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handoutMasterIdLst>
    <p:handoutMasterId r:id="rId27"/>
  </p:handoutMasterIdLst>
  <p:sldIdLst>
    <p:sldId id="256" r:id="rId2"/>
    <p:sldId id="312" r:id="rId3"/>
    <p:sldId id="313" r:id="rId4"/>
    <p:sldId id="316" r:id="rId5"/>
    <p:sldId id="315" r:id="rId6"/>
    <p:sldId id="298" r:id="rId7"/>
    <p:sldId id="331" r:id="rId8"/>
    <p:sldId id="319" r:id="rId9"/>
    <p:sldId id="320" r:id="rId10"/>
    <p:sldId id="327" r:id="rId11"/>
    <p:sldId id="326" r:id="rId12"/>
    <p:sldId id="328" r:id="rId13"/>
    <p:sldId id="322" r:id="rId14"/>
    <p:sldId id="324" r:id="rId15"/>
    <p:sldId id="325" r:id="rId16"/>
    <p:sldId id="300" r:id="rId17"/>
    <p:sldId id="271" r:id="rId18"/>
    <p:sldId id="277" r:id="rId19"/>
    <p:sldId id="275" r:id="rId20"/>
    <p:sldId id="306" r:id="rId21"/>
    <p:sldId id="329" r:id="rId22"/>
    <p:sldId id="332" r:id="rId23"/>
    <p:sldId id="318" r:id="rId24"/>
    <p:sldId id="330" r:id="rId25"/>
  </p:sldIdLst>
  <p:sldSz cx="9144000" cy="6858000" type="screen4x3"/>
  <p:notesSz cx="6802438" cy="993457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9106"/>
    <a:srgbClr val="FFFFCC"/>
    <a:srgbClr val="F0F0FA"/>
    <a:srgbClr val="E5E5F7"/>
    <a:srgbClr val="E2E2F6"/>
    <a:srgbClr val="FFCCCC"/>
    <a:srgbClr val="FCFC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71" autoAdjust="0"/>
    <p:restoredTop sz="80769" autoAdjust="0"/>
  </p:normalViewPr>
  <p:slideViewPr>
    <p:cSldViewPr snapToGrid="0">
      <p:cViewPr varScale="1">
        <p:scale>
          <a:sx n="114" d="100"/>
          <a:sy n="114" d="100"/>
        </p:scale>
        <p:origin x="1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Work\Python\Lab\CodeForcesCrawler\user.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Work\Python\cf\lang_c.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70C0"/>
            </a:solidFill>
          </c:spPr>
          <c:invertIfNegative val="0"/>
          <c:cat>
            <c:numRef>
              <c:f>Sheet2!$A$2:$A$35</c:f>
              <c:numCache>
                <c:formatCode>General</c:formatCode>
                <c:ptCount val="34"/>
                <c:pt idx="0">
                  <c:v>100</c:v>
                </c:pt>
                <c:pt idx="1">
                  <c:v>200</c:v>
                </c:pt>
                <c:pt idx="2">
                  <c:v>300</c:v>
                </c:pt>
                <c:pt idx="3">
                  <c:v>400</c:v>
                </c:pt>
                <c:pt idx="4">
                  <c:v>500</c:v>
                </c:pt>
                <c:pt idx="5">
                  <c:v>600</c:v>
                </c:pt>
                <c:pt idx="6">
                  <c:v>700</c:v>
                </c:pt>
                <c:pt idx="7">
                  <c:v>800</c:v>
                </c:pt>
                <c:pt idx="8">
                  <c:v>900</c:v>
                </c:pt>
                <c:pt idx="9">
                  <c:v>1000</c:v>
                </c:pt>
                <c:pt idx="10">
                  <c:v>1100</c:v>
                </c:pt>
                <c:pt idx="11">
                  <c:v>1200</c:v>
                </c:pt>
                <c:pt idx="12">
                  <c:v>1300</c:v>
                </c:pt>
                <c:pt idx="13">
                  <c:v>1400</c:v>
                </c:pt>
                <c:pt idx="14">
                  <c:v>1500</c:v>
                </c:pt>
                <c:pt idx="15">
                  <c:v>1600</c:v>
                </c:pt>
                <c:pt idx="16">
                  <c:v>1700</c:v>
                </c:pt>
                <c:pt idx="17">
                  <c:v>1800</c:v>
                </c:pt>
                <c:pt idx="18">
                  <c:v>1900</c:v>
                </c:pt>
                <c:pt idx="19">
                  <c:v>2000</c:v>
                </c:pt>
                <c:pt idx="20">
                  <c:v>2100</c:v>
                </c:pt>
                <c:pt idx="21">
                  <c:v>2200</c:v>
                </c:pt>
                <c:pt idx="22">
                  <c:v>2300</c:v>
                </c:pt>
                <c:pt idx="23">
                  <c:v>2400</c:v>
                </c:pt>
                <c:pt idx="24">
                  <c:v>2500</c:v>
                </c:pt>
                <c:pt idx="25">
                  <c:v>2600</c:v>
                </c:pt>
                <c:pt idx="26">
                  <c:v>2700</c:v>
                </c:pt>
                <c:pt idx="27">
                  <c:v>2800</c:v>
                </c:pt>
                <c:pt idx="28">
                  <c:v>2900</c:v>
                </c:pt>
                <c:pt idx="29">
                  <c:v>3000</c:v>
                </c:pt>
                <c:pt idx="30">
                  <c:v>3100</c:v>
                </c:pt>
                <c:pt idx="31">
                  <c:v>3200</c:v>
                </c:pt>
                <c:pt idx="32">
                  <c:v>3300</c:v>
                </c:pt>
                <c:pt idx="33">
                  <c:v>3400</c:v>
                </c:pt>
              </c:numCache>
            </c:numRef>
          </c:cat>
          <c:val>
            <c:numRef>
              <c:f>Sheet2!$B$2:$B$35</c:f>
              <c:numCache>
                <c:formatCode>General</c:formatCode>
                <c:ptCount val="34"/>
                <c:pt idx="0">
                  <c:v>0</c:v>
                </c:pt>
                <c:pt idx="1">
                  <c:v>1</c:v>
                </c:pt>
                <c:pt idx="2">
                  <c:v>0</c:v>
                </c:pt>
                <c:pt idx="3">
                  <c:v>0</c:v>
                </c:pt>
                <c:pt idx="4">
                  <c:v>0</c:v>
                </c:pt>
                <c:pt idx="5">
                  <c:v>0</c:v>
                </c:pt>
                <c:pt idx="6">
                  <c:v>4</c:v>
                </c:pt>
                <c:pt idx="7">
                  <c:v>21</c:v>
                </c:pt>
                <c:pt idx="8">
                  <c:v>84</c:v>
                </c:pt>
                <c:pt idx="9">
                  <c:v>204</c:v>
                </c:pt>
                <c:pt idx="10">
                  <c:v>500</c:v>
                </c:pt>
                <c:pt idx="11">
                  <c:v>972</c:v>
                </c:pt>
                <c:pt idx="12">
                  <c:v>1868</c:v>
                </c:pt>
                <c:pt idx="13">
                  <c:v>3369</c:v>
                </c:pt>
                <c:pt idx="14">
                  <c:v>2774</c:v>
                </c:pt>
                <c:pt idx="15">
                  <c:v>1429</c:v>
                </c:pt>
                <c:pt idx="16">
                  <c:v>995</c:v>
                </c:pt>
                <c:pt idx="17">
                  <c:v>737</c:v>
                </c:pt>
                <c:pt idx="18">
                  <c:v>448</c:v>
                </c:pt>
                <c:pt idx="19">
                  <c:v>488</c:v>
                </c:pt>
                <c:pt idx="20">
                  <c:v>251</c:v>
                </c:pt>
                <c:pt idx="21">
                  <c:v>133</c:v>
                </c:pt>
                <c:pt idx="22">
                  <c:v>88</c:v>
                </c:pt>
                <c:pt idx="23">
                  <c:v>46</c:v>
                </c:pt>
                <c:pt idx="24">
                  <c:v>40</c:v>
                </c:pt>
                <c:pt idx="25">
                  <c:v>24</c:v>
                </c:pt>
                <c:pt idx="26">
                  <c:v>19</c:v>
                </c:pt>
                <c:pt idx="27">
                  <c:v>10</c:v>
                </c:pt>
                <c:pt idx="28">
                  <c:v>5</c:v>
                </c:pt>
                <c:pt idx="29">
                  <c:v>5</c:v>
                </c:pt>
                <c:pt idx="30">
                  <c:v>3</c:v>
                </c:pt>
                <c:pt idx="31">
                  <c:v>0</c:v>
                </c:pt>
                <c:pt idx="32">
                  <c:v>0</c:v>
                </c:pt>
                <c:pt idx="33">
                  <c:v>1</c:v>
                </c:pt>
              </c:numCache>
            </c:numRef>
          </c:val>
          <c:extLst>
            <c:ext xmlns:c16="http://schemas.microsoft.com/office/drawing/2014/chart" uri="{C3380CC4-5D6E-409C-BE32-E72D297353CC}">
              <c16:uniqueId val="{00000000-DCC0-4E9E-8160-9B0B35475B3E}"/>
            </c:ext>
          </c:extLst>
        </c:ser>
        <c:dLbls>
          <c:showLegendKey val="0"/>
          <c:showVal val="0"/>
          <c:showCatName val="0"/>
          <c:showSerName val="0"/>
          <c:showPercent val="0"/>
          <c:showBubbleSize val="0"/>
        </c:dLbls>
        <c:gapWidth val="20"/>
        <c:axId val="-1250566880"/>
        <c:axId val="-1250566336"/>
      </c:barChart>
      <c:catAx>
        <c:axId val="-1250566880"/>
        <c:scaling>
          <c:orientation val="minMax"/>
        </c:scaling>
        <c:delete val="0"/>
        <c:axPos val="b"/>
        <c:title>
          <c:tx>
            <c:rich>
              <a:bodyPr/>
              <a:lstStyle/>
              <a:p>
                <a:pPr>
                  <a:defRPr/>
                </a:pPr>
                <a:r>
                  <a:rPr lang="ja-JP" altLang="en-US"/>
                  <a:t>レーティング</a:t>
                </a:r>
              </a:p>
            </c:rich>
          </c:tx>
          <c:overlay val="0"/>
        </c:title>
        <c:numFmt formatCode="General" sourceLinked="1"/>
        <c:majorTickMark val="out"/>
        <c:minorTickMark val="none"/>
        <c:tickLblPos val="nextTo"/>
        <c:crossAx val="-1250566336"/>
        <c:crosses val="autoZero"/>
        <c:auto val="1"/>
        <c:lblAlgn val="ctr"/>
        <c:lblOffset val="100"/>
        <c:noMultiLvlLbl val="0"/>
      </c:catAx>
      <c:valAx>
        <c:axId val="-1250566336"/>
        <c:scaling>
          <c:orientation val="minMax"/>
        </c:scaling>
        <c:delete val="0"/>
        <c:axPos val="l"/>
        <c:title>
          <c:tx>
            <c:rich>
              <a:bodyPr/>
              <a:lstStyle/>
              <a:p>
                <a:pPr>
                  <a:defRPr/>
                </a:pPr>
                <a:r>
                  <a:rPr lang="ja-JP" altLang="en-US"/>
                  <a:t>人数</a:t>
                </a:r>
              </a:p>
            </c:rich>
          </c:tx>
          <c:overlay val="0"/>
        </c:title>
        <c:numFmt formatCode="General" sourceLinked="1"/>
        <c:majorTickMark val="out"/>
        <c:minorTickMark val="none"/>
        <c:tickLblPos val="nextTo"/>
        <c:crossAx val="-125056688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0070C0"/>
              </a:solidFill>
              <a:ln w="19050">
                <a:solidFill>
                  <a:schemeClr val="lt1"/>
                </a:solidFill>
              </a:ln>
              <a:effectLst/>
            </c:spPr>
            <c:extLst>
              <c:ext xmlns:c16="http://schemas.microsoft.com/office/drawing/2014/chart" uri="{C3380CC4-5D6E-409C-BE32-E72D297353CC}">
                <c16:uniqueId val="{00000001-2A41-46D9-91DF-072F72508284}"/>
              </c:ext>
            </c:extLst>
          </c:dPt>
          <c:dPt>
            <c:idx val="1"/>
            <c:bubble3D val="0"/>
            <c:spPr>
              <a:solidFill>
                <a:srgbClr val="C00000"/>
              </a:solidFill>
              <a:ln w="19050">
                <a:solidFill>
                  <a:schemeClr val="lt1"/>
                </a:solidFill>
              </a:ln>
              <a:effectLst/>
            </c:spPr>
            <c:extLst>
              <c:ext xmlns:c16="http://schemas.microsoft.com/office/drawing/2014/chart" uri="{C3380CC4-5D6E-409C-BE32-E72D297353CC}">
                <c16:uniqueId val="{00000003-2A41-46D9-91DF-072F72508284}"/>
              </c:ext>
            </c:extLst>
          </c:dPt>
          <c:dPt>
            <c:idx val="2"/>
            <c:bubble3D val="0"/>
            <c:spPr>
              <a:solidFill>
                <a:schemeClr val="bg2">
                  <a:lumMod val="60000"/>
                  <a:lumOff val="40000"/>
                </a:schemeClr>
              </a:solidFill>
              <a:ln w="19050">
                <a:solidFill>
                  <a:schemeClr val="lt1"/>
                </a:solidFill>
              </a:ln>
              <a:effectLst/>
            </c:spPr>
            <c:extLst>
              <c:ext xmlns:c16="http://schemas.microsoft.com/office/drawing/2014/chart" uri="{C3380CC4-5D6E-409C-BE32-E72D297353CC}">
                <c16:uniqueId val="{00000005-2A41-46D9-91DF-072F72508284}"/>
              </c:ext>
            </c:extLst>
          </c:dPt>
          <c:dPt>
            <c:idx val="3"/>
            <c:bubble3D val="0"/>
            <c:spPr>
              <a:solidFill>
                <a:srgbClr val="FFC000"/>
              </a:solidFill>
              <a:ln w="19050">
                <a:solidFill>
                  <a:schemeClr val="lt1"/>
                </a:solidFill>
              </a:ln>
              <a:effectLst/>
            </c:spPr>
            <c:extLst>
              <c:ext xmlns:c16="http://schemas.microsoft.com/office/drawing/2014/chart" uri="{C3380CC4-5D6E-409C-BE32-E72D297353CC}">
                <c16:uniqueId val="{00000007-2A41-46D9-91DF-072F72508284}"/>
              </c:ext>
            </c:extLst>
          </c:dPt>
          <c:dPt>
            <c:idx val="4"/>
            <c:bubble3D val="0"/>
            <c:spPr>
              <a:solidFill>
                <a:schemeClr val="accent2">
                  <a:lumMod val="40000"/>
                  <a:lumOff val="60000"/>
                </a:schemeClr>
              </a:solidFill>
              <a:ln w="19050">
                <a:solidFill>
                  <a:schemeClr val="lt1"/>
                </a:solidFill>
              </a:ln>
              <a:effectLst/>
            </c:spPr>
            <c:extLst>
              <c:ext xmlns:c16="http://schemas.microsoft.com/office/drawing/2014/chart" uri="{C3380CC4-5D6E-409C-BE32-E72D297353CC}">
                <c16:uniqueId val="{00000009-2A41-46D9-91DF-072F72508284}"/>
              </c:ext>
            </c:extLst>
          </c:dPt>
          <c:dLbls>
            <c:dLbl>
              <c:idx val="0"/>
              <c:layout>
                <c:manualLayout>
                  <c:x val="0.11880173336104248"/>
                  <c:y val="-2.22540188016664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A41-46D9-91DF-072F72508284}"/>
                </c:ext>
              </c:extLst>
            </c:dLbl>
            <c:dLbl>
              <c:idx val="1"/>
              <c:layout>
                <c:manualLayout>
                  <c:x val="-0.11120785382596403"/>
                  <c:y val="7.92724355051473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A41-46D9-91DF-072F72508284}"/>
                </c:ext>
              </c:extLst>
            </c:dLbl>
            <c:dLbl>
              <c:idx val="2"/>
              <c:layout>
                <c:manualLayout>
                  <c:x val="-0.21049439733494851"/>
                  <c:y val="-8.972026165123141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A41-46D9-91DF-072F72508284}"/>
                </c:ext>
              </c:extLst>
            </c:dLbl>
            <c:dLbl>
              <c:idx val="3"/>
              <c:layout>
                <c:manualLayout>
                  <c:x val="3.2341046967180306E-2"/>
                  <c:y val="-8.3540916828490268E-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A41-46D9-91DF-072F72508284}"/>
                </c:ext>
              </c:extLst>
            </c:dLbl>
            <c:dLbl>
              <c:idx val="4"/>
              <c:layout>
                <c:manualLayout>
                  <c:x val="0.12724989905108014"/>
                  <c:y val="3.582065195218473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2A41-46D9-91DF-072F72508284}"/>
                </c:ext>
              </c:extLst>
            </c:dLbl>
            <c:numFmt formatCode="#,##0.00_);[Red]\(#,##0.00\)" sourceLinked="0"/>
            <c:spPr>
              <a:solidFill>
                <a:schemeClr val="accent5"/>
              </a:solid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ja-JP"/>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lang_c!$A$1:$A$5</c:f>
              <c:strCache>
                <c:ptCount val="5"/>
                <c:pt idx="0">
                  <c:v>C++</c:v>
                </c:pt>
                <c:pt idx="1">
                  <c:v>Java</c:v>
                </c:pt>
                <c:pt idx="2">
                  <c:v>C</c:v>
                </c:pt>
                <c:pt idx="3">
                  <c:v>Python</c:v>
                </c:pt>
                <c:pt idx="4">
                  <c:v>other</c:v>
                </c:pt>
              </c:strCache>
            </c:strRef>
          </c:cat>
          <c:val>
            <c:numRef>
              <c:f>lang_c!$B$1:$B$5</c:f>
              <c:numCache>
                <c:formatCode>General</c:formatCode>
                <c:ptCount val="5"/>
                <c:pt idx="0">
                  <c:v>90.003518</c:v>
                </c:pt>
                <c:pt idx="1">
                  <c:v>4.1479429999999997</c:v>
                </c:pt>
                <c:pt idx="2">
                  <c:v>2.0757850000000002</c:v>
                </c:pt>
                <c:pt idx="3">
                  <c:v>1.9176580000000001</c:v>
                </c:pt>
                <c:pt idx="4">
                  <c:v>1.8550960000000001</c:v>
                </c:pt>
              </c:numCache>
            </c:numRef>
          </c:val>
          <c:extLst>
            <c:ext xmlns:c16="http://schemas.microsoft.com/office/drawing/2014/chart" uri="{C3380CC4-5D6E-409C-BE32-E72D297353CC}">
              <c16:uniqueId val="{0000000A-2A41-46D9-91DF-072F72508284}"/>
            </c:ext>
          </c:extLst>
        </c:ser>
        <c:dLbls>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47723" cy="498454"/>
          </a:xfrm>
          <a:prstGeom prst="rect">
            <a:avLst/>
          </a:prstGeom>
        </p:spPr>
        <p:txBody>
          <a:bodyPr vert="horz" lIns="91383" tIns="45692" rIns="91383" bIns="4569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3142" y="2"/>
            <a:ext cx="2947723" cy="498454"/>
          </a:xfrm>
          <a:prstGeom prst="rect">
            <a:avLst/>
          </a:prstGeom>
        </p:spPr>
        <p:txBody>
          <a:bodyPr vert="horz" lIns="91383" tIns="45692" rIns="91383" bIns="45692" rtlCol="0"/>
          <a:lstStyle>
            <a:lvl1pPr algn="r">
              <a:defRPr sz="1200"/>
            </a:lvl1pPr>
          </a:lstStyle>
          <a:p>
            <a:fld id="{866F71A6-5B75-4903-A772-EB260883F219}" type="datetimeFigureOut">
              <a:rPr kumimoji="1" lang="ja-JP" altLang="en-US" smtClean="0"/>
              <a:t>2018/2/14</a:t>
            </a:fld>
            <a:endParaRPr kumimoji="1" lang="ja-JP" altLang="en-US"/>
          </a:p>
        </p:txBody>
      </p:sp>
      <p:sp>
        <p:nvSpPr>
          <p:cNvPr id="4" name="フッター プレースホルダー 3"/>
          <p:cNvSpPr>
            <a:spLocks noGrp="1"/>
          </p:cNvSpPr>
          <p:nvPr>
            <p:ph type="ftr" sz="quarter" idx="2"/>
          </p:nvPr>
        </p:nvSpPr>
        <p:spPr>
          <a:xfrm>
            <a:off x="4" y="9436124"/>
            <a:ext cx="2947723" cy="498453"/>
          </a:xfrm>
          <a:prstGeom prst="rect">
            <a:avLst/>
          </a:prstGeom>
        </p:spPr>
        <p:txBody>
          <a:bodyPr vert="horz" lIns="91383" tIns="45692" rIns="91383" bIns="4569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3142" y="9436124"/>
            <a:ext cx="2947723" cy="498453"/>
          </a:xfrm>
          <a:prstGeom prst="rect">
            <a:avLst/>
          </a:prstGeom>
        </p:spPr>
        <p:txBody>
          <a:bodyPr vert="horz" lIns="91383" tIns="45692" rIns="91383" bIns="45692" rtlCol="0" anchor="b"/>
          <a:lstStyle>
            <a:lvl1pPr algn="r">
              <a:defRPr sz="1200"/>
            </a:lvl1pPr>
          </a:lstStyle>
          <a:p>
            <a:fld id="{2B7A2266-9AC5-4FD3-9CBA-8D36AA8603B3}" type="slidenum">
              <a:rPr kumimoji="1" lang="ja-JP" altLang="en-US" smtClean="0"/>
              <a:t>‹#›</a:t>
            </a:fld>
            <a:endParaRPr kumimoji="1" lang="ja-JP" altLang="en-US"/>
          </a:p>
        </p:txBody>
      </p:sp>
    </p:spTree>
    <p:extLst>
      <p:ext uri="{BB962C8B-B14F-4D97-AF65-F5344CB8AC3E}">
        <p14:creationId xmlns:p14="http://schemas.microsoft.com/office/powerpoint/2010/main" val="1865213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2"/>
            <a:ext cx="2947723" cy="498454"/>
          </a:xfrm>
          <a:prstGeom prst="rect">
            <a:avLst/>
          </a:prstGeom>
        </p:spPr>
        <p:txBody>
          <a:bodyPr vert="horz" lIns="91383" tIns="45692" rIns="91383" bIns="4569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3142" y="2"/>
            <a:ext cx="2947723" cy="498454"/>
          </a:xfrm>
          <a:prstGeom prst="rect">
            <a:avLst/>
          </a:prstGeom>
        </p:spPr>
        <p:txBody>
          <a:bodyPr vert="horz" lIns="91383" tIns="45692" rIns="91383" bIns="45692" rtlCol="0"/>
          <a:lstStyle>
            <a:lvl1pPr algn="r">
              <a:defRPr sz="1200"/>
            </a:lvl1pPr>
          </a:lstStyle>
          <a:p>
            <a:fld id="{BACCDF20-5356-41AF-934D-D1585EF155C3}" type="datetimeFigureOut">
              <a:rPr kumimoji="1" lang="ja-JP" altLang="en-US" smtClean="0"/>
              <a:t>2018/2/14</a:t>
            </a:fld>
            <a:endParaRPr kumimoji="1" lang="ja-JP" altLang="en-US"/>
          </a:p>
        </p:txBody>
      </p:sp>
      <p:sp>
        <p:nvSpPr>
          <p:cNvPr id="4" name="スライド イメージ プレースホルダー 3"/>
          <p:cNvSpPr>
            <a:spLocks noGrp="1" noRot="1" noChangeAspect="1"/>
          </p:cNvSpPr>
          <p:nvPr>
            <p:ph type="sldImg" idx="2"/>
          </p:nvPr>
        </p:nvSpPr>
        <p:spPr>
          <a:xfrm>
            <a:off x="1166813" y="1244600"/>
            <a:ext cx="4468812" cy="3351213"/>
          </a:xfrm>
          <a:prstGeom prst="rect">
            <a:avLst/>
          </a:prstGeom>
          <a:noFill/>
          <a:ln w="12700">
            <a:solidFill>
              <a:prstClr val="black"/>
            </a:solidFill>
          </a:ln>
        </p:spPr>
        <p:txBody>
          <a:bodyPr vert="horz" lIns="91383" tIns="45692" rIns="91383" bIns="45692" rtlCol="0" anchor="ctr"/>
          <a:lstStyle/>
          <a:p>
            <a:endParaRPr lang="ja-JP" altLang="en-US"/>
          </a:p>
        </p:txBody>
      </p:sp>
      <p:sp>
        <p:nvSpPr>
          <p:cNvPr id="5" name="ノート プレースホルダー 4"/>
          <p:cNvSpPr>
            <a:spLocks noGrp="1"/>
          </p:cNvSpPr>
          <p:nvPr>
            <p:ph type="body" sz="quarter" idx="3"/>
          </p:nvPr>
        </p:nvSpPr>
        <p:spPr>
          <a:xfrm>
            <a:off x="680245" y="4781016"/>
            <a:ext cx="5441950" cy="3911739"/>
          </a:xfrm>
          <a:prstGeom prst="rect">
            <a:avLst/>
          </a:prstGeom>
        </p:spPr>
        <p:txBody>
          <a:bodyPr vert="horz" lIns="91383" tIns="45692" rIns="91383" bIns="4569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436124"/>
            <a:ext cx="2947723" cy="498453"/>
          </a:xfrm>
          <a:prstGeom prst="rect">
            <a:avLst/>
          </a:prstGeom>
        </p:spPr>
        <p:txBody>
          <a:bodyPr vert="horz" lIns="91383" tIns="45692" rIns="91383" bIns="4569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3142" y="9436124"/>
            <a:ext cx="2947723" cy="498453"/>
          </a:xfrm>
          <a:prstGeom prst="rect">
            <a:avLst/>
          </a:prstGeom>
        </p:spPr>
        <p:txBody>
          <a:bodyPr vert="horz" lIns="91383" tIns="45692" rIns="91383" bIns="45692" rtlCol="0" anchor="b"/>
          <a:lstStyle>
            <a:lvl1pPr algn="r">
              <a:defRPr sz="1200"/>
            </a:lvl1pPr>
          </a:lstStyle>
          <a:p>
            <a:fld id="{D2374D27-0F67-48CA-837D-1C6707F35CE6}" type="slidenum">
              <a:rPr kumimoji="1" lang="ja-JP" altLang="en-US" smtClean="0"/>
              <a:t>‹#›</a:t>
            </a:fld>
            <a:endParaRPr kumimoji="1" lang="ja-JP" altLang="en-US"/>
          </a:p>
        </p:txBody>
      </p:sp>
    </p:spTree>
    <p:extLst>
      <p:ext uri="{BB962C8B-B14F-4D97-AF65-F5344CB8AC3E}">
        <p14:creationId xmlns:p14="http://schemas.microsoft.com/office/powerpoint/2010/main" val="38450732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1</a:t>
            </a:fld>
            <a:endParaRPr kumimoji="1" lang="ja-JP" altLang="en-US"/>
          </a:p>
        </p:txBody>
      </p:sp>
    </p:spTree>
    <p:extLst>
      <p:ext uri="{BB962C8B-B14F-4D97-AF65-F5344CB8AC3E}">
        <p14:creationId xmlns:p14="http://schemas.microsoft.com/office/powerpoint/2010/main" val="3458792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説明した以外にも，今回対象とするアルゴリズム系のプログラミングコンテストの特徴は以下の通りとなります．</a:t>
            </a:r>
            <a:endParaRPr kumimoji="1" lang="en-US" altLang="ja-JP" dirty="0" smtClean="0"/>
          </a:p>
          <a:p>
            <a:endParaRPr kumimoji="1" lang="en-US" altLang="ja-JP" dirty="0" smtClean="0"/>
          </a:p>
          <a:p>
            <a:r>
              <a:rPr kumimoji="1" lang="ja-JP" altLang="en-US" dirty="0" smtClean="0"/>
              <a:t>・オンラインや同じ場所に集まるなど方法はさまざまですが，アルゴリズムに関する問題を複数の～解きます．</a:t>
            </a:r>
            <a:endParaRPr kumimoji="1" lang="en-US" altLang="ja-JP" dirty="0" smtClean="0"/>
          </a:p>
          <a:p>
            <a:endParaRPr kumimoji="1" lang="en-US" altLang="ja-JP" dirty="0" smtClean="0"/>
          </a:p>
          <a:p>
            <a:r>
              <a:rPr kumimoji="1" lang="ja-JP" altLang="en-US" dirty="0" smtClean="0"/>
              <a:t>・また，プログラミングコンテストにおける順位は参加者の正解問題数や時間，先ほど触れた難易度などによって決まります．</a:t>
            </a:r>
            <a:endParaRPr kumimoji="1" lang="en-US" altLang="ja-JP" dirty="0" smtClean="0"/>
          </a:p>
          <a:p>
            <a:endParaRPr kumimoji="1" lang="en-US" altLang="ja-JP" dirty="0" smtClean="0"/>
          </a:p>
          <a:p>
            <a:r>
              <a:rPr kumimoji="1" lang="ja-JP" altLang="en-US" dirty="0" smtClean="0"/>
              <a:t>・そして，その順位によって参加者のレーティングが変動します．後ほど詳細を述べますが，本研究ではこのレーティングと参加者の提出履歴との関係について述べます</a:t>
            </a:r>
            <a:endParaRPr kumimoji="1" lang="ja-JP" altLang="en-US"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2</a:t>
            </a:fld>
            <a:endParaRPr kumimoji="1" lang="ja-JP" altLang="en-US"/>
          </a:p>
        </p:txBody>
      </p:sp>
    </p:spTree>
    <p:extLst>
      <p:ext uri="{BB962C8B-B14F-4D97-AF65-F5344CB8AC3E}">
        <p14:creationId xmlns:p14="http://schemas.microsoft.com/office/powerpoint/2010/main" val="34115474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3</a:t>
            </a:fld>
            <a:endParaRPr kumimoji="1" lang="ja-JP" altLang="en-US"/>
          </a:p>
        </p:txBody>
      </p:sp>
    </p:spTree>
    <p:extLst>
      <p:ext uri="{BB962C8B-B14F-4D97-AF65-F5344CB8AC3E}">
        <p14:creationId xmlns:p14="http://schemas.microsoft.com/office/powerpoint/2010/main" val="1000677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なんでわざわざ</a:t>
            </a:r>
            <a:r>
              <a:rPr kumimoji="1" lang="en-US" altLang="ja-JP" dirty="0" smtClean="0"/>
              <a:t>2</a:t>
            </a:r>
            <a:r>
              <a:rPr kumimoji="1" lang="ja-JP" altLang="en-US" dirty="0" smtClean="0"/>
              <a:t>群に分けるんですか</a:t>
            </a:r>
            <a:endParaRPr kumimoji="1" lang="en-US" altLang="ja-JP" dirty="0" smtClean="0"/>
          </a:p>
          <a:p>
            <a:r>
              <a:rPr kumimoji="1" lang="ja-JP" altLang="en-US" dirty="0" smtClean="0"/>
              <a:t>中央を使わない理由</a:t>
            </a:r>
            <a:endParaRPr kumimoji="1" lang="ja-JP" altLang="en-US"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4</a:t>
            </a:fld>
            <a:endParaRPr kumimoji="1" lang="ja-JP" altLang="en-US"/>
          </a:p>
        </p:txBody>
      </p:sp>
    </p:spTree>
    <p:extLst>
      <p:ext uri="{BB962C8B-B14F-4D97-AF65-F5344CB8AC3E}">
        <p14:creationId xmlns:p14="http://schemas.microsoft.com/office/powerpoint/2010/main" val="4230218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今回の研究をすすめるにあたって，こちらの通り</a:t>
            </a:r>
            <a:r>
              <a:rPr kumimoji="1" lang="en-US" altLang="ja-JP" dirty="0" smtClean="0"/>
              <a:t>Research</a:t>
            </a:r>
            <a:r>
              <a:rPr kumimoji="1" lang="ja-JP" altLang="en-US" baseline="0" dirty="0" smtClean="0"/>
              <a:t> </a:t>
            </a:r>
            <a:r>
              <a:rPr kumimoji="1" lang="en-US" altLang="ja-JP" baseline="0" dirty="0" smtClean="0"/>
              <a:t>Question</a:t>
            </a:r>
            <a:r>
              <a:rPr kumimoji="1" lang="ja-JP" altLang="en-US" baseline="0" dirty="0" smtClean="0"/>
              <a:t>を設けました．</a:t>
            </a:r>
            <a:endParaRPr kumimoji="1" lang="en-US" altLang="ja-JP" baseline="0" dirty="0" smtClean="0"/>
          </a:p>
          <a:p>
            <a:r>
              <a:rPr kumimoji="1" lang="en-US" altLang="ja-JP" baseline="0" dirty="0" smtClean="0"/>
              <a:t>1: </a:t>
            </a:r>
            <a:r>
              <a:rPr kumimoji="1" lang="ja-JP" altLang="en-US" baseline="0" dirty="0" smtClean="0"/>
              <a:t>構文要素</a:t>
            </a:r>
            <a:r>
              <a:rPr kumimoji="1" lang="en-US" altLang="ja-JP" baseline="0" dirty="0" smtClean="0"/>
              <a:t>-&gt;if, for</a:t>
            </a:r>
            <a:r>
              <a:rPr kumimoji="1" lang="ja-JP" altLang="en-US" baseline="0" dirty="0" smtClean="0"/>
              <a:t>など</a:t>
            </a:r>
            <a:endParaRPr kumimoji="1" lang="en-US" altLang="ja-JP" baseline="0" dirty="0" smtClean="0"/>
          </a:p>
          <a:p>
            <a:r>
              <a:rPr kumimoji="1" lang="en-US" altLang="ja-JP" baseline="0" dirty="0" smtClean="0"/>
              <a:t>2: </a:t>
            </a:r>
            <a:r>
              <a:rPr kumimoji="1" lang="ja-JP" altLang="en-US" baseline="0" dirty="0" smtClean="0"/>
              <a:t>間違った提出をしてしまった後に，参加者は修正して再提出を行うが，これに関する話</a:t>
            </a:r>
            <a:endParaRPr kumimoji="1" lang="ja-JP" altLang="en-US"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5</a:t>
            </a:fld>
            <a:endParaRPr kumimoji="1" lang="ja-JP" altLang="en-US"/>
          </a:p>
        </p:txBody>
      </p:sp>
    </p:spTree>
    <p:extLst>
      <p:ext uri="{BB962C8B-B14F-4D97-AF65-F5344CB8AC3E}">
        <p14:creationId xmlns:p14="http://schemas.microsoft.com/office/powerpoint/2010/main" val="35956141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本研究を行うにあたって，以下の通りデータセットを構築しました．こちらは，世界最大規模のプログラミングコンテストサイトである</a:t>
            </a:r>
            <a:r>
              <a:rPr kumimoji="1" lang="en-US" altLang="ja-JP" dirty="0" err="1" smtClean="0"/>
              <a:t>codeforces</a:t>
            </a:r>
            <a:r>
              <a:rPr kumimoji="1" lang="ja-JP" altLang="en-US" dirty="0" smtClean="0"/>
              <a:t>より</a:t>
            </a:r>
            <a:r>
              <a:rPr kumimoji="1" lang="en-US" altLang="ja-JP" dirty="0" smtClean="0"/>
              <a:t>2016/5/19</a:t>
            </a:r>
            <a:r>
              <a:rPr kumimoji="1" lang="ja-JP" altLang="en-US" dirty="0" smtClean="0"/>
              <a:t>から</a:t>
            </a:r>
            <a:r>
              <a:rPr kumimoji="1" lang="en-US" altLang="ja-JP" dirty="0" smtClean="0"/>
              <a:t>2016/11/15</a:t>
            </a:r>
            <a:r>
              <a:rPr kumimoji="1" lang="ja-JP" altLang="en-US" dirty="0" smtClean="0"/>
              <a:t>にかけての提出履歴についてデータを取得しています．～．こちらのデータセットは，下記の</a:t>
            </a:r>
            <a:r>
              <a:rPr kumimoji="1" lang="en-US" altLang="ja-JP" dirty="0" smtClean="0"/>
              <a:t>web</a:t>
            </a:r>
            <a:r>
              <a:rPr kumimoji="1" lang="ja-JP" altLang="en-US" dirty="0" smtClean="0"/>
              <a:t>サイトに公開しております．</a:t>
            </a:r>
            <a:endParaRPr kumimoji="1" lang="ja-JP" altLang="en-US"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6</a:t>
            </a:fld>
            <a:endParaRPr kumimoji="1" lang="ja-JP" altLang="en-US"/>
          </a:p>
        </p:txBody>
      </p:sp>
    </p:spTree>
    <p:extLst>
      <p:ext uri="{BB962C8B-B14F-4D97-AF65-F5344CB8AC3E}">
        <p14:creationId xmlns:p14="http://schemas.microsoft.com/office/powerpoint/2010/main" val="2804677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RQ2</a:t>
            </a:r>
            <a:r>
              <a:rPr kumimoji="1" lang="ja-JP" altLang="en-US" dirty="0" smtClean="0"/>
              <a:t>に関して，参加者のレーティングとソースコード修正量において，どの程度の相関があるかを調べました．</a:t>
            </a:r>
            <a:endParaRPr kumimoji="1" lang="en-US" altLang="ja-JP" dirty="0" smtClean="0"/>
          </a:p>
          <a:p>
            <a:endParaRPr kumimoji="1" lang="en-US" altLang="ja-JP" dirty="0" smtClean="0"/>
          </a:p>
          <a:p>
            <a:r>
              <a:rPr kumimoji="1" lang="ja-JP" altLang="en-US" dirty="0" smtClean="0"/>
              <a:t>こちらは，ある問題に対するある参加者の修正列を考えたとき，その中央値を</a:t>
            </a:r>
            <a:r>
              <a:rPr kumimoji="1" lang="en-US" altLang="ja-JP" dirty="0" smtClean="0"/>
              <a:t>1</a:t>
            </a:r>
            <a:r>
              <a:rPr kumimoji="1" lang="ja-JP" altLang="en-US" dirty="0" err="1" smtClean="0"/>
              <a:t>つの</a:t>
            </a:r>
            <a:r>
              <a:rPr kumimoji="1" lang="ja-JP" altLang="en-US" dirty="0" smtClean="0"/>
              <a:t>要素とし，</a:t>
            </a:r>
            <a:r>
              <a:rPr kumimoji="1" lang="en-US" altLang="ja-JP" dirty="0" smtClean="0"/>
              <a:t>(</a:t>
            </a:r>
            <a:r>
              <a:rPr kumimoji="1" lang="ja-JP" altLang="en-US" dirty="0" smtClean="0"/>
              <a:t>レーティング，中央値</a:t>
            </a:r>
            <a:r>
              <a:rPr kumimoji="1" lang="en-US" altLang="ja-JP" dirty="0" smtClean="0"/>
              <a:t>)</a:t>
            </a:r>
            <a:r>
              <a:rPr kumimoji="1" lang="ja-JP" altLang="en-US" dirty="0" smtClean="0"/>
              <a:t>の間のピアソン積率相関係数を計算しました．</a:t>
            </a:r>
            <a:endParaRPr kumimoji="1" lang="en-US" altLang="ja-JP" dirty="0" smtClean="0"/>
          </a:p>
          <a:p>
            <a:endParaRPr kumimoji="1" lang="en-US" altLang="ja-JP" dirty="0" smtClean="0"/>
          </a:p>
          <a:p>
            <a:r>
              <a:rPr kumimoji="1" lang="ja-JP" altLang="en-US" dirty="0" smtClean="0"/>
              <a:t>また，それに対して</a:t>
            </a:r>
            <a:r>
              <a:rPr kumimoji="1" lang="en-US" altLang="ja-JP" dirty="0" smtClean="0"/>
              <a:t>t</a:t>
            </a:r>
            <a:r>
              <a:rPr kumimoji="1" lang="ja-JP" altLang="en-US" dirty="0" smtClean="0"/>
              <a:t>検定を行い，有意差があるかどうかを確認しました．</a:t>
            </a:r>
            <a:endParaRPr kumimoji="1" lang="en-US" altLang="ja-JP" dirty="0" smtClean="0"/>
          </a:p>
          <a:p>
            <a:endParaRPr kumimoji="1" lang="en-US" altLang="ja-JP" dirty="0" smtClean="0"/>
          </a:p>
          <a:p>
            <a:r>
              <a:rPr kumimoji="1" lang="ja-JP" altLang="en-US" dirty="0" smtClean="0"/>
              <a:t>今回相関係数を計算するにあたり，修正量は問題の難易度に応じて幅があるため，問題ごとに正規化をおこなっております．さらに，問題を正答率で分類し，それぞれで相関係数を計算しました．</a:t>
            </a:r>
            <a:endParaRPr kumimoji="1" lang="en-US" altLang="ja-JP" dirty="0" smtClean="0"/>
          </a:p>
          <a:p>
            <a:endParaRPr kumimoji="1" lang="en-US" altLang="ja-JP" dirty="0" smtClean="0"/>
          </a:p>
          <a:p>
            <a:r>
              <a:rPr kumimoji="1" lang="ja-JP" altLang="en-US" dirty="0" smtClean="0"/>
              <a:t>結果はこちらの表のとおりです．</a:t>
            </a:r>
            <a:endParaRPr kumimoji="1" lang="en-US" altLang="ja-JP" dirty="0" smtClean="0"/>
          </a:p>
          <a:p>
            <a:r>
              <a:rPr kumimoji="1" lang="ja-JP" altLang="en-US" dirty="0" smtClean="0"/>
              <a:t>～</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13</a:t>
            </a:fld>
            <a:endParaRPr kumimoji="1" lang="ja-JP" altLang="en-US"/>
          </a:p>
        </p:txBody>
      </p:sp>
    </p:spTree>
    <p:extLst>
      <p:ext uri="{BB962C8B-B14F-4D97-AF65-F5344CB8AC3E}">
        <p14:creationId xmlns:p14="http://schemas.microsoft.com/office/powerpoint/2010/main" val="1226635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集合は正規分布ですか</a:t>
            </a:r>
            <a:endParaRPr kumimoji="1" lang="ja-JP" altLang="en-US" dirty="0"/>
          </a:p>
        </p:txBody>
      </p:sp>
      <p:sp>
        <p:nvSpPr>
          <p:cNvPr id="4" name="スライド番号プレースホルダー 3"/>
          <p:cNvSpPr>
            <a:spLocks noGrp="1"/>
          </p:cNvSpPr>
          <p:nvPr>
            <p:ph type="sldNum" sz="quarter" idx="10"/>
          </p:nvPr>
        </p:nvSpPr>
        <p:spPr/>
        <p:txBody>
          <a:bodyPr/>
          <a:lstStyle/>
          <a:p>
            <a:fld id="{D2374D27-0F67-48CA-837D-1C6707F35CE6}" type="slidenum">
              <a:rPr kumimoji="1" lang="ja-JP" altLang="en-US" smtClean="0"/>
              <a:t>23</a:t>
            </a:fld>
            <a:endParaRPr kumimoji="1" lang="ja-JP" altLang="en-US"/>
          </a:p>
        </p:txBody>
      </p:sp>
    </p:spTree>
    <p:extLst>
      <p:ext uri="{BB962C8B-B14F-4D97-AF65-F5344CB8AC3E}">
        <p14:creationId xmlns:p14="http://schemas.microsoft.com/office/powerpoint/2010/main" val="21648377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2"/>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sz="1800">
              <a:solidFill>
                <a:srgbClr val="000000"/>
              </a:solidFill>
            </a:endParaRPr>
          </a:p>
        </p:txBody>
      </p:sp>
      <p:sp>
        <p:nvSpPr>
          <p:cNvPr id="3074" name="Rectangle 2"/>
          <p:cNvSpPr>
            <a:spLocks noGrp="1" noChangeArrowheads="1"/>
          </p:cNvSpPr>
          <p:nvPr>
            <p:ph type="ctrTitle"/>
          </p:nvPr>
        </p:nvSpPr>
        <p:spPr>
          <a:xfrm>
            <a:off x="685800" y="1484315"/>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2"/>
            <a:ext cx="2051050" cy="703263"/>
          </a:xfrm>
          <a:prstGeom prst="rect">
            <a:avLst/>
          </a:prstGeom>
          <a:noFill/>
        </p:spPr>
      </p:pic>
      <p:sp>
        <p:nvSpPr>
          <p:cNvPr id="3086" name="Line 14"/>
          <p:cNvSpPr>
            <a:spLocks noChangeShapeType="1"/>
          </p:cNvSpPr>
          <p:nvPr/>
        </p:nvSpPr>
        <p:spPr bwMode="auto">
          <a:xfrm>
            <a:off x="1331914" y="3213100"/>
            <a:ext cx="64801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sz="1800">
              <a:solidFill>
                <a:srgbClr val="000000"/>
              </a:solidFill>
            </a:endParaRPr>
          </a:p>
        </p:txBody>
      </p:sp>
      <p:sp>
        <p:nvSpPr>
          <p:cNvPr id="3093" name="Text Box 21"/>
          <p:cNvSpPr txBox="1">
            <a:spLocks noChangeArrowheads="1"/>
          </p:cNvSpPr>
          <p:nvPr/>
        </p:nvSpPr>
        <p:spPr bwMode="auto">
          <a:xfrm>
            <a:off x="452439" y="6640515"/>
            <a:ext cx="8318303"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5DBBBF38-8633-4D08-80FA-255CA3FE2712}" type="datetime1">
              <a:rPr kumimoji="1" lang="ja-JP" altLang="en-US" smtClean="0"/>
              <a:t>2018/2/14</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3742592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78FC9BDF-C5E5-4BC5-BB32-DD715C1F7E2E}" type="datetime1">
              <a:rPr kumimoji="1" lang="ja-JP" altLang="en-US" smtClean="0"/>
              <a:t>2018/2/14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12948793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85121CC1-7466-494F-87E2-0E7A6048EC85}" type="datetime1">
              <a:rPr kumimoji="1" lang="ja-JP" altLang="en-US" smtClean="0"/>
              <a:t>2018/2/14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130490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7F2F59AD-4072-44A9-8EA9-CDCF1A9C0902}" type="datetime1">
              <a:rPr kumimoji="1" lang="ja-JP" altLang="en-US" smtClean="0"/>
              <a:t>2018/2/14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a:xfrm>
            <a:off x="7543007" y="6230328"/>
            <a:ext cx="1150938" cy="288925"/>
          </a:xfrm>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30003315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fld id="{7188E10D-FA74-4A9D-888F-EE6CB6C0E25C}" type="datetime1">
              <a:rPr kumimoji="1" lang="ja-JP" altLang="en-US" smtClean="0"/>
              <a:t>2018/2/14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1037099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C7B67C71-7FDB-410F-9D32-AD9BD4357F33}" type="datetime1">
              <a:rPr kumimoji="1" lang="ja-JP" altLang="en-US" smtClean="0"/>
              <a:t>2018/2/14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2017353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BE9C55C7-7FF7-4569-834C-9F2A452CCEBA}" type="datetime1">
              <a:rPr kumimoji="1" lang="ja-JP" altLang="en-US" smtClean="0"/>
              <a:t>2018/2/14</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2379956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98ECD744-BEB5-43E0-BB82-A95BB351AFA6}" type="datetime1">
              <a:rPr kumimoji="1" lang="ja-JP" altLang="en-US" smtClean="0"/>
              <a:t>2018/2/14</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5839619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185C0B00-960C-4C6E-8B6C-F8D43AB1EAD8}" type="datetime1">
              <a:rPr kumimoji="1" lang="ja-JP" altLang="en-US" smtClean="0"/>
              <a:t>2018/2/14</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3115172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C3334AE4-5326-46E5-8B76-F47EBA31384E}" type="datetime1">
              <a:rPr kumimoji="1" lang="ja-JP" altLang="en-US" smtClean="0"/>
              <a:t>2018/2/14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16827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fld id="{1D0EC80E-AE86-4FA4-98A9-1B45EB9326AF}" type="datetime1">
              <a:rPr kumimoji="1" lang="ja-JP" altLang="en-US" smtClean="0"/>
              <a:t>2018/2/14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1EED56CB-58F9-4B74-8C64-FB1757321DFA}" type="slidenum">
              <a:rPr kumimoji="1" lang="ja-JP" altLang="en-US" smtClean="0"/>
              <a:t>‹#›</a:t>
            </a:fld>
            <a:endParaRPr kumimoji="1" lang="ja-JP" altLang="en-US"/>
          </a:p>
        </p:txBody>
      </p:sp>
    </p:spTree>
    <p:extLst>
      <p:ext uri="{BB962C8B-B14F-4D97-AF65-F5344CB8AC3E}">
        <p14:creationId xmlns:p14="http://schemas.microsoft.com/office/powerpoint/2010/main" val="1874121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2"/>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sz="1800">
              <a:solidFill>
                <a:srgbClr val="000000"/>
              </a:solidFill>
            </a:endParaRPr>
          </a:p>
        </p:txBody>
      </p:sp>
      <p:sp>
        <p:nvSpPr>
          <p:cNvPr id="1036" name="Line 12"/>
          <p:cNvSpPr>
            <a:spLocks noChangeShapeType="1"/>
          </p:cNvSpPr>
          <p:nvPr/>
        </p:nvSpPr>
        <p:spPr bwMode="auto">
          <a:xfrm>
            <a:off x="468314" y="1484313"/>
            <a:ext cx="82073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sz="1800">
              <a:solidFill>
                <a:srgbClr val="000000"/>
              </a:solidFill>
            </a:endParaRPr>
          </a:p>
        </p:txBody>
      </p:sp>
      <p:pic>
        <p:nvPicPr>
          <p:cNvPr id="1043" name="Picture 19" descr="sel-logo"/>
          <p:cNvPicPr>
            <a:picLocks noChangeAspect="1" noChangeArrowheads="1"/>
          </p:cNvPicPr>
          <p:nvPr/>
        </p:nvPicPr>
        <p:blipFill>
          <a:blip r:embed="rId15" cstate="print"/>
          <a:srcRect/>
          <a:stretch>
            <a:fillRect/>
          </a:stretch>
        </p:blipFill>
        <p:spPr bwMode="auto">
          <a:xfrm>
            <a:off x="468314" y="6299200"/>
            <a:ext cx="1081087" cy="369888"/>
          </a:xfrm>
          <a:prstGeom prst="rect">
            <a:avLst/>
          </a:prstGeom>
          <a:noFill/>
        </p:spPr>
      </p:pic>
      <p:sp>
        <p:nvSpPr>
          <p:cNvPr id="1045" name="Rectangle 21"/>
          <p:cNvSpPr>
            <a:spLocks noGrp="1" noChangeArrowheads="1"/>
          </p:cNvSpPr>
          <p:nvPr>
            <p:ph type="dt" sz="half" idx="2"/>
          </p:nvPr>
        </p:nvSpPr>
        <p:spPr bwMode="auto">
          <a:xfrm>
            <a:off x="7308851" y="6596065"/>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1A7BAB9D-486C-40B6-8F34-161C1C769EC9}" type="datetime1">
              <a:rPr kumimoji="1" lang="ja-JP" altLang="en-US" smtClean="0"/>
              <a:t>2018/2/14</a:t>
            </a:fld>
            <a:endParaRPr kumimoji="1" lang="ja-JP" altLang="en-US"/>
          </a:p>
        </p:txBody>
      </p:sp>
      <p:sp>
        <p:nvSpPr>
          <p:cNvPr id="1046" name="Rectangle 22"/>
          <p:cNvSpPr>
            <a:spLocks noGrp="1" noChangeArrowheads="1"/>
          </p:cNvSpPr>
          <p:nvPr>
            <p:ph type="ftr" sz="quarter" idx="3"/>
          </p:nvPr>
        </p:nvSpPr>
        <p:spPr bwMode="auto">
          <a:xfrm>
            <a:off x="1655764" y="6310315"/>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24750" y="274636"/>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800"/>
            </a:lvl1pPr>
          </a:lstStyle>
          <a:p>
            <a:fld id="{1EED56CB-58F9-4B74-8C64-FB1757321DFA}" type="slidenum">
              <a:rPr kumimoji="1" lang="ja-JP" altLang="en-US" smtClean="0"/>
              <a:t>‹#›</a:t>
            </a:fld>
            <a:endParaRPr kumimoji="1" lang="ja-JP" altLang="en-US"/>
          </a:p>
        </p:txBody>
      </p:sp>
      <p:sp>
        <p:nvSpPr>
          <p:cNvPr id="1048" name="Text Box 24"/>
          <p:cNvSpPr txBox="1">
            <a:spLocks noChangeArrowheads="1"/>
          </p:cNvSpPr>
          <p:nvPr/>
        </p:nvSpPr>
        <p:spPr bwMode="auto">
          <a:xfrm>
            <a:off x="334963" y="6640515"/>
            <a:ext cx="6385081"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42049449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8.emf"/><Relationship Id="rId7" Type="http://schemas.openxmlformats.org/officeDocument/2006/relationships/image" Target="../media/image48.png"/><Relationship Id="rId2" Type="http://schemas.openxmlformats.org/officeDocument/2006/relationships/image" Target="../media/image8.png"/><Relationship Id="rId1" Type="http://schemas.openxmlformats.org/officeDocument/2006/relationships/slideLayout" Target="../slideLayouts/slideLayout2.xml"/><Relationship Id="rId9" Type="http://schemas.openxmlformats.org/officeDocument/2006/relationships/image" Target="../media/image9.emf"/></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0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0.png"/><Relationship Id="rId5" Type="http://schemas.openxmlformats.org/officeDocument/2006/relationships/image" Target="../media/image7.png"/><Relationship Id="rId10" Type="http://schemas.openxmlformats.org/officeDocument/2006/relationships/image" Target="../media/image120.png"/><Relationship Id="rId4" Type="http://schemas.openxmlformats.org/officeDocument/2006/relationships/image" Target="../media/image6.png"/><Relationship Id="rId9" Type="http://schemas.openxmlformats.org/officeDocument/2006/relationships/image" Target="../media/image110.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32.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31.png"/></Relationships>
</file>

<file path=ppt/slides/_rels/slide8.xml.rels><?xml version="1.0" encoding="UTF-8" standalone="yes"?>
<Relationships xmlns="http://schemas.openxmlformats.org/package/2006/relationships"><Relationship Id="rId7" Type="http://schemas.openxmlformats.org/officeDocument/2006/relationships/image" Target="../media/image7.emf"/><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38.png"/><Relationship Id="rId4" Type="http://schemas.openxmlformats.org/officeDocument/2006/relationships/image" Target="../media/image37.png"/></Relationships>
</file>

<file path=ppt/slides/_rels/slide9.xml.rels><?xml version="1.0" encoding="UTF-8" standalone="yes"?>
<Relationships xmlns="http://schemas.openxmlformats.org/package/2006/relationships"><Relationship Id="rId3" Type="http://schemas.openxmlformats.org/officeDocument/2006/relationships/image" Target="../media/image3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38665" y="1484315"/>
            <a:ext cx="8266670" cy="1470025"/>
          </a:xfrm>
        </p:spPr>
        <p:txBody>
          <a:bodyPr/>
          <a:lstStyle/>
          <a:p>
            <a:r>
              <a:rPr lang="ja-JP" altLang="en-US" sz="3200" dirty="0" smtClean="0"/>
              <a:t>プログラミングコンテスト初級者・上級者間</a:t>
            </a:r>
            <a:r>
              <a:rPr lang="en-US" altLang="ja-JP" sz="3200" dirty="0" smtClean="0"/>
              <a:t/>
            </a:r>
            <a:br>
              <a:rPr lang="en-US" altLang="ja-JP" sz="3200" dirty="0" smtClean="0"/>
            </a:br>
            <a:r>
              <a:rPr lang="ja-JP" altLang="en-US" sz="3200" dirty="0" smtClean="0"/>
              <a:t>におけるソースコード特徴量</a:t>
            </a:r>
            <a:r>
              <a:rPr lang="ja-JP" altLang="en-US" sz="3200" dirty="0"/>
              <a:t>の比較</a:t>
            </a:r>
            <a:endParaRPr kumimoji="1" lang="ja-JP" altLang="en-US" sz="3200" dirty="0"/>
          </a:p>
        </p:txBody>
      </p:sp>
      <p:sp>
        <p:nvSpPr>
          <p:cNvPr id="4" name="スライド番号プレースホルダー 3"/>
          <p:cNvSpPr>
            <a:spLocks noGrp="1"/>
          </p:cNvSpPr>
          <p:nvPr>
            <p:ph type="sldNum" sz="quarter" idx="4"/>
          </p:nvPr>
        </p:nvSpPr>
        <p:spPr/>
        <p:txBody>
          <a:bodyPr/>
          <a:lstStyle/>
          <a:p>
            <a:fld id="{1EED56CB-58F9-4B74-8C64-FB1757321DFA}" type="slidenum">
              <a:rPr kumimoji="1" lang="ja-JP" altLang="en-US" smtClean="0"/>
              <a:t>1</a:t>
            </a:fld>
            <a:endParaRPr kumimoji="1" lang="ja-JP" altLang="en-US"/>
          </a:p>
        </p:txBody>
      </p:sp>
      <p:sp>
        <p:nvSpPr>
          <p:cNvPr id="6" name="サブタイトル 2"/>
          <p:cNvSpPr txBox="1">
            <a:spLocks/>
          </p:cNvSpPr>
          <p:nvPr/>
        </p:nvSpPr>
        <p:spPr bwMode="auto">
          <a:xfrm>
            <a:off x="1107530" y="3632200"/>
            <a:ext cx="6928939" cy="1752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r"/>
            <a:r>
              <a:rPr lang="ja-JP" altLang="en-US" sz="2800" kern="0" dirty="0" smtClean="0"/>
              <a:t>井上研究室　堤 祥吾</a:t>
            </a:r>
            <a:endParaRPr lang="ja-JP" altLang="en-US" sz="2800" kern="0" dirty="0"/>
          </a:p>
        </p:txBody>
      </p:sp>
    </p:spTree>
    <p:extLst>
      <p:ext uri="{BB962C8B-B14F-4D97-AF65-F5344CB8AC3E}">
        <p14:creationId xmlns:p14="http://schemas.microsoft.com/office/powerpoint/2010/main" val="347672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RQ1: </a:t>
            </a:r>
            <a:r>
              <a:rPr lang="ja-JP" altLang="en-US" dirty="0" smtClean="0"/>
              <a:t>ソースコードメトリクス　結果</a:t>
            </a:r>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10</a:t>
            </a:fld>
            <a:endParaRPr kumimoji="1" lang="ja-JP" altLang="en-US"/>
          </a:p>
        </p:txBody>
      </p:sp>
      <p:sp>
        <p:nvSpPr>
          <p:cNvPr id="10" name="テキスト ボックス 9"/>
          <p:cNvSpPr txBox="1"/>
          <p:nvPr/>
        </p:nvSpPr>
        <p:spPr>
          <a:xfrm>
            <a:off x="910574" y="5370460"/>
            <a:ext cx="7307151" cy="707886"/>
          </a:xfrm>
          <a:prstGeom prst="rect">
            <a:avLst/>
          </a:prstGeom>
          <a:noFill/>
          <a:ln>
            <a:solidFill>
              <a:srgbClr val="FF0000"/>
            </a:solidFill>
          </a:ln>
        </p:spPr>
        <p:txBody>
          <a:bodyPr wrap="square" rtlCol="0">
            <a:spAutoFit/>
          </a:bodyPr>
          <a:lstStyle/>
          <a:p>
            <a:r>
              <a:rPr kumimoji="1" lang="ja-JP" altLang="en-US" sz="2000" dirty="0" smtClean="0"/>
              <a:t>初級者のソースコードはネストの深さ・分岐数が大きく</a:t>
            </a:r>
            <a:endParaRPr kumimoji="1" lang="en-US" altLang="ja-JP" sz="2000" dirty="0" smtClean="0"/>
          </a:p>
          <a:p>
            <a:r>
              <a:rPr kumimoji="1" lang="ja-JP" altLang="en-US" sz="2000" dirty="0" smtClean="0"/>
              <a:t>上級者のソースコードは行数が増加することが確認された</a:t>
            </a:r>
            <a:endParaRPr kumimoji="1" lang="ja-JP" altLang="en-US" sz="2000" dirty="0"/>
          </a:p>
        </p:txBody>
      </p:sp>
      <mc:AlternateContent xmlns:mc="http://schemas.openxmlformats.org/markup-compatibility/2006" xmlns:a14="http://schemas.microsoft.com/office/drawing/2010/main">
        <mc:Choice Requires="a14">
          <p:sp>
            <p:nvSpPr>
              <p:cNvPr id="15" name="テキスト ボックス 14"/>
              <p:cNvSpPr txBox="1"/>
              <p:nvPr/>
            </p:nvSpPr>
            <p:spPr>
              <a:xfrm>
                <a:off x="457200" y="1629852"/>
                <a:ext cx="3437608" cy="1286827"/>
              </a:xfrm>
              <a:prstGeom prst="rect">
                <a:avLst/>
              </a:prstGeom>
              <a:noFill/>
            </p:spPr>
            <p:txBody>
              <a:bodyPr wrap="square" rtlCol="0">
                <a:spAutoFit/>
              </a:bodyPr>
              <a:lstStyle/>
              <a:p>
                <a14:m>
                  <m:oMath xmlns:m="http://schemas.openxmlformats.org/officeDocument/2006/math">
                    <m:sSub>
                      <m:sSubPr>
                        <m:ctrlPr>
                          <a:rPr lang="en-US" altLang="ja-JP" sz="2000" b="0" i="1" smtClean="0">
                            <a:latin typeface="Cambria Math" panose="02040503050406030204" pitchFamily="18" charset="0"/>
                          </a:rPr>
                        </m:ctrlPr>
                      </m:sSubPr>
                      <m:e>
                        <m:r>
                          <a:rPr lang="en-US" altLang="ja-JP" sz="2000" b="0" i="1" smtClean="0">
                            <a:latin typeface="Cambria Math" panose="02040503050406030204" pitchFamily="18" charset="0"/>
                          </a:rPr>
                          <m:t>𝑀</m:t>
                        </m:r>
                      </m:e>
                      <m:sub>
                        <m:r>
                          <a:rPr lang="en-US" altLang="ja-JP" sz="2000" b="0" i="1" smtClean="0">
                            <a:latin typeface="Cambria Math" panose="02040503050406030204" pitchFamily="18" charset="0"/>
                          </a:rPr>
                          <m:t>𝑙𝑜𝑤</m:t>
                        </m:r>
                      </m:sub>
                    </m:sSub>
                  </m:oMath>
                </a14:m>
                <a:r>
                  <a:rPr lang="ja-JP" altLang="en-US" sz="2000" dirty="0" smtClean="0"/>
                  <a:t>と</a:t>
                </a:r>
                <a14:m>
                  <m:oMath xmlns:m="http://schemas.openxmlformats.org/officeDocument/2006/math">
                    <m:sSub>
                      <m:sSubPr>
                        <m:ctrlPr>
                          <a:rPr lang="en-US" altLang="ja-JP" sz="2000" b="0" i="1" dirty="0" smtClean="0">
                            <a:latin typeface="Cambria Math" panose="02040503050406030204" pitchFamily="18" charset="0"/>
                          </a:rPr>
                        </m:ctrlPr>
                      </m:sSubPr>
                      <m:e>
                        <m:r>
                          <a:rPr lang="en-US" altLang="ja-JP" sz="2000" b="0" i="1" dirty="0" smtClean="0">
                            <a:latin typeface="Cambria Math" panose="02040503050406030204" pitchFamily="18" charset="0"/>
                          </a:rPr>
                          <m:t>𝑀</m:t>
                        </m:r>
                      </m:e>
                      <m:sub>
                        <m:r>
                          <a:rPr lang="en-US" altLang="ja-JP" sz="2000" b="0" i="1" dirty="0" smtClean="0">
                            <a:latin typeface="Cambria Math" panose="02040503050406030204" pitchFamily="18" charset="0"/>
                          </a:rPr>
                          <m:t>h𝑖𝑔h</m:t>
                        </m:r>
                      </m:sub>
                    </m:sSub>
                  </m:oMath>
                </a14:m>
                <a:r>
                  <a:rPr kumimoji="1" lang="ja-JP" altLang="en-US" sz="2000" dirty="0" smtClean="0"/>
                  <a:t>との間に有意差があるかを</a:t>
                </a:r>
                <a:r>
                  <a:rPr lang="en-US" altLang="ja-JP" sz="2000" dirty="0" smtClean="0"/>
                  <a:t>11</a:t>
                </a:r>
                <a:r>
                  <a:rPr lang="ja-JP" altLang="en-US" sz="2000" dirty="0" smtClean="0"/>
                  <a:t>種</a:t>
                </a:r>
                <a:r>
                  <a:rPr kumimoji="1" lang="ja-JP" altLang="en-US" sz="2000" dirty="0" smtClean="0"/>
                  <a:t>の</a:t>
                </a:r>
                <a:r>
                  <a:rPr lang="ja-JP" altLang="en-US" sz="2000" dirty="0"/>
                  <a:t>メトリクス</a:t>
                </a:r>
                <a:r>
                  <a:rPr kumimoji="1" lang="ja-JP" altLang="en-US" sz="2000" dirty="0" smtClean="0"/>
                  <a:t>に対して調査した</a:t>
                </a:r>
                <a:endParaRPr kumimoji="1" lang="en-US" altLang="ja-JP" sz="2000" dirty="0" smtClean="0"/>
              </a:p>
              <a:p>
                <a:endParaRPr kumimoji="1" lang="en-US" altLang="ja-JP" sz="1600" dirty="0" smtClean="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457200" y="1629852"/>
                <a:ext cx="3437608" cy="1286827"/>
              </a:xfrm>
              <a:prstGeom prst="rect">
                <a:avLst/>
              </a:prstGeom>
              <a:blipFill>
                <a:blip r:embed="rId2"/>
                <a:stretch>
                  <a:fillRect l="-1773" t="-379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graphicFrame>
            <p:nvGraphicFramePr>
              <p:cNvPr id="16" name="表 15"/>
              <p:cNvGraphicFramePr>
                <a:graphicFrameLocks noGrp="1"/>
              </p:cNvGraphicFramePr>
              <p:nvPr>
                <p:extLst>
                  <p:ext uri="{D42A27DB-BD31-4B8C-83A1-F6EECF244321}">
                    <p14:modId xmlns:p14="http://schemas.microsoft.com/office/powerpoint/2010/main" val="2583230184"/>
                  </p:ext>
                </p:extLst>
              </p:nvPr>
            </p:nvGraphicFramePr>
            <p:xfrm>
              <a:off x="537543" y="2690795"/>
              <a:ext cx="2890499" cy="786258"/>
            </p:xfrm>
            <a:graphic>
              <a:graphicData uri="http://schemas.openxmlformats.org/drawingml/2006/table">
                <a:tbl>
                  <a:tblPr firstRow="1" bandRow="1">
                    <a:tableStyleId>{5C22544A-7EE6-4342-B048-85BDC9FD1C3A}</a:tableStyleId>
                  </a:tblPr>
                  <a:tblGrid>
                    <a:gridCol w="2425129">
                      <a:extLst>
                        <a:ext uri="{9D8B030D-6E8A-4147-A177-3AD203B41FA5}">
                          <a16:colId xmlns:a16="http://schemas.microsoft.com/office/drawing/2014/main" val="2214940807"/>
                        </a:ext>
                      </a:extLst>
                    </a:gridCol>
                    <a:gridCol w="465370">
                      <a:extLst>
                        <a:ext uri="{9D8B030D-6E8A-4147-A177-3AD203B41FA5}">
                          <a16:colId xmlns:a16="http://schemas.microsoft.com/office/drawing/2014/main" val="4280329442"/>
                        </a:ext>
                      </a:extLst>
                    </a:gridCol>
                  </a:tblGrid>
                  <a:tr h="370840">
                    <a:tc>
                      <a:txBody>
                        <a:bodyPr/>
                        <a:lstStyle/>
                        <a:p>
                          <a:pPr algn="ctr"/>
                          <a14:m>
                            <m:oMath xmlns:m="http://schemas.openxmlformats.org/officeDocument/2006/math">
                              <m:acc>
                                <m:accPr>
                                  <m:chr m:val="̅"/>
                                  <m:ctrlPr>
                                    <a:rPr kumimoji="1" lang="en-US" altLang="ja-JP" b="0" i="1" baseline="0" smtClean="0">
                                      <a:solidFill>
                                        <a:schemeClr val="tx1"/>
                                      </a:solidFill>
                                      <a:latin typeface="Cambria Math" panose="02040503050406030204" pitchFamily="18" charset="0"/>
                                    </a:rPr>
                                  </m:ctrlPr>
                                </m:accPr>
                                <m:e>
                                  <m:sSub>
                                    <m:sSubPr>
                                      <m:ctrlPr>
                                        <a:rPr kumimoji="1" lang="en-US" altLang="ja-JP" b="0" i="1" baseline="0" smtClean="0">
                                          <a:solidFill>
                                            <a:schemeClr val="tx1"/>
                                          </a:solidFill>
                                          <a:latin typeface="Cambria Math" panose="02040503050406030204" pitchFamily="18" charset="0"/>
                                        </a:rPr>
                                      </m:ctrlPr>
                                    </m:sSubPr>
                                    <m:e>
                                      <m:r>
                                        <a:rPr kumimoji="1" lang="en-US" altLang="ja-JP" b="0" i="1" baseline="0" smtClean="0">
                                          <a:solidFill>
                                            <a:schemeClr val="tx1"/>
                                          </a:solidFill>
                                          <a:latin typeface="Cambria Math" panose="02040503050406030204" pitchFamily="18" charset="0"/>
                                        </a:rPr>
                                        <m:t>𝑀</m:t>
                                      </m:r>
                                    </m:e>
                                    <m:sub>
                                      <m:r>
                                        <a:rPr kumimoji="1" lang="en-US" altLang="ja-JP" b="0" i="1" baseline="0" smtClean="0">
                                          <a:solidFill>
                                            <a:schemeClr val="tx1"/>
                                          </a:solidFill>
                                          <a:latin typeface="Cambria Math" panose="02040503050406030204" pitchFamily="18" charset="0"/>
                                        </a:rPr>
                                        <m:t>𝑙𝑜𝑤</m:t>
                                      </m:r>
                                    </m:sub>
                                  </m:sSub>
                                </m:e>
                              </m:acc>
                            </m:oMath>
                          </a14:m>
                          <a:r>
                            <a:rPr kumimoji="1" lang="en-US" altLang="ja-JP" b="0" baseline="0" dirty="0" smtClean="0">
                              <a:solidFill>
                                <a:schemeClr val="tx1"/>
                              </a:solidFill>
                            </a:rPr>
                            <a:t> &gt; </a:t>
                          </a:r>
                          <a14:m>
                            <m:oMath xmlns:m="http://schemas.openxmlformats.org/officeDocument/2006/math">
                              <m:acc>
                                <m:accPr>
                                  <m:chr m:val="̅"/>
                                  <m:ctrlPr>
                                    <a:rPr kumimoji="1" lang="en-US" altLang="ja-JP" b="0" i="1" baseline="0" smtClean="0">
                                      <a:solidFill>
                                        <a:schemeClr val="tx1"/>
                                      </a:solidFill>
                                      <a:latin typeface="Cambria Math" panose="02040503050406030204" pitchFamily="18" charset="0"/>
                                    </a:rPr>
                                  </m:ctrlPr>
                                </m:accPr>
                                <m:e>
                                  <m:sSub>
                                    <m:sSubPr>
                                      <m:ctrlPr>
                                        <a:rPr kumimoji="1" lang="en-US" altLang="ja-JP" b="0" i="1" baseline="0" smtClean="0">
                                          <a:solidFill>
                                            <a:schemeClr val="tx1"/>
                                          </a:solidFill>
                                          <a:latin typeface="Cambria Math" panose="02040503050406030204" pitchFamily="18" charset="0"/>
                                        </a:rPr>
                                      </m:ctrlPr>
                                    </m:sSubPr>
                                    <m:e>
                                      <m:r>
                                        <a:rPr kumimoji="1" lang="en-US" altLang="ja-JP" b="0" i="1" baseline="0" smtClean="0">
                                          <a:solidFill>
                                            <a:schemeClr val="tx1"/>
                                          </a:solidFill>
                                          <a:latin typeface="Cambria Math" panose="02040503050406030204" pitchFamily="18" charset="0"/>
                                        </a:rPr>
                                        <m:t>𝑀</m:t>
                                      </m:r>
                                    </m:e>
                                    <m:sub>
                                      <m:r>
                                        <a:rPr kumimoji="1" lang="en-US" altLang="ja-JP" b="0" i="1" baseline="0" smtClean="0">
                                          <a:solidFill>
                                            <a:schemeClr val="tx1"/>
                                          </a:solidFill>
                                          <a:latin typeface="Cambria Math" panose="02040503050406030204" pitchFamily="18" charset="0"/>
                                        </a:rPr>
                                        <m:t>h𝑖𝑔h</m:t>
                                      </m:r>
                                    </m:sub>
                                  </m:sSub>
                                </m:e>
                              </m:acc>
                            </m:oMath>
                          </a14:m>
                          <a:endParaRPr kumimoji="1" lang="ja-JP" altLang="en-US" b="0" dirty="0">
                            <a:solidFill>
                              <a:schemeClr val="tx1"/>
                            </a:solidFill>
                          </a:endParaRPr>
                        </a:p>
                      </a:txBody>
                      <a:tcPr>
                        <a:lnT w="12700" cap="flat" cmpd="sng" algn="ctr">
                          <a:noFill/>
                          <a:prstDash val="solid"/>
                          <a:round/>
                          <a:headEnd type="none" w="med" len="med"/>
                          <a:tailEnd type="none" w="med" len="med"/>
                        </a:lnT>
                        <a:solidFill>
                          <a:schemeClr val="bg1"/>
                        </a:solidFill>
                      </a:tcPr>
                    </a:tc>
                    <a:tc>
                      <a:txBody>
                        <a:bodyPr/>
                        <a:lstStyle/>
                        <a:p>
                          <a:pPr algn="r"/>
                          <a:r>
                            <a:rPr kumimoji="1" lang="en-US" altLang="ja-JP" b="0" dirty="0" smtClean="0">
                              <a:solidFill>
                                <a:schemeClr val="tx1"/>
                              </a:solidFill>
                            </a:rPr>
                            <a:t>6</a:t>
                          </a:r>
                        </a:p>
                      </a:txBody>
                      <a:tcPr>
                        <a:lnT w="1270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3704808435"/>
                      </a:ext>
                    </a:extLst>
                  </a:tr>
                  <a:tr h="370840">
                    <a:tc>
                      <a:txBody>
                        <a:bodyPr/>
                        <a:lstStyle/>
                        <a:p>
                          <a:pPr algn="ctr"/>
                          <a14:m>
                            <m:oMath xmlns:m="http://schemas.openxmlformats.org/officeDocument/2006/math">
                              <m:acc>
                                <m:accPr>
                                  <m:chr m:val="̅"/>
                                  <m:ctrlPr>
                                    <a:rPr kumimoji="1" lang="en-US" altLang="ja-JP" b="0" i="1" baseline="0" smtClean="0">
                                      <a:solidFill>
                                        <a:schemeClr val="tx1"/>
                                      </a:solidFill>
                                      <a:latin typeface="Cambria Math" panose="02040503050406030204" pitchFamily="18" charset="0"/>
                                    </a:rPr>
                                  </m:ctrlPr>
                                </m:accPr>
                                <m:e>
                                  <m:sSub>
                                    <m:sSubPr>
                                      <m:ctrlPr>
                                        <a:rPr kumimoji="1" lang="en-US" altLang="ja-JP" b="0" i="1" baseline="0" smtClean="0">
                                          <a:solidFill>
                                            <a:schemeClr val="tx1"/>
                                          </a:solidFill>
                                          <a:latin typeface="Cambria Math" panose="02040503050406030204" pitchFamily="18" charset="0"/>
                                        </a:rPr>
                                      </m:ctrlPr>
                                    </m:sSubPr>
                                    <m:e>
                                      <m:r>
                                        <a:rPr kumimoji="1" lang="en-US" altLang="ja-JP" b="0" i="1" baseline="0" smtClean="0">
                                          <a:solidFill>
                                            <a:schemeClr val="tx1"/>
                                          </a:solidFill>
                                          <a:latin typeface="Cambria Math" panose="02040503050406030204" pitchFamily="18" charset="0"/>
                                        </a:rPr>
                                        <m:t>𝑀</m:t>
                                      </m:r>
                                    </m:e>
                                    <m:sub>
                                      <m:r>
                                        <a:rPr kumimoji="1" lang="en-US" altLang="ja-JP" b="0" i="1" baseline="0" smtClean="0">
                                          <a:solidFill>
                                            <a:schemeClr val="tx1"/>
                                          </a:solidFill>
                                          <a:latin typeface="Cambria Math" panose="02040503050406030204" pitchFamily="18" charset="0"/>
                                        </a:rPr>
                                        <m:t>𝑙𝑜𝑤</m:t>
                                      </m:r>
                                    </m:sub>
                                  </m:sSub>
                                </m:e>
                              </m:acc>
                            </m:oMath>
                          </a14:m>
                          <a:r>
                            <a:rPr kumimoji="1" lang="en-US" altLang="ja-JP" b="0" baseline="0" dirty="0" smtClean="0">
                              <a:solidFill>
                                <a:schemeClr val="tx1"/>
                              </a:solidFill>
                            </a:rPr>
                            <a:t> &lt; </a:t>
                          </a:r>
                          <a14:m>
                            <m:oMath xmlns:m="http://schemas.openxmlformats.org/officeDocument/2006/math">
                              <m:acc>
                                <m:accPr>
                                  <m:chr m:val="̅"/>
                                  <m:ctrlPr>
                                    <a:rPr kumimoji="1" lang="en-US" altLang="ja-JP" b="0" i="1" baseline="0" smtClean="0">
                                      <a:solidFill>
                                        <a:schemeClr val="tx1"/>
                                      </a:solidFill>
                                      <a:latin typeface="Cambria Math" panose="02040503050406030204" pitchFamily="18" charset="0"/>
                                    </a:rPr>
                                  </m:ctrlPr>
                                </m:accPr>
                                <m:e>
                                  <m:sSub>
                                    <m:sSubPr>
                                      <m:ctrlPr>
                                        <a:rPr kumimoji="1" lang="en-US" altLang="ja-JP" b="0" i="1" baseline="0" smtClean="0">
                                          <a:solidFill>
                                            <a:schemeClr val="tx1"/>
                                          </a:solidFill>
                                          <a:latin typeface="Cambria Math" panose="02040503050406030204" pitchFamily="18" charset="0"/>
                                        </a:rPr>
                                      </m:ctrlPr>
                                    </m:sSubPr>
                                    <m:e>
                                      <m:r>
                                        <a:rPr kumimoji="1" lang="en-US" altLang="ja-JP" b="0" i="1" baseline="0" smtClean="0">
                                          <a:solidFill>
                                            <a:schemeClr val="tx1"/>
                                          </a:solidFill>
                                          <a:latin typeface="Cambria Math" panose="02040503050406030204" pitchFamily="18" charset="0"/>
                                        </a:rPr>
                                        <m:t>𝑀</m:t>
                                      </m:r>
                                    </m:e>
                                    <m:sub>
                                      <m:r>
                                        <a:rPr kumimoji="1" lang="en-US" altLang="ja-JP" b="0" i="1" baseline="0" smtClean="0">
                                          <a:solidFill>
                                            <a:schemeClr val="tx1"/>
                                          </a:solidFill>
                                          <a:latin typeface="Cambria Math" panose="02040503050406030204" pitchFamily="18" charset="0"/>
                                        </a:rPr>
                                        <m:t>h𝑖𝑔h</m:t>
                                      </m:r>
                                    </m:sub>
                                  </m:sSub>
                                </m:e>
                              </m:acc>
                            </m:oMath>
                          </a14:m>
                          <a:endParaRPr kumimoji="1" lang="ja-JP" altLang="en-US" b="0" dirty="0">
                            <a:solidFill>
                              <a:schemeClr val="tx1"/>
                            </a:solidFill>
                          </a:endParaRPr>
                        </a:p>
                      </a:txBody>
                      <a:tcPr>
                        <a:solidFill>
                          <a:schemeClr val="bg1"/>
                        </a:solidFill>
                      </a:tcPr>
                    </a:tc>
                    <a:tc>
                      <a:txBody>
                        <a:bodyPr/>
                        <a:lstStyle/>
                        <a:p>
                          <a:pPr algn="r"/>
                          <a:r>
                            <a:rPr kumimoji="1" lang="en-US" altLang="ja-JP" b="0" dirty="0" smtClean="0">
                              <a:solidFill>
                                <a:schemeClr val="tx1"/>
                              </a:solidFill>
                            </a:rPr>
                            <a:t>5</a:t>
                          </a:r>
                        </a:p>
                      </a:txBody>
                      <a:tcPr>
                        <a:solidFill>
                          <a:schemeClr val="bg1"/>
                        </a:solidFill>
                      </a:tcPr>
                    </a:tc>
                    <a:extLst>
                      <a:ext uri="{0D108BD9-81ED-4DB2-BD59-A6C34878D82A}">
                        <a16:rowId xmlns:a16="http://schemas.microsoft.com/office/drawing/2014/main" val="27353985"/>
                      </a:ext>
                    </a:extLst>
                  </a:tr>
                </a:tbl>
              </a:graphicData>
            </a:graphic>
          </p:graphicFrame>
        </mc:Choice>
        <mc:Fallback xmlns="">
          <p:graphicFrame>
            <p:nvGraphicFramePr>
              <p:cNvPr id="16" name="表 15"/>
              <p:cNvGraphicFramePr>
                <a:graphicFrameLocks noGrp="1"/>
              </p:cNvGraphicFramePr>
              <p:nvPr>
                <p:extLst>
                  <p:ext uri="{D42A27DB-BD31-4B8C-83A1-F6EECF244321}">
                    <p14:modId xmlns:p14="http://schemas.microsoft.com/office/powerpoint/2010/main" val="2583230184"/>
                  </p:ext>
                </p:extLst>
              </p:nvPr>
            </p:nvGraphicFramePr>
            <p:xfrm>
              <a:off x="537543" y="2690795"/>
              <a:ext cx="2890499" cy="786258"/>
            </p:xfrm>
            <a:graphic>
              <a:graphicData uri="http://schemas.openxmlformats.org/drawingml/2006/table">
                <a:tbl>
                  <a:tblPr firstRow="1" bandRow="1">
                    <a:tableStyleId>{5C22544A-7EE6-4342-B048-85BDC9FD1C3A}</a:tableStyleId>
                  </a:tblPr>
                  <a:tblGrid>
                    <a:gridCol w="2425129">
                      <a:extLst>
                        <a:ext uri="{9D8B030D-6E8A-4147-A177-3AD203B41FA5}">
                          <a16:colId xmlns:a16="http://schemas.microsoft.com/office/drawing/2014/main" val="2214940807"/>
                        </a:ext>
                      </a:extLst>
                    </a:gridCol>
                    <a:gridCol w="465370">
                      <a:extLst>
                        <a:ext uri="{9D8B030D-6E8A-4147-A177-3AD203B41FA5}">
                          <a16:colId xmlns:a16="http://schemas.microsoft.com/office/drawing/2014/main" val="4280329442"/>
                        </a:ext>
                      </a:extLst>
                    </a:gridCol>
                  </a:tblGrid>
                  <a:tr h="393129">
                    <a:tc>
                      <a:txBody>
                        <a:bodyPr/>
                        <a:lstStyle/>
                        <a:p>
                          <a:endParaRPr lang="ja-JP"/>
                        </a:p>
                      </a:txBody>
                      <a:tcPr>
                        <a:lnT w="12700" cap="flat" cmpd="sng" algn="ctr">
                          <a:noFill/>
                          <a:prstDash val="solid"/>
                          <a:round/>
                          <a:headEnd type="none" w="med" len="med"/>
                          <a:tailEnd type="none" w="med" len="med"/>
                        </a:lnT>
                        <a:blipFill>
                          <a:blip r:embed="rId7"/>
                          <a:stretch>
                            <a:fillRect l="-251" t="-7692" r="-20050" b="-116923"/>
                          </a:stretch>
                        </a:blipFill>
                      </a:tcPr>
                    </a:tc>
                    <a:tc>
                      <a:txBody>
                        <a:bodyPr/>
                        <a:lstStyle/>
                        <a:p>
                          <a:pPr algn="r"/>
                          <a:r>
                            <a:rPr kumimoji="1" lang="en-US" altLang="ja-JP" b="0" dirty="0" smtClean="0">
                              <a:solidFill>
                                <a:schemeClr val="tx1"/>
                              </a:solidFill>
                            </a:rPr>
                            <a:t>6</a:t>
                          </a:r>
                          <a:endParaRPr kumimoji="1" lang="en-US" altLang="ja-JP" b="0" dirty="0" smtClean="0">
                            <a:solidFill>
                              <a:schemeClr val="tx1"/>
                            </a:solidFill>
                          </a:endParaRPr>
                        </a:p>
                      </a:txBody>
                      <a:tcPr>
                        <a:lnT w="1270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3704808435"/>
                      </a:ext>
                    </a:extLst>
                  </a:tr>
                  <a:tr h="393129">
                    <a:tc>
                      <a:txBody>
                        <a:bodyPr/>
                        <a:lstStyle/>
                        <a:p>
                          <a:endParaRPr lang="ja-JP"/>
                        </a:p>
                      </a:txBody>
                      <a:tcPr>
                        <a:blipFill>
                          <a:blip r:embed="rId7"/>
                          <a:stretch>
                            <a:fillRect l="-251" t="-107692" r="-20050" b="-16923"/>
                          </a:stretch>
                        </a:blipFill>
                      </a:tcPr>
                    </a:tc>
                    <a:tc>
                      <a:txBody>
                        <a:bodyPr/>
                        <a:lstStyle/>
                        <a:p>
                          <a:pPr algn="r"/>
                          <a:r>
                            <a:rPr kumimoji="1" lang="en-US" altLang="ja-JP" b="0" dirty="0" smtClean="0">
                              <a:solidFill>
                                <a:schemeClr val="tx1"/>
                              </a:solidFill>
                            </a:rPr>
                            <a:t>5</a:t>
                          </a:r>
                          <a:endParaRPr kumimoji="1" lang="en-US" altLang="ja-JP" b="0" dirty="0" smtClean="0">
                            <a:solidFill>
                              <a:schemeClr val="tx1"/>
                            </a:solidFill>
                          </a:endParaRPr>
                        </a:p>
                      </a:txBody>
                      <a:tcPr>
                        <a:solidFill>
                          <a:schemeClr val="bg1"/>
                        </a:solidFill>
                      </a:tcPr>
                    </a:tc>
                    <a:extLst>
                      <a:ext uri="{0D108BD9-81ED-4DB2-BD59-A6C34878D82A}">
                        <a16:rowId xmlns:a16="http://schemas.microsoft.com/office/drawing/2014/main" val="27353985"/>
                      </a:ext>
                    </a:extLst>
                  </a:tr>
                </a:tbl>
              </a:graphicData>
            </a:graphic>
          </p:graphicFrame>
        </mc:Fallback>
      </mc:AlternateContent>
      <p:pic>
        <p:nvPicPr>
          <p:cNvPr id="17" name="図 1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371622" y="3411287"/>
            <a:ext cx="3106865" cy="1883182"/>
          </a:xfrm>
          <a:prstGeom prst="rect">
            <a:avLst/>
          </a:prstGeom>
        </p:spPr>
      </p:pic>
      <p:pic>
        <p:nvPicPr>
          <p:cNvPr id="18" name="図 1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174102" y="1694655"/>
            <a:ext cx="4354064" cy="1883182"/>
          </a:xfrm>
          <a:prstGeom prst="rect">
            <a:avLst/>
          </a:prstGeom>
        </p:spPr>
      </p:pic>
      <p:sp>
        <p:nvSpPr>
          <p:cNvPr id="19" name="テキスト ボックス 18"/>
          <p:cNvSpPr txBox="1"/>
          <p:nvPr/>
        </p:nvSpPr>
        <p:spPr>
          <a:xfrm>
            <a:off x="537542" y="3854855"/>
            <a:ext cx="3636559" cy="1077218"/>
          </a:xfrm>
          <a:prstGeom prst="rect">
            <a:avLst/>
          </a:prstGeom>
          <a:noFill/>
        </p:spPr>
        <p:txBody>
          <a:bodyPr wrap="square" rtlCol="0">
            <a:spAutoFit/>
          </a:bodyPr>
          <a:lstStyle/>
          <a:p>
            <a:r>
              <a:rPr kumimoji="1" lang="ja-JP" altLang="en-US" sz="1600" dirty="0" smtClean="0"/>
              <a:t>右図は，初級者と上級者のメトリクスにおける効果量測定の結果である</a:t>
            </a:r>
            <a:endParaRPr kumimoji="1" lang="en-US" altLang="ja-JP" sz="1600" dirty="0" smtClean="0"/>
          </a:p>
          <a:p>
            <a:r>
              <a:rPr lang="en-US" altLang="ja-JP" sz="1600" dirty="0" smtClean="0"/>
              <a:t>(</a:t>
            </a:r>
            <a:r>
              <a:rPr lang="ja-JP" altLang="en-US" sz="1600" dirty="0" smtClean="0"/>
              <a:t>上</a:t>
            </a:r>
            <a:r>
              <a:rPr lang="en-US" altLang="ja-JP" sz="1600" dirty="0" smtClean="0"/>
              <a:t>)</a:t>
            </a:r>
            <a:r>
              <a:rPr lang="ja-JP" altLang="en-US" sz="1600" dirty="0" smtClean="0"/>
              <a:t>初級者の測定値が大きいメトリクス</a:t>
            </a:r>
            <a:endParaRPr lang="en-US" altLang="ja-JP" sz="1600" dirty="0" smtClean="0"/>
          </a:p>
          <a:p>
            <a:r>
              <a:rPr kumimoji="1" lang="en-US" altLang="ja-JP" sz="1600" dirty="0" smtClean="0"/>
              <a:t>(</a:t>
            </a:r>
            <a:r>
              <a:rPr kumimoji="1" lang="ja-JP" altLang="en-US" sz="1600" dirty="0" smtClean="0"/>
              <a:t>下</a:t>
            </a:r>
            <a:r>
              <a:rPr kumimoji="1" lang="en-US" altLang="ja-JP" sz="1600" dirty="0" smtClean="0"/>
              <a:t>)</a:t>
            </a:r>
            <a:r>
              <a:rPr kumimoji="1" lang="ja-JP" altLang="en-US" sz="1600" dirty="0" smtClean="0"/>
              <a:t>上級者の測定値が大きいメトリクス</a:t>
            </a:r>
            <a:endParaRPr kumimoji="1" lang="en-US" altLang="ja-JP" sz="1600" dirty="0" smtClean="0"/>
          </a:p>
        </p:txBody>
      </p:sp>
    </p:spTree>
    <p:extLst>
      <p:ext uri="{BB962C8B-B14F-4D97-AF65-F5344CB8AC3E}">
        <p14:creationId xmlns:p14="http://schemas.microsoft.com/office/powerpoint/2010/main" val="21470841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RQ2: </a:t>
            </a:r>
            <a:r>
              <a:rPr kumimoji="1" lang="ja-JP" altLang="en-US" dirty="0" smtClean="0"/>
              <a:t>修正提出回数　調査</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457200" y="2637159"/>
                <a:ext cx="8346291" cy="1835492"/>
              </a:xfrm>
            </p:spPr>
            <p:txBody>
              <a:bodyPr/>
              <a:lstStyle/>
              <a:p>
                <a:r>
                  <a:rPr kumimoji="1" lang="ja-JP" altLang="en-US" sz="2000" dirty="0" smtClean="0"/>
                  <a:t>修正提出</a:t>
                </a:r>
                <a:r>
                  <a:rPr kumimoji="1" lang="en-US" altLang="ja-JP" sz="2000" dirty="0" smtClean="0"/>
                  <a:t>: </a:t>
                </a:r>
                <a:r>
                  <a:rPr kumimoji="1" lang="ja-JP" altLang="en-US" sz="2000" dirty="0" smtClean="0"/>
                  <a:t>ある問題への提出が誤答だった際に，再度提出を行うこと</a:t>
                </a:r>
                <a:endParaRPr kumimoji="1" lang="en-US" altLang="ja-JP" sz="2000" dirty="0" smtClean="0"/>
              </a:p>
              <a:p>
                <a:r>
                  <a:rPr lang="ja-JP" altLang="en-US" sz="2000" dirty="0"/>
                  <a:t>修正</a:t>
                </a:r>
                <a:r>
                  <a:rPr lang="ja-JP" altLang="en-US" sz="2000" dirty="0" smtClean="0"/>
                  <a:t>提出回数</a:t>
                </a:r>
                <a:r>
                  <a:rPr lang="en-US" altLang="ja-JP" sz="2000" dirty="0" smtClean="0"/>
                  <a:t>: </a:t>
                </a:r>
                <a:r>
                  <a:rPr lang="ja-JP" altLang="en-US" sz="2000" dirty="0" smtClean="0"/>
                  <a:t>ある問題に初めて正答するまでに行った修正提出の回数</a:t>
                </a:r>
                <a:endParaRPr lang="en-US" altLang="ja-JP" sz="2000" dirty="0" smtClean="0"/>
              </a:p>
              <a:p>
                <a:r>
                  <a:rPr lang="ja-JP" altLang="en-US" sz="2000" dirty="0" smtClean="0"/>
                  <a:t>正答率</a:t>
                </a:r>
                <a:r>
                  <a:rPr lang="en-US" altLang="ja-JP" sz="2000" dirty="0" smtClean="0"/>
                  <a:t>:</a:t>
                </a:r>
                <a:r>
                  <a:rPr lang="ja-JP" altLang="en-US" sz="2000" dirty="0"/>
                  <a:t> </a:t>
                </a:r>
                <a14:m>
                  <m:oMath xmlns:m="http://schemas.openxmlformats.org/officeDocument/2006/math">
                    <m:f>
                      <m:fPr>
                        <m:ctrlPr>
                          <a:rPr lang="en-US" altLang="ja-JP" sz="2000" b="0" i="1" smtClean="0">
                            <a:latin typeface="Cambria Math" panose="02040503050406030204" pitchFamily="18" charset="0"/>
                          </a:rPr>
                        </m:ctrlPr>
                      </m:fPr>
                      <m:num>
                        <m:r>
                          <a:rPr lang="ja-JP" altLang="en-US" sz="2000" i="1">
                            <a:latin typeface="Cambria Math" panose="02040503050406030204" pitchFamily="18" charset="0"/>
                          </a:rPr>
                          <m:t>正答数</m:t>
                        </m:r>
                      </m:num>
                      <m:den>
                        <m:r>
                          <a:rPr lang="ja-JP" altLang="en-US" sz="2000" i="1">
                            <a:latin typeface="Cambria Math" panose="02040503050406030204" pitchFamily="18" charset="0"/>
                          </a:rPr>
                          <m:t>提出数</m:t>
                        </m:r>
                      </m:den>
                    </m:f>
                  </m:oMath>
                </a14:m>
                <a:endParaRPr lang="en-US" altLang="ja-JP" sz="20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457200" y="2637159"/>
                <a:ext cx="8346291" cy="1835492"/>
              </a:xfrm>
              <a:blipFill>
                <a:blip r:embed="rId2"/>
                <a:stretch>
                  <a:fillRect l="-657" t="-2658"/>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11</a:t>
            </a:fld>
            <a:endParaRPr kumimoji="1" lang="ja-JP" altLang="en-US"/>
          </a:p>
        </p:txBody>
      </p:sp>
      <mc:AlternateContent xmlns:mc="http://schemas.openxmlformats.org/markup-compatibility/2006" xmlns:a14="http://schemas.microsoft.com/office/drawing/2010/main">
        <mc:Choice Requires="a14">
          <p:sp>
            <p:nvSpPr>
              <p:cNvPr id="6" name="テキスト ボックス 5"/>
              <p:cNvSpPr txBox="1"/>
              <p:nvPr/>
            </p:nvSpPr>
            <p:spPr>
              <a:xfrm>
                <a:off x="457200" y="4472651"/>
                <a:ext cx="6804437" cy="861070"/>
              </a:xfrm>
              <a:prstGeom prst="rect">
                <a:avLst/>
              </a:prstGeom>
              <a:noFill/>
            </p:spPr>
            <p:txBody>
              <a:bodyPr wrap="square" rtlCol="0">
                <a:spAutoFit/>
              </a:bodyPr>
              <a:lstStyle/>
              <a:p>
                <a14:m>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𝑆</m:t>
                        </m:r>
                      </m:e>
                      <m:sub>
                        <m:r>
                          <a:rPr kumimoji="1" lang="en-US" altLang="ja-JP" sz="2400" b="0" i="1" smtClean="0">
                            <a:latin typeface="Cambria Math" panose="02040503050406030204" pitchFamily="18" charset="0"/>
                          </a:rPr>
                          <m:t>𝑙𝑜𝑤</m:t>
                        </m:r>
                      </m:sub>
                    </m:sSub>
                  </m:oMath>
                </a14:m>
                <a:r>
                  <a:rPr kumimoji="1" lang="en-US" altLang="ja-JP" sz="2400" dirty="0" smtClean="0"/>
                  <a:t>= </a:t>
                </a:r>
                <a:r>
                  <a:rPr kumimoji="1" lang="ja-JP" altLang="en-US" sz="2400" dirty="0" smtClean="0"/>
                  <a:t>初級者の修正提出回数の集合</a:t>
                </a:r>
                <a:endParaRPr kumimoji="1" lang="en-US" altLang="ja-JP" sz="2400" dirty="0" smtClean="0"/>
              </a:p>
              <a:p>
                <a14:m>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𝑆</m:t>
                        </m:r>
                      </m:e>
                      <m:sub>
                        <m:r>
                          <a:rPr kumimoji="1" lang="en-US" altLang="ja-JP" sz="2400" b="0" i="1" smtClean="0">
                            <a:latin typeface="Cambria Math" panose="02040503050406030204" pitchFamily="18" charset="0"/>
                          </a:rPr>
                          <m:t>h𝑖𝑔h</m:t>
                        </m:r>
                      </m:sub>
                    </m:sSub>
                  </m:oMath>
                </a14:m>
                <a:r>
                  <a:rPr kumimoji="1" lang="en-US" altLang="ja-JP" sz="2400" dirty="0" smtClean="0"/>
                  <a:t>= </a:t>
                </a:r>
                <a:r>
                  <a:rPr kumimoji="1" lang="ja-JP" altLang="en-US" sz="2400" dirty="0" smtClean="0"/>
                  <a:t>上級者の修正提出回数の集合 とする</a:t>
                </a:r>
                <a:endParaRPr kumimoji="1" lang="ja-JP" altLang="en-US" sz="2400" dirty="0"/>
              </a:p>
            </p:txBody>
          </p:sp>
        </mc:Choice>
        <mc:Fallback xmlns="">
          <p:sp>
            <p:nvSpPr>
              <p:cNvPr id="6" name="テキスト ボックス 5"/>
              <p:cNvSpPr txBox="1">
                <a:spLocks noRot="1" noChangeAspect="1" noMove="1" noResize="1" noEditPoints="1" noAdjustHandles="1" noChangeArrowheads="1" noChangeShapeType="1" noTextEdit="1"/>
              </p:cNvSpPr>
              <p:nvPr/>
            </p:nvSpPr>
            <p:spPr>
              <a:xfrm>
                <a:off x="457200" y="4472651"/>
                <a:ext cx="6804437" cy="861070"/>
              </a:xfrm>
              <a:prstGeom prst="rect">
                <a:avLst/>
              </a:prstGeom>
              <a:blipFill>
                <a:blip r:embed="rId3"/>
                <a:stretch>
                  <a:fillRect l="-179" t="-7801" b="-12766"/>
                </a:stretch>
              </a:blipFill>
            </p:spPr>
            <p:txBody>
              <a:bodyPr/>
              <a:lstStyle/>
              <a:p>
                <a:r>
                  <a:rPr lang="ja-JP" altLang="en-US">
                    <a:noFill/>
                  </a:rPr>
                  <a:t> </a:t>
                </a:r>
              </a:p>
            </p:txBody>
          </p:sp>
        </mc:Fallback>
      </mc:AlternateContent>
      <p:sp>
        <p:nvSpPr>
          <p:cNvPr id="7" name="テキスト ボックス 6"/>
          <p:cNvSpPr txBox="1"/>
          <p:nvPr/>
        </p:nvSpPr>
        <p:spPr>
          <a:xfrm>
            <a:off x="393296" y="1819022"/>
            <a:ext cx="8360457" cy="461665"/>
          </a:xfrm>
          <a:prstGeom prst="rect">
            <a:avLst/>
          </a:prstGeom>
          <a:noFill/>
        </p:spPr>
        <p:txBody>
          <a:bodyPr wrap="square" rtlCol="0">
            <a:spAutoFit/>
          </a:bodyPr>
          <a:lstStyle/>
          <a:p>
            <a:r>
              <a:rPr kumimoji="1" lang="ja-JP" altLang="en-US" sz="2400" dirty="0" smtClean="0"/>
              <a:t>初級者と上級者間で</a:t>
            </a:r>
            <a:r>
              <a:rPr lang="ja-JP" altLang="en-US" sz="2400" dirty="0" smtClean="0"/>
              <a:t>，</a:t>
            </a:r>
            <a:r>
              <a:rPr kumimoji="1" lang="ja-JP" altLang="en-US" sz="2400" dirty="0" smtClean="0"/>
              <a:t>修正提出回数に差異があるかを調査する</a:t>
            </a:r>
            <a:endParaRPr kumimoji="1" lang="ja-JP" altLang="en-US" sz="2400" dirty="0"/>
          </a:p>
        </p:txBody>
      </p:sp>
    </p:spTree>
    <p:extLst>
      <p:ext uri="{BB962C8B-B14F-4D97-AF65-F5344CB8AC3E}">
        <p14:creationId xmlns:p14="http://schemas.microsoft.com/office/powerpoint/2010/main" val="8734908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RQ2: </a:t>
            </a:r>
            <a:r>
              <a:rPr kumimoji="1" lang="ja-JP" altLang="en-US" dirty="0" smtClean="0"/>
              <a:t>修正提出回数　結果</a:t>
            </a:r>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12</a:t>
            </a:fld>
            <a:endParaRPr kumimoji="1" lang="ja-JP" altLang="en-US"/>
          </a:p>
        </p:txBody>
      </p:sp>
      <mc:AlternateContent xmlns:mc="http://schemas.openxmlformats.org/markup-compatibility/2006" xmlns:a14="http://schemas.microsoft.com/office/drawing/2010/main">
        <mc:Choice Requires="a14">
          <p:sp>
            <p:nvSpPr>
              <p:cNvPr id="5" name="テキスト ボックス 4"/>
              <p:cNvSpPr txBox="1"/>
              <p:nvPr/>
            </p:nvSpPr>
            <p:spPr>
              <a:xfrm>
                <a:off x="457200" y="1978012"/>
                <a:ext cx="3437608" cy="989373"/>
              </a:xfrm>
              <a:prstGeom prst="rect">
                <a:avLst/>
              </a:prstGeom>
              <a:noFill/>
            </p:spPr>
            <p:txBody>
              <a:bodyPr wrap="square" rtlCol="0">
                <a:spAutoFit/>
              </a:bodyPr>
              <a:lstStyle/>
              <a:p>
                <a14:m>
                  <m:oMath xmlns:m="http://schemas.openxmlformats.org/officeDocument/2006/math">
                    <m:sSub>
                      <m:sSubPr>
                        <m:ctrlPr>
                          <a:rPr lang="en-US" altLang="ja-JP" sz="2000" b="0" i="1" smtClean="0">
                            <a:latin typeface="Cambria Math" panose="02040503050406030204" pitchFamily="18" charset="0"/>
                          </a:rPr>
                        </m:ctrlPr>
                      </m:sSubPr>
                      <m:e>
                        <m:r>
                          <a:rPr lang="en-US" altLang="ja-JP" sz="2000" b="0" i="1" smtClean="0">
                            <a:latin typeface="Cambria Math" panose="02040503050406030204" pitchFamily="18" charset="0"/>
                          </a:rPr>
                          <m:t>𝑆</m:t>
                        </m:r>
                      </m:e>
                      <m:sub>
                        <m:r>
                          <a:rPr lang="en-US" altLang="ja-JP" sz="2000" b="0" i="1" smtClean="0">
                            <a:latin typeface="Cambria Math" panose="02040503050406030204" pitchFamily="18" charset="0"/>
                          </a:rPr>
                          <m:t>𝑙𝑜𝑤</m:t>
                        </m:r>
                      </m:sub>
                    </m:sSub>
                  </m:oMath>
                </a14:m>
                <a:r>
                  <a:rPr lang="ja-JP" altLang="en-US" sz="2000" dirty="0" smtClean="0"/>
                  <a:t>と</a:t>
                </a:r>
                <a14:m>
                  <m:oMath xmlns:m="http://schemas.openxmlformats.org/officeDocument/2006/math">
                    <m:sSub>
                      <m:sSubPr>
                        <m:ctrlPr>
                          <a:rPr lang="en-US" altLang="ja-JP" sz="2000" b="0" i="1" smtClean="0">
                            <a:latin typeface="Cambria Math" panose="02040503050406030204" pitchFamily="18" charset="0"/>
                          </a:rPr>
                        </m:ctrlPr>
                      </m:sSubPr>
                      <m:e>
                        <m:r>
                          <a:rPr lang="en-US" altLang="ja-JP" sz="2000" i="1" smtClean="0">
                            <a:latin typeface="Cambria Math" panose="02040503050406030204" pitchFamily="18" charset="0"/>
                          </a:rPr>
                          <m:t>𝑆</m:t>
                        </m:r>
                      </m:e>
                      <m:sub>
                        <m:r>
                          <a:rPr lang="en-US" altLang="ja-JP" sz="2000" b="0" i="1" smtClean="0">
                            <a:latin typeface="Cambria Math" panose="02040503050406030204" pitchFamily="18" charset="0"/>
                          </a:rPr>
                          <m:t>h𝑖𝑔h</m:t>
                        </m:r>
                      </m:sub>
                    </m:sSub>
                  </m:oMath>
                </a14:m>
                <a:r>
                  <a:rPr kumimoji="1" lang="ja-JP" altLang="en-US" sz="2000" dirty="0" smtClean="0"/>
                  <a:t>との間に有意差があるかを調査した</a:t>
                </a:r>
                <a:endParaRPr kumimoji="1" lang="en-US" altLang="ja-JP" sz="2000" dirty="0" smtClean="0"/>
              </a:p>
              <a:p>
                <a:endParaRPr kumimoji="1" lang="en-US" altLang="ja-JP" sz="1600" dirty="0" smtClean="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457200" y="1978012"/>
                <a:ext cx="3437608" cy="989373"/>
              </a:xfrm>
              <a:prstGeom prst="rect">
                <a:avLst/>
              </a:prstGeom>
              <a:blipFill>
                <a:blip r:embed="rId2"/>
                <a:stretch>
                  <a:fillRect l="-1773" t="-4908"/>
                </a:stretch>
              </a:blipFill>
            </p:spPr>
            <p:txBody>
              <a:bodyPr/>
              <a:lstStyle/>
              <a:p>
                <a:r>
                  <a:rPr lang="ja-JP" altLang="en-US">
                    <a:noFill/>
                  </a:rPr>
                  <a:t> </a:t>
                </a:r>
              </a:p>
            </p:txBody>
          </p:sp>
        </mc:Fallback>
      </mc:AlternateContent>
      <p:graphicFrame>
        <p:nvGraphicFramePr>
          <p:cNvPr id="10" name="表 9"/>
          <p:cNvGraphicFramePr>
            <a:graphicFrameLocks noGrp="1"/>
          </p:cNvGraphicFramePr>
          <p:nvPr>
            <p:extLst>
              <p:ext uri="{D42A27DB-BD31-4B8C-83A1-F6EECF244321}">
                <p14:modId xmlns:p14="http://schemas.microsoft.com/office/powerpoint/2010/main" val="3887355475"/>
              </p:ext>
            </p:extLst>
          </p:nvPr>
        </p:nvGraphicFramePr>
        <p:xfrm>
          <a:off x="786591" y="2989764"/>
          <a:ext cx="2989464" cy="1866900"/>
        </p:xfrm>
        <a:graphic>
          <a:graphicData uri="http://schemas.openxmlformats.org/drawingml/2006/table">
            <a:tbl>
              <a:tblPr/>
              <a:tblGrid>
                <a:gridCol w="786661">
                  <a:extLst>
                    <a:ext uri="{9D8B030D-6E8A-4147-A177-3AD203B41FA5}">
                      <a16:colId xmlns:a16="http://schemas.microsoft.com/office/drawing/2014/main" val="3538140575"/>
                    </a:ext>
                  </a:extLst>
                </a:gridCol>
                <a:gridCol w="1165745">
                  <a:extLst>
                    <a:ext uri="{9D8B030D-6E8A-4147-A177-3AD203B41FA5}">
                      <a16:colId xmlns:a16="http://schemas.microsoft.com/office/drawing/2014/main" val="2928222757"/>
                    </a:ext>
                  </a:extLst>
                </a:gridCol>
                <a:gridCol w="1037058">
                  <a:extLst>
                    <a:ext uri="{9D8B030D-6E8A-4147-A177-3AD203B41FA5}">
                      <a16:colId xmlns:a16="http://schemas.microsoft.com/office/drawing/2014/main" val="1652631447"/>
                    </a:ext>
                  </a:extLst>
                </a:gridCol>
              </a:tblGrid>
              <a:tr h="228600">
                <a:tc>
                  <a:txBody>
                    <a:bodyPr/>
                    <a:lstStyle/>
                    <a:p>
                      <a:pPr algn="ctr" fontAlgn="ctr"/>
                      <a:r>
                        <a:rPr lang="ja-JP" altLang="en-US" sz="2000" b="0" i="0" u="none" strike="noStrike" dirty="0" smtClean="0">
                          <a:solidFill>
                            <a:srgbClr val="000000"/>
                          </a:solidFill>
                          <a:effectLst/>
                          <a:latin typeface="游ゴシック" panose="020B0400000000000000" pitchFamily="50" charset="-128"/>
                          <a:ea typeface="游ゴシック" panose="020B0400000000000000" pitchFamily="50" charset="-128"/>
                        </a:rPr>
                        <a:t>正答率</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2000" b="0" i="0" u="none" strike="noStrike" dirty="0" smtClean="0">
                          <a:solidFill>
                            <a:srgbClr val="000000"/>
                          </a:solidFill>
                          <a:effectLst/>
                          <a:latin typeface="游ゴシック" panose="020B0400000000000000" pitchFamily="50" charset="-128"/>
                          <a:ea typeface="游ゴシック" panose="020B0400000000000000" pitchFamily="50" charset="-128"/>
                        </a:rPr>
                        <a:t>有意差</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2000" b="0" i="0" u="none" strike="noStrike" dirty="0" smtClean="0">
                          <a:solidFill>
                            <a:srgbClr val="000000"/>
                          </a:solidFill>
                          <a:effectLst/>
                          <a:latin typeface="游ゴシック" panose="020B0400000000000000" pitchFamily="50" charset="-128"/>
                          <a:ea typeface="游ゴシック" panose="020B0400000000000000" pitchFamily="50" charset="-128"/>
                        </a:rPr>
                        <a:t>効果量</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3636551"/>
                  </a:ext>
                </a:extLst>
              </a:tr>
              <a:tr h="228600">
                <a:tc>
                  <a:txBody>
                    <a:bodyPr/>
                    <a:lstStyle/>
                    <a:p>
                      <a:pPr algn="r" fontAlgn="ctr"/>
                      <a:r>
                        <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rPr>
                        <a:t>0.2</a:t>
                      </a:r>
                    </a:p>
                  </a:txBody>
                  <a:tcPr marL="6350" marR="6350" marT="635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ja-JP" altLang="en-US" sz="2000" b="0" i="0" u="none" strike="noStrike" dirty="0" smtClean="0">
                          <a:solidFill>
                            <a:srgbClr val="000000"/>
                          </a:solidFill>
                          <a:effectLst/>
                          <a:latin typeface="游ゴシック" panose="020B0400000000000000" pitchFamily="50" charset="-128"/>
                          <a:ea typeface="游ゴシック" panose="020B0400000000000000" pitchFamily="50" charset="-128"/>
                        </a:rPr>
                        <a:t>〇</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rPr>
                        <a:t>-0.212</a:t>
                      </a:r>
                    </a:p>
                  </a:txBody>
                  <a:tcPr marL="6350" marR="6350" marT="6350" marB="0" anchor="ctr">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480440509"/>
                  </a:ext>
                </a:extLst>
              </a:tr>
              <a:tr h="228600">
                <a:tc>
                  <a:txBody>
                    <a:bodyPr/>
                    <a:lstStyle/>
                    <a:p>
                      <a:pPr algn="r" fontAlgn="ctr"/>
                      <a:r>
                        <a:rPr lang="en-US" altLang="ja-JP" sz="2000" b="0" i="0" u="none" strike="noStrike">
                          <a:solidFill>
                            <a:srgbClr val="000000"/>
                          </a:solidFill>
                          <a:effectLst/>
                          <a:latin typeface="游ゴシック" panose="020B0400000000000000" pitchFamily="50" charset="-128"/>
                          <a:ea typeface="游ゴシック" panose="020B0400000000000000" pitchFamily="50" charset="-128"/>
                        </a:rPr>
                        <a:t>0.4</a:t>
                      </a:r>
                    </a:p>
                  </a:txBody>
                  <a:tcPr marL="6350" marR="6350" marT="6350" marB="0" anchor="ctr">
                    <a:lnL>
                      <a:noFill/>
                    </a:lnL>
                    <a:lnR>
                      <a:noFill/>
                    </a:lnR>
                    <a:lnT>
                      <a:noFill/>
                    </a:lnT>
                    <a:lnB>
                      <a:noFill/>
                    </a:lnB>
                  </a:tcPr>
                </a:tc>
                <a:tc>
                  <a:txBody>
                    <a:bodyPr/>
                    <a:lstStyle/>
                    <a:p>
                      <a:pPr algn="ctr" fontAlgn="ctr"/>
                      <a:r>
                        <a:rPr lang="ja-JP" altLang="en-US" sz="2000" b="0" i="0" u="none" strike="noStrike" dirty="0" smtClean="0">
                          <a:solidFill>
                            <a:srgbClr val="000000"/>
                          </a:solidFill>
                          <a:effectLst/>
                          <a:latin typeface="游ゴシック" panose="020B0400000000000000" pitchFamily="50" charset="-128"/>
                          <a:ea typeface="游ゴシック" panose="020B0400000000000000" pitchFamily="50" charset="-128"/>
                        </a:rPr>
                        <a:t>〇</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a:noFill/>
                    </a:lnT>
                    <a:lnB>
                      <a:noFill/>
                    </a:lnB>
                  </a:tcPr>
                </a:tc>
                <a:tc>
                  <a:txBody>
                    <a:bodyPr/>
                    <a:lstStyle/>
                    <a:p>
                      <a:pPr algn="r" fontAlgn="ctr"/>
                      <a:r>
                        <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2000" b="0" i="0" u="none" strike="noStrike" dirty="0" smtClean="0">
                          <a:solidFill>
                            <a:srgbClr val="000000"/>
                          </a:solidFill>
                          <a:effectLst/>
                          <a:latin typeface="游ゴシック" panose="020B0400000000000000" pitchFamily="50" charset="-128"/>
                          <a:ea typeface="游ゴシック" panose="020B0400000000000000" pitchFamily="50" charset="-128"/>
                        </a:rPr>
                        <a:t>0.400</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a:noFill/>
                    </a:lnT>
                    <a:lnB>
                      <a:noFill/>
                    </a:lnB>
                  </a:tcPr>
                </a:tc>
                <a:extLst>
                  <a:ext uri="{0D108BD9-81ED-4DB2-BD59-A6C34878D82A}">
                    <a16:rowId xmlns:a16="http://schemas.microsoft.com/office/drawing/2014/main" val="823945538"/>
                  </a:ext>
                </a:extLst>
              </a:tr>
              <a:tr h="228600">
                <a:tc>
                  <a:txBody>
                    <a:bodyPr/>
                    <a:lstStyle/>
                    <a:p>
                      <a:pPr algn="r" fontAlgn="ctr"/>
                      <a:r>
                        <a:rPr lang="en-US" altLang="ja-JP" sz="2000" b="0" i="0" u="none" strike="noStrike">
                          <a:solidFill>
                            <a:srgbClr val="000000"/>
                          </a:solidFill>
                          <a:effectLst/>
                          <a:latin typeface="游ゴシック" panose="020B0400000000000000" pitchFamily="50" charset="-128"/>
                          <a:ea typeface="游ゴシック" panose="020B0400000000000000" pitchFamily="50" charset="-128"/>
                        </a:rPr>
                        <a:t>0.6</a:t>
                      </a:r>
                    </a:p>
                  </a:txBody>
                  <a:tcPr marL="6350" marR="6350" marT="6350" marB="0" anchor="ctr">
                    <a:lnL>
                      <a:noFill/>
                    </a:lnL>
                    <a:lnR>
                      <a:noFill/>
                    </a:lnR>
                    <a:lnT>
                      <a:noFill/>
                    </a:lnT>
                    <a:lnB>
                      <a:noFill/>
                    </a:lnB>
                  </a:tcPr>
                </a:tc>
                <a:tc>
                  <a:txBody>
                    <a:bodyPr/>
                    <a:lstStyle/>
                    <a:p>
                      <a:pPr algn="ctr" fontAlgn="ctr"/>
                      <a:r>
                        <a:rPr lang="ja-JP" altLang="en-US" sz="2000" b="0" i="0" u="none" strike="noStrike" dirty="0" smtClean="0">
                          <a:solidFill>
                            <a:srgbClr val="000000"/>
                          </a:solidFill>
                          <a:effectLst/>
                          <a:latin typeface="游ゴシック" panose="020B0400000000000000" pitchFamily="50" charset="-128"/>
                          <a:ea typeface="游ゴシック" panose="020B0400000000000000" pitchFamily="50" charset="-128"/>
                        </a:rPr>
                        <a:t>〇</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a:noFill/>
                    </a:lnT>
                    <a:lnB>
                      <a:noFill/>
                    </a:lnB>
                  </a:tcPr>
                </a:tc>
                <a:tc>
                  <a:txBody>
                    <a:bodyPr/>
                    <a:lstStyle/>
                    <a:p>
                      <a:pPr algn="r" fontAlgn="ctr"/>
                      <a:r>
                        <a:rPr lang="en-US" altLang="ja-JP" sz="2000" b="0" i="0" u="none" strike="noStrike">
                          <a:solidFill>
                            <a:srgbClr val="000000"/>
                          </a:solidFill>
                          <a:effectLst/>
                          <a:latin typeface="游ゴシック" panose="020B0400000000000000" pitchFamily="50" charset="-128"/>
                          <a:ea typeface="游ゴシック" panose="020B0400000000000000" pitchFamily="50" charset="-128"/>
                        </a:rPr>
                        <a:t>-0.421</a:t>
                      </a:r>
                    </a:p>
                  </a:txBody>
                  <a:tcPr marL="6350" marR="6350" marT="6350" marB="0" anchor="ctr">
                    <a:lnL>
                      <a:noFill/>
                    </a:lnL>
                    <a:lnR>
                      <a:noFill/>
                    </a:lnR>
                    <a:lnT>
                      <a:noFill/>
                    </a:lnT>
                    <a:lnB>
                      <a:noFill/>
                    </a:lnB>
                  </a:tcPr>
                </a:tc>
                <a:extLst>
                  <a:ext uri="{0D108BD9-81ED-4DB2-BD59-A6C34878D82A}">
                    <a16:rowId xmlns:a16="http://schemas.microsoft.com/office/drawing/2014/main" val="2289380853"/>
                  </a:ext>
                </a:extLst>
              </a:tr>
              <a:tr h="228600">
                <a:tc>
                  <a:txBody>
                    <a:bodyPr/>
                    <a:lstStyle/>
                    <a:p>
                      <a:pPr algn="r" fontAlgn="ctr"/>
                      <a:r>
                        <a:rPr lang="en-US" altLang="ja-JP" sz="2000" b="0" i="0" u="none" strike="noStrike">
                          <a:solidFill>
                            <a:srgbClr val="000000"/>
                          </a:solidFill>
                          <a:effectLst/>
                          <a:latin typeface="游ゴシック" panose="020B0400000000000000" pitchFamily="50" charset="-128"/>
                          <a:ea typeface="游ゴシック" panose="020B0400000000000000" pitchFamily="50" charset="-128"/>
                        </a:rPr>
                        <a:t>0.8</a:t>
                      </a:r>
                    </a:p>
                  </a:txBody>
                  <a:tcPr marL="6350" marR="6350" marT="6350" marB="0" anchor="ctr">
                    <a:lnL>
                      <a:noFill/>
                    </a:lnL>
                    <a:lnR>
                      <a:noFill/>
                    </a:lnR>
                    <a:lnT>
                      <a:noFill/>
                    </a:lnT>
                    <a:lnB>
                      <a:noFill/>
                    </a:lnB>
                  </a:tcPr>
                </a:tc>
                <a:tc>
                  <a:txBody>
                    <a:bodyPr/>
                    <a:lstStyle/>
                    <a:p>
                      <a:pPr algn="ctr" fontAlgn="ctr"/>
                      <a:r>
                        <a:rPr lang="ja-JP" altLang="en-US" sz="2000" b="0" i="0" u="none" strike="noStrike" dirty="0" smtClean="0">
                          <a:solidFill>
                            <a:srgbClr val="000000"/>
                          </a:solidFill>
                          <a:effectLst/>
                          <a:latin typeface="游ゴシック" panose="020B0400000000000000" pitchFamily="50" charset="-128"/>
                          <a:ea typeface="游ゴシック" panose="020B0400000000000000" pitchFamily="50" charset="-128"/>
                        </a:rPr>
                        <a:t>〇</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a:noFill/>
                    </a:lnT>
                    <a:lnB>
                      <a:noFill/>
                    </a:lnB>
                  </a:tcPr>
                </a:tc>
                <a:tc>
                  <a:txBody>
                    <a:bodyPr/>
                    <a:lstStyle/>
                    <a:p>
                      <a:pPr algn="r" fontAlgn="ctr"/>
                      <a:r>
                        <a:rPr lang="en-US" altLang="ja-JP" sz="2000" b="0" i="0" u="none" strike="noStrike">
                          <a:solidFill>
                            <a:srgbClr val="000000"/>
                          </a:solidFill>
                          <a:effectLst/>
                          <a:latin typeface="游ゴシック" panose="020B0400000000000000" pitchFamily="50" charset="-128"/>
                          <a:ea typeface="游ゴシック" panose="020B0400000000000000" pitchFamily="50" charset="-128"/>
                        </a:rPr>
                        <a:t>-0.319</a:t>
                      </a:r>
                    </a:p>
                  </a:txBody>
                  <a:tcPr marL="6350" marR="6350" marT="6350" marB="0" anchor="ctr">
                    <a:lnL>
                      <a:noFill/>
                    </a:lnL>
                    <a:lnR>
                      <a:noFill/>
                    </a:lnR>
                    <a:lnT>
                      <a:noFill/>
                    </a:lnT>
                    <a:lnB>
                      <a:noFill/>
                    </a:lnB>
                  </a:tcPr>
                </a:tc>
                <a:extLst>
                  <a:ext uri="{0D108BD9-81ED-4DB2-BD59-A6C34878D82A}">
                    <a16:rowId xmlns:a16="http://schemas.microsoft.com/office/drawing/2014/main" val="2831697588"/>
                  </a:ext>
                </a:extLst>
              </a:tr>
              <a:tr h="228600">
                <a:tc>
                  <a:txBody>
                    <a:bodyPr/>
                    <a:lstStyle/>
                    <a:p>
                      <a:pPr algn="r" fontAlgn="ctr"/>
                      <a:r>
                        <a:rPr lang="en-US" altLang="ja-JP" sz="2000" b="0" i="0" u="none" strike="noStrike" dirty="0" smtClean="0">
                          <a:solidFill>
                            <a:srgbClr val="000000"/>
                          </a:solidFill>
                          <a:effectLst/>
                          <a:latin typeface="游ゴシック" panose="020B0400000000000000" pitchFamily="50" charset="-128"/>
                          <a:ea typeface="游ゴシック" panose="020B0400000000000000" pitchFamily="50" charset="-128"/>
                        </a:rPr>
                        <a:t>1.0</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ja-JP" altLang="en-US" sz="2000" b="0" i="0" u="none" strike="noStrike" dirty="0" smtClean="0">
                          <a:solidFill>
                            <a:srgbClr val="000000"/>
                          </a:solidFill>
                          <a:effectLst/>
                          <a:latin typeface="游ゴシック" panose="020B0400000000000000" pitchFamily="50" charset="-128"/>
                          <a:ea typeface="游ゴシック" panose="020B0400000000000000" pitchFamily="50" charset="-128"/>
                        </a:rPr>
                        <a:t>〇</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rPr>
                        <a:t>-0.168</a:t>
                      </a:r>
                    </a:p>
                  </a:txBody>
                  <a:tcPr marL="6350" marR="6350" marT="6350"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08981"/>
                  </a:ext>
                </a:extLst>
              </a:tr>
            </a:tbl>
          </a:graphicData>
        </a:graphic>
      </p:graphicFrame>
      <mc:AlternateContent xmlns:mc="http://schemas.openxmlformats.org/markup-compatibility/2006" xmlns:a14="http://schemas.microsoft.com/office/drawing/2010/main">
        <mc:Choice Requires="a14">
          <p:sp>
            <p:nvSpPr>
              <p:cNvPr id="13" name="テキスト ボックス 12"/>
              <p:cNvSpPr txBox="1"/>
              <p:nvPr/>
            </p:nvSpPr>
            <p:spPr>
              <a:xfrm>
                <a:off x="4986792" y="4693667"/>
                <a:ext cx="3170116" cy="646331"/>
              </a:xfrm>
              <a:prstGeom prst="rect">
                <a:avLst/>
              </a:prstGeom>
              <a:noFill/>
            </p:spPr>
            <p:txBody>
              <a:bodyPr wrap="square" rtlCol="0">
                <a:spAutoFit/>
              </a:bodyPr>
              <a:lstStyle/>
              <a:p>
                <a:r>
                  <a:rPr kumimoji="1" lang="ja-JP" altLang="en-US" dirty="0" smtClean="0"/>
                  <a:t>図</a:t>
                </a:r>
                <a:r>
                  <a:rPr kumimoji="1" lang="en-US" altLang="ja-JP" dirty="0" smtClean="0"/>
                  <a:t>: </a:t>
                </a:r>
                <a14:m>
                  <m:oMath xmlns:m="http://schemas.openxmlformats.org/officeDocument/2006/math">
                    <m:r>
                      <a:rPr lang="en-US" altLang="ja-JP" b="0" i="0" dirty="0" smtClean="0">
                        <a:latin typeface="Cambria Math" panose="02040503050406030204" pitchFamily="18" charset="0"/>
                      </a:rPr>
                      <m:t>0.2≤</m:t>
                    </m:r>
                    <m:r>
                      <a:rPr lang="ja-JP" altLang="en-US" b="0" i="1" dirty="0">
                        <a:latin typeface="Cambria Math" panose="02040503050406030204" pitchFamily="18" charset="0"/>
                      </a:rPr>
                      <m:t>正答率</m:t>
                    </m:r>
                    <m:r>
                      <a:rPr lang="en-US" altLang="ja-JP" b="0" i="1" dirty="0" smtClean="0">
                        <a:latin typeface="Cambria Math" panose="02040503050406030204" pitchFamily="18" charset="0"/>
                      </a:rPr>
                      <m:t>&lt;</m:t>
                    </m:r>
                    <m:r>
                      <a:rPr kumimoji="1" lang="en-US" altLang="ja-JP" b="0" i="1" smtClean="0">
                        <a:latin typeface="Cambria Math" panose="02040503050406030204" pitchFamily="18" charset="0"/>
                      </a:rPr>
                      <m:t>0.4</m:t>
                    </m:r>
                  </m:oMath>
                </a14:m>
                <a:r>
                  <a:rPr kumimoji="1" lang="ja-JP" altLang="en-US" dirty="0" smtClean="0"/>
                  <a:t>について</a:t>
                </a:r>
                <a:r>
                  <a:rPr kumimoji="1" lang="en-US" altLang="ja-JP" dirty="0" smtClean="0"/>
                  <a:t>2</a:t>
                </a:r>
                <a:r>
                  <a:rPr kumimoji="1" lang="ja-JP" altLang="en-US" dirty="0" smtClean="0"/>
                  <a:t>群の箱</a:t>
                </a:r>
                <a:r>
                  <a:rPr kumimoji="1" lang="ja-JP" altLang="en-US" dirty="0" err="1" smtClean="0"/>
                  <a:t>ひげ</a:t>
                </a:r>
                <a:r>
                  <a:rPr kumimoji="1" lang="ja-JP" altLang="en-US" dirty="0" smtClean="0"/>
                  <a:t>図</a:t>
                </a:r>
                <a:endParaRPr kumimoji="1" lang="ja-JP" altLang="en-US" dirty="0"/>
              </a:p>
            </p:txBody>
          </p:sp>
        </mc:Choice>
        <mc:Fallback xmlns="">
          <p:sp>
            <p:nvSpPr>
              <p:cNvPr id="13" name="テキスト ボックス 12"/>
              <p:cNvSpPr txBox="1">
                <a:spLocks noRot="1" noChangeAspect="1" noMove="1" noResize="1" noEditPoints="1" noAdjustHandles="1" noChangeArrowheads="1" noChangeShapeType="1" noTextEdit="1"/>
              </p:cNvSpPr>
              <p:nvPr/>
            </p:nvSpPr>
            <p:spPr>
              <a:xfrm>
                <a:off x="4986792" y="4693667"/>
                <a:ext cx="3170116" cy="646331"/>
              </a:xfrm>
              <a:prstGeom prst="rect">
                <a:avLst/>
              </a:prstGeom>
              <a:blipFill>
                <a:blip r:embed="rId3"/>
                <a:stretch>
                  <a:fillRect l="-1538" t="-7547" b="-15094"/>
                </a:stretch>
              </a:blipFill>
            </p:spPr>
            <p:txBody>
              <a:bodyPr/>
              <a:lstStyle/>
              <a:p>
                <a:r>
                  <a:rPr lang="ja-JP" altLang="en-US">
                    <a:noFill/>
                  </a:rPr>
                  <a:t> </a:t>
                </a:r>
              </a:p>
            </p:txBody>
          </p:sp>
        </mc:Fallback>
      </mc:AlternateContent>
      <p:sp>
        <p:nvSpPr>
          <p:cNvPr id="14" name="テキスト ボックス 13"/>
          <p:cNvSpPr txBox="1"/>
          <p:nvPr/>
        </p:nvSpPr>
        <p:spPr>
          <a:xfrm>
            <a:off x="1257134" y="5566040"/>
            <a:ext cx="6285873" cy="400110"/>
          </a:xfrm>
          <a:prstGeom prst="rect">
            <a:avLst/>
          </a:prstGeom>
          <a:noFill/>
          <a:ln>
            <a:solidFill>
              <a:srgbClr val="FF0000"/>
            </a:solidFill>
          </a:ln>
        </p:spPr>
        <p:txBody>
          <a:bodyPr wrap="square" rtlCol="0">
            <a:spAutoFit/>
          </a:bodyPr>
          <a:lstStyle/>
          <a:p>
            <a:r>
              <a:rPr kumimoji="1" lang="ja-JP" altLang="en-US" sz="2000" dirty="0" smtClean="0"/>
              <a:t>上級者ほど修正提出回数が少なくなることが確認された</a:t>
            </a:r>
            <a:endParaRPr kumimoji="1" lang="ja-JP" altLang="en-US" sz="2000" dirty="0"/>
          </a:p>
        </p:txBody>
      </p:sp>
      <p:pic>
        <p:nvPicPr>
          <p:cNvPr id="6" name="図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20319" y="1521647"/>
            <a:ext cx="3232061" cy="3231008"/>
          </a:xfrm>
          <a:prstGeom prst="rect">
            <a:avLst/>
          </a:prstGeom>
        </p:spPr>
      </p:pic>
    </p:spTree>
    <p:extLst>
      <p:ext uri="{BB962C8B-B14F-4D97-AF65-F5344CB8AC3E}">
        <p14:creationId xmlns:p14="http://schemas.microsoft.com/office/powerpoint/2010/main" val="1507779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2010886" y="2452428"/>
            <a:ext cx="6060756" cy="2927567"/>
            <a:chOff x="1006222" y="1741293"/>
            <a:chExt cx="7198173" cy="3455057"/>
          </a:xfrm>
        </p:grpSpPr>
        <p:pic>
          <p:nvPicPr>
            <p:cNvPr id="5" name="図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16124" y="1741293"/>
              <a:ext cx="6888271" cy="3455057"/>
            </a:xfrm>
            <a:prstGeom prst="rect">
              <a:avLst/>
            </a:prstGeom>
          </p:spPr>
        </p:pic>
        <p:sp>
          <p:nvSpPr>
            <p:cNvPr id="6" name="正方形/長方形 5"/>
            <p:cNvSpPr/>
            <p:nvPr/>
          </p:nvSpPr>
          <p:spPr>
            <a:xfrm>
              <a:off x="1006222" y="1779379"/>
              <a:ext cx="3643886" cy="3332395"/>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 name="正方形/長方形 6"/>
            <p:cNvSpPr/>
            <p:nvPr/>
          </p:nvSpPr>
          <p:spPr>
            <a:xfrm>
              <a:off x="5210932" y="1779379"/>
              <a:ext cx="2192264" cy="36729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grpSp>
      <p:sp>
        <p:nvSpPr>
          <p:cNvPr id="2" name="タイトル 1"/>
          <p:cNvSpPr>
            <a:spLocks noGrp="1"/>
          </p:cNvSpPr>
          <p:nvPr>
            <p:ph type="title"/>
          </p:nvPr>
        </p:nvSpPr>
        <p:spPr>
          <a:xfrm>
            <a:off x="247702" y="259947"/>
            <a:ext cx="8743598" cy="1143000"/>
          </a:xfrm>
        </p:spPr>
        <p:txBody>
          <a:bodyPr/>
          <a:lstStyle/>
          <a:p>
            <a:r>
              <a:rPr lang="en-US" altLang="ja-JP" dirty="0"/>
              <a:t>RQ2:</a:t>
            </a:r>
            <a:r>
              <a:rPr lang="ja-JP" altLang="en-US" dirty="0"/>
              <a:t>修正提出あたりの</a:t>
            </a:r>
            <a:r>
              <a:rPr lang="ja-JP" altLang="en-US" dirty="0" smtClean="0"/>
              <a:t>修正量 結果</a:t>
            </a:r>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13</a:t>
            </a:fld>
            <a:endParaRPr kumimoji="1" lang="ja-JP" altLang="en-US"/>
          </a:p>
        </p:txBody>
      </p:sp>
      <p:sp>
        <p:nvSpPr>
          <p:cNvPr id="17" name="テキスト ボックス 16"/>
          <p:cNvSpPr txBox="1"/>
          <p:nvPr/>
        </p:nvSpPr>
        <p:spPr>
          <a:xfrm>
            <a:off x="602274" y="2704798"/>
            <a:ext cx="3437608" cy="707886"/>
          </a:xfrm>
          <a:prstGeom prst="rect">
            <a:avLst/>
          </a:prstGeom>
          <a:noFill/>
        </p:spPr>
        <p:txBody>
          <a:bodyPr wrap="square" rtlCol="0">
            <a:spAutoFit/>
          </a:bodyPr>
          <a:lstStyle/>
          <a:p>
            <a:r>
              <a:rPr lang="ja-JP" altLang="en-US" sz="2000" dirty="0" smtClean="0"/>
              <a:t>初級者と上級者</a:t>
            </a:r>
            <a:r>
              <a:rPr kumimoji="1" lang="ja-JP" altLang="en-US" sz="2000" dirty="0" smtClean="0"/>
              <a:t>間の修正量に有意差があるかを調査した</a:t>
            </a:r>
            <a:endParaRPr kumimoji="1" lang="en-US" altLang="ja-JP" sz="2000" dirty="0" smtClean="0"/>
          </a:p>
        </p:txBody>
      </p:sp>
      <p:graphicFrame>
        <p:nvGraphicFramePr>
          <p:cNvPr id="18" name="表 17"/>
          <p:cNvGraphicFramePr>
            <a:graphicFrameLocks noGrp="1"/>
          </p:cNvGraphicFramePr>
          <p:nvPr>
            <p:extLst>
              <p:ext uri="{D42A27DB-BD31-4B8C-83A1-F6EECF244321}">
                <p14:modId xmlns:p14="http://schemas.microsoft.com/office/powerpoint/2010/main" val="4020163204"/>
              </p:ext>
            </p:extLst>
          </p:nvPr>
        </p:nvGraphicFramePr>
        <p:xfrm>
          <a:off x="797739" y="3627640"/>
          <a:ext cx="3108515" cy="1866900"/>
        </p:xfrm>
        <a:graphic>
          <a:graphicData uri="http://schemas.openxmlformats.org/drawingml/2006/table">
            <a:tbl>
              <a:tblPr/>
              <a:tblGrid>
                <a:gridCol w="817989">
                  <a:extLst>
                    <a:ext uri="{9D8B030D-6E8A-4147-A177-3AD203B41FA5}">
                      <a16:colId xmlns:a16="http://schemas.microsoft.com/office/drawing/2014/main" val="3538140575"/>
                    </a:ext>
                  </a:extLst>
                </a:gridCol>
                <a:gridCol w="1304875">
                  <a:extLst>
                    <a:ext uri="{9D8B030D-6E8A-4147-A177-3AD203B41FA5}">
                      <a16:colId xmlns:a16="http://schemas.microsoft.com/office/drawing/2014/main" val="3942315022"/>
                    </a:ext>
                  </a:extLst>
                </a:gridCol>
                <a:gridCol w="985651">
                  <a:extLst>
                    <a:ext uri="{9D8B030D-6E8A-4147-A177-3AD203B41FA5}">
                      <a16:colId xmlns:a16="http://schemas.microsoft.com/office/drawing/2014/main" val="1652631447"/>
                    </a:ext>
                  </a:extLst>
                </a:gridCol>
              </a:tblGrid>
              <a:tr h="228600">
                <a:tc>
                  <a:txBody>
                    <a:bodyPr/>
                    <a:lstStyle/>
                    <a:p>
                      <a:pPr algn="ctr" fontAlgn="ctr"/>
                      <a:r>
                        <a:rPr lang="ja-JP" altLang="en-US" sz="2000" b="0" i="0" u="none" strike="noStrike" dirty="0" smtClean="0">
                          <a:solidFill>
                            <a:srgbClr val="000000"/>
                          </a:solidFill>
                          <a:effectLst/>
                          <a:latin typeface="游ゴシック" panose="020B0400000000000000" pitchFamily="50" charset="-128"/>
                          <a:ea typeface="游ゴシック" panose="020B0400000000000000" pitchFamily="50" charset="-128"/>
                        </a:rPr>
                        <a:t>正答率</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2000" b="0" i="0" u="none" strike="noStrike" dirty="0" smtClean="0">
                          <a:solidFill>
                            <a:srgbClr val="000000"/>
                          </a:solidFill>
                          <a:effectLst/>
                          <a:latin typeface="游ゴシック" panose="020B0400000000000000" pitchFamily="50" charset="-128"/>
                          <a:ea typeface="游ゴシック" panose="020B0400000000000000" pitchFamily="50" charset="-128"/>
                        </a:rPr>
                        <a:t>有意差</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2000" b="0" i="0" u="none" strike="noStrike" dirty="0" smtClean="0">
                          <a:solidFill>
                            <a:srgbClr val="000000"/>
                          </a:solidFill>
                          <a:effectLst/>
                          <a:latin typeface="游ゴシック" panose="020B0400000000000000" pitchFamily="50" charset="-128"/>
                          <a:ea typeface="游ゴシック" panose="020B0400000000000000" pitchFamily="50" charset="-128"/>
                        </a:rPr>
                        <a:t>効果量</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3636551"/>
                  </a:ext>
                </a:extLst>
              </a:tr>
              <a:tr h="228600">
                <a:tc>
                  <a:txBody>
                    <a:bodyPr/>
                    <a:lstStyle/>
                    <a:p>
                      <a:pPr algn="r" fontAlgn="ctr"/>
                      <a:r>
                        <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rPr>
                        <a:t>0.2</a:t>
                      </a:r>
                    </a:p>
                  </a:txBody>
                  <a:tcPr marL="6350" marR="6350" marT="635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ctr"/>
                      <a:r>
                        <a:rPr lang="ja-JP" altLang="en-US" sz="2000" b="0" i="0" u="none" strike="noStrike" dirty="0" smtClean="0">
                          <a:solidFill>
                            <a:srgbClr val="000000"/>
                          </a:solidFill>
                          <a:effectLst/>
                          <a:latin typeface="游ゴシック" panose="020B0400000000000000" pitchFamily="50" charset="-128"/>
                          <a:ea typeface="游ゴシック" panose="020B0400000000000000" pitchFamily="50" charset="-128"/>
                        </a:rPr>
                        <a:t>〇</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w="12700" cap="flat" cmpd="sng" algn="ctr">
                      <a:solidFill>
                        <a:schemeClr val="tx1"/>
                      </a:solidFill>
                      <a:prstDash val="solid"/>
                      <a:round/>
                      <a:headEnd type="none" w="med" len="med"/>
                      <a:tailEnd type="none" w="med" len="med"/>
                    </a:lnT>
                    <a:lnB>
                      <a:noFill/>
                    </a:lnB>
                  </a:tcPr>
                </a:tc>
                <a:tc>
                  <a:txBody>
                    <a:bodyPr/>
                    <a:lstStyle/>
                    <a:p>
                      <a:pPr algn="r" fontAlgn="ctr"/>
                      <a:r>
                        <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2000" b="0" i="0" u="none" strike="noStrike" dirty="0" smtClean="0">
                          <a:solidFill>
                            <a:srgbClr val="000000"/>
                          </a:solidFill>
                          <a:effectLst/>
                          <a:latin typeface="游ゴシック" panose="020B0400000000000000" pitchFamily="50" charset="-128"/>
                          <a:ea typeface="游ゴシック" panose="020B0400000000000000" pitchFamily="50" charset="-128"/>
                        </a:rPr>
                        <a:t>0.069</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480440509"/>
                  </a:ext>
                </a:extLst>
              </a:tr>
              <a:tr h="228600">
                <a:tc>
                  <a:txBody>
                    <a:bodyPr/>
                    <a:lstStyle/>
                    <a:p>
                      <a:pPr algn="r" fontAlgn="ctr"/>
                      <a:r>
                        <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rPr>
                        <a:t>0.4</a:t>
                      </a:r>
                    </a:p>
                  </a:txBody>
                  <a:tcPr marL="6350" marR="6350" marT="6350" marB="0" anchor="ctr">
                    <a:lnL>
                      <a:noFill/>
                    </a:lnL>
                    <a:lnR>
                      <a:noFill/>
                    </a:lnR>
                    <a:lnT>
                      <a:noFill/>
                    </a:lnT>
                    <a:lnB>
                      <a:noFill/>
                    </a:lnB>
                  </a:tcPr>
                </a:tc>
                <a:tc>
                  <a:txBody>
                    <a:bodyPr/>
                    <a:lstStyle/>
                    <a:p>
                      <a:pPr algn="ctr" fontAlgn="ctr"/>
                      <a:r>
                        <a:rPr lang="ja-JP" altLang="en-US" sz="2000" b="0" i="0" u="none" strike="noStrike" dirty="0" smtClean="0">
                          <a:solidFill>
                            <a:srgbClr val="000000"/>
                          </a:solidFill>
                          <a:effectLst/>
                          <a:latin typeface="游ゴシック" panose="020B0400000000000000" pitchFamily="50" charset="-128"/>
                          <a:ea typeface="游ゴシック" panose="020B0400000000000000" pitchFamily="50" charset="-128"/>
                        </a:rPr>
                        <a:t>〇</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a:noFill/>
                    </a:lnT>
                    <a:lnB>
                      <a:noFill/>
                    </a:lnB>
                  </a:tcPr>
                </a:tc>
                <a:tc>
                  <a:txBody>
                    <a:bodyPr/>
                    <a:lstStyle/>
                    <a:p>
                      <a:pPr algn="r" fontAlgn="ctr"/>
                      <a:r>
                        <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2000" b="0" i="0" u="none" strike="noStrike" dirty="0" smtClean="0">
                          <a:solidFill>
                            <a:srgbClr val="000000"/>
                          </a:solidFill>
                          <a:effectLst/>
                          <a:latin typeface="游ゴシック" panose="020B0400000000000000" pitchFamily="50" charset="-128"/>
                          <a:ea typeface="游ゴシック" panose="020B0400000000000000" pitchFamily="50" charset="-128"/>
                        </a:rPr>
                        <a:t>0.061</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a:noFill/>
                    </a:lnT>
                    <a:lnB>
                      <a:noFill/>
                    </a:lnB>
                  </a:tcPr>
                </a:tc>
                <a:extLst>
                  <a:ext uri="{0D108BD9-81ED-4DB2-BD59-A6C34878D82A}">
                    <a16:rowId xmlns:a16="http://schemas.microsoft.com/office/drawing/2014/main" val="823945538"/>
                  </a:ext>
                </a:extLst>
              </a:tr>
              <a:tr h="228600">
                <a:tc>
                  <a:txBody>
                    <a:bodyPr/>
                    <a:lstStyle/>
                    <a:p>
                      <a:pPr algn="r" fontAlgn="ctr"/>
                      <a:r>
                        <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rPr>
                        <a:t>0.6</a:t>
                      </a:r>
                    </a:p>
                  </a:txBody>
                  <a:tcPr marL="6350" marR="6350" marT="6350" marB="0" anchor="ctr">
                    <a:lnL>
                      <a:noFill/>
                    </a:lnL>
                    <a:lnR>
                      <a:noFill/>
                    </a:lnR>
                    <a:lnT>
                      <a:noFill/>
                    </a:lnT>
                    <a:lnB>
                      <a:noFill/>
                    </a:lnB>
                  </a:tcPr>
                </a:tc>
                <a:tc>
                  <a:txBody>
                    <a:bodyPr/>
                    <a:lstStyle/>
                    <a:p>
                      <a:pPr algn="ctr" fontAlgn="ctr"/>
                      <a:r>
                        <a:rPr lang="ja-JP" altLang="en-US" sz="2000" b="0" i="0" u="none" strike="noStrike" dirty="0" smtClean="0">
                          <a:solidFill>
                            <a:srgbClr val="000000"/>
                          </a:solidFill>
                          <a:effectLst/>
                          <a:latin typeface="游ゴシック" panose="020B0400000000000000" pitchFamily="50" charset="-128"/>
                          <a:ea typeface="游ゴシック" panose="020B0400000000000000" pitchFamily="50" charset="-128"/>
                        </a:rPr>
                        <a:t>〇</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a:noFill/>
                    </a:lnT>
                    <a:lnB>
                      <a:noFill/>
                    </a:lnB>
                  </a:tcPr>
                </a:tc>
                <a:tc>
                  <a:txBody>
                    <a:bodyPr/>
                    <a:lstStyle/>
                    <a:p>
                      <a:pPr algn="r" fontAlgn="ctr"/>
                      <a:r>
                        <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2000" b="0" i="0" u="none" strike="noStrike" dirty="0" smtClean="0">
                          <a:solidFill>
                            <a:srgbClr val="000000"/>
                          </a:solidFill>
                          <a:effectLst/>
                          <a:latin typeface="游ゴシック" panose="020B0400000000000000" pitchFamily="50" charset="-128"/>
                          <a:ea typeface="游ゴシック" panose="020B0400000000000000" pitchFamily="50" charset="-128"/>
                        </a:rPr>
                        <a:t>0.079</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a:noFill/>
                    </a:lnT>
                    <a:lnB>
                      <a:noFill/>
                    </a:lnB>
                  </a:tcPr>
                </a:tc>
                <a:extLst>
                  <a:ext uri="{0D108BD9-81ED-4DB2-BD59-A6C34878D82A}">
                    <a16:rowId xmlns:a16="http://schemas.microsoft.com/office/drawing/2014/main" val="2289380853"/>
                  </a:ext>
                </a:extLst>
              </a:tr>
              <a:tr h="228600">
                <a:tc>
                  <a:txBody>
                    <a:bodyPr/>
                    <a:lstStyle/>
                    <a:p>
                      <a:pPr algn="r" fontAlgn="ctr"/>
                      <a:r>
                        <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rPr>
                        <a:t>0.8</a:t>
                      </a:r>
                    </a:p>
                  </a:txBody>
                  <a:tcPr marL="6350" marR="6350" marT="6350" marB="0" anchor="ctr">
                    <a:lnL>
                      <a:noFill/>
                    </a:lnL>
                    <a:lnR>
                      <a:noFill/>
                    </a:lnR>
                    <a:lnT>
                      <a:noFill/>
                    </a:lnT>
                    <a:lnB>
                      <a:noFill/>
                    </a:lnB>
                  </a:tcPr>
                </a:tc>
                <a:tc>
                  <a:txBody>
                    <a:bodyPr/>
                    <a:lstStyle/>
                    <a:p>
                      <a:pPr algn="ctr" fontAlgn="ctr"/>
                      <a:r>
                        <a:rPr lang="ja-JP" altLang="en-US" sz="2000" b="0" i="0" u="none" strike="noStrike" dirty="0" smtClean="0">
                          <a:solidFill>
                            <a:srgbClr val="000000"/>
                          </a:solidFill>
                          <a:effectLst/>
                          <a:latin typeface="游ゴシック" panose="020B0400000000000000" pitchFamily="50" charset="-128"/>
                          <a:ea typeface="游ゴシック" panose="020B0400000000000000" pitchFamily="50" charset="-128"/>
                        </a:rPr>
                        <a:t>〇</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a:noFill/>
                    </a:lnT>
                    <a:lnB>
                      <a:noFill/>
                    </a:lnB>
                  </a:tcPr>
                </a:tc>
                <a:tc>
                  <a:txBody>
                    <a:bodyPr/>
                    <a:lstStyle/>
                    <a:p>
                      <a:pPr algn="r" fontAlgn="ctr"/>
                      <a:r>
                        <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rPr>
                        <a:t>-</a:t>
                      </a:r>
                      <a:r>
                        <a:rPr lang="en-US" altLang="ja-JP" sz="2000" b="0" i="0" u="none" strike="noStrike" dirty="0" smtClean="0">
                          <a:solidFill>
                            <a:srgbClr val="000000"/>
                          </a:solidFill>
                          <a:effectLst/>
                          <a:latin typeface="游ゴシック" panose="020B0400000000000000" pitchFamily="50" charset="-128"/>
                          <a:ea typeface="游ゴシック" panose="020B0400000000000000" pitchFamily="50" charset="-128"/>
                        </a:rPr>
                        <a:t>0.061</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a:noFill/>
                    </a:lnT>
                    <a:lnB>
                      <a:noFill/>
                    </a:lnB>
                  </a:tcPr>
                </a:tc>
                <a:extLst>
                  <a:ext uri="{0D108BD9-81ED-4DB2-BD59-A6C34878D82A}">
                    <a16:rowId xmlns:a16="http://schemas.microsoft.com/office/drawing/2014/main" val="2831697588"/>
                  </a:ext>
                </a:extLst>
              </a:tr>
              <a:tr h="228600">
                <a:tc>
                  <a:txBody>
                    <a:bodyPr/>
                    <a:lstStyle/>
                    <a:p>
                      <a:pPr algn="r" fontAlgn="ctr"/>
                      <a:r>
                        <a:rPr lang="en-US" altLang="ja-JP" sz="2000" b="0" i="0" u="none" strike="noStrike" dirty="0" smtClean="0">
                          <a:solidFill>
                            <a:srgbClr val="000000"/>
                          </a:solidFill>
                          <a:effectLst/>
                          <a:latin typeface="游ゴシック" panose="020B0400000000000000" pitchFamily="50" charset="-128"/>
                          <a:ea typeface="游ゴシック" panose="020B0400000000000000" pitchFamily="50" charset="-128"/>
                        </a:rPr>
                        <a:t>1.0</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a:noFill/>
                    </a:lnT>
                    <a:lnB w="12700" cap="flat" cmpd="sng" algn="ctr">
                      <a:solidFill>
                        <a:schemeClr val="tx1"/>
                      </a:solidFill>
                      <a:prstDash val="solid"/>
                      <a:round/>
                      <a:headEnd type="none" w="med" len="med"/>
                      <a:tailEnd type="none" w="med" len="med"/>
                    </a:lnB>
                  </a:tcPr>
                </a:tc>
                <a:tc>
                  <a:txBody>
                    <a:bodyPr/>
                    <a:lstStyle/>
                    <a:p>
                      <a:pPr algn="r" fontAlgn="ctr"/>
                      <a:r>
                        <a:rPr lang="en-US" altLang="ja-JP" sz="2000" b="0" i="0" u="none" strike="noStrike" dirty="0" smtClean="0">
                          <a:solidFill>
                            <a:srgbClr val="000000"/>
                          </a:solidFill>
                          <a:effectLst/>
                          <a:latin typeface="游ゴシック" panose="020B0400000000000000" pitchFamily="50" charset="-128"/>
                          <a:ea typeface="游ゴシック" panose="020B0400000000000000" pitchFamily="50" charset="-128"/>
                        </a:rPr>
                        <a:t>0.168</a:t>
                      </a:r>
                      <a:endParaRPr lang="en-US" altLang="ja-JP" sz="20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a:noFill/>
                    </a:lnL>
                    <a:lnR>
                      <a:noFill/>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08981"/>
                  </a:ext>
                </a:extLst>
              </a:tr>
            </a:tbl>
          </a:graphicData>
        </a:graphic>
      </p:graphicFrame>
      <p:sp>
        <p:nvSpPr>
          <p:cNvPr id="21" name="テキスト ボックス 20"/>
          <p:cNvSpPr txBox="1"/>
          <p:nvPr/>
        </p:nvSpPr>
        <p:spPr>
          <a:xfrm>
            <a:off x="1122927" y="5817321"/>
            <a:ext cx="6948715" cy="400110"/>
          </a:xfrm>
          <a:prstGeom prst="rect">
            <a:avLst/>
          </a:prstGeom>
          <a:noFill/>
          <a:ln>
            <a:solidFill>
              <a:srgbClr val="FF0000"/>
            </a:solidFill>
          </a:ln>
        </p:spPr>
        <p:txBody>
          <a:bodyPr wrap="square" rtlCol="0">
            <a:spAutoFit/>
          </a:bodyPr>
          <a:lstStyle/>
          <a:p>
            <a:r>
              <a:rPr kumimoji="1" lang="ja-JP" altLang="en-US" sz="2000" dirty="0" smtClean="0"/>
              <a:t>上級者ほど提出あたりの修正量が少なくなることが確認された</a:t>
            </a:r>
            <a:endParaRPr kumimoji="1" lang="ja-JP" altLang="en-US" sz="2000" dirty="0"/>
          </a:p>
        </p:txBody>
      </p:sp>
      <mc:AlternateContent xmlns:mc="http://schemas.openxmlformats.org/markup-compatibility/2006" xmlns:a14="http://schemas.microsoft.com/office/drawing/2010/main">
        <mc:Choice Requires="a14">
          <p:sp>
            <p:nvSpPr>
              <p:cNvPr id="11" name="テキスト ボックス 10"/>
              <p:cNvSpPr txBox="1"/>
              <p:nvPr/>
            </p:nvSpPr>
            <p:spPr>
              <a:xfrm>
                <a:off x="5090092" y="5165040"/>
                <a:ext cx="3170116" cy="646331"/>
              </a:xfrm>
              <a:prstGeom prst="rect">
                <a:avLst/>
              </a:prstGeom>
              <a:noFill/>
            </p:spPr>
            <p:txBody>
              <a:bodyPr wrap="square" rtlCol="0">
                <a:spAutoFit/>
              </a:bodyPr>
              <a:lstStyle/>
              <a:p>
                <a:r>
                  <a:rPr kumimoji="1" lang="ja-JP" altLang="en-US" dirty="0" smtClean="0"/>
                  <a:t>図</a:t>
                </a:r>
                <a:r>
                  <a:rPr kumimoji="1" lang="en-US" altLang="ja-JP" dirty="0" smtClean="0"/>
                  <a:t>: </a:t>
                </a:r>
                <a14:m>
                  <m:oMath xmlns:m="http://schemas.openxmlformats.org/officeDocument/2006/math">
                    <m:r>
                      <a:rPr lang="en-US" altLang="ja-JP" b="0" i="0" dirty="0" smtClean="0">
                        <a:latin typeface="Cambria Math" panose="02040503050406030204" pitchFamily="18" charset="0"/>
                      </a:rPr>
                      <m:t>0.2≤</m:t>
                    </m:r>
                    <m:r>
                      <a:rPr lang="ja-JP" altLang="en-US" b="0" i="1" dirty="0">
                        <a:latin typeface="Cambria Math" panose="02040503050406030204" pitchFamily="18" charset="0"/>
                      </a:rPr>
                      <m:t>正答率</m:t>
                    </m:r>
                    <m:r>
                      <a:rPr lang="en-US" altLang="ja-JP" b="0" i="1" dirty="0" smtClean="0">
                        <a:latin typeface="Cambria Math" panose="02040503050406030204" pitchFamily="18" charset="0"/>
                      </a:rPr>
                      <m:t>&lt;</m:t>
                    </m:r>
                    <m:r>
                      <a:rPr kumimoji="1" lang="en-US" altLang="ja-JP" b="0" i="1" smtClean="0">
                        <a:latin typeface="Cambria Math" panose="02040503050406030204" pitchFamily="18" charset="0"/>
                      </a:rPr>
                      <m:t>0.4</m:t>
                    </m:r>
                  </m:oMath>
                </a14:m>
                <a:r>
                  <a:rPr kumimoji="1" lang="ja-JP" altLang="en-US" dirty="0" smtClean="0"/>
                  <a:t>について</a:t>
                </a:r>
                <a:r>
                  <a:rPr kumimoji="1" lang="en-US" altLang="ja-JP" dirty="0" smtClean="0"/>
                  <a:t>2</a:t>
                </a:r>
                <a:r>
                  <a:rPr kumimoji="1" lang="ja-JP" altLang="en-US" dirty="0" smtClean="0"/>
                  <a:t>群の箱</a:t>
                </a:r>
                <a:r>
                  <a:rPr kumimoji="1" lang="ja-JP" altLang="en-US" dirty="0" err="1" smtClean="0"/>
                  <a:t>ひげ</a:t>
                </a:r>
                <a:r>
                  <a:rPr kumimoji="1" lang="ja-JP" altLang="en-US" dirty="0" smtClean="0"/>
                  <a:t>図</a:t>
                </a:r>
                <a:endParaRPr kumimoji="1" lang="ja-JP" altLang="en-US" dirty="0"/>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5090092" y="5165040"/>
                <a:ext cx="3170116" cy="646331"/>
              </a:xfrm>
              <a:prstGeom prst="rect">
                <a:avLst/>
              </a:prstGeom>
              <a:blipFill>
                <a:blip r:embed="rId4"/>
                <a:stretch>
                  <a:fillRect l="-1731" t="-6604" b="-15094"/>
                </a:stretch>
              </a:blipFill>
            </p:spPr>
            <p:txBody>
              <a:bodyPr/>
              <a:lstStyle/>
              <a:p>
                <a:r>
                  <a:rPr lang="ja-JP" altLang="en-US">
                    <a:noFill/>
                  </a:rPr>
                  <a:t> </a:t>
                </a:r>
              </a:p>
            </p:txBody>
          </p:sp>
        </mc:Fallback>
      </mc:AlternateContent>
      <p:sp>
        <p:nvSpPr>
          <p:cNvPr id="13" name="テキスト ボックス 12"/>
          <p:cNvSpPr txBox="1"/>
          <p:nvPr/>
        </p:nvSpPr>
        <p:spPr>
          <a:xfrm>
            <a:off x="368168" y="1551020"/>
            <a:ext cx="8458232" cy="830997"/>
          </a:xfrm>
          <a:prstGeom prst="rect">
            <a:avLst/>
          </a:prstGeom>
          <a:noFill/>
        </p:spPr>
        <p:txBody>
          <a:bodyPr wrap="square" rtlCol="0">
            <a:spAutoFit/>
          </a:bodyPr>
          <a:lstStyle/>
          <a:p>
            <a:r>
              <a:rPr lang="ja-JP" altLang="en-US" sz="2400" dirty="0" smtClean="0"/>
              <a:t>単一修正提出あたり</a:t>
            </a:r>
            <a:r>
              <a:rPr lang="ja-JP" altLang="en-US" sz="2400" dirty="0"/>
              <a:t>の</a:t>
            </a:r>
            <a:r>
              <a:rPr lang="ja-JP" altLang="en-US" sz="2400" dirty="0" smtClean="0"/>
              <a:t>修正量</a:t>
            </a:r>
            <a:r>
              <a:rPr lang="en-US" altLang="ja-JP" sz="2400" dirty="0" smtClean="0"/>
              <a:t>(</a:t>
            </a:r>
            <a:r>
              <a:rPr lang="ja-JP" altLang="en-US" sz="2400" dirty="0" smtClean="0"/>
              <a:t>レーベンシュタイン距離</a:t>
            </a:r>
            <a:r>
              <a:rPr lang="en-US" altLang="ja-JP" sz="2400" dirty="0" smtClean="0"/>
              <a:t>)</a:t>
            </a:r>
            <a:r>
              <a:rPr lang="ja-JP" altLang="en-US" sz="2400" dirty="0" smtClean="0"/>
              <a:t>におい</a:t>
            </a:r>
            <a:r>
              <a:rPr lang="ja-JP" altLang="en-US" sz="2400" dirty="0"/>
              <a:t>て</a:t>
            </a:r>
            <a:r>
              <a:rPr lang="ja-JP" altLang="en-US" sz="2400" dirty="0" smtClean="0"/>
              <a:t>上級者と初級者で差異があるかを調査する</a:t>
            </a:r>
            <a:endParaRPr kumimoji="1" lang="ja-JP" altLang="en-US" sz="2400" dirty="0"/>
          </a:p>
        </p:txBody>
      </p:sp>
    </p:spTree>
    <p:extLst>
      <p:ext uri="{BB962C8B-B14F-4D97-AF65-F5344CB8AC3E}">
        <p14:creationId xmlns:p14="http://schemas.microsoft.com/office/powerpoint/2010/main" val="20629743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考察</a:t>
            </a:r>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14</a:t>
            </a:fld>
            <a:endParaRPr kumimoji="1" lang="ja-JP" altLang="en-US"/>
          </a:p>
        </p:txBody>
      </p:sp>
      <p:sp>
        <p:nvSpPr>
          <p:cNvPr id="7" name="コンテンツ プレースホルダー 2"/>
          <p:cNvSpPr txBox="1">
            <a:spLocks/>
          </p:cNvSpPr>
          <p:nvPr/>
        </p:nvSpPr>
        <p:spPr bwMode="auto">
          <a:xfrm>
            <a:off x="302433" y="3874356"/>
            <a:ext cx="8692356" cy="10994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800" kern="0" dirty="0" smtClean="0"/>
              <a:t>RQ2: </a:t>
            </a:r>
            <a:r>
              <a:rPr lang="ja-JP" altLang="en-US" sz="2800" kern="0" dirty="0" smtClean="0"/>
              <a:t>上級者の修正量は少ない</a:t>
            </a:r>
            <a:endParaRPr lang="en-US" altLang="ja-JP" sz="2800" kern="0" dirty="0" smtClean="0"/>
          </a:p>
          <a:p>
            <a:pPr lvl="1"/>
            <a:r>
              <a:rPr lang="en-US" altLang="ja-JP" sz="2000" kern="0" dirty="0" smtClean="0"/>
              <a:t>RQ1</a:t>
            </a:r>
            <a:r>
              <a:rPr lang="ja-JP" altLang="en-US" sz="2000" kern="0" dirty="0" smtClean="0"/>
              <a:t>の初回提出ソースコードの特徴に起因するケース</a:t>
            </a:r>
            <a:endParaRPr lang="en-US" altLang="ja-JP" sz="2000" kern="0" dirty="0" smtClean="0"/>
          </a:p>
          <a:p>
            <a:pPr lvl="1"/>
            <a:r>
              <a:rPr lang="ja-JP" altLang="en-US" sz="2000" kern="0" dirty="0" smtClean="0"/>
              <a:t>上級者の修正が適切であるケース</a:t>
            </a:r>
            <a:endParaRPr lang="en-US" altLang="ja-JP" sz="2000" kern="0" dirty="0" smtClean="0"/>
          </a:p>
        </p:txBody>
      </p:sp>
      <p:sp>
        <p:nvSpPr>
          <p:cNvPr id="12" name="コンテンツ プレースホルダー 2"/>
          <p:cNvSpPr txBox="1">
            <a:spLocks/>
          </p:cNvSpPr>
          <p:nvPr/>
        </p:nvSpPr>
        <p:spPr bwMode="auto">
          <a:xfrm>
            <a:off x="302433" y="1574700"/>
            <a:ext cx="8841567" cy="10994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en-US" altLang="ja-JP" sz="2800" kern="0" dirty="0" smtClean="0"/>
              <a:t>RQ1: </a:t>
            </a:r>
            <a:r>
              <a:rPr lang="ja-JP" altLang="en-US" sz="2800" kern="0" dirty="0" smtClean="0"/>
              <a:t>上級者は分岐に関する命令が初級者と比較して少なく，複雑度の小さいソースコードを提出している</a:t>
            </a:r>
            <a:endParaRPr lang="en-US" altLang="ja-JP" sz="2800" kern="0" dirty="0"/>
          </a:p>
          <a:p>
            <a:pPr lvl="1"/>
            <a:r>
              <a:rPr lang="ja-JP" altLang="en-US" sz="2000" kern="0" dirty="0" smtClean="0"/>
              <a:t>プログラミングコンテストでは，問題に対する解法アルゴリズムの種類が</a:t>
            </a:r>
            <a:r>
              <a:rPr lang="en-US" altLang="ja-JP" sz="2000" kern="0" dirty="0" smtClean="0"/>
              <a:t>1</a:t>
            </a:r>
            <a:r>
              <a:rPr lang="ja-JP" altLang="en-US" sz="2000" kern="0" dirty="0" err="1" smtClean="0"/>
              <a:t>，</a:t>
            </a:r>
            <a:r>
              <a:rPr lang="en-US" altLang="ja-JP" sz="2000" kern="0" dirty="0"/>
              <a:t>2</a:t>
            </a:r>
            <a:r>
              <a:rPr lang="ja-JP" altLang="en-US" sz="2000" kern="0" dirty="0" smtClean="0"/>
              <a:t>種類程度である場合が多く，同じアルゴリズムでも上級者と初級者の書き方が異なると考えられる</a:t>
            </a:r>
            <a:endParaRPr lang="en-US" altLang="ja-JP" sz="2000" kern="0" dirty="0" smtClean="0"/>
          </a:p>
        </p:txBody>
      </p:sp>
      <p:sp>
        <p:nvSpPr>
          <p:cNvPr id="14" name="テキスト ボックス 13"/>
          <p:cNvSpPr txBox="1"/>
          <p:nvPr/>
        </p:nvSpPr>
        <p:spPr>
          <a:xfrm>
            <a:off x="250678" y="5251198"/>
            <a:ext cx="8631532" cy="707886"/>
          </a:xfrm>
          <a:prstGeom prst="rect">
            <a:avLst/>
          </a:prstGeom>
          <a:noFill/>
          <a:ln>
            <a:solidFill>
              <a:srgbClr val="0070C0"/>
            </a:solidFill>
          </a:ln>
        </p:spPr>
        <p:txBody>
          <a:bodyPr wrap="square" rtlCol="0">
            <a:spAutoFit/>
          </a:bodyPr>
          <a:lstStyle/>
          <a:p>
            <a:r>
              <a:rPr kumimoji="1" lang="en-US" altLang="ja-JP" sz="2000" dirty="0" smtClean="0"/>
              <a:t>RQ1</a:t>
            </a:r>
            <a:r>
              <a:rPr kumimoji="1" lang="ja-JP" altLang="en-US" sz="2000" dirty="0" smtClean="0"/>
              <a:t>の結果を参考にすることで，修正の容易なソースコードを記述できる</a:t>
            </a:r>
            <a:endParaRPr kumimoji="1" lang="en-US" altLang="ja-JP" sz="2000" dirty="0" smtClean="0"/>
          </a:p>
          <a:p>
            <a:r>
              <a:rPr lang="ja-JP" altLang="en-US" sz="2000" dirty="0" smtClean="0"/>
              <a:t>または，</a:t>
            </a:r>
            <a:r>
              <a:rPr lang="en-US" altLang="ja-JP" sz="2000" dirty="0" smtClean="0"/>
              <a:t>RQ2</a:t>
            </a:r>
            <a:r>
              <a:rPr lang="ja-JP" altLang="en-US" sz="2000" dirty="0" smtClean="0"/>
              <a:t>の結果を参考に適切な修正箇所を特定することができる</a:t>
            </a:r>
            <a:endParaRPr kumimoji="1" lang="ja-JP" altLang="en-US" sz="2000" dirty="0"/>
          </a:p>
        </p:txBody>
      </p:sp>
    </p:spTree>
    <p:extLst>
      <p:ext uri="{BB962C8B-B14F-4D97-AF65-F5344CB8AC3E}">
        <p14:creationId xmlns:p14="http://schemas.microsoft.com/office/powerpoint/2010/main" val="18662503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プログラミングコンテストへの提出ソースコードにおける編集作業の特徴調査をおこなった</a:t>
            </a:r>
            <a:endParaRPr kumimoji="1" lang="en-US" altLang="ja-JP" dirty="0" smtClean="0"/>
          </a:p>
          <a:p>
            <a:pPr lvl="1"/>
            <a:r>
              <a:rPr lang="ja-JP" altLang="en-US" dirty="0" smtClean="0"/>
              <a:t>大規模なデータの利用</a:t>
            </a:r>
            <a:endParaRPr lang="en-US" altLang="ja-JP" dirty="0" smtClean="0"/>
          </a:p>
          <a:p>
            <a:pPr lvl="1"/>
            <a:r>
              <a:rPr kumimoji="1" lang="ja-JP" altLang="en-US" dirty="0" smtClean="0"/>
              <a:t>レーティングを考慮した定量的な熟練度評価</a:t>
            </a:r>
            <a:endParaRPr kumimoji="1" lang="en-US" altLang="ja-JP" dirty="0" smtClean="0"/>
          </a:p>
          <a:p>
            <a:r>
              <a:rPr kumimoji="1" lang="ja-JP" altLang="en-US" dirty="0" smtClean="0"/>
              <a:t>初級者は上級者と比較して，ソースコードが複雑になり修正が増える傾向にある</a:t>
            </a:r>
            <a:endParaRPr kumimoji="1" lang="en-US" altLang="ja-JP" dirty="0" smtClean="0"/>
          </a:p>
          <a:p>
            <a:r>
              <a:rPr lang="ja-JP" altLang="en-US" dirty="0" smtClean="0"/>
              <a:t>本研究での修正箇所や予約語利用をもとに編集技術の向上につなげることができる</a:t>
            </a:r>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15</a:t>
            </a:fld>
            <a:endParaRPr kumimoji="1" lang="ja-JP" altLang="en-US"/>
          </a:p>
        </p:txBody>
      </p:sp>
    </p:spTree>
    <p:extLst>
      <p:ext uri="{BB962C8B-B14F-4D97-AF65-F5344CB8AC3E}">
        <p14:creationId xmlns:p14="http://schemas.microsoft.com/office/powerpoint/2010/main" val="27039114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3589" y="266401"/>
            <a:ext cx="8756822" cy="1143000"/>
          </a:xfrm>
        </p:spPr>
        <p:txBody>
          <a:bodyPr/>
          <a:lstStyle/>
          <a:p>
            <a:r>
              <a:rPr kumimoji="1" lang="ja-JP" altLang="en-US" dirty="0" smtClean="0"/>
              <a:t>問題ごとの</a:t>
            </a:r>
            <a:r>
              <a:rPr kumimoji="1" lang="en-US" altLang="ja-JP" dirty="0" smtClean="0"/>
              <a:t>Acceptance Rate</a:t>
            </a:r>
            <a:r>
              <a:rPr kumimoji="1" lang="ja-JP" altLang="en-US" dirty="0" smtClean="0"/>
              <a:t>の分布</a:t>
            </a:r>
            <a:endParaRPr kumimoji="1" lang="ja-JP" altLang="en-US" dirty="0"/>
          </a:p>
        </p:txBody>
      </p:sp>
      <p:pic>
        <p:nvPicPr>
          <p:cNvPr id="5" name="コンテンツ プレースホルダー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 y="2217261"/>
            <a:ext cx="8229600" cy="3291840"/>
          </a:xfrm>
        </p:spPr>
      </p:pic>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16</a:t>
            </a:fld>
            <a:endParaRPr kumimoji="1" lang="ja-JP" altLang="en-US"/>
          </a:p>
        </p:txBody>
      </p:sp>
    </p:spTree>
    <p:extLst>
      <p:ext uri="{BB962C8B-B14F-4D97-AF65-F5344CB8AC3E}">
        <p14:creationId xmlns:p14="http://schemas.microsoft.com/office/powerpoint/2010/main" val="34428986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レーティング度数分布</a:t>
            </a:r>
            <a:endParaRPr kumimoji="1" lang="ja-JP" altLang="en-US" dirty="0"/>
          </a:p>
        </p:txBody>
      </p:sp>
      <p:sp>
        <p:nvSpPr>
          <p:cNvPr id="3" name="コンテンツ プレースホルダー 2"/>
          <p:cNvSpPr>
            <a:spLocks noGrp="1"/>
          </p:cNvSpPr>
          <p:nvPr>
            <p:ph idx="1"/>
          </p:nvPr>
        </p:nvSpPr>
        <p:spPr/>
        <p:txBody>
          <a:bodyPr/>
          <a:lstStyle/>
          <a:p>
            <a:r>
              <a:rPr lang="ja-JP" altLang="en-US" dirty="0"/>
              <a:t>分布</a:t>
            </a:r>
            <a:r>
              <a:rPr lang="ja-JP" altLang="en-US" dirty="0" smtClean="0"/>
              <a:t>が正規分布に従っており，レーティング</a:t>
            </a:r>
            <a:r>
              <a:rPr lang="en-US" altLang="ja-JP" dirty="0" smtClean="0"/>
              <a:t>1300</a:t>
            </a:r>
            <a:r>
              <a:rPr lang="ja-JP" altLang="en-US" dirty="0" smtClean="0"/>
              <a:t>～</a:t>
            </a:r>
            <a:r>
              <a:rPr lang="en-US" altLang="ja-JP" dirty="0" smtClean="0"/>
              <a:t>1500</a:t>
            </a:r>
            <a:r>
              <a:rPr lang="ja-JP" altLang="en-US" dirty="0" smtClean="0"/>
              <a:t>で参加者の</a:t>
            </a:r>
            <a:r>
              <a:rPr lang="en-US" altLang="ja-JP" dirty="0" smtClean="0"/>
              <a:t>55%</a:t>
            </a:r>
            <a:r>
              <a:rPr lang="ja-JP" altLang="en-US" dirty="0" smtClean="0"/>
              <a:t>を超える</a:t>
            </a:r>
            <a:endParaRPr kumimoji="1" lang="ja-JP" altLang="en-US" dirty="0"/>
          </a:p>
        </p:txBody>
      </p:sp>
      <p:graphicFrame>
        <p:nvGraphicFramePr>
          <p:cNvPr id="5" name="グラフ 4"/>
          <p:cNvGraphicFramePr>
            <a:graphicFrameLocks/>
          </p:cNvGraphicFramePr>
          <p:nvPr>
            <p:extLst>
              <p:ext uri="{D42A27DB-BD31-4B8C-83A1-F6EECF244321}">
                <p14:modId xmlns:p14="http://schemas.microsoft.com/office/powerpoint/2010/main" val="3255534628"/>
              </p:ext>
            </p:extLst>
          </p:nvPr>
        </p:nvGraphicFramePr>
        <p:xfrm>
          <a:off x="841664" y="3283527"/>
          <a:ext cx="6941127" cy="3252356"/>
        </p:xfrm>
        <a:graphic>
          <a:graphicData uri="http://schemas.openxmlformats.org/drawingml/2006/chart">
            <c:chart xmlns:c="http://schemas.openxmlformats.org/drawingml/2006/chart" xmlns:r="http://schemas.openxmlformats.org/officeDocument/2006/relationships" r:id="rId2"/>
          </a:graphicData>
        </a:graphic>
      </p:graphicFrame>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17</a:t>
            </a:fld>
            <a:endParaRPr kumimoji="1" lang="ja-JP" altLang="en-US"/>
          </a:p>
        </p:txBody>
      </p:sp>
    </p:spTree>
    <p:extLst>
      <p:ext uri="{BB962C8B-B14F-4D97-AF65-F5344CB8AC3E}">
        <p14:creationId xmlns:p14="http://schemas.microsoft.com/office/powerpoint/2010/main" val="30348845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1"/>
            <a:r>
              <a:rPr lang="ja-JP" altLang="en-US" dirty="0"/>
              <a:t>言語別提出</a:t>
            </a:r>
            <a:r>
              <a:rPr lang="ja-JP" altLang="en-US" dirty="0" smtClean="0"/>
              <a:t>割合</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3584394244"/>
              </p:ext>
            </p:extLst>
          </p:nvPr>
        </p:nvGraphicFramePr>
        <p:xfrm>
          <a:off x="2602562" y="2073165"/>
          <a:ext cx="3927764" cy="4053000"/>
        </p:xfrm>
        <a:graphic>
          <a:graphicData uri="http://schemas.openxmlformats.org/drawingml/2006/chart">
            <c:chart xmlns:c="http://schemas.openxmlformats.org/drawingml/2006/chart" xmlns:r="http://schemas.openxmlformats.org/officeDocument/2006/relationships" r:id="rId2"/>
          </a:graphicData>
        </a:graphic>
      </p:graphicFrame>
      <p:sp>
        <p:nvSpPr>
          <p:cNvPr id="5" name="スライド番号プレースホルダー 4"/>
          <p:cNvSpPr>
            <a:spLocks noGrp="1"/>
          </p:cNvSpPr>
          <p:nvPr>
            <p:ph type="sldNum" sz="quarter" idx="12"/>
          </p:nvPr>
        </p:nvSpPr>
        <p:spPr/>
        <p:txBody>
          <a:bodyPr/>
          <a:lstStyle/>
          <a:p>
            <a:fld id="{1EED56CB-58F9-4B74-8C64-FB1757321DFA}" type="slidenum">
              <a:rPr kumimoji="1" lang="ja-JP" altLang="en-US" smtClean="0"/>
              <a:t>18</a:t>
            </a:fld>
            <a:endParaRPr kumimoji="1" lang="ja-JP" altLang="en-US"/>
          </a:p>
        </p:txBody>
      </p:sp>
    </p:spTree>
    <p:extLst>
      <p:ext uri="{BB962C8B-B14F-4D97-AF65-F5344CB8AC3E}">
        <p14:creationId xmlns:p14="http://schemas.microsoft.com/office/powerpoint/2010/main" val="1738899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Codeforces</a:t>
            </a:r>
            <a:r>
              <a:rPr kumimoji="1" lang="ja-JP" altLang="en-US" dirty="0" smtClean="0"/>
              <a:t>選定理由</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アクティブユーザー数が多い</a:t>
            </a:r>
            <a:endParaRPr kumimoji="1" lang="en-US" altLang="ja-JP" dirty="0" smtClean="0"/>
          </a:p>
          <a:p>
            <a:pPr lvl="1"/>
            <a:endParaRPr kumimoji="1" lang="en-US" altLang="ja-JP" dirty="0" smtClean="0"/>
          </a:p>
          <a:p>
            <a:r>
              <a:rPr kumimoji="1" lang="ja-JP" altLang="en-US" dirty="0" smtClean="0"/>
              <a:t>すべての提出履歴を閲覧可能</a:t>
            </a:r>
            <a:endParaRPr kumimoji="1" lang="en-US" altLang="ja-JP" dirty="0" smtClean="0"/>
          </a:p>
          <a:p>
            <a:pPr lvl="1"/>
            <a:r>
              <a:rPr lang="ja-JP" altLang="en-US" dirty="0" smtClean="0"/>
              <a:t>同じく閲覧可能な</a:t>
            </a:r>
            <a:r>
              <a:rPr lang="en-US" altLang="ja-JP" dirty="0" err="1" smtClean="0"/>
              <a:t>CodeChef</a:t>
            </a:r>
            <a:r>
              <a:rPr lang="ja-JP" altLang="en-US" dirty="0" smtClean="0"/>
              <a:t>と比較しても，履歴へのアクセスが容易</a:t>
            </a:r>
            <a:endParaRPr lang="en-US" altLang="ja-JP" dirty="0" smtClean="0"/>
          </a:p>
          <a:p>
            <a:pPr lvl="1"/>
            <a:endParaRPr lang="en-US" altLang="ja-JP" dirty="0"/>
          </a:p>
          <a:p>
            <a:r>
              <a:rPr lang="ja-JP" altLang="en-US" dirty="0" smtClean="0"/>
              <a:t>データマイニング用の</a:t>
            </a:r>
            <a:r>
              <a:rPr lang="en-US" altLang="ja-JP" dirty="0" smtClean="0"/>
              <a:t>API</a:t>
            </a:r>
            <a:r>
              <a:rPr lang="ja-JP" altLang="en-US" dirty="0" smtClean="0"/>
              <a:t>が存在</a:t>
            </a:r>
            <a:endParaRPr lang="en-US" altLang="ja-JP" dirty="0" smtClean="0"/>
          </a:p>
          <a:p>
            <a:pPr lvl="1"/>
            <a:r>
              <a:rPr kumimoji="1" lang="en-US" altLang="ja-JP" dirty="0" err="1" smtClean="0"/>
              <a:t>Topcoder</a:t>
            </a:r>
            <a:r>
              <a:rPr kumimoji="1" lang="ja-JP" altLang="en-US" dirty="0" smtClean="0"/>
              <a:t>と比較して，履歴アクセスに特化</a:t>
            </a:r>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19</a:t>
            </a:fld>
            <a:endParaRPr kumimoji="1" lang="ja-JP" altLang="en-US"/>
          </a:p>
        </p:txBody>
      </p:sp>
    </p:spTree>
    <p:extLst>
      <p:ext uri="{BB962C8B-B14F-4D97-AF65-F5344CB8AC3E}">
        <p14:creationId xmlns:p14="http://schemas.microsoft.com/office/powerpoint/2010/main" val="1532947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プログラミングコンテストの特徴</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アルゴリズム</a:t>
            </a:r>
            <a:r>
              <a:rPr lang="ja-JP" altLang="en-US" dirty="0" smtClean="0"/>
              <a:t>のプログラミングに関する</a:t>
            </a:r>
            <a:r>
              <a:rPr kumimoji="1" lang="ja-JP" altLang="en-US" dirty="0" smtClean="0"/>
              <a:t>問題を複数の参加者が同じ時間に解く</a:t>
            </a:r>
            <a:endParaRPr kumimoji="1" lang="en-US" altLang="ja-JP" dirty="0" smtClean="0"/>
          </a:p>
          <a:p>
            <a:r>
              <a:rPr lang="ja-JP" altLang="en-US" dirty="0" smtClean="0"/>
              <a:t>正解問題数，時間に応じて順位が決まる</a:t>
            </a:r>
            <a:endParaRPr lang="en-US" altLang="ja-JP" dirty="0" smtClean="0"/>
          </a:p>
          <a:p>
            <a:r>
              <a:rPr kumimoji="1" lang="ja-JP" altLang="en-US" dirty="0" smtClean="0"/>
              <a:t>順位によりレーティングが</a:t>
            </a:r>
            <a:r>
              <a:rPr lang="ja-JP" altLang="en-US" dirty="0"/>
              <a:t>変動</a:t>
            </a:r>
            <a:endParaRPr kumimoji="1" lang="ja-JP" altLang="en-US" dirty="0"/>
          </a:p>
        </p:txBody>
      </p:sp>
      <p:sp>
        <p:nvSpPr>
          <p:cNvPr id="24" name="スライド番号プレースホルダー 23"/>
          <p:cNvSpPr>
            <a:spLocks noGrp="1"/>
          </p:cNvSpPr>
          <p:nvPr>
            <p:ph type="sldNum" sz="quarter" idx="12"/>
          </p:nvPr>
        </p:nvSpPr>
        <p:spPr/>
        <p:txBody>
          <a:bodyPr/>
          <a:lstStyle/>
          <a:p>
            <a:fld id="{1EED56CB-58F9-4B74-8C64-FB1757321DFA}" type="slidenum">
              <a:rPr kumimoji="1" lang="ja-JP" altLang="en-US" smtClean="0"/>
              <a:t>2</a:t>
            </a:fld>
            <a:endParaRPr kumimoji="1" lang="ja-JP" altLang="en-US"/>
          </a:p>
        </p:txBody>
      </p:sp>
      <p:sp>
        <p:nvSpPr>
          <p:cNvPr id="26" name="正方形/長方形 25"/>
          <p:cNvSpPr/>
          <p:nvPr/>
        </p:nvSpPr>
        <p:spPr>
          <a:xfrm>
            <a:off x="895496" y="4430785"/>
            <a:ext cx="7910945" cy="141838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7" name="テキスト ボックス 26"/>
          <p:cNvSpPr txBox="1"/>
          <p:nvPr/>
        </p:nvSpPr>
        <p:spPr>
          <a:xfrm>
            <a:off x="576841" y="3984745"/>
            <a:ext cx="2746858" cy="523220"/>
          </a:xfrm>
          <a:prstGeom prst="rect">
            <a:avLst/>
          </a:prstGeom>
          <a:solidFill>
            <a:srgbClr val="FFFFCC"/>
          </a:solidFill>
          <a:ln w="19050">
            <a:solidFill>
              <a:schemeClr val="tx1"/>
            </a:solidFill>
          </a:ln>
        </p:spPr>
        <p:txBody>
          <a:bodyPr wrap="square" rtlCol="0">
            <a:spAutoFit/>
          </a:bodyPr>
          <a:lstStyle/>
          <a:p>
            <a:pPr algn="ctr"/>
            <a:r>
              <a:rPr kumimoji="1" lang="ja-JP" altLang="en-US" sz="2800" dirty="0" smtClean="0"/>
              <a:t>レーティング</a:t>
            </a:r>
            <a:r>
              <a:rPr kumimoji="1" lang="en-US" altLang="ja-JP" sz="2800" dirty="0" smtClean="0"/>
              <a:t>[1]</a:t>
            </a:r>
            <a:endParaRPr kumimoji="1" lang="ja-JP" altLang="en-US" sz="2800" dirty="0"/>
          </a:p>
        </p:txBody>
      </p:sp>
      <p:sp>
        <p:nvSpPr>
          <p:cNvPr id="28" name="テキスト ボックス 27"/>
          <p:cNvSpPr txBox="1"/>
          <p:nvPr/>
        </p:nvSpPr>
        <p:spPr>
          <a:xfrm>
            <a:off x="992475" y="4539810"/>
            <a:ext cx="7754145" cy="1200329"/>
          </a:xfrm>
          <a:prstGeom prst="rect">
            <a:avLst/>
          </a:prstGeom>
          <a:noFill/>
        </p:spPr>
        <p:txBody>
          <a:bodyPr wrap="square" rtlCol="0">
            <a:spAutoFit/>
          </a:bodyPr>
          <a:lstStyle/>
          <a:p>
            <a:r>
              <a:rPr kumimoji="1" lang="ja-JP" altLang="en-US" sz="2400" dirty="0" smtClean="0"/>
              <a:t>レーティングが高いほど，コンテストでの期待順位が高い</a:t>
            </a:r>
            <a:endParaRPr kumimoji="1" lang="en-US" altLang="ja-JP" sz="2400" dirty="0" smtClean="0"/>
          </a:p>
          <a:p>
            <a:r>
              <a:rPr lang="ja-JP" altLang="en-US" sz="2400" dirty="0" smtClean="0"/>
              <a:t>本研究では，レーティング</a:t>
            </a:r>
            <a:r>
              <a:rPr lang="ja-JP" altLang="en-US" sz="2400" dirty="0"/>
              <a:t>が異なると</a:t>
            </a:r>
            <a:r>
              <a:rPr lang="ja-JP" altLang="en-US" sz="2400" dirty="0" smtClean="0"/>
              <a:t>，</a:t>
            </a:r>
            <a:r>
              <a:rPr lang="ja-JP" altLang="en-US" sz="2400" dirty="0"/>
              <a:t>編集</a:t>
            </a:r>
            <a:r>
              <a:rPr lang="ja-JP" altLang="en-US" sz="2400" dirty="0" smtClean="0"/>
              <a:t>作業</a:t>
            </a:r>
            <a:r>
              <a:rPr lang="ja-JP" altLang="en-US" sz="2400" dirty="0"/>
              <a:t>にどのような違いがあるかに着目して調査を</a:t>
            </a:r>
            <a:r>
              <a:rPr lang="ja-JP" altLang="en-US" sz="2400" dirty="0" smtClean="0"/>
              <a:t>進める</a:t>
            </a:r>
            <a:endParaRPr lang="ja-JP" altLang="en-US" sz="2400" dirty="0"/>
          </a:p>
        </p:txBody>
      </p:sp>
      <p:sp>
        <p:nvSpPr>
          <p:cNvPr id="29" name="テキスト ボックス 28"/>
          <p:cNvSpPr txBox="1"/>
          <p:nvPr/>
        </p:nvSpPr>
        <p:spPr>
          <a:xfrm>
            <a:off x="1030514" y="5953329"/>
            <a:ext cx="6662057" cy="276999"/>
          </a:xfrm>
          <a:prstGeom prst="rect">
            <a:avLst/>
          </a:prstGeom>
          <a:solidFill>
            <a:schemeClr val="accent3">
              <a:lumMod val="95000"/>
            </a:schemeClr>
          </a:solidFill>
        </p:spPr>
        <p:txBody>
          <a:bodyPr wrap="square" rtlCol="0">
            <a:spAutoFit/>
          </a:bodyPr>
          <a:lstStyle/>
          <a:p>
            <a:r>
              <a:rPr lang="en-US" altLang="ja-JP" sz="1200" dirty="0" smtClean="0"/>
              <a:t>[1] </a:t>
            </a:r>
            <a:r>
              <a:rPr lang="en-US" altLang="ja-JP" sz="1200" dirty="0"/>
              <a:t>Arpad E </a:t>
            </a:r>
            <a:r>
              <a:rPr lang="en-US" altLang="ja-JP" sz="1200" dirty="0" err="1" smtClean="0"/>
              <a:t>Elo</a:t>
            </a:r>
            <a:r>
              <a:rPr lang="en-US" altLang="ja-JP" sz="1200" dirty="0"/>
              <a:t>, Sam </a:t>
            </a:r>
            <a:r>
              <a:rPr lang="en-US" altLang="ja-JP" sz="1200" dirty="0" smtClean="0"/>
              <a:t>Sloan: The </a:t>
            </a:r>
            <a:r>
              <a:rPr lang="en-US" altLang="ja-JP" sz="1200" dirty="0"/>
              <a:t>Rating of Chess Players, Past and </a:t>
            </a:r>
            <a:r>
              <a:rPr lang="en-US" altLang="ja-JP" sz="1200" dirty="0" smtClean="0"/>
              <a:t>Present</a:t>
            </a:r>
            <a:r>
              <a:rPr lang="en-US" altLang="ja-JP" sz="1200" dirty="0"/>
              <a:t>, </a:t>
            </a:r>
            <a:r>
              <a:rPr lang="en-US" altLang="ja-JP" sz="1200" dirty="0" err="1"/>
              <a:t>Ishi</a:t>
            </a:r>
            <a:r>
              <a:rPr lang="en-US" altLang="ja-JP" sz="1200" dirty="0"/>
              <a:t> </a:t>
            </a:r>
            <a:r>
              <a:rPr lang="en-US" altLang="ja-JP" sz="1200" dirty="0" smtClean="0"/>
              <a:t>Press, 2008.</a:t>
            </a:r>
            <a:endParaRPr kumimoji="1" lang="ja-JP" altLang="en-US" sz="1200" dirty="0"/>
          </a:p>
        </p:txBody>
      </p:sp>
    </p:spTree>
    <p:extLst>
      <p:ext uri="{BB962C8B-B14F-4D97-AF65-F5344CB8AC3E}">
        <p14:creationId xmlns:p14="http://schemas.microsoft.com/office/powerpoint/2010/main" val="14457507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レーベンシュタイン距離</a:t>
            </a:r>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20</a:t>
            </a:fld>
            <a:endParaRPr kumimoji="1" lang="ja-JP" altLang="en-US"/>
          </a:p>
        </p:txBody>
      </p:sp>
      <p:sp>
        <p:nvSpPr>
          <p:cNvPr id="5" name="テキスト ボックス 4"/>
          <p:cNvSpPr txBox="1"/>
          <p:nvPr/>
        </p:nvSpPr>
        <p:spPr>
          <a:xfrm>
            <a:off x="1432719" y="1990725"/>
            <a:ext cx="7073106" cy="707886"/>
          </a:xfrm>
          <a:prstGeom prst="rect">
            <a:avLst/>
          </a:prstGeom>
          <a:noFill/>
        </p:spPr>
        <p:txBody>
          <a:bodyPr wrap="square" rtlCol="0">
            <a:spAutoFit/>
          </a:bodyPr>
          <a:lstStyle/>
          <a:p>
            <a:r>
              <a:rPr lang="ja-JP" altLang="en-US" sz="2000" dirty="0"/>
              <a:t>文字列</a:t>
            </a:r>
            <a:r>
              <a:rPr lang="en-US" altLang="ja-JP" sz="2000" dirty="0"/>
              <a:t>A, B</a:t>
            </a:r>
            <a:r>
              <a:rPr lang="ja-JP" altLang="en-US" sz="2000" dirty="0"/>
              <a:t>間の文字の追加・削除・置換のコストを定めたとき，</a:t>
            </a:r>
          </a:p>
          <a:p>
            <a:r>
              <a:rPr kumimoji="1" lang="ja-JP" altLang="en-US" sz="2000" dirty="0" smtClean="0"/>
              <a:t>最もコストが小さくなるよう編集したときのコスト</a:t>
            </a:r>
            <a:endParaRPr kumimoji="1" lang="ja-JP" altLang="en-US" sz="2000" dirty="0"/>
          </a:p>
        </p:txBody>
      </p:sp>
      <p:sp>
        <p:nvSpPr>
          <p:cNvPr id="6" name="テキスト ボックス 5"/>
          <p:cNvSpPr txBox="1"/>
          <p:nvPr/>
        </p:nvSpPr>
        <p:spPr>
          <a:xfrm>
            <a:off x="509589" y="1714501"/>
            <a:ext cx="1023144" cy="461665"/>
          </a:xfrm>
          <a:prstGeom prst="rect">
            <a:avLst/>
          </a:prstGeom>
          <a:noFill/>
        </p:spPr>
        <p:txBody>
          <a:bodyPr wrap="square" rtlCol="0">
            <a:spAutoFit/>
          </a:bodyPr>
          <a:lstStyle/>
          <a:p>
            <a:pPr algn="ctr"/>
            <a:r>
              <a:rPr lang="ja-JP" altLang="en-US" sz="2400" dirty="0"/>
              <a:t>概要</a:t>
            </a:r>
            <a:endParaRPr kumimoji="1" lang="ja-JP" altLang="en-US" sz="2400" dirty="0"/>
          </a:p>
        </p:txBody>
      </p:sp>
      <p:sp>
        <p:nvSpPr>
          <p:cNvPr id="8" name="テキスト ボックス 7"/>
          <p:cNvSpPr txBox="1"/>
          <p:nvPr/>
        </p:nvSpPr>
        <p:spPr>
          <a:xfrm>
            <a:off x="457199" y="3038476"/>
            <a:ext cx="7956331" cy="646331"/>
          </a:xfrm>
          <a:prstGeom prst="rect">
            <a:avLst/>
          </a:prstGeom>
          <a:solidFill>
            <a:schemeClr val="accent5"/>
          </a:solidFill>
        </p:spPr>
        <p:txBody>
          <a:bodyPr wrap="square" rtlCol="0">
            <a:spAutoFit/>
          </a:bodyPr>
          <a:lstStyle/>
          <a:p>
            <a:pPr marL="285750" indent="-285750">
              <a:buFont typeface="Arial" panose="020B0604020202020204" pitchFamily="34" charset="0"/>
              <a:buChar char="•"/>
            </a:pPr>
            <a:r>
              <a:rPr kumimoji="1" lang="ja-JP" altLang="en-US" dirty="0" smtClean="0"/>
              <a:t>今回は，ソースコードをトークン列と考えて適用</a:t>
            </a:r>
            <a:endParaRPr kumimoji="1" lang="en-US" altLang="ja-JP" dirty="0" smtClean="0"/>
          </a:p>
          <a:p>
            <a:pPr marL="285750" indent="-285750">
              <a:buFont typeface="Arial" panose="020B0604020202020204" pitchFamily="34" charset="0"/>
              <a:buChar char="•"/>
            </a:pPr>
            <a:r>
              <a:rPr lang="ja-JP" altLang="en-US" dirty="0" smtClean="0"/>
              <a:t>コスト</a:t>
            </a:r>
            <a:r>
              <a:rPr lang="ja-JP" altLang="en-US" dirty="0"/>
              <a:t>は</a:t>
            </a:r>
            <a:r>
              <a:rPr lang="en-US" altLang="ja-JP" dirty="0" smtClean="0"/>
              <a:t> (</a:t>
            </a:r>
            <a:r>
              <a:rPr lang="ja-JP" altLang="en-US" dirty="0" smtClean="0"/>
              <a:t>追加</a:t>
            </a:r>
            <a:r>
              <a:rPr lang="en-US" altLang="ja-JP" dirty="0" smtClean="0"/>
              <a:t>:1 </a:t>
            </a:r>
            <a:r>
              <a:rPr lang="ja-JP" altLang="en-US" dirty="0" smtClean="0"/>
              <a:t>削除</a:t>
            </a:r>
            <a:r>
              <a:rPr lang="en-US" altLang="ja-JP" dirty="0" smtClean="0"/>
              <a:t>:1 </a:t>
            </a:r>
            <a:r>
              <a:rPr lang="ja-JP" altLang="en-US" dirty="0" smtClean="0"/>
              <a:t>置換</a:t>
            </a:r>
            <a:r>
              <a:rPr lang="en-US" altLang="ja-JP" dirty="0" smtClean="0"/>
              <a:t>:2) </a:t>
            </a:r>
            <a:r>
              <a:rPr lang="ja-JP" altLang="en-US" dirty="0" smtClean="0"/>
              <a:t>なので 置換 </a:t>
            </a:r>
            <a:r>
              <a:rPr lang="en-US" altLang="ja-JP" dirty="0" smtClean="0"/>
              <a:t>= </a:t>
            </a:r>
            <a:r>
              <a:rPr lang="ja-JP" altLang="en-US" dirty="0" smtClean="0"/>
              <a:t>追加 </a:t>
            </a:r>
            <a:r>
              <a:rPr lang="en-US" altLang="ja-JP" dirty="0" smtClean="0"/>
              <a:t>+ </a:t>
            </a:r>
            <a:r>
              <a:rPr lang="ja-JP" altLang="en-US" dirty="0" smtClean="0"/>
              <a:t>削除 としている</a:t>
            </a:r>
            <a:endParaRPr lang="en-US" altLang="ja-JP" dirty="0" smtClean="0"/>
          </a:p>
        </p:txBody>
      </p:sp>
      <p:sp>
        <p:nvSpPr>
          <p:cNvPr id="9" name="テキスト ボックス 8"/>
          <p:cNvSpPr txBox="1"/>
          <p:nvPr/>
        </p:nvSpPr>
        <p:spPr>
          <a:xfrm>
            <a:off x="651575" y="3909757"/>
            <a:ext cx="1662112" cy="369332"/>
          </a:xfrm>
          <a:prstGeom prst="rect">
            <a:avLst/>
          </a:prstGeom>
          <a:noFill/>
          <a:ln>
            <a:solidFill>
              <a:schemeClr val="tx1"/>
            </a:solidFill>
          </a:ln>
        </p:spPr>
        <p:txBody>
          <a:bodyPr wrap="square" rtlCol="0">
            <a:spAutoFit/>
          </a:bodyPr>
          <a:lstStyle/>
          <a:p>
            <a:pPr algn="ctr"/>
            <a:r>
              <a:rPr kumimoji="1" lang="en-US" altLang="ja-JP" dirty="0" smtClean="0"/>
              <a:t>if (a == b)</a:t>
            </a:r>
            <a:endParaRPr kumimoji="1" lang="ja-JP" altLang="en-US" dirty="0"/>
          </a:p>
        </p:txBody>
      </p:sp>
      <p:sp>
        <p:nvSpPr>
          <p:cNvPr id="10" name="テキスト ボックス 9"/>
          <p:cNvSpPr txBox="1"/>
          <p:nvPr/>
        </p:nvSpPr>
        <p:spPr>
          <a:xfrm>
            <a:off x="3023021" y="3908328"/>
            <a:ext cx="2125728" cy="369332"/>
          </a:xfrm>
          <a:prstGeom prst="rect">
            <a:avLst/>
          </a:prstGeom>
          <a:noFill/>
          <a:ln>
            <a:solidFill>
              <a:schemeClr val="tx1"/>
            </a:solidFill>
          </a:ln>
        </p:spPr>
        <p:txBody>
          <a:bodyPr wrap="square" rtlCol="0">
            <a:spAutoFit/>
          </a:bodyPr>
          <a:lstStyle/>
          <a:p>
            <a:pPr algn="ctr"/>
            <a:r>
              <a:rPr kumimoji="1" lang="en-US" altLang="ja-JP" dirty="0" smtClean="0"/>
              <a:t>if (c == </a:t>
            </a:r>
            <a:r>
              <a:rPr lang="en-US" altLang="ja-JP" dirty="0"/>
              <a:t>b</a:t>
            </a:r>
            <a:r>
              <a:rPr kumimoji="1" lang="en-US" altLang="ja-JP" dirty="0" smtClean="0"/>
              <a:t> &amp;&amp; d)</a:t>
            </a:r>
            <a:endParaRPr kumimoji="1" lang="ja-JP" altLang="en-US" dirty="0"/>
          </a:p>
        </p:txBody>
      </p:sp>
      <p:cxnSp>
        <p:nvCxnSpPr>
          <p:cNvPr id="7" name="直線矢印コネクタ 6"/>
          <p:cNvCxnSpPr>
            <a:stCxn id="9" idx="3"/>
            <a:endCxn id="10" idx="1"/>
          </p:cNvCxnSpPr>
          <p:nvPr/>
        </p:nvCxnSpPr>
        <p:spPr>
          <a:xfrm flipV="1">
            <a:off x="2313687" y="4092994"/>
            <a:ext cx="709334" cy="1429"/>
          </a:xfrm>
          <a:prstGeom prst="straightConnector1">
            <a:avLst/>
          </a:prstGeom>
          <a:ln w="571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表 11"/>
          <p:cNvGraphicFramePr>
            <a:graphicFrameLocks noGrp="1"/>
          </p:cNvGraphicFramePr>
          <p:nvPr>
            <p:extLst>
              <p:ext uri="{D42A27DB-BD31-4B8C-83A1-F6EECF244321}">
                <p14:modId xmlns:p14="http://schemas.microsoft.com/office/powerpoint/2010/main" val="1202469695"/>
              </p:ext>
            </p:extLst>
          </p:nvPr>
        </p:nvGraphicFramePr>
        <p:xfrm>
          <a:off x="1260646" y="4386881"/>
          <a:ext cx="2407840" cy="1739900"/>
        </p:xfrm>
        <a:graphic>
          <a:graphicData uri="http://schemas.openxmlformats.org/drawingml/2006/table">
            <a:tbl>
              <a:tblPr>
                <a:tableStyleId>{5C22544A-7EE6-4342-B048-85BDC9FD1C3A}</a:tableStyleId>
              </a:tblPr>
              <a:tblGrid>
                <a:gridCol w="300980">
                  <a:extLst>
                    <a:ext uri="{9D8B030D-6E8A-4147-A177-3AD203B41FA5}">
                      <a16:colId xmlns:a16="http://schemas.microsoft.com/office/drawing/2014/main" val="4189770269"/>
                    </a:ext>
                  </a:extLst>
                </a:gridCol>
                <a:gridCol w="300980">
                  <a:extLst>
                    <a:ext uri="{9D8B030D-6E8A-4147-A177-3AD203B41FA5}">
                      <a16:colId xmlns:a16="http://schemas.microsoft.com/office/drawing/2014/main" val="2426951163"/>
                    </a:ext>
                  </a:extLst>
                </a:gridCol>
                <a:gridCol w="300980">
                  <a:extLst>
                    <a:ext uri="{9D8B030D-6E8A-4147-A177-3AD203B41FA5}">
                      <a16:colId xmlns:a16="http://schemas.microsoft.com/office/drawing/2014/main" val="1200508376"/>
                    </a:ext>
                  </a:extLst>
                </a:gridCol>
                <a:gridCol w="300980">
                  <a:extLst>
                    <a:ext uri="{9D8B030D-6E8A-4147-A177-3AD203B41FA5}">
                      <a16:colId xmlns:a16="http://schemas.microsoft.com/office/drawing/2014/main" val="2073456867"/>
                    </a:ext>
                  </a:extLst>
                </a:gridCol>
                <a:gridCol w="300980">
                  <a:extLst>
                    <a:ext uri="{9D8B030D-6E8A-4147-A177-3AD203B41FA5}">
                      <a16:colId xmlns:a16="http://schemas.microsoft.com/office/drawing/2014/main" val="3627651767"/>
                    </a:ext>
                  </a:extLst>
                </a:gridCol>
                <a:gridCol w="300980">
                  <a:extLst>
                    <a:ext uri="{9D8B030D-6E8A-4147-A177-3AD203B41FA5}">
                      <a16:colId xmlns:a16="http://schemas.microsoft.com/office/drawing/2014/main" val="3575024847"/>
                    </a:ext>
                  </a:extLst>
                </a:gridCol>
                <a:gridCol w="300980">
                  <a:extLst>
                    <a:ext uri="{9D8B030D-6E8A-4147-A177-3AD203B41FA5}">
                      <a16:colId xmlns:a16="http://schemas.microsoft.com/office/drawing/2014/main" val="3196193659"/>
                    </a:ext>
                  </a:extLst>
                </a:gridCol>
                <a:gridCol w="300980">
                  <a:extLst>
                    <a:ext uri="{9D8B030D-6E8A-4147-A177-3AD203B41FA5}">
                      <a16:colId xmlns:a16="http://schemas.microsoft.com/office/drawing/2014/main" val="1230623755"/>
                    </a:ext>
                  </a:extLst>
                </a:gridCol>
              </a:tblGrid>
              <a:tr h="159717">
                <a:tc>
                  <a:txBody>
                    <a:bodyPr/>
                    <a:lstStyle/>
                    <a:p>
                      <a:pPr algn="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100" u="none" strike="noStrike" dirty="0">
                          <a:effectLst/>
                        </a:rPr>
                        <a:t>if</a:t>
                      </a:r>
                      <a:endParaRPr 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100" u="none" strike="noStrike" dirty="0">
                          <a:effectLst/>
                        </a:rPr>
                        <a:t>a</a:t>
                      </a:r>
                      <a:endParaRPr 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sz="1100" u="none" strike="noStrike" dirty="0">
                          <a:effectLst/>
                        </a:rPr>
                        <a:t>b</a:t>
                      </a:r>
                      <a:endParaRPr 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6862904"/>
                  </a:ext>
                </a:extLst>
              </a:tr>
              <a:tr h="159717">
                <a:tc>
                  <a:txBody>
                    <a:bodyPr/>
                    <a:lstStyle/>
                    <a:p>
                      <a:pPr algn="ctr" fontAlgn="ctr"/>
                      <a:endParaRPr lang="ja-JP" alt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0</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1</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2</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3</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4</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5</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6</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17737009"/>
                  </a:ext>
                </a:extLst>
              </a:tr>
              <a:tr h="159717">
                <a:tc>
                  <a:txBody>
                    <a:bodyPr/>
                    <a:lstStyle/>
                    <a:p>
                      <a:pPr algn="ctr" fontAlgn="ctr"/>
                      <a:r>
                        <a:rPr lang="en-US" sz="1100" u="none" strike="noStrike" dirty="0">
                          <a:effectLst/>
                        </a:rPr>
                        <a:t>if</a:t>
                      </a:r>
                      <a:endParaRPr 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1</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0</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1</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2</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3</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4</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5</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54479214"/>
                  </a:ext>
                </a:extLst>
              </a:tr>
              <a:tr h="159717">
                <a:tc>
                  <a:txBody>
                    <a:bodyPr/>
                    <a:lstStyle/>
                    <a:p>
                      <a:pPr algn="ctr" fontAlgn="ct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2</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1</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0</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1</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2</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3</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4</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23306496"/>
                  </a:ext>
                </a:extLst>
              </a:tr>
              <a:tr h="159717">
                <a:tc>
                  <a:txBody>
                    <a:bodyPr/>
                    <a:lstStyle/>
                    <a:p>
                      <a:pPr algn="ctr" fontAlgn="ctr"/>
                      <a:r>
                        <a:rPr lang="en-US" sz="1100" u="none" strike="noStrike" dirty="0">
                          <a:effectLst/>
                        </a:rPr>
                        <a:t>c</a:t>
                      </a:r>
                      <a:endParaRPr 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3</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2</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1</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2</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3</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4</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5</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71544555"/>
                  </a:ext>
                </a:extLst>
              </a:tr>
              <a:tr h="159717">
                <a:tc>
                  <a:txBody>
                    <a:bodyPr/>
                    <a:lstStyle/>
                    <a:p>
                      <a:pPr algn="ctr" fontAlgn="ctr"/>
                      <a:r>
                        <a:rPr lang="en-US" altLang="ja-JP" sz="1100" u="none" strike="noStrike">
                          <a:effectLst/>
                        </a:rPr>
                        <a:t>==</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4</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3</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2</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3</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2</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3</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4</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21802396"/>
                  </a:ext>
                </a:extLst>
              </a:tr>
              <a:tr h="159717">
                <a:tc>
                  <a:txBody>
                    <a:bodyPr/>
                    <a:lstStyle/>
                    <a:p>
                      <a:pPr algn="ctr" fontAlgn="ctr"/>
                      <a:r>
                        <a:rPr lang="en-US" sz="1100" u="none" strike="noStrike" dirty="0">
                          <a:effectLst/>
                        </a:rPr>
                        <a:t>b</a:t>
                      </a:r>
                      <a:endParaRPr 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5</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4</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3</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4</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3</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2</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3</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25300309"/>
                  </a:ext>
                </a:extLst>
              </a:tr>
              <a:tr h="159717">
                <a:tc>
                  <a:txBody>
                    <a:bodyPr/>
                    <a:lstStyle/>
                    <a:p>
                      <a:pPr algn="ctr" fontAlgn="ctr"/>
                      <a:r>
                        <a:rPr lang="en-US" altLang="ja-JP" sz="1100" u="none" strike="noStrike" dirty="0">
                          <a:effectLst/>
                        </a:rPr>
                        <a:t>&amp;&amp;</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6</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5</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4</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5</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4</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3</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4</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46786979"/>
                  </a:ext>
                </a:extLst>
              </a:tr>
              <a:tr h="159717">
                <a:tc>
                  <a:txBody>
                    <a:bodyPr/>
                    <a:lstStyle/>
                    <a:p>
                      <a:pPr algn="ctr" fontAlgn="ctr"/>
                      <a:r>
                        <a:rPr lang="en-US" sz="1100" u="none" strike="noStrike" dirty="0">
                          <a:effectLst/>
                        </a:rPr>
                        <a:t>d</a:t>
                      </a:r>
                      <a:endParaRPr lang="en-US"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7</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6</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5</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6</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5</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4</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5</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2377826"/>
                  </a:ext>
                </a:extLst>
              </a:tr>
              <a:tr h="159717">
                <a:tc>
                  <a:txBody>
                    <a:bodyPr/>
                    <a:lstStyle/>
                    <a:p>
                      <a:pPr algn="ctr" fontAlgn="ctr"/>
                      <a:r>
                        <a:rPr lang="en-US" altLang="ja-JP" sz="1100" u="none" strike="noStrike" dirty="0">
                          <a:effectLst/>
                        </a:rPr>
                        <a:t>)</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8</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7</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6</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a:effectLst/>
                        </a:rPr>
                        <a:t>7</a:t>
                      </a:r>
                      <a:endParaRPr lang="en-US" altLang="ja-JP" sz="1100" b="0" i="0" u="none" strike="noStrike">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6</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5</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100" u="none" strike="noStrike" dirty="0">
                          <a:effectLst/>
                        </a:rPr>
                        <a:t>4</a:t>
                      </a:r>
                      <a:endParaRPr lang="en-US" altLang="ja-JP" sz="11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FC000"/>
                    </a:solidFill>
                  </a:tcPr>
                </a:tc>
                <a:extLst>
                  <a:ext uri="{0D108BD9-81ED-4DB2-BD59-A6C34878D82A}">
                    <a16:rowId xmlns:a16="http://schemas.microsoft.com/office/drawing/2014/main" val="3747172827"/>
                  </a:ext>
                </a:extLst>
              </a:tr>
            </a:tbl>
          </a:graphicData>
        </a:graphic>
      </p:graphicFrame>
      <p:sp>
        <p:nvSpPr>
          <p:cNvPr id="13" name="テキスト ボックス 12"/>
          <p:cNvSpPr txBox="1"/>
          <p:nvPr/>
        </p:nvSpPr>
        <p:spPr>
          <a:xfrm>
            <a:off x="4697072" y="4566981"/>
            <a:ext cx="2443956" cy="1477328"/>
          </a:xfrm>
          <a:prstGeom prst="rect">
            <a:avLst/>
          </a:prstGeom>
          <a:noFill/>
        </p:spPr>
        <p:txBody>
          <a:bodyPr wrap="square" rtlCol="0">
            <a:spAutoFit/>
          </a:bodyPr>
          <a:lstStyle/>
          <a:p>
            <a:pPr marL="285750" indent="-285750">
              <a:buFont typeface="Arial" panose="020B0604020202020204" pitchFamily="34" charset="0"/>
              <a:buChar char="•"/>
            </a:pPr>
            <a:r>
              <a:rPr lang="en-US" altLang="ja-JP" dirty="0" smtClean="0"/>
              <a:t>“a”</a:t>
            </a:r>
            <a:r>
              <a:rPr lang="ja-JP" altLang="en-US" dirty="0" smtClean="0"/>
              <a:t> 削除</a:t>
            </a:r>
            <a:endParaRPr lang="en-US" altLang="ja-JP" dirty="0" smtClean="0"/>
          </a:p>
          <a:p>
            <a:pPr marL="285750" indent="-285750">
              <a:buFont typeface="Arial" panose="020B0604020202020204" pitchFamily="34" charset="0"/>
              <a:buChar char="•"/>
            </a:pPr>
            <a:r>
              <a:rPr kumimoji="1" lang="en-US" altLang="ja-JP" dirty="0" smtClean="0"/>
              <a:t>“c”</a:t>
            </a:r>
            <a:r>
              <a:rPr kumimoji="1" lang="ja-JP" altLang="en-US" dirty="0" smtClean="0"/>
              <a:t> 追加</a:t>
            </a:r>
            <a:endParaRPr kumimoji="1" lang="en-US" altLang="ja-JP" dirty="0" smtClean="0"/>
          </a:p>
          <a:p>
            <a:pPr marL="285750" indent="-285750">
              <a:buFont typeface="Arial" panose="020B0604020202020204" pitchFamily="34" charset="0"/>
              <a:buChar char="•"/>
            </a:pPr>
            <a:r>
              <a:rPr lang="en-US" altLang="ja-JP" dirty="0" smtClean="0"/>
              <a:t>“&amp;&amp;”</a:t>
            </a:r>
            <a:r>
              <a:rPr lang="ja-JP" altLang="en-US" dirty="0" smtClean="0"/>
              <a:t> 追加</a:t>
            </a:r>
            <a:endParaRPr lang="en-US" altLang="ja-JP" dirty="0" smtClean="0"/>
          </a:p>
          <a:p>
            <a:pPr marL="285750" indent="-285750">
              <a:buFont typeface="Arial" panose="020B0604020202020204" pitchFamily="34" charset="0"/>
              <a:buChar char="•"/>
            </a:pPr>
            <a:r>
              <a:rPr kumimoji="1" lang="en-US" altLang="ja-JP" dirty="0" smtClean="0"/>
              <a:t>“d” </a:t>
            </a:r>
            <a:r>
              <a:rPr kumimoji="1" lang="ja-JP" altLang="en-US" dirty="0" smtClean="0"/>
              <a:t>追加</a:t>
            </a:r>
            <a:endParaRPr kumimoji="1" lang="en-US" altLang="ja-JP" dirty="0" smtClean="0"/>
          </a:p>
          <a:p>
            <a:r>
              <a:rPr kumimoji="1" lang="ja-JP" altLang="en-US" dirty="0" smtClean="0"/>
              <a:t>により，コストは</a:t>
            </a:r>
            <a:r>
              <a:rPr kumimoji="1" lang="en-US" altLang="ja-JP" dirty="0" smtClean="0"/>
              <a:t>4</a:t>
            </a:r>
            <a:endParaRPr kumimoji="1" lang="ja-JP" altLang="en-US" dirty="0"/>
          </a:p>
        </p:txBody>
      </p:sp>
      <p:cxnSp>
        <p:nvCxnSpPr>
          <p:cNvPr id="15" name="直線矢印コネクタ 14"/>
          <p:cNvCxnSpPr/>
          <p:nvPr/>
        </p:nvCxnSpPr>
        <p:spPr>
          <a:xfrm flipH="1">
            <a:off x="3712029" y="5747657"/>
            <a:ext cx="898071" cy="29665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0021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循環的複雑度</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r>
                  <a:rPr lang="en-US" altLang="ja-JP" sz="2400" dirty="0" smtClean="0"/>
                  <a:t>McCabe</a:t>
                </a:r>
                <a:r>
                  <a:rPr lang="ja-JP" altLang="en-US" sz="2400" dirty="0"/>
                  <a:t>によって提唱された，ソフトウェアの複雑度を示す指標の一種である．</a:t>
                </a:r>
                <a:endParaRPr lang="en-US" altLang="ja-JP" sz="2400" dirty="0" smtClean="0"/>
              </a:p>
              <a:p>
                <a:pPr marL="0" indent="0">
                  <a:buNone/>
                </a:pPr>
                <a14:m>
                  <m:oMathPara xmlns:m="http://schemas.openxmlformats.org/officeDocument/2006/math">
                    <m:oMathParaPr>
                      <m:jc m:val="centerGroup"/>
                    </m:oMathParaPr>
                    <m:oMath xmlns:m="http://schemas.openxmlformats.org/officeDocument/2006/math">
                      <m:r>
                        <a:rPr lang="en-US" altLang="ja-JP" sz="2400" b="0" i="1" smtClean="0">
                          <a:latin typeface="Cambria Math" panose="02040503050406030204" pitchFamily="18" charset="0"/>
                        </a:rPr>
                        <m:t>𝑀</m:t>
                      </m:r>
                      <m:r>
                        <a:rPr lang="en-US" altLang="ja-JP" sz="2400" b="0" i="1" smtClean="0">
                          <a:latin typeface="Cambria Math" panose="02040503050406030204" pitchFamily="18" charset="0"/>
                        </a:rPr>
                        <m:t>=</m:t>
                      </m:r>
                      <m:r>
                        <a:rPr lang="en-US" altLang="ja-JP" sz="2400" b="0" i="1" smtClean="0">
                          <a:latin typeface="Cambria Math" panose="02040503050406030204" pitchFamily="18" charset="0"/>
                        </a:rPr>
                        <m:t>𝐸</m:t>
                      </m:r>
                      <m:r>
                        <a:rPr lang="en-US" altLang="ja-JP" sz="2400" b="0" i="1" smtClean="0">
                          <a:latin typeface="Cambria Math" panose="02040503050406030204" pitchFamily="18" charset="0"/>
                        </a:rPr>
                        <m:t>−</m:t>
                      </m:r>
                      <m:r>
                        <a:rPr lang="en-US" altLang="ja-JP" sz="2400" b="0" i="1" smtClean="0">
                          <a:latin typeface="Cambria Math" panose="02040503050406030204" pitchFamily="18" charset="0"/>
                        </a:rPr>
                        <m:t>𝑁</m:t>
                      </m:r>
                      <m:r>
                        <a:rPr lang="en-US" altLang="ja-JP" sz="2400" b="0" i="1" smtClean="0">
                          <a:latin typeface="Cambria Math" panose="02040503050406030204" pitchFamily="18" charset="0"/>
                        </a:rPr>
                        <m:t>+2</m:t>
                      </m:r>
                      <m:r>
                        <a:rPr lang="en-US" altLang="ja-JP" sz="2400" b="0" i="1" smtClean="0">
                          <a:latin typeface="Cambria Math" panose="02040503050406030204" pitchFamily="18" charset="0"/>
                        </a:rPr>
                        <m:t>𝑃</m:t>
                      </m:r>
                    </m:oMath>
                  </m:oMathPara>
                </a14:m>
                <a:endParaRPr lang="en-US" altLang="ja-JP" sz="2400" dirty="0" smtClean="0"/>
              </a:p>
              <a:p>
                <a:pPr marL="0" indent="0">
                  <a:buNone/>
                </a:pPr>
                <a:r>
                  <a:rPr lang="ja-JP" altLang="en-US" sz="2000" dirty="0" smtClean="0"/>
                  <a:t>ただし</a:t>
                </a:r>
                <a:r>
                  <a:rPr lang="ja-JP" altLang="en-US" sz="2000" dirty="0"/>
                  <a:t>，</a:t>
                </a:r>
              </a:p>
              <a:p>
                <a:r>
                  <a:rPr lang="en-US" altLang="ja-JP" sz="2000" dirty="0" smtClean="0"/>
                  <a:t>M := </a:t>
                </a:r>
                <a:r>
                  <a:rPr lang="ja-JP" altLang="en-US" sz="2000" dirty="0"/>
                  <a:t>循環的複雑度</a:t>
                </a:r>
              </a:p>
              <a:p>
                <a:r>
                  <a:rPr lang="en-US" altLang="ja-JP" sz="2000" dirty="0" smtClean="0"/>
                  <a:t>E := </a:t>
                </a:r>
                <a:r>
                  <a:rPr lang="ja-JP" altLang="en-US" sz="2000" dirty="0"/>
                  <a:t>制御フローグラフ</a:t>
                </a:r>
                <a:r>
                  <a:rPr lang="en-US" altLang="ja-JP" sz="2000" dirty="0"/>
                  <a:t>(Control Flow Graph: CFG)</a:t>
                </a:r>
                <a:r>
                  <a:rPr lang="ja-JP" altLang="en-US" sz="2000" dirty="0"/>
                  <a:t>における辺の数</a:t>
                </a:r>
              </a:p>
              <a:p>
                <a:r>
                  <a:rPr lang="en-US" altLang="ja-JP" sz="2000" dirty="0" smtClean="0"/>
                  <a:t>N := </a:t>
                </a:r>
                <a:r>
                  <a:rPr lang="en-US" altLang="ja-JP" sz="2000" dirty="0"/>
                  <a:t>CFG</a:t>
                </a:r>
                <a:r>
                  <a:rPr lang="ja-JP" altLang="en-US" sz="2000" dirty="0"/>
                  <a:t>における頂点数</a:t>
                </a:r>
              </a:p>
              <a:p>
                <a:r>
                  <a:rPr lang="en-US" altLang="ja-JP" sz="2000" dirty="0" smtClean="0"/>
                  <a:t>P := </a:t>
                </a:r>
                <a:r>
                  <a:rPr lang="en-US" altLang="ja-JP" sz="2000" dirty="0"/>
                  <a:t>CFG</a:t>
                </a:r>
                <a:r>
                  <a:rPr lang="ja-JP" altLang="en-US" sz="2000" dirty="0"/>
                  <a:t>におけるコンポーネント</a:t>
                </a:r>
                <a:r>
                  <a:rPr lang="en-US" altLang="ja-JP" sz="2000" dirty="0"/>
                  <a:t>(</a:t>
                </a:r>
                <a:r>
                  <a:rPr lang="ja-JP" altLang="en-US" sz="2000" dirty="0"/>
                  <a:t>結合しているグラフ</a:t>
                </a:r>
                <a:r>
                  <a:rPr lang="en-US" altLang="ja-JP" sz="2000" dirty="0"/>
                  <a:t>)</a:t>
                </a:r>
                <a:r>
                  <a:rPr lang="ja-JP" altLang="en-US" sz="2000" dirty="0"/>
                  <a:t>の数</a:t>
                </a:r>
              </a:p>
              <a:p>
                <a:pPr marL="0" indent="0">
                  <a:buNone/>
                </a:pPr>
                <a:endParaRPr lang="en-US" altLang="ja-JP" sz="2400" dirty="0" smtClean="0"/>
              </a:p>
              <a:p>
                <a:pPr marL="0" indent="0">
                  <a:buNone/>
                </a:pPr>
                <a:r>
                  <a:rPr lang="ja-JP" altLang="en-US" sz="2400" dirty="0" smtClean="0"/>
                  <a:t>循環的</a:t>
                </a:r>
                <a:r>
                  <a:rPr lang="ja-JP" altLang="en-US" sz="2400" dirty="0"/>
                  <a:t>複雑度はソースコード中の分岐の数や組み合わせに依存して増加するため，循環的複雑度が高いほどプログラムが複雑であるといえる．</a:t>
                </a:r>
                <a:endParaRPr kumimoji="1" lang="ja-JP" altLang="en-US" sz="24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111" t="-1482" r="-815" b="-485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21</a:t>
            </a:fld>
            <a:endParaRPr kumimoji="1" lang="ja-JP" altLang="en-US"/>
          </a:p>
        </p:txBody>
      </p:sp>
    </p:spTree>
    <p:extLst>
      <p:ext uri="{BB962C8B-B14F-4D97-AF65-F5344CB8AC3E}">
        <p14:creationId xmlns:p14="http://schemas.microsoft.com/office/powerpoint/2010/main" val="16980688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レーティング</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p:txBody>
              <a:bodyPr/>
              <a:lstStyle/>
              <a:p>
                <a:pPr marL="0" indent="0">
                  <a:buNone/>
                </a:pPr>
                <a:r>
                  <a:rPr kumimoji="1" lang="en-US" altLang="ja-JP" b="0" dirty="0" smtClean="0">
                    <a:latin typeface="Cambria Math" panose="02040503050406030204" pitchFamily="18" charset="0"/>
                  </a:rPr>
                  <a:t>A, B</a:t>
                </a:r>
                <a:r>
                  <a:rPr kumimoji="1" lang="ja-JP" altLang="en-US" b="0" dirty="0" smtClean="0">
                    <a:latin typeface="Cambria Math" panose="02040503050406030204" pitchFamily="18" charset="0"/>
                  </a:rPr>
                  <a:t>のレーティングを</a:t>
                </a:r>
                <a14:m>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𝑟</m:t>
                        </m:r>
                      </m:e>
                      <m:sub>
                        <m:r>
                          <a:rPr kumimoji="1" lang="en-US" altLang="ja-JP" b="0" i="1" smtClean="0">
                            <a:latin typeface="Cambria Math" panose="02040503050406030204" pitchFamily="18" charset="0"/>
                          </a:rPr>
                          <m:t>𝑎</m:t>
                        </m:r>
                      </m:sub>
                    </m:sSub>
                    <m:r>
                      <a:rPr kumimoji="1" lang="en-US" altLang="ja-JP" b="0" i="1" smtClean="0">
                        <a:latin typeface="Cambria Math" panose="02040503050406030204" pitchFamily="18" charset="0"/>
                      </a:rPr>
                      <m:t>, </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𝑟</m:t>
                        </m:r>
                      </m:e>
                      <m:sub>
                        <m:r>
                          <a:rPr kumimoji="1" lang="en-US" altLang="ja-JP" b="0" i="1" smtClean="0">
                            <a:latin typeface="Cambria Math" panose="02040503050406030204" pitchFamily="18" charset="0"/>
                          </a:rPr>
                          <m:t>𝑏</m:t>
                        </m:r>
                      </m:sub>
                    </m:sSub>
                  </m:oMath>
                </a14:m>
                <a:r>
                  <a:rPr kumimoji="1" lang="ja-JP" altLang="en-US" b="0" dirty="0" smtClean="0">
                    <a:latin typeface="Cambria Math" panose="02040503050406030204" pitchFamily="18" charset="0"/>
                  </a:rPr>
                  <a:t>とするとき，</a:t>
                </a:r>
                <a:r>
                  <a:rPr kumimoji="1" lang="en-US" altLang="ja-JP" b="0" dirty="0" smtClean="0">
                    <a:latin typeface="Cambria Math" panose="02040503050406030204" pitchFamily="18" charset="0"/>
                  </a:rPr>
                  <a:t>A</a:t>
                </a:r>
                <a:r>
                  <a:rPr kumimoji="1" lang="ja-JP" altLang="en-US" b="0" dirty="0" smtClean="0">
                    <a:latin typeface="Cambria Math" panose="02040503050406030204" pitchFamily="18" charset="0"/>
                  </a:rPr>
                  <a:t>が</a:t>
                </a:r>
                <a:r>
                  <a:rPr kumimoji="1" lang="en-US" altLang="ja-JP" b="0" dirty="0" smtClean="0">
                    <a:latin typeface="Cambria Math" panose="02040503050406030204" pitchFamily="18" charset="0"/>
                  </a:rPr>
                  <a:t>B</a:t>
                </a:r>
                <a:r>
                  <a:rPr kumimoji="1" lang="ja-JP" altLang="en-US" b="0" dirty="0" smtClean="0">
                    <a:latin typeface="Cambria Math" panose="02040503050406030204" pitchFamily="18" charset="0"/>
                  </a:rPr>
                  <a:t>に勝利する確率は</a:t>
                </a:r>
                <a:endParaRPr kumimoji="1" lang="en-US" altLang="ja-JP" b="0" dirty="0" smtClean="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𝑃</m:t>
                          </m:r>
                        </m:e>
                        <m:sub>
                          <m:r>
                            <a:rPr kumimoji="1" lang="en-US" altLang="ja-JP" b="0" i="1" smtClean="0">
                              <a:latin typeface="Cambria Math" panose="02040503050406030204" pitchFamily="18" charset="0"/>
                            </a:rPr>
                            <m:t>𝐴</m:t>
                          </m:r>
                          <m:r>
                            <a:rPr kumimoji="1" lang="en-US" altLang="ja-JP" b="0" i="1" smtClean="0">
                              <a:latin typeface="Cambria Math" panose="02040503050406030204" pitchFamily="18" charset="0"/>
                            </a:rPr>
                            <m:t>, </m:t>
                          </m:r>
                          <m:r>
                            <a:rPr kumimoji="1" lang="en-US" altLang="ja-JP" b="0" i="1" smtClean="0">
                              <a:latin typeface="Cambria Math" panose="02040503050406030204" pitchFamily="18" charset="0"/>
                            </a:rPr>
                            <m:t>𝐵</m:t>
                          </m:r>
                        </m:sub>
                      </m:sSub>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r>
                            <a:rPr kumimoji="1" lang="en-US" altLang="ja-JP" b="0" i="1" smtClean="0">
                              <a:latin typeface="Cambria Math" panose="02040503050406030204" pitchFamily="18" charset="0"/>
                            </a:rPr>
                            <m:t>1</m:t>
                          </m:r>
                        </m:num>
                        <m:den>
                          <m:r>
                            <a:rPr kumimoji="1" lang="en-US" altLang="ja-JP" b="0" i="1" smtClean="0">
                              <a:latin typeface="Cambria Math" panose="02040503050406030204" pitchFamily="18" charset="0"/>
                            </a:rPr>
                            <m:t>1+</m:t>
                          </m:r>
                          <m:sSup>
                            <m:sSupPr>
                              <m:ctrlPr>
                                <a:rPr kumimoji="1" lang="en-US" altLang="ja-JP" b="0" i="1" smtClean="0">
                                  <a:latin typeface="Cambria Math" panose="02040503050406030204" pitchFamily="18" charset="0"/>
                                </a:rPr>
                              </m:ctrlPr>
                            </m:sSupPr>
                            <m:e>
                              <m:r>
                                <a:rPr kumimoji="1" lang="en-US" altLang="ja-JP" b="0" i="1" smtClean="0">
                                  <a:latin typeface="Cambria Math" panose="02040503050406030204" pitchFamily="18" charset="0"/>
                                </a:rPr>
                                <m:t>10</m:t>
                              </m:r>
                            </m:e>
                            <m:sup>
                              <m:f>
                                <m:fPr>
                                  <m:ctrlPr>
                                    <a:rPr kumimoji="1" lang="en-US" altLang="ja-JP" b="0" i="1" smtClean="0">
                                      <a:latin typeface="Cambria Math" panose="02040503050406030204" pitchFamily="18" charset="0"/>
                                    </a:rPr>
                                  </m:ctrlPr>
                                </m:fPr>
                                <m:num>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𝑟</m:t>
                                      </m:r>
                                    </m:e>
                                    <m:sub>
                                      <m:r>
                                        <a:rPr kumimoji="1" lang="en-US" altLang="ja-JP" b="0" i="1" smtClean="0">
                                          <a:latin typeface="Cambria Math" panose="02040503050406030204" pitchFamily="18" charset="0"/>
                                        </a:rPr>
                                        <m:t>𝑏</m:t>
                                      </m:r>
                                    </m:sub>
                                  </m:sSub>
                                  <m:r>
                                    <a:rPr kumimoji="1" lang="en-US" altLang="ja-JP" b="0" i="1" smtClean="0">
                                      <a:latin typeface="Cambria Math" panose="02040503050406030204" pitchFamily="18" charset="0"/>
                                    </a:rPr>
                                    <m:t>−</m:t>
                                  </m:r>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𝑟</m:t>
                                      </m:r>
                                    </m:e>
                                    <m:sub>
                                      <m:r>
                                        <a:rPr kumimoji="1" lang="en-US" altLang="ja-JP" b="0" i="1" smtClean="0">
                                          <a:latin typeface="Cambria Math" panose="02040503050406030204" pitchFamily="18" charset="0"/>
                                        </a:rPr>
                                        <m:t>𝑎</m:t>
                                      </m:r>
                                    </m:sub>
                                  </m:sSub>
                                </m:num>
                                <m:den>
                                  <m:r>
                                    <a:rPr kumimoji="1" lang="en-US" altLang="ja-JP" b="0" i="1" smtClean="0">
                                      <a:latin typeface="Cambria Math" panose="02040503050406030204" pitchFamily="18" charset="0"/>
                                    </a:rPr>
                                    <m:t>400</m:t>
                                  </m:r>
                                </m:den>
                              </m:f>
                            </m:sup>
                          </m:sSup>
                        </m:den>
                      </m:f>
                    </m:oMath>
                  </m:oMathPara>
                </a14:m>
                <a:endParaRPr kumimoji="1" lang="en-US" altLang="ja-JP" dirty="0" smtClean="0"/>
              </a:p>
              <a:p>
                <a:pPr marL="0" indent="0">
                  <a:buNone/>
                </a:pPr>
                <a:endParaRPr lang="en-US" altLang="ja-JP" dirty="0" smtClean="0"/>
              </a:p>
              <a:p>
                <a:pPr marL="0" indent="0">
                  <a:buNone/>
                </a:pPr>
                <a:r>
                  <a:rPr lang="ja-JP" altLang="en-US" dirty="0" smtClean="0"/>
                  <a:t>となるようにレーティングが調整される</a:t>
                </a:r>
                <a:endParaRPr lang="en-US" altLang="ja-JP" dirty="0" smtClean="0"/>
              </a:p>
              <a:p>
                <a:pPr marL="0" indent="0">
                  <a:buNone/>
                </a:pPr>
                <a:endParaRPr kumimoji="1" lang="ja-JP" altLang="en-US" dirty="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blipFill>
                <a:blip r:embed="rId2"/>
                <a:stretch>
                  <a:fillRect l="-1852" t="-2156" r="-1852"/>
                </a:stretch>
              </a:blipFill>
            </p:spPr>
            <p:txBody>
              <a:bodyPr/>
              <a:lstStyle/>
              <a:p>
                <a:r>
                  <a:rPr lang="ja-JP" altLang="en-US">
                    <a:noFill/>
                  </a:rPr>
                  <a:t> </a:t>
                </a:r>
              </a:p>
            </p:txBody>
          </p:sp>
        </mc:Fallback>
      </mc:AlternateContent>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22</a:t>
            </a:fld>
            <a:endParaRPr kumimoji="1" lang="ja-JP" altLang="en-US"/>
          </a:p>
        </p:txBody>
      </p:sp>
    </p:spTree>
    <p:extLst>
      <p:ext uri="{BB962C8B-B14F-4D97-AF65-F5344CB8AC3E}">
        <p14:creationId xmlns:p14="http://schemas.microsoft.com/office/powerpoint/2010/main" val="11264562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RQ1: </a:t>
            </a:r>
            <a:r>
              <a:rPr kumimoji="1" lang="ja-JP" altLang="en-US" dirty="0" smtClean="0"/>
              <a:t>予約語利用頻度調査</a:t>
            </a:r>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23</a:t>
            </a:fld>
            <a:endParaRPr kumimoji="1" lang="ja-JP" altLang="en-US"/>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97531" y="2539701"/>
            <a:ext cx="3796822" cy="907884"/>
          </a:xfrm>
          <a:prstGeom prst="rect">
            <a:avLst/>
          </a:prstGeom>
        </p:spPr>
      </p:pic>
      <mc:AlternateContent xmlns:mc="http://schemas.openxmlformats.org/markup-compatibility/2006" xmlns:a14="http://schemas.microsoft.com/office/drawing/2010/main">
        <mc:Choice Requires="a14">
          <p:sp>
            <p:nvSpPr>
              <p:cNvPr id="13" name="テキスト ボックス 12"/>
              <p:cNvSpPr txBox="1"/>
              <p:nvPr/>
            </p:nvSpPr>
            <p:spPr>
              <a:xfrm>
                <a:off x="619801" y="2080789"/>
                <a:ext cx="7793443" cy="400110"/>
              </a:xfrm>
              <a:prstGeom prst="rect">
                <a:avLst/>
              </a:prstGeom>
              <a:noFill/>
            </p:spPr>
            <p:txBody>
              <a:bodyPr wrap="square" rtlCol="0">
                <a:spAutoFit/>
              </a:bodyPr>
              <a:lstStyle/>
              <a:p>
                <a:r>
                  <a:rPr kumimoji="1" lang="ja-JP" altLang="en-US" sz="2000" dirty="0" smtClean="0"/>
                  <a:t>参加者</a:t>
                </a:r>
                <a14:m>
                  <m:oMath xmlns:m="http://schemas.openxmlformats.org/officeDocument/2006/math">
                    <m:r>
                      <a:rPr kumimoji="1" lang="en-US" altLang="ja-JP" sz="2000" b="0" i="1" smtClean="0">
                        <a:latin typeface="Cambria Math" panose="02040503050406030204" pitchFamily="18" charset="0"/>
                      </a:rPr>
                      <m:t>𝑢</m:t>
                    </m:r>
                  </m:oMath>
                </a14:m>
                <a:r>
                  <a:rPr kumimoji="1" lang="ja-JP" altLang="en-US" sz="2000" dirty="0" smtClean="0"/>
                  <a:t>・問題</a:t>
                </a:r>
                <a14:m>
                  <m:oMath xmlns:m="http://schemas.openxmlformats.org/officeDocument/2006/math">
                    <m:r>
                      <a:rPr kumimoji="1" lang="en-US" altLang="ja-JP" sz="2000" b="0" i="1" smtClean="0">
                        <a:latin typeface="Cambria Math" panose="02040503050406030204" pitchFamily="18" charset="0"/>
                      </a:rPr>
                      <m:t>𝑝</m:t>
                    </m:r>
                    <m:r>
                      <a:rPr lang="ja-JP" altLang="en-US" sz="2000" i="1">
                        <a:latin typeface="Cambria Math" panose="02040503050406030204" pitchFamily="18" charset="0"/>
                      </a:rPr>
                      <m:t>におけ</m:t>
                    </m:r>
                    <m:r>
                      <a:rPr lang="ja-JP" altLang="en-US" sz="2000" i="1" smtClean="0">
                        <a:latin typeface="Cambria Math" panose="02040503050406030204" pitchFamily="18" charset="0"/>
                      </a:rPr>
                      <m:t>る</m:t>
                    </m:r>
                  </m:oMath>
                </a14:m>
                <a:r>
                  <a:rPr kumimoji="1" lang="ja-JP" altLang="en-US" sz="2000" dirty="0" smtClean="0"/>
                  <a:t>初回提出ソースコード内の予約語</a:t>
                </a:r>
                <a:r>
                  <a:rPr kumimoji="1" lang="en-US" altLang="ja-JP" sz="2000" dirty="0" smtClean="0"/>
                  <a:t>t</a:t>
                </a:r>
                <a:r>
                  <a:rPr kumimoji="1" lang="ja-JP" altLang="en-US" sz="2000" dirty="0" smtClean="0"/>
                  <a:t>の利用数</a:t>
                </a:r>
                <a:endParaRPr kumimoji="1" lang="ja-JP" altLang="en-US" sz="2000" dirty="0"/>
              </a:p>
            </p:txBody>
          </p:sp>
        </mc:Choice>
        <mc:Fallback xmlns="">
          <p:sp>
            <p:nvSpPr>
              <p:cNvPr id="13" name="テキスト ボックス 12"/>
              <p:cNvSpPr txBox="1">
                <a:spLocks noRot="1" noChangeAspect="1" noMove="1" noResize="1" noEditPoints="1" noAdjustHandles="1" noChangeArrowheads="1" noChangeShapeType="1" noTextEdit="1"/>
              </p:cNvSpPr>
              <p:nvPr/>
            </p:nvSpPr>
            <p:spPr>
              <a:xfrm>
                <a:off x="619801" y="2080789"/>
                <a:ext cx="7793443" cy="400110"/>
              </a:xfrm>
              <a:prstGeom prst="rect">
                <a:avLst/>
              </a:prstGeom>
              <a:blipFill>
                <a:blip r:embed="rId4"/>
                <a:stretch>
                  <a:fillRect l="-861" t="-10606" b="-2727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4" name="テキスト ボックス 13"/>
              <p:cNvSpPr txBox="1"/>
              <p:nvPr/>
            </p:nvSpPr>
            <p:spPr>
              <a:xfrm>
                <a:off x="316979" y="1589254"/>
                <a:ext cx="2251680" cy="490199"/>
              </a:xfrm>
              <a:prstGeom prst="rect">
                <a:avLst/>
              </a:prstGeom>
              <a:noFill/>
            </p:spPr>
            <p:txBody>
              <a:bodyPr wrap="square" rtlCol="0">
                <a:spAutoFit/>
              </a:bodyPr>
              <a:lstStyle/>
              <a:p>
                <a:r>
                  <a:rPr lang="en-US" altLang="ja-JP" sz="2400" b="0" dirty="0" smtClean="0"/>
                  <a:t>1. </a:t>
                </a:r>
                <a14:m>
                  <m:oMath xmlns:m="http://schemas.openxmlformats.org/officeDocument/2006/math">
                    <m:sSub>
                      <m:sSubPr>
                        <m:ctrlPr>
                          <a:rPr lang="en-US" altLang="ja-JP" sz="2400" b="0" i="1" smtClean="0">
                            <a:latin typeface="Cambria Math" panose="02040503050406030204" pitchFamily="18" charset="0"/>
                          </a:rPr>
                        </m:ctrlPr>
                      </m:sSubPr>
                      <m:e>
                        <m:r>
                          <a:rPr lang="en-US" altLang="ja-JP" sz="2400" b="0" i="1" smtClean="0">
                            <a:latin typeface="Cambria Math" panose="02040503050406030204" pitchFamily="18" charset="0"/>
                          </a:rPr>
                          <m:t>𝑘</m:t>
                        </m:r>
                      </m:e>
                      <m:sub>
                        <m:r>
                          <a:rPr lang="en-US" altLang="ja-JP" sz="2400" b="0" i="1" smtClean="0">
                            <a:latin typeface="Cambria Math" panose="02040503050406030204" pitchFamily="18" charset="0"/>
                          </a:rPr>
                          <m:t>𝑢</m:t>
                        </m:r>
                        <m:r>
                          <a:rPr lang="en-US" altLang="ja-JP" sz="2400" b="0" i="1" smtClean="0">
                            <a:latin typeface="Cambria Math" panose="02040503050406030204" pitchFamily="18" charset="0"/>
                          </a:rPr>
                          <m:t>,</m:t>
                        </m:r>
                        <m:r>
                          <a:rPr lang="en-US" altLang="ja-JP" sz="2400" b="0" i="1" smtClean="0">
                            <a:latin typeface="Cambria Math" panose="02040503050406030204" pitchFamily="18" charset="0"/>
                          </a:rPr>
                          <m:t>𝑝</m:t>
                        </m:r>
                        <m:r>
                          <a:rPr lang="en-US" altLang="ja-JP" sz="2400" b="0" i="1" smtClean="0">
                            <a:latin typeface="Cambria Math" panose="02040503050406030204" pitchFamily="18" charset="0"/>
                          </a:rPr>
                          <m:t>,</m:t>
                        </m:r>
                        <m:r>
                          <a:rPr lang="en-US" altLang="ja-JP" sz="2400" b="0" i="1" smtClean="0">
                            <a:latin typeface="Cambria Math" panose="02040503050406030204" pitchFamily="18" charset="0"/>
                          </a:rPr>
                          <m:t>𝑡</m:t>
                        </m:r>
                      </m:sub>
                    </m:sSub>
                  </m:oMath>
                </a14:m>
                <a:r>
                  <a:rPr lang="ja-JP" altLang="en-US" sz="2400" dirty="0" smtClean="0"/>
                  <a:t>の取得</a:t>
                </a:r>
                <a:endParaRPr lang="en-US" altLang="ja-JP" sz="2400" dirty="0"/>
              </a:p>
            </p:txBody>
          </p:sp>
        </mc:Choice>
        <mc:Fallback xmlns="">
          <p:sp>
            <p:nvSpPr>
              <p:cNvPr id="14" name="テキスト ボックス 13"/>
              <p:cNvSpPr txBox="1">
                <a:spLocks noRot="1" noChangeAspect="1" noMove="1" noResize="1" noEditPoints="1" noAdjustHandles="1" noChangeArrowheads="1" noChangeShapeType="1" noTextEdit="1"/>
              </p:cNvSpPr>
              <p:nvPr/>
            </p:nvSpPr>
            <p:spPr>
              <a:xfrm>
                <a:off x="316979" y="1589254"/>
                <a:ext cx="2251680" cy="490199"/>
              </a:xfrm>
              <a:prstGeom prst="rect">
                <a:avLst/>
              </a:prstGeom>
              <a:blipFill>
                <a:blip r:embed="rId5"/>
                <a:stretch>
                  <a:fillRect l="-4336" t="-13750" b="-23750"/>
                </a:stretch>
              </a:blipFill>
            </p:spPr>
            <p:txBody>
              <a:bodyPr/>
              <a:lstStyle/>
              <a:p>
                <a:r>
                  <a:rPr lang="ja-JP" altLang="en-US">
                    <a:noFill/>
                  </a:rPr>
                  <a:t> </a:t>
                </a:r>
              </a:p>
            </p:txBody>
          </p:sp>
        </mc:Fallback>
      </mc:AlternateContent>
      <p:cxnSp>
        <p:nvCxnSpPr>
          <p:cNvPr id="15" name="直線矢印コネクタ 14"/>
          <p:cNvCxnSpPr/>
          <p:nvPr/>
        </p:nvCxnSpPr>
        <p:spPr>
          <a:xfrm flipV="1">
            <a:off x="1486487" y="2557273"/>
            <a:ext cx="6127" cy="87439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553526" y="3050145"/>
            <a:ext cx="946150" cy="369332"/>
          </a:xfrm>
          <a:prstGeom prst="rect">
            <a:avLst/>
          </a:prstGeom>
          <a:noFill/>
        </p:spPr>
        <p:txBody>
          <a:bodyPr wrap="square" rtlCol="0">
            <a:spAutoFit/>
          </a:bodyPr>
          <a:lstStyle/>
          <a:p>
            <a:pPr algn="ctr"/>
            <a:r>
              <a:rPr lang="en-US" altLang="ja-JP" dirty="0" smtClean="0"/>
              <a:t>OLD</a:t>
            </a:r>
            <a:endParaRPr kumimoji="1" lang="ja-JP" altLang="en-US" dirty="0"/>
          </a:p>
        </p:txBody>
      </p:sp>
      <p:sp>
        <p:nvSpPr>
          <p:cNvPr id="19" name="テキスト ボックス 18"/>
          <p:cNvSpPr txBox="1"/>
          <p:nvPr/>
        </p:nvSpPr>
        <p:spPr>
          <a:xfrm>
            <a:off x="540337" y="2599402"/>
            <a:ext cx="946150" cy="369332"/>
          </a:xfrm>
          <a:prstGeom prst="rect">
            <a:avLst/>
          </a:prstGeom>
          <a:noFill/>
        </p:spPr>
        <p:txBody>
          <a:bodyPr wrap="square" rtlCol="0">
            <a:spAutoFit/>
          </a:bodyPr>
          <a:lstStyle/>
          <a:p>
            <a:pPr algn="ctr"/>
            <a:r>
              <a:rPr lang="en-US" altLang="ja-JP" dirty="0" smtClean="0"/>
              <a:t>NEW</a:t>
            </a:r>
            <a:endParaRPr kumimoji="1" lang="ja-JP" altLang="en-US" dirty="0"/>
          </a:p>
        </p:txBody>
      </p:sp>
      <p:sp>
        <p:nvSpPr>
          <p:cNvPr id="21" name="メモ 20"/>
          <p:cNvSpPr/>
          <p:nvPr/>
        </p:nvSpPr>
        <p:spPr>
          <a:xfrm>
            <a:off x="5541789" y="2761785"/>
            <a:ext cx="514350" cy="629583"/>
          </a:xfrm>
          <a:prstGeom prst="foldedCorner">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4" name="正方形/長方形 23"/>
          <p:cNvSpPr/>
          <p:nvPr/>
        </p:nvSpPr>
        <p:spPr>
          <a:xfrm>
            <a:off x="2568659" y="2539701"/>
            <a:ext cx="512064" cy="907884"/>
          </a:xfrm>
          <a:prstGeom prst="rect">
            <a:avLst/>
          </a:prstGeom>
          <a:solidFill>
            <a:schemeClr val="bg2">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5" name="正方形/長方形 24"/>
          <p:cNvSpPr/>
          <p:nvPr/>
        </p:nvSpPr>
        <p:spPr>
          <a:xfrm>
            <a:off x="1619638" y="3236998"/>
            <a:ext cx="3774716" cy="21058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6" name="テキスト ボックス 25"/>
          <p:cNvSpPr txBox="1"/>
          <p:nvPr/>
        </p:nvSpPr>
        <p:spPr>
          <a:xfrm>
            <a:off x="2539411" y="2689022"/>
            <a:ext cx="588468" cy="276999"/>
          </a:xfrm>
          <a:prstGeom prst="rect">
            <a:avLst/>
          </a:prstGeom>
          <a:noFill/>
        </p:spPr>
        <p:txBody>
          <a:bodyPr wrap="square" rtlCol="0">
            <a:spAutoFit/>
          </a:bodyPr>
          <a:lstStyle/>
          <a:p>
            <a:r>
              <a:rPr kumimoji="1" lang="en-US" altLang="ja-JP" sz="1200" dirty="0" err="1" smtClean="0"/>
              <a:t>userA</a:t>
            </a:r>
            <a:endParaRPr kumimoji="1" lang="ja-JP" altLang="en-US" sz="1200" dirty="0"/>
          </a:p>
        </p:txBody>
      </p:sp>
      <p:cxnSp>
        <p:nvCxnSpPr>
          <p:cNvPr id="8" name="直線矢印コネクタ 7"/>
          <p:cNvCxnSpPr>
            <a:stCxn id="25" idx="3"/>
            <a:endCxn id="21" idx="1"/>
          </p:cNvCxnSpPr>
          <p:nvPr/>
        </p:nvCxnSpPr>
        <p:spPr>
          <a:xfrm flipV="1">
            <a:off x="5394354" y="3076577"/>
            <a:ext cx="147435" cy="26571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右矢印 26"/>
          <p:cNvSpPr/>
          <p:nvPr/>
        </p:nvSpPr>
        <p:spPr>
          <a:xfrm>
            <a:off x="6138369" y="2952070"/>
            <a:ext cx="925878" cy="283260"/>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8" name="テキスト ボックス 27"/>
          <p:cNvSpPr txBox="1"/>
          <p:nvPr/>
        </p:nvSpPr>
        <p:spPr>
          <a:xfrm>
            <a:off x="6138369" y="2673632"/>
            <a:ext cx="925878" cy="307777"/>
          </a:xfrm>
          <a:prstGeom prst="rect">
            <a:avLst/>
          </a:prstGeom>
          <a:noFill/>
        </p:spPr>
        <p:txBody>
          <a:bodyPr wrap="square" rtlCol="0">
            <a:spAutoFit/>
          </a:bodyPr>
          <a:lstStyle/>
          <a:p>
            <a:r>
              <a:rPr kumimoji="1" lang="ja-JP" altLang="en-US" sz="1400" dirty="0" smtClean="0"/>
              <a:t>字句解析</a:t>
            </a:r>
            <a:endParaRPr kumimoji="1" lang="ja-JP" altLang="en-US" sz="1400" dirty="0"/>
          </a:p>
        </p:txBody>
      </p:sp>
      <mc:AlternateContent xmlns:mc="http://schemas.openxmlformats.org/markup-compatibility/2006" xmlns:a14="http://schemas.microsoft.com/office/drawing/2010/main">
        <mc:Choice Requires="a14">
          <p:graphicFrame>
            <p:nvGraphicFramePr>
              <p:cNvPr id="29" name="表 28"/>
              <p:cNvGraphicFramePr>
                <a:graphicFrameLocks noGrp="1"/>
              </p:cNvGraphicFramePr>
              <p:nvPr>
                <p:extLst>
                  <p:ext uri="{D42A27DB-BD31-4B8C-83A1-F6EECF244321}">
                    <p14:modId xmlns:p14="http://schemas.microsoft.com/office/powerpoint/2010/main" val="2521858001"/>
                  </p:ext>
                </p:extLst>
              </p:nvPr>
            </p:nvGraphicFramePr>
            <p:xfrm>
              <a:off x="7146476" y="2733676"/>
              <a:ext cx="1767967" cy="685800"/>
            </p:xfrm>
            <a:graphic>
              <a:graphicData uri="http://schemas.openxmlformats.org/drawingml/2006/table">
                <a:tbl>
                  <a:tblPr/>
                  <a:tblGrid>
                    <a:gridCol w="1123198">
                      <a:extLst>
                        <a:ext uri="{9D8B030D-6E8A-4147-A177-3AD203B41FA5}">
                          <a16:colId xmlns:a16="http://schemas.microsoft.com/office/drawing/2014/main" val="3445819298"/>
                        </a:ext>
                      </a:extLst>
                    </a:gridCol>
                    <a:gridCol w="644769">
                      <a:extLst>
                        <a:ext uri="{9D8B030D-6E8A-4147-A177-3AD203B41FA5}">
                          <a16:colId xmlns:a16="http://schemas.microsoft.com/office/drawing/2014/main" val="421384247"/>
                        </a:ext>
                      </a:extLst>
                    </a:gridCol>
                  </a:tblGrid>
                  <a:tr h="228600">
                    <a:tc>
                      <a:txBody>
                        <a:bodyPr/>
                        <a:lstStyle/>
                        <a:p>
                          <a:pPr algn="l" fontAlgn="ctr"/>
                          <a14:m>
                            <m:oMathPara xmlns:m="http://schemas.openxmlformats.org/officeDocument/2006/math">
                              <m:oMathParaPr>
                                <m:jc m:val="centerGroup"/>
                              </m:oMathParaPr>
                              <m:oMath xmlns:m="http://schemas.openxmlformats.org/officeDocument/2006/math">
                                <m:sSub>
                                  <m:sSubPr>
                                    <m:ctrlPr>
                                      <a:rPr lang="en-US" sz="1200" b="0" i="1" u="none" strike="noStrike" smtClean="0">
                                        <a:solidFill>
                                          <a:srgbClr val="000000"/>
                                        </a:solidFill>
                                        <a:effectLst/>
                                        <a:latin typeface="Cambria Math" panose="02040503050406030204" pitchFamily="18" charset="0"/>
                                        <a:ea typeface="游ゴシック" panose="020B0400000000000000" pitchFamily="50" charset="-128"/>
                                      </a:rPr>
                                    </m:ctrlPr>
                                  </m:sSubPr>
                                  <m:e>
                                    <m:r>
                                      <a:rPr lang="en-US" sz="1200" b="0" i="1" u="none" strike="noStrike" smtClean="0">
                                        <a:solidFill>
                                          <a:srgbClr val="000000"/>
                                        </a:solidFill>
                                        <a:effectLst/>
                                        <a:latin typeface="Cambria Math" panose="02040503050406030204" pitchFamily="18" charset="0"/>
                                        <a:ea typeface="游ゴシック" panose="020B0400000000000000" pitchFamily="50" charset="-128"/>
                                      </a:rPr>
                                      <m:t>𝑘</m:t>
                                    </m:r>
                                  </m:e>
                                  <m:sub>
                                    <m:r>
                                      <a:rPr lang="en-US" sz="1200" b="0" i="1" u="none" strike="noStrike" smtClean="0">
                                        <a:solidFill>
                                          <a:srgbClr val="000000"/>
                                        </a:solidFill>
                                        <a:effectLst/>
                                        <a:latin typeface="Cambria Math" panose="02040503050406030204" pitchFamily="18" charset="0"/>
                                        <a:ea typeface="游ゴシック" panose="020B0400000000000000" pitchFamily="50" charset="-128"/>
                                      </a:rPr>
                                      <m:t>𝑢𝑠𝑒𝑟𝐴</m:t>
                                    </m:r>
                                    <m:r>
                                      <a:rPr lang="en-US" sz="1200" b="0" i="1" u="none" strike="noStrike" smtClean="0">
                                        <a:solidFill>
                                          <a:srgbClr val="000000"/>
                                        </a:solidFill>
                                        <a:effectLst/>
                                        <a:latin typeface="Cambria Math" panose="02040503050406030204" pitchFamily="18" charset="0"/>
                                        <a:ea typeface="游ゴシック" panose="020B0400000000000000" pitchFamily="50" charset="-128"/>
                                      </a:rPr>
                                      <m:t>,639</m:t>
                                    </m:r>
                                    <m:r>
                                      <a:rPr lang="en-US" sz="1200" b="0" i="1" u="none" strike="noStrike" smtClean="0">
                                        <a:solidFill>
                                          <a:srgbClr val="000000"/>
                                        </a:solidFill>
                                        <a:effectLst/>
                                        <a:latin typeface="Cambria Math" panose="02040503050406030204" pitchFamily="18" charset="0"/>
                                        <a:ea typeface="游ゴシック" panose="020B0400000000000000" pitchFamily="50" charset="-128"/>
                                      </a:rPr>
                                      <m:t>𝐶</m:t>
                                    </m:r>
                                    <m:r>
                                      <a:rPr lang="en-US" sz="1200" b="0" i="1" u="none" strike="noStrike" smtClean="0">
                                        <a:solidFill>
                                          <a:srgbClr val="000000"/>
                                        </a:solidFill>
                                        <a:effectLst/>
                                        <a:latin typeface="Cambria Math" panose="02040503050406030204" pitchFamily="18" charset="0"/>
                                        <a:ea typeface="游ゴシック" panose="020B0400000000000000" pitchFamily="50" charset="-128"/>
                                      </a:rPr>
                                      <m:t>,</m:t>
                                    </m:r>
                                    <m:r>
                                      <a:rPr lang="en-US" sz="1200" b="0" i="1" u="none" strike="noStrike" smtClean="0">
                                        <a:solidFill>
                                          <a:srgbClr val="000000"/>
                                        </a:solidFill>
                                        <a:effectLst/>
                                        <a:latin typeface="Cambria Math" panose="02040503050406030204" pitchFamily="18" charset="0"/>
                                        <a:ea typeface="游ゴシック" panose="020B0400000000000000" pitchFamily="50" charset="-128"/>
                                      </a:rPr>
                                      <m:t>𝑒𝑙𝑠𝑒</m:t>
                                    </m:r>
                                  </m:sub>
                                </m:sSub>
                              </m:oMath>
                            </m:oMathPara>
                          </a14:m>
                          <a:endParaRPr 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2</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2225918"/>
                      </a:ext>
                    </a:extLst>
                  </a:tr>
                  <a:tr h="228600">
                    <a:tc>
                      <a:txBody>
                        <a:bodyPr/>
                        <a:lstStyle/>
                        <a:p>
                          <a:pPr algn="l" fontAlgn="ctr"/>
                          <a14:m>
                            <m:oMathPara xmlns:m="http://schemas.openxmlformats.org/officeDocument/2006/math">
                              <m:oMathParaPr>
                                <m:jc m:val="centerGroup"/>
                              </m:oMathParaPr>
                              <m:oMath xmlns:m="http://schemas.openxmlformats.org/officeDocument/2006/math">
                                <m:sSub>
                                  <m:sSubPr>
                                    <m:ctrlPr>
                                      <a:rPr lang="en-US" sz="1200" b="0" i="1" u="none" strike="noStrike" smtClean="0">
                                        <a:solidFill>
                                          <a:srgbClr val="000000"/>
                                        </a:solidFill>
                                        <a:effectLst/>
                                        <a:latin typeface="Cambria Math" panose="02040503050406030204" pitchFamily="18" charset="0"/>
                                        <a:ea typeface="游ゴシック" panose="020B0400000000000000" pitchFamily="50" charset="-128"/>
                                      </a:rPr>
                                    </m:ctrlPr>
                                  </m:sSubPr>
                                  <m:e>
                                    <m:r>
                                      <a:rPr lang="en-US" sz="1200" b="0" i="1" u="none" strike="noStrike" smtClean="0">
                                        <a:solidFill>
                                          <a:srgbClr val="000000"/>
                                        </a:solidFill>
                                        <a:effectLst/>
                                        <a:latin typeface="Cambria Math" panose="02040503050406030204" pitchFamily="18" charset="0"/>
                                        <a:ea typeface="游ゴシック" panose="020B0400000000000000" pitchFamily="50" charset="-128"/>
                                      </a:rPr>
                                      <m:t>𝑘</m:t>
                                    </m:r>
                                  </m:e>
                                  <m:sub>
                                    <m:r>
                                      <a:rPr lang="en-US" sz="1200" b="0" i="1" u="none" strike="noStrike" smtClean="0">
                                        <a:solidFill>
                                          <a:srgbClr val="000000"/>
                                        </a:solidFill>
                                        <a:effectLst/>
                                        <a:latin typeface="Cambria Math" panose="02040503050406030204" pitchFamily="18" charset="0"/>
                                        <a:ea typeface="游ゴシック" panose="020B0400000000000000" pitchFamily="50" charset="-128"/>
                                      </a:rPr>
                                      <m:t>𝑢𝑠𝑒𝑟𝐴</m:t>
                                    </m:r>
                                    <m:r>
                                      <a:rPr lang="en-US" sz="1200" b="0" i="1" u="none" strike="noStrike" smtClean="0">
                                        <a:solidFill>
                                          <a:srgbClr val="000000"/>
                                        </a:solidFill>
                                        <a:effectLst/>
                                        <a:latin typeface="Cambria Math" panose="02040503050406030204" pitchFamily="18" charset="0"/>
                                        <a:ea typeface="游ゴシック" panose="020B0400000000000000" pitchFamily="50" charset="-128"/>
                                      </a:rPr>
                                      <m:t>,639</m:t>
                                    </m:r>
                                    <m:r>
                                      <a:rPr lang="en-US" sz="1200" b="0" i="1" u="none" strike="noStrike" smtClean="0">
                                        <a:solidFill>
                                          <a:srgbClr val="000000"/>
                                        </a:solidFill>
                                        <a:effectLst/>
                                        <a:latin typeface="Cambria Math" panose="02040503050406030204" pitchFamily="18" charset="0"/>
                                        <a:ea typeface="游ゴシック" panose="020B0400000000000000" pitchFamily="50" charset="-128"/>
                                      </a:rPr>
                                      <m:t>𝐶</m:t>
                                    </m:r>
                                    <m:r>
                                      <a:rPr lang="en-US" sz="1200" b="0" i="1" u="none" strike="noStrike" smtClean="0">
                                        <a:solidFill>
                                          <a:srgbClr val="000000"/>
                                        </a:solidFill>
                                        <a:effectLst/>
                                        <a:latin typeface="Cambria Math" panose="02040503050406030204" pitchFamily="18" charset="0"/>
                                        <a:ea typeface="游ゴシック" panose="020B0400000000000000" pitchFamily="50" charset="-128"/>
                                      </a:rPr>
                                      <m:t>,</m:t>
                                    </m:r>
                                    <m:r>
                                      <a:rPr lang="en-US" sz="1200" b="0" i="1" u="none" strike="noStrike" smtClean="0">
                                        <a:solidFill>
                                          <a:srgbClr val="000000"/>
                                        </a:solidFill>
                                        <a:effectLst/>
                                        <a:latin typeface="Cambria Math" panose="02040503050406030204" pitchFamily="18" charset="0"/>
                                        <a:ea typeface="游ゴシック" panose="020B0400000000000000" pitchFamily="50" charset="-128"/>
                                      </a:rPr>
                                      <m:t>𝑏𝑟𝑒𝑎𝑘</m:t>
                                    </m:r>
                                  </m:sub>
                                </m:sSub>
                              </m:oMath>
                            </m:oMathPara>
                          </a14:m>
                          <a:endParaRPr 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5</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464903"/>
                      </a:ext>
                    </a:extLst>
                  </a:tr>
                  <a:tr h="228600">
                    <a:tc>
                      <a:txBody>
                        <a:bodyPr/>
                        <a:lstStyle/>
                        <a:p>
                          <a:pPr algn="l" fontAlgn="ctr"/>
                          <a:r>
                            <a:rPr 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5123235"/>
                      </a:ext>
                    </a:extLst>
                  </a:tr>
                </a:tbl>
              </a:graphicData>
            </a:graphic>
          </p:graphicFrame>
        </mc:Choice>
        <mc:Fallback xmlns="">
          <p:graphicFrame>
            <p:nvGraphicFramePr>
              <p:cNvPr id="29" name="表 28"/>
              <p:cNvGraphicFramePr>
                <a:graphicFrameLocks noGrp="1"/>
              </p:cNvGraphicFramePr>
              <p:nvPr>
                <p:extLst>
                  <p:ext uri="{D42A27DB-BD31-4B8C-83A1-F6EECF244321}">
                    <p14:modId xmlns:p14="http://schemas.microsoft.com/office/powerpoint/2010/main" val="2521858001"/>
                  </p:ext>
                </p:extLst>
              </p:nvPr>
            </p:nvGraphicFramePr>
            <p:xfrm>
              <a:off x="7146476" y="2733676"/>
              <a:ext cx="1767967" cy="685800"/>
            </p:xfrm>
            <a:graphic>
              <a:graphicData uri="http://schemas.openxmlformats.org/drawingml/2006/table">
                <a:tbl>
                  <a:tblPr/>
                  <a:tblGrid>
                    <a:gridCol w="1123198">
                      <a:extLst>
                        <a:ext uri="{9D8B030D-6E8A-4147-A177-3AD203B41FA5}">
                          <a16:colId xmlns:a16="http://schemas.microsoft.com/office/drawing/2014/main" val="3445819298"/>
                        </a:ext>
                      </a:extLst>
                    </a:gridCol>
                    <a:gridCol w="644769">
                      <a:extLst>
                        <a:ext uri="{9D8B030D-6E8A-4147-A177-3AD203B41FA5}">
                          <a16:colId xmlns:a16="http://schemas.microsoft.com/office/drawing/2014/main" val="421384247"/>
                        </a:ext>
                      </a:extLst>
                    </a:gridCol>
                  </a:tblGrid>
                  <a:tr h="228600">
                    <a:tc>
                      <a:txBody>
                        <a:bodyPr/>
                        <a:lstStyle/>
                        <a:p>
                          <a:endParaRPr lang="ja-JP"/>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6"/>
                          <a:stretch>
                            <a:fillRect l="-541" t="-7895" r="-58378" b="-228947"/>
                          </a:stretch>
                        </a:blipFill>
                      </a:tcPr>
                    </a:tc>
                    <a:tc>
                      <a:txBody>
                        <a:bodyPr/>
                        <a:lstStyle/>
                        <a:p>
                          <a:pPr algn="r"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2</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2225918"/>
                      </a:ext>
                    </a:extLst>
                  </a:tr>
                  <a:tr h="228600">
                    <a:tc>
                      <a:txBody>
                        <a:bodyPr/>
                        <a:lstStyle/>
                        <a:p>
                          <a:endParaRPr lang="ja-JP"/>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6"/>
                          <a:stretch>
                            <a:fillRect l="-541" t="-110811" r="-58378" b="-135135"/>
                          </a:stretch>
                        </a:blipFill>
                      </a:tcPr>
                    </a:tc>
                    <a:tc>
                      <a:txBody>
                        <a:bodyPr/>
                        <a:lstStyle/>
                        <a:p>
                          <a:pPr algn="r"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5</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464903"/>
                      </a:ext>
                    </a:extLst>
                  </a:tr>
                  <a:tr h="228600">
                    <a:tc>
                      <a:txBody>
                        <a:bodyPr/>
                        <a:lstStyle/>
                        <a:p>
                          <a:pPr algn="l" fontAlgn="ctr"/>
                          <a:r>
                            <a:rPr 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5123235"/>
                      </a:ext>
                    </a:extLst>
                  </a:tr>
                </a:tbl>
              </a:graphicData>
            </a:graphic>
          </p:graphicFrame>
        </mc:Fallback>
      </mc:AlternateContent>
      <p:sp>
        <p:nvSpPr>
          <p:cNvPr id="36" name="テキスト ボックス 35"/>
          <p:cNvSpPr txBox="1"/>
          <p:nvPr/>
        </p:nvSpPr>
        <p:spPr>
          <a:xfrm>
            <a:off x="316980" y="3568731"/>
            <a:ext cx="2927418" cy="461665"/>
          </a:xfrm>
          <a:prstGeom prst="rect">
            <a:avLst/>
          </a:prstGeom>
          <a:noFill/>
        </p:spPr>
        <p:txBody>
          <a:bodyPr wrap="square" rtlCol="0">
            <a:spAutoFit/>
          </a:bodyPr>
          <a:lstStyle/>
          <a:p>
            <a:r>
              <a:rPr lang="en-US" altLang="ja-JP" sz="2400" dirty="0" smtClean="0"/>
              <a:t>2. </a:t>
            </a:r>
            <a:r>
              <a:rPr lang="ja-JP" altLang="en-US" sz="2400" dirty="0" smtClean="0"/>
              <a:t>問題ごとに標準化</a:t>
            </a:r>
            <a:endParaRPr lang="en-US" altLang="ja-JP" sz="2400" dirty="0" smtClean="0"/>
          </a:p>
        </p:txBody>
      </p:sp>
      <mc:AlternateContent xmlns:mc="http://schemas.openxmlformats.org/markup-compatibility/2006" xmlns:a14="http://schemas.microsoft.com/office/drawing/2010/main">
        <mc:Choice Requires="a14">
          <p:sp>
            <p:nvSpPr>
              <p:cNvPr id="38" name="テキスト ボックス 37"/>
              <p:cNvSpPr txBox="1"/>
              <p:nvPr/>
            </p:nvSpPr>
            <p:spPr>
              <a:xfrm>
                <a:off x="3128719" y="3535735"/>
                <a:ext cx="5379274" cy="596189"/>
              </a:xfrm>
              <a:prstGeom prst="rect">
                <a:avLst/>
              </a:prstGeom>
              <a:noFill/>
            </p:spPr>
            <p:txBody>
              <a:bodyPr wrap="square" rtlCol="0">
                <a:spAutoFit/>
              </a:bodyPr>
              <a:lstStyle/>
              <a:p>
                <a14:m>
                  <m:oMath xmlns:m="http://schemas.openxmlformats.org/officeDocument/2006/math">
                    <m:sSubSup>
                      <m:sSubSupPr>
                        <m:ctrlPr>
                          <a:rPr kumimoji="1" lang="en-US" altLang="ja-JP" b="0" i="1" smtClean="0">
                            <a:latin typeface="Cambria Math" panose="02040503050406030204" pitchFamily="18" charset="0"/>
                          </a:rPr>
                        </m:ctrlPr>
                      </m:sSubSupPr>
                      <m:e>
                        <m:r>
                          <a:rPr kumimoji="1" lang="en-US" altLang="ja-JP" b="0" i="1" smtClean="0">
                            <a:latin typeface="Cambria Math" panose="02040503050406030204" pitchFamily="18" charset="0"/>
                          </a:rPr>
                          <m:t>𝑘</m:t>
                        </m:r>
                      </m:e>
                      <m:sub>
                        <m:r>
                          <a:rPr kumimoji="1" lang="en-US" altLang="ja-JP" b="0" i="1" smtClean="0">
                            <a:latin typeface="Cambria Math" panose="02040503050406030204" pitchFamily="18" charset="0"/>
                          </a:rPr>
                          <m:t>𝑢</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𝑝</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𝑡</m:t>
                        </m:r>
                      </m:sub>
                      <m:sup>
                        <m:r>
                          <a:rPr kumimoji="1" lang="en-US" altLang="ja-JP" b="0" i="1" smtClean="0">
                            <a:latin typeface="Cambria Math" panose="02040503050406030204" pitchFamily="18" charset="0"/>
                          </a:rPr>
                          <m:t>′</m:t>
                        </m:r>
                      </m:sup>
                    </m:sSubSup>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𝑘</m:t>
                            </m:r>
                          </m:e>
                          <m:sub>
                            <m:r>
                              <a:rPr kumimoji="1" lang="en-US" altLang="ja-JP" b="0" i="1" smtClean="0">
                                <a:latin typeface="Cambria Math" panose="02040503050406030204" pitchFamily="18" charset="0"/>
                              </a:rPr>
                              <m:t>𝑢</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𝑝</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𝑡</m:t>
                            </m:r>
                          </m:sub>
                        </m:sSub>
                        <m:r>
                          <a:rPr kumimoji="1" lang="en-US" altLang="ja-JP" b="0" i="1" smtClean="0">
                            <a:latin typeface="Cambria Math" panose="02040503050406030204" pitchFamily="18" charset="0"/>
                          </a:rPr>
                          <m:t>−</m:t>
                        </m:r>
                        <m:acc>
                          <m:accPr>
                            <m:chr m:val="̅"/>
                            <m:ctrlPr>
                              <a:rPr kumimoji="1" lang="en-US" altLang="ja-JP" b="0" i="1" smtClean="0">
                                <a:latin typeface="Cambria Math" panose="02040503050406030204" pitchFamily="18" charset="0"/>
                              </a:rPr>
                            </m:ctrlPr>
                          </m:acc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𝑘</m:t>
                                </m:r>
                              </m:e>
                              <m:sub>
                                <m:r>
                                  <a:rPr kumimoji="1" lang="en-US" altLang="ja-JP" b="0" i="1" smtClean="0">
                                    <a:latin typeface="Cambria Math" panose="02040503050406030204" pitchFamily="18" charset="0"/>
                                  </a:rPr>
                                  <m:t>𝑝</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𝑡</m:t>
                                </m:r>
                              </m:sub>
                            </m:sSub>
                          </m:e>
                        </m:acc>
                      </m:num>
                      <m:den>
                        <m:sSub>
                          <m:sSubPr>
                            <m:ctrlPr>
                              <a:rPr kumimoji="1" lang="en-US" altLang="ja-JP" b="0" i="1" smtClean="0">
                                <a:latin typeface="Cambria Math" panose="02040503050406030204" pitchFamily="18" charset="0"/>
                              </a:rPr>
                            </m:ctrlPr>
                          </m:sSubPr>
                          <m:e>
                            <m:r>
                              <a:rPr kumimoji="1" lang="ja-JP" altLang="en-US" b="0" i="1" smtClean="0">
                                <a:latin typeface="Cambria Math" panose="02040503050406030204" pitchFamily="18" charset="0"/>
                              </a:rPr>
                              <m:t>𝜎</m:t>
                            </m:r>
                          </m:e>
                          <m:sub>
                            <m:r>
                              <a:rPr kumimoji="1" lang="en-US" altLang="ja-JP" b="0" i="1" smtClean="0">
                                <a:latin typeface="Cambria Math" panose="02040503050406030204" pitchFamily="18" charset="0"/>
                              </a:rPr>
                              <m:t>𝑝</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𝑡</m:t>
                            </m:r>
                          </m:sub>
                        </m:sSub>
                      </m:den>
                    </m:f>
                  </m:oMath>
                </a14:m>
                <a:r>
                  <a:rPr kumimoji="1" lang="ja-JP" altLang="en-US" dirty="0" smtClean="0"/>
                  <a:t> </a:t>
                </a:r>
                <a:r>
                  <a:rPr kumimoji="1" lang="en-US" altLang="ja-JP" dirty="0" smtClean="0"/>
                  <a:t>(</a:t>
                </a:r>
                <a:r>
                  <a:rPr kumimoji="1" lang="ja-JP" altLang="en-US" dirty="0" smtClean="0"/>
                  <a:t>ただし</a:t>
                </a:r>
                <a14:m>
                  <m:oMath xmlns:m="http://schemas.openxmlformats.org/officeDocument/2006/math">
                    <m:acc>
                      <m:accPr>
                        <m:chr m:val="̅"/>
                        <m:ctrlPr>
                          <a:rPr kumimoji="1" lang="ja-JP" altLang="en-US" i="1" smtClean="0">
                            <a:latin typeface="Cambria Math" panose="02040503050406030204" pitchFamily="18" charset="0"/>
                          </a:rPr>
                        </m:ctrlPr>
                      </m:accPr>
                      <m:e>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𝑘</m:t>
                            </m:r>
                          </m:e>
                          <m:sub>
                            <m:r>
                              <a:rPr kumimoji="1" lang="en-US" altLang="ja-JP" b="0" i="1" smtClean="0">
                                <a:latin typeface="Cambria Math" panose="02040503050406030204" pitchFamily="18" charset="0"/>
                              </a:rPr>
                              <m:t>𝑝</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𝑡</m:t>
                            </m:r>
                          </m:sub>
                        </m:sSub>
                      </m:e>
                    </m:acc>
                  </m:oMath>
                </a14:m>
                <a:r>
                  <a:rPr kumimoji="1" lang="ja-JP" altLang="en-US" dirty="0" smtClean="0"/>
                  <a:t>は平均，</a:t>
                </a:r>
                <a14:m>
                  <m:oMath xmlns:m="http://schemas.openxmlformats.org/officeDocument/2006/math">
                    <m:sSub>
                      <m:sSubPr>
                        <m:ctrlPr>
                          <a:rPr kumimoji="1" lang="en-US" altLang="ja-JP" b="0" i="1" smtClean="0">
                            <a:latin typeface="Cambria Math" panose="02040503050406030204" pitchFamily="18" charset="0"/>
                          </a:rPr>
                        </m:ctrlPr>
                      </m:sSubPr>
                      <m:e>
                        <m:r>
                          <a:rPr kumimoji="1" lang="ja-JP" altLang="en-US" i="1" smtClean="0">
                            <a:latin typeface="Cambria Math" panose="02040503050406030204" pitchFamily="18" charset="0"/>
                          </a:rPr>
                          <m:t>𝜎</m:t>
                        </m:r>
                      </m:e>
                      <m:sub>
                        <m:r>
                          <a:rPr kumimoji="1" lang="en-US" altLang="ja-JP" b="0" i="1" smtClean="0">
                            <a:latin typeface="Cambria Math" panose="02040503050406030204" pitchFamily="18" charset="0"/>
                          </a:rPr>
                          <m:t>𝑝</m:t>
                        </m:r>
                        <m:r>
                          <a:rPr kumimoji="1" lang="en-US" altLang="ja-JP" b="0" i="1" smtClean="0">
                            <a:latin typeface="Cambria Math" panose="02040503050406030204" pitchFamily="18" charset="0"/>
                          </a:rPr>
                          <m:t>,</m:t>
                        </m:r>
                        <m:r>
                          <a:rPr kumimoji="1" lang="en-US" altLang="ja-JP" b="0" i="1" smtClean="0">
                            <a:latin typeface="Cambria Math" panose="02040503050406030204" pitchFamily="18" charset="0"/>
                          </a:rPr>
                          <m:t>𝑡</m:t>
                        </m:r>
                      </m:sub>
                    </m:sSub>
                  </m:oMath>
                </a14:m>
                <a:r>
                  <a:rPr kumimoji="1" lang="ja-JP" altLang="en-US" dirty="0" smtClean="0"/>
                  <a:t>は標準偏差</a:t>
                </a:r>
                <a:r>
                  <a:rPr kumimoji="1" lang="en-US" altLang="ja-JP" dirty="0" smtClean="0"/>
                  <a:t>)</a:t>
                </a:r>
                <a:endParaRPr kumimoji="1" lang="ja-JP" altLang="en-US" dirty="0"/>
              </a:p>
            </p:txBody>
          </p:sp>
        </mc:Choice>
        <mc:Fallback xmlns="">
          <p:sp>
            <p:nvSpPr>
              <p:cNvPr id="38" name="テキスト ボックス 37"/>
              <p:cNvSpPr txBox="1">
                <a:spLocks noRot="1" noChangeAspect="1" noMove="1" noResize="1" noEditPoints="1" noAdjustHandles="1" noChangeArrowheads="1" noChangeShapeType="1" noTextEdit="1"/>
              </p:cNvSpPr>
              <p:nvPr/>
            </p:nvSpPr>
            <p:spPr>
              <a:xfrm>
                <a:off x="3128719" y="3535735"/>
                <a:ext cx="5379274" cy="596189"/>
              </a:xfrm>
              <a:prstGeom prst="rect">
                <a:avLst/>
              </a:prstGeom>
              <a:blipFill>
                <a:blip r:embed="rId7"/>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9" name="テキスト ボックス 38"/>
              <p:cNvSpPr txBox="1"/>
              <p:nvPr/>
            </p:nvSpPr>
            <p:spPr>
              <a:xfrm>
                <a:off x="316978" y="4142732"/>
                <a:ext cx="8551554" cy="504049"/>
              </a:xfrm>
              <a:prstGeom prst="rect">
                <a:avLst/>
              </a:prstGeom>
              <a:noFill/>
            </p:spPr>
            <p:txBody>
              <a:bodyPr wrap="square" rtlCol="0">
                <a:spAutoFit/>
              </a:bodyPr>
              <a:lstStyle/>
              <a:p>
                <a:r>
                  <a:rPr lang="en-US" altLang="ja-JP" sz="2400" dirty="0" smtClean="0"/>
                  <a:t>3. </a:t>
                </a:r>
                <a14:m>
                  <m:oMath xmlns:m="http://schemas.openxmlformats.org/officeDocument/2006/math">
                    <m:sSubSup>
                      <m:sSubSupPr>
                        <m:ctrlPr>
                          <a:rPr lang="en-US" altLang="ja-JP" sz="2400" i="1">
                            <a:latin typeface="Cambria Math" panose="02040503050406030204" pitchFamily="18" charset="0"/>
                          </a:rPr>
                        </m:ctrlPr>
                      </m:sSubSupPr>
                      <m:e>
                        <m:r>
                          <a:rPr lang="en-US" altLang="ja-JP" sz="2400" b="0" i="1" smtClean="0">
                            <a:latin typeface="Cambria Math" panose="02040503050406030204" pitchFamily="18" charset="0"/>
                          </a:rPr>
                          <m:t>𝑘</m:t>
                        </m:r>
                      </m:e>
                      <m:sub>
                        <m:r>
                          <a:rPr lang="en-US" altLang="ja-JP" sz="2400" i="1">
                            <a:latin typeface="Cambria Math" panose="02040503050406030204" pitchFamily="18" charset="0"/>
                          </a:rPr>
                          <m:t>𝑢</m:t>
                        </m:r>
                        <m:r>
                          <a:rPr lang="en-US" altLang="ja-JP" sz="2400" i="1">
                            <a:latin typeface="Cambria Math" panose="02040503050406030204" pitchFamily="18" charset="0"/>
                          </a:rPr>
                          <m:t>,</m:t>
                        </m:r>
                        <m:r>
                          <a:rPr lang="en-US" altLang="ja-JP" sz="2400" i="1">
                            <a:latin typeface="Cambria Math" panose="02040503050406030204" pitchFamily="18" charset="0"/>
                          </a:rPr>
                          <m:t>𝑝</m:t>
                        </m:r>
                        <m:r>
                          <a:rPr lang="en-US" altLang="ja-JP" sz="2400" i="1">
                            <a:latin typeface="Cambria Math" panose="02040503050406030204" pitchFamily="18" charset="0"/>
                          </a:rPr>
                          <m:t>,</m:t>
                        </m:r>
                        <m:r>
                          <a:rPr lang="en-US" altLang="ja-JP" sz="2400" i="1">
                            <a:latin typeface="Cambria Math" panose="02040503050406030204" pitchFamily="18" charset="0"/>
                          </a:rPr>
                          <m:t>𝑡</m:t>
                        </m:r>
                      </m:sub>
                      <m:sup>
                        <m:r>
                          <a:rPr lang="en-US" altLang="ja-JP" sz="2400" i="1">
                            <a:latin typeface="Cambria Math" panose="02040503050406030204" pitchFamily="18" charset="0"/>
                          </a:rPr>
                          <m:t>′</m:t>
                        </m:r>
                      </m:sup>
                    </m:sSubSup>
                  </m:oMath>
                </a14:m>
                <a:r>
                  <a:rPr lang="ja-JP" altLang="en-US" sz="2400" dirty="0" smtClean="0"/>
                  <a:t>を初級者由来の</a:t>
                </a:r>
                <a14:m>
                  <m:oMath xmlns:m="http://schemas.openxmlformats.org/officeDocument/2006/math">
                    <m:sSubSup>
                      <m:sSubSupPr>
                        <m:ctrlPr>
                          <a:rPr lang="en-US" altLang="ja-JP" sz="2400" b="0" i="1" smtClean="0">
                            <a:latin typeface="Cambria Math" panose="02040503050406030204" pitchFamily="18" charset="0"/>
                          </a:rPr>
                        </m:ctrlPr>
                      </m:sSubSupPr>
                      <m:e>
                        <m:r>
                          <a:rPr lang="en-US" altLang="ja-JP" sz="2400" b="0" i="1" smtClean="0">
                            <a:latin typeface="Cambria Math" panose="02040503050406030204" pitchFamily="18" charset="0"/>
                          </a:rPr>
                          <m:t>𝐾</m:t>
                        </m:r>
                      </m:e>
                      <m:sub>
                        <m:r>
                          <a:rPr lang="en-US" altLang="ja-JP" sz="2400" b="0" i="1" smtClean="0">
                            <a:latin typeface="Cambria Math" panose="02040503050406030204" pitchFamily="18" charset="0"/>
                          </a:rPr>
                          <m:t>𝑡</m:t>
                        </m:r>
                        <m:r>
                          <a:rPr lang="en-US" altLang="ja-JP" sz="2400" b="0" i="1" smtClean="0">
                            <a:latin typeface="Cambria Math" panose="02040503050406030204" pitchFamily="18" charset="0"/>
                          </a:rPr>
                          <m:t>, </m:t>
                        </m:r>
                        <m:r>
                          <a:rPr lang="en-US" altLang="ja-JP" sz="2400" b="0" i="1" smtClean="0">
                            <a:latin typeface="Cambria Math" panose="02040503050406030204" pitchFamily="18" charset="0"/>
                          </a:rPr>
                          <m:t>𝑙𝑜𝑤</m:t>
                        </m:r>
                      </m:sub>
                      <m:sup>
                        <m:r>
                          <a:rPr lang="en-US" altLang="ja-JP" sz="2400" b="0" i="1" smtClean="0">
                            <a:latin typeface="Cambria Math" panose="02040503050406030204" pitchFamily="18" charset="0"/>
                          </a:rPr>
                          <m:t>′</m:t>
                        </m:r>
                      </m:sup>
                    </m:sSubSup>
                  </m:oMath>
                </a14:m>
                <a:r>
                  <a:rPr lang="ja-JP" altLang="en-US" sz="2400" dirty="0" smtClean="0"/>
                  <a:t>と上級者由来の</a:t>
                </a:r>
                <a14:m>
                  <m:oMath xmlns:m="http://schemas.openxmlformats.org/officeDocument/2006/math">
                    <m:sSubSup>
                      <m:sSubSupPr>
                        <m:ctrlPr>
                          <a:rPr lang="en-US" altLang="ja-JP" sz="2400" b="0" i="1" smtClean="0">
                            <a:latin typeface="Cambria Math" panose="02040503050406030204" pitchFamily="18" charset="0"/>
                          </a:rPr>
                        </m:ctrlPr>
                      </m:sSubSupPr>
                      <m:e>
                        <m:r>
                          <a:rPr lang="en-US" altLang="ja-JP" sz="2400" b="0" i="1" smtClean="0">
                            <a:latin typeface="Cambria Math" panose="02040503050406030204" pitchFamily="18" charset="0"/>
                          </a:rPr>
                          <m:t>𝐾</m:t>
                        </m:r>
                      </m:e>
                      <m:sub>
                        <m:r>
                          <a:rPr lang="en-US" altLang="ja-JP" sz="2400" b="0" i="1" smtClean="0">
                            <a:latin typeface="Cambria Math" panose="02040503050406030204" pitchFamily="18" charset="0"/>
                          </a:rPr>
                          <m:t>𝑡</m:t>
                        </m:r>
                        <m:r>
                          <a:rPr lang="en-US" altLang="ja-JP" sz="2400" b="0" i="1" smtClean="0">
                            <a:latin typeface="Cambria Math" panose="02040503050406030204" pitchFamily="18" charset="0"/>
                          </a:rPr>
                          <m:t>, </m:t>
                        </m:r>
                        <m:r>
                          <a:rPr lang="en-US" altLang="ja-JP" sz="2400" b="0" i="1" smtClean="0">
                            <a:latin typeface="Cambria Math" panose="02040503050406030204" pitchFamily="18" charset="0"/>
                          </a:rPr>
                          <m:t>h𝑖𝑔h</m:t>
                        </m:r>
                      </m:sub>
                      <m:sup>
                        <m:r>
                          <a:rPr lang="en-US" altLang="ja-JP" sz="2400" b="0" i="1" smtClean="0">
                            <a:latin typeface="Cambria Math" panose="02040503050406030204" pitchFamily="18" charset="0"/>
                          </a:rPr>
                          <m:t>′</m:t>
                        </m:r>
                      </m:sup>
                    </m:sSubSup>
                  </m:oMath>
                </a14:m>
                <a:r>
                  <a:rPr lang="ja-JP" altLang="en-US" sz="2400" dirty="0" smtClean="0"/>
                  <a:t>に分割</a:t>
                </a:r>
                <a:endParaRPr lang="en-US" altLang="ja-JP" sz="2400" dirty="0"/>
              </a:p>
            </p:txBody>
          </p:sp>
        </mc:Choice>
        <mc:Fallback xmlns="">
          <p:sp>
            <p:nvSpPr>
              <p:cNvPr id="39" name="テキスト ボックス 38"/>
              <p:cNvSpPr txBox="1">
                <a:spLocks noRot="1" noChangeAspect="1" noMove="1" noResize="1" noEditPoints="1" noAdjustHandles="1" noChangeArrowheads="1" noChangeShapeType="1" noTextEdit="1"/>
              </p:cNvSpPr>
              <p:nvPr/>
            </p:nvSpPr>
            <p:spPr>
              <a:xfrm>
                <a:off x="316978" y="4142732"/>
                <a:ext cx="8551554" cy="504049"/>
              </a:xfrm>
              <a:prstGeom prst="rect">
                <a:avLst/>
              </a:prstGeom>
              <a:blipFill>
                <a:blip r:embed="rId8"/>
                <a:stretch>
                  <a:fillRect l="-1140" t="-13415" b="-20732"/>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40" name="テキスト ボックス 39"/>
              <p:cNvSpPr txBox="1"/>
              <p:nvPr/>
            </p:nvSpPr>
            <p:spPr>
              <a:xfrm>
                <a:off x="316978" y="4778578"/>
                <a:ext cx="8551554" cy="873381"/>
              </a:xfrm>
              <a:prstGeom prst="rect">
                <a:avLst/>
              </a:prstGeom>
              <a:noFill/>
            </p:spPr>
            <p:txBody>
              <a:bodyPr wrap="square" rtlCol="0">
                <a:spAutoFit/>
              </a:bodyPr>
              <a:lstStyle/>
              <a:p>
                <a:r>
                  <a:rPr lang="en-US" altLang="ja-JP" sz="2400" dirty="0" smtClean="0"/>
                  <a:t>4. “</a:t>
                </a:r>
                <a14:m>
                  <m:oMath xmlns:m="http://schemas.openxmlformats.org/officeDocument/2006/math">
                    <m:sSubSup>
                      <m:sSubSupPr>
                        <m:ctrlPr>
                          <a:rPr lang="en-US" altLang="ja-JP" sz="2400" b="0" i="1" smtClean="0">
                            <a:latin typeface="Cambria Math" panose="02040503050406030204" pitchFamily="18" charset="0"/>
                          </a:rPr>
                        </m:ctrlPr>
                      </m:sSubSupPr>
                      <m:e>
                        <m:r>
                          <a:rPr lang="en-US" altLang="ja-JP" sz="2400" b="0" i="1" smtClean="0">
                            <a:latin typeface="Cambria Math" panose="02040503050406030204" pitchFamily="18" charset="0"/>
                          </a:rPr>
                          <m:t>𝐾</m:t>
                        </m:r>
                      </m:e>
                      <m:sub>
                        <m:r>
                          <a:rPr lang="en-US" altLang="ja-JP" sz="2400" b="0" i="1" smtClean="0">
                            <a:latin typeface="Cambria Math" panose="02040503050406030204" pitchFamily="18" charset="0"/>
                          </a:rPr>
                          <m:t>𝑡</m:t>
                        </m:r>
                        <m:r>
                          <a:rPr lang="en-US" altLang="ja-JP" sz="2400" b="0" i="1" smtClean="0">
                            <a:latin typeface="Cambria Math" panose="02040503050406030204" pitchFamily="18" charset="0"/>
                          </a:rPr>
                          <m:t>, </m:t>
                        </m:r>
                        <m:r>
                          <a:rPr lang="en-US" altLang="ja-JP" sz="2400" b="0" i="1" smtClean="0">
                            <a:latin typeface="Cambria Math" panose="02040503050406030204" pitchFamily="18" charset="0"/>
                          </a:rPr>
                          <m:t>𝑙𝑜𝑤</m:t>
                        </m:r>
                      </m:sub>
                      <m:sup>
                        <m:r>
                          <a:rPr lang="en-US" altLang="ja-JP" sz="2400" b="0" i="1" smtClean="0">
                            <a:latin typeface="Cambria Math" panose="02040503050406030204" pitchFamily="18" charset="0"/>
                          </a:rPr>
                          <m:t>′</m:t>
                        </m:r>
                      </m:sup>
                    </m:sSubSup>
                  </m:oMath>
                </a14:m>
                <a:r>
                  <a:rPr lang="ja-JP" altLang="en-US" sz="2400" dirty="0" smtClean="0"/>
                  <a:t>と</a:t>
                </a:r>
                <a14:m>
                  <m:oMath xmlns:m="http://schemas.openxmlformats.org/officeDocument/2006/math">
                    <m:sSubSup>
                      <m:sSubSupPr>
                        <m:ctrlPr>
                          <a:rPr lang="en-US" altLang="ja-JP" sz="2400" b="0" i="1" dirty="0" smtClean="0">
                            <a:latin typeface="Cambria Math" panose="02040503050406030204" pitchFamily="18" charset="0"/>
                          </a:rPr>
                        </m:ctrlPr>
                      </m:sSubSupPr>
                      <m:e>
                        <m:r>
                          <a:rPr lang="en-US" altLang="ja-JP" sz="2400" b="0" i="1" dirty="0" smtClean="0">
                            <a:latin typeface="Cambria Math" panose="02040503050406030204" pitchFamily="18" charset="0"/>
                          </a:rPr>
                          <m:t>𝐾</m:t>
                        </m:r>
                      </m:e>
                      <m:sub>
                        <m:r>
                          <a:rPr lang="en-US" altLang="ja-JP" sz="2400" b="0" i="1" dirty="0" smtClean="0">
                            <a:latin typeface="Cambria Math" panose="02040503050406030204" pitchFamily="18" charset="0"/>
                          </a:rPr>
                          <m:t>𝑡</m:t>
                        </m:r>
                        <m:r>
                          <a:rPr lang="en-US" altLang="ja-JP" sz="2400" b="0" i="1" dirty="0" smtClean="0">
                            <a:latin typeface="Cambria Math" panose="02040503050406030204" pitchFamily="18" charset="0"/>
                          </a:rPr>
                          <m:t>, </m:t>
                        </m:r>
                        <m:r>
                          <a:rPr lang="en-US" altLang="ja-JP" sz="2400" b="0" i="1" dirty="0" smtClean="0">
                            <a:latin typeface="Cambria Math" panose="02040503050406030204" pitchFamily="18" charset="0"/>
                          </a:rPr>
                          <m:t>h𝑖𝑔h</m:t>
                        </m:r>
                      </m:sub>
                      <m:sup>
                        <m:r>
                          <a:rPr lang="en-US" altLang="ja-JP" sz="2400" b="0" i="1" dirty="0" smtClean="0">
                            <a:latin typeface="Cambria Math" panose="02040503050406030204" pitchFamily="18" charset="0"/>
                          </a:rPr>
                          <m:t>′</m:t>
                        </m:r>
                      </m:sup>
                    </m:sSubSup>
                  </m:oMath>
                </a14:m>
                <a:r>
                  <a:rPr lang="ja-JP" altLang="en-US" sz="2400" dirty="0" smtClean="0"/>
                  <a:t>の母平均が等しい</a:t>
                </a:r>
                <a:r>
                  <a:rPr lang="en-US" altLang="ja-JP" sz="2400" dirty="0" smtClean="0"/>
                  <a:t>”</a:t>
                </a:r>
                <a:r>
                  <a:rPr lang="ja-JP" altLang="en-US" sz="2400" dirty="0" smtClean="0"/>
                  <a:t>という帰無仮説を立てて</a:t>
                </a:r>
                <a:r>
                  <a:rPr lang="en-US" altLang="ja-JP" sz="2400" dirty="0" smtClean="0"/>
                  <a:t>Welch</a:t>
                </a:r>
                <a:r>
                  <a:rPr lang="ja-JP" altLang="en-US" sz="2400" dirty="0" smtClean="0"/>
                  <a:t>の</a:t>
                </a:r>
                <a:r>
                  <a:rPr lang="en-US" altLang="ja-JP" sz="2400" dirty="0" smtClean="0"/>
                  <a:t>t</a:t>
                </a:r>
                <a:r>
                  <a:rPr lang="ja-JP" altLang="en-US" sz="2400" dirty="0" smtClean="0"/>
                  <a:t>検定を実施する</a:t>
                </a:r>
                <a:endParaRPr lang="en-US" altLang="ja-JP" sz="2400" dirty="0"/>
              </a:p>
            </p:txBody>
          </p:sp>
        </mc:Choice>
        <mc:Fallback xmlns="">
          <p:sp>
            <p:nvSpPr>
              <p:cNvPr id="40" name="テキスト ボックス 39"/>
              <p:cNvSpPr txBox="1">
                <a:spLocks noRot="1" noChangeAspect="1" noMove="1" noResize="1" noEditPoints="1" noAdjustHandles="1" noChangeArrowheads="1" noChangeShapeType="1" noTextEdit="1"/>
              </p:cNvSpPr>
              <p:nvPr/>
            </p:nvSpPr>
            <p:spPr>
              <a:xfrm>
                <a:off x="316978" y="4778578"/>
                <a:ext cx="8551554" cy="873381"/>
              </a:xfrm>
              <a:prstGeom prst="rect">
                <a:avLst/>
              </a:prstGeom>
              <a:blipFill>
                <a:blip r:embed="rId9"/>
                <a:stretch>
                  <a:fillRect l="-1140" t="-7692" b="-1608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2" name="テキスト ボックス 21"/>
              <p:cNvSpPr txBox="1"/>
              <p:nvPr/>
            </p:nvSpPr>
            <p:spPr>
              <a:xfrm>
                <a:off x="316978" y="5726279"/>
                <a:ext cx="8551554" cy="504049"/>
              </a:xfrm>
              <a:prstGeom prst="rect">
                <a:avLst/>
              </a:prstGeom>
              <a:noFill/>
            </p:spPr>
            <p:txBody>
              <a:bodyPr wrap="square" rtlCol="0">
                <a:spAutoFit/>
              </a:bodyPr>
              <a:lstStyle/>
              <a:p>
                <a:r>
                  <a:rPr lang="en-US" altLang="ja-JP" sz="2400" dirty="0"/>
                  <a:t>5</a:t>
                </a:r>
                <a:r>
                  <a:rPr lang="en-US" altLang="ja-JP" sz="2400" dirty="0" smtClean="0"/>
                  <a:t>. </a:t>
                </a:r>
                <a14:m>
                  <m:oMath xmlns:m="http://schemas.openxmlformats.org/officeDocument/2006/math">
                    <m:sSubSup>
                      <m:sSubSupPr>
                        <m:ctrlPr>
                          <a:rPr lang="en-US" altLang="ja-JP" sz="2400" b="0" i="1" smtClean="0">
                            <a:latin typeface="Cambria Math" panose="02040503050406030204" pitchFamily="18" charset="0"/>
                          </a:rPr>
                        </m:ctrlPr>
                      </m:sSubSupPr>
                      <m:e>
                        <m:r>
                          <a:rPr lang="en-US" altLang="ja-JP" sz="2400" b="0" i="1" smtClean="0">
                            <a:latin typeface="Cambria Math" panose="02040503050406030204" pitchFamily="18" charset="0"/>
                          </a:rPr>
                          <m:t>𝐾</m:t>
                        </m:r>
                      </m:e>
                      <m:sub>
                        <m:r>
                          <a:rPr lang="en-US" altLang="ja-JP" sz="2400" b="0" i="1" smtClean="0">
                            <a:latin typeface="Cambria Math" panose="02040503050406030204" pitchFamily="18" charset="0"/>
                          </a:rPr>
                          <m:t>𝑡</m:t>
                        </m:r>
                        <m:r>
                          <a:rPr lang="en-US" altLang="ja-JP" sz="2400" b="0" i="1" smtClean="0">
                            <a:latin typeface="Cambria Math" panose="02040503050406030204" pitchFamily="18" charset="0"/>
                          </a:rPr>
                          <m:t>, </m:t>
                        </m:r>
                        <m:r>
                          <a:rPr lang="en-US" altLang="ja-JP" sz="2400" b="0" i="1" smtClean="0">
                            <a:latin typeface="Cambria Math" panose="02040503050406030204" pitchFamily="18" charset="0"/>
                          </a:rPr>
                          <m:t>𝑙𝑜𝑤</m:t>
                        </m:r>
                      </m:sub>
                      <m:sup>
                        <m:r>
                          <a:rPr lang="en-US" altLang="ja-JP" sz="2400" b="0" i="1" smtClean="0">
                            <a:latin typeface="Cambria Math" panose="02040503050406030204" pitchFamily="18" charset="0"/>
                          </a:rPr>
                          <m:t>′</m:t>
                        </m:r>
                      </m:sup>
                    </m:sSubSup>
                  </m:oMath>
                </a14:m>
                <a:r>
                  <a:rPr lang="ja-JP" altLang="en-US" sz="2400" dirty="0" smtClean="0"/>
                  <a:t>と</a:t>
                </a:r>
                <a14:m>
                  <m:oMath xmlns:m="http://schemas.openxmlformats.org/officeDocument/2006/math">
                    <m:sSubSup>
                      <m:sSubSupPr>
                        <m:ctrlPr>
                          <a:rPr lang="en-US" altLang="ja-JP" sz="2400" b="0" i="1" smtClean="0">
                            <a:latin typeface="Cambria Math" panose="02040503050406030204" pitchFamily="18" charset="0"/>
                          </a:rPr>
                        </m:ctrlPr>
                      </m:sSubSupPr>
                      <m:e>
                        <m:r>
                          <a:rPr lang="en-US" altLang="ja-JP" sz="2400" b="0" i="1" smtClean="0">
                            <a:latin typeface="Cambria Math" panose="02040503050406030204" pitchFamily="18" charset="0"/>
                          </a:rPr>
                          <m:t>𝐾</m:t>
                        </m:r>
                      </m:e>
                      <m:sub>
                        <m:r>
                          <a:rPr lang="en-US" altLang="ja-JP" sz="2400" b="0" i="1" smtClean="0">
                            <a:latin typeface="Cambria Math" panose="02040503050406030204" pitchFamily="18" charset="0"/>
                          </a:rPr>
                          <m:t>𝑡</m:t>
                        </m:r>
                        <m:r>
                          <a:rPr lang="en-US" altLang="ja-JP" sz="2400" b="0" i="1" smtClean="0">
                            <a:latin typeface="Cambria Math" panose="02040503050406030204" pitchFamily="18" charset="0"/>
                          </a:rPr>
                          <m:t>, </m:t>
                        </m:r>
                        <m:r>
                          <a:rPr lang="en-US" altLang="ja-JP" sz="2400" b="0" i="1" smtClean="0">
                            <a:latin typeface="Cambria Math" panose="02040503050406030204" pitchFamily="18" charset="0"/>
                          </a:rPr>
                          <m:t>h𝑖𝑔h</m:t>
                        </m:r>
                      </m:sub>
                      <m:sup>
                        <m:r>
                          <a:rPr lang="en-US" altLang="ja-JP" sz="2400" b="0" i="1" smtClean="0">
                            <a:latin typeface="Cambria Math" panose="02040503050406030204" pitchFamily="18" charset="0"/>
                          </a:rPr>
                          <m:t>′</m:t>
                        </m:r>
                      </m:sup>
                    </m:sSubSup>
                  </m:oMath>
                </a14:m>
                <a:r>
                  <a:rPr lang="ja-JP" altLang="en-US" sz="2400" dirty="0" smtClean="0"/>
                  <a:t>の差を明らかにするため効果量を測定する</a:t>
                </a:r>
                <a:endParaRPr lang="en-US" altLang="ja-JP" sz="2400" dirty="0"/>
              </a:p>
            </p:txBody>
          </p:sp>
        </mc:Choice>
        <mc:Fallback xmlns="">
          <p:sp>
            <p:nvSpPr>
              <p:cNvPr id="22" name="テキスト ボックス 21"/>
              <p:cNvSpPr txBox="1">
                <a:spLocks noRot="1" noChangeAspect="1" noMove="1" noResize="1" noEditPoints="1" noAdjustHandles="1" noChangeArrowheads="1" noChangeShapeType="1" noTextEdit="1"/>
              </p:cNvSpPr>
              <p:nvPr/>
            </p:nvSpPr>
            <p:spPr>
              <a:xfrm>
                <a:off x="316978" y="5726279"/>
                <a:ext cx="8551554" cy="504049"/>
              </a:xfrm>
              <a:prstGeom prst="rect">
                <a:avLst/>
              </a:prstGeom>
              <a:blipFill>
                <a:blip r:embed="rId10"/>
                <a:stretch>
                  <a:fillRect l="-1140" t="-13253" b="-19277"/>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1060264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妥当性への脅威</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レーティングはプログラミング能力全般に通用する指標とはいえないため，より適切に熟練度を示す指標を追求する必要がある</a:t>
            </a:r>
            <a:endParaRPr kumimoji="1" lang="en-US" altLang="ja-JP" sz="2800" dirty="0" smtClean="0"/>
          </a:p>
          <a:p>
            <a:r>
              <a:rPr lang="ja-JP" altLang="en-US" sz="2800" dirty="0" smtClean="0"/>
              <a:t>正答率が同じでも，提出者のレーティングの偏りが生じうるため，それを考慮する必要がある</a:t>
            </a:r>
            <a:endParaRPr lang="en-US" altLang="ja-JP" sz="2800" dirty="0" smtClean="0"/>
          </a:p>
          <a:p>
            <a:r>
              <a:rPr kumimoji="1" lang="ja-JP" altLang="en-US" sz="2800" dirty="0" smtClean="0"/>
              <a:t>一つのコンテストのみを用いているため，問題の性質や参加者に偏りが生じうる</a:t>
            </a:r>
            <a:endParaRPr kumimoji="1" lang="ja-JP" altLang="en-US" sz="2800"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24</a:t>
            </a:fld>
            <a:endParaRPr kumimoji="1" lang="ja-JP" altLang="en-US"/>
          </a:p>
        </p:txBody>
      </p:sp>
    </p:spTree>
    <p:extLst>
      <p:ext uri="{BB962C8B-B14F-4D97-AF65-F5344CB8AC3E}">
        <p14:creationId xmlns:p14="http://schemas.microsoft.com/office/powerpoint/2010/main" val="20755456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研究目的・研究内容</a:t>
            </a:r>
            <a:endParaRPr kumimoji="1" lang="ja-JP" altLang="en-US" dirty="0"/>
          </a:p>
        </p:txBody>
      </p:sp>
      <p:sp>
        <p:nvSpPr>
          <p:cNvPr id="3" name="コンテンツ プレースホルダー 2"/>
          <p:cNvSpPr>
            <a:spLocks noGrp="1"/>
          </p:cNvSpPr>
          <p:nvPr>
            <p:ph idx="1"/>
          </p:nvPr>
        </p:nvSpPr>
        <p:spPr>
          <a:xfrm>
            <a:off x="464345" y="2131397"/>
            <a:ext cx="8229600" cy="1505015"/>
          </a:xfrm>
        </p:spPr>
        <p:txBody>
          <a:bodyPr/>
          <a:lstStyle/>
          <a:p>
            <a:r>
              <a:rPr kumimoji="1" lang="ja-JP" altLang="en-US" sz="2400" dirty="0" smtClean="0"/>
              <a:t>ソースコードの編集</a:t>
            </a:r>
            <a:r>
              <a:rPr lang="ja-JP" altLang="en-US" sz="2400" dirty="0" smtClean="0"/>
              <a:t>作業は，ソフトウェア開発において必須であり，かかる労力は大きい</a:t>
            </a:r>
            <a:endParaRPr lang="en-US" altLang="ja-JP" sz="2400" dirty="0" smtClean="0"/>
          </a:p>
          <a:p>
            <a:r>
              <a:rPr lang="ja-JP" altLang="en-US" sz="2400" dirty="0" smtClean="0"/>
              <a:t>特に開発初級者は</a:t>
            </a:r>
            <a:r>
              <a:rPr lang="ja-JP" altLang="en-US" sz="2400" dirty="0"/>
              <a:t>編集</a:t>
            </a:r>
            <a:r>
              <a:rPr lang="ja-JP" altLang="en-US" sz="2400" dirty="0" smtClean="0"/>
              <a:t>に時間的コストが必要</a:t>
            </a:r>
            <a:endParaRPr lang="en-US" altLang="ja-JP" sz="2400" dirty="0" smtClean="0"/>
          </a:p>
          <a:p>
            <a:pPr marL="0" indent="0">
              <a:buNone/>
            </a:pPr>
            <a:endParaRPr kumimoji="1" lang="ja-JP" altLang="en-US" sz="2400"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3</a:t>
            </a:fld>
            <a:endParaRPr kumimoji="1" lang="ja-JP" altLang="en-US"/>
          </a:p>
        </p:txBody>
      </p:sp>
      <p:sp>
        <p:nvSpPr>
          <p:cNvPr id="5" name="テキスト ボックス 4"/>
          <p:cNvSpPr txBox="1"/>
          <p:nvPr/>
        </p:nvSpPr>
        <p:spPr>
          <a:xfrm>
            <a:off x="334003" y="1619739"/>
            <a:ext cx="1221025" cy="461665"/>
          </a:xfrm>
          <a:prstGeom prst="rect">
            <a:avLst/>
          </a:prstGeom>
          <a:solidFill>
            <a:schemeClr val="accent6">
              <a:lumMod val="20000"/>
              <a:lumOff val="80000"/>
            </a:schemeClr>
          </a:solidFill>
        </p:spPr>
        <p:txBody>
          <a:bodyPr wrap="square" rtlCol="0">
            <a:spAutoFit/>
          </a:bodyPr>
          <a:lstStyle/>
          <a:p>
            <a:pPr algn="ctr"/>
            <a:r>
              <a:rPr lang="ja-JP" altLang="en-US" sz="2400" dirty="0"/>
              <a:t>背景</a:t>
            </a:r>
            <a:endParaRPr kumimoji="1" lang="ja-JP" altLang="en-US" sz="2400" dirty="0"/>
          </a:p>
        </p:txBody>
      </p:sp>
      <p:sp>
        <p:nvSpPr>
          <p:cNvPr id="6" name="テキスト ボックス 5"/>
          <p:cNvSpPr txBox="1"/>
          <p:nvPr/>
        </p:nvSpPr>
        <p:spPr>
          <a:xfrm>
            <a:off x="443984" y="3783503"/>
            <a:ext cx="8538963" cy="1200329"/>
          </a:xfrm>
          <a:prstGeom prst="rect">
            <a:avLst/>
          </a:prstGeom>
          <a:noFill/>
        </p:spPr>
        <p:txBody>
          <a:bodyPr wrap="square" rtlCol="0">
            <a:spAutoFit/>
          </a:bodyPr>
          <a:lstStyle/>
          <a:p>
            <a:r>
              <a:rPr lang="ja-JP" altLang="en-US" sz="2400" dirty="0" smtClean="0"/>
              <a:t>そのた</a:t>
            </a:r>
            <a:r>
              <a:rPr lang="ja-JP" altLang="en-US" sz="2400" dirty="0"/>
              <a:t>め</a:t>
            </a:r>
            <a:r>
              <a:rPr kumimoji="1" lang="ja-JP" altLang="en-US" sz="2400" dirty="0" smtClean="0"/>
              <a:t>，</a:t>
            </a:r>
            <a:endParaRPr kumimoji="1" lang="en-US" altLang="ja-JP" sz="2400" dirty="0" smtClean="0"/>
          </a:p>
          <a:p>
            <a:r>
              <a:rPr kumimoji="1" lang="ja-JP" altLang="en-US" sz="2400" dirty="0" smtClean="0"/>
              <a:t>開発者の技術力による編集作業の差異を調査することで，</a:t>
            </a:r>
            <a:endParaRPr kumimoji="1" lang="en-US" altLang="ja-JP" sz="2400" dirty="0" smtClean="0"/>
          </a:p>
          <a:p>
            <a:r>
              <a:rPr lang="ja-JP" altLang="en-US" sz="2400" dirty="0" smtClean="0"/>
              <a:t>初級者の</a:t>
            </a:r>
            <a:r>
              <a:rPr lang="ja-JP" altLang="en-US" sz="2400" dirty="0"/>
              <a:t>編集</a:t>
            </a:r>
            <a:r>
              <a:rPr lang="ja-JP" altLang="en-US" sz="2400" dirty="0" smtClean="0"/>
              <a:t>能力向上への参考とする</a:t>
            </a:r>
            <a:endParaRPr lang="en-US" altLang="ja-JP" sz="2400" dirty="0" smtClean="0"/>
          </a:p>
        </p:txBody>
      </p:sp>
      <p:sp>
        <p:nvSpPr>
          <p:cNvPr id="7" name="テキスト ボックス 6"/>
          <p:cNvSpPr txBox="1"/>
          <p:nvPr/>
        </p:nvSpPr>
        <p:spPr>
          <a:xfrm>
            <a:off x="443984" y="5399331"/>
            <a:ext cx="8236745" cy="830997"/>
          </a:xfrm>
          <a:prstGeom prst="rect">
            <a:avLst/>
          </a:prstGeom>
          <a:noFill/>
          <a:ln>
            <a:solidFill>
              <a:srgbClr val="FF0000"/>
            </a:solidFill>
          </a:ln>
        </p:spPr>
        <p:txBody>
          <a:bodyPr wrap="square" rtlCol="0">
            <a:spAutoFit/>
          </a:bodyPr>
          <a:lstStyle/>
          <a:p>
            <a:r>
              <a:rPr kumimoji="1" lang="ja-JP" altLang="en-US" sz="2400" dirty="0" smtClean="0"/>
              <a:t>プログラミングコンテストのレーティングと大規模な提出履歴を利用し，編集作業の違いについて定量的な評価を行う</a:t>
            </a:r>
            <a:endParaRPr kumimoji="1" lang="ja-JP" altLang="en-US" sz="2400" dirty="0"/>
          </a:p>
        </p:txBody>
      </p:sp>
      <p:sp>
        <p:nvSpPr>
          <p:cNvPr id="8" name="テキスト ボックス 7"/>
          <p:cNvSpPr txBox="1"/>
          <p:nvPr/>
        </p:nvSpPr>
        <p:spPr>
          <a:xfrm>
            <a:off x="334003" y="4992745"/>
            <a:ext cx="1511337" cy="461665"/>
          </a:xfrm>
          <a:prstGeom prst="rect">
            <a:avLst/>
          </a:prstGeom>
          <a:solidFill>
            <a:schemeClr val="accent6">
              <a:lumMod val="20000"/>
              <a:lumOff val="80000"/>
            </a:schemeClr>
          </a:solidFill>
        </p:spPr>
        <p:txBody>
          <a:bodyPr wrap="square" rtlCol="0">
            <a:spAutoFit/>
          </a:bodyPr>
          <a:lstStyle/>
          <a:p>
            <a:pPr algn="ctr"/>
            <a:r>
              <a:rPr lang="ja-JP" altLang="en-US" sz="2400" dirty="0" smtClean="0"/>
              <a:t>研究内容</a:t>
            </a:r>
            <a:endParaRPr kumimoji="1" lang="ja-JP" altLang="en-US" sz="2400" dirty="0"/>
          </a:p>
        </p:txBody>
      </p:sp>
      <p:sp>
        <p:nvSpPr>
          <p:cNvPr id="9" name="テキスト ボックス 8"/>
          <p:cNvSpPr txBox="1"/>
          <p:nvPr/>
        </p:nvSpPr>
        <p:spPr>
          <a:xfrm>
            <a:off x="1665622" y="1650516"/>
            <a:ext cx="5217981" cy="400110"/>
          </a:xfrm>
          <a:prstGeom prst="rect">
            <a:avLst/>
          </a:prstGeom>
          <a:noFill/>
        </p:spPr>
        <p:txBody>
          <a:bodyPr wrap="square" rtlCol="0">
            <a:spAutoFit/>
          </a:bodyPr>
          <a:lstStyle/>
          <a:p>
            <a:r>
              <a:rPr kumimoji="1" lang="en-US" altLang="ja-JP" sz="2000" dirty="0" smtClean="0"/>
              <a:t>(</a:t>
            </a:r>
            <a:r>
              <a:rPr kumimoji="1" lang="ja-JP" altLang="en-US" sz="2000" dirty="0" smtClean="0"/>
              <a:t>本研究における編集</a:t>
            </a:r>
            <a:r>
              <a:rPr kumimoji="1" lang="en-US" altLang="ja-JP" sz="2000" dirty="0" smtClean="0"/>
              <a:t>: </a:t>
            </a:r>
            <a:r>
              <a:rPr kumimoji="1" lang="ja-JP" altLang="en-US" sz="2000" dirty="0" smtClean="0"/>
              <a:t>ソースコード作成・修正</a:t>
            </a:r>
            <a:r>
              <a:rPr kumimoji="1" lang="en-US" altLang="ja-JP" sz="2000" dirty="0" smtClean="0"/>
              <a:t>)</a:t>
            </a:r>
            <a:endParaRPr kumimoji="1" lang="ja-JP" altLang="en-US" sz="2000" dirty="0"/>
          </a:p>
        </p:txBody>
      </p:sp>
    </p:spTree>
    <p:extLst>
      <p:ext uri="{BB962C8B-B14F-4D97-AF65-F5344CB8AC3E}">
        <p14:creationId xmlns:p14="http://schemas.microsoft.com/office/powerpoint/2010/main" val="16261007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本研究における上級者・初級者</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645336396"/>
              </p:ext>
            </p:extLst>
          </p:nvPr>
        </p:nvGraphicFramePr>
        <p:xfrm>
          <a:off x="464345" y="2018212"/>
          <a:ext cx="8229600" cy="37084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val="1992045839"/>
                    </a:ext>
                  </a:extLst>
                </a:gridCol>
                <a:gridCol w="2057400">
                  <a:extLst>
                    <a:ext uri="{9D8B030D-6E8A-4147-A177-3AD203B41FA5}">
                      <a16:colId xmlns:a16="http://schemas.microsoft.com/office/drawing/2014/main" val="2873935970"/>
                    </a:ext>
                  </a:extLst>
                </a:gridCol>
                <a:gridCol w="2057400">
                  <a:extLst>
                    <a:ext uri="{9D8B030D-6E8A-4147-A177-3AD203B41FA5}">
                      <a16:colId xmlns:a16="http://schemas.microsoft.com/office/drawing/2014/main" val="4183703209"/>
                    </a:ext>
                  </a:extLst>
                </a:gridCol>
                <a:gridCol w="2057400">
                  <a:extLst>
                    <a:ext uri="{9D8B030D-6E8A-4147-A177-3AD203B41FA5}">
                      <a16:colId xmlns:a16="http://schemas.microsoft.com/office/drawing/2014/main" val="502404977"/>
                    </a:ext>
                  </a:extLst>
                </a:gridCol>
              </a:tblGrid>
              <a:tr h="37084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solidFill>
                  </a:tcPr>
                </a:tc>
                <a:extLst>
                  <a:ext uri="{0D108BD9-81ED-4DB2-BD59-A6C34878D82A}">
                    <a16:rowId xmlns:a16="http://schemas.microsoft.com/office/drawing/2014/main" val="3823373693"/>
                  </a:ext>
                </a:extLst>
              </a:tr>
            </a:tbl>
          </a:graphicData>
        </a:graphic>
      </p:graphicFrame>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4</a:t>
            </a:fld>
            <a:endParaRPr kumimoji="1" lang="ja-JP" altLang="en-US"/>
          </a:p>
        </p:txBody>
      </p:sp>
      <p:sp>
        <p:nvSpPr>
          <p:cNvPr id="6" name="四角形吹き出し 5"/>
          <p:cNvSpPr/>
          <p:nvPr/>
        </p:nvSpPr>
        <p:spPr>
          <a:xfrm>
            <a:off x="567147" y="2532177"/>
            <a:ext cx="1888176" cy="461665"/>
          </a:xfrm>
          <a:prstGeom prst="wedgeRectCallout">
            <a:avLst>
              <a:gd name="adj1" fmla="val -18723"/>
              <a:gd name="adj2" fmla="val -79145"/>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 name="テキスト ボックス 6"/>
          <p:cNvSpPr txBox="1"/>
          <p:nvPr/>
        </p:nvSpPr>
        <p:spPr>
          <a:xfrm>
            <a:off x="1837098" y="1544696"/>
            <a:ext cx="1306286" cy="461665"/>
          </a:xfrm>
          <a:prstGeom prst="rect">
            <a:avLst/>
          </a:prstGeom>
          <a:noFill/>
        </p:spPr>
        <p:txBody>
          <a:bodyPr wrap="square" rtlCol="0">
            <a:spAutoFit/>
          </a:bodyPr>
          <a:lstStyle/>
          <a:p>
            <a:pPr algn="ctr"/>
            <a:r>
              <a:rPr kumimoji="1" lang="en-US" altLang="ja-JP" sz="2400" dirty="0" smtClean="0"/>
              <a:t>25%</a:t>
            </a:r>
            <a:endParaRPr kumimoji="1" lang="ja-JP" altLang="en-US" sz="2400" dirty="0"/>
          </a:p>
        </p:txBody>
      </p:sp>
      <p:sp>
        <p:nvSpPr>
          <p:cNvPr id="8" name="テキスト ボックス 7"/>
          <p:cNvSpPr txBox="1"/>
          <p:nvPr/>
        </p:nvSpPr>
        <p:spPr>
          <a:xfrm>
            <a:off x="3913301" y="1544697"/>
            <a:ext cx="1306286" cy="461665"/>
          </a:xfrm>
          <a:prstGeom prst="rect">
            <a:avLst/>
          </a:prstGeom>
          <a:noFill/>
        </p:spPr>
        <p:txBody>
          <a:bodyPr wrap="square" rtlCol="0">
            <a:spAutoFit/>
          </a:bodyPr>
          <a:lstStyle/>
          <a:p>
            <a:pPr algn="ctr"/>
            <a:r>
              <a:rPr kumimoji="1" lang="en-US" altLang="ja-JP" sz="2400" dirty="0" smtClean="0"/>
              <a:t>50%</a:t>
            </a:r>
            <a:endParaRPr kumimoji="1" lang="ja-JP" altLang="en-US" sz="2400" dirty="0"/>
          </a:p>
        </p:txBody>
      </p:sp>
      <p:sp>
        <p:nvSpPr>
          <p:cNvPr id="9" name="テキスト ボックス 8"/>
          <p:cNvSpPr txBox="1"/>
          <p:nvPr/>
        </p:nvSpPr>
        <p:spPr>
          <a:xfrm>
            <a:off x="5989504" y="1544696"/>
            <a:ext cx="1306286" cy="461665"/>
          </a:xfrm>
          <a:prstGeom prst="rect">
            <a:avLst/>
          </a:prstGeom>
          <a:noFill/>
        </p:spPr>
        <p:txBody>
          <a:bodyPr wrap="square" rtlCol="0">
            <a:spAutoFit/>
          </a:bodyPr>
          <a:lstStyle/>
          <a:p>
            <a:pPr algn="ctr"/>
            <a:r>
              <a:rPr lang="en-US" altLang="ja-JP" sz="2400" dirty="0" smtClean="0"/>
              <a:t>75</a:t>
            </a:r>
            <a:r>
              <a:rPr kumimoji="1" lang="en-US" altLang="ja-JP" sz="2400" dirty="0" smtClean="0"/>
              <a:t>%</a:t>
            </a:r>
            <a:endParaRPr kumimoji="1" lang="ja-JP" altLang="en-US" sz="2400" dirty="0"/>
          </a:p>
        </p:txBody>
      </p:sp>
      <p:sp>
        <p:nvSpPr>
          <p:cNvPr id="10" name="テキスト ボックス 9"/>
          <p:cNvSpPr txBox="1"/>
          <p:nvPr/>
        </p:nvSpPr>
        <p:spPr>
          <a:xfrm>
            <a:off x="567147" y="2532177"/>
            <a:ext cx="1888176" cy="461665"/>
          </a:xfrm>
          <a:prstGeom prst="rect">
            <a:avLst/>
          </a:prstGeom>
          <a:noFill/>
        </p:spPr>
        <p:txBody>
          <a:bodyPr wrap="square" rtlCol="0">
            <a:spAutoFit/>
          </a:bodyPr>
          <a:lstStyle/>
          <a:p>
            <a:pPr algn="ctr"/>
            <a:r>
              <a:rPr kumimoji="1" lang="ja-JP" altLang="en-US" sz="2400" dirty="0" smtClean="0"/>
              <a:t>初級者</a:t>
            </a:r>
            <a:endParaRPr kumimoji="1" lang="ja-JP" altLang="en-US" sz="2400" dirty="0"/>
          </a:p>
        </p:txBody>
      </p:sp>
      <p:sp>
        <p:nvSpPr>
          <p:cNvPr id="11" name="四角形吹き出し 10"/>
          <p:cNvSpPr/>
          <p:nvPr/>
        </p:nvSpPr>
        <p:spPr>
          <a:xfrm>
            <a:off x="6677565" y="2532177"/>
            <a:ext cx="1888176" cy="461665"/>
          </a:xfrm>
          <a:prstGeom prst="wedgeRectCallout">
            <a:avLst>
              <a:gd name="adj1" fmla="val -19128"/>
              <a:gd name="adj2" fmla="val -79974"/>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 name="テキスト ボックス 11"/>
          <p:cNvSpPr txBox="1"/>
          <p:nvPr/>
        </p:nvSpPr>
        <p:spPr>
          <a:xfrm>
            <a:off x="6677565" y="2532177"/>
            <a:ext cx="1888176" cy="461665"/>
          </a:xfrm>
          <a:prstGeom prst="rect">
            <a:avLst/>
          </a:prstGeom>
          <a:noFill/>
        </p:spPr>
        <p:txBody>
          <a:bodyPr wrap="square" rtlCol="0">
            <a:spAutoFit/>
          </a:bodyPr>
          <a:lstStyle/>
          <a:p>
            <a:pPr algn="ctr"/>
            <a:r>
              <a:rPr kumimoji="1" lang="ja-JP" altLang="en-US" sz="2400" dirty="0" smtClean="0"/>
              <a:t>上級者</a:t>
            </a:r>
            <a:endParaRPr kumimoji="1" lang="ja-JP" altLang="en-US" sz="2400" dirty="0"/>
          </a:p>
        </p:txBody>
      </p:sp>
      <p:sp>
        <p:nvSpPr>
          <p:cNvPr id="14" name="右中かっこ 13"/>
          <p:cNvSpPr/>
          <p:nvPr/>
        </p:nvSpPr>
        <p:spPr>
          <a:xfrm rot="5400000">
            <a:off x="4433258" y="1016474"/>
            <a:ext cx="291771" cy="3096682"/>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5" name="テキスト ボックス 14"/>
          <p:cNvSpPr txBox="1"/>
          <p:nvPr/>
        </p:nvSpPr>
        <p:spPr>
          <a:xfrm>
            <a:off x="3768019" y="2677355"/>
            <a:ext cx="1596850" cy="461665"/>
          </a:xfrm>
          <a:prstGeom prst="rect">
            <a:avLst/>
          </a:prstGeom>
          <a:noFill/>
        </p:spPr>
        <p:txBody>
          <a:bodyPr wrap="square" rtlCol="0">
            <a:spAutoFit/>
          </a:bodyPr>
          <a:lstStyle/>
          <a:p>
            <a:pPr algn="ctr"/>
            <a:r>
              <a:rPr kumimoji="1" lang="ja-JP" altLang="en-US" sz="2400" dirty="0" smtClean="0"/>
              <a:t>利用しない</a:t>
            </a:r>
            <a:endParaRPr kumimoji="1" lang="ja-JP" altLang="en-US" sz="2400" dirty="0"/>
          </a:p>
        </p:txBody>
      </p:sp>
      <p:sp>
        <p:nvSpPr>
          <p:cNvPr id="16" name="テキスト ボックス 15"/>
          <p:cNvSpPr txBox="1"/>
          <p:nvPr/>
        </p:nvSpPr>
        <p:spPr>
          <a:xfrm>
            <a:off x="473000" y="3326834"/>
            <a:ext cx="8288406" cy="830997"/>
          </a:xfrm>
          <a:prstGeom prst="rect">
            <a:avLst/>
          </a:prstGeom>
          <a:noFill/>
        </p:spPr>
        <p:txBody>
          <a:bodyPr wrap="square" rtlCol="0">
            <a:spAutoFit/>
          </a:bodyPr>
          <a:lstStyle/>
          <a:p>
            <a:r>
              <a:rPr kumimoji="1" lang="ja-JP" altLang="en-US" sz="2400" dirty="0" smtClean="0"/>
              <a:t>参加者をレーティングでソート</a:t>
            </a:r>
            <a:endParaRPr kumimoji="1" lang="en-US" altLang="ja-JP" sz="2400" dirty="0" smtClean="0"/>
          </a:p>
          <a:p>
            <a:r>
              <a:rPr lang="ja-JP" altLang="en-US" sz="2400" dirty="0" smtClean="0"/>
              <a:t>第</a:t>
            </a:r>
            <a:r>
              <a:rPr lang="en-US" altLang="ja-JP" sz="2400" dirty="0" smtClean="0"/>
              <a:t>1</a:t>
            </a:r>
            <a:r>
              <a:rPr lang="ja-JP" altLang="en-US" sz="2400" dirty="0" smtClean="0"/>
              <a:t>四分位数までを初級者</a:t>
            </a:r>
            <a:r>
              <a:rPr lang="ja-JP" altLang="en-US" sz="2400" dirty="0"/>
              <a:t>，</a:t>
            </a:r>
            <a:r>
              <a:rPr lang="ja-JP" altLang="en-US" sz="2400" dirty="0" smtClean="0"/>
              <a:t>第</a:t>
            </a:r>
            <a:r>
              <a:rPr lang="en-US" altLang="ja-JP" sz="2400" dirty="0" smtClean="0"/>
              <a:t>3</a:t>
            </a:r>
            <a:r>
              <a:rPr lang="ja-JP" altLang="en-US" sz="2400" dirty="0" smtClean="0"/>
              <a:t>四分位数以降を上級者とする</a:t>
            </a:r>
            <a:endParaRPr kumimoji="1" lang="en-US" altLang="ja-JP" sz="2400" dirty="0" smtClean="0"/>
          </a:p>
        </p:txBody>
      </p:sp>
      <p:graphicFrame>
        <p:nvGraphicFramePr>
          <p:cNvPr id="17" name="表 16"/>
          <p:cNvGraphicFramePr>
            <a:graphicFrameLocks noGrp="1"/>
          </p:cNvGraphicFramePr>
          <p:nvPr>
            <p:extLst>
              <p:ext uri="{D42A27DB-BD31-4B8C-83A1-F6EECF244321}">
                <p14:modId xmlns:p14="http://schemas.microsoft.com/office/powerpoint/2010/main" val="2513459398"/>
              </p:ext>
            </p:extLst>
          </p:nvPr>
        </p:nvGraphicFramePr>
        <p:xfrm>
          <a:off x="1926923" y="4545990"/>
          <a:ext cx="5380560" cy="1828800"/>
        </p:xfrm>
        <a:graphic>
          <a:graphicData uri="http://schemas.openxmlformats.org/drawingml/2006/table">
            <a:tbl>
              <a:tblPr firstRow="1" bandRow="1">
                <a:tableStyleId>{5C22544A-7EE6-4342-B048-85BDC9FD1C3A}</a:tableStyleId>
              </a:tblPr>
              <a:tblGrid>
                <a:gridCol w="1793520">
                  <a:extLst>
                    <a:ext uri="{9D8B030D-6E8A-4147-A177-3AD203B41FA5}">
                      <a16:colId xmlns:a16="http://schemas.microsoft.com/office/drawing/2014/main" val="713725931"/>
                    </a:ext>
                  </a:extLst>
                </a:gridCol>
                <a:gridCol w="1793520">
                  <a:extLst>
                    <a:ext uri="{9D8B030D-6E8A-4147-A177-3AD203B41FA5}">
                      <a16:colId xmlns:a16="http://schemas.microsoft.com/office/drawing/2014/main" val="1128676483"/>
                    </a:ext>
                  </a:extLst>
                </a:gridCol>
                <a:gridCol w="1793520">
                  <a:extLst>
                    <a:ext uri="{9D8B030D-6E8A-4147-A177-3AD203B41FA5}">
                      <a16:colId xmlns:a16="http://schemas.microsoft.com/office/drawing/2014/main" val="4240513648"/>
                    </a:ext>
                  </a:extLst>
                </a:gridCol>
              </a:tblGrid>
              <a:tr h="370840">
                <a:tc>
                  <a:txBody>
                    <a:bodyPr/>
                    <a:lstStyle/>
                    <a:p>
                      <a:r>
                        <a:rPr kumimoji="1" lang="ja-JP" altLang="en-US" sz="2400" dirty="0" smtClean="0">
                          <a:solidFill>
                            <a:schemeClr val="tx1"/>
                          </a:solidFill>
                        </a:rPr>
                        <a:t>レーティング</a:t>
                      </a:r>
                      <a:endParaRPr kumimoji="1" lang="ja-JP" altLang="en-US" sz="24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dirty="0" smtClean="0">
                          <a:solidFill>
                            <a:schemeClr val="tx1"/>
                          </a:solidFill>
                        </a:rPr>
                        <a:t>初級者</a:t>
                      </a:r>
                      <a:endParaRPr kumimoji="1" lang="ja-JP" altLang="en-US" sz="24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2400" dirty="0" smtClean="0">
                          <a:solidFill>
                            <a:schemeClr val="tx1"/>
                          </a:solidFill>
                        </a:rPr>
                        <a:t>上級者</a:t>
                      </a:r>
                      <a:endParaRPr kumimoji="1" lang="ja-JP" altLang="en-US" sz="2400" dirty="0">
                        <a:solidFill>
                          <a:schemeClr val="tx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14246258"/>
                  </a:ext>
                </a:extLst>
              </a:tr>
              <a:tr h="370840">
                <a:tc>
                  <a:txBody>
                    <a:bodyPr/>
                    <a:lstStyle/>
                    <a:p>
                      <a:r>
                        <a:rPr kumimoji="1" lang="ja-JP" altLang="en-US" sz="2400" dirty="0" smtClean="0">
                          <a:solidFill>
                            <a:schemeClr val="tx1"/>
                          </a:solidFill>
                        </a:rPr>
                        <a:t>平均</a:t>
                      </a:r>
                      <a:endParaRPr kumimoji="1" lang="en-US" altLang="ja-JP" sz="2400" dirty="0" smtClean="0">
                        <a:solidFill>
                          <a:schemeClr val="tx1"/>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r>
                        <a:rPr kumimoji="1" lang="en-US" altLang="ja-JP" sz="2400" dirty="0" smtClean="0">
                          <a:solidFill>
                            <a:schemeClr val="tx1"/>
                          </a:solidFill>
                        </a:rPr>
                        <a:t>1171.12</a:t>
                      </a:r>
                      <a:endParaRPr kumimoji="1" lang="ja-JP" altLang="en-US" sz="2400" dirty="0">
                        <a:solidFill>
                          <a:schemeClr val="tx1"/>
                        </a:solidFill>
                      </a:endParaRPr>
                    </a:p>
                  </a:txBody>
                  <a:tcPr>
                    <a:lnT w="12700" cap="flat" cmpd="sng" algn="ctr">
                      <a:solidFill>
                        <a:schemeClr val="tx1"/>
                      </a:solidFill>
                      <a:prstDash val="solid"/>
                      <a:round/>
                      <a:headEnd type="none" w="med" len="med"/>
                      <a:tailEnd type="none" w="med" len="med"/>
                    </a:lnT>
                    <a:solidFill>
                      <a:schemeClr val="bg1"/>
                    </a:solidFill>
                  </a:tcPr>
                </a:tc>
                <a:tc>
                  <a:txBody>
                    <a:bodyPr/>
                    <a:lstStyle/>
                    <a:p>
                      <a:pPr algn="r"/>
                      <a:r>
                        <a:rPr kumimoji="1" lang="en-US" altLang="ja-JP" sz="2400" dirty="0" smtClean="0">
                          <a:solidFill>
                            <a:schemeClr val="tx1"/>
                          </a:solidFill>
                        </a:rPr>
                        <a:t>1824.82</a:t>
                      </a:r>
                      <a:endParaRPr kumimoji="1" lang="ja-JP" altLang="en-US" sz="2400" dirty="0">
                        <a:solidFill>
                          <a:schemeClr val="tx1"/>
                        </a:solidFill>
                      </a:endParaRPr>
                    </a:p>
                  </a:txBody>
                  <a:tcPr>
                    <a:lnT w="12700" cap="flat" cmpd="sng" algn="ctr">
                      <a:solidFill>
                        <a:schemeClr val="tx1"/>
                      </a:solidFill>
                      <a:prstDash val="solid"/>
                      <a:round/>
                      <a:headEnd type="none" w="med" len="med"/>
                      <a:tailEnd type="none" w="med" len="med"/>
                    </a:lnT>
                    <a:solidFill>
                      <a:schemeClr val="bg1"/>
                    </a:solidFill>
                  </a:tcPr>
                </a:tc>
                <a:extLst>
                  <a:ext uri="{0D108BD9-81ED-4DB2-BD59-A6C34878D82A}">
                    <a16:rowId xmlns:a16="http://schemas.microsoft.com/office/drawing/2014/main" val="1278936691"/>
                  </a:ext>
                </a:extLst>
              </a:tr>
              <a:tr h="370840">
                <a:tc>
                  <a:txBody>
                    <a:bodyPr/>
                    <a:lstStyle/>
                    <a:p>
                      <a:r>
                        <a:rPr kumimoji="1" lang="ja-JP" altLang="en-US" sz="2400" dirty="0" smtClean="0">
                          <a:solidFill>
                            <a:schemeClr val="tx1"/>
                          </a:solidFill>
                        </a:rPr>
                        <a:t>最小値</a:t>
                      </a:r>
                      <a:endParaRPr kumimoji="1" lang="ja-JP" altLang="en-US" sz="2400" dirty="0">
                        <a:solidFill>
                          <a:schemeClr val="tx1"/>
                        </a:solidFill>
                      </a:endParaRPr>
                    </a:p>
                  </a:txBody>
                  <a:tcPr>
                    <a:solidFill>
                      <a:schemeClr val="bg1"/>
                    </a:solidFill>
                  </a:tcPr>
                </a:tc>
                <a:tc>
                  <a:txBody>
                    <a:bodyPr/>
                    <a:lstStyle/>
                    <a:p>
                      <a:pPr algn="r"/>
                      <a:r>
                        <a:rPr kumimoji="1" lang="en-US" altLang="ja-JP" sz="2400" dirty="0" smtClean="0">
                          <a:solidFill>
                            <a:schemeClr val="tx1"/>
                          </a:solidFill>
                        </a:rPr>
                        <a:t>-39</a:t>
                      </a:r>
                      <a:endParaRPr kumimoji="1" lang="ja-JP" altLang="en-US" sz="2400" dirty="0">
                        <a:solidFill>
                          <a:schemeClr val="tx1"/>
                        </a:solidFill>
                      </a:endParaRPr>
                    </a:p>
                  </a:txBody>
                  <a:tcPr>
                    <a:solidFill>
                      <a:schemeClr val="bg1"/>
                    </a:solidFill>
                  </a:tcPr>
                </a:tc>
                <a:tc>
                  <a:txBody>
                    <a:bodyPr/>
                    <a:lstStyle/>
                    <a:p>
                      <a:pPr algn="r"/>
                      <a:r>
                        <a:rPr kumimoji="1" lang="en-US" altLang="ja-JP" sz="2400" dirty="0" smtClean="0">
                          <a:solidFill>
                            <a:schemeClr val="tx1"/>
                          </a:solidFill>
                        </a:rPr>
                        <a:t>1573</a:t>
                      </a:r>
                      <a:endParaRPr kumimoji="1" lang="ja-JP" altLang="en-US" sz="2400" dirty="0">
                        <a:solidFill>
                          <a:schemeClr val="tx1"/>
                        </a:solidFill>
                      </a:endParaRPr>
                    </a:p>
                  </a:txBody>
                  <a:tcPr>
                    <a:solidFill>
                      <a:schemeClr val="bg1"/>
                    </a:solidFill>
                  </a:tcPr>
                </a:tc>
                <a:extLst>
                  <a:ext uri="{0D108BD9-81ED-4DB2-BD59-A6C34878D82A}">
                    <a16:rowId xmlns:a16="http://schemas.microsoft.com/office/drawing/2014/main" val="1121997974"/>
                  </a:ext>
                </a:extLst>
              </a:tr>
              <a:tr h="370840">
                <a:tc>
                  <a:txBody>
                    <a:bodyPr/>
                    <a:lstStyle/>
                    <a:p>
                      <a:r>
                        <a:rPr kumimoji="1" lang="ja-JP" altLang="en-US" sz="2400" dirty="0" smtClean="0">
                          <a:solidFill>
                            <a:schemeClr val="tx1"/>
                          </a:solidFill>
                        </a:rPr>
                        <a:t>最大値</a:t>
                      </a:r>
                      <a:endParaRPr kumimoji="1" lang="ja-JP" altLang="en-US" sz="24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400" dirty="0" smtClean="0">
                          <a:solidFill>
                            <a:schemeClr val="tx1"/>
                          </a:solidFill>
                        </a:rPr>
                        <a:t>1299</a:t>
                      </a:r>
                      <a:endParaRPr kumimoji="1" lang="ja-JP" altLang="en-US" sz="24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tc>
                  <a:txBody>
                    <a:bodyPr/>
                    <a:lstStyle/>
                    <a:p>
                      <a:pPr algn="r"/>
                      <a:r>
                        <a:rPr kumimoji="1" lang="en-US" altLang="ja-JP" sz="2400" dirty="0" smtClean="0">
                          <a:solidFill>
                            <a:schemeClr val="tx1"/>
                          </a:solidFill>
                        </a:rPr>
                        <a:t>3367</a:t>
                      </a:r>
                      <a:endParaRPr kumimoji="1" lang="ja-JP" altLang="en-US" sz="2400" dirty="0">
                        <a:solidFill>
                          <a:schemeClr val="tx1"/>
                        </a:solidFill>
                      </a:endParaRPr>
                    </a:p>
                  </a:txBody>
                  <a:tcPr>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22208797"/>
                  </a:ext>
                </a:extLst>
              </a:tr>
            </a:tbl>
          </a:graphicData>
        </a:graphic>
      </p:graphicFrame>
    </p:spTree>
    <p:extLst>
      <p:ext uri="{BB962C8B-B14F-4D97-AF65-F5344CB8AC3E}">
        <p14:creationId xmlns:p14="http://schemas.microsoft.com/office/powerpoint/2010/main" val="30046615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Research Question</a:t>
            </a:r>
            <a:endParaRPr kumimoji="1" lang="ja-JP" altLang="en-US" dirty="0"/>
          </a:p>
        </p:txBody>
      </p:sp>
      <p:sp>
        <p:nvSpPr>
          <p:cNvPr id="3" name="コンテンツ プレースホルダー 2"/>
          <p:cNvSpPr>
            <a:spLocks noGrp="1"/>
          </p:cNvSpPr>
          <p:nvPr>
            <p:ph idx="1"/>
          </p:nvPr>
        </p:nvSpPr>
        <p:spPr/>
        <p:txBody>
          <a:bodyPr/>
          <a:lstStyle/>
          <a:p>
            <a:pPr marL="514350" indent="-514350">
              <a:buFont typeface="+mj-lt"/>
              <a:buAutoNum type="arabicPeriod"/>
            </a:pPr>
            <a:r>
              <a:rPr lang="ja-JP" altLang="en-US" dirty="0" smtClean="0"/>
              <a:t>初級者と上級者を比較して初回提出ソースコードにどのような違いがあるか</a:t>
            </a:r>
            <a:endParaRPr lang="en-US" altLang="ja-JP" dirty="0" smtClean="0"/>
          </a:p>
          <a:p>
            <a:pPr marL="514350" indent="-514350">
              <a:buFont typeface="+mj-lt"/>
              <a:buAutoNum type="arabicPeriod"/>
            </a:pPr>
            <a:endParaRPr lang="en-US" altLang="ja-JP" dirty="0"/>
          </a:p>
          <a:p>
            <a:pPr marL="514350" indent="-514350">
              <a:buFont typeface="+mj-lt"/>
              <a:buAutoNum type="arabicPeriod"/>
            </a:pPr>
            <a:r>
              <a:rPr lang="ja-JP" altLang="en-US" dirty="0"/>
              <a:t>初級者と上級者を比較して</a:t>
            </a:r>
            <a:r>
              <a:rPr lang="ja-JP" altLang="en-US" dirty="0" smtClean="0"/>
              <a:t>修正量に違いがあるか</a:t>
            </a:r>
            <a:r>
              <a:rPr lang="en-US" altLang="ja-JP" dirty="0" smtClean="0"/>
              <a:t/>
            </a:r>
            <a:br>
              <a:rPr lang="en-US" altLang="ja-JP" dirty="0" smtClean="0"/>
            </a:br>
            <a:endParaRPr lang="en-US" altLang="ja-JP" dirty="0" smtClean="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5</a:t>
            </a:fld>
            <a:endParaRPr kumimoji="1" lang="ja-JP" altLang="en-US"/>
          </a:p>
        </p:txBody>
      </p:sp>
    </p:spTree>
    <p:extLst>
      <p:ext uri="{BB962C8B-B14F-4D97-AF65-F5344CB8AC3E}">
        <p14:creationId xmlns:p14="http://schemas.microsoft.com/office/powerpoint/2010/main" val="878606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データセットの</a:t>
            </a:r>
            <a:r>
              <a:rPr lang="ja-JP" altLang="en-US" dirty="0"/>
              <a:t>構築</a:t>
            </a:r>
            <a:endParaRPr kumimoji="1" lang="ja-JP" altLang="en-US" dirty="0"/>
          </a:p>
        </p:txBody>
      </p:sp>
      <p:sp>
        <p:nvSpPr>
          <p:cNvPr id="3" name="コンテンツ プレースホルダー 2"/>
          <p:cNvSpPr>
            <a:spLocks noGrp="1"/>
          </p:cNvSpPr>
          <p:nvPr>
            <p:ph idx="1"/>
          </p:nvPr>
        </p:nvSpPr>
        <p:spPr>
          <a:xfrm>
            <a:off x="457200" y="1600203"/>
            <a:ext cx="8229600" cy="1257982"/>
          </a:xfrm>
        </p:spPr>
        <p:txBody>
          <a:bodyPr/>
          <a:lstStyle/>
          <a:p>
            <a:pPr marL="0" indent="0">
              <a:buNone/>
            </a:pPr>
            <a:r>
              <a:rPr lang="ja-JP" altLang="en-US" dirty="0" smtClean="0"/>
              <a:t>大手プログラミングコンテスト</a:t>
            </a:r>
            <a:r>
              <a:rPr lang="en-US" altLang="ja-JP" dirty="0" err="1" smtClean="0"/>
              <a:t>Codeforces</a:t>
            </a:r>
            <a:r>
              <a:rPr lang="ja-JP" altLang="en-US" dirty="0" smtClean="0"/>
              <a:t>より研究用データセットを構築した</a:t>
            </a:r>
            <a:endParaRPr lang="en-US" altLang="ja-JP" dirty="0" smtClean="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6</a:t>
            </a:fld>
            <a:endParaRPr kumimoji="1" lang="ja-JP" altLang="en-US"/>
          </a:p>
        </p:txBody>
      </p:sp>
      <p:sp>
        <p:nvSpPr>
          <p:cNvPr id="6" name="テキスト ボックス 5"/>
          <p:cNvSpPr txBox="1"/>
          <p:nvPr/>
        </p:nvSpPr>
        <p:spPr>
          <a:xfrm>
            <a:off x="457200" y="3268372"/>
            <a:ext cx="2428504" cy="400110"/>
          </a:xfrm>
          <a:prstGeom prst="rect">
            <a:avLst/>
          </a:prstGeom>
          <a:solidFill>
            <a:schemeClr val="accent5"/>
          </a:solidFill>
        </p:spPr>
        <p:txBody>
          <a:bodyPr wrap="square" rtlCol="0">
            <a:spAutoFit/>
          </a:bodyPr>
          <a:lstStyle/>
          <a:p>
            <a:pPr algn="ctr"/>
            <a:r>
              <a:rPr kumimoji="1" lang="ja-JP" altLang="en-US" sz="2000" dirty="0" smtClean="0"/>
              <a:t>ソースコードデータ</a:t>
            </a:r>
            <a:endParaRPr kumimoji="1" lang="ja-JP" altLang="en-US" sz="2000" dirty="0"/>
          </a:p>
        </p:txBody>
      </p:sp>
      <p:sp>
        <p:nvSpPr>
          <p:cNvPr id="7" name="テキスト ボックス 6"/>
          <p:cNvSpPr txBox="1"/>
          <p:nvPr/>
        </p:nvSpPr>
        <p:spPr>
          <a:xfrm>
            <a:off x="4080891" y="3254738"/>
            <a:ext cx="2984927" cy="400110"/>
          </a:xfrm>
          <a:prstGeom prst="rect">
            <a:avLst/>
          </a:prstGeom>
          <a:solidFill>
            <a:schemeClr val="accent5"/>
          </a:solidFill>
        </p:spPr>
        <p:txBody>
          <a:bodyPr wrap="square" rtlCol="0">
            <a:spAutoFit/>
          </a:bodyPr>
          <a:lstStyle/>
          <a:p>
            <a:pPr algn="ctr"/>
            <a:r>
              <a:rPr lang="ja-JP" altLang="en-US" sz="2000" dirty="0"/>
              <a:t>提出</a:t>
            </a:r>
            <a:r>
              <a:rPr lang="ja-JP" altLang="en-US" sz="2000" dirty="0" smtClean="0"/>
              <a:t>履歴</a:t>
            </a:r>
            <a:r>
              <a:rPr kumimoji="1" lang="ja-JP" altLang="en-US" sz="2000" dirty="0" smtClean="0"/>
              <a:t>データベース</a:t>
            </a:r>
            <a:endParaRPr kumimoji="1" lang="ja-JP" altLang="en-US" sz="2000" dirty="0"/>
          </a:p>
        </p:txBody>
      </p:sp>
      <p:graphicFrame>
        <p:nvGraphicFramePr>
          <p:cNvPr id="8" name="表 7"/>
          <p:cNvGraphicFramePr>
            <a:graphicFrameLocks noGrp="1"/>
          </p:cNvGraphicFramePr>
          <p:nvPr>
            <p:extLst>
              <p:ext uri="{D42A27DB-BD31-4B8C-83A1-F6EECF244321}">
                <p14:modId xmlns:p14="http://schemas.microsoft.com/office/powerpoint/2010/main" val="117423572"/>
              </p:ext>
            </p:extLst>
          </p:nvPr>
        </p:nvGraphicFramePr>
        <p:xfrm>
          <a:off x="659078" y="3820268"/>
          <a:ext cx="3057898" cy="792480"/>
        </p:xfrm>
        <a:graphic>
          <a:graphicData uri="http://schemas.openxmlformats.org/drawingml/2006/table">
            <a:tbl>
              <a:tblPr firstRow="1" bandRow="1">
                <a:tableStyleId>{5C22544A-7EE6-4342-B048-85BDC9FD1C3A}</a:tableStyleId>
              </a:tblPr>
              <a:tblGrid>
                <a:gridCol w="1528949">
                  <a:extLst>
                    <a:ext uri="{9D8B030D-6E8A-4147-A177-3AD203B41FA5}">
                      <a16:colId xmlns:a16="http://schemas.microsoft.com/office/drawing/2014/main" val="20000"/>
                    </a:ext>
                  </a:extLst>
                </a:gridCol>
                <a:gridCol w="1528949">
                  <a:extLst>
                    <a:ext uri="{9D8B030D-6E8A-4147-A177-3AD203B41FA5}">
                      <a16:colId xmlns:a16="http://schemas.microsoft.com/office/drawing/2014/main" val="20001"/>
                    </a:ext>
                  </a:extLst>
                </a:gridCol>
              </a:tblGrid>
              <a:tr h="370840">
                <a:tc>
                  <a:txBody>
                    <a:bodyPr/>
                    <a:lstStyle/>
                    <a:p>
                      <a:pPr algn="r"/>
                      <a:r>
                        <a:rPr kumimoji="1" lang="ja-JP" altLang="en-US" sz="2000" dirty="0" smtClean="0">
                          <a:solidFill>
                            <a:schemeClr val="tx1"/>
                          </a:solidFill>
                        </a:rPr>
                        <a:t>ファイル数</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2000" dirty="0" smtClean="0">
                          <a:solidFill>
                            <a:schemeClr val="tx1"/>
                          </a:solidFill>
                        </a:rPr>
                        <a:t>合計サイズ</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pPr algn="r"/>
                      <a:r>
                        <a:rPr kumimoji="1" lang="en-US" altLang="ja-JP" sz="2000" dirty="0" smtClean="0">
                          <a:solidFill>
                            <a:schemeClr val="tx1"/>
                          </a:solidFill>
                        </a:rPr>
                        <a:t>1,644,636</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2000" dirty="0" smtClean="0">
                          <a:solidFill>
                            <a:schemeClr val="tx1"/>
                          </a:solidFill>
                        </a:rPr>
                        <a:t>2.31GB</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904027617"/>
              </p:ext>
            </p:extLst>
          </p:nvPr>
        </p:nvGraphicFramePr>
        <p:xfrm>
          <a:off x="4489106" y="3820268"/>
          <a:ext cx="4082143" cy="792480"/>
        </p:xfrm>
        <a:graphic>
          <a:graphicData uri="http://schemas.openxmlformats.org/drawingml/2006/table">
            <a:tbl>
              <a:tblPr firstRow="1" bandRow="1">
                <a:tableStyleId>{5C22544A-7EE6-4342-B048-85BDC9FD1C3A}</a:tableStyleId>
              </a:tblPr>
              <a:tblGrid>
                <a:gridCol w="1515108">
                  <a:extLst>
                    <a:ext uri="{9D8B030D-6E8A-4147-A177-3AD203B41FA5}">
                      <a16:colId xmlns:a16="http://schemas.microsoft.com/office/drawing/2014/main" val="20000"/>
                    </a:ext>
                  </a:extLst>
                </a:gridCol>
                <a:gridCol w="1449331">
                  <a:extLst>
                    <a:ext uri="{9D8B030D-6E8A-4147-A177-3AD203B41FA5}">
                      <a16:colId xmlns:a16="http://schemas.microsoft.com/office/drawing/2014/main" val="20001"/>
                    </a:ext>
                  </a:extLst>
                </a:gridCol>
                <a:gridCol w="1117704">
                  <a:extLst>
                    <a:ext uri="{9D8B030D-6E8A-4147-A177-3AD203B41FA5}">
                      <a16:colId xmlns:a16="http://schemas.microsoft.com/office/drawing/2014/main" val="20004"/>
                    </a:ext>
                  </a:extLst>
                </a:gridCol>
              </a:tblGrid>
              <a:tr h="370840">
                <a:tc>
                  <a:txBody>
                    <a:bodyPr/>
                    <a:lstStyle/>
                    <a:p>
                      <a:pPr algn="r"/>
                      <a:r>
                        <a:rPr kumimoji="1" lang="ja-JP" altLang="en-US" sz="2000" dirty="0" smtClean="0">
                          <a:solidFill>
                            <a:schemeClr val="tx1"/>
                          </a:solidFill>
                        </a:rPr>
                        <a:t>提出数</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2000" dirty="0" smtClean="0">
                          <a:solidFill>
                            <a:schemeClr val="tx1"/>
                          </a:solidFill>
                        </a:rPr>
                        <a:t>参加者数</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ja-JP" altLang="en-US" sz="2000" dirty="0" smtClean="0">
                          <a:solidFill>
                            <a:schemeClr val="tx1"/>
                          </a:solidFill>
                        </a:rPr>
                        <a:t>サイズ</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37084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rPr>
                        <a:t>1,644,636</a:t>
                      </a:r>
                      <a:endParaRPr kumimoji="1" lang="ja-JP" altLang="en-US" sz="2000" dirty="0" smtClean="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2000" dirty="0" smtClean="0">
                          <a:solidFill>
                            <a:schemeClr val="tx1"/>
                          </a:solidFill>
                        </a:rPr>
                        <a:t>14,520</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2000" dirty="0" smtClean="0">
                          <a:solidFill>
                            <a:schemeClr val="tx1"/>
                          </a:solidFill>
                        </a:rPr>
                        <a:t>357MB</a:t>
                      </a:r>
                      <a:endParaRPr kumimoji="1" lang="ja-JP" altLang="en-US" sz="2000" dirty="0">
                        <a:solidFill>
                          <a:schemeClr val="tx1"/>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1"/>
                  </a:ext>
                </a:extLst>
              </a:tr>
            </a:tbl>
          </a:graphicData>
        </a:graphic>
      </p:graphicFrame>
      <p:sp>
        <p:nvSpPr>
          <p:cNvPr id="5" name="テキスト ボックス 4"/>
          <p:cNvSpPr txBox="1"/>
          <p:nvPr/>
        </p:nvSpPr>
        <p:spPr>
          <a:xfrm>
            <a:off x="789709" y="5006039"/>
            <a:ext cx="8009906" cy="830997"/>
          </a:xfrm>
          <a:prstGeom prst="rect">
            <a:avLst/>
          </a:prstGeom>
          <a:noFill/>
        </p:spPr>
        <p:txBody>
          <a:bodyPr wrap="square" rtlCol="0">
            <a:spAutoFit/>
          </a:bodyPr>
          <a:lstStyle/>
          <a:p>
            <a:r>
              <a:rPr kumimoji="1" lang="ja-JP" altLang="en-US" sz="2400" dirty="0" smtClean="0"/>
              <a:t>ソースコードの言語のうち</a:t>
            </a:r>
            <a:r>
              <a:rPr kumimoji="1" lang="en-US" altLang="ja-JP" sz="2400" dirty="0" smtClean="0"/>
              <a:t>90%</a:t>
            </a:r>
            <a:r>
              <a:rPr kumimoji="1" lang="ja-JP" altLang="en-US" sz="2400" dirty="0" smtClean="0"/>
              <a:t>は</a:t>
            </a:r>
            <a:r>
              <a:rPr kumimoji="1" lang="en-US" altLang="ja-JP" sz="2400" dirty="0" smtClean="0"/>
              <a:t>C++</a:t>
            </a:r>
            <a:r>
              <a:rPr kumimoji="1" lang="ja-JP" altLang="en-US" sz="2400" dirty="0" smtClean="0"/>
              <a:t>であったため，</a:t>
            </a:r>
            <a:endParaRPr kumimoji="1" lang="en-US" altLang="ja-JP" sz="2400" dirty="0" smtClean="0"/>
          </a:p>
          <a:p>
            <a:r>
              <a:rPr lang="ja-JP" altLang="en-US" sz="2400" dirty="0" smtClean="0"/>
              <a:t>本研究におけるソースコード分析では</a:t>
            </a:r>
            <a:r>
              <a:rPr lang="en-US" altLang="ja-JP" sz="2400" dirty="0" smtClean="0"/>
              <a:t>C++</a:t>
            </a:r>
            <a:r>
              <a:rPr lang="ja-JP" altLang="en-US" sz="2400" dirty="0" smtClean="0"/>
              <a:t>を対象とした</a:t>
            </a:r>
            <a:endParaRPr kumimoji="1" lang="ja-JP" altLang="en-US" sz="2400" dirty="0"/>
          </a:p>
        </p:txBody>
      </p:sp>
    </p:spTree>
    <p:extLst>
      <p:ext uri="{BB962C8B-B14F-4D97-AF65-F5344CB8AC3E}">
        <p14:creationId xmlns:p14="http://schemas.microsoft.com/office/powerpoint/2010/main" val="1896721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RQ1: </a:t>
            </a:r>
            <a:r>
              <a:rPr lang="ja-JP" altLang="en-US" dirty="0"/>
              <a:t>予約語利用</a:t>
            </a:r>
            <a:r>
              <a:rPr lang="ja-JP" altLang="en-US" dirty="0" smtClean="0"/>
              <a:t>頻度 調査方法</a:t>
            </a:r>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7</a:t>
            </a:fld>
            <a:endParaRPr kumimoji="1" lang="ja-JP" altLang="en-US"/>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29190" y="2302492"/>
            <a:ext cx="3796822" cy="907884"/>
          </a:xfrm>
          <a:prstGeom prst="rect">
            <a:avLst/>
          </a:prstGeom>
        </p:spPr>
      </p:pic>
      <p:cxnSp>
        <p:nvCxnSpPr>
          <p:cNvPr id="6" name="直線矢印コネクタ 5"/>
          <p:cNvCxnSpPr/>
          <p:nvPr/>
        </p:nvCxnSpPr>
        <p:spPr>
          <a:xfrm flipV="1">
            <a:off x="1318146" y="2320064"/>
            <a:ext cx="6127" cy="87439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385185" y="2812936"/>
            <a:ext cx="946150" cy="369332"/>
          </a:xfrm>
          <a:prstGeom prst="rect">
            <a:avLst/>
          </a:prstGeom>
          <a:noFill/>
        </p:spPr>
        <p:txBody>
          <a:bodyPr wrap="square" rtlCol="0">
            <a:spAutoFit/>
          </a:bodyPr>
          <a:lstStyle/>
          <a:p>
            <a:pPr algn="ctr"/>
            <a:r>
              <a:rPr lang="en-US" altLang="ja-JP" dirty="0" smtClean="0"/>
              <a:t>OLD</a:t>
            </a:r>
            <a:endParaRPr kumimoji="1" lang="ja-JP" altLang="en-US" dirty="0"/>
          </a:p>
        </p:txBody>
      </p:sp>
      <p:sp>
        <p:nvSpPr>
          <p:cNvPr id="8" name="テキスト ボックス 7"/>
          <p:cNvSpPr txBox="1"/>
          <p:nvPr/>
        </p:nvSpPr>
        <p:spPr>
          <a:xfrm>
            <a:off x="371996" y="2362193"/>
            <a:ext cx="946150" cy="369332"/>
          </a:xfrm>
          <a:prstGeom prst="rect">
            <a:avLst/>
          </a:prstGeom>
          <a:noFill/>
        </p:spPr>
        <p:txBody>
          <a:bodyPr wrap="square" rtlCol="0">
            <a:spAutoFit/>
          </a:bodyPr>
          <a:lstStyle/>
          <a:p>
            <a:pPr algn="ctr"/>
            <a:r>
              <a:rPr lang="en-US" altLang="ja-JP" dirty="0" smtClean="0"/>
              <a:t>NEW</a:t>
            </a:r>
            <a:endParaRPr kumimoji="1" lang="ja-JP" altLang="en-US" dirty="0"/>
          </a:p>
        </p:txBody>
      </p:sp>
      <p:sp>
        <p:nvSpPr>
          <p:cNvPr id="9" name="メモ 8"/>
          <p:cNvSpPr/>
          <p:nvPr/>
        </p:nvSpPr>
        <p:spPr>
          <a:xfrm>
            <a:off x="5373448" y="2524576"/>
            <a:ext cx="514350" cy="629583"/>
          </a:xfrm>
          <a:prstGeom prst="foldedCorner">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0" name="正方形/長方形 9"/>
          <p:cNvSpPr/>
          <p:nvPr/>
        </p:nvSpPr>
        <p:spPr>
          <a:xfrm>
            <a:off x="2400318" y="2302492"/>
            <a:ext cx="512064" cy="907884"/>
          </a:xfrm>
          <a:prstGeom prst="rect">
            <a:avLst/>
          </a:prstGeom>
          <a:solidFill>
            <a:schemeClr val="bg2">
              <a:lumMod val="20000"/>
              <a:lumOff val="80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1" name="正方形/長方形 10"/>
          <p:cNvSpPr/>
          <p:nvPr/>
        </p:nvSpPr>
        <p:spPr>
          <a:xfrm>
            <a:off x="1451297" y="2999789"/>
            <a:ext cx="3774716" cy="210587"/>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2" name="テキスト ボックス 11"/>
          <p:cNvSpPr txBox="1"/>
          <p:nvPr/>
        </p:nvSpPr>
        <p:spPr>
          <a:xfrm>
            <a:off x="2371070" y="2451813"/>
            <a:ext cx="588468" cy="276999"/>
          </a:xfrm>
          <a:prstGeom prst="rect">
            <a:avLst/>
          </a:prstGeom>
          <a:noFill/>
        </p:spPr>
        <p:txBody>
          <a:bodyPr wrap="square" rtlCol="0">
            <a:spAutoFit/>
          </a:bodyPr>
          <a:lstStyle/>
          <a:p>
            <a:r>
              <a:rPr kumimoji="1" lang="en-US" altLang="ja-JP" sz="1200" dirty="0" err="1" smtClean="0"/>
              <a:t>userA</a:t>
            </a:r>
            <a:endParaRPr kumimoji="1" lang="ja-JP" altLang="en-US" sz="1200" dirty="0"/>
          </a:p>
        </p:txBody>
      </p:sp>
      <p:cxnSp>
        <p:nvCxnSpPr>
          <p:cNvPr id="13" name="直線矢印コネクタ 12"/>
          <p:cNvCxnSpPr>
            <a:stCxn id="11" idx="3"/>
            <a:endCxn id="9" idx="1"/>
          </p:cNvCxnSpPr>
          <p:nvPr/>
        </p:nvCxnSpPr>
        <p:spPr>
          <a:xfrm flipV="1">
            <a:off x="5226013" y="2839368"/>
            <a:ext cx="147435" cy="265715"/>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右矢印 13"/>
          <p:cNvSpPr/>
          <p:nvPr/>
        </p:nvSpPr>
        <p:spPr>
          <a:xfrm>
            <a:off x="5970028" y="2714861"/>
            <a:ext cx="925878" cy="283260"/>
          </a:xfrm>
          <a:prstGeom prst="rightArrow">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5" name="テキスト ボックス 14"/>
          <p:cNvSpPr txBox="1"/>
          <p:nvPr/>
        </p:nvSpPr>
        <p:spPr>
          <a:xfrm>
            <a:off x="5970028" y="2436423"/>
            <a:ext cx="925878" cy="307777"/>
          </a:xfrm>
          <a:prstGeom prst="rect">
            <a:avLst/>
          </a:prstGeom>
          <a:noFill/>
        </p:spPr>
        <p:txBody>
          <a:bodyPr wrap="square" rtlCol="0">
            <a:spAutoFit/>
          </a:bodyPr>
          <a:lstStyle/>
          <a:p>
            <a:r>
              <a:rPr kumimoji="1" lang="ja-JP" altLang="en-US" sz="1400" dirty="0" smtClean="0"/>
              <a:t>字句解析</a:t>
            </a:r>
            <a:endParaRPr kumimoji="1" lang="ja-JP" altLang="en-US" sz="1400" dirty="0"/>
          </a:p>
        </p:txBody>
      </p:sp>
      <mc:AlternateContent xmlns:mc="http://schemas.openxmlformats.org/markup-compatibility/2006" xmlns:a14="http://schemas.microsoft.com/office/drawing/2010/main">
        <mc:Choice Requires="a14">
          <p:graphicFrame>
            <p:nvGraphicFramePr>
              <p:cNvPr id="16" name="表 15"/>
              <p:cNvGraphicFramePr>
                <a:graphicFrameLocks noGrp="1"/>
              </p:cNvGraphicFramePr>
              <p:nvPr>
                <p:extLst>
                  <p:ext uri="{D42A27DB-BD31-4B8C-83A1-F6EECF244321}">
                    <p14:modId xmlns:p14="http://schemas.microsoft.com/office/powerpoint/2010/main" val="4187929627"/>
                  </p:ext>
                </p:extLst>
              </p:nvPr>
            </p:nvGraphicFramePr>
            <p:xfrm>
              <a:off x="6978135" y="2496467"/>
              <a:ext cx="1767967" cy="685800"/>
            </p:xfrm>
            <a:graphic>
              <a:graphicData uri="http://schemas.openxmlformats.org/drawingml/2006/table">
                <a:tbl>
                  <a:tblPr/>
                  <a:tblGrid>
                    <a:gridCol w="1123198">
                      <a:extLst>
                        <a:ext uri="{9D8B030D-6E8A-4147-A177-3AD203B41FA5}">
                          <a16:colId xmlns:a16="http://schemas.microsoft.com/office/drawing/2014/main" val="3445819298"/>
                        </a:ext>
                      </a:extLst>
                    </a:gridCol>
                    <a:gridCol w="644769">
                      <a:extLst>
                        <a:ext uri="{9D8B030D-6E8A-4147-A177-3AD203B41FA5}">
                          <a16:colId xmlns:a16="http://schemas.microsoft.com/office/drawing/2014/main" val="421384247"/>
                        </a:ext>
                      </a:extLst>
                    </a:gridCol>
                  </a:tblGrid>
                  <a:tr h="228600">
                    <a:tc>
                      <a:txBody>
                        <a:bodyPr/>
                        <a:lstStyle/>
                        <a:p>
                          <a:pPr algn="l" fontAlgn="ctr"/>
                          <a14:m>
                            <m:oMathPara xmlns:m="http://schemas.openxmlformats.org/officeDocument/2006/math">
                              <m:oMathParaPr>
                                <m:jc m:val="centerGroup"/>
                              </m:oMathParaPr>
                              <m:oMath xmlns:m="http://schemas.openxmlformats.org/officeDocument/2006/math">
                                <m:sSub>
                                  <m:sSubPr>
                                    <m:ctrlPr>
                                      <a:rPr lang="en-US" sz="1200" b="0" i="1" u="none" strike="noStrike" smtClean="0">
                                        <a:solidFill>
                                          <a:srgbClr val="000000"/>
                                        </a:solidFill>
                                        <a:effectLst/>
                                        <a:latin typeface="Cambria Math" panose="02040503050406030204" pitchFamily="18" charset="0"/>
                                        <a:ea typeface="游ゴシック" panose="020B0400000000000000" pitchFamily="50" charset="-128"/>
                                      </a:rPr>
                                    </m:ctrlPr>
                                  </m:sSubPr>
                                  <m:e>
                                    <m:r>
                                      <a:rPr lang="en-US" sz="1200" b="0" i="1" u="none" strike="noStrike" smtClean="0">
                                        <a:solidFill>
                                          <a:srgbClr val="000000"/>
                                        </a:solidFill>
                                        <a:effectLst/>
                                        <a:latin typeface="Cambria Math" panose="02040503050406030204" pitchFamily="18" charset="0"/>
                                        <a:ea typeface="游ゴシック" panose="020B0400000000000000" pitchFamily="50" charset="-128"/>
                                      </a:rPr>
                                      <m:t>𝑘</m:t>
                                    </m:r>
                                  </m:e>
                                  <m:sub>
                                    <m:r>
                                      <a:rPr lang="en-US" sz="1200" b="0" i="1" u="none" strike="noStrike" smtClean="0">
                                        <a:solidFill>
                                          <a:srgbClr val="000000"/>
                                        </a:solidFill>
                                        <a:effectLst/>
                                        <a:latin typeface="Cambria Math" panose="02040503050406030204" pitchFamily="18" charset="0"/>
                                        <a:ea typeface="游ゴシック" panose="020B0400000000000000" pitchFamily="50" charset="-128"/>
                                      </a:rPr>
                                      <m:t>𝑢𝑠𝑒𝑟𝐴</m:t>
                                    </m:r>
                                    <m:r>
                                      <a:rPr lang="en-US" sz="1200" b="0" i="1" u="none" strike="noStrike" smtClean="0">
                                        <a:solidFill>
                                          <a:srgbClr val="000000"/>
                                        </a:solidFill>
                                        <a:effectLst/>
                                        <a:latin typeface="Cambria Math" panose="02040503050406030204" pitchFamily="18" charset="0"/>
                                        <a:ea typeface="游ゴシック" panose="020B0400000000000000" pitchFamily="50" charset="-128"/>
                                      </a:rPr>
                                      <m:t>,639</m:t>
                                    </m:r>
                                    <m:r>
                                      <a:rPr lang="en-US" sz="1200" b="0" i="1" u="none" strike="noStrike" smtClean="0">
                                        <a:solidFill>
                                          <a:srgbClr val="000000"/>
                                        </a:solidFill>
                                        <a:effectLst/>
                                        <a:latin typeface="Cambria Math" panose="02040503050406030204" pitchFamily="18" charset="0"/>
                                        <a:ea typeface="游ゴシック" panose="020B0400000000000000" pitchFamily="50" charset="-128"/>
                                      </a:rPr>
                                      <m:t>𝐶</m:t>
                                    </m:r>
                                    <m:r>
                                      <a:rPr lang="en-US" sz="1200" b="0" i="1" u="none" strike="noStrike" smtClean="0">
                                        <a:solidFill>
                                          <a:srgbClr val="000000"/>
                                        </a:solidFill>
                                        <a:effectLst/>
                                        <a:latin typeface="Cambria Math" panose="02040503050406030204" pitchFamily="18" charset="0"/>
                                        <a:ea typeface="游ゴシック" panose="020B0400000000000000" pitchFamily="50" charset="-128"/>
                                      </a:rPr>
                                      <m:t>,</m:t>
                                    </m:r>
                                    <m:r>
                                      <a:rPr lang="en-US" sz="1200" b="0" i="1" u="none" strike="noStrike" smtClean="0">
                                        <a:solidFill>
                                          <a:srgbClr val="000000"/>
                                        </a:solidFill>
                                        <a:effectLst/>
                                        <a:latin typeface="Cambria Math" panose="02040503050406030204" pitchFamily="18" charset="0"/>
                                        <a:ea typeface="游ゴシック" panose="020B0400000000000000" pitchFamily="50" charset="-128"/>
                                      </a:rPr>
                                      <m:t>𝑒𝑙𝑠𝑒</m:t>
                                    </m:r>
                                  </m:sub>
                                </m:sSub>
                              </m:oMath>
                            </m:oMathPara>
                          </a14:m>
                          <a:endParaRPr 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2</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2225918"/>
                      </a:ext>
                    </a:extLst>
                  </a:tr>
                  <a:tr h="228600">
                    <a:tc>
                      <a:txBody>
                        <a:bodyPr/>
                        <a:lstStyle/>
                        <a:p>
                          <a:pPr algn="l" fontAlgn="ctr"/>
                          <a14:m>
                            <m:oMathPara xmlns:m="http://schemas.openxmlformats.org/officeDocument/2006/math">
                              <m:oMathParaPr>
                                <m:jc m:val="centerGroup"/>
                              </m:oMathParaPr>
                              <m:oMath xmlns:m="http://schemas.openxmlformats.org/officeDocument/2006/math">
                                <m:sSub>
                                  <m:sSubPr>
                                    <m:ctrlPr>
                                      <a:rPr lang="en-US" sz="1200" b="0" i="1" u="none" strike="noStrike" smtClean="0">
                                        <a:solidFill>
                                          <a:srgbClr val="000000"/>
                                        </a:solidFill>
                                        <a:effectLst/>
                                        <a:latin typeface="Cambria Math" panose="02040503050406030204" pitchFamily="18" charset="0"/>
                                        <a:ea typeface="游ゴシック" panose="020B0400000000000000" pitchFamily="50" charset="-128"/>
                                      </a:rPr>
                                    </m:ctrlPr>
                                  </m:sSubPr>
                                  <m:e>
                                    <m:r>
                                      <a:rPr lang="en-US" sz="1200" b="0" i="1" u="none" strike="noStrike" smtClean="0">
                                        <a:solidFill>
                                          <a:srgbClr val="000000"/>
                                        </a:solidFill>
                                        <a:effectLst/>
                                        <a:latin typeface="Cambria Math" panose="02040503050406030204" pitchFamily="18" charset="0"/>
                                        <a:ea typeface="游ゴシック" panose="020B0400000000000000" pitchFamily="50" charset="-128"/>
                                      </a:rPr>
                                      <m:t>𝑘</m:t>
                                    </m:r>
                                  </m:e>
                                  <m:sub>
                                    <m:r>
                                      <a:rPr lang="en-US" sz="1200" b="0" i="1" u="none" strike="noStrike" smtClean="0">
                                        <a:solidFill>
                                          <a:srgbClr val="000000"/>
                                        </a:solidFill>
                                        <a:effectLst/>
                                        <a:latin typeface="Cambria Math" panose="02040503050406030204" pitchFamily="18" charset="0"/>
                                        <a:ea typeface="游ゴシック" panose="020B0400000000000000" pitchFamily="50" charset="-128"/>
                                      </a:rPr>
                                      <m:t>𝑢𝑠𝑒𝑟𝐴</m:t>
                                    </m:r>
                                    <m:r>
                                      <a:rPr lang="en-US" sz="1200" b="0" i="1" u="none" strike="noStrike" smtClean="0">
                                        <a:solidFill>
                                          <a:srgbClr val="000000"/>
                                        </a:solidFill>
                                        <a:effectLst/>
                                        <a:latin typeface="Cambria Math" panose="02040503050406030204" pitchFamily="18" charset="0"/>
                                        <a:ea typeface="游ゴシック" panose="020B0400000000000000" pitchFamily="50" charset="-128"/>
                                      </a:rPr>
                                      <m:t>,639</m:t>
                                    </m:r>
                                    <m:r>
                                      <a:rPr lang="en-US" sz="1200" b="0" i="1" u="none" strike="noStrike" smtClean="0">
                                        <a:solidFill>
                                          <a:srgbClr val="000000"/>
                                        </a:solidFill>
                                        <a:effectLst/>
                                        <a:latin typeface="Cambria Math" panose="02040503050406030204" pitchFamily="18" charset="0"/>
                                        <a:ea typeface="游ゴシック" panose="020B0400000000000000" pitchFamily="50" charset="-128"/>
                                      </a:rPr>
                                      <m:t>𝐶</m:t>
                                    </m:r>
                                    <m:r>
                                      <a:rPr lang="en-US" sz="1200" b="0" i="1" u="none" strike="noStrike" smtClean="0">
                                        <a:solidFill>
                                          <a:srgbClr val="000000"/>
                                        </a:solidFill>
                                        <a:effectLst/>
                                        <a:latin typeface="Cambria Math" panose="02040503050406030204" pitchFamily="18" charset="0"/>
                                        <a:ea typeface="游ゴシック" panose="020B0400000000000000" pitchFamily="50" charset="-128"/>
                                      </a:rPr>
                                      <m:t>,</m:t>
                                    </m:r>
                                    <m:r>
                                      <a:rPr lang="en-US" sz="1200" b="0" i="1" u="none" strike="noStrike" smtClean="0">
                                        <a:solidFill>
                                          <a:srgbClr val="000000"/>
                                        </a:solidFill>
                                        <a:effectLst/>
                                        <a:latin typeface="Cambria Math" panose="02040503050406030204" pitchFamily="18" charset="0"/>
                                        <a:ea typeface="游ゴシック" panose="020B0400000000000000" pitchFamily="50" charset="-128"/>
                                      </a:rPr>
                                      <m:t>𝑏𝑟𝑒𝑎𝑘</m:t>
                                    </m:r>
                                  </m:sub>
                                </m:sSub>
                              </m:oMath>
                            </m:oMathPara>
                          </a14:m>
                          <a:endParaRPr 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5</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464903"/>
                      </a:ext>
                    </a:extLst>
                  </a:tr>
                  <a:tr h="228600">
                    <a:tc>
                      <a:txBody>
                        <a:bodyPr/>
                        <a:lstStyle/>
                        <a:p>
                          <a:pPr algn="l" fontAlgn="ctr"/>
                          <a:r>
                            <a:rPr 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5123235"/>
                      </a:ext>
                    </a:extLst>
                  </a:tr>
                </a:tbl>
              </a:graphicData>
            </a:graphic>
          </p:graphicFrame>
        </mc:Choice>
        <mc:Fallback xmlns="">
          <p:graphicFrame>
            <p:nvGraphicFramePr>
              <p:cNvPr id="16" name="表 15"/>
              <p:cNvGraphicFramePr>
                <a:graphicFrameLocks noGrp="1"/>
              </p:cNvGraphicFramePr>
              <p:nvPr>
                <p:extLst>
                  <p:ext uri="{D42A27DB-BD31-4B8C-83A1-F6EECF244321}">
                    <p14:modId xmlns:p14="http://schemas.microsoft.com/office/powerpoint/2010/main" val="4187929627"/>
                  </p:ext>
                </p:extLst>
              </p:nvPr>
            </p:nvGraphicFramePr>
            <p:xfrm>
              <a:off x="6978135" y="2496467"/>
              <a:ext cx="1767967" cy="685800"/>
            </p:xfrm>
            <a:graphic>
              <a:graphicData uri="http://schemas.openxmlformats.org/drawingml/2006/table">
                <a:tbl>
                  <a:tblPr/>
                  <a:tblGrid>
                    <a:gridCol w="1123198">
                      <a:extLst>
                        <a:ext uri="{9D8B030D-6E8A-4147-A177-3AD203B41FA5}">
                          <a16:colId xmlns:a16="http://schemas.microsoft.com/office/drawing/2014/main" val="3445819298"/>
                        </a:ext>
                      </a:extLst>
                    </a:gridCol>
                    <a:gridCol w="644769">
                      <a:extLst>
                        <a:ext uri="{9D8B030D-6E8A-4147-A177-3AD203B41FA5}">
                          <a16:colId xmlns:a16="http://schemas.microsoft.com/office/drawing/2014/main" val="421384247"/>
                        </a:ext>
                      </a:extLst>
                    </a:gridCol>
                  </a:tblGrid>
                  <a:tr h="228600">
                    <a:tc>
                      <a:txBody>
                        <a:bodyPr/>
                        <a:lstStyle/>
                        <a:p>
                          <a:endParaRPr lang="ja-JP"/>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541" t="-7895" r="-58378" b="-228947"/>
                          </a:stretch>
                        </a:blipFill>
                      </a:tcPr>
                    </a:tc>
                    <a:tc>
                      <a:txBody>
                        <a:bodyPr/>
                        <a:lstStyle/>
                        <a:p>
                          <a:pPr algn="r"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2</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12225918"/>
                      </a:ext>
                    </a:extLst>
                  </a:tr>
                  <a:tr h="228600">
                    <a:tc>
                      <a:txBody>
                        <a:bodyPr/>
                        <a:lstStyle/>
                        <a:p>
                          <a:endParaRPr lang="ja-JP"/>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3"/>
                          <a:stretch>
                            <a:fillRect l="-541" t="-107895" r="-58378" b="-128947"/>
                          </a:stretch>
                        </a:blipFill>
                      </a:tcPr>
                    </a:tc>
                    <a:tc>
                      <a:txBody>
                        <a:bodyPr/>
                        <a:lstStyle/>
                        <a:p>
                          <a:pPr algn="r"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5</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4464903"/>
                      </a:ext>
                    </a:extLst>
                  </a:tr>
                  <a:tr h="228600">
                    <a:tc>
                      <a:txBody>
                        <a:bodyPr/>
                        <a:lstStyle/>
                        <a:p>
                          <a:pPr algn="l" fontAlgn="ctr"/>
                          <a:r>
                            <a:rPr lang="en-US"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200" b="0" i="0" u="none" strike="noStrike" dirty="0" smtClean="0">
                              <a:solidFill>
                                <a:srgbClr val="000000"/>
                              </a:solidFill>
                              <a:effectLst/>
                              <a:latin typeface="游ゴシック" panose="020B0400000000000000" pitchFamily="50" charset="-128"/>
                              <a:ea typeface="游ゴシック" panose="020B0400000000000000" pitchFamily="50" charset="-128"/>
                            </a:rPr>
                            <a:t>…</a:t>
                          </a:r>
                          <a:endParaRPr lang="en-US" altLang="ja-JP" sz="12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5123235"/>
                      </a:ext>
                    </a:extLst>
                  </a:tr>
                </a:tbl>
              </a:graphicData>
            </a:graphic>
          </p:graphicFrame>
        </mc:Fallback>
      </mc:AlternateContent>
      <p:sp>
        <p:nvSpPr>
          <p:cNvPr id="17" name="テキスト ボックス 16"/>
          <p:cNvSpPr txBox="1"/>
          <p:nvPr/>
        </p:nvSpPr>
        <p:spPr>
          <a:xfrm>
            <a:off x="428504" y="1694892"/>
            <a:ext cx="6500276" cy="461665"/>
          </a:xfrm>
          <a:prstGeom prst="rect">
            <a:avLst/>
          </a:prstGeom>
          <a:noFill/>
        </p:spPr>
        <p:txBody>
          <a:bodyPr wrap="square" rtlCol="0">
            <a:spAutoFit/>
          </a:bodyPr>
          <a:lstStyle/>
          <a:p>
            <a:r>
              <a:rPr kumimoji="1" lang="ja-JP" altLang="en-US" sz="2400" dirty="0" smtClean="0"/>
              <a:t>字句解析を行い，予約語の利用頻度を取得</a:t>
            </a:r>
            <a:endParaRPr kumimoji="1" lang="ja-JP" altLang="en-US" sz="2400" dirty="0"/>
          </a:p>
        </p:txBody>
      </p:sp>
      <mc:AlternateContent xmlns:mc="http://schemas.openxmlformats.org/markup-compatibility/2006" xmlns:a14="http://schemas.microsoft.com/office/drawing/2010/main">
        <mc:Choice Requires="a14">
          <p:sp>
            <p:nvSpPr>
              <p:cNvPr id="18" name="テキスト ボックス 17"/>
              <p:cNvSpPr txBox="1"/>
              <p:nvPr/>
            </p:nvSpPr>
            <p:spPr>
              <a:xfrm>
                <a:off x="385185" y="4397670"/>
                <a:ext cx="8424724" cy="863763"/>
              </a:xfrm>
              <a:prstGeom prst="rect">
                <a:avLst/>
              </a:prstGeom>
              <a:noFill/>
              <a:ln>
                <a:solidFill>
                  <a:srgbClr val="FFC000"/>
                </a:solidFill>
              </a:ln>
            </p:spPr>
            <p:txBody>
              <a:bodyPr wrap="square" rtlCol="0">
                <a:spAutoFit/>
              </a:bodyPr>
              <a:lstStyle/>
              <a:p>
                <a14:m>
                  <m:oMath xmlns:m="http://schemas.openxmlformats.org/officeDocument/2006/math">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𝐾</m:t>
                        </m:r>
                      </m:e>
                      <m:sub>
                        <m:r>
                          <a:rPr lang="en-US" altLang="ja-JP" sz="2400" i="1">
                            <a:latin typeface="Cambria Math" panose="02040503050406030204" pitchFamily="18" charset="0"/>
                          </a:rPr>
                          <m:t>𝑙𝑜𝑤</m:t>
                        </m:r>
                      </m:sub>
                    </m:sSub>
                  </m:oMath>
                </a14:m>
                <a:r>
                  <a:rPr kumimoji="1" lang="ja-JP" altLang="en-US" sz="2400" dirty="0" smtClean="0"/>
                  <a:t>と</a:t>
                </a:r>
                <a14:m>
                  <m:oMath xmlns:m="http://schemas.openxmlformats.org/officeDocument/2006/math">
                    <m:sSub>
                      <m:sSubPr>
                        <m:ctrlPr>
                          <a:rPr lang="en-US" altLang="ja-JP" sz="2400" i="1">
                            <a:latin typeface="Cambria Math" panose="02040503050406030204" pitchFamily="18" charset="0"/>
                          </a:rPr>
                        </m:ctrlPr>
                      </m:sSubPr>
                      <m:e>
                        <m:r>
                          <a:rPr lang="en-US" altLang="ja-JP" sz="2400" i="1">
                            <a:latin typeface="Cambria Math" panose="02040503050406030204" pitchFamily="18" charset="0"/>
                          </a:rPr>
                          <m:t>𝐾</m:t>
                        </m:r>
                      </m:e>
                      <m:sub>
                        <m:r>
                          <a:rPr lang="en-US" altLang="ja-JP" sz="2400" i="1">
                            <a:latin typeface="Cambria Math" panose="02040503050406030204" pitchFamily="18" charset="0"/>
                          </a:rPr>
                          <m:t>h𝑖𝑔h</m:t>
                        </m:r>
                      </m:sub>
                    </m:sSub>
                    <m:r>
                      <a:rPr lang="ja-JP" altLang="en-US" sz="2400" i="1" smtClean="0">
                        <a:latin typeface="Cambria Math" panose="02040503050406030204" pitchFamily="18" charset="0"/>
                      </a:rPr>
                      <m:t>と</m:t>
                    </m:r>
                    <m:r>
                      <a:rPr kumimoji="1" lang="ja-JP" altLang="en-US" sz="2400" i="1" dirty="0" smtClean="0">
                        <a:latin typeface="Cambria Math" panose="02040503050406030204" pitchFamily="18" charset="0"/>
                      </a:rPr>
                      <m:t>の</m:t>
                    </m:r>
                    <m:r>
                      <a:rPr lang="ja-JP" altLang="en-US" sz="2400" i="1" dirty="0">
                        <a:latin typeface="Cambria Math" panose="02040503050406030204" pitchFamily="18" charset="0"/>
                      </a:rPr>
                      <m:t>差異</m:t>
                    </m:r>
                  </m:oMath>
                </a14:m>
                <a:r>
                  <a:rPr kumimoji="1" lang="ja-JP" altLang="en-US" sz="2400" dirty="0" smtClean="0"/>
                  <a:t>がどうであるかを，</a:t>
                </a:r>
                <a:r>
                  <a:rPr kumimoji="1" lang="en-US" altLang="ja-JP" sz="2400" dirty="0" smtClean="0"/>
                  <a:t>t</a:t>
                </a:r>
                <a:r>
                  <a:rPr kumimoji="1" lang="ja-JP" altLang="en-US" sz="2400" dirty="0" smtClean="0"/>
                  <a:t>検定と効果量測定を用いて調査する</a:t>
                </a:r>
                <a:endParaRPr kumimoji="1" lang="ja-JP" altLang="en-US" sz="2400" dirty="0"/>
              </a:p>
            </p:txBody>
          </p:sp>
        </mc:Choice>
        <mc:Fallback xmlns="">
          <p:sp>
            <p:nvSpPr>
              <p:cNvPr id="18" name="テキスト ボックス 17"/>
              <p:cNvSpPr txBox="1">
                <a:spLocks noRot="1" noChangeAspect="1" noMove="1" noResize="1" noEditPoints="1" noAdjustHandles="1" noChangeArrowheads="1" noChangeShapeType="1" noTextEdit="1"/>
              </p:cNvSpPr>
              <p:nvPr/>
            </p:nvSpPr>
            <p:spPr>
              <a:xfrm>
                <a:off x="385185" y="4397670"/>
                <a:ext cx="8424724" cy="863763"/>
              </a:xfrm>
              <a:prstGeom prst="rect">
                <a:avLst/>
              </a:prstGeom>
              <a:blipFill>
                <a:blip r:embed="rId6"/>
                <a:stretch>
                  <a:fillRect l="-1012" t="-6944" b="-11806"/>
                </a:stretch>
              </a:blipFill>
              <a:ln>
                <a:solidFill>
                  <a:srgbClr val="FFC000"/>
                </a:solidFill>
              </a:ln>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9" name="テキスト ボックス 18"/>
              <p:cNvSpPr txBox="1"/>
              <p:nvPr/>
            </p:nvSpPr>
            <p:spPr>
              <a:xfrm>
                <a:off x="909936" y="3319430"/>
                <a:ext cx="6500276" cy="861070"/>
              </a:xfrm>
              <a:prstGeom prst="rect">
                <a:avLst/>
              </a:prstGeom>
              <a:noFill/>
            </p:spPr>
            <p:txBody>
              <a:bodyPr wrap="square" rtlCol="0">
                <a:spAutoFit/>
              </a:bodyPr>
              <a:lstStyle/>
              <a:p>
                <a14:m>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𝐾</m:t>
                        </m:r>
                      </m:e>
                      <m:sub>
                        <m:r>
                          <a:rPr kumimoji="1" lang="en-US" altLang="ja-JP" sz="2400" b="0" i="1" smtClean="0">
                            <a:latin typeface="Cambria Math" panose="02040503050406030204" pitchFamily="18" charset="0"/>
                          </a:rPr>
                          <m:t>𝑙𝑜𝑤</m:t>
                        </m:r>
                      </m:sub>
                    </m:sSub>
                  </m:oMath>
                </a14:m>
                <a:r>
                  <a:rPr kumimoji="1" lang="en-US" altLang="ja-JP" sz="2400" dirty="0" smtClean="0"/>
                  <a:t>= </a:t>
                </a:r>
                <a:r>
                  <a:rPr kumimoji="1" lang="ja-JP" altLang="en-US" sz="2400" dirty="0" smtClean="0"/>
                  <a:t>初級者の利用頻度の集合</a:t>
                </a:r>
                <a:endParaRPr kumimoji="1" lang="en-US" altLang="ja-JP" sz="2400" dirty="0" smtClean="0"/>
              </a:p>
              <a:p>
                <a14:m>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𝐾</m:t>
                        </m:r>
                      </m:e>
                      <m:sub>
                        <m:r>
                          <a:rPr kumimoji="1" lang="en-US" altLang="ja-JP" sz="2400" b="0" i="1" smtClean="0">
                            <a:latin typeface="Cambria Math" panose="02040503050406030204" pitchFamily="18" charset="0"/>
                          </a:rPr>
                          <m:t>h𝑖𝑔h</m:t>
                        </m:r>
                      </m:sub>
                    </m:sSub>
                  </m:oMath>
                </a14:m>
                <a:r>
                  <a:rPr kumimoji="1" lang="en-US" altLang="ja-JP" sz="2400" dirty="0" smtClean="0"/>
                  <a:t>= </a:t>
                </a:r>
                <a:r>
                  <a:rPr kumimoji="1" lang="ja-JP" altLang="en-US" sz="2400" dirty="0" smtClean="0"/>
                  <a:t>上級者の利用頻度の集合 とする</a:t>
                </a:r>
                <a:endParaRPr kumimoji="1" lang="ja-JP" altLang="en-US" sz="2400" dirty="0"/>
              </a:p>
            </p:txBody>
          </p:sp>
        </mc:Choice>
        <mc:Fallback xmlns="">
          <p:sp>
            <p:nvSpPr>
              <p:cNvPr id="19" name="テキスト ボックス 18"/>
              <p:cNvSpPr txBox="1">
                <a:spLocks noRot="1" noChangeAspect="1" noMove="1" noResize="1" noEditPoints="1" noAdjustHandles="1" noChangeArrowheads="1" noChangeShapeType="1" noTextEdit="1"/>
              </p:cNvSpPr>
              <p:nvPr/>
            </p:nvSpPr>
            <p:spPr>
              <a:xfrm>
                <a:off x="909936" y="3319430"/>
                <a:ext cx="6500276" cy="861070"/>
              </a:xfrm>
              <a:prstGeom prst="rect">
                <a:avLst/>
              </a:prstGeom>
              <a:blipFill>
                <a:blip r:embed="rId7"/>
                <a:stretch>
                  <a:fillRect l="-187" t="-7801" b="-12766"/>
                </a:stretch>
              </a:blipFill>
            </p:spPr>
            <p:txBody>
              <a:bodyPr/>
              <a:lstStyle/>
              <a:p>
                <a:r>
                  <a:rPr lang="ja-JP" altLang="en-US">
                    <a:noFill/>
                  </a:rPr>
                  <a:t> </a:t>
                </a:r>
              </a:p>
            </p:txBody>
          </p:sp>
        </mc:Fallback>
      </mc:AlternateContent>
      <p:sp>
        <p:nvSpPr>
          <p:cNvPr id="21" name="テキスト ボックス 20"/>
          <p:cNvSpPr txBox="1"/>
          <p:nvPr/>
        </p:nvSpPr>
        <p:spPr>
          <a:xfrm>
            <a:off x="371995" y="5343373"/>
            <a:ext cx="8437913" cy="707886"/>
          </a:xfrm>
          <a:prstGeom prst="rect">
            <a:avLst/>
          </a:prstGeom>
          <a:noFill/>
        </p:spPr>
        <p:txBody>
          <a:bodyPr wrap="square" rtlCol="0">
            <a:spAutoFit/>
          </a:bodyPr>
          <a:lstStyle/>
          <a:p>
            <a:r>
              <a:rPr kumimoji="1" lang="ja-JP" altLang="en-US" sz="2000" dirty="0" smtClean="0"/>
              <a:t>効果量測定</a:t>
            </a:r>
            <a:r>
              <a:rPr kumimoji="1" lang="en-US" altLang="ja-JP" sz="2000" dirty="0" smtClean="0"/>
              <a:t>: 2</a:t>
            </a:r>
            <a:r>
              <a:rPr kumimoji="1" lang="ja-JP" altLang="en-US" sz="2000" dirty="0" smtClean="0"/>
              <a:t>群の分散に対して，</a:t>
            </a:r>
            <a:r>
              <a:rPr kumimoji="1" lang="en-US" altLang="ja-JP" sz="2000" dirty="0" smtClean="0"/>
              <a:t>2</a:t>
            </a:r>
            <a:r>
              <a:rPr kumimoji="1" lang="ja-JP" altLang="en-US" sz="2000" dirty="0" smtClean="0"/>
              <a:t>群の平均がどの程度異なるかを効果量とする</a:t>
            </a:r>
            <a:r>
              <a:rPr kumimoji="1" lang="en-US" altLang="ja-JP" sz="2000" dirty="0" smtClean="0"/>
              <a:t>(Cohen’s d</a:t>
            </a:r>
            <a:r>
              <a:rPr kumimoji="1" lang="ja-JP" altLang="en-US" sz="2000" dirty="0" smtClean="0"/>
              <a:t> を利用</a:t>
            </a:r>
            <a:r>
              <a:rPr kumimoji="1" lang="en-US" altLang="ja-JP" sz="2000" dirty="0" smtClean="0"/>
              <a:t>)</a:t>
            </a:r>
            <a:endParaRPr kumimoji="1" lang="ja-JP" altLang="en-US" sz="2000" dirty="0"/>
          </a:p>
        </p:txBody>
      </p:sp>
    </p:spTree>
    <p:extLst>
      <p:ext uri="{BB962C8B-B14F-4D97-AF65-F5344CB8AC3E}">
        <p14:creationId xmlns:p14="http://schemas.microsoft.com/office/powerpoint/2010/main" val="3721384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RQ1: </a:t>
            </a:r>
            <a:r>
              <a:rPr kumimoji="1" lang="ja-JP" altLang="en-US" dirty="0" smtClean="0"/>
              <a:t>予約語利用頻度　結果</a:t>
            </a:r>
            <a:endParaRPr kumimoji="1" lang="ja-JP" altLang="en-US" dirty="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8</a:t>
            </a:fld>
            <a:endParaRPr kumimoji="1" lang="ja-JP" altLang="en-US"/>
          </a:p>
        </p:txBody>
      </p:sp>
      <mc:AlternateContent xmlns:mc="http://schemas.openxmlformats.org/markup-compatibility/2006" xmlns:a14="http://schemas.microsoft.com/office/drawing/2010/main">
        <mc:Choice Requires="a14">
          <p:sp>
            <p:nvSpPr>
              <p:cNvPr id="11" name="テキスト ボックス 10"/>
              <p:cNvSpPr txBox="1"/>
              <p:nvPr/>
            </p:nvSpPr>
            <p:spPr>
              <a:xfrm>
                <a:off x="457200" y="1978012"/>
                <a:ext cx="3437608" cy="1286827"/>
              </a:xfrm>
              <a:prstGeom prst="rect">
                <a:avLst/>
              </a:prstGeom>
              <a:noFill/>
            </p:spPr>
            <p:txBody>
              <a:bodyPr wrap="square" rtlCol="0">
                <a:spAutoFit/>
              </a:bodyPr>
              <a:lstStyle/>
              <a:p>
                <a14:m>
                  <m:oMath xmlns:m="http://schemas.openxmlformats.org/officeDocument/2006/math">
                    <m:sSub>
                      <m:sSubPr>
                        <m:ctrlPr>
                          <a:rPr lang="en-US" altLang="ja-JP" sz="2000" b="0" i="1" smtClean="0">
                            <a:latin typeface="Cambria Math" panose="02040503050406030204" pitchFamily="18" charset="0"/>
                          </a:rPr>
                        </m:ctrlPr>
                      </m:sSubPr>
                      <m:e>
                        <m:r>
                          <a:rPr lang="en-US" altLang="ja-JP" sz="2000" b="0" i="1" smtClean="0">
                            <a:latin typeface="Cambria Math" panose="02040503050406030204" pitchFamily="18" charset="0"/>
                          </a:rPr>
                          <m:t>𝐾</m:t>
                        </m:r>
                      </m:e>
                      <m:sub>
                        <m:r>
                          <a:rPr lang="en-US" altLang="ja-JP" sz="2000" b="0" i="1" smtClean="0">
                            <a:latin typeface="Cambria Math" panose="02040503050406030204" pitchFamily="18" charset="0"/>
                          </a:rPr>
                          <m:t>𝑙𝑜𝑤</m:t>
                        </m:r>
                      </m:sub>
                    </m:sSub>
                  </m:oMath>
                </a14:m>
                <a:r>
                  <a:rPr lang="ja-JP" altLang="en-US" sz="2000" dirty="0" smtClean="0"/>
                  <a:t>と</a:t>
                </a:r>
                <a14:m>
                  <m:oMath xmlns:m="http://schemas.openxmlformats.org/officeDocument/2006/math">
                    <m:sSub>
                      <m:sSubPr>
                        <m:ctrlPr>
                          <a:rPr lang="en-US" altLang="ja-JP" sz="2000" b="0" i="1" dirty="0" smtClean="0">
                            <a:latin typeface="Cambria Math" panose="02040503050406030204" pitchFamily="18" charset="0"/>
                          </a:rPr>
                        </m:ctrlPr>
                      </m:sSubPr>
                      <m:e>
                        <m:r>
                          <a:rPr lang="en-US" altLang="ja-JP" sz="2000" b="0" i="1" dirty="0" smtClean="0">
                            <a:latin typeface="Cambria Math" panose="02040503050406030204" pitchFamily="18" charset="0"/>
                          </a:rPr>
                          <m:t>𝐾</m:t>
                        </m:r>
                      </m:e>
                      <m:sub>
                        <m:r>
                          <a:rPr lang="en-US" altLang="ja-JP" sz="2000" b="0" i="1" dirty="0" smtClean="0">
                            <a:latin typeface="Cambria Math" panose="02040503050406030204" pitchFamily="18" charset="0"/>
                          </a:rPr>
                          <m:t>h𝑖𝑔h</m:t>
                        </m:r>
                      </m:sub>
                    </m:sSub>
                  </m:oMath>
                </a14:m>
                <a:r>
                  <a:rPr kumimoji="1" lang="ja-JP" altLang="en-US" sz="2000" dirty="0" smtClean="0"/>
                  <a:t>との間に有意差があるかを</a:t>
                </a:r>
                <a:r>
                  <a:rPr kumimoji="1" lang="en-US" altLang="ja-JP" sz="2000" dirty="0" smtClean="0"/>
                  <a:t>88</a:t>
                </a:r>
                <a:r>
                  <a:rPr kumimoji="1" lang="ja-JP" altLang="en-US" sz="2000" dirty="0" smtClean="0"/>
                  <a:t>種の予約語に対して調査した</a:t>
                </a:r>
                <a:endParaRPr kumimoji="1" lang="en-US" altLang="ja-JP" sz="2000" dirty="0" smtClean="0"/>
              </a:p>
              <a:p>
                <a:endParaRPr kumimoji="1" lang="en-US" altLang="ja-JP" sz="1600" dirty="0" smtClean="0"/>
              </a:p>
            </p:txBody>
          </p:sp>
        </mc:Choice>
        <mc:Fallback xmlns="">
          <p:sp>
            <p:nvSpPr>
              <p:cNvPr id="11" name="テキスト ボックス 10"/>
              <p:cNvSpPr txBox="1">
                <a:spLocks noRot="1" noChangeAspect="1" noMove="1" noResize="1" noEditPoints="1" noAdjustHandles="1" noChangeArrowheads="1" noChangeShapeType="1" noTextEdit="1"/>
              </p:cNvSpPr>
              <p:nvPr/>
            </p:nvSpPr>
            <p:spPr>
              <a:xfrm>
                <a:off x="457200" y="1978012"/>
                <a:ext cx="3437608" cy="1286827"/>
              </a:xfrm>
              <a:prstGeom prst="rect">
                <a:avLst/>
              </a:prstGeom>
              <a:blipFill>
                <a:blip r:embed="rId4"/>
                <a:stretch>
                  <a:fillRect l="-1773" t="-3774" r="-177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graphicFrame>
            <p:nvGraphicFramePr>
              <p:cNvPr id="12" name="表 11"/>
              <p:cNvGraphicFramePr>
                <a:graphicFrameLocks noGrp="1"/>
              </p:cNvGraphicFramePr>
              <p:nvPr>
                <p:extLst>
                  <p:ext uri="{D42A27DB-BD31-4B8C-83A1-F6EECF244321}">
                    <p14:modId xmlns:p14="http://schemas.microsoft.com/office/powerpoint/2010/main" val="676971473"/>
                  </p:ext>
                </p:extLst>
              </p:nvPr>
            </p:nvGraphicFramePr>
            <p:xfrm>
              <a:off x="531171" y="3471919"/>
              <a:ext cx="3174600" cy="1157098"/>
            </p:xfrm>
            <a:graphic>
              <a:graphicData uri="http://schemas.openxmlformats.org/drawingml/2006/table">
                <a:tbl>
                  <a:tblPr firstRow="1" bandRow="1">
                    <a:tableStyleId>{5C22544A-7EE6-4342-B048-85BDC9FD1C3A}</a:tableStyleId>
                  </a:tblPr>
                  <a:tblGrid>
                    <a:gridCol w="2663490">
                      <a:extLst>
                        <a:ext uri="{9D8B030D-6E8A-4147-A177-3AD203B41FA5}">
                          <a16:colId xmlns:a16="http://schemas.microsoft.com/office/drawing/2014/main" val="2214940807"/>
                        </a:ext>
                      </a:extLst>
                    </a:gridCol>
                    <a:gridCol w="511110">
                      <a:extLst>
                        <a:ext uri="{9D8B030D-6E8A-4147-A177-3AD203B41FA5}">
                          <a16:colId xmlns:a16="http://schemas.microsoft.com/office/drawing/2014/main" val="4280329442"/>
                        </a:ext>
                      </a:extLst>
                    </a:gridCol>
                  </a:tblGrid>
                  <a:tr h="370840">
                    <a:tc>
                      <a:txBody>
                        <a:bodyPr/>
                        <a:lstStyle/>
                        <a:p>
                          <a:pPr algn="ctr"/>
                          <a14:m>
                            <m:oMath xmlns:m="http://schemas.openxmlformats.org/officeDocument/2006/math">
                              <m:acc>
                                <m:accPr>
                                  <m:chr m:val="̅"/>
                                  <m:ctrlPr>
                                    <a:rPr kumimoji="1" lang="en-US" altLang="ja-JP" b="0" i="1" baseline="0" smtClean="0">
                                      <a:solidFill>
                                        <a:schemeClr val="tx1"/>
                                      </a:solidFill>
                                      <a:latin typeface="Cambria Math" panose="02040503050406030204" pitchFamily="18" charset="0"/>
                                    </a:rPr>
                                  </m:ctrlPr>
                                </m:accPr>
                                <m:e>
                                  <m:sSub>
                                    <m:sSubPr>
                                      <m:ctrlPr>
                                        <a:rPr kumimoji="1" lang="en-US" altLang="ja-JP" b="0" i="1" baseline="0" smtClean="0">
                                          <a:solidFill>
                                            <a:schemeClr val="tx1"/>
                                          </a:solidFill>
                                          <a:latin typeface="Cambria Math" panose="02040503050406030204" pitchFamily="18" charset="0"/>
                                        </a:rPr>
                                      </m:ctrlPr>
                                    </m:sSubPr>
                                    <m:e>
                                      <m:r>
                                        <a:rPr kumimoji="1" lang="en-US" altLang="ja-JP" b="0" i="1" baseline="0" smtClean="0">
                                          <a:solidFill>
                                            <a:schemeClr val="tx1"/>
                                          </a:solidFill>
                                          <a:latin typeface="Cambria Math" panose="02040503050406030204" pitchFamily="18" charset="0"/>
                                        </a:rPr>
                                        <m:t>𝐾</m:t>
                                      </m:r>
                                    </m:e>
                                    <m:sub>
                                      <m:r>
                                        <a:rPr kumimoji="1" lang="en-US" altLang="ja-JP" b="0" i="1" baseline="0" smtClean="0">
                                          <a:solidFill>
                                            <a:schemeClr val="tx1"/>
                                          </a:solidFill>
                                          <a:latin typeface="Cambria Math" panose="02040503050406030204" pitchFamily="18" charset="0"/>
                                        </a:rPr>
                                        <m:t>𝑙𝑜𝑤</m:t>
                                      </m:r>
                                    </m:sub>
                                  </m:sSub>
                                </m:e>
                              </m:acc>
                            </m:oMath>
                          </a14:m>
                          <a:r>
                            <a:rPr kumimoji="1" lang="en-US" altLang="ja-JP" b="0" baseline="0" dirty="0" smtClean="0">
                              <a:solidFill>
                                <a:schemeClr val="tx1"/>
                              </a:solidFill>
                            </a:rPr>
                            <a:t> &gt; </a:t>
                          </a:r>
                          <a14:m>
                            <m:oMath xmlns:m="http://schemas.openxmlformats.org/officeDocument/2006/math">
                              <m:acc>
                                <m:accPr>
                                  <m:chr m:val="̅"/>
                                  <m:ctrlPr>
                                    <a:rPr kumimoji="1" lang="en-US" altLang="ja-JP" b="0" i="1" baseline="0" smtClean="0">
                                      <a:solidFill>
                                        <a:schemeClr val="tx1"/>
                                      </a:solidFill>
                                      <a:latin typeface="Cambria Math" panose="02040503050406030204" pitchFamily="18" charset="0"/>
                                    </a:rPr>
                                  </m:ctrlPr>
                                </m:accPr>
                                <m:e>
                                  <m:sSub>
                                    <m:sSubPr>
                                      <m:ctrlPr>
                                        <a:rPr kumimoji="1" lang="en-US" altLang="ja-JP" b="0" i="1" baseline="0" smtClean="0">
                                          <a:solidFill>
                                            <a:schemeClr val="tx1"/>
                                          </a:solidFill>
                                          <a:latin typeface="Cambria Math" panose="02040503050406030204" pitchFamily="18" charset="0"/>
                                        </a:rPr>
                                      </m:ctrlPr>
                                    </m:sSubPr>
                                    <m:e>
                                      <m:r>
                                        <a:rPr kumimoji="1" lang="en-US" altLang="ja-JP" b="0" i="1" baseline="0" smtClean="0">
                                          <a:solidFill>
                                            <a:schemeClr val="tx1"/>
                                          </a:solidFill>
                                          <a:latin typeface="Cambria Math" panose="02040503050406030204" pitchFamily="18" charset="0"/>
                                        </a:rPr>
                                        <m:t>𝐾</m:t>
                                      </m:r>
                                    </m:e>
                                    <m:sub>
                                      <m:r>
                                        <a:rPr kumimoji="1" lang="en-US" altLang="ja-JP" b="0" i="1" baseline="0" smtClean="0">
                                          <a:solidFill>
                                            <a:schemeClr val="tx1"/>
                                          </a:solidFill>
                                          <a:latin typeface="Cambria Math" panose="02040503050406030204" pitchFamily="18" charset="0"/>
                                        </a:rPr>
                                        <m:t>h𝑖𝑔h</m:t>
                                      </m:r>
                                    </m:sub>
                                  </m:sSub>
                                </m:e>
                              </m:acc>
                            </m:oMath>
                          </a14:m>
                          <a:endParaRPr kumimoji="1" lang="ja-JP" altLang="en-US" b="0" dirty="0">
                            <a:solidFill>
                              <a:schemeClr val="tx1"/>
                            </a:solidFill>
                          </a:endParaRPr>
                        </a:p>
                      </a:txBody>
                      <a:tcPr>
                        <a:lnT w="12700" cap="flat" cmpd="sng" algn="ctr">
                          <a:noFill/>
                          <a:prstDash val="solid"/>
                          <a:round/>
                          <a:headEnd type="none" w="med" len="med"/>
                          <a:tailEnd type="none" w="med" len="med"/>
                        </a:lnT>
                        <a:solidFill>
                          <a:schemeClr val="bg1"/>
                        </a:solidFill>
                      </a:tcPr>
                    </a:tc>
                    <a:tc>
                      <a:txBody>
                        <a:bodyPr/>
                        <a:lstStyle/>
                        <a:p>
                          <a:pPr algn="r"/>
                          <a:r>
                            <a:rPr kumimoji="1" lang="en-US" altLang="ja-JP" b="0" dirty="0" smtClean="0">
                              <a:solidFill>
                                <a:schemeClr val="tx1"/>
                              </a:solidFill>
                            </a:rPr>
                            <a:t>8</a:t>
                          </a:r>
                        </a:p>
                      </a:txBody>
                      <a:tcPr>
                        <a:lnT w="1270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3704808435"/>
                      </a:ext>
                    </a:extLst>
                  </a:tr>
                  <a:tr h="370840">
                    <a:tc>
                      <a:txBody>
                        <a:bodyPr/>
                        <a:lstStyle/>
                        <a:p>
                          <a:pPr algn="ctr"/>
                          <a14:m>
                            <m:oMath xmlns:m="http://schemas.openxmlformats.org/officeDocument/2006/math">
                              <m:acc>
                                <m:accPr>
                                  <m:chr m:val="̅"/>
                                  <m:ctrlPr>
                                    <a:rPr kumimoji="1" lang="en-US" altLang="ja-JP" b="0" i="1" baseline="0" smtClean="0">
                                      <a:solidFill>
                                        <a:schemeClr val="tx1"/>
                                      </a:solidFill>
                                      <a:latin typeface="Cambria Math" panose="02040503050406030204" pitchFamily="18" charset="0"/>
                                    </a:rPr>
                                  </m:ctrlPr>
                                </m:accPr>
                                <m:e>
                                  <m:sSub>
                                    <m:sSubPr>
                                      <m:ctrlPr>
                                        <a:rPr kumimoji="1" lang="en-US" altLang="ja-JP" b="0" i="1" baseline="0" smtClean="0">
                                          <a:solidFill>
                                            <a:schemeClr val="tx1"/>
                                          </a:solidFill>
                                          <a:latin typeface="Cambria Math" panose="02040503050406030204" pitchFamily="18" charset="0"/>
                                        </a:rPr>
                                      </m:ctrlPr>
                                    </m:sSubPr>
                                    <m:e>
                                      <m:r>
                                        <a:rPr kumimoji="1" lang="en-US" altLang="ja-JP" b="0" i="1" baseline="0" smtClean="0">
                                          <a:solidFill>
                                            <a:schemeClr val="tx1"/>
                                          </a:solidFill>
                                          <a:latin typeface="Cambria Math" panose="02040503050406030204" pitchFamily="18" charset="0"/>
                                        </a:rPr>
                                        <m:t>𝐾</m:t>
                                      </m:r>
                                    </m:e>
                                    <m:sub>
                                      <m:r>
                                        <a:rPr kumimoji="1" lang="en-US" altLang="ja-JP" b="0" i="1" baseline="0" smtClean="0">
                                          <a:solidFill>
                                            <a:schemeClr val="tx1"/>
                                          </a:solidFill>
                                          <a:latin typeface="Cambria Math" panose="02040503050406030204" pitchFamily="18" charset="0"/>
                                        </a:rPr>
                                        <m:t>𝑙𝑜𝑤</m:t>
                                      </m:r>
                                    </m:sub>
                                  </m:sSub>
                                </m:e>
                              </m:acc>
                            </m:oMath>
                          </a14:m>
                          <a:r>
                            <a:rPr kumimoji="1" lang="en-US" altLang="ja-JP" b="0" baseline="0" dirty="0" smtClean="0">
                              <a:solidFill>
                                <a:schemeClr val="tx1"/>
                              </a:solidFill>
                            </a:rPr>
                            <a:t> &lt; </a:t>
                          </a:r>
                          <a14:m>
                            <m:oMath xmlns:m="http://schemas.openxmlformats.org/officeDocument/2006/math">
                              <m:acc>
                                <m:accPr>
                                  <m:chr m:val="̅"/>
                                  <m:ctrlPr>
                                    <a:rPr kumimoji="1" lang="en-US" altLang="ja-JP" b="0" i="1" baseline="0" smtClean="0">
                                      <a:solidFill>
                                        <a:schemeClr val="tx1"/>
                                      </a:solidFill>
                                      <a:latin typeface="Cambria Math" panose="02040503050406030204" pitchFamily="18" charset="0"/>
                                    </a:rPr>
                                  </m:ctrlPr>
                                </m:accPr>
                                <m:e>
                                  <m:sSub>
                                    <m:sSubPr>
                                      <m:ctrlPr>
                                        <a:rPr kumimoji="1" lang="en-US" altLang="ja-JP" b="0" i="1" baseline="0" smtClean="0">
                                          <a:solidFill>
                                            <a:schemeClr val="tx1"/>
                                          </a:solidFill>
                                          <a:latin typeface="Cambria Math" panose="02040503050406030204" pitchFamily="18" charset="0"/>
                                        </a:rPr>
                                      </m:ctrlPr>
                                    </m:sSubPr>
                                    <m:e>
                                      <m:r>
                                        <a:rPr kumimoji="1" lang="en-US" altLang="ja-JP" b="0" i="1" baseline="0" smtClean="0">
                                          <a:solidFill>
                                            <a:schemeClr val="tx1"/>
                                          </a:solidFill>
                                          <a:latin typeface="Cambria Math" panose="02040503050406030204" pitchFamily="18" charset="0"/>
                                        </a:rPr>
                                        <m:t>𝐾</m:t>
                                      </m:r>
                                    </m:e>
                                    <m:sub>
                                      <m:r>
                                        <a:rPr kumimoji="1" lang="en-US" altLang="ja-JP" b="0" i="1" baseline="0" smtClean="0">
                                          <a:solidFill>
                                            <a:schemeClr val="tx1"/>
                                          </a:solidFill>
                                          <a:latin typeface="Cambria Math" panose="02040503050406030204" pitchFamily="18" charset="0"/>
                                        </a:rPr>
                                        <m:t>h𝑖𝑔h</m:t>
                                      </m:r>
                                    </m:sub>
                                  </m:sSub>
                                </m:e>
                              </m:acc>
                            </m:oMath>
                          </a14:m>
                          <a:endParaRPr kumimoji="1" lang="ja-JP" altLang="en-US" b="0" dirty="0">
                            <a:solidFill>
                              <a:schemeClr val="tx1"/>
                            </a:solidFill>
                          </a:endParaRPr>
                        </a:p>
                      </a:txBody>
                      <a:tcPr>
                        <a:solidFill>
                          <a:schemeClr val="bg1"/>
                        </a:solidFill>
                      </a:tcPr>
                    </a:tc>
                    <a:tc>
                      <a:txBody>
                        <a:bodyPr/>
                        <a:lstStyle/>
                        <a:p>
                          <a:pPr algn="r"/>
                          <a:r>
                            <a:rPr kumimoji="1" lang="en-US" altLang="ja-JP" b="0" dirty="0" smtClean="0">
                              <a:solidFill>
                                <a:schemeClr val="tx1"/>
                              </a:solidFill>
                            </a:rPr>
                            <a:t>21</a:t>
                          </a:r>
                        </a:p>
                      </a:txBody>
                      <a:tcPr>
                        <a:solidFill>
                          <a:schemeClr val="bg1"/>
                        </a:solidFill>
                      </a:tcPr>
                    </a:tc>
                    <a:extLst>
                      <a:ext uri="{0D108BD9-81ED-4DB2-BD59-A6C34878D82A}">
                        <a16:rowId xmlns:a16="http://schemas.microsoft.com/office/drawing/2014/main" val="27353985"/>
                      </a:ext>
                    </a:extLst>
                  </a:tr>
                  <a:tr h="370840">
                    <a:tc>
                      <a:txBody>
                        <a:bodyPr/>
                        <a:lstStyle/>
                        <a:p>
                          <a:pPr algn="ctr"/>
                          <a:r>
                            <a:rPr kumimoji="1" lang="ja-JP" altLang="en-US" b="0" dirty="0" smtClean="0">
                              <a:solidFill>
                                <a:schemeClr val="tx1"/>
                              </a:solidFill>
                            </a:rPr>
                            <a:t>有意差なし </a:t>
                          </a:r>
                          <a:r>
                            <a:rPr kumimoji="1" lang="en-US" altLang="ja-JP" b="0" dirty="0" smtClean="0">
                              <a:solidFill>
                                <a:schemeClr val="tx1"/>
                              </a:solidFill>
                            </a:rPr>
                            <a:t>(p</a:t>
                          </a:r>
                          <a:r>
                            <a:rPr kumimoji="1" lang="ja-JP" altLang="en-US" b="0" dirty="0" smtClean="0">
                              <a:solidFill>
                                <a:schemeClr val="tx1"/>
                              </a:solidFill>
                            </a:rPr>
                            <a:t>値</a:t>
                          </a:r>
                          <a:r>
                            <a:rPr kumimoji="1" lang="en-US" altLang="ja-JP" b="0" dirty="0" smtClean="0">
                              <a:solidFill>
                                <a:schemeClr val="tx1"/>
                              </a:solidFill>
                            </a:rPr>
                            <a:t> &gt; 0.05)</a:t>
                          </a:r>
                          <a:endParaRPr kumimoji="1" lang="ja-JP" altLang="en-US" b="0" dirty="0">
                            <a:solidFill>
                              <a:schemeClr val="tx1"/>
                            </a:solidFill>
                          </a:endParaRPr>
                        </a:p>
                      </a:txBody>
                      <a:tcPr>
                        <a:solidFill>
                          <a:schemeClr val="bg1"/>
                        </a:solidFill>
                      </a:tcPr>
                    </a:tc>
                    <a:tc>
                      <a:txBody>
                        <a:bodyPr/>
                        <a:lstStyle/>
                        <a:p>
                          <a:pPr algn="r"/>
                          <a:r>
                            <a:rPr kumimoji="1" lang="en-US" altLang="ja-JP" b="0" dirty="0" smtClean="0">
                              <a:solidFill>
                                <a:schemeClr val="tx1"/>
                              </a:solidFill>
                            </a:rPr>
                            <a:t>59</a:t>
                          </a:r>
                        </a:p>
                      </a:txBody>
                      <a:tcPr>
                        <a:solidFill>
                          <a:schemeClr val="bg1"/>
                        </a:solidFill>
                      </a:tcPr>
                    </a:tc>
                    <a:extLst>
                      <a:ext uri="{0D108BD9-81ED-4DB2-BD59-A6C34878D82A}">
                        <a16:rowId xmlns:a16="http://schemas.microsoft.com/office/drawing/2014/main" val="873369320"/>
                      </a:ext>
                    </a:extLst>
                  </a:tr>
                </a:tbl>
              </a:graphicData>
            </a:graphic>
          </p:graphicFrame>
        </mc:Choice>
        <mc:Fallback xmlns="">
          <p:graphicFrame>
            <p:nvGraphicFramePr>
              <p:cNvPr id="12" name="表 11"/>
              <p:cNvGraphicFramePr>
                <a:graphicFrameLocks noGrp="1"/>
              </p:cNvGraphicFramePr>
              <p:nvPr>
                <p:extLst>
                  <p:ext uri="{D42A27DB-BD31-4B8C-83A1-F6EECF244321}">
                    <p14:modId xmlns:p14="http://schemas.microsoft.com/office/powerpoint/2010/main" val="676971473"/>
                  </p:ext>
                </p:extLst>
              </p:nvPr>
            </p:nvGraphicFramePr>
            <p:xfrm>
              <a:off x="531171" y="3471919"/>
              <a:ext cx="3174600" cy="1157098"/>
            </p:xfrm>
            <a:graphic>
              <a:graphicData uri="http://schemas.openxmlformats.org/drawingml/2006/table">
                <a:tbl>
                  <a:tblPr firstRow="1" bandRow="1">
                    <a:tableStyleId>{5C22544A-7EE6-4342-B048-85BDC9FD1C3A}</a:tableStyleId>
                  </a:tblPr>
                  <a:tblGrid>
                    <a:gridCol w="2663490">
                      <a:extLst>
                        <a:ext uri="{9D8B030D-6E8A-4147-A177-3AD203B41FA5}">
                          <a16:colId xmlns:a16="http://schemas.microsoft.com/office/drawing/2014/main" val="2214940807"/>
                        </a:ext>
                      </a:extLst>
                    </a:gridCol>
                    <a:gridCol w="511110">
                      <a:extLst>
                        <a:ext uri="{9D8B030D-6E8A-4147-A177-3AD203B41FA5}">
                          <a16:colId xmlns:a16="http://schemas.microsoft.com/office/drawing/2014/main" val="4280329442"/>
                        </a:ext>
                      </a:extLst>
                    </a:gridCol>
                  </a:tblGrid>
                  <a:tr h="393129">
                    <a:tc>
                      <a:txBody>
                        <a:bodyPr/>
                        <a:lstStyle/>
                        <a:p>
                          <a:endParaRPr lang="ja-JP"/>
                        </a:p>
                      </a:txBody>
                      <a:tcPr>
                        <a:lnT w="12700" cap="flat" cmpd="sng" algn="ctr">
                          <a:noFill/>
                          <a:prstDash val="solid"/>
                          <a:round/>
                          <a:headEnd type="none" w="med" len="med"/>
                          <a:tailEnd type="none" w="med" len="med"/>
                        </a:lnT>
                        <a:blipFill>
                          <a:blip r:embed="rId5"/>
                          <a:stretch>
                            <a:fillRect l="-229" t="-7692" r="-20366" b="-218462"/>
                          </a:stretch>
                        </a:blipFill>
                      </a:tcPr>
                    </a:tc>
                    <a:tc>
                      <a:txBody>
                        <a:bodyPr/>
                        <a:lstStyle/>
                        <a:p>
                          <a:pPr algn="r"/>
                          <a:r>
                            <a:rPr kumimoji="1" lang="en-US" altLang="ja-JP" b="0" dirty="0" smtClean="0">
                              <a:solidFill>
                                <a:schemeClr val="tx1"/>
                              </a:solidFill>
                            </a:rPr>
                            <a:t>8</a:t>
                          </a:r>
                        </a:p>
                      </a:txBody>
                      <a:tcPr>
                        <a:lnT w="1270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3704808435"/>
                      </a:ext>
                    </a:extLst>
                  </a:tr>
                  <a:tr h="393129">
                    <a:tc>
                      <a:txBody>
                        <a:bodyPr/>
                        <a:lstStyle/>
                        <a:p>
                          <a:endParaRPr lang="ja-JP"/>
                        </a:p>
                      </a:txBody>
                      <a:tcPr>
                        <a:blipFill>
                          <a:blip r:embed="rId5"/>
                          <a:stretch>
                            <a:fillRect l="-229" t="-107692" r="-20366" b="-118462"/>
                          </a:stretch>
                        </a:blipFill>
                      </a:tcPr>
                    </a:tc>
                    <a:tc>
                      <a:txBody>
                        <a:bodyPr/>
                        <a:lstStyle/>
                        <a:p>
                          <a:pPr algn="r"/>
                          <a:r>
                            <a:rPr kumimoji="1" lang="en-US" altLang="ja-JP" b="0" dirty="0" smtClean="0">
                              <a:solidFill>
                                <a:schemeClr val="tx1"/>
                              </a:solidFill>
                            </a:rPr>
                            <a:t>21</a:t>
                          </a:r>
                        </a:p>
                      </a:txBody>
                      <a:tcPr>
                        <a:solidFill>
                          <a:schemeClr val="bg1"/>
                        </a:solidFill>
                      </a:tcPr>
                    </a:tc>
                    <a:extLst>
                      <a:ext uri="{0D108BD9-81ED-4DB2-BD59-A6C34878D82A}">
                        <a16:rowId xmlns:a16="http://schemas.microsoft.com/office/drawing/2014/main" val="27353985"/>
                      </a:ext>
                    </a:extLst>
                  </a:tr>
                  <a:tr h="370840">
                    <a:tc>
                      <a:txBody>
                        <a:bodyPr/>
                        <a:lstStyle/>
                        <a:p>
                          <a:pPr algn="ctr"/>
                          <a:r>
                            <a:rPr kumimoji="1" lang="ja-JP" altLang="en-US" b="0" dirty="0" smtClean="0">
                              <a:solidFill>
                                <a:schemeClr val="tx1"/>
                              </a:solidFill>
                            </a:rPr>
                            <a:t>有意差なし </a:t>
                          </a:r>
                          <a:r>
                            <a:rPr kumimoji="1" lang="en-US" altLang="ja-JP" b="0" dirty="0" smtClean="0">
                              <a:solidFill>
                                <a:schemeClr val="tx1"/>
                              </a:solidFill>
                            </a:rPr>
                            <a:t>(p</a:t>
                          </a:r>
                          <a:r>
                            <a:rPr kumimoji="1" lang="ja-JP" altLang="en-US" b="0" dirty="0" smtClean="0">
                              <a:solidFill>
                                <a:schemeClr val="tx1"/>
                              </a:solidFill>
                            </a:rPr>
                            <a:t>値</a:t>
                          </a:r>
                          <a:r>
                            <a:rPr kumimoji="1" lang="en-US" altLang="ja-JP" b="0" dirty="0" smtClean="0">
                              <a:solidFill>
                                <a:schemeClr val="tx1"/>
                              </a:solidFill>
                            </a:rPr>
                            <a:t> &gt; 0.05)</a:t>
                          </a:r>
                          <a:endParaRPr kumimoji="1" lang="ja-JP" altLang="en-US" b="0" dirty="0">
                            <a:solidFill>
                              <a:schemeClr val="tx1"/>
                            </a:solidFill>
                          </a:endParaRPr>
                        </a:p>
                      </a:txBody>
                      <a:tcPr>
                        <a:solidFill>
                          <a:schemeClr val="bg1"/>
                        </a:solidFill>
                      </a:tcPr>
                    </a:tc>
                    <a:tc>
                      <a:txBody>
                        <a:bodyPr/>
                        <a:lstStyle/>
                        <a:p>
                          <a:pPr algn="r"/>
                          <a:r>
                            <a:rPr kumimoji="1" lang="en-US" altLang="ja-JP" b="0" dirty="0" smtClean="0">
                              <a:solidFill>
                                <a:schemeClr val="tx1"/>
                              </a:solidFill>
                            </a:rPr>
                            <a:t>59</a:t>
                          </a:r>
                        </a:p>
                      </a:txBody>
                      <a:tcPr>
                        <a:solidFill>
                          <a:schemeClr val="bg1"/>
                        </a:solidFill>
                      </a:tcPr>
                    </a:tc>
                    <a:extLst>
                      <a:ext uri="{0D108BD9-81ED-4DB2-BD59-A6C34878D82A}">
                        <a16:rowId xmlns:a16="http://schemas.microsoft.com/office/drawing/2014/main" val="873369320"/>
                      </a:ext>
                    </a:extLst>
                  </a:tr>
                </a:tbl>
              </a:graphicData>
            </a:graphic>
          </p:graphicFrame>
        </mc:Fallback>
      </mc:AlternateContent>
      <p:sp>
        <p:nvSpPr>
          <p:cNvPr id="14" name="テキスト ボックス 13"/>
          <p:cNvSpPr txBox="1"/>
          <p:nvPr/>
        </p:nvSpPr>
        <p:spPr>
          <a:xfrm>
            <a:off x="906748" y="5509802"/>
            <a:ext cx="7575364" cy="707886"/>
          </a:xfrm>
          <a:prstGeom prst="rect">
            <a:avLst/>
          </a:prstGeom>
          <a:noFill/>
          <a:ln>
            <a:solidFill>
              <a:srgbClr val="FF0000"/>
            </a:solidFill>
          </a:ln>
        </p:spPr>
        <p:txBody>
          <a:bodyPr wrap="square" rtlCol="0">
            <a:spAutoFit/>
          </a:bodyPr>
          <a:lstStyle/>
          <a:p>
            <a:r>
              <a:rPr kumimoji="1" lang="ja-JP" altLang="en-US" sz="2000" dirty="0" smtClean="0"/>
              <a:t>初級者には分岐に関連する予約語の利用が多く，</a:t>
            </a:r>
            <a:endParaRPr kumimoji="1" lang="en-US" altLang="ja-JP" sz="2000" dirty="0" smtClean="0"/>
          </a:p>
          <a:p>
            <a:r>
              <a:rPr kumimoji="1" lang="ja-JP" altLang="en-US" sz="2000" dirty="0" smtClean="0"/>
              <a:t>上級者には構造化に関連する予約語の利用が多いことが確認された</a:t>
            </a:r>
            <a:endParaRPr kumimoji="1" lang="ja-JP" altLang="en-US" sz="2000" dirty="0"/>
          </a:p>
        </p:txBody>
      </p:sp>
      <p:pic>
        <p:nvPicPr>
          <p:cNvPr id="7" name="図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08313" y="1512527"/>
            <a:ext cx="2469387" cy="3284570"/>
          </a:xfrm>
          <a:prstGeom prst="rect">
            <a:avLst/>
          </a:prstGeom>
        </p:spPr>
      </p:pic>
      <p:pic>
        <p:nvPicPr>
          <p:cNvPr id="9" name="図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057912" y="1512527"/>
            <a:ext cx="2474674" cy="3291602"/>
          </a:xfrm>
          <a:prstGeom prst="rect">
            <a:avLst/>
          </a:prstGeom>
        </p:spPr>
      </p:pic>
      <p:sp>
        <p:nvSpPr>
          <p:cNvPr id="15" name="テキスト ボックス 14"/>
          <p:cNvSpPr txBox="1"/>
          <p:nvPr/>
        </p:nvSpPr>
        <p:spPr>
          <a:xfrm>
            <a:off x="4488121" y="4742292"/>
            <a:ext cx="4415137" cy="584775"/>
          </a:xfrm>
          <a:prstGeom prst="rect">
            <a:avLst/>
          </a:prstGeom>
          <a:noFill/>
        </p:spPr>
        <p:txBody>
          <a:bodyPr wrap="square" rtlCol="0">
            <a:spAutoFit/>
          </a:bodyPr>
          <a:lstStyle/>
          <a:p>
            <a:r>
              <a:rPr kumimoji="1" lang="ja-JP" altLang="en-US" sz="1600" dirty="0" smtClean="0"/>
              <a:t>図</a:t>
            </a:r>
            <a:r>
              <a:rPr kumimoji="1" lang="en-US" altLang="ja-JP" sz="1600" dirty="0" smtClean="0"/>
              <a:t>: </a:t>
            </a:r>
            <a:r>
              <a:rPr kumimoji="1" lang="ja-JP" altLang="en-US" sz="1600" dirty="0" smtClean="0"/>
              <a:t>初級者の利用が多い予約語</a:t>
            </a:r>
            <a:r>
              <a:rPr kumimoji="1" lang="en-US" altLang="ja-JP" sz="1600" dirty="0" smtClean="0"/>
              <a:t>(</a:t>
            </a:r>
            <a:r>
              <a:rPr kumimoji="1" lang="ja-JP" altLang="en-US" sz="1600" dirty="0" smtClean="0"/>
              <a:t>左</a:t>
            </a:r>
            <a:r>
              <a:rPr kumimoji="1" lang="en-US" altLang="ja-JP" sz="1600" dirty="0" smtClean="0"/>
              <a:t>)</a:t>
            </a:r>
          </a:p>
          <a:p>
            <a:r>
              <a:rPr lang="en-US" altLang="ja-JP" sz="1600" dirty="0"/>
              <a:t> </a:t>
            </a:r>
            <a:r>
              <a:rPr lang="en-US" altLang="ja-JP" sz="1600" dirty="0" smtClean="0"/>
              <a:t>     </a:t>
            </a:r>
            <a:r>
              <a:rPr lang="ja-JP" altLang="en-US" sz="1600" dirty="0" smtClean="0"/>
              <a:t>上級者の利用が多い予約語</a:t>
            </a:r>
            <a:r>
              <a:rPr lang="en-US" altLang="ja-JP" sz="1600" dirty="0" smtClean="0"/>
              <a:t>(</a:t>
            </a:r>
            <a:r>
              <a:rPr lang="ja-JP" altLang="en-US" sz="1600" dirty="0" smtClean="0"/>
              <a:t>右</a:t>
            </a:r>
            <a:r>
              <a:rPr lang="en-US" altLang="ja-JP" sz="1600" dirty="0" smtClean="0"/>
              <a:t>)</a:t>
            </a:r>
            <a:r>
              <a:rPr lang="ja-JP" altLang="en-US" sz="1600" dirty="0" smtClean="0"/>
              <a:t>上位</a:t>
            </a:r>
            <a:r>
              <a:rPr lang="en-US" altLang="ja-JP" sz="1600" dirty="0" smtClean="0"/>
              <a:t>10</a:t>
            </a:r>
            <a:r>
              <a:rPr lang="ja-JP" altLang="en-US" sz="1600" dirty="0" smtClean="0"/>
              <a:t>件</a:t>
            </a:r>
            <a:endParaRPr kumimoji="1" lang="ja-JP" altLang="en-US" sz="1600" dirty="0"/>
          </a:p>
        </p:txBody>
      </p:sp>
    </p:spTree>
    <p:extLst>
      <p:ext uri="{BB962C8B-B14F-4D97-AF65-F5344CB8AC3E}">
        <p14:creationId xmlns:p14="http://schemas.microsoft.com/office/powerpoint/2010/main" val="874384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RQ1: </a:t>
            </a:r>
            <a:r>
              <a:rPr kumimoji="1" lang="ja-JP" altLang="en-US" dirty="0" smtClean="0"/>
              <a:t>ソースコードメトリクス</a:t>
            </a:r>
            <a:endParaRPr kumimoji="1" lang="ja-JP" altLang="en-US" dirty="0"/>
          </a:p>
        </p:txBody>
      </p:sp>
      <p:sp>
        <p:nvSpPr>
          <p:cNvPr id="3" name="コンテンツ プレースホルダー 2"/>
          <p:cNvSpPr>
            <a:spLocks noGrp="1"/>
          </p:cNvSpPr>
          <p:nvPr>
            <p:ph idx="1"/>
          </p:nvPr>
        </p:nvSpPr>
        <p:spPr>
          <a:xfrm>
            <a:off x="457200" y="1600204"/>
            <a:ext cx="8229600" cy="1095496"/>
          </a:xfrm>
        </p:spPr>
        <p:txBody>
          <a:bodyPr/>
          <a:lstStyle/>
          <a:p>
            <a:pPr marL="0" indent="0">
              <a:buNone/>
            </a:pPr>
            <a:r>
              <a:rPr kumimoji="1" lang="en-US" altLang="ja-JP" dirty="0" err="1" smtClean="0"/>
              <a:t>SourceMonitor</a:t>
            </a:r>
            <a:r>
              <a:rPr kumimoji="1" lang="en-US" altLang="ja-JP" dirty="0" smtClean="0"/>
              <a:t>[2]</a:t>
            </a:r>
            <a:r>
              <a:rPr kumimoji="1" lang="ja-JP" altLang="en-US" dirty="0" smtClean="0"/>
              <a:t>を用いて，提出されたソースコードのメトリクスを調査</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1EED56CB-58F9-4B74-8C64-FB1757321DFA}" type="slidenum">
              <a:rPr kumimoji="1" lang="ja-JP" altLang="en-US" smtClean="0"/>
              <a:t>9</a:t>
            </a:fld>
            <a:endParaRPr kumimoji="1" lang="ja-JP" altLang="en-US"/>
          </a:p>
        </p:txBody>
      </p:sp>
      <p:sp>
        <p:nvSpPr>
          <p:cNvPr id="9" name="テキスト ボックス 8"/>
          <p:cNvSpPr txBox="1"/>
          <p:nvPr/>
        </p:nvSpPr>
        <p:spPr>
          <a:xfrm>
            <a:off x="1781680" y="6230328"/>
            <a:ext cx="5569528" cy="368135"/>
          </a:xfrm>
          <a:prstGeom prst="rect">
            <a:avLst/>
          </a:prstGeom>
          <a:solidFill>
            <a:schemeClr val="bg2">
              <a:lumMod val="20000"/>
              <a:lumOff val="80000"/>
            </a:schemeClr>
          </a:solidFill>
        </p:spPr>
        <p:txBody>
          <a:bodyPr wrap="square" rtlCol="0">
            <a:spAutoFit/>
          </a:bodyPr>
          <a:lstStyle/>
          <a:p>
            <a:r>
              <a:rPr lang="en-US" altLang="ja-JP" dirty="0" smtClean="0"/>
              <a:t>[2] </a:t>
            </a:r>
            <a:r>
              <a:rPr lang="en-US" altLang="ja-JP" dirty="0"/>
              <a:t>http://www.campwoodsw.com/sourcemonitor.html</a:t>
            </a:r>
            <a:endParaRPr kumimoji="1" lang="ja-JP" altLang="en-US" dirty="0"/>
          </a:p>
        </p:txBody>
      </p:sp>
      <p:sp>
        <p:nvSpPr>
          <p:cNvPr id="5" name="テキスト ボックス 4"/>
          <p:cNvSpPr txBox="1"/>
          <p:nvPr/>
        </p:nvSpPr>
        <p:spPr>
          <a:xfrm>
            <a:off x="487807" y="2838849"/>
            <a:ext cx="8342466" cy="1631216"/>
          </a:xfrm>
          <a:prstGeom prst="rect">
            <a:avLst/>
          </a:prstGeom>
          <a:noFill/>
        </p:spPr>
        <p:txBody>
          <a:bodyPr wrap="square" rtlCol="0">
            <a:spAutoFit/>
          </a:bodyPr>
          <a:lstStyle/>
          <a:p>
            <a:r>
              <a:rPr kumimoji="1" lang="ja-JP" altLang="en-US" sz="2000" dirty="0" smtClean="0"/>
              <a:t>調査対象メトリクス</a:t>
            </a:r>
            <a:r>
              <a:rPr kumimoji="1" lang="en-US" altLang="ja-JP" sz="2000" dirty="0" smtClean="0"/>
              <a:t>(</a:t>
            </a:r>
            <a:r>
              <a:rPr kumimoji="1" lang="ja-JP" altLang="en-US" sz="2000" dirty="0" smtClean="0"/>
              <a:t>抜粋</a:t>
            </a:r>
            <a:r>
              <a:rPr kumimoji="1" lang="en-US" altLang="ja-JP" sz="2000" dirty="0" smtClean="0"/>
              <a:t>)</a:t>
            </a:r>
            <a:endParaRPr lang="en-US" altLang="ja-JP" sz="2000" dirty="0"/>
          </a:p>
          <a:p>
            <a:pPr marL="342900" indent="-342900">
              <a:buFont typeface="Arial" panose="020B0604020202020204" pitchFamily="34" charset="0"/>
              <a:buChar char="•"/>
            </a:pPr>
            <a:r>
              <a:rPr lang="en-US" altLang="ja-JP" sz="2000" dirty="0" err="1" smtClean="0"/>
              <a:t>avg_complexity</a:t>
            </a:r>
            <a:r>
              <a:rPr lang="en-US" altLang="ja-JP" sz="2000" dirty="0" smtClean="0"/>
              <a:t>: </a:t>
            </a:r>
            <a:r>
              <a:rPr lang="ja-JP" altLang="en-US" sz="2000" dirty="0" smtClean="0"/>
              <a:t>各関数</a:t>
            </a:r>
            <a:r>
              <a:rPr lang="ja-JP" altLang="en-US" sz="2000" dirty="0"/>
              <a:t>の循環的複雑度の</a:t>
            </a:r>
            <a:r>
              <a:rPr lang="ja-JP" altLang="en-US" sz="2000" dirty="0" smtClean="0"/>
              <a:t>平均値</a:t>
            </a:r>
            <a:endParaRPr lang="en-US" altLang="ja-JP" sz="2000" dirty="0" smtClean="0"/>
          </a:p>
          <a:p>
            <a:pPr marL="342900" indent="-342900">
              <a:buFont typeface="Arial" panose="020B0604020202020204" pitchFamily="34" charset="0"/>
              <a:buChar char="•"/>
            </a:pPr>
            <a:r>
              <a:rPr lang="en-US" altLang="ja-JP" sz="2000" dirty="0" err="1" smtClean="0"/>
              <a:t>avg_depth</a:t>
            </a:r>
            <a:r>
              <a:rPr lang="en-US" altLang="ja-JP" sz="2000" dirty="0" smtClean="0"/>
              <a:t>: </a:t>
            </a:r>
            <a:r>
              <a:rPr lang="ja-JP" altLang="en-US" sz="2000" dirty="0" smtClean="0"/>
              <a:t>各関数</a:t>
            </a:r>
            <a:r>
              <a:rPr lang="ja-JP" altLang="en-US" sz="2000" dirty="0"/>
              <a:t>のネスト深さの</a:t>
            </a:r>
            <a:r>
              <a:rPr lang="ja-JP" altLang="en-US" sz="2000" dirty="0" smtClean="0"/>
              <a:t>平均値</a:t>
            </a:r>
            <a:endParaRPr lang="en-US" altLang="ja-JP" sz="2000" dirty="0" smtClean="0"/>
          </a:p>
          <a:p>
            <a:pPr marL="342900" indent="-342900">
              <a:buFont typeface="Arial" panose="020B0604020202020204" pitchFamily="34" charset="0"/>
              <a:buChar char="•"/>
            </a:pPr>
            <a:r>
              <a:rPr lang="en-US" altLang="ja-JP" sz="2000" dirty="0" err="1" smtClean="0"/>
              <a:t>n_statements</a:t>
            </a:r>
            <a:r>
              <a:rPr lang="en-US" altLang="ja-JP" sz="2000" dirty="0"/>
              <a:t>:</a:t>
            </a:r>
            <a:r>
              <a:rPr lang="en-US" altLang="ja-JP" sz="2000" dirty="0" smtClean="0"/>
              <a:t> </a:t>
            </a:r>
            <a:r>
              <a:rPr lang="ja-JP" altLang="en-US" sz="2000" dirty="0"/>
              <a:t>セミコロンで区切られた論理</a:t>
            </a:r>
            <a:r>
              <a:rPr lang="ja-JP" altLang="en-US" sz="2000" dirty="0" smtClean="0"/>
              <a:t>行数</a:t>
            </a:r>
            <a:endParaRPr lang="en-US" altLang="ja-JP" sz="2000" dirty="0"/>
          </a:p>
          <a:p>
            <a:pPr marL="342900" indent="-342900">
              <a:buFont typeface="Arial" panose="020B0604020202020204" pitchFamily="34" charset="0"/>
              <a:buChar char="•"/>
            </a:pPr>
            <a:r>
              <a:rPr lang="en-US" altLang="ja-JP" sz="2000" dirty="0" err="1" smtClean="0"/>
              <a:t>percent_branch_statements</a:t>
            </a:r>
            <a:r>
              <a:rPr lang="en-US" altLang="ja-JP" sz="2000" dirty="0"/>
              <a:t>:</a:t>
            </a:r>
            <a:r>
              <a:rPr lang="en-US" altLang="ja-JP" sz="2000" dirty="0" smtClean="0"/>
              <a:t> </a:t>
            </a:r>
            <a:r>
              <a:rPr lang="ja-JP" altLang="en-US" sz="2000" dirty="0"/>
              <a:t>全体の論理行数に占める分岐</a:t>
            </a:r>
            <a:r>
              <a:rPr lang="ja-JP" altLang="en-US" sz="2000" dirty="0" smtClean="0"/>
              <a:t>文の割合</a:t>
            </a:r>
            <a:endParaRPr kumimoji="1" lang="ja-JP" altLang="en-US" sz="2000" dirty="0"/>
          </a:p>
        </p:txBody>
      </p:sp>
      <mc:AlternateContent xmlns:mc="http://schemas.openxmlformats.org/markup-compatibility/2006" xmlns:a14="http://schemas.microsoft.com/office/drawing/2010/main">
        <mc:Choice Requires="a14">
          <p:sp>
            <p:nvSpPr>
              <p:cNvPr id="8" name="テキスト ボックス 7"/>
              <p:cNvSpPr txBox="1"/>
              <p:nvPr/>
            </p:nvSpPr>
            <p:spPr>
              <a:xfrm>
                <a:off x="487806" y="4857458"/>
                <a:ext cx="6804437" cy="861070"/>
              </a:xfrm>
              <a:prstGeom prst="rect">
                <a:avLst/>
              </a:prstGeom>
              <a:noFill/>
            </p:spPr>
            <p:txBody>
              <a:bodyPr wrap="square" rtlCol="0">
                <a:spAutoFit/>
              </a:bodyPr>
              <a:lstStyle/>
              <a:p>
                <a14:m>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𝑀</m:t>
                        </m:r>
                      </m:e>
                      <m:sub>
                        <m:r>
                          <a:rPr kumimoji="1" lang="en-US" altLang="ja-JP" sz="2400" b="0" i="1" smtClean="0">
                            <a:latin typeface="Cambria Math" panose="02040503050406030204" pitchFamily="18" charset="0"/>
                          </a:rPr>
                          <m:t>𝑙𝑜𝑤</m:t>
                        </m:r>
                      </m:sub>
                    </m:sSub>
                  </m:oMath>
                </a14:m>
                <a:r>
                  <a:rPr kumimoji="1" lang="en-US" altLang="ja-JP" sz="2400" dirty="0" smtClean="0"/>
                  <a:t>= </a:t>
                </a:r>
                <a:r>
                  <a:rPr kumimoji="1" lang="ja-JP" altLang="en-US" sz="2400" dirty="0" smtClean="0"/>
                  <a:t>初級者のメトリクス測定値の集合</a:t>
                </a:r>
                <a:endParaRPr kumimoji="1" lang="en-US" altLang="ja-JP" sz="2400" dirty="0" smtClean="0"/>
              </a:p>
              <a:p>
                <a14:m>
                  <m:oMath xmlns:m="http://schemas.openxmlformats.org/officeDocument/2006/math">
                    <m:sSub>
                      <m:sSubPr>
                        <m:ctrlPr>
                          <a:rPr kumimoji="1" lang="en-US" altLang="ja-JP" sz="2400" b="0" i="1" smtClean="0">
                            <a:latin typeface="Cambria Math" panose="02040503050406030204" pitchFamily="18" charset="0"/>
                          </a:rPr>
                        </m:ctrlPr>
                      </m:sSubPr>
                      <m:e>
                        <m:r>
                          <a:rPr kumimoji="1" lang="en-US" altLang="ja-JP" sz="2400" b="0" i="1" smtClean="0">
                            <a:latin typeface="Cambria Math" panose="02040503050406030204" pitchFamily="18" charset="0"/>
                          </a:rPr>
                          <m:t>𝑀</m:t>
                        </m:r>
                      </m:e>
                      <m:sub>
                        <m:r>
                          <a:rPr kumimoji="1" lang="en-US" altLang="ja-JP" sz="2400" b="0" i="1" smtClean="0">
                            <a:latin typeface="Cambria Math" panose="02040503050406030204" pitchFamily="18" charset="0"/>
                          </a:rPr>
                          <m:t>h𝑖𝑔h</m:t>
                        </m:r>
                      </m:sub>
                    </m:sSub>
                  </m:oMath>
                </a14:m>
                <a:r>
                  <a:rPr kumimoji="1" lang="en-US" altLang="ja-JP" sz="2400" dirty="0" smtClean="0"/>
                  <a:t>= </a:t>
                </a:r>
                <a:r>
                  <a:rPr kumimoji="1" lang="ja-JP" altLang="en-US" sz="2400" dirty="0" smtClean="0"/>
                  <a:t>上級者のメトリクス測定値の集合 とする</a:t>
                </a:r>
                <a:endParaRPr kumimoji="1" lang="ja-JP" altLang="en-US" sz="2400" dirty="0"/>
              </a:p>
            </p:txBody>
          </p:sp>
        </mc:Choice>
        <mc:Fallback xmlns="">
          <p:sp>
            <p:nvSpPr>
              <p:cNvPr id="8" name="テキスト ボックス 7"/>
              <p:cNvSpPr txBox="1">
                <a:spLocks noRot="1" noChangeAspect="1" noMove="1" noResize="1" noEditPoints="1" noAdjustHandles="1" noChangeArrowheads="1" noChangeShapeType="1" noTextEdit="1"/>
              </p:cNvSpPr>
              <p:nvPr/>
            </p:nvSpPr>
            <p:spPr>
              <a:xfrm>
                <a:off x="487806" y="4857458"/>
                <a:ext cx="6804437" cy="861070"/>
              </a:xfrm>
              <a:prstGeom prst="rect">
                <a:avLst/>
              </a:prstGeom>
              <a:blipFill>
                <a:blip r:embed="rId3"/>
                <a:stretch>
                  <a:fillRect l="-179" t="-7801" b="-1276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044758856"/>
      </p:ext>
    </p:extLst>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卒業研究発表0222_2</Template>
  <TotalTime>9745</TotalTime>
  <Words>1857</Words>
  <Application>Microsoft Office PowerPoint</Application>
  <PresentationFormat>画面に合わせる (4:3)</PresentationFormat>
  <Paragraphs>372</Paragraphs>
  <Slides>24</Slides>
  <Notes>8</Notes>
  <HiddenSlides>9</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24</vt:i4>
      </vt:variant>
    </vt:vector>
  </HeadingPairs>
  <TitlesOfParts>
    <vt:vector size="30" baseType="lpstr">
      <vt:lpstr>ＭＳ Ｐゴシック</vt:lpstr>
      <vt:lpstr>游ゴシック</vt:lpstr>
      <vt:lpstr>Arial</vt:lpstr>
      <vt:lpstr>Calibri</vt:lpstr>
      <vt:lpstr>Cambria Math</vt:lpstr>
      <vt:lpstr>Sel-CoolMetal-white</vt:lpstr>
      <vt:lpstr>プログラミングコンテスト初級者・上級者間 におけるソースコード特徴量の比較</vt:lpstr>
      <vt:lpstr>プログラミングコンテストの特徴</vt:lpstr>
      <vt:lpstr>研究目的・研究内容</vt:lpstr>
      <vt:lpstr>本研究における上級者・初級者</vt:lpstr>
      <vt:lpstr>Research Question</vt:lpstr>
      <vt:lpstr>データセットの構築</vt:lpstr>
      <vt:lpstr>RQ1: 予約語利用頻度 調査方法</vt:lpstr>
      <vt:lpstr>RQ1: 予約語利用頻度　結果</vt:lpstr>
      <vt:lpstr>RQ1: ソースコードメトリクス</vt:lpstr>
      <vt:lpstr>RQ1: ソースコードメトリクス　結果</vt:lpstr>
      <vt:lpstr>RQ2: 修正提出回数　調査</vt:lpstr>
      <vt:lpstr>RQ2: 修正提出回数　結果</vt:lpstr>
      <vt:lpstr>RQ2:修正提出あたりの修正量 結果</vt:lpstr>
      <vt:lpstr>考察</vt:lpstr>
      <vt:lpstr>まとめ</vt:lpstr>
      <vt:lpstr>問題ごとのAcceptance Rateの分布</vt:lpstr>
      <vt:lpstr>レーティング度数分布</vt:lpstr>
      <vt:lpstr>言語別提出割合</vt:lpstr>
      <vt:lpstr>Codeforces選定理由</vt:lpstr>
      <vt:lpstr>レーベンシュタイン距離</vt:lpstr>
      <vt:lpstr>循環的複雑度</vt:lpstr>
      <vt:lpstr>レーティング</vt:lpstr>
      <vt:lpstr>RQ1: 予約語利用頻度調査</vt:lpstr>
      <vt:lpstr>妥当性への脅威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プログラミング上級者に共通 するプログラムの特徴調査</dc:title>
  <dc:creator>堤祥吾</dc:creator>
  <cp:lastModifiedBy>s-tutumi</cp:lastModifiedBy>
  <cp:revision>312</cp:revision>
  <cp:lastPrinted>2017-10-31T04:00:18Z</cp:lastPrinted>
  <dcterms:created xsi:type="dcterms:W3CDTF">2016-11-29T09:52:45Z</dcterms:created>
  <dcterms:modified xsi:type="dcterms:W3CDTF">2018-02-14T03:49:42Z</dcterms:modified>
</cp:coreProperties>
</file>