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handoutMasterIdLst>
    <p:handoutMasterId r:id="rId29"/>
  </p:handoutMasterIdLst>
  <p:sldIdLst>
    <p:sldId id="256" r:id="rId2"/>
    <p:sldId id="402" r:id="rId3"/>
    <p:sldId id="403" r:id="rId4"/>
    <p:sldId id="407" r:id="rId5"/>
    <p:sldId id="368" r:id="rId6"/>
    <p:sldId id="361" r:id="rId7"/>
    <p:sldId id="367" r:id="rId8"/>
    <p:sldId id="380" r:id="rId9"/>
    <p:sldId id="375" r:id="rId10"/>
    <p:sldId id="399" r:id="rId11"/>
    <p:sldId id="416" r:id="rId12"/>
    <p:sldId id="412" r:id="rId13"/>
    <p:sldId id="413" r:id="rId14"/>
    <p:sldId id="411" r:id="rId15"/>
    <p:sldId id="396" r:id="rId16"/>
    <p:sldId id="414" r:id="rId17"/>
    <p:sldId id="415" r:id="rId18"/>
    <p:sldId id="417" r:id="rId19"/>
    <p:sldId id="418" r:id="rId20"/>
    <p:sldId id="419" r:id="rId21"/>
    <p:sldId id="420" r:id="rId22"/>
    <p:sldId id="421" r:id="rId23"/>
    <p:sldId id="422" r:id="rId24"/>
    <p:sldId id="423" r:id="rId25"/>
    <p:sldId id="424" r:id="rId26"/>
    <p:sldId id="425" r:id="rId27"/>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B9B8"/>
    <a:srgbClr val="CCFF66"/>
    <a:srgbClr val="99CC00"/>
    <a:srgbClr val="CCFF33"/>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63" autoAdjust="0"/>
    <p:restoredTop sz="79585" autoAdjust="0"/>
  </p:normalViewPr>
  <p:slideViewPr>
    <p:cSldViewPr>
      <p:cViewPr varScale="1">
        <p:scale>
          <a:sx n="57" d="100"/>
          <a:sy n="57" d="100"/>
        </p:scale>
        <p:origin x="480" y="42"/>
      </p:cViewPr>
      <p:guideLst>
        <p:guide orient="horz" pos="2160"/>
        <p:guide pos="2880"/>
      </p:guideLst>
    </p:cSldViewPr>
  </p:slideViewPr>
  <p:notesTextViewPr>
    <p:cViewPr>
      <p:scale>
        <a:sx n="1" d="1"/>
        <a:sy n="1" d="1"/>
      </p:scale>
      <p:origin x="0" y="0"/>
    </p:cViewPr>
  </p:notesTextViewPr>
  <p:notesViewPr>
    <p:cSldViewPr>
      <p:cViewPr varScale="1">
        <p:scale>
          <a:sx n="110" d="100"/>
          <a:sy n="110" d="100"/>
        </p:scale>
        <p:origin x="144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7047" cy="34154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4" y="1"/>
            <a:ext cx="4307047" cy="341543"/>
          </a:xfrm>
          <a:prstGeom prst="rect">
            <a:avLst/>
          </a:prstGeom>
        </p:spPr>
        <p:txBody>
          <a:bodyPr vert="horz" lIns="91440" tIns="45720" rIns="91440" bIns="45720" rtlCol="0"/>
          <a:lstStyle>
            <a:lvl1pPr algn="r">
              <a:defRPr sz="1200"/>
            </a:lvl1pPr>
          </a:lstStyle>
          <a:p>
            <a:fld id="{8215CBB5-03C9-4D22-8E65-80AEB8E14619}" type="datetimeFigureOut">
              <a:rPr kumimoji="1" lang="ja-JP" altLang="en-US" smtClean="0"/>
              <a:t>2018/2/14</a:t>
            </a:fld>
            <a:endParaRPr kumimoji="1" lang="ja-JP" altLang="en-US"/>
          </a:p>
        </p:txBody>
      </p:sp>
      <p:sp>
        <p:nvSpPr>
          <p:cNvPr id="4" name="フッター プレースホルダー 3"/>
          <p:cNvSpPr>
            <a:spLocks noGrp="1"/>
          </p:cNvSpPr>
          <p:nvPr>
            <p:ph type="ftr" sz="quarter" idx="2"/>
          </p:nvPr>
        </p:nvSpPr>
        <p:spPr>
          <a:xfrm>
            <a:off x="2" y="6465659"/>
            <a:ext cx="4307047"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4" y="6465659"/>
            <a:ext cx="4307047" cy="341541"/>
          </a:xfrm>
          <a:prstGeom prst="rect">
            <a:avLst/>
          </a:prstGeom>
        </p:spPr>
        <p:txBody>
          <a:bodyPr vert="horz" lIns="91440" tIns="45720" rIns="91440" bIns="45720" rtlCol="0" anchor="b"/>
          <a:lstStyle>
            <a:lvl1pPr algn="r">
              <a:defRPr sz="1200"/>
            </a:lvl1pPr>
          </a:lstStyle>
          <a:p>
            <a:fld id="{E1B7144A-440B-490E-B93F-F06710B86A95}" type="slidenum">
              <a:rPr kumimoji="1" lang="ja-JP" altLang="en-US" smtClean="0"/>
              <a:t>‹#›</a:t>
            </a:fld>
            <a:endParaRPr kumimoji="1" lang="ja-JP" altLang="en-US"/>
          </a:p>
        </p:txBody>
      </p:sp>
    </p:spTree>
    <p:extLst>
      <p:ext uri="{BB962C8B-B14F-4D97-AF65-F5344CB8AC3E}">
        <p14:creationId xmlns:p14="http://schemas.microsoft.com/office/powerpoint/2010/main" val="1679616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4" y="2"/>
            <a:ext cx="4307047" cy="340360"/>
          </a:xfrm>
          <a:prstGeom prst="rect">
            <a:avLst/>
          </a:prstGeom>
        </p:spPr>
        <p:txBody>
          <a:bodyPr vert="horz" lIns="91440" tIns="45720" rIns="91440" bIns="45720" rtlCol="0"/>
          <a:lstStyle>
            <a:lvl1pPr algn="r">
              <a:defRPr sz="1200"/>
            </a:lvl1pPr>
          </a:lstStyle>
          <a:p>
            <a:fld id="{3A250B9B-631E-404B-B17C-F5CB1A6261AF}" type="datetimeFigureOut">
              <a:rPr kumimoji="1" lang="ja-JP" altLang="en-US" smtClean="0"/>
              <a:t>2018/2/14</a:t>
            </a:fld>
            <a:endParaRPr kumimoji="1" lang="ja-JP" altLang="en-US"/>
          </a:p>
        </p:txBody>
      </p:sp>
      <p:sp>
        <p:nvSpPr>
          <p:cNvPr id="4" name="スライド イメージ プレースホルダー 3"/>
          <p:cNvSpPr>
            <a:spLocks noGrp="1" noRot="1" noChangeAspect="1"/>
          </p:cNvSpPr>
          <p:nvPr>
            <p:ph type="sldImg" idx="2"/>
          </p:nvPr>
        </p:nvSpPr>
        <p:spPr>
          <a:xfrm>
            <a:off x="3270250" y="511175"/>
            <a:ext cx="3402013"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5" y="3233420"/>
            <a:ext cx="7951470" cy="306324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6465660"/>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4" y="6465660"/>
            <a:ext cx="4307047" cy="340360"/>
          </a:xfrm>
          <a:prstGeom prst="rect">
            <a:avLst/>
          </a:prstGeom>
        </p:spPr>
        <p:txBody>
          <a:bodyPr vert="horz" lIns="91440" tIns="45720" rIns="91440" bIns="45720" rtlCol="0" anchor="b"/>
          <a:lstStyle>
            <a:lvl1pPr algn="r">
              <a:defRPr sz="1200"/>
            </a:lvl1pPr>
          </a:lstStyle>
          <a:p>
            <a:fld id="{D1178AF9-31D0-42F0-930C-070426B3E413}" type="slidenum">
              <a:rPr kumimoji="1" lang="ja-JP" altLang="en-US" smtClean="0"/>
              <a:t>‹#›</a:t>
            </a:fld>
            <a:endParaRPr kumimoji="1" lang="ja-JP" altLang="en-US"/>
          </a:p>
        </p:txBody>
      </p:sp>
    </p:spTree>
    <p:extLst>
      <p:ext uri="{BB962C8B-B14F-4D97-AF65-F5344CB8AC3E}">
        <p14:creationId xmlns:p14="http://schemas.microsoft.com/office/powerpoint/2010/main" val="22394662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クローンセットに対する主要編集者の分析法の提案と調査という題目で，大阪大学の辻が発表いたします．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a:t>
            </a:fld>
            <a:endParaRPr kumimoji="1" lang="ja-JP" altLang="en-US"/>
          </a:p>
        </p:txBody>
      </p:sp>
    </p:spTree>
    <p:extLst>
      <p:ext uri="{BB962C8B-B14F-4D97-AF65-F5344CB8AC3E}">
        <p14:creationId xmlns:p14="http://schemas.microsoft.com/office/powerpoint/2010/main" val="3095675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bfg</a:t>
            </a:r>
            <a:r>
              <a:rPr kumimoji="1" lang="en-US" altLang="ja-JP" dirty="0" smtClean="0"/>
              <a:t>-repo-cleaner</a:t>
            </a:r>
            <a:r>
              <a:rPr kumimoji="1" lang="ja-JP" altLang="en-US" dirty="0" smtClean="0"/>
              <a:t>というツールを用いて，リポジトリ中のソースコードを，開発履歴ごとトークン化する．</a:t>
            </a:r>
            <a:endParaRPr kumimoji="1" lang="en-US" altLang="ja-JP" dirty="0" smtClean="0"/>
          </a:p>
          <a:p>
            <a:r>
              <a:rPr kumimoji="1" lang="ja-JP" altLang="en-US" dirty="0" smtClean="0"/>
              <a:t>ファイルに対する編集の差分を，トークン単位で得られるようになる．</a:t>
            </a:r>
            <a:endParaRPr kumimoji="1" lang="en-US" altLang="ja-JP" dirty="0" smtClean="0"/>
          </a:p>
          <a:p>
            <a:endParaRPr kumimoji="1" lang="en-US" altLang="ja-JP" dirty="0" smtClean="0"/>
          </a:p>
          <a:p>
            <a:r>
              <a:rPr kumimoji="1" lang="ja-JP" altLang="en-US" dirty="0" smtClean="0"/>
              <a:t>リネームのコミットについてはカウントしていない．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10</a:t>
            </a:fld>
            <a:endParaRPr kumimoji="1" lang="ja-JP" altLang="en-US"/>
          </a:p>
        </p:txBody>
      </p:sp>
    </p:spTree>
    <p:extLst>
      <p:ext uri="{BB962C8B-B14F-4D97-AF65-F5344CB8AC3E}">
        <p14:creationId xmlns:p14="http://schemas.microsoft.com/office/powerpoint/2010/main" val="3696879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話すこと</a:t>
            </a:r>
            <a:endParaRPr kumimoji="1" lang="en-US" altLang="ja-JP" dirty="0" smtClean="0"/>
          </a:p>
          <a:p>
            <a:r>
              <a:rPr kumimoji="1" lang="ja-JP" altLang="en-US" dirty="0" smtClean="0"/>
              <a:t>・</a:t>
            </a:r>
            <a:r>
              <a:rPr kumimoji="1" lang="en-US" altLang="ja-JP" dirty="0" err="1" smtClean="0"/>
              <a:t>eclipseJDT</a:t>
            </a:r>
            <a:r>
              <a:rPr kumimoji="1" lang="en-US" altLang="ja-JP" smtClean="0"/>
              <a:t>  </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12</a:t>
            </a:fld>
            <a:endParaRPr kumimoji="1" lang="ja-JP" altLang="en-US"/>
          </a:p>
        </p:txBody>
      </p:sp>
    </p:spTree>
    <p:extLst>
      <p:ext uri="{BB962C8B-B14F-4D97-AF65-F5344CB8AC3E}">
        <p14:creationId xmlns:p14="http://schemas.microsoft.com/office/powerpoint/2010/main" val="951908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・ファイル単位と，内訳はほとんど一緒，ということは，トークン単位での編集は，コミットごとの開発者の編集量の差が見られなかったと考えられる．</a:t>
            </a:r>
            <a:endParaRPr kumimoji="1" lang="en-US" altLang="ja-JP" dirty="0" smtClean="0"/>
          </a:p>
          <a:p>
            <a:r>
              <a:rPr kumimoji="1" lang="ja-JP" altLang="en-US" dirty="0" smtClean="0"/>
              <a:t>・主要な開発者の存在の話．</a:t>
            </a:r>
            <a:endParaRPr kumimoji="1" lang="en-US" altLang="ja-JP" dirty="0" smtClean="0"/>
          </a:p>
          <a:p>
            <a:r>
              <a:rPr kumimoji="1" lang="ja-JP" altLang="en-US" dirty="0" smtClean="0"/>
              <a:t>・</a:t>
            </a:r>
            <a:r>
              <a:rPr kumimoji="1" lang="en-US" altLang="ja-JP" dirty="0" err="1" smtClean="0"/>
              <a:t>eclipse.jdt.core</a:t>
            </a:r>
            <a:r>
              <a:rPr kumimoji="1" lang="ja-JP" altLang="en-US" dirty="0" smtClean="0"/>
              <a:t>のクローンセットについて，編集内容に着目したこと．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13</a:t>
            </a:fld>
            <a:endParaRPr kumimoji="1" lang="ja-JP" altLang="en-US"/>
          </a:p>
        </p:txBody>
      </p:sp>
    </p:spTree>
    <p:extLst>
      <p:ext uri="{BB962C8B-B14F-4D97-AF65-F5344CB8AC3E}">
        <p14:creationId xmlns:p14="http://schemas.microsoft.com/office/powerpoint/2010/main" val="1837268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r>
              <a:rPr kumimoji="1" lang="ja-JP" altLang="en-US" dirty="0" smtClean="0"/>
              <a:t>このように，一度一貫性を失ったコードクローンが再び一貫性を回復するような編集は，本来同時に修正されるべき，一貫性を壊すべきではないコードであり，このような編集はバグを含む危険性が高いと考えられる．</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14</a:t>
            </a:fld>
            <a:endParaRPr kumimoji="1" lang="ja-JP" altLang="en-US"/>
          </a:p>
        </p:txBody>
      </p:sp>
    </p:spTree>
    <p:extLst>
      <p:ext uri="{BB962C8B-B14F-4D97-AF65-F5344CB8AC3E}">
        <p14:creationId xmlns:p14="http://schemas.microsoft.com/office/powerpoint/2010/main" val="704602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話すこと</a:t>
            </a:r>
            <a:endParaRPr kumimoji="1" lang="en-US" altLang="ja-JP" dirty="0" smtClean="0"/>
          </a:p>
          <a:p>
            <a:r>
              <a:rPr kumimoji="1" lang="ja-JP" altLang="en-US" dirty="0" smtClean="0"/>
              <a:t>・ファイル単位と，内訳はほとんど一緒なこと．</a:t>
            </a:r>
            <a:endParaRPr kumimoji="1" lang="en-US" altLang="ja-JP" dirty="0" smtClean="0"/>
          </a:p>
          <a:p>
            <a:r>
              <a:rPr kumimoji="1" lang="ja-JP" altLang="en-US" dirty="0" smtClean="0"/>
              <a:t>・主要な開発者の存在の話．</a:t>
            </a:r>
            <a:endParaRPr kumimoji="1" lang="en-US" altLang="ja-JP" dirty="0" smtClean="0"/>
          </a:p>
          <a:p>
            <a:r>
              <a:rPr kumimoji="1" lang="ja-JP" altLang="en-US" dirty="0" smtClean="0"/>
              <a:t>・</a:t>
            </a:r>
            <a:r>
              <a:rPr kumimoji="1" lang="en-US" altLang="ja-JP" dirty="0" err="1" smtClean="0"/>
              <a:t>eclipse.jdt.core</a:t>
            </a:r>
            <a:r>
              <a:rPr kumimoji="1" lang="ja-JP" altLang="en-US" dirty="0" smtClean="0"/>
              <a:t>のクローンセットについて，編集内容に着目したこと．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16</a:t>
            </a:fld>
            <a:endParaRPr kumimoji="1" lang="ja-JP" altLang="en-US"/>
          </a:p>
        </p:txBody>
      </p:sp>
    </p:spTree>
    <p:extLst>
      <p:ext uri="{BB962C8B-B14F-4D97-AF65-F5344CB8AC3E}">
        <p14:creationId xmlns:p14="http://schemas.microsoft.com/office/powerpoint/2010/main" val="3106846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話すこと</a:t>
            </a:r>
            <a:endParaRPr kumimoji="1" lang="en-US" altLang="ja-JP" dirty="0" smtClean="0"/>
          </a:p>
          <a:p>
            <a:r>
              <a:rPr kumimoji="1" lang="ja-JP" altLang="en-US" dirty="0" smtClean="0"/>
              <a:t>・ファイル単位と，内訳はほとんど一緒なこと．</a:t>
            </a:r>
            <a:endParaRPr kumimoji="1" lang="en-US" altLang="ja-JP" dirty="0" smtClean="0"/>
          </a:p>
          <a:p>
            <a:r>
              <a:rPr kumimoji="1" lang="ja-JP" altLang="en-US" dirty="0" smtClean="0"/>
              <a:t>・主要な開発者の存在の話．</a:t>
            </a:r>
            <a:endParaRPr kumimoji="1" lang="en-US" altLang="ja-JP" dirty="0" smtClean="0"/>
          </a:p>
          <a:p>
            <a:r>
              <a:rPr kumimoji="1" lang="ja-JP" altLang="en-US" dirty="0" smtClean="0"/>
              <a:t>・</a:t>
            </a:r>
            <a:r>
              <a:rPr kumimoji="1" lang="en-US" altLang="ja-JP" dirty="0" err="1" smtClean="0"/>
              <a:t>eclipse.jdt.core</a:t>
            </a:r>
            <a:r>
              <a:rPr kumimoji="1" lang="ja-JP" altLang="en-US" dirty="0" smtClean="0"/>
              <a:t>のクローンセットについて，編集内容に着目したこと．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17</a:t>
            </a:fld>
            <a:endParaRPr kumimoji="1" lang="ja-JP" altLang="en-US"/>
          </a:p>
        </p:txBody>
      </p:sp>
    </p:spTree>
    <p:extLst>
      <p:ext uri="{BB962C8B-B14F-4D97-AF65-F5344CB8AC3E}">
        <p14:creationId xmlns:p14="http://schemas.microsoft.com/office/powerpoint/2010/main" val="37315924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eclipse</a:t>
            </a:r>
            <a:r>
              <a:rPr kumimoji="1" lang="en-US" altLang="ja-JP" baseline="0" dirty="0" smtClean="0"/>
              <a:t> jdt4.0.0</a:t>
            </a:r>
            <a:r>
              <a:rPr kumimoji="1" lang="ja-JP" altLang="en-US" baseline="0" dirty="0" smtClean="0"/>
              <a:t>リリース時</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18</a:t>
            </a:fld>
            <a:endParaRPr kumimoji="1" lang="ja-JP" altLang="en-US" dirty="0"/>
          </a:p>
        </p:txBody>
      </p:sp>
    </p:spTree>
    <p:extLst>
      <p:ext uri="{BB962C8B-B14F-4D97-AF65-F5344CB8AC3E}">
        <p14:creationId xmlns:p14="http://schemas.microsoft.com/office/powerpoint/2010/main" val="427042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19</a:t>
            </a:fld>
            <a:endParaRPr kumimoji="1" lang="ja-JP" altLang="en-US" dirty="0"/>
          </a:p>
        </p:txBody>
      </p:sp>
    </p:spTree>
    <p:extLst>
      <p:ext uri="{BB962C8B-B14F-4D97-AF65-F5344CB8AC3E}">
        <p14:creationId xmlns:p14="http://schemas.microsoft.com/office/powerpoint/2010/main" val="2675308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20</a:t>
            </a:fld>
            <a:endParaRPr kumimoji="1" lang="ja-JP" altLang="en-US" dirty="0"/>
          </a:p>
        </p:txBody>
      </p:sp>
    </p:spTree>
    <p:extLst>
      <p:ext uri="{BB962C8B-B14F-4D97-AF65-F5344CB8AC3E}">
        <p14:creationId xmlns:p14="http://schemas.microsoft.com/office/powerpoint/2010/main" val="20733552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 sz="1200" kern="1200" dirty="0" smtClean="0">
                <a:solidFill>
                  <a:schemeClr val="tx1"/>
                </a:solidFill>
                <a:latin typeface="+mn-lt"/>
                <a:ea typeface="+mn-ea"/>
                <a:cs typeface="+mn-cs"/>
              </a:rPr>
              <a:t>commit 8d3656f24c3e874f200c42da415930e5a37a16ba(2016 9/5)...bug</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21</a:t>
            </a:fld>
            <a:endParaRPr kumimoji="1" lang="ja-JP" altLang="en-US" dirty="0"/>
          </a:p>
        </p:txBody>
      </p:sp>
    </p:spTree>
    <p:extLst>
      <p:ext uri="{BB962C8B-B14F-4D97-AF65-F5344CB8AC3E}">
        <p14:creationId xmlns:p14="http://schemas.microsoft.com/office/powerpoint/2010/main" val="2375813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はじめにコードクローンについて説明します．</a:t>
            </a:r>
            <a:r>
              <a:rPr kumimoji="1" lang="en-US" altLang="ja-JP" dirty="0" smtClean="0"/>
              <a:t>…</a:t>
            </a:r>
          </a:p>
          <a:p>
            <a:r>
              <a:rPr kumimoji="1" lang="ja-JP" altLang="en-US" dirty="0" smtClean="0"/>
              <a:t>この図はファイル内もしくはファイル間に存在するコードクローンを示しています．コードクローンとなっている全てのコード片の集合のことをクローンセットと呼びます．</a:t>
            </a:r>
            <a:endParaRPr kumimoji="1" lang="en-US" altLang="ja-JP" dirty="0" smtClean="0"/>
          </a:p>
          <a:p>
            <a:r>
              <a:rPr kumimoji="1" lang="ja-JP" altLang="en-US" dirty="0" smtClean="0"/>
              <a:t>コードクローン内にバグが存在すると，クローンセット内の全てのコードクローンにも同様にバグが存在する可能性があります．開発者は，コードクローンを意識して開発する必要があります．このため，コードクローンはソフトウェアの保守コストを大きくする要因とな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565351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 sz="1200" kern="1200" dirty="0" smtClean="0">
                <a:solidFill>
                  <a:schemeClr val="tx1"/>
                </a:solidFill>
                <a:latin typeface="+mn-lt"/>
                <a:ea typeface="+mn-ea"/>
                <a:cs typeface="+mn-cs"/>
              </a:rPr>
              <a:t>commit c887e0c06bdacd9875f92edcd5944640bf910b62(2016 9/17)...bug</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22</a:t>
            </a:fld>
            <a:endParaRPr kumimoji="1" lang="ja-JP" altLang="en-US" dirty="0"/>
          </a:p>
        </p:txBody>
      </p:sp>
    </p:spTree>
    <p:extLst>
      <p:ext uri="{BB962C8B-B14F-4D97-AF65-F5344CB8AC3E}">
        <p14:creationId xmlns:p14="http://schemas.microsoft.com/office/powerpoint/2010/main" val="170537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24</a:t>
            </a:fld>
            <a:endParaRPr kumimoji="1" lang="ja-JP" altLang="en-US"/>
          </a:p>
        </p:txBody>
      </p:sp>
    </p:spTree>
    <p:extLst>
      <p:ext uri="{BB962C8B-B14F-4D97-AF65-F5344CB8AC3E}">
        <p14:creationId xmlns:p14="http://schemas.microsoft.com/office/powerpoint/2010/main" val="41258816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コードクローンの情報共有を支援する</a:t>
            </a:r>
            <a:r>
              <a:rPr kumimoji="1" lang="en-US" altLang="ja-JP" dirty="0" err="1" smtClean="0"/>
              <a:t>CloneNotifier</a:t>
            </a:r>
            <a:r>
              <a:rPr kumimoji="1" lang="ja-JP" altLang="en-US" dirty="0" smtClean="0"/>
              <a:t>というシステムあります．これは，コードクローンの編集を監視して</a:t>
            </a:r>
            <a:r>
              <a:rPr kumimoji="1" lang="en-US" altLang="ja-JP" dirty="0" smtClean="0"/>
              <a:t>,</a:t>
            </a:r>
            <a:r>
              <a:rPr kumimoji="1" lang="ja-JP" altLang="en-US" dirty="0" smtClean="0"/>
              <a:t>その変更情報を開発者に通知するというシステムです．こちらの図は，先ほどと同様にコードクローンの編集について示したものです．開発者</a:t>
            </a:r>
            <a:r>
              <a:rPr kumimoji="1" lang="en-US" altLang="ja-JP" dirty="0" smtClean="0"/>
              <a:t>A</a:t>
            </a:r>
            <a:r>
              <a:rPr kumimoji="1" lang="ja-JP" altLang="en-US" dirty="0" smtClean="0"/>
              <a:t>が気づかないうちに開発者</a:t>
            </a:r>
            <a:r>
              <a:rPr kumimoji="1" lang="en-US" altLang="ja-JP" dirty="0" smtClean="0"/>
              <a:t>B</a:t>
            </a:r>
            <a:r>
              <a:rPr kumimoji="1" lang="ja-JP" altLang="en-US" dirty="0" smtClean="0"/>
              <a:t>がコードクローンをコピーした際に，</a:t>
            </a:r>
            <a:r>
              <a:rPr kumimoji="1" lang="en-US" altLang="ja-JP" dirty="0" err="1" smtClean="0"/>
              <a:t>CloneNotifier</a:t>
            </a:r>
            <a:r>
              <a:rPr kumimoji="1" lang="ja-JP" altLang="en-US" dirty="0" smtClean="0"/>
              <a:t>はコードクローンに対する変更を検知し，新たにコードクローンができたことを開発者にメールや</a:t>
            </a:r>
            <a:r>
              <a:rPr kumimoji="1" lang="en-US" altLang="ja-JP" dirty="0" smtClean="0"/>
              <a:t>Web</a:t>
            </a:r>
            <a:r>
              <a:rPr kumimoji="1" lang="ja-JP" altLang="en-US" dirty="0" smtClean="0"/>
              <a:t>で通知します．このように開発者はコードクローンの位置や変更情報を共有できるため，コードクローンにバグが発生して修正しなければならないときも，バグを発見した開発者が全てのコードクローンの編集を行うことができるため，編集漏れを防ぐことができます．このように，</a:t>
            </a:r>
            <a:r>
              <a:rPr kumimoji="1" lang="en-US" altLang="ja-JP" dirty="0" smtClean="0"/>
              <a:t>Clone </a:t>
            </a:r>
            <a:r>
              <a:rPr kumimoji="1" lang="en-US" altLang="ja-JP" dirty="0" err="1" smtClean="0"/>
              <a:t>Notifier</a:t>
            </a:r>
            <a:r>
              <a:rPr kumimoji="1" lang="ja-JP" altLang="en-US" dirty="0" smtClean="0"/>
              <a:t>を用いることで，開発者間でコードクローン編集情報を共有することが容易になります．</a:t>
            </a:r>
            <a:r>
              <a:rPr kumimoji="1" lang="en-US" altLang="ja-JP" dirty="0" err="1" smtClean="0"/>
              <a:t>CloneNotifier</a:t>
            </a:r>
            <a:r>
              <a:rPr kumimoji="1" lang="ja-JP" altLang="en-US" dirty="0" smtClean="0"/>
              <a:t>は，複数人でコードクローンを編集する状況で，コードクローン編集を行う主要な開発者が存在していない場合に有効性を発揮することができます．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25</a:t>
            </a:fld>
            <a:endParaRPr kumimoji="1" lang="ja-JP" altLang="en-US"/>
          </a:p>
        </p:txBody>
      </p:sp>
    </p:spTree>
    <p:extLst>
      <p:ext uri="{BB962C8B-B14F-4D97-AF65-F5344CB8AC3E}">
        <p14:creationId xmlns:p14="http://schemas.microsoft.com/office/powerpoint/2010/main" val="4180029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CloneNotifier</a:t>
            </a:r>
            <a:r>
              <a:rPr kumimoji="1" lang="ja-JP" altLang="en-US" dirty="0" smtClean="0"/>
              <a:t>の有効性を調査するために，</a:t>
            </a:r>
            <a:r>
              <a:rPr kumimoji="1" lang="en-US" altLang="ja-JP" dirty="0" smtClean="0"/>
              <a:t>NEC</a:t>
            </a:r>
            <a:r>
              <a:rPr kumimoji="1" lang="ja-JP" altLang="en-US" dirty="0" smtClean="0"/>
              <a:t>で行われたソフトウェア開発に対して適用実験を行っています．実験の結果，</a:t>
            </a:r>
            <a:r>
              <a:rPr kumimoji="1" lang="en-US" altLang="ja-JP" dirty="0" err="1" smtClean="0"/>
              <a:t>CloneNotifier</a:t>
            </a:r>
            <a:r>
              <a:rPr kumimoji="1" lang="ja-JP" altLang="en-US" dirty="0" smtClean="0"/>
              <a:t>はプロジェクトマネージャが知らなかったコードクローンに対する編集を通知できており，この開発における有効性については確認することができました．</a:t>
            </a:r>
            <a:endParaRPr kumimoji="1" lang="en-US" altLang="ja-JP" dirty="0" smtClean="0"/>
          </a:p>
          <a:p>
            <a:endParaRPr kumimoji="1" lang="en-US" altLang="ja-JP" dirty="0" smtClean="0"/>
          </a:p>
          <a:p>
            <a:r>
              <a:rPr kumimoji="1" lang="ja-JP" altLang="en-US" dirty="0" smtClean="0"/>
              <a:t>しかし，他のソフトウェア開発においてはコードクローンは単独の開発者が編集しているか複数の開発者が編集しているかは不明であり，複数の開発者に対する支援が有効であるかは確認できていない．</a:t>
            </a:r>
            <a:endParaRPr kumimoji="1" lang="en-US" altLang="ja-JP" dirty="0" smtClean="0"/>
          </a:p>
          <a:p>
            <a:endParaRPr kumimoji="1" lang="en-US" altLang="ja-JP" dirty="0" smtClean="0"/>
          </a:p>
          <a:p>
            <a:r>
              <a:rPr kumimoji="1" lang="ja-JP" altLang="en-US" dirty="0" smtClean="0"/>
              <a:t>そのため，コードクローンを編集している開発者の人数および編集傾向を調査する必要があります．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26</a:t>
            </a:fld>
            <a:endParaRPr kumimoji="1" lang="ja-JP" altLang="en-US"/>
          </a:p>
        </p:txBody>
      </p:sp>
    </p:spTree>
    <p:extLst>
      <p:ext uri="{BB962C8B-B14F-4D97-AF65-F5344CB8AC3E}">
        <p14:creationId xmlns:p14="http://schemas.microsoft.com/office/powerpoint/2010/main" val="1284777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コードクローン間で発生した変更は開発者間で共有する必要があります．下の図を用いて説明します．図は，ファイル内に存在するコードクローンとそのファイルの編集を行う開発者を示しています．</a:t>
            </a:r>
            <a:endParaRPr kumimoji="1" lang="en-US" altLang="ja-JP" dirty="0" smtClean="0"/>
          </a:p>
          <a:p>
            <a:endParaRPr kumimoji="1" lang="en-US" altLang="ja-JP" dirty="0" smtClean="0"/>
          </a:p>
          <a:p>
            <a:r>
              <a:rPr kumimoji="1" lang="ja-JP" altLang="en-US" dirty="0" smtClean="0"/>
              <a:t>この開発者</a:t>
            </a:r>
            <a:r>
              <a:rPr kumimoji="1" lang="en-US" altLang="ja-JP" dirty="0" smtClean="0"/>
              <a:t>A</a:t>
            </a:r>
            <a:r>
              <a:rPr kumimoji="1" lang="ja-JP" altLang="en-US" dirty="0" smtClean="0"/>
              <a:t>が編集を行っているソースコードには</a:t>
            </a:r>
            <a:r>
              <a:rPr kumimoji="1" lang="en-US" altLang="ja-JP" dirty="0" smtClean="0"/>
              <a:t>2</a:t>
            </a:r>
            <a:r>
              <a:rPr kumimoji="1" lang="ja-JP" altLang="en-US" dirty="0" err="1" smtClean="0"/>
              <a:t>つの</a:t>
            </a:r>
            <a:r>
              <a:rPr kumimoji="1" lang="ja-JP" altLang="en-US" dirty="0" smtClean="0"/>
              <a:t>コードクローンが存在しています．</a:t>
            </a:r>
            <a:r>
              <a:rPr kumimoji="1" lang="en-US" altLang="ja-JP" dirty="0" smtClean="0"/>
              <a:t>(</a:t>
            </a:r>
            <a:r>
              <a:rPr kumimoji="1" lang="ja-JP" altLang="en-US" dirty="0" smtClean="0"/>
              <a:t>クリック</a:t>
            </a:r>
            <a:r>
              <a:rPr kumimoji="1" lang="en-US" altLang="ja-JP" dirty="0" smtClean="0"/>
              <a:t>)</a:t>
            </a:r>
          </a:p>
          <a:p>
            <a:r>
              <a:rPr kumimoji="1" lang="ja-JP" altLang="en-US" dirty="0" smtClean="0"/>
              <a:t>しかし，</a:t>
            </a:r>
            <a:r>
              <a:rPr kumimoji="1" lang="en-US" altLang="ja-JP" dirty="0" smtClean="0"/>
              <a:t>A</a:t>
            </a:r>
            <a:r>
              <a:rPr kumimoji="1" lang="ja-JP" altLang="en-US" dirty="0" smtClean="0"/>
              <a:t>が知らないうちに別の開発者</a:t>
            </a:r>
            <a:r>
              <a:rPr kumimoji="1" lang="en-US" altLang="ja-JP" dirty="0" smtClean="0"/>
              <a:t>B</a:t>
            </a:r>
            <a:r>
              <a:rPr kumimoji="1" lang="ja-JP" altLang="en-US" dirty="0" smtClean="0"/>
              <a:t>が編集しているファイルにコードクローンをコピーしていた場合を考えます．</a:t>
            </a:r>
            <a:endParaRPr kumimoji="1" lang="en-US" altLang="ja-JP" dirty="0" smtClean="0"/>
          </a:p>
          <a:p>
            <a:r>
              <a:rPr kumimoji="1" lang="ja-JP" altLang="en-US" dirty="0" smtClean="0"/>
              <a:t>もしこのコードクローンにバグが含まれていることを</a:t>
            </a:r>
            <a:r>
              <a:rPr kumimoji="1" lang="en-US" altLang="ja-JP" dirty="0" smtClean="0"/>
              <a:t>A</a:t>
            </a:r>
            <a:r>
              <a:rPr kumimoji="1" lang="ja-JP" altLang="en-US" dirty="0" smtClean="0"/>
              <a:t>が見つけた場合，</a:t>
            </a:r>
            <a:r>
              <a:rPr kumimoji="1" lang="en-US" altLang="ja-JP" dirty="0" smtClean="0"/>
              <a:t>A</a:t>
            </a:r>
            <a:r>
              <a:rPr kumimoji="1" lang="ja-JP" altLang="en-US" dirty="0" smtClean="0"/>
              <a:t>は自分の管理するファイルに存在するコードクローンに対しては修正を行うことができますが，</a:t>
            </a:r>
            <a:r>
              <a:rPr kumimoji="1" lang="en-US" altLang="ja-JP" dirty="0" smtClean="0"/>
              <a:t>B</a:t>
            </a:r>
            <a:r>
              <a:rPr kumimoji="1" lang="ja-JP" altLang="en-US" dirty="0" smtClean="0"/>
              <a:t>の管理するファイルに含まれるコードクローンに気づくことができないので，コードクローンにはバグが残ったままになってしまいます．このように，クローンセット内の全てのコードクローンの存在を認知できていない場合，一貫していない編集が発生し，バグの修正漏れ等が発生することがあるため，複数の開発者で開発を行う際にはコードクローンの情報を共有す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3</a:t>
            </a:fld>
            <a:endParaRPr kumimoji="1" lang="ja-JP" altLang="en-US"/>
          </a:p>
        </p:txBody>
      </p:sp>
    </p:spTree>
    <p:extLst>
      <p:ext uri="{BB962C8B-B14F-4D97-AF65-F5344CB8AC3E}">
        <p14:creationId xmlns:p14="http://schemas.microsoft.com/office/powerpoint/2010/main" val="159344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a:t>
            </a:r>
            <a:r>
              <a:rPr kumimoji="1" lang="ja-JP" altLang="en-US" dirty="0" smtClean="0"/>
              <a:t>，他のソフトウェア開発においてはコードクローンは単独の開発者が編集しているか複数の開発者が編集しているかは不明であり，複数の開発者に対する支援が有効であるかは確認できていない．</a:t>
            </a:r>
            <a:endParaRPr kumimoji="1" lang="en-US" altLang="ja-JP" dirty="0" smtClean="0"/>
          </a:p>
          <a:p>
            <a:endParaRPr kumimoji="1" lang="en-US" altLang="ja-JP" dirty="0" smtClean="0"/>
          </a:p>
          <a:p>
            <a:r>
              <a:rPr kumimoji="1" lang="ja-JP" altLang="en-US" dirty="0" smtClean="0"/>
              <a:t>そのため，コードクローンを編集している開発者の人数および編集傾向を調査する必要があります．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4</a:t>
            </a:fld>
            <a:endParaRPr kumimoji="1" lang="ja-JP" altLang="en-US"/>
          </a:p>
        </p:txBody>
      </p:sp>
    </p:spTree>
    <p:extLst>
      <p:ext uri="{BB962C8B-B14F-4D97-AF65-F5344CB8AC3E}">
        <p14:creationId xmlns:p14="http://schemas.microsoft.com/office/powerpoint/2010/main" val="5029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開発者の編集割合を示すために，</a:t>
            </a:r>
            <a:r>
              <a:rPr kumimoji="1" lang="en-US" altLang="ja-JP" dirty="0" smtClean="0"/>
              <a:t>Ownership</a:t>
            </a:r>
            <a:r>
              <a:rPr kumimoji="1" lang="ja-JP" altLang="en-US" dirty="0" smtClean="0"/>
              <a:t>というメトリックが存在します．このメトリックは，コンポーネントに対して，開発者が明確に責任を持っているかどうかを数値化したものとなっています．</a:t>
            </a:r>
            <a:endParaRPr kumimoji="1" lang="en-US" altLang="ja-JP" dirty="0" smtClean="0"/>
          </a:p>
          <a:p>
            <a:endParaRPr kumimoji="1" lang="en-US" altLang="ja-JP" dirty="0" smtClean="0"/>
          </a:p>
          <a:p>
            <a:r>
              <a:rPr lang="ja-JP" altLang="en-US" dirty="0" smtClean="0"/>
              <a:t>最も多く編集を行った開発者の編集割合を</a:t>
            </a:r>
            <a:r>
              <a:rPr lang="en-US" altLang="ja-JP" dirty="0" smtClean="0"/>
              <a:t>Ownership</a:t>
            </a:r>
            <a:r>
              <a:rPr lang="ja-JP" altLang="en-US" dirty="0" smtClean="0"/>
              <a:t>としています．このメトリックを用いることで，編集傾向を推測することが可能です．</a:t>
            </a:r>
            <a:endParaRPr lang="en-US" altLang="ja-JP" dirty="0" smtClean="0"/>
          </a:p>
          <a:p>
            <a:endParaRPr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5</a:t>
            </a:fld>
            <a:endParaRPr kumimoji="1" lang="ja-JP" altLang="en-US"/>
          </a:p>
        </p:txBody>
      </p:sp>
    </p:spTree>
    <p:extLst>
      <p:ext uri="{BB962C8B-B14F-4D97-AF65-F5344CB8AC3E}">
        <p14:creationId xmlns:p14="http://schemas.microsoft.com/office/powerpoint/2010/main" val="3588507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本研究では，これらの問題点に対応するために，まずクローンセットに対する編集傾向を示すメトリックを提案しています．クローンセットの編集を行う開発者が単独か複数かに加えて，そのクローンセットの編集を行う主要な開発者が存在するかどうかを示すものです．このメトリックをファイル単位のクローンセットに適用しています．</a:t>
            </a:r>
            <a:endParaRPr kumimoji="1" lang="en-US" altLang="ja-JP" dirty="0" smtClean="0"/>
          </a:p>
          <a:p>
            <a:endParaRPr kumimoji="1" lang="en-US" altLang="ja-JP" dirty="0" smtClean="0"/>
          </a:p>
          <a:p>
            <a:r>
              <a:rPr kumimoji="1" lang="ja-JP" altLang="en-US" dirty="0" smtClean="0"/>
              <a:t>コードクローンに対して行われる編集につい</a:t>
            </a:r>
            <a:r>
              <a:rPr kumimoji="1" lang="ja-JP" altLang="en-US" dirty="0" err="1" smtClean="0"/>
              <a:t>てを</a:t>
            </a:r>
            <a:r>
              <a:rPr kumimoji="1" lang="ja-JP" altLang="en-US" dirty="0" smtClean="0"/>
              <a:t>調査したいため，本研究では，開発中の特定時点でのバージョンに対してクローン検出を行う．</a:t>
            </a:r>
            <a:endParaRPr kumimoji="1" lang="en-US" altLang="ja-JP" dirty="0" smtClean="0"/>
          </a:p>
          <a:p>
            <a:endParaRPr kumimoji="1" lang="en-US" altLang="ja-JP" dirty="0" smtClean="0"/>
          </a:p>
          <a:p>
            <a:r>
              <a:rPr kumimoji="1" lang="ja-JP" altLang="en-US" dirty="0" smtClean="0"/>
              <a:t>異なる編集の粒度で調査を行うため，本研究ではファイル単位での編集回数とトークン単位での編集回数についての調査を行う．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6</a:t>
            </a:fld>
            <a:endParaRPr kumimoji="1" lang="ja-JP" altLang="en-US"/>
          </a:p>
        </p:txBody>
      </p:sp>
    </p:spTree>
    <p:extLst>
      <p:ext uri="{BB962C8B-B14F-4D97-AF65-F5344CB8AC3E}">
        <p14:creationId xmlns:p14="http://schemas.microsoft.com/office/powerpoint/2010/main" val="1433238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i="1" baseline="-25000" dirty="0" smtClean="0"/>
              <a:t>7:09</a:t>
            </a:r>
            <a:r>
              <a:rPr lang="ja-JP" altLang="en-US" sz="1200" i="1" baseline="-25000" dirty="0" smtClean="0"/>
              <a:t>　</a:t>
            </a:r>
            <a:r>
              <a:rPr lang="en-US" altLang="ja-JP" sz="1200" i="1" baseline="-25000" dirty="0" err="1" smtClean="0"/>
              <a:t>CSF_total</a:t>
            </a:r>
            <a:r>
              <a:rPr lang="ja-JP" altLang="en-US" sz="1200" i="1" baseline="-25000" dirty="0" smtClean="0"/>
              <a:t>と，</a:t>
            </a:r>
            <a:r>
              <a:rPr lang="en-US" altLang="ja-JP" sz="1200" i="1" baseline="-25000" dirty="0" err="1" smtClean="0"/>
              <a:t>CSF_max</a:t>
            </a:r>
            <a:r>
              <a:rPr lang="ja-JP" altLang="en-US" sz="1200" i="1" baseline="-25000" dirty="0" smtClean="0"/>
              <a:t>についての説明を，スライド読み上げでもいいから恥ずかしがらずに言う．あとは割り算．これを</a:t>
            </a:r>
            <a:r>
              <a:rPr lang="en-US" altLang="ja-JP" sz="1200" i="1" baseline="-25000" dirty="0" smtClean="0"/>
              <a:t>2</a:t>
            </a:r>
            <a:r>
              <a:rPr lang="ja-JP" altLang="en-US" sz="1200" i="1" baseline="-25000" dirty="0" smtClean="0"/>
              <a:t>回繰り返す．</a:t>
            </a:r>
            <a:endParaRPr lang="en-US" altLang="ja-JP" sz="1200" i="1" baseline="-25000"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7</a:t>
            </a:fld>
            <a:endParaRPr kumimoji="1" lang="ja-JP" altLang="en-US"/>
          </a:p>
        </p:txBody>
      </p:sp>
    </p:spTree>
    <p:extLst>
      <p:ext uri="{BB962C8B-B14F-4D97-AF65-F5344CB8AC3E}">
        <p14:creationId xmlns:p14="http://schemas.microsoft.com/office/powerpoint/2010/main" val="2865054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8:07</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8</a:t>
            </a:fld>
            <a:endParaRPr kumimoji="1" lang="ja-JP" altLang="en-US"/>
          </a:p>
        </p:txBody>
      </p:sp>
    </p:spTree>
    <p:extLst>
      <p:ext uri="{BB962C8B-B14F-4D97-AF65-F5344CB8AC3E}">
        <p14:creationId xmlns:p14="http://schemas.microsoft.com/office/powerpoint/2010/main" val="1431294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ファイルに対して行われたリネームについての話を忘れない．</a:t>
            </a:r>
            <a:endParaRPr kumimoji="1" lang="en-US" altLang="ja-JP" dirty="0" smtClean="0"/>
          </a:p>
          <a:p>
            <a:r>
              <a:rPr kumimoji="1" lang="ja-JP" altLang="en-US" dirty="0" smtClean="0"/>
              <a:t>ここからは調査手順について説明します．</a:t>
            </a:r>
            <a:endParaRPr kumimoji="1" lang="en-US" altLang="ja-JP" dirty="0" smtClean="0"/>
          </a:p>
          <a:p>
            <a:r>
              <a:rPr kumimoji="1" lang="ja-JP" altLang="en-US" dirty="0" smtClean="0"/>
              <a:t>・まずは開発履歴のある時点でのソースコードに対してクローン検出を行います．</a:t>
            </a:r>
            <a:endParaRPr kumimoji="1" lang="en-US" altLang="ja-JP" dirty="0" smtClean="0"/>
          </a:p>
          <a:p>
            <a:r>
              <a:rPr kumimoji="1" lang="ja-JP" altLang="en-US" dirty="0" smtClean="0"/>
              <a:t>・得られたクローンセットと，開発履歴から得られるコミットログを用いて，ファイル編集履歴の分析を行うことで，各クローンセット毎のファイル開発者とその編集回数のリストを求めます．</a:t>
            </a:r>
            <a:endParaRPr kumimoji="1" lang="en-US" altLang="ja-JP" dirty="0" smtClean="0"/>
          </a:p>
          <a:p>
            <a:r>
              <a:rPr kumimoji="1" lang="ja-JP" altLang="en-US" dirty="0" smtClean="0"/>
              <a:t>・これらのリストを元にファイルクローンセットごとの</a:t>
            </a:r>
            <a:r>
              <a:rPr kumimoji="1" lang="en-US" altLang="ja-JP" dirty="0" smtClean="0"/>
              <a:t>CS-Ownership</a:t>
            </a:r>
            <a:r>
              <a:rPr kumimoji="1" lang="ja-JP" altLang="en-US" dirty="0" smtClean="0"/>
              <a:t>を計測して，各クローンセット毎の</a:t>
            </a:r>
            <a:r>
              <a:rPr kumimoji="1" lang="en-US" altLang="ja-JP" dirty="0" smtClean="0"/>
              <a:t>CS-Ownership</a:t>
            </a:r>
            <a:r>
              <a:rPr kumimoji="1" lang="ja-JP" altLang="en-US" dirty="0" smtClean="0"/>
              <a:t>のリストを求めます．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9</a:t>
            </a:fld>
            <a:endParaRPr kumimoji="1" lang="ja-JP" altLang="en-US"/>
          </a:p>
        </p:txBody>
      </p:sp>
    </p:spTree>
    <p:extLst>
      <p:ext uri="{BB962C8B-B14F-4D97-AF65-F5344CB8AC3E}">
        <p14:creationId xmlns:p14="http://schemas.microsoft.com/office/powerpoint/2010/main" val="28394073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34B46661-0BCB-4633-A749-5E69FCA8F3F1}" type="datetime1">
              <a:rPr kumimoji="1" lang="ja-JP" altLang="en-US" smtClean="0"/>
              <a:t>2018/2/14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DE5B03D7-058D-4FC7-990B-41571BE66E3F}" type="datetime1">
              <a:rPr kumimoji="1" lang="ja-JP" altLang="en-US" smtClean="0"/>
              <a:t>2018/2/14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7777BB0-A170-45CA-8706-723770ABE9ED}" type="datetime1">
              <a:rPr kumimoji="1" lang="ja-JP" altLang="en-US" smtClean="0"/>
              <a:t>2018/2/14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A90907D-FA89-486F-8F7D-2E6E3102E614}" type="datetime1">
              <a:rPr kumimoji="1" lang="ja-JP" altLang="en-US" smtClean="0"/>
              <a:t>2018/2/14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49297F4A-7477-4EF1-96B9-228BCF2D0D55}" type="datetime1">
              <a:rPr kumimoji="1" lang="ja-JP" altLang="en-US" smtClean="0"/>
              <a:t>2018/2/14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4C56C36B-161B-4E76-A46D-D1B74615EE27}" type="datetime1">
              <a:rPr kumimoji="1" lang="ja-JP" altLang="en-US" smtClean="0"/>
              <a:t>2018/2/14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C4C13513-6876-4B68-B1C6-3FF4248B1256}" type="datetime1">
              <a:rPr kumimoji="1" lang="ja-JP" altLang="en-US" smtClean="0"/>
              <a:t>2018/2/14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289F0F24-5267-49F9-B985-33695BA52F39}" type="datetime1">
              <a:rPr kumimoji="1" lang="ja-JP" altLang="en-US" smtClean="0"/>
              <a:t>2018/2/14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250D7129-1B48-430D-A329-A61E45AD1D17}" type="datetime1">
              <a:rPr kumimoji="1" lang="ja-JP" altLang="en-US" smtClean="0"/>
              <a:t>2018/2/14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AE525F2-55C6-4D01-B5A8-698DE33255DE}" type="datetime1">
              <a:rPr kumimoji="1" lang="ja-JP" altLang="en-US" smtClean="0"/>
              <a:t>2018/2/14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F79BB385-04CC-446B-AB15-CC09F0D3BB41}" type="datetime1">
              <a:rPr kumimoji="1" lang="ja-JP" altLang="en-US" smtClean="0"/>
              <a:t>2018/2/14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1AAF569-22C4-4BC4-BB81-A68BF9658102}" type="datetime1">
              <a:rPr kumimoji="1" lang="ja-JP" altLang="en-US" smtClean="0"/>
              <a:t>2018/2/14</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CF0FB1B-5E52-44B1-B036-349E14266E73}"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3528" y="1484313"/>
            <a:ext cx="8424936" cy="1470025"/>
          </a:xfrm>
        </p:spPr>
        <p:txBody>
          <a:bodyPr/>
          <a:lstStyle/>
          <a:p>
            <a:r>
              <a:rPr lang="ja-JP" altLang="en-US" dirty="0"/>
              <a:t>クローンセットに</a:t>
            </a:r>
            <a:r>
              <a:rPr lang="ja-JP" altLang="en-US" dirty="0" smtClean="0"/>
              <a:t>対する主要編集者の分析法の提案と調査</a:t>
            </a:r>
            <a:endParaRPr kumimoji="1" lang="ja-JP" altLang="en-US" dirty="0"/>
          </a:p>
        </p:txBody>
      </p:sp>
      <p:sp>
        <p:nvSpPr>
          <p:cNvPr id="3" name="サブタイトル 2"/>
          <p:cNvSpPr>
            <a:spLocks noGrp="1"/>
          </p:cNvSpPr>
          <p:nvPr>
            <p:ph type="subTitle" idx="1"/>
          </p:nvPr>
        </p:nvSpPr>
        <p:spPr>
          <a:xfrm>
            <a:off x="539552" y="3573463"/>
            <a:ext cx="7920880" cy="1752600"/>
          </a:xfrm>
        </p:spPr>
        <p:txBody>
          <a:bodyPr/>
          <a:lstStyle/>
          <a:p>
            <a:endParaRPr lang="en-US" altLang="ja-JP" sz="2800" dirty="0" smtClean="0"/>
          </a:p>
          <a:p>
            <a:r>
              <a:rPr kumimoji="1" lang="en-US" altLang="ja-JP" sz="2800" dirty="0" smtClean="0"/>
              <a:t>M2</a:t>
            </a:r>
            <a:r>
              <a:rPr kumimoji="1" lang="ja-JP" altLang="en-US" sz="2800" dirty="0" smtClean="0"/>
              <a:t>　辻　健二</a:t>
            </a:r>
            <a:endParaRPr kumimoji="1" lang="ja-JP" altLang="en-US" sz="2800" baseline="30000" dirty="0"/>
          </a:p>
        </p:txBody>
      </p:sp>
    </p:spTree>
    <p:extLst>
      <p:ext uri="{BB962C8B-B14F-4D97-AF65-F5344CB8AC3E}">
        <p14:creationId xmlns:p14="http://schemas.microsoft.com/office/powerpoint/2010/main" val="3681160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CST-Ownership</a:t>
            </a:r>
            <a:r>
              <a:rPr lang="ja-JP" altLang="en-US" dirty="0"/>
              <a:t>計測手順概要</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10</a:t>
            </a:fld>
            <a:endParaRPr kumimoji="1" lang="ja-JP" altLang="en-US"/>
          </a:p>
        </p:txBody>
      </p:sp>
      <p:grpSp>
        <p:nvGrpSpPr>
          <p:cNvPr id="8" name="グループ化 7"/>
          <p:cNvGrpSpPr/>
          <p:nvPr/>
        </p:nvGrpSpPr>
        <p:grpSpPr>
          <a:xfrm>
            <a:off x="35496" y="1556792"/>
            <a:ext cx="1800200" cy="1789973"/>
            <a:chOff x="580634" y="1772816"/>
            <a:chExt cx="1800200" cy="1789973"/>
          </a:xfrm>
        </p:grpSpPr>
        <p:sp>
          <p:nvSpPr>
            <p:cNvPr id="6" name="フローチャート: 磁気ディスク 5"/>
            <p:cNvSpPr/>
            <p:nvPr/>
          </p:nvSpPr>
          <p:spPr>
            <a:xfrm>
              <a:off x="899592" y="1772816"/>
              <a:ext cx="1080120" cy="1296144"/>
            </a:xfrm>
            <a:prstGeom prst="flowChartMagneticDisk">
              <a:avLst/>
            </a:prstGeom>
            <a:solidFill>
              <a:srgbClr val="CC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テキスト ボックス 6"/>
            <p:cNvSpPr txBox="1"/>
            <p:nvPr/>
          </p:nvSpPr>
          <p:spPr>
            <a:xfrm>
              <a:off x="580634" y="3101124"/>
              <a:ext cx="1800200" cy="461665"/>
            </a:xfrm>
            <a:prstGeom prst="rect">
              <a:avLst/>
            </a:prstGeom>
            <a:solidFill>
              <a:srgbClr val="E6B9B8"/>
            </a:solidFill>
            <a:ln>
              <a:solidFill>
                <a:schemeClr val="tx1"/>
              </a:solidFill>
            </a:ln>
          </p:spPr>
          <p:txBody>
            <a:bodyPr wrap="square" rtlCol="0">
              <a:spAutoFit/>
            </a:bodyPr>
            <a:lstStyle/>
            <a:p>
              <a:pPr algn="ctr"/>
              <a:r>
                <a:rPr lang="ja-JP" altLang="en-US" sz="2400" dirty="0"/>
                <a:t>開発履歴</a:t>
              </a:r>
              <a:endParaRPr kumimoji="1" lang="ja-JP" altLang="en-US" sz="2400" dirty="0"/>
            </a:p>
          </p:txBody>
        </p:sp>
      </p:grpSp>
      <p:sp>
        <p:nvSpPr>
          <p:cNvPr id="9" name="右矢印 8"/>
          <p:cNvSpPr/>
          <p:nvPr/>
        </p:nvSpPr>
        <p:spPr>
          <a:xfrm>
            <a:off x="1545263" y="2034988"/>
            <a:ext cx="348268" cy="5299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p:txBody>
      </p:sp>
      <p:grpSp>
        <p:nvGrpSpPr>
          <p:cNvPr id="10" name="グループ化 9"/>
          <p:cNvGrpSpPr/>
          <p:nvPr/>
        </p:nvGrpSpPr>
        <p:grpSpPr>
          <a:xfrm>
            <a:off x="3626063" y="1503689"/>
            <a:ext cx="2216530" cy="1810498"/>
            <a:chOff x="255153" y="1699537"/>
            <a:chExt cx="2216530" cy="1810498"/>
          </a:xfrm>
        </p:grpSpPr>
        <p:sp>
          <p:nvSpPr>
            <p:cNvPr id="11" name="フローチャート: 磁気ディスク 10"/>
            <p:cNvSpPr/>
            <p:nvPr/>
          </p:nvSpPr>
          <p:spPr>
            <a:xfrm>
              <a:off x="777168" y="1699537"/>
              <a:ext cx="1080120" cy="1296144"/>
            </a:xfrm>
            <a:prstGeom prst="flowChartMagneticDisk">
              <a:avLst/>
            </a:prstGeom>
            <a:solidFill>
              <a:srgbClr val="CC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2" name="テキスト ボックス 11"/>
            <p:cNvSpPr txBox="1"/>
            <p:nvPr/>
          </p:nvSpPr>
          <p:spPr>
            <a:xfrm>
              <a:off x="255153" y="3048370"/>
              <a:ext cx="2216530" cy="461665"/>
            </a:xfrm>
            <a:prstGeom prst="rect">
              <a:avLst/>
            </a:prstGeom>
            <a:solidFill>
              <a:srgbClr val="E6B9B8"/>
            </a:solidFill>
            <a:ln>
              <a:solidFill>
                <a:schemeClr val="tx1"/>
              </a:solidFill>
            </a:ln>
          </p:spPr>
          <p:txBody>
            <a:bodyPr wrap="square" rtlCol="0">
              <a:spAutoFit/>
            </a:bodyPr>
            <a:lstStyle/>
            <a:p>
              <a:pPr algn="ctr"/>
              <a:r>
                <a:rPr kumimoji="1" lang="ja-JP" altLang="en-US" sz="2400" dirty="0" smtClean="0"/>
                <a:t>ビューリポジトリ</a:t>
              </a:r>
              <a:endParaRPr kumimoji="1" lang="ja-JP" altLang="en-US" sz="2400" dirty="0"/>
            </a:p>
          </p:txBody>
        </p:sp>
      </p:grpSp>
      <p:sp>
        <p:nvSpPr>
          <p:cNvPr id="21" name="テキスト ボックス 20"/>
          <p:cNvSpPr txBox="1"/>
          <p:nvPr/>
        </p:nvSpPr>
        <p:spPr>
          <a:xfrm>
            <a:off x="132747" y="5455891"/>
            <a:ext cx="1970223"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クローンセット</a:t>
            </a:r>
            <a:endParaRPr kumimoji="0" lang="en-US" altLang="ja-JP" sz="2400" b="0" i="0" u="none" strike="noStrike" kern="0" cap="none" spc="0" normalizeH="0" baseline="0" noProof="0" dirty="0" smtClean="0">
              <a:ln>
                <a:noFill/>
              </a:ln>
              <a:solidFill>
                <a:prstClr val="black"/>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dirty="0">
                <a:solidFill>
                  <a:prstClr val="black"/>
                </a:solidFill>
                <a:latin typeface="Calibri"/>
              </a:rPr>
              <a:t>リスト</a:t>
            </a:r>
            <a:endParaRPr kumimoji="0" lang="ja-JP" altLang="en-US" sz="2400" b="0" i="0" u="none" strike="noStrike" kern="0" cap="none" spc="0" normalizeH="0" baseline="0" noProof="0" dirty="0" smtClean="0">
              <a:ln>
                <a:noFill/>
              </a:ln>
              <a:solidFill>
                <a:prstClr val="black"/>
              </a:solidFill>
              <a:effectLst/>
              <a:uLnTx/>
              <a:uFillTx/>
              <a:latin typeface="Calibri"/>
            </a:endParaRPr>
          </a:p>
        </p:txBody>
      </p:sp>
      <p:sp>
        <p:nvSpPr>
          <p:cNvPr id="18" name="テキスト ボックス 17"/>
          <p:cNvSpPr txBox="1"/>
          <p:nvPr/>
        </p:nvSpPr>
        <p:spPr>
          <a:xfrm>
            <a:off x="6796088" y="1916764"/>
            <a:ext cx="2096392" cy="1200329"/>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dirty="0" smtClean="0">
                <a:solidFill>
                  <a:prstClr val="black"/>
                </a:solidFill>
                <a:latin typeface="Calibri"/>
              </a:rPr>
              <a:t>クローンセット</a:t>
            </a:r>
            <a:r>
              <a:rPr kumimoji="0" lang="ja-JP" altLang="en-US" sz="2400" b="0" i="0" u="none" strike="noStrike" kern="0" cap="none" spc="0" normalizeH="0" baseline="0" noProof="0" dirty="0" smtClean="0">
                <a:ln>
                  <a:noFill/>
                </a:ln>
                <a:solidFill>
                  <a:prstClr val="black"/>
                </a:solidFill>
                <a:effectLst/>
                <a:uLnTx/>
                <a:uFillTx/>
                <a:latin typeface="Calibri"/>
              </a:rPr>
              <a:t>トークン編集</a:t>
            </a:r>
            <a:r>
              <a:rPr kumimoji="0" lang="ja-JP" altLang="en-US" sz="2400" kern="0" dirty="0" smtClean="0">
                <a:solidFill>
                  <a:prstClr val="black"/>
                </a:solidFill>
                <a:latin typeface="Calibri"/>
              </a:rPr>
              <a:t>回数リスト</a:t>
            </a:r>
            <a:endParaRPr kumimoji="0" lang="ja-JP" altLang="en-US" sz="2400" b="0" i="0" u="none" strike="noStrike" kern="0" cap="none" spc="0" normalizeH="0" baseline="0" noProof="0" dirty="0" smtClean="0">
              <a:ln>
                <a:noFill/>
              </a:ln>
              <a:solidFill>
                <a:prstClr val="black"/>
              </a:solidFill>
              <a:effectLst/>
              <a:uLnTx/>
              <a:uFillTx/>
              <a:latin typeface="Calibri"/>
            </a:endParaRPr>
          </a:p>
        </p:txBody>
      </p:sp>
      <p:sp>
        <p:nvSpPr>
          <p:cNvPr id="33" name="右矢印 32"/>
          <p:cNvSpPr/>
          <p:nvPr/>
        </p:nvSpPr>
        <p:spPr>
          <a:xfrm rot="20553579">
            <a:off x="2350535" y="4939822"/>
            <a:ext cx="1045655" cy="6102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p:txBody>
      </p:sp>
      <p:sp>
        <p:nvSpPr>
          <p:cNvPr id="34" name="下矢印 33"/>
          <p:cNvSpPr/>
          <p:nvPr/>
        </p:nvSpPr>
        <p:spPr>
          <a:xfrm>
            <a:off x="7372548" y="4958580"/>
            <a:ext cx="684076" cy="4399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テキスト ボックス 36"/>
          <p:cNvSpPr txBox="1"/>
          <p:nvPr/>
        </p:nvSpPr>
        <p:spPr>
          <a:xfrm>
            <a:off x="6660232" y="5477728"/>
            <a:ext cx="2094724"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lvl="0" algn="ctr">
              <a:defRPr/>
            </a:pPr>
            <a:r>
              <a:rPr kumimoji="0" lang="en-US" altLang="ja-JP" sz="2400" kern="0" dirty="0" smtClean="0">
                <a:solidFill>
                  <a:prstClr val="black"/>
                </a:solidFill>
                <a:latin typeface="Calibri"/>
              </a:rPr>
              <a:t>CST-Ownership</a:t>
            </a:r>
            <a:r>
              <a:rPr kumimoji="0" lang="ja-JP" altLang="en-US" sz="2400" kern="0" dirty="0">
                <a:solidFill>
                  <a:prstClr val="black"/>
                </a:solidFill>
                <a:latin typeface="Calibri"/>
              </a:rPr>
              <a:t>リスト</a:t>
            </a:r>
          </a:p>
        </p:txBody>
      </p:sp>
      <p:sp>
        <p:nvSpPr>
          <p:cNvPr id="29" name="角丸四角形 28"/>
          <p:cNvSpPr/>
          <p:nvPr/>
        </p:nvSpPr>
        <p:spPr>
          <a:xfrm>
            <a:off x="91665" y="3953619"/>
            <a:ext cx="2073216" cy="709634"/>
          </a:xfrm>
          <a:prstGeom prst="roundRect">
            <a:avLst>
              <a:gd name="adj" fmla="val 5000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ja-JP" altLang="en-US" sz="2000" kern="0">
                <a:solidFill>
                  <a:prstClr val="black"/>
                </a:solidFill>
                <a:latin typeface="Calibri"/>
                <a:ea typeface="ＭＳ Ｐゴシック" panose="020B0600070205080204" pitchFamily="50" charset="-128"/>
              </a:rPr>
              <a:t>クローンセット検出</a:t>
            </a:r>
            <a:endParaRPr kumimoji="0" lang="en-US" altLang="ja-JP" sz="2000" kern="0" dirty="0">
              <a:solidFill>
                <a:prstClr val="black"/>
              </a:solidFill>
              <a:latin typeface="Calibri"/>
              <a:ea typeface="ＭＳ Ｐゴシック" panose="020B0600070205080204" pitchFamily="50" charset="-128"/>
            </a:endParaRPr>
          </a:p>
        </p:txBody>
      </p:sp>
      <p:sp>
        <p:nvSpPr>
          <p:cNvPr id="38" name="右矢印 37"/>
          <p:cNvSpPr/>
          <p:nvPr/>
        </p:nvSpPr>
        <p:spPr>
          <a:xfrm rot="5400000">
            <a:off x="679564" y="4731693"/>
            <a:ext cx="554282" cy="715746"/>
          </a:xfrm>
          <a:prstGeom prst="rightArrow">
            <a:avLst>
              <a:gd name="adj1" fmla="val 42930"/>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右矢印 38"/>
          <p:cNvSpPr/>
          <p:nvPr/>
        </p:nvSpPr>
        <p:spPr>
          <a:xfrm rot="5400000">
            <a:off x="678785" y="3326360"/>
            <a:ext cx="513621"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 39"/>
          <p:cNvSpPr/>
          <p:nvPr/>
        </p:nvSpPr>
        <p:spPr>
          <a:xfrm>
            <a:off x="1907704" y="1881840"/>
            <a:ext cx="1743629" cy="732963"/>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変更履歴の</a:t>
            </a:r>
            <a:endParaRPr lang="en-US" altLang="ja-JP" sz="2000" dirty="0">
              <a:solidFill>
                <a:schemeClr val="tx1"/>
              </a:solidFill>
            </a:endParaRPr>
          </a:p>
          <a:p>
            <a:pPr algn="ctr"/>
            <a:r>
              <a:rPr lang="ja-JP" altLang="en-US" sz="2000" dirty="0" smtClean="0">
                <a:solidFill>
                  <a:schemeClr val="tx1"/>
                </a:solidFill>
              </a:rPr>
              <a:t>トークン分割</a:t>
            </a:r>
            <a:endParaRPr lang="en-US" altLang="ja-JP" sz="2000" dirty="0">
              <a:solidFill>
                <a:schemeClr val="tx1"/>
              </a:solidFill>
            </a:endParaRPr>
          </a:p>
        </p:txBody>
      </p:sp>
      <p:sp>
        <p:nvSpPr>
          <p:cNvPr id="41" name="右矢印 40"/>
          <p:cNvSpPr/>
          <p:nvPr/>
        </p:nvSpPr>
        <p:spPr>
          <a:xfrm>
            <a:off x="3721202" y="2034988"/>
            <a:ext cx="368143" cy="5299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p:txBody>
      </p:sp>
      <p:sp>
        <p:nvSpPr>
          <p:cNvPr id="42" name="角丸四角形 41"/>
          <p:cNvSpPr/>
          <p:nvPr/>
        </p:nvSpPr>
        <p:spPr>
          <a:xfrm>
            <a:off x="3651614" y="4326375"/>
            <a:ext cx="2085054" cy="1171136"/>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コードクローン</a:t>
            </a:r>
            <a:endParaRPr lang="en-US" altLang="ja-JP" sz="2000" dirty="0" smtClean="0">
              <a:solidFill>
                <a:schemeClr val="tx1"/>
              </a:solidFill>
            </a:endParaRPr>
          </a:p>
          <a:p>
            <a:pPr algn="ctr"/>
            <a:r>
              <a:rPr lang="ja-JP" altLang="en-US" sz="2000" dirty="0" smtClean="0">
                <a:solidFill>
                  <a:schemeClr val="tx1"/>
                </a:solidFill>
              </a:rPr>
              <a:t>変更履歴の</a:t>
            </a:r>
            <a:endParaRPr lang="en-US" altLang="ja-JP" sz="2000" dirty="0">
              <a:solidFill>
                <a:schemeClr val="tx1"/>
              </a:solidFill>
            </a:endParaRPr>
          </a:p>
          <a:p>
            <a:pPr algn="ctr"/>
            <a:r>
              <a:rPr lang="ja-JP" altLang="en-US" sz="2000" dirty="0">
                <a:solidFill>
                  <a:schemeClr val="tx1"/>
                </a:solidFill>
              </a:rPr>
              <a:t>分析</a:t>
            </a:r>
            <a:endParaRPr lang="en-US" altLang="ja-JP" sz="2000" dirty="0">
              <a:solidFill>
                <a:schemeClr val="tx1"/>
              </a:solidFill>
            </a:endParaRPr>
          </a:p>
        </p:txBody>
      </p:sp>
      <p:sp>
        <p:nvSpPr>
          <p:cNvPr id="43" name="右矢印 42"/>
          <p:cNvSpPr/>
          <p:nvPr/>
        </p:nvSpPr>
        <p:spPr>
          <a:xfrm rot="5400000">
            <a:off x="4339811" y="3398246"/>
            <a:ext cx="696654" cy="8050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p:txBody>
      </p:sp>
      <p:sp>
        <p:nvSpPr>
          <p:cNvPr id="44" name="右矢印 43"/>
          <p:cNvSpPr/>
          <p:nvPr/>
        </p:nvSpPr>
        <p:spPr>
          <a:xfrm rot="19533131">
            <a:off x="5761144" y="3372024"/>
            <a:ext cx="1258946" cy="6102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p:txBody>
      </p:sp>
      <p:sp>
        <p:nvSpPr>
          <p:cNvPr id="45" name="右矢印 44"/>
          <p:cNvSpPr/>
          <p:nvPr/>
        </p:nvSpPr>
        <p:spPr>
          <a:xfrm rot="5400000">
            <a:off x="7430074" y="3225760"/>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6455276" y="3994253"/>
            <a:ext cx="2574829" cy="860570"/>
          </a:xfrm>
          <a:prstGeom prst="roundRect">
            <a:avLst>
              <a:gd name="adj" fmla="val 5000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en-US" altLang="ja-JP" sz="2400" kern="0" dirty="0" smtClean="0">
                <a:solidFill>
                  <a:prstClr val="black"/>
                </a:solidFill>
                <a:latin typeface="Calibri"/>
                <a:ea typeface="ＭＳ Ｐゴシック" panose="020B0600070205080204" pitchFamily="50" charset="-128"/>
              </a:rPr>
              <a:t>CST-Ownership</a:t>
            </a:r>
            <a:r>
              <a:rPr kumimoji="0" lang="ja-JP" altLang="en-US" sz="2400" kern="0" dirty="0">
                <a:solidFill>
                  <a:prstClr val="black"/>
                </a:solidFill>
                <a:latin typeface="Calibri"/>
                <a:ea typeface="ＭＳ Ｐゴシック" panose="020B0600070205080204" pitchFamily="50" charset="-128"/>
              </a:rPr>
              <a:t>の計測</a:t>
            </a:r>
            <a:endParaRPr kumimoji="0" lang="en-US" altLang="ja-JP" sz="2400" kern="0" dirty="0">
              <a:solidFill>
                <a:prstClr val="black"/>
              </a:solidFill>
              <a:latin typeface="Calibri"/>
              <a:ea typeface="ＭＳ Ｐゴシック" panose="020B0600070205080204" pitchFamily="50" charset="-128"/>
            </a:endParaRPr>
          </a:p>
        </p:txBody>
      </p:sp>
      <p:sp>
        <p:nvSpPr>
          <p:cNvPr id="27" name="円/楕円 26"/>
          <p:cNvSpPr/>
          <p:nvPr/>
        </p:nvSpPr>
        <p:spPr>
          <a:xfrm>
            <a:off x="0" y="4320398"/>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ysClr val="windowText" lastClr="000000"/>
                </a:solidFill>
              </a:rPr>
              <a:t>1</a:t>
            </a:r>
            <a:endParaRPr kumimoji="1" lang="ja-JP" altLang="en-US" dirty="0">
              <a:solidFill>
                <a:sysClr val="windowText" lastClr="000000"/>
              </a:solidFill>
            </a:endParaRPr>
          </a:p>
        </p:txBody>
      </p:sp>
      <p:sp>
        <p:nvSpPr>
          <p:cNvPr id="28" name="円/楕円 27"/>
          <p:cNvSpPr/>
          <p:nvPr/>
        </p:nvSpPr>
        <p:spPr>
          <a:xfrm>
            <a:off x="2301603" y="2571794"/>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ysClr val="windowText" lastClr="000000"/>
                </a:solidFill>
              </a:rPr>
              <a:t>2</a:t>
            </a:r>
            <a:endParaRPr kumimoji="1" lang="ja-JP" altLang="en-US" dirty="0">
              <a:solidFill>
                <a:sysClr val="windowText" lastClr="000000"/>
              </a:solidFill>
            </a:endParaRPr>
          </a:p>
        </p:txBody>
      </p:sp>
      <p:sp>
        <p:nvSpPr>
          <p:cNvPr id="30" name="円/楕円 29"/>
          <p:cNvSpPr/>
          <p:nvPr/>
        </p:nvSpPr>
        <p:spPr>
          <a:xfrm>
            <a:off x="3329730" y="4416634"/>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ysClr val="windowText" lastClr="000000"/>
                </a:solidFill>
              </a:rPr>
              <a:t>3</a:t>
            </a:r>
            <a:endParaRPr kumimoji="1" lang="ja-JP" altLang="en-US" dirty="0">
              <a:solidFill>
                <a:sysClr val="windowText" lastClr="000000"/>
              </a:solidFill>
            </a:endParaRPr>
          </a:p>
        </p:txBody>
      </p:sp>
      <p:sp>
        <p:nvSpPr>
          <p:cNvPr id="31" name="円/楕円 30"/>
          <p:cNvSpPr/>
          <p:nvPr/>
        </p:nvSpPr>
        <p:spPr>
          <a:xfrm>
            <a:off x="6281631" y="4410977"/>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ysClr val="windowText" lastClr="000000"/>
                </a:solidFill>
              </a:rPr>
              <a:t>4</a:t>
            </a:r>
            <a:endParaRPr kumimoji="1" lang="ja-JP" altLang="en-US" dirty="0">
              <a:solidFill>
                <a:sysClr val="windowText" lastClr="000000"/>
              </a:solidFill>
            </a:endParaRPr>
          </a:p>
        </p:txBody>
      </p:sp>
    </p:spTree>
    <p:extLst>
      <p:ext uri="{BB962C8B-B14F-4D97-AF65-F5344CB8AC3E}">
        <p14:creationId xmlns:p14="http://schemas.microsoft.com/office/powerpoint/2010/main" val="3486125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調査対象システム</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4004583890"/>
              </p:ext>
            </p:extLst>
          </p:nvPr>
        </p:nvGraphicFramePr>
        <p:xfrm>
          <a:off x="714400" y="2060848"/>
          <a:ext cx="7704088" cy="2414385"/>
        </p:xfrm>
        <a:graphic>
          <a:graphicData uri="http://schemas.openxmlformats.org/drawingml/2006/table">
            <a:tbl>
              <a:tblPr firstRow="1" bandRow="1">
                <a:tableStyleId>{69012ECD-51FC-41F1-AA8D-1B2483CD663E}</a:tableStyleId>
              </a:tblPr>
              <a:tblGrid>
                <a:gridCol w="1926022"/>
                <a:gridCol w="1926022"/>
                <a:gridCol w="1661740"/>
                <a:gridCol w="2190304"/>
              </a:tblGrid>
              <a:tr h="378075">
                <a:tc>
                  <a:txBody>
                    <a:bodyPr/>
                    <a:lstStyle/>
                    <a:p>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err="1" smtClean="0">
                          <a:solidFill>
                            <a:sysClr val="windowText" lastClr="000000"/>
                          </a:solidFill>
                        </a:rPr>
                        <a:t>wildfly</a:t>
                      </a:r>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ysClr val="windowText" lastClr="000000"/>
                          </a:solidFill>
                        </a:rPr>
                        <a:t>ant</a:t>
                      </a:r>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err="1" smtClean="0">
                          <a:solidFill>
                            <a:sysClr val="windowText" lastClr="000000"/>
                          </a:solidFill>
                        </a:rPr>
                        <a:t>eclipse.jdt.core</a:t>
                      </a:r>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075">
                <a:tc>
                  <a:txBody>
                    <a:bodyPr/>
                    <a:lstStyle/>
                    <a:p>
                      <a:r>
                        <a:rPr kumimoji="1" lang="ja-JP" altLang="en-US" dirty="0" smtClean="0"/>
                        <a:t>ファイル数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1167</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1223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6837</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075">
                <a:tc>
                  <a:txBody>
                    <a:bodyPr/>
                    <a:lstStyle/>
                    <a:p>
                      <a:r>
                        <a:rPr kumimoji="1" lang="ja-JP" altLang="en-US" dirty="0" smtClean="0"/>
                        <a:t>クローン検出バージョン</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7.0.0.Alpha1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1.9.0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4.0.0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075">
                <a:tc>
                  <a:txBody>
                    <a:bodyPr/>
                    <a:lstStyle/>
                    <a:p>
                      <a:r>
                        <a:rPr kumimoji="1" lang="ja-JP" altLang="en-US" dirty="0" smtClean="0"/>
                        <a:t>調査コミット数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22604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754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1373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075">
                <a:tc>
                  <a:txBody>
                    <a:bodyPr/>
                    <a:lstStyle/>
                    <a:p>
                      <a:r>
                        <a:rPr kumimoji="1" lang="ja-JP" altLang="en-US" dirty="0" smtClean="0"/>
                        <a:t>ファイルクローンセット数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14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t>786</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11</a:t>
            </a:fld>
            <a:endParaRPr kumimoji="1" lang="ja-JP" altLang="en-US"/>
          </a:p>
        </p:txBody>
      </p:sp>
    </p:spTree>
    <p:extLst>
      <p:ext uri="{BB962C8B-B14F-4D97-AF65-F5344CB8AC3E}">
        <p14:creationId xmlns:p14="http://schemas.microsoft.com/office/powerpoint/2010/main" val="438990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i="1" dirty="0"/>
              <a:t>CSF-Ownership</a:t>
            </a:r>
            <a:r>
              <a:rPr lang="ja-JP" altLang="en-US" dirty="0" smtClean="0"/>
              <a:t>調査結果</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12</a:t>
            </a:fld>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623117260"/>
              </p:ext>
            </p:extLst>
          </p:nvPr>
        </p:nvGraphicFramePr>
        <p:xfrm>
          <a:off x="1546254" y="1680200"/>
          <a:ext cx="6051491" cy="2468880"/>
        </p:xfrm>
        <a:graphic>
          <a:graphicData uri="http://schemas.openxmlformats.org/drawingml/2006/table">
            <a:tbl>
              <a:tblPr firstRow="1" bandRow="1">
                <a:tableStyleId>{35758FB7-9AC5-4552-8A53-C91805E547FA}</a:tableStyleId>
              </a:tblPr>
              <a:tblGrid>
                <a:gridCol w="1440160"/>
                <a:gridCol w="1110643"/>
                <a:gridCol w="1704654"/>
                <a:gridCol w="1796034"/>
              </a:tblGrid>
              <a:tr h="630991">
                <a:tc>
                  <a:txBody>
                    <a:bodyPr/>
                    <a:lstStyle/>
                    <a:p>
                      <a:r>
                        <a:rPr kumimoji="1" lang="en-US" altLang="ja-JP" i="1" dirty="0" smtClean="0">
                          <a:solidFill>
                            <a:sysClr val="windowText" lastClr="000000"/>
                          </a:solidFill>
                        </a:rPr>
                        <a:t>CSF-</a:t>
                      </a:r>
                    </a:p>
                    <a:p>
                      <a:r>
                        <a:rPr kumimoji="1" lang="en-US" altLang="ja-JP" i="1" dirty="0" smtClean="0">
                          <a:solidFill>
                            <a:sysClr val="windowText" lastClr="000000"/>
                          </a:solidFill>
                        </a:rPr>
                        <a:t>Ownership</a:t>
                      </a:r>
                      <a:endParaRPr kumimoji="1" lang="ja-JP" altLang="en-US" i="1" dirty="0">
                        <a:solidFill>
                          <a:sysClr val="windowText" lastClr="000000"/>
                        </a:solidFill>
                      </a:endParaRPr>
                    </a:p>
                  </a:txBody>
                  <a:tcPr/>
                </a:tc>
                <a:tc>
                  <a:txBody>
                    <a:bodyPr/>
                    <a:lstStyle/>
                    <a:p>
                      <a:pPr algn="ctr"/>
                      <a:r>
                        <a:rPr kumimoji="1" lang="en-US" altLang="ja-JP" dirty="0" err="1" smtClean="0">
                          <a:solidFill>
                            <a:sysClr val="windowText" lastClr="000000"/>
                          </a:solidFill>
                        </a:rPr>
                        <a:t>wildfly</a:t>
                      </a:r>
                      <a:endParaRPr kumimoji="1" lang="ja-JP" altLang="en-US" dirty="0">
                        <a:solidFill>
                          <a:sysClr val="windowText" lastClr="000000"/>
                        </a:solidFill>
                      </a:endParaRPr>
                    </a:p>
                  </a:txBody>
                  <a:tcPr/>
                </a:tc>
                <a:tc>
                  <a:txBody>
                    <a:bodyPr/>
                    <a:lstStyle/>
                    <a:p>
                      <a:pPr algn="ctr"/>
                      <a:r>
                        <a:rPr kumimoji="1" lang="en-US" altLang="ja-JP" dirty="0" smtClean="0">
                          <a:solidFill>
                            <a:sysClr val="windowText" lastClr="000000"/>
                          </a:solidFill>
                        </a:rPr>
                        <a:t>Apache Ant</a:t>
                      </a:r>
                      <a:endParaRPr kumimoji="1" lang="ja-JP" altLang="en-US" dirty="0">
                        <a:solidFill>
                          <a:sysClr val="windowText" lastClr="000000"/>
                        </a:solidFill>
                      </a:endParaRPr>
                    </a:p>
                  </a:txBody>
                  <a:tcPr/>
                </a:tc>
                <a:tc>
                  <a:txBody>
                    <a:bodyPr/>
                    <a:lstStyle/>
                    <a:p>
                      <a:pPr algn="ctr"/>
                      <a:r>
                        <a:rPr kumimoji="1" lang="en-US" altLang="ja-JP" dirty="0" err="1" smtClean="0">
                          <a:solidFill>
                            <a:sysClr val="windowText" lastClr="000000"/>
                          </a:solidFill>
                        </a:rPr>
                        <a:t>eclipseJDT</a:t>
                      </a:r>
                      <a:endParaRPr kumimoji="1" lang="ja-JP" altLang="en-US" dirty="0">
                        <a:solidFill>
                          <a:sysClr val="windowText" lastClr="000000"/>
                        </a:solidFill>
                      </a:endParaRPr>
                    </a:p>
                  </a:txBody>
                  <a:tcPr/>
                </a:tc>
              </a:tr>
              <a:tr h="360566">
                <a:tc>
                  <a:txBody>
                    <a:bodyPr/>
                    <a:lstStyle/>
                    <a:p>
                      <a:pPr algn="r"/>
                      <a:r>
                        <a:rPr kumimoji="1" lang="en-US" altLang="ja-JP" dirty="0" smtClean="0"/>
                        <a:t>0.00</a:t>
                      </a:r>
                      <a:endParaRPr kumimoji="1" lang="en-US" altLang="ja-JP" dirty="0" smtClean="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1</a:t>
                      </a:r>
                    </a:p>
                  </a:txBody>
                  <a:tcPr/>
                </a:tc>
                <a:tc>
                  <a:txBody>
                    <a:bodyPr/>
                    <a:lstStyle/>
                    <a:p>
                      <a:pPr algn="r"/>
                      <a:r>
                        <a:rPr lang="en-US" altLang="ja-JP" dirty="0" smtClean="0"/>
                        <a:t>749</a:t>
                      </a:r>
                      <a:endParaRPr lang="ja-JP" altLang="en-US" dirty="0"/>
                    </a:p>
                  </a:txBody>
                  <a:tcPr/>
                </a:tc>
              </a:tr>
              <a:tr h="360566">
                <a:tc>
                  <a:txBody>
                    <a:bodyPr/>
                    <a:lstStyle/>
                    <a:p>
                      <a:pPr algn="r"/>
                      <a:r>
                        <a:rPr kumimoji="1" lang="en-US" altLang="ja-JP" dirty="0" smtClean="0"/>
                        <a:t>0.01-0.50</a:t>
                      </a:r>
                      <a:endParaRPr kumimoji="1" lang="ja-JP" altLang="en-US" dirty="0"/>
                    </a:p>
                  </a:txBody>
                  <a:tcPr>
                    <a:solidFill>
                      <a:srgbClr val="FFC000"/>
                    </a:solidFill>
                  </a:tcPr>
                </a:tc>
                <a:tc>
                  <a:txBody>
                    <a:bodyPr/>
                    <a:lstStyle/>
                    <a:p>
                      <a:pPr algn="r"/>
                      <a:r>
                        <a:rPr kumimoji="1" lang="en-US" altLang="ja-JP" dirty="0" smtClean="0"/>
                        <a:t>9</a:t>
                      </a:r>
                    </a:p>
                  </a:txBody>
                  <a:tcPr>
                    <a:solidFill>
                      <a:srgbClr val="FFC000"/>
                    </a:solidFill>
                  </a:tcPr>
                </a:tc>
                <a:tc>
                  <a:txBody>
                    <a:bodyPr/>
                    <a:lstStyle/>
                    <a:p>
                      <a:pPr algn="r"/>
                      <a:r>
                        <a:rPr kumimoji="1" lang="en-US" altLang="ja-JP" dirty="0" smtClean="0"/>
                        <a:t>0</a:t>
                      </a:r>
                      <a:endParaRPr kumimoji="1" lang="ja-JP" altLang="en-US" dirty="0"/>
                    </a:p>
                  </a:txBody>
                  <a:tcPr>
                    <a:solidFill>
                      <a:srgbClr val="FFC000"/>
                    </a:solidFill>
                  </a:tcPr>
                </a:tc>
                <a:tc>
                  <a:txBody>
                    <a:bodyPr/>
                    <a:lstStyle/>
                    <a:p>
                      <a:pPr algn="r"/>
                      <a:r>
                        <a:rPr lang="en-US" altLang="ja-JP" dirty="0" smtClean="0"/>
                        <a:t>1</a:t>
                      </a:r>
                      <a:endParaRPr lang="ja-JP" altLang="en-US" dirty="0"/>
                    </a:p>
                  </a:txBody>
                  <a:tcPr marL="9525" marR="9525" marT="9525" marB="0" anchor="ctr">
                    <a:solidFill>
                      <a:srgbClr val="FFC000"/>
                    </a:solidFill>
                  </a:tcPr>
                </a:tc>
              </a:tr>
              <a:tr h="360566">
                <a:tc>
                  <a:txBody>
                    <a:bodyPr/>
                    <a:lstStyle/>
                    <a:p>
                      <a:pPr algn="r"/>
                      <a:r>
                        <a:rPr kumimoji="1" lang="en-US" altLang="ja-JP" dirty="0" smtClean="0"/>
                        <a:t>0.51-0.99</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4</a:t>
                      </a:r>
                      <a:endParaRPr kumimoji="1" lang="ja-JP" altLang="en-US" dirty="0" smtClean="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lang="en-US" altLang="ja-JP" dirty="0" smtClean="0"/>
                        <a:t>35</a:t>
                      </a:r>
                      <a:endParaRPr lang="ja-JP" altLang="en-US" dirty="0"/>
                    </a:p>
                  </a:txBody>
                  <a:tcPr marL="9525" marR="9525" marT="9525" marB="0" anchor="ctr"/>
                </a:tc>
              </a:tr>
              <a:tr h="360566">
                <a:tc>
                  <a:txBody>
                    <a:bodyPr/>
                    <a:lstStyle/>
                    <a:p>
                      <a:pPr algn="r"/>
                      <a:r>
                        <a:rPr kumimoji="1" lang="en-US" altLang="ja-JP" dirty="0" smtClean="0"/>
                        <a:t>total</a:t>
                      </a:r>
                    </a:p>
                  </a:txBody>
                  <a:tcPr/>
                </a:tc>
                <a:tc>
                  <a:txBody>
                    <a:bodyPr/>
                    <a:lstStyle/>
                    <a:p>
                      <a:pPr algn="r"/>
                      <a:r>
                        <a:rPr kumimoji="1" lang="en-US" altLang="ja-JP" dirty="0" smtClean="0"/>
                        <a:t>14</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lang="en-US" altLang="ja-JP" dirty="0" smtClean="0"/>
                        <a:t>786</a:t>
                      </a:r>
                      <a:endParaRPr lang="ja-JP" altLang="en-US" dirty="0"/>
                    </a:p>
                  </a:txBody>
                  <a:tcPr marL="9525" marR="9525" marT="9525" marB="0" anchor="ctr"/>
                </a:tc>
              </a:tr>
            </a:tbl>
          </a:graphicData>
        </a:graphic>
      </p:graphicFrame>
      <p:sp>
        <p:nvSpPr>
          <p:cNvPr id="3" name="テキスト ボックス 2"/>
          <p:cNvSpPr txBox="1"/>
          <p:nvPr/>
        </p:nvSpPr>
        <p:spPr>
          <a:xfrm>
            <a:off x="624260" y="4411527"/>
            <a:ext cx="7884368" cy="1569660"/>
          </a:xfrm>
          <a:prstGeom prst="rect">
            <a:avLst/>
          </a:prstGeom>
          <a:noFill/>
        </p:spPr>
        <p:txBody>
          <a:bodyPr wrap="square" rtlCol="0">
            <a:spAutoFit/>
          </a:bodyPr>
          <a:lstStyle/>
          <a:p>
            <a:pPr marL="285750" indent="-285750">
              <a:buFont typeface="Arial" panose="020B0604020202020204" pitchFamily="34" charset="0"/>
              <a:buChar char="•"/>
            </a:pPr>
            <a:r>
              <a:rPr lang="en-US" altLang="ja-JP" sz="2400" dirty="0" err="1" smtClean="0"/>
              <a:t>wildfly</a:t>
            </a:r>
            <a:r>
              <a:rPr lang="ja-JP" altLang="en-US" sz="2400" dirty="0"/>
              <a:t>は</a:t>
            </a:r>
            <a:r>
              <a:rPr lang="ja-JP" altLang="en-US" sz="2400" dirty="0" smtClean="0"/>
              <a:t>，クローンセットに対する主要な開発者が存在しない</a:t>
            </a:r>
            <a:r>
              <a:rPr lang="ja-JP" altLang="en-US" sz="2400" smtClean="0"/>
              <a:t>ケース</a:t>
            </a:r>
            <a:r>
              <a:rPr lang="ja-JP" altLang="en-US" sz="2400" smtClean="0"/>
              <a:t>が半数以上存在</a:t>
            </a:r>
            <a:r>
              <a:rPr lang="ja-JP" altLang="en-US" sz="2400" dirty="0" smtClean="0"/>
              <a:t>する</a:t>
            </a:r>
            <a:endParaRPr lang="en-US" altLang="ja-JP" sz="2400" dirty="0" smtClean="0"/>
          </a:p>
          <a:p>
            <a:pPr marL="285750" indent="-285750">
              <a:buFont typeface="Arial" panose="020B0604020202020204" pitchFamily="34" charset="0"/>
              <a:buChar char="•"/>
            </a:pPr>
            <a:r>
              <a:rPr kumimoji="1" lang="en-US" altLang="ja-JP" sz="2400" dirty="0" smtClean="0"/>
              <a:t>Apache </a:t>
            </a:r>
            <a:r>
              <a:rPr kumimoji="1" lang="en-US" altLang="ja-JP" sz="2400" dirty="0" err="1" smtClean="0"/>
              <a:t>Ant,eclipseJDT</a:t>
            </a:r>
            <a:r>
              <a:rPr kumimoji="1" lang="ja-JP" altLang="en-US" sz="2400" dirty="0" smtClean="0"/>
              <a:t>については，編集されているほとんどのクローンセットが主要な開発者によるものである</a:t>
            </a:r>
            <a:endParaRPr kumimoji="1" lang="ja-JP" altLang="en-US" sz="2400" dirty="0"/>
          </a:p>
        </p:txBody>
      </p:sp>
    </p:spTree>
    <p:extLst>
      <p:ext uri="{BB962C8B-B14F-4D97-AF65-F5344CB8AC3E}">
        <p14:creationId xmlns:p14="http://schemas.microsoft.com/office/powerpoint/2010/main" val="15952437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i="1" dirty="0">
                <a:solidFill>
                  <a:schemeClr val="tx1"/>
                </a:solidFill>
              </a:rPr>
              <a:t>CST-Ownership</a:t>
            </a:r>
            <a:r>
              <a:rPr lang="ja-JP" altLang="en-US" dirty="0" smtClean="0"/>
              <a:t>調査結果</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13</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2433076381"/>
              </p:ext>
            </p:extLst>
          </p:nvPr>
        </p:nvGraphicFramePr>
        <p:xfrm>
          <a:off x="1546254" y="1680200"/>
          <a:ext cx="6051491" cy="2468880"/>
        </p:xfrm>
        <a:graphic>
          <a:graphicData uri="http://schemas.openxmlformats.org/drawingml/2006/table">
            <a:tbl>
              <a:tblPr firstRow="1" bandRow="1">
                <a:tableStyleId>{35758FB7-9AC5-4552-8A53-C91805E547FA}</a:tableStyleId>
              </a:tblPr>
              <a:tblGrid>
                <a:gridCol w="1440160"/>
                <a:gridCol w="1110643"/>
                <a:gridCol w="1704654"/>
                <a:gridCol w="1796034"/>
              </a:tblGrid>
              <a:tr h="630991">
                <a:tc>
                  <a:txBody>
                    <a:bodyPr/>
                    <a:lstStyle/>
                    <a:p>
                      <a:r>
                        <a:rPr kumimoji="1" lang="en-US" altLang="ja-JP" i="1" dirty="0" smtClean="0">
                          <a:solidFill>
                            <a:sysClr val="windowText" lastClr="000000"/>
                          </a:solidFill>
                        </a:rPr>
                        <a:t>CST-</a:t>
                      </a:r>
                    </a:p>
                    <a:p>
                      <a:r>
                        <a:rPr kumimoji="1" lang="en-US" altLang="ja-JP" i="1" dirty="0" smtClean="0">
                          <a:solidFill>
                            <a:sysClr val="windowText" lastClr="000000"/>
                          </a:solidFill>
                        </a:rPr>
                        <a:t>Ownership</a:t>
                      </a:r>
                      <a:endParaRPr kumimoji="1" lang="ja-JP" altLang="en-US" i="1" dirty="0">
                        <a:solidFill>
                          <a:sysClr val="windowText" lastClr="000000"/>
                        </a:solidFill>
                      </a:endParaRPr>
                    </a:p>
                  </a:txBody>
                  <a:tcPr/>
                </a:tc>
                <a:tc>
                  <a:txBody>
                    <a:bodyPr/>
                    <a:lstStyle/>
                    <a:p>
                      <a:pPr algn="ctr"/>
                      <a:r>
                        <a:rPr kumimoji="1" lang="en-US" altLang="ja-JP" dirty="0" err="1" smtClean="0">
                          <a:solidFill>
                            <a:sysClr val="windowText" lastClr="000000"/>
                          </a:solidFill>
                        </a:rPr>
                        <a:t>wildfly</a:t>
                      </a:r>
                      <a:endParaRPr kumimoji="1" lang="ja-JP" altLang="en-US" dirty="0">
                        <a:solidFill>
                          <a:sysClr val="windowText" lastClr="000000"/>
                        </a:solidFill>
                      </a:endParaRPr>
                    </a:p>
                  </a:txBody>
                  <a:tcPr/>
                </a:tc>
                <a:tc>
                  <a:txBody>
                    <a:bodyPr/>
                    <a:lstStyle/>
                    <a:p>
                      <a:pPr algn="ctr"/>
                      <a:r>
                        <a:rPr kumimoji="1" lang="en-US" altLang="ja-JP" dirty="0" smtClean="0">
                          <a:solidFill>
                            <a:sysClr val="windowText" lastClr="000000"/>
                          </a:solidFill>
                        </a:rPr>
                        <a:t>Apache Ant</a:t>
                      </a:r>
                      <a:endParaRPr kumimoji="1" lang="ja-JP" altLang="en-US" dirty="0">
                        <a:solidFill>
                          <a:sysClr val="windowText" lastClr="000000"/>
                        </a:solidFill>
                      </a:endParaRPr>
                    </a:p>
                  </a:txBody>
                  <a:tcPr/>
                </a:tc>
                <a:tc>
                  <a:txBody>
                    <a:bodyPr/>
                    <a:lstStyle/>
                    <a:p>
                      <a:pPr algn="ctr"/>
                      <a:r>
                        <a:rPr kumimoji="1" lang="en-US" altLang="ja-JP" dirty="0" err="1" smtClean="0">
                          <a:solidFill>
                            <a:sysClr val="windowText" lastClr="000000"/>
                          </a:solidFill>
                        </a:rPr>
                        <a:t>eclipseJDT</a:t>
                      </a:r>
                      <a:endParaRPr kumimoji="1" lang="ja-JP" altLang="en-US" dirty="0">
                        <a:solidFill>
                          <a:sysClr val="windowText" lastClr="000000"/>
                        </a:solidFill>
                      </a:endParaRPr>
                    </a:p>
                  </a:txBody>
                  <a:tcPr/>
                </a:tc>
              </a:tr>
              <a:tr h="360566">
                <a:tc>
                  <a:txBody>
                    <a:bodyPr/>
                    <a:lstStyle/>
                    <a:p>
                      <a:pPr algn="r"/>
                      <a:r>
                        <a:rPr kumimoji="1" lang="en-US" altLang="ja-JP" dirty="0" smtClean="0"/>
                        <a:t>0.00</a:t>
                      </a:r>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1</a:t>
                      </a:r>
                    </a:p>
                  </a:txBody>
                  <a:tcPr/>
                </a:tc>
                <a:tc>
                  <a:txBody>
                    <a:bodyPr/>
                    <a:lstStyle/>
                    <a:p>
                      <a:pPr algn="r"/>
                      <a:r>
                        <a:rPr lang="en-US" altLang="ja-JP" dirty="0" smtClean="0"/>
                        <a:t>761</a:t>
                      </a:r>
                      <a:endParaRPr lang="ja-JP" altLang="en-US" dirty="0"/>
                    </a:p>
                  </a:txBody>
                  <a:tcPr/>
                </a:tc>
              </a:tr>
              <a:tr h="360566">
                <a:tc>
                  <a:txBody>
                    <a:bodyPr/>
                    <a:lstStyle/>
                    <a:p>
                      <a:pPr algn="r"/>
                      <a:r>
                        <a:rPr kumimoji="1" lang="en-US" altLang="ja-JP" dirty="0" smtClean="0"/>
                        <a:t>0.01-0.50</a:t>
                      </a:r>
                      <a:endParaRPr kumimoji="1" lang="ja-JP" altLang="en-US" dirty="0"/>
                    </a:p>
                  </a:txBody>
                  <a:tcPr>
                    <a:solidFill>
                      <a:srgbClr val="FFC000"/>
                    </a:solidFill>
                  </a:tcPr>
                </a:tc>
                <a:tc>
                  <a:txBody>
                    <a:bodyPr/>
                    <a:lstStyle/>
                    <a:p>
                      <a:pPr algn="r"/>
                      <a:r>
                        <a:rPr kumimoji="1" lang="en-US" altLang="ja-JP" dirty="0" smtClean="0"/>
                        <a:t>9 </a:t>
                      </a:r>
                    </a:p>
                  </a:txBody>
                  <a:tcPr>
                    <a:solidFill>
                      <a:srgbClr val="FFC000"/>
                    </a:solidFill>
                  </a:tcPr>
                </a:tc>
                <a:tc>
                  <a:txBody>
                    <a:bodyPr/>
                    <a:lstStyle/>
                    <a:p>
                      <a:pPr algn="r"/>
                      <a:r>
                        <a:rPr kumimoji="1" lang="en-US" altLang="ja-JP" dirty="0" smtClean="0"/>
                        <a:t>0</a:t>
                      </a:r>
                      <a:endParaRPr kumimoji="1" lang="ja-JP" altLang="en-US" dirty="0"/>
                    </a:p>
                  </a:txBody>
                  <a:tcPr>
                    <a:solidFill>
                      <a:srgbClr val="FFC000"/>
                    </a:solidFill>
                  </a:tcPr>
                </a:tc>
                <a:tc>
                  <a:txBody>
                    <a:bodyPr/>
                    <a:lstStyle/>
                    <a:p>
                      <a:pPr algn="r"/>
                      <a:r>
                        <a:rPr lang="en-US" altLang="ja-JP" dirty="0" smtClean="0"/>
                        <a:t>1</a:t>
                      </a:r>
                      <a:endParaRPr lang="ja-JP" altLang="en-US" dirty="0"/>
                    </a:p>
                  </a:txBody>
                  <a:tcPr marL="9525" marR="9525" marT="9525" marB="0" anchor="ctr">
                    <a:solidFill>
                      <a:srgbClr val="FFC000"/>
                    </a:solidFill>
                  </a:tcPr>
                </a:tc>
              </a:tr>
              <a:tr h="360566">
                <a:tc>
                  <a:txBody>
                    <a:bodyPr/>
                    <a:lstStyle/>
                    <a:p>
                      <a:pPr algn="r"/>
                      <a:r>
                        <a:rPr kumimoji="1" lang="en-US" altLang="ja-JP" dirty="0" smtClean="0"/>
                        <a:t>0.51-0.99</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3</a:t>
                      </a:r>
                      <a:endParaRPr kumimoji="1" lang="ja-JP" altLang="en-US" dirty="0" smtClean="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lang="en-US" altLang="ja-JP" dirty="0" smtClean="0"/>
                        <a:t>23</a:t>
                      </a:r>
                      <a:endParaRPr lang="ja-JP" altLang="en-US" dirty="0"/>
                    </a:p>
                  </a:txBody>
                  <a:tcPr marL="9525" marR="9525" marT="9525" marB="0" anchor="ctr"/>
                </a:tc>
              </a:tr>
              <a:tr h="360566">
                <a:tc>
                  <a:txBody>
                    <a:bodyPr/>
                    <a:lstStyle/>
                    <a:p>
                      <a:pPr algn="r"/>
                      <a:r>
                        <a:rPr kumimoji="1" lang="en-US" altLang="ja-JP" dirty="0" smtClean="0"/>
                        <a:t>total</a:t>
                      </a:r>
                    </a:p>
                  </a:txBody>
                  <a:tcPr/>
                </a:tc>
                <a:tc>
                  <a:txBody>
                    <a:bodyPr/>
                    <a:lstStyle/>
                    <a:p>
                      <a:pPr algn="r"/>
                      <a:r>
                        <a:rPr kumimoji="1" lang="en-US" altLang="ja-JP" dirty="0" smtClean="0"/>
                        <a:t>14</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lang="en-US" altLang="ja-JP" dirty="0" smtClean="0"/>
                        <a:t>786</a:t>
                      </a:r>
                      <a:endParaRPr lang="ja-JP" altLang="en-US" dirty="0"/>
                    </a:p>
                  </a:txBody>
                  <a:tcPr marL="9525" marR="9525" marT="9525" marB="0" anchor="ctr"/>
                </a:tc>
              </a:tr>
            </a:tbl>
          </a:graphicData>
        </a:graphic>
      </p:graphicFrame>
      <p:sp>
        <p:nvSpPr>
          <p:cNvPr id="9" name="テキスト ボックス 8"/>
          <p:cNvSpPr txBox="1"/>
          <p:nvPr/>
        </p:nvSpPr>
        <p:spPr>
          <a:xfrm>
            <a:off x="624260" y="4411527"/>
            <a:ext cx="8519740" cy="1877437"/>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smtClean="0"/>
              <a:t>主要な開発者がいるかどうかの内訳は，ファイル単位での編集回数と大差がない</a:t>
            </a:r>
            <a:endParaRPr lang="en-US" altLang="ja-JP" sz="2400" dirty="0"/>
          </a:p>
          <a:p>
            <a:pPr marL="742950" lvl="1" indent="-285750">
              <a:buFont typeface="Arial" panose="020B0604020202020204" pitchFamily="34" charset="0"/>
              <a:buChar char="•"/>
            </a:pPr>
            <a:r>
              <a:rPr lang="en-US" altLang="ja-JP" sz="2000" dirty="0" err="1" smtClean="0"/>
              <a:t>wildfly</a:t>
            </a:r>
            <a:r>
              <a:rPr lang="ja-JP" altLang="en-US" sz="2000" dirty="0" smtClean="0"/>
              <a:t>に対しては，コードクローン編集管理が有用性であるといえる</a:t>
            </a:r>
            <a:endParaRPr lang="en-US" altLang="ja-JP" sz="2000" dirty="0" smtClean="0"/>
          </a:p>
          <a:p>
            <a:pPr marL="285750" indent="-285750">
              <a:buFont typeface="Arial" panose="020B0604020202020204" pitchFamily="34" charset="0"/>
              <a:buChar char="•"/>
            </a:pPr>
            <a:r>
              <a:rPr kumimoji="1" lang="en-US" altLang="ja-JP" sz="2400" dirty="0" smtClean="0"/>
              <a:t>CSF-Ownership</a:t>
            </a:r>
            <a:r>
              <a:rPr lang="ja-JP" altLang="en-US" sz="2400" dirty="0" smtClean="0"/>
              <a:t>が</a:t>
            </a:r>
            <a:r>
              <a:rPr lang="en-US" altLang="ja-JP" sz="2400" dirty="0" smtClean="0"/>
              <a:t>0.5</a:t>
            </a:r>
            <a:r>
              <a:rPr lang="ja-JP" altLang="en-US" sz="2400" dirty="0" smtClean="0"/>
              <a:t>を下回るクローンセットは，ほとんどが</a:t>
            </a:r>
            <a:r>
              <a:rPr kumimoji="1" lang="en-US" altLang="ja-JP" sz="2400" dirty="0" smtClean="0"/>
              <a:t>CST-Ownership</a:t>
            </a:r>
            <a:r>
              <a:rPr kumimoji="1" lang="ja-JP" altLang="en-US" sz="2400" dirty="0" smtClean="0"/>
              <a:t>でも低い値を示していた</a:t>
            </a:r>
            <a:endParaRPr kumimoji="1" lang="ja-JP" altLang="en-US" sz="2400" dirty="0"/>
          </a:p>
        </p:txBody>
      </p:sp>
    </p:spTree>
    <p:extLst>
      <p:ext uri="{BB962C8B-B14F-4D97-AF65-F5344CB8AC3E}">
        <p14:creationId xmlns:p14="http://schemas.microsoft.com/office/powerpoint/2010/main" val="23919230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変更</a:t>
            </a:r>
            <a:r>
              <a:rPr lang="ja-JP" altLang="en-US" dirty="0" smtClean="0"/>
              <a:t>が一貫していない</a:t>
            </a:r>
            <a:r>
              <a:rPr lang="en-US" altLang="ja-JP" dirty="0" smtClean="0"/>
              <a:t/>
            </a:r>
            <a:br>
              <a:rPr lang="en-US" altLang="ja-JP" dirty="0" smtClean="0"/>
            </a:br>
            <a:r>
              <a:rPr lang="ja-JP" altLang="en-US" dirty="0" smtClean="0"/>
              <a:t>クローンセット</a:t>
            </a:r>
            <a:endParaRPr kumimoji="1" lang="ja-JP" altLang="en-US" dirty="0"/>
          </a:p>
        </p:txBody>
      </p:sp>
      <p:sp>
        <p:nvSpPr>
          <p:cNvPr id="3" name="コンテンツ プレースホルダー 2"/>
          <p:cNvSpPr>
            <a:spLocks noGrp="1"/>
          </p:cNvSpPr>
          <p:nvPr>
            <p:ph idx="1"/>
          </p:nvPr>
        </p:nvSpPr>
        <p:spPr>
          <a:xfrm>
            <a:off x="6084168" y="1672135"/>
            <a:ext cx="2869273" cy="1214783"/>
          </a:xfrm>
        </p:spPr>
        <p:txBody>
          <a:bodyPr/>
          <a:lstStyle/>
          <a:p>
            <a:pPr marL="0" indent="0">
              <a:buNone/>
            </a:pPr>
            <a:r>
              <a:rPr lang="en-US" altLang="ja-JP" sz="1600" dirty="0" err="1" smtClean="0"/>
              <a:t>eclipseJDT</a:t>
            </a:r>
            <a:r>
              <a:rPr lang="ja-JP" altLang="en-US" sz="1600" dirty="0" smtClean="0"/>
              <a:t>中のクローンセット</a:t>
            </a:r>
            <a:endParaRPr lang="en-US" altLang="ja-JP" sz="1600" dirty="0" smtClean="0"/>
          </a:p>
          <a:p>
            <a:r>
              <a:rPr lang="en-US" altLang="ja-JP" sz="1600" dirty="0" smtClean="0"/>
              <a:t>CSF-Ownership:0.22</a:t>
            </a:r>
            <a:endParaRPr lang="en-US" altLang="ja-JP" sz="1600" dirty="0"/>
          </a:p>
          <a:p>
            <a:r>
              <a:rPr lang="en-US" altLang="ja-JP" sz="1600" dirty="0" smtClean="0"/>
              <a:t>CST-Ownership:0.49</a:t>
            </a:r>
            <a:endParaRPr lang="en-US" altLang="ja-JP" dirty="0"/>
          </a:p>
          <a:p>
            <a:r>
              <a:rPr lang="ja-JP" altLang="en-US" sz="1600" dirty="0" smtClean="0"/>
              <a:t>最多編集者</a:t>
            </a:r>
            <a:r>
              <a:rPr lang="en-US" altLang="ja-JP" sz="1600" dirty="0" smtClean="0"/>
              <a:t>:</a:t>
            </a:r>
            <a:r>
              <a:rPr lang="ja-JP" altLang="en-US" sz="1600" dirty="0" smtClean="0"/>
              <a:t>開発者</a:t>
            </a:r>
            <a:r>
              <a:rPr lang="en-US" altLang="ja-JP" sz="1600" dirty="0" smtClean="0"/>
              <a:t>B</a:t>
            </a:r>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14</a:t>
            </a:fld>
            <a:endParaRPr kumimoji="1" lang="ja-JP" altLang="en-US"/>
          </a:p>
        </p:txBody>
      </p:sp>
      <p:sp>
        <p:nvSpPr>
          <p:cNvPr id="21" name="正方形/長方形 20"/>
          <p:cNvSpPr/>
          <p:nvPr/>
        </p:nvSpPr>
        <p:spPr>
          <a:xfrm>
            <a:off x="1181561" y="3181886"/>
            <a:ext cx="1734255" cy="829592"/>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2016/1/20</a:t>
            </a:r>
          </a:p>
          <a:p>
            <a:pPr algn="ctr"/>
            <a:r>
              <a:rPr lang="ja-JP" altLang="en-US" sz="2000" dirty="0" smtClean="0">
                <a:solidFill>
                  <a:schemeClr val="tx1"/>
                </a:solidFill>
              </a:rPr>
              <a:t>開発者</a:t>
            </a:r>
            <a:r>
              <a:rPr lang="en-US" altLang="ja-JP" sz="2000" dirty="0" smtClean="0">
                <a:solidFill>
                  <a:schemeClr val="tx1"/>
                </a:solidFill>
              </a:rPr>
              <a:t>A</a:t>
            </a:r>
          </a:p>
        </p:txBody>
      </p:sp>
      <p:sp>
        <p:nvSpPr>
          <p:cNvPr id="23" name="正方形/長方形 22"/>
          <p:cNvSpPr/>
          <p:nvPr/>
        </p:nvSpPr>
        <p:spPr>
          <a:xfrm>
            <a:off x="2383150" y="3262491"/>
            <a:ext cx="2513177" cy="65192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2016/2/15</a:t>
            </a:r>
          </a:p>
          <a:p>
            <a:pPr algn="ctr"/>
            <a:r>
              <a:rPr lang="ja-JP" altLang="en-US" sz="2000" dirty="0" smtClean="0">
                <a:solidFill>
                  <a:schemeClr val="tx1"/>
                </a:solidFill>
              </a:rPr>
              <a:t>開発者</a:t>
            </a:r>
            <a:r>
              <a:rPr lang="en-US" altLang="ja-JP" sz="2000" dirty="0" smtClean="0">
                <a:solidFill>
                  <a:schemeClr val="tx1"/>
                </a:solidFill>
              </a:rPr>
              <a:t>B</a:t>
            </a:r>
            <a:endParaRPr kumimoji="1" lang="ja-JP" altLang="en-US" sz="2000" dirty="0">
              <a:solidFill>
                <a:schemeClr val="tx1"/>
              </a:solidFill>
            </a:endParaRPr>
          </a:p>
        </p:txBody>
      </p:sp>
      <p:sp>
        <p:nvSpPr>
          <p:cNvPr id="24" name="正方形/長方形 23"/>
          <p:cNvSpPr/>
          <p:nvPr/>
        </p:nvSpPr>
        <p:spPr>
          <a:xfrm>
            <a:off x="5816524" y="3425173"/>
            <a:ext cx="2513177" cy="34939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2016/9/17</a:t>
            </a:r>
          </a:p>
          <a:p>
            <a:pPr algn="ctr"/>
            <a:r>
              <a:rPr lang="ja-JP" altLang="en-US" sz="2000" dirty="0" smtClean="0">
                <a:solidFill>
                  <a:schemeClr val="tx1"/>
                </a:solidFill>
              </a:rPr>
              <a:t>開発者</a:t>
            </a:r>
            <a:r>
              <a:rPr lang="en-US" altLang="ja-JP" sz="2000" dirty="0" smtClean="0">
                <a:solidFill>
                  <a:schemeClr val="tx1"/>
                </a:solidFill>
              </a:rPr>
              <a:t>B</a:t>
            </a:r>
            <a:endParaRPr kumimoji="1" lang="ja-JP" altLang="en-US" sz="2000" dirty="0">
              <a:solidFill>
                <a:schemeClr val="tx1"/>
              </a:solidFill>
            </a:endParaRPr>
          </a:p>
        </p:txBody>
      </p:sp>
      <p:sp>
        <p:nvSpPr>
          <p:cNvPr id="25" name="正方形/長方形 24"/>
          <p:cNvSpPr/>
          <p:nvPr/>
        </p:nvSpPr>
        <p:spPr>
          <a:xfrm>
            <a:off x="4204081" y="3420368"/>
            <a:ext cx="2513177" cy="34939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2016/9/5</a:t>
            </a:r>
          </a:p>
          <a:p>
            <a:pPr algn="ctr"/>
            <a:r>
              <a:rPr lang="ja-JP" altLang="en-US" sz="2000" dirty="0" smtClean="0">
                <a:solidFill>
                  <a:schemeClr val="tx1"/>
                </a:solidFill>
              </a:rPr>
              <a:t>開発者</a:t>
            </a:r>
            <a:r>
              <a:rPr lang="en-US" altLang="ja-JP" sz="2000" dirty="0" smtClean="0">
                <a:solidFill>
                  <a:schemeClr val="tx1"/>
                </a:solidFill>
              </a:rPr>
              <a:t>C</a:t>
            </a:r>
            <a:endParaRPr kumimoji="1" lang="ja-JP" altLang="en-US" sz="2000" dirty="0">
              <a:solidFill>
                <a:schemeClr val="tx1"/>
              </a:solidFill>
            </a:endParaRPr>
          </a:p>
        </p:txBody>
      </p:sp>
      <p:grpSp>
        <p:nvGrpSpPr>
          <p:cNvPr id="27" name="グループ化 26"/>
          <p:cNvGrpSpPr/>
          <p:nvPr/>
        </p:nvGrpSpPr>
        <p:grpSpPr>
          <a:xfrm>
            <a:off x="120789" y="3429000"/>
            <a:ext cx="1376671" cy="2378757"/>
            <a:chOff x="243291" y="3017320"/>
            <a:chExt cx="1376671" cy="2378757"/>
          </a:xfrm>
        </p:grpSpPr>
        <p:grpSp>
          <p:nvGrpSpPr>
            <p:cNvPr id="17" name="グループ化 16"/>
            <p:cNvGrpSpPr/>
            <p:nvPr/>
          </p:nvGrpSpPr>
          <p:grpSpPr>
            <a:xfrm>
              <a:off x="317861" y="3456096"/>
              <a:ext cx="1233732" cy="792000"/>
              <a:chOff x="678770" y="3507783"/>
              <a:chExt cx="1233732" cy="792000"/>
            </a:xfrm>
          </p:grpSpPr>
          <p:sp>
            <p:nvSpPr>
              <p:cNvPr id="7" name="メモ 6"/>
              <p:cNvSpPr/>
              <p:nvPr/>
            </p:nvSpPr>
            <p:spPr>
              <a:xfrm rot="16200000">
                <a:off x="838437" y="3579783"/>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5" name="角丸四角形 14"/>
              <p:cNvSpPr/>
              <p:nvPr/>
            </p:nvSpPr>
            <p:spPr>
              <a:xfrm>
                <a:off x="678770" y="3873946"/>
                <a:ext cx="1233732"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smtClean="0">
                    <a:solidFill>
                      <a:sysClr val="windowText" lastClr="000000"/>
                    </a:solidFill>
                  </a:rPr>
                  <a:t>A</a:t>
                </a:r>
              </a:p>
            </p:txBody>
          </p:sp>
        </p:grpSp>
        <p:grpSp>
          <p:nvGrpSpPr>
            <p:cNvPr id="18" name="グループ化 17"/>
            <p:cNvGrpSpPr/>
            <p:nvPr/>
          </p:nvGrpSpPr>
          <p:grpSpPr>
            <a:xfrm>
              <a:off x="301183" y="4420543"/>
              <a:ext cx="1253512" cy="792000"/>
              <a:chOff x="682936" y="5044722"/>
              <a:chExt cx="1253512" cy="792000"/>
            </a:xfrm>
          </p:grpSpPr>
          <p:sp>
            <p:nvSpPr>
              <p:cNvPr id="8" name="メモ 7"/>
              <p:cNvSpPr/>
              <p:nvPr/>
            </p:nvSpPr>
            <p:spPr>
              <a:xfrm rot="16200000">
                <a:off x="855885" y="5116722"/>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6" name="角丸四角形 15"/>
              <p:cNvSpPr/>
              <p:nvPr/>
            </p:nvSpPr>
            <p:spPr>
              <a:xfrm>
                <a:off x="682936" y="5351793"/>
                <a:ext cx="1253512"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a:solidFill>
                      <a:sysClr val="windowText" lastClr="000000"/>
                    </a:solidFill>
                  </a:rPr>
                  <a:t>B</a:t>
                </a:r>
                <a:endParaRPr lang="en-US" altLang="ja-JP" dirty="0" smtClean="0">
                  <a:solidFill>
                    <a:sysClr val="windowText" lastClr="000000"/>
                  </a:solidFill>
                </a:endParaRPr>
              </a:p>
            </p:txBody>
          </p:sp>
        </p:grpSp>
        <p:sp>
          <p:nvSpPr>
            <p:cNvPr id="26" name="角丸四角形 25"/>
            <p:cNvSpPr/>
            <p:nvPr/>
          </p:nvSpPr>
          <p:spPr>
            <a:xfrm>
              <a:off x="243291" y="3017320"/>
              <a:ext cx="1376671" cy="237875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cxnSp>
        <p:nvCxnSpPr>
          <p:cNvPr id="28" name="直線矢印コネクタ 27"/>
          <p:cNvCxnSpPr/>
          <p:nvPr/>
        </p:nvCxnSpPr>
        <p:spPr>
          <a:xfrm>
            <a:off x="1441600" y="4239699"/>
            <a:ext cx="1002973" cy="0"/>
          </a:xfrm>
          <a:prstGeom prst="straightConnector1">
            <a:avLst/>
          </a:prstGeom>
          <a:ln w="1270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3" name="グループ化 52"/>
          <p:cNvGrpSpPr/>
          <p:nvPr/>
        </p:nvGrpSpPr>
        <p:grpSpPr>
          <a:xfrm>
            <a:off x="7637455" y="3573016"/>
            <a:ext cx="1376671" cy="2169720"/>
            <a:chOff x="178068" y="3154349"/>
            <a:chExt cx="1376671" cy="2169720"/>
          </a:xfrm>
        </p:grpSpPr>
        <p:grpSp>
          <p:nvGrpSpPr>
            <p:cNvPr id="54" name="グループ化 53"/>
            <p:cNvGrpSpPr/>
            <p:nvPr/>
          </p:nvGrpSpPr>
          <p:grpSpPr>
            <a:xfrm>
              <a:off x="249538" y="3330945"/>
              <a:ext cx="1233732" cy="792000"/>
              <a:chOff x="610447" y="3382632"/>
              <a:chExt cx="1233732" cy="792000"/>
            </a:xfrm>
          </p:grpSpPr>
          <p:sp>
            <p:nvSpPr>
              <p:cNvPr id="59" name="メモ 58"/>
              <p:cNvSpPr/>
              <p:nvPr/>
            </p:nvSpPr>
            <p:spPr>
              <a:xfrm rot="16200000">
                <a:off x="831313" y="3454632"/>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60" name="角丸四角形 59"/>
              <p:cNvSpPr/>
              <p:nvPr/>
            </p:nvSpPr>
            <p:spPr>
              <a:xfrm>
                <a:off x="610447" y="3717701"/>
                <a:ext cx="1233732"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smtClean="0">
                    <a:solidFill>
                      <a:sysClr val="windowText" lastClr="000000"/>
                    </a:solidFill>
                  </a:rPr>
                  <a:t>A</a:t>
                </a:r>
              </a:p>
            </p:txBody>
          </p:sp>
        </p:grpSp>
        <p:grpSp>
          <p:nvGrpSpPr>
            <p:cNvPr id="55" name="グループ化 54"/>
            <p:cNvGrpSpPr/>
            <p:nvPr/>
          </p:nvGrpSpPr>
          <p:grpSpPr>
            <a:xfrm>
              <a:off x="277999" y="4338245"/>
              <a:ext cx="1253512" cy="792000"/>
              <a:chOff x="659752" y="4962424"/>
              <a:chExt cx="1253512" cy="792000"/>
            </a:xfrm>
          </p:grpSpPr>
          <p:sp>
            <p:nvSpPr>
              <p:cNvPr id="57" name="メモ 56"/>
              <p:cNvSpPr/>
              <p:nvPr/>
            </p:nvSpPr>
            <p:spPr>
              <a:xfrm rot="16200000">
                <a:off x="895773" y="5034424"/>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58" name="角丸四角形 57"/>
              <p:cNvSpPr/>
              <p:nvPr/>
            </p:nvSpPr>
            <p:spPr>
              <a:xfrm>
                <a:off x="659752" y="5293945"/>
                <a:ext cx="1253512"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a:solidFill>
                      <a:sysClr val="windowText" lastClr="000000"/>
                    </a:solidFill>
                  </a:rPr>
                  <a:t>B</a:t>
                </a:r>
                <a:endParaRPr lang="en-US" altLang="ja-JP" dirty="0" smtClean="0">
                  <a:solidFill>
                    <a:sysClr val="windowText" lastClr="000000"/>
                  </a:solidFill>
                </a:endParaRPr>
              </a:p>
            </p:txBody>
          </p:sp>
        </p:grpSp>
        <p:sp>
          <p:nvSpPr>
            <p:cNvPr id="56" name="角丸四角形 55"/>
            <p:cNvSpPr/>
            <p:nvPr/>
          </p:nvSpPr>
          <p:spPr>
            <a:xfrm>
              <a:off x="178068" y="3154349"/>
              <a:ext cx="1376671" cy="216972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61" name="メモ 60"/>
          <p:cNvSpPr/>
          <p:nvPr/>
        </p:nvSpPr>
        <p:spPr>
          <a:xfrm rot="16200000">
            <a:off x="2372573" y="3975165"/>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63" name="メモ 62"/>
          <p:cNvSpPr/>
          <p:nvPr/>
        </p:nvSpPr>
        <p:spPr>
          <a:xfrm rot="16200000">
            <a:off x="4152736" y="3949446"/>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64" name="メモ 63"/>
          <p:cNvSpPr/>
          <p:nvPr/>
        </p:nvSpPr>
        <p:spPr>
          <a:xfrm rot="16200000">
            <a:off x="5953012" y="3975165"/>
            <a:ext cx="792000" cy="648000"/>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cxnSp>
        <p:nvCxnSpPr>
          <p:cNvPr id="66" name="曲線コネクタ 65"/>
          <p:cNvCxnSpPr/>
          <p:nvPr/>
        </p:nvCxnSpPr>
        <p:spPr>
          <a:xfrm>
            <a:off x="956567" y="4941168"/>
            <a:ext cx="7134683" cy="40524"/>
          </a:xfrm>
          <a:prstGeom prst="curvedConnector3">
            <a:avLst>
              <a:gd name="adj1" fmla="val 50000"/>
            </a:avLst>
          </a:prstGeom>
          <a:ln w="63500">
            <a:prstDash val="sysDot"/>
            <a:tailEnd type="triangle"/>
          </a:ln>
        </p:spPr>
        <p:style>
          <a:lnRef idx="1">
            <a:schemeClr val="dk1"/>
          </a:lnRef>
          <a:fillRef idx="0">
            <a:schemeClr val="dk1"/>
          </a:fillRef>
          <a:effectRef idx="0">
            <a:schemeClr val="dk1"/>
          </a:effectRef>
          <a:fontRef idx="minor">
            <a:schemeClr val="tx1"/>
          </a:fontRef>
        </p:style>
      </p:cxnSp>
      <p:cxnSp>
        <p:nvCxnSpPr>
          <p:cNvPr id="85" name="直線矢印コネクタ 84"/>
          <p:cNvCxnSpPr/>
          <p:nvPr/>
        </p:nvCxnSpPr>
        <p:spPr>
          <a:xfrm>
            <a:off x="3138251" y="4239699"/>
            <a:ext cx="1002973" cy="0"/>
          </a:xfrm>
          <a:prstGeom prst="straightConnector1">
            <a:avLst/>
          </a:prstGeom>
          <a:ln w="1270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直線矢印コネクタ 85"/>
          <p:cNvCxnSpPr/>
          <p:nvPr/>
        </p:nvCxnSpPr>
        <p:spPr>
          <a:xfrm>
            <a:off x="4959182" y="4252433"/>
            <a:ext cx="1002973" cy="0"/>
          </a:xfrm>
          <a:prstGeom prst="straightConnector1">
            <a:avLst/>
          </a:prstGeom>
          <a:ln w="1270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直線矢印コネクタ 86"/>
          <p:cNvCxnSpPr/>
          <p:nvPr/>
        </p:nvCxnSpPr>
        <p:spPr>
          <a:xfrm>
            <a:off x="6774275" y="4208030"/>
            <a:ext cx="1002973" cy="0"/>
          </a:xfrm>
          <a:prstGeom prst="straightConnector1">
            <a:avLst/>
          </a:prstGeom>
          <a:ln w="1270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テキスト ボックス 87"/>
          <p:cNvSpPr txBox="1"/>
          <p:nvPr/>
        </p:nvSpPr>
        <p:spPr>
          <a:xfrm>
            <a:off x="307290" y="3181886"/>
            <a:ext cx="995200" cy="646331"/>
          </a:xfrm>
          <a:prstGeom prst="rect">
            <a:avLst/>
          </a:prstGeom>
          <a:solidFill>
            <a:schemeClr val="bg1"/>
          </a:solidFill>
          <a:ln>
            <a:solidFill>
              <a:schemeClr val="tx1"/>
            </a:solidFill>
          </a:ln>
        </p:spPr>
        <p:txBody>
          <a:bodyPr wrap="square" rtlCol="0">
            <a:spAutoFit/>
          </a:bodyPr>
          <a:lstStyle/>
          <a:p>
            <a:pPr algn="ctr"/>
            <a:r>
              <a:rPr lang="ja-JP" altLang="en-US" dirty="0" smtClean="0"/>
              <a:t>クローン</a:t>
            </a:r>
            <a:endParaRPr lang="en-US" altLang="ja-JP" dirty="0" smtClean="0"/>
          </a:p>
          <a:p>
            <a:pPr algn="ctr"/>
            <a:r>
              <a:rPr kumimoji="1" lang="ja-JP" altLang="en-US" dirty="0"/>
              <a:t>セット</a:t>
            </a:r>
          </a:p>
        </p:txBody>
      </p:sp>
      <p:sp>
        <p:nvSpPr>
          <p:cNvPr id="89" name="テキスト ボックス 88"/>
          <p:cNvSpPr txBox="1"/>
          <p:nvPr/>
        </p:nvSpPr>
        <p:spPr>
          <a:xfrm>
            <a:off x="7866542" y="2996952"/>
            <a:ext cx="995200" cy="646331"/>
          </a:xfrm>
          <a:prstGeom prst="rect">
            <a:avLst/>
          </a:prstGeom>
          <a:solidFill>
            <a:schemeClr val="bg1"/>
          </a:solidFill>
          <a:ln>
            <a:solidFill>
              <a:schemeClr val="tx1"/>
            </a:solidFill>
          </a:ln>
        </p:spPr>
        <p:txBody>
          <a:bodyPr wrap="square" rtlCol="0">
            <a:spAutoFit/>
          </a:bodyPr>
          <a:lstStyle/>
          <a:p>
            <a:pPr algn="ctr"/>
            <a:r>
              <a:rPr lang="ja-JP" altLang="en-US" dirty="0" smtClean="0"/>
              <a:t>クローン</a:t>
            </a:r>
            <a:endParaRPr lang="en-US" altLang="ja-JP" dirty="0" smtClean="0"/>
          </a:p>
          <a:p>
            <a:pPr algn="ctr"/>
            <a:r>
              <a:rPr kumimoji="1" lang="ja-JP" altLang="en-US" dirty="0"/>
              <a:t>セット</a:t>
            </a:r>
          </a:p>
        </p:txBody>
      </p:sp>
      <p:sp>
        <p:nvSpPr>
          <p:cNvPr id="90" name="テキスト ボックス 89"/>
          <p:cNvSpPr txBox="1"/>
          <p:nvPr/>
        </p:nvSpPr>
        <p:spPr>
          <a:xfrm>
            <a:off x="3816058" y="5134392"/>
            <a:ext cx="1415700" cy="369332"/>
          </a:xfrm>
          <a:prstGeom prst="rect">
            <a:avLst/>
          </a:prstGeom>
          <a:noFill/>
        </p:spPr>
        <p:txBody>
          <a:bodyPr wrap="square" rtlCol="0">
            <a:spAutoFit/>
          </a:bodyPr>
          <a:lstStyle/>
          <a:p>
            <a:pPr algn="ctr"/>
            <a:r>
              <a:rPr kumimoji="1" lang="ja-JP" altLang="en-US" dirty="0" smtClean="0"/>
              <a:t>（編集なし）</a:t>
            </a:r>
            <a:endParaRPr kumimoji="1" lang="ja-JP" altLang="en-US" dirty="0"/>
          </a:p>
        </p:txBody>
      </p:sp>
      <p:grpSp>
        <p:nvGrpSpPr>
          <p:cNvPr id="20" name="グループ化 19"/>
          <p:cNvGrpSpPr/>
          <p:nvPr/>
        </p:nvGrpSpPr>
        <p:grpSpPr>
          <a:xfrm>
            <a:off x="107504" y="1546239"/>
            <a:ext cx="5688632" cy="1560576"/>
            <a:chOff x="467544" y="1546239"/>
            <a:chExt cx="5688632" cy="1560576"/>
          </a:xfrm>
        </p:grpSpPr>
        <p:grpSp>
          <p:nvGrpSpPr>
            <p:cNvPr id="6" name="グループ化 5"/>
            <p:cNvGrpSpPr/>
            <p:nvPr/>
          </p:nvGrpSpPr>
          <p:grpSpPr>
            <a:xfrm>
              <a:off x="755576" y="1641736"/>
              <a:ext cx="5328592" cy="1355216"/>
              <a:chOff x="179512" y="1641736"/>
              <a:chExt cx="5328592" cy="1355216"/>
            </a:xfrm>
          </p:grpSpPr>
          <p:grpSp>
            <p:nvGrpSpPr>
              <p:cNvPr id="13" name="グループ化 12"/>
              <p:cNvGrpSpPr/>
              <p:nvPr/>
            </p:nvGrpSpPr>
            <p:grpSpPr>
              <a:xfrm>
                <a:off x="179512" y="1641736"/>
                <a:ext cx="4825561" cy="584775"/>
                <a:chOff x="439793" y="1562840"/>
                <a:chExt cx="5544085" cy="584775"/>
              </a:xfrm>
            </p:grpSpPr>
            <p:sp>
              <p:nvSpPr>
                <p:cNvPr id="9" name="テキスト ボックス 8"/>
                <p:cNvSpPr txBox="1"/>
                <p:nvPr/>
              </p:nvSpPr>
              <p:spPr>
                <a:xfrm>
                  <a:off x="439793" y="1562840"/>
                  <a:ext cx="4276223" cy="584775"/>
                </a:xfrm>
                <a:prstGeom prst="rect">
                  <a:avLst/>
                </a:prstGeom>
                <a:solidFill>
                  <a:srgbClr val="FFC000"/>
                </a:solidFill>
              </p:spPr>
              <p:txBody>
                <a:bodyPr wrap="square" rtlCol="0">
                  <a:spAutoFit/>
                </a:bodyPr>
                <a:lstStyle/>
                <a:p>
                  <a:r>
                    <a:rPr lang="en-US" altLang="ja-JP" sz="1600" dirty="0"/>
                    <a:t>compiler/org/eclipse/</a:t>
                  </a:r>
                  <a:r>
                    <a:rPr lang="en-US" altLang="ja-JP" sz="1600" dirty="0" err="1"/>
                    <a:t>jdt</a:t>
                  </a:r>
                  <a:r>
                    <a:rPr lang="en-US" altLang="ja-JP" sz="1600" dirty="0"/>
                    <a:t>/internal/compiler/</a:t>
                  </a:r>
                  <a:r>
                    <a:rPr lang="en-US" altLang="ja-JP" sz="1600" dirty="0" err="1"/>
                    <a:t>env</a:t>
                  </a:r>
                  <a:r>
                    <a:rPr lang="en-US" altLang="ja-JP" sz="1600" dirty="0"/>
                    <a:t>/INameEnvironment.java </a:t>
                  </a:r>
                </a:p>
              </p:txBody>
            </p:sp>
            <p:sp>
              <p:nvSpPr>
                <p:cNvPr id="11" name="角丸四角形 10"/>
                <p:cNvSpPr/>
                <p:nvPr/>
              </p:nvSpPr>
              <p:spPr>
                <a:xfrm>
                  <a:off x="4566444" y="1826918"/>
                  <a:ext cx="1417434"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smtClean="0">
                      <a:solidFill>
                        <a:sysClr val="windowText" lastClr="000000"/>
                      </a:solidFill>
                    </a:rPr>
                    <a:t>A</a:t>
                  </a:r>
                </a:p>
              </p:txBody>
            </p:sp>
          </p:grpSp>
          <p:grpSp>
            <p:nvGrpSpPr>
              <p:cNvPr id="14" name="グループ化 13"/>
              <p:cNvGrpSpPr/>
              <p:nvPr/>
            </p:nvGrpSpPr>
            <p:grpSpPr>
              <a:xfrm>
                <a:off x="179512" y="2387358"/>
                <a:ext cx="5328592" cy="609594"/>
                <a:chOff x="439793" y="2308462"/>
                <a:chExt cx="5328592" cy="609594"/>
              </a:xfrm>
            </p:grpSpPr>
            <p:sp>
              <p:nvSpPr>
                <p:cNvPr id="10" name="テキスト ボックス 9"/>
                <p:cNvSpPr txBox="1"/>
                <p:nvPr/>
              </p:nvSpPr>
              <p:spPr>
                <a:xfrm>
                  <a:off x="439793" y="2308462"/>
                  <a:ext cx="4420239" cy="584775"/>
                </a:xfrm>
                <a:prstGeom prst="rect">
                  <a:avLst/>
                </a:prstGeom>
                <a:solidFill>
                  <a:srgbClr val="FFC000"/>
                </a:solidFill>
              </p:spPr>
              <p:txBody>
                <a:bodyPr wrap="square" rtlCol="0">
                  <a:spAutoFit/>
                </a:bodyPr>
                <a:lstStyle/>
                <a:p>
                  <a:r>
                    <a:rPr lang="en-US" altLang="ja-JP" sz="1600" dirty="0"/>
                    <a:t>workspace/Compiler/</a:t>
                  </a:r>
                  <a:r>
                    <a:rPr lang="en-US" altLang="ja-JP" sz="1600" dirty="0" err="1"/>
                    <a:t>src</a:t>
                  </a:r>
                  <a:r>
                    <a:rPr lang="en-US" altLang="ja-JP" sz="1600" dirty="0"/>
                    <a:t>/org/eclipse/</a:t>
                  </a:r>
                  <a:r>
                    <a:rPr lang="en-US" altLang="ja-JP" sz="1600" dirty="0" err="1"/>
                    <a:t>jdt</a:t>
                  </a:r>
                  <a:r>
                    <a:rPr lang="en-US" altLang="ja-JP" sz="1600" dirty="0"/>
                    <a:t>/internal/compiler/</a:t>
                  </a:r>
                  <a:r>
                    <a:rPr lang="en-US" altLang="ja-JP" sz="1600" dirty="0" err="1"/>
                    <a:t>env</a:t>
                  </a:r>
                  <a:r>
                    <a:rPr lang="en-US" altLang="ja-JP" sz="1600" dirty="0"/>
                    <a:t>/INameEnvironment.java</a:t>
                  </a:r>
                  <a:endParaRPr kumimoji="1" lang="ja-JP" altLang="en-US" sz="1600" dirty="0"/>
                </a:p>
              </p:txBody>
            </p:sp>
            <p:sp>
              <p:nvSpPr>
                <p:cNvPr id="12" name="角丸四角形 11"/>
                <p:cNvSpPr/>
                <p:nvPr/>
              </p:nvSpPr>
              <p:spPr>
                <a:xfrm>
                  <a:off x="4514873" y="2625668"/>
                  <a:ext cx="1253512" cy="292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ファイル</a:t>
                  </a:r>
                  <a:r>
                    <a:rPr lang="en-US" altLang="ja-JP" dirty="0">
                      <a:solidFill>
                        <a:sysClr val="windowText" lastClr="000000"/>
                      </a:solidFill>
                    </a:rPr>
                    <a:t>B</a:t>
                  </a:r>
                  <a:endParaRPr lang="en-US" altLang="ja-JP" dirty="0" smtClean="0">
                    <a:solidFill>
                      <a:sysClr val="windowText" lastClr="000000"/>
                    </a:solidFill>
                  </a:endParaRPr>
                </a:p>
              </p:txBody>
            </p:sp>
          </p:grpSp>
        </p:grpSp>
        <p:sp>
          <p:nvSpPr>
            <p:cNvPr id="19" name="四角形吹き出し 18"/>
            <p:cNvSpPr/>
            <p:nvPr/>
          </p:nvSpPr>
          <p:spPr>
            <a:xfrm>
              <a:off x="467544" y="1546239"/>
              <a:ext cx="5688632" cy="1560576"/>
            </a:xfrm>
            <a:prstGeom prst="wedgeRectCallout">
              <a:avLst>
                <a:gd name="adj1" fmla="val 55004"/>
                <a:gd name="adj2" fmla="val 197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8144111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400" dirty="0" smtClean="0"/>
              <a:t>Ownership</a:t>
            </a:r>
            <a:r>
              <a:rPr kumimoji="1" lang="ja-JP" altLang="en-US" sz="2400" dirty="0" smtClean="0"/>
              <a:t>メトリックをクローンセットに対して適用した</a:t>
            </a:r>
            <a:r>
              <a:rPr kumimoji="1" lang="en-US" altLang="ja-JP" sz="2400" dirty="0" smtClean="0"/>
              <a:t>CSF-Ownership</a:t>
            </a:r>
            <a:r>
              <a:rPr kumimoji="1" lang="ja-JP" altLang="en-US" sz="2400" dirty="0" err="1" smtClean="0"/>
              <a:t>，</a:t>
            </a:r>
            <a:r>
              <a:rPr kumimoji="1" lang="en-US" altLang="ja-JP" sz="2400" dirty="0" smtClean="0"/>
              <a:t>CST-Ownership</a:t>
            </a:r>
            <a:r>
              <a:rPr kumimoji="1" lang="ja-JP" altLang="en-US" sz="2400" dirty="0" smtClean="0"/>
              <a:t>を提案した</a:t>
            </a:r>
            <a:endParaRPr kumimoji="1" lang="en-US" altLang="ja-JP" sz="2400" dirty="0" smtClean="0"/>
          </a:p>
          <a:p>
            <a:r>
              <a:rPr lang="ja-JP" altLang="en-US" sz="2400" dirty="0" smtClean="0"/>
              <a:t>上記のメトリックを用いて，</a:t>
            </a:r>
            <a:r>
              <a:rPr lang="en-US" altLang="ja-JP" sz="2400" dirty="0" smtClean="0"/>
              <a:t>OSS</a:t>
            </a:r>
            <a:r>
              <a:rPr lang="ja-JP" altLang="en-US" sz="2400" dirty="0" smtClean="0"/>
              <a:t>に存在するコードクローンの主要な編集者についての分析を行った</a:t>
            </a:r>
            <a:endParaRPr lang="en-US" altLang="ja-JP" sz="2400" dirty="0" smtClean="0"/>
          </a:p>
          <a:p>
            <a:endParaRPr kumimoji="1" lang="en-US" altLang="ja-JP" sz="2400" dirty="0" smtClean="0"/>
          </a:p>
          <a:p>
            <a:r>
              <a:rPr kumimoji="1" lang="ja-JP" altLang="en-US" sz="2400" dirty="0" smtClean="0"/>
              <a:t>オープンソースプロジェクトの中には，半数以上のクローンセットに主要な編集者が</a:t>
            </a:r>
            <a:r>
              <a:rPr lang="ja-JP" altLang="en-US" sz="2400" dirty="0" smtClean="0"/>
              <a:t>いない物が存在する</a:t>
            </a:r>
            <a:endParaRPr lang="en-US" altLang="ja-JP" sz="2400" dirty="0" smtClean="0"/>
          </a:p>
          <a:p>
            <a:pPr lvl="1"/>
            <a:r>
              <a:rPr lang="ja-JP" altLang="en-US" sz="2400" dirty="0" smtClean="0"/>
              <a:t>コードクローン</a:t>
            </a:r>
            <a:r>
              <a:rPr lang="ja-JP" altLang="en-US" sz="2400" dirty="0"/>
              <a:t>編集</a:t>
            </a:r>
            <a:r>
              <a:rPr lang="ja-JP" altLang="en-US" sz="2400" dirty="0" smtClean="0"/>
              <a:t>管理が有用なプロジェクトが存在する</a:t>
            </a:r>
            <a:endParaRPr kumimoji="1" lang="en-US" altLang="ja-JP" sz="2400" dirty="0" smtClean="0"/>
          </a:p>
          <a:p>
            <a:r>
              <a:rPr kumimoji="1" lang="ja-JP" altLang="en-US" sz="2400" dirty="0" smtClean="0"/>
              <a:t>主要な編集者がいないクローンセットについては，一貫した編集が行われていない危険性がある</a:t>
            </a:r>
            <a:endParaRPr kumimoji="1" lang="ja-JP" altLang="en-US" sz="24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15</a:t>
            </a:fld>
            <a:endParaRPr kumimoji="1" lang="ja-JP" altLang="en-US"/>
          </a:p>
        </p:txBody>
      </p:sp>
    </p:spTree>
    <p:extLst>
      <p:ext uri="{BB962C8B-B14F-4D97-AF65-F5344CB8AC3E}">
        <p14:creationId xmlns:p14="http://schemas.microsoft.com/office/powerpoint/2010/main" val="2221385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i="1" dirty="0"/>
              <a:t>CSF-Ownership</a:t>
            </a:r>
            <a:r>
              <a:rPr lang="ja-JP" altLang="en-US" dirty="0" smtClean="0"/>
              <a:t>調査結果</a:t>
            </a:r>
            <a:r>
              <a:rPr lang="en-US" altLang="ja-JP" dirty="0" smtClean="0"/>
              <a:t>(</a:t>
            </a:r>
            <a:r>
              <a:rPr lang="ja-JP" altLang="en-US" dirty="0" smtClean="0"/>
              <a:t>詳</a:t>
            </a:r>
            <a:r>
              <a:rPr lang="en-US" altLang="ja-JP" dirty="0" smtClean="0"/>
              <a:t>)</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16</a:t>
            </a:fld>
            <a:endParaRPr kumimoji="1" lang="ja-JP" altLang="en-US"/>
          </a:p>
        </p:txBody>
      </p:sp>
      <p:graphicFrame>
        <p:nvGraphicFramePr>
          <p:cNvPr id="9" name="表 8"/>
          <p:cNvGraphicFramePr>
            <a:graphicFrameLocks noGrp="1"/>
          </p:cNvGraphicFramePr>
          <p:nvPr>
            <p:extLst/>
          </p:nvPr>
        </p:nvGraphicFramePr>
        <p:xfrm>
          <a:off x="323528" y="1196752"/>
          <a:ext cx="5517702" cy="5029200"/>
        </p:xfrm>
        <a:graphic>
          <a:graphicData uri="http://schemas.openxmlformats.org/drawingml/2006/table">
            <a:tbl>
              <a:tblPr firstRow="1" bandRow="1">
                <a:tableStyleId>{35758FB7-9AC5-4552-8A53-C91805E547FA}</a:tableStyleId>
              </a:tblPr>
              <a:tblGrid>
                <a:gridCol w="1427480"/>
                <a:gridCol w="993648"/>
                <a:gridCol w="1507871"/>
                <a:gridCol w="1588703"/>
              </a:tblGrid>
              <a:tr h="630991">
                <a:tc>
                  <a:txBody>
                    <a:bodyPr/>
                    <a:lstStyle/>
                    <a:p>
                      <a:r>
                        <a:rPr kumimoji="1" lang="en-US" altLang="ja-JP" i="1" dirty="0" smtClean="0">
                          <a:solidFill>
                            <a:sysClr val="windowText" lastClr="000000"/>
                          </a:solidFill>
                        </a:rPr>
                        <a:t>CSF-</a:t>
                      </a:r>
                    </a:p>
                    <a:p>
                      <a:r>
                        <a:rPr kumimoji="1" lang="en-US" altLang="ja-JP" i="1" dirty="0" smtClean="0">
                          <a:solidFill>
                            <a:sysClr val="windowText" lastClr="000000"/>
                          </a:solidFill>
                        </a:rPr>
                        <a:t>Ownership</a:t>
                      </a:r>
                      <a:endParaRPr kumimoji="1" lang="ja-JP" altLang="en-US" i="1" dirty="0">
                        <a:solidFill>
                          <a:sysClr val="windowText" lastClr="000000"/>
                        </a:solidFill>
                      </a:endParaRPr>
                    </a:p>
                  </a:txBody>
                  <a:tcPr/>
                </a:tc>
                <a:tc>
                  <a:txBody>
                    <a:bodyPr/>
                    <a:lstStyle/>
                    <a:p>
                      <a:pPr algn="ctr"/>
                      <a:r>
                        <a:rPr kumimoji="1" lang="en-US" altLang="ja-JP" dirty="0" err="1" smtClean="0">
                          <a:solidFill>
                            <a:sysClr val="windowText" lastClr="000000"/>
                          </a:solidFill>
                        </a:rPr>
                        <a:t>Wildfly</a:t>
                      </a:r>
                      <a:endParaRPr kumimoji="1" lang="ja-JP" altLang="en-US" dirty="0">
                        <a:solidFill>
                          <a:sysClr val="windowText" lastClr="000000"/>
                        </a:solidFill>
                      </a:endParaRPr>
                    </a:p>
                  </a:txBody>
                  <a:tcPr/>
                </a:tc>
                <a:tc>
                  <a:txBody>
                    <a:bodyPr/>
                    <a:lstStyle/>
                    <a:p>
                      <a:pPr algn="ctr"/>
                      <a:r>
                        <a:rPr kumimoji="1" lang="en-US" altLang="ja-JP" dirty="0" smtClean="0">
                          <a:solidFill>
                            <a:sysClr val="windowText" lastClr="000000"/>
                          </a:solidFill>
                        </a:rPr>
                        <a:t>Apache Ant</a:t>
                      </a:r>
                      <a:endParaRPr kumimoji="1" lang="ja-JP" altLang="en-US" dirty="0">
                        <a:solidFill>
                          <a:sysClr val="windowText" lastClr="000000"/>
                        </a:solidFill>
                      </a:endParaRPr>
                    </a:p>
                  </a:txBody>
                  <a:tcPr/>
                </a:tc>
                <a:tc>
                  <a:txBody>
                    <a:bodyPr/>
                    <a:lstStyle/>
                    <a:p>
                      <a:pPr algn="ctr"/>
                      <a:r>
                        <a:rPr kumimoji="1" lang="en-US" altLang="ja-JP" dirty="0" err="1" smtClean="0">
                          <a:solidFill>
                            <a:sysClr val="windowText" lastClr="000000"/>
                          </a:solidFill>
                        </a:rPr>
                        <a:t>eclipseJDT</a:t>
                      </a:r>
                      <a:endParaRPr kumimoji="1" lang="ja-JP" altLang="en-US" dirty="0">
                        <a:solidFill>
                          <a:sysClr val="windowText" lastClr="000000"/>
                        </a:solidFill>
                      </a:endParaRPr>
                    </a:p>
                  </a:txBody>
                  <a:tcPr/>
                </a:tc>
              </a:tr>
              <a:tr h="360566">
                <a:tc>
                  <a:txBody>
                    <a:bodyPr/>
                    <a:lstStyle/>
                    <a:p>
                      <a:r>
                        <a:rPr kumimoji="1" lang="en-US" altLang="ja-JP" dirty="0" smtClean="0"/>
                        <a:t>0</a:t>
                      </a:r>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1</a:t>
                      </a:r>
                    </a:p>
                  </a:txBody>
                  <a:tcPr/>
                </a:tc>
                <a:tc>
                  <a:txBody>
                    <a:bodyPr/>
                    <a:lstStyle/>
                    <a:p>
                      <a:pPr algn="r"/>
                      <a:r>
                        <a:rPr lang="en-US" altLang="ja-JP" dirty="0" smtClean="0"/>
                        <a:t>749</a:t>
                      </a:r>
                      <a:endParaRPr lang="ja-JP" altLang="en-US" dirty="0"/>
                    </a:p>
                  </a:txBody>
                  <a:tcPr/>
                </a:tc>
              </a:tr>
              <a:tr h="360566">
                <a:tc>
                  <a:txBody>
                    <a:bodyPr/>
                    <a:lstStyle/>
                    <a:p>
                      <a:r>
                        <a:rPr kumimoji="1" lang="en-US" altLang="ja-JP" dirty="0" smtClean="0"/>
                        <a:t>0-0.1</a:t>
                      </a:r>
                      <a:endParaRPr kumimoji="1" lang="ja-JP" altLang="en-US" dirty="0"/>
                    </a:p>
                  </a:txBody>
                  <a:tcPr/>
                </a:tc>
                <a:tc>
                  <a:txBody>
                    <a:bodyPr/>
                    <a:lstStyle/>
                    <a:p>
                      <a:pPr algn="r"/>
                      <a:r>
                        <a:rPr kumimoji="1" lang="en-US" altLang="ja-JP" dirty="0" smtClean="0"/>
                        <a:t>0 </a:t>
                      </a:r>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0.1-0.2</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0.2-0.3</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r>
                        <a:rPr kumimoji="1" lang="en-US" altLang="ja-JP" dirty="0" smtClean="0"/>
                        <a:t>0.3-0.4</a:t>
                      </a:r>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0.4-0.5</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0.5-0.6</a:t>
                      </a:r>
                      <a:endParaRPr kumimoji="1" lang="ja-JP" altLang="en-US" dirty="0"/>
                    </a:p>
                  </a:txBody>
                  <a:tcPr/>
                </a:tc>
                <a:tc>
                  <a:txBody>
                    <a:bodyPr/>
                    <a:lstStyle/>
                    <a:p>
                      <a:pPr algn="r"/>
                      <a:r>
                        <a:rPr kumimoji="1" lang="en-US" altLang="ja-JP" dirty="0" smtClean="0"/>
                        <a:t>6</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r>
                        <a:rPr kumimoji="1" lang="en-US" altLang="ja-JP" dirty="0" smtClean="0"/>
                        <a:t>0.6-0.7</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0.7-0.8</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0.8-0.9</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0.9-0.99</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1.0</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lang="en-US" altLang="ja-JP" dirty="0" smtClean="0"/>
                        <a:t>35</a:t>
                      </a:r>
                      <a:endParaRPr lang="ja-JP" altLang="en-US" dirty="0"/>
                    </a:p>
                  </a:txBody>
                  <a:tcPr marL="9525" marR="9525" marT="9525" marB="0" anchor="ctr"/>
                </a:tc>
              </a:tr>
            </a:tbl>
          </a:graphicData>
        </a:graphic>
      </p:graphicFrame>
    </p:spTree>
    <p:extLst>
      <p:ext uri="{BB962C8B-B14F-4D97-AF65-F5344CB8AC3E}">
        <p14:creationId xmlns:p14="http://schemas.microsoft.com/office/powerpoint/2010/main" val="2981678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i="1" dirty="0">
                <a:solidFill>
                  <a:schemeClr val="tx1"/>
                </a:solidFill>
              </a:rPr>
              <a:t>CST-Ownership</a:t>
            </a:r>
            <a:r>
              <a:rPr lang="ja-JP" altLang="en-US" dirty="0" smtClean="0"/>
              <a:t>調査結果</a:t>
            </a:r>
            <a:r>
              <a:rPr lang="en-US" altLang="ja-JP" dirty="0" smtClean="0"/>
              <a:t>(</a:t>
            </a:r>
            <a:r>
              <a:rPr lang="ja-JP" altLang="en-US" dirty="0" smtClean="0"/>
              <a:t>詳</a:t>
            </a:r>
            <a:r>
              <a:rPr lang="en-US" altLang="ja-JP" dirty="0" smtClean="0"/>
              <a:t>)</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17</a:t>
            </a:fld>
            <a:endParaRPr kumimoji="1" lang="ja-JP" altLang="en-US"/>
          </a:p>
        </p:txBody>
      </p:sp>
      <p:graphicFrame>
        <p:nvGraphicFramePr>
          <p:cNvPr id="7" name="表 6"/>
          <p:cNvGraphicFramePr>
            <a:graphicFrameLocks noGrp="1"/>
          </p:cNvGraphicFramePr>
          <p:nvPr>
            <p:extLst/>
          </p:nvPr>
        </p:nvGraphicFramePr>
        <p:xfrm>
          <a:off x="323528" y="1196752"/>
          <a:ext cx="5517702" cy="5029200"/>
        </p:xfrm>
        <a:graphic>
          <a:graphicData uri="http://schemas.openxmlformats.org/drawingml/2006/table">
            <a:tbl>
              <a:tblPr firstRow="1" bandRow="1">
                <a:tableStyleId>{35758FB7-9AC5-4552-8A53-C91805E547FA}</a:tableStyleId>
              </a:tblPr>
              <a:tblGrid>
                <a:gridCol w="1427480"/>
                <a:gridCol w="993648"/>
                <a:gridCol w="1507871"/>
                <a:gridCol w="1588703"/>
              </a:tblGrid>
              <a:tr h="630991">
                <a:tc>
                  <a:txBody>
                    <a:bodyPr/>
                    <a:lstStyle/>
                    <a:p>
                      <a:r>
                        <a:rPr kumimoji="1" lang="en-US" altLang="ja-JP" i="1" dirty="0" smtClean="0">
                          <a:solidFill>
                            <a:sysClr val="windowText" lastClr="000000"/>
                          </a:solidFill>
                        </a:rPr>
                        <a:t>CST-</a:t>
                      </a:r>
                    </a:p>
                    <a:p>
                      <a:r>
                        <a:rPr kumimoji="1" lang="en-US" altLang="ja-JP" i="1" dirty="0" smtClean="0">
                          <a:solidFill>
                            <a:sysClr val="windowText" lastClr="000000"/>
                          </a:solidFill>
                        </a:rPr>
                        <a:t>Ownership</a:t>
                      </a:r>
                      <a:endParaRPr kumimoji="1" lang="ja-JP" altLang="en-US" i="1" dirty="0">
                        <a:solidFill>
                          <a:sysClr val="windowText" lastClr="000000"/>
                        </a:solidFill>
                      </a:endParaRPr>
                    </a:p>
                  </a:txBody>
                  <a:tcPr/>
                </a:tc>
                <a:tc>
                  <a:txBody>
                    <a:bodyPr/>
                    <a:lstStyle/>
                    <a:p>
                      <a:pPr algn="ctr"/>
                      <a:r>
                        <a:rPr kumimoji="1" lang="en-US" altLang="ja-JP" dirty="0" err="1" smtClean="0">
                          <a:solidFill>
                            <a:sysClr val="windowText" lastClr="000000"/>
                          </a:solidFill>
                        </a:rPr>
                        <a:t>Wildfly</a:t>
                      </a:r>
                      <a:endParaRPr kumimoji="1" lang="ja-JP" altLang="en-US" dirty="0">
                        <a:solidFill>
                          <a:sysClr val="windowText" lastClr="000000"/>
                        </a:solidFill>
                      </a:endParaRPr>
                    </a:p>
                  </a:txBody>
                  <a:tcPr/>
                </a:tc>
                <a:tc>
                  <a:txBody>
                    <a:bodyPr/>
                    <a:lstStyle/>
                    <a:p>
                      <a:pPr algn="ctr"/>
                      <a:r>
                        <a:rPr kumimoji="1" lang="en-US" altLang="ja-JP" dirty="0" smtClean="0">
                          <a:solidFill>
                            <a:sysClr val="windowText" lastClr="000000"/>
                          </a:solidFill>
                        </a:rPr>
                        <a:t>Apache Ant</a:t>
                      </a:r>
                      <a:endParaRPr kumimoji="1" lang="ja-JP" altLang="en-US" dirty="0">
                        <a:solidFill>
                          <a:sysClr val="windowText" lastClr="000000"/>
                        </a:solidFill>
                      </a:endParaRPr>
                    </a:p>
                  </a:txBody>
                  <a:tcPr/>
                </a:tc>
                <a:tc>
                  <a:txBody>
                    <a:bodyPr/>
                    <a:lstStyle/>
                    <a:p>
                      <a:pPr algn="ctr"/>
                      <a:r>
                        <a:rPr kumimoji="1" lang="en-US" altLang="ja-JP" dirty="0" err="1" smtClean="0">
                          <a:solidFill>
                            <a:sysClr val="windowText" lastClr="000000"/>
                          </a:solidFill>
                        </a:rPr>
                        <a:t>eclipseJDT</a:t>
                      </a:r>
                      <a:endParaRPr kumimoji="1" lang="ja-JP" altLang="en-US" dirty="0">
                        <a:solidFill>
                          <a:sysClr val="windowText" lastClr="000000"/>
                        </a:solidFill>
                      </a:endParaRPr>
                    </a:p>
                  </a:txBody>
                  <a:tcPr/>
                </a:tc>
              </a:tr>
              <a:tr h="360566">
                <a:tc>
                  <a:txBody>
                    <a:bodyPr/>
                    <a:lstStyle/>
                    <a:p>
                      <a:r>
                        <a:rPr kumimoji="1" lang="en-US" altLang="ja-JP" dirty="0" smtClean="0"/>
                        <a:t>0</a:t>
                      </a:r>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1</a:t>
                      </a:r>
                    </a:p>
                  </a:txBody>
                  <a:tcPr/>
                </a:tc>
                <a:tc>
                  <a:txBody>
                    <a:bodyPr/>
                    <a:lstStyle/>
                    <a:p>
                      <a:pPr algn="r"/>
                      <a:r>
                        <a:rPr lang="en-US" altLang="ja-JP" dirty="0" smtClean="0"/>
                        <a:t>761</a:t>
                      </a:r>
                      <a:endParaRPr lang="ja-JP" altLang="en-US" dirty="0"/>
                    </a:p>
                  </a:txBody>
                  <a:tcPr/>
                </a:tc>
              </a:tr>
              <a:tr h="360566">
                <a:tc>
                  <a:txBody>
                    <a:bodyPr/>
                    <a:lstStyle/>
                    <a:p>
                      <a:r>
                        <a:rPr kumimoji="1" lang="en-US" altLang="ja-JP" dirty="0" smtClean="0"/>
                        <a:t>0-0.1</a:t>
                      </a:r>
                      <a:endParaRPr kumimoji="1" lang="ja-JP" altLang="en-US" dirty="0"/>
                    </a:p>
                  </a:txBody>
                  <a:tcPr/>
                </a:tc>
                <a:tc>
                  <a:txBody>
                    <a:bodyPr/>
                    <a:lstStyle/>
                    <a:p>
                      <a:pPr algn="r"/>
                      <a:r>
                        <a:rPr kumimoji="1" lang="en-US" altLang="ja-JP" dirty="0" smtClean="0"/>
                        <a:t>0 </a:t>
                      </a:r>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0.1-0.2</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0.2-0.3</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0.3-0.4</a:t>
                      </a:r>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0.4-0.5</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r>
                        <a:rPr kumimoji="1" lang="en-US" altLang="ja-JP" dirty="0" smtClean="0"/>
                        <a:t>0.5-0.6</a:t>
                      </a:r>
                      <a:endParaRPr kumimoji="1" lang="ja-JP" altLang="en-US" dirty="0"/>
                    </a:p>
                  </a:txBody>
                  <a:tcPr/>
                </a:tc>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0.6-0.7</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0.7-0.8</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0.8-0.9</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0</a:t>
                      </a:r>
                      <a:endParaRPr lang="ja-JP" altLang="en-US" dirty="0"/>
                    </a:p>
                  </a:txBody>
                  <a:tcPr marL="9525" marR="9525" marT="9525" marB="0" anchor="ctr"/>
                </a:tc>
              </a:tr>
              <a:tr h="360566">
                <a:tc>
                  <a:txBody>
                    <a:bodyPr/>
                    <a:lstStyle/>
                    <a:p>
                      <a:r>
                        <a:rPr kumimoji="1" lang="en-US" altLang="ja-JP" dirty="0" smtClean="0"/>
                        <a:t>0.9-0.99</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lang="en-US" altLang="ja-JP" dirty="0" smtClean="0"/>
                        <a:t>1</a:t>
                      </a:r>
                      <a:endParaRPr lang="ja-JP" altLang="en-US" dirty="0"/>
                    </a:p>
                  </a:txBody>
                  <a:tcPr marL="9525" marR="9525" marT="9525" marB="0" anchor="ctr"/>
                </a:tc>
              </a:tr>
              <a:tr h="360566">
                <a:tc>
                  <a:txBody>
                    <a:bodyPr/>
                    <a:lstStyle/>
                    <a:p>
                      <a:r>
                        <a:rPr kumimoji="1" lang="en-US" altLang="ja-JP" dirty="0" smtClean="0"/>
                        <a:t>1.0</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lang="en-US" altLang="ja-JP" dirty="0" smtClean="0"/>
                        <a:t>23</a:t>
                      </a:r>
                      <a:endParaRPr lang="ja-JP" altLang="en-US" dirty="0"/>
                    </a:p>
                  </a:txBody>
                  <a:tcPr marL="9525" marR="9525" marT="9525" marB="0" anchor="ctr"/>
                </a:tc>
              </a:tr>
            </a:tbl>
          </a:graphicData>
        </a:graphic>
      </p:graphicFrame>
    </p:spTree>
    <p:extLst>
      <p:ext uri="{BB962C8B-B14F-4D97-AF65-F5344CB8AC3E}">
        <p14:creationId xmlns:p14="http://schemas.microsoft.com/office/powerpoint/2010/main" val="1871523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編集内容の詳細</a:t>
            </a:r>
            <a:endParaRPr kumimoji="1" lang="ja-JP" altLang="en-US" dirty="0"/>
          </a:p>
        </p:txBody>
      </p:sp>
      <p:sp>
        <p:nvSpPr>
          <p:cNvPr id="3" name="コンテンツ プレースホルダー 2"/>
          <p:cNvSpPr>
            <a:spLocks noGrp="1"/>
          </p:cNvSpPr>
          <p:nvPr>
            <p:ph idx="1"/>
          </p:nvPr>
        </p:nvSpPr>
        <p:spPr>
          <a:xfrm>
            <a:off x="457200" y="1993314"/>
            <a:ext cx="8218488" cy="4065315"/>
          </a:xfrm>
          <a:solidFill>
            <a:schemeClr val="bg1">
              <a:lumMod val="85000"/>
            </a:schemeClr>
          </a:solidFill>
        </p:spPr>
        <p:txBody>
          <a:bodyPr/>
          <a:lstStyle/>
          <a:p>
            <a:pPr marL="0" indent="0">
              <a:buNone/>
            </a:pPr>
            <a:r>
              <a:rPr lang="en-US" altLang="ja-JP" sz="1600" dirty="0" smtClean="0"/>
              <a:t>package </a:t>
            </a:r>
            <a:r>
              <a:rPr lang="en-US" altLang="ja-JP" sz="1600" dirty="0"/>
              <a:t>org.eclipse.jdt.internal.compiler.env;</a:t>
            </a:r>
          </a:p>
          <a:p>
            <a:pPr marL="0" indent="0">
              <a:buNone/>
            </a:pPr>
            <a:endParaRPr lang="en-US" altLang="ja-JP" sz="1600" dirty="0"/>
          </a:p>
          <a:p>
            <a:pPr marL="0" indent="0">
              <a:buNone/>
            </a:pPr>
            <a:r>
              <a:rPr lang="en-US" altLang="ja-JP" sz="1600" dirty="0" smtClean="0"/>
              <a:t>public </a:t>
            </a:r>
            <a:r>
              <a:rPr lang="en-US" altLang="ja-JP" sz="1600" dirty="0"/>
              <a:t>interface INameEnvironment {</a:t>
            </a:r>
          </a:p>
          <a:p>
            <a:pPr marL="0" indent="0">
              <a:buNone/>
            </a:pPr>
            <a:r>
              <a:rPr lang="en-US" altLang="ja-JP" sz="1600" dirty="0" smtClean="0"/>
              <a:t>NameEnvironmentAnswer </a:t>
            </a:r>
            <a:r>
              <a:rPr lang="en-US" altLang="ja-JP" sz="1600" dirty="0"/>
              <a:t>findType(char[][] compoundTypeName);</a:t>
            </a:r>
          </a:p>
          <a:p>
            <a:pPr marL="0" indent="0">
              <a:buNone/>
            </a:pPr>
            <a:r>
              <a:rPr lang="en-US" altLang="ja-JP" sz="1600" dirty="0" smtClean="0"/>
              <a:t>NameEnvironmentAnswer </a:t>
            </a:r>
            <a:r>
              <a:rPr lang="en-US" altLang="ja-JP" sz="1600" dirty="0"/>
              <a:t>findType(char[] typeName, char[][] packageName);</a:t>
            </a:r>
          </a:p>
          <a:p>
            <a:pPr marL="0" indent="0">
              <a:buNone/>
            </a:pPr>
            <a:r>
              <a:rPr lang="en-US" altLang="ja-JP" sz="1600" dirty="0" smtClean="0"/>
              <a:t>boolean </a:t>
            </a:r>
            <a:r>
              <a:rPr lang="en-US" altLang="ja-JP" sz="1600" dirty="0"/>
              <a:t>isPackage(char[][] parentPackageName, char[] packageName);</a:t>
            </a:r>
          </a:p>
          <a:p>
            <a:pPr marL="0" indent="0">
              <a:buNone/>
            </a:pPr>
            <a:r>
              <a:rPr lang="en-US" altLang="ja-JP" sz="1600" dirty="0" smtClean="0"/>
              <a:t>void </a:t>
            </a:r>
            <a:r>
              <a:rPr lang="en-US" altLang="ja-JP" sz="1600" dirty="0"/>
              <a:t>cleanup();</a:t>
            </a:r>
          </a:p>
          <a:p>
            <a:pPr marL="0" indent="0">
              <a:buNone/>
            </a:pPr>
            <a:r>
              <a:rPr lang="en-US" altLang="ja-JP" sz="1600" dirty="0" smtClean="0"/>
              <a:t>}</a:t>
            </a:r>
            <a:endParaRPr lang="en-US" altLang="ja-JP" sz="1600" dirty="0"/>
          </a:p>
          <a:p>
            <a:pPr marL="0" indent="0">
              <a:buNone/>
            </a:pPr>
            <a:endParaRPr kumimoji="1" lang="ja-JP" altLang="en-US" sz="16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18</a:t>
            </a:fld>
            <a:endParaRPr kumimoji="1" lang="ja-JP" altLang="en-US" dirty="0"/>
          </a:p>
        </p:txBody>
      </p:sp>
      <p:sp>
        <p:nvSpPr>
          <p:cNvPr id="6" name="テキスト ボックス 5"/>
          <p:cNvSpPr txBox="1"/>
          <p:nvPr/>
        </p:nvSpPr>
        <p:spPr>
          <a:xfrm>
            <a:off x="457199" y="1534517"/>
            <a:ext cx="8291513" cy="369332"/>
          </a:xfrm>
          <a:prstGeom prst="rect">
            <a:avLst/>
          </a:prstGeom>
          <a:noFill/>
        </p:spPr>
        <p:txBody>
          <a:bodyPr wrap="square" rtlCol="0">
            <a:spAutoFit/>
          </a:bodyPr>
          <a:lstStyle/>
          <a:p>
            <a:r>
              <a:rPr kumimoji="1" lang="ja-JP" altLang="en-US" dirty="0" smtClean="0"/>
              <a:t>クローン検出時点，</a:t>
            </a:r>
            <a:r>
              <a:rPr kumimoji="1" lang="en-US" altLang="ja-JP" dirty="0" smtClean="0"/>
              <a:t>eclipse4.0.0</a:t>
            </a:r>
            <a:r>
              <a:rPr kumimoji="1" lang="ja-JP" altLang="en-US" dirty="0" smtClean="0"/>
              <a:t>リリース時</a:t>
            </a:r>
            <a:r>
              <a:rPr lang="ja-JP" altLang="en-US" dirty="0"/>
              <a:t>　</a:t>
            </a:r>
            <a:r>
              <a:rPr kumimoji="1" lang="en-US" altLang="ja-JP" dirty="0" smtClean="0"/>
              <a:t>(2015 6/24)</a:t>
            </a:r>
            <a:endParaRPr kumimoji="1" lang="ja-JP" altLang="en-US" dirty="0"/>
          </a:p>
        </p:txBody>
      </p:sp>
    </p:spTree>
    <p:extLst>
      <p:ext uri="{BB962C8B-B14F-4D97-AF65-F5344CB8AC3E}">
        <p14:creationId xmlns:p14="http://schemas.microsoft.com/office/powerpoint/2010/main" val="3096788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編集内容の詳細</a:t>
            </a:r>
            <a:endParaRPr kumimoji="1" lang="ja-JP" altLang="en-US" dirty="0"/>
          </a:p>
        </p:txBody>
      </p:sp>
      <p:sp>
        <p:nvSpPr>
          <p:cNvPr id="3" name="コンテンツ プレースホルダー 2"/>
          <p:cNvSpPr>
            <a:spLocks noGrp="1"/>
          </p:cNvSpPr>
          <p:nvPr>
            <p:ph idx="1"/>
          </p:nvPr>
        </p:nvSpPr>
        <p:spPr>
          <a:xfrm>
            <a:off x="457200" y="1993314"/>
            <a:ext cx="8218488" cy="4065315"/>
          </a:xfrm>
          <a:solidFill>
            <a:schemeClr val="bg1">
              <a:lumMod val="85000"/>
            </a:schemeClr>
          </a:solidFill>
        </p:spPr>
        <p:txBody>
          <a:bodyPr/>
          <a:lstStyle/>
          <a:p>
            <a:pPr marL="0" indent="0">
              <a:buNone/>
            </a:pPr>
            <a:r>
              <a:rPr lang="en-US" altLang="ja-JP" sz="1600" dirty="0"/>
              <a:t>package org.eclipse.jdt.internal.compiler.env;</a:t>
            </a:r>
          </a:p>
          <a:p>
            <a:pPr marL="0" indent="0">
              <a:buNone/>
            </a:pPr>
            <a:endParaRPr lang="en-US" altLang="ja-JP" sz="1600" dirty="0"/>
          </a:p>
          <a:p>
            <a:pPr marL="0" indent="0">
              <a:buNone/>
            </a:pPr>
            <a:r>
              <a:rPr lang="en-US" altLang="ja-JP" sz="1600" dirty="0"/>
              <a:t>public interface INameEnvironment {</a:t>
            </a:r>
          </a:p>
          <a:p>
            <a:pPr marL="0" indent="0" algn="just">
              <a:spcAft>
                <a:spcPts val="0"/>
              </a:spcAft>
              <a:buNone/>
            </a:pPr>
            <a:r>
              <a:rPr lang="en-US" altLang="ja-JP" sz="1600" dirty="0"/>
              <a:t>NameEnvironmentAnswer findType(char[][] compoundTypeName, </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char</a:t>
            </a:r>
            <a:r>
              <a:rPr lang="en-US" altLang="ja-JP" sz="1600" kern="100" dirty="0" smtClean="0">
                <a:solidFill>
                  <a:srgbClr val="000000"/>
                </a:solidFill>
                <a:highlight>
                  <a:srgbClr val="FFFF00"/>
                </a:highlight>
                <a:latin typeface="Arial" panose="020B0604020202020204" pitchFamily="34" charset="0"/>
                <a:ea typeface="ＭＳ 明朝" panose="02020609040205080304" pitchFamily="17" charset="-128"/>
              </a:rPr>
              <a:t>[]</a:t>
            </a:r>
            <a:r>
              <a:rPr lang="ja-JP" altLang="en-US" sz="1600" kern="100" dirty="0">
                <a:solidFill>
                  <a:srgbClr val="000000"/>
                </a:solidFill>
                <a:highlight>
                  <a:srgbClr val="FFFF00"/>
                </a:highlight>
                <a:latin typeface="Arial" panose="020B0604020202020204" pitchFamily="34" charset="0"/>
                <a:ea typeface="ＭＳ 明朝" panose="02020609040205080304" pitchFamily="17" charset="-128"/>
              </a:rPr>
              <a:t> </a:t>
            </a:r>
            <a:r>
              <a:rPr lang="en-US" altLang="ja-JP" sz="1600" kern="100" dirty="0" smtClean="0">
                <a:solidFill>
                  <a:srgbClr val="000000"/>
                </a:solidFill>
                <a:highlight>
                  <a:srgbClr val="FFFF00"/>
                </a:highlight>
                <a:latin typeface="Arial" panose="020B0604020202020204" pitchFamily="34" charset="0"/>
                <a:ea typeface="ＭＳ 明朝" panose="02020609040205080304" pitchFamily="17" charset="-128"/>
              </a:rPr>
              <a:t>client</a:t>
            </a:r>
            <a:r>
              <a:rPr lang="en-US" altLang="ja-JP" sz="1600" dirty="0" smtClean="0"/>
              <a:t>);</a:t>
            </a:r>
            <a:endParaRPr lang="en-US" altLang="ja-JP" sz="1600" dirty="0"/>
          </a:p>
          <a:p>
            <a:pPr marL="0" indent="0">
              <a:buNone/>
            </a:pPr>
            <a:r>
              <a:rPr lang="en-US" altLang="ja-JP" sz="1600" dirty="0"/>
              <a:t>NameEnvironmentAnswer findType(char[] typeName, char[][] packageName, </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char[]</a:t>
            </a:r>
            <a:r>
              <a:rPr lang="ja-JP" altLang="en-US" sz="1600" kern="100" dirty="0">
                <a:solidFill>
                  <a:srgbClr val="000000"/>
                </a:solidFill>
                <a:highlight>
                  <a:srgbClr val="FFFF00"/>
                </a:highlight>
                <a:latin typeface="Arial" panose="020B0604020202020204" pitchFamily="34" charset="0"/>
                <a:ea typeface="ＭＳ 明朝" panose="02020609040205080304" pitchFamily="17" charset="-128"/>
              </a:rPr>
              <a:t> </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client</a:t>
            </a:r>
            <a:r>
              <a:rPr lang="en-US" altLang="ja-JP" sz="1600" dirty="0" smtClean="0"/>
              <a:t>);</a:t>
            </a:r>
            <a:endParaRPr lang="en-US" altLang="ja-JP" sz="1600" dirty="0"/>
          </a:p>
          <a:p>
            <a:pPr marL="0" indent="0">
              <a:buNone/>
            </a:pPr>
            <a:r>
              <a:rPr lang="en-US" altLang="ja-JP" sz="1600" dirty="0"/>
              <a:t>boolean isPackage(char[][] parentPackageName, char[] packageName, </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char[]</a:t>
            </a:r>
            <a:r>
              <a:rPr lang="ja-JP" altLang="en-US" sz="1600" kern="100" dirty="0">
                <a:solidFill>
                  <a:srgbClr val="000000"/>
                </a:solidFill>
                <a:highlight>
                  <a:srgbClr val="FFFF00"/>
                </a:highlight>
                <a:latin typeface="Arial" panose="020B0604020202020204" pitchFamily="34" charset="0"/>
                <a:ea typeface="ＭＳ 明朝" panose="02020609040205080304" pitchFamily="17" charset="-128"/>
              </a:rPr>
              <a:t> </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client</a:t>
            </a:r>
            <a:r>
              <a:rPr lang="en-US" altLang="ja-JP" sz="1600" dirty="0" smtClean="0"/>
              <a:t>);</a:t>
            </a:r>
            <a:endParaRPr lang="en-US" altLang="ja-JP" sz="1600" dirty="0"/>
          </a:p>
          <a:p>
            <a:pPr marL="0" indent="0" algn="just">
              <a:spcAft>
                <a:spcPts val="0"/>
              </a:spcAft>
              <a:buNone/>
            </a:pP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public void acceptModule(IModule module, IModuleLocation location);</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marL="0" indent="0" algn="just">
              <a:spcAft>
                <a:spcPts val="0"/>
              </a:spcAft>
              <a:buNone/>
            </a:pP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public boolean isPackageVisible(char[] pack, char[] source, char[] client);</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marL="0" indent="0" algn="just">
              <a:spcAft>
                <a:spcPts val="0"/>
              </a:spcAft>
              <a:buNone/>
            </a:pP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public IModule getModule(String name);</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marL="0" indent="0" algn="just">
              <a:spcAft>
                <a:spcPts val="0"/>
              </a:spcAft>
              <a:buNone/>
            </a:pP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public IModule getModule(IModuleLocation location</a:t>
            </a:r>
            <a:r>
              <a:rPr lang="en-US" altLang="ja-JP" sz="1600" kern="100" dirty="0" smtClean="0">
                <a:solidFill>
                  <a:srgbClr val="000000"/>
                </a:solidFill>
                <a:highlight>
                  <a:srgbClr val="FFFF00"/>
                </a:highlight>
                <a:latin typeface="Arial" panose="020B0604020202020204" pitchFamily="34" charset="0"/>
                <a:ea typeface="ＭＳ 明朝" panose="02020609040205080304" pitchFamily="17" charset="-128"/>
              </a:rPr>
              <a:t>);</a:t>
            </a:r>
            <a:r>
              <a:rPr lang="en-US" altLang="ja-JP" sz="105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en-US" altLang="ja-JP" sz="1600" dirty="0" smtClean="0"/>
              <a:t>void </a:t>
            </a:r>
            <a:r>
              <a:rPr lang="en-US" altLang="ja-JP" sz="1600" dirty="0"/>
              <a:t>cleanup();</a:t>
            </a:r>
          </a:p>
          <a:p>
            <a:pPr marL="0" indent="0">
              <a:buNone/>
            </a:pPr>
            <a:r>
              <a:rPr lang="en-US" altLang="ja-JP" sz="1600" dirty="0"/>
              <a:t>}</a:t>
            </a:r>
          </a:p>
          <a:p>
            <a:pPr marL="0" indent="0">
              <a:buNone/>
            </a:pPr>
            <a:endParaRPr lang="ja-JP" altLang="en-US" sz="16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19</a:t>
            </a:fld>
            <a:endParaRPr kumimoji="1" lang="ja-JP" altLang="en-US" dirty="0"/>
          </a:p>
        </p:txBody>
      </p:sp>
      <p:sp>
        <p:nvSpPr>
          <p:cNvPr id="6" name="テキスト ボックス 5"/>
          <p:cNvSpPr txBox="1"/>
          <p:nvPr/>
        </p:nvSpPr>
        <p:spPr>
          <a:xfrm>
            <a:off x="457199" y="1534517"/>
            <a:ext cx="8291513" cy="369332"/>
          </a:xfrm>
          <a:prstGeom prst="rect">
            <a:avLst/>
          </a:prstGeom>
          <a:noFill/>
        </p:spPr>
        <p:txBody>
          <a:bodyPr wrap="square" rtlCol="0">
            <a:spAutoFit/>
          </a:bodyPr>
          <a:lstStyle/>
          <a:p>
            <a:r>
              <a:rPr kumimoji="1" lang="en-US" altLang="ja-JP" dirty="0" smtClean="0"/>
              <a:t>2016 </a:t>
            </a:r>
            <a:r>
              <a:rPr lang="en-US" altLang="ja-JP" dirty="0" smtClean="0"/>
              <a:t>1</a:t>
            </a:r>
            <a:r>
              <a:rPr kumimoji="1" lang="en-US" altLang="ja-JP" dirty="0" smtClean="0"/>
              <a:t>/20</a:t>
            </a:r>
            <a:r>
              <a:rPr kumimoji="1" lang="ja-JP" altLang="en-US" dirty="0" smtClean="0"/>
              <a:t>　クローンセットではなくなる　</a:t>
            </a:r>
            <a:r>
              <a:rPr lang="en-US" altLang="ja-JP" dirty="0" smtClean="0"/>
              <a:t>Author:</a:t>
            </a:r>
            <a:r>
              <a:rPr lang="ja-JP" altLang="en-US" dirty="0" smtClean="0"/>
              <a:t>開発者</a:t>
            </a:r>
            <a:r>
              <a:rPr lang="en-US" altLang="ja-JP" dirty="0" smtClean="0"/>
              <a:t>a</a:t>
            </a:r>
            <a:endParaRPr kumimoji="1" lang="ja-JP" altLang="en-US" dirty="0"/>
          </a:p>
        </p:txBody>
      </p:sp>
      <p:sp>
        <p:nvSpPr>
          <p:cNvPr id="7" name="四角形吹き出し 6"/>
          <p:cNvSpPr/>
          <p:nvPr/>
        </p:nvSpPr>
        <p:spPr>
          <a:xfrm>
            <a:off x="5724128" y="5301208"/>
            <a:ext cx="2376264" cy="1007517"/>
          </a:xfrm>
          <a:prstGeom prst="wedgeRectCallout">
            <a:avLst>
              <a:gd name="adj1" fmla="val 29131"/>
              <a:gd name="adj2" fmla="val -1488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dirty="0" smtClean="0">
                <a:solidFill>
                  <a:schemeClr val="tx1"/>
                </a:solidFill>
              </a:rPr>
              <a:t>引数</a:t>
            </a:r>
            <a:r>
              <a:rPr kumimoji="1" lang="en-US" altLang="ja-JP" dirty="0" smtClean="0">
                <a:solidFill>
                  <a:schemeClr val="tx1"/>
                </a:solidFill>
              </a:rPr>
              <a:t>client</a:t>
            </a:r>
            <a:r>
              <a:rPr kumimoji="1" lang="ja-JP" altLang="en-US" dirty="0" smtClean="0">
                <a:solidFill>
                  <a:schemeClr val="tx1"/>
                </a:solidFill>
              </a:rPr>
              <a:t>の追加</a:t>
            </a:r>
            <a:endParaRPr kumimoji="1" lang="en-US" altLang="ja-JP" dirty="0" smtClean="0">
              <a:solidFill>
                <a:schemeClr val="tx1"/>
              </a:solidFill>
            </a:endParaRPr>
          </a:p>
          <a:p>
            <a:pPr marL="285750" indent="-285750">
              <a:buFont typeface="Arial" panose="020B0604020202020204" pitchFamily="34" charset="0"/>
              <a:buChar char="•"/>
            </a:pPr>
            <a:r>
              <a:rPr lang="ja-JP" altLang="en-US" dirty="0">
                <a:solidFill>
                  <a:schemeClr val="tx1"/>
                </a:solidFill>
              </a:rPr>
              <a:t>メソッド</a:t>
            </a:r>
            <a:r>
              <a:rPr lang="ja-JP" altLang="en-US" dirty="0" smtClean="0">
                <a:solidFill>
                  <a:schemeClr val="tx1"/>
                </a:solidFill>
              </a:rPr>
              <a:t>の</a:t>
            </a:r>
            <a:r>
              <a:rPr lang="ja-JP" altLang="en-US" dirty="0">
                <a:solidFill>
                  <a:schemeClr val="tx1"/>
                </a:solidFill>
              </a:rPr>
              <a:t>追加</a:t>
            </a:r>
            <a:endParaRPr kumimoji="1" lang="ja-JP" altLang="en-US" dirty="0">
              <a:solidFill>
                <a:schemeClr val="tx1"/>
              </a:solidFill>
            </a:endParaRPr>
          </a:p>
        </p:txBody>
      </p:sp>
    </p:spTree>
    <p:extLst>
      <p:ext uri="{BB962C8B-B14F-4D97-AF65-F5344CB8AC3E}">
        <p14:creationId xmlns:p14="http://schemas.microsoft.com/office/powerpoint/2010/main" val="1957141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ソースコード中での類似したコード片のこと</a:t>
            </a:r>
            <a:endParaRPr kumimoji="1" lang="en-US" altLang="ja-JP" sz="2800" dirty="0" smtClean="0"/>
          </a:p>
          <a:p>
            <a:pPr lvl="1"/>
            <a:r>
              <a:rPr lang="ja-JP" altLang="en-US" sz="2400" dirty="0" smtClean="0"/>
              <a:t>ソースコードがコピー＆ペーストされることで生成される</a:t>
            </a:r>
            <a:endParaRPr lang="en-US" altLang="ja-JP" sz="2400" dirty="0" smtClean="0"/>
          </a:p>
          <a:p>
            <a:r>
              <a:rPr kumimoji="1" lang="ja-JP" altLang="en-US" sz="2800" dirty="0" smtClean="0"/>
              <a:t>ソフトウェアの保守コストを大きくする要因</a:t>
            </a:r>
            <a:endParaRPr kumimoji="1" lang="en-US" altLang="ja-JP" sz="2800" dirty="0" smtClean="0"/>
          </a:p>
          <a:p>
            <a:pPr lvl="1"/>
            <a:r>
              <a:rPr kumimoji="1" lang="ja-JP" altLang="en-US" sz="2400" dirty="0" smtClean="0"/>
              <a:t>コードクローンを編集する際は，他のコードクローンの編集を検討する必要がある</a:t>
            </a:r>
            <a:endParaRPr kumimoji="1" lang="ja-JP" altLang="en-US" sz="2400" dirty="0"/>
          </a:p>
        </p:txBody>
      </p:sp>
      <p:sp>
        <p:nvSpPr>
          <p:cNvPr id="4" name="日付プレースホルダー 3"/>
          <p:cNvSpPr>
            <a:spLocks noGrp="1"/>
          </p:cNvSpPr>
          <p:nvPr>
            <p:ph type="dt" sz="half" idx="10"/>
          </p:nvPr>
        </p:nvSpPr>
        <p:spPr/>
        <p:txBody>
          <a:bodyPr/>
          <a:lstStyle/>
          <a:p>
            <a:fld id="{7A90907D-FA89-486F-8F7D-2E6E3102E614}" type="datetime1">
              <a:rPr lang="ja-JP" altLang="en-US" smtClean="0">
                <a:solidFill>
                  <a:srgbClr val="FFFFFF"/>
                </a:solidFill>
              </a:rPr>
              <a:pPr/>
              <a:t>2018/2/14</a:t>
            </a:fld>
            <a:endParaRPr lang="ja-JP" altLang="en-US">
              <a:solidFill>
                <a:srgbClr val="FFFFFF"/>
              </a:solidFill>
            </a:endParaRPr>
          </a:p>
        </p:txBody>
      </p:sp>
      <p:sp>
        <p:nvSpPr>
          <p:cNvPr id="5" name="スライド番号プレースホルダー 4"/>
          <p:cNvSpPr>
            <a:spLocks noGrp="1"/>
          </p:cNvSpPr>
          <p:nvPr>
            <p:ph type="sldNum" sz="quarter" idx="12"/>
          </p:nvPr>
        </p:nvSpPr>
        <p:spPr/>
        <p:txBody>
          <a:bodyPr/>
          <a:lstStyle/>
          <a:p>
            <a:fld id="{1CF0FB1B-5E52-44B1-B036-349E14266E73}" type="slidenum">
              <a:rPr lang="ja-JP" altLang="en-US" smtClean="0">
                <a:solidFill>
                  <a:srgbClr val="000000"/>
                </a:solidFill>
              </a:rPr>
              <a:pPr/>
              <a:t>2</a:t>
            </a:fld>
            <a:endParaRPr lang="ja-JP" altLang="en-US">
              <a:solidFill>
                <a:srgbClr val="000000"/>
              </a:solidFill>
            </a:endParaRPr>
          </a:p>
        </p:txBody>
      </p:sp>
      <p:grpSp>
        <p:nvGrpSpPr>
          <p:cNvPr id="9" name="グループ化 8"/>
          <p:cNvGrpSpPr/>
          <p:nvPr/>
        </p:nvGrpSpPr>
        <p:grpSpPr>
          <a:xfrm>
            <a:off x="2051720" y="4410673"/>
            <a:ext cx="6771344" cy="2042514"/>
            <a:chOff x="2051720" y="4410673"/>
            <a:chExt cx="6771344" cy="2042514"/>
          </a:xfrm>
        </p:grpSpPr>
        <p:grpSp>
          <p:nvGrpSpPr>
            <p:cNvPr id="80" name="グループ化 79"/>
            <p:cNvGrpSpPr/>
            <p:nvPr/>
          </p:nvGrpSpPr>
          <p:grpSpPr>
            <a:xfrm>
              <a:off x="2051720" y="4410673"/>
              <a:ext cx="6771344" cy="2042514"/>
              <a:chOff x="2123728" y="4065424"/>
              <a:chExt cx="6771344" cy="2042514"/>
            </a:xfrm>
          </p:grpSpPr>
          <p:sp>
            <p:nvSpPr>
              <p:cNvPr id="35" name="メモ 34"/>
              <p:cNvSpPr/>
              <p:nvPr/>
            </p:nvSpPr>
            <p:spPr>
              <a:xfrm rot="16200000">
                <a:off x="4804012" y="4337468"/>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smtClean="0">
                  <a:solidFill>
                    <a:srgbClr val="000000"/>
                  </a:solidFill>
                </a:endParaRPr>
              </a:p>
            </p:txBody>
          </p:sp>
          <p:grpSp>
            <p:nvGrpSpPr>
              <p:cNvPr id="46" name="グループ化 45"/>
              <p:cNvGrpSpPr/>
              <p:nvPr/>
            </p:nvGrpSpPr>
            <p:grpSpPr>
              <a:xfrm>
                <a:off x="2525034" y="4065424"/>
                <a:ext cx="1498426" cy="2042514"/>
                <a:chOff x="2237002" y="4065424"/>
                <a:chExt cx="1498426" cy="2042514"/>
              </a:xfrm>
            </p:grpSpPr>
            <p:sp>
              <p:nvSpPr>
                <p:cNvPr id="17" name="メモ 16"/>
                <p:cNvSpPr/>
                <p:nvPr/>
              </p:nvSpPr>
              <p:spPr>
                <a:xfrm rot="16200000">
                  <a:off x="1964958" y="4337468"/>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smtClean="0">
                    <a:solidFill>
                      <a:srgbClr val="000000"/>
                    </a:solidFill>
                  </a:endParaRPr>
                </a:p>
              </p:txBody>
            </p:sp>
            <p:sp>
              <p:nvSpPr>
                <p:cNvPr id="42" name="Freeform 13"/>
                <p:cNvSpPr>
                  <a:spLocks/>
                </p:cNvSpPr>
                <p:nvPr/>
              </p:nvSpPr>
              <p:spPr bwMode="auto">
                <a:xfrm>
                  <a:off x="2291574" y="4512591"/>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solidFill>
                        <a:srgbClr val="000000"/>
                      </a:solidFill>
                      <a:ea typeface="MS UI Gothic" pitchFamily="50" charset="-128"/>
                    </a:rPr>
                    <a:t>コードクローン</a:t>
                  </a:r>
                  <a:endParaRPr lang="ja-JP" altLang="ja-JP" sz="1600" b="1" dirty="0">
                    <a:solidFill>
                      <a:srgbClr val="000000"/>
                    </a:solidFill>
                    <a:ea typeface="MS UI Gothic" pitchFamily="50" charset="-128"/>
                  </a:endParaRPr>
                </a:p>
              </p:txBody>
            </p:sp>
          </p:grpSp>
          <p:grpSp>
            <p:nvGrpSpPr>
              <p:cNvPr id="79" name="グループ化 78"/>
              <p:cNvGrpSpPr/>
              <p:nvPr/>
            </p:nvGrpSpPr>
            <p:grpSpPr>
              <a:xfrm>
                <a:off x="2123728" y="4328934"/>
                <a:ext cx="6771344" cy="1532759"/>
                <a:chOff x="2123728" y="4328934"/>
                <a:chExt cx="6771344" cy="1532759"/>
              </a:xfrm>
            </p:grpSpPr>
            <p:sp>
              <p:nvSpPr>
                <p:cNvPr id="64" name="角丸四角形 63"/>
                <p:cNvSpPr/>
                <p:nvPr/>
              </p:nvSpPr>
              <p:spPr bwMode="auto">
                <a:xfrm>
                  <a:off x="2123728" y="4328934"/>
                  <a:ext cx="4752528" cy="1475715"/>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endParaRPr kumimoji="0" lang="ja-JP" altLang="en-US" sz="2400" smtClean="0">
                    <a:solidFill>
                      <a:srgbClr val="000000"/>
                    </a:solidFill>
                    <a:latin typeface="Times New Roman" pitchFamily="18" charset="0"/>
                  </a:endParaRPr>
                </a:p>
              </p:txBody>
            </p:sp>
            <p:sp>
              <p:nvSpPr>
                <p:cNvPr id="65" name="角丸四角形 64"/>
                <p:cNvSpPr/>
                <p:nvPr/>
              </p:nvSpPr>
              <p:spPr bwMode="auto">
                <a:xfrm>
                  <a:off x="7368693" y="5439288"/>
                  <a:ext cx="1526379" cy="422405"/>
                </a:xfrm>
                <a:prstGeom prst="roundRect">
                  <a:avLst>
                    <a:gd name="adj" fmla="val 0"/>
                  </a:avLst>
                </a:prstGeom>
                <a:ln w="31750">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kumimoji="0" lang="ja-JP" altLang="en-US" b="1" dirty="0" smtClean="0">
                      <a:solidFill>
                        <a:srgbClr val="000000"/>
                      </a:solidFill>
                      <a:latin typeface="Times New Roman" pitchFamily="18" charset="0"/>
                    </a:rPr>
                    <a:t>クローン</a:t>
                  </a:r>
                  <a:r>
                    <a:rPr kumimoji="0" lang="ja-JP" altLang="en-US" b="1" dirty="0">
                      <a:solidFill>
                        <a:srgbClr val="000000"/>
                      </a:solidFill>
                      <a:latin typeface="Times New Roman" pitchFamily="18" charset="0"/>
                    </a:rPr>
                    <a:t>セット</a:t>
                  </a:r>
                  <a:endParaRPr kumimoji="0" lang="ja-JP" altLang="en-US" b="1" dirty="0" smtClean="0">
                    <a:solidFill>
                      <a:srgbClr val="000000"/>
                    </a:solidFill>
                    <a:latin typeface="Times New Roman" pitchFamily="18" charset="0"/>
                  </a:endParaRPr>
                </a:p>
              </p:txBody>
            </p:sp>
            <p:cxnSp>
              <p:nvCxnSpPr>
                <p:cNvPr id="66" name="直線矢印コネクタ 65"/>
                <p:cNvCxnSpPr>
                  <a:stCxn id="65" idx="0"/>
                  <a:endCxn id="64" idx="3"/>
                </p:cNvCxnSpPr>
                <p:nvPr/>
              </p:nvCxnSpPr>
              <p:spPr bwMode="auto">
                <a:xfrm flipH="1" flipV="1">
                  <a:off x="6876256" y="5066792"/>
                  <a:ext cx="1255627" cy="372496"/>
                </a:xfrm>
                <a:prstGeom prst="straightConnector1">
                  <a:avLst/>
                </a:prstGeom>
                <a:solidFill>
                  <a:schemeClr val="accent2"/>
                </a:solidFill>
                <a:ln w="38100" cap="flat" cmpd="sng" algn="ctr">
                  <a:solidFill>
                    <a:srgbClr val="FF0000"/>
                  </a:solidFill>
                  <a:prstDash val="solid"/>
                  <a:round/>
                  <a:headEnd type="none" w="med" len="med"/>
                  <a:tailEnd type="triangle"/>
                </a:ln>
                <a:effectLst/>
              </p:spPr>
            </p:cxnSp>
          </p:grpSp>
        </p:grpSp>
        <p:sp>
          <p:nvSpPr>
            <p:cNvPr id="26" name="Freeform 13"/>
            <p:cNvSpPr>
              <a:spLocks/>
            </p:cNvSpPr>
            <p:nvPr/>
          </p:nvSpPr>
          <p:spPr bwMode="auto">
            <a:xfrm>
              <a:off x="2507598" y="5543423"/>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solidFill>
                    <a:srgbClr val="000000"/>
                  </a:solidFill>
                  <a:ea typeface="MS UI Gothic" pitchFamily="50" charset="-128"/>
                </a:rPr>
                <a:t>コードクローン</a:t>
              </a:r>
              <a:endParaRPr lang="ja-JP" altLang="ja-JP" sz="1600" b="1" dirty="0">
                <a:solidFill>
                  <a:srgbClr val="000000"/>
                </a:solidFill>
                <a:ea typeface="MS UI Gothic" pitchFamily="50" charset="-128"/>
              </a:endParaRPr>
            </a:p>
          </p:txBody>
        </p:sp>
        <p:sp>
          <p:nvSpPr>
            <p:cNvPr id="27"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solidFill>
                    <a:srgbClr val="000000"/>
                  </a:solidFill>
                  <a:ea typeface="MS UI Gothic" pitchFamily="50" charset="-128"/>
                </a:rPr>
                <a:t>コードクローン</a:t>
              </a:r>
              <a:endParaRPr lang="ja-JP" altLang="ja-JP" sz="1600" b="1" dirty="0">
                <a:solidFill>
                  <a:srgbClr val="000000"/>
                </a:solidFill>
                <a:ea typeface="MS UI Gothic" pitchFamily="50" charset="-128"/>
              </a:endParaRPr>
            </a:p>
          </p:txBody>
        </p:sp>
      </p:grpSp>
    </p:spTree>
    <p:extLst>
      <p:ext uri="{BB962C8B-B14F-4D97-AF65-F5344CB8AC3E}">
        <p14:creationId xmlns:p14="http://schemas.microsoft.com/office/powerpoint/2010/main" val="1776605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編集内容の詳細</a:t>
            </a:r>
            <a:endParaRPr kumimoji="1" lang="ja-JP" altLang="en-US" dirty="0"/>
          </a:p>
        </p:txBody>
      </p:sp>
      <p:sp>
        <p:nvSpPr>
          <p:cNvPr id="3" name="コンテンツ プレースホルダー 2"/>
          <p:cNvSpPr>
            <a:spLocks noGrp="1"/>
          </p:cNvSpPr>
          <p:nvPr>
            <p:ph idx="1"/>
          </p:nvPr>
        </p:nvSpPr>
        <p:spPr>
          <a:xfrm>
            <a:off x="457200" y="1993314"/>
            <a:ext cx="8218488" cy="4065315"/>
          </a:xfrm>
          <a:solidFill>
            <a:schemeClr val="bg1">
              <a:lumMod val="85000"/>
            </a:schemeClr>
          </a:solidFill>
        </p:spPr>
        <p:txBody>
          <a:bodyPr/>
          <a:lstStyle/>
          <a:p>
            <a:pPr marL="0" indent="0">
              <a:buNone/>
            </a:pPr>
            <a:r>
              <a:rPr lang="en-US" altLang="ja-JP" sz="1600" dirty="0"/>
              <a:t>package org.eclipse.jdt.internal.compiler.env;</a:t>
            </a:r>
          </a:p>
          <a:p>
            <a:pPr marL="0" indent="0">
              <a:buNone/>
            </a:pPr>
            <a:endParaRPr lang="en-US" altLang="ja-JP" sz="1600" dirty="0"/>
          </a:p>
          <a:p>
            <a:pPr marL="0" indent="0">
              <a:buNone/>
            </a:pPr>
            <a:r>
              <a:rPr lang="en-US" altLang="ja-JP" sz="1600" dirty="0"/>
              <a:t>public interface INameEnvironment {</a:t>
            </a:r>
          </a:p>
          <a:p>
            <a:pPr marL="0" indent="0">
              <a:buNone/>
            </a:pPr>
            <a:r>
              <a:rPr lang="en-US" altLang="ja-JP" sz="1600" dirty="0"/>
              <a:t>NameEnvironmentAnswer findType(char[][] compoundTypeName, char[] client);</a:t>
            </a:r>
          </a:p>
          <a:p>
            <a:pPr marL="0" indent="0">
              <a:buNone/>
            </a:pPr>
            <a:r>
              <a:rPr lang="en-US" altLang="ja-JP" sz="1600" dirty="0"/>
              <a:t>NameEnvironmentAnswer findType(char[] typeName, char[][] packageName, char[] client);</a:t>
            </a:r>
          </a:p>
          <a:p>
            <a:pPr marL="0" indent="0">
              <a:buNone/>
            </a:pPr>
            <a:r>
              <a:rPr lang="en-US" altLang="ja-JP" sz="1600" dirty="0"/>
              <a:t>boolean isPackage(char[][] parentPackageName, char[] packageName, char[] client);</a:t>
            </a:r>
          </a:p>
          <a:p>
            <a:pPr marL="0" indent="0">
              <a:buNone/>
            </a:pPr>
            <a:r>
              <a:rPr lang="en-US" altLang="ja-JP" sz="1600" dirty="0"/>
              <a:t>public void acceptModule(IModule module, IModuleLocation location);</a:t>
            </a:r>
          </a:p>
          <a:p>
            <a:pPr marL="0" indent="0">
              <a:buNone/>
            </a:pPr>
            <a:r>
              <a:rPr lang="en-US" altLang="ja-JP" sz="1600" dirty="0"/>
              <a:t>public boolean isPackageVisible(char[] pack, char[] source, char[] client);</a:t>
            </a:r>
          </a:p>
          <a:p>
            <a:pPr marL="0" indent="0" algn="just">
              <a:spcAft>
                <a:spcPts val="0"/>
              </a:spcAft>
              <a:buNone/>
            </a:pPr>
            <a:r>
              <a:rPr lang="en-US" altLang="ja-JP" sz="1600" dirty="0"/>
              <a:t>public IModule </a:t>
            </a:r>
            <a:r>
              <a:rPr lang="en-US" altLang="ja-JP" sz="1600" dirty="0" smtClean="0"/>
              <a:t>getModule(</a:t>
            </a: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char[] </a:t>
            </a:r>
            <a:r>
              <a:rPr lang="en-US" altLang="ja-JP" sz="1600" dirty="0"/>
              <a:t>name);</a:t>
            </a:r>
          </a:p>
          <a:p>
            <a:pPr marL="0" indent="0">
              <a:buNone/>
            </a:pPr>
            <a:r>
              <a:rPr lang="en-US" altLang="ja-JP" sz="1600" dirty="0"/>
              <a:t>public IModule getModule(IModuleLocation location);</a:t>
            </a:r>
          </a:p>
          <a:p>
            <a:pPr marL="0" indent="0">
              <a:buNone/>
            </a:pPr>
            <a:r>
              <a:rPr lang="en-US" altLang="ja-JP" sz="1600" dirty="0"/>
              <a:t>void cleanup();</a:t>
            </a:r>
          </a:p>
          <a:p>
            <a:pPr marL="0" indent="0">
              <a:buNone/>
            </a:pPr>
            <a:r>
              <a:rPr lang="en-US" altLang="ja-JP" sz="1600" dirty="0"/>
              <a:t>}</a:t>
            </a:r>
          </a:p>
          <a:p>
            <a:pPr marL="0" indent="0">
              <a:buNone/>
            </a:pPr>
            <a:endParaRPr lang="ja-JP" altLang="en-US" sz="16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20</a:t>
            </a:fld>
            <a:endParaRPr kumimoji="1" lang="ja-JP" altLang="en-US" dirty="0"/>
          </a:p>
        </p:txBody>
      </p:sp>
      <p:sp>
        <p:nvSpPr>
          <p:cNvPr id="6" name="テキスト ボックス 5"/>
          <p:cNvSpPr txBox="1"/>
          <p:nvPr/>
        </p:nvSpPr>
        <p:spPr>
          <a:xfrm>
            <a:off x="457199" y="1534517"/>
            <a:ext cx="8291513" cy="369332"/>
          </a:xfrm>
          <a:prstGeom prst="rect">
            <a:avLst/>
          </a:prstGeom>
          <a:noFill/>
        </p:spPr>
        <p:txBody>
          <a:bodyPr wrap="square" rtlCol="0">
            <a:spAutoFit/>
          </a:bodyPr>
          <a:lstStyle/>
          <a:p>
            <a:r>
              <a:rPr kumimoji="1" lang="en-US" altLang="ja-JP" dirty="0" smtClean="0"/>
              <a:t>2016 </a:t>
            </a:r>
            <a:r>
              <a:rPr lang="en-US" altLang="ja-JP" dirty="0" smtClean="0"/>
              <a:t>2</a:t>
            </a:r>
            <a:r>
              <a:rPr lang="en-US" altLang="ja-JP" dirty="0"/>
              <a:t>/15 </a:t>
            </a:r>
            <a:r>
              <a:rPr lang="ja-JP" altLang="en-US" dirty="0" smtClean="0"/>
              <a:t>　</a:t>
            </a:r>
            <a:r>
              <a:rPr lang="en-US" altLang="ja-JP" dirty="0" smtClean="0"/>
              <a:t>Author:</a:t>
            </a:r>
            <a:r>
              <a:rPr lang="ja-JP" altLang="en-US" dirty="0" smtClean="0"/>
              <a:t>　</a:t>
            </a:r>
            <a:r>
              <a:rPr lang="ja-JP" altLang="en-US" dirty="0" smtClean="0"/>
              <a:t>開発者</a:t>
            </a:r>
            <a:r>
              <a:rPr lang="en-US" altLang="ja-JP" dirty="0" smtClean="0"/>
              <a:t>b</a:t>
            </a:r>
            <a:endParaRPr kumimoji="1" lang="ja-JP" altLang="en-US" dirty="0"/>
          </a:p>
        </p:txBody>
      </p:sp>
      <p:sp>
        <p:nvSpPr>
          <p:cNvPr id="7" name="四角形吹き出し 6"/>
          <p:cNvSpPr/>
          <p:nvPr/>
        </p:nvSpPr>
        <p:spPr>
          <a:xfrm>
            <a:off x="5724128" y="5301209"/>
            <a:ext cx="1440160" cy="504056"/>
          </a:xfrm>
          <a:prstGeom prst="wedgeRectCallout">
            <a:avLst>
              <a:gd name="adj1" fmla="val -134559"/>
              <a:gd name="adj2" fmla="val -13022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dirty="0" smtClean="0">
                <a:solidFill>
                  <a:schemeClr val="tx1"/>
                </a:solidFill>
              </a:rPr>
              <a:t>型の変更</a:t>
            </a:r>
            <a:endParaRPr kumimoji="1" lang="ja-JP" altLang="en-US" dirty="0">
              <a:solidFill>
                <a:schemeClr val="tx1"/>
              </a:solidFill>
            </a:endParaRPr>
          </a:p>
        </p:txBody>
      </p:sp>
    </p:spTree>
    <p:extLst>
      <p:ext uri="{BB962C8B-B14F-4D97-AF65-F5344CB8AC3E}">
        <p14:creationId xmlns:p14="http://schemas.microsoft.com/office/powerpoint/2010/main" val="506454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編集内容の詳細</a:t>
            </a:r>
            <a:endParaRPr kumimoji="1" lang="ja-JP" altLang="en-US" dirty="0"/>
          </a:p>
        </p:txBody>
      </p:sp>
      <p:sp>
        <p:nvSpPr>
          <p:cNvPr id="3" name="コンテンツ プレースホルダー 2"/>
          <p:cNvSpPr>
            <a:spLocks noGrp="1"/>
          </p:cNvSpPr>
          <p:nvPr>
            <p:ph idx="1"/>
          </p:nvPr>
        </p:nvSpPr>
        <p:spPr>
          <a:xfrm>
            <a:off x="457200" y="1993314"/>
            <a:ext cx="8218488" cy="4065315"/>
          </a:xfrm>
          <a:solidFill>
            <a:schemeClr val="bg1">
              <a:lumMod val="85000"/>
            </a:schemeClr>
          </a:solidFill>
          <a:ln>
            <a:noFill/>
          </a:ln>
        </p:spPr>
        <p:txBody>
          <a:bodyPr/>
          <a:lstStyle/>
          <a:p>
            <a:pPr marL="0" indent="0">
              <a:buNone/>
            </a:pPr>
            <a:r>
              <a:rPr lang="en-US" altLang="ja-JP" sz="1400" dirty="0"/>
              <a:t>package org.eclipse.jdt.internal.compiler.env;</a:t>
            </a:r>
          </a:p>
          <a:p>
            <a:pPr marL="0" indent="0">
              <a:buNone/>
            </a:pPr>
            <a:endParaRPr lang="en-US" altLang="ja-JP" sz="1400" dirty="0"/>
          </a:p>
          <a:p>
            <a:pPr marL="0" indent="0">
              <a:buNone/>
            </a:pPr>
            <a:r>
              <a:rPr lang="en-US" altLang="ja-JP" sz="1400" dirty="0"/>
              <a:t>public interface INameEnvironment {</a:t>
            </a:r>
          </a:p>
          <a:p>
            <a:pPr marL="0" indent="0">
              <a:buNone/>
            </a:pPr>
            <a:r>
              <a:rPr lang="en-US" altLang="ja-JP" sz="1600" kern="100" dirty="0">
                <a:solidFill>
                  <a:srgbClr val="000000"/>
                </a:solidFill>
                <a:highlight>
                  <a:srgbClr val="FFFF00"/>
                </a:highlight>
                <a:latin typeface="Arial" panose="020B0604020202020204" pitchFamily="34" charset="0"/>
                <a:ea typeface="ＭＳ 明朝" panose="02020609040205080304" pitchFamily="17" charset="-128"/>
              </a:rPr>
              <a:t>default</a:t>
            </a:r>
            <a:r>
              <a:rPr lang="en-US" altLang="ja-JP" sz="1400" dirty="0"/>
              <a:t> NameEnvironmentAnswer findType(char[][] compoundTypeName, char[]</a:t>
            </a:r>
            <a:r>
              <a:rPr lang="ja-JP" altLang="en-US" sz="1400" dirty="0"/>
              <a:t> </a:t>
            </a:r>
            <a:r>
              <a:rPr lang="en-US" altLang="ja-JP" sz="1400" dirty="0"/>
              <a:t>client</a:t>
            </a:r>
            <a:r>
              <a:rPr lang="en-US" altLang="ja-JP" sz="1400" dirty="0" smtClean="0"/>
              <a:t>) </a:t>
            </a: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       return findType(compoundTypeName);</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@Deprecated</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default NameEnvironmentAnswer findType(char[][] compoundTypeName) {</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       return findType(compoundTypeName, null /*JRTUtil.JAVA_BASE_CHAR*/);</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a:t>
            </a:r>
          </a:p>
          <a:p>
            <a:pPr marL="0" indent="0">
              <a:buNone/>
            </a:pPr>
            <a:endPar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endParaRP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default</a:t>
            </a:r>
            <a:r>
              <a:rPr lang="en-US" altLang="ja-JP" sz="1400" dirty="0"/>
              <a:t> NameEnvironmentAnswer findType(char[] typeName, char[][] packageName, char[] client)</a:t>
            </a: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 {</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       return findType(typeName, packageName);</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@Deprecated</a:t>
            </a:r>
          </a:p>
          <a:p>
            <a:pPr marL="0" indent="0">
              <a:buNone/>
            </a:pPr>
            <a:r>
              <a:rPr lang="en-US" altLang="ja-JP" sz="1400" kern="100" dirty="0">
                <a:solidFill>
                  <a:srgbClr val="000000"/>
                </a:solidFill>
                <a:highlight>
                  <a:srgbClr val="FFFF00"/>
                </a:highlight>
                <a:latin typeface="Arial" panose="020B0604020202020204" pitchFamily="34" charset="0"/>
                <a:ea typeface="ＭＳ 明朝" panose="02020609040205080304" pitchFamily="17" charset="-128"/>
              </a:rPr>
              <a:t>default</a:t>
            </a:r>
            <a:r>
              <a:rPr lang="en-US" altLang="ja-JP" sz="1400" dirty="0"/>
              <a:t> NameEnvironmentAnswer findType(char[] typeName, char[][] packageName) {</a:t>
            </a:r>
          </a:p>
          <a:p>
            <a:pPr marL="0" indent="0">
              <a:buNone/>
            </a:pPr>
            <a:r>
              <a:rPr lang="en-US" altLang="ja-JP" sz="1400" dirty="0"/>
              <a:t>       return findType(typeName, packageName, null /*JRTUtil.JAVA_BASE_CHAR*/);</a:t>
            </a:r>
          </a:p>
          <a:p>
            <a:pPr marL="0" indent="0">
              <a:buNone/>
            </a:pPr>
            <a:r>
              <a:rPr lang="en-US" altLang="ja-JP" sz="1400" dirty="0"/>
              <a:t>}</a:t>
            </a:r>
          </a:p>
          <a:p>
            <a:pPr marL="0" indent="0">
              <a:buNone/>
            </a:pPr>
            <a:endParaRPr lang="en-US" altLang="ja-JP" sz="1400" dirty="0"/>
          </a:p>
          <a:p>
            <a:pPr marL="0" indent="0">
              <a:buNone/>
            </a:pPr>
            <a:r>
              <a:rPr lang="en-US" altLang="ja-JP" sz="1400" dirty="0"/>
              <a:t>default boolean isPackage(char[][] parentPackageName, char[] packageName, char[] client) {</a:t>
            </a:r>
          </a:p>
          <a:p>
            <a:pPr marL="0" indent="0">
              <a:buNone/>
            </a:pPr>
            <a:r>
              <a:rPr lang="en-US" altLang="ja-JP" sz="1400" dirty="0"/>
              <a:t>       return isPackage(parentPackageName, packageName);</a:t>
            </a:r>
          </a:p>
          <a:p>
            <a:pPr marL="0" indent="0">
              <a:buNone/>
            </a:pPr>
            <a:r>
              <a:rPr lang="en-US" altLang="ja-JP" sz="1400" dirty="0"/>
              <a:t>}</a:t>
            </a:r>
          </a:p>
          <a:p>
            <a:pPr marL="0" indent="0">
              <a:buNone/>
            </a:pPr>
            <a:r>
              <a:rPr lang="en-US" altLang="ja-JP" sz="1400" dirty="0"/>
              <a:t>@Deprecated</a:t>
            </a:r>
          </a:p>
          <a:p>
            <a:pPr marL="0" indent="0">
              <a:buNone/>
            </a:pPr>
            <a:r>
              <a:rPr lang="en-US" altLang="ja-JP" sz="1400" dirty="0"/>
              <a:t>default boolean isPackage(char[][] parentPackageName, char[] packageName) {</a:t>
            </a:r>
          </a:p>
          <a:p>
            <a:pPr marL="0" indent="0">
              <a:buNone/>
            </a:pPr>
            <a:r>
              <a:rPr lang="en-US" altLang="ja-JP" sz="1400" dirty="0"/>
              <a:t>       return isPackage(parentPackageName, packageName, null /*JRTUtil.JAVA_BASE_CHAR*/);</a:t>
            </a:r>
          </a:p>
          <a:p>
            <a:pPr marL="0" indent="0">
              <a:buNone/>
            </a:pPr>
            <a:r>
              <a:rPr lang="en-US" altLang="ja-JP" sz="1400" dirty="0"/>
              <a:t>}</a:t>
            </a:r>
          </a:p>
          <a:p>
            <a:pPr marL="0" indent="0">
              <a:buNone/>
            </a:pPr>
            <a:r>
              <a:rPr lang="en-US" altLang="ja-JP" sz="1400" dirty="0"/>
              <a:t>default public void acceptModule(IModule module, IModuleLocation location) {</a:t>
            </a:r>
          </a:p>
          <a:p>
            <a:pPr marL="0" indent="0">
              <a:buNone/>
            </a:pPr>
            <a:r>
              <a:rPr lang="en-US" altLang="ja-JP" sz="1400" dirty="0"/>
              <a:t>       // empty default implementation for compatibility</a:t>
            </a:r>
          </a:p>
          <a:p>
            <a:pPr marL="0" indent="0">
              <a:buNone/>
            </a:pPr>
            <a:r>
              <a:rPr lang="en-US" altLang="ja-JP" sz="1400" dirty="0"/>
              <a:t>}</a:t>
            </a:r>
          </a:p>
          <a:p>
            <a:pPr marL="0" indent="0">
              <a:buNone/>
            </a:pPr>
            <a:r>
              <a:rPr lang="en-US" altLang="ja-JP" sz="1400" dirty="0"/>
              <a:t>default public boolean isPackageVisible(char[] pack, char[] source, char[] client) { return true; }</a:t>
            </a:r>
          </a:p>
          <a:p>
            <a:pPr marL="0" indent="0">
              <a:buNone/>
            </a:pPr>
            <a:r>
              <a:rPr lang="en-US" altLang="ja-JP" sz="1400" dirty="0"/>
              <a:t>default public IModule getModule(char[] name) {</a:t>
            </a:r>
          </a:p>
          <a:p>
            <a:pPr marL="0" indent="0">
              <a:buNone/>
            </a:pPr>
            <a:r>
              <a:rPr lang="en-US" altLang="ja-JP" sz="1400" dirty="0"/>
              <a:t>       return null;</a:t>
            </a:r>
          </a:p>
          <a:p>
            <a:pPr marL="0" indent="0">
              <a:buNone/>
            </a:pPr>
            <a:r>
              <a:rPr lang="en-US" altLang="ja-JP" sz="1400" dirty="0"/>
              <a:t>}</a:t>
            </a:r>
          </a:p>
          <a:p>
            <a:pPr marL="0" indent="0">
              <a:buNone/>
            </a:pPr>
            <a:r>
              <a:rPr lang="en-US" altLang="ja-JP" sz="1400" dirty="0"/>
              <a:t>default public IModule getModule(IModuleLocation location) {</a:t>
            </a:r>
          </a:p>
          <a:p>
            <a:pPr marL="0" indent="0">
              <a:buNone/>
            </a:pPr>
            <a:r>
              <a:rPr lang="en-US" altLang="ja-JP" sz="1400" dirty="0"/>
              <a:t>       return null;</a:t>
            </a:r>
          </a:p>
          <a:p>
            <a:pPr marL="0" indent="0">
              <a:buNone/>
            </a:pPr>
            <a:r>
              <a:rPr lang="en-US" altLang="ja-JP" sz="1400" dirty="0"/>
              <a:t>}</a:t>
            </a:r>
          </a:p>
          <a:p>
            <a:pPr marL="0" indent="0">
              <a:buNone/>
            </a:pPr>
            <a:r>
              <a:rPr lang="en-US" altLang="ja-JP" sz="1400" dirty="0"/>
              <a:t>void cleanup();</a:t>
            </a:r>
          </a:p>
          <a:p>
            <a:pPr marL="0" indent="0">
              <a:buNone/>
            </a:pPr>
            <a:r>
              <a:rPr lang="en-US" altLang="ja-JP" sz="1400" dirty="0"/>
              <a:t>}</a:t>
            </a:r>
          </a:p>
          <a:p>
            <a:pPr marL="0" indent="0">
              <a:buNone/>
            </a:pPr>
            <a:endParaRPr lang="ja-JP" altLang="en-US" sz="14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21</a:t>
            </a:fld>
            <a:endParaRPr kumimoji="1" lang="ja-JP" altLang="en-US" dirty="0"/>
          </a:p>
        </p:txBody>
      </p:sp>
      <p:sp>
        <p:nvSpPr>
          <p:cNvPr id="6" name="テキスト ボックス 5"/>
          <p:cNvSpPr txBox="1"/>
          <p:nvPr/>
        </p:nvSpPr>
        <p:spPr>
          <a:xfrm>
            <a:off x="457199" y="1534517"/>
            <a:ext cx="8291513" cy="369332"/>
          </a:xfrm>
          <a:prstGeom prst="rect">
            <a:avLst/>
          </a:prstGeom>
          <a:noFill/>
        </p:spPr>
        <p:txBody>
          <a:bodyPr wrap="square" rtlCol="0">
            <a:spAutoFit/>
          </a:bodyPr>
          <a:lstStyle/>
          <a:p>
            <a:r>
              <a:rPr kumimoji="1" lang="en-US" altLang="ja-JP" dirty="0" smtClean="0"/>
              <a:t>2016 </a:t>
            </a:r>
            <a:r>
              <a:rPr lang="en-US" altLang="ja-JP" dirty="0" smtClean="0"/>
              <a:t>9</a:t>
            </a:r>
            <a:r>
              <a:rPr lang="en-US" altLang="ja-JP" dirty="0"/>
              <a:t>/5 </a:t>
            </a:r>
            <a:r>
              <a:rPr lang="en-US" altLang="ja-JP" dirty="0" smtClean="0"/>
              <a:t> Author</a:t>
            </a:r>
            <a:r>
              <a:rPr lang="en-US" altLang="ja-JP" dirty="0"/>
              <a:t>: </a:t>
            </a:r>
            <a:r>
              <a:rPr lang="ja-JP" altLang="en-US" dirty="0" smtClean="0"/>
              <a:t>開発者</a:t>
            </a:r>
            <a:r>
              <a:rPr lang="en-US" altLang="ja-JP" dirty="0" smtClean="0"/>
              <a:t>c</a:t>
            </a:r>
            <a:endParaRPr kumimoji="1" lang="ja-JP" altLang="en-US" dirty="0"/>
          </a:p>
        </p:txBody>
      </p:sp>
      <p:sp>
        <p:nvSpPr>
          <p:cNvPr id="7" name="四角形吹き出し 6"/>
          <p:cNvSpPr/>
          <p:nvPr/>
        </p:nvSpPr>
        <p:spPr>
          <a:xfrm>
            <a:off x="6444208" y="5075644"/>
            <a:ext cx="2483248" cy="746870"/>
          </a:xfrm>
          <a:prstGeom prst="wedgeRectCallout">
            <a:avLst>
              <a:gd name="adj1" fmla="val -66013"/>
              <a:gd name="adj2" fmla="val -4171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2000" dirty="0" smtClean="0">
                <a:solidFill>
                  <a:schemeClr val="tx1"/>
                </a:solidFill>
              </a:rPr>
              <a:t>メソッド追加</a:t>
            </a:r>
            <a:endParaRPr kumimoji="1" lang="en-US" altLang="ja-JP" sz="2000" dirty="0" smtClean="0">
              <a:solidFill>
                <a:schemeClr val="tx1"/>
              </a:solidFill>
            </a:endParaRPr>
          </a:p>
          <a:p>
            <a:pPr marL="285750" indent="-285750">
              <a:buFont typeface="Arial" panose="020B0604020202020204" pitchFamily="34" charset="0"/>
              <a:buChar char="•"/>
            </a:pPr>
            <a:r>
              <a:rPr lang="ja-JP" altLang="en-US" sz="2000" dirty="0">
                <a:solidFill>
                  <a:schemeClr val="tx1"/>
                </a:solidFill>
              </a:rPr>
              <a:t>引数</a:t>
            </a:r>
            <a:r>
              <a:rPr lang="ja-JP" altLang="en-US" sz="2000" dirty="0" smtClean="0">
                <a:solidFill>
                  <a:schemeClr val="tx1"/>
                </a:solidFill>
              </a:rPr>
              <a:t>の</a:t>
            </a:r>
            <a:r>
              <a:rPr lang="ja-JP" altLang="en-US" sz="2000" dirty="0">
                <a:solidFill>
                  <a:schemeClr val="tx1"/>
                </a:solidFill>
              </a:rPr>
              <a:t>追加</a:t>
            </a:r>
            <a:endParaRPr kumimoji="1" lang="en-US" altLang="ja-JP" sz="2000" dirty="0" smtClean="0">
              <a:solidFill>
                <a:schemeClr val="tx1"/>
              </a:solidFill>
            </a:endParaRPr>
          </a:p>
        </p:txBody>
      </p:sp>
    </p:spTree>
    <p:extLst>
      <p:ext uri="{BB962C8B-B14F-4D97-AF65-F5344CB8AC3E}">
        <p14:creationId xmlns:p14="http://schemas.microsoft.com/office/powerpoint/2010/main" val="1131697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編集内容の詳細</a:t>
            </a:r>
            <a:endParaRPr kumimoji="1" lang="ja-JP" altLang="en-US" dirty="0"/>
          </a:p>
        </p:txBody>
      </p:sp>
      <p:sp>
        <p:nvSpPr>
          <p:cNvPr id="3" name="コンテンツ プレースホルダー 2"/>
          <p:cNvSpPr>
            <a:spLocks noGrp="1"/>
          </p:cNvSpPr>
          <p:nvPr>
            <p:ph idx="1"/>
          </p:nvPr>
        </p:nvSpPr>
        <p:spPr>
          <a:xfrm>
            <a:off x="457200" y="1993314"/>
            <a:ext cx="8218488" cy="4065315"/>
          </a:xfrm>
          <a:solidFill>
            <a:schemeClr val="bg1">
              <a:lumMod val="85000"/>
            </a:schemeClr>
          </a:solidFill>
        </p:spPr>
        <p:txBody>
          <a:bodyPr/>
          <a:lstStyle/>
          <a:p>
            <a:pPr marL="0" indent="0">
              <a:buNone/>
            </a:pPr>
            <a:r>
              <a:rPr lang="en-US" altLang="ja-JP" sz="1600" dirty="0"/>
              <a:t>package org.eclipse.jdt.internal.compiler.env;</a:t>
            </a:r>
          </a:p>
          <a:p>
            <a:pPr marL="0" indent="0">
              <a:buNone/>
            </a:pPr>
            <a:endParaRPr lang="en-US" altLang="ja-JP" sz="1600" dirty="0"/>
          </a:p>
          <a:p>
            <a:pPr marL="0" indent="0">
              <a:buNone/>
            </a:pPr>
            <a:r>
              <a:rPr lang="en-US" altLang="ja-JP" sz="1600" dirty="0"/>
              <a:t>public interface INameEnvironment {</a:t>
            </a:r>
          </a:p>
          <a:p>
            <a:pPr marL="0" indent="0">
              <a:buNone/>
            </a:pPr>
            <a:r>
              <a:rPr lang="en-US" altLang="ja-JP" sz="1600" dirty="0"/>
              <a:t>       NameEnvironmentAnswer findType(char[][] compoundTypeName);</a:t>
            </a:r>
          </a:p>
          <a:p>
            <a:pPr marL="0" indent="0">
              <a:buNone/>
            </a:pPr>
            <a:endParaRPr lang="en-US" altLang="ja-JP" sz="1600" dirty="0"/>
          </a:p>
          <a:p>
            <a:pPr marL="0" indent="0">
              <a:buNone/>
            </a:pPr>
            <a:r>
              <a:rPr lang="en-US" altLang="ja-JP" sz="1600" dirty="0"/>
              <a:t>       NameEnvironmentAnswer findType(char[] typeName, char[][] packageName);</a:t>
            </a:r>
          </a:p>
          <a:p>
            <a:pPr marL="0" indent="0">
              <a:buNone/>
            </a:pPr>
            <a:endParaRPr lang="en-US" altLang="ja-JP" sz="1600" dirty="0"/>
          </a:p>
          <a:p>
            <a:pPr marL="0" indent="0">
              <a:buNone/>
            </a:pPr>
            <a:r>
              <a:rPr lang="en-US" altLang="ja-JP" sz="1600" dirty="0"/>
              <a:t>       boolean isPackage(char[][] parentPackageName, char[] packageName);</a:t>
            </a:r>
          </a:p>
          <a:p>
            <a:pPr marL="0" indent="0">
              <a:buNone/>
            </a:pPr>
            <a:endParaRPr lang="en-US" altLang="ja-JP" sz="1600" dirty="0"/>
          </a:p>
          <a:p>
            <a:pPr marL="0" indent="0">
              <a:buNone/>
            </a:pPr>
            <a:r>
              <a:rPr lang="en-US" altLang="ja-JP" sz="1600" dirty="0"/>
              <a:t>       void cleanup();</a:t>
            </a:r>
          </a:p>
          <a:p>
            <a:pPr marL="0" indent="0">
              <a:buNone/>
            </a:pPr>
            <a:endParaRPr lang="en-US" altLang="ja-JP" sz="1600" dirty="0"/>
          </a:p>
          <a:p>
            <a:pPr marL="0" indent="0">
              <a:buNone/>
            </a:pPr>
            <a:r>
              <a:rPr lang="en-US" altLang="ja-JP" sz="1600" dirty="0"/>
              <a:t>}</a:t>
            </a:r>
          </a:p>
          <a:p>
            <a:pPr marL="0" indent="0">
              <a:buNone/>
            </a:pPr>
            <a:endParaRPr lang="ja-JP" altLang="en-US" sz="16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22</a:t>
            </a:fld>
            <a:endParaRPr kumimoji="1" lang="ja-JP" altLang="en-US" dirty="0"/>
          </a:p>
        </p:txBody>
      </p:sp>
      <p:sp>
        <p:nvSpPr>
          <p:cNvPr id="6" name="テキスト ボックス 5"/>
          <p:cNvSpPr txBox="1"/>
          <p:nvPr/>
        </p:nvSpPr>
        <p:spPr>
          <a:xfrm>
            <a:off x="457199" y="1534517"/>
            <a:ext cx="8291513" cy="369332"/>
          </a:xfrm>
          <a:prstGeom prst="rect">
            <a:avLst/>
          </a:prstGeom>
          <a:noFill/>
        </p:spPr>
        <p:txBody>
          <a:bodyPr wrap="square" rtlCol="0">
            <a:spAutoFit/>
          </a:bodyPr>
          <a:lstStyle/>
          <a:p>
            <a:r>
              <a:rPr kumimoji="1" lang="en-US" altLang="ja-JP" dirty="0" smtClean="0"/>
              <a:t>2016 </a:t>
            </a:r>
            <a:r>
              <a:rPr lang="en-US" altLang="ja-JP" dirty="0" smtClean="0"/>
              <a:t>9</a:t>
            </a:r>
            <a:r>
              <a:rPr kumimoji="1" lang="en-US" altLang="ja-JP" dirty="0" smtClean="0"/>
              <a:t>/17</a:t>
            </a:r>
            <a:r>
              <a:rPr kumimoji="1" lang="ja-JP" altLang="en-US" dirty="0" smtClean="0"/>
              <a:t>　　再度クローンセットとなる  </a:t>
            </a:r>
            <a:r>
              <a:rPr lang="en-US" altLang="ja-JP" dirty="0"/>
              <a:t>Author: </a:t>
            </a:r>
            <a:r>
              <a:rPr lang="ja-JP" altLang="en-US" dirty="0" smtClean="0"/>
              <a:t>開発者</a:t>
            </a:r>
            <a:r>
              <a:rPr lang="en-US" altLang="ja-JP" dirty="0" smtClean="0"/>
              <a:t>B</a:t>
            </a:r>
            <a:endParaRPr kumimoji="1" lang="ja-JP" altLang="en-US" dirty="0"/>
          </a:p>
        </p:txBody>
      </p:sp>
      <p:sp>
        <p:nvSpPr>
          <p:cNvPr id="7" name="四角形吹き出し 6"/>
          <p:cNvSpPr/>
          <p:nvPr/>
        </p:nvSpPr>
        <p:spPr>
          <a:xfrm>
            <a:off x="5508104" y="4837631"/>
            <a:ext cx="2951560" cy="823617"/>
          </a:xfrm>
          <a:prstGeom prst="wedgeRectCallout">
            <a:avLst>
              <a:gd name="adj1" fmla="val -67675"/>
              <a:gd name="adj2" fmla="val -997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dirty="0" smtClean="0">
                <a:solidFill>
                  <a:schemeClr val="tx1"/>
                </a:solidFill>
              </a:rPr>
              <a:t>メソッドの削除</a:t>
            </a:r>
            <a:endParaRPr kumimoji="1" lang="en-US" altLang="ja-JP" dirty="0" smtClean="0">
              <a:solidFill>
                <a:schemeClr val="tx1"/>
              </a:solidFill>
            </a:endParaRPr>
          </a:p>
          <a:p>
            <a:pPr marL="285750" indent="-285750">
              <a:buFont typeface="Arial" panose="020B0604020202020204" pitchFamily="34" charset="0"/>
              <a:buChar char="•"/>
            </a:pPr>
            <a:r>
              <a:rPr lang="ja-JP" altLang="en-US" dirty="0" smtClean="0">
                <a:solidFill>
                  <a:schemeClr val="tx1"/>
                </a:solidFill>
              </a:rPr>
              <a:t>引数の削除</a:t>
            </a:r>
            <a:endParaRPr kumimoji="1" lang="ja-JP" altLang="en-US" dirty="0">
              <a:solidFill>
                <a:schemeClr val="tx1"/>
              </a:solidFill>
            </a:endParaRPr>
          </a:p>
        </p:txBody>
      </p:sp>
    </p:spTree>
    <p:extLst>
      <p:ext uri="{BB962C8B-B14F-4D97-AF65-F5344CB8AC3E}">
        <p14:creationId xmlns:p14="http://schemas.microsoft.com/office/powerpoint/2010/main" val="2356464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クローンセット編集</a:t>
            </a:r>
            <a:r>
              <a:rPr lang="ja-JP" altLang="en-US" dirty="0"/>
              <a:t>回数の</a:t>
            </a:r>
            <a:r>
              <a:rPr lang="ja-JP" altLang="en-US" dirty="0" smtClean="0"/>
              <a:t>内訳</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トークン編集回数</a:t>
            </a:r>
            <a:endParaRPr lang="en-US" altLang="ja-JP" sz="2800" dirty="0" smtClean="0"/>
          </a:p>
          <a:p>
            <a:pPr lvl="1"/>
            <a:r>
              <a:rPr lang="ja-JP" altLang="en-US" sz="2400" dirty="0" smtClean="0"/>
              <a:t>開発者</a:t>
            </a:r>
            <a:r>
              <a:rPr lang="en-US" altLang="ja-JP" sz="2400" dirty="0" smtClean="0"/>
              <a:t>b </a:t>
            </a:r>
            <a:r>
              <a:rPr lang="en-US" altLang="ja-JP" sz="2400" dirty="0"/>
              <a:t>:204</a:t>
            </a:r>
          </a:p>
          <a:p>
            <a:pPr lvl="2"/>
            <a:r>
              <a:rPr lang="en-US" altLang="ja-JP" sz="2000" dirty="0"/>
              <a:t>CS-Ownership:204/417</a:t>
            </a:r>
          </a:p>
          <a:p>
            <a:pPr lvl="2"/>
            <a:r>
              <a:rPr lang="en-US" altLang="ja-JP" sz="2000" dirty="0"/>
              <a:t>0.4892086330935252</a:t>
            </a:r>
          </a:p>
          <a:p>
            <a:pPr lvl="1"/>
            <a:r>
              <a:rPr lang="ja-JP" altLang="en-US" sz="2400" dirty="0" smtClean="0"/>
              <a:t>開発者</a:t>
            </a:r>
            <a:r>
              <a:rPr lang="en-US" altLang="ja-JP" sz="2400" dirty="0" smtClean="0"/>
              <a:t>c </a:t>
            </a:r>
            <a:r>
              <a:rPr lang="en-US" altLang="ja-JP" sz="2400" dirty="0"/>
              <a:t>:145</a:t>
            </a:r>
          </a:p>
          <a:p>
            <a:pPr lvl="1"/>
            <a:r>
              <a:rPr lang="en-US" altLang="ja-JP" sz="2400" dirty="0"/>
              <a:t>Stephan Herrmann :3</a:t>
            </a:r>
          </a:p>
          <a:p>
            <a:pPr lvl="1"/>
            <a:r>
              <a:rPr lang="ja-JP" altLang="en-US" sz="2400" dirty="0" smtClean="0"/>
              <a:t>開発者</a:t>
            </a:r>
            <a:r>
              <a:rPr lang="en-US" altLang="ja-JP" sz="2400" dirty="0" smtClean="0"/>
              <a:t>a </a:t>
            </a:r>
            <a:r>
              <a:rPr lang="en-US" altLang="ja-JP" sz="2400" dirty="0"/>
              <a:t>:65</a:t>
            </a:r>
          </a:p>
          <a:p>
            <a:r>
              <a:rPr lang="ja-JP" altLang="en-US" sz="2800" dirty="0" smtClean="0"/>
              <a:t>開発者</a:t>
            </a:r>
            <a:r>
              <a:rPr lang="en-US" altLang="ja-JP" sz="2800" dirty="0" smtClean="0"/>
              <a:t>b</a:t>
            </a:r>
            <a:r>
              <a:rPr lang="ja-JP" altLang="en-US" sz="2800" dirty="0" smtClean="0"/>
              <a:t>が</a:t>
            </a:r>
            <a:r>
              <a:rPr lang="ja-JP" altLang="en-US" sz="2800" dirty="0"/>
              <a:t>最も多くの編集を行っている</a:t>
            </a:r>
            <a:r>
              <a:rPr lang="ja-JP" altLang="en-US" sz="2800" dirty="0" smtClean="0"/>
              <a:t>．</a:t>
            </a:r>
            <a:endParaRPr lang="en-US" altLang="ja-JP" sz="2800" dirty="0" smtClean="0"/>
          </a:p>
          <a:p>
            <a:pPr marL="457200" lvl="1" indent="0">
              <a:buNone/>
            </a:pPr>
            <a:r>
              <a:rPr lang="ja-JP" altLang="en-US" sz="2400" dirty="0" smtClean="0"/>
              <a:t>→</a:t>
            </a:r>
            <a:r>
              <a:rPr lang="en-US" altLang="ja-JP" sz="2400" dirty="0" smtClean="0"/>
              <a:t>0.5</a:t>
            </a:r>
            <a:r>
              <a:rPr lang="ja-JP" altLang="en-US" sz="2400" dirty="0"/>
              <a:t>以下の</a:t>
            </a:r>
            <a:r>
              <a:rPr lang="ja-JP" altLang="en-US" sz="2400" dirty="0" smtClean="0"/>
              <a:t>ため，主要な開発者とはいえない．</a:t>
            </a:r>
            <a:endParaRPr lang="ja-JP" altLang="en-US" sz="2400" dirty="0"/>
          </a:p>
          <a:p>
            <a:endParaRPr kumimoji="1" lang="ja-JP" altLang="en-US" sz="28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dirty="0"/>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23</a:t>
            </a:fld>
            <a:endParaRPr kumimoji="1" lang="ja-JP" altLang="en-US" dirty="0"/>
          </a:p>
        </p:txBody>
      </p:sp>
    </p:spTree>
    <p:extLst>
      <p:ext uri="{BB962C8B-B14F-4D97-AF65-F5344CB8AC3E}">
        <p14:creationId xmlns:p14="http://schemas.microsoft.com/office/powerpoint/2010/main" val="3826666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ソースコードのトークン化</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24</a:t>
            </a:fld>
            <a:endParaRPr kumimoji="1" lang="ja-JP" altLang="en-US"/>
          </a:p>
        </p:txBody>
      </p:sp>
      <p:sp>
        <p:nvSpPr>
          <p:cNvPr id="6" name="テキスト ボックス 5"/>
          <p:cNvSpPr txBox="1"/>
          <p:nvPr/>
        </p:nvSpPr>
        <p:spPr>
          <a:xfrm>
            <a:off x="194307" y="2587977"/>
            <a:ext cx="3528392" cy="1846659"/>
          </a:xfrm>
          <a:prstGeom prst="rect">
            <a:avLst/>
          </a:prstGeom>
          <a:solidFill>
            <a:schemeClr val="bg1"/>
          </a:solidFill>
          <a:ln>
            <a:solidFill>
              <a:schemeClr val="tx1"/>
            </a:solidFill>
          </a:ln>
        </p:spPr>
        <p:txBody>
          <a:bodyPr wrap="square" rtlCol="0">
            <a:spAutoFit/>
          </a:bodyPr>
          <a:lstStyle/>
          <a:p>
            <a:r>
              <a:rPr lang="en-US" altLang="ja-JP" sz="1600" dirty="0" smtClean="0"/>
              <a:t>public </a:t>
            </a:r>
            <a:r>
              <a:rPr lang="en-US" altLang="ja-JP" sz="1600" dirty="0"/>
              <a:t>class HelloWorld</a:t>
            </a:r>
          </a:p>
          <a:p>
            <a:r>
              <a:rPr lang="en-US" altLang="ja-JP" sz="1600" dirty="0"/>
              <a:t>{</a:t>
            </a:r>
          </a:p>
          <a:p>
            <a:r>
              <a:rPr lang="en-US" altLang="ja-JP" sz="1600" dirty="0"/>
              <a:t> public static void main(String[] </a:t>
            </a:r>
            <a:r>
              <a:rPr lang="en-US" altLang="ja-JP" sz="1600" dirty="0" err="1"/>
              <a:t>args</a:t>
            </a:r>
            <a:r>
              <a:rPr lang="en-US" altLang="ja-JP" sz="1600" dirty="0"/>
              <a:t>)</a:t>
            </a:r>
          </a:p>
          <a:p>
            <a:r>
              <a:rPr lang="en-US" altLang="ja-JP" sz="1600" dirty="0"/>
              <a:t> {</a:t>
            </a:r>
          </a:p>
          <a:p>
            <a:r>
              <a:rPr lang="en-US" altLang="ja-JP" sz="1600" dirty="0"/>
              <a:t>  </a:t>
            </a:r>
            <a:r>
              <a:rPr lang="en-US" altLang="ja-JP" sz="1600" dirty="0" err="1"/>
              <a:t>System.out.println</a:t>
            </a:r>
            <a:r>
              <a:rPr lang="en-US" altLang="ja-JP" sz="1600" dirty="0"/>
              <a:t>("Hello world!");</a:t>
            </a:r>
          </a:p>
          <a:p>
            <a:r>
              <a:rPr lang="en-US" altLang="ja-JP" sz="1600" dirty="0"/>
              <a:t> }</a:t>
            </a:r>
          </a:p>
          <a:p>
            <a:r>
              <a:rPr lang="en-US" altLang="ja-JP" sz="1600" dirty="0"/>
              <a:t>}</a:t>
            </a:r>
            <a:endParaRPr lang="en-US" altLang="ja-JP" sz="1600" dirty="0" smtClean="0"/>
          </a:p>
        </p:txBody>
      </p:sp>
      <p:sp>
        <p:nvSpPr>
          <p:cNvPr id="7" name="テキスト ボックス 6"/>
          <p:cNvSpPr txBox="1"/>
          <p:nvPr/>
        </p:nvSpPr>
        <p:spPr>
          <a:xfrm>
            <a:off x="4467547" y="1538188"/>
            <a:ext cx="2476401" cy="4770537"/>
          </a:xfrm>
          <a:prstGeom prst="rect">
            <a:avLst/>
          </a:prstGeom>
          <a:noFill/>
          <a:ln>
            <a:solidFill>
              <a:schemeClr val="tx1"/>
            </a:solidFill>
          </a:ln>
        </p:spPr>
        <p:txBody>
          <a:bodyPr wrap="square" rtlCol="0">
            <a:spAutoFit/>
          </a:bodyPr>
          <a:lstStyle/>
          <a:p>
            <a:r>
              <a:rPr lang="en-US" altLang="ja-JP" sz="1600" dirty="0"/>
              <a:t>begin_unit|revision:0.9.5;language:Java;cregit-version:0.0.1</a:t>
            </a:r>
          </a:p>
          <a:p>
            <a:r>
              <a:rPr lang="en-US" altLang="ja-JP" sz="1600" dirty="0" err="1"/>
              <a:t>begin_class</a:t>
            </a:r>
            <a:endParaRPr lang="en-US" altLang="ja-JP" sz="1600" dirty="0"/>
          </a:p>
          <a:p>
            <a:r>
              <a:rPr lang="en-US" altLang="ja-JP" sz="1600" dirty="0" err="1"/>
              <a:t>DECL|class|HelloWorld</a:t>
            </a:r>
            <a:endParaRPr lang="en-US" altLang="ja-JP" sz="1600" dirty="0"/>
          </a:p>
          <a:p>
            <a:r>
              <a:rPr lang="en-US" altLang="ja-JP" sz="1600" dirty="0" err="1"/>
              <a:t>specifier|public</a:t>
            </a:r>
            <a:endParaRPr lang="en-US" altLang="ja-JP" sz="1600" dirty="0"/>
          </a:p>
          <a:p>
            <a:r>
              <a:rPr lang="en-US" altLang="ja-JP" sz="1600" dirty="0" err="1"/>
              <a:t>class|class</a:t>
            </a:r>
            <a:endParaRPr lang="en-US" altLang="ja-JP" sz="1600" dirty="0"/>
          </a:p>
          <a:p>
            <a:r>
              <a:rPr lang="en-US" altLang="ja-JP" sz="1600" dirty="0" err="1"/>
              <a:t>name|HelloWorld</a:t>
            </a:r>
            <a:endParaRPr lang="en-US" altLang="ja-JP" sz="1600" dirty="0"/>
          </a:p>
          <a:p>
            <a:r>
              <a:rPr lang="en-US" altLang="ja-JP" sz="1600" dirty="0"/>
              <a:t>block|{</a:t>
            </a:r>
          </a:p>
          <a:p>
            <a:r>
              <a:rPr lang="en-US" altLang="ja-JP" sz="1600" dirty="0" err="1"/>
              <a:t>DECL|method|main</a:t>
            </a:r>
            <a:endParaRPr lang="en-US" altLang="ja-JP" sz="1600" dirty="0"/>
          </a:p>
          <a:p>
            <a:r>
              <a:rPr lang="en-US" altLang="ja-JP" sz="1600" dirty="0" err="1"/>
              <a:t>specifier|public</a:t>
            </a:r>
            <a:endParaRPr lang="en-US" altLang="ja-JP" sz="1600" dirty="0"/>
          </a:p>
          <a:p>
            <a:r>
              <a:rPr lang="en-US" altLang="ja-JP" sz="1600" dirty="0" err="1"/>
              <a:t>specifier|static</a:t>
            </a:r>
            <a:endParaRPr lang="en-US" altLang="ja-JP" sz="1600" dirty="0"/>
          </a:p>
          <a:p>
            <a:r>
              <a:rPr lang="en-US" altLang="ja-JP" sz="1600" dirty="0" err="1"/>
              <a:t>name|void</a:t>
            </a:r>
            <a:endParaRPr lang="en-US" altLang="ja-JP" sz="1600" dirty="0"/>
          </a:p>
          <a:p>
            <a:r>
              <a:rPr lang="en-US" altLang="ja-JP" sz="1600" dirty="0" err="1"/>
              <a:t>name|main</a:t>
            </a:r>
            <a:endParaRPr lang="en-US" altLang="ja-JP" sz="1600" dirty="0"/>
          </a:p>
          <a:p>
            <a:r>
              <a:rPr lang="en-US" altLang="ja-JP" sz="1600" dirty="0" err="1"/>
              <a:t>parameter_list</a:t>
            </a:r>
            <a:r>
              <a:rPr lang="en-US" altLang="ja-JP" sz="1600" dirty="0"/>
              <a:t>|(</a:t>
            </a:r>
          </a:p>
          <a:p>
            <a:r>
              <a:rPr lang="en-US" altLang="ja-JP" sz="1600" dirty="0" err="1"/>
              <a:t>name|String</a:t>
            </a:r>
            <a:endParaRPr lang="en-US" altLang="ja-JP" sz="1600" dirty="0"/>
          </a:p>
          <a:p>
            <a:r>
              <a:rPr lang="en-US" altLang="ja-JP" sz="1600" dirty="0"/>
              <a:t>index|[]</a:t>
            </a:r>
          </a:p>
          <a:p>
            <a:r>
              <a:rPr lang="en-US" altLang="ja-JP" sz="1600" dirty="0" err="1"/>
              <a:t>name|args</a:t>
            </a:r>
            <a:endParaRPr lang="en-US" altLang="ja-JP" sz="1600" dirty="0"/>
          </a:p>
          <a:p>
            <a:r>
              <a:rPr lang="en-US" altLang="ja-JP" sz="1600" dirty="0" err="1"/>
              <a:t>parameter_list</a:t>
            </a:r>
            <a:r>
              <a:rPr lang="en-US" altLang="ja-JP" sz="1600" dirty="0" smtClean="0"/>
              <a:t>|)</a:t>
            </a:r>
            <a:endParaRPr lang="en-US" altLang="ja-JP" sz="1600" dirty="0"/>
          </a:p>
        </p:txBody>
      </p:sp>
      <p:sp>
        <p:nvSpPr>
          <p:cNvPr id="9" name="テキスト ボックス 8"/>
          <p:cNvSpPr txBox="1"/>
          <p:nvPr/>
        </p:nvSpPr>
        <p:spPr>
          <a:xfrm>
            <a:off x="7127776" y="2251012"/>
            <a:ext cx="1980728" cy="4031873"/>
          </a:xfrm>
          <a:prstGeom prst="rect">
            <a:avLst/>
          </a:prstGeom>
          <a:noFill/>
          <a:ln>
            <a:solidFill>
              <a:schemeClr val="tx1"/>
            </a:solidFill>
          </a:ln>
        </p:spPr>
        <p:txBody>
          <a:bodyPr wrap="square" rtlCol="0">
            <a:spAutoFit/>
          </a:bodyPr>
          <a:lstStyle/>
          <a:p>
            <a:r>
              <a:rPr lang="en-US" altLang="ja-JP" sz="1600" dirty="0" smtClean="0"/>
              <a:t>block</a:t>
            </a:r>
            <a:r>
              <a:rPr lang="en-US" altLang="ja-JP" sz="1600" dirty="0"/>
              <a:t>|{</a:t>
            </a:r>
          </a:p>
          <a:p>
            <a:r>
              <a:rPr lang="en-US" altLang="ja-JP" sz="1600" dirty="0" err="1"/>
              <a:t>name|System</a:t>
            </a:r>
            <a:endParaRPr lang="en-US" altLang="ja-JP" sz="1600" dirty="0"/>
          </a:p>
          <a:p>
            <a:r>
              <a:rPr lang="en-US" altLang="ja-JP" sz="1600" dirty="0"/>
              <a:t>operator|.</a:t>
            </a:r>
          </a:p>
          <a:p>
            <a:r>
              <a:rPr lang="en-US" altLang="ja-JP" sz="1600" dirty="0" err="1"/>
              <a:t>name|out</a:t>
            </a:r>
            <a:endParaRPr lang="en-US" altLang="ja-JP" sz="1600" dirty="0"/>
          </a:p>
          <a:p>
            <a:r>
              <a:rPr lang="en-US" altLang="ja-JP" sz="1600" dirty="0"/>
              <a:t>operator|.</a:t>
            </a:r>
          </a:p>
          <a:p>
            <a:r>
              <a:rPr lang="en-US" altLang="ja-JP" sz="1600" dirty="0" err="1"/>
              <a:t>name|println</a:t>
            </a:r>
            <a:endParaRPr lang="en-US" altLang="ja-JP" sz="1600" dirty="0"/>
          </a:p>
          <a:p>
            <a:r>
              <a:rPr lang="en-US" altLang="ja-JP" sz="1600" dirty="0" err="1"/>
              <a:t>argument_list</a:t>
            </a:r>
            <a:r>
              <a:rPr lang="en-US" altLang="ja-JP" sz="1600" dirty="0"/>
              <a:t>|(</a:t>
            </a:r>
          </a:p>
          <a:p>
            <a:r>
              <a:rPr lang="en-US" altLang="ja-JP" sz="1600" dirty="0" err="1"/>
              <a:t>literal|"Hello</a:t>
            </a:r>
            <a:r>
              <a:rPr lang="en-US" altLang="ja-JP" sz="1600" dirty="0"/>
              <a:t> world!"</a:t>
            </a:r>
          </a:p>
          <a:p>
            <a:r>
              <a:rPr lang="en-US" altLang="ja-JP" sz="1600" dirty="0" err="1"/>
              <a:t>argument_list</a:t>
            </a:r>
            <a:r>
              <a:rPr lang="en-US" altLang="ja-JP" sz="1600" dirty="0"/>
              <a:t>|)</a:t>
            </a:r>
          </a:p>
          <a:p>
            <a:r>
              <a:rPr lang="en-US" altLang="ja-JP" sz="1600" dirty="0" err="1"/>
              <a:t>expr_stmt</a:t>
            </a:r>
            <a:r>
              <a:rPr lang="en-US" altLang="ja-JP" sz="1600" dirty="0"/>
              <a:t>|;</a:t>
            </a:r>
          </a:p>
          <a:p>
            <a:r>
              <a:rPr lang="en-US" altLang="ja-JP" sz="1600" dirty="0"/>
              <a:t>block|}</a:t>
            </a:r>
          </a:p>
          <a:p>
            <a:r>
              <a:rPr lang="en-US" altLang="ja-JP" sz="1600" dirty="0"/>
              <a:t>block|}</a:t>
            </a:r>
          </a:p>
          <a:p>
            <a:r>
              <a:rPr lang="en-US" altLang="ja-JP" sz="1600" dirty="0" err="1"/>
              <a:t>end_class</a:t>
            </a:r>
            <a:endParaRPr lang="en-US" altLang="ja-JP" sz="1600" dirty="0"/>
          </a:p>
          <a:p>
            <a:endParaRPr lang="en-US" altLang="ja-JP" sz="1600" dirty="0"/>
          </a:p>
          <a:p>
            <a:r>
              <a:rPr lang="en-US" altLang="ja-JP" sz="1600" dirty="0" err="1"/>
              <a:t>end_unit</a:t>
            </a:r>
            <a:endParaRPr lang="en-US" altLang="ja-JP" sz="1600" dirty="0"/>
          </a:p>
          <a:p>
            <a:endParaRPr lang="en-US" altLang="ja-JP" sz="1600" dirty="0" err="1" smtClean="0"/>
          </a:p>
        </p:txBody>
      </p:sp>
      <p:sp>
        <p:nvSpPr>
          <p:cNvPr id="3" name="右矢印 2"/>
          <p:cNvSpPr/>
          <p:nvPr/>
        </p:nvSpPr>
        <p:spPr>
          <a:xfrm>
            <a:off x="3871577" y="2924942"/>
            <a:ext cx="504056" cy="1172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681406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t>コードクローンの</a:t>
            </a:r>
            <a:r>
              <a:rPr lang="ja-JP" altLang="en-US" dirty="0"/>
              <a:t>編集を監視して，開発者に通知するシステム</a:t>
            </a:r>
            <a:endParaRPr lang="en-US" altLang="ja-JP" dirty="0"/>
          </a:p>
          <a:p>
            <a:pPr marL="0" lvl="1" indent="0">
              <a:buNone/>
            </a:pPr>
            <a:r>
              <a:rPr lang="ja-JP" altLang="en-US" sz="2400" dirty="0"/>
              <a:t>　　</a:t>
            </a:r>
            <a:r>
              <a:rPr lang="en-US" altLang="ja-JP" sz="2400" dirty="0"/>
              <a:t>―</a:t>
            </a:r>
            <a:r>
              <a:rPr lang="ja-JP" altLang="en-US" sz="2400" dirty="0"/>
              <a:t>複数人</a:t>
            </a:r>
            <a:r>
              <a:rPr lang="ja-JP" altLang="en-US" sz="2400" dirty="0" smtClean="0"/>
              <a:t>でコードクローンを</a:t>
            </a:r>
            <a:r>
              <a:rPr lang="ja-JP" altLang="en-US" sz="2400" dirty="0"/>
              <a:t>編集する状況に</a:t>
            </a:r>
            <a:r>
              <a:rPr lang="ja-JP" altLang="en-US" sz="2400" dirty="0" smtClean="0"/>
              <a:t>おいて，主要な</a:t>
            </a:r>
            <a:endParaRPr lang="en-US" altLang="ja-JP" sz="2400" dirty="0" smtClean="0"/>
          </a:p>
          <a:p>
            <a:pPr marL="0" lvl="1" indent="0">
              <a:buNone/>
            </a:pPr>
            <a:r>
              <a:rPr lang="ja-JP" altLang="en-US" sz="2400" dirty="0"/>
              <a:t>　</a:t>
            </a:r>
            <a:r>
              <a:rPr lang="ja-JP" altLang="en-US" sz="2400" dirty="0" smtClean="0"/>
              <a:t>　　 開発者が存在しなければ有効性を</a:t>
            </a:r>
            <a:r>
              <a:rPr lang="ja-JP" altLang="en-US" sz="2400" dirty="0"/>
              <a:t>発揮する</a:t>
            </a:r>
            <a:r>
              <a:rPr lang="ja-JP" altLang="en-US" sz="2400" dirty="0" smtClean="0"/>
              <a:t>．</a:t>
            </a:r>
            <a:endParaRPr lang="en-US" altLang="ja-JP" sz="2400" dirty="0"/>
          </a:p>
        </p:txBody>
      </p:sp>
      <p:sp>
        <p:nvSpPr>
          <p:cNvPr id="2" name="タイトル 1"/>
          <p:cNvSpPr>
            <a:spLocks noGrp="1"/>
          </p:cNvSpPr>
          <p:nvPr>
            <p:ph type="title"/>
          </p:nvPr>
        </p:nvSpPr>
        <p:spPr/>
        <p:txBody>
          <a:bodyPr/>
          <a:lstStyle/>
          <a:p>
            <a:r>
              <a:rPr lang="ja-JP" altLang="en-US" dirty="0"/>
              <a:t>クローン編集管理システム</a:t>
            </a:r>
            <a:r>
              <a:rPr lang="en-US" altLang="ja-JP" dirty="0"/>
              <a:t/>
            </a:r>
            <a:br>
              <a:rPr lang="en-US" altLang="ja-JP" dirty="0"/>
            </a:br>
            <a:r>
              <a:rPr lang="en-US" altLang="ja-JP" dirty="0"/>
              <a:t>Clone </a:t>
            </a:r>
            <a:r>
              <a:rPr lang="en-US" altLang="ja-JP" dirty="0" err="1"/>
              <a:t>Notifier</a:t>
            </a:r>
            <a:r>
              <a:rPr lang="en-US" altLang="ja-JP" baseline="30000" dirty="0"/>
              <a:t>[1]</a:t>
            </a:r>
            <a:r>
              <a:rPr lang="en-US" altLang="ja-JP" dirty="0"/>
              <a:t>(1/2)</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25</a:t>
            </a:fld>
            <a:endParaRPr kumimoji="1" lang="ja-JP" altLang="en-US"/>
          </a:p>
        </p:txBody>
      </p:sp>
      <p:grpSp>
        <p:nvGrpSpPr>
          <p:cNvPr id="6" name="グループ化 5"/>
          <p:cNvGrpSpPr/>
          <p:nvPr/>
        </p:nvGrpSpPr>
        <p:grpSpPr>
          <a:xfrm>
            <a:off x="131213" y="4509121"/>
            <a:ext cx="1302380" cy="1617101"/>
            <a:chOff x="56802" y="4170185"/>
            <a:chExt cx="1271307" cy="1587098"/>
          </a:xfrm>
        </p:grpSpPr>
        <p:sp>
          <p:nvSpPr>
            <p:cNvPr id="7" name="正方形/長方形 6"/>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lang="en-US" altLang="ja-JP" sz="2400" dirty="0">
                  <a:solidFill>
                    <a:schemeClr val="tx1"/>
                  </a:solidFill>
                </a:rPr>
                <a:t>A</a:t>
              </a:r>
              <a:endParaRPr kumimoji="1" lang="ja-JP" altLang="en-US" sz="2400" dirty="0">
                <a:solidFill>
                  <a:schemeClr val="tx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170185"/>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8" name="グループ化 17"/>
          <p:cNvGrpSpPr/>
          <p:nvPr/>
        </p:nvGrpSpPr>
        <p:grpSpPr>
          <a:xfrm flipH="1">
            <a:off x="5777979" y="4527373"/>
            <a:ext cx="1332000" cy="1617101"/>
            <a:chOff x="56802" y="4170185"/>
            <a:chExt cx="1271307" cy="1587098"/>
          </a:xfrm>
        </p:grpSpPr>
        <p:sp>
          <p:nvSpPr>
            <p:cNvPr id="19" name="正方形/長方形 18"/>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kumimoji="1" lang="en-US" altLang="ja-JP" sz="2400" dirty="0" smtClean="0">
                  <a:solidFill>
                    <a:schemeClr val="tx1"/>
                  </a:solidFill>
                </a:rPr>
                <a:t>B</a:t>
              </a:r>
              <a:endParaRPr kumimoji="1" lang="ja-JP" altLang="en-US" sz="2400" dirty="0">
                <a:solidFill>
                  <a:schemeClr val="tx1"/>
                </a:solidFill>
              </a:endParaRPr>
            </a:p>
          </p:txBody>
        </p:sp>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7" y="4170185"/>
              <a:ext cx="1241003" cy="1241002"/>
            </a:xfrm>
            <a:prstGeom prst="rect">
              <a:avLst/>
            </a:prstGeom>
            <a:noFill/>
            <a:ln>
              <a:noFill/>
            </a:ln>
            <a:extLst>
              <a:ext uri="{91240B29-F687-4F45-9708-019B960494DF}">
                <a14:hiddenLine xmlns:a14="http://schemas.microsoft.com/office/drawing/2010/main" w="9525">
                  <a:solidFill>
                    <a:schemeClr val="tx1"/>
                  </a:solidFill>
                  <a:miter lim="800000"/>
                  <a:headEnd/>
                  <a:tailEnd/>
                </a14:hiddenLine>
              </a:ext>
            </a:extLst>
          </p:spPr>
        </p:pic>
      </p:grpSp>
      <p:grpSp>
        <p:nvGrpSpPr>
          <p:cNvPr id="9" name="グループ化 8"/>
          <p:cNvGrpSpPr/>
          <p:nvPr/>
        </p:nvGrpSpPr>
        <p:grpSpPr>
          <a:xfrm>
            <a:off x="1852871" y="4005065"/>
            <a:ext cx="1638379" cy="2166379"/>
            <a:chOff x="2734589" y="3239974"/>
            <a:chExt cx="1638379" cy="2166379"/>
          </a:xfrm>
        </p:grpSpPr>
        <p:sp>
          <p:nvSpPr>
            <p:cNvPr id="10" name="メモ 9"/>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1"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sp>
          <p:nvSpPr>
            <p:cNvPr id="12" name="Freeform 13"/>
            <p:cNvSpPr>
              <a:spLocks/>
            </p:cNvSpPr>
            <p:nvPr/>
          </p:nvSpPr>
          <p:spPr bwMode="auto">
            <a:xfrm>
              <a:off x="2976688" y="4411512"/>
              <a:ext cx="1139597" cy="5803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15" name="グループ化 14"/>
          <p:cNvGrpSpPr/>
          <p:nvPr/>
        </p:nvGrpSpPr>
        <p:grpSpPr>
          <a:xfrm>
            <a:off x="4013741" y="4005064"/>
            <a:ext cx="1638379" cy="2166379"/>
            <a:chOff x="2448619" y="3239974"/>
            <a:chExt cx="1638379" cy="2166379"/>
          </a:xfrm>
        </p:grpSpPr>
        <p:sp>
          <p:nvSpPr>
            <p:cNvPr id="16" name="メモ 15"/>
            <p:cNvSpPr/>
            <p:nvPr/>
          </p:nvSpPr>
          <p:spPr>
            <a:xfrm rot="16200000">
              <a:off x="218461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7" name="Freeform 13"/>
            <p:cNvSpPr>
              <a:spLocks/>
            </p:cNvSpPr>
            <p:nvPr/>
          </p:nvSpPr>
          <p:spPr bwMode="auto">
            <a:xfrm>
              <a:off x="2690719" y="3574864"/>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25" name="グループ化 24"/>
          <p:cNvGrpSpPr/>
          <p:nvPr/>
        </p:nvGrpSpPr>
        <p:grpSpPr>
          <a:xfrm>
            <a:off x="7232931" y="3637197"/>
            <a:ext cx="1515782" cy="2468374"/>
            <a:chOff x="7894184" y="3585458"/>
            <a:chExt cx="1075744" cy="2028849"/>
          </a:xfrm>
        </p:grpSpPr>
        <p:grpSp>
          <p:nvGrpSpPr>
            <p:cNvPr id="26" name="Group 284"/>
            <p:cNvGrpSpPr>
              <a:grpSpLocks/>
            </p:cNvGrpSpPr>
            <p:nvPr/>
          </p:nvGrpSpPr>
          <p:grpSpPr bwMode="auto">
            <a:xfrm>
              <a:off x="8158805" y="3585458"/>
              <a:ext cx="648072" cy="1368152"/>
              <a:chOff x="489" y="2296"/>
              <a:chExt cx="227" cy="635"/>
            </a:xfrm>
          </p:grpSpPr>
          <p:sp>
            <p:nvSpPr>
              <p:cNvPr id="28" name="Rectangle 285"/>
              <p:cNvSpPr>
                <a:spLocks noChangeArrowheads="1"/>
              </p:cNvSpPr>
              <p:nvPr/>
            </p:nvSpPr>
            <p:spPr bwMode="auto">
              <a:xfrm>
                <a:off x="489" y="2432"/>
                <a:ext cx="136" cy="499"/>
              </a:xfrm>
              <a:prstGeom prst="rect">
                <a:avLst/>
              </a:prstGeom>
              <a:solidFill>
                <a:srgbClr val="808080"/>
              </a:solidFill>
              <a:ln w="9525">
                <a:noFill/>
                <a:miter lim="800000"/>
                <a:headEnd/>
                <a:tailEnd/>
              </a:ln>
              <a:effectLst/>
            </p:spPr>
            <p:txBody>
              <a:bodyPr wrap="none" anchor="ctr"/>
              <a:lstStyle/>
              <a:p>
                <a:endParaRPr lang="ja-JP" altLang="en-US"/>
              </a:p>
            </p:txBody>
          </p:sp>
          <p:sp>
            <p:nvSpPr>
              <p:cNvPr id="29" name="Freeform 286"/>
              <p:cNvSpPr>
                <a:spLocks/>
              </p:cNvSpPr>
              <p:nvPr/>
            </p:nvSpPr>
            <p:spPr bwMode="auto">
              <a:xfrm>
                <a:off x="489" y="2296"/>
                <a:ext cx="226" cy="136"/>
              </a:xfrm>
              <a:custGeom>
                <a:avLst/>
                <a:gdLst/>
                <a:ahLst/>
                <a:cxnLst>
                  <a:cxn ang="0">
                    <a:pos x="136" y="136"/>
                  </a:cxn>
                  <a:cxn ang="0">
                    <a:pos x="226" y="0"/>
                  </a:cxn>
                  <a:cxn ang="0">
                    <a:pos x="90" y="0"/>
                  </a:cxn>
                  <a:cxn ang="0">
                    <a:pos x="0" y="136"/>
                  </a:cxn>
                  <a:cxn ang="0">
                    <a:pos x="136" y="136"/>
                  </a:cxn>
                </a:cxnLst>
                <a:rect l="0" t="0" r="r" b="b"/>
                <a:pathLst>
                  <a:path w="226" h="136">
                    <a:moveTo>
                      <a:pt x="136" y="136"/>
                    </a:moveTo>
                    <a:lnTo>
                      <a:pt x="226" y="0"/>
                    </a:lnTo>
                    <a:lnTo>
                      <a:pt x="90" y="0"/>
                    </a:lnTo>
                    <a:lnTo>
                      <a:pt x="0" y="136"/>
                    </a:lnTo>
                    <a:lnTo>
                      <a:pt x="136" y="136"/>
                    </a:lnTo>
                    <a:close/>
                  </a:path>
                </a:pathLst>
              </a:custGeom>
              <a:gradFill rotWithShape="1">
                <a:gsLst>
                  <a:gs pos="0">
                    <a:srgbClr val="5F5F5F">
                      <a:gamma/>
                      <a:shade val="46275"/>
                      <a:invGamma/>
                    </a:srgbClr>
                  </a:gs>
                  <a:gs pos="100000">
                    <a:srgbClr val="5F5F5F"/>
                  </a:gs>
                </a:gsLst>
                <a:lin ang="5400000" scaled="1"/>
              </a:gradFill>
              <a:ln w="9525">
                <a:noFill/>
                <a:round/>
                <a:headEnd/>
                <a:tailEnd/>
              </a:ln>
              <a:effectLst/>
            </p:spPr>
            <p:txBody>
              <a:bodyPr/>
              <a:lstStyle/>
              <a:p>
                <a:endParaRPr lang="ja-JP" altLang="en-US"/>
              </a:p>
            </p:txBody>
          </p:sp>
          <p:sp>
            <p:nvSpPr>
              <p:cNvPr id="30" name="Freeform 287"/>
              <p:cNvSpPr>
                <a:spLocks/>
              </p:cNvSpPr>
              <p:nvPr/>
            </p:nvSpPr>
            <p:spPr bwMode="auto">
              <a:xfrm>
                <a:off x="625" y="2296"/>
                <a:ext cx="90" cy="635"/>
              </a:xfrm>
              <a:custGeom>
                <a:avLst/>
                <a:gdLst/>
                <a:ahLst/>
                <a:cxnLst>
                  <a:cxn ang="0">
                    <a:pos x="90" y="0"/>
                  </a:cxn>
                  <a:cxn ang="0">
                    <a:pos x="0" y="136"/>
                  </a:cxn>
                  <a:cxn ang="0">
                    <a:pos x="0" y="635"/>
                  </a:cxn>
                  <a:cxn ang="0">
                    <a:pos x="90" y="453"/>
                  </a:cxn>
                  <a:cxn ang="0">
                    <a:pos x="90" y="0"/>
                  </a:cxn>
                </a:cxnLst>
                <a:rect l="0" t="0" r="r" b="b"/>
                <a:pathLst>
                  <a:path w="90" h="635">
                    <a:moveTo>
                      <a:pt x="90" y="0"/>
                    </a:moveTo>
                    <a:lnTo>
                      <a:pt x="0" y="136"/>
                    </a:lnTo>
                    <a:lnTo>
                      <a:pt x="0" y="635"/>
                    </a:lnTo>
                    <a:lnTo>
                      <a:pt x="90" y="453"/>
                    </a:lnTo>
                    <a:lnTo>
                      <a:pt x="90" y="0"/>
                    </a:lnTo>
                    <a:close/>
                  </a:path>
                </a:pathLst>
              </a:custGeom>
              <a:gradFill rotWithShape="1">
                <a:gsLst>
                  <a:gs pos="0">
                    <a:srgbClr val="333333"/>
                  </a:gs>
                  <a:gs pos="100000">
                    <a:srgbClr val="333333">
                      <a:gamma/>
                      <a:shade val="46275"/>
                      <a:invGamma/>
                    </a:srgbClr>
                  </a:gs>
                </a:gsLst>
                <a:lin ang="0" scaled="1"/>
              </a:gradFill>
              <a:ln w="9525">
                <a:noFill/>
                <a:round/>
                <a:headEnd/>
                <a:tailEnd/>
              </a:ln>
              <a:effectLst/>
            </p:spPr>
            <p:txBody>
              <a:bodyPr/>
              <a:lstStyle/>
              <a:p>
                <a:endParaRPr lang="ja-JP" altLang="en-US"/>
              </a:p>
            </p:txBody>
          </p:sp>
          <p:grpSp>
            <p:nvGrpSpPr>
              <p:cNvPr id="31" name="Group 288"/>
              <p:cNvGrpSpPr>
                <a:grpSpLocks/>
              </p:cNvGrpSpPr>
              <p:nvPr/>
            </p:nvGrpSpPr>
            <p:grpSpPr bwMode="auto">
              <a:xfrm rot="5400000">
                <a:off x="467" y="2522"/>
                <a:ext cx="182" cy="91"/>
                <a:chOff x="2394" y="3838"/>
                <a:chExt cx="499" cy="91"/>
              </a:xfrm>
            </p:grpSpPr>
            <p:sp>
              <p:nvSpPr>
                <p:cNvPr id="34" name="Rectangle 289"/>
                <p:cNvSpPr>
                  <a:spLocks noChangeArrowheads="1"/>
                </p:cNvSpPr>
                <p:nvPr/>
              </p:nvSpPr>
              <p:spPr bwMode="auto">
                <a:xfrm>
                  <a:off x="2394"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5" name="Rectangle 290"/>
                <p:cNvSpPr>
                  <a:spLocks noChangeArrowheads="1"/>
                </p:cNvSpPr>
                <p:nvPr/>
              </p:nvSpPr>
              <p:spPr bwMode="auto">
                <a:xfrm>
                  <a:off x="2484"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6" name="Rectangle 291"/>
                <p:cNvSpPr>
                  <a:spLocks noChangeArrowheads="1"/>
                </p:cNvSpPr>
                <p:nvPr/>
              </p:nvSpPr>
              <p:spPr bwMode="auto">
                <a:xfrm>
                  <a:off x="2576"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7" name="Rectangle 292"/>
                <p:cNvSpPr>
                  <a:spLocks noChangeArrowheads="1"/>
                </p:cNvSpPr>
                <p:nvPr/>
              </p:nvSpPr>
              <p:spPr bwMode="auto">
                <a:xfrm>
                  <a:off x="2666"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8" name="Rectangle 293"/>
                <p:cNvSpPr>
                  <a:spLocks noChangeArrowheads="1"/>
                </p:cNvSpPr>
                <p:nvPr/>
              </p:nvSpPr>
              <p:spPr bwMode="auto">
                <a:xfrm>
                  <a:off x="2757"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9" name="Rectangle 294"/>
                <p:cNvSpPr>
                  <a:spLocks noChangeArrowheads="1"/>
                </p:cNvSpPr>
                <p:nvPr/>
              </p:nvSpPr>
              <p:spPr bwMode="auto">
                <a:xfrm>
                  <a:off x="2847" y="3838"/>
                  <a:ext cx="46" cy="91"/>
                </a:xfrm>
                <a:prstGeom prst="rect">
                  <a:avLst/>
                </a:prstGeom>
                <a:solidFill>
                  <a:srgbClr val="000000"/>
                </a:solidFill>
                <a:ln w="9525">
                  <a:noFill/>
                  <a:miter lim="800000"/>
                  <a:headEnd/>
                  <a:tailEnd/>
                </a:ln>
                <a:effectLst/>
              </p:spPr>
              <p:txBody>
                <a:bodyPr wrap="none" anchor="ctr"/>
                <a:lstStyle/>
                <a:p>
                  <a:endParaRPr lang="ja-JP" altLang="en-US"/>
                </a:p>
              </p:txBody>
            </p:sp>
          </p:grpSp>
          <p:sp>
            <p:nvSpPr>
              <p:cNvPr id="32" name="Rectangle 295"/>
              <p:cNvSpPr>
                <a:spLocks noChangeArrowheads="1"/>
              </p:cNvSpPr>
              <p:nvPr/>
            </p:nvSpPr>
            <p:spPr bwMode="auto">
              <a:xfrm>
                <a:off x="535" y="2795"/>
                <a:ext cx="45" cy="90"/>
              </a:xfrm>
              <a:prstGeom prst="rect">
                <a:avLst/>
              </a:prstGeom>
              <a:solidFill>
                <a:srgbClr val="C0C0C0"/>
              </a:solidFill>
              <a:ln w="9525">
                <a:noFill/>
                <a:miter lim="800000"/>
                <a:headEnd/>
                <a:tailEnd/>
              </a:ln>
              <a:effectLst/>
            </p:spPr>
            <p:txBody>
              <a:bodyPr wrap="none" anchor="ctr"/>
              <a:lstStyle/>
              <a:p>
                <a:endParaRPr lang="ja-JP" altLang="en-US"/>
              </a:p>
            </p:txBody>
          </p:sp>
          <p:sp>
            <p:nvSpPr>
              <p:cNvPr id="33" name="Freeform 296"/>
              <p:cNvSpPr>
                <a:spLocks/>
              </p:cNvSpPr>
              <p:nvPr/>
            </p:nvSpPr>
            <p:spPr bwMode="auto">
              <a:xfrm>
                <a:off x="489" y="2296"/>
                <a:ext cx="227" cy="635"/>
              </a:xfrm>
              <a:custGeom>
                <a:avLst/>
                <a:gdLst/>
                <a:ahLst/>
                <a:cxnLst>
                  <a:cxn ang="0">
                    <a:pos x="227" y="453"/>
                  </a:cxn>
                  <a:cxn ang="0">
                    <a:pos x="136" y="635"/>
                  </a:cxn>
                  <a:cxn ang="0">
                    <a:pos x="0" y="635"/>
                  </a:cxn>
                  <a:cxn ang="0">
                    <a:pos x="0" y="136"/>
                  </a:cxn>
                  <a:cxn ang="0">
                    <a:pos x="90" y="0"/>
                  </a:cxn>
                  <a:cxn ang="0">
                    <a:pos x="227" y="0"/>
                  </a:cxn>
                  <a:cxn ang="0">
                    <a:pos x="227" y="453"/>
                  </a:cxn>
                </a:cxnLst>
                <a:rect l="0" t="0" r="r" b="b"/>
                <a:pathLst>
                  <a:path w="227" h="635">
                    <a:moveTo>
                      <a:pt x="227" y="453"/>
                    </a:moveTo>
                    <a:lnTo>
                      <a:pt x="136" y="635"/>
                    </a:lnTo>
                    <a:lnTo>
                      <a:pt x="0" y="635"/>
                    </a:lnTo>
                    <a:lnTo>
                      <a:pt x="0" y="136"/>
                    </a:lnTo>
                    <a:lnTo>
                      <a:pt x="90" y="0"/>
                    </a:lnTo>
                    <a:lnTo>
                      <a:pt x="227" y="0"/>
                    </a:lnTo>
                    <a:lnTo>
                      <a:pt x="227" y="453"/>
                    </a:lnTo>
                    <a:close/>
                  </a:path>
                </a:pathLst>
              </a:custGeom>
              <a:noFill/>
              <a:ln w="25400">
                <a:solidFill>
                  <a:schemeClr val="tx1"/>
                </a:solidFill>
                <a:round/>
                <a:headEnd/>
                <a:tailEnd/>
              </a:ln>
              <a:effectLst/>
            </p:spPr>
            <p:txBody>
              <a:bodyPr/>
              <a:lstStyle/>
              <a:p>
                <a:endParaRPr lang="ja-JP" altLang="en-US"/>
              </a:p>
            </p:txBody>
          </p:sp>
        </p:grpSp>
        <p:sp>
          <p:nvSpPr>
            <p:cNvPr id="27" name="正方形/長方形 26"/>
            <p:cNvSpPr/>
            <p:nvPr/>
          </p:nvSpPr>
          <p:spPr>
            <a:xfrm flipH="1">
              <a:off x="7894184" y="5007667"/>
              <a:ext cx="1075744" cy="6066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Clone </a:t>
              </a:r>
              <a:r>
                <a:rPr lang="en-US" altLang="ja-JP" sz="2400" dirty="0" err="1" smtClean="0">
                  <a:solidFill>
                    <a:schemeClr val="tx1"/>
                  </a:solidFill>
                </a:rPr>
                <a:t>Notifier</a:t>
              </a:r>
              <a:endParaRPr kumimoji="1" lang="ja-JP" altLang="en-US" sz="2400" dirty="0">
                <a:solidFill>
                  <a:schemeClr val="tx1"/>
                </a:solidFill>
              </a:endParaRPr>
            </a:p>
          </p:txBody>
        </p:sp>
      </p:grpSp>
      <p:sp>
        <p:nvSpPr>
          <p:cNvPr id="40" name="テキスト ボックス 39"/>
          <p:cNvSpPr txBox="1"/>
          <p:nvPr/>
        </p:nvSpPr>
        <p:spPr>
          <a:xfrm>
            <a:off x="1605897" y="6189755"/>
            <a:ext cx="6930132" cy="407597"/>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[1] </a:t>
            </a:r>
            <a:r>
              <a:rPr lang="en-US" altLang="ja-JP" sz="1200" dirty="0"/>
              <a:t>Yamanaka, Y., Choi, E., Yoshida, N., Inoue, K. </a:t>
            </a:r>
            <a:r>
              <a:rPr lang="en-US" altLang="ja-JP" sz="1200" dirty="0" smtClean="0"/>
              <a:t>and Sano</a:t>
            </a:r>
            <a:r>
              <a:rPr lang="en-US" altLang="ja-JP" sz="1200" dirty="0"/>
              <a:t>, T.: Applying clone change </a:t>
            </a:r>
            <a:r>
              <a:rPr lang="en-US" altLang="ja-JP" sz="1200" dirty="0" smtClean="0"/>
              <a:t>notification system into an </a:t>
            </a:r>
            <a:r>
              <a:rPr lang="en-US" altLang="ja-JP" sz="1200" dirty="0"/>
              <a:t>industrial development process, Proc. of ICPC </a:t>
            </a:r>
            <a:r>
              <a:rPr lang="en-US" altLang="ja-JP" sz="1200" dirty="0" smtClean="0"/>
              <a:t>’13, pp</a:t>
            </a:r>
            <a:r>
              <a:rPr lang="en-US" altLang="ja-JP" sz="1200" dirty="0"/>
              <a:t>. 199–206 (2013).</a:t>
            </a:r>
            <a:endParaRPr lang="ja-JP" altLang="en-US" sz="1200" dirty="0"/>
          </a:p>
        </p:txBody>
      </p:sp>
      <p:grpSp>
        <p:nvGrpSpPr>
          <p:cNvPr id="41" name="グループ化 40"/>
          <p:cNvGrpSpPr/>
          <p:nvPr/>
        </p:nvGrpSpPr>
        <p:grpSpPr>
          <a:xfrm>
            <a:off x="5896090" y="3900572"/>
            <a:ext cx="1475705" cy="824572"/>
            <a:chOff x="178802" y="2914504"/>
            <a:chExt cx="1475705" cy="824572"/>
          </a:xfrm>
        </p:grpSpPr>
        <p:sp>
          <p:nvSpPr>
            <p:cNvPr id="42" name="右矢印 41"/>
            <p:cNvSpPr/>
            <p:nvPr/>
          </p:nvSpPr>
          <p:spPr>
            <a:xfrm>
              <a:off x="178802" y="3419004"/>
              <a:ext cx="1475705" cy="320072"/>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3" name="円/楕円 42"/>
            <p:cNvSpPr/>
            <p:nvPr/>
          </p:nvSpPr>
          <p:spPr>
            <a:xfrm>
              <a:off x="276316" y="2914504"/>
              <a:ext cx="1287711" cy="58494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編</a:t>
              </a:r>
              <a:r>
                <a:rPr lang="ja-JP" altLang="en-US" sz="2000" dirty="0">
                  <a:solidFill>
                    <a:schemeClr val="tx1"/>
                  </a:solidFill>
                </a:rPr>
                <a:t>集</a:t>
              </a:r>
              <a:r>
                <a:rPr lang="ja-JP" altLang="en-US" sz="2000" dirty="0" smtClean="0">
                  <a:solidFill>
                    <a:schemeClr val="tx1"/>
                  </a:solidFill>
                </a:rPr>
                <a:t>を検</a:t>
              </a:r>
              <a:r>
                <a:rPr lang="ja-JP" altLang="en-US" sz="2000" dirty="0">
                  <a:solidFill>
                    <a:schemeClr val="tx1"/>
                  </a:solidFill>
                </a:rPr>
                <a:t>知</a:t>
              </a:r>
              <a:endParaRPr kumimoji="1" lang="ja-JP" altLang="en-US" sz="2000" dirty="0">
                <a:solidFill>
                  <a:schemeClr val="tx1"/>
                </a:solidFill>
              </a:endParaRPr>
            </a:p>
          </p:txBody>
        </p:sp>
      </p:grpSp>
      <p:sp>
        <p:nvSpPr>
          <p:cNvPr id="49" name="円/楕円 48"/>
          <p:cNvSpPr/>
          <p:nvPr/>
        </p:nvSpPr>
        <p:spPr>
          <a:xfrm>
            <a:off x="6130588" y="4095489"/>
            <a:ext cx="1008752" cy="53765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通知</a:t>
            </a:r>
            <a:endParaRPr kumimoji="1" lang="ja-JP" altLang="en-US" sz="2000" dirty="0">
              <a:solidFill>
                <a:schemeClr val="tx1"/>
              </a:solidFill>
            </a:endParaRPr>
          </a:p>
        </p:txBody>
      </p:sp>
      <p:cxnSp>
        <p:nvCxnSpPr>
          <p:cNvPr id="52" name="直線矢印コネクタ 51"/>
          <p:cNvCxnSpPr/>
          <p:nvPr/>
        </p:nvCxnSpPr>
        <p:spPr bwMode="auto">
          <a:xfrm flipH="1">
            <a:off x="1493068" y="4603943"/>
            <a:ext cx="5944893" cy="648000"/>
          </a:xfrm>
          <a:prstGeom prst="straightConnector1">
            <a:avLst/>
          </a:prstGeom>
          <a:solidFill>
            <a:schemeClr val="accent2"/>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 name="直線矢印コネクタ 52"/>
          <p:cNvCxnSpPr/>
          <p:nvPr/>
        </p:nvCxnSpPr>
        <p:spPr bwMode="auto">
          <a:xfrm flipH="1">
            <a:off x="6942870" y="4691142"/>
            <a:ext cx="570090" cy="479949"/>
          </a:xfrm>
          <a:prstGeom prst="straightConnector1">
            <a:avLst/>
          </a:prstGeom>
          <a:solidFill>
            <a:schemeClr val="accent2"/>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47" name="図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85788" y="4175890"/>
            <a:ext cx="712775" cy="679179"/>
          </a:xfrm>
          <a:prstGeom prst="rect">
            <a:avLst/>
          </a:prstGeom>
        </p:spPr>
      </p:pic>
      <p:pic>
        <p:nvPicPr>
          <p:cNvPr id="48" name="図 4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9712" y="5003023"/>
            <a:ext cx="712775" cy="679179"/>
          </a:xfrm>
          <a:prstGeom prst="rect">
            <a:avLst/>
          </a:prstGeom>
        </p:spPr>
      </p:pic>
      <p:pic>
        <p:nvPicPr>
          <p:cNvPr id="54" name="図 5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45622" y="4176641"/>
            <a:ext cx="712775" cy="679179"/>
          </a:xfrm>
          <a:prstGeom prst="rect">
            <a:avLst/>
          </a:prstGeom>
        </p:spPr>
      </p:pic>
      <p:pic>
        <p:nvPicPr>
          <p:cNvPr id="50" name="図 4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01519" y="4338135"/>
            <a:ext cx="612380" cy="612380"/>
          </a:xfrm>
          <a:prstGeom prst="rect">
            <a:avLst/>
          </a:prstGeom>
        </p:spPr>
      </p:pic>
      <p:pic>
        <p:nvPicPr>
          <p:cNvPr id="51" name="図 5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01519" y="5144543"/>
            <a:ext cx="612380" cy="612380"/>
          </a:xfrm>
          <a:prstGeom prst="rect">
            <a:avLst/>
          </a:prstGeom>
        </p:spPr>
      </p:pic>
      <p:pic>
        <p:nvPicPr>
          <p:cNvPr id="55" name="図 5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19449" y="4337253"/>
            <a:ext cx="612380" cy="612380"/>
          </a:xfrm>
          <a:prstGeom prst="rect">
            <a:avLst/>
          </a:prstGeom>
        </p:spPr>
      </p:pic>
    </p:spTree>
    <p:extLst>
      <p:ext uri="{BB962C8B-B14F-4D97-AF65-F5344CB8AC3E}">
        <p14:creationId xmlns:p14="http://schemas.microsoft.com/office/powerpoint/2010/main" val="4342830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500"/>
                                        <p:tgtEl>
                                          <p:spTgt spid="4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41"/>
                                        </p:tgtEl>
                                        <p:attrNameLst>
                                          <p:attrName>style.visibility</p:attrName>
                                        </p:attrNameLst>
                                      </p:cBhvr>
                                      <p:to>
                                        <p:strVal val="hidden"/>
                                      </p:to>
                                    </p:set>
                                  </p:childTnLst>
                                </p:cTn>
                              </p:par>
                              <p:par>
                                <p:cTn id="20" presetID="10" presetClass="entr" presetSubtype="0" fill="hold" grpId="0" nodeType="with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fade">
                                      <p:cBhvr>
                                        <p:cTn id="22" dur="500"/>
                                        <p:tgtEl>
                                          <p:spTgt spid="49"/>
                                        </p:tgtEl>
                                      </p:cBhvr>
                                    </p:animEffect>
                                  </p:childTnLst>
                                </p:cTn>
                              </p:par>
                              <p:par>
                                <p:cTn id="23" presetID="10" presetClass="entr" presetSubtype="0" fill="hold" nodeType="withEffect">
                                  <p:stCondLst>
                                    <p:cond delay="0"/>
                                  </p:stCondLst>
                                  <p:childTnLst>
                                    <p:set>
                                      <p:cBhvr>
                                        <p:cTn id="24" dur="1" fill="hold">
                                          <p:stCondLst>
                                            <p:cond delay="0"/>
                                          </p:stCondLst>
                                        </p:cTn>
                                        <p:tgtEl>
                                          <p:spTgt spid="53"/>
                                        </p:tgtEl>
                                        <p:attrNameLst>
                                          <p:attrName>style.visibility</p:attrName>
                                        </p:attrNameLst>
                                      </p:cBhvr>
                                      <p:to>
                                        <p:strVal val="visible"/>
                                      </p:to>
                                    </p:set>
                                    <p:animEffect transition="in" filter="fade">
                                      <p:cBhvr>
                                        <p:cTn id="25" dur="500"/>
                                        <p:tgtEl>
                                          <p:spTgt spid="53"/>
                                        </p:tgtEl>
                                      </p:cBhvr>
                                    </p:animEffect>
                                  </p:childTnLst>
                                </p:cTn>
                              </p:par>
                              <p:par>
                                <p:cTn id="26" presetID="10" presetClass="entr" presetSubtype="0" fill="hold" nodeType="with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fade">
                                      <p:cBhvr>
                                        <p:cTn id="28" dur="500"/>
                                        <p:tgtEl>
                                          <p:spTgt spid="52"/>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fade">
                                      <p:cBhvr>
                                        <p:cTn id="41" dur="500"/>
                                        <p:tgtEl>
                                          <p:spTgt spid="47"/>
                                        </p:tgtEl>
                                      </p:cBhvr>
                                    </p:animEffect>
                                  </p:childTnLst>
                                </p:cTn>
                              </p:par>
                              <p:par>
                                <p:cTn id="42" presetID="10" presetClass="entr" presetSubtype="0" fill="hold" nodeType="withEffect">
                                  <p:stCondLst>
                                    <p:cond delay="0"/>
                                  </p:stCondLst>
                                  <p:childTnLst>
                                    <p:set>
                                      <p:cBhvr>
                                        <p:cTn id="43" dur="1" fill="hold">
                                          <p:stCondLst>
                                            <p:cond delay="0"/>
                                          </p:stCondLst>
                                        </p:cTn>
                                        <p:tgtEl>
                                          <p:spTgt spid="48"/>
                                        </p:tgtEl>
                                        <p:attrNameLst>
                                          <p:attrName>style.visibility</p:attrName>
                                        </p:attrNameLst>
                                      </p:cBhvr>
                                      <p:to>
                                        <p:strVal val="visible"/>
                                      </p:to>
                                    </p:set>
                                    <p:animEffect transition="in" filter="fade">
                                      <p:cBhvr>
                                        <p:cTn id="44" dur="500"/>
                                        <p:tgtEl>
                                          <p:spTgt spid="48"/>
                                        </p:tgtEl>
                                      </p:cBhvr>
                                    </p:animEffect>
                                  </p:childTnLst>
                                </p:cTn>
                              </p:par>
                              <p:par>
                                <p:cTn id="45" presetID="10" presetClass="entr" presetSubtype="0" fill="hold" nodeType="with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fade">
                                      <p:cBhvr>
                                        <p:cTn id="4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en-US" altLang="ja-JP" dirty="0" smtClean="0"/>
              <a:t>NEC</a:t>
            </a:r>
            <a:r>
              <a:rPr kumimoji="1" lang="ja-JP" altLang="en-US" dirty="0" err="1" smtClean="0"/>
              <a:t>での</a:t>
            </a:r>
            <a:r>
              <a:rPr kumimoji="1" lang="ja-JP" altLang="en-US" dirty="0" smtClean="0"/>
              <a:t>ソフトウェア開発で適用実験を実施</a:t>
            </a:r>
            <a:endParaRPr kumimoji="1" lang="en-US" altLang="ja-JP" dirty="0" smtClean="0"/>
          </a:p>
          <a:p>
            <a:pPr marL="742950" lvl="2" indent="-342900"/>
            <a:r>
              <a:rPr lang="en-US" altLang="ja-JP" dirty="0"/>
              <a:t>Clone </a:t>
            </a:r>
            <a:r>
              <a:rPr lang="en-US" altLang="ja-JP" dirty="0" err="1"/>
              <a:t>Notifier</a:t>
            </a:r>
            <a:r>
              <a:rPr lang="ja-JP" altLang="en-US" dirty="0"/>
              <a:t>が通知したコードクローン編集の中には，プロジェクトマネージャが知らなかったものが</a:t>
            </a:r>
            <a:r>
              <a:rPr lang="ja-JP" altLang="en-US" dirty="0" smtClean="0"/>
              <a:t>存在</a:t>
            </a:r>
            <a:endParaRPr kumimoji="1" lang="en-US" altLang="ja-JP" dirty="0" smtClean="0"/>
          </a:p>
          <a:p>
            <a:r>
              <a:rPr lang="en-US" altLang="ja-JP" dirty="0" smtClean="0"/>
              <a:t>OSS</a:t>
            </a:r>
            <a:r>
              <a:rPr lang="ja-JP" altLang="en-US" smtClean="0"/>
              <a:t>開発に</a:t>
            </a:r>
            <a:r>
              <a:rPr lang="ja-JP" altLang="en-US" dirty="0" smtClean="0"/>
              <a:t>おいて，クローンセットがどのように管理されているかわかっていない</a:t>
            </a:r>
            <a:endParaRPr lang="en-US" altLang="ja-JP" dirty="0" smtClean="0"/>
          </a:p>
          <a:p>
            <a:pPr lvl="1"/>
            <a:r>
              <a:rPr lang="en-US" altLang="ja-JP" dirty="0" smtClean="0"/>
              <a:t>Clone </a:t>
            </a:r>
            <a:r>
              <a:rPr lang="en-US" altLang="ja-JP" dirty="0" err="1" smtClean="0"/>
              <a:t>Notifier</a:t>
            </a:r>
            <a:r>
              <a:rPr lang="ja-JP" altLang="en-US" dirty="0" smtClean="0"/>
              <a:t>が必要な</a:t>
            </a:r>
            <a:r>
              <a:rPr lang="ja-JP" altLang="en-US" dirty="0"/>
              <a:t>状況</a:t>
            </a:r>
            <a:r>
              <a:rPr lang="ja-JP" altLang="en-US" dirty="0" smtClean="0"/>
              <a:t>がどの程度存在するのかわかっていない</a:t>
            </a:r>
            <a:endParaRPr lang="en-US" altLang="ja-JP" dirty="0" smtClean="0"/>
          </a:p>
          <a:p>
            <a:pPr marL="457200" lvl="1" indent="0">
              <a:buNone/>
            </a:pPr>
            <a:endParaRPr lang="en-US" altLang="ja-JP" dirty="0"/>
          </a:p>
        </p:txBody>
      </p:sp>
      <p:sp>
        <p:nvSpPr>
          <p:cNvPr id="2" name="タイトル 1"/>
          <p:cNvSpPr>
            <a:spLocks noGrp="1"/>
          </p:cNvSpPr>
          <p:nvPr>
            <p:ph type="title"/>
          </p:nvPr>
        </p:nvSpPr>
        <p:spPr/>
        <p:txBody>
          <a:bodyPr/>
          <a:lstStyle/>
          <a:p>
            <a:r>
              <a:rPr lang="ja-JP" altLang="en-US" dirty="0"/>
              <a:t>クローン編集管理システム</a:t>
            </a:r>
            <a:r>
              <a:rPr lang="en-US" altLang="ja-JP" dirty="0"/>
              <a:t/>
            </a:r>
            <a:br>
              <a:rPr lang="en-US" altLang="ja-JP" dirty="0"/>
            </a:br>
            <a:r>
              <a:rPr lang="en-US" altLang="ja-JP" dirty="0"/>
              <a:t>Clone </a:t>
            </a:r>
            <a:r>
              <a:rPr lang="en-US" altLang="ja-JP" dirty="0" err="1" smtClean="0"/>
              <a:t>Notifier</a:t>
            </a:r>
            <a:r>
              <a:rPr lang="en-US" altLang="ja-JP" dirty="0" smtClean="0"/>
              <a:t>(2/2</a:t>
            </a:r>
            <a:r>
              <a:rPr lang="en-US" altLang="ja-JP" dirty="0"/>
              <a:t>)</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26</a:t>
            </a:fld>
            <a:endParaRPr kumimoji="1" lang="ja-JP" altLang="en-US"/>
          </a:p>
        </p:txBody>
      </p:sp>
      <p:sp>
        <p:nvSpPr>
          <p:cNvPr id="6" name="正方形/長方形 5"/>
          <p:cNvSpPr/>
          <p:nvPr/>
        </p:nvSpPr>
        <p:spPr>
          <a:xfrm>
            <a:off x="1259632" y="5099124"/>
            <a:ext cx="7128792" cy="11572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コードクローンを編集している開発者の</a:t>
            </a:r>
            <a:r>
              <a:rPr lang="ja-JP" altLang="en-US" sz="3200" dirty="0" smtClean="0">
                <a:solidFill>
                  <a:schemeClr val="tx1"/>
                </a:solidFill>
              </a:rPr>
              <a:t>人数および</a:t>
            </a:r>
            <a:r>
              <a:rPr lang="ja-JP" altLang="en-US" sz="3200" dirty="0">
                <a:solidFill>
                  <a:schemeClr val="tx1"/>
                </a:solidFill>
              </a:rPr>
              <a:t>編集</a:t>
            </a:r>
            <a:r>
              <a:rPr lang="ja-JP" altLang="en-US" sz="3200" dirty="0" smtClean="0">
                <a:solidFill>
                  <a:schemeClr val="tx1"/>
                </a:solidFill>
              </a:rPr>
              <a:t>傾向の調査</a:t>
            </a:r>
            <a:r>
              <a:rPr lang="ja-JP" altLang="en-US" sz="3200" dirty="0">
                <a:solidFill>
                  <a:schemeClr val="tx1"/>
                </a:solidFill>
              </a:rPr>
              <a:t>が</a:t>
            </a:r>
            <a:r>
              <a:rPr lang="ja-JP" altLang="en-US" sz="3200" dirty="0" smtClean="0">
                <a:solidFill>
                  <a:schemeClr val="tx1"/>
                </a:solidFill>
              </a:rPr>
              <a:t>必要</a:t>
            </a:r>
            <a:endParaRPr lang="ja-JP" altLang="en-US" sz="3200" dirty="0">
              <a:solidFill>
                <a:schemeClr val="tx1"/>
              </a:solidFill>
            </a:endParaRPr>
          </a:p>
        </p:txBody>
      </p:sp>
    </p:spTree>
    <p:extLst>
      <p:ext uri="{BB962C8B-B14F-4D97-AF65-F5344CB8AC3E}">
        <p14:creationId xmlns:p14="http://schemas.microsoft.com/office/powerpoint/2010/main" val="25201403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コードクローン編集管理の必要性</a:t>
            </a:r>
            <a:endParaRPr kumimoji="1" lang="ja-JP" altLang="en-US" dirty="0"/>
          </a:p>
        </p:txBody>
      </p:sp>
      <p:sp>
        <p:nvSpPr>
          <p:cNvPr id="3" name="コンテンツ プレースホルダー 2"/>
          <p:cNvSpPr>
            <a:spLocks noGrp="1"/>
          </p:cNvSpPr>
          <p:nvPr>
            <p:ph idx="1"/>
          </p:nvPr>
        </p:nvSpPr>
        <p:spPr>
          <a:xfrm>
            <a:off x="683568" y="1600200"/>
            <a:ext cx="8229600" cy="4525963"/>
          </a:xfrm>
        </p:spPr>
        <p:txBody>
          <a:bodyPr/>
          <a:lstStyle/>
          <a:p>
            <a:pPr marL="0" indent="0">
              <a:buNone/>
            </a:pPr>
            <a:r>
              <a:rPr lang="ja-JP" altLang="en-US" dirty="0" smtClean="0"/>
              <a:t>コードクローン間で発生した変更は開発者間で共有する必要がある．</a:t>
            </a:r>
            <a:endParaRPr kumimoji="1" lang="en-US" altLang="ja-JP" dirty="0" smtClean="0"/>
          </a:p>
          <a:p>
            <a:pPr marL="400050" lvl="1" indent="0">
              <a:buNone/>
            </a:pPr>
            <a:r>
              <a:rPr lang="en-US" altLang="ja-JP" sz="2400" dirty="0" smtClean="0"/>
              <a:t>―</a:t>
            </a:r>
            <a:r>
              <a:rPr lang="ja-JP" altLang="en-US" sz="2400" dirty="0" smtClean="0"/>
              <a:t>一貫していない編集が発生する可能性がある</a:t>
            </a:r>
            <a:endParaRPr kumimoji="1"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3</a:t>
            </a:fld>
            <a:endParaRPr kumimoji="1" lang="ja-JP" altLang="en-US"/>
          </a:p>
        </p:txBody>
      </p:sp>
      <p:grpSp>
        <p:nvGrpSpPr>
          <p:cNvPr id="44" name="グループ化 43"/>
          <p:cNvGrpSpPr/>
          <p:nvPr/>
        </p:nvGrpSpPr>
        <p:grpSpPr>
          <a:xfrm>
            <a:off x="1022764" y="4496562"/>
            <a:ext cx="1302380" cy="1743426"/>
            <a:chOff x="56802" y="4046204"/>
            <a:chExt cx="1271307" cy="1711079"/>
          </a:xfrm>
        </p:grpSpPr>
        <p:sp>
          <p:nvSpPr>
            <p:cNvPr id="45" name="正方形/長方形 44"/>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lang="en-US" altLang="ja-JP" sz="2400" dirty="0">
                  <a:solidFill>
                    <a:schemeClr val="tx1"/>
                  </a:solidFill>
                </a:rPr>
                <a:t>A</a:t>
              </a:r>
              <a:endParaRPr kumimoji="1" lang="ja-JP" altLang="en-US" sz="2400" dirty="0">
                <a:solidFill>
                  <a:schemeClr val="tx1"/>
                </a:solidFill>
              </a:endParaRPr>
            </a:p>
          </p:txBody>
        </p:sp>
        <p:pic>
          <p:nvPicPr>
            <p:cNvPr id="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046204"/>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グループ化 5"/>
          <p:cNvGrpSpPr/>
          <p:nvPr/>
        </p:nvGrpSpPr>
        <p:grpSpPr>
          <a:xfrm>
            <a:off x="2477907" y="3467621"/>
            <a:ext cx="1638379" cy="2166379"/>
            <a:chOff x="2734589" y="3239974"/>
            <a:chExt cx="1638379" cy="2166379"/>
          </a:xfrm>
        </p:grpSpPr>
        <p:sp>
          <p:nvSpPr>
            <p:cNvPr id="27" name="メモ 26"/>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04"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sp>
          <p:nvSpPr>
            <p:cNvPr id="38" name="Freeform 13"/>
            <p:cNvSpPr>
              <a:spLocks/>
            </p:cNvSpPr>
            <p:nvPr/>
          </p:nvSpPr>
          <p:spPr bwMode="auto">
            <a:xfrm>
              <a:off x="2976688" y="4411512"/>
              <a:ext cx="1139597" cy="5803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24" name="グループ化 23"/>
          <p:cNvGrpSpPr/>
          <p:nvPr/>
        </p:nvGrpSpPr>
        <p:grpSpPr>
          <a:xfrm>
            <a:off x="4924747" y="3467620"/>
            <a:ext cx="1638379" cy="2166379"/>
            <a:chOff x="2734589" y="3239974"/>
            <a:chExt cx="1638379" cy="2166379"/>
          </a:xfrm>
        </p:grpSpPr>
        <p:sp>
          <p:nvSpPr>
            <p:cNvPr id="25" name="メモ 24"/>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26"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30" name="グループ化 29"/>
          <p:cNvGrpSpPr/>
          <p:nvPr/>
        </p:nvGrpSpPr>
        <p:grpSpPr>
          <a:xfrm flipH="1">
            <a:off x="6768782" y="4639159"/>
            <a:ext cx="1332000" cy="1743426"/>
            <a:chOff x="56802" y="4046204"/>
            <a:chExt cx="1271307" cy="1711079"/>
          </a:xfrm>
        </p:grpSpPr>
        <p:sp>
          <p:nvSpPr>
            <p:cNvPr id="31" name="正方形/長方形 30"/>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kumimoji="1" lang="en-US" altLang="ja-JP" sz="2400" dirty="0" smtClean="0">
                  <a:solidFill>
                    <a:schemeClr val="tx1"/>
                  </a:solidFill>
                </a:rPr>
                <a:t>B</a:t>
              </a:r>
              <a:endParaRPr kumimoji="1" lang="ja-JP" altLang="en-US" sz="2400" dirty="0">
                <a:solidFill>
                  <a:schemeClr val="tx1"/>
                </a:solidFill>
              </a:endParaRPr>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046204"/>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2358" y="3758384"/>
            <a:ext cx="624353" cy="624353"/>
          </a:xfrm>
          <a:prstGeom prst="rect">
            <a:avLst/>
          </a:prstGeom>
        </p:spPr>
      </p:pic>
      <p:pic>
        <p:nvPicPr>
          <p:cNvPr id="34" name="図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3740" y="4617142"/>
            <a:ext cx="624353" cy="624353"/>
          </a:xfrm>
          <a:prstGeom prst="rect">
            <a:avLst/>
          </a:prstGeom>
        </p:spPr>
      </p:pic>
      <p:pic>
        <p:nvPicPr>
          <p:cNvPr id="35" name="図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86273" y="3809172"/>
            <a:ext cx="624353" cy="624353"/>
          </a:xfrm>
          <a:prstGeom prst="rect">
            <a:avLst/>
          </a:prstGeom>
        </p:spPr>
      </p:pic>
    </p:spTree>
    <p:extLst>
      <p:ext uri="{BB962C8B-B14F-4D97-AF65-F5344CB8AC3E}">
        <p14:creationId xmlns:p14="http://schemas.microsoft.com/office/powerpoint/2010/main" val="109770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par>
                                <p:cTn id="16" presetID="10" presetClass="entr" presetSubtype="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fade">
                                      <p:cBhvr>
                                        <p:cTn id="21" dur="500"/>
                                        <p:tgtEl>
                                          <p:spTgt spid="3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34"/>
                                        </p:tgtEl>
                                      </p:cBhvr>
                                    </p:animEffect>
                                    <p:set>
                                      <p:cBhvr>
                                        <p:cTn id="29"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ja-JP" altLang="en-US" sz="2800" dirty="0"/>
              <a:t>コードクローンの編集を監視して，開発者に通知する</a:t>
            </a:r>
            <a:r>
              <a:rPr lang="ja-JP" altLang="en-US" sz="2800" dirty="0" smtClean="0"/>
              <a:t>システムが存在している</a:t>
            </a:r>
            <a:endParaRPr lang="en-US" altLang="ja-JP" sz="2800" dirty="0" smtClean="0"/>
          </a:p>
          <a:p>
            <a:pPr marL="0" lvl="1" indent="0">
              <a:buNone/>
            </a:pPr>
            <a:r>
              <a:rPr lang="ja-JP" altLang="en-US" sz="2400" dirty="0" smtClean="0"/>
              <a:t>　　</a:t>
            </a:r>
            <a:r>
              <a:rPr lang="en-US" altLang="ja-JP" sz="2400" dirty="0" smtClean="0"/>
              <a:t>―</a:t>
            </a:r>
            <a:r>
              <a:rPr lang="ja-JP" altLang="en-US" sz="2400" dirty="0" smtClean="0"/>
              <a:t>複数人でコードクローンを編集する状況において，主要な</a:t>
            </a:r>
            <a:endParaRPr lang="en-US" altLang="ja-JP" sz="2400" dirty="0" smtClean="0"/>
          </a:p>
          <a:p>
            <a:pPr marL="0" lvl="1" indent="0">
              <a:buNone/>
            </a:pPr>
            <a:r>
              <a:rPr lang="ja-JP" altLang="en-US" sz="2400" dirty="0"/>
              <a:t>　　　 開発者が存在しなければ有効性を発揮</a:t>
            </a:r>
            <a:r>
              <a:rPr lang="ja-JP" altLang="en-US" sz="2400" dirty="0" smtClean="0"/>
              <a:t>する</a:t>
            </a:r>
            <a:endParaRPr lang="en-US" altLang="ja-JP" sz="2400" dirty="0"/>
          </a:p>
          <a:p>
            <a:r>
              <a:rPr lang="ja-JP" altLang="en-US" sz="2800" dirty="0" smtClean="0"/>
              <a:t>クローンセットが</a:t>
            </a:r>
            <a:r>
              <a:rPr lang="ja-JP" altLang="en-US" sz="2800" dirty="0"/>
              <a:t>複</a:t>
            </a:r>
            <a:r>
              <a:rPr lang="ja-JP" altLang="en-US" sz="2800" dirty="0" smtClean="0"/>
              <a:t>数人によって編集されているかわかっていない</a:t>
            </a:r>
            <a:endParaRPr lang="en-US" altLang="ja-JP" sz="2800" dirty="0" smtClean="0"/>
          </a:p>
          <a:p>
            <a:pPr lvl="1"/>
            <a:r>
              <a:rPr lang="ja-JP" altLang="en-US" sz="2400" dirty="0" smtClean="0"/>
              <a:t>クローンの編集管理が必要な</a:t>
            </a:r>
            <a:r>
              <a:rPr lang="ja-JP" altLang="en-US" sz="2400" dirty="0"/>
              <a:t>状況</a:t>
            </a:r>
            <a:r>
              <a:rPr lang="ja-JP" altLang="en-US" sz="2400" dirty="0" smtClean="0"/>
              <a:t>がどの程度存在するのかわかっていない</a:t>
            </a:r>
            <a:endParaRPr lang="en-US" altLang="ja-JP" sz="2400" dirty="0" smtClean="0"/>
          </a:p>
          <a:p>
            <a:pPr marL="457200" lvl="1" indent="0">
              <a:buNone/>
            </a:pPr>
            <a:endParaRPr lang="en-US" altLang="ja-JP" sz="2400" dirty="0"/>
          </a:p>
        </p:txBody>
      </p:sp>
      <p:sp>
        <p:nvSpPr>
          <p:cNvPr id="2" name="タイトル 1"/>
          <p:cNvSpPr>
            <a:spLocks noGrp="1"/>
          </p:cNvSpPr>
          <p:nvPr>
            <p:ph type="title"/>
          </p:nvPr>
        </p:nvSpPr>
        <p:spPr/>
        <p:txBody>
          <a:bodyPr/>
          <a:lstStyle/>
          <a:p>
            <a:r>
              <a:rPr lang="ja-JP" altLang="en-US" dirty="0" smtClean="0"/>
              <a:t>コードクローン</a:t>
            </a:r>
            <a:r>
              <a:rPr lang="ja-JP" altLang="en-US" dirty="0"/>
              <a:t>編集</a:t>
            </a:r>
            <a:r>
              <a:rPr lang="ja-JP" altLang="en-US" dirty="0" smtClean="0"/>
              <a:t>管理</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4</a:t>
            </a:fld>
            <a:endParaRPr kumimoji="1" lang="ja-JP" altLang="en-US"/>
          </a:p>
        </p:txBody>
      </p:sp>
      <p:sp>
        <p:nvSpPr>
          <p:cNvPr id="6" name="正方形/長方形 5"/>
          <p:cNvSpPr/>
          <p:nvPr/>
        </p:nvSpPr>
        <p:spPr>
          <a:xfrm>
            <a:off x="529788" y="5232833"/>
            <a:ext cx="8229600" cy="9846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smtClean="0">
                <a:solidFill>
                  <a:schemeClr val="tx1"/>
                </a:solidFill>
              </a:rPr>
              <a:t>複数人の開発者によって</a:t>
            </a:r>
            <a:r>
              <a:rPr lang="ja-JP" altLang="en-US" sz="3200" dirty="0" smtClean="0">
                <a:solidFill>
                  <a:schemeClr val="tx1"/>
                </a:solidFill>
              </a:rPr>
              <a:t>編集され</a:t>
            </a:r>
            <a:r>
              <a:rPr lang="ja-JP" altLang="en-US" sz="3200" dirty="0">
                <a:solidFill>
                  <a:schemeClr val="tx1"/>
                </a:solidFill>
              </a:rPr>
              <a:t>ている</a:t>
            </a:r>
            <a:r>
              <a:rPr lang="ja-JP" altLang="en-US" sz="3200" dirty="0" smtClean="0">
                <a:solidFill>
                  <a:schemeClr val="tx1"/>
                </a:solidFill>
              </a:rPr>
              <a:t>コードクローンが存在するかどうかの</a:t>
            </a:r>
            <a:r>
              <a:rPr lang="ja-JP" altLang="en-US" sz="3200" dirty="0" smtClean="0">
                <a:solidFill>
                  <a:schemeClr val="tx1"/>
                </a:solidFill>
              </a:rPr>
              <a:t>調査</a:t>
            </a:r>
            <a:r>
              <a:rPr lang="ja-JP" altLang="en-US" sz="3200" dirty="0">
                <a:solidFill>
                  <a:schemeClr val="tx1"/>
                </a:solidFill>
              </a:rPr>
              <a:t>が</a:t>
            </a:r>
            <a:r>
              <a:rPr lang="ja-JP" altLang="en-US" sz="3200" dirty="0" smtClean="0">
                <a:solidFill>
                  <a:schemeClr val="tx1"/>
                </a:solidFill>
              </a:rPr>
              <a:t>必要</a:t>
            </a:r>
            <a:endParaRPr lang="ja-JP" altLang="en-US" sz="3200" dirty="0">
              <a:solidFill>
                <a:schemeClr val="tx1"/>
              </a:solidFill>
            </a:endParaRPr>
          </a:p>
        </p:txBody>
      </p:sp>
    </p:spTree>
    <p:extLst>
      <p:ext uri="{BB962C8B-B14F-4D97-AF65-F5344CB8AC3E}">
        <p14:creationId xmlns:p14="http://schemas.microsoft.com/office/powerpoint/2010/main" val="1078076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既存研究：</a:t>
            </a:r>
            <a:r>
              <a:rPr kumimoji="1" lang="en-US" altLang="ja-JP" dirty="0" smtClean="0"/>
              <a:t>Ownership</a:t>
            </a:r>
            <a:r>
              <a:rPr kumimoji="1" lang="ja-JP" altLang="en-US" dirty="0" smtClean="0"/>
              <a:t>メトリック</a:t>
            </a:r>
            <a:r>
              <a:rPr kumimoji="1" lang="en-US" altLang="ja-JP" baseline="30000" dirty="0" smtClean="0"/>
              <a:t>[1]</a:t>
            </a:r>
            <a:endParaRPr kumimoji="1" lang="ja-JP" altLang="en-US" baseline="30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sz="2800" dirty="0" smtClean="0"/>
                  <a:t>コンポーネントに対して，開発者が明確に責任を持っているかどうかを数値化している</a:t>
                </a:r>
                <a:endParaRPr lang="en-US" altLang="ja-JP" sz="2800" dirty="0"/>
              </a:p>
              <a:p>
                <a:endParaRPr lang="en-US" altLang="ja-JP" sz="2800" dirty="0" smtClean="0"/>
              </a:p>
              <a:p>
                <a:endParaRPr lang="en-US" altLang="ja-JP" sz="2800" dirty="0" smtClean="0"/>
              </a:p>
              <a:p>
                <a:pPr marL="0" indent="0">
                  <a:buNone/>
                </a:pPr>
                <a14:m>
                  <m:oMath xmlns:m="http://schemas.openxmlformats.org/officeDocument/2006/math">
                    <m:r>
                      <m:rPr>
                        <m:nor/>
                      </m:rPr>
                      <a:rPr lang="en-US" altLang="ja-JP" sz="2400" b="0" i="1" dirty="0" smtClean="0"/>
                      <m:t>      </m:t>
                    </m:r>
                    <m:r>
                      <m:rPr>
                        <m:nor/>
                      </m:rPr>
                      <a:rPr lang="en-US" altLang="ja-JP" sz="2400" i="1" dirty="0"/>
                      <m:t>Co</m:t>
                    </m:r>
                    <m:r>
                      <m:rPr>
                        <m:nor/>
                      </m:rPr>
                      <a:rPr lang="en-US" altLang="ja-JP" sz="2400" b="0" i="1" baseline="-25000" dirty="0" smtClean="0"/>
                      <m:t>total</m:t>
                    </m:r>
                  </m:oMath>
                </a14:m>
                <a:r>
                  <a:rPr lang="en-US" altLang="ja-JP" sz="2400" dirty="0" smtClean="0"/>
                  <a:t>:</a:t>
                </a:r>
                <a:r>
                  <a:rPr lang="ja-JP" altLang="en-US" sz="2400" dirty="0" smtClean="0"/>
                  <a:t>コンポーネントに対する総コミット数</a:t>
                </a:r>
                <a:endParaRPr lang="en-US" altLang="ja-JP" sz="1800" dirty="0" smtClean="0"/>
              </a:p>
              <a:p>
                <a:pPr marL="0" indent="0">
                  <a:buNone/>
                </a:pPr>
                <a14:m>
                  <m:oMath xmlns:m="http://schemas.openxmlformats.org/officeDocument/2006/math">
                    <m:r>
                      <m:rPr>
                        <m:nor/>
                      </m:rPr>
                      <a:rPr lang="en-US" altLang="ja-JP" sz="2400" b="0" i="1" dirty="0" smtClean="0"/>
                      <m:t>      </m:t>
                    </m:r>
                    <m:r>
                      <m:rPr>
                        <m:nor/>
                      </m:rPr>
                      <a:rPr lang="en-US" altLang="ja-JP" sz="2400" i="1" dirty="0" smtClean="0"/>
                      <m:t>Co</m:t>
                    </m:r>
                    <m:r>
                      <m:rPr>
                        <m:nor/>
                      </m:rPr>
                      <a:rPr lang="en-US" altLang="ja-JP" sz="2400" b="0" i="1" baseline="-25000" dirty="0" smtClean="0"/>
                      <m:t>max</m:t>
                    </m:r>
                  </m:oMath>
                </a14:m>
                <a:r>
                  <a:rPr lang="en-US" altLang="ja-JP" sz="2400" dirty="0" smtClean="0"/>
                  <a:t>:</a:t>
                </a:r>
                <a:r>
                  <a:rPr lang="ja-JP" altLang="en-US" sz="2400" dirty="0" smtClean="0"/>
                  <a:t>コンポーネントの最多開発者が行ったコミット数</a:t>
                </a:r>
                <a:endParaRPr lang="en-US" altLang="ja-JP" sz="2400" dirty="0"/>
              </a:p>
              <a:p>
                <a:r>
                  <a:rPr lang="ja-JP" altLang="en-US" sz="2800" dirty="0" smtClean="0"/>
                  <a:t>最も多く編集を行った開発者の編集割合を</a:t>
                </a:r>
                <a:r>
                  <a:rPr lang="en-US" altLang="ja-JP" sz="2800" dirty="0" smtClean="0"/>
                  <a:t>Ownership</a:t>
                </a:r>
                <a:r>
                  <a:rPr lang="ja-JP" altLang="en-US" sz="2800" dirty="0" smtClean="0"/>
                  <a:t>としている</a:t>
                </a:r>
                <a:endParaRPr lang="en-US" altLang="ja-JP" sz="2800" dirty="0" smtClean="0"/>
              </a:p>
              <a:p>
                <a:pPr lvl="1"/>
                <a:r>
                  <a:rPr lang="ja-JP" altLang="en-US" sz="2400" dirty="0" smtClean="0"/>
                  <a:t>ソースコードを編集している開発者の分担度合いを推測することが可能</a:t>
                </a:r>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482" b="-4043"/>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5</a:t>
            </a:fld>
            <a:endParaRPr kumimoji="1" lang="ja-JP" altLang="en-US"/>
          </a:p>
        </p:txBody>
      </p:sp>
      <p:sp>
        <p:nvSpPr>
          <p:cNvPr id="6" name="テキスト ボックス 5"/>
          <p:cNvSpPr txBox="1"/>
          <p:nvPr/>
        </p:nvSpPr>
        <p:spPr>
          <a:xfrm>
            <a:off x="1619672" y="6182668"/>
            <a:ext cx="6768752" cy="461665"/>
          </a:xfrm>
          <a:prstGeom prst="rect">
            <a:avLst/>
          </a:prstGeom>
          <a:solidFill>
            <a:srgbClr val="FFFFCC"/>
          </a:solidFill>
          <a:ln>
            <a:solidFill>
              <a:schemeClr val="dk1"/>
            </a:solidFill>
          </a:ln>
        </p:spPr>
        <p:txBody>
          <a:bodyPr wrap="square" rtlCol="0">
            <a:spAutoFit/>
          </a:bodyPr>
          <a:lstStyle/>
          <a:p>
            <a:r>
              <a:rPr lang="en-US" altLang="ja-JP" sz="1200" dirty="0" smtClean="0"/>
              <a:t>[1] </a:t>
            </a:r>
            <a:r>
              <a:rPr lang="en-US" altLang="ja-JP" sz="1200" dirty="0"/>
              <a:t>Bird, C., </a:t>
            </a:r>
            <a:r>
              <a:rPr lang="en-US" altLang="ja-JP" sz="1200" dirty="0" err="1"/>
              <a:t>Nagappan</a:t>
            </a:r>
            <a:r>
              <a:rPr lang="en-US" altLang="ja-JP" sz="1200" dirty="0"/>
              <a:t>, N., Murphy, B., Gall, H. and </a:t>
            </a:r>
            <a:r>
              <a:rPr lang="en-US" altLang="ja-JP" sz="1200" dirty="0" err="1" smtClean="0"/>
              <a:t>Devanbu</a:t>
            </a:r>
            <a:r>
              <a:rPr lang="en-US" altLang="ja-JP" sz="1200" dirty="0" smtClean="0"/>
              <a:t>, P</a:t>
            </a:r>
            <a:r>
              <a:rPr lang="en-US" altLang="ja-JP" sz="1200" dirty="0"/>
              <a:t>.: </a:t>
            </a:r>
            <a:r>
              <a:rPr lang="en-US" altLang="ja-JP" sz="1200" dirty="0" err="1"/>
              <a:t>Don’T</a:t>
            </a:r>
            <a:r>
              <a:rPr lang="en-US" altLang="ja-JP" sz="1200" dirty="0"/>
              <a:t> Touch My Code!: Examining </a:t>
            </a:r>
            <a:r>
              <a:rPr lang="en-US" altLang="ja-JP" sz="1200" dirty="0" smtClean="0"/>
              <a:t>the Effects </a:t>
            </a:r>
            <a:r>
              <a:rPr lang="en-US" altLang="ja-JP" sz="1200" dirty="0"/>
              <a:t>of Ownership on Software Quality, Proc. </a:t>
            </a:r>
            <a:r>
              <a:rPr lang="en-US" altLang="ja-JP" sz="1200" dirty="0" smtClean="0"/>
              <a:t>of ESEC/FSE </a:t>
            </a:r>
            <a:r>
              <a:rPr lang="en-US" altLang="ja-JP" sz="1200" dirty="0"/>
              <a:t>’11, pp. 4–14 (2011).</a:t>
            </a:r>
            <a:endParaRPr kumimoji="1" lang="ja-JP" altLang="en-US" sz="1200" dirty="0"/>
          </a:p>
        </p:txBody>
      </p:sp>
      <mc:AlternateContent xmlns:mc="http://schemas.openxmlformats.org/markup-compatibility/2006" xmlns:a14="http://schemas.microsoft.com/office/drawing/2010/main">
        <mc:Choice Requires="a14">
          <p:sp>
            <p:nvSpPr>
              <p:cNvPr id="7" name="正方形/長方形 6"/>
              <p:cNvSpPr/>
              <p:nvPr/>
            </p:nvSpPr>
            <p:spPr>
              <a:xfrm>
                <a:off x="2800648" y="2636912"/>
                <a:ext cx="3531592" cy="827911"/>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Ownership = </a:t>
                </a:r>
                <a14:m>
                  <m:oMath xmlns:m="http://schemas.openxmlformats.org/officeDocument/2006/math">
                    <m:f>
                      <m:fPr>
                        <m:ctrlPr>
                          <a:rPr lang="en-US" altLang="ja-JP" sz="2400" i="1">
                            <a:solidFill>
                              <a:schemeClr val="tx1"/>
                            </a:solidFill>
                            <a:latin typeface="Cambria Math" panose="02040503050406030204" pitchFamily="18" charset="0"/>
                          </a:rPr>
                        </m:ctrlPr>
                      </m:fPr>
                      <m:num>
                        <m:r>
                          <m:rPr>
                            <m:nor/>
                          </m:rPr>
                          <a:rPr lang="en-US" altLang="ja-JP" sz="2400" i="1" dirty="0">
                            <a:solidFill>
                              <a:schemeClr val="tx1"/>
                            </a:solidFill>
                          </a:rPr>
                          <m:t>C</m:t>
                        </m:r>
                        <m:r>
                          <m:rPr>
                            <m:nor/>
                          </m:rPr>
                          <a:rPr lang="en-US" altLang="ja-JP" sz="2400" b="0" i="1" dirty="0" smtClean="0">
                            <a:solidFill>
                              <a:schemeClr val="tx1"/>
                            </a:solidFill>
                          </a:rPr>
                          <m:t>o</m:t>
                        </m:r>
                        <m:r>
                          <m:rPr>
                            <m:nor/>
                          </m:rPr>
                          <a:rPr lang="en-US" altLang="ja-JP" sz="2400" i="1" baseline="-25000" dirty="0">
                            <a:solidFill>
                              <a:schemeClr val="tx1"/>
                            </a:solidFill>
                          </a:rPr>
                          <m:t>max</m:t>
                        </m:r>
                      </m:num>
                      <m:den>
                        <m:r>
                          <m:rPr>
                            <m:nor/>
                          </m:rPr>
                          <a:rPr lang="en-US" altLang="ja-JP" sz="2400" b="0" i="1" dirty="0" smtClean="0">
                            <a:solidFill>
                              <a:schemeClr val="tx1"/>
                            </a:solidFill>
                          </a:rPr>
                          <m:t>Co</m:t>
                        </m:r>
                        <m:r>
                          <m:rPr>
                            <m:nor/>
                          </m:rPr>
                          <a:rPr lang="en-US" altLang="ja-JP" sz="2400" i="1" baseline="-25000" dirty="0">
                            <a:solidFill>
                              <a:schemeClr val="tx1"/>
                            </a:solidFill>
                          </a:rPr>
                          <m:t>total</m:t>
                        </m:r>
                      </m:den>
                    </m:f>
                  </m:oMath>
                </a14:m>
                <a:endParaRPr lang="ja-JP" altLang="en-US" sz="2400" dirty="0">
                  <a:solidFill>
                    <a:schemeClr val="tx1"/>
                  </a:solidFill>
                </a:endParaRPr>
              </a:p>
            </p:txBody>
          </p:sp>
        </mc:Choice>
        <mc:Fallback xmlns="">
          <p:sp>
            <p:nvSpPr>
              <p:cNvPr id="7" name="正方形/長方形 6"/>
              <p:cNvSpPr>
                <a:spLocks noRot="1" noChangeAspect="1" noMove="1" noResize="1" noEditPoints="1" noAdjustHandles="1" noChangeArrowheads="1" noChangeShapeType="1" noTextEdit="1"/>
              </p:cNvSpPr>
              <p:nvPr/>
            </p:nvSpPr>
            <p:spPr>
              <a:xfrm>
                <a:off x="2800648" y="2636912"/>
                <a:ext cx="3531592" cy="827911"/>
              </a:xfrm>
              <a:prstGeom prst="rect">
                <a:avLst/>
              </a:prstGeom>
              <a:blipFill rotWithShape="0">
                <a:blip r:embed="rId4"/>
                <a:stretch>
                  <a:fillRect/>
                </a:stretch>
              </a:blipFill>
              <a:ln>
                <a:solidFill>
                  <a:schemeClr val="tx1"/>
                </a:solidFill>
              </a:ln>
            </p:spPr>
            <p:txBody>
              <a:bodyPr/>
              <a:lstStyle/>
              <a:p>
                <a:r>
                  <a:rPr lang="ja-JP" altLang="en-US">
                    <a:noFill/>
                  </a:rPr>
                  <a:t> </a:t>
                </a:r>
              </a:p>
            </p:txBody>
          </p:sp>
        </mc:Fallback>
      </mc:AlternateContent>
    </p:spTree>
    <p:extLst>
      <p:ext uri="{BB962C8B-B14F-4D97-AF65-F5344CB8AC3E}">
        <p14:creationId xmlns:p14="http://schemas.microsoft.com/office/powerpoint/2010/main" val="239379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本研究の概要</a:t>
            </a:r>
            <a:endParaRPr kumimoji="1" lang="ja-JP" altLang="en-US" dirty="0"/>
          </a:p>
        </p:txBody>
      </p:sp>
      <p:sp>
        <p:nvSpPr>
          <p:cNvPr id="3" name="コンテンツ プレースホルダー 2"/>
          <p:cNvSpPr>
            <a:spLocks noGrp="1"/>
          </p:cNvSpPr>
          <p:nvPr>
            <p:ph idx="1"/>
          </p:nvPr>
        </p:nvSpPr>
        <p:spPr>
          <a:xfrm>
            <a:off x="611560" y="1639341"/>
            <a:ext cx="8075240" cy="4525963"/>
          </a:xfrm>
        </p:spPr>
        <p:txBody>
          <a:bodyPr/>
          <a:lstStyle/>
          <a:p>
            <a:r>
              <a:rPr kumimoji="1" lang="ja-JP" altLang="en-US" sz="2800" dirty="0" smtClean="0"/>
              <a:t>目的</a:t>
            </a:r>
            <a:endParaRPr kumimoji="1" lang="en-US" altLang="ja-JP" sz="2800" dirty="0" smtClean="0"/>
          </a:p>
          <a:p>
            <a:pPr lvl="1"/>
            <a:r>
              <a:rPr lang="ja-JP" altLang="en-US" sz="2400" dirty="0" smtClean="0"/>
              <a:t>クローンセット</a:t>
            </a:r>
            <a:r>
              <a:rPr lang="ja-JP" altLang="en-US" sz="2400" dirty="0"/>
              <a:t>に</a:t>
            </a:r>
            <a:r>
              <a:rPr lang="ja-JP" altLang="en-US" sz="2400" dirty="0" smtClean="0"/>
              <a:t>対する</a:t>
            </a:r>
            <a:r>
              <a:rPr lang="en-US" altLang="ja-JP" sz="2400" dirty="0" smtClean="0"/>
              <a:t>Ownership</a:t>
            </a:r>
            <a:r>
              <a:rPr lang="ja-JP" altLang="en-US" sz="2400" dirty="0" smtClean="0"/>
              <a:t>の</a:t>
            </a:r>
            <a:r>
              <a:rPr kumimoji="1" lang="ja-JP" altLang="en-US" sz="2400" dirty="0" smtClean="0"/>
              <a:t>調査</a:t>
            </a:r>
            <a:endParaRPr kumimoji="1" lang="en-US" altLang="ja-JP" sz="2400" dirty="0" smtClean="0"/>
          </a:p>
          <a:p>
            <a:r>
              <a:rPr lang="ja-JP" altLang="en-US" sz="2800" dirty="0"/>
              <a:t>調査</a:t>
            </a:r>
            <a:r>
              <a:rPr lang="ja-JP" altLang="en-US" sz="2800" dirty="0" smtClean="0"/>
              <a:t>手法</a:t>
            </a:r>
            <a:endParaRPr kumimoji="1" lang="en-US" altLang="ja-JP" sz="2800" dirty="0" smtClean="0"/>
          </a:p>
          <a:p>
            <a:pPr lvl="1"/>
            <a:r>
              <a:rPr kumimoji="1" lang="en-US" altLang="ja-JP" sz="2400" dirty="0" smtClean="0"/>
              <a:t>Ownership</a:t>
            </a:r>
            <a:r>
              <a:rPr kumimoji="1" lang="ja-JP" altLang="en-US" sz="2400" dirty="0" smtClean="0"/>
              <a:t>メトリックを，クローンセットに対して適用した新たな</a:t>
            </a:r>
            <a:r>
              <a:rPr lang="ja-JP" altLang="en-US" sz="2400" dirty="0" smtClean="0"/>
              <a:t>メトリック</a:t>
            </a:r>
            <a:r>
              <a:rPr kumimoji="1" lang="ja-JP" altLang="en-US" sz="2400" dirty="0" smtClean="0"/>
              <a:t>を提案</a:t>
            </a:r>
            <a:endParaRPr kumimoji="1" lang="en-US" altLang="ja-JP" sz="2400" dirty="0" smtClean="0"/>
          </a:p>
          <a:p>
            <a:pPr lvl="1"/>
            <a:r>
              <a:rPr lang="ja-JP" altLang="en-US" sz="2400" dirty="0" smtClean="0"/>
              <a:t>対象ソフトウェアの，特定のバージョンでクローン検出を行い，以降のクローンセットへの編集について調査する</a:t>
            </a:r>
            <a:endParaRPr lang="en-US" altLang="ja-JP" sz="2400" dirty="0" smtClean="0"/>
          </a:p>
          <a:p>
            <a:pPr lvl="2"/>
            <a:r>
              <a:rPr lang="ja-JP" altLang="en-US" sz="2000" dirty="0" smtClean="0"/>
              <a:t>検出するコードクローンは，コメントやユーザ定義名を除き，完全に一致したファイルとする</a:t>
            </a:r>
            <a:endParaRPr lang="en-US" altLang="ja-JP" sz="2000" dirty="0"/>
          </a:p>
          <a:p>
            <a:pPr lvl="2"/>
            <a:r>
              <a:rPr kumimoji="1" lang="ja-JP" altLang="en-US" sz="2000" dirty="0" smtClean="0"/>
              <a:t>ファイル単位での編集回数と，トークン単位での編集回数について調査を行う</a:t>
            </a:r>
            <a:endParaRPr kumimoji="1" lang="en-US" altLang="ja-JP" sz="2000" dirty="0" smtClean="0"/>
          </a:p>
          <a:p>
            <a:pPr lvl="1"/>
            <a:endParaRPr kumimoji="1" lang="en-US" altLang="ja-JP" sz="2400"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6</a:t>
            </a:fld>
            <a:endParaRPr kumimoji="1" lang="ja-JP" altLang="en-US"/>
          </a:p>
        </p:txBody>
      </p:sp>
    </p:spTree>
    <p:extLst>
      <p:ext uri="{BB962C8B-B14F-4D97-AF65-F5344CB8AC3E}">
        <p14:creationId xmlns:p14="http://schemas.microsoft.com/office/powerpoint/2010/main" val="3654458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r>
              <a:rPr kumimoji="1" lang="en-US" altLang="ja-JP" dirty="0" smtClean="0"/>
              <a:t>CS-Ownership</a:t>
            </a:r>
            <a:endParaRPr kumimoji="1" lang="ja-JP" altLang="en-US" dirty="0"/>
          </a:p>
        </p:txBody>
      </p:sp>
      <p:sp>
        <p:nvSpPr>
          <p:cNvPr id="3" name="コンテンツ プレースホルダー 2"/>
          <p:cNvSpPr>
            <a:spLocks noGrp="1"/>
          </p:cNvSpPr>
          <p:nvPr>
            <p:ph idx="1"/>
          </p:nvPr>
        </p:nvSpPr>
        <p:spPr>
          <a:xfrm>
            <a:off x="457200" y="1600201"/>
            <a:ext cx="8229600" cy="918624"/>
          </a:xfrm>
        </p:spPr>
        <p:txBody>
          <a:bodyPr/>
          <a:lstStyle/>
          <a:p>
            <a:r>
              <a:rPr lang="ja-JP" altLang="en-US" sz="2400" dirty="0" smtClean="0"/>
              <a:t>クローンセット内のコードクローンを最も多く編集した開発者の，ファイル単位もしくはトークン単位での編集割合を示す</a:t>
            </a:r>
            <a:endParaRPr lang="en-US" altLang="ja-JP" sz="2400" dirty="0" smtClean="0"/>
          </a:p>
          <a:p>
            <a:endParaRPr lang="en-US" altLang="ja-JP" sz="2800" dirty="0"/>
          </a:p>
          <a:p>
            <a:endParaRPr lang="en-US" altLang="ja-JP" sz="2800" dirty="0" smtClean="0"/>
          </a:p>
          <a:p>
            <a:endParaRPr lang="en-US" altLang="ja-JP" sz="2800" dirty="0" smtClean="0"/>
          </a:p>
          <a:p>
            <a:endParaRPr lang="en-US" altLang="ja-JP" sz="2800" dirty="0"/>
          </a:p>
          <a:p>
            <a:pPr marL="0" indent="0">
              <a:buNone/>
            </a:pPr>
            <a:endParaRPr lang="en-US" altLang="ja-JP" sz="2800" dirty="0"/>
          </a:p>
          <a:p>
            <a:pPr marL="0" indent="0">
              <a:buNone/>
            </a:pPr>
            <a:endParaRPr lang="en-US" altLang="ja-JP" sz="2400" dirty="0" smtClean="0"/>
          </a:p>
          <a:p>
            <a:pPr marL="0" indent="0">
              <a:buNone/>
            </a:pPr>
            <a:endParaRPr lang="en-US" altLang="ja-JP" sz="2400" dirty="0" smtClean="0"/>
          </a:p>
          <a:p>
            <a:pPr marL="0" indent="0">
              <a:buNone/>
            </a:pPr>
            <a:endParaRPr lang="en-US" altLang="ja-JP" sz="2800" dirty="0" smtClean="0"/>
          </a:p>
          <a:p>
            <a:endParaRPr lang="en-US" altLang="ja-JP" sz="2800" dirty="0"/>
          </a:p>
          <a:p>
            <a:endParaRPr lang="en-US" altLang="ja-JP" sz="2800"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7</a:t>
            </a:fld>
            <a:endParaRPr kumimoji="1" lang="ja-JP" altLang="en-US"/>
          </a:p>
        </p:txBody>
      </p:sp>
      <p:sp>
        <p:nvSpPr>
          <p:cNvPr id="17" name="テキスト ボックス 16"/>
          <p:cNvSpPr txBox="1"/>
          <p:nvPr/>
        </p:nvSpPr>
        <p:spPr>
          <a:xfrm>
            <a:off x="4860032" y="2642001"/>
            <a:ext cx="4024182" cy="1323439"/>
          </a:xfrm>
          <a:prstGeom prst="rect">
            <a:avLst/>
          </a:prstGeom>
          <a:noFill/>
        </p:spPr>
        <p:txBody>
          <a:bodyPr wrap="square" rtlCol="0">
            <a:spAutoFit/>
          </a:bodyPr>
          <a:lstStyle/>
          <a:p>
            <a:r>
              <a:rPr lang="en-US" altLang="ja-JP" sz="2000" i="1" dirty="0" err="1" smtClean="0"/>
              <a:t>CSF</a:t>
            </a:r>
            <a:r>
              <a:rPr lang="en-US" altLang="ja-JP" sz="2400" i="1" baseline="-25000" dirty="0" err="1" smtClean="0"/>
              <a:t>total</a:t>
            </a:r>
            <a:r>
              <a:rPr lang="en-US" altLang="ja-JP" sz="2000" dirty="0"/>
              <a:t>:</a:t>
            </a:r>
            <a:r>
              <a:rPr lang="ja-JP" altLang="en-US" sz="2000" dirty="0" smtClean="0"/>
              <a:t>クローンセット中のファイルが編集された全コミット数</a:t>
            </a:r>
            <a:endParaRPr lang="en-US" altLang="ja-JP" sz="2000" dirty="0" smtClean="0"/>
          </a:p>
          <a:p>
            <a:r>
              <a:rPr lang="en-US" altLang="ja-JP" sz="2000" i="1" dirty="0" err="1" smtClean="0"/>
              <a:t>CSF</a:t>
            </a:r>
            <a:r>
              <a:rPr lang="en-US" altLang="ja-JP" sz="2400" i="1" baseline="-25000" dirty="0" err="1" smtClean="0"/>
              <a:t>max</a:t>
            </a:r>
            <a:r>
              <a:rPr lang="en-US" altLang="ja-JP" sz="2000" dirty="0" smtClean="0"/>
              <a:t>:</a:t>
            </a:r>
            <a:r>
              <a:rPr lang="en-US" altLang="ja-JP" i="1" dirty="0"/>
              <a:t> </a:t>
            </a:r>
            <a:r>
              <a:rPr lang="en-US" altLang="ja-JP" i="1" dirty="0" err="1"/>
              <a:t>CSF</a:t>
            </a:r>
            <a:r>
              <a:rPr lang="en-US" altLang="ja-JP" sz="2000" i="1" baseline="-25000" dirty="0" err="1"/>
              <a:t>total</a:t>
            </a:r>
            <a:r>
              <a:rPr lang="ja-JP" altLang="en-US" sz="2000" dirty="0" smtClean="0"/>
              <a:t>の</a:t>
            </a:r>
            <a:r>
              <a:rPr lang="ja-JP" altLang="en-US" sz="2000" dirty="0"/>
              <a:t>うち，</a:t>
            </a:r>
            <a:r>
              <a:rPr lang="ja-JP" altLang="en-US" sz="2000" dirty="0" smtClean="0"/>
              <a:t>最多開発者が行ったコミット数</a:t>
            </a:r>
            <a:endParaRPr lang="en-US" altLang="ja-JP" sz="2000" dirty="0"/>
          </a:p>
        </p:txBody>
      </p:sp>
      <mc:AlternateContent xmlns:mc="http://schemas.openxmlformats.org/markup-compatibility/2006" xmlns:a14="http://schemas.microsoft.com/office/drawing/2010/main">
        <mc:Choice Requires="a14">
          <p:sp>
            <p:nvSpPr>
              <p:cNvPr id="6" name="正方形/長方形 5"/>
              <p:cNvSpPr/>
              <p:nvPr/>
            </p:nvSpPr>
            <p:spPr>
              <a:xfrm>
                <a:off x="179512" y="2677014"/>
                <a:ext cx="4608512" cy="1371985"/>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i="1" dirty="0" smtClean="0">
                    <a:solidFill>
                      <a:schemeClr val="tx1"/>
                    </a:solidFill>
                  </a:rPr>
                  <a:t>CSF-Ownership</a:t>
                </a:r>
                <a:r>
                  <a:rPr lang="en-US" altLang="ja-JP" sz="2000" dirty="0" smtClean="0">
                    <a:solidFill>
                      <a:schemeClr val="tx1"/>
                    </a:solidFill>
                  </a:rPr>
                  <a:t> =</a:t>
                </a:r>
                <a14:m>
                  <m:oMath xmlns:m="http://schemas.openxmlformats.org/officeDocument/2006/math">
                    <m:d>
                      <m:dPr>
                        <m:begChr m:val="{"/>
                        <m:endChr m:val=""/>
                        <m:ctrlPr>
                          <a:rPr lang="en-US" altLang="ja-JP" i="1" smtClean="0">
                            <a:solidFill>
                              <a:schemeClr val="tx1"/>
                            </a:solidFill>
                            <a:latin typeface="Cambria Math" panose="02040503050406030204" pitchFamily="18" charset="0"/>
                          </a:rPr>
                        </m:ctrlPr>
                      </m:dPr>
                      <m:e>
                        <m:eqArr>
                          <m:eqArrPr>
                            <m:ctrlPr>
                              <a:rPr lang="en-US" altLang="ja-JP" i="1" smtClean="0">
                                <a:solidFill>
                                  <a:schemeClr val="tx1"/>
                                </a:solidFill>
                                <a:latin typeface="Cambria Math" panose="02040503050406030204" pitchFamily="18" charset="0"/>
                              </a:rPr>
                            </m:ctrlPr>
                          </m:eqArrPr>
                          <m:e>
                            <m:f>
                              <m:fPr>
                                <m:ctrlPr>
                                  <a:rPr lang="en-US" altLang="ja-JP" i="1">
                                    <a:solidFill>
                                      <a:schemeClr val="tx1"/>
                                    </a:solidFill>
                                    <a:latin typeface="Cambria Math" panose="02040503050406030204" pitchFamily="18" charset="0"/>
                                  </a:rPr>
                                </m:ctrlPr>
                              </m:fPr>
                              <m:num>
                                <m:r>
                                  <m:rPr>
                                    <m:nor/>
                                  </m:rPr>
                                  <a:rPr lang="en-US" altLang="ja-JP" i="1" dirty="0">
                                    <a:solidFill>
                                      <a:schemeClr val="tx1"/>
                                    </a:solidFill>
                                  </a:rPr>
                                  <m:t>CS</m:t>
                                </m:r>
                                <m:r>
                                  <m:rPr>
                                    <m:nor/>
                                  </m:rPr>
                                  <a:rPr lang="en-US" altLang="ja-JP" b="0" i="1" dirty="0" smtClean="0">
                                    <a:solidFill>
                                      <a:schemeClr val="tx1"/>
                                    </a:solidFill>
                                  </a:rPr>
                                  <m:t>F</m:t>
                                </m:r>
                                <m:r>
                                  <m:rPr>
                                    <m:nor/>
                                  </m:rPr>
                                  <a:rPr lang="en-US" altLang="ja-JP" i="1" baseline="-25000" dirty="0">
                                    <a:solidFill>
                                      <a:schemeClr val="tx1"/>
                                    </a:solidFill>
                                  </a:rPr>
                                  <m:t>max</m:t>
                                </m:r>
                              </m:num>
                              <m:den>
                                <m:r>
                                  <m:rPr>
                                    <m:nor/>
                                  </m:rPr>
                                  <a:rPr lang="en-US" altLang="ja-JP" i="1" dirty="0">
                                    <a:solidFill>
                                      <a:schemeClr val="tx1"/>
                                    </a:solidFill>
                                  </a:rPr>
                                  <m:t>CS</m:t>
                                </m:r>
                                <m:r>
                                  <m:rPr>
                                    <m:nor/>
                                  </m:rPr>
                                  <a:rPr lang="en-US" altLang="ja-JP" b="0" i="1" dirty="0" smtClean="0">
                                    <a:solidFill>
                                      <a:schemeClr val="tx1"/>
                                    </a:solidFill>
                                  </a:rPr>
                                  <m:t>F</m:t>
                                </m:r>
                                <m:r>
                                  <m:rPr>
                                    <m:nor/>
                                  </m:rPr>
                                  <a:rPr lang="en-US" altLang="ja-JP" i="1" baseline="-25000" dirty="0">
                                    <a:solidFill>
                                      <a:schemeClr val="tx1"/>
                                    </a:solidFill>
                                  </a:rPr>
                                  <m:t>total</m:t>
                                </m:r>
                              </m:den>
                            </m:f>
                            <m:r>
                              <m:rPr>
                                <m:nor/>
                              </m:rPr>
                              <a:rPr lang="ja-JP" altLang="en-US" dirty="0">
                                <a:solidFill>
                                  <a:schemeClr val="tx1"/>
                                </a:solidFill>
                              </a:rPr>
                              <m:t> </m:t>
                            </m:r>
                            <m:d>
                              <m:dPr>
                                <m:ctrlPr>
                                  <a:rPr lang="en-US" altLang="ja-JP" b="0" i="1" dirty="0" smtClean="0">
                                    <a:solidFill>
                                      <a:schemeClr val="tx1"/>
                                    </a:solidFill>
                                    <a:latin typeface="Cambria Math" panose="02040503050406030204" pitchFamily="18" charset="0"/>
                                  </a:rPr>
                                </m:ctrlPr>
                              </m:dPr>
                              <m:e>
                                <m:r>
                                  <m:rPr>
                                    <m:nor/>
                                  </m:rPr>
                                  <a:rPr lang="en-US" altLang="ja-JP" i="1" dirty="0">
                                    <a:solidFill>
                                      <a:srgbClr val="000000"/>
                                    </a:solidFill>
                                  </a:rPr>
                                  <m:t>CS</m:t>
                                </m:r>
                                <m:r>
                                  <m:rPr>
                                    <m:nor/>
                                  </m:rPr>
                                  <a:rPr lang="en-US" altLang="ja-JP" b="0" i="1" dirty="0" smtClean="0">
                                    <a:solidFill>
                                      <a:srgbClr val="000000"/>
                                    </a:solidFill>
                                  </a:rPr>
                                  <m:t>F</m:t>
                                </m:r>
                                <m:r>
                                  <m:rPr>
                                    <m:nor/>
                                  </m:rPr>
                                  <a:rPr lang="en-US" altLang="ja-JP" i="1" baseline="-25000" dirty="0">
                                    <a:solidFill>
                                      <a:srgbClr val="000000"/>
                                    </a:solidFill>
                                  </a:rPr>
                                  <m:t>total</m:t>
                                </m:r>
                                <m:r>
                                  <a:rPr lang="en-US" altLang="ja-JP" i="1" dirty="0">
                                    <a:solidFill>
                                      <a:schemeClr val="tx1"/>
                                    </a:solidFill>
                                    <a:latin typeface="Cambria Math" panose="02040503050406030204" pitchFamily="18" charset="0"/>
                                  </a:rPr>
                                  <m:t>&gt;0</m:t>
                                </m:r>
                              </m:e>
                            </m:d>
                          </m:e>
                          <m:e/>
                          <m:e>
                            <m:r>
                              <a:rPr lang="en-US" altLang="ja-JP" b="0" i="1" smtClean="0">
                                <a:solidFill>
                                  <a:schemeClr val="tx1"/>
                                </a:solidFill>
                                <a:latin typeface="Cambria Math" panose="02040503050406030204" pitchFamily="18" charset="0"/>
                              </a:rPr>
                              <m:t>0   </m:t>
                            </m:r>
                            <m:r>
                              <a:rPr lang="ja-JP" altLang="en-US" b="0" i="1" smtClean="0">
                                <a:solidFill>
                                  <a:schemeClr val="tx1"/>
                                </a:solidFill>
                                <a:latin typeface="Cambria Math" panose="02040503050406030204" pitchFamily="18" charset="0"/>
                              </a:rPr>
                              <m:t>　</m:t>
                            </m:r>
                            <m:r>
                              <a:rPr lang="en-US" altLang="ja-JP" b="0" i="1" smtClean="0">
                                <a:solidFill>
                                  <a:schemeClr val="tx1"/>
                                </a:solidFill>
                                <a:latin typeface="Cambria Math" panose="02040503050406030204" pitchFamily="18" charset="0"/>
                              </a:rPr>
                              <m:t>   </m:t>
                            </m:r>
                            <m:d>
                              <m:dPr>
                                <m:ctrlPr>
                                  <a:rPr lang="en-US" altLang="ja-JP" b="0" i="1" smtClean="0">
                                    <a:solidFill>
                                      <a:schemeClr val="tx1"/>
                                    </a:solidFill>
                                    <a:latin typeface="Cambria Math" panose="02040503050406030204" pitchFamily="18" charset="0"/>
                                  </a:rPr>
                                </m:ctrlPr>
                              </m:dPr>
                              <m:e>
                                <m:r>
                                  <m:rPr>
                                    <m:nor/>
                                  </m:rPr>
                                  <a:rPr lang="en-US" altLang="ja-JP" i="1" dirty="0">
                                    <a:solidFill>
                                      <a:srgbClr val="000000"/>
                                    </a:solidFill>
                                  </a:rPr>
                                  <m:t>CS</m:t>
                                </m:r>
                                <m:r>
                                  <m:rPr>
                                    <m:nor/>
                                  </m:rPr>
                                  <a:rPr lang="en-US" altLang="ja-JP" b="0" i="1" dirty="0" smtClean="0">
                                    <a:solidFill>
                                      <a:srgbClr val="000000"/>
                                    </a:solidFill>
                                  </a:rPr>
                                  <m:t>F</m:t>
                                </m:r>
                                <m:r>
                                  <m:rPr>
                                    <m:nor/>
                                  </m:rPr>
                                  <a:rPr lang="en-US" altLang="ja-JP" i="1" baseline="-25000" dirty="0">
                                    <a:solidFill>
                                      <a:srgbClr val="000000"/>
                                    </a:solidFill>
                                  </a:rPr>
                                  <m:t>total</m:t>
                                </m:r>
                                <m:r>
                                  <a:rPr lang="en-US" altLang="ja-JP" i="1">
                                    <a:solidFill>
                                      <a:schemeClr val="tx1"/>
                                    </a:solidFill>
                                    <a:latin typeface="Cambria Math" panose="02040503050406030204" pitchFamily="18" charset="0"/>
                                  </a:rPr>
                                  <m:t>=0</m:t>
                                </m:r>
                              </m:e>
                            </m:d>
                          </m:e>
                        </m:eqArr>
                      </m:e>
                    </m:d>
                  </m:oMath>
                </a14:m>
                <a:endParaRPr lang="ja-JP" altLang="en-US" sz="2000" dirty="0">
                  <a:solidFill>
                    <a:schemeClr val="tx1"/>
                  </a:solidFill>
                </a:endParaRPr>
              </a:p>
            </p:txBody>
          </p:sp>
        </mc:Choice>
        <mc:Fallback xmlns="">
          <p:sp>
            <p:nvSpPr>
              <p:cNvPr id="6" name="正方形/長方形 5"/>
              <p:cNvSpPr>
                <a:spLocks noRot="1" noChangeAspect="1" noMove="1" noResize="1" noEditPoints="1" noAdjustHandles="1" noChangeArrowheads="1" noChangeShapeType="1" noTextEdit="1"/>
              </p:cNvSpPr>
              <p:nvPr/>
            </p:nvSpPr>
            <p:spPr>
              <a:xfrm>
                <a:off x="179512" y="2677014"/>
                <a:ext cx="4608512" cy="1371985"/>
              </a:xfrm>
              <a:prstGeom prst="rect">
                <a:avLst/>
              </a:prstGeom>
              <a:blipFill rotWithShape="0">
                <a:blip r:embed="rId3"/>
                <a:stretch>
                  <a:fillRect l="-789"/>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正方形/長方形 8"/>
              <p:cNvSpPr/>
              <p:nvPr/>
            </p:nvSpPr>
            <p:spPr>
              <a:xfrm>
                <a:off x="179512" y="4145247"/>
                <a:ext cx="4603678" cy="1371985"/>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i="1" dirty="0" smtClean="0">
                    <a:solidFill>
                      <a:schemeClr val="tx1"/>
                    </a:solidFill>
                  </a:rPr>
                  <a:t>CST-Ownership</a:t>
                </a:r>
                <a:r>
                  <a:rPr lang="en-US" altLang="ja-JP" sz="2000" dirty="0" smtClean="0">
                    <a:solidFill>
                      <a:schemeClr val="tx1"/>
                    </a:solidFill>
                  </a:rPr>
                  <a:t> =</a:t>
                </a:r>
                <a14:m>
                  <m:oMath xmlns:m="http://schemas.openxmlformats.org/officeDocument/2006/math">
                    <m:d>
                      <m:dPr>
                        <m:begChr m:val="{"/>
                        <m:endChr m:val=""/>
                        <m:ctrlPr>
                          <a:rPr lang="en-US" altLang="ja-JP" i="1" smtClean="0">
                            <a:solidFill>
                              <a:schemeClr val="tx1"/>
                            </a:solidFill>
                            <a:latin typeface="Cambria Math" panose="02040503050406030204" pitchFamily="18" charset="0"/>
                          </a:rPr>
                        </m:ctrlPr>
                      </m:dPr>
                      <m:e>
                        <m:eqArr>
                          <m:eqArrPr>
                            <m:ctrlPr>
                              <a:rPr lang="en-US" altLang="ja-JP" i="1" smtClean="0">
                                <a:solidFill>
                                  <a:schemeClr val="tx1"/>
                                </a:solidFill>
                                <a:latin typeface="Cambria Math" panose="02040503050406030204" pitchFamily="18" charset="0"/>
                              </a:rPr>
                            </m:ctrlPr>
                          </m:eqArrPr>
                          <m:e>
                            <m:f>
                              <m:fPr>
                                <m:ctrlPr>
                                  <a:rPr lang="en-US" altLang="ja-JP" i="1">
                                    <a:solidFill>
                                      <a:schemeClr val="tx1"/>
                                    </a:solidFill>
                                    <a:latin typeface="Cambria Math" panose="02040503050406030204" pitchFamily="18" charset="0"/>
                                  </a:rPr>
                                </m:ctrlPr>
                              </m:fPr>
                              <m:num>
                                <m:r>
                                  <m:rPr>
                                    <m:nor/>
                                  </m:rPr>
                                  <a:rPr lang="en-US" altLang="ja-JP" i="1" dirty="0">
                                    <a:solidFill>
                                      <a:schemeClr val="tx1"/>
                                    </a:solidFill>
                                  </a:rPr>
                                  <m:t>CS</m:t>
                                </m:r>
                                <m:r>
                                  <m:rPr>
                                    <m:nor/>
                                  </m:rPr>
                                  <a:rPr lang="en-US" altLang="ja-JP" b="0" i="1" dirty="0" smtClean="0">
                                    <a:solidFill>
                                      <a:schemeClr val="tx1"/>
                                    </a:solidFill>
                                  </a:rPr>
                                  <m:t>T</m:t>
                                </m:r>
                                <m:r>
                                  <m:rPr>
                                    <m:nor/>
                                  </m:rPr>
                                  <a:rPr lang="en-US" altLang="ja-JP" i="1" baseline="-25000" dirty="0">
                                    <a:solidFill>
                                      <a:schemeClr val="tx1"/>
                                    </a:solidFill>
                                  </a:rPr>
                                  <m:t>max</m:t>
                                </m:r>
                              </m:num>
                              <m:den>
                                <m:r>
                                  <m:rPr>
                                    <m:nor/>
                                  </m:rPr>
                                  <a:rPr lang="en-US" altLang="ja-JP" i="1" dirty="0">
                                    <a:solidFill>
                                      <a:schemeClr val="tx1"/>
                                    </a:solidFill>
                                  </a:rPr>
                                  <m:t>CS</m:t>
                                </m:r>
                                <m:r>
                                  <m:rPr>
                                    <m:nor/>
                                  </m:rPr>
                                  <a:rPr lang="en-US" altLang="ja-JP" b="0" i="1" dirty="0" smtClean="0">
                                    <a:solidFill>
                                      <a:schemeClr val="tx1"/>
                                    </a:solidFill>
                                  </a:rPr>
                                  <m:t>T</m:t>
                                </m:r>
                                <m:r>
                                  <m:rPr>
                                    <m:nor/>
                                  </m:rPr>
                                  <a:rPr lang="en-US" altLang="ja-JP" i="1" baseline="-25000" dirty="0">
                                    <a:solidFill>
                                      <a:schemeClr val="tx1"/>
                                    </a:solidFill>
                                  </a:rPr>
                                  <m:t>total</m:t>
                                </m:r>
                              </m:den>
                            </m:f>
                            <m:r>
                              <m:rPr>
                                <m:nor/>
                              </m:rPr>
                              <a:rPr lang="ja-JP" altLang="en-US" dirty="0">
                                <a:solidFill>
                                  <a:schemeClr val="tx1"/>
                                </a:solidFill>
                              </a:rPr>
                              <m:t> </m:t>
                            </m:r>
                            <m:d>
                              <m:dPr>
                                <m:ctrlPr>
                                  <a:rPr lang="en-US" altLang="ja-JP" b="0" i="1" dirty="0" smtClean="0">
                                    <a:solidFill>
                                      <a:schemeClr val="tx1"/>
                                    </a:solidFill>
                                    <a:latin typeface="Cambria Math" panose="02040503050406030204" pitchFamily="18" charset="0"/>
                                  </a:rPr>
                                </m:ctrlPr>
                              </m:dPr>
                              <m:e>
                                <m:r>
                                  <m:rPr>
                                    <m:nor/>
                                  </m:rPr>
                                  <a:rPr lang="en-US" altLang="ja-JP" i="1" dirty="0">
                                    <a:solidFill>
                                      <a:srgbClr val="000000"/>
                                    </a:solidFill>
                                  </a:rPr>
                                  <m:t>CS</m:t>
                                </m:r>
                                <m:r>
                                  <m:rPr>
                                    <m:nor/>
                                  </m:rPr>
                                  <a:rPr lang="en-US" altLang="ja-JP" b="0" i="1" dirty="0" smtClean="0">
                                    <a:solidFill>
                                      <a:srgbClr val="000000"/>
                                    </a:solidFill>
                                  </a:rPr>
                                  <m:t>T</m:t>
                                </m:r>
                                <m:r>
                                  <m:rPr>
                                    <m:nor/>
                                  </m:rPr>
                                  <a:rPr lang="en-US" altLang="ja-JP" i="1" baseline="-25000" dirty="0">
                                    <a:solidFill>
                                      <a:srgbClr val="000000"/>
                                    </a:solidFill>
                                  </a:rPr>
                                  <m:t>total</m:t>
                                </m:r>
                                <m:r>
                                  <a:rPr lang="en-US" altLang="ja-JP" i="1" dirty="0">
                                    <a:solidFill>
                                      <a:schemeClr val="tx1"/>
                                    </a:solidFill>
                                    <a:latin typeface="Cambria Math" panose="02040503050406030204" pitchFamily="18" charset="0"/>
                                  </a:rPr>
                                  <m:t>&gt;0</m:t>
                                </m:r>
                              </m:e>
                            </m:d>
                          </m:e>
                          <m:e/>
                          <m:e>
                            <m:r>
                              <a:rPr lang="en-US" altLang="ja-JP" b="0" i="1" smtClean="0">
                                <a:solidFill>
                                  <a:schemeClr val="tx1"/>
                                </a:solidFill>
                                <a:latin typeface="Cambria Math" panose="02040503050406030204" pitchFamily="18" charset="0"/>
                              </a:rPr>
                              <m:t>0          </m:t>
                            </m:r>
                            <m:d>
                              <m:dPr>
                                <m:ctrlPr>
                                  <a:rPr lang="en-US" altLang="ja-JP" b="0" i="1" smtClean="0">
                                    <a:solidFill>
                                      <a:schemeClr val="tx1"/>
                                    </a:solidFill>
                                    <a:latin typeface="Cambria Math" panose="02040503050406030204" pitchFamily="18" charset="0"/>
                                  </a:rPr>
                                </m:ctrlPr>
                              </m:dPr>
                              <m:e>
                                <m:r>
                                  <m:rPr>
                                    <m:nor/>
                                  </m:rPr>
                                  <a:rPr lang="en-US" altLang="ja-JP" i="1" dirty="0">
                                    <a:solidFill>
                                      <a:srgbClr val="000000"/>
                                    </a:solidFill>
                                  </a:rPr>
                                  <m:t>CS</m:t>
                                </m:r>
                                <m:r>
                                  <m:rPr>
                                    <m:nor/>
                                  </m:rPr>
                                  <a:rPr lang="en-US" altLang="ja-JP" b="0" i="1" dirty="0" smtClean="0">
                                    <a:solidFill>
                                      <a:srgbClr val="000000"/>
                                    </a:solidFill>
                                  </a:rPr>
                                  <m:t>T</m:t>
                                </m:r>
                                <m:r>
                                  <m:rPr>
                                    <m:nor/>
                                  </m:rPr>
                                  <a:rPr lang="en-US" altLang="ja-JP" i="1" baseline="-25000" dirty="0">
                                    <a:solidFill>
                                      <a:srgbClr val="000000"/>
                                    </a:solidFill>
                                  </a:rPr>
                                  <m:t>total</m:t>
                                </m:r>
                                <m:r>
                                  <a:rPr lang="en-US" altLang="ja-JP" i="1">
                                    <a:solidFill>
                                      <a:schemeClr val="tx1"/>
                                    </a:solidFill>
                                    <a:latin typeface="Cambria Math" panose="02040503050406030204" pitchFamily="18" charset="0"/>
                                  </a:rPr>
                                  <m:t>=0</m:t>
                                </m:r>
                              </m:e>
                            </m:d>
                          </m:e>
                        </m:eqArr>
                      </m:e>
                    </m:d>
                  </m:oMath>
                </a14:m>
                <a:endParaRPr lang="ja-JP" altLang="en-US" sz="2000" dirty="0">
                  <a:solidFill>
                    <a:schemeClr val="tx1"/>
                  </a:solidFill>
                </a:endParaRPr>
              </a:p>
            </p:txBody>
          </p:sp>
        </mc:Choice>
        <mc:Fallback xmlns="">
          <p:sp>
            <p:nvSpPr>
              <p:cNvPr id="9" name="正方形/長方形 8"/>
              <p:cNvSpPr>
                <a:spLocks noRot="1" noChangeAspect="1" noMove="1" noResize="1" noEditPoints="1" noAdjustHandles="1" noChangeArrowheads="1" noChangeShapeType="1" noTextEdit="1"/>
              </p:cNvSpPr>
              <p:nvPr/>
            </p:nvSpPr>
            <p:spPr>
              <a:xfrm>
                <a:off x="179512" y="4145247"/>
                <a:ext cx="4603678" cy="1371985"/>
              </a:xfrm>
              <a:prstGeom prst="rect">
                <a:avLst/>
              </a:prstGeom>
              <a:blipFill rotWithShape="0">
                <a:blip r:embed="rId4"/>
                <a:stretch>
                  <a:fillRect l="-526"/>
                </a:stretch>
              </a:blipFill>
              <a:ln>
                <a:solidFill>
                  <a:schemeClr val="tx1"/>
                </a:solidFill>
              </a:ln>
            </p:spPr>
            <p:txBody>
              <a:bodyPr/>
              <a:lstStyle/>
              <a:p>
                <a:r>
                  <a:rPr lang="ja-JP" altLang="en-US">
                    <a:noFill/>
                  </a:rPr>
                  <a:t> </a:t>
                </a:r>
              </a:p>
            </p:txBody>
          </p:sp>
        </mc:Fallback>
      </mc:AlternateContent>
      <p:sp>
        <p:nvSpPr>
          <p:cNvPr id="10" name="テキスト ボックス 9"/>
          <p:cNvSpPr txBox="1"/>
          <p:nvPr/>
        </p:nvSpPr>
        <p:spPr>
          <a:xfrm>
            <a:off x="4860032" y="4088617"/>
            <a:ext cx="4208391" cy="1323439"/>
          </a:xfrm>
          <a:prstGeom prst="rect">
            <a:avLst/>
          </a:prstGeom>
          <a:noFill/>
        </p:spPr>
        <p:txBody>
          <a:bodyPr wrap="square" rtlCol="0">
            <a:spAutoFit/>
          </a:bodyPr>
          <a:lstStyle/>
          <a:p>
            <a:r>
              <a:rPr lang="en-US" altLang="ja-JP" sz="2000" i="1" dirty="0" err="1" smtClean="0"/>
              <a:t>CST</a:t>
            </a:r>
            <a:r>
              <a:rPr lang="en-US" altLang="ja-JP" sz="2400" i="1" baseline="-25000" dirty="0" err="1" smtClean="0"/>
              <a:t>total</a:t>
            </a:r>
            <a:r>
              <a:rPr lang="en-US" altLang="ja-JP" sz="2000" dirty="0"/>
              <a:t>:</a:t>
            </a:r>
            <a:r>
              <a:rPr lang="ja-JP" altLang="en-US" sz="2000" dirty="0" smtClean="0"/>
              <a:t>クローンセット中の全トークンに対する総編集回数</a:t>
            </a:r>
            <a:endParaRPr lang="en-US" altLang="ja-JP" sz="2000" dirty="0" smtClean="0"/>
          </a:p>
          <a:p>
            <a:r>
              <a:rPr lang="en-US" altLang="ja-JP" sz="2000" i="1" dirty="0" err="1" smtClean="0"/>
              <a:t>CST</a:t>
            </a:r>
            <a:r>
              <a:rPr lang="en-US" altLang="ja-JP" sz="2400" i="1" baseline="-25000" dirty="0" err="1" smtClean="0"/>
              <a:t>max</a:t>
            </a:r>
            <a:r>
              <a:rPr lang="en-US" altLang="ja-JP" sz="2000" dirty="0" smtClean="0"/>
              <a:t>:</a:t>
            </a:r>
            <a:r>
              <a:rPr lang="en-US" altLang="ja-JP" i="1" dirty="0"/>
              <a:t> </a:t>
            </a:r>
            <a:r>
              <a:rPr lang="en-US" altLang="ja-JP" sz="2000" i="1" dirty="0" err="1"/>
              <a:t>CST</a:t>
            </a:r>
            <a:r>
              <a:rPr lang="en-US" altLang="ja-JP" sz="2400" i="1" baseline="-25000" dirty="0" err="1"/>
              <a:t>total</a:t>
            </a:r>
            <a:r>
              <a:rPr lang="ja-JP" altLang="en-US" sz="2000" dirty="0" smtClean="0"/>
              <a:t>のうち</a:t>
            </a:r>
            <a:r>
              <a:rPr lang="ja-JP" altLang="en-US" sz="2000" dirty="0"/>
              <a:t>，</a:t>
            </a:r>
            <a:r>
              <a:rPr lang="ja-JP" altLang="en-US" sz="2000" dirty="0" smtClean="0"/>
              <a:t>最多開発者が行った編集回数</a:t>
            </a:r>
            <a:endParaRPr lang="en-US" altLang="ja-JP" sz="2000" dirty="0"/>
          </a:p>
        </p:txBody>
      </p:sp>
      <p:sp>
        <p:nvSpPr>
          <p:cNvPr id="7" name="テキスト ボックス 6"/>
          <p:cNvSpPr txBox="1"/>
          <p:nvPr/>
        </p:nvSpPr>
        <p:spPr>
          <a:xfrm>
            <a:off x="526046" y="5500910"/>
            <a:ext cx="8080796" cy="1200329"/>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a:t>これら</a:t>
            </a:r>
            <a:r>
              <a:rPr lang="ja-JP" altLang="en-US" sz="2400" dirty="0" smtClean="0"/>
              <a:t>のメトリックが</a:t>
            </a:r>
            <a:r>
              <a:rPr lang="en-US" altLang="ja-JP" sz="2400" dirty="0" smtClean="0"/>
              <a:t>0.5</a:t>
            </a:r>
            <a:r>
              <a:rPr lang="ja-JP" altLang="en-US" sz="2400" dirty="0"/>
              <a:t>より</a:t>
            </a:r>
            <a:r>
              <a:rPr lang="ja-JP" altLang="en-US" sz="2400" dirty="0" smtClean="0"/>
              <a:t>大きい時，そのクローンセットに主要</a:t>
            </a:r>
            <a:r>
              <a:rPr lang="ja-JP" altLang="en-US" sz="2400" dirty="0"/>
              <a:t>な開発者が存在するとみなす</a:t>
            </a:r>
            <a:endParaRPr lang="en-US" altLang="ja-JP" sz="2400" dirty="0"/>
          </a:p>
          <a:p>
            <a:endParaRPr kumimoji="1" lang="ja-JP" altLang="en-US" sz="2400" dirty="0"/>
          </a:p>
        </p:txBody>
      </p:sp>
    </p:spTree>
    <p:extLst>
      <p:ext uri="{BB962C8B-B14F-4D97-AF65-F5344CB8AC3E}">
        <p14:creationId xmlns:p14="http://schemas.microsoft.com/office/powerpoint/2010/main" val="3834818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CSF-Ownership</a:t>
            </a:r>
            <a:r>
              <a:rPr kumimoji="1" lang="ja-JP" altLang="en-US" dirty="0" smtClean="0"/>
              <a:t>計算例</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8</a:t>
            </a:fld>
            <a:endParaRPr kumimoji="1" lang="ja-JP" altLang="en-US"/>
          </a:p>
        </p:txBody>
      </p:sp>
      <p:grpSp>
        <p:nvGrpSpPr>
          <p:cNvPr id="29" name="グループ化 28"/>
          <p:cNvGrpSpPr/>
          <p:nvPr/>
        </p:nvGrpSpPr>
        <p:grpSpPr>
          <a:xfrm>
            <a:off x="2938299" y="1839856"/>
            <a:ext cx="1502964" cy="934922"/>
            <a:chOff x="2781004" y="1750825"/>
            <a:chExt cx="1502964" cy="934922"/>
          </a:xfrm>
        </p:grpSpPr>
        <p:sp>
          <p:nvSpPr>
            <p:cNvPr id="30" name="正方形/長方形 29"/>
            <p:cNvSpPr/>
            <p:nvPr/>
          </p:nvSpPr>
          <p:spPr>
            <a:xfrm>
              <a:off x="2781004" y="1933640"/>
              <a:ext cx="1502964" cy="7521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a:t>
              </a:r>
              <a:r>
                <a:rPr kumimoji="1" lang="en-US" altLang="ja-JP" dirty="0" smtClean="0">
                  <a:solidFill>
                    <a:schemeClr val="tx1"/>
                  </a:solidFill>
                </a:rPr>
                <a:t>X</a:t>
              </a:r>
              <a:endParaRPr kumimoji="1" lang="ja-JP" altLang="en-US" dirty="0">
                <a:solidFill>
                  <a:schemeClr val="tx1"/>
                </a:solidFill>
              </a:endParaRPr>
            </a:p>
          </p:txBody>
        </p:sp>
        <p:sp>
          <p:nvSpPr>
            <p:cNvPr id="32" name="正方形/長方形 31"/>
            <p:cNvSpPr/>
            <p:nvPr/>
          </p:nvSpPr>
          <p:spPr>
            <a:xfrm>
              <a:off x="2812508" y="221419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52" name="グループ化 51"/>
          <p:cNvGrpSpPr/>
          <p:nvPr/>
        </p:nvGrpSpPr>
        <p:grpSpPr>
          <a:xfrm>
            <a:off x="2936136" y="3037424"/>
            <a:ext cx="1502964" cy="1277398"/>
            <a:chOff x="3714083" y="4441814"/>
            <a:chExt cx="1502964" cy="1277398"/>
          </a:xfrm>
        </p:grpSpPr>
        <p:grpSp>
          <p:nvGrpSpPr>
            <p:cNvPr id="20" name="グループ化 19"/>
            <p:cNvGrpSpPr/>
            <p:nvPr/>
          </p:nvGrpSpPr>
          <p:grpSpPr>
            <a:xfrm>
              <a:off x="3714083" y="4441814"/>
              <a:ext cx="1502964" cy="1277398"/>
              <a:chOff x="2545574" y="1750825"/>
              <a:chExt cx="1502964" cy="1277398"/>
            </a:xfrm>
          </p:grpSpPr>
          <p:sp>
            <p:nvSpPr>
              <p:cNvPr id="21" name="正方形/長方形 20"/>
              <p:cNvSpPr/>
              <p:nvPr/>
            </p:nvSpPr>
            <p:spPr>
              <a:xfrm>
                <a:off x="2545574" y="1933640"/>
                <a:ext cx="1502964" cy="109458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60923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Y</a:t>
                </a:r>
                <a:endParaRPr kumimoji="1" lang="ja-JP" altLang="en-US" dirty="0">
                  <a:solidFill>
                    <a:schemeClr val="tx1"/>
                  </a:solidFill>
                </a:endParaRPr>
              </a:p>
            </p:txBody>
          </p:sp>
        </p:grpSp>
        <p:sp>
          <p:nvSpPr>
            <p:cNvPr id="46" name="正方形/長方形 45"/>
            <p:cNvSpPr/>
            <p:nvPr/>
          </p:nvSpPr>
          <p:spPr>
            <a:xfrm>
              <a:off x="3726092" y="493287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sp>
          <p:nvSpPr>
            <p:cNvPr id="47" name="正方形/長方形 46"/>
            <p:cNvSpPr/>
            <p:nvPr/>
          </p:nvSpPr>
          <p:spPr>
            <a:xfrm>
              <a:off x="3726092" y="5347853"/>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33" name="グループ化 32"/>
          <p:cNvGrpSpPr/>
          <p:nvPr/>
        </p:nvGrpSpPr>
        <p:grpSpPr>
          <a:xfrm>
            <a:off x="2932570" y="4671434"/>
            <a:ext cx="1502964" cy="1611900"/>
            <a:chOff x="2928111" y="4635540"/>
            <a:chExt cx="1502964" cy="1611900"/>
          </a:xfrm>
        </p:grpSpPr>
        <p:grpSp>
          <p:nvGrpSpPr>
            <p:cNvPr id="38" name="グループ化 37"/>
            <p:cNvGrpSpPr/>
            <p:nvPr/>
          </p:nvGrpSpPr>
          <p:grpSpPr>
            <a:xfrm>
              <a:off x="2928111" y="4635540"/>
              <a:ext cx="1502964" cy="1611900"/>
              <a:chOff x="2781004" y="1750825"/>
              <a:chExt cx="1502964" cy="1611900"/>
            </a:xfrm>
          </p:grpSpPr>
          <p:sp>
            <p:nvSpPr>
              <p:cNvPr id="39" name="正方形/長方形 38"/>
              <p:cNvSpPr/>
              <p:nvPr/>
            </p:nvSpPr>
            <p:spPr>
              <a:xfrm>
                <a:off x="2781004" y="1933640"/>
                <a:ext cx="1502964" cy="14290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Z</a:t>
                </a:r>
                <a:endParaRPr kumimoji="1" lang="en-US" altLang="ja-JP" dirty="0" smtClean="0">
                  <a:solidFill>
                    <a:schemeClr val="tx1"/>
                  </a:solidFill>
                </a:endParaRPr>
              </a:p>
            </p:txBody>
          </p:sp>
        </p:grpSp>
        <p:sp>
          <p:nvSpPr>
            <p:cNvPr id="48" name="正方形/長方形 47"/>
            <p:cNvSpPr/>
            <p:nvPr/>
          </p:nvSpPr>
          <p:spPr>
            <a:xfrm>
              <a:off x="2957800" y="5922084"/>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a:solidFill>
                    <a:schemeClr val="tx1"/>
                  </a:solidFill>
                </a:rPr>
                <a:t>C</a:t>
              </a:r>
              <a:r>
                <a:rPr kumimoji="1" lang="en-US" altLang="ja-JP" dirty="0" smtClean="0">
                  <a:solidFill>
                    <a:schemeClr val="tx1"/>
                  </a:solidFill>
                </a:rPr>
                <a:t>:</a:t>
              </a:r>
              <a:r>
                <a:rPr lang="en-US" altLang="ja-JP" dirty="0" smtClean="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sp>
          <p:nvSpPr>
            <p:cNvPr id="49" name="正方形/長方形 48"/>
            <p:cNvSpPr/>
            <p:nvPr/>
          </p:nvSpPr>
          <p:spPr>
            <a:xfrm>
              <a:off x="2957800" y="5523957"/>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smtClean="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sp>
          <p:nvSpPr>
            <p:cNvPr id="50" name="正方形/長方形 49"/>
            <p:cNvSpPr/>
            <p:nvPr/>
          </p:nvSpPr>
          <p:spPr>
            <a:xfrm>
              <a:off x="2940120" y="512583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sp>
        <p:nvSpPr>
          <p:cNvPr id="61" name="右矢印 60"/>
          <p:cNvSpPr/>
          <p:nvPr/>
        </p:nvSpPr>
        <p:spPr>
          <a:xfrm rot="5400000">
            <a:off x="6809073" y="4745931"/>
            <a:ext cx="384003" cy="7744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右矢印 62"/>
          <p:cNvSpPr/>
          <p:nvPr/>
        </p:nvSpPr>
        <p:spPr>
          <a:xfrm>
            <a:off x="5034615" y="2794611"/>
            <a:ext cx="504056" cy="1216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2" name="正方形/長方形 41"/>
              <p:cNvSpPr/>
              <p:nvPr/>
            </p:nvSpPr>
            <p:spPr>
              <a:xfrm>
                <a:off x="4860032" y="1701521"/>
                <a:ext cx="3746677" cy="827911"/>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CSF-Ownership = </a:t>
                </a:r>
                <a14:m>
                  <m:oMath xmlns:m="http://schemas.openxmlformats.org/officeDocument/2006/math">
                    <m:f>
                      <m:fPr>
                        <m:ctrlPr>
                          <a:rPr lang="en-US" altLang="ja-JP" sz="2400" i="1">
                            <a:solidFill>
                              <a:schemeClr val="tx1"/>
                            </a:solidFill>
                            <a:latin typeface="Cambria Math" panose="02040503050406030204" pitchFamily="18" charset="0"/>
                          </a:rPr>
                        </m:ctrlPr>
                      </m:fPr>
                      <m:num>
                        <m:r>
                          <m:rPr>
                            <m:nor/>
                          </m:rPr>
                          <a:rPr lang="en-US" altLang="ja-JP" sz="2400" i="1" dirty="0">
                            <a:solidFill>
                              <a:schemeClr val="tx1"/>
                            </a:solidFill>
                          </a:rPr>
                          <m:t>CS</m:t>
                        </m:r>
                        <m:r>
                          <m:rPr>
                            <m:nor/>
                          </m:rPr>
                          <a:rPr lang="en-US" altLang="ja-JP" sz="2400" b="0" i="1" dirty="0" smtClean="0">
                            <a:solidFill>
                              <a:schemeClr val="tx1"/>
                            </a:solidFill>
                          </a:rPr>
                          <m:t>F</m:t>
                        </m:r>
                        <m:r>
                          <m:rPr>
                            <m:nor/>
                          </m:rPr>
                          <a:rPr lang="en-US" altLang="ja-JP" sz="2400" i="1" baseline="-25000" dirty="0">
                            <a:solidFill>
                              <a:schemeClr val="tx1"/>
                            </a:solidFill>
                          </a:rPr>
                          <m:t>max</m:t>
                        </m:r>
                      </m:num>
                      <m:den>
                        <m:r>
                          <m:rPr>
                            <m:nor/>
                          </m:rPr>
                          <a:rPr lang="en-US" altLang="ja-JP" sz="2400" i="1" dirty="0">
                            <a:solidFill>
                              <a:schemeClr val="tx1"/>
                            </a:solidFill>
                          </a:rPr>
                          <m:t>CS</m:t>
                        </m:r>
                        <m:r>
                          <m:rPr>
                            <m:nor/>
                          </m:rPr>
                          <a:rPr lang="en-US" altLang="ja-JP" sz="2400" b="0" i="1" dirty="0" smtClean="0">
                            <a:solidFill>
                              <a:schemeClr val="tx1"/>
                            </a:solidFill>
                          </a:rPr>
                          <m:t>F</m:t>
                        </m:r>
                        <m:r>
                          <m:rPr>
                            <m:nor/>
                          </m:rPr>
                          <a:rPr lang="en-US" altLang="ja-JP" sz="2400" i="1" baseline="-25000" dirty="0">
                            <a:solidFill>
                              <a:schemeClr val="tx1"/>
                            </a:solidFill>
                          </a:rPr>
                          <m:t>total</m:t>
                        </m:r>
                      </m:den>
                    </m:f>
                  </m:oMath>
                </a14:m>
                <a:endParaRPr lang="ja-JP" altLang="en-US" sz="2400" dirty="0">
                  <a:solidFill>
                    <a:schemeClr val="tx1"/>
                  </a:solidFill>
                </a:endParaRPr>
              </a:p>
            </p:txBody>
          </p:sp>
        </mc:Choice>
        <mc:Fallback xmlns="">
          <p:sp>
            <p:nvSpPr>
              <p:cNvPr id="42" name="正方形/長方形 41"/>
              <p:cNvSpPr>
                <a:spLocks noRot="1" noChangeAspect="1" noMove="1" noResize="1" noEditPoints="1" noAdjustHandles="1" noChangeArrowheads="1" noChangeShapeType="1" noTextEdit="1"/>
              </p:cNvSpPr>
              <p:nvPr/>
            </p:nvSpPr>
            <p:spPr>
              <a:xfrm>
                <a:off x="4860032" y="1701521"/>
                <a:ext cx="3746677" cy="827911"/>
              </a:xfrm>
              <a:prstGeom prst="rect">
                <a:avLst/>
              </a:prstGeom>
              <a:blipFill rotWithShape="0">
                <a:blip r:embed="rId3"/>
                <a:stretch>
                  <a:fillRect l="-1454"/>
                </a:stretch>
              </a:blipFill>
              <a:ln>
                <a:solidFill>
                  <a:schemeClr val="tx1"/>
                </a:solidFill>
              </a:ln>
            </p:spPr>
            <p:txBody>
              <a:bodyPr/>
              <a:lstStyle/>
              <a:p>
                <a:r>
                  <a:rPr lang="ja-JP" altLang="en-US">
                    <a:noFill/>
                  </a:rPr>
                  <a:t> </a:t>
                </a:r>
              </a:p>
            </p:txBody>
          </p:sp>
        </mc:Fallback>
      </mc:AlternateContent>
      <p:grpSp>
        <p:nvGrpSpPr>
          <p:cNvPr id="43" name="グループ化 42"/>
          <p:cNvGrpSpPr/>
          <p:nvPr/>
        </p:nvGrpSpPr>
        <p:grpSpPr>
          <a:xfrm>
            <a:off x="408634" y="2083270"/>
            <a:ext cx="2009682" cy="3078454"/>
            <a:chOff x="1943093" y="1937798"/>
            <a:chExt cx="2009682" cy="3078454"/>
          </a:xfrm>
        </p:grpSpPr>
        <p:sp>
          <p:nvSpPr>
            <p:cNvPr id="44" name="テキスト ボックス 43"/>
            <p:cNvSpPr txBox="1"/>
            <p:nvPr/>
          </p:nvSpPr>
          <p:spPr>
            <a:xfrm>
              <a:off x="2327433" y="1937798"/>
              <a:ext cx="1210960" cy="1015663"/>
            </a:xfrm>
            <a:prstGeom prst="rect">
              <a:avLst/>
            </a:prstGeom>
            <a:noFill/>
            <a:ln>
              <a:solidFill>
                <a:schemeClr val="tx1"/>
              </a:solidFill>
            </a:ln>
          </p:spPr>
          <p:txBody>
            <a:bodyPr wrap="square" rtlCol="0">
              <a:spAutoFit/>
            </a:bodyPr>
            <a:lstStyle/>
            <a:p>
              <a:pPr algn="ctr"/>
              <a:r>
                <a:rPr lang="ja-JP" altLang="en-US" sz="2000" dirty="0" smtClean="0"/>
                <a:t>ファイルクローンセット</a:t>
              </a:r>
              <a:endParaRPr kumimoji="1" lang="ja-JP" altLang="en-US" sz="2000" dirty="0"/>
            </a:p>
          </p:txBody>
        </p:sp>
        <p:grpSp>
          <p:nvGrpSpPr>
            <p:cNvPr id="45" name="グループ化 44"/>
            <p:cNvGrpSpPr/>
            <p:nvPr/>
          </p:nvGrpSpPr>
          <p:grpSpPr>
            <a:xfrm>
              <a:off x="1943093" y="3160241"/>
              <a:ext cx="2009682" cy="1856011"/>
              <a:chOff x="1943093" y="3160241"/>
              <a:chExt cx="2009682" cy="1856011"/>
            </a:xfrm>
          </p:grpSpPr>
          <p:sp>
            <p:nvSpPr>
              <p:cNvPr id="53" name="角丸四角形 52"/>
              <p:cNvSpPr/>
              <p:nvPr/>
            </p:nvSpPr>
            <p:spPr bwMode="auto">
              <a:xfrm>
                <a:off x="2007735" y="3160241"/>
                <a:ext cx="1945040" cy="185601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4" name="グループ化 53"/>
              <p:cNvGrpSpPr/>
              <p:nvPr/>
            </p:nvGrpSpPr>
            <p:grpSpPr>
              <a:xfrm>
                <a:off x="2485719" y="3250992"/>
                <a:ext cx="1124024" cy="877037"/>
                <a:chOff x="938706" y="4232128"/>
                <a:chExt cx="1124024" cy="877037"/>
              </a:xfrm>
            </p:grpSpPr>
            <p:sp>
              <p:nvSpPr>
                <p:cNvPr id="65" name="メモ 64"/>
                <p:cNvSpPr/>
                <p:nvPr/>
              </p:nvSpPr>
              <p:spPr>
                <a:xfrm rot="16200000">
                  <a:off x="1236301" y="4272364"/>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66" name="テキスト ボックス 65"/>
                <p:cNvSpPr txBox="1"/>
                <p:nvPr/>
              </p:nvSpPr>
              <p:spPr>
                <a:xfrm>
                  <a:off x="938706" y="4801388"/>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X</a:t>
                  </a:r>
                  <a:endParaRPr kumimoji="1" lang="ja-JP" altLang="en-US" sz="1400" dirty="0"/>
                </a:p>
              </p:txBody>
            </p:sp>
          </p:grpSp>
          <p:grpSp>
            <p:nvGrpSpPr>
              <p:cNvPr id="55" name="グループ化 54"/>
              <p:cNvGrpSpPr/>
              <p:nvPr/>
            </p:nvGrpSpPr>
            <p:grpSpPr>
              <a:xfrm>
                <a:off x="1943093" y="4078974"/>
                <a:ext cx="1124024" cy="850074"/>
                <a:chOff x="472808" y="4228734"/>
                <a:chExt cx="1124024" cy="850074"/>
              </a:xfrm>
            </p:grpSpPr>
            <p:sp>
              <p:nvSpPr>
                <p:cNvPr id="62" name="メモ 61"/>
                <p:cNvSpPr/>
                <p:nvPr/>
              </p:nvSpPr>
              <p:spPr>
                <a:xfrm rot="16200000">
                  <a:off x="770403" y="4268970"/>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64" name="テキスト ボックス 63"/>
                <p:cNvSpPr txBox="1"/>
                <p:nvPr/>
              </p:nvSpPr>
              <p:spPr>
                <a:xfrm>
                  <a:off x="472808" y="4771031"/>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Y</a:t>
                  </a:r>
                  <a:endParaRPr kumimoji="1" lang="ja-JP" altLang="en-US" sz="1400" dirty="0"/>
                </a:p>
              </p:txBody>
            </p:sp>
          </p:grpSp>
          <p:grpSp>
            <p:nvGrpSpPr>
              <p:cNvPr id="56" name="グループ化 55"/>
              <p:cNvGrpSpPr/>
              <p:nvPr/>
            </p:nvGrpSpPr>
            <p:grpSpPr>
              <a:xfrm>
                <a:off x="2781046" y="4127879"/>
                <a:ext cx="1124024" cy="838040"/>
                <a:chOff x="1031422" y="3462287"/>
                <a:chExt cx="1124024" cy="838040"/>
              </a:xfrm>
            </p:grpSpPr>
            <p:sp>
              <p:nvSpPr>
                <p:cNvPr id="57" name="メモ 56"/>
                <p:cNvSpPr/>
                <p:nvPr/>
              </p:nvSpPr>
              <p:spPr>
                <a:xfrm rot="16200000">
                  <a:off x="1329016" y="3502523"/>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58" name="テキスト ボックス 57"/>
                <p:cNvSpPr txBox="1"/>
                <p:nvPr/>
              </p:nvSpPr>
              <p:spPr>
                <a:xfrm>
                  <a:off x="1031422" y="3992550"/>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Z</a:t>
                  </a:r>
                  <a:endParaRPr kumimoji="1" lang="ja-JP" altLang="en-US" sz="1400" dirty="0"/>
                </a:p>
              </p:txBody>
            </p:sp>
          </p:grpSp>
        </p:grpSp>
      </p:grpSp>
      <p:grpSp>
        <p:nvGrpSpPr>
          <p:cNvPr id="3" name="グループ化 2"/>
          <p:cNvGrpSpPr/>
          <p:nvPr/>
        </p:nvGrpSpPr>
        <p:grpSpPr>
          <a:xfrm>
            <a:off x="5579173" y="5304814"/>
            <a:ext cx="3004640" cy="1292538"/>
            <a:chOff x="5579173" y="5060850"/>
            <a:chExt cx="3004640" cy="1292538"/>
          </a:xfrm>
        </p:grpSpPr>
        <p:sp>
          <p:nvSpPr>
            <p:cNvPr id="59" name="テキスト ボックス 58"/>
            <p:cNvSpPr txBox="1"/>
            <p:nvPr/>
          </p:nvSpPr>
          <p:spPr>
            <a:xfrm>
              <a:off x="5615052" y="5060850"/>
              <a:ext cx="2968761" cy="369332"/>
            </a:xfrm>
            <a:prstGeom prst="rect">
              <a:avLst/>
            </a:prstGeom>
            <a:noFill/>
          </p:spPr>
          <p:txBody>
            <a:bodyPr wrap="none" lIns="0" tIns="0" rIns="0" bIns="0" rtlCol="0">
              <a:spAutoFit/>
            </a:bodyPr>
            <a:lstStyle/>
            <a:p>
              <a:r>
                <a:rPr kumimoji="1" lang="en-US" altLang="ja-JP" sz="2400" dirty="0" smtClean="0"/>
                <a:t>CSF-Ownership = </a:t>
              </a:r>
              <a:r>
                <a:rPr lang="en-US" altLang="ja-JP" sz="2400" dirty="0" smtClean="0"/>
                <a:t>0.6</a:t>
              </a:r>
              <a:endParaRPr kumimoji="1" lang="ja-JP" altLang="en-US" sz="2400" dirty="0"/>
            </a:p>
          </p:txBody>
        </p:sp>
        <p:sp>
          <p:nvSpPr>
            <p:cNvPr id="23" name="正方形/長方形 22"/>
            <p:cNvSpPr/>
            <p:nvPr/>
          </p:nvSpPr>
          <p:spPr>
            <a:xfrm>
              <a:off x="5579173" y="5604514"/>
              <a:ext cx="2852971" cy="7488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主要</a:t>
              </a:r>
              <a:r>
                <a:rPr lang="ja-JP" altLang="en-US" sz="2800" dirty="0" smtClean="0">
                  <a:solidFill>
                    <a:schemeClr val="tx1"/>
                  </a:solidFill>
                </a:rPr>
                <a:t>な開発者が存在する</a:t>
              </a:r>
              <a:endParaRPr lang="en-US" altLang="ja-JP" sz="2800" dirty="0" smtClean="0">
                <a:solidFill>
                  <a:schemeClr val="tx1"/>
                </a:solidFill>
              </a:endParaRPr>
            </a:p>
          </p:txBody>
        </p:sp>
      </p:grpSp>
      <p:grpSp>
        <p:nvGrpSpPr>
          <p:cNvPr id="8" name="グループ化 7"/>
          <p:cNvGrpSpPr/>
          <p:nvPr/>
        </p:nvGrpSpPr>
        <p:grpSpPr>
          <a:xfrm>
            <a:off x="5792869" y="2924944"/>
            <a:ext cx="2639275" cy="2016224"/>
            <a:chOff x="5792869" y="2924944"/>
            <a:chExt cx="2639275" cy="2016224"/>
          </a:xfrm>
        </p:grpSpPr>
        <p:grpSp>
          <p:nvGrpSpPr>
            <p:cNvPr id="6" name="グループ化 5"/>
            <p:cNvGrpSpPr/>
            <p:nvPr/>
          </p:nvGrpSpPr>
          <p:grpSpPr>
            <a:xfrm>
              <a:off x="5792869" y="3242303"/>
              <a:ext cx="2639275" cy="1698865"/>
              <a:chOff x="5792869" y="2823733"/>
              <a:chExt cx="2639275" cy="1698865"/>
            </a:xfrm>
          </p:grpSpPr>
          <mc:AlternateContent xmlns:mc="http://schemas.openxmlformats.org/markup-compatibility/2006" xmlns:a14="http://schemas.microsoft.com/office/drawing/2010/main">
            <mc:Choice Requires="a14">
              <p:sp>
                <p:nvSpPr>
                  <p:cNvPr id="60" name="テキスト ボックス 59"/>
                  <p:cNvSpPr txBox="1"/>
                  <p:nvPr/>
                </p:nvSpPr>
                <p:spPr>
                  <a:xfrm>
                    <a:off x="5792870" y="3814712"/>
                    <a:ext cx="2639274" cy="707886"/>
                  </a:xfrm>
                  <a:prstGeom prst="rect">
                    <a:avLst/>
                  </a:prstGeom>
                  <a:noFill/>
                </p:spPr>
                <p:txBody>
                  <a:bodyPr wrap="square" rtlCol="0">
                    <a:spAutoFit/>
                  </a:bodyPr>
                  <a:lstStyle/>
                  <a:p>
                    <a14:m>
                      <m:oMath xmlns:m="http://schemas.openxmlformats.org/officeDocument/2006/math">
                        <m:r>
                          <m:rPr>
                            <m:nor/>
                          </m:rPr>
                          <a:rPr lang="en-US" altLang="ja-JP" sz="2000" i="1" dirty="0" smtClean="0"/>
                          <m:t>CS</m:t>
                        </m:r>
                        <m:r>
                          <m:rPr>
                            <m:nor/>
                          </m:rPr>
                          <a:rPr lang="en-US" altLang="ja-JP" sz="2000" b="0" i="1" dirty="0" smtClean="0"/>
                          <m:t>F</m:t>
                        </m:r>
                        <m:r>
                          <m:rPr>
                            <m:nor/>
                          </m:rPr>
                          <a:rPr lang="en-US" altLang="ja-JP" sz="2000" b="0" i="1" baseline="-25000" dirty="0" smtClean="0"/>
                          <m:t>total</m:t>
                        </m:r>
                      </m:oMath>
                    </a14:m>
                    <a:r>
                      <a:rPr lang="ja-JP" altLang="en-US" sz="2000" dirty="0"/>
                      <a:t> </a:t>
                    </a:r>
                    <a:r>
                      <a:rPr lang="en-US" altLang="ja-JP" sz="2000" dirty="0"/>
                      <a:t>= </a:t>
                    </a:r>
                    <a:r>
                      <a:rPr lang="en-US" altLang="ja-JP" sz="2000" dirty="0" smtClean="0"/>
                      <a:t>10</a:t>
                    </a:r>
                    <a:endParaRPr lang="en-US" altLang="ja-JP" sz="2000" b="0" i="0" dirty="0" smtClean="0">
                      <a:latin typeface="Cambria Math" panose="02040503050406030204" pitchFamily="18" charset="0"/>
                    </a:endParaRPr>
                  </a:p>
                  <a:p>
                    <a14:m>
                      <m:oMath xmlns:m="http://schemas.openxmlformats.org/officeDocument/2006/math">
                        <m:r>
                          <m:rPr>
                            <m:nor/>
                          </m:rPr>
                          <a:rPr lang="en-US" altLang="ja-JP" sz="2000" i="1" dirty="0"/>
                          <m:t>CS</m:t>
                        </m:r>
                        <m:r>
                          <m:rPr>
                            <m:nor/>
                          </m:rPr>
                          <a:rPr lang="en-US" altLang="ja-JP" sz="2000" b="0" i="1" dirty="0" smtClean="0"/>
                          <m:t>F</m:t>
                        </m:r>
                        <m:r>
                          <m:rPr>
                            <m:nor/>
                          </m:rPr>
                          <a:rPr lang="en-US" altLang="ja-JP" sz="2000" i="1" baseline="-25000" dirty="0"/>
                          <m:t>max</m:t>
                        </m:r>
                      </m:oMath>
                    </a14:m>
                    <a:r>
                      <a:rPr lang="ja-JP" altLang="en-US" sz="2000" dirty="0"/>
                      <a:t> </a:t>
                    </a:r>
                    <a:r>
                      <a:rPr lang="en-US" altLang="ja-JP" sz="2000" dirty="0"/>
                      <a:t>= 6 (</a:t>
                    </a:r>
                    <a:r>
                      <a:rPr lang="ja-JP" altLang="en-US" sz="2000" dirty="0"/>
                      <a:t>開発者</a:t>
                    </a:r>
                    <a:r>
                      <a:rPr lang="en-US" altLang="ja-JP" sz="2000" dirty="0"/>
                      <a:t>A</a:t>
                    </a:r>
                    <a:r>
                      <a:rPr lang="en-US" altLang="ja-JP" sz="2000" dirty="0" smtClean="0"/>
                      <a:t>)</a:t>
                    </a:r>
                    <a:endParaRPr lang="ja-JP" altLang="en-US" sz="2000" dirty="0"/>
                  </a:p>
                </p:txBody>
              </p:sp>
            </mc:Choice>
            <mc:Fallback xmlns="">
              <p:sp>
                <p:nvSpPr>
                  <p:cNvPr id="60" name="テキスト ボックス 59"/>
                  <p:cNvSpPr txBox="1">
                    <a:spLocks noRot="1" noChangeAspect="1" noMove="1" noResize="1" noEditPoints="1" noAdjustHandles="1" noChangeArrowheads="1" noChangeShapeType="1" noTextEdit="1"/>
                  </p:cNvSpPr>
                  <p:nvPr/>
                </p:nvSpPr>
                <p:spPr>
                  <a:xfrm>
                    <a:off x="5792870" y="3814712"/>
                    <a:ext cx="2639274" cy="707886"/>
                  </a:xfrm>
                  <a:prstGeom prst="rect">
                    <a:avLst/>
                  </a:prstGeom>
                  <a:blipFill rotWithShape="0">
                    <a:blip r:embed="rId4"/>
                    <a:stretch>
                      <a:fillRect t="-3419" r="-1848" b="-14530"/>
                    </a:stretch>
                  </a:blipFill>
                </p:spPr>
                <p:txBody>
                  <a:bodyPr/>
                  <a:lstStyle/>
                  <a:p>
                    <a:r>
                      <a:rPr lang="ja-JP" altLang="en-US">
                        <a:noFill/>
                      </a:rPr>
                      <a:t> </a:t>
                    </a:r>
                  </a:p>
                </p:txBody>
              </p:sp>
            </mc:Fallback>
          </mc:AlternateContent>
          <p:sp>
            <p:nvSpPr>
              <p:cNvPr id="67" name="正方形/長方形 66"/>
              <p:cNvSpPr/>
              <p:nvPr/>
            </p:nvSpPr>
            <p:spPr>
              <a:xfrm>
                <a:off x="5792869" y="2823733"/>
                <a:ext cx="2051907" cy="9909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開発者</a:t>
                </a:r>
                <a:r>
                  <a:rPr lang="en-US" altLang="ja-JP" sz="2000" dirty="0">
                    <a:solidFill>
                      <a:schemeClr val="tx1"/>
                    </a:solidFill>
                  </a:rPr>
                  <a:t>A:6</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B:3</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C:1</a:t>
                </a:r>
                <a:r>
                  <a:rPr lang="ja-JP" altLang="en-US" sz="2000" dirty="0" smtClean="0">
                    <a:solidFill>
                      <a:schemeClr val="tx1"/>
                    </a:solidFill>
                  </a:rPr>
                  <a:t>回</a:t>
                </a:r>
                <a:endParaRPr kumimoji="1" lang="ja-JP" altLang="en-US" sz="2000" dirty="0">
                  <a:solidFill>
                    <a:schemeClr val="tx1"/>
                  </a:solidFill>
                </a:endParaRPr>
              </a:p>
            </p:txBody>
          </p:sp>
        </p:grpSp>
        <p:sp>
          <p:nvSpPr>
            <p:cNvPr id="68" name="正方形/長方形 67"/>
            <p:cNvSpPr/>
            <p:nvPr/>
          </p:nvSpPr>
          <p:spPr>
            <a:xfrm>
              <a:off x="6134746" y="2924944"/>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コミット総計</a:t>
              </a:r>
              <a:endParaRPr kumimoji="1" lang="ja-JP" altLang="en-US" dirty="0">
                <a:solidFill>
                  <a:schemeClr val="tx1"/>
                </a:solidFill>
              </a:endParaRPr>
            </a:p>
          </p:txBody>
        </p:sp>
      </p:grpSp>
    </p:spTree>
    <p:extLst>
      <p:ext uri="{BB962C8B-B14F-4D97-AF65-F5344CB8AC3E}">
        <p14:creationId xmlns:p14="http://schemas.microsoft.com/office/powerpoint/2010/main" val="4239770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CSF-Ownership</a:t>
            </a:r>
            <a:r>
              <a:rPr kumimoji="1" lang="ja-JP" altLang="en-US" dirty="0" smtClean="0"/>
              <a:t>計測手順概要</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2018/2/14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9</a:t>
            </a:fld>
            <a:endParaRPr kumimoji="1" lang="ja-JP" altLang="en-US"/>
          </a:p>
        </p:txBody>
      </p:sp>
      <p:sp>
        <p:nvSpPr>
          <p:cNvPr id="47" name="テキスト ボックス 46"/>
          <p:cNvSpPr txBox="1"/>
          <p:nvPr/>
        </p:nvSpPr>
        <p:spPr>
          <a:xfrm>
            <a:off x="381322" y="5221410"/>
            <a:ext cx="2320008"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クローンセット</a:t>
            </a:r>
            <a:endParaRPr kumimoji="0" lang="en-US" altLang="ja-JP" sz="2400" b="0" i="0" u="none" strike="noStrike" kern="0" cap="none" spc="0" normalizeH="0" baseline="0" noProof="0" dirty="0" smtClean="0">
              <a:ln>
                <a:noFill/>
              </a:ln>
              <a:solidFill>
                <a:prstClr val="black"/>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リスト</a:t>
            </a:r>
          </a:p>
        </p:txBody>
      </p:sp>
      <p:sp>
        <p:nvSpPr>
          <p:cNvPr id="19" name="右矢印 18"/>
          <p:cNvSpPr/>
          <p:nvPr/>
        </p:nvSpPr>
        <p:spPr>
          <a:xfrm rot="5400000">
            <a:off x="1209056" y="4349954"/>
            <a:ext cx="873434" cy="715746"/>
          </a:xfrm>
          <a:prstGeom prst="rightArrow">
            <a:avLst>
              <a:gd name="adj1" fmla="val 42930"/>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6649376" y="4565422"/>
            <a:ext cx="2121834" cy="1508316"/>
            <a:chOff x="6311767" y="4526472"/>
            <a:chExt cx="2121834" cy="1508316"/>
          </a:xfrm>
        </p:grpSpPr>
        <p:sp>
          <p:nvSpPr>
            <p:cNvPr id="44" name="テキスト ボックス 43"/>
            <p:cNvSpPr txBox="1"/>
            <p:nvPr/>
          </p:nvSpPr>
          <p:spPr>
            <a:xfrm>
              <a:off x="6311767" y="5203791"/>
              <a:ext cx="2121834"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prstClr val="black"/>
                  </a:solidFill>
                  <a:effectLst/>
                  <a:uLnTx/>
                  <a:uFillTx/>
                  <a:latin typeface="Calibri"/>
                </a:rPr>
                <a:t>CSF-Ownership</a:t>
              </a:r>
              <a:r>
                <a:rPr kumimoji="0" lang="ja-JP" altLang="en-US" sz="2400" b="0" i="0" u="none" strike="noStrike" kern="0" cap="none" spc="0" normalizeH="0" baseline="0" noProof="0" dirty="0" smtClean="0">
                  <a:ln>
                    <a:noFill/>
                  </a:ln>
                  <a:solidFill>
                    <a:prstClr val="black"/>
                  </a:solidFill>
                  <a:effectLst/>
                  <a:uLnTx/>
                  <a:uFillTx/>
                  <a:latin typeface="Calibri"/>
                </a:rPr>
                <a:t>リスト</a:t>
              </a:r>
            </a:p>
          </p:txBody>
        </p:sp>
        <p:sp>
          <p:nvSpPr>
            <p:cNvPr id="23" name="右矢印 22"/>
            <p:cNvSpPr/>
            <p:nvPr/>
          </p:nvSpPr>
          <p:spPr>
            <a:xfrm rot="5400000">
              <a:off x="7088173" y="4453111"/>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右矢印 25"/>
          <p:cNvSpPr/>
          <p:nvPr/>
        </p:nvSpPr>
        <p:spPr>
          <a:xfrm rot="2493182">
            <a:off x="2670007" y="2871087"/>
            <a:ext cx="954049"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右矢印 26"/>
          <p:cNvSpPr/>
          <p:nvPr/>
        </p:nvSpPr>
        <p:spPr>
          <a:xfrm rot="19161511">
            <a:off x="2776814" y="4508947"/>
            <a:ext cx="950430" cy="594362"/>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右矢印 27"/>
          <p:cNvSpPr/>
          <p:nvPr/>
        </p:nvSpPr>
        <p:spPr>
          <a:xfrm rot="19161511">
            <a:off x="5545598" y="2673378"/>
            <a:ext cx="621438"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6394774" y="1847692"/>
            <a:ext cx="2631037" cy="1545274"/>
            <a:chOff x="6112137" y="1752743"/>
            <a:chExt cx="2631037" cy="1545274"/>
          </a:xfrm>
        </p:grpSpPr>
        <p:sp>
          <p:nvSpPr>
            <p:cNvPr id="59" name="テキスト ボックス 58"/>
            <p:cNvSpPr txBox="1"/>
            <p:nvPr/>
          </p:nvSpPr>
          <p:spPr>
            <a:xfrm>
              <a:off x="6112137" y="1752743"/>
              <a:ext cx="2631037"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開発者と</a:t>
              </a:r>
              <a:endParaRPr kumimoji="0" lang="en-US" altLang="ja-JP" sz="2400" b="0" i="0" u="none" strike="noStrike" kern="0" cap="none" spc="0" normalizeH="0" baseline="0" noProof="0" dirty="0" smtClean="0">
                <a:ln>
                  <a:noFill/>
                </a:ln>
                <a:solidFill>
                  <a:prstClr val="black"/>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noProof="0" dirty="0">
                  <a:solidFill>
                    <a:prstClr val="black"/>
                  </a:solidFill>
                  <a:latin typeface="Calibri"/>
                </a:rPr>
                <a:t>コミット</a:t>
              </a:r>
              <a:r>
                <a:rPr kumimoji="0" lang="ja-JP" altLang="en-US" sz="2400" b="0" i="0" u="none" strike="noStrike" kern="0" cap="none" spc="0" normalizeH="0" baseline="0" noProof="0" dirty="0" smtClean="0">
                  <a:ln>
                    <a:noFill/>
                  </a:ln>
                  <a:solidFill>
                    <a:prstClr val="black"/>
                  </a:solidFill>
                  <a:effectLst/>
                  <a:uLnTx/>
                  <a:uFillTx/>
                  <a:latin typeface="Calibri"/>
                </a:rPr>
                <a:t>回数リスト</a:t>
              </a:r>
            </a:p>
          </p:txBody>
        </p:sp>
        <p:sp>
          <p:nvSpPr>
            <p:cNvPr id="29" name="右矢印 28"/>
            <p:cNvSpPr/>
            <p:nvPr/>
          </p:nvSpPr>
          <p:spPr>
            <a:xfrm rot="5400000">
              <a:off x="7143143" y="2655632"/>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 name="グループ化 8"/>
          <p:cNvGrpSpPr/>
          <p:nvPr/>
        </p:nvGrpSpPr>
        <p:grpSpPr>
          <a:xfrm>
            <a:off x="764637" y="1520373"/>
            <a:ext cx="1762271" cy="1746235"/>
            <a:chOff x="819960" y="1474917"/>
            <a:chExt cx="1762271" cy="1746235"/>
          </a:xfrm>
        </p:grpSpPr>
        <p:sp>
          <p:nvSpPr>
            <p:cNvPr id="24" name="フローチャート: 磁気ディスク 23"/>
            <p:cNvSpPr/>
            <p:nvPr/>
          </p:nvSpPr>
          <p:spPr>
            <a:xfrm>
              <a:off x="1127292" y="1474917"/>
              <a:ext cx="1080120" cy="1296144"/>
            </a:xfrm>
            <a:prstGeom prst="flowChartMagneticDisk">
              <a:avLst/>
            </a:prstGeom>
            <a:solidFill>
              <a:srgbClr val="CC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819960" y="2759487"/>
              <a:ext cx="1762271" cy="461665"/>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dirty="0" smtClean="0">
                  <a:solidFill>
                    <a:prstClr val="black"/>
                  </a:solidFill>
                  <a:latin typeface="Calibri"/>
                </a:rPr>
                <a:t>開発</a:t>
              </a:r>
              <a:r>
                <a:rPr kumimoji="0" lang="ja-JP" altLang="en-US" sz="2400" kern="0" dirty="0">
                  <a:solidFill>
                    <a:prstClr val="black"/>
                  </a:solidFill>
                  <a:latin typeface="Calibri"/>
                </a:rPr>
                <a:t>履歴</a:t>
              </a:r>
              <a:endParaRPr kumimoji="0" lang="ja-JP" altLang="en-US" sz="2400" b="0" i="0" u="none" strike="noStrike" kern="0" cap="none" spc="0" normalizeH="0" baseline="0" noProof="0" dirty="0" smtClean="0">
                <a:ln>
                  <a:noFill/>
                </a:ln>
                <a:solidFill>
                  <a:prstClr val="black"/>
                </a:solidFill>
                <a:effectLst/>
                <a:uLnTx/>
                <a:uFillTx/>
                <a:latin typeface="Calibri"/>
              </a:endParaRPr>
            </a:p>
          </p:txBody>
        </p:sp>
      </p:grpSp>
      <p:sp>
        <p:nvSpPr>
          <p:cNvPr id="7" name="角丸四角形 6"/>
          <p:cNvSpPr/>
          <p:nvPr/>
        </p:nvSpPr>
        <p:spPr>
          <a:xfrm>
            <a:off x="457200" y="3882552"/>
            <a:ext cx="2354255" cy="74361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ja-JP" altLang="en-US" sz="2400" kern="0">
                <a:solidFill>
                  <a:prstClr val="black"/>
                </a:solidFill>
                <a:latin typeface="Calibri"/>
                <a:ea typeface="ＭＳ Ｐゴシック" panose="020B0600070205080204" pitchFamily="50" charset="-128"/>
              </a:rPr>
              <a:t>クローンセット検出</a:t>
            </a:r>
            <a:endParaRPr kumimoji="0" lang="en-US" altLang="ja-JP" sz="2400" kern="0" dirty="0">
              <a:solidFill>
                <a:prstClr val="black"/>
              </a:solidFill>
              <a:latin typeface="Calibri"/>
              <a:ea typeface="ＭＳ Ｐゴシック" panose="020B0600070205080204" pitchFamily="50" charset="-128"/>
            </a:endParaRPr>
          </a:p>
        </p:txBody>
      </p:sp>
      <p:sp>
        <p:nvSpPr>
          <p:cNvPr id="21" name="角丸四角形 20"/>
          <p:cNvSpPr/>
          <p:nvPr/>
        </p:nvSpPr>
        <p:spPr>
          <a:xfrm>
            <a:off x="3423425" y="3573682"/>
            <a:ext cx="2574829" cy="860570"/>
          </a:xfrm>
          <a:prstGeom prst="roundRect">
            <a:avLst>
              <a:gd name="adj" fmla="val 5000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ja-JP" altLang="en-US" sz="2400" kern="0" dirty="0">
                <a:solidFill>
                  <a:prstClr val="black"/>
                </a:solidFill>
                <a:latin typeface="Calibri"/>
                <a:ea typeface="ＭＳ Ｐゴシック" panose="020B0600070205080204" pitchFamily="50" charset="-128"/>
              </a:rPr>
              <a:t>コードクローン</a:t>
            </a:r>
            <a:endParaRPr kumimoji="0" lang="en-US" altLang="ja-JP" sz="2400" kern="0" dirty="0">
              <a:solidFill>
                <a:prstClr val="black"/>
              </a:solidFill>
              <a:latin typeface="Calibri"/>
              <a:ea typeface="ＭＳ Ｐゴシック" panose="020B0600070205080204" pitchFamily="50" charset="-128"/>
            </a:endParaRPr>
          </a:p>
          <a:p>
            <a:pPr lvl="0" algn="ctr">
              <a:defRPr/>
            </a:pPr>
            <a:r>
              <a:rPr kumimoji="0" lang="ja-JP" altLang="en-US" sz="2400" kern="0" dirty="0">
                <a:solidFill>
                  <a:prstClr val="black"/>
                </a:solidFill>
                <a:latin typeface="Calibri"/>
                <a:ea typeface="ＭＳ Ｐゴシック" panose="020B0600070205080204" pitchFamily="50" charset="-128"/>
              </a:rPr>
              <a:t>編集履歴の分析</a:t>
            </a:r>
            <a:endParaRPr kumimoji="0" lang="en-US" altLang="ja-JP" sz="2400" kern="0" dirty="0">
              <a:solidFill>
                <a:prstClr val="black"/>
              </a:solidFill>
              <a:latin typeface="Calibri"/>
              <a:ea typeface="ＭＳ Ｐゴシック" panose="020B0600070205080204" pitchFamily="50" charset="-128"/>
            </a:endParaRPr>
          </a:p>
        </p:txBody>
      </p:sp>
      <p:sp>
        <p:nvSpPr>
          <p:cNvPr id="22" name="角丸四角形 21"/>
          <p:cNvSpPr/>
          <p:nvPr/>
        </p:nvSpPr>
        <p:spPr>
          <a:xfrm>
            <a:off x="6422879" y="3528347"/>
            <a:ext cx="2574829" cy="860570"/>
          </a:xfrm>
          <a:prstGeom prst="roundRect">
            <a:avLst>
              <a:gd name="adj" fmla="val 5000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en-US" altLang="ja-JP" sz="2400" kern="0" dirty="0" smtClean="0">
                <a:solidFill>
                  <a:prstClr val="black"/>
                </a:solidFill>
                <a:latin typeface="Calibri"/>
                <a:ea typeface="ＭＳ Ｐゴシック" panose="020B0600070205080204" pitchFamily="50" charset="-128"/>
              </a:rPr>
              <a:t>CSF-Ownership</a:t>
            </a:r>
            <a:r>
              <a:rPr kumimoji="0" lang="ja-JP" altLang="en-US" sz="2400" kern="0" dirty="0">
                <a:solidFill>
                  <a:prstClr val="black"/>
                </a:solidFill>
                <a:latin typeface="Calibri"/>
                <a:ea typeface="ＭＳ Ｐゴシック" panose="020B0600070205080204" pitchFamily="50" charset="-128"/>
              </a:rPr>
              <a:t>の計測</a:t>
            </a:r>
            <a:endParaRPr kumimoji="0" lang="en-US" altLang="ja-JP" sz="2400" kern="0" dirty="0">
              <a:solidFill>
                <a:prstClr val="black"/>
              </a:solidFill>
              <a:latin typeface="Calibri"/>
              <a:ea typeface="ＭＳ Ｐゴシック" panose="020B0600070205080204" pitchFamily="50" charset="-128"/>
            </a:endParaRPr>
          </a:p>
        </p:txBody>
      </p:sp>
      <p:sp>
        <p:nvSpPr>
          <p:cNvPr id="30" name="右矢印 29"/>
          <p:cNvSpPr/>
          <p:nvPr/>
        </p:nvSpPr>
        <p:spPr>
          <a:xfrm rot="5400000">
            <a:off x="1349815" y="3234755"/>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円/楕円 2"/>
          <p:cNvSpPr/>
          <p:nvPr/>
        </p:nvSpPr>
        <p:spPr>
          <a:xfrm>
            <a:off x="168922" y="4003967"/>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ysClr val="windowText" lastClr="000000"/>
                </a:solidFill>
              </a:rPr>
              <a:t>1</a:t>
            </a:r>
            <a:endParaRPr kumimoji="1" lang="ja-JP" altLang="en-US" dirty="0">
              <a:solidFill>
                <a:sysClr val="windowText" lastClr="000000"/>
              </a:solidFill>
            </a:endParaRPr>
          </a:p>
        </p:txBody>
      </p:sp>
      <p:sp>
        <p:nvSpPr>
          <p:cNvPr id="25" name="円/楕円 24"/>
          <p:cNvSpPr/>
          <p:nvPr/>
        </p:nvSpPr>
        <p:spPr>
          <a:xfrm>
            <a:off x="3099733" y="3625167"/>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ysClr val="windowText" lastClr="000000"/>
                </a:solidFill>
              </a:rPr>
              <a:t>2</a:t>
            </a:r>
            <a:endParaRPr kumimoji="1" lang="ja-JP" altLang="en-US" dirty="0">
              <a:solidFill>
                <a:sysClr val="windowText" lastClr="000000"/>
              </a:solidFill>
            </a:endParaRPr>
          </a:p>
        </p:txBody>
      </p:sp>
      <p:sp>
        <p:nvSpPr>
          <p:cNvPr id="31" name="円/楕円 30"/>
          <p:cNvSpPr/>
          <p:nvPr/>
        </p:nvSpPr>
        <p:spPr>
          <a:xfrm>
            <a:off x="6204819" y="3799110"/>
            <a:ext cx="576064" cy="56145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ysClr val="windowText" lastClr="000000"/>
                </a:solidFill>
              </a:rPr>
              <a:t>3</a:t>
            </a:r>
            <a:endParaRPr kumimoji="1" lang="ja-JP" altLang="en-US" dirty="0">
              <a:solidFill>
                <a:sysClr val="windowText" lastClr="000000"/>
              </a:solidFill>
            </a:endParaRPr>
          </a:p>
        </p:txBody>
      </p:sp>
    </p:spTree>
    <p:extLst>
      <p:ext uri="{BB962C8B-B14F-4D97-AF65-F5344CB8AC3E}">
        <p14:creationId xmlns:p14="http://schemas.microsoft.com/office/powerpoint/2010/main" val="1256507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44608</TotalTime>
  <Words>3116</Words>
  <Application>Microsoft Office PowerPoint</Application>
  <PresentationFormat>画面に合わせる (4:3)</PresentationFormat>
  <Paragraphs>625</Paragraphs>
  <Slides>26</Slides>
  <Notes>23</Notes>
  <HiddenSlides>11</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26</vt:i4>
      </vt:variant>
    </vt:vector>
  </HeadingPairs>
  <TitlesOfParts>
    <vt:vector size="35" baseType="lpstr">
      <vt:lpstr>ＭＳ Ｐゴシック</vt:lpstr>
      <vt:lpstr>MS UI Gothic</vt:lpstr>
      <vt:lpstr>ＭＳ 明朝</vt:lpstr>
      <vt:lpstr>Arial</vt:lpstr>
      <vt:lpstr>Calibri</vt:lpstr>
      <vt:lpstr>Cambria Math</vt:lpstr>
      <vt:lpstr>Century</vt:lpstr>
      <vt:lpstr>Times New Roman</vt:lpstr>
      <vt:lpstr>Sel-CoolMetal-white</vt:lpstr>
      <vt:lpstr>クローンセットに対する主要編集者の分析法の提案と調査</vt:lpstr>
      <vt:lpstr>コードクローン</vt:lpstr>
      <vt:lpstr>コードクローン編集管理の必要性</vt:lpstr>
      <vt:lpstr>コードクローン編集管理</vt:lpstr>
      <vt:lpstr>既存研究：Ownershipメトリック[1]</vt:lpstr>
      <vt:lpstr>本研究の概要</vt:lpstr>
      <vt:lpstr>提案手法：CS-Ownership</vt:lpstr>
      <vt:lpstr>CSF-Ownership計算例</vt:lpstr>
      <vt:lpstr>CSF-Ownership計測手順概要</vt:lpstr>
      <vt:lpstr>CST-Ownership計測手順概要</vt:lpstr>
      <vt:lpstr>調査対象システム</vt:lpstr>
      <vt:lpstr>CSF-Ownership調査結果</vt:lpstr>
      <vt:lpstr>CST-Ownership調査結果</vt:lpstr>
      <vt:lpstr>変更が一貫していない クローンセット</vt:lpstr>
      <vt:lpstr>まとめ</vt:lpstr>
      <vt:lpstr>CSF-Ownership調査結果(詳)</vt:lpstr>
      <vt:lpstr>CST-Ownership調査結果(詳)</vt:lpstr>
      <vt:lpstr>編集内容の詳細</vt:lpstr>
      <vt:lpstr>編集内容の詳細</vt:lpstr>
      <vt:lpstr>編集内容の詳細</vt:lpstr>
      <vt:lpstr>編集内容の詳細</vt:lpstr>
      <vt:lpstr>編集内容の詳細</vt:lpstr>
      <vt:lpstr>クローンセット編集回数の内訳</vt:lpstr>
      <vt:lpstr>ソースコードのトークン化</vt:lpstr>
      <vt:lpstr>クローン編集管理システム Clone Notifier[1](1/2)</vt:lpstr>
      <vt:lpstr>クローン編集管理システム Clone Notifier(2/2)</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Empirical Study of Clone Removals</dc:title>
  <dc:creator>k-tsuji</dc:creator>
  <cp:lastModifiedBy>k-tsuji</cp:lastModifiedBy>
  <cp:revision>1349</cp:revision>
  <cp:lastPrinted>2018-02-08T05:52:16Z</cp:lastPrinted>
  <dcterms:created xsi:type="dcterms:W3CDTF">2014-04-30T07:24:19Z</dcterms:created>
  <dcterms:modified xsi:type="dcterms:W3CDTF">2018-02-14T05:22:34Z</dcterms:modified>
</cp:coreProperties>
</file>