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0"/>
  </p:notesMasterIdLst>
  <p:handoutMasterIdLst>
    <p:handoutMasterId r:id="rId21"/>
  </p:handoutMasterIdLst>
  <p:sldIdLst>
    <p:sldId id="256" r:id="rId2"/>
    <p:sldId id="259" r:id="rId3"/>
    <p:sldId id="260" r:id="rId4"/>
    <p:sldId id="276" r:id="rId5"/>
    <p:sldId id="257" r:id="rId6"/>
    <p:sldId id="267" r:id="rId7"/>
    <p:sldId id="269" r:id="rId8"/>
    <p:sldId id="271" r:id="rId9"/>
    <p:sldId id="270" r:id="rId10"/>
    <p:sldId id="275" r:id="rId11"/>
    <p:sldId id="277" r:id="rId12"/>
    <p:sldId id="273" r:id="rId13"/>
    <p:sldId id="274" r:id="rId14"/>
    <p:sldId id="272" r:id="rId15"/>
    <p:sldId id="268" r:id="rId16"/>
    <p:sldId id="278" r:id="rId17"/>
    <p:sldId id="263" r:id="rId18"/>
    <p:sldId id="264" r:id="rId19"/>
  </p:sldIdLst>
  <p:sldSz cx="9144000" cy="6858000" type="screen4x3"/>
  <p:notesSz cx="5795963" cy="84947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5" d="100"/>
          <a:sy n="75" d="100"/>
        </p:scale>
        <p:origin x="936"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511584" cy="426211"/>
          </a:xfrm>
          <a:prstGeom prst="rect">
            <a:avLst/>
          </a:prstGeom>
        </p:spPr>
        <p:txBody>
          <a:bodyPr vert="horz" lIns="81656" tIns="40828" rIns="81656" bIns="40828" rtlCol="0"/>
          <a:lstStyle>
            <a:lvl1pPr algn="l">
              <a:defRPr sz="1100"/>
            </a:lvl1pPr>
          </a:lstStyle>
          <a:p>
            <a:endParaRPr kumimoji="1" lang="ja-JP" altLang="en-US"/>
          </a:p>
        </p:txBody>
      </p:sp>
      <p:sp>
        <p:nvSpPr>
          <p:cNvPr id="3" name="日付プレースホルダー 2"/>
          <p:cNvSpPr>
            <a:spLocks noGrp="1"/>
          </p:cNvSpPr>
          <p:nvPr>
            <p:ph type="dt" sz="quarter" idx="1"/>
          </p:nvPr>
        </p:nvSpPr>
        <p:spPr>
          <a:xfrm>
            <a:off x="3283038" y="0"/>
            <a:ext cx="2511584" cy="426211"/>
          </a:xfrm>
          <a:prstGeom prst="rect">
            <a:avLst/>
          </a:prstGeom>
        </p:spPr>
        <p:txBody>
          <a:bodyPr vert="horz" lIns="81656" tIns="40828" rIns="81656" bIns="40828" rtlCol="0"/>
          <a:lstStyle>
            <a:lvl1pPr algn="r">
              <a:defRPr sz="1100"/>
            </a:lvl1pPr>
          </a:lstStyle>
          <a:p>
            <a:fld id="{28696F0B-49C4-4935-AE3A-E9541D6B2505}" type="datetimeFigureOut">
              <a:rPr kumimoji="1" lang="ja-JP" altLang="en-US" smtClean="0"/>
              <a:t>2018/2/9</a:t>
            </a:fld>
            <a:endParaRPr kumimoji="1" lang="ja-JP" altLang="en-US"/>
          </a:p>
        </p:txBody>
      </p:sp>
      <p:sp>
        <p:nvSpPr>
          <p:cNvPr id="4" name="フッター プレースホルダー 3"/>
          <p:cNvSpPr>
            <a:spLocks noGrp="1"/>
          </p:cNvSpPr>
          <p:nvPr>
            <p:ph type="ftr" sz="quarter" idx="2"/>
          </p:nvPr>
        </p:nvSpPr>
        <p:spPr>
          <a:xfrm>
            <a:off x="0" y="8068503"/>
            <a:ext cx="2511584" cy="426210"/>
          </a:xfrm>
          <a:prstGeom prst="rect">
            <a:avLst/>
          </a:prstGeom>
        </p:spPr>
        <p:txBody>
          <a:bodyPr vert="horz" lIns="81656" tIns="40828" rIns="81656" bIns="40828" rtlCol="0" anchor="b"/>
          <a:lstStyle>
            <a:lvl1pPr algn="l">
              <a:defRPr sz="1100"/>
            </a:lvl1pPr>
          </a:lstStyle>
          <a:p>
            <a:endParaRPr kumimoji="1" lang="ja-JP" altLang="en-US"/>
          </a:p>
        </p:txBody>
      </p:sp>
      <p:sp>
        <p:nvSpPr>
          <p:cNvPr id="5" name="スライド番号プレースホルダー 4"/>
          <p:cNvSpPr>
            <a:spLocks noGrp="1"/>
          </p:cNvSpPr>
          <p:nvPr>
            <p:ph type="sldNum" sz="quarter" idx="3"/>
          </p:nvPr>
        </p:nvSpPr>
        <p:spPr>
          <a:xfrm>
            <a:off x="3283038" y="8068503"/>
            <a:ext cx="2511584" cy="426210"/>
          </a:xfrm>
          <a:prstGeom prst="rect">
            <a:avLst/>
          </a:prstGeom>
        </p:spPr>
        <p:txBody>
          <a:bodyPr vert="horz" lIns="81656" tIns="40828" rIns="81656" bIns="40828" rtlCol="0" anchor="b"/>
          <a:lstStyle>
            <a:lvl1pPr algn="r">
              <a:defRPr sz="1100"/>
            </a:lvl1pPr>
          </a:lstStyle>
          <a:p>
            <a:fld id="{9475A067-E897-45AF-86C7-021142DC1FEA}" type="slidenum">
              <a:rPr kumimoji="1" lang="ja-JP" altLang="en-US" smtClean="0"/>
              <a:t>‹#›</a:t>
            </a:fld>
            <a:endParaRPr kumimoji="1" lang="ja-JP" altLang="en-US"/>
          </a:p>
        </p:txBody>
      </p:sp>
    </p:spTree>
    <p:extLst>
      <p:ext uri="{BB962C8B-B14F-4D97-AF65-F5344CB8AC3E}">
        <p14:creationId xmlns:p14="http://schemas.microsoft.com/office/powerpoint/2010/main" val="2414909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511584" cy="426211"/>
          </a:xfrm>
          <a:prstGeom prst="rect">
            <a:avLst/>
          </a:prstGeom>
        </p:spPr>
        <p:txBody>
          <a:bodyPr vert="horz" lIns="81656" tIns="40828" rIns="81656" bIns="40828" rtlCol="0"/>
          <a:lstStyle>
            <a:lvl1pPr algn="l">
              <a:defRPr sz="1100"/>
            </a:lvl1pPr>
          </a:lstStyle>
          <a:p>
            <a:endParaRPr kumimoji="1" lang="ja-JP" altLang="en-US"/>
          </a:p>
        </p:txBody>
      </p:sp>
      <p:sp>
        <p:nvSpPr>
          <p:cNvPr id="3" name="日付プレースホルダー 2"/>
          <p:cNvSpPr>
            <a:spLocks noGrp="1"/>
          </p:cNvSpPr>
          <p:nvPr>
            <p:ph type="dt" idx="1"/>
          </p:nvPr>
        </p:nvSpPr>
        <p:spPr>
          <a:xfrm>
            <a:off x="3283038" y="0"/>
            <a:ext cx="2511584" cy="426211"/>
          </a:xfrm>
          <a:prstGeom prst="rect">
            <a:avLst/>
          </a:prstGeom>
        </p:spPr>
        <p:txBody>
          <a:bodyPr vert="horz" lIns="81656" tIns="40828" rIns="81656" bIns="40828" rtlCol="0"/>
          <a:lstStyle>
            <a:lvl1pPr algn="r">
              <a:defRPr sz="1100"/>
            </a:lvl1pPr>
          </a:lstStyle>
          <a:p>
            <a:fld id="{8E3D214F-9373-42DA-869C-5595AF9520EF}" type="datetimeFigureOut">
              <a:rPr kumimoji="1" lang="ja-JP" altLang="en-US" smtClean="0"/>
              <a:t>2018/2/9</a:t>
            </a:fld>
            <a:endParaRPr kumimoji="1" lang="ja-JP" altLang="en-US"/>
          </a:p>
        </p:txBody>
      </p:sp>
      <p:sp>
        <p:nvSpPr>
          <p:cNvPr id="4" name="スライド イメージ プレースホルダー 3"/>
          <p:cNvSpPr>
            <a:spLocks noGrp="1" noRot="1" noChangeAspect="1"/>
          </p:cNvSpPr>
          <p:nvPr>
            <p:ph type="sldImg" idx="2"/>
          </p:nvPr>
        </p:nvSpPr>
        <p:spPr>
          <a:xfrm>
            <a:off x="987425" y="1062038"/>
            <a:ext cx="3821113" cy="2867025"/>
          </a:xfrm>
          <a:prstGeom prst="rect">
            <a:avLst/>
          </a:prstGeom>
          <a:noFill/>
          <a:ln w="12700">
            <a:solidFill>
              <a:prstClr val="black"/>
            </a:solidFill>
          </a:ln>
        </p:spPr>
        <p:txBody>
          <a:bodyPr vert="horz" lIns="81656" tIns="40828" rIns="81656" bIns="40828" rtlCol="0" anchor="ctr"/>
          <a:lstStyle/>
          <a:p>
            <a:endParaRPr lang="ja-JP" altLang="en-US"/>
          </a:p>
        </p:txBody>
      </p:sp>
      <p:sp>
        <p:nvSpPr>
          <p:cNvPr id="5" name="ノート プレースホルダー 4"/>
          <p:cNvSpPr>
            <a:spLocks noGrp="1"/>
          </p:cNvSpPr>
          <p:nvPr>
            <p:ph type="body" sz="quarter" idx="3"/>
          </p:nvPr>
        </p:nvSpPr>
        <p:spPr>
          <a:xfrm>
            <a:off x="579597" y="4088081"/>
            <a:ext cx="4636770" cy="3344793"/>
          </a:xfrm>
          <a:prstGeom prst="rect">
            <a:avLst/>
          </a:prstGeom>
        </p:spPr>
        <p:txBody>
          <a:bodyPr vert="horz" lIns="81656" tIns="40828" rIns="81656" bIns="40828"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068503"/>
            <a:ext cx="2511584" cy="426210"/>
          </a:xfrm>
          <a:prstGeom prst="rect">
            <a:avLst/>
          </a:prstGeom>
        </p:spPr>
        <p:txBody>
          <a:bodyPr vert="horz" lIns="81656" tIns="40828" rIns="81656" bIns="40828" rtlCol="0" anchor="b"/>
          <a:lstStyle>
            <a:lvl1pPr algn="l">
              <a:defRPr sz="1100"/>
            </a:lvl1pPr>
          </a:lstStyle>
          <a:p>
            <a:endParaRPr kumimoji="1" lang="ja-JP" altLang="en-US"/>
          </a:p>
        </p:txBody>
      </p:sp>
      <p:sp>
        <p:nvSpPr>
          <p:cNvPr id="7" name="スライド番号プレースホルダー 6"/>
          <p:cNvSpPr>
            <a:spLocks noGrp="1"/>
          </p:cNvSpPr>
          <p:nvPr>
            <p:ph type="sldNum" sz="quarter" idx="5"/>
          </p:nvPr>
        </p:nvSpPr>
        <p:spPr>
          <a:xfrm>
            <a:off x="3283038" y="8068503"/>
            <a:ext cx="2511584" cy="426210"/>
          </a:xfrm>
          <a:prstGeom prst="rect">
            <a:avLst/>
          </a:prstGeom>
        </p:spPr>
        <p:txBody>
          <a:bodyPr vert="horz" lIns="81656" tIns="40828" rIns="81656" bIns="40828" rtlCol="0" anchor="b"/>
          <a:lstStyle>
            <a:lvl1pPr algn="r">
              <a:defRPr sz="1100"/>
            </a:lvl1pPr>
          </a:lstStyle>
          <a:p>
            <a:fld id="{86873899-2038-4E7C-881C-55AC8AEC72FB}" type="slidenum">
              <a:rPr kumimoji="1" lang="ja-JP" altLang="en-US" smtClean="0"/>
              <a:t>‹#›</a:t>
            </a:fld>
            <a:endParaRPr kumimoji="1" lang="ja-JP" altLang="en-US"/>
          </a:p>
        </p:txBody>
      </p:sp>
    </p:spTree>
    <p:extLst>
      <p:ext uri="{BB962C8B-B14F-4D97-AF65-F5344CB8AC3E}">
        <p14:creationId xmlns:p14="http://schemas.microsoft.com/office/powerpoint/2010/main" val="128486144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86873899-2038-4E7C-881C-55AC8AEC72FB}" type="slidenum">
              <a:rPr kumimoji="1" lang="ja-JP" altLang="en-US" smtClean="0"/>
              <a:t>1</a:t>
            </a:fld>
            <a:endParaRPr kumimoji="1" lang="ja-JP" altLang="en-US"/>
          </a:p>
        </p:txBody>
      </p:sp>
    </p:spTree>
    <p:extLst>
      <p:ext uri="{BB962C8B-B14F-4D97-AF65-F5344CB8AC3E}">
        <p14:creationId xmlns:p14="http://schemas.microsoft.com/office/powerpoint/2010/main" val="1847553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8DB32497-4CFF-4901-8EA0-17FC4D858341}" type="slidenum">
              <a:rPr kumimoji="1" lang="ja-JP" altLang="en-US" smtClean="0"/>
              <a:t>2</a:t>
            </a:fld>
            <a:endParaRPr kumimoji="1" lang="ja-JP" altLang="en-US"/>
          </a:p>
        </p:txBody>
      </p:sp>
    </p:spTree>
    <p:extLst>
      <p:ext uri="{BB962C8B-B14F-4D97-AF65-F5344CB8AC3E}">
        <p14:creationId xmlns:p14="http://schemas.microsoft.com/office/powerpoint/2010/main" val="9426808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fld id="{858EF41A-DD55-426B-860B-8C145F9FC058}" type="datetime1">
              <a:rPr kumimoji="1" lang="ja-JP" altLang="en-US" smtClean="0"/>
              <a:t>2018/2/9</a:t>
            </a:fld>
            <a:endParaRPr kumimoji="1" lang="ja-JP" altLang="en-US"/>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endParaRPr kumimoji="1" lang="ja-JP" altLang="en-US"/>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956B1DAD-D654-489B-B5F6-B970515FBBCC}" type="slidenum">
              <a:rPr kumimoji="1" lang="ja-JP" altLang="en-US" smtClean="0"/>
              <a:t>‹#›</a:t>
            </a:fld>
            <a:endParaRPr kumimoji="1" lang="ja-JP" altLang="en-US"/>
          </a:p>
        </p:txBody>
      </p:sp>
    </p:spTree>
    <p:extLst>
      <p:ext uri="{BB962C8B-B14F-4D97-AF65-F5344CB8AC3E}">
        <p14:creationId xmlns:p14="http://schemas.microsoft.com/office/powerpoint/2010/main" val="36010447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A706EA0E-03C8-4F96-BF9C-153DEEB4EE7E}" type="datetime1">
              <a:rPr kumimoji="1" lang="ja-JP" altLang="en-US" smtClean="0"/>
              <a:t>2018/2/9</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956B1DAD-D654-489B-B5F6-B970515FBBCC}" type="slidenum">
              <a:rPr kumimoji="1" lang="ja-JP" altLang="en-US" smtClean="0"/>
              <a:t>‹#›</a:t>
            </a:fld>
            <a:endParaRPr kumimoji="1" lang="ja-JP" altLang="en-US"/>
          </a:p>
        </p:txBody>
      </p:sp>
    </p:spTree>
    <p:extLst>
      <p:ext uri="{BB962C8B-B14F-4D97-AF65-F5344CB8AC3E}">
        <p14:creationId xmlns:p14="http://schemas.microsoft.com/office/powerpoint/2010/main" val="2520750492"/>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A706EA0E-03C8-4F96-BF9C-153DEEB4EE7E}" type="datetime1">
              <a:rPr kumimoji="1" lang="ja-JP" altLang="en-US" smtClean="0"/>
              <a:t>2018/2/9</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956B1DAD-D654-489B-B5F6-B970515FBBCC}" type="slidenum">
              <a:rPr kumimoji="1" lang="ja-JP" altLang="en-US" smtClean="0"/>
              <a:t>‹#›</a:t>
            </a:fld>
            <a:endParaRPr kumimoji="1" lang="ja-JP" altLang="en-US"/>
          </a:p>
        </p:txBody>
      </p:sp>
    </p:spTree>
    <p:extLst>
      <p:ext uri="{BB962C8B-B14F-4D97-AF65-F5344CB8AC3E}">
        <p14:creationId xmlns:p14="http://schemas.microsoft.com/office/powerpoint/2010/main" val="1133284765"/>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6BD526D9-AC31-4E00-B9FF-39546F2476B9}" type="datetime1">
              <a:rPr kumimoji="1" lang="ja-JP" altLang="en-US" smtClean="0"/>
              <a:t>2018/2/9</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956B1DAD-D654-489B-B5F6-B970515FBBCC}" type="slidenum">
              <a:rPr kumimoji="1" lang="ja-JP" altLang="en-US" smtClean="0"/>
              <a:t>‹#›</a:t>
            </a:fld>
            <a:endParaRPr kumimoji="1" lang="ja-JP" altLang="en-US"/>
          </a:p>
        </p:txBody>
      </p:sp>
    </p:spTree>
    <p:extLst>
      <p:ext uri="{BB962C8B-B14F-4D97-AF65-F5344CB8AC3E}">
        <p14:creationId xmlns:p14="http://schemas.microsoft.com/office/powerpoint/2010/main" val="1572695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fld id="{6231DC6C-5D48-4EDB-8A24-C13506925F2D}" type="datetime1">
              <a:rPr kumimoji="1" lang="ja-JP" altLang="en-US" smtClean="0"/>
              <a:t>2018/2/9</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956B1DAD-D654-489B-B5F6-B970515FBBCC}" type="slidenum">
              <a:rPr kumimoji="1" lang="ja-JP" altLang="en-US" smtClean="0"/>
              <a:t>‹#›</a:t>
            </a:fld>
            <a:endParaRPr kumimoji="1" lang="ja-JP" altLang="en-US"/>
          </a:p>
        </p:txBody>
      </p:sp>
    </p:spTree>
    <p:extLst>
      <p:ext uri="{BB962C8B-B14F-4D97-AF65-F5344CB8AC3E}">
        <p14:creationId xmlns:p14="http://schemas.microsoft.com/office/powerpoint/2010/main" val="32236055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fld id="{84DAFED2-0721-4737-A5BE-F0472EA115DE}" type="datetime1">
              <a:rPr kumimoji="1" lang="ja-JP" altLang="en-US" smtClean="0"/>
              <a:t>2018/2/9</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956B1DAD-D654-489B-B5F6-B970515FBBCC}" type="slidenum">
              <a:rPr kumimoji="1" lang="ja-JP" altLang="en-US" smtClean="0"/>
              <a:t>‹#›</a:t>
            </a:fld>
            <a:endParaRPr kumimoji="1" lang="ja-JP" altLang="en-US"/>
          </a:p>
        </p:txBody>
      </p:sp>
    </p:spTree>
    <p:extLst>
      <p:ext uri="{BB962C8B-B14F-4D97-AF65-F5344CB8AC3E}">
        <p14:creationId xmlns:p14="http://schemas.microsoft.com/office/powerpoint/2010/main" val="71279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fld id="{4EB09675-77BD-4BC5-8EDB-546C8C78B7E7}" type="datetime1">
              <a:rPr kumimoji="1" lang="ja-JP" altLang="en-US" smtClean="0"/>
              <a:t>2018/2/9</a:t>
            </a:fld>
            <a:endParaRPr kumimoji="1" lang="ja-JP" altLang="en-US"/>
          </a:p>
        </p:txBody>
      </p:sp>
      <p:sp>
        <p:nvSpPr>
          <p:cNvPr id="8" name="フッター プレースホルダ 7"/>
          <p:cNvSpPr>
            <a:spLocks noGrp="1"/>
          </p:cNvSpPr>
          <p:nvPr>
            <p:ph type="ftr" sz="quarter" idx="11"/>
          </p:nvPr>
        </p:nvSpPr>
        <p:spPr/>
        <p:txBody>
          <a:bodyPr/>
          <a:lstStyle>
            <a:lvl1pPr>
              <a:defRPr/>
            </a:lvl1pPr>
          </a:lstStyle>
          <a:p>
            <a:endParaRPr kumimoji="1" lang="ja-JP" altLang="en-US"/>
          </a:p>
        </p:txBody>
      </p:sp>
      <p:sp>
        <p:nvSpPr>
          <p:cNvPr id="9" name="スライド番号プレースホルダ 8"/>
          <p:cNvSpPr>
            <a:spLocks noGrp="1"/>
          </p:cNvSpPr>
          <p:nvPr>
            <p:ph type="sldNum" sz="quarter" idx="12"/>
          </p:nvPr>
        </p:nvSpPr>
        <p:spPr/>
        <p:txBody>
          <a:bodyPr/>
          <a:lstStyle>
            <a:lvl1pPr>
              <a:defRPr/>
            </a:lvl1pPr>
          </a:lstStyle>
          <a:p>
            <a:fld id="{956B1DAD-D654-489B-B5F6-B970515FBBCC}" type="slidenum">
              <a:rPr kumimoji="1" lang="ja-JP" altLang="en-US" smtClean="0"/>
              <a:t>‹#›</a:t>
            </a:fld>
            <a:endParaRPr kumimoji="1" lang="ja-JP" altLang="en-US"/>
          </a:p>
        </p:txBody>
      </p:sp>
    </p:spTree>
    <p:extLst>
      <p:ext uri="{BB962C8B-B14F-4D97-AF65-F5344CB8AC3E}">
        <p14:creationId xmlns:p14="http://schemas.microsoft.com/office/powerpoint/2010/main" val="3010318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fld id="{F793236D-50D9-4822-A7CC-BE6C7DFF2F4B}" type="datetime1">
              <a:rPr kumimoji="1" lang="ja-JP" altLang="en-US" smtClean="0"/>
              <a:t>2018/2/9</a:t>
            </a:fld>
            <a:endParaRPr kumimoji="1" lang="ja-JP" altLang="en-US"/>
          </a:p>
        </p:txBody>
      </p:sp>
      <p:sp>
        <p:nvSpPr>
          <p:cNvPr id="4" name="フッター プレースホルダ 3"/>
          <p:cNvSpPr>
            <a:spLocks noGrp="1"/>
          </p:cNvSpPr>
          <p:nvPr>
            <p:ph type="ftr" sz="quarter" idx="11"/>
          </p:nvPr>
        </p:nvSpPr>
        <p:spPr/>
        <p:txBody>
          <a:bodyPr/>
          <a:lstStyle>
            <a:lvl1pPr>
              <a:defRPr/>
            </a:lvl1pPr>
          </a:lstStyle>
          <a:p>
            <a:endParaRPr kumimoji="1" lang="ja-JP" altLang="en-US"/>
          </a:p>
        </p:txBody>
      </p:sp>
      <p:sp>
        <p:nvSpPr>
          <p:cNvPr id="5" name="スライド番号プレースホルダ 4"/>
          <p:cNvSpPr>
            <a:spLocks noGrp="1"/>
          </p:cNvSpPr>
          <p:nvPr>
            <p:ph type="sldNum" sz="quarter" idx="12"/>
          </p:nvPr>
        </p:nvSpPr>
        <p:spPr/>
        <p:txBody>
          <a:bodyPr/>
          <a:lstStyle>
            <a:lvl1pPr>
              <a:defRPr/>
            </a:lvl1pPr>
          </a:lstStyle>
          <a:p>
            <a:fld id="{956B1DAD-D654-489B-B5F6-B970515FBBCC}" type="slidenum">
              <a:rPr kumimoji="1" lang="ja-JP" altLang="en-US" smtClean="0"/>
              <a:t>‹#›</a:t>
            </a:fld>
            <a:endParaRPr kumimoji="1" lang="ja-JP" altLang="en-US"/>
          </a:p>
        </p:txBody>
      </p:sp>
    </p:spTree>
    <p:extLst>
      <p:ext uri="{BB962C8B-B14F-4D97-AF65-F5344CB8AC3E}">
        <p14:creationId xmlns:p14="http://schemas.microsoft.com/office/powerpoint/2010/main" val="22853371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fld id="{19F0B812-F701-4E13-B65F-F41D9C09B742}" type="datetime1">
              <a:rPr kumimoji="1" lang="ja-JP" altLang="en-US" smtClean="0"/>
              <a:t>2018/2/9</a:t>
            </a:fld>
            <a:endParaRPr kumimoji="1" lang="ja-JP" altLang="en-US"/>
          </a:p>
        </p:txBody>
      </p:sp>
      <p:sp>
        <p:nvSpPr>
          <p:cNvPr id="3" name="フッター プレースホルダ 2"/>
          <p:cNvSpPr>
            <a:spLocks noGrp="1"/>
          </p:cNvSpPr>
          <p:nvPr>
            <p:ph type="ftr" sz="quarter" idx="11"/>
          </p:nvPr>
        </p:nvSpPr>
        <p:spPr/>
        <p:txBody>
          <a:bodyPr/>
          <a:lstStyle>
            <a:lvl1pPr>
              <a:defRPr/>
            </a:lvl1pPr>
          </a:lstStyle>
          <a:p>
            <a:endParaRPr kumimoji="1" lang="ja-JP" altLang="en-US"/>
          </a:p>
        </p:txBody>
      </p:sp>
      <p:sp>
        <p:nvSpPr>
          <p:cNvPr id="4" name="スライド番号プレースホルダ 3"/>
          <p:cNvSpPr>
            <a:spLocks noGrp="1"/>
          </p:cNvSpPr>
          <p:nvPr>
            <p:ph type="sldNum" sz="quarter" idx="12"/>
          </p:nvPr>
        </p:nvSpPr>
        <p:spPr/>
        <p:txBody>
          <a:bodyPr/>
          <a:lstStyle>
            <a:lvl1pPr>
              <a:defRPr/>
            </a:lvl1pPr>
          </a:lstStyle>
          <a:p>
            <a:fld id="{956B1DAD-D654-489B-B5F6-B970515FBBCC}" type="slidenum">
              <a:rPr kumimoji="1" lang="ja-JP" altLang="en-US" smtClean="0"/>
              <a:t>‹#›</a:t>
            </a:fld>
            <a:endParaRPr kumimoji="1" lang="ja-JP" altLang="en-US"/>
          </a:p>
        </p:txBody>
      </p:sp>
    </p:spTree>
    <p:extLst>
      <p:ext uri="{BB962C8B-B14F-4D97-AF65-F5344CB8AC3E}">
        <p14:creationId xmlns:p14="http://schemas.microsoft.com/office/powerpoint/2010/main" val="1616125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fld id="{A706EA0E-03C8-4F96-BF9C-153DEEB4EE7E}" type="datetime1">
              <a:rPr kumimoji="1" lang="ja-JP" altLang="en-US" smtClean="0"/>
              <a:t>2018/2/9</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956B1DAD-D654-489B-B5F6-B970515FBBCC}" type="slidenum">
              <a:rPr kumimoji="1" lang="ja-JP" altLang="en-US" smtClean="0"/>
              <a:t>‹#›</a:t>
            </a:fld>
            <a:endParaRPr kumimoji="1" lang="ja-JP" altLang="en-US"/>
          </a:p>
        </p:txBody>
      </p:sp>
    </p:spTree>
    <p:extLst>
      <p:ext uri="{BB962C8B-B14F-4D97-AF65-F5344CB8AC3E}">
        <p14:creationId xmlns:p14="http://schemas.microsoft.com/office/powerpoint/2010/main" val="3223434911"/>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fld id="{CFCFE2B8-603B-44CD-BB1E-CD548A2FB212}" type="datetime1">
              <a:rPr kumimoji="1" lang="ja-JP" altLang="en-US" smtClean="0"/>
              <a:t>2018/2/9</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956B1DAD-D654-489B-B5F6-B970515FBBCC}" type="slidenum">
              <a:rPr kumimoji="1" lang="ja-JP" altLang="en-US" smtClean="0"/>
              <a:t>‹#›</a:t>
            </a:fld>
            <a:endParaRPr kumimoji="1" lang="ja-JP" altLang="en-US"/>
          </a:p>
        </p:txBody>
      </p:sp>
    </p:spTree>
    <p:extLst>
      <p:ext uri="{BB962C8B-B14F-4D97-AF65-F5344CB8AC3E}">
        <p14:creationId xmlns:p14="http://schemas.microsoft.com/office/powerpoint/2010/main" val="18701568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fld id="{A706EA0E-03C8-4F96-BF9C-153DEEB4EE7E}" type="datetime1">
              <a:rPr kumimoji="1" lang="ja-JP" altLang="en-US" smtClean="0"/>
              <a:t>2018/2/9</a:t>
            </a:fld>
            <a:endParaRPr kumimoji="1" lang="ja-JP" altLang="en-US"/>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kumimoji="1" lang="ja-JP" altLang="en-US"/>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956B1DAD-D654-489B-B5F6-B970515FBBCC}" type="slidenum">
              <a:rPr kumimoji="1" lang="ja-JP" altLang="en-US" smtClean="0"/>
              <a:t>‹#›</a:t>
            </a:fld>
            <a:endParaRPr kumimoji="1" lang="ja-JP" altLang="en-US"/>
          </a:p>
        </p:txBody>
      </p:sp>
      <p:sp>
        <p:nvSpPr>
          <p:cNvPr id="1048" name="Text Box 24"/>
          <p:cNvSpPr txBox="1">
            <a:spLocks noChangeArrowheads="1"/>
          </p:cNvSpPr>
          <p:nvPr/>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extLst>
      <p:ext uri="{BB962C8B-B14F-4D97-AF65-F5344CB8AC3E}">
        <p14:creationId xmlns:p14="http://schemas.microsoft.com/office/powerpoint/2010/main" val="62768480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a:bodyPr>
          <a:lstStyle/>
          <a:p>
            <a:r>
              <a:rPr kumimoji="1" lang="ja-JP" altLang="en-US" sz="3600" dirty="0" smtClean="0"/>
              <a:t>プログラムの一時停止時に</a:t>
            </a:r>
            <a:r>
              <a:rPr kumimoji="1" lang="en-US" altLang="ja-JP" sz="3600" dirty="0" smtClean="0"/>
              <a:t/>
            </a:r>
            <a:br>
              <a:rPr kumimoji="1" lang="en-US" altLang="ja-JP" sz="3600" dirty="0" smtClean="0"/>
            </a:br>
            <a:r>
              <a:rPr kumimoji="1" lang="ja-JP" altLang="en-US" sz="3600" dirty="0" smtClean="0"/>
              <a:t>将来の実行情報を提供するデバッ</a:t>
            </a:r>
            <a:r>
              <a:rPr kumimoji="1" lang="ja-JP" altLang="en-US" sz="4000" dirty="0" smtClean="0"/>
              <a:t>ガ</a:t>
            </a:r>
            <a:endParaRPr kumimoji="1" lang="ja-JP" altLang="en-US" sz="4000" dirty="0"/>
          </a:p>
        </p:txBody>
      </p:sp>
      <p:sp>
        <p:nvSpPr>
          <p:cNvPr id="3" name="サブタイトル 2"/>
          <p:cNvSpPr>
            <a:spLocks noGrp="1"/>
          </p:cNvSpPr>
          <p:nvPr>
            <p:ph type="subTitle" idx="1"/>
          </p:nvPr>
        </p:nvSpPr>
        <p:spPr/>
        <p:txBody>
          <a:bodyPr>
            <a:normAutofit/>
          </a:bodyPr>
          <a:lstStyle/>
          <a:p>
            <a:r>
              <a:rPr kumimoji="1" lang="ja-JP" altLang="en-US" dirty="0" smtClean="0"/>
              <a:t>コンピュータサイエンス専攻</a:t>
            </a:r>
            <a:endParaRPr kumimoji="1" lang="en-US" altLang="ja-JP" dirty="0" smtClean="0"/>
          </a:p>
          <a:p>
            <a:r>
              <a:rPr lang="ja-JP" altLang="en-US" dirty="0" smtClean="0"/>
              <a:t>井上研究室</a:t>
            </a:r>
            <a:endParaRPr lang="en-US" altLang="ja-JP" dirty="0" smtClean="0"/>
          </a:p>
          <a:p>
            <a:r>
              <a:rPr lang="ja-JP" altLang="en-US" dirty="0" smtClean="0"/>
              <a:t>冨永　真司</a:t>
            </a:r>
            <a:endParaRPr kumimoji="1" lang="ja-JP" altLang="en-US" dirty="0"/>
          </a:p>
        </p:txBody>
      </p:sp>
      <p:sp>
        <p:nvSpPr>
          <p:cNvPr id="4" name="スライド番号プレースホルダー 3"/>
          <p:cNvSpPr>
            <a:spLocks noGrp="1"/>
          </p:cNvSpPr>
          <p:nvPr>
            <p:ph type="sldNum" sz="quarter" idx="4"/>
          </p:nvPr>
        </p:nvSpPr>
        <p:spPr/>
        <p:txBody>
          <a:bodyPr/>
          <a:lstStyle/>
          <a:p>
            <a:fld id="{956B1DAD-D654-489B-B5F6-B970515FBBCC}" type="slidenum">
              <a:rPr kumimoji="1" lang="ja-JP" altLang="en-US" smtClean="0"/>
              <a:t>1</a:t>
            </a:fld>
            <a:endParaRPr kumimoji="1" lang="ja-JP" altLang="en-US"/>
          </a:p>
        </p:txBody>
      </p:sp>
    </p:spTree>
    <p:extLst>
      <p:ext uri="{BB962C8B-B14F-4D97-AF65-F5344CB8AC3E}">
        <p14:creationId xmlns:p14="http://schemas.microsoft.com/office/powerpoint/2010/main" val="42014662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改造</a:t>
            </a:r>
            <a:r>
              <a:rPr lang="ja-JP" altLang="en-US" dirty="0"/>
              <a:t>デバッガ</a:t>
            </a:r>
            <a:r>
              <a:rPr lang="ja-JP" altLang="en-US" dirty="0" smtClean="0"/>
              <a:t>の仕様</a:t>
            </a:r>
            <a:r>
              <a:rPr lang="en-US" altLang="ja-JP" dirty="0" smtClean="0"/>
              <a:t>(3/3)</a:t>
            </a:r>
            <a:endParaRPr kumimoji="1" lang="ja-JP" altLang="en-US" dirty="0"/>
          </a:p>
        </p:txBody>
      </p:sp>
      <p:sp>
        <p:nvSpPr>
          <p:cNvPr id="3" name="コンテンツ プレースホルダー 2"/>
          <p:cNvSpPr>
            <a:spLocks noGrp="1"/>
          </p:cNvSpPr>
          <p:nvPr>
            <p:ph idx="1"/>
          </p:nvPr>
        </p:nvSpPr>
        <p:spPr/>
        <p:txBody>
          <a:bodyPr/>
          <a:lstStyle/>
          <a:p>
            <a:r>
              <a:rPr lang="ja-JP" altLang="en-US" sz="2800" dirty="0"/>
              <a:t>以下の例外を取り扱う</a:t>
            </a:r>
            <a:endParaRPr lang="en-US" altLang="ja-JP" sz="2800" dirty="0"/>
          </a:p>
          <a:p>
            <a:pPr lvl="1"/>
            <a:r>
              <a:rPr lang="en-US" altLang="ja-JP" sz="2400" dirty="0" err="1"/>
              <a:t>NullPointerException</a:t>
            </a:r>
            <a:r>
              <a:rPr lang="en-US" altLang="ja-JP" sz="2400" dirty="0"/>
              <a:t>(</a:t>
            </a:r>
            <a:r>
              <a:rPr lang="ja-JP" altLang="en-US" sz="2400" dirty="0"/>
              <a:t>ヌルポインタアクセス</a:t>
            </a:r>
            <a:r>
              <a:rPr lang="en-US" altLang="ja-JP" sz="2400" dirty="0"/>
              <a:t>)</a:t>
            </a:r>
          </a:p>
          <a:p>
            <a:pPr lvl="1"/>
            <a:r>
              <a:rPr lang="en-US" altLang="ja-JP" sz="2400" dirty="0" err="1"/>
              <a:t>ArrayIndexOutOfBoundsException</a:t>
            </a:r>
            <a:r>
              <a:rPr lang="en-US" altLang="ja-JP" sz="2400" dirty="0"/>
              <a:t>(</a:t>
            </a:r>
            <a:r>
              <a:rPr lang="ja-JP" altLang="en-US" sz="2400" dirty="0"/>
              <a:t>配列外アクセス</a:t>
            </a:r>
            <a:r>
              <a:rPr lang="en-US" altLang="ja-JP" sz="2400" dirty="0"/>
              <a:t>)</a:t>
            </a:r>
          </a:p>
          <a:p>
            <a:pPr lvl="1"/>
            <a:r>
              <a:rPr lang="en-US" altLang="ja-JP" sz="2400" dirty="0" err="1"/>
              <a:t>ArithmeticException</a:t>
            </a:r>
            <a:r>
              <a:rPr lang="en-US" altLang="ja-JP" sz="2400" dirty="0"/>
              <a:t>(</a:t>
            </a:r>
            <a:r>
              <a:rPr lang="ja-JP" altLang="en-US" sz="2400" dirty="0"/>
              <a:t>ゼロ除算</a:t>
            </a:r>
            <a:r>
              <a:rPr lang="en-US" altLang="ja-JP" sz="2400" dirty="0"/>
              <a:t>)</a:t>
            </a:r>
            <a:endParaRPr kumimoji="1" lang="ja-JP" altLang="en-US" sz="3200" dirty="0"/>
          </a:p>
        </p:txBody>
      </p:sp>
      <p:sp>
        <p:nvSpPr>
          <p:cNvPr id="4" name="スライド番号プレースホルダー 3"/>
          <p:cNvSpPr>
            <a:spLocks noGrp="1"/>
          </p:cNvSpPr>
          <p:nvPr>
            <p:ph type="sldNum" sz="quarter" idx="12"/>
          </p:nvPr>
        </p:nvSpPr>
        <p:spPr/>
        <p:txBody>
          <a:bodyPr/>
          <a:lstStyle/>
          <a:p>
            <a:fld id="{956B1DAD-D654-489B-B5F6-B970515FBBCC}" type="slidenum">
              <a:rPr kumimoji="1" lang="ja-JP" altLang="en-US" smtClean="0"/>
              <a:t>10</a:t>
            </a:fld>
            <a:endParaRPr kumimoji="1" lang="ja-JP" altLang="en-US"/>
          </a:p>
        </p:txBody>
      </p:sp>
    </p:spTree>
    <p:extLst>
      <p:ext uri="{BB962C8B-B14F-4D97-AF65-F5344CB8AC3E}">
        <p14:creationId xmlns:p14="http://schemas.microsoft.com/office/powerpoint/2010/main" val="12348218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解析</a:t>
            </a:r>
            <a:r>
              <a:rPr lang="ja-JP" altLang="en-US" dirty="0"/>
              <a:t>手法</a:t>
            </a:r>
            <a:r>
              <a:rPr lang="en-US" altLang="ja-JP" dirty="0" smtClean="0"/>
              <a:t>(1/3)</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smtClean="0"/>
              <a:t>JDI(Java Debug Interface)</a:t>
            </a:r>
            <a:r>
              <a:rPr kumimoji="1" lang="ja-JP" altLang="en-US" dirty="0" smtClean="0"/>
              <a:t>を利用している</a:t>
            </a:r>
            <a:endParaRPr kumimoji="1" lang="en-US" altLang="ja-JP" dirty="0" smtClean="0"/>
          </a:p>
          <a:p>
            <a:pPr lvl="1"/>
            <a:r>
              <a:rPr lang="ja-JP" altLang="en-US" dirty="0" smtClean="0"/>
              <a:t>デバッグ対象プログラムを実行している仮想マシンにアクセスするためのインターフェース</a:t>
            </a:r>
            <a:endParaRPr lang="en-US" altLang="ja-JP" dirty="0" smtClean="0"/>
          </a:p>
          <a:p>
            <a:pPr lvl="2"/>
            <a:r>
              <a:rPr kumimoji="1" lang="ja-JP" altLang="en-US" dirty="0"/>
              <a:t>デバッグ対象</a:t>
            </a:r>
            <a:r>
              <a:rPr kumimoji="1" lang="ja-JP" altLang="en-US" dirty="0" smtClean="0"/>
              <a:t>プログラムのある変数の値を取得したりすることも出来る</a:t>
            </a:r>
            <a:endParaRPr kumimoji="1" lang="ja-JP" altLang="en-US" dirty="0"/>
          </a:p>
        </p:txBody>
      </p:sp>
      <p:sp>
        <p:nvSpPr>
          <p:cNvPr id="4" name="スライド番号プレースホルダー 3"/>
          <p:cNvSpPr>
            <a:spLocks noGrp="1"/>
          </p:cNvSpPr>
          <p:nvPr>
            <p:ph type="sldNum" sz="quarter" idx="12"/>
          </p:nvPr>
        </p:nvSpPr>
        <p:spPr/>
        <p:txBody>
          <a:bodyPr/>
          <a:lstStyle/>
          <a:p>
            <a:fld id="{956B1DAD-D654-489B-B5F6-B970515FBBCC}" type="slidenum">
              <a:rPr kumimoji="1" lang="ja-JP" altLang="en-US" smtClean="0"/>
              <a:t>11</a:t>
            </a:fld>
            <a:endParaRPr kumimoji="1" lang="ja-JP" altLang="en-US"/>
          </a:p>
        </p:txBody>
      </p:sp>
      <p:sp>
        <p:nvSpPr>
          <p:cNvPr id="5" name="フローチャート: 磁気ディスク 4"/>
          <p:cNvSpPr/>
          <p:nvPr/>
        </p:nvSpPr>
        <p:spPr>
          <a:xfrm>
            <a:off x="1735666" y="4123266"/>
            <a:ext cx="1574800" cy="1289982"/>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フローチャート: 磁気ディスク 6"/>
          <p:cNvSpPr/>
          <p:nvPr/>
        </p:nvSpPr>
        <p:spPr>
          <a:xfrm>
            <a:off x="6260041" y="4123266"/>
            <a:ext cx="1574800" cy="1289982"/>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p:cNvSpPr/>
          <p:nvPr/>
        </p:nvSpPr>
        <p:spPr>
          <a:xfrm>
            <a:off x="1621366" y="5512857"/>
            <a:ext cx="1799167" cy="89852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t>デバッグ対象</a:t>
            </a:r>
            <a:endParaRPr kumimoji="1" lang="en-US" altLang="ja-JP" dirty="0" smtClean="0"/>
          </a:p>
          <a:p>
            <a:pPr algn="ctr"/>
            <a:r>
              <a:rPr kumimoji="1" lang="ja-JP" altLang="en-US" dirty="0" smtClean="0"/>
              <a:t>プログラム</a:t>
            </a:r>
            <a:r>
              <a:rPr lang="ja-JP" altLang="en-US" dirty="0"/>
              <a:t>側</a:t>
            </a:r>
            <a:endParaRPr lang="en-US" altLang="ja-JP" dirty="0" smtClean="0"/>
          </a:p>
          <a:p>
            <a:pPr algn="ctr"/>
            <a:r>
              <a:rPr kumimoji="1" lang="en-US" altLang="ja-JP" dirty="0" smtClean="0"/>
              <a:t>Java</a:t>
            </a:r>
            <a:r>
              <a:rPr kumimoji="1" lang="ja-JP" altLang="en-US" dirty="0" smtClean="0"/>
              <a:t>仮想マシン</a:t>
            </a:r>
            <a:endParaRPr kumimoji="1" lang="en-US" altLang="ja-JP" dirty="0" smtClean="0"/>
          </a:p>
        </p:txBody>
      </p:sp>
      <p:sp>
        <p:nvSpPr>
          <p:cNvPr id="10" name="正方形/長方形 9"/>
          <p:cNvSpPr/>
          <p:nvPr/>
        </p:nvSpPr>
        <p:spPr>
          <a:xfrm>
            <a:off x="6147857" y="5512857"/>
            <a:ext cx="1799167" cy="89852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dirty="0" smtClean="0"/>
              <a:t>デバッガ</a:t>
            </a:r>
            <a:r>
              <a:rPr lang="ja-JP" altLang="en-US" dirty="0"/>
              <a:t>側</a:t>
            </a:r>
            <a:endParaRPr lang="en-US" altLang="ja-JP" dirty="0" smtClean="0"/>
          </a:p>
          <a:p>
            <a:pPr algn="ctr"/>
            <a:r>
              <a:rPr kumimoji="1" lang="en-US" altLang="ja-JP" dirty="0" smtClean="0"/>
              <a:t>Java</a:t>
            </a:r>
            <a:r>
              <a:rPr kumimoji="1" lang="ja-JP" altLang="en-US" dirty="0" smtClean="0"/>
              <a:t>仮想マシン</a:t>
            </a:r>
            <a:endParaRPr kumimoji="1" lang="en-US" altLang="ja-JP" dirty="0" smtClean="0"/>
          </a:p>
        </p:txBody>
      </p:sp>
      <p:sp>
        <p:nvSpPr>
          <p:cNvPr id="12" name="左右矢印 11"/>
          <p:cNvSpPr/>
          <p:nvPr/>
        </p:nvSpPr>
        <p:spPr>
          <a:xfrm>
            <a:off x="3530939" y="4525940"/>
            <a:ext cx="2548128" cy="484632"/>
          </a:xfrm>
          <a:prstGeom prst="lef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p:cNvSpPr/>
          <p:nvPr/>
        </p:nvSpPr>
        <p:spPr>
          <a:xfrm>
            <a:off x="4661069" y="4281422"/>
            <a:ext cx="287867" cy="97366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t>J</a:t>
            </a:r>
            <a:br>
              <a:rPr kumimoji="1" lang="en-US" altLang="ja-JP" dirty="0" smtClean="0"/>
            </a:br>
            <a:r>
              <a:rPr kumimoji="1" lang="en-US" altLang="ja-JP" dirty="0" smtClean="0"/>
              <a:t>D</a:t>
            </a:r>
          </a:p>
          <a:p>
            <a:pPr algn="ctr"/>
            <a:r>
              <a:rPr lang="en-US" altLang="ja-JP" dirty="0"/>
              <a:t>I</a:t>
            </a:r>
            <a:endParaRPr kumimoji="1" lang="en-US" altLang="ja-JP" dirty="0" smtClean="0"/>
          </a:p>
        </p:txBody>
      </p:sp>
    </p:spTree>
    <p:extLst>
      <p:ext uri="{BB962C8B-B14F-4D97-AF65-F5344CB8AC3E}">
        <p14:creationId xmlns:p14="http://schemas.microsoft.com/office/powerpoint/2010/main" val="1307265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解析</a:t>
            </a:r>
            <a:r>
              <a:rPr lang="ja-JP" altLang="en-US" dirty="0"/>
              <a:t>手法</a:t>
            </a:r>
            <a:r>
              <a:rPr lang="en-US" altLang="ja-JP" dirty="0" smtClean="0"/>
              <a:t>(2/3)</a:t>
            </a:r>
            <a:endParaRPr kumimoji="1" lang="ja-JP" altLang="en-US" dirty="0"/>
          </a:p>
        </p:txBody>
      </p:sp>
      <p:sp>
        <p:nvSpPr>
          <p:cNvPr id="3" name="コンテンツ プレースホルダー 2"/>
          <p:cNvSpPr>
            <a:spLocks noGrp="1"/>
          </p:cNvSpPr>
          <p:nvPr>
            <p:ph idx="1"/>
          </p:nvPr>
        </p:nvSpPr>
        <p:spPr/>
        <p:txBody>
          <a:bodyPr/>
          <a:lstStyle/>
          <a:p>
            <a:r>
              <a:rPr lang="ja-JP" altLang="en-US" dirty="0"/>
              <a:t>スタック</a:t>
            </a:r>
            <a:r>
              <a:rPr lang="ja-JP" altLang="en-US" dirty="0" smtClean="0"/>
              <a:t>と変数のコピーを用意</a:t>
            </a:r>
            <a:r>
              <a:rPr lang="ja-JP" altLang="en-US" dirty="0" smtClean="0"/>
              <a:t>し，独立にプログラムを実行，計算している</a:t>
            </a:r>
            <a:endParaRPr lang="en-US" altLang="ja-JP" dirty="0" smtClean="0"/>
          </a:p>
          <a:p>
            <a:pPr lvl="1"/>
            <a:r>
              <a:rPr lang="ja-JP" altLang="en-US" dirty="0" smtClean="0"/>
              <a:t>コピーに対して値を読み書きすることで，プログラムの状態を変えないように</a:t>
            </a:r>
            <a:r>
              <a:rPr lang="ja-JP" altLang="en-US" dirty="0" smtClean="0"/>
              <a:t>する</a:t>
            </a:r>
            <a:endParaRPr lang="en-US" altLang="ja-JP" dirty="0" smtClean="0"/>
          </a:p>
        </p:txBody>
      </p:sp>
      <p:sp>
        <p:nvSpPr>
          <p:cNvPr id="4" name="スライド番号プレースホルダー 3"/>
          <p:cNvSpPr>
            <a:spLocks noGrp="1"/>
          </p:cNvSpPr>
          <p:nvPr>
            <p:ph type="sldNum" sz="quarter" idx="12"/>
          </p:nvPr>
        </p:nvSpPr>
        <p:spPr/>
        <p:txBody>
          <a:bodyPr/>
          <a:lstStyle/>
          <a:p>
            <a:fld id="{956B1DAD-D654-489B-B5F6-B970515FBBCC}" type="slidenum">
              <a:rPr kumimoji="1" lang="ja-JP" altLang="en-US" smtClean="0"/>
              <a:t>12</a:t>
            </a:fld>
            <a:endParaRPr kumimoji="1" lang="ja-JP" altLang="en-US"/>
          </a:p>
        </p:txBody>
      </p:sp>
      <p:sp>
        <p:nvSpPr>
          <p:cNvPr id="7" name="正方形/長方形 6"/>
          <p:cNvSpPr/>
          <p:nvPr/>
        </p:nvSpPr>
        <p:spPr>
          <a:xfrm>
            <a:off x="2203977" y="5850466"/>
            <a:ext cx="1507067" cy="27569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t>デバッグ対象</a:t>
            </a:r>
            <a:endParaRPr kumimoji="1" lang="en-US" altLang="ja-JP" dirty="0" smtClean="0"/>
          </a:p>
        </p:txBody>
      </p:sp>
      <p:sp>
        <p:nvSpPr>
          <p:cNvPr id="8" name="正方形/長方形 7"/>
          <p:cNvSpPr/>
          <p:nvPr/>
        </p:nvSpPr>
        <p:spPr>
          <a:xfrm>
            <a:off x="4991895" y="5850466"/>
            <a:ext cx="1068387" cy="27569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dirty="0" smtClean="0"/>
              <a:t>デバッガ</a:t>
            </a:r>
            <a:endParaRPr lang="en-US" altLang="ja-JP" dirty="0" smtClean="0"/>
          </a:p>
        </p:txBody>
      </p:sp>
      <p:sp>
        <p:nvSpPr>
          <p:cNvPr id="11" name="円柱 10"/>
          <p:cNvSpPr/>
          <p:nvPr/>
        </p:nvSpPr>
        <p:spPr>
          <a:xfrm>
            <a:off x="2466444" y="3942372"/>
            <a:ext cx="982134" cy="745067"/>
          </a:xfrm>
          <a:prstGeom prst="can">
            <a:avLst/>
          </a:prstGeom>
          <a:solidFill>
            <a:srgbClr val="00B0F0"/>
          </a:solidFill>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t>スタック</a:t>
            </a:r>
            <a:endParaRPr kumimoji="1" lang="ja-JP" altLang="en-US" dirty="0"/>
          </a:p>
        </p:txBody>
      </p:sp>
      <p:sp>
        <p:nvSpPr>
          <p:cNvPr id="13" name="フローチャート: 結合子 12"/>
          <p:cNvSpPr/>
          <p:nvPr/>
        </p:nvSpPr>
        <p:spPr>
          <a:xfrm>
            <a:off x="2470754" y="4805247"/>
            <a:ext cx="982134" cy="927411"/>
          </a:xfrm>
          <a:prstGeom prst="flowChartConnector">
            <a:avLst/>
          </a:prstGeom>
          <a:solidFill>
            <a:srgbClr val="FFFF00"/>
          </a:solidFill>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t>変数</a:t>
            </a:r>
            <a:endParaRPr kumimoji="1" lang="ja-JP" altLang="en-US" dirty="0"/>
          </a:p>
        </p:txBody>
      </p:sp>
      <p:sp>
        <p:nvSpPr>
          <p:cNvPr id="15" name="円柱 14"/>
          <p:cNvSpPr/>
          <p:nvPr/>
        </p:nvSpPr>
        <p:spPr>
          <a:xfrm>
            <a:off x="5035022" y="3942372"/>
            <a:ext cx="982134" cy="745067"/>
          </a:xfrm>
          <a:prstGeom prst="can">
            <a:avLst/>
          </a:prstGeom>
          <a:solidFill>
            <a:srgbClr val="00B0F0"/>
          </a:solidFill>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t>スタック</a:t>
            </a:r>
            <a:endParaRPr kumimoji="1" lang="ja-JP" altLang="en-US" dirty="0"/>
          </a:p>
        </p:txBody>
      </p:sp>
      <p:sp>
        <p:nvSpPr>
          <p:cNvPr id="16" name="フローチャート: 結合子 15"/>
          <p:cNvSpPr/>
          <p:nvPr/>
        </p:nvSpPr>
        <p:spPr>
          <a:xfrm>
            <a:off x="5035022" y="4805246"/>
            <a:ext cx="982134" cy="927411"/>
          </a:xfrm>
          <a:prstGeom prst="flowChartConnector">
            <a:avLst/>
          </a:prstGeom>
          <a:solidFill>
            <a:srgbClr val="FFFF00"/>
          </a:solidFill>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t>変数</a:t>
            </a:r>
            <a:endParaRPr kumimoji="1" lang="ja-JP" altLang="en-US" dirty="0"/>
          </a:p>
        </p:txBody>
      </p:sp>
      <p:sp>
        <p:nvSpPr>
          <p:cNvPr id="18" name="円形吹き出し 17"/>
          <p:cNvSpPr/>
          <p:nvPr/>
        </p:nvSpPr>
        <p:spPr>
          <a:xfrm>
            <a:off x="6653216" y="4163740"/>
            <a:ext cx="1558393" cy="547793"/>
          </a:xfrm>
          <a:prstGeom prst="wedgeEllipseCallout">
            <a:avLst>
              <a:gd name="adj1" fmla="val -86442"/>
              <a:gd name="adj2" fmla="val -45692"/>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t>最初は空</a:t>
            </a:r>
            <a:endParaRPr kumimoji="1" lang="ja-JP" altLang="en-US" dirty="0"/>
          </a:p>
        </p:txBody>
      </p:sp>
      <p:sp>
        <p:nvSpPr>
          <p:cNvPr id="19" name="円形吹き出し 18"/>
          <p:cNvSpPr/>
          <p:nvPr/>
        </p:nvSpPr>
        <p:spPr>
          <a:xfrm>
            <a:off x="6245228" y="5230915"/>
            <a:ext cx="2430460" cy="727335"/>
          </a:xfrm>
          <a:prstGeom prst="wedgeEllipseCallout">
            <a:avLst>
              <a:gd name="adj1" fmla="val -56831"/>
              <a:gd name="adj2" fmla="val -55549"/>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dirty="0"/>
              <a:t>値</a:t>
            </a:r>
            <a:r>
              <a:rPr lang="ja-JP" altLang="en-US" dirty="0" smtClean="0"/>
              <a:t>は必要に</a:t>
            </a:r>
            <a:endParaRPr lang="en-US" altLang="ja-JP" dirty="0" smtClean="0"/>
          </a:p>
          <a:p>
            <a:pPr algn="ctr"/>
            <a:r>
              <a:rPr lang="ja-JP" altLang="en-US" dirty="0" smtClean="0"/>
              <a:t>応じて適宜取得</a:t>
            </a:r>
            <a:endParaRPr kumimoji="1" lang="ja-JP" altLang="en-US" dirty="0"/>
          </a:p>
        </p:txBody>
      </p:sp>
      <p:pic>
        <p:nvPicPr>
          <p:cNvPr id="21" name="図 2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78697" y="4314906"/>
            <a:ext cx="818860" cy="712476"/>
          </a:xfrm>
          <a:prstGeom prst="rect">
            <a:avLst/>
          </a:prstGeom>
        </p:spPr>
      </p:pic>
      <p:sp>
        <p:nvSpPr>
          <p:cNvPr id="22" name="右矢印 21"/>
          <p:cNvSpPr/>
          <p:nvPr/>
        </p:nvSpPr>
        <p:spPr>
          <a:xfrm>
            <a:off x="1821903" y="3714726"/>
            <a:ext cx="423692" cy="201793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実行</a:t>
            </a:r>
            <a:endParaRPr kumimoji="1" lang="ja-JP" altLang="en-US" dirty="0"/>
          </a:p>
        </p:txBody>
      </p:sp>
      <p:sp>
        <p:nvSpPr>
          <p:cNvPr id="25" name="正方形/長方形 24"/>
          <p:cNvSpPr/>
          <p:nvPr/>
        </p:nvSpPr>
        <p:spPr>
          <a:xfrm>
            <a:off x="460534" y="5071153"/>
            <a:ext cx="1255185" cy="29180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dirty="0"/>
              <a:t>プログラム</a:t>
            </a:r>
            <a:endParaRPr lang="en-US" altLang="ja-JP" dirty="0" smtClean="0"/>
          </a:p>
        </p:txBody>
      </p:sp>
      <p:sp>
        <p:nvSpPr>
          <p:cNvPr id="26" name="右矢印 25"/>
          <p:cNvSpPr/>
          <p:nvPr/>
        </p:nvSpPr>
        <p:spPr>
          <a:xfrm>
            <a:off x="3895990" y="3895569"/>
            <a:ext cx="895086" cy="1631928"/>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実行停止</a:t>
            </a:r>
            <a:endParaRPr kumimoji="1" lang="ja-JP" altLang="en-US" dirty="0"/>
          </a:p>
        </p:txBody>
      </p:sp>
    </p:spTree>
    <p:extLst>
      <p:ext uri="{BB962C8B-B14F-4D97-AF65-F5344CB8AC3E}">
        <p14:creationId xmlns:p14="http://schemas.microsoft.com/office/powerpoint/2010/main" val="20391528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解析</a:t>
            </a:r>
            <a:r>
              <a:rPr lang="ja-JP" altLang="en-US" dirty="0"/>
              <a:t>手法</a:t>
            </a:r>
            <a:r>
              <a:rPr kumimoji="1" lang="en-US" altLang="ja-JP" dirty="0" smtClean="0"/>
              <a:t>(3/</a:t>
            </a:r>
            <a:r>
              <a:rPr lang="en-US" altLang="ja-JP" dirty="0" smtClean="0"/>
              <a:t>3)</a:t>
            </a:r>
            <a:endParaRPr kumimoji="1" lang="ja-JP" altLang="en-US" dirty="0"/>
          </a:p>
        </p:txBody>
      </p:sp>
      <p:sp>
        <p:nvSpPr>
          <p:cNvPr id="3" name="コンテンツ プレースホルダー 2"/>
          <p:cNvSpPr>
            <a:spLocks noGrp="1"/>
          </p:cNvSpPr>
          <p:nvPr>
            <p:ph idx="1"/>
          </p:nvPr>
        </p:nvSpPr>
        <p:spPr/>
        <p:txBody>
          <a:bodyPr/>
          <a:lstStyle/>
          <a:p>
            <a:r>
              <a:rPr lang="ja-JP" altLang="en-US" dirty="0"/>
              <a:t>実行</a:t>
            </a:r>
            <a:r>
              <a:rPr lang="ja-JP" altLang="en-US" dirty="0" smtClean="0"/>
              <a:t>して</a:t>
            </a:r>
            <a:r>
              <a:rPr lang="ja-JP" altLang="en-US" dirty="0" smtClean="0"/>
              <a:t>みなければ分からない</a:t>
            </a:r>
            <a:r>
              <a:rPr lang="ja-JP" altLang="en-US" dirty="0" smtClean="0"/>
              <a:t>値</a:t>
            </a:r>
            <a:r>
              <a:rPr lang="ja-JP" altLang="en-US" dirty="0" smtClean="0"/>
              <a:t>には</a:t>
            </a:r>
            <a:r>
              <a:rPr lang="ja-JP" altLang="en-US" dirty="0" smtClean="0"/>
              <a:t>，仮想的な値</a:t>
            </a:r>
            <a:r>
              <a:rPr lang="en-US" altLang="ja-JP" dirty="0" smtClean="0"/>
              <a:t>”unknown”</a:t>
            </a:r>
            <a:r>
              <a:rPr lang="ja-JP" altLang="en-US" dirty="0" smtClean="0"/>
              <a:t>を</a:t>
            </a:r>
            <a:r>
              <a:rPr lang="ja-JP" altLang="en-US" dirty="0" smtClean="0"/>
              <a:t>割り当てる</a:t>
            </a:r>
            <a:endParaRPr lang="en-US" altLang="ja-JP" dirty="0" smtClean="0"/>
          </a:p>
          <a:p>
            <a:pPr lvl="1"/>
            <a:r>
              <a:rPr lang="ja-JP" altLang="en-US" dirty="0"/>
              <a:t>メソッド</a:t>
            </a:r>
            <a:r>
              <a:rPr lang="ja-JP" altLang="en-US" dirty="0" smtClean="0"/>
              <a:t>の</a:t>
            </a:r>
            <a:r>
              <a:rPr lang="ja-JP" altLang="en-US" dirty="0"/>
              <a:t>返り値</a:t>
            </a:r>
            <a:r>
              <a:rPr lang="ja-JP" altLang="en-US" dirty="0" smtClean="0"/>
              <a:t>は</a:t>
            </a:r>
            <a:r>
              <a:rPr lang="en-US" altLang="ja-JP" dirty="0" smtClean="0"/>
              <a:t>”unknown”</a:t>
            </a:r>
            <a:r>
              <a:rPr lang="ja-JP" altLang="en-US" dirty="0" smtClean="0"/>
              <a:t>としている</a:t>
            </a:r>
            <a:endParaRPr lang="en-US" altLang="ja-JP" dirty="0" smtClean="0"/>
          </a:p>
          <a:p>
            <a:pPr lvl="1"/>
            <a:r>
              <a:rPr lang="ja-JP" altLang="en-US" dirty="0" smtClean="0"/>
              <a:t>オペランド</a:t>
            </a:r>
            <a:r>
              <a:rPr lang="ja-JP" altLang="en-US" dirty="0" smtClean="0"/>
              <a:t>に</a:t>
            </a:r>
            <a:r>
              <a:rPr lang="en-US" altLang="ja-JP" dirty="0" smtClean="0"/>
              <a:t>”unknown”</a:t>
            </a:r>
            <a:r>
              <a:rPr lang="ja-JP" altLang="en-US" dirty="0" smtClean="0"/>
              <a:t>が</a:t>
            </a:r>
            <a:r>
              <a:rPr lang="ja-JP" altLang="en-US" dirty="0" smtClean="0"/>
              <a:t>含まれる演算の結果</a:t>
            </a:r>
            <a:r>
              <a:rPr lang="ja-JP" altLang="en-US" dirty="0" smtClean="0"/>
              <a:t>は</a:t>
            </a:r>
            <a:r>
              <a:rPr lang="en-US" altLang="ja-JP" dirty="0" smtClean="0"/>
              <a:t>”unknown”</a:t>
            </a:r>
            <a:r>
              <a:rPr lang="ja-JP" altLang="en-US" dirty="0" smtClean="0"/>
              <a:t>と</a:t>
            </a:r>
            <a:r>
              <a:rPr lang="ja-JP" altLang="en-US" dirty="0" smtClean="0"/>
              <a:t>する</a:t>
            </a:r>
            <a:endParaRPr lang="en-US" altLang="ja-JP" dirty="0" smtClean="0"/>
          </a:p>
          <a:p>
            <a:pPr lvl="1"/>
            <a:r>
              <a:rPr lang="ja-JP" altLang="en-US" dirty="0" smtClean="0"/>
              <a:t>一部分だけ値が不明でも，他の部分に関して計算を続行できる</a:t>
            </a:r>
            <a:endParaRPr lang="en-US" altLang="ja-JP" dirty="0" smtClean="0"/>
          </a:p>
        </p:txBody>
      </p:sp>
      <p:sp>
        <p:nvSpPr>
          <p:cNvPr id="4" name="スライド番号プレースホルダー 3"/>
          <p:cNvSpPr>
            <a:spLocks noGrp="1"/>
          </p:cNvSpPr>
          <p:nvPr>
            <p:ph type="sldNum" sz="quarter" idx="12"/>
          </p:nvPr>
        </p:nvSpPr>
        <p:spPr/>
        <p:txBody>
          <a:bodyPr/>
          <a:lstStyle/>
          <a:p>
            <a:fld id="{956B1DAD-D654-489B-B5F6-B970515FBBCC}" type="slidenum">
              <a:rPr kumimoji="1" lang="ja-JP" altLang="en-US" smtClean="0"/>
              <a:t>13</a:t>
            </a:fld>
            <a:endParaRPr kumimoji="1" lang="ja-JP" altLang="en-US"/>
          </a:p>
        </p:txBody>
      </p:sp>
    </p:spTree>
    <p:extLst>
      <p:ext uri="{BB962C8B-B14F-4D97-AF65-F5344CB8AC3E}">
        <p14:creationId xmlns:p14="http://schemas.microsoft.com/office/powerpoint/2010/main" val="25431219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提案</a:t>
            </a:r>
            <a:r>
              <a:rPr lang="ja-JP" altLang="en-US" dirty="0"/>
              <a:t>手法</a:t>
            </a:r>
            <a:r>
              <a:rPr lang="ja-JP" altLang="en-US" dirty="0" smtClean="0"/>
              <a:t>の</a:t>
            </a:r>
            <a:r>
              <a:rPr lang="ja-JP" altLang="en-US" dirty="0"/>
              <a:t>流</a:t>
            </a:r>
            <a:r>
              <a:rPr lang="ja-JP" altLang="en-US" dirty="0" smtClean="0"/>
              <a:t>れ</a:t>
            </a:r>
            <a:endParaRPr kumimoji="1" lang="ja-JP" altLang="en-US" dirty="0"/>
          </a:p>
        </p:txBody>
      </p:sp>
      <p:sp>
        <p:nvSpPr>
          <p:cNvPr id="3" name="コンテンツ プレースホルダー 2"/>
          <p:cNvSpPr>
            <a:spLocks noGrp="1"/>
          </p:cNvSpPr>
          <p:nvPr>
            <p:ph idx="1"/>
          </p:nvPr>
        </p:nvSpPr>
        <p:spPr>
          <a:xfrm>
            <a:off x="446088" y="1600200"/>
            <a:ext cx="8229600" cy="4525963"/>
          </a:xfrm>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956B1DAD-D654-489B-B5F6-B970515FBBCC}" type="slidenum">
              <a:rPr kumimoji="1" lang="ja-JP" altLang="en-US" smtClean="0"/>
              <a:t>14</a:t>
            </a:fld>
            <a:endParaRPr kumimoji="1" lang="ja-JP" altLang="en-US"/>
          </a:p>
        </p:txBody>
      </p:sp>
      <p:grpSp>
        <p:nvGrpSpPr>
          <p:cNvPr id="17" name="グループ化 16"/>
          <p:cNvGrpSpPr/>
          <p:nvPr/>
        </p:nvGrpSpPr>
        <p:grpSpPr>
          <a:xfrm>
            <a:off x="3652044" y="2397977"/>
            <a:ext cx="914400" cy="914400"/>
            <a:chOff x="3395133" y="3149600"/>
            <a:chExt cx="914400" cy="914400"/>
          </a:xfrm>
        </p:grpSpPr>
        <p:sp>
          <p:nvSpPr>
            <p:cNvPr id="6" name="1 つの角を切り取った四角形 5"/>
            <p:cNvSpPr/>
            <p:nvPr/>
          </p:nvSpPr>
          <p:spPr>
            <a:xfrm>
              <a:off x="3395133" y="3149600"/>
              <a:ext cx="914400" cy="914400"/>
            </a:xfrm>
            <a:prstGeom prst="snip1Rect">
              <a:avLst>
                <a:gd name="adj" fmla="val 23148"/>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7" name="直角三角形 6"/>
            <p:cNvSpPr/>
            <p:nvPr/>
          </p:nvSpPr>
          <p:spPr>
            <a:xfrm>
              <a:off x="4109244" y="3149600"/>
              <a:ext cx="200289" cy="220133"/>
            </a:xfrm>
            <a:prstGeom prst="r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9" name="直線コネクタ 8"/>
            <p:cNvCxnSpPr/>
            <p:nvPr/>
          </p:nvCxnSpPr>
          <p:spPr>
            <a:xfrm>
              <a:off x="3649133" y="3945466"/>
              <a:ext cx="406400" cy="1"/>
            </a:xfrm>
            <a:prstGeom prst="line">
              <a:avLst/>
            </a:prstGeom>
          </p:spPr>
          <p:style>
            <a:lnRef idx="1">
              <a:schemeClr val="dk1"/>
            </a:lnRef>
            <a:fillRef idx="0">
              <a:schemeClr val="dk1"/>
            </a:fillRef>
            <a:effectRef idx="0">
              <a:schemeClr val="dk1"/>
            </a:effectRef>
            <a:fontRef idx="minor">
              <a:schemeClr val="tx1"/>
            </a:fontRef>
          </p:style>
        </p:cxnSp>
        <p:cxnSp>
          <p:nvCxnSpPr>
            <p:cNvPr id="11" name="直線コネクタ 10"/>
            <p:cNvCxnSpPr/>
            <p:nvPr/>
          </p:nvCxnSpPr>
          <p:spPr>
            <a:xfrm>
              <a:off x="3649133" y="3826933"/>
              <a:ext cx="406400" cy="1"/>
            </a:xfrm>
            <a:prstGeom prst="line">
              <a:avLst/>
            </a:prstGeom>
          </p:spPr>
          <p:style>
            <a:lnRef idx="1">
              <a:schemeClr val="dk1"/>
            </a:lnRef>
            <a:fillRef idx="0">
              <a:schemeClr val="dk1"/>
            </a:fillRef>
            <a:effectRef idx="0">
              <a:schemeClr val="dk1"/>
            </a:effectRef>
            <a:fontRef idx="minor">
              <a:schemeClr val="tx1"/>
            </a:fontRef>
          </p:style>
        </p:cxnSp>
        <p:cxnSp>
          <p:nvCxnSpPr>
            <p:cNvPr id="12" name="直線コネクタ 11"/>
            <p:cNvCxnSpPr/>
            <p:nvPr/>
          </p:nvCxnSpPr>
          <p:spPr>
            <a:xfrm>
              <a:off x="3649133" y="3708399"/>
              <a:ext cx="406400" cy="1"/>
            </a:xfrm>
            <a:prstGeom prst="line">
              <a:avLst/>
            </a:prstGeom>
          </p:spPr>
          <p:style>
            <a:lnRef idx="1">
              <a:schemeClr val="dk1"/>
            </a:lnRef>
            <a:fillRef idx="0">
              <a:schemeClr val="dk1"/>
            </a:fillRef>
            <a:effectRef idx="0">
              <a:schemeClr val="dk1"/>
            </a:effectRef>
            <a:fontRef idx="minor">
              <a:schemeClr val="tx1"/>
            </a:fontRef>
          </p:style>
        </p:cxnSp>
        <p:cxnSp>
          <p:nvCxnSpPr>
            <p:cNvPr id="13" name="直線コネクタ 12"/>
            <p:cNvCxnSpPr/>
            <p:nvPr/>
          </p:nvCxnSpPr>
          <p:spPr>
            <a:xfrm>
              <a:off x="3649133" y="3589866"/>
              <a:ext cx="406400" cy="1"/>
            </a:xfrm>
            <a:prstGeom prst="line">
              <a:avLst/>
            </a:prstGeom>
          </p:spPr>
          <p:style>
            <a:lnRef idx="1">
              <a:schemeClr val="dk1"/>
            </a:lnRef>
            <a:fillRef idx="0">
              <a:schemeClr val="dk1"/>
            </a:fillRef>
            <a:effectRef idx="0">
              <a:schemeClr val="dk1"/>
            </a:effectRef>
            <a:fontRef idx="minor">
              <a:schemeClr val="tx1"/>
            </a:fontRef>
          </p:style>
        </p:cxnSp>
        <p:cxnSp>
          <p:nvCxnSpPr>
            <p:cNvPr id="14" name="直線コネクタ 13"/>
            <p:cNvCxnSpPr/>
            <p:nvPr/>
          </p:nvCxnSpPr>
          <p:spPr>
            <a:xfrm>
              <a:off x="3649133" y="3471333"/>
              <a:ext cx="406400" cy="1"/>
            </a:xfrm>
            <a:prstGeom prst="line">
              <a:avLst/>
            </a:prstGeom>
          </p:spPr>
          <p:style>
            <a:lnRef idx="1">
              <a:schemeClr val="dk1"/>
            </a:lnRef>
            <a:fillRef idx="0">
              <a:schemeClr val="dk1"/>
            </a:fillRef>
            <a:effectRef idx="0">
              <a:schemeClr val="dk1"/>
            </a:effectRef>
            <a:fontRef idx="minor">
              <a:schemeClr val="tx1"/>
            </a:fontRef>
          </p:style>
        </p:cxnSp>
        <p:cxnSp>
          <p:nvCxnSpPr>
            <p:cNvPr id="15" name="直線コネクタ 14"/>
            <p:cNvCxnSpPr/>
            <p:nvPr/>
          </p:nvCxnSpPr>
          <p:spPr>
            <a:xfrm>
              <a:off x="3649133" y="3352799"/>
              <a:ext cx="406400" cy="1"/>
            </a:xfrm>
            <a:prstGeom prst="line">
              <a:avLst/>
            </a:prstGeom>
          </p:spPr>
          <p:style>
            <a:lnRef idx="1">
              <a:schemeClr val="dk1"/>
            </a:lnRef>
            <a:fillRef idx="0">
              <a:schemeClr val="dk1"/>
            </a:fillRef>
            <a:effectRef idx="0">
              <a:schemeClr val="dk1"/>
            </a:effectRef>
            <a:fontRef idx="minor">
              <a:schemeClr val="tx1"/>
            </a:fontRef>
          </p:style>
        </p:cxnSp>
        <p:cxnSp>
          <p:nvCxnSpPr>
            <p:cNvPr id="16" name="直線コネクタ 15"/>
            <p:cNvCxnSpPr/>
            <p:nvPr/>
          </p:nvCxnSpPr>
          <p:spPr>
            <a:xfrm>
              <a:off x="3649133" y="3234263"/>
              <a:ext cx="406400" cy="1"/>
            </a:xfrm>
            <a:prstGeom prst="line">
              <a:avLst/>
            </a:prstGeom>
          </p:spPr>
          <p:style>
            <a:lnRef idx="1">
              <a:schemeClr val="dk1"/>
            </a:lnRef>
            <a:fillRef idx="0">
              <a:schemeClr val="dk1"/>
            </a:fillRef>
            <a:effectRef idx="0">
              <a:schemeClr val="dk1"/>
            </a:effectRef>
            <a:fontRef idx="minor">
              <a:schemeClr val="tx1"/>
            </a:fontRef>
          </p:style>
        </p:cxnSp>
      </p:grpSp>
      <p:sp>
        <p:nvSpPr>
          <p:cNvPr id="88" name="正方形/長方形 87"/>
          <p:cNvSpPr/>
          <p:nvPr/>
        </p:nvSpPr>
        <p:spPr>
          <a:xfrm>
            <a:off x="3330310" y="3564334"/>
            <a:ext cx="1557867" cy="32173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t>クラスファイル</a:t>
            </a:r>
            <a:endParaRPr kumimoji="1" lang="ja-JP" altLang="en-US" dirty="0"/>
          </a:p>
        </p:txBody>
      </p:sp>
      <p:sp>
        <p:nvSpPr>
          <p:cNvPr id="89" name="正方形/長方形 88"/>
          <p:cNvSpPr/>
          <p:nvPr/>
        </p:nvSpPr>
        <p:spPr>
          <a:xfrm>
            <a:off x="872063" y="3560726"/>
            <a:ext cx="1219202" cy="32173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dirty="0"/>
              <a:t>プログラム</a:t>
            </a:r>
            <a:endParaRPr kumimoji="1" lang="ja-JP" altLang="en-US" dirty="0"/>
          </a:p>
        </p:txBody>
      </p:sp>
      <p:sp>
        <p:nvSpPr>
          <p:cNvPr id="90" name="正方形/長方形 89"/>
          <p:cNvSpPr/>
          <p:nvPr/>
        </p:nvSpPr>
        <p:spPr>
          <a:xfrm>
            <a:off x="6249457" y="3468413"/>
            <a:ext cx="1473201" cy="50191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dirty="0" smtClean="0"/>
              <a:t>バイトコード命令</a:t>
            </a:r>
            <a:r>
              <a:rPr lang="ja-JP" altLang="en-US" dirty="0"/>
              <a:t>リスト</a:t>
            </a:r>
            <a:endParaRPr kumimoji="1" lang="ja-JP" altLang="en-US" dirty="0"/>
          </a:p>
        </p:txBody>
      </p:sp>
      <p:grpSp>
        <p:nvGrpSpPr>
          <p:cNvPr id="101" name="グループ化 100"/>
          <p:cNvGrpSpPr/>
          <p:nvPr/>
        </p:nvGrpSpPr>
        <p:grpSpPr>
          <a:xfrm>
            <a:off x="1023544" y="4444211"/>
            <a:ext cx="914400" cy="1089289"/>
            <a:chOff x="3237441" y="4713422"/>
            <a:chExt cx="914400" cy="1089289"/>
          </a:xfrm>
        </p:grpSpPr>
        <p:sp>
          <p:nvSpPr>
            <p:cNvPr id="99" name="正方形/長方形 98"/>
            <p:cNvSpPr/>
            <p:nvPr/>
          </p:nvSpPr>
          <p:spPr>
            <a:xfrm>
              <a:off x="3237441" y="4713422"/>
              <a:ext cx="914400" cy="454289"/>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0" name="正方形/長方形 99"/>
            <p:cNvSpPr/>
            <p:nvPr/>
          </p:nvSpPr>
          <p:spPr>
            <a:xfrm>
              <a:off x="3237441" y="5167711"/>
              <a:ext cx="914400" cy="635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05" name="正方形/長方形 104"/>
          <p:cNvSpPr/>
          <p:nvPr/>
        </p:nvSpPr>
        <p:spPr>
          <a:xfrm>
            <a:off x="6683375" y="2024316"/>
            <a:ext cx="914400" cy="9144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04" name="正方形/長方形 103"/>
          <p:cNvSpPr/>
          <p:nvPr/>
        </p:nvSpPr>
        <p:spPr>
          <a:xfrm>
            <a:off x="6528858" y="2148740"/>
            <a:ext cx="914400" cy="9144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07" name="右矢印 106"/>
          <p:cNvSpPr/>
          <p:nvPr/>
        </p:nvSpPr>
        <p:spPr>
          <a:xfrm>
            <a:off x="2282568" y="2584735"/>
            <a:ext cx="978408" cy="48463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9" name="右矢印 108"/>
          <p:cNvSpPr/>
          <p:nvPr/>
        </p:nvSpPr>
        <p:spPr>
          <a:xfrm>
            <a:off x="4915440" y="2584735"/>
            <a:ext cx="978408" cy="48463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7" name="正方形/長方形 116"/>
          <p:cNvSpPr/>
          <p:nvPr/>
        </p:nvSpPr>
        <p:spPr>
          <a:xfrm>
            <a:off x="6507832" y="2323705"/>
            <a:ext cx="914400" cy="89016"/>
          </a:xfrm>
          <a:prstGeom prst="rect">
            <a:avLst/>
          </a:prstGeom>
          <a:solidFill>
            <a:srgbClr val="00B050"/>
          </a:solidFill>
          <a:ln>
            <a:solidFill>
              <a:srgbClr val="00B05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10" name="正方形/長方形 109"/>
          <p:cNvSpPr/>
          <p:nvPr/>
        </p:nvSpPr>
        <p:spPr>
          <a:xfrm>
            <a:off x="3352098" y="5498920"/>
            <a:ext cx="1433520" cy="56421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t>使用された変数のリスト</a:t>
            </a:r>
            <a:endParaRPr kumimoji="1" lang="ja-JP" altLang="en-US" dirty="0"/>
          </a:p>
        </p:txBody>
      </p:sp>
      <p:sp>
        <p:nvSpPr>
          <p:cNvPr id="111" name="正方形/長方形 110"/>
          <p:cNvSpPr/>
          <p:nvPr/>
        </p:nvSpPr>
        <p:spPr>
          <a:xfrm>
            <a:off x="872063" y="5653189"/>
            <a:ext cx="1243553" cy="35328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dirty="0" smtClean="0"/>
              <a:t>変数</a:t>
            </a:r>
            <a:r>
              <a:rPr lang="ja-JP" altLang="en-US" dirty="0"/>
              <a:t>ビュ</a:t>
            </a:r>
            <a:r>
              <a:rPr lang="ja-JP" altLang="en-US" dirty="0" smtClean="0"/>
              <a:t>ー</a:t>
            </a:r>
            <a:endParaRPr kumimoji="1" lang="ja-JP" altLang="en-US" dirty="0"/>
          </a:p>
        </p:txBody>
      </p:sp>
      <p:sp>
        <p:nvSpPr>
          <p:cNvPr id="112" name="右矢印 111"/>
          <p:cNvSpPr/>
          <p:nvPr/>
        </p:nvSpPr>
        <p:spPr>
          <a:xfrm rot="10800000">
            <a:off x="2278592" y="4732917"/>
            <a:ext cx="978408" cy="48463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4" name="右矢印 113"/>
          <p:cNvSpPr/>
          <p:nvPr/>
        </p:nvSpPr>
        <p:spPr>
          <a:xfrm rot="8502063">
            <a:off x="4553481" y="3933899"/>
            <a:ext cx="1633535" cy="48463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5" name="円形吹き出し 114"/>
          <p:cNvSpPr/>
          <p:nvPr/>
        </p:nvSpPr>
        <p:spPr>
          <a:xfrm>
            <a:off x="1856577" y="1911038"/>
            <a:ext cx="1830390" cy="423374"/>
          </a:xfrm>
          <a:prstGeom prst="wedgeEllipseCallout">
            <a:avLst>
              <a:gd name="adj1" fmla="val 668"/>
              <a:gd name="adj2" fmla="val 122837"/>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t>URL</a:t>
            </a:r>
            <a:r>
              <a:rPr kumimoji="1" lang="ja-JP" altLang="en-US" dirty="0" smtClean="0"/>
              <a:t>を取得</a:t>
            </a:r>
            <a:endParaRPr kumimoji="1" lang="ja-JP" altLang="en-US" dirty="0"/>
          </a:p>
        </p:txBody>
      </p:sp>
      <p:sp>
        <p:nvSpPr>
          <p:cNvPr id="116" name="正方形/長方形 115"/>
          <p:cNvSpPr/>
          <p:nvPr/>
        </p:nvSpPr>
        <p:spPr>
          <a:xfrm>
            <a:off x="3646497" y="2912268"/>
            <a:ext cx="914400" cy="89016"/>
          </a:xfrm>
          <a:prstGeom prst="rect">
            <a:avLst/>
          </a:prstGeom>
          <a:solidFill>
            <a:srgbClr val="00B050"/>
          </a:solidFill>
          <a:ln>
            <a:solidFill>
              <a:srgbClr val="00B05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03" name="正方形/長方形 102"/>
          <p:cNvSpPr/>
          <p:nvPr/>
        </p:nvSpPr>
        <p:spPr>
          <a:xfrm>
            <a:off x="6374341" y="2258939"/>
            <a:ext cx="914400" cy="9144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02" name="正方形/長方形 101"/>
          <p:cNvSpPr/>
          <p:nvPr/>
        </p:nvSpPr>
        <p:spPr>
          <a:xfrm>
            <a:off x="6219824" y="2397977"/>
            <a:ext cx="914400" cy="9144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18" name="円形吹き出し 117"/>
          <p:cNvSpPr/>
          <p:nvPr/>
        </p:nvSpPr>
        <p:spPr>
          <a:xfrm>
            <a:off x="5314363" y="4603013"/>
            <a:ext cx="2783546" cy="1178015"/>
          </a:xfrm>
          <a:prstGeom prst="wedgeEllipseCallout">
            <a:avLst>
              <a:gd name="adj1" fmla="val -40163"/>
              <a:gd name="adj2" fmla="val -80514"/>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t>ループの終端か</a:t>
            </a:r>
            <a:endParaRPr kumimoji="1" lang="en-US" altLang="ja-JP" dirty="0" smtClean="0"/>
          </a:p>
          <a:p>
            <a:pPr algn="ctr"/>
            <a:r>
              <a:rPr kumimoji="1" lang="ja-JP" altLang="en-US" dirty="0" smtClean="0"/>
              <a:t>メソッドの終端に到達するまで実行</a:t>
            </a:r>
            <a:endParaRPr kumimoji="1" lang="ja-JP" altLang="en-US" dirty="0"/>
          </a:p>
        </p:txBody>
      </p:sp>
      <p:grpSp>
        <p:nvGrpSpPr>
          <p:cNvPr id="125" name="グループ化 124"/>
          <p:cNvGrpSpPr/>
          <p:nvPr/>
        </p:nvGrpSpPr>
        <p:grpSpPr>
          <a:xfrm>
            <a:off x="3603254" y="4565311"/>
            <a:ext cx="920159" cy="876484"/>
            <a:chOff x="3675855" y="4562005"/>
            <a:chExt cx="920159" cy="876484"/>
          </a:xfrm>
          <a:solidFill>
            <a:srgbClr val="FFFF00"/>
          </a:solidFill>
        </p:grpSpPr>
        <p:sp>
          <p:nvSpPr>
            <p:cNvPr id="119" name="正方形/長方形 118"/>
            <p:cNvSpPr/>
            <p:nvPr/>
          </p:nvSpPr>
          <p:spPr>
            <a:xfrm>
              <a:off x="3675855" y="4562005"/>
              <a:ext cx="914400" cy="149594"/>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0" name="正方形/長方形 119"/>
            <p:cNvSpPr/>
            <p:nvPr/>
          </p:nvSpPr>
          <p:spPr>
            <a:xfrm>
              <a:off x="3675855" y="4707663"/>
              <a:ext cx="914400" cy="149594"/>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1" name="正方形/長方形 120"/>
            <p:cNvSpPr/>
            <p:nvPr/>
          </p:nvSpPr>
          <p:spPr>
            <a:xfrm>
              <a:off x="3678500" y="4858062"/>
              <a:ext cx="914400" cy="149594"/>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2" name="正方形/長方形 121"/>
            <p:cNvSpPr/>
            <p:nvPr/>
          </p:nvSpPr>
          <p:spPr>
            <a:xfrm>
              <a:off x="3675855" y="5002915"/>
              <a:ext cx="914400" cy="149594"/>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3" name="正方形/長方形 122"/>
            <p:cNvSpPr/>
            <p:nvPr/>
          </p:nvSpPr>
          <p:spPr>
            <a:xfrm>
              <a:off x="3675855" y="5151479"/>
              <a:ext cx="914400" cy="149594"/>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4" name="正方形/長方形 123"/>
            <p:cNvSpPr/>
            <p:nvPr/>
          </p:nvSpPr>
          <p:spPr>
            <a:xfrm>
              <a:off x="3681614" y="5288895"/>
              <a:ext cx="914400" cy="149594"/>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pic>
        <p:nvPicPr>
          <p:cNvPr id="44" name="図 4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4712" y="2470813"/>
            <a:ext cx="818860" cy="712476"/>
          </a:xfrm>
          <a:prstGeom prst="rect">
            <a:avLst/>
          </a:prstGeom>
        </p:spPr>
      </p:pic>
      <p:sp>
        <p:nvSpPr>
          <p:cNvPr id="8" name="円/楕円 7"/>
          <p:cNvSpPr/>
          <p:nvPr/>
        </p:nvSpPr>
        <p:spPr>
          <a:xfrm>
            <a:off x="4754639" y="1714920"/>
            <a:ext cx="1724904" cy="299552"/>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t>ここで停止</a:t>
            </a:r>
            <a:endParaRPr kumimoji="1" lang="ja-JP" altLang="en-US" dirty="0"/>
          </a:p>
        </p:txBody>
      </p:sp>
      <p:cxnSp>
        <p:nvCxnSpPr>
          <p:cNvPr id="18" name="直線矢印コネクタ 17"/>
          <p:cNvCxnSpPr/>
          <p:nvPr/>
        </p:nvCxnSpPr>
        <p:spPr>
          <a:xfrm flipH="1">
            <a:off x="4593838" y="2024316"/>
            <a:ext cx="632948" cy="907047"/>
          </a:xfrm>
          <a:prstGeom prst="straightConnector1">
            <a:avLst/>
          </a:prstGeom>
          <a:ln w="12700">
            <a:solidFill>
              <a:srgbClr val="0070C0"/>
            </a:solidFill>
            <a:tailEnd type="triangle"/>
          </a:ln>
        </p:spPr>
        <p:style>
          <a:lnRef idx="1">
            <a:schemeClr val="dk1"/>
          </a:lnRef>
          <a:fillRef idx="0">
            <a:schemeClr val="dk1"/>
          </a:fillRef>
          <a:effectRef idx="0">
            <a:schemeClr val="dk1"/>
          </a:effectRef>
          <a:fontRef idx="minor">
            <a:schemeClr val="tx1"/>
          </a:fontRef>
        </p:style>
      </p:cxnSp>
      <p:cxnSp>
        <p:nvCxnSpPr>
          <p:cNvPr id="58" name="直線矢印コネクタ 57"/>
          <p:cNvCxnSpPr/>
          <p:nvPr/>
        </p:nvCxnSpPr>
        <p:spPr>
          <a:xfrm>
            <a:off x="6435049" y="1954798"/>
            <a:ext cx="966412" cy="420675"/>
          </a:xfrm>
          <a:prstGeom prst="straightConnector1">
            <a:avLst/>
          </a:prstGeom>
          <a:ln w="12700">
            <a:solidFill>
              <a:srgbClr val="0070C0"/>
            </a:solidFill>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158384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コンテンツ プレースホルダー 45"/>
          <p:cNvSpPr>
            <a:spLocks noGrp="1"/>
          </p:cNvSpPr>
          <p:nvPr>
            <p:ph idx="1"/>
          </p:nvPr>
        </p:nvSpPr>
        <p:spPr/>
        <p:txBody>
          <a:bodyPr/>
          <a:lstStyle/>
          <a:p>
            <a:endParaRPr kumimoji="1" lang="en-US" altLang="ja-JP" sz="2800" dirty="0" smtClean="0"/>
          </a:p>
        </p:txBody>
      </p:sp>
      <p:sp>
        <p:nvSpPr>
          <p:cNvPr id="2" name="タイトル 1"/>
          <p:cNvSpPr>
            <a:spLocks noGrp="1"/>
          </p:cNvSpPr>
          <p:nvPr>
            <p:ph type="title"/>
          </p:nvPr>
        </p:nvSpPr>
        <p:spPr/>
        <p:txBody>
          <a:bodyPr/>
          <a:lstStyle/>
          <a:p>
            <a:r>
              <a:rPr kumimoji="1" lang="ja-JP" altLang="en-US" dirty="0" smtClean="0"/>
              <a:t>実行例</a:t>
            </a:r>
            <a:r>
              <a:rPr lang="ja-JP" altLang="en-US" dirty="0" smtClean="0"/>
              <a:t>（ケーススタディ）</a:t>
            </a:r>
            <a:endParaRPr kumimoji="1" lang="ja-JP" altLang="en-US" dirty="0"/>
          </a:p>
        </p:txBody>
      </p:sp>
      <p:sp>
        <p:nvSpPr>
          <p:cNvPr id="4" name="スライド番号プレースホルダー 3"/>
          <p:cNvSpPr>
            <a:spLocks noGrp="1"/>
          </p:cNvSpPr>
          <p:nvPr>
            <p:ph type="sldNum" sz="quarter" idx="12"/>
          </p:nvPr>
        </p:nvSpPr>
        <p:spPr/>
        <p:txBody>
          <a:bodyPr/>
          <a:lstStyle/>
          <a:p>
            <a:fld id="{956B1DAD-D654-489B-B5F6-B970515FBBCC}" type="slidenum">
              <a:rPr kumimoji="1" lang="ja-JP" altLang="en-US" smtClean="0"/>
              <a:t>15</a:t>
            </a:fld>
            <a:endParaRPr kumimoji="1" lang="ja-JP" altLang="en-US"/>
          </a:p>
        </p:txBody>
      </p:sp>
      <p:sp>
        <p:nvSpPr>
          <p:cNvPr id="14" name="右矢印 13"/>
          <p:cNvSpPr/>
          <p:nvPr/>
        </p:nvSpPr>
        <p:spPr>
          <a:xfrm>
            <a:off x="4790748" y="4086973"/>
            <a:ext cx="613793" cy="48463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3" name="直線コネクタ 32"/>
          <p:cNvCxnSpPr/>
          <p:nvPr/>
        </p:nvCxnSpPr>
        <p:spPr>
          <a:xfrm>
            <a:off x="5734736" y="4520803"/>
            <a:ext cx="423334"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37" name="直線コネクタ 36"/>
          <p:cNvCxnSpPr/>
          <p:nvPr/>
        </p:nvCxnSpPr>
        <p:spPr>
          <a:xfrm>
            <a:off x="5734736" y="4702835"/>
            <a:ext cx="493589" cy="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40" name="直線コネクタ 39"/>
          <p:cNvCxnSpPr/>
          <p:nvPr/>
        </p:nvCxnSpPr>
        <p:spPr>
          <a:xfrm>
            <a:off x="5741491" y="4880492"/>
            <a:ext cx="416579"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grpSp>
        <p:nvGrpSpPr>
          <p:cNvPr id="48" name="グループ化 47"/>
          <p:cNvGrpSpPr/>
          <p:nvPr/>
        </p:nvGrpSpPr>
        <p:grpSpPr>
          <a:xfrm>
            <a:off x="533399" y="1528759"/>
            <a:ext cx="8153401" cy="3368679"/>
            <a:chOff x="468474" y="3411667"/>
            <a:chExt cx="4275667" cy="1835244"/>
          </a:xfrm>
        </p:grpSpPr>
        <p:pic>
          <p:nvPicPr>
            <p:cNvPr id="44" name="図 43"/>
            <p:cNvPicPr>
              <a:picLocks noChangeAspect="1"/>
            </p:cNvPicPr>
            <p:nvPr/>
          </p:nvPicPr>
          <p:blipFill>
            <a:blip r:embed="rId2"/>
            <a:stretch>
              <a:fillRect/>
            </a:stretch>
          </p:blipFill>
          <p:spPr>
            <a:xfrm>
              <a:off x="468474" y="3411667"/>
              <a:ext cx="4275667" cy="1835244"/>
            </a:xfrm>
            <a:prstGeom prst="rect">
              <a:avLst/>
            </a:prstGeom>
            <a:ln w="6350">
              <a:solidFill>
                <a:schemeClr val="tx1"/>
              </a:solidFill>
            </a:ln>
          </p:spPr>
        </p:pic>
        <p:sp>
          <p:nvSpPr>
            <p:cNvPr id="42" name="正方形/長方形 41"/>
            <p:cNvSpPr/>
            <p:nvPr/>
          </p:nvSpPr>
          <p:spPr>
            <a:xfrm>
              <a:off x="1040131" y="4188447"/>
              <a:ext cx="3076373" cy="620398"/>
            </a:xfrm>
            <a:prstGeom prst="rect">
              <a:avLst/>
            </a:prstGeom>
            <a:noFill/>
            <a:ln>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18" name="直線コネクタ 17"/>
            <p:cNvCxnSpPr/>
            <p:nvPr/>
          </p:nvCxnSpPr>
          <p:spPr>
            <a:xfrm>
              <a:off x="2322714" y="4638775"/>
              <a:ext cx="736600"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a:off x="3277330" y="4636783"/>
              <a:ext cx="736600" cy="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flipV="1">
              <a:off x="2918226" y="4785564"/>
              <a:ext cx="486834" cy="1794"/>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grpSp>
      <p:sp>
        <p:nvSpPr>
          <p:cNvPr id="43" name="円形吹き出し 42"/>
          <p:cNvSpPr/>
          <p:nvPr/>
        </p:nvSpPr>
        <p:spPr>
          <a:xfrm>
            <a:off x="6590241" y="2049992"/>
            <a:ext cx="2015067" cy="778933"/>
          </a:xfrm>
          <a:prstGeom prst="wedgeEllipseCallout">
            <a:avLst>
              <a:gd name="adj1" fmla="val -51505"/>
              <a:gd name="adj2" fmla="val 60325"/>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t>この部分が実行される</a:t>
            </a:r>
            <a:endParaRPr kumimoji="1" lang="ja-JP" altLang="en-US" dirty="0"/>
          </a:p>
        </p:txBody>
      </p:sp>
      <p:sp>
        <p:nvSpPr>
          <p:cNvPr id="16" name="角丸四角形吹き出し 15"/>
          <p:cNvSpPr/>
          <p:nvPr/>
        </p:nvSpPr>
        <p:spPr>
          <a:xfrm>
            <a:off x="6440792" y="4373034"/>
            <a:ext cx="1707092" cy="309745"/>
          </a:xfrm>
          <a:prstGeom prst="wedgeRoundRectCallout">
            <a:avLst>
              <a:gd name="adj1" fmla="val -40863"/>
              <a:gd name="adj2" fmla="val -232430"/>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t>配列外アクセス</a:t>
            </a:r>
            <a:endParaRPr kumimoji="1" lang="ja-JP" altLang="en-US" dirty="0"/>
          </a:p>
        </p:txBody>
      </p:sp>
      <p:grpSp>
        <p:nvGrpSpPr>
          <p:cNvPr id="17" name="グループ化 16"/>
          <p:cNvGrpSpPr/>
          <p:nvPr/>
        </p:nvGrpSpPr>
        <p:grpSpPr>
          <a:xfrm>
            <a:off x="3750732" y="5042212"/>
            <a:ext cx="4624239" cy="1421649"/>
            <a:chOff x="3561126" y="4969480"/>
            <a:chExt cx="5114562" cy="1527265"/>
          </a:xfrm>
        </p:grpSpPr>
        <p:pic>
          <p:nvPicPr>
            <p:cNvPr id="5" name="図 4"/>
            <p:cNvPicPr>
              <a:picLocks noChangeAspect="1"/>
            </p:cNvPicPr>
            <p:nvPr/>
          </p:nvPicPr>
          <p:blipFill>
            <a:blip r:embed="rId3"/>
            <a:stretch>
              <a:fillRect/>
            </a:stretch>
          </p:blipFill>
          <p:spPr>
            <a:xfrm>
              <a:off x="3561126" y="4969480"/>
              <a:ext cx="5114562" cy="1527265"/>
            </a:xfrm>
            <a:prstGeom prst="rect">
              <a:avLst/>
            </a:prstGeom>
            <a:ln w="12700">
              <a:solidFill>
                <a:srgbClr val="002060"/>
              </a:solidFill>
            </a:ln>
          </p:spPr>
        </p:pic>
        <p:cxnSp>
          <p:nvCxnSpPr>
            <p:cNvPr id="22" name="直線コネクタ 21"/>
            <p:cNvCxnSpPr/>
            <p:nvPr/>
          </p:nvCxnSpPr>
          <p:spPr>
            <a:xfrm>
              <a:off x="4010039" y="5822378"/>
              <a:ext cx="655094"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25" name="直線コネクタ 24"/>
            <p:cNvCxnSpPr/>
            <p:nvPr/>
          </p:nvCxnSpPr>
          <p:spPr>
            <a:xfrm>
              <a:off x="4010039" y="6140455"/>
              <a:ext cx="722827" cy="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8" name="直線コネクタ 27"/>
            <p:cNvCxnSpPr/>
            <p:nvPr/>
          </p:nvCxnSpPr>
          <p:spPr>
            <a:xfrm flipV="1">
              <a:off x="4002122" y="6449098"/>
              <a:ext cx="663011" cy="1"/>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grpSp>
      <p:pic>
        <p:nvPicPr>
          <p:cNvPr id="15" name="図 14"/>
          <p:cNvPicPr>
            <a:picLocks noChangeAspect="1"/>
          </p:cNvPicPr>
          <p:nvPr/>
        </p:nvPicPr>
        <p:blipFill>
          <a:blip r:embed="rId4"/>
          <a:stretch>
            <a:fillRect/>
          </a:stretch>
        </p:blipFill>
        <p:spPr>
          <a:xfrm>
            <a:off x="618308" y="5042207"/>
            <a:ext cx="1008265" cy="1421654"/>
          </a:xfrm>
          <a:prstGeom prst="rect">
            <a:avLst/>
          </a:prstGeom>
          <a:ln w="12700">
            <a:solidFill>
              <a:srgbClr val="002060"/>
            </a:solidFill>
          </a:ln>
        </p:spPr>
      </p:pic>
      <p:sp>
        <p:nvSpPr>
          <p:cNvPr id="21" name="左矢印 20"/>
          <p:cNvSpPr/>
          <p:nvPr/>
        </p:nvSpPr>
        <p:spPr>
          <a:xfrm rot="19314579">
            <a:off x="1680925" y="4886079"/>
            <a:ext cx="896017" cy="1180790"/>
          </a:xfrm>
          <a:prstGeom prst="left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t>従来</a:t>
            </a:r>
            <a:r>
              <a:rPr lang="ja-JP" altLang="en-US" dirty="0"/>
              <a:t>手法</a:t>
            </a:r>
            <a:endParaRPr kumimoji="1" lang="ja-JP" altLang="en-US" dirty="0"/>
          </a:p>
        </p:txBody>
      </p:sp>
      <p:sp>
        <p:nvSpPr>
          <p:cNvPr id="23" name="右矢印 22"/>
          <p:cNvSpPr/>
          <p:nvPr/>
        </p:nvSpPr>
        <p:spPr>
          <a:xfrm rot="2336890">
            <a:off x="2793697" y="4911766"/>
            <a:ext cx="940646" cy="1166653"/>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提案手法</a:t>
            </a:r>
            <a:endParaRPr kumimoji="1" lang="ja-JP" altLang="en-US" dirty="0"/>
          </a:p>
        </p:txBody>
      </p:sp>
      <p:cxnSp>
        <p:nvCxnSpPr>
          <p:cNvPr id="35" name="直線コネクタ 34"/>
          <p:cNvCxnSpPr/>
          <p:nvPr/>
        </p:nvCxnSpPr>
        <p:spPr>
          <a:xfrm>
            <a:off x="1275852" y="5853063"/>
            <a:ext cx="256615"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38" name="直線コネクタ 37"/>
          <p:cNvCxnSpPr/>
          <p:nvPr/>
        </p:nvCxnSpPr>
        <p:spPr>
          <a:xfrm flipV="1">
            <a:off x="1275852" y="6126163"/>
            <a:ext cx="256615" cy="1"/>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7585935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本ツールを使った感想</a:t>
            </a:r>
            <a:r>
              <a:rPr kumimoji="1" lang="en-US" altLang="ja-JP" dirty="0" smtClean="0"/>
              <a:t>(</a:t>
            </a:r>
            <a:r>
              <a:rPr kumimoji="1" lang="ja-JP" altLang="en-US" dirty="0" smtClean="0"/>
              <a:t>アンケート</a:t>
            </a:r>
            <a:r>
              <a:rPr kumimoji="1" lang="en-US" altLang="ja-JP" dirty="0" smtClean="0"/>
              <a:t>)</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使用感</a:t>
            </a:r>
            <a:endParaRPr lang="en-US" altLang="ja-JP" dirty="0" smtClean="0"/>
          </a:p>
          <a:p>
            <a:pPr lvl="1"/>
            <a:r>
              <a:rPr lang="ja-JP" altLang="en-US" dirty="0"/>
              <a:t>あらかじめ例外が表示されるのは便利</a:t>
            </a:r>
            <a:endParaRPr lang="en-US" altLang="ja-JP" dirty="0"/>
          </a:p>
          <a:p>
            <a:pPr lvl="1"/>
            <a:r>
              <a:rPr lang="ja-JP" altLang="en-US" dirty="0" smtClean="0"/>
              <a:t>表示されている配列要素がソースコード中のどの部分に対応するか少し分かりづらい</a:t>
            </a:r>
            <a:endParaRPr lang="en-US" altLang="ja-JP" dirty="0" smtClean="0"/>
          </a:p>
          <a:p>
            <a:r>
              <a:rPr kumimoji="1" lang="ja-JP" altLang="en-US" dirty="0" smtClean="0"/>
              <a:t>配布されたら使いたいか</a:t>
            </a:r>
            <a:endParaRPr kumimoji="1" lang="en-US" altLang="ja-JP" dirty="0" smtClean="0"/>
          </a:p>
          <a:p>
            <a:pPr lvl="1"/>
            <a:r>
              <a:rPr lang="ja-JP" altLang="en-US" dirty="0"/>
              <a:t>使</a:t>
            </a:r>
            <a:r>
              <a:rPr lang="ja-JP" altLang="en-US" dirty="0" smtClean="0"/>
              <a:t>ってみた</a:t>
            </a:r>
            <a:r>
              <a:rPr lang="ja-JP" altLang="en-US" dirty="0"/>
              <a:t>い</a:t>
            </a:r>
            <a:endParaRPr lang="en-US" altLang="ja-JP" dirty="0" smtClean="0"/>
          </a:p>
          <a:p>
            <a:r>
              <a:rPr lang="ja-JP" altLang="en-US" dirty="0" smtClean="0"/>
              <a:t>足りない機能は何か</a:t>
            </a:r>
            <a:endParaRPr lang="en-US" altLang="ja-JP" dirty="0" smtClean="0"/>
          </a:p>
          <a:p>
            <a:pPr lvl="1"/>
            <a:r>
              <a:rPr kumimoji="1" lang="ja-JP" altLang="en-US" dirty="0" smtClean="0"/>
              <a:t>メソッド解析機能</a:t>
            </a:r>
            <a:endParaRPr kumimoji="1" lang="en-US" altLang="ja-JP" dirty="0" smtClean="0"/>
          </a:p>
          <a:p>
            <a:pPr lvl="1"/>
            <a:r>
              <a:rPr kumimoji="1" lang="ja-JP" altLang="en-US" dirty="0" smtClean="0"/>
              <a:t>計算式の最終的な計算結果の表示</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956B1DAD-D654-489B-B5F6-B970515FBBCC}" type="slidenum">
              <a:rPr kumimoji="1" lang="ja-JP" altLang="en-US" smtClean="0"/>
              <a:t>16</a:t>
            </a:fld>
            <a:endParaRPr kumimoji="1" lang="ja-JP" altLang="en-US"/>
          </a:p>
        </p:txBody>
      </p:sp>
    </p:spTree>
    <p:extLst>
      <p:ext uri="{BB962C8B-B14F-4D97-AF65-F5344CB8AC3E}">
        <p14:creationId xmlns:p14="http://schemas.microsoft.com/office/powerpoint/2010/main" val="28217894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まとめと今後の課題</a:t>
            </a:r>
            <a:endParaRPr kumimoji="1" lang="ja-JP" altLang="en-US" dirty="0"/>
          </a:p>
        </p:txBody>
      </p:sp>
      <p:sp>
        <p:nvSpPr>
          <p:cNvPr id="3" name="コンテンツ プレースホルダー 2"/>
          <p:cNvSpPr>
            <a:spLocks noGrp="1"/>
          </p:cNvSpPr>
          <p:nvPr>
            <p:ph idx="1"/>
          </p:nvPr>
        </p:nvSpPr>
        <p:spPr/>
        <p:txBody>
          <a:bodyPr/>
          <a:lstStyle/>
          <a:p>
            <a:r>
              <a:rPr lang="ja-JP" altLang="en-US" sz="2800" dirty="0" smtClean="0"/>
              <a:t>プログラムの実行の一時停止時，以降の命令で使用される変数の値を変数ビューの上部に表示することで，変数ビューの閲覧を支援</a:t>
            </a:r>
            <a:r>
              <a:rPr lang="ja-JP" altLang="en-US" sz="2800" dirty="0" smtClean="0"/>
              <a:t>した</a:t>
            </a:r>
            <a:endParaRPr lang="en-US" altLang="ja-JP" sz="2800" dirty="0" smtClean="0"/>
          </a:p>
          <a:p>
            <a:pPr lvl="1"/>
            <a:r>
              <a:rPr lang="ja-JP" altLang="en-US" sz="2400" dirty="0" smtClean="0"/>
              <a:t>デバッグに要する時間や労力の削減を期待</a:t>
            </a:r>
            <a:endParaRPr lang="en-US" altLang="ja-JP" sz="2400" dirty="0" smtClean="0"/>
          </a:p>
          <a:p>
            <a:endParaRPr lang="en-US" altLang="ja-JP" dirty="0" smtClean="0"/>
          </a:p>
          <a:p>
            <a:r>
              <a:rPr lang="ja-JP" altLang="en-US" dirty="0"/>
              <a:t>今後</a:t>
            </a:r>
            <a:r>
              <a:rPr lang="ja-JP" altLang="en-US" dirty="0" smtClean="0"/>
              <a:t>の</a:t>
            </a:r>
            <a:r>
              <a:rPr lang="ja-JP" altLang="en-US" dirty="0"/>
              <a:t>課題</a:t>
            </a:r>
            <a:endParaRPr lang="en-US" altLang="ja-JP" dirty="0"/>
          </a:p>
          <a:p>
            <a:pPr lvl="1"/>
            <a:r>
              <a:rPr lang="ja-JP" altLang="en-US" dirty="0" smtClean="0"/>
              <a:t>機能拡張・機能改善</a:t>
            </a:r>
            <a:endParaRPr lang="en-US" altLang="ja-JP" dirty="0" smtClean="0"/>
          </a:p>
          <a:p>
            <a:pPr lvl="1"/>
            <a:r>
              <a:rPr lang="ja-JP" altLang="en-US" dirty="0" smtClean="0"/>
              <a:t>被験者実験</a:t>
            </a:r>
            <a:endParaRPr lang="en-US" altLang="ja-JP" dirty="0" smtClean="0"/>
          </a:p>
        </p:txBody>
      </p:sp>
      <p:sp>
        <p:nvSpPr>
          <p:cNvPr id="4" name="スライド番号プレースホルダー 3"/>
          <p:cNvSpPr>
            <a:spLocks noGrp="1"/>
          </p:cNvSpPr>
          <p:nvPr>
            <p:ph type="sldNum" sz="quarter" idx="12"/>
          </p:nvPr>
        </p:nvSpPr>
        <p:spPr/>
        <p:txBody>
          <a:bodyPr/>
          <a:lstStyle/>
          <a:p>
            <a:fld id="{956B1DAD-D654-489B-B5F6-B970515FBBCC}" type="slidenum">
              <a:rPr kumimoji="1" lang="ja-JP" altLang="en-US" smtClean="0"/>
              <a:t>17</a:t>
            </a:fld>
            <a:endParaRPr kumimoji="1" lang="ja-JP" altLang="en-US"/>
          </a:p>
        </p:txBody>
      </p:sp>
    </p:spTree>
    <p:extLst>
      <p:ext uri="{BB962C8B-B14F-4D97-AF65-F5344CB8AC3E}">
        <p14:creationId xmlns:p14="http://schemas.microsoft.com/office/powerpoint/2010/main" val="30455698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lang="ja-JP" altLang="en-US" dirty="0" smtClean="0"/>
              <a:t>提案手法の流れ</a:t>
            </a:r>
            <a:endParaRPr kumimoji="1" lang="ja-JP" altLang="en-US" dirty="0"/>
          </a:p>
        </p:txBody>
      </p:sp>
      <p:sp>
        <p:nvSpPr>
          <p:cNvPr id="3" name="コンテンツ プレースホルダー 2"/>
          <p:cNvSpPr>
            <a:spLocks noGrp="1"/>
          </p:cNvSpPr>
          <p:nvPr>
            <p:ph idx="1"/>
          </p:nvPr>
        </p:nvSpPr>
        <p:spPr/>
        <p:txBody>
          <a:bodyPr>
            <a:normAutofit fontScale="92500"/>
          </a:bodyPr>
          <a:lstStyle/>
          <a:p>
            <a:pPr marL="514350" indent="-514350">
              <a:buFont typeface="+mj-lt"/>
              <a:buAutoNum type="arabicPeriod"/>
            </a:pPr>
            <a:r>
              <a:rPr kumimoji="1" lang="ja-JP" altLang="en-US" dirty="0" smtClean="0"/>
              <a:t>実行停止中のプログラムのクラスファイルを解析し，バイトコード命令リストを得る</a:t>
            </a:r>
            <a:endParaRPr kumimoji="1" lang="en-US" altLang="ja-JP" dirty="0" smtClean="0"/>
          </a:p>
          <a:p>
            <a:pPr marL="514350" indent="-514350">
              <a:buFont typeface="+mj-lt"/>
              <a:buAutoNum type="arabicPeriod"/>
            </a:pPr>
            <a:r>
              <a:rPr lang="ja-JP" altLang="en-US" dirty="0" smtClean="0"/>
              <a:t>ソースコードにおける行番号をもとに，次の命令を特定する</a:t>
            </a:r>
            <a:endParaRPr lang="en-US" altLang="ja-JP" dirty="0" smtClean="0"/>
          </a:p>
          <a:p>
            <a:pPr marL="514350" indent="-514350">
              <a:buFont typeface="+mj-lt"/>
              <a:buAutoNum type="arabicPeriod"/>
            </a:pPr>
            <a:r>
              <a:rPr kumimoji="1" lang="ja-JP" altLang="en-US" dirty="0" smtClean="0"/>
              <a:t>バイトコード命令を実行して，その命令で使用される変数を記録する</a:t>
            </a:r>
            <a:endParaRPr kumimoji="1" lang="en-US" altLang="ja-JP" dirty="0" smtClean="0"/>
          </a:p>
          <a:p>
            <a:pPr lvl="1"/>
            <a:r>
              <a:rPr lang="ja-JP" altLang="en-US" sz="2600" dirty="0"/>
              <a:t>ループ</a:t>
            </a:r>
            <a:r>
              <a:rPr lang="ja-JP" altLang="en-US" sz="2600" dirty="0" smtClean="0"/>
              <a:t>の終端かメソッドの終端</a:t>
            </a:r>
            <a:r>
              <a:rPr kumimoji="1" lang="ja-JP" altLang="en-US" sz="2600" dirty="0" smtClean="0"/>
              <a:t>に到達するまで逐次実行</a:t>
            </a:r>
            <a:endParaRPr kumimoji="1" lang="en-US" altLang="ja-JP" sz="2600" dirty="0" smtClean="0"/>
          </a:p>
          <a:p>
            <a:pPr marL="514350" indent="-514350">
              <a:buFont typeface="+mj-lt"/>
              <a:buAutoNum type="arabicPeriod"/>
            </a:pPr>
            <a:r>
              <a:rPr kumimoji="1" lang="ja-JP" altLang="en-US" dirty="0" smtClean="0"/>
              <a:t>記録した変数が変数ビューの上部に来るように</a:t>
            </a:r>
            <a:r>
              <a:rPr lang="ja-JP" altLang="en-US" dirty="0"/>
              <a:t>項目</a:t>
            </a:r>
            <a:r>
              <a:rPr kumimoji="1" lang="ja-JP" altLang="en-US" dirty="0" smtClean="0"/>
              <a:t>の並び順を変更</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C3B23CD1-CCFB-4BCF-A4DA-4B746CCF811A}" type="slidenum">
              <a:rPr kumimoji="1" lang="ja-JP" altLang="en-US" smtClean="0"/>
              <a:t>18</a:t>
            </a:fld>
            <a:endParaRPr kumimoji="1" lang="ja-JP" altLang="en-US" dirty="0"/>
          </a:p>
        </p:txBody>
      </p:sp>
    </p:spTree>
    <p:extLst>
      <p:ext uri="{BB962C8B-B14F-4D97-AF65-F5344CB8AC3E}">
        <p14:creationId xmlns:p14="http://schemas.microsoft.com/office/powerpoint/2010/main" val="1784459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kumimoji="1" lang="ja-JP" altLang="en-US" dirty="0" smtClean="0"/>
              <a:t>デバッグ</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プログラム開発におけるプロセスの一つ</a:t>
            </a:r>
            <a:endParaRPr lang="en-US" altLang="ja-JP" dirty="0" smtClean="0"/>
          </a:p>
          <a:p>
            <a:pPr lvl="1"/>
            <a:r>
              <a:rPr kumimoji="1" lang="ja-JP" altLang="en-US" dirty="0" smtClean="0"/>
              <a:t>プログラム中のバグ（欠陥）を取り除く作業</a:t>
            </a:r>
            <a:endParaRPr kumimoji="1" lang="en-US" altLang="ja-JP" dirty="0" smtClean="0"/>
          </a:p>
          <a:p>
            <a:pPr lvl="1"/>
            <a:r>
              <a:rPr lang="ja-JP" altLang="en-US" dirty="0"/>
              <a:t>以下</a:t>
            </a:r>
            <a:r>
              <a:rPr lang="ja-JP" altLang="en-US" dirty="0" smtClean="0"/>
              <a:t>のプロセスに細分化される</a:t>
            </a:r>
            <a:endParaRPr lang="en-US" altLang="ja-JP" dirty="0" smtClean="0"/>
          </a:p>
          <a:p>
            <a:pPr lvl="2"/>
            <a:r>
              <a:rPr lang="ja-JP" altLang="en-US" dirty="0" smtClean="0"/>
              <a:t>バグを引き起こすテスト入力の特定</a:t>
            </a:r>
            <a:endParaRPr lang="en-US" altLang="ja-JP" dirty="0" smtClean="0"/>
          </a:p>
          <a:p>
            <a:pPr lvl="2"/>
            <a:r>
              <a:rPr lang="ja-JP" altLang="en-US" dirty="0" smtClean="0"/>
              <a:t>バグの原因・位置の特定</a:t>
            </a:r>
            <a:endParaRPr lang="en-US" altLang="ja-JP" dirty="0" smtClean="0"/>
          </a:p>
          <a:p>
            <a:pPr lvl="2"/>
            <a:r>
              <a:rPr lang="ja-JP" altLang="en-US" dirty="0" smtClean="0"/>
              <a:t>バグの除去</a:t>
            </a:r>
            <a:endParaRPr lang="en-US" altLang="ja-JP" dirty="0" smtClean="0"/>
          </a:p>
          <a:p>
            <a:pPr lvl="2"/>
            <a:r>
              <a:rPr lang="ja-JP" altLang="en-US" dirty="0" smtClean="0"/>
              <a:t>テスト</a:t>
            </a:r>
            <a:endParaRPr lang="en-US" altLang="ja-JP" dirty="0" smtClean="0"/>
          </a:p>
          <a:p>
            <a:endParaRPr lang="en-US" altLang="ja-JP" dirty="0" smtClean="0"/>
          </a:p>
          <a:p>
            <a:pPr lvl="1"/>
            <a:endParaRPr lang="en-US" altLang="ja-JP" dirty="0" smtClean="0"/>
          </a:p>
        </p:txBody>
      </p:sp>
      <p:sp>
        <p:nvSpPr>
          <p:cNvPr id="6" name="スライド番号プレースホルダー 5"/>
          <p:cNvSpPr>
            <a:spLocks noGrp="1"/>
          </p:cNvSpPr>
          <p:nvPr>
            <p:ph type="sldNum" sz="quarter" idx="12"/>
          </p:nvPr>
        </p:nvSpPr>
        <p:spPr/>
        <p:txBody>
          <a:bodyPr/>
          <a:lstStyle/>
          <a:p>
            <a:fld id="{C3B23CD1-CCFB-4BCF-A4DA-4B746CCF811A}" type="slidenum">
              <a:rPr kumimoji="1" lang="ja-JP" altLang="en-US" smtClean="0"/>
              <a:t>2</a:t>
            </a:fld>
            <a:endParaRPr kumimoji="1" lang="ja-JP" altLang="en-US" dirty="0"/>
          </a:p>
        </p:txBody>
      </p:sp>
    </p:spTree>
    <p:extLst>
      <p:ext uri="{BB962C8B-B14F-4D97-AF65-F5344CB8AC3E}">
        <p14:creationId xmlns:p14="http://schemas.microsoft.com/office/powerpoint/2010/main" val="30728711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kumimoji="1" lang="ja-JP" altLang="en-US" dirty="0" smtClean="0"/>
              <a:t>デバッガ</a:t>
            </a:r>
            <a:endParaRPr kumimoji="1" lang="ja-JP" altLang="en-US" dirty="0"/>
          </a:p>
        </p:txBody>
      </p:sp>
      <p:sp>
        <p:nvSpPr>
          <p:cNvPr id="3" name="コンテンツ プレースホルダー 2"/>
          <p:cNvSpPr>
            <a:spLocks noGrp="1"/>
          </p:cNvSpPr>
          <p:nvPr>
            <p:ph idx="1"/>
          </p:nvPr>
        </p:nvSpPr>
        <p:spPr/>
        <p:txBody>
          <a:bodyPr/>
          <a:lstStyle/>
          <a:p>
            <a:r>
              <a:rPr kumimoji="1" lang="ja-JP" altLang="en-US" sz="2800" dirty="0" smtClean="0"/>
              <a:t>デバッグを支援するツール</a:t>
            </a:r>
            <a:endParaRPr kumimoji="1" lang="en-US" altLang="ja-JP" sz="2800" dirty="0" smtClean="0"/>
          </a:p>
          <a:p>
            <a:pPr lvl="1"/>
            <a:r>
              <a:rPr lang="ja-JP" altLang="en-US" sz="2400" dirty="0" smtClean="0"/>
              <a:t>特にバグの原因・位置を特定する際に</a:t>
            </a:r>
            <a:r>
              <a:rPr lang="ja-JP" altLang="en-US" sz="2400" dirty="0" smtClean="0"/>
              <a:t>使用</a:t>
            </a:r>
            <a:endParaRPr lang="en-US" altLang="ja-JP" sz="2400" dirty="0" smtClean="0"/>
          </a:p>
          <a:p>
            <a:pPr lvl="1"/>
            <a:r>
              <a:rPr lang="ja-JP" altLang="en-US" sz="2400" dirty="0" smtClean="0"/>
              <a:t>様々な</a:t>
            </a:r>
            <a:r>
              <a:rPr lang="en-US" altLang="ja-JP" sz="2400" dirty="0" smtClean="0"/>
              <a:t>IDE</a:t>
            </a:r>
            <a:r>
              <a:rPr lang="ja-JP" altLang="en-US" sz="2400" dirty="0"/>
              <a:t>（</a:t>
            </a:r>
            <a:r>
              <a:rPr lang="ja-JP" altLang="en-US" sz="2400" dirty="0" smtClean="0"/>
              <a:t>統合開発環境</a:t>
            </a:r>
            <a:r>
              <a:rPr lang="ja-JP" altLang="en-US" sz="2400" dirty="0"/>
              <a:t>）</a:t>
            </a:r>
            <a:r>
              <a:rPr lang="ja-JP" altLang="en-US" sz="2400" dirty="0" smtClean="0"/>
              <a:t>等で提供されている</a:t>
            </a:r>
            <a:endParaRPr lang="en-US" altLang="ja-JP" sz="2400" dirty="0" smtClean="0"/>
          </a:p>
          <a:p>
            <a:pPr lvl="2"/>
            <a:r>
              <a:rPr lang="ja-JP" altLang="en-US" sz="2000" dirty="0"/>
              <a:t>（例） </a:t>
            </a:r>
            <a:r>
              <a:rPr lang="en-US" altLang="ja-JP" sz="2000" dirty="0" smtClean="0"/>
              <a:t>Eclipse, IntelliJ IDEA, Visual </a:t>
            </a:r>
            <a:r>
              <a:rPr lang="en-US" altLang="ja-JP" sz="2000" dirty="0" smtClean="0"/>
              <a:t>S</a:t>
            </a:r>
            <a:r>
              <a:rPr lang="en-US" altLang="ja-JP" sz="2000" dirty="0" smtClean="0"/>
              <a:t>tudio, …</a:t>
            </a:r>
            <a:endParaRPr lang="en-US" altLang="ja-JP" sz="2000" dirty="0"/>
          </a:p>
          <a:p>
            <a:r>
              <a:rPr lang="ja-JP" altLang="en-US" sz="2800" dirty="0" smtClean="0"/>
              <a:t>様々な機能を提供</a:t>
            </a:r>
            <a:endParaRPr lang="en-US" altLang="ja-JP" sz="2800" dirty="0" smtClean="0"/>
          </a:p>
          <a:p>
            <a:pPr lvl="1"/>
            <a:r>
              <a:rPr lang="ja-JP" altLang="en-US" sz="2400" dirty="0" smtClean="0"/>
              <a:t>（例）ブレークポイント，ステップ実行，</a:t>
            </a:r>
            <a:r>
              <a:rPr lang="ja-JP" altLang="en-US" sz="2400" dirty="0" smtClean="0"/>
              <a:t>トレース，</a:t>
            </a:r>
            <a:r>
              <a:rPr lang="en-US" altLang="ja-JP" sz="2400" dirty="0" smtClean="0"/>
              <a:t>…</a:t>
            </a:r>
            <a:endParaRPr lang="en-US" altLang="ja-JP" sz="2400" dirty="0" smtClean="0"/>
          </a:p>
          <a:p>
            <a:r>
              <a:rPr kumimoji="1" lang="ja-JP" altLang="en-US" sz="2800" dirty="0"/>
              <a:t>実行中</a:t>
            </a:r>
            <a:r>
              <a:rPr kumimoji="1" lang="ja-JP" altLang="en-US" sz="2800" dirty="0" smtClean="0"/>
              <a:t>の</a:t>
            </a:r>
            <a:r>
              <a:rPr kumimoji="1" lang="ja-JP" altLang="en-US" sz="2800" dirty="0"/>
              <a:t>プログラム</a:t>
            </a:r>
            <a:r>
              <a:rPr kumimoji="1" lang="ja-JP" altLang="en-US" sz="2800" dirty="0" smtClean="0"/>
              <a:t>のメモリ領域の値を確認できる</a:t>
            </a:r>
            <a:endParaRPr kumimoji="1" lang="en-US" altLang="ja-JP" sz="2800" dirty="0" smtClean="0"/>
          </a:p>
          <a:p>
            <a:pPr lvl="1"/>
            <a:r>
              <a:rPr lang="ja-JP" altLang="en-US" sz="2400" dirty="0" smtClean="0"/>
              <a:t>（例）プログラム</a:t>
            </a:r>
            <a:r>
              <a:rPr lang="ja-JP" altLang="en-US" sz="2400" dirty="0" smtClean="0"/>
              <a:t>（命令</a:t>
            </a:r>
            <a:r>
              <a:rPr lang="ja-JP" altLang="en-US" sz="2400" dirty="0" smtClean="0"/>
              <a:t>）</a:t>
            </a:r>
            <a:r>
              <a:rPr lang="ja-JP" altLang="en-US" sz="2400" dirty="0"/>
              <a:t>，</a:t>
            </a:r>
            <a:r>
              <a:rPr lang="ja-JP" altLang="en-US" sz="2400" dirty="0" smtClean="0"/>
              <a:t>アドレス値，変数</a:t>
            </a:r>
            <a:r>
              <a:rPr lang="ja-JP" altLang="en-US" sz="2400" dirty="0" smtClean="0"/>
              <a:t>の</a:t>
            </a:r>
            <a:r>
              <a:rPr lang="ja-JP" altLang="en-US" sz="2400" dirty="0" smtClean="0"/>
              <a:t>値，</a:t>
            </a:r>
            <a:r>
              <a:rPr lang="en-US" altLang="ja-JP" sz="2400" dirty="0" smtClean="0"/>
              <a:t>…</a:t>
            </a:r>
            <a:endParaRPr lang="en-US" altLang="ja-JP" sz="2400" dirty="0" smtClean="0"/>
          </a:p>
        </p:txBody>
      </p:sp>
      <p:sp>
        <p:nvSpPr>
          <p:cNvPr id="4" name="スライド番号プレースホルダー 3"/>
          <p:cNvSpPr>
            <a:spLocks noGrp="1"/>
          </p:cNvSpPr>
          <p:nvPr>
            <p:ph type="sldNum" sz="quarter" idx="12"/>
          </p:nvPr>
        </p:nvSpPr>
        <p:spPr/>
        <p:txBody>
          <a:bodyPr/>
          <a:lstStyle/>
          <a:p>
            <a:fld id="{C3B23CD1-CCFB-4BCF-A4DA-4B746CCF811A}" type="slidenum">
              <a:rPr kumimoji="1" lang="ja-JP" altLang="en-US" smtClean="0"/>
              <a:t>3</a:t>
            </a:fld>
            <a:endParaRPr kumimoji="1" lang="ja-JP" altLang="en-US" dirty="0"/>
          </a:p>
        </p:txBody>
      </p:sp>
    </p:spTree>
    <p:extLst>
      <p:ext uri="{BB962C8B-B14F-4D97-AF65-F5344CB8AC3E}">
        <p14:creationId xmlns:p14="http://schemas.microsoft.com/office/powerpoint/2010/main" val="18940746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変数</a:t>
            </a:r>
            <a:r>
              <a:rPr lang="ja-JP" altLang="en-US" dirty="0" smtClean="0"/>
              <a:t>の</a:t>
            </a:r>
            <a:r>
              <a:rPr lang="ja-JP" altLang="en-US" dirty="0"/>
              <a:t>値</a:t>
            </a:r>
            <a:r>
              <a:rPr lang="ja-JP" altLang="en-US" dirty="0" smtClean="0"/>
              <a:t>の</a:t>
            </a:r>
            <a:r>
              <a:rPr lang="ja-JP" altLang="en-US" dirty="0"/>
              <a:t>確認</a:t>
            </a:r>
            <a:r>
              <a:rPr lang="ja-JP" altLang="en-US" dirty="0" smtClean="0"/>
              <a:t>の</a:t>
            </a:r>
            <a:r>
              <a:rPr lang="ja-JP" altLang="en-US" dirty="0"/>
              <a:t>仕方</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smtClean="0"/>
              <a:t>eclipse</a:t>
            </a:r>
            <a:r>
              <a:rPr kumimoji="1" lang="ja-JP" altLang="en-US" dirty="0" smtClean="0"/>
              <a:t>では変数ビューに表示される</a:t>
            </a:r>
            <a:endParaRPr kumimoji="1" lang="en-US" altLang="ja-JP" dirty="0" smtClean="0"/>
          </a:p>
          <a:p>
            <a:pPr lvl="1"/>
            <a:r>
              <a:rPr lang="ja-JP" altLang="en-US" dirty="0"/>
              <a:t>プログラムの実行停止地点から参照可能な全ての</a:t>
            </a:r>
            <a:r>
              <a:rPr lang="ja-JP" altLang="en-US" dirty="0" smtClean="0"/>
              <a:t>変数を表示</a:t>
            </a:r>
            <a:endParaRPr lang="en-US" altLang="ja-JP" dirty="0"/>
          </a:p>
          <a:p>
            <a:pPr lvl="1"/>
            <a:r>
              <a:rPr lang="ja-JP" altLang="en-US" dirty="0"/>
              <a:t>ローカル変数は出現順で，フィールドはアルファベット順で表示される</a:t>
            </a:r>
            <a:endParaRPr lang="en-US" altLang="ja-JP" dirty="0"/>
          </a:p>
          <a:p>
            <a:endParaRPr kumimoji="1" lang="ja-JP" altLang="en-US" dirty="0"/>
          </a:p>
        </p:txBody>
      </p:sp>
      <p:sp>
        <p:nvSpPr>
          <p:cNvPr id="4" name="スライド番号プレースホルダー 3"/>
          <p:cNvSpPr>
            <a:spLocks noGrp="1"/>
          </p:cNvSpPr>
          <p:nvPr>
            <p:ph type="sldNum" sz="quarter" idx="12"/>
          </p:nvPr>
        </p:nvSpPr>
        <p:spPr/>
        <p:txBody>
          <a:bodyPr/>
          <a:lstStyle/>
          <a:p>
            <a:fld id="{956B1DAD-D654-489B-B5F6-B970515FBBCC}" type="slidenum">
              <a:rPr kumimoji="1" lang="ja-JP" altLang="en-US" smtClean="0"/>
              <a:t>4</a:t>
            </a:fld>
            <a:endParaRPr kumimoji="1" lang="ja-JP" altLang="en-US"/>
          </a:p>
        </p:txBody>
      </p:sp>
      <p:grpSp>
        <p:nvGrpSpPr>
          <p:cNvPr id="5" name="グループ化 4"/>
          <p:cNvGrpSpPr/>
          <p:nvPr/>
        </p:nvGrpSpPr>
        <p:grpSpPr>
          <a:xfrm>
            <a:off x="623094" y="4019021"/>
            <a:ext cx="7886700" cy="2198423"/>
            <a:chOff x="628650" y="4137435"/>
            <a:chExt cx="7886700" cy="2198423"/>
          </a:xfrm>
        </p:grpSpPr>
        <p:pic>
          <p:nvPicPr>
            <p:cNvPr id="6" name="図 5"/>
            <p:cNvPicPr>
              <a:picLocks noChangeAspect="1"/>
            </p:cNvPicPr>
            <p:nvPr/>
          </p:nvPicPr>
          <p:blipFill>
            <a:blip r:embed="rId2"/>
            <a:stretch>
              <a:fillRect/>
            </a:stretch>
          </p:blipFill>
          <p:spPr>
            <a:xfrm>
              <a:off x="5257800" y="4445264"/>
              <a:ext cx="3257550" cy="1609725"/>
            </a:xfrm>
            <a:prstGeom prst="rect">
              <a:avLst/>
            </a:prstGeom>
            <a:ln w="12700">
              <a:solidFill>
                <a:schemeClr val="tx1"/>
              </a:solidFill>
            </a:ln>
          </p:spPr>
        </p:pic>
        <p:pic>
          <p:nvPicPr>
            <p:cNvPr id="7" name="図 6"/>
            <p:cNvPicPr>
              <a:picLocks noChangeAspect="1"/>
            </p:cNvPicPr>
            <p:nvPr/>
          </p:nvPicPr>
          <p:blipFill>
            <a:blip r:embed="rId3"/>
            <a:stretch>
              <a:fillRect/>
            </a:stretch>
          </p:blipFill>
          <p:spPr>
            <a:xfrm>
              <a:off x="628650" y="4164394"/>
              <a:ext cx="3741374" cy="2171464"/>
            </a:xfrm>
            <a:prstGeom prst="rect">
              <a:avLst/>
            </a:prstGeom>
            <a:ln w="12700">
              <a:solidFill>
                <a:schemeClr val="tx1"/>
              </a:solidFill>
            </a:ln>
          </p:spPr>
        </p:pic>
        <p:sp>
          <p:nvSpPr>
            <p:cNvPr id="8" name="右矢印 7"/>
            <p:cNvSpPr/>
            <p:nvPr/>
          </p:nvSpPr>
          <p:spPr>
            <a:xfrm>
              <a:off x="4423700" y="5030203"/>
              <a:ext cx="780424" cy="439846"/>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p:cNvSpPr/>
            <p:nvPr/>
          </p:nvSpPr>
          <p:spPr>
            <a:xfrm>
              <a:off x="6243907" y="4137435"/>
              <a:ext cx="1285336" cy="299364"/>
            </a:xfrm>
            <a:prstGeom prst="rect">
              <a:avLst/>
            </a:prstGeom>
            <a:ln w="19050"/>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t>変数ビュー</a:t>
              </a:r>
              <a:endParaRPr kumimoji="1" lang="ja-JP" altLang="en-US" dirty="0"/>
            </a:p>
          </p:txBody>
        </p:sp>
      </p:grpSp>
    </p:spTree>
    <p:extLst>
      <p:ext uri="{BB962C8B-B14F-4D97-AF65-F5344CB8AC3E}">
        <p14:creationId xmlns:p14="http://schemas.microsoft.com/office/powerpoint/2010/main" val="42801267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問題点</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ソースコードと変数ビューを参照しても，プログラムの将来の</a:t>
            </a:r>
            <a:r>
              <a:rPr lang="ja-JP" altLang="en-US" dirty="0" smtClean="0"/>
              <a:t>挙動</a:t>
            </a:r>
            <a:r>
              <a:rPr lang="ja-JP" altLang="en-US" dirty="0" smtClean="0"/>
              <a:t>は自分で推測しなければならない</a:t>
            </a:r>
            <a:endParaRPr lang="en-US" altLang="ja-JP" dirty="0" smtClean="0"/>
          </a:p>
          <a:p>
            <a:pPr lvl="1"/>
            <a:r>
              <a:rPr lang="ja-JP" altLang="en-US" dirty="0" smtClean="0"/>
              <a:t>デバッグ</a:t>
            </a:r>
            <a:r>
              <a:rPr lang="ja-JP" altLang="en-US" dirty="0"/>
              <a:t>時</a:t>
            </a:r>
            <a:r>
              <a:rPr lang="ja-JP" altLang="en-US" dirty="0" smtClean="0"/>
              <a:t>にはプログラム停止地点前後の挙動を考える</a:t>
            </a:r>
            <a:endParaRPr lang="en-US" altLang="ja-JP" dirty="0" smtClean="0"/>
          </a:p>
          <a:p>
            <a:pPr lvl="2"/>
            <a:r>
              <a:rPr lang="ja-JP" altLang="en-US" dirty="0" smtClean="0"/>
              <a:t>既に実行された分に関しては，ログなどで追跡できる</a:t>
            </a:r>
            <a:endParaRPr lang="en-US" altLang="ja-JP" dirty="0" smtClean="0"/>
          </a:p>
          <a:p>
            <a:pPr lvl="1"/>
            <a:r>
              <a:rPr kumimoji="1" lang="ja-JP" altLang="en-US" dirty="0" smtClean="0"/>
              <a:t>実行してしまうと後戻りが困難</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956B1DAD-D654-489B-B5F6-B970515FBBCC}" type="slidenum">
              <a:rPr kumimoji="1" lang="ja-JP" altLang="en-US" smtClean="0"/>
              <a:t>5</a:t>
            </a:fld>
            <a:endParaRPr kumimoji="1" lang="ja-JP" altLang="en-US"/>
          </a:p>
        </p:txBody>
      </p:sp>
    </p:spTree>
    <p:extLst>
      <p:ext uri="{BB962C8B-B14F-4D97-AF65-F5344CB8AC3E}">
        <p14:creationId xmlns:p14="http://schemas.microsoft.com/office/powerpoint/2010/main" val="9539864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研究</a:t>
            </a:r>
            <a:r>
              <a:rPr kumimoji="1" lang="ja-JP" altLang="en-US" dirty="0" smtClean="0"/>
              <a:t>概要</a:t>
            </a:r>
            <a:endParaRPr kumimoji="1" lang="ja-JP" altLang="en-US" dirty="0"/>
          </a:p>
        </p:txBody>
      </p:sp>
      <p:sp>
        <p:nvSpPr>
          <p:cNvPr id="3" name="コンテンツ プレースホルダー 2"/>
          <p:cNvSpPr>
            <a:spLocks noGrp="1"/>
          </p:cNvSpPr>
          <p:nvPr>
            <p:ph idx="1"/>
          </p:nvPr>
        </p:nvSpPr>
        <p:spPr/>
        <p:txBody>
          <a:bodyPr/>
          <a:lstStyle/>
          <a:p>
            <a:pPr marL="0" indent="0">
              <a:buNone/>
            </a:pPr>
            <a:r>
              <a:rPr lang="ja-JP" altLang="en-US" dirty="0"/>
              <a:t>プログラム</a:t>
            </a:r>
            <a:r>
              <a:rPr lang="ja-JP" altLang="en-US" dirty="0" smtClean="0"/>
              <a:t>の</a:t>
            </a:r>
            <a:r>
              <a:rPr kumimoji="1" lang="ja-JP" altLang="en-US" dirty="0" smtClean="0"/>
              <a:t>デバッグ</a:t>
            </a:r>
            <a:r>
              <a:rPr lang="ja-JP" altLang="en-US" dirty="0" smtClean="0"/>
              <a:t>の</a:t>
            </a:r>
            <a:r>
              <a:rPr lang="ja-JP" altLang="en-US" dirty="0"/>
              <a:t>際</a:t>
            </a:r>
            <a:r>
              <a:rPr kumimoji="1" lang="ja-JP" altLang="en-US" dirty="0" smtClean="0"/>
              <a:t>，変数ビューを用いても，</a:t>
            </a:r>
            <a:r>
              <a:rPr lang="ja-JP" altLang="en-US" dirty="0"/>
              <a:t>プログラム</a:t>
            </a:r>
            <a:r>
              <a:rPr lang="ja-JP" altLang="en-US" dirty="0" smtClean="0"/>
              <a:t>の将来の挙動</a:t>
            </a:r>
            <a:r>
              <a:rPr lang="ja-JP" altLang="en-US" dirty="0" smtClean="0"/>
              <a:t>を</a:t>
            </a:r>
            <a:r>
              <a:rPr lang="ja-JP" altLang="en-US" dirty="0"/>
              <a:t>自分</a:t>
            </a:r>
            <a:r>
              <a:rPr lang="ja-JP" altLang="en-US" dirty="0" smtClean="0"/>
              <a:t>で推測する手間がかかる</a:t>
            </a:r>
            <a:endParaRPr kumimoji="1" lang="en-US" altLang="ja-JP" dirty="0" smtClean="0"/>
          </a:p>
          <a:p>
            <a:pPr marL="0" indent="0">
              <a:buNone/>
            </a:pPr>
            <a:endParaRPr lang="en-US" altLang="ja-JP" dirty="0"/>
          </a:p>
          <a:p>
            <a:pPr marL="0" indent="0">
              <a:buNone/>
            </a:pPr>
            <a:r>
              <a:rPr lang="ja-JP" altLang="en-US" dirty="0" smtClean="0"/>
              <a:t>プログラムの将来の挙動を把握</a:t>
            </a:r>
            <a:r>
              <a:rPr kumimoji="1" lang="ja-JP" altLang="en-US" dirty="0" smtClean="0"/>
              <a:t>しやすいように，変数ビューを改造する</a:t>
            </a:r>
            <a:endParaRPr kumimoji="1" lang="en-US" altLang="ja-JP" dirty="0" smtClean="0"/>
          </a:p>
          <a:p>
            <a:pPr marL="0" indent="0">
              <a:buNone/>
            </a:pPr>
            <a:endParaRPr lang="en-US" altLang="ja-JP" dirty="0"/>
          </a:p>
          <a:p>
            <a:pPr marL="0" indent="0">
              <a:buNone/>
            </a:pPr>
            <a:r>
              <a:rPr lang="ja-JP" altLang="en-US" dirty="0" smtClean="0"/>
              <a:t>デバッグに要する時間や労力の削減を期待</a:t>
            </a:r>
            <a:endParaRPr lang="en-US" altLang="ja-JP" dirty="0"/>
          </a:p>
        </p:txBody>
      </p:sp>
      <p:sp>
        <p:nvSpPr>
          <p:cNvPr id="4" name="スライド番号プレースホルダー 3"/>
          <p:cNvSpPr>
            <a:spLocks noGrp="1"/>
          </p:cNvSpPr>
          <p:nvPr>
            <p:ph type="sldNum" sz="quarter" idx="12"/>
          </p:nvPr>
        </p:nvSpPr>
        <p:spPr/>
        <p:txBody>
          <a:bodyPr/>
          <a:lstStyle/>
          <a:p>
            <a:fld id="{956B1DAD-D654-489B-B5F6-B970515FBBCC}" type="slidenum">
              <a:rPr kumimoji="1" lang="ja-JP" altLang="en-US" smtClean="0"/>
              <a:t>6</a:t>
            </a:fld>
            <a:endParaRPr kumimoji="1" lang="ja-JP" altLang="en-US"/>
          </a:p>
        </p:txBody>
      </p:sp>
      <p:sp>
        <p:nvSpPr>
          <p:cNvPr id="6" name="下矢印 5"/>
          <p:cNvSpPr/>
          <p:nvPr/>
        </p:nvSpPr>
        <p:spPr>
          <a:xfrm>
            <a:off x="4324128" y="4766733"/>
            <a:ext cx="484632" cy="660402"/>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下矢印 7"/>
          <p:cNvSpPr/>
          <p:nvPr/>
        </p:nvSpPr>
        <p:spPr>
          <a:xfrm>
            <a:off x="4324128" y="3126579"/>
            <a:ext cx="484632" cy="660402"/>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3922333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kumimoji="1" lang="ja-JP" altLang="en-US" dirty="0" smtClean="0"/>
              <a:t>提案手法</a:t>
            </a:r>
            <a:endParaRPr kumimoji="1" lang="ja-JP" altLang="en-US" dirty="0"/>
          </a:p>
        </p:txBody>
      </p:sp>
      <p:sp>
        <p:nvSpPr>
          <p:cNvPr id="3" name="コンテンツ プレースホルダー 2"/>
          <p:cNvSpPr>
            <a:spLocks noGrp="1"/>
          </p:cNvSpPr>
          <p:nvPr>
            <p:ph idx="1"/>
          </p:nvPr>
        </p:nvSpPr>
        <p:spPr/>
        <p:txBody>
          <a:bodyPr/>
          <a:lstStyle/>
          <a:p>
            <a:pPr marL="0" indent="0">
              <a:buNone/>
            </a:pPr>
            <a:r>
              <a:rPr lang="ja-JP" altLang="en-US" sz="2800" dirty="0"/>
              <a:t>将来</a:t>
            </a:r>
            <a:r>
              <a:rPr kumimoji="1" lang="ja-JP" altLang="en-US" sz="2800" dirty="0" smtClean="0"/>
              <a:t>使用される</a:t>
            </a:r>
            <a:r>
              <a:rPr lang="ja-JP" altLang="en-US" sz="2800" dirty="0" smtClean="0"/>
              <a:t>変数や発生する例外</a:t>
            </a:r>
            <a:r>
              <a:rPr kumimoji="1" lang="ja-JP" altLang="en-US" sz="2800" dirty="0" smtClean="0"/>
              <a:t>を分かりやすく提示する変数ビューを内蔵したデバッガを提案する</a:t>
            </a:r>
            <a:endParaRPr kumimoji="1" lang="en-US" altLang="ja-JP" sz="2800" dirty="0" smtClean="0"/>
          </a:p>
          <a:p>
            <a:pPr lvl="1"/>
            <a:r>
              <a:rPr lang="ja-JP" altLang="en-US" sz="2400" dirty="0" smtClean="0"/>
              <a:t>使用</a:t>
            </a:r>
            <a:r>
              <a:rPr lang="ja-JP" altLang="en-US" sz="2400" dirty="0" smtClean="0"/>
              <a:t>される変数と発生する</a:t>
            </a:r>
            <a:r>
              <a:rPr lang="ja-JP" altLang="en-US" sz="2400" dirty="0" smtClean="0"/>
              <a:t>例外</a:t>
            </a:r>
            <a:r>
              <a:rPr lang="ja-JP" altLang="en-US" sz="2400" dirty="0" smtClean="0"/>
              <a:t>：</a:t>
            </a:r>
            <a:r>
              <a:rPr lang="en-US" altLang="ja-JP" sz="2400" dirty="0"/>
              <a:t>	</a:t>
            </a:r>
            <a:r>
              <a:rPr lang="en-US" altLang="ja-JP" sz="2400" dirty="0" smtClean="0"/>
              <a:t>		</a:t>
            </a:r>
            <a:r>
              <a:rPr lang="en-US" altLang="ja-JP" sz="2000" dirty="0" smtClean="0"/>
              <a:t>	</a:t>
            </a:r>
            <a:r>
              <a:rPr lang="ja-JP" altLang="en-US" sz="2000" dirty="0"/>
              <a:t>将来の挙動を把握するための情報</a:t>
            </a:r>
            <a:endParaRPr kumimoji="1" lang="en-US" altLang="ja-JP" sz="2000" dirty="0" smtClean="0"/>
          </a:p>
          <a:p>
            <a:pPr lvl="1"/>
            <a:r>
              <a:rPr lang="ja-JP" altLang="en-US" sz="2400" dirty="0" smtClean="0"/>
              <a:t>将来使用される変数：</a:t>
            </a:r>
            <a:r>
              <a:rPr lang="en-US" altLang="ja-JP" sz="2400" dirty="0" smtClean="0"/>
              <a:t>						</a:t>
            </a:r>
            <a:r>
              <a:rPr lang="ja-JP" altLang="en-US" sz="2000" dirty="0" smtClean="0"/>
              <a:t>プログラム停止地点以降の命令群で値を読みだされる変数</a:t>
            </a:r>
            <a:endParaRPr lang="en-US" altLang="ja-JP" sz="2400" dirty="0"/>
          </a:p>
          <a:p>
            <a:pPr lvl="1"/>
            <a:r>
              <a:rPr lang="ja-JP" altLang="en-US" sz="2400" dirty="0" smtClean="0"/>
              <a:t>使用される</a:t>
            </a:r>
            <a:r>
              <a:rPr lang="ja-JP" altLang="en-US" sz="2400" dirty="0"/>
              <a:t>変数</a:t>
            </a:r>
            <a:r>
              <a:rPr lang="ja-JP" altLang="en-US" sz="2400" dirty="0" smtClean="0"/>
              <a:t>を変数ビューの上位に移動する</a:t>
            </a:r>
            <a:endParaRPr lang="en-US" altLang="ja-JP" sz="2400" dirty="0" smtClean="0"/>
          </a:p>
          <a:p>
            <a:pPr lvl="2"/>
            <a:r>
              <a:rPr lang="ja-JP" altLang="en-US" sz="2000" dirty="0"/>
              <a:t>ビュ</a:t>
            </a:r>
            <a:r>
              <a:rPr lang="ja-JP" altLang="en-US" sz="2000" dirty="0" smtClean="0"/>
              <a:t>ーのスクロールや拡大，階層構造の中の項目を探すといった手間を削減</a:t>
            </a:r>
            <a:endParaRPr lang="en-US" altLang="ja-JP" sz="2000" dirty="0" smtClean="0"/>
          </a:p>
          <a:p>
            <a:pPr lvl="1"/>
            <a:r>
              <a:rPr lang="en-US" altLang="ja-JP" sz="2400" dirty="0" smtClean="0"/>
              <a:t>Eclipse JDT</a:t>
            </a:r>
            <a:r>
              <a:rPr lang="ja-JP" altLang="en-US" sz="2400" dirty="0" smtClean="0"/>
              <a:t>デバッガを拡張して実装</a:t>
            </a:r>
            <a:endParaRPr lang="en-US" altLang="ja-JP" sz="2400" dirty="0" smtClean="0"/>
          </a:p>
        </p:txBody>
      </p:sp>
      <p:sp>
        <p:nvSpPr>
          <p:cNvPr id="6" name="スライド番号プレースホルダー 5"/>
          <p:cNvSpPr>
            <a:spLocks noGrp="1"/>
          </p:cNvSpPr>
          <p:nvPr>
            <p:ph type="sldNum" sz="quarter" idx="12"/>
          </p:nvPr>
        </p:nvSpPr>
        <p:spPr/>
        <p:txBody>
          <a:bodyPr/>
          <a:lstStyle/>
          <a:p>
            <a:fld id="{48F63A3B-78C7-47BE-AE5E-E10140E04643}" type="slidenum">
              <a:rPr lang="en-US" smtClean="0"/>
              <a:t>7</a:t>
            </a:fld>
            <a:endParaRPr lang="en-US" dirty="0"/>
          </a:p>
        </p:txBody>
      </p:sp>
    </p:spTree>
    <p:extLst>
      <p:ext uri="{BB962C8B-B14F-4D97-AF65-F5344CB8AC3E}">
        <p14:creationId xmlns:p14="http://schemas.microsoft.com/office/powerpoint/2010/main" val="31953467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改造デバッガの仕様</a:t>
            </a:r>
            <a:r>
              <a:rPr kumimoji="1" lang="en-US" altLang="ja-JP" dirty="0" smtClean="0"/>
              <a:t>(</a:t>
            </a:r>
            <a:r>
              <a:rPr kumimoji="1" lang="en-US" altLang="ja-JP" dirty="0" smtClean="0"/>
              <a:t>1/3)</a:t>
            </a:r>
            <a:endParaRPr kumimoji="1" lang="ja-JP" altLang="en-US" dirty="0"/>
          </a:p>
        </p:txBody>
      </p:sp>
      <p:sp>
        <p:nvSpPr>
          <p:cNvPr id="3" name="コンテンツ プレースホルダー 2"/>
          <p:cNvSpPr>
            <a:spLocks noGrp="1"/>
          </p:cNvSpPr>
          <p:nvPr>
            <p:ph idx="1"/>
          </p:nvPr>
        </p:nvSpPr>
        <p:spPr/>
        <p:txBody>
          <a:bodyPr/>
          <a:lstStyle/>
          <a:p>
            <a:r>
              <a:rPr lang="ja-JP" altLang="en-US" sz="2400" dirty="0" smtClean="0"/>
              <a:t>プログラム停止地点以降で使用される変数と発生する例外を変数ビューの上部に表示する</a:t>
            </a:r>
            <a:endParaRPr lang="en-US" altLang="ja-JP" sz="2400" dirty="0" smtClean="0"/>
          </a:p>
          <a:p>
            <a:pPr lvl="1"/>
            <a:r>
              <a:rPr lang="ja-JP" altLang="en-US" sz="2000" dirty="0"/>
              <a:t>プログラム停止地点からループの終端，もしくはメソッドの終端までの命令を対象とする</a:t>
            </a:r>
            <a:endParaRPr lang="en-US" altLang="ja-JP" sz="2000" dirty="0"/>
          </a:p>
          <a:p>
            <a:pPr lvl="1"/>
            <a:r>
              <a:rPr kumimoji="1" lang="ja-JP" altLang="en-US" sz="2000" dirty="0" smtClean="0"/>
              <a:t>変数の表示順は以下のように変わる</a:t>
            </a:r>
            <a:endParaRPr kumimoji="1" lang="en-US" altLang="ja-JP" sz="2000" dirty="0" smtClean="0"/>
          </a:p>
          <a:p>
            <a:pPr lvl="2"/>
            <a:r>
              <a:rPr kumimoji="1" lang="ja-JP" altLang="en-US" sz="1800" dirty="0" smtClean="0"/>
              <a:t>使用される変数の後に使用されない変数を連結する</a:t>
            </a:r>
            <a:endParaRPr kumimoji="1" lang="en-US" altLang="ja-JP" sz="1800" dirty="0" smtClean="0"/>
          </a:p>
          <a:p>
            <a:pPr lvl="2"/>
            <a:r>
              <a:rPr lang="ja-JP" altLang="en-US" sz="1800" dirty="0"/>
              <a:t>使用</a:t>
            </a:r>
            <a:r>
              <a:rPr lang="ja-JP" altLang="en-US" sz="1800" dirty="0" smtClean="0"/>
              <a:t>される</a:t>
            </a:r>
            <a:r>
              <a:rPr lang="ja-JP" altLang="en-US" sz="1800" dirty="0"/>
              <a:t>変数</a:t>
            </a:r>
            <a:r>
              <a:rPr lang="ja-JP" altLang="en-US" sz="1800" dirty="0" smtClean="0"/>
              <a:t>は参照順，使用されない変数は従来の順序</a:t>
            </a:r>
            <a:endParaRPr kumimoji="1" lang="ja-JP" altLang="en-US" sz="1800" dirty="0"/>
          </a:p>
        </p:txBody>
      </p:sp>
      <p:sp>
        <p:nvSpPr>
          <p:cNvPr id="4" name="スライド番号プレースホルダー 3"/>
          <p:cNvSpPr>
            <a:spLocks noGrp="1"/>
          </p:cNvSpPr>
          <p:nvPr>
            <p:ph type="sldNum" sz="quarter" idx="12"/>
          </p:nvPr>
        </p:nvSpPr>
        <p:spPr/>
        <p:txBody>
          <a:bodyPr/>
          <a:lstStyle/>
          <a:p>
            <a:fld id="{956B1DAD-D654-489B-B5F6-B970515FBBCC}" type="slidenum">
              <a:rPr kumimoji="1" lang="ja-JP" altLang="en-US" smtClean="0"/>
              <a:t>8</a:t>
            </a:fld>
            <a:endParaRPr kumimoji="1" lang="ja-JP" altLang="en-US"/>
          </a:p>
        </p:txBody>
      </p:sp>
      <p:sp>
        <p:nvSpPr>
          <p:cNvPr id="5" name="正方形/長方形 4"/>
          <p:cNvSpPr/>
          <p:nvPr/>
        </p:nvSpPr>
        <p:spPr>
          <a:xfrm>
            <a:off x="1654175" y="4888311"/>
            <a:ext cx="914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3237441" y="4713422"/>
            <a:ext cx="914400" cy="454289"/>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a:off x="3237441" y="5167711"/>
            <a:ext cx="914400" cy="635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1654175" y="4998377"/>
            <a:ext cx="914400" cy="135467"/>
          </a:xfrm>
          <a:prstGeom prst="rect">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p:cNvSpPr/>
          <p:nvPr/>
        </p:nvSpPr>
        <p:spPr>
          <a:xfrm>
            <a:off x="1654175" y="5398690"/>
            <a:ext cx="914400" cy="135467"/>
          </a:xfrm>
          <a:prstGeom prst="rect">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p:cNvSpPr/>
          <p:nvPr/>
        </p:nvSpPr>
        <p:spPr>
          <a:xfrm>
            <a:off x="1654175" y="5532966"/>
            <a:ext cx="914400" cy="135467"/>
          </a:xfrm>
          <a:prstGeom prst="rect">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4" name="直線矢印コネクタ 13"/>
          <p:cNvCxnSpPr>
            <a:stCxn id="10" idx="3"/>
            <a:endCxn id="6" idx="1"/>
          </p:cNvCxnSpPr>
          <p:nvPr/>
        </p:nvCxnSpPr>
        <p:spPr>
          <a:xfrm flipV="1">
            <a:off x="2568575" y="4940567"/>
            <a:ext cx="668866" cy="125544"/>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a:stCxn id="11" idx="3"/>
            <a:endCxn id="6" idx="1"/>
          </p:cNvCxnSpPr>
          <p:nvPr/>
        </p:nvCxnSpPr>
        <p:spPr>
          <a:xfrm flipV="1">
            <a:off x="2568575" y="4940567"/>
            <a:ext cx="668866" cy="525857"/>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a:stCxn id="12" idx="3"/>
            <a:endCxn id="6" idx="1"/>
          </p:cNvCxnSpPr>
          <p:nvPr/>
        </p:nvCxnSpPr>
        <p:spPr>
          <a:xfrm flipV="1">
            <a:off x="2568575" y="4940567"/>
            <a:ext cx="668866" cy="660133"/>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1" name="円形吹き出し 20"/>
          <p:cNvSpPr/>
          <p:nvPr/>
        </p:nvSpPr>
        <p:spPr>
          <a:xfrm>
            <a:off x="4820707" y="4713422"/>
            <a:ext cx="2777068" cy="468047"/>
          </a:xfrm>
          <a:prstGeom prst="wedgeEllipseCallout">
            <a:avLst>
              <a:gd name="adj1" fmla="val -69382"/>
              <a:gd name="adj2" fmla="val 10200"/>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t>使用される変数</a:t>
            </a:r>
            <a:endParaRPr kumimoji="1" lang="ja-JP" altLang="en-US" dirty="0"/>
          </a:p>
        </p:txBody>
      </p:sp>
      <p:sp>
        <p:nvSpPr>
          <p:cNvPr id="22" name="円形吹き出し 21"/>
          <p:cNvSpPr/>
          <p:nvPr/>
        </p:nvSpPr>
        <p:spPr>
          <a:xfrm>
            <a:off x="4820707" y="5320109"/>
            <a:ext cx="2777068" cy="468047"/>
          </a:xfrm>
          <a:prstGeom prst="wedgeEllipseCallout">
            <a:avLst>
              <a:gd name="adj1" fmla="val -69077"/>
              <a:gd name="adj2" fmla="val -13317"/>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t>使用されない変数</a:t>
            </a:r>
            <a:endParaRPr kumimoji="1" lang="ja-JP" altLang="en-US" dirty="0"/>
          </a:p>
        </p:txBody>
      </p:sp>
      <p:sp>
        <p:nvSpPr>
          <p:cNvPr id="23" name="正方形/長方形 22"/>
          <p:cNvSpPr/>
          <p:nvPr/>
        </p:nvSpPr>
        <p:spPr>
          <a:xfrm>
            <a:off x="2293408" y="4350230"/>
            <a:ext cx="1219199" cy="28024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t>変数リスト</a:t>
            </a:r>
            <a:endParaRPr kumimoji="1" lang="ja-JP" altLang="en-US" dirty="0"/>
          </a:p>
        </p:txBody>
      </p:sp>
      <p:sp>
        <p:nvSpPr>
          <p:cNvPr id="24" name="正方形/長方形 23"/>
          <p:cNvSpPr/>
          <p:nvPr/>
        </p:nvSpPr>
        <p:spPr>
          <a:xfrm>
            <a:off x="3085041" y="5845918"/>
            <a:ext cx="1219199" cy="28024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dirty="0" smtClean="0"/>
              <a:t>提案</a:t>
            </a:r>
            <a:r>
              <a:rPr lang="ja-JP" altLang="en-US" dirty="0"/>
              <a:t>手法</a:t>
            </a:r>
            <a:endParaRPr kumimoji="1" lang="ja-JP" altLang="en-US" dirty="0"/>
          </a:p>
        </p:txBody>
      </p:sp>
      <p:sp>
        <p:nvSpPr>
          <p:cNvPr id="25" name="正方形/長方形 24"/>
          <p:cNvSpPr/>
          <p:nvPr/>
        </p:nvSpPr>
        <p:spPr>
          <a:xfrm>
            <a:off x="1501775" y="5839921"/>
            <a:ext cx="1219199" cy="28024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t>従来手法</a:t>
            </a:r>
            <a:endParaRPr kumimoji="1" lang="ja-JP" altLang="en-US" dirty="0"/>
          </a:p>
        </p:txBody>
      </p:sp>
    </p:spTree>
    <p:extLst>
      <p:ext uri="{BB962C8B-B14F-4D97-AF65-F5344CB8AC3E}">
        <p14:creationId xmlns:p14="http://schemas.microsoft.com/office/powerpoint/2010/main" val="33322173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改造デバッガの仕様</a:t>
            </a:r>
            <a:r>
              <a:rPr lang="en-US" altLang="ja-JP" dirty="0" smtClean="0"/>
              <a:t>(</a:t>
            </a:r>
            <a:r>
              <a:rPr lang="en-US" altLang="ja-JP" dirty="0" smtClean="0"/>
              <a:t>2/3)</a:t>
            </a:r>
            <a:endParaRPr kumimoji="1" lang="ja-JP" altLang="en-US" dirty="0"/>
          </a:p>
        </p:txBody>
      </p:sp>
      <p:sp>
        <p:nvSpPr>
          <p:cNvPr id="3" name="コンテンツ プレースホルダー 2"/>
          <p:cNvSpPr>
            <a:spLocks noGrp="1"/>
          </p:cNvSpPr>
          <p:nvPr>
            <p:ph idx="1"/>
          </p:nvPr>
        </p:nvSpPr>
        <p:spPr/>
        <p:txBody>
          <a:bodyPr/>
          <a:lstStyle/>
          <a:p>
            <a:r>
              <a:rPr kumimoji="1" lang="ja-JP" altLang="en-US" sz="2400" dirty="0" smtClean="0"/>
              <a:t>従来の項目に加え，以下の項目が追加される</a:t>
            </a:r>
            <a:endParaRPr kumimoji="1" lang="en-US" altLang="ja-JP" sz="2400" dirty="0" smtClean="0"/>
          </a:p>
          <a:p>
            <a:pPr lvl="1"/>
            <a:r>
              <a:rPr lang="ja-JP" altLang="en-US" sz="2000" dirty="0"/>
              <a:t>配列</a:t>
            </a:r>
            <a:r>
              <a:rPr lang="ja-JP" altLang="en-US" sz="2000" dirty="0" smtClean="0"/>
              <a:t>の要素</a:t>
            </a:r>
            <a:endParaRPr lang="en-US" altLang="ja-JP" sz="2000" dirty="0" smtClean="0"/>
          </a:p>
          <a:p>
            <a:pPr lvl="1"/>
            <a:r>
              <a:rPr kumimoji="1" lang="ja-JP" altLang="en-US" sz="2000" dirty="0"/>
              <a:t>オブジェクトの</a:t>
            </a:r>
            <a:r>
              <a:rPr kumimoji="1" lang="ja-JP" altLang="en-US" sz="2000" dirty="0" smtClean="0"/>
              <a:t>フィールド変数</a:t>
            </a:r>
            <a:endParaRPr lang="en-US" altLang="ja-JP" sz="2000" dirty="0"/>
          </a:p>
          <a:p>
            <a:endParaRPr kumimoji="1" lang="en-US" altLang="ja-JP" sz="3200" dirty="0" smtClean="0"/>
          </a:p>
          <a:p>
            <a:endParaRPr lang="en-US" altLang="ja-JP" dirty="0"/>
          </a:p>
          <a:p>
            <a:endParaRPr kumimoji="1" lang="en-US" altLang="ja-JP" sz="3200" dirty="0" smtClean="0"/>
          </a:p>
          <a:p>
            <a:endParaRPr kumimoji="1" lang="ja-JP" altLang="en-US" sz="2000" dirty="0"/>
          </a:p>
        </p:txBody>
      </p:sp>
      <p:sp>
        <p:nvSpPr>
          <p:cNvPr id="4" name="スライド番号プレースホルダー 3"/>
          <p:cNvSpPr>
            <a:spLocks noGrp="1"/>
          </p:cNvSpPr>
          <p:nvPr>
            <p:ph type="sldNum" sz="quarter" idx="12"/>
          </p:nvPr>
        </p:nvSpPr>
        <p:spPr/>
        <p:txBody>
          <a:bodyPr/>
          <a:lstStyle/>
          <a:p>
            <a:fld id="{956B1DAD-D654-489B-B5F6-B970515FBBCC}" type="slidenum">
              <a:rPr kumimoji="1" lang="ja-JP" altLang="en-US" smtClean="0"/>
              <a:t>9</a:t>
            </a:fld>
            <a:endParaRPr kumimoji="1" lang="ja-JP" altLang="en-US"/>
          </a:p>
        </p:txBody>
      </p:sp>
      <p:sp>
        <p:nvSpPr>
          <p:cNvPr id="8" name="右矢印 7"/>
          <p:cNvSpPr/>
          <p:nvPr/>
        </p:nvSpPr>
        <p:spPr>
          <a:xfrm>
            <a:off x="2476920" y="2804531"/>
            <a:ext cx="2321843" cy="475827"/>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p:cNvSpPr/>
          <p:nvPr/>
        </p:nvSpPr>
        <p:spPr>
          <a:xfrm>
            <a:off x="913362" y="3281681"/>
            <a:ext cx="1388533" cy="36745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kumimoji="1" lang="en-US" altLang="ja-JP" dirty="0" smtClean="0"/>
              <a:t>number</a:t>
            </a:r>
            <a:endParaRPr kumimoji="1" lang="ja-JP" altLang="en-US" dirty="0"/>
          </a:p>
        </p:txBody>
      </p:sp>
      <p:sp>
        <p:nvSpPr>
          <p:cNvPr id="12" name="正方形/長方形 11"/>
          <p:cNvSpPr/>
          <p:nvPr/>
        </p:nvSpPr>
        <p:spPr>
          <a:xfrm>
            <a:off x="5634846" y="4009389"/>
            <a:ext cx="721783" cy="367454"/>
          </a:xfrm>
          <a:prstGeom prst="rect">
            <a:avLst/>
          </a:prstGeom>
          <a:ln>
            <a:prstDash val="sysDot"/>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t>[1]</a:t>
            </a:r>
            <a:endParaRPr kumimoji="1" lang="ja-JP" altLang="en-US" dirty="0"/>
          </a:p>
        </p:txBody>
      </p:sp>
      <p:sp>
        <p:nvSpPr>
          <p:cNvPr id="13" name="正方形/長方形 12"/>
          <p:cNvSpPr/>
          <p:nvPr/>
        </p:nvSpPr>
        <p:spPr>
          <a:xfrm>
            <a:off x="4968097" y="5847503"/>
            <a:ext cx="1388533" cy="367454"/>
          </a:xfrm>
          <a:prstGeom prst="rect">
            <a:avLst/>
          </a:prstGeom>
          <a:ln>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r>
              <a:rPr lang="en-US" altLang="ja-JP" dirty="0"/>
              <a:t>n</a:t>
            </a:r>
            <a:r>
              <a:rPr kumimoji="1" lang="en-US" altLang="ja-JP" dirty="0" smtClean="0"/>
              <a:t>umber[m]</a:t>
            </a:r>
            <a:endParaRPr kumimoji="1" lang="ja-JP" altLang="en-US" dirty="0"/>
          </a:p>
        </p:txBody>
      </p:sp>
      <p:sp>
        <p:nvSpPr>
          <p:cNvPr id="14" name="正方形/長方形 13"/>
          <p:cNvSpPr/>
          <p:nvPr/>
        </p:nvSpPr>
        <p:spPr>
          <a:xfrm>
            <a:off x="4968097" y="3281681"/>
            <a:ext cx="1388533" cy="36745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kumimoji="1" lang="en-US" altLang="ja-JP" dirty="0" smtClean="0"/>
              <a:t>number</a:t>
            </a:r>
            <a:endParaRPr kumimoji="1" lang="ja-JP" altLang="en-US" dirty="0"/>
          </a:p>
        </p:txBody>
      </p:sp>
      <p:sp>
        <p:nvSpPr>
          <p:cNvPr id="16" name="正方形/長方形 15"/>
          <p:cNvSpPr/>
          <p:nvPr/>
        </p:nvSpPr>
        <p:spPr>
          <a:xfrm>
            <a:off x="1580112" y="3660034"/>
            <a:ext cx="721783" cy="367454"/>
          </a:xfrm>
          <a:prstGeom prst="rect">
            <a:avLst/>
          </a:prstGeom>
          <a:ln>
            <a:prstDash val="sysDot"/>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smtClean="0"/>
              <a:t>[0]</a:t>
            </a:r>
            <a:endParaRPr kumimoji="1" lang="ja-JP" altLang="en-US" dirty="0"/>
          </a:p>
        </p:txBody>
      </p:sp>
      <p:sp>
        <p:nvSpPr>
          <p:cNvPr id="17" name="正方形/長方形 16"/>
          <p:cNvSpPr/>
          <p:nvPr/>
        </p:nvSpPr>
        <p:spPr>
          <a:xfrm>
            <a:off x="1580109" y="4019021"/>
            <a:ext cx="721783" cy="367454"/>
          </a:xfrm>
          <a:prstGeom prst="rect">
            <a:avLst/>
          </a:prstGeom>
          <a:ln>
            <a:prstDash val="sysDot"/>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t>[1]</a:t>
            </a:r>
            <a:endParaRPr kumimoji="1" lang="ja-JP" altLang="en-US" dirty="0"/>
          </a:p>
        </p:txBody>
      </p:sp>
      <p:sp>
        <p:nvSpPr>
          <p:cNvPr id="18" name="正方形/長方形 17"/>
          <p:cNvSpPr/>
          <p:nvPr/>
        </p:nvSpPr>
        <p:spPr>
          <a:xfrm>
            <a:off x="5634847" y="3651567"/>
            <a:ext cx="721783" cy="367454"/>
          </a:xfrm>
          <a:prstGeom prst="rect">
            <a:avLst/>
          </a:prstGeom>
          <a:ln>
            <a:prstDash val="sysDot"/>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t>[0]</a:t>
            </a:r>
            <a:endParaRPr kumimoji="1" lang="ja-JP" altLang="en-US" dirty="0"/>
          </a:p>
        </p:txBody>
      </p:sp>
      <p:sp>
        <p:nvSpPr>
          <p:cNvPr id="19" name="正方形/長方形 18"/>
          <p:cNvSpPr/>
          <p:nvPr/>
        </p:nvSpPr>
        <p:spPr>
          <a:xfrm>
            <a:off x="5634845" y="4376843"/>
            <a:ext cx="721783" cy="367454"/>
          </a:xfrm>
          <a:prstGeom prst="rect">
            <a:avLst/>
          </a:prstGeom>
          <a:ln>
            <a:prstDash val="sysDot"/>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t>…</a:t>
            </a:r>
            <a:endParaRPr kumimoji="1" lang="ja-JP" altLang="en-US" dirty="0"/>
          </a:p>
        </p:txBody>
      </p:sp>
      <p:sp>
        <p:nvSpPr>
          <p:cNvPr id="20" name="正方形/長方形 19"/>
          <p:cNvSpPr/>
          <p:nvPr/>
        </p:nvSpPr>
        <p:spPr>
          <a:xfrm>
            <a:off x="1580106" y="4373879"/>
            <a:ext cx="721783" cy="367454"/>
          </a:xfrm>
          <a:prstGeom prst="rect">
            <a:avLst/>
          </a:prstGeom>
          <a:ln>
            <a:prstDash val="sysDot"/>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t>…</a:t>
            </a:r>
            <a:endParaRPr kumimoji="1" lang="ja-JP" altLang="en-US" dirty="0"/>
          </a:p>
        </p:txBody>
      </p:sp>
      <p:sp>
        <p:nvSpPr>
          <p:cNvPr id="21" name="正方形/長方形 20"/>
          <p:cNvSpPr/>
          <p:nvPr/>
        </p:nvSpPr>
        <p:spPr>
          <a:xfrm>
            <a:off x="5633789" y="5099151"/>
            <a:ext cx="721782" cy="367347"/>
          </a:xfrm>
          <a:prstGeom prst="rect">
            <a:avLst/>
          </a:prstGeom>
          <a:ln>
            <a:prstDash val="sysDot"/>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smtClean="0"/>
              <a:t>…</a:t>
            </a:r>
            <a:endParaRPr kumimoji="1" lang="ja-JP" altLang="en-US" dirty="0"/>
          </a:p>
        </p:txBody>
      </p:sp>
      <p:sp>
        <p:nvSpPr>
          <p:cNvPr id="22" name="正方形/長方形 21"/>
          <p:cNvSpPr/>
          <p:nvPr/>
        </p:nvSpPr>
        <p:spPr>
          <a:xfrm>
            <a:off x="1580103" y="5099151"/>
            <a:ext cx="721783" cy="367454"/>
          </a:xfrm>
          <a:prstGeom prst="rect">
            <a:avLst/>
          </a:prstGeom>
          <a:ln>
            <a:prstDash val="sysDot"/>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smtClean="0"/>
              <a:t>…</a:t>
            </a:r>
            <a:endParaRPr kumimoji="1" lang="ja-JP" altLang="en-US" dirty="0"/>
          </a:p>
        </p:txBody>
      </p:sp>
      <p:sp>
        <p:nvSpPr>
          <p:cNvPr id="23" name="正方形/長方形 22"/>
          <p:cNvSpPr/>
          <p:nvPr/>
        </p:nvSpPr>
        <p:spPr>
          <a:xfrm>
            <a:off x="5636960" y="4743765"/>
            <a:ext cx="721783" cy="367454"/>
          </a:xfrm>
          <a:prstGeom prst="rect">
            <a:avLst/>
          </a:prstGeom>
          <a:ln>
            <a:solidFill>
              <a:srgbClr val="FF0000"/>
            </a:solidFill>
            <a:prstDash val="sysDot"/>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smtClean="0"/>
              <a:t>[m]</a:t>
            </a:r>
            <a:endParaRPr kumimoji="1" lang="ja-JP" altLang="en-US" dirty="0"/>
          </a:p>
        </p:txBody>
      </p:sp>
      <p:sp>
        <p:nvSpPr>
          <p:cNvPr id="24" name="正方形/長方形 23"/>
          <p:cNvSpPr/>
          <p:nvPr/>
        </p:nvSpPr>
        <p:spPr>
          <a:xfrm>
            <a:off x="1580103" y="4743765"/>
            <a:ext cx="721783" cy="367454"/>
          </a:xfrm>
          <a:prstGeom prst="rect">
            <a:avLst/>
          </a:prstGeom>
          <a:ln>
            <a:solidFill>
              <a:srgbClr val="FF0000"/>
            </a:solidFill>
            <a:prstDash val="sysDot"/>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smtClean="0"/>
              <a:t>[m]</a:t>
            </a:r>
            <a:endParaRPr kumimoji="1" lang="ja-JP" altLang="en-US" dirty="0"/>
          </a:p>
        </p:txBody>
      </p:sp>
      <p:sp>
        <p:nvSpPr>
          <p:cNvPr id="25" name="正方形/長方形 24"/>
          <p:cNvSpPr/>
          <p:nvPr/>
        </p:nvSpPr>
        <p:spPr>
          <a:xfrm>
            <a:off x="5633789" y="5472005"/>
            <a:ext cx="721783" cy="367454"/>
          </a:xfrm>
          <a:prstGeom prst="rect">
            <a:avLst/>
          </a:prstGeom>
          <a:ln>
            <a:prstDash val="sysDot"/>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smtClean="0"/>
              <a:t>[n]</a:t>
            </a:r>
            <a:endParaRPr kumimoji="1" lang="ja-JP" altLang="en-US" dirty="0"/>
          </a:p>
        </p:txBody>
      </p:sp>
      <p:sp>
        <p:nvSpPr>
          <p:cNvPr id="26" name="正方形/長方形 25"/>
          <p:cNvSpPr/>
          <p:nvPr/>
        </p:nvSpPr>
        <p:spPr>
          <a:xfrm>
            <a:off x="1580103" y="5466389"/>
            <a:ext cx="721783" cy="367454"/>
          </a:xfrm>
          <a:prstGeom prst="rect">
            <a:avLst/>
          </a:prstGeom>
          <a:ln>
            <a:prstDash val="sysDot"/>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smtClean="0"/>
              <a:t>[n]</a:t>
            </a:r>
            <a:endParaRPr kumimoji="1" lang="ja-JP" altLang="en-US" dirty="0"/>
          </a:p>
        </p:txBody>
      </p:sp>
      <p:sp>
        <p:nvSpPr>
          <p:cNvPr id="28" name="左中かっこ 27"/>
          <p:cNvSpPr/>
          <p:nvPr/>
        </p:nvSpPr>
        <p:spPr>
          <a:xfrm>
            <a:off x="5009371" y="3733801"/>
            <a:ext cx="582084" cy="2032000"/>
          </a:xfrm>
          <a:prstGeom prst="leftBrace">
            <a:avLst/>
          </a:prstGeom>
          <a:ln w="12700">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9" name="円/楕円 28"/>
          <p:cNvSpPr/>
          <p:nvPr/>
        </p:nvSpPr>
        <p:spPr>
          <a:xfrm rot="10800000" flipH="1" flipV="1">
            <a:off x="2932390" y="4231856"/>
            <a:ext cx="2000252" cy="1089763"/>
          </a:xfrm>
          <a:prstGeom prst="ellipse">
            <a:avLst/>
          </a:prstGeom>
          <a:ln>
            <a:solidFill>
              <a:srgbClr val="00B050"/>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chemeClr val="tx1"/>
                </a:solidFill>
              </a:rPr>
              <a:t>n</a:t>
            </a:r>
            <a:r>
              <a:rPr kumimoji="1" lang="en-US" altLang="ja-JP" dirty="0" smtClean="0">
                <a:solidFill>
                  <a:schemeClr val="tx1"/>
                </a:solidFill>
              </a:rPr>
              <a:t>umber</a:t>
            </a:r>
            <a:r>
              <a:rPr kumimoji="1" lang="ja-JP" altLang="en-US" dirty="0" smtClean="0">
                <a:solidFill>
                  <a:schemeClr val="tx1"/>
                </a:solidFill>
              </a:rPr>
              <a:t>を</a:t>
            </a:r>
            <a:endParaRPr kumimoji="1" lang="en-US" altLang="ja-JP" dirty="0" smtClean="0">
              <a:solidFill>
                <a:schemeClr val="tx1"/>
              </a:solidFill>
            </a:endParaRPr>
          </a:p>
          <a:p>
            <a:pPr algn="ctr"/>
            <a:r>
              <a:rPr kumimoji="1" lang="ja-JP" altLang="en-US" dirty="0" smtClean="0">
                <a:solidFill>
                  <a:schemeClr val="tx1"/>
                </a:solidFill>
              </a:rPr>
              <a:t>展開しないと</a:t>
            </a:r>
            <a:endParaRPr kumimoji="1" lang="en-US" altLang="ja-JP" dirty="0" smtClean="0">
              <a:solidFill>
                <a:schemeClr val="tx1"/>
              </a:solidFill>
            </a:endParaRPr>
          </a:p>
          <a:p>
            <a:pPr algn="ctr"/>
            <a:r>
              <a:rPr kumimoji="1" lang="ja-JP" altLang="en-US" dirty="0" smtClean="0">
                <a:solidFill>
                  <a:schemeClr val="tx1"/>
                </a:solidFill>
              </a:rPr>
              <a:t>見えない</a:t>
            </a:r>
            <a:endParaRPr kumimoji="1" lang="ja-JP" altLang="en-US" dirty="0">
              <a:solidFill>
                <a:schemeClr val="tx1"/>
              </a:solidFill>
            </a:endParaRPr>
          </a:p>
        </p:txBody>
      </p:sp>
      <p:sp>
        <p:nvSpPr>
          <p:cNvPr id="31" name="右中かっこ 30"/>
          <p:cNvSpPr/>
          <p:nvPr/>
        </p:nvSpPr>
        <p:spPr>
          <a:xfrm>
            <a:off x="2344220" y="3733801"/>
            <a:ext cx="511442" cy="2032000"/>
          </a:xfrm>
          <a:prstGeom prst="rightBrace">
            <a:avLst/>
          </a:prstGeom>
          <a:ln w="12700">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2" name="円/楕円 31"/>
          <p:cNvSpPr/>
          <p:nvPr/>
        </p:nvSpPr>
        <p:spPr>
          <a:xfrm>
            <a:off x="828694" y="2831100"/>
            <a:ext cx="1557867" cy="38004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t>従来手法</a:t>
            </a:r>
            <a:endParaRPr kumimoji="1" lang="ja-JP" altLang="en-US" dirty="0"/>
          </a:p>
        </p:txBody>
      </p:sp>
      <p:sp>
        <p:nvSpPr>
          <p:cNvPr id="33" name="円/楕円 32"/>
          <p:cNvSpPr/>
          <p:nvPr/>
        </p:nvSpPr>
        <p:spPr>
          <a:xfrm>
            <a:off x="4883429" y="2831100"/>
            <a:ext cx="1557867" cy="38004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dirty="0"/>
              <a:t>提案</a:t>
            </a:r>
            <a:r>
              <a:rPr kumimoji="1" lang="ja-JP" altLang="en-US" dirty="0" smtClean="0"/>
              <a:t>手法</a:t>
            </a:r>
            <a:endParaRPr kumimoji="1" lang="ja-JP" altLang="en-US" dirty="0"/>
          </a:p>
        </p:txBody>
      </p:sp>
      <p:sp>
        <p:nvSpPr>
          <p:cNvPr id="34" name="正方形/長方形 33"/>
          <p:cNvSpPr/>
          <p:nvPr/>
        </p:nvSpPr>
        <p:spPr>
          <a:xfrm>
            <a:off x="2557421" y="5924533"/>
            <a:ext cx="2160839" cy="59038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t>n</a:t>
            </a:r>
            <a:r>
              <a:rPr kumimoji="1" lang="en-US" altLang="ja-JP" dirty="0" smtClean="0"/>
              <a:t>umber[m]</a:t>
            </a:r>
            <a:r>
              <a:rPr lang="en-US" altLang="ja-JP" dirty="0" smtClean="0"/>
              <a:t>(</a:t>
            </a:r>
            <a:r>
              <a:rPr lang="ja-JP" altLang="en-US" dirty="0" smtClean="0"/>
              <a:t>のみ</a:t>
            </a:r>
            <a:r>
              <a:rPr lang="en-US" altLang="ja-JP" dirty="0" smtClean="0"/>
              <a:t>)</a:t>
            </a:r>
            <a:r>
              <a:rPr lang="ja-JP" altLang="en-US" dirty="0" smtClean="0"/>
              <a:t>を参照している場合</a:t>
            </a:r>
            <a:endParaRPr kumimoji="1" lang="ja-JP" altLang="en-US" dirty="0"/>
          </a:p>
        </p:txBody>
      </p:sp>
    </p:spTree>
    <p:extLst>
      <p:ext uri="{BB962C8B-B14F-4D97-AF65-F5344CB8AC3E}">
        <p14:creationId xmlns:p14="http://schemas.microsoft.com/office/powerpoint/2010/main" val="3665707654"/>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Sel-CoolMetal-white</Template>
  <TotalTime>10389</TotalTime>
  <Words>960</Words>
  <Application>Microsoft Office PowerPoint</Application>
  <PresentationFormat>画面に合わせる (4:3)</PresentationFormat>
  <Paragraphs>175</Paragraphs>
  <Slides>18</Slides>
  <Notes>2</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18</vt:i4>
      </vt:variant>
    </vt:vector>
  </HeadingPairs>
  <TitlesOfParts>
    <vt:vector size="22" baseType="lpstr">
      <vt:lpstr>ＭＳ Ｐゴシック</vt:lpstr>
      <vt:lpstr>Arial</vt:lpstr>
      <vt:lpstr>Calibri</vt:lpstr>
      <vt:lpstr>Sel-CoolMetal-white</vt:lpstr>
      <vt:lpstr>プログラムの一時停止時に 将来の実行情報を提供するデバッガ</vt:lpstr>
      <vt:lpstr>デバッグ</vt:lpstr>
      <vt:lpstr>デバッガ</vt:lpstr>
      <vt:lpstr>変数の値の確認の仕方</vt:lpstr>
      <vt:lpstr>問題点</vt:lpstr>
      <vt:lpstr>研究概要</vt:lpstr>
      <vt:lpstr>提案手法</vt:lpstr>
      <vt:lpstr>改造デバッガの仕様(1/3)</vt:lpstr>
      <vt:lpstr>改造デバッガの仕様(2/3)</vt:lpstr>
      <vt:lpstr>改造デバッガの仕様(3/3)</vt:lpstr>
      <vt:lpstr>解析手法(1/3)</vt:lpstr>
      <vt:lpstr>解析手法(2/3)</vt:lpstr>
      <vt:lpstr>解析手法(3/3)</vt:lpstr>
      <vt:lpstr>提案手法の流れ</vt:lpstr>
      <vt:lpstr>実行例（ケーススタディ）</vt:lpstr>
      <vt:lpstr>本ツールを使った感想(アンケート)</vt:lpstr>
      <vt:lpstr>まとめと今後の課題</vt:lpstr>
      <vt:lpstr>提案手法の流れ</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プログラムの一時停止時に 将来の実行情報を提供するデバッガ</dc:title>
  <dc:creator>Shinji Tominaga</dc:creator>
  <cp:lastModifiedBy>Shinji Tominaga</cp:lastModifiedBy>
  <cp:revision>99</cp:revision>
  <cp:lastPrinted>2018-02-13T09:14:20Z</cp:lastPrinted>
  <dcterms:created xsi:type="dcterms:W3CDTF">2018-02-02T09:28:29Z</dcterms:created>
  <dcterms:modified xsi:type="dcterms:W3CDTF">2018-02-14T05:56:19Z</dcterms:modified>
</cp:coreProperties>
</file>