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1.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handoutMasterIdLst>
    <p:handoutMasterId r:id="rId22"/>
  </p:handoutMasterIdLst>
  <p:sldIdLst>
    <p:sldId id="256" r:id="rId2"/>
    <p:sldId id="257" r:id="rId3"/>
    <p:sldId id="259" r:id="rId4"/>
    <p:sldId id="261" r:id="rId5"/>
    <p:sldId id="283" r:id="rId6"/>
    <p:sldId id="284" r:id="rId7"/>
    <p:sldId id="265" r:id="rId8"/>
    <p:sldId id="262" r:id="rId9"/>
    <p:sldId id="263" r:id="rId10"/>
    <p:sldId id="277" r:id="rId11"/>
    <p:sldId id="268" r:id="rId12"/>
    <p:sldId id="269" r:id="rId13"/>
    <p:sldId id="287" r:id="rId14"/>
    <p:sldId id="272" r:id="rId15"/>
    <p:sldId id="273" r:id="rId16"/>
    <p:sldId id="276" r:id="rId17"/>
    <p:sldId id="285" r:id="rId18"/>
    <p:sldId id="291" r:id="rId19"/>
    <p:sldId id="292" r:id="rId20"/>
  </p:sldIdLst>
  <p:sldSz cx="9144000" cy="6858000" type="screen4x3"/>
  <p:notesSz cx="9934575" cy="68024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521415D9-36F7-43E2-AB2F-B90AF26B5E84}">
      <p14:sectionLst xmlns:p14="http://schemas.microsoft.com/office/powerpoint/2010/main">
        <p14:section name="既定のセクション" id="{27C3157A-E5B1-4C2F-B78A-FEA802E53335}">
          <p14:sldIdLst>
            <p14:sldId id="256"/>
          </p14:sldIdLst>
        </p14:section>
        <p14:section name="背景" id="{407CC64B-CA20-4F9D-9216-3307C6A53AB5}">
          <p14:sldIdLst>
            <p14:sldId id="257"/>
            <p14:sldId id="259"/>
            <p14:sldId id="261"/>
          </p14:sldIdLst>
        </p14:section>
        <p14:section name="研究概要" id="{15D07FF9-9679-4429-9178-C83FBBC67E96}">
          <p14:sldIdLst>
            <p14:sldId id="283"/>
            <p14:sldId id="284"/>
            <p14:sldId id="265"/>
          </p14:sldIdLst>
        </p14:section>
        <p14:section name="提案手法" id="{58B17890-6F8A-4120-9BED-91A6EBDFE37B}">
          <p14:sldIdLst>
            <p14:sldId id="262"/>
            <p14:sldId id="263"/>
            <p14:sldId id="277"/>
            <p14:sldId id="268"/>
            <p14:sldId id="269"/>
            <p14:sldId id="287"/>
          </p14:sldIdLst>
        </p14:section>
        <p14:section name="評価実験" id="{7F3EFA9E-0AC5-4FD4-93C9-74E8349EEFD8}">
          <p14:sldIdLst>
            <p14:sldId id="272"/>
            <p14:sldId id="273"/>
          </p14:sldIdLst>
        </p14:section>
        <p14:section name="まとめ" id="{35B01E41-DFD8-47BE-8A3C-0DAD55B80A2B}">
          <p14:sldIdLst>
            <p14:sldId id="276"/>
          </p14:sldIdLst>
        </p14:section>
        <p14:section name="非表示" id="{DE33B503-C399-4AD4-9EDF-50407362A178}">
          <p14:sldIdLst>
            <p14:sldId id="285"/>
            <p14:sldId id="291"/>
            <p14:sldId id="29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4255"/>
    <a:srgbClr val="7D84B8"/>
    <a:srgbClr val="E6E6E6"/>
    <a:srgbClr val="007AB7"/>
    <a:srgbClr val="208DC3"/>
    <a:srgbClr val="000000"/>
    <a:srgbClr val="E38692"/>
    <a:srgbClr val="45A1CF"/>
    <a:srgbClr val="5D639E"/>
    <a:srgbClr val="8B90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78" autoAdjust="0"/>
    <p:restoredTop sz="65967" autoAdjust="0"/>
  </p:normalViewPr>
  <p:slideViewPr>
    <p:cSldViewPr snapToGrid="0">
      <p:cViewPr>
        <p:scale>
          <a:sx n="125" d="100"/>
          <a:sy n="125" d="100"/>
        </p:scale>
        <p:origin x="4200" y="2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4304982" cy="341303"/>
          </a:xfrm>
          <a:prstGeom prst="rect">
            <a:avLst/>
          </a:prstGeom>
        </p:spPr>
        <p:txBody>
          <a:bodyPr vert="horz" lIns="91376" tIns="45689" rIns="91376" bIns="45689"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27294" y="1"/>
            <a:ext cx="4304982" cy="341303"/>
          </a:xfrm>
          <a:prstGeom prst="rect">
            <a:avLst/>
          </a:prstGeom>
        </p:spPr>
        <p:txBody>
          <a:bodyPr vert="horz" lIns="91376" tIns="45689" rIns="91376" bIns="45689" rtlCol="0"/>
          <a:lstStyle>
            <a:lvl1pPr algn="r">
              <a:defRPr sz="1200"/>
            </a:lvl1pPr>
          </a:lstStyle>
          <a:p>
            <a:fld id="{9BA3B6D8-6912-46BF-95D5-A73C01334C98}" type="datetimeFigureOut">
              <a:rPr kumimoji="1" lang="ja-JP" altLang="en-US" smtClean="0"/>
              <a:t>2019/2/14</a:t>
            </a:fld>
            <a:endParaRPr kumimoji="1" lang="ja-JP" altLang="en-US"/>
          </a:p>
        </p:txBody>
      </p:sp>
      <p:sp>
        <p:nvSpPr>
          <p:cNvPr id="4" name="フッター プレースホルダー 3"/>
          <p:cNvSpPr>
            <a:spLocks noGrp="1"/>
          </p:cNvSpPr>
          <p:nvPr>
            <p:ph type="ftr" sz="quarter" idx="2"/>
          </p:nvPr>
        </p:nvSpPr>
        <p:spPr>
          <a:xfrm>
            <a:off x="0" y="6461136"/>
            <a:ext cx="4304982" cy="341302"/>
          </a:xfrm>
          <a:prstGeom prst="rect">
            <a:avLst/>
          </a:prstGeom>
        </p:spPr>
        <p:txBody>
          <a:bodyPr vert="horz" lIns="91376" tIns="45689" rIns="91376" bIns="45689"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27294" y="6461136"/>
            <a:ext cx="4304982" cy="341302"/>
          </a:xfrm>
          <a:prstGeom prst="rect">
            <a:avLst/>
          </a:prstGeom>
        </p:spPr>
        <p:txBody>
          <a:bodyPr vert="horz" lIns="91376" tIns="45689" rIns="91376" bIns="45689" rtlCol="0" anchor="b"/>
          <a:lstStyle>
            <a:lvl1pPr algn="r">
              <a:defRPr sz="1200"/>
            </a:lvl1pPr>
          </a:lstStyle>
          <a:p>
            <a:fld id="{EFE51110-5B26-483D-88B2-3A54A8428869}" type="slidenum">
              <a:rPr kumimoji="1" lang="ja-JP" altLang="en-US" smtClean="0"/>
              <a:t>‹#›</a:t>
            </a:fld>
            <a:endParaRPr kumimoji="1" lang="ja-JP" altLang="en-US"/>
          </a:p>
        </p:txBody>
      </p:sp>
    </p:spTree>
    <p:extLst>
      <p:ext uri="{BB962C8B-B14F-4D97-AF65-F5344CB8AC3E}">
        <p14:creationId xmlns:p14="http://schemas.microsoft.com/office/powerpoint/2010/main" val="41427110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4304982" cy="341303"/>
          </a:xfrm>
          <a:prstGeom prst="rect">
            <a:avLst/>
          </a:prstGeom>
        </p:spPr>
        <p:txBody>
          <a:bodyPr vert="horz" lIns="91376" tIns="45689" rIns="91376" bIns="45689"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7294" y="1"/>
            <a:ext cx="4304982" cy="341303"/>
          </a:xfrm>
          <a:prstGeom prst="rect">
            <a:avLst/>
          </a:prstGeom>
        </p:spPr>
        <p:txBody>
          <a:bodyPr vert="horz" lIns="91376" tIns="45689" rIns="91376" bIns="45689" rtlCol="0"/>
          <a:lstStyle>
            <a:lvl1pPr algn="r">
              <a:defRPr sz="1200"/>
            </a:lvl1pPr>
          </a:lstStyle>
          <a:p>
            <a:fld id="{2843EEB6-9E6C-42AF-9770-FDBA6EE82166}" type="datetimeFigureOut">
              <a:rPr kumimoji="1" lang="ja-JP" altLang="en-US" smtClean="0"/>
              <a:t>2019/2/14</a:t>
            </a:fld>
            <a:endParaRPr kumimoji="1" lang="ja-JP" altLang="en-US"/>
          </a:p>
        </p:txBody>
      </p:sp>
      <p:sp>
        <p:nvSpPr>
          <p:cNvPr id="4" name="スライド イメージ プレースホルダー 3"/>
          <p:cNvSpPr>
            <a:spLocks noGrp="1" noRot="1" noChangeAspect="1"/>
          </p:cNvSpPr>
          <p:nvPr>
            <p:ph type="sldImg" idx="2"/>
          </p:nvPr>
        </p:nvSpPr>
        <p:spPr>
          <a:xfrm>
            <a:off x="3436938" y="850900"/>
            <a:ext cx="3060700" cy="2295525"/>
          </a:xfrm>
          <a:prstGeom prst="rect">
            <a:avLst/>
          </a:prstGeom>
          <a:noFill/>
          <a:ln w="12700">
            <a:solidFill>
              <a:prstClr val="black"/>
            </a:solidFill>
          </a:ln>
        </p:spPr>
        <p:txBody>
          <a:bodyPr vert="horz" lIns="91376" tIns="45689" rIns="91376" bIns="45689" rtlCol="0" anchor="ctr"/>
          <a:lstStyle/>
          <a:p>
            <a:endParaRPr lang="ja-JP" altLang="en-US"/>
          </a:p>
        </p:txBody>
      </p:sp>
      <p:sp>
        <p:nvSpPr>
          <p:cNvPr id="5" name="ノート プレースホルダー 4"/>
          <p:cNvSpPr>
            <a:spLocks noGrp="1"/>
          </p:cNvSpPr>
          <p:nvPr>
            <p:ph type="body" sz="quarter" idx="3"/>
          </p:nvPr>
        </p:nvSpPr>
        <p:spPr>
          <a:xfrm>
            <a:off x="993458" y="3273675"/>
            <a:ext cx="7947660" cy="2678460"/>
          </a:xfrm>
          <a:prstGeom prst="rect">
            <a:avLst/>
          </a:prstGeom>
        </p:spPr>
        <p:txBody>
          <a:bodyPr vert="horz" lIns="91376" tIns="45689" rIns="91376" bIns="45689"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6461136"/>
            <a:ext cx="4304982" cy="341302"/>
          </a:xfrm>
          <a:prstGeom prst="rect">
            <a:avLst/>
          </a:prstGeom>
        </p:spPr>
        <p:txBody>
          <a:bodyPr vert="horz" lIns="91376" tIns="45689" rIns="91376" bIns="4568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7294" y="6461136"/>
            <a:ext cx="4304982" cy="341302"/>
          </a:xfrm>
          <a:prstGeom prst="rect">
            <a:avLst/>
          </a:prstGeom>
        </p:spPr>
        <p:txBody>
          <a:bodyPr vert="horz" lIns="91376" tIns="45689" rIns="91376" bIns="45689" rtlCol="0" anchor="b"/>
          <a:lstStyle>
            <a:lvl1pPr algn="r">
              <a:defRPr sz="1200"/>
            </a:lvl1pPr>
          </a:lstStyle>
          <a:p>
            <a:fld id="{EFFD2B4E-010B-4B13-B20D-9E8CF7451AAE}" type="slidenum">
              <a:rPr kumimoji="1" lang="ja-JP" altLang="en-US" smtClean="0"/>
              <a:t>‹#›</a:t>
            </a:fld>
            <a:endParaRPr kumimoji="1" lang="ja-JP" altLang="en-US"/>
          </a:p>
        </p:txBody>
      </p:sp>
    </p:spTree>
    <p:extLst>
      <p:ext uri="{BB962C8B-B14F-4D97-AF65-F5344CB8AC3E}">
        <p14:creationId xmlns:p14="http://schemas.microsoft.com/office/powerpoint/2010/main" val="27680159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FFD2B4E-010B-4B13-B20D-9E8CF7451AAE}" type="slidenum">
              <a:rPr kumimoji="1" lang="ja-JP" altLang="en-US" smtClean="0"/>
              <a:t>1</a:t>
            </a:fld>
            <a:endParaRPr kumimoji="1" lang="ja-JP" altLang="en-US"/>
          </a:p>
        </p:txBody>
      </p:sp>
    </p:spTree>
    <p:extLst>
      <p:ext uri="{BB962C8B-B14F-4D97-AF65-F5344CB8AC3E}">
        <p14:creationId xmlns:p14="http://schemas.microsoft.com/office/powerpoint/2010/main" val="7541067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逆に，</a:t>
            </a:r>
            <a:r>
              <a:rPr kumimoji="1" lang="en-US" altLang="ja-JP" dirty="0" smtClean="0"/>
              <a:t>2</a:t>
            </a:r>
            <a:r>
              <a:rPr kumimoji="1" lang="ja-JP" altLang="en-US" dirty="0" err="1" smtClean="0"/>
              <a:t>つの</a:t>
            </a:r>
            <a:r>
              <a:rPr kumimoji="1" lang="ja-JP" altLang="en-US" dirty="0" smtClean="0"/>
              <a:t>ベクトルに対して，少なくとも</a:t>
            </a:r>
            <a:r>
              <a:rPr kumimoji="1" lang="en-US" altLang="ja-JP" dirty="0" smtClean="0"/>
              <a:t>1</a:t>
            </a:r>
            <a:r>
              <a:rPr kumimoji="1" lang="ja-JP" altLang="en-US" dirty="0" err="1" smtClean="0"/>
              <a:t>つの</a:t>
            </a:r>
            <a:r>
              <a:rPr kumimoji="1" lang="ja-JP" altLang="en-US" dirty="0" smtClean="0"/>
              <a:t>クラスタリングで同じクラスタに分類される場合，その</a:t>
            </a:r>
            <a:r>
              <a:rPr kumimoji="1" lang="en-US" altLang="ja-JP" dirty="0" smtClean="0"/>
              <a:t>2</a:t>
            </a:r>
            <a:r>
              <a:rPr kumimoji="1" lang="ja-JP" altLang="en-US" dirty="0" err="1" smtClean="0"/>
              <a:t>つの</a:t>
            </a:r>
            <a:r>
              <a:rPr kumimoji="1" lang="ja-JP" altLang="en-US" dirty="0" smtClean="0"/>
              <a:t>ベクトルは同じクラスタに分類されるとします．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EFFD2B4E-010B-4B13-B20D-9E8CF7451AAE}" type="slidenum">
              <a:rPr kumimoji="1" lang="ja-JP" altLang="en-US" smtClean="0"/>
              <a:t>10</a:t>
            </a:fld>
            <a:endParaRPr kumimoji="1" lang="ja-JP" altLang="en-US"/>
          </a:p>
        </p:txBody>
      </p:sp>
    </p:spTree>
    <p:extLst>
      <p:ext uri="{BB962C8B-B14F-4D97-AF65-F5344CB8AC3E}">
        <p14:creationId xmlns:p14="http://schemas.microsoft.com/office/powerpoint/2010/main" val="23396746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Cross-Polytope</a:t>
            </a:r>
            <a:r>
              <a:rPr kumimoji="1" lang="ja-JP" altLang="en-US" dirty="0" smtClean="0"/>
              <a:t>　</a:t>
            </a:r>
            <a:r>
              <a:rPr kumimoji="1" lang="en-US" altLang="ja-JP" dirty="0" smtClean="0"/>
              <a:t>LSH</a:t>
            </a:r>
            <a:r>
              <a:rPr kumimoji="1" lang="ja-JP" altLang="en-US" dirty="0" smtClean="0"/>
              <a:t>に与えるパラメータについて説明します．</a:t>
            </a:r>
            <a:endParaRPr kumimoji="1" lang="en-US" altLang="ja-JP" dirty="0" smtClean="0"/>
          </a:p>
          <a:p>
            <a:r>
              <a:rPr kumimoji="1" lang="ja-JP" altLang="en-US" dirty="0" smtClean="0"/>
              <a:t>閾値デルタに対して</a:t>
            </a:r>
            <a:r>
              <a:rPr kumimoji="1" lang="en-US" altLang="ja-JP" dirty="0" smtClean="0"/>
              <a:t>Cross-Polytope</a:t>
            </a:r>
            <a:r>
              <a:rPr kumimoji="1" lang="ja-JP" altLang="en-US" dirty="0" smtClean="0"/>
              <a:t>　</a:t>
            </a:r>
            <a:r>
              <a:rPr kumimoji="1" lang="en-US" altLang="ja-JP" dirty="0" smtClean="0"/>
              <a:t>LSH</a:t>
            </a:r>
            <a:r>
              <a:rPr kumimoji="1" lang="ja-JP" altLang="en-US" dirty="0" smtClean="0"/>
              <a:t>の衝突確率は，このようになります．</a:t>
            </a:r>
            <a:endParaRPr kumimoji="1" lang="en-US" altLang="ja-JP" dirty="0" smtClean="0"/>
          </a:p>
          <a:p>
            <a:r>
              <a:rPr kumimoji="1" lang="ja-JP" altLang="en-US" dirty="0" smtClean="0"/>
              <a:t>本研究で定義した再現率の期待値と衝突確率は一致するので，再現率に影響を与えるパラメータは，行列の種類数</a:t>
            </a:r>
            <a:r>
              <a:rPr kumimoji="1" lang="en-US" altLang="ja-JP" dirty="0" smtClean="0"/>
              <a:t>L</a:t>
            </a:r>
            <a:r>
              <a:rPr kumimoji="1" lang="ja-JP" altLang="en-US" dirty="0" smtClean="0"/>
              <a:t>と区画の分割数</a:t>
            </a:r>
            <a:r>
              <a:rPr kumimoji="1" lang="en-US" altLang="ja-JP" dirty="0" smtClean="0"/>
              <a:t>T</a:t>
            </a:r>
            <a:r>
              <a:rPr kumimoji="1" lang="ja-JP" altLang="en-US" dirty="0" smtClean="0"/>
              <a:t>の</a:t>
            </a:r>
            <a:r>
              <a:rPr kumimoji="1" lang="en-US" altLang="ja-JP" dirty="0" smtClean="0"/>
              <a:t>2</a:t>
            </a:r>
            <a:r>
              <a:rPr kumimoji="1" lang="ja-JP" altLang="en-US" dirty="0" err="1" smtClean="0"/>
              <a:t>つで</a:t>
            </a:r>
            <a:r>
              <a:rPr kumimoji="1" lang="ja-JP" altLang="en-US" dirty="0" smtClean="0"/>
              <a:t>あるといえます．</a:t>
            </a:r>
            <a:endParaRPr kumimoji="1" lang="en-US" altLang="ja-JP" dirty="0" smtClean="0"/>
          </a:p>
          <a:p>
            <a:r>
              <a:rPr kumimoji="1" lang="ja-JP" altLang="en-US" dirty="0" smtClean="0"/>
              <a:t>行列の種類数は増加に従って，再現率が上がり，探索時間も増加します．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区画の分割数は増加に従って，再現率が下がり，探索時間も減少します．</a:t>
            </a:r>
            <a:endParaRPr kumimoji="1" lang="en-US" altLang="ja-JP" dirty="0" smtClean="0"/>
          </a:p>
          <a:p>
            <a:r>
              <a:rPr kumimoji="1" lang="ja-JP" altLang="en-US" sz="1200" dirty="0" smtClean="0">
                <a:latin typeface="+mn-ea"/>
                <a:ea typeface="+mn-ea"/>
              </a:rPr>
              <a:t>この</a:t>
            </a:r>
            <a:r>
              <a:rPr kumimoji="1" lang="en-US" altLang="ja-JP" sz="1200" dirty="0" smtClean="0">
                <a:latin typeface="+mn-ea"/>
                <a:ea typeface="+mn-ea"/>
              </a:rPr>
              <a:t>2</a:t>
            </a:r>
            <a:r>
              <a:rPr kumimoji="1" lang="ja-JP" altLang="en-US" sz="1200" dirty="0" err="1" smtClean="0">
                <a:latin typeface="+mn-ea"/>
                <a:ea typeface="+mn-ea"/>
              </a:rPr>
              <a:t>つの</a:t>
            </a:r>
            <a:r>
              <a:rPr kumimoji="1" lang="ja-JP" altLang="en-US" sz="1200" dirty="0" smtClean="0">
                <a:latin typeface="+mn-ea"/>
                <a:ea typeface="+mn-ea"/>
              </a:rPr>
              <a:t>パラメータに関して</a:t>
            </a:r>
            <a:r>
              <a:rPr kumimoji="1" lang="en-US" altLang="ja-JP" sz="1200" dirty="0" err="1" smtClean="0">
                <a:latin typeface="+mn-ea"/>
                <a:ea typeface="+mn-ea"/>
              </a:rPr>
              <a:t>CCVolti</a:t>
            </a:r>
            <a:r>
              <a:rPr kumimoji="1" lang="en-US" altLang="ja-JP" sz="1200" dirty="0" smtClean="0">
                <a:latin typeface="+mn-ea"/>
                <a:ea typeface="+mn-ea"/>
              </a:rPr>
              <a:t> </a:t>
            </a:r>
            <a:r>
              <a:rPr kumimoji="1" lang="ja-JP" altLang="en-US" sz="1200" dirty="0" smtClean="0">
                <a:latin typeface="+mn-ea"/>
                <a:ea typeface="+mn-ea"/>
              </a:rPr>
              <a:t>の利用者が与えた目標再現率を超える再現率であり高速なパラメータの組み合わせを決定します．</a:t>
            </a:r>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EFFD2B4E-010B-4B13-B20D-9E8CF7451AAE}" type="slidenum">
              <a:rPr kumimoji="1" lang="ja-JP" altLang="en-US" smtClean="0"/>
              <a:t>11</a:t>
            </a:fld>
            <a:endParaRPr kumimoji="1" lang="ja-JP" altLang="en-US"/>
          </a:p>
        </p:txBody>
      </p:sp>
    </p:spTree>
    <p:extLst>
      <p:ext uri="{BB962C8B-B14F-4D97-AF65-F5344CB8AC3E}">
        <p14:creationId xmlns:p14="http://schemas.microsoft.com/office/powerpoint/2010/main" val="19927162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提案手法であるパラメータ決定手法の説明を行います．本手法では</a:t>
            </a:r>
            <a:r>
              <a:rPr kumimoji="1" lang="en-US" altLang="ja-JP" dirty="0" smtClean="0"/>
              <a:t>2</a:t>
            </a:r>
            <a:r>
              <a:rPr kumimoji="1" lang="ja-JP" altLang="en-US" dirty="0" err="1" smtClean="0"/>
              <a:t>つの</a:t>
            </a:r>
            <a:r>
              <a:rPr kumimoji="1" lang="ja-JP" altLang="en-US" dirty="0" smtClean="0"/>
              <a:t>処理を行います．</a:t>
            </a:r>
            <a:endParaRPr kumimoji="1" lang="en-US" altLang="ja-JP" dirty="0" smtClean="0"/>
          </a:p>
          <a:p>
            <a:r>
              <a:rPr kumimoji="1" lang="ja-JP" altLang="en-US" dirty="0" smtClean="0"/>
              <a:t>まず，前半の処理である，パラメータの組み合わせの抽出に関して説明します．</a:t>
            </a:r>
            <a:endParaRPr kumimoji="1" lang="en-US" altLang="ja-JP" dirty="0" smtClean="0"/>
          </a:p>
          <a:p>
            <a:r>
              <a:rPr kumimoji="1" lang="en-US" altLang="ja-JP" dirty="0" err="1" smtClean="0"/>
              <a:t>CCVolti</a:t>
            </a:r>
            <a:r>
              <a:rPr kumimoji="1" lang="ja-JP" altLang="en-US" dirty="0" smtClean="0"/>
              <a:t>の利用者が設定した目標再現率に対して，すべての学習用プロジェクトで，再現率が目標再現率を超えるパラメータの組み合わせを抽出します．</a:t>
            </a:r>
            <a:endParaRPr kumimoji="1" lang="en-US" altLang="ja-JP" dirty="0" smtClean="0"/>
          </a:p>
          <a:p>
            <a:pPr defTabSz="914308"/>
            <a:r>
              <a:rPr kumimoji="1" lang="ja-JP" altLang="en-US" dirty="0" smtClean="0"/>
              <a:t>例えば，目標再現率を</a:t>
            </a:r>
            <a:r>
              <a:rPr kumimoji="1" lang="en-US" altLang="ja-JP" dirty="0" smtClean="0"/>
              <a:t>0.9</a:t>
            </a:r>
            <a:r>
              <a:rPr kumimoji="1" lang="ja-JP" altLang="en-US" dirty="0" smtClean="0"/>
              <a:t>に設定した場合は，右の図のように色分けできます．</a:t>
            </a:r>
            <a:endParaRPr kumimoji="1" lang="en-US" altLang="ja-JP" dirty="0" smtClean="0"/>
          </a:p>
          <a:p>
            <a:pPr defTabSz="914308"/>
            <a:r>
              <a:rPr kumimoji="1" lang="ja-JP" altLang="en-US" dirty="0" smtClean="0"/>
              <a:t>赤いセルは再現率が目標再現率を超えるため抽出されるパラメータの組み合わせです．</a:t>
            </a:r>
            <a:endParaRPr kumimoji="1" lang="en-US" altLang="ja-JP" dirty="0" smtClean="0"/>
          </a:p>
          <a:p>
            <a:pPr defTabSz="914308"/>
            <a:r>
              <a:rPr kumimoji="1" lang="ja-JP" altLang="en-US" dirty="0" smtClean="0"/>
              <a:t>青いセルも再現率が目標再現率を超えますが，同じ区画の分割数でより少ない行列の種類数のパラメータの組み合わせの方が高速なため，青いセルは抽出しません．</a:t>
            </a:r>
            <a:endParaRPr kumimoji="1" lang="en-US" altLang="ja-JP" dirty="0" smtClean="0"/>
          </a:p>
          <a:p>
            <a:pPr defTabSz="914308"/>
            <a:r>
              <a:rPr kumimoji="1" lang="ja-JP" altLang="en-US" dirty="0" smtClean="0"/>
              <a:t>白いセルは再現率が目標再現率を超えないパラメータの組み合わせです．</a:t>
            </a:r>
            <a:endParaRPr kumimoji="1" lang="en-US" altLang="ja-JP" dirty="0" smtClean="0"/>
          </a:p>
          <a:p>
            <a:r>
              <a:rPr kumimoji="1" lang="ja-JP" altLang="en-US" dirty="0" smtClean="0"/>
              <a:t>このように抽出することで，区画の分割数</a:t>
            </a:r>
            <a:r>
              <a:rPr kumimoji="1" lang="en-US" altLang="ja-JP" dirty="0" smtClean="0"/>
              <a:t>T</a:t>
            </a:r>
            <a:r>
              <a:rPr kumimoji="1" lang="ja-JP" altLang="en-US" dirty="0" smtClean="0"/>
              <a:t>に対して一意に抽出したパラメータの組み合わせを決定できます．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EFFD2B4E-010B-4B13-B20D-9E8CF7451AAE}" type="slidenum">
              <a:rPr kumimoji="1" lang="ja-JP" altLang="en-US" smtClean="0"/>
              <a:t>12</a:t>
            </a:fld>
            <a:endParaRPr kumimoji="1" lang="ja-JP" altLang="en-US"/>
          </a:p>
        </p:txBody>
      </p:sp>
    </p:spTree>
    <p:extLst>
      <p:ext uri="{BB962C8B-B14F-4D97-AF65-F5344CB8AC3E}">
        <p14:creationId xmlns:p14="http://schemas.microsoft.com/office/powerpoint/2010/main" val="26397993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10</a:t>
            </a:r>
            <a:r>
              <a:rPr kumimoji="1" lang="ja-JP" altLang="en-US" dirty="0" smtClean="0"/>
              <a:t>分</a:t>
            </a:r>
            <a:endParaRPr kumimoji="1" lang="en-US" altLang="ja-JP" dirty="0" smtClean="0"/>
          </a:p>
          <a:p>
            <a:r>
              <a:rPr kumimoji="1" lang="ja-JP" altLang="en-US" dirty="0" smtClean="0"/>
              <a:t>後半の処理である，</a:t>
            </a:r>
            <a:r>
              <a:rPr lang="ja-JP" altLang="en-US" dirty="0"/>
              <a:t>回帰</a:t>
            </a:r>
            <a:r>
              <a:rPr lang="ja-JP" altLang="en-US" dirty="0" smtClean="0"/>
              <a:t>モデルの生成について説明します．</a:t>
            </a:r>
            <a:endParaRPr lang="en-US" altLang="ja-JP" dirty="0" smtClean="0"/>
          </a:p>
          <a:p>
            <a:r>
              <a:rPr kumimoji="1" lang="ja-JP" altLang="en-US" dirty="0" smtClean="0"/>
              <a:t>まず，学習用プロジェクト毎に，抽出したパラメータの組み合わせの中から，最も高速なパラメータの組み合わせを選択します．</a:t>
            </a:r>
            <a:endParaRPr kumimoji="1" lang="en-US" altLang="ja-JP" dirty="0" smtClean="0"/>
          </a:p>
          <a:p>
            <a:r>
              <a:rPr kumimoji="1" lang="ja-JP" altLang="en-US" dirty="0" smtClean="0"/>
              <a:t>次に，学習用プロジェクトのコードブロック数と，選択されたパラメータの組み合わせの</a:t>
            </a:r>
            <a:r>
              <a:rPr kumimoji="1" lang="ja-JP" altLang="en-US" baseline="0" dirty="0" smtClean="0"/>
              <a:t> </a:t>
            </a:r>
            <a:r>
              <a:rPr kumimoji="1" lang="en-US" altLang="ja-JP" dirty="0" smtClean="0"/>
              <a:t>T </a:t>
            </a:r>
            <a:r>
              <a:rPr kumimoji="1" lang="ja-JP" altLang="en-US" dirty="0" smtClean="0"/>
              <a:t>の値に関して，回帰モデルを生成します．</a:t>
            </a:r>
            <a:endParaRPr kumimoji="1" lang="en-US" altLang="ja-JP" dirty="0" smtClean="0"/>
          </a:p>
          <a:p>
            <a:r>
              <a:rPr kumimoji="1" lang="ja-JP" altLang="en-US" dirty="0" smtClean="0"/>
              <a:t>この回帰モデルを用いて検出対象プロジェクトのパラメータを決定することで，目標再現率を超える再現率となり，かつ高速なパラメータとなります．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EFFD2B4E-010B-4B13-B20D-9E8CF7451AAE}" type="slidenum">
              <a:rPr kumimoji="1" lang="ja-JP" altLang="en-US" smtClean="0"/>
              <a:t>13</a:t>
            </a:fld>
            <a:endParaRPr kumimoji="1" lang="ja-JP" altLang="en-US"/>
          </a:p>
        </p:txBody>
      </p:sp>
    </p:spTree>
    <p:extLst>
      <p:ext uri="{BB962C8B-B14F-4D97-AF65-F5344CB8AC3E}">
        <p14:creationId xmlns:p14="http://schemas.microsoft.com/office/powerpoint/2010/main" val="40216519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最後に，本手法の評価実験について説明します．</a:t>
            </a:r>
            <a:endParaRPr kumimoji="1" lang="en-US" altLang="ja-JP" dirty="0" smtClean="0"/>
          </a:p>
          <a:p>
            <a:r>
              <a:rPr kumimoji="1" lang="ja-JP" altLang="en-US" dirty="0" smtClean="0"/>
              <a:t>実験において，</a:t>
            </a:r>
            <a:r>
              <a:rPr kumimoji="1" lang="en-US" altLang="ja-JP" dirty="0" err="1" smtClean="0"/>
              <a:t>CCVolti</a:t>
            </a:r>
            <a:r>
              <a:rPr kumimoji="1" lang="ja-JP" altLang="en-US" dirty="0" smtClean="0"/>
              <a:t>を用いてコードクローンの検出を行い，再現率と探索時間を計測します．</a:t>
            </a:r>
            <a:endParaRPr kumimoji="1" lang="en-US" altLang="ja-JP" dirty="0" smtClean="0"/>
          </a:p>
          <a:p>
            <a:r>
              <a:rPr kumimoji="1" lang="en-US" altLang="ja-JP" dirty="0" err="1" smtClean="0"/>
              <a:t>CCVolti</a:t>
            </a:r>
            <a:r>
              <a:rPr kumimoji="1" lang="ja-JP" altLang="en-US" dirty="0" smtClean="0"/>
              <a:t>におけるベクトルの類似度はコサイン類似度とし，閾値はデフォルトの</a:t>
            </a:r>
            <a:r>
              <a:rPr kumimoji="1" lang="en-US" altLang="ja-JP" dirty="0" smtClean="0"/>
              <a:t>0.9</a:t>
            </a:r>
            <a:r>
              <a:rPr kumimoji="1" lang="ja-JP" altLang="en-US" dirty="0" smtClean="0"/>
              <a:t>とします．</a:t>
            </a:r>
            <a:endParaRPr kumimoji="1" lang="en-US" altLang="ja-JP" dirty="0" smtClean="0"/>
          </a:p>
          <a:p>
            <a:r>
              <a:rPr kumimoji="1" lang="ja-JP" altLang="en-US" dirty="0" smtClean="0"/>
              <a:t>学習用のプロジェクトと検出対象のプロジェクトは，</a:t>
            </a:r>
            <a:r>
              <a:rPr kumimoji="1" lang="en-US" altLang="ja-JP" dirty="0" smtClean="0"/>
              <a:t>20</a:t>
            </a:r>
            <a:r>
              <a:rPr kumimoji="1" lang="ja-JP" altLang="en-US" dirty="0" smtClean="0"/>
              <a:t>個の</a:t>
            </a:r>
            <a:r>
              <a:rPr kumimoji="1" lang="en-US" altLang="ja-JP" dirty="0" smtClean="0"/>
              <a:t>OSS</a:t>
            </a:r>
            <a:r>
              <a:rPr kumimoji="1" lang="ja-JP" altLang="en-US" dirty="0" smtClean="0"/>
              <a:t>に対して</a:t>
            </a:r>
            <a:r>
              <a:rPr kumimoji="1" lang="en-US" altLang="ja-JP" dirty="0" smtClean="0"/>
              <a:t>10</a:t>
            </a:r>
            <a:r>
              <a:rPr kumimoji="1" lang="ja-JP" altLang="en-US" dirty="0" smtClean="0"/>
              <a:t>分割交差検証に基づいて選択します．</a:t>
            </a:r>
            <a:endParaRPr kumimoji="1" lang="en-US" altLang="ja-JP" dirty="0" smtClean="0"/>
          </a:p>
          <a:p>
            <a:r>
              <a:rPr kumimoji="1" lang="ja-JP" altLang="en-US" dirty="0" smtClean="0"/>
              <a:t>目標再現率は</a:t>
            </a:r>
            <a:r>
              <a:rPr kumimoji="1" lang="en-US" altLang="ja-JP" dirty="0" smtClean="0"/>
              <a:t>0.8</a:t>
            </a:r>
            <a:r>
              <a:rPr kumimoji="1" lang="ja-JP" altLang="en-US" dirty="0" smtClean="0"/>
              <a:t>から</a:t>
            </a:r>
            <a:r>
              <a:rPr kumimoji="1" lang="en-US" altLang="ja-JP" dirty="0" smtClean="0"/>
              <a:t>0.99</a:t>
            </a:r>
            <a:r>
              <a:rPr kumimoji="1" lang="ja-JP" altLang="en-US" dirty="0" smtClean="0"/>
              <a:t>まで</a:t>
            </a:r>
            <a:r>
              <a:rPr kumimoji="1" lang="en-US" altLang="ja-JP" dirty="0" smtClean="0"/>
              <a:t>0.01</a:t>
            </a:r>
            <a:r>
              <a:rPr kumimoji="1" lang="ja-JP" altLang="en-US" dirty="0" smtClean="0"/>
              <a:t>毎に設定し，さらに</a:t>
            </a:r>
            <a:r>
              <a:rPr kumimoji="1" lang="en-US" altLang="ja-JP" dirty="0" smtClean="0"/>
              <a:t>LSH</a:t>
            </a:r>
            <a:r>
              <a:rPr kumimoji="1" lang="ja-JP" altLang="en-US" dirty="0" smtClean="0"/>
              <a:t>ライブラリのデフォルトのパラメータを用いて実験し，比較を行いました．</a:t>
            </a:r>
            <a:endParaRPr kumimoji="1" lang="en-US" altLang="ja-JP" dirty="0" smtClean="0"/>
          </a:p>
          <a:p>
            <a:r>
              <a:rPr kumimoji="1" lang="ja-JP" altLang="en-US" dirty="0" smtClean="0"/>
              <a:t>実験結果を元に，再現率と探索時間の</a:t>
            </a:r>
            <a:r>
              <a:rPr kumimoji="1" lang="en-US" altLang="ja-JP" dirty="0" smtClean="0"/>
              <a:t>2</a:t>
            </a:r>
            <a:r>
              <a:rPr kumimoji="1" lang="ja-JP" altLang="en-US" dirty="0" err="1" smtClean="0"/>
              <a:t>つの</a:t>
            </a:r>
            <a:r>
              <a:rPr kumimoji="1" lang="ja-JP" altLang="en-US" dirty="0" smtClean="0"/>
              <a:t>観点で用意したリサーチクエスチョンについて考察を行います．</a:t>
            </a:r>
            <a:endParaRPr kumimoji="1" lang="en-US" altLang="ja-JP" dirty="0" smtClean="0"/>
          </a:p>
          <a:p>
            <a:r>
              <a:rPr kumimoji="1" lang="ja-JP" altLang="en-US" dirty="0" smtClean="0"/>
              <a:t>本発表では，時間の都合上リサーチクエスチョン</a:t>
            </a:r>
            <a:r>
              <a:rPr kumimoji="1" lang="en-US" altLang="ja-JP" dirty="0" smtClean="0"/>
              <a:t>1</a:t>
            </a:r>
            <a:r>
              <a:rPr kumimoji="1" lang="ja-JP" altLang="en-US" dirty="0" smtClean="0"/>
              <a:t>のみ説明を行います．</a:t>
            </a:r>
            <a:endParaRPr kumimoji="1" lang="en-US" altLang="ja-JP" dirty="0" smtClean="0"/>
          </a:p>
          <a:p>
            <a:r>
              <a:rPr kumimoji="1" lang="ja-JP" altLang="en-US" dirty="0" smtClean="0"/>
              <a:t>リサーチクエスチョン</a:t>
            </a:r>
            <a:r>
              <a:rPr kumimoji="1" lang="en-US" altLang="ja-JP" dirty="0" smtClean="0"/>
              <a:t>2</a:t>
            </a:r>
            <a:r>
              <a:rPr kumimoji="1" lang="ja-JP" altLang="en-US" dirty="0" smtClean="0"/>
              <a:t>に関して，探索時間をデフォルトと比較したところ，多くの場合で提案手法の方が高速という結果になりました．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EFFD2B4E-010B-4B13-B20D-9E8CF7451AAE}" type="slidenum">
              <a:rPr kumimoji="1" lang="ja-JP" altLang="en-US" smtClean="0"/>
              <a:t>14</a:t>
            </a:fld>
            <a:endParaRPr kumimoji="1" lang="ja-JP" altLang="en-US"/>
          </a:p>
        </p:txBody>
      </p:sp>
    </p:spTree>
    <p:extLst>
      <p:ext uri="{BB962C8B-B14F-4D97-AF65-F5344CB8AC3E}">
        <p14:creationId xmlns:p14="http://schemas.microsoft.com/office/powerpoint/2010/main" val="13570828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リサーチクエスチョン</a:t>
            </a:r>
            <a:r>
              <a:rPr kumimoji="1" lang="en-US" altLang="ja-JP" dirty="0" smtClean="0"/>
              <a:t>1</a:t>
            </a:r>
            <a:r>
              <a:rPr kumimoji="1" lang="ja-JP" altLang="en-US" dirty="0" smtClean="0"/>
              <a:t>に関して，本手法適用後の再現率が目標再現率を超えているかどうかを調べます．</a:t>
            </a:r>
            <a:endParaRPr kumimoji="1" lang="en-US" altLang="ja-JP" dirty="0" smtClean="0"/>
          </a:p>
          <a:p>
            <a:r>
              <a:rPr kumimoji="1" lang="ja-JP" altLang="en-US" dirty="0" smtClean="0"/>
              <a:t>右のグラフは，目標再現率毎に再現率の分布を箱</a:t>
            </a:r>
            <a:r>
              <a:rPr kumimoji="1" lang="ja-JP" altLang="en-US" dirty="0" err="1" smtClean="0"/>
              <a:t>ひげ</a:t>
            </a:r>
            <a:r>
              <a:rPr kumimoji="1" lang="ja-JP" altLang="en-US" dirty="0" smtClean="0"/>
              <a:t>図で表しており，赤い線分は目標再現率の位置を表しています．</a:t>
            </a:r>
            <a:endParaRPr kumimoji="1" lang="en-US" altLang="ja-JP" dirty="0" smtClean="0"/>
          </a:p>
          <a:p>
            <a:r>
              <a:rPr kumimoji="1" lang="ja-JP" altLang="en-US" dirty="0" smtClean="0"/>
              <a:t>一番右の箱</a:t>
            </a:r>
            <a:r>
              <a:rPr kumimoji="1" lang="ja-JP" altLang="en-US" dirty="0" err="1" smtClean="0"/>
              <a:t>ひげ</a:t>
            </a:r>
            <a:r>
              <a:rPr kumimoji="1" lang="ja-JP" altLang="en-US" dirty="0" smtClean="0"/>
              <a:t>図はデフォルトのパラメータでの結果を表しています．</a:t>
            </a:r>
            <a:endParaRPr kumimoji="1" lang="en-US" altLang="ja-JP" dirty="0" smtClean="0"/>
          </a:p>
          <a:p>
            <a:r>
              <a:rPr kumimoji="1" lang="ja-JP" altLang="en-US" dirty="0" smtClean="0"/>
              <a:t>このグラフから，多くの場合，再現率は目標再現率を超えていると言えます．</a:t>
            </a:r>
            <a:endParaRPr kumimoji="1" lang="en-US" altLang="ja-JP" dirty="0" smtClean="0"/>
          </a:p>
          <a:p>
            <a:r>
              <a:rPr kumimoji="1" lang="ja-JP" altLang="en-US" dirty="0" smtClean="0"/>
              <a:t>また，デフォルトの再現率と同程度の再現率を得るためには，</a:t>
            </a:r>
            <a:r>
              <a:rPr kumimoji="1" lang="en-US" altLang="ja-JP" dirty="0" smtClean="0"/>
              <a:t>0.98</a:t>
            </a:r>
            <a:r>
              <a:rPr kumimoji="1" lang="ja-JP" altLang="en-US" dirty="0" smtClean="0"/>
              <a:t>以上の目標再現率が必要になります．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EFFD2B4E-010B-4B13-B20D-9E8CF7451AAE}" type="slidenum">
              <a:rPr kumimoji="1" lang="ja-JP" altLang="en-US" smtClean="0"/>
              <a:t>15</a:t>
            </a:fld>
            <a:endParaRPr kumimoji="1" lang="ja-JP" altLang="en-US"/>
          </a:p>
        </p:txBody>
      </p:sp>
    </p:spTree>
    <p:extLst>
      <p:ext uri="{BB962C8B-B14F-4D97-AF65-F5344CB8AC3E}">
        <p14:creationId xmlns:p14="http://schemas.microsoft.com/office/powerpoint/2010/main" val="35202392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FFD2B4E-010B-4B13-B20D-9E8CF7451AAE}" type="slidenum">
              <a:rPr kumimoji="1" lang="ja-JP" altLang="en-US" smtClean="0"/>
              <a:t>16</a:t>
            </a:fld>
            <a:endParaRPr kumimoji="1" lang="ja-JP" altLang="en-US"/>
          </a:p>
        </p:txBody>
      </p:sp>
    </p:spTree>
    <p:extLst>
      <p:ext uri="{BB962C8B-B14F-4D97-AF65-F5344CB8AC3E}">
        <p14:creationId xmlns:p14="http://schemas.microsoft.com/office/powerpoint/2010/main" val="23239188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提案するパラメータ決定手法を説明します．</a:t>
            </a:r>
            <a:endParaRPr kumimoji="1" lang="en-US" altLang="ja-JP" dirty="0" smtClean="0"/>
          </a:p>
          <a:p>
            <a:r>
              <a:rPr kumimoji="1" lang="en-US" altLang="ja-JP" dirty="0" smtClean="0"/>
              <a:t>2</a:t>
            </a:r>
            <a:r>
              <a:rPr kumimoji="1" lang="ja-JP" altLang="en-US" dirty="0" err="1" smtClean="0"/>
              <a:t>つの</a:t>
            </a:r>
            <a:r>
              <a:rPr kumimoji="1" lang="ja-JP" altLang="en-US" dirty="0" smtClean="0"/>
              <a:t>処理によりパラメータ決定を行います．</a:t>
            </a:r>
            <a:endParaRPr kumimoji="1" lang="en-US" altLang="ja-JP" dirty="0" smtClean="0"/>
          </a:p>
          <a:p>
            <a:r>
              <a:rPr kumimoji="1" lang="ja-JP" altLang="en-US" dirty="0" smtClean="0"/>
              <a:t>まず，学習用プロジェクトに対して全てのパラメータの組み合わせで</a:t>
            </a:r>
            <a:r>
              <a:rPr kumimoji="1" lang="en-US" altLang="ja-JP" dirty="0" err="1" smtClean="0"/>
              <a:t>CCVolti</a:t>
            </a:r>
            <a:r>
              <a:rPr kumimoji="1" lang="ja-JP" altLang="en-US" dirty="0" smtClean="0"/>
              <a:t>によるクローン検出を行い，計測した再現率を元に，再現率が目標再現率を超え類パラメータの組み合わせを抽出します．</a:t>
            </a:r>
            <a:endParaRPr kumimoji="1" lang="en-US" altLang="ja-JP" dirty="0" smtClean="0"/>
          </a:p>
          <a:p>
            <a:r>
              <a:rPr kumimoji="1" lang="ja-JP" altLang="en-US" dirty="0" smtClean="0"/>
              <a:t>次に，抽出したパラメータの中から，学習用プロジェクトに対して最も高速に類似探索できるパラメータの組み合わせを求め，プロジェクトのコードブロック数とパラメータに関する回帰モデルを作成します．</a:t>
            </a:r>
            <a:endParaRPr kumimoji="1" lang="en-US" altLang="ja-JP" dirty="0" smtClean="0"/>
          </a:p>
          <a:p>
            <a:r>
              <a:rPr kumimoji="1" lang="ja-JP" altLang="en-US" dirty="0" smtClean="0"/>
              <a:t>この回帰モデルを用いて，検出時にパラメータ決定を行います．</a:t>
            </a:r>
            <a:endParaRPr kumimoji="1" lang="ja-JP" altLang="en-US" dirty="0"/>
          </a:p>
        </p:txBody>
      </p:sp>
      <p:sp>
        <p:nvSpPr>
          <p:cNvPr id="4" name="スライド番号プレースホルダー 3"/>
          <p:cNvSpPr>
            <a:spLocks noGrp="1"/>
          </p:cNvSpPr>
          <p:nvPr>
            <p:ph type="sldNum" sz="quarter" idx="10"/>
          </p:nvPr>
        </p:nvSpPr>
        <p:spPr/>
        <p:txBody>
          <a:bodyPr/>
          <a:lstStyle/>
          <a:p>
            <a:fld id="{EFFD2B4E-010B-4B13-B20D-9E8CF7451AAE}" type="slidenum">
              <a:rPr kumimoji="1" lang="ja-JP" altLang="en-US" smtClean="0"/>
              <a:t>17</a:t>
            </a:fld>
            <a:endParaRPr kumimoji="1" lang="ja-JP" altLang="en-US"/>
          </a:p>
        </p:txBody>
      </p:sp>
    </p:spTree>
    <p:extLst>
      <p:ext uri="{BB962C8B-B14F-4D97-AF65-F5344CB8AC3E}">
        <p14:creationId xmlns:p14="http://schemas.microsoft.com/office/powerpoint/2010/main" val="4535689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時間の都合上，</a:t>
            </a:r>
            <a:r>
              <a:rPr kumimoji="1" lang="en-US" altLang="ja-JP" dirty="0" smtClean="0"/>
              <a:t>RQ2</a:t>
            </a:r>
            <a:r>
              <a:rPr kumimoji="1" lang="ja-JP" altLang="en-US" dirty="0" smtClean="0"/>
              <a:t>は結果のみ説明します．</a:t>
            </a:r>
            <a:endParaRPr kumimoji="1" lang="en-US" altLang="ja-JP" dirty="0" smtClean="0"/>
          </a:p>
          <a:p>
            <a:r>
              <a:rPr kumimoji="1" lang="ja-JP" altLang="en-US" dirty="0" smtClean="0"/>
              <a:t>本手法で決定したパラメータの探索時間は，デフォルトのパラメータと比較して，多くの場合で提案手法のほうが短いという結果になりました．</a:t>
            </a:r>
            <a:endParaRPr kumimoji="1" lang="en-US" altLang="ja-JP" dirty="0" smtClean="0"/>
          </a:p>
          <a:p>
            <a:r>
              <a:rPr kumimoji="1" lang="ja-JP" altLang="en-US" dirty="0" smtClean="0"/>
              <a:t>また，目標再現率を</a:t>
            </a:r>
            <a:r>
              <a:rPr kumimoji="1" lang="en-US" altLang="ja-JP" dirty="0" smtClean="0"/>
              <a:t>0.99</a:t>
            </a:r>
            <a:r>
              <a:rPr kumimoji="1" lang="ja-JP" altLang="en-US" dirty="0" smtClean="0"/>
              <a:t>に設定した場合と</a:t>
            </a:r>
            <a:r>
              <a:rPr kumimoji="1" lang="en-US" altLang="ja-JP" dirty="0" smtClean="0"/>
              <a:t>0.8</a:t>
            </a:r>
            <a:r>
              <a:rPr kumimoji="1" lang="ja-JP" altLang="en-US" dirty="0" smtClean="0"/>
              <a:t>に設定した場合では，探索時間がおよそ半減しているという結果になりました．</a:t>
            </a:r>
          </a:p>
          <a:p>
            <a:endParaRPr kumimoji="1" lang="ja-JP" altLang="en-US" dirty="0"/>
          </a:p>
        </p:txBody>
      </p:sp>
      <p:sp>
        <p:nvSpPr>
          <p:cNvPr id="4" name="スライド番号プレースホルダー 3"/>
          <p:cNvSpPr>
            <a:spLocks noGrp="1"/>
          </p:cNvSpPr>
          <p:nvPr>
            <p:ph type="sldNum" sz="quarter" idx="10"/>
          </p:nvPr>
        </p:nvSpPr>
        <p:spPr/>
        <p:txBody>
          <a:bodyPr/>
          <a:lstStyle/>
          <a:p>
            <a:fld id="{EFFD2B4E-010B-4B13-B20D-9E8CF7451AAE}" type="slidenum">
              <a:rPr kumimoji="1" lang="ja-JP" altLang="en-US" smtClean="0"/>
              <a:t>18</a:t>
            </a:fld>
            <a:endParaRPr kumimoji="1" lang="ja-JP" altLang="en-US"/>
          </a:p>
        </p:txBody>
      </p:sp>
    </p:spTree>
    <p:extLst>
      <p:ext uri="{BB962C8B-B14F-4D97-AF65-F5344CB8AC3E}">
        <p14:creationId xmlns:p14="http://schemas.microsoft.com/office/powerpoint/2010/main" val="2152600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759">
              <a:defRPr/>
            </a:pPr>
            <a:r>
              <a:rPr lang="ja-JP" altLang="en-US" dirty="0"/>
              <a:t>最初に，コードクローンについて説明します．</a:t>
            </a:r>
            <a:r>
              <a:rPr lang="ja-JP" altLang="ja-JP" dirty="0"/>
              <a:t>コードクローンとは，ソースコード中に存在する互いに類似した部分を持つコード片のこと</a:t>
            </a:r>
            <a:r>
              <a:rPr lang="ja-JP" altLang="en-US" dirty="0"/>
              <a:t>を指します．また，互いにコードクローンであるコード片の対をクローンペアと呼びます．コードクローンを管理するために，コードクローンを自動で検出する手法が研究されています．</a:t>
            </a:r>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EFFD2B4E-010B-4B13-B20D-9E8CF7451AAE}" type="slidenum">
              <a:rPr kumimoji="1" lang="ja-JP" altLang="en-US" smtClean="0"/>
              <a:t>2</a:t>
            </a:fld>
            <a:endParaRPr kumimoji="1" lang="ja-JP" altLang="en-US"/>
          </a:p>
        </p:txBody>
      </p:sp>
    </p:spTree>
    <p:extLst>
      <p:ext uri="{BB962C8B-B14F-4D97-AF65-F5344CB8AC3E}">
        <p14:creationId xmlns:p14="http://schemas.microsoft.com/office/powerpoint/2010/main" val="12457277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latin typeface="+mn-lt"/>
                <a:ea typeface="+mn-ea"/>
              </a:rPr>
              <a:t>コードクローン検出の中には，ベクトルのクラスタリング手法を用いたコードクローン検出があります．この手法のアルゴリズムについて説明します．</a:t>
            </a:r>
            <a:endParaRPr lang="en-US" altLang="ja-JP" dirty="0" smtClean="0">
              <a:latin typeface="+mn-lt"/>
              <a:ea typeface="+mn-ea"/>
            </a:endParaRPr>
          </a:p>
          <a:p>
            <a:r>
              <a:rPr kumimoji="1" lang="ja-JP" altLang="en-US" dirty="0" smtClean="0">
                <a:latin typeface="+mn-lt"/>
              </a:rPr>
              <a:t>アルゴリズムは</a:t>
            </a:r>
            <a:r>
              <a:rPr kumimoji="1" lang="en-US" altLang="ja-JP" dirty="0" smtClean="0">
                <a:latin typeface="+mn-lt"/>
              </a:rPr>
              <a:t>4</a:t>
            </a:r>
            <a:r>
              <a:rPr kumimoji="1" lang="ja-JP" altLang="en-US" dirty="0" err="1" smtClean="0">
                <a:latin typeface="+mn-lt"/>
              </a:rPr>
              <a:t>つの</a:t>
            </a:r>
            <a:r>
              <a:rPr kumimoji="1" lang="ja-JP" altLang="en-US" dirty="0" smtClean="0">
                <a:latin typeface="+mn-lt"/>
              </a:rPr>
              <a:t>ステップで構成されており，まずソースコードからコード片リストを生成します．次に，各コード片に対してベクトル化手法を用いて特徴ベクトルを計算します。そして，クラスタリング手法を用いて特徴ベクトルを，近いベクトル同士が同じクラスタになるようにフィルタリングします．最後に，同じクラスタに分類された</a:t>
            </a:r>
            <a:r>
              <a:rPr lang="ja-JP" altLang="en-US" kern="0" dirty="0">
                <a:latin typeface="+mn-ea"/>
              </a:rPr>
              <a:t>ベクトル同士の類似度を計算し，類似度が閾値以上のベクトル対</a:t>
            </a:r>
            <a:r>
              <a:rPr lang="ja-JP" altLang="en-US" dirty="0"/>
              <a:t>を</a:t>
            </a:r>
            <a:r>
              <a:rPr lang="ja-JP" altLang="en-US" dirty="0" smtClean="0"/>
              <a:t>クローンペアとして</a:t>
            </a:r>
            <a:r>
              <a:rPr lang="ja-JP" altLang="ja-JP" dirty="0" smtClean="0"/>
              <a:t>検出</a:t>
            </a:r>
            <a:r>
              <a:rPr lang="ja-JP" altLang="ja-JP" dirty="0"/>
              <a:t>します</a:t>
            </a:r>
            <a:r>
              <a:rPr lang="ja-JP" altLang="ja-JP" dirty="0" smtClean="0"/>
              <a:t>。</a:t>
            </a:r>
            <a:endParaRPr lang="en-US" altLang="ja-JP" dirty="0" smtClean="0"/>
          </a:p>
          <a:p>
            <a:r>
              <a:rPr kumimoji="1" lang="ja-JP" altLang="en-US" dirty="0" smtClean="0"/>
              <a:t>本研究</a:t>
            </a:r>
            <a:r>
              <a:rPr kumimoji="1" lang="ja-JP" altLang="en-US" smtClean="0"/>
              <a:t>ではフィルタリングから</a:t>
            </a:r>
            <a:r>
              <a:rPr kumimoji="1" lang="ja-JP" altLang="en-US" dirty="0" smtClean="0"/>
              <a:t>クローンペアを検出するまでの処理を類似探索と呼びます．</a:t>
            </a:r>
            <a:endParaRPr kumimoji="1" lang="ja-JP" altLang="en-US" dirty="0"/>
          </a:p>
        </p:txBody>
      </p:sp>
      <p:sp>
        <p:nvSpPr>
          <p:cNvPr id="4" name="スライド番号プレースホルダー 3"/>
          <p:cNvSpPr>
            <a:spLocks noGrp="1"/>
          </p:cNvSpPr>
          <p:nvPr>
            <p:ph type="sldNum" sz="quarter" idx="10"/>
          </p:nvPr>
        </p:nvSpPr>
        <p:spPr/>
        <p:txBody>
          <a:bodyPr/>
          <a:lstStyle/>
          <a:p>
            <a:fld id="{EFFD2B4E-010B-4B13-B20D-9E8CF7451AAE}" type="slidenum">
              <a:rPr kumimoji="1" lang="ja-JP" altLang="en-US" smtClean="0"/>
              <a:t>3</a:t>
            </a:fld>
            <a:endParaRPr kumimoji="1" lang="ja-JP" altLang="en-US"/>
          </a:p>
        </p:txBody>
      </p:sp>
    </p:spTree>
    <p:extLst>
      <p:ext uri="{BB962C8B-B14F-4D97-AF65-F5344CB8AC3E}">
        <p14:creationId xmlns:p14="http://schemas.microsoft.com/office/powerpoint/2010/main" val="25546835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クラスタリングを用いたコードクローン検出ツールの１つである</a:t>
            </a:r>
            <a:r>
              <a:rPr kumimoji="1" lang="en-US" altLang="ja-JP" dirty="0" err="1" smtClean="0"/>
              <a:t>CCVolti</a:t>
            </a:r>
            <a:r>
              <a:rPr kumimoji="1" lang="ja-JP" altLang="en-US" dirty="0" smtClean="0"/>
              <a:t>について説明します．</a:t>
            </a:r>
            <a:endParaRPr kumimoji="1" lang="en-US" altLang="ja-JP" dirty="0" smtClean="0"/>
          </a:p>
          <a:p>
            <a:r>
              <a:rPr kumimoji="1" lang="en-US" altLang="ja-JP" dirty="0" err="1" smtClean="0"/>
              <a:t>CCVolti</a:t>
            </a:r>
            <a:r>
              <a:rPr kumimoji="1" lang="ja-JP" altLang="en-US" dirty="0" smtClean="0"/>
              <a:t>は，</a:t>
            </a:r>
            <a:r>
              <a:rPr lang="en-US" altLang="ja-JP" dirty="0"/>
              <a:t>if</a:t>
            </a:r>
            <a:r>
              <a:rPr lang="ja-JP" altLang="en-US" dirty="0"/>
              <a:t>文や</a:t>
            </a:r>
            <a:r>
              <a:rPr lang="en-US" altLang="ja-JP" dirty="0"/>
              <a:t>for </a:t>
            </a:r>
            <a:r>
              <a:rPr lang="ja-JP" altLang="en-US" dirty="0"/>
              <a:t>文，関数などの</a:t>
            </a:r>
            <a:r>
              <a:rPr kumimoji="1" lang="ja-JP" altLang="en-US" dirty="0" smtClean="0"/>
              <a:t>コードブロック単位での検出を行います．</a:t>
            </a:r>
            <a:endParaRPr kumimoji="1" lang="en-US" altLang="ja-JP" dirty="0" smtClean="0"/>
          </a:p>
          <a:p>
            <a:pPr defTabSz="914308"/>
            <a:r>
              <a:rPr kumimoji="1" lang="ja-JP" altLang="en-US" dirty="0" smtClean="0"/>
              <a:t>また，情報検索技術によるベクトル化手法を用いることで，他のツールと比べて</a:t>
            </a:r>
            <a:r>
              <a:rPr lang="ja-JP" altLang="en-US" dirty="0"/>
              <a:t>検出結果の適合率や再現率が高く，</a:t>
            </a:r>
            <a:r>
              <a:rPr kumimoji="1" lang="ja-JP" altLang="en-US" dirty="0" smtClean="0"/>
              <a:t>意味的に類似したコードクローンを検出できます．</a:t>
            </a:r>
            <a:endParaRPr kumimoji="1" lang="en-US" altLang="ja-JP" dirty="0" smtClean="0"/>
          </a:p>
          <a:p>
            <a:r>
              <a:rPr kumimoji="1" lang="ja-JP" altLang="en-US" dirty="0" smtClean="0"/>
              <a:t>そして，クラスタリング手法の</a:t>
            </a:r>
            <a:r>
              <a:rPr kumimoji="1" lang="en-US" altLang="ja-JP" dirty="0" smtClean="0"/>
              <a:t>1</a:t>
            </a:r>
            <a:r>
              <a:rPr kumimoji="1" lang="ja-JP" altLang="en-US" dirty="0" err="1" smtClean="0"/>
              <a:t>つで</a:t>
            </a:r>
            <a:r>
              <a:rPr kumimoji="1" lang="ja-JP" altLang="en-US" dirty="0" smtClean="0"/>
              <a:t>ある</a:t>
            </a:r>
            <a:r>
              <a:rPr lang="en-US" altLang="ja-JP" dirty="0"/>
              <a:t>Cross-Polytope LSH</a:t>
            </a:r>
            <a:r>
              <a:rPr lang="ja-JP" altLang="en-US" dirty="0"/>
              <a:t>を</a:t>
            </a:r>
            <a:r>
              <a:rPr lang="ja-JP" altLang="en-US" dirty="0" smtClean="0"/>
              <a:t>用いてフィルタリングすること</a:t>
            </a:r>
            <a:r>
              <a:rPr lang="ja-JP" altLang="en-US" dirty="0"/>
              <a:t>により，</a:t>
            </a:r>
            <a:r>
              <a:rPr kumimoji="1" lang="ja-JP" altLang="en-US" dirty="0" smtClean="0"/>
              <a:t>大規模なプロジェクトのコードクローンを高速に検出可能となっています．</a:t>
            </a:r>
            <a:endParaRPr kumimoji="1" lang="en-US" altLang="ja-JP" dirty="0" smtClean="0"/>
          </a:p>
          <a:p>
            <a:r>
              <a:rPr lang="ja-JP" altLang="en-US" dirty="0"/>
              <a:t>しかし，</a:t>
            </a:r>
            <a:r>
              <a:rPr lang="en-US" altLang="ja-JP" dirty="0"/>
              <a:t>Cross-Polytope LSH</a:t>
            </a:r>
            <a:r>
              <a:rPr lang="ja-JP" altLang="en-US" dirty="0" err="1"/>
              <a:t>には</a:t>
            </a:r>
            <a:r>
              <a:rPr lang="ja-JP" altLang="en-US" dirty="0"/>
              <a:t>速度と精度がトレードオフという問題点があります．</a:t>
            </a:r>
            <a:endParaRPr kumimoji="1" lang="ja-JP" altLang="en-US" dirty="0"/>
          </a:p>
        </p:txBody>
      </p:sp>
      <p:sp>
        <p:nvSpPr>
          <p:cNvPr id="4" name="スライド番号プレースホルダー 3"/>
          <p:cNvSpPr>
            <a:spLocks noGrp="1"/>
          </p:cNvSpPr>
          <p:nvPr>
            <p:ph type="sldNum" sz="quarter" idx="10"/>
          </p:nvPr>
        </p:nvSpPr>
        <p:spPr/>
        <p:txBody>
          <a:bodyPr/>
          <a:lstStyle/>
          <a:p>
            <a:fld id="{EFFD2B4E-010B-4B13-B20D-9E8CF7451AAE}" type="slidenum">
              <a:rPr kumimoji="1" lang="ja-JP" altLang="en-US" smtClean="0"/>
              <a:t>4</a:t>
            </a:fld>
            <a:endParaRPr kumimoji="1" lang="ja-JP" altLang="en-US"/>
          </a:p>
        </p:txBody>
      </p:sp>
    </p:spTree>
    <p:extLst>
      <p:ext uri="{BB962C8B-B14F-4D97-AF65-F5344CB8AC3E}">
        <p14:creationId xmlns:p14="http://schemas.microsoft.com/office/powerpoint/2010/main" val="3257437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実際に</a:t>
            </a:r>
            <a:r>
              <a:rPr kumimoji="1" lang="en-US" altLang="ja-JP" dirty="0" err="1" smtClean="0"/>
              <a:t>CCVolti</a:t>
            </a:r>
            <a:r>
              <a:rPr kumimoji="1" lang="ja-JP" altLang="en-US" dirty="0" smtClean="0"/>
              <a:t>の類似探索における精度を計測すると，精度が安定していないことが分かりました．</a:t>
            </a:r>
            <a:endParaRPr kumimoji="1" lang="en-US" altLang="ja-JP" dirty="0" smtClean="0"/>
          </a:p>
          <a:p>
            <a:r>
              <a:rPr kumimoji="1" lang="ja-JP" altLang="en-US" dirty="0" smtClean="0"/>
              <a:t>本発表では，類似探索の精度を再現率と呼びます．</a:t>
            </a:r>
            <a:endParaRPr kumimoji="1" lang="en-US" altLang="ja-JP" dirty="0" smtClean="0"/>
          </a:p>
          <a:p>
            <a:r>
              <a:rPr kumimoji="1" lang="ja-JP" altLang="en-US" dirty="0" smtClean="0"/>
              <a:t>本研究において，類似探索の再現率とは，</a:t>
            </a:r>
            <a:r>
              <a:rPr lang="ja-JP" altLang="en-US" dirty="0">
                <a:latin typeface="+mn-ea"/>
              </a:rPr>
              <a:t>類似度が閾値以上である全てのベクトル対のうち，</a:t>
            </a:r>
            <a:r>
              <a:rPr lang="en-US" altLang="ja-JP" dirty="0"/>
              <a:t>Cross-Polytope LSH </a:t>
            </a:r>
            <a:r>
              <a:rPr lang="ja-JP" altLang="en-US" dirty="0">
                <a:latin typeface="+mn-ea"/>
              </a:rPr>
              <a:t>で探索できたベクトル対の数の割合とします．</a:t>
            </a:r>
            <a:endParaRPr lang="en-US" altLang="ja-JP" dirty="0">
              <a:latin typeface="+mn-ea"/>
            </a:endParaRPr>
          </a:p>
          <a:p>
            <a:pPr defTabSz="914308"/>
            <a:r>
              <a:rPr lang="en-US" altLang="ja-JP" dirty="0" err="1">
                <a:latin typeface="+mn-ea"/>
              </a:rPr>
              <a:t>CCVolti</a:t>
            </a:r>
            <a:r>
              <a:rPr lang="ja-JP" altLang="en-US" dirty="0">
                <a:latin typeface="+mn-ea"/>
              </a:rPr>
              <a:t>の類似探索の再現率は</a:t>
            </a:r>
            <a:r>
              <a:rPr lang="en-US" altLang="ja-JP" dirty="0">
                <a:latin typeface="+mn-ea"/>
              </a:rPr>
              <a:t>0.9~0.99</a:t>
            </a:r>
            <a:r>
              <a:rPr lang="ja-JP" altLang="en-US" dirty="0">
                <a:latin typeface="+mn-ea"/>
              </a:rPr>
              <a:t>となり，全体的に再現率は高いが，低くなる場合もありました．</a:t>
            </a:r>
            <a:endParaRPr lang="en-US" altLang="ja-JP" dirty="0">
              <a:latin typeface="+mn-ea"/>
            </a:endParaRPr>
          </a:p>
        </p:txBody>
      </p:sp>
      <p:sp>
        <p:nvSpPr>
          <p:cNvPr id="4" name="スライド番号プレースホルダー 3"/>
          <p:cNvSpPr>
            <a:spLocks noGrp="1"/>
          </p:cNvSpPr>
          <p:nvPr>
            <p:ph type="sldNum" sz="quarter" idx="10"/>
          </p:nvPr>
        </p:nvSpPr>
        <p:spPr/>
        <p:txBody>
          <a:bodyPr/>
          <a:lstStyle/>
          <a:p>
            <a:fld id="{EFFD2B4E-010B-4B13-B20D-9E8CF7451AAE}" type="slidenum">
              <a:rPr kumimoji="1" lang="ja-JP" altLang="en-US" smtClean="0"/>
              <a:t>5</a:t>
            </a:fld>
            <a:endParaRPr kumimoji="1" lang="ja-JP" altLang="en-US"/>
          </a:p>
        </p:txBody>
      </p:sp>
    </p:spTree>
    <p:extLst>
      <p:ext uri="{BB962C8B-B14F-4D97-AF65-F5344CB8AC3E}">
        <p14:creationId xmlns:p14="http://schemas.microsoft.com/office/powerpoint/2010/main" val="3437585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308"/>
            <a:r>
              <a:rPr kumimoji="1" lang="en-US" altLang="ja-JP" dirty="0" smtClean="0"/>
              <a:t>Cross-Polytope LSH</a:t>
            </a:r>
            <a:r>
              <a:rPr kumimoji="1" lang="ja-JP" altLang="en-US" dirty="0" err="1" smtClean="0"/>
              <a:t>には</a:t>
            </a:r>
            <a:r>
              <a:rPr kumimoji="1" lang="ja-JP" altLang="en-US" dirty="0" smtClean="0"/>
              <a:t>再現率を調整するためのパラメータが存在します．</a:t>
            </a:r>
            <a:endParaRPr kumimoji="1" lang="en-US" altLang="ja-JP" dirty="0" smtClean="0"/>
          </a:p>
          <a:p>
            <a:pPr defTabSz="914308"/>
            <a:r>
              <a:rPr kumimoji="1" lang="ja-JP" altLang="en-US" dirty="0" smtClean="0"/>
              <a:t>そこで，クローン検出の用途に応じて，</a:t>
            </a:r>
            <a:r>
              <a:rPr kumimoji="1" lang="en-US" altLang="ja-JP" dirty="0" err="1" smtClean="0"/>
              <a:t>CCVolti</a:t>
            </a:r>
            <a:r>
              <a:rPr kumimoji="1" lang="ja-JP" altLang="en-US" dirty="0" smtClean="0"/>
              <a:t>の利用者が類似探索の再現率を調整できれば良いのではないかと考えました．</a:t>
            </a:r>
            <a:endParaRPr kumimoji="1" lang="en-US" altLang="ja-JP" dirty="0" smtClean="0"/>
          </a:p>
          <a:p>
            <a:pPr defTabSz="914308"/>
            <a:r>
              <a:rPr kumimoji="1" lang="ja-JP" altLang="en-US" dirty="0" smtClean="0"/>
              <a:t>再現率を調整できると，例えば，リファクタリング支援などに使う利用者は，速度を優先するために低い目標再現率を設定し，再現率が少し低くても高速にクローン検出できます．</a:t>
            </a:r>
            <a:endParaRPr kumimoji="1" lang="en-US" altLang="ja-JP" dirty="0" smtClean="0"/>
          </a:p>
          <a:p>
            <a:pPr defTabSz="914308"/>
            <a:r>
              <a:rPr kumimoji="1" lang="ja-JP" altLang="en-US" dirty="0" smtClean="0"/>
              <a:t>また，同時修正箇所の検出などに使う利用者は，精度を優先するため，高い目標再現率を設定して，速度が少し遅くても正確にクローン検出できます．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EFFD2B4E-010B-4B13-B20D-9E8CF7451AAE}" type="slidenum">
              <a:rPr kumimoji="1" lang="ja-JP" altLang="en-US" smtClean="0"/>
              <a:t>6</a:t>
            </a:fld>
            <a:endParaRPr kumimoji="1" lang="ja-JP" altLang="en-US"/>
          </a:p>
        </p:txBody>
      </p:sp>
    </p:spTree>
    <p:extLst>
      <p:ext uri="{BB962C8B-B14F-4D97-AF65-F5344CB8AC3E}">
        <p14:creationId xmlns:p14="http://schemas.microsoft.com/office/powerpoint/2010/main" val="30435955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研究概要について説明します．</a:t>
            </a:r>
            <a:endParaRPr kumimoji="1" lang="en-US" altLang="ja-JP" dirty="0" smtClean="0"/>
          </a:p>
          <a:p>
            <a:r>
              <a:rPr kumimoji="1" lang="en-US" altLang="ja-JP" dirty="0" err="1" smtClean="0"/>
              <a:t>CCVolti</a:t>
            </a:r>
            <a:r>
              <a:rPr kumimoji="1" lang="ja-JP" altLang="en-US" dirty="0" smtClean="0"/>
              <a:t>における問題点は，類似探索の再現率が安定しないことです．</a:t>
            </a:r>
            <a:endParaRPr kumimoji="1" lang="en-US" altLang="ja-JP" dirty="0" smtClean="0"/>
          </a:p>
          <a:p>
            <a:r>
              <a:rPr kumimoji="1" lang="ja-JP" altLang="en-US" dirty="0" smtClean="0"/>
              <a:t>本研究では，コードクローン検出のための</a:t>
            </a:r>
            <a:r>
              <a:rPr kumimoji="1" lang="en-US" altLang="ja-JP" dirty="0" smtClean="0"/>
              <a:t>Cross-Polytope LSH</a:t>
            </a:r>
            <a:r>
              <a:rPr kumimoji="1" lang="ja-JP" altLang="en-US" dirty="0" smtClean="0"/>
              <a:t>に与えるパラメータの決定手法を提案します．</a:t>
            </a:r>
            <a:endParaRPr kumimoji="1" lang="en-US" altLang="ja-JP" dirty="0" smtClean="0"/>
          </a:p>
          <a:p>
            <a:pPr defTabSz="914308"/>
            <a:r>
              <a:rPr kumimoji="1" lang="ja-JP" altLang="en-US" dirty="0" smtClean="0"/>
              <a:t>本手法は学習用プロジェクトのデータを元に，パラメータに関する回帰モデルを作成し，検出時にその回帰モデルを使ってパラメータを決定する手法です．</a:t>
            </a:r>
            <a:endParaRPr kumimoji="1" lang="en-US" altLang="ja-JP" dirty="0" smtClean="0"/>
          </a:p>
          <a:p>
            <a:r>
              <a:rPr kumimoji="1" lang="ja-JP" altLang="en-US" dirty="0" smtClean="0"/>
              <a:t>このパラメータは，</a:t>
            </a:r>
            <a:r>
              <a:rPr kumimoji="1" lang="en-US" altLang="ja-JP" dirty="0" err="1" smtClean="0"/>
              <a:t>CCVolti</a:t>
            </a:r>
            <a:r>
              <a:rPr kumimoji="1" lang="ja-JP" altLang="en-US" dirty="0" smtClean="0"/>
              <a:t>の利用者が与えた目標再現率を超える再現率となるものに決定します．</a:t>
            </a:r>
            <a:endParaRPr kumimoji="1" lang="en-US" altLang="ja-JP" dirty="0" smtClean="0"/>
          </a:p>
          <a:p>
            <a:r>
              <a:rPr kumimoji="1" lang="ja-JP" altLang="en-US" dirty="0" smtClean="0"/>
              <a:t>最後に，</a:t>
            </a:r>
            <a:r>
              <a:rPr kumimoji="1" lang="en-US" altLang="ja-JP" dirty="0" smtClean="0"/>
              <a:t>20</a:t>
            </a:r>
            <a:r>
              <a:rPr kumimoji="1" lang="ja-JP" altLang="en-US" dirty="0" smtClean="0"/>
              <a:t>個のプロジェクトに対して</a:t>
            </a:r>
            <a:r>
              <a:rPr kumimoji="1" lang="en-US" altLang="ja-JP" dirty="0" smtClean="0"/>
              <a:t>10</a:t>
            </a:r>
            <a:r>
              <a:rPr kumimoji="1" lang="ja-JP" altLang="en-US" dirty="0" smtClean="0"/>
              <a:t>分割交差検証を行い，本手法で決定したパラメータの有効性の評価を行います．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EFFD2B4E-010B-4B13-B20D-9E8CF7451AAE}" type="slidenum">
              <a:rPr kumimoji="1" lang="ja-JP" altLang="en-US" smtClean="0"/>
              <a:t>7</a:t>
            </a:fld>
            <a:endParaRPr kumimoji="1" lang="ja-JP" altLang="en-US"/>
          </a:p>
        </p:txBody>
      </p:sp>
    </p:spTree>
    <p:extLst>
      <p:ext uri="{BB962C8B-B14F-4D97-AF65-F5344CB8AC3E}">
        <p14:creationId xmlns:p14="http://schemas.microsoft.com/office/powerpoint/2010/main" val="30875821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6</a:t>
            </a:r>
            <a:r>
              <a:rPr kumimoji="1" lang="ja-JP" altLang="en-US" dirty="0" smtClean="0"/>
              <a:t>分</a:t>
            </a:r>
            <a:endParaRPr kumimoji="1" lang="en-US" altLang="ja-JP" dirty="0" smtClean="0"/>
          </a:p>
          <a:p>
            <a:r>
              <a:rPr kumimoji="1" lang="ja-JP" altLang="en-US" dirty="0" smtClean="0"/>
              <a:t>まず，</a:t>
            </a:r>
            <a:r>
              <a:rPr kumimoji="1" lang="en-US" altLang="ja-JP" dirty="0" smtClean="0"/>
              <a:t>Cross-Polytope</a:t>
            </a:r>
            <a:r>
              <a:rPr kumimoji="1" lang="en-US" altLang="ja-JP" baseline="0" dirty="0" smtClean="0"/>
              <a:t> LSH</a:t>
            </a:r>
            <a:r>
              <a:rPr kumimoji="1" lang="ja-JP" altLang="en-US" baseline="0" dirty="0" smtClean="0"/>
              <a:t>について説明します．この手法はハッシュを用いたクラスタリング手法です．</a:t>
            </a:r>
            <a:endParaRPr kumimoji="1" lang="en-US" altLang="ja-JP" baseline="0" dirty="0" smtClean="0"/>
          </a:p>
          <a:p>
            <a:r>
              <a:rPr kumimoji="1" lang="ja-JP" altLang="en-US" dirty="0" smtClean="0"/>
              <a:t>ハッシュ値が等しい場合，同じクラスタに分類します．</a:t>
            </a:r>
            <a:endParaRPr kumimoji="1" lang="en-US" altLang="ja-JP" dirty="0" smtClean="0"/>
          </a:p>
          <a:p>
            <a:r>
              <a:rPr kumimoji="1" lang="ja-JP" altLang="en-US" dirty="0" smtClean="0"/>
              <a:t>類似度が高いベクトル同士はハッシュ値が等しい確率が高くなり，類似度が低いベクトル同士はハッシュ地位が異なる確率が高くなるようなアルゴリズムです．</a:t>
            </a:r>
            <a:endParaRPr kumimoji="1" lang="en-US" altLang="ja-JP" dirty="0" smtClean="0"/>
          </a:p>
          <a:p>
            <a:r>
              <a:rPr kumimoji="1" lang="en-US" altLang="ja-JP" dirty="0" smtClean="0"/>
              <a:t>Cross-Polytope LSH</a:t>
            </a:r>
            <a:r>
              <a:rPr kumimoji="1" lang="ja-JP" altLang="en-US" dirty="0" smtClean="0"/>
              <a:t>は他のクラスタリング手法と比べて，衝突確率の調整をパラメータによって容易にできます．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EFFD2B4E-010B-4B13-B20D-9E8CF7451AAE}" type="slidenum">
              <a:rPr kumimoji="1" lang="ja-JP" altLang="en-US" smtClean="0"/>
              <a:t>8</a:t>
            </a:fld>
            <a:endParaRPr kumimoji="1" lang="ja-JP" altLang="en-US"/>
          </a:p>
        </p:txBody>
      </p:sp>
    </p:spTree>
    <p:extLst>
      <p:ext uri="{BB962C8B-B14F-4D97-AF65-F5344CB8AC3E}">
        <p14:creationId xmlns:p14="http://schemas.microsoft.com/office/powerpoint/2010/main" val="35527369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a:t>
            </a:r>
            <a:r>
              <a:rPr kumimoji="1" lang="en-US" altLang="ja-JP" dirty="0" smtClean="0"/>
              <a:t>Cross-Polytope LSH</a:t>
            </a:r>
            <a:r>
              <a:rPr kumimoji="1" lang="ja-JP" altLang="en-US" dirty="0" smtClean="0"/>
              <a:t>のアルゴリズムについて説明します．</a:t>
            </a:r>
            <a:endParaRPr kumimoji="1" lang="en-US" altLang="ja-JP" dirty="0" smtClean="0"/>
          </a:p>
          <a:p>
            <a:r>
              <a:rPr kumimoji="1" lang="ja-JP" altLang="en-US" dirty="0" smtClean="0"/>
              <a:t>まず，各ベクトルに対してハッシュ値を求めます．</a:t>
            </a:r>
            <a:endParaRPr kumimoji="1" lang="en-US" altLang="ja-JP" dirty="0" smtClean="0"/>
          </a:p>
          <a:p>
            <a:r>
              <a:rPr kumimoji="1" lang="ja-JP" altLang="en-US" dirty="0" smtClean="0"/>
              <a:t>ベクトルを正規化し，ランダムな行列をかけてランダム回転を行います．</a:t>
            </a:r>
            <a:endParaRPr kumimoji="1" lang="en-US" altLang="ja-JP" dirty="0" smtClean="0"/>
          </a:p>
          <a:p>
            <a:r>
              <a:rPr kumimoji="1" lang="ja-JP" altLang="en-US" dirty="0" smtClean="0"/>
              <a:t>ランダム回転されたベクトルが，</a:t>
            </a:r>
            <a:r>
              <a:rPr kumimoji="1" lang="en-US" altLang="ja-JP" baseline="0" dirty="0" smtClean="0"/>
              <a:t>T </a:t>
            </a:r>
            <a:r>
              <a:rPr kumimoji="1" lang="ja-JP" altLang="en-US" baseline="0" dirty="0" smtClean="0"/>
              <a:t>個に分割された単位球のどの区画に含まれるかをハッシュ値として取得します．</a:t>
            </a:r>
            <a:endParaRPr kumimoji="1" lang="en-US" altLang="ja-JP" baseline="0" dirty="0" smtClean="0"/>
          </a:p>
          <a:p>
            <a:r>
              <a:rPr kumimoji="1" lang="ja-JP" altLang="en-US" baseline="0" dirty="0" smtClean="0"/>
              <a:t>ランダム行列を</a:t>
            </a:r>
            <a:r>
              <a:rPr kumimoji="1" lang="en-US" altLang="ja-JP" baseline="0" dirty="0" smtClean="0"/>
              <a:t>L</a:t>
            </a:r>
            <a:r>
              <a:rPr kumimoji="1" lang="ja-JP" altLang="en-US" baseline="0" dirty="0" smtClean="0"/>
              <a:t>種類用意することで，このハッシュ値の計算を</a:t>
            </a:r>
            <a:r>
              <a:rPr kumimoji="1" lang="en-US" altLang="ja-JP" baseline="0" dirty="0" smtClean="0"/>
              <a:t>L</a:t>
            </a:r>
            <a:r>
              <a:rPr kumimoji="1" lang="ja-JP" altLang="en-US" baseline="0" dirty="0" smtClean="0"/>
              <a:t>パターン行います．</a:t>
            </a:r>
            <a:endParaRPr kumimoji="1" lang="en-US" altLang="ja-JP" baseline="0" dirty="0" smtClean="0"/>
          </a:p>
          <a:p>
            <a:r>
              <a:rPr kumimoji="1" lang="en-US" altLang="ja-JP" dirty="0" smtClean="0"/>
              <a:t>2</a:t>
            </a:r>
            <a:r>
              <a:rPr kumimoji="1" lang="ja-JP" altLang="en-US" dirty="0" err="1" smtClean="0"/>
              <a:t>つの</a:t>
            </a:r>
            <a:r>
              <a:rPr kumimoji="1" lang="ja-JP" altLang="en-US" dirty="0" smtClean="0"/>
              <a:t>ベクトルに対して，</a:t>
            </a:r>
            <a:r>
              <a:rPr kumimoji="1" lang="en-US" altLang="ja-JP" dirty="0" smtClean="0"/>
              <a:t>L</a:t>
            </a:r>
            <a:r>
              <a:rPr kumimoji="1" lang="ja-JP" altLang="en-US" dirty="0" smtClean="0"/>
              <a:t>パターンのどのクラスタリングでも異なるクラスタに分類される場合，その</a:t>
            </a:r>
            <a:r>
              <a:rPr kumimoji="1" lang="en-US" altLang="ja-JP" dirty="0" smtClean="0"/>
              <a:t>2</a:t>
            </a:r>
            <a:r>
              <a:rPr kumimoji="1" lang="ja-JP" altLang="en-US" dirty="0" err="1" smtClean="0"/>
              <a:t>つの</a:t>
            </a:r>
            <a:r>
              <a:rPr kumimoji="1" lang="ja-JP" altLang="en-US" dirty="0" smtClean="0"/>
              <a:t>ベクトルは異なるクラスタに分類されるとします．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EFFD2B4E-010B-4B13-B20D-9E8CF7451AAE}" type="slidenum">
              <a:rPr kumimoji="1" lang="ja-JP" altLang="en-US" smtClean="0"/>
              <a:t>9</a:t>
            </a:fld>
            <a:endParaRPr kumimoji="1" lang="ja-JP" altLang="en-US"/>
          </a:p>
        </p:txBody>
      </p:sp>
    </p:spTree>
    <p:extLst>
      <p:ext uri="{BB962C8B-B14F-4D97-AF65-F5344CB8AC3E}">
        <p14:creationId xmlns:p14="http://schemas.microsoft.com/office/powerpoint/2010/main" val="9580654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r>
              <a:rPr lang="en-US" altLang="ja-JP" smtClean="0"/>
              <a:t>2019/2/13</a:t>
            </a:r>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r>
              <a:rPr lang="en-US" altLang="ja-JP" smtClean="0"/>
              <a:t>2019/2/13</a:t>
            </a:r>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r>
              <a:rPr lang="en-US" altLang="ja-JP" smtClean="0"/>
              <a:t>2019/2/13</a:t>
            </a:r>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マスター タイトルの書式設定</a:t>
            </a:r>
            <a:endParaRPr lang="ja-JP" altLang="en-US" dirty="0"/>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r>
              <a:rPr lang="en-US" altLang="ja-JP" smtClean="0"/>
              <a:t>2019/2/13</a:t>
            </a:r>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r>
              <a:rPr lang="en-US" altLang="ja-JP" smtClean="0"/>
              <a:t>2019/2/13</a:t>
            </a:r>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r>
              <a:rPr lang="en-US" altLang="ja-JP" smtClean="0"/>
              <a:t>2019/2/13</a:t>
            </a:r>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r>
              <a:rPr lang="en-US" altLang="ja-JP" smtClean="0"/>
              <a:t>2019/2/13</a:t>
            </a:r>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r>
              <a:rPr lang="en-US" altLang="ja-JP" smtClean="0"/>
              <a:t>2019/2/13</a:t>
            </a:r>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r>
              <a:rPr lang="en-US" altLang="ja-JP" smtClean="0"/>
              <a:t>2019/2/13</a:t>
            </a:r>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r>
              <a:rPr lang="en-US" altLang="ja-JP" smtClean="0"/>
              <a:t>2019/2/13</a:t>
            </a:r>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r>
              <a:rPr lang="en-US" altLang="ja-JP" smtClean="0"/>
              <a:t>2019/2/13</a:t>
            </a:r>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r>
              <a:rPr lang="en-US" altLang="ja-JP" smtClean="0"/>
              <a:t>2019/2/13</a:t>
            </a:r>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png"/><Relationship Id="rId18" Type="http://schemas.openxmlformats.org/officeDocument/2006/relationships/image" Target="../media/image24.png"/><Relationship Id="rId26" Type="http://schemas.openxmlformats.org/officeDocument/2006/relationships/image" Target="../media/image34.png"/><Relationship Id="rId3" Type="http://schemas.openxmlformats.org/officeDocument/2006/relationships/image" Target="../media/image11.png"/><Relationship Id="rId21" Type="http://schemas.openxmlformats.org/officeDocument/2006/relationships/image" Target="../media/image27.png"/><Relationship Id="rId7" Type="http://schemas.openxmlformats.org/officeDocument/2006/relationships/image" Target="../media/image13.png"/><Relationship Id="rId12" Type="http://schemas.openxmlformats.org/officeDocument/2006/relationships/image" Target="../media/image18.png"/><Relationship Id="rId17" Type="http://schemas.openxmlformats.org/officeDocument/2006/relationships/image" Target="../media/image23.png"/><Relationship Id="rId25" Type="http://schemas.openxmlformats.org/officeDocument/2006/relationships/image" Target="../media/image31.png"/><Relationship Id="rId2" Type="http://schemas.openxmlformats.org/officeDocument/2006/relationships/notesSlide" Target="../notesSlides/notesSlide10.xml"/><Relationship Id="rId16" Type="http://schemas.openxmlformats.org/officeDocument/2006/relationships/image" Target="../media/image22.png"/><Relationship Id="rId20"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120.png"/><Relationship Id="rId11" Type="http://schemas.openxmlformats.org/officeDocument/2006/relationships/image" Target="../media/image17.png"/><Relationship Id="rId24" Type="http://schemas.openxmlformats.org/officeDocument/2006/relationships/image" Target="../media/image30.png"/><Relationship Id="rId5" Type="http://schemas.openxmlformats.org/officeDocument/2006/relationships/image" Target="../media/image110.png"/><Relationship Id="rId15" Type="http://schemas.openxmlformats.org/officeDocument/2006/relationships/image" Target="../media/image21.png"/><Relationship Id="rId23" Type="http://schemas.openxmlformats.org/officeDocument/2006/relationships/image" Target="../media/image29.png"/><Relationship Id="rId10" Type="http://schemas.openxmlformats.org/officeDocument/2006/relationships/image" Target="../media/image16.png"/><Relationship Id="rId19" Type="http://schemas.openxmlformats.org/officeDocument/2006/relationships/image" Target="../media/image25.png"/><Relationship Id="rId4" Type="http://schemas.openxmlformats.org/officeDocument/2006/relationships/image" Target="../media/image12.png"/><Relationship Id="rId9" Type="http://schemas.openxmlformats.org/officeDocument/2006/relationships/image" Target="../media/image15.png"/><Relationship Id="rId14" Type="http://schemas.openxmlformats.org/officeDocument/2006/relationships/image" Target="../media/image20.png"/><Relationship Id="rId22" Type="http://schemas.openxmlformats.org/officeDocument/2006/relationships/image" Target="../media/image28.png"/><Relationship Id="rId27" Type="http://schemas.openxmlformats.org/officeDocument/2006/relationships/image" Target="../media/image35.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xml"/><Relationship Id="rId5" Type="http://schemas.openxmlformats.org/officeDocument/2006/relationships/image" Target="../media/image37.png"/><Relationship Id="rId4" Type="http://schemas.openxmlformats.org/officeDocument/2006/relationships/image" Target="../media/image36.png"/></Relationships>
</file>

<file path=ppt/slides/_rels/slide12.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40.png"/><Relationship Id="rId4" Type="http://schemas.openxmlformats.org/officeDocument/2006/relationships/image" Target="../media/image39.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80.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410.png"/><Relationship Id="rId5" Type="http://schemas.openxmlformats.org/officeDocument/2006/relationships/image" Target="../media/image400.png"/><Relationship Id="rId4" Type="http://schemas.openxmlformats.org/officeDocument/2006/relationships/image" Target="../media/image43.png"/></Relationships>
</file>

<file path=ppt/slides/_rels/slide18.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png"/><Relationship Id="rId18" Type="http://schemas.openxmlformats.org/officeDocument/2006/relationships/image" Target="../media/image24.png"/><Relationship Id="rId26" Type="http://schemas.openxmlformats.org/officeDocument/2006/relationships/image" Target="../media/image32.png"/><Relationship Id="rId3" Type="http://schemas.openxmlformats.org/officeDocument/2006/relationships/image" Target="../media/image11.png"/><Relationship Id="rId21" Type="http://schemas.openxmlformats.org/officeDocument/2006/relationships/image" Target="../media/image27.png"/><Relationship Id="rId7" Type="http://schemas.openxmlformats.org/officeDocument/2006/relationships/image" Target="../media/image13.png"/><Relationship Id="rId12" Type="http://schemas.openxmlformats.org/officeDocument/2006/relationships/image" Target="../media/image18.png"/><Relationship Id="rId17" Type="http://schemas.openxmlformats.org/officeDocument/2006/relationships/image" Target="../media/image23.png"/><Relationship Id="rId25" Type="http://schemas.openxmlformats.org/officeDocument/2006/relationships/image" Target="../media/image31.png"/><Relationship Id="rId2" Type="http://schemas.openxmlformats.org/officeDocument/2006/relationships/notesSlide" Target="../notesSlides/notesSlide9.xml"/><Relationship Id="rId16" Type="http://schemas.openxmlformats.org/officeDocument/2006/relationships/image" Target="../media/image22.png"/><Relationship Id="rId20"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120.png"/><Relationship Id="rId11" Type="http://schemas.openxmlformats.org/officeDocument/2006/relationships/image" Target="../media/image17.png"/><Relationship Id="rId24" Type="http://schemas.openxmlformats.org/officeDocument/2006/relationships/image" Target="../media/image30.png"/><Relationship Id="rId5" Type="http://schemas.openxmlformats.org/officeDocument/2006/relationships/image" Target="../media/image110.png"/><Relationship Id="rId15" Type="http://schemas.openxmlformats.org/officeDocument/2006/relationships/image" Target="../media/image21.png"/><Relationship Id="rId23" Type="http://schemas.openxmlformats.org/officeDocument/2006/relationships/image" Target="../media/image29.png"/><Relationship Id="rId10" Type="http://schemas.openxmlformats.org/officeDocument/2006/relationships/image" Target="../media/image16.png"/><Relationship Id="rId19" Type="http://schemas.openxmlformats.org/officeDocument/2006/relationships/image" Target="../media/image25.png"/><Relationship Id="rId4" Type="http://schemas.openxmlformats.org/officeDocument/2006/relationships/image" Target="../media/image12.png"/><Relationship Id="rId9" Type="http://schemas.openxmlformats.org/officeDocument/2006/relationships/image" Target="../media/image15.png"/><Relationship Id="rId14" Type="http://schemas.openxmlformats.org/officeDocument/2006/relationships/image" Target="../media/image20.png"/><Relationship Id="rId22" Type="http://schemas.openxmlformats.org/officeDocument/2006/relationships/image" Target="../media/image28.png"/><Relationship Id="rId27" Type="http://schemas.openxmlformats.org/officeDocument/2006/relationships/image" Target="../media/image3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08972" y="1484313"/>
            <a:ext cx="8326056" cy="1470025"/>
          </a:xfrm>
        </p:spPr>
        <p:txBody>
          <a:bodyPr/>
          <a:lstStyle/>
          <a:p>
            <a:r>
              <a:rPr lang="en-US" altLang="ja-JP" sz="4000" dirty="0"/>
              <a:t>Cross-Polytope </a:t>
            </a:r>
            <a:r>
              <a:rPr lang="en-US" altLang="ja-JP" sz="4000" dirty="0" smtClean="0"/>
              <a:t>LSH </a:t>
            </a:r>
            <a:r>
              <a:rPr lang="ja-JP" altLang="en-US" sz="4000" dirty="0" smtClean="0"/>
              <a:t>を用いた</a:t>
            </a:r>
            <a:r>
              <a:rPr lang="ja-JP" altLang="en-US" sz="4000" dirty="0"/>
              <a:t/>
            </a:r>
            <a:br>
              <a:rPr lang="ja-JP" altLang="en-US" sz="4000" dirty="0"/>
            </a:br>
            <a:r>
              <a:rPr lang="ja-JP" altLang="en-US" sz="4000" dirty="0"/>
              <a:t>コードクローン</a:t>
            </a:r>
            <a:r>
              <a:rPr lang="ja-JP" altLang="en-US" sz="4000" dirty="0" smtClean="0"/>
              <a:t>検出のための</a:t>
            </a:r>
            <a:r>
              <a:rPr lang="ja-JP" altLang="en-US" sz="4000" dirty="0"/>
              <a:t/>
            </a:r>
            <a:br>
              <a:rPr lang="ja-JP" altLang="en-US" sz="4000" dirty="0"/>
            </a:br>
            <a:r>
              <a:rPr lang="ja-JP" altLang="en-US" sz="4000" dirty="0"/>
              <a:t>パラメータ決定手法</a:t>
            </a:r>
            <a:endParaRPr kumimoji="1" lang="ja-JP" altLang="en-US" sz="4000" dirty="0"/>
          </a:p>
        </p:txBody>
      </p:sp>
      <p:sp>
        <p:nvSpPr>
          <p:cNvPr id="3" name="サブタイトル 2"/>
          <p:cNvSpPr>
            <a:spLocks noGrp="1"/>
          </p:cNvSpPr>
          <p:nvPr>
            <p:ph type="subTitle" idx="1"/>
          </p:nvPr>
        </p:nvSpPr>
        <p:spPr/>
        <p:txBody>
          <a:bodyPr/>
          <a:lstStyle/>
          <a:p>
            <a:r>
              <a:rPr lang="ja-JP" altLang="en-US" sz="2800" smtClean="0"/>
              <a:t>ソフトウェア工学講座</a:t>
            </a:r>
            <a:endParaRPr lang="en-US" altLang="ja-JP" sz="2800" smtClean="0"/>
          </a:p>
          <a:p>
            <a:r>
              <a:rPr lang="ja-JP" altLang="en-US" sz="2800" dirty="0" smtClean="0"/>
              <a:t>井上</a:t>
            </a:r>
            <a:r>
              <a:rPr lang="ja-JP" altLang="en-US" sz="2800" dirty="0"/>
              <a:t>研究室</a:t>
            </a:r>
            <a:r>
              <a:rPr lang="en-US" altLang="ja-JP" sz="2800" dirty="0"/>
              <a:t/>
            </a:r>
            <a:br>
              <a:rPr lang="en-US" altLang="ja-JP" sz="2800" dirty="0"/>
            </a:br>
            <a:r>
              <a:rPr lang="ja-JP" altLang="en-US" sz="2800" dirty="0" smtClean="0"/>
              <a:t>徳井翔梧</a:t>
            </a:r>
            <a:endParaRPr lang="en-US" altLang="ja-JP" sz="2800" dirty="0"/>
          </a:p>
        </p:txBody>
      </p:sp>
    </p:spTree>
    <p:extLst>
      <p:ext uri="{BB962C8B-B14F-4D97-AF65-F5344CB8AC3E}">
        <p14:creationId xmlns:p14="http://schemas.microsoft.com/office/powerpoint/2010/main" val="4458344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2" name="コンテンツ プレースホルダー 2"/>
              <p:cNvSpPr txBox="1">
                <a:spLocks/>
              </p:cNvSpPr>
              <p:nvPr/>
            </p:nvSpPr>
            <p:spPr bwMode="auto">
              <a:xfrm>
                <a:off x="237443" y="1764744"/>
                <a:ext cx="8731025" cy="2016543"/>
              </a:xfrm>
              <a:prstGeom prst="rect">
                <a:avLst/>
              </a:prstGeom>
              <a:noFill/>
              <a:ln w="25400" cap="flat" cmpd="sng" algn="ctr">
                <a:solidFill>
                  <a:srgbClr val="5D639E"/>
                </a:solidFill>
                <a:prstDash val="solid"/>
                <a:miter lim="800000"/>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b"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dk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dk1"/>
                    </a:solidFill>
                    <a:latin typeface="+mn-lt"/>
                    <a:ea typeface="+mn-ea"/>
                    <a:cs typeface="+mn-cs"/>
                  </a:defRPr>
                </a:lvl2pPr>
                <a:lvl3pPr marL="1143000" indent="-228600" algn="l" rtl="0" eaLnBrk="1" fontAlgn="base" hangingPunct="1">
                  <a:spcBef>
                    <a:spcPct val="20000"/>
                  </a:spcBef>
                  <a:spcAft>
                    <a:spcPct val="0"/>
                  </a:spcAft>
                  <a:buChar char="•"/>
                  <a:defRPr kumimoji="1" sz="2400">
                    <a:solidFill>
                      <a:schemeClr val="dk1"/>
                    </a:solidFill>
                    <a:latin typeface="+mn-lt"/>
                    <a:ea typeface="+mn-ea"/>
                    <a:cs typeface="+mn-cs"/>
                  </a:defRPr>
                </a:lvl3pPr>
                <a:lvl4pPr marL="1600200" indent="-228600" algn="l" rtl="0" eaLnBrk="1" fontAlgn="base" hangingPunct="1">
                  <a:spcBef>
                    <a:spcPct val="20000"/>
                  </a:spcBef>
                  <a:spcAft>
                    <a:spcPct val="0"/>
                  </a:spcAft>
                  <a:buChar char="–"/>
                  <a:defRPr kumimoji="1" sz="2000">
                    <a:solidFill>
                      <a:schemeClr val="dk1"/>
                    </a:solidFill>
                    <a:latin typeface="+mn-lt"/>
                    <a:ea typeface="+mn-ea"/>
                    <a:cs typeface="+mn-cs"/>
                  </a:defRPr>
                </a:lvl4pPr>
                <a:lvl5pPr marL="2057400" indent="-228600" algn="l" rtl="0" eaLnBrk="1" fontAlgn="base" hangingPunct="1">
                  <a:spcBef>
                    <a:spcPct val="20000"/>
                  </a:spcBef>
                  <a:spcAft>
                    <a:spcPct val="0"/>
                  </a:spcAft>
                  <a:buChar char="»"/>
                  <a:defRPr kumimoji="1" sz="2000">
                    <a:solidFill>
                      <a:schemeClr val="dk1"/>
                    </a:solidFill>
                    <a:latin typeface="+mn-lt"/>
                    <a:ea typeface="+mn-ea"/>
                    <a:cs typeface="+mn-cs"/>
                  </a:defRPr>
                </a:lvl5pPr>
                <a:lvl6pPr marL="2514600" indent="-228600" algn="l" rtl="0" eaLnBrk="1" fontAlgn="base" hangingPunct="1">
                  <a:spcBef>
                    <a:spcPct val="20000"/>
                  </a:spcBef>
                  <a:spcAft>
                    <a:spcPct val="0"/>
                  </a:spcAft>
                  <a:buChar char="»"/>
                  <a:defRPr kumimoji="1" sz="2000">
                    <a:solidFill>
                      <a:schemeClr val="dk1"/>
                    </a:solidFill>
                    <a:latin typeface="+mn-lt"/>
                    <a:ea typeface="+mn-ea"/>
                    <a:cs typeface="+mn-cs"/>
                  </a:defRPr>
                </a:lvl6pPr>
                <a:lvl7pPr marL="2971800" indent="-228600" algn="l" rtl="0" eaLnBrk="1" fontAlgn="base" hangingPunct="1">
                  <a:spcBef>
                    <a:spcPct val="20000"/>
                  </a:spcBef>
                  <a:spcAft>
                    <a:spcPct val="0"/>
                  </a:spcAft>
                  <a:buChar char="»"/>
                  <a:defRPr kumimoji="1" sz="2000">
                    <a:solidFill>
                      <a:schemeClr val="dk1"/>
                    </a:solidFill>
                    <a:latin typeface="+mn-lt"/>
                    <a:ea typeface="+mn-ea"/>
                    <a:cs typeface="+mn-cs"/>
                  </a:defRPr>
                </a:lvl7pPr>
                <a:lvl8pPr marL="3429000" indent="-228600" algn="l" rtl="0" eaLnBrk="1" fontAlgn="base" hangingPunct="1">
                  <a:spcBef>
                    <a:spcPct val="20000"/>
                  </a:spcBef>
                  <a:spcAft>
                    <a:spcPct val="0"/>
                  </a:spcAft>
                  <a:buChar char="»"/>
                  <a:defRPr kumimoji="1" sz="2000">
                    <a:solidFill>
                      <a:schemeClr val="dk1"/>
                    </a:solidFill>
                    <a:latin typeface="+mn-lt"/>
                    <a:ea typeface="+mn-ea"/>
                    <a:cs typeface="+mn-cs"/>
                  </a:defRPr>
                </a:lvl8pPr>
                <a:lvl9pPr marL="3886200" indent="-228600" algn="l" rtl="0" eaLnBrk="1" fontAlgn="base" hangingPunct="1">
                  <a:spcBef>
                    <a:spcPct val="20000"/>
                  </a:spcBef>
                  <a:spcAft>
                    <a:spcPct val="0"/>
                  </a:spcAft>
                  <a:buChar char="»"/>
                  <a:defRPr kumimoji="1" sz="2000">
                    <a:solidFill>
                      <a:schemeClr val="dk1"/>
                    </a:solidFill>
                    <a:latin typeface="+mn-lt"/>
                    <a:ea typeface="+mn-ea"/>
                    <a:cs typeface="+mn-cs"/>
                  </a:defRPr>
                </a:lvl9pPr>
              </a:lstStyle>
              <a:p>
                <a:pPr marL="0" indent="0">
                  <a:buFontTx/>
                  <a:buNone/>
                </a:pPr>
                <a:endParaRPr lang="en-US" altLang="ja-JP" sz="2000" kern="0" dirty="0" smtClean="0">
                  <a:latin typeface="+mn-ea"/>
                </a:endParaRPr>
              </a:p>
              <a:p>
                <a:pPr marL="0" indent="0">
                  <a:buFontTx/>
                  <a:buNone/>
                </a:pPr>
                <a:r>
                  <a:rPr lang="en-US" altLang="ja-JP" sz="2000" kern="0" dirty="0">
                    <a:latin typeface="+mn-ea"/>
                  </a:rPr>
                  <a:t>STEP γ</a:t>
                </a:r>
                <a:r>
                  <a:rPr lang="ja-JP" altLang="en-US" sz="2000" kern="0" dirty="0" smtClean="0">
                    <a:latin typeface="+mn-ea"/>
                  </a:rPr>
                  <a:t>：</a:t>
                </a:r>
                <a14:m>
                  <m:oMath xmlns:m="http://schemas.openxmlformats.org/officeDocument/2006/math">
                    <m:r>
                      <a:rPr lang="en-US" altLang="ja-JP" sz="2000" i="1" kern="0">
                        <a:latin typeface="Cambria Math" panose="02040503050406030204" pitchFamily="18" charset="0"/>
                      </a:rPr>
                      <m:t>𝐿</m:t>
                    </m:r>
                  </m:oMath>
                </a14:m>
                <a:r>
                  <a:rPr lang="ja-JP" altLang="en-US" sz="2000" kern="0" dirty="0">
                    <a:latin typeface="+mn-ea"/>
                  </a:rPr>
                  <a:t> 種類の行列を用意し， </a:t>
                </a:r>
                <a14:m>
                  <m:oMath xmlns:m="http://schemas.openxmlformats.org/officeDocument/2006/math">
                    <m:r>
                      <a:rPr lang="en-US" altLang="ja-JP" sz="2000" i="1" kern="0">
                        <a:latin typeface="Cambria Math" panose="02040503050406030204" pitchFamily="18" charset="0"/>
                      </a:rPr>
                      <m:t>𝐿</m:t>
                    </m:r>
                  </m:oMath>
                </a14:m>
                <a:r>
                  <a:rPr lang="ja-JP" altLang="en-US" sz="2000" kern="0" dirty="0">
                    <a:latin typeface="+mn-ea"/>
                  </a:rPr>
                  <a:t> </a:t>
                </a:r>
                <a:r>
                  <a:rPr lang="ja-JP" altLang="en-US" sz="2000" kern="0" dirty="0" smtClean="0">
                    <a:latin typeface="+mn-ea"/>
                  </a:rPr>
                  <a:t>パターンのクラスタリングを実行</a:t>
                </a:r>
                <a:endParaRPr lang="en-US" altLang="ja-JP" sz="2000" kern="0" dirty="0">
                  <a:latin typeface="+mn-ea"/>
                </a:endParaRPr>
              </a:p>
            </p:txBody>
          </p:sp>
        </mc:Choice>
        <mc:Fallback xmlns="">
          <p:sp>
            <p:nvSpPr>
              <p:cNvPr id="12" name="コンテンツ プレースホルダー 2"/>
              <p:cNvSpPr txBox="1">
                <a:spLocks noRot="1" noChangeAspect="1" noMove="1" noResize="1" noEditPoints="1" noAdjustHandles="1" noChangeArrowheads="1" noChangeShapeType="1" noTextEdit="1"/>
              </p:cNvSpPr>
              <p:nvPr/>
            </p:nvSpPr>
            <p:spPr bwMode="auto">
              <a:xfrm>
                <a:off x="237443" y="1764744"/>
                <a:ext cx="8731025" cy="2016543"/>
              </a:xfrm>
              <a:prstGeom prst="rect">
                <a:avLst/>
              </a:prstGeom>
              <a:blipFill>
                <a:blip r:embed="rId3"/>
                <a:stretch>
                  <a:fillRect l="-627" b="-4776"/>
                </a:stretch>
              </a:blipFill>
              <a:ln w="25400" cap="flat" cmpd="sng" algn="ctr">
                <a:solidFill>
                  <a:srgbClr val="5D639E"/>
                </a:solidFill>
                <a:prstDash val="solid"/>
                <a:miter lim="800000"/>
                <a:headEnd/>
                <a:tailEnd/>
              </a:ln>
            </p:spPr>
            <p:txBody>
              <a:bodyPr/>
              <a:lstStyle/>
              <a:p>
                <a:r>
                  <a:rPr lang="ja-JP" altLang="en-US">
                    <a:noFill/>
                  </a:rPr>
                  <a:t> </a:t>
                </a:r>
              </a:p>
            </p:txBody>
          </p:sp>
        </mc:Fallback>
      </mc:AlternateContent>
      <p:sp>
        <p:nvSpPr>
          <p:cNvPr id="2" name="タイトル 1"/>
          <p:cNvSpPr>
            <a:spLocks noGrp="1"/>
          </p:cNvSpPr>
          <p:nvPr>
            <p:ph type="title"/>
          </p:nvPr>
        </p:nvSpPr>
        <p:spPr>
          <a:xfrm>
            <a:off x="164420" y="274638"/>
            <a:ext cx="8804048" cy="1143000"/>
          </a:xfrm>
        </p:spPr>
        <p:txBody>
          <a:bodyPr/>
          <a:lstStyle/>
          <a:p>
            <a:r>
              <a:rPr kumimoji="1" lang="en-US" altLang="ja-JP" sz="4000" dirty="0" smtClean="0"/>
              <a:t>Cross-Polytope LSH </a:t>
            </a:r>
            <a:r>
              <a:rPr kumimoji="1" lang="ja-JP" altLang="en-US" sz="4000" dirty="0" smtClean="0"/>
              <a:t>の</a:t>
            </a:r>
            <a:r>
              <a:rPr kumimoji="1" lang="en-US" altLang="ja-JP" sz="4000" dirty="0" smtClean="0"/>
              <a:t/>
            </a:r>
            <a:br>
              <a:rPr kumimoji="1" lang="en-US" altLang="ja-JP" sz="4000" dirty="0" smtClean="0"/>
            </a:br>
            <a:r>
              <a:rPr kumimoji="1" lang="ja-JP" altLang="en-US" sz="4000" dirty="0" smtClean="0"/>
              <a:t>アルゴリズム</a:t>
            </a:r>
            <a:endParaRPr kumimoji="1" lang="ja-JP" altLang="en-US" sz="4000" dirty="0"/>
          </a:p>
        </p:txBody>
      </p:sp>
      <p:sp>
        <p:nvSpPr>
          <p:cNvPr id="4" name="日付プレースホルダー 3"/>
          <p:cNvSpPr>
            <a:spLocks noGrp="1"/>
          </p:cNvSpPr>
          <p:nvPr>
            <p:ph type="dt" sz="half" idx="10"/>
          </p:nvPr>
        </p:nvSpPr>
        <p:spPr/>
        <p:txBody>
          <a:bodyPr/>
          <a:lstStyle/>
          <a:p>
            <a:r>
              <a:rPr lang="en-US" altLang="ja-JP" smtClean="0"/>
              <a:t>2019/2/13</a:t>
            </a:r>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10</a:t>
            </a:fld>
            <a:endParaRPr lang="en-US" altLang="ja-JP"/>
          </a:p>
        </p:txBody>
      </p:sp>
      <mc:AlternateContent xmlns:mc="http://schemas.openxmlformats.org/markup-compatibility/2006" xmlns:a14="http://schemas.microsoft.com/office/drawing/2010/main">
        <mc:Choice Requires="a14">
          <p:sp>
            <p:nvSpPr>
              <p:cNvPr id="6" name="コンテンツ プレースホルダー 2"/>
              <p:cNvSpPr txBox="1">
                <a:spLocks/>
              </p:cNvSpPr>
              <p:nvPr/>
            </p:nvSpPr>
            <p:spPr bwMode="auto">
              <a:xfrm>
                <a:off x="457200" y="2129178"/>
                <a:ext cx="8291513" cy="1232457"/>
              </a:xfrm>
              <a:prstGeom prst="rect">
                <a:avLst/>
              </a:prstGeom>
              <a:ln w="25400" cap="flat" cmpd="sng" algn="ctr">
                <a:solidFill>
                  <a:srgbClr val="8B90BE"/>
                </a:solidFill>
                <a:prstDash val="solid"/>
                <a:miter lim="800000"/>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b"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dk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dk1"/>
                    </a:solidFill>
                    <a:latin typeface="+mn-lt"/>
                    <a:ea typeface="+mn-ea"/>
                    <a:cs typeface="+mn-cs"/>
                  </a:defRPr>
                </a:lvl2pPr>
                <a:lvl3pPr marL="1143000" indent="-228600" algn="l" rtl="0" eaLnBrk="1" fontAlgn="base" hangingPunct="1">
                  <a:spcBef>
                    <a:spcPct val="20000"/>
                  </a:spcBef>
                  <a:spcAft>
                    <a:spcPct val="0"/>
                  </a:spcAft>
                  <a:buChar char="•"/>
                  <a:defRPr kumimoji="1" sz="2400">
                    <a:solidFill>
                      <a:schemeClr val="dk1"/>
                    </a:solidFill>
                    <a:latin typeface="+mn-lt"/>
                    <a:ea typeface="+mn-ea"/>
                    <a:cs typeface="+mn-cs"/>
                  </a:defRPr>
                </a:lvl3pPr>
                <a:lvl4pPr marL="1600200" indent="-228600" algn="l" rtl="0" eaLnBrk="1" fontAlgn="base" hangingPunct="1">
                  <a:spcBef>
                    <a:spcPct val="20000"/>
                  </a:spcBef>
                  <a:spcAft>
                    <a:spcPct val="0"/>
                  </a:spcAft>
                  <a:buChar char="–"/>
                  <a:defRPr kumimoji="1" sz="2000">
                    <a:solidFill>
                      <a:schemeClr val="dk1"/>
                    </a:solidFill>
                    <a:latin typeface="+mn-lt"/>
                    <a:ea typeface="+mn-ea"/>
                    <a:cs typeface="+mn-cs"/>
                  </a:defRPr>
                </a:lvl4pPr>
                <a:lvl5pPr marL="2057400" indent="-228600" algn="l" rtl="0" eaLnBrk="1" fontAlgn="base" hangingPunct="1">
                  <a:spcBef>
                    <a:spcPct val="20000"/>
                  </a:spcBef>
                  <a:spcAft>
                    <a:spcPct val="0"/>
                  </a:spcAft>
                  <a:buChar char="»"/>
                  <a:defRPr kumimoji="1" sz="2000">
                    <a:solidFill>
                      <a:schemeClr val="dk1"/>
                    </a:solidFill>
                    <a:latin typeface="+mn-lt"/>
                    <a:ea typeface="+mn-ea"/>
                    <a:cs typeface="+mn-cs"/>
                  </a:defRPr>
                </a:lvl5pPr>
                <a:lvl6pPr marL="2514600" indent="-228600" algn="l" rtl="0" eaLnBrk="1" fontAlgn="base" hangingPunct="1">
                  <a:spcBef>
                    <a:spcPct val="20000"/>
                  </a:spcBef>
                  <a:spcAft>
                    <a:spcPct val="0"/>
                  </a:spcAft>
                  <a:buChar char="»"/>
                  <a:defRPr kumimoji="1" sz="2000">
                    <a:solidFill>
                      <a:schemeClr val="dk1"/>
                    </a:solidFill>
                    <a:latin typeface="+mn-lt"/>
                    <a:ea typeface="+mn-ea"/>
                    <a:cs typeface="+mn-cs"/>
                  </a:defRPr>
                </a:lvl6pPr>
                <a:lvl7pPr marL="2971800" indent="-228600" algn="l" rtl="0" eaLnBrk="1" fontAlgn="base" hangingPunct="1">
                  <a:spcBef>
                    <a:spcPct val="20000"/>
                  </a:spcBef>
                  <a:spcAft>
                    <a:spcPct val="0"/>
                  </a:spcAft>
                  <a:buChar char="»"/>
                  <a:defRPr kumimoji="1" sz="2000">
                    <a:solidFill>
                      <a:schemeClr val="dk1"/>
                    </a:solidFill>
                    <a:latin typeface="+mn-lt"/>
                    <a:ea typeface="+mn-ea"/>
                    <a:cs typeface="+mn-cs"/>
                  </a:defRPr>
                </a:lvl7pPr>
                <a:lvl8pPr marL="3429000" indent="-228600" algn="l" rtl="0" eaLnBrk="1" fontAlgn="base" hangingPunct="1">
                  <a:spcBef>
                    <a:spcPct val="20000"/>
                  </a:spcBef>
                  <a:spcAft>
                    <a:spcPct val="0"/>
                  </a:spcAft>
                  <a:buChar char="»"/>
                  <a:defRPr kumimoji="1" sz="2000">
                    <a:solidFill>
                      <a:schemeClr val="dk1"/>
                    </a:solidFill>
                    <a:latin typeface="+mn-lt"/>
                    <a:ea typeface="+mn-ea"/>
                    <a:cs typeface="+mn-cs"/>
                  </a:defRPr>
                </a:lvl8pPr>
                <a:lvl9pPr marL="3886200" indent="-228600" algn="l" rtl="0" eaLnBrk="1" fontAlgn="base" hangingPunct="1">
                  <a:spcBef>
                    <a:spcPct val="20000"/>
                  </a:spcBef>
                  <a:spcAft>
                    <a:spcPct val="0"/>
                  </a:spcAft>
                  <a:buChar char="»"/>
                  <a:defRPr kumimoji="1" sz="2000">
                    <a:solidFill>
                      <a:schemeClr val="dk1"/>
                    </a:solidFill>
                    <a:latin typeface="+mn-lt"/>
                    <a:ea typeface="+mn-ea"/>
                    <a:cs typeface="+mn-cs"/>
                  </a:defRPr>
                </a:lvl9pPr>
              </a:lstStyle>
              <a:p>
                <a:pPr marL="0" indent="0">
                  <a:buFontTx/>
                  <a:buNone/>
                </a:pPr>
                <a:r>
                  <a:rPr lang="en-US" altLang="ja-JP" sz="2000" kern="0" dirty="0" smtClean="0">
                    <a:latin typeface="+mn-ea"/>
                  </a:rPr>
                  <a:t>STEP α</a:t>
                </a:r>
                <a:r>
                  <a:rPr lang="ja-JP" altLang="en-US" sz="2000" kern="0" dirty="0" smtClean="0">
                    <a:latin typeface="+mn-ea"/>
                  </a:rPr>
                  <a:t>：正規化したベクトルにランダムな行列 </a:t>
                </a:r>
                <a14:m>
                  <m:oMath xmlns:m="http://schemas.openxmlformats.org/officeDocument/2006/math">
                    <m:sSub>
                      <m:sSubPr>
                        <m:ctrlPr>
                          <a:rPr lang="en-US" altLang="ja-JP" sz="2000" i="1">
                            <a:latin typeface="Cambria Math" panose="02040503050406030204" pitchFamily="18" charset="0"/>
                          </a:rPr>
                        </m:ctrlPr>
                      </m:sSubPr>
                      <m:e>
                        <m:r>
                          <a:rPr lang="en-US" altLang="ja-JP" sz="2000" i="1">
                            <a:latin typeface="Cambria Math" panose="02040503050406030204" pitchFamily="18" charset="0"/>
                          </a:rPr>
                          <m:t>𝐴</m:t>
                        </m:r>
                      </m:e>
                      <m:sub>
                        <m:r>
                          <a:rPr lang="en-US" altLang="ja-JP" sz="2000" b="0" i="1" smtClean="0">
                            <a:latin typeface="Cambria Math" panose="02040503050406030204" pitchFamily="18" charset="0"/>
                          </a:rPr>
                          <m:t>𝑖</m:t>
                        </m:r>
                      </m:sub>
                    </m:sSub>
                  </m:oMath>
                </a14:m>
                <a:r>
                  <a:rPr lang="ja-JP" altLang="en-US" sz="2000" kern="0" dirty="0" smtClean="0">
                    <a:latin typeface="+mn-ea"/>
                  </a:rPr>
                  <a:t> を乗算 </a:t>
                </a:r>
                <a14:m>
                  <m:oMath xmlns:m="http://schemas.openxmlformats.org/officeDocument/2006/math">
                    <m:d>
                      <m:dPr>
                        <m:ctrlPr>
                          <a:rPr lang="en-US" altLang="ja-JP" sz="2000" i="1">
                            <a:latin typeface="Cambria Math" panose="02040503050406030204" pitchFamily="18" charset="0"/>
                          </a:rPr>
                        </m:ctrlPr>
                      </m:dPr>
                      <m:e>
                        <m:r>
                          <a:rPr lang="en-US" altLang="ja-JP" sz="2000" i="1">
                            <a:latin typeface="Cambria Math" panose="02040503050406030204" pitchFamily="18" charset="0"/>
                          </a:rPr>
                          <m:t>1≤</m:t>
                        </m:r>
                        <m:r>
                          <a:rPr lang="en-US" altLang="ja-JP" sz="2000" i="1">
                            <a:latin typeface="Cambria Math" panose="02040503050406030204" pitchFamily="18" charset="0"/>
                          </a:rPr>
                          <m:t>𝑖</m:t>
                        </m:r>
                        <m:r>
                          <a:rPr lang="en-US" altLang="ja-JP" sz="2000" i="1">
                            <a:latin typeface="Cambria Math" panose="02040503050406030204" pitchFamily="18" charset="0"/>
                          </a:rPr>
                          <m:t>≤</m:t>
                        </m:r>
                        <m:r>
                          <a:rPr lang="en-US" altLang="ja-JP" sz="2000" i="1">
                            <a:latin typeface="Cambria Math" panose="02040503050406030204" pitchFamily="18" charset="0"/>
                          </a:rPr>
                          <m:t>𝐿</m:t>
                        </m:r>
                      </m:e>
                    </m:d>
                  </m:oMath>
                </a14:m>
                <a:endParaRPr lang="en-US" altLang="ja-JP" sz="2000" kern="0" dirty="0" smtClean="0">
                  <a:latin typeface="+mn-ea"/>
                </a:endParaRPr>
              </a:p>
              <a:p>
                <a:pPr marL="0" indent="0">
                  <a:buNone/>
                </a:pPr>
                <a:r>
                  <a:rPr lang="en-US" altLang="ja-JP" sz="2000" kern="0" dirty="0" smtClean="0">
                    <a:latin typeface="+mn-ea"/>
                  </a:rPr>
                  <a:t>STEP β</a:t>
                </a:r>
                <a:r>
                  <a:rPr lang="ja-JP" altLang="en-US" sz="2000" kern="0" dirty="0" smtClean="0">
                    <a:latin typeface="+mn-ea"/>
                  </a:rPr>
                  <a:t>：</a:t>
                </a:r>
                <a:r>
                  <a:rPr lang="ja-JP" altLang="en-US" sz="2000" kern="0" dirty="0">
                    <a:latin typeface="+mn-ea"/>
                  </a:rPr>
                  <a:t>ランダム回転されたベクトルが，</a:t>
                </a:r>
                <a14:m>
                  <m:oMath xmlns:m="http://schemas.openxmlformats.org/officeDocument/2006/math">
                    <m:r>
                      <a:rPr lang="en-US" altLang="ja-JP" sz="2000" i="1" kern="0">
                        <a:latin typeface="Cambria Math" panose="02040503050406030204" pitchFamily="18" charset="0"/>
                      </a:rPr>
                      <m:t>𝑇</m:t>
                    </m:r>
                  </m:oMath>
                </a14:m>
                <a:r>
                  <a:rPr lang="ja-JP" altLang="en-US" sz="2000" kern="0" dirty="0">
                    <a:latin typeface="+mn-ea"/>
                  </a:rPr>
                  <a:t> 個に分割された単位球のどの区画に含まれるかを，ハッシュ値 </a:t>
                </a:r>
                <a14:m>
                  <m:oMath xmlns:m="http://schemas.openxmlformats.org/officeDocument/2006/math">
                    <m:r>
                      <a:rPr lang="en-US" altLang="ja-JP" sz="2000" i="1">
                        <a:latin typeface="Cambria Math" panose="02040503050406030204" pitchFamily="18" charset="0"/>
                      </a:rPr>
                      <m:t>h</m:t>
                    </m:r>
                    <m:r>
                      <a:rPr lang="en-US" altLang="ja-JP" sz="2000" i="1">
                        <a:latin typeface="Cambria Math" panose="02040503050406030204" pitchFamily="18" charset="0"/>
                      </a:rPr>
                      <m:t>(</m:t>
                    </m:r>
                    <m:r>
                      <a:rPr lang="en-US" altLang="ja-JP" sz="2000" i="1">
                        <a:latin typeface="Cambria Math" panose="02040503050406030204" pitchFamily="18" charset="0"/>
                      </a:rPr>
                      <m:t>𝑥</m:t>
                    </m:r>
                    <m:sSub>
                      <m:sSubPr>
                        <m:ctrlPr>
                          <a:rPr lang="en-US" altLang="ja-JP" sz="2000" i="1">
                            <a:latin typeface="Cambria Math" panose="02040503050406030204" pitchFamily="18" charset="0"/>
                          </a:rPr>
                        </m:ctrlPr>
                      </m:sSubPr>
                      <m:e>
                        <m:r>
                          <a:rPr lang="en-US" altLang="ja-JP" sz="2000" i="1">
                            <a:latin typeface="Cambria Math" panose="02040503050406030204" pitchFamily="18" charset="0"/>
                          </a:rPr>
                          <m:t>𝐴</m:t>
                        </m:r>
                      </m:e>
                      <m:sub>
                        <m:r>
                          <a:rPr lang="en-US" altLang="ja-JP" sz="2000" i="1">
                            <a:latin typeface="Cambria Math" panose="02040503050406030204" pitchFamily="18" charset="0"/>
                          </a:rPr>
                          <m:t>𝑖</m:t>
                        </m:r>
                      </m:sub>
                    </m:sSub>
                    <m:r>
                      <a:rPr lang="en-US" altLang="ja-JP" sz="2000" i="1">
                        <a:latin typeface="Cambria Math" panose="02040503050406030204" pitchFamily="18" charset="0"/>
                      </a:rPr>
                      <m:t>)</m:t>
                    </m:r>
                  </m:oMath>
                </a14:m>
                <a:r>
                  <a:rPr lang="ja-JP" altLang="en-US" sz="2000" kern="0" dirty="0">
                    <a:latin typeface="+mn-ea"/>
                  </a:rPr>
                  <a:t> として取得</a:t>
                </a:r>
                <a:endParaRPr lang="en-US" altLang="ja-JP" sz="2000" kern="0" dirty="0">
                  <a:latin typeface="+mn-ea"/>
                </a:endParaRPr>
              </a:p>
            </p:txBody>
          </p:sp>
        </mc:Choice>
        <mc:Fallback xmlns="">
          <p:sp>
            <p:nvSpPr>
              <p:cNvPr id="6" name="コンテンツ プレースホルダー 2"/>
              <p:cNvSpPr txBox="1">
                <a:spLocks noRot="1" noChangeAspect="1" noMove="1" noResize="1" noEditPoints="1" noAdjustHandles="1" noChangeArrowheads="1" noChangeShapeType="1" noTextEdit="1"/>
              </p:cNvSpPr>
              <p:nvPr/>
            </p:nvSpPr>
            <p:spPr bwMode="auto">
              <a:xfrm>
                <a:off x="457200" y="2129178"/>
                <a:ext cx="8291513" cy="1232457"/>
              </a:xfrm>
              <a:prstGeom prst="rect">
                <a:avLst/>
              </a:prstGeom>
              <a:blipFill>
                <a:blip r:embed="rId4"/>
                <a:stretch>
                  <a:fillRect l="-587" b="-7767"/>
                </a:stretch>
              </a:blipFill>
              <a:ln w="25400" cap="flat" cmpd="sng" algn="ctr">
                <a:solidFill>
                  <a:srgbClr val="8B90BE"/>
                </a:solidFill>
                <a:prstDash val="solid"/>
                <a:miter lim="800000"/>
                <a:headEnd/>
                <a:tailEnd/>
              </a:ln>
            </p:spPr>
            <p:txBody>
              <a:bodyPr/>
              <a:lstStyle/>
              <a:p>
                <a:r>
                  <a:rPr lang="ja-JP" altLang="en-US">
                    <a:noFill/>
                  </a:rPr>
                  <a:t> </a:t>
                </a:r>
              </a:p>
            </p:txBody>
          </p:sp>
        </mc:Fallback>
      </mc:AlternateContent>
      <p:sp>
        <p:nvSpPr>
          <p:cNvPr id="7" name="テキスト ボックス 6"/>
          <p:cNvSpPr txBox="1"/>
          <p:nvPr/>
        </p:nvSpPr>
        <p:spPr>
          <a:xfrm>
            <a:off x="631686" y="1884884"/>
            <a:ext cx="2095445" cy="400110"/>
          </a:xfrm>
          <a:prstGeom prst="rect">
            <a:avLst/>
          </a:prstGeom>
          <a:solidFill>
            <a:schemeClr val="bg1"/>
          </a:solidFill>
        </p:spPr>
        <p:txBody>
          <a:bodyPr wrap="none" rtlCol="0">
            <a:spAutoFit/>
          </a:bodyPr>
          <a:lstStyle/>
          <a:p>
            <a:r>
              <a:rPr kumimoji="1" lang="ja-JP" altLang="en-US" sz="2000" dirty="0" smtClean="0">
                <a:solidFill>
                  <a:srgbClr val="45A1CF"/>
                </a:solidFill>
              </a:rPr>
              <a:t>ハッシュ値の計算</a:t>
            </a:r>
            <a:endParaRPr kumimoji="1" lang="ja-JP" altLang="en-US" sz="2000" dirty="0">
              <a:solidFill>
                <a:srgbClr val="45A1CF"/>
              </a:solidFill>
            </a:endParaRPr>
          </a:p>
        </p:txBody>
      </p:sp>
      <mc:AlternateContent xmlns:mc="http://schemas.openxmlformats.org/markup-compatibility/2006" xmlns:a14="http://schemas.microsoft.com/office/drawing/2010/main">
        <mc:Choice Requires="a14">
          <p:sp>
            <p:nvSpPr>
              <p:cNvPr id="10" name="テキスト ボックス 9"/>
              <p:cNvSpPr txBox="1"/>
              <p:nvPr/>
            </p:nvSpPr>
            <p:spPr>
              <a:xfrm>
                <a:off x="551105" y="4992999"/>
                <a:ext cx="1327426" cy="369332"/>
              </a:xfrm>
              <a:prstGeom prst="rect">
                <a:avLst/>
              </a:prstGeom>
              <a:noFill/>
            </p:spPr>
            <p:txBody>
              <a:bodyPr wrap="square" rtlCol="0">
                <a:spAutoFit/>
              </a:bodyPr>
              <a:lstStyle/>
              <a:p>
                <a:r>
                  <a:rPr lang="ja-JP" altLang="en-US" dirty="0">
                    <a:latin typeface="+mn-ea"/>
                    <a:ea typeface="+mn-ea"/>
                  </a:rPr>
                  <a:t>ベクトル</a:t>
                </a:r>
                <a:r>
                  <a:rPr lang="ja-JP" altLang="en-US" dirty="0" smtClean="0">
                    <a:latin typeface="+mn-ea"/>
                    <a:ea typeface="+mn-ea"/>
                  </a:rPr>
                  <a:t> </a:t>
                </a:r>
                <a14:m>
                  <m:oMath xmlns:m="http://schemas.openxmlformats.org/officeDocument/2006/math">
                    <m:r>
                      <a:rPr lang="en-US" altLang="ja-JP" i="1">
                        <a:latin typeface="Cambria Math" panose="02040503050406030204" pitchFamily="18" charset="0"/>
                      </a:rPr>
                      <m:t>𝑥</m:t>
                    </m:r>
                  </m:oMath>
                </a14:m>
                <a:endParaRPr kumimoji="1" lang="en-US" altLang="ja-JP" dirty="0" smtClean="0">
                  <a:latin typeface="+mn-lt"/>
                  <a:ea typeface="+mn-ea"/>
                </a:endParaRPr>
              </a:p>
            </p:txBody>
          </p:sp>
        </mc:Choice>
        <mc:Fallback xmlns="">
          <p:sp>
            <p:nvSpPr>
              <p:cNvPr id="10" name="テキスト ボックス 9"/>
              <p:cNvSpPr txBox="1">
                <a:spLocks noRot="1" noChangeAspect="1" noMove="1" noResize="1" noEditPoints="1" noAdjustHandles="1" noChangeArrowheads="1" noChangeShapeType="1" noTextEdit="1"/>
              </p:cNvSpPr>
              <p:nvPr/>
            </p:nvSpPr>
            <p:spPr>
              <a:xfrm>
                <a:off x="551105" y="4992999"/>
                <a:ext cx="1327426" cy="369332"/>
              </a:xfrm>
              <a:prstGeom prst="rect">
                <a:avLst/>
              </a:prstGeom>
              <a:blipFill>
                <a:blip r:embed="rId5"/>
                <a:stretch>
                  <a:fillRect l="-3670" t="-4918" b="-27869"/>
                </a:stretch>
              </a:blipFill>
            </p:spPr>
            <p:txBody>
              <a:bodyPr/>
              <a:lstStyle/>
              <a:p>
                <a:r>
                  <a:rPr lang="ja-JP" altLang="en-US">
                    <a:noFill/>
                  </a:rPr>
                  <a:t> </a:t>
                </a:r>
              </a:p>
            </p:txBody>
          </p:sp>
        </mc:Fallback>
      </mc:AlternateContent>
      <p:sp>
        <p:nvSpPr>
          <p:cNvPr id="13" name="テキスト ボックス 12"/>
          <p:cNvSpPr txBox="1"/>
          <p:nvPr/>
        </p:nvSpPr>
        <p:spPr>
          <a:xfrm>
            <a:off x="373876" y="1511350"/>
            <a:ext cx="4211409" cy="400110"/>
          </a:xfrm>
          <a:prstGeom prst="rect">
            <a:avLst/>
          </a:prstGeom>
          <a:solidFill>
            <a:schemeClr val="bg1"/>
          </a:solidFill>
        </p:spPr>
        <p:txBody>
          <a:bodyPr wrap="none" rtlCol="0">
            <a:spAutoFit/>
          </a:bodyPr>
          <a:lstStyle/>
          <a:p>
            <a:r>
              <a:rPr kumimoji="1" lang="en-US" altLang="ja-JP" sz="2000" dirty="0" smtClean="0">
                <a:solidFill>
                  <a:srgbClr val="007AB7"/>
                </a:solidFill>
              </a:rPr>
              <a:t>Cross-Polytope LSH </a:t>
            </a:r>
            <a:r>
              <a:rPr kumimoji="1" lang="ja-JP" altLang="en-US" sz="2000" dirty="0" smtClean="0">
                <a:solidFill>
                  <a:srgbClr val="007AB7"/>
                </a:solidFill>
              </a:rPr>
              <a:t>のアルゴリズム</a:t>
            </a:r>
            <a:endParaRPr kumimoji="1" lang="ja-JP" altLang="en-US" sz="2000" dirty="0">
              <a:solidFill>
                <a:srgbClr val="007AB7"/>
              </a:solidFill>
            </a:endParaRPr>
          </a:p>
        </p:txBody>
      </p:sp>
      <p:cxnSp>
        <p:nvCxnSpPr>
          <p:cNvPr id="9" name="直線矢印コネクタ 8"/>
          <p:cNvCxnSpPr>
            <a:stCxn id="10" idx="3"/>
            <a:endCxn id="33" idx="1"/>
          </p:cNvCxnSpPr>
          <p:nvPr/>
        </p:nvCxnSpPr>
        <p:spPr>
          <a:xfrm flipV="1">
            <a:off x="1878531" y="4423947"/>
            <a:ext cx="498373" cy="7537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10" idx="3"/>
            <a:endCxn id="36" idx="1"/>
          </p:cNvCxnSpPr>
          <p:nvPr/>
        </p:nvCxnSpPr>
        <p:spPr>
          <a:xfrm flipV="1">
            <a:off x="1878531" y="4801114"/>
            <a:ext cx="498372" cy="37655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10" idx="3"/>
            <a:endCxn id="35" idx="1"/>
          </p:cNvCxnSpPr>
          <p:nvPr/>
        </p:nvCxnSpPr>
        <p:spPr>
          <a:xfrm>
            <a:off x="1878531" y="5177665"/>
            <a:ext cx="498370" cy="59597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10" idx="3"/>
            <a:endCxn id="34" idx="1"/>
          </p:cNvCxnSpPr>
          <p:nvPr/>
        </p:nvCxnSpPr>
        <p:spPr>
          <a:xfrm flipV="1">
            <a:off x="1878531" y="5170446"/>
            <a:ext cx="498371" cy="721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1692663" y="3916316"/>
            <a:ext cx="888385" cy="338554"/>
          </a:xfrm>
          <a:prstGeom prst="rect">
            <a:avLst/>
          </a:prstGeom>
          <a:noFill/>
        </p:spPr>
        <p:txBody>
          <a:bodyPr wrap="none" rtlCol="0">
            <a:spAutoFit/>
          </a:bodyPr>
          <a:lstStyle/>
          <a:p>
            <a:r>
              <a:rPr kumimoji="1" lang="en-US" altLang="ja-JP" sz="1600" dirty="0" smtClean="0">
                <a:latin typeface="+mn-ea"/>
                <a:ea typeface="+mn-ea"/>
              </a:rPr>
              <a:t>STEP</a:t>
            </a:r>
            <a:r>
              <a:rPr lang="ja-JP" altLang="en-US" sz="1600" dirty="0">
                <a:latin typeface="+mn-ea"/>
                <a:ea typeface="+mn-ea"/>
              </a:rPr>
              <a:t> </a:t>
            </a:r>
            <a:r>
              <a:rPr lang="en-US" altLang="ja-JP" sz="1600" dirty="0">
                <a:latin typeface="+mn-ea"/>
                <a:ea typeface="+mn-ea"/>
              </a:rPr>
              <a:t>α</a:t>
            </a:r>
            <a:endParaRPr kumimoji="1" lang="ja-JP" altLang="en-US" sz="1600" dirty="0">
              <a:latin typeface="+mn-ea"/>
              <a:ea typeface="+mn-ea"/>
            </a:endParaRPr>
          </a:p>
        </p:txBody>
      </p:sp>
      <mc:AlternateContent xmlns:mc="http://schemas.openxmlformats.org/markup-compatibility/2006" xmlns:a14="http://schemas.microsoft.com/office/drawing/2010/main">
        <mc:Choice Requires="a14">
          <p:sp>
            <p:nvSpPr>
              <p:cNvPr id="33" name="正方形/長方形 32"/>
              <p:cNvSpPr/>
              <p:nvPr/>
            </p:nvSpPr>
            <p:spPr>
              <a:xfrm>
                <a:off x="2376904" y="4239281"/>
                <a:ext cx="627095"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𝑥</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i="1">
                              <a:latin typeface="Cambria Math" panose="02040503050406030204" pitchFamily="18" charset="0"/>
                            </a:rPr>
                            <m:t>1</m:t>
                          </m:r>
                        </m:sub>
                      </m:sSub>
                    </m:oMath>
                  </m:oMathPara>
                </a14:m>
                <a:endParaRPr lang="ja-JP" altLang="en-US" dirty="0"/>
              </a:p>
            </p:txBody>
          </p:sp>
        </mc:Choice>
        <mc:Fallback xmlns="">
          <p:sp>
            <p:nvSpPr>
              <p:cNvPr id="33" name="正方形/長方形 32"/>
              <p:cNvSpPr>
                <a:spLocks noRot="1" noChangeAspect="1" noMove="1" noResize="1" noEditPoints="1" noAdjustHandles="1" noChangeArrowheads="1" noChangeShapeType="1" noTextEdit="1"/>
              </p:cNvSpPr>
              <p:nvPr/>
            </p:nvSpPr>
            <p:spPr>
              <a:xfrm>
                <a:off x="2376904" y="4239281"/>
                <a:ext cx="627095" cy="369332"/>
              </a:xfrm>
              <a:prstGeom prst="rect">
                <a:avLst/>
              </a:prstGeom>
              <a:blipFill>
                <a:blip r:embed="rId6"/>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4" name="正方形/長方形 33"/>
              <p:cNvSpPr/>
              <p:nvPr/>
            </p:nvSpPr>
            <p:spPr>
              <a:xfrm>
                <a:off x="2376902" y="4985780"/>
                <a:ext cx="632417"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i="1" smtClean="0">
                          <a:latin typeface="Cambria Math" panose="02040503050406030204" pitchFamily="18" charset="0"/>
                        </a:rPr>
                        <m:t>𝑥</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3</m:t>
                          </m:r>
                        </m:sub>
                      </m:sSub>
                    </m:oMath>
                  </m:oMathPara>
                </a14:m>
                <a:endParaRPr lang="ja-JP" altLang="en-US" dirty="0"/>
              </a:p>
            </p:txBody>
          </p:sp>
        </mc:Choice>
        <mc:Fallback xmlns="">
          <p:sp>
            <p:nvSpPr>
              <p:cNvPr id="34" name="正方形/長方形 33"/>
              <p:cNvSpPr>
                <a:spLocks noRot="1" noChangeAspect="1" noMove="1" noResize="1" noEditPoints="1" noAdjustHandles="1" noChangeArrowheads="1" noChangeShapeType="1" noTextEdit="1"/>
              </p:cNvSpPr>
              <p:nvPr/>
            </p:nvSpPr>
            <p:spPr>
              <a:xfrm>
                <a:off x="2376902" y="4985780"/>
                <a:ext cx="632417" cy="369332"/>
              </a:xfrm>
              <a:prstGeom prst="rect">
                <a:avLst/>
              </a:prstGeom>
              <a:blipFill>
                <a:blip r:embed="rId7"/>
                <a:stretch>
                  <a:fillRect b="-1667"/>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5" name="正方形/長方形 34"/>
              <p:cNvSpPr/>
              <p:nvPr/>
            </p:nvSpPr>
            <p:spPr>
              <a:xfrm>
                <a:off x="2376901" y="5588975"/>
                <a:ext cx="630493"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i="1" smtClean="0">
                          <a:latin typeface="Cambria Math" panose="02040503050406030204" pitchFamily="18" charset="0"/>
                        </a:rPr>
                        <m:t>𝑥</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𝐿</m:t>
                          </m:r>
                        </m:sub>
                      </m:sSub>
                    </m:oMath>
                  </m:oMathPara>
                </a14:m>
                <a:endParaRPr lang="ja-JP" altLang="en-US" dirty="0"/>
              </a:p>
            </p:txBody>
          </p:sp>
        </mc:Choice>
        <mc:Fallback xmlns="">
          <p:sp>
            <p:nvSpPr>
              <p:cNvPr id="35" name="正方形/長方形 34"/>
              <p:cNvSpPr>
                <a:spLocks noRot="1" noChangeAspect="1" noMove="1" noResize="1" noEditPoints="1" noAdjustHandles="1" noChangeArrowheads="1" noChangeShapeType="1" noTextEdit="1"/>
              </p:cNvSpPr>
              <p:nvPr/>
            </p:nvSpPr>
            <p:spPr>
              <a:xfrm>
                <a:off x="2376901" y="5588975"/>
                <a:ext cx="630493" cy="369332"/>
              </a:xfrm>
              <a:prstGeom prst="rect">
                <a:avLst/>
              </a:prstGeom>
              <a:blipFill>
                <a:blip r:embed="rId8"/>
                <a:stretch>
                  <a:fillRect b="-1667"/>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6" name="正方形/長方形 35"/>
              <p:cNvSpPr/>
              <p:nvPr/>
            </p:nvSpPr>
            <p:spPr>
              <a:xfrm>
                <a:off x="2376903" y="4616448"/>
                <a:ext cx="632417"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i="1" smtClean="0">
                          <a:latin typeface="Cambria Math" panose="02040503050406030204" pitchFamily="18" charset="0"/>
                        </a:rPr>
                        <m:t>𝑥</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2</m:t>
                          </m:r>
                        </m:sub>
                      </m:sSub>
                    </m:oMath>
                  </m:oMathPara>
                </a14:m>
                <a:endParaRPr lang="ja-JP" altLang="en-US" dirty="0"/>
              </a:p>
            </p:txBody>
          </p:sp>
        </mc:Choice>
        <mc:Fallback xmlns="">
          <p:sp>
            <p:nvSpPr>
              <p:cNvPr id="36" name="正方形/長方形 35"/>
              <p:cNvSpPr>
                <a:spLocks noRot="1" noChangeAspect="1" noMove="1" noResize="1" noEditPoints="1" noAdjustHandles="1" noChangeArrowheads="1" noChangeShapeType="1" noTextEdit="1"/>
              </p:cNvSpPr>
              <p:nvPr/>
            </p:nvSpPr>
            <p:spPr>
              <a:xfrm>
                <a:off x="2376903" y="4616448"/>
                <a:ext cx="632417" cy="369332"/>
              </a:xfrm>
              <a:prstGeom prst="rect">
                <a:avLst/>
              </a:prstGeom>
              <a:blipFill>
                <a:blip r:embed="rId9"/>
                <a:stretch>
                  <a:fillRect/>
                </a:stretch>
              </a:blipFill>
            </p:spPr>
            <p:txBody>
              <a:bodyPr/>
              <a:lstStyle/>
              <a:p>
                <a:r>
                  <a:rPr lang="ja-JP" altLang="en-US">
                    <a:noFill/>
                  </a:rPr>
                  <a:t> </a:t>
                </a:r>
              </a:p>
            </p:txBody>
          </p:sp>
        </mc:Fallback>
      </mc:AlternateContent>
      <p:sp>
        <p:nvSpPr>
          <p:cNvPr id="42" name="テキスト ボックス 41"/>
          <p:cNvSpPr txBox="1"/>
          <p:nvPr/>
        </p:nvSpPr>
        <p:spPr>
          <a:xfrm>
            <a:off x="2517450" y="5336609"/>
            <a:ext cx="461665" cy="323165"/>
          </a:xfrm>
          <a:prstGeom prst="rect">
            <a:avLst/>
          </a:prstGeom>
          <a:noFill/>
        </p:spPr>
        <p:txBody>
          <a:bodyPr vert="eaVert" wrap="none" rtlCol="0">
            <a:spAutoFit/>
          </a:bodyPr>
          <a:lstStyle/>
          <a:p>
            <a:r>
              <a:rPr kumimoji="1" lang="en-US" altLang="ja-JP" dirty="0" smtClean="0"/>
              <a:t>…</a:t>
            </a:r>
            <a:endParaRPr kumimoji="1" lang="ja-JP" altLang="en-US" dirty="0"/>
          </a:p>
        </p:txBody>
      </p:sp>
      <p:cxnSp>
        <p:nvCxnSpPr>
          <p:cNvPr id="43" name="直線矢印コネクタ 42"/>
          <p:cNvCxnSpPr>
            <a:stCxn id="33" idx="3"/>
            <a:endCxn id="47" idx="1"/>
          </p:cNvCxnSpPr>
          <p:nvPr/>
        </p:nvCxnSpPr>
        <p:spPr>
          <a:xfrm>
            <a:off x="3003999" y="4423947"/>
            <a:ext cx="511476" cy="449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7" name="正方形/長方形 46"/>
              <p:cNvSpPr/>
              <p:nvPr/>
            </p:nvSpPr>
            <p:spPr>
              <a:xfrm>
                <a:off x="3515475" y="4243779"/>
                <a:ext cx="951671"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h</m:t>
                      </m:r>
                      <m:r>
                        <a:rPr lang="en-US" altLang="ja-JP" b="0" i="1" smtClean="0">
                          <a:latin typeface="Cambria Math" panose="02040503050406030204" pitchFamily="18" charset="0"/>
                        </a:rPr>
                        <m:t>(</m:t>
                      </m:r>
                      <m:r>
                        <a:rPr lang="en-US" altLang="ja-JP" b="0" i="1" smtClean="0">
                          <a:latin typeface="Cambria Math" panose="02040503050406030204" pitchFamily="18" charset="0"/>
                        </a:rPr>
                        <m:t>𝑥</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i="1">
                              <a:latin typeface="Cambria Math" panose="02040503050406030204" pitchFamily="18" charset="0"/>
                            </a:rPr>
                            <m:t>1</m:t>
                          </m:r>
                        </m:sub>
                      </m:sSub>
                      <m:r>
                        <a:rPr lang="en-US" altLang="ja-JP" b="0" i="1" smtClean="0">
                          <a:latin typeface="Cambria Math" panose="02040503050406030204" pitchFamily="18" charset="0"/>
                        </a:rPr>
                        <m:t>)</m:t>
                      </m:r>
                    </m:oMath>
                  </m:oMathPara>
                </a14:m>
                <a:endParaRPr lang="ja-JP" altLang="en-US" dirty="0"/>
              </a:p>
            </p:txBody>
          </p:sp>
        </mc:Choice>
        <mc:Fallback xmlns="">
          <p:sp>
            <p:nvSpPr>
              <p:cNvPr id="47" name="正方形/長方形 46"/>
              <p:cNvSpPr>
                <a:spLocks noRot="1" noChangeAspect="1" noMove="1" noResize="1" noEditPoints="1" noAdjustHandles="1" noChangeArrowheads="1" noChangeShapeType="1" noTextEdit="1"/>
              </p:cNvSpPr>
              <p:nvPr/>
            </p:nvSpPr>
            <p:spPr>
              <a:xfrm>
                <a:off x="3515475" y="4243779"/>
                <a:ext cx="951671" cy="369332"/>
              </a:xfrm>
              <a:prstGeom prst="rect">
                <a:avLst/>
              </a:prstGeom>
              <a:blipFill>
                <a:blip r:embed="rId10"/>
                <a:stretch>
                  <a:fillRect b="-14754"/>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9" name="正方形/長方形 48"/>
              <p:cNvSpPr/>
              <p:nvPr/>
            </p:nvSpPr>
            <p:spPr>
              <a:xfrm>
                <a:off x="3515475" y="4618017"/>
                <a:ext cx="956992"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h</m:t>
                      </m:r>
                      <m:r>
                        <a:rPr lang="en-US" altLang="ja-JP" b="0" i="1" smtClean="0">
                          <a:latin typeface="Cambria Math" panose="02040503050406030204" pitchFamily="18" charset="0"/>
                        </a:rPr>
                        <m:t>(</m:t>
                      </m:r>
                      <m:r>
                        <a:rPr lang="en-US" altLang="ja-JP" b="0" i="1" smtClean="0">
                          <a:latin typeface="Cambria Math" panose="02040503050406030204" pitchFamily="18" charset="0"/>
                        </a:rPr>
                        <m:t>𝑥</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2</m:t>
                          </m:r>
                        </m:sub>
                      </m:sSub>
                      <m:r>
                        <a:rPr lang="en-US" altLang="ja-JP" b="0" i="1" smtClean="0">
                          <a:latin typeface="Cambria Math" panose="02040503050406030204" pitchFamily="18" charset="0"/>
                        </a:rPr>
                        <m:t>)</m:t>
                      </m:r>
                    </m:oMath>
                  </m:oMathPara>
                </a14:m>
                <a:endParaRPr lang="ja-JP" altLang="en-US" dirty="0"/>
              </a:p>
            </p:txBody>
          </p:sp>
        </mc:Choice>
        <mc:Fallback xmlns="">
          <p:sp>
            <p:nvSpPr>
              <p:cNvPr id="49" name="正方形/長方形 48"/>
              <p:cNvSpPr>
                <a:spLocks noRot="1" noChangeAspect="1" noMove="1" noResize="1" noEditPoints="1" noAdjustHandles="1" noChangeArrowheads="1" noChangeShapeType="1" noTextEdit="1"/>
              </p:cNvSpPr>
              <p:nvPr/>
            </p:nvSpPr>
            <p:spPr>
              <a:xfrm>
                <a:off x="3515475" y="4618017"/>
                <a:ext cx="956992" cy="369332"/>
              </a:xfrm>
              <a:prstGeom prst="rect">
                <a:avLst/>
              </a:prstGeom>
              <a:blipFill>
                <a:blip r:embed="rId11"/>
                <a:stretch>
                  <a:fillRect b="-1500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0" name="正方形/長方形 49"/>
              <p:cNvSpPr/>
              <p:nvPr/>
            </p:nvSpPr>
            <p:spPr>
              <a:xfrm>
                <a:off x="3515472" y="4982932"/>
                <a:ext cx="956992"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h</m:t>
                      </m:r>
                      <m:r>
                        <a:rPr lang="en-US" altLang="ja-JP" b="0" i="1" smtClean="0">
                          <a:latin typeface="Cambria Math" panose="02040503050406030204" pitchFamily="18" charset="0"/>
                        </a:rPr>
                        <m:t>(</m:t>
                      </m:r>
                      <m:r>
                        <a:rPr lang="en-US" altLang="ja-JP" b="0" i="1" smtClean="0">
                          <a:latin typeface="Cambria Math" panose="02040503050406030204" pitchFamily="18" charset="0"/>
                        </a:rPr>
                        <m:t>𝑥</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3</m:t>
                          </m:r>
                        </m:sub>
                      </m:sSub>
                      <m:r>
                        <a:rPr lang="en-US" altLang="ja-JP" b="0" i="1" smtClean="0">
                          <a:latin typeface="Cambria Math" panose="02040503050406030204" pitchFamily="18" charset="0"/>
                        </a:rPr>
                        <m:t>)</m:t>
                      </m:r>
                    </m:oMath>
                  </m:oMathPara>
                </a14:m>
                <a:endParaRPr lang="ja-JP" altLang="en-US" dirty="0"/>
              </a:p>
            </p:txBody>
          </p:sp>
        </mc:Choice>
        <mc:Fallback xmlns="">
          <p:sp>
            <p:nvSpPr>
              <p:cNvPr id="50" name="正方形/長方形 49"/>
              <p:cNvSpPr>
                <a:spLocks noRot="1" noChangeAspect="1" noMove="1" noResize="1" noEditPoints="1" noAdjustHandles="1" noChangeArrowheads="1" noChangeShapeType="1" noTextEdit="1"/>
              </p:cNvSpPr>
              <p:nvPr/>
            </p:nvSpPr>
            <p:spPr>
              <a:xfrm>
                <a:off x="3515472" y="4982932"/>
                <a:ext cx="956992" cy="369332"/>
              </a:xfrm>
              <a:prstGeom prst="rect">
                <a:avLst/>
              </a:prstGeom>
              <a:blipFill>
                <a:blip r:embed="rId12"/>
                <a:stretch>
                  <a:fillRect b="-14754"/>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1" name="正方形/長方形 50"/>
              <p:cNvSpPr/>
              <p:nvPr/>
            </p:nvSpPr>
            <p:spPr>
              <a:xfrm>
                <a:off x="3515468" y="5588975"/>
                <a:ext cx="955070"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h</m:t>
                      </m:r>
                      <m:r>
                        <a:rPr lang="en-US" altLang="ja-JP" b="0" i="1" smtClean="0">
                          <a:latin typeface="Cambria Math" panose="02040503050406030204" pitchFamily="18" charset="0"/>
                        </a:rPr>
                        <m:t>(</m:t>
                      </m:r>
                      <m:r>
                        <a:rPr lang="en-US" altLang="ja-JP" b="0" i="1" smtClean="0">
                          <a:latin typeface="Cambria Math" panose="02040503050406030204" pitchFamily="18" charset="0"/>
                        </a:rPr>
                        <m:t>𝑥</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𝐿</m:t>
                          </m:r>
                        </m:sub>
                      </m:sSub>
                      <m:r>
                        <a:rPr lang="en-US" altLang="ja-JP" b="0" i="1" smtClean="0">
                          <a:latin typeface="Cambria Math" panose="02040503050406030204" pitchFamily="18" charset="0"/>
                        </a:rPr>
                        <m:t>)</m:t>
                      </m:r>
                    </m:oMath>
                  </m:oMathPara>
                </a14:m>
                <a:endParaRPr lang="ja-JP" altLang="en-US" dirty="0"/>
              </a:p>
            </p:txBody>
          </p:sp>
        </mc:Choice>
        <mc:Fallback xmlns="">
          <p:sp>
            <p:nvSpPr>
              <p:cNvPr id="51" name="正方形/長方形 50"/>
              <p:cNvSpPr>
                <a:spLocks noRot="1" noChangeAspect="1" noMove="1" noResize="1" noEditPoints="1" noAdjustHandles="1" noChangeArrowheads="1" noChangeShapeType="1" noTextEdit="1"/>
              </p:cNvSpPr>
              <p:nvPr/>
            </p:nvSpPr>
            <p:spPr>
              <a:xfrm>
                <a:off x="3515468" y="5588975"/>
                <a:ext cx="955070" cy="369332"/>
              </a:xfrm>
              <a:prstGeom prst="rect">
                <a:avLst/>
              </a:prstGeom>
              <a:blipFill>
                <a:blip r:embed="rId13"/>
                <a:stretch>
                  <a:fillRect b="-15000"/>
                </a:stretch>
              </a:blipFill>
            </p:spPr>
            <p:txBody>
              <a:bodyPr/>
              <a:lstStyle/>
              <a:p>
                <a:r>
                  <a:rPr lang="ja-JP" altLang="en-US">
                    <a:noFill/>
                  </a:rPr>
                  <a:t> </a:t>
                </a:r>
              </a:p>
            </p:txBody>
          </p:sp>
        </mc:Fallback>
      </mc:AlternateContent>
      <p:cxnSp>
        <p:nvCxnSpPr>
          <p:cNvPr id="52" name="直線矢印コネクタ 51"/>
          <p:cNvCxnSpPr>
            <a:stCxn id="36" idx="3"/>
            <a:endCxn id="49" idx="1"/>
          </p:cNvCxnSpPr>
          <p:nvPr/>
        </p:nvCxnSpPr>
        <p:spPr>
          <a:xfrm>
            <a:off x="3009320" y="4801114"/>
            <a:ext cx="506155" cy="156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直線矢印コネクタ 52"/>
          <p:cNvCxnSpPr>
            <a:stCxn id="34" idx="3"/>
            <a:endCxn id="50" idx="1"/>
          </p:cNvCxnSpPr>
          <p:nvPr/>
        </p:nvCxnSpPr>
        <p:spPr>
          <a:xfrm flipV="1">
            <a:off x="3009319" y="5167598"/>
            <a:ext cx="506153" cy="28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4" name="直線矢印コネクタ 53"/>
          <p:cNvCxnSpPr>
            <a:stCxn id="35" idx="3"/>
            <a:endCxn id="51" idx="1"/>
          </p:cNvCxnSpPr>
          <p:nvPr/>
        </p:nvCxnSpPr>
        <p:spPr>
          <a:xfrm>
            <a:off x="3007394" y="5773641"/>
            <a:ext cx="50807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2" name="テキスト ボックス 61"/>
          <p:cNvSpPr txBox="1"/>
          <p:nvPr/>
        </p:nvSpPr>
        <p:spPr>
          <a:xfrm>
            <a:off x="2860947" y="3916316"/>
            <a:ext cx="886781" cy="338554"/>
          </a:xfrm>
          <a:prstGeom prst="rect">
            <a:avLst/>
          </a:prstGeom>
          <a:noFill/>
        </p:spPr>
        <p:txBody>
          <a:bodyPr wrap="none" rtlCol="0">
            <a:spAutoFit/>
          </a:bodyPr>
          <a:lstStyle/>
          <a:p>
            <a:r>
              <a:rPr kumimoji="1" lang="en-US" altLang="ja-JP" sz="1600" dirty="0" smtClean="0">
                <a:latin typeface="+mn-ea"/>
                <a:ea typeface="+mn-ea"/>
              </a:rPr>
              <a:t>STEP</a:t>
            </a:r>
            <a:r>
              <a:rPr lang="ja-JP" altLang="en-US" sz="1600" dirty="0">
                <a:latin typeface="+mn-ea"/>
                <a:ea typeface="+mn-ea"/>
              </a:rPr>
              <a:t> </a:t>
            </a:r>
            <a:r>
              <a:rPr lang="en-US" altLang="ja-JP" sz="1600" dirty="0" smtClean="0">
                <a:latin typeface="+mn-ea"/>
                <a:ea typeface="+mn-ea"/>
              </a:rPr>
              <a:t>β</a:t>
            </a:r>
            <a:endParaRPr kumimoji="1" lang="ja-JP" altLang="en-US" sz="1600" dirty="0">
              <a:latin typeface="+mn-ea"/>
              <a:ea typeface="+mn-ea"/>
            </a:endParaRPr>
          </a:p>
        </p:txBody>
      </p:sp>
      <mc:AlternateContent xmlns:mc="http://schemas.openxmlformats.org/markup-compatibility/2006" xmlns:a14="http://schemas.microsoft.com/office/drawing/2010/main">
        <mc:Choice Requires="a14">
          <p:sp>
            <p:nvSpPr>
              <p:cNvPr id="63" name="テキスト ボックス 62"/>
              <p:cNvSpPr txBox="1"/>
              <p:nvPr/>
            </p:nvSpPr>
            <p:spPr>
              <a:xfrm>
                <a:off x="7395959" y="4998879"/>
                <a:ext cx="1327426" cy="369332"/>
              </a:xfrm>
              <a:prstGeom prst="rect">
                <a:avLst/>
              </a:prstGeom>
              <a:noFill/>
            </p:spPr>
            <p:txBody>
              <a:bodyPr wrap="square" rtlCol="0">
                <a:spAutoFit/>
              </a:bodyPr>
              <a:lstStyle/>
              <a:p>
                <a:r>
                  <a:rPr lang="ja-JP" altLang="en-US" b="0" dirty="0" smtClean="0">
                    <a:ea typeface="+mn-ea"/>
                  </a:rPr>
                  <a:t>ベクトル </a:t>
                </a:r>
                <a14:m>
                  <m:oMath xmlns:m="http://schemas.openxmlformats.org/officeDocument/2006/math">
                    <m:r>
                      <a:rPr lang="en-US" altLang="ja-JP" b="0" i="1" smtClean="0">
                        <a:latin typeface="Cambria Math" panose="02040503050406030204" pitchFamily="18" charset="0"/>
                        <a:ea typeface="+mn-ea"/>
                      </a:rPr>
                      <m:t>𝑦</m:t>
                    </m:r>
                  </m:oMath>
                </a14:m>
                <a:endParaRPr kumimoji="1" lang="en-US" altLang="ja-JP" dirty="0" smtClean="0">
                  <a:latin typeface="+mn-lt"/>
                  <a:ea typeface="+mn-ea"/>
                </a:endParaRPr>
              </a:p>
            </p:txBody>
          </p:sp>
        </mc:Choice>
        <mc:Fallback xmlns="">
          <p:sp>
            <p:nvSpPr>
              <p:cNvPr id="63" name="テキスト ボックス 62"/>
              <p:cNvSpPr txBox="1">
                <a:spLocks noRot="1" noChangeAspect="1" noMove="1" noResize="1" noEditPoints="1" noAdjustHandles="1" noChangeArrowheads="1" noChangeShapeType="1" noTextEdit="1"/>
              </p:cNvSpPr>
              <p:nvPr/>
            </p:nvSpPr>
            <p:spPr>
              <a:xfrm>
                <a:off x="7395959" y="4998879"/>
                <a:ext cx="1327426" cy="369332"/>
              </a:xfrm>
              <a:prstGeom prst="rect">
                <a:avLst/>
              </a:prstGeom>
              <a:blipFill>
                <a:blip r:embed="rId14"/>
                <a:stretch>
                  <a:fillRect l="-3670" t="-4918" b="-27869"/>
                </a:stretch>
              </a:blipFill>
            </p:spPr>
            <p:txBody>
              <a:bodyPr/>
              <a:lstStyle/>
              <a:p>
                <a:r>
                  <a:rPr lang="ja-JP" altLang="en-US">
                    <a:noFill/>
                  </a:rPr>
                  <a:t> </a:t>
                </a:r>
              </a:p>
            </p:txBody>
          </p:sp>
        </mc:Fallback>
      </mc:AlternateContent>
      <p:cxnSp>
        <p:nvCxnSpPr>
          <p:cNvPr id="65" name="直線矢印コネクタ 64"/>
          <p:cNvCxnSpPr>
            <a:stCxn id="63" idx="1"/>
            <a:endCxn id="70" idx="3"/>
          </p:cNvCxnSpPr>
          <p:nvPr/>
        </p:nvCxnSpPr>
        <p:spPr>
          <a:xfrm flipH="1" flipV="1">
            <a:off x="6830356" y="4430305"/>
            <a:ext cx="565603" cy="75324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直線矢印コネクタ 65"/>
          <p:cNvCxnSpPr>
            <a:stCxn id="63" idx="1"/>
            <a:endCxn id="73" idx="3"/>
          </p:cNvCxnSpPr>
          <p:nvPr/>
        </p:nvCxnSpPr>
        <p:spPr>
          <a:xfrm flipH="1" flipV="1">
            <a:off x="6835677" y="4807472"/>
            <a:ext cx="560282" cy="37607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a:stCxn id="63" idx="1"/>
            <a:endCxn id="72" idx="3"/>
          </p:cNvCxnSpPr>
          <p:nvPr/>
        </p:nvCxnSpPr>
        <p:spPr>
          <a:xfrm flipH="1">
            <a:off x="6833751" y="5183545"/>
            <a:ext cx="562208" cy="59645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 name="直線矢印コネクタ 67"/>
          <p:cNvCxnSpPr>
            <a:stCxn id="63" idx="1"/>
            <a:endCxn id="71" idx="3"/>
          </p:cNvCxnSpPr>
          <p:nvPr/>
        </p:nvCxnSpPr>
        <p:spPr>
          <a:xfrm flipH="1" flipV="1">
            <a:off x="6835676" y="5176804"/>
            <a:ext cx="560283" cy="674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9" name="テキスト ボックス 68"/>
          <p:cNvSpPr txBox="1"/>
          <p:nvPr/>
        </p:nvSpPr>
        <p:spPr>
          <a:xfrm>
            <a:off x="6655334" y="3908257"/>
            <a:ext cx="888385" cy="338554"/>
          </a:xfrm>
          <a:prstGeom prst="rect">
            <a:avLst/>
          </a:prstGeom>
          <a:noFill/>
        </p:spPr>
        <p:txBody>
          <a:bodyPr wrap="none" rtlCol="0">
            <a:spAutoFit/>
          </a:bodyPr>
          <a:lstStyle/>
          <a:p>
            <a:r>
              <a:rPr kumimoji="1" lang="en-US" altLang="ja-JP" sz="1600" dirty="0" smtClean="0">
                <a:latin typeface="+mn-ea"/>
                <a:ea typeface="+mn-ea"/>
              </a:rPr>
              <a:t>STEP</a:t>
            </a:r>
            <a:r>
              <a:rPr lang="ja-JP" altLang="en-US" sz="1600" dirty="0">
                <a:latin typeface="+mn-ea"/>
                <a:ea typeface="+mn-ea"/>
              </a:rPr>
              <a:t> </a:t>
            </a:r>
            <a:r>
              <a:rPr lang="en-US" altLang="ja-JP" sz="1600" dirty="0">
                <a:latin typeface="+mn-ea"/>
                <a:ea typeface="+mn-ea"/>
              </a:rPr>
              <a:t>α</a:t>
            </a:r>
            <a:endParaRPr kumimoji="1" lang="ja-JP" altLang="en-US" sz="1600" dirty="0">
              <a:latin typeface="+mn-ea"/>
              <a:ea typeface="+mn-ea"/>
            </a:endParaRPr>
          </a:p>
        </p:txBody>
      </p:sp>
      <mc:AlternateContent xmlns:mc="http://schemas.openxmlformats.org/markup-compatibility/2006" xmlns:a14="http://schemas.microsoft.com/office/drawing/2010/main">
        <mc:Choice Requires="a14">
          <p:sp>
            <p:nvSpPr>
              <p:cNvPr id="70" name="正方形/長方形 69"/>
              <p:cNvSpPr/>
              <p:nvPr/>
            </p:nvSpPr>
            <p:spPr>
              <a:xfrm>
                <a:off x="6199863" y="4245639"/>
                <a:ext cx="630493"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𝑦</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i="1">
                              <a:latin typeface="Cambria Math" panose="02040503050406030204" pitchFamily="18" charset="0"/>
                            </a:rPr>
                            <m:t>1</m:t>
                          </m:r>
                        </m:sub>
                      </m:sSub>
                    </m:oMath>
                  </m:oMathPara>
                </a14:m>
                <a:endParaRPr lang="ja-JP" altLang="en-US" dirty="0"/>
              </a:p>
            </p:txBody>
          </p:sp>
        </mc:Choice>
        <mc:Fallback xmlns="">
          <p:sp>
            <p:nvSpPr>
              <p:cNvPr id="70" name="正方形/長方形 69"/>
              <p:cNvSpPr>
                <a:spLocks noRot="1" noChangeAspect="1" noMove="1" noResize="1" noEditPoints="1" noAdjustHandles="1" noChangeArrowheads="1" noChangeShapeType="1" noTextEdit="1"/>
              </p:cNvSpPr>
              <p:nvPr/>
            </p:nvSpPr>
            <p:spPr>
              <a:xfrm>
                <a:off x="6199863" y="4245639"/>
                <a:ext cx="630493" cy="369332"/>
              </a:xfrm>
              <a:prstGeom prst="rect">
                <a:avLst/>
              </a:prstGeom>
              <a:blipFill>
                <a:blip r:embed="rId15"/>
                <a:stretch>
                  <a:fillRect b="-8197"/>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1" name="正方形/長方形 70"/>
              <p:cNvSpPr/>
              <p:nvPr/>
            </p:nvSpPr>
            <p:spPr>
              <a:xfrm>
                <a:off x="6199861" y="4992138"/>
                <a:ext cx="635815"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𝑦</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3</m:t>
                          </m:r>
                        </m:sub>
                      </m:sSub>
                    </m:oMath>
                  </m:oMathPara>
                </a14:m>
                <a:endParaRPr lang="ja-JP" altLang="en-US" dirty="0"/>
              </a:p>
            </p:txBody>
          </p:sp>
        </mc:Choice>
        <mc:Fallback xmlns="">
          <p:sp>
            <p:nvSpPr>
              <p:cNvPr id="71" name="正方形/長方形 70"/>
              <p:cNvSpPr>
                <a:spLocks noRot="1" noChangeAspect="1" noMove="1" noResize="1" noEditPoints="1" noAdjustHandles="1" noChangeArrowheads="1" noChangeShapeType="1" noTextEdit="1"/>
              </p:cNvSpPr>
              <p:nvPr/>
            </p:nvSpPr>
            <p:spPr>
              <a:xfrm>
                <a:off x="6199861" y="4992138"/>
                <a:ext cx="635815" cy="369332"/>
              </a:xfrm>
              <a:prstGeom prst="rect">
                <a:avLst/>
              </a:prstGeom>
              <a:blipFill>
                <a:blip r:embed="rId16"/>
                <a:stretch>
                  <a:fillRect b="-6557"/>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2" name="正方形/長方形 71"/>
              <p:cNvSpPr/>
              <p:nvPr/>
            </p:nvSpPr>
            <p:spPr>
              <a:xfrm>
                <a:off x="6199860" y="5595333"/>
                <a:ext cx="633891"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𝑦</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𝐿</m:t>
                          </m:r>
                        </m:sub>
                      </m:sSub>
                    </m:oMath>
                  </m:oMathPara>
                </a14:m>
                <a:endParaRPr lang="ja-JP" altLang="en-US" dirty="0"/>
              </a:p>
            </p:txBody>
          </p:sp>
        </mc:Choice>
        <mc:Fallback xmlns="">
          <p:sp>
            <p:nvSpPr>
              <p:cNvPr id="72" name="正方形/長方形 71"/>
              <p:cNvSpPr>
                <a:spLocks noRot="1" noChangeAspect="1" noMove="1" noResize="1" noEditPoints="1" noAdjustHandles="1" noChangeArrowheads="1" noChangeShapeType="1" noTextEdit="1"/>
              </p:cNvSpPr>
              <p:nvPr/>
            </p:nvSpPr>
            <p:spPr>
              <a:xfrm>
                <a:off x="6199860" y="5595333"/>
                <a:ext cx="633891" cy="369332"/>
              </a:xfrm>
              <a:prstGeom prst="rect">
                <a:avLst/>
              </a:prstGeom>
              <a:blipFill>
                <a:blip r:embed="rId17"/>
                <a:stretch>
                  <a:fillRect b="-833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3" name="正方形/長方形 72"/>
              <p:cNvSpPr/>
              <p:nvPr/>
            </p:nvSpPr>
            <p:spPr>
              <a:xfrm>
                <a:off x="6199862" y="4622806"/>
                <a:ext cx="635815"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𝑦</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2</m:t>
                          </m:r>
                        </m:sub>
                      </m:sSub>
                    </m:oMath>
                  </m:oMathPara>
                </a14:m>
                <a:endParaRPr lang="ja-JP" altLang="en-US" dirty="0"/>
              </a:p>
            </p:txBody>
          </p:sp>
        </mc:Choice>
        <mc:Fallback xmlns="">
          <p:sp>
            <p:nvSpPr>
              <p:cNvPr id="73" name="正方形/長方形 72"/>
              <p:cNvSpPr>
                <a:spLocks noRot="1" noChangeAspect="1" noMove="1" noResize="1" noEditPoints="1" noAdjustHandles="1" noChangeArrowheads="1" noChangeShapeType="1" noTextEdit="1"/>
              </p:cNvSpPr>
              <p:nvPr/>
            </p:nvSpPr>
            <p:spPr>
              <a:xfrm>
                <a:off x="6199862" y="4622806"/>
                <a:ext cx="635815" cy="369332"/>
              </a:xfrm>
              <a:prstGeom prst="rect">
                <a:avLst/>
              </a:prstGeom>
              <a:blipFill>
                <a:blip r:embed="rId18"/>
                <a:stretch>
                  <a:fillRect b="-8197"/>
                </a:stretch>
              </a:blipFill>
            </p:spPr>
            <p:txBody>
              <a:bodyPr/>
              <a:lstStyle/>
              <a:p>
                <a:r>
                  <a:rPr lang="ja-JP" altLang="en-US">
                    <a:noFill/>
                  </a:rPr>
                  <a:t> </a:t>
                </a:r>
              </a:p>
            </p:txBody>
          </p:sp>
        </mc:Fallback>
      </mc:AlternateContent>
      <p:sp>
        <p:nvSpPr>
          <p:cNvPr id="74" name="テキスト ボックス 73"/>
          <p:cNvSpPr txBox="1"/>
          <p:nvPr/>
        </p:nvSpPr>
        <p:spPr>
          <a:xfrm>
            <a:off x="6340409" y="5342967"/>
            <a:ext cx="461665" cy="323165"/>
          </a:xfrm>
          <a:prstGeom prst="rect">
            <a:avLst/>
          </a:prstGeom>
          <a:noFill/>
        </p:spPr>
        <p:txBody>
          <a:bodyPr vert="eaVert" wrap="none" rtlCol="0">
            <a:spAutoFit/>
          </a:bodyPr>
          <a:lstStyle/>
          <a:p>
            <a:r>
              <a:rPr kumimoji="1" lang="en-US" altLang="ja-JP" dirty="0" smtClean="0"/>
              <a:t>…</a:t>
            </a:r>
            <a:endParaRPr kumimoji="1" lang="ja-JP" altLang="en-US" dirty="0"/>
          </a:p>
        </p:txBody>
      </p:sp>
      <p:cxnSp>
        <p:nvCxnSpPr>
          <p:cNvPr id="75" name="直線矢印コネクタ 74"/>
          <p:cNvCxnSpPr>
            <a:stCxn id="70" idx="1"/>
            <a:endCxn id="76" idx="3"/>
          </p:cNvCxnSpPr>
          <p:nvPr/>
        </p:nvCxnSpPr>
        <p:spPr>
          <a:xfrm flipH="1">
            <a:off x="5633645" y="4430305"/>
            <a:ext cx="566218" cy="697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6" name="正方形/長方形 75"/>
              <p:cNvSpPr/>
              <p:nvPr/>
            </p:nvSpPr>
            <p:spPr>
              <a:xfrm>
                <a:off x="4678575" y="4252614"/>
                <a:ext cx="955070"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h</m:t>
                      </m:r>
                      <m:r>
                        <a:rPr lang="en-US" altLang="ja-JP" b="0" i="1" smtClean="0">
                          <a:latin typeface="Cambria Math" panose="02040503050406030204" pitchFamily="18" charset="0"/>
                        </a:rPr>
                        <m:t>(</m:t>
                      </m:r>
                      <m:r>
                        <a:rPr lang="en-US" altLang="ja-JP" b="0" i="1" smtClean="0">
                          <a:latin typeface="Cambria Math" panose="02040503050406030204" pitchFamily="18" charset="0"/>
                        </a:rPr>
                        <m:t>𝑦</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i="1">
                              <a:latin typeface="Cambria Math" panose="02040503050406030204" pitchFamily="18" charset="0"/>
                            </a:rPr>
                            <m:t>1</m:t>
                          </m:r>
                        </m:sub>
                      </m:sSub>
                      <m:r>
                        <a:rPr lang="en-US" altLang="ja-JP" b="0" i="1" smtClean="0">
                          <a:latin typeface="Cambria Math" panose="02040503050406030204" pitchFamily="18" charset="0"/>
                        </a:rPr>
                        <m:t>)</m:t>
                      </m:r>
                    </m:oMath>
                  </m:oMathPara>
                </a14:m>
                <a:endParaRPr lang="ja-JP" altLang="en-US" dirty="0"/>
              </a:p>
            </p:txBody>
          </p:sp>
        </mc:Choice>
        <mc:Fallback xmlns="">
          <p:sp>
            <p:nvSpPr>
              <p:cNvPr id="76" name="正方形/長方形 75"/>
              <p:cNvSpPr>
                <a:spLocks noRot="1" noChangeAspect="1" noMove="1" noResize="1" noEditPoints="1" noAdjustHandles="1" noChangeArrowheads="1" noChangeShapeType="1" noTextEdit="1"/>
              </p:cNvSpPr>
              <p:nvPr/>
            </p:nvSpPr>
            <p:spPr>
              <a:xfrm>
                <a:off x="4678575" y="4252614"/>
                <a:ext cx="955070" cy="369332"/>
              </a:xfrm>
              <a:prstGeom prst="rect">
                <a:avLst/>
              </a:prstGeom>
              <a:blipFill>
                <a:blip r:embed="rId19"/>
                <a:stretch>
                  <a:fillRect b="-1500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7" name="正方形/長方形 76"/>
              <p:cNvSpPr/>
              <p:nvPr/>
            </p:nvSpPr>
            <p:spPr>
              <a:xfrm>
                <a:off x="4678575" y="4626852"/>
                <a:ext cx="960391"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h</m:t>
                      </m:r>
                      <m:r>
                        <a:rPr lang="en-US" altLang="ja-JP" b="0" i="1" smtClean="0">
                          <a:latin typeface="Cambria Math" panose="02040503050406030204" pitchFamily="18" charset="0"/>
                        </a:rPr>
                        <m:t>(</m:t>
                      </m:r>
                      <m:r>
                        <a:rPr lang="en-US" altLang="ja-JP" b="0" i="1" smtClean="0">
                          <a:latin typeface="Cambria Math" panose="02040503050406030204" pitchFamily="18" charset="0"/>
                        </a:rPr>
                        <m:t>𝑦</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i="1">
                              <a:latin typeface="Cambria Math" panose="02040503050406030204" pitchFamily="18" charset="0"/>
                            </a:rPr>
                            <m:t>2</m:t>
                          </m:r>
                        </m:sub>
                      </m:sSub>
                      <m:r>
                        <a:rPr lang="en-US" altLang="ja-JP" b="0" i="1" smtClean="0">
                          <a:latin typeface="Cambria Math" panose="02040503050406030204" pitchFamily="18" charset="0"/>
                        </a:rPr>
                        <m:t>)</m:t>
                      </m:r>
                    </m:oMath>
                  </m:oMathPara>
                </a14:m>
                <a:endParaRPr lang="ja-JP" altLang="en-US" dirty="0"/>
              </a:p>
            </p:txBody>
          </p:sp>
        </mc:Choice>
        <mc:Fallback xmlns="">
          <p:sp>
            <p:nvSpPr>
              <p:cNvPr id="77" name="正方形/長方形 76"/>
              <p:cNvSpPr>
                <a:spLocks noRot="1" noChangeAspect="1" noMove="1" noResize="1" noEditPoints="1" noAdjustHandles="1" noChangeArrowheads="1" noChangeShapeType="1" noTextEdit="1"/>
              </p:cNvSpPr>
              <p:nvPr/>
            </p:nvSpPr>
            <p:spPr>
              <a:xfrm>
                <a:off x="4678575" y="4626852"/>
                <a:ext cx="960391" cy="369332"/>
              </a:xfrm>
              <a:prstGeom prst="rect">
                <a:avLst/>
              </a:prstGeom>
              <a:blipFill>
                <a:blip r:embed="rId20"/>
                <a:stretch>
                  <a:fillRect b="-13115"/>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8" name="正方形/長方形 77"/>
              <p:cNvSpPr/>
              <p:nvPr/>
            </p:nvSpPr>
            <p:spPr>
              <a:xfrm>
                <a:off x="4678575" y="4991767"/>
                <a:ext cx="960391"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h</m:t>
                      </m:r>
                      <m:r>
                        <a:rPr lang="en-US" altLang="ja-JP" b="0" i="1" smtClean="0">
                          <a:latin typeface="Cambria Math" panose="02040503050406030204" pitchFamily="18" charset="0"/>
                        </a:rPr>
                        <m:t>(</m:t>
                      </m:r>
                      <m:r>
                        <a:rPr lang="en-US" altLang="ja-JP" b="0" i="1" smtClean="0">
                          <a:latin typeface="Cambria Math" panose="02040503050406030204" pitchFamily="18" charset="0"/>
                        </a:rPr>
                        <m:t>𝑦</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i="1">
                              <a:latin typeface="Cambria Math" panose="02040503050406030204" pitchFamily="18" charset="0"/>
                            </a:rPr>
                            <m:t>3</m:t>
                          </m:r>
                        </m:sub>
                      </m:sSub>
                      <m:r>
                        <a:rPr lang="en-US" altLang="ja-JP" b="0" i="1" smtClean="0">
                          <a:latin typeface="Cambria Math" panose="02040503050406030204" pitchFamily="18" charset="0"/>
                        </a:rPr>
                        <m:t>)</m:t>
                      </m:r>
                    </m:oMath>
                  </m:oMathPara>
                </a14:m>
                <a:endParaRPr lang="ja-JP" altLang="en-US" dirty="0"/>
              </a:p>
            </p:txBody>
          </p:sp>
        </mc:Choice>
        <mc:Fallback xmlns="">
          <p:sp>
            <p:nvSpPr>
              <p:cNvPr id="78" name="正方形/長方形 77"/>
              <p:cNvSpPr>
                <a:spLocks noRot="1" noChangeAspect="1" noMove="1" noResize="1" noEditPoints="1" noAdjustHandles="1" noChangeArrowheads="1" noChangeShapeType="1" noTextEdit="1"/>
              </p:cNvSpPr>
              <p:nvPr/>
            </p:nvSpPr>
            <p:spPr>
              <a:xfrm>
                <a:off x="4678575" y="4991767"/>
                <a:ext cx="960391" cy="369332"/>
              </a:xfrm>
              <a:prstGeom prst="rect">
                <a:avLst/>
              </a:prstGeom>
              <a:blipFill>
                <a:blip r:embed="rId21"/>
                <a:stretch>
                  <a:fillRect b="-1500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9" name="正方形/長方形 78"/>
              <p:cNvSpPr/>
              <p:nvPr/>
            </p:nvSpPr>
            <p:spPr>
              <a:xfrm>
                <a:off x="4678575" y="5597810"/>
                <a:ext cx="958468"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h</m:t>
                      </m:r>
                      <m:r>
                        <a:rPr lang="en-US" altLang="ja-JP" b="0" i="1" smtClean="0">
                          <a:latin typeface="Cambria Math" panose="02040503050406030204" pitchFamily="18" charset="0"/>
                        </a:rPr>
                        <m:t>(</m:t>
                      </m:r>
                      <m:r>
                        <a:rPr lang="en-US" altLang="ja-JP" b="0" i="1" smtClean="0">
                          <a:latin typeface="Cambria Math" panose="02040503050406030204" pitchFamily="18" charset="0"/>
                        </a:rPr>
                        <m:t>𝑦</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i="1">
                              <a:latin typeface="Cambria Math" panose="02040503050406030204" pitchFamily="18" charset="0"/>
                            </a:rPr>
                            <m:t>𝐿</m:t>
                          </m:r>
                        </m:sub>
                      </m:sSub>
                      <m:r>
                        <a:rPr lang="en-US" altLang="ja-JP" b="0" i="1" smtClean="0">
                          <a:latin typeface="Cambria Math" panose="02040503050406030204" pitchFamily="18" charset="0"/>
                        </a:rPr>
                        <m:t>)</m:t>
                      </m:r>
                    </m:oMath>
                  </m:oMathPara>
                </a14:m>
                <a:endParaRPr lang="ja-JP" altLang="en-US" dirty="0"/>
              </a:p>
            </p:txBody>
          </p:sp>
        </mc:Choice>
        <mc:Fallback xmlns="">
          <p:sp>
            <p:nvSpPr>
              <p:cNvPr id="79" name="正方形/長方形 78"/>
              <p:cNvSpPr>
                <a:spLocks noRot="1" noChangeAspect="1" noMove="1" noResize="1" noEditPoints="1" noAdjustHandles="1" noChangeArrowheads="1" noChangeShapeType="1" noTextEdit="1"/>
              </p:cNvSpPr>
              <p:nvPr/>
            </p:nvSpPr>
            <p:spPr>
              <a:xfrm>
                <a:off x="4678575" y="5597810"/>
                <a:ext cx="958468" cy="369332"/>
              </a:xfrm>
              <a:prstGeom prst="rect">
                <a:avLst/>
              </a:prstGeom>
              <a:blipFill>
                <a:blip r:embed="rId22"/>
                <a:stretch>
                  <a:fillRect b="-14754"/>
                </a:stretch>
              </a:blipFill>
            </p:spPr>
            <p:txBody>
              <a:bodyPr/>
              <a:lstStyle/>
              <a:p>
                <a:r>
                  <a:rPr lang="ja-JP" altLang="en-US">
                    <a:noFill/>
                  </a:rPr>
                  <a:t> </a:t>
                </a:r>
              </a:p>
            </p:txBody>
          </p:sp>
        </mc:Fallback>
      </mc:AlternateContent>
      <p:cxnSp>
        <p:nvCxnSpPr>
          <p:cNvPr id="80" name="直線矢印コネクタ 79"/>
          <p:cNvCxnSpPr>
            <a:stCxn id="73" idx="1"/>
            <a:endCxn id="77" idx="3"/>
          </p:cNvCxnSpPr>
          <p:nvPr/>
        </p:nvCxnSpPr>
        <p:spPr>
          <a:xfrm flipH="1">
            <a:off x="5638966" y="4807472"/>
            <a:ext cx="560896" cy="404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直線矢印コネクタ 80"/>
          <p:cNvCxnSpPr>
            <a:stCxn id="71" idx="1"/>
            <a:endCxn id="78" idx="3"/>
          </p:cNvCxnSpPr>
          <p:nvPr/>
        </p:nvCxnSpPr>
        <p:spPr>
          <a:xfrm flipH="1" flipV="1">
            <a:off x="5638966" y="5176433"/>
            <a:ext cx="560895" cy="37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2" name="直線矢印コネクタ 81"/>
          <p:cNvCxnSpPr>
            <a:stCxn id="72" idx="1"/>
            <a:endCxn id="79" idx="3"/>
          </p:cNvCxnSpPr>
          <p:nvPr/>
        </p:nvCxnSpPr>
        <p:spPr>
          <a:xfrm flipH="1">
            <a:off x="5637043" y="5779999"/>
            <a:ext cx="562817" cy="247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3" name="テキスト ボックス 82"/>
          <p:cNvSpPr txBox="1"/>
          <p:nvPr/>
        </p:nvSpPr>
        <p:spPr>
          <a:xfrm>
            <a:off x="5459350" y="3902560"/>
            <a:ext cx="886781" cy="338554"/>
          </a:xfrm>
          <a:prstGeom prst="rect">
            <a:avLst/>
          </a:prstGeom>
          <a:noFill/>
        </p:spPr>
        <p:txBody>
          <a:bodyPr wrap="none" rtlCol="0">
            <a:spAutoFit/>
          </a:bodyPr>
          <a:lstStyle/>
          <a:p>
            <a:r>
              <a:rPr kumimoji="1" lang="en-US" altLang="ja-JP" sz="1600" dirty="0" smtClean="0">
                <a:latin typeface="+mn-ea"/>
                <a:ea typeface="+mn-ea"/>
              </a:rPr>
              <a:t>STEP</a:t>
            </a:r>
            <a:r>
              <a:rPr lang="ja-JP" altLang="en-US" sz="1600" dirty="0">
                <a:latin typeface="+mn-ea"/>
                <a:ea typeface="+mn-ea"/>
              </a:rPr>
              <a:t> </a:t>
            </a:r>
            <a:r>
              <a:rPr lang="en-US" altLang="ja-JP" sz="1600" dirty="0" smtClean="0">
                <a:latin typeface="+mn-ea"/>
                <a:ea typeface="+mn-ea"/>
              </a:rPr>
              <a:t>β</a:t>
            </a:r>
            <a:endParaRPr kumimoji="1" lang="ja-JP" altLang="en-US" sz="1600" dirty="0">
              <a:latin typeface="+mn-ea"/>
              <a:ea typeface="+mn-ea"/>
            </a:endParaRPr>
          </a:p>
        </p:txBody>
      </p:sp>
      <mc:AlternateContent xmlns:mc="http://schemas.openxmlformats.org/markup-compatibility/2006" xmlns:a14="http://schemas.microsoft.com/office/drawing/2010/main">
        <mc:Choice Requires="a14">
          <p:sp>
            <p:nvSpPr>
              <p:cNvPr id="123" name="テキスト ボックス 122"/>
              <p:cNvSpPr txBox="1"/>
              <p:nvPr/>
            </p:nvSpPr>
            <p:spPr>
              <a:xfrm>
                <a:off x="4330535" y="4184898"/>
                <a:ext cx="49885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2400" b="1" i="1" smtClean="0">
                          <a:solidFill>
                            <a:srgbClr val="208DC3"/>
                          </a:solidFill>
                          <a:latin typeface="Cambria Math" panose="02040503050406030204" pitchFamily="18" charset="0"/>
                          <a:ea typeface="Cambria Math" panose="02040503050406030204" pitchFamily="18" charset="0"/>
                        </a:rPr>
                        <m:t>≠</m:t>
                      </m:r>
                    </m:oMath>
                  </m:oMathPara>
                </a14:m>
                <a:endParaRPr kumimoji="1" lang="ja-JP" altLang="en-US" sz="2400" b="1" dirty="0">
                  <a:solidFill>
                    <a:srgbClr val="208DC3"/>
                  </a:solidFill>
                </a:endParaRPr>
              </a:p>
            </p:txBody>
          </p:sp>
        </mc:Choice>
        <mc:Fallback xmlns="">
          <p:sp>
            <p:nvSpPr>
              <p:cNvPr id="123" name="テキスト ボックス 122"/>
              <p:cNvSpPr txBox="1">
                <a:spLocks noRot="1" noChangeAspect="1" noMove="1" noResize="1" noEditPoints="1" noAdjustHandles="1" noChangeArrowheads="1" noChangeShapeType="1" noTextEdit="1"/>
              </p:cNvSpPr>
              <p:nvPr/>
            </p:nvSpPr>
            <p:spPr>
              <a:xfrm>
                <a:off x="4330535" y="4184898"/>
                <a:ext cx="498855" cy="461665"/>
              </a:xfrm>
              <a:prstGeom prst="rect">
                <a:avLst/>
              </a:prstGeom>
              <a:blipFill>
                <a:blip r:embed="rId2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24" name="テキスト ボックス 123"/>
              <p:cNvSpPr txBox="1"/>
              <p:nvPr/>
            </p:nvSpPr>
            <p:spPr>
              <a:xfrm>
                <a:off x="4338540" y="4574468"/>
                <a:ext cx="49885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2400" b="1" i="1" smtClean="0">
                          <a:solidFill>
                            <a:srgbClr val="208DC3"/>
                          </a:solidFill>
                          <a:latin typeface="Cambria Math" panose="02040503050406030204" pitchFamily="18" charset="0"/>
                          <a:ea typeface="Cambria Math" panose="02040503050406030204" pitchFamily="18" charset="0"/>
                        </a:rPr>
                        <m:t>≠</m:t>
                      </m:r>
                    </m:oMath>
                  </m:oMathPara>
                </a14:m>
                <a:endParaRPr kumimoji="1" lang="ja-JP" altLang="en-US" sz="2400" b="1" dirty="0">
                  <a:solidFill>
                    <a:srgbClr val="208DC3"/>
                  </a:solidFill>
                </a:endParaRPr>
              </a:p>
            </p:txBody>
          </p:sp>
        </mc:Choice>
        <mc:Fallback xmlns="">
          <p:sp>
            <p:nvSpPr>
              <p:cNvPr id="124" name="テキスト ボックス 123"/>
              <p:cNvSpPr txBox="1">
                <a:spLocks noRot="1" noChangeAspect="1" noMove="1" noResize="1" noEditPoints="1" noAdjustHandles="1" noChangeArrowheads="1" noChangeShapeType="1" noTextEdit="1"/>
              </p:cNvSpPr>
              <p:nvPr/>
            </p:nvSpPr>
            <p:spPr>
              <a:xfrm>
                <a:off x="4338540" y="4574468"/>
                <a:ext cx="498855" cy="461665"/>
              </a:xfrm>
              <a:prstGeom prst="rect">
                <a:avLst/>
              </a:prstGeom>
              <a:blipFill>
                <a:blip r:embed="rId24"/>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25" name="テキスト ボックス 124"/>
              <p:cNvSpPr txBox="1"/>
              <p:nvPr/>
            </p:nvSpPr>
            <p:spPr>
              <a:xfrm>
                <a:off x="4342895" y="4934170"/>
                <a:ext cx="49885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ja-JP" altLang="en-US" sz="2400" b="1" i="1" smtClean="0">
                          <a:solidFill>
                            <a:srgbClr val="208DC3"/>
                          </a:solidFill>
                          <a:latin typeface="Cambria Math" panose="02040503050406030204" pitchFamily="18" charset="0"/>
                        </a:rPr>
                        <m:t>≠</m:t>
                      </m:r>
                    </m:oMath>
                  </m:oMathPara>
                </a14:m>
                <a:endParaRPr kumimoji="1" lang="ja-JP" altLang="en-US" sz="2400" b="1" dirty="0">
                  <a:solidFill>
                    <a:srgbClr val="208DC3"/>
                  </a:solidFill>
                </a:endParaRPr>
              </a:p>
            </p:txBody>
          </p:sp>
        </mc:Choice>
        <mc:Fallback xmlns="">
          <p:sp>
            <p:nvSpPr>
              <p:cNvPr id="125" name="テキスト ボックス 124"/>
              <p:cNvSpPr txBox="1">
                <a:spLocks noRot="1" noChangeAspect="1" noMove="1" noResize="1" noEditPoints="1" noAdjustHandles="1" noChangeArrowheads="1" noChangeShapeType="1" noTextEdit="1"/>
              </p:cNvSpPr>
              <p:nvPr/>
            </p:nvSpPr>
            <p:spPr>
              <a:xfrm>
                <a:off x="4342895" y="4934170"/>
                <a:ext cx="498855" cy="461665"/>
              </a:xfrm>
              <a:prstGeom prst="rect">
                <a:avLst/>
              </a:prstGeom>
              <a:blipFill>
                <a:blip r:embed="rId25"/>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26" name="テキスト ボックス 125"/>
              <p:cNvSpPr txBox="1"/>
              <p:nvPr/>
            </p:nvSpPr>
            <p:spPr>
              <a:xfrm>
                <a:off x="4348404" y="5551099"/>
                <a:ext cx="49885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2400" i="1" smtClean="0">
                          <a:solidFill>
                            <a:srgbClr val="D04255"/>
                          </a:solidFill>
                          <a:latin typeface="Cambria Math" panose="02040503050406030204" pitchFamily="18" charset="0"/>
                          <a:ea typeface="Cambria Math" panose="02040503050406030204" pitchFamily="18" charset="0"/>
                        </a:rPr>
                        <m:t>=</m:t>
                      </m:r>
                    </m:oMath>
                  </m:oMathPara>
                </a14:m>
                <a:endParaRPr kumimoji="1" lang="ja-JP" altLang="en-US" sz="2400" dirty="0">
                  <a:solidFill>
                    <a:srgbClr val="D04255"/>
                  </a:solidFill>
                </a:endParaRPr>
              </a:p>
            </p:txBody>
          </p:sp>
        </mc:Choice>
        <mc:Fallback xmlns="">
          <p:sp>
            <p:nvSpPr>
              <p:cNvPr id="126" name="テキスト ボックス 125"/>
              <p:cNvSpPr txBox="1">
                <a:spLocks noRot="1" noChangeAspect="1" noMove="1" noResize="1" noEditPoints="1" noAdjustHandles="1" noChangeArrowheads="1" noChangeShapeType="1" noTextEdit="1"/>
              </p:cNvSpPr>
              <p:nvPr/>
            </p:nvSpPr>
            <p:spPr>
              <a:xfrm>
                <a:off x="4348404" y="5551099"/>
                <a:ext cx="498855" cy="461665"/>
              </a:xfrm>
              <a:prstGeom prst="rect">
                <a:avLst/>
              </a:prstGeom>
              <a:blipFill>
                <a:blip r:embed="rId26"/>
                <a:stretch>
                  <a:fillRect/>
                </a:stretch>
              </a:blipFill>
            </p:spPr>
            <p:txBody>
              <a:bodyPr/>
              <a:lstStyle/>
              <a:p>
                <a:r>
                  <a:rPr lang="ja-JP" altLang="en-US">
                    <a:noFill/>
                  </a:rPr>
                  <a:t> </a:t>
                </a:r>
              </a:p>
            </p:txBody>
          </p:sp>
        </mc:Fallback>
      </mc:AlternateContent>
      <p:sp>
        <p:nvSpPr>
          <p:cNvPr id="127" name="テキスト ボックス 126"/>
          <p:cNvSpPr txBox="1"/>
          <p:nvPr/>
        </p:nvSpPr>
        <p:spPr>
          <a:xfrm>
            <a:off x="3785806" y="5334697"/>
            <a:ext cx="461665" cy="323165"/>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128" name="テキスト ボックス 127"/>
          <p:cNvSpPr txBox="1"/>
          <p:nvPr/>
        </p:nvSpPr>
        <p:spPr>
          <a:xfrm>
            <a:off x="4937908" y="5334697"/>
            <a:ext cx="461665" cy="323165"/>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131" name="テキスト ボックス 130"/>
          <p:cNvSpPr txBox="1"/>
          <p:nvPr/>
        </p:nvSpPr>
        <p:spPr>
          <a:xfrm>
            <a:off x="4452411" y="5319942"/>
            <a:ext cx="461665" cy="323165"/>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132" name="右矢印 131"/>
          <p:cNvSpPr/>
          <p:nvPr/>
        </p:nvSpPr>
        <p:spPr>
          <a:xfrm rot="5400000">
            <a:off x="4432478" y="5331033"/>
            <a:ext cx="310976" cy="1604322"/>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400" dirty="0">
              <a:latin typeface="+mn-ea"/>
            </a:endParaRPr>
          </a:p>
        </p:txBody>
      </p:sp>
      <mc:AlternateContent xmlns:mc="http://schemas.openxmlformats.org/markup-compatibility/2006" xmlns:a14="http://schemas.microsoft.com/office/drawing/2010/main">
        <mc:Choice Requires="a14">
          <p:sp>
            <p:nvSpPr>
              <p:cNvPr id="133" name="テキスト ボックス 132"/>
              <p:cNvSpPr txBox="1"/>
              <p:nvPr/>
            </p:nvSpPr>
            <p:spPr>
              <a:xfrm>
                <a:off x="2804840" y="6319958"/>
                <a:ext cx="3585982" cy="369332"/>
              </a:xfrm>
              <a:prstGeom prst="rect">
                <a:avLst/>
              </a:prstGeom>
              <a:noFill/>
            </p:spPr>
            <p:txBody>
              <a:bodyPr wrap="none" rtlCol="0">
                <a:spAutoFit/>
              </a:bodyPr>
              <a:lstStyle/>
              <a:p>
                <a:r>
                  <a:rPr lang="ja-JP" altLang="en-US" kern="0" dirty="0"/>
                  <a:t>ベクトル </a:t>
                </a:r>
                <a14:m>
                  <m:oMath xmlns:m="http://schemas.openxmlformats.org/officeDocument/2006/math">
                    <m:r>
                      <a:rPr lang="en-US" altLang="ja-JP" i="1" kern="0">
                        <a:latin typeface="Cambria Math" panose="02040503050406030204" pitchFamily="18" charset="0"/>
                      </a:rPr>
                      <m:t>𝑥</m:t>
                    </m:r>
                    <m:r>
                      <a:rPr lang="en-US" altLang="ja-JP" i="1" kern="0">
                        <a:latin typeface="Cambria Math" panose="02040503050406030204" pitchFamily="18" charset="0"/>
                      </a:rPr>
                      <m:t>,</m:t>
                    </m:r>
                    <m:r>
                      <a:rPr lang="en-US" altLang="ja-JP" i="1" kern="0">
                        <a:latin typeface="Cambria Math" panose="02040503050406030204" pitchFamily="18" charset="0"/>
                      </a:rPr>
                      <m:t>𝑦</m:t>
                    </m:r>
                  </m:oMath>
                </a14:m>
                <a:r>
                  <a:rPr lang="en-US" altLang="ja-JP" kern="0" dirty="0"/>
                  <a:t> </a:t>
                </a:r>
                <a:r>
                  <a:rPr lang="ja-JP" altLang="en-US" kern="0" dirty="0"/>
                  <a:t>は</a:t>
                </a:r>
                <a:r>
                  <a:rPr lang="en-US" altLang="ja-JP" kern="0" dirty="0"/>
                  <a:t> </a:t>
                </a:r>
                <a:r>
                  <a:rPr lang="ja-JP" altLang="en-US" dirty="0" smtClean="0">
                    <a:solidFill>
                      <a:srgbClr val="D04255"/>
                    </a:solidFill>
                  </a:rPr>
                  <a:t>同じ</a:t>
                </a:r>
                <a:r>
                  <a:rPr lang="ja-JP" altLang="en-US" dirty="0"/>
                  <a:t>クラスタに分類</a:t>
                </a:r>
              </a:p>
            </p:txBody>
          </p:sp>
        </mc:Choice>
        <mc:Fallback xmlns="">
          <p:sp>
            <p:nvSpPr>
              <p:cNvPr id="133" name="テキスト ボックス 132"/>
              <p:cNvSpPr txBox="1">
                <a:spLocks noRot="1" noChangeAspect="1" noMove="1" noResize="1" noEditPoints="1" noAdjustHandles="1" noChangeArrowheads="1" noChangeShapeType="1" noTextEdit="1"/>
              </p:cNvSpPr>
              <p:nvPr/>
            </p:nvSpPr>
            <p:spPr>
              <a:xfrm>
                <a:off x="2804840" y="6319958"/>
                <a:ext cx="3585982" cy="369332"/>
              </a:xfrm>
              <a:prstGeom prst="rect">
                <a:avLst/>
              </a:prstGeom>
              <a:blipFill>
                <a:blip r:embed="rId27"/>
                <a:stretch>
                  <a:fillRect l="-1361" t="-13333" r="-1190" b="-23333"/>
                </a:stretch>
              </a:blipFill>
            </p:spPr>
            <p:txBody>
              <a:bodyPr/>
              <a:lstStyle/>
              <a:p>
                <a:r>
                  <a:rPr lang="ja-JP" altLang="en-US">
                    <a:noFill/>
                  </a:rPr>
                  <a:t> </a:t>
                </a:r>
              </a:p>
            </p:txBody>
          </p:sp>
        </mc:Fallback>
      </mc:AlternateContent>
      <p:sp>
        <p:nvSpPr>
          <p:cNvPr id="59" name="テキスト ボックス 58"/>
          <p:cNvSpPr txBox="1"/>
          <p:nvPr/>
        </p:nvSpPr>
        <p:spPr>
          <a:xfrm>
            <a:off x="4148582" y="3908257"/>
            <a:ext cx="878767" cy="338554"/>
          </a:xfrm>
          <a:prstGeom prst="rect">
            <a:avLst/>
          </a:prstGeom>
          <a:noFill/>
        </p:spPr>
        <p:txBody>
          <a:bodyPr wrap="none" rtlCol="0">
            <a:spAutoFit/>
          </a:bodyPr>
          <a:lstStyle/>
          <a:p>
            <a:r>
              <a:rPr kumimoji="1" lang="en-US" altLang="ja-JP" sz="1600" dirty="0" smtClean="0">
                <a:latin typeface="+mn-ea"/>
                <a:ea typeface="+mn-ea"/>
              </a:rPr>
              <a:t>STEP</a:t>
            </a:r>
            <a:r>
              <a:rPr lang="ja-JP" altLang="en-US" sz="1600" dirty="0" smtClean="0">
                <a:latin typeface="+mn-ea"/>
                <a:ea typeface="+mn-ea"/>
              </a:rPr>
              <a:t> </a:t>
            </a:r>
            <a:r>
              <a:rPr lang="en-US" altLang="ja-JP" sz="1600" dirty="0" smtClean="0">
                <a:latin typeface="+mn-ea"/>
                <a:ea typeface="+mn-ea"/>
              </a:rPr>
              <a:t>γ</a:t>
            </a:r>
            <a:endParaRPr kumimoji="1" lang="ja-JP" altLang="en-US" sz="1600" dirty="0">
              <a:latin typeface="+mn-ea"/>
              <a:ea typeface="+mn-ea"/>
            </a:endParaRPr>
          </a:p>
        </p:txBody>
      </p:sp>
    </p:spTree>
    <p:extLst>
      <p:ext uri="{BB962C8B-B14F-4D97-AF65-F5344CB8AC3E}">
        <p14:creationId xmlns:p14="http://schemas.microsoft.com/office/powerpoint/2010/main" val="3832322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 </a:t>
            </a:r>
            <a:r>
              <a:rPr lang="en-US" altLang="ja-JP" sz="4000" dirty="0"/>
              <a:t>Cross-Polytope </a:t>
            </a:r>
            <a:r>
              <a:rPr lang="en-US" altLang="ja-JP" sz="4000" dirty="0" smtClean="0"/>
              <a:t>LSH</a:t>
            </a:r>
            <a:br>
              <a:rPr lang="en-US" altLang="ja-JP" sz="4000" dirty="0" smtClean="0"/>
            </a:br>
            <a:r>
              <a:rPr lang="ja-JP" altLang="en-US" sz="4000" dirty="0" smtClean="0"/>
              <a:t>に</a:t>
            </a:r>
            <a:r>
              <a:rPr lang="ja-JP" altLang="en-US" sz="4000" dirty="0"/>
              <a:t>与えるパラメータ</a:t>
            </a:r>
            <a:endParaRPr kumimoji="1" lang="ja-JP" altLang="en-US" sz="4000"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marL="0" indent="0">
                  <a:buNone/>
                </a:pPr>
                <a:r>
                  <a:rPr lang="ja-JP" altLang="en-US" sz="2400" dirty="0" smtClean="0"/>
                  <a:t>閾値 </a:t>
                </a:r>
                <a14:m>
                  <m:oMath xmlns:m="http://schemas.openxmlformats.org/officeDocument/2006/math">
                    <m:r>
                      <a:rPr lang="en-US" altLang="ja-JP" sz="2400">
                        <a:latin typeface="Cambria Math" panose="02040503050406030204" pitchFamily="18" charset="0"/>
                      </a:rPr>
                      <m:t>0≤</m:t>
                    </m:r>
                    <m:r>
                      <a:rPr lang="ja-JP" altLang="en-US" sz="2400" i="1">
                        <a:latin typeface="Cambria Math" panose="02040503050406030204" pitchFamily="18" charset="0"/>
                      </a:rPr>
                      <m:t>𝛿</m:t>
                    </m:r>
                    <m:r>
                      <a:rPr lang="en-US" altLang="ja-JP" sz="2400" i="1">
                        <a:latin typeface="Cambria Math" panose="02040503050406030204" pitchFamily="18" charset="0"/>
                      </a:rPr>
                      <m:t>≤1</m:t>
                    </m:r>
                  </m:oMath>
                </a14:m>
                <a:r>
                  <a:rPr lang="ja-JP" altLang="en-US" sz="2400" dirty="0"/>
                  <a:t> に対する</a:t>
                </a:r>
                <a:endParaRPr lang="en-US" altLang="ja-JP" sz="2400" dirty="0"/>
              </a:p>
              <a:p>
                <a:pPr marL="0" indent="0">
                  <a:buNone/>
                </a:pPr>
                <a:r>
                  <a:rPr lang="en-US" altLang="ja-JP" sz="2400" dirty="0"/>
                  <a:t>Cross-Polytope LSH </a:t>
                </a:r>
                <a:r>
                  <a:rPr lang="ja-JP" altLang="en-US" sz="2400" dirty="0"/>
                  <a:t>の衝突確率 </a:t>
                </a:r>
                <a:r>
                  <a:rPr lang="en-US" altLang="ja-JP" sz="2400" dirty="0"/>
                  <a:t>=</a:t>
                </a:r>
              </a:p>
              <a:p>
                <a:pPr marL="0" indent="0">
                  <a:buNone/>
                </a:pPr>
                <a:endParaRPr lang="en-US" altLang="ja-JP" sz="2400" dirty="0"/>
              </a:p>
              <a:p>
                <a:pPr marL="0" indent="0">
                  <a:buNone/>
                </a:pPr>
                <a:endParaRPr lang="en-US" altLang="ja-JP" sz="2400" b="1" dirty="0"/>
              </a:p>
              <a:p>
                <a:pPr marL="0" indent="0">
                  <a:buNone/>
                </a:pPr>
                <a:r>
                  <a:rPr lang="ja-JP" altLang="en-US" sz="2400" dirty="0" smtClean="0"/>
                  <a:t>再現率に影響を与えるパラメータ</a:t>
                </a:r>
                <a:endParaRPr lang="en-US" altLang="ja-JP" sz="2400" dirty="0"/>
              </a:p>
              <a:p>
                <a:r>
                  <a:rPr lang="ja-JP" altLang="en-US" sz="2400" dirty="0" smtClean="0"/>
                  <a:t>行列の種類数</a:t>
                </a:r>
                <a:r>
                  <a:rPr lang="en-US" altLang="ja-JP" sz="2400" dirty="0" smtClean="0"/>
                  <a:t> </a:t>
                </a:r>
                <a14:m>
                  <m:oMath xmlns:m="http://schemas.openxmlformats.org/officeDocument/2006/math">
                    <m:r>
                      <a:rPr lang="en-US" altLang="ja-JP" sz="2400" i="1">
                        <a:latin typeface="Cambria Math" panose="02040503050406030204" pitchFamily="18" charset="0"/>
                      </a:rPr>
                      <m:t>𝐿</m:t>
                    </m:r>
                  </m:oMath>
                </a14:m>
                <a:endParaRPr lang="en-US" altLang="ja-JP" sz="2400" dirty="0" smtClean="0"/>
              </a:p>
              <a:p>
                <a:pPr lvl="1"/>
                <a:r>
                  <a:rPr lang="ja-JP" altLang="en-US" sz="2000" dirty="0"/>
                  <a:t>増加に</a:t>
                </a:r>
                <a:r>
                  <a:rPr lang="ja-JP" altLang="en-US" sz="2000" dirty="0" smtClean="0"/>
                  <a:t>従って，再現率が</a:t>
                </a:r>
                <a:r>
                  <a:rPr lang="ja-JP" altLang="en-US" sz="2000" dirty="0" smtClean="0">
                    <a:solidFill>
                      <a:srgbClr val="D04255"/>
                    </a:solidFill>
                  </a:rPr>
                  <a:t>上がり</a:t>
                </a:r>
                <a:r>
                  <a:rPr lang="ja-JP" altLang="en-US" sz="2000" dirty="0" smtClean="0"/>
                  <a:t>，探索時間が</a:t>
                </a:r>
                <a:r>
                  <a:rPr lang="ja-JP" altLang="en-US" sz="2000" dirty="0">
                    <a:solidFill>
                      <a:srgbClr val="208DC3"/>
                    </a:solidFill>
                  </a:rPr>
                  <a:t>増加</a:t>
                </a:r>
                <a:endParaRPr lang="en-US" altLang="ja-JP" sz="2000" dirty="0">
                  <a:solidFill>
                    <a:srgbClr val="208DC3"/>
                  </a:solidFill>
                </a:endParaRPr>
              </a:p>
              <a:p>
                <a:r>
                  <a:rPr lang="ja-JP" altLang="en-US" sz="2400" dirty="0"/>
                  <a:t>区画の分割数 </a:t>
                </a:r>
                <a14:m>
                  <m:oMath xmlns:m="http://schemas.openxmlformats.org/officeDocument/2006/math">
                    <m:r>
                      <a:rPr lang="en-US" altLang="ja-JP" sz="2400" i="1">
                        <a:latin typeface="Cambria Math" panose="02040503050406030204" pitchFamily="18" charset="0"/>
                      </a:rPr>
                      <m:t>𝑇</m:t>
                    </m:r>
                  </m:oMath>
                </a14:m>
                <a:endParaRPr lang="en-US" altLang="ja-JP" sz="2400" dirty="0"/>
              </a:p>
              <a:p>
                <a:pPr lvl="1"/>
                <a:r>
                  <a:rPr lang="ja-JP" altLang="en-US" sz="2000" dirty="0"/>
                  <a:t>増加に</a:t>
                </a:r>
                <a:r>
                  <a:rPr lang="ja-JP" altLang="en-US" sz="2000" dirty="0" smtClean="0"/>
                  <a:t>従って，再現率</a:t>
                </a:r>
                <a:r>
                  <a:rPr lang="ja-JP" altLang="en-US" sz="2000" dirty="0"/>
                  <a:t>が</a:t>
                </a:r>
                <a:r>
                  <a:rPr lang="ja-JP" altLang="en-US" sz="2000" dirty="0" smtClean="0">
                    <a:solidFill>
                      <a:srgbClr val="208DC3"/>
                    </a:solidFill>
                  </a:rPr>
                  <a:t>下がり</a:t>
                </a:r>
                <a:r>
                  <a:rPr lang="ja-JP" altLang="en-US" sz="2000" dirty="0" smtClean="0"/>
                  <a:t>，探索時間が</a:t>
                </a:r>
                <a:r>
                  <a:rPr lang="ja-JP" altLang="en-US" sz="2000" dirty="0" smtClean="0">
                    <a:solidFill>
                      <a:srgbClr val="D04255"/>
                    </a:solidFill>
                  </a:rPr>
                  <a:t>減少</a:t>
                </a:r>
                <a:endParaRPr lang="en-US" altLang="ja-JP" sz="2000" dirty="0">
                  <a:solidFill>
                    <a:srgbClr val="D04255"/>
                  </a:solidFill>
                </a:endParaRPr>
              </a:p>
              <a:p>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4"/>
                <a:stretch>
                  <a:fillRect l="-1111" t="-809"/>
                </a:stretch>
              </a:blipFill>
            </p:spPr>
            <p:txBody>
              <a:bodyPr/>
              <a:lstStyle/>
              <a:p>
                <a:r>
                  <a:rPr lang="ja-JP" altLang="en-US">
                    <a:noFill/>
                  </a:rPr>
                  <a:t> </a:t>
                </a:r>
              </a:p>
            </p:txBody>
          </p:sp>
        </mc:Fallback>
      </mc:AlternateContent>
      <p:sp>
        <p:nvSpPr>
          <p:cNvPr id="4" name="日付プレースホルダー 3"/>
          <p:cNvSpPr>
            <a:spLocks noGrp="1"/>
          </p:cNvSpPr>
          <p:nvPr>
            <p:ph type="dt" sz="half" idx="10"/>
          </p:nvPr>
        </p:nvSpPr>
        <p:spPr/>
        <p:txBody>
          <a:bodyPr/>
          <a:lstStyle/>
          <a:p>
            <a:r>
              <a:rPr lang="en-US" altLang="ja-JP" smtClean="0"/>
              <a:t>2019/2/13</a:t>
            </a:r>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11</a:t>
            </a:fld>
            <a:endParaRPr lang="en-US" altLang="ja-JP"/>
          </a:p>
        </p:txBody>
      </p:sp>
      <p:pic>
        <p:nvPicPr>
          <p:cNvPr id="10" name="図 9"/>
          <p:cNvPicPr>
            <a:picLocks noChangeAspect="1"/>
          </p:cNvPicPr>
          <p:nvPr>
            <p:custDataLst>
              <p:tags r:id="rId1"/>
            </p:custDataLst>
          </p:nvPr>
        </p:nvPicPr>
        <p:blipFill>
          <a:blip r:embed="rId5" cstate="print">
            <a:extLst>
              <a:ext uri="{28A0092B-C50C-407E-A947-70E740481C1C}">
                <a14:useLocalDpi xmlns:a14="http://schemas.microsoft.com/office/drawing/2010/main" val="0"/>
              </a:ext>
            </a:extLst>
          </a:blip>
          <a:stretch>
            <a:fillRect/>
          </a:stretch>
        </p:blipFill>
        <p:spPr>
          <a:xfrm>
            <a:off x="5311555" y="2014434"/>
            <a:ext cx="2280230" cy="411429"/>
          </a:xfrm>
          <a:prstGeom prst="rect">
            <a:avLst/>
          </a:prstGeom>
        </p:spPr>
      </p:pic>
      <p:sp>
        <p:nvSpPr>
          <p:cNvPr id="7" name="下矢印 6"/>
          <p:cNvSpPr/>
          <p:nvPr/>
        </p:nvSpPr>
        <p:spPr>
          <a:xfrm>
            <a:off x="3884318" y="2612425"/>
            <a:ext cx="1619204" cy="605117"/>
          </a:xfrm>
          <a:prstGeom prst="downArrow">
            <a:avLst/>
          </a:prstGeom>
          <a:solidFill>
            <a:srgbClr val="5D639E"/>
          </a:solidFill>
          <a:ln>
            <a:solidFill>
              <a:srgbClr val="5D639E"/>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solidFill>
                <a:srgbClr val="0099FF"/>
              </a:solidFill>
              <a:latin typeface="+mn-ea"/>
            </a:endParaRPr>
          </a:p>
        </p:txBody>
      </p:sp>
      <p:sp>
        <p:nvSpPr>
          <p:cNvPr id="8" name="テキスト ボックス 7"/>
          <p:cNvSpPr txBox="1"/>
          <p:nvPr/>
        </p:nvSpPr>
        <p:spPr>
          <a:xfrm>
            <a:off x="811409" y="5477728"/>
            <a:ext cx="7510069" cy="830997"/>
          </a:xfrm>
          <a:prstGeom prst="rect">
            <a:avLst/>
          </a:prstGeom>
          <a:noFill/>
          <a:ln w="28575">
            <a:solidFill>
              <a:schemeClr val="tx1"/>
            </a:solidFill>
          </a:ln>
        </p:spPr>
        <p:txBody>
          <a:bodyPr wrap="none" rtlCol="0">
            <a:spAutoFit/>
          </a:bodyPr>
          <a:lstStyle/>
          <a:p>
            <a:r>
              <a:rPr kumimoji="1" lang="en-US" altLang="ja-JP" sz="2400" dirty="0" err="1" smtClean="0">
                <a:latin typeface="+mn-ea"/>
                <a:ea typeface="+mn-ea"/>
              </a:rPr>
              <a:t>CCVolti</a:t>
            </a:r>
            <a:r>
              <a:rPr kumimoji="1" lang="en-US" altLang="ja-JP" sz="2400" dirty="0" smtClean="0">
                <a:latin typeface="+mn-ea"/>
                <a:ea typeface="+mn-ea"/>
              </a:rPr>
              <a:t> </a:t>
            </a:r>
            <a:r>
              <a:rPr kumimoji="1" lang="ja-JP" altLang="en-US" sz="2400" dirty="0" smtClean="0">
                <a:latin typeface="+mn-ea"/>
                <a:ea typeface="+mn-ea"/>
              </a:rPr>
              <a:t>の利用者が与えた目標再現率を超える再現率</a:t>
            </a:r>
            <a:endParaRPr kumimoji="1" lang="en-US" altLang="ja-JP" sz="2400" dirty="0" smtClean="0">
              <a:latin typeface="+mn-ea"/>
              <a:ea typeface="+mn-ea"/>
            </a:endParaRPr>
          </a:p>
          <a:p>
            <a:r>
              <a:rPr kumimoji="1" lang="ja-JP" altLang="en-US" sz="2400" dirty="0" smtClean="0">
                <a:latin typeface="+mn-ea"/>
                <a:ea typeface="+mn-ea"/>
              </a:rPr>
              <a:t>であり高速なパラメータの組を決定する</a:t>
            </a:r>
            <a:endParaRPr kumimoji="1" lang="ja-JP" altLang="en-US" sz="2400" dirty="0">
              <a:latin typeface="+mn-ea"/>
              <a:ea typeface="+mn-ea"/>
            </a:endParaRPr>
          </a:p>
        </p:txBody>
      </p:sp>
      <p:sp>
        <p:nvSpPr>
          <p:cNvPr id="9" name="正方形/長方形 8"/>
          <p:cNvSpPr/>
          <p:nvPr/>
        </p:nvSpPr>
        <p:spPr>
          <a:xfrm>
            <a:off x="5574887" y="2721215"/>
            <a:ext cx="3262432" cy="400110"/>
          </a:xfrm>
          <a:prstGeom prst="rect">
            <a:avLst/>
          </a:prstGeom>
          <a:ln>
            <a:solidFill>
              <a:schemeClr val="tx1"/>
            </a:solidFill>
          </a:ln>
        </p:spPr>
        <p:txBody>
          <a:bodyPr wrap="none">
            <a:spAutoFit/>
          </a:bodyPr>
          <a:lstStyle/>
          <a:p>
            <a:pPr algn="ctr"/>
            <a:r>
              <a:rPr lang="ja-JP" altLang="en-US" sz="2000" dirty="0">
                <a:latin typeface="+mj-ea"/>
                <a:ea typeface="+mj-ea"/>
              </a:rPr>
              <a:t>衝突</a:t>
            </a:r>
            <a:r>
              <a:rPr lang="ja-JP" altLang="en-US" sz="2000" dirty="0" smtClean="0">
                <a:latin typeface="+mj-ea"/>
                <a:ea typeface="+mj-ea"/>
              </a:rPr>
              <a:t>確率＝再現率</a:t>
            </a:r>
            <a:r>
              <a:rPr lang="ja-JP" altLang="en-US" sz="2000" dirty="0">
                <a:latin typeface="+mj-ea"/>
                <a:ea typeface="+mj-ea"/>
              </a:rPr>
              <a:t>の</a:t>
            </a:r>
            <a:r>
              <a:rPr lang="ja-JP" altLang="en-US" sz="2000" dirty="0" smtClean="0">
                <a:latin typeface="+mj-ea"/>
                <a:ea typeface="+mj-ea"/>
              </a:rPr>
              <a:t>期待値</a:t>
            </a:r>
            <a:endParaRPr lang="en-US" altLang="ja-JP" sz="2000" dirty="0" smtClean="0">
              <a:latin typeface="+mj-ea"/>
              <a:ea typeface="+mj-ea"/>
            </a:endParaRPr>
          </a:p>
        </p:txBody>
      </p:sp>
    </p:spTree>
    <p:extLst>
      <p:ext uri="{BB962C8B-B14F-4D97-AF65-F5344CB8AC3E}">
        <p14:creationId xmlns:p14="http://schemas.microsoft.com/office/powerpoint/2010/main" val="35680954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18488" cy="1143000"/>
          </a:xfrm>
        </p:spPr>
        <p:txBody>
          <a:bodyPr/>
          <a:lstStyle/>
          <a:p>
            <a:r>
              <a:rPr kumimoji="1" lang="en-US" altLang="ja-JP" sz="4000" dirty="0" smtClean="0"/>
              <a:t>STEP A </a:t>
            </a:r>
            <a:r>
              <a:rPr kumimoji="1" lang="ja-JP" altLang="en-US" sz="4000" dirty="0" smtClean="0"/>
              <a:t>パラメータ組を抽出</a:t>
            </a:r>
            <a:endParaRPr kumimoji="1" lang="ja-JP" altLang="en-US" sz="4000" dirty="0"/>
          </a:p>
        </p:txBody>
      </p:sp>
      <p:sp>
        <p:nvSpPr>
          <p:cNvPr id="3" name="コンテンツ プレースホルダー 2"/>
          <p:cNvSpPr>
            <a:spLocks noGrp="1"/>
          </p:cNvSpPr>
          <p:nvPr>
            <p:ph idx="1"/>
          </p:nvPr>
        </p:nvSpPr>
        <p:spPr>
          <a:xfrm>
            <a:off x="457200" y="1600200"/>
            <a:ext cx="4460248" cy="3531343"/>
          </a:xfrm>
        </p:spPr>
        <p:txBody>
          <a:bodyPr/>
          <a:lstStyle/>
          <a:p>
            <a:pPr marL="457200" indent="-457200">
              <a:buFont typeface="+mj-lt"/>
              <a:buAutoNum type="arabicPeriod"/>
            </a:pPr>
            <a:r>
              <a:rPr lang="en-US" altLang="ja-JP" sz="2400" dirty="0" err="1" smtClean="0"/>
              <a:t>CCVolti</a:t>
            </a:r>
            <a:r>
              <a:rPr lang="ja-JP" altLang="en-US" sz="2400" dirty="0" smtClean="0"/>
              <a:t>の利用者が目標再現率を設定</a:t>
            </a:r>
            <a:endParaRPr lang="en-US" altLang="ja-JP" sz="2400" dirty="0" smtClean="0"/>
          </a:p>
          <a:p>
            <a:pPr marL="457200" indent="-457200">
              <a:buFont typeface="+mj-lt"/>
              <a:buAutoNum type="arabicPeriod"/>
            </a:pPr>
            <a:r>
              <a:rPr lang="ja-JP" altLang="en-US" sz="2400" dirty="0" smtClean="0"/>
              <a:t>全て</a:t>
            </a:r>
            <a:r>
              <a:rPr lang="ja-JP" altLang="en-US" sz="2400" dirty="0"/>
              <a:t>の学習用プロジェクトで，</a:t>
            </a:r>
            <a:r>
              <a:rPr lang="ja-JP" altLang="en-US" sz="2400" dirty="0" smtClean="0"/>
              <a:t>再現率が目標</a:t>
            </a:r>
            <a:r>
              <a:rPr lang="ja-JP" altLang="en-US" sz="2400" dirty="0"/>
              <a:t>再現率を</a:t>
            </a:r>
            <a:r>
              <a:rPr lang="ja-JP" altLang="en-US" sz="2400" dirty="0" smtClean="0"/>
              <a:t>超えるパラメータ組を抽出</a:t>
            </a:r>
            <a:endParaRPr lang="en-US" altLang="ja-JP" sz="2400" dirty="0" smtClean="0"/>
          </a:p>
          <a:p>
            <a:pPr marL="0" indent="0">
              <a:buClr>
                <a:schemeClr val="tx1"/>
              </a:buClr>
              <a:buNone/>
            </a:pPr>
            <a:endParaRPr lang="en-US" altLang="ja-JP" sz="2400" dirty="0"/>
          </a:p>
          <a:p>
            <a:pPr marL="0" indent="0">
              <a:buClr>
                <a:schemeClr val="tx1"/>
              </a:buClr>
              <a:buNone/>
            </a:pPr>
            <a:r>
              <a:rPr lang="ja-JP" altLang="en-US" sz="2400" dirty="0" smtClean="0"/>
              <a:t>例：目標再現率</a:t>
            </a:r>
            <a:r>
              <a:rPr lang="en-US" altLang="ja-JP" sz="2400" dirty="0" smtClean="0"/>
              <a:t>0.9</a:t>
            </a:r>
            <a:r>
              <a:rPr lang="ja-JP" altLang="en-US" sz="2400" dirty="0" smtClean="0"/>
              <a:t>の場合</a:t>
            </a:r>
            <a:endParaRPr lang="en-US" altLang="ja-JP" sz="2000" dirty="0"/>
          </a:p>
          <a:p>
            <a:pPr marL="0" indent="0">
              <a:buClr>
                <a:schemeClr val="tx1"/>
              </a:buClr>
              <a:buNone/>
            </a:pPr>
            <a:r>
              <a:rPr lang="ja-JP" altLang="en-US" sz="2000" dirty="0">
                <a:solidFill>
                  <a:srgbClr val="FF0000"/>
                </a:solidFill>
              </a:rPr>
              <a:t>赤</a:t>
            </a:r>
            <a:r>
              <a:rPr lang="ja-JP" altLang="en-US" sz="2000" dirty="0"/>
              <a:t>：抽出した</a:t>
            </a:r>
            <a:r>
              <a:rPr lang="ja-JP" altLang="en-US" sz="2000" dirty="0" smtClean="0"/>
              <a:t>パラメータ組</a:t>
            </a:r>
            <a:endParaRPr lang="en-US" altLang="ja-JP" sz="2400" dirty="0" smtClean="0"/>
          </a:p>
          <a:p>
            <a:pPr marL="0" indent="0">
              <a:buClr>
                <a:schemeClr val="tx1"/>
              </a:buClr>
              <a:buNone/>
            </a:pPr>
            <a:r>
              <a:rPr lang="ja-JP" altLang="en-US" sz="2000" dirty="0" smtClean="0">
                <a:solidFill>
                  <a:srgbClr val="45A1CF"/>
                </a:solidFill>
              </a:rPr>
              <a:t>青</a:t>
            </a:r>
            <a:r>
              <a:rPr lang="ja-JP" altLang="en-US" sz="2000" dirty="0" smtClean="0"/>
              <a:t>：行列の種類数が多い</a:t>
            </a:r>
            <a:endParaRPr lang="en-US" altLang="ja-JP" sz="2000" dirty="0" smtClean="0"/>
          </a:p>
          <a:p>
            <a:pPr marL="0" indent="0">
              <a:buClr>
                <a:schemeClr val="tx1"/>
              </a:buClr>
              <a:buNone/>
            </a:pPr>
            <a:r>
              <a:rPr lang="ja-JP" altLang="en-US" sz="2000" dirty="0" smtClean="0"/>
              <a:t>白</a:t>
            </a:r>
            <a:r>
              <a:rPr lang="ja-JP" altLang="en-US" sz="2000" dirty="0"/>
              <a:t>：目標再現率に満たない</a:t>
            </a:r>
            <a:endParaRPr lang="en-US" altLang="ja-JP" sz="2000" dirty="0"/>
          </a:p>
          <a:p>
            <a:pPr marL="0" lvl="1" indent="0">
              <a:buClr>
                <a:schemeClr val="tx1"/>
              </a:buClr>
              <a:buNone/>
            </a:pPr>
            <a:endParaRPr lang="en-US" altLang="ja-JP" sz="2000" dirty="0" smtClean="0"/>
          </a:p>
          <a:p>
            <a:pPr marL="0" indent="0">
              <a:buClr>
                <a:schemeClr val="tx1"/>
              </a:buClr>
              <a:buNone/>
            </a:pPr>
            <a:endParaRPr lang="en-US" altLang="ja-JP" sz="2400" dirty="0"/>
          </a:p>
        </p:txBody>
      </p:sp>
      <p:sp>
        <p:nvSpPr>
          <p:cNvPr id="4" name="日付プレースホルダー 3"/>
          <p:cNvSpPr>
            <a:spLocks noGrp="1"/>
          </p:cNvSpPr>
          <p:nvPr>
            <p:ph type="dt" sz="half" idx="10"/>
          </p:nvPr>
        </p:nvSpPr>
        <p:spPr/>
        <p:txBody>
          <a:bodyPr/>
          <a:lstStyle/>
          <a:p>
            <a:r>
              <a:rPr lang="en-US" altLang="ja-JP" smtClean="0"/>
              <a:t>2019/2/13</a:t>
            </a:r>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12</a:t>
            </a:fld>
            <a:endParaRPr lang="en-US" altLang="ja-JP"/>
          </a:p>
        </p:txBody>
      </p:sp>
      <p:graphicFrame>
        <p:nvGraphicFramePr>
          <p:cNvPr id="6" name="コンテンツ プレースホルダー 14"/>
          <p:cNvGraphicFramePr>
            <a:graphicFrameLocks/>
          </p:cNvGraphicFramePr>
          <p:nvPr>
            <p:extLst>
              <p:ext uri="{D42A27DB-BD31-4B8C-83A1-F6EECF244321}">
                <p14:modId xmlns:p14="http://schemas.microsoft.com/office/powerpoint/2010/main" val="3059490030"/>
              </p:ext>
            </p:extLst>
          </p:nvPr>
        </p:nvGraphicFramePr>
        <p:xfrm>
          <a:off x="4917448" y="1859106"/>
          <a:ext cx="4069071" cy="4358640"/>
        </p:xfrm>
        <a:graphic>
          <a:graphicData uri="http://schemas.openxmlformats.org/drawingml/2006/table">
            <a:tbl>
              <a:tblPr firstRow="1" firstCol="1">
                <a:tableStyleId>{5C22544A-7EE6-4342-B048-85BDC9FD1C3A}</a:tableStyleId>
              </a:tblPr>
              <a:tblGrid>
                <a:gridCol w="452119">
                  <a:extLst>
                    <a:ext uri="{9D8B030D-6E8A-4147-A177-3AD203B41FA5}">
                      <a16:colId xmlns:a16="http://schemas.microsoft.com/office/drawing/2014/main" val="992457505"/>
                    </a:ext>
                  </a:extLst>
                </a:gridCol>
                <a:gridCol w="452119">
                  <a:extLst>
                    <a:ext uri="{9D8B030D-6E8A-4147-A177-3AD203B41FA5}">
                      <a16:colId xmlns:a16="http://schemas.microsoft.com/office/drawing/2014/main" val="963577759"/>
                    </a:ext>
                  </a:extLst>
                </a:gridCol>
                <a:gridCol w="452119">
                  <a:extLst>
                    <a:ext uri="{9D8B030D-6E8A-4147-A177-3AD203B41FA5}">
                      <a16:colId xmlns:a16="http://schemas.microsoft.com/office/drawing/2014/main" val="2352578252"/>
                    </a:ext>
                  </a:extLst>
                </a:gridCol>
                <a:gridCol w="452119">
                  <a:extLst>
                    <a:ext uri="{9D8B030D-6E8A-4147-A177-3AD203B41FA5}">
                      <a16:colId xmlns:a16="http://schemas.microsoft.com/office/drawing/2014/main" val="3852658922"/>
                    </a:ext>
                  </a:extLst>
                </a:gridCol>
                <a:gridCol w="452119">
                  <a:extLst>
                    <a:ext uri="{9D8B030D-6E8A-4147-A177-3AD203B41FA5}">
                      <a16:colId xmlns:a16="http://schemas.microsoft.com/office/drawing/2014/main" val="3930235075"/>
                    </a:ext>
                  </a:extLst>
                </a:gridCol>
                <a:gridCol w="452119">
                  <a:extLst>
                    <a:ext uri="{9D8B030D-6E8A-4147-A177-3AD203B41FA5}">
                      <a16:colId xmlns:a16="http://schemas.microsoft.com/office/drawing/2014/main" val="3984634864"/>
                    </a:ext>
                  </a:extLst>
                </a:gridCol>
                <a:gridCol w="452119">
                  <a:extLst>
                    <a:ext uri="{9D8B030D-6E8A-4147-A177-3AD203B41FA5}">
                      <a16:colId xmlns:a16="http://schemas.microsoft.com/office/drawing/2014/main" val="1122427084"/>
                    </a:ext>
                  </a:extLst>
                </a:gridCol>
                <a:gridCol w="452119">
                  <a:extLst>
                    <a:ext uri="{9D8B030D-6E8A-4147-A177-3AD203B41FA5}">
                      <a16:colId xmlns:a16="http://schemas.microsoft.com/office/drawing/2014/main" val="2650301135"/>
                    </a:ext>
                  </a:extLst>
                </a:gridCol>
                <a:gridCol w="452119">
                  <a:extLst>
                    <a:ext uri="{9D8B030D-6E8A-4147-A177-3AD203B41FA5}">
                      <a16:colId xmlns:a16="http://schemas.microsoft.com/office/drawing/2014/main" val="473397011"/>
                    </a:ext>
                  </a:extLst>
                </a:gridCol>
              </a:tblGrid>
              <a:tr h="311052">
                <a:tc>
                  <a:txBody>
                    <a:bodyPr/>
                    <a:lstStyle/>
                    <a:p>
                      <a:pPr algn="ct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solidFill>
                      <a:schemeClr val="tx1"/>
                    </a:solidFill>
                  </a:tcPr>
                </a:tc>
                <a:tc gridSpan="8">
                  <a:txBody>
                    <a:bodyPr/>
                    <a:lstStyle/>
                    <a:p>
                      <a:pPr algn="ctr"/>
                      <a:r>
                        <a:rPr lang="ja-JP" altLang="en-US" sz="1600" dirty="0" smtClean="0"/>
                        <a:t>行列の種類</a:t>
                      </a:r>
                      <a:r>
                        <a:rPr kumimoji="1" lang="ja-JP" altLang="en-US" sz="1600" dirty="0" smtClean="0"/>
                        <a:t>数 </a:t>
                      </a:r>
                      <a:r>
                        <a:rPr kumimoji="1" lang="en-US" altLang="ja-JP" sz="1600" i="1" dirty="0" smtClean="0"/>
                        <a:t>L</a:t>
                      </a:r>
                      <a:endParaRPr kumimoji="1" lang="ja-JP" altLang="en-US" sz="1600" i="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solidFill>
                      <a:schemeClr val="tx1"/>
                    </a:solidFill>
                  </a:tcPr>
                </a:tc>
                <a:tc hMerge="1">
                  <a:txBody>
                    <a:bodyPr/>
                    <a:lstStyle/>
                    <a:p>
                      <a:endParaRPr kumimoji="1" lang="ja-JP" altLang="en-US" sz="1600" dirty="0"/>
                    </a:p>
                  </a:txBody>
                  <a:tcPr/>
                </a:tc>
                <a:tc hMerge="1">
                  <a:txBody>
                    <a:bodyPr/>
                    <a:lstStyle/>
                    <a:p>
                      <a:endParaRPr kumimoji="1" lang="ja-JP" altLang="en-US" sz="1600" dirty="0"/>
                    </a:p>
                  </a:txBody>
                  <a:tcPr/>
                </a:tc>
                <a:tc hMerge="1">
                  <a:txBody>
                    <a:bodyPr/>
                    <a:lstStyle/>
                    <a:p>
                      <a:endParaRPr kumimoji="1" lang="ja-JP" altLang="en-US" sz="1600" dirty="0"/>
                    </a:p>
                  </a:txBody>
                  <a:tcPr/>
                </a:tc>
                <a:tc hMerge="1">
                  <a:txBody>
                    <a:bodyPr/>
                    <a:lstStyle/>
                    <a:p>
                      <a:endParaRPr kumimoji="1" lang="ja-JP" altLang="en-US" sz="1600" dirty="0"/>
                    </a:p>
                  </a:txBody>
                  <a:tcPr/>
                </a:tc>
                <a:tc hMerge="1">
                  <a:txBody>
                    <a:bodyPr/>
                    <a:lstStyle/>
                    <a:p>
                      <a:endParaRPr kumimoji="1" lang="ja-JP" altLang="en-US" sz="1600" dirty="0"/>
                    </a:p>
                  </a:txBody>
                  <a:tcPr/>
                </a:tc>
                <a:tc hMerge="1">
                  <a:txBody>
                    <a:bodyPr/>
                    <a:lstStyle/>
                    <a:p>
                      <a:endParaRPr kumimoji="1" lang="ja-JP" altLang="en-US" sz="1600" dirty="0"/>
                    </a:p>
                  </a:txBody>
                  <a:tcPr/>
                </a:tc>
                <a:tc hMerge="1">
                  <a:txBody>
                    <a:bodyPr/>
                    <a:lstStyle/>
                    <a:p>
                      <a:endParaRPr kumimoji="1" lang="ja-JP" altLang="en-US" sz="1600" dirty="0"/>
                    </a:p>
                  </a:txBody>
                  <a:tcPr/>
                </a:tc>
                <a:extLst>
                  <a:ext uri="{0D108BD9-81ED-4DB2-BD59-A6C34878D82A}">
                    <a16:rowId xmlns:a16="http://schemas.microsoft.com/office/drawing/2014/main" val="477323520"/>
                  </a:ext>
                </a:extLst>
              </a:tr>
              <a:tr h="311052">
                <a:tc rowSpan="12">
                  <a:txBody>
                    <a:bodyPr/>
                    <a:lstStyle/>
                    <a:p>
                      <a:pPr algn="ctr"/>
                      <a:r>
                        <a:rPr kumimoji="1" lang="ja-JP" altLang="en-US" sz="1600" dirty="0" smtClean="0"/>
                        <a:t>区画の分割数</a:t>
                      </a:r>
                      <a:r>
                        <a:rPr kumimoji="1" lang="en-US" altLang="ja-JP" sz="1600" i="1" dirty="0" smtClean="0"/>
                        <a:t>T</a:t>
                      </a:r>
                      <a:endParaRPr kumimoji="1" lang="ja-JP" altLang="en-US" sz="1600" i="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solidFill>
                      <a:schemeClr val="tx1"/>
                    </a:solidFill>
                  </a:tcPr>
                </a:tc>
                <a:tc>
                  <a:txBody>
                    <a:bodyPr/>
                    <a:lstStyle/>
                    <a:p>
                      <a:pPr algn="r"/>
                      <a:endParaRPr kumimoji="1" lang="ja-JP" alt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solidFill>
                      <a:schemeClr val="tx1"/>
                    </a:solidFill>
                  </a:tcPr>
                </a:tc>
                <a:tc>
                  <a:txBody>
                    <a:bodyPr/>
                    <a:lstStyle/>
                    <a:p>
                      <a:pPr algn="r"/>
                      <a:r>
                        <a:rPr kumimoji="1" lang="en-US" altLang="ja-JP" sz="1600" dirty="0" smtClean="0">
                          <a:solidFill>
                            <a:schemeClr val="bg1"/>
                          </a:solidFill>
                        </a:rPr>
                        <a:t>1</a:t>
                      </a:r>
                      <a:endParaRPr kumimoji="1" lang="ja-JP" alt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r"/>
                      <a:r>
                        <a:rPr kumimoji="1" lang="en-US" altLang="ja-JP" sz="1600" dirty="0" smtClean="0">
                          <a:solidFill>
                            <a:schemeClr val="bg1"/>
                          </a:solidFill>
                        </a:rPr>
                        <a:t>2</a:t>
                      </a:r>
                      <a:endParaRPr kumimoji="1" lang="ja-JP" alt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r"/>
                      <a:r>
                        <a:rPr kumimoji="1" lang="en-US" altLang="ja-JP" sz="1600" dirty="0" smtClean="0">
                          <a:solidFill>
                            <a:schemeClr val="bg1"/>
                          </a:solidFill>
                        </a:rPr>
                        <a:t>3</a:t>
                      </a:r>
                      <a:endParaRPr kumimoji="1" lang="ja-JP" alt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r"/>
                      <a:r>
                        <a:rPr kumimoji="1" lang="en-US" altLang="ja-JP" sz="1600" dirty="0" smtClean="0">
                          <a:solidFill>
                            <a:schemeClr val="bg1"/>
                          </a:solidFill>
                        </a:rPr>
                        <a:t>4</a:t>
                      </a:r>
                      <a:endParaRPr kumimoji="1" lang="ja-JP" alt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r"/>
                      <a:r>
                        <a:rPr kumimoji="1" lang="en-US" altLang="ja-JP" sz="1600" dirty="0" smtClean="0">
                          <a:solidFill>
                            <a:schemeClr val="bg1"/>
                          </a:solidFill>
                        </a:rPr>
                        <a:t>5</a:t>
                      </a:r>
                      <a:endParaRPr kumimoji="1" lang="ja-JP" alt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r"/>
                      <a:r>
                        <a:rPr kumimoji="1" lang="en-US" altLang="ja-JP" sz="1600" dirty="0" smtClean="0">
                          <a:solidFill>
                            <a:schemeClr val="bg1"/>
                          </a:solidFill>
                        </a:rPr>
                        <a:t>6</a:t>
                      </a:r>
                      <a:endParaRPr kumimoji="1" lang="ja-JP" alt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r"/>
                      <a:r>
                        <a:rPr kumimoji="1" lang="en-US" altLang="ja-JP" sz="1600" dirty="0" smtClean="0">
                          <a:solidFill>
                            <a:schemeClr val="bg1"/>
                          </a:solidFill>
                        </a:rPr>
                        <a:t>7</a:t>
                      </a:r>
                      <a:endParaRPr kumimoji="1" lang="ja-JP" alt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1984735110"/>
                  </a:ext>
                </a:extLst>
              </a:tr>
              <a:tr h="311052">
                <a:tc vMerge="1">
                  <a:txBody>
                    <a:bodyPr/>
                    <a:lstStyle/>
                    <a:p>
                      <a:endParaRPr kumimoji="1" lang="ja-JP" altLang="en-US" sz="1600" dirty="0"/>
                    </a:p>
                  </a:txBody>
                  <a:tcPr/>
                </a:tc>
                <a:tc>
                  <a:txBody>
                    <a:bodyPr/>
                    <a:lstStyle/>
                    <a:p>
                      <a:pPr algn="r"/>
                      <a:r>
                        <a:rPr kumimoji="1" lang="en-US" altLang="ja-JP" sz="1600" dirty="0" smtClean="0">
                          <a:solidFill>
                            <a:schemeClr val="bg1"/>
                          </a:solidFill>
                        </a:rPr>
                        <a:t>2</a:t>
                      </a:r>
                      <a:r>
                        <a:rPr kumimoji="1" lang="en-US" altLang="ja-JP" sz="1600" baseline="30000" dirty="0" smtClean="0">
                          <a:solidFill>
                            <a:schemeClr val="bg1"/>
                          </a:solidFill>
                        </a:rPr>
                        <a:t>5</a:t>
                      </a:r>
                      <a:endParaRPr kumimoji="1" lang="ja-JP" alt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extLst>
                  <a:ext uri="{0D108BD9-81ED-4DB2-BD59-A6C34878D82A}">
                    <a16:rowId xmlns:a16="http://schemas.microsoft.com/office/drawing/2014/main" val="2268784145"/>
                  </a:ext>
                </a:extLst>
              </a:tr>
              <a:tr h="311052">
                <a:tc vMerge="1">
                  <a:txBody>
                    <a:bodyPr/>
                    <a:lstStyle/>
                    <a:p>
                      <a:endParaRPr kumimoji="1" lang="ja-JP" altLang="en-US" sz="1600" dirty="0"/>
                    </a:p>
                  </a:txBody>
                  <a:tcPr/>
                </a:tc>
                <a:tc>
                  <a:txBody>
                    <a:bodyPr/>
                    <a:lstStyle/>
                    <a:p>
                      <a:pPr algn="r"/>
                      <a:r>
                        <a:rPr kumimoji="1" lang="en-US" altLang="ja-JP" sz="1600" dirty="0" smtClean="0">
                          <a:solidFill>
                            <a:schemeClr val="bg1"/>
                          </a:solidFill>
                        </a:rPr>
                        <a:t>2</a:t>
                      </a:r>
                      <a:r>
                        <a:rPr kumimoji="1" lang="en-US" altLang="ja-JP" sz="1600" baseline="30000" dirty="0" smtClean="0">
                          <a:solidFill>
                            <a:schemeClr val="bg1"/>
                          </a:solidFill>
                        </a:rPr>
                        <a:t>6</a:t>
                      </a:r>
                      <a:endParaRPr kumimoji="1" lang="ja-JP" alt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r"/>
                      <a:endParaRPr kumimoji="1" lang="ja-JP" alt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tc>
                  <a:txBody>
                    <a:bodyPr/>
                    <a:lstStyle/>
                    <a:p>
                      <a:pPr algn="r"/>
                      <a:endParaRPr kumimoji="1" lang="ja-JP" alt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extLst>
                  <a:ext uri="{0D108BD9-81ED-4DB2-BD59-A6C34878D82A}">
                    <a16:rowId xmlns:a16="http://schemas.microsoft.com/office/drawing/2014/main" val="779471249"/>
                  </a:ext>
                </a:extLst>
              </a:tr>
              <a:tr h="311052">
                <a:tc vMerge="1">
                  <a:txBody>
                    <a:bodyPr/>
                    <a:lstStyle/>
                    <a:p>
                      <a:endParaRPr kumimoji="1" lang="ja-JP" altLang="en-US" sz="1600" dirty="0"/>
                    </a:p>
                  </a:txBody>
                  <a:tcPr/>
                </a:tc>
                <a:tc>
                  <a:txBody>
                    <a:bodyPr/>
                    <a:lstStyle/>
                    <a:p>
                      <a:pPr algn="r"/>
                      <a:r>
                        <a:rPr kumimoji="1" lang="en-US" altLang="ja-JP" sz="1600" dirty="0" smtClean="0">
                          <a:solidFill>
                            <a:schemeClr val="bg1"/>
                          </a:solidFill>
                        </a:rPr>
                        <a:t>2</a:t>
                      </a:r>
                      <a:r>
                        <a:rPr kumimoji="1" lang="en-US" altLang="ja-JP" sz="1600" baseline="30000" dirty="0" smtClean="0">
                          <a:solidFill>
                            <a:schemeClr val="bg1"/>
                          </a:solidFill>
                        </a:rPr>
                        <a:t>7</a:t>
                      </a:r>
                      <a:endParaRPr kumimoji="1" lang="ja-JP" alt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extLst>
                  <a:ext uri="{0D108BD9-81ED-4DB2-BD59-A6C34878D82A}">
                    <a16:rowId xmlns:a16="http://schemas.microsoft.com/office/drawing/2014/main" val="2058616710"/>
                  </a:ext>
                </a:extLst>
              </a:tr>
              <a:tr h="311052">
                <a:tc vMerge="1">
                  <a:txBody>
                    <a:bodyPr/>
                    <a:lstStyle/>
                    <a:p>
                      <a:endParaRPr kumimoji="1" lang="ja-JP" altLang="en-US" sz="1600" dirty="0"/>
                    </a:p>
                  </a:txBody>
                  <a:tcPr/>
                </a:tc>
                <a:tc>
                  <a:txBody>
                    <a:bodyPr/>
                    <a:lstStyle/>
                    <a:p>
                      <a:pPr algn="r"/>
                      <a:r>
                        <a:rPr kumimoji="1" lang="en-US" altLang="ja-JP" sz="1600" dirty="0" smtClean="0">
                          <a:solidFill>
                            <a:schemeClr val="bg1"/>
                          </a:solidFill>
                        </a:rPr>
                        <a:t>2</a:t>
                      </a:r>
                      <a:r>
                        <a:rPr kumimoji="1" lang="en-US" altLang="ja-JP" sz="1600" baseline="30000" dirty="0" smtClean="0">
                          <a:solidFill>
                            <a:schemeClr val="bg1"/>
                          </a:solidFill>
                        </a:rPr>
                        <a:t>8</a:t>
                      </a:r>
                      <a:endParaRPr kumimoji="1" lang="ja-JP" alt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r"/>
                      <a:endParaRPr kumimoji="1" lang="ja-JP" alt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extLst>
                  <a:ext uri="{0D108BD9-81ED-4DB2-BD59-A6C34878D82A}">
                    <a16:rowId xmlns:a16="http://schemas.microsoft.com/office/drawing/2014/main" val="1429155516"/>
                  </a:ext>
                </a:extLst>
              </a:tr>
              <a:tr h="311052">
                <a:tc vMerge="1">
                  <a:txBody>
                    <a:bodyPr/>
                    <a:lstStyle/>
                    <a:p>
                      <a:endParaRPr kumimoji="1" lang="ja-JP" altLang="en-US" sz="1600" dirty="0"/>
                    </a:p>
                  </a:txBody>
                  <a:tcPr/>
                </a:tc>
                <a:tc>
                  <a:txBody>
                    <a:bodyPr/>
                    <a:lstStyle/>
                    <a:p>
                      <a:pPr algn="r"/>
                      <a:r>
                        <a:rPr kumimoji="1" lang="en-US" altLang="ja-JP" sz="1600" dirty="0" smtClean="0">
                          <a:solidFill>
                            <a:schemeClr val="bg1"/>
                          </a:solidFill>
                        </a:rPr>
                        <a:t>2</a:t>
                      </a:r>
                      <a:r>
                        <a:rPr kumimoji="1" lang="en-US" altLang="ja-JP" sz="1600" baseline="30000" dirty="0" smtClean="0">
                          <a:solidFill>
                            <a:schemeClr val="bg1"/>
                          </a:solidFill>
                        </a:rPr>
                        <a:t>9</a:t>
                      </a:r>
                      <a:endParaRPr kumimoji="1" lang="ja-JP" altLang="en-US" sz="1600"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extLst>
                  <a:ext uri="{0D108BD9-81ED-4DB2-BD59-A6C34878D82A}">
                    <a16:rowId xmlns:a16="http://schemas.microsoft.com/office/drawing/2014/main" val="1215885521"/>
                  </a:ext>
                </a:extLst>
              </a:tr>
              <a:tr h="311052">
                <a:tc vMerge="1">
                  <a:txBody>
                    <a:bodyPr/>
                    <a:lstStyle/>
                    <a:p>
                      <a:endParaRPr kumimoji="1" lang="en-US" altLang="ja-JP" sz="1600" dirty="0" smtClean="0"/>
                    </a:p>
                  </a:txBody>
                  <a:tcPr/>
                </a:tc>
                <a:tc>
                  <a:txBody>
                    <a:bodyPr/>
                    <a:lstStyle/>
                    <a:p>
                      <a:pPr algn="r"/>
                      <a:r>
                        <a:rPr kumimoji="1" lang="en-US" altLang="ja-JP" sz="1600" dirty="0" smtClean="0">
                          <a:solidFill>
                            <a:schemeClr val="bg1"/>
                          </a:solidFill>
                        </a:rPr>
                        <a:t>2</a:t>
                      </a:r>
                      <a:r>
                        <a:rPr kumimoji="1" lang="en-US" altLang="ja-JP" sz="1600" baseline="30000" dirty="0" smtClean="0">
                          <a:solidFill>
                            <a:schemeClr val="bg1"/>
                          </a:solidFill>
                        </a:rPr>
                        <a:t>10</a:t>
                      </a:r>
                      <a:endParaRPr kumimoji="1" lang="en-US" altLang="ja-JP" sz="1600" dirty="0" smtClean="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extLst>
                  <a:ext uri="{0D108BD9-81ED-4DB2-BD59-A6C34878D82A}">
                    <a16:rowId xmlns:a16="http://schemas.microsoft.com/office/drawing/2014/main" val="3196266655"/>
                  </a:ext>
                </a:extLst>
              </a:tr>
              <a:tr h="311052">
                <a:tc vMerge="1">
                  <a:txBody>
                    <a:bodyPr/>
                    <a:lstStyle/>
                    <a:p>
                      <a:endParaRPr kumimoji="1" lang="en-US" altLang="ja-JP" sz="1600" dirty="0" smtClean="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600" dirty="0" smtClean="0">
                          <a:solidFill>
                            <a:schemeClr val="bg1"/>
                          </a:solidFill>
                        </a:rPr>
                        <a:t>2</a:t>
                      </a:r>
                      <a:r>
                        <a:rPr kumimoji="1" lang="en-US" altLang="ja-JP" sz="1600" baseline="30000" dirty="0" smtClean="0">
                          <a:solidFill>
                            <a:schemeClr val="bg1"/>
                          </a:solidFill>
                        </a:rPr>
                        <a:t>11</a:t>
                      </a:r>
                      <a:endParaRPr kumimoji="1" lang="en-US" altLang="ja-JP" sz="1600" dirty="0" smtClean="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extLst>
                  <a:ext uri="{0D108BD9-81ED-4DB2-BD59-A6C34878D82A}">
                    <a16:rowId xmlns:a16="http://schemas.microsoft.com/office/drawing/2014/main" val="438253048"/>
                  </a:ext>
                </a:extLst>
              </a:tr>
              <a:tr h="311052">
                <a:tc vMerge="1">
                  <a:txBody>
                    <a:bodyPr/>
                    <a:lstStyle/>
                    <a:p>
                      <a:endParaRPr kumimoji="1" lang="en-US" altLang="ja-JP" sz="1600" dirty="0" smtClean="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600" dirty="0" smtClean="0">
                          <a:solidFill>
                            <a:schemeClr val="bg1"/>
                          </a:solidFill>
                        </a:rPr>
                        <a:t>2</a:t>
                      </a:r>
                      <a:r>
                        <a:rPr kumimoji="1" lang="en-US" altLang="ja-JP" sz="1600" baseline="30000" dirty="0" smtClean="0">
                          <a:solidFill>
                            <a:schemeClr val="bg1"/>
                          </a:solidFill>
                        </a:rPr>
                        <a:t>12</a:t>
                      </a:r>
                      <a:endParaRPr kumimoji="1" lang="en-US" altLang="ja-JP" sz="1600" dirty="0" smtClean="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extLst>
                  <a:ext uri="{0D108BD9-81ED-4DB2-BD59-A6C34878D82A}">
                    <a16:rowId xmlns:a16="http://schemas.microsoft.com/office/drawing/2014/main" val="328455488"/>
                  </a:ext>
                </a:extLst>
              </a:tr>
              <a:tr h="311052">
                <a:tc vMerge="1">
                  <a:txBody>
                    <a:bodyPr/>
                    <a:lstStyle/>
                    <a:p>
                      <a:endParaRPr kumimoji="1" lang="en-US" altLang="ja-JP" sz="1600" dirty="0" smtClean="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600" dirty="0" smtClean="0">
                          <a:solidFill>
                            <a:schemeClr val="bg1"/>
                          </a:solidFill>
                        </a:rPr>
                        <a:t>2</a:t>
                      </a:r>
                      <a:r>
                        <a:rPr kumimoji="1" lang="en-US" altLang="ja-JP" sz="1600" baseline="30000" dirty="0" smtClean="0">
                          <a:solidFill>
                            <a:schemeClr val="bg1"/>
                          </a:solidFill>
                        </a:rPr>
                        <a:t>13</a:t>
                      </a:r>
                      <a:endParaRPr kumimoji="1" lang="en-US" altLang="ja-JP" sz="1600" dirty="0" smtClean="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extLst>
                  <a:ext uri="{0D108BD9-81ED-4DB2-BD59-A6C34878D82A}">
                    <a16:rowId xmlns:a16="http://schemas.microsoft.com/office/drawing/2014/main" val="627355974"/>
                  </a:ext>
                </a:extLst>
              </a:tr>
              <a:tr h="311052">
                <a:tc vMerge="1">
                  <a:txBody>
                    <a:bodyPr/>
                    <a:lstStyle/>
                    <a:p>
                      <a:endParaRPr kumimoji="1" lang="en-US" altLang="ja-JP" sz="1600" dirty="0" smtClean="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600" dirty="0" smtClean="0">
                          <a:solidFill>
                            <a:schemeClr val="bg1"/>
                          </a:solidFill>
                        </a:rPr>
                        <a:t>2</a:t>
                      </a:r>
                      <a:r>
                        <a:rPr kumimoji="1" lang="en-US" altLang="ja-JP" sz="1600" baseline="30000" dirty="0" smtClean="0">
                          <a:solidFill>
                            <a:schemeClr val="bg1"/>
                          </a:solidFill>
                        </a:rPr>
                        <a:t>14</a:t>
                      </a:r>
                      <a:endParaRPr kumimoji="1" lang="en-US" altLang="ja-JP" sz="1600" dirty="0" smtClean="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extLst>
                  <a:ext uri="{0D108BD9-81ED-4DB2-BD59-A6C34878D82A}">
                    <a16:rowId xmlns:a16="http://schemas.microsoft.com/office/drawing/2014/main" val="873102054"/>
                  </a:ext>
                </a:extLst>
              </a:tr>
              <a:tr h="311052">
                <a:tc vMerge="1">
                  <a:txBody>
                    <a:bodyPr/>
                    <a:lstStyle/>
                    <a:p>
                      <a:endParaRPr kumimoji="1" lang="en-US" altLang="ja-JP" sz="1600" dirty="0" smtClean="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600" dirty="0" smtClean="0">
                          <a:solidFill>
                            <a:schemeClr val="bg1"/>
                          </a:solidFill>
                        </a:rPr>
                        <a:t>2</a:t>
                      </a:r>
                      <a:r>
                        <a:rPr kumimoji="1" lang="en-US" altLang="ja-JP" sz="1600" baseline="30000" dirty="0" smtClean="0">
                          <a:solidFill>
                            <a:schemeClr val="bg1"/>
                          </a:solidFill>
                        </a:rPr>
                        <a:t>15</a:t>
                      </a:r>
                      <a:endParaRPr kumimoji="1" lang="en-US" altLang="ja-JP" sz="1600" dirty="0" smtClean="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5A1CF"/>
                    </a:solidFill>
                  </a:tcPr>
                </a:tc>
                <a:extLst>
                  <a:ext uri="{0D108BD9-81ED-4DB2-BD59-A6C34878D82A}">
                    <a16:rowId xmlns:a16="http://schemas.microsoft.com/office/drawing/2014/main" val="599696972"/>
                  </a:ext>
                </a:extLst>
              </a:tr>
            </a:tbl>
          </a:graphicData>
        </a:graphic>
      </p:graphicFrame>
      <mc:AlternateContent xmlns:mc="http://schemas.openxmlformats.org/markup-compatibility/2006" xmlns:a14="http://schemas.microsoft.com/office/drawing/2010/main">
        <mc:Choice Requires="a14">
          <p:sp>
            <p:nvSpPr>
              <p:cNvPr id="7" name="テキスト ボックス 6"/>
              <p:cNvSpPr txBox="1"/>
              <p:nvPr/>
            </p:nvSpPr>
            <p:spPr>
              <a:xfrm>
                <a:off x="5577513" y="1491878"/>
                <a:ext cx="2748941" cy="369332"/>
              </a:xfrm>
              <a:prstGeom prst="rect">
                <a:avLst/>
              </a:prstGeom>
              <a:noFill/>
            </p:spPr>
            <p:txBody>
              <a:bodyPr wrap="square" rtlCol="0">
                <a:spAutoFit/>
              </a:bodyPr>
              <a:lstStyle/>
              <a:p>
                <a:r>
                  <a:rPr kumimoji="1" lang="ja-JP" altLang="en-US" dirty="0" smtClean="0">
                    <a:latin typeface="+mn-ea"/>
                    <a:ea typeface="+mn-ea"/>
                  </a:rPr>
                  <a:t>パラメータ組 </a:t>
                </a:r>
                <a14:m>
                  <m:oMath xmlns:m="http://schemas.openxmlformats.org/officeDocument/2006/math">
                    <m:r>
                      <a:rPr lang="en-US" altLang="ja-JP" i="1">
                        <a:latin typeface="Cambria Math" panose="02040503050406030204" pitchFamily="18" charset="0"/>
                      </a:rPr>
                      <m:t>&lt;</m:t>
                    </m:r>
                    <m:r>
                      <a:rPr lang="en-US" altLang="ja-JP" i="1">
                        <a:latin typeface="Cambria Math" panose="02040503050406030204" pitchFamily="18" charset="0"/>
                      </a:rPr>
                      <m:t>𝑇</m:t>
                    </m:r>
                    <m:r>
                      <a:rPr lang="en-US" altLang="ja-JP" i="1">
                        <a:latin typeface="Cambria Math" panose="02040503050406030204" pitchFamily="18" charset="0"/>
                      </a:rPr>
                      <m:t>,</m:t>
                    </m:r>
                    <m:r>
                      <a:rPr lang="en-US" altLang="ja-JP" i="1">
                        <a:latin typeface="Cambria Math" panose="02040503050406030204" pitchFamily="18" charset="0"/>
                      </a:rPr>
                      <m:t>𝐿</m:t>
                    </m:r>
                    <m:r>
                      <a:rPr lang="en-US" altLang="ja-JP" i="1">
                        <a:latin typeface="Cambria Math" panose="02040503050406030204" pitchFamily="18" charset="0"/>
                      </a:rPr>
                      <m:t>&gt;</m:t>
                    </m:r>
                  </m:oMath>
                </a14:m>
                <a:endParaRPr lang="ja-JP" altLang="en-US" dirty="0"/>
              </a:p>
            </p:txBody>
          </p:sp>
        </mc:Choice>
        <mc:Fallback xmlns="">
          <p:sp>
            <p:nvSpPr>
              <p:cNvPr id="7" name="テキスト ボックス 6"/>
              <p:cNvSpPr txBox="1">
                <a:spLocks noRot="1" noChangeAspect="1" noMove="1" noResize="1" noEditPoints="1" noAdjustHandles="1" noChangeArrowheads="1" noChangeShapeType="1" noTextEdit="1"/>
              </p:cNvSpPr>
              <p:nvPr/>
            </p:nvSpPr>
            <p:spPr>
              <a:xfrm>
                <a:off x="5577513" y="1491878"/>
                <a:ext cx="2748941" cy="369332"/>
              </a:xfrm>
              <a:prstGeom prst="rect">
                <a:avLst/>
              </a:prstGeom>
              <a:blipFill>
                <a:blip r:embed="rId3"/>
                <a:stretch>
                  <a:fillRect l="-1996" t="-6667" b="-30000"/>
                </a:stretch>
              </a:blipFill>
            </p:spPr>
            <p:txBody>
              <a:bodyPr/>
              <a:lstStyle/>
              <a:p>
                <a:r>
                  <a:rPr lang="ja-JP" altLang="en-US">
                    <a:noFill/>
                  </a:rPr>
                  <a:t> </a:t>
                </a:r>
              </a:p>
            </p:txBody>
          </p:sp>
        </mc:Fallback>
      </mc:AlternateContent>
      <p:sp>
        <p:nvSpPr>
          <p:cNvPr id="8" name="テキスト ボックス 7"/>
          <p:cNvSpPr txBox="1"/>
          <p:nvPr/>
        </p:nvSpPr>
        <p:spPr>
          <a:xfrm>
            <a:off x="457200" y="5509860"/>
            <a:ext cx="3856182" cy="707886"/>
          </a:xfrm>
          <a:prstGeom prst="rect">
            <a:avLst/>
          </a:prstGeom>
          <a:solidFill>
            <a:schemeClr val="bg1"/>
          </a:solidFill>
          <a:ln>
            <a:solidFill>
              <a:schemeClr val="tx1"/>
            </a:solidFill>
          </a:ln>
        </p:spPr>
        <p:txBody>
          <a:bodyPr wrap="square" rtlCol="0">
            <a:spAutoFit/>
          </a:bodyPr>
          <a:lstStyle/>
          <a:p>
            <a:pPr marL="0" lvl="1"/>
            <a:r>
              <a:rPr lang="ja-JP" altLang="en-US" sz="2000" dirty="0">
                <a:latin typeface="+mn-ea"/>
                <a:ea typeface="+mn-ea"/>
              </a:rPr>
              <a:t>区画の分割数 </a:t>
            </a:r>
            <a:r>
              <a:rPr lang="en-US" altLang="ja-JP" sz="2000" i="1" dirty="0">
                <a:latin typeface="+mn-ea"/>
                <a:ea typeface="+mn-ea"/>
              </a:rPr>
              <a:t>T </a:t>
            </a:r>
            <a:r>
              <a:rPr lang="ja-JP" altLang="en-US" sz="2000" dirty="0">
                <a:latin typeface="+mn-ea"/>
                <a:ea typeface="+mn-ea"/>
              </a:rPr>
              <a:t>に対して一意に</a:t>
            </a:r>
            <a:r>
              <a:rPr lang="en-US" altLang="ja-JP" sz="2000" dirty="0">
                <a:latin typeface="+mn-ea"/>
                <a:ea typeface="+mn-ea"/>
              </a:rPr>
              <a:t/>
            </a:r>
            <a:br>
              <a:rPr lang="en-US" altLang="ja-JP" sz="2000" dirty="0">
                <a:latin typeface="+mn-ea"/>
                <a:ea typeface="+mn-ea"/>
              </a:rPr>
            </a:br>
            <a:r>
              <a:rPr lang="ja-JP" altLang="en-US" sz="2000" dirty="0">
                <a:latin typeface="+mn-ea"/>
                <a:ea typeface="+mn-ea"/>
              </a:rPr>
              <a:t>パラメータ組が</a:t>
            </a:r>
            <a:r>
              <a:rPr lang="ja-JP" altLang="en-US" sz="2000" dirty="0" smtClean="0">
                <a:latin typeface="+mn-ea"/>
                <a:ea typeface="+mn-ea"/>
              </a:rPr>
              <a:t>決まる</a:t>
            </a:r>
            <a:endParaRPr lang="en-US" altLang="ja-JP" sz="2000" dirty="0">
              <a:latin typeface="+mn-ea"/>
              <a:ea typeface="+mn-ea"/>
            </a:endParaRPr>
          </a:p>
        </p:txBody>
      </p:sp>
    </p:spTree>
    <p:extLst>
      <p:ext uri="{BB962C8B-B14F-4D97-AF65-F5344CB8AC3E}">
        <p14:creationId xmlns:p14="http://schemas.microsoft.com/office/powerpoint/2010/main" val="31257337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4000" dirty="0"/>
              <a:t>STEP B : </a:t>
            </a:r>
            <a:r>
              <a:rPr lang="ja-JP" altLang="en-US" sz="4000" dirty="0" smtClean="0"/>
              <a:t>回帰</a:t>
            </a:r>
            <a:r>
              <a:rPr lang="ja-JP" altLang="en-US" sz="4000" dirty="0"/>
              <a:t>モデルを</a:t>
            </a:r>
            <a:r>
              <a:rPr lang="ja-JP" altLang="en-US" sz="4000" dirty="0" smtClean="0"/>
              <a:t>生成</a:t>
            </a:r>
            <a:endParaRPr kumimoji="1" lang="ja-JP" altLang="en-US" sz="4000"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3800901" cy="2543593"/>
              </a:xfrm>
            </p:spPr>
            <p:txBody>
              <a:bodyPr/>
              <a:lstStyle/>
              <a:p>
                <a:pPr marL="0" indent="0">
                  <a:buNone/>
                </a:pPr>
                <a:r>
                  <a:rPr lang="ja-JP" altLang="en-US" sz="2400" dirty="0" smtClean="0"/>
                  <a:t>高速なパラメータ組を決定する回帰モデルを生成</a:t>
                </a:r>
                <a:endParaRPr lang="en-US" altLang="ja-JP" sz="2400" dirty="0" smtClean="0"/>
              </a:p>
              <a:p>
                <a:pPr marL="457200" indent="-457200">
                  <a:buFont typeface="+mj-lt"/>
                  <a:buAutoNum type="arabicPeriod"/>
                </a:pPr>
                <a:r>
                  <a:rPr lang="ja-JP" altLang="en-US" sz="2000" dirty="0"/>
                  <a:t>学習用プロジェクト毎</a:t>
                </a:r>
                <a:r>
                  <a:rPr lang="ja-JP" altLang="en-US" sz="2000" dirty="0" smtClean="0"/>
                  <a:t>に，抽出</a:t>
                </a:r>
                <a:r>
                  <a:rPr lang="ja-JP" altLang="en-US" sz="2000" dirty="0"/>
                  <a:t>したパラメータ組の中</a:t>
                </a:r>
                <a:r>
                  <a:rPr lang="ja-JP" altLang="en-US" sz="2000" dirty="0" smtClean="0"/>
                  <a:t>から</a:t>
                </a:r>
                <a:r>
                  <a:rPr kumimoji="1" lang="ja-JP" altLang="en-US" sz="2000" dirty="0" smtClean="0"/>
                  <a:t>最も高速な</a:t>
                </a:r>
                <a14:m>
                  <m:oMath xmlns:m="http://schemas.openxmlformats.org/officeDocument/2006/math">
                    <m:r>
                      <a:rPr lang="en-US" altLang="ja-JP" sz="2000" b="0" i="0" smtClean="0">
                        <a:latin typeface="Cambria Math" panose="02040503050406030204" pitchFamily="18" charset="0"/>
                      </a:rPr>
                      <m:t> </m:t>
                    </m:r>
                    <m:r>
                      <a:rPr lang="en-US" altLang="ja-JP" sz="2000" i="1">
                        <a:latin typeface="Cambria Math" panose="02040503050406030204" pitchFamily="18" charset="0"/>
                      </a:rPr>
                      <m:t>𝑇</m:t>
                    </m:r>
                  </m:oMath>
                </a14:m>
                <a:r>
                  <a:rPr kumimoji="1" lang="ja-JP" altLang="en-US" sz="2000" dirty="0" smtClean="0"/>
                  <a:t> 値を選択</a:t>
                </a:r>
                <a:endParaRPr kumimoji="1" lang="en-US" altLang="ja-JP" sz="2000" dirty="0" smtClean="0"/>
              </a:p>
              <a:p>
                <a:pPr marL="457200" indent="-457200">
                  <a:buFont typeface="+mj-lt"/>
                  <a:buAutoNum type="arabicPeriod"/>
                </a:pPr>
                <a:r>
                  <a:rPr lang="ja-JP" altLang="en-US" sz="2000" dirty="0" smtClean="0"/>
                  <a:t>各コードブロック数と</a:t>
                </a:r>
                <a14:m>
                  <m:oMath xmlns:m="http://schemas.openxmlformats.org/officeDocument/2006/math">
                    <m:func>
                      <m:funcPr>
                        <m:ctrlPr>
                          <a:rPr lang="en-US" altLang="ja-JP" sz="2000" i="1">
                            <a:latin typeface="Cambria Math" panose="02040503050406030204" pitchFamily="18" charset="0"/>
                          </a:rPr>
                        </m:ctrlPr>
                      </m:funcPr>
                      <m:fName>
                        <m:r>
                          <m:rPr>
                            <m:sty m:val="p"/>
                          </m:rPr>
                          <a:rPr lang="en-US" altLang="ja-JP" sz="2000">
                            <a:latin typeface="Cambria Math" panose="02040503050406030204" pitchFamily="18" charset="0"/>
                          </a:rPr>
                          <m:t>log</m:t>
                        </m:r>
                      </m:fName>
                      <m:e>
                        <m:r>
                          <a:rPr lang="en-US" altLang="ja-JP" sz="2000" i="1">
                            <a:latin typeface="Cambria Math" panose="02040503050406030204" pitchFamily="18" charset="0"/>
                          </a:rPr>
                          <m:t>𝑇</m:t>
                        </m:r>
                      </m:e>
                    </m:func>
                  </m:oMath>
                </a14:m>
                <a:r>
                  <a:rPr lang="en-US" altLang="ja-JP" sz="2000" dirty="0" smtClean="0"/>
                  <a:t/>
                </a:r>
                <a:br>
                  <a:rPr lang="en-US" altLang="ja-JP" sz="2000" dirty="0" smtClean="0"/>
                </a:br>
                <a:r>
                  <a:rPr lang="ja-JP" altLang="en-US" sz="2000" dirty="0" smtClean="0"/>
                  <a:t>に関する回帰モデルを生成</a:t>
                </a:r>
                <a:endParaRPr lang="en-US" altLang="ja-JP" sz="2000"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3800901" cy="2543593"/>
              </a:xfrm>
              <a:blipFill>
                <a:blip r:embed="rId3"/>
                <a:stretch>
                  <a:fillRect l="-2404" t="-1918" b="-1439"/>
                </a:stretch>
              </a:blipFill>
            </p:spPr>
            <p:txBody>
              <a:bodyPr/>
              <a:lstStyle/>
              <a:p>
                <a:r>
                  <a:rPr lang="ja-JP" altLang="en-US">
                    <a:noFill/>
                  </a:rPr>
                  <a:t> </a:t>
                </a:r>
              </a:p>
            </p:txBody>
          </p:sp>
        </mc:Fallback>
      </mc:AlternateContent>
      <p:sp>
        <p:nvSpPr>
          <p:cNvPr id="4" name="日付プレースホルダー 3"/>
          <p:cNvSpPr>
            <a:spLocks noGrp="1"/>
          </p:cNvSpPr>
          <p:nvPr>
            <p:ph type="dt" sz="half" idx="10"/>
          </p:nvPr>
        </p:nvSpPr>
        <p:spPr/>
        <p:txBody>
          <a:bodyPr/>
          <a:lstStyle/>
          <a:p>
            <a:r>
              <a:rPr lang="en-US" altLang="ja-JP" smtClean="0"/>
              <a:t>2019/2/13</a:t>
            </a:r>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13</a:t>
            </a:fld>
            <a:endParaRPr lang="en-US" altLang="ja-JP"/>
          </a:p>
        </p:txBody>
      </p:sp>
      <mc:AlternateContent xmlns:mc="http://schemas.openxmlformats.org/markup-compatibility/2006" xmlns:a14="http://schemas.microsoft.com/office/drawing/2010/main">
        <mc:Choice Requires="a14">
          <p:graphicFrame>
            <p:nvGraphicFramePr>
              <p:cNvPr id="6" name="表 5"/>
              <p:cNvGraphicFramePr>
                <a:graphicFrameLocks noGrp="1"/>
              </p:cNvGraphicFramePr>
              <p:nvPr>
                <p:extLst>
                  <p:ext uri="{D42A27DB-BD31-4B8C-83A1-F6EECF244321}">
                    <p14:modId xmlns:p14="http://schemas.microsoft.com/office/powerpoint/2010/main" val="3827626259"/>
                  </p:ext>
                </p:extLst>
              </p:nvPr>
            </p:nvGraphicFramePr>
            <p:xfrm>
              <a:off x="4168238" y="1604435"/>
              <a:ext cx="4863224" cy="1854200"/>
            </p:xfrm>
            <a:graphic>
              <a:graphicData uri="http://schemas.openxmlformats.org/drawingml/2006/table">
                <a:tbl>
                  <a:tblPr firstRow="1" bandRow="1">
                    <a:tableStyleId>{93296810-A885-4BE3-A3E7-6D5BEEA58F35}</a:tableStyleId>
                  </a:tblPr>
                  <a:tblGrid>
                    <a:gridCol w="2291939">
                      <a:extLst>
                        <a:ext uri="{9D8B030D-6E8A-4147-A177-3AD203B41FA5}">
                          <a16:colId xmlns:a16="http://schemas.microsoft.com/office/drawing/2014/main" val="3863593464"/>
                        </a:ext>
                      </a:extLst>
                    </a:gridCol>
                    <a:gridCol w="2066306">
                      <a:extLst>
                        <a:ext uri="{9D8B030D-6E8A-4147-A177-3AD203B41FA5}">
                          <a16:colId xmlns:a16="http://schemas.microsoft.com/office/drawing/2014/main" val="2698095014"/>
                        </a:ext>
                      </a:extLst>
                    </a:gridCol>
                    <a:gridCol w="504979">
                      <a:extLst>
                        <a:ext uri="{9D8B030D-6E8A-4147-A177-3AD203B41FA5}">
                          <a16:colId xmlns:a16="http://schemas.microsoft.com/office/drawing/2014/main" val="3399481056"/>
                        </a:ext>
                      </a:extLst>
                    </a:gridCol>
                  </a:tblGrid>
                  <a:tr h="370840">
                    <a:tc>
                      <a:txBody>
                        <a:bodyPr/>
                        <a:lstStyle/>
                        <a:p>
                          <a:pPr algn="ctr"/>
                          <a:r>
                            <a:rPr kumimoji="1" lang="ja-JP" altLang="en-US" dirty="0" smtClean="0"/>
                            <a:t>学習用プロジェクト</a:t>
                          </a:r>
                          <a:endParaRPr kumimoji="1" lang="ja-JP" altLang="en-US" dirty="0"/>
                        </a:p>
                      </a:txBody>
                      <a:tcPr/>
                    </a:tc>
                    <a:tc>
                      <a:txBody>
                        <a:bodyPr/>
                        <a:lstStyle/>
                        <a:p>
                          <a:pPr algn="ctr"/>
                          <a:r>
                            <a:rPr kumimoji="1" lang="ja-JP" altLang="en-US" dirty="0" smtClean="0"/>
                            <a:t>コードブロック数</a:t>
                          </a:r>
                          <a:endParaRPr kumimoji="1" lang="ja-JP" altLang="en-US" dirty="0"/>
                        </a:p>
                      </a:txBody>
                      <a:tcPr/>
                    </a:tc>
                    <a:tc>
                      <a:txBody>
                        <a:bodyPr/>
                        <a:lstStyle/>
                        <a:p>
                          <a:pPr algn="ctr"/>
                          <a14:m>
                            <m:oMathPara xmlns:m="http://schemas.openxmlformats.org/officeDocument/2006/math">
                              <m:oMathParaPr>
                                <m:jc m:val="centerGroup"/>
                              </m:oMathParaPr>
                              <m:oMath xmlns:m="http://schemas.openxmlformats.org/officeDocument/2006/math">
                                <m:r>
                                  <a:rPr kumimoji="1" lang="en-US" altLang="ja-JP" sz="1800" b="0" i="1" smtClean="0">
                                    <a:latin typeface="Cambria Math" panose="02040503050406030204" pitchFamily="18" charset="0"/>
                                  </a:rPr>
                                  <m:t>𝑇</m:t>
                                </m:r>
                              </m:oMath>
                            </m:oMathPara>
                          </a14:m>
                          <a:endParaRPr kumimoji="1" lang="ja-JP" altLang="en-US" dirty="0"/>
                        </a:p>
                      </a:txBody>
                      <a:tcPr/>
                    </a:tc>
                    <a:extLst>
                      <a:ext uri="{0D108BD9-81ED-4DB2-BD59-A6C34878D82A}">
                        <a16:rowId xmlns:a16="http://schemas.microsoft.com/office/drawing/2014/main" val="2740472392"/>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err="1" smtClean="0"/>
                            <a:t>Antlr</a:t>
                          </a:r>
                          <a:endParaRPr kumimoji="1" lang="ja-JP" alt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2,787</a:t>
                          </a:r>
                          <a:endParaRPr kumimoji="1" lang="ja-JP" altLang="en-US" dirty="0" smtClean="0"/>
                        </a:p>
                      </a:txBody>
                      <a:tcPr/>
                    </a:tc>
                    <a:tc>
                      <a:txBody>
                        <a:bodyPr/>
                        <a:lstStyle/>
                        <a:p>
                          <a:pPr algn="ctr"/>
                          <a:r>
                            <a:rPr kumimoji="1" lang="en-US" altLang="ja-JP" dirty="0" smtClean="0"/>
                            <a:t>2</a:t>
                          </a:r>
                          <a:r>
                            <a:rPr kumimoji="1" lang="en-US" altLang="ja-JP" baseline="30000" dirty="0" smtClean="0"/>
                            <a:t>8</a:t>
                          </a:r>
                          <a:endParaRPr kumimoji="1" lang="en-US" altLang="ja-JP" dirty="0" smtClean="0"/>
                        </a:p>
                      </a:txBody>
                      <a:tcPr/>
                    </a:tc>
                    <a:extLst>
                      <a:ext uri="{0D108BD9-81ED-4DB2-BD59-A6C34878D82A}">
                        <a16:rowId xmlns:a16="http://schemas.microsoft.com/office/drawing/2014/main" val="2761156063"/>
                      </a:ext>
                    </a:extLst>
                  </a:tr>
                  <a:tr h="370840">
                    <a:tc>
                      <a:txBody>
                        <a:bodyPr/>
                        <a:lstStyle/>
                        <a:p>
                          <a:pPr algn="ctr"/>
                          <a:r>
                            <a:rPr kumimoji="1" lang="en-US" altLang="ja-JP" dirty="0" smtClean="0"/>
                            <a:t>Maven</a:t>
                          </a:r>
                          <a:endParaRPr kumimoji="1" lang="ja-JP" altLang="en-US" dirty="0"/>
                        </a:p>
                      </a:txBody>
                      <a:tcPr/>
                    </a:tc>
                    <a:tc>
                      <a:txBody>
                        <a:bodyPr/>
                        <a:lstStyle/>
                        <a:p>
                          <a:pPr algn="ctr"/>
                          <a:r>
                            <a:rPr kumimoji="1" lang="en-US" altLang="ja-JP" dirty="0" smtClean="0"/>
                            <a:t>3,468</a:t>
                          </a:r>
                          <a:endParaRPr kumimoji="1" lang="ja-JP" altLang="en-US" dirty="0"/>
                        </a:p>
                      </a:txBody>
                      <a:tcPr/>
                    </a:tc>
                    <a:tc>
                      <a:txBody>
                        <a:bodyPr/>
                        <a:lstStyle/>
                        <a:p>
                          <a:pPr algn="ctr"/>
                          <a:r>
                            <a:rPr kumimoji="1" lang="en-US" altLang="ja-JP" dirty="0" smtClean="0"/>
                            <a:t>2</a:t>
                          </a:r>
                          <a:r>
                            <a:rPr kumimoji="1" lang="en-US" altLang="ja-JP" baseline="30000" dirty="0" smtClean="0"/>
                            <a:t>8</a:t>
                          </a:r>
                          <a:endParaRPr kumimoji="1" lang="ja-JP" altLang="en-US" dirty="0"/>
                        </a:p>
                      </a:txBody>
                      <a:tcPr/>
                    </a:tc>
                    <a:extLst>
                      <a:ext uri="{0D108BD9-81ED-4DB2-BD59-A6C34878D82A}">
                        <a16:rowId xmlns:a16="http://schemas.microsoft.com/office/drawing/2014/main" val="3471861819"/>
                      </a:ext>
                    </a:extLst>
                  </a:tr>
                  <a:tr h="370840">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2887225205"/>
                      </a:ext>
                    </a:extLst>
                  </a:tr>
                  <a:tr h="370840">
                    <a:tc>
                      <a:txBody>
                        <a:bodyPr/>
                        <a:lstStyle/>
                        <a:p>
                          <a:pPr algn="ctr"/>
                          <a:r>
                            <a:rPr kumimoji="1" lang="en-US" altLang="ja-JP" dirty="0" smtClean="0"/>
                            <a:t>Linux Kernel</a:t>
                          </a:r>
                          <a:endParaRPr kumimoji="1" lang="ja-JP" altLang="en-US" dirty="0"/>
                        </a:p>
                      </a:txBody>
                      <a:tcPr/>
                    </a:tc>
                    <a:tc>
                      <a:txBody>
                        <a:bodyPr/>
                        <a:lstStyle/>
                        <a:p>
                          <a:pPr algn="ctr"/>
                          <a:r>
                            <a:rPr kumimoji="1" lang="en-US" altLang="ja-JP" dirty="0" smtClean="0"/>
                            <a:t>363,935</a:t>
                          </a:r>
                          <a:endParaRPr kumimoji="1" lang="ja-JP" altLang="en-US" dirty="0"/>
                        </a:p>
                      </a:txBody>
                      <a:tcPr/>
                    </a:tc>
                    <a:tc>
                      <a:txBody>
                        <a:bodyPr/>
                        <a:lstStyle/>
                        <a:p>
                          <a:pPr algn="ctr"/>
                          <a:r>
                            <a:rPr kumimoji="1" lang="en-US" altLang="ja-JP" dirty="0" smtClean="0"/>
                            <a:t>2</a:t>
                          </a:r>
                          <a:r>
                            <a:rPr kumimoji="1" lang="en-US" altLang="ja-JP" baseline="30000" dirty="0" smtClean="0"/>
                            <a:t>12</a:t>
                          </a:r>
                          <a:endParaRPr kumimoji="1" lang="en-US" altLang="ja-JP" dirty="0" smtClean="0"/>
                        </a:p>
                      </a:txBody>
                      <a:tcPr/>
                    </a:tc>
                    <a:extLst>
                      <a:ext uri="{0D108BD9-81ED-4DB2-BD59-A6C34878D82A}">
                        <a16:rowId xmlns:a16="http://schemas.microsoft.com/office/drawing/2014/main" val="478955884"/>
                      </a:ext>
                    </a:extLst>
                  </a:tr>
                </a:tbl>
              </a:graphicData>
            </a:graphic>
          </p:graphicFrame>
        </mc:Choice>
        <mc:Fallback xmlns="">
          <p:graphicFrame>
            <p:nvGraphicFramePr>
              <p:cNvPr id="6" name="表 5"/>
              <p:cNvGraphicFramePr>
                <a:graphicFrameLocks noGrp="1"/>
              </p:cNvGraphicFramePr>
              <p:nvPr>
                <p:extLst>
                  <p:ext uri="{D42A27DB-BD31-4B8C-83A1-F6EECF244321}">
                    <p14:modId xmlns:p14="http://schemas.microsoft.com/office/powerpoint/2010/main" val="3827626259"/>
                  </p:ext>
                </p:extLst>
              </p:nvPr>
            </p:nvGraphicFramePr>
            <p:xfrm>
              <a:off x="4168238" y="1604435"/>
              <a:ext cx="4863224" cy="1854200"/>
            </p:xfrm>
            <a:graphic>
              <a:graphicData uri="http://schemas.openxmlformats.org/drawingml/2006/table">
                <a:tbl>
                  <a:tblPr firstRow="1" bandRow="1">
                    <a:tableStyleId>{93296810-A885-4BE3-A3E7-6D5BEEA58F35}</a:tableStyleId>
                  </a:tblPr>
                  <a:tblGrid>
                    <a:gridCol w="2291939">
                      <a:extLst>
                        <a:ext uri="{9D8B030D-6E8A-4147-A177-3AD203B41FA5}">
                          <a16:colId xmlns:a16="http://schemas.microsoft.com/office/drawing/2014/main" val="3863593464"/>
                        </a:ext>
                      </a:extLst>
                    </a:gridCol>
                    <a:gridCol w="2066306">
                      <a:extLst>
                        <a:ext uri="{9D8B030D-6E8A-4147-A177-3AD203B41FA5}">
                          <a16:colId xmlns:a16="http://schemas.microsoft.com/office/drawing/2014/main" val="2698095014"/>
                        </a:ext>
                      </a:extLst>
                    </a:gridCol>
                    <a:gridCol w="504979">
                      <a:extLst>
                        <a:ext uri="{9D8B030D-6E8A-4147-A177-3AD203B41FA5}">
                          <a16:colId xmlns:a16="http://schemas.microsoft.com/office/drawing/2014/main" val="3399481056"/>
                        </a:ext>
                      </a:extLst>
                    </a:gridCol>
                  </a:tblGrid>
                  <a:tr h="370840">
                    <a:tc>
                      <a:txBody>
                        <a:bodyPr/>
                        <a:lstStyle/>
                        <a:p>
                          <a:pPr algn="ctr"/>
                          <a:r>
                            <a:rPr kumimoji="1" lang="ja-JP" altLang="en-US" dirty="0" smtClean="0"/>
                            <a:t>学習用プロジェクト</a:t>
                          </a:r>
                          <a:endParaRPr kumimoji="1" lang="ja-JP" altLang="en-US" dirty="0"/>
                        </a:p>
                      </a:txBody>
                      <a:tcPr/>
                    </a:tc>
                    <a:tc>
                      <a:txBody>
                        <a:bodyPr/>
                        <a:lstStyle/>
                        <a:p>
                          <a:pPr algn="ctr"/>
                          <a:r>
                            <a:rPr kumimoji="1" lang="ja-JP" altLang="en-US" dirty="0" smtClean="0"/>
                            <a:t>コードブロック数</a:t>
                          </a:r>
                          <a:endParaRPr kumimoji="1" lang="ja-JP" altLang="en-US" dirty="0"/>
                        </a:p>
                      </a:txBody>
                      <a:tcPr/>
                    </a:tc>
                    <a:tc>
                      <a:txBody>
                        <a:bodyPr/>
                        <a:lstStyle/>
                        <a:p>
                          <a:endParaRPr lang="ja-JP"/>
                        </a:p>
                      </a:txBody>
                      <a:tcPr>
                        <a:blipFill>
                          <a:blip r:embed="rId4"/>
                          <a:stretch>
                            <a:fillRect l="-863855" t="-4918" r="-4819" b="-424590"/>
                          </a:stretch>
                        </a:blipFill>
                      </a:tcPr>
                    </a:tc>
                    <a:extLst>
                      <a:ext uri="{0D108BD9-81ED-4DB2-BD59-A6C34878D82A}">
                        <a16:rowId xmlns:a16="http://schemas.microsoft.com/office/drawing/2014/main" val="2740472392"/>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err="1" smtClean="0"/>
                            <a:t>Antlr</a:t>
                          </a:r>
                          <a:endParaRPr kumimoji="1" lang="ja-JP" alt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2,787</a:t>
                          </a:r>
                          <a:endParaRPr kumimoji="1" lang="ja-JP" altLang="en-US" dirty="0" smtClean="0"/>
                        </a:p>
                      </a:txBody>
                      <a:tcPr/>
                    </a:tc>
                    <a:tc>
                      <a:txBody>
                        <a:bodyPr/>
                        <a:lstStyle/>
                        <a:p>
                          <a:pPr algn="ctr"/>
                          <a:r>
                            <a:rPr kumimoji="1" lang="en-US" altLang="ja-JP" dirty="0" smtClean="0"/>
                            <a:t>2</a:t>
                          </a:r>
                          <a:r>
                            <a:rPr kumimoji="1" lang="en-US" altLang="ja-JP" baseline="30000" dirty="0" smtClean="0"/>
                            <a:t>8</a:t>
                          </a:r>
                          <a:endParaRPr kumimoji="1" lang="en-US" altLang="ja-JP" dirty="0" smtClean="0"/>
                        </a:p>
                      </a:txBody>
                      <a:tcPr/>
                    </a:tc>
                    <a:extLst>
                      <a:ext uri="{0D108BD9-81ED-4DB2-BD59-A6C34878D82A}">
                        <a16:rowId xmlns:a16="http://schemas.microsoft.com/office/drawing/2014/main" val="2761156063"/>
                      </a:ext>
                    </a:extLst>
                  </a:tr>
                  <a:tr h="370840">
                    <a:tc>
                      <a:txBody>
                        <a:bodyPr/>
                        <a:lstStyle/>
                        <a:p>
                          <a:pPr algn="ctr"/>
                          <a:r>
                            <a:rPr kumimoji="1" lang="en-US" altLang="ja-JP" dirty="0" smtClean="0"/>
                            <a:t>Maven</a:t>
                          </a:r>
                          <a:endParaRPr kumimoji="1" lang="ja-JP" altLang="en-US" dirty="0"/>
                        </a:p>
                      </a:txBody>
                      <a:tcPr/>
                    </a:tc>
                    <a:tc>
                      <a:txBody>
                        <a:bodyPr/>
                        <a:lstStyle/>
                        <a:p>
                          <a:pPr algn="ctr"/>
                          <a:r>
                            <a:rPr kumimoji="1" lang="en-US" altLang="ja-JP" dirty="0" smtClean="0"/>
                            <a:t>3,468</a:t>
                          </a:r>
                          <a:endParaRPr kumimoji="1" lang="ja-JP" altLang="en-US" dirty="0"/>
                        </a:p>
                      </a:txBody>
                      <a:tcPr/>
                    </a:tc>
                    <a:tc>
                      <a:txBody>
                        <a:bodyPr/>
                        <a:lstStyle/>
                        <a:p>
                          <a:pPr algn="ctr"/>
                          <a:r>
                            <a:rPr kumimoji="1" lang="en-US" altLang="ja-JP" dirty="0" smtClean="0"/>
                            <a:t>2</a:t>
                          </a:r>
                          <a:r>
                            <a:rPr kumimoji="1" lang="en-US" altLang="ja-JP" baseline="30000" dirty="0" smtClean="0"/>
                            <a:t>8</a:t>
                          </a:r>
                          <a:endParaRPr kumimoji="1" lang="ja-JP" altLang="en-US" dirty="0"/>
                        </a:p>
                      </a:txBody>
                      <a:tcPr/>
                    </a:tc>
                    <a:extLst>
                      <a:ext uri="{0D108BD9-81ED-4DB2-BD59-A6C34878D82A}">
                        <a16:rowId xmlns:a16="http://schemas.microsoft.com/office/drawing/2014/main" val="3471861819"/>
                      </a:ext>
                    </a:extLst>
                  </a:tr>
                  <a:tr h="370840">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2887225205"/>
                      </a:ext>
                    </a:extLst>
                  </a:tr>
                  <a:tr h="370840">
                    <a:tc>
                      <a:txBody>
                        <a:bodyPr/>
                        <a:lstStyle/>
                        <a:p>
                          <a:pPr algn="ctr"/>
                          <a:r>
                            <a:rPr kumimoji="1" lang="en-US" altLang="ja-JP" dirty="0" smtClean="0"/>
                            <a:t>Linux Kernel</a:t>
                          </a:r>
                          <a:endParaRPr kumimoji="1" lang="ja-JP" altLang="en-US" dirty="0"/>
                        </a:p>
                      </a:txBody>
                      <a:tcPr/>
                    </a:tc>
                    <a:tc>
                      <a:txBody>
                        <a:bodyPr/>
                        <a:lstStyle/>
                        <a:p>
                          <a:pPr algn="ctr"/>
                          <a:r>
                            <a:rPr kumimoji="1" lang="en-US" altLang="ja-JP" dirty="0" smtClean="0"/>
                            <a:t>363,935</a:t>
                          </a:r>
                          <a:endParaRPr kumimoji="1" lang="ja-JP" altLang="en-US" dirty="0"/>
                        </a:p>
                      </a:txBody>
                      <a:tcPr/>
                    </a:tc>
                    <a:tc>
                      <a:txBody>
                        <a:bodyPr/>
                        <a:lstStyle/>
                        <a:p>
                          <a:pPr algn="ctr"/>
                          <a:r>
                            <a:rPr kumimoji="1" lang="en-US" altLang="ja-JP" dirty="0" smtClean="0"/>
                            <a:t>2</a:t>
                          </a:r>
                          <a:r>
                            <a:rPr kumimoji="1" lang="en-US" altLang="ja-JP" baseline="30000" dirty="0" smtClean="0"/>
                            <a:t>12</a:t>
                          </a:r>
                          <a:endParaRPr kumimoji="1" lang="en-US" altLang="ja-JP" dirty="0" smtClean="0"/>
                        </a:p>
                      </a:txBody>
                      <a:tcPr/>
                    </a:tc>
                    <a:extLst>
                      <a:ext uri="{0D108BD9-81ED-4DB2-BD59-A6C34878D82A}">
                        <a16:rowId xmlns:a16="http://schemas.microsoft.com/office/drawing/2014/main" val="478955884"/>
                      </a:ext>
                    </a:extLst>
                  </a:tr>
                </a:tbl>
              </a:graphicData>
            </a:graphic>
          </p:graphicFrame>
        </mc:Fallback>
      </mc:AlternateContent>
      <p:sp>
        <p:nvSpPr>
          <p:cNvPr id="7" name="右矢印 6"/>
          <p:cNvSpPr/>
          <p:nvPr/>
        </p:nvSpPr>
        <p:spPr>
          <a:xfrm rot="5400000">
            <a:off x="6348814" y="3328115"/>
            <a:ext cx="503403" cy="1019933"/>
          </a:xfrm>
          <a:prstGeom prst="rightArrow">
            <a:avLst/>
          </a:prstGeom>
          <a:solidFill>
            <a:schemeClr val="tx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sz="1400" dirty="0">
              <a:latin typeface="+mn-ea"/>
            </a:endParaRPr>
          </a:p>
        </p:txBody>
      </p:sp>
      <p:cxnSp>
        <p:nvCxnSpPr>
          <p:cNvPr id="8" name="直線矢印コネクタ 7"/>
          <p:cNvCxnSpPr/>
          <p:nvPr/>
        </p:nvCxnSpPr>
        <p:spPr>
          <a:xfrm>
            <a:off x="6055239" y="5713957"/>
            <a:ext cx="109055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 name="直線矢印コネクタ 8"/>
          <p:cNvCxnSpPr/>
          <p:nvPr/>
        </p:nvCxnSpPr>
        <p:spPr>
          <a:xfrm flipV="1">
            <a:off x="6055239" y="4592058"/>
            <a:ext cx="0" cy="112189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 name="直線コネクタ 9"/>
          <p:cNvCxnSpPr/>
          <p:nvPr/>
        </p:nvCxnSpPr>
        <p:spPr>
          <a:xfrm flipV="1">
            <a:off x="6055239" y="4745786"/>
            <a:ext cx="1090550" cy="470464"/>
          </a:xfrm>
          <a:prstGeom prst="line">
            <a:avLst/>
          </a:prstGeom>
          <a:ln>
            <a:solidFill>
              <a:srgbClr val="D04255"/>
            </a:solidFill>
          </a:ln>
        </p:spPr>
        <p:style>
          <a:lnRef idx="1">
            <a:schemeClr val="dk1"/>
          </a:lnRef>
          <a:fillRef idx="0">
            <a:schemeClr val="dk1"/>
          </a:fillRef>
          <a:effectRef idx="0">
            <a:schemeClr val="dk1"/>
          </a:effectRef>
          <a:fontRef idx="minor">
            <a:schemeClr val="tx1"/>
          </a:fontRef>
        </p:style>
      </p:cxnSp>
      <p:sp>
        <p:nvSpPr>
          <p:cNvPr id="11" name="正方形/長方形 10"/>
          <p:cNvSpPr/>
          <p:nvPr/>
        </p:nvSpPr>
        <p:spPr>
          <a:xfrm>
            <a:off x="5725623" y="5756831"/>
            <a:ext cx="1742785" cy="369332"/>
          </a:xfrm>
          <a:prstGeom prst="rect">
            <a:avLst/>
          </a:prstGeom>
        </p:spPr>
        <p:txBody>
          <a:bodyPr wrap="none">
            <a:spAutoFit/>
          </a:bodyPr>
          <a:lstStyle/>
          <a:p>
            <a:pPr algn="ctr"/>
            <a:r>
              <a:rPr lang="ja-JP" altLang="en-US" dirty="0" smtClean="0"/>
              <a:t>コードブロック</a:t>
            </a:r>
            <a:r>
              <a:rPr lang="ja-JP" altLang="en-US" dirty="0"/>
              <a:t>数</a:t>
            </a:r>
          </a:p>
        </p:txBody>
      </p:sp>
      <mc:AlternateContent xmlns:mc="http://schemas.openxmlformats.org/markup-compatibility/2006" xmlns:a14="http://schemas.microsoft.com/office/drawing/2010/main">
        <mc:Choice Requires="a14">
          <p:sp>
            <p:nvSpPr>
              <p:cNvPr id="12" name="正方形/長方形 11"/>
              <p:cNvSpPr/>
              <p:nvPr/>
            </p:nvSpPr>
            <p:spPr>
              <a:xfrm>
                <a:off x="5399194" y="4423067"/>
                <a:ext cx="728340" cy="369332"/>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func>
                        <m:funcPr>
                          <m:ctrlPr>
                            <a:rPr lang="en-US" altLang="ja-JP" i="1" smtClean="0">
                              <a:latin typeface="Cambria Math" panose="02040503050406030204" pitchFamily="18" charset="0"/>
                            </a:rPr>
                          </m:ctrlPr>
                        </m:funcPr>
                        <m:fName>
                          <m:r>
                            <m:rPr>
                              <m:sty m:val="p"/>
                            </m:rPr>
                            <a:rPr lang="en-US" altLang="ja-JP" i="0" smtClean="0">
                              <a:latin typeface="Cambria Math" panose="02040503050406030204" pitchFamily="18" charset="0"/>
                            </a:rPr>
                            <m:t>log</m:t>
                          </m:r>
                        </m:fName>
                        <m:e>
                          <m:r>
                            <a:rPr lang="en-US" altLang="ja-JP" b="0" i="1" smtClean="0">
                              <a:latin typeface="Cambria Math" panose="02040503050406030204" pitchFamily="18" charset="0"/>
                            </a:rPr>
                            <m:t>𝑇</m:t>
                          </m:r>
                        </m:e>
                      </m:func>
                    </m:oMath>
                  </m:oMathPara>
                </a14:m>
                <a:endParaRPr lang="ja-JP" altLang="en-US" dirty="0"/>
              </a:p>
            </p:txBody>
          </p:sp>
        </mc:Choice>
        <mc:Fallback xmlns="">
          <p:sp>
            <p:nvSpPr>
              <p:cNvPr id="12" name="正方形/長方形 11"/>
              <p:cNvSpPr>
                <a:spLocks noRot="1" noChangeAspect="1" noMove="1" noResize="1" noEditPoints="1" noAdjustHandles="1" noChangeArrowheads="1" noChangeShapeType="1" noTextEdit="1"/>
              </p:cNvSpPr>
              <p:nvPr/>
            </p:nvSpPr>
            <p:spPr>
              <a:xfrm>
                <a:off x="5399194" y="4423067"/>
                <a:ext cx="728340" cy="369332"/>
              </a:xfrm>
              <a:prstGeom prst="rect">
                <a:avLst/>
              </a:prstGeom>
              <a:blipFill>
                <a:blip r:embed="rId5"/>
                <a:stretch>
                  <a:fillRect l="-1681" b="-15000"/>
                </a:stretch>
              </a:blipFill>
            </p:spPr>
            <p:txBody>
              <a:bodyPr/>
              <a:lstStyle/>
              <a:p>
                <a:r>
                  <a:rPr lang="ja-JP" altLang="en-US">
                    <a:noFill/>
                  </a:rPr>
                  <a:t> </a:t>
                </a:r>
              </a:p>
            </p:txBody>
          </p:sp>
        </mc:Fallback>
      </mc:AlternateContent>
      <p:sp>
        <p:nvSpPr>
          <p:cNvPr id="13" name="テキスト ボックス 12"/>
          <p:cNvSpPr txBox="1"/>
          <p:nvPr/>
        </p:nvSpPr>
        <p:spPr>
          <a:xfrm>
            <a:off x="5168362" y="2735106"/>
            <a:ext cx="461665" cy="260799"/>
          </a:xfrm>
          <a:prstGeom prst="rect">
            <a:avLst/>
          </a:prstGeom>
          <a:noFill/>
        </p:spPr>
        <p:txBody>
          <a:bodyPr vert="eaVert" wrap="square" rtlCol="0">
            <a:spAutoFit/>
          </a:bodyPr>
          <a:lstStyle/>
          <a:p>
            <a:r>
              <a:rPr kumimoji="1" lang="en-US" altLang="ja-JP" dirty="0" smtClean="0"/>
              <a:t>…</a:t>
            </a:r>
            <a:endParaRPr kumimoji="1" lang="ja-JP" altLang="en-US" dirty="0"/>
          </a:p>
        </p:txBody>
      </p:sp>
      <p:sp>
        <p:nvSpPr>
          <p:cNvPr id="14" name="テキスト ボックス 13"/>
          <p:cNvSpPr txBox="1"/>
          <p:nvPr/>
        </p:nvSpPr>
        <p:spPr>
          <a:xfrm>
            <a:off x="7292254" y="2735106"/>
            <a:ext cx="461665" cy="260799"/>
          </a:xfrm>
          <a:prstGeom prst="rect">
            <a:avLst/>
          </a:prstGeom>
          <a:noFill/>
        </p:spPr>
        <p:txBody>
          <a:bodyPr vert="eaVert" wrap="square" rtlCol="0">
            <a:spAutoFit/>
          </a:bodyPr>
          <a:lstStyle/>
          <a:p>
            <a:r>
              <a:rPr kumimoji="1" lang="en-US" altLang="ja-JP" dirty="0" smtClean="0"/>
              <a:t>…</a:t>
            </a:r>
            <a:endParaRPr kumimoji="1" lang="ja-JP" altLang="en-US" dirty="0"/>
          </a:p>
        </p:txBody>
      </p:sp>
      <p:sp>
        <p:nvSpPr>
          <p:cNvPr id="15" name="テキスト ボックス 14"/>
          <p:cNvSpPr txBox="1"/>
          <p:nvPr/>
        </p:nvSpPr>
        <p:spPr>
          <a:xfrm>
            <a:off x="8606533" y="2735105"/>
            <a:ext cx="461665" cy="260799"/>
          </a:xfrm>
          <a:prstGeom prst="rect">
            <a:avLst/>
          </a:prstGeom>
          <a:noFill/>
        </p:spPr>
        <p:txBody>
          <a:bodyPr vert="eaVert" wrap="square" rtlCol="0">
            <a:spAutoFit/>
          </a:bodyPr>
          <a:lstStyle/>
          <a:p>
            <a:r>
              <a:rPr kumimoji="1" lang="en-US" altLang="ja-JP" dirty="0" smtClean="0"/>
              <a:t>…</a:t>
            </a:r>
            <a:endParaRPr kumimoji="1" lang="ja-JP" altLang="en-US" dirty="0"/>
          </a:p>
        </p:txBody>
      </p:sp>
      <p:sp>
        <p:nvSpPr>
          <p:cNvPr id="18" name="右矢印 17"/>
          <p:cNvSpPr/>
          <p:nvPr/>
        </p:nvSpPr>
        <p:spPr>
          <a:xfrm rot="10800000">
            <a:off x="4712988" y="4792399"/>
            <a:ext cx="503403" cy="1019933"/>
          </a:xfrm>
          <a:prstGeom prst="rightArrow">
            <a:avLst/>
          </a:prstGeom>
          <a:solidFill>
            <a:schemeClr val="tx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sz="1400" dirty="0">
              <a:latin typeface="+mn-ea"/>
            </a:endParaRPr>
          </a:p>
        </p:txBody>
      </p:sp>
      <p:sp>
        <p:nvSpPr>
          <p:cNvPr id="19" name="正方形/長方形 18"/>
          <p:cNvSpPr/>
          <p:nvPr/>
        </p:nvSpPr>
        <p:spPr>
          <a:xfrm>
            <a:off x="925141" y="4796670"/>
            <a:ext cx="3032639" cy="1015663"/>
          </a:xfrm>
          <a:prstGeom prst="rect">
            <a:avLst/>
          </a:prstGeom>
          <a:ln>
            <a:solidFill>
              <a:schemeClr val="tx1"/>
            </a:solidFill>
          </a:ln>
        </p:spPr>
        <p:txBody>
          <a:bodyPr wrap="square">
            <a:spAutoFit/>
          </a:bodyPr>
          <a:lstStyle/>
          <a:p>
            <a:r>
              <a:rPr lang="ja-JP" altLang="en-US" sz="2000" dirty="0" smtClean="0">
                <a:latin typeface="+mn-ea"/>
                <a:ea typeface="+mn-ea"/>
              </a:rPr>
              <a:t>回帰</a:t>
            </a:r>
            <a:r>
              <a:rPr lang="ja-JP" altLang="en-US" sz="2000" dirty="0">
                <a:latin typeface="+mn-ea"/>
                <a:ea typeface="+mn-ea"/>
              </a:rPr>
              <a:t>モデル</a:t>
            </a:r>
            <a:r>
              <a:rPr lang="ja-JP" altLang="en-US" sz="2000" dirty="0" smtClean="0">
                <a:latin typeface="+mn-ea"/>
                <a:ea typeface="+mn-ea"/>
              </a:rPr>
              <a:t>を用いて</a:t>
            </a:r>
            <a:endParaRPr lang="en-US" altLang="ja-JP" sz="2000" dirty="0" smtClean="0">
              <a:latin typeface="+mn-ea"/>
              <a:ea typeface="+mn-ea"/>
            </a:endParaRPr>
          </a:p>
          <a:p>
            <a:r>
              <a:rPr lang="ja-JP" altLang="en-US" sz="2000" dirty="0" smtClean="0">
                <a:latin typeface="+mn-ea"/>
                <a:ea typeface="+mn-ea"/>
              </a:rPr>
              <a:t>検出</a:t>
            </a:r>
            <a:r>
              <a:rPr lang="ja-JP" altLang="en-US" sz="2000" dirty="0">
                <a:latin typeface="+mn-ea"/>
                <a:ea typeface="+mn-ea"/>
              </a:rPr>
              <a:t>対象</a:t>
            </a:r>
            <a:r>
              <a:rPr lang="ja-JP" altLang="en-US" sz="2000" dirty="0" smtClean="0">
                <a:latin typeface="+mn-ea"/>
                <a:ea typeface="+mn-ea"/>
              </a:rPr>
              <a:t>プロジェクトに</a:t>
            </a:r>
            <a:endParaRPr lang="en-US" altLang="ja-JP" sz="2000" dirty="0" smtClean="0">
              <a:latin typeface="+mn-ea"/>
              <a:ea typeface="+mn-ea"/>
            </a:endParaRPr>
          </a:p>
          <a:p>
            <a:r>
              <a:rPr lang="ja-JP" altLang="en-US" sz="2000" dirty="0" smtClean="0">
                <a:latin typeface="+mn-ea"/>
                <a:ea typeface="+mn-ea"/>
              </a:rPr>
              <a:t>適したパラメータ</a:t>
            </a:r>
            <a:r>
              <a:rPr lang="ja-JP" altLang="en-US" sz="2000" dirty="0">
                <a:latin typeface="+mn-ea"/>
                <a:ea typeface="+mn-ea"/>
              </a:rPr>
              <a:t>を</a:t>
            </a:r>
            <a:r>
              <a:rPr lang="ja-JP" altLang="en-US" sz="2000" dirty="0" smtClean="0">
                <a:latin typeface="+mn-ea"/>
                <a:ea typeface="+mn-ea"/>
              </a:rPr>
              <a:t>決定</a:t>
            </a:r>
            <a:endParaRPr lang="ja-JP" altLang="en-US" sz="2000" dirty="0">
              <a:latin typeface="+mn-ea"/>
              <a:ea typeface="+mn-ea"/>
            </a:endParaRPr>
          </a:p>
        </p:txBody>
      </p:sp>
      <p:sp>
        <p:nvSpPr>
          <p:cNvPr id="16" name="楕円 15"/>
          <p:cNvSpPr/>
          <p:nvPr/>
        </p:nvSpPr>
        <p:spPr>
          <a:xfrm>
            <a:off x="6149078" y="5106880"/>
            <a:ext cx="45719" cy="45719"/>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0" name="楕円 19"/>
          <p:cNvSpPr/>
          <p:nvPr/>
        </p:nvSpPr>
        <p:spPr>
          <a:xfrm>
            <a:off x="6388137" y="5106880"/>
            <a:ext cx="45719" cy="45719"/>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1" name="楕円 20"/>
          <p:cNvSpPr/>
          <p:nvPr/>
        </p:nvSpPr>
        <p:spPr>
          <a:xfrm>
            <a:off x="7064763" y="4746217"/>
            <a:ext cx="45719" cy="45719"/>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2" name="楕円 21"/>
          <p:cNvSpPr/>
          <p:nvPr/>
        </p:nvSpPr>
        <p:spPr>
          <a:xfrm>
            <a:off x="6840440" y="4745786"/>
            <a:ext cx="45719" cy="45719"/>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3" name="楕円 22"/>
          <p:cNvSpPr/>
          <p:nvPr/>
        </p:nvSpPr>
        <p:spPr>
          <a:xfrm>
            <a:off x="6436153" y="4957600"/>
            <a:ext cx="45719" cy="45719"/>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4" name="楕円 23"/>
          <p:cNvSpPr/>
          <p:nvPr/>
        </p:nvSpPr>
        <p:spPr>
          <a:xfrm>
            <a:off x="6665566" y="4958158"/>
            <a:ext cx="45719" cy="45719"/>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50130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評価実験</a:t>
            </a:r>
            <a:endParaRPr kumimoji="1" lang="ja-JP" altLang="en-US" sz="4000" dirty="0"/>
          </a:p>
        </p:txBody>
      </p:sp>
      <p:sp>
        <p:nvSpPr>
          <p:cNvPr id="3" name="コンテンツ プレースホルダー 2"/>
          <p:cNvSpPr>
            <a:spLocks noGrp="1"/>
          </p:cNvSpPr>
          <p:nvPr>
            <p:ph idx="1"/>
          </p:nvPr>
        </p:nvSpPr>
        <p:spPr>
          <a:xfrm>
            <a:off x="457199" y="1600200"/>
            <a:ext cx="8459337" cy="4525963"/>
          </a:xfrm>
        </p:spPr>
        <p:txBody>
          <a:bodyPr/>
          <a:lstStyle/>
          <a:p>
            <a:pPr marL="0" indent="0">
              <a:buNone/>
            </a:pPr>
            <a:r>
              <a:rPr lang="ja-JP" altLang="en-US" sz="2800" dirty="0" smtClean="0"/>
              <a:t>実験内容</a:t>
            </a:r>
            <a:endParaRPr lang="en-US" altLang="ja-JP" sz="2800" dirty="0" smtClean="0"/>
          </a:p>
          <a:p>
            <a:r>
              <a:rPr lang="en-US" altLang="ja-JP" sz="2400" dirty="0" err="1"/>
              <a:t>CCVolti</a:t>
            </a:r>
            <a:r>
              <a:rPr lang="ja-JP" altLang="en-US" sz="2400" dirty="0"/>
              <a:t>を用いてコードクローン検出を</a:t>
            </a:r>
            <a:r>
              <a:rPr lang="ja-JP" altLang="en-US" sz="2400" dirty="0" smtClean="0"/>
              <a:t>行い</a:t>
            </a:r>
            <a:r>
              <a:rPr lang="en-US" altLang="ja-JP" sz="2400" dirty="0" smtClean="0"/>
              <a:t/>
            </a:r>
            <a:br>
              <a:rPr lang="en-US" altLang="ja-JP" sz="2400" dirty="0" smtClean="0"/>
            </a:br>
            <a:r>
              <a:rPr lang="ja-JP" altLang="en-US" sz="2400" dirty="0" smtClean="0"/>
              <a:t>再現率と探索時間を計測</a:t>
            </a:r>
            <a:endParaRPr lang="en-US" altLang="ja-JP" sz="2400" dirty="0"/>
          </a:p>
          <a:p>
            <a:pPr lvl="1"/>
            <a:r>
              <a:rPr lang="ja-JP" altLang="en-US" sz="2000" dirty="0"/>
              <a:t>コサイン類似度の閾値を </a:t>
            </a:r>
            <a:r>
              <a:rPr lang="en-US" altLang="ja-JP" sz="2000" dirty="0"/>
              <a:t>0.9 </a:t>
            </a:r>
            <a:r>
              <a:rPr lang="ja-JP" altLang="en-US" sz="2000" dirty="0"/>
              <a:t>と</a:t>
            </a:r>
            <a:r>
              <a:rPr lang="ja-JP" altLang="en-US" sz="2000" dirty="0" smtClean="0"/>
              <a:t>する</a:t>
            </a:r>
            <a:endParaRPr lang="en-US" altLang="ja-JP" dirty="0"/>
          </a:p>
          <a:p>
            <a:r>
              <a:rPr lang="en-US" altLang="ja-JP" sz="2400" dirty="0"/>
              <a:t>20</a:t>
            </a:r>
            <a:r>
              <a:rPr lang="ja-JP" altLang="en-US" sz="2400" dirty="0"/>
              <a:t>個の</a:t>
            </a:r>
            <a:r>
              <a:rPr lang="en-US" altLang="ja-JP" sz="2400" dirty="0"/>
              <a:t>OSS</a:t>
            </a:r>
            <a:r>
              <a:rPr lang="ja-JP" altLang="en-US" sz="2400" dirty="0"/>
              <a:t>に対する</a:t>
            </a:r>
            <a:r>
              <a:rPr lang="en-US" altLang="ja-JP" sz="2400" dirty="0"/>
              <a:t>10</a:t>
            </a:r>
            <a:r>
              <a:rPr lang="ja-JP" altLang="en-US" sz="2400" dirty="0"/>
              <a:t>分割交差</a:t>
            </a:r>
            <a:r>
              <a:rPr lang="ja-JP" altLang="en-US" sz="2400" dirty="0" smtClean="0"/>
              <a:t>検証</a:t>
            </a:r>
            <a:endParaRPr lang="en-US" altLang="ja-JP" sz="2000" dirty="0"/>
          </a:p>
          <a:p>
            <a:r>
              <a:rPr lang="ja-JP" altLang="en-US" sz="2400" dirty="0" smtClean="0"/>
              <a:t>目標</a:t>
            </a:r>
            <a:r>
              <a:rPr lang="ja-JP" altLang="en-US" sz="2400" dirty="0"/>
              <a:t>再現率は </a:t>
            </a:r>
            <a:r>
              <a:rPr lang="en-US" altLang="ja-JP" sz="2400" dirty="0"/>
              <a:t>0.8~0.99 </a:t>
            </a:r>
            <a:r>
              <a:rPr lang="ja-JP" altLang="en-US" sz="2400" dirty="0"/>
              <a:t>を </a:t>
            </a:r>
            <a:r>
              <a:rPr lang="en-US" altLang="ja-JP" sz="2400" dirty="0"/>
              <a:t>0.01 </a:t>
            </a:r>
            <a:r>
              <a:rPr lang="ja-JP" altLang="en-US" sz="2400" dirty="0"/>
              <a:t>毎に設定し実験</a:t>
            </a:r>
            <a:endParaRPr lang="en-US" altLang="ja-JP" sz="2400" dirty="0"/>
          </a:p>
          <a:p>
            <a:pPr lvl="1"/>
            <a:r>
              <a:rPr lang="en-US" altLang="ja-JP" sz="2000" dirty="0"/>
              <a:t>LSH</a:t>
            </a:r>
            <a:r>
              <a:rPr lang="ja-JP" altLang="en-US" sz="2000" dirty="0"/>
              <a:t>ライブラリのデフォルトのパラメータと</a:t>
            </a:r>
            <a:r>
              <a:rPr lang="ja-JP" altLang="en-US" sz="2000" dirty="0" smtClean="0"/>
              <a:t>比較</a:t>
            </a:r>
            <a:endParaRPr lang="en-US" altLang="ja-JP" sz="2800" dirty="0" smtClean="0"/>
          </a:p>
          <a:p>
            <a:pPr marL="0" indent="0">
              <a:buNone/>
            </a:pPr>
            <a:endParaRPr lang="en-US" altLang="ja-JP" sz="1800" dirty="0" smtClean="0"/>
          </a:p>
          <a:p>
            <a:pPr marL="0" indent="0">
              <a:buNone/>
            </a:pPr>
            <a:r>
              <a:rPr lang="en-US" altLang="ja-JP" sz="2800" dirty="0" smtClean="0"/>
              <a:t>RQ1</a:t>
            </a:r>
            <a:r>
              <a:rPr lang="en-US" altLang="ja-JP" sz="2800" dirty="0"/>
              <a:t>. </a:t>
            </a:r>
            <a:r>
              <a:rPr lang="ja-JP" altLang="en-US" sz="2400" dirty="0" smtClean="0"/>
              <a:t>本手法</a:t>
            </a:r>
            <a:r>
              <a:rPr lang="ja-JP" altLang="en-US" sz="2400" dirty="0"/>
              <a:t>適用後の再現率は目標再現率を超えているか？</a:t>
            </a:r>
            <a:endParaRPr lang="en-US" altLang="ja-JP" sz="2400" dirty="0"/>
          </a:p>
          <a:p>
            <a:pPr marL="0" indent="0">
              <a:buNone/>
            </a:pPr>
            <a:r>
              <a:rPr lang="en-US" altLang="ja-JP" sz="2800" dirty="0"/>
              <a:t>RQ2.</a:t>
            </a:r>
            <a:r>
              <a:rPr lang="en-US" altLang="ja-JP" sz="2400" dirty="0"/>
              <a:t> </a:t>
            </a:r>
            <a:r>
              <a:rPr lang="ja-JP" altLang="en-US" sz="2400" dirty="0"/>
              <a:t>本手法適用後の探索時間はデフォルトより高速か？</a:t>
            </a:r>
            <a:endParaRPr lang="en-US" altLang="ja-JP" sz="2400" dirty="0"/>
          </a:p>
          <a:p>
            <a:pPr marL="0" indent="0">
              <a:buNone/>
            </a:pPr>
            <a:r>
              <a:rPr lang="ja-JP" altLang="en-US" sz="2400" dirty="0"/>
              <a:t>　　→</a:t>
            </a:r>
            <a:r>
              <a:rPr lang="ja-JP" altLang="en-US" sz="2400" dirty="0">
                <a:latin typeface="+mn-ea"/>
              </a:rPr>
              <a:t>多くの場合で，提案手法の方</a:t>
            </a:r>
            <a:r>
              <a:rPr lang="ja-JP" altLang="en-US" sz="2400" dirty="0" smtClean="0">
                <a:latin typeface="+mn-ea"/>
              </a:rPr>
              <a:t>が高速</a:t>
            </a:r>
            <a:endParaRPr lang="en-US" altLang="ja-JP" sz="2800" dirty="0"/>
          </a:p>
          <a:p>
            <a:pPr marL="0" indent="0">
              <a:buNone/>
            </a:pPr>
            <a:endParaRPr lang="en-US" altLang="ja-JP" sz="2400" dirty="0" smtClean="0"/>
          </a:p>
        </p:txBody>
      </p:sp>
      <p:sp>
        <p:nvSpPr>
          <p:cNvPr id="4" name="日付プレースホルダー 3"/>
          <p:cNvSpPr>
            <a:spLocks noGrp="1"/>
          </p:cNvSpPr>
          <p:nvPr>
            <p:ph type="dt" sz="half" idx="10"/>
          </p:nvPr>
        </p:nvSpPr>
        <p:spPr/>
        <p:txBody>
          <a:bodyPr/>
          <a:lstStyle/>
          <a:p>
            <a:r>
              <a:rPr lang="en-US" altLang="ja-JP" smtClean="0"/>
              <a:t>2019/2/13</a:t>
            </a:r>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14</a:t>
            </a:fld>
            <a:endParaRPr lang="en-US" altLang="ja-JP"/>
          </a:p>
        </p:txBody>
      </p:sp>
    </p:spTree>
    <p:extLst>
      <p:ext uri="{BB962C8B-B14F-4D97-AF65-F5344CB8AC3E}">
        <p14:creationId xmlns:p14="http://schemas.microsoft.com/office/powerpoint/2010/main" val="30179050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4000" dirty="0" smtClean="0"/>
              <a:t>RQ1</a:t>
            </a:r>
            <a:endParaRPr kumimoji="1" lang="ja-JP" altLang="en-US" sz="4000" dirty="0"/>
          </a:p>
        </p:txBody>
      </p:sp>
      <p:sp>
        <p:nvSpPr>
          <p:cNvPr id="3" name="コンテンツ プレースホルダー 2"/>
          <p:cNvSpPr>
            <a:spLocks noGrp="1"/>
          </p:cNvSpPr>
          <p:nvPr>
            <p:ph idx="1"/>
          </p:nvPr>
        </p:nvSpPr>
        <p:spPr>
          <a:xfrm>
            <a:off x="457199" y="1600200"/>
            <a:ext cx="3226365" cy="4525963"/>
          </a:xfrm>
        </p:spPr>
        <p:txBody>
          <a:bodyPr/>
          <a:lstStyle/>
          <a:p>
            <a:pPr marL="0" indent="0">
              <a:buNone/>
            </a:pPr>
            <a:r>
              <a:rPr lang="en-US" altLang="ja-JP" sz="2400" dirty="0" smtClean="0"/>
              <a:t>Q. </a:t>
            </a:r>
            <a:r>
              <a:rPr lang="ja-JP" altLang="en-US" sz="2400" dirty="0" smtClean="0"/>
              <a:t>本手法</a:t>
            </a:r>
            <a:r>
              <a:rPr lang="ja-JP" altLang="en-US" sz="2400" dirty="0"/>
              <a:t>適用後の再現率は目標再現率を超えているか</a:t>
            </a:r>
            <a:r>
              <a:rPr lang="ja-JP" altLang="en-US" sz="2400" dirty="0" smtClean="0"/>
              <a:t>？</a:t>
            </a:r>
            <a:endParaRPr lang="en-US" altLang="ja-JP" sz="2400" dirty="0"/>
          </a:p>
          <a:p>
            <a:pPr marL="0" indent="0">
              <a:buNone/>
            </a:pPr>
            <a:endParaRPr lang="en-US" altLang="ja-JP" sz="2400" dirty="0"/>
          </a:p>
          <a:p>
            <a:pPr marL="0" indent="0">
              <a:buNone/>
            </a:pPr>
            <a:r>
              <a:rPr lang="en-US" altLang="ja-JP" sz="2400" dirty="0" smtClean="0"/>
              <a:t>A. </a:t>
            </a:r>
            <a:r>
              <a:rPr lang="ja-JP" altLang="en-US" sz="2400" dirty="0" smtClean="0"/>
              <a:t>多く</a:t>
            </a:r>
            <a:r>
              <a:rPr lang="ja-JP" altLang="en-US" sz="2400" dirty="0"/>
              <a:t>の</a:t>
            </a:r>
            <a:r>
              <a:rPr lang="ja-JP" altLang="en-US" sz="2400" dirty="0" smtClean="0"/>
              <a:t>場合で，</a:t>
            </a:r>
            <a:r>
              <a:rPr lang="ja-JP" altLang="en-US" sz="2400" dirty="0"/>
              <a:t>再現率は目標再現率を</a:t>
            </a:r>
            <a:r>
              <a:rPr lang="ja-JP" altLang="en-US" sz="2400" dirty="0" smtClean="0"/>
              <a:t>超える</a:t>
            </a:r>
            <a:endParaRPr lang="en-US" altLang="ja-JP" sz="2400" dirty="0" smtClean="0"/>
          </a:p>
          <a:p>
            <a:pPr marL="0" indent="0">
              <a:buNone/>
            </a:pPr>
            <a:endParaRPr lang="en-US" altLang="ja-JP" sz="2000" dirty="0" smtClean="0"/>
          </a:p>
          <a:p>
            <a:pPr marL="0" indent="0">
              <a:buNone/>
            </a:pPr>
            <a:r>
              <a:rPr lang="ja-JP" altLang="en-US" sz="2400" dirty="0" smtClean="0"/>
              <a:t>目標再現率</a:t>
            </a:r>
            <a:r>
              <a:rPr lang="en-US" altLang="ja-JP" sz="2400" dirty="0" smtClean="0"/>
              <a:t>0.98</a:t>
            </a:r>
            <a:r>
              <a:rPr lang="ja-JP" altLang="en-US" sz="2400" dirty="0" smtClean="0"/>
              <a:t>以上でデフォルトと同程度の再現率が得られる</a:t>
            </a:r>
          </a:p>
        </p:txBody>
      </p:sp>
      <p:sp>
        <p:nvSpPr>
          <p:cNvPr id="4" name="日付プレースホルダー 3"/>
          <p:cNvSpPr>
            <a:spLocks noGrp="1"/>
          </p:cNvSpPr>
          <p:nvPr>
            <p:ph type="dt" sz="half" idx="10"/>
          </p:nvPr>
        </p:nvSpPr>
        <p:spPr/>
        <p:txBody>
          <a:bodyPr/>
          <a:lstStyle/>
          <a:p>
            <a:r>
              <a:rPr lang="en-US" altLang="ja-JP" smtClean="0"/>
              <a:t>2019/2/13</a:t>
            </a:r>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15</a:t>
            </a:fld>
            <a:endParaRPr lang="en-US" altLang="ja-JP"/>
          </a:p>
        </p:txBody>
      </p:sp>
      <p:grpSp>
        <p:nvGrpSpPr>
          <p:cNvPr id="30" name="グループ化 29"/>
          <p:cNvGrpSpPr/>
          <p:nvPr/>
        </p:nvGrpSpPr>
        <p:grpSpPr>
          <a:xfrm>
            <a:off x="3742909" y="1588800"/>
            <a:ext cx="5342362" cy="3844239"/>
            <a:chOff x="3742909" y="1588800"/>
            <a:chExt cx="5342362" cy="3844239"/>
          </a:xfrm>
        </p:grpSpPr>
        <p:grpSp>
          <p:nvGrpSpPr>
            <p:cNvPr id="12" name="グループ化 11"/>
            <p:cNvGrpSpPr/>
            <p:nvPr/>
          </p:nvGrpSpPr>
          <p:grpSpPr>
            <a:xfrm>
              <a:off x="3742909" y="1588800"/>
              <a:ext cx="5342362" cy="3844239"/>
              <a:chOff x="3742909" y="1588800"/>
              <a:chExt cx="5342362" cy="3844239"/>
            </a:xfrm>
          </p:grpSpPr>
          <p:pic>
            <p:nvPicPr>
              <p:cNvPr id="10" name="図 9"/>
              <p:cNvPicPr>
                <a:picLocks noChangeAspect="1"/>
              </p:cNvPicPr>
              <p:nvPr/>
            </p:nvPicPr>
            <p:blipFill>
              <a:blip r:embed="rId3"/>
              <a:stretch>
                <a:fillRect/>
              </a:stretch>
            </p:blipFill>
            <p:spPr>
              <a:xfrm>
                <a:off x="3742909" y="1588800"/>
                <a:ext cx="5342362" cy="3844239"/>
              </a:xfrm>
              <a:prstGeom prst="rect">
                <a:avLst/>
              </a:prstGeom>
            </p:spPr>
          </p:pic>
          <p:cxnSp>
            <p:nvCxnSpPr>
              <p:cNvPr id="9" name="直線コネクタ 8"/>
              <p:cNvCxnSpPr/>
              <p:nvPr/>
            </p:nvCxnSpPr>
            <p:spPr>
              <a:xfrm flipV="1">
                <a:off x="4445000" y="1907117"/>
                <a:ext cx="4230688" cy="2207683"/>
              </a:xfrm>
              <a:prstGeom prst="line">
                <a:avLst/>
              </a:prstGeom>
              <a:ln>
                <a:solidFill>
                  <a:srgbClr val="D04255"/>
                </a:solidFill>
              </a:ln>
            </p:spPr>
            <p:style>
              <a:lnRef idx="1">
                <a:schemeClr val="dk1"/>
              </a:lnRef>
              <a:fillRef idx="0">
                <a:schemeClr val="dk1"/>
              </a:fillRef>
              <a:effectRef idx="0">
                <a:schemeClr val="dk1"/>
              </a:effectRef>
              <a:fontRef idx="minor">
                <a:schemeClr val="tx1"/>
              </a:fontRef>
            </p:style>
          </p:cxnSp>
        </p:grpSp>
        <p:cxnSp>
          <p:nvCxnSpPr>
            <p:cNvPr id="19" name="直線矢印コネクタ 18"/>
            <p:cNvCxnSpPr/>
            <p:nvPr/>
          </p:nvCxnSpPr>
          <p:spPr>
            <a:xfrm flipH="1" flipV="1">
              <a:off x="6091767" y="3285067"/>
              <a:ext cx="63500" cy="2878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3" name="テキスト ボックス 22"/>
            <p:cNvSpPr txBox="1"/>
            <p:nvPr/>
          </p:nvSpPr>
          <p:spPr>
            <a:xfrm>
              <a:off x="6032500" y="3574818"/>
              <a:ext cx="1210588" cy="338554"/>
            </a:xfrm>
            <a:prstGeom prst="rect">
              <a:avLst/>
            </a:prstGeom>
            <a:noFill/>
          </p:spPr>
          <p:txBody>
            <a:bodyPr wrap="none" rtlCol="0">
              <a:spAutoFit/>
            </a:bodyPr>
            <a:lstStyle/>
            <a:p>
              <a:r>
                <a:rPr lang="ja-JP" altLang="en-US" sz="1600" dirty="0" smtClean="0">
                  <a:latin typeface="+mn-ea"/>
                  <a:ea typeface="+mn-ea"/>
                </a:rPr>
                <a:t>目標再現</a:t>
              </a:r>
              <a:r>
                <a:rPr lang="ja-JP" altLang="en-US" sz="1600" dirty="0">
                  <a:latin typeface="+mn-ea"/>
                  <a:ea typeface="+mn-ea"/>
                </a:rPr>
                <a:t>率</a:t>
              </a:r>
              <a:endParaRPr kumimoji="1" lang="ja-JP" altLang="en-US" sz="1600" dirty="0">
                <a:latin typeface="+mn-ea"/>
                <a:ea typeface="+mn-ea"/>
              </a:endParaRPr>
            </a:p>
          </p:txBody>
        </p:sp>
        <p:cxnSp>
          <p:nvCxnSpPr>
            <p:cNvPr id="24" name="直線矢印コネクタ 23"/>
            <p:cNvCxnSpPr/>
            <p:nvPr/>
          </p:nvCxnSpPr>
          <p:spPr>
            <a:xfrm flipV="1">
              <a:off x="8566061" y="2103967"/>
              <a:ext cx="277372" cy="77865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 name="テキスト ボックス 24"/>
            <p:cNvSpPr txBox="1"/>
            <p:nvPr/>
          </p:nvSpPr>
          <p:spPr>
            <a:xfrm>
              <a:off x="7524444" y="2882623"/>
              <a:ext cx="1210588" cy="338554"/>
            </a:xfrm>
            <a:prstGeom prst="rect">
              <a:avLst/>
            </a:prstGeom>
            <a:noFill/>
          </p:spPr>
          <p:txBody>
            <a:bodyPr wrap="none" rtlCol="0">
              <a:spAutoFit/>
            </a:bodyPr>
            <a:lstStyle/>
            <a:p>
              <a:r>
                <a:rPr kumimoji="1" lang="ja-JP" altLang="en-US" sz="1600" dirty="0" smtClean="0">
                  <a:latin typeface="+mn-ea"/>
                  <a:ea typeface="+mn-ea"/>
                </a:rPr>
                <a:t>デフォルト</a:t>
              </a:r>
              <a:endParaRPr kumimoji="1" lang="ja-JP" altLang="en-US" sz="1600" dirty="0">
                <a:latin typeface="+mn-ea"/>
                <a:ea typeface="+mn-ea"/>
              </a:endParaRPr>
            </a:p>
          </p:txBody>
        </p:sp>
      </p:grpSp>
    </p:spTree>
    <p:extLst>
      <p:ext uri="{BB962C8B-B14F-4D97-AF65-F5344CB8AC3E}">
        <p14:creationId xmlns:p14="http://schemas.microsoft.com/office/powerpoint/2010/main" val="2424351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まとめと今後の課題</a:t>
            </a:r>
            <a:endParaRPr kumimoji="1" lang="ja-JP" altLang="en-US" sz="4000" dirty="0"/>
          </a:p>
        </p:txBody>
      </p:sp>
      <p:sp>
        <p:nvSpPr>
          <p:cNvPr id="3" name="コンテンツ プレースホルダー 2"/>
          <p:cNvSpPr>
            <a:spLocks noGrp="1"/>
          </p:cNvSpPr>
          <p:nvPr>
            <p:ph idx="1"/>
          </p:nvPr>
        </p:nvSpPr>
        <p:spPr>
          <a:xfrm>
            <a:off x="457199" y="1600200"/>
            <a:ext cx="8291513" cy="4525963"/>
          </a:xfrm>
        </p:spPr>
        <p:txBody>
          <a:bodyPr/>
          <a:lstStyle/>
          <a:p>
            <a:pPr marL="0" indent="0">
              <a:buNone/>
            </a:pPr>
            <a:r>
              <a:rPr lang="ja-JP" altLang="en-US" sz="2400" dirty="0"/>
              <a:t>まとめ</a:t>
            </a:r>
            <a:endParaRPr lang="en-US" altLang="ja-JP" sz="2000" dirty="0"/>
          </a:p>
          <a:p>
            <a:r>
              <a:rPr lang="en-US" altLang="ja-JP" sz="2000" dirty="0" err="1" smtClean="0"/>
              <a:t>CCVolti</a:t>
            </a:r>
            <a:r>
              <a:rPr lang="ja-JP" altLang="en-US" sz="2000" dirty="0"/>
              <a:t>の利用者が与えた目標再現率</a:t>
            </a:r>
            <a:r>
              <a:rPr lang="ja-JP" altLang="en-US" sz="2000" dirty="0" smtClean="0"/>
              <a:t>を超える再現率となり，かつ高速になる</a:t>
            </a:r>
            <a:r>
              <a:rPr lang="en-US" altLang="ja-JP" sz="2000" dirty="0" smtClean="0"/>
              <a:t>Cross-Polytope LSH</a:t>
            </a:r>
            <a:r>
              <a:rPr lang="ja-JP" altLang="en-US" sz="2000" dirty="0" smtClean="0"/>
              <a:t>に与えるパラメータ決定手法を提案</a:t>
            </a:r>
            <a:endParaRPr lang="ja-JP" altLang="en-US" sz="2000" dirty="0"/>
          </a:p>
          <a:p>
            <a:r>
              <a:rPr lang="en-US" altLang="ja-JP" sz="2000" dirty="0" smtClean="0"/>
              <a:t>20</a:t>
            </a:r>
            <a:r>
              <a:rPr lang="ja-JP" altLang="en-US" sz="2000" dirty="0" smtClean="0"/>
              <a:t>個の</a:t>
            </a:r>
            <a:r>
              <a:rPr lang="en-US" altLang="ja-JP" sz="2000" dirty="0" smtClean="0"/>
              <a:t>OSS</a:t>
            </a:r>
            <a:r>
              <a:rPr lang="ja-JP" altLang="en-US" sz="2000" dirty="0" smtClean="0"/>
              <a:t>に</a:t>
            </a:r>
            <a:r>
              <a:rPr lang="ja-JP" altLang="en-US" sz="2000" dirty="0"/>
              <a:t>対</a:t>
            </a:r>
            <a:r>
              <a:rPr lang="ja-JP" altLang="en-US" sz="2000" dirty="0" smtClean="0"/>
              <a:t>して</a:t>
            </a:r>
            <a:r>
              <a:rPr lang="en-US" altLang="ja-JP" sz="2000" dirty="0" err="1" smtClean="0"/>
              <a:t>CCVolti</a:t>
            </a:r>
            <a:r>
              <a:rPr lang="ja-JP" altLang="en-US" sz="2000" dirty="0" smtClean="0"/>
              <a:t>を用いてコードクローン検出を行い，本</a:t>
            </a:r>
            <a:r>
              <a:rPr lang="ja-JP" altLang="en-US" sz="2000" dirty="0"/>
              <a:t>手法</a:t>
            </a:r>
            <a:r>
              <a:rPr lang="ja-JP" altLang="en-US" sz="2000" dirty="0" smtClean="0"/>
              <a:t>の評価</a:t>
            </a:r>
            <a:r>
              <a:rPr lang="ja-JP" altLang="en-US" sz="2000" dirty="0"/>
              <a:t>実験</a:t>
            </a:r>
            <a:r>
              <a:rPr lang="ja-JP" altLang="en-US" sz="2000" dirty="0" smtClean="0"/>
              <a:t>を行った</a:t>
            </a:r>
            <a:endParaRPr lang="en-US" altLang="ja-JP" sz="2000" dirty="0" smtClean="0"/>
          </a:p>
          <a:p>
            <a:pPr marL="0" indent="0">
              <a:buNone/>
            </a:pPr>
            <a:endParaRPr lang="en-US" altLang="ja-JP" sz="2400" dirty="0" smtClean="0"/>
          </a:p>
          <a:p>
            <a:pPr marL="0" indent="0">
              <a:buNone/>
            </a:pPr>
            <a:r>
              <a:rPr lang="ja-JP" altLang="en-US" sz="2400" dirty="0" smtClean="0"/>
              <a:t>今後</a:t>
            </a:r>
            <a:r>
              <a:rPr lang="ja-JP" altLang="en-US" sz="2400" dirty="0"/>
              <a:t>の</a:t>
            </a:r>
            <a:r>
              <a:rPr lang="ja-JP" altLang="en-US" sz="2400" dirty="0" smtClean="0"/>
              <a:t>課題</a:t>
            </a:r>
            <a:endParaRPr lang="ja-JP" altLang="en-US" sz="2000" dirty="0"/>
          </a:p>
          <a:p>
            <a:r>
              <a:rPr lang="ja-JP" altLang="en-US" sz="2000" dirty="0"/>
              <a:t>再現率調整が可能となった</a:t>
            </a:r>
            <a:r>
              <a:rPr lang="en-US" altLang="ja-JP" sz="2000" dirty="0" err="1"/>
              <a:t>CCVolti</a:t>
            </a:r>
            <a:r>
              <a:rPr lang="ja-JP" altLang="en-US" sz="2000" dirty="0"/>
              <a:t>と他のコードクローン検出法との精度に関する比較</a:t>
            </a:r>
            <a:endParaRPr lang="en-US" altLang="ja-JP" sz="2000" dirty="0"/>
          </a:p>
          <a:p>
            <a:r>
              <a:rPr lang="ja-JP" altLang="en-US" sz="2000" dirty="0"/>
              <a:t>検出速度を活かした応用を考案する必要があると考える．</a:t>
            </a:r>
            <a:r>
              <a:rPr lang="en-US" altLang="ja-JP" sz="2000" dirty="0" err="1"/>
              <a:t>CCVolti</a:t>
            </a:r>
            <a:r>
              <a:rPr lang="ja-JP" altLang="en-US" sz="2000" dirty="0"/>
              <a:t>をリファクタリング支援ツールへ</a:t>
            </a:r>
            <a:r>
              <a:rPr lang="ja-JP" altLang="en-US" sz="2000" dirty="0" smtClean="0"/>
              <a:t>適用</a:t>
            </a:r>
            <a:endParaRPr lang="ja-JP" altLang="en-US" sz="2000" dirty="0"/>
          </a:p>
        </p:txBody>
      </p:sp>
      <p:sp>
        <p:nvSpPr>
          <p:cNvPr id="4" name="日付プレースホルダー 3"/>
          <p:cNvSpPr>
            <a:spLocks noGrp="1"/>
          </p:cNvSpPr>
          <p:nvPr>
            <p:ph type="dt" sz="half" idx="10"/>
          </p:nvPr>
        </p:nvSpPr>
        <p:spPr/>
        <p:txBody>
          <a:bodyPr/>
          <a:lstStyle/>
          <a:p>
            <a:r>
              <a:rPr lang="en-US" altLang="ja-JP" smtClean="0"/>
              <a:t>2019/2/13</a:t>
            </a:r>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16</a:t>
            </a:fld>
            <a:endParaRPr lang="en-US" altLang="ja-JP"/>
          </a:p>
        </p:txBody>
      </p:sp>
    </p:spTree>
    <p:extLst>
      <p:ext uri="{BB962C8B-B14F-4D97-AF65-F5344CB8AC3E}">
        <p14:creationId xmlns:p14="http://schemas.microsoft.com/office/powerpoint/2010/main" val="612741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パラメータ決定手法</a:t>
            </a:r>
            <a:endParaRPr kumimoji="1" lang="ja-JP" altLang="en-US" sz="4000" dirty="0"/>
          </a:p>
        </p:txBody>
      </p:sp>
      <p:sp>
        <p:nvSpPr>
          <p:cNvPr id="4" name="日付プレースホルダー 3"/>
          <p:cNvSpPr>
            <a:spLocks noGrp="1"/>
          </p:cNvSpPr>
          <p:nvPr>
            <p:ph type="dt" sz="half" idx="10"/>
          </p:nvPr>
        </p:nvSpPr>
        <p:spPr/>
        <p:txBody>
          <a:bodyPr/>
          <a:lstStyle/>
          <a:p>
            <a:r>
              <a:rPr lang="en-US" altLang="ja-JP" smtClean="0"/>
              <a:t>2019/2/13</a:t>
            </a:r>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17</a:t>
            </a:fld>
            <a:endParaRPr lang="en-US" altLang="ja-JP"/>
          </a:p>
        </p:txBody>
      </p:sp>
      <mc:AlternateContent xmlns:mc="http://schemas.openxmlformats.org/markup-compatibility/2006" xmlns:a14="http://schemas.microsoft.com/office/drawing/2010/main">
        <mc:Choice Requires="a14">
          <p:sp>
            <p:nvSpPr>
              <p:cNvPr id="8" name="テキスト ボックス 7"/>
              <p:cNvSpPr txBox="1"/>
              <p:nvPr/>
            </p:nvSpPr>
            <p:spPr>
              <a:xfrm>
                <a:off x="80172" y="1495064"/>
                <a:ext cx="9063828" cy="461665"/>
              </a:xfrm>
              <a:prstGeom prst="rect">
                <a:avLst/>
              </a:prstGeom>
              <a:noFill/>
            </p:spPr>
            <p:txBody>
              <a:bodyPr wrap="none" rtlCol="0">
                <a:spAutoFit/>
              </a:bodyPr>
              <a:lstStyle/>
              <a:p>
                <a:r>
                  <a:rPr kumimoji="1" lang="en-US" altLang="ja-JP" sz="2400" dirty="0" smtClean="0"/>
                  <a:t>STEP A</a:t>
                </a:r>
                <a:r>
                  <a:rPr lang="ja-JP" altLang="en-US" sz="2400" dirty="0" smtClean="0"/>
                  <a:t> </a:t>
                </a:r>
                <a:r>
                  <a:rPr lang="en-US" altLang="ja-JP" sz="2400" dirty="0" smtClean="0"/>
                  <a:t>:</a:t>
                </a:r>
                <a:r>
                  <a:rPr lang="ja-JP" altLang="en-US" sz="2400" dirty="0" smtClean="0"/>
                  <a:t>再現率が目標再現率を超えるパラメータ組 </a:t>
                </a:r>
                <a14:m>
                  <m:oMath xmlns:m="http://schemas.openxmlformats.org/officeDocument/2006/math">
                    <m:r>
                      <a:rPr lang="en-US" altLang="ja-JP" sz="2400" i="1">
                        <a:latin typeface="Cambria Math" panose="02040503050406030204" pitchFamily="18" charset="0"/>
                      </a:rPr>
                      <m:t>&lt;</m:t>
                    </m:r>
                    <m:r>
                      <a:rPr lang="en-US" altLang="ja-JP" sz="2400" i="1">
                        <a:latin typeface="Cambria Math" panose="02040503050406030204" pitchFamily="18" charset="0"/>
                      </a:rPr>
                      <m:t>𝑇</m:t>
                    </m:r>
                    <m:r>
                      <a:rPr lang="en-US" altLang="ja-JP" sz="2400" i="1">
                        <a:latin typeface="Cambria Math" panose="02040503050406030204" pitchFamily="18" charset="0"/>
                      </a:rPr>
                      <m:t>,</m:t>
                    </m:r>
                    <m:r>
                      <a:rPr lang="en-US" altLang="ja-JP" sz="2400" i="1">
                        <a:latin typeface="Cambria Math" panose="02040503050406030204" pitchFamily="18" charset="0"/>
                      </a:rPr>
                      <m:t>𝐿</m:t>
                    </m:r>
                    <m:r>
                      <a:rPr lang="en-US" altLang="ja-JP" sz="2400" i="1">
                        <a:latin typeface="Cambria Math" panose="02040503050406030204" pitchFamily="18" charset="0"/>
                      </a:rPr>
                      <m:t>&gt;</m:t>
                    </m:r>
                  </m:oMath>
                </a14:m>
                <a:r>
                  <a:rPr lang="ja-JP" altLang="en-US" sz="2400" dirty="0" smtClean="0"/>
                  <a:t> を抽出</a:t>
                </a:r>
                <a:endParaRPr kumimoji="1" lang="ja-JP" altLang="en-US" sz="2400" dirty="0"/>
              </a:p>
            </p:txBody>
          </p:sp>
        </mc:Choice>
        <mc:Fallback xmlns="">
          <p:sp>
            <p:nvSpPr>
              <p:cNvPr id="8" name="テキスト ボックス 7"/>
              <p:cNvSpPr txBox="1">
                <a:spLocks noRot="1" noChangeAspect="1" noMove="1" noResize="1" noEditPoints="1" noAdjustHandles="1" noChangeArrowheads="1" noChangeShapeType="1" noTextEdit="1"/>
              </p:cNvSpPr>
              <p:nvPr/>
            </p:nvSpPr>
            <p:spPr>
              <a:xfrm>
                <a:off x="80172" y="1495064"/>
                <a:ext cx="9063828" cy="461665"/>
              </a:xfrm>
              <a:prstGeom prst="rect">
                <a:avLst/>
              </a:prstGeom>
              <a:blipFill>
                <a:blip r:embed="rId3"/>
                <a:stretch>
                  <a:fillRect l="-1009" t="-14474" r="-134" b="-30263"/>
                </a:stretch>
              </a:blipFill>
            </p:spPr>
            <p:txBody>
              <a:bodyPr/>
              <a:lstStyle/>
              <a:p>
                <a:r>
                  <a:rPr lang="ja-JP" altLang="en-US">
                    <a:noFill/>
                  </a:rPr>
                  <a:t> </a:t>
                </a:r>
              </a:p>
            </p:txBody>
          </p:sp>
        </mc:Fallback>
      </mc:AlternateContent>
      <p:sp>
        <p:nvSpPr>
          <p:cNvPr id="9" name="テキスト ボックス 8"/>
          <p:cNvSpPr txBox="1"/>
          <p:nvPr/>
        </p:nvSpPr>
        <p:spPr>
          <a:xfrm>
            <a:off x="80172" y="3915450"/>
            <a:ext cx="7854266" cy="461665"/>
          </a:xfrm>
          <a:prstGeom prst="rect">
            <a:avLst/>
          </a:prstGeom>
          <a:noFill/>
        </p:spPr>
        <p:txBody>
          <a:bodyPr wrap="none" rtlCol="0">
            <a:spAutoFit/>
          </a:bodyPr>
          <a:lstStyle/>
          <a:p>
            <a:r>
              <a:rPr kumimoji="1" lang="en-US" altLang="ja-JP" sz="2400" dirty="0" smtClean="0"/>
              <a:t>STEP B : </a:t>
            </a:r>
            <a:r>
              <a:rPr kumimoji="1" lang="ja-JP" altLang="en-US" sz="2400" dirty="0" smtClean="0"/>
              <a:t>高速な</a:t>
            </a:r>
            <a:r>
              <a:rPr lang="ja-JP" altLang="en-US" sz="2400" dirty="0" smtClean="0"/>
              <a:t>パラメータ組を決定する回帰モデルを生成</a:t>
            </a:r>
            <a:endParaRPr kumimoji="1" lang="ja-JP" altLang="en-US" sz="2400" dirty="0"/>
          </a:p>
        </p:txBody>
      </p:sp>
      <p:sp>
        <p:nvSpPr>
          <p:cNvPr id="10" name="円柱 9"/>
          <p:cNvSpPr/>
          <p:nvPr/>
        </p:nvSpPr>
        <p:spPr>
          <a:xfrm>
            <a:off x="1563915" y="2210157"/>
            <a:ext cx="2340428" cy="1335385"/>
          </a:xfrm>
          <a:prstGeom prst="can">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ja-JP" altLang="en-US" dirty="0" smtClean="0"/>
              <a:t>学習用プロジェクト</a:t>
            </a:r>
            <a:endParaRPr kumimoji="1" lang="ja-JP" altLang="en-US" dirty="0"/>
          </a:p>
        </p:txBody>
      </p:sp>
      <p:sp>
        <p:nvSpPr>
          <p:cNvPr id="11" name="右矢印 10"/>
          <p:cNvSpPr/>
          <p:nvPr/>
        </p:nvSpPr>
        <p:spPr>
          <a:xfrm>
            <a:off x="4361629" y="2582373"/>
            <a:ext cx="784405" cy="590952"/>
          </a:xfrm>
          <a:prstGeom prst="rightArrow">
            <a:avLst/>
          </a:prstGeom>
          <a:solidFill>
            <a:schemeClr val="tx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sz="1400" dirty="0">
              <a:latin typeface="+mn-ea"/>
            </a:endParaRPr>
          </a:p>
        </p:txBody>
      </p:sp>
      <p:sp>
        <p:nvSpPr>
          <p:cNvPr id="18" name="テキスト ボックス 17"/>
          <p:cNvSpPr txBox="1"/>
          <p:nvPr/>
        </p:nvSpPr>
        <p:spPr>
          <a:xfrm>
            <a:off x="7823957" y="2229634"/>
            <a:ext cx="492443" cy="1544654"/>
          </a:xfrm>
          <a:prstGeom prst="rect">
            <a:avLst/>
          </a:prstGeom>
          <a:noFill/>
        </p:spPr>
        <p:txBody>
          <a:bodyPr vert="eaVert" wrap="none" rtlCol="0">
            <a:spAutoFit/>
          </a:bodyPr>
          <a:lstStyle/>
          <a:p>
            <a:r>
              <a:rPr kumimoji="1" lang="ja-JP" altLang="en-US" sz="2000" dirty="0" smtClean="0"/>
              <a:t>パラメータ組</a:t>
            </a:r>
            <a:endParaRPr kumimoji="1" lang="en-US" altLang="ja-JP" sz="2000" dirty="0" smtClean="0"/>
          </a:p>
        </p:txBody>
      </p:sp>
      <p:pic>
        <p:nvPicPr>
          <p:cNvPr id="26" name="図 25"/>
          <p:cNvPicPr>
            <a:picLocks noChangeAspect="1"/>
          </p:cNvPicPr>
          <p:nvPr/>
        </p:nvPicPr>
        <p:blipFill>
          <a:blip r:embed="rId4"/>
          <a:stretch>
            <a:fillRect/>
          </a:stretch>
        </p:blipFill>
        <p:spPr>
          <a:xfrm>
            <a:off x="5603320" y="2051416"/>
            <a:ext cx="2174356" cy="1832567"/>
          </a:xfrm>
          <a:prstGeom prst="rect">
            <a:avLst/>
          </a:prstGeom>
        </p:spPr>
      </p:pic>
      <p:sp>
        <p:nvSpPr>
          <p:cNvPr id="16" name="右矢印 15"/>
          <p:cNvSpPr/>
          <p:nvPr/>
        </p:nvSpPr>
        <p:spPr>
          <a:xfrm>
            <a:off x="5911937" y="5063848"/>
            <a:ext cx="784405" cy="590952"/>
          </a:xfrm>
          <a:prstGeom prst="rightArrow">
            <a:avLst/>
          </a:prstGeom>
          <a:solidFill>
            <a:schemeClr val="tx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sz="1400" dirty="0">
              <a:latin typeface="+mn-ea"/>
            </a:endParaRPr>
          </a:p>
        </p:txBody>
      </p:sp>
      <p:cxnSp>
        <p:nvCxnSpPr>
          <p:cNvPr id="6" name="直線矢印コネクタ 5"/>
          <p:cNvCxnSpPr/>
          <p:nvPr/>
        </p:nvCxnSpPr>
        <p:spPr>
          <a:xfrm>
            <a:off x="7282181" y="5920274"/>
            <a:ext cx="109055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直線矢印コネクタ 18"/>
          <p:cNvCxnSpPr/>
          <p:nvPr/>
        </p:nvCxnSpPr>
        <p:spPr>
          <a:xfrm flipV="1">
            <a:off x="7282181" y="4798375"/>
            <a:ext cx="0" cy="112189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4" name="直線コネクタ 13"/>
          <p:cNvCxnSpPr/>
          <p:nvPr/>
        </p:nvCxnSpPr>
        <p:spPr>
          <a:xfrm flipV="1">
            <a:off x="7282181" y="4952103"/>
            <a:ext cx="1090550" cy="470464"/>
          </a:xfrm>
          <a:prstGeom prst="line">
            <a:avLst/>
          </a:prstGeom>
          <a:ln>
            <a:solidFill>
              <a:srgbClr val="D04255"/>
            </a:solidFill>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graphicFrame>
            <p:nvGraphicFramePr>
              <p:cNvPr id="27" name="表 26"/>
              <p:cNvGraphicFramePr>
                <a:graphicFrameLocks noGrp="1"/>
              </p:cNvGraphicFramePr>
              <p:nvPr>
                <p:extLst>
                  <p:ext uri="{D42A27DB-BD31-4B8C-83A1-F6EECF244321}">
                    <p14:modId xmlns:p14="http://schemas.microsoft.com/office/powerpoint/2010/main" val="2990048818"/>
                  </p:ext>
                </p:extLst>
              </p:nvPr>
            </p:nvGraphicFramePr>
            <p:xfrm>
              <a:off x="520223" y="4354827"/>
              <a:ext cx="4868898" cy="1854200"/>
            </p:xfrm>
            <a:graphic>
              <a:graphicData uri="http://schemas.openxmlformats.org/drawingml/2006/table">
                <a:tbl>
                  <a:tblPr firstRow="1" bandRow="1">
                    <a:tableStyleId>{93296810-A885-4BE3-A3E7-6D5BEEA58F35}</a:tableStyleId>
                  </a:tblPr>
                  <a:tblGrid>
                    <a:gridCol w="2244508">
                      <a:extLst>
                        <a:ext uri="{9D8B030D-6E8A-4147-A177-3AD203B41FA5}">
                          <a16:colId xmlns:a16="http://schemas.microsoft.com/office/drawing/2014/main" val="3863593464"/>
                        </a:ext>
                      </a:extLst>
                    </a:gridCol>
                    <a:gridCol w="2078626">
                      <a:extLst>
                        <a:ext uri="{9D8B030D-6E8A-4147-A177-3AD203B41FA5}">
                          <a16:colId xmlns:a16="http://schemas.microsoft.com/office/drawing/2014/main" val="2698095014"/>
                        </a:ext>
                      </a:extLst>
                    </a:gridCol>
                    <a:gridCol w="545764">
                      <a:extLst>
                        <a:ext uri="{9D8B030D-6E8A-4147-A177-3AD203B41FA5}">
                          <a16:colId xmlns:a16="http://schemas.microsoft.com/office/drawing/2014/main" val="3399481056"/>
                        </a:ext>
                      </a:extLst>
                    </a:gridCol>
                  </a:tblGrid>
                  <a:tr h="370840">
                    <a:tc>
                      <a:txBody>
                        <a:bodyPr/>
                        <a:lstStyle/>
                        <a:p>
                          <a:pPr algn="ctr"/>
                          <a:r>
                            <a:rPr kumimoji="1" lang="ja-JP" altLang="en-US" dirty="0" smtClean="0"/>
                            <a:t>学習用プロジェクト</a:t>
                          </a:r>
                          <a:endParaRPr kumimoji="1" lang="ja-JP" altLang="en-US" dirty="0"/>
                        </a:p>
                      </a:txBody>
                      <a:tcPr/>
                    </a:tc>
                    <a:tc>
                      <a:txBody>
                        <a:bodyPr/>
                        <a:lstStyle/>
                        <a:p>
                          <a:pPr algn="ctr"/>
                          <a:r>
                            <a:rPr kumimoji="1" lang="ja-JP" altLang="en-US" dirty="0" smtClean="0"/>
                            <a:t>コードブロック数</a:t>
                          </a:r>
                          <a:endParaRPr kumimoji="1" lang="ja-JP" altLang="en-US" dirty="0"/>
                        </a:p>
                      </a:txBody>
                      <a:tcPr/>
                    </a:tc>
                    <a:tc>
                      <a:txBody>
                        <a:bodyPr/>
                        <a:lstStyle/>
                        <a:p>
                          <a:pPr algn="ctr"/>
                          <a14:m>
                            <m:oMathPara xmlns:m="http://schemas.openxmlformats.org/officeDocument/2006/math">
                              <m:oMathParaPr>
                                <m:jc m:val="centerGroup"/>
                              </m:oMathParaPr>
                              <m:oMath xmlns:m="http://schemas.openxmlformats.org/officeDocument/2006/math">
                                <m:r>
                                  <a:rPr kumimoji="1" lang="en-US" altLang="ja-JP" sz="1800" b="0" i="1" smtClean="0">
                                    <a:latin typeface="Cambria Math" panose="02040503050406030204" pitchFamily="18" charset="0"/>
                                  </a:rPr>
                                  <m:t>𝑇</m:t>
                                </m:r>
                              </m:oMath>
                            </m:oMathPara>
                          </a14:m>
                          <a:endParaRPr kumimoji="1" lang="ja-JP" altLang="en-US" dirty="0"/>
                        </a:p>
                      </a:txBody>
                      <a:tcPr/>
                    </a:tc>
                    <a:extLst>
                      <a:ext uri="{0D108BD9-81ED-4DB2-BD59-A6C34878D82A}">
                        <a16:rowId xmlns:a16="http://schemas.microsoft.com/office/drawing/2014/main" val="2740472392"/>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err="1" smtClean="0"/>
                            <a:t>Antlr</a:t>
                          </a:r>
                          <a:endParaRPr kumimoji="1" lang="ja-JP" alt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2,787</a:t>
                          </a:r>
                          <a:endParaRPr kumimoji="1" lang="ja-JP" altLang="en-US" dirty="0" smtClean="0"/>
                        </a:p>
                      </a:txBody>
                      <a:tcPr/>
                    </a:tc>
                    <a:tc>
                      <a:txBody>
                        <a:bodyPr/>
                        <a:lstStyle/>
                        <a:p>
                          <a:pPr algn="ctr"/>
                          <a:r>
                            <a:rPr kumimoji="1" lang="en-US" altLang="ja-JP" dirty="0" smtClean="0"/>
                            <a:t>8</a:t>
                          </a:r>
                          <a:endParaRPr kumimoji="1" lang="ja-JP" altLang="en-US" dirty="0"/>
                        </a:p>
                      </a:txBody>
                      <a:tcPr/>
                    </a:tc>
                    <a:extLst>
                      <a:ext uri="{0D108BD9-81ED-4DB2-BD59-A6C34878D82A}">
                        <a16:rowId xmlns:a16="http://schemas.microsoft.com/office/drawing/2014/main" val="2761156063"/>
                      </a:ext>
                    </a:extLst>
                  </a:tr>
                  <a:tr h="370840">
                    <a:tc>
                      <a:txBody>
                        <a:bodyPr/>
                        <a:lstStyle/>
                        <a:p>
                          <a:pPr algn="ctr"/>
                          <a:r>
                            <a:rPr kumimoji="1" lang="en-US" altLang="ja-JP" dirty="0" smtClean="0"/>
                            <a:t>Maven</a:t>
                          </a:r>
                          <a:endParaRPr kumimoji="1" lang="ja-JP" altLang="en-US" dirty="0"/>
                        </a:p>
                      </a:txBody>
                      <a:tcPr/>
                    </a:tc>
                    <a:tc>
                      <a:txBody>
                        <a:bodyPr/>
                        <a:lstStyle/>
                        <a:p>
                          <a:pPr algn="ctr"/>
                          <a:r>
                            <a:rPr kumimoji="1" lang="en-US" altLang="ja-JP" dirty="0" smtClean="0"/>
                            <a:t>3,468</a:t>
                          </a:r>
                          <a:endParaRPr kumimoji="1" lang="ja-JP" altLang="en-US" dirty="0"/>
                        </a:p>
                      </a:txBody>
                      <a:tcPr/>
                    </a:tc>
                    <a:tc>
                      <a:txBody>
                        <a:bodyPr/>
                        <a:lstStyle/>
                        <a:p>
                          <a:pPr algn="ctr"/>
                          <a:r>
                            <a:rPr kumimoji="1" lang="en-US" altLang="ja-JP" dirty="0" smtClean="0"/>
                            <a:t>8</a:t>
                          </a:r>
                          <a:endParaRPr kumimoji="1" lang="ja-JP" altLang="en-US" dirty="0"/>
                        </a:p>
                      </a:txBody>
                      <a:tcPr/>
                    </a:tc>
                    <a:extLst>
                      <a:ext uri="{0D108BD9-81ED-4DB2-BD59-A6C34878D82A}">
                        <a16:rowId xmlns:a16="http://schemas.microsoft.com/office/drawing/2014/main" val="3471861819"/>
                      </a:ext>
                    </a:extLst>
                  </a:tr>
                  <a:tr h="370840">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2887225205"/>
                      </a:ext>
                    </a:extLst>
                  </a:tr>
                  <a:tr h="370840">
                    <a:tc>
                      <a:txBody>
                        <a:bodyPr/>
                        <a:lstStyle/>
                        <a:p>
                          <a:pPr algn="ctr"/>
                          <a:r>
                            <a:rPr kumimoji="1" lang="en-US" altLang="ja-JP" dirty="0" smtClean="0"/>
                            <a:t>Linux Kernel</a:t>
                          </a:r>
                          <a:endParaRPr kumimoji="1" lang="ja-JP" altLang="en-US" dirty="0"/>
                        </a:p>
                      </a:txBody>
                      <a:tcPr/>
                    </a:tc>
                    <a:tc>
                      <a:txBody>
                        <a:bodyPr/>
                        <a:lstStyle/>
                        <a:p>
                          <a:pPr algn="ctr"/>
                          <a:r>
                            <a:rPr kumimoji="1" lang="en-US" altLang="ja-JP" dirty="0" smtClean="0"/>
                            <a:t>363,935</a:t>
                          </a:r>
                          <a:endParaRPr kumimoji="1" lang="ja-JP" altLang="en-US" dirty="0"/>
                        </a:p>
                      </a:txBody>
                      <a:tcPr/>
                    </a:tc>
                    <a:tc>
                      <a:txBody>
                        <a:bodyPr/>
                        <a:lstStyle/>
                        <a:p>
                          <a:pPr algn="ctr"/>
                          <a:r>
                            <a:rPr kumimoji="1" lang="en-US" altLang="ja-JP" dirty="0" smtClean="0"/>
                            <a:t>12</a:t>
                          </a:r>
                          <a:endParaRPr kumimoji="1" lang="ja-JP" altLang="en-US" dirty="0"/>
                        </a:p>
                      </a:txBody>
                      <a:tcPr/>
                    </a:tc>
                    <a:extLst>
                      <a:ext uri="{0D108BD9-81ED-4DB2-BD59-A6C34878D82A}">
                        <a16:rowId xmlns:a16="http://schemas.microsoft.com/office/drawing/2014/main" val="478955884"/>
                      </a:ext>
                    </a:extLst>
                  </a:tr>
                </a:tbl>
              </a:graphicData>
            </a:graphic>
          </p:graphicFrame>
        </mc:Choice>
        <mc:Fallback xmlns="">
          <p:graphicFrame>
            <p:nvGraphicFramePr>
              <p:cNvPr id="27" name="表 26"/>
              <p:cNvGraphicFramePr>
                <a:graphicFrameLocks noGrp="1"/>
              </p:cNvGraphicFramePr>
              <p:nvPr>
                <p:extLst>
                  <p:ext uri="{D42A27DB-BD31-4B8C-83A1-F6EECF244321}">
                    <p14:modId xmlns:p14="http://schemas.microsoft.com/office/powerpoint/2010/main" val="2990048818"/>
                  </p:ext>
                </p:extLst>
              </p:nvPr>
            </p:nvGraphicFramePr>
            <p:xfrm>
              <a:off x="520223" y="4354827"/>
              <a:ext cx="4868898" cy="1854200"/>
            </p:xfrm>
            <a:graphic>
              <a:graphicData uri="http://schemas.openxmlformats.org/drawingml/2006/table">
                <a:tbl>
                  <a:tblPr firstRow="1" bandRow="1">
                    <a:tableStyleId>{93296810-A885-4BE3-A3E7-6D5BEEA58F35}</a:tableStyleId>
                  </a:tblPr>
                  <a:tblGrid>
                    <a:gridCol w="2244508">
                      <a:extLst>
                        <a:ext uri="{9D8B030D-6E8A-4147-A177-3AD203B41FA5}">
                          <a16:colId xmlns:a16="http://schemas.microsoft.com/office/drawing/2014/main" val="3863593464"/>
                        </a:ext>
                      </a:extLst>
                    </a:gridCol>
                    <a:gridCol w="2078626">
                      <a:extLst>
                        <a:ext uri="{9D8B030D-6E8A-4147-A177-3AD203B41FA5}">
                          <a16:colId xmlns:a16="http://schemas.microsoft.com/office/drawing/2014/main" val="2698095014"/>
                        </a:ext>
                      </a:extLst>
                    </a:gridCol>
                    <a:gridCol w="545764">
                      <a:extLst>
                        <a:ext uri="{9D8B030D-6E8A-4147-A177-3AD203B41FA5}">
                          <a16:colId xmlns:a16="http://schemas.microsoft.com/office/drawing/2014/main" val="3399481056"/>
                        </a:ext>
                      </a:extLst>
                    </a:gridCol>
                  </a:tblGrid>
                  <a:tr h="370840">
                    <a:tc>
                      <a:txBody>
                        <a:bodyPr/>
                        <a:lstStyle/>
                        <a:p>
                          <a:pPr algn="ctr"/>
                          <a:r>
                            <a:rPr kumimoji="1" lang="ja-JP" altLang="en-US" dirty="0" smtClean="0"/>
                            <a:t>学習用プロジェクト</a:t>
                          </a:r>
                          <a:endParaRPr kumimoji="1" lang="ja-JP" altLang="en-US" dirty="0"/>
                        </a:p>
                      </a:txBody>
                      <a:tcPr/>
                    </a:tc>
                    <a:tc>
                      <a:txBody>
                        <a:bodyPr/>
                        <a:lstStyle/>
                        <a:p>
                          <a:pPr algn="ctr"/>
                          <a:r>
                            <a:rPr kumimoji="1" lang="ja-JP" altLang="en-US" dirty="0" smtClean="0"/>
                            <a:t>コードブロック数</a:t>
                          </a:r>
                          <a:endParaRPr kumimoji="1" lang="ja-JP" altLang="en-US" dirty="0"/>
                        </a:p>
                      </a:txBody>
                      <a:tcPr/>
                    </a:tc>
                    <a:tc>
                      <a:txBody>
                        <a:bodyPr/>
                        <a:lstStyle/>
                        <a:p>
                          <a:endParaRPr lang="ja-JP"/>
                        </a:p>
                      </a:txBody>
                      <a:tcPr>
                        <a:blipFill>
                          <a:blip r:embed="rId5"/>
                          <a:stretch>
                            <a:fillRect l="-790000" t="-4918" r="-4444" b="-424590"/>
                          </a:stretch>
                        </a:blipFill>
                      </a:tcPr>
                    </a:tc>
                    <a:extLst>
                      <a:ext uri="{0D108BD9-81ED-4DB2-BD59-A6C34878D82A}">
                        <a16:rowId xmlns:a16="http://schemas.microsoft.com/office/drawing/2014/main" val="2740472392"/>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err="1" smtClean="0"/>
                            <a:t>Antlr</a:t>
                          </a:r>
                          <a:endParaRPr kumimoji="1" lang="ja-JP" alt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2,787</a:t>
                          </a:r>
                          <a:endParaRPr kumimoji="1" lang="ja-JP" altLang="en-US" dirty="0" smtClean="0"/>
                        </a:p>
                      </a:txBody>
                      <a:tcPr/>
                    </a:tc>
                    <a:tc>
                      <a:txBody>
                        <a:bodyPr/>
                        <a:lstStyle/>
                        <a:p>
                          <a:pPr algn="ctr"/>
                          <a:r>
                            <a:rPr kumimoji="1" lang="en-US" altLang="ja-JP" dirty="0" smtClean="0"/>
                            <a:t>8</a:t>
                          </a:r>
                          <a:endParaRPr kumimoji="1" lang="ja-JP" altLang="en-US" dirty="0"/>
                        </a:p>
                      </a:txBody>
                      <a:tcPr/>
                    </a:tc>
                    <a:extLst>
                      <a:ext uri="{0D108BD9-81ED-4DB2-BD59-A6C34878D82A}">
                        <a16:rowId xmlns:a16="http://schemas.microsoft.com/office/drawing/2014/main" val="2761156063"/>
                      </a:ext>
                    </a:extLst>
                  </a:tr>
                  <a:tr h="370840">
                    <a:tc>
                      <a:txBody>
                        <a:bodyPr/>
                        <a:lstStyle/>
                        <a:p>
                          <a:pPr algn="ctr"/>
                          <a:r>
                            <a:rPr kumimoji="1" lang="en-US" altLang="ja-JP" dirty="0" smtClean="0"/>
                            <a:t>Maven</a:t>
                          </a:r>
                          <a:endParaRPr kumimoji="1" lang="ja-JP" altLang="en-US" dirty="0"/>
                        </a:p>
                      </a:txBody>
                      <a:tcPr/>
                    </a:tc>
                    <a:tc>
                      <a:txBody>
                        <a:bodyPr/>
                        <a:lstStyle/>
                        <a:p>
                          <a:pPr algn="ctr"/>
                          <a:r>
                            <a:rPr kumimoji="1" lang="en-US" altLang="ja-JP" dirty="0" smtClean="0"/>
                            <a:t>3,468</a:t>
                          </a:r>
                          <a:endParaRPr kumimoji="1" lang="ja-JP" altLang="en-US" dirty="0"/>
                        </a:p>
                      </a:txBody>
                      <a:tcPr/>
                    </a:tc>
                    <a:tc>
                      <a:txBody>
                        <a:bodyPr/>
                        <a:lstStyle/>
                        <a:p>
                          <a:pPr algn="ctr"/>
                          <a:r>
                            <a:rPr kumimoji="1" lang="en-US" altLang="ja-JP" dirty="0" smtClean="0"/>
                            <a:t>8</a:t>
                          </a:r>
                          <a:endParaRPr kumimoji="1" lang="ja-JP" altLang="en-US" dirty="0"/>
                        </a:p>
                      </a:txBody>
                      <a:tcPr/>
                    </a:tc>
                    <a:extLst>
                      <a:ext uri="{0D108BD9-81ED-4DB2-BD59-A6C34878D82A}">
                        <a16:rowId xmlns:a16="http://schemas.microsoft.com/office/drawing/2014/main" val="3471861819"/>
                      </a:ext>
                    </a:extLst>
                  </a:tr>
                  <a:tr h="370840">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2887225205"/>
                      </a:ext>
                    </a:extLst>
                  </a:tr>
                  <a:tr h="370840">
                    <a:tc>
                      <a:txBody>
                        <a:bodyPr/>
                        <a:lstStyle/>
                        <a:p>
                          <a:pPr algn="ctr"/>
                          <a:r>
                            <a:rPr kumimoji="1" lang="en-US" altLang="ja-JP" dirty="0" smtClean="0"/>
                            <a:t>Linux Kernel</a:t>
                          </a:r>
                          <a:endParaRPr kumimoji="1" lang="ja-JP" altLang="en-US" dirty="0"/>
                        </a:p>
                      </a:txBody>
                      <a:tcPr/>
                    </a:tc>
                    <a:tc>
                      <a:txBody>
                        <a:bodyPr/>
                        <a:lstStyle/>
                        <a:p>
                          <a:pPr algn="ctr"/>
                          <a:r>
                            <a:rPr kumimoji="1" lang="en-US" altLang="ja-JP" dirty="0" smtClean="0"/>
                            <a:t>363,935</a:t>
                          </a:r>
                          <a:endParaRPr kumimoji="1" lang="ja-JP" altLang="en-US" dirty="0"/>
                        </a:p>
                      </a:txBody>
                      <a:tcPr/>
                    </a:tc>
                    <a:tc>
                      <a:txBody>
                        <a:bodyPr/>
                        <a:lstStyle/>
                        <a:p>
                          <a:pPr algn="ctr"/>
                          <a:r>
                            <a:rPr kumimoji="1" lang="en-US" altLang="ja-JP" dirty="0" smtClean="0"/>
                            <a:t>12</a:t>
                          </a:r>
                          <a:endParaRPr kumimoji="1" lang="ja-JP" altLang="en-US" dirty="0"/>
                        </a:p>
                      </a:txBody>
                      <a:tcPr/>
                    </a:tc>
                    <a:extLst>
                      <a:ext uri="{0D108BD9-81ED-4DB2-BD59-A6C34878D82A}">
                        <a16:rowId xmlns:a16="http://schemas.microsoft.com/office/drawing/2014/main" val="478955884"/>
                      </a:ext>
                    </a:extLst>
                  </a:tr>
                </a:tbl>
              </a:graphicData>
            </a:graphic>
          </p:graphicFrame>
        </mc:Fallback>
      </mc:AlternateContent>
      <p:sp>
        <p:nvSpPr>
          <p:cNvPr id="17" name="正方形/長方形 16"/>
          <p:cNvSpPr/>
          <p:nvPr/>
        </p:nvSpPr>
        <p:spPr>
          <a:xfrm>
            <a:off x="6952565" y="5963148"/>
            <a:ext cx="1742785" cy="369332"/>
          </a:xfrm>
          <a:prstGeom prst="rect">
            <a:avLst/>
          </a:prstGeom>
        </p:spPr>
        <p:txBody>
          <a:bodyPr wrap="none">
            <a:spAutoFit/>
          </a:bodyPr>
          <a:lstStyle/>
          <a:p>
            <a:pPr algn="ctr"/>
            <a:r>
              <a:rPr lang="ja-JP" altLang="en-US" dirty="0" smtClean="0"/>
              <a:t>コードブロック</a:t>
            </a:r>
            <a:r>
              <a:rPr lang="ja-JP" altLang="en-US" dirty="0"/>
              <a:t>数</a:t>
            </a:r>
          </a:p>
        </p:txBody>
      </p:sp>
      <mc:AlternateContent xmlns:mc="http://schemas.openxmlformats.org/markup-compatibility/2006" xmlns:a14="http://schemas.microsoft.com/office/drawing/2010/main">
        <mc:Choice Requires="a14">
          <p:sp>
            <p:nvSpPr>
              <p:cNvPr id="25" name="正方形/長方形 24"/>
              <p:cNvSpPr/>
              <p:nvPr/>
            </p:nvSpPr>
            <p:spPr>
              <a:xfrm>
                <a:off x="6919575" y="4629384"/>
                <a:ext cx="391710" cy="369332"/>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r>
                        <a:rPr lang="en-US" altLang="ja-JP" i="1">
                          <a:latin typeface="Cambria Math" panose="02040503050406030204" pitchFamily="18" charset="0"/>
                        </a:rPr>
                        <m:t>𝑇</m:t>
                      </m:r>
                    </m:oMath>
                  </m:oMathPara>
                </a14:m>
                <a:endParaRPr lang="ja-JP" altLang="en-US" dirty="0"/>
              </a:p>
            </p:txBody>
          </p:sp>
        </mc:Choice>
        <mc:Fallback xmlns="">
          <p:sp>
            <p:nvSpPr>
              <p:cNvPr id="25" name="正方形/長方形 24"/>
              <p:cNvSpPr>
                <a:spLocks noRot="1" noChangeAspect="1" noMove="1" noResize="1" noEditPoints="1" noAdjustHandles="1" noChangeArrowheads="1" noChangeShapeType="1" noTextEdit="1"/>
              </p:cNvSpPr>
              <p:nvPr/>
            </p:nvSpPr>
            <p:spPr>
              <a:xfrm>
                <a:off x="6919575" y="4629384"/>
                <a:ext cx="391710" cy="369332"/>
              </a:xfrm>
              <a:prstGeom prst="rect">
                <a:avLst/>
              </a:prstGeom>
              <a:blipFill>
                <a:blip r:embed="rId6"/>
                <a:stretch>
                  <a:fillRect/>
                </a:stretch>
              </a:blipFill>
            </p:spPr>
            <p:txBody>
              <a:bodyPr/>
              <a:lstStyle/>
              <a:p>
                <a:r>
                  <a:rPr lang="ja-JP" altLang="en-US">
                    <a:noFill/>
                  </a:rPr>
                  <a:t> </a:t>
                </a:r>
              </a:p>
            </p:txBody>
          </p:sp>
        </mc:Fallback>
      </mc:AlternateContent>
      <p:sp>
        <p:nvSpPr>
          <p:cNvPr id="28" name="テキスト ボックス 27"/>
          <p:cNvSpPr txBox="1"/>
          <p:nvPr/>
        </p:nvSpPr>
        <p:spPr>
          <a:xfrm>
            <a:off x="1519860" y="5492504"/>
            <a:ext cx="461665" cy="260799"/>
          </a:xfrm>
          <a:prstGeom prst="rect">
            <a:avLst/>
          </a:prstGeom>
          <a:noFill/>
        </p:spPr>
        <p:txBody>
          <a:bodyPr vert="eaVert" wrap="square" rtlCol="0">
            <a:spAutoFit/>
          </a:bodyPr>
          <a:lstStyle/>
          <a:p>
            <a:r>
              <a:rPr kumimoji="1" lang="en-US" altLang="ja-JP" dirty="0" smtClean="0"/>
              <a:t>…</a:t>
            </a:r>
            <a:endParaRPr kumimoji="1" lang="ja-JP" altLang="en-US" dirty="0"/>
          </a:p>
        </p:txBody>
      </p:sp>
      <p:sp>
        <p:nvSpPr>
          <p:cNvPr id="29" name="テキスト ボックス 28"/>
          <p:cNvSpPr txBox="1"/>
          <p:nvPr/>
        </p:nvSpPr>
        <p:spPr>
          <a:xfrm>
            <a:off x="3643752" y="5492504"/>
            <a:ext cx="461665" cy="260799"/>
          </a:xfrm>
          <a:prstGeom prst="rect">
            <a:avLst/>
          </a:prstGeom>
          <a:noFill/>
        </p:spPr>
        <p:txBody>
          <a:bodyPr vert="eaVert" wrap="square" rtlCol="0">
            <a:spAutoFit/>
          </a:bodyPr>
          <a:lstStyle/>
          <a:p>
            <a:r>
              <a:rPr kumimoji="1" lang="en-US" altLang="ja-JP" dirty="0" smtClean="0"/>
              <a:t>…</a:t>
            </a:r>
            <a:endParaRPr kumimoji="1" lang="ja-JP" altLang="en-US" dirty="0"/>
          </a:p>
        </p:txBody>
      </p:sp>
      <p:sp>
        <p:nvSpPr>
          <p:cNvPr id="31" name="テキスト ボックス 30"/>
          <p:cNvSpPr txBox="1"/>
          <p:nvPr/>
        </p:nvSpPr>
        <p:spPr>
          <a:xfrm>
            <a:off x="4958031" y="5492503"/>
            <a:ext cx="461665" cy="260799"/>
          </a:xfrm>
          <a:prstGeom prst="rect">
            <a:avLst/>
          </a:prstGeom>
          <a:noFill/>
        </p:spPr>
        <p:txBody>
          <a:bodyPr vert="eaVert" wrap="square" rtlCol="0">
            <a:spAutoFit/>
          </a:bodyPr>
          <a:lstStyle/>
          <a:p>
            <a:r>
              <a:rPr kumimoji="1" lang="en-US" altLang="ja-JP" dirty="0" smtClean="0"/>
              <a:t>…</a:t>
            </a:r>
            <a:endParaRPr kumimoji="1" lang="ja-JP" altLang="en-US" dirty="0"/>
          </a:p>
        </p:txBody>
      </p:sp>
    </p:spTree>
    <p:extLst>
      <p:ext uri="{BB962C8B-B14F-4D97-AF65-F5344CB8AC3E}">
        <p14:creationId xmlns:p14="http://schemas.microsoft.com/office/powerpoint/2010/main" val="28045476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4000" dirty="0" smtClean="0"/>
              <a:t>RQ2</a:t>
            </a:r>
            <a:endParaRPr kumimoji="1" lang="ja-JP" altLang="en-US" sz="4000" dirty="0"/>
          </a:p>
        </p:txBody>
      </p:sp>
      <p:sp>
        <p:nvSpPr>
          <p:cNvPr id="3" name="コンテンツ プレースホルダー 2"/>
          <p:cNvSpPr>
            <a:spLocks noGrp="1"/>
          </p:cNvSpPr>
          <p:nvPr>
            <p:ph idx="1"/>
          </p:nvPr>
        </p:nvSpPr>
        <p:spPr>
          <a:xfrm>
            <a:off x="457200" y="1600200"/>
            <a:ext cx="3514732" cy="4525963"/>
          </a:xfrm>
        </p:spPr>
        <p:txBody>
          <a:bodyPr/>
          <a:lstStyle/>
          <a:p>
            <a:pPr marL="0" indent="0">
              <a:buNone/>
            </a:pPr>
            <a:r>
              <a:rPr lang="en-US" altLang="ja-JP" sz="2400" dirty="0" smtClean="0"/>
              <a:t>Q.</a:t>
            </a:r>
            <a:r>
              <a:rPr lang="ja-JP" altLang="en-US" sz="2400" dirty="0"/>
              <a:t> </a:t>
            </a:r>
            <a:r>
              <a:rPr lang="ja-JP" altLang="en-US" sz="2400" dirty="0" smtClean="0"/>
              <a:t>本手法</a:t>
            </a:r>
            <a:r>
              <a:rPr lang="ja-JP" altLang="en-US" sz="2400" dirty="0"/>
              <a:t>適用後の探索時間</a:t>
            </a:r>
            <a:r>
              <a:rPr lang="ja-JP" altLang="en-US" sz="2400" dirty="0" smtClean="0"/>
              <a:t>はデフォルトより</a:t>
            </a:r>
            <a:r>
              <a:rPr lang="ja-JP" altLang="en-US" sz="2400" dirty="0"/>
              <a:t>高速か？</a:t>
            </a:r>
            <a:endParaRPr lang="en-US" altLang="ja-JP" sz="2400" dirty="0"/>
          </a:p>
          <a:p>
            <a:pPr marL="0" indent="0">
              <a:buNone/>
            </a:pPr>
            <a:endParaRPr lang="en-US" altLang="ja-JP" sz="2400" dirty="0"/>
          </a:p>
          <a:p>
            <a:pPr marL="0" indent="0">
              <a:buNone/>
            </a:pPr>
            <a:r>
              <a:rPr lang="en-US" altLang="ja-JP" sz="2400" dirty="0" smtClean="0"/>
              <a:t>A.</a:t>
            </a:r>
            <a:r>
              <a:rPr lang="ja-JP" altLang="en-US" sz="2400" dirty="0"/>
              <a:t> </a:t>
            </a:r>
            <a:r>
              <a:rPr lang="ja-JP" altLang="en-US" sz="2400" dirty="0" smtClean="0">
                <a:latin typeface="+mn-ea"/>
              </a:rPr>
              <a:t>多く</a:t>
            </a:r>
            <a:r>
              <a:rPr lang="ja-JP" altLang="en-US" sz="2400" dirty="0">
                <a:latin typeface="+mn-ea"/>
              </a:rPr>
              <a:t>の場合</a:t>
            </a:r>
            <a:r>
              <a:rPr lang="ja-JP" altLang="en-US" sz="2400" dirty="0" smtClean="0">
                <a:latin typeface="+mn-ea"/>
              </a:rPr>
              <a:t>で，提案</a:t>
            </a:r>
            <a:r>
              <a:rPr lang="ja-JP" altLang="en-US" sz="2400" dirty="0">
                <a:latin typeface="+mn-ea"/>
              </a:rPr>
              <a:t>手法の方が</a:t>
            </a:r>
            <a:r>
              <a:rPr lang="ja-JP" altLang="en-US" sz="2400" dirty="0" smtClean="0">
                <a:latin typeface="+mn-ea"/>
              </a:rPr>
              <a:t>短い</a:t>
            </a:r>
            <a:endParaRPr lang="en-US" altLang="ja-JP" sz="2400" dirty="0" smtClean="0">
              <a:latin typeface="+mn-ea"/>
            </a:endParaRPr>
          </a:p>
          <a:p>
            <a:pPr marL="0" indent="0">
              <a:buNone/>
            </a:pPr>
            <a:endParaRPr lang="en-US" altLang="ja-JP" sz="2400" dirty="0" smtClean="0">
              <a:latin typeface="+mn-ea"/>
            </a:endParaRPr>
          </a:p>
          <a:p>
            <a:pPr marL="0" indent="0">
              <a:buNone/>
            </a:pPr>
            <a:r>
              <a:rPr lang="ja-JP" altLang="en-US" sz="2400" dirty="0" smtClean="0">
                <a:latin typeface="+mn-ea"/>
              </a:rPr>
              <a:t>目標再現率</a:t>
            </a:r>
            <a:r>
              <a:rPr lang="en-US" altLang="ja-JP" sz="2400" dirty="0" smtClean="0">
                <a:latin typeface="+mn-ea"/>
              </a:rPr>
              <a:t>0.99</a:t>
            </a:r>
            <a:r>
              <a:rPr lang="ja-JP" altLang="en-US" sz="2400" dirty="0">
                <a:latin typeface="+mn-ea"/>
              </a:rPr>
              <a:t>→</a:t>
            </a:r>
            <a:r>
              <a:rPr lang="en-US" altLang="ja-JP" sz="2400" dirty="0">
                <a:latin typeface="+mn-ea"/>
              </a:rPr>
              <a:t>0.8</a:t>
            </a:r>
            <a:r>
              <a:rPr lang="ja-JP" altLang="en-US" sz="2400" dirty="0" smtClean="0">
                <a:latin typeface="+mn-ea"/>
              </a:rPr>
              <a:t>で</a:t>
            </a:r>
            <a:r>
              <a:rPr lang="en-US" altLang="ja-JP" sz="2400" dirty="0" smtClean="0">
                <a:latin typeface="+mn-ea"/>
              </a:rPr>
              <a:t>25%</a:t>
            </a:r>
            <a:r>
              <a:rPr lang="ja-JP" altLang="en-US" sz="2400" dirty="0" smtClean="0">
                <a:latin typeface="+mn-ea"/>
              </a:rPr>
              <a:t>程度探索時間減少</a:t>
            </a:r>
            <a:endParaRPr lang="ja-JP" altLang="en-US" sz="2400" dirty="0">
              <a:latin typeface="+mn-ea"/>
            </a:endParaRPr>
          </a:p>
        </p:txBody>
      </p:sp>
      <p:sp>
        <p:nvSpPr>
          <p:cNvPr id="4" name="日付プレースホルダー 3"/>
          <p:cNvSpPr>
            <a:spLocks noGrp="1"/>
          </p:cNvSpPr>
          <p:nvPr>
            <p:ph type="dt" sz="half" idx="10"/>
          </p:nvPr>
        </p:nvSpPr>
        <p:spPr/>
        <p:txBody>
          <a:bodyPr/>
          <a:lstStyle/>
          <a:p>
            <a:r>
              <a:rPr lang="en-US" altLang="ja-JP" smtClean="0"/>
              <a:t>2019/2/13</a:t>
            </a:r>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18</a:t>
            </a:fld>
            <a:endParaRPr lang="en-US" altLang="ja-JP"/>
          </a:p>
        </p:txBody>
      </p:sp>
      <p:pic>
        <p:nvPicPr>
          <p:cNvPr id="7" name="図 6"/>
          <p:cNvPicPr>
            <a:picLocks noChangeAspect="1"/>
          </p:cNvPicPr>
          <p:nvPr/>
        </p:nvPicPr>
        <p:blipFill>
          <a:blip r:embed="rId3"/>
          <a:stretch>
            <a:fillRect/>
          </a:stretch>
        </p:blipFill>
        <p:spPr>
          <a:xfrm>
            <a:off x="4306466" y="2199484"/>
            <a:ext cx="4632614" cy="3327394"/>
          </a:xfrm>
          <a:prstGeom prst="rect">
            <a:avLst/>
          </a:prstGeom>
        </p:spPr>
      </p:pic>
    </p:spTree>
    <p:extLst>
      <p:ext uri="{BB962C8B-B14F-4D97-AF65-F5344CB8AC3E}">
        <p14:creationId xmlns:p14="http://schemas.microsoft.com/office/powerpoint/2010/main" val="35096213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再現率の振幅が大きくなる原因</a:t>
            </a:r>
            <a:endParaRPr kumimoji="1" lang="ja-JP" altLang="en-US" dirty="0"/>
          </a:p>
        </p:txBody>
      </p:sp>
      <p:sp>
        <p:nvSpPr>
          <p:cNvPr id="3" name="コンテンツ プレースホルダー 2"/>
          <p:cNvSpPr>
            <a:spLocks noGrp="1"/>
          </p:cNvSpPr>
          <p:nvPr>
            <p:ph idx="1"/>
          </p:nvPr>
        </p:nvSpPr>
        <p:spPr>
          <a:xfrm>
            <a:off x="457200" y="1600200"/>
            <a:ext cx="2957187" cy="4525963"/>
          </a:xfrm>
        </p:spPr>
        <p:txBody>
          <a:bodyPr/>
          <a:lstStyle/>
          <a:p>
            <a:pPr marL="0" indent="0">
              <a:buNone/>
            </a:pPr>
            <a:r>
              <a:rPr kumimoji="1" lang="ja-JP" altLang="en-US" sz="2400" dirty="0" smtClean="0"/>
              <a:t>外れ値は，クローンセット内のコードクローン量が多すぎる場合だと考えている</a:t>
            </a:r>
            <a:endParaRPr kumimoji="1" lang="en-US" altLang="ja-JP" sz="2400" dirty="0" smtClean="0"/>
          </a:p>
        </p:txBody>
      </p:sp>
      <p:sp>
        <p:nvSpPr>
          <p:cNvPr id="4" name="日付プレースホルダー 3"/>
          <p:cNvSpPr>
            <a:spLocks noGrp="1"/>
          </p:cNvSpPr>
          <p:nvPr>
            <p:ph type="dt" sz="half" idx="10"/>
          </p:nvPr>
        </p:nvSpPr>
        <p:spPr/>
        <p:txBody>
          <a:bodyPr/>
          <a:lstStyle/>
          <a:p>
            <a:r>
              <a:rPr lang="en-US" altLang="ja-JP" smtClean="0"/>
              <a:t>2019/2/13</a:t>
            </a:r>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19</a:t>
            </a:fld>
            <a:endParaRPr lang="en-US" altLang="ja-JP"/>
          </a:p>
        </p:txBody>
      </p:sp>
      <p:grpSp>
        <p:nvGrpSpPr>
          <p:cNvPr id="6" name="グループ化 5"/>
          <p:cNvGrpSpPr/>
          <p:nvPr/>
        </p:nvGrpSpPr>
        <p:grpSpPr>
          <a:xfrm>
            <a:off x="3414387" y="1887538"/>
            <a:ext cx="5342362" cy="3844239"/>
            <a:chOff x="3742909" y="1588800"/>
            <a:chExt cx="5342362" cy="3844239"/>
          </a:xfrm>
        </p:grpSpPr>
        <p:grpSp>
          <p:nvGrpSpPr>
            <p:cNvPr id="7" name="グループ化 6"/>
            <p:cNvGrpSpPr/>
            <p:nvPr/>
          </p:nvGrpSpPr>
          <p:grpSpPr>
            <a:xfrm>
              <a:off x="3742909" y="1588800"/>
              <a:ext cx="5342362" cy="3844239"/>
              <a:chOff x="3742909" y="1588800"/>
              <a:chExt cx="5342362" cy="3844239"/>
            </a:xfrm>
          </p:grpSpPr>
          <p:pic>
            <p:nvPicPr>
              <p:cNvPr id="12" name="図 11"/>
              <p:cNvPicPr>
                <a:picLocks noChangeAspect="1"/>
              </p:cNvPicPr>
              <p:nvPr/>
            </p:nvPicPr>
            <p:blipFill>
              <a:blip r:embed="rId2"/>
              <a:stretch>
                <a:fillRect/>
              </a:stretch>
            </p:blipFill>
            <p:spPr>
              <a:xfrm>
                <a:off x="3742909" y="1588800"/>
                <a:ext cx="5342362" cy="3844239"/>
              </a:xfrm>
              <a:prstGeom prst="rect">
                <a:avLst/>
              </a:prstGeom>
            </p:spPr>
          </p:pic>
          <p:cxnSp>
            <p:nvCxnSpPr>
              <p:cNvPr id="13" name="直線コネクタ 12"/>
              <p:cNvCxnSpPr/>
              <p:nvPr/>
            </p:nvCxnSpPr>
            <p:spPr>
              <a:xfrm flipV="1">
                <a:off x="4445000" y="1907117"/>
                <a:ext cx="4230688" cy="2207683"/>
              </a:xfrm>
              <a:prstGeom prst="line">
                <a:avLst/>
              </a:prstGeom>
              <a:ln>
                <a:solidFill>
                  <a:srgbClr val="D04255"/>
                </a:solidFill>
              </a:ln>
            </p:spPr>
            <p:style>
              <a:lnRef idx="1">
                <a:schemeClr val="dk1"/>
              </a:lnRef>
              <a:fillRef idx="0">
                <a:schemeClr val="dk1"/>
              </a:fillRef>
              <a:effectRef idx="0">
                <a:schemeClr val="dk1"/>
              </a:effectRef>
              <a:fontRef idx="minor">
                <a:schemeClr val="tx1"/>
              </a:fontRef>
            </p:style>
          </p:cxnSp>
        </p:grpSp>
        <p:cxnSp>
          <p:nvCxnSpPr>
            <p:cNvPr id="8" name="直線矢印コネクタ 7"/>
            <p:cNvCxnSpPr/>
            <p:nvPr/>
          </p:nvCxnSpPr>
          <p:spPr>
            <a:xfrm flipH="1" flipV="1">
              <a:off x="6091767" y="3285067"/>
              <a:ext cx="63500" cy="2878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 name="テキスト ボックス 8"/>
            <p:cNvSpPr txBox="1"/>
            <p:nvPr/>
          </p:nvSpPr>
          <p:spPr>
            <a:xfrm>
              <a:off x="6032500" y="3574818"/>
              <a:ext cx="1210588" cy="338554"/>
            </a:xfrm>
            <a:prstGeom prst="rect">
              <a:avLst/>
            </a:prstGeom>
            <a:noFill/>
          </p:spPr>
          <p:txBody>
            <a:bodyPr wrap="none" rtlCol="0">
              <a:spAutoFit/>
            </a:bodyPr>
            <a:lstStyle/>
            <a:p>
              <a:r>
                <a:rPr lang="ja-JP" altLang="en-US" sz="1600" dirty="0" smtClean="0">
                  <a:latin typeface="+mn-ea"/>
                  <a:ea typeface="+mn-ea"/>
                </a:rPr>
                <a:t>目標再現</a:t>
              </a:r>
              <a:r>
                <a:rPr lang="ja-JP" altLang="en-US" sz="1600" dirty="0">
                  <a:latin typeface="+mn-ea"/>
                  <a:ea typeface="+mn-ea"/>
                </a:rPr>
                <a:t>率</a:t>
              </a:r>
              <a:endParaRPr kumimoji="1" lang="ja-JP" altLang="en-US" sz="1600" dirty="0">
                <a:latin typeface="+mn-ea"/>
                <a:ea typeface="+mn-ea"/>
              </a:endParaRPr>
            </a:p>
          </p:txBody>
        </p:sp>
        <p:cxnSp>
          <p:nvCxnSpPr>
            <p:cNvPr id="10" name="直線矢印コネクタ 9"/>
            <p:cNvCxnSpPr/>
            <p:nvPr/>
          </p:nvCxnSpPr>
          <p:spPr>
            <a:xfrm flipV="1">
              <a:off x="8566061" y="2103967"/>
              <a:ext cx="277372" cy="77865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1" name="テキスト ボックス 10"/>
            <p:cNvSpPr txBox="1"/>
            <p:nvPr/>
          </p:nvSpPr>
          <p:spPr>
            <a:xfrm>
              <a:off x="7524444" y="2882623"/>
              <a:ext cx="1210588" cy="338554"/>
            </a:xfrm>
            <a:prstGeom prst="rect">
              <a:avLst/>
            </a:prstGeom>
            <a:noFill/>
          </p:spPr>
          <p:txBody>
            <a:bodyPr wrap="none" rtlCol="0">
              <a:spAutoFit/>
            </a:bodyPr>
            <a:lstStyle/>
            <a:p>
              <a:r>
                <a:rPr kumimoji="1" lang="ja-JP" altLang="en-US" sz="1600" dirty="0" smtClean="0">
                  <a:latin typeface="+mn-ea"/>
                  <a:ea typeface="+mn-ea"/>
                </a:rPr>
                <a:t>デフォルト</a:t>
              </a:r>
              <a:endParaRPr kumimoji="1" lang="ja-JP" altLang="en-US" sz="1600" dirty="0">
                <a:latin typeface="+mn-ea"/>
                <a:ea typeface="+mn-ea"/>
              </a:endParaRPr>
            </a:p>
          </p:txBody>
        </p:sp>
      </p:grpSp>
    </p:spTree>
    <p:extLst>
      <p:ext uri="{BB962C8B-B14F-4D97-AF65-F5344CB8AC3E}">
        <p14:creationId xmlns:p14="http://schemas.microsoft.com/office/powerpoint/2010/main" val="23088243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コードクローン</a:t>
            </a:r>
            <a:endParaRPr kumimoji="1" lang="ja-JP" altLang="en-US" sz="4000" dirty="0"/>
          </a:p>
        </p:txBody>
      </p:sp>
      <p:sp>
        <p:nvSpPr>
          <p:cNvPr id="3" name="コンテンツ プレースホルダー 2"/>
          <p:cNvSpPr>
            <a:spLocks noGrp="1"/>
          </p:cNvSpPr>
          <p:nvPr>
            <p:ph idx="1"/>
          </p:nvPr>
        </p:nvSpPr>
        <p:spPr>
          <a:xfrm>
            <a:off x="457200" y="1600200"/>
            <a:ext cx="8686800" cy="4525963"/>
          </a:xfrm>
        </p:spPr>
        <p:txBody>
          <a:bodyPr/>
          <a:lstStyle/>
          <a:p>
            <a:pPr marL="0" indent="0">
              <a:buNone/>
            </a:pPr>
            <a:r>
              <a:rPr lang="ja-JP" altLang="ja-JP" sz="2800" dirty="0" smtClean="0">
                <a:latin typeface="+mn-ea"/>
              </a:rPr>
              <a:t>ソースコード</a:t>
            </a:r>
            <a:r>
              <a:rPr lang="ja-JP" altLang="en-US" sz="2800" dirty="0" smtClean="0">
                <a:latin typeface="+mn-ea"/>
              </a:rPr>
              <a:t>中の</a:t>
            </a:r>
            <a:r>
              <a:rPr lang="ja-JP" altLang="ja-JP" sz="2800" dirty="0" smtClean="0">
                <a:latin typeface="+mn-ea"/>
              </a:rPr>
              <a:t>類似</a:t>
            </a:r>
            <a:r>
              <a:rPr lang="ja-JP" altLang="ja-JP" sz="2800" dirty="0">
                <a:latin typeface="+mn-ea"/>
              </a:rPr>
              <a:t>した部分を持つ</a:t>
            </a:r>
            <a:r>
              <a:rPr lang="ja-JP" altLang="ja-JP" sz="2800" dirty="0" smtClean="0">
                <a:latin typeface="+mn-ea"/>
              </a:rPr>
              <a:t>コード片</a:t>
            </a:r>
            <a:endParaRPr lang="en-US" altLang="ja-JP" sz="2400" dirty="0">
              <a:latin typeface="+mn-ea"/>
            </a:endParaRPr>
          </a:p>
          <a:p>
            <a:r>
              <a:rPr lang="ja-JP" altLang="en-US" sz="2800" dirty="0"/>
              <a:t>コードクローンを自動で検出する手法が研究されて</a:t>
            </a:r>
            <a:r>
              <a:rPr lang="ja-JP" altLang="en-US" sz="2800" dirty="0" smtClean="0"/>
              <a:t>いる</a:t>
            </a:r>
            <a:endParaRPr lang="ja-JP" altLang="en-US" sz="2800" dirty="0">
              <a:latin typeface="+mn-ea"/>
            </a:endParaRPr>
          </a:p>
        </p:txBody>
      </p:sp>
      <p:sp>
        <p:nvSpPr>
          <p:cNvPr id="4" name="メモ 3"/>
          <p:cNvSpPr/>
          <p:nvPr/>
        </p:nvSpPr>
        <p:spPr>
          <a:xfrm>
            <a:off x="1255056" y="3363645"/>
            <a:ext cx="2228044" cy="2945080"/>
          </a:xfrm>
          <a:prstGeom prst="foldedCorner">
            <a:avLst/>
          </a:prstGeom>
          <a:solidFill>
            <a:schemeClr val="bg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 name="メモ 4"/>
          <p:cNvSpPr/>
          <p:nvPr/>
        </p:nvSpPr>
        <p:spPr>
          <a:xfrm>
            <a:off x="5713365" y="3363645"/>
            <a:ext cx="2228044" cy="2945080"/>
          </a:xfrm>
          <a:prstGeom prst="foldedCorner">
            <a:avLst/>
          </a:prstGeom>
          <a:solidFill>
            <a:schemeClr val="bg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6" name="L 字 5"/>
          <p:cNvSpPr/>
          <p:nvPr/>
        </p:nvSpPr>
        <p:spPr>
          <a:xfrm rot="5400000">
            <a:off x="2026936" y="3327856"/>
            <a:ext cx="684281" cy="1502537"/>
          </a:xfrm>
          <a:prstGeom prst="corner">
            <a:avLst>
              <a:gd name="adj1" fmla="val 149066"/>
              <a:gd name="adj2" fmla="val 65445"/>
            </a:avLst>
          </a:prstGeom>
          <a:solidFill>
            <a:srgbClr val="45A1CF"/>
          </a:solidFill>
          <a:ln>
            <a:solidFill>
              <a:srgbClr val="007A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7" name="L 字 6"/>
          <p:cNvSpPr/>
          <p:nvPr/>
        </p:nvSpPr>
        <p:spPr>
          <a:xfrm rot="5400000">
            <a:off x="2026937" y="4938654"/>
            <a:ext cx="684281" cy="1502537"/>
          </a:xfrm>
          <a:prstGeom prst="corner">
            <a:avLst>
              <a:gd name="adj1" fmla="val 149066"/>
              <a:gd name="adj2" fmla="val 65445"/>
            </a:avLst>
          </a:prstGeom>
          <a:solidFill>
            <a:srgbClr val="45A1CF"/>
          </a:solidFill>
          <a:ln>
            <a:solidFill>
              <a:srgbClr val="007A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8" name="L 字 7"/>
          <p:cNvSpPr/>
          <p:nvPr/>
        </p:nvSpPr>
        <p:spPr>
          <a:xfrm rot="5400000">
            <a:off x="6510873" y="3327856"/>
            <a:ext cx="684281" cy="1502537"/>
          </a:xfrm>
          <a:prstGeom prst="corner">
            <a:avLst>
              <a:gd name="adj1" fmla="val 149066"/>
              <a:gd name="adj2" fmla="val 65445"/>
            </a:avLst>
          </a:prstGeom>
          <a:solidFill>
            <a:srgbClr val="45A1CF"/>
          </a:solidFill>
          <a:ln>
            <a:solidFill>
              <a:srgbClr val="007A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 name="テキスト ボックス 8"/>
          <p:cNvSpPr txBox="1"/>
          <p:nvPr/>
        </p:nvSpPr>
        <p:spPr>
          <a:xfrm>
            <a:off x="3638309" y="2989448"/>
            <a:ext cx="1856270" cy="369332"/>
          </a:xfrm>
          <a:prstGeom prst="rect">
            <a:avLst/>
          </a:prstGeom>
          <a:ln w="38100">
            <a:solidFill>
              <a:schemeClr val="tx1"/>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kumimoji="1" lang="ja-JP" altLang="en-US" dirty="0" smtClean="0">
                <a:latin typeface="+mn-ea"/>
              </a:rPr>
              <a:t>コードクローン</a:t>
            </a:r>
            <a:endParaRPr kumimoji="1" lang="en-US" altLang="ja-JP" dirty="0" smtClean="0">
              <a:latin typeface="+mn-ea"/>
            </a:endParaRPr>
          </a:p>
        </p:txBody>
      </p:sp>
      <p:cxnSp>
        <p:nvCxnSpPr>
          <p:cNvPr id="10" name="直線矢印コネクタ 9"/>
          <p:cNvCxnSpPr>
            <a:stCxn id="7" idx="2"/>
          </p:cNvCxnSpPr>
          <p:nvPr/>
        </p:nvCxnSpPr>
        <p:spPr>
          <a:xfrm flipH="1" flipV="1">
            <a:off x="2369076" y="4421265"/>
            <a:ext cx="1" cy="926517"/>
          </a:xfrm>
          <a:prstGeom prst="straightConnector1">
            <a:avLst/>
          </a:prstGeom>
          <a:ln w="38100">
            <a:solidFill>
              <a:srgbClr val="D04255"/>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stCxn id="7" idx="3"/>
            <a:endCxn id="8" idx="1"/>
          </p:cNvCxnSpPr>
          <p:nvPr/>
        </p:nvCxnSpPr>
        <p:spPr>
          <a:xfrm flipV="1">
            <a:off x="3120346" y="4079125"/>
            <a:ext cx="2981399" cy="1492571"/>
          </a:xfrm>
          <a:prstGeom prst="straightConnector1">
            <a:avLst/>
          </a:prstGeom>
          <a:ln w="38100">
            <a:solidFill>
              <a:srgbClr val="D04255"/>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2629385" y="4478836"/>
            <a:ext cx="1604984" cy="369332"/>
          </a:xfrm>
          <a:prstGeom prst="rect">
            <a:avLst/>
          </a:prstGeom>
          <a:ln w="38100">
            <a:solidFill>
              <a:srgbClr val="D04255"/>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dirty="0" smtClean="0">
                <a:solidFill>
                  <a:srgbClr val="D04255"/>
                </a:solidFill>
                <a:latin typeface="+mn-ea"/>
              </a:rPr>
              <a:t>クローンペア</a:t>
            </a:r>
            <a:endParaRPr kumimoji="1" lang="en-US" altLang="ja-JP" dirty="0" smtClean="0">
              <a:solidFill>
                <a:srgbClr val="D04255"/>
              </a:solidFill>
              <a:latin typeface="+mn-ea"/>
            </a:endParaRPr>
          </a:p>
        </p:txBody>
      </p:sp>
      <p:cxnSp>
        <p:nvCxnSpPr>
          <p:cNvPr id="13" name="直線矢印コネクタ 12"/>
          <p:cNvCxnSpPr>
            <a:endCxn id="8" idx="1"/>
          </p:cNvCxnSpPr>
          <p:nvPr/>
        </p:nvCxnSpPr>
        <p:spPr>
          <a:xfrm>
            <a:off x="3118022" y="4072928"/>
            <a:ext cx="2983723" cy="6197"/>
          </a:xfrm>
          <a:prstGeom prst="straightConnector1">
            <a:avLst/>
          </a:prstGeom>
          <a:ln w="38100">
            <a:solidFill>
              <a:srgbClr val="D04255"/>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カギ線コネクタ 13"/>
          <p:cNvCxnSpPr>
            <a:stCxn id="9" idx="3"/>
            <a:endCxn id="8" idx="2"/>
          </p:cNvCxnSpPr>
          <p:nvPr/>
        </p:nvCxnSpPr>
        <p:spPr>
          <a:xfrm>
            <a:off x="5494579" y="3174114"/>
            <a:ext cx="1358434" cy="562870"/>
          </a:xfrm>
          <a:prstGeom prst="bentConnector2">
            <a:avLst/>
          </a:prstGeom>
          <a:ln w="38100">
            <a:tailEnd type="triangle"/>
          </a:ln>
        </p:spPr>
        <p:style>
          <a:lnRef idx="1">
            <a:schemeClr val="dk1"/>
          </a:lnRef>
          <a:fillRef idx="0">
            <a:schemeClr val="dk1"/>
          </a:fillRef>
          <a:effectRef idx="0">
            <a:schemeClr val="dk1"/>
          </a:effectRef>
          <a:fontRef idx="minor">
            <a:schemeClr val="tx1"/>
          </a:fontRef>
        </p:style>
      </p:cxnSp>
      <p:cxnSp>
        <p:nvCxnSpPr>
          <p:cNvPr id="15" name="カギ線コネクタ 14"/>
          <p:cNvCxnSpPr>
            <a:stCxn id="9" idx="1"/>
            <a:endCxn id="6" idx="2"/>
          </p:cNvCxnSpPr>
          <p:nvPr/>
        </p:nvCxnSpPr>
        <p:spPr>
          <a:xfrm rot="10800000" flipV="1">
            <a:off x="2369077" y="3174114"/>
            <a:ext cx="1269233" cy="562870"/>
          </a:xfrm>
          <a:prstGeom prst="bentConnector2">
            <a:avLst/>
          </a:prstGeom>
          <a:ln w="38100">
            <a:tailEnd type="triangle"/>
          </a:ln>
        </p:spPr>
        <p:style>
          <a:lnRef idx="1">
            <a:schemeClr val="dk1"/>
          </a:lnRef>
          <a:fillRef idx="0">
            <a:schemeClr val="dk1"/>
          </a:fillRef>
          <a:effectRef idx="0">
            <a:schemeClr val="dk1"/>
          </a:effectRef>
          <a:fontRef idx="minor">
            <a:schemeClr val="tx1"/>
          </a:fontRef>
        </p:style>
      </p:cxnSp>
      <p:cxnSp>
        <p:nvCxnSpPr>
          <p:cNvPr id="16" name="カギ線コネクタ 15"/>
          <p:cNvCxnSpPr>
            <a:stCxn id="9" idx="1"/>
            <a:endCxn id="7" idx="1"/>
          </p:cNvCxnSpPr>
          <p:nvPr/>
        </p:nvCxnSpPr>
        <p:spPr>
          <a:xfrm rot="10800000" flipV="1">
            <a:off x="1617809" y="3174113"/>
            <a:ext cx="2020500" cy="2515809"/>
          </a:xfrm>
          <a:prstGeom prst="bentConnector3">
            <a:avLst>
              <a:gd name="adj1" fmla="val 133457"/>
            </a:avLst>
          </a:prstGeom>
          <a:ln w="38100">
            <a:tailEnd type="triangle"/>
          </a:ln>
        </p:spPr>
        <p:style>
          <a:lnRef idx="1">
            <a:schemeClr val="dk1"/>
          </a:lnRef>
          <a:fillRef idx="0">
            <a:schemeClr val="dk1"/>
          </a:fillRef>
          <a:effectRef idx="0">
            <a:schemeClr val="dk1"/>
          </a:effectRef>
          <a:fontRef idx="minor">
            <a:schemeClr val="tx1"/>
          </a:fontRef>
        </p:style>
      </p:cxnSp>
      <p:sp>
        <p:nvSpPr>
          <p:cNvPr id="24" name="日付プレースホルダー 23"/>
          <p:cNvSpPr>
            <a:spLocks noGrp="1"/>
          </p:cNvSpPr>
          <p:nvPr>
            <p:ph type="dt" sz="half" idx="10"/>
          </p:nvPr>
        </p:nvSpPr>
        <p:spPr/>
        <p:txBody>
          <a:bodyPr/>
          <a:lstStyle/>
          <a:p>
            <a:r>
              <a:rPr lang="en-US" altLang="ja-JP" smtClean="0"/>
              <a:t>2019/2/13</a:t>
            </a:r>
            <a:endParaRPr lang="en-US" altLang="ja-JP"/>
          </a:p>
        </p:txBody>
      </p:sp>
      <p:sp>
        <p:nvSpPr>
          <p:cNvPr id="25" name="スライド番号プレースホルダー 24"/>
          <p:cNvSpPr>
            <a:spLocks noGrp="1"/>
          </p:cNvSpPr>
          <p:nvPr>
            <p:ph type="sldNum" sz="quarter" idx="12"/>
          </p:nvPr>
        </p:nvSpPr>
        <p:spPr/>
        <p:txBody>
          <a:bodyPr/>
          <a:lstStyle/>
          <a:p>
            <a:fld id="{9F5033E9-932D-4E41-95C3-341F9A6DAE17}" type="slidenum">
              <a:rPr lang="en-US" altLang="ja-JP" smtClean="0"/>
              <a:pPr/>
              <a:t>2</a:t>
            </a:fld>
            <a:endParaRPr lang="en-US" altLang="ja-JP"/>
          </a:p>
        </p:txBody>
      </p:sp>
    </p:spTree>
    <p:extLst>
      <p:ext uri="{BB962C8B-B14F-4D97-AF65-F5344CB8AC3E}">
        <p14:creationId xmlns:p14="http://schemas.microsoft.com/office/powerpoint/2010/main" val="30056244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クラスタリング手法を用いた</a:t>
            </a:r>
            <a:r>
              <a:rPr lang="en-US" altLang="ja-JP" sz="4000" dirty="0"/>
              <a:t/>
            </a:r>
            <a:br>
              <a:rPr lang="en-US" altLang="ja-JP" sz="4000" dirty="0"/>
            </a:br>
            <a:r>
              <a:rPr kumimoji="1" lang="ja-JP" altLang="en-US" sz="4000" dirty="0" smtClean="0"/>
              <a:t>コードクローン検出</a:t>
            </a:r>
            <a:endParaRPr kumimoji="1" lang="ja-JP" altLang="en-US" sz="4000" dirty="0"/>
          </a:p>
        </p:txBody>
      </p:sp>
      <p:grpSp>
        <p:nvGrpSpPr>
          <p:cNvPr id="4" name="グループ化 3"/>
          <p:cNvGrpSpPr/>
          <p:nvPr/>
        </p:nvGrpSpPr>
        <p:grpSpPr>
          <a:xfrm>
            <a:off x="874856" y="4811818"/>
            <a:ext cx="489815" cy="812004"/>
            <a:chOff x="1815921" y="3181083"/>
            <a:chExt cx="2228044" cy="2945080"/>
          </a:xfrm>
        </p:grpSpPr>
        <p:sp>
          <p:nvSpPr>
            <p:cNvPr id="5" name="メモ 4"/>
            <p:cNvSpPr/>
            <p:nvPr/>
          </p:nvSpPr>
          <p:spPr>
            <a:xfrm>
              <a:off x="1815921" y="3181083"/>
              <a:ext cx="2228044" cy="2945080"/>
            </a:xfrm>
            <a:prstGeom prst="foldedCorner">
              <a:avLst/>
            </a:prstGeom>
            <a:solidFill>
              <a:schemeClr val="bg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latin typeface="+mn-ea"/>
              </a:endParaRPr>
            </a:p>
          </p:txBody>
        </p:sp>
        <p:sp>
          <p:nvSpPr>
            <p:cNvPr id="6" name="L 字 5"/>
            <p:cNvSpPr/>
            <p:nvPr/>
          </p:nvSpPr>
          <p:spPr>
            <a:xfrm rot="5400000">
              <a:off x="2587802" y="3285413"/>
              <a:ext cx="684281" cy="1502537"/>
            </a:xfrm>
            <a:prstGeom prst="corner">
              <a:avLst>
                <a:gd name="adj1" fmla="val 149066"/>
                <a:gd name="adj2" fmla="val 65445"/>
              </a:avLst>
            </a:prstGeom>
            <a:solidFill>
              <a:srgbClr val="45A1CF"/>
            </a:solidFill>
            <a:ln>
              <a:solidFill>
                <a:srgbClr val="007A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latin typeface="+mn-ea"/>
              </a:endParaRPr>
            </a:p>
          </p:txBody>
        </p:sp>
        <p:sp>
          <p:nvSpPr>
            <p:cNvPr id="7" name="L 字 6"/>
            <p:cNvSpPr/>
            <p:nvPr/>
          </p:nvSpPr>
          <p:spPr>
            <a:xfrm rot="5400000">
              <a:off x="2587801" y="4483151"/>
              <a:ext cx="684281" cy="1502537"/>
            </a:xfrm>
            <a:prstGeom prst="corner">
              <a:avLst>
                <a:gd name="adj1" fmla="val 149066"/>
                <a:gd name="adj2" fmla="val 65445"/>
              </a:avLst>
            </a:prstGeom>
            <a:solidFill>
              <a:srgbClr val="45A1CF"/>
            </a:solidFill>
            <a:ln>
              <a:solidFill>
                <a:srgbClr val="007A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latin typeface="+mn-ea"/>
              </a:endParaRPr>
            </a:p>
          </p:txBody>
        </p:sp>
      </p:grpSp>
      <p:grpSp>
        <p:nvGrpSpPr>
          <p:cNvPr id="8" name="グループ化 7"/>
          <p:cNvGrpSpPr/>
          <p:nvPr/>
        </p:nvGrpSpPr>
        <p:grpSpPr>
          <a:xfrm>
            <a:off x="722456" y="4659418"/>
            <a:ext cx="489815" cy="812004"/>
            <a:chOff x="1815921" y="3181083"/>
            <a:chExt cx="2228044" cy="2945080"/>
          </a:xfrm>
        </p:grpSpPr>
        <p:sp>
          <p:nvSpPr>
            <p:cNvPr id="9" name="メモ 8"/>
            <p:cNvSpPr/>
            <p:nvPr/>
          </p:nvSpPr>
          <p:spPr>
            <a:xfrm>
              <a:off x="1815921" y="3181083"/>
              <a:ext cx="2228044" cy="2945080"/>
            </a:xfrm>
            <a:prstGeom prst="foldedCorner">
              <a:avLst/>
            </a:prstGeom>
            <a:solidFill>
              <a:schemeClr val="bg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latin typeface="+mn-ea"/>
              </a:endParaRPr>
            </a:p>
          </p:txBody>
        </p:sp>
        <p:sp>
          <p:nvSpPr>
            <p:cNvPr id="10" name="L 字 9"/>
            <p:cNvSpPr/>
            <p:nvPr/>
          </p:nvSpPr>
          <p:spPr>
            <a:xfrm rot="5400000">
              <a:off x="2587802" y="3285413"/>
              <a:ext cx="684281" cy="1502537"/>
            </a:xfrm>
            <a:prstGeom prst="corner">
              <a:avLst>
                <a:gd name="adj1" fmla="val 149066"/>
                <a:gd name="adj2" fmla="val 65445"/>
              </a:avLst>
            </a:prstGeom>
            <a:solidFill>
              <a:srgbClr val="45A1CF"/>
            </a:solidFill>
            <a:ln>
              <a:solidFill>
                <a:srgbClr val="007A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latin typeface="+mn-ea"/>
              </a:endParaRPr>
            </a:p>
          </p:txBody>
        </p:sp>
        <p:sp>
          <p:nvSpPr>
            <p:cNvPr id="11" name="L 字 10"/>
            <p:cNvSpPr/>
            <p:nvPr/>
          </p:nvSpPr>
          <p:spPr>
            <a:xfrm rot="5400000">
              <a:off x="2587801" y="4483151"/>
              <a:ext cx="684281" cy="1502537"/>
            </a:xfrm>
            <a:prstGeom prst="corner">
              <a:avLst>
                <a:gd name="adj1" fmla="val 149066"/>
                <a:gd name="adj2" fmla="val 65445"/>
              </a:avLst>
            </a:prstGeom>
            <a:solidFill>
              <a:srgbClr val="45A1CF"/>
            </a:solidFill>
            <a:ln>
              <a:solidFill>
                <a:srgbClr val="007A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latin typeface="+mn-ea"/>
              </a:endParaRPr>
            </a:p>
          </p:txBody>
        </p:sp>
      </p:grpSp>
      <p:grpSp>
        <p:nvGrpSpPr>
          <p:cNvPr id="12" name="グループ化 11"/>
          <p:cNvGrpSpPr/>
          <p:nvPr/>
        </p:nvGrpSpPr>
        <p:grpSpPr>
          <a:xfrm>
            <a:off x="570056" y="4507018"/>
            <a:ext cx="489815" cy="812004"/>
            <a:chOff x="1815921" y="3181083"/>
            <a:chExt cx="2228044" cy="2945080"/>
          </a:xfrm>
        </p:grpSpPr>
        <p:sp>
          <p:nvSpPr>
            <p:cNvPr id="13" name="メモ 12"/>
            <p:cNvSpPr/>
            <p:nvPr/>
          </p:nvSpPr>
          <p:spPr>
            <a:xfrm>
              <a:off x="1815921" y="3181083"/>
              <a:ext cx="2228044" cy="2945080"/>
            </a:xfrm>
            <a:prstGeom prst="foldedCorner">
              <a:avLst/>
            </a:prstGeom>
            <a:solidFill>
              <a:schemeClr val="bg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latin typeface="+mn-ea"/>
              </a:endParaRPr>
            </a:p>
          </p:txBody>
        </p:sp>
        <p:sp>
          <p:nvSpPr>
            <p:cNvPr id="14" name="L 字 13"/>
            <p:cNvSpPr/>
            <p:nvPr/>
          </p:nvSpPr>
          <p:spPr>
            <a:xfrm rot="5400000">
              <a:off x="2587802" y="3285413"/>
              <a:ext cx="684281" cy="1502537"/>
            </a:xfrm>
            <a:prstGeom prst="corner">
              <a:avLst>
                <a:gd name="adj1" fmla="val 149066"/>
                <a:gd name="adj2" fmla="val 65445"/>
              </a:avLst>
            </a:prstGeom>
            <a:solidFill>
              <a:srgbClr val="45A1CF"/>
            </a:solidFill>
            <a:ln>
              <a:solidFill>
                <a:srgbClr val="007A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latin typeface="+mn-ea"/>
              </a:endParaRPr>
            </a:p>
          </p:txBody>
        </p:sp>
        <p:sp>
          <p:nvSpPr>
            <p:cNvPr id="15" name="L 字 14"/>
            <p:cNvSpPr/>
            <p:nvPr/>
          </p:nvSpPr>
          <p:spPr>
            <a:xfrm rot="5400000">
              <a:off x="2587801" y="4483151"/>
              <a:ext cx="684281" cy="1502537"/>
            </a:xfrm>
            <a:prstGeom prst="corner">
              <a:avLst>
                <a:gd name="adj1" fmla="val 149066"/>
                <a:gd name="adj2" fmla="val 65445"/>
              </a:avLst>
            </a:prstGeom>
            <a:solidFill>
              <a:srgbClr val="45A1CF"/>
            </a:solidFill>
            <a:ln>
              <a:solidFill>
                <a:srgbClr val="007A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latin typeface="+mn-ea"/>
              </a:endParaRPr>
            </a:p>
          </p:txBody>
        </p:sp>
      </p:grpSp>
      <p:sp>
        <p:nvSpPr>
          <p:cNvPr id="16" name="右矢印 15"/>
          <p:cNvSpPr/>
          <p:nvPr/>
        </p:nvSpPr>
        <p:spPr>
          <a:xfrm>
            <a:off x="1616760" y="4949838"/>
            <a:ext cx="316727" cy="246631"/>
          </a:xfrm>
          <a:prstGeom prst="rightArrow">
            <a:avLst/>
          </a:prstGeom>
          <a:solidFill>
            <a:schemeClr val="tx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sz="1400" dirty="0">
              <a:latin typeface="+mn-ea"/>
            </a:endParaRPr>
          </a:p>
        </p:txBody>
      </p:sp>
      <p:sp>
        <p:nvSpPr>
          <p:cNvPr id="17" name="テキスト ボックス 16"/>
          <p:cNvSpPr txBox="1"/>
          <p:nvPr/>
        </p:nvSpPr>
        <p:spPr>
          <a:xfrm>
            <a:off x="235959" y="5765486"/>
            <a:ext cx="1415772" cy="338554"/>
          </a:xfrm>
          <a:prstGeom prst="rect">
            <a:avLst/>
          </a:prstGeom>
          <a:noFill/>
        </p:spPr>
        <p:txBody>
          <a:bodyPr wrap="none" rtlCol="0">
            <a:spAutoFit/>
          </a:bodyPr>
          <a:lstStyle/>
          <a:p>
            <a:r>
              <a:rPr kumimoji="1" lang="ja-JP" altLang="en-US" sz="1600" dirty="0" smtClean="0">
                <a:latin typeface="+mn-ea"/>
                <a:ea typeface="+mn-ea"/>
              </a:rPr>
              <a:t>ソースコード</a:t>
            </a:r>
            <a:endParaRPr kumimoji="1" lang="ja-JP" altLang="en-US" sz="1600" dirty="0">
              <a:latin typeface="+mn-ea"/>
              <a:ea typeface="+mn-ea"/>
            </a:endParaRPr>
          </a:p>
        </p:txBody>
      </p:sp>
      <p:sp>
        <p:nvSpPr>
          <p:cNvPr id="18" name="テキスト ボックス 17"/>
          <p:cNvSpPr txBox="1"/>
          <p:nvPr/>
        </p:nvSpPr>
        <p:spPr>
          <a:xfrm>
            <a:off x="1329327" y="3978769"/>
            <a:ext cx="891591" cy="338554"/>
          </a:xfrm>
          <a:prstGeom prst="rect">
            <a:avLst/>
          </a:prstGeom>
          <a:noFill/>
        </p:spPr>
        <p:txBody>
          <a:bodyPr wrap="none" rtlCol="0">
            <a:spAutoFit/>
          </a:bodyPr>
          <a:lstStyle/>
          <a:p>
            <a:r>
              <a:rPr kumimoji="1" lang="en-US" altLang="ja-JP" sz="1600" dirty="0" smtClean="0">
                <a:latin typeface="+mn-ea"/>
                <a:ea typeface="+mn-ea"/>
              </a:rPr>
              <a:t>STEP</a:t>
            </a:r>
            <a:r>
              <a:rPr lang="ja-JP" altLang="en-US" sz="1600" dirty="0">
                <a:latin typeface="+mn-ea"/>
                <a:ea typeface="+mn-ea"/>
              </a:rPr>
              <a:t> </a:t>
            </a:r>
            <a:r>
              <a:rPr kumimoji="1" lang="en-US" altLang="ja-JP" sz="1600" dirty="0" smtClean="0">
                <a:latin typeface="+mn-ea"/>
                <a:ea typeface="+mn-ea"/>
              </a:rPr>
              <a:t>1</a:t>
            </a:r>
            <a:endParaRPr kumimoji="1" lang="ja-JP" altLang="en-US" sz="1600" dirty="0">
              <a:latin typeface="+mn-ea"/>
              <a:ea typeface="+mn-ea"/>
            </a:endParaRPr>
          </a:p>
        </p:txBody>
      </p:sp>
      <p:sp>
        <p:nvSpPr>
          <p:cNvPr id="19" name="L 字 18"/>
          <p:cNvSpPr/>
          <p:nvPr/>
        </p:nvSpPr>
        <p:spPr>
          <a:xfrm rot="5400000">
            <a:off x="2400889" y="4436192"/>
            <a:ext cx="188667" cy="330319"/>
          </a:xfrm>
          <a:prstGeom prst="corner">
            <a:avLst>
              <a:gd name="adj1" fmla="val 149066"/>
              <a:gd name="adj2" fmla="val 65445"/>
            </a:avLst>
          </a:prstGeom>
          <a:solidFill>
            <a:srgbClr val="45A1CF"/>
          </a:solidFill>
          <a:ln>
            <a:solidFill>
              <a:srgbClr val="007A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latin typeface="+mn-ea"/>
            </a:endParaRPr>
          </a:p>
        </p:txBody>
      </p:sp>
      <p:sp>
        <p:nvSpPr>
          <p:cNvPr id="20" name="L 字 19"/>
          <p:cNvSpPr/>
          <p:nvPr/>
        </p:nvSpPr>
        <p:spPr>
          <a:xfrm rot="5400000">
            <a:off x="2400889" y="4766427"/>
            <a:ext cx="188667" cy="330319"/>
          </a:xfrm>
          <a:prstGeom prst="corner">
            <a:avLst>
              <a:gd name="adj1" fmla="val 149066"/>
              <a:gd name="adj2" fmla="val 65445"/>
            </a:avLst>
          </a:prstGeom>
          <a:solidFill>
            <a:srgbClr val="45A1CF"/>
          </a:solidFill>
          <a:ln>
            <a:solidFill>
              <a:srgbClr val="007A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latin typeface="+mn-ea"/>
            </a:endParaRPr>
          </a:p>
        </p:txBody>
      </p:sp>
      <p:sp>
        <p:nvSpPr>
          <p:cNvPr id="21" name="L 字 20"/>
          <p:cNvSpPr/>
          <p:nvPr/>
        </p:nvSpPr>
        <p:spPr>
          <a:xfrm rot="5400000">
            <a:off x="2400889" y="5094156"/>
            <a:ext cx="188667" cy="330319"/>
          </a:xfrm>
          <a:prstGeom prst="corner">
            <a:avLst>
              <a:gd name="adj1" fmla="val 149066"/>
              <a:gd name="adj2" fmla="val 65445"/>
            </a:avLst>
          </a:prstGeom>
          <a:solidFill>
            <a:srgbClr val="45A1CF"/>
          </a:solidFill>
          <a:ln>
            <a:solidFill>
              <a:srgbClr val="007A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latin typeface="+mn-ea"/>
            </a:endParaRPr>
          </a:p>
        </p:txBody>
      </p:sp>
      <p:sp>
        <p:nvSpPr>
          <p:cNvPr id="22" name="L 字 21"/>
          <p:cNvSpPr/>
          <p:nvPr/>
        </p:nvSpPr>
        <p:spPr>
          <a:xfrm rot="5400000">
            <a:off x="2400889" y="5424391"/>
            <a:ext cx="188667" cy="330319"/>
          </a:xfrm>
          <a:prstGeom prst="corner">
            <a:avLst>
              <a:gd name="adj1" fmla="val 149066"/>
              <a:gd name="adj2" fmla="val 65445"/>
            </a:avLst>
          </a:prstGeom>
          <a:solidFill>
            <a:srgbClr val="45A1CF"/>
          </a:solidFill>
          <a:ln>
            <a:solidFill>
              <a:srgbClr val="007A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latin typeface="+mn-ea"/>
            </a:endParaRPr>
          </a:p>
        </p:txBody>
      </p:sp>
      <p:sp>
        <p:nvSpPr>
          <p:cNvPr id="23" name="テキスト ボックス 22"/>
          <p:cNvSpPr txBox="1"/>
          <p:nvPr/>
        </p:nvSpPr>
        <p:spPr>
          <a:xfrm>
            <a:off x="1684743" y="6057594"/>
            <a:ext cx="1620957" cy="338554"/>
          </a:xfrm>
          <a:prstGeom prst="rect">
            <a:avLst/>
          </a:prstGeom>
          <a:noFill/>
        </p:spPr>
        <p:txBody>
          <a:bodyPr wrap="none" rtlCol="0">
            <a:spAutoFit/>
          </a:bodyPr>
          <a:lstStyle/>
          <a:p>
            <a:r>
              <a:rPr kumimoji="1" lang="ja-JP" altLang="en-US" sz="1600" dirty="0" smtClean="0">
                <a:latin typeface="+mn-ea"/>
                <a:ea typeface="+mn-ea"/>
              </a:rPr>
              <a:t>コード片リスト</a:t>
            </a:r>
            <a:endParaRPr kumimoji="1" lang="ja-JP" altLang="en-US" sz="1600" dirty="0">
              <a:latin typeface="+mn-ea"/>
              <a:ea typeface="+mn-ea"/>
            </a:endParaRPr>
          </a:p>
        </p:txBody>
      </p:sp>
      <p:sp>
        <p:nvSpPr>
          <p:cNvPr id="24" name="テキスト ボックス 23"/>
          <p:cNvSpPr txBox="1"/>
          <p:nvPr/>
        </p:nvSpPr>
        <p:spPr>
          <a:xfrm>
            <a:off x="3459338" y="6047662"/>
            <a:ext cx="1415772" cy="338554"/>
          </a:xfrm>
          <a:prstGeom prst="rect">
            <a:avLst/>
          </a:prstGeom>
          <a:noFill/>
        </p:spPr>
        <p:txBody>
          <a:bodyPr wrap="none" rtlCol="0">
            <a:spAutoFit/>
          </a:bodyPr>
          <a:lstStyle/>
          <a:p>
            <a:r>
              <a:rPr kumimoji="1" lang="ja-JP" altLang="en-US" sz="1600" dirty="0" smtClean="0">
                <a:latin typeface="+mn-ea"/>
                <a:ea typeface="+mn-ea"/>
              </a:rPr>
              <a:t>特徴ベクトル</a:t>
            </a:r>
            <a:endParaRPr kumimoji="1" lang="ja-JP" altLang="en-US" sz="1600" dirty="0">
              <a:latin typeface="+mn-ea"/>
              <a:ea typeface="+mn-ea"/>
            </a:endParaRPr>
          </a:p>
        </p:txBody>
      </p:sp>
      <p:sp>
        <p:nvSpPr>
          <p:cNvPr id="26" name="右矢印 25"/>
          <p:cNvSpPr/>
          <p:nvPr/>
        </p:nvSpPr>
        <p:spPr>
          <a:xfrm>
            <a:off x="3003792" y="4949838"/>
            <a:ext cx="316727" cy="246631"/>
          </a:xfrm>
          <a:prstGeom prst="rightArrow">
            <a:avLst/>
          </a:prstGeom>
          <a:solidFill>
            <a:schemeClr val="tx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sz="1400" dirty="0">
              <a:latin typeface="+mn-ea"/>
            </a:endParaRPr>
          </a:p>
        </p:txBody>
      </p:sp>
      <p:sp>
        <p:nvSpPr>
          <p:cNvPr id="27" name="右矢印 26"/>
          <p:cNvSpPr/>
          <p:nvPr/>
        </p:nvSpPr>
        <p:spPr>
          <a:xfrm>
            <a:off x="3003792" y="4942104"/>
            <a:ext cx="316727" cy="246631"/>
          </a:xfrm>
          <a:prstGeom prst="rightArrow">
            <a:avLst/>
          </a:prstGeom>
          <a:solidFill>
            <a:schemeClr val="tx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sz="1400" dirty="0">
              <a:latin typeface="+mn-ea"/>
            </a:endParaRPr>
          </a:p>
        </p:txBody>
      </p:sp>
      <p:sp>
        <p:nvSpPr>
          <p:cNvPr id="28" name="右矢印 27"/>
          <p:cNvSpPr/>
          <p:nvPr/>
        </p:nvSpPr>
        <p:spPr>
          <a:xfrm>
            <a:off x="5059183" y="4949837"/>
            <a:ext cx="316727" cy="246631"/>
          </a:xfrm>
          <a:prstGeom prst="rightArrow">
            <a:avLst/>
          </a:prstGeom>
          <a:solidFill>
            <a:schemeClr val="tx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sz="1400" dirty="0">
              <a:latin typeface="+mn-ea"/>
            </a:endParaRPr>
          </a:p>
        </p:txBody>
      </p:sp>
      <mc:AlternateContent xmlns:mc="http://schemas.openxmlformats.org/markup-compatibility/2006" xmlns:a14="http://schemas.microsoft.com/office/drawing/2010/main">
        <mc:Choice Requires="a14">
          <p:sp>
            <p:nvSpPr>
              <p:cNvPr id="29" name="テキスト ボックス 28"/>
              <p:cNvSpPr txBox="1"/>
              <p:nvPr/>
            </p:nvSpPr>
            <p:spPr>
              <a:xfrm>
                <a:off x="4151536" y="4627697"/>
                <a:ext cx="821719" cy="27699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kumimoji="1" lang="en-US" altLang="ja-JP" sz="1200" b="0" i="1" smtClean="0">
                          <a:latin typeface="Cambria Math" panose="02040503050406030204" pitchFamily="18" charset="0"/>
                          <a:ea typeface="+mn-ea"/>
                        </a:rPr>
                        <m:t>{</m:t>
                      </m:r>
                      <m:sSub>
                        <m:sSubPr>
                          <m:ctrlPr>
                            <a:rPr kumimoji="1" lang="en-US" altLang="ja-JP" sz="1200" b="0" i="1" smtClean="0">
                              <a:latin typeface="Cambria Math" panose="02040503050406030204" pitchFamily="18" charset="0"/>
                              <a:ea typeface="+mn-ea"/>
                            </a:rPr>
                          </m:ctrlPr>
                        </m:sSubPr>
                        <m:e>
                          <m:r>
                            <a:rPr kumimoji="1" lang="en-US" altLang="ja-JP" sz="1200" b="0" i="1" smtClean="0">
                              <a:latin typeface="Cambria Math" panose="02040503050406030204" pitchFamily="18" charset="0"/>
                              <a:ea typeface="+mn-ea"/>
                            </a:rPr>
                            <m:t>𝑤</m:t>
                          </m:r>
                        </m:e>
                        <m:sub>
                          <m:r>
                            <a:rPr kumimoji="1" lang="en-US" altLang="ja-JP" sz="1200" b="0" i="1" smtClean="0">
                              <a:latin typeface="Cambria Math" panose="02040503050406030204" pitchFamily="18" charset="0"/>
                              <a:ea typeface="+mn-ea"/>
                            </a:rPr>
                            <m:t>1</m:t>
                          </m:r>
                        </m:sub>
                      </m:sSub>
                      <m:r>
                        <a:rPr kumimoji="1" lang="en-US" altLang="ja-JP" sz="1200" b="0" i="1" smtClean="0">
                          <a:latin typeface="Cambria Math" panose="02040503050406030204" pitchFamily="18" charset="0"/>
                          <a:ea typeface="+mn-ea"/>
                        </a:rPr>
                        <m:t>, …, </m:t>
                      </m:r>
                      <m:sSub>
                        <m:sSubPr>
                          <m:ctrlPr>
                            <a:rPr kumimoji="1" lang="en-US" altLang="ja-JP" sz="1200" b="0" i="1" smtClean="0">
                              <a:latin typeface="Cambria Math" panose="02040503050406030204" pitchFamily="18" charset="0"/>
                              <a:ea typeface="+mn-ea"/>
                            </a:rPr>
                          </m:ctrlPr>
                        </m:sSubPr>
                        <m:e>
                          <m:r>
                            <a:rPr kumimoji="1" lang="en-US" altLang="ja-JP" sz="1200" b="0" i="1" smtClean="0">
                              <a:latin typeface="Cambria Math" panose="02040503050406030204" pitchFamily="18" charset="0"/>
                              <a:ea typeface="+mn-ea"/>
                            </a:rPr>
                            <m:t>𝑤</m:t>
                          </m:r>
                        </m:e>
                        <m:sub>
                          <m:r>
                            <a:rPr kumimoji="1" lang="en-US" altLang="ja-JP" sz="1200" b="0" i="1" smtClean="0">
                              <a:latin typeface="Cambria Math" panose="02040503050406030204" pitchFamily="18" charset="0"/>
                              <a:ea typeface="+mn-ea"/>
                            </a:rPr>
                            <m:t>𝑛</m:t>
                          </m:r>
                        </m:sub>
                      </m:sSub>
                      <m:r>
                        <a:rPr kumimoji="1" lang="en-US" altLang="ja-JP" sz="1200" b="0" i="1" smtClean="0">
                          <a:latin typeface="Cambria Math" panose="02040503050406030204" pitchFamily="18" charset="0"/>
                          <a:ea typeface="+mn-ea"/>
                        </a:rPr>
                        <m:t>}</m:t>
                      </m:r>
                    </m:oMath>
                  </m:oMathPara>
                </a14:m>
                <a:endParaRPr kumimoji="1" lang="en-US" altLang="ja-JP" sz="1050" dirty="0" smtClean="0">
                  <a:latin typeface="+mn-ea"/>
                  <a:ea typeface="+mn-ea"/>
                </a:endParaRPr>
              </a:p>
            </p:txBody>
          </p:sp>
        </mc:Choice>
        <mc:Fallback xmlns="">
          <p:sp>
            <p:nvSpPr>
              <p:cNvPr id="29" name="テキスト ボックス 28"/>
              <p:cNvSpPr txBox="1">
                <a:spLocks noRot="1" noChangeAspect="1" noMove="1" noResize="1" noEditPoints="1" noAdjustHandles="1" noChangeArrowheads="1" noChangeShapeType="1" noTextEdit="1"/>
              </p:cNvSpPr>
              <p:nvPr/>
            </p:nvSpPr>
            <p:spPr>
              <a:xfrm>
                <a:off x="4151536" y="4627697"/>
                <a:ext cx="821719" cy="276999"/>
              </a:xfrm>
              <a:prstGeom prst="rect">
                <a:avLst/>
              </a:prstGeom>
              <a:blipFill>
                <a:blip r:embed="rId3"/>
                <a:stretch>
                  <a:fillRect r="-9630" b="-4348"/>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0" name="テキスト ボックス 29"/>
              <p:cNvSpPr txBox="1"/>
              <p:nvPr/>
            </p:nvSpPr>
            <p:spPr>
              <a:xfrm>
                <a:off x="4151536" y="5621606"/>
                <a:ext cx="821719" cy="27699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kumimoji="1" lang="en-US" altLang="ja-JP" sz="1200" b="0" i="1" smtClean="0">
                          <a:latin typeface="Cambria Math" panose="02040503050406030204" pitchFamily="18" charset="0"/>
                          <a:ea typeface="+mn-ea"/>
                        </a:rPr>
                        <m:t>{</m:t>
                      </m:r>
                      <m:sSub>
                        <m:sSubPr>
                          <m:ctrlPr>
                            <a:rPr kumimoji="1" lang="en-US" altLang="ja-JP" sz="1200" b="0" i="1" smtClean="0">
                              <a:latin typeface="Cambria Math" panose="02040503050406030204" pitchFamily="18" charset="0"/>
                              <a:ea typeface="+mn-ea"/>
                            </a:rPr>
                          </m:ctrlPr>
                        </m:sSubPr>
                        <m:e>
                          <m:r>
                            <a:rPr kumimoji="1" lang="en-US" altLang="ja-JP" sz="1200" b="0" i="1" smtClean="0">
                              <a:latin typeface="Cambria Math" panose="02040503050406030204" pitchFamily="18" charset="0"/>
                              <a:ea typeface="+mn-ea"/>
                            </a:rPr>
                            <m:t>𝑧</m:t>
                          </m:r>
                        </m:e>
                        <m:sub>
                          <m:r>
                            <a:rPr kumimoji="1" lang="en-US" altLang="ja-JP" sz="1200" b="0" i="1" smtClean="0">
                              <a:latin typeface="Cambria Math" panose="02040503050406030204" pitchFamily="18" charset="0"/>
                              <a:ea typeface="+mn-ea"/>
                            </a:rPr>
                            <m:t>1</m:t>
                          </m:r>
                        </m:sub>
                      </m:sSub>
                      <m:r>
                        <a:rPr kumimoji="1" lang="en-US" altLang="ja-JP" sz="1200" b="0" i="1" smtClean="0">
                          <a:latin typeface="Cambria Math" panose="02040503050406030204" pitchFamily="18" charset="0"/>
                          <a:ea typeface="+mn-ea"/>
                        </a:rPr>
                        <m:t>,…, </m:t>
                      </m:r>
                      <m:sSub>
                        <m:sSubPr>
                          <m:ctrlPr>
                            <a:rPr kumimoji="1" lang="en-US" altLang="ja-JP" sz="1200" b="0" i="1" smtClean="0">
                              <a:latin typeface="Cambria Math" panose="02040503050406030204" pitchFamily="18" charset="0"/>
                              <a:ea typeface="+mn-ea"/>
                            </a:rPr>
                          </m:ctrlPr>
                        </m:sSubPr>
                        <m:e>
                          <m:r>
                            <a:rPr kumimoji="1" lang="en-US" altLang="ja-JP" sz="1200" b="0" i="1" smtClean="0">
                              <a:latin typeface="Cambria Math" panose="02040503050406030204" pitchFamily="18" charset="0"/>
                              <a:ea typeface="+mn-ea"/>
                            </a:rPr>
                            <m:t>𝑧</m:t>
                          </m:r>
                        </m:e>
                        <m:sub>
                          <m:r>
                            <a:rPr kumimoji="1" lang="en-US" altLang="ja-JP" sz="1200" b="0" i="1" smtClean="0">
                              <a:latin typeface="Cambria Math" panose="02040503050406030204" pitchFamily="18" charset="0"/>
                              <a:ea typeface="+mn-ea"/>
                            </a:rPr>
                            <m:t>𝑛</m:t>
                          </m:r>
                        </m:sub>
                      </m:sSub>
                      <m:r>
                        <a:rPr kumimoji="1" lang="en-US" altLang="ja-JP" sz="1200" b="0" i="1" smtClean="0">
                          <a:latin typeface="Cambria Math" panose="02040503050406030204" pitchFamily="18" charset="0"/>
                          <a:ea typeface="+mn-ea"/>
                        </a:rPr>
                        <m:t>}</m:t>
                      </m:r>
                    </m:oMath>
                  </m:oMathPara>
                </a14:m>
                <a:endParaRPr kumimoji="1" lang="en-US" altLang="ja-JP" sz="1050" dirty="0" smtClean="0">
                  <a:latin typeface="+mn-ea"/>
                  <a:ea typeface="+mn-ea"/>
                </a:endParaRPr>
              </a:p>
            </p:txBody>
          </p:sp>
        </mc:Choice>
        <mc:Fallback xmlns="">
          <p:sp>
            <p:nvSpPr>
              <p:cNvPr id="30" name="テキスト ボックス 29"/>
              <p:cNvSpPr txBox="1">
                <a:spLocks noRot="1" noChangeAspect="1" noMove="1" noResize="1" noEditPoints="1" noAdjustHandles="1" noChangeArrowheads="1" noChangeShapeType="1" noTextEdit="1"/>
              </p:cNvSpPr>
              <p:nvPr/>
            </p:nvSpPr>
            <p:spPr>
              <a:xfrm>
                <a:off x="4151536" y="5621606"/>
                <a:ext cx="821719" cy="276999"/>
              </a:xfrm>
              <a:prstGeom prst="rect">
                <a:avLst/>
              </a:prstGeom>
              <a:blipFill>
                <a:blip r:embed="rId4"/>
                <a:stretch>
                  <a:fillRect r="-1481" b="-4348"/>
                </a:stretch>
              </a:blipFill>
            </p:spPr>
            <p:txBody>
              <a:bodyPr/>
              <a:lstStyle/>
              <a:p>
                <a:r>
                  <a:rPr lang="ja-JP" altLang="en-US">
                    <a:noFill/>
                  </a:rPr>
                  <a:t> </a:t>
                </a:r>
              </a:p>
            </p:txBody>
          </p:sp>
        </mc:Fallback>
      </mc:AlternateContent>
      <p:sp>
        <p:nvSpPr>
          <p:cNvPr id="32" name="テキスト ボックス 31"/>
          <p:cNvSpPr txBox="1"/>
          <p:nvPr/>
        </p:nvSpPr>
        <p:spPr>
          <a:xfrm>
            <a:off x="3327271" y="5661339"/>
            <a:ext cx="790601" cy="253916"/>
          </a:xfrm>
          <a:prstGeom prst="rect">
            <a:avLst/>
          </a:prstGeom>
          <a:noFill/>
        </p:spPr>
        <p:txBody>
          <a:bodyPr wrap="none" rtlCol="0">
            <a:spAutoFit/>
          </a:bodyPr>
          <a:lstStyle/>
          <a:p>
            <a:r>
              <a:rPr lang="ja-JP" altLang="en-US" sz="1050" dirty="0" smtClean="0">
                <a:latin typeface="+mn-ea"/>
                <a:ea typeface="+mn-ea"/>
              </a:rPr>
              <a:t>コード片</a:t>
            </a:r>
            <a:r>
              <a:rPr lang="en-US" altLang="ja-JP" sz="1050" dirty="0">
                <a:latin typeface="+mn-ea"/>
                <a:ea typeface="+mn-ea"/>
              </a:rPr>
              <a:t>z</a:t>
            </a:r>
            <a:endParaRPr kumimoji="1" lang="en-US" altLang="ja-JP" sz="1050" dirty="0" smtClean="0">
              <a:latin typeface="+mn-ea"/>
              <a:ea typeface="+mn-ea"/>
            </a:endParaRPr>
          </a:p>
        </p:txBody>
      </p:sp>
      <p:sp>
        <p:nvSpPr>
          <p:cNvPr id="35" name="テキスト ボックス 34"/>
          <p:cNvSpPr txBox="1"/>
          <p:nvPr/>
        </p:nvSpPr>
        <p:spPr>
          <a:xfrm>
            <a:off x="3326109" y="5014312"/>
            <a:ext cx="798617" cy="253916"/>
          </a:xfrm>
          <a:prstGeom prst="rect">
            <a:avLst/>
          </a:prstGeom>
          <a:noFill/>
        </p:spPr>
        <p:txBody>
          <a:bodyPr wrap="none" rtlCol="0">
            <a:spAutoFit/>
          </a:bodyPr>
          <a:lstStyle/>
          <a:p>
            <a:r>
              <a:rPr lang="ja-JP" altLang="en-US" sz="1050" dirty="0" smtClean="0">
                <a:latin typeface="+mn-ea"/>
                <a:ea typeface="+mn-ea"/>
              </a:rPr>
              <a:t>コード片</a:t>
            </a:r>
            <a:r>
              <a:rPr lang="en-US" altLang="ja-JP" sz="1050" dirty="0">
                <a:latin typeface="+mn-ea"/>
                <a:ea typeface="+mn-ea"/>
              </a:rPr>
              <a:t>x</a:t>
            </a:r>
            <a:endParaRPr kumimoji="1" lang="en-US" altLang="ja-JP" sz="1050" dirty="0" smtClean="0">
              <a:latin typeface="+mn-ea"/>
              <a:ea typeface="+mn-ea"/>
            </a:endParaRPr>
          </a:p>
        </p:txBody>
      </p:sp>
      <p:sp>
        <p:nvSpPr>
          <p:cNvPr id="36" name="テキスト ボックス 35"/>
          <p:cNvSpPr txBox="1"/>
          <p:nvPr/>
        </p:nvSpPr>
        <p:spPr>
          <a:xfrm>
            <a:off x="3328223" y="5351819"/>
            <a:ext cx="800219" cy="253916"/>
          </a:xfrm>
          <a:prstGeom prst="rect">
            <a:avLst/>
          </a:prstGeom>
          <a:noFill/>
        </p:spPr>
        <p:txBody>
          <a:bodyPr wrap="none" rtlCol="0">
            <a:spAutoFit/>
          </a:bodyPr>
          <a:lstStyle/>
          <a:p>
            <a:r>
              <a:rPr lang="ja-JP" altLang="en-US" sz="1050" dirty="0" smtClean="0">
                <a:latin typeface="+mn-ea"/>
                <a:ea typeface="+mn-ea"/>
              </a:rPr>
              <a:t>コード片</a:t>
            </a:r>
            <a:r>
              <a:rPr lang="en-US" altLang="ja-JP" sz="1050" dirty="0">
                <a:latin typeface="+mn-ea"/>
                <a:ea typeface="+mn-ea"/>
              </a:rPr>
              <a:t>y</a:t>
            </a:r>
            <a:endParaRPr kumimoji="1" lang="en-US" altLang="ja-JP" sz="1050" dirty="0" smtClean="0">
              <a:latin typeface="+mn-ea"/>
              <a:ea typeface="+mn-ea"/>
            </a:endParaRPr>
          </a:p>
        </p:txBody>
      </p:sp>
      <p:sp>
        <p:nvSpPr>
          <p:cNvPr id="37" name="テキスト ボックス 36"/>
          <p:cNvSpPr txBox="1"/>
          <p:nvPr/>
        </p:nvSpPr>
        <p:spPr>
          <a:xfrm>
            <a:off x="3322251" y="4673975"/>
            <a:ext cx="835485" cy="253916"/>
          </a:xfrm>
          <a:prstGeom prst="rect">
            <a:avLst/>
          </a:prstGeom>
          <a:noFill/>
        </p:spPr>
        <p:txBody>
          <a:bodyPr wrap="none" rtlCol="0">
            <a:spAutoFit/>
          </a:bodyPr>
          <a:lstStyle/>
          <a:p>
            <a:r>
              <a:rPr lang="ja-JP" altLang="en-US" sz="1050" dirty="0" smtClean="0">
                <a:latin typeface="+mn-ea"/>
                <a:ea typeface="+mn-ea"/>
              </a:rPr>
              <a:t>コード片</a:t>
            </a:r>
            <a:r>
              <a:rPr lang="en-US" altLang="ja-JP" sz="1050" dirty="0" smtClean="0">
                <a:latin typeface="+mn-ea"/>
                <a:ea typeface="+mn-ea"/>
              </a:rPr>
              <a:t>w</a:t>
            </a:r>
            <a:endParaRPr kumimoji="1" lang="en-US" altLang="ja-JP" sz="1050" dirty="0" smtClean="0">
              <a:latin typeface="+mn-ea"/>
              <a:ea typeface="+mn-ea"/>
            </a:endParaRPr>
          </a:p>
        </p:txBody>
      </p:sp>
      <mc:AlternateContent xmlns:mc="http://schemas.openxmlformats.org/markup-compatibility/2006" xmlns:a14="http://schemas.microsoft.com/office/drawing/2010/main">
        <mc:Choice Requires="a14">
          <p:sp>
            <p:nvSpPr>
              <p:cNvPr id="38" name="テキスト ボックス 37"/>
              <p:cNvSpPr txBox="1"/>
              <p:nvPr/>
            </p:nvSpPr>
            <p:spPr>
              <a:xfrm>
                <a:off x="4155584" y="4980071"/>
                <a:ext cx="821719" cy="27699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kumimoji="1" lang="en-US" altLang="ja-JP" sz="1200" b="0" i="1" smtClean="0">
                          <a:latin typeface="Cambria Math" panose="02040503050406030204" pitchFamily="18" charset="0"/>
                          <a:ea typeface="+mn-ea"/>
                        </a:rPr>
                        <m:t>{</m:t>
                      </m:r>
                      <m:r>
                        <a:rPr kumimoji="1" lang="en-US" altLang="ja-JP" sz="1200" b="0" i="1" smtClean="0">
                          <a:latin typeface="Cambria Math" panose="02040503050406030204" pitchFamily="18" charset="0"/>
                          <a:ea typeface="+mn-ea"/>
                        </a:rPr>
                        <m:t>𝑥</m:t>
                      </m:r>
                      <m:r>
                        <a:rPr kumimoji="1" lang="en-US" altLang="ja-JP" sz="1200" b="0" i="1" smtClean="0">
                          <a:latin typeface="Cambria Math" panose="02040503050406030204" pitchFamily="18" charset="0"/>
                          <a:ea typeface="+mn-ea"/>
                        </a:rPr>
                        <m:t>, …, </m:t>
                      </m:r>
                      <m:sSub>
                        <m:sSubPr>
                          <m:ctrlPr>
                            <a:rPr kumimoji="1" lang="en-US" altLang="ja-JP" sz="1200" b="0" i="1" smtClean="0">
                              <a:latin typeface="Cambria Math" panose="02040503050406030204" pitchFamily="18" charset="0"/>
                              <a:ea typeface="+mn-ea"/>
                            </a:rPr>
                          </m:ctrlPr>
                        </m:sSubPr>
                        <m:e>
                          <m:r>
                            <a:rPr kumimoji="1" lang="en-US" altLang="ja-JP" sz="1200" b="0" i="1" smtClean="0">
                              <a:latin typeface="Cambria Math" panose="02040503050406030204" pitchFamily="18" charset="0"/>
                              <a:ea typeface="+mn-ea"/>
                            </a:rPr>
                            <m:t>𝑥</m:t>
                          </m:r>
                        </m:e>
                        <m:sub>
                          <m:r>
                            <a:rPr kumimoji="1" lang="en-US" altLang="ja-JP" sz="1200" b="0" i="1" smtClean="0">
                              <a:latin typeface="Cambria Math" panose="02040503050406030204" pitchFamily="18" charset="0"/>
                              <a:ea typeface="+mn-ea"/>
                            </a:rPr>
                            <m:t>𝑛</m:t>
                          </m:r>
                        </m:sub>
                      </m:sSub>
                      <m:r>
                        <a:rPr kumimoji="1" lang="en-US" altLang="ja-JP" sz="1200" b="0" i="1" smtClean="0">
                          <a:latin typeface="Cambria Math" panose="02040503050406030204" pitchFamily="18" charset="0"/>
                          <a:ea typeface="+mn-ea"/>
                        </a:rPr>
                        <m:t>}</m:t>
                      </m:r>
                    </m:oMath>
                  </m:oMathPara>
                </a14:m>
                <a:endParaRPr kumimoji="1" lang="en-US" altLang="ja-JP" sz="1050" dirty="0" smtClean="0">
                  <a:latin typeface="+mn-ea"/>
                  <a:ea typeface="+mn-ea"/>
                </a:endParaRPr>
              </a:p>
            </p:txBody>
          </p:sp>
        </mc:Choice>
        <mc:Fallback xmlns="">
          <p:sp>
            <p:nvSpPr>
              <p:cNvPr id="38" name="テキスト ボックス 37"/>
              <p:cNvSpPr txBox="1">
                <a:spLocks noRot="1" noChangeAspect="1" noMove="1" noResize="1" noEditPoints="1" noAdjustHandles="1" noChangeArrowheads="1" noChangeShapeType="1" noTextEdit="1"/>
              </p:cNvSpPr>
              <p:nvPr/>
            </p:nvSpPr>
            <p:spPr>
              <a:xfrm>
                <a:off x="4155584" y="4980071"/>
                <a:ext cx="821719" cy="276999"/>
              </a:xfrm>
              <a:prstGeom prst="rect">
                <a:avLst/>
              </a:prstGeom>
              <a:blipFill>
                <a:blip r:embed="rId5"/>
                <a:stretch>
                  <a:fillRect b="-6667"/>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9" name="テキスト ボックス 38"/>
              <p:cNvSpPr txBox="1"/>
              <p:nvPr/>
            </p:nvSpPr>
            <p:spPr>
              <a:xfrm>
                <a:off x="4167224" y="5315128"/>
                <a:ext cx="821719" cy="27699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kumimoji="1" lang="en-US" altLang="ja-JP" sz="1200" b="0" i="1" smtClean="0">
                          <a:latin typeface="Cambria Math" panose="02040503050406030204" pitchFamily="18" charset="0"/>
                          <a:ea typeface="+mn-ea"/>
                        </a:rPr>
                        <m:t>{</m:t>
                      </m:r>
                      <m:sSub>
                        <m:sSubPr>
                          <m:ctrlPr>
                            <a:rPr kumimoji="1" lang="en-US" altLang="ja-JP" sz="1200" b="0" i="1" smtClean="0">
                              <a:latin typeface="Cambria Math" panose="02040503050406030204" pitchFamily="18" charset="0"/>
                              <a:ea typeface="+mn-ea"/>
                            </a:rPr>
                          </m:ctrlPr>
                        </m:sSubPr>
                        <m:e>
                          <m:r>
                            <a:rPr kumimoji="1" lang="en-US" altLang="ja-JP" sz="1200" b="0" i="1" smtClean="0">
                              <a:latin typeface="Cambria Math" panose="02040503050406030204" pitchFamily="18" charset="0"/>
                              <a:ea typeface="+mn-ea"/>
                            </a:rPr>
                            <m:t>𝑦</m:t>
                          </m:r>
                        </m:e>
                        <m:sub>
                          <m:r>
                            <a:rPr kumimoji="1" lang="en-US" altLang="ja-JP" sz="1200" b="0" i="1" smtClean="0">
                              <a:latin typeface="Cambria Math" panose="02040503050406030204" pitchFamily="18" charset="0"/>
                              <a:ea typeface="+mn-ea"/>
                            </a:rPr>
                            <m:t>1</m:t>
                          </m:r>
                        </m:sub>
                      </m:sSub>
                      <m:r>
                        <a:rPr kumimoji="1" lang="en-US" altLang="ja-JP" sz="1200" b="0" i="1" smtClean="0">
                          <a:latin typeface="Cambria Math" panose="02040503050406030204" pitchFamily="18" charset="0"/>
                          <a:ea typeface="+mn-ea"/>
                        </a:rPr>
                        <m:t>,…, </m:t>
                      </m:r>
                      <m:sSub>
                        <m:sSubPr>
                          <m:ctrlPr>
                            <a:rPr kumimoji="1" lang="en-US" altLang="ja-JP" sz="1200" b="0" i="1" smtClean="0">
                              <a:latin typeface="Cambria Math" panose="02040503050406030204" pitchFamily="18" charset="0"/>
                              <a:ea typeface="+mn-ea"/>
                            </a:rPr>
                          </m:ctrlPr>
                        </m:sSubPr>
                        <m:e>
                          <m:r>
                            <a:rPr kumimoji="1" lang="en-US" altLang="ja-JP" sz="1200" b="0" i="1" smtClean="0">
                              <a:latin typeface="Cambria Math" panose="02040503050406030204" pitchFamily="18" charset="0"/>
                              <a:ea typeface="+mn-ea"/>
                            </a:rPr>
                            <m:t>𝑦</m:t>
                          </m:r>
                        </m:e>
                        <m:sub>
                          <m:r>
                            <a:rPr kumimoji="1" lang="en-US" altLang="ja-JP" sz="1200" b="0" i="1" smtClean="0">
                              <a:latin typeface="Cambria Math" panose="02040503050406030204" pitchFamily="18" charset="0"/>
                              <a:ea typeface="+mn-ea"/>
                            </a:rPr>
                            <m:t>𝑛</m:t>
                          </m:r>
                        </m:sub>
                      </m:sSub>
                      <m:r>
                        <a:rPr kumimoji="1" lang="en-US" altLang="ja-JP" sz="1200" b="0" i="1" smtClean="0">
                          <a:latin typeface="Cambria Math" panose="02040503050406030204" pitchFamily="18" charset="0"/>
                          <a:ea typeface="+mn-ea"/>
                        </a:rPr>
                        <m:t>}</m:t>
                      </m:r>
                    </m:oMath>
                  </m:oMathPara>
                </a14:m>
                <a:endParaRPr kumimoji="1" lang="en-US" altLang="ja-JP" sz="1050" dirty="0" smtClean="0">
                  <a:latin typeface="+mn-ea"/>
                  <a:ea typeface="+mn-ea"/>
                </a:endParaRPr>
              </a:p>
            </p:txBody>
          </p:sp>
        </mc:Choice>
        <mc:Fallback xmlns="">
          <p:sp>
            <p:nvSpPr>
              <p:cNvPr id="39" name="テキスト ボックス 38"/>
              <p:cNvSpPr txBox="1">
                <a:spLocks noRot="1" noChangeAspect="1" noMove="1" noResize="1" noEditPoints="1" noAdjustHandles="1" noChangeArrowheads="1" noChangeShapeType="1" noTextEdit="1"/>
              </p:cNvSpPr>
              <p:nvPr/>
            </p:nvSpPr>
            <p:spPr>
              <a:xfrm>
                <a:off x="4167224" y="5315128"/>
                <a:ext cx="821719" cy="276999"/>
              </a:xfrm>
              <a:prstGeom prst="rect">
                <a:avLst/>
              </a:prstGeom>
              <a:blipFill>
                <a:blip r:embed="rId6"/>
                <a:stretch>
                  <a:fillRect r="-2985" b="-6667"/>
                </a:stretch>
              </a:blipFill>
            </p:spPr>
            <p:txBody>
              <a:bodyPr/>
              <a:lstStyle/>
              <a:p>
                <a:r>
                  <a:rPr lang="ja-JP" altLang="en-US">
                    <a:noFill/>
                  </a:rPr>
                  <a:t> </a:t>
                </a:r>
              </a:p>
            </p:txBody>
          </p:sp>
        </mc:Fallback>
      </mc:AlternateContent>
      <p:graphicFrame>
        <p:nvGraphicFramePr>
          <p:cNvPr id="40" name="表 39"/>
          <p:cNvGraphicFramePr>
            <a:graphicFrameLocks noGrp="1"/>
          </p:cNvGraphicFramePr>
          <p:nvPr>
            <p:extLst>
              <p:ext uri="{D42A27DB-BD31-4B8C-83A1-F6EECF244321}">
                <p14:modId xmlns:p14="http://schemas.microsoft.com/office/powerpoint/2010/main" val="160795992"/>
              </p:ext>
            </p:extLst>
          </p:nvPr>
        </p:nvGraphicFramePr>
        <p:xfrm>
          <a:off x="7268616" y="4006801"/>
          <a:ext cx="1545645" cy="2337408"/>
        </p:xfrm>
        <a:graphic>
          <a:graphicData uri="http://schemas.openxmlformats.org/drawingml/2006/table">
            <a:tbl>
              <a:tblPr firstRow="1" bandRow="1">
                <a:tableStyleId>{93296810-A885-4BE3-A3E7-6D5BEEA58F35}</a:tableStyleId>
              </a:tblPr>
              <a:tblGrid>
                <a:gridCol w="580690">
                  <a:extLst>
                    <a:ext uri="{9D8B030D-6E8A-4147-A177-3AD203B41FA5}">
                      <a16:colId xmlns:a16="http://schemas.microsoft.com/office/drawing/2014/main" val="20000"/>
                    </a:ext>
                  </a:extLst>
                </a:gridCol>
                <a:gridCol w="964955">
                  <a:extLst>
                    <a:ext uri="{9D8B030D-6E8A-4147-A177-3AD203B41FA5}">
                      <a16:colId xmlns:a16="http://schemas.microsoft.com/office/drawing/2014/main" val="20001"/>
                    </a:ext>
                  </a:extLst>
                </a:gridCol>
              </a:tblGrid>
              <a:tr h="196001">
                <a:tc>
                  <a:txBody>
                    <a:bodyPr/>
                    <a:lstStyle/>
                    <a:p>
                      <a:pPr algn="ctr"/>
                      <a:r>
                        <a:rPr kumimoji="1" lang="ja-JP" altLang="en-US" sz="1000" dirty="0" smtClean="0">
                          <a:latin typeface="+mn-ea"/>
                          <a:ea typeface="+mn-ea"/>
                        </a:rPr>
                        <a:t>類似度</a:t>
                      </a:r>
                      <a:endParaRPr kumimoji="1" lang="ja-JP" altLang="en-US" sz="1000" dirty="0">
                        <a:latin typeface="+mn-ea"/>
                        <a:ea typeface="+mn-ea"/>
                      </a:endParaRPr>
                    </a:p>
                  </a:txBody>
                  <a:tcPr anchor="ctr"/>
                </a:tc>
                <a:tc>
                  <a:txBody>
                    <a:bodyPr/>
                    <a:lstStyle/>
                    <a:p>
                      <a:pPr algn="ctr"/>
                      <a:r>
                        <a:rPr kumimoji="1" lang="ja-JP" altLang="en-US" sz="1000" dirty="0" smtClean="0">
                          <a:latin typeface="+mn-ea"/>
                          <a:ea typeface="+mn-ea"/>
                        </a:rPr>
                        <a:t>クローンペア</a:t>
                      </a:r>
                      <a:endParaRPr kumimoji="1" lang="ja-JP" altLang="en-US" sz="1000" dirty="0">
                        <a:latin typeface="+mn-ea"/>
                        <a:ea typeface="+mn-ea"/>
                      </a:endParaRPr>
                    </a:p>
                  </a:txBody>
                  <a:tcPr anchor="ctr"/>
                </a:tc>
                <a:extLst>
                  <a:ext uri="{0D108BD9-81ED-4DB2-BD59-A6C34878D82A}">
                    <a16:rowId xmlns:a16="http://schemas.microsoft.com/office/drawing/2014/main" val="10000"/>
                  </a:ext>
                </a:extLst>
              </a:tr>
              <a:tr h="261696">
                <a:tc rowSpan="2">
                  <a:txBody>
                    <a:bodyPr/>
                    <a:lstStyle/>
                    <a:p>
                      <a:pPr algn="ctr"/>
                      <a:r>
                        <a:rPr kumimoji="1" lang="en-US" altLang="ja-JP" sz="1000" smtClean="0">
                          <a:latin typeface="+mn-ea"/>
                          <a:ea typeface="+mn-ea"/>
                        </a:rPr>
                        <a:t>0.95</a:t>
                      </a:r>
                    </a:p>
                  </a:txBody>
                  <a:tcPr anchor="ctr"/>
                </a:tc>
                <a:tc>
                  <a:txBody>
                    <a:bodyPr/>
                    <a:lstStyle/>
                    <a:p>
                      <a:pPr algn="ctr"/>
                      <a:r>
                        <a:rPr kumimoji="1" lang="ja-JP" altLang="en-US" sz="1000" dirty="0" smtClean="0">
                          <a:latin typeface="+mn-ea"/>
                          <a:ea typeface="+mn-ea"/>
                        </a:rPr>
                        <a:t>コード片</a:t>
                      </a:r>
                      <a:r>
                        <a:rPr kumimoji="1" lang="en-US" altLang="ja-JP" sz="1000" dirty="0" smtClean="0">
                          <a:latin typeface="+mn-ea"/>
                          <a:ea typeface="+mn-ea"/>
                        </a:rPr>
                        <a:t>x</a:t>
                      </a:r>
                      <a:endParaRPr kumimoji="1" lang="ja-JP" altLang="en-US" sz="1000" dirty="0">
                        <a:latin typeface="+mn-ea"/>
                        <a:ea typeface="+mn-ea"/>
                      </a:endParaRPr>
                    </a:p>
                  </a:txBody>
                  <a:tcPr anchor="ctr"/>
                </a:tc>
                <a:extLst>
                  <a:ext uri="{0D108BD9-81ED-4DB2-BD59-A6C34878D82A}">
                    <a16:rowId xmlns:a16="http://schemas.microsoft.com/office/drawing/2014/main" val="10001"/>
                  </a:ext>
                </a:extLst>
              </a:tr>
              <a:tr h="261696">
                <a:tc vMerge="1">
                  <a:txBody>
                    <a:bodyPr/>
                    <a:lstStyle/>
                    <a:p>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mn-ea"/>
                          <a:ea typeface="+mn-ea"/>
                        </a:rPr>
                        <a:t>コード片</a:t>
                      </a:r>
                      <a:r>
                        <a:rPr kumimoji="1" lang="en-US" altLang="ja-JP" sz="1000" dirty="0" smtClean="0">
                          <a:latin typeface="+mn-ea"/>
                          <a:ea typeface="+mn-ea"/>
                        </a:rPr>
                        <a:t>y</a:t>
                      </a:r>
                      <a:endParaRPr kumimoji="1" lang="ja-JP" altLang="en-US" sz="1000" dirty="0" smtClean="0">
                        <a:latin typeface="+mn-ea"/>
                        <a:ea typeface="+mn-ea"/>
                      </a:endParaRPr>
                    </a:p>
                  </a:txBody>
                  <a:tcPr anchor="ctr"/>
                </a:tc>
                <a:extLst>
                  <a:ext uri="{0D108BD9-81ED-4DB2-BD59-A6C34878D82A}">
                    <a16:rowId xmlns:a16="http://schemas.microsoft.com/office/drawing/2014/main" val="10002"/>
                  </a:ext>
                </a:extLst>
              </a:tr>
              <a:tr h="261696">
                <a:tc rowSpan="2">
                  <a:txBody>
                    <a:bodyPr/>
                    <a:lstStyle/>
                    <a:p>
                      <a:pPr algn="ctr"/>
                      <a:r>
                        <a:rPr kumimoji="1" lang="en-US" altLang="ja-JP" sz="1000" dirty="0" smtClean="0">
                          <a:latin typeface="+mn-ea"/>
                          <a:ea typeface="+mn-ea"/>
                        </a:rPr>
                        <a:t>0.93</a:t>
                      </a:r>
                      <a:endParaRPr kumimoji="1" lang="ja-JP" altLang="en-US" sz="1000" dirty="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mn-ea"/>
                          <a:ea typeface="+mn-ea"/>
                        </a:rPr>
                        <a:t>コード片</a:t>
                      </a:r>
                      <a:r>
                        <a:rPr kumimoji="1" lang="en-US" altLang="ja-JP" sz="1000" dirty="0" smtClean="0">
                          <a:latin typeface="+mn-ea"/>
                          <a:ea typeface="+mn-ea"/>
                        </a:rPr>
                        <a:t>x</a:t>
                      </a:r>
                      <a:endParaRPr kumimoji="1" lang="ja-JP" altLang="en-US" sz="1000" dirty="0" smtClean="0">
                        <a:latin typeface="+mn-ea"/>
                        <a:ea typeface="+mn-ea"/>
                      </a:endParaRPr>
                    </a:p>
                  </a:txBody>
                  <a:tcPr anchor="ctr"/>
                </a:tc>
                <a:extLst>
                  <a:ext uri="{0D108BD9-81ED-4DB2-BD59-A6C34878D82A}">
                    <a16:rowId xmlns:a16="http://schemas.microsoft.com/office/drawing/2014/main" val="10003"/>
                  </a:ext>
                </a:extLst>
              </a:tr>
              <a:tr h="261696">
                <a:tc vMerge="1">
                  <a:txBody>
                    <a:bodyPr/>
                    <a:lstStyle/>
                    <a:p>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mn-ea"/>
                          <a:ea typeface="+mn-ea"/>
                        </a:rPr>
                        <a:t>コード片</a:t>
                      </a:r>
                      <a:r>
                        <a:rPr kumimoji="1" lang="en-US" altLang="ja-JP" sz="1000" dirty="0" smtClean="0">
                          <a:latin typeface="+mn-ea"/>
                          <a:ea typeface="+mn-ea"/>
                        </a:rPr>
                        <a:t>z</a:t>
                      </a:r>
                      <a:endParaRPr kumimoji="1" lang="ja-JP" altLang="en-US" sz="1000" dirty="0" smtClean="0">
                        <a:latin typeface="+mn-ea"/>
                        <a:ea typeface="+mn-ea"/>
                      </a:endParaRPr>
                    </a:p>
                  </a:txBody>
                  <a:tcPr anchor="ctr"/>
                </a:tc>
                <a:extLst>
                  <a:ext uri="{0D108BD9-81ED-4DB2-BD59-A6C34878D82A}">
                    <a16:rowId xmlns:a16="http://schemas.microsoft.com/office/drawing/2014/main" val="10004"/>
                  </a:ext>
                </a:extLst>
              </a:tr>
              <a:tr h="261696">
                <a:tc rowSpan="2">
                  <a:txBody>
                    <a:bodyPr/>
                    <a:lstStyle/>
                    <a:p>
                      <a:pPr algn="ctr"/>
                      <a:r>
                        <a:rPr kumimoji="1" lang="en-US" altLang="ja-JP" sz="1000" smtClean="0">
                          <a:latin typeface="+mn-ea"/>
                          <a:ea typeface="+mn-ea"/>
                        </a:rPr>
                        <a:t>0.9</a:t>
                      </a:r>
                      <a:endParaRPr kumimoji="1" lang="ja-JP" altLang="en-US" sz="100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mn-ea"/>
                          <a:ea typeface="+mn-ea"/>
                        </a:rPr>
                        <a:t>コード片</a:t>
                      </a:r>
                      <a:r>
                        <a:rPr kumimoji="1" lang="en-US" altLang="ja-JP" sz="1000" dirty="0" smtClean="0">
                          <a:latin typeface="+mn-ea"/>
                          <a:ea typeface="+mn-ea"/>
                        </a:rPr>
                        <a:t>y</a:t>
                      </a:r>
                      <a:endParaRPr kumimoji="1" lang="ja-JP" altLang="en-US" sz="1000" dirty="0" smtClean="0">
                        <a:latin typeface="+mn-ea"/>
                        <a:ea typeface="+mn-ea"/>
                      </a:endParaRPr>
                    </a:p>
                  </a:txBody>
                  <a:tcPr anchor="ctr"/>
                </a:tc>
                <a:extLst>
                  <a:ext uri="{0D108BD9-81ED-4DB2-BD59-A6C34878D82A}">
                    <a16:rowId xmlns:a16="http://schemas.microsoft.com/office/drawing/2014/main" val="10005"/>
                  </a:ext>
                </a:extLst>
              </a:tr>
              <a:tr h="261696">
                <a:tc vMerge="1">
                  <a:txBody>
                    <a:bodyPr/>
                    <a:lstStyle/>
                    <a:p>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mn-ea"/>
                          <a:ea typeface="+mn-ea"/>
                        </a:rPr>
                        <a:t>コード片</a:t>
                      </a:r>
                      <a:r>
                        <a:rPr kumimoji="1" lang="en-US" altLang="ja-JP" sz="1000" dirty="0" smtClean="0">
                          <a:latin typeface="+mn-ea"/>
                          <a:ea typeface="+mn-ea"/>
                        </a:rPr>
                        <a:t>z</a:t>
                      </a:r>
                      <a:endParaRPr kumimoji="1" lang="ja-JP" altLang="en-US" sz="1000" dirty="0" smtClean="0">
                        <a:latin typeface="+mn-ea"/>
                        <a:ea typeface="+mn-ea"/>
                      </a:endParaRPr>
                    </a:p>
                  </a:txBody>
                  <a:tcPr anchor="ctr"/>
                </a:tc>
                <a:extLst>
                  <a:ext uri="{0D108BD9-81ED-4DB2-BD59-A6C34878D82A}">
                    <a16:rowId xmlns:a16="http://schemas.microsoft.com/office/drawing/2014/main" val="10006"/>
                  </a:ext>
                </a:extLst>
              </a:tr>
              <a:tr h="261696">
                <a:tc rowSpan="2">
                  <a:txBody>
                    <a:bodyPr/>
                    <a:lstStyle/>
                    <a:p>
                      <a:pPr algn="ctr"/>
                      <a:r>
                        <a:rPr kumimoji="1" lang="en-US" altLang="ja-JP" sz="1000" dirty="0" smtClean="0">
                          <a:latin typeface="+mn-ea"/>
                          <a:ea typeface="+mn-ea"/>
                        </a:rPr>
                        <a:t>0.91</a:t>
                      </a:r>
                      <a:endParaRPr kumimoji="1" lang="ja-JP" altLang="en-US" sz="1000" dirty="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mn-ea"/>
                          <a:ea typeface="+mn-ea"/>
                        </a:rPr>
                        <a:t>コード片</a:t>
                      </a:r>
                      <a:r>
                        <a:rPr kumimoji="1" lang="en-US" altLang="ja-JP" sz="1000" dirty="0" smtClean="0">
                          <a:latin typeface="+mn-ea"/>
                          <a:ea typeface="+mn-ea"/>
                        </a:rPr>
                        <a:t>v</a:t>
                      </a:r>
                      <a:endParaRPr kumimoji="1" lang="ja-JP" altLang="en-US" sz="1000" dirty="0" smtClean="0">
                        <a:latin typeface="+mn-ea"/>
                        <a:ea typeface="+mn-ea"/>
                      </a:endParaRPr>
                    </a:p>
                  </a:txBody>
                  <a:tcPr anchor="ctr"/>
                </a:tc>
                <a:extLst>
                  <a:ext uri="{0D108BD9-81ED-4DB2-BD59-A6C34878D82A}">
                    <a16:rowId xmlns:a16="http://schemas.microsoft.com/office/drawing/2014/main" val="2276569723"/>
                  </a:ext>
                </a:extLst>
              </a:tr>
              <a:tr h="261696">
                <a:tc vMerge="1">
                  <a:txBody>
                    <a:bodyPr/>
                    <a:lstStyle/>
                    <a:p>
                      <a:pPr algn="ctr"/>
                      <a:endParaRPr kumimoji="1" lang="ja-JP" altLang="en-US" sz="1000" dirty="0">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mn-ea"/>
                          <a:ea typeface="+mn-ea"/>
                        </a:rPr>
                        <a:t>コード片</a:t>
                      </a:r>
                      <a:r>
                        <a:rPr kumimoji="1" lang="en-US" altLang="ja-JP" sz="1000" dirty="0" smtClean="0">
                          <a:latin typeface="+mn-ea"/>
                          <a:ea typeface="+mn-ea"/>
                        </a:rPr>
                        <a:t>w</a:t>
                      </a:r>
                      <a:endParaRPr kumimoji="1" lang="ja-JP" altLang="en-US" sz="1000" dirty="0" smtClean="0">
                        <a:latin typeface="+mn-ea"/>
                        <a:ea typeface="+mn-ea"/>
                      </a:endParaRPr>
                    </a:p>
                  </a:txBody>
                  <a:tcPr anchor="ctr"/>
                </a:tc>
                <a:extLst>
                  <a:ext uri="{0D108BD9-81ED-4DB2-BD59-A6C34878D82A}">
                    <a16:rowId xmlns:a16="http://schemas.microsoft.com/office/drawing/2014/main" val="1639032376"/>
                  </a:ext>
                </a:extLst>
              </a:tr>
            </a:tbl>
          </a:graphicData>
        </a:graphic>
      </p:graphicFrame>
      <p:sp>
        <p:nvSpPr>
          <p:cNvPr id="41" name="テキスト ボックス 40"/>
          <p:cNvSpPr txBox="1"/>
          <p:nvPr/>
        </p:nvSpPr>
        <p:spPr>
          <a:xfrm>
            <a:off x="6962623" y="6308725"/>
            <a:ext cx="1415772" cy="338554"/>
          </a:xfrm>
          <a:prstGeom prst="rect">
            <a:avLst/>
          </a:prstGeom>
          <a:noFill/>
        </p:spPr>
        <p:txBody>
          <a:bodyPr wrap="none" rtlCol="0">
            <a:spAutoFit/>
          </a:bodyPr>
          <a:lstStyle/>
          <a:p>
            <a:r>
              <a:rPr kumimoji="1" lang="ja-JP" altLang="en-US" sz="1600" dirty="0" smtClean="0">
                <a:latin typeface="+mn-ea"/>
                <a:ea typeface="+mn-ea"/>
              </a:rPr>
              <a:t>クローンペア</a:t>
            </a:r>
            <a:endParaRPr kumimoji="1" lang="en-US" altLang="ja-JP" sz="1600" dirty="0" smtClean="0">
              <a:latin typeface="+mn-ea"/>
              <a:ea typeface="+mn-ea"/>
            </a:endParaRPr>
          </a:p>
        </p:txBody>
      </p:sp>
      <p:sp>
        <p:nvSpPr>
          <p:cNvPr id="42" name="右矢印 41"/>
          <p:cNvSpPr/>
          <p:nvPr/>
        </p:nvSpPr>
        <p:spPr>
          <a:xfrm>
            <a:off x="6709106" y="4949837"/>
            <a:ext cx="316727" cy="246631"/>
          </a:xfrm>
          <a:prstGeom prst="rightArrow">
            <a:avLst/>
          </a:prstGeom>
          <a:solidFill>
            <a:schemeClr val="tx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sz="1400" dirty="0">
              <a:latin typeface="+mn-ea"/>
            </a:endParaRPr>
          </a:p>
        </p:txBody>
      </p:sp>
      <p:sp>
        <p:nvSpPr>
          <p:cNvPr id="43" name="テキスト ボックス 42"/>
          <p:cNvSpPr txBox="1"/>
          <p:nvPr/>
        </p:nvSpPr>
        <p:spPr>
          <a:xfrm>
            <a:off x="2766859" y="3983187"/>
            <a:ext cx="891591" cy="338554"/>
          </a:xfrm>
          <a:prstGeom prst="rect">
            <a:avLst/>
          </a:prstGeom>
          <a:noFill/>
        </p:spPr>
        <p:txBody>
          <a:bodyPr wrap="none" rtlCol="0">
            <a:spAutoFit/>
          </a:bodyPr>
          <a:lstStyle/>
          <a:p>
            <a:r>
              <a:rPr kumimoji="1" lang="en-US" altLang="ja-JP" sz="1600" dirty="0" smtClean="0">
                <a:latin typeface="+mn-ea"/>
                <a:ea typeface="+mn-ea"/>
              </a:rPr>
              <a:t>STEP 2</a:t>
            </a:r>
          </a:p>
        </p:txBody>
      </p:sp>
      <p:sp>
        <p:nvSpPr>
          <p:cNvPr id="44" name="テキスト ボックス 43"/>
          <p:cNvSpPr txBox="1"/>
          <p:nvPr/>
        </p:nvSpPr>
        <p:spPr>
          <a:xfrm>
            <a:off x="4804493" y="3980763"/>
            <a:ext cx="891591" cy="338554"/>
          </a:xfrm>
          <a:prstGeom prst="rect">
            <a:avLst/>
          </a:prstGeom>
          <a:noFill/>
        </p:spPr>
        <p:txBody>
          <a:bodyPr wrap="none" rtlCol="0">
            <a:spAutoFit/>
          </a:bodyPr>
          <a:lstStyle/>
          <a:p>
            <a:r>
              <a:rPr kumimoji="1" lang="en-US" altLang="ja-JP" sz="1600" dirty="0" smtClean="0">
                <a:latin typeface="+mn-ea"/>
                <a:ea typeface="+mn-ea"/>
              </a:rPr>
              <a:t>STEP 3</a:t>
            </a:r>
          </a:p>
        </p:txBody>
      </p:sp>
      <p:sp>
        <p:nvSpPr>
          <p:cNvPr id="45" name="テキスト ボックス 44"/>
          <p:cNvSpPr txBox="1"/>
          <p:nvPr/>
        </p:nvSpPr>
        <p:spPr>
          <a:xfrm>
            <a:off x="6422966" y="3978769"/>
            <a:ext cx="891591" cy="338554"/>
          </a:xfrm>
          <a:prstGeom prst="rect">
            <a:avLst/>
          </a:prstGeom>
          <a:noFill/>
        </p:spPr>
        <p:txBody>
          <a:bodyPr wrap="none" rtlCol="0">
            <a:spAutoFit/>
          </a:bodyPr>
          <a:lstStyle/>
          <a:p>
            <a:r>
              <a:rPr kumimoji="1" lang="en-US" altLang="ja-JP" sz="1600" dirty="0" smtClean="0">
                <a:latin typeface="+mn-ea"/>
                <a:ea typeface="+mn-ea"/>
              </a:rPr>
              <a:t>STEP 4</a:t>
            </a:r>
          </a:p>
        </p:txBody>
      </p:sp>
      <p:sp>
        <p:nvSpPr>
          <p:cNvPr id="46" name="角丸四角形 45"/>
          <p:cNvSpPr/>
          <p:nvPr/>
        </p:nvSpPr>
        <p:spPr>
          <a:xfrm>
            <a:off x="2095022" y="4331902"/>
            <a:ext cx="808785" cy="1586630"/>
          </a:xfrm>
          <a:prstGeom prst="roundRect">
            <a:avLst/>
          </a:prstGeom>
          <a:noFill/>
          <a:ln>
            <a:solidFill>
              <a:srgbClr val="7379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日付プレースホルダー 46"/>
          <p:cNvSpPr>
            <a:spLocks noGrp="1"/>
          </p:cNvSpPr>
          <p:nvPr>
            <p:ph type="dt" sz="half" idx="10"/>
          </p:nvPr>
        </p:nvSpPr>
        <p:spPr/>
        <p:txBody>
          <a:bodyPr/>
          <a:lstStyle/>
          <a:p>
            <a:r>
              <a:rPr lang="en-US" altLang="ja-JP" dirty="0" smtClean="0"/>
              <a:t>2019/2/13</a:t>
            </a:r>
            <a:endParaRPr lang="en-US" altLang="ja-JP" dirty="0"/>
          </a:p>
        </p:txBody>
      </p:sp>
      <p:sp>
        <p:nvSpPr>
          <p:cNvPr id="48" name="スライド番号プレースホルダー 47"/>
          <p:cNvSpPr>
            <a:spLocks noGrp="1"/>
          </p:cNvSpPr>
          <p:nvPr>
            <p:ph type="sldNum" sz="quarter" idx="12"/>
          </p:nvPr>
        </p:nvSpPr>
        <p:spPr/>
        <p:txBody>
          <a:bodyPr/>
          <a:lstStyle/>
          <a:p>
            <a:fld id="{9F5033E9-932D-4E41-95C3-341F9A6DAE17}" type="slidenum">
              <a:rPr lang="en-US" altLang="ja-JP" smtClean="0"/>
              <a:pPr/>
              <a:t>3</a:t>
            </a:fld>
            <a:endParaRPr lang="en-US" altLang="ja-JP"/>
          </a:p>
        </p:txBody>
      </p:sp>
      <p:sp>
        <p:nvSpPr>
          <p:cNvPr id="49" name="コンテンツ プレースホルダー 2"/>
          <p:cNvSpPr txBox="1">
            <a:spLocks/>
          </p:cNvSpPr>
          <p:nvPr/>
        </p:nvSpPr>
        <p:spPr bwMode="auto">
          <a:xfrm>
            <a:off x="601471" y="1779551"/>
            <a:ext cx="8211154" cy="2009345"/>
          </a:xfrm>
          <a:prstGeom prst="rect">
            <a:avLst/>
          </a:prstGeom>
          <a:ln w="25400" cap="flat" cmpd="sng" algn="ctr">
            <a:solidFill>
              <a:srgbClr val="7D84B8"/>
            </a:solidFill>
            <a:prstDash val="solid"/>
            <a:miter lim="800000"/>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b"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dk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dk1"/>
                </a:solidFill>
                <a:latin typeface="+mn-lt"/>
                <a:ea typeface="+mn-ea"/>
                <a:cs typeface="+mn-cs"/>
              </a:defRPr>
            </a:lvl2pPr>
            <a:lvl3pPr marL="1143000" indent="-228600" algn="l" rtl="0" eaLnBrk="1" fontAlgn="base" hangingPunct="1">
              <a:spcBef>
                <a:spcPct val="20000"/>
              </a:spcBef>
              <a:spcAft>
                <a:spcPct val="0"/>
              </a:spcAft>
              <a:buChar char="•"/>
              <a:defRPr kumimoji="1" sz="2400">
                <a:solidFill>
                  <a:schemeClr val="dk1"/>
                </a:solidFill>
                <a:latin typeface="+mn-lt"/>
                <a:ea typeface="+mn-ea"/>
                <a:cs typeface="+mn-cs"/>
              </a:defRPr>
            </a:lvl3pPr>
            <a:lvl4pPr marL="1600200" indent="-228600" algn="l" rtl="0" eaLnBrk="1" fontAlgn="base" hangingPunct="1">
              <a:spcBef>
                <a:spcPct val="20000"/>
              </a:spcBef>
              <a:spcAft>
                <a:spcPct val="0"/>
              </a:spcAft>
              <a:buChar char="–"/>
              <a:defRPr kumimoji="1" sz="2000">
                <a:solidFill>
                  <a:schemeClr val="dk1"/>
                </a:solidFill>
                <a:latin typeface="+mn-lt"/>
                <a:ea typeface="+mn-ea"/>
                <a:cs typeface="+mn-cs"/>
              </a:defRPr>
            </a:lvl4pPr>
            <a:lvl5pPr marL="2057400" indent="-228600" algn="l" rtl="0" eaLnBrk="1" fontAlgn="base" hangingPunct="1">
              <a:spcBef>
                <a:spcPct val="20000"/>
              </a:spcBef>
              <a:spcAft>
                <a:spcPct val="0"/>
              </a:spcAft>
              <a:buChar char="»"/>
              <a:defRPr kumimoji="1" sz="2000">
                <a:solidFill>
                  <a:schemeClr val="dk1"/>
                </a:solidFill>
                <a:latin typeface="+mn-lt"/>
                <a:ea typeface="+mn-ea"/>
                <a:cs typeface="+mn-cs"/>
              </a:defRPr>
            </a:lvl5pPr>
            <a:lvl6pPr marL="2514600" indent="-228600" algn="l" rtl="0" eaLnBrk="1" fontAlgn="base" hangingPunct="1">
              <a:spcBef>
                <a:spcPct val="20000"/>
              </a:spcBef>
              <a:spcAft>
                <a:spcPct val="0"/>
              </a:spcAft>
              <a:buChar char="»"/>
              <a:defRPr kumimoji="1" sz="2000">
                <a:solidFill>
                  <a:schemeClr val="dk1"/>
                </a:solidFill>
                <a:latin typeface="+mn-lt"/>
                <a:ea typeface="+mn-ea"/>
                <a:cs typeface="+mn-cs"/>
              </a:defRPr>
            </a:lvl6pPr>
            <a:lvl7pPr marL="2971800" indent="-228600" algn="l" rtl="0" eaLnBrk="1" fontAlgn="base" hangingPunct="1">
              <a:spcBef>
                <a:spcPct val="20000"/>
              </a:spcBef>
              <a:spcAft>
                <a:spcPct val="0"/>
              </a:spcAft>
              <a:buChar char="»"/>
              <a:defRPr kumimoji="1" sz="2000">
                <a:solidFill>
                  <a:schemeClr val="dk1"/>
                </a:solidFill>
                <a:latin typeface="+mn-lt"/>
                <a:ea typeface="+mn-ea"/>
                <a:cs typeface="+mn-cs"/>
              </a:defRPr>
            </a:lvl7pPr>
            <a:lvl8pPr marL="3429000" indent="-228600" algn="l" rtl="0" eaLnBrk="1" fontAlgn="base" hangingPunct="1">
              <a:spcBef>
                <a:spcPct val="20000"/>
              </a:spcBef>
              <a:spcAft>
                <a:spcPct val="0"/>
              </a:spcAft>
              <a:buChar char="»"/>
              <a:defRPr kumimoji="1" sz="2000">
                <a:solidFill>
                  <a:schemeClr val="dk1"/>
                </a:solidFill>
                <a:latin typeface="+mn-lt"/>
                <a:ea typeface="+mn-ea"/>
                <a:cs typeface="+mn-cs"/>
              </a:defRPr>
            </a:lvl8pPr>
            <a:lvl9pPr marL="3886200" indent="-228600" algn="l" rtl="0" eaLnBrk="1" fontAlgn="base" hangingPunct="1">
              <a:spcBef>
                <a:spcPct val="20000"/>
              </a:spcBef>
              <a:spcAft>
                <a:spcPct val="0"/>
              </a:spcAft>
              <a:buChar char="»"/>
              <a:defRPr kumimoji="1" sz="2000">
                <a:solidFill>
                  <a:schemeClr val="dk1"/>
                </a:solidFill>
                <a:latin typeface="+mn-lt"/>
                <a:ea typeface="+mn-ea"/>
                <a:cs typeface="+mn-cs"/>
              </a:defRPr>
            </a:lvl9pPr>
          </a:lstStyle>
          <a:p>
            <a:pPr marL="0" indent="0">
              <a:buFontTx/>
              <a:buNone/>
            </a:pPr>
            <a:r>
              <a:rPr lang="en-US" altLang="ja-JP" sz="2000" kern="0" dirty="0" smtClean="0">
                <a:latin typeface="+mn-ea"/>
              </a:rPr>
              <a:t>STEP 1</a:t>
            </a:r>
            <a:r>
              <a:rPr lang="ja-JP" altLang="en-US" sz="2000" kern="0" dirty="0" smtClean="0">
                <a:latin typeface="+mn-ea"/>
              </a:rPr>
              <a:t>：ソースコードからコード片リストを生成</a:t>
            </a:r>
            <a:endParaRPr lang="en-US" altLang="ja-JP" sz="2000" kern="0" dirty="0" smtClean="0">
              <a:latin typeface="+mn-ea"/>
            </a:endParaRPr>
          </a:p>
          <a:p>
            <a:pPr marL="0" indent="0">
              <a:buFontTx/>
              <a:buNone/>
            </a:pPr>
            <a:r>
              <a:rPr lang="en-US" altLang="ja-JP" sz="2000" kern="0" dirty="0" smtClean="0">
                <a:latin typeface="+mn-ea"/>
              </a:rPr>
              <a:t>STEP 2</a:t>
            </a:r>
            <a:r>
              <a:rPr lang="ja-JP" altLang="en-US" sz="2000" kern="0" dirty="0" smtClean="0">
                <a:latin typeface="+mn-ea"/>
              </a:rPr>
              <a:t>：各コード片を特徴ベクトルに変換</a:t>
            </a:r>
            <a:endParaRPr lang="en-US" altLang="ja-JP" sz="2000" kern="0" dirty="0" smtClean="0">
              <a:latin typeface="+mn-ea"/>
            </a:endParaRPr>
          </a:p>
          <a:p>
            <a:pPr marL="0" indent="0">
              <a:buFontTx/>
              <a:buNone/>
            </a:pPr>
            <a:r>
              <a:rPr lang="en-US" altLang="ja-JP" sz="2000" kern="0" dirty="0" smtClean="0">
                <a:latin typeface="+mn-ea"/>
              </a:rPr>
              <a:t>STEP 3</a:t>
            </a:r>
            <a:r>
              <a:rPr lang="ja-JP" altLang="en-US" sz="2000" kern="0" dirty="0" smtClean="0">
                <a:latin typeface="+mn-ea"/>
              </a:rPr>
              <a:t>：</a:t>
            </a:r>
            <a:r>
              <a:rPr lang="ja-JP" altLang="en-US" sz="2000" kern="0" dirty="0" smtClean="0">
                <a:solidFill>
                  <a:srgbClr val="D04255"/>
                </a:solidFill>
                <a:latin typeface="+mn-ea"/>
              </a:rPr>
              <a:t>クラスタリング手法</a:t>
            </a:r>
            <a:r>
              <a:rPr lang="ja-JP" altLang="en-US" sz="2000" kern="0" dirty="0" smtClean="0">
                <a:latin typeface="+mn-ea"/>
              </a:rPr>
              <a:t>を用いて近いベクトル</a:t>
            </a:r>
            <a:r>
              <a:rPr lang="ja-JP" altLang="en-US" sz="2000" kern="0" dirty="0">
                <a:latin typeface="+mn-ea"/>
              </a:rPr>
              <a:t>を</a:t>
            </a:r>
            <a:r>
              <a:rPr lang="ja-JP" altLang="en-US" sz="2000" kern="0" dirty="0" smtClean="0">
                <a:latin typeface="+mn-ea"/>
              </a:rPr>
              <a:t>フィルタリング</a:t>
            </a:r>
            <a:endParaRPr lang="en-US" altLang="ja-JP" sz="2000" kern="0" dirty="0" smtClean="0">
              <a:latin typeface="+mn-ea"/>
            </a:endParaRPr>
          </a:p>
          <a:p>
            <a:pPr marL="0" indent="0">
              <a:buFontTx/>
              <a:buNone/>
            </a:pPr>
            <a:r>
              <a:rPr lang="en-US" altLang="ja-JP" sz="2000" kern="0" dirty="0" smtClean="0">
                <a:latin typeface="+mn-ea"/>
              </a:rPr>
              <a:t>STEP 4</a:t>
            </a:r>
            <a:r>
              <a:rPr lang="ja-JP" altLang="en-US" sz="2000" kern="0" dirty="0" smtClean="0">
                <a:latin typeface="+mn-ea"/>
              </a:rPr>
              <a:t>：クラスタ内でベクトル同士の類似度を計算し，類似度が閾値以上のベクトル対をクローンペアとして検出</a:t>
            </a:r>
            <a:endParaRPr lang="en-US" altLang="ja-JP" sz="2000" kern="0" dirty="0" smtClean="0">
              <a:latin typeface="+mn-ea"/>
            </a:endParaRPr>
          </a:p>
        </p:txBody>
      </p:sp>
      <p:sp>
        <p:nvSpPr>
          <p:cNvPr id="51" name="楕円 50"/>
          <p:cNvSpPr/>
          <p:nvPr/>
        </p:nvSpPr>
        <p:spPr>
          <a:xfrm>
            <a:off x="5823896" y="4438761"/>
            <a:ext cx="824757" cy="82475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D04255"/>
              </a:solidFill>
            </a:endParaRPr>
          </a:p>
        </p:txBody>
      </p:sp>
      <p:sp>
        <p:nvSpPr>
          <p:cNvPr id="53" name="楕円 52"/>
          <p:cNvSpPr/>
          <p:nvPr/>
        </p:nvSpPr>
        <p:spPr>
          <a:xfrm>
            <a:off x="5368157" y="5239193"/>
            <a:ext cx="813199" cy="81319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D04255"/>
              </a:solidFill>
            </a:endParaRPr>
          </a:p>
        </p:txBody>
      </p:sp>
      <p:sp>
        <p:nvSpPr>
          <p:cNvPr id="54" name="楕円 53"/>
          <p:cNvSpPr/>
          <p:nvPr/>
        </p:nvSpPr>
        <p:spPr>
          <a:xfrm>
            <a:off x="5988102" y="4675776"/>
            <a:ext cx="111888" cy="111888"/>
          </a:xfrm>
          <a:prstGeom prst="ellipse">
            <a:avLst/>
          </a:prstGeom>
          <a:solidFill>
            <a:srgbClr val="7379AE"/>
          </a:solidFill>
          <a:ln>
            <a:solidFill>
              <a:srgbClr val="7379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楕円 54"/>
          <p:cNvSpPr/>
          <p:nvPr/>
        </p:nvSpPr>
        <p:spPr>
          <a:xfrm>
            <a:off x="6171056" y="4973031"/>
            <a:ext cx="111888" cy="111888"/>
          </a:xfrm>
          <a:prstGeom prst="ellipse">
            <a:avLst/>
          </a:prstGeom>
          <a:solidFill>
            <a:srgbClr val="7379AE"/>
          </a:solidFill>
          <a:ln>
            <a:solidFill>
              <a:srgbClr val="7379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楕円 55"/>
          <p:cNvSpPr/>
          <p:nvPr/>
        </p:nvSpPr>
        <p:spPr>
          <a:xfrm>
            <a:off x="6341340" y="4714383"/>
            <a:ext cx="111888" cy="111888"/>
          </a:xfrm>
          <a:prstGeom prst="ellipse">
            <a:avLst/>
          </a:prstGeom>
          <a:solidFill>
            <a:srgbClr val="7379AE"/>
          </a:solidFill>
          <a:ln>
            <a:solidFill>
              <a:srgbClr val="7379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楕円 56"/>
          <p:cNvSpPr/>
          <p:nvPr/>
        </p:nvSpPr>
        <p:spPr>
          <a:xfrm>
            <a:off x="5664900" y="5662818"/>
            <a:ext cx="111888" cy="111888"/>
          </a:xfrm>
          <a:prstGeom prst="ellipse">
            <a:avLst/>
          </a:prstGeom>
          <a:solidFill>
            <a:srgbClr val="7379AE"/>
          </a:solidFill>
          <a:ln>
            <a:solidFill>
              <a:srgbClr val="7379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テキスト ボックス 57"/>
          <p:cNvSpPr txBox="1"/>
          <p:nvPr/>
        </p:nvSpPr>
        <p:spPr>
          <a:xfrm>
            <a:off x="5532340" y="6128369"/>
            <a:ext cx="1005403" cy="338554"/>
          </a:xfrm>
          <a:prstGeom prst="rect">
            <a:avLst/>
          </a:prstGeom>
          <a:noFill/>
        </p:spPr>
        <p:txBody>
          <a:bodyPr wrap="none" rtlCol="0">
            <a:spAutoFit/>
          </a:bodyPr>
          <a:lstStyle/>
          <a:p>
            <a:r>
              <a:rPr kumimoji="1" lang="ja-JP" altLang="en-US" sz="1600" dirty="0" smtClean="0">
                <a:latin typeface="+mn-ea"/>
                <a:ea typeface="+mn-ea"/>
              </a:rPr>
              <a:t>クラスタ</a:t>
            </a:r>
            <a:endParaRPr kumimoji="1" lang="ja-JP" altLang="en-US" sz="1600" dirty="0">
              <a:latin typeface="+mn-ea"/>
              <a:ea typeface="+mn-ea"/>
            </a:endParaRPr>
          </a:p>
        </p:txBody>
      </p:sp>
      <p:sp>
        <p:nvSpPr>
          <p:cNvPr id="60" name="テキスト ボックス 59"/>
          <p:cNvSpPr txBox="1"/>
          <p:nvPr/>
        </p:nvSpPr>
        <p:spPr>
          <a:xfrm>
            <a:off x="5905346" y="4455723"/>
            <a:ext cx="263214" cy="276999"/>
          </a:xfrm>
          <a:prstGeom prst="rect">
            <a:avLst/>
          </a:prstGeom>
          <a:noFill/>
        </p:spPr>
        <p:txBody>
          <a:bodyPr wrap="none" rtlCol="0">
            <a:spAutoFit/>
          </a:bodyPr>
          <a:lstStyle/>
          <a:p>
            <a:r>
              <a:rPr kumimoji="1" lang="en-US" altLang="ja-JP" sz="1200" dirty="0" smtClean="0">
                <a:latin typeface="+mn-ea"/>
                <a:ea typeface="+mn-ea"/>
              </a:rPr>
              <a:t>z</a:t>
            </a:r>
            <a:endParaRPr kumimoji="1" lang="ja-JP" altLang="en-US" sz="1200" dirty="0">
              <a:latin typeface="+mn-ea"/>
              <a:ea typeface="+mn-ea"/>
            </a:endParaRPr>
          </a:p>
        </p:txBody>
      </p:sp>
      <p:sp>
        <p:nvSpPr>
          <p:cNvPr id="61" name="テキスト ボックス 60"/>
          <p:cNvSpPr txBox="1"/>
          <p:nvPr/>
        </p:nvSpPr>
        <p:spPr>
          <a:xfrm>
            <a:off x="6266148" y="4499875"/>
            <a:ext cx="269626" cy="276999"/>
          </a:xfrm>
          <a:prstGeom prst="rect">
            <a:avLst/>
          </a:prstGeom>
          <a:noFill/>
        </p:spPr>
        <p:txBody>
          <a:bodyPr wrap="none" rtlCol="0">
            <a:spAutoFit/>
          </a:bodyPr>
          <a:lstStyle/>
          <a:p>
            <a:r>
              <a:rPr lang="en-US" altLang="ja-JP" sz="1200" dirty="0">
                <a:latin typeface="+mn-ea"/>
                <a:ea typeface="+mn-ea"/>
              </a:rPr>
              <a:t>x</a:t>
            </a:r>
            <a:endParaRPr kumimoji="1" lang="ja-JP" altLang="en-US" sz="1200" dirty="0">
              <a:latin typeface="+mn-ea"/>
              <a:ea typeface="+mn-ea"/>
            </a:endParaRPr>
          </a:p>
        </p:txBody>
      </p:sp>
      <p:sp>
        <p:nvSpPr>
          <p:cNvPr id="62" name="テキスト ボックス 61"/>
          <p:cNvSpPr txBox="1"/>
          <p:nvPr/>
        </p:nvSpPr>
        <p:spPr>
          <a:xfrm>
            <a:off x="6101544" y="4770327"/>
            <a:ext cx="230105" cy="276999"/>
          </a:xfrm>
          <a:prstGeom prst="rect">
            <a:avLst/>
          </a:prstGeom>
          <a:noFill/>
        </p:spPr>
        <p:txBody>
          <a:bodyPr wrap="square" rtlCol="0">
            <a:spAutoFit/>
          </a:bodyPr>
          <a:lstStyle/>
          <a:p>
            <a:r>
              <a:rPr lang="en-US" altLang="ja-JP" sz="1200" dirty="0">
                <a:latin typeface="+mn-ea"/>
                <a:ea typeface="+mn-ea"/>
              </a:rPr>
              <a:t>y</a:t>
            </a:r>
            <a:endParaRPr kumimoji="1" lang="ja-JP" altLang="en-US" sz="1200" dirty="0">
              <a:latin typeface="+mn-ea"/>
              <a:ea typeface="+mn-ea"/>
            </a:endParaRPr>
          </a:p>
        </p:txBody>
      </p:sp>
      <p:sp>
        <p:nvSpPr>
          <p:cNvPr id="63" name="テキスト ボックス 62"/>
          <p:cNvSpPr txBox="1"/>
          <p:nvPr/>
        </p:nvSpPr>
        <p:spPr>
          <a:xfrm>
            <a:off x="5508720" y="5441763"/>
            <a:ext cx="230105" cy="276999"/>
          </a:xfrm>
          <a:prstGeom prst="rect">
            <a:avLst/>
          </a:prstGeom>
          <a:noFill/>
        </p:spPr>
        <p:txBody>
          <a:bodyPr wrap="square" rtlCol="0">
            <a:spAutoFit/>
          </a:bodyPr>
          <a:lstStyle/>
          <a:p>
            <a:r>
              <a:rPr lang="en-US" altLang="ja-JP" sz="1200" dirty="0">
                <a:latin typeface="+mn-ea"/>
                <a:ea typeface="+mn-ea"/>
              </a:rPr>
              <a:t>w</a:t>
            </a:r>
            <a:endParaRPr kumimoji="1" lang="ja-JP" altLang="en-US" sz="1200" dirty="0">
              <a:latin typeface="+mn-ea"/>
              <a:ea typeface="+mn-ea"/>
            </a:endParaRPr>
          </a:p>
        </p:txBody>
      </p:sp>
      <p:sp>
        <p:nvSpPr>
          <p:cNvPr id="64" name="テキスト ボックス 63"/>
          <p:cNvSpPr txBox="1"/>
          <p:nvPr/>
        </p:nvSpPr>
        <p:spPr>
          <a:xfrm>
            <a:off x="747483" y="1549671"/>
            <a:ext cx="2101857" cy="400110"/>
          </a:xfrm>
          <a:prstGeom prst="rect">
            <a:avLst/>
          </a:prstGeom>
          <a:solidFill>
            <a:schemeClr val="bg1"/>
          </a:solidFill>
        </p:spPr>
        <p:txBody>
          <a:bodyPr wrap="none" rtlCol="0">
            <a:spAutoFit/>
          </a:bodyPr>
          <a:lstStyle/>
          <a:p>
            <a:r>
              <a:rPr kumimoji="1" lang="ja-JP" altLang="en-US" sz="2000" dirty="0" smtClean="0">
                <a:solidFill>
                  <a:srgbClr val="208DC3"/>
                </a:solidFill>
              </a:rPr>
              <a:t>検出アルゴリズム</a:t>
            </a:r>
            <a:endParaRPr kumimoji="1" lang="ja-JP" altLang="en-US" sz="2000" dirty="0">
              <a:solidFill>
                <a:srgbClr val="208DC3"/>
              </a:solidFill>
            </a:endParaRPr>
          </a:p>
        </p:txBody>
      </p:sp>
      <p:sp>
        <p:nvSpPr>
          <p:cNvPr id="25" name="テキスト ボックス 24"/>
          <p:cNvSpPr txBox="1"/>
          <p:nvPr/>
        </p:nvSpPr>
        <p:spPr>
          <a:xfrm>
            <a:off x="45268" y="3135568"/>
            <a:ext cx="492443" cy="1118255"/>
          </a:xfrm>
          <a:prstGeom prst="rect">
            <a:avLst/>
          </a:prstGeom>
          <a:noFill/>
          <a:ln>
            <a:solidFill>
              <a:srgbClr val="007AB7"/>
            </a:solidFill>
          </a:ln>
        </p:spPr>
        <p:txBody>
          <a:bodyPr vert="eaVert" wrap="none" rtlCol="0">
            <a:spAutoFit/>
          </a:bodyPr>
          <a:lstStyle/>
          <a:p>
            <a:r>
              <a:rPr kumimoji="1" lang="ja-JP" altLang="en-US" sz="2000" dirty="0" smtClean="0"/>
              <a:t>類似探索</a:t>
            </a:r>
            <a:endParaRPr kumimoji="1" lang="ja-JP" altLang="en-US" sz="2000" dirty="0"/>
          </a:p>
        </p:txBody>
      </p:sp>
      <p:sp>
        <p:nvSpPr>
          <p:cNvPr id="59" name="楕円 58"/>
          <p:cNvSpPr/>
          <p:nvPr/>
        </p:nvSpPr>
        <p:spPr>
          <a:xfrm>
            <a:off x="5857544" y="5786106"/>
            <a:ext cx="111888" cy="111888"/>
          </a:xfrm>
          <a:prstGeom prst="ellipse">
            <a:avLst/>
          </a:prstGeom>
          <a:solidFill>
            <a:srgbClr val="7379AE"/>
          </a:solidFill>
          <a:ln>
            <a:solidFill>
              <a:srgbClr val="7379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テキスト ボックス 64"/>
          <p:cNvSpPr txBox="1"/>
          <p:nvPr/>
        </p:nvSpPr>
        <p:spPr>
          <a:xfrm>
            <a:off x="5786435" y="5550281"/>
            <a:ext cx="230105" cy="276999"/>
          </a:xfrm>
          <a:prstGeom prst="rect">
            <a:avLst/>
          </a:prstGeom>
          <a:noFill/>
        </p:spPr>
        <p:txBody>
          <a:bodyPr wrap="square" rtlCol="0">
            <a:spAutoFit/>
          </a:bodyPr>
          <a:lstStyle/>
          <a:p>
            <a:r>
              <a:rPr lang="en-US" altLang="ja-JP" sz="1200" dirty="0">
                <a:latin typeface="+mn-ea"/>
                <a:ea typeface="+mn-ea"/>
              </a:rPr>
              <a:t>v</a:t>
            </a:r>
            <a:endParaRPr kumimoji="1" lang="ja-JP" altLang="en-US" sz="1200" dirty="0">
              <a:latin typeface="+mn-ea"/>
              <a:ea typeface="+mn-ea"/>
            </a:endParaRPr>
          </a:p>
        </p:txBody>
      </p:sp>
      <mc:AlternateContent xmlns:mc="http://schemas.openxmlformats.org/markup-compatibility/2006" xmlns:a14="http://schemas.microsoft.com/office/drawing/2010/main">
        <mc:Choice Requires="a14">
          <p:sp>
            <p:nvSpPr>
              <p:cNvPr id="66" name="テキスト ボックス 65"/>
              <p:cNvSpPr txBox="1"/>
              <p:nvPr/>
            </p:nvSpPr>
            <p:spPr>
              <a:xfrm>
                <a:off x="4154881" y="4331206"/>
                <a:ext cx="821719" cy="27699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kumimoji="1" lang="en-US" altLang="ja-JP" sz="1200" b="0" i="1" smtClean="0">
                          <a:latin typeface="Cambria Math" panose="02040503050406030204" pitchFamily="18" charset="0"/>
                          <a:ea typeface="+mn-ea"/>
                        </a:rPr>
                        <m:t>{</m:t>
                      </m:r>
                      <m:sSub>
                        <m:sSubPr>
                          <m:ctrlPr>
                            <a:rPr kumimoji="1" lang="en-US" altLang="ja-JP" sz="1200" b="0" i="1" smtClean="0">
                              <a:latin typeface="Cambria Math" panose="02040503050406030204" pitchFamily="18" charset="0"/>
                              <a:ea typeface="+mn-ea"/>
                            </a:rPr>
                          </m:ctrlPr>
                        </m:sSubPr>
                        <m:e>
                          <m:r>
                            <a:rPr kumimoji="1" lang="en-US" altLang="ja-JP" sz="1200" b="0" i="1" smtClean="0">
                              <a:latin typeface="Cambria Math" panose="02040503050406030204" pitchFamily="18" charset="0"/>
                              <a:ea typeface="+mn-ea"/>
                            </a:rPr>
                            <m:t>𝑣</m:t>
                          </m:r>
                        </m:e>
                        <m:sub>
                          <m:r>
                            <a:rPr kumimoji="1" lang="en-US" altLang="ja-JP" sz="1200" b="0" i="1" smtClean="0">
                              <a:latin typeface="Cambria Math" panose="02040503050406030204" pitchFamily="18" charset="0"/>
                              <a:ea typeface="+mn-ea"/>
                            </a:rPr>
                            <m:t>1</m:t>
                          </m:r>
                        </m:sub>
                      </m:sSub>
                      <m:r>
                        <a:rPr kumimoji="1" lang="en-US" altLang="ja-JP" sz="1200" b="0" i="1" smtClean="0">
                          <a:latin typeface="Cambria Math" panose="02040503050406030204" pitchFamily="18" charset="0"/>
                          <a:ea typeface="+mn-ea"/>
                        </a:rPr>
                        <m:t>, …, </m:t>
                      </m:r>
                      <m:sSub>
                        <m:sSubPr>
                          <m:ctrlPr>
                            <a:rPr kumimoji="1" lang="en-US" altLang="ja-JP" sz="1200" b="0" i="1" smtClean="0">
                              <a:latin typeface="Cambria Math" panose="02040503050406030204" pitchFamily="18" charset="0"/>
                              <a:ea typeface="+mn-ea"/>
                            </a:rPr>
                          </m:ctrlPr>
                        </m:sSubPr>
                        <m:e>
                          <m:r>
                            <a:rPr kumimoji="1" lang="en-US" altLang="ja-JP" sz="1200" b="0" i="1" smtClean="0">
                              <a:latin typeface="Cambria Math" panose="02040503050406030204" pitchFamily="18" charset="0"/>
                              <a:ea typeface="+mn-ea"/>
                            </a:rPr>
                            <m:t>𝑣</m:t>
                          </m:r>
                        </m:e>
                        <m:sub>
                          <m:r>
                            <a:rPr kumimoji="1" lang="en-US" altLang="ja-JP" sz="1200" b="0" i="1" smtClean="0">
                              <a:latin typeface="Cambria Math" panose="02040503050406030204" pitchFamily="18" charset="0"/>
                              <a:ea typeface="+mn-ea"/>
                            </a:rPr>
                            <m:t>𝑛</m:t>
                          </m:r>
                        </m:sub>
                      </m:sSub>
                      <m:r>
                        <a:rPr kumimoji="1" lang="en-US" altLang="ja-JP" sz="1200" b="0" i="1" smtClean="0">
                          <a:latin typeface="Cambria Math" panose="02040503050406030204" pitchFamily="18" charset="0"/>
                          <a:ea typeface="+mn-ea"/>
                        </a:rPr>
                        <m:t>}</m:t>
                      </m:r>
                    </m:oMath>
                  </m:oMathPara>
                </a14:m>
                <a:endParaRPr kumimoji="1" lang="en-US" altLang="ja-JP" sz="1050" dirty="0" smtClean="0">
                  <a:latin typeface="+mn-ea"/>
                  <a:ea typeface="+mn-ea"/>
                </a:endParaRPr>
              </a:p>
            </p:txBody>
          </p:sp>
        </mc:Choice>
        <mc:Fallback xmlns="">
          <p:sp>
            <p:nvSpPr>
              <p:cNvPr id="66" name="テキスト ボックス 65"/>
              <p:cNvSpPr txBox="1">
                <a:spLocks noRot="1" noChangeAspect="1" noMove="1" noResize="1" noEditPoints="1" noAdjustHandles="1" noChangeArrowheads="1" noChangeShapeType="1" noTextEdit="1"/>
              </p:cNvSpPr>
              <p:nvPr/>
            </p:nvSpPr>
            <p:spPr>
              <a:xfrm>
                <a:off x="4154881" y="4331206"/>
                <a:ext cx="821719" cy="276999"/>
              </a:xfrm>
              <a:prstGeom prst="rect">
                <a:avLst/>
              </a:prstGeom>
              <a:blipFill>
                <a:blip r:embed="rId7"/>
                <a:stretch>
                  <a:fillRect r="-3731" b="-4348"/>
                </a:stretch>
              </a:blipFill>
            </p:spPr>
            <p:txBody>
              <a:bodyPr/>
              <a:lstStyle/>
              <a:p>
                <a:r>
                  <a:rPr lang="ja-JP" altLang="en-US">
                    <a:noFill/>
                  </a:rPr>
                  <a:t> </a:t>
                </a:r>
              </a:p>
            </p:txBody>
          </p:sp>
        </mc:Fallback>
      </mc:AlternateContent>
      <p:sp>
        <p:nvSpPr>
          <p:cNvPr id="67" name="テキスト ボックス 66"/>
          <p:cNvSpPr txBox="1"/>
          <p:nvPr/>
        </p:nvSpPr>
        <p:spPr>
          <a:xfrm>
            <a:off x="3325596" y="4377484"/>
            <a:ext cx="800219" cy="253916"/>
          </a:xfrm>
          <a:prstGeom prst="rect">
            <a:avLst/>
          </a:prstGeom>
          <a:noFill/>
        </p:spPr>
        <p:txBody>
          <a:bodyPr wrap="none" rtlCol="0">
            <a:spAutoFit/>
          </a:bodyPr>
          <a:lstStyle/>
          <a:p>
            <a:r>
              <a:rPr lang="ja-JP" altLang="en-US" sz="1050" dirty="0" smtClean="0">
                <a:latin typeface="+mn-ea"/>
                <a:ea typeface="+mn-ea"/>
              </a:rPr>
              <a:t>コード片</a:t>
            </a:r>
            <a:r>
              <a:rPr lang="en-US" altLang="ja-JP" sz="1050" dirty="0">
                <a:latin typeface="+mn-ea"/>
                <a:ea typeface="+mn-ea"/>
              </a:rPr>
              <a:t>v</a:t>
            </a:r>
            <a:endParaRPr kumimoji="1" lang="en-US" altLang="ja-JP" sz="1050" dirty="0" smtClean="0">
              <a:latin typeface="+mn-ea"/>
              <a:ea typeface="+mn-ea"/>
            </a:endParaRPr>
          </a:p>
        </p:txBody>
      </p:sp>
      <p:cxnSp>
        <p:nvCxnSpPr>
          <p:cNvPr id="31" name="カギ線コネクタ 30"/>
          <p:cNvCxnSpPr>
            <a:stCxn id="25" idx="0"/>
          </p:cNvCxnSpPr>
          <p:nvPr/>
        </p:nvCxnSpPr>
        <p:spPr>
          <a:xfrm rot="5400000" flipH="1" flipV="1">
            <a:off x="389110" y="2806642"/>
            <a:ext cx="231307" cy="426547"/>
          </a:xfrm>
          <a:prstGeom prst="bentConnector2">
            <a:avLst/>
          </a:prstGeom>
          <a:ln w="28575">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258108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132888" cy="1143000"/>
          </a:xfrm>
        </p:spPr>
        <p:txBody>
          <a:bodyPr/>
          <a:lstStyle/>
          <a:p>
            <a:r>
              <a:rPr lang="ja-JP" altLang="en-US" sz="4000" dirty="0"/>
              <a:t>コードクローン検出ツール </a:t>
            </a:r>
            <a:r>
              <a:rPr lang="en-US" altLang="ja-JP" sz="4000" dirty="0"/>
              <a:t>: </a:t>
            </a:r>
            <a:r>
              <a:rPr lang="en-US" altLang="ja-JP" sz="4000" dirty="0" err="1" smtClean="0"/>
              <a:t>CCVolti</a:t>
            </a:r>
            <a:r>
              <a:rPr lang="en-US" altLang="ja-JP" sz="4000" dirty="0" smtClean="0"/>
              <a:t> </a:t>
            </a:r>
            <a:r>
              <a:rPr lang="en-US" altLang="ja-JP" sz="2400" dirty="0" smtClean="0"/>
              <a:t>[</a:t>
            </a:r>
            <a:r>
              <a:rPr lang="en-US" altLang="ja-JP" sz="2400" dirty="0"/>
              <a:t>1]</a:t>
            </a:r>
            <a:endParaRPr kumimoji="1" lang="ja-JP" altLang="en-US" sz="4000" dirty="0"/>
          </a:p>
        </p:txBody>
      </p:sp>
      <p:sp>
        <p:nvSpPr>
          <p:cNvPr id="3" name="コンテンツ プレースホルダー 2"/>
          <p:cNvSpPr>
            <a:spLocks noGrp="1"/>
          </p:cNvSpPr>
          <p:nvPr>
            <p:ph idx="1"/>
          </p:nvPr>
        </p:nvSpPr>
        <p:spPr>
          <a:xfrm>
            <a:off x="457200" y="1600200"/>
            <a:ext cx="8717666" cy="4525963"/>
          </a:xfrm>
        </p:spPr>
        <p:txBody>
          <a:bodyPr/>
          <a:lstStyle/>
          <a:p>
            <a:pPr marL="0" indent="0">
              <a:buNone/>
            </a:pPr>
            <a:r>
              <a:rPr lang="ja-JP" altLang="en-US" dirty="0"/>
              <a:t>クラスタリング</a:t>
            </a:r>
            <a:r>
              <a:rPr lang="ja-JP" altLang="en-US" dirty="0" smtClean="0"/>
              <a:t>手法を用いた検出ツールの１つ</a:t>
            </a:r>
            <a:endParaRPr lang="en-US" altLang="ja-JP" dirty="0" smtClean="0"/>
          </a:p>
          <a:p>
            <a:pPr>
              <a:buClr>
                <a:schemeClr val="tx1"/>
              </a:buClr>
            </a:pPr>
            <a:r>
              <a:rPr lang="en-US" altLang="ja-JP" sz="2800" dirty="0" smtClean="0"/>
              <a:t>if, for </a:t>
            </a:r>
            <a:r>
              <a:rPr lang="ja-JP" altLang="en-US" sz="2800" dirty="0" smtClean="0"/>
              <a:t>文や関数などの</a:t>
            </a:r>
            <a:r>
              <a:rPr lang="ja-JP" altLang="en-US" sz="2800" dirty="0" smtClean="0">
                <a:solidFill>
                  <a:srgbClr val="D04255"/>
                </a:solidFill>
              </a:rPr>
              <a:t>コードブロック単位</a:t>
            </a:r>
            <a:r>
              <a:rPr lang="ja-JP" altLang="en-US" sz="2800" dirty="0" smtClean="0"/>
              <a:t>での検出</a:t>
            </a:r>
            <a:endParaRPr lang="en-US" altLang="ja-JP" sz="2400" dirty="0" smtClean="0"/>
          </a:p>
          <a:p>
            <a:pPr>
              <a:buClr>
                <a:schemeClr val="tx1"/>
              </a:buClr>
            </a:pPr>
            <a:r>
              <a:rPr lang="ja-JP" altLang="en-US" sz="2800" dirty="0" smtClean="0"/>
              <a:t>情報検索技術を用いた検出</a:t>
            </a:r>
            <a:endParaRPr lang="en-US" altLang="ja-JP" sz="2800" dirty="0" smtClean="0"/>
          </a:p>
          <a:p>
            <a:pPr lvl="1"/>
            <a:r>
              <a:rPr lang="ja-JP" altLang="en-US" sz="2400" dirty="0"/>
              <a:t>他</a:t>
            </a:r>
            <a:r>
              <a:rPr lang="ja-JP" altLang="en-US" sz="2400" dirty="0" smtClean="0"/>
              <a:t>の</a:t>
            </a:r>
            <a:r>
              <a:rPr lang="ja-JP" altLang="en-US" sz="2400" dirty="0"/>
              <a:t>ツール</a:t>
            </a:r>
            <a:r>
              <a:rPr lang="ja-JP" altLang="en-US" sz="2400" dirty="0" smtClean="0"/>
              <a:t>と</a:t>
            </a:r>
            <a:r>
              <a:rPr lang="ja-JP" altLang="en-US" sz="2400" dirty="0"/>
              <a:t>比べて検出結果の適合率や再現率が高い</a:t>
            </a:r>
          </a:p>
          <a:p>
            <a:pPr lvl="2"/>
            <a:r>
              <a:rPr lang="ja-JP" altLang="en-US" sz="2000" dirty="0"/>
              <a:t>意味的に類似したコードクローンを検出</a:t>
            </a:r>
            <a:r>
              <a:rPr lang="ja-JP" altLang="en-US" sz="2000" dirty="0" smtClean="0"/>
              <a:t>できる</a:t>
            </a:r>
            <a:endParaRPr lang="en-US" altLang="ja-JP" sz="2800" dirty="0" smtClean="0"/>
          </a:p>
          <a:p>
            <a:pPr>
              <a:buClr>
                <a:schemeClr val="tx1"/>
              </a:buClr>
            </a:pPr>
            <a:r>
              <a:rPr lang="en-US" altLang="ja-JP" sz="2800" dirty="0" smtClean="0">
                <a:solidFill>
                  <a:srgbClr val="D04255"/>
                </a:solidFill>
              </a:rPr>
              <a:t>Cross-Polytope LSH</a:t>
            </a:r>
            <a:r>
              <a:rPr lang="ja-JP" altLang="en-US" sz="2800" dirty="0" smtClean="0"/>
              <a:t>を用いたフィルタ</a:t>
            </a:r>
            <a:r>
              <a:rPr lang="ja-JP" altLang="en-US" sz="2800" dirty="0"/>
              <a:t>リング</a:t>
            </a:r>
            <a:endParaRPr lang="en-US" altLang="ja-JP" sz="2000" dirty="0" smtClean="0"/>
          </a:p>
          <a:p>
            <a:pPr lvl="1"/>
            <a:r>
              <a:rPr lang="ja-JP" altLang="en-US" sz="2400" dirty="0" smtClean="0"/>
              <a:t>検出時間が短い</a:t>
            </a:r>
          </a:p>
          <a:p>
            <a:pPr lvl="2"/>
            <a:r>
              <a:rPr lang="ja-JP" altLang="en-US" sz="2000" dirty="0" smtClean="0"/>
              <a:t>大規模</a:t>
            </a:r>
            <a:r>
              <a:rPr lang="ja-JP" altLang="en-US" sz="2000" dirty="0"/>
              <a:t>なプロジェクトのコードクローンを高速に</a:t>
            </a:r>
            <a:r>
              <a:rPr lang="ja-JP" altLang="en-US" sz="2000" dirty="0" smtClean="0"/>
              <a:t>検出できる</a:t>
            </a:r>
            <a:endParaRPr lang="en-US" altLang="ja-JP" sz="2000" dirty="0" smtClean="0"/>
          </a:p>
          <a:p>
            <a:pPr marL="0" indent="0">
              <a:buNone/>
            </a:pPr>
            <a:r>
              <a:rPr lang="en-US" altLang="ja-JP" sz="2800" dirty="0" smtClean="0"/>
              <a:t>Cross-Polytope LSH</a:t>
            </a:r>
          </a:p>
          <a:p>
            <a:r>
              <a:rPr lang="ja-JP" altLang="en-US" sz="2400" dirty="0" smtClean="0"/>
              <a:t>速度と</a:t>
            </a:r>
            <a:r>
              <a:rPr lang="ja-JP" altLang="en-US" sz="2400" dirty="0"/>
              <a:t>精度</a:t>
            </a:r>
            <a:r>
              <a:rPr lang="ja-JP" altLang="en-US" sz="2400" dirty="0" smtClean="0"/>
              <a:t>が</a:t>
            </a:r>
            <a:r>
              <a:rPr lang="ja-JP" altLang="en-US" sz="2400" dirty="0" smtClean="0">
                <a:solidFill>
                  <a:srgbClr val="208DC3"/>
                </a:solidFill>
              </a:rPr>
              <a:t>トレードオフ</a:t>
            </a:r>
            <a:endParaRPr lang="ja-JP" altLang="en-US" sz="2800" dirty="0">
              <a:solidFill>
                <a:srgbClr val="208DC3"/>
              </a:solidFill>
            </a:endParaRPr>
          </a:p>
        </p:txBody>
      </p:sp>
      <p:sp>
        <p:nvSpPr>
          <p:cNvPr id="4" name="テキスト ボックス 3"/>
          <p:cNvSpPr txBox="1"/>
          <p:nvPr/>
        </p:nvSpPr>
        <p:spPr>
          <a:xfrm>
            <a:off x="1618522" y="6299211"/>
            <a:ext cx="6896582" cy="276999"/>
          </a:xfrm>
          <a:prstGeom prst="rect">
            <a:avLst/>
          </a:prstGeom>
          <a:solidFill>
            <a:srgbClr val="FFFF99"/>
          </a:solidFill>
          <a:ln w="12700">
            <a:solidFill>
              <a:schemeClr val="accent4"/>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tabLst>
                <a:tab pos="269875" algn="l"/>
              </a:tabLst>
            </a:pPr>
            <a:r>
              <a:rPr lang="en-US" altLang="ja-JP" sz="1200" dirty="0" smtClean="0"/>
              <a:t>[</a:t>
            </a:r>
            <a:r>
              <a:rPr lang="en-US" altLang="ja-JP" sz="1200" dirty="0"/>
              <a:t>1</a:t>
            </a:r>
            <a:r>
              <a:rPr lang="en-US" altLang="ja-JP" sz="1200" dirty="0" smtClean="0"/>
              <a:t>] </a:t>
            </a:r>
            <a:r>
              <a:rPr lang="ja-JP" altLang="en-US" sz="1200" dirty="0" smtClean="0"/>
              <a:t>横井ら</a:t>
            </a:r>
            <a:r>
              <a:rPr lang="en-US" altLang="ja-JP" sz="1200" dirty="0" smtClean="0"/>
              <a:t>: “</a:t>
            </a:r>
            <a:r>
              <a:rPr lang="ja-JP" altLang="en-US" sz="1200" dirty="0" smtClean="0"/>
              <a:t>情報</a:t>
            </a:r>
            <a:r>
              <a:rPr lang="ja-JP" altLang="en-US" sz="1200" dirty="0"/>
              <a:t>検索技術に基づく細粒度ブロッククローン</a:t>
            </a:r>
            <a:r>
              <a:rPr lang="ja-JP" altLang="en-US" sz="1200" dirty="0" smtClean="0"/>
              <a:t>検出</a:t>
            </a:r>
            <a:r>
              <a:rPr lang="en-US" altLang="ja-JP" sz="1200" dirty="0" smtClean="0"/>
              <a:t>”, </a:t>
            </a:r>
            <a:r>
              <a:rPr lang="ja-JP" altLang="en-US" sz="1200" dirty="0" smtClean="0"/>
              <a:t>コンピュータソフトウェア</a:t>
            </a:r>
            <a:r>
              <a:rPr lang="en-US" altLang="ja-JP" sz="1200" dirty="0" smtClean="0"/>
              <a:t>, 2018</a:t>
            </a:r>
          </a:p>
        </p:txBody>
      </p:sp>
      <p:sp>
        <p:nvSpPr>
          <p:cNvPr id="5" name="日付プレースホルダー 4"/>
          <p:cNvSpPr>
            <a:spLocks noGrp="1"/>
          </p:cNvSpPr>
          <p:nvPr>
            <p:ph type="dt" sz="half" idx="10"/>
          </p:nvPr>
        </p:nvSpPr>
        <p:spPr/>
        <p:txBody>
          <a:bodyPr/>
          <a:lstStyle/>
          <a:p>
            <a:r>
              <a:rPr lang="en-US" altLang="ja-JP" smtClean="0"/>
              <a:t>2019/2/13</a:t>
            </a:r>
            <a:endParaRPr lang="en-US" altLang="ja-JP"/>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4</a:t>
            </a:fld>
            <a:endParaRPr lang="en-US" altLang="ja-JP"/>
          </a:p>
        </p:txBody>
      </p:sp>
    </p:spTree>
    <p:extLst>
      <p:ext uri="{BB962C8B-B14F-4D97-AF65-F5344CB8AC3E}">
        <p14:creationId xmlns:p14="http://schemas.microsoft.com/office/powerpoint/2010/main" val="24159130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4000" dirty="0" err="1" smtClean="0"/>
              <a:t>CCVolti</a:t>
            </a:r>
            <a:r>
              <a:rPr lang="ja-JP" altLang="en-US" sz="4000" dirty="0" smtClean="0"/>
              <a:t>の問題点</a:t>
            </a:r>
            <a:endParaRPr kumimoji="1" lang="ja-JP" altLang="en-US" sz="4000"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610600" cy="4525963"/>
              </a:xfrm>
            </p:spPr>
            <p:txBody>
              <a:bodyPr/>
              <a:lstStyle/>
              <a:p>
                <a:r>
                  <a:rPr kumimoji="1" lang="en-US" altLang="ja-JP" sz="2800" dirty="0" err="1" smtClean="0"/>
                  <a:t>CCVolti</a:t>
                </a:r>
                <a:r>
                  <a:rPr lang="ja-JP" altLang="en-US" sz="2800" dirty="0" smtClean="0"/>
                  <a:t>は類似探索の再現率が安定しない</a:t>
                </a:r>
                <a:endParaRPr lang="en-US" altLang="ja-JP" sz="2800" dirty="0"/>
              </a:p>
              <a:p>
                <a:pPr lvl="1"/>
                <a:r>
                  <a:rPr lang="en-US" altLang="ja-JP" sz="2400" dirty="0" err="1"/>
                  <a:t>CCVolti</a:t>
                </a:r>
                <a:r>
                  <a:rPr lang="en-US" altLang="ja-JP" sz="2400" dirty="0"/>
                  <a:t> </a:t>
                </a:r>
                <a:r>
                  <a:rPr lang="ja-JP" altLang="en-US" sz="2400" dirty="0"/>
                  <a:t>の類似探索の再現率は </a:t>
                </a:r>
                <a:r>
                  <a:rPr lang="en-US" altLang="ja-JP" sz="2400" dirty="0"/>
                  <a:t>0.90 ~ 0.99 </a:t>
                </a:r>
                <a:r>
                  <a:rPr lang="en-US" altLang="ja-JP" sz="2400" dirty="0" smtClean="0"/>
                  <a:t/>
                </a:r>
                <a:br>
                  <a:rPr lang="en-US" altLang="ja-JP" sz="2400" dirty="0" smtClean="0"/>
                </a:br>
                <a:r>
                  <a:rPr lang="ja-JP" altLang="en-US" sz="2400" dirty="0" smtClean="0"/>
                  <a:t>全体的に再現率は高いが低い時もある</a:t>
                </a:r>
                <a:endParaRPr lang="en-US" altLang="ja-JP" sz="2400" dirty="0" smtClean="0"/>
              </a:p>
              <a:p>
                <a:pPr lvl="1"/>
                <a:endParaRPr lang="en-US" altLang="ja-JP" sz="2400" dirty="0"/>
              </a:p>
              <a:p>
                <a:pPr marL="0" indent="0">
                  <a:buNone/>
                </a:pPr>
                <a:endParaRPr lang="en-US" altLang="ja-JP" sz="2400" dirty="0" smtClean="0"/>
              </a:p>
              <a:p>
                <a:pPr marL="0" indent="0">
                  <a:buNone/>
                </a:pPr>
                <a:r>
                  <a:rPr lang="ja-JP" altLang="en-US" sz="2400" dirty="0" smtClean="0"/>
                  <a:t>類似探索の</a:t>
                </a:r>
                <a:r>
                  <a:rPr lang="ja-JP" altLang="en-US" sz="2400" dirty="0" smtClean="0">
                    <a:latin typeface="+mn-ea"/>
                  </a:rPr>
                  <a:t>再現率</a:t>
                </a:r>
                <a:r>
                  <a:rPr lang="ja-JP" altLang="en-US" sz="2800" dirty="0" smtClean="0">
                    <a:latin typeface="+mn-ea"/>
                  </a:rPr>
                  <a:t> </a:t>
                </a:r>
                <a14:m>
                  <m:oMath xmlns:m="http://schemas.openxmlformats.org/officeDocument/2006/math">
                    <m:r>
                      <a:rPr lang="en-US" altLang="ja-JP" sz="2400">
                        <a:latin typeface="Cambria Math" panose="02040503050406030204" pitchFamily="18" charset="0"/>
                      </a:rPr>
                      <m:t>= </m:t>
                    </m:r>
                    <m:sSub>
                      <m:sSubPr>
                        <m:ctrlPr>
                          <a:rPr lang="en-US" altLang="ja-JP" sz="2400" i="1">
                            <a:latin typeface="Cambria Math" panose="02040503050406030204" pitchFamily="18" charset="0"/>
                            <a:ea typeface="Cambria Math" panose="02040503050406030204" pitchFamily="18" charset="0"/>
                          </a:rPr>
                        </m:ctrlPr>
                      </m:sSubPr>
                      <m:e>
                        <m:r>
                          <a:rPr lang="en-US" altLang="ja-JP" sz="2400" i="1">
                            <a:latin typeface="Cambria Math" panose="02040503050406030204" pitchFamily="18" charset="0"/>
                            <a:ea typeface="Cambria Math" panose="02040503050406030204" pitchFamily="18" charset="0"/>
                          </a:rPr>
                          <m:t>𝑆</m:t>
                        </m:r>
                      </m:e>
                      <m:sub>
                        <m:r>
                          <m:rPr>
                            <m:sty m:val="p"/>
                          </m:rPr>
                          <a:rPr lang="en-US" altLang="ja-JP" sz="2400">
                            <a:latin typeface="Cambria Math" panose="02040503050406030204" pitchFamily="18" charset="0"/>
                            <a:ea typeface="Cambria Math" panose="02040503050406030204" pitchFamily="18" charset="0"/>
                          </a:rPr>
                          <m:t>LSH</m:t>
                        </m:r>
                      </m:sub>
                    </m:sSub>
                    <m:r>
                      <a:rPr lang="en-US" altLang="ja-JP" sz="2400" i="1">
                        <a:latin typeface="Cambria Math" panose="02040503050406030204" pitchFamily="18" charset="0"/>
                        <a:ea typeface="Cambria Math" panose="02040503050406030204" pitchFamily="18" charset="0"/>
                      </a:rPr>
                      <m:t> / </m:t>
                    </m:r>
                    <m:sSub>
                      <m:sSubPr>
                        <m:ctrlPr>
                          <a:rPr lang="en-US" altLang="ja-JP" sz="2400" i="1">
                            <a:latin typeface="Cambria Math" panose="02040503050406030204" pitchFamily="18" charset="0"/>
                            <a:ea typeface="Cambria Math" panose="02040503050406030204" pitchFamily="18" charset="0"/>
                          </a:rPr>
                        </m:ctrlPr>
                      </m:sSubPr>
                      <m:e>
                        <m:r>
                          <a:rPr lang="en-US" altLang="ja-JP" sz="2400" i="1">
                            <a:latin typeface="Cambria Math" panose="02040503050406030204" pitchFamily="18" charset="0"/>
                            <a:ea typeface="Cambria Math" panose="02040503050406030204" pitchFamily="18" charset="0"/>
                          </a:rPr>
                          <m:t>𝑆</m:t>
                        </m:r>
                      </m:e>
                      <m:sub>
                        <m:r>
                          <m:rPr>
                            <m:sty m:val="p"/>
                          </m:rPr>
                          <a:rPr lang="en-US" altLang="ja-JP" sz="2400">
                            <a:latin typeface="Cambria Math" panose="02040503050406030204" pitchFamily="18" charset="0"/>
                            <a:ea typeface="Cambria Math" panose="02040503050406030204" pitchFamily="18" charset="0"/>
                          </a:rPr>
                          <m:t>all</m:t>
                        </m:r>
                      </m:sub>
                    </m:sSub>
                  </m:oMath>
                </a14:m>
                <a:endParaRPr lang="en-US" altLang="ja-JP" sz="2000" dirty="0" smtClean="0">
                  <a:latin typeface="+mn-ea"/>
                  <a:ea typeface="Cambria Math" panose="02040503050406030204" pitchFamily="18" charset="0"/>
                </a:endParaRPr>
              </a:p>
              <a:p>
                <a14:m>
                  <m:oMath xmlns:m="http://schemas.openxmlformats.org/officeDocument/2006/math">
                    <m:sSub>
                      <m:sSubPr>
                        <m:ctrlPr>
                          <a:rPr lang="en-US" altLang="ja-JP" sz="2000" i="1">
                            <a:latin typeface="Cambria Math" panose="02040503050406030204" pitchFamily="18" charset="0"/>
                            <a:ea typeface="Cambria Math" panose="02040503050406030204" pitchFamily="18" charset="0"/>
                          </a:rPr>
                        </m:ctrlPr>
                      </m:sSubPr>
                      <m:e>
                        <m:r>
                          <a:rPr lang="en-US" altLang="ja-JP" sz="2000" i="1">
                            <a:latin typeface="Cambria Math" panose="02040503050406030204" pitchFamily="18" charset="0"/>
                            <a:ea typeface="Cambria Math" panose="02040503050406030204" pitchFamily="18" charset="0"/>
                          </a:rPr>
                          <m:t>𝑆</m:t>
                        </m:r>
                      </m:e>
                      <m:sub>
                        <m:r>
                          <m:rPr>
                            <m:sty m:val="p"/>
                          </m:rPr>
                          <a:rPr lang="en-US" altLang="ja-JP" sz="2000">
                            <a:latin typeface="Cambria Math" panose="02040503050406030204" pitchFamily="18" charset="0"/>
                            <a:ea typeface="Cambria Math" panose="02040503050406030204" pitchFamily="18" charset="0"/>
                          </a:rPr>
                          <m:t>all</m:t>
                        </m:r>
                      </m:sub>
                    </m:sSub>
                  </m:oMath>
                </a14:m>
                <a:r>
                  <a:rPr lang="ja-JP" altLang="en-US" sz="2000" dirty="0" smtClean="0">
                    <a:latin typeface="+mn-ea"/>
                  </a:rPr>
                  <a:t>：類似度</a:t>
                </a:r>
                <a:r>
                  <a:rPr lang="ja-JP" altLang="en-US" sz="2000" dirty="0">
                    <a:latin typeface="+mn-ea"/>
                  </a:rPr>
                  <a:t>が閾値以上であるベクトル対の</a:t>
                </a:r>
                <a:r>
                  <a:rPr lang="ja-JP" altLang="en-US" sz="2000" dirty="0" smtClean="0">
                    <a:latin typeface="+mn-ea"/>
                  </a:rPr>
                  <a:t>数</a:t>
                </a:r>
                <a:endParaRPr lang="en-US" altLang="ja-JP" sz="2000" dirty="0" smtClean="0">
                  <a:latin typeface="+mn-ea"/>
                </a:endParaRPr>
              </a:p>
              <a:p>
                <a14:m>
                  <m:oMath xmlns:m="http://schemas.openxmlformats.org/officeDocument/2006/math">
                    <m:sSub>
                      <m:sSubPr>
                        <m:ctrlPr>
                          <a:rPr lang="en-US" altLang="ja-JP" sz="2000" i="1">
                            <a:latin typeface="Cambria Math" panose="02040503050406030204" pitchFamily="18" charset="0"/>
                            <a:ea typeface="Cambria Math" panose="02040503050406030204" pitchFamily="18" charset="0"/>
                          </a:rPr>
                        </m:ctrlPr>
                      </m:sSubPr>
                      <m:e>
                        <m:r>
                          <a:rPr lang="en-US" altLang="ja-JP" sz="2000" i="1">
                            <a:latin typeface="Cambria Math" panose="02040503050406030204" pitchFamily="18" charset="0"/>
                            <a:ea typeface="Cambria Math" panose="02040503050406030204" pitchFamily="18" charset="0"/>
                          </a:rPr>
                          <m:t>𝑆</m:t>
                        </m:r>
                      </m:e>
                      <m:sub>
                        <m:r>
                          <m:rPr>
                            <m:sty m:val="p"/>
                          </m:rPr>
                          <a:rPr lang="en-US" altLang="ja-JP" sz="2000">
                            <a:latin typeface="Cambria Math" panose="02040503050406030204" pitchFamily="18" charset="0"/>
                            <a:ea typeface="Cambria Math" panose="02040503050406030204" pitchFamily="18" charset="0"/>
                          </a:rPr>
                          <m:t>LSH</m:t>
                        </m:r>
                      </m:sub>
                    </m:sSub>
                  </m:oMath>
                </a14:m>
                <a:r>
                  <a:rPr lang="ja-JP" altLang="en-US" sz="2000" dirty="0" smtClean="0">
                    <a:latin typeface="+mn-ea"/>
                  </a:rPr>
                  <a:t>：</a:t>
                </a:r>
                <a:r>
                  <a:rPr lang="ja-JP" altLang="en-US" sz="2000" dirty="0" smtClean="0"/>
                  <a:t> </a:t>
                </a:r>
                <a:r>
                  <a:rPr lang="en-US" altLang="ja-JP" sz="2000" dirty="0" smtClean="0"/>
                  <a:t>Cross-Polytope </a:t>
                </a:r>
                <a:r>
                  <a:rPr lang="en-US" altLang="ja-JP" sz="2000" dirty="0"/>
                  <a:t>LSH </a:t>
                </a:r>
                <a:r>
                  <a:rPr lang="ja-JP" altLang="en-US" sz="2000" dirty="0">
                    <a:latin typeface="+mn-ea"/>
                  </a:rPr>
                  <a:t>で探索</a:t>
                </a:r>
                <a:r>
                  <a:rPr lang="ja-JP" altLang="en-US" sz="2000" dirty="0" smtClean="0">
                    <a:latin typeface="+mn-ea"/>
                  </a:rPr>
                  <a:t>した </a:t>
                </a:r>
                <a14:m>
                  <m:oMath xmlns:m="http://schemas.openxmlformats.org/officeDocument/2006/math">
                    <m:sSub>
                      <m:sSubPr>
                        <m:ctrlPr>
                          <a:rPr lang="en-US" altLang="ja-JP" sz="2000" i="1">
                            <a:latin typeface="Cambria Math" panose="02040503050406030204" pitchFamily="18" charset="0"/>
                            <a:ea typeface="Cambria Math" panose="02040503050406030204" pitchFamily="18" charset="0"/>
                          </a:rPr>
                        </m:ctrlPr>
                      </m:sSubPr>
                      <m:e>
                        <m:r>
                          <a:rPr lang="en-US" altLang="ja-JP" sz="2000" i="1">
                            <a:latin typeface="Cambria Math" panose="02040503050406030204" pitchFamily="18" charset="0"/>
                            <a:ea typeface="Cambria Math" panose="02040503050406030204" pitchFamily="18" charset="0"/>
                          </a:rPr>
                          <m:t>𝑆</m:t>
                        </m:r>
                      </m:e>
                      <m:sub>
                        <m:r>
                          <m:rPr>
                            <m:sty m:val="p"/>
                          </m:rPr>
                          <a:rPr lang="en-US" altLang="ja-JP" sz="2000">
                            <a:latin typeface="Cambria Math" panose="02040503050406030204" pitchFamily="18" charset="0"/>
                            <a:ea typeface="Cambria Math" panose="02040503050406030204" pitchFamily="18" charset="0"/>
                          </a:rPr>
                          <m:t>all</m:t>
                        </m:r>
                      </m:sub>
                    </m:sSub>
                  </m:oMath>
                </a14:m>
                <a:r>
                  <a:rPr lang="ja-JP" altLang="en-US" sz="2000" dirty="0" smtClean="0">
                    <a:latin typeface="+mn-ea"/>
                  </a:rPr>
                  <a:t> に含まれるベクトル対</a:t>
                </a:r>
                <a:r>
                  <a:rPr lang="ja-JP" altLang="en-US" sz="2000" dirty="0">
                    <a:latin typeface="+mn-ea"/>
                  </a:rPr>
                  <a:t>の数</a:t>
                </a:r>
                <a:endParaRPr lang="en-US" altLang="ja-JP" sz="2000" dirty="0">
                  <a:latin typeface="+mn-ea"/>
                </a:endParaRP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610600" cy="4525963"/>
              </a:xfrm>
              <a:blipFill>
                <a:blip r:embed="rId3"/>
                <a:stretch>
                  <a:fillRect l="-1274" t="-2291" r="-212"/>
                </a:stretch>
              </a:blipFill>
            </p:spPr>
            <p:txBody>
              <a:bodyPr/>
              <a:lstStyle/>
              <a:p>
                <a:r>
                  <a:rPr lang="ja-JP" altLang="en-US">
                    <a:noFill/>
                  </a:rPr>
                  <a:t> </a:t>
                </a:r>
              </a:p>
            </p:txBody>
          </p:sp>
        </mc:Fallback>
      </mc:AlternateContent>
      <p:sp>
        <p:nvSpPr>
          <p:cNvPr id="4" name="日付プレースホルダー 3"/>
          <p:cNvSpPr>
            <a:spLocks noGrp="1"/>
          </p:cNvSpPr>
          <p:nvPr>
            <p:ph type="dt" sz="half" idx="10"/>
          </p:nvPr>
        </p:nvSpPr>
        <p:spPr/>
        <p:txBody>
          <a:bodyPr/>
          <a:lstStyle/>
          <a:p>
            <a:r>
              <a:rPr lang="en-US" altLang="ja-JP" smtClean="0"/>
              <a:t>2019/2/13</a:t>
            </a:r>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5</a:t>
            </a:fld>
            <a:endParaRPr lang="en-US" altLang="ja-JP"/>
          </a:p>
        </p:txBody>
      </p:sp>
    </p:spTree>
    <p:extLst>
      <p:ext uri="{BB962C8B-B14F-4D97-AF65-F5344CB8AC3E}">
        <p14:creationId xmlns:p14="http://schemas.microsoft.com/office/powerpoint/2010/main" val="15389391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研究動機</a:t>
            </a:r>
            <a:endParaRPr kumimoji="1" lang="ja-JP" altLang="en-US" sz="4000" dirty="0"/>
          </a:p>
        </p:txBody>
      </p:sp>
      <p:sp>
        <p:nvSpPr>
          <p:cNvPr id="3" name="コンテンツ プレースホルダー 2"/>
          <p:cNvSpPr>
            <a:spLocks noGrp="1"/>
          </p:cNvSpPr>
          <p:nvPr>
            <p:ph idx="1"/>
          </p:nvPr>
        </p:nvSpPr>
        <p:spPr/>
        <p:txBody>
          <a:bodyPr/>
          <a:lstStyle/>
          <a:p>
            <a:r>
              <a:rPr lang="en-US" altLang="ja-JP" sz="2800" dirty="0" smtClean="0"/>
              <a:t>Cross-Polytope LSH</a:t>
            </a:r>
            <a:r>
              <a:rPr lang="ja-JP" altLang="en-US" sz="2800" dirty="0"/>
              <a:t>の</a:t>
            </a:r>
            <a:r>
              <a:rPr lang="ja-JP" altLang="en-US" sz="2800" dirty="0" smtClean="0"/>
              <a:t>パラメータを変更すると</a:t>
            </a:r>
            <a:r>
              <a:rPr lang="en-US" altLang="ja-JP" sz="2800" dirty="0" smtClean="0"/>
              <a:t/>
            </a:r>
            <a:br>
              <a:rPr lang="en-US" altLang="ja-JP" sz="2800" dirty="0" smtClean="0"/>
            </a:br>
            <a:r>
              <a:rPr lang="ja-JP" altLang="en-US" sz="2800" dirty="0" smtClean="0"/>
              <a:t>再現率を調整できる</a:t>
            </a:r>
            <a:endParaRPr lang="en-US" altLang="ja-JP" sz="2800" dirty="0" smtClean="0"/>
          </a:p>
          <a:p>
            <a:endParaRPr lang="en-US" altLang="ja-JP" sz="2800" dirty="0" smtClean="0"/>
          </a:p>
          <a:p>
            <a:endParaRPr lang="en-US" altLang="ja-JP" sz="2800" dirty="0"/>
          </a:p>
          <a:p>
            <a:r>
              <a:rPr lang="ja-JP" altLang="en-US" sz="2800" dirty="0" smtClean="0"/>
              <a:t>クローン</a:t>
            </a:r>
            <a:r>
              <a:rPr lang="ja-JP" altLang="en-US" sz="2800" dirty="0"/>
              <a:t>検出の用途に応じて，</a:t>
            </a:r>
            <a:r>
              <a:rPr lang="en-US" altLang="ja-JP" sz="2800" dirty="0" err="1"/>
              <a:t>CCVolti</a:t>
            </a:r>
            <a:r>
              <a:rPr lang="ja-JP" altLang="en-US" sz="2800" dirty="0"/>
              <a:t>の利用者が類似探索の再現率を調整</a:t>
            </a:r>
            <a:endParaRPr lang="en-US" altLang="ja-JP" sz="2800" dirty="0"/>
          </a:p>
          <a:p>
            <a:pPr lvl="1"/>
            <a:r>
              <a:rPr lang="ja-JP" altLang="en-US" sz="2400" dirty="0"/>
              <a:t>速度を優先 → </a:t>
            </a:r>
            <a:r>
              <a:rPr lang="ja-JP" altLang="en-US" sz="2400" dirty="0" smtClean="0"/>
              <a:t>低い目標再現率を設定</a:t>
            </a:r>
            <a:endParaRPr lang="en-US" altLang="ja-JP" sz="2400" dirty="0"/>
          </a:p>
          <a:p>
            <a:pPr lvl="2"/>
            <a:r>
              <a:rPr lang="ja-JP" altLang="en-US" sz="2000" dirty="0"/>
              <a:t>リファクタリング支援</a:t>
            </a:r>
            <a:endParaRPr lang="en-US" altLang="ja-JP" sz="2000" dirty="0"/>
          </a:p>
          <a:p>
            <a:pPr lvl="1"/>
            <a:r>
              <a:rPr lang="ja-JP" altLang="en-US" sz="2400" dirty="0"/>
              <a:t>精度を優先 </a:t>
            </a:r>
            <a:r>
              <a:rPr lang="ja-JP" altLang="en-US" sz="2400" dirty="0" smtClean="0"/>
              <a:t>→高い目標再現率を設定</a:t>
            </a:r>
            <a:endParaRPr lang="en-US" altLang="ja-JP" sz="2400" dirty="0"/>
          </a:p>
          <a:p>
            <a:pPr lvl="2"/>
            <a:r>
              <a:rPr lang="ja-JP" altLang="en-US" sz="2000" dirty="0"/>
              <a:t>同時修正箇所の検出</a:t>
            </a:r>
            <a:endParaRPr lang="en-US" altLang="ja-JP" sz="2000" dirty="0"/>
          </a:p>
          <a:p>
            <a:pPr marL="0" indent="0">
              <a:buNone/>
            </a:pPr>
            <a:endParaRPr lang="en-US" altLang="ja-JP" sz="1800" dirty="0">
              <a:latin typeface="+mn-ea"/>
            </a:endParaRPr>
          </a:p>
          <a:p>
            <a:pPr lvl="2"/>
            <a:endParaRPr lang="en-US" altLang="ja-JP" sz="2000" dirty="0"/>
          </a:p>
          <a:p>
            <a:endParaRPr kumimoji="1" lang="ja-JP" altLang="en-US" sz="2400" dirty="0"/>
          </a:p>
        </p:txBody>
      </p:sp>
      <p:sp>
        <p:nvSpPr>
          <p:cNvPr id="4" name="日付プレースホルダー 3"/>
          <p:cNvSpPr>
            <a:spLocks noGrp="1"/>
          </p:cNvSpPr>
          <p:nvPr>
            <p:ph type="dt" sz="half" idx="10"/>
          </p:nvPr>
        </p:nvSpPr>
        <p:spPr/>
        <p:txBody>
          <a:bodyPr/>
          <a:lstStyle/>
          <a:p>
            <a:r>
              <a:rPr lang="en-US" altLang="ja-JP" smtClean="0"/>
              <a:t>2019/2/13</a:t>
            </a:r>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6</a:t>
            </a:fld>
            <a:endParaRPr lang="en-US" altLang="ja-JP"/>
          </a:p>
        </p:txBody>
      </p:sp>
      <p:sp>
        <p:nvSpPr>
          <p:cNvPr id="6" name="下矢印 5"/>
          <p:cNvSpPr/>
          <p:nvPr/>
        </p:nvSpPr>
        <p:spPr>
          <a:xfrm>
            <a:off x="3415713" y="2675851"/>
            <a:ext cx="2301461" cy="558628"/>
          </a:xfrm>
          <a:prstGeom prst="downArrow">
            <a:avLst/>
          </a:prstGeom>
          <a:solidFill>
            <a:srgbClr val="5D639E"/>
          </a:solidFill>
          <a:ln>
            <a:solidFill>
              <a:srgbClr val="5D63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707809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研究概要</a:t>
            </a:r>
            <a:endParaRPr kumimoji="1" lang="ja-JP" altLang="en-US" sz="4000" dirty="0"/>
          </a:p>
        </p:txBody>
      </p:sp>
      <p:sp>
        <p:nvSpPr>
          <p:cNvPr id="3" name="コンテンツ プレースホルダー 2"/>
          <p:cNvSpPr>
            <a:spLocks noGrp="1"/>
          </p:cNvSpPr>
          <p:nvPr>
            <p:ph idx="1"/>
          </p:nvPr>
        </p:nvSpPr>
        <p:spPr>
          <a:xfrm>
            <a:off x="457199" y="1600200"/>
            <a:ext cx="8492435" cy="4525963"/>
          </a:xfrm>
        </p:spPr>
        <p:txBody>
          <a:bodyPr/>
          <a:lstStyle/>
          <a:p>
            <a:pPr marL="0" indent="0">
              <a:buNone/>
            </a:pPr>
            <a:r>
              <a:rPr lang="ja-JP" altLang="en-US" sz="2800" dirty="0" smtClean="0"/>
              <a:t>問題点は</a:t>
            </a:r>
            <a:endParaRPr lang="en-US" altLang="ja-JP" sz="2800" dirty="0" smtClean="0"/>
          </a:p>
          <a:p>
            <a:r>
              <a:rPr lang="en-US" altLang="ja-JP" sz="2800" dirty="0" err="1" smtClean="0"/>
              <a:t>CCVolti</a:t>
            </a:r>
            <a:r>
              <a:rPr lang="ja-JP" altLang="en-US" sz="2800" dirty="0" smtClean="0"/>
              <a:t>において類似探索の再現率が安定しない</a:t>
            </a:r>
            <a:endParaRPr lang="en-US" altLang="ja-JP" sz="2800" dirty="0" smtClean="0"/>
          </a:p>
          <a:p>
            <a:pPr marL="0" indent="0">
              <a:buNone/>
            </a:pPr>
            <a:endParaRPr lang="en-US" altLang="ja-JP" sz="2800" dirty="0" smtClean="0"/>
          </a:p>
          <a:p>
            <a:pPr marL="0" indent="0">
              <a:buNone/>
            </a:pPr>
            <a:r>
              <a:rPr lang="ja-JP" altLang="en-US" sz="2800" dirty="0" smtClean="0"/>
              <a:t>本研究では</a:t>
            </a:r>
            <a:endParaRPr lang="en-US" altLang="ja-JP" sz="2800" dirty="0" smtClean="0"/>
          </a:p>
          <a:p>
            <a:r>
              <a:rPr lang="ja-JP" altLang="en-US" sz="2800" dirty="0" smtClean="0"/>
              <a:t>コードクローン検出のための </a:t>
            </a:r>
            <a:r>
              <a:rPr lang="en-US" altLang="ja-JP" sz="2800" dirty="0" smtClean="0"/>
              <a:t>Cross-Polytope </a:t>
            </a:r>
            <a:r>
              <a:rPr lang="en-US" altLang="ja-JP" sz="2800" dirty="0"/>
              <a:t>LSH</a:t>
            </a:r>
            <a:r>
              <a:rPr lang="ja-JP" altLang="en-US" sz="2800" dirty="0"/>
              <a:t>に与える</a:t>
            </a:r>
            <a:r>
              <a:rPr lang="ja-JP" altLang="en-US" sz="2800" dirty="0" smtClean="0"/>
              <a:t>パラメータの決定手法の提案</a:t>
            </a:r>
            <a:endParaRPr lang="en-US" altLang="ja-JP" sz="2800" dirty="0"/>
          </a:p>
          <a:p>
            <a:pPr lvl="1"/>
            <a:r>
              <a:rPr lang="ja-JP" altLang="en-US" sz="2400" dirty="0"/>
              <a:t>回帰モデルを用いた学習ベースの手法</a:t>
            </a:r>
            <a:endParaRPr lang="en-US" altLang="ja-JP" sz="2400" dirty="0"/>
          </a:p>
          <a:p>
            <a:pPr lvl="1"/>
            <a:r>
              <a:rPr lang="en-US" altLang="ja-JP" sz="2400" dirty="0" err="1" smtClean="0"/>
              <a:t>CCVolti</a:t>
            </a:r>
            <a:r>
              <a:rPr lang="ja-JP" altLang="en-US" sz="2400" dirty="0"/>
              <a:t>の利用者が与えた目標</a:t>
            </a:r>
            <a:r>
              <a:rPr lang="ja-JP" altLang="en-US" sz="2400" dirty="0" smtClean="0"/>
              <a:t>再現率を超える再現率</a:t>
            </a:r>
            <a:endParaRPr lang="en-US" altLang="ja-JP" sz="2400" dirty="0" smtClean="0"/>
          </a:p>
          <a:p>
            <a:r>
              <a:rPr lang="ja-JP" altLang="en-US" sz="2800" dirty="0" smtClean="0"/>
              <a:t>本手法</a:t>
            </a:r>
            <a:r>
              <a:rPr lang="ja-JP" altLang="en-US" sz="2800" dirty="0"/>
              <a:t>で決定したパラメータの有効性の評価</a:t>
            </a:r>
            <a:r>
              <a:rPr lang="ja-JP" altLang="en-US" sz="2800" dirty="0" smtClean="0"/>
              <a:t>実験</a:t>
            </a:r>
            <a:endParaRPr lang="en-US" altLang="ja-JP" sz="2800" dirty="0" smtClean="0"/>
          </a:p>
          <a:p>
            <a:pPr lvl="1"/>
            <a:r>
              <a:rPr lang="en-US" altLang="ja-JP" sz="2400" dirty="0" smtClean="0"/>
              <a:t>20</a:t>
            </a:r>
            <a:r>
              <a:rPr lang="ja-JP" altLang="en-US" sz="2400" dirty="0" smtClean="0"/>
              <a:t>個の</a:t>
            </a:r>
            <a:r>
              <a:rPr lang="en-US" altLang="ja-JP" sz="2400" dirty="0" smtClean="0"/>
              <a:t>OSS</a:t>
            </a:r>
            <a:r>
              <a:rPr lang="ja-JP" altLang="en-US" sz="2400" dirty="0" smtClean="0"/>
              <a:t>に対して</a:t>
            </a:r>
            <a:r>
              <a:rPr lang="en-US" altLang="ja-JP" sz="2400" dirty="0" smtClean="0"/>
              <a:t>10</a:t>
            </a:r>
            <a:r>
              <a:rPr lang="ja-JP" altLang="en-US" sz="2400" dirty="0" smtClean="0"/>
              <a:t>分割交差検証</a:t>
            </a:r>
            <a:endParaRPr lang="en-US" altLang="ja-JP" sz="2400" dirty="0" smtClean="0"/>
          </a:p>
        </p:txBody>
      </p:sp>
      <p:sp>
        <p:nvSpPr>
          <p:cNvPr id="4" name="日付プレースホルダー 3"/>
          <p:cNvSpPr>
            <a:spLocks noGrp="1"/>
          </p:cNvSpPr>
          <p:nvPr>
            <p:ph type="dt" sz="half" idx="10"/>
          </p:nvPr>
        </p:nvSpPr>
        <p:spPr/>
        <p:txBody>
          <a:bodyPr/>
          <a:lstStyle/>
          <a:p>
            <a:r>
              <a:rPr lang="en-US" altLang="ja-JP" smtClean="0"/>
              <a:t>2019/2/13</a:t>
            </a:r>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7</a:t>
            </a:fld>
            <a:endParaRPr lang="en-US" altLang="ja-JP"/>
          </a:p>
        </p:txBody>
      </p:sp>
      <p:sp>
        <p:nvSpPr>
          <p:cNvPr id="6" name="下矢印 5"/>
          <p:cNvSpPr/>
          <p:nvPr/>
        </p:nvSpPr>
        <p:spPr>
          <a:xfrm>
            <a:off x="3415713" y="2741165"/>
            <a:ext cx="2301461" cy="558628"/>
          </a:xfrm>
          <a:prstGeom prst="downArrow">
            <a:avLst/>
          </a:prstGeom>
          <a:solidFill>
            <a:srgbClr val="5D639E"/>
          </a:solidFill>
          <a:ln>
            <a:solidFill>
              <a:srgbClr val="5D63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925945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4000" dirty="0"/>
              <a:t>Cross-Polytope </a:t>
            </a:r>
            <a:r>
              <a:rPr lang="en-US" altLang="ja-JP" sz="4000" dirty="0" smtClean="0"/>
              <a:t>LSH </a:t>
            </a:r>
            <a:r>
              <a:rPr lang="en-US" altLang="ja-JP" sz="2000" dirty="0" smtClean="0"/>
              <a:t>[2]</a:t>
            </a:r>
            <a:endParaRPr kumimoji="1" lang="ja-JP" altLang="en-US" sz="4000" dirty="0"/>
          </a:p>
        </p:txBody>
      </p:sp>
      <p:sp>
        <p:nvSpPr>
          <p:cNvPr id="3" name="コンテンツ プレースホルダー 2"/>
          <p:cNvSpPr>
            <a:spLocks noGrp="1"/>
          </p:cNvSpPr>
          <p:nvPr>
            <p:ph idx="1"/>
          </p:nvPr>
        </p:nvSpPr>
        <p:spPr>
          <a:xfrm>
            <a:off x="457199" y="1600200"/>
            <a:ext cx="8429625" cy="4525963"/>
          </a:xfrm>
        </p:spPr>
        <p:txBody>
          <a:bodyPr/>
          <a:lstStyle/>
          <a:p>
            <a:pPr marL="0" indent="0">
              <a:buNone/>
            </a:pPr>
            <a:r>
              <a:rPr lang="ja-JP" altLang="en-US" dirty="0"/>
              <a:t>ハッシュ</a:t>
            </a:r>
            <a:r>
              <a:rPr lang="ja-JP" altLang="en-US" dirty="0" smtClean="0"/>
              <a:t>を用いた</a:t>
            </a:r>
            <a:r>
              <a:rPr kumimoji="1" lang="ja-JP" altLang="en-US" dirty="0" smtClean="0"/>
              <a:t>クラスタリング手法の１つ</a:t>
            </a:r>
            <a:endParaRPr kumimoji="1" lang="en-US" altLang="ja-JP" dirty="0" smtClean="0"/>
          </a:p>
          <a:p>
            <a:r>
              <a:rPr lang="ja-JP" altLang="en-US" sz="2800" dirty="0" smtClean="0"/>
              <a:t>ハッシュ値が等しい → 同じクラスタに分類する</a:t>
            </a:r>
            <a:endParaRPr lang="en-US" altLang="ja-JP" sz="2800" dirty="0" smtClean="0"/>
          </a:p>
          <a:p>
            <a:pPr lvl="1"/>
            <a:r>
              <a:rPr kumimoji="1" lang="ja-JP" altLang="en-US" sz="2400" dirty="0" smtClean="0"/>
              <a:t>類似度が</a:t>
            </a:r>
            <a:r>
              <a:rPr kumimoji="1" lang="ja-JP" altLang="en-US" sz="2400" dirty="0" smtClean="0">
                <a:solidFill>
                  <a:srgbClr val="D04255"/>
                </a:solidFill>
              </a:rPr>
              <a:t>高い</a:t>
            </a:r>
            <a:r>
              <a:rPr lang="ja-JP" altLang="en-US" sz="2400" dirty="0" smtClean="0"/>
              <a:t> → ハッシュ値</a:t>
            </a:r>
            <a:r>
              <a:rPr lang="ja-JP" altLang="en-US" sz="2400" dirty="0"/>
              <a:t>が</a:t>
            </a:r>
            <a:r>
              <a:rPr lang="ja-JP" altLang="en-US" sz="2400" dirty="0" smtClean="0">
                <a:solidFill>
                  <a:srgbClr val="D04255"/>
                </a:solidFill>
              </a:rPr>
              <a:t>等しい</a:t>
            </a:r>
            <a:r>
              <a:rPr lang="ja-JP" altLang="en-US" sz="2400" dirty="0" smtClean="0"/>
              <a:t>確率が高い</a:t>
            </a:r>
            <a:endParaRPr kumimoji="1" lang="en-US" altLang="ja-JP" sz="2400" dirty="0" smtClean="0"/>
          </a:p>
          <a:p>
            <a:pPr lvl="1"/>
            <a:r>
              <a:rPr lang="ja-JP" altLang="en-US" sz="2400" dirty="0" smtClean="0"/>
              <a:t>類似度</a:t>
            </a:r>
            <a:r>
              <a:rPr lang="ja-JP" altLang="en-US" sz="2400" dirty="0"/>
              <a:t>が</a:t>
            </a:r>
            <a:r>
              <a:rPr lang="ja-JP" altLang="en-US" sz="2400" dirty="0" smtClean="0">
                <a:solidFill>
                  <a:srgbClr val="208DC3"/>
                </a:solidFill>
              </a:rPr>
              <a:t>低い </a:t>
            </a:r>
            <a:r>
              <a:rPr lang="ja-JP" altLang="en-US" sz="2400" dirty="0" smtClean="0"/>
              <a:t>→ ハッシュ値</a:t>
            </a:r>
            <a:r>
              <a:rPr lang="ja-JP" altLang="en-US" sz="2400" dirty="0"/>
              <a:t>が</a:t>
            </a:r>
            <a:r>
              <a:rPr lang="ja-JP" altLang="en-US" sz="2400" dirty="0" smtClean="0">
                <a:solidFill>
                  <a:srgbClr val="208DC3"/>
                </a:solidFill>
              </a:rPr>
              <a:t>異なる</a:t>
            </a:r>
            <a:r>
              <a:rPr lang="ja-JP" altLang="en-US" sz="2400" dirty="0" smtClean="0"/>
              <a:t>確率が高い</a:t>
            </a:r>
            <a:endParaRPr lang="en-US" altLang="ja-JP" sz="2400" dirty="0" smtClean="0"/>
          </a:p>
          <a:p>
            <a:r>
              <a:rPr kumimoji="1" lang="ja-JP" altLang="en-US" sz="2800" dirty="0" smtClean="0"/>
              <a:t>実用性が高い</a:t>
            </a:r>
            <a:endParaRPr kumimoji="1" lang="en-US" altLang="ja-JP" sz="2800" dirty="0" smtClean="0"/>
          </a:p>
          <a:p>
            <a:pPr lvl="1"/>
            <a:r>
              <a:rPr kumimoji="1" lang="ja-JP" altLang="en-US" sz="2400" dirty="0" smtClean="0"/>
              <a:t>他の手法と比べてパラメータによる</a:t>
            </a:r>
            <a:r>
              <a:rPr kumimoji="1" lang="ja-JP" altLang="en-US" sz="2400" dirty="0" smtClean="0">
                <a:solidFill>
                  <a:srgbClr val="D04255"/>
                </a:solidFill>
              </a:rPr>
              <a:t>衝突確率の調整</a:t>
            </a:r>
            <a:r>
              <a:rPr kumimoji="1" lang="ja-JP" altLang="en-US" sz="2400" dirty="0" smtClean="0"/>
              <a:t>が容易</a:t>
            </a:r>
            <a:endParaRPr kumimoji="1" lang="en-US" altLang="ja-JP" sz="2400" dirty="0" smtClean="0"/>
          </a:p>
        </p:txBody>
      </p:sp>
      <p:sp>
        <p:nvSpPr>
          <p:cNvPr id="4" name="日付プレースホルダー 3"/>
          <p:cNvSpPr>
            <a:spLocks noGrp="1"/>
          </p:cNvSpPr>
          <p:nvPr>
            <p:ph type="dt" sz="half" idx="10"/>
          </p:nvPr>
        </p:nvSpPr>
        <p:spPr/>
        <p:txBody>
          <a:bodyPr/>
          <a:lstStyle/>
          <a:p>
            <a:r>
              <a:rPr lang="en-US" altLang="ja-JP" smtClean="0"/>
              <a:t>2019/2/13</a:t>
            </a:r>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8</a:t>
            </a:fld>
            <a:endParaRPr lang="en-US" altLang="ja-JP"/>
          </a:p>
        </p:txBody>
      </p:sp>
      <p:sp>
        <p:nvSpPr>
          <p:cNvPr id="13" name="テキスト ボックス 12"/>
          <p:cNvSpPr txBox="1"/>
          <p:nvPr/>
        </p:nvSpPr>
        <p:spPr>
          <a:xfrm>
            <a:off x="2107277" y="6190654"/>
            <a:ext cx="4918334" cy="430887"/>
          </a:xfrm>
          <a:prstGeom prst="rect">
            <a:avLst/>
          </a:prstGeom>
          <a:solidFill>
            <a:srgbClr val="FFFF99"/>
          </a:solidFill>
          <a:ln>
            <a:solidFill>
              <a:schemeClr val="tx1"/>
            </a:solidFill>
          </a:ln>
        </p:spPr>
        <p:txBody>
          <a:bodyPr wrap="none" rtlCol="0">
            <a:spAutoFit/>
          </a:bodyPr>
          <a:lstStyle/>
          <a:p>
            <a:r>
              <a:rPr kumimoji="1" lang="en-US" altLang="ja-JP" sz="1100" dirty="0" smtClean="0">
                <a:latin typeface="+mn-lt"/>
                <a:ea typeface="+mn-ea"/>
              </a:rPr>
              <a:t>[2]</a:t>
            </a:r>
            <a:r>
              <a:rPr kumimoji="1" lang="en-US" altLang="ja-JP" sz="1100" dirty="0" err="1" smtClean="0">
                <a:latin typeface="+mn-lt"/>
                <a:ea typeface="+mn-ea"/>
              </a:rPr>
              <a:t>Andoni</a:t>
            </a:r>
            <a:r>
              <a:rPr kumimoji="1" lang="en-US" altLang="ja-JP" sz="1100" dirty="0" smtClean="0">
                <a:latin typeface="+mn-lt"/>
                <a:ea typeface="+mn-ea"/>
              </a:rPr>
              <a:t> et al, </a:t>
            </a:r>
            <a:r>
              <a:rPr lang="en-US" altLang="ja-JP" sz="1100" dirty="0" smtClean="0">
                <a:latin typeface="+mn-lt"/>
                <a:ea typeface="+mn-ea"/>
              </a:rPr>
              <a:t>Practical and Optimal LSH for Angular Distance, </a:t>
            </a:r>
            <a:r>
              <a:rPr lang="en-US" altLang="ja-JP" sz="1100" dirty="0">
                <a:latin typeface="+mn-lt"/>
                <a:ea typeface="+mn-ea"/>
              </a:rPr>
              <a:t>In NIPS'15</a:t>
            </a:r>
            <a:r>
              <a:rPr lang="en-US" altLang="ja-JP" sz="1100" dirty="0" smtClean="0">
                <a:latin typeface="+mn-lt"/>
                <a:ea typeface="+mn-ea"/>
              </a:rPr>
              <a:t>.</a:t>
            </a:r>
          </a:p>
          <a:p>
            <a:r>
              <a:rPr lang="en-US" altLang="ja-JP" sz="1100" dirty="0" smtClean="0">
                <a:latin typeface="+mn-lt"/>
                <a:ea typeface="+mn-ea"/>
              </a:rPr>
              <a:t>    http</a:t>
            </a:r>
            <a:r>
              <a:rPr lang="en-US" altLang="ja-JP" sz="1100" dirty="0">
                <a:latin typeface="+mn-lt"/>
                <a:ea typeface="+mn-ea"/>
              </a:rPr>
              <a:t>://www.mit.edu/~andoni/LSH/</a:t>
            </a:r>
            <a:endParaRPr kumimoji="1" lang="ja-JP" altLang="en-US" sz="1100" dirty="0">
              <a:latin typeface="+mn-lt"/>
              <a:ea typeface="+mn-ea"/>
            </a:endParaRPr>
          </a:p>
        </p:txBody>
      </p:sp>
    </p:spTree>
    <p:extLst>
      <p:ext uri="{BB962C8B-B14F-4D97-AF65-F5344CB8AC3E}">
        <p14:creationId xmlns:p14="http://schemas.microsoft.com/office/powerpoint/2010/main" val="33769712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2" name="コンテンツ プレースホルダー 2"/>
              <p:cNvSpPr txBox="1">
                <a:spLocks/>
              </p:cNvSpPr>
              <p:nvPr/>
            </p:nvSpPr>
            <p:spPr bwMode="auto">
              <a:xfrm>
                <a:off x="237443" y="1764744"/>
                <a:ext cx="8731025" cy="2016543"/>
              </a:xfrm>
              <a:prstGeom prst="rect">
                <a:avLst/>
              </a:prstGeom>
              <a:noFill/>
              <a:ln w="25400" cap="flat" cmpd="sng" algn="ctr">
                <a:solidFill>
                  <a:srgbClr val="5D639E"/>
                </a:solidFill>
                <a:prstDash val="solid"/>
                <a:miter lim="800000"/>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b"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dk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dk1"/>
                    </a:solidFill>
                    <a:latin typeface="+mn-lt"/>
                    <a:ea typeface="+mn-ea"/>
                    <a:cs typeface="+mn-cs"/>
                  </a:defRPr>
                </a:lvl2pPr>
                <a:lvl3pPr marL="1143000" indent="-228600" algn="l" rtl="0" eaLnBrk="1" fontAlgn="base" hangingPunct="1">
                  <a:spcBef>
                    <a:spcPct val="20000"/>
                  </a:spcBef>
                  <a:spcAft>
                    <a:spcPct val="0"/>
                  </a:spcAft>
                  <a:buChar char="•"/>
                  <a:defRPr kumimoji="1" sz="2400">
                    <a:solidFill>
                      <a:schemeClr val="dk1"/>
                    </a:solidFill>
                    <a:latin typeface="+mn-lt"/>
                    <a:ea typeface="+mn-ea"/>
                    <a:cs typeface="+mn-cs"/>
                  </a:defRPr>
                </a:lvl3pPr>
                <a:lvl4pPr marL="1600200" indent="-228600" algn="l" rtl="0" eaLnBrk="1" fontAlgn="base" hangingPunct="1">
                  <a:spcBef>
                    <a:spcPct val="20000"/>
                  </a:spcBef>
                  <a:spcAft>
                    <a:spcPct val="0"/>
                  </a:spcAft>
                  <a:buChar char="–"/>
                  <a:defRPr kumimoji="1" sz="2000">
                    <a:solidFill>
                      <a:schemeClr val="dk1"/>
                    </a:solidFill>
                    <a:latin typeface="+mn-lt"/>
                    <a:ea typeface="+mn-ea"/>
                    <a:cs typeface="+mn-cs"/>
                  </a:defRPr>
                </a:lvl4pPr>
                <a:lvl5pPr marL="2057400" indent="-228600" algn="l" rtl="0" eaLnBrk="1" fontAlgn="base" hangingPunct="1">
                  <a:spcBef>
                    <a:spcPct val="20000"/>
                  </a:spcBef>
                  <a:spcAft>
                    <a:spcPct val="0"/>
                  </a:spcAft>
                  <a:buChar char="»"/>
                  <a:defRPr kumimoji="1" sz="2000">
                    <a:solidFill>
                      <a:schemeClr val="dk1"/>
                    </a:solidFill>
                    <a:latin typeface="+mn-lt"/>
                    <a:ea typeface="+mn-ea"/>
                    <a:cs typeface="+mn-cs"/>
                  </a:defRPr>
                </a:lvl5pPr>
                <a:lvl6pPr marL="2514600" indent="-228600" algn="l" rtl="0" eaLnBrk="1" fontAlgn="base" hangingPunct="1">
                  <a:spcBef>
                    <a:spcPct val="20000"/>
                  </a:spcBef>
                  <a:spcAft>
                    <a:spcPct val="0"/>
                  </a:spcAft>
                  <a:buChar char="»"/>
                  <a:defRPr kumimoji="1" sz="2000">
                    <a:solidFill>
                      <a:schemeClr val="dk1"/>
                    </a:solidFill>
                    <a:latin typeface="+mn-lt"/>
                    <a:ea typeface="+mn-ea"/>
                    <a:cs typeface="+mn-cs"/>
                  </a:defRPr>
                </a:lvl6pPr>
                <a:lvl7pPr marL="2971800" indent="-228600" algn="l" rtl="0" eaLnBrk="1" fontAlgn="base" hangingPunct="1">
                  <a:spcBef>
                    <a:spcPct val="20000"/>
                  </a:spcBef>
                  <a:spcAft>
                    <a:spcPct val="0"/>
                  </a:spcAft>
                  <a:buChar char="»"/>
                  <a:defRPr kumimoji="1" sz="2000">
                    <a:solidFill>
                      <a:schemeClr val="dk1"/>
                    </a:solidFill>
                    <a:latin typeface="+mn-lt"/>
                    <a:ea typeface="+mn-ea"/>
                    <a:cs typeface="+mn-cs"/>
                  </a:defRPr>
                </a:lvl7pPr>
                <a:lvl8pPr marL="3429000" indent="-228600" algn="l" rtl="0" eaLnBrk="1" fontAlgn="base" hangingPunct="1">
                  <a:spcBef>
                    <a:spcPct val="20000"/>
                  </a:spcBef>
                  <a:spcAft>
                    <a:spcPct val="0"/>
                  </a:spcAft>
                  <a:buChar char="»"/>
                  <a:defRPr kumimoji="1" sz="2000">
                    <a:solidFill>
                      <a:schemeClr val="dk1"/>
                    </a:solidFill>
                    <a:latin typeface="+mn-lt"/>
                    <a:ea typeface="+mn-ea"/>
                    <a:cs typeface="+mn-cs"/>
                  </a:defRPr>
                </a:lvl8pPr>
                <a:lvl9pPr marL="3886200" indent="-228600" algn="l" rtl="0" eaLnBrk="1" fontAlgn="base" hangingPunct="1">
                  <a:spcBef>
                    <a:spcPct val="20000"/>
                  </a:spcBef>
                  <a:spcAft>
                    <a:spcPct val="0"/>
                  </a:spcAft>
                  <a:buChar char="»"/>
                  <a:defRPr kumimoji="1" sz="2000">
                    <a:solidFill>
                      <a:schemeClr val="dk1"/>
                    </a:solidFill>
                    <a:latin typeface="+mn-lt"/>
                    <a:ea typeface="+mn-ea"/>
                    <a:cs typeface="+mn-cs"/>
                  </a:defRPr>
                </a:lvl9pPr>
              </a:lstStyle>
              <a:p>
                <a:pPr marL="0" indent="0">
                  <a:buFontTx/>
                  <a:buNone/>
                </a:pPr>
                <a:endParaRPr lang="en-US" altLang="ja-JP" sz="2000" kern="0" dirty="0" smtClean="0">
                  <a:latin typeface="+mn-ea"/>
                </a:endParaRPr>
              </a:p>
              <a:p>
                <a:pPr marL="0" indent="0">
                  <a:buFontTx/>
                  <a:buNone/>
                </a:pPr>
                <a:r>
                  <a:rPr lang="en-US" altLang="ja-JP" sz="2000" kern="0" dirty="0">
                    <a:latin typeface="+mn-ea"/>
                  </a:rPr>
                  <a:t>STEP γ</a:t>
                </a:r>
                <a:r>
                  <a:rPr lang="ja-JP" altLang="en-US" sz="2000" kern="0" dirty="0" smtClean="0">
                    <a:latin typeface="+mn-ea"/>
                  </a:rPr>
                  <a:t>：</a:t>
                </a:r>
                <a14:m>
                  <m:oMath xmlns:m="http://schemas.openxmlformats.org/officeDocument/2006/math">
                    <m:r>
                      <a:rPr lang="en-US" altLang="ja-JP" sz="2000" i="1" kern="0">
                        <a:latin typeface="Cambria Math" panose="02040503050406030204" pitchFamily="18" charset="0"/>
                      </a:rPr>
                      <m:t>𝐿</m:t>
                    </m:r>
                  </m:oMath>
                </a14:m>
                <a:r>
                  <a:rPr lang="ja-JP" altLang="en-US" sz="2000" kern="0" dirty="0" smtClean="0">
                    <a:latin typeface="+mn-ea"/>
                  </a:rPr>
                  <a:t> 種類の行列を用意し， </a:t>
                </a:r>
                <a14:m>
                  <m:oMath xmlns:m="http://schemas.openxmlformats.org/officeDocument/2006/math">
                    <m:r>
                      <a:rPr lang="en-US" altLang="ja-JP" sz="2000" i="1" kern="0">
                        <a:latin typeface="Cambria Math" panose="02040503050406030204" pitchFamily="18" charset="0"/>
                      </a:rPr>
                      <m:t>𝐿</m:t>
                    </m:r>
                  </m:oMath>
                </a14:m>
                <a:r>
                  <a:rPr lang="ja-JP" altLang="en-US" sz="2000" kern="0" dirty="0">
                    <a:latin typeface="+mn-ea"/>
                  </a:rPr>
                  <a:t> </a:t>
                </a:r>
                <a:r>
                  <a:rPr lang="ja-JP" altLang="en-US" sz="2000" kern="0" dirty="0" smtClean="0">
                    <a:latin typeface="+mn-ea"/>
                  </a:rPr>
                  <a:t>パターンのクラスタリングを実行</a:t>
                </a:r>
                <a:endParaRPr lang="en-US" altLang="ja-JP" sz="2000" kern="0" dirty="0">
                  <a:latin typeface="+mn-ea"/>
                </a:endParaRPr>
              </a:p>
            </p:txBody>
          </p:sp>
        </mc:Choice>
        <mc:Fallback xmlns="">
          <p:sp>
            <p:nvSpPr>
              <p:cNvPr id="12" name="コンテンツ プレースホルダー 2"/>
              <p:cNvSpPr txBox="1">
                <a:spLocks noRot="1" noChangeAspect="1" noMove="1" noResize="1" noEditPoints="1" noAdjustHandles="1" noChangeArrowheads="1" noChangeShapeType="1" noTextEdit="1"/>
              </p:cNvSpPr>
              <p:nvPr/>
            </p:nvSpPr>
            <p:spPr bwMode="auto">
              <a:xfrm>
                <a:off x="237443" y="1764744"/>
                <a:ext cx="8731025" cy="2016543"/>
              </a:xfrm>
              <a:prstGeom prst="rect">
                <a:avLst/>
              </a:prstGeom>
              <a:blipFill>
                <a:blip r:embed="rId3"/>
                <a:stretch>
                  <a:fillRect l="-627" b="-4776"/>
                </a:stretch>
              </a:blipFill>
              <a:ln w="25400" cap="flat" cmpd="sng" algn="ctr">
                <a:solidFill>
                  <a:srgbClr val="5D639E"/>
                </a:solidFill>
                <a:prstDash val="solid"/>
                <a:miter lim="800000"/>
                <a:headEnd/>
                <a:tailEnd/>
              </a:ln>
            </p:spPr>
            <p:txBody>
              <a:bodyPr/>
              <a:lstStyle/>
              <a:p>
                <a:r>
                  <a:rPr lang="ja-JP" altLang="en-US">
                    <a:noFill/>
                  </a:rPr>
                  <a:t> </a:t>
                </a:r>
              </a:p>
            </p:txBody>
          </p:sp>
        </mc:Fallback>
      </mc:AlternateContent>
      <p:sp>
        <p:nvSpPr>
          <p:cNvPr id="2" name="タイトル 1"/>
          <p:cNvSpPr>
            <a:spLocks noGrp="1"/>
          </p:cNvSpPr>
          <p:nvPr>
            <p:ph type="title"/>
          </p:nvPr>
        </p:nvSpPr>
        <p:spPr>
          <a:xfrm>
            <a:off x="164420" y="274638"/>
            <a:ext cx="8804048" cy="1143000"/>
          </a:xfrm>
        </p:spPr>
        <p:txBody>
          <a:bodyPr/>
          <a:lstStyle/>
          <a:p>
            <a:r>
              <a:rPr kumimoji="1" lang="en-US" altLang="ja-JP" sz="4000" dirty="0" smtClean="0"/>
              <a:t>Cross-Polytope LSH </a:t>
            </a:r>
            <a:r>
              <a:rPr kumimoji="1" lang="ja-JP" altLang="en-US" sz="4000" dirty="0" smtClean="0"/>
              <a:t>の</a:t>
            </a:r>
            <a:r>
              <a:rPr kumimoji="1" lang="en-US" altLang="ja-JP" sz="4000" dirty="0" smtClean="0"/>
              <a:t/>
            </a:r>
            <a:br>
              <a:rPr kumimoji="1" lang="en-US" altLang="ja-JP" sz="4000" dirty="0" smtClean="0"/>
            </a:br>
            <a:r>
              <a:rPr kumimoji="1" lang="ja-JP" altLang="en-US" sz="4000" dirty="0" smtClean="0"/>
              <a:t>アルゴリズム</a:t>
            </a:r>
            <a:endParaRPr kumimoji="1" lang="ja-JP" altLang="en-US" sz="4000" dirty="0"/>
          </a:p>
        </p:txBody>
      </p:sp>
      <p:sp>
        <p:nvSpPr>
          <p:cNvPr id="4" name="日付プレースホルダー 3"/>
          <p:cNvSpPr>
            <a:spLocks noGrp="1"/>
          </p:cNvSpPr>
          <p:nvPr>
            <p:ph type="dt" sz="half" idx="10"/>
          </p:nvPr>
        </p:nvSpPr>
        <p:spPr/>
        <p:txBody>
          <a:bodyPr/>
          <a:lstStyle/>
          <a:p>
            <a:r>
              <a:rPr lang="en-US" altLang="ja-JP" smtClean="0"/>
              <a:t>2019/2/13</a:t>
            </a:r>
            <a:endParaRPr lang="en-US" altLang="ja-JP"/>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9</a:t>
            </a:fld>
            <a:endParaRPr lang="en-US" altLang="ja-JP"/>
          </a:p>
        </p:txBody>
      </p:sp>
      <mc:AlternateContent xmlns:mc="http://schemas.openxmlformats.org/markup-compatibility/2006" xmlns:a14="http://schemas.microsoft.com/office/drawing/2010/main">
        <mc:Choice Requires="a14">
          <p:sp>
            <p:nvSpPr>
              <p:cNvPr id="6" name="コンテンツ プレースホルダー 2"/>
              <p:cNvSpPr txBox="1">
                <a:spLocks/>
              </p:cNvSpPr>
              <p:nvPr/>
            </p:nvSpPr>
            <p:spPr bwMode="auto">
              <a:xfrm>
                <a:off x="457200" y="2129178"/>
                <a:ext cx="8291513" cy="1232457"/>
              </a:xfrm>
              <a:prstGeom prst="rect">
                <a:avLst/>
              </a:prstGeom>
              <a:ln w="25400" cap="flat" cmpd="sng" algn="ctr">
                <a:solidFill>
                  <a:srgbClr val="8B90BE"/>
                </a:solidFill>
                <a:prstDash val="solid"/>
                <a:miter lim="800000"/>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b"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dk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dk1"/>
                    </a:solidFill>
                    <a:latin typeface="+mn-lt"/>
                    <a:ea typeface="+mn-ea"/>
                    <a:cs typeface="+mn-cs"/>
                  </a:defRPr>
                </a:lvl2pPr>
                <a:lvl3pPr marL="1143000" indent="-228600" algn="l" rtl="0" eaLnBrk="1" fontAlgn="base" hangingPunct="1">
                  <a:spcBef>
                    <a:spcPct val="20000"/>
                  </a:spcBef>
                  <a:spcAft>
                    <a:spcPct val="0"/>
                  </a:spcAft>
                  <a:buChar char="•"/>
                  <a:defRPr kumimoji="1" sz="2400">
                    <a:solidFill>
                      <a:schemeClr val="dk1"/>
                    </a:solidFill>
                    <a:latin typeface="+mn-lt"/>
                    <a:ea typeface="+mn-ea"/>
                    <a:cs typeface="+mn-cs"/>
                  </a:defRPr>
                </a:lvl3pPr>
                <a:lvl4pPr marL="1600200" indent="-228600" algn="l" rtl="0" eaLnBrk="1" fontAlgn="base" hangingPunct="1">
                  <a:spcBef>
                    <a:spcPct val="20000"/>
                  </a:spcBef>
                  <a:spcAft>
                    <a:spcPct val="0"/>
                  </a:spcAft>
                  <a:buChar char="–"/>
                  <a:defRPr kumimoji="1" sz="2000">
                    <a:solidFill>
                      <a:schemeClr val="dk1"/>
                    </a:solidFill>
                    <a:latin typeface="+mn-lt"/>
                    <a:ea typeface="+mn-ea"/>
                    <a:cs typeface="+mn-cs"/>
                  </a:defRPr>
                </a:lvl4pPr>
                <a:lvl5pPr marL="2057400" indent="-228600" algn="l" rtl="0" eaLnBrk="1" fontAlgn="base" hangingPunct="1">
                  <a:spcBef>
                    <a:spcPct val="20000"/>
                  </a:spcBef>
                  <a:spcAft>
                    <a:spcPct val="0"/>
                  </a:spcAft>
                  <a:buChar char="»"/>
                  <a:defRPr kumimoji="1" sz="2000">
                    <a:solidFill>
                      <a:schemeClr val="dk1"/>
                    </a:solidFill>
                    <a:latin typeface="+mn-lt"/>
                    <a:ea typeface="+mn-ea"/>
                    <a:cs typeface="+mn-cs"/>
                  </a:defRPr>
                </a:lvl5pPr>
                <a:lvl6pPr marL="2514600" indent="-228600" algn="l" rtl="0" eaLnBrk="1" fontAlgn="base" hangingPunct="1">
                  <a:spcBef>
                    <a:spcPct val="20000"/>
                  </a:spcBef>
                  <a:spcAft>
                    <a:spcPct val="0"/>
                  </a:spcAft>
                  <a:buChar char="»"/>
                  <a:defRPr kumimoji="1" sz="2000">
                    <a:solidFill>
                      <a:schemeClr val="dk1"/>
                    </a:solidFill>
                    <a:latin typeface="+mn-lt"/>
                    <a:ea typeface="+mn-ea"/>
                    <a:cs typeface="+mn-cs"/>
                  </a:defRPr>
                </a:lvl6pPr>
                <a:lvl7pPr marL="2971800" indent="-228600" algn="l" rtl="0" eaLnBrk="1" fontAlgn="base" hangingPunct="1">
                  <a:spcBef>
                    <a:spcPct val="20000"/>
                  </a:spcBef>
                  <a:spcAft>
                    <a:spcPct val="0"/>
                  </a:spcAft>
                  <a:buChar char="»"/>
                  <a:defRPr kumimoji="1" sz="2000">
                    <a:solidFill>
                      <a:schemeClr val="dk1"/>
                    </a:solidFill>
                    <a:latin typeface="+mn-lt"/>
                    <a:ea typeface="+mn-ea"/>
                    <a:cs typeface="+mn-cs"/>
                  </a:defRPr>
                </a:lvl7pPr>
                <a:lvl8pPr marL="3429000" indent="-228600" algn="l" rtl="0" eaLnBrk="1" fontAlgn="base" hangingPunct="1">
                  <a:spcBef>
                    <a:spcPct val="20000"/>
                  </a:spcBef>
                  <a:spcAft>
                    <a:spcPct val="0"/>
                  </a:spcAft>
                  <a:buChar char="»"/>
                  <a:defRPr kumimoji="1" sz="2000">
                    <a:solidFill>
                      <a:schemeClr val="dk1"/>
                    </a:solidFill>
                    <a:latin typeface="+mn-lt"/>
                    <a:ea typeface="+mn-ea"/>
                    <a:cs typeface="+mn-cs"/>
                  </a:defRPr>
                </a:lvl8pPr>
                <a:lvl9pPr marL="3886200" indent="-228600" algn="l" rtl="0" eaLnBrk="1" fontAlgn="base" hangingPunct="1">
                  <a:spcBef>
                    <a:spcPct val="20000"/>
                  </a:spcBef>
                  <a:spcAft>
                    <a:spcPct val="0"/>
                  </a:spcAft>
                  <a:buChar char="»"/>
                  <a:defRPr kumimoji="1" sz="2000">
                    <a:solidFill>
                      <a:schemeClr val="dk1"/>
                    </a:solidFill>
                    <a:latin typeface="+mn-lt"/>
                    <a:ea typeface="+mn-ea"/>
                    <a:cs typeface="+mn-cs"/>
                  </a:defRPr>
                </a:lvl9pPr>
              </a:lstStyle>
              <a:p>
                <a:pPr marL="0" indent="0">
                  <a:buFontTx/>
                  <a:buNone/>
                </a:pPr>
                <a:r>
                  <a:rPr lang="en-US" altLang="ja-JP" sz="2000" kern="0" dirty="0" smtClean="0">
                    <a:latin typeface="+mn-ea"/>
                  </a:rPr>
                  <a:t>STEP α</a:t>
                </a:r>
                <a:r>
                  <a:rPr lang="ja-JP" altLang="en-US" sz="2000" kern="0" dirty="0" smtClean="0">
                    <a:latin typeface="+mn-ea"/>
                  </a:rPr>
                  <a:t>：正規化したベクトルにランダムな行列 </a:t>
                </a:r>
                <a14:m>
                  <m:oMath xmlns:m="http://schemas.openxmlformats.org/officeDocument/2006/math">
                    <m:sSub>
                      <m:sSubPr>
                        <m:ctrlPr>
                          <a:rPr lang="en-US" altLang="ja-JP" sz="2000" i="1">
                            <a:latin typeface="Cambria Math" panose="02040503050406030204" pitchFamily="18" charset="0"/>
                          </a:rPr>
                        </m:ctrlPr>
                      </m:sSubPr>
                      <m:e>
                        <m:r>
                          <a:rPr lang="en-US" altLang="ja-JP" sz="2000" i="1">
                            <a:latin typeface="Cambria Math" panose="02040503050406030204" pitchFamily="18" charset="0"/>
                          </a:rPr>
                          <m:t>𝐴</m:t>
                        </m:r>
                      </m:e>
                      <m:sub>
                        <m:r>
                          <a:rPr lang="en-US" altLang="ja-JP" sz="2000" b="0" i="1" smtClean="0">
                            <a:latin typeface="Cambria Math" panose="02040503050406030204" pitchFamily="18" charset="0"/>
                          </a:rPr>
                          <m:t>𝑖</m:t>
                        </m:r>
                      </m:sub>
                    </m:sSub>
                  </m:oMath>
                </a14:m>
                <a:r>
                  <a:rPr lang="ja-JP" altLang="en-US" sz="2000" kern="0" dirty="0" smtClean="0">
                    <a:latin typeface="+mn-ea"/>
                  </a:rPr>
                  <a:t> を乗算 </a:t>
                </a:r>
                <a14:m>
                  <m:oMath xmlns:m="http://schemas.openxmlformats.org/officeDocument/2006/math">
                    <m:d>
                      <m:dPr>
                        <m:ctrlPr>
                          <a:rPr lang="en-US" altLang="ja-JP" sz="2000" b="0" i="1" smtClean="0">
                            <a:latin typeface="Cambria Math" panose="02040503050406030204" pitchFamily="18" charset="0"/>
                          </a:rPr>
                        </m:ctrlPr>
                      </m:dPr>
                      <m:e>
                        <m:r>
                          <a:rPr lang="en-US" altLang="ja-JP" sz="2000" b="0" i="1" smtClean="0">
                            <a:latin typeface="Cambria Math" panose="02040503050406030204" pitchFamily="18" charset="0"/>
                          </a:rPr>
                          <m:t>1≤</m:t>
                        </m:r>
                        <m:r>
                          <a:rPr lang="en-US" altLang="ja-JP" sz="2000" i="1">
                            <a:latin typeface="Cambria Math" panose="02040503050406030204" pitchFamily="18" charset="0"/>
                          </a:rPr>
                          <m:t>𝑖</m:t>
                        </m:r>
                        <m:r>
                          <a:rPr lang="en-US" altLang="ja-JP" sz="2000" b="0" i="1" smtClean="0">
                            <a:latin typeface="Cambria Math" panose="02040503050406030204" pitchFamily="18" charset="0"/>
                          </a:rPr>
                          <m:t>≤</m:t>
                        </m:r>
                        <m:r>
                          <a:rPr lang="en-US" altLang="ja-JP" sz="2000" b="0" i="1" smtClean="0">
                            <a:latin typeface="Cambria Math" panose="02040503050406030204" pitchFamily="18" charset="0"/>
                          </a:rPr>
                          <m:t>𝐿</m:t>
                        </m:r>
                      </m:e>
                    </m:d>
                  </m:oMath>
                </a14:m>
                <a:endParaRPr lang="en-US" altLang="ja-JP" sz="2000" kern="0" dirty="0" smtClean="0">
                  <a:latin typeface="+mn-ea"/>
                </a:endParaRPr>
              </a:p>
              <a:p>
                <a:pPr marL="0" indent="0">
                  <a:buNone/>
                </a:pPr>
                <a:r>
                  <a:rPr lang="en-US" altLang="ja-JP" sz="2000" kern="0" dirty="0" smtClean="0">
                    <a:latin typeface="+mn-ea"/>
                  </a:rPr>
                  <a:t>STEP β</a:t>
                </a:r>
                <a:r>
                  <a:rPr lang="ja-JP" altLang="en-US" sz="2000" kern="0" dirty="0" smtClean="0">
                    <a:latin typeface="+mn-ea"/>
                  </a:rPr>
                  <a:t>：ランダム回転されたベクトルが，</a:t>
                </a:r>
                <a14:m>
                  <m:oMath xmlns:m="http://schemas.openxmlformats.org/officeDocument/2006/math">
                    <m:r>
                      <a:rPr lang="en-US" altLang="ja-JP" sz="2000" b="0" i="1" kern="0" smtClean="0">
                        <a:latin typeface="Cambria Math" panose="02040503050406030204" pitchFamily="18" charset="0"/>
                      </a:rPr>
                      <m:t>𝑇</m:t>
                    </m:r>
                  </m:oMath>
                </a14:m>
                <a:r>
                  <a:rPr lang="ja-JP" altLang="en-US" sz="2000" kern="0" dirty="0" smtClean="0">
                    <a:latin typeface="+mn-ea"/>
                  </a:rPr>
                  <a:t> 個に分割された単位球のどの区画に含まれるかを，ハッシュ値 </a:t>
                </a:r>
                <a14:m>
                  <m:oMath xmlns:m="http://schemas.openxmlformats.org/officeDocument/2006/math">
                    <m:r>
                      <a:rPr lang="en-US" altLang="ja-JP" sz="2000" b="0" i="1" smtClean="0">
                        <a:latin typeface="Cambria Math" panose="02040503050406030204" pitchFamily="18" charset="0"/>
                      </a:rPr>
                      <m:t>h</m:t>
                    </m:r>
                    <m:r>
                      <a:rPr lang="en-US" altLang="ja-JP" sz="2000" i="1">
                        <a:latin typeface="Cambria Math" panose="02040503050406030204" pitchFamily="18" charset="0"/>
                      </a:rPr>
                      <m:t>(</m:t>
                    </m:r>
                    <m:r>
                      <a:rPr lang="en-US" altLang="ja-JP" sz="2000" b="0" i="1" smtClean="0">
                        <a:latin typeface="Cambria Math" panose="02040503050406030204" pitchFamily="18" charset="0"/>
                      </a:rPr>
                      <m:t>𝑥</m:t>
                    </m:r>
                    <m:sSub>
                      <m:sSubPr>
                        <m:ctrlPr>
                          <a:rPr lang="en-US" altLang="ja-JP" sz="2000" i="1">
                            <a:latin typeface="Cambria Math" panose="02040503050406030204" pitchFamily="18" charset="0"/>
                          </a:rPr>
                        </m:ctrlPr>
                      </m:sSubPr>
                      <m:e>
                        <m:r>
                          <a:rPr lang="en-US" altLang="ja-JP" sz="2000" i="1">
                            <a:latin typeface="Cambria Math" panose="02040503050406030204" pitchFamily="18" charset="0"/>
                          </a:rPr>
                          <m:t>𝐴</m:t>
                        </m:r>
                      </m:e>
                      <m:sub>
                        <m:r>
                          <a:rPr lang="en-US" altLang="ja-JP" sz="2000" i="1">
                            <a:latin typeface="Cambria Math" panose="02040503050406030204" pitchFamily="18" charset="0"/>
                          </a:rPr>
                          <m:t>𝑖</m:t>
                        </m:r>
                      </m:sub>
                    </m:sSub>
                    <m:r>
                      <a:rPr lang="en-US" altLang="ja-JP" sz="2000" i="1">
                        <a:latin typeface="Cambria Math" panose="02040503050406030204" pitchFamily="18" charset="0"/>
                      </a:rPr>
                      <m:t>)</m:t>
                    </m:r>
                  </m:oMath>
                </a14:m>
                <a:r>
                  <a:rPr lang="ja-JP" altLang="en-US" sz="2000" kern="0" dirty="0" smtClean="0">
                    <a:latin typeface="+mn-ea"/>
                  </a:rPr>
                  <a:t> として取得</a:t>
                </a:r>
                <a:endParaRPr lang="en-US" altLang="ja-JP" sz="2000" kern="0" dirty="0" smtClean="0">
                  <a:latin typeface="+mn-ea"/>
                </a:endParaRPr>
              </a:p>
            </p:txBody>
          </p:sp>
        </mc:Choice>
        <mc:Fallback xmlns="">
          <p:sp>
            <p:nvSpPr>
              <p:cNvPr id="6" name="コンテンツ プレースホルダー 2"/>
              <p:cNvSpPr txBox="1">
                <a:spLocks noRot="1" noChangeAspect="1" noMove="1" noResize="1" noEditPoints="1" noAdjustHandles="1" noChangeArrowheads="1" noChangeShapeType="1" noTextEdit="1"/>
              </p:cNvSpPr>
              <p:nvPr/>
            </p:nvSpPr>
            <p:spPr bwMode="auto">
              <a:xfrm>
                <a:off x="457200" y="2129178"/>
                <a:ext cx="8291513" cy="1232457"/>
              </a:xfrm>
              <a:prstGeom prst="rect">
                <a:avLst/>
              </a:prstGeom>
              <a:blipFill>
                <a:blip r:embed="rId4"/>
                <a:stretch>
                  <a:fillRect l="-587" b="-7767"/>
                </a:stretch>
              </a:blipFill>
              <a:ln w="25400" cap="flat" cmpd="sng" algn="ctr">
                <a:solidFill>
                  <a:srgbClr val="8B90BE"/>
                </a:solidFill>
                <a:prstDash val="solid"/>
                <a:miter lim="800000"/>
                <a:headEnd/>
                <a:tailEnd/>
              </a:ln>
            </p:spPr>
            <p:txBody>
              <a:bodyPr/>
              <a:lstStyle/>
              <a:p>
                <a:r>
                  <a:rPr lang="ja-JP" altLang="en-US">
                    <a:noFill/>
                  </a:rPr>
                  <a:t> </a:t>
                </a:r>
              </a:p>
            </p:txBody>
          </p:sp>
        </mc:Fallback>
      </mc:AlternateContent>
      <p:sp>
        <p:nvSpPr>
          <p:cNvPr id="7" name="テキスト ボックス 6"/>
          <p:cNvSpPr txBox="1"/>
          <p:nvPr/>
        </p:nvSpPr>
        <p:spPr>
          <a:xfrm>
            <a:off x="631686" y="1884884"/>
            <a:ext cx="2095445" cy="400110"/>
          </a:xfrm>
          <a:prstGeom prst="rect">
            <a:avLst/>
          </a:prstGeom>
          <a:solidFill>
            <a:schemeClr val="bg1"/>
          </a:solidFill>
        </p:spPr>
        <p:txBody>
          <a:bodyPr wrap="none" rtlCol="0">
            <a:spAutoFit/>
          </a:bodyPr>
          <a:lstStyle/>
          <a:p>
            <a:r>
              <a:rPr kumimoji="1" lang="ja-JP" altLang="en-US" sz="2000" dirty="0" smtClean="0">
                <a:solidFill>
                  <a:srgbClr val="45A1CF"/>
                </a:solidFill>
              </a:rPr>
              <a:t>ハッシュ値の計算</a:t>
            </a:r>
            <a:endParaRPr kumimoji="1" lang="ja-JP" altLang="en-US" sz="2000" dirty="0">
              <a:solidFill>
                <a:srgbClr val="45A1CF"/>
              </a:solidFill>
            </a:endParaRPr>
          </a:p>
        </p:txBody>
      </p:sp>
      <mc:AlternateContent xmlns:mc="http://schemas.openxmlformats.org/markup-compatibility/2006" xmlns:a14="http://schemas.microsoft.com/office/drawing/2010/main">
        <mc:Choice Requires="a14">
          <p:sp>
            <p:nvSpPr>
              <p:cNvPr id="10" name="テキスト ボックス 9"/>
              <p:cNvSpPr txBox="1"/>
              <p:nvPr/>
            </p:nvSpPr>
            <p:spPr>
              <a:xfrm>
                <a:off x="551105" y="4992999"/>
                <a:ext cx="1327426" cy="369332"/>
              </a:xfrm>
              <a:prstGeom prst="rect">
                <a:avLst/>
              </a:prstGeom>
              <a:noFill/>
            </p:spPr>
            <p:txBody>
              <a:bodyPr wrap="square" rtlCol="0">
                <a:spAutoFit/>
              </a:bodyPr>
              <a:lstStyle/>
              <a:p>
                <a:r>
                  <a:rPr lang="ja-JP" altLang="en-US" dirty="0">
                    <a:latin typeface="+mn-ea"/>
                    <a:ea typeface="+mn-ea"/>
                  </a:rPr>
                  <a:t>ベクトル</a:t>
                </a:r>
                <a:r>
                  <a:rPr lang="ja-JP" altLang="en-US" dirty="0" smtClean="0">
                    <a:latin typeface="+mn-ea"/>
                    <a:ea typeface="+mn-ea"/>
                  </a:rPr>
                  <a:t> </a:t>
                </a:r>
                <a14:m>
                  <m:oMath xmlns:m="http://schemas.openxmlformats.org/officeDocument/2006/math">
                    <m:r>
                      <a:rPr lang="en-US" altLang="ja-JP" i="1">
                        <a:latin typeface="Cambria Math" panose="02040503050406030204" pitchFamily="18" charset="0"/>
                      </a:rPr>
                      <m:t>𝑥</m:t>
                    </m:r>
                  </m:oMath>
                </a14:m>
                <a:endParaRPr kumimoji="1" lang="en-US" altLang="ja-JP" dirty="0" smtClean="0">
                  <a:latin typeface="+mn-lt"/>
                  <a:ea typeface="+mn-ea"/>
                </a:endParaRPr>
              </a:p>
            </p:txBody>
          </p:sp>
        </mc:Choice>
        <mc:Fallback xmlns="">
          <p:sp>
            <p:nvSpPr>
              <p:cNvPr id="10" name="テキスト ボックス 9"/>
              <p:cNvSpPr txBox="1">
                <a:spLocks noRot="1" noChangeAspect="1" noMove="1" noResize="1" noEditPoints="1" noAdjustHandles="1" noChangeArrowheads="1" noChangeShapeType="1" noTextEdit="1"/>
              </p:cNvSpPr>
              <p:nvPr/>
            </p:nvSpPr>
            <p:spPr>
              <a:xfrm>
                <a:off x="551105" y="4992999"/>
                <a:ext cx="1327426" cy="369332"/>
              </a:xfrm>
              <a:prstGeom prst="rect">
                <a:avLst/>
              </a:prstGeom>
              <a:blipFill>
                <a:blip r:embed="rId5"/>
                <a:stretch>
                  <a:fillRect l="-3670" t="-4918" b="-27869"/>
                </a:stretch>
              </a:blipFill>
            </p:spPr>
            <p:txBody>
              <a:bodyPr/>
              <a:lstStyle/>
              <a:p>
                <a:r>
                  <a:rPr lang="ja-JP" altLang="en-US">
                    <a:noFill/>
                  </a:rPr>
                  <a:t> </a:t>
                </a:r>
              </a:p>
            </p:txBody>
          </p:sp>
        </mc:Fallback>
      </mc:AlternateContent>
      <p:sp>
        <p:nvSpPr>
          <p:cNvPr id="13" name="テキスト ボックス 12"/>
          <p:cNvSpPr txBox="1"/>
          <p:nvPr/>
        </p:nvSpPr>
        <p:spPr>
          <a:xfrm>
            <a:off x="373876" y="1511350"/>
            <a:ext cx="4211409" cy="400110"/>
          </a:xfrm>
          <a:prstGeom prst="rect">
            <a:avLst/>
          </a:prstGeom>
          <a:solidFill>
            <a:schemeClr val="bg1"/>
          </a:solidFill>
        </p:spPr>
        <p:txBody>
          <a:bodyPr wrap="none" rtlCol="0">
            <a:spAutoFit/>
          </a:bodyPr>
          <a:lstStyle/>
          <a:p>
            <a:r>
              <a:rPr kumimoji="1" lang="en-US" altLang="ja-JP" sz="2000" dirty="0" smtClean="0">
                <a:solidFill>
                  <a:srgbClr val="007AB7"/>
                </a:solidFill>
              </a:rPr>
              <a:t>Cross-Polytope LSH </a:t>
            </a:r>
            <a:r>
              <a:rPr kumimoji="1" lang="ja-JP" altLang="en-US" sz="2000" dirty="0" smtClean="0">
                <a:solidFill>
                  <a:srgbClr val="007AB7"/>
                </a:solidFill>
              </a:rPr>
              <a:t>のアルゴリズム</a:t>
            </a:r>
            <a:endParaRPr kumimoji="1" lang="ja-JP" altLang="en-US" sz="2000" dirty="0">
              <a:solidFill>
                <a:srgbClr val="007AB7"/>
              </a:solidFill>
            </a:endParaRPr>
          </a:p>
        </p:txBody>
      </p:sp>
      <p:cxnSp>
        <p:nvCxnSpPr>
          <p:cNvPr id="9" name="直線矢印コネクタ 8"/>
          <p:cNvCxnSpPr>
            <a:stCxn id="10" idx="3"/>
            <a:endCxn id="33" idx="1"/>
          </p:cNvCxnSpPr>
          <p:nvPr/>
        </p:nvCxnSpPr>
        <p:spPr>
          <a:xfrm flipV="1">
            <a:off x="1878531" y="4423947"/>
            <a:ext cx="498373" cy="7537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10" idx="3"/>
            <a:endCxn id="36" idx="1"/>
          </p:cNvCxnSpPr>
          <p:nvPr/>
        </p:nvCxnSpPr>
        <p:spPr>
          <a:xfrm flipV="1">
            <a:off x="1878531" y="4801114"/>
            <a:ext cx="498372" cy="37655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10" idx="3"/>
            <a:endCxn id="35" idx="1"/>
          </p:cNvCxnSpPr>
          <p:nvPr/>
        </p:nvCxnSpPr>
        <p:spPr>
          <a:xfrm>
            <a:off x="1878531" y="5177665"/>
            <a:ext cx="498370" cy="59597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10" idx="3"/>
            <a:endCxn id="34" idx="1"/>
          </p:cNvCxnSpPr>
          <p:nvPr/>
        </p:nvCxnSpPr>
        <p:spPr>
          <a:xfrm flipV="1">
            <a:off x="1878531" y="5170446"/>
            <a:ext cx="498371" cy="721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1692663" y="3916316"/>
            <a:ext cx="888385" cy="338554"/>
          </a:xfrm>
          <a:prstGeom prst="rect">
            <a:avLst/>
          </a:prstGeom>
          <a:noFill/>
        </p:spPr>
        <p:txBody>
          <a:bodyPr wrap="none" rtlCol="0">
            <a:spAutoFit/>
          </a:bodyPr>
          <a:lstStyle/>
          <a:p>
            <a:r>
              <a:rPr kumimoji="1" lang="en-US" altLang="ja-JP" sz="1600" dirty="0" smtClean="0">
                <a:latin typeface="+mn-ea"/>
                <a:ea typeface="+mn-ea"/>
              </a:rPr>
              <a:t>STEP</a:t>
            </a:r>
            <a:r>
              <a:rPr lang="ja-JP" altLang="en-US" sz="1600" dirty="0">
                <a:latin typeface="+mn-ea"/>
                <a:ea typeface="+mn-ea"/>
              </a:rPr>
              <a:t> </a:t>
            </a:r>
            <a:r>
              <a:rPr lang="en-US" altLang="ja-JP" sz="1600" dirty="0">
                <a:latin typeface="+mn-ea"/>
                <a:ea typeface="+mn-ea"/>
              </a:rPr>
              <a:t>α</a:t>
            </a:r>
            <a:endParaRPr kumimoji="1" lang="ja-JP" altLang="en-US" sz="1600" dirty="0">
              <a:latin typeface="+mn-ea"/>
              <a:ea typeface="+mn-ea"/>
            </a:endParaRPr>
          </a:p>
        </p:txBody>
      </p:sp>
      <mc:AlternateContent xmlns:mc="http://schemas.openxmlformats.org/markup-compatibility/2006" xmlns:a14="http://schemas.microsoft.com/office/drawing/2010/main">
        <mc:Choice Requires="a14">
          <p:sp>
            <p:nvSpPr>
              <p:cNvPr id="33" name="正方形/長方形 32"/>
              <p:cNvSpPr/>
              <p:nvPr/>
            </p:nvSpPr>
            <p:spPr>
              <a:xfrm>
                <a:off x="2376904" y="4239281"/>
                <a:ext cx="627095"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𝑥</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i="1">
                              <a:latin typeface="Cambria Math" panose="02040503050406030204" pitchFamily="18" charset="0"/>
                            </a:rPr>
                            <m:t>1</m:t>
                          </m:r>
                        </m:sub>
                      </m:sSub>
                    </m:oMath>
                  </m:oMathPara>
                </a14:m>
                <a:endParaRPr lang="ja-JP" altLang="en-US" dirty="0"/>
              </a:p>
            </p:txBody>
          </p:sp>
        </mc:Choice>
        <mc:Fallback xmlns="">
          <p:sp>
            <p:nvSpPr>
              <p:cNvPr id="33" name="正方形/長方形 32"/>
              <p:cNvSpPr>
                <a:spLocks noRot="1" noChangeAspect="1" noMove="1" noResize="1" noEditPoints="1" noAdjustHandles="1" noChangeArrowheads="1" noChangeShapeType="1" noTextEdit="1"/>
              </p:cNvSpPr>
              <p:nvPr/>
            </p:nvSpPr>
            <p:spPr>
              <a:xfrm>
                <a:off x="2376904" y="4239281"/>
                <a:ext cx="627095" cy="369332"/>
              </a:xfrm>
              <a:prstGeom prst="rect">
                <a:avLst/>
              </a:prstGeom>
              <a:blipFill>
                <a:blip r:embed="rId6"/>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4" name="正方形/長方形 33"/>
              <p:cNvSpPr/>
              <p:nvPr/>
            </p:nvSpPr>
            <p:spPr>
              <a:xfrm>
                <a:off x="2376902" y="4985780"/>
                <a:ext cx="632417"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i="1" smtClean="0">
                          <a:latin typeface="Cambria Math" panose="02040503050406030204" pitchFamily="18" charset="0"/>
                        </a:rPr>
                        <m:t>𝑥</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3</m:t>
                          </m:r>
                        </m:sub>
                      </m:sSub>
                    </m:oMath>
                  </m:oMathPara>
                </a14:m>
                <a:endParaRPr lang="ja-JP" altLang="en-US" dirty="0"/>
              </a:p>
            </p:txBody>
          </p:sp>
        </mc:Choice>
        <mc:Fallback xmlns="">
          <p:sp>
            <p:nvSpPr>
              <p:cNvPr id="34" name="正方形/長方形 33"/>
              <p:cNvSpPr>
                <a:spLocks noRot="1" noChangeAspect="1" noMove="1" noResize="1" noEditPoints="1" noAdjustHandles="1" noChangeArrowheads="1" noChangeShapeType="1" noTextEdit="1"/>
              </p:cNvSpPr>
              <p:nvPr/>
            </p:nvSpPr>
            <p:spPr>
              <a:xfrm>
                <a:off x="2376902" y="4985780"/>
                <a:ext cx="632417" cy="369332"/>
              </a:xfrm>
              <a:prstGeom prst="rect">
                <a:avLst/>
              </a:prstGeom>
              <a:blipFill>
                <a:blip r:embed="rId7"/>
                <a:stretch>
                  <a:fillRect b="-1667"/>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5" name="正方形/長方形 34"/>
              <p:cNvSpPr/>
              <p:nvPr/>
            </p:nvSpPr>
            <p:spPr>
              <a:xfrm>
                <a:off x="2376901" y="5588975"/>
                <a:ext cx="630493"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i="1" smtClean="0">
                          <a:latin typeface="Cambria Math" panose="02040503050406030204" pitchFamily="18" charset="0"/>
                        </a:rPr>
                        <m:t>𝑥</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𝐿</m:t>
                          </m:r>
                        </m:sub>
                      </m:sSub>
                    </m:oMath>
                  </m:oMathPara>
                </a14:m>
                <a:endParaRPr lang="ja-JP" altLang="en-US" dirty="0"/>
              </a:p>
            </p:txBody>
          </p:sp>
        </mc:Choice>
        <mc:Fallback xmlns="">
          <p:sp>
            <p:nvSpPr>
              <p:cNvPr id="35" name="正方形/長方形 34"/>
              <p:cNvSpPr>
                <a:spLocks noRot="1" noChangeAspect="1" noMove="1" noResize="1" noEditPoints="1" noAdjustHandles="1" noChangeArrowheads="1" noChangeShapeType="1" noTextEdit="1"/>
              </p:cNvSpPr>
              <p:nvPr/>
            </p:nvSpPr>
            <p:spPr>
              <a:xfrm>
                <a:off x="2376901" y="5588975"/>
                <a:ext cx="630493" cy="369332"/>
              </a:xfrm>
              <a:prstGeom prst="rect">
                <a:avLst/>
              </a:prstGeom>
              <a:blipFill>
                <a:blip r:embed="rId8"/>
                <a:stretch>
                  <a:fillRect b="-1667"/>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6" name="正方形/長方形 35"/>
              <p:cNvSpPr/>
              <p:nvPr/>
            </p:nvSpPr>
            <p:spPr>
              <a:xfrm>
                <a:off x="2376903" y="4616448"/>
                <a:ext cx="632417"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i="1" smtClean="0">
                          <a:latin typeface="Cambria Math" panose="02040503050406030204" pitchFamily="18" charset="0"/>
                        </a:rPr>
                        <m:t>𝑥</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2</m:t>
                          </m:r>
                        </m:sub>
                      </m:sSub>
                    </m:oMath>
                  </m:oMathPara>
                </a14:m>
                <a:endParaRPr lang="ja-JP" altLang="en-US" dirty="0"/>
              </a:p>
            </p:txBody>
          </p:sp>
        </mc:Choice>
        <mc:Fallback xmlns="">
          <p:sp>
            <p:nvSpPr>
              <p:cNvPr id="36" name="正方形/長方形 35"/>
              <p:cNvSpPr>
                <a:spLocks noRot="1" noChangeAspect="1" noMove="1" noResize="1" noEditPoints="1" noAdjustHandles="1" noChangeArrowheads="1" noChangeShapeType="1" noTextEdit="1"/>
              </p:cNvSpPr>
              <p:nvPr/>
            </p:nvSpPr>
            <p:spPr>
              <a:xfrm>
                <a:off x="2376903" y="4616448"/>
                <a:ext cx="632417" cy="369332"/>
              </a:xfrm>
              <a:prstGeom prst="rect">
                <a:avLst/>
              </a:prstGeom>
              <a:blipFill>
                <a:blip r:embed="rId9"/>
                <a:stretch>
                  <a:fillRect/>
                </a:stretch>
              </a:blipFill>
            </p:spPr>
            <p:txBody>
              <a:bodyPr/>
              <a:lstStyle/>
              <a:p>
                <a:r>
                  <a:rPr lang="ja-JP" altLang="en-US">
                    <a:noFill/>
                  </a:rPr>
                  <a:t> </a:t>
                </a:r>
              </a:p>
            </p:txBody>
          </p:sp>
        </mc:Fallback>
      </mc:AlternateContent>
      <p:sp>
        <p:nvSpPr>
          <p:cNvPr id="42" name="テキスト ボックス 41"/>
          <p:cNvSpPr txBox="1"/>
          <p:nvPr/>
        </p:nvSpPr>
        <p:spPr>
          <a:xfrm>
            <a:off x="2517450" y="5336609"/>
            <a:ext cx="461665" cy="323165"/>
          </a:xfrm>
          <a:prstGeom prst="rect">
            <a:avLst/>
          </a:prstGeom>
          <a:noFill/>
        </p:spPr>
        <p:txBody>
          <a:bodyPr vert="eaVert" wrap="none" rtlCol="0">
            <a:spAutoFit/>
          </a:bodyPr>
          <a:lstStyle/>
          <a:p>
            <a:r>
              <a:rPr kumimoji="1" lang="en-US" altLang="ja-JP" dirty="0" smtClean="0"/>
              <a:t>…</a:t>
            </a:r>
            <a:endParaRPr kumimoji="1" lang="ja-JP" altLang="en-US" dirty="0"/>
          </a:p>
        </p:txBody>
      </p:sp>
      <p:cxnSp>
        <p:nvCxnSpPr>
          <p:cNvPr id="43" name="直線矢印コネクタ 42"/>
          <p:cNvCxnSpPr>
            <a:stCxn id="33" idx="3"/>
            <a:endCxn id="47" idx="1"/>
          </p:cNvCxnSpPr>
          <p:nvPr/>
        </p:nvCxnSpPr>
        <p:spPr>
          <a:xfrm>
            <a:off x="3003999" y="4423947"/>
            <a:ext cx="511476" cy="449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7" name="正方形/長方形 46"/>
              <p:cNvSpPr/>
              <p:nvPr/>
            </p:nvSpPr>
            <p:spPr>
              <a:xfrm>
                <a:off x="3515475" y="4243779"/>
                <a:ext cx="951671"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h</m:t>
                      </m:r>
                      <m:r>
                        <a:rPr lang="en-US" altLang="ja-JP" b="0" i="1" smtClean="0">
                          <a:latin typeface="Cambria Math" panose="02040503050406030204" pitchFamily="18" charset="0"/>
                        </a:rPr>
                        <m:t>(</m:t>
                      </m:r>
                      <m:r>
                        <a:rPr lang="en-US" altLang="ja-JP" b="0" i="1" smtClean="0">
                          <a:latin typeface="Cambria Math" panose="02040503050406030204" pitchFamily="18" charset="0"/>
                        </a:rPr>
                        <m:t>𝑥</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1</m:t>
                          </m:r>
                        </m:sub>
                      </m:sSub>
                      <m:r>
                        <a:rPr lang="en-US" altLang="ja-JP" b="0" i="1" smtClean="0">
                          <a:latin typeface="Cambria Math" panose="02040503050406030204" pitchFamily="18" charset="0"/>
                        </a:rPr>
                        <m:t>)</m:t>
                      </m:r>
                    </m:oMath>
                  </m:oMathPara>
                </a14:m>
                <a:endParaRPr lang="ja-JP" altLang="en-US" dirty="0"/>
              </a:p>
            </p:txBody>
          </p:sp>
        </mc:Choice>
        <mc:Fallback xmlns="">
          <p:sp>
            <p:nvSpPr>
              <p:cNvPr id="47" name="正方形/長方形 46"/>
              <p:cNvSpPr>
                <a:spLocks noRot="1" noChangeAspect="1" noMove="1" noResize="1" noEditPoints="1" noAdjustHandles="1" noChangeArrowheads="1" noChangeShapeType="1" noTextEdit="1"/>
              </p:cNvSpPr>
              <p:nvPr/>
            </p:nvSpPr>
            <p:spPr>
              <a:xfrm>
                <a:off x="3515475" y="4243779"/>
                <a:ext cx="951671" cy="369332"/>
              </a:xfrm>
              <a:prstGeom prst="rect">
                <a:avLst/>
              </a:prstGeom>
              <a:blipFill>
                <a:blip r:embed="rId10"/>
                <a:stretch>
                  <a:fillRect b="-14754"/>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9" name="正方形/長方形 48"/>
              <p:cNvSpPr/>
              <p:nvPr/>
            </p:nvSpPr>
            <p:spPr>
              <a:xfrm>
                <a:off x="3515475" y="4618017"/>
                <a:ext cx="956992"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h</m:t>
                      </m:r>
                      <m:r>
                        <a:rPr lang="en-US" altLang="ja-JP" b="0" i="1" smtClean="0">
                          <a:latin typeface="Cambria Math" panose="02040503050406030204" pitchFamily="18" charset="0"/>
                        </a:rPr>
                        <m:t>(</m:t>
                      </m:r>
                      <m:r>
                        <a:rPr lang="en-US" altLang="ja-JP" b="0" i="1" smtClean="0">
                          <a:latin typeface="Cambria Math" panose="02040503050406030204" pitchFamily="18" charset="0"/>
                        </a:rPr>
                        <m:t>𝑥</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2</m:t>
                          </m:r>
                        </m:sub>
                      </m:sSub>
                      <m:r>
                        <a:rPr lang="en-US" altLang="ja-JP" b="0" i="1" smtClean="0">
                          <a:latin typeface="Cambria Math" panose="02040503050406030204" pitchFamily="18" charset="0"/>
                        </a:rPr>
                        <m:t>)</m:t>
                      </m:r>
                    </m:oMath>
                  </m:oMathPara>
                </a14:m>
                <a:endParaRPr lang="ja-JP" altLang="en-US" dirty="0"/>
              </a:p>
            </p:txBody>
          </p:sp>
        </mc:Choice>
        <mc:Fallback xmlns="">
          <p:sp>
            <p:nvSpPr>
              <p:cNvPr id="49" name="正方形/長方形 48"/>
              <p:cNvSpPr>
                <a:spLocks noRot="1" noChangeAspect="1" noMove="1" noResize="1" noEditPoints="1" noAdjustHandles="1" noChangeArrowheads="1" noChangeShapeType="1" noTextEdit="1"/>
              </p:cNvSpPr>
              <p:nvPr/>
            </p:nvSpPr>
            <p:spPr>
              <a:xfrm>
                <a:off x="3515475" y="4618017"/>
                <a:ext cx="956992" cy="369332"/>
              </a:xfrm>
              <a:prstGeom prst="rect">
                <a:avLst/>
              </a:prstGeom>
              <a:blipFill>
                <a:blip r:embed="rId11"/>
                <a:stretch>
                  <a:fillRect b="-1500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0" name="正方形/長方形 49"/>
              <p:cNvSpPr/>
              <p:nvPr/>
            </p:nvSpPr>
            <p:spPr>
              <a:xfrm>
                <a:off x="3515475" y="4982932"/>
                <a:ext cx="956992"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h</m:t>
                      </m:r>
                      <m:r>
                        <a:rPr lang="en-US" altLang="ja-JP" b="0" i="1" smtClean="0">
                          <a:latin typeface="Cambria Math" panose="02040503050406030204" pitchFamily="18" charset="0"/>
                        </a:rPr>
                        <m:t>(</m:t>
                      </m:r>
                      <m:r>
                        <a:rPr lang="en-US" altLang="ja-JP" b="0" i="1" smtClean="0">
                          <a:latin typeface="Cambria Math" panose="02040503050406030204" pitchFamily="18" charset="0"/>
                        </a:rPr>
                        <m:t>𝑥</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3</m:t>
                          </m:r>
                        </m:sub>
                      </m:sSub>
                      <m:r>
                        <a:rPr lang="en-US" altLang="ja-JP" b="0" i="1" smtClean="0">
                          <a:latin typeface="Cambria Math" panose="02040503050406030204" pitchFamily="18" charset="0"/>
                        </a:rPr>
                        <m:t>)</m:t>
                      </m:r>
                    </m:oMath>
                  </m:oMathPara>
                </a14:m>
                <a:endParaRPr lang="ja-JP" altLang="en-US" dirty="0"/>
              </a:p>
            </p:txBody>
          </p:sp>
        </mc:Choice>
        <mc:Fallback xmlns="">
          <p:sp>
            <p:nvSpPr>
              <p:cNvPr id="50" name="正方形/長方形 49"/>
              <p:cNvSpPr>
                <a:spLocks noRot="1" noChangeAspect="1" noMove="1" noResize="1" noEditPoints="1" noAdjustHandles="1" noChangeArrowheads="1" noChangeShapeType="1" noTextEdit="1"/>
              </p:cNvSpPr>
              <p:nvPr/>
            </p:nvSpPr>
            <p:spPr>
              <a:xfrm>
                <a:off x="3515475" y="4982932"/>
                <a:ext cx="956992" cy="369332"/>
              </a:xfrm>
              <a:prstGeom prst="rect">
                <a:avLst/>
              </a:prstGeom>
              <a:blipFill>
                <a:blip r:embed="rId12"/>
                <a:stretch>
                  <a:fillRect b="-14754"/>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1" name="正方形/長方形 50"/>
              <p:cNvSpPr/>
              <p:nvPr/>
            </p:nvSpPr>
            <p:spPr>
              <a:xfrm>
                <a:off x="3515475" y="5588975"/>
                <a:ext cx="955069"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h</m:t>
                      </m:r>
                      <m:r>
                        <a:rPr lang="en-US" altLang="ja-JP" b="0" i="1" smtClean="0">
                          <a:latin typeface="Cambria Math" panose="02040503050406030204" pitchFamily="18" charset="0"/>
                        </a:rPr>
                        <m:t>(</m:t>
                      </m:r>
                      <m:r>
                        <a:rPr lang="en-US" altLang="ja-JP" b="0" i="1" smtClean="0">
                          <a:latin typeface="Cambria Math" panose="02040503050406030204" pitchFamily="18" charset="0"/>
                        </a:rPr>
                        <m:t>𝑥</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𝐿</m:t>
                          </m:r>
                        </m:sub>
                      </m:sSub>
                      <m:r>
                        <a:rPr lang="en-US" altLang="ja-JP" b="0" i="1" smtClean="0">
                          <a:latin typeface="Cambria Math" panose="02040503050406030204" pitchFamily="18" charset="0"/>
                        </a:rPr>
                        <m:t>)</m:t>
                      </m:r>
                    </m:oMath>
                  </m:oMathPara>
                </a14:m>
                <a:endParaRPr lang="ja-JP" altLang="en-US" dirty="0"/>
              </a:p>
            </p:txBody>
          </p:sp>
        </mc:Choice>
        <mc:Fallback xmlns="">
          <p:sp>
            <p:nvSpPr>
              <p:cNvPr id="51" name="正方形/長方形 50"/>
              <p:cNvSpPr>
                <a:spLocks noRot="1" noChangeAspect="1" noMove="1" noResize="1" noEditPoints="1" noAdjustHandles="1" noChangeArrowheads="1" noChangeShapeType="1" noTextEdit="1"/>
              </p:cNvSpPr>
              <p:nvPr/>
            </p:nvSpPr>
            <p:spPr>
              <a:xfrm>
                <a:off x="3515475" y="5588975"/>
                <a:ext cx="955069" cy="369332"/>
              </a:xfrm>
              <a:prstGeom prst="rect">
                <a:avLst/>
              </a:prstGeom>
              <a:blipFill>
                <a:blip r:embed="rId13"/>
                <a:stretch>
                  <a:fillRect b="-15000"/>
                </a:stretch>
              </a:blipFill>
            </p:spPr>
            <p:txBody>
              <a:bodyPr/>
              <a:lstStyle/>
              <a:p>
                <a:r>
                  <a:rPr lang="ja-JP" altLang="en-US">
                    <a:noFill/>
                  </a:rPr>
                  <a:t> </a:t>
                </a:r>
              </a:p>
            </p:txBody>
          </p:sp>
        </mc:Fallback>
      </mc:AlternateContent>
      <p:cxnSp>
        <p:nvCxnSpPr>
          <p:cNvPr id="52" name="直線矢印コネクタ 51"/>
          <p:cNvCxnSpPr>
            <a:stCxn id="36" idx="3"/>
            <a:endCxn id="49" idx="1"/>
          </p:cNvCxnSpPr>
          <p:nvPr/>
        </p:nvCxnSpPr>
        <p:spPr>
          <a:xfrm>
            <a:off x="3009320" y="4801114"/>
            <a:ext cx="506155" cy="156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直線矢印コネクタ 52"/>
          <p:cNvCxnSpPr>
            <a:stCxn id="34" idx="3"/>
            <a:endCxn id="50" idx="1"/>
          </p:cNvCxnSpPr>
          <p:nvPr/>
        </p:nvCxnSpPr>
        <p:spPr>
          <a:xfrm flipV="1">
            <a:off x="3009319" y="5167598"/>
            <a:ext cx="506156" cy="28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4" name="直線矢印コネクタ 53"/>
          <p:cNvCxnSpPr>
            <a:stCxn id="35" idx="3"/>
            <a:endCxn id="51" idx="1"/>
          </p:cNvCxnSpPr>
          <p:nvPr/>
        </p:nvCxnSpPr>
        <p:spPr>
          <a:xfrm>
            <a:off x="3007394" y="5773641"/>
            <a:ext cx="50808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2" name="テキスト ボックス 61"/>
          <p:cNvSpPr txBox="1"/>
          <p:nvPr/>
        </p:nvSpPr>
        <p:spPr>
          <a:xfrm>
            <a:off x="2860947" y="3916316"/>
            <a:ext cx="886781" cy="338554"/>
          </a:xfrm>
          <a:prstGeom prst="rect">
            <a:avLst/>
          </a:prstGeom>
          <a:noFill/>
        </p:spPr>
        <p:txBody>
          <a:bodyPr wrap="none" rtlCol="0">
            <a:spAutoFit/>
          </a:bodyPr>
          <a:lstStyle/>
          <a:p>
            <a:r>
              <a:rPr kumimoji="1" lang="en-US" altLang="ja-JP" sz="1600" dirty="0" smtClean="0">
                <a:latin typeface="+mn-ea"/>
                <a:ea typeface="+mn-ea"/>
              </a:rPr>
              <a:t>STEP</a:t>
            </a:r>
            <a:r>
              <a:rPr lang="ja-JP" altLang="en-US" sz="1600" dirty="0">
                <a:latin typeface="+mn-ea"/>
                <a:ea typeface="+mn-ea"/>
              </a:rPr>
              <a:t> </a:t>
            </a:r>
            <a:r>
              <a:rPr lang="en-US" altLang="ja-JP" sz="1600" dirty="0" smtClean="0">
                <a:latin typeface="+mn-ea"/>
                <a:ea typeface="+mn-ea"/>
              </a:rPr>
              <a:t>β</a:t>
            </a:r>
            <a:endParaRPr kumimoji="1" lang="ja-JP" altLang="en-US" sz="1600" dirty="0">
              <a:latin typeface="+mn-ea"/>
              <a:ea typeface="+mn-ea"/>
            </a:endParaRPr>
          </a:p>
        </p:txBody>
      </p:sp>
      <mc:AlternateContent xmlns:mc="http://schemas.openxmlformats.org/markup-compatibility/2006" xmlns:a14="http://schemas.microsoft.com/office/drawing/2010/main">
        <mc:Choice Requires="a14">
          <p:sp>
            <p:nvSpPr>
              <p:cNvPr id="63" name="テキスト ボックス 62"/>
              <p:cNvSpPr txBox="1"/>
              <p:nvPr/>
            </p:nvSpPr>
            <p:spPr>
              <a:xfrm>
                <a:off x="7395959" y="4998879"/>
                <a:ext cx="1327426" cy="369332"/>
              </a:xfrm>
              <a:prstGeom prst="rect">
                <a:avLst/>
              </a:prstGeom>
              <a:noFill/>
            </p:spPr>
            <p:txBody>
              <a:bodyPr wrap="square" rtlCol="0">
                <a:spAutoFit/>
              </a:bodyPr>
              <a:lstStyle/>
              <a:p>
                <a:r>
                  <a:rPr lang="ja-JP" altLang="en-US" b="0" dirty="0" smtClean="0">
                    <a:ea typeface="+mn-ea"/>
                  </a:rPr>
                  <a:t>ベクトル </a:t>
                </a:r>
                <a14:m>
                  <m:oMath xmlns:m="http://schemas.openxmlformats.org/officeDocument/2006/math">
                    <m:r>
                      <a:rPr lang="en-US" altLang="ja-JP" b="0" i="1" smtClean="0">
                        <a:latin typeface="Cambria Math" panose="02040503050406030204" pitchFamily="18" charset="0"/>
                        <a:ea typeface="+mn-ea"/>
                      </a:rPr>
                      <m:t>𝑦</m:t>
                    </m:r>
                  </m:oMath>
                </a14:m>
                <a:endParaRPr kumimoji="1" lang="en-US" altLang="ja-JP" dirty="0" smtClean="0">
                  <a:latin typeface="+mn-lt"/>
                  <a:ea typeface="+mn-ea"/>
                </a:endParaRPr>
              </a:p>
            </p:txBody>
          </p:sp>
        </mc:Choice>
        <mc:Fallback xmlns="">
          <p:sp>
            <p:nvSpPr>
              <p:cNvPr id="63" name="テキスト ボックス 62"/>
              <p:cNvSpPr txBox="1">
                <a:spLocks noRot="1" noChangeAspect="1" noMove="1" noResize="1" noEditPoints="1" noAdjustHandles="1" noChangeArrowheads="1" noChangeShapeType="1" noTextEdit="1"/>
              </p:cNvSpPr>
              <p:nvPr/>
            </p:nvSpPr>
            <p:spPr>
              <a:xfrm>
                <a:off x="7395959" y="4998879"/>
                <a:ext cx="1327426" cy="369332"/>
              </a:xfrm>
              <a:prstGeom prst="rect">
                <a:avLst/>
              </a:prstGeom>
              <a:blipFill>
                <a:blip r:embed="rId14"/>
                <a:stretch>
                  <a:fillRect l="-3670" t="-4918" b="-27869"/>
                </a:stretch>
              </a:blipFill>
            </p:spPr>
            <p:txBody>
              <a:bodyPr/>
              <a:lstStyle/>
              <a:p>
                <a:r>
                  <a:rPr lang="ja-JP" altLang="en-US">
                    <a:noFill/>
                  </a:rPr>
                  <a:t> </a:t>
                </a:r>
              </a:p>
            </p:txBody>
          </p:sp>
        </mc:Fallback>
      </mc:AlternateContent>
      <p:cxnSp>
        <p:nvCxnSpPr>
          <p:cNvPr id="65" name="直線矢印コネクタ 64"/>
          <p:cNvCxnSpPr>
            <a:stCxn id="63" idx="1"/>
            <a:endCxn id="70" idx="3"/>
          </p:cNvCxnSpPr>
          <p:nvPr/>
        </p:nvCxnSpPr>
        <p:spPr>
          <a:xfrm flipH="1" flipV="1">
            <a:off x="6830356" y="4430305"/>
            <a:ext cx="565603" cy="75324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直線矢印コネクタ 65"/>
          <p:cNvCxnSpPr>
            <a:stCxn id="63" idx="1"/>
            <a:endCxn id="73" idx="3"/>
          </p:cNvCxnSpPr>
          <p:nvPr/>
        </p:nvCxnSpPr>
        <p:spPr>
          <a:xfrm flipH="1" flipV="1">
            <a:off x="6835677" y="4807472"/>
            <a:ext cx="560282" cy="37607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a:stCxn id="63" idx="1"/>
            <a:endCxn id="72" idx="3"/>
          </p:cNvCxnSpPr>
          <p:nvPr/>
        </p:nvCxnSpPr>
        <p:spPr>
          <a:xfrm flipH="1">
            <a:off x="6833751" y="5183545"/>
            <a:ext cx="562208" cy="59645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 name="直線矢印コネクタ 67"/>
          <p:cNvCxnSpPr>
            <a:stCxn id="63" idx="1"/>
            <a:endCxn id="71" idx="3"/>
          </p:cNvCxnSpPr>
          <p:nvPr/>
        </p:nvCxnSpPr>
        <p:spPr>
          <a:xfrm flipH="1" flipV="1">
            <a:off x="6835676" y="5176804"/>
            <a:ext cx="560283" cy="674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9" name="テキスト ボックス 68"/>
          <p:cNvSpPr txBox="1"/>
          <p:nvPr/>
        </p:nvSpPr>
        <p:spPr>
          <a:xfrm>
            <a:off x="6655334" y="3908257"/>
            <a:ext cx="888385" cy="338554"/>
          </a:xfrm>
          <a:prstGeom prst="rect">
            <a:avLst/>
          </a:prstGeom>
          <a:noFill/>
        </p:spPr>
        <p:txBody>
          <a:bodyPr wrap="none" rtlCol="0">
            <a:spAutoFit/>
          </a:bodyPr>
          <a:lstStyle/>
          <a:p>
            <a:r>
              <a:rPr kumimoji="1" lang="en-US" altLang="ja-JP" sz="1600" dirty="0" smtClean="0">
                <a:latin typeface="+mn-ea"/>
                <a:ea typeface="+mn-ea"/>
              </a:rPr>
              <a:t>STEP</a:t>
            </a:r>
            <a:r>
              <a:rPr lang="ja-JP" altLang="en-US" sz="1600" dirty="0">
                <a:latin typeface="+mn-ea"/>
                <a:ea typeface="+mn-ea"/>
              </a:rPr>
              <a:t> </a:t>
            </a:r>
            <a:r>
              <a:rPr lang="en-US" altLang="ja-JP" sz="1600" dirty="0">
                <a:latin typeface="+mn-ea"/>
                <a:ea typeface="+mn-ea"/>
              </a:rPr>
              <a:t>α</a:t>
            </a:r>
            <a:endParaRPr kumimoji="1" lang="ja-JP" altLang="en-US" sz="1600" dirty="0">
              <a:latin typeface="+mn-ea"/>
              <a:ea typeface="+mn-ea"/>
            </a:endParaRPr>
          </a:p>
        </p:txBody>
      </p:sp>
      <mc:AlternateContent xmlns:mc="http://schemas.openxmlformats.org/markup-compatibility/2006" xmlns:a14="http://schemas.microsoft.com/office/drawing/2010/main">
        <mc:Choice Requires="a14">
          <p:sp>
            <p:nvSpPr>
              <p:cNvPr id="70" name="正方形/長方形 69"/>
              <p:cNvSpPr/>
              <p:nvPr/>
            </p:nvSpPr>
            <p:spPr>
              <a:xfrm>
                <a:off x="6199863" y="4245639"/>
                <a:ext cx="630493"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𝑦</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i="1">
                              <a:latin typeface="Cambria Math" panose="02040503050406030204" pitchFamily="18" charset="0"/>
                            </a:rPr>
                            <m:t>1</m:t>
                          </m:r>
                        </m:sub>
                      </m:sSub>
                    </m:oMath>
                  </m:oMathPara>
                </a14:m>
                <a:endParaRPr lang="ja-JP" altLang="en-US" dirty="0"/>
              </a:p>
            </p:txBody>
          </p:sp>
        </mc:Choice>
        <mc:Fallback xmlns="">
          <p:sp>
            <p:nvSpPr>
              <p:cNvPr id="70" name="正方形/長方形 69"/>
              <p:cNvSpPr>
                <a:spLocks noRot="1" noChangeAspect="1" noMove="1" noResize="1" noEditPoints="1" noAdjustHandles="1" noChangeArrowheads="1" noChangeShapeType="1" noTextEdit="1"/>
              </p:cNvSpPr>
              <p:nvPr/>
            </p:nvSpPr>
            <p:spPr>
              <a:xfrm>
                <a:off x="6199863" y="4245639"/>
                <a:ext cx="630493" cy="369332"/>
              </a:xfrm>
              <a:prstGeom prst="rect">
                <a:avLst/>
              </a:prstGeom>
              <a:blipFill>
                <a:blip r:embed="rId15"/>
                <a:stretch>
                  <a:fillRect b="-8197"/>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1" name="正方形/長方形 70"/>
              <p:cNvSpPr/>
              <p:nvPr/>
            </p:nvSpPr>
            <p:spPr>
              <a:xfrm>
                <a:off x="6199861" y="4992138"/>
                <a:ext cx="635815"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𝑦</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3</m:t>
                          </m:r>
                        </m:sub>
                      </m:sSub>
                    </m:oMath>
                  </m:oMathPara>
                </a14:m>
                <a:endParaRPr lang="ja-JP" altLang="en-US" dirty="0"/>
              </a:p>
            </p:txBody>
          </p:sp>
        </mc:Choice>
        <mc:Fallback xmlns="">
          <p:sp>
            <p:nvSpPr>
              <p:cNvPr id="71" name="正方形/長方形 70"/>
              <p:cNvSpPr>
                <a:spLocks noRot="1" noChangeAspect="1" noMove="1" noResize="1" noEditPoints="1" noAdjustHandles="1" noChangeArrowheads="1" noChangeShapeType="1" noTextEdit="1"/>
              </p:cNvSpPr>
              <p:nvPr/>
            </p:nvSpPr>
            <p:spPr>
              <a:xfrm>
                <a:off x="6199861" y="4992138"/>
                <a:ext cx="635815" cy="369332"/>
              </a:xfrm>
              <a:prstGeom prst="rect">
                <a:avLst/>
              </a:prstGeom>
              <a:blipFill>
                <a:blip r:embed="rId16"/>
                <a:stretch>
                  <a:fillRect b="-6557"/>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2" name="正方形/長方形 71"/>
              <p:cNvSpPr/>
              <p:nvPr/>
            </p:nvSpPr>
            <p:spPr>
              <a:xfrm>
                <a:off x="6199860" y="5595333"/>
                <a:ext cx="633891"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𝑦</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𝐿</m:t>
                          </m:r>
                        </m:sub>
                      </m:sSub>
                    </m:oMath>
                  </m:oMathPara>
                </a14:m>
                <a:endParaRPr lang="ja-JP" altLang="en-US" dirty="0"/>
              </a:p>
            </p:txBody>
          </p:sp>
        </mc:Choice>
        <mc:Fallback xmlns="">
          <p:sp>
            <p:nvSpPr>
              <p:cNvPr id="72" name="正方形/長方形 71"/>
              <p:cNvSpPr>
                <a:spLocks noRot="1" noChangeAspect="1" noMove="1" noResize="1" noEditPoints="1" noAdjustHandles="1" noChangeArrowheads="1" noChangeShapeType="1" noTextEdit="1"/>
              </p:cNvSpPr>
              <p:nvPr/>
            </p:nvSpPr>
            <p:spPr>
              <a:xfrm>
                <a:off x="6199860" y="5595333"/>
                <a:ext cx="633891" cy="369332"/>
              </a:xfrm>
              <a:prstGeom prst="rect">
                <a:avLst/>
              </a:prstGeom>
              <a:blipFill>
                <a:blip r:embed="rId17"/>
                <a:stretch>
                  <a:fillRect b="-833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3" name="正方形/長方形 72"/>
              <p:cNvSpPr/>
              <p:nvPr/>
            </p:nvSpPr>
            <p:spPr>
              <a:xfrm>
                <a:off x="6199862" y="4622806"/>
                <a:ext cx="635815"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𝑦</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2</m:t>
                          </m:r>
                        </m:sub>
                      </m:sSub>
                    </m:oMath>
                  </m:oMathPara>
                </a14:m>
                <a:endParaRPr lang="ja-JP" altLang="en-US" dirty="0"/>
              </a:p>
            </p:txBody>
          </p:sp>
        </mc:Choice>
        <mc:Fallback xmlns="">
          <p:sp>
            <p:nvSpPr>
              <p:cNvPr id="73" name="正方形/長方形 72"/>
              <p:cNvSpPr>
                <a:spLocks noRot="1" noChangeAspect="1" noMove="1" noResize="1" noEditPoints="1" noAdjustHandles="1" noChangeArrowheads="1" noChangeShapeType="1" noTextEdit="1"/>
              </p:cNvSpPr>
              <p:nvPr/>
            </p:nvSpPr>
            <p:spPr>
              <a:xfrm>
                <a:off x="6199862" y="4622806"/>
                <a:ext cx="635815" cy="369332"/>
              </a:xfrm>
              <a:prstGeom prst="rect">
                <a:avLst/>
              </a:prstGeom>
              <a:blipFill>
                <a:blip r:embed="rId18"/>
                <a:stretch>
                  <a:fillRect b="-8197"/>
                </a:stretch>
              </a:blipFill>
            </p:spPr>
            <p:txBody>
              <a:bodyPr/>
              <a:lstStyle/>
              <a:p>
                <a:r>
                  <a:rPr lang="ja-JP" altLang="en-US">
                    <a:noFill/>
                  </a:rPr>
                  <a:t> </a:t>
                </a:r>
              </a:p>
            </p:txBody>
          </p:sp>
        </mc:Fallback>
      </mc:AlternateContent>
      <p:sp>
        <p:nvSpPr>
          <p:cNvPr id="74" name="テキスト ボックス 73"/>
          <p:cNvSpPr txBox="1"/>
          <p:nvPr/>
        </p:nvSpPr>
        <p:spPr>
          <a:xfrm>
            <a:off x="6340409" y="5342967"/>
            <a:ext cx="461665" cy="323165"/>
          </a:xfrm>
          <a:prstGeom prst="rect">
            <a:avLst/>
          </a:prstGeom>
          <a:noFill/>
        </p:spPr>
        <p:txBody>
          <a:bodyPr vert="eaVert" wrap="none" rtlCol="0">
            <a:spAutoFit/>
          </a:bodyPr>
          <a:lstStyle/>
          <a:p>
            <a:r>
              <a:rPr kumimoji="1" lang="en-US" altLang="ja-JP" dirty="0" smtClean="0"/>
              <a:t>…</a:t>
            </a:r>
            <a:endParaRPr kumimoji="1" lang="ja-JP" altLang="en-US" dirty="0"/>
          </a:p>
        </p:txBody>
      </p:sp>
      <p:cxnSp>
        <p:nvCxnSpPr>
          <p:cNvPr id="75" name="直線矢印コネクタ 74"/>
          <p:cNvCxnSpPr>
            <a:stCxn id="70" idx="1"/>
            <a:endCxn id="76" idx="3"/>
          </p:cNvCxnSpPr>
          <p:nvPr/>
        </p:nvCxnSpPr>
        <p:spPr>
          <a:xfrm flipH="1">
            <a:off x="5633645" y="4430305"/>
            <a:ext cx="566218" cy="697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6" name="正方形/長方形 75"/>
              <p:cNvSpPr/>
              <p:nvPr/>
            </p:nvSpPr>
            <p:spPr>
              <a:xfrm>
                <a:off x="4678575" y="4252614"/>
                <a:ext cx="955070"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h</m:t>
                      </m:r>
                      <m:r>
                        <a:rPr lang="en-US" altLang="ja-JP" b="0" i="1" smtClean="0">
                          <a:latin typeface="Cambria Math" panose="02040503050406030204" pitchFamily="18" charset="0"/>
                        </a:rPr>
                        <m:t>(</m:t>
                      </m:r>
                      <m:r>
                        <a:rPr lang="en-US" altLang="ja-JP" b="0" i="1" smtClean="0">
                          <a:latin typeface="Cambria Math" panose="02040503050406030204" pitchFamily="18" charset="0"/>
                        </a:rPr>
                        <m:t>𝑦</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i="1">
                              <a:latin typeface="Cambria Math" panose="02040503050406030204" pitchFamily="18" charset="0"/>
                            </a:rPr>
                            <m:t>1</m:t>
                          </m:r>
                        </m:sub>
                      </m:sSub>
                      <m:r>
                        <a:rPr lang="en-US" altLang="ja-JP" b="0" i="1" smtClean="0">
                          <a:latin typeface="Cambria Math" panose="02040503050406030204" pitchFamily="18" charset="0"/>
                        </a:rPr>
                        <m:t>)</m:t>
                      </m:r>
                    </m:oMath>
                  </m:oMathPara>
                </a14:m>
                <a:endParaRPr lang="ja-JP" altLang="en-US" dirty="0"/>
              </a:p>
            </p:txBody>
          </p:sp>
        </mc:Choice>
        <mc:Fallback xmlns="">
          <p:sp>
            <p:nvSpPr>
              <p:cNvPr id="76" name="正方形/長方形 75"/>
              <p:cNvSpPr>
                <a:spLocks noRot="1" noChangeAspect="1" noMove="1" noResize="1" noEditPoints="1" noAdjustHandles="1" noChangeArrowheads="1" noChangeShapeType="1" noTextEdit="1"/>
              </p:cNvSpPr>
              <p:nvPr/>
            </p:nvSpPr>
            <p:spPr>
              <a:xfrm>
                <a:off x="4678575" y="4252614"/>
                <a:ext cx="955070" cy="369332"/>
              </a:xfrm>
              <a:prstGeom prst="rect">
                <a:avLst/>
              </a:prstGeom>
              <a:blipFill>
                <a:blip r:embed="rId19"/>
                <a:stretch>
                  <a:fillRect b="-1500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7" name="正方形/長方形 76"/>
              <p:cNvSpPr/>
              <p:nvPr/>
            </p:nvSpPr>
            <p:spPr>
              <a:xfrm>
                <a:off x="4678575" y="4626852"/>
                <a:ext cx="960391"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h</m:t>
                      </m:r>
                      <m:r>
                        <a:rPr lang="en-US" altLang="ja-JP" b="0" i="1" smtClean="0">
                          <a:latin typeface="Cambria Math" panose="02040503050406030204" pitchFamily="18" charset="0"/>
                        </a:rPr>
                        <m:t>(</m:t>
                      </m:r>
                      <m:r>
                        <a:rPr lang="en-US" altLang="ja-JP" b="0" i="1" smtClean="0">
                          <a:latin typeface="Cambria Math" panose="02040503050406030204" pitchFamily="18" charset="0"/>
                        </a:rPr>
                        <m:t>𝑦</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2</m:t>
                          </m:r>
                        </m:sub>
                      </m:sSub>
                      <m:r>
                        <a:rPr lang="en-US" altLang="ja-JP" b="0" i="1" smtClean="0">
                          <a:latin typeface="Cambria Math" panose="02040503050406030204" pitchFamily="18" charset="0"/>
                        </a:rPr>
                        <m:t>)</m:t>
                      </m:r>
                    </m:oMath>
                  </m:oMathPara>
                </a14:m>
                <a:endParaRPr lang="ja-JP" altLang="en-US" dirty="0"/>
              </a:p>
            </p:txBody>
          </p:sp>
        </mc:Choice>
        <mc:Fallback xmlns="">
          <p:sp>
            <p:nvSpPr>
              <p:cNvPr id="77" name="正方形/長方形 76"/>
              <p:cNvSpPr>
                <a:spLocks noRot="1" noChangeAspect="1" noMove="1" noResize="1" noEditPoints="1" noAdjustHandles="1" noChangeArrowheads="1" noChangeShapeType="1" noTextEdit="1"/>
              </p:cNvSpPr>
              <p:nvPr/>
            </p:nvSpPr>
            <p:spPr>
              <a:xfrm>
                <a:off x="4678575" y="4626852"/>
                <a:ext cx="960391" cy="369332"/>
              </a:xfrm>
              <a:prstGeom prst="rect">
                <a:avLst/>
              </a:prstGeom>
              <a:blipFill>
                <a:blip r:embed="rId20"/>
                <a:stretch>
                  <a:fillRect b="-13115"/>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8" name="正方形/長方形 77"/>
              <p:cNvSpPr/>
              <p:nvPr/>
            </p:nvSpPr>
            <p:spPr>
              <a:xfrm>
                <a:off x="4678575" y="4991767"/>
                <a:ext cx="960391"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h</m:t>
                      </m:r>
                      <m:r>
                        <a:rPr lang="en-US" altLang="ja-JP" b="0" i="1" smtClean="0">
                          <a:latin typeface="Cambria Math" panose="02040503050406030204" pitchFamily="18" charset="0"/>
                        </a:rPr>
                        <m:t>(</m:t>
                      </m:r>
                      <m:r>
                        <a:rPr lang="en-US" altLang="ja-JP" b="0" i="1" smtClean="0">
                          <a:latin typeface="Cambria Math" panose="02040503050406030204" pitchFamily="18" charset="0"/>
                        </a:rPr>
                        <m:t>𝑦</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3</m:t>
                          </m:r>
                        </m:sub>
                      </m:sSub>
                      <m:r>
                        <a:rPr lang="en-US" altLang="ja-JP" b="0" i="1" smtClean="0">
                          <a:latin typeface="Cambria Math" panose="02040503050406030204" pitchFamily="18" charset="0"/>
                        </a:rPr>
                        <m:t>)</m:t>
                      </m:r>
                    </m:oMath>
                  </m:oMathPara>
                </a14:m>
                <a:endParaRPr lang="ja-JP" altLang="en-US" dirty="0"/>
              </a:p>
            </p:txBody>
          </p:sp>
        </mc:Choice>
        <mc:Fallback xmlns="">
          <p:sp>
            <p:nvSpPr>
              <p:cNvPr id="78" name="正方形/長方形 77"/>
              <p:cNvSpPr>
                <a:spLocks noRot="1" noChangeAspect="1" noMove="1" noResize="1" noEditPoints="1" noAdjustHandles="1" noChangeArrowheads="1" noChangeShapeType="1" noTextEdit="1"/>
              </p:cNvSpPr>
              <p:nvPr/>
            </p:nvSpPr>
            <p:spPr>
              <a:xfrm>
                <a:off x="4678575" y="4991767"/>
                <a:ext cx="960391" cy="369332"/>
              </a:xfrm>
              <a:prstGeom prst="rect">
                <a:avLst/>
              </a:prstGeom>
              <a:blipFill>
                <a:blip r:embed="rId21"/>
                <a:stretch>
                  <a:fillRect b="-1500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9" name="正方形/長方形 78"/>
              <p:cNvSpPr/>
              <p:nvPr/>
            </p:nvSpPr>
            <p:spPr>
              <a:xfrm>
                <a:off x="4678575" y="5597810"/>
                <a:ext cx="958468"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rPr>
                        <m:t>h</m:t>
                      </m:r>
                      <m:r>
                        <a:rPr lang="en-US" altLang="ja-JP" b="0" i="1" smtClean="0">
                          <a:latin typeface="Cambria Math" panose="02040503050406030204" pitchFamily="18" charset="0"/>
                        </a:rPr>
                        <m:t>(</m:t>
                      </m:r>
                      <m:r>
                        <a:rPr lang="en-US" altLang="ja-JP" b="0" i="1" smtClean="0">
                          <a:latin typeface="Cambria Math" panose="02040503050406030204" pitchFamily="18" charset="0"/>
                        </a:rPr>
                        <m:t>𝑦</m:t>
                      </m:r>
                      <m:sSub>
                        <m:sSubPr>
                          <m:ctrlPr>
                            <a:rPr lang="en-US" altLang="ja-JP" i="1">
                              <a:latin typeface="Cambria Math" panose="02040503050406030204" pitchFamily="18" charset="0"/>
                            </a:rPr>
                          </m:ctrlPr>
                        </m:sSubPr>
                        <m:e>
                          <m:r>
                            <a:rPr lang="en-US" altLang="ja-JP" i="1">
                              <a:latin typeface="Cambria Math" panose="02040503050406030204" pitchFamily="18" charset="0"/>
                            </a:rPr>
                            <m:t>𝐴</m:t>
                          </m:r>
                        </m:e>
                        <m:sub>
                          <m:r>
                            <a:rPr lang="en-US" altLang="ja-JP" b="0" i="1" smtClean="0">
                              <a:latin typeface="Cambria Math" panose="02040503050406030204" pitchFamily="18" charset="0"/>
                            </a:rPr>
                            <m:t>𝐿</m:t>
                          </m:r>
                        </m:sub>
                      </m:sSub>
                      <m:r>
                        <a:rPr lang="en-US" altLang="ja-JP" b="0" i="1" smtClean="0">
                          <a:latin typeface="Cambria Math" panose="02040503050406030204" pitchFamily="18" charset="0"/>
                        </a:rPr>
                        <m:t>)</m:t>
                      </m:r>
                    </m:oMath>
                  </m:oMathPara>
                </a14:m>
                <a:endParaRPr lang="ja-JP" altLang="en-US" dirty="0"/>
              </a:p>
            </p:txBody>
          </p:sp>
        </mc:Choice>
        <mc:Fallback xmlns="">
          <p:sp>
            <p:nvSpPr>
              <p:cNvPr id="79" name="正方形/長方形 78"/>
              <p:cNvSpPr>
                <a:spLocks noRot="1" noChangeAspect="1" noMove="1" noResize="1" noEditPoints="1" noAdjustHandles="1" noChangeArrowheads="1" noChangeShapeType="1" noTextEdit="1"/>
              </p:cNvSpPr>
              <p:nvPr/>
            </p:nvSpPr>
            <p:spPr>
              <a:xfrm>
                <a:off x="4678575" y="5597810"/>
                <a:ext cx="958468" cy="369332"/>
              </a:xfrm>
              <a:prstGeom prst="rect">
                <a:avLst/>
              </a:prstGeom>
              <a:blipFill>
                <a:blip r:embed="rId22"/>
                <a:stretch>
                  <a:fillRect b="-14754"/>
                </a:stretch>
              </a:blipFill>
            </p:spPr>
            <p:txBody>
              <a:bodyPr/>
              <a:lstStyle/>
              <a:p>
                <a:r>
                  <a:rPr lang="ja-JP" altLang="en-US">
                    <a:noFill/>
                  </a:rPr>
                  <a:t> </a:t>
                </a:r>
              </a:p>
            </p:txBody>
          </p:sp>
        </mc:Fallback>
      </mc:AlternateContent>
      <p:cxnSp>
        <p:nvCxnSpPr>
          <p:cNvPr id="80" name="直線矢印コネクタ 79"/>
          <p:cNvCxnSpPr>
            <a:stCxn id="73" idx="1"/>
            <a:endCxn id="77" idx="3"/>
          </p:cNvCxnSpPr>
          <p:nvPr/>
        </p:nvCxnSpPr>
        <p:spPr>
          <a:xfrm flipH="1">
            <a:off x="5638966" y="4807472"/>
            <a:ext cx="560896" cy="404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直線矢印コネクタ 80"/>
          <p:cNvCxnSpPr>
            <a:stCxn id="71" idx="1"/>
            <a:endCxn id="78" idx="3"/>
          </p:cNvCxnSpPr>
          <p:nvPr/>
        </p:nvCxnSpPr>
        <p:spPr>
          <a:xfrm flipH="1" flipV="1">
            <a:off x="5638966" y="5176433"/>
            <a:ext cx="560895" cy="37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2" name="直線矢印コネクタ 81"/>
          <p:cNvCxnSpPr>
            <a:stCxn id="72" idx="1"/>
            <a:endCxn id="79" idx="3"/>
          </p:cNvCxnSpPr>
          <p:nvPr/>
        </p:nvCxnSpPr>
        <p:spPr>
          <a:xfrm flipH="1">
            <a:off x="5637043" y="5779999"/>
            <a:ext cx="562817" cy="247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3" name="テキスト ボックス 82"/>
          <p:cNvSpPr txBox="1"/>
          <p:nvPr/>
        </p:nvSpPr>
        <p:spPr>
          <a:xfrm>
            <a:off x="5459350" y="3902560"/>
            <a:ext cx="886781" cy="338554"/>
          </a:xfrm>
          <a:prstGeom prst="rect">
            <a:avLst/>
          </a:prstGeom>
          <a:noFill/>
        </p:spPr>
        <p:txBody>
          <a:bodyPr wrap="none" rtlCol="0">
            <a:spAutoFit/>
          </a:bodyPr>
          <a:lstStyle/>
          <a:p>
            <a:r>
              <a:rPr kumimoji="1" lang="en-US" altLang="ja-JP" sz="1600" dirty="0" smtClean="0">
                <a:latin typeface="+mn-ea"/>
                <a:ea typeface="+mn-ea"/>
              </a:rPr>
              <a:t>STEP</a:t>
            </a:r>
            <a:r>
              <a:rPr lang="ja-JP" altLang="en-US" sz="1600" dirty="0">
                <a:latin typeface="+mn-ea"/>
                <a:ea typeface="+mn-ea"/>
              </a:rPr>
              <a:t> </a:t>
            </a:r>
            <a:r>
              <a:rPr lang="en-US" altLang="ja-JP" sz="1600" dirty="0" smtClean="0">
                <a:latin typeface="+mn-ea"/>
                <a:ea typeface="+mn-ea"/>
              </a:rPr>
              <a:t>β</a:t>
            </a:r>
            <a:endParaRPr kumimoji="1" lang="ja-JP" altLang="en-US" sz="1600" dirty="0">
              <a:latin typeface="+mn-ea"/>
              <a:ea typeface="+mn-ea"/>
            </a:endParaRPr>
          </a:p>
        </p:txBody>
      </p:sp>
      <mc:AlternateContent xmlns:mc="http://schemas.openxmlformats.org/markup-compatibility/2006" xmlns:a14="http://schemas.microsoft.com/office/drawing/2010/main">
        <mc:Choice Requires="a14">
          <p:sp>
            <p:nvSpPr>
              <p:cNvPr id="123" name="テキスト ボックス 122"/>
              <p:cNvSpPr txBox="1"/>
              <p:nvPr/>
            </p:nvSpPr>
            <p:spPr>
              <a:xfrm>
                <a:off x="4330535" y="4184898"/>
                <a:ext cx="49885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2400" b="1" i="1" smtClean="0">
                          <a:solidFill>
                            <a:srgbClr val="208DC3"/>
                          </a:solidFill>
                          <a:latin typeface="Cambria Math" panose="02040503050406030204" pitchFamily="18" charset="0"/>
                          <a:ea typeface="Cambria Math" panose="02040503050406030204" pitchFamily="18" charset="0"/>
                        </a:rPr>
                        <m:t>≠</m:t>
                      </m:r>
                    </m:oMath>
                  </m:oMathPara>
                </a14:m>
                <a:endParaRPr kumimoji="1" lang="ja-JP" altLang="en-US" sz="2400" b="1" dirty="0">
                  <a:solidFill>
                    <a:srgbClr val="208DC3"/>
                  </a:solidFill>
                </a:endParaRPr>
              </a:p>
            </p:txBody>
          </p:sp>
        </mc:Choice>
        <mc:Fallback xmlns="">
          <p:sp>
            <p:nvSpPr>
              <p:cNvPr id="123" name="テキスト ボックス 122"/>
              <p:cNvSpPr txBox="1">
                <a:spLocks noRot="1" noChangeAspect="1" noMove="1" noResize="1" noEditPoints="1" noAdjustHandles="1" noChangeArrowheads="1" noChangeShapeType="1" noTextEdit="1"/>
              </p:cNvSpPr>
              <p:nvPr/>
            </p:nvSpPr>
            <p:spPr>
              <a:xfrm>
                <a:off x="4330535" y="4184898"/>
                <a:ext cx="498855" cy="461665"/>
              </a:xfrm>
              <a:prstGeom prst="rect">
                <a:avLst/>
              </a:prstGeom>
              <a:blipFill>
                <a:blip r:embed="rId2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24" name="テキスト ボックス 123"/>
              <p:cNvSpPr txBox="1"/>
              <p:nvPr/>
            </p:nvSpPr>
            <p:spPr>
              <a:xfrm>
                <a:off x="4338540" y="4574468"/>
                <a:ext cx="49885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2400" b="1" i="1" smtClean="0">
                          <a:solidFill>
                            <a:srgbClr val="208DC3"/>
                          </a:solidFill>
                          <a:latin typeface="Cambria Math" panose="02040503050406030204" pitchFamily="18" charset="0"/>
                          <a:ea typeface="Cambria Math" panose="02040503050406030204" pitchFamily="18" charset="0"/>
                        </a:rPr>
                        <m:t>≠</m:t>
                      </m:r>
                    </m:oMath>
                  </m:oMathPara>
                </a14:m>
                <a:endParaRPr kumimoji="1" lang="ja-JP" altLang="en-US" sz="2400" b="1" dirty="0">
                  <a:solidFill>
                    <a:srgbClr val="208DC3"/>
                  </a:solidFill>
                </a:endParaRPr>
              </a:p>
            </p:txBody>
          </p:sp>
        </mc:Choice>
        <mc:Fallback xmlns="">
          <p:sp>
            <p:nvSpPr>
              <p:cNvPr id="124" name="テキスト ボックス 123"/>
              <p:cNvSpPr txBox="1">
                <a:spLocks noRot="1" noChangeAspect="1" noMove="1" noResize="1" noEditPoints="1" noAdjustHandles="1" noChangeArrowheads="1" noChangeShapeType="1" noTextEdit="1"/>
              </p:cNvSpPr>
              <p:nvPr/>
            </p:nvSpPr>
            <p:spPr>
              <a:xfrm>
                <a:off x="4338540" y="4574468"/>
                <a:ext cx="498855" cy="461665"/>
              </a:xfrm>
              <a:prstGeom prst="rect">
                <a:avLst/>
              </a:prstGeom>
              <a:blipFill>
                <a:blip r:embed="rId24"/>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25" name="テキスト ボックス 124"/>
              <p:cNvSpPr txBox="1"/>
              <p:nvPr/>
            </p:nvSpPr>
            <p:spPr>
              <a:xfrm>
                <a:off x="4342895" y="4934170"/>
                <a:ext cx="49885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ja-JP" altLang="en-US" sz="2400" b="1" i="1" smtClean="0">
                          <a:solidFill>
                            <a:srgbClr val="208DC3"/>
                          </a:solidFill>
                          <a:latin typeface="Cambria Math" panose="02040503050406030204" pitchFamily="18" charset="0"/>
                        </a:rPr>
                        <m:t>≠</m:t>
                      </m:r>
                    </m:oMath>
                  </m:oMathPara>
                </a14:m>
                <a:endParaRPr kumimoji="1" lang="ja-JP" altLang="en-US" sz="2400" b="1" dirty="0">
                  <a:solidFill>
                    <a:srgbClr val="208DC3"/>
                  </a:solidFill>
                </a:endParaRPr>
              </a:p>
            </p:txBody>
          </p:sp>
        </mc:Choice>
        <mc:Fallback xmlns="">
          <p:sp>
            <p:nvSpPr>
              <p:cNvPr id="125" name="テキスト ボックス 124"/>
              <p:cNvSpPr txBox="1">
                <a:spLocks noRot="1" noChangeAspect="1" noMove="1" noResize="1" noEditPoints="1" noAdjustHandles="1" noChangeArrowheads="1" noChangeShapeType="1" noTextEdit="1"/>
              </p:cNvSpPr>
              <p:nvPr/>
            </p:nvSpPr>
            <p:spPr>
              <a:xfrm>
                <a:off x="4342895" y="4934170"/>
                <a:ext cx="498855" cy="461665"/>
              </a:xfrm>
              <a:prstGeom prst="rect">
                <a:avLst/>
              </a:prstGeom>
              <a:blipFill>
                <a:blip r:embed="rId25"/>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26" name="テキスト ボックス 125"/>
              <p:cNvSpPr txBox="1"/>
              <p:nvPr/>
            </p:nvSpPr>
            <p:spPr>
              <a:xfrm>
                <a:off x="4348404" y="5551099"/>
                <a:ext cx="49885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ja-JP" altLang="en-US" sz="2400" b="1" i="1" smtClean="0">
                          <a:solidFill>
                            <a:srgbClr val="208DC3"/>
                          </a:solidFill>
                          <a:latin typeface="Cambria Math" panose="02040503050406030204" pitchFamily="18" charset="0"/>
                        </a:rPr>
                        <m:t>≠</m:t>
                      </m:r>
                    </m:oMath>
                  </m:oMathPara>
                </a14:m>
                <a:endParaRPr kumimoji="1" lang="ja-JP" altLang="en-US" sz="2400" b="1" dirty="0">
                  <a:solidFill>
                    <a:srgbClr val="D04255"/>
                  </a:solidFill>
                </a:endParaRPr>
              </a:p>
            </p:txBody>
          </p:sp>
        </mc:Choice>
        <mc:Fallback xmlns="">
          <p:sp>
            <p:nvSpPr>
              <p:cNvPr id="126" name="テキスト ボックス 125"/>
              <p:cNvSpPr txBox="1">
                <a:spLocks noRot="1" noChangeAspect="1" noMove="1" noResize="1" noEditPoints="1" noAdjustHandles="1" noChangeArrowheads="1" noChangeShapeType="1" noTextEdit="1"/>
              </p:cNvSpPr>
              <p:nvPr/>
            </p:nvSpPr>
            <p:spPr>
              <a:xfrm>
                <a:off x="4348404" y="5551099"/>
                <a:ext cx="498855" cy="461665"/>
              </a:xfrm>
              <a:prstGeom prst="rect">
                <a:avLst/>
              </a:prstGeom>
              <a:blipFill>
                <a:blip r:embed="rId26"/>
                <a:stretch>
                  <a:fillRect/>
                </a:stretch>
              </a:blipFill>
            </p:spPr>
            <p:txBody>
              <a:bodyPr/>
              <a:lstStyle/>
              <a:p>
                <a:r>
                  <a:rPr lang="ja-JP" altLang="en-US">
                    <a:noFill/>
                  </a:rPr>
                  <a:t> </a:t>
                </a:r>
              </a:p>
            </p:txBody>
          </p:sp>
        </mc:Fallback>
      </mc:AlternateContent>
      <p:sp>
        <p:nvSpPr>
          <p:cNvPr id="127" name="テキスト ボックス 126"/>
          <p:cNvSpPr txBox="1"/>
          <p:nvPr/>
        </p:nvSpPr>
        <p:spPr>
          <a:xfrm>
            <a:off x="3785806" y="5334697"/>
            <a:ext cx="461665" cy="323165"/>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128" name="テキスト ボックス 127"/>
          <p:cNvSpPr txBox="1"/>
          <p:nvPr/>
        </p:nvSpPr>
        <p:spPr>
          <a:xfrm>
            <a:off x="4937908" y="5334697"/>
            <a:ext cx="461665" cy="323165"/>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131" name="テキスト ボックス 130"/>
          <p:cNvSpPr txBox="1"/>
          <p:nvPr/>
        </p:nvSpPr>
        <p:spPr>
          <a:xfrm>
            <a:off x="4452411" y="5319942"/>
            <a:ext cx="461665" cy="323165"/>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132" name="右矢印 131"/>
          <p:cNvSpPr/>
          <p:nvPr/>
        </p:nvSpPr>
        <p:spPr>
          <a:xfrm rot="5400000">
            <a:off x="4450007" y="5348562"/>
            <a:ext cx="275918" cy="1604322"/>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400" dirty="0">
              <a:latin typeface="+mn-ea"/>
            </a:endParaRPr>
          </a:p>
        </p:txBody>
      </p:sp>
      <mc:AlternateContent xmlns:mc="http://schemas.openxmlformats.org/markup-compatibility/2006" xmlns:a14="http://schemas.microsoft.com/office/drawing/2010/main">
        <mc:Choice Requires="a14">
          <p:sp>
            <p:nvSpPr>
              <p:cNvPr id="133" name="テキスト ボックス 132"/>
              <p:cNvSpPr txBox="1"/>
              <p:nvPr/>
            </p:nvSpPr>
            <p:spPr>
              <a:xfrm>
                <a:off x="2703615" y="6281900"/>
                <a:ext cx="3752694" cy="369332"/>
              </a:xfrm>
              <a:prstGeom prst="rect">
                <a:avLst/>
              </a:prstGeom>
              <a:noFill/>
            </p:spPr>
            <p:txBody>
              <a:bodyPr wrap="none" rtlCol="0">
                <a:spAutoFit/>
              </a:bodyPr>
              <a:lstStyle/>
              <a:p>
                <a:r>
                  <a:rPr lang="ja-JP" altLang="en-US" kern="0" dirty="0" smtClean="0"/>
                  <a:t>ベクトル </a:t>
                </a:r>
                <a14:m>
                  <m:oMath xmlns:m="http://schemas.openxmlformats.org/officeDocument/2006/math">
                    <m:r>
                      <a:rPr lang="en-US" altLang="ja-JP" b="0" i="1" kern="0" smtClean="0">
                        <a:latin typeface="Cambria Math" panose="02040503050406030204" pitchFamily="18" charset="0"/>
                      </a:rPr>
                      <m:t>𝑥</m:t>
                    </m:r>
                    <m:r>
                      <a:rPr lang="en-US" altLang="ja-JP" b="0" i="1" kern="0" smtClean="0">
                        <a:latin typeface="Cambria Math" panose="02040503050406030204" pitchFamily="18" charset="0"/>
                      </a:rPr>
                      <m:t>,</m:t>
                    </m:r>
                    <m:r>
                      <a:rPr lang="en-US" altLang="ja-JP" b="0" i="1" kern="0" smtClean="0">
                        <a:latin typeface="Cambria Math" panose="02040503050406030204" pitchFamily="18" charset="0"/>
                      </a:rPr>
                      <m:t>𝑦</m:t>
                    </m:r>
                  </m:oMath>
                </a14:m>
                <a:r>
                  <a:rPr lang="en-US" altLang="ja-JP" kern="0" dirty="0" smtClean="0"/>
                  <a:t> </a:t>
                </a:r>
                <a:r>
                  <a:rPr lang="ja-JP" altLang="en-US" kern="0" dirty="0" smtClean="0"/>
                  <a:t>は</a:t>
                </a:r>
                <a:r>
                  <a:rPr kumimoji="1" lang="ja-JP" altLang="en-US" dirty="0" smtClean="0">
                    <a:solidFill>
                      <a:srgbClr val="208DC3"/>
                    </a:solidFill>
                  </a:rPr>
                  <a:t>異なる</a:t>
                </a:r>
                <a:r>
                  <a:rPr kumimoji="1" lang="ja-JP" altLang="en-US" dirty="0" smtClean="0"/>
                  <a:t>クラスタに分類</a:t>
                </a:r>
                <a:endParaRPr kumimoji="1" lang="ja-JP" altLang="en-US" dirty="0"/>
              </a:p>
            </p:txBody>
          </p:sp>
        </mc:Choice>
        <mc:Fallback xmlns="">
          <p:sp>
            <p:nvSpPr>
              <p:cNvPr id="133" name="テキスト ボックス 132"/>
              <p:cNvSpPr txBox="1">
                <a:spLocks noRot="1" noChangeAspect="1" noMove="1" noResize="1" noEditPoints="1" noAdjustHandles="1" noChangeArrowheads="1" noChangeShapeType="1" noTextEdit="1"/>
              </p:cNvSpPr>
              <p:nvPr/>
            </p:nvSpPr>
            <p:spPr>
              <a:xfrm>
                <a:off x="2703615" y="6281900"/>
                <a:ext cx="3752694" cy="369332"/>
              </a:xfrm>
              <a:prstGeom prst="rect">
                <a:avLst/>
              </a:prstGeom>
              <a:blipFill>
                <a:blip r:embed="rId27"/>
                <a:stretch>
                  <a:fillRect l="-1463" t="-11475" r="-976" b="-21311"/>
                </a:stretch>
              </a:blipFill>
            </p:spPr>
            <p:txBody>
              <a:bodyPr/>
              <a:lstStyle/>
              <a:p>
                <a:r>
                  <a:rPr lang="ja-JP" altLang="en-US">
                    <a:noFill/>
                  </a:rPr>
                  <a:t> </a:t>
                </a:r>
              </a:p>
            </p:txBody>
          </p:sp>
        </mc:Fallback>
      </mc:AlternateContent>
      <p:sp>
        <p:nvSpPr>
          <p:cNvPr id="134" name="テキスト ボックス 133"/>
          <p:cNvSpPr txBox="1"/>
          <p:nvPr/>
        </p:nvSpPr>
        <p:spPr>
          <a:xfrm>
            <a:off x="4148582" y="3908257"/>
            <a:ext cx="878767" cy="338554"/>
          </a:xfrm>
          <a:prstGeom prst="rect">
            <a:avLst/>
          </a:prstGeom>
          <a:noFill/>
        </p:spPr>
        <p:txBody>
          <a:bodyPr wrap="none" rtlCol="0">
            <a:spAutoFit/>
          </a:bodyPr>
          <a:lstStyle/>
          <a:p>
            <a:r>
              <a:rPr kumimoji="1" lang="en-US" altLang="ja-JP" sz="1600" dirty="0" smtClean="0">
                <a:latin typeface="+mn-ea"/>
                <a:ea typeface="+mn-ea"/>
              </a:rPr>
              <a:t>STEP</a:t>
            </a:r>
            <a:r>
              <a:rPr lang="ja-JP" altLang="en-US" sz="1600" dirty="0" smtClean="0">
                <a:latin typeface="+mn-ea"/>
                <a:ea typeface="+mn-ea"/>
              </a:rPr>
              <a:t> </a:t>
            </a:r>
            <a:r>
              <a:rPr lang="en-US" altLang="ja-JP" sz="1600" dirty="0" smtClean="0">
                <a:latin typeface="+mn-ea"/>
                <a:ea typeface="+mn-ea"/>
              </a:rPr>
              <a:t>γ</a:t>
            </a:r>
            <a:endParaRPr kumimoji="1" lang="ja-JP" altLang="en-US" sz="1600" dirty="0">
              <a:latin typeface="+mn-ea"/>
              <a:ea typeface="+mn-ea"/>
            </a:endParaRPr>
          </a:p>
        </p:txBody>
      </p:sp>
    </p:spTree>
    <p:extLst>
      <p:ext uri="{BB962C8B-B14F-4D97-AF65-F5344CB8AC3E}">
        <p14:creationId xmlns:p14="http://schemas.microsoft.com/office/powerpoint/2010/main" val="4182923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7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4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7"/>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9"/>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5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51"/>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2"/>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53"/>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54"/>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62"/>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27"/>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75"/>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76"/>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77"/>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78"/>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79"/>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80"/>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81"/>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82"/>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83"/>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128"/>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134"/>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123"/>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124"/>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125"/>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126"/>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131"/>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grpId="0" nodeType="clickEffect">
                                  <p:stCondLst>
                                    <p:cond delay="0"/>
                                  </p:stCondLst>
                                  <p:childTnLst>
                                    <p:set>
                                      <p:cBhvr>
                                        <p:cTn id="104" dur="1" fill="hold">
                                          <p:stCondLst>
                                            <p:cond delay="0"/>
                                          </p:stCondLst>
                                        </p:cTn>
                                        <p:tgtEl>
                                          <p:spTgt spid="132"/>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1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p:bldP spid="34" grpId="0"/>
      <p:bldP spid="35" grpId="0"/>
      <p:bldP spid="36" grpId="0"/>
      <p:bldP spid="42" grpId="0"/>
      <p:bldP spid="47" grpId="0"/>
      <p:bldP spid="49" grpId="0"/>
      <p:bldP spid="50" grpId="0"/>
      <p:bldP spid="51" grpId="0"/>
      <p:bldP spid="62" grpId="0"/>
      <p:bldP spid="69" grpId="0"/>
      <p:bldP spid="70" grpId="0"/>
      <p:bldP spid="71" grpId="0"/>
      <p:bldP spid="72" grpId="0"/>
      <p:bldP spid="73" grpId="0"/>
      <p:bldP spid="74" grpId="0"/>
      <p:bldP spid="76" grpId="0"/>
      <p:bldP spid="77" grpId="0"/>
      <p:bldP spid="78" grpId="0"/>
      <p:bldP spid="79" grpId="0"/>
      <p:bldP spid="83" grpId="0"/>
      <p:bldP spid="123" grpId="0"/>
      <p:bldP spid="124" grpId="0"/>
      <p:bldP spid="125" grpId="0"/>
      <p:bldP spid="126" grpId="0"/>
      <p:bldP spid="127" grpId="0"/>
      <p:bldP spid="128" grpId="0"/>
      <p:bldP spid="131" grpId="0"/>
      <p:bldP spid="132" grpId="0" animBg="1"/>
      <p:bldP spid="133" grpId="0"/>
      <p:bldP spid="134" grpId="0"/>
    </p:bldLst>
  </p:timing>
</p:sld>
</file>

<file path=ppt/tags/tag1.xml><?xml version="1.0" encoding="utf-8"?>
<p:tagLst xmlns:a="http://schemas.openxmlformats.org/drawingml/2006/main" xmlns:r="http://schemas.openxmlformats.org/officeDocument/2006/relationships" xmlns:p="http://schemas.openxmlformats.org/presentationml/2006/main">
  <p:tag name="OUTPUTDPI" val="1200"/>
  <p:tag name="ORIGINALHEIGHT" val="168.7289"/>
  <p:tag name="ORIGINALWIDTH" val="935.1331"/>
  <p:tag name="LATEXADDIN" val="\documentclass{article}&#10;\usepackage{amsmath}&#10;\pagestyle{empty}&#10;\begin{document}&#10;&#10;&#10;$1-(1-T^{-\frac{1-\delta}{1+\delta}})^{L}$&#10;\end{document}"/>
  <p:tag name="IGUANATEXSIZE" val="24"/>
  <p:tag name="IGUANATEXCURSOR" val="117"/>
  <p:tag name="TRANSPARENCY" val="True"/>
  <p:tag name="FILENAME" val=""/>
  <p:tag name="LATEXENGINEID" val="0"/>
  <p:tag name="TEMPFOLDER" val="c:\temp\"/>
  <p:tag name="LATEXFORMHEIGHT" val="312"/>
  <p:tag name="LATEXFORMWIDTH" val="384"/>
  <p:tag name="LATEXFORMWRAP" val="True"/>
  <p:tag name="BITMAPVECTOR" val="0"/>
</p:tagLst>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1">
      <a:majorFont>
        <a:latin typeface="Arial"/>
        <a:ea typeface="メイリオ"/>
        <a:cs typeface=""/>
      </a:majorFont>
      <a:minorFont>
        <a:latin typeface="Arial"/>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inoueken.potx" id="{014318ED-02BF-48A5-90E4-089C5B0CAC9A}" vid="{650E900F-37A1-42E1-97CE-302AAF14E1F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inoueken</Template>
  <TotalTime>5943</TotalTime>
  <Words>2858</Words>
  <Application>Microsoft Office PowerPoint</Application>
  <PresentationFormat>画面に合わせる (4:3)</PresentationFormat>
  <Paragraphs>437</Paragraphs>
  <Slides>19</Slides>
  <Notes>18</Notes>
  <HiddenSlides>3</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19</vt:i4>
      </vt:variant>
    </vt:vector>
  </HeadingPairs>
  <TitlesOfParts>
    <vt:vector size="25" baseType="lpstr">
      <vt:lpstr>ＭＳ Ｐゴシック</vt:lpstr>
      <vt:lpstr>メイリオ</vt:lpstr>
      <vt:lpstr>游ゴシック</vt:lpstr>
      <vt:lpstr>Arial</vt:lpstr>
      <vt:lpstr>Cambria Math</vt:lpstr>
      <vt:lpstr>Sel-CoolMetal-white</vt:lpstr>
      <vt:lpstr>Cross-Polytope LSH を用いた コードクローン検出のための パラメータ決定手法</vt:lpstr>
      <vt:lpstr>コードクローン</vt:lpstr>
      <vt:lpstr>クラスタリング手法を用いた コードクローン検出</vt:lpstr>
      <vt:lpstr>コードクローン検出ツール : CCVolti [1]</vt:lpstr>
      <vt:lpstr>CCVoltiの問題点</vt:lpstr>
      <vt:lpstr>研究動機</vt:lpstr>
      <vt:lpstr>研究概要</vt:lpstr>
      <vt:lpstr>Cross-Polytope LSH [2]</vt:lpstr>
      <vt:lpstr>Cross-Polytope LSH の アルゴリズム</vt:lpstr>
      <vt:lpstr>Cross-Polytope LSH の アルゴリズム</vt:lpstr>
      <vt:lpstr> Cross-Polytope LSH に与えるパラメータ</vt:lpstr>
      <vt:lpstr>STEP A パラメータ組を抽出</vt:lpstr>
      <vt:lpstr>STEP B : 回帰モデルを生成</vt:lpstr>
      <vt:lpstr>評価実験</vt:lpstr>
      <vt:lpstr>RQ1</vt:lpstr>
      <vt:lpstr>まとめと今後の課題</vt:lpstr>
      <vt:lpstr>パラメータ決定手法</vt:lpstr>
      <vt:lpstr>RQ2</vt:lpstr>
      <vt:lpstr>再現率の振幅が大きくなる原因</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Cross-Polytope LSHに与える コードクローン検出法が用いる パラメータ決定手法</dc:title>
  <dc:creator>徳井 翔梧</dc:creator>
  <cp:lastModifiedBy>徳井 翔梧</cp:lastModifiedBy>
  <cp:revision>721</cp:revision>
  <cp:lastPrinted>2019-02-12T06:07:16Z</cp:lastPrinted>
  <dcterms:created xsi:type="dcterms:W3CDTF">2019-02-07T00:43:38Z</dcterms:created>
  <dcterms:modified xsi:type="dcterms:W3CDTF">2019-02-14T06:00:47Z</dcterms:modified>
</cp:coreProperties>
</file>