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5"/>
  </p:notesMasterIdLst>
  <p:handoutMasterIdLst>
    <p:handoutMasterId r:id="rId36"/>
  </p:handoutMasterIdLst>
  <p:sldIdLst>
    <p:sldId id="258" r:id="rId2"/>
    <p:sldId id="257" r:id="rId3"/>
    <p:sldId id="259" r:id="rId4"/>
    <p:sldId id="262" r:id="rId5"/>
    <p:sldId id="276" r:id="rId6"/>
    <p:sldId id="260" r:id="rId7"/>
    <p:sldId id="278" r:id="rId8"/>
    <p:sldId id="263" r:id="rId9"/>
    <p:sldId id="273" r:id="rId10"/>
    <p:sldId id="264" r:id="rId11"/>
    <p:sldId id="265" r:id="rId12"/>
    <p:sldId id="266" r:id="rId13"/>
    <p:sldId id="267" r:id="rId14"/>
    <p:sldId id="268" r:id="rId15"/>
    <p:sldId id="269" r:id="rId16"/>
    <p:sldId id="270" r:id="rId17"/>
    <p:sldId id="271" r:id="rId18"/>
    <p:sldId id="280" r:id="rId19"/>
    <p:sldId id="272" r:id="rId20"/>
    <p:sldId id="291" r:id="rId21"/>
    <p:sldId id="292" r:id="rId22"/>
    <p:sldId id="293" r:id="rId23"/>
    <p:sldId id="294" r:id="rId24"/>
    <p:sldId id="261" r:id="rId25"/>
    <p:sldId id="281" r:id="rId26"/>
    <p:sldId id="282" r:id="rId27"/>
    <p:sldId id="283" r:id="rId28"/>
    <p:sldId id="284" r:id="rId29"/>
    <p:sldId id="286" r:id="rId30"/>
    <p:sldId id="287" r:id="rId31"/>
    <p:sldId id="288" r:id="rId32"/>
    <p:sldId id="289" r:id="rId33"/>
    <p:sldId id="290" r:id="rId34"/>
  </p:sldIdLst>
  <p:sldSz cx="9144000" cy="6858000" type="screen4x3"/>
  <p:notesSz cx="9934575" cy="6802438"/>
  <p:embeddedFontLst>
    <p:embeddedFont>
      <p:font typeface="Segoe UI Semilight" panose="020B0402040204020203" pitchFamily="34" charset="0"/>
      <p:regular r:id="rId37"/>
      <p:italic r:id="rId38"/>
    </p:embeddedFont>
    <p:embeddedFont>
      <p:font typeface="Calibri" panose="020F0502020204030204" pitchFamily="34" charset="0"/>
      <p:regular r:id="rId39"/>
      <p:bold r:id="rId40"/>
      <p:italic r:id="rId41"/>
      <p:boldItalic r:id="rId42"/>
    </p:embeddedFont>
    <p:embeddedFont>
      <p:font typeface="Consolas" panose="020B0609020204030204" pitchFamily="49" charset="0"/>
      <p:regular r:id="rId43"/>
      <p:bold r:id="rId44"/>
      <p:italic r:id="rId45"/>
      <p:boldItalic r:id="rId46"/>
    </p:embeddedFont>
    <p:embeddedFont>
      <p:font typeface="メイリオ" panose="020B0604030504040204" pitchFamily="50" charset="-128"/>
      <p:regular r:id="rId47"/>
      <p:bold r:id="rId48"/>
      <p:italic r:id="rId49"/>
      <p:boldItalic r:id="rId50"/>
    </p:embeddedFont>
    <p:embeddedFont>
      <p:font typeface="Segoe UI" panose="020B0502040204020203" pitchFamily="34" charset="0"/>
      <p:regular r:id="rId51"/>
      <p:bold r:id="rId52"/>
      <p:italic r:id="rId53"/>
      <p:boldItalic r:id="rId54"/>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umata" initials="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DEF1F2"/>
    <a:srgbClr val="FFCC66"/>
    <a:srgbClr val="FFD65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33473" autoAdjust="0"/>
  </p:normalViewPr>
  <p:slideViewPr>
    <p:cSldViewPr snapToGrid="0" snapToObjects="1">
      <p:cViewPr varScale="1">
        <p:scale>
          <a:sx n="25" d="100"/>
          <a:sy n="25" d="100"/>
        </p:scale>
        <p:origin x="2909" y="38"/>
      </p:cViewPr>
      <p:guideLst>
        <p:guide orient="horz" pos="2160"/>
        <p:guide pos="2880"/>
      </p:guideLst>
    </p:cSldViewPr>
  </p:slideViewPr>
  <p:notesTextViewPr>
    <p:cViewPr>
      <p:scale>
        <a:sx n="200" d="100"/>
        <a:sy n="200" d="100"/>
      </p:scale>
      <p:origin x="0" y="-619"/>
    </p:cViewPr>
  </p:notesTextViewPr>
  <p:sorterViewPr>
    <p:cViewPr>
      <p:scale>
        <a:sx n="100" d="100"/>
        <a:sy n="100" d="100"/>
      </p:scale>
      <p:origin x="0" y="-6284"/>
    </p:cViewPr>
  </p:sorterViewPr>
  <p:notesViewPr>
    <p:cSldViewPr snapToGrid="0" snapToObjects="1">
      <p:cViewPr varScale="1">
        <p:scale>
          <a:sx n="165" d="100"/>
          <a:sy n="165" d="100"/>
        </p:scale>
        <p:origin x="24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5677" cy="341154"/>
          </a:xfrm>
          <a:prstGeom prst="rect">
            <a:avLst/>
          </a:prstGeom>
        </p:spPr>
        <p:txBody>
          <a:bodyPr vert="horz" lIns="91394" tIns="45697" rIns="91394" bIns="4569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6581" y="1"/>
            <a:ext cx="4305677" cy="341154"/>
          </a:xfrm>
          <a:prstGeom prst="rect">
            <a:avLst/>
          </a:prstGeom>
        </p:spPr>
        <p:txBody>
          <a:bodyPr vert="horz" lIns="91394" tIns="45697" rIns="91394" bIns="45697" rtlCol="0"/>
          <a:lstStyle>
            <a:lvl1pPr algn="r">
              <a:defRPr sz="1200"/>
            </a:lvl1pPr>
          </a:lstStyle>
          <a:p>
            <a:fld id="{758C00D6-C317-4BF3-9332-E34C229564B6}" type="datetimeFigureOut">
              <a:rPr kumimoji="1" lang="ja-JP" altLang="en-US" smtClean="0"/>
              <a:t>2019/2/13</a:t>
            </a:fld>
            <a:endParaRPr kumimoji="1" lang="ja-JP" altLang="en-US"/>
          </a:p>
        </p:txBody>
      </p:sp>
      <p:sp>
        <p:nvSpPr>
          <p:cNvPr id="4" name="フッター プレースホルダー 3"/>
          <p:cNvSpPr>
            <a:spLocks noGrp="1"/>
          </p:cNvSpPr>
          <p:nvPr>
            <p:ph type="ftr" sz="quarter" idx="2"/>
          </p:nvPr>
        </p:nvSpPr>
        <p:spPr>
          <a:xfrm>
            <a:off x="1" y="6461284"/>
            <a:ext cx="4305677" cy="341154"/>
          </a:xfrm>
          <a:prstGeom prst="rect">
            <a:avLst/>
          </a:prstGeom>
        </p:spPr>
        <p:txBody>
          <a:bodyPr vert="horz" lIns="91394" tIns="45697" rIns="91394" bIns="4569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6581" y="6461284"/>
            <a:ext cx="4305677" cy="341154"/>
          </a:xfrm>
          <a:prstGeom prst="rect">
            <a:avLst/>
          </a:prstGeom>
        </p:spPr>
        <p:txBody>
          <a:bodyPr vert="horz" lIns="91394" tIns="45697" rIns="91394" bIns="45697" rtlCol="0" anchor="b"/>
          <a:lstStyle>
            <a:lvl1pPr algn="r">
              <a:defRPr sz="1200"/>
            </a:lvl1pPr>
          </a:lstStyle>
          <a:p>
            <a:fld id="{DA2B23E2-2F41-4DFF-9BB2-8289DC171362}" type="slidenum">
              <a:rPr kumimoji="1" lang="ja-JP" altLang="en-US" smtClean="0"/>
              <a:t>‹#›</a:t>
            </a:fld>
            <a:endParaRPr kumimoji="1" lang="ja-JP" altLang="en-US"/>
          </a:p>
        </p:txBody>
      </p:sp>
    </p:spTree>
    <p:extLst>
      <p:ext uri="{BB962C8B-B14F-4D97-AF65-F5344CB8AC3E}">
        <p14:creationId xmlns:p14="http://schemas.microsoft.com/office/powerpoint/2010/main" val="28689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4982" cy="341303"/>
          </a:xfrm>
          <a:prstGeom prst="rect">
            <a:avLst/>
          </a:prstGeom>
        </p:spPr>
        <p:txBody>
          <a:bodyPr vert="horz" lIns="91385" tIns="45692" rIns="91385" bIns="4569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6" y="1"/>
            <a:ext cx="4304982" cy="341303"/>
          </a:xfrm>
          <a:prstGeom prst="rect">
            <a:avLst/>
          </a:prstGeom>
        </p:spPr>
        <p:txBody>
          <a:bodyPr vert="horz" lIns="91385" tIns="45692" rIns="91385" bIns="45692" rtlCol="0"/>
          <a:lstStyle>
            <a:lvl1pPr algn="r">
              <a:defRPr sz="1200"/>
            </a:lvl1pPr>
          </a:lstStyle>
          <a:p>
            <a:fld id="{8618FBC5-8F42-4C47-A77D-5BDE0B5A1B30}" type="datetimeFigureOut">
              <a:rPr kumimoji="1" lang="ja-JP" altLang="en-US" smtClean="0"/>
              <a:t>2019/2/13</a:t>
            </a:fld>
            <a:endParaRPr kumimoji="1" lang="ja-JP" altLang="en-US"/>
          </a:p>
        </p:txBody>
      </p:sp>
      <p:sp>
        <p:nvSpPr>
          <p:cNvPr id="4" name="スライド イメージ プレースホルダー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385" tIns="45692" rIns="91385" bIns="45692" rtlCol="0" anchor="ctr"/>
          <a:lstStyle/>
          <a:p>
            <a:endParaRPr lang="ja-JP" altLang="en-US"/>
          </a:p>
        </p:txBody>
      </p:sp>
      <p:sp>
        <p:nvSpPr>
          <p:cNvPr id="5" name="ノート プレースホルダー 4"/>
          <p:cNvSpPr>
            <a:spLocks noGrp="1"/>
          </p:cNvSpPr>
          <p:nvPr>
            <p:ph type="body" sz="quarter" idx="3"/>
          </p:nvPr>
        </p:nvSpPr>
        <p:spPr>
          <a:xfrm>
            <a:off x="993458" y="3273675"/>
            <a:ext cx="7947659" cy="2678460"/>
          </a:xfrm>
          <a:prstGeom prst="rect">
            <a:avLst/>
          </a:prstGeom>
        </p:spPr>
        <p:txBody>
          <a:bodyPr vert="horz" lIns="91385" tIns="45692" rIns="91385" bIns="4569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6461137"/>
            <a:ext cx="4304982" cy="341303"/>
          </a:xfrm>
          <a:prstGeom prst="rect">
            <a:avLst/>
          </a:prstGeom>
        </p:spPr>
        <p:txBody>
          <a:bodyPr vert="horz" lIns="91385" tIns="45692" rIns="91385" bIns="456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6" y="6461137"/>
            <a:ext cx="4304982" cy="341303"/>
          </a:xfrm>
          <a:prstGeom prst="rect">
            <a:avLst/>
          </a:prstGeom>
        </p:spPr>
        <p:txBody>
          <a:bodyPr vert="horz" lIns="91385" tIns="45692" rIns="91385" bIns="45692" rtlCol="0" anchor="b"/>
          <a:lstStyle>
            <a:lvl1pPr algn="r">
              <a:defRPr sz="1200"/>
            </a:lvl1pPr>
          </a:lstStyle>
          <a:p>
            <a:fld id="{6B29F0CF-89F5-40CF-97A3-9787B6147CCC}" type="slidenum">
              <a:rPr kumimoji="1" lang="ja-JP" altLang="en-US" smtClean="0"/>
              <a:t>‹#›</a:t>
            </a:fld>
            <a:endParaRPr kumimoji="1" lang="ja-JP" altLang="en-US"/>
          </a:p>
        </p:txBody>
      </p:sp>
    </p:spTree>
    <p:extLst>
      <p:ext uri="{BB962C8B-B14F-4D97-AF65-F5344CB8AC3E}">
        <p14:creationId xmlns:p14="http://schemas.microsoft.com/office/powerpoint/2010/main" val="1427361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情報検索技術に基づくベクトル表現と</a:t>
            </a:r>
            <a:endParaRPr kumimoji="1" lang="en-US" altLang="ja-JP" dirty="0" smtClean="0"/>
          </a:p>
          <a:p>
            <a:r>
              <a:rPr kumimoji="1" lang="ja-JP" altLang="en-US" dirty="0" smtClean="0"/>
              <a:t>深層学習を用いたコード片の類似性判定法について</a:t>
            </a:r>
            <a:endParaRPr kumimoji="1" lang="en-US" altLang="ja-JP" dirty="0" smtClean="0"/>
          </a:p>
          <a:p>
            <a:r>
              <a:rPr kumimoji="1" lang="ja-JP" altLang="en-US" dirty="0" smtClean="0"/>
              <a:t>井上研究室の横井が発表いたします．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a:t>
            </a:fld>
            <a:endParaRPr kumimoji="1" lang="ja-JP" altLang="en-US"/>
          </a:p>
        </p:txBody>
      </p:sp>
    </p:spTree>
    <p:extLst>
      <p:ext uri="{BB962C8B-B14F-4D97-AF65-F5344CB8AC3E}">
        <p14:creationId xmlns:p14="http://schemas.microsoft.com/office/powerpoint/2010/main" val="16290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ここからは，本研究の評価実験について説明します．</a:t>
            </a:r>
            <a:endParaRPr kumimoji="1" lang="en-US" altLang="ja-JP" dirty="0" smtClean="0"/>
          </a:p>
          <a:p>
            <a:r>
              <a:rPr kumimoji="1" lang="ja-JP" altLang="en-US" dirty="0" smtClean="0"/>
              <a:t>評価実験では</a:t>
            </a:r>
            <a:r>
              <a:rPr kumimoji="1" lang="ja-JP" altLang="en-US" dirty="0" smtClean="0"/>
              <a:t>，・・・</a:t>
            </a:r>
            <a:endParaRPr kumimoji="1" lang="en-US" altLang="ja-JP" dirty="0" smtClean="0"/>
          </a:p>
          <a:p>
            <a:r>
              <a:rPr kumimoji="1" lang="ja-JP" altLang="en-US" dirty="0" smtClean="0"/>
              <a:t>これらの～について説明します．</a:t>
            </a:r>
            <a:endParaRPr kumimoji="1" lang="en-US" altLang="ja-JP" dirty="0" smtClean="0"/>
          </a:p>
          <a:p>
            <a:endParaRPr kumimoji="1" lang="en-US" altLang="ja-JP" dirty="0" smtClean="0"/>
          </a:p>
          <a:p>
            <a:r>
              <a:rPr kumimoji="1" lang="ja-JP" altLang="en-US" dirty="0" smtClean="0"/>
              <a:t>また，提案</a:t>
            </a:r>
            <a:r>
              <a:rPr kumimoji="1" lang="ja-JP" altLang="en-US" dirty="0" smtClean="0"/>
              <a:t>手法の</a:t>
            </a:r>
            <a:r>
              <a:rPr kumimoji="1" lang="en-US" altLang="ja-JP" dirty="0" smtClean="0"/>
              <a:t>5</a:t>
            </a:r>
            <a:r>
              <a:rPr kumimoji="1" lang="ja-JP" altLang="en-US" dirty="0" smtClean="0"/>
              <a:t>種類と，</a:t>
            </a:r>
            <a:r>
              <a:rPr kumimoji="1" lang="en-US" altLang="ja-JP" dirty="0" err="1" smtClean="0"/>
              <a:t>DeepSim</a:t>
            </a:r>
            <a:r>
              <a:rPr kumimoji="1" lang="ja-JP" altLang="en-US" dirty="0" smtClean="0"/>
              <a:t>を，比較対象として実験します．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10</a:t>
            </a:fld>
            <a:endParaRPr kumimoji="1" lang="ja-JP" altLang="en-US"/>
          </a:p>
        </p:txBody>
      </p:sp>
    </p:spTree>
    <p:extLst>
      <p:ext uri="{BB962C8B-B14F-4D97-AF65-F5344CB8AC3E}">
        <p14:creationId xmlns:p14="http://schemas.microsoft.com/office/powerpoint/2010/main" val="296024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a:t>
            </a:r>
            <a:r>
              <a:rPr kumimoji="1" lang="en-US" altLang="ja-JP" dirty="0" err="1" smtClean="0"/>
              <a:t>GoogleCodeJam</a:t>
            </a:r>
            <a:r>
              <a:rPr kumimoji="1" lang="ja-JP" altLang="en-US" dirty="0" smtClean="0"/>
              <a:t>を用いた精度評価について説明します．</a:t>
            </a:r>
            <a:endParaRPr kumimoji="1" lang="en-US" altLang="ja-JP" dirty="0" smtClean="0"/>
          </a:p>
          <a:p>
            <a:r>
              <a:rPr kumimoji="1" lang="ja-JP" altLang="en-US" dirty="0" smtClean="0"/>
              <a:t>競技プログラミング</a:t>
            </a:r>
            <a:r>
              <a:rPr kumimoji="1" lang="en-US" altLang="ja-JP" dirty="0" err="1" smtClean="0"/>
              <a:t>GoogleCodeJam</a:t>
            </a:r>
            <a:r>
              <a:rPr kumimoji="1" lang="ja-JP" altLang="en-US" dirty="0" err="1" smtClean="0"/>
              <a:t>にて</a:t>
            </a:r>
            <a:r>
              <a:rPr kumimoji="1" lang="ja-JP" altLang="en-US" dirty="0" smtClean="0"/>
              <a:t>同一の問題に回答したソースコードを類似コード片として</a:t>
            </a:r>
            <a:endParaRPr kumimoji="1" lang="en-US" altLang="ja-JP" dirty="0" smtClean="0"/>
          </a:p>
          <a:p>
            <a:r>
              <a:rPr kumimoji="1" lang="ja-JP" altLang="en-US" dirty="0" smtClean="0"/>
              <a:t>精度の評価を行います．</a:t>
            </a:r>
            <a:endParaRPr kumimoji="1" lang="en-US" altLang="ja-JP" dirty="0" smtClean="0"/>
          </a:p>
          <a:p>
            <a:r>
              <a:rPr kumimoji="1" lang="ja-JP" altLang="en-US" dirty="0" smtClean="0"/>
              <a:t>評価指標としては，適合率，再現率，</a:t>
            </a:r>
            <a:r>
              <a:rPr kumimoji="1" lang="en-US" altLang="ja-JP" dirty="0" smtClean="0"/>
              <a:t>F</a:t>
            </a:r>
            <a:r>
              <a:rPr kumimoji="1" lang="ja-JP" altLang="en-US" dirty="0" smtClean="0"/>
              <a:t>値を用います．</a:t>
            </a:r>
            <a:endParaRPr kumimoji="1" lang="en-US" altLang="ja-JP" dirty="0" smtClean="0"/>
          </a:p>
          <a:p>
            <a:r>
              <a:rPr kumimoji="1" lang="ja-JP" altLang="en-US" dirty="0" smtClean="0"/>
              <a:t>本実験では，</a:t>
            </a:r>
            <a:r>
              <a:rPr kumimoji="1" lang="en-US" altLang="ja-JP" dirty="0" smtClean="0"/>
              <a:t>10</a:t>
            </a:r>
            <a:r>
              <a:rPr kumimoji="1" lang="ja-JP" altLang="en-US" dirty="0" smtClean="0"/>
              <a:t>分割交差検証を用いて精度評価を行いました．</a:t>
            </a:r>
            <a:endParaRPr kumimoji="1" lang="en-US" altLang="ja-JP" dirty="0" smtClean="0"/>
          </a:p>
          <a:p>
            <a:r>
              <a:rPr kumimoji="1" lang="ja-JP" altLang="en-US" dirty="0" smtClean="0"/>
              <a:t>なお，</a:t>
            </a:r>
            <a:r>
              <a:rPr kumimoji="1" lang="en-US" altLang="ja-JP" dirty="0" smtClean="0"/>
              <a:t>DeepSim</a:t>
            </a:r>
            <a:r>
              <a:rPr kumimoji="1" lang="ja-JP" altLang="en-US" dirty="0" smtClean="0"/>
              <a:t>の論文と同じ条件で実験しているため，</a:t>
            </a:r>
            <a:endParaRPr kumimoji="1" lang="en-US" altLang="ja-JP" dirty="0" smtClean="0"/>
          </a:p>
          <a:p>
            <a:r>
              <a:rPr kumimoji="1" lang="en-US" altLang="ja-JP" dirty="0" smtClean="0"/>
              <a:t>DeepSim</a:t>
            </a:r>
            <a:r>
              <a:rPr kumimoji="1" lang="ja-JP" altLang="en-US" dirty="0" smtClean="0"/>
              <a:t>の値は論文より引用しております．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11</a:t>
            </a:fld>
            <a:endParaRPr kumimoji="1" lang="ja-JP" altLang="en-US"/>
          </a:p>
        </p:txBody>
      </p:sp>
    </p:spTree>
    <p:extLst>
      <p:ext uri="{BB962C8B-B14F-4D97-AF65-F5344CB8AC3E}">
        <p14:creationId xmlns:p14="http://schemas.microsoft.com/office/powerpoint/2010/main" val="426997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GCJ</a:t>
            </a:r>
            <a:r>
              <a:rPr kumimoji="1" lang="ja-JP" altLang="en-US" dirty="0" smtClean="0"/>
              <a:t>を用いた精度評価の</a:t>
            </a:r>
            <a:r>
              <a:rPr kumimoji="1" lang="ja-JP" altLang="en-US" dirty="0" smtClean="0"/>
              <a:t>結果は</a:t>
            </a:r>
            <a:r>
              <a:rPr kumimoji="1" lang="ja-JP" altLang="en-US" dirty="0" smtClean="0"/>
              <a:t>こちらの表に</a:t>
            </a:r>
            <a:r>
              <a:rPr kumimoji="1" lang="ja-JP" altLang="en-US" dirty="0" smtClean="0"/>
              <a:t>なります．</a:t>
            </a:r>
            <a:endParaRPr kumimoji="1" lang="en-US" altLang="ja-JP" dirty="0" smtClean="0"/>
          </a:p>
          <a:p>
            <a:r>
              <a:rPr kumimoji="1" lang="ja-JP" altLang="en-US" dirty="0" smtClean="0"/>
              <a:t>結果としては，提案手法の中では，</a:t>
            </a:r>
            <a:r>
              <a:rPr kumimoji="1" lang="en-US" altLang="ja-JP" dirty="0" smtClean="0"/>
              <a:t>LSI</a:t>
            </a:r>
            <a:r>
              <a:rPr kumimoji="1" lang="ja-JP" altLang="en-US" dirty="0" smtClean="0"/>
              <a:t>を用いる提案手法が適合率</a:t>
            </a:r>
            <a:r>
              <a:rPr kumimoji="1" lang="en-US" altLang="ja-JP" dirty="0" smtClean="0"/>
              <a:t>0.96 </a:t>
            </a:r>
            <a:r>
              <a:rPr kumimoji="1" lang="ja-JP" altLang="en-US" dirty="0" smtClean="0"/>
              <a:t>再現率 </a:t>
            </a:r>
            <a:r>
              <a:rPr kumimoji="1" lang="en-US" altLang="ja-JP" dirty="0" smtClean="0"/>
              <a:t>0.93 F</a:t>
            </a:r>
            <a:r>
              <a:rPr kumimoji="1" lang="ja-JP" altLang="en-US" dirty="0" smtClean="0"/>
              <a:t>値</a:t>
            </a:r>
            <a:r>
              <a:rPr kumimoji="1" lang="en-US" altLang="ja-JP" dirty="0" smtClean="0"/>
              <a:t>0.94</a:t>
            </a:r>
            <a:r>
              <a:rPr kumimoji="1" lang="ja-JP" altLang="en-US" dirty="0" smtClean="0"/>
              <a:t>と</a:t>
            </a:r>
            <a:endParaRPr kumimoji="1" lang="en-US" altLang="ja-JP" dirty="0" smtClean="0"/>
          </a:p>
          <a:p>
            <a:r>
              <a:rPr kumimoji="1" lang="ja-JP" altLang="en-US" dirty="0" smtClean="0"/>
              <a:t>最も精度が高い結果が得られました．</a:t>
            </a:r>
            <a:endParaRPr kumimoji="1" lang="en-US" altLang="ja-JP" dirty="0" smtClean="0"/>
          </a:p>
          <a:p>
            <a:r>
              <a:rPr kumimoji="1" lang="ja-JP" altLang="en-US" dirty="0" smtClean="0"/>
              <a:t>また</a:t>
            </a:r>
            <a:r>
              <a:rPr kumimoji="1" lang="en-US" altLang="ja-JP" dirty="0" smtClean="0"/>
              <a:t>DeepSim</a:t>
            </a:r>
            <a:r>
              <a:rPr kumimoji="1" lang="ja-JP" altLang="en-US" dirty="0" smtClean="0"/>
              <a:t>と</a:t>
            </a:r>
            <a:r>
              <a:rPr kumimoji="1" lang="en-US" altLang="ja-JP" dirty="0" smtClean="0"/>
              <a:t>LSI</a:t>
            </a:r>
            <a:r>
              <a:rPr kumimoji="1" lang="ja-JP" altLang="en-US" dirty="0" smtClean="0"/>
              <a:t>を用いる提案手法を比較して，提案手法の方が適合率が</a:t>
            </a:r>
            <a:r>
              <a:rPr kumimoji="1" lang="en-US" altLang="ja-JP" dirty="0" smtClean="0"/>
              <a:t>0.25</a:t>
            </a:r>
            <a:r>
              <a:rPr kumimoji="1" lang="ja-JP" altLang="en-US" dirty="0" err="1" smtClean="0"/>
              <a:t>，</a:t>
            </a:r>
            <a:r>
              <a:rPr kumimoji="1" lang="ja-JP" altLang="en-US" dirty="0" smtClean="0"/>
              <a:t>再現率が</a:t>
            </a:r>
            <a:r>
              <a:rPr kumimoji="1" lang="en-US" altLang="ja-JP" dirty="0" smtClean="0"/>
              <a:t>0.09</a:t>
            </a:r>
            <a:r>
              <a:rPr kumimoji="1" lang="ja-JP" altLang="en-US" dirty="0" err="1" smtClean="0"/>
              <a:t>，</a:t>
            </a:r>
            <a:r>
              <a:rPr kumimoji="1" lang="en-US" altLang="ja-JP" dirty="0" smtClean="0"/>
              <a:t>F</a:t>
            </a:r>
            <a:r>
              <a:rPr kumimoji="1" lang="ja-JP" altLang="en-US" dirty="0" smtClean="0"/>
              <a:t>値が</a:t>
            </a:r>
            <a:r>
              <a:rPr kumimoji="1" lang="en-US" altLang="ja-JP" dirty="0" smtClean="0"/>
              <a:t>0.19</a:t>
            </a:r>
            <a:r>
              <a:rPr kumimoji="1" lang="ja-JP" altLang="en-US" dirty="0" smtClean="0"/>
              <a:t> 高い結果が得られました．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12</a:t>
            </a:fld>
            <a:endParaRPr kumimoji="1" lang="ja-JP" altLang="en-US"/>
          </a:p>
        </p:txBody>
      </p:sp>
    </p:spTree>
    <p:extLst>
      <p:ext uri="{BB962C8B-B14F-4D97-AF65-F5344CB8AC3E}">
        <p14:creationId xmlns:p14="http://schemas.microsoft.com/office/powerpoint/2010/main" val="227860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err="1" smtClean="0"/>
              <a:t>GoogleCodeJam</a:t>
            </a:r>
            <a:r>
              <a:rPr kumimoji="1" lang="ja-JP" altLang="en-US" dirty="0" smtClean="0"/>
              <a:t>を用いた実行時間評価について説明します．</a:t>
            </a:r>
            <a:endParaRPr kumimoji="1" lang="en-US" altLang="ja-JP" dirty="0" smtClean="0"/>
          </a:p>
          <a:p>
            <a:r>
              <a:rPr kumimoji="1" lang="ja-JP" altLang="en-US" dirty="0" smtClean="0"/>
              <a:t>この実験では，データセットの</a:t>
            </a:r>
            <a:r>
              <a:rPr kumimoji="1" lang="en-US" altLang="ja-JP" dirty="0" smtClean="0"/>
              <a:t>9</a:t>
            </a:r>
            <a:r>
              <a:rPr kumimoji="1" lang="ja-JP" altLang="en-US" dirty="0" smtClean="0"/>
              <a:t>割を学習し，</a:t>
            </a:r>
            <a:r>
              <a:rPr kumimoji="1" lang="en-US" altLang="ja-JP" dirty="0" smtClean="0"/>
              <a:t>1</a:t>
            </a:r>
            <a:r>
              <a:rPr kumimoji="1" lang="ja-JP" altLang="en-US" dirty="0" smtClean="0"/>
              <a:t>割を推定するために所要した時間を測定しました．</a:t>
            </a:r>
            <a:endParaRPr kumimoji="1" lang="en-US" altLang="ja-JP" dirty="0" smtClean="0"/>
          </a:p>
          <a:p>
            <a:r>
              <a:rPr kumimoji="1" lang="ja-JP" altLang="en-US" dirty="0" smtClean="0"/>
              <a:t>実行環境として，こちらの性能を持つワークステーションを使用しました．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13</a:t>
            </a:fld>
            <a:endParaRPr kumimoji="1" lang="ja-JP" altLang="en-US"/>
          </a:p>
        </p:txBody>
      </p:sp>
    </p:spTree>
    <p:extLst>
      <p:ext uri="{BB962C8B-B14F-4D97-AF65-F5344CB8AC3E}">
        <p14:creationId xmlns:p14="http://schemas.microsoft.com/office/powerpoint/2010/main" val="380698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GCJ</a:t>
            </a:r>
            <a:r>
              <a:rPr kumimoji="1" lang="ja-JP" altLang="en-US" dirty="0" smtClean="0"/>
              <a:t>を用いた実行時間評価の</a:t>
            </a:r>
            <a:r>
              <a:rPr kumimoji="1" lang="ja-JP" altLang="en-US" dirty="0" smtClean="0"/>
              <a:t>結果をこちらに示します．</a:t>
            </a:r>
            <a:endParaRPr kumimoji="1" lang="en-US" altLang="ja-JP" dirty="0" smtClean="0"/>
          </a:p>
          <a:p>
            <a:endParaRPr kumimoji="1" lang="en-US" altLang="ja-JP" dirty="0" smtClean="0"/>
          </a:p>
          <a:p>
            <a:r>
              <a:rPr kumimoji="1" lang="ja-JP" altLang="en-US" dirty="0" smtClean="0"/>
              <a:t>学習時間に関しては，</a:t>
            </a:r>
            <a:r>
              <a:rPr kumimoji="1" lang="en-US" altLang="ja-JP" dirty="0" err="1" smtClean="0"/>
              <a:t>DeepSim</a:t>
            </a:r>
            <a:r>
              <a:rPr kumimoji="1" lang="ja-JP" altLang="en-US" dirty="0" smtClean="0"/>
              <a:t> 約７万秒に対して，提案手法が約</a:t>
            </a:r>
            <a:r>
              <a:rPr kumimoji="1" lang="en-US" altLang="ja-JP" dirty="0" smtClean="0"/>
              <a:t>200</a:t>
            </a:r>
            <a:r>
              <a:rPr kumimoji="1" lang="ja-JP" altLang="en-US" dirty="0" smtClean="0"/>
              <a:t>秒と，</a:t>
            </a:r>
            <a:endParaRPr kumimoji="1" lang="en-US" altLang="ja-JP" dirty="0" smtClean="0"/>
          </a:p>
          <a:p>
            <a:r>
              <a:rPr kumimoji="1" lang="ja-JP" altLang="en-US" dirty="0" smtClean="0"/>
              <a:t>提案手法が約</a:t>
            </a:r>
            <a:r>
              <a:rPr kumimoji="1" lang="en-US" altLang="ja-JP" dirty="0" smtClean="0"/>
              <a:t>350</a:t>
            </a:r>
            <a:r>
              <a:rPr kumimoji="1" lang="ja-JP" altLang="en-US" dirty="0" smtClean="0"/>
              <a:t>倍高速であることがわかりました．</a:t>
            </a:r>
            <a:endParaRPr kumimoji="1" lang="en-US" altLang="ja-JP" dirty="0" smtClean="0"/>
          </a:p>
          <a:p>
            <a:endParaRPr kumimoji="1" lang="en-US" altLang="ja-JP" dirty="0" smtClean="0"/>
          </a:p>
          <a:p>
            <a:r>
              <a:rPr kumimoji="1" lang="ja-JP" altLang="en-US" dirty="0" smtClean="0"/>
              <a:t>推定時間に関しては，すべて同程度の時間で終了することがわかりました．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14</a:t>
            </a:fld>
            <a:endParaRPr kumimoji="1" lang="ja-JP" altLang="en-US"/>
          </a:p>
        </p:txBody>
      </p:sp>
    </p:spTree>
    <p:extLst>
      <p:ext uri="{BB962C8B-B14F-4D97-AF65-F5344CB8AC3E}">
        <p14:creationId xmlns:p14="http://schemas.microsoft.com/office/powerpoint/2010/main" val="2615579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en-US" altLang="ja-JP" dirty="0" smtClean="0"/>
              <a:t>BigCloneBench</a:t>
            </a:r>
            <a:r>
              <a:rPr kumimoji="1" lang="ja-JP" altLang="en-US" dirty="0" smtClean="0"/>
              <a:t>を用いた精度評価について説明します．</a:t>
            </a:r>
            <a:endParaRPr kumimoji="1" lang="en-US" altLang="ja-JP" dirty="0" smtClean="0"/>
          </a:p>
          <a:p>
            <a:r>
              <a:rPr kumimoji="1" lang="en-US" altLang="ja-JP" dirty="0" smtClean="0"/>
              <a:t>BigCloneBench</a:t>
            </a:r>
            <a:r>
              <a:rPr kumimoji="1" lang="ja-JP" altLang="en-US" dirty="0" smtClean="0"/>
              <a:t>とは，大規模なコードクローンベンチマークであり，</a:t>
            </a:r>
            <a:endParaRPr kumimoji="1" lang="en-US" altLang="ja-JP" dirty="0" smtClean="0"/>
          </a:p>
          <a:p>
            <a:r>
              <a:rPr kumimoji="1" lang="en-US" altLang="ja-JP" dirty="0" smtClean="0"/>
              <a:t>BigCloneBench</a:t>
            </a:r>
            <a:r>
              <a:rPr kumimoji="1" lang="ja-JP" altLang="en-US" dirty="0" err="1" smtClean="0"/>
              <a:t>に登</a:t>
            </a:r>
            <a:r>
              <a:rPr kumimoji="1" lang="ja-JP" altLang="en-US" dirty="0" smtClean="0"/>
              <a:t>録されている類似コード片（コードクローン）に対して</a:t>
            </a:r>
            <a:endParaRPr kumimoji="1" lang="en-US" altLang="ja-JP" dirty="0" smtClean="0"/>
          </a:p>
          <a:p>
            <a:r>
              <a:rPr kumimoji="1" lang="ja-JP" altLang="en-US" dirty="0" smtClean="0"/>
              <a:t>類似性判定の精度評価を行います．</a:t>
            </a:r>
            <a:endParaRPr kumimoji="1" lang="en-US" altLang="ja-JP" dirty="0" smtClean="0"/>
          </a:p>
          <a:p>
            <a:r>
              <a:rPr kumimoji="1" lang="ja-JP" altLang="en-US" dirty="0" smtClean="0"/>
              <a:t>評価指標としては，同様の適合率，再現率，</a:t>
            </a:r>
            <a:r>
              <a:rPr kumimoji="1" lang="en-US" altLang="ja-JP" dirty="0" smtClean="0"/>
              <a:t>F</a:t>
            </a:r>
            <a:r>
              <a:rPr kumimoji="1" lang="ja-JP" altLang="en-US" dirty="0" smtClean="0"/>
              <a:t>値を用いて，</a:t>
            </a:r>
            <a:endParaRPr kumimoji="1" lang="en-US" altLang="ja-JP" dirty="0" smtClean="0"/>
          </a:p>
          <a:p>
            <a:r>
              <a:rPr kumimoji="1" lang="en-US" altLang="ja-JP" dirty="0" smtClean="0"/>
              <a:t>10</a:t>
            </a:r>
            <a:r>
              <a:rPr kumimoji="1" lang="ja-JP" altLang="en-US" dirty="0" smtClean="0"/>
              <a:t>分割交差検証により精度評価を行います．</a:t>
            </a:r>
            <a:endParaRPr kumimoji="1" lang="en-US" altLang="ja-JP" dirty="0" smtClean="0"/>
          </a:p>
          <a:p>
            <a:r>
              <a:rPr kumimoji="1" lang="ja-JP" altLang="en-US" dirty="0" smtClean="0"/>
              <a:t>なお，</a:t>
            </a:r>
            <a:r>
              <a:rPr kumimoji="1" lang="en-US" altLang="ja-JP" dirty="0" smtClean="0"/>
              <a:t>DeepSim</a:t>
            </a:r>
            <a:r>
              <a:rPr kumimoji="1" lang="ja-JP" altLang="en-US" dirty="0" smtClean="0"/>
              <a:t>の論文と同じ条件で実験しているため，</a:t>
            </a:r>
            <a:endParaRPr kumimoji="1" lang="en-US" altLang="ja-JP" dirty="0" smtClean="0"/>
          </a:p>
          <a:p>
            <a:r>
              <a:rPr kumimoji="1" lang="en-US" altLang="ja-JP" dirty="0" smtClean="0"/>
              <a:t>DeepSim</a:t>
            </a:r>
            <a:r>
              <a:rPr kumimoji="1" lang="ja-JP" altLang="en-US" dirty="0" smtClean="0"/>
              <a:t>の値は論文より引用しております．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15</a:t>
            </a:fld>
            <a:endParaRPr kumimoji="1" lang="ja-JP" altLang="en-US"/>
          </a:p>
        </p:txBody>
      </p:sp>
    </p:spTree>
    <p:extLst>
      <p:ext uri="{BB962C8B-B14F-4D97-AF65-F5344CB8AC3E}">
        <p14:creationId xmlns:p14="http://schemas.microsoft.com/office/powerpoint/2010/main" val="407357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BigCloneBench</a:t>
            </a:r>
            <a:r>
              <a:rPr kumimoji="1" lang="ja-JP" altLang="en-US" dirty="0" smtClean="0"/>
              <a:t>を用いた精度評価の</a:t>
            </a:r>
            <a:r>
              <a:rPr kumimoji="1" lang="ja-JP" altLang="en-US" dirty="0" smtClean="0"/>
              <a:t>結果はこちらです．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DeepSim</a:t>
            </a:r>
            <a:r>
              <a:rPr lang="ja-JP" altLang="en-US" dirty="0" smtClean="0"/>
              <a:t>の論文上に掲載された値は有効数字</a:t>
            </a:r>
            <a:r>
              <a:rPr lang="en-US" altLang="ja-JP" dirty="0" smtClean="0"/>
              <a:t>2</a:t>
            </a:r>
            <a:r>
              <a:rPr lang="ja-JP" altLang="en-US" dirty="0" smtClean="0"/>
              <a:t>桁のため，提案手法の有効桁数と異なる値が掲載しています．</a:t>
            </a:r>
          </a:p>
          <a:p>
            <a:r>
              <a:rPr kumimoji="1" lang="en-US" altLang="ja-JP" dirty="0" smtClean="0"/>
              <a:t>DeepSim</a:t>
            </a:r>
            <a:r>
              <a:rPr kumimoji="1" lang="ja-JP" altLang="en-US" dirty="0" smtClean="0"/>
              <a:t>が再現率</a:t>
            </a:r>
            <a:r>
              <a:rPr kumimoji="1" lang="en-US" altLang="ja-JP" dirty="0" smtClean="0"/>
              <a:t>0.98</a:t>
            </a:r>
            <a:r>
              <a:rPr kumimoji="1" lang="ja-JP" altLang="en-US" dirty="0" err="1" smtClean="0"/>
              <a:t>，</a:t>
            </a:r>
            <a:r>
              <a:rPr kumimoji="1" lang="ja-JP" altLang="en-US" dirty="0" smtClean="0"/>
              <a:t>適合率</a:t>
            </a:r>
            <a:r>
              <a:rPr kumimoji="1" lang="en-US" altLang="ja-JP" dirty="0" smtClean="0"/>
              <a:t>0.97</a:t>
            </a:r>
            <a:r>
              <a:rPr kumimoji="1" lang="ja-JP" altLang="en-US" dirty="0" err="1" smtClean="0"/>
              <a:t>，</a:t>
            </a:r>
            <a:r>
              <a:rPr kumimoji="1" lang="en-US" altLang="ja-JP" dirty="0" smtClean="0"/>
              <a:t>F</a:t>
            </a:r>
            <a:r>
              <a:rPr kumimoji="1" lang="ja-JP" altLang="en-US" dirty="0" smtClean="0"/>
              <a:t>値</a:t>
            </a:r>
            <a:r>
              <a:rPr kumimoji="1" lang="en-US" altLang="ja-JP" dirty="0" smtClean="0"/>
              <a:t>0.98</a:t>
            </a:r>
            <a:r>
              <a:rPr kumimoji="1" lang="ja-JP" altLang="en-US" dirty="0" smtClean="0"/>
              <a:t>と非常に高い精度ですが，</a:t>
            </a:r>
            <a:endParaRPr kumimoji="1" lang="en-US" altLang="ja-JP" dirty="0" smtClean="0"/>
          </a:p>
          <a:p>
            <a:r>
              <a:rPr kumimoji="1" lang="ja-JP" altLang="en-US" dirty="0" smtClean="0"/>
              <a:t>提案手法も全体的に同程度あるいは若干高い精度が得られました．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16</a:t>
            </a:fld>
            <a:endParaRPr kumimoji="1" lang="ja-JP" altLang="en-US"/>
          </a:p>
        </p:txBody>
      </p:sp>
    </p:spTree>
    <p:extLst>
      <p:ext uri="{BB962C8B-B14F-4D97-AF65-F5344CB8AC3E}">
        <p14:creationId xmlns:p14="http://schemas.microsoft.com/office/powerpoint/2010/main" val="2026348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これらの評価結果に対しての考察を説明します．</a:t>
            </a:r>
            <a:endParaRPr kumimoji="1" lang="en-US" altLang="ja-JP" dirty="0" smtClean="0"/>
          </a:p>
          <a:p>
            <a:r>
              <a:rPr kumimoji="1" lang="ja-JP" altLang="en-US" dirty="0" smtClean="0"/>
              <a:t>まず，</a:t>
            </a:r>
            <a:r>
              <a:rPr kumimoji="1" lang="en-US" altLang="ja-JP" dirty="0" smtClean="0"/>
              <a:t>LSI</a:t>
            </a:r>
            <a:r>
              <a:rPr kumimoji="1" lang="ja-JP" altLang="en-US" dirty="0" smtClean="0"/>
              <a:t>を用いた</a:t>
            </a:r>
            <a:r>
              <a:rPr kumimoji="1" lang="ja-JP" altLang="en-US" dirty="0" err="1" smtClean="0"/>
              <a:t>手法がが高速</a:t>
            </a:r>
            <a:r>
              <a:rPr kumimoji="1" lang="ja-JP" altLang="en-US" dirty="0" smtClean="0"/>
              <a:t>かつ高精度であることが明らかになりました．</a:t>
            </a:r>
            <a:endParaRPr kumimoji="1" lang="en-US" altLang="ja-JP" dirty="0" smtClean="0"/>
          </a:p>
          <a:p>
            <a:r>
              <a:rPr kumimoji="1" lang="en-US" altLang="ja-JP" dirty="0" smtClean="0"/>
              <a:t>LSI</a:t>
            </a:r>
            <a:r>
              <a:rPr kumimoji="1" lang="ja-JP" altLang="en-US" dirty="0" smtClean="0"/>
              <a:t>は主成分分析により潜在的意味を解析する手法です．</a:t>
            </a:r>
            <a:endParaRPr kumimoji="1" lang="en-US" altLang="ja-JP" dirty="0" smtClean="0"/>
          </a:p>
          <a:p>
            <a:r>
              <a:rPr kumimoji="1" lang="ja-JP" altLang="en-US" dirty="0" smtClean="0"/>
              <a:t>主成分分析のような軽量な計算で次元圧縮が可能なため高速な手法となりました．</a:t>
            </a:r>
            <a:endParaRPr kumimoji="1" lang="en-US" altLang="ja-JP" dirty="0" smtClean="0"/>
          </a:p>
          <a:p>
            <a:r>
              <a:rPr kumimoji="1" lang="ja-JP" altLang="en-US" dirty="0" smtClean="0"/>
              <a:t>プログラミング言語は自然言語より表現の自由度が低いため，</a:t>
            </a:r>
            <a:endParaRPr kumimoji="1" lang="en-US" altLang="ja-JP" dirty="0" smtClean="0"/>
          </a:p>
          <a:p>
            <a:r>
              <a:rPr kumimoji="1" lang="ja-JP" altLang="en-US" dirty="0" smtClean="0"/>
              <a:t>本研究の評価実験においては，</a:t>
            </a:r>
            <a:r>
              <a:rPr kumimoji="1" lang="en-US" altLang="ja-JP" dirty="0" smtClean="0"/>
              <a:t>LSI</a:t>
            </a:r>
            <a:r>
              <a:rPr kumimoji="1" lang="ja-JP" altLang="en-US" dirty="0" smtClean="0"/>
              <a:t>程度の軽量な次元圧縮のみでコード片の意味を十分に表現可能となりました．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17</a:t>
            </a:fld>
            <a:endParaRPr kumimoji="1" lang="ja-JP" altLang="en-US"/>
          </a:p>
        </p:txBody>
      </p:sp>
    </p:spTree>
    <p:extLst>
      <p:ext uri="{BB962C8B-B14F-4D97-AF65-F5344CB8AC3E}">
        <p14:creationId xmlns:p14="http://schemas.microsoft.com/office/powerpoint/2010/main" val="30944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また，最新手法の</a:t>
            </a:r>
            <a:r>
              <a:rPr kumimoji="1" lang="en-US" altLang="ja-JP" dirty="0" err="1" smtClean="0"/>
              <a:t>DeepSim</a:t>
            </a:r>
            <a:r>
              <a:rPr kumimoji="1" lang="ja-JP" altLang="en-US" dirty="0" smtClean="0"/>
              <a:t>と比較して高速かつ高精度な結果が得られました．</a:t>
            </a:r>
            <a:endParaRPr kumimoji="1" lang="en-US" altLang="ja-JP" dirty="0" smtClean="0"/>
          </a:p>
          <a:p>
            <a:r>
              <a:rPr kumimoji="1" lang="en-US" altLang="ja-JP" dirty="0" err="1" smtClean="0"/>
              <a:t>DeepSim</a:t>
            </a:r>
            <a:r>
              <a:rPr kumimoji="1" lang="ja-JP" altLang="en-US" dirty="0" smtClean="0"/>
              <a:t>は自己符号化器により潜在的表現を求めますが，</a:t>
            </a:r>
            <a:endParaRPr kumimoji="1" lang="en-US" altLang="ja-JP" dirty="0" smtClean="0"/>
          </a:p>
          <a:p>
            <a:r>
              <a:rPr kumimoji="1" lang="ja-JP" altLang="en-US" dirty="0" smtClean="0"/>
              <a:t>提案手法は自己符号化器の代わりに情報検索技術に基づくベクトル表現を用いるため，高速になりました．</a:t>
            </a:r>
            <a:endParaRPr kumimoji="1" lang="en-US" altLang="ja-JP" dirty="0" smtClean="0"/>
          </a:p>
          <a:p>
            <a:r>
              <a:rPr kumimoji="1" lang="en-US" altLang="ja-JP" dirty="0" smtClean="0"/>
              <a:t>GCJ</a:t>
            </a:r>
            <a:r>
              <a:rPr kumimoji="1" lang="ja-JP" altLang="en-US" dirty="0" smtClean="0"/>
              <a:t>は競技プログラミングの特性として，適当な識別子名をつけるなど，保守性を考慮して開発されません．</a:t>
            </a:r>
            <a:endParaRPr kumimoji="1" lang="en-US" altLang="ja-JP" dirty="0" smtClean="0"/>
          </a:p>
          <a:p>
            <a:r>
              <a:rPr kumimoji="1" lang="ja-JP" altLang="en-US" dirty="0" smtClean="0"/>
              <a:t>しかしそれでも高い精度が得られてことから，開発者はソースコードに処理内容の機能的な意味を含ませることがわかりました．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18</a:t>
            </a:fld>
            <a:endParaRPr kumimoji="1" lang="ja-JP" altLang="en-US"/>
          </a:p>
        </p:txBody>
      </p:sp>
    </p:spTree>
    <p:extLst>
      <p:ext uri="{BB962C8B-B14F-4D97-AF65-F5344CB8AC3E}">
        <p14:creationId xmlns:p14="http://schemas.microsoft.com/office/powerpoint/2010/main" val="2615049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まとめと今後の課題です．</a:t>
            </a:r>
            <a:endParaRPr kumimoji="1" lang="en-US" altLang="ja-JP" dirty="0" smtClean="0"/>
          </a:p>
          <a:p>
            <a:r>
              <a:rPr kumimoji="1" lang="ja-JP" altLang="en-US" dirty="0" smtClean="0"/>
              <a:t>本研究では，</a:t>
            </a:r>
            <a:endParaRPr kumimoji="1" lang="en-US" altLang="ja-JP" dirty="0" smtClean="0"/>
          </a:p>
          <a:p>
            <a:r>
              <a:rPr kumimoji="1" lang="ja-JP" altLang="en-US" dirty="0" smtClean="0"/>
              <a:t>情報検索技術に基づくベクトル表現と，</a:t>
            </a:r>
            <a:endParaRPr kumimoji="1" lang="en-US" altLang="ja-JP" dirty="0" smtClean="0"/>
          </a:p>
          <a:p>
            <a:r>
              <a:rPr kumimoji="1" lang="ja-JP" altLang="en-US" dirty="0" smtClean="0"/>
              <a:t>深層学習を用いたコード片類似性判定法を組み合わせた，</a:t>
            </a:r>
            <a:endParaRPr kumimoji="1" lang="en-US" altLang="ja-JP" dirty="0" smtClean="0"/>
          </a:p>
          <a:p>
            <a:r>
              <a:rPr kumimoji="1" lang="ja-JP" altLang="en-US" dirty="0" smtClean="0"/>
              <a:t>新たなコード片の類似性判定法を提案しました．</a:t>
            </a:r>
            <a:endParaRPr kumimoji="1" lang="en-US" altLang="ja-JP" dirty="0" smtClean="0"/>
          </a:p>
          <a:p>
            <a:endParaRPr kumimoji="1" lang="en-US" altLang="ja-JP" dirty="0" smtClean="0"/>
          </a:p>
          <a:p>
            <a:r>
              <a:rPr kumimoji="1" lang="ja-JP" altLang="en-US" dirty="0" smtClean="0"/>
              <a:t>評価実験より，最新</a:t>
            </a:r>
            <a:r>
              <a:rPr kumimoji="1" lang="ja-JP" altLang="en-US" dirty="0" smtClean="0"/>
              <a:t>手法は</a:t>
            </a:r>
            <a:r>
              <a:rPr kumimoji="1" lang="en-US" altLang="ja-JP" dirty="0" err="1" smtClean="0"/>
              <a:t>DeepSim</a:t>
            </a:r>
            <a:r>
              <a:rPr kumimoji="1" lang="ja-JP" altLang="en-US" dirty="0" smtClean="0"/>
              <a:t>より，</a:t>
            </a:r>
            <a:endParaRPr kumimoji="1" lang="en-US" altLang="ja-JP" dirty="0" smtClean="0"/>
          </a:p>
          <a:p>
            <a:r>
              <a:rPr kumimoji="1" lang="ja-JP" altLang="en-US" dirty="0" smtClean="0"/>
              <a:t>精度</a:t>
            </a:r>
            <a:r>
              <a:rPr kumimoji="1" lang="ja-JP" altLang="en-US" dirty="0" smtClean="0"/>
              <a:t>と実行時間の観点で有用であることが確認できました．</a:t>
            </a:r>
            <a:endParaRPr kumimoji="1" lang="en-US" altLang="ja-JP" dirty="0" smtClean="0"/>
          </a:p>
          <a:p>
            <a:endParaRPr kumimoji="1" lang="en-US" altLang="ja-JP" dirty="0" smtClean="0"/>
          </a:p>
          <a:p>
            <a:r>
              <a:rPr kumimoji="1" lang="ja-JP" altLang="en-US" dirty="0" smtClean="0"/>
              <a:t>今後の課題として</a:t>
            </a:r>
            <a:r>
              <a:rPr kumimoji="1" lang="ja-JP" altLang="en-US" dirty="0" smtClean="0"/>
              <a:t>，</a:t>
            </a:r>
            <a:endParaRPr kumimoji="1" lang="en-US" altLang="ja-JP" dirty="0" smtClean="0"/>
          </a:p>
          <a:p>
            <a:r>
              <a:rPr kumimoji="1" lang="ja-JP" altLang="en-US" dirty="0" smtClean="0"/>
              <a:t>学習済みでないデータセットにも適用できるような，転移学習を可能とした，より</a:t>
            </a:r>
            <a:r>
              <a:rPr kumimoji="1" lang="ja-JP" altLang="en-US" dirty="0" smtClean="0"/>
              <a:t>汎化性能の高いモデルの</a:t>
            </a:r>
            <a:r>
              <a:rPr kumimoji="1" lang="ja-JP" altLang="en-US" dirty="0" smtClean="0"/>
              <a:t>作成や</a:t>
            </a:r>
            <a:endParaRPr kumimoji="1" lang="en-US" altLang="ja-JP" dirty="0" smtClean="0"/>
          </a:p>
          <a:p>
            <a:r>
              <a:rPr kumimoji="1" lang="ja-JP" altLang="en-US" dirty="0" smtClean="0"/>
              <a:t>類似しているか否かの</a:t>
            </a:r>
            <a:r>
              <a:rPr kumimoji="1" lang="ja-JP" altLang="en-US" smtClean="0"/>
              <a:t>教師データがなくても学習が可能な，モデル</a:t>
            </a:r>
            <a:r>
              <a:rPr kumimoji="1" lang="ja-JP" altLang="en-US" dirty="0" smtClean="0"/>
              <a:t>の作成を考えています．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19</a:t>
            </a:fld>
            <a:endParaRPr kumimoji="1" lang="ja-JP" altLang="en-US"/>
          </a:p>
        </p:txBody>
      </p:sp>
    </p:spTree>
    <p:extLst>
      <p:ext uri="{BB962C8B-B14F-4D97-AF65-F5344CB8AC3E}">
        <p14:creationId xmlns:p14="http://schemas.microsoft.com/office/powerpoint/2010/main" val="250333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最初にコード片の類似性判定法について説明します．</a:t>
            </a:r>
            <a:endParaRPr kumimoji="1" lang="en-US" altLang="ja-JP" dirty="0" smtClean="0"/>
          </a:p>
          <a:p>
            <a:r>
              <a:rPr kumimoji="1" lang="ja-JP" altLang="en-US" dirty="0" smtClean="0"/>
              <a:t>コード片の類似性判定法とは，ソフトウェア工学における基礎技術</a:t>
            </a:r>
            <a:r>
              <a:rPr kumimoji="1" lang="ja-JP" altLang="en-US" dirty="0" smtClean="0"/>
              <a:t>であり，</a:t>
            </a:r>
            <a:endParaRPr kumimoji="1" lang="en-US" altLang="ja-JP" dirty="0" smtClean="0"/>
          </a:p>
          <a:p>
            <a:r>
              <a:rPr kumimoji="1" lang="ja-JP" altLang="en-US" dirty="0" smtClean="0"/>
              <a:t>ソフトウェア開発や保守において重要な技術要素です．</a:t>
            </a:r>
            <a:endParaRPr kumimoji="1" lang="en-US" altLang="ja-JP" dirty="0" smtClean="0"/>
          </a:p>
          <a:p>
            <a:r>
              <a:rPr kumimoji="1" lang="ja-JP" altLang="en-US" dirty="0" smtClean="0"/>
              <a:t>コード片の類似性判定法は類似したコード片を見つける際に利用され，</a:t>
            </a:r>
            <a:endParaRPr kumimoji="1" lang="en-US" altLang="ja-JP" dirty="0" smtClean="0"/>
          </a:p>
          <a:p>
            <a:r>
              <a:rPr kumimoji="1" lang="ja-JP" altLang="en-US" dirty="0" smtClean="0"/>
              <a:t>コードクローン検出やコード片検索の際に利用されます．</a:t>
            </a:r>
            <a:endParaRPr kumimoji="1" lang="en-US" altLang="ja-JP" dirty="0" smtClean="0"/>
          </a:p>
          <a:p>
            <a:r>
              <a:rPr kumimoji="1" lang="ja-JP" altLang="en-US" dirty="0" smtClean="0"/>
              <a:t>コードクローン検出とはソースコード中に存在する類似コード片を自動で検出する手法で，</a:t>
            </a:r>
            <a:endParaRPr kumimoji="1" lang="en-US" altLang="ja-JP" dirty="0" smtClean="0"/>
          </a:p>
          <a:p>
            <a:r>
              <a:rPr kumimoji="1" lang="ja-JP" altLang="en-US" dirty="0" smtClean="0"/>
              <a:t>コード片検索とは，与えられた検索コードをソースコードから検索する手法です．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a:t>
            </a:fld>
            <a:endParaRPr kumimoji="1" lang="ja-JP" altLang="en-US"/>
          </a:p>
        </p:txBody>
      </p:sp>
    </p:spTree>
    <p:extLst>
      <p:ext uri="{BB962C8B-B14F-4D97-AF65-F5344CB8AC3E}">
        <p14:creationId xmlns:p14="http://schemas.microsoft.com/office/powerpoint/2010/main" val="3243682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21</a:t>
            </a:fld>
            <a:endParaRPr kumimoji="1" lang="ja-JP" altLang="en-US"/>
          </a:p>
        </p:txBody>
      </p:sp>
    </p:spTree>
    <p:extLst>
      <p:ext uri="{BB962C8B-B14F-4D97-AF65-F5344CB8AC3E}">
        <p14:creationId xmlns:p14="http://schemas.microsoft.com/office/powerpoint/2010/main" val="2344458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22</a:t>
            </a:fld>
            <a:endParaRPr kumimoji="1" lang="ja-JP" altLang="en-US"/>
          </a:p>
        </p:txBody>
      </p:sp>
    </p:spTree>
    <p:extLst>
      <p:ext uri="{BB962C8B-B14F-4D97-AF65-F5344CB8AC3E}">
        <p14:creationId xmlns:p14="http://schemas.microsoft.com/office/powerpoint/2010/main" val="263620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23</a:t>
            </a:fld>
            <a:endParaRPr kumimoji="1" lang="ja-JP" altLang="en-US"/>
          </a:p>
        </p:txBody>
      </p:sp>
    </p:spTree>
    <p:extLst>
      <p:ext uri="{BB962C8B-B14F-4D97-AF65-F5344CB8AC3E}">
        <p14:creationId xmlns:p14="http://schemas.microsoft.com/office/powerpoint/2010/main" val="2968083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研究背景として，情報検索技術に基づくコードクローン検出について説明します．</a:t>
            </a:r>
            <a:endParaRPr kumimoji="1" lang="en-US" altLang="ja-JP" dirty="0" smtClean="0"/>
          </a:p>
          <a:p>
            <a:endParaRPr kumimoji="1" lang="en-US" altLang="ja-JP" dirty="0" smtClean="0"/>
          </a:p>
          <a:p>
            <a:r>
              <a:rPr kumimoji="1" lang="ja-JP" altLang="en-US" dirty="0" smtClean="0"/>
              <a:t>この手法は，情報検索技術に基づくベクトル表現とコサイン類似度を用いてコードクローン検出を行います．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情報検索技術のベクトル表現として</a:t>
            </a:r>
            <a:r>
              <a:rPr kumimoji="1" lang="en-US" altLang="ja-JP" dirty="0" smtClean="0"/>
              <a:t>TF-IDF</a:t>
            </a:r>
            <a:r>
              <a:rPr kumimoji="1" lang="ja-JP" altLang="en-US" dirty="0" err="1" smtClean="0"/>
              <a:t>，</a:t>
            </a:r>
            <a:r>
              <a:rPr kumimoji="1" lang="en-US" altLang="ja-JP" dirty="0" smtClean="0"/>
              <a:t>LSI</a:t>
            </a:r>
            <a:r>
              <a:rPr kumimoji="1" lang="ja-JP" altLang="en-US" dirty="0" err="1" smtClean="0"/>
              <a:t>，</a:t>
            </a:r>
            <a:r>
              <a:rPr kumimoji="1" lang="en-US" altLang="ja-JP" dirty="0" smtClean="0"/>
              <a:t>Doc2Vec</a:t>
            </a:r>
            <a:r>
              <a:rPr kumimoji="1" lang="ja-JP" altLang="en-US" dirty="0" smtClean="0"/>
              <a:t>などを用いた様々な手法を提案し，実験しています．</a:t>
            </a:r>
            <a:endParaRPr kumimoji="1" lang="en-US" altLang="ja-JP" dirty="0" smtClean="0"/>
          </a:p>
          <a:p>
            <a:r>
              <a:rPr kumimoji="1" lang="ja-JP" altLang="en-US" dirty="0" smtClean="0"/>
              <a:t>この手法は高速にコードクローンを検出することが可能ですが，</a:t>
            </a:r>
            <a:endParaRPr kumimoji="1" lang="en-US" altLang="ja-JP" dirty="0" smtClean="0"/>
          </a:p>
          <a:p>
            <a:r>
              <a:rPr kumimoji="1" lang="ja-JP" altLang="en-US" dirty="0" smtClean="0"/>
              <a:t>検出漏れが多いことが課題として挙げられます．</a:t>
            </a:r>
            <a:endParaRPr kumimoji="1" lang="en-US" altLang="ja-JP" dirty="0" smtClean="0"/>
          </a:p>
          <a:p>
            <a:r>
              <a:rPr kumimoji="1" lang="ja-JP" altLang="en-US" dirty="0" smtClean="0"/>
              <a:t>これは類似性が正しく判定できていないからだと言えます．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24</a:t>
            </a:fld>
            <a:endParaRPr kumimoji="1" lang="ja-JP" altLang="en-US"/>
          </a:p>
        </p:txBody>
      </p:sp>
    </p:spTree>
    <p:extLst>
      <p:ext uri="{BB962C8B-B14F-4D97-AF65-F5344CB8AC3E}">
        <p14:creationId xmlns:p14="http://schemas.microsoft.com/office/powerpoint/2010/main" val="2596547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卒業研究では，ベクトル表現を用いたクローン検出のひとつとして，</a:t>
            </a:r>
            <a:endParaRPr lang="en-US" altLang="ja-JP" dirty="0" smtClean="0"/>
          </a:p>
          <a:p>
            <a:r>
              <a:rPr lang="ja-JP" altLang="en-US" dirty="0" smtClean="0"/>
              <a:t>情報検索技術に基づいてコードブロック単位のクローンを検出する手法を提案いたしました．</a:t>
            </a:r>
            <a:endParaRPr lang="en-US" altLang="ja-JP" dirty="0" smtClean="0"/>
          </a:p>
          <a:p>
            <a:r>
              <a:rPr lang="ja-JP" altLang="en-US" dirty="0" smtClean="0"/>
              <a:t>既存手法では情報検索技術に基づいたベクトル表現を用います．</a:t>
            </a:r>
            <a:endParaRPr lang="en-US" altLang="ja-JP" dirty="0" smtClean="0"/>
          </a:p>
          <a:p>
            <a:r>
              <a:rPr lang="ja-JP" altLang="en-US" dirty="0" smtClean="0"/>
              <a:t>情報検索技術とは，意味的に類似した文書を検索する技術であり，</a:t>
            </a:r>
            <a:endParaRPr lang="en-US" altLang="ja-JP" dirty="0" smtClean="0"/>
          </a:p>
          <a:p>
            <a:r>
              <a:rPr lang="en-US" altLang="ja-JP" dirty="0" smtClean="0"/>
              <a:t>Web</a:t>
            </a:r>
            <a:r>
              <a:rPr lang="ja-JP" altLang="en-US" dirty="0" smtClean="0"/>
              <a:t>検索などでも使用されている技術です．</a:t>
            </a:r>
            <a:endParaRPr lang="en-US" altLang="ja-JP" dirty="0" smtClean="0"/>
          </a:p>
          <a:p>
            <a:r>
              <a:rPr lang="ja-JP" altLang="en-US" dirty="0" smtClean="0"/>
              <a:t>この技術を用いることで，タイプ１からタイプ４のコードクローンを検出します．</a:t>
            </a:r>
            <a:endParaRPr lang="en-US" altLang="ja-JP" dirty="0" smtClean="0"/>
          </a:p>
          <a:p>
            <a:r>
              <a:rPr lang="ja-JP" altLang="en-US" dirty="0" smtClean="0"/>
              <a:t>また，コードブロック単位で検出することで，</a:t>
            </a:r>
            <a:endParaRPr lang="en-US" altLang="ja-JP" dirty="0" smtClean="0"/>
          </a:p>
          <a:p>
            <a:r>
              <a:rPr lang="ja-JP" altLang="en-US" dirty="0" smtClean="0"/>
              <a:t>関数単位より多くのコードクローンを検出することができます．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25</a:t>
            </a:fld>
            <a:endParaRPr kumimoji="1" lang="ja-JP" altLang="en-US"/>
          </a:p>
        </p:txBody>
      </p:sp>
    </p:spTree>
    <p:extLst>
      <p:ext uri="{BB962C8B-B14F-4D97-AF65-F5344CB8AC3E}">
        <p14:creationId xmlns:p14="http://schemas.microsoft.com/office/powerpoint/2010/main" val="3766545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また，タイプ４のコードクローンの検出漏れが多いという問題点もあります．</a:t>
            </a:r>
            <a:endParaRPr lang="en-US" altLang="ja-JP" dirty="0" smtClean="0"/>
          </a:p>
          <a:p>
            <a:r>
              <a:rPr lang="ja-JP" altLang="en-US" dirty="0" smtClean="0"/>
              <a:t>この問題の原因として，同義語や多義語といった単語間のセマンティクスを無視する点が挙げられます．</a:t>
            </a:r>
            <a:endParaRPr lang="en-US" altLang="ja-JP" dirty="0" smtClean="0"/>
          </a:p>
          <a:p>
            <a:r>
              <a:rPr lang="ja-JP" altLang="en-US" dirty="0" smtClean="0"/>
              <a:t>例えば，計算機とコンピュータは同じ意味を持つ同義語ですが，</a:t>
            </a:r>
            <a:r>
              <a:rPr lang="en-US" altLang="ja-JP" dirty="0" smtClean="0"/>
              <a:t>TF-IDF</a:t>
            </a:r>
            <a:r>
              <a:rPr lang="ja-JP" altLang="en-US" dirty="0" smtClean="0"/>
              <a:t>では全く別の単語として扱います．</a:t>
            </a:r>
            <a:endParaRPr lang="en-US" altLang="ja-JP" dirty="0" smtClean="0"/>
          </a:p>
          <a:p>
            <a:r>
              <a:rPr lang="ja-JP" altLang="en-US" dirty="0" smtClean="0"/>
              <a:t>また，</a:t>
            </a:r>
            <a:r>
              <a:rPr lang="en-US" altLang="ja-JP" dirty="0" smtClean="0"/>
              <a:t>Java</a:t>
            </a:r>
            <a:r>
              <a:rPr lang="ja-JP" altLang="en-US" dirty="0" err="1" smtClean="0"/>
              <a:t>には</a:t>
            </a:r>
            <a:r>
              <a:rPr lang="ja-JP" altLang="en-US" dirty="0" smtClean="0"/>
              <a:t>コーヒーとコンピュータの二つの意味がありますが，</a:t>
            </a:r>
            <a:r>
              <a:rPr lang="en-US" altLang="ja-JP" dirty="0" smtClean="0"/>
              <a:t>TF-IDF</a:t>
            </a:r>
            <a:r>
              <a:rPr lang="ja-JP" altLang="en-US" dirty="0" smtClean="0"/>
              <a:t>では同じ単語としてしか扱うことができません．</a:t>
            </a:r>
            <a:endParaRPr lang="en-US" altLang="ja-JP" dirty="0" smtClean="0"/>
          </a:p>
          <a:p>
            <a:endParaRPr lang="en-US" altLang="ja-JP" dirty="0" smtClean="0"/>
          </a:p>
          <a:p>
            <a:r>
              <a:rPr lang="ja-JP" altLang="en-US" dirty="0" smtClean="0"/>
              <a:t>実際に</a:t>
            </a:r>
            <a:r>
              <a:rPr lang="en-US" altLang="ja-JP" dirty="0" err="1" smtClean="0"/>
              <a:t>BigCloneBench</a:t>
            </a:r>
            <a:r>
              <a:rPr lang="ja-JP" altLang="en-US" dirty="0" smtClean="0"/>
              <a:t>を使用してタイプ４のクローン検出を行ったところ，</a:t>
            </a:r>
            <a:endParaRPr lang="en-US" altLang="ja-JP" dirty="0" smtClean="0"/>
          </a:p>
          <a:p>
            <a:r>
              <a:rPr lang="ja-JP" altLang="en-US" dirty="0" smtClean="0"/>
              <a:t>検出漏れが多いことが確認できました．</a:t>
            </a:r>
            <a:endParaRPr lang="en-US" altLang="ja-JP"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26</a:t>
            </a:fld>
            <a:endParaRPr kumimoji="1" lang="ja-JP" altLang="en-US"/>
          </a:p>
        </p:txBody>
      </p:sp>
    </p:spTree>
    <p:extLst>
      <p:ext uri="{BB962C8B-B14F-4D97-AF65-F5344CB8AC3E}">
        <p14:creationId xmlns:p14="http://schemas.microsoft.com/office/powerpoint/2010/main" val="310186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ここで研究背景としまして，深層学習を用いたコード片の類似性判定法 </a:t>
            </a:r>
            <a:r>
              <a:rPr kumimoji="1" lang="en-US" altLang="ja-JP" dirty="0" smtClean="0"/>
              <a:t>DeepSim</a:t>
            </a:r>
            <a:r>
              <a:rPr kumimoji="1" lang="ja-JP" altLang="en-US" dirty="0" smtClean="0"/>
              <a:t>について説明します</a:t>
            </a:r>
            <a:r>
              <a:rPr kumimoji="1" lang="ja-JP" altLang="en-US" dirty="0" smtClean="0"/>
              <a:t>．</a:t>
            </a:r>
            <a:endParaRPr kumimoji="1" lang="en-US" altLang="ja-JP" dirty="0" smtClean="0"/>
          </a:p>
          <a:p>
            <a:r>
              <a:rPr kumimoji="1" lang="en-US" altLang="ja-JP" dirty="0" err="1" smtClean="0"/>
              <a:t>DeepSim</a:t>
            </a:r>
            <a:r>
              <a:rPr kumimoji="1" lang="ja-JP" altLang="en-US" dirty="0" smtClean="0"/>
              <a:t>は制御フローグラフとデータフローグラフを解析して，</a:t>
            </a:r>
            <a:endParaRPr kumimoji="1" lang="en-US" altLang="ja-JP" dirty="0" smtClean="0"/>
          </a:p>
          <a:p>
            <a:r>
              <a:rPr kumimoji="1" lang="ja-JP" altLang="en-US" dirty="0" smtClean="0"/>
              <a:t>深層学習を用いてコード片の類似性を判定します</a:t>
            </a:r>
            <a:r>
              <a:rPr kumimoji="1" lang="ja-JP" altLang="en-US" dirty="0" smtClean="0"/>
              <a:t>．</a:t>
            </a:r>
            <a:endParaRPr kumimoji="1" lang="en-US" altLang="ja-JP" dirty="0" smtClean="0"/>
          </a:p>
          <a:p>
            <a:r>
              <a:rPr kumimoji="1" lang="ja-JP" altLang="en-US" dirty="0" smtClean="0"/>
              <a:t>図にありますように，ソースコードに対してバイトコード解析を行い，</a:t>
            </a:r>
            <a:r>
              <a:rPr kumimoji="1" lang="en-US" altLang="ja-JP" dirty="0" smtClean="0"/>
              <a:t>CFG</a:t>
            </a:r>
            <a:r>
              <a:rPr kumimoji="1" lang="ja-JP" altLang="en-US" dirty="0" smtClean="0"/>
              <a:t>と</a:t>
            </a:r>
            <a:r>
              <a:rPr kumimoji="1" lang="en-US" altLang="ja-JP" dirty="0" smtClean="0"/>
              <a:t>DFG</a:t>
            </a:r>
            <a:r>
              <a:rPr kumimoji="1" lang="ja-JP" altLang="en-US" dirty="0" smtClean="0"/>
              <a:t>を生成します．</a:t>
            </a:r>
            <a:endParaRPr kumimoji="1" lang="en-US" altLang="ja-JP" dirty="0" smtClean="0"/>
          </a:p>
          <a:p>
            <a:r>
              <a:rPr kumimoji="1" lang="ja-JP" altLang="en-US" dirty="0" smtClean="0"/>
              <a:t>これらをエンコードして特徴行列を生成し，自己符号化器に入力することでベクトル表現を生成します．</a:t>
            </a:r>
            <a:endParaRPr kumimoji="1" lang="en-US" altLang="ja-JP" dirty="0" smtClean="0"/>
          </a:p>
          <a:p>
            <a:r>
              <a:rPr kumimoji="1" lang="ja-JP" altLang="en-US" dirty="0" smtClean="0"/>
              <a:t>最後に，生成したベクトル表現を類似性判定モデルに入力し，コード片の類似性を判定します．</a:t>
            </a:r>
            <a:endParaRPr kumimoji="1" lang="en-US" altLang="ja-JP" dirty="0" smtClean="0"/>
          </a:p>
          <a:p>
            <a:r>
              <a:rPr kumimoji="1" lang="en-US" altLang="ja-JP" dirty="0" err="1" smtClean="0"/>
              <a:t>DeepSim</a:t>
            </a:r>
            <a:r>
              <a:rPr kumimoji="1" lang="ja-JP" altLang="en-US" dirty="0" smtClean="0"/>
              <a:t>は高い精度でコード片の類似性を判定できますが，</a:t>
            </a:r>
            <a:endParaRPr kumimoji="1" lang="en-US" altLang="ja-JP" dirty="0" smtClean="0"/>
          </a:p>
          <a:p>
            <a:r>
              <a:rPr kumimoji="1" lang="ja-JP" altLang="en-US" dirty="0" smtClean="0"/>
              <a:t>学習に時間がかかることが課題として挙げられます．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3</a:t>
            </a:fld>
            <a:endParaRPr kumimoji="1" lang="ja-JP" altLang="en-US"/>
          </a:p>
        </p:txBody>
      </p:sp>
    </p:spTree>
    <p:extLst>
      <p:ext uri="{BB962C8B-B14F-4D97-AF65-F5344CB8AC3E}">
        <p14:creationId xmlns:p14="http://schemas.microsoft.com/office/powerpoint/2010/main" val="328107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この課題を解決するために本研究</a:t>
            </a:r>
            <a:r>
              <a:rPr kumimoji="1" lang="ja-JP" altLang="en-US" dirty="0" smtClean="0"/>
              <a:t>では，</a:t>
            </a:r>
            <a:endParaRPr kumimoji="1" lang="en-US" altLang="ja-JP" dirty="0" smtClean="0"/>
          </a:p>
          <a:p>
            <a:r>
              <a:rPr kumimoji="1" lang="ja-JP" altLang="en-US" dirty="0" smtClean="0"/>
              <a:t>情報検索技術に基づくベクトル表現と，</a:t>
            </a:r>
            <a:endParaRPr kumimoji="1" lang="en-US" altLang="ja-JP" dirty="0" smtClean="0"/>
          </a:p>
          <a:p>
            <a:r>
              <a:rPr kumimoji="1" lang="ja-JP" altLang="en-US" dirty="0" smtClean="0"/>
              <a:t>深層学習を用いたコード片類似性判定法を組み合わせることで，</a:t>
            </a:r>
            <a:endParaRPr kumimoji="1" lang="en-US" altLang="ja-JP" dirty="0" smtClean="0"/>
          </a:p>
          <a:p>
            <a:r>
              <a:rPr kumimoji="1" lang="ja-JP" altLang="en-US" dirty="0" smtClean="0"/>
              <a:t>高速かつ高精度</a:t>
            </a:r>
            <a:r>
              <a:rPr kumimoji="1" lang="ja-JP" altLang="en-US" dirty="0" smtClean="0"/>
              <a:t>なコード片</a:t>
            </a:r>
            <a:r>
              <a:rPr kumimoji="1" lang="ja-JP" altLang="en-US" dirty="0" smtClean="0"/>
              <a:t>類似性判定法を提案します．</a:t>
            </a:r>
            <a:endParaRPr kumimoji="1" lang="en-US" altLang="ja-JP" dirty="0" smtClean="0"/>
          </a:p>
          <a:p>
            <a:r>
              <a:rPr kumimoji="1" lang="ja-JP" altLang="en-US" dirty="0" smtClean="0"/>
              <a:t>図にありますように，</a:t>
            </a:r>
            <a:endParaRPr kumimoji="1" lang="en-US" altLang="ja-JP" dirty="0" smtClean="0"/>
          </a:p>
          <a:p>
            <a:r>
              <a:rPr kumimoji="1" lang="ja-JP" altLang="en-US" dirty="0" smtClean="0"/>
              <a:t>最初にソースコードに対して，字句解析などのソースコード解析を用いて前処理を行った後，</a:t>
            </a:r>
            <a:endParaRPr kumimoji="1" lang="en-US" altLang="ja-JP" dirty="0" smtClean="0"/>
          </a:p>
          <a:p>
            <a:r>
              <a:rPr kumimoji="1" lang="ja-JP" altLang="en-US" dirty="0" smtClean="0"/>
              <a:t>情報検索技術に</a:t>
            </a:r>
            <a:r>
              <a:rPr kumimoji="1" lang="ja-JP" altLang="en-US" dirty="0" smtClean="0"/>
              <a:t>基づいてベクトル表現に</a:t>
            </a:r>
            <a:r>
              <a:rPr kumimoji="1" lang="ja-JP" altLang="en-US" dirty="0" smtClean="0"/>
              <a:t>変換し，</a:t>
            </a:r>
            <a:endParaRPr kumimoji="1" lang="en-US" altLang="ja-JP" dirty="0" smtClean="0"/>
          </a:p>
          <a:p>
            <a:r>
              <a:rPr kumimoji="1" lang="ja-JP" altLang="en-US" dirty="0" smtClean="0"/>
              <a:t>その後，深層学習モデルに入力することで類似性を判定します</a:t>
            </a:r>
            <a:r>
              <a:rPr kumimoji="1" lang="ja-JP" altLang="en-US" dirty="0" smtClean="0"/>
              <a:t>．</a:t>
            </a:r>
            <a:endParaRPr kumimoji="1" lang="en-US" altLang="ja-JP" dirty="0" smtClean="0"/>
          </a:p>
          <a:p>
            <a:r>
              <a:rPr kumimoji="1" lang="ja-JP" altLang="en-US" dirty="0" smtClean="0"/>
              <a:t>この，類似性判定モデルに入力するベクトル表現の生成方法が本研究の提案部分であり，</a:t>
            </a:r>
            <a:endParaRPr kumimoji="1" lang="en-US" altLang="ja-JP" dirty="0" smtClean="0"/>
          </a:p>
          <a:p>
            <a:r>
              <a:rPr kumimoji="1" lang="ja-JP" altLang="en-US" dirty="0" smtClean="0"/>
              <a:t>類似性判定モデルは</a:t>
            </a:r>
            <a:r>
              <a:rPr kumimoji="1" lang="en-US" altLang="ja-JP" dirty="0" err="1" smtClean="0"/>
              <a:t>DeepSim</a:t>
            </a:r>
            <a:r>
              <a:rPr kumimoji="1" lang="ja-JP" altLang="en-US" dirty="0" smtClean="0"/>
              <a:t>と同様のモデルを使用しています．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4</a:t>
            </a:fld>
            <a:endParaRPr kumimoji="1" lang="ja-JP" altLang="en-US"/>
          </a:p>
        </p:txBody>
      </p:sp>
    </p:spTree>
    <p:extLst>
      <p:ext uri="{BB962C8B-B14F-4D97-AF65-F5344CB8AC3E}">
        <p14:creationId xmlns:p14="http://schemas.microsoft.com/office/powerpoint/2010/main" val="395550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最初に，ソースコード解析を用いた前処理について説明します．</a:t>
            </a:r>
            <a:endParaRPr kumimoji="1" lang="en-US" altLang="ja-JP" dirty="0" smtClean="0"/>
          </a:p>
          <a:p>
            <a:r>
              <a:rPr kumimoji="1" lang="ja-JP" altLang="en-US" dirty="0" smtClean="0"/>
              <a:t>コード片</a:t>
            </a:r>
            <a:r>
              <a:rPr kumimoji="1" lang="ja-JP" altLang="en-US" dirty="0" smtClean="0"/>
              <a:t>をベクトル化する前処理として，</a:t>
            </a:r>
            <a:endParaRPr kumimoji="1" lang="en-US" altLang="ja-JP" dirty="0" smtClean="0"/>
          </a:p>
          <a:p>
            <a:r>
              <a:rPr kumimoji="1" lang="ja-JP" altLang="en-US" dirty="0" smtClean="0"/>
              <a:t>以下の軽量なソースコード解析を行います．</a:t>
            </a:r>
            <a:endParaRPr kumimoji="1" lang="en-US" altLang="ja-JP" dirty="0" smtClean="0"/>
          </a:p>
          <a:p>
            <a:r>
              <a:rPr kumimoji="1" lang="ja-JP" altLang="en-US" dirty="0" smtClean="0"/>
              <a:t>最初にコメント除去を行い，</a:t>
            </a:r>
            <a:endParaRPr kumimoji="1" lang="en-US" altLang="ja-JP" dirty="0" smtClean="0"/>
          </a:p>
          <a:p>
            <a:r>
              <a:rPr kumimoji="1" lang="ja-JP" altLang="en-US" dirty="0" smtClean="0"/>
              <a:t>次に字句解析によりトークン単位に</a:t>
            </a:r>
            <a:r>
              <a:rPr kumimoji="1" lang="ja-JP" altLang="en-US" dirty="0" smtClean="0"/>
              <a:t>分割，</a:t>
            </a:r>
            <a:endParaRPr kumimoji="1" lang="en-US" altLang="ja-JP" dirty="0" smtClean="0"/>
          </a:p>
          <a:p>
            <a:r>
              <a:rPr kumimoji="1" lang="ja-JP" altLang="en-US" dirty="0" smtClean="0"/>
              <a:t>そして予約語と識別子以外を除去し，</a:t>
            </a:r>
            <a:endParaRPr kumimoji="1" lang="en-US" altLang="ja-JP" dirty="0" smtClean="0"/>
          </a:p>
          <a:p>
            <a:r>
              <a:rPr kumimoji="1" lang="ja-JP" altLang="en-US" dirty="0" smtClean="0"/>
              <a:t>識別子をキャメルケースなどで分割した後，</a:t>
            </a:r>
            <a:endParaRPr kumimoji="1" lang="en-US" altLang="ja-JP" dirty="0" smtClean="0"/>
          </a:p>
          <a:p>
            <a:r>
              <a:rPr kumimoji="1" lang="ja-JP" altLang="en-US" dirty="0" smtClean="0"/>
              <a:t>これらを小文字に正規化します．</a:t>
            </a:r>
            <a:endParaRPr kumimoji="1" lang="en-US" altLang="ja-JP" dirty="0" smtClean="0"/>
          </a:p>
          <a:p>
            <a:r>
              <a:rPr kumimoji="1" lang="ja-JP" altLang="en-US" dirty="0" smtClean="0"/>
              <a:t>これらの前処理によって，単語列によるコード片の意味表現を生成します．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5</a:t>
            </a:fld>
            <a:endParaRPr kumimoji="1" lang="ja-JP" altLang="en-US"/>
          </a:p>
        </p:txBody>
      </p:sp>
    </p:spTree>
    <p:extLst>
      <p:ext uri="{BB962C8B-B14F-4D97-AF65-F5344CB8AC3E}">
        <p14:creationId xmlns:p14="http://schemas.microsoft.com/office/powerpoint/2010/main" val="57505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次にコード片のベクトル化について説明します．</a:t>
            </a:r>
            <a:endParaRPr kumimoji="1" lang="en-US" altLang="ja-JP" dirty="0" smtClean="0"/>
          </a:p>
          <a:p>
            <a:r>
              <a:rPr kumimoji="1" lang="ja-JP" altLang="en-US" dirty="0" smtClean="0"/>
              <a:t>本研究では情報検索技術に基づくベクトル表現として，</a:t>
            </a:r>
            <a:endParaRPr kumimoji="1" lang="en-US" altLang="ja-JP" dirty="0" smtClean="0"/>
          </a:p>
          <a:p>
            <a:r>
              <a:rPr kumimoji="1" lang="ja-JP" altLang="en-US" dirty="0" smtClean="0"/>
              <a:t>これら</a:t>
            </a:r>
            <a:r>
              <a:rPr kumimoji="1" lang="en-US" altLang="ja-JP" dirty="0" smtClean="0"/>
              <a:t>5</a:t>
            </a:r>
            <a:r>
              <a:rPr kumimoji="1" lang="ja-JP" altLang="en-US" dirty="0" err="1" smtClean="0"/>
              <a:t>つを</a:t>
            </a:r>
            <a:r>
              <a:rPr kumimoji="1" lang="ja-JP" altLang="en-US" dirty="0" smtClean="0"/>
              <a:t>用います．</a:t>
            </a:r>
            <a:endParaRPr kumimoji="1" lang="en-US" altLang="ja-JP" dirty="0" smtClean="0"/>
          </a:p>
          <a:p>
            <a:endParaRPr kumimoji="1" lang="en-US" altLang="ja-JP" dirty="0" smtClean="0"/>
          </a:p>
          <a:p>
            <a:r>
              <a:rPr kumimoji="1" lang="ja-JP" altLang="en-US" dirty="0" smtClean="0"/>
              <a:t>これらの手法は，既存研究で</a:t>
            </a:r>
            <a:r>
              <a:rPr kumimoji="1" lang="ja-JP" altLang="en-US" dirty="0" smtClean="0"/>
              <a:t>ある，</a:t>
            </a:r>
            <a:endParaRPr kumimoji="1" lang="en-US" altLang="ja-JP" dirty="0" smtClean="0"/>
          </a:p>
          <a:p>
            <a:r>
              <a:rPr kumimoji="1" lang="ja-JP" altLang="en-US" dirty="0" smtClean="0"/>
              <a:t>情報</a:t>
            </a:r>
            <a:r>
              <a:rPr kumimoji="1" lang="ja-JP" altLang="en-US" dirty="0" smtClean="0"/>
              <a:t>検索技術に基づくコード片のベクトル表現</a:t>
            </a:r>
            <a:r>
              <a:rPr kumimoji="1" lang="ja-JP" altLang="en-US" dirty="0" smtClean="0"/>
              <a:t>の特徴調査</a:t>
            </a:r>
            <a:endParaRPr kumimoji="1" lang="en-US" altLang="ja-JP" dirty="0" smtClean="0"/>
          </a:p>
          <a:p>
            <a:r>
              <a:rPr kumimoji="1" lang="ja-JP" altLang="en-US" dirty="0" smtClean="0"/>
              <a:t>で</a:t>
            </a:r>
            <a:r>
              <a:rPr kumimoji="1" lang="ja-JP" altLang="en-US" dirty="0" smtClean="0"/>
              <a:t>用いられた手法から選択しています．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6</a:t>
            </a:fld>
            <a:endParaRPr kumimoji="1" lang="ja-JP" altLang="en-US"/>
          </a:p>
        </p:txBody>
      </p:sp>
    </p:spTree>
    <p:extLst>
      <p:ext uri="{BB962C8B-B14F-4D97-AF65-F5344CB8AC3E}">
        <p14:creationId xmlns:p14="http://schemas.microsoft.com/office/powerpoint/2010/main" val="248009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情報検索技術に基づくベクトル表現のひとつとして</a:t>
            </a:r>
            <a:r>
              <a:rPr lang="ja-JP" altLang="en-US" dirty="0" smtClean="0"/>
              <a:t>，</a:t>
            </a:r>
            <a:endParaRPr lang="en-US" altLang="ja-JP" dirty="0" smtClean="0"/>
          </a:p>
          <a:p>
            <a:r>
              <a:rPr lang="en-US" altLang="ja-JP" dirty="0" smtClean="0"/>
              <a:t>LSI</a:t>
            </a:r>
            <a:r>
              <a:rPr lang="ja-JP" altLang="en-US" dirty="0" smtClean="0"/>
              <a:t>（</a:t>
            </a:r>
            <a:r>
              <a:rPr lang="en-US" altLang="ja-JP" dirty="0" smtClean="0"/>
              <a:t>Latent</a:t>
            </a:r>
            <a:r>
              <a:rPr lang="ja-JP" altLang="en-US" dirty="0" smtClean="0"/>
              <a:t> </a:t>
            </a:r>
            <a:r>
              <a:rPr lang="en-US" altLang="ja-JP" dirty="0" smtClean="0"/>
              <a:t>Semantic</a:t>
            </a:r>
            <a:r>
              <a:rPr lang="ja-JP" altLang="en-US" dirty="0" smtClean="0"/>
              <a:t> </a:t>
            </a:r>
            <a:r>
              <a:rPr lang="en-US" altLang="ja-JP" dirty="0" smtClean="0"/>
              <a:t>Indexing</a:t>
            </a:r>
            <a:r>
              <a:rPr lang="ja-JP" altLang="en-US" dirty="0" smtClean="0"/>
              <a:t>）について説明します．</a:t>
            </a:r>
            <a:endParaRPr lang="en-US" altLang="ja-JP" dirty="0" smtClean="0"/>
          </a:p>
          <a:p>
            <a:r>
              <a:rPr lang="en-US" altLang="ja-JP" dirty="0" smtClean="0"/>
              <a:t>LSI</a:t>
            </a:r>
            <a:r>
              <a:rPr lang="ja-JP" altLang="en-US" dirty="0" smtClean="0"/>
              <a:t>は主成分分析を用いて潜在的意味解析を行い，</a:t>
            </a:r>
            <a:endParaRPr lang="en-US" altLang="ja-JP" dirty="0" smtClean="0"/>
          </a:p>
          <a:p>
            <a:r>
              <a:rPr lang="ja-JP" altLang="en-US" dirty="0" smtClean="0"/>
              <a:t>これにより高速に次元圧縮を行うことが可能な手法となっていいます．</a:t>
            </a:r>
            <a:endParaRPr lang="en-US" altLang="ja-JP" dirty="0" smtClean="0"/>
          </a:p>
          <a:p>
            <a:endParaRPr lang="en-US" altLang="ja-JP" dirty="0" smtClean="0"/>
          </a:p>
          <a:p>
            <a:r>
              <a:rPr lang="ja-JP" altLang="en-US" dirty="0" smtClean="0"/>
              <a:t>主成分分析とは，他次元ベクトルをなるべく</a:t>
            </a:r>
            <a:endParaRPr lang="en-US" altLang="ja-JP" dirty="0" smtClean="0"/>
          </a:p>
          <a:p>
            <a:r>
              <a:rPr lang="ja-JP" altLang="en-US" dirty="0" smtClean="0"/>
              <a:t>情報の損失が少なくなるように低次元に圧縮する手法です．</a:t>
            </a:r>
            <a:endParaRPr lang="en-US" altLang="ja-JP" dirty="0" smtClean="0"/>
          </a:p>
          <a:p>
            <a:r>
              <a:rPr lang="ja-JP" altLang="en-US" dirty="0" smtClean="0"/>
              <a:t>こちらの図は，</a:t>
            </a:r>
            <a:r>
              <a:rPr lang="en-US" altLang="ja-JP" dirty="0" smtClean="0"/>
              <a:t>2</a:t>
            </a:r>
            <a:r>
              <a:rPr lang="ja-JP" altLang="en-US" dirty="0" smtClean="0"/>
              <a:t>次元座標に存在する点に対して，</a:t>
            </a:r>
            <a:endParaRPr lang="en-US" altLang="ja-JP" dirty="0" smtClean="0"/>
          </a:p>
          <a:p>
            <a:r>
              <a:rPr lang="ja-JP" altLang="en-US" dirty="0" smtClean="0"/>
              <a:t>一本の赤い線を引くことで，一次元の情報に圧縮することができる例です．</a:t>
            </a:r>
            <a:endParaRPr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7</a:t>
            </a:fld>
            <a:endParaRPr kumimoji="1" lang="ja-JP" altLang="en-US"/>
          </a:p>
        </p:txBody>
      </p:sp>
    </p:spTree>
    <p:extLst>
      <p:ext uri="{BB962C8B-B14F-4D97-AF65-F5344CB8AC3E}">
        <p14:creationId xmlns:p14="http://schemas.microsoft.com/office/powerpoint/2010/main" val="222930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a:t>
            </a:r>
            <a:r>
              <a:rPr kumimoji="1" lang="ja-JP" altLang="en-US" dirty="0" smtClean="0"/>
              <a:t>に，提案手法のコード片</a:t>
            </a:r>
            <a:r>
              <a:rPr kumimoji="1" lang="ja-JP" altLang="en-US" dirty="0" smtClean="0"/>
              <a:t>の類似性</a:t>
            </a:r>
            <a:r>
              <a:rPr kumimoji="1" lang="ja-JP" altLang="en-US" dirty="0" smtClean="0"/>
              <a:t>判定モデルについて</a:t>
            </a:r>
            <a:r>
              <a:rPr kumimoji="1" lang="ja-JP" altLang="en-US" dirty="0" smtClean="0"/>
              <a:t>説明します．</a:t>
            </a:r>
            <a:endParaRPr kumimoji="1" lang="en-US" altLang="ja-JP" dirty="0" smtClean="0"/>
          </a:p>
          <a:p>
            <a:r>
              <a:rPr kumimoji="1" lang="ja-JP" altLang="en-US" dirty="0" smtClean="0"/>
              <a:t>提案手法では，深層</a:t>
            </a:r>
            <a:r>
              <a:rPr kumimoji="1" lang="ja-JP" altLang="en-US" dirty="0" smtClean="0"/>
              <a:t>学習モデルを</a:t>
            </a:r>
            <a:r>
              <a:rPr kumimoji="1" lang="ja-JP" altLang="en-US" dirty="0" smtClean="0"/>
              <a:t>用いてコード片の類似性を判定します．</a:t>
            </a:r>
            <a:endParaRPr kumimoji="1" lang="en-US" altLang="ja-JP" dirty="0" smtClean="0"/>
          </a:p>
          <a:p>
            <a:r>
              <a:rPr kumimoji="1" lang="ja-JP" altLang="en-US" dirty="0" smtClean="0"/>
              <a:t>右の図が，深層学習を行うニューラルネットワークのアーキテクチャです．</a:t>
            </a:r>
            <a:endParaRPr kumimoji="1" lang="en-US" altLang="ja-JP" dirty="0" smtClean="0"/>
          </a:p>
          <a:p>
            <a:r>
              <a:rPr kumimoji="1" lang="ja-JP" altLang="en-US" dirty="0" smtClean="0"/>
              <a:t>一番左の第一層に先ほど変換した特徴ベクトルを入力し，</a:t>
            </a:r>
            <a:endParaRPr kumimoji="1" lang="en-US" altLang="ja-JP" dirty="0" smtClean="0"/>
          </a:p>
          <a:p>
            <a:r>
              <a:rPr kumimoji="1" lang="ja-JP" altLang="en-US" dirty="0" smtClean="0"/>
              <a:t>第二層で第一層を交互に連結します．</a:t>
            </a:r>
            <a:endParaRPr kumimoji="1" lang="en-US" altLang="ja-JP" dirty="0" smtClean="0"/>
          </a:p>
          <a:p>
            <a:r>
              <a:rPr kumimoji="1" lang="ja-JP" altLang="en-US" dirty="0" smtClean="0"/>
              <a:t>その後第</a:t>
            </a:r>
            <a:r>
              <a:rPr kumimoji="1" lang="en-US" altLang="ja-JP" dirty="0" smtClean="0"/>
              <a:t>3</a:t>
            </a:r>
            <a:r>
              <a:rPr kumimoji="1" lang="ja-JP" altLang="en-US" dirty="0" smtClean="0"/>
              <a:t>層で平均プーリングにより，第</a:t>
            </a:r>
            <a:r>
              <a:rPr kumimoji="1" lang="en-US" altLang="ja-JP" dirty="0" smtClean="0"/>
              <a:t>2</a:t>
            </a:r>
            <a:r>
              <a:rPr kumimoji="1" lang="ja-JP" altLang="en-US" dirty="0" smtClean="0"/>
              <a:t>層を１つの層に畳み込み，</a:t>
            </a:r>
            <a:endParaRPr kumimoji="1" lang="en-US" altLang="ja-JP" dirty="0" smtClean="0"/>
          </a:p>
          <a:p>
            <a:r>
              <a:rPr kumimoji="1" lang="ja-JP" altLang="en-US" dirty="0" smtClean="0"/>
              <a:t>最後シグモイド関数によりコード片の類似性判定結果を出力します．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8</a:t>
            </a:fld>
            <a:endParaRPr kumimoji="1" lang="ja-JP" altLang="en-US"/>
          </a:p>
        </p:txBody>
      </p:sp>
    </p:spTree>
    <p:extLst>
      <p:ext uri="{BB962C8B-B14F-4D97-AF65-F5344CB8AC3E}">
        <p14:creationId xmlns:p14="http://schemas.microsoft.com/office/powerpoint/2010/main" val="188986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DeepSim</a:t>
            </a:r>
            <a:r>
              <a:rPr kumimoji="1" lang="ja-JP" altLang="en-US" dirty="0" smtClean="0"/>
              <a:t>と提案手法はどちらも深層学習を用いてコード片の</a:t>
            </a:r>
            <a:r>
              <a:rPr kumimoji="1" lang="ja-JP" altLang="en-US" dirty="0" smtClean="0"/>
              <a:t>類似性する点で共通しています．</a:t>
            </a:r>
            <a:endParaRPr kumimoji="1" lang="en-US" altLang="ja-JP" dirty="0" smtClean="0"/>
          </a:p>
          <a:p>
            <a:r>
              <a:rPr kumimoji="1" lang="ja-JP" altLang="en-US" dirty="0" smtClean="0"/>
              <a:t>しかし</a:t>
            </a:r>
            <a:r>
              <a:rPr kumimoji="1" lang="en-US" altLang="ja-JP" dirty="0" smtClean="0"/>
              <a:t>DeepSim</a:t>
            </a:r>
            <a:r>
              <a:rPr kumimoji="1" lang="ja-JP" altLang="en-US" dirty="0" smtClean="0"/>
              <a:t>と提案手法の相違点と</a:t>
            </a:r>
            <a:r>
              <a:rPr kumimoji="1" lang="ja-JP" altLang="en-US" dirty="0" smtClean="0"/>
              <a:t>して，</a:t>
            </a:r>
            <a:endParaRPr kumimoji="1" lang="en-US" altLang="ja-JP" dirty="0" smtClean="0"/>
          </a:p>
          <a:p>
            <a:r>
              <a:rPr kumimoji="1" lang="ja-JP" altLang="en-US" dirty="0" smtClean="0"/>
              <a:t>類似性</a:t>
            </a:r>
            <a:r>
              <a:rPr kumimoji="1" lang="ja-JP" altLang="en-US" dirty="0" smtClean="0"/>
              <a:t>判定モデルに入力するベクトル</a:t>
            </a:r>
            <a:r>
              <a:rPr kumimoji="1" lang="ja-JP" altLang="en-US" dirty="0" smtClean="0"/>
              <a:t>表現を生成する過程</a:t>
            </a:r>
            <a:r>
              <a:rPr kumimoji="1" lang="ja-JP" altLang="en-US" dirty="0" smtClean="0"/>
              <a:t>に違いがあります．</a:t>
            </a:r>
            <a:endParaRPr kumimoji="1" lang="en-US" altLang="ja-JP" dirty="0" smtClean="0"/>
          </a:p>
          <a:p>
            <a:r>
              <a:rPr kumimoji="1" lang="en-US" altLang="ja-JP" dirty="0" smtClean="0"/>
              <a:t>DeepSim</a:t>
            </a:r>
            <a:r>
              <a:rPr kumimoji="1" lang="ja-JP" altLang="en-US" dirty="0" smtClean="0"/>
              <a:t>がソースコードのコントロールフローグラフとデータフローグラフに基づいてコード片をベクトル化するのに対して，</a:t>
            </a:r>
            <a:endParaRPr kumimoji="1" lang="en-US" altLang="ja-JP" dirty="0" smtClean="0"/>
          </a:p>
          <a:p>
            <a:r>
              <a:rPr kumimoji="1" lang="ja-JP" altLang="en-US" dirty="0" smtClean="0"/>
              <a:t>提案手法はソースコードの単語列に基づいてベクトル化する点で異なります．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9</a:t>
            </a:fld>
            <a:endParaRPr kumimoji="1" lang="ja-JP" altLang="en-US"/>
          </a:p>
        </p:txBody>
      </p:sp>
    </p:spTree>
    <p:extLst>
      <p:ext uri="{BB962C8B-B14F-4D97-AF65-F5344CB8AC3E}">
        <p14:creationId xmlns:p14="http://schemas.microsoft.com/office/powerpoint/2010/main" val="3322565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solidFill>
                  <a:schemeClr val="tx2"/>
                </a:solidFill>
              </a:defRPr>
            </a:lvl1pPr>
          </a:lstStyle>
          <a:p>
            <a:r>
              <a:rPr lang="ja-JP" altLang="en-US" dirty="0" smtClean="0"/>
              <a:t>マスター タイトルの書式設定</a:t>
            </a:r>
            <a:endParaRPr lang="ja-JP" altLang="en-US" dirty="0"/>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dirty="0" smtClean="0"/>
              <a:t>マスター タイトルの書式設定</a:t>
            </a:r>
            <a:endParaRPr lang="ja-JP" altLang="en-US" dirty="0"/>
          </a:p>
        </p:txBody>
      </p:sp>
      <p:sp>
        <p:nvSpPr>
          <p:cNvPr id="3" name="コンテンツ プレースホルダ 2"/>
          <p:cNvSpPr>
            <a:spLocks noGrp="1"/>
          </p:cNvSpPr>
          <p:nvPr>
            <p:ph idx="1"/>
          </p:nvPr>
        </p:nvSpPr>
        <p:spPr/>
        <p:txBody>
          <a:bodyPr/>
          <a:lstStyle>
            <a:lvl1pPr>
              <a:spcAft>
                <a:spcPts val="600"/>
              </a:spcAft>
              <a:buClr>
                <a:schemeClr val="tx2"/>
              </a:buClr>
              <a:defRPr baseline="0">
                <a:solidFill>
                  <a:schemeClr val="tx1">
                    <a:lumMod val="90000"/>
                    <a:lumOff val="10000"/>
                  </a:schemeClr>
                </a:solidFill>
                <a:latin typeface="+mn-lt"/>
                <a:ea typeface="+mn-ea"/>
              </a:defRPr>
            </a:lvl1pPr>
            <a:lvl2pPr>
              <a:spcAft>
                <a:spcPts val="600"/>
              </a:spcAft>
              <a:buClr>
                <a:schemeClr val="tx2"/>
              </a:buClr>
              <a:defRPr baseline="0">
                <a:solidFill>
                  <a:schemeClr val="tx1">
                    <a:lumMod val="90000"/>
                    <a:lumOff val="10000"/>
                  </a:schemeClr>
                </a:solidFill>
                <a:latin typeface="+mn-lt"/>
                <a:ea typeface="+mn-ea"/>
              </a:defRPr>
            </a:lvl2pPr>
            <a:lvl3pPr>
              <a:spcAft>
                <a:spcPts val="600"/>
              </a:spcAft>
              <a:buClr>
                <a:schemeClr val="tx2"/>
              </a:buClr>
              <a:defRPr baseline="0">
                <a:solidFill>
                  <a:schemeClr val="tx1">
                    <a:lumMod val="90000"/>
                    <a:lumOff val="10000"/>
                  </a:schemeClr>
                </a:solidFill>
                <a:latin typeface="+mn-lt"/>
                <a:ea typeface="+mn-ea"/>
              </a:defRPr>
            </a:lvl3pPr>
            <a:lvl4pPr>
              <a:spcAft>
                <a:spcPts val="600"/>
              </a:spcAft>
              <a:buClr>
                <a:schemeClr val="tx2"/>
              </a:buClr>
              <a:defRPr baseline="0">
                <a:solidFill>
                  <a:schemeClr val="tx1">
                    <a:lumMod val="90000"/>
                    <a:lumOff val="10000"/>
                  </a:schemeClr>
                </a:solidFill>
                <a:latin typeface="+mn-lt"/>
                <a:ea typeface="+mn-ea"/>
              </a:defRPr>
            </a:lvl4pPr>
            <a:lvl5pPr>
              <a:spcAft>
                <a:spcPts val="600"/>
              </a:spcAft>
              <a:buClr>
                <a:schemeClr val="tx2"/>
              </a:buClr>
              <a:defRPr baseline="0">
                <a:solidFill>
                  <a:schemeClr val="tx1">
                    <a:lumMod val="90000"/>
                    <a:lumOff val="10000"/>
                  </a:schemeClr>
                </a:solidFill>
                <a:latin typeface="+mn-lt"/>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kumimoji="1" sz="40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rgbClr val="002060"/>
        </a:buClr>
        <a:buChar char="•"/>
        <a:defRPr kumimoji="1" sz="2800">
          <a:solidFill>
            <a:schemeClr val="tx1">
              <a:lumMod val="90000"/>
              <a:lumOff val="10000"/>
            </a:schemeClr>
          </a:solidFill>
          <a:latin typeface="+mn-lt"/>
          <a:ea typeface="+mn-ea"/>
          <a:cs typeface="+mn-cs"/>
        </a:defRPr>
      </a:lvl1pPr>
      <a:lvl2pPr marL="742950" indent="-285750" algn="l" rtl="0" eaLnBrk="1" fontAlgn="base" hangingPunct="1">
        <a:spcBef>
          <a:spcPct val="20000"/>
        </a:spcBef>
        <a:spcAft>
          <a:spcPct val="0"/>
        </a:spcAft>
        <a:buClr>
          <a:srgbClr val="002060"/>
        </a:buClr>
        <a:buChar char="–"/>
        <a:defRPr kumimoji="1" sz="2400">
          <a:solidFill>
            <a:schemeClr val="tx1">
              <a:lumMod val="90000"/>
              <a:lumOff val="10000"/>
            </a:schemeClr>
          </a:solidFill>
          <a:latin typeface="+mn-lt"/>
          <a:ea typeface="+mn-ea"/>
        </a:defRPr>
      </a:lvl2pPr>
      <a:lvl3pPr marL="1143000" indent="-228600" algn="l" rtl="0" eaLnBrk="1" fontAlgn="base" hangingPunct="1">
        <a:spcBef>
          <a:spcPct val="20000"/>
        </a:spcBef>
        <a:spcAft>
          <a:spcPct val="0"/>
        </a:spcAft>
        <a:buChar char="•"/>
        <a:defRPr kumimoji="1" sz="2000">
          <a:solidFill>
            <a:schemeClr val="tx1">
              <a:lumMod val="90000"/>
              <a:lumOff val="10000"/>
            </a:schemeClr>
          </a:solidFill>
          <a:latin typeface="+mn-lt"/>
          <a:ea typeface="+mn-ea"/>
        </a:defRPr>
      </a:lvl3pPr>
      <a:lvl4pPr marL="1600200" indent="-228600" algn="l" rtl="0" eaLnBrk="1" fontAlgn="base" hangingPunct="1">
        <a:spcBef>
          <a:spcPct val="20000"/>
        </a:spcBef>
        <a:spcAft>
          <a:spcPct val="0"/>
        </a:spcAft>
        <a:buChar char="–"/>
        <a:defRPr kumimoji="1" sz="1800">
          <a:solidFill>
            <a:schemeClr val="tx1">
              <a:lumMod val="90000"/>
              <a:lumOff val="10000"/>
            </a:schemeClr>
          </a:solidFill>
          <a:latin typeface="+mn-lt"/>
          <a:ea typeface="+mn-ea"/>
        </a:defRPr>
      </a:lvl4pPr>
      <a:lvl5pPr marL="2057400" indent="-228600" algn="l" rtl="0" eaLnBrk="1" fontAlgn="base" hangingPunct="1">
        <a:spcBef>
          <a:spcPct val="20000"/>
        </a:spcBef>
        <a:spcAft>
          <a:spcPct val="0"/>
        </a:spcAft>
        <a:buChar char="»"/>
        <a:defRPr kumimoji="1" sz="1800">
          <a:solidFill>
            <a:schemeClr val="tx1">
              <a:lumMod val="90000"/>
              <a:lumOff val="10000"/>
            </a:schemeClr>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7944" y="1484313"/>
            <a:ext cx="7928113" cy="1470025"/>
          </a:xfrm>
        </p:spPr>
        <p:txBody>
          <a:bodyPr>
            <a:noAutofit/>
          </a:bodyPr>
          <a:lstStyle/>
          <a:p>
            <a:pPr algn="l"/>
            <a:r>
              <a:rPr lang="ja-JP" altLang="en-US" sz="3200" dirty="0"/>
              <a:t>情報検索技術に基づくベクトル表現と</a:t>
            </a:r>
            <a:r>
              <a:rPr lang="en-US" altLang="ja-JP" sz="3200" dirty="0"/>
              <a:t/>
            </a:r>
            <a:br>
              <a:rPr lang="en-US" altLang="ja-JP" sz="3200" dirty="0"/>
            </a:br>
            <a:r>
              <a:rPr lang="ja-JP" altLang="en-US" sz="3200" dirty="0"/>
              <a:t>深層学習を用いたコード片の類似性判定法</a:t>
            </a:r>
            <a:endParaRPr kumimoji="1" lang="ja-JP" altLang="en-US" sz="3200" dirty="0"/>
          </a:p>
        </p:txBody>
      </p:sp>
      <p:sp>
        <p:nvSpPr>
          <p:cNvPr id="3" name="サブタイトル 2"/>
          <p:cNvSpPr>
            <a:spLocks noGrp="1"/>
          </p:cNvSpPr>
          <p:nvPr>
            <p:ph type="subTitle" idx="1"/>
          </p:nvPr>
        </p:nvSpPr>
        <p:spPr/>
        <p:txBody>
          <a:bodyPr anchor="b"/>
          <a:lstStyle/>
          <a:p>
            <a:pPr algn="r"/>
            <a:r>
              <a:rPr kumimoji="1" lang="ja-JP" altLang="en-US" sz="2400" dirty="0" smtClean="0"/>
              <a:t>井上研究室　横井 一輝</a:t>
            </a:r>
            <a:endParaRPr kumimoji="1" lang="ja-JP" altLang="en-US" sz="2400" dirty="0"/>
          </a:p>
        </p:txBody>
      </p:sp>
    </p:spTree>
    <p:extLst>
      <p:ext uri="{BB962C8B-B14F-4D97-AF65-F5344CB8AC3E}">
        <p14:creationId xmlns:p14="http://schemas.microsoft.com/office/powerpoint/2010/main" val="116641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endParaRPr kumimoji="1" lang="ja-JP" altLang="en-US" dirty="0"/>
          </a:p>
        </p:txBody>
      </p:sp>
      <p:sp>
        <p:nvSpPr>
          <p:cNvPr id="3" name="コンテンツ プレースホルダー 2"/>
          <p:cNvSpPr>
            <a:spLocks noGrp="1"/>
          </p:cNvSpPr>
          <p:nvPr>
            <p:ph idx="1"/>
          </p:nvPr>
        </p:nvSpPr>
        <p:spPr>
          <a:xfrm>
            <a:off x="457200" y="1600201"/>
            <a:ext cx="8229600" cy="4013034"/>
          </a:xfrm>
        </p:spPr>
        <p:txBody>
          <a:bodyPr>
            <a:normAutofit/>
          </a:bodyPr>
          <a:lstStyle/>
          <a:p>
            <a:pPr marL="514350" indent="-514350">
              <a:buFont typeface="+mj-lt"/>
              <a:buAutoNum type="arabicPeriod"/>
            </a:pPr>
            <a:r>
              <a:rPr kumimoji="1" lang="en-US" altLang="ja-JP" dirty="0" smtClean="0"/>
              <a:t>Google</a:t>
            </a:r>
            <a:r>
              <a:rPr kumimoji="1" lang="ja-JP" altLang="en-US" dirty="0" smtClean="0"/>
              <a:t> </a:t>
            </a:r>
            <a:r>
              <a:rPr kumimoji="1" lang="en-US" altLang="ja-JP" dirty="0" smtClean="0"/>
              <a:t>Code</a:t>
            </a:r>
            <a:r>
              <a:rPr kumimoji="1" lang="ja-JP" altLang="en-US" dirty="0" smtClean="0"/>
              <a:t> </a:t>
            </a:r>
            <a:r>
              <a:rPr kumimoji="1" lang="en-US" altLang="ja-JP" dirty="0" smtClean="0"/>
              <a:t>Jam</a:t>
            </a:r>
            <a:r>
              <a:rPr kumimoji="1" lang="ja-JP" altLang="en-US" dirty="0" smtClean="0"/>
              <a:t>（</a:t>
            </a:r>
            <a:r>
              <a:rPr kumimoji="1" lang="en-US" altLang="ja-JP" dirty="0" smtClean="0"/>
              <a:t>GCJ</a:t>
            </a:r>
            <a:r>
              <a:rPr kumimoji="1" lang="ja-JP" altLang="en-US" dirty="0" smtClean="0"/>
              <a:t>）</a:t>
            </a:r>
            <a:r>
              <a:rPr kumimoji="1" lang="en-US" altLang="ja-JP" dirty="0" smtClean="0"/>
              <a:t>[5]</a:t>
            </a:r>
            <a:r>
              <a:rPr kumimoji="1" lang="ja-JP" altLang="en-US" dirty="0" smtClean="0"/>
              <a:t> を用いた精度評価</a:t>
            </a:r>
            <a:endParaRPr kumimoji="1" lang="en-US" altLang="ja-JP" dirty="0" smtClean="0"/>
          </a:p>
          <a:p>
            <a:pPr marL="514350" indent="-514350">
              <a:buFont typeface="+mj-lt"/>
              <a:buAutoNum type="arabicPeriod"/>
            </a:pPr>
            <a:r>
              <a:rPr kumimoji="1" lang="en-US" altLang="ja-JP" dirty="0" smtClean="0"/>
              <a:t>Google</a:t>
            </a:r>
            <a:r>
              <a:rPr kumimoji="1" lang="ja-JP" altLang="en-US" dirty="0" smtClean="0"/>
              <a:t> </a:t>
            </a:r>
            <a:r>
              <a:rPr kumimoji="1" lang="en-US" altLang="ja-JP" dirty="0" smtClean="0"/>
              <a:t>Code</a:t>
            </a:r>
            <a:r>
              <a:rPr kumimoji="1" lang="ja-JP" altLang="en-US" dirty="0" smtClean="0"/>
              <a:t> </a:t>
            </a:r>
            <a:r>
              <a:rPr kumimoji="1" lang="en-US" altLang="ja-JP" dirty="0" smtClean="0"/>
              <a:t>Jam</a:t>
            </a:r>
            <a:r>
              <a:rPr kumimoji="1" lang="ja-JP" altLang="en-US" dirty="0" smtClean="0"/>
              <a:t>（</a:t>
            </a:r>
            <a:r>
              <a:rPr kumimoji="1" lang="en-US" altLang="ja-JP" dirty="0" smtClean="0"/>
              <a:t>GCJ</a:t>
            </a:r>
            <a:r>
              <a:rPr kumimoji="1" lang="ja-JP" altLang="en-US" dirty="0" smtClean="0"/>
              <a:t>）を用いた実行時間</a:t>
            </a:r>
            <a:endParaRPr kumimoji="1" lang="en-US" altLang="ja-JP" dirty="0" smtClean="0"/>
          </a:p>
          <a:p>
            <a:pPr marL="514350" indent="-514350">
              <a:buFont typeface="+mj-lt"/>
              <a:buAutoNum type="arabicPeriod"/>
            </a:pPr>
            <a:r>
              <a:rPr lang="en-US" altLang="ja-JP" dirty="0" smtClean="0"/>
              <a:t>BigCloneBench</a:t>
            </a:r>
            <a:r>
              <a:rPr lang="ja-JP" altLang="en-US" dirty="0" smtClean="0"/>
              <a:t>（</a:t>
            </a:r>
            <a:r>
              <a:rPr lang="en-US" altLang="ja-JP" dirty="0" smtClean="0"/>
              <a:t>BCB</a:t>
            </a:r>
            <a:r>
              <a:rPr lang="ja-JP" altLang="en-US" dirty="0" smtClean="0"/>
              <a:t>）</a:t>
            </a:r>
            <a:r>
              <a:rPr lang="en-US" altLang="ja-JP" dirty="0" smtClean="0"/>
              <a:t>[6]</a:t>
            </a:r>
            <a:r>
              <a:rPr lang="ja-JP" altLang="en-US" dirty="0" smtClean="0"/>
              <a:t> を用いた精度評価</a:t>
            </a:r>
            <a:endParaRPr lang="en-US" altLang="ja-JP" dirty="0" smtClean="0"/>
          </a:p>
          <a:p>
            <a:endParaRPr kumimoji="1" lang="en-US" altLang="ja-JP" dirty="0"/>
          </a:p>
          <a:p>
            <a:r>
              <a:rPr lang="ja-JP" altLang="en-US" dirty="0" smtClean="0"/>
              <a:t>比較評価対象：</a:t>
            </a:r>
            <a:r>
              <a:rPr lang="en-US" altLang="ja-JP" dirty="0" smtClean="0"/>
              <a:t>6</a:t>
            </a:r>
            <a:r>
              <a:rPr lang="ja-JP" altLang="en-US" dirty="0" smtClean="0"/>
              <a:t>つ</a:t>
            </a:r>
            <a:endParaRPr lang="en-US" altLang="ja-JP" dirty="0" smtClean="0"/>
          </a:p>
          <a:p>
            <a:pPr lvl="1"/>
            <a:r>
              <a:rPr kumimoji="1" lang="ja-JP" altLang="en-US" dirty="0" smtClean="0"/>
              <a:t>ベクトル表現を用いた提案手法 </a:t>
            </a:r>
            <a:r>
              <a:rPr lang="en-US" altLang="ja-JP" dirty="0" smtClean="0"/>
              <a:t>5</a:t>
            </a:r>
            <a:r>
              <a:rPr lang="ja-JP" altLang="en-US" dirty="0" smtClean="0"/>
              <a:t>種</a:t>
            </a:r>
            <a:endParaRPr lang="en-US" altLang="ja-JP" dirty="0" smtClean="0"/>
          </a:p>
          <a:p>
            <a:pPr lvl="1"/>
            <a:r>
              <a:rPr lang="en-US" altLang="ja-JP" dirty="0" smtClean="0"/>
              <a:t>DeepSim</a:t>
            </a:r>
            <a:r>
              <a:rPr lang="ja-JP" altLang="en-US" dirty="0" smtClean="0"/>
              <a:t>：最新のコード片類似性判定法</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5" name="テキスト ボックス 4"/>
          <p:cNvSpPr txBox="1"/>
          <p:nvPr/>
        </p:nvSpPr>
        <p:spPr>
          <a:xfrm>
            <a:off x="457200" y="5613234"/>
            <a:ext cx="8218488" cy="646331"/>
          </a:xfrm>
          <a:prstGeom prst="rect">
            <a:avLst/>
          </a:prstGeom>
          <a:solidFill>
            <a:schemeClr val="bg1">
              <a:lumMod val="95000"/>
            </a:schemeClr>
          </a:solidFill>
        </p:spPr>
        <p:txBody>
          <a:bodyPr wrap="square" rtlCol="0">
            <a:spAutoFit/>
          </a:bodyPr>
          <a:lstStyle/>
          <a:p>
            <a:r>
              <a:rPr lang="en-US" altLang="ja-JP" sz="1200" dirty="0" smtClean="0">
                <a:solidFill>
                  <a:schemeClr val="tx1">
                    <a:lumMod val="90000"/>
                    <a:lumOff val="10000"/>
                  </a:schemeClr>
                </a:solidFill>
                <a:latin typeface="+mn-lt"/>
                <a:ea typeface="+mj-ea"/>
              </a:rPr>
              <a:t>[5] </a:t>
            </a:r>
            <a:r>
              <a:rPr lang="en-US" altLang="ja-JP" sz="1200" dirty="0">
                <a:solidFill>
                  <a:schemeClr val="tx1">
                    <a:lumMod val="90000"/>
                    <a:lumOff val="10000"/>
                  </a:schemeClr>
                </a:solidFill>
                <a:latin typeface="+mn-lt"/>
                <a:ea typeface="+mj-ea"/>
              </a:rPr>
              <a:t>https://</a:t>
            </a:r>
            <a:r>
              <a:rPr lang="en-US" altLang="ja-JP" sz="1200" dirty="0" smtClean="0">
                <a:solidFill>
                  <a:schemeClr val="tx1">
                    <a:lumMod val="90000"/>
                    <a:lumOff val="10000"/>
                  </a:schemeClr>
                </a:solidFill>
                <a:latin typeface="+mn-lt"/>
                <a:ea typeface="+mj-ea"/>
              </a:rPr>
              <a:t>codingcompetitions.withgoogle.com/codejam</a:t>
            </a:r>
          </a:p>
          <a:p>
            <a:r>
              <a:rPr lang="en-US" altLang="ja-JP" sz="1200" dirty="0" smtClean="0">
                <a:solidFill>
                  <a:schemeClr val="tx1">
                    <a:lumMod val="90000"/>
                    <a:lumOff val="10000"/>
                  </a:schemeClr>
                </a:solidFill>
                <a:latin typeface="+mn-lt"/>
                <a:ea typeface="+mj-ea"/>
              </a:rPr>
              <a:t>[6] </a:t>
            </a:r>
            <a:r>
              <a:rPr lang="en-US" altLang="ja-JP" sz="1200" dirty="0">
                <a:solidFill>
                  <a:schemeClr val="tx1">
                    <a:lumMod val="90000"/>
                    <a:lumOff val="10000"/>
                  </a:schemeClr>
                </a:solidFill>
                <a:latin typeface="+mn-lt"/>
                <a:ea typeface="+mj-ea"/>
              </a:rPr>
              <a:t>Jeffrey </a:t>
            </a:r>
            <a:r>
              <a:rPr lang="en-US" altLang="ja-JP" sz="1200" dirty="0" smtClean="0">
                <a:solidFill>
                  <a:schemeClr val="tx1">
                    <a:lumMod val="90000"/>
                    <a:lumOff val="10000"/>
                  </a:schemeClr>
                </a:solidFill>
                <a:latin typeface="+mn-lt"/>
                <a:ea typeface="+mj-ea"/>
              </a:rPr>
              <a:t>Svajlenko et al., “Towards </a:t>
            </a:r>
            <a:r>
              <a:rPr lang="en-US" altLang="ja-JP" sz="1200" dirty="0">
                <a:solidFill>
                  <a:schemeClr val="tx1">
                    <a:lumMod val="90000"/>
                    <a:lumOff val="10000"/>
                  </a:schemeClr>
                </a:solidFill>
                <a:latin typeface="+mn-lt"/>
                <a:ea typeface="+mj-ea"/>
              </a:rPr>
              <a:t>a big data curated benchmark of inter-project code </a:t>
            </a:r>
            <a:r>
              <a:rPr lang="en-US" altLang="ja-JP" sz="1200" dirty="0" smtClean="0">
                <a:solidFill>
                  <a:schemeClr val="tx1">
                    <a:lumMod val="90000"/>
                    <a:lumOff val="10000"/>
                  </a:schemeClr>
                </a:solidFill>
                <a:latin typeface="+mn-lt"/>
                <a:ea typeface="+mj-ea"/>
              </a:rPr>
              <a:t>clones”, ICSME</a:t>
            </a:r>
            <a:r>
              <a:rPr lang="en-US" altLang="ja-JP" sz="1200" dirty="0">
                <a:solidFill>
                  <a:schemeClr val="tx1">
                    <a:lumMod val="90000"/>
                    <a:lumOff val="10000"/>
                  </a:schemeClr>
                </a:solidFill>
                <a:latin typeface="+mn-lt"/>
                <a:ea typeface="+mj-ea"/>
              </a:rPr>
              <a:t>, pp. </a:t>
            </a:r>
            <a:r>
              <a:rPr lang="en-US" altLang="ja-JP" sz="1200" dirty="0" smtClean="0">
                <a:solidFill>
                  <a:schemeClr val="tx1">
                    <a:lumMod val="90000"/>
                    <a:lumOff val="10000"/>
                  </a:schemeClr>
                </a:solidFill>
                <a:latin typeface="+mn-lt"/>
                <a:ea typeface="+mj-ea"/>
              </a:rPr>
              <a:t>476-480</a:t>
            </a:r>
            <a:r>
              <a:rPr lang="en-US" altLang="ja-JP" sz="1200" dirty="0">
                <a:solidFill>
                  <a:schemeClr val="tx1">
                    <a:lumMod val="90000"/>
                    <a:lumOff val="10000"/>
                  </a:schemeClr>
                </a:solidFill>
                <a:latin typeface="+mn-lt"/>
                <a:ea typeface="+mj-ea"/>
              </a:rPr>
              <a:t>, 2014.</a:t>
            </a:r>
          </a:p>
        </p:txBody>
      </p:sp>
    </p:spTree>
    <p:extLst>
      <p:ext uri="{BB962C8B-B14F-4D97-AF65-F5344CB8AC3E}">
        <p14:creationId xmlns:p14="http://schemas.microsoft.com/office/powerpoint/2010/main" val="99066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GCJ</a:t>
            </a:r>
            <a:r>
              <a:rPr lang="ja-JP" altLang="en-US" dirty="0" smtClean="0"/>
              <a:t> を用いた精度評価</a:t>
            </a:r>
            <a:r>
              <a:rPr lang="ja-JP" altLang="en-US" dirty="0"/>
              <a:t>：</a:t>
            </a:r>
            <a:r>
              <a:rPr lang="ja-JP" altLang="en-US" dirty="0" smtClean="0"/>
              <a:t>概要</a:t>
            </a:r>
            <a:endParaRPr kumimoji="1" lang="ja-JP" altLang="en-US" dirty="0"/>
          </a:p>
        </p:txBody>
      </p:sp>
      <p:sp>
        <p:nvSpPr>
          <p:cNvPr id="3" name="コンテンツ プレースホルダー 2"/>
          <p:cNvSpPr>
            <a:spLocks noGrp="1"/>
          </p:cNvSpPr>
          <p:nvPr>
            <p:ph idx="1"/>
          </p:nvPr>
        </p:nvSpPr>
        <p:spPr/>
        <p:txBody>
          <a:bodyPr/>
          <a:lstStyle/>
          <a:p>
            <a:pPr>
              <a:spcBef>
                <a:spcPts val="600"/>
              </a:spcBef>
              <a:spcAft>
                <a:spcPts val="600"/>
              </a:spcAft>
            </a:pPr>
            <a:r>
              <a:rPr kumimoji="1" lang="en-US" altLang="ja-JP" dirty="0" smtClean="0"/>
              <a:t>Google</a:t>
            </a:r>
            <a:r>
              <a:rPr kumimoji="1" lang="ja-JP" altLang="en-US" dirty="0" smtClean="0"/>
              <a:t> </a:t>
            </a:r>
            <a:r>
              <a:rPr kumimoji="1" lang="en-US" altLang="ja-JP" dirty="0" smtClean="0"/>
              <a:t>Code</a:t>
            </a:r>
            <a:r>
              <a:rPr kumimoji="1" lang="ja-JP" altLang="en-US" dirty="0" smtClean="0"/>
              <a:t> </a:t>
            </a:r>
            <a:r>
              <a:rPr kumimoji="1" lang="en-US" altLang="ja-JP" dirty="0" smtClean="0"/>
              <a:t>Jam</a:t>
            </a:r>
            <a:r>
              <a:rPr kumimoji="1" lang="ja-JP" altLang="en-US" dirty="0" smtClean="0"/>
              <a:t>（</a:t>
            </a:r>
            <a:r>
              <a:rPr kumimoji="1" lang="en-US" altLang="ja-JP" dirty="0" smtClean="0"/>
              <a:t>GCJ</a:t>
            </a:r>
            <a:r>
              <a:rPr kumimoji="1" lang="ja-JP" altLang="en-US" dirty="0" smtClean="0"/>
              <a:t>） を用いた精度評価</a:t>
            </a:r>
            <a:endParaRPr kumimoji="1" lang="en-US" altLang="ja-JP" dirty="0" smtClean="0"/>
          </a:p>
          <a:p>
            <a:pPr lvl="1">
              <a:spcBef>
                <a:spcPts val="600"/>
              </a:spcBef>
              <a:spcAft>
                <a:spcPts val="600"/>
              </a:spcAft>
            </a:pPr>
            <a:r>
              <a:rPr lang="ja-JP" altLang="en-US" dirty="0" smtClean="0"/>
              <a:t>競技</a:t>
            </a:r>
            <a:r>
              <a:rPr lang="ja-JP" altLang="en-US" dirty="0"/>
              <a:t>プログラミング</a:t>
            </a:r>
            <a:r>
              <a:rPr lang="ja-JP" altLang="en-US" dirty="0" smtClean="0"/>
              <a:t> </a:t>
            </a:r>
            <a:r>
              <a:rPr lang="en-US" altLang="ja-JP" dirty="0"/>
              <a:t>Google</a:t>
            </a:r>
            <a:r>
              <a:rPr lang="ja-JP" altLang="en-US" dirty="0"/>
              <a:t> </a:t>
            </a:r>
            <a:r>
              <a:rPr lang="en-US" altLang="ja-JP" dirty="0"/>
              <a:t>Code</a:t>
            </a:r>
            <a:r>
              <a:rPr lang="ja-JP" altLang="en-US" dirty="0"/>
              <a:t> </a:t>
            </a:r>
            <a:r>
              <a:rPr lang="en-US" altLang="ja-JP" dirty="0"/>
              <a:t>Jam</a:t>
            </a:r>
            <a:r>
              <a:rPr lang="ja-JP" altLang="en-US" dirty="0" err="1" smtClean="0"/>
              <a:t>にて</a:t>
            </a:r>
            <a:r>
              <a:rPr lang="en-US" altLang="ja-JP" dirty="0" smtClean="0"/>
              <a:t/>
            </a:r>
            <a:br>
              <a:rPr lang="en-US" altLang="ja-JP" dirty="0" smtClean="0"/>
            </a:br>
            <a:r>
              <a:rPr lang="ja-JP" altLang="en-US" dirty="0" smtClean="0"/>
              <a:t>同一</a:t>
            </a:r>
            <a:r>
              <a:rPr lang="ja-JP" altLang="en-US" dirty="0"/>
              <a:t>の問題に回答したソースコードを</a:t>
            </a:r>
            <a:r>
              <a:rPr lang="en-US" altLang="ja-JP" dirty="0"/>
              <a:t/>
            </a:r>
            <a:br>
              <a:rPr lang="en-US" altLang="ja-JP" dirty="0"/>
            </a:br>
            <a:r>
              <a:rPr lang="ja-JP" altLang="en-US" dirty="0" smtClean="0"/>
              <a:t>類似コード</a:t>
            </a:r>
            <a:r>
              <a:rPr lang="ja-JP" altLang="en-US" dirty="0"/>
              <a:t>片</a:t>
            </a:r>
            <a:r>
              <a:rPr lang="ja-JP" altLang="en-US" dirty="0" smtClean="0"/>
              <a:t>として精度評価</a:t>
            </a:r>
            <a:endParaRPr lang="en-US" altLang="ja-JP" dirty="0" smtClean="0"/>
          </a:p>
          <a:p>
            <a:pPr lvl="1">
              <a:spcBef>
                <a:spcPts val="600"/>
              </a:spcBef>
              <a:spcAft>
                <a:spcPts val="600"/>
              </a:spcAft>
            </a:pPr>
            <a:r>
              <a:rPr lang="ja-JP" altLang="en-US" dirty="0" smtClean="0"/>
              <a:t>評価指標：適合率，再現率，</a:t>
            </a:r>
            <a:r>
              <a:rPr lang="en-US" altLang="ja-JP" dirty="0" smtClean="0"/>
              <a:t>F</a:t>
            </a:r>
            <a:r>
              <a:rPr lang="ja-JP" altLang="en-US" dirty="0" smtClean="0"/>
              <a:t>値</a:t>
            </a:r>
            <a:endParaRPr lang="en-US" altLang="ja-JP" dirty="0" smtClean="0"/>
          </a:p>
          <a:p>
            <a:pPr>
              <a:spcBef>
                <a:spcPts val="600"/>
              </a:spcBef>
              <a:spcAft>
                <a:spcPts val="600"/>
              </a:spcAft>
            </a:pPr>
            <a:r>
              <a:rPr lang="en-US" altLang="ja-JP" dirty="0" smtClean="0"/>
              <a:t>10</a:t>
            </a:r>
            <a:r>
              <a:rPr lang="ja-JP" altLang="en-US" dirty="0" smtClean="0"/>
              <a:t>分割交差検証により精度評価</a:t>
            </a:r>
            <a:endParaRPr lang="en-US" altLang="ja-JP" dirty="0" smtClean="0"/>
          </a:p>
          <a:p>
            <a:pPr>
              <a:spcBef>
                <a:spcPts val="600"/>
              </a:spcBef>
              <a:spcAft>
                <a:spcPts val="600"/>
              </a:spcAft>
            </a:pPr>
            <a:r>
              <a:rPr lang="en-US" altLang="ja-JP" dirty="0" smtClean="0"/>
              <a:t>DeepSim</a:t>
            </a:r>
            <a:r>
              <a:rPr lang="ja-JP" altLang="en-US" dirty="0" smtClean="0"/>
              <a:t> 論文</a:t>
            </a:r>
            <a:r>
              <a:rPr lang="en-US" altLang="ja-JP" dirty="0" smtClean="0"/>
              <a:t>[1]</a:t>
            </a:r>
            <a:r>
              <a:rPr lang="ja-JP" altLang="en-US" dirty="0" smtClean="0"/>
              <a:t>と同じ条件で実験してるため</a:t>
            </a:r>
            <a:r>
              <a:rPr lang="en-US" altLang="ja-JP" dirty="0" smtClean="0"/>
              <a:t/>
            </a:r>
            <a:br>
              <a:rPr lang="en-US" altLang="ja-JP" dirty="0" smtClean="0"/>
            </a:br>
            <a:r>
              <a:rPr lang="en-US" altLang="ja-JP" dirty="0" smtClean="0"/>
              <a:t>DeepSim </a:t>
            </a:r>
            <a:r>
              <a:rPr lang="ja-JP" altLang="en-US" dirty="0" smtClean="0"/>
              <a:t>の値は論文から引用</a:t>
            </a:r>
            <a:endParaRPr lang="ja-JP" altLang="en-US" dirty="0"/>
          </a:p>
          <a:p>
            <a:pPr lvl="1">
              <a:spcBef>
                <a:spcPts val="600"/>
              </a:spcBef>
              <a:spcAft>
                <a:spcPts val="600"/>
              </a:spcAft>
            </a:pP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11</a:t>
            </a:fld>
            <a:endParaRPr lang="en-US" altLang="ja-JP"/>
          </a:p>
        </p:txBody>
      </p:sp>
      <p:sp>
        <p:nvSpPr>
          <p:cNvPr id="6" name="テキスト ボックス 5"/>
          <p:cNvSpPr txBox="1"/>
          <p:nvPr/>
        </p:nvSpPr>
        <p:spPr>
          <a:xfrm>
            <a:off x="457200" y="5849164"/>
            <a:ext cx="8218488" cy="276999"/>
          </a:xfrm>
          <a:prstGeom prst="rect">
            <a:avLst/>
          </a:prstGeom>
          <a:solidFill>
            <a:schemeClr val="bg1">
              <a:lumMod val="95000"/>
            </a:schemeClr>
          </a:solidFill>
        </p:spPr>
        <p:txBody>
          <a:bodyPr wrap="square" rtlCol="0">
            <a:spAutoFit/>
          </a:bodyPr>
          <a:lstStyle/>
          <a:p>
            <a:r>
              <a:rPr lang="en-US" altLang="ja-JP" sz="1200" dirty="0" smtClean="0">
                <a:solidFill>
                  <a:schemeClr val="tx1">
                    <a:lumMod val="90000"/>
                    <a:lumOff val="10000"/>
                  </a:schemeClr>
                </a:solidFill>
                <a:latin typeface="+mn-lt"/>
                <a:ea typeface="+mj-ea"/>
              </a:rPr>
              <a:t>[1] Gang </a:t>
            </a:r>
            <a:r>
              <a:rPr lang="en-US" altLang="ja-JP" sz="1200" dirty="0">
                <a:solidFill>
                  <a:schemeClr val="tx1">
                    <a:lumMod val="90000"/>
                    <a:lumOff val="10000"/>
                  </a:schemeClr>
                </a:solidFill>
                <a:latin typeface="+mn-lt"/>
                <a:ea typeface="+mj-ea"/>
              </a:rPr>
              <a:t>Zhao </a:t>
            </a:r>
            <a:r>
              <a:rPr lang="en-US" altLang="ja-JP" sz="1200" dirty="0" smtClean="0">
                <a:solidFill>
                  <a:schemeClr val="tx1">
                    <a:lumMod val="90000"/>
                    <a:lumOff val="10000"/>
                  </a:schemeClr>
                </a:solidFill>
                <a:latin typeface="+mn-lt"/>
                <a:ea typeface="+mj-ea"/>
              </a:rPr>
              <a:t>et al., “</a:t>
            </a:r>
            <a:r>
              <a:rPr lang="en-US" altLang="ja-JP" sz="1200" dirty="0" err="1" smtClean="0">
                <a:solidFill>
                  <a:schemeClr val="tx1">
                    <a:lumMod val="90000"/>
                    <a:lumOff val="10000"/>
                  </a:schemeClr>
                </a:solidFill>
                <a:latin typeface="+mn-lt"/>
                <a:ea typeface="+mj-ea"/>
              </a:rPr>
              <a:t>Deepsim</a:t>
            </a:r>
            <a:r>
              <a:rPr lang="en-US" altLang="ja-JP" sz="1200" dirty="0">
                <a:solidFill>
                  <a:schemeClr val="tx1">
                    <a:lumMod val="90000"/>
                    <a:lumOff val="10000"/>
                  </a:schemeClr>
                </a:solidFill>
                <a:latin typeface="+mn-lt"/>
                <a:ea typeface="+mj-ea"/>
              </a:rPr>
              <a:t>: Deep learning code functional </a:t>
            </a:r>
            <a:r>
              <a:rPr lang="en-US" altLang="ja-JP" sz="1200" dirty="0" smtClean="0">
                <a:solidFill>
                  <a:schemeClr val="tx1">
                    <a:lumMod val="90000"/>
                    <a:lumOff val="10000"/>
                  </a:schemeClr>
                </a:solidFill>
                <a:latin typeface="+mn-lt"/>
                <a:ea typeface="+mj-ea"/>
              </a:rPr>
              <a:t>similarity.”, ESEC/FSE</a:t>
            </a:r>
            <a:r>
              <a:rPr lang="en-US" altLang="ja-JP" sz="1200" dirty="0">
                <a:solidFill>
                  <a:schemeClr val="tx1">
                    <a:lumMod val="90000"/>
                    <a:lumOff val="10000"/>
                  </a:schemeClr>
                </a:solidFill>
                <a:latin typeface="+mn-lt"/>
                <a:ea typeface="+mj-ea"/>
              </a:rPr>
              <a:t>, </a:t>
            </a:r>
            <a:r>
              <a:rPr lang="en-US" altLang="ja-JP" sz="1200" dirty="0" smtClean="0">
                <a:solidFill>
                  <a:schemeClr val="tx1">
                    <a:lumMod val="90000"/>
                    <a:lumOff val="10000"/>
                  </a:schemeClr>
                </a:solidFill>
                <a:latin typeface="+mn-lt"/>
                <a:ea typeface="+mj-ea"/>
              </a:rPr>
              <a:t>pp.141-151</a:t>
            </a:r>
            <a:r>
              <a:rPr lang="en-US" altLang="ja-JP" sz="1200" dirty="0">
                <a:solidFill>
                  <a:schemeClr val="tx1">
                    <a:lumMod val="90000"/>
                    <a:lumOff val="10000"/>
                  </a:schemeClr>
                </a:solidFill>
                <a:latin typeface="+mn-lt"/>
                <a:ea typeface="+mj-ea"/>
              </a:rPr>
              <a:t>, 2018.</a:t>
            </a:r>
            <a:endParaRPr kumimoji="1" lang="ja-JP" altLang="en-US" sz="1200" dirty="0">
              <a:solidFill>
                <a:schemeClr val="tx1">
                  <a:lumMod val="90000"/>
                  <a:lumOff val="10000"/>
                </a:schemeClr>
              </a:solidFill>
              <a:latin typeface="+mn-lt"/>
              <a:ea typeface="+mj-ea"/>
            </a:endParaRPr>
          </a:p>
        </p:txBody>
      </p:sp>
    </p:spTree>
    <p:extLst>
      <p:ext uri="{BB962C8B-B14F-4D97-AF65-F5344CB8AC3E}">
        <p14:creationId xmlns:p14="http://schemas.microsoft.com/office/powerpoint/2010/main" val="236230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GCJ</a:t>
            </a:r>
            <a:r>
              <a:rPr lang="ja-JP" altLang="en-US" dirty="0" smtClean="0"/>
              <a:t> を用いた精度評価</a:t>
            </a:r>
            <a:r>
              <a:rPr lang="ja-JP" altLang="en-US" dirty="0"/>
              <a:t>：</a:t>
            </a:r>
            <a:r>
              <a:rPr lang="ja-JP" altLang="en-US" dirty="0" smtClean="0"/>
              <a:t>結果</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90930434"/>
              </p:ext>
            </p:extLst>
          </p:nvPr>
        </p:nvGraphicFramePr>
        <p:xfrm>
          <a:off x="457201" y="1600200"/>
          <a:ext cx="8218487" cy="2773680"/>
        </p:xfrm>
        <a:graphic>
          <a:graphicData uri="http://schemas.openxmlformats.org/drawingml/2006/table">
            <a:tbl>
              <a:tblPr firstRow="1" bandRow="1">
                <a:tableStyleId>{72833802-FEF1-4C79-8D5D-14CF1EAF98D9}</a:tableStyleId>
              </a:tblPr>
              <a:tblGrid>
                <a:gridCol w="1377529">
                  <a:extLst>
                    <a:ext uri="{9D8B030D-6E8A-4147-A177-3AD203B41FA5}">
                      <a16:colId xmlns:a16="http://schemas.microsoft.com/office/drawing/2014/main" val="1808866093"/>
                    </a:ext>
                  </a:extLst>
                </a:gridCol>
                <a:gridCol w="1377529">
                  <a:extLst>
                    <a:ext uri="{9D8B030D-6E8A-4147-A177-3AD203B41FA5}">
                      <a16:colId xmlns:a16="http://schemas.microsoft.com/office/drawing/2014/main" val="3479122886"/>
                    </a:ext>
                  </a:extLst>
                </a:gridCol>
                <a:gridCol w="1821143">
                  <a:extLst>
                    <a:ext uri="{9D8B030D-6E8A-4147-A177-3AD203B41FA5}">
                      <a16:colId xmlns:a16="http://schemas.microsoft.com/office/drawing/2014/main" val="989265982"/>
                    </a:ext>
                  </a:extLst>
                </a:gridCol>
                <a:gridCol w="1821143">
                  <a:extLst>
                    <a:ext uri="{9D8B030D-6E8A-4147-A177-3AD203B41FA5}">
                      <a16:colId xmlns:a16="http://schemas.microsoft.com/office/drawing/2014/main" val="1117265049"/>
                    </a:ext>
                  </a:extLst>
                </a:gridCol>
                <a:gridCol w="1821143">
                  <a:extLst>
                    <a:ext uri="{9D8B030D-6E8A-4147-A177-3AD203B41FA5}">
                      <a16:colId xmlns:a16="http://schemas.microsoft.com/office/drawing/2014/main" val="1074828370"/>
                    </a:ext>
                  </a:extLst>
                </a:gridCol>
              </a:tblGrid>
              <a:tr h="370840">
                <a:tc gridSpan="2">
                  <a:txBody>
                    <a:bodyPr/>
                    <a:lstStyle/>
                    <a:p>
                      <a:endParaRPr kumimoji="1" lang="ja-JP" altLang="en-US" sz="2000" dirty="0">
                        <a:solidFill>
                          <a:schemeClr val="tx1">
                            <a:lumMod val="90000"/>
                            <a:lumOff val="10000"/>
                          </a:schemeClr>
                        </a:solidFill>
                      </a:endParaRPr>
                    </a:p>
                  </a:txBody>
                  <a:tcPr/>
                </a:tc>
                <a:tc hMerge="1">
                  <a:txBody>
                    <a:bodyPr/>
                    <a:lstStyle/>
                    <a:p>
                      <a:endParaRPr kumimoji="1" lang="ja-JP" altLang="en-US" sz="2000" dirty="0">
                        <a:solidFill>
                          <a:schemeClr val="tx1">
                            <a:lumMod val="90000"/>
                            <a:lumOff val="10000"/>
                          </a:schemeClr>
                        </a:solidFill>
                      </a:endParaRPr>
                    </a:p>
                  </a:txBody>
                  <a:tcPr/>
                </a:tc>
                <a:tc>
                  <a:txBody>
                    <a:bodyPr/>
                    <a:lstStyle/>
                    <a:p>
                      <a:pPr algn="ctr"/>
                      <a:r>
                        <a:rPr kumimoji="1" lang="ja-JP" altLang="en-US" sz="2000" dirty="0" smtClean="0"/>
                        <a:t>適合率</a:t>
                      </a:r>
                      <a:endParaRPr kumimoji="1" lang="ja-JP" altLang="en-US" sz="2000" dirty="0">
                        <a:solidFill>
                          <a:schemeClr val="tx1">
                            <a:lumMod val="90000"/>
                            <a:lumOff val="10000"/>
                          </a:schemeClr>
                        </a:solidFill>
                        <a:latin typeface="+mn-lt"/>
                        <a:ea typeface="+mn-ea"/>
                      </a:endParaRPr>
                    </a:p>
                  </a:txBody>
                  <a:tcPr/>
                </a:tc>
                <a:tc>
                  <a:txBody>
                    <a:bodyPr/>
                    <a:lstStyle/>
                    <a:p>
                      <a:pPr algn="ctr"/>
                      <a:r>
                        <a:rPr kumimoji="1" lang="ja-JP" altLang="en-US" sz="2000" dirty="0" smtClean="0"/>
                        <a:t>再現率</a:t>
                      </a:r>
                      <a:endParaRPr kumimoji="1" lang="ja-JP" altLang="en-US" sz="2000" dirty="0">
                        <a:solidFill>
                          <a:schemeClr val="tx1">
                            <a:lumMod val="90000"/>
                            <a:lumOff val="10000"/>
                          </a:schemeClr>
                        </a:solidFill>
                        <a:latin typeface="+mn-lt"/>
                        <a:ea typeface="+mn-ea"/>
                      </a:endParaRPr>
                    </a:p>
                  </a:txBody>
                  <a:tcPr/>
                </a:tc>
                <a:tc>
                  <a:txBody>
                    <a:bodyPr/>
                    <a:lstStyle/>
                    <a:p>
                      <a:pPr algn="ctr"/>
                      <a:r>
                        <a:rPr kumimoji="1" lang="en-US" altLang="ja-JP" sz="2000" dirty="0" smtClean="0"/>
                        <a:t>F</a:t>
                      </a:r>
                      <a:r>
                        <a:rPr kumimoji="1" lang="ja-JP" altLang="en-US" sz="2000" dirty="0" smtClean="0"/>
                        <a:t>値</a:t>
                      </a:r>
                      <a:endParaRPr kumimoji="1" lang="ja-JP" altLang="en-US" sz="2000" dirty="0">
                        <a:solidFill>
                          <a:schemeClr val="tx1">
                            <a:lumMod val="90000"/>
                            <a:lumOff val="10000"/>
                          </a:schemeClr>
                        </a:solidFill>
                        <a:latin typeface="+mn-lt"/>
                        <a:ea typeface="+mn-ea"/>
                      </a:endParaRPr>
                    </a:p>
                  </a:txBody>
                  <a:tcPr/>
                </a:tc>
                <a:extLst>
                  <a:ext uri="{0D108BD9-81ED-4DB2-BD59-A6C34878D82A}">
                    <a16:rowId xmlns:a16="http://schemas.microsoft.com/office/drawing/2014/main" val="3404955668"/>
                  </a:ext>
                </a:extLst>
              </a:tr>
              <a:tr h="370840">
                <a:tc gridSpan="2">
                  <a:txBody>
                    <a:bodyPr/>
                    <a:lstStyle/>
                    <a:p>
                      <a:pPr algn="ctr"/>
                      <a:r>
                        <a:rPr kumimoji="1" lang="en-US" altLang="ja-JP" sz="2000" dirty="0" err="1" smtClean="0"/>
                        <a:t>DeepSim</a:t>
                      </a:r>
                      <a:endParaRPr kumimoji="1" lang="ja-JP" altLang="en-US" sz="2000" dirty="0">
                        <a:solidFill>
                          <a:schemeClr val="tx1">
                            <a:lumMod val="90000"/>
                            <a:lumOff val="10000"/>
                          </a:schemeClr>
                        </a:solidFill>
                      </a:endParaRPr>
                    </a:p>
                  </a:txBody>
                  <a:tcPr>
                    <a:lnR w="12700" cap="flat" cmpd="sng" algn="ctr">
                      <a:solidFill>
                        <a:schemeClr val="accent2"/>
                      </a:solidFill>
                      <a:prstDash val="solid"/>
                      <a:round/>
                      <a:headEnd type="none" w="med" len="med"/>
                      <a:tailEnd type="none" w="med" len="med"/>
                    </a:lnR>
                  </a:tcPr>
                </a:tc>
                <a:tc hMerge="1">
                  <a:txBody>
                    <a:bodyPr/>
                    <a:lstStyle/>
                    <a:p>
                      <a:endParaRPr kumimoji="1" lang="ja-JP" altLang="en-US" sz="2000" dirty="0">
                        <a:solidFill>
                          <a:schemeClr val="tx1">
                            <a:lumMod val="90000"/>
                            <a:lumOff val="10000"/>
                          </a:schemeClr>
                        </a:solidFill>
                      </a:endParaRPr>
                    </a:p>
                  </a:txBody>
                  <a:tcPr/>
                </a:tc>
                <a:tc>
                  <a:txBody>
                    <a:bodyPr/>
                    <a:lstStyle/>
                    <a:p>
                      <a:pPr algn="ctr"/>
                      <a:r>
                        <a:rPr kumimoji="1" lang="en-US" altLang="ja-JP" sz="2000" dirty="0" smtClean="0"/>
                        <a:t>0.71</a:t>
                      </a:r>
                      <a:endParaRPr kumimoji="1" lang="ja-JP" altLang="en-US" sz="2000" dirty="0">
                        <a:solidFill>
                          <a:schemeClr val="tx1">
                            <a:lumMod val="90000"/>
                            <a:lumOff val="10000"/>
                          </a:schemeClr>
                        </a:solidFill>
                        <a:latin typeface="+mn-lt"/>
                        <a:ea typeface="+mn-ea"/>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0.82</a:t>
                      </a:r>
                      <a:endParaRPr kumimoji="1" lang="ja-JP" altLang="en-US" sz="2000" dirty="0">
                        <a:solidFill>
                          <a:schemeClr val="tx1">
                            <a:lumMod val="90000"/>
                            <a:lumOff val="10000"/>
                          </a:schemeClr>
                        </a:solidFill>
                        <a:latin typeface="+mn-lt"/>
                        <a:ea typeface="+mn-ea"/>
                      </a:endParaRPr>
                    </a:p>
                  </a:txBody>
                  <a:tcPr/>
                </a:tc>
                <a:tc>
                  <a:txBody>
                    <a:bodyPr/>
                    <a:lstStyle/>
                    <a:p>
                      <a:pPr algn="ctr"/>
                      <a:r>
                        <a:rPr kumimoji="1" lang="en-US" altLang="ja-JP" sz="2000" dirty="0" smtClean="0"/>
                        <a:t>0.76</a:t>
                      </a:r>
                      <a:endParaRPr kumimoji="1" lang="ja-JP" altLang="en-US" sz="2000" dirty="0">
                        <a:solidFill>
                          <a:schemeClr val="tx1">
                            <a:lumMod val="90000"/>
                            <a:lumOff val="10000"/>
                          </a:schemeClr>
                        </a:solidFill>
                        <a:latin typeface="+mn-lt"/>
                        <a:ea typeface="+mn-ea"/>
                      </a:endParaRPr>
                    </a:p>
                  </a:txBody>
                  <a:tcPr/>
                </a:tc>
                <a:extLst>
                  <a:ext uri="{0D108BD9-81ED-4DB2-BD59-A6C34878D82A}">
                    <a16:rowId xmlns:a16="http://schemas.microsoft.com/office/drawing/2014/main" val="638287105"/>
                  </a:ext>
                </a:extLst>
              </a:tr>
              <a:tr h="370840">
                <a:tc rowSpan="5">
                  <a:txBody>
                    <a:bodyPr/>
                    <a:lstStyle/>
                    <a:p>
                      <a:pPr algn="ctr"/>
                      <a:r>
                        <a:rPr kumimoji="1" lang="ja-JP" altLang="en-US" sz="2000" dirty="0" smtClean="0"/>
                        <a:t>提案手法</a:t>
                      </a:r>
                      <a:endParaRPr kumimoji="1" lang="ja-JP" altLang="en-US" sz="2000" dirty="0">
                        <a:solidFill>
                          <a:schemeClr val="tx1">
                            <a:lumMod val="90000"/>
                            <a:lumOff val="10000"/>
                          </a:schemeClr>
                        </a:solidFill>
                      </a:endParaRPr>
                    </a:p>
                  </a:txBody>
                  <a:tcPr anchor="ctr">
                    <a:lnR w="12700" cap="flat" cmpd="sng" algn="ctr">
                      <a:solidFill>
                        <a:schemeClr val="accent2"/>
                      </a:solidFill>
                      <a:prstDash val="solid"/>
                      <a:round/>
                      <a:headEnd type="none" w="med" len="med"/>
                      <a:tailEnd type="none" w="med" len="med"/>
                    </a:lnR>
                  </a:tcPr>
                </a:tc>
                <a:tc>
                  <a:txBody>
                    <a:bodyPr/>
                    <a:lstStyle/>
                    <a:p>
                      <a:r>
                        <a:rPr kumimoji="1" lang="en-US" altLang="ja-JP" sz="2000" dirty="0" smtClean="0"/>
                        <a:t>LSI</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b="1" dirty="0" smtClean="0">
                          <a:solidFill>
                            <a:srgbClr val="FF0000"/>
                          </a:solidFill>
                        </a:rPr>
                        <a:t>0.96</a:t>
                      </a:r>
                      <a:endParaRPr kumimoji="1" lang="ja-JP" altLang="en-US" sz="2000" b="1" dirty="0">
                        <a:solidFill>
                          <a:srgbClr val="FF0000"/>
                        </a:solidFill>
                        <a:latin typeface="+mn-lt"/>
                        <a:ea typeface="+mn-ea"/>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b="1" dirty="0" smtClean="0">
                          <a:solidFill>
                            <a:srgbClr val="FF0000"/>
                          </a:solidFill>
                        </a:rPr>
                        <a:t>0.93</a:t>
                      </a:r>
                      <a:endParaRPr kumimoji="1" lang="ja-JP" altLang="en-US" sz="2000" b="1" dirty="0">
                        <a:solidFill>
                          <a:srgbClr val="FF0000"/>
                        </a:solidFill>
                        <a:latin typeface="+mn-lt"/>
                        <a:ea typeface="+mn-ea"/>
                      </a:endParaRPr>
                    </a:p>
                  </a:txBody>
                  <a:tcPr/>
                </a:tc>
                <a:tc>
                  <a:txBody>
                    <a:bodyPr/>
                    <a:lstStyle/>
                    <a:p>
                      <a:pPr algn="ctr"/>
                      <a:r>
                        <a:rPr kumimoji="1" lang="en-US" altLang="ja-JP" sz="2000" b="1" dirty="0" smtClean="0">
                          <a:solidFill>
                            <a:srgbClr val="FF0000"/>
                          </a:solidFill>
                        </a:rPr>
                        <a:t>0.94</a:t>
                      </a:r>
                      <a:endParaRPr kumimoji="1" lang="ja-JP" altLang="en-US" sz="2000" b="1" dirty="0">
                        <a:solidFill>
                          <a:srgbClr val="FF0000"/>
                        </a:solidFill>
                        <a:latin typeface="+mn-lt"/>
                        <a:ea typeface="+mn-ea"/>
                      </a:endParaRPr>
                    </a:p>
                  </a:txBody>
                  <a:tcPr/>
                </a:tc>
                <a:extLst>
                  <a:ext uri="{0D108BD9-81ED-4DB2-BD59-A6C34878D82A}">
                    <a16:rowId xmlns:a16="http://schemas.microsoft.com/office/drawing/2014/main" val="3784263882"/>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LDA</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0.61</a:t>
                      </a:r>
                      <a:endParaRPr kumimoji="1" lang="ja-JP" altLang="en-US" sz="2000" dirty="0">
                        <a:solidFill>
                          <a:schemeClr val="tx1">
                            <a:lumMod val="90000"/>
                            <a:lumOff val="10000"/>
                          </a:schemeClr>
                        </a:solidFill>
                        <a:latin typeface="+mn-lt"/>
                        <a:ea typeface="+mn-ea"/>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0.54</a:t>
                      </a:r>
                      <a:endParaRPr kumimoji="1" lang="ja-JP" altLang="en-US" sz="2000" dirty="0">
                        <a:solidFill>
                          <a:schemeClr val="tx1">
                            <a:lumMod val="90000"/>
                            <a:lumOff val="10000"/>
                          </a:schemeClr>
                        </a:solidFill>
                        <a:latin typeface="+mn-lt"/>
                        <a:ea typeface="+mn-ea"/>
                      </a:endParaRPr>
                    </a:p>
                  </a:txBody>
                  <a:tcPr/>
                </a:tc>
                <a:tc>
                  <a:txBody>
                    <a:bodyPr/>
                    <a:lstStyle/>
                    <a:p>
                      <a:pPr algn="ctr"/>
                      <a:r>
                        <a:rPr kumimoji="1" lang="en-US" altLang="ja-JP" sz="2000" dirty="0" smtClean="0"/>
                        <a:t>0.55</a:t>
                      </a:r>
                      <a:endParaRPr kumimoji="1" lang="ja-JP" altLang="en-US" sz="2000" dirty="0">
                        <a:solidFill>
                          <a:schemeClr val="tx1">
                            <a:lumMod val="90000"/>
                            <a:lumOff val="10000"/>
                          </a:schemeClr>
                        </a:solidFill>
                        <a:latin typeface="+mn-lt"/>
                        <a:ea typeface="+mn-ea"/>
                      </a:endParaRPr>
                    </a:p>
                  </a:txBody>
                  <a:tcPr/>
                </a:tc>
                <a:extLst>
                  <a:ext uri="{0D108BD9-81ED-4DB2-BD59-A6C34878D82A}">
                    <a16:rowId xmlns:a16="http://schemas.microsoft.com/office/drawing/2014/main" val="671029086"/>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PV-DBoW</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0.86</a:t>
                      </a:r>
                      <a:endParaRPr kumimoji="1" lang="ja-JP" altLang="en-US" sz="2000" dirty="0">
                        <a:solidFill>
                          <a:schemeClr val="tx1">
                            <a:lumMod val="90000"/>
                            <a:lumOff val="10000"/>
                          </a:schemeClr>
                        </a:solidFill>
                        <a:latin typeface="+mn-lt"/>
                        <a:ea typeface="+mn-ea"/>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0.88</a:t>
                      </a:r>
                      <a:endParaRPr kumimoji="1" lang="ja-JP" altLang="en-US" sz="2000" dirty="0">
                        <a:solidFill>
                          <a:schemeClr val="tx1">
                            <a:lumMod val="90000"/>
                            <a:lumOff val="10000"/>
                          </a:schemeClr>
                        </a:solidFill>
                        <a:latin typeface="+mn-lt"/>
                        <a:ea typeface="+mn-ea"/>
                      </a:endParaRPr>
                    </a:p>
                  </a:txBody>
                  <a:tcPr/>
                </a:tc>
                <a:tc>
                  <a:txBody>
                    <a:bodyPr/>
                    <a:lstStyle/>
                    <a:p>
                      <a:pPr algn="ctr"/>
                      <a:r>
                        <a:rPr kumimoji="1" lang="en-US" altLang="ja-JP" sz="2000" dirty="0" smtClean="0"/>
                        <a:t>0.86</a:t>
                      </a:r>
                      <a:endParaRPr kumimoji="1" lang="ja-JP" altLang="en-US" sz="2000" dirty="0">
                        <a:solidFill>
                          <a:schemeClr val="tx1">
                            <a:lumMod val="90000"/>
                            <a:lumOff val="10000"/>
                          </a:schemeClr>
                        </a:solidFill>
                        <a:latin typeface="+mn-lt"/>
                        <a:ea typeface="+mn-ea"/>
                      </a:endParaRPr>
                    </a:p>
                  </a:txBody>
                  <a:tcPr/>
                </a:tc>
                <a:extLst>
                  <a:ext uri="{0D108BD9-81ED-4DB2-BD59-A6C34878D82A}">
                    <a16:rowId xmlns:a16="http://schemas.microsoft.com/office/drawing/2014/main" val="361952179"/>
                  </a:ext>
                </a:extLst>
              </a:tr>
              <a:tr h="370840">
                <a:tc vMerge="1">
                  <a:txBody>
                    <a:bodyPr/>
                    <a:lstStyle/>
                    <a:p>
                      <a:endParaRPr lang="ja-JP" altLang="en-US" sz="2000" dirty="0">
                        <a:solidFill>
                          <a:schemeClr val="tx1">
                            <a:lumMod val="90000"/>
                            <a:lumOff val="10000"/>
                          </a:schemeClr>
                        </a:solidFill>
                      </a:endParaRPr>
                    </a:p>
                  </a:txBody>
                  <a:tcPr/>
                </a:tc>
                <a:tc>
                  <a:txBody>
                    <a:bodyPr/>
                    <a:lstStyle/>
                    <a:p>
                      <a:r>
                        <a:rPr lang="en-US" altLang="ja-JP" sz="2000" dirty="0" smtClean="0"/>
                        <a:t>PV-DM</a:t>
                      </a:r>
                      <a:endParaRPr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lang="en-US" altLang="ja-JP" sz="2000" dirty="0" smtClean="0"/>
                        <a:t>0.68</a:t>
                      </a:r>
                      <a:endParaRPr lang="ja-JP" altLang="en-US" sz="2000" dirty="0">
                        <a:solidFill>
                          <a:schemeClr val="tx1">
                            <a:lumMod val="90000"/>
                            <a:lumOff val="10000"/>
                          </a:schemeClr>
                        </a:solidFill>
                        <a:latin typeface="+mn-lt"/>
                        <a:ea typeface="+mn-ea"/>
                      </a:endParaRPr>
                    </a:p>
                  </a:txBody>
                  <a:tcPr>
                    <a:lnL w="12700" cap="flat" cmpd="sng" algn="ctr">
                      <a:solidFill>
                        <a:schemeClr val="accent2"/>
                      </a:solidFill>
                      <a:prstDash val="solid"/>
                      <a:round/>
                      <a:headEnd type="none" w="med" len="med"/>
                      <a:tailEnd type="none" w="med" len="med"/>
                    </a:lnL>
                  </a:tcPr>
                </a:tc>
                <a:tc>
                  <a:txBody>
                    <a:bodyPr/>
                    <a:lstStyle/>
                    <a:p>
                      <a:pPr algn="ctr"/>
                      <a:r>
                        <a:rPr lang="en-US" altLang="ja-JP" sz="2000" dirty="0" smtClean="0"/>
                        <a:t>0.89</a:t>
                      </a:r>
                      <a:endParaRPr lang="ja-JP" altLang="en-US" sz="2000" dirty="0">
                        <a:solidFill>
                          <a:schemeClr val="tx1">
                            <a:lumMod val="90000"/>
                            <a:lumOff val="10000"/>
                          </a:schemeClr>
                        </a:solidFill>
                        <a:latin typeface="+mn-lt"/>
                        <a:ea typeface="+mn-ea"/>
                      </a:endParaRPr>
                    </a:p>
                  </a:txBody>
                  <a:tcPr/>
                </a:tc>
                <a:tc>
                  <a:txBody>
                    <a:bodyPr/>
                    <a:lstStyle/>
                    <a:p>
                      <a:pPr algn="ctr"/>
                      <a:r>
                        <a:rPr lang="en-US" altLang="ja-JP" sz="2000" dirty="0" smtClean="0"/>
                        <a:t>0.75</a:t>
                      </a:r>
                      <a:endParaRPr lang="ja-JP" altLang="en-US" sz="2000" dirty="0">
                        <a:solidFill>
                          <a:schemeClr val="tx1">
                            <a:lumMod val="90000"/>
                            <a:lumOff val="10000"/>
                          </a:schemeClr>
                        </a:solidFill>
                        <a:latin typeface="+mn-lt"/>
                        <a:ea typeface="+mn-ea"/>
                      </a:endParaRPr>
                    </a:p>
                  </a:txBody>
                  <a:tcPr/>
                </a:tc>
                <a:extLst>
                  <a:ext uri="{0D108BD9-81ED-4DB2-BD59-A6C34878D82A}">
                    <a16:rowId xmlns:a16="http://schemas.microsoft.com/office/drawing/2014/main" val="2098436009"/>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WV-avg</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0.90</a:t>
                      </a:r>
                      <a:endParaRPr kumimoji="1" lang="ja-JP" altLang="en-US" sz="2000" dirty="0">
                        <a:solidFill>
                          <a:schemeClr val="tx1">
                            <a:lumMod val="90000"/>
                            <a:lumOff val="10000"/>
                          </a:schemeClr>
                        </a:solidFill>
                        <a:latin typeface="+mn-lt"/>
                        <a:ea typeface="+mn-ea"/>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0.91</a:t>
                      </a:r>
                      <a:endParaRPr kumimoji="1" lang="ja-JP" altLang="en-US" sz="2000" dirty="0">
                        <a:solidFill>
                          <a:schemeClr val="tx1">
                            <a:lumMod val="90000"/>
                            <a:lumOff val="10000"/>
                          </a:schemeClr>
                        </a:solidFill>
                        <a:latin typeface="+mn-lt"/>
                        <a:ea typeface="+mn-ea"/>
                      </a:endParaRPr>
                    </a:p>
                  </a:txBody>
                  <a:tcPr/>
                </a:tc>
                <a:tc>
                  <a:txBody>
                    <a:bodyPr/>
                    <a:lstStyle/>
                    <a:p>
                      <a:pPr algn="ctr"/>
                      <a:r>
                        <a:rPr kumimoji="1" lang="en-US" altLang="ja-JP" sz="2000" dirty="0" smtClean="0"/>
                        <a:t>0.88</a:t>
                      </a:r>
                      <a:endParaRPr kumimoji="1" lang="ja-JP" altLang="en-US" sz="2000" dirty="0">
                        <a:solidFill>
                          <a:schemeClr val="tx1">
                            <a:lumMod val="90000"/>
                            <a:lumOff val="10000"/>
                          </a:schemeClr>
                        </a:solidFill>
                        <a:latin typeface="+mn-lt"/>
                        <a:ea typeface="+mn-ea"/>
                      </a:endParaRPr>
                    </a:p>
                  </a:txBody>
                  <a:tcPr/>
                </a:tc>
                <a:extLst>
                  <a:ext uri="{0D108BD9-81ED-4DB2-BD59-A6C34878D82A}">
                    <a16:rowId xmlns:a16="http://schemas.microsoft.com/office/drawing/2014/main" val="1990235733"/>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6" name="角丸四角形 5"/>
          <p:cNvSpPr/>
          <p:nvPr/>
        </p:nvSpPr>
        <p:spPr>
          <a:xfrm>
            <a:off x="457200" y="4795246"/>
            <a:ext cx="8218488" cy="14655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ja-JP" altLang="en-US" sz="2800" dirty="0" smtClean="0"/>
              <a:t>提案手法の中では</a:t>
            </a:r>
            <a:r>
              <a:rPr lang="en-US" altLang="ja-JP" sz="2800" dirty="0" smtClean="0"/>
              <a:t>LSI+NN</a:t>
            </a:r>
            <a:r>
              <a:rPr lang="ja-JP" altLang="en-US" sz="2800" dirty="0" smtClean="0"/>
              <a:t>が最も精度が高い</a:t>
            </a:r>
            <a:endParaRPr lang="en-US" altLang="ja-JP" sz="2800" dirty="0" smtClean="0"/>
          </a:p>
          <a:p>
            <a:pPr>
              <a:lnSpc>
                <a:spcPct val="150000"/>
              </a:lnSpc>
            </a:pPr>
            <a:r>
              <a:rPr kumimoji="1" lang="en-US" altLang="ja-JP" sz="2800" dirty="0" smtClean="0"/>
              <a:t>DeepSim</a:t>
            </a:r>
            <a:r>
              <a:rPr kumimoji="1" lang="ja-JP" altLang="en-US" sz="2800" dirty="0" smtClean="0"/>
              <a:t>と比較して，</a:t>
            </a:r>
            <a:r>
              <a:rPr lang="en-US" altLang="ja-JP" sz="2800" dirty="0" smtClean="0"/>
              <a:t>LSI+NN</a:t>
            </a:r>
            <a:r>
              <a:rPr kumimoji="1" lang="ja-JP" altLang="en-US" sz="2800" dirty="0" smtClean="0"/>
              <a:t>の方が精度が高い</a:t>
            </a:r>
            <a:endParaRPr kumimoji="1" lang="ja-JP" altLang="en-US" sz="2800" dirty="0"/>
          </a:p>
        </p:txBody>
      </p:sp>
      <p:sp>
        <p:nvSpPr>
          <p:cNvPr id="3" name="テキスト ボックス 2"/>
          <p:cNvSpPr txBox="1"/>
          <p:nvPr/>
        </p:nvSpPr>
        <p:spPr>
          <a:xfrm>
            <a:off x="5237029" y="4395410"/>
            <a:ext cx="3438659" cy="369332"/>
          </a:xfrm>
          <a:prstGeom prst="rect">
            <a:avLst/>
          </a:prstGeom>
          <a:noFill/>
        </p:spPr>
        <p:txBody>
          <a:bodyPr wrap="square" rtlCol="0">
            <a:spAutoFit/>
          </a:bodyPr>
          <a:lstStyle/>
          <a:p>
            <a:pPr algn="r"/>
            <a:r>
              <a:rPr lang="en-US" altLang="ja-JP" dirty="0" smtClean="0">
                <a:latin typeface="+mn-lt"/>
                <a:ea typeface="+mn-ea"/>
              </a:rPr>
              <a:t>※</a:t>
            </a:r>
            <a:r>
              <a:rPr lang="ja-JP" altLang="en-US" dirty="0" smtClean="0">
                <a:latin typeface="+mn-lt"/>
                <a:ea typeface="+mn-ea"/>
              </a:rPr>
              <a:t> </a:t>
            </a:r>
            <a:r>
              <a:rPr lang="en-US" altLang="ja-JP" dirty="0" smtClean="0">
                <a:latin typeface="+mn-lt"/>
                <a:ea typeface="+mn-ea"/>
              </a:rPr>
              <a:t>DeepSim</a:t>
            </a:r>
            <a:r>
              <a:rPr lang="ja-JP" altLang="en-US" dirty="0" smtClean="0">
                <a:latin typeface="+mn-lt"/>
                <a:ea typeface="+mn-ea"/>
              </a:rPr>
              <a:t> は論文より引用</a:t>
            </a:r>
            <a:endParaRPr kumimoji="1" lang="ja-JP" altLang="en-US" dirty="0">
              <a:latin typeface="+mn-lt"/>
              <a:ea typeface="+mn-ea"/>
            </a:endParaRPr>
          </a:p>
        </p:txBody>
      </p:sp>
    </p:spTree>
    <p:extLst>
      <p:ext uri="{BB962C8B-B14F-4D97-AF65-F5344CB8AC3E}">
        <p14:creationId xmlns:p14="http://schemas.microsoft.com/office/powerpoint/2010/main" val="407351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GCJ</a:t>
            </a:r>
            <a:r>
              <a:rPr lang="ja-JP" altLang="en-US" dirty="0" smtClean="0"/>
              <a:t> を用いた実行時間評価：概要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Google</a:t>
            </a:r>
            <a:r>
              <a:rPr kumimoji="1" lang="ja-JP" altLang="en-US" dirty="0" smtClean="0"/>
              <a:t> </a:t>
            </a:r>
            <a:r>
              <a:rPr kumimoji="1" lang="en-US" altLang="ja-JP" dirty="0" smtClean="0"/>
              <a:t>Code</a:t>
            </a:r>
            <a:r>
              <a:rPr kumimoji="1" lang="ja-JP" altLang="en-US" dirty="0" smtClean="0"/>
              <a:t> </a:t>
            </a:r>
            <a:r>
              <a:rPr kumimoji="1" lang="en-US" altLang="ja-JP" dirty="0" smtClean="0"/>
              <a:t>Jam</a:t>
            </a:r>
            <a:r>
              <a:rPr kumimoji="1" lang="ja-JP" altLang="en-US" dirty="0" smtClean="0"/>
              <a:t>（</a:t>
            </a:r>
            <a:r>
              <a:rPr kumimoji="1" lang="en-US" altLang="ja-JP" dirty="0" smtClean="0"/>
              <a:t>GCJ</a:t>
            </a:r>
            <a:r>
              <a:rPr kumimoji="1" lang="ja-JP" altLang="en-US" dirty="0" smtClean="0"/>
              <a:t>）を用いた実行時間評価</a:t>
            </a:r>
            <a:endParaRPr kumimoji="1" lang="en-US" altLang="ja-JP" dirty="0" smtClean="0"/>
          </a:p>
          <a:p>
            <a:r>
              <a:rPr lang="ja-JP" altLang="en-US" dirty="0" smtClean="0"/>
              <a:t>データセット</a:t>
            </a:r>
            <a:r>
              <a:rPr lang="ja-JP" altLang="en-US" dirty="0"/>
              <a:t>全体の</a:t>
            </a:r>
            <a:r>
              <a:rPr lang="en-US" altLang="ja-JP" dirty="0"/>
              <a:t>9</a:t>
            </a:r>
            <a:r>
              <a:rPr lang="ja-JP" altLang="en-US" dirty="0"/>
              <a:t>割を学習し</a:t>
            </a:r>
            <a:r>
              <a:rPr lang="ja-JP" altLang="en-US" dirty="0" smtClean="0"/>
              <a:t>，</a:t>
            </a:r>
            <a:r>
              <a:rPr lang="en-US" altLang="ja-JP" dirty="0" smtClean="0"/>
              <a:t/>
            </a:r>
            <a:br>
              <a:rPr lang="en-US" altLang="ja-JP" dirty="0" smtClean="0"/>
            </a:br>
            <a:r>
              <a:rPr lang="en-US" altLang="ja-JP" dirty="0" smtClean="0"/>
              <a:t>1</a:t>
            </a:r>
            <a:r>
              <a:rPr lang="ja-JP" altLang="en-US" dirty="0"/>
              <a:t>割を</a:t>
            </a:r>
            <a:r>
              <a:rPr lang="ja-JP" altLang="en-US" dirty="0" smtClean="0"/>
              <a:t>推定</a:t>
            </a:r>
            <a:r>
              <a:rPr lang="ja-JP" altLang="en-US" dirty="0"/>
              <a:t>するために所要した時間を</a:t>
            </a:r>
            <a:r>
              <a:rPr lang="ja-JP" altLang="en-US" dirty="0" smtClean="0"/>
              <a:t>測定</a:t>
            </a:r>
            <a:endParaRPr lang="en-US" altLang="ja-JP" dirty="0" smtClean="0"/>
          </a:p>
          <a:p>
            <a:r>
              <a:rPr lang="ja-JP" altLang="en-US" dirty="0"/>
              <a:t>実験</a:t>
            </a:r>
            <a:r>
              <a:rPr lang="ja-JP" altLang="en-US" dirty="0" smtClean="0"/>
              <a:t>環境</a:t>
            </a:r>
            <a:endParaRPr lang="en-US" altLang="ja-JP" dirty="0" smtClean="0"/>
          </a:p>
          <a:p>
            <a:pPr lvl="1"/>
            <a:r>
              <a:rPr lang="en-US" altLang="ja-JP" dirty="0" err="1" smtClean="0"/>
              <a:t>CPU:Xeon</a:t>
            </a:r>
            <a:r>
              <a:rPr lang="en-US" altLang="ja-JP" dirty="0" smtClean="0"/>
              <a:t> </a:t>
            </a:r>
            <a:r>
              <a:rPr lang="en-US" altLang="ja-JP" dirty="0"/>
              <a:t>E5 2.7GHz 4</a:t>
            </a:r>
            <a:r>
              <a:rPr lang="ja-JP" altLang="en-US" dirty="0" smtClean="0"/>
              <a:t>コア</a:t>
            </a:r>
            <a:endParaRPr lang="en-US" altLang="ja-JP" dirty="0" smtClean="0"/>
          </a:p>
          <a:p>
            <a:pPr lvl="1"/>
            <a:r>
              <a:rPr lang="en-US" altLang="ja-JP" dirty="0" err="1" smtClean="0"/>
              <a:t>GPU:Quadro</a:t>
            </a:r>
            <a:r>
              <a:rPr lang="en-US" altLang="ja-JP" dirty="0" smtClean="0"/>
              <a:t> </a:t>
            </a:r>
            <a:r>
              <a:rPr lang="en-US" altLang="ja-JP" dirty="0"/>
              <a:t>5000 </a:t>
            </a:r>
            <a:r>
              <a:rPr lang="en-US" altLang="ja-JP" dirty="0" smtClean="0"/>
              <a:t>16GB</a:t>
            </a:r>
          </a:p>
          <a:p>
            <a:pPr lvl="1"/>
            <a:r>
              <a:rPr lang="ja-JP" altLang="en-US" dirty="0" smtClean="0"/>
              <a:t>メモリ</a:t>
            </a:r>
            <a:r>
              <a:rPr lang="en-US" altLang="ja-JP" dirty="0"/>
              <a:t>:32GB</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spTree>
    <p:extLst>
      <p:ext uri="{BB962C8B-B14F-4D97-AF65-F5344CB8AC3E}">
        <p14:creationId xmlns:p14="http://schemas.microsoft.com/office/powerpoint/2010/main" val="269697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GCJ</a:t>
            </a:r>
            <a:r>
              <a:rPr kumimoji="1" lang="ja-JP" altLang="en-US" dirty="0" smtClean="0"/>
              <a:t> を用いた実行時間評価：結果</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16878151"/>
              </p:ext>
            </p:extLst>
          </p:nvPr>
        </p:nvGraphicFramePr>
        <p:xfrm>
          <a:off x="457200" y="1600200"/>
          <a:ext cx="8218488" cy="2773680"/>
        </p:xfrm>
        <a:graphic>
          <a:graphicData uri="http://schemas.openxmlformats.org/drawingml/2006/table">
            <a:tbl>
              <a:tblPr firstRow="1" bandRow="1">
                <a:tableStyleId>{72833802-FEF1-4C79-8D5D-14CF1EAF98D9}</a:tableStyleId>
              </a:tblPr>
              <a:tblGrid>
                <a:gridCol w="1373920">
                  <a:extLst>
                    <a:ext uri="{9D8B030D-6E8A-4147-A177-3AD203B41FA5}">
                      <a16:colId xmlns:a16="http://schemas.microsoft.com/office/drawing/2014/main" val="475672132"/>
                    </a:ext>
                  </a:extLst>
                </a:gridCol>
                <a:gridCol w="1373920">
                  <a:extLst>
                    <a:ext uri="{9D8B030D-6E8A-4147-A177-3AD203B41FA5}">
                      <a16:colId xmlns:a16="http://schemas.microsoft.com/office/drawing/2014/main" val="753677429"/>
                    </a:ext>
                  </a:extLst>
                </a:gridCol>
                <a:gridCol w="2735324">
                  <a:extLst>
                    <a:ext uri="{9D8B030D-6E8A-4147-A177-3AD203B41FA5}">
                      <a16:colId xmlns:a16="http://schemas.microsoft.com/office/drawing/2014/main" val="1021901284"/>
                    </a:ext>
                  </a:extLst>
                </a:gridCol>
                <a:gridCol w="2735324">
                  <a:extLst>
                    <a:ext uri="{9D8B030D-6E8A-4147-A177-3AD203B41FA5}">
                      <a16:colId xmlns:a16="http://schemas.microsoft.com/office/drawing/2014/main" val="2208902151"/>
                    </a:ext>
                  </a:extLst>
                </a:gridCol>
              </a:tblGrid>
              <a:tr h="370840">
                <a:tc gridSpan="2">
                  <a:txBody>
                    <a:bodyPr/>
                    <a:lstStyle/>
                    <a:p>
                      <a:endParaRPr kumimoji="1" lang="ja-JP" altLang="en-US" sz="2000" dirty="0">
                        <a:solidFill>
                          <a:schemeClr val="tx1">
                            <a:lumMod val="90000"/>
                            <a:lumOff val="10000"/>
                          </a:schemeClr>
                        </a:solidFill>
                      </a:endParaRPr>
                    </a:p>
                  </a:txBody>
                  <a:tcPr/>
                </a:tc>
                <a:tc hMerge="1">
                  <a:txBody>
                    <a:bodyPr/>
                    <a:lstStyle/>
                    <a:p>
                      <a:endParaRPr kumimoji="1" lang="ja-JP" altLang="en-US" sz="2000" dirty="0">
                        <a:solidFill>
                          <a:schemeClr val="tx1">
                            <a:lumMod val="90000"/>
                            <a:lumOff val="10000"/>
                          </a:schemeClr>
                        </a:solidFill>
                      </a:endParaRPr>
                    </a:p>
                  </a:txBody>
                  <a:tcPr/>
                </a:tc>
                <a:tc>
                  <a:txBody>
                    <a:bodyPr/>
                    <a:lstStyle/>
                    <a:p>
                      <a:pPr algn="ctr"/>
                      <a:r>
                        <a:rPr kumimoji="1" lang="ja-JP" altLang="en-US" sz="2000" dirty="0" smtClean="0"/>
                        <a:t>学習時間</a:t>
                      </a:r>
                      <a:endParaRPr kumimoji="1" lang="ja-JP" altLang="en-US" sz="2000" dirty="0">
                        <a:solidFill>
                          <a:schemeClr val="tx1">
                            <a:lumMod val="90000"/>
                            <a:lumOff val="10000"/>
                          </a:schemeClr>
                        </a:solidFill>
                      </a:endParaRPr>
                    </a:p>
                  </a:txBody>
                  <a:tcPr/>
                </a:tc>
                <a:tc>
                  <a:txBody>
                    <a:bodyPr/>
                    <a:lstStyle/>
                    <a:p>
                      <a:pPr algn="ctr"/>
                      <a:r>
                        <a:rPr kumimoji="1" lang="ja-JP" altLang="en-US" sz="2000" dirty="0" smtClean="0"/>
                        <a:t>推定時間</a:t>
                      </a:r>
                      <a:endParaRPr kumimoji="1" lang="ja-JP" altLang="en-US" sz="2000" dirty="0">
                        <a:solidFill>
                          <a:schemeClr val="tx1">
                            <a:lumMod val="90000"/>
                            <a:lumOff val="10000"/>
                          </a:schemeClr>
                        </a:solidFill>
                      </a:endParaRPr>
                    </a:p>
                  </a:txBody>
                  <a:tcPr/>
                </a:tc>
                <a:extLst>
                  <a:ext uri="{0D108BD9-81ED-4DB2-BD59-A6C34878D82A}">
                    <a16:rowId xmlns:a16="http://schemas.microsoft.com/office/drawing/2014/main" val="1297974157"/>
                  </a:ext>
                </a:extLst>
              </a:tr>
              <a:tr h="370840">
                <a:tc gridSpan="2">
                  <a:txBody>
                    <a:bodyPr/>
                    <a:lstStyle/>
                    <a:p>
                      <a:pPr algn="ctr"/>
                      <a:r>
                        <a:rPr kumimoji="1" lang="en-US" altLang="ja-JP" sz="2000" dirty="0" err="1" smtClean="0"/>
                        <a:t>DeepSim</a:t>
                      </a:r>
                      <a:endParaRPr kumimoji="1" lang="ja-JP" altLang="en-US" sz="2000" dirty="0">
                        <a:solidFill>
                          <a:schemeClr val="tx1">
                            <a:lumMod val="90000"/>
                            <a:lumOff val="10000"/>
                          </a:schemeClr>
                        </a:solidFill>
                      </a:endParaRPr>
                    </a:p>
                  </a:txBody>
                  <a:tcPr>
                    <a:lnR w="12700" cap="flat" cmpd="sng" algn="ctr">
                      <a:solidFill>
                        <a:schemeClr val="accent2"/>
                      </a:solidFill>
                      <a:prstDash val="solid"/>
                      <a:round/>
                      <a:headEnd type="none" w="med" len="med"/>
                      <a:tailEnd type="none" w="med" len="med"/>
                    </a:lnR>
                  </a:tcPr>
                </a:tc>
                <a:tc hMerge="1">
                  <a:txBody>
                    <a:bodyPr/>
                    <a:lstStyle/>
                    <a:p>
                      <a:endParaRPr kumimoji="1" lang="ja-JP" altLang="en-US" sz="2000" dirty="0">
                        <a:solidFill>
                          <a:schemeClr val="tx1">
                            <a:lumMod val="90000"/>
                            <a:lumOff val="10000"/>
                          </a:schemeClr>
                        </a:solidFill>
                      </a:endParaRPr>
                    </a:p>
                  </a:txBody>
                  <a:tcPr/>
                </a:tc>
                <a:tc>
                  <a:txBody>
                    <a:bodyPr/>
                    <a:lstStyle/>
                    <a:p>
                      <a:pPr lvl="0" algn="r"/>
                      <a:r>
                        <a:rPr kumimoji="1" lang="en-US" altLang="ja-JP" sz="2000" dirty="0" smtClean="0"/>
                        <a:t>70,503 [</a:t>
                      </a:r>
                      <a:r>
                        <a:rPr kumimoji="1" lang="ja-JP" altLang="en-US" sz="2000" dirty="0" smtClean="0"/>
                        <a:t>秒</a:t>
                      </a:r>
                      <a:r>
                        <a:rPr kumimoji="1" lang="en-US" altLang="ja-JP" sz="2000" dirty="0" smtClean="0"/>
                        <a:t>]</a:t>
                      </a:r>
                      <a:endParaRPr kumimoji="1" lang="ja-JP" altLang="en-US" sz="2000" dirty="0">
                        <a:solidFill>
                          <a:schemeClr val="tx1">
                            <a:lumMod val="90000"/>
                            <a:lumOff val="10000"/>
                          </a:schemeClr>
                        </a:solidFill>
                      </a:endParaRPr>
                    </a:p>
                  </a:txBody>
                  <a:tcPr marR="90000">
                    <a:lnL w="12700" cap="flat" cmpd="sng" algn="ctr">
                      <a:solidFill>
                        <a:schemeClr val="accent2"/>
                      </a:solidFill>
                      <a:prstDash val="solid"/>
                      <a:round/>
                      <a:headEnd type="none" w="med" len="med"/>
                      <a:tailEnd type="none" w="med" len="med"/>
                    </a:lnL>
                  </a:tcPr>
                </a:tc>
                <a:tc>
                  <a:txBody>
                    <a:bodyPr/>
                    <a:lstStyle/>
                    <a:p>
                      <a:pPr lvl="0" algn="r"/>
                      <a:r>
                        <a:rPr kumimoji="1" lang="en-US" altLang="ja-JP" sz="2000" dirty="0" smtClean="0"/>
                        <a:t>27 [</a:t>
                      </a:r>
                      <a:r>
                        <a:rPr kumimoji="1" lang="ja-JP" altLang="en-US" sz="2000" dirty="0" smtClean="0"/>
                        <a:t>秒</a:t>
                      </a:r>
                      <a:r>
                        <a:rPr kumimoji="1" lang="en-US" altLang="ja-JP" sz="2000" dirty="0" smtClean="0"/>
                        <a:t>]</a:t>
                      </a:r>
                      <a:endParaRPr kumimoji="1" lang="ja-JP" altLang="en-US" sz="2000" dirty="0">
                        <a:solidFill>
                          <a:schemeClr val="tx1">
                            <a:lumMod val="90000"/>
                            <a:lumOff val="10000"/>
                          </a:schemeClr>
                        </a:solidFill>
                      </a:endParaRPr>
                    </a:p>
                  </a:txBody>
                  <a:tcPr marR="90000"/>
                </a:tc>
                <a:extLst>
                  <a:ext uri="{0D108BD9-81ED-4DB2-BD59-A6C34878D82A}">
                    <a16:rowId xmlns:a16="http://schemas.microsoft.com/office/drawing/2014/main" val="3031451406"/>
                  </a:ext>
                </a:extLst>
              </a:tr>
              <a:tr h="370840">
                <a:tc rowSpan="5">
                  <a:txBody>
                    <a:bodyPr/>
                    <a:lstStyle/>
                    <a:p>
                      <a:pPr algn="ctr"/>
                      <a:r>
                        <a:rPr kumimoji="1" lang="ja-JP" altLang="en-US" sz="2000" dirty="0" smtClean="0"/>
                        <a:t>提案手法</a:t>
                      </a:r>
                      <a:endParaRPr kumimoji="1" lang="ja-JP" altLang="en-US" sz="2000" dirty="0">
                        <a:solidFill>
                          <a:schemeClr val="tx1">
                            <a:lumMod val="90000"/>
                            <a:lumOff val="10000"/>
                          </a:schemeClr>
                        </a:solidFill>
                      </a:endParaRPr>
                    </a:p>
                  </a:txBody>
                  <a:tcPr anchor="ctr">
                    <a:lnR w="12700" cap="flat" cmpd="sng" algn="ctr">
                      <a:solidFill>
                        <a:schemeClr val="accent2"/>
                      </a:solidFill>
                      <a:prstDash val="solid"/>
                      <a:round/>
                      <a:headEnd type="none" w="med" len="med"/>
                      <a:tailEnd type="none" w="med" len="med"/>
                    </a:lnR>
                  </a:tcPr>
                </a:tc>
                <a:tc>
                  <a:txBody>
                    <a:bodyPr/>
                    <a:lstStyle/>
                    <a:p>
                      <a:r>
                        <a:rPr kumimoji="1" lang="en-US" altLang="ja-JP" sz="2000" dirty="0" smtClean="0"/>
                        <a:t>LSI</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lvl="0" algn="r"/>
                      <a:r>
                        <a:rPr lang="en-US" altLang="ja-JP" sz="2000" b="1" dirty="0" smtClean="0">
                          <a:solidFill>
                            <a:srgbClr val="FF0000"/>
                          </a:solidFill>
                        </a:rPr>
                        <a:t>210 </a:t>
                      </a:r>
                      <a:r>
                        <a:rPr kumimoji="1" lang="en-US" altLang="ja-JP" sz="2000" b="0" dirty="0" smtClean="0">
                          <a:solidFill>
                            <a:schemeClr val="tx1"/>
                          </a:solidFill>
                        </a:rPr>
                        <a:t>[</a:t>
                      </a:r>
                      <a:r>
                        <a:rPr kumimoji="1" lang="ja-JP" altLang="en-US" sz="2000" b="0" dirty="0" smtClean="0">
                          <a:solidFill>
                            <a:schemeClr val="tx1"/>
                          </a:solidFill>
                        </a:rPr>
                        <a:t>秒</a:t>
                      </a:r>
                      <a:r>
                        <a:rPr kumimoji="1" lang="en-US" altLang="ja-JP" sz="2000" b="0" dirty="0" smtClean="0">
                          <a:solidFill>
                            <a:schemeClr val="tx1"/>
                          </a:solidFill>
                        </a:rPr>
                        <a:t>]</a:t>
                      </a:r>
                      <a:endParaRPr lang="ja-JP" altLang="en-US" sz="2000" b="0" dirty="0">
                        <a:solidFill>
                          <a:schemeClr val="tx1"/>
                        </a:solidFill>
                      </a:endParaRPr>
                    </a:p>
                  </a:txBody>
                  <a:tcPr marR="90000">
                    <a:lnL w="12700" cap="flat" cmpd="sng" algn="ctr">
                      <a:solidFill>
                        <a:schemeClr val="accent2"/>
                      </a:solidFill>
                      <a:prstDash val="solid"/>
                      <a:round/>
                      <a:headEnd type="none" w="med" len="med"/>
                      <a:tailEnd type="none" w="med" len="med"/>
                    </a:lnL>
                  </a:tcPr>
                </a:tc>
                <a:tc>
                  <a:txBody>
                    <a:bodyPr/>
                    <a:lstStyle/>
                    <a:p>
                      <a:pPr lvl="0" algn="r"/>
                      <a:r>
                        <a:rPr lang="en-US" altLang="ja-JP" sz="2000" b="1" dirty="0" smtClean="0">
                          <a:solidFill>
                            <a:srgbClr val="FF0000"/>
                          </a:solidFill>
                        </a:rPr>
                        <a:t>21 </a:t>
                      </a:r>
                      <a:r>
                        <a:rPr kumimoji="1" lang="en-US" altLang="ja-JP" sz="2000" b="0" dirty="0" smtClean="0">
                          <a:solidFill>
                            <a:schemeClr val="tx1"/>
                          </a:solidFill>
                        </a:rPr>
                        <a:t>[</a:t>
                      </a:r>
                      <a:r>
                        <a:rPr kumimoji="1" lang="ja-JP" altLang="en-US" sz="2000" b="0" dirty="0" smtClean="0">
                          <a:solidFill>
                            <a:schemeClr val="tx1"/>
                          </a:solidFill>
                        </a:rPr>
                        <a:t>秒</a:t>
                      </a:r>
                      <a:r>
                        <a:rPr kumimoji="1" lang="en-US" altLang="ja-JP" sz="2000" b="0" dirty="0" smtClean="0">
                          <a:solidFill>
                            <a:schemeClr val="tx1"/>
                          </a:solidFill>
                        </a:rPr>
                        <a:t>]</a:t>
                      </a:r>
                      <a:endParaRPr lang="ja-JP" altLang="en-US" sz="2000" b="0" dirty="0">
                        <a:solidFill>
                          <a:schemeClr val="tx1"/>
                        </a:solidFill>
                      </a:endParaRPr>
                    </a:p>
                  </a:txBody>
                  <a:tcPr marR="90000"/>
                </a:tc>
                <a:extLst>
                  <a:ext uri="{0D108BD9-81ED-4DB2-BD59-A6C34878D82A}">
                    <a16:rowId xmlns:a16="http://schemas.microsoft.com/office/drawing/2014/main" val="2477215804"/>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LDA</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lvl="0" algn="r"/>
                      <a:r>
                        <a:rPr lang="en-US" altLang="ja-JP" sz="2000" dirty="0" smtClean="0"/>
                        <a:t>228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lnL w="12700" cap="flat" cmpd="sng" algn="ctr">
                      <a:solidFill>
                        <a:schemeClr val="accent2"/>
                      </a:solidFill>
                      <a:prstDash val="solid"/>
                      <a:round/>
                      <a:headEnd type="none" w="med" len="med"/>
                      <a:tailEnd type="none" w="med" len="med"/>
                    </a:lnL>
                  </a:tcPr>
                </a:tc>
                <a:tc>
                  <a:txBody>
                    <a:bodyPr/>
                    <a:lstStyle/>
                    <a:p>
                      <a:pPr lvl="0" algn="r"/>
                      <a:r>
                        <a:rPr lang="en-US" altLang="ja-JP" sz="2000" b="1" dirty="0" smtClean="0">
                          <a:solidFill>
                            <a:srgbClr val="FF0000"/>
                          </a:solidFill>
                        </a:rPr>
                        <a:t>21</a:t>
                      </a:r>
                      <a:r>
                        <a:rPr lang="en-US" altLang="ja-JP" sz="2000" dirty="0" smtClean="0"/>
                        <a:t>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tc>
                <a:extLst>
                  <a:ext uri="{0D108BD9-81ED-4DB2-BD59-A6C34878D82A}">
                    <a16:rowId xmlns:a16="http://schemas.microsoft.com/office/drawing/2014/main" val="2096824646"/>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PV-DBoW</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lvl="0" algn="r"/>
                      <a:r>
                        <a:rPr lang="en-US" altLang="ja-JP" sz="2000" dirty="0" smtClean="0"/>
                        <a:t>224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lnL w="12700" cap="flat" cmpd="sng" algn="ctr">
                      <a:solidFill>
                        <a:schemeClr val="accent2"/>
                      </a:solidFill>
                      <a:prstDash val="solid"/>
                      <a:round/>
                      <a:headEnd type="none" w="med" len="med"/>
                      <a:tailEnd type="none" w="med" len="med"/>
                    </a:lnL>
                  </a:tcPr>
                </a:tc>
                <a:tc>
                  <a:txBody>
                    <a:bodyPr/>
                    <a:lstStyle/>
                    <a:p>
                      <a:pPr lvl="0" algn="r"/>
                      <a:r>
                        <a:rPr lang="en-US" altLang="ja-JP" sz="2000" dirty="0" smtClean="0"/>
                        <a:t>25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tc>
                <a:extLst>
                  <a:ext uri="{0D108BD9-81ED-4DB2-BD59-A6C34878D82A}">
                    <a16:rowId xmlns:a16="http://schemas.microsoft.com/office/drawing/2014/main" val="2121211085"/>
                  </a:ext>
                </a:extLst>
              </a:tr>
              <a:tr h="370840">
                <a:tc vMerge="1">
                  <a:txBody>
                    <a:bodyPr/>
                    <a:lstStyle/>
                    <a:p>
                      <a:endParaRPr lang="ja-JP" altLang="en-US" sz="2000" dirty="0">
                        <a:solidFill>
                          <a:schemeClr val="tx1">
                            <a:lumMod val="90000"/>
                            <a:lumOff val="10000"/>
                          </a:schemeClr>
                        </a:solidFill>
                      </a:endParaRPr>
                    </a:p>
                  </a:txBody>
                  <a:tcPr/>
                </a:tc>
                <a:tc>
                  <a:txBody>
                    <a:bodyPr/>
                    <a:lstStyle/>
                    <a:p>
                      <a:r>
                        <a:rPr lang="en-US" altLang="ja-JP" sz="2000" dirty="0" smtClean="0"/>
                        <a:t>PV-DM</a:t>
                      </a:r>
                      <a:endParaRPr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lvl="0" algn="r"/>
                      <a:r>
                        <a:rPr lang="en-US" altLang="ja-JP" sz="2000" dirty="0" smtClean="0"/>
                        <a:t>533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lnL w="12700" cap="flat" cmpd="sng" algn="ctr">
                      <a:solidFill>
                        <a:schemeClr val="accent2"/>
                      </a:solidFill>
                      <a:prstDash val="solid"/>
                      <a:round/>
                      <a:headEnd type="none" w="med" len="med"/>
                      <a:tailEnd type="none" w="med" len="med"/>
                    </a:lnL>
                  </a:tcPr>
                </a:tc>
                <a:tc>
                  <a:txBody>
                    <a:bodyPr/>
                    <a:lstStyle/>
                    <a:p>
                      <a:pPr lvl="0" algn="r"/>
                      <a:r>
                        <a:rPr lang="en-US" altLang="ja-JP" sz="2000" dirty="0" smtClean="0"/>
                        <a:t>25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tc>
                <a:extLst>
                  <a:ext uri="{0D108BD9-81ED-4DB2-BD59-A6C34878D82A}">
                    <a16:rowId xmlns:a16="http://schemas.microsoft.com/office/drawing/2014/main" val="2030898836"/>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WV-avg</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lvl="0" algn="r"/>
                      <a:r>
                        <a:rPr lang="en-US" altLang="ja-JP" sz="2000" dirty="0" smtClean="0"/>
                        <a:t>256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lnL w="12700" cap="flat" cmpd="sng" algn="ctr">
                      <a:solidFill>
                        <a:schemeClr val="accent2"/>
                      </a:solidFill>
                      <a:prstDash val="solid"/>
                      <a:round/>
                      <a:headEnd type="none" w="med" len="med"/>
                      <a:tailEnd type="none" w="med" len="med"/>
                    </a:lnL>
                  </a:tcPr>
                </a:tc>
                <a:tc>
                  <a:txBody>
                    <a:bodyPr/>
                    <a:lstStyle/>
                    <a:p>
                      <a:pPr lvl="0" algn="r"/>
                      <a:r>
                        <a:rPr lang="en-US" altLang="ja-JP" sz="2000" dirty="0" smtClean="0"/>
                        <a:t>25 </a:t>
                      </a:r>
                      <a:r>
                        <a:rPr kumimoji="1" lang="en-US" altLang="ja-JP" sz="2000" dirty="0" smtClean="0"/>
                        <a:t>[</a:t>
                      </a:r>
                      <a:r>
                        <a:rPr kumimoji="1" lang="ja-JP" altLang="en-US" sz="2000" dirty="0" smtClean="0"/>
                        <a:t>秒</a:t>
                      </a:r>
                      <a:r>
                        <a:rPr kumimoji="1" lang="en-US" altLang="ja-JP" sz="2000" dirty="0" smtClean="0"/>
                        <a:t>]</a:t>
                      </a:r>
                      <a:endParaRPr lang="ja-JP" altLang="en-US" sz="2000" dirty="0">
                        <a:solidFill>
                          <a:schemeClr val="tx1">
                            <a:lumMod val="90000"/>
                            <a:lumOff val="10000"/>
                          </a:schemeClr>
                        </a:solidFill>
                      </a:endParaRPr>
                    </a:p>
                  </a:txBody>
                  <a:tcPr marR="90000"/>
                </a:tc>
                <a:extLst>
                  <a:ext uri="{0D108BD9-81ED-4DB2-BD59-A6C34878D82A}">
                    <a16:rowId xmlns:a16="http://schemas.microsoft.com/office/drawing/2014/main" val="1060885008"/>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sp>
        <p:nvSpPr>
          <p:cNvPr id="6" name="角丸四角形 5"/>
          <p:cNvSpPr/>
          <p:nvPr/>
        </p:nvSpPr>
        <p:spPr>
          <a:xfrm>
            <a:off x="457200" y="4895681"/>
            <a:ext cx="8218488" cy="14130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ja-JP" altLang="en-US" sz="2800" dirty="0" smtClean="0"/>
              <a:t>学習時間</a:t>
            </a:r>
            <a:r>
              <a:rPr lang="en-US" altLang="ja-JP" sz="2800" dirty="0" smtClean="0"/>
              <a:t>		</a:t>
            </a:r>
            <a:r>
              <a:rPr lang="ja-JP" altLang="en-US" sz="2800" dirty="0" smtClean="0"/>
              <a:t>提案手法の方が約</a:t>
            </a:r>
            <a:r>
              <a:rPr lang="en-US" altLang="ja-JP" sz="2800" dirty="0" smtClean="0"/>
              <a:t>350</a:t>
            </a:r>
            <a:r>
              <a:rPr lang="ja-JP" altLang="en-US" sz="2800" dirty="0" smtClean="0"/>
              <a:t>倍高速</a:t>
            </a:r>
            <a:endParaRPr lang="en-US" altLang="ja-JP" sz="2800" dirty="0" smtClean="0"/>
          </a:p>
          <a:p>
            <a:pPr>
              <a:spcBef>
                <a:spcPts val="600"/>
              </a:spcBef>
              <a:spcAft>
                <a:spcPts val="600"/>
              </a:spcAft>
            </a:pPr>
            <a:r>
              <a:rPr kumimoji="1" lang="ja-JP" altLang="en-US" sz="2800" dirty="0" smtClean="0"/>
              <a:t>推定時間</a:t>
            </a:r>
            <a:r>
              <a:rPr kumimoji="1" lang="en-US" altLang="ja-JP" sz="2800" dirty="0" smtClean="0"/>
              <a:t>		</a:t>
            </a:r>
            <a:r>
              <a:rPr kumimoji="1" lang="ja-JP" altLang="en-US" sz="2800" dirty="0" smtClean="0"/>
              <a:t>すべて同程度</a:t>
            </a:r>
            <a:endParaRPr kumimoji="1" lang="ja-JP" altLang="en-US" sz="2800" dirty="0"/>
          </a:p>
        </p:txBody>
      </p:sp>
    </p:spTree>
    <p:extLst>
      <p:ext uri="{BB962C8B-B14F-4D97-AF65-F5344CB8AC3E}">
        <p14:creationId xmlns:p14="http://schemas.microsoft.com/office/powerpoint/2010/main" val="14097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BCB</a:t>
            </a:r>
            <a:r>
              <a:rPr kumimoji="1" lang="ja-JP" altLang="en-US" dirty="0" smtClean="0"/>
              <a:t> を用いた精度評価：概要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BigCloneBench</a:t>
            </a:r>
            <a:r>
              <a:rPr kumimoji="1" lang="ja-JP" altLang="en-US" dirty="0" smtClean="0"/>
              <a:t>（</a:t>
            </a:r>
            <a:r>
              <a:rPr kumimoji="1" lang="en-US" altLang="ja-JP" dirty="0" smtClean="0"/>
              <a:t>BCB</a:t>
            </a:r>
            <a:r>
              <a:rPr kumimoji="1" lang="ja-JP" altLang="en-US" dirty="0" smtClean="0"/>
              <a:t>）を用いた精度評価</a:t>
            </a:r>
            <a:endParaRPr kumimoji="1" lang="en-US" altLang="ja-JP" dirty="0" smtClean="0"/>
          </a:p>
          <a:p>
            <a:pPr lvl="1"/>
            <a:r>
              <a:rPr lang="ja-JP" altLang="en-US" dirty="0" smtClean="0"/>
              <a:t>大規模コードクローンベンチマーク </a:t>
            </a:r>
            <a:r>
              <a:rPr lang="en-US" altLang="ja-JP" dirty="0" smtClean="0"/>
              <a:t>BigCloneBench</a:t>
            </a:r>
            <a:r>
              <a:rPr lang="ja-JP" altLang="en-US" dirty="0" smtClean="0"/>
              <a:t>　にて登録されている</a:t>
            </a:r>
            <a:r>
              <a:rPr lang="ja-JP" altLang="en-US" dirty="0"/>
              <a:t>類似</a:t>
            </a:r>
            <a:r>
              <a:rPr lang="ja-JP" altLang="en-US" dirty="0" smtClean="0"/>
              <a:t>コード片（コードクローン）に対して類似性判定の精度</a:t>
            </a:r>
            <a:r>
              <a:rPr lang="ja-JP" altLang="en-US" dirty="0"/>
              <a:t>評価</a:t>
            </a:r>
            <a:endParaRPr lang="en-US" altLang="ja-JP" dirty="0"/>
          </a:p>
          <a:p>
            <a:pPr lvl="1"/>
            <a:r>
              <a:rPr lang="ja-JP" altLang="en-US" dirty="0"/>
              <a:t>評価指標：適合率，再現率，</a:t>
            </a:r>
            <a:r>
              <a:rPr lang="en-US" altLang="ja-JP" dirty="0"/>
              <a:t>F</a:t>
            </a:r>
            <a:r>
              <a:rPr lang="ja-JP" altLang="en-US" dirty="0"/>
              <a:t>値</a:t>
            </a:r>
            <a:endParaRPr lang="en-US" altLang="ja-JP" dirty="0"/>
          </a:p>
          <a:p>
            <a:r>
              <a:rPr lang="en-US" altLang="ja-JP" dirty="0"/>
              <a:t>10</a:t>
            </a:r>
            <a:r>
              <a:rPr lang="ja-JP" altLang="en-US" dirty="0"/>
              <a:t>分割交差検証により精度評価</a:t>
            </a:r>
          </a:p>
          <a:p>
            <a:pPr>
              <a:spcBef>
                <a:spcPts val="600"/>
              </a:spcBef>
            </a:pPr>
            <a:r>
              <a:rPr lang="en-US" altLang="ja-JP" dirty="0"/>
              <a:t>DeepSim</a:t>
            </a:r>
            <a:r>
              <a:rPr lang="ja-JP" altLang="en-US" dirty="0"/>
              <a:t> 論文</a:t>
            </a:r>
            <a:r>
              <a:rPr lang="en-US" altLang="ja-JP" dirty="0"/>
              <a:t>[1]</a:t>
            </a:r>
            <a:r>
              <a:rPr lang="ja-JP" altLang="en-US" dirty="0"/>
              <a:t>と同じ条件で実験してるため</a:t>
            </a:r>
            <a:r>
              <a:rPr lang="en-US" altLang="ja-JP" dirty="0"/>
              <a:t/>
            </a:r>
            <a:br>
              <a:rPr lang="en-US" altLang="ja-JP" dirty="0"/>
            </a:br>
            <a:r>
              <a:rPr lang="en-US" altLang="ja-JP" dirty="0"/>
              <a:t>DeepSim </a:t>
            </a:r>
            <a:r>
              <a:rPr lang="ja-JP" altLang="en-US" dirty="0"/>
              <a:t>の値は論文から</a:t>
            </a:r>
            <a:r>
              <a:rPr lang="ja-JP" altLang="en-US" dirty="0" smtClean="0"/>
              <a:t>引用</a:t>
            </a:r>
            <a:endParaRPr lang="en-US" altLang="ja-JP" dirty="0" smtClean="0"/>
          </a:p>
          <a:p>
            <a:pPr lvl="1">
              <a:spcBef>
                <a:spcPts val="600"/>
              </a:spcBef>
            </a:pPr>
            <a:r>
              <a:rPr lang="en-US" altLang="ja-JP" dirty="0" smtClean="0"/>
              <a:t>※</a:t>
            </a:r>
            <a:r>
              <a:rPr lang="ja-JP" altLang="en-US" dirty="0" smtClean="0"/>
              <a:t> 論文上に掲載された値は有効数字</a:t>
            </a:r>
            <a:r>
              <a:rPr lang="en-US" altLang="ja-JP" dirty="0" smtClean="0"/>
              <a:t>2</a:t>
            </a:r>
            <a:r>
              <a:rPr lang="ja-JP" altLang="en-US" dirty="0" smtClean="0"/>
              <a:t>桁のため，</a:t>
            </a:r>
            <a:r>
              <a:rPr lang="en-US" altLang="ja-JP" dirty="0"/>
              <a:t/>
            </a:r>
            <a:br>
              <a:rPr lang="en-US" altLang="ja-JP" dirty="0"/>
            </a:br>
            <a:r>
              <a:rPr lang="ja-JP" altLang="en-US" dirty="0" smtClean="0"/>
              <a:t>提案手法の有効桁数と異なる</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a:p>
        </p:txBody>
      </p:sp>
      <p:sp>
        <p:nvSpPr>
          <p:cNvPr id="5" name="テキスト ボックス 4"/>
          <p:cNvSpPr txBox="1"/>
          <p:nvPr/>
        </p:nvSpPr>
        <p:spPr>
          <a:xfrm>
            <a:off x="457200" y="5977945"/>
            <a:ext cx="8218488" cy="276999"/>
          </a:xfrm>
          <a:prstGeom prst="rect">
            <a:avLst/>
          </a:prstGeom>
          <a:solidFill>
            <a:schemeClr val="bg1">
              <a:lumMod val="95000"/>
            </a:schemeClr>
          </a:solidFill>
        </p:spPr>
        <p:txBody>
          <a:bodyPr wrap="square" rtlCol="0">
            <a:spAutoFit/>
          </a:bodyPr>
          <a:lstStyle/>
          <a:p>
            <a:r>
              <a:rPr lang="en-US" altLang="ja-JP" sz="1200" dirty="0" smtClean="0">
                <a:solidFill>
                  <a:schemeClr val="tx1">
                    <a:lumMod val="90000"/>
                    <a:lumOff val="10000"/>
                  </a:schemeClr>
                </a:solidFill>
                <a:latin typeface="+mn-lt"/>
                <a:ea typeface="+mj-ea"/>
              </a:rPr>
              <a:t>[1] Gang </a:t>
            </a:r>
            <a:r>
              <a:rPr lang="en-US" altLang="ja-JP" sz="1200" dirty="0">
                <a:solidFill>
                  <a:schemeClr val="tx1">
                    <a:lumMod val="90000"/>
                    <a:lumOff val="10000"/>
                  </a:schemeClr>
                </a:solidFill>
                <a:latin typeface="+mn-lt"/>
                <a:ea typeface="+mj-ea"/>
              </a:rPr>
              <a:t>Zhao </a:t>
            </a:r>
            <a:r>
              <a:rPr lang="en-US" altLang="ja-JP" sz="1200" dirty="0" smtClean="0">
                <a:solidFill>
                  <a:schemeClr val="tx1">
                    <a:lumMod val="90000"/>
                    <a:lumOff val="10000"/>
                  </a:schemeClr>
                </a:solidFill>
                <a:latin typeface="+mn-lt"/>
                <a:ea typeface="+mj-ea"/>
              </a:rPr>
              <a:t>et al., “</a:t>
            </a:r>
            <a:r>
              <a:rPr lang="en-US" altLang="ja-JP" sz="1200" dirty="0" err="1" smtClean="0">
                <a:solidFill>
                  <a:schemeClr val="tx1">
                    <a:lumMod val="90000"/>
                    <a:lumOff val="10000"/>
                  </a:schemeClr>
                </a:solidFill>
                <a:latin typeface="+mn-lt"/>
                <a:ea typeface="+mj-ea"/>
              </a:rPr>
              <a:t>Deepsim</a:t>
            </a:r>
            <a:r>
              <a:rPr lang="en-US" altLang="ja-JP" sz="1200" dirty="0">
                <a:solidFill>
                  <a:schemeClr val="tx1">
                    <a:lumMod val="90000"/>
                    <a:lumOff val="10000"/>
                  </a:schemeClr>
                </a:solidFill>
                <a:latin typeface="+mn-lt"/>
                <a:ea typeface="+mj-ea"/>
              </a:rPr>
              <a:t>: Deep learning code functional </a:t>
            </a:r>
            <a:r>
              <a:rPr lang="en-US" altLang="ja-JP" sz="1200" dirty="0" smtClean="0">
                <a:solidFill>
                  <a:schemeClr val="tx1">
                    <a:lumMod val="90000"/>
                    <a:lumOff val="10000"/>
                  </a:schemeClr>
                </a:solidFill>
                <a:latin typeface="+mn-lt"/>
                <a:ea typeface="+mj-ea"/>
              </a:rPr>
              <a:t>similarity.”, ESEC/FSE</a:t>
            </a:r>
            <a:r>
              <a:rPr lang="en-US" altLang="ja-JP" sz="1200" dirty="0">
                <a:solidFill>
                  <a:schemeClr val="tx1">
                    <a:lumMod val="90000"/>
                    <a:lumOff val="10000"/>
                  </a:schemeClr>
                </a:solidFill>
                <a:latin typeface="+mn-lt"/>
                <a:ea typeface="+mj-ea"/>
              </a:rPr>
              <a:t>, </a:t>
            </a:r>
            <a:r>
              <a:rPr lang="en-US" altLang="ja-JP" sz="1200" dirty="0" smtClean="0">
                <a:solidFill>
                  <a:schemeClr val="tx1">
                    <a:lumMod val="90000"/>
                    <a:lumOff val="10000"/>
                  </a:schemeClr>
                </a:solidFill>
                <a:latin typeface="+mn-lt"/>
                <a:ea typeface="+mj-ea"/>
              </a:rPr>
              <a:t>pp.141-151</a:t>
            </a:r>
            <a:r>
              <a:rPr lang="en-US" altLang="ja-JP" sz="1200" dirty="0">
                <a:solidFill>
                  <a:schemeClr val="tx1">
                    <a:lumMod val="90000"/>
                    <a:lumOff val="10000"/>
                  </a:schemeClr>
                </a:solidFill>
                <a:latin typeface="+mn-lt"/>
                <a:ea typeface="+mj-ea"/>
              </a:rPr>
              <a:t>, 2018.</a:t>
            </a:r>
            <a:endParaRPr kumimoji="1" lang="ja-JP" altLang="en-US" sz="1200" dirty="0">
              <a:solidFill>
                <a:schemeClr val="tx1">
                  <a:lumMod val="90000"/>
                  <a:lumOff val="10000"/>
                </a:schemeClr>
              </a:solidFill>
              <a:latin typeface="+mn-lt"/>
              <a:ea typeface="+mj-ea"/>
            </a:endParaRPr>
          </a:p>
        </p:txBody>
      </p:sp>
    </p:spTree>
    <p:extLst>
      <p:ext uri="{BB962C8B-B14F-4D97-AF65-F5344CB8AC3E}">
        <p14:creationId xmlns:p14="http://schemas.microsoft.com/office/powerpoint/2010/main" val="62350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BCB</a:t>
            </a:r>
            <a:r>
              <a:rPr lang="ja-JP" altLang="en-US" dirty="0" smtClean="0"/>
              <a:t> を用いた精度評価：結果</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15671237"/>
              </p:ext>
            </p:extLst>
          </p:nvPr>
        </p:nvGraphicFramePr>
        <p:xfrm>
          <a:off x="457200" y="1600200"/>
          <a:ext cx="8218490" cy="2773680"/>
        </p:xfrm>
        <a:graphic>
          <a:graphicData uri="http://schemas.openxmlformats.org/drawingml/2006/table">
            <a:tbl>
              <a:tblPr firstRow="1" bandRow="1">
                <a:tableStyleId>{72833802-FEF1-4C79-8D5D-14CF1EAF98D9}</a:tableStyleId>
              </a:tblPr>
              <a:tblGrid>
                <a:gridCol w="1379263">
                  <a:extLst>
                    <a:ext uri="{9D8B030D-6E8A-4147-A177-3AD203B41FA5}">
                      <a16:colId xmlns:a16="http://schemas.microsoft.com/office/drawing/2014/main" val="55295290"/>
                    </a:ext>
                  </a:extLst>
                </a:gridCol>
                <a:gridCol w="1379263">
                  <a:extLst>
                    <a:ext uri="{9D8B030D-6E8A-4147-A177-3AD203B41FA5}">
                      <a16:colId xmlns:a16="http://schemas.microsoft.com/office/drawing/2014/main" val="2205421387"/>
                    </a:ext>
                  </a:extLst>
                </a:gridCol>
                <a:gridCol w="1819988">
                  <a:extLst>
                    <a:ext uri="{9D8B030D-6E8A-4147-A177-3AD203B41FA5}">
                      <a16:colId xmlns:a16="http://schemas.microsoft.com/office/drawing/2014/main" val="661064755"/>
                    </a:ext>
                  </a:extLst>
                </a:gridCol>
                <a:gridCol w="1819988">
                  <a:extLst>
                    <a:ext uri="{9D8B030D-6E8A-4147-A177-3AD203B41FA5}">
                      <a16:colId xmlns:a16="http://schemas.microsoft.com/office/drawing/2014/main" val="28419256"/>
                    </a:ext>
                  </a:extLst>
                </a:gridCol>
                <a:gridCol w="1819988">
                  <a:extLst>
                    <a:ext uri="{9D8B030D-6E8A-4147-A177-3AD203B41FA5}">
                      <a16:colId xmlns:a16="http://schemas.microsoft.com/office/drawing/2014/main" val="233245708"/>
                    </a:ext>
                  </a:extLst>
                </a:gridCol>
              </a:tblGrid>
              <a:tr h="370840">
                <a:tc>
                  <a:txBody>
                    <a:bodyPr/>
                    <a:lstStyle/>
                    <a:p>
                      <a:endParaRPr kumimoji="1" lang="ja-JP" altLang="en-US" sz="2000" dirty="0"/>
                    </a:p>
                  </a:txBody>
                  <a:tcPr/>
                </a:tc>
                <a:tc>
                  <a:txBody>
                    <a:bodyPr/>
                    <a:lstStyle/>
                    <a:p>
                      <a:endParaRPr kumimoji="1" lang="ja-JP" altLang="en-US" sz="2000" dirty="0"/>
                    </a:p>
                  </a:txBody>
                  <a:tcPr/>
                </a:tc>
                <a:tc>
                  <a:txBody>
                    <a:bodyPr/>
                    <a:lstStyle/>
                    <a:p>
                      <a:pPr algn="ctr"/>
                      <a:r>
                        <a:rPr kumimoji="1" lang="ja-JP" altLang="en-US" sz="2000" dirty="0" smtClean="0"/>
                        <a:t>再現率</a:t>
                      </a:r>
                      <a:endParaRPr kumimoji="1" lang="ja-JP" altLang="en-US" sz="2000" dirty="0"/>
                    </a:p>
                  </a:txBody>
                  <a:tcPr/>
                </a:tc>
                <a:tc>
                  <a:txBody>
                    <a:bodyPr/>
                    <a:lstStyle/>
                    <a:p>
                      <a:pPr algn="ctr"/>
                      <a:r>
                        <a:rPr kumimoji="1" lang="ja-JP" altLang="en-US" sz="2000" dirty="0" smtClean="0"/>
                        <a:t>適合率</a:t>
                      </a:r>
                      <a:endParaRPr kumimoji="1" lang="ja-JP" altLang="en-US" sz="2000" dirty="0"/>
                    </a:p>
                  </a:txBody>
                  <a:tcPr/>
                </a:tc>
                <a:tc>
                  <a:txBody>
                    <a:bodyPr/>
                    <a:lstStyle/>
                    <a:p>
                      <a:pPr algn="ctr"/>
                      <a:r>
                        <a:rPr kumimoji="1" lang="en-US" altLang="ja-JP" sz="2000" dirty="0" smtClean="0"/>
                        <a:t>F</a:t>
                      </a:r>
                      <a:r>
                        <a:rPr kumimoji="1" lang="ja-JP" altLang="en-US" sz="2000" dirty="0" smtClean="0"/>
                        <a:t>値</a:t>
                      </a:r>
                      <a:endParaRPr kumimoji="1" lang="ja-JP" altLang="en-US" sz="2000" dirty="0"/>
                    </a:p>
                  </a:txBody>
                  <a:tcPr/>
                </a:tc>
                <a:extLst>
                  <a:ext uri="{0D108BD9-81ED-4DB2-BD59-A6C34878D82A}">
                    <a16:rowId xmlns:a16="http://schemas.microsoft.com/office/drawing/2014/main" val="2983950727"/>
                  </a:ext>
                </a:extLst>
              </a:tr>
              <a:tr h="370840">
                <a:tc gridSpan="2">
                  <a:txBody>
                    <a:bodyPr/>
                    <a:lstStyle/>
                    <a:p>
                      <a:pPr algn="ctr"/>
                      <a:r>
                        <a:rPr kumimoji="1" lang="en-US" altLang="ja-JP" sz="2000" dirty="0" err="1" smtClean="0"/>
                        <a:t>DeepSim</a:t>
                      </a:r>
                      <a:endParaRPr kumimoji="1" lang="ja-JP" altLang="en-US" sz="2000" dirty="0">
                        <a:solidFill>
                          <a:schemeClr val="tx1">
                            <a:lumMod val="90000"/>
                            <a:lumOff val="10000"/>
                          </a:schemeClr>
                        </a:solidFill>
                      </a:endParaRPr>
                    </a:p>
                  </a:txBody>
                  <a:tcPr>
                    <a:lnR w="12700" cap="flat" cmpd="sng" algn="ctr">
                      <a:solidFill>
                        <a:schemeClr val="accent2"/>
                      </a:solidFill>
                      <a:prstDash val="solid"/>
                      <a:round/>
                      <a:headEnd type="none" w="med" len="med"/>
                      <a:tailEnd type="none" w="med" len="med"/>
                    </a:lnR>
                  </a:tcPr>
                </a:tc>
                <a:tc hMerge="1">
                  <a:txBody>
                    <a:bodyPr/>
                    <a:lstStyle/>
                    <a:p>
                      <a:endParaRPr kumimoji="1" lang="ja-JP" altLang="en-US" sz="2000" dirty="0">
                        <a:solidFill>
                          <a:schemeClr val="tx1">
                            <a:lumMod val="90000"/>
                            <a:lumOff val="10000"/>
                          </a:schemeClr>
                        </a:solidFill>
                      </a:endParaRPr>
                    </a:p>
                  </a:txBody>
                  <a:tcPr/>
                </a:tc>
                <a:tc>
                  <a:txBody>
                    <a:bodyPr/>
                    <a:lstStyle/>
                    <a:p>
                      <a:pPr algn="ctr"/>
                      <a:r>
                        <a:rPr kumimoji="1" lang="en-US" altLang="ja-JP" sz="2000" dirty="0" smtClean="0"/>
                        <a:t>0.98</a:t>
                      </a:r>
                      <a:endParaRPr kumimoji="1" lang="ja-JP" altLang="en-US" sz="2000" dirty="0"/>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0.97</a:t>
                      </a:r>
                      <a:endParaRPr kumimoji="1" lang="ja-JP" altLang="en-US" sz="2000" dirty="0"/>
                    </a:p>
                  </a:txBody>
                  <a:tcPr/>
                </a:tc>
                <a:tc>
                  <a:txBody>
                    <a:bodyPr/>
                    <a:lstStyle/>
                    <a:p>
                      <a:pPr algn="ctr"/>
                      <a:r>
                        <a:rPr kumimoji="1" lang="en-US" altLang="ja-JP" sz="2000" dirty="0" smtClean="0"/>
                        <a:t>0.98</a:t>
                      </a:r>
                    </a:p>
                  </a:txBody>
                  <a:tcPr/>
                </a:tc>
                <a:extLst>
                  <a:ext uri="{0D108BD9-81ED-4DB2-BD59-A6C34878D82A}">
                    <a16:rowId xmlns:a16="http://schemas.microsoft.com/office/drawing/2014/main" val="1591958091"/>
                  </a:ext>
                </a:extLst>
              </a:tr>
              <a:tr h="370840">
                <a:tc rowSpan="5">
                  <a:txBody>
                    <a:bodyPr/>
                    <a:lstStyle/>
                    <a:p>
                      <a:pPr algn="ctr"/>
                      <a:r>
                        <a:rPr kumimoji="1" lang="ja-JP" altLang="en-US" sz="2000" dirty="0" smtClean="0"/>
                        <a:t>提案手法</a:t>
                      </a:r>
                      <a:endParaRPr kumimoji="1" lang="ja-JP" altLang="en-US" sz="2000" dirty="0">
                        <a:solidFill>
                          <a:schemeClr val="tx1">
                            <a:lumMod val="90000"/>
                            <a:lumOff val="10000"/>
                          </a:schemeClr>
                        </a:solidFill>
                      </a:endParaRPr>
                    </a:p>
                  </a:txBody>
                  <a:tcPr anchor="ctr">
                    <a:lnR w="12700" cap="flat" cmpd="sng" algn="ctr">
                      <a:solidFill>
                        <a:schemeClr val="accent2"/>
                      </a:solidFill>
                      <a:prstDash val="solid"/>
                      <a:round/>
                      <a:headEnd type="none" w="med" len="med"/>
                      <a:tailEnd type="none" w="med" len="med"/>
                    </a:lnR>
                  </a:tcPr>
                </a:tc>
                <a:tc>
                  <a:txBody>
                    <a:bodyPr/>
                    <a:lstStyle/>
                    <a:p>
                      <a:r>
                        <a:rPr kumimoji="1" lang="en-US" altLang="ja-JP" sz="2000" dirty="0" smtClean="0"/>
                        <a:t>LSI</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0.9955</a:t>
                      </a:r>
                      <a:endParaRPr kumimoji="1" lang="ja-JP" altLang="en-US" sz="2000" dirty="0"/>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b="1" dirty="0" smtClean="0">
                          <a:solidFill>
                            <a:srgbClr val="FF0000"/>
                          </a:solidFill>
                        </a:rPr>
                        <a:t>0.9996</a:t>
                      </a:r>
                      <a:endParaRPr kumimoji="1" lang="ja-JP" altLang="en-US" sz="2000" b="1" dirty="0">
                        <a:solidFill>
                          <a:srgbClr val="FF0000"/>
                        </a:solidFill>
                      </a:endParaRPr>
                    </a:p>
                  </a:txBody>
                  <a:tcPr/>
                </a:tc>
                <a:tc>
                  <a:txBody>
                    <a:bodyPr/>
                    <a:lstStyle/>
                    <a:p>
                      <a:pPr algn="ctr"/>
                      <a:r>
                        <a:rPr kumimoji="1" lang="en-US" altLang="ja-JP" sz="2000" dirty="0" smtClean="0"/>
                        <a:t>0.9976</a:t>
                      </a:r>
                      <a:endParaRPr kumimoji="1" lang="ja-JP" altLang="en-US" sz="2000" dirty="0"/>
                    </a:p>
                  </a:txBody>
                  <a:tcPr/>
                </a:tc>
                <a:extLst>
                  <a:ext uri="{0D108BD9-81ED-4DB2-BD59-A6C34878D82A}">
                    <a16:rowId xmlns:a16="http://schemas.microsoft.com/office/drawing/2014/main" val="1553634038"/>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LDA</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0.9950</a:t>
                      </a:r>
                      <a:endParaRPr kumimoji="1" lang="ja-JP" altLang="en-US" sz="2000" dirty="0"/>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0.9995</a:t>
                      </a:r>
                      <a:endParaRPr kumimoji="1" lang="ja-JP" altLang="en-US" sz="2000" dirty="0"/>
                    </a:p>
                  </a:txBody>
                  <a:tcPr/>
                </a:tc>
                <a:tc>
                  <a:txBody>
                    <a:bodyPr/>
                    <a:lstStyle/>
                    <a:p>
                      <a:pPr algn="ctr"/>
                      <a:r>
                        <a:rPr kumimoji="1" lang="en-US" altLang="ja-JP" sz="2000" dirty="0" smtClean="0"/>
                        <a:t>0.9972</a:t>
                      </a:r>
                      <a:endParaRPr kumimoji="1" lang="ja-JP" altLang="en-US" sz="2000" dirty="0"/>
                    </a:p>
                  </a:txBody>
                  <a:tcPr/>
                </a:tc>
                <a:extLst>
                  <a:ext uri="{0D108BD9-81ED-4DB2-BD59-A6C34878D82A}">
                    <a16:rowId xmlns:a16="http://schemas.microsoft.com/office/drawing/2014/main" val="1753854726"/>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PV-DBoW</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b="1" dirty="0" smtClean="0">
                          <a:solidFill>
                            <a:srgbClr val="FF0000"/>
                          </a:solidFill>
                        </a:rPr>
                        <a:t>0.9993</a:t>
                      </a:r>
                      <a:endParaRPr kumimoji="1" lang="ja-JP" altLang="en-US" sz="2000" b="1" dirty="0">
                        <a:solidFill>
                          <a:srgbClr val="FF0000"/>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0.9994</a:t>
                      </a:r>
                      <a:endParaRPr kumimoji="1" lang="ja-JP" altLang="en-US" sz="2000" dirty="0"/>
                    </a:p>
                  </a:txBody>
                  <a:tcPr/>
                </a:tc>
                <a:tc>
                  <a:txBody>
                    <a:bodyPr/>
                    <a:lstStyle/>
                    <a:p>
                      <a:pPr algn="ctr"/>
                      <a:r>
                        <a:rPr kumimoji="1" lang="en-US" altLang="ja-JP" sz="2000" b="1" dirty="0" smtClean="0">
                          <a:solidFill>
                            <a:srgbClr val="FF0000"/>
                          </a:solidFill>
                        </a:rPr>
                        <a:t>0.9994</a:t>
                      </a:r>
                      <a:endParaRPr kumimoji="1" lang="ja-JP" altLang="en-US" sz="2000" b="1" dirty="0">
                        <a:solidFill>
                          <a:srgbClr val="FF0000"/>
                        </a:solidFill>
                      </a:endParaRPr>
                    </a:p>
                  </a:txBody>
                  <a:tcPr/>
                </a:tc>
                <a:extLst>
                  <a:ext uri="{0D108BD9-81ED-4DB2-BD59-A6C34878D82A}">
                    <a16:rowId xmlns:a16="http://schemas.microsoft.com/office/drawing/2014/main" val="1106092971"/>
                  </a:ext>
                </a:extLst>
              </a:tr>
              <a:tr h="370840">
                <a:tc vMerge="1">
                  <a:txBody>
                    <a:bodyPr/>
                    <a:lstStyle/>
                    <a:p>
                      <a:endParaRPr lang="ja-JP" altLang="en-US" sz="2000" dirty="0">
                        <a:solidFill>
                          <a:schemeClr val="tx1">
                            <a:lumMod val="90000"/>
                            <a:lumOff val="10000"/>
                          </a:schemeClr>
                        </a:solidFill>
                      </a:endParaRPr>
                    </a:p>
                  </a:txBody>
                  <a:tcPr/>
                </a:tc>
                <a:tc>
                  <a:txBody>
                    <a:bodyPr/>
                    <a:lstStyle/>
                    <a:p>
                      <a:r>
                        <a:rPr lang="en-US" altLang="ja-JP" sz="2000" dirty="0" smtClean="0"/>
                        <a:t>PV-DM</a:t>
                      </a:r>
                      <a:endParaRPr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0.9987</a:t>
                      </a:r>
                      <a:endParaRPr kumimoji="1" lang="ja-JP" altLang="en-US" sz="2000" dirty="0"/>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0.9992</a:t>
                      </a:r>
                      <a:endParaRPr kumimoji="1" lang="ja-JP" altLang="en-US" sz="2000" dirty="0"/>
                    </a:p>
                  </a:txBody>
                  <a:tcPr/>
                </a:tc>
                <a:tc>
                  <a:txBody>
                    <a:bodyPr/>
                    <a:lstStyle/>
                    <a:p>
                      <a:pPr algn="ctr"/>
                      <a:r>
                        <a:rPr kumimoji="1" lang="en-US" altLang="ja-JP" sz="2000" dirty="0" smtClean="0"/>
                        <a:t>0.9989</a:t>
                      </a:r>
                      <a:endParaRPr kumimoji="1" lang="ja-JP" altLang="en-US" sz="2000" dirty="0"/>
                    </a:p>
                  </a:txBody>
                  <a:tcPr/>
                </a:tc>
                <a:extLst>
                  <a:ext uri="{0D108BD9-81ED-4DB2-BD59-A6C34878D82A}">
                    <a16:rowId xmlns:a16="http://schemas.microsoft.com/office/drawing/2014/main" val="410362010"/>
                  </a:ext>
                </a:extLst>
              </a:tr>
              <a:tr h="370840">
                <a:tc vMerge="1">
                  <a:txBody>
                    <a:bodyPr/>
                    <a:lstStyle/>
                    <a:p>
                      <a:endParaRPr kumimoji="1" lang="ja-JP" altLang="en-US" sz="2000" dirty="0">
                        <a:solidFill>
                          <a:schemeClr val="tx1">
                            <a:lumMod val="90000"/>
                            <a:lumOff val="10000"/>
                          </a:schemeClr>
                        </a:solidFill>
                      </a:endParaRPr>
                    </a:p>
                  </a:txBody>
                  <a:tcPr/>
                </a:tc>
                <a:tc>
                  <a:txBody>
                    <a:bodyPr/>
                    <a:lstStyle/>
                    <a:p>
                      <a:r>
                        <a:rPr kumimoji="1" lang="en-US" altLang="ja-JP" sz="2000" dirty="0" smtClean="0"/>
                        <a:t>WV-avg</a:t>
                      </a:r>
                      <a:endParaRPr kumimoji="1" lang="ja-JP" altLang="en-US" sz="2000" dirty="0">
                        <a:solidFill>
                          <a:schemeClr val="tx1">
                            <a:lumMod val="90000"/>
                            <a:lumOff val="10000"/>
                          </a:schemeClr>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r>
                        <a:rPr kumimoji="1" lang="en-US" altLang="ja-JP" sz="2000" dirty="0" smtClean="0"/>
                        <a:t>0.9981</a:t>
                      </a:r>
                      <a:endParaRPr kumimoji="1" lang="ja-JP" altLang="en-US" sz="2000" dirty="0"/>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sz="2000" dirty="0" smtClean="0"/>
                        <a:t>0.9994</a:t>
                      </a:r>
                      <a:endParaRPr kumimoji="1" lang="ja-JP" altLang="en-US" sz="2000" dirty="0"/>
                    </a:p>
                  </a:txBody>
                  <a:tcPr/>
                </a:tc>
                <a:tc>
                  <a:txBody>
                    <a:bodyPr/>
                    <a:lstStyle/>
                    <a:p>
                      <a:pPr algn="ctr"/>
                      <a:r>
                        <a:rPr kumimoji="1" lang="en-US" altLang="ja-JP" sz="2000" dirty="0" smtClean="0"/>
                        <a:t>0.9987</a:t>
                      </a:r>
                      <a:endParaRPr kumimoji="1" lang="ja-JP" altLang="en-US" sz="2000" dirty="0"/>
                    </a:p>
                  </a:txBody>
                  <a:tcPr/>
                </a:tc>
                <a:extLst>
                  <a:ext uri="{0D108BD9-81ED-4DB2-BD59-A6C34878D82A}">
                    <a16:rowId xmlns:a16="http://schemas.microsoft.com/office/drawing/2014/main" val="2617866358"/>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6" name="角丸四角形 5"/>
          <p:cNvSpPr/>
          <p:nvPr/>
        </p:nvSpPr>
        <p:spPr>
          <a:xfrm>
            <a:off x="457200" y="4782172"/>
            <a:ext cx="8218488" cy="13806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ja-JP" altLang="en-US" sz="2800" dirty="0" smtClean="0"/>
              <a:t>全体的に提案手法は</a:t>
            </a:r>
            <a:r>
              <a:rPr lang="en-US" altLang="ja-JP" sz="2800" dirty="0" smtClean="0"/>
              <a:t>DeepSim</a:t>
            </a:r>
            <a:r>
              <a:rPr lang="ja-JP" altLang="en-US" sz="2800" dirty="0" smtClean="0"/>
              <a:t>より</a:t>
            </a:r>
            <a:r>
              <a:rPr kumimoji="1" lang="ja-JP" altLang="en-US" sz="2800" dirty="0" smtClean="0"/>
              <a:t>精度が高い</a:t>
            </a:r>
            <a:endParaRPr kumimoji="1" lang="ja-JP" altLang="en-US" sz="2800" dirty="0"/>
          </a:p>
        </p:txBody>
      </p:sp>
      <p:sp>
        <p:nvSpPr>
          <p:cNvPr id="7" name="テキスト ボックス 6"/>
          <p:cNvSpPr txBox="1"/>
          <p:nvPr/>
        </p:nvSpPr>
        <p:spPr>
          <a:xfrm>
            <a:off x="5237029" y="4395410"/>
            <a:ext cx="3438659" cy="369332"/>
          </a:xfrm>
          <a:prstGeom prst="rect">
            <a:avLst/>
          </a:prstGeom>
          <a:noFill/>
        </p:spPr>
        <p:txBody>
          <a:bodyPr wrap="square" rtlCol="0">
            <a:spAutoFit/>
          </a:bodyPr>
          <a:lstStyle/>
          <a:p>
            <a:pPr algn="r"/>
            <a:r>
              <a:rPr lang="en-US" altLang="ja-JP" dirty="0" smtClean="0"/>
              <a:t>※</a:t>
            </a:r>
            <a:r>
              <a:rPr lang="ja-JP" altLang="en-US" dirty="0" smtClean="0"/>
              <a:t> </a:t>
            </a:r>
            <a:r>
              <a:rPr lang="en-US" altLang="ja-JP" dirty="0" smtClean="0"/>
              <a:t>DeepSim</a:t>
            </a:r>
            <a:r>
              <a:rPr lang="ja-JP" altLang="en-US" dirty="0" smtClean="0"/>
              <a:t> は論文より引用</a:t>
            </a:r>
            <a:endParaRPr kumimoji="1" lang="ja-JP" altLang="en-US" dirty="0"/>
          </a:p>
        </p:txBody>
      </p:sp>
    </p:spTree>
    <p:extLst>
      <p:ext uri="{BB962C8B-B14F-4D97-AF65-F5344CB8AC3E}">
        <p14:creationId xmlns:p14="http://schemas.microsoft.com/office/powerpoint/2010/main" val="165797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考察（</a:t>
            </a:r>
            <a:r>
              <a:rPr lang="en-US" altLang="ja-JP" dirty="0" smtClean="0"/>
              <a:t>1/2</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pPr>
              <a:spcBef>
                <a:spcPts val="600"/>
              </a:spcBef>
              <a:spcAft>
                <a:spcPts val="600"/>
              </a:spcAft>
            </a:pPr>
            <a:r>
              <a:rPr kumimoji="1" lang="en-US" altLang="ja-JP" dirty="0" smtClean="0"/>
              <a:t>LSI</a:t>
            </a:r>
            <a:r>
              <a:rPr kumimoji="1" lang="ja-JP" altLang="en-US" dirty="0" smtClean="0"/>
              <a:t>が高速かつ高精度なベクトル表現</a:t>
            </a:r>
            <a:endParaRPr kumimoji="1" lang="en-US" altLang="ja-JP" dirty="0" smtClean="0"/>
          </a:p>
          <a:p>
            <a:pPr lvl="1">
              <a:spcBef>
                <a:spcPts val="600"/>
              </a:spcBef>
              <a:spcAft>
                <a:spcPts val="600"/>
              </a:spcAft>
            </a:pPr>
            <a:r>
              <a:rPr kumimoji="1" lang="en-US" altLang="ja-JP" dirty="0" smtClean="0"/>
              <a:t>LSI</a:t>
            </a:r>
            <a:r>
              <a:rPr kumimoji="1" lang="ja-JP" altLang="en-US" dirty="0" smtClean="0"/>
              <a:t>は主成分分析により潜在的意味を解析</a:t>
            </a:r>
            <a:endParaRPr kumimoji="1" lang="en-US" altLang="ja-JP" dirty="0" smtClean="0"/>
          </a:p>
          <a:p>
            <a:pPr lvl="1">
              <a:spcBef>
                <a:spcPts val="600"/>
              </a:spcBef>
              <a:spcAft>
                <a:spcPts val="600"/>
              </a:spcAft>
            </a:pPr>
            <a:r>
              <a:rPr kumimoji="1" lang="ja-JP" altLang="en-US" dirty="0" smtClean="0"/>
              <a:t>軽量な計算で次元圧縮が可能なため高速</a:t>
            </a:r>
            <a:endParaRPr kumimoji="1" lang="en-US" altLang="ja-JP" dirty="0" smtClean="0"/>
          </a:p>
          <a:p>
            <a:pPr lvl="1">
              <a:spcBef>
                <a:spcPts val="600"/>
              </a:spcBef>
              <a:spcAft>
                <a:spcPts val="600"/>
              </a:spcAft>
            </a:pPr>
            <a:r>
              <a:rPr kumimoji="1" lang="ja-JP" altLang="en-US" dirty="0" smtClean="0"/>
              <a:t>プログラミング言語は自然言語より表現の自由度が低い</a:t>
            </a:r>
            <a:endParaRPr lang="en-US" altLang="ja-JP" dirty="0" smtClean="0"/>
          </a:p>
          <a:p>
            <a:pPr lvl="1">
              <a:spcBef>
                <a:spcPts val="600"/>
              </a:spcBef>
              <a:spcAft>
                <a:spcPts val="600"/>
              </a:spcAft>
            </a:pPr>
            <a:endParaRPr lang="en-US" altLang="ja-JP" dirty="0" smtClean="0"/>
          </a:p>
          <a:p>
            <a:pPr marL="457200" lvl="1" indent="0">
              <a:spcBef>
                <a:spcPts val="600"/>
              </a:spcBef>
              <a:spcAft>
                <a:spcPts val="600"/>
              </a:spcAft>
              <a:buNone/>
            </a:pPr>
            <a:r>
              <a:rPr lang="ja-JP" altLang="en-US" dirty="0" smtClean="0"/>
              <a:t> </a:t>
            </a:r>
            <a:r>
              <a:rPr lang="en-US" altLang="ja-JP" dirty="0" smtClean="0"/>
              <a:t/>
            </a:r>
            <a:br>
              <a:rPr lang="en-US" altLang="ja-JP" dirty="0" smtClean="0"/>
            </a:br>
            <a:endParaRPr kumimoji="1" lang="ja-JP" altLang="en-US"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17</a:t>
            </a:fld>
            <a:endParaRPr lang="en-US" altLang="ja-JP"/>
          </a:p>
        </p:txBody>
      </p:sp>
      <p:sp>
        <p:nvSpPr>
          <p:cNvPr id="5" name="下矢印 4"/>
          <p:cNvSpPr/>
          <p:nvPr/>
        </p:nvSpPr>
        <p:spPr>
          <a:xfrm>
            <a:off x="4288779" y="4112083"/>
            <a:ext cx="566442" cy="542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57200" y="4836811"/>
            <a:ext cx="8218488" cy="13806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ja-JP" altLang="en-US" sz="2800" dirty="0"/>
              <a:t>本研究の評価実験においては</a:t>
            </a:r>
            <a:r>
              <a:rPr lang="en-US" altLang="ja-JP" sz="2800" dirty="0"/>
              <a:t/>
            </a:r>
            <a:br>
              <a:rPr lang="en-US" altLang="ja-JP" sz="2800" dirty="0"/>
            </a:br>
            <a:r>
              <a:rPr lang="en-US" altLang="ja-JP" sz="2800" dirty="0"/>
              <a:t>LSI</a:t>
            </a:r>
            <a:r>
              <a:rPr lang="ja-JP" altLang="en-US" sz="2800" dirty="0"/>
              <a:t>の軽量な次元圧縮のみで意味を表現できる</a:t>
            </a:r>
            <a:endParaRPr kumimoji="1" lang="ja-JP" altLang="en-US" sz="2800" dirty="0"/>
          </a:p>
        </p:txBody>
      </p:sp>
    </p:spTree>
    <p:extLst>
      <p:ext uri="{BB962C8B-B14F-4D97-AF65-F5344CB8AC3E}">
        <p14:creationId xmlns:p14="http://schemas.microsoft.com/office/powerpoint/2010/main" val="263822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考察（</a:t>
            </a:r>
            <a:r>
              <a:rPr lang="en-US" altLang="ja-JP" dirty="0" smtClean="0"/>
              <a:t>2/2</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pPr>
              <a:spcBef>
                <a:spcPts val="600"/>
              </a:spcBef>
              <a:spcAft>
                <a:spcPts val="600"/>
              </a:spcAft>
            </a:pPr>
            <a:r>
              <a:rPr kumimoji="1" lang="en-US" altLang="ja-JP" dirty="0" smtClean="0"/>
              <a:t>DeepSim</a:t>
            </a:r>
            <a:r>
              <a:rPr lang="ja-JP" altLang="en-US" dirty="0" smtClean="0"/>
              <a:t>より高速かつ高精度</a:t>
            </a:r>
            <a:endParaRPr lang="en-US" altLang="ja-JP" dirty="0" smtClean="0"/>
          </a:p>
          <a:p>
            <a:pPr lvl="1">
              <a:spcBef>
                <a:spcPts val="600"/>
              </a:spcBef>
              <a:spcAft>
                <a:spcPts val="600"/>
              </a:spcAft>
            </a:pPr>
            <a:r>
              <a:rPr lang="en-US" altLang="ja-JP" dirty="0" smtClean="0"/>
              <a:t>DeepSim</a:t>
            </a:r>
            <a:r>
              <a:rPr lang="ja-JP" altLang="en-US" dirty="0" smtClean="0"/>
              <a:t>は自己符号化器により潜在的表現を求める</a:t>
            </a:r>
            <a:endParaRPr lang="en-US" altLang="ja-JP" dirty="0" smtClean="0"/>
          </a:p>
          <a:p>
            <a:pPr lvl="1">
              <a:spcBef>
                <a:spcPts val="600"/>
              </a:spcBef>
              <a:spcAft>
                <a:spcPts val="600"/>
              </a:spcAft>
            </a:pPr>
            <a:r>
              <a:rPr lang="ja-JP" altLang="en-US" dirty="0" smtClean="0"/>
              <a:t>提案手法は自己符号化器の代わりにベクトル表現を潜在的表現として求めるため高速</a:t>
            </a:r>
            <a:endParaRPr lang="en-US" altLang="ja-JP" dirty="0" smtClean="0"/>
          </a:p>
          <a:p>
            <a:pPr lvl="1">
              <a:spcBef>
                <a:spcPts val="600"/>
              </a:spcBef>
              <a:spcAft>
                <a:spcPts val="600"/>
              </a:spcAft>
            </a:pPr>
            <a:r>
              <a:rPr lang="ja-JP" altLang="en-US" dirty="0" smtClean="0"/>
              <a:t>ソースコード中の単語列はコード片の処理内容の</a:t>
            </a:r>
            <a:r>
              <a:rPr lang="en-US" altLang="ja-JP" dirty="0" smtClean="0"/>
              <a:t/>
            </a:r>
            <a:br>
              <a:rPr lang="en-US" altLang="ja-JP" dirty="0" smtClean="0"/>
            </a:br>
            <a:r>
              <a:rPr lang="ja-JP" altLang="en-US" dirty="0" smtClean="0"/>
              <a:t>意味を充分に表現する</a:t>
            </a:r>
            <a:endParaRPr lang="en-US" altLang="ja-JP" dirty="0"/>
          </a:p>
          <a:p>
            <a:pPr lvl="2">
              <a:spcBef>
                <a:spcPts val="600"/>
              </a:spcBef>
            </a:pPr>
            <a:r>
              <a:rPr lang="ja-JP" altLang="en-US" dirty="0" smtClean="0"/>
              <a:t> </a:t>
            </a:r>
            <a:r>
              <a:rPr lang="en-US" altLang="ja-JP" dirty="0" smtClean="0"/>
              <a:t>GCJ</a:t>
            </a:r>
            <a:r>
              <a:rPr lang="ja-JP" altLang="en-US" dirty="0" smtClean="0"/>
              <a:t> は競技プログラミングの特性として保守性を考慮して開発されない（適当な識別子名をつけるなど）</a:t>
            </a:r>
            <a:r>
              <a:rPr lang="en-US" altLang="ja-JP" dirty="0" smtClean="0"/>
              <a:t/>
            </a:r>
            <a:br>
              <a:rPr lang="en-US" altLang="ja-JP" dirty="0" smtClean="0"/>
            </a:br>
            <a:r>
              <a:rPr lang="ja-JP" altLang="en-US" dirty="0" smtClean="0"/>
              <a:t>しかし，それでも高い精度が得られた</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18</a:t>
            </a:fld>
            <a:endParaRPr lang="en-US" altLang="ja-JP"/>
          </a:p>
        </p:txBody>
      </p:sp>
    </p:spTree>
    <p:extLst>
      <p:ext uri="{BB962C8B-B14F-4D97-AF65-F5344CB8AC3E}">
        <p14:creationId xmlns:p14="http://schemas.microsoft.com/office/powerpoint/2010/main" val="196907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まとめと今後の課題</a:t>
            </a:r>
            <a:endParaRPr kumimoji="1" lang="ja-JP" altLang="en-US" dirty="0"/>
          </a:p>
        </p:txBody>
      </p:sp>
      <p:sp>
        <p:nvSpPr>
          <p:cNvPr id="3" name="コンテンツ プレースホルダー 2"/>
          <p:cNvSpPr>
            <a:spLocks noGrp="1"/>
          </p:cNvSpPr>
          <p:nvPr>
            <p:ph idx="1"/>
          </p:nvPr>
        </p:nvSpPr>
        <p:spPr/>
        <p:txBody>
          <a:bodyPr/>
          <a:lstStyle/>
          <a:p>
            <a:r>
              <a:rPr lang="ja-JP" altLang="en-US" dirty="0"/>
              <a:t>以下の </a:t>
            </a:r>
            <a:r>
              <a:rPr lang="en-US" altLang="ja-JP" dirty="0"/>
              <a:t>2</a:t>
            </a:r>
            <a:r>
              <a:rPr lang="ja-JP" altLang="en-US" dirty="0"/>
              <a:t> </a:t>
            </a:r>
            <a:r>
              <a:rPr lang="ja-JP" altLang="en-US" dirty="0" err="1"/>
              <a:t>つを</a:t>
            </a:r>
            <a:r>
              <a:rPr lang="ja-JP" altLang="en-US" dirty="0"/>
              <a:t>組み合わせた，</a:t>
            </a:r>
            <a:r>
              <a:rPr lang="en-US" altLang="ja-JP" dirty="0"/>
              <a:t/>
            </a:r>
            <a:br>
              <a:rPr lang="en-US" altLang="ja-JP" dirty="0"/>
            </a:br>
            <a:r>
              <a:rPr lang="ja-JP" altLang="en-US" dirty="0"/>
              <a:t>新たなコード片の類似性判定法を提案</a:t>
            </a:r>
            <a:endParaRPr lang="en-US" altLang="ja-JP" dirty="0"/>
          </a:p>
          <a:p>
            <a:pPr lvl="1"/>
            <a:r>
              <a:rPr lang="ja-JP" altLang="en-US" dirty="0"/>
              <a:t>情報検索技術に基づくベクトル表現</a:t>
            </a:r>
            <a:endParaRPr lang="en-US" altLang="ja-JP" dirty="0"/>
          </a:p>
          <a:p>
            <a:pPr lvl="1"/>
            <a:r>
              <a:rPr lang="ja-JP" altLang="en-US" dirty="0"/>
              <a:t>深層学習を用いたコード片類似性判</a:t>
            </a:r>
            <a:r>
              <a:rPr lang="ja-JP" altLang="en-US" dirty="0" smtClean="0"/>
              <a:t>定法</a:t>
            </a:r>
            <a:endParaRPr lang="en-US" altLang="ja-JP" dirty="0" smtClean="0"/>
          </a:p>
          <a:p>
            <a:r>
              <a:rPr lang="ja-JP" altLang="en-US" dirty="0" smtClean="0"/>
              <a:t>最新手法 </a:t>
            </a:r>
            <a:r>
              <a:rPr lang="en-US" altLang="ja-JP" dirty="0" smtClean="0"/>
              <a:t>DeepSim</a:t>
            </a:r>
            <a:r>
              <a:rPr lang="ja-JP" altLang="en-US" dirty="0" smtClean="0"/>
              <a:t> と比較して，</a:t>
            </a:r>
            <a:r>
              <a:rPr lang="en-US" altLang="ja-JP" dirty="0" smtClean="0"/>
              <a:t/>
            </a:r>
            <a:br>
              <a:rPr lang="en-US" altLang="ja-JP" dirty="0" smtClean="0"/>
            </a:br>
            <a:r>
              <a:rPr lang="ja-JP" altLang="en-US" dirty="0" smtClean="0"/>
              <a:t>提案手法が精度と実行時間の観点で有用</a:t>
            </a:r>
            <a:endParaRPr lang="en-US" altLang="ja-JP" dirty="0" smtClean="0"/>
          </a:p>
          <a:p>
            <a:r>
              <a:rPr lang="ja-JP" altLang="en-US" dirty="0"/>
              <a:t>今後</a:t>
            </a:r>
            <a:r>
              <a:rPr lang="ja-JP" altLang="en-US" dirty="0" smtClean="0"/>
              <a:t>の課題</a:t>
            </a:r>
            <a:endParaRPr lang="en-US" altLang="ja-JP" dirty="0" smtClean="0"/>
          </a:p>
          <a:p>
            <a:pPr lvl="1"/>
            <a:r>
              <a:rPr lang="ja-JP" altLang="en-US" dirty="0" smtClean="0"/>
              <a:t>転移</a:t>
            </a:r>
            <a:r>
              <a:rPr lang="ja-JP" altLang="en-US" dirty="0"/>
              <a:t>学習</a:t>
            </a:r>
            <a:r>
              <a:rPr lang="ja-JP" altLang="en-US" dirty="0" smtClean="0"/>
              <a:t>など汎化性能の高いモデルの作成</a:t>
            </a:r>
            <a:endParaRPr lang="en-US" altLang="ja-JP" dirty="0" smtClean="0"/>
          </a:p>
          <a:p>
            <a:pPr lvl="1"/>
            <a:r>
              <a:rPr lang="ja-JP" altLang="en-US" dirty="0"/>
              <a:t>教師</a:t>
            </a:r>
            <a:r>
              <a:rPr lang="ja-JP" altLang="en-US" dirty="0" smtClean="0"/>
              <a:t>なし学習可能なモデルの作成</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19</a:t>
            </a:fld>
            <a:endParaRPr lang="en-US" altLang="ja-JP"/>
          </a:p>
        </p:txBody>
      </p:sp>
    </p:spTree>
    <p:extLst>
      <p:ext uri="{BB962C8B-B14F-4D97-AF65-F5344CB8AC3E}">
        <p14:creationId xmlns:p14="http://schemas.microsoft.com/office/powerpoint/2010/main" val="377800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コード片の類似性判定法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ソフトウェア開発・保守において広く使われる</a:t>
            </a:r>
            <a:endParaRPr lang="en-US" altLang="ja-JP" dirty="0"/>
          </a:p>
          <a:p>
            <a:r>
              <a:rPr lang="ja-JP" altLang="en-US" dirty="0" smtClean="0"/>
              <a:t>類似したコード片を見つける際に利用</a:t>
            </a:r>
            <a:endParaRPr lang="en-US" altLang="ja-JP" dirty="0" smtClean="0"/>
          </a:p>
          <a:p>
            <a:pPr lvl="1"/>
            <a:r>
              <a:rPr kumimoji="1" lang="ja-JP" altLang="en-US" dirty="0" smtClean="0"/>
              <a:t>コードクローン</a:t>
            </a:r>
            <a:r>
              <a:rPr lang="ja-JP" altLang="en-US" dirty="0" smtClean="0"/>
              <a:t>検出</a:t>
            </a:r>
            <a:r>
              <a:rPr lang="ja-JP" altLang="en-US" dirty="0"/>
              <a:t>，</a:t>
            </a:r>
            <a:r>
              <a:rPr kumimoji="1" lang="ja-JP" altLang="en-US" dirty="0" smtClean="0"/>
              <a:t>コード片</a:t>
            </a:r>
            <a:r>
              <a:rPr kumimoji="1" lang="ja-JP" altLang="en-US" dirty="0"/>
              <a:t>検索</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a:p>
        </p:txBody>
      </p:sp>
      <p:sp>
        <p:nvSpPr>
          <p:cNvPr id="6" name="メモ 5"/>
          <p:cNvSpPr/>
          <p:nvPr/>
        </p:nvSpPr>
        <p:spPr>
          <a:xfrm rot="10800000">
            <a:off x="457200" y="4165840"/>
            <a:ext cx="1527224" cy="2051439"/>
          </a:xfrm>
          <a:prstGeom prst="foldedCorner">
            <a:avLst>
              <a:gd name="adj" fmla="val 28470"/>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ja-JP" altLang="en-US" sz="1000">
              <a:ea typeface="+mj-ea"/>
            </a:endParaRPr>
          </a:p>
        </p:txBody>
      </p:sp>
      <p:sp>
        <p:nvSpPr>
          <p:cNvPr id="7" name="メモ 6"/>
          <p:cNvSpPr/>
          <p:nvPr/>
        </p:nvSpPr>
        <p:spPr>
          <a:xfrm rot="10800000">
            <a:off x="2632617" y="4181933"/>
            <a:ext cx="1527224" cy="2051439"/>
          </a:xfrm>
          <a:prstGeom prst="foldedCorner">
            <a:avLst>
              <a:gd name="adj" fmla="val 28470"/>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ja-JP" altLang="en-US" sz="1000">
              <a:ea typeface="+mj-ea"/>
            </a:endParaRPr>
          </a:p>
        </p:txBody>
      </p:sp>
      <p:grpSp>
        <p:nvGrpSpPr>
          <p:cNvPr id="98" name="グループ化 97"/>
          <p:cNvGrpSpPr/>
          <p:nvPr/>
        </p:nvGrpSpPr>
        <p:grpSpPr>
          <a:xfrm>
            <a:off x="5041296" y="4181934"/>
            <a:ext cx="1833329" cy="2008271"/>
            <a:chOff x="5128467" y="3905608"/>
            <a:chExt cx="1539411" cy="1686307"/>
          </a:xfrm>
        </p:grpSpPr>
        <p:grpSp>
          <p:nvGrpSpPr>
            <p:cNvPr id="73" name="グループ化 72"/>
            <p:cNvGrpSpPr/>
            <p:nvPr/>
          </p:nvGrpSpPr>
          <p:grpSpPr>
            <a:xfrm>
              <a:off x="5128467" y="3905608"/>
              <a:ext cx="1015213" cy="1363681"/>
              <a:chOff x="582502" y="3867727"/>
              <a:chExt cx="774698" cy="939801"/>
            </a:xfrm>
          </p:grpSpPr>
          <p:sp>
            <p:nvSpPr>
              <p:cNvPr id="74" name="メモ 73"/>
              <p:cNvSpPr/>
              <p:nvPr/>
            </p:nvSpPr>
            <p:spPr>
              <a:xfrm rot="10800000">
                <a:off x="582502" y="3867727"/>
                <a:ext cx="774698" cy="939801"/>
              </a:xfrm>
              <a:prstGeom prst="foldedCorner">
                <a:avLst>
                  <a:gd name="adj" fmla="val 28470"/>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ja-JP" altLang="en-US" sz="1000">
                  <a:ea typeface="+mj-ea"/>
                </a:endParaRPr>
              </a:p>
            </p:txBody>
          </p:sp>
          <p:sp>
            <p:nvSpPr>
              <p:cNvPr id="75" name="Freeform 13">
                <a:extLst>
                  <a:ext uri="{FF2B5EF4-FFF2-40B4-BE49-F238E27FC236}">
                    <a16:creationId xmlns:a16="http://schemas.microsoft.com/office/drawing/2014/main" id="{7033E60F-156A-314D-A90F-609756510B6D}"/>
                  </a:ext>
                </a:extLst>
              </p:cNvPr>
              <p:cNvSpPr>
                <a:spLocks/>
              </p:cNvSpPr>
              <p:nvPr/>
            </p:nvSpPr>
            <p:spPr bwMode="auto">
              <a:xfrm>
                <a:off x="741888" y="4149734"/>
                <a:ext cx="455925" cy="2459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defPPr>
                  <a:defRPr lang="ja-JP"/>
                </a:defPPr>
                <a:lvl1pPr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50" charset="-128"/>
                    <a:cs typeface="+mn-cs"/>
                  </a:defRPr>
                </a:lvl9pPr>
              </a:lstStyle>
              <a:p>
                <a:endParaRPr lang="ja-JP" altLang="ja-JP" sz="1800" u="sng">
                  <a:latin typeface="+mn-lt"/>
                  <a:ea typeface="+mj-ea"/>
                </a:endParaRPr>
              </a:p>
            </p:txBody>
          </p:sp>
        </p:grpSp>
        <p:grpSp>
          <p:nvGrpSpPr>
            <p:cNvPr id="80" name="グループ化 79"/>
            <p:cNvGrpSpPr/>
            <p:nvPr/>
          </p:nvGrpSpPr>
          <p:grpSpPr>
            <a:xfrm>
              <a:off x="5280867" y="4058008"/>
              <a:ext cx="1015213" cy="1363681"/>
              <a:chOff x="582502" y="3867727"/>
              <a:chExt cx="774698" cy="939801"/>
            </a:xfrm>
          </p:grpSpPr>
          <p:sp>
            <p:nvSpPr>
              <p:cNvPr id="81" name="メモ 80"/>
              <p:cNvSpPr/>
              <p:nvPr/>
            </p:nvSpPr>
            <p:spPr>
              <a:xfrm rot="10800000">
                <a:off x="582502" y="3867727"/>
                <a:ext cx="774698" cy="939801"/>
              </a:xfrm>
              <a:prstGeom prst="foldedCorner">
                <a:avLst>
                  <a:gd name="adj" fmla="val 28470"/>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ja-JP" altLang="en-US" sz="1000">
                  <a:ea typeface="+mj-ea"/>
                </a:endParaRPr>
              </a:p>
            </p:txBody>
          </p:sp>
          <p:sp>
            <p:nvSpPr>
              <p:cNvPr id="82" name="Freeform 13">
                <a:extLst>
                  <a:ext uri="{FF2B5EF4-FFF2-40B4-BE49-F238E27FC236}">
                    <a16:creationId xmlns:a16="http://schemas.microsoft.com/office/drawing/2014/main" id="{7033E60F-156A-314D-A90F-609756510B6D}"/>
                  </a:ext>
                </a:extLst>
              </p:cNvPr>
              <p:cNvSpPr>
                <a:spLocks/>
              </p:cNvSpPr>
              <p:nvPr/>
            </p:nvSpPr>
            <p:spPr bwMode="auto">
              <a:xfrm>
                <a:off x="741888" y="4149734"/>
                <a:ext cx="455925" cy="2459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defPPr>
                  <a:defRPr lang="ja-JP"/>
                </a:defPPr>
                <a:lvl1pPr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50" charset="-128"/>
                    <a:cs typeface="+mn-cs"/>
                  </a:defRPr>
                </a:lvl9pPr>
              </a:lstStyle>
              <a:p>
                <a:endParaRPr lang="ja-JP" altLang="ja-JP" sz="1800" u="sng">
                  <a:latin typeface="+mn-lt"/>
                  <a:ea typeface="+mj-ea"/>
                </a:endParaRPr>
              </a:p>
            </p:txBody>
          </p:sp>
        </p:grpSp>
        <p:grpSp>
          <p:nvGrpSpPr>
            <p:cNvPr id="83" name="グループ化 82"/>
            <p:cNvGrpSpPr/>
            <p:nvPr/>
          </p:nvGrpSpPr>
          <p:grpSpPr>
            <a:xfrm>
              <a:off x="5433267" y="4210408"/>
              <a:ext cx="1015213" cy="1363681"/>
              <a:chOff x="582502" y="3867727"/>
              <a:chExt cx="774698" cy="939801"/>
            </a:xfrm>
          </p:grpSpPr>
          <p:sp>
            <p:nvSpPr>
              <p:cNvPr id="84" name="メモ 83"/>
              <p:cNvSpPr/>
              <p:nvPr/>
            </p:nvSpPr>
            <p:spPr>
              <a:xfrm rot="10800000">
                <a:off x="582502" y="3867727"/>
                <a:ext cx="774698" cy="939801"/>
              </a:xfrm>
              <a:prstGeom prst="foldedCorner">
                <a:avLst>
                  <a:gd name="adj" fmla="val 28470"/>
                </a:avLst>
              </a:prstGeom>
              <a:ln/>
            </p:spPr>
            <p:style>
              <a:lnRef idx="2">
                <a:schemeClr val="dk1"/>
              </a:lnRef>
              <a:fillRef idx="1">
                <a:schemeClr val="lt1"/>
              </a:fillRef>
              <a:effectRef idx="0">
                <a:schemeClr val="dk1"/>
              </a:effectRef>
              <a:fontRef idx="minor">
                <a:schemeClr val="dk1"/>
              </a:fontRef>
            </p:style>
            <p:txBody>
              <a:bodyPr rtlCol="0" anchor="ctr"/>
              <a:lstStyle>
                <a:defPPr>
                  <a:defRPr lang="ja-JP"/>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ja-JP" altLang="en-US" sz="1000">
                  <a:ea typeface="+mj-ea"/>
                </a:endParaRPr>
              </a:p>
            </p:txBody>
          </p:sp>
          <p:sp>
            <p:nvSpPr>
              <p:cNvPr id="85" name="Freeform 13">
                <a:extLst>
                  <a:ext uri="{FF2B5EF4-FFF2-40B4-BE49-F238E27FC236}">
                    <a16:creationId xmlns:a16="http://schemas.microsoft.com/office/drawing/2014/main" id="{7033E60F-156A-314D-A90F-609756510B6D}"/>
                  </a:ext>
                </a:extLst>
              </p:cNvPr>
              <p:cNvSpPr>
                <a:spLocks/>
              </p:cNvSpPr>
              <p:nvPr/>
            </p:nvSpPr>
            <p:spPr bwMode="auto">
              <a:xfrm>
                <a:off x="741888" y="4149734"/>
                <a:ext cx="455925" cy="2459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defPPr>
                  <a:defRPr lang="ja-JP"/>
                </a:defPPr>
                <a:lvl1pPr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50" charset="-128"/>
                    <a:cs typeface="+mn-cs"/>
                  </a:defRPr>
                </a:lvl9pPr>
              </a:lstStyle>
              <a:p>
                <a:endParaRPr lang="ja-JP" altLang="ja-JP" sz="1800" u="sng">
                  <a:latin typeface="+mn-lt"/>
                  <a:ea typeface="+mj-ea"/>
                </a:endParaRPr>
              </a:p>
            </p:txBody>
          </p:sp>
        </p:grpSp>
        <p:pic>
          <p:nvPicPr>
            <p:cNvPr id="89" name="図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3" y="4753361"/>
              <a:ext cx="839525" cy="838554"/>
            </a:xfrm>
            <a:prstGeom prst="rect">
              <a:avLst/>
            </a:prstGeom>
          </p:spPr>
        </p:pic>
      </p:grpSp>
      <p:sp>
        <p:nvSpPr>
          <p:cNvPr id="97" name="テキスト ボックス 96"/>
          <p:cNvSpPr txBox="1"/>
          <p:nvPr/>
        </p:nvSpPr>
        <p:spPr>
          <a:xfrm>
            <a:off x="7050475" y="5085789"/>
            <a:ext cx="1394359" cy="92333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fontAlgn="t"/>
            <a:r>
              <a:rPr lang="en-US" altLang="ja-JP" dirty="0" err="1">
                <a:solidFill>
                  <a:srgbClr val="000000"/>
                </a:solidFill>
                <a:latin typeface="Consolas" panose="020B0609020204030204" pitchFamily="49" charset="0"/>
              </a:rPr>
              <a:t>tmp</a:t>
            </a:r>
            <a:r>
              <a:rPr lang="en-US" altLang="ja-JP" dirty="0">
                <a:solidFill>
                  <a:srgbClr val="000000"/>
                </a:solidFill>
                <a:latin typeface="Consolas" panose="020B0609020204030204" pitchFamily="49" charset="0"/>
              </a:rPr>
              <a:t> = b;</a:t>
            </a:r>
          </a:p>
          <a:p>
            <a:pPr fontAlgn="t"/>
            <a:r>
              <a:rPr lang="en-US" altLang="ja-JP" dirty="0">
                <a:solidFill>
                  <a:srgbClr val="000000"/>
                </a:solidFill>
                <a:latin typeface="Consolas" panose="020B0609020204030204" pitchFamily="49" charset="0"/>
              </a:rPr>
              <a:t>b = a;</a:t>
            </a:r>
          </a:p>
          <a:p>
            <a:pPr fontAlgn="t"/>
            <a:r>
              <a:rPr lang="en-US" altLang="ja-JP" dirty="0">
                <a:solidFill>
                  <a:srgbClr val="000000"/>
                </a:solidFill>
                <a:latin typeface="Consolas" panose="020B0609020204030204" pitchFamily="49" charset="0"/>
              </a:rPr>
              <a:t>A = </a:t>
            </a:r>
            <a:r>
              <a:rPr lang="en-US" altLang="ja-JP" dirty="0" err="1">
                <a:solidFill>
                  <a:srgbClr val="000000"/>
                </a:solidFill>
                <a:latin typeface="Consolas" panose="020B0609020204030204" pitchFamily="49" charset="0"/>
              </a:rPr>
              <a:t>tmp</a:t>
            </a:r>
            <a:r>
              <a:rPr lang="en-US" altLang="ja-JP" dirty="0" smtClean="0">
                <a:solidFill>
                  <a:srgbClr val="000000"/>
                </a:solidFill>
                <a:latin typeface="Consolas" panose="020B0609020204030204" pitchFamily="49" charset="0"/>
              </a:rPr>
              <a:t>;</a:t>
            </a:r>
            <a:endParaRPr lang="en-US" altLang="ja-JP" dirty="0">
              <a:solidFill>
                <a:srgbClr val="000000"/>
              </a:solidFill>
              <a:latin typeface="Consolas" panose="020B0609020204030204" pitchFamily="49" charset="0"/>
            </a:endParaRPr>
          </a:p>
        </p:txBody>
      </p:sp>
      <p:sp>
        <p:nvSpPr>
          <p:cNvPr id="99" name="テキスト ボックス 98"/>
          <p:cNvSpPr txBox="1"/>
          <p:nvPr/>
        </p:nvSpPr>
        <p:spPr>
          <a:xfrm>
            <a:off x="1545653" y="3689298"/>
            <a:ext cx="1888627"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fontAlgn="t"/>
            <a:r>
              <a:rPr lang="ja-JP" altLang="en-US" dirty="0" smtClean="0">
                <a:solidFill>
                  <a:srgbClr val="000000"/>
                </a:solidFill>
                <a:latin typeface="Consolas" panose="020B0609020204030204" pitchFamily="49" charset="0"/>
              </a:rPr>
              <a:t>コード</a:t>
            </a:r>
            <a:r>
              <a:rPr lang="ja-JP" altLang="en-US" dirty="0">
                <a:solidFill>
                  <a:srgbClr val="000000"/>
                </a:solidFill>
                <a:latin typeface="Consolas" panose="020B0609020204030204" pitchFamily="49" charset="0"/>
              </a:rPr>
              <a:t>クローン</a:t>
            </a:r>
            <a:endParaRPr lang="en-US" altLang="ja-JP" dirty="0">
              <a:solidFill>
                <a:srgbClr val="000000"/>
              </a:solidFill>
              <a:latin typeface="Consolas" panose="020B0609020204030204" pitchFamily="49" charset="0"/>
            </a:endParaRPr>
          </a:p>
        </p:txBody>
      </p:sp>
      <p:sp>
        <p:nvSpPr>
          <p:cNvPr id="108" name="テキスト ボックス 107"/>
          <p:cNvSpPr txBox="1"/>
          <p:nvPr/>
        </p:nvSpPr>
        <p:spPr>
          <a:xfrm>
            <a:off x="528530" y="4668246"/>
            <a:ext cx="1394359" cy="923330"/>
          </a:xfrm>
          <a:prstGeom prst="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fontAlgn="t"/>
            <a:r>
              <a:rPr lang="en-US" altLang="ja-JP" dirty="0" err="1">
                <a:solidFill>
                  <a:srgbClr val="000000"/>
                </a:solidFill>
                <a:latin typeface="Consolas" panose="020B0609020204030204" pitchFamily="49" charset="0"/>
              </a:rPr>
              <a:t>tmp</a:t>
            </a:r>
            <a:r>
              <a:rPr lang="en-US" altLang="ja-JP" dirty="0">
                <a:solidFill>
                  <a:srgbClr val="000000"/>
                </a:solidFill>
                <a:latin typeface="Consolas" panose="020B0609020204030204" pitchFamily="49" charset="0"/>
              </a:rPr>
              <a:t> = b;</a:t>
            </a:r>
          </a:p>
          <a:p>
            <a:pPr fontAlgn="t"/>
            <a:r>
              <a:rPr lang="en-US" altLang="ja-JP" dirty="0">
                <a:solidFill>
                  <a:srgbClr val="000000"/>
                </a:solidFill>
                <a:latin typeface="Consolas" panose="020B0609020204030204" pitchFamily="49" charset="0"/>
              </a:rPr>
              <a:t>b = a;</a:t>
            </a:r>
          </a:p>
          <a:p>
            <a:pPr fontAlgn="t"/>
            <a:r>
              <a:rPr lang="en-US" altLang="ja-JP" dirty="0">
                <a:solidFill>
                  <a:srgbClr val="000000"/>
                </a:solidFill>
                <a:latin typeface="Consolas" panose="020B0609020204030204" pitchFamily="49" charset="0"/>
              </a:rPr>
              <a:t>A = </a:t>
            </a:r>
            <a:r>
              <a:rPr lang="en-US" altLang="ja-JP" dirty="0" err="1">
                <a:solidFill>
                  <a:srgbClr val="000000"/>
                </a:solidFill>
                <a:latin typeface="Consolas" panose="020B0609020204030204" pitchFamily="49" charset="0"/>
              </a:rPr>
              <a:t>tmp</a:t>
            </a:r>
            <a:r>
              <a:rPr lang="en-US" altLang="ja-JP" dirty="0" smtClean="0">
                <a:solidFill>
                  <a:srgbClr val="000000"/>
                </a:solidFill>
                <a:latin typeface="Consolas" panose="020B0609020204030204" pitchFamily="49" charset="0"/>
              </a:rPr>
              <a:t>;</a:t>
            </a:r>
            <a:endParaRPr lang="en-US" altLang="ja-JP" dirty="0">
              <a:solidFill>
                <a:srgbClr val="000000"/>
              </a:solidFill>
              <a:latin typeface="Consolas" panose="020B0609020204030204" pitchFamily="49" charset="0"/>
            </a:endParaRPr>
          </a:p>
        </p:txBody>
      </p:sp>
      <p:sp>
        <p:nvSpPr>
          <p:cNvPr id="109" name="テキスト ボックス 108"/>
          <p:cNvSpPr txBox="1"/>
          <p:nvPr/>
        </p:nvSpPr>
        <p:spPr>
          <a:xfrm>
            <a:off x="2699933" y="5207652"/>
            <a:ext cx="1394359" cy="923330"/>
          </a:xfrm>
          <a:prstGeom prst="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fontAlgn="t"/>
            <a:r>
              <a:rPr lang="en-US" altLang="ja-JP" dirty="0" err="1">
                <a:solidFill>
                  <a:srgbClr val="000000"/>
                </a:solidFill>
                <a:latin typeface="Consolas" panose="020B0609020204030204" pitchFamily="49" charset="0"/>
              </a:rPr>
              <a:t>tmp</a:t>
            </a:r>
            <a:r>
              <a:rPr lang="en-US" altLang="ja-JP" dirty="0">
                <a:solidFill>
                  <a:srgbClr val="000000"/>
                </a:solidFill>
                <a:latin typeface="Consolas" panose="020B0609020204030204" pitchFamily="49" charset="0"/>
              </a:rPr>
              <a:t> = b;</a:t>
            </a:r>
          </a:p>
          <a:p>
            <a:pPr fontAlgn="t"/>
            <a:r>
              <a:rPr lang="en-US" altLang="ja-JP" dirty="0">
                <a:solidFill>
                  <a:srgbClr val="000000"/>
                </a:solidFill>
                <a:latin typeface="Consolas" panose="020B0609020204030204" pitchFamily="49" charset="0"/>
              </a:rPr>
              <a:t>b = a;</a:t>
            </a:r>
          </a:p>
          <a:p>
            <a:pPr fontAlgn="t"/>
            <a:r>
              <a:rPr lang="en-US" altLang="ja-JP" dirty="0">
                <a:solidFill>
                  <a:srgbClr val="000000"/>
                </a:solidFill>
                <a:latin typeface="Consolas" panose="020B0609020204030204" pitchFamily="49" charset="0"/>
              </a:rPr>
              <a:t>A = </a:t>
            </a:r>
            <a:r>
              <a:rPr lang="en-US" altLang="ja-JP" dirty="0" err="1">
                <a:solidFill>
                  <a:srgbClr val="000000"/>
                </a:solidFill>
                <a:latin typeface="Consolas" panose="020B0609020204030204" pitchFamily="49" charset="0"/>
              </a:rPr>
              <a:t>tmp</a:t>
            </a:r>
            <a:r>
              <a:rPr lang="en-US" altLang="ja-JP" dirty="0" smtClean="0">
                <a:solidFill>
                  <a:srgbClr val="000000"/>
                </a:solidFill>
                <a:latin typeface="Consolas" panose="020B0609020204030204" pitchFamily="49" charset="0"/>
              </a:rPr>
              <a:t>;</a:t>
            </a:r>
            <a:endParaRPr lang="en-US" altLang="ja-JP" dirty="0">
              <a:solidFill>
                <a:srgbClr val="000000"/>
              </a:solidFill>
              <a:latin typeface="Consolas" panose="020B0609020204030204" pitchFamily="49" charset="0"/>
            </a:endParaRPr>
          </a:p>
        </p:txBody>
      </p:sp>
      <p:cxnSp>
        <p:nvCxnSpPr>
          <p:cNvPr id="101" name="直線矢印コネクタ 100"/>
          <p:cNvCxnSpPr>
            <a:stCxn id="99" idx="2"/>
            <a:endCxn id="108" idx="0"/>
          </p:cNvCxnSpPr>
          <p:nvPr/>
        </p:nvCxnSpPr>
        <p:spPr>
          <a:xfrm flipH="1">
            <a:off x="1225710" y="4058630"/>
            <a:ext cx="1264257" cy="609616"/>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2" name="直線矢印コネクタ 101"/>
          <p:cNvCxnSpPr>
            <a:stCxn id="99" idx="2"/>
            <a:endCxn id="109" idx="0"/>
          </p:cNvCxnSpPr>
          <p:nvPr/>
        </p:nvCxnSpPr>
        <p:spPr>
          <a:xfrm>
            <a:off x="2489967" y="4058630"/>
            <a:ext cx="907146" cy="1149022"/>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9" name="テキスト ボックス 118"/>
          <p:cNvSpPr txBox="1"/>
          <p:nvPr/>
        </p:nvSpPr>
        <p:spPr>
          <a:xfrm>
            <a:off x="5910998" y="3689298"/>
            <a:ext cx="1888627"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fontAlgn="t"/>
            <a:r>
              <a:rPr lang="ja-JP" altLang="en-US" dirty="0" smtClean="0">
                <a:solidFill>
                  <a:srgbClr val="000000"/>
                </a:solidFill>
                <a:latin typeface="Consolas" panose="020B0609020204030204" pitchFamily="49" charset="0"/>
              </a:rPr>
              <a:t>コード片検索</a:t>
            </a:r>
            <a:endParaRPr lang="en-US" altLang="ja-JP" dirty="0">
              <a:solidFill>
                <a:srgbClr val="000000"/>
              </a:solidFill>
              <a:latin typeface="Consolas" panose="020B0609020204030204" pitchFamily="49" charset="0"/>
            </a:endParaRPr>
          </a:p>
        </p:txBody>
      </p:sp>
      <p:sp>
        <p:nvSpPr>
          <p:cNvPr id="25" name="テキスト ボックス 24"/>
          <p:cNvSpPr txBox="1"/>
          <p:nvPr/>
        </p:nvSpPr>
        <p:spPr>
          <a:xfrm>
            <a:off x="7050475" y="4683572"/>
            <a:ext cx="1394359"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fontAlgn="t"/>
            <a:r>
              <a:rPr lang="ja-JP" altLang="en-US" dirty="0" smtClean="0">
                <a:solidFill>
                  <a:srgbClr val="000000"/>
                </a:solidFill>
                <a:latin typeface="Consolas" panose="020B0609020204030204" pitchFamily="49" charset="0"/>
              </a:rPr>
              <a:t>検索</a:t>
            </a:r>
            <a:r>
              <a:rPr lang="ja-JP" altLang="en-US" dirty="0">
                <a:solidFill>
                  <a:srgbClr val="000000"/>
                </a:solidFill>
                <a:latin typeface="Consolas" panose="020B0609020204030204" pitchFamily="49" charset="0"/>
              </a:rPr>
              <a:t>クエリ</a:t>
            </a:r>
            <a:endParaRPr lang="en-US" altLang="ja-JP"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19747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RQ1: </a:t>
            </a:r>
            <a:r>
              <a:rPr lang="ja-JP" altLang="en-US" sz="2800" dirty="0"/>
              <a:t>ベクトル表現によって再現率は変化するか</a:t>
            </a:r>
            <a:endParaRPr kumimoji="1" lang="ja-JP" altLang="en-US" sz="2800" dirty="0"/>
          </a:p>
        </p:txBody>
      </p:sp>
      <p:sp>
        <p:nvSpPr>
          <p:cNvPr id="3" name="コンテンツ プレースホルダー 2"/>
          <p:cNvSpPr>
            <a:spLocks noGrp="1"/>
          </p:cNvSpPr>
          <p:nvPr>
            <p:ph idx="1"/>
          </p:nvPr>
        </p:nvSpPr>
        <p:spPr>
          <a:xfrm>
            <a:off x="457200" y="1600200"/>
            <a:ext cx="8229600" cy="4246689"/>
          </a:xfrm>
        </p:spPr>
        <p:txBody>
          <a:bodyPr>
            <a:normAutofit lnSpcReduction="10000"/>
          </a:bodyPr>
          <a:lstStyle/>
          <a:p>
            <a:r>
              <a:rPr lang="en-US" altLang="ja-JP" dirty="0" smtClean="0"/>
              <a:t>BigCloneEval[7] </a:t>
            </a:r>
            <a:r>
              <a:rPr lang="ja-JP" altLang="en-US" dirty="0" smtClean="0"/>
              <a:t>を用いた再現率評価</a:t>
            </a:r>
            <a:endParaRPr lang="en-US" altLang="ja-JP" dirty="0" smtClean="0"/>
          </a:p>
          <a:p>
            <a:pPr lvl="1"/>
            <a:r>
              <a:rPr lang="en-US" altLang="ja-JP" dirty="0" err="1" smtClean="0"/>
              <a:t>BigCloneBench</a:t>
            </a:r>
            <a:r>
              <a:rPr lang="ja-JP" altLang="en-US" dirty="0" smtClean="0"/>
              <a:t>を用いた再現率測定フレームワーク</a:t>
            </a:r>
            <a:endParaRPr kumimoji="1" lang="en-US" altLang="ja-JP" dirty="0" smtClean="0"/>
          </a:p>
          <a:p>
            <a:r>
              <a:rPr lang="ja-JP" altLang="en-US" dirty="0" smtClean="0"/>
              <a:t>関数単位でベクトル表現に変換</a:t>
            </a:r>
            <a:endParaRPr lang="en-US" altLang="ja-JP" dirty="0" smtClean="0"/>
          </a:p>
          <a:p>
            <a:r>
              <a:rPr kumimoji="1" lang="ja-JP" altLang="en-US" dirty="0" smtClean="0"/>
              <a:t>コサイン類似度 </a:t>
            </a:r>
            <a:r>
              <a:rPr kumimoji="1" lang="en-US" altLang="ja-JP" dirty="0" smtClean="0"/>
              <a:t>0.9</a:t>
            </a:r>
            <a:r>
              <a:rPr kumimoji="1" lang="ja-JP" altLang="en-US" dirty="0" smtClean="0"/>
              <a:t> 以上を検出</a:t>
            </a:r>
            <a:endParaRPr kumimoji="1" lang="en-US" altLang="ja-JP" dirty="0" smtClean="0"/>
          </a:p>
          <a:p>
            <a:pPr lvl="1"/>
            <a:r>
              <a:rPr lang="en-US" altLang="ja-JP" dirty="0" smtClean="0"/>
              <a:t>TF-IDF</a:t>
            </a:r>
            <a:r>
              <a:rPr lang="ja-JP" altLang="en-US" dirty="0" smtClean="0"/>
              <a:t>を用いた既存</a:t>
            </a:r>
            <a:r>
              <a:rPr lang="ja-JP" altLang="en-US" dirty="0"/>
              <a:t>研究</a:t>
            </a:r>
            <a:r>
              <a:rPr lang="ja-JP" altLang="en-US" dirty="0" smtClean="0"/>
              <a:t>にて高い精度</a:t>
            </a:r>
            <a:r>
              <a:rPr lang="en-US" altLang="ja-JP" dirty="0" smtClean="0"/>
              <a:t>[3]</a:t>
            </a:r>
          </a:p>
          <a:p>
            <a:r>
              <a:rPr lang="en-US" altLang="ja-JP" dirty="0" smtClean="0"/>
              <a:t>WMD</a:t>
            </a:r>
            <a:r>
              <a:rPr lang="ja-JP" altLang="en-US" dirty="0" smtClean="0"/>
              <a:t>を用いた手法は実行時間の問題から行っていない</a:t>
            </a:r>
            <a:endParaRPr lang="en-US" altLang="ja-JP" dirty="0" smtClean="0"/>
          </a:p>
          <a:p>
            <a:pPr lvl="1"/>
            <a:r>
              <a:rPr lang="ja-JP" altLang="en-US" dirty="0"/>
              <a:t>実験</a:t>
            </a:r>
            <a:r>
              <a:rPr lang="ja-JP" altLang="en-US" dirty="0" smtClean="0"/>
              <a:t>に</a:t>
            </a:r>
            <a:r>
              <a:rPr lang="en-US" altLang="ja-JP" dirty="0" smtClean="0"/>
              <a:t>3</a:t>
            </a:r>
            <a:r>
              <a:rPr lang="ja-JP" altLang="en-US" dirty="0" smtClean="0"/>
              <a:t>か月程度かかる見込み</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p:sp>
        <p:nvSpPr>
          <p:cNvPr id="5" name="テキスト ボックス 4"/>
          <p:cNvSpPr txBox="1"/>
          <p:nvPr/>
        </p:nvSpPr>
        <p:spPr>
          <a:xfrm>
            <a:off x="457200" y="5846889"/>
            <a:ext cx="7827264" cy="81876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altLang="ja-JP" sz="1200" dirty="0" smtClean="0">
                <a:solidFill>
                  <a:schemeClr val="tx1">
                    <a:lumMod val="75000"/>
                    <a:lumOff val="25000"/>
                  </a:schemeClr>
                </a:solidFill>
              </a:rPr>
              <a:t>[3] </a:t>
            </a:r>
            <a:r>
              <a:rPr lang="ja-JP" altLang="en-US" sz="1200" dirty="0">
                <a:solidFill>
                  <a:schemeClr val="tx1">
                    <a:lumMod val="75000"/>
                    <a:lumOff val="25000"/>
                  </a:schemeClr>
                </a:solidFill>
              </a:rPr>
              <a:t>山中裕樹</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崔恩瀞</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吉田則裕</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井上克郎</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情報検索技術に基づく高速な関数クローン検出</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情報処理学会論文誌</a:t>
            </a:r>
            <a:r>
              <a:rPr lang="en-US" altLang="ja-JP" sz="1200" dirty="0">
                <a:solidFill>
                  <a:schemeClr val="tx1">
                    <a:lumMod val="75000"/>
                    <a:lumOff val="25000"/>
                  </a:schemeClr>
                </a:solidFill>
              </a:rPr>
              <a:t>, Vol. 55, No. 10, pp. 2245–2255, 2014</a:t>
            </a:r>
            <a:r>
              <a:rPr lang="en-US" altLang="ja-JP" sz="1200" dirty="0" smtClean="0">
                <a:solidFill>
                  <a:schemeClr val="tx1">
                    <a:lumMod val="75000"/>
                    <a:lumOff val="25000"/>
                  </a:schemeClr>
                </a:solidFill>
              </a:rPr>
              <a:t>.</a:t>
            </a:r>
          </a:p>
          <a:p>
            <a:r>
              <a:rPr lang="en-US" altLang="ja-JP" sz="1200" dirty="0" smtClean="0">
                <a:solidFill>
                  <a:schemeClr val="tx1">
                    <a:lumMod val="75000"/>
                    <a:lumOff val="25000"/>
                  </a:schemeClr>
                </a:solidFill>
              </a:rPr>
              <a:t>[7] </a:t>
            </a:r>
            <a:r>
              <a:rPr lang="en-US" altLang="ja-JP" sz="1200" dirty="0">
                <a:solidFill>
                  <a:schemeClr val="tx1">
                    <a:lumMod val="75000"/>
                    <a:lumOff val="25000"/>
                  </a:schemeClr>
                </a:solidFill>
              </a:rPr>
              <a:t>J. Svajlenko </a:t>
            </a:r>
            <a:r>
              <a:rPr lang="en-US" altLang="ja-JP" sz="1200" dirty="0" smtClean="0">
                <a:solidFill>
                  <a:schemeClr val="tx1">
                    <a:lumMod val="75000"/>
                    <a:lumOff val="25000"/>
                  </a:schemeClr>
                </a:solidFill>
              </a:rPr>
              <a:t>et al., </a:t>
            </a:r>
            <a:r>
              <a:rPr lang="en-US" altLang="ja-JP" sz="1200" dirty="0">
                <a:solidFill>
                  <a:schemeClr val="tx1">
                    <a:lumMod val="75000"/>
                    <a:lumOff val="25000"/>
                  </a:schemeClr>
                </a:solidFill>
              </a:rPr>
              <a:t>"BigCloneEval: A Clone Detection Tool Evaluation Framework with BigCloneBench," </a:t>
            </a:r>
            <a:r>
              <a:rPr lang="en-US" altLang="ja-JP" sz="1200" dirty="0" smtClean="0">
                <a:solidFill>
                  <a:schemeClr val="tx1">
                    <a:lumMod val="75000"/>
                    <a:lumOff val="25000"/>
                  </a:schemeClr>
                </a:solidFill>
              </a:rPr>
              <a:t>Proc. ICSME, pp</a:t>
            </a:r>
            <a:r>
              <a:rPr lang="en-US" altLang="ja-JP" sz="1200" dirty="0">
                <a:solidFill>
                  <a:schemeClr val="tx1">
                    <a:lumMod val="75000"/>
                    <a:lumOff val="25000"/>
                  </a:schemeClr>
                </a:solidFill>
              </a:rPr>
              <a:t>. </a:t>
            </a:r>
            <a:r>
              <a:rPr lang="en-US" altLang="ja-JP" sz="1200" dirty="0" smtClean="0">
                <a:solidFill>
                  <a:schemeClr val="tx1">
                    <a:lumMod val="75000"/>
                    <a:lumOff val="25000"/>
                  </a:schemeClr>
                </a:solidFill>
              </a:rPr>
              <a:t>596-600, 2016.</a:t>
            </a:r>
            <a:endParaRPr lang="en-US" altLang="ja-JP" sz="1200" dirty="0">
              <a:solidFill>
                <a:schemeClr val="tx1">
                  <a:lumMod val="75000"/>
                  <a:lumOff val="25000"/>
                </a:schemeClr>
              </a:solidFill>
            </a:endParaRPr>
          </a:p>
        </p:txBody>
      </p:sp>
    </p:spTree>
    <p:extLst>
      <p:ext uri="{BB962C8B-B14F-4D97-AF65-F5344CB8AC3E}">
        <p14:creationId xmlns:p14="http://schemas.microsoft.com/office/powerpoint/2010/main" val="145276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RQ</a:t>
            </a:r>
            <a:r>
              <a:rPr kumimoji="1" lang="en-US" altLang="ja-JP" dirty="0" smtClean="0"/>
              <a:t>1</a:t>
            </a:r>
            <a:r>
              <a:rPr kumimoji="1" lang="ja-JP" altLang="en-US" dirty="0" smtClean="0"/>
              <a:t> </a:t>
            </a:r>
            <a:r>
              <a:rPr lang="ja-JP" altLang="en-US" dirty="0" smtClean="0"/>
              <a:t>結果（</a:t>
            </a:r>
            <a:r>
              <a:rPr lang="en-US" altLang="ja-JP" dirty="0" smtClean="0"/>
              <a:t>1/3</a:t>
            </a:r>
            <a:r>
              <a:rPr lang="ja-JP" altLang="en-US" dirty="0" smtClean="0"/>
              <a:t>）</a:t>
            </a:r>
            <a:endParaRPr kumimoji="1" lang="ja-JP" altLang="en-US" dirty="0"/>
          </a:p>
        </p:txBody>
      </p:sp>
      <p:graphicFrame>
        <p:nvGraphicFramePr>
          <p:cNvPr id="5" name="コンテンツ プレースホルダー 4"/>
          <p:cNvGraphicFramePr>
            <a:graphicFrameLocks noGrp="1"/>
          </p:cNvGraphicFramePr>
          <p:nvPr>
            <p:ph idx="1"/>
            <p:extLst/>
          </p:nvPr>
        </p:nvGraphicFramePr>
        <p:xfrm>
          <a:off x="457199" y="2487222"/>
          <a:ext cx="8028431" cy="2961640"/>
        </p:xfrm>
        <a:graphic>
          <a:graphicData uri="http://schemas.openxmlformats.org/drawingml/2006/table">
            <a:tbl>
              <a:tblPr bandRow="1">
                <a:tableStyleId>{72833802-FEF1-4C79-8D5D-14CF1EAF98D9}</a:tableStyleId>
              </a:tblPr>
              <a:tblGrid>
                <a:gridCol w="1755423">
                  <a:extLst>
                    <a:ext uri="{9D8B030D-6E8A-4147-A177-3AD203B41FA5}">
                      <a16:colId xmlns:a16="http://schemas.microsoft.com/office/drawing/2014/main" val="166228205"/>
                    </a:ext>
                  </a:extLst>
                </a:gridCol>
                <a:gridCol w="896144">
                  <a:extLst>
                    <a:ext uri="{9D8B030D-6E8A-4147-A177-3AD203B41FA5}">
                      <a16:colId xmlns:a16="http://schemas.microsoft.com/office/drawing/2014/main" val="1922841442"/>
                    </a:ext>
                  </a:extLst>
                </a:gridCol>
                <a:gridCol w="896144">
                  <a:extLst>
                    <a:ext uri="{9D8B030D-6E8A-4147-A177-3AD203B41FA5}">
                      <a16:colId xmlns:a16="http://schemas.microsoft.com/office/drawing/2014/main" val="491973338"/>
                    </a:ext>
                  </a:extLst>
                </a:gridCol>
                <a:gridCol w="896144">
                  <a:extLst>
                    <a:ext uri="{9D8B030D-6E8A-4147-A177-3AD203B41FA5}">
                      <a16:colId xmlns:a16="http://schemas.microsoft.com/office/drawing/2014/main" val="1132256815"/>
                    </a:ext>
                  </a:extLst>
                </a:gridCol>
                <a:gridCol w="896144">
                  <a:extLst>
                    <a:ext uri="{9D8B030D-6E8A-4147-A177-3AD203B41FA5}">
                      <a16:colId xmlns:a16="http://schemas.microsoft.com/office/drawing/2014/main" val="3333016014"/>
                    </a:ext>
                  </a:extLst>
                </a:gridCol>
                <a:gridCol w="896144">
                  <a:extLst>
                    <a:ext uri="{9D8B030D-6E8A-4147-A177-3AD203B41FA5}">
                      <a16:colId xmlns:a16="http://schemas.microsoft.com/office/drawing/2014/main" val="3575233508"/>
                    </a:ext>
                  </a:extLst>
                </a:gridCol>
                <a:gridCol w="896144">
                  <a:extLst>
                    <a:ext uri="{9D8B030D-6E8A-4147-A177-3AD203B41FA5}">
                      <a16:colId xmlns:a16="http://schemas.microsoft.com/office/drawing/2014/main" val="2562969239"/>
                    </a:ext>
                  </a:extLst>
                </a:gridCol>
                <a:gridCol w="896144">
                  <a:extLst>
                    <a:ext uri="{9D8B030D-6E8A-4147-A177-3AD203B41FA5}">
                      <a16:colId xmlns:a16="http://schemas.microsoft.com/office/drawing/2014/main" val="162607255"/>
                    </a:ext>
                  </a:extLst>
                </a:gridCol>
              </a:tblGrid>
              <a:tr h="370840">
                <a:tc>
                  <a:txBody>
                    <a:bodyPr/>
                    <a:lstStyle/>
                    <a:p>
                      <a:pPr algn="ctr"/>
                      <a:r>
                        <a:rPr kumimoji="1" lang="en-US" altLang="ja-JP" dirty="0" smtClean="0"/>
                        <a:t>T1</a:t>
                      </a:r>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extLst>
                  <a:ext uri="{0D108BD9-81ED-4DB2-BD59-A6C34878D82A}">
                    <a16:rowId xmlns:a16="http://schemas.microsoft.com/office/drawing/2014/main" val="255004170"/>
                  </a:ext>
                </a:extLst>
              </a:tr>
              <a:tr h="370840">
                <a:tc>
                  <a:txBody>
                    <a:bodyPr/>
                    <a:lstStyle/>
                    <a:p>
                      <a:pPr algn="ctr"/>
                      <a:r>
                        <a:rPr kumimoji="1" lang="en-US" altLang="ja-JP" dirty="0" smtClean="0"/>
                        <a:t>T2</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.84</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.82</a:t>
                      </a:r>
                      <a:endParaRPr kumimoji="1" lang="ja-JP" altLang="en-US" dirty="0">
                        <a:solidFill>
                          <a:schemeClr val="tx1"/>
                        </a:solidFill>
                      </a:endParaRPr>
                    </a:p>
                  </a:txBody>
                  <a:tcPr/>
                </a:tc>
                <a:tc>
                  <a:txBody>
                    <a:bodyPr/>
                    <a:lstStyle/>
                    <a:p>
                      <a:pPr algn="ctr"/>
                      <a:r>
                        <a:rPr kumimoji="1" lang="en-US" altLang="ja-JP" dirty="0" smtClean="0">
                          <a:solidFill>
                            <a:schemeClr val="tx1"/>
                          </a:solidFill>
                        </a:rPr>
                        <a:t>.92</a:t>
                      </a:r>
                      <a:endParaRPr kumimoji="1" lang="ja-JP" altLang="en-US" dirty="0">
                        <a:solidFill>
                          <a:schemeClr val="tx1"/>
                        </a:solidFill>
                      </a:endParaRPr>
                    </a:p>
                  </a:txBody>
                  <a:tcPr/>
                </a:tc>
                <a:tc>
                  <a:txBody>
                    <a:bodyPr/>
                    <a:lstStyle/>
                    <a:p>
                      <a:pPr algn="ctr"/>
                      <a:r>
                        <a:rPr kumimoji="1" lang="en-US" altLang="ja-JP" dirty="0" smtClean="0">
                          <a:solidFill>
                            <a:schemeClr val="tx1"/>
                          </a:solidFill>
                        </a:rPr>
                        <a:t>.85</a:t>
                      </a:r>
                      <a:endParaRPr kumimoji="1" lang="ja-JP" altLang="en-US" dirty="0">
                        <a:solidFill>
                          <a:schemeClr val="tx1"/>
                        </a:solidFill>
                      </a:endParaRPr>
                    </a:p>
                  </a:txBody>
                  <a:tcPr/>
                </a:tc>
                <a:tc>
                  <a:txBody>
                    <a:bodyPr/>
                    <a:lstStyle/>
                    <a:p>
                      <a:pPr algn="ctr"/>
                      <a:r>
                        <a:rPr kumimoji="1" lang="en-US" altLang="ja-JP" dirty="0" smtClean="0">
                          <a:solidFill>
                            <a:schemeClr val="tx1"/>
                          </a:solidFill>
                        </a:rPr>
                        <a:t>.91</a:t>
                      </a:r>
                      <a:endParaRPr kumimoji="1" lang="ja-JP" altLang="en-US" dirty="0">
                        <a:solidFill>
                          <a:schemeClr val="tx1"/>
                        </a:solidFill>
                      </a:endParaRPr>
                    </a:p>
                  </a:txBody>
                  <a:tcPr/>
                </a:tc>
                <a:tc>
                  <a:txBody>
                    <a:bodyPr/>
                    <a:lstStyle/>
                    <a:p>
                      <a:pPr algn="ctr"/>
                      <a:r>
                        <a:rPr kumimoji="1" lang="en-US" altLang="ja-JP" dirty="0" smtClean="0">
                          <a:solidFill>
                            <a:schemeClr val="tx1"/>
                          </a:solidFill>
                        </a:rPr>
                        <a:t>.95</a:t>
                      </a:r>
                      <a:endParaRPr kumimoji="1" lang="ja-JP" altLang="en-US" dirty="0">
                        <a:solidFill>
                          <a:schemeClr val="tx1"/>
                        </a:solidFill>
                      </a:endParaRPr>
                    </a:p>
                  </a:txBody>
                  <a:tcPr/>
                </a:tc>
                <a:tc>
                  <a:txBody>
                    <a:bodyPr/>
                    <a:lstStyle/>
                    <a:p>
                      <a:pPr algn="ctr"/>
                      <a:r>
                        <a:rPr kumimoji="1" lang="en-US" altLang="ja-JP" dirty="0" smtClean="0">
                          <a:solidFill>
                            <a:schemeClr val="tx1"/>
                          </a:solidFill>
                        </a:rPr>
                        <a:t>.94</a:t>
                      </a:r>
                      <a:endParaRPr kumimoji="1" lang="ja-JP" altLang="en-US" dirty="0">
                        <a:solidFill>
                          <a:schemeClr val="tx1"/>
                        </a:solidFill>
                      </a:endParaRPr>
                    </a:p>
                  </a:txBody>
                  <a:tcPr/>
                </a:tc>
                <a:extLst>
                  <a:ext uri="{0D108BD9-81ED-4DB2-BD59-A6C34878D82A}">
                    <a16:rowId xmlns:a16="http://schemas.microsoft.com/office/drawing/2014/main" val="146744442"/>
                  </a:ext>
                </a:extLst>
              </a:tr>
              <a:tr h="370840">
                <a:tc>
                  <a:txBody>
                    <a:bodyPr/>
                    <a:lstStyle/>
                    <a:p>
                      <a:pPr algn="ctr"/>
                      <a:r>
                        <a:rPr kumimoji="1" lang="en-US" altLang="ja-JP" dirty="0" smtClean="0"/>
                        <a:t>VST3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.90</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.82</a:t>
                      </a:r>
                      <a:endParaRPr kumimoji="1" lang="ja-JP" altLang="en-US" dirty="0">
                        <a:solidFill>
                          <a:schemeClr val="tx1"/>
                        </a:solidFill>
                      </a:endParaRPr>
                    </a:p>
                  </a:txBody>
                  <a:tcPr/>
                </a:tc>
                <a:tc>
                  <a:txBody>
                    <a:bodyPr/>
                    <a:lstStyle/>
                    <a:p>
                      <a:pPr algn="ctr"/>
                      <a:r>
                        <a:rPr kumimoji="1" lang="en-US" altLang="ja-JP" dirty="0" smtClean="0">
                          <a:solidFill>
                            <a:schemeClr val="tx1"/>
                          </a:solidFill>
                        </a:rPr>
                        <a:t>.91</a:t>
                      </a:r>
                      <a:endParaRPr kumimoji="1" lang="ja-JP" altLang="en-US" dirty="0">
                        <a:solidFill>
                          <a:schemeClr val="tx1"/>
                        </a:solidFill>
                      </a:endParaRPr>
                    </a:p>
                  </a:txBody>
                  <a:tcPr/>
                </a:tc>
                <a:tc>
                  <a:txBody>
                    <a:bodyPr/>
                    <a:lstStyle/>
                    <a:p>
                      <a:pPr algn="ctr"/>
                      <a:r>
                        <a:rPr kumimoji="1" lang="en-US" altLang="ja-JP" dirty="0" smtClean="0">
                          <a:solidFill>
                            <a:schemeClr val="tx1"/>
                          </a:solidFill>
                        </a:rPr>
                        <a:t>.95</a:t>
                      </a:r>
                      <a:endParaRPr kumimoji="1" lang="ja-JP" altLang="en-US" dirty="0">
                        <a:solidFill>
                          <a:schemeClr val="tx1"/>
                        </a:solidFill>
                      </a:endParaRPr>
                    </a:p>
                  </a:txBody>
                  <a:tcPr/>
                </a:tc>
                <a:tc>
                  <a:txBody>
                    <a:bodyPr/>
                    <a:lstStyle/>
                    <a:p>
                      <a:pPr algn="ctr"/>
                      <a:r>
                        <a:rPr kumimoji="1" lang="en-US" altLang="ja-JP" dirty="0" smtClean="0">
                          <a:solidFill>
                            <a:schemeClr val="tx1"/>
                          </a:solidFill>
                        </a:rPr>
                        <a:t>.83</a:t>
                      </a:r>
                      <a:endParaRPr kumimoji="1" lang="ja-JP" altLang="en-US" dirty="0">
                        <a:solidFill>
                          <a:schemeClr val="tx1"/>
                        </a:solidFill>
                      </a:endParaRPr>
                    </a:p>
                  </a:txBody>
                  <a:tcPr/>
                </a:tc>
                <a:tc>
                  <a:txBody>
                    <a:bodyPr/>
                    <a:lstStyle/>
                    <a:p>
                      <a:pPr algn="ctr"/>
                      <a:r>
                        <a:rPr kumimoji="1" lang="en-US" altLang="ja-JP" dirty="0" smtClean="0">
                          <a:solidFill>
                            <a:schemeClr val="tx1"/>
                          </a:solidFill>
                        </a:rPr>
                        <a:t>.97</a:t>
                      </a:r>
                      <a:endParaRPr kumimoji="1" lang="ja-JP" altLang="en-US" dirty="0">
                        <a:solidFill>
                          <a:schemeClr val="tx1"/>
                        </a:solidFill>
                      </a:endParaRPr>
                    </a:p>
                  </a:txBody>
                  <a:tcPr/>
                </a:tc>
                <a:tc>
                  <a:txBody>
                    <a:bodyPr/>
                    <a:lstStyle/>
                    <a:p>
                      <a:pPr algn="ctr"/>
                      <a:r>
                        <a:rPr kumimoji="1" lang="en-US" altLang="ja-JP" dirty="0" smtClean="0">
                          <a:solidFill>
                            <a:schemeClr val="tx1"/>
                          </a:solidFill>
                        </a:rPr>
                        <a:t>.93</a:t>
                      </a:r>
                      <a:endParaRPr kumimoji="1" lang="ja-JP" altLang="en-US" dirty="0">
                        <a:solidFill>
                          <a:schemeClr val="tx1"/>
                        </a:solidFill>
                      </a:endParaRPr>
                    </a:p>
                  </a:txBody>
                  <a:tcPr/>
                </a:tc>
                <a:extLst>
                  <a:ext uri="{0D108BD9-81ED-4DB2-BD59-A6C34878D82A}">
                    <a16:rowId xmlns:a16="http://schemas.microsoft.com/office/drawing/2014/main" val="3523176510"/>
                  </a:ext>
                </a:extLst>
              </a:tr>
              <a:tr h="370840">
                <a:tc>
                  <a:txBody>
                    <a:bodyPr/>
                    <a:lstStyle/>
                    <a:p>
                      <a:pPr algn="ctr"/>
                      <a:r>
                        <a:rPr kumimoji="1" lang="en-US" altLang="ja-JP" dirty="0" smtClean="0"/>
                        <a:t>ST3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.45</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.37</a:t>
                      </a:r>
                      <a:endParaRPr kumimoji="1" lang="ja-JP" altLang="en-US" dirty="0">
                        <a:solidFill>
                          <a:schemeClr val="tx1"/>
                        </a:solidFill>
                      </a:endParaRPr>
                    </a:p>
                  </a:txBody>
                  <a:tcPr/>
                </a:tc>
                <a:tc>
                  <a:txBody>
                    <a:bodyPr/>
                    <a:lstStyle/>
                    <a:p>
                      <a:pPr algn="ctr"/>
                      <a:r>
                        <a:rPr kumimoji="1" lang="en-US" altLang="ja-JP" dirty="0" smtClean="0">
                          <a:solidFill>
                            <a:schemeClr val="tx1"/>
                          </a:solidFill>
                        </a:rPr>
                        <a:t>.61</a:t>
                      </a:r>
                      <a:endParaRPr kumimoji="1" lang="ja-JP" altLang="en-US" dirty="0">
                        <a:solidFill>
                          <a:schemeClr val="tx1"/>
                        </a:solidFill>
                      </a:endParaRPr>
                    </a:p>
                  </a:txBody>
                  <a:tcPr/>
                </a:tc>
                <a:tc>
                  <a:txBody>
                    <a:bodyPr/>
                    <a:lstStyle/>
                    <a:p>
                      <a:pPr algn="ctr"/>
                      <a:r>
                        <a:rPr kumimoji="1" lang="en-US" altLang="ja-JP" dirty="0" smtClean="0">
                          <a:solidFill>
                            <a:schemeClr val="tx1"/>
                          </a:solidFill>
                        </a:rPr>
                        <a:t>.61</a:t>
                      </a:r>
                      <a:endParaRPr kumimoji="1" lang="ja-JP" altLang="en-US" dirty="0">
                        <a:solidFill>
                          <a:schemeClr val="tx1"/>
                        </a:solidFill>
                      </a:endParaRPr>
                    </a:p>
                  </a:txBody>
                  <a:tcPr/>
                </a:tc>
                <a:tc>
                  <a:txBody>
                    <a:bodyPr/>
                    <a:lstStyle/>
                    <a:p>
                      <a:pPr algn="ctr"/>
                      <a:r>
                        <a:rPr kumimoji="1" lang="en-US" altLang="ja-JP" dirty="0" smtClean="0">
                          <a:solidFill>
                            <a:schemeClr val="tx1"/>
                          </a:solidFill>
                        </a:rPr>
                        <a:t>.46</a:t>
                      </a:r>
                      <a:endParaRPr kumimoji="1" lang="ja-JP" altLang="en-US" dirty="0">
                        <a:solidFill>
                          <a:schemeClr val="tx1"/>
                        </a:solidFill>
                      </a:endParaRPr>
                    </a:p>
                  </a:txBody>
                  <a:tcPr/>
                </a:tc>
                <a:tc>
                  <a:txBody>
                    <a:bodyPr/>
                    <a:lstStyle/>
                    <a:p>
                      <a:pPr algn="ctr"/>
                      <a:r>
                        <a:rPr kumimoji="1" lang="en-US" altLang="ja-JP" dirty="0" smtClean="0">
                          <a:solidFill>
                            <a:schemeClr val="tx1"/>
                          </a:solidFill>
                        </a:rPr>
                        <a:t>.84</a:t>
                      </a:r>
                      <a:endParaRPr kumimoji="1" lang="ja-JP" altLang="en-US" dirty="0">
                        <a:solidFill>
                          <a:schemeClr val="tx1"/>
                        </a:solidFill>
                      </a:endParaRPr>
                    </a:p>
                  </a:txBody>
                  <a:tcPr/>
                </a:tc>
                <a:tc>
                  <a:txBody>
                    <a:bodyPr/>
                    <a:lstStyle/>
                    <a:p>
                      <a:pPr algn="ctr"/>
                      <a:r>
                        <a:rPr kumimoji="1" lang="en-US" altLang="ja-JP" dirty="0" smtClean="0">
                          <a:solidFill>
                            <a:schemeClr val="tx1"/>
                          </a:solidFill>
                        </a:rPr>
                        <a:t>.79</a:t>
                      </a:r>
                      <a:endParaRPr kumimoji="1" lang="ja-JP" altLang="en-US" dirty="0">
                        <a:solidFill>
                          <a:schemeClr val="tx1"/>
                        </a:solidFill>
                      </a:endParaRPr>
                    </a:p>
                  </a:txBody>
                  <a:tcPr/>
                </a:tc>
                <a:extLst>
                  <a:ext uri="{0D108BD9-81ED-4DB2-BD59-A6C34878D82A}">
                    <a16:rowId xmlns:a16="http://schemas.microsoft.com/office/drawing/2014/main" val="2182787259"/>
                  </a:ext>
                </a:extLst>
              </a:tr>
              <a:tr h="370840">
                <a:tc>
                  <a:txBody>
                    <a:bodyPr/>
                    <a:lstStyle/>
                    <a:p>
                      <a:pPr algn="ctr"/>
                      <a:r>
                        <a:rPr kumimoji="1" lang="en-US" altLang="ja-JP" dirty="0" smtClean="0"/>
                        <a:t>MT3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.06</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.03</a:t>
                      </a:r>
                      <a:endParaRPr kumimoji="1" lang="ja-JP" altLang="en-US" dirty="0">
                        <a:solidFill>
                          <a:schemeClr val="tx1"/>
                        </a:solidFill>
                      </a:endParaRPr>
                    </a:p>
                  </a:txBody>
                  <a:tcPr/>
                </a:tc>
                <a:tc>
                  <a:txBody>
                    <a:bodyPr/>
                    <a:lstStyle/>
                    <a:p>
                      <a:pPr algn="ctr"/>
                      <a:r>
                        <a:rPr kumimoji="1" lang="en-US" altLang="ja-JP" dirty="0" smtClean="0">
                          <a:solidFill>
                            <a:schemeClr val="tx1"/>
                          </a:solidFill>
                        </a:rPr>
                        <a:t>.09</a:t>
                      </a:r>
                      <a:endParaRPr kumimoji="1" lang="ja-JP" altLang="en-US" dirty="0">
                        <a:solidFill>
                          <a:schemeClr val="tx1"/>
                        </a:solidFill>
                      </a:endParaRPr>
                    </a:p>
                  </a:txBody>
                  <a:tcPr/>
                </a:tc>
                <a:tc>
                  <a:txBody>
                    <a:bodyPr/>
                    <a:lstStyle/>
                    <a:p>
                      <a:pPr algn="ctr"/>
                      <a:r>
                        <a:rPr kumimoji="1" lang="en-US" altLang="ja-JP" dirty="0" smtClean="0">
                          <a:solidFill>
                            <a:schemeClr val="tx1"/>
                          </a:solidFill>
                        </a:rPr>
                        <a:t>.23</a:t>
                      </a:r>
                      <a:endParaRPr kumimoji="1" lang="ja-JP" altLang="en-US" dirty="0">
                        <a:solidFill>
                          <a:schemeClr val="tx1"/>
                        </a:solidFill>
                      </a:endParaRPr>
                    </a:p>
                  </a:txBody>
                  <a:tcPr/>
                </a:tc>
                <a:tc>
                  <a:txBody>
                    <a:bodyPr/>
                    <a:lstStyle/>
                    <a:p>
                      <a:pPr algn="ctr"/>
                      <a:r>
                        <a:rPr kumimoji="1" lang="en-US" altLang="ja-JP" dirty="0" smtClean="0">
                          <a:solidFill>
                            <a:schemeClr val="tx1"/>
                          </a:solidFill>
                        </a:rPr>
                        <a:t>.04</a:t>
                      </a:r>
                      <a:endParaRPr kumimoji="1" lang="ja-JP" altLang="en-US" dirty="0">
                        <a:solidFill>
                          <a:schemeClr val="tx1"/>
                        </a:solidFill>
                      </a:endParaRPr>
                    </a:p>
                  </a:txBody>
                  <a:tcPr/>
                </a:tc>
                <a:tc>
                  <a:txBody>
                    <a:bodyPr/>
                    <a:lstStyle/>
                    <a:p>
                      <a:pPr algn="ctr"/>
                      <a:r>
                        <a:rPr kumimoji="1" lang="en-US" altLang="ja-JP" dirty="0" smtClean="0">
                          <a:solidFill>
                            <a:schemeClr val="tx1"/>
                          </a:solidFill>
                        </a:rPr>
                        <a:t>.55</a:t>
                      </a:r>
                      <a:endParaRPr kumimoji="1" lang="ja-JP" altLang="en-US" dirty="0">
                        <a:solidFill>
                          <a:schemeClr val="tx1"/>
                        </a:solidFill>
                      </a:endParaRPr>
                    </a:p>
                  </a:txBody>
                  <a:tcPr/>
                </a:tc>
                <a:tc>
                  <a:txBody>
                    <a:bodyPr/>
                    <a:lstStyle/>
                    <a:p>
                      <a:pPr algn="ctr"/>
                      <a:r>
                        <a:rPr kumimoji="1" lang="en-US" altLang="ja-JP" dirty="0" smtClean="0">
                          <a:solidFill>
                            <a:schemeClr val="tx1"/>
                          </a:solidFill>
                        </a:rPr>
                        <a:t>.43</a:t>
                      </a:r>
                      <a:endParaRPr kumimoji="1" lang="ja-JP" altLang="en-US" dirty="0">
                        <a:solidFill>
                          <a:schemeClr val="tx1"/>
                        </a:solidFill>
                      </a:endParaRPr>
                    </a:p>
                  </a:txBody>
                  <a:tcPr/>
                </a:tc>
                <a:extLst>
                  <a:ext uri="{0D108BD9-81ED-4DB2-BD59-A6C34878D82A}">
                    <a16:rowId xmlns:a16="http://schemas.microsoft.com/office/drawing/2014/main" val="3698718665"/>
                  </a:ext>
                </a:extLst>
              </a:tr>
              <a:tr h="370840">
                <a:tc>
                  <a:txBody>
                    <a:bodyPr/>
                    <a:lstStyle/>
                    <a:p>
                      <a:pPr algn="ctr"/>
                      <a:r>
                        <a:rPr kumimoji="1" lang="en-US" altLang="ja-JP" dirty="0" smtClean="0"/>
                        <a:t>WT3/T4</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lnB w="12700" cap="flat" cmpd="sng" algn="ctr">
                      <a:solidFill>
                        <a:schemeClr val="accent2"/>
                      </a:solidFill>
                      <a:prstDash val="solid"/>
                      <a:round/>
                      <a:headEnd type="none" w="med" len="med"/>
                      <a:tailEnd type="none" w="med" len="med"/>
                    </a:lnB>
                  </a:tcPr>
                </a:tc>
                <a:tc>
                  <a:txBody>
                    <a:bodyPr/>
                    <a:lstStyle/>
                    <a:p>
                      <a:pPr algn="ctr"/>
                      <a:r>
                        <a:rPr kumimoji="1" lang="en-US" altLang="ja-JP" dirty="0" smtClean="0">
                          <a:solidFill>
                            <a:schemeClr val="tx1"/>
                          </a:solidFill>
                        </a:rPr>
                        <a:t>.02</a:t>
                      </a:r>
                      <a:endParaRPr kumimoji="1" lang="ja-JP" altLang="en-US" dirty="0">
                        <a:solidFill>
                          <a:schemeClr val="tx1"/>
                        </a:solidFill>
                      </a:endParaRPr>
                    </a:p>
                  </a:txBody>
                  <a:tcPr>
                    <a:lnB w="12700" cap="flat" cmpd="sng" algn="ctr">
                      <a:solidFill>
                        <a:schemeClr val="accent2"/>
                      </a:solidFill>
                      <a:prstDash val="solid"/>
                      <a:round/>
                      <a:headEnd type="none" w="med" len="med"/>
                      <a:tailEnd type="none" w="med" len="med"/>
                    </a:lnB>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lnB w="12700" cap="flat" cmpd="sng" algn="ctr">
                      <a:solidFill>
                        <a:schemeClr val="accent2"/>
                      </a:solidFill>
                      <a:prstDash val="solid"/>
                      <a:round/>
                      <a:headEnd type="none" w="med" len="med"/>
                      <a:tailEnd type="none" w="med" len="med"/>
                    </a:lnB>
                  </a:tcPr>
                </a:tc>
                <a:tc>
                  <a:txBody>
                    <a:bodyPr/>
                    <a:lstStyle/>
                    <a:p>
                      <a:pPr algn="ctr"/>
                      <a:r>
                        <a:rPr kumimoji="1" lang="en-US" altLang="ja-JP" dirty="0" smtClean="0">
                          <a:solidFill>
                            <a:schemeClr val="tx1"/>
                          </a:solidFill>
                        </a:rPr>
                        <a:t>.08</a:t>
                      </a:r>
                      <a:endParaRPr kumimoji="1" lang="ja-JP" altLang="en-US" dirty="0">
                        <a:solidFill>
                          <a:schemeClr val="tx1"/>
                        </a:solidFill>
                      </a:endParaRPr>
                    </a:p>
                  </a:txBody>
                  <a:tcPr>
                    <a:lnB w="12700" cap="flat" cmpd="sng" algn="ctr">
                      <a:solidFill>
                        <a:schemeClr val="accent2"/>
                      </a:solidFill>
                      <a:prstDash val="solid"/>
                      <a:round/>
                      <a:headEnd type="none" w="med" len="med"/>
                      <a:tailEnd type="none" w="med" len="med"/>
                    </a:lnB>
                  </a:tcPr>
                </a:tc>
                <a:tc>
                  <a:txBody>
                    <a:bodyPr/>
                    <a:lstStyle/>
                    <a:p>
                      <a:pPr algn="ctr"/>
                      <a:r>
                        <a:rPr kumimoji="1" lang="en-US" altLang="ja-JP" dirty="0" smtClean="0">
                          <a:solidFill>
                            <a:schemeClr val="tx1"/>
                          </a:solidFill>
                        </a:rPr>
                        <a:t>.05</a:t>
                      </a:r>
                      <a:endParaRPr kumimoji="1" lang="ja-JP" altLang="en-US" dirty="0">
                        <a:solidFill>
                          <a:schemeClr val="tx1"/>
                        </a:solidFill>
                      </a:endParaRPr>
                    </a:p>
                  </a:txBody>
                  <a:tcP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15835335"/>
                  </a:ext>
                </a:extLst>
              </a:tr>
              <a:tr h="155013">
                <a:tc gridSpan="2">
                  <a:txBody>
                    <a:bodyPr/>
                    <a:lstStyle/>
                    <a:p>
                      <a:pPr algn="ctr"/>
                      <a:endParaRPr kumimoji="1" lang="ja-JP" altLang="en-US"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endParaRPr kumimoji="1" lang="ja-JP" altLang="en-US"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solidFill>
                          <a:schemeClr val="tx1"/>
                        </a:solidFill>
                      </a:endParaRPr>
                    </a:p>
                  </a:txBody>
                  <a:tcPr>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solidFill>
                          <a:schemeClr val="tx1"/>
                        </a:solidFill>
                      </a:endParaRPr>
                    </a:p>
                  </a:txBody>
                  <a:tcPr>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solidFill>
                          <a:schemeClr val="tx1"/>
                        </a:solidFill>
                      </a:endParaRPr>
                    </a:p>
                  </a:txBody>
                  <a:tcPr>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solidFill>
                          <a:schemeClr val="tx1"/>
                        </a:solidFill>
                      </a:endParaRPr>
                    </a:p>
                  </a:txBody>
                  <a:tcPr>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2950258"/>
                  </a:ext>
                </a:extLst>
              </a:tr>
              <a:tr h="370840">
                <a:tc>
                  <a:txBody>
                    <a:bodyPr/>
                    <a:lstStyle/>
                    <a:p>
                      <a:pPr algn="ctr"/>
                      <a:r>
                        <a:rPr kumimoji="1" lang="en-US" altLang="ja-JP" smtClean="0"/>
                        <a:t>All clones (</a:t>
                      </a:r>
                      <a:r>
                        <a:rPr kumimoji="1" lang="ja-JP" altLang="en-US" smtClean="0"/>
                        <a:t>万</a:t>
                      </a:r>
                      <a:r>
                        <a:rPr kumimoji="1" lang="en-US" altLang="ja-JP" smtClean="0"/>
                        <a:t>)</a:t>
                      </a:r>
                      <a:endParaRPr kumimoji="1" lang="ja-JP" altLang="en-US" dirty="0" smtClean="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132</a:t>
                      </a:r>
                      <a:endParaRPr kumimoji="1" lang="ja-JP" altLang="en-US"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168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246</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568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188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1,061</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1,353</a:t>
                      </a:r>
                      <a:endParaRPr kumimoji="1" lang="ja-JP" altLang="en-US" dirty="0">
                        <a:solidFill>
                          <a:schemeClr val="tx1"/>
                        </a:solidFill>
                      </a:endParaRP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29074975"/>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a:p>
        </p:txBody>
      </p:sp>
      <p:sp>
        <p:nvSpPr>
          <p:cNvPr id="6" name="テキスト ボックス 5"/>
          <p:cNvSpPr txBox="1"/>
          <p:nvPr/>
        </p:nvSpPr>
        <p:spPr>
          <a:xfrm rot="18900000">
            <a:off x="2181350" y="1385184"/>
            <a:ext cx="2299689" cy="338554"/>
          </a:xfrm>
          <a:prstGeom prst="rect">
            <a:avLst/>
          </a:prstGeom>
          <a:noFill/>
        </p:spPr>
        <p:txBody>
          <a:bodyPr wrap="square" rtlCol="0">
            <a:spAutoFit/>
          </a:bodyPr>
          <a:lstStyle/>
          <a:p>
            <a:r>
              <a:rPr kumimoji="1" lang="en-US" altLang="ja-JP" sz="1600" dirty="0" err="1" smtClean="0"/>
              <a:t>BoW</a:t>
            </a:r>
            <a:endParaRPr kumimoji="1" lang="ja-JP" altLang="en-US" sz="1600" dirty="0"/>
          </a:p>
        </p:txBody>
      </p:sp>
      <p:sp>
        <p:nvSpPr>
          <p:cNvPr id="8" name="テキスト ボックス 7"/>
          <p:cNvSpPr txBox="1"/>
          <p:nvPr/>
        </p:nvSpPr>
        <p:spPr>
          <a:xfrm rot="18900000">
            <a:off x="3086845" y="1385183"/>
            <a:ext cx="2299689" cy="338554"/>
          </a:xfrm>
          <a:prstGeom prst="rect">
            <a:avLst/>
          </a:prstGeom>
          <a:noFill/>
        </p:spPr>
        <p:txBody>
          <a:bodyPr wrap="square" rtlCol="0">
            <a:spAutoFit/>
          </a:bodyPr>
          <a:lstStyle/>
          <a:p>
            <a:r>
              <a:rPr kumimoji="1" lang="en-US" altLang="ja-JP" sz="1600" dirty="0" smtClean="0"/>
              <a:t>TF-IDF</a:t>
            </a:r>
            <a:endParaRPr kumimoji="1" lang="ja-JP" altLang="en-US" sz="1600" dirty="0"/>
          </a:p>
        </p:txBody>
      </p:sp>
      <p:sp>
        <p:nvSpPr>
          <p:cNvPr id="9" name="テキスト ボックス 8"/>
          <p:cNvSpPr txBox="1"/>
          <p:nvPr/>
        </p:nvSpPr>
        <p:spPr>
          <a:xfrm rot="18900000">
            <a:off x="3992340" y="1385183"/>
            <a:ext cx="2299689" cy="338554"/>
          </a:xfrm>
          <a:prstGeom prst="rect">
            <a:avLst/>
          </a:prstGeom>
          <a:noFill/>
        </p:spPr>
        <p:txBody>
          <a:bodyPr wrap="square" rtlCol="0">
            <a:spAutoFit/>
          </a:bodyPr>
          <a:lstStyle/>
          <a:p>
            <a:r>
              <a:rPr lang="en-US" altLang="ja-JP" sz="1600" dirty="0" smtClean="0"/>
              <a:t>LSA</a:t>
            </a:r>
            <a:endParaRPr kumimoji="1" lang="ja-JP" altLang="en-US" sz="1600" dirty="0"/>
          </a:p>
        </p:txBody>
      </p:sp>
      <p:sp>
        <p:nvSpPr>
          <p:cNvPr id="10" name="テキスト ボックス 9"/>
          <p:cNvSpPr txBox="1"/>
          <p:nvPr/>
        </p:nvSpPr>
        <p:spPr>
          <a:xfrm rot="18900000">
            <a:off x="4897835" y="1385183"/>
            <a:ext cx="2299689" cy="338554"/>
          </a:xfrm>
          <a:prstGeom prst="rect">
            <a:avLst/>
          </a:prstGeom>
          <a:noFill/>
        </p:spPr>
        <p:txBody>
          <a:bodyPr wrap="square" rtlCol="0">
            <a:spAutoFit/>
          </a:bodyPr>
          <a:lstStyle/>
          <a:p>
            <a:r>
              <a:rPr kumimoji="1" lang="en-US" altLang="ja-JP" sz="1600" dirty="0" smtClean="0"/>
              <a:t>LDA</a:t>
            </a:r>
            <a:endParaRPr kumimoji="1" lang="ja-JP" altLang="en-US" sz="1600" dirty="0"/>
          </a:p>
        </p:txBody>
      </p:sp>
      <p:sp>
        <p:nvSpPr>
          <p:cNvPr id="11" name="テキスト ボックス 10"/>
          <p:cNvSpPr txBox="1"/>
          <p:nvPr/>
        </p:nvSpPr>
        <p:spPr>
          <a:xfrm rot="18900000">
            <a:off x="5803332" y="1385186"/>
            <a:ext cx="2299689" cy="338554"/>
          </a:xfrm>
          <a:prstGeom prst="rect">
            <a:avLst/>
          </a:prstGeom>
          <a:noFill/>
        </p:spPr>
        <p:txBody>
          <a:bodyPr wrap="square" rtlCol="0">
            <a:spAutoFit/>
          </a:bodyPr>
          <a:lstStyle/>
          <a:p>
            <a:r>
              <a:rPr lang="en-US" altLang="ja-JP" sz="1600" dirty="0" smtClean="0"/>
              <a:t>Doc2Vec</a:t>
            </a:r>
            <a:endParaRPr kumimoji="1" lang="ja-JP" altLang="en-US" sz="1600" dirty="0"/>
          </a:p>
        </p:txBody>
      </p:sp>
      <p:sp>
        <p:nvSpPr>
          <p:cNvPr id="28" name="角丸四角形 27"/>
          <p:cNvSpPr/>
          <p:nvPr/>
        </p:nvSpPr>
        <p:spPr>
          <a:xfrm>
            <a:off x="2102763" y="5608333"/>
            <a:ext cx="5495012" cy="853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spcBef>
                <a:spcPct val="20000"/>
              </a:spcBef>
            </a:pPr>
            <a:r>
              <a:rPr lang="ja-JP" altLang="en-US" sz="2400" kern="0" dirty="0" smtClean="0">
                <a:solidFill>
                  <a:srgbClr val="0C0C0C">
                    <a:lumMod val="90000"/>
                    <a:lumOff val="10000"/>
                  </a:srgbClr>
                </a:solidFill>
                <a:latin typeface="+mj-lt"/>
                <a:ea typeface="+mj-ea"/>
              </a:rPr>
              <a:t>単語の重要度を付与した</a:t>
            </a:r>
            <a:r>
              <a:rPr lang="en-US" altLang="ja-JP" sz="2400" kern="0" dirty="0" smtClean="0">
                <a:solidFill>
                  <a:srgbClr val="0C0C0C">
                    <a:lumMod val="90000"/>
                    <a:lumOff val="10000"/>
                  </a:srgbClr>
                </a:solidFill>
                <a:latin typeface="+mj-lt"/>
                <a:ea typeface="+mj-ea"/>
              </a:rPr>
              <a:t>TF-IDF</a:t>
            </a:r>
            <a:r>
              <a:rPr lang="ja-JP" altLang="en-US" sz="2400" kern="0" dirty="0" smtClean="0">
                <a:solidFill>
                  <a:srgbClr val="0C0C0C">
                    <a:lumMod val="90000"/>
                    <a:lumOff val="10000"/>
                  </a:srgbClr>
                </a:solidFill>
                <a:latin typeface="+mj-lt"/>
                <a:ea typeface="+mj-ea"/>
              </a:rPr>
              <a:t>より</a:t>
            </a:r>
            <a:r>
              <a:rPr lang="en-US" altLang="ja-JP" sz="2400" kern="0" dirty="0" smtClean="0">
                <a:solidFill>
                  <a:srgbClr val="0C0C0C">
                    <a:lumMod val="90000"/>
                    <a:lumOff val="10000"/>
                  </a:srgbClr>
                </a:solidFill>
                <a:latin typeface="+mj-lt"/>
                <a:ea typeface="+mj-ea"/>
              </a:rPr>
              <a:t/>
            </a:r>
            <a:br>
              <a:rPr lang="en-US" altLang="ja-JP" sz="2400" kern="0" dirty="0" smtClean="0">
                <a:solidFill>
                  <a:srgbClr val="0C0C0C">
                    <a:lumMod val="90000"/>
                    <a:lumOff val="10000"/>
                  </a:srgbClr>
                </a:solidFill>
                <a:latin typeface="+mj-lt"/>
                <a:ea typeface="+mj-ea"/>
              </a:rPr>
            </a:br>
            <a:r>
              <a:rPr lang="en-US" altLang="ja-JP" sz="2400" kern="0" dirty="0" err="1" smtClean="0">
                <a:solidFill>
                  <a:srgbClr val="0C0C0C">
                    <a:lumMod val="90000"/>
                    <a:lumOff val="10000"/>
                  </a:srgbClr>
                </a:solidFill>
                <a:latin typeface="+mj-lt"/>
                <a:ea typeface="+mj-ea"/>
              </a:rPr>
              <a:t>BoW</a:t>
            </a:r>
            <a:r>
              <a:rPr lang="ja-JP" altLang="en-US" sz="2400" kern="0" dirty="0" smtClean="0">
                <a:solidFill>
                  <a:srgbClr val="0C0C0C">
                    <a:lumMod val="90000"/>
                    <a:lumOff val="10000"/>
                  </a:srgbClr>
                </a:solidFill>
                <a:latin typeface="+mj-lt"/>
                <a:ea typeface="+mj-ea"/>
              </a:rPr>
              <a:t>の方が再現率が高い</a:t>
            </a:r>
            <a:endParaRPr lang="en-US" altLang="ja-JP" sz="2400" kern="0" dirty="0" smtClean="0">
              <a:solidFill>
                <a:srgbClr val="0C0C0C">
                  <a:lumMod val="90000"/>
                  <a:lumOff val="10000"/>
                </a:srgbClr>
              </a:solidFill>
              <a:latin typeface="+mj-lt"/>
              <a:ea typeface="+mj-ea"/>
            </a:endParaRPr>
          </a:p>
        </p:txBody>
      </p:sp>
      <p:sp>
        <p:nvSpPr>
          <p:cNvPr id="13" name="テキスト ボックス 12"/>
          <p:cNvSpPr txBox="1"/>
          <p:nvPr/>
        </p:nvSpPr>
        <p:spPr>
          <a:xfrm rot="18900000">
            <a:off x="6593084" y="1385182"/>
            <a:ext cx="2299689" cy="338554"/>
          </a:xfrm>
          <a:prstGeom prst="rect">
            <a:avLst/>
          </a:prstGeom>
          <a:noFill/>
        </p:spPr>
        <p:txBody>
          <a:bodyPr wrap="square" rtlCol="0">
            <a:spAutoFit/>
          </a:bodyPr>
          <a:lstStyle/>
          <a:p>
            <a:r>
              <a:rPr lang="en-US" altLang="ja-JP" sz="1600" dirty="0" smtClean="0"/>
              <a:t>WV-avg</a:t>
            </a:r>
            <a:endParaRPr kumimoji="1" lang="ja-JP" altLang="en-US" sz="1600" dirty="0"/>
          </a:p>
        </p:txBody>
      </p:sp>
      <p:sp>
        <p:nvSpPr>
          <p:cNvPr id="14" name="テキスト ボックス 13"/>
          <p:cNvSpPr txBox="1"/>
          <p:nvPr/>
        </p:nvSpPr>
        <p:spPr>
          <a:xfrm rot="18900000">
            <a:off x="7498577" y="1293594"/>
            <a:ext cx="2299689" cy="338554"/>
          </a:xfrm>
          <a:prstGeom prst="rect">
            <a:avLst/>
          </a:prstGeom>
          <a:noFill/>
        </p:spPr>
        <p:txBody>
          <a:bodyPr wrap="square" rtlCol="0">
            <a:spAutoFit/>
          </a:bodyPr>
          <a:lstStyle/>
          <a:p>
            <a:r>
              <a:rPr lang="en-US" altLang="ja-JP" sz="1600" dirty="0" smtClean="0"/>
              <a:t>FT-</a:t>
            </a:r>
            <a:r>
              <a:rPr lang="en-US" altLang="ja-JP" sz="1600" dirty="0" err="1" smtClean="0"/>
              <a:t>avg</a:t>
            </a:r>
            <a:endParaRPr kumimoji="1" lang="ja-JP" altLang="en-US" sz="1600" dirty="0"/>
          </a:p>
        </p:txBody>
      </p:sp>
      <p:sp>
        <p:nvSpPr>
          <p:cNvPr id="7" name="テキスト ボックス 6"/>
          <p:cNvSpPr txBox="1"/>
          <p:nvPr/>
        </p:nvSpPr>
        <p:spPr>
          <a:xfrm>
            <a:off x="581025" y="1733550"/>
            <a:ext cx="1619250" cy="369332"/>
          </a:xfrm>
          <a:prstGeom prst="rect">
            <a:avLst/>
          </a:prstGeom>
          <a:noFill/>
        </p:spPr>
        <p:txBody>
          <a:bodyPr wrap="square" rtlCol="0">
            <a:spAutoFit/>
          </a:bodyPr>
          <a:lstStyle/>
          <a:p>
            <a:r>
              <a:rPr kumimoji="1" lang="ja-JP" altLang="en-US" dirty="0" smtClean="0"/>
              <a:t>再現率</a:t>
            </a:r>
            <a:endParaRPr kumimoji="1" lang="ja-JP" altLang="en-US" dirty="0"/>
          </a:p>
        </p:txBody>
      </p:sp>
      <p:sp>
        <p:nvSpPr>
          <p:cNvPr id="3" name="角丸四角形 2"/>
          <p:cNvSpPr/>
          <p:nvPr/>
        </p:nvSpPr>
        <p:spPr>
          <a:xfrm>
            <a:off x="2200275" y="2487219"/>
            <a:ext cx="1859661" cy="2221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571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RQ</a:t>
            </a:r>
            <a:r>
              <a:rPr kumimoji="1" lang="en-US" altLang="ja-JP" dirty="0" smtClean="0"/>
              <a:t>1</a:t>
            </a:r>
            <a:r>
              <a:rPr kumimoji="1" lang="ja-JP" altLang="en-US" dirty="0" smtClean="0"/>
              <a:t> </a:t>
            </a:r>
            <a:r>
              <a:rPr lang="ja-JP" altLang="en-US" dirty="0" smtClean="0"/>
              <a:t>結果（</a:t>
            </a:r>
            <a:r>
              <a:rPr lang="en-US" altLang="ja-JP" dirty="0" smtClean="0"/>
              <a:t>2/3</a:t>
            </a:r>
            <a:r>
              <a:rPr lang="ja-JP" altLang="en-US" dirty="0" smtClean="0"/>
              <a:t>）</a:t>
            </a:r>
            <a:endParaRPr kumimoji="1" lang="ja-JP" altLang="en-US" dirty="0"/>
          </a:p>
        </p:txBody>
      </p:sp>
      <p:graphicFrame>
        <p:nvGraphicFramePr>
          <p:cNvPr id="5" name="コンテンツ プレースホルダー 4"/>
          <p:cNvGraphicFramePr>
            <a:graphicFrameLocks noGrp="1"/>
          </p:cNvGraphicFramePr>
          <p:nvPr>
            <p:ph idx="1"/>
            <p:extLst/>
          </p:nvPr>
        </p:nvGraphicFramePr>
        <p:xfrm>
          <a:off x="457199" y="2487222"/>
          <a:ext cx="8028431" cy="2961640"/>
        </p:xfrm>
        <a:graphic>
          <a:graphicData uri="http://schemas.openxmlformats.org/drawingml/2006/table">
            <a:tbl>
              <a:tblPr bandRow="1">
                <a:tableStyleId>{72833802-FEF1-4C79-8D5D-14CF1EAF98D9}</a:tableStyleId>
              </a:tblPr>
              <a:tblGrid>
                <a:gridCol w="1755423">
                  <a:extLst>
                    <a:ext uri="{9D8B030D-6E8A-4147-A177-3AD203B41FA5}">
                      <a16:colId xmlns:a16="http://schemas.microsoft.com/office/drawing/2014/main" val="166228205"/>
                    </a:ext>
                  </a:extLst>
                </a:gridCol>
                <a:gridCol w="896144">
                  <a:extLst>
                    <a:ext uri="{9D8B030D-6E8A-4147-A177-3AD203B41FA5}">
                      <a16:colId xmlns:a16="http://schemas.microsoft.com/office/drawing/2014/main" val="1922841442"/>
                    </a:ext>
                  </a:extLst>
                </a:gridCol>
                <a:gridCol w="896144">
                  <a:extLst>
                    <a:ext uri="{9D8B030D-6E8A-4147-A177-3AD203B41FA5}">
                      <a16:colId xmlns:a16="http://schemas.microsoft.com/office/drawing/2014/main" val="491973338"/>
                    </a:ext>
                  </a:extLst>
                </a:gridCol>
                <a:gridCol w="896144">
                  <a:extLst>
                    <a:ext uri="{9D8B030D-6E8A-4147-A177-3AD203B41FA5}">
                      <a16:colId xmlns:a16="http://schemas.microsoft.com/office/drawing/2014/main" val="1132256815"/>
                    </a:ext>
                  </a:extLst>
                </a:gridCol>
                <a:gridCol w="896144">
                  <a:extLst>
                    <a:ext uri="{9D8B030D-6E8A-4147-A177-3AD203B41FA5}">
                      <a16:colId xmlns:a16="http://schemas.microsoft.com/office/drawing/2014/main" val="3333016014"/>
                    </a:ext>
                  </a:extLst>
                </a:gridCol>
                <a:gridCol w="896144">
                  <a:extLst>
                    <a:ext uri="{9D8B030D-6E8A-4147-A177-3AD203B41FA5}">
                      <a16:colId xmlns:a16="http://schemas.microsoft.com/office/drawing/2014/main" val="3575233508"/>
                    </a:ext>
                  </a:extLst>
                </a:gridCol>
                <a:gridCol w="896144">
                  <a:extLst>
                    <a:ext uri="{9D8B030D-6E8A-4147-A177-3AD203B41FA5}">
                      <a16:colId xmlns:a16="http://schemas.microsoft.com/office/drawing/2014/main" val="2562969239"/>
                    </a:ext>
                  </a:extLst>
                </a:gridCol>
                <a:gridCol w="896144">
                  <a:extLst>
                    <a:ext uri="{9D8B030D-6E8A-4147-A177-3AD203B41FA5}">
                      <a16:colId xmlns:a16="http://schemas.microsoft.com/office/drawing/2014/main" val="162607255"/>
                    </a:ext>
                  </a:extLst>
                </a:gridCol>
              </a:tblGrid>
              <a:tr h="370840">
                <a:tc>
                  <a:txBody>
                    <a:bodyPr/>
                    <a:lstStyle/>
                    <a:p>
                      <a:pPr algn="ctr"/>
                      <a:r>
                        <a:rPr kumimoji="1" lang="en-US" altLang="ja-JP" dirty="0" smtClean="0"/>
                        <a:t>T1</a:t>
                      </a:r>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extLst>
                  <a:ext uri="{0D108BD9-81ED-4DB2-BD59-A6C34878D82A}">
                    <a16:rowId xmlns:a16="http://schemas.microsoft.com/office/drawing/2014/main" val="255004170"/>
                  </a:ext>
                </a:extLst>
              </a:tr>
              <a:tr h="370840">
                <a:tc>
                  <a:txBody>
                    <a:bodyPr/>
                    <a:lstStyle/>
                    <a:p>
                      <a:pPr algn="ctr"/>
                      <a:r>
                        <a:rPr kumimoji="1" lang="en-US" altLang="ja-JP" dirty="0" smtClean="0"/>
                        <a:t>T2</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.84</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.82</a:t>
                      </a:r>
                      <a:endParaRPr kumimoji="1" lang="ja-JP" altLang="en-US" dirty="0">
                        <a:solidFill>
                          <a:schemeClr val="tx1"/>
                        </a:solidFill>
                      </a:endParaRPr>
                    </a:p>
                  </a:txBody>
                  <a:tcPr/>
                </a:tc>
                <a:tc>
                  <a:txBody>
                    <a:bodyPr/>
                    <a:lstStyle/>
                    <a:p>
                      <a:pPr algn="ctr"/>
                      <a:r>
                        <a:rPr kumimoji="1" lang="en-US" altLang="ja-JP" dirty="0" smtClean="0">
                          <a:solidFill>
                            <a:schemeClr val="tx1"/>
                          </a:solidFill>
                        </a:rPr>
                        <a:t>.92</a:t>
                      </a:r>
                      <a:endParaRPr kumimoji="1" lang="ja-JP" altLang="en-US" dirty="0">
                        <a:solidFill>
                          <a:schemeClr val="tx1"/>
                        </a:solidFill>
                      </a:endParaRPr>
                    </a:p>
                  </a:txBody>
                  <a:tcPr/>
                </a:tc>
                <a:tc>
                  <a:txBody>
                    <a:bodyPr/>
                    <a:lstStyle/>
                    <a:p>
                      <a:pPr algn="ctr"/>
                      <a:r>
                        <a:rPr kumimoji="1" lang="en-US" altLang="ja-JP" dirty="0" smtClean="0">
                          <a:solidFill>
                            <a:schemeClr val="tx1"/>
                          </a:solidFill>
                        </a:rPr>
                        <a:t>.85</a:t>
                      </a:r>
                      <a:endParaRPr kumimoji="1" lang="ja-JP" altLang="en-US" dirty="0">
                        <a:solidFill>
                          <a:schemeClr val="tx1"/>
                        </a:solidFill>
                      </a:endParaRPr>
                    </a:p>
                  </a:txBody>
                  <a:tcPr/>
                </a:tc>
                <a:tc>
                  <a:txBody>
                    <a:bodyPr/>
                    <a:lstStyle/>
                    <a:p>
                      <a:pPr algn="ctr"/>
                      <a:r>
                        <a:rPr kumimoji="1" lang="en-US" altLang="ja-JP" dirty="0" smtClean="0">
                          <a:solidFill>
                            <a:schemeClr val="tx1"/>
                          </a:solidFill>
                        </a:rPr>
                        <a:t>.91</a:t>
                      </a:r>
                      <a:endParaRPr kumimoji="1" lang="ja-JP" altLang="en-US" dirty="0">
                        <a:solidFill>
                          <a:schemeClr val="tx1"/>
                        </a:solidFill>
                      </a:endParaRPr>
                    </a:p>
                  </a:txBody>
                  <a:tcPr/>
                </a:tc>
                <a:tc>
                  <a:txBody>
                    <a:bodyPr/>
                    <a:lstStyle/>
                    <a:p>
                      <a:pPr algn="ctr"/>
                      <a:r>
                        <a:rPr kumimoji="1" lang="en-US" altLang="ja-JP" dirty="0" smtClean="0">
                          <a:solidFill>
                            <a:schemeClr val="tx1"/>
                          </a:solidFill>
                        </a:rPr>
                        <a:t>.95</a:t>
                      </a:r>
                      <a:endParaRPr kumimoji="1" lang="ja-JP" altLang="en-US" dirty="0">
                        <a:solidFill>
                          <a:schemeClr val="tx1"/>
                        </a:solidFill>
                      </a:endParaRPr>
                    </a:p>
                  </a:txBody>
                  <a:tcPr/>
                </a:tc>
                <a:tc>
                  <a:txBody>
                    <a:bodyPr/>
                    <a:lstStyle/>
                    <a:p>
                      <a:pPr algn="ctr"/>
                      <a:r>
                        <a:rPr kumimoji="1" lang="en-US" altLang="ja-JP" dirty="0" smtClean="0">
                          <a:solidFill>
                            <a:schemeClr val="tx1"/>
                          </a:solidFill>
                        </a:rPr>
                        <a:t>.94</a:t>
                      </a:r>
                      <a:endParaRPr kumimoji="1" lang="ja-JP" altLang="en-US" dirty="0">
                        <a:solidFill>
                          <a:schemeClr val="tx1"/>
                        </a:solidFill>
                      </a:endParaRPr>
                    </a:p>
                  </a:txBody>
                  <a:tcPr/>
                </a:tc>
                <a:extLst>
                  <a:ext uri="{0D108BD9-81ED-4DB2-BD59-A6C34878D82A}">
                    <a16:rowId xmlns:a16="http://schemas.microsoft.com/office/drawing/2014/main" val="146744442"/>
                  </a:ext>
                </a:extLst>
              </a:tr>
              <a:tr h="370840">
                <a:tc>
                  <a:txBody>
                    <a:bodyPr/>
                    <a:lstStyle/>
                    <a:p>
                      <a:pPr algn="ctr"/>
                      <a:r>
                        <a:rPr kumimoji="1" lang="en-US" altLang="ja-JP" dirty="0" smtClean="0"/>
                        <a:t>VST3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.90</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.82</a:t>
                      </a:r>
                      <a:endParaRPr kumimoji="1" lang="ja-JP" altLang="en-US" dirty="0">
                        <a:solidFill>
                          <a:schemeClr val="tx1"/>
                        </a:solidFill>
                      </a:endParaRPr>
                    </a:p>
                  </a:txBody>
                  <a:tcPr/>
                </a:tc>
                <a:tc>
                  <a:txBody>
                    <a:bodyPr/>
                    <a:lstStyle/>
                    <a:p>
                      <a:pPr algn="ctr"/>
                      <a:r>
                        <a:rPr kumimoji="1" lang="en-US" altLang="ja-JP" dirty="0" smtClean="0">
                          <a:solidFill>
                            <a:schemeClr val="tx1"/>
                          </a:solidFill>
                        </a:rPr>
                        <a:t>.91</a:t>
                      </a:r>
                      <a:endParaRPr kumimoji="1" lang="ja-JP" altLang="en-US" dirty="0">
                        <a:solidFill>
                          <a:schemeClr val="tx1"/>
                        </a:solidFill>
                      </a:endParaRPr>
                    </a:p>
                  </a:txBody>
                  <a:tcPr/>
                </a:tc>
                <a:tc>
                  <a:txBody>
                    <a:bodyPr/>
                    <a:lstStyle/>
                    <a:p>
                      <a:pPr algn="ctr"/>
                      <a:r>
                        <a:rPr kumimoji="1" lang="en-US" altLang="ja-JP" dirty="0" smtClean="0">
                          <a:solidFill>
                            <a:schemeClr val="tx1"/>
                          </a:solidFill>
                        </a:rPr>
                        <a:t>.95</a:t>
                      </a:r>
                      <a:endParaRPr kumimoji="1" lang="ja-JP" altLang="en-US" dirty="0">
                        <a:solidFill>
                          <a:schemeClr val="tx1"/>
                        </a:solidFill>
                      </a:endParaRPr>
                    </a:p>
                  </a:txBody>
                  <a:tcPr/>
                </a:tc>
                <a:tc>
                  <a:txBody>
                    <a:bodyPr/>
                    <a:lstStyle/>
                    <a:p>
                      <a:pPr algn="ctr"/>
                      <a:r>
                        <a:rPr kumimoji="1" lang="en-US" altLang="ja-JP" dirty="0" smtClean="0">
                          <a:solidFill>
                            <a:schemeClr val="tx1"/>
                          </a:solidFill>
                        </a:rPr>
                        <a:t>.83</a:t>
                      </a:r>
                      <a:endParaRPr kumimoji="1" lang="ja-JP" altLang="en-US" dirty="0">
                        <a:solidFill>
                          <a:schemeClr val="tx1"/>
                        </a:solidFill>
                      </a:endParaRPr>
                    </a:p>
                  </a:txBody>
                  <a:tcPr/>
                </a:tc>
                <a:tc>
                  <a:txBody>
                    <a:bodyPr/>
                    <a:lstStyle/>
                    <a:p>
                      <a:pPr algn="ctr"/>
                      <a:r>
                        <a:rPr kumimoji="1" lang="en-US" altLang="ja-JP" dirty="0" smtClean="0">
                          <a:solidFill>
                            <a:schemeClr val="tx1"/>
                          </a:solidFill>
                        </a:rPr>
                        <a:t>.97</a:t>
                      </a:r>
                      <a:endParaRPr kumimoji="1" lang="ja-JP" altLang="en-US" dirty="0">
                        <a:solidFill>
                          <a:schemeClr val="tx1"/>
                        </a:solidFill>
                      </a:endParaRPr>
                    </a:p>
                  </a:txBody>
                  <a:tcPr/>
                </a:tc>
                <a:tc>
                  <a:txBody>
                    <a:bodyPr/>
                    <a:lstStyle/>
                    <a:p>
                      <a:pPr algn="ctr"/>
                      <a:r>
                        <a:rPr kumimoji="1" lang="en-US" altLang="ja-JP" dirty="0" smtClean="0">
                          <a:solidFill>
                            <a:schemeClr val="tx1"/>
                          </a:solidFill>
                        </a:rPr>
                        <a:t>.93</a:t>
                      </a:r>
                      <a:endParaRPr kumimoji="1" lang="ja-JP" altLang="en-US" dirty="0">
                        <a:solidFill>
                          <a:schemeClr val="tx1"/>
                        </a:solidFill>
                      </a:endParaRPr>
                    </a:p>
                  </a:txBody>
                  <a:tcPr/>
                </a:tc>
                <a:extLst>
                  <a:ext uri="{0D108BD9-81ED-4DB2-BD59-A6C34878D82A}">
                    <a16:rowId xmlns:a16="http://schemas.microsoft.com/office/drawing/2014/main" val="3523176510"/>
                  </a:ext>
                </a:extLst>
              </a:tr>
              <a:tr h="370840">
                <a:tc>
                  <a:txBody>
                    <a:bodyPr/>
                    <a:lstStyle/>
                    <a:p>
                      <a:pPr algn="ctr"/>
                      <a:r>
                        <a:rPr kumimoji="1" lang="en-US" altLang="ja-JP" dirty="0" smtClean="0"/>
                        <a:t>ST3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.45</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.37</a:t>
                      </a:r>
                      <a:endParaRPr kumimoji="1" lang="ja-JP" altLang="en-US" dirty="0">
                        <a:solidFill>
                          <a:schemeClr val="tx1"/>
                        </a:solidFill>
                      </a:endParaRPr>
                    </a:p>
                  </a:txBody>
                  <a:tcPr/>
                </a:tc>
                <a:tc>
                  <a:txBody>
                    <a:bodyPr/>
                    <a:lstStyle/>
                    <a:p>
                      <a:pPr algn="ctr"/>
                      <a:r>
                        <a:rPr kumimoji="1" lang="en-US" altLang="ja-JP" dirty="0" smtClean="0">
                          <a:solidFill>
                            <a:schemeClr val="tx1"/>
                          </a:solidFill>
                        </a:rPr>
                        <a:t>.61</a:t>
                      </a:r>
                      <a:endParaRPr kumimoji="1" lang="ja-JP" altLang="en-US" dirty="0">
                        <a:solidFill>
                          <a:schemeClr val="tx1"/>
                        </a:solidFill>
                      </a:endParaRPr>
                    </a:p>
                  </a:txBody>
                  <a:tcPr/>
                </a:tc>
                <a:tc>
                  <a:txBody>
                    <a:bodyPr/>
                    <a:lstStyle/>
                    <a:p>
                      <a:pPr algn="ctr"/>
                      <a:r>
                        <a:rPr kumimoji="1" lang="en-US" altLang="ja-JP" dirty="0" smtClean="0">
                          <a:solidFill>
                            <a:schemeClr val="tx1"/>
                          </a:solidFill>
                        </a:rPr>
                        <a:t>.61</a:t>
                      </a:r>
                      <a:endParaRPr kumimoji="1" lang="ja-JP" altLang="en-US" dirty="0">
                        <a:solidFill>
                          <a:schemeClr val="tx1"/>
                        </a:solidFill>
                      </a:endParaRPr>
                    </a:p>
                  </a:txBody>
                  <a:tcPr/>
                </a:tc>
                <a:tc>
                  <a:txBody>
                    <a:bodyPr/>
                    <a:lstStyle/>
                    <a:p>
                      <a:pPr algn="ctr"/>
                      <a:r>
                        <a:rPr kumimoji="1" lang="en-US" altLang="ja-JP" dirty="0" smtClean="0">
                          <a:solidFill>
                            <a:schemeClr val="tx1"/>
                          </a:solidFill>
                        </a:rPr>
                        <a:t>.46</a:t>
                      </a:r>
                      <a:endParaRPr kumimoji="1" lang="ja-JP" altLang="en-US" dirty="0">
                        <a:solidFill>
                          <a:schemeClr val="tx1"/>
                        </a:solidFill>
                      </a:endParaRPr>
                    </a:p>
                  </a:txBody>
                  <a:tcPr/>
                </a:tc>
                <a:tc>
                  <a:txBody>
                    <a:bodyPr/>
                    <a:lstStyle/>
                    <a:p>
                      <a:pPr algn="ctr"/>
                      <a:r>
                        <a:rPr kumimoji="1" lang="en-US" altLang="ja-JP" dirty="0" smtClean="0">
                          <a:solidFill>
                            <a:schemeClr val="tx1"/>
                          </a:solidFill>
                        </a:rPr>
                        <a:t>.84</a:t>
                      </a:r>
                      <a:endParaRPr kumimoji="1" lang="ja-JP" altLang="en-US" dirty="0">
                        <a:solidFill>
                          <a:schemeClr val="tx1"/>
                        </a:solidFill>
                      </a:endParaRPr>
                    </a:p>
                  </a:txBody>
                  <a:tcPr/>
                </a:tc>
                <a:tc>
                  <a:txBody>
                    <a:bodyPr/>
                    <a:lstStyle/>
                    <a:p>
                      <a:pPr algn="ctr"/>
                      <a:r>
                        <a:rPr kumimoji="1" lang="en-US" altLang="ja-JP" dirty="0" smtClean="0">
                          <a:solidFill>
                            <a:schemeClr val="tx1"/>
                          </a:solidFill>
                        </a:rPr>
                        <a:t>.79</a:t>
                      </a:r>
                      <a:endParaRPr kumimoji="1" lang="ja-JP" altLang="en-US" dirty="0">
                        <a:solidFill>
                          <a:schemeClr val="tx1"/>
                        </a:solidFill>
                      </a:endParaRPr>
                    </a:p>
                  </a:txBody>
                  <a:tcPr/>
                </a:tc>
                <a:extLst>
                  <a:ext uri="{0D108BD9-81ED-4DB2-BD59-A6C34878D82A}">
                    <a16:rowId xmlns:a16="http://schemas.microsoft.com/office/drawing/2014/main" val="2182787259"/>
                  </a:ext>
                </a:extLst>
              </a:tr>
              <a:tr h="370840">
                <a:tc>
                  <a:txBody>
                    <a:bodyPr/>
                    <a:lstStyle/>
                    <a:p>
                      <a:pPr algn="ctr"/>
                      <a:r>
                        <a:rPr kumimoji="1" lang="en-US" altLang="ja-JP" dirty="0" smtClean="0"/>
                        <a:t>MT3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.06</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.03</a:t>
                      </a:r>
                      <a:endParaRPr kumimoji="1" lang="ja-JP" altLang="en-US" dirty="0">
                        <a:solidFill>
                          <a:schemeClr val="tx1"/>
                        </a:solidFill>
                      </a:endParaRPr>
                    </a:p>
                  </a:txBody>
                  <a:tcPr/>
                </a:tc>
                <a:tc>
                  <a:txBody>
                    <a:bodyPr/>
                    <a:lstStyle/>
                    <a:p>
                      <a:pPr algn="ctr"/>
                      <a:r>
                        <a:rPr kumimoji="1" lang="en-US" altLang="ja-JP" dirty="0" smtClean="0">
                          <a:solidFill>
                            <a:schemeClr val="tx1"/>
                          </a:solidFill>
                        </a:rPr>
                        <a:t>.09</a:t>
                      </a:r>
                      <a:endParaRPr kumimoji="1" lang="ja-JP" altLang="en-US" dirty="0">
                        <a:solidFill>
                          <a:schemeClr val="tx1"/>
                        </a:solidFill>
                      </a:endParaRPr>
                    </a:p>
                  </a:txBody>
                  <a:tcPr/>
                </a:tc>
                <a:tc>
                  <a:txBody>
                    <a:bodyPr/>
                    <a:lstStyle/>
                    <a:p>
                      <a:pPr algn="ctr"/>
                      <a:r>
                        <a:rPr kumimoji="1" lang="en-US" altLang="ja-JP" dirty="0" smtClean="0">
                          <a:solidFill>
                            <a:schemeClr val="tx1"/>
                          </a:solidFill>
                        </a:rPr>
                        <a:t>.23</a:t>
                      </a:r>
                      <a:endParaRPr kumimoji="1" lang="ja-JP" altLang="en-US" dirty="0">
                        <a:solidFill>
                          <a:schemeClr val="tx1"/>
                        </a:solidFill>
                      </a:endParaRPr>
                    </a:p>
                  </a:txBody>
                  <a:tcPr/>
                </a:tc>
                <a:tc>
                  <a:txBody>
                    <a:bodyPr/>
                    <a:lstStyle/>
                    <a:p>
                      <a:pPr algn="ctr"/>
                      <a:r>
                        <a:rPr kumimoji="1" lang="en-US" altLang="ja-JP" dirty="0" smtClean="0">
                          <a:solidFill>
                            <a:schemeClr val="tx1"/>
                          </a:solidFill>
                        </a:rPr>
                        <a:t>.04</a:t>
                      </a:r>
                      <a:endParaRPr kumimoji="1" lang="ja-JP" altLang="en-US" dirty="0">
                        <a:solidFill>
                          <a:schemeClr val="tx1"/>
                        </a:solidFill>
                      </a:endParaRPr>
                    </a:p>
                  </a:txBody>
                  <a:tcPr/>
                </a:tc>
                <a:tc>
                  <a:txBody>
                    <a:bodyPr/>
                    <a:lstStyle/>
                    <a:p>
                      <a:pPr algn="ctr"/>
                      <a:r>
                        <a:rPr kumimoji="1" lang="en-US" altLang="ja-JP" dirty="0" smtClean="0">
                          <a:solidFill>
                            <a:schemeClr val="tx1"/>
                          </a:solidFill>
                        </a:rPr>
                        <a:t>.55</a:t>
                      </a:r>
                      <a:endParaRPr kumimoji="1" lang="ja-JP" altLang="en-US" dirty="0">
                        <a:solidFill>
                          <a:schemeClr val="tx1"/>
                        </a:solidFill>
                      </a:endParaRPr>
                    </a:p>
                  </a:txBody>
                  <a:tcPr/>
                </a:tc>
                <a:tc>
                  <a:txBody>
                    <a:bodyPr/>
                    <a:lstStyle/>
                    <a:p>
                      <a:pPr algn="ctr"/>
                      <a:r>
                        <a:rPr kumimoji="1" lang="en-US" altLang="ja-JP" dirty="0" smtClean="0">
                          <a:solidFill>
                            <a:schemeClr val="tx1"/>
                          </a:solidFill>
                        </a:rPr>
                        <a:t>.43</a:t>
                      </a:r>
                      <a:endParaRPr kumimoji="1" lang="ja-JP" altLang="en-US" dirty="0">
                        <a:solidFill>
                          <a:schemeClr val="tx1"/>
                        </a:solidFill>
                      </a:endParaRPr>
                    </a:p>
                  </a:txBody>
                  <a:tcPr/>
                </a:tc>
                <a:extLst>
                  <a:ext uri="{0D108BD9-81ED-4DB2-BD59-A6C34878D82A}">
                    <a16:rowId xmlns:a16="http://schemas.microsoft.com/office/drawing/2014/main" val="3698718665"/>
                  </a:ext>
                </a:extLst>
              </a:tr>
              <a:tr h="370840">
                <a:tc>
                  <a:txBody>
                    <a:bodyPr/>
                    <a:lstStyle/>
                    <a:p>
                      <a:pPr algn="ctr"/>
                      <a:r>
                        <a:rPr kumimoji="1" lang="en-US" altLang="ja-JP" dirty="0" smtClean="0"/>
                        <a:t>WT3/T4</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tc>
                <a:tc>
                  <a:txBody>
                    <a:bodyPr/>
                    <a:lstStyle/>
                    <a:p>
                      <a:pPr algn="ctr"/>
                      <a:r>
                        <a:rPr kumimoji="1" lang="en-US" altLang="ja-JP" dirty="0" smtClean="0">
                          <a:solidFill>
                            <a:schemeClr val="tx1"/>
                          </a:solidFill>
                        </a:rPr>
                        <a:t>.02</a:t>
                      </a:r>
                      <a:endParaRPr kumimoji="1" lang="ja-JP" altLang="en-US" dirty="0">
                        <a:solidFill>
                          <a:schemeClr val="tx1"/>
                        </a:solidFill>
                      </a:endParaRPr>
                    </a:p>
                  </a:txBody>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tc>
                <a:tc>
                  <a:txBody>
                    <a:bodyPr/>
                    <a:lstStyle/>
                    <a:p>
                      <a:pPr algn="ctr"/>
                      <a:r>
                        <a:rPr kumimoji="1" lang="en-US" altLang="ja-JP" dirty="0" smtClean="0">
                          <a:solidFill>
                            <a:schemeClr val="tx1"/>
                          </a:solidFill>
                        </a:rPr>
                        <a:t>.08</a:t>
                      </a:r>
                      <a:endParaRPr kumimoji="1" lang="ja-JP" altLang="en-US" dirty="0">
                        <a:solidFill>
                          <a:schemeClr val="tx1"/>
                        </a:solidFill>
                      </a:endParaRPr>
                    </a:p>
                  </a:txBody>
                  <a:tcPr/>
                </a:tc>
                <a:tc>
                  <a:txBody>
                    <a:bodyPr/>
                    <a:lstStyle/>
                    <a:p>
                      <a:pPr algn="ctr"/>
                      <a:r>
                        <a:rPr kumimoji="1" lang="en-US" altLang="ja-JP" dirty="0" smtClean="0">
                          <a:solidFill>
                            <a:schemeClr val="tx1"/>
                          </a:solidFill>
                        </a:rPr>
                        <a:t>.05</a:t>
                      </a:r>
                      <a:endParaRPr kumimoji="1" lang="ja-JP" altLang="en-US" dirty="0">
                        <a:solidFill>
                          <a:schemeClr val="tx1"/>
                        </a:solidFill>
                      </a:endParaRPr>
                    </a:p>
                  </a:txBody>
                  <a:tcPr/>
                </a:tc>
                <a:extLst>
                  <a:ext uri="{0D108BD9-81ED-4DB2-BD59-A6C34878D82A}">
                    <a16:rowId xmlns:a16="http://schemas.microsoft.com/office/drawing/2014/main" val="3315835335"/>
                  </a:ext>
                </a:extLst>
              </a:tr>
              <a:tr h="155013">
                <a:tc gridSpan="2">
                  <a:txBody>
                    <a:bodyPr/>
                    <a:lstStyle/>
                    <a:p>
                      <a:pPr algn="ctr"/>
                      <a:endParaRPr kumimoji="1" lang="ja-JP" altLang="en-US" dirty="0"/>
                    </a:p>
                  </a:txBody>
                  <a:tcPr>
                    <a:lnL w="9525" cap="flat" cmpd="sng" algn="ctr">
                      <a:noFill/>
                      <a:prstDash val="solid"/>
                    </a:lnL>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2392950258"/>
                  </a:ext>
                </a:extLst>
              </a:tr>
              <a:tr h="370840">
                <a:tc>
                  <a:txBody>
                    <a:bodyPr/>
                    <a:lstStyle/>
                    <a:p>
                      <a:pPr algn="ctr"/>
                      <a:r>
                        <a:rPr kumimoji="1" lang="en-US" altLang="ja-JP" smtClean="0"/>
                        <a:t>All clones (</a:t>
                      </a:r>
                      <a:r>
                        <a:rPr kumimoji="1" lang="ja-JP" altLang="en-US" smtClean="0"/>
                        <a:t>万</a:t>
                      </a:r>
                      <a:r>
                        <a:rPr kumimoji="1" lang="en-US" altLang="ja-JP" smtClean="0"/>
                        <a:t>)</a:t>
                      </a:r>
                      <a:endParaRPr kumimoji="1" lang="ja-JP" altLang="en-US" dirty="0" smtClean="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132</a:t>
                      </a:r>
                      <a:endParaRPr kumimoji="1" lang="ja-JP" altLang="en-US"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168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246</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568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188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mtClean="0">
                          <a:solidFill>
                            <a:schemeClr val="tx1"/>
                          </a:solidFill>
                        </a:rPr>
                        <a:t>1,061</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1,353</a:t>
                      </a:r>
                      <a:endParaRPr kumimoji="1" lang="ja-JP" altLang="en-US" dirty="0">
                        <a:solidFill>
                          <a:schemeClr val="tx1"/>
                        </a:solidFill>
                      </a:endParaRP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9074975"/>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22</a:t>
            </a:fld>
            <a:endParaRPr lang="en-US" altLang="ja-JP"/>
          </a:p>
        </p:txBody>
      </p:sp>
      <p:sp>
        <p:nvSpPr>
          <p:cNvPr id="6" name="テキスト ボックス 5"/>
          <p:cNvSpPr txBox="1"/>
          <p:nvPr/>
        </p:nvSpPr>
        <p:spPr>
          <a:xfrm rot="18900000">
            <a:off x="2181350" y="1385184"/>
            <a:ext cx="2299689" cy="338554"/>
          </a:xfrm>
          <a:prstGeom prst="rect">
            <a:avLst/>
          </a:prstGeom>
          <a:noFill/>
        </p:spPr>
        <p:txBody>
          <a:bodyPr wrap="square" rtlCol="0">
            <a:spAutoFit/>
          </a:bodyPr>
          <a:lstStyle/>
          <a:p>
            <a:r>
              <a:rPr kumimoji="1" lang="en-US" altLang="ja-JP" sz="1600" dirty="0" err="1" smtClean="0"/>
              <a:t>BoW</a:t>
            </a:r>
            <a:endParaRPr kumimoji="1" lang="ja-JP" altLang="en-US" sz="1600" dirty="0"/>
          </a:p>
        </p:txBody>
      </p:sp>
      <p:sp>
        <p:nvSpPr>
          <p:cNvPr id="8" name="テキスト ボックス 7"/>
          <p:cNvSpPr txBox="1"/>
          <p:nvPr/>
        </p:nvSpPr>
        <p:spPr>
          <a:xfrm rot="18900000">
            <a:off x="3086845" y="1385183"/>
            <a:ext cx="2299689" cy="338554"/>
          </a:xfrm>
          <a:prstGeom prst="rect">
            <a:avLst/>
          </a:prstGeom>
          <a:noFill/>
        </p:spPr>
        <p:txBody>
          <a:bodyPr wrap="square" rtlCol="0">
            <a:spAutoFit/>
          </a:bodyPr>
          <a:lstStyle/>
          <a:p>
            <a:r>
              <a:rPr kumimoji="1" lang="en-US" altLang="ja-JP" sz="1600" dirty="0" smtClean="0"/>
              <a:t>TF-IDF</a:t>
            </a:r>
            <a:endParaRPr kumimoji="1" lang="ja-JP" altLang="en-US" sz="1600" dirty="0"/>
          </a:p>
        </p:txBody>
      </p:sp>
      <p:sp>
        <p:nvSpPr>
          <p:cNvPr id="9" name="テキスト ボックス 8"/>
          <p:cNvSpPr txBox="1"/>
          <p:nvPr/>
        </p:nvSpPr>
        <p:spPr>
          <a:xfrm rot="18900000">
            <a:off x="3992340" y="1385183"/>
            <a:ext cx="2299689" cy="338554"/>
          </a:xfrm>
          <a:prstGeom prst="rect">
            <a:avLst/>
          </a:prstGeom>
          <a:noFill/>
        </p:spPr>
        <p:txBody>
          <a:bodyPr wrap="square" rtlCol="0">
            <a:spAutoFit/>
          </a:bodyPr>
          <a:lstStyle/>
          <a:p>
            <a:r>
              <a:rPr lang="en-US" altLang="ja-JP" sz="1600" dirty="0" smtClean="0"/>
              <a:t>LSA</a:t>
            </a:r>
            <a:endParaRPr kumimoji="1" lang="ja-JP" altLang="en-US" sz="1600" dirty="0"/>
          </a:p>
        </p:txBody>
      </p:sp>
      <p:sp>
        <p:nvSpPr>
          <p:cNvPr id="10" name="テキスト ボックス 9"/>
          <p:cNvSpPr txBox="1"/>
          <p:nvPr/>
        </p:nvSpPr>
        <p:spPr>
          <a:xfrm rot="18900000">
            <a:off x="4897835" y="1385183"/>
            <a:ext cx="2299689" cy="338554"/>
          </a:xfrm>
          <a:prstGeom prst="rect">
            <a:avLst/>
          </a:prstGeom>
          <a:noFill/>
        </p:spPr>
        <p:txBody>
          <a:bodyPr wrap="square" rtlCol="0">
            <a:spAutoFit/>
          </a:bodyPr>
          <a:lstStyle/>
          <a:p>
            <a:r>
              <a:rPr kumimoji="1" lang="en-US" altLang="ja-JP" sz="1600" dirty="0" smtClean="0"/>
              <a:t>LDA</a:t>
            </a:r>
            <a:endParaRPr kumimoji="1" lang="ja-JP" altLang="en-US" sz="1600" dirty="0"/>
          </a:p>
        </p:txBody>
      </p:sp>
      <p:sp>
        <p:nvSpPr>
          <p:cNvPr id="11" name="テキスト ボックス 10"/>
          <p:cNvSpPr txBox="1"/>
          <p:nvPr/>
        </p:nvSpPr>
        <p:spPr>
          <a:xfrm rot="18900000">
            <a:off x="5803332" y="1385186"/>
            <a:ext cx="2299689" cy="338554"/>
          </a:xfrm>
          <a:prstGeom prst="rect">
            <a:avLst/>
          </a:prstGeom>
          <a:noFill/>
        </p:spPr>
        <p:txBody>
          <a:bodyPr wrap="square" rtlCol="0">
            <a:spAutoFit/>
          </a:bodyPr>
          <a:lstStyle/>
          <a:p>
            <a:r>
              <a:rPr lang="en-US" altLang="ja-JP" sz="1600" dirty="0" smtClean="0"/>
              <a:t>Doc2Vec</a:t>
            </a:r>
            <a:endParaRPr kumimoji="1" lang="ja-JP" altLang="en-US" sz="1600" dirty="0"/>
          </a:p>
        </p:txBody>
      </p:sp>
      <p:sp>
        <p:nvSpPr>
          <p:cNvPr id="28" name="角丸四角形 27"/>
          <p:cNvSpPr/>
          <p:nvPr/>
        </p:nvSpPr>
        <p:spPr>
          <a:xfrm>
            <a:off x="1942310" y="5577839"/>
            <a:ext cx="5259380" cy="853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spcBef>
                <a:spcPct val="20000"/>
              </a:spcBef>
            </a:pPr>
            <a:r>
              <a:rPr lang="en-US" altLang="ja-JP" sz="2400" kern="0" dirty="0" smtClean="0">
                <a:solidFill>
                  <a:srgbClr val="0C0C0C">
                    <a:lumMod val="90000"/>
                    <a:lumOff val="10000"/>
                  </a:srgbClr>
                </a:solidFill>
                <a:latin typeface="+mj-lt"/>
                <a:ea typeface="+mj-ea"/>
              </a:rPr>
              <a:t>LSA</a:t>
            </a:r>
            <a:r>
              <a:rPr lang="ja-JP" altLang="en-US" sz="2400" kern="0" dirty="0" smtClean="0">
                <a:solidFill>
                  <a:srgbClr val="0C0C0C">
                    <a:lumMod val="90000"/>
                    <a:lumOff val="10000"/>
                  </a:srgbClr>
                </a:solidFill>
                <a:latin typeface="+mj-lt"/>
                <a:ea typeface="+mj-ea"/>
              </a:rPr>
              <a:t>や</a:t>
            </a:r>
            <a:r>
              <a:rPr lang="en-US" altLang="ja-JP" sz="2400" kern="0" dirty="0" smtClean="0">
                <a:solidFill>
                  <a:srgbClr val="0C0C0C">
                    <a:lumMod val="90000"/>
                    <a:lumOff val="10000"/>
                  </a:srgbClr>
                </a:solidFill>
                <a:latin typeface="+mj-lt"/>
                <a:ea typeface="+mj-ea"/>
              </a:rPr>
              <a:t>LDA</a:t>
            </a:r>
            <a:r>
              <a:rPr lang="ja-JP" altLang="en-US" sz="2400" kern="0" dirty="0" smtClean="0">
                <a:solidFill>
                  <a:srgbClr val="0C0C0C">
                    <a:lumMod val="90000"/>
                    <a:lumOff val="10000"/>
                  </a:srgbClr>
                </a:solidFill>
                <a:latin typeface="+mj-lt"/>
                <a:ea typeface="+mj-ea"/>
              </a:rPr>
              <a:t>は次元圧縮を行うだけで</a:t>
            </a:r>
            <a:endParaRPr lang="en-US" altLang="ja-JP" sz="2400" kern="0" dirty="0" smtClean="0">
              <a:solidFill>
                <a:srgbClr val="0C0C0C">
                  <a:lumMod val="90000"/>
                  <a:lumOff val="10000"/>
                </a:srgbClr>
              </a:solidFill>
              <a:latin typeface="+mj-lt"/>
              <a:ea typeface="+mj-ea"/>
            </a:endParaRPr>
          </a:p>
          <a:p>
            <a:pPr>
              <a:spcBef>
                <a:spcPct val="20000"/>
              </a:spcBef>
            </a:pPr>
            <a:r>
              <a:rPr lang="en-US" altLang="ja-JP" sz="2400" kern="0" dirty="0" err="1" smtClean="0">
                <a:solidFill>
                  <a:srgbClr val="0C0C0C">
                    <a:lumMod val="90000"/>
                    <a:lumOff val="10000"/>
                  </a:srgbClr>
                </a:solidFill>
                <a:latin typeface="+mj-lt"/>
                <a:ea typeface="+mj-ea"/>
              </a:rPr>
              <a:t>BoW</a:t>
            </a:r>
            <a:r>
              <a:rPr lang="ja-JP" altLang="en-US" sz="2400" kern="0" dirty="0" smtClean="0">
                <a:solidFill>
                  <a:srgbClr val="0C0C0C">
                    <a:lumMod val="90000"/>
                    <a:lumOff val="10000"/>
                  </a:srgbClr>
                </a:solidFill>
                <a:latin typeface="+mj-lt"/>
                <a:ea typeface="+mj-ea"/>
              </a:rPr>
              <a:t>や</a:t>
            </a:r>
            <a:r>
              <a:rPr lang="en-US" altLang="ja-JP" sz="2400" kern="0" dirty="0" smtClean="0">
                <a:solidFill>
                  <a:srgbClr val="0C0C0C">
                    <a:lumMod val="90000"/>
                    <a:lumOff val="10000"/>
                  </a:srgbClr>
                </a:solidFill>
                <a:latin typeface="+mj-lt"/>
                <a:ea typeface="+mj-ea"/>
              </a:rPr>
              <a:t>TF-IDF</a:t>
            </a:r>
            <a:r>
              <a:rPr lang="ja-JP" altLang="en-US" sz="2400" kern="0" dirty="0" smtClean="0">
                <a:solidFill>
                  <a:srgbClr val="0C0C0C">
                    <a:lumMod val="90000"/>
                    <a:lumOff val="10000"/>
                  </a:srgbClr>
                </a:solidFill>
                <a:latin typeface="+mj-lt"/>
                <a:ea typeface="+mj-ea"/>
              </a:rPr>
              <a:t>より再現率が高くなる</a:t>
            </a:r>
            <a:endParaRPr lang="en-US" altLang="ja-JP" sz="2400" kern="0" dirty="0" smtClean="0">
              <a:solidFill>
                <a:srgbClr val="0C0C0C">
                  <a:lumMod val="90000"/>
                  <a:lumOff val="10000"/>
                </a:srgbClr>
              </a:solidFill>
              <a:latin typeface="+mj-lt"/>
              <a:ea typeface="+mj-ea"/>
            </a:endParaRPr>
          </a:p>
        </p:txBody>
      </p:sp>
      <p:sp>
        <p:nvSpPr>
          <p:cNvPr id="13" name="テキスト ボックス 12"/>
          <p:cNvSpPr txBox="1"/>
          <p:nvPr/>
        </p:nvSpPr>
        <p:spPr>
          <a:xfrm rot="18900000">
            <a:off x="6593084" y="1385182"/>
            <a:ext cx="2299689" cy="338554"/>
          </a:xfrm>
          <a:prstGeom prst="rect">
            <a:avLst/>
          </a:prstGeom>
          <a:noFill/>
        </p:spPr>
        <p:txBody>
          <a:bodyPr wrap="square" rtlCol="0">
            <a:spAutoFit/>
          </a:bodyPr>
          <a:lstStyle/>
          <a:p>
            <a:r>
              <a:rPr lang="en-US" altLang="ja-JP" sz="1600" dirty="0" smtClean="0"/>
              <a:t>WV-avg</a:t>
            </a:r>
            <a:endParaRPr kumimoji="1" lang="ja-JP" altLang="en-US" sz="1600" dirty="0"/>
          </a:p>
        </p:txBody>
      </p:sp>
      <p:sp>
        <p:nvSpPr>
          <p:cNvPr id="14" name="テキスト ボックス 13"/>
          <p:cNvSpPr txBox="1"/>
          <p:nvPr/>
        </p:nvSpPr>
        <p:spPr>
          <a:xfrm rot="18900000">
            <a:off x="7498577" y="1293594"/>
            <a:ext cx="2299689" cy="338554"/>
          </a:xfrm>
          <a:prstGeom prst="rect">
            <a:avLst/>
          </a:prstGeom>
          <a:noFill/>
        </p:spPr>
        <p:txBody>
          <a:bodyPr wrap="square" rtlCol="0">
            <a:spAutoFit/>
          </a:bodyPr>
          <a:lstStyle/>
          <a:p>
            <a:r>
              <a:rPr lang="en-US" altLang="ja-JP" sz="1600" dirty="0" smtClean="0"/>
              <a:t>FT-</a:t>
            </a:r>
            <a:r>
              <a:rPr lang="en-US" altLang="ja-JP" sz="1600" dirty="0" err="1" smtClean="0"/>
              <a:t>avg</a:t>
            </a:r>
            <a:endParaRPr kumimoji="1" lang="ja-JP" altLang="en-US" sz="1600" dirty="0"/>
          </a:p>
        </p:txBody>
      </p:sp>
      <p:sp>
        <p:nvSpPr>
          <p:cNvPr id="7" name="テキスト ボックス 6"/>
          <p:cNvSpPr txBox="1"/>
          <p:nvPr/>
        </p:nvSpPr>
        <p:spPr>
          <a:xfrm>
            <a:off x="581025" y="1733550"/>
            <a:ext cx="1619250" cy="369332"/>
          </a:xfrm>
          <a:prstGeom prst="rect">
            <a:avLst/>
          </a:prstGeom>
          <a:noFill/>
        </p:spPr>
        <p:txBody>
          <a:bodyPr wrap="square" rtlCol="0">
            <a:spAutoFit/>
          </a:bodyPr>
          <a:lstStyle/>
          <a:p>
            <a:r>
              <a:rPr kumimoji="1" lang="ja-JP" altLang="en-US" dirty="0" smtClean="0"/>
              <a:t>再現率</a:t>
            </a:r>
            <a:endParaRPr kumimoji="1" lang="ja-JP" altLang="en-US" dirty="0"/>
          </a:p>
        </p:txBody>
      </p:sp>
      <p:sp>
        <p:nvSpPr>
          <p:cNvPr id="15" name="角丸四角形 14"/>
          <p:cNvSpPr/>
          <p:nvPr/>
        </p:nvSpPr>
        <p:spPr>
          <a:xfrm>
            <a:off x="3961552" y="2487223"/>
            <a:ext cx="1859661" cy="2221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413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RQ</a:t>
            </a:r>
            <a:r>
              <a:rPr kumimoji="1" lang="en-US" altLang="ja-JP" dirty="0" smtClean="0"/>
              <a:t>1</a:t>
            </a:r>
            <a:r>
              <a:rPr kumimoji="1" lang="ja-JP" altLang="en-US" dirty="0" smtClean="0"/>
              <a:t> </a:t>
            </a:r>
            <a:r>
              <a:rPr lang="ja-JP" altLang="en-US" dirty="0" smtClean="0"/>
              <a:t>結果（</a:t>
            </a:r>
            <a:r>
              <a:rPr lang="en-US" altLang="ja-JP" dirty="0" smtClean="0"/>
              <a:t>3/3</a:t>
            </a:r>
            <a:r>
              <a:rPr lang="ja-JP" altLang="en-US" dirty="0" smtClean="0"/>
              <a:t>）</a:t>
            </a:r>
            <a:endParaRPr kumimoji="1" lang="ja-JP" altLang="en-US" dirty="0"/>
          </a:p>
        </p:txBody>
      </p:sp>
      <p:graphicFrame>
        <p:nvGraphicFramePr>
          <p:cNvPr id="5" name="コンテンツ プレースホルダー 4"/>
          <p:cNvGraphicFramePr>
            <a:graphicFrameLocks noGrp="1"/>
          </p:cNvGraphicFramePr>
          <p:nvPr>
            <p:ph idx="1"/>
            <p:extLst/>
          </p:nvPr>
        </p:nvGraphicFramePr>
        <p:xfrm>
          <a:off x="457199" y="2487222"/>
          <a:ext cx="8028431" cy="2961640"/>
        </p:xfrm>
        <a:graphic>
          <a:graphicData uri="http://schemas.openxmlformats.org/drawingml/2006/table">
            <a:tbl>
              <a:tblPr bandRow="1">
                <a:tableStyleId>{72833802-FEF1-4C79-8D5D-14CF1EAF98D9}</a:tableStyleId>
              </a:tblPr>
              <a:tblGrid>
                <a:gridCol w="1755423">
                  <a:extLst>
                    <a:ext uri="{9D8B030D-6E8A-4147-A177-3AD203B41FA5}">
                      <a16:colId xmlns:a16="http://schemas.microsoft.com/office/drawing/2014/main" val="166228205"/>
                    </a:ext>
                  </a:extLst>
                </a:gridCol>
                <a:gridCol w="896144">
                  <a:extLst>
                    <a:ext uri="{9D8B030D-6E8A-4147-A177-3AD203B41FA5}">
                      <a16:colId xmlns:a16="http://schemas.microsoft.com/office/drawing/2014/main" val="1922841442"/>
                    </a:ext>
                  </a:extLst>
                </a:gridCol>
                <a:gridCol w="896144">
                  <a:extLst>
                    <a:ext uri="{9D8B030D-6E8A-4147-A177-3AD203B41FA5}">
                      <a16:colId xmlns:a16="http://schemas.microsoft.com/office/drawing/2014/main" val="491973338"/>
                    </a:ext>
                  </a:extLst>
                </a:gridCol>
                <a:gridCol w="896144">
                  <a:extLst>
                    <a:ext uri="{9D8B030D-6E8A-4147-A177-3AD203B41FA5}">
                      <a16:colId xmlns:a16="http://schemas.microsoft.com/office/drawing/2014/main" val="1132256815"/>
                    </a:ext>
                  </a:extLst>
                </a:gridCol>
                <a:gridCol w="896144">
                  <a:extLst>
                    <a:ext uri="{9D8B030D-6E8A-4147-A177-3AD203B41FA5}">
                      <a16:colId xmlns:a16="http://schemas.microsoft.com/office/drawing/2014/main" val="3333016014"/>
                    </a:ext>
                  </a:extLst>
                </a:gridCol>
                <a:gridCol w="896144">
                  <a:extLst>
                    <a:ext uri="{9D8B030D-6E8A-4147-A177-3AD203B41FA5}">
                      <a16:colId xmlns:a16="http://schemas.microsoft.com/office/drawing/2014/main" val="3575233508"/>
                    </a:ext>
                  </a:extLst>
                </a:gridCol>
                <a:gridCol w="896144">
                  <a:extLst>
                    <a:ext uri="{9D8B030D-6E8A-4147-A177-3AD203B41FA5}">
                      <a16:colId xmlns:a16="http://schemas.microsoft.com/office/drawing/2014/main" val="2562969239"/>
                    </a:ext>
                  </a:extLst>
                </a:gridCol>
                <a:gridCol w="896144">
                  <a:extLst>
                    <a:ext uri="{9D8B030D-6E8A-4147-A177-3AD203B41FA5}">
                      <a16:colId xmlns:a16="http://schemas.microsoft.com/office/drawing/2014/main" val="162607255"/>
                    </a:ext>
                  </a:extLst>
                </a:gridCol>
              </a:tblGrid>
              <a:tr h="370840">
                <a:tc>
                  <a:txBody>
                    <a:bodyPr/>
                    <a:lstStyle/>
                    <a:p>
                      <a:pPr algn="ctr"/>
                      <a:r>
                        <a:rPr kumimoji="1" lang="en-US" altLang="ja-JP" dirty="0" smtClean="0"/>
                        <a:t>T1</a:t>
                      </a:r>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tc>
                  <a:txBody>
                    <a:bodyPr/>
                    <a:lstStyle/>
                    <a:p>
                      <a:pPr algn="ctr"/>
                      <a:r>
                        <a:rPr kumimoji="1" lang="en-US" altLang="ja-JP" dirty="0" smtClean="0">
                          <a:solidFill>
                            <a:schemeClr val="tx1"/>
                          </a:solidFill>
                        </a:rPr>
                        <a:t>.99</a:t>
                      </a:r>
                      <a:endParaRPr kumimoji="1" lang="ja-JP" altLang="en-US" dirty="0">
                        <a:solidFill>
                          <a:schemeClr val="tx1"/>
                        </a:solidFill>
                      </a:endParaRPr>
                    </a:p>
                  </a:txBody>
                  <a:tcPr/>
                </a:tc>
                <a:extLst>
                  <a:ext uri="{0D108BD9-81ED-4DB2-BD59-A6C34878D82A}">
                    <a16:rowId xmlns:a16="http://schemas.microsoft.com/office/drawing/2014/main" val="255004170"/>
                  </a:ext>
                </a:extLst>
              </a:tr>
              <a:tr h="370840">
                <a:tc>
                  <a:txBody>
                    <a:bodyPr/>
                    <a:lstStyle/>
                    <a:p>
                      <a:pPr algn="ctr"/>
                      <a:r>
                        <a:rPr kumimoji="1" lang="en-US" altLang="ja-JP" dirty="0" smtClean="0"/>
                        <a:t>T2</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.84</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.82</a:t>
                      </a:r>
                      <a:endParaRPr kumimoji="1" lang="ja-JP" altLang="en-US" dirty="0">
                        <a:solidFill>
                          <a:schemeClr val="tx1"/>
                        </a:solidFill>
                      </a:endParaRPr>
                    </a:p>
                  </a:txBody>
                  <a:tcPr/>
                </a:tc>
                <a:tc>
                  <a:txBody>
                    <a:bodyPr/>
                    <a:lstStyle/>
                    <a:p>
                      <a:pPr algn="ctr"/>
                      <a:r>
                        <a:rPr kumimoji="1" lang="en-US" altLang="ja-JP" dirty="0" smtClean="0">
                          <a:solidFill>
                            <a:schemeClr val="tx1"/>
                          </a:solidFill>
                        </a:rPr>
                        <a:t>.92</a:t>
                      </a:r>
                      <a:endParaRPr kumimoji="1" lang="ja-JP" altLang="en-US" dirty="0">
                        <a:solidFill>
                          <a:schemeClr val="tx1"/>
                        </a:solidFill>
                      </a:endParaRPr>
                    </a:p>
                  </a:txBody>
                  <a:tcPr/>
                </a:tc>
                <a:tc>
                  <a:txBody>
                    <a:bodyPr/>
                    <a:lstStyle/>
                    <a:p>
                      <a:pPr algn="ctr"/>
                      <a:r>
                        <a:rPr kumimoji="1" lang="en-US" altLang="ja-JP" dirty="0" smtClean="0">
                          <a:solidFill>
                            <a:schemeClr val="tx1"/>
                          </a:solidFill>
                        </a:rPr>
                        <a:t>.85</a:t>
                      </a:r>
                      <a:endParaRPr kumimoji="1" lang="ja-JP" altLang="en-US" dirty="0">
                        <a:solidFill>
                          <a:schemeClr val="tx1"/>
                        </a:solidFill>
                      </a:endParaRPr>
                    </a:p>
                  </a:txBody>
                  <a:tcPr/>
                </a:tc>
                <a:tc>
                  <a:txBody>
                    <a:bodyPr/>
                    <a:lstStyle/>
                    <a:p>
                      <a:pPr algn="ctr"/>
                      <a:r>
                        <a:rPr kumimoji="1" lang="en-US" altLang="ja-JP" dirty="0" smtClean="0">
                          <a:solidFill>
                            <a:schemeClr val="tx1"/>
                          </a:solidFill>
                        </a:rPr>
                        <a:t>.91</a:t>
                      </a:r>
                      <a:endParaRPr kumimoji="1" lang="ja-JP" altLang="en-US" dirty="0">
                        <a:solidFill>
                          <a:schemeClr val="tx1"/>
                        </a:solidFill>
                      </a:endParaRPr>
                    </a:p>
                  </a:txBody>
                  <a:tcPr/>
                </a:tc>
                <a:tc>
                  <a:txBody>
                    <a:bodyPr/>
                    <a:lstStyle/>
                    <a:p>
                      <a:pPr algn="ctr"/>
                      <a:r>
                        <a:rPr kumimoji="1" lang="en-US" altLang="ja-JP" dirty="0" smtClean="0">
                          <a:solidFill>
                            <a:schemeClr val="tx1"/>
                          </a:solidFill>
                        </a:rPr>
                        <a:t>.95</a:t>
                      </a:r>
                      <a:endParaRPr kumimoji="1" lang="ja-JP" altLang="en-US" dirty="0">
                        <a:solidFill>
                          <a:schemeClr val="tx1"/>
                        </a:solidFill>
                      </a:endParaRPr>
                    </a:p>
                  </a:txBody>
                  <a:tcPr/>
                </a:tc>
                <a:tc>
                  <a:txBody>
                    <a:bodyPr/>
                    <a:lstStyle/>
                    <a:p>
                      <a:pPr algn="ctr"/>
                      <a:r>
                        <a:rPr kumimoji="1" lang="en-US" altLang="ja-JP" dirty="0" smtClean="0">
                          <a:solidFill>
                            <a:schemeClr val="tx1"/>
                          </a:solidFill>
                        </a:rPr>
                        <a:t>.94</a:t>
                      </a:r>
                      <a:endParaRPr kumimoji="1" lang="ja-JP" altLang="en-US" dirty="0">
                        <a:solidFill>
                          <a:schemeClr val="tx1"/>
                        </a:solidFill>
                      </a:endParaRPr>
                    </a:p>
                  </a:txBody>
                  <a:tcPr/>
                </a:tc>
                <a:extLst>
                  <a:ext uri="{0D108BD9-81ED-4DB2-BD59-A6C34878D82A}">
                    <a16:rowId xmlns:a16="http://schemas.microsoft.com/office/drawing/2014/main" val="146744442"/>
                  </a:ext>
                </a:extLst>
              </a:tr>
              <a:tr h="370840">
                <a:tc>
                  <a:txBody>
                    <a:bodyPr/>
                    <a:lstStyle/>
                    <a:p>
                      <a:pPr algn="ctr"/>
                      <a:r>
                        <a:rPr kumimoji="1" lang="en-US" altLang="ja-JP" dirty="0" smtClean="0"/>
                        <a:t>VST3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.90</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.82</a:t>
                      </a:r>
                      <a:endParaRPr kumimoji="1" lang="ja-JP" altLang="en-US" dirty="0">
                        <a:solidFill>
                          <a:schemeClr val="tx1"/>
                        </a:solidFill>
                      </a:endParaRPr>
                    </a:p>
                  </a:txBody>
                  <a:tcPr/>
                </a:tc>
                <a:tc>
                  <a:txBody>
                    <a:bodyPr/>
                    <a:lstStyle/>
                    <a:p>
                      <a:pPr algn="ctr"/>
                      <a:r>
                        <a:rPr kumimoji="1" lang="en-US" altLang="ja-JP" dirty="0" smtClean="0">
                          <a:solidFill>
                            <a:schemeClr val="tx1"/>
                          </a:solidFill>
                        </a:rPr>
                        <a:t>.91</a:t>
                      </a:r>
                      <a:endParaRPr kumimoji="1" lang="ja-JP" altLang="en-US" dirty="0">
                        <a:solidFill>
                          <a:schemeClr val="tx1"/>
                        </a:solidFill>
                      </a:endParaRPr>
                    </a:p>
                  </a:txBody>
                  <a:tcPr/>
                </a:tc>
                <a:tc>
                  <a:txBody>
                    <a:bodyPr/>
                    <a:lstStyle/>
                    <a:p>
                      <a:pPr algn="ctr"/>
                      <a:r>
                        <a:rPr kumimoji="1" lang="en-US" altLang="ja-JP" dirty="0" smtClean="0">
                          <a:solidFill>
                            <a:schemeClr val="tx1"/>
                          </a:solidFill>
                        </a:rPr>
                        <a:t>.95</a:t>
                      </a:r>
                      <a:endParaRPr kumimoji="1" lang="ja-JP" altLang="en-US" dirty="0">
                        <a:solidFill>
                          <a:schemeClr val="tx1"/>
                        </a:solidFill>
                      </a:endParaRPr>
                    </a:p>
                  </a:txBody>
                  <a:tcPr/>
                </a:tc>
                <a:tc>
                  <a:txBody>
                    <a:bodyPr/>
                    <a:lstStyle/>
                    <a:p>
                      <a:pPr algn="ctr"/>
                      <a:r>
                        <a:rPr kumimoji="1" lang="en-US" altLang="ja-JP" dirty="0" smtClean="0">
                          <a:solidFill>
                            <a:schemeClr val="tx1"/>
                          </a:solidFill>
                        </a:rPr>
                        <a:t>.83</a:t>
                      </a:r>
                      <a:endParaRPr kumimoji="1" lang="ja-JP" altLang="en-US" dirty="0">
                        <a:solidFill>
                          <a:schemeClr val="tx1"/>
                        </a:solidFill>
                      </a:endParaRPr>
                    </a:p>
                  </a:txBody>
                  <a:tcPr/>
                </a:tc>
                <a:tc>
                  <a:txBody>
                    <a:bodyPr/>
                    <a:lstStyle/>
                    <a:p>
                      <a:pPr algn="ctr"/>
                      <a:r>
                        <a:rPr kumimoji="1" lang="en-US" altLang="ja-JP" dirty="0" smtClean="0">
                          <a:solidFill>
                            <a:schemeClr val="tx1"/>
                          </a:solidFill>
                        </a:rPr>
                        <a:t>.97</a:t>
                      </a:r>
                      <a:endParaRPr kumimoji="1" lang="ja-JP" altLang="en-US" dirty="0">
                        <a:solidFill>
                          <a:schemeClr val="tx1"/>
                        </a:solidFill>
                      </a:endParaRPr>
                    </a:p>
                  </a:txBody>
                  <a:tcPr/>
                </a:tc>
                <a:tc>
                  <a:txBody>
                    <a:bodyPr/>
                    <a:lstStyle/>
                    <a:p>
                      <a:pPr algn="ctr"/>
                      <a:r>
                        <a:rPr kumimoji="1" lang="en-US" altLang="ja-JP" dirty="0" smtClean="0">
                          <a:solidFill>
                            <a:schemeClr val="tx1"/>
                          </a:solidFill>
                        </a:rPr>
                        <a:t>.93</a:t>
                      </a:r>
                      <a:endParaRPr kumimoji="1" lang="ja-JP" altLang="en-US" dirty="0">
                        <a:solidFill>
                          <a:schemeClr val="tx1"/>
                        </a:solidFill>
                      </a:endParaRPr>
                    </a:p>
                  </a:txBody>
                  <a:tcPr/>
                </a:tc>
                <a:extLst>
                  <a:ext uri="{0D108BD9-81ED-4DB2-BD59-A6C34878D82A}">
                    <a16:rowId xmlns:a16="http://schemas.microsoft.com/office/drawing/2014/main" val="3523176510"/>
                  </a:ext>
                </a:extLst>
              </a:tr>
              <a:tr h="370840">
                <a:tc>
                  <a:txBody>
                    <a:bodyPr/>
                    <a:lstStyle/>
                    <a:p>
                      <a:pPr algn="ctr"/>
                      <a:r>
                        <a:rPr kumimoji="1" lang="en-US" altLang="ja-JP" dirty="0" smtClean="0"/>
                        <a:t>ST3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.45</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.37</a:t>
                      </a:r>
                      <a:endParaRPr kumimoji="1" lang="ja-JP" altLang="en-US" dirty="0">
                        <a:solidFill>
                          <a:schemeClr val="tx1"/>
                        </a:solidFill>
                      </a:endParaRPr>
                    </a:p>
                  </a:txBody>
                  <a:tcPr/>
                </a:tc>
                <a:tc>
                  <a:txBody>
                    <a:bodyPr/>
                    <a:lstStyle/>
                    <a:p>
                      <a:pPr algn="ctr"/>
                      <a:r>
                        <a:rPr kumimoji="1" lang="en-US" altLang="ja-JP" dirty="0" smtClean="0">
                          <a:solidFill>
                            <a:schemeClr val="tx1"/>
                          </a:solidFill>
                        </a:rPr>
                        <a:t>.61</a:t>
                      </a:r>
                      <a:endParaRPr kumimoji="1" lang="ja-JP" altLang="en-US" dirty="0">
                        <a:solidFill>
                          <a:schemeClr val="tx1"/>
                        </a:solidFill>
                      </a:endParaRPr>
                    </a:p>
                  </a:txBody>
                  <a:tcPr/>
                </a:tc>
                <a:tc>
                  <a:txBody>
                    <a:bodyPr/>
                    <a:lstStyle/>
                    <a:p>
                      <a:pPr algn="ctr"/>
                      <a:r>
                        <a:rPr kumimoji="1" lang="en-US" altLang="ja-JP" dirty="0" smtClean="0">
                          <a:solidFill>
                            <a:schemeClr val="tx1"/>
                          </a:solidFill>
                        </a:rPr>
                        <a:t>.61</a:t>
                      </a:r>
                      <a:endParaRPr kumimoji="1" lang="ja-JP" altLang="en-US" dirty="0">
                        <a:solidFill>
                          <a:schemeClr val="tx1"/>
                        </a:solidFill>
                      </a:endParaRPr>
                    </a:p>
                  </a:txBody>
                  <a:tcPr/>
                </a:tc>
                <a:tc>
                  <a:txBody>
                    <a:bodyPr/>
                    <a:lstStyle/>
                    <a:p>
                      <a:pPr algn="ctr"/>
                      <a:r>
                        <a:rPr kumimoji="1" lang="en-US" altLang="ja-JP" dirty="0" smtClean="0">
                          <a:solidFill>
                            <a:schemeClr val="tx1"/>
                          </a:solidFill>
                        </a:rPr>
                        <a:t>.46</a:t>
                      </a:r>
                      <a:endParaRPr kumimoji="1" lang="ja-JP" altLang="en-US" dirty="0">
                        <a:solidFill>
                          <a:schemeClr val="tx1"/>
                        </a:solidFill>
                      </a:endParaRPr>
                    </a:p>
                  </a:txBody>
                  <a:tcPr/>
                </a:tc>
                <a:tc>
                  <a:txBody>
                    <a:bodyPr/>
                    <a:lstStyle/>
                    <a:p>
                      <a:pPr algn="ctr"/>
                      <a:r>
                        <a:rPr kumimoji="1" lang="en-US" altLang="ja-JP" dirty="0" smtClean="0">
                          <a:solidFill>
                            <a:schemeClr val="tx1"/>
                          </a:solidFill>
                        </a:rPr>
                        <a:t>.84</a:t>
                      </a:r>
                      <a:endParaRPr kumimoji="1" lang="ja-JP" altLang="en-US" dirty="0">
                        <a:solidFill>
                          <a:schemeClr val="tx1"/>
                        </a:solidFill>
                      </a:endParaRPr>
                    </a:p>
                  </a:txBody>
                  <a:tcPr/>
                </a:tc>
                <a:tc>
                  <a:txBody>
                    <a:bodyPr/>
                    <a:lstStyle/>
                    <a:p>
                      <a:pPr algn="ctr"/>
                      <a:r>
                        <a:rPr kumimoji="1" lang="en-US" altLang="ja-JP" dirty="0" smtClean="0">
                          <a:solidFill>
                            <a:schemeClr val="tx1"/>
                          </a:solidFill>
                        </a:rPr>
                        <a:t>.79</a:t>
                      </a:r>
                      <a:endParaRPr kumimoji="1" lang="ja-JP" altLang="en-US" dirty="0">
                        <a:solidFill>
                          <a:schemeClr val="tx1"/>
                        </a:solidFill>
                      </a:endParaRPr>
                    </a:p>
                  </a:txBody>
                  <a:tcPr/>
                </a:tc>
                <a:extLst>
                  <a:ext uri="{0D108BD9-81ED-4DB2-BD59-A6C34878D82A}">
                    <a16:rowId xmlns:a16="http://schemas.microsoft.com/office/drawing/2014/main" val="2182787259"/>
                  </a:ext>
                </a:extLst>
              </a:tr>
              <a:tr h="370840">
                <a:tc>
                  <a:txBody>
                    <a:bodyPr/>
                    <a:lstStyle/>
                    <a:p>
                      <a:pPr algn="ctr"/>
                      <a:r>
                        <a:rPr kumimoji="1" lang="en-US" altLang="ja-JP" dirty="0" smtClean="0"/>
                        <a:t>MT3</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.06</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.03</a:t>
                      </a:r>
                      <a:endParaRPr kumimoji="1" lang="ja-JP" altLang="en-US" dirty="0">
                        <a:solidFill>
                          <a:schemeClr val="tx1"/>
                        </a:solidFill>
                      </a:endParaRPr>
                    </a:p>
                  </a:txBody>
                  <a:tcPr/>
                </a:tc>
                <a:tc>
                  <a:txBody>
                    <a:bodyPr/>
                    <a:lstStyle/>
                    <a:p>
                      <a:pPr algn="ctr"/>
                      <a:r>
                        <a:rPr kumimoji="1" lang="en-US" altLang="ja-JP" dirty="0" smtClean="0">
                          <a:solidFill>
                            <a:schemeClr val="tx1"/>
                          </a:solidFill>
                        </a:rPr>
                        <a:t>.09</a:t>
                      </a:r>
                      <a:endParaRPr kumimoji="1" lang="ja-JP" altLang="en-US" dirty="0">
                        <a:solidFill>
                          <a:schemeClr val="tx1"/>
                        </a:solidFill>
                      </a:endParaRPr>
                    </a:p>
                  </a:txBody>
                  <a:tcPr/>
                </a:tc>
                <a:tc>
                  <a:txBody>
                    <a:bodyPr/>
                    <a:lstStyle/>
                    <a:p>
                      <a:pPr algn="ctr"/>
                      <a:r>
                        <a:rPr kumimoji="1" lang="en-US" altLang="ja-JP" dirty="0" smtClean="0">
                          <a:solidFill>
                            <a:schemeClr val="tx1"/>
                          </a:solidFill>
                        </a:rPr>
                        <a:t>.23</a:t>
                      </a:r>
                      <a:endParaRPr kumimoji="1" lang="ja-JP" altLang="en-US" dirty="0">
                        <a:solidFill>
                          <a:schemeClr val="tx1"/>
                        </a:solidFill>
                      </a:endParaRPr>
                    </a:p>
                  </a:txBody>
                  <a:tcPr/>
                </a:tc>
                <a:tc>
                  <a:txBody>
                    <a:bodyPr/>
                    <a:lstStyle/>
                    <a:p>
                      <a:pPr algn="ctr"/>
                      <a:r>
                        <a:rPr kumimoji="1" lang="en-US" altLang="ja-JP" dirty="0" smtClean="0">
                          <a:solidFill>
                            <a:schemeClr val="tx1"/>
                          </a:solidFill>
                        </a:rPr>
                        <a:t>.04</a:t>
                      </a:r>
                      <a:endParaRPr kumimoji="1" lang="ja-JP" altLang="en-US" dirty="0">
                        <a:solidFill>
                          <a:schemeClr val="tx1"/>
                        </a:solidFill>
                      </a:endParaRPr>
                    </a:p>
                  </a:txBody>
                  <a:tcPr/>
                </a:tc>
                <a:tc>
                  <a:txBody>
                    <a:bodyPr/>
                    <a:lstStyle/>
                    <a:p>
                      <a:pPr algn="ctr"/>
                      <a:r>
                        <a:rPr kumimoji="1" lang="en-US" altLang="ja-JP" dirty="0" smtClean="0">
                          <a:solidFill>
                            <a:schemeClr val="tx1"/>
                          </a:solidFill>
                        </a:rPr>
                        <a:t>.55</a:t>
                      </a:r>
                      <a:endParaRPr kumimoji="1" lang="ja-JP" altLang="en-US" dirty="0">
                        <a:solidFill>
                          <a:schemeClr val="tx1"/>
                        </a:solidFill>
                      </a:endParaRPr>
                    </a:p>
                  </a:txBody>
                  <a:tcPr/>
                </a:tc>
                <a:tc>
                  <a:txBody>
                    <a:bodyPr/>
                    <a:lstStyle/>
                    <a:p>
                      <a:pPr algn="ctr"/>
                      <a:r>
                        <a:rPr kumimoji="1" lang="en-US" altLang="ja-JP" dirty="0" smtClean="0">
                          <a:solidFill>
                            <a:schemeClr val="tx1"/>
                          </a:solidFill>
                        </a:rPr>
                        <a:t>.43</a:t>
                      </a:r>
                      <a:endParaRPr kumimoji="1" lang="ja-JP" altLang="en-US" dirty="0">
                        <a:solidFill>
                          <a:schemeClr val="tx1"/>
                        </a:solidFill>
                      </a:endParaRPr>
                    </a:p>
                  </a:txBody>
                  <a:tcPr/>
                </a:tc>
                <a:extLst>
                  <a:ext uri="{0D108BD9-81ED-4DB2-BD59-A6C34878D82A}">
                    <a16:rowId xmlns:a16="http://schemas.microsoft.com/office/drawing/2014/main" val="3698718665"/>
                  </a:ext>
                </a:extLst>
              </a:tr>
              <a:tr h="370840">
                <a:tc>
                  <a:txBody>
                    <a:bodyPr/>
                    <a:lstStyle/>
                    <a:p>
                      <a:pPr algn="ctr"/>
                      <a:r>
                        <a:rPr kumimoji="1" lang="en-US" altLang="ja-JP" dirty="0" smtClean="0"/>
                        <a:t>WT3/T4</a:t>
                      </a:r>
                      <a:endParaRPr kumimoji="1" lang="ja-JP" altLang="en-US" dirty="0"/>
                    </a:p>
                  </a:txBody>
                  <a:tcPr>
                    <a:lnL w="9525" cap="flat" cmpd="sng" algn="ctr">
                      <a:noFill/>
                      <a:prstDash val="soli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tc>
                <a:tc>
                  <a:txBody>
                    <a:bodyPr/>
                    <a:lstStyle/>
                    <a:p>
                      <a:pPr algn="ctr"/>
                      <a:r>
                        <a:rPr kumimoji="1" lang="en-US" altLang="ja-JP" dirty="0" smtClean="0">
                          <a:solidFill>
                            <a:schemeClr val="tx1"/>
                          </a:solidFill>
                        </a:rPr>
                        <a:t>.02</a:t>
                      </a:r>
                      <a:endParaRPr kumimoji="1" lang="ja-JP" altLang="en-US" dirty="0">
                        <a:solidFill>
                          <a:schemeClr val="tx1"/>
                        </a:solidFill>
                      </a:endParaRPr>
                    </a:p>
                  </a:txBody>
                  <a:tcPr/>
                </a:tc>
                <a:tc>
                  <a:txBody>
                    <a:bodyPr/>
                    <a:lstStyle/>
                    <a:p>
                      <a:pPr algn="ctr"/>
                      <a:r>
                        <a:rPr kumimoji="1" lang="en-US" altLang="ja-JP" dirty="0" smtClean="0">
                          <a:solidFill>
                            <a:schemeClr val="tx1"/>
                          </a:solidFill>
                        </a:rPr>
                        <a:t>.00</a:t>
                      </a:r>
                      <a:endParaRPr kumimoji="1" lang="ja-JP" altLang="en-US" dirty="0">
                        <a:solidFill>
                          <a:schemeClr val="tx1"/>
                        </a:solidFill>
                      </a:endParaRPr>
                    </a:p>
                  </a:txBody>
                  <a:tcPr/>
                </a:tc>
                <a:tc>
                  <a:txBody>
                    <a:bodyPr/>
                    <a:lstStyle/>
                    <a:p>
                      <a:pPr algn="ctr"/>
                      <a:r>
                        <a:rPr kumimoji="1" lang="en-US" altLang="ja-JP" dirty="0" smtClean="0">
                          <a:solidFill>
                            <a:schemeClr val="tx1"/>
                          </a:solidFill>
                        </a:rPr>
                        <a:t>.08</a:t>
                      </a:r>
                      <a:endParaRPr kumimoji="1" lang="ja-JP" altLang="en-US" dirty="0">
                        <a:solidFill>
                          <a:schemeClr val="tx1"/>
                        </a:solidFill>
                      </a:endParaRPr>
                    </a:p>
                  </a:txBody>
                  <a:tcPr/>
                </a:tc>
                <a:tc>
                  <a:txBody>
                    <a:bodyPr/>
                    <a:lstStyle/>
                    <a:p>
                      <a:pPr algn="ctr"/>
                      <a:r>
                        <a:rPr kumimoji="1" lang="en-US" altLang="ja-JP" dirty="0" smtClean="0">
                          <a:solidFill>
                            <a:schemeClr val="tx1"/>
                          </a:solidFill>
                        </a:rPr>
                        <a:t>.05</a:t>
                      </a:r>
                      <a:endParaRPr kumimoji="1" lang="ja-JP" altLang="en-US" dirty="0">
                        <a:solidFill>
                          <a:schemeClr val="tx1"/>
                        </a:solidFill>
                      </a:endParaRPr>
                    </a:p>
                  </a:txBody>
                  <a:tcPr/>
                </a:tc>
                <a:extLst>
                  <a:ext uri="{0D108BD9-81ED-4DB2-BD59-A6C34878D82A}">
                    <a16:rowId xmlns:a16="http://schemas.microsoft.com/office/drawing/2014/main" val="3315835335"/>
                  </a:ext>
                </a:extLst>
              </a:tr>
              <a:tr h="155013">
                <a:tc gridSpan="2">
                  <a:txBody>
                    <a:bodyPr/>
                    <a:lstStyle/>
                    <a:p>
                      <a:pPr algn="ctr"/>
                      <a:endParaRPr kumimoji="1" lang="ja-JP" altLang="en-US" dirty="0"/>
                    </a:p>
                  </a:txBody>
                  <a:tcPr>
                    <a:lnL w="9525" cap="flat" cmpd="sng" algn="ctr">
                      <a:noFill/>
                      <a:prstDash val="solid"/>
                    </a:lnL>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solidFill>
                          <a:schemeClr val="tx1"/>
                        </a:solidFill>
                      </a:endParaRPr>
                    </a:p>
                  </a:txBody>
                  <a:tcPr>
                    <a:lnL w="12700" cap="flat" cmpd="sng" algn="ctr">
                      <a:solidFill>
                        <a:schemeClr val="accent2"/>
                      </a:solidFill>
                      <a:prstDash val="solid"/>
                      <a:round/>
                      <a:headEnd type="none" w="med" len="med"/>
                      <a:tailEnd type="none" w="med" len="med"/>
                    </a:lnL>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tc>
                  <a:txBody>
                    <a:bodyPr/>
                    <a:lstStyle/>
                    <a:p>
                      <a:pPr algn="ctr"/>
                      <a:endParaRPr kumimoji="1" lang="ja-JP" altLang="en-US" dirty="0">
                        <a:solidFill>
                          <a:schemeClr val="tx1"/>
                        </a:solidFill>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2392950258"/>
                  </a:ext>
                </a:extLst>
              </a:tr>
              <a:tr h="370840">
                <a:tc>
                  <a:txBody>
                    <a:bodyPr/>
                    <a:lstStyle/>
                    <a:p>
                      <a:pPr algn="ctr"/>
                      <a:r>
                        <a:rPr kumimoji="1" lang="en-US" altLang="ja-JP" dirty="0" smtClean="0"/>
                        <a:t>All clones (</a:t>
                      </a:r>
                      <a:r>
                        <a:rPr kumimoji="1" lang="ja-JP" altLang="en-US" dirty="0" smtClean="0"/>
                        <a:t>万</a:t>
                      </a:r>
                      <a:r>
                        <a:rPr kumimoji="1" lang="en-US" altLang="ja-JP" dirty="0" smtClean="0"/>
                        <a:t>)</a:t>
                      </a:r>
                      <a:endParaRPr kumimoji="1" lang="ja-JP" altLang="en-US" dirty="0" smtClean="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132</a:t>
                      </a:r>
                      <a:endParaRPr kumimoji="1" lang="ja-JP" altLang="en-US"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168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246</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568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188</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1,061</a:t>
                      </a:r>
                      <a:endParaRPr kumimoji="1" lang="ja-JP" altLang="en-US" dirty="0">
                        <a:solidFill>
                          <a:schemeClr val="tx1"/>
                        </a:solidFill>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smtClean="0">
                          <a:solidFill>
                            <a:schemeClr val="tx1"/>
                          </a:solidFill>
                        </a:rPr>
                        <a:t>1,353</a:t>
                      </a:r>
                      <a:endParaRPr kumimoji="1" lang="ja-JP" altLang="en-US" dirty="0">
                        <a:solidFill>
                          <a:schemeClr val="tx1"/>
                        </a:solidFill>
                      </a:endParaRP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29074975"/>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sp>
        <p:nvSpPr>
          <p:cNvPr id="6" name="テキスト ボックス 5"/>
          <p:cNvSpPr txBox="1"/>
          <p:nvPr/>
        </p:nvSpPr>
        <p:spPr>
          <a:xfrm rot="18900000">
            <a:off x="2181350" y="1385184"/>
            <a:ext cx="2299689" cy="338554"/>
          </a:xfrm>
          <a:prstGeom prst="rect">
            <a:avLst/>
          </a:prstGeom>
          <a:noFill/>
        </p:spPr>
        <p:txBody>
          <a:bodyPr wrap="square" rtlCol="0">
            <a:spAutoFit/>
          </a:bodyPr>
          <a:lstStyle/>
          <a:p>
            <a:r>
              <a:rPr kumimoji="1" lang="en-US" altLang="ja-JP" sz="1600" dirty="0" err="1" smtClean="0"/>
              <a:t>BoW</a:t>
            </a:r>
            <a:endParaRPr kumimoji="1" lang="ja-JP" altLang="en-US" sz="1600" dirty="0"/>
          </a:p>
        </p:txBody>
      </p:sp>
      <p:sp>
        <p:nvSpPr>
          <p:cNvPr id="8" name="テキスト ボックス 7"/>
          <p:cNvSpPr txBox="1"/>
          <p:nvPr/>
        </p:nvSpPr>
        <p:spPr>
          <a:xfrm rot="18900000">
            <a:off x="3086845" y="1385183"/>
            <a:ext cx="2299689" cy="338554"/>
          </a:xfrm>
          <a:prstGeom prst="rect">
            <a:avLst/>
          </a:prstGeom>
          <a:noFill/>
        </p:spPr>
        <p:txBody>
          <a:bodyPr wrap="square" rtlCol="0">
            <a:spAutoFit/>
          </a:bodyPr>
          <a:lstStyle/>
          <a:p>
            <a:r>
              <a:rPr kumimoji="1" lang="en-US" altLang="ja-JP" sz="1600" dirty="0" smtClean="0"/>
              <a:t>TF-IDF</a:t>
            </a:r>
            <a:endParaRPr kumimoji="1" lang="ja-JP" altLang="en-US" sz="1600" dirty="0"/>
          </a:p>
        </p:txBody>
      </p:sp>
      <p:sp>
        <p:nvSpPr>
          <p:cNvPr id="9" name="テキスト ボックス 8"/>
          <p:cNvSpPr txBox="1"/>
          <p:nvPr/>
        </p:nvSpPr>
        <p:spPr>
          <a:xfrm rot="18900000">
            <a:off x="3992340" y="1385183"/>
            <a:ext cx="2299689" cy="338554"/>
          </a:xfrm>
          <a:prstGeom prst="rect">
            <a:avLst/>
          </a:prstGeom>
          <a:noFill/>
        </p:spPr>
        <p:txBody>
          <a:bodyPr wrap="square" rtlCol="0">
            <a:spAutoFit/>
          </a:bodyPr>
          <a:lstStyle/>
          <a:p>
            <a:r>
              <a:rPr lang="en-US" altLang="ja-JP" sz="1600" dirty="0" smtClean="0"/>
              <a:t>LSA</a:t>
            </a:r>
            <a:endParaRPr kumimoji="1" lang="ja-JP" altLang="en-US" sz="1600" dirty="0"/>
          </a:p>
        </p:txBody>
      </p:sp>
      <p:sp>
        <p:nvSpPr>
          <p:cNvPr id="10" name="テキスト ボックス 9"/>
          <p:cNvSpPr txBox="1"/>
          <p:nvPr/>
        </p:nvSpPr>
        <p:spPr>
          <a:xfrm rot="18900000">
            <a:off x="4897835" y="1385183"/>
            <a:ext cx="2299689" cy="338554"/>
          </a:xfrm>
          <a:prstGeom prst="rect">
            <a:avLst/>
          </a:prstGeom>
          <a:noFill/>
        </p:spPr>
        <p:txBody>
          <a:bodyPr wrap="square" rtlCol="0">
            <a:spAutoFit/>
          </a:bodyPr>
          <a:lstStyle/>
          <a:p>
            <a:r>
              <a:rPr kumimoji="1" lang="en-US" altLang="ja-JP" sz="1600" dirty="0" smtClean="0"/>
              <a:t>LDA</a:t>
            </a:r>
            <a:endParaRPr kumimoji="1" lang="ja-JP" altLang="en-US" sz="1600" dirty="0"/>
          </a:p>
        </p:txBody>
      </p:sp>
      <p:sp>
        <p:nvSpPr>
          <p:cNvPr id="11" name="テキスト ボックス 10"/>
          <p:cNvSpPr txBox="1"/>
          <p:nvPr/>
        </p:nvSpPr>
        <p:spPr>
          <a:xfrm rot="18900000">
            <a:off x="5803332" y="1385186"/>
            <a:ext cx="2299689" cy="338554"/>
          </a:xfrm>
          <a:prstGeom prst="rect">
            <a:avLst/>
          </a:prstGeom>
          <a:noFill/>
        </p:spPr>
        <p:txBody>
          <a:bodyPr wrap="square" rtlCol="0">
            <a:spAutoFit/>
          </a:bodyPr>
          <a:lstStyle/>
          <a:p>
            <a:r>
              <a:rPr lang="en-US" altLang="ja-JP" sz="1600" dirty="0" smtClean="0"/>
              <a:t>Doc2Vec</a:t>
            </a:r>
            <a:endParaRPr kumimoji="1" lang="ja-JP" altLang="en-US" sz="1600" dirty="0"/>
          </a:p>
        </p:txBody>
      </p:sp>
      <p:sp>
        <p:nvSpPr>
          <p:cNvPr id="28" name="角丸四角形 27"/>
          <p:cNvSpPr/>
          <p:nvPr/>
        </p:nvSpPr>
        <p:spPr>
          <a:xfrm>
            <a:off x="1286610" y="5577839"/>
            <a:ext cx="6570781" cy="853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spcBef>
                <a:spcPct val="20000"/>
              </a:spcBef>
            </a:pPr>
            <a:r>
              <a:rPr lang="en-US" altLang="ja-JP" sz="2400" kern="0" dirty="0" smtClean="0">
                <a:solidFill>
                  <a:srgbClr val="0C0C0C">
                    <a:lumMod val="90000"/>
                    <a:lumOff val="10000"/>
                  </a:srgbClr>
                </a:solidFill>
                <a:latin typeface="+mj-lt"/>
                <a:ea typeface="+mj-ea"/>
              </a:rPr>
              <a:t>WV-</a:t>
            </a:r>
            <a:r>
              <a:rPr lang="en-US" altLang="ja-JP" sz="2400" kern="0" dirty="0" err="1" smtClean="0">
                <a:solidFill>
                  <a:srgbClr val="0C0C0C">
                    <a:lumMod val="90000"/>
                    <a:lumOff val="10000"/>
                  </a:srgbClr>
                </a:solidFill>
                <a:latin typeface="+mj-lt"/>
                <a:ea typeface="+mj-ea"/>
              </a:rPr>
              <a:t>avg</a:t>
            </a:r>
            <a:r>
              <a:rPr lang="en-US" altLang="ja-JP" sz="2400" kern="0" dirty="0" smtClean="0">
                <a:solidFill>
                  <a:srgbClr val="0C0C0C">
                    <a:lumMod val="90000"/>
                    <a:lumOff val="10000"/>
                  </a:srgbClr>
                </a:solidFill>
                <a:latin typeface="+mj-lt"/>
                <a:ea typeface="+mj-ea"/>
              </a:rPr>
              <a:t>, FT-</a:t>
            </a:r>
            <a:r>
              <a:rPr lang="en-US" altLang="ja-JP" sz="2400" kern="0" dirty="0" err="1" smtClean="0">
                <a:solidFill>
                  <a:srgbClr val="0C0C0C">
                    <a:lumMod val="90000"/>
                    <a:lumOff val="10000"/>
                  </a:srgbClr>
                </a:solidFill>
                <a:latin typeface="+mj-lt"/>
                <a:ea typeface="+mj-ea"/>
              </a:rPr>
              <a:t>avg</a:t>
            </a:r>
            <a:r>
              <a:rPr lang="en-US" altLang="ja-JP" sz="2400" kern="0" dirty="0" smtClean="0">
                <a:solidFill>
                  <a:srgbClr val="0C0C0C">
                    <a:lumMod val="90000"/>
                    <a:lumOff val="10000"/>
                  </a:srgbClr>
                </a:solidFill>
                <a:latin typeface="+mj-lt"/>
                <a:ea typeface="+mj-ea"/>
              </a:rPr>
              <a:t> </a:t>
            </a:r>
            <a:r>
              <a:rPr lang="ja-JP" altLang="en-US" sz="2400" kern="0" dirty="0" smtClean="0">
                <a:solidFill>
                  <a:srgbClr val="0C0C0C">
                    <a:lumMod val="90000"/>
                    <a:lumOff val="10000"/>
                  </a:srgbClr>
                </a:solidFill>
                <a:latin typeface="+mj-lt"/>
                <a:ea typeface="+mj-ea"/>
              </a:rPr>
              <a:t>は再現率高いが検出数も多い</a:t>
            </a:r>
            <a:endParaRPr lang="en-US" altLang="ja-JP" sz="2400" kern="0" dirty="0" smtClean="0">
              <a:solidFill>
                <a:srgbClr val="0C0C0C">
                  <a:lumMod val="90000"/>
                  <a:lumOff val="10000"/>
                </a:srgbClr>
              </a:solidFill>
              <a:latin typeface="+mj-lt"/>
              <a:ea typeface="+mj-ea"/>
            </a:endParaRPr>
          </a:p>
        </p:txBody>
      </p:sp>
      <p:sp>
        <p:nvSpPr>
          <p:cNvPr id="13" name="テキスト ボックス 12"/>
          <p:cNvSpPr txBox="1"/>
          <p:nvPr/>
        </p:nvSpPr>
        <p:spPr>
          <a:xfrm rot="18900000">
            <a:off x="6593084" y="1385182"/>
            <a:ext cx="2299689" cy="338554"/>
          </a:xfrm>
          <a:prstGeom prst="rect">
            <a:avLst/>
          </a:prstGeom>
          <a:noFill/>
        </p:spPr>
        <p:txBody>
          <a:bodyPr wrap="square" rtlCol="0">
            <a:spAutoFit/>
          </a:bodyPr>
          <a:lstStyle/>
          <a:p>
            <a:r>
              <a:rPr lang="en-US" altLang="ja-JP" sz="1600" dirty="0" smtClean="0"/>
              <a:t>WV-avg</a:t>
            </a:r>
            <a:endParaRPr kumimoji="1" lang="ja-JP" altLang="en-US" sz="1600" dirty="0"/>
          </a:p>
        </p:txBody>
      </p:sp>
      <p:sp>
        <p:nvSpPr>
          <p:cNvPr id="14" name="テキスト ボックス 13"/>
          <p:cNvSpPr txBox="1"/>
          <p:nvPr/>
        </p:nvSpPr>
        <p:spPr>
          <a:xfrm rot="18900000">
            <a:off x="7498577" y="1293594"/>
            <a:ext cx="2299689" cy="338554"/>
          </a:xfrm>
          <a:prstGeom prst="rect">
            <a:avLst/>
          </a:prstGeom>
          <a:noFill/>
        </p:spPr>
        <p:txBody>
          <a:bodyPr wrap="square" rtlCol="0">
            <a:spAutoFit/>
          </a:bodyPr>
          <a:lstStyle/>
          <a:p>
            <a:r>
              <a:rPr lang="en-US" altLang="ja-JP" sz="1600" dirty="0" smtClean="0"/>
              <a:t>FT-</a:t>
            </a:r>
            <a:r>
              <a:rPr lang="en-US" altLang="ja-JP" sz="1600" dirty="0" err="1" smtClean="0"/>
              <a:t>avg</a:t>
            </a:r>
            <a:endParaRPr kumimoji="1" lang="ja-JP" altLang="en-US" sz="1600" dirty="0"/>
          </a:p>
        </p:txBody>
      </p:sp>
      <p:sp>
        <p:nvSpPr>
          <p:cNvPr id="7" name="テキスト ボックス 6"/>
          <p:cNvSpPr txBox="1"/>
          <p:nvPr/>
        </p:nvSpPr>
        <p:spPr>
          <a:xfrm>
            <a:off x="581025" y="1733550"/>
            <a:ext cx="1619250" cy="369332"/>
          </a:xfrm>
          <a:prstGeom prst="rect">
            <a:avLst/>
          </a:prstGeom>
          <a:noFill/>
        </p:spPr>
        <p:txBody>
          <a:bodyPr wrap="square" rtlCol="0">
            <a:spAutoFit/>
          </a:bodyPr>
          <a:lstStyle/>
          <a:p>
            <a:r>
              <a:rPr kumimoji="1" lang="ja-JP" altLang="en-US" dirty="0" smtClean="0"/>
              <a:t>再現率</a:t>
            </a:r>
            <a:endParaRPr kumimoji="1" lang="ja-JP" altLang="en-US" dirty="0"/>
          </a:p>
        </p:txBody>
      </p:sp>
      <p:sp>
        <p:nvSpPr>
          <p:cNvPr id="15" name="角丸四角形 14"/>
          <p:cNvSpPr/>
          <p:nvPr/>
        </p:nvSpPr>
        <p:spPr>
          <a:xfrm>
            <a:off x="5916160" y="2487219"/>
            <a:ext cx="2569470" cy="29616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131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情報検索技術</a:t>
            </a:r>
            <a:r>
              <a:rPr lang="ja-JP" altLang="en-US" dirty="0" smtClean="0"/>
              <a:t>に基づくベクトル表現を用いたコード片の類似性判定 </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pPr>
              <a:spcAft>
                <a:spcPts val="600"/>
              </a:spcAft>
            </a:pPr>
            <a:r>
              <a:rPr lang="ja-JP" altLang="en-US" dirty="0" smtClean="0"/>
              <a:t>情報検索技術に基づきコード片をベクトル化</a:t>
            </a:r>
            <a:endParaRPr lang="en-US" altLang="ja-JP" dirty="0" smtClean="0"/>
          </a:p>
          <a:p>
            <a:pPr>
              <a:spcAft>
                <a:spcPts val="600"/>
              </a:spcAft>
            </a:pPr>
            <a:r>
              <a:rPr lang="ja-JP" altLang="en-US" dirty="0" smtClean="0"/>
              <a:t>コサイン類似度を用いて類似コード片を判定</a:t>
            </a:r>
            <a:endParaRPr lang="en-US" altLang="ja-JP" dirty="0" smtClean="0"/>
          </a:p>
          <a:p>
            <a:pPr lvl="1">
              <a:spcAft>
                <a:spcPts val="600"/>
              </a:spcAft>
            </a:pPr>
            <a:r>
              <a:rPr lang="en-US" altLang="ja-JP" dirty="0" smtClean="0"/>
              <a:t>LSI</a:t>
            </a:r>
            <a:r>
              <a:rPr lang="ja-JP" altLang="en-US" dirty="0" err="1" smtClean="0"/>
              <a:t>，</a:t>
            </a:r>
            <a:r>
              <a:rPr lang="en-US" altLang="ja-JP" dirty="0" smtClean="0"/>
              <a:t>LDA</a:t>
            </a:r>
            <a:r>
              <a:rPr lang="ja-JP" altLang="en-US" dirty="0" smtClean="0"/>
              <a:t> など様々なベクトル表現を用いて調査</a:t>
            </a:r>
            <a:endParaRPr lang="en-US" altLang="ja-JP" dirty="0" smtClean="0"/>
          </a:p>
          <a:p>
            <a:pPr>
              <a:spcAft>
                <a:spcPts val="600"/>
              </a:spcAft>
            </a:pPr>
            <a:r>
              <a:rPr lang="ja-JP" altLang="en-US" dirty="0" smtClean="0"/>
              <a:t>調査</a:t>
            </a:r>
            <a:r>
              <a:rPr lang="ja-JP" altLang="en-US" dirty="0"/>
              <a:t>結果</a:t>
            </a:r>
            <a:endParaRPr lang="en-US" altLang="ja-JP" dirty="0"/>
          </a:p>
          <a:p>
            <a:pPr lvl="1">
              <a:spcAft>
                <a:spcPts val="600"/>
              </a:spcAft>
            </a:pPr>
            <a:r>
              <a:rPr kumimoji="1" lang="ja-JP" altLang="en-US" dirty="0" smtClean="0"/>
              <a:t>高速に類似コード片を判定可能</a:t>
            </a:r>
            <a:endParaRPr kumimoji="1" lang="en-US" altLang="ja-JP" dirty="0" smtClean="0"/>
          </a:p>
          <a:p>
            <a:pPr lvl="1">
              <a:spcAft>
                <a:spcPts val="600"/>
              </a:spcAft>
            </a:pPr>
            <a:r>
              <a:rPr lang="ja-JP" altLang="en-US" dirty="0" smtClean="0"/>
              <a:t>偽陰性が高い</a:t>
            </a:r>
            <a:endParaRPr lang="en-US" altLang="ja-JP" dirty="0" smtClean="0"/>
          </a:p>
          <a:p>
            <a:pPr marL="457200" lvl="1" indent="0">
              <a:spcAft>
                <a:spcPts val="600"/>
              </a:spcAft>
              <a:buNone/>
            </a:pPr>
            <a:r>
              <a:rPr lang="en-US" altLang="ja-JP" dirty="0" smtClean="0"/>
              <a:t>	</a:t>
            </a:r>
            <a:r>
              <a:rPr lang="ja-JP" altLang="en-US" dirty="0" smtClean="0"/>
              <a:t>⇒</a:t>
            </a:r>
            <a:r>
              <a:rPr kumimoji="1" lang="ja-JP" altLang="en-US" dirty="0" smtClean="0"/>
              <a:t>類似性を正しく判定できていない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24</a:t>
            </a:fld>
            <a:endParaRPr lang="en-US" altLang="ja-JP"/>
          </a:p>
        </p:txBody>
      </p:sp>
      <p:sp>
        <p:nvSpPr>
          <p:cNvPr id="6" name="テキスト ボックス 5"/>
          <p:cNvSpPr txBox="1"/>
          <p:nvPr/>
        </p:nvSpPr>
        <p:spPr>
          <a:xfrm>
            <a:off x="457200" y="5801984"/>
            <a:ext cx="8218488" cy="461665"/>
          </a:xfrm>
          <a:prstGeom prst="rect">
            <a:avLst/>
          </a:prstGeom>
          <a:solidFill>
            <a:schemeClr val="bg1">
              <a:lumMod val="95000"/>
            </a:schemeClr>
          </a:solidFill>
        </p:spPr>
        <p:txBody>
          <a:bodyPr wrap="square" rtlCol="0">
            <a:spAutoFit/>
          </a:bodyPr>
          <a:lstStyle/>
          <a:p>
            <a:r>
              <a:rPr lang="en-US" altLang="ja-JP" sz="1200" dirty="0" smtClean="0">
                <a:solidFill>
                  <a:schemeClr val="tx1">
                    <a:lumMod val="90000"/>
                    <a:lumOff val="10000"/>
                  </a:schemeClr>
                </a:solidFill>
                <a:latin typeface="+mn-lt"/>
                <a:ea typeface="+mj-ea"/>
              </a:rPr>
              <a:t>[2] </a:t>
            </a:r>
            <a:r>
              <a:rPr lang="en-US" altLang="ja-JP" sz="1200" dirty="0" err="1" smtClean="0">
                <a:solidFill>
                  <a:schemeClr val="tx1">
                    <a:lumMod val="90000"/>
                    <a:lumOff val="10000"/>
                  </a:schemeClr>
                </a:solidFill>
                <a:latin typeface="+mn-lt"/>
                <a:ea typeface="+mj-ea"/>
              </a:rPr>
              <a:t>Kazuki</a:t>
            </a:r>
            <a:r>
              <a:rPr lang="en-US" altLang="ja-JP" sz="1200" dirty="0" smtClean="0">
                <a:solidFill>
                  <a:schemeClr val="tx1">
                    <a:lumMod val="90000"/>
                    <a:lumOff val="10000"/>
                  </a:schemeClr>
                </a:solidFill>
                <a:latin typeface="+mn-lt"/>
                <a:ea typeface="+mj-ea"/>
              </a:rPr>
              <a:t> Yokoi et al., "Investigating </a:t>
            </a:r>
            <a:r>
              <a:rPr lang="en-US" altLang="ja-JP" sz="1200" dirty="0">
                <a:solidFill>
                  <a:schemeClr val="tx1">
                    <a:lumMod val="90000"/>
                    <a:lumOff val="10000"/>
                  </a:schemeClr>
                </a:solidFill>
                <a:latin typeface="+mn-lt"/>
                <a:ea typeface="+mj-ea"/>
              </a:rPr>
              <a:t>Vector-based Detection of Code Clones Using BigCloneBench", </a:t>
            </a:r>
            <a:r>
              <a:rPr lang="en-US" altLang="ja-JP" sz="1200" dirty="0" smtClean="0">
                <a:solidFill>
                  <a:schemeClr val="tx1">
                    <a:lumMod val="90000"/>
                    <a:lumOff val="10000"/>
                  </a:schemeClr>
                </a:solidFill>
                <a:latin typeface="+mn-lt"/>
                <a:ea typeface="+mj-ea"/>
              </a:rPr>
              <a:t>APSEC</a:t>
            </a:r>
            <a:r>
              <a:rPr lang="en-US" altLang="ja-JP" sz="1200" dirty="0">
                <a:solidFill>
                  <a:schemeClr val="tx1">
                    <a:lumMod val="90000"/>
                    <a:lumOff val="10000"/>
                  </a:schemeClr>
                </a:solidFill>
                <a:latin typeface="+mn-lt"/>
                <a:ea typeface="+mj-ea"/>
              </a:rPr>
              <a:t>, pp. </a:t>
            </a:r>
            <a:r>
              <a:rPr lang="en-US" altLang="ja-JP" sz="1200" dirty="0" smtClean="0">
                <a:solidFill>
                  <a:schemeClr val="tx1">
                    <a:lumMod val="90000"/>
                    <a:lumOff val="10000"/>
                  </a:schemeClr>
                </a:solidFill>
                <a:latin typeface="+mn-lt"/>
                <a:ea typeface="+mj-ea"/>
              </a:rPr>
              <a:t>699-700, 2018</a:t>
            </a:r>
            <a:endParaRPr kumimoji="1" lang="ja-JP" altLang="en-US" sz="1200" dirty="0">
              <a:solidFill>
                <a:schemeClr val="tx1">
                  <a:lumMod val="90000"/>
                  <a:lumOff val="10000"/>
                </a:schemeClr>
              </a:solidFill>
              <a:latin typeface="+mn-lt"/>
              <a:ea typeface="+mj-ea"/>
            </a:endParaRPr>
          </a:p>
        </p:txBody>
      </p:sp>
    </p:spTree>
    <p:extLst>
      <p:ext uri="{BB962C8B-B14F-4D97-AF65-F5344CB8AC3E}">
        <p14:creationId xmlns:p14="http://schemas.microsoft.com/office/powerpoint/2010/main" val="192218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関数クローン検出法</a:t>
            </a:r>
            <a:r>
              <a:rPr lang="en-US" altLang="ja-JP" dirty="0" smtClean="0"/>
              <a:t>[1]</a:t>
            </a:r>
            <a:endParaRPr kumimoji="1" lang="ja-JP" altLang="en-US" sz="2800" baseline="-25000" dirty="0"/>
          </a:p>
        </p:txBody>
      </p:sp>
      <p:sp>
        <p:nvSpPr>
          <p:cNvPr id="3" name="コンテンツ プレースホルダー 2"/>
          <p:cNvSpPr>
            <a:spLocks noGrp="1"/>
          </p:cNvSpPr>
          <p:nvPr>
            <p:ph idx="1"/>
          </p:nvPr>
        </p:nvSpPr>
        <p:spPr>
          <a:xfrm>
            <a:off x="457199" y="1600201"/>
            <a:ext cx="8218489" cy="4630270"/>
          </a:xfrm>
        </p:spPr>
        <p:txBody>
          <a:bodyPr>
            <a:normAutofit/>
          </a:bodyPr>
          <a:lstStyle/>
          <a:p>
            <a:pPr marL="0" indent="0">
              <a:buNone/>
            </a:pPr>
            <a:r>
              <a:rPr lang="en-US" altLang="ja-JP" sz="3200" dirty="0" smtClean="0"/>
              <a:t>TF-IDF </a:t>
            </a:r>
            <a:r>
              <a:rPr lang="ja-JP" altLang="en-US" sz="3200" dirty="0" smtClean="0"/>
              <a:t>と コサイン類似度を用いた</a:t>
            </a:r>
            <a:r>
              <a:rPr lang="en-US" altLang="ja-JP" sz="3200" dirty="0" smtClean="0"/>
              <a:t/>
            </a:r>
            <a:br>
              <a:rPr lang="en-US" altLang="ja-JP" sz="3200" dirty="0" smtClean="0"/>
            </a:br>
            <a:r>
              <a:rPr lang="ja-JP" altLang="en-US" sz="3200" dirty="0" smtClean="0"/>
              <a:t>関数クローン検出法</a:t>
            </a:r>
            <a:endParaRPr lang="en-US" altLang="ja-JP" sz="3200" dirty="0" smtClean="0"/>
          </a:p>
          <a:p>
            <a:pPr lvl="1"/>
            <a:r>
              <a:rPr lang="ja-JP" altLang="en-US" sz="2800" dirty="0" smtClean="0"/>
              <a:t>情報検索技術の一種である</a:t>
            </a:r>
            <a:r>
              <a:rPr lang="en-US" altLang="ja-JP" sz="2800" dirty="0" smtClean="0"/>
              <a:t/>
            </a:r>
            <a:br>
              <a:rPr lang="en-US" altLang="ja-JP" sz="2800" dirty="0" smtClean="0"/>
            </a:br>
            <a:r>
              <a:rPr lang="en-US" altLang="ja-JP" sz="2800" dirty="0" smtClean="0"/>
              <a:t>TF-IDF</a:t>
            </a:r>
            <a:r>
              <a:rPr lang="ja-JP" altLang="en-US" sz="2800" dirty="0" smtClean="0"/>
              <a:t>を用いて関数をベクトル化</a:t>
            </a:r>
            <a:endParaRPr lang="en-US" altLang="ja-JP" sz="2800" dirty="0" smtClean="0"/>
          </a:p>
          <a:p>
            <a:pPr lvl="2"/>
            <a:r>
              <a:rPr lang="ja-JP" altLang="en-US" sz="2400" dirty="0" smtClean="0"/>
              <a:t>情報検索技術：意味的に類似した文書を検索</a:t>
            </a:r>
            <a:endParaRPr lang="en-US" altLang="ja-JP" sz="2400" dirty="0" smtClean="0"/>
          </a:p>
          <a:p>
            <a:pPr lvl="2"/>
            <a:r>
              <a:rPr lang="ja-JP" altLang="en-US" sz="2400" dirty="0" smtClean="0"/>
              <a:t>オープンソース</a:t>
            </a:r>
            <a:r>
              <a:rPr lang="ja-JP" altLang="en-US" sz="2400" dirty="0"/>
              <a:t>ソフトウェア</a:t>
            </a:r>
            <a:r>
              <a:rPr lang="ja-JP" altLang="en-US" sz="2400" dirty="0" smtClean="0"/>
              <a:t>において</a:t>
            </a:r>
            <a:r>
              <a:rPr lang="en-US" altLang="ja-JP" sz="2400" dirty="0"/>
              <a:t/>
            </a:r>
            <a:br>
              <a:rPr lang="en-US" altLang="ja-JP" sz="2400" dirty="0"/>
            </a:br>
            <a:r>
              <a:rPr lang="ja-JP" altLang="en-US" sz="2400" dirty="0" smtClean="0"/>
              <a:t>構文上差異のあるコードクローンを検出可能</a:t>
            </a:r>
            <a:endParaRPr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25</a:t>
            </a:fld>
            <a:endParaRPr lang="en-US" altLang="ja-JP" dirty="0"/>
          </a:p>
        </p:txBody>
      </p:sp>
      <p:sp>
        <p:nvSpPr>
          <p:cNvPr id="5" name="テキスト ボックス 4"/>
          <p:cNvSpPr txBox="1"/>
          <p:nvPr/>
        </p:nvSpPr>
        <p:spPr>
          <a:xfrm>
            <a:off x="1647801" y="5999600"/>
            <a:ext cx="6361234" cy="454426"/>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1200" dirty="0" smtClean="0">
                <a:solidFill>
                  <a:schemeClr val="tx1">
                    <a:lumMod val="75000"/>
                    <a:lumOff val="25000"/>
                  </a:schemeClr>
                </a:solidFill>
              </a:rPr>
              <a:t>[1] </a:t>
            </a:r>
            <a:r>
              <a:rPr lang="ja-JP" altLang="en-US" sz="1200" dirty="0" smtClean="0">
                <a:solidFill>
                  <a:schemeClr val="tx1">
                    <a:lumMod val="75000"/>
                    <a:lumOff val="25000"/>
                  </a:schemeClr>
                </a:solidFill>
              </a:rPr>
              <a:t>山中</a:t>
            </a:r>
            <a:r>
              <a:rPr lang="ja-JP" altLang="en-US" sz="1200" dirty="0">
                <a:solidFill>
                  <a:schemeClr val="tx1">
                    <a:lumMod val="75000"/>
                    <a:lumOff val="25000"/>
                  </a:schemeClr>
                </a:solidFill>
              </a:rPr>
              <a:t>裕樹</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崔恩瀞</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吉田則裕</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井上克郎</a:t>
            </a:r>
            <a:r>
              <a:rPr lang="en-US" altLang="ja-JP" sz="1200" dirty="0">
                <a:solidFill>
                  <a:schemeClr val="tx1">
                    <a:lumMod val="75000"/>
                    <a:lumOff val="25000"/>
                  </a:schemeClr>
                </a:solidFill>
              </a:rPr>
              <a:t>. </a:t>
            </a:r>
            <a:r>
              <a:rPr lang="ja-JP" altLang="en-US" sz="1200" dirty="0">
                <a:solidFill>
                  <a:schemeClr val="tx1">
                    <a:lumMod val="75000"/>
                    <a:lumOff val="25000"/>
                  </a:schemeClr>
                </a:solidFill>
              </a:rPr>
              <a:t>情報検索技術に基づく高速な関数クローン検出</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情報処理学会論文誌</a:t>
            </a:r>
            <a:r>
              <a:rPr lang="en-US" altLang="ja-JP" sz="1200" dirty="0">
                <a:solidFill>
                  <a:schemeClr val="tx1">
                    <a:lumMod val="75000"/>
                    <a:lumOff val="25000"/>
                  </a:schemeClr>
                </a:solidFill>
              </a:rPr>
              <a:t>, Vol. 55, No. 10, pp. 2245–2255, 2014.</a:t>
            </a:r>
          </a:p>
        </p:txBody>
      </p:sp>
    </p:spTree>
    <p:extLst>
      <p:ext uri="{BB962C8B-B14F-4D97-AF65-F5344CB8AC3E}">
        <p14:creationId xmlns:p14="http://schemas.microsoft.com/office/powerpoint/2010/main" val="203302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研究動機</a:t>
            </a:r>
            <a:endParaRPr kumimoji="1" lang="ja-JP" altLang="en-US" dirty="0"/>
          </a:p>
        </p:txBody>
      </p:sp>
      <p:sp>
        <p:nvSpPr>
          <p:cNvPr id="3" name="コンテンツ プレースホルダー 2"/>
          <p:cNvSpPr>
            <a:spLocks noGrp="1"/>
          </p:cNvSpPr>
          <p:nvPr>
            <p:ph idx="1"/>
          </p:nvPr>
        </p:nvSpPr>
        <p:spPr>
          <a:xfrm>
            <a:off x="457200" y="1600201"/>
            <a:ext cx="8229600" cy="4486834"/>
          </a:xfrm>
        </p:spPr>
        <p:txBody>
          <a:bodyPr>
            <a:normAutofit/>
          </a:bodyPr>
          <a:lstStyle/>
          <a:p>
            <a:r>
              <a:rPr lang="en-US" altLang="ja-JP" sz="2400" dirty="0" smtClean="0"/>
              <a:t>TF-IDF</a:t>
            </a:r>
            <a:r>
              <a:rPr lang="ja-JP" altLang="en-US" sz="2400" dirty="0" smtClean="0"/>
              <a:t> を用いる問題点</a:t>
            </a:r>
            <a:endParaRPr lang="en-US" altLang="ja-JP" sz="2400" dirty="0" smtClean="0"/>
          </a:p>
          <a:p>
            <a:pPr lvl="1"/>
            <a:r>
              <a:rPr lang="ja-JP" altLang="en-US" sz="2000" dirty="0" smtClean="0"/>
              <a:t>高次元なベクトル表現となる</a:t>
            </a:r>
            <a:endParaRPr lang="en-US" altLang="ja-JP" sz="2000" dirty="0" smtClean="0"/>
          </a:p>
          <a:p>
            <a:pPr lvl="1"/>
            <a:r>
              <a:rPr lang="ja-JP" altLang="en-US" sz="2000" dirty="0" smtClean="0"/>
              <a:t>単語間のセマンティックスを無視</a:t>
            </a:r>
            <a:endParaRPr lang="en-US" altLang="ja-JP" sz="2000" dirty="0" smtClean="0"/>
          </a:p>
          <a:p>
            <a:pPr lvl="2"/>
            <a:r>
              <a:rPr lang="ja-JP" altLang="en-US" sz="1800" dirty="0" smtClean="0"/>
              <a:t>多義語や同義語などを考慮できない</a:t>
            </a:r>
            <a:endParaRPr lang="en-US" altLang="ja-JP" sz="1800" dirty="0" smtClean="0"/>
          </a:p>
          <a:p>
            <a:r>
              <a:rPr lang="ja-JP" altLang="en-US" sz="2400" dirty="0"/>
              <a:t>ベクトル表現によって検出結果は変わる</a:t>
            </a:r>
            <a:endParaRPr lang="en-US" altLang="ja-JP" sz="2400" dirty="0"/>
          </a:p>
          <a:p>
            <a:pPr lvl="1"/>
            <a:r>
              <a:rPr lang="en-US" altLang="ja-JP" sz="2000" dirty="0"/>
              <a:t>TF-IDF</a:t>
            </a:r>
            <a:r>
              <a:rPr lang="ja-JP" altLang="en-US" sz="2000" dirty="0"/>
              <a:t> 以外にも様々なベクトル表現が存在</a:t>
            </a:r>
            <a:r>
              <a:rPr lang="ja-JP" altLang="en-US" sz="2000" dirty="0" smtClean="0"/>
              <a:t>する</a:t>
            </a:r>
            <a:endParaRPr lang="en-US" altLang="ja-JP"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26</a:t>
            </a:fld>
            <a:endParaRPr lang="en-US" altLang="ja-JP"/>
          </a:p>
        </p:txBody>
      </p:sp>
      <p:sp>
        <p:nvSpPr>
          <p:cNvPr id="5" name="下矢印 4"/>
          <p:cNvSpPr/>
          <p:nvPr/>
        </p:nvSpPr>
        <p:spPr>
          <a:xfrm>
            <a:off x="4235368" y="5138498"/>
            <a:ext cx="662152" cy="416527"/>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角丸四角形 5"/>
          <p:cNvSpPr/>
          <p:nvPr/>
        </p:nvSpPr>
        <p:spPr>
          <a:xfrm>
            <a:off x="1002237" y="5602875"/>
            <a:ext cx="7139527" cy="656302"/>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クローン検出に</a:t>
            </a:r>
            <a:r>
              <a:rPr lang="ja-JP" altLang="en-US" dirty="0" smtClean="0"/>
              <a:t>よ</a:t>
            </a:r>
            <a:r>
              <a:rPr lang="ja-JP" altLang="en-US" dirty="0"/>
              <a:t>り</a:t>
            </a:r>
            <a:r>
              <a:rPr kumimoji="1" lang="ja-JP" altLang="en-US" dirty="0" smtClean="0"/>
              <a:t>適したベクトル表現があるのではないか？</a:t>
            </a:r>
            <a:endParaRPr kumimoji="1" lang="ja-JP" altLang="en-US" dirty="0"/>
          </a:p>
        </p:txBody>
      </p:sp>
    </p:spTree>
    <p:extLst>
      <p:ext uri="{BB962C8B-B14F-4D97-AF65-F5344CB8AC3E}">
        <p14:creationId xmlns:p14="http://schemas.microsoft.com/office/powerpoint/2010/main" val="232590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457200" y="1600200"/>
            <a:ext cx="8229600" cy="4708525"/>
          </a:xfrm>
        </p:spPr>
        <p:txBody>
          <a:bodyPr>
            <a:normAutofit/>
          </a:bodyPr>
          <a:lstStyle/>
          <a:p>
            <a:pPr marL="0" indent="0">
              <a:spcBef>
                <a:spcPts val="0"/>
              </a:spcBef>
              <a:spcAft>
                <a:spcPts val="600"/>
              </a:spcAft>
              <a:buNone/>
            </a:pPr>
            <a:r>
              <a:rPr kumimoji="1" lang="en-US" altLang="ja-JP" dirty="0" smtClean="0"/>
              <a:t>BigCloneBench</a:t>
            </a:r>
            <a:r>
              <a:rPr kumimoji="1" lang="ja-JP" altLang="en-US" dirty="0" smtClean="0"/>
              <a:t>を用いて評価</a:t>
            </a:r>
            <a:endParaRPr kumimoji="1" lang="en-US" altLang="ja-JP" dirty="0" smtClean="0"/>
          </a:p>
          <a:p>
            <a:pPr>
              <a:spcBef>
                <a:spcPts val="0"/>
              </a:spcBef>
              <a:spcAft>
                <a:spcPts val="600"/>
              </a:spcAft>
            </a:pPr>
            <a:r>
              <a:rPr kumimoji="1" lang="ja-JP" altLang="en-US" dirty="0" smtClean="0"/>
              <a:t>ベクトル表現による再現率の変化</a:t>
            </a:r>
            <a:endParaRPr kumimoji="1" lang="en-US" altLang="ja-JP" dirty="0" smtClean="0"/>
          </a:p>
          <a:p>
            <a:pPr lvl="1">
              <a:spcBef>
                <a:spcPts val="0"/>
              </a:spcBef>
              <a:spcAft>
                <a:spcPts val="600"/>
              </a:spcAft>
            </a:pPr>
            <a:r>
              <a:rPr lang="ja-JP" altLang="en-US" dirty="0"/>
              <a:t>次元</a:t>
            </a:r>
            <a:r>
              <a:rPr lang="ja-JP" altLang="en-US" dirty="0" smtClean="0"/>
              <a:t>圧縮や機械学習により再現率</a:t>
            </a:r>
            <a:r>
              <a:rPr lang="ja-JP" altLang="en-US" dirty="0"/>
              <a:t>は</a:t>
            </a:r>
            <a:r>
              <a:rPr lang="ja-JP" altLang="en-US" dirty="0" smtClean="0"/>
              <a:t>上昇</a:t>
            </a:r>
            <a:endParaRPr lang="en-US" altLang="ja-JP" dirty="0" smtClean="0"/>
          </a:p>
          <a:p>
            <a:pPr lvl="1">
              <a:spcBef>
                <a:spcPts val="0"/>
              </a:spcBef>
              <a:spcAft>
                <a:spcPts val="600"/>
              </a:spcAft>
            </a:pPr>
            <a:r>
              <a:rPr lang="en-US" altLang="ja-JP" dirty="0" smtClean="0"/>
              <a:t>BoW</a:t>
            </a:r>
            <a:r>
              <a:rPr lang="ja-JP" altLang="en-US" dirty="0" smtClean="0"/>
              <a:t>も単純な手法であるが十分高い再現率</a:t>
            </a:r>
            <a:endParaRPr lang="en-US" altLang="ja-JP" dirty="0" smtClean="0"/>
          </a:p>
          <a:p>
            <a:pPr>
              <a:spcBef>
                <a:spcPts val="0"/>
              </a:spcBef>
              <a:spcAft>
                <a:spcPts val="600"/>
              </a:spcAft>
            </a:pPr>
            <a:r>
              <a:rPr lang="ja-JP" altLang="en-US" dirty="0" smtClean="0"/>
              <a:t>距離尺度による類似度の変化</a:t>
            </a:r>
            <a:endParaRPr kumimoji="1" lang="en-US" altLang="ja-JP" dirty="0" smtClean="0"/>
          </a:p>
          <a:p>
            <a:pPr lvl="1">
              <a:spcBef>
                <a:spcPts val="0"/>
              </a:spcBef>
              <a:spcAft>
                <a:spcPts val="600"/>
              </a:spcAft>
            </a:pPr>
            <a:r>
              <a:rPr lang="en-US" altLang="ja-JP" dirty="0" smtClean="0"/>
              <a:t>WMD </a:t>
            </a:r>
            <a:r>
              <a:rPr lang="ja-JP" altLang="en-US" dirty="0" smtClean="0"/>
              <a:t>がコサイン</a:t>
            </a:r>
            <a:r>
              <a:rPr lang="ja-JP" altLang="en-US" dirty="0"/>
              <a:t>類似度に</a:t>
            </a:r>
            <a:r>
              <a:rPr lang="ja-JP" altLang="en-US" dirty="0" smtClean="0"/>
              <a:t>比べてコードクローンと</a:t>
            </a:r>
            <a:r>
              <a:rPr lang="en-US" altLang="ja-JP" dirty="0" smtClean="0"/>
              <a:t/>
            </a:r>
            <a:br>
              <a:rPr lang="en-US" altLang="ja-JP" dirty="0" smtClean="0"/>
            </a:br>
            <a:r>
              <a:rPr lang="en-US" altLang="ja-JP" dirty="0" smtClean="0"/>
              <a:t>false</a:t>
            </a:r>
            <a:r>
              <a:rPr lang="ja-JP" altLang="en-US" dirty="0" smtClean="0"/>
              <a:t> </a:t>
            </a:r>
            <a:r>
              <a:rPr lang="en-US" altLang="ja-JP" dirty="0" smtClean="0"/>
              <a:t>positive</a:t>
            </a:r>
            <a:r>
              <a:rPr lang="ja-JP" altLang="en-US" dirty="0" smtClean="0"/>
              <a:t> をよく判別</a:t>
            </a:r>
            <a:endParaRPr lang="en-US" altLang="ja-JP" dirty="0" smtClean="0"/>
          </a:p>
          <a:p>
            <a:pPr>
              <a:spcBef>
                <a:spcPts val="0"/>
              </a:spcBef>
              <a:spcAft>
                <a:spcPts val="600"/>
              </a:spcAft>
            </a:pPr>
            <a:r>
              <a:rPr kumimoji="1" lang="ja-JP" altLang="en-US" dirty="0" smtClean="0"/>
              <a:t>計算速度</a:t>
            </a:r>
            <a:endParaRPr kumimoji="1" lang="en-US" altLang="ja-JP" dirty="0" smtClean="0"/>
          </a:p>
          <a:p>
            <a:pPr lvl="1">
              <a:spcBef>
                <a:spcPts val="0"/>
              </a:spcBef>
              <a:spcAft>
                <a:spcPts val="600"/>
              </a:spcAft>
            </a:pPr>
            <a:r>
              <a:rPr lang="ja-JP" altLang="en-US" dirty="0" smtClean="0"/>
              <a:t>機械</a:t>
            </a:r>
            <a:r>
              <a:rPr lang="ja-JP" altLang="en-US" dirty="0"/>
              <a:t>学習を</a:t>
            </a:r>
            <a:r>
              <a:rPr lang="ja-JP" altLang="en-US" dirty="0" smtClean="0"/>
              <a:t>行う中では </a:t>
            </a:r>
            <a:r>
              <a:rPr lang="en-US" altLang="ja-JP" dirty="0" smtClean="0"/>
              <a:t>Word2Vec</a:t>
            </a:r>
            <a:r>
              <a:rPr lang="ja-JP" altLang="en-US" dirty="0" smtClean="0"/>
              <a:t> が最速</a:t>
            </a:r>
            <a:endParaRPr lang="en-US" altLang="ja-JP" dirty="0" smtClean="0"/>
          </a:p>
          <a:p>
            <a:pPr lvl="1">
              <a:spcBef>
                <a:spcPts val="0"/>
              </a:spcBef>
              <a:spcAft>
                <a:spcPts val="600"/>
              </a:spcAft>
            </a:pPr>
            <a:r>
              <a:rPr lang="en-US" altLang="ja-JP" dirty="0" smtClean="0"/>
              <a:t>WMD </a:t>
            </a:r>
            <a:r>
              <a:rPr lang="ja-JP" altLang="en-US" dirty="0"/>
              <a:t>の計算は非常</a:t>
            </a:r>
            <a:r>
              <a:rPr lang="ja-JP" altLang="en-US" dirty="0" smtClean="0"/>
              <a:t>に</a:t>
            </a:r>
            <a:r>
              <a:rPr lang="ja-JP" altLang="en-US" dirty="0"/>
              <a:t>低速</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27</a:t>
            </a:fld>
            <a:endParaRPr lang="en-US" altLang="ja-JP"/>
          </a:p>
        </p:txBody>
      </p:sp>
    </p:spTree>
    <p:extLst>
      <p:ext uri="{BB962C8B-B14F-4D97-AF65-F5344CB8AC3E}">
        <p14:creationId xmlns:p14="http://schemas.microsoft.com/office/powerpoint/2010/main" val="230086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SES</a:t>
            </a:r>
            <a:r>
              <a:rPr kumimoji="1" lang="ja-JP" altLang="en-US" dirty="0" smtClean="0"/>
              <a:t> で</a:t>
            </a:r>
            <a:r>
              <a:rPr lang="ja-JP" altLang="en-US" dirty="0" smtClean="0"/>
              <a:t>頂いた</a:t>
            </a:r>
            <a:r>
              <a:rPr lang="ja-JP" altLang="en-US" dirty="0"/>
              <a:t>コメント</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2400" dirty="0"/>
              <a:t>NiCad, </a:t>
            </a:r>
            <a:r>
              <a:rPr lang="en-US" altLang="ja-JP" sz="2400" dirty="0" err="1"/>
              <a:t>SourcererCC</a:t>
            </a:r>
            <a:r>
              <a:rPr lang="en-US" altLang="ja-JP" sz="2400" dirty="0"/>
              <a:t>, </a:t>
            </a:r>
            <a:r>
              <a:rPr lang="en-US" altLang="ja-JP" sz="2400" dirty="0" err="1"/>
              <a:t>CCAligner</a:t>
            </a:r>
            <a:r>
              <a:rPr lang="ja-JP" altLang="en-US" sz="2400" dirty="0"/>
              <a:t>が</a:t>
            </a:r>
            <a:r>
              <a:rPr lang="en-US" altLang="ja-JP" sz="2400" dirty="0"/>
              <a:t>BigCloneBench</a:t>
            </a:r>
            <a:r>
              <a:rPr lang="ja-JP" altLang="en-US" sz="2400" dirty="0" smtClean="0"/>
              <a:t>で</a:t>
            </a:r>
            <a:r>
              <a:rPr lang="en-US" altLang="ja-JP" sz="2400" dirty="0" smtClean="0"/>
              <a:t/>
            </a:r>
            <a:br>
              <a:rPr lang="en-US" altLang="ja-JP" sz="2400" dirty="0" smtClean="0"/>
            </a:br>
            <a:r>
              <a:rPr lang="ja-JP" altLang="en-US" sz="2400" dirty="0" smtClean="0"/>
              <a:t>かなり</a:t>
            </a:r>
            <a:r>
              <a:rPr lang="ja-JP" altLang="en-US" sz="2400" dirty="0"/>
              <a:t>高い精度を出している</a:t>
            </a:r>
            <a:r>
              <a:rPr lang="ja-JP" altLang="en-US" sz="2400" dirty="0" smtClean="0"/>
              <a:t>．</a:t>
            </a:r>
            <a:r>
              <a:rPr lang="en-US" altLang="ja-JP" sz="2400" dirty="0" smtClean="0"/>
              <a:t/>
            </a:r>
            <a:br>
              <a:rPr lang="en-US" altLang="ja-JP" sz="2400" dirty="0" smtClean="0"/>
            </a:br>
            <a:r>
              <a:rPr lang="ja-JP" altLang="en-US" sz="2400" dirty="0" smtClean="0"/>
              <a:t>これ</a:t>
            </a:r>
            <a:r>
              <a:rPr lang="ja-JP" altLang="en-US" sz="2400" dirty="0"/>
              <a:t>に勝とうとするのは中々難しいのではないか</a:t>
            </a:r>
            <a:r>
              <a:rPr lang="ja-JP" altLang="en-US" sz="2400" dirty="0" smtClean="0"/>
              <a:t>？</a:t>
            </a:r>
            <a:r>
              <a:rPr lang="en-US" altLang="ja-JP" sz="2400" dirty="0" smtClean="0"/>
              <a:t/>
            </a:r>
            <a:br>
              <a:rPr lang="en-US" altLang="ja-JP" sz="2400" dirty="0" smtClean="0"/>
            </a:br>
            <a:r>
              <a:rPr lang="en-US" altLang="ja-JP" sz="2400" dirty="0" smtClean="0"/>
              <a:t>BigCloneBench</a:t>
            </a:r>
            <a:r>
              <a:rPr lang="ja-JP" altLang="en-US" sz="2400" dirty="0" smtClean="0"/>
              <a:t> 以外</a:t>
            </a:r>
            <a:r>
              <a:rPr lang="ja-JP" altLang="en-US" sz="2400" dirty="0"/>
              <a:t>の他の評価方法も検討したらどうか</a:t>
            </a:r>
            <a:r>
              <a:rPr lang="ja-JP" altLang="en-US" sz="2400" dirty="0" smtClean="0"/>
              <a:t>？</a:t>
            </a:r>
            <a:endParaRPr lang="en-US" altLang="ja-JP" sz="2400" dirty="0" smtClean="0"/>
          </a:p>
          <a:p>
            <a:pPr marL="0" indent="0">
              <a:buNone/>
            </a:pPr>
            <a:endParaRPr lang="en-US" altLang="ja-JP" dirty="0" smtClean="0"/>
          </a:p>
          <a:p>
            <a:pPr marL="0" indent="0">
              <a:buNone/>
            </a:pPr>
            <a:r>
              <a:rPr lang="ja-JP" altLang="en-US" dirty="0" smtClean="0"/>
              <a:t>プログラミングコンテストを用いた</a:t>
            </a:r>
            <a:r>
              <a:rPr lang="en-US" altLang="ja-JP" dirty="0"/>
              <a:t/>
            </a:r>
            <a:br>
              <a:rPr lang="en-US" altLang="ja-JP" dirty="0"/>
            </a:br>
            <a:r>
              <a:rPr lang="ja-JP" altLang="en-US" dirty="0" smtClean="0"/>
              <a:t>評価方法を実験</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28</a:t>
            </a:fld>
            <a:endParaRPr lang="en-US" altLang="ja-JP"/>
          </a:p>
        </p:txBody>
      </p:sp>
      <p:sp>
        <p:nvSpPr>
          <p:cNvPr id="5" name="下矢印 4"/>
          <p:cNvSpPr/>
          <p:nvPr/>
        </p:nvSpPr>
        <p:spPr>
          <a:xfrm>
            <a:off x="4247903" y="3495922"/>
            <a:ext cx="637082" cy="367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93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実験対象データ</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spcBef>
                <a:spcPts val="0"/>
              </a:spcBef>
              <a:spcAft>
                <a:spcPts val="0"/>
              </a:spcAft>
              <a:buNone/>
            </a:pPr>
            <a:r>
              <a:rPr lang="en-US" altLang="ja-JP" dirty="0" err="1" smtClean="0"/>
              <a:t>Codeforces</a:t>
            </a:r>
            <a:r>
              <a:rPr lang="ja-JP" altLang="en-US" dirty="0" smtClean="0"/>
              <a:t> </a:t>
            </a:r>
            <a:r>
              <a:rPr lang="en-US" altLang="ja-JP" dirty="0" smtClean="0"/>
              <a:t>Round #367 (Div. 2)</a:t>
            </a:r>
            <a:r>
              <a:rPr lang="ja-JP" altLang="en-US" dirty="0" smtClean="0"/>
              <a:t> にて提出された</a:t>
            </a:r>
            <a:r>
              <a:rPr lang="en-US" altLang="ja-JP" dirty="0" smtClean="0"/>
              <a:t/>
            </a:r>
            <a:br>
              <a:rPr lang="en-US" altLang="ja-JP" dirty="0" smtClean="0"/>
            </a:br>
            <a:r>
              <a:rPr kumimoji="1" lang="ja-JP" altLang="en-US" dirty="0" smtClean="0"/>
              <a:t>ソースコードを対象</a:t>
            </a:r>
            <a:endParaRPr lang="en-US" altLang="ja-JP" dirty="0" smtClean="0"/>
          </a:p>
          <a:p>
            <a:pPr lvl="1">
              <a:spcBef>
                <a:spcPts val="0"/>
              </a:spcBef>
              <a:spcAft>
                <a:spcPts val="0"/>
              </a:spcAft>
            </a:pPr>
            <a:r>
              <a:rPr lang="en-US" altLang="ja-JP" dirty="0" smtClean="0"/>
              <a:t>GNU C++11</a:t>
            </a:r>
            <a:r>
              <a:rPr kumimoji="1" lang="ja-JP" altLang="en-US" dirty="0" smtClean="0"/>
              <a:t> で記述</a:t>
            </a:r>
            <a:endParaRPr kumimoji="1" lang="en-US" altLang="ja-JP" dirty="0" smtClean="0"/>
          </a:p>
          <a:p>
            <a:pPr lvl="1">
              <a:spcBef>
                <a:spcPts val="0"/>
              </a:spcBef>
              <a:spcAft>
                <a:spcPts val="0"/>
              </a:spcAft>
            </a:pPr>
            <a:r>
              <a:rPr lang="ja-JP" altLang="en-US" dirty="0" smtClean="0"/>
              <a:t>問題に正解している</a:t>
            </a:r>
            <a:endParaRPr lang="en-US" altLang="ja-JP" dirty="0" smtClean="0"/>
          </a:p>
          <a:p>
            <a:pPr>
              <a:spcBef>
                <a:spcPts val="0"/>
              </a:spcBef>
              <a:spcAft>
                <a:spcPts val="0"/>
              </a:spcAft>
            </a:pPr>
            <a:endParaRPr lang="en-US" altLang="ja-JP" dirty="0" smtClean="0"/>
          </a:p>
          <a:p>
            <a:pPr>
              <a:spcBef>
                <a:spcPts val="0"/>
              </a:spcBef>
              <a:spcAft>
                <a:spcPts val="0"/>
              </a:spcAft>
            </a:pPr>
            <a:r>
              <a:rPr lang="ja-JP" altLang="en-US" dirty="0" smtClean="0"/>
              <a:t>ソースコード</a:t>
            </a:r>
            <a:r>
              <a:rPr lang="en-US" altLang="ja-JP" dirty="0" smtClean="0"/>
              <a:t>	</a:t>
            </a:r>
            <a:r>
              <a:rPr lang="ja-JP" altLang="en-US" dirty="0" smtClean="0"/>
              <a:t>：</a:t>
            </a:r>
            <a:r>
              <a:rPr lang="en-US" altLang="ja-JP" dirty="0"/>
              <a:t>7650</a:t>
            </a:r>
            <a:r>
              <a:rPr lang="ja-JP" altLang="en-US" dirty="0" smtClean="0"/>
              <a:t> ファイル</a:t>
            </a:r>
            <a:endParaRPr lang="en-US" altLang="ja-JP" dirty="0" smtClean="0"/>
          </a:p>
          <a:p>
            <a:pPr>
              <a:spcBef>
                <a:spcPts val="0"/>
              </a:spcBef>
              <a:spcAft>
                <a:spcPts val="0"/>
              </a:spcAft>
            </a:pPr>
            <a:r>
              <a:rPr kumimoji="1" lang="ja-JP" altLang="en-US" dirty="0" smtClean="0"/>
              <a:t>問題</a:t>
            </a:r>
            <a:r>
              <a:rPr kumimoji="1" lang="en-US" altLang="ja-JP" dirty="0" smtClean="0"/>
              <a:t>		</a:t>
            </a:r>
            <a:r>
              <a:rPr kumimoji="1" lang="ja-JP" altLang="en-US" dirty="0" smtClean="0"/>
              <a:t>：</a:t>
            </a:r>
            <a:r>
              <a:rPr lang="en-US" altLang="ja-JP" dirty="0"/>
              <a:t>5</a:t>
            </a:r>
            <a:r>
              <a:rPr kumimoji="1" lang="ja-JP" altLang="en-US" dirty="0" smtClean="0"/>
              <a:t> 種</a:t>
            </a:r>
            <a:endParaRPr kumimoji="1" lang="en-US" altLang="ja-JP" dirty="0" smtClean="0"/>
          </a:p>
          <a:p>
            <a:pPr>
              <a:spcBef>
                <a:spcPts val="0"/>
              </a:spcBef>
              <a:spcAft>
                <a:spcPts val="0"/>
              </a:spcAft>
            </a:pPr>
            <a:endParaRPr lang="en-US" altLang="ja-JP" dirty="0" smtClean="0"/>
          </a:p>
          <a:p>
            <a:pPr>
              <a:spcBef>
                <a:spcPts val="0"/>
              </a:spcBef>
              <a:spcAft>
                <a:spcPts val="0"/>
              </a:spcAft>
            </a:pPr>
            <a:r>
              <a:rPr lang="ja-JP" altLang="en-US" dirty="0" smtClean="0"/>
              <a:t>以下</a:t>
            </a:r>
            <a:r>
              <a:rPr lang="ja-JP" altLang="en-US" dirty="0"/>
              <a:t>の前処理を実施</a:t>
            </a:r>
            <a:endParaRPr lang="en-US" altLang="ja-JP" dirty="0"/>
          </a:p>
          <a:p>
            <a:pPr lvl="1">
              <a:spcBef>
                <a:spcPts val="0"/>
              </a:spcBef>
              <a:spcAft>
                <a:spcPts val="0"/>
              </a:spcAft>
            </a:pPr>
            <a:r>
              <a:rPr lang="ja-JP" altLang="en-US" dirty="0"/>
              <a:t>ソースコードをマクロ展開</a:t>
            </a:r>
            <a:endParaRPr lang="en-US" altLang="ja-JP" dirty="0"/>
          </a:p>
          <a:p>
            <a:pPr lvl="1">
              <a:spcBef>
                <a:spcPts val="0"/>
              </a:spcBef>
              <a:spcAft>
                <a:spcPts val="0"/>
              </a:spcAft>
            </a:pPr>
            <a:r>
              <a:rPr lang="en-US" altLang="ja-JP" dirty="0"/>
              <a:t>Main</a:t>
            </a:r>
            <a:r>
              <a:rPr lang="ja-JP" altLang="en-US" dirty="0"/>
              <a:t>関数にインライン展開</a:t>
            </a:r>
            <a:endParaRPr lang="en-US" altLang="ja-JP" dirty="0"/>
          </a:p>
          <a:p>
            <a:pPr lvl="1">
              <a:spcBef>
                <a:spcPts val="0"/>
              </a:spcBef>
              <a:spcAft>
                <a:spcPts val="0"/>
              </a:spcAft>
            </a:pPr>
            <a:r>
              <a:rPr lang="ja-JP" altLang="en-US" dirty="0"/>
              <a:t>展開後の最小トークン数 </a:t>
            </a:r>
            <a:r>
              <a:rPr lang="en-US" altLang="ja-JP" dirty="0"/>
              <a:t>30</a:t>
            </a:r>
          </a:p>
          <a:p>
            <a:pPr>
              <a:spcBef>
                <a:spcPts val="0"/>
              </a:spcBef>
              <a:spcAft>
                <a:spcPts val="0"/>
              </a:spcAft>
            </a:pPr>
            <a:endParaRPr kumimoji="1" lang="en-US" altLang="ja-JP" dirty="0" smtClean="0"/>
          </a:p>
        </p:txBody>
      </p:sp>
    </p:spTree>
    <p:extLst>
      <p:ext uri="{BB962C8B-B14F-4D97-AF65-F5344CB8AC3E}">
        <p14:creationId xmlns:p14="http://schemas.microsoft.com/office/powerpoint/2010/main" val="372248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深層学習を用いたコード片の</a:t>
            </a:r>
            <a:r>
              <a:rPr lang="en-US" altLang="ja-JP" dirty="0" smtClean="0"/>
              <a:t/>
            </a:r>
            <a:br>
              <a:rPr lang="en-US" altLang="ja-JP" dirty="0" smtClean="0"/>
            </a:br>
            <a:r>
              <a:rPr lang="ja-JP" altLang="en-US" dirty="0" smtClean="0"/>
              <a:t>類似性判定法：</a:t>
            </a:r>
            <a:r>
              <a:rPr lang="en-US" altLang="ja-JP" dirty="0" smtClean="0"/>
              <a:t>DeepSim</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DeepSim[1]</a:t>
            </a:r>
          </a:p>
          <a:p>
            <a:pPr lvl="1"/>
            <a:r>
              <a:rPr lang="ja-JP" altLang="en-US" dirty="0"/>
              <a:t>制</a:t>
            </a:r>
            <a:r>
              <a:rPr lang="ja-JP" altLang="en-US" dirty="0" smtClean="0"/>
              <a:t>御フローグラフ（</a:t>
            </a:r>
            <a:r>
              <a:rPr lang="en-US" altLang="ja-JP" dirty="0" smtClean="0"/>
              <a:t>CFG</a:t>
            </a:r>
            <a:r>
              <a:rPr lang="ja-JP" altLang="en-US" dirty="0" smtClean="0"/>
              <a:t>）と</a:t>
            </a:r>
            <a:r>
              <a:rPr lang="en-US" altLang="ja-JP" dirty="0"/>
              <a:t/>
            </a:r>
            <a:br>
              <a:rPr lang="en-US" altLang="ja-JP" dirty="0"/>
            </a:br>
            <a:r>
              <a:rPr lang="ja-JP" altLang="en-US" dirty="0" smtClean="0"/>
              <a:t>データフローグラフ（</a:t>
            </a:r>
            <a:r>
              <a:rPr lang="en-US" altLang="ja-JP" dirty="0" smtClean="0"/>
              <a:t>DFG</a:t>
            </a:r>
            <a:r>
              <a:rPr lang="ja-JP" altLang="en-US" dirty="0" smtClean="0"/>
              <a:t>）を解析</a:t>
            </a:r>
            <a:endParaRPr lang="en-US" altLang="ja-JP" dirty="0" smtClean="0"/>
          </a:p>
          <a:p>
            <a:pPr lvl="1"/>
            <a:r>
              <a:rPr kumimoji="1" lang="ja-JP" altLang="en-US" dirty="0" smtClean="0"/>
              <a:t>深層学習を用いてコード片の類似性を判定</a:t>
            </a:r>
            <a:endParaRPr kumimoji="1" lang="en-US" altLang="ja-JP" dirty="0" smtClean="0"/>
          </a:p>
          <a:p>
            <a:r>
              <a:rPr lang="ja-JP" altLang="en-US" dirty="0" smtClean="0"/>
              <a:t>高い精度でコード片の類似性を判定可能</a:t>
            </a:r>
            <a:endParaRPr lang="en-US" altLang="ja-JP" dirty="0"/>
          </a:p>
          <a:p>
            <a:r>
              <a:rPr kumimoji="1" lang="ja-JP" altLang="en-US" dirty="0" smtClean="0"/>
              <a:t>課題：</a:t>
            </a:r>
            <a:r>
              <a:rPr lang="ja-JP" altLang="en-US" dirty="0" smtClean="0"/>
              <a:t>学習に約</a:t>
            </a:r>
            <a:r>
              <a:rPr lang="en-US" altLang="ja-JP" dirty="0" smtClean="0"/>
              <a:t>4</a:t>
            </a:r>
            <a:r>
              <a:rPr lang="ja-JP" altLang="en-US" dirty="0" smtClean="0"/>
              <a:t>時間（論文上の値）</a:t>
            </a:r>
            <a:r>
              <a:rPr lang="en-US" altLang="ja-JP" dirty="0" smtClean="0"/>
              <a:t>[1]</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a:p>
        </p:txBody>
      </p:sp>
      <p:sp>
        <p:nvSpPr>
          <p:cNvPr id="6" name="テキスト ボックス 5"/>
          <p:cNvSpPr txBox="1"/>
          <p:nvPr/>
        </p:nvSpPr>
        <p:spPr>
          <a:xfrm>
            <a:off x="1429555" y="6307543"/>
            <a:ext cx="7031865" cy="276999"/>
          </a:xfrm>
          <a:prstGeom prst="rect">
            <a:avLst/>
          </a:prstGeom>
          <a:solidFill>
            <a:schemeClr val="bg1">
              <a:lumMod val="95000"/>
            </a:schemeClr>
          </a:solidFill>
        </p:spPr>
        <p:txBody>
          <a:bodyPr wrap="square" rtlCol="0">
            <a:spAutoFit/>
          </a:bodyPr>
          <a:lstStyle/>
          <a:p>
            <a:r>
              <a:rPr lang="en-US" altLang="ja-JP" sz="1200" dirty="0" smtClean="0">
                <a:solidFill>
                  <a:schemeClr val="tx1">
                    <a:lumMod val="90000"/>
                    <a:lumOff val="10000"/>
                  </a:schemeClr>
                </a:solidFill>
                <a:latin typeface="+mn-lt"/>
                <a:ea typeface="+mj-ea"/>
              </a:rPr>
              <a:t>[1] Gang </a:t>
            </a:r>
            <a:r>
              <a:rPr lang="en-US" altLang="ja-JP" sz="1200" dirty="0">
                <a:solidFill>
                  <a:schemeClr val="tx1">
                    <a:lumMod val="90000"/>
                    <a:lumOff val="10000"/>
                  </a:schemeClr>
                </a:solidFill>
                <a:latin typeface="+mn-lt"/>
                <a:ea typeface="+mj-ea"/>
              </a:rPr>
              <a:t>Zhao </a:t>
            </a:r>
            <a:r>
              <a:rPr lang="en-US" altLang="ja-JP" sz="1200" dirty="0" smtClean="0">
                <a:solidFill>
                  <a:schemeClr val="tx1">
                    <a:lumMod val="90000"/>
                    <a:lumOff val="10000"/>
                  </a:schemeClr>
                </a:solidFill>
                <a:latin typeface="+mn-lt"/>
                <a:ea typeface="+mj-ea"/>
              </a:rPr>
              <a:t>et al., “</a:t>
            </a:r>
            <a:r>
              <a:rPr lang="en-US" altLang="ja-JP" sz="1200" dirty="0" err="1" smtClean="0">
                <a:solidFill>
                  <a:schemeClr val="tx1">
                    <a:lumMod val="90000"/>
                    <a:lumOff val="10000"/>
                  </a:schemeClr>
                </a:solidFill>
                <a:latin typeface="+mn-lt"/>
                <a:ea typeface="+mj-ea"/>
              </a:rPr>
              <a:t>Deepsim</a:t>
            </a:r>
            <a:r>
              <a:rPr lang="en-US" altLang="ja-JP" sz="1200" dirty="0">
                <a:solidFill>
                  <a:schemeClr val="tx1">
                    <a:lumMod val="90000"/>
                    <a:lumOff val="10000"/>
                  </a:schemeClr>
                </a:solidFill>
                <a:latin typeface="+mn-lt"/>
                <a:ea typeface="+mj-ea"/>
              </a:rPr>
              <a:t>: Deep learning code functional </a:t>
            </a:r>
            <a:r>
              <a:rPr lang="en-US" altLang="ja-JP" sz="1200" dirty="0" smtClean="0">
                <a:solidFill>
                  <a:schemeClr val="tx1">
                    <a:lumMod val="90000"/>
                    <a:lumOff val="10000"/>
                  </a:schemeClr>
                </a:solidFill>
                <a:latin typeface="+mn-lt"/>
                <a:ea typeface="+mj-ea"/>
              </a:rPr>
              <a:t>similarity.”, ESEC/FSE</a:t>
            </a:r>
            <a:r>
              <a:rPr lang="en-US" altLang="ja-JP" sz="1200" dirty="0">
                <a:solidFill>
                  <a:schemeClr val="tx1">
                    <a:lumMod val="90000"/>
                    <a:lumOff val="10000"/>
                  </a:schemeClr>
                </a:solidFill>
                <a:latin typeface="+mn-lt"/>
                <a:ea typeface="+mj-ea"/>
              </a:rPr>
              <a:t>, </a:t>
            </a:r>
            <a:r>
              <a:rPr lang="en-US" altLang="ja-JP" sz="1200" dirty="0" smtClean="0">
                <a:solidFill>
                  <a:schemeClr val="tx1">
                    <a:lumMod val="90000"/>
                    <a:lumOff val="10000"/>
                  </a:schemeClr>
                </a:solidFill>
                <a:latin typeface="+mn-lt"/>
                <a:ea typeface="+mj-ea"/>
              </a:rPr>
              <a:t>pp.141-151</a:t>
            </a:r>
            <a:r>
              <a:rPr lang="en-US" altLang="ja-JP" sz="1200" dirty="0">
                <a:solidFill>
                  <a:schemeClr val="tx1">
                    <a:lumMod val="90000"/>
                    <a:lumOff val="10000"/>
                  </a:schemeClr>
                </a:solidFill>
                <a:latin typeface="+mn-lt"/>
                <a:ea typeface="+mj-ea"/>
              </a:rPr>
              <a:t>, 2018.</a:t>
            </a:r>
            <a:endParaRPr kumimoji="1" lang="ja-JP" altLang="en-US" sz="1200" dirty="0">
              <a:solidFill>
                <a:schemeClr val="tx1">
                  <a:lumMod val="90000"/>
                  <a:lumOff val="10000"/>
                </a:schemeClr>
              </a:solidFill>
              <a:latin typeface="+mn-lt"/>
              <a:ea typeface="+mj-ea"/>
            </a:endParaRPr>
          </a:p>
        </p:txBody>
      </p:sp>
      <p:grpSp>
        <p:nvGrpSpPr>
          <p:cNvPr id="7" name="グループ化 6"/>
          <p:cNvGrpSpPr/>
          <p:nvPr/>
        </p:nvGrpSpPr>
        <p:grpSpPr>
          <a:xfrm>
            <a:off x="159824" y="4739319"/>
            <a:ext cx="8813239" cy="1526153"/>
            <a:chOff x="150144" y="4512522"/>
            <a:chExt cx="8813239" cy="1526153"/>
          </a:xfrm>
        </p:grpSpPr>
        <p:sp>
          <p:nvSpPr>
            <p:cNvPr id="8" name="角丸四角形 7"/>
            <p:cNvSpPr/>
            <p:nvPr/>
          </p:nvSpPr>
          <p:spPr>
            <a:xfrm>
              <a:off x="4771895" y="4512522"/>
              <a:ext cx="3223205"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488272" y="4582764"/>
              <a:ext cx="1506828" cy="338554"/>
            </a:xfrm>
            <a:prstGeom prst="rect">
              <a:avLst/>
            </a:prstGeom>
            <a:noFill/>
          </p:spPr>
          <p:txBody>
            <a:bodyPr wrap="square" rtlCol="0">
              <a:spAutoFit/>
            </a:bodyPr>
            <a:lstStyle/>
            <a:p>
              <a:pPr algn="r"/>
              <a:r>
                <a:rPr lang="ja-JP" altLang="en-US" sz="1600" dirty="0">
                  <a:latin typeface="+mn-ea"/>
                  <a:ea typeface="+mn-ea"/>
                </a:rPr>
                <a:t>類似</a:t>
              </a:r>
              <a:r>
                <a:rPr kumimoji="1" lang="ja-JP" altLang="en-US" sz="1600" dirty="0" smtClean="0">
                  <a:latin typeface="+mn-ea"/>
                  <a:ea typeface="+mn-ea"/>
                </a:rPr>
                <a:t>性判定</a:t>
              </a:r>
              <a:endParaRPr kumimoji="1" lang="ja-JP" altLang="en-US" sz="1600" dirty="0">
                <a:latin typeface="+mn-ea"/>
                <a:ea typeface="+mn-ea"/>
              </a:endParaRPr>
            </a:p>
          </p:txBody>
        </p:sp>
        <p:sp>
          <p:nvSpPr>
            <p:cNvPr id="11" name="右矢印 10"/>
            <p:cNvSpPr/>
            <p:nvPr/>
          </p:nvSpPr>
          <p:spPr>
            <a:xfrm>
              <a:off x="6844022" y="5142610"/>
              <a:ext cx="1245634" cy="360608"/>
            </a:xfrm>
            <a:prstGeom prst="rightArrow">
              <a:avLst>
                <a:gd name="adj1" fmla="val 50000"/>
                <a:gd name="adj2" fmla="val 1742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正方形/長方形 11"/>
            <p:cNvSpPr/>
            <p:nvPr/>
          </p:nvSpPr>
          <p:spPr>
            <a:xfrm>
              <a:off x="150144" y="4996435"/>
              <a:ext cx="793014" cy="648000"/>
            </a:xfrm>
            <a:prstGeom prst="rect">
              <a:avLst/>
            </a:prstGeom>
            <a:solidFill>
              <a:schemeClr val="tx1">
                <a:lumMod val="25000"/>
                <a:lumOff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b="1" dirty="0" smtClean="0"/>
                <a:t>ソースコード</a:t>
              </a:r>
              <a:endParaRPr kumimoji="1" lang="ja-JP" altLang="en-US" sz="1600" b="1" dirty="0"/>
            </a:p>
          </p:txBody>
        </p:sp>
        <p:sp>
          <p:nvSpPr>
            <p:cNvPr id="13" name="正方形/長方形 12"/>
            <p:cNvSpPr/>
            <p:nvPr/>
          </p:nvSpPr>
          <p:spPr>
            <a:xfrm>
              <a:off x="8089656" y="4996435"/>
              <a:ext cx="873727" cy="64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smtClean="0"/>
                <a:t>類似性判定</a:t>
              </a:r>
              <a:endParaRPr kumimoji="1" lang="en-US" altLang="ja-JP" sz="1600" b="1" dirty="0" smtClean="0"/>
            </a:p>
          </p:txBody>
        </p:sp>
        <p:sp>
          <p:nvSpPr>
            <p:cNvPr id="14" name="右矢印 13"/>
            <p:cNvSpPr/>
            <p:nvPr/>
          </p:nvSpPr>
          <p:spPr>
            <a:xfrm>
              <a:off x="943157" y="5142610"/>
              <a:ext cx="1266736" cy="360608"/>
            </a:xfrm>
            <a:prstGeom prst="rightArrow">
              <a:avLst>
                <a:gd name="adj1" fmla="val 50000"/>
                <a:gd name="adj2" fmla="val 2182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右矢印 14"/>
            <p:cNvSpPr/>
            <p:nvPr/>
          </p:nvSpPr>
          <p:spPr>
            <a:xfrm>
              <a:off x="2857526" y="5140131"/>
              <a:ext cx="1171294" cy="360608"/>
            </a:xfrm>
            <a:prstGeom prst="rightArrow">
              <a:avLst>
                <a:gd name="adj1" fmla="val 50000"/>
                <a:gd name="adj2" fmla="val 2417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992015" y="4512522"/>
              <a:ext cx="3731023" cy="1526153"/>
              <a:chOff x="1207674" y="3342062"/>
              <a:chExt cx="3731023" cy="1526153"/>
            </a:xfrm>
          </p:grpSpPr>
          <p:grpSp>
            <p:nvGrpSpPr>
              <p:cNvPr id="20" name="グループ化 19"/>
              <p:cNvGrpSpPr/>
              <p:nvPr/>
            </p:nvGrpSpPr>
            <p:grpSpPr>
              <a:xfrm>
                <a:off x="2425551" y="3633758"/>
                <a:ext cx="653549" cy="1032434"/>
                <a:chOff x="2506968" y="3654339"/>
                <a:chExt cx="653549" cy="1032434"/>
              </a:xfrm>
            </p:grpSpPr>
            <p:sp>
              <p:nvSpPr>
                <p:cNvPr id="26" name="正方形/長方形 25"/>
                <p:cNvSpPr/>
                <p:nvPr/>
              </p:nvSpPr>
              <p:spPr>
                <a:xfrm>
                  <a:off x="2506969" y="3654339"/>
                  <a:ext cx="653548" cy="4176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t>CFG</a:t>
                  </a:r>
                  <a:endParaRPr kumimoji="1" lang="ja-JP" altLang="en-US" sz="1600" dirty="0"/>
                </a:p>
              </p:txBody>
            </p:sp>
            <p:sp>
              <p:nvSpPr>
                <p:cNvPr id="27" name="正方形/長方形 26"/>
                <p:cNvSpPr/>
                <p:nvPr/>
              </p:nvSpPr>
              <p:spPr>
                <a:xfrm>
                  <a:off x="2506968" y="4285647"/>
                  <a:ext cx="653549" cy="401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t>D</a:t>
                  </a:r>
                  <a:r>
                    <a:rPr kumimoji="1" lang="en-US" altLang="ja-JP" sz="1600" dirty="0" smtClean="0"/>
                    <a:t>FG</a:t>
                  </a:r>
                  <a:endParaRPr kumimoji="1" lang="ja-JP" altLang="en-US" sz="1600" dirty="0"/>
                </a:p>
              </p:txBody>
            </p:sp>
          </p:grpSp>
          <p:sp>
            <p:nvSpPr>
              <p:cNvPr id="21" name="正方形/長方形 20"/>
              <p:cNvSpPr/>
              <p:nvPr/>
            </p:nvSpPr>
            <p:spPr>
              <a:xfrm>
                <a:off x="4234100" y="3825975"/>
                <a:ext cx="652586"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特徴</a:t>
                </a:r>
                <a:endParaRPr kumimoji="1" lang="en-US" altLang="ja-JP" sz="1600" dirty="0" smtClean="0"/>
              </a:p>
              <a:p>
                <a:pPr algn="ctr"/>
                <a:r>
                  <a:rPr kumimoji="1" lang="ja-JP" altLang="en-US" sz="1600" dirty="0" smtClean="0"/>
                  <a:t>行列</a:t>
                </a:r>
                <a:endParaRPr kumimoji="1" lang="ja-JP" altLang="en-US" sz="1600" dirty="0"/>
              </a:p>
            </p:txBody>
          </p:sp>
          <p:sp>
            <p:nvSpPr>
              <p:cNvPr id="22" name="角丸四角形 21"/>
              <p:cNvSpPr/>
              <p:nvPr/>
            </p:nvSpPr>
            <p:spPr>
              <a:xfrm>
                <a:off x="1207674" y="3342062"/>
                <a:ext cx="3731023"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3431869" y="3408932"/>
                <a:ext cx="1506828" cy="338554"/>
              </a:xfrm>
              <a:prstGeom prst="rect">
                <a:avLst/>
              </a:prstGeom>
              <a:noFill/>
            </p:spPr>
            <p:txBody>
              <a:bodyPr wrap="square" rtlCol="0">
                <a:spAutoFit/>
              </a:bodyPr>
              <a:lstStyle/>
              <a:p>
                <a:pPr algn="r"/>
                <a:r>
                  <a:rPr kumimoji="1" lang="ja-JP" altLang="en-US" sz="1600" dirty="0" smtClean="0">
                    <a:latin typeface="+mn-ea"/>
                    <a:ea typeface="+mn-ea"/>
                  </a:rPr>
                  <a:t>意味表現生成</a:t>
                </a:r>
                <a:endParaRPr kumimoji="1" lang="ja-JP" altLang="en-US" sz="1600" dirty="0">
                  <a:latin typeface="+mn-ea"/>
                  <a:ea typeface="+mn-ea"/>
                </a:endParaRPr>
              </a:p>
            </p:txBody>
          </p:sp>
          <p:sp>
            <p:nvSpPr>
              <p:cNvPr id="24" name="角丸四角形 23"/>
              <p:cNvSpPr/>
              <p:nvPr/>
            </p:nvSpPr>
            <p:spPr>
              <a:xfrm>
                <a:off x="1302227" y="3735975"/>
                <a:ext cx="976758" cy="82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バイトコード</a:t>
                </a:r>
                <a:endParaRPr kumimoji="1" lang="en-US" altLang="ja-JP" sz="1600" dirty="0" smtClean="0"/>
              </a:p>
              <a:p>
                <a:pPr algn="ctr"/>
                <a:r>
                  <a:rPr lang="ja-JP" altLang="en-US" sz="1600" dirty="0" smtClean="0"/>
                  <a:t>解析器</a:t>
                </a:r>
                <a:endParaRPr kumimoji="1" lang="ja-JP" altLang="en-US" sz="1600" dirty="0"/>
              </a:p>
            </p:txBody>
          </p:sp>
          <p:sp>
            <p:nvSpPr>
              <p:cNvPr id="25" name="角丸四角形 24"/>
              <p:cNvSpPr/>
              <p:nvPr/>
            </p:nvSpPr>
            <p:spPr>
              <a:xfrm>
                <a:off x="3225667" y="3825975"/>
                <a:ext cx="861866" cy="64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エン</a:t>
                </a:r>
                <a:endParaRPr kumimoji="1" lang="en-US" altLang="ja-JP" sz="1600" dirty="0" smtClean="0"/>
              </a:p>
              <a:p>
                <a:pPr algn="ctr"/>
                <a:r>
                  <a:rPr kumimoji="1" lang="ja-JP" altLang="en-US" sz="1600" dirty="0" smtClean="0"/>
                  <a:t>コーダ</a:t>
                </a:r>
                <a:endParaRPr kumimoji="1" lang="en-US" altLang="ja-JP" sz="1600" dirty="0" smtClean="0"/>
              </a:p>
            </p:txBody>
          </p:sp>
        </p:grpSp>
        <p:sp>
          <p:nvSpPr>
            <p:cNvPr id="17" name="右矢印 16"/>
            <p:cNvSpPr/>
            <p:nvPr/>
          </p:nvSpPr>
          <p:spPr>
            <a:xfrm>
              <a:off x="4679572" y="5142610"/>
              <a:ext cx="1290723" cy="360608"/>
            </a:xfrm>
            <a:prstGeom prst="rightArrow">
              <a:avLst>
                <a:gd name="adj1" fmla="val 50000"/>
                <a:gd name="adj2" fmla="val 2534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8" name="角丸四角形 17"/>
            <p:cNvSpPr/>
            <p:nvPr/>
          </p:nvSpPr>
          <p:spPr>
            <a:xfrm>
              <a:off x="4866451" y="4996435"/>
              <a:ext cx="957277" cy="64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自己符号化器</a:t>
              </a:r>
              <a:endParaRPr kumimoji="1" lang="en-US" altLang="ja-JP" sz="1600" dirty="0" smtClean="0"/>
            </a:p>
          </p:txBody>
        </p:sp>
        <p:sp>
          <p:nvSpPr>
            <p:cNvPr id="19" name="角丸四角形 18"/>
            <p:cNvSpPr/>
            <p:nvPr/>
          </p:nvSpPr>
          <p:spPr>
            <a:xfrm>
              <a:off x="6990589" y="4906435"/>
              <a:ext cx="952500" cy="82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類似性</a:t>
              </a:r>
              <a:endParaRPr kumimoji="1" lang="en-US" altLang="ja-JP" sz="1600" dirty="0" smtClean="0"/>
            </a:p>
            <a:p>
              <a:pPr algn="ctr"/>
              <a:r>
                <a:rPr kumimoji="1" lang="ja-JP" altLang="en-US" sz="1600" dirty="0" smtClean="0"/>
                <a:t>判定</a:t>
              </a:r>
              <a:endParaRPr kumimoji="1" lang="en-US" altLang="ja-JP" sz="1600" dirty="0" smtClean="0"/>
            </a:p>
            <a:p>
              <a:pPr algn="ctr"/>
              <a:r>
                <a:rPr lang="ja-JP" altLang="en-US" sz="1600" dirty="0"/>
                <a:t>モデル</a:t>
              </a:r>
              <a:endParaRPr kumimoji="1" lang="en-US" altLang="ja-JP" sz="1600" dirty="0" smtClean="0"/>
            </a:p>
          </p:txBody>
        </p:sp>
        <p:sp>
          <p:nvSpPr>
            <p:cNvPr id="9" name="正方形/長方形 8"/>
            <p:cNvSpPr/>
            <p:nvPr/>
          </p:nvSpPr>
          <p:spPr>
            <a:xfrm>
              <a:off x="5970295" y="4996435"/>
              <a:ext cx="873727"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ベクトル表現</a:t>
              </a:r>
              <a:endParaRPr kumimoji="1" lang="ja-JP" altLang="en-US" sz="1600" dirty="0"/>
            </a:p>
          </p:txBody>
        </p:sp>
      </p:grpSp>
    </p:spTree>
    <p:extLst>
      <p:ext uri="{BB962C8B-B14F-4D97-AF65-F5344CB8AC3E}">
        <p14:creationId xmlns:p14="http://schemas.microsoft.com/office/powerpoint/2010/main" val="139607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実験内容</a:t>
            </a:r>
            <a:endParaRPr kumimoji="1" lang="ja-JP" altLang="en-US" dirty="0"/>
          </a:p>
        </p:txBody>
      </p:sp>
      <p:sp>
        <p:nvSpPr>
          <p:cNvPr id="3" name="コンテンツ プレースホルダー 2"/>
          <p:cNvSpPr>
            <a:spLocks noGrp="1"/>
          </p:cNvSpPr>
          <p:nvPr>
            <p:ph idx="1"/>
          </p:nvPr>
        </p:nvSpPr>
        <p:spPr>
          <a:xfrm>
            <a:off x="457200" y="1601376"/>
            <a:ext cx="8229600" cy="4525963"/>
          </a:xfrm>
        </p:spPr>
        <p:txBody>
          <a:bodyPr>
            <a:normAutofit fontScale="92500" lnSpcReduction="20000"/>
          </a:bodyPr>
          <a:lstStyle/>
          <a:p>
            <a:pPr marL="385763" indent="-385763">
              <a:spcBef>
                <a:spcPts val="0"/>
              </a:spcBef>
              <a:spcAft>
                <a:spcPts val="0"/>
              </a:spcAft>
              <a:buFont typeface="+mj-lt"/>
              <a:buAutoNum type="arabicPeriod"/>
            </a:pPr>
            <a:r>
              <a:rPr kumimoji="1" lang="ja-JP" altLang="en-US" dirty="0" smtClean="0"/>
              <a:t>コサイン類似度調査</a:t>
            </a:r>
            <a:endParaRPr kumimoji="1" lang="en-US" altLang="ja-JP" dirty="0" smtClean="0"/>
          </a:p>
          <a:p>
            <a:pPr lvl="1">
              <a:spcBef>
                <a:spcPts val="0"/>
              </a:spcBef>
              <a:spcAft>
                <a:spcPts val="0"/>
              </a:spcAft>
            </a:pPr>
            <a:r>
              <a:rPr lang="ja-JP" altLang="en-US" dirty="0"/>
              <a:t>同一問題への回答をコードクローンとみなし，コサイン類似度を</a:t>
            </a:r>
            <a:r>
              <a:rPr lang="ja-JP" altLang="en-US" dirty="0" smtClean="0"/>
              <a:t>測定</a:t>
            </a:r>
            <a:endParaRPr lang="en-US" altLang="ja-JP" dirty="0" smtClean="0"/>
          </a:p>
          <a:p>
            <a:pPr lvl="1">
              <a:spcBef>
                <a:spcPts val="0"/>
              </a:spcBef>
              <a:spcAft>
                <a:spcPts val="0"/>
              </a:spcAft>
            </a:pPr>
            <a:r>
              <a:rPr lang="ja-JP" altLang="en-US" dirty="0" smtClean="0"/>
              <a:t>閾値</a:t>
            </a:r>
            <a:r>
              <a:rPr lang="en-US" altLang="ja-JP" dirty="0" smtClean="0"/>
              <a:t>0.1</a:t>
            </a:r>
            <a:r>
              <a:rPr lang="ja-JP" altLang="en-US" dirty="0" smtClean="0"/>
              <a:t>刻みで 適合率，再現率，</a:t>
            </a:r>
            <a:r>
              <a:rPr lang="en-US" altLang="ja-JP" dirty="0" smtClean="0"/>
              <a:t>F</a:t>
            </a:r>
            <a:r>
              <a:rPr lang="ja-JP" altLang="en-US" dirty="0" smtClean="0"/>
              <a:t>値を調査</a:t>
            </a:r>
            <a:endParaRPr lang="en-US" altLang="ja-JP" dirty="0" smtClean="0"/>
          </a:p>
          <a:p>
            <a:pPr lvl="1">
              <a:spcBef>
                <a:spcPts val="0"/>
              </a:spcBef>
              <a:spcAft>
                <a:spcPts val="0"/>
              </a:spcAft>
            </a:pPr>
            <a:r>
              <a:rPr lang="ja-JP" altLang="en-US" dirty="0"/>
              <a:t>コサイン類似度の分布をヒストグラムで</a:t>
            </a:r>
            <a:r>
              <a:rPr lang="ja-JP" altLang="en-US" dirty="0" smtClean="0"/>
              <a:t>表示</a:t>
            </a:r>
            <a:endParaRPr lang="en-US" altLang="ja-JP" dirty="0" smtClean="0"/>
          </a:p>
          <a:p>
            <a:pPr lvl="1">
              <a:spcBef>
                <a:spcPts val="0"/>
              </a:spcBef>
              <a:spcAft>
                <a:spcPts val="0"/>
              </a:spcAft>
            </a:pPr>
            <a:r>
              <a:rPr lang="ja-JP" altLang="en-US" dirty="0" smtClean="0"/>
              <a:t>コサイン類似度の相関度調査</a:t>
            </a:r>
            <a:endParaRPr lang="ja-JP" altLang="en-US" dirty="0"/>
          </a:p>
          <a:p>
            <a:pPr marL="728663" lvl="1" indent="-385763">
              <a:spcBef>
                <a:spcPts val="0"/>
              </a:spcBef>
              <a:spcAft>
                <a:spcPts val="0"/>
              </a:spcAft>
              <a:buFont typeface="+mj-lt"/>
              <a:buAutoNum type="arabicPeriod"/>
            </a:pPr>
            <a:endParaRPr lang="en-US" altLang="ja-JP" dirty="0"/>
          </a:p>
          <a:p>
            <a:pPr marL="385763" indent="-385763">
              <a:spcBef>
                <a:spcPts val="0"/>
              </a:spcBef>
              <a:spcAft>
                <a:spcPts val="0"/>
              </a:spcAft>
              <a:buFont typeface="+mj-lt"/>
              <a:buAutoNum type="arabicPeriod"/>
            </a:pPr>
            <a:r>
              <a:rPr lang="ja-JP" altLang="en-US" dirty="0" smtClean="0"/>
              <a:t>問題分類調査</a:t>
            </a:r>
            <a:endParaRPr lang="en-US" altLang="ja-JP" dirty="0" smtClean="0"/>
          </a:p>
          <a:p>
            <a:pPr lvl="1">
              <a:spcBef>
                <a:spcPts val="0"/>
              </a:spcBef>
              <a:spcAft>
                <a:spcPts val="0"/>
              </a:spcAft>
            </a:pPr>
            <a:r>
              <a:rPr kumimoji="1" lang="ja-JP" altLang="en-US" dirty="0" smtClean="0"/>
              <a:t>ベクトル表現を</a:t>
            </a:r>
            <a:r>
              <a:rPr kumimoji="1" lang="en-US" altLang="ja-JP" dirty="0" smtClean="0"/>
              <a:t>2</a:t>
            </a:r>
            <a:r>
              <a:rPr kumimoji="1" lang="ja-JP" altLang="en-US" dirty="0" smtClean="0"/>
              <a:t>次元空間に</a:t>
            </a:r>
            <a:r>
              <a:rPr kumimoji="1" lang="en-US" altLang="ja-JP" dirty="0" smtClean="0"/>
              <a:t>plot</a:t>
            </a:r>
            <a:r>
              <a:rPr kumimoji="1" lang="ja-JP" altLang="en-US" dirty="0" smtClean="0"/>
              <a:t>し，問題ごとに色分け</a:t>
            </a:r>
            <a:endParaRPr kumimoji="1" lang="en-US" altLang="ja-JP" dirty="0" smtClean="0"/>
          </a:p>
          <a:p>
            <a:pPr lvl="1">
              <a:spcBef>
                <a:spcPts val="0"/>
              </a:spcBef>
              <a:spcAft>
                <a:spcPts val="0"/>
              </a:spcAft>
            </a:pPr>
            <a:r>
              <a:rPr lang="en-US" altLang="ja-JP" dirty="0" err="1" smtClean="0"/>
              <a:t>Codeforces</a:t>
            </a:r>
            <a:r>
              <a:rPr lang="en-US" altLang="ja-JP" dirty="0" smtClean="0"/>
              <a:t> Round </a:t>
            </a:r>
            <a:r>
              <a:rPr lang="en-US" altLang="ja-JP" dirty="0"/>
              <a:t>#367 (Div. 2)</a:t>
            </a:r>
            <a:r>
              <a:rPr lang="ja-JP" altLang="en-US" dirty="0" smtClean="0"/>
              <a:t>の問</a:t>
            </a:r>
            <a:r>
              <a:rPr lang="en-US" altLang="ja-JP" dirty="0" smtClean="0"/>
              <a:t>A, B, C, D, E</a:t>
            </a:r>
            <a:r>
              <a:rPr lang="ja-JP" altLang="en-US" dirty="0" smtClean="0"/>
              <a:t>を分類</a:t>
            </a:r>
            <a:endParaRPr lang="en-US" altLang="ja-JP" dirty="0" smtClean="0"/>
          </a:p>
          <a:p>
            <a:pPr lvl="1">
              <a:spcBef>
                <a:spcPts val="0"/>
              </a:spcBef>
              <a:spcAft>
                <a:spcPts val="0"/>
              </a:spcAft>
            </a:pPr>
            <a:endParaRPr lang="en-US" altLang="ja-JP" dirty="0"/>
          </a:p>
          <a:p>
            <a:pPr>
              <a:spcBef>
                <a:spcPts val="0"/>
              </a:spcBef>
              <a:spcAft>
                <a:spcPts val="0"/>
              </a:spcAft>
            </a:pPr>
            <a:r>
              <a:rPr kumimoji="1" lang="ja-JP" altLang="en-US" dirty="0" smtClean="0"/>
              <a:t>対象ベクトル（９種）</a:t>
            </a:r>
            <a:endParaRPr kumimoji="1" lang="en-US" altLang="ja-JP" dirty="0" smtClean="0"/>
          </a:p>
          <a:p>
            <a:pPr lvl="1">
              <a:spcBef>
                <a:spcPts val="0"/>
              </a:spcBef>
              <a:spcAft>
                <a:spcPts val="0"/>
              </a:spcAft>
            </a:pPr>
            <a:r>
              <a:rPr lang="en-US" altLang="ja-JP" dirty="0" smtClean="0"/>
              <a:t>BoW, TF-IDF, LSI, LDA, Doc2Vec(PV-DM), Doc2Vec(PV-</a:t>
            </a:r>
            <a:r>
              <a:rPr lang="en-US" altLang="ja-JP" dirty="0" err="1" smtClean="0"/>
              <a:t>DBoW</a:t>
            </a:r>
            <a:r>
              <a:rPr lang="en-US" altLang="ja-JP" dirty="0" smtClean="0"/>
              <a:t>), </a:t>
            </a:r>
            <a:r>
              <a:rPr lang="en-US" altLang="ja-JP" dirty="0" err="1" smtClean="0"/>
              <a:t>AvgVec</a:t>
            </a:r>
            <a:r>
              <a:rPr lang="en-US" altLang="ja-JP" dirty="0" smtClean="0"/>
              <a:t>(Word2Vec</a:t>
            </a:r>
            <a:r>
              <a:rPr lang="ja-JP" altLang="en-US" dirty="0" smtClean="0"/>
              <a:t>の平均ベクトル</a:t>
            </a:r>
            <a:r>
              <a:rPr lang="en-US" altLang="ja-JP" dirty="0" smtClean="0"/>
              <a:t>)</a:t>
            </a:r>
            <a:r>
              <a:rPr lang="ja-JP" altLang="en-US" dirty="0" smtClean="0"/>
              <a:t> </a:t>
            </a:r>
            <a:r>
              <a:rPr lang="en-US" altLang="ja-JP" dirty="0" smtClean="0"/>
              <a:t>, SCDV, SCDV(No IDF)</a:t>
            </a:r>
            <a:endParaRPr kumimoji="1" lang="en-US" altLang="ja-JP" dirty="0" smtClean="0"/>
          </a:p>
        </p:txBody>
      </p:sp>
      <p:sp>
        <p:nvSpPr>
          <p:cNvPr id="5" name="角丸四角形吹き出し 4"/>
          <p:cNvSpPr/>
          <p:nvPr/>
        </p:nvSpPr>
        <p:spPr>
          <a:xfrm>
            <a:off x="7238145" y="2473824"/>
            <a:ext cx="1107165" cy="390474"/>
          </a:xfrm>
          <a:prstGeom prst="wedgeRoundRectCallout">
            <a:avLst>
              <a:gd name="adj1" fmla="val -91426"/>
              <a:gd name="adj2" fmla="val -3737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説明</a:t>
            </a:r>
            <a:endParaRPr kumimoji="1" lang="ja-JP" altLang="en-US" dirty="0"/>
          </a:p>
        </p:txBody>
      </p:sp>
      <p:sp>
        <p:nvSpPr>
          <p:cNvPr id="6" name="角丸四角形吹き出し 5"/>
          <p:cNvSpPr/>
          <p:nvPr/>
        </p:nvSpPr>
        <p:spPr>
          <a:xfrm>
            <a:off x="7331931" y="3347448"/>
            <a:ext cx="1107165" cy="390474"/>
          </a:xfrm>
          <a:prstGeom prst="wedgeRoundRectCallout">
            <a:avLst>
              <a:gd name="adj1" fmla="val -94602"/>
              <a:gd name="adj2" fmla="val 627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説明</a:t>
            </a:r>
            <a:endParaRPr kumimoji="1" lang="ja-JP" altLang="en-US" dirty="0"/>
          </a:p>
        </p:txBody>
      </p:sp>
    </p:spTree>
    <p:extLst>
      <p:ext uri="{BB962C8B-B14F-4D97-AF65-F5344CB8AC3E}">
        <p14:creationId xmlns:p14="http://schemas.microsoft.com/office/powerpoint/2010/main" val="130268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E7E6E6"/>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rgbClr val="E7E6E6"/>
                                      </p:to>
                                    </p:animClr>
                                  </p:childTnLst>
                                </p:cTn>
                              </p:par>
                              <p:par>
                                <p:cTn id="9" presetID="3" presetClass="emph" presetSubtype="2" fill="hold" nodeType="withEffect">
                                  <p:stCondLst>
                                    <p:cond delay="0"/>
                                  </p:stCondLst>
                                  <p:childTnLst>
                                    <p:animClr clrSpc="rgb" dir="cw">
                                      <p:cBhvr override="childStyle">
                                        <p:cTn id="10" dur="500" fill="hold"/>
                                        <p:tgtEl>
                                          <p:spTgt spid="3">
                                            <p:txEl>
                                              <p:pRg st="3" end="3"/>
                                            </p:txEl>
                                          </p:spTgt>
                                        </p:tgtEl>
                                        <p:attrNameLst>
                                          <p:attrName>style.color</p:attrName>
                                        </p:attrNameLst>
                                      </p:cBhvr>
                                      <p:to>
                                        <a:srgbClr val="E7E6E6"/>
                                      </p:to>
                                    </p:animClr>
                                  </p:childTnLst>
                                </p:cTn>
                              </p:par>
                              <p:par>
                                <p:cTn id="11" presetID="3" presetClass="emph" presetSubtype="2" fill="hold" nodeType="withEffect">
                                  <p:stCondLst>
                                    <p:cond delay="0"/>
                                  </p:stCondLst>
                                  <p:childTnLst>
                                    <p:animClr clrSpc="rgb" dir="cw">
                                      <p:cBhvr override="childStyle">
                                        <p:cTn id="12" dur="500" fill="hold"/>
                                        <p:tgtEl>
                                          <p:spTgt spid="3">
                                            <p:txEl>
                                              <p:pRg st="4" end="4"/>
                                            </p:txEl>
                                          </p:spTgt>
                                        </p:tgtEl>
                                        <p:attrNameLst>
                                          <p:attrName>style.color</p:attrName>
                                        </p:attrNameLst>
                                      </p:cBhvr>
                                      <p:to>
                                        <a:srgbClr val="E7E6E6"/>
                                      </p:to>
                                    </p:animClr>
                                  </p:childTnLst>
                                </p:cTn>
                              </p:par>
                              <p:par>
                                <p:cTn id="13" presetID="3" presetClass="emph" presetSubtype="2" fill="hold" nodeType="withEffect">
                                  <p:stCondLst>
                                    <p:cond delay="0"/>
                                  </p:stCondLst>
                                  <p:childTnLst>
                                    <p:animClr clrSpc="rgb" dir="cw">
                                      <p:cBhvr override="childStyle">
                                        <p:cTn id="14" dur="500" fill="hold"/>
                                        <p:tgtEl>
                                          <p:spTgt spid="3">
                                            <p:txEl>
                                              <p:pRg st="6" end="6"/>
                                            </p:txEl>
                                          </p:spTgt>
                                        </p:tgtEl>
                                        <p:attrNameLst>
                                          <p:attrName>style.color</p:attrName>
                                        </p:attrNameLst>
                                      </p:cBhvr>
                                      <p:to>
                                        <a:srgbClr val="E7E6E6"/>
                                      </p:to>
                                    </p:animClr>
                                  </p:childTnLst>
                                </p:cTn>
                              </p:par>
                              <p:par>
                                <p:cTn id="15" presetID="3" presetClass="emph" presetSubtype="2" fill="hold" nodeType="withEffect">
                                  <p:stCondLst>
                                    <p:cond delay="0"/>
                                  </p:stCondLst>
                                  <p:childTnLst>
                                    <p:animClr clrSpc="rgb" dir="cw">
                                      <p:cBhvr override="childStyle">
                                        <p:cTn id="16" dur="500" fill="hold"/>
                                        <p:tgtEl>
                                          <p:spTgt spid="3">
                                            <p:txEl>
                                              <p:pRg st="10" end="10"/>
                                            </p:txEl>
                                          </p:spTgt>
                                        </p:tgtEl>
                                        <p:attrNameLst>
                                          <p:attrName>style.color</p:attrName>
                                        </p:attrNameLst>
                                      </p:cBhvr>
                                      <p:to>
                                        <a:srgbClr val="E7E6E6"/>
                                      </p:to>
                                    </p:animClr>
                                  </p:childTnLst>
                                </p:cTn>
                              </p:par>
                              <p:par>
                                <p:cTn id="17" presetID="3" presetClass="emph" presetSubtype="2" fill="hold" nodeType="withEffect">
                                  <p:stCondLst>
                                    <p:cond delay="0"/>
                                  </p:stCondLst>
                                  <p:childTnLst>
                                    <p:animClr clrSpc="rgb" dir="cw">
                                      <p:cBhvr override="childStyle">
                                        <p:cTn id="18" dur="500" fill="hold"/>
                                        <p:tgtEl>
                                          <p:spTgt spid="3">
                                            <p:txEl>
                                              <p:pRg st="11" end="11"/>
                                            </p:txEl>
                                          </p:spTgt>
                                        </p:tgtEl>
                                        <p:attrNameLst>
                                          <p:attrName>style.color</p:attrName>
                                        </p:attrNameLst>
                                      </p:cBhvr>
                                      <p:to>
                                        <a:srgbClr val="E7E6E6"/>
                                      </p:to>
                                    </p:animClr>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適合率・再現率・</a:t>
            </a:r>
            <a:r>
              <a:rPr lang="en-US" altLang="ja-JP" dirty="0"/>
              <a:t>F</a:t>
            </a:r>
            <a:r>
              <a:rPr lang="ja-JP" altLang="en-US" dirty="0" smtClean="0"/>
              <a:t>値</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091" y="1846592"/>
            <a:ext cx="2025000" cy="1350000"/>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169" y="1846592"/>
            <a:ext cx="2025000" cy="13500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91" y="3219474"/>
            <a:ext cx="2025000" cy="135000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091" y="3196592"/>
            <a:ext cx="2025000" cy="1350000"/>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4169" y="3193309"/>
            <a:ext cx="2025000" cy="1350000"/>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091" y="4592355"/>
            <a:ext cx="2025000" cy="1350000"/>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3907" y="4592355"/>
            <a:ext cx="2025000" cy="1350000"/>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4169" y="4592355"/>
            <a:ext cx="2025000" cy="1350000"/>
          </a:xfrm>
          <a:prstGeom prst="rect">
            <a:avLst/>
          </a:prstGeom>
        </p:spPr>
      </p:pic>
      <p:sp>
        <p:nvSpPr>
          <p:cNvPr id="18" name="テキスト ボックス 17"/>
          <p:cNvSpPr txBox="1"/>
          <p:nvPr/>
        </p:nvSpPr>
        <p:spPr>
          <a:xfrm>
            <a:off x="6729169" y="4595388"/>
            <a:ext cx="2669664" cy="1477328"/>
          </a:xfrm>
          <a:prstGeom prst="rect">
            <a:avLst/>
          </a:prstGeom>
          <a:noFill/>
        </p:spPr>
        <p:txBody>
          <a:bodyPr wrap="square" rtlCol="0">
            <a:spAutoFit/>
          </a:bodyPr>
          <a:lstStyle/>
          <a:p>
            <a:r>
              <a:rPr kumimoji="1" lang="ja-JP" altLang="en-US" dirty="0" smtClean="0"/>
              <a:t>左上から順に，</a:t>
            </a:r>
            <a:endParaRPr kumimoji="1" lang="en-US" altLang="ja-JP" dirty="0" smtClean="0"/>
          </a:p>
          <a:p>
            <a:r>
              <a:rPr kumimoji="1" lang="en-US" altLang="ja-JP" dirty="0" smtClean="0"/>
              <a:t>BoW, TF-IDF, LSI,</a:t>
            </a:r>
          </a:p>
          <a:p>
            <a:r>
              <a:rPr kumimoji="1" lang="en-US" altLang="ja-JP" dirty="0" smtClean="0"/>
              <a:t> LDA, </a:t>
            </a:r>
            <a:r>
              <a:rPr lang="en-US" altLang="ja-JP" dirty="0" smtClean="0"/>
              <a:t>PV-DM, PV-</a:t>
            </a:r>
            <a:r>
              <a:rPr lang="en-US" altLang="ja-JP" dirty="0" err="1" smtClean="0"/>
              <a:t>DBoW</a:t>
            </a:r>
            <a:r>
              <a:rPr lang="en-US" altLang="ja-JP" dirty="0" smtClean="0"/>
              <a:t>, </a:t>
            </a:r>
            <a:r>
              <a:rPr lang="en-US" altLang="ja-JP" dirty="0" err="1" smtClean="0"/>
              <a:t>AvgVec</a:t>
            </a:r>
            <a:r>
              <a:rPr lang="en-US" altLang="ja-JP" dirty="0" smtClean="0"/>
              <a:t>, SCDV, SCDV(no </a:t>
            </a:r>
            <a:r>
              <a:rPr lang="en-US" altLang="ja-JP" dirty="0" err="1" smtClean="0"/>
              <a:t>idf</a:t>
            </a:r>
            <a:r>
              <a:rPr lang="en-US" altLang="ja-JP" dirty="0" smtClean="0"/>
              <a:t>)</a:t>
            </a:r>
            <a:r>
              <a:rPr kumimoji="1" lang="en-US" altLang="ja-JP" dirty="0" smtClean="0"/>
              <a:t>  </a:t>
            </a:r>
            <a:endParaRPr kumimoji="1" lang="ja-JP" altLang="en-US" dirty="0"/>
          </a:p>
        </p:txBody>
      </p:sp>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5130" y="1846592"/>
            <a:ext cx="2025000" cy="1350000"/>
          </a:xfrm>
          <a:prstGeom prst="rect">
            <a:avLst/>
          </a:prstGeom>
        </p:spPr>
      </p:pic>
      <p:sp>
        <p:nvSpPr>
          <p:cNvPr id="3" name="角丸四角形 2"/>
          <p:cNvSpPr/>
          <p:nvPr/>
        </p:nvSpPr>
        <p:spPr>
          <a:xfrm>
            <a:off x="1721297" y="3084247"/>
            <a:ext cx="5701408" cy="6895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100" dirty="0"/>
              <a:t>どのベクトルでも</a:t>
            </a:r>
            <a:r>
              <a:rPr lang="en-US" altLang="ja-JP" sz="2100" dirty="0"/>
              <a:t>F</a:t>
            </a:r>
            <a:r>
              <a:rPr lang="ja-JP" altLang="en-US" sz="2100" dirty="0"/>
              <a:t>値は最大</a:t>
            </a:r>
            <a:r>
              <a:rPr lang="en-US" altLang="ja-JP" sz="2100" dirty="0"/>
              <a:t>0.6</a:t>
            </a:r>
            <a:r>
              <a:rPr lang="ja-JP" altLang="en-US" sz="2100" dirty="0"/>
              <a:t>程度</a:t>
            </a:r>
            <a:endParaRPr lang="en-US" altLang="ja-JP" sz="2100" dirty="0"/>
          </a:p>
        </p:txBody>
      </p:sp>
    </p:spTree>
    <p:extLst>
      <p:ext uri="{BB962C8B-B14F-4D97-AF65-F5344CB8AC3E}">
        <p14:creationId xmlns:p14="http://schemas.microsoft.com/office/powerpoint/2010/main" val="104967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ベクトル表現 散布図</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880" y="2005886"/>
            <a:ext cx="1800000" cy="1350000"/>
          </a:xfr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353" y="2005886"/>
            <a:ext cx="1800000" cy="135000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80" y="3245387"/>
            <a:ext cx="1800000" cy="1350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0547" y="3240989"/>
            <a:ext cx="1800000" cy="135000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1353" y="3258626"/>
            <a:ext cx="1800000" cy="1350000"/>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0546" y="4509714"/>
            <a:ext cx="1800000" cy="1350000"/>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1213" y="4509714"/>
            <a:ext cx="1800000" cy="1350000"/>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880" y="4484888"/>
            <a:ext cx="1800000" cy="1350000"/>
          </a:xfrm>
          <a:prstGeom prst="rect">
            <a:avLst/>
          </a:prstGeom>
        </p:spPr>
      </p:pic>
      <p:sp>
        <p:nvSpPr>
          <p:cNvPr id="16" name="テキスト ボックス 15"/>
          <p:cNvSpPr txBox="1"/>
          <p:nvPr/>
        </p:nvSpPr>
        <p:spPr>
          <a:xfrm>
            <a:off x="6512602" y="4595388"/>
            <a:ext cx="2669664" cy="1477328"/>
          </a:xfrm>
          <a:prstGeom prst="rect">
            <a:avLst/>
          </a:prstGeom>
          <a:noFill/>
        </p:spPr>
        <p:txBody>
          <a:bodyPr wrap="square" rtlCol="0">
            <a:spAutoFit/>
          </a:bodyPr>
          <a:lstStyle/>
          <a:p>
            <a:r>
              <a:rPr kumimoji="1" lang="ja-JP" altLang="en-US" dirty="0" smtClean="0"/>
              <a:t>左上から順に，</a:t>
            </a:r>
            <a:endParaRPr kumimoji="1" lang="en-US" altLang="ja-JP" dirty="0" smtClean="0"/>
          </a:p>
          <a:p>
            <a:r>
              <a:rPr kumimoji="1" lang="en-US" altLang="ja-JP" dirty="0" smtClean="0"/>
              <a:t>BoW, TF-IDF, LSI,</a:t>
            </a:r>
          </a:p>
          <a:p>
            <a:r>
              <a:rPr kumimoji="1" lang="en-US" altLang="ja-JP" dirty="0" smtClean="0"/>
              <a:t> LDA, </a:t>
            </a:r>
            <a:r>
              <a:rPr lang="en-US" altLang="ja-JP" dirty="0" smtClean="0"/>
              <a:t>PV-DM, PV-</a:t>
            </a:r>
            <a:r>
              <a:rPr lang="en-US" altLang="ja-JP" dirty="0" err="1" smtClean="0"/>
              <a:t>DBoW</a:t>
            </a:r>
            <a:r>
              <a:rPr lang="en-US" altLang="ja-JP" dirty="0" smtClean="0"/>
              <a:t>, </a:t>
            </a:r>
            <a:r>
              <a:rPr lang="en-US" altLang="ja-JP" dirty="0" err="1" smtClean="0"/>
              <a:t>AvgVec</a:t>
            </a:r>
            <a:r>
              <a:rPr lang="en-US" altLang="ja-JP" dirty="0" smtClean="0"/>
              <a:t>, SCDV, SCDV(no </a:t>
            </a:r>
            <a:r>
              <a:rPr lang="en-US" altLang="ja-JP" dirty="0" err="1" smtClean="0"/>
              <a:t>idf</a:t>
            </a:r>
            <a:r>
              <a:rPr lang="en-US" altLang="ja-JP" dirty="0" smtClean="0"/>
              <a:t>)</a:t>
            </a:r>
            <a:r>
              <a:rPr kumimoji="1" lang="en-US" altLang="ja-JP" dirty="0" smtClean="0"/>
              <a:t>  </a:t>
            </a:r>
            <a:endParaRPr kumimoji="1" lang="ja-JP" altLang="en-US" dirty="0"/>
          </a:p>
        </p:txBody>
      </p:sp>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5617" y="2005886"/>
            <a:ext cx="1800000" cy="1350000"/>
          </a:xfrm>
          <a:prstGeom prst="rect">
            <a:avLst/>
          </a:prstGeom>
        </p:spPr>
      </p:pic>
      <p:sp>
        <p:nvSpPr>
          <p:cNvPr id="15" name="角丸四角形 14"/>
          <p:cNvSpPr/>
          <p:nvPr/>
        </p:nvSpPr>
        <p:spPr>
          <a:xfrm>
            <a:off x="1721297" y="3084247"/>
            <a:ext cx="5701408" cy="6895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100" dirty="0" smtClean="0"/>
              <a:t>ベクトル空間上では問題ごとに固まっている</a:t>
            </a:r>
            <a:endParaRPr lang="en-US" altLang="ja-JP" sz="2100" dirty="0" smtClean="0"/>
          </a:p>
        </p:txBody>
      </p:sp>
    </p:spTree>
    <p:extLst>
      <p:ext uri="{BB962C8B-B14F-4D97-AF65-F5344CB8AC3E}">
        <p14:creationId xmlns:p14="http://schemas.microsoft.com/office/powerpoint/2010/main" val="227753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研究動機</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pPr marL="0" indent="0">
              <a:buNone/>
            </a:pPr>
            <a:r>
              <a:rPr kumimoji="1" lang="en-US" altLang="ja-JP" dirty="0" smtClean="0"/>
              <a:t>TF-IDF</a:t>
            </a:r>
            <a:r>
              <a:rPr kumimoji="1" lang="ja-JP" altLang="en-US" dirty="0" smtClean="0"/>
              <a:t>を用いたクローン検出法が既存手法としてある</a:t>
            </a:r>
            <a:endParaRPr kumimoji="1" lang="en-US" altLang="ja-JP" dirty="0" smtClean="0"/>
          </a:p>
          <a:p>
            <a:pPr marL="0" indent="0">
              <a:buNone/>
            </a:pPr>
            <a:r>
              <a:rPr kumimoji="1" lang="en-US" altLang="ja-JP" dirty="0" smtClean="0"/>
              <a:t>TF-IDF</a:t>
            </a:r>
            <a:r>
              <a:rPr lang="ja-JP" altLang="en-US" dirty="0" smtClean="0"/>
              <a:t>以外に</a:t>
            </a:r>
            <a:r>
              <a:rPr kumimoji="1" lang="ja-JP" altLang="en-US" dirty="0" smtClean="0"/>
              <a:t>ベクトル表現を変更してクローン検出の実験を行った</a:t>
            </a:r>
            <a:endParaRPr kumimoji="1" lang="en-US" altLang="ja-JP" dirty="0" smtClean="0"/>
          </a:p>
          <a:p>
            <a:pPr marL="0" indent="0">
              <a:buNone/>
            </a:pPr>
            <a:endParaRPr kumimoji="1" lang="en-US" altLang="ja-JP" dirty="0" smtClean="0"/>
          </a:p>
          <a:p>
            <a:pPr marL="0" indent="0">
              <a:buNone/>
            </a:pPr>
            <a:r>
              <a:rPr lang="ja-JP" altLang="en-US" dirty="0" smtClean="0"/>
              <a:t>しか</a:t>
            </a:r>
            <a:r>
              <a:rPr lang="ja-JP" altLang="en-US" dirty="0"/>
              <a:t>し</a:t>
            </a:r>
            <a:r>
              <a:rPr kumimoji="1" lang="ja-JP" altLang="en-US" dirty="0" smtClean="0"/>
              <a:t>，</a:t>
            </a:r>
            <a:r>
              <a:rPr lang="ja-JP" altLang="en-US" dirty="0" smtClean="0"/>
              <a:t>どのベクトルでも</a:t>
            </a:r>
            <a:r>
              <a:rPr lang="en-US" altLang="ja-JP" dirty="0" smtClean="0"/>
              <a:t>F</a:t>
            </a:r>
            <a:r>
              <a:rPr lang="ja-JP" altLang="en-US" dirty="0" smtClean="0"/>
              <a:t>値は最大</a:t>
            </a:r>
            <a:r>
              <a:rPr lang="en-US" altLang="ja-JP" dirty="0" smtClean="0"/>
              <a:t>0.6</a:t>
            </a:r>
            <a:r>
              <a:rPr lang="ja-JP" altLang="en-US" dirty="0" smtClean="0"/>
              <a:t>程度</a:t>
            </a:r>
            <a:endParaRPr lang="en-US" altLang="ja-JP" dirty="0" smtClean="0"/>
          </a:p>
          <a:p>
            <a:pPr marL="0" indent="0">
              <a:buNone/>
            </a:pPr>
            <a:r>
              <a:rPr kumimoji="1" lang="ja-JP" altLang="en-US" dirty="0" smtClean="0"/>
              <a:t>もっと</a:t>
            </a:r>
            <a:r>
              <a:rPr kumimoji="1" lang="en-US" altLang="ja-JP" dirty="0" smtClean="0"/>
              <a:t>F</a:t>
            </a:r>
            <a:r>
              <a:rPr kumimoji="1" lang="ja-JP" altLang="en-US" dirty="0" smtClean="0"/>
              <a:t>値を高くすることを目指したい</a:t>
            </a:r>
            <a:endParaRPr kumimoji="1" lang="en-US" altLang="ja-JP" dirty="0" smtClean="0"/>
          </a:p>
          <a:p>
            <a:pPr marL="0" indent="0">
              <a:buNone/>
            </a:pPr>
            <a:endParaRPr lang="en-US" altLang="ja-JP" dirty="0" smtClean="0"/>
          </a:p>
          <a:p>
            <a:pPr marL="0" indent="0">
              <a:buNone/>
            </a:pPr>
            <a:r>
              <a:rPr lang="ja-JP" altLang="en-US" dirty="0" smtClean="0"/>
              <a:t>可視化したベクト表現は問題ごとに分離している．</a:t>
            </a:r>
            <a:r>
              <a:rPr lang="en-US" altLang="ja-JP" dirty="0" smtClean="0"/>
              <a:t/>
            </a:r>
            <a:br>
              <a:rPr lang="en-US" altLang="ja-JP" dirty="0" smtClean="0"/>
            </a:br>
            <a:r>
              <a:rPr lang="ja-JP" altLang="en-US" dirty="0" smtClean="0"/>
              <a:t>コサイン類似度ではなく，機械学習の手法を用いれば，</a:t>
            </a:r>
            <a:r>
              <a:rPr lang="en-US" altLang="ja-JP" dirty="0" smtClean="0"/>
              <a:t/>
            </a:r>
            <a:br>
              <a:rPr lang="en-US" altLang="ja-JP" dirty="0" smtClean="0"/>
            </a:br>
            <a:r>
              <a:rPr lang="ja-JP" altLang="en-US" dirty="0" smtClean="0"/>
              <a:t>高い精度でコードクローンを判別できるのではないか？</a:t>
            </a:r>
            <a:endParaRPr lang="en-US" altLang="ja-JP" dirty="0"/>
          </a:p>
          <a:p>
            <a:pPr marL="0" indent="0">
              <a:buNone/>
            </a:pPr>
            <a:endParaRPr kumimoji="1" lang="ja-JP" altLang="en-US" dirty="0"/>
          </a:p>
        </p:txBody>
      </p:sp>
      <p:sp>
        <p:nvSpPr>
          <p:cNvPr id="4" name="下矢印 3"/>
          <p:cNvSpPr/>
          <p:nvPr/>
        </p:nvSpPr>
        <p:spPr>
          <a:xfrm>
            <a:off x="4247903" y="2623279"/>
            <a:ext cx="637082" cy="367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247903" y="4374721"/>
            <a:ext cx="637082" cy="367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379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rPr>
              <a:t>提案手法</a:t>
            </a:r>
            <a:endParaRPr kumimoji="1" lang="ja-JP" altLang="en-US" dirty="0">
              <a:latin typeface="+mn-lt"/>
            </a:endParaRPr>
          </a:p>
        </p:txBody>
      </p:sp>
      <p:sp>
        <p:nvSpPr>
          <p:cNvPr id="3" name="コンテンツ プレースホルダー 2"/>
          <p:cNvSpPr>
            <a:spLocks noGrp="1"/>
          </p:cNvSpPr>
          <p:nvPr>
            <p:ph idx="1"/>
          </p:nvPr>
        </p:nvSpPr>
        <p:spPr/>
        <p:txBody>
          <a:bodyPr/>
          <a:lstStyle/>
          <a:p>
            <a:r>
              <a:rPr lang="ja-JP" altLang="en-US" sz="2400" dirty="0" smtClean="0"/>
              <a:t>以下の</a:t>
            </a:r>
            <a:r>
              <a:rPr lang="en-US" altLang="ja-JP" sz="2400" dirty="0" smtClean="0"/>
              <a:t>2</a:t>
            </a:r>
            <a:r>
              <a:rPr lang="ja-JP" altLang="en-US" sz="2400" dirty="0" err="1" smtClean="0"/>
              <a:t>つを</a:t>
            </a:r>
            <a:r>
              <a:rPr lang="ja-JP" altLang="en-US" sz="2400" dirty="0" smtClean="0"/>
              <a:t>組み合わせたコード片類似性判</a:t>
            </a:r>
            <a:r>
              <a:rPr lang="ja-JP" altLang="en-US" sz="2400" dirty="0"/>
              <a:t>定法を提案</a:t>
            </a:r>
            <a:endParaRPr lang="en-US" altLang="ja-JP" sz="2400" dirty="0"/>
          </a:p>
          <a:p>
            <a:pPr lvl="1"/>
            <a:r>
              <a:rPr lang="ja-JP" altLang="en-US" dirty="0" smtClean="0"/>
              <a:t>情報</a:t>
            </a:r>
            <a:r>
              <a:rPr lang="ja-JP" altLang="en-US" dirty="0"/>
              <a:t>検索技術に基づく</a:t>
            </a:r>
            <a:r>
              <a:rPr lang="ja-JP" altLang="en-US" dirty="0" smtClean="0"/>
              <a:t>ベクトル化手法</a:t>
            </a:r>
            <a:endParaRPr lang="en-US" altLang="ja-JP" dirty="0"/>
          </a:p>
          <a:p>
            <a:pPr lvl="1"/>
            <a:r>
              <a:rPr lang="ja-JP" altLang="en-US" dirty="0"/>
              <a:t>深層学習を用いたコード片類似性判定法</a:t>
            </a:r>
            <a:endParaRPr lang="en-US" altLang="ja-JP" dirty="0"/>
          </a:p>
          <a:p>
            <a:r>
              <a:rPr lang="ja-JP" altLang="en-US" dirty="0" smtClean="0">
                <a:ea typeface="+mj-ea"/>
              </a:rPr>
              <a:t>提案</a:t>
            </a:r>
            <a:r>
              <a:rPr lang="ja-JP" altLang="en-US" dirty="0">
                <a:ea typeface="+mj-ea"/>
              </a:rPr>
              <a:t>部分</a:t>
            </a:r>
            <a:endParaRPr lang="en-US" altLang="ja-JP" dirty="0" smtClean="0">
              <a:ea typeface="+mj-ea"/>
            </a:endParaRPr>
          </a:p>
          <a:p>
            <a:pPr lvl="1"/>
            <a:r>
              <a:rPr lang="ja-JP" altLang="en-US" dirty="0"/>
              <a:t>類似性判定</a:t>
            </a:r>
            <a:r>
              <a:rPr lang="ja-JP" altLang="en-US" dirty="0" smtClean="0"/>
              <a:t>モデルへの入力を新たに提案</a:t>
            </a:r>
            <a:endParaRPr lang="en-US" altLang="ja-JP" dirty="0"/>
          </a:p>
          <a:p>
            <a:pPr lvl="1"/>
            <a:r>
              <a:rPr kumimoji="1" lang="ja-JP" altLang="en-US" dirty="0" smtClean="0">
                <a:ea typeface="+mj-ea"/>
              </a:rPr>
              <a:t>類似性判定モデルは </a:t>
            </a:r>
            <a:r>
              <a:rPr kumimoji="1" lang="en-US" altLang="ja-JP" dirty="0" smtClean="0">
                <a:ea typeface="+mj-ea"/>
              </a:rPr>
              <a:t>DeepSim</a:t>
            </a:r>
            <a:r>
              <a:rPr kumimoji="1" lang="ja-JP" altLang="en-US" dirty="0" smtClean="0">
                <a:ea typeface="+mj-ea"/>
              </a:rPr>
              <a:t> と同様のモデルを使用</a:t>
            </a:r>
            <a:endParaRPr kumimoji="1" lang="en-US" altLang="ja-JP" dirty="0" smtClean="0">
              <a:ea typeface="+mj-ea"/>
            </a:endParaRP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latin typeface="+mn-lt"/>
                <a:ea typeface="+mj-ea"/>
              </a:rPr>
              <a:pPr/>
              <a:t>4</a:t>
            </a:fld>
            <a:endParaRPr lang="en-US" altLang="ja-JP">
              <a:latin typeface="+mn-lt"/>
              <a:ea typeface="+mj-ea"/>
            </a:endParaRPr>
          </a:p>
        </p:txBody>
      </p:sp>
      <p:grpSp>
        <p:nvGrpSpPr>
          <p:cNvPr id="5" name="グループ化 4"/>
          <p:cNvGrpSpPr/>
          <p:nvPr/>
        </p:nvGrpSpPr>
        <p:grpSpPr>
          <a:xfrm>
            <a:off x="159824" y="4726676"/>
            <a:ext cx="8813239" cy="1526153"/>
            <a:chOff x="159824" y="4579392"/>
            <a:chExt cx="8813239" cy="1526153"/>
          </a:xfrm>
        </p:grpSpPr>
        <p:grpSp>
          <p:nvGrpSpPr>
            <p:cNvPr id="75" name="グループ化 74"/>
            <p:cNvGrpSpPr/>
            <p:nvPr/>
          </p:nvGrpSpPr>
          <p:grpSpPr>
            <a:xfrm>
              <a:off x="159824" y="4579392"/>
              <a:ext cx="8813239" cy="1526153"/>
              <a:chOff x="150144" y="4512522"/>
              <a:chExt cx="8813239" cy="1526153"/>
            </a:xfrm>
          </p:grpSpPr>
          <p:sp>
            <p:nvSpPr>
              <p:cNvPr id="76" name="角丸四角形 75"/>
              <p:cNvSpPr/>
              <p:nvPr/>
            </p:nvSpPr>
            <p:spPr>
              <a:xfrm>
                <a:off x="4771895" y="4512522"/>
                <a:ext cx="3223205"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8" name="テキスト ボックス 77"/>
              <p:cNvSpPr txBox="1"/>
              <p:nvPr/>
            </p:nvSpPr>
            <p:spPr>
              <a:xfrm>
                <a:off x="6488272" y="4582764"/>
                <a:ext cx="1506828" cy="338554"/>
              </a:xfrm>
              <a:prstGeom prst="rect">
                <a:avLst/>
              </a:prstGeom>
              <a:noFill/>
            </p:spPr>
            <p:txBody>
              <a:bodyPr wrap="square" rtlCol="0">
                <a:spAutoFit/>
              </a:bodyPr>
              <a:lstStyle/>
              <a:p>
                <a:pPr algn="r"/>
                <a:r>
                  <a:rPr lang="ja-JP" altLang="en-US" sz="1600" dirty="0">
                    <a:latin typeface="+mn-ea"/>
                    <a:ea typeface="+mn-ea"/>
                  </a:rPr>
                  <a:t>類似</a:t>
                </a:r>
                <a:r>
                  <a:rPr kumimoji="1" lang="ja-JP" altLang="en-US" sz="1600" dirty="0" smtClean="0">
                    <a:latin typeface="+mn-ea"/>
                    <a:ea typeface="+mn-ea"/>
                  </a:rPr>
                  <a:t>性判定</a:t>
                </a:r>
                <a:endParaRPr kumimoji="1" lang="ja-JP" altLang="en-US" sz="1600" dirty="0">
                  <a:latin typeface="+mn-ea"/>
                  <a:ea typeface="+mn-ea"/>
                </a:endParaRPr>
              </a:p>
            </p:txBody>
          </p:sp>
          <p:sp>
            <p:nvSpPr>
              <p:cNvPr id="79" name="右矢印 78"/>
              <p:cNvSpPr/>
              <p:nvPr/>
            </p:nvSpPr>
            <p:spPr>
              <a:xfrm>
                <a:off x="6844022" y="5142610"/>
                <a:ext cx="1245634" cy="360608"/>
              </a:xfrm>
              <a:prstGeom prst="rightArrow">
                <a:avLst>
                  <a:gd name="adj1" fmla="val 50000"/>
                  <a:gd name="adj2" fmla="val 1742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80" name="正方形/長方形 79"/>
              <p:cNvSpPr/>
              <p:nvPr/>
            </p:nvSpPr>
            <p:spPr>
              <a:xfrm>
                <a:off x="150144" y="4996435"/>
                <a:ext cx="793014" cy="648000"/>
              </a:xfrm>
              <a:prstGeom prst="rect">
                <a:avLst/>
              </a:prstGeom>
              <a:solidFill>
                <a:schemeClr val="tx1">
                  <a:lumMod val="25000"/>
                  <a:lumOff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b="1" dirty="0" smtClean="0"/>
                  <a:t>ソースコード</a:t>
                </a:r>
                <a:endParaRPr kumimoji="1" lang="ja-JP" altLang="en-US" sz="1600" b="1" dirty="0"/>
              </a:p>
            </p:txBody>
          </p:sp>
          <p:sp>
            <p:nvSpPr>
              <p:cNvPr id="81" name="正方形/長方形 80"/>
              <p:cNvSpPr/>
              <p:nvPr/>
            </p:nvSpPr>
            <p:spPr>
              <a:xfrm>
                <a:off x="8089656" y="4996435"/>
                <a:ext cx="873727" cy="64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smtClean="0"/>
                  <a:t>類似性判定</a:t>
                </a:r>
                <a:endParaRPr kumimoji="1" lang="en-US" altLang="ja-JP" sz="1600" b="1" dirty="0" smtClean="0"/>
              </a:p>
            </p:txBody>
          </p:sp>
          <p:sp>
            <p:nvSpPr>
              <p:cNvPr id="110" name="右矢印 109"/>
              <p:cNvSpPr/>
              <p:nvPr/>
            </p:nvSpPr>
            <p:spPr>
              <a:xfrm>
                <a:off x="943157" y="5142610"/>
                <a:ext cx="1266736" cy="360608"/>
              </a:xfrm>
              <a:prstGeom prst="rightArrow">
                <a:avLst>
                  <a:gd name="adj1" fmla="val 50000"/>
                  <a:gd name="adj2" fmla="val 2182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2" name="右矢印 111"/>
              <p:cNvSpPr/>
              <p:nvPr/>
            </p:nvSpPr>
            <p:spPr>
              <a:xfrm>
                <a:off x="2857526" y="5140131"/>
                <a:ext cx="1171294" cy="360608"/>
              </a:xfrm>
              <a:prstGeom prst="rightArrow">
                <a:avLst>
                  <a:gd name="adj1" fmla="val 50000"/>
                  <a:gd name="adj2" fmla="val 2417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nvGrpSpPr>
              <p:cNvPr id="113" name="グループ化 112"/>
              <p:cNvGrpSpPr/>
              <p:nvPr/>
            </p:nvGrpSpPr>
            <p:grpSpPr>
              <a:xfrm>
                <a:off x="992015" y="4512522"/>
                <a:ext cx="3731023" cy="1526153"/>
                <a:chOff x="1207674" y="3342062"/>
                <a:chExt cx="3731023" cy="1526153"/>
              </a:xfrm>
            </p:grpSpPr>
            <p:sp>
              <p:nvSpPr>
                <p:cNvPr id="155" name="角丸四角形 154"/>
                <p:cNvSpPr/>
                <p:nvPr/>
              </p:nvSpPr>
              <p:spPr>
                <a:xfrm>
                  <a:off x="1207674" y="3342062"/>
                  <a:ext cx="3731023"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7" name="テキスト ボックス 156"/>
                <p:cNvSpPr txBox="1"/>
                <p:nvPr/>
              </p:nvSpPr>
              <p:spPr>
                <a:xfrm>
                  <a:off x="3431869" y="3408932"/>
                  <a:ext cx="1506828" cy="338554"/>
                </a:xfrm>
                <a:prstGeom prst="rect">
                  <a:avLst/>
                </a:prstGeom>
                <a:noFill/>
              </p:spPr>
              <p:txBody>
                <a:bodyPr wrap="square" rtlCol="0">
                  <a:spAutoFit/>
                </a:bodyPr>
                <a:lstStyle/>
                <a:p>
                  <a:pPr algn="r"/>
                  <a:r>
                    <a:rPr kumimoji="1" lang="ja-JP" altLang="en-US" sz="1600" dirty="0" smtClean="0">
                      <a:latin typeface="+mn-ea"/>
                      <a:ea typeface="+mn-ea"/>
                    </a:rPr>
                    <a:t>意味表現生成</a:t>
                  </a:r>
                  <a:endParaRPr kumimoji="1" lang="ja-JP" altLang="en-US" sz="1600" dirty="0">
                    <a:latin typeface="+mn-ea"/>
                    <a:ea typeface="+mn-ea"/>
                  </a:endParaRPr>
                </a:p>
              </p:txBody>
            </p:sp>
            <p:sp>
              <p:nvSpPr>
                <p:cNvPr id="158" name="角丸四角形 157"/>
                <p:cNvSpPr/>
                <p:nvPr/>
              </p:nvSpPr>
              <p:spPr>
                <a:xfrm>
                  <a:off x="1302227" y="3825975"/>
                  <a:ext cx="976758"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字句</a:t>
                  </a:r>
                  <a:endParaRPr kumimoji="1" lang="en-US" altLang="ja-JP" sz="1600" dirty="0" smtClean="0"/>
                </a:p>
                <a:p>
                  <a:pPr algn="ctr"/>
                  <a:r>
                    <a:rPr lang="ja-JP" altLang="en-US" sz="1600" dirty="0" smtClean="0"/>
                    <a:t>解析器</a:t>
                  </a:r>
                  <a:endParaRPr kumimoji="1" lang="ja-JP" altLang="en-US" sz="1600" dirty="0"/>
                </a:p>
              </p:txBody>
            </p:sp>
            <p:sp>
              <p:nvSpPr>
                <p:cNvPr id="159" name="角丸四角形 158"/>
                <p:cNvSpPr/>
                <p:nvPr/>
              </p:nvSpPr>
              <p:spPr>
                <a:xfrm>
                  <a:off x="3225667" y="3825975"/>
                  <a:ext cx="861866"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前処理</a:t>
                  </a:r>
                  <a:endParaRPr kumimoji="1" lang="en-US" altLang="ja-JP" sz="1600" dirty="0" smtClean="0"/>
                </a:p>
              </p:txBody>
            </p:sp>
            <p:sp>
              <p:nvSpPr>
                <p:cNvPr id="154" name="正方形/長方形 153"/>
                <p:cNvSpPr/>
                <p:nvPr/>
              </p:nvSpPr>
              <p:spPr>
                <a:xfrm>
                  <a:off x="4234100" y="3825975"/>
                  <a:ext cx="652586" cy="648000"/>
                </a:xfrm>
                <a:prstGeom prst="rect">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単語</a:t>
                  </a:r>
                  <a:endParaRPr kumimoji="1" lang="ja-JP" altLang="en-US" sz="1600" dirty="0"/>
                </a:p>
              </p:txBody>
            </p:sp>
          </p:grpSp>
          <p:sp>
            <p:nvSpPr>
              <p:cNvPr id="114" name="右矢印 113"/>
              <p:cNvSpPr/>
              <p:nvPr/>
            </p:nvSpPr>
            <p:spPr>
              <a:xfrm>
                <a:off x="4679572" y="5142610"/>
                <a:ext cx="1290723" cy="360608"/>
              </a:xfrm>
              <a:prstGeom prst="rightArrow">
                <a:avLst>
                  <a:gd name="adj1" fmla="val 50000"/>
                  <a:gd name="adj2" fmla="val 2534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5" name="角丸四角形 114"/>
              <p:cNvSpPr/>
              <p:nvPr/>
            </p:nvSpPr>
            <p:spPr>
              <a:xfrm>
                <a:off x="4866451" y="4996435"/>
                <a:ext cx="957277"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情報検索</a:t>
                </a:r>
                <a:r>
                  <a:rPr lang="ja-JP" altLang="en-US" sz="1600" dirty="0"/>
                  <a:t>技術</a:t>
                </a:r>
                <a:endParaRPr kumimoji="1" lang="en-US" altLang="ja-JP" sz="1600" dirty="0" smtClean="0"/>
              </a:p>
            </p:txBody>
          </p:sp>
          <p:sp>
            <p:nvSpPr>
              <p:cNvPr id="151" name="角丸四角形 150"/>
              <p:cNvSpPr/>
              <p:nvPr/>
            </p:nvSpPr>
            <p:spPr>
              <a:xfrm>
                <a:off x="6990589" y="4906435"/>
                <a:ext cx="952500" cy="82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類似性</a:t>
                </a:r>
                <a:endParaRPr kumimoji="1" lang="en-US" altLang="ja-JP" sz="1600" dirty="0" smtClean="0"/>
              </a:p>
              <a:p>
                <a:pPr algn="ctr"/>
                <a:r>
                  <a:rPr kumimoji="1" lang="ja-JP" altLang="en-US" sz="1600" dirty="0" smtClean="0"/>
                  <a:t>判定</a:t>
                </a:r>
                <a:endParaRPr kumimoji="1" lang="en-US" altLang="ja-JP" sz="1600" dirty="0" smtClean="0"/>
              </a:p>
              <a:p>
                <a:pPr algn="ctr"/>
                <a:r>
                  <a:rPr lang="ja-JP" altLang="en-US" sz="1600" dirty="0"/>
                  <a:t>モデル</a:t>
                </a:r>
                <a:endParaRPr kumimoji="1" lang="en-US" altLang="ja-JP" sz="1600" dirty="0" smtClean="0"/>
              </a:p>
            </p:txBody>
          </p:sp>
          <p:sp>
            <p:nvSpPr>
              <p:cNvPr id="77" name="正方形/長方形 76"/>
              <p:cNvSpPr/>
              <p:nvPr/>
            </p:nvSpPr>
            <p:spPr>
              <a:xfrm>
                <a:off x="5970295" y="4996435"/>
                <a:ext cx="873727" cy="648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ベクトル表現</a:t>
                </a:r>
                <a:endParaRPr kumimoji="1" lang="ja-JP" altLang="en-US" sz="1600" dirty="0"/>
              </a:p>
            </p:txBody>
          </p:sp>
        </p:grpSp>
        <p:sp>
          <p:nvSpPr>
            <p:cNvPr id="162" name="正方形/長方形 161"/>
            <p:cNvSpPr/>
            <p:nvPr/>
          </p:nvSpPr>
          <p:spPr>
            <a:xfrm>
              <a:off x="2234290" y="5063305"/>
              <a:ext cx="652586" cy="648000"/>
            </a:xfrm>
            <a:prstGeom prst="rect">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トークン</a:t>
              </a:r>
              <a:endParaRPr kumimoji="1" lang="ja-JP" altLang="en-US" sz="1600" dirty="0"/>
            </a:p>
          </p:txBody>
        </p:sp>
      </p:grpSp>
      <p:sp>
        <p:nvSpPr>
          <p:cNvPr id="163" name="右中かっこ 162"/>
          <p:cNvSpPr/>
          <p:nvPr/>
        </p:nvSpPr>
        <p:spPr>
          <a:xfrm rot="5400000">
            <a:off x="3735841" y="3247436"/>
            <a:ext cx="478268" cy="5757454"/>
          </a:xfrm>
          <a:prstGeom prst="rightBrace">
            <a:avLst>
              <a:gd name="adj1" fmla="val 65266"/>
              <a:gd name="adj2" fmla="val 50000"/>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4" name="テキスト ボックス 163"/>
          <p:cNvSpPr txBox="1"/>
          <p:nvPr/>
        </p:nvSpPr>
        <p:spPr>
          <a:xfrm>
            <a:off x="1096248" y="6365294"/>
            <a:ext cx="5757454" cy="369332"/>
          </a:xfrm>
          <a:prstGeom prst="rect">
            <a:avLst/>
          </a:prstGeom>
          <a:noFill/>
        </p:spPr>
        <p:txBody>
          <a:bodyPr wrap="square" rtlCol="0">
            <a:spAutoFit/>
          </a:bodyPr>
          <a:lstStyle/>
          <a:p>
            <a:pPr algn="ctr"/>
            <a:r>
              <a:rPr kumimoji="1" lang="ja-JP" altLang="en-US" dirty="0" smtClean="0">
                <a:latin typeface="+mn-ea"/>
                <a:ea typeface="+mn-ea"/>
              </a:rPr>
              <a:t>提案部分</a:t>
            </a:r>
            <a:endParaRPr kumimoji="1" lang="ja-JP" altLang="en-US" dirty="0">
              <a:latin typeface="+mn-ea"/>
              <a:ea typeface="+mn-ea"/>
            </a:endParaRPr>
          </a:p>
        </p:txBody>
      </p:sp>
    </p:spTree>
    <p:extLst>
      <p:ext uri="{BB962C8B-B14F-4D97-AF65-F5344CB8AC3E}">
        <p14:creationId xmlns:p14="http://schemas.microsoft.com/office/powerpoint/2010/main" val="196992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ソースコード解析を用いた前処理</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コード片をベクトル化する前処理として，</a:t>
            </a:r>
            <a:r>
              <a:rPr lang="en-US" altLang="ja-JP" dirty="0" smtClean="0"/>
              <a:t/>
            </a:r>
            <a:br>
              <a:rPr lang="en-US" altLang="ja-JP" dirty="0" smtClean="0"/>
            </a:br>
            <a:r>
              <a:rPr lang="ja-JP" altLang="en-US" dirty="0" smtClean="0"/>
              <a:t>以下の軽量なソースコード解析を行う</a:t>
            </a:r>
            <a:endParaRPr kumimoji="1" lang="en-US" altLang="ja-JP" dirty="0" smtClean="0"/>
          </a:p>
          <a:p>
            <a:pPr marL="914400" lvl="1" indent="-514350">
              <a:spcAft>
                <a:spcPts val="0"/>
              </a:spcAft>
              <a:buFont typeface="+mj-lt"/>
              <a:buAutoNum type="arabicPeriod"/>
            </a:pPr>
            <a:r>
              <a:rPr kumimoji="1" lang="ja-JP" altLang="en-US" sz="2800" dirty="0" smtClean="0"/>
              <a:t>コメント除去</a:t>
            </a:r>
            <a:endParaRPr kumimoji="1" lang="en-US" altLang="ja-JP" sz="2800" dirty="0" smtClean="0"/>
          </a:p>
          <a:p>
            <a:pPr marL="914400" lvl="1" indent="-514350">
              <a:spcAft>
                <a:spcPts val="0"/>
              </a:spcAft>
              <a:buFont typeface="+mj-lt"/>
              <a:buAutoNum type="arabicPeriod"/>
            </a:pPr>
            <a:r>
              <a:rPr lang="ja-JP" altLang="en-US" sz="2800" dirty="0" smtClean="0"/>
              <a:t>字句解析によりトークン単位に分割</a:t>
            </a:r>
            <a:endParaRPr lang="en-US" altLang="ja-JP" sz="2800" dirty="0" smtClean="0"/>
          </a:p>
          <a:p>
            <a:pPr marL="914400" lvl="1" indent="-514350">
              <a:spcAft>
                <a:spcPts val="0"/>
              </a:spcAft>
              <a:buFont typeface="+mj-lt"/>
              <a:buAutoNum type="arabicPeriod"/>
            </a:pPr>
            <a:r>
              <a:rPr kumimoji="1" lang="ja-JP" altLang="en-US" sz="2800" dirty="0"/>
              <a:t>予約語</a:t>
            </a:r>
            <a:r>
              <a:rPr kumimoji="1" lang="ja-JP" altLang="en-US" sz="2800" dirty="0" smtClean="0"/>
              <a:t>と識別子 以外を除去</a:t>
            </a:r>
            <a:endParaRPr kumimoji="1" lang="en-US" altLang="ja-JP" sz="2800" dirty="0" smtClean="0"/>
          </a:p>
          <a:p>
            <a:pPr marL="914400" lvl="1" indent="-514350">
              <a:spcAft>
                <a:spcPts val="0"/>
              </a:spcAft>
              <a:buFont typeface="+mj-lt"/>
              <a:buAutoNum type="arabicPeriod"/>
            </a:pPr>
            <a:r>
              <a:rPr lang="ja-JP" altLang="en-US" sz="2800" dirty="0" smtClean="0"/>
              <a:t>識別子を分割（キャメルケース </a:t>
            </a:r>
            <a:r>
              <a:rPr lang="ja-JP" altLang="en-US" dirty="0" smtClean="0"/>
              <a:t>など</a:t>
            </a:r>
            <a:r>
              <a:rPr lang="ja-JP" altLang="en-US" sz="2800" dirty="0" smtClean="0"/>
              <a:t>）</a:t>
            </a:r>
            <a:endParaRPr lang="en-US" altLang="ja-JP" sz="2800" dirty="0" smtClean="0"/>
          </a:p>
          <a:p>
            <a:pPr marL="914400" lvl="1" indent="-514350">
              <a:spcAft>
                <a:spcPts val="0"/>
              </a:spcAft>
              <a:buFont typeface="+mj-lt"/>
              <a:buAutoNum type="arabicPeriod"/>
            </a:pPr>
            <a:r>
              <a:rPr kumimoji="1" lang="ja-JP" altLang="en-US" sz="2800" dirty="0" smtClean="0"/>
              <a:t>予約語・識別子を小文字に正規化</a:t>
            </a:r>
            <a:endParaRPr kumimoji="1" lang="en-US" altLang="ja-JP" sz="2800" dirty="0" smtClean="0"/>
          </a:p>
          <a:p>
            <a:pPr marL="514350" indent="-514350">
              <a:buFont typeface="+mj-lt"/>
              <a:buAutoNum type="arabicPeriod"/>
            </a:pPr>
            <a:endParaRPr lang="en-US" altLang="ja-JP" dirty="0"/>
          </a:p>
          <a:p>
            <a:pPr marL="0" indent="0" algn="ctr">
              <a:buNone/>
            </a:pPr>
            <a:r>
              <a:rPr lang="ja-JP" altLang="en-US" dirty="0" smtClean="0"/>
              <a:t>単語列</a:t>
            </a:r>
            <a:r>
              <a:rPr lang="ja-JP" altLang="en-US" dirty="0"/>
              <a:t>によるコード片の意味表現を生成</a:t>
            </a:r>
            <a:endParaRPr lang="en-US" altLang="ja-JP" dirty="0"/>
          </a:p>
          <a:p>
            <a:pPr marL="514350" indent="-514350">
              <a:buFont typeface="+mj-lt"/>
              <a:buAutoNum type="arabicPeriod"/>
            </a:pP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a:p>
        </p:txBody>
      </p:sp>
      <p:sp>
        <p:nvSpPr>
          <p:cNvPr id="5" name="下矢印 4"/>
          <p:cNvSpPr/>
          <p:nvPr/>
        </p:nvSpPr>
        <p:spPr>
          <a:xfrm>
            <a:off x="4198227" y="5287903"/>
            <a:ext cx="736433" cy="431442"/>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57200" y="2569331"/>
            <a:ext cx="8218488" cy="260153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829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情報検索技術に基づくベクトル化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a:spcAft>
                <a:spcPts val="600"/>
              </a:spcAft>
            </a:pPr>
            <a:r>
              <a:rPr kumimoji="1" lang="ja-JP" altLang="en-US" dirty="0" smtClean="0"/>
              <a:t>情報検索技術に基づくベクトル表現を用いて</a:t>
            </a:r>
            <a:r>
              <a:rPr kumimoji="1" lang="en-US" altLang="ja-JP" dirty="0" smtClean="0"/>
              <a:t/>
            </a:r>
            <a:br>
              <a:rPr kumimoji="1" lang="en-US" altLang="ja-JP" dirty="0" smtClean="0"/>
            </a:br>
            <a:r>
              <a:rPr kumimoji="1" lang="ja-JP" altLang="en-US" dirty="0" smtClean="0"/>
              <a:t>コード片をベクトル化</a:t>
            </a:r>
            <a:endParaRPr kumimoji="1" lang="en-US" altLang="ja-JP" dirty="0" smtClean="0"/>
          </a:p>
          <a:p>
            <a:pPr lvl="1">
              <a:spcAft>
                <a:spcPts val="600"/>
              </a:spcAft>
              <a:tabLst>
                <a:tab pos="3949700" algn="l"/>
              </a:tabLst>
            </a:pPr>
            <a:r>
              <a:rPr lang="en-US" altLang="ja-JP" dirty="0" smtClean="0"/>
              <a:t>LSI </a:t>
            </a:r>
            <a:r>
              <a:rPr lang="en-US" altLang="ja-JP" sz="1600" dirty="0" smtClean="0"/>
              <a:t>(Latent Semantic Indexing)	</a:t>
            </a:r>
            <a:r>
              <a:rPr lang="ja-JP" altLang="en-US" sz="1800" dirty="0" smtClean="0"/>
              <a:t>主成分</a:t>
            </a:r>
            <a:r>
              <a:rPr lang="ja-JP" altLang="en-US" sz="1800" dirty="0"/>
              <a:t>分析</a:t>
            </a:r>
            <a:r>
              <a:rPr lang="ja-JP" altLang="en-US" sz="1800" dirty="0" smtClean="0"/>
              <a:t>による潜在的意味表現</a:t>
            </a:r>
            <a:endParaRPr lang="en-US" altLang="ja-JP" sz="1800" dirty="0" smtClean="0"/>
          </a:p>
          <a:p>
            <a:pPr lvl="1" defTabSz="790575">
              <a:spcAft>
                <a:spcPts val="600"/>
              </a:spcAft>
            </a:pPr>
            <a:r>
              <a:rPr lang="en-US" altLang="ja-JP" dirty="0"/>
              <a:t>LDA </a:t>
            </a:r>
            <a:r>
              <a:rPr lang="en-US" altLang="ja-JP" sz="1600" dirty="0"/>
              <a:t>(Latent Dirichlet Allocation</a:t>
            </a:r>
            <a:r>
              <a:rPr lang="en-US" altLang="ja-JP" sz="1600" dirty="0" smtClean="0"/>
              <a:t>)	</a:t>
            </a:r>
            <a:r>
              <a:rPr lang="ja-JP" altLang="en-US" sz="1800" dirty="0" smtClean="0"/>
              <a:t>ベイズ学習による潜在ディリクレ配分</a:t>
            </a:r>
            <a:endParaRPr kumimoji="1" lang="en-US" altLang="ja-JP" sz="1600" dirty="0" smtClean="0"/>
          </a:p>
          <a:p>
            <a:pPr lvl="1">
              <a:spcAft>
                <a:spcPts val="600"/>
              </a:spcAft>
              <a:tabLst>
                <a:tab pos="3949700" algn="l"/>
              </a:tabLst>
            </a:pPr>
            <a:r>
              <a:rPr lang="en-US" altLang="ja-JP" dirty="0" smtClean="0"/>
              <a:t>PV-DBoW	</a:t>
            </a:r>
            <a:r>
              <a:rPr lang="ja-JP" altLang="en-US" sz="1800" dirty="0" smtClean="0"/>
              <a:t>文書ベクトル</a:t>
            </a:r>
            <a:r>
              <a:rPr lang="en-US" altLang="ja-JP" sz="1800" dirty="0" smtClean="0"/>
              <a:t>Doc2Vec</a:t>
            </a:r>
            <a:r>
              <a:rPr lang="ja-JP" altLang="en-US" sz="1800" dirty="0" smtClean="0"/>
              <a:t>の一種</a:t>
            </a:r>
            <a:endParaRPr lang="en-US" altLang="ja-JP" dirty="0" smtClean="0"/>
          </a:p>
          <a:p>
            <a:pPr lvl="1">
              <a:spcAft>
                <a:spcPts val="600"/>
              </a:spcAft>
              <a:tabLst>
                <a:tab pos="3949700" algn="l"/>
              </a:tabLst>
            </a:pPr>
            <a:r>
              <a:rPr kumimoji="1" lang="en-US" altLang="ja-JP" dirty="0" smtClean="0"/>
              <a:t>PV-DM	</a:t>
            </a:r>
            <a:r>
              <a:rPr kumimoji="1" lang="ja-JP" altLang="en-US" sz="1800" dirty="0" smtClean="0"/>
              <a:t>文書ベクトル</a:t>
            </a:r>
            <a:r>
              <a:rPr kumimoji="1" lang="en-US" altLang="ja-JP" sz="1800" dirty="0" smtClean="0"/>
              <a:t>Doc2Vec</a:t>
            </a:r>
            <a:r>
              <a:rPr kumimoji="1" lang="ja-JP" altLang="en-US" sz="1800" dirty="0" smtClean="0"/>
              <a:t>の一種</a:t>
            </a:r>
            <a:endParaRPr kumimoji="1" lang="en-US" altLang="ja-JP" sz="1600" dirty="0" smtClean="0"/>
          </a:p>
          <a:p>
            <a:pPr lvl="1" defTabSz="790575">
              <a:spcAft>
                <a:spcPts val="600"/>
              </a:spcAft>
            </a:pPr>
            <a:r>
              <a:rPr lang="en-US" altLang="ja-JP" dirty="0" smtClean="0"/>
              <a:t>WV-avg </a:t>
            </a:r>
            <a:r>
              <a:rPr lang="en-US" altLang="ja-JP" sz="1600" dirty="0" smtClean="0"/>
              <a:t>(Word2Vec-average)	</a:t>
            </a:r>
            <a:r>
              <a:rPr lang="ja-JP" altLang="en-US" sz="1800" dirty="0" smtClean="0"/>
              <a:t>単語ベクトル</a:t>
            </a:r>
            <a:r>
              <a:rPr lang="en-US" altLang="ja-JP" sz="1800" dirty="0" smtClean="0"/>
              <a:t>Word2Vec</a:t>
            </a:r>
            <a:r>
              <a:rPr lang="ja-JP" altLang="en-US" sz="1800" dirty="0" smtClean="0"/>
              <a:t>の平均ベクトル</a:t>
            </a:r>
            <a:endParaRPr kumimoji="1" lang="en-US" altLang="ja-JP" sz="1600" dirty="0"/>
          </a:p>
          <a:p>
            <a:pPr>
              <a:spcAft>
                <a:spcPts val="600"/>
              </a:spcAft>
            </a:pPr>
            <a:r>
              <a:rPr lang="ja-JP" altLang="en-US" dirty="0" smtClean="0"/>
              <a:t>情報検索技術に基づくコード片のベクトル表現の特徴調査</a:t>
            </a:r>
            <a:r>
              <a:rPr lang="en-US" altLang="ja-JP" dirty="0" smtClean="0"/>
              <a:t>[2]</a:t>
            </a:r>
            <a:r>
              <a:rPr lang="ja-JP" altLang="en-US" dirty="0" smtClean="0"/>
              <a:t>で用いられた手法を選択</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6</a:t>
            </a:fld>
            <a:endParaRPr lang="en-US" altLang="ja-JP"/>
          </a:p>
        </p:txBody>
      </p:sp>
      <p:sp>
        <p:nvSpPr>
          <p:cNvPr id="9" name="テキスト ボックス 8"/>
          <p:cNvSpPr txBox="1"/>
          <p:nvPr/>
        </p:nvSpPr>
        <p:spPr>
          <a:xfrm>
            <a:off x="457200" y="5832258"/>
            <a:ext cx="8218488" cy="461665"/>
          </a:xfrm>
          <a:prstGeom prst="rect">
            <a:avLst/>
          </a:prstGeom>
          <a:solidFill>
            <a:schemeClr val="bg1">
              <a:lumMod val="95000"/>
            </a:schemeClr>
          </a:solidFill>
        </p:spPr>
        <p:txBody>
          <a:bodyPr wrap="square" rtlCol="0">
            <a:spAutoFit/>
          </a:bodyPr>
          <a:lstStyle/>
          <a:p>
            <a:r>
              <a:rPr lang="en-US" altLang="ja-JP" sz="1200" dirty="0" smtClean="0">
                <a:solidFill>
                  <a:schemeClr val="tx1">
                    <a:lumMod val="90000"/>
                    <a:lumOff val="10000"/>
                  </a:schemeClr>
                </a:solidFill>
                <a:latin typeface="+mn-lt"/>
                <a:ea typeface="+mj-ea"/>
              </a:rPr>
              <a:t>[2] </a:t>
            </a:r>
            <a:r>
              <a:rPr lang="en-US" altLang="ja-JP" sz="1200" dirty="0" err="1" smtClean="0">
                <a:solidFill>
                  <a:schemeClr val="tx1">
                    <a:lumMod val="90000"/>
                    <a:lumOff val="10000"/>
                  </a:schemeClr>
                </a:solidFill>
                <a:latin typeface="+mn-lt"/>
                <a:ea typeface="+mj-ea"/>
              </a:rPr>
              <a:t>Kazuki</a:t>
            </a:r>
            <a:r>
              <a:rPr lang="en-US" altLang="ja-JP" sz="1200" dirty="0" smtClean="0">
                <a:solidFill>
                  <a:schemeClr val="tx1">
                    <a:lumMod val="90000"/>
                    <a:lumOff val="10000"/>
                  </a:schemeClr>
                </a:solidFill>
                <a:latin typeface="+mn-lt"/>
                <a:ea typeface="+mj-ea"/>
              </a:rPr>
              <a:t> Yokoi et al., "Investigating </a:t>
            </a:r>
            <a:r>
              <a:rPr lang="en-US" altLang="ja-JP" sz="1200" dirty="0">
                <a:solidFill>
                  <a:schemeClr val="tx1">
                    <a:lumMod val="90000"/>
                    <a:lumOff val="10000"/>
                  </a:schemeClr>
                </a:solidFill>
                <a:latin typeface="+mn-lt"/>
                <a:ea typeface="+mj-ea"/>
              </a:rPr>
              <a:t>Vector-based Detection of Code Clones Using BigCloneBench", </a:t>
            </a:r>
            <a:r>
              <a:rPr lang="en-US" altLang="ja-JP" sz="1200" dirty="0" smtClean="0">
                <a:solidFill>
                  <a:schemeClr val="tx1">
                    <a:lumMod val="90000"/>
                    <a:lumOff val="10000"/>
                  </a:schemeClr>
                </a:solidFill>
                <a:latin typeface="+mn-lt"/>
                <a:ea typeface="+mj-ea"/>
              </a:rPr>
              <a:t>APSEC</a:t>
            </a:r>
            <a:r>
              <a:rPr lang="en-US" altLang="ja-JP" sz="1200" dirty="0">
                <a:solidFill>
                  <a:schemeClr val="tx1">
                    <a:lumMod val="90000"/>
                    <a:lumOff val="10000"/>
                  </a:schemeClr>
                </a:solidFill>
                <a:latin typeface="+mn-lt"/>
                <a:ea typeface="+mj-ea"/>
              </a:rPr>
              <a:t>, pp. </a:t>
            </a:r>
            <a:r>
              <a:rPr lang="en-US" altLang="ja-JP" sz="1200" dirty="0" smtClean="0">
                <a:solidFill>
                  <a:schemeClr val="tx1">
                    <a:lumMod val="90000"/>
                    <a:lumOff val="10000"/>
                  </a:schemeClr>
                </a:solidFill>
                <a:latin typeface="+mn-lt"/>
                <a:ea typeface="+mj-ea"/>
              </a:rPr>
              <a:t>699-700, 2018</a:t>
            </a:r>
            <a:endParaRPr kumimoji="1" lang="ja-JP" altLang="en-US" sz="1200" dirty="0">
              <a:solidFill>
                <a:schemeClr val="tx1">
                  <a:lumMod val="90000"/>
                  <a:lumOff val="10000"/>
                </a:schemeClr>
              </a:solidFill>
              <a:latin typeface="+mn-lt"/>
              <a:ea typeface="+mj-ea"/>
            </a:endParaRPr>
          </a:p>
        </p:txBody>
      </p:sp>
    </p:spTree>
    <p:extLst>
      <p:ext uri="{BB962C8B-B14F-4D97-AF65-F5344CB8AC3E}">
        <p14:creationId xmlns:p14="http://schemas.microsoft.com/office/powerpoint/2010/main" val="335490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LSI (Latent Semantic Indexing)[5]</a:t>
            </a:r>
            <a:endParaRPr kumimoji="1" lang="ja-JP" altLang="en-US" dirty="0"/>
          </a:p>
        </p:txBody>
      </p:sp>
      <p:sp>
        <p:nvSpPr>
          <p:cNvPr id="3" name="コンテンツ プレースホルダー 2"/>
          <p:cNvSpPr>
            <a:spLocks noGrp="1"/>
          </p:cNvSpPr>
          <p:nvPr>
            <p:ph idx="1"/>
          </p:nvPr>
        </p:nvSpPr>
        <p:spPr>
          <a:xfrm>
            <a:off x="457200" y="1600200"/>
            <a:ext cx="8229600" cy="4615961"/>
          </a:xfrm>
        </p:spPr>
        <p:txBody>
          <a:bodyPr>
            <a:normAutofit/>
          </a:bodyPr>
          <a:lstStyle/>
          <a:p>
            <a:r>
              <a:rPr lang="ja-JP" altLang="en-US" dirty="0" smtClean="0"/>
              <a:t>特徴</a:t>
            </a:r>
            <a:endParaRPr lang="en-US" altLang="ja-JP" dirty="0" smtClean="0"/>
          </a:p>
          <a:p>
            <a:pPr lvl="1"/>
            <a:r>
              <a:rPr lang="ja-JP" altLang="en-US" dirty="0" smtClean="0"/>
              <a:t>主成分</a:t>
            </a:r>
            <a:r>
              <a:rPr lang="ja-JP" altLang="en-US" dirty="0"/>
              <a:t>分析による潜在的意味</a:t>
            </a:r>
            <a:r>
              <a:rPr lang="ja-JP" altLang="en-US" dirty="0" smtClean="0"/>
              <a:t>解析</a:t>
            </a:r>
            <a:endParaRPr lang="en-US" altLang="ja-JP" dirty="0" smtClean="0"/>
          </a:p>
          <a:p>
            <a:pPr lvl="1"/>
            <a:r>
              <a:rPr lang="ja-JP" altLang="en-US" dirty="0" smtClean="0"/>
              <a:t>高速に次元圧縮</a:t>
            </a:r>
            <a:endParaRPr lang="en-US" altLang="ja-JP" dirty="0" smtClean="0"/>
          </a:p>
          <a:p>
            <a:r>
              <a:rPr lang="ja-JP" altLang="en-US" dirty="0" smtClean="0"/>
              <a:t>主成分分析</a:t>
            </a:r>
            <a:endParaRPr lang="en-US" altLang="ja-JP" dirty="0" smtClean="0"/>
          </a:p>
          <a:p>
            <a:pPr lvl="1"/>
            <a:r>
              <a:rPr lang="ja-JP" altLang="en-US" dirty="0" smtClean="0"/>
              <a:t>多次元</a:t>
            </a:r>
            <a:r>
              <a:rPr lang="ja-JP" altLang="en-US" dirty="0"/>
              <a:t>ベクトルを</a:t>
            </a:r>
            <a:r>
              <a:rPr lang="ja-JP" altLang="en-US" dirty="0" smtClean="0"/>
              <a:t>なるべく</a:t>
            </a:r>
            <a:r>
              <a:rPr lang="en-US" altLang="ja-JP" dirty="0" smtClean="0"/>
              <a:t/>
            </a:r>
            <a:br>
              <a:rPr lang="en-US" altLang="ja-JP" dirty="0" smtClean="0"/>
            </a:br>
            <a:r>
              <a:rPr lang="ja-JP" altLang="en-US" dirty="0" smtClean="0"/>
              <a:t>情報</a:t>
            </a:r>
            <a:r>
              <a:rPr lang="ja-JP" altLang="en-US" dirty="0"/>
              <a:t>の損失</a:t>
            </a:r>
            <a:r>
              <a:rPr lang="ja-JP" altLang="en-US" dirty="0" smtClean="0"/>
              <a:t>が少なく</a:t>
            </a:r>
            <a:r>
              <a:rPr lang="ja-JP" altLang="en-US" dirty="0"/>
              <a:t>なるよう</a:t>
            </a:r>
            <a:r>
              <a:rPr lang="ja-JP" altLang="en-US" dirty="0" smtClean="0"/>
              <a:t>に</a:t>
            </a:r>
            <a:r>
              <a:rPr lang="en-US" altLang="ja-JP" dirty="0" smtClean="0"/>
              <a:t/>
            </a:r>
            <a:br>
              <a:rPr lang="en-US" altLang="ja-JP" dirty="0" smtClean="0"/>
            </a:br>
            <a:r>
              <a:rPr lang="ja-JP" altLang="en-US" dirty="0" smtClean="0"/>
              <a:t>低次元</a:t>
            </a:r>
            <a:r>
              <a:rPr lang="ja-JP" altLang="en-US" dirty="0"/>
              <a:t>に圧縮する手法</a:t>
            </a:r>
            <a:endParaRPr lang="en-US" altLang="ja-JP" dirty="0"/>
          </a:p>
          <a:p>
            <a:endParaRPr lang="en-US" altLang="ja-JP" dirty="0" smtClean="0"/>
          </a:p>
          <a:p>
            <a:endParaRPr lang="en-US" altLang="ja-JP"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a:t>
            </a:fld>
            <a:endParaRPr lang="en-US" altLang="ja-JP"/>
          </a:p>
        </p:txBody>
      </p:sp>
      <p:sp>
        <p:nvSpPr>
          <p:cNvPr id="12" name="テキスト ボックス 11"/>
          <p:cNvSpPr txBox="1"/>
          <p:nvPr/>
        </p:nvSpPr>
        <p:spPr>
          <a:xfrm>
            <a:off x="1600200" y="6088673"/>
            <a:ext cx="6695343" cy="41323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altLang="ja-JP" sz="1200" dirty="0" smtClean="0">
                <a:solidFill>
                  <a:schemeClr val="tx1">
                    <a:lumMod val="75000"/>
                    <a:lumOff val="25000"/>
                  </a:schemeClr>
                </a:solidFill>
              </a:rPr>
              <a:t>[3] </a:t>
            </a:r>
            <a:r>
              <a:rPr lang="en-US" altLang="ja-JP" sz="1200" dirty="0" err="1">
                <a:solidFill>
                  <a:schemeClr val="tx1">
                    <a:lumMod val="75000"/>
                    <a:lumOff val="25000"/>
                  </a:schemeClr>
                </a:solidFill>
              </a:rPr>
              <a:t>S.Deerwester</a:t>
            </a:r>
            <a:r>
              <a:rPr lang="en-US" altLang="ja-JP" sz="1200" dirty="0">
                <a:solidFill>
                  <a:schemeClr val="tx1">
                    <a:lumMod val="75000"/>
                    <a:lumOff val="25000"/>
                  </a:schemeClr>
                </a:solidFill>
              </a:rPr>
              <a:t> et. al., "Indexing by latent semantic analysis." Journal of the American    </a:t>
            </a:r>
          </a:p>
          <a:p>
            <a:r>
              <a:rPr lang="en-US" altLang="ja-JP" sz="1200" dirty="0">
                <a:solidFill>
                  <a:schemeClr val="tx1">
                    <a:lumMod val="75000"/>
                    <a:lumOff val="25000"/>
                  </a:schemeClr>
                </a:solidFill>
              </a:rPr>
              <a:t>society for information science. vol. 41. no. 6, pp. 391-407, 1990</a:t>
            </a:r>
            <a:r>
              <a:rPr lang="en-US" altLang="ja-JP" sz="1200" dirty="0" smtClean="0">
                <a:solidFill>
                  <a:schemeClr val="tx1">
                    <a:lumMod val="75000"/>
                    <a:lumOff val="25000"/>
                  </a:schemeClr>
                </a:solidFill>
              </a:rPr>
              <a:t>.</a:t>
            </a:r>
            <a:endParaRPr lang="en-US" altLang="ja-JP" sz="1200" dirty="0">
              <a:solidFill>
                <a:schemeClr val="tx1">
                  <a:lumMod val="75000"/>
                  <a:lumOff val="25000"/>
                </a:schemeClr>
              </a:solidFill>
            </a:endParaRPr>
          </a:p>
        </p:txBody>
      </p:sp>
      <p:grpSp>
        <p:nvGrpSpPr>
          <p:cNvPr id="33" name="グループ化 32"/>
          <p:cNvGrpSpPr/>
          <p:nvPr/>
        </p:nvGrpSpPr>
        <p:grpSpPr>
          <a:xfrm>
            <a:off x="6180159" y="3481533"/>
            <a:ext cx="1916471" cy="1918336"/>
            <a:chOff x="6832242" y="4503375"/>
            <a:chExt cx="1310161" cy="1311436"/>
          </a:xfrm>
        </p:grpSpPr>
        <p:cxnSp>
          <p:nvCxnSpPr>
            <p:cNvPr id="9" name="直線矢印コネクタ 8"/>
            <p:cNvCxnSpPr/>
            <p:nvPr/>
          </p:nvCxnSpPr>
          <p:spPr>
            <a:xfrm flipV="1">
              <a:off x="6832242" y="4629955"/>
              <a:ext cx="0" cy="118485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線矢印コネクタ 13"/>
            <p:cNvCxnSpPr/>
            <p:nvPr/>
          </p:nvCxnSpPr>
          <p:spPr>
            <a:xfrm rot="5400000" flipV="1">
              <a:off x="7424670" y="5222383"/>
              <a:ext cx="0" cy="118485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直線矢印コネクタ 14"/>
            <p:cNvCxnSpPr/>
            <p:nvPr/>
          </p:nvCxnSpPr>
          <p:spPr>
            <a:xfrm flipV="1">
              <a:off x="6832242" y="4503375"/>
              <a:ext cx="1310161" cy="1310161"/>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楕円 16"/>
            <p:cNvSpPr/>
            <p:nvPr/>
          </p:nvSpPr>
          <p:spPr>
            <a:xfrm>
              <a:off x="7321639" y="5006152"/>
              <a:ext cx="103031" cy="103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7205326" y="5529060"/>
              <a:ext cx="103031" cy="103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834245" y="4578439"/>
              <a:ext cx="103031" cy="103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7460757" y="4675884"/>
              <a:ext cx="103031" cy="103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7715876" y="5006152"/>
              <a:ext cx="103031" cy="103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6892589" y="5529059"/>
              <a:ext cx="103031" cy="103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6944104" y="5555353"/>
              <a:ext cx="90364" cy="903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175499" y="5483241"/>
              <a:ext cx="117294" cy="117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396958" y="5085909"/>
              <a:ext cx="90364" cy="903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651686" y="4974275"/>
              <a:ext cx="90364" cy="903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518606" y="4743291"/>
              <a:ext cx="174784" cy="17478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872252" y="4629954"/>
              <a:ext cx="90364" cy="9036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5898005" y="5465027"/>
            <a:ext cx="257230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fontAlgn="t"/>
            <a:r>
              <a:rPr lang="en-US" altLang="ja-JP" sz="1600" dirty="0" smtClean="0">
                <a:solidFill>
                  <a:srgbClr val="000000"/>
                </a:solidFill>
              </a:rPr>
              <a:t>2</a:t>
            </a:r>
            <a:r>
              <a:rPr lang="ja-JP" altLang="en-US" sz="1600" dirty="0" smtClean="0">
                <a:solidFill>
                  <a:srgbClr val="000000"/>
                </a:solidFill>
              </a:rPr>
              <a:t>次元を</a:t>
            </a:r>
            <a:r>
              <a:rPr lang="en-US" altLang="ja-JP" sz="1600" dirty="0" smtClean="0">
                <a:solidFill>
                  <a:srgbClr val="000000"/>
                </a:solidFill>
              </a:rPr>
              <a:t>1</a:t>
            </a:r>
            <a:r>
              <a:rPr lang="ja-JP" altLang="en-US" sz="1600" dirty="0" smtClean="0">
                <a:solidFill>
                  <a:srgbClr val="000000"/>
                </a:solidFill>
              </a:rPr>
              <a:t>次元に圧縮</a:t>
            </a:r>
            <a:endParaRPr lang="en-US" altLang="ja-JP" sz="1600" dirty="0">
              <a:solidFill>
                <a:srgbClr val="000000"/>
              </a:solidFill>
            </a:endParaRPr>
          </a:p>
        </p:txBody>
      </p:sp>
    </p:spTree>
    <p:extLst>
      <p:ext uri="{BB962C8B-B14F-4D97-AF65-F5344CB8AC3E}">
        <p14:creationId xmlns:p14="http://schemas.microsoft.com/office/powerpoint/2010/main" val="3558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コード片の類似性判定モデル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深層学習を用いてコード片の類似性を判定</a:t>
            </a:r>
            <a:endParaRPr kumimoji="1" lang="en-US" altLang="ja-JP" dirty="0" smtClean="0"/>
          </a:p>
          <a:p>
            <a:endParaRPr lang="en-US" altLang="ja-JP" dirty="0"/>
          </a:p>
          <a:p>
            <a:r>
              <a:rPr kumimoji="1" lang="ja-JP" altLang="en-US" dirty="0" smtClean="0"/>
              <a:t>アーキテクチャ</a:t>
            </a:r>
            <a:endParaRPr kumimoji="1" lang="en-US" altLang="ja-JP" dirty="0" smtClean="0"/>
          </a:p>
          <a:p>
            <a:pPr lvl="1"/>
            <a:r>
              <a:rPr lang="ja-JP" altLang="en-US" dirty="0" smtClean="0"/>
              <a:t>第</a:t>
            </a:r>
            <a:r>
              <a:rPr lang="en-US" altLang="ja-JP" dirty="0" smtClean="0"/>
              <a:t>1</a:t>
            </a:r>
            <a:r>
              <a:rPr lang="ja-JP" altLang="en-US" dirty="0" smtClean="0"/>
              <a:t>層：ベクトル入力</a:t>
            </a:r>
            <a:endParaRPr lang="en-US" altLang="ja-JP" dirty="0" smtClean="0"/>
          </a:p>
          <a:p>
            <a:pPr lvl="1"/>
            <a:r>
              <a:rPr lang="ja-JP" altLang="en-US" dirty="0" smtClean="0"/>
              <a:t>第</a:t>
            </a:r>
            <a:r>
              <a:rPr lang="en-US" altLang="ja-JP" dirty="0" smtClean="0"/>
              <a:t>2</a:t>
            </a:r>
            <a:r>
              <a:rPr lang="ja-JP" altLang="en-US" dirty="0" smtClean="0"/>
              <a:t>層：ベクトル連結</a:t>
            </a:r>
            <a:endParaRPr lang="en-US" altLang="ja-JP" dirty="0" smtClean="0"/>
          </a:p>
          <a:p>
            <a:pPr lvl="1"/>
            <a:r>
              <a:rPr kumimoji="1" lang="ja-JP" altLang="en-US" dirty="0" smtClean="0"/>
              <a:t>第</a:t>
            </a:r>
            <a:r>
              <a:rPr kumimoji="1" lang="en-US" altLang="ja-JP" dirty="0" smtClean="0"/>
              <a:t>3</a:t>
            </a:r>
            <a:r>
              <a:rPr kumimoji="1" lang="ja-JP" altLang="en-US" dirty="0" smtClean="0"/>
              <a:t>層：平均プーリング</a:t>
            </a:r>
            <a:endParaRPr kumimoji="1" lang="en-US" altLang="ja-JP" dirty="0" smtClean="0"/>
          </a:p>
          <a:p>
            <a:pPr lvl="1"/>
            <a:r>
              <a:rPr lang="ja-JP" altLang="en-US" dirty="0" smtClean="0"/>
              <a:t>第</a:t>
            </a:r>
            <a:r>
              <a:rPr lang="en-US" altLang="ja-JP" dirty="0" smtClean="0"/>
              <a:t>4</a:t>
            </a:r>
            <a:r>
              <a:rPr lang="ja-JP" altLang="en-US" dirty="0" smtClean="0"/>
              <a:t>層：判定結果出力</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grpSp>
        <p:nvGrpSpPr>
          <p:cNvPr id="210" name="グループ化 209"/>
          <p:cNvGrpSpPr/>
          <p:nvPr/>
        </p:nvGrpSpPr>
        <p:grpSpPr>
          <a:xfrm>
            <a:off x="5313426" y="2504349"/>
            <a:ext cx="3142099" cy="3198345"/>
            <a:chOff x="5227117" y="2487121"/>
            <a:chExt cx="3142099" cy="3198345"/>
          </a:xfrm>
        </p:grpSpPr>
        <p:grpSp>
          <p:nvGrpSpPr>
            <p:cNvPr id="206" name="グループ化 205"/>
            <p:cNvGrpSpPr/>
            <p:nvPr/>
          </p:nvGrpSpPr>
          <p:grpSpPr>
            <a:xfrm>
              <a:off x="5227117" y="2487121"/>
              <a:ext cx="3142099" cy="3198345"/>
              <a:chOff x="5093300" y="2319541"/>
              <a:chExt cx="3142099" cy="3198345"/>
            </a:xfrm>
          </p:grpSpPr>
          <p:grpSp>
            <p:nvGrpSpPr>
              <p:cNvPr id="146" name="グループ化 145"/>
              <p:cNvGrpSpPr/>
              <p:nvPr/>
            </p:nvGrpSpPr>
            <p:grpSpPr>
              <a:xfrm>
                <a:off x="5093300" y="2319541"/>
                <a:ext cx="3142099" cy="3198345"/>
                <a:chOff x="4289064" y="2994994"/>
                <a:chExt cx="3843098" cy="3911894"/>
              </a:xfrm>
            </p:grpSpPr>
            <p:grpSp>
              <p:nvGrpSpPr>
                <p:cNvPr id="147" name="グループ化 146"/>
                <p:cNvGrpSpPr/>
                <p:nvPr/>
              </p:nvGrpSpPr>
              <p:grpSpPr>
                <a:xfrm>
                  <a:off x="4431939" y="3416767"/>
                  <a:ext cx="285750" cy="1283804"/>
                  <a:chOff x="1765300" y="2127250"/>
                  <a:chExt cx="876300" cy="3937000"/>
                </a:xfrm>
              </p:grpSpPr>
              <p:sp>
                <p:nvSpPr>
                  <p:cNvPr id="197" name="角丸四角形 196"/>
                  <p:cNvSpPr/>
                  <p:nvPr/>
                </p:nvSpPr>
                <p:spPr>
                  <a:xfrm>
                    <a:off x="1765300" y="2127250"/>
                    <a:ext cx="876300" cy="3937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8" name="楕円 197"/>
                  <p:cNvSpPr/>
                  <p:nvPr/>
                </p:nvSpPr>
                <p:spPr>
                  <a:xfrm>
                    <a:off x="1939925" y="231965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楕円 198"/>
                  <p:cNvSpPr/>
                  <p:nvPr/>
                </p:nvSpPr>
                <p:spPr>
                  <a:xfrm>
                    <a:off x="1939925" y="2926969"/>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楕円 199"/>
                  <p:cNvSpPr/>
                  <p:nvPr/>
                </p:nvSpPr>
                <p:spPr>
                  <a:xfrm>
                    <a:off x="1939925" y="3534283"/>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楕円 200"/>
                  <p:cNvSpPr/>
                  <p:nvPr/>
                </p:nvSpPr>
                <p:spPr>
                  <a:xfrm>
                    <a:off x="1939925" y="4141597"/>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201"/>
                  <p:cNvSpPr/>
                  <p:nvPr/>
                </p:nvSpPr>
                <p:spPr>
                  <a:xfrm>
                    <a:off x="1939925" y="4748911"/>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楕円 202"/>
                  <p:cNvSpPr/>
                  <p:nvPr/>
                </p:nvSpPr>
                <p:spPr>
                  <a:xfrm>
                    <a:off x="1939925" y="535622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p:cNvGrpSpPr/>
                <p:nvPr/>
              </p:nvGrpSpPr>
              <p:grpSpPr>
                <a:xfrm>
                  <a:off x="4419239" y="5093167"/>
                  <a:ext cx="285750" cy="1283804"/>
                  <a:chOff x="1765300" y="2127250"/>
                  <a:chExt cx="876300" cy="3937000"/>
                </a:xfrm>
              </p:grpSpPr>
              <p:sp>
                <p:nvSpPr>
                  <p:cNvPr id="190" name="角丸四角形 189"/>
                  <p:cNvSpPr/>
                  <p:nvPr/>
                </p:nvSpPr>
                <p:spPr>
                  <a:xfrm>
                    <a:off x="1765300" y="2127250"/>
                    <a:ext cx="876300" cy="3937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1" name="楕円 190"/>
                  <p:cNvSpPr/>
                  <p:nvPr/>
                </p:nvSpPr>
                <p:spPr>
                  <a:xfrm>
                    <a:off x="1939925" y="231965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楕円 191"/>
                  <p:cNvSpPr/>
                  <p:nvPr/>
                </p:nvSpPr>
                <p:spPr>
                  <a:xfrm>
                    <a:off x="1939925" y="2926969"/>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楕円 192"/>
                  <p:cNvSpPr/>
                  <p:nvPr/>
                </p:nvSpPr>
                <p:spPr>
                  <a:xfrm>
                    <a:off x="1939925" y="3534283"/>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193"/>
                  <p:cNvSpPr/>
                  <p:nvPr/>
                </p:nvSpPr>
                <p:spPr>
                  <a:xfrm>
                    <a:off x="1939925" y="4141597"/>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楕円 194"/>
                  <p:cNvSpPr/>
                  <p:nvPr/>
                </p:nvSpPr>
                <p:spPr>
                  <a:xfrm>
                    <a:off x="1939925" y="4748911"/>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楕円 195"/>
                  <p:cNvSpPr/>
                  <p:nvPr/>
                </p:nvSpPr>
                <p:spPr>
                  <a:xfrm>
                    <a:off x="1939925" y="535622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p:cNvGrpSpPr/>
                <p:nvPr/>
              </p:nvGrpSpPr>
              <p:grpSpPr>
                <a:xfrm>
                  <a:off x="5689239" y="3423628"/>
                  <a:ext cx="285750" cy="1283804"/>
                  <a:chOff x="1765300" y="2127250"/>
                  <a:chExt cx="876300" cy="3937000"/>
                </a:xfrm>
              </p:grpSpPr>
              <p:sp>
                <p:nvSpPr>
                  <p:cNvPr id="183" name="角丸四角形 182"/>
                  <p:cNvSpPr/>
                  <p:nvPr/>
                </p:nvSpPr>
                <p:spPr>
                  <a:xfrm>
                    <a:off x="1765300" y="2127250"/>
                    <a:ext cx="876300" cy="3937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4" name="楕円 183"/>
                  <p:cNvSpPr/>
                  <p:nvPr/>
                </p:nvSpPr>
                <p:spPr>
                  <a:xfrm>
                    <a:off x="1939925" y="231965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楕円 184"/>
                  <p:cNvSpPr/>
                  <p:nvPr/>
                </p:nvSpPr>
                <p:spPr>
                  <a:xfrm>
                    <a:off x="1939925" y="2926969"/>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楕円 185"/>
                  <p:cNvSpPr/>
                  <p:nvPr/>
                </p:nvSpPr>
                <p:spPr>
                  <a:xfrm>
                    <a:off x="1939925" y="3534283"/>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楕円 186"/>
                  <p:cNvSpPr/>
                  <p:nvPr/>
                </p:nvSpPr>
                <p:spPr>
                  <a:xfrm>
                    <a:off x="1939925" y="4141597"/>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楕円 187"/>
                  <p:cNvSpPr/>
                  <p:nvPr/>
                </p:nvSpPr>
                <p:spPr>
                  <a:xfrm>
                    <a:off x="1939925" y="4748911"/>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楕円 188"/>
                  <p:cNvSpPr/>
                  <p:nvPr/>
                </p:nvSpPr>
                <p:spPr>
                  <a:xfrm>
                    <a:off x="1939925" y="535622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p:cNvGrpSpPr/>
                <p:nvPr/>
              </p:nvGrpSpPr>
              <p:grpSpPr>
                <a:xfrm>
                  <a:off x="5689239" y="5091745"/>
                  <a:ext cx="285750" cy="1283804"/>
                  <a:chOff x="1765300" y="2127250"/>
                  <a:chExt cx="876300" cy="3937000"/>
                </a:xfrm>
              </p:grpSpPr>
              <p:sp>
                <p:nvSpPr>
                  <p:cNvPr id="176" name="角丸四角形 175"/>
                  <p:cNvSpPr/>
                  <p:nvPr/>
                </p:nvSpPr>
                <p:spPr>
                  <a:xfrm>
                    <a:off x="1765300" y="2127250"/>
                    <a:ext cx="876300" cy="3937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7" name="楕円 176"/>
                  <p:cNvSpPr/>
                  <p:nvPr/>
                </p:nvSpPr>
                <p:spPr>
                  <a:xfrm>
                    <a:off x="1939925" y="231965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楕円 177"/>
                  <p:cNvSpPr/>
                  <p:nvPr/>
                </p:nvSpPr>
                <p:spPr>
                  <a:xfrm>
                    <a:off x="1939925" y="2926969"/>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178"/>
                  <p:cNvSpPr/>
                  <p:nvPr/>
                </p:nvSpPr>
                <p:spPr>
                  <a:xfrm>
                    <a:off x="1939925" y="3534283"/>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a:off x="1939925" y="4141597"/>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a:off x="1939925" y="4748911"/>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181"/>
                  <p:cNvSpPr/>
                  <p:nvPr/>
                </p:nvSpPr>
                <p:spPr>
                  <a:xfrm>
                    <a:off x="1939925" y="535622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1" name="グループ化 150"/>
                <p:cNvGrpSpPr/>
                <p:nvPr/>
              </p:nvGrpSpPr>
              <p:grpSpPr>
                <a:xfrm>
                  <a:off x="6959239" y="4268178"/>
                  <a:ext cx="285750" cy="1283804"/>
                  <a:chOff x="1765300" y="2127250"/>
                  <a:chExt cx="876300" cy="3937000"/>
                </a:xfrm>
              </p:grpSpPr>
              <p:sp>
                <p:nvSpPr>
                  <p:cNvPr id="169" name="角丸四角形 168"/>
                  <p:cNvSpPr/>
                  <p:nvPr/>
                </p:nvSpPr>
                <p:spPr>
                  <a:xfrm>
                    <a:off x="1765300" y="2127250"/>
                    <a:ext cx="876300" cy="3937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0" name="楕円 169"/>
                  <p:cNvSpPr/>
                  <p:nvPr/>
                </p:nvSpPr>
                <p:spPr>
                  <a:xfrm>
                    <a:off x="1939925" y="231965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楕円 170"/>
                  <p:cNvSpPr/>
                  <p:nvPr/>
                </p:nvSpPr>
                <p:spPr>
                  <a:xfrm>
                    <a:off x="1939925" y="2926969"/>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楕円 171"/>
                  <p:cNvSpPr/>
                  <p:nvPr/>
                </p:nvSpPr>
                <p:spPr>
                  <a:xfrm>
                    <a:off x="1939925" y="3534283"/>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楕円 172"/>
                  <p:cNvSpPr/>
                  <p:nvPr/>
                </p:nvSpPr>
                <p:spPr>
                  <a:xfrm>
                    <a:off x="1939925" y="4141597"/>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楕円 173"/>
                  <p:cNvSpPr/>
                  <p:nvPr/>
                </p:nvSpPr>
                <p:spPr>
                  <a:xfrm>
                    <a:off x="1939925" y="4748911"/>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楕円 174"/>
                  <p:cNvSpPr/>
                  <p:nvPr/>
                </p:nvSpPr>
                <p:spPr>
                  <a:xfrm>
                    <a:off x="1939925" y="5356225"/>
                    <a:ext cx="527050" cy="52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2" name="直線矢印コネクタ 151"/>
                <p:cNvCxnSpPr>
                  <a:stCxn id="197" idx="3"/>
                  <a:endCxn id="183" idx="1"/>
                </p:cNvCxnSpPr>
                <p:nvPr/>
              </p:nvCxnSpPr>
              <p:spPr>
                <a:xfrm>
                  <a:off x="4717689" y="4058669"/>
                  <a:ext cx="971550" cy="6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a:stCxn id="190" idx="3"/>
                  <a:endCxn id="176" idx="1"/>
                </p:cNvCxnSpPr>
                <p:nvPr/>
              </p:nvCxnSpPr>
              <p:spPr>
                <a:xfrm flipV="1">
                  <a:off x="4704989" y="5733647"/>
                  <a:ext cx="984250" cy="1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a:stCxn id="183" idx="3"/>
                  <a:endCxn id="169" idx="1"/>
                </p:cNvCxnSpPr>
                <p:nvPr/>
              </p:nvCxnSpPr>
              <p:spPr>
                <a:xfrm>
                  <a:off x="5974989" y="4065530"/>
                  <a:ext cx="984250" cy="844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a:stCxn id="176" idx="3"/>
                  <a:endCxn id="169" idx="1"/>
                </p:cNvCxnSpPr>
                <p:nvPr/>
              </p:nvCxnSpPr>
              <p:spPr>
                <a:xfrm flipV="1">
                  <a:off x="5974989" y="4910080"/>
                  <a:ext cx="984250" cy="823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a:stCxn id="169" idx="3"/>
                  <a:endCxn id="164" idx="2"/>
                </p:cNvCxnSpPr>
                <p:nvPr/>
              </p:nvCxnSpPr>
              <p:spPr>
                <a:xfrm>
                  <a:off x="7244990" y="4910080"/>
                  <a:ext cx="581116" cy="4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a:stCxn id="197" idx="3"/>
                  <a:endCxn id="176" idx="1"/>
                </p:cNvCxnSpPr>
                <p:nvPr/>
              </p:nvCxnSpPr>
              <p:spPr>
                <a:xfrm>
                  <a:off x="4717689" y="4058669"/>
                  <a:ext cx="971550" cy="16749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8" name="直線矢印コネクタ 157"/>
                <p:cNvCxnSpPr>
                  <a:stCxn id="190" idx="3"/>
                  <a:endCxn id="183" idx="1"/>
                </p:cNvCxnSpPr>
                <p:nvPr/>
              </p:nvCxnSpPr>
              <p:spPr>
                <a:xfrm flipV="1">
                  <a:off x="4704989" y="4065530"/>
                  <a:ext cx="984250" cy="16695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9" name="テキスト ボックス 158"/>
                <p:cNvSpPr txBox="1"/>
                <p:nvPr/>
              </p:nvSpPr>
              <p:spPr>
                <a:xfrm>
                  <a:off x="4314464" y="3016066"/>
                  <a:ext cx="770969" cy="489374"/>
                </a:xfrm>
                <a:prstGeom prst="rect">
                  <a:avLst/>
                </a:prstGeom>
                <a:noFill/>
              </p:spPr>
              <p:txBody>
                <a:bodyPr wrap="square" rtlCol="0">
                  <a:spAutoFit/>
                </a:bodyPr>
                <a:lstStyle/>
                <a:p>
                  <a:r>
                    <a:rPr kumimoji="1" lang="en-US" altLang="ja-JP" sz="2000" i="1" dirty="0" err="1" smtClean="0">
                      <a:latin typeface="+mn-lt"/>
                      <a:ea typeface="+mj-ea"/>
                    </a:rPr>
                    <a:t>Va</a:t>
                  </a:r>
                  <a:endParaRPr kumimoji="1" lang="ja-JP" altLang="en-US" sz="2000" i="1" dirty="0">
                    <a:latin typeface="+mn-lt"/>
                    <a:ea typeface="+mj-ea"/>
                  </a:endParaRPr>
                </a:p>
              </p:txBody>
            </p:sp>
            <p:sp>
              <p:nvSpPr>
                <p:cNvPr id="160" name="テキスト ボックス 159"/>
                <p:cNvSpPr txBox="1"/>
                <p:nvPr/>
              </p:nvSpPr>
              <p:spPr>
                <a:xfrm>
                  <a:off x="4289064" y="6417514"/>
                  <a:ext cx="796370" cy="489374"/>
                </a:xfrm>
                <a:prstGeom prst="rect">
                  <a:avLst/>
                </a:prstGeom>
                <a:noFill/>
              </p:spPr>
              <p:txBody>
                <a:bodyPr wrap="square" rtlCol="0">
                  <a:spAutoFit/>
                </a:bodyPr>
                <a:lstStyle/>
                <a:p>
                  <a:r>
                    <a:rPr kumimoji="1" lang="en-US" altLang="ja-JP" sz="2000" i="1" dirty="0" err="1" smtClean="0">
                      <a:latin typeface="+mn-lt"/>
                      <a:ea typeface="+mj-ea"/>
                    </a:rPr>
                    <a:t>Vb</a:t>
                  </a:r>
                  <a:endParaRPr kumimoji="1" lang="ja-JP" altLang="en-US" sz="2000" i="1" dirty="0">
                    <a:latin typeface="+mn-lt"/>
                    <a:ea typeface="+mj-ea"/>
                  </a:endParaRPr>
                </a:p>
              </p:txBody>
            </p:sp>
            <p:sp>
              <p:nvSpPr>
                <p:cNvPr id="161" name="テキスト ボックス 160"/>
                <p:cNvSpPr txBox="1"/>
                <p:nvPr/>
              </p:nvSpPr>
              <p:spPr>
                <a:xfrm>
                  <a:off x="5257438" y="2994994"/>
                  <a:ext cx="1508645" cy="489374"/>
                </a:xfrm>
                <a:prstGeom prst="rect">
                  <a:avLst/>
                </a:prstGeom>
                <a:noFill/>
              </p:spPr>
              <p:txBody>
                <a:bodyPr wrap="square" rtlCol="0">
                  <a:spAutoFit/>
                </a:bodyPr>
                <a:lstStyle/>
                <a:p>
                  <a:r>
                    <a:rPr kumimoji="1" lang="en-US" altLang="ja-JP" sz="2000" dirty="0" smtClean="0">
                      <a:latin typeface="+mn-lt"/>
                      <a:ea typeface="+mj-ea"/>
                    </a:rPr>
                    <a:t>[</a:t>
                  </a:r>
                  <a:r>
                    <a:rPr kumimoji="1" lang="en-US" altLang="ja-JP" sz="2000" i="1" dirty="0" err="1" smtClean="0">
                      <a:latin typeface="+mn-lt"/>
                      <a:ea typeface="+mj-ea"/>
                    </a:rPr>
                    <a:t>Va,Vb</a:t>
                  </a:r>
                  <a:r>
                    <a:rPr kumimoji="1" lang="en-US" altLang="ja-JP" sz="2000" i="1" dirty="0" smtClean="0">
                      <a:latin typeface="+mn-lt"/>
                      <a:ea typeface="+mj-ea"/>
                    </a:rPr>
                    <a:t> </a:t>
                  </a:r>
                  <a:r>
                    <a:rPr kumimoji="1" lang="en-US" altLang="ja-JP" sz="2000" dirty="0" smtClean="0">
                      <a:latin typeface="+mn-lt"/>
                      <a:ea typeface="+mj-ea"/>
                    </a:rPr>
                    <a:t>]</a:t>
                  </a:r>
                  <a:endParaRPr kumimoji="1" lang="ja-JP" altLang="en-US" sz="2000" dirty="0">
                    <a:latin typeface="+mn-lt"/>
                    <a:ea typeface="+mj-ea"/>
                  </a:endParaRPr>
                </a:p>
              </p:txBody>
            </p:sp>
            <p:sp>
              <p:nvSpPr>
                <p:cNvPr id="162" name="テキスト ボックス 161"/>
                <p:cNvSpPr txBox="1"/>
                <p:nvPr/>
              </p:nvSpPr>
              <p:spPr>
                <a:xfrm>
                  <a:off x="5222515" y="6379305"/>
                  <a:ext cx="1437133" cy="489374"/>
                </a:xfrm>
                <a:prstGeom prst="rect">
                  <a:avLst/>
                </a:prstGeom>
                <a:noFill/>
              </p:spPr>
              <p:txBody>
                <a:bodyPr wrap="square" rtlCol="0">
                  <a:spAutoFit/>
                </a:bodyPr>
                <a:lstStyle/>
                <a:p>
                  <a:r>
                    <a:rPr kumimoji="1" lang="en-US" altLang="ja-JP" sz="2000" dirty="0" smtClean="0">
                      <a:latin typeface="+mn-lt"/>
                      <a:ea typeface="+mj-ea"/>
                    </a:rPr>
                    <a:t>[</a:t>
                  </a:r>
                  <a:r>
                    <a:rPr kumimoji="1" lang="en-US" altLang="ja-JP" sz="2000" i="1" dirty="0" err="1" smtClean="0">
                      <a:latin typeface="+mn-lt"/>
                      <a:ea typeface="+mj-ea"/>
                    </a:rPr>
                    <a:t>Vb,Va</a:t>
                  </a:r>
                  <a:r>
                    <a:rPr kumimoji="1" lang="en-US" altLang="ja-JP" sz="2000" i="1" dirty="0" smtClean="0">
                      <a:latin typeface="+mn-lt"/>
                      <a:ea typeface="+mj-ea"/>
                    </a:rPr>
                    <a:t> </a:t>
                  </a:r>
                  <a:r>
                    <a:rPr kumimoji="1" lang="en-US" altLang="ja-JP" sz="2000" dirty="0" smtClean="0">
                      <a:latin typeface="+mn-lt"/>
                      <a:ea typeface="+mj-ea"/>
                    </a:rPr>
                    <a:t>]</a:t>
                  </a:r>
                  <a:endParaRPr kumimoji="1" lang="ja-JP" altLang="en-US" sz="2000" dirty="0">
                    <a:latin typeface="+mn-lt"/>
                    <a:ea typeface="+mj-ea"/>
                  </a:endParaRPr>
                </a:p>
              </p:txBody>
            </p:sp>
            <p:sp>
              <p:nvSpPr>
                <p:cNvPr id="163" name="テキスト ボックス 162"/>
                <p:cNvSpPr txBox="1"/>
                <p:nvPr/>
              </p:nvSpPr>
              <p:spPr>
                <a:xfrm>
                  <a:off x="6125274" y="3624991"/>
                  <a:ext cx="1700832" cy="715238"/>
                </a:xfrm>
                <a:prstGeom prst="rect">
                  <a:avLst/>
                </a:prstGeom>
                <a:noFill/>
              </p:spPr>
              <p:txBody>
                <a:bodyPr wrap="square" rtlCol="0">
                  <a:spAutoFit/>
                </a:bodyPr>
                <a:lstStyle/>
                <a:p>
                  <a:r>
                    <a:rPr kumimoji="1" lang="ja-JP" altLang="en-US" sz="1600" dirty="0" smtClean="0">
                      <a:latin typeface="+mn-lt"/>
                      <a:ea typeface="+mj-ea"/>
                    </a:rPr>
                    <a:t>平均</a:t>
                  </a:r>
                  <a:endParaRPr kumimoji="1" lang="en-US" altLang="ja-JP" sz="1600" dirty="0" smtClean="0">
                    <a:latin typeface="+mn-lt"/>
                    <a:ea typeface="+mj-ea"/>
                  </a:endParaRPr>
                </a:p>
                <a:p>
                  <a:r>
                    <a:rPr lang="ja-JP" altLang="en-US" sz="1600" dirty="0">
                      <a:latin typeface="+mn-lt"/>
                      <a:ea typeface="+mj-ea"/>
                    </a:rPr>
                    <a:t>プーリング</a:t>
                  </a:r>
                  <a:endParaRPr kumimoji="1" lang="ja-JP" altLang="en-US" sz="1600" dirty="0">
                    <a:latin typeface="+mn-lt"/>
                    <a:ea typeface="+mj-ea"/>
                  </a:endParaRPr>
                </a:p>
              </p:txBody>
            </p:sp>
            <p:sp>
              <p:nvSpPr>
                <p:cNvPr id="164" name="楕円 163"/>
                <p:cNvSpPr/>
                <p:nvPr/>
              </p:nvSpPr>
              <p:spPr>
                <a:xfrm>
                  <a:off x="7826106" y="4737919"/>
                  <a:ext cx="306056" cy="3538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05" name="テキスト ボックス 204"/>
              <p:cNvSpPr txBox="1"/>
              <p:nvPr/>
            </p:nvSpPr>
            <p:spPr>
              <a:xfrm>
                <a:off x="5520240" y="2826959"/>
                <a:ext cx="651731" cy="338554"/>
              </a:xfrm>
              <a:prstGeom prst="rect">
                <a:avLst/>
              </a:prstGeom>
              <a:noFill/>
            </p:spPr>
            <p:txBody>
              <a:bodyPr wrap="square" rtlCol="0">
                <a:spAutoFit/>
              </a:bodyPr>
              <a:lstStyle/>
              <a:p>
                <a:pPr algn="ctr"/>
                <a:r>
                  <a:rPr kumimoji="1" lang="ja-JP" altLang="en-US" sz="1600" dirty="0" smtClean="0">
                    <a:latin typeface="+mn-lt"/>
                    <a:ea typeface="+mj-ea"/>
                  </a:rPr>
                  <a:t>連結</a:t>
                </a:r>
                <a:endParaRPr kumimoji="1" lang="ja-JP" altLang="en-US" sz="1600" dirty="0">
                  <a:latin typeface="+mn-lt"/>
                  <a:ea typeface="+mj-ea"/>
                </a:endParaRPr>
              </a:p>
            </p:txBody>
          </p:sp>
        </p:grpSp>
        <p:sp>
          <p:nvSpPr>
            <p:cNvPr id="207" name="テキスト ボックス 206"/>
            <p:cNvSpPr txBox="1"/>
            <p:nvPr/>
          </p:nvSpPr>
          <p:spPr>
            <a:xfrm>
              <a:off x="5710402" y="4759377"/>
              <a:ext cx="523250" cy="400110"/>
            </a:xfrm>
            <a:prstGeom prst="rect">
              <a:avLst/>
            </a:prstGeom>
            <a:noFill/>
          </p:spPr>
          <p:txBody>
            <a:bodyPr wrap="square" rtlCol="0">
              <a:spAutoFit/>
            </a:bodyPr>
            <a:lstStyle/>
            <a:p>
              <a:r>
                <a:rPr kumimoji="1" lang="en-US" altLang="ja-JP" sz="2000" i="1" dirty="0" smtClean="0">
                  <a:latin typeface="+mn-lt"/>
                  <a:ea typeface="+mj-ea"/>
                </a:rPr>
                <a:t>w</a:t>
              </a:r>
              <a:r>
                <a:rPr kumimoji="1" lang="en-US" altLang="ja-JP" sz="2000" i="1" baseline="-25000" dirty="0" smtClean="0">
                  <a:latin typeface="+mn-lt"/>
                  <a:ea typeface="+mj-ea"/>
                </a:rPr>
                <a:t>1</a:t>
              </a:r>
              <a:endParaRPr kumimoji="1" lang="ja-JP" altLang="en-US" sz="2000" i="1" baseline="-25000" dirty="0">
                <a:latin typeface="+mn-lt"/>
                <a:ea typeface="+mj-ea"/>
              </a:endParaRPr>
            </a:p>
          </p:txBody>
        </p:sp>
        <p:sp>
          <p:nvSpPr>
            <p:cNvPr id="208" name="テキスト ボックス 207"/>
            <p:cNvSpPr txBox="1"/>
            <p:nvPr/>
          </p:nvSpPr>
          <p:spPr>
            <a:xfrm>
              <a:off x="7718246" y="4083489"/>
              <a:ext cx="523250" cy="400110"/>
            </a:xfrm>
            <a:prstGeom prst="rect">
              <a:avLst/>
            </a:prstGeom>
            <a:noFill/>
          </p:spPr>
          <p:txBody>
            <a:bodyPr wrap="square" rtlCol="0">
              <a:spAutoFit/>
            </a:bodyPr>
            <a:lstStyle/>
            <a:p>
              <a:r>
                <a:rPr kumimoji="1" lang="en-US" altLang="ja-JP" sz="2000" i="1" dirty="0" smtClean="0">
                  <a:latin typeface="+mn-lt"/>
                  <a:ea typeface="+mj-ea"/>
                </a:rPr>
                <a:t>w</a:t>
              </a:r>
              <a:r>
                <a:rPr kumimoji="1" lang="en-US" altLang="ja-JP" sz="2000" i="1" baseline="-25000" dirty="0" smtClean="0">
                  <a:latin typeface="+mn-lt"/>
                  <a:ea typeface="+mj-ea"/>
                </a:rPr>
                <a:t>2</a:t>
              </a:r>
              <a:endParaRPr kumimoji="1" lang="ja-JP" altLang="en-US" sz="2000" i="1" baseline="-25000" dirty="0">
                <a:latin typeface="+mn-lt"/>
                <a:ea typeface="+mj-ea"/>
              </a:endParaRPr>
            </a:p>
          </p:txBody>
        </p:sp>
      </p:grpSp>
      <p:sp>
        <p:nvSpPr>
          <p:cNvPr id="211" name="テキスト ボックス 210"/>
          <p:cNvSpPr txBox="1"/>
          <p:nvPr/>
        </p:nvSpPr>
        <p:spPr>
          <a:xfrm>
            <a:off x="7877626" y="4651764"/>
            <a:ext cx="951052" cy="584775"/>
          </a:xfrm>
          <a:prstGeom prst="rect">
            <a:avLst/>
          </a:prstGeom>
          <a:noFill/>
        </p:spPr>
        <p:txBody>
          <a:bodyPr wrap="square" rtlCol="0">
            <a:spAutoFit/>
          </a:bodyPr>
          <a:lstStyle/>
          <a:p>
            <a:pPr algn="ctr"/>
            <a:r>
              <a:rPr kumimoji="1" lang="en-US" altLang="ja-JP" sz="1600" dirty="0" smtClean="0">
                <a:latin typeface="+mn-lt"/>
                <a:ea typeface="+mj-ea"/>
              </a:rPr>
              <a:t>Sigmoid</a:t>
            </a:r>
          </a:p>
          <a:p>
            <a:pPr algn="ctr"/>
            <a:r>
              <a:rPr lang="ja-JP" altLang="en-US" sz="1600" dirty="0">
                <a:latin typeface="+mn-lt"/>
                <a:ea typeface="+mj-ea"/>
              </a:rPr>
              <a:t>関数</a:t>
            </a:r>
            <a:endParaRPr kumimoji="1" lang="ja-JP" altLang="en-US" sz="1600" dirty="0">
              <a:latin typeface="+mn-lt"/>
              <a:ea typeface="+mj-ea"/>
            </a:endParaRPr>
          </a:p>
        </p:txBody>
      </p:sp>
    </p:spTree>
    <p:extLst>
      <p:ext uri="{BB962C8B-B14F-4D97-AF65-F5344CB8AC3E}">
        <p14:creationId xmlns:p14="http://schemas.microsoft.com/office/powerpoint/2010/main" val="15693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DeepSim</a:t>
            </a:r>
            <a:r>
              <a:rPr kumimoji="1" lang="ja-JP" altLang="en-US" dirty="0" smtClean="0"/>
              <a:t> と提案手法の相違点</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a:t>
            </a:fld>
            <a:endParaRPr lang="en-US" altLang="ja-JP"/>
          </a:p>
        </p:txBody>
      </p:sp>
      <p:grpSp>
        <p:nvGrpSpPr>
          <p:cNvPr id="5" name="グループ化 4"/>
          <p:cNvGrpSpPr/>
          <p:nvPr/>
        </p:nvGrpSpPr>
        <p:grpSpPr>
          <a:xfrm>
            <a:off x="159824" y="1947932"/>
            <a:ext cx="8813239" cy="1526153"/>
            <a:chOff x="150144" y="4512522"/>
            <a:chExt cx="8813239" cy="1526153"/>
          </a:xfrm>
        </p:grpSpPr>
        <p:sp>
          <p:nvSpPr>
            <p:cNvPr id="6" name="角丸四角形 5"/>
            <p:cNvSpPr/>
            <p:nvPr/>
          </p:nvSpPr>
          <p:spPr>
            <a:xfrm>
              <a:off x="4771895" y="4512522"/>
              <a:ext cx="3223205"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488272" y="4582764"/>
              <a:ext cx="1506828" cy="338554"/>
            </a:xfrm>
            <a:prstGeom prst="rect">
              <a:avLst/>
            </a:prstGeom>
            <a:noFill/>
          </p:spPr>
          <p:txBody>
            <a:bodyPr wrap="square" rtlCol="0">
              <a:spAutoFit/>
            </a:bodyPr>
            <a:lstStyle/>
            <a:p>
              <a:pPr algn="r"/>
              <a:r>
                <a:rPr lang="ja-JP" altLang="en-US" sz="1600" dirty="0">
                  <a:latin typeface="+mn-ea"/>
                  <a:ea typeface="+mn-ea"/>
                </a:rPr>
                <a:t>類似</a:t>
              </a:r>
              <a:r>
                <a:rPr kumimoji="1" lang="ja-JP" altLang="en-US" sz="1600" dirty="0" smtClean="0">
                  <a:latin typeface="+mn-ea"/>
                  <a:ea typeface="+mn-ea"/>
                </a:rPr>
                <a:t>性判定</a:t>
              </a:r>
              <a:endParaRPr kumimoji="1" lang="ja-JP" altLang="en-US" sz="1600" dirty="0">
                <a:latin typeface="+mn-ea"/>
                <a:ea typeface="+mn-ea"/>
              </a:endParaRPr>
            </a:p>
          </p:txBody>
        </p:sp>
        <p:sp>
          <p:nvSpPr>
            <p:cNvPr id="8" name="右矢印 7"/>
            <p:cNvSpPr/>
            <p:nvPr/>
          </p:nvSpPr>
          <p:spPr>
            <a:xfrm>
              <a:off x="6844022" y="5142610"/>
              <a:ext cx="1245634" cy="360608"/>
            </a:xfrm>
            <a:prstGeom prst="rightArrow">
              <a:avLst>
                <a:gd name="adj1" fmla="val 50000"/>
                <a:gd name="adj2" fmla="val 1742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9" name="正方形/長方形 8"/>
            <p:cNvSpPr/>
            <p:nvPr/>
          </p:nvSpPr>
          <p:spPr>
            <a:xfrm>
              <a:off x="150144" y="4996435"/>
              <a:ext cx="793014" cy="648000"/>
            </a:xfrm>
            <a:prstGeom prst="rect">
              <a:avLst/>
            </a:prstGeom>
            <a:solidFill>
              <a:schemeClr val="tx1">
                <a:lumMod val="25000"/>
                <a:lumOff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b="1" dirty="0" smtClean="0"/>
                <a:t>ソースコード</a:t>
              </a:r>
              <a:endParaRPr kumimoji="1" lang="ja-JP" altLang="en-US" sz="1600" b="1" dirty="0"/>
            </a:p>
          </p:txBody>
        </p:sp>
        <p:sp>
          <p:nvSpPr>
            <p:cNvPr id="10" name="正方形/長方形 9"/>
            <p:cNvSpPr/>
            <p:nvPr/>
          </p:nvSpPr>
          <p:spPr>
            <a:xfrm>
              <a:off x="8089656" y="4996435"/>
              <a:ext cx="873727" cy="64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smtClean="0"/>
                <a:t>類似性判定</a:t>
              </a:r>
              <a:endParaRPr kumimoji="1" lang="en-US" altLang="ja-JP" sz="1600" b="1" dirty="0" smtClean="0"/>
            </a:p>
          </p:txBody>
        </p:sp>
        <p:sp>
          <p:nvSpPr>
            <p:cNvPr id="11" name="右矢印 10"/>
            <p:cNvSpPr/>
            <p:nvPr/>
          </p:nvSpPr>
          <p:spPr>
            <a:xfrm>
              <a:off x="943157" y="5142610"/>
              <a:ext cx="1266736" cy="360608"/>
            </a:xfrm>
            <a:prstGeom prst="rightArrow">
              <a:avLst>
                <a:gd name="adj1" fmla="val 50000"/>
                <a:gd name="adj2" fmla="val 2182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右矢印 11"/>
            <p:cNvSpPr/>
            <p:nvPr/>
          </p:nvSpPr>
          <p:spPr>
            <a:xfrm>
              <a:off x="2857526" y="5140131"/>
              <a:ext cx="1171294" cy="360608"/>
            </a:xfrm>
            <a:prstGeom prst="rightArrow">
              <a:avLst>
                <a:gd name="adj1" fmla="val 50000"/>
                <a:gd name="adj2" fmla="val 2417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897459" y="4512522"/>
              <a:ext cx="3825579" cy="1526153"/>
              <a:chOff x="1113118" y="3342062"/>
              <a:chExt cx="3825579" cy="1526153"/>
            </a:xfrm>
          </p:grpSpPr>
          <p:grpSp>
            <p:nvGrpSpPr>
              <p:cNvPr id="18" name="グループ化 17"/>
              <p:cNvGrpSpPr/>
              <p:nvPr/>
            </p:nvGrpSpPr>
            <p:grpSpPr>
              <a:xfrm>
                <a:off x="2425551" y="3633758"/>
                <a:ext cx="653549" cy="1032434"/>
                <a:chOff x="2506968" y="3654339"/>
                <a:chExt cx="653549" cy="1032434"/>
              </a:xfrm>
            </p:grpSpPr>
            <p:sp>
              <p:nvSpPr>
                <p:cNvPr id="24" name="正方形/長方形 23"/>
                <p:cNvSpPr/>
                <p:nvPr/>
              </p:nvSpPr>
              <p:spPr>
                <a:xfrm>
                  <a:off x="2506969" y="3654339"/>
                  <a:ext cx="653548" cy="4176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t>CFG</a:t>
                  </a:r>
                  <a:endParaRPr kumimoji="1" lang="ja-JP" altLang="en-US" sz="1600" dirty="0"/>
                </a:p>
              </p:txBody>
            </p:sp>
            <p:sp>
              <p:nvSpPr>
                <p:cNvPr id="25" name="正方形/長方形 24"/>
                <p:cNvSpPr/>
                <p:nvPr/>
              </p:nvSpPr>
              <p:spPr>
                <a:xfrm>
                  <a:off x="2506968" y="4285647"/>
                  <a:ext cx="653549" cy="401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t>D</a:t>
                  </a:r>
                  <a:r>
                    <a:rPr kumimoji="1" lang="en-US" altLang="ja-JP" sz="1600" dirty="0" smtClean="0"/>
                    <a:t>FG</a:t>
                  </a:r>
                  <a:endParaRPr kumimoji="1" lang="ja-JP" altLang="en-US" sz="1600" dirty="0"/>
                </a:p>
              </p:txBody>
            </p:sp>
          </p:grpSp>
          <p:sp>
            <p:nvSpPr>
              <p:cNvPr id="19" name="正方形/長方形 18"/>
              <p:cNvSpPr/>
              <p:nvPr/>
            </p:nvSpPr>
            <p:spPr>
              <a:xfrm>
                <a:off x="4234100" y="3825975"/>
                <a:ext cx="652586"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特徴</a:t>
                </a:r>
                <a:endParaRPr kumimoji="1" lang="en-US" altLang="ja-JP" sz="1600" dirty="0" smtClean="0"/>
              </a:p>
              <a:p>
                <a:pPr algn="ctr"/>
                <a:r>
                  <a:rPr kumimoji="1" lang="ja-JP" altLang="en-US" sz="1600" dirty="0" smtClean="0"/>
                  <a:t>行列</a:t>
                </a:r>
                <a:endParaRPr kumimoji="1" lang="ja-JP" altLang="en-US" sz="1600" dirty="0"/>
              </a:p>
            </p:txBody>
          </p:sp>
          <p:sp>
            <p:nvSpPr>
              <p:cNvPr id="20" name="角丸四角形 19"/>
              <p:cNvSpPr/>
              <p:nvPr/>
            </p:nvSpPr>
            <p:spPr>
              <a:xfrm>
                <a:off x="1207674" y="3342062"/>
                <a:ext cx="3731023"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1113118" y="3352126"/>
                <a:ext cx="1506828" cy="338554"/>
              </a:xfrm>
              <a:prstGeom prst="rect">
                <a:avLst/>
              </a:prstGeom>
              <a:noFill/>
            </p:spPr>
            <p:txBody>
              <a:bodyPr wrap="square" rtlCol="0">
                <a:spAutoFit/>
              </a:bodyPr>
              <a:lstStyle/>
              <a:p>
                <a:pPr algn="r"/>
                <a:r>
                  <a:rPr kumimoji="1" lang="ja-JP" altLang="en-US" sz="1600" dirty="0" smtClean="0">
                    <a:latin typeface="+mn-ea"/>
                    <a:ea typeface="+mn-ea"/>
                  </a:rPr>
                  <a:t>意味表現生成</a:t>
                </a:r>
                <a:endParaRPr kumimoji="1" lang="ja-JP" altLang="en-US" sz="1600" dirty="0">
                  <a:latin typeface="+mn-ea"/>
                  <a:ea typeface="+mn-ea"/>
                </a:endParaRPr>
              </a:p>
            </p:txBody>
          </p:sp>
          <p:sp>
            <p:nvSpPr>
              <p:cNvPr id="22" name="角丸四角形 21"/>
              <p:cNvSpPr/>
              <p:nvPr/>
            </p:nvSpPr>
            <p:spPr>
              <a:xfrm>
                <a:off x="1302227" y="3735975"/>
                <a:ext cx="976758" cy="82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バイトコード</a:t>
                </a:r>
                <a:endParaRPr kumimoji="1" lang="en-US" altLang="ja-JP" sz="1600" dirty="0" smtClean="0"/>
              </a:p>
              <a:p>
                <a:pPr algn="ctr"/>
                <a:r>
                  <a:rPr lang="ja-JP" altLang="en-US" sz="1600" dirty="0" smtClean="0"/>
                  <a:t>解析器</a:t>
                </a:r>
                <a:endParaRPr kumimoji="1" lang="ja-JP" altLang="en-US" sz="1600" dirty="0"/>
              </a:p>
            </p:txBody>
          </p:sp>
          <p:sp>
            <p:nvSpPr>
              <p:cNvPr id="23" name="角丸四角形 22"/>
              <p:cNvSpPr/>
              <p:nvPr/>
            </p:nvSpPr>
            <p:spPr>
              <a:xfrm>
                <a:off x="3225667" y="3825975"/>
                <a:ext cx="861866" cy="64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エン</a:t>
                </a:r>
                <a:endParaRPr kumimoji="1" lang="en-US" altLang="ja-JP" sz="1600" dirty="0" smtClean="0"/>
              </a:p>
              <a:p>
                <a:pPr algn="ctr"/>
                <a:r>
                  <a:rPr kumimoji="1" lang="ja-JP" altLang="en-US" sz="1600" dirty="0" smtClean="0"/>
                  <a:t>コーダ</a:t>
                </a:r>
                <a:endParaRPr kumimoji="1" lang="en-US" altLang="ja-JP" sz="1600" dirty="0" smtClean="0"/>
              </a:p>
            </p:txBody>
          </p:sp>
        </p:grpSp>
        <p:sp>
          <p:nvSpPr>
            <p:cNvPr id="14" name="右矢印 13"/>
            <p:cNvSpPr/>
            <p:nvPr/>
          </p:nvSpPr>
          <p:spPr>
            <a:xfrm>
              <a:off x="4679572" y="5142610"/>
              <a:ext cx="1290723" cy="360608"/>
            </a:xfrm>
            <a:prstGeom prst="rightArrow">
              <a:avLst>
                <a:gd name="adj1" fmla="val 50000"/>
                <a:gd name="adj2" fmla="val 2534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角丸四角形 14"/>
            <p:cNvSpPr/>
            <p:nvPr/>
          </p:nvSpPr>
          <p:spPr>
            <a:xfrm>
              <a:off x="4866451" y="4996435"/>
              <a:ext cx="957277" cy="64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自己符号化器</a:t>
              </a:r>
              <a:endParaRPr kumimoji="1" lang="en-US" altLang="ja-JP" sz="1600" dirty="0" smtClean="0"/>
            </a:p>
          </p:txBody>
        </p:sp>
        <p:sp>
          <p:nvSpPr>
            <p:cNvPr id="16" name="角丸四角形 15"/>
            <p:cNvSpPr/>
            <p:nvPr/>
          </p:nvSpPr>
          <p:spPr>
            <a:xfrm>
              <a:off x="6990589" y="4906435"/>
              <a:ext cx="952500" cy="82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類似性</a:t>
              </a:r>
              <a:endParaRPr kumimoji="1" lang="en-US" altLang="ja-JP" sz="1600" dirty="0" smtClean="0"/>
            </a:p>
            <a:p>
              <a:pPr algn="ctr"/>
              <a:r>
                <a:rPr kumimoji="1" lang="ja-JP" altLang="en-US" sz="1600" dirty="0" smtClean="0"/>
                <a:t>判定</a:t>
              </a:r>
              <a:endParaRPr kumimoji="1" lang="en-US" altLang="ja-JP" sz="1600" dirty="0" smtClean="0"/>
            </a:p>
            <a:p>
              <a:pPr algn="ctr"/>
              <a:r>
                <a:rPr lang="ja-JP" altLang="en-US" sz="1600" dirty="0"/>
                <a:t>モデル</a:t>
              </a:r>
              <a:endParaRPr kumimoji="1" lang="en-US" altLang="ja-JP" sz="1600" dirty="0" smtClean="0"/>
            </a:p>
          </p:txBody>
        </p:sp>
        <p:sp>
          <p:nvSpPr>
            <p:cNvPr id="17" name="正方形/長方形 16"/>
            <p:cNvSpPr/>
            <p:nvPr/>
          </p:nvSpPr>
          <p:spPr>
            <a:xfrm>
              <a:off x="5970295" y="4996435"/>
              <a:ext cx="873727"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ベクトル表現</a:t>
              </a:r>
              <a:endParaRPr kumimoji="1" lang="ja-JP" altLang="en-US" sz="1600" dirty="0"/>
            </a:p>
          </p:txBody>
        </p:sp>
      </p:grpSp>
      <p:grpSp>
        <p:nvGrpSpPr>
          <p:cNvPr id="26" name="グループ化 25"/>
          <p:cNvGrpSpPr/>
          <p:nvPr/>
        </p:nvGrpSpPr>
        <p:grpSpPr>
          <a:xfrm>
            <a:off x="159824" y="3868613"/>
            <a:ext cx="8813239" cy="1526153"/>
            <a:chOff x="159824" y="4732682"/>
            <a:chExt cx="8813239" cy="1526153"/>
          </a:xfrm>
        </p:grpSpPr>
        <p:grpSp>
          <p:nvGrpSpPr>
            <p:cNvPr id="27" name="グループ化 26"/>
            <p:cNvGrpSpPr/>
            <p:nvPr/>
          </p:nvGrpSpPr>
          <p:grpSpPr>
            <a:xfrm>
              <a:off x="159824" y="4732682"/>
              <a:ext cx="8813239" cy="1526153"/>
              <a:chOff x="150144" y="4665812"/>
              <a:chExt cx="8813239" cy="1526153"/>
            </a:xfrm>
          </p:grpSpPr>
          <p:sp>
            <p:nvSpPr>
              <p:cNvPr id="29" name="角丸四角形 28"/>
              <p:cNvSpPr/>
              <p:nvPr/>
            </p:nvSpPr>
            <p:spPr>
              <a:xfrm>
                <a:off x="4771895" y="4665812"/>
                <a:ext cx="3223205"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6488272" y="5818309"/>
                <a:ext cx="1506828" cy="338554"/>
              </a:xfrm>
              <a:prstGeom prst="rect">
                <a:avLst/>
              </a:prstGeom>
              <a:noFill/>
            </p:spPr>
            <p:txBody>
              <a:bodyPr wrap="square" rtlCol="0">
                <a:spAutoFit/>
              </a:bodyPr>
              <a:lstStyle/>
              <a:p>
                <a:pPr algn="r"/>
                <a:r>
                  <a:rPr lang="ja-JP" altLang="en-US" sz="1600" dirty="0">
                    <a:latin typeface="+mn-ea"/>
                    <a:ea typeface="+mn-ea"/>
                  </a:rPr>
                  <a:t>類似</a:t>
                </a:r>
                <a:r>
                  <a:rPr kumimoji="1" lang="ja-JP" altLang="en-US" sz="1600" dirty="0" smtClean="0">
                    <a:latin typeface="+mn-ea"/>
                    <a:ea typeface="+mn-ea"/>
                  </a:rPr>
                  <a:t>性判定</a:t>
                </a:r>
                <a:endParaRPr kumimoji="1" lang="ja-JP" altLang="en-US" sz="1600" dirty="0">
                  <a:latin typeface="+mn-ea"/>
                  <a:ea typeface="+mn-ea"/>
                </a:endParaRPr>
              </a:p>
            </p:txBody>
          </p:sp>
          <p:sp>
            <p:nvSpPr>
              <p:cNvPr id="31" name="右矢印 30"/>
              <p:cNvSpPr/>
              <p:nvPr/>
            </p:nvSpPr>
            <p:spPr>
              <a:xfrm>
                <a:off x="6844022" y="5142610"/>
                <a:ext cx="1245634" cy="360608"/>
              </a:xfrm>
              <a:prstGeom prst="rightArrow">
                <a:avLst>
                  <a:gd name="adj1" fmla="val 50000"/>
                  <a:gd name="adj2" fmla="val 1742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2" name="正方形/長方形 31"/>
              <p:cNvSpPr/>
              <p:nvPr/>
            </p:nvSpPr>
            <p:spPr>
              <a:xfrm>
                <a:off x="150144" y="4996435"/>
                <a:ext cx="793014" cy="648000"/>
              </a:xfrm>
              <a:prstGeom prst="rect">
                <a:avLst/>
              </a:prstGeom>
              <a:solidFill>
                <a:schemeClr val="tx1">
                  <a:lumMod val="25000"/>
                  <a:lumOff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b="1" dirty="0" smtClean="0"/>
                  <a:t>ソースコード</a:t>
                </a:r>
                <a:endParaRPr kumimoji="1" lang="ja-JP" altLang="en-US" sz="1600" b="1" dirty="0"/>
              </a:p>
            </p:txBody>
          </p:sp>
          <p:sp>
            <p:nvSpPr>
              <p:cNvPr id="33" name="正方形/長方形 32"/>
              <p:cNvSpPr/>
              <p:nvPr/>
            </p:nvSpPr>
            <p:spPr>
              <a:xfrm>
                <a:off x="8089656" y="4996435"/>
                <a:ext cx="873727" cy="64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smtClean="0"/>
                  <a:t>類似性判定</a:t>
                </a:r>
                <a:endParaRPr kumimoji="1" lang="en-US" altLang="ja-JP" sz="1600" b="1" dirty="0" smtClean="0"/>
              </a:p>
            </p:txBody>
          </p:sp>
          <p:sp>
            <p:nvSpPr>
              <p:cNvPr id="34" name="右矢印 33"/>
              <p:cNvSpPr/>
              <p:nvPr/>
            </p:nvSpPr>
            <p:spPr>
              <a:xfrm>
                <a:off x="943157" y="5142610"/>
                <a:ext cx="1266736" cy="360608"/>
              </a:xfrm>
              <a:prstGeom prst="rightArrow">
                <a:avLst>
                  <a:gd name="adj1" fmla="val 50000"/>
                  <a:gd name="adj2" fmla="val 2182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5" name="右矢印 34"/>
              <p:cNvSpPr/>
              <p:nvPr/>
            </p:nvSpPr>
            <p:spPr>
              <a:xfrm>
                <a:off x="2857526" y="5140131"/>
                <a:ext cx="1171294" cy="360608"/>
              </a:xfrm>
              <a:prstGeom prst="rightArrow">
                <a:avLst>
                  <a:gd name="adj1" fmla="val 50000"/>
                  <a:gd name="adj2" fmla="val 2417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927810" y="4665812"/>
                <a:ext cx="3795228" cy="1526153"/>
                <a:chOff x="1143469" y="3495352"/>
                <a:chExt cx="3795228" cy="1526153"/>
              </a:xfrm>
            </p:grpSpPr>
            <p:sp>
              <p:nvSpPr>
                <p:cNvPr id="41" name="角丸四角形 40"/>
                <p:cNvSpPr/>
                <p:nvPr/>
              </p:nvSpPr>
              <p:spPr>
                <a:xfrm>
                  <a:off x="1207674" y="3495352"/>
                  <a:ext cx="3731023" cy="1526153"/>
                </a:xfrm>
                <a:prstGeom prst="roundRect">
                  <a:avLst/>
                </a:prstGeom>
                <a:noFill/>
                <a:ln w="19050">
                  <a:solidFill>
                    <a:schemeClr val="tx1">
                      <a:lumMod val="75000"/>
                      <a:lumOff val="25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テキスト ボックス 41"/>
                <p:cNvSpPr txBox="1"/>
                <p:nvPr/>
              </p:nvSpPr>
              <p:spPr>
                <a:xfrm>
                  <a:off x="1143469" y="4622609"/>
                  <a:ext cx="1506828" cy="338554"/>
                </a:xfrm>
                <a:prstGeom prst="rect">
                  <a:avLst/>
                </a:prstGeom>
                <a:noFill/>
              </p:spPr>
              <p:txBody>
                <a:bodyPr wrap="square" rtlCol="0">
                  <a:spAutoFit/>
                </a:bodyPr>
                <a:lstStyle/>
                <a:p>
                  <a:pPr algn="r"/>
                  <a:r>
                    <a:rPr kumimoji="1" lang="ja-JP" altLang="en-US" sz="1600" dirty="0" smtClean="0">
                      <a:latin typeface="+mn-ea"/>
                      <a:ea typeface="+mn-ea"/>
                    </a:rPr>
                    <a:t>意味表現生成</a:t>
                  </a:r>
                  <a:endParaRPr kumimoji="1" lang="ja-JP" altLang="en-US" sz="1600" dirty="0">
                    <a:latin typeface="+mn-ea"/>
                    <a:ea typeface="+mn-ea"/>
                  </a:endParaRPr>
                </a:p>
              </p:txBody>
            </p:sp>
            <p:sp>
              <p:nvSpPr>
                <p:cNvPr id="43" name="角丸四角形 42"/>
                <p:cNvSpPr/>
                <p:nvPr/>
              </p:nvSpPr>
              <p:spPr>
                <a:xfrm>
                  <a:off x="1302227" y="3825975"/>
                  <a:ext cx="976758"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字句</a:t>
                  </a:r>
                  <a:endParaRPr kumimoji="1" lang="en-US" altLang="ja-JP" sz="1600" dirty="0" smtClean="0"/>
                </a:p>
                <a:p>
                  <a:pPr algn="ctr"/>
                  <a:r>
                    <a:rPr lang="ja-JP" altLang="en-US" sz="1600" dirty="0" smtClean="0"/>
                    <a:t>解析器</a:t>
                  </a:r>
                  <a:endParaRPr kumimoji="1" lang="ja-JP" altLang="en-US" sz="1600" dirty="0"/>
                </a:p>
              </p:txBody>
            </p:sp>
            <p:sp>
              <p:nvSpPr>
                <p:cNvPr id="44" name="角丸四角形 43"/>
                <p:cNvSpPr/>
                <p:nvPr/>
              </p:nvSpPr>
              <p:spPr>
                <a:xfrm>
                  <a:off x="3225667" y="3825975"/>
                  <a:ext cx="861866"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前処理</a:t>
                  </a:r>
                  <a:endParaRPr kumimoji="1" lang="en-US" altLang="ja-JP" sz="1600" dirty="0" smtClean="0"/>
                </a:p>
              </p:txBody>
            </p:sp>
            <p:sp>
              <p:nvSpPr>
                <p:cNvPr id="45" name="正方形/長方形 44"/>
                <p:cNvSpPr/>
                <p:nvPr/>
              </p:nvSpPr>
              <p:spPr>
                <a:xfrm>
                  <a:off x="4234100" y="3825975"/>
                  <a:ext cx="652586" cy="648000"/>
                </a:xfrm>
                <a:prstGeom prst="rect">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単語</a:t>
                  </a:r>
                  <a:endParaRPr kumimoji="1" lang="ja-JP" altLang="en-US" sz="1600" dirty="0"/>
                </a:p>
              </p:txBody>
            </p:sp>
          </p:grpSp>
          <p:sp>
            <p:nvSpPr>
              <p:cNvPr id="37" name="右矢印 36"/>
              <p:cNvSpPr/>
              <p:nvPr/>
            </p:nvSpPr>
            <p:spPr>
              <a:xfrm>
                <a:off x="4679572" y="5142610"/>
                <a:ext cx="1290723" cy="360608"/>
              </a:xfrm>
              <a:prstGeom prst="rightArrow">
                <a:avLst>
                  <a:gd name="adj1" fmla="val 50000"/>
                  <a:gd name="adj2" fmla="val 2534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8" name="角丸四角形 37"/>
              <p:cNvSpPr/>
              <p:nvPr/>
            </p:nvSpPr>
            <p:spPr>
              <a:xfrm>
                <a:off x="4866451" y="4996435"/>
                <a:ext cx="957277"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情報検索</a:t>
                </a:r>
                <a:r>
                  <a:rPr lang="ja-JP" altLang="en-US" sz="1600" dirty="0"/>
                  <a:t>技術</a:t>
                </a:r>
                <a:endParaRPr kumimoji="1" lang="en-US" altLang="ja-JP" sz="1600" dirty="0" smtClean="0"/>
              </a:p>
            </p:txBody>
          </p:sp>
          <p:sp>
            <p:nvSpPr>
              <p:cNvPr id="39" name="角丸四角形 38"/>
              <p:cNvSpPr/>
              <p:nvPr/>
            </p:nvSpPr>
            <p:spPr>
              <a:xfrm>
                <a:off x="6990589" y="4906435"/>
                <a:ext cx="952500" cy="82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smtClean="0"/>
                  <a:t>類似性</a:t>
                </a:r>
                <a:endParaRPr kumimoji="1" lang="en-US" altLang="ja-JP" sz="1600" dirty="0" smtClean="0"/>
              </a:p>
              <a:p>
                <a:pPr algn="ctr"/>
                <a:r>
                  <a:rPr kumimoji="1" lang="ja-JP" altLang="en-US" sz="1600" dirty="0" smtClean="0"/>
                  <a:t>判定</a:t>
                </a:r>
                <a:endParaRPr kumimoji="1" lang="en-US" altLang="ja-JP" sz="1600" dirty="0" smtClean="0"/>
              </a:p>
              <a:p>
                <a:pPr algn="ctr"/>
                <a:r>
                  <a:rPr lang="ja-JP" altLang="en-US" sz="1600" dirty="0"/>
                  <a:t>モデル</a:t>
                </a:r>
                <a:endParaRPr kumimoji="1" lang="en-US" altLang="ja-JP" sz="1600" dirty="0" smtClean="0"/>
              </a:p>
            </p:txBody>
          </p:sp>
          <p:sp>
            <p:nvSpPr>
              <p:cNvPr id="40" name="正方形/長方形 39"/>
              <p:cNvSpPr/>
              <p:nvPr/>
            </p:nvSpPr>
            <p:spPr>
              <a:xfrm>
                <a:off x="5970295" y="4996435"/>
                <a:ext cx="873727" cy="648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ベクトル表現</a:t>
                </a:r>
                <a:endParaRPr kumimoji="1" lang="ja-JP" altLang="en-US" sz="1600" dirty="0"/>
              </a:p>
            </p:txBody>
          </p:sp>
        </p:grpSp>
        <p:sp>
          <p:nvSpPr>
            <p:cNvPr id="28" name="正方形/長方形 27"/>
            <p:cNvSpPr/>
            <p:nvPr/>
          </p:nvSpPr>
          <p:spPr>
            <a:xfrm>
              <a:off x="2234290" y="5063305"/>
              <a:ext cx="652586" cy="648000"/>
            </a:xfrm>
            <a:prstGeom prst="rect">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トークン</a:t>
              </a:r>
              <a:endParaRPr kumimoji="1" lang="ja-JP" altLang="en-US" sz="1600" dirty="0"/>
            </a:p>
          </p:txBody>
        </p:sp>
      </p:grpSp>
      <p:sp>
        <p:nvSpPr>
          <p:cNvPr id="46" name="右中かっこ 45"/>
          <p:cNvSpPr/>
          <p:nvPr/>
        </p:nvSpPr>
        <p:spPr>
          <a:xfrm rot="5400000">
            <a:off x="3735841" y="644745"/>
            <a:ext cx="478268" cy="5757453"/>
          </a:xfrm>
          <a:prstGeom prst="rightBrace">
            <a:avLst>
              <a:gd name="adj1" fmla="val 65266"/>
              <a:gd name="adj2" fmla="val 49860"/>
            </a:avLst>
          </a:prstGeom>
          <a:ln w="28575">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テキスト ボックス 47"/>
          <p:cNvSpPr txBox="1"/>
          <p:nvPr/>
        </p:nvSpPr>
        <p:spPr>
          <a:xfrm>
            <a:off x="0" y="1626018"/>
            <a:ext cx="4802383" cy="400110"/>
          </a:xfrm>
          <a:prstGeom prst="rect">
            <a:avLst/>
          </a:prstGeom>
          <a:noFill/>
        </p:spPr>
        <p:txBody>
          <a:bodyPr wrap="square" rtlCol="0">
            <a:spAutoFit/>
          </a:bodyPr>
          <a:lstStyle/>
          <a:p>
            <a:r>
              <a:rPr kumimoji="1" lang="en-US" altLang="ja-JP" sz="2000" dirty="0" smtClean="0">
                <a:latin typeface="+mn-ea"/>
                <a:ea typeface="+mn-ea"/>
              </a:rPr>
              <a:t>DeepSim</a:t>
            </a:r>
            <a:endParaRPr kumimoji="1" lang="ja-JP" altLang="en-US" sz="2000" dirty="0">
              <a:latin typeface="+mn-ea"/>
              <a:ea typeface="+mn-ea"/>
            </a:endParaRPr>
          </a:p>
        </p:txBody>
      </p:sp>
      <p:sp>
        <p:nvSpPr>
          <p:cNvPr id="50" name="右中かっこ 49"/>
          <p:cNvSpPr/>
          <p:nvPr/>
        </p:nvSpPr>
        <p:spPr>
          <a:xfrm rot="16200000" flipV="1">
            <a:off x="3734158" y="922147"/>
            <a:ext cx="478268" cy="5760820"/>
          </a:xfrm>
          <a:prstGeom prst="rightBrace">
            <a:avLst>
              <a:gd name="adj1" fmla="val 65266"/>
              <a:gd name="adj2" fmla="val 50001"/>
            </a:avLst>
          </a:prstGeom>
          <a:ln w="28575">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下矢印 2"/>
          <p:cNvSpPr/>
          <p:nvPr/>
        </p:nvSpPr>
        <p:spPr>
          <a:xfrm>
            <a:off x="3661748" y="3264946"/>
            <a:ext cx="623087" cy="78745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0" y="3658672"/>
            <a:ext cx="1221897" cy="400110"/>
          </a:xfrm>
          <a:prstGeom prst="rect">
            <a:avLst/>
          </a:prstGeom>
          <a:noFill/>
        </p:spPr>
        <p:txBody>
          <a:bodyPr wrap="square" rtlCol="0">
            <a:spAutoFit/>
          </a:bodyPr>
          <a:lstStyle/>
          <a:p>
            <a:r>
              <a:rPr kumimoji="1" lang="ja-JP" altLang="en-US" sz="2000" dirty="0" smtClean="0">
                <a:latin typeface="+mn-ea"/>
                <a:ea typeface="+mn-ea"/>
              </a:rPr>
              <a:t>提案手法</a:t>
            </a:r>
            <a:endParaRPr kumimoji="1" lang="ja-JP" altLang="en-US" sz="2000" dirty="0">
              <a:latin typeface="+mn-ea"/>
              <a:ea typeface="+mn-ea"/>
            </a:endParaRPr>
          </a:p>
        </p:txBody>
      </p:sp>
      <p:sp>
        <p:nvSpPr>
          <p:cNvPr id="55" name="角丸四角形 54"/>
          <p:cNvSpPr/>
          <p:nvPr/>
        </p:nvSpPr>
        <p:spPr>
          <a:xfrm>
            <a:off x="402117" y="5534372"/>
            <a:ext cx="8570945" cy="108935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spcAft>
                <a:spcPts val="600"/>
              </a:spcAft>
            </a:pPr>
            <a:endParaRPr kumimoji="1" lang="ja-JP" altLang="en-US" sz="2400" dirty="0"/>
          </a:p>
        </p:txBody>
      </p:sp>
      <p:sp>
        <p:nvSpPr>
          <p:cNvPr id="59" name="テキスト ボックス 58"/>
          <p:cNvSpPr txBox="1"/>
          <p:nvPr/>
        </p:nvSpPr>
        <p:spPr>
          <a:xfrm>
            <a:off x="517890" y="5618973"/>
            <a:ext cx="8455173" cy="984885"/>
          </a:xfrm>
          <a:prstGeom prst="rect">
            <a:avLst/>
          </a:prstGeom>
          <a:noFill/>
        </p:spPr>
        <p:txBody>
          <a:bodyPr wrap="square" rtlCol="0">
            <a:spAutoFit/>
          </a:bodyPr>
          <a:lstStyle/>
          <a:p>
            <a:pPr>
              <a:spcBef>
                <a:spcPts val="600"/>
              </a:spcBef>
              <a:spcAft>
                <a:spcPts val="600"/>
              </a:spcAft>
            </a:pPr>
            <a:r>
              <a:rPr lang="en-US" altLang="ja-JP" sz="2400" dirty="0" smtClean="0">
                <a:solidFill>
                  <a:schemeClr val="tx1">
                    <a:lumMod val="90000"/>
                    <a:lumOff val="10000"/>
                  </a:schemeClr>
                </a:solidFill>
                <a:latin typeface="Segoe UI" panose="020B0502040204020203" pitchFamily="34" charset="0"/>
                <a:ea typeface="+mn-ea"/>
                <a:cs typeface="Segoe UI" panose="020B0502040204020203" pitchFamily="34" charset="0"/>
              </a:rPr>
              <a:t>DeepSim</a:t>
            </a:r>
            <a:r>
              <a:rPr lang="ja-JP" altLang="en-US" sz="2400" dirty="0" smtClean="0">
                <a:solidFill>
                  <a:schemeClr val="tx1">
                    <a:lumMod val="90000"/>
                    <a:lumOff val="10000"/>
                  </a:schemeClr>
                </a:solidFill>
                <a:latin typeface="Segoe UI" panose="020B0502040204020203" pitchFamily="34" charset="0"/>
                <a:ea typeface="+mn-ea"/>
                <a:cs typeface="Segoe UI" panose="020B0502040204020203" pitchFamily="34" charset="0"/>
              </a:rPr>
              <a:t>：</a:t>
            </a:r>
            <a:r>
              <a:rPr lang="en-US" altLang="ja-JP" sz="2400" dirty="0" smtClean="0">
                <a:solidFill>
                  <a:schemeClr val="tx1">
                    <a:lumMod val="90000"/>
                    <a:lumOff val="10000"/>
                  </a:schemeClr>
                </a:solidFill>
                <a:latin typeface="Segoe UI" panose="020B0502040204020203" pitchFamily="34" charset="0"/>
                <a:ea typeface="+mn-ea"/>
                <a:cs typeface="Segoe UI" panose="020B0502040204020203" pitchFamily="34" charset="0"/>
              </a:rPr>
              <a:t>CFG</a:t>
            </a:r>
            <a:r>
              <a:rPr lang="ja-JP" altLang="en-US" sz="2400" dirty="0">
                <a:solidFill>
                  <a:schemeClr val="tx1">
                    <a:lumMod val="90000"/>
                    <a:lumOff val="10000"/>
                  </a:schemeClr>
                </a:solidFill>
                <a:latin typeface="Segoe UI" panose="020B0502040204020203" pitchFamily="34" charset="0"/>
                <a:ea typeface="+mn-ea"/>
                <a:cs typeface="Segoe UI" panose="020B0502040204020203" pitchFamily="34" charset="0"/>
              </a:rPr>
              <a:t>と</a:t>
            </a:r>
            <a:r>
              <a:rPr lang="en-US" altLang="ja-JP" sz="2400" dirty="0">
                <a:solidFill>
                  <a:schemeClr val="tx1">
                    <a:lumMod val="90000"/>
                    <a:lumOff val="10000"/>
                  </a:schemeClr>
                </a:solidFill>
                <a:latin typeface="Segoe UI" panose="020B0502040204020203" pitchFamily="34" charset="0"/>
                <a:ea typeface="+mn-ea"/>
                <a:cs typeface="Segoe UI" panose="020B0502040204020203" pitchFamily="34" charset="0"/>
              </a:rPr>
              <a:t>DFG</a:t>
            </a:r>
            <a:r>
              <a:rPr lang="ja-JP" altLang="en-US" sz="2400" dirty="0">
                <a:solidFill>
                  <a:schemeClr val="tx1">
                    <a:lumMod val="90000"/>
                    <a:lumOff val="10000"/>
                  </a:schemeClr>
                </a:solidFill>
                <a:latin typeface="Segoe UI" panose="020B0502040204020203" pitchFamily="34" charset="0"/>
                <a:ea typeface="+mn-ea"/>
                <a:cs typeface="Segoe UI" panose="020B0502040204020203" pitchFamily="34" charset="0"/>
              </a:rPr>
              <a:t>に基づいてコード片をベクトル化</a:t>
            </a:r>
            <a:r>
              <a:rPr lang="ja-JP" altLang="en-US" sz="2400" dirty="0" smtClean="0">
                <a:solidFill>
                  <a:schemeClr val="tx1">
                    <a:lumMod val="90000"/>
                    <a:lumOff val="10000"/>
                  </a:schemeClr>
                </a:solidFill>
                <a:latin typeface="Segoe UI" panose="020B0502040204020203" pitchFamily="34" charset="0"/>
                <a:ea typeface="+mn-ea"/>
                <a:cs typeface="Segoe UI" panose="020B0502040204020203" pitchFamily="34" charset="0"/>
              </a:rPr>
              <a:t>する</a:t>
            </a:r>
            <a:endParaRPr lang="ja-JP" altLang="en-US" sz="2400" dirty="0">
              <a:solidFill>
                <a:schemeClr val="tx1">
                  <a:lumMod val="90000"/>
                  <a:lumOff val="10000"/>
                </a:schemeClr>
              </a:solidFill>
              <a:latin typeface="Segoe UI" panose="020B0502040204020203" pitchFamily="34" charset="0"/>
              <a:ea typeface="+mn-ea"/>
              <a:cs typeface="Segoe UI" panose="020B0502040204020203" pitchFamily="34" charset="0"/>
            </a:endParaRPr>
          </a:p>
          <a:p>
            <a:pPr>
              <a:spcBef>
                <a:spcPts val="600"/>
              </a:spcBef>
              <a:spcAft>
                <a:spcPts val="600"/>
              </a:spcAft>
            </a:pPr>
            <a:r>
              <a:rPr lang="ja-JP" altLang="en-US" sz="2400" dirty="0" smtClean="0">
                <a:solidFill>
                  <a:schemeClr val="tx1">
                    <a:lumMod val="90000"/>
                    <a:lumOff val="10000"/>
                  </a:schemeClr>
                </a:solidFill>
                <a:latin typeface="Segoe UI" panose="020B0502040204020203" pitchFamily="34" charset="0"/>
                <a:ea typeface="+mn-ea"/>
                <a:cs typeface="Segoe UI" panose="020B0502040204020203" pitchFamily="34" charset="0"/>
              </a:rPr>
              <a:t>提案手法：単語列</a:t>
            </a:r>
            <a:r>
              <a:rPr lang="ja-JP" altLang="en-US" sz="2400" dirty="0">
                <a:solidFill>
                  <a:schemeClr val="tx1">
                    <a:lumMod val="90000"/>
                    <a:lumOff val="10000"/>
                  </a:schemeClr>
                </a:solidFill>
                <a:latin typeface="Segoe UI" panose="020B0502040204020203" pitchFamily="34" charset="0"/>
                <a:ea typeface="+mn-ea"/>
                <a:cs typeface="Segoe UI" panose="020B0502040204020203" pitchFamily="34" charset="0"/>
              </a:rPr>
              <a:t>に基づいてコード片をベクトル化</a:t>
            </a:r>
            <a:r>
              <a:rPr lang="ja-JP" altLang="en-US" sz="2400" dirty="0" smtClean="0">
                <a:solidFill>
                  <a:schemeClr val="tx1">
                    <a:lumMod val="90000"/>
                    <a:lumOff val="10000"/>
                  </a:schemeClr>
                </a:solidFill>
                <a:latin typeface="Segoe UI" panose="020B0502040204020203" pitchFamily="34" charset="0"/>
                <a:ea typeface="+mn-ea"/>
                <a:cs typeface="Segoe UI" panose="020B0502040204020203" pitchFamily="34" charset="0"/>
              </a:rPr>
              <a:t>する</a:t>
            </a:r>
            <a:endParaRPr kumimoji="1" lang="en-US" altLang="ja-JP" sz="2400" dirty="0" smtClean="0">
              <a:solidFill>
                <a:schemeClr val="tx1">
                  <a:lumMod val="90000"/>
                  <a:lumOff val="10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77638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el-CoolMetal-white">
  <a:themeElements>
    <a:clrScheme name="ウェーブ改">
      <a:dk1>
        <a:srgbClr val="0C0C0C"/>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3">
      <a:majorFont>
        <a:latin typeface="Segoe UI Semilight"/>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22679</TotalTime>
  <Words>4055</Words>
  <Application>Microsoft Office PowerPoint</Application>
  <PresentationFormat>画面に合わせる (4:3)</PresentationFormat>
  <Paragraphs>778</Paragraphs>
  <Slides>33</Slides>
  <Notes>25</Notes>
  <HiddenSlides>14</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Arial</vt:lpstr>
      <vt:lpstr>Segoe UI Semilight</vt:lpstr>
      <vt:lpstr>ＭＳ Ｐゴシック</vt:lpstr>
      <vt:lpstr>Calibri</vt:lpstr>
      <vt:lpstr>Consolas</vt:lpstr>
      <vt:lpstr>メイリオ</vt:lpstr>
      <vt:lpstr>Segoe UI</vt:lpstr>
      <vt:lpstr>Sel-CoolMetal-white</vt:lpstr>
      <vt:lpstr>情報検索技術に基づくベクトル表現と 深層学習を用いたコード片の類似性判定法</vt:lpstr>
      <vt:lpstr>コード片の類似性判定法</vt:lpstr>
      <vt:lpstr>深層学習を用いたコード片の 類似性判定法：DeepSim</vt:lpstr>
      <vt:lpstr>提案手法</vt:lpstr>
      <vt:lpstr>ソースコード解析を用いた前処理</vt:lpstr>
      <vt:lpstr>情報検索技術に基づくベクトル化</vt:lpstr>
      <vt:lpstr>LSI (Latent Semantic Indexing)[5]</vt:lpstr>
      <vt:lpstr>コード片の類似性判定モデル</vt:lpstr>
      <vt:lpstr>DeepSim と提案手法の相違点</vt:lpstr>
      <vt:lpstr>評価実験</vt:lpstr>
      <vt:lpstr>GCJ を用いた精度評価：概要</vt:lpstr>
      <vt:lpstr>GCJ を用いた精度評価：結果</vt:lpstr>
      <vt:lpstr>GCJ を用いた実行時間評価：概要</vt:lpstr>
      <vt:lpstr>GCJ を用いた実行時間評価：結果</vt:lpstr>
      <vt:lpstr>BCB を用いた精度評価：概要</vt:lpstr>
      <vt:lpstr>BCB を用いた精度評価：結果</vt:lpstr>
      <vt:lpstr>考察（1/2）</vt:lpstr>
      <vt:lpstr>考察（2/2）</vt:lpstr>
      <vt:lpstr>まとめと今後の課題</vt:lpstr>
      <vt:lpstr>RQ1: ベクトル表現によって再現率は変化するか</vt:lpstr>
      <vt:lpstr>RQ1 結果（1/3）</vt:lpstr>
      <vt:lpstr>RQ1 結果（2/3）</vt:lpstr>
      <vt:lpstr>RQ1 結果（3/3）</vt:lpstr>
      <vt:lpstr>情報検索技術に基づくベクトル表現を用いたコード片の類似性判定 [2]</vt:lpstr>
      <vt:lpstr>関数クローン検出法[1]</vt:lpstr>
      <vt:lpstr>研究動機</vt:lpstr>
      <vt:lpstr>実験結果</vt:lpstr>
      <vt:lpstr>SES で頂いたコメント</vt:lpstr>
      <vt:lpstr>実験対象データ</vt:lpstr>
      <vt:lpstr>実験内容</vt:lpstr>
      <vt:lpstr>適合率・再現率・F値</vt:lpstr>
      <vt:lpstr>ベクトル表現 散布図</vt:lpstr>
      <vt:lpstr>研究動機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2015年度 第1回 中間報告</dc:title>
  <dc:creator>s-numata</dc:creator>
  <cp:lastModifiedBy>一輝 横井</cp:lastModifiedBy>
  <cp:revision>311</cp:revision>
  <cp:lastPrinted>2016-12-22T05:25:50Z</cp:lastPrinted>
  <dcterms:created xsi:type="dcterms:W3CDTF">2015-11-09T07:10:03Z</dcterms:created>
  <dcterms:modified xsi:type="dcterms:W3CDTF">2019-02-13T07:05:16Z</dcterms:modified>
</cp:coreProperties>
</file>