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8"/>
  </p:notesMasterIdLst>
  <p:handoutMasterIdLst>
    <p:handoutMasterId r:id="rId29"/>
  </p:handoutMasterIdLst>
  <p:sldIdLst>
    <p:sldId id="312" r:id="rId3"/>
    <p:sldId id="407" r:id="rId4"/>
    <p:sldId id="417" r:id="rId5"/>
    <p:sldId id="400" r:id="rId6"/>
    <p:sldId id="399" r:id="rId7"/>
    <p:sldId id="432" r:id="rId8"/>
    <p:sldId id="438" r:id="rId9"/>
    <p:sldId id="433" r:id="rId10"/>
    <p:sldId id="439" r:id="rId11"/>
    <p:sldId id="440" r:id="rId12"/>
    <p:sldId id="441" r:id="rId13"/>
    <p:sldId id="442" r:id="rId14"/>
    <p:sldId id="393" r:id="rId15"/>
    <p:sldId id="445" r:id="rId16"/>
    <p:sldId id="430" r:id="rId17"/>
    <p:sldId id="410" r:id="rId18"/>
    <p:sldId id="421" r:id="rId19"/>
    <p:sldId id="420" r:id="rId20"/>
    <p:sldId id="357" r:id="rId21"/>
    <p:sldId id="413" r:id="rId22"/>
    <p:sldId id="423" r:id="rId23"/>
    <p:sldId id="355" r:id="rId24"/>
    <p:sldId id="353" r:id="rId25"/>
    <p:sldId id="422" r:id="rId26"/>
    <p:sldId id="335" r:id="rId27"/>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FF"/>
    <a:srgbClr val="F3F3E1"/>
    <a:srgbClr val="FCB924"/>
    <a:srgbClr val="E4FEFF"/>
    <a:srgbClr val="D4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975" autoAdjust="0"/>
    <p:restoredTop sz="67044" autoAdjust="0"/>
  </p:normalViewPr>
  <p:slideViewPr>
    <p:cSldViewPr snapToGrid="0">
      <p:cViewPr varScale="1">
        <p:scale>
          <a:sx n="61" d="100"/>
          <a:sy n="61" d="100"/>
        </p:scale>
        <p:origin x="2514" y="60"/>
      </p:cViewPr>
      <p:guideLst/>
    </p:cSldViewPr>
  </p:slid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42" Type="http://schemas.microsoft.com/office/2016/11/relationships/changesInfo" Target="changesInfos/changesInfo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1817738E-8EFB-4F04-AF62-7D943A002BCF}"/>
    <pc:docChg chg="sldOrd">
      <pc:chgData name="" userId="" providerId="" clId="Web-{1817738E-8EFB-4F04-AF62-7D943A002BCF}" dt="2019-01-30T07:37:35.712" v="1"/>
      <pc:docMkLst>
        <pc:docMk/>
      </pc:docMkLst>
      <pc:sldChg chg="ord">
        <pc:chgData name="" userId="" providerId="" clId="Web-{1817738E-8EFB-4F04-AF62-7D943A002BCF}" dt="2019-01-30T07:37:35.712" v="0"/>
        <pc:sldMkLst>
          <pc:docMk/>
          <pc:sldMk cId="96323230" sldId="397"/>
        </pc:sldMkLst>
      </pc:sldChg>
      <pc:sldChg chg="ord">
        <pc:chgData name="" userId="" providerId="" clId="Web-{1817738E-8EFB-4F04-AF62-7D943A002BCF}" dt="2019-01-30T07:37:35.712" v="1"/>
        <pc:sldMkLst>
          <pc:docMk/>
          <pc:sldMk cId="2916686883" sldId="398"/>
        </pc:sldMkLst>
      </pc:sldChg>
    </pc:docChg>
  </pc:docChgLst>
  <pc:docChgLst>
    <pc:chgData clId="Web-{DF58631C-BCB7-4438-BDA7-16AD6CAC5105}"/>
    <pc:docChg chg="addSld">
      <pc:chgData name="" userId="" providerId="" clId="Web-{DF58631C-BCB7-4438-BDA7-16AD6CAC5105}" dt="2019-01-29T15:12:15.901" v="30"/>
      <pc:docMkLst>
        <pc:docMk/>
      </pc:docMkLst>
      <pc:sldChg chg="add">
        <pc:chgData name="" userId="" providerId="" clId="Web-{DF58631C-BCB7-4438-BDA7-16AD6CAC5105}" dt="2019-01-29T15:12:12.088" v="0"/>
        <pc:sldMkLst>
          <pc:docMk/>
          <pc:sldMk cId="664190316" sldId="378"/>
        </pc:sldMkLst>
      </pc:sldChg>
      <pc:sldChg chg="add">
        <pc:chgData name="" userId="" providerId="" clId="Web-{DF58631C-BCB7-4438-BDA7-16AD6CAC5105}" dt="2019-01-29T15:12:12.135" v="1"/>
        <pc:sldMkLst>
          <pc:docMk/>
          <pc:sldMk cId="2896653676" sldId="379"/>
        </pc:sldMkLst>
      </pc:sldChg>
      <pc:sldChg chg="add">
        <pc:chgData name="" userId="" providerId="" clId="Web-{DF58631C-BCB7-4438-BDA7-16AD6CAC5105}" dt="2019-01-29T15:12:12.182" v="2"/>
        <pc:sldMkLst>
          <pc:docMk/>
          <pc:sldMk cId="2819969507" sldId="380"/>
        </pc:sldMkLst>
      </pc:sldChg>
      <pc:sldChg chg="add">
        <pc:chgData name="" userId="" providerId="" clId="Web-{DF58631C-BCB7-4438-BDA7-16AD6CAC5105}" dt="2019-01-29T15:12:12.245" v="3"/>
        <pc:sldMkLst>
          <pc:docMk/>
          <pc:sldMk cId="2700205233" sldId="381"/>
        </pc:sldMkLst>
      </pc:sldChg>
      <pc:sldChg chg="add">
        <pc:chgData name="" userId="" providerId="" clId="Web-{DF58631C-BCB7-4438-BDA7-16AD6CAC5105}" dt="2019-01-29T15:12:12.307" v="4"/>
        <pc:sldMkLst>
          <pc:docMk/>
          <pc:sldMk cId="1768899260" sldId="382"/>
        </pc:sldMkLst>
      </pc:sldChg>
      <pc:sldChg chg="add">
        <pc:chgData name="" userId="" providerId="" clId="Web-{DF58631C-BCB7-4438-BDA7-16AD6CAC5105}" dt="2019-01-29T15:12:12.354" v="5"/>
        <pc:sldMkLst>
          <pc:docMk/>
          <pc:sldMk cId="3254940454" sldId="383"/>
        </pc:sldMkLst>
      </pc:sldChg>
      <pc:sldChg chg="add">
        <pc:chgData name="" userId="" providerId="" clId="Web-{DF58631C-BCB7-4438-BDA7-16AD6CAC5105}" dt="2019-01-29T15:12:12.432" v="6"/>
        <pc:sldMkLst>
          <pc:docMk/>
          <pc:sldMk cId="2333489588" sldId="384"/>
        </pc:sldMkLst>
      </pc:sldChg>
      <pc:sldChg chg="add">
        <pc:chgData name="" userId="" providerId="" clId="Web-{DF58631C-BCB7-4438-BDA7-16AD6CAC5105}" dt="2019-01-29T15:12:12.510" v="7"/>
        <pc:sldMkLst>
          <pc:docMk/>
          <pc:sldMk cId="126777523" sldId="385"/>
        </pc:sldMkLst>
      </pc:sldChg>
      <pc:sldChg chg="add">
        <pc:chgData name="" userId="" providerId="" clId="Web-{DF58631C-BCB7-4438-BDA7-16AD6CAC5105}" dt="2019-01-29T15:12:12.573" v="8"/>
        <pc:sldMkLst>
          <pc:docMk/>
          <pc:sldMk cId="1804792689" sldId="386"/>
        </pc:sldMkLst>
      </pc:sldChg>
      <pc:sldChg chg="add">
        <pc:chgData name="" userId="" providerId="" clId="Web-{DF58631C-BCB7-4438-BDA7-16AD6CAC5105}" dt="2019-01-29T15:12:12.651" v="9"/>
        <pc:sldMkLst>
          <pc:docMk/>
          <pc:sldMk cId="411570796" sldId="387"/>
        </pc:sldMkLst>
      </pc:sldChg>
      <pc:sldChg chg="add">
        <pc:chgData name="" userId="" providerId="" clId="Web-{DF58631C-BCB7-4438-BDA7-16AD6CAC5105}" dt="2019-01-29T15:12:12.745" v="10"/>
        <pc:sldMkLst>
          <pc:docMk/>
          <pc:sldMk cId="1746431980" sldId="388"/>
        </pc:sldMkLst>
      </pc:sldChg>
      <pc:sldChg chg="add">
        <pc:chgData name="" userId="" providerId="" clId="Web-{DF58631C-BCB7-4438-BDA7-16AD6CAC5105}" dt="2019-01-29T15:12:12.838" v="11"/>
        <pc:sldMkLst>
          <pc:docMk/>
          <pc:sldMk cId="1988393769" sldId="389"/>
        </pc:sldMkLst>
      </pc:sldChg>
      <pc:sldChg chg="add">
        <pc:chgData name="" userId="" providerId="" clId="Web-{DF58631C-BCB7-4438-BDA7-16AD6CAC5105}" dt="2019-01-29T15:12:12.917" v="12"/>
        <pc:sldMkLst>
          <pc:docMk/>
          <pc:sldMk cId="2873696344" sldId="390"/>
        </pc:sldMkLst>
      </pc:sldChg>
      <pc:sldChg chg="add">
        <pc:chgData name="" userId="" providerId="" clId="Web-{DF58631C-BCB7-4438-BDA7-16AD6CAC5105}" dt="2019-01-29T15:12:13.198" v="13"/>
        <pc:sldMkLst>
          <pc:docMk/>
          <pc:sldMk cId="2014601124" sldId="391"/>
        </pc:sldMkLst>
      </pc:sldChg>
      <pc:sldChg chg="add">
        <pc:chgData name="" userId="" providerId="" clId="Web-{DF58631C-BCB7-4438-BDA7-16AD6CAC5105}" dt="2019-01-29T15:12:13.463" v="14"/>
        <pc:sldMkLst>
          <pc:docMk/>
          <pc:sldMk cId="1296429661" sldId="392"/>
        </pc:sldMkLst>
      </pc:sldChg>
      <pc:sldChg chg="add">
        <pc:chgData name="" userId="" providerId="" clId="Web-{DF58631C-BCB7-4438-BDA7-16AD6CAC5105}" dt="2019-01-29T15:12:13.557" v="15"/>
        <pc:sldMkLst>
          <pc:docMk/>
          <pc:sldMk cId="3296013058" sldId="393"/>
        </pc:sldMkLst>
      </pc:sldChg>
      <pc:sldChg chg="add">
        <pc:chgData name="" userId="" providerId="" clId="Web-{DF58631C-BCB7-4438-BDA7-16AD6CAC5105}" dt="2019-01-29T15:12:13.713" v="16"/>
        <pc:sldMkLst>
          <pc:docMk/>
          <pc:sldMk cId="3967255224" sldId="394"/>
        </pc:sldMkLst>
      </pc:sldChg>
      <pc:sldChg chg="add">
        <pc:chgData name="" userId="" providerId="" clId="Web-{DF58631C-BCB7-4438-BDA7-16AD6CAC5105}" dt="2019-01-29T15:12:13.792" v="17"/>
        <pc:sldMkLst>
          <pc:docMk/>
          <pc:sldMk cId="2819313394" sldId="395"/>
        </pc:sldMkLst>
      </pc:sldChg>
      <pc:sldChg chg="add">
        <pc:chgData name="" userId="" providerId="" clId="Web-{DF58631C-BCB7-4438-BDA7-16AD6CAC5105}" dt="2019-01-29T15:12:13.854" v="18"/>
        <pc:sldMkLst>
          <pc:docMk/>
          <pc:sldMk cId="3539533793" sldId="396"/>
        </pc:sldMkLst>
      </pc:sldChg>
      <pc:sldChg chg="add">
        <pc:chgData name="" userId="" providerId="" clId="Web-{DF58631C-BCB7-4438-BDA7-16AD6CAC5105}" dt="2019-01-29T15:12:14.229" v="19"/>
        <pc:sldMkLst>
          <pc:docMk/>
          <pc:sldMk cId="96323230" sldId="397"/>
        </pc:sldMkLst>
      </pc:sldChg>
      <pc:sldChg chg="add">
        <pc:chgData name="" userId="" providerId="" clId="Web-{DF58631C-BCB7-4438-BDA7-16AD6CAC5105}" dt="2019-01-29T15:12:14.573" v="20"/>
        <pc:sldMkLst>
          <pc:docMk/>
          <pc:sldMk cId="2916686883" sldId="398"/>
        </pc:sldMkLst>
      </pc:sldChg>
      <pc:sldChg chg="add">
        <pc:chgData name="" userId="" providerId="" clId="Web-{DF58631C-BCB7-4438-BDA7-16AD6CAC5105}" dt="2019-01-29T15:12:14.635" v="21"/>
        <pc:sldMkLst>
          <pc:docMk/>
          <pc:sldMk cId="3742571787" sldId="399"/>
        </pc:sldMkLst>
      </pc:sldChg>
      <pc:sldChg chg="add">
        <pc:chgData name="" userId="" providerId="" clId="Web-{DF58631C-BCB7-4438-BDA7-16AD6CAC5105}" dt="2019-01-29T15:12:14.713" v="22"/>
        <pc:sldMkLst>
          <pc:docMk/>
          <pc:sldMk cId="873967799" sldId="400"/>
        </pc:sldMkLst>
      </pc:sldChg>
      <pc:sldChg chg="add">
        <pc:chgData name="" userId="" providerId="" clId="Web-{DF58631C-BCB7-4438-BDA7-16AD6CAC5105}" dt="2019-01-29T15:12:14.807" v="23"/>
        <pc:sldMkLst>
          <pc:docMk/>
          <pc:sldMk cId="1695505876" sldId="401"/>
        </pc:sldMkLst>
      </pc:sldChg>
      <pc:sldChg chg="add">
        <pc:chgData name="" userId="" providerId="" clId="Web-{DF58631C-BCB7-4438-BDA7-16AD6CAC5105}" dt="2019-01-29T15:12:15.104" v="24"/>
        <pc:sldMkLst>
          <pc:docMk/>
          <pc:sldMk cId="1292383579" sldId="402"/>
        </pc:sldMkLst>
      </pc:sldChg>
      <pc:sldChg chg="add">
        <pc:chgData name="" userId="" providerId="" clId="Web-{DF58631C-BCB7-4438-BDA7-16AD6CAC5105}" dt="2019-01-29T15:12:15.276" v="25"/>
        <pc:sldMkLst>
          <pc:docMk/>
          <pc:sldMk cId="2047372314" sldId="403"/>
        </pc:sldMkLst>
      </pc:sldChg>
      <pc:sldChg chg="add">
        <pc:chgData name="" userId="" providerId="" clId="Web-{DF58631C-BCB7-4438-BDA7-16AD6CAC5105}" dt="2019-01-29T15:12:15.417" v="26"/>
        <pc:sldMkLst>
          <pc:docMk/>
          <pc:sldMk cId="881148750" sldId="404"/>
        </pc:sldMkLst>
      </pc:sldChg>
      <pc:sldChg chg="add">
        <pc:chgData name="" userId="" providerId="" clId="Web-{DF58631C-BCB7-4438-BDA7-16AD6CAC5105}" dt="2019-01-29T15:12:15.604" v="27"/>
        <pc:sldMkLst>
          <pc:docMk/>
          <pc:sldMk cId="3620496432" sldId="405"/>
        </pc:sldMkLst>
      </pc:sldChg>
      <pc:sldChg chg="add">
        <pc:chgData name="" userId="" providerId="" clId="Web-{DF58631C-BCB7-4438-BDA7-16AD6CAC5105}" dt="2019-01-29T15:12:15.698" v="28"/>
        <pc:sldMkLst>
          <pc:docMk/>
          <pc:sldMk cId="572248142" sldId="406"/>
        </pc:sldMkLst>
      </pc:sldChg>
      <pc:sldChg chg="add">
        <pc:chgData name="" userId="" providerId="" clId="Web-{DF58631C-BCB7-4438-BDA7-16AD6CAC5105}" dt="2019-01-29T15:12:15.838" v="29"/>
        <pc:sldMkLst>
          <pc:docMk/>
          <pc:sldMk cId="2963559915" sldId="407"/>
        </pc:sldMkLst>
      </pc:sldChg>
      <pc:sldChg chg="add">
        <pc:chgData name="" userId="" providerId="" clId="Web-{DF58631C-BCB7-4438-BDA7-16AD6CAC5105}" dt="2019-01-29T15:12:15.901" v="30"/>
        <pc:sldMkLst>
          <pc:docMk/>
          <pc:sldMk cId="2635115050" sldId="408"/>
        </pc:sldMkLst>
      </pc:sldChg>
    </pc:docChg>
  </pc:docChgLst>
  <pc:docChgLst>
    <pc:chgData clId="Web-{3F3327B8-F831-4A78-98EA-A91B95476BBD}"/>
    <pc:docChg chg="addSld delSld modSld">
      <pc:chgData name="" userId="" providerId="" clId="Web-{3F3327B8-F831-4A78-98EA-A91B95476BBD}" dt="2019-01-30T07:12:34.320" v="42"/>
      <pc:docMkLst>
        <pc:docMk/>
      </pc:docMkLst>
      <pc:sldChg chg="modSp">
        <pc:chgData name="" userId="" providerId="" clId="Web-{3F3327B8-F831-4A78-98EA-A91B95476BBD}" dt="2019-01-30T07:07:59.600" v="8" actId="20577"/>
        <pc:sldMkLst>
          <pc:docMk/>
          <pc:sldMk cId="78207677" sldId="312"/>
        </pc:sldMkLst>
        <pc:spChg chg="mod">
          <ac:chgData name="" userId="" providerId="" clId="Web-{3F3327B8-F831-4A78-98EA-A91B95476BBD}" dt="2019-01-30T07:07:59.600" v="8" actId="20577"/>
          <ac:spMkLst>
            <pc:docMk/>
            <pc:sldMk cId="78207677" sldId="312"/>
            <ac:spMk id="5" creationId="{00000000-0000-0000-0000-000000000000}"/>
          </ac:spMkLst>
        </pc:spChg>
      </pc:sldChg>
      <pc:sldChg chg="add del">
        <pc:chgData name="" userId="" providerId="" clId="Web-{3F3327B8-F831-4A78-98EA-A91B95476BBD}" dt="2019-01-30T07:11:37.913" v="34"/>
        <pc:sldMkLst>
          <pc:docMk/>
          <pc:sldMk cId="3605461693" sldId="320"/>
        </pc:sldMkLst>
      </pc:sldChg>
      <pc:sldChg chg="del">
        <pc:chgData name="" userId="" providerId="" clId="Web-{3F3327B8-F831-4A78-98EA-A91B95476BBD}" dt="2019-01-30T07:11:46.913" v="37"/>
        <pc:sldMkLst>
          <pc:docMk/>
          <pc:sldMk cId="164654276" sldId="323"/>
        </pc:sldMkLst>
      </pc:sldChg>
      <pc:sldChg chg="del">
        <pc:chgData name="" userId="" providerId="" clId="Web-{3F3327B8-F831-4A78-98EA-A91B95476BBD}" dt="2019-01-30T07:11:48.726" v="38"/>
        <pc:sldMkLst>
          <pc:docMk/>
          <pc:sldMk cId="1069847838" sldId="345"/>
        </pc:sldMkLst>
      </pc:sldChg>
      <pc:sldChg chg="del">
        <pc:chgData name="" userId="" providerId="" clId="Web-{3F3327B8-F831-4A78-98EA-A91B95476BBD}" dt="2019-01-30T07:11:44.507" v="36"/>
        <pc:sldMkLst>
          <pc:docMk/>
          <pc:sldMk cId="3165318674" sldId="347"/>
        </pc:sldMkLst>
      </pc:sldChg>
      <pc:sldChg chg="del">
        <pc:chgData name="" userId="" providerId="" clId="Web-{3F3327B8-F831-4A78-98EA-A91B95476BBD}" dt="2019-01-30T07:11:43.304" v="35"/>
        <pc:sldMkLst>
          <pc:docMk/>
          <pc:sldMk cId="2222687878" sldId="348"/>
        </pc:sldMkLst>
      </pc:sldChg>
      <pc:sldChg chg="del">
        <pc:chgData name="" userId="" providerId="" clId="Web-{3F3327B8-F831-4A78-98EA-A91B95476BBD}" dt="2019-01-30T07:09:35.913" v="28"/>
        <pc:sldMkLst>
          <pc:docMk/>
          <pc:sldMk cId="866324449" sldId="349"/>
        </pc:sldMkLst>
      </pc:sldChg>
      <pc:sldChg chg="del">
        <pc:chgData name="" userId="" providerId="" clId="Web-{3F3327B8-F831-4A78-98EA-A91B95476BBD}" dt="2019-01-30T07:09:31.913" v="26"/>
        <pc:sldMkLst>
          <pc:docMk/>
          <pc:sldMk cId="2043293977" sldId="366"/>
        </pc:sldMkLst>
      </pc:sldChg>
      <pc:sldChg chg="del">
        <pc:chgData name="" userId="" providerId="" clId="Web-{3F3327B8-F831-4A78-98EA-A91B95476BBD}" dt="2019-01-30T07:09:40.694" v="29"/>
        <pc:sldMkLst>
          <pc:docMk/>
          <pc:sldMk cId="63180751" sldId="367"/>
        </pc:sldMkLst>
      </pc:sldChg>
      <pc:sldChg chg="modSp del">
        <pc:chgData name="" userId="" providerId="" clId="Web-{3F3327B8-F831-4A78-98EA-A91B95476BBD}" dt="2019-01-30T07:09:33.038" v="27"/>
        <pc:sldMkLst>
          <pc:docMk/>
          <pc:sldMk cId="664190316" sldId="378"/>
        </pc:sldMkLst>
        <pc:spChg chg="mod">
          <ac:chgData name="" userId="" providerId="" clId="Web-{3F3327B8-F831-4A78-98EA-A91B95476BBD}" dt="2019-01-30T07:09:25.803" v="23" actId="20577"/>
          <ac:spMkLst>
            <pc:docMk/>
            <pc:sldMk cId="664190316" sldId="378"/>
            <ac:spMk id="430" creationId="{C2166117-549D-4163-8F4C-BE52AFC83498}"/>
          </ac:spMkLst>
        </pc:spChg>
      </pc:sldChg>
      <pc:sldChg chg="del">
        <pc:chgData name="" userId="" providerId="" clId="Web-{3F3327B8-F831-4A78-98EA-A91B95476BBD}" dt="2019-01-30T07:09:20.710" v="22"/>
        <pc:sldMkLst>
          <pc:docMk/>
          <pc:sldMk cId="2896653676" sldId="379"/>
        </pc:sldMkLst>
      </pc:sldChg>
      <pc:sldChg chg="del">
        <pc:chgData name="" userId="" providerId="" clId="Web-{3F3327B8-F831-4A78-98EA-A91B95476BBD}" dt="2019-01-30T07:09:18.522" v="12"/>
        <pc:sldMkLst>
          <pc:docMk/>
          <pc:sldMk cId="2819969507" sldId="380"/>
        </pc:sldMkLst>
      </pc:sldChg>
      <pc:sldChg chg="del">
        <pc:chgData name="" userId="" providerId="" clId="Web-{3F3327B8-F831-4A78-98EA-A91B95476BBD}" dt="2019-01-30T07:09:18.522" v="13"/>
        <pc:sldMkLst>
          <pc:docMk/>
          <pc:sldMk cId="2700205233" sldId="381"/>
        </pc:sldMkLst>
      </pc:sldChg>
      <pc:sldChg chg="del">
        <pc:chgData name="" userId="" providerId="" clId="Web-{3F3327B8-F831-4A78-98EA-A91B95476BBD}" dt="2019-01-30T07:09:18.538" v="14"/>
        <pc:sldMkLst>
          <pc:docMk/>
          <pc:sldMk cId="1768899260" sldId="382"/>
        </pc:sldMkLst>
      </pc:sldChg>
      <pc:sldChg chg="del">
        <pc:chgData name="" userId="" providerId="" clId="Web-{3F3327B8-F831-4A78-98EA-A91B95476BBD}" dt="2019-01-30T07:09:18.538" v="15"/>
        <pc:sldMkLst>
          <pc:docMk/>
          <pc:sldMk cId="3254940454" sldId="383"/>
        </pc:sldMkLst>
      </pc:sldChg>
      <pc:sldChg chg="del">
        <pc:chgData name="" userId="" providerId="" clId="Web-{3F3327B8-F831-4A78-98EA-A91B95476BBD}" dt="2019-01-30T07:09:18.538" v="16"/>
        <pc:sldMkLst>
          <pc:docMk/>
          <pc:sldMk cId="2333489588" sldId="384"/>
        </pc:sldMkLst>
      </pc:sldChg>
      <pc:sldChg chg="del">
        <pc:chgData name="" userId="" providerId="" clId="Web-{3F3327B8-F831-4A78-98EA-A91B95476BBD}" dt="2019-01-30T07:09:18.538" v="17"/>
        <pc:sldMkLst>
          <pc:docMk/>
          <pc:sldMk cId="126777523" sldId="385"/>
        </pc:sldMkLst>
      </pc:sldChg>
      <pc:sldChg chg="del">
        <pc:chgData name="" userId="" providerId="" clId="Web-{3F3327B8-F831-4A78-98EA-A91B95476BBD}" dt="2019-01-30T07:09:18.538" v="18"/>
        <pc:sldMkLst>
          <pc:docMk/>
          <pc:sldMk cId="1804792689" sldId="386"/>
        </pc:sldMkLst>
      </pc:sldChg>
      <pc:sldChg chg="del">
        <pc:chgData name="" userId="" providerId="" clId="Web-{3F3327B8-F831-4A78-98EA-A91B95476BBD}" dt="2019-01-30T07:09:18.554" v="19"/>
        <pc:sldMkLst>
          <pc:docMk/>
          <pc:sldMk cId="411570796" sldId="387"/>
        </pc:sldMkLst>
      </pc:sldChg>
      <pc:sldChg chg="del">
        <pc:chgData name="" userId="" providerId="" clId="Web-{3F3327B8-F831-4A78-98EA-A91B95476BBD}" dt="2019-01-30T07:09:18.554" v="20"/>
        <pc:sldMkLst>
          <pc:docMk/>
          <pc:sldMk cId="1746431980" sldId="388"/>
        </pc:sldMkLst>
      </pc:sldChg>
      <pc:sldChg chg="del">
        <pc:chgData name="" userId="" providerId="" clId="Web-{3F3327B8-F831-4A78-98EA-A91B95476BBD}" dt="2019-01-30T07:09:18.554" v="21"/>
        <pc:sldMkLst>
          <pc:docMk/>
          <pc:sldMk cId="1988393769" sldId="389"/>
        </pc:sldMkLst>
      </pc:sldChg>
      <pc:sldChg chg="del">
        <pc:chgData name="" userId="" providerId="" clId="Web-{3F3327B8-F831-4A78-98EA-A91B95476BBD}" dt="2019-01-30T07:12:32.132" v="41"/>
        <pc:sldMkLst>
          <pc:docMk/>
          <pc:sldMk cId="2014601124" sldId="391"/>
        </pc:sldMkLst>
      </pc:sldChg>
      <pc:sldChg chg="addSp">
        <pc:chgData name="" userId="" providerId="" clId="Web-{3F3327B8-F831-4A78-98EA-A91B95476BBD}" dt="2019-01-30T07:10:32.022" v="33"/>
        <pc:sldMkLst>
          <pc:docMk/>
          <pc:sldMk cId="2916686883" sldId="398"/>
        </pc:sldMkLst>
        <pc:spChg chg="add">
          <ac:chgData name="" userId="" providerId="" clId="Web-{3F3327B8-F831-4A78-98EA-A91B95476BBD}" dt="2019-01-30T07:10:13.663" v="32"/>
          <ac:spMkLst>
            <pc:docMk/>
            <pc:sldMk cId="2916686883" sldId="398"/>
            <ac:spMk id="5" creationId="{4CDFF0F0-E492-41A8-B5AA-011D07C09B39}"/>
          </ac:spMkLst>
        </pc:spChg>
        <pc:spChg chg="add">
          <ac:chgData name="" userId="" providerId="" clId="Web-{3F3327B8-F831-4A78-98EA-A91B95476BBD}" dt="2019-01-30T07:10:32.022" v="33"/>
          <ac:spMkLst>
            <pc:docMk/>
            <pc:sldMk cId="2916686883" sldId="398"/>
            <ac:spMk id="6" creationId="{B2B5E985-B9E9-4BAB-B962-52AB10B9681B}"/>
          </ac:spMkLst>
        </pc:spChg>
      </pc:sldChg>
      <pc:sldChg chg="del">
        <pc:chgData name="" userId="" providerId="" clId="Web-{3F3327B8-F831-4A78-98EA-A91B95476BBD}" dt="2019-01-30T07:08:02.240" v="11"/>
        <pc:sldMkLst>
          <pc:docMk/>
          <pc:sldMk cId="2635115050" sldId="408"/>
        </pc:sldMkLst>
      </pc:sldChg>
      <pc:sldChg chg="new del">
        <pc:chgData name="" userId="" providerId="" clId="Web-{3F3327B8-F831-4A78-98EA-A91B95476BBD}" dt="2019-01-30T07:12:34.320" v="42"/>
        <pc:sldMkLst>
          <pc:docMk/>
          <pc:sldMk cId="3613607368" sldId="408"/>
        </pc:sldMkLst>
      </pc:sldChg>
      <pc:sldChg chg="add replId">
        <pc:chgData name="" userId="" providerId="" clId="Web-{3F3327B8-F831-4A78-98EA-A91B95476BBD}" dt="2019-01-30T07:12:20.304" v="40"/>
        <pc:sldMkLst>
          <pc:docMk/>
          <pc:sldMk cId="1580326798" sldId="409"/>
        </pc:sldMkLst>
      </pc:sldChg>
    </pc:docChg>
  </pc:docChgLst>
  <pc:docChgLst>
    <pc:chgData clId="Web-{40BDD5DD-811D-4F9F-9947-BFEC4070D7D5}"/>
    <pc:docChg chg="addSld delSld modSld sldOrd">
      <pc:chgData name="" userId="" providerId="" clId="Web-{40BDD5DD-811D-4F9F-9947-BFEC4070D7D5}" dt="2019-01-30T07:31:13.444" v="125"/>
      <pc:docMkLst>
        <pc:docMk/>
      </pc:docMkLst>
      <pc:sldChg chg="ord">
        <pc:chgData name="" userId="" providerId="" clId="Web-{40BDD5DD-811D-4F9F-9947-BFEC4070D7D5}" dt="2019-01-30T07:19:00.423" v="0"/>
        <pc:sldMkLst>
          <pc:docMk/>
          <pc:sldMk cId="856656084" sldId="329"/>
        </pc:sldMkLst>
      </pc:sldChg>
      <pc:sldChg chg="modSp">
        <pc:chgData name="" userId="" providerId="" clId="Web-{40BDD5DD-811D-4F9F-9947-BFEC4070D7D5}" dt="2019-01-30T07:31:06.819" v="121" actId="20577"/>
        <pc:sldMkLst>
          <pc:docMk/>
          <pc:sldMk cId="1458200275" sldId="335"/>
        </pc:sldMkLst>
        <pc:spChg chg="mod">
          <ac:chgData name="" userId="" providerId="" clId="Web-{40BDD5DD-811D-4F9F-9947-BFEC4070D7D5}" dt="2019-01-30T07:31:06.819" v="121" actId="20577"/>
          <ac:spMkLst>
            <pc:docMk/>
            <pc:sldMk cId="1458200275" sldId="335"/>
            <ac:spMk id="3" creationId="{00000000-0000-0000-0000-000000000000}"/>
          </ac:spMkLst>
        </pc:spChg>
      </pc:sldChg>
      <pc:sldChg chg="del">
        <pc:chgData name="" userId="" providerId="" clId="Web-{40BDD5DD-811D-4F9F-9947-BFEC4070D7D5}" dt="2019-01-30T07:22:29.408" v="74"/>
        <pc:sldMkLst>
          <pc:docMk/>
          <pc:sldMk cId="1496201558" sldId="341"/>
        </pc:sldMkLst>
      </pc:sldChg>
      <pc:sldChg chg="modSp">
        <pc:chgData name="" userId="" providerId="" clId="Web-{40BDD5DD-811D-4F9F-9947-BFEC4070D7D5}" dt="2019-01-30T07:24:37.675" v="82" actId="20577"/>
        <pc:sldMkLst>
          <pc:docMk/>
          <pc:sldMk cId="431648050" sldId="354"/>
        </pc:sldMkLst>
        <pc:spChg chg="mod">
          <ac:chgData name="" userId="" providerId="" clId="Web-{40BDD5DD-811D-4F9F-9947-BFEC4070D7D5}" dt="2019-01-30T07:24:37.675" v="82" actId="20577"/>
          <ac:spMkLst>
            <pc:docMk/>
            <pc:sldMk cId="431648050" sldId="354"/>
            <ac:spMk id="3" creationId="{00000000-0000-0000-0000-000000000000}"/>
          </ac:spMkLst>
        </pc:spChg>
      </pc:sldChg>
      <pc:sldChg chg="del">
        <pc:chgData name="" userId="" providerId="" clId="Web-{40BDD5DD-811D-4F9F-9947-BFEC4070D7D5}" dt="2019-01-30T07:19:52.532" v="15"/>
        <pc:sldMkLst>
          <pc:docMk/>
          <pc:sldMk cId="1327004504" sldId="368"/>
        </pc:sldMkLst>
      </pc:sldChg>
      <pc:sldChg chg="del">
        <pc:chgData name="" userId="" providerId="" clId="Web-{40BDD5DD-811D-4F9F-9947-BFEC4070D7D5}" dt="2019-01-30T07:19:52.048" v="14"/>
        <pc:sldMkLst>
          <pc:docMk/>
          <pc:sldMk cId="4188037625" sldId="369"/>
        </pc:sldMkLst>
      </pc:sldChg>
      <pc:sldChg chg="del">
        <pc:chgData name="" userId="" providerId="" clId="Web-{40BDD5DD-811D-4F9F-9947-BFEC4070D7D5}" dt="2019-01-30T07:31:11.054" v="122"/>
        <pc:sldMkLst>
          <pc:docMk/>
          <pc:sldMk cId="1227966741" sldId="373"/>
        </pc:sldMkLst>
      </pc:sldChg>
      <pc:sldChg chg="del">
        <pc:chgData name="" userId="" providerId="" clId="Web-{40BDD5DD-811D-4F9F-9947-BFEC4070D7D5}" dt="2019-01-30T07:31:13.444" v="125"/>
        <pc:sldMkLst>
          <pc:docMk/>
          <pc:sldMk cId="2590249645" sldId="374"/>
        </pc:sldMkLst>
      </pc:sldChg>
      <pc:sldChg chg="del ord">
        <pc:chgData name="" userId="" providerId="" clId="Web-{40BDD5DD-811D-4F9F-9947-BFEC4070D7D5}" dt="2019-01-30T07:21:38.674" v="72"/>
        <pc:sldMkLst>
          <pc:docMk/>
          <pc:sldMk cId="3433041381" sldId="375"/>
        </pc:sldMkLst>
      </pc:sldChg>
      <pc:sldChg chg="del">
        <pc:chgData name="" userId="" providerId="" clId="Web-{40BDD5DD-811D-4F9F-9947-BFEC4070D7D5}" dt="2019-01-30T07:31:11.709" v="123"/>
        <pc:sldMkLst>
          <pc:docMk/>
          <pc:sldMk cId="749511489" sldId="376"/>
        </pc:sldMkLst>
      </pc:sldChg>
      <pc:sldChg chg="del">
        <pc:chgData name="" userId="" providerId="" clId="Web-{40BDD5DD-811D-4F9F-9947-BFEC4070D7D5}" dt="2019-01-30T07:31:12.725" v="124"/>
        <pc:sldMkLst>
          <pc:docMk/>
          <pc:sldMk cId="221770559" sldId="377"/>
        </pc:sldMkLst>
      </pc:sldChg>
      <pc:sldChg chg="del">
        <pc:chgData name="" userId="" providerId="" clId="Web-{40BDD5DD-811D-4F9F-9947-BFEC4070D7D5}" dt="2019-01-30T07:22:33.752" v="75"/>
        <pc:sldMkLst>
          <pc:docMk/>
          <pc:sldMk cId="2873696344" sldId="390"/>
        </pc:sldMkLst>
      </pc:sldChg>
      <pc:sldChg chg="del">
        <pc:chgData name="" userId="" providerId="" clId="Web-{40BDD5DD-811D-4F9F-9947-BFEC4070D7D5}" dt="2019-01-30T07:19:02.596" v="1"/>
        <pc:sldMkLst>
          <pc:docMk/>
          <pc:sldMk cId="1296429661" sldId="392"/>
        </pc:sldMkLst>
      </pc:sldChg>
      <pc:sldChg chg="ord">
        <pc:chgData name="" userId="" providerId="" clId="Web-{40BDD5DD-811D-4F9F-9947-BFEC4070D7D5}" dt="2019-01-30T07:21:55.518" v="73"/>
        <pc:sldMkLst>
          <pc:docMk/>
          <pc:sldMk cId="1580326798" sldId="409"/>
        </pc:sldMkLst>
      </pc:sldChg>
      <pc:sldChg chg="modSp new ord">
        <pc:chgData name="" userId="" providerId="" clId="Web-{40BDD5DD-811D-4F9F-9947-BFEC4070D7D5}" dt="2019-01-30T07:19:57.393" v="16"/>
        <pc:sldMkLst>
          <pc:docMk/>
          <pc:sldMk cId="2021195269" sldId="410"/>
        </pc:sldMkLst>
        <pc:spChg chg="mod">
          <ac:chgData name="" userId="" providerId="" clId="Web-{40BDD5DD-811D-4F9F-9947-BFEC4070D7D5}" dt="2019-01-30T07:19:29.345" v="4" actId="20577"/>
          <ac:spMkLst>
            <pc:docMk/>
            <pc:sldMk cId="2021195269" sldId="410"/>
            <ac:spMk id="2" creationId="{97419AF3-D6BE-40ED-BCBC-E16C2F63FE72}"/>
          </ac:spMkLst>
        </pc:spChg>
        <pc:spChg chg="mod">
          <ac:chgData name="" userId="" providerId="" clId="Web-{40BDD5DD-811D-4F9F-9947-BFEC4070D7D5}" dt="2019-01-30T07:19:42.032" v="13" actId="20577"/>
          <ac:spMkLst>
            <pc:docMk/>
            <pc:sldMk cId="2021195269" sldId="410"/>
            <ac:spMk id="3" creationId="{A815CD99-8D0B-4C50-8350-A9CE31CE98C8}"/>
          </ac:spMkLst>
        </pc:spChg>
      </pc:sldChg>
      <pc:sldChg chg="addSp modSp new">
        <pc:chgData name="" userId="" providerId="" clId="Web-{40BDD5DD-811D-4F9F-9947-BFEC4070D7D5}" dt="2019-01-30T07:21:36.158" v="71" actId="20577"/>
        <pc:sldMkLst>
          <pc:docMk/>
          <pc:sldMk cId="419047293" sldId="411"/>
        </pc:sldMkLst>
        <pc:spChg chg="mod">
          <ac:chgData name="" userId="" providerId="" clId="Web-{40BDD5DD-811D-4F9F-9947-BFEC4070D7D5}" dt="2019-01-30T07:21:36.158" v="71" actId="20577"/>
          <ac:spMkLst>
            <pc:docMk/>
            <pc:sldMk cId="419047293" sldId="411"/>
            <ac:spMk id="2" creationId="{BB6F2ED8-610E-408B-9A47-A5AB09FCDAB9}"/>
          </ac:spMkLst>
        </pc:spChg>
        <pc:spChg chg="add">
          <ac:chgData name="" userId="" providerId="" clId="Web-{40BDD5DD-811D-4F9F-9947-BFEC4070D7D5}" dt="2019-01-30T07:21:16.720" v="19"/>
          <ac:spMkLst>
            <pc:docMk/>
            <pc:sldMk cId="419047293" sldId="411"/>
            <ac:spMk id="6" creationId="{E4DB8B38-4D6E-423E-8CFC-011E7E76F8B5}"/>
          </ac:spMkLst>
        </pc:spChg>
        <pc:spChg chg="add">
          <ac:chgData name="" userId="" providerId="" clId="Web-{40BDD5DD-811D-4F9F-9947-BFEC4070D7D5}" dt="2019-01-30T07:21:16.736" v="20"/>
          <ac:spMkLst>
            <pc:docMk/>
            <pc:sldMk cId="419047293" sldId="411"/>
            <ac:spMk id="8" creationId="{50BF2516-177D-4FC0-926A-F7DFBEA1ADF7}"/>
          </ac:spMkLst>
        </pc:spChg>
        <pc:spChg chg="add">
          <ac:chgData name="" userId="" providerId="" clId="Web-{40BDD5DD-811D-4F9F-9947-BFEC4070D7D5}" dt="2019-01-30T07:21:16.752" v="21"/>
          <ac:spMkLst>
            <pc:docMk/>
            <pc:sldMk cId="419047293" sldId="411"/>
            <ac:spMk id="10" creationId="{6439671F-0B35-42E9-9EBD-AEF690F240FD}"/>
          </ac:spMkLst>
        </pc:spChg>
        <pc:spChg chg="add">
          <ac:chgData name="" userId="" providerId="" clId="Web-{40BDD5DD-811D-4F9F-9947-BFEC4070D7D5}" dt="2019-01-30T07:21:16.783" v="23"/>
          <ac:spMkLst>
            <pc:docMk/>
            <pc:sldMk cId="419047293" sldId="411"/>
            <ac:spMk id="26" creationId="{DB86C1B2-B242-42BA-8C2A-2A74781D7CAA}"/>
          </ac:spMkLst>
        </pc:spChg>
        <pc:spChg chg="add">
          <ac:chgData name="" userId="" providerId="" clId="Web-{40BDD5DD-811D-4F9F-9947-BFEC4070D7D5}" dt="2019-01-30T07:21:16.814" v="24"/>
          <ac:spMkLst>
            <pc:docMk/>
            <pc:sldMk cId="419047293" sldId="411"/>
            <ac:spMk id="28" creationId="{CF46605F-6ADD-4559-975F-94889FDF6BB5}"/>
          </ac:spMkLst>
        </pc:spChg>
        <pc:spChg chg="add">
          <ac:chgData name="" userId="" providerId="" clId="Web-{40BDD5DD-811D-4F9F-9947-BFEC4070D7D5}" dt="2019-01-30T07:21:16.830" v="25"/>
          <ac:spMkLst>
            <pc:docMk/>
            <pc:sldMk cId="419047293" sldId="411"/>
            <ac:spMk id="30" creationId="{4FE90478-BC7F-4D16-941B-1F69D68BA3AC}"/>
          </ac:spMkLst>
        </pc:spChg>
        <pc:spChg chg="add">
          <ac:chgData name="" userId="" providerId="" clId="Web-{40BDD5DD-811D-4F9F-9947-BFEC4070D7D5}" dt="2019-01-30T07:21:16.845" v="26"/>
          <ac:spMkLst>
            <pc:docMk/>
            <pc:sldMk cId="419047293" sldId="411"/>
            <ac:spMk id="32" creationId="{571A104B-5A07-4BCB-9C79-3DEE47761AE7}"/>
          </ac:spMkLst>
        </pc:spChg>
        <pc:spChg chg="add">
          <ac:chgData name="" userId="" providerId="" clId="Web-{40BDD5DD-811D-4F9F-9947-BFEC4070D7D5}" dt="2019-01-30T07:21:16.877" v="27"/>
          <ac:spMkLst>
            <pc:docMk/>
            <pc:sldMk cId="419047293" sldId="411"/>
            <ac:spMk id="34" creationId="{7247CCF4-753D-466C-8C81-29FA0EF0EAFB}"/>
          </ac:spMkLst>
        </pc:spChg>
        <pc:spChg chg="add">
          <ac:chgData name="" userId="" providerId="" clId="Web-{40BDD5DD-811D-4F9F-9947-BFEC4070D7D5}" dt="2019-01-30T07:21:16.892" v="28"/>
          <ac:spMkLst>
            <pc:docMk/>
            <pc:sldMk cId="419047293" sldId="411"/>
            <ac:spMk id="36" creationId="{5587164D-CD27-4DE2-BFFE-7046BD4031B5}"/>
          </ac:spMkLst>
        </pc:spChg>
        <pc:spChg chg="add">
          <ac:chgData name="" userId="" providerId="" clId="Web-{40BDD5DD-811D-4F9F-9947-BFEC4070D7D5}" dt="2019-01-30T07:21:16.924" v="29"/>
          <ac:spMkLst>
            <pc:docMk/>
            <pc:sldMk cId="419047293" sldId="411"/>
            <ac:spMk id="38" creationId="{B5EC9115-F8AC-4FF7-91D7-74731A97C2FA}"/>
          </ac:spMkLst>
        </pc:spChg>
        <pc:spChg chg="add">
          <ac:chgData name="" userId="" providerId="" clId="Web-{40BDD5DD-811D-4F9F-9947-BFEC4070D7D5}" dt="2019-01-30T07:21:16.939" v="30"/>
          <ac:spMkLst>
            <pc:docMk/>
            <pc:sldMk cId="419047293" sldId="411"/>
            <ac:spMk id="40" creationId="{D769BF73-E550-42F2-96F7-4C65F0D78D08}"/>
          </ac:spMkLst>
        </pc:spChg>
        <pc:spChg chg="add">
          <ac:chgData name="" userId="" providerId="" clId="Web-{40BDD5DD-811D-4F9F-9947-BFEC4070D7D5}" dt="2019-01-30T07:21:16.970" v="31"/>
          <ac:spMkLst>
            <pc:docMk/>
            <pc:sldMk cId="419047293" sldId="411"/>
            <ac:spMk id="42" creationId="{C0B0FC0D-60EE-4CC1-8C2F-3D2B2FE7BBC0}"/>
          </ac:spMkLst>
        </pc:spChg>
        <pc:spChg chg="add">
          <ac:chgData name="" userId="" providerId="" clId="Web-{40BDD5DD-811D-4F9F-9947-BFEC4070D7D5}" dt="2019-01-30T07:21:17.002" v="32"/>
          <ac:spMkLst>
            <pc:docMk/>
            <pc:sldMk cId="419047293" sldId="411"/>
            <ac:spMk id="44" creationId="{E0197057-BBF5-4A46-BC5F-E6ADE20A157E}"/>
          </ac:spMkLst>
        </pc:spChg>
        <pc:spChg chg="add">
          <ac:chgData name="" userId="" providerId="" clId="Web-{40BDD5DD-811D-4F9F-9947-BFEC4070D7D5}" dt="2019-01-30T07:21:17.017" v="33"/>
          <ac:spMkLst>
            <pc:docMk/>
            <pc:sldMk cId="419047293" sldId="411"/>
            <ac:spMk id="46" creationId="{8077EF81-EE01-4119-8508-8CC47B896653}"/>
          </ac:spMkLst>
        </pc:spChg>
        <pc:spChg chg="add">
          <ac:chgData name="" userId="" providerId="" clId="Web-{40BDD5DD-811D-4F9F-9947-BFEC4070D7D5}" dt="2019-01-30T07:21:17.049" v="34"/>
          <ac:spMkLst>
            <pc:docMk/>
            <pc:sldMk cId="419047293" sldId="411"/>
            <ac:spMk id="48" creationId="{B7235B39-3F1E-4E2F-AAD3-B5F826D0291E}"/>
          </ac:spMkLst>
        </pc:spChg>
        <pc:spChg chg="add">
          <ac:chgData name="" userId="" providerId="" clId="Web-{40BDD5DD-811D-4F9F-9947-BFEC4070D7D5}" dt="2019-01-30T07:21:17.080" v="35"/>
          <ac:spMkLst>
            <pc:docMk/>
            <pc:sldMk cId="419047293" sldId="411"/>
            <ac:spMk id="50" creationId="{0AE6202F-A65C-44F9-885A-560A9F954204}"/>
          </ac:spMkLst>
        </pc:spChg>
        <pc:spChg chg="add">
          <ac:chgData name="" userId="" providerId="" clId="Web-{40BDD5DD-811D-4F9F-9947-BFEC4070D7D5}" dt="2019-01-30T07:21:17.095" v="36"/>
          <ac:spMkLst>
            <pc:docMk/>
            <pc:sldMk cId="419047293" sldId="411"/>
            <ac:spMk id="52" creationId="{46C138F4-26AA-43D1-9114-BCC61D2A5F20}"/>
          </ac:spMkLst>
        </pc:spChg>
        <pc:spChg chg="add">
          <ac:chgData name="" userId="" providerId="" clId="Web-{40BDD5DD-811D-4F9F-9947-BFEC4070D7D5}" dt="2019-01-30T07:21:17.127" v="37"/>
          <ac:spMkLst>
            <pc:docMk/>
            <pc:sldMk cId="419047293" sldId="411"/>
            <ac:spMk id="54" creationId="{D03986D9-8584-42A0-80BE-C6455A26DCE4}"/>
          </ac:spMkLst>
        </pc:spChg>
        <pc:spChg chg="add">
          <ac:chgData name="" userId="" providerId="" clId="Web-{40BDD5DD-811D-4F9F-9947-BFEC4070D7D5}" dt="2019-01-30T07:21:17.252" v="42"/>
          <ac:spMkLst>
            <pc:docMk/>
            <pc:sldMk cId="419047293" sldId="411"/>
            <ac:spMk id="64" creationId="{66E609E8-AA3E-46E5-A3FA-D50BC3BB8803}"/>
          </ac:spMkLst>
        </pc:spChg>
        <pc:spChg chg="add">
          <ac:chgData name="" userId="" providerId="" clId="Web-{40BDD5DD-811D-4F9F-9947-BFEC4070D7D5}" dt="2019-01-30T07:21:17.377" v="46"/>
          <ac:spMkLst>
            <pc:docMk/>
            <pc:sldMk cId="419047293" sldId="411"/>
            <ac:spMk id="72" creationId="{91D8D053-070B-4E41-8FDA-ABF0ED152056}"/>
          </ac:spMkLst>
        </pc:spChg>
        <pc:spChg chg="add">
          <ac:chgData name="" userId="" providerId="" clId="Web-{40BDD5DD-811D-4F9F-9947-BFEC4070D7D5}" dt="2019-01-30T07:21:17.502" v="51"/>
          <ac:spMkLst>
            <pc:docMk/>
            <pc:sldMk cId="419047293" sldId="411"/>
            <ac:spMk id="82" creationId="{191F6CCE-A49B-49AC-A580-879E7D4179F9}"/>
          </ac:spMkLst>
        </pc:spChg>
        <pc:spChg chg="add">
          <ac:chgData name="" userId="" providerId="" clId="Web-{40BDD5DD-811D-4F9F-9947-BFEC4070D7D5}" dt="2019-01-30T07:21:17.627" v="55"/>
          <ac:spMkLst>
            <pc:docMk/>
            <pc:sldMk cId="419047293" sldId="411"/>
            <ac:spMk id="90" creationId="{F424E068-0602-47BB-95C4-C56AAF738567}"/>
          </ac:spMkLst>
        </pc:spChg>
        <pc:spChg chg="add">
          <ac:chgData name="" userId="" providerId="" clId="Web-{40BDD5DD-811D-4F9F-9947-BFEC4070D7D5}" dt="2019-01-30T07:21:17.658" v="56"/>
          <ac:spMkLst>
            <pc:docMk/>
            <pc:sldMk cId="419047293" sldId="411"/>
            <ac:spMk id="92" creationId="{416476F6-9348-422A-9269-A3A6B1D6A57A}"/>
          </ac:spMkLst>
        </pc:spChg>
        <pc:spChg chg="add">
          <ac:chgData name="" userId="" providerId="" clId="Web-{40BDD5DD-811D-4F9F-9947-BFEC4070D7D5}" dt="2019-01-30T07:21:17.705" v="57"/>
          <ac:spMkLst>
            <pc:docMk/>
            <pc:sldMk cId="419047293" sldId="411"/>
            <ac:spMk id="94" creationId="{C79DDD43-E281-4CF0-81A1-1C1099CFC73A}"/>
          </ac:spMkLst>
        </pc:spChg>
        <pc:spChg chg="add">
          <ac:chgData name="" userId="" providerId="" clId="Web-{40BDD5DD-811D-4F9F-9947-BFEC4070D7D5}" dt="2019-01-30T07:21:17.736" v="58"/>
          <ac:spMkLst>
            <pc:docMk/>
            <pc:sldMk cId="419047293" sldId="411"/>
            <ac:spMk id="96" creationId="{F07694B1-BFE3-4DE8-8409-E82E642B5BA4}"/>
          </ac:spMkLst>
        </pc:spChg>
        <pc:spChg chg="add">
          <ac:chgData name="" userId="" providerId="" clId="Web-{40BDD5DD-811D-4F9F-9947-BFEC4070D7D5}" dt="2019-01-30T07:21:17.767" v="59"/>
          <ac:spMkLst>
            <pc:docMk/>
            <pc:sldMk cId="419047293" sldId="411"/>
            <ac:spMk id="98" creationId="{7D1008B5-04AF-452E-B3C0-A9C25A113413}"/>
          </ac:spMkLst>
        </pc:spChg>
        <pc:spChg chg="add">
          <ac:chgData name="" userId="" providerId="" clId="Web-{40BDD5DD-811D-4F9F-9947-BFEC4070D7D5}" dt="2019-01-30T07:21:17.799" v="60"/>
          <ac:spMkLst>
            <pc:docMk/>
            <pc:sldMk cId="419047293" sldId="411"/>
            <ac:spMk id="100" creationId="{35015490-6386-4E15-B23F-2895B1F18BF3}"/>
          </ac:spMkLst>
        </pc:spChg>
        <pc:spChg chg="add">
          <ac:chgData name="" userId="" providerId="" clId="Web-{40BDD5DD-811D-4F9F-9947-BFEC4070D7D5}" dt="2019-01-30T07:21:17.830" v="61"/>
          <ac:spMkLst>
            <pc:docMk/>
            <pc:sldMk cId="419047293" sldId="411"/>
            <ac:spMk id="102" creationId="{28C5B271-77D8-4CFE-9734-7E8A435D6179}"/>
          </ac:spMkLst>
        </pc:spChg>
        <pc:grpChg chg="add">
          <ac:chgData name="" userId="" providerId="" clId="Web-{40BDD5DD-811D-4F9F-9947-BFEC4070D7D5}" dt="2019-01-30T07:21:16.769" v="22"/>
          <ac:grpSpMkLst>
            <pc:docMk/>
            <pc:sldMk cId="419047293" sldId="411"/>
            <ac:grpSpMk id="24" creationId="{6EC3EE1A-4199-4105-885F-85DB91FB2226}"/>
          </ac:grpSpMkLst>
        </pc:grpChg>
        <pc:cxnChg chg="add">
          <ac:chgData name="" userId="" providerId="" clId="Web-{40BDD5DD-811D-4F9F-9947-BFEC4070D7D5}" dt="2019-01-30T07:21:17.158" v="38"/>
          <ac:cxnSpMkLst>
            <pc:docMk/>
            <pc:sldMk cId="419047293" sldId="411"/>
            <ac:cxnSpMk id="56" creationId="{C0670831-D76D-430D-8A62-12FDEC0A6CB0}"/>
          </ac:cxnSpMkLst>
        </pc:cxnChg>
        <pc:cxnChg chg="add">
          <ac:chgData name="" userId="" providerId="" clId="Web-{40BDD5DD-811D-4F9F-9947-BFEC4070D7D5}" dt="2019-01-30T07:21:17.174" v="39"/>
          <ac:cxnSpMkLst>
            <pc:docMk/>
            <pc:sldMk cId="419047293" sldId="411"/>
            <ac:cxnSpMk id="58" creationId="{C96699D3-6039-42AA-86F8-D73A32052BE5}"/>
          </ac:cxnSpMkLst>
        </pc:cxnChg>
        <pc:cxnChg chg="add">
          <ac:chgData name="" userId="" providerId="" clId="Web-{40BDD5DD-811D-4F9F-9947-BFEC4070D7D5}" dt="2019-01-30T07:21:17.205" v="40"/>
          <ac:cxnSpMkLst>
            <pc:docMk/>
            <pc:sldMk cId="419047293" sldId="411"/>
            <ac:cxnSpMk id="60" creationId="{2CFFEC48-5AA9-472E-A037-FCAC9A941A72}"/>
          </ac:cxnSpMkLst>
        </pc:cxnChg>
        <pc:cxnChg chg="add">
          <ac:chgData name="" userId="" providerId="" clId="Web-{40BDD5DD-811D-4F9F-9947-BFEC4070D7D5}" dt="2019-01-30T07:21:17.220" v="41"/>
          <ac:cxnSpMkLst>
            <pc:docMk/>
            <pc:sldMk cId="419047293" sldId="411"/>
            <ac:cxnSpMk id="62" creationId="{48C931A4-0371-4CCC-B988-E9C3F9DC46CC}"/>
          </ac:cxnSpMkLst>
        </pc:cxnChg>
        <pc:cxnChg chg="add">
          <ac:chgData name="" userId="" providerId="" clId="Web-{40BDD5DD-811D-4F9F-9947-BFEC4070D7D5}" dt="2019-01-30T07:21:17.283" v="43"/>
          <ac:cxnSpMkLst>
            <pc:docMk/>
            <pc:sldMk cId="419047293" sldId="411"/>
            <ac:cxnSpMk id="66" creationId="{EB3F99F6-5B59-472F-9A5F-C50D5027560B}"/>
          </ac:cxnSpMkLst>
        </pc:cxnChg>
        <pc:cxnChg chg="add">
          <ac:chgData name="" userId="" providerId="" clId="Web-{40BDD5DD-811D-4F9F-9947-BFEC4070D7D5}" dt="2019-01-30T07:21:17.314" v="44"/>
          <ac:cxnSpMkLst>
            <pc:docMk/>
            <pc:sldMk cId="419047293" sldId="411"/>
            <ac:cxnSpMk id="68" creationId="{9FB299C8-56B7-4324-8C34-F23A8F8207E6}"/>
          </ac:cxnSpMkLst>
        </pc:cxnChg>
        <pc:cxnChg chg="add">
          <ac:chgData name="" userId="" providerId="" clId="Web-{40BDD5DD-811D-4F9F-9947-BFEC4070D7D5}" dt="2019-01-30T07:21:17.345" v="45"/>
          <ac:cxnSpMkLst>
            <pc:docMk/>
            <pc:sldMk cId="419047293" sldId="411"/>
            <ac:cxnSpMk id="70" creationId="{2E5423E7-38F4-47D2-83FA-E37FDE6A88F9}"/>
          </ac:cxnSpMkLst>
        </pc:cxnChg>
        <pc:cxnChg chg="add">
          <ac:chgData name="" userId="" providerId="" clId="Web-{40BDD5DD-811D-4F9F-9947-BFEC4070D7D5}" dt="2019-01-30T07:21:17.392" v="47"/>
          <ac:cxnSpMkLst>
            <pc:docMk/>
            <pc:sldMk cId="419047293" sldId="411"/>
            <ac:cxnSpMk id="74" creationId="{ADD5E681-462C-430B-B2A5-1D44813916E4}"/>
          </ac:cxnSpMkLst>
        </pc:cxnChg>
        <pc:cxnChg chg="add">
          <ac:chgData name="" userId="" providerId="" clId="Web-{40BDD5DD-811D-4F9F-9947-BFEC4070D7D5}" dt="2019-01-30T07:21:17.424" v="48"/>
          <ac:cxnSpMkLst>
            <pc:docMk/>
            <pc:sldMk cId="419047293" sldId="411"/>
            <ac:cxnSpMk id="76" creationId="{62E18B1C-DAC9-455D-942B-06C85B88A96F}"/>
          </ac:cxnSpMkLst>
        </pc:cxnChg>
        <pc:cxnChg chg="add">
          <ac:chgData name="" userId="" providerId="" clId="Web-{40BDD5DD-811D-4F9F-9947-BFEC4070D7D5}" dt="2019-01-30T07:21:17.455" v="49"/>
          <ac:cxnSpMkLst>
            <pc:docMk/>
            <pc:sldMk cId="419047293" sldId="411"/>
            <ac:cxnSpMk id="78" creationId="{562B1CC1-5BD4-47F6-BF69-2327120995B0}"/>
          </ac:cxnSpMkLst>
        </pc:cxnChg>
        <pc:cxnChg chg="add">
          <ac:chgData name="" userId="" providerId="" clId="Web-{40BDD5DD-811D-4F9F-9947-BFEC4070D7D5}" dt="2019-01-30T07:21:17.470" v="50"/>
          <ac:cxnSpMkLst>
            <pc:docMk/>
            <pc:sldMk cId="419047293" sldId="411"/>
            <ac:cxnSpMk id="80" creationId="{CE8278D4-4C9A-4535-A270-9CE1114675A1}"/>
          </ac:cxnSpMkLst>
        </pc:cxnChg>
        <pc:cxnChg chg="add">
          <ac:chgData name="" userId="" providerId="" clId="Web-{40BDD5DD-811D-4F9F-9947-BFEC4070D7D5}" dt="2019-01-30T07:21:17.533" v="52"/>
          <ac:cxnSpMkLst>
            <pc:docMk/>
            <pc:sldMk cId="419047293" sldId="411"/>
            <ac:cxnSpMk id="84" creationId="{E4E77FFD-B3A2-434F-A4A4-6EACBCD3215A}"/>
          </ac:cxnSpMkLst>
        </pc:cxnChg>
        <pc:cxnChg chg="add">
          <ac:chgData name="" userId="" providerId="" clId="Web-{40BDD5DD-811D-4F9F-9947-BFEC4070D7D5}" dt="2019-01-30T07:21:17.564" v="53"/>
          <ac:cxnSpMkLst>
            <pc:docMk/>
            <pc:sldMk cId="419047293" sldId="411"/>
            <ac:cxnSpMk id="86" creationId="{41F34A43-3041-49C8-9ED4-3C931451C3BE}"/>
          </ac:cxnSpMkLst>
        </pc:cxnChg>
        <pc:cxnChg chg="add">
          <ac:chgData name="" userId="" providerId="" clId="Web-{40BDD5DD-811D-4F9F-9947-BFEC4070D7D5}" dt="2019-01-30T07:21:17.595" v="54"/>
          <ac:cxnSpMkLst>
            <pc:docMk/>
            <pc:sldMk cId="419047293" sldId="411"/>
            <ac:cxnSpMk id="88" creationId="{BFEC9FCF-8610-4168-AAAA-A5B30439BC7D}"/>
          </ac:cxnSpMkLst>
        </pc:cxn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Users\h-sakai\Dropbox\&#20462;&#22763;&#30740;&#31350;\&#20462;&#22763;&#35542;&#25991;&#30330;&#34920;\&#35542;&#25991;\&#12464;&#12521;&#12501;.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Sheet1!$I$38</c:f>
              <c:strCache>
                <c:ptCount val="1"/>
                <c:pt idx="0">
                  <c:v>1gram</c:v>
                </c:pt>
              </c:strCache>
            </c:strRef>
          </c:tx>
          <c:spPr>
            <a:ln w="28575" cap="rnd">
              <a:solidFill>
                <a:srgbClr val="0070C0"/>
              </a:solidFill>
              <a:round/>
            </a:ln>
            <a:effectLst/>
          </c:spPr>
          <c:marker>
            <c:symbol val="none"/>
          </c:marker>
          <c:cat>
            <c:numRef>
              <c:f>Sheet1!$J$37:$T$37</c:f>
              <c:numCache>
                <c:formatCode>General</c:formatCode>
                <c:ptCount val="11"/>
                <c:pt idx="0">
                  <c:v>0</c:v>
                </c:pt>
                <c:pt idx="1">
                  <c:v>0.1</c:v>
                </c:pt>
                <c:pt idx="2">
                  <c:v>0.2</c:v>
                </c:pt>
                <c:pt idx="3">
                  <c:v>0.3</c:v>
                </c:pt>
                <c:pt idx="4">
                  <c:v>0.4</c:v>
                </c:pt>
                <c:pt idx="5">
                  <c:v>0.5</c:v>
                </c:pt>
                <c:pt idx="6">
                  <c:v>0.6</c:v>
                </c:pt>
                <c:pt idx="7">
                  <c:v>0.7</c:v>
                </c:pt>
                <c:pt idx="8">
                  <c:v>0.8</c:v>
                </c:pt>
                <c:pt idx="9">
                  <c:v>0.9</c:v>
                </c:pt>
                <c:pt idx="10">
                  <c:v>1</c:v>
                </c:pt>
              </c:numCache>
            </c:numRef>
          </c:cat>
          <c:val>
            <c:numRef>
              <c:f>Sheet1!$J$38:$T$38</c:f>
              <c:numCache>
                <c:formatCode>General</c:formatCode>
                <c:ptCount val="11"/>
                <c:pt idx="0">
                  <c:v>52341852</c:v>
                </c:pt>
                <c:pt idx="1">
                  <c:v>51164662</c:v>
                </c:pt>
                <c:pt idx="2">
                  <c:v>52813064</c:v>
                </c:pt>
                <c:pt idx="3">
                  <c:v>50295979</c:v>
                </c:pt>
                <c:pt idx="4">
                  <c:v>52143975</c:v>
                </c:pt>
                <c:pt idx="5">
                  <c:v>50161908</c:v>
                </c:pt>
                <c:pt idx="6">
                  <c:v>52355062</c:v>
                </c:pt>
                <c:pt idx="7">
                  <c:v>49532190</c:v>
                </c:pt>
                <c:pt idx="8">
                  <c:v>50326937</c:v>
                </c:pt>
                <c:pt idx="9">
                  <c:v>46375738</c:v>
                </c:pt>
                <c:pt idx="10">
                  <c:v>32674490</c:v>
                </c:pt>
              </c:numCache>
            </c:numRef>
          </c:val>
          <c:smooth val="0"/>
          <c:extLst>
            <c:ext xmlns:c16="http://schemas.microsoft.com/office/drawing/2014/chart" uri="{C3380CC4-5D6E-409C-BE32-E72D297353CC}">
              <c16:uniqueId val="{00000000-0401-4BE3-9DAB-C651402D798A}"/>
            </c:ext>
          </c:extLst>
        </c:ser>
        <c:ser>
          <c:idx val="1"/>
          <c:order val="1"/>
          <c:tx>
            <c:strRef>
              <c:f>Sheet1!$I$39</c:f>
              <c:strCache>
                <c:ptCount val="1"/>
                <c:pt idx="0">
                  <c:v>5gram</c:v>
                </c:pt>
              </c:strCache>
            </c:strRef>
          </c:tx>
          <c:spPr>
            <a:ln w="28575" cap="rnd">
              <a:solidFill>
                <a:srgbClr val="FFC000"/>
              </a:solidFill>
              <a:round/>
            </a:ln>
            <a:effectLst/>
          </c:spPr>
          <c:marker>
            <c:symbol val="none"/>
          </c:marker>
          <c:cat>
            <c:numRef>
              <c:f>Sheet1!$J$37:$T$37</c:f>
              <c:numCache>
                <c:formatCode>General</c:formatCode>
                <c:ptCount val="11"/>
                <c:pt idx="0">
                  <c:v>0</c:v>
                </c:pt>
                <c:pt idx="1">
                  <c:v>0.1</c:v>
                </c:pt>
                <c:pt idx="2">
                  <c:v>0.2</c:v>
                </c:pt>
                <c:pt idx="3">
                  <c:v>0.3</c:v>
                </c:pt>
                <c:pt idx="4">
                  <c:v>0.4</c:v>
                </c:pt>
                <c:pt idx="5">
                  <c:v>0.5</c:v>
                </c:pt>
                <c:pt idx="6">
                  <c:v>0.6</c:v>
                </c:pt>
                <c:pt idx="7">
                  <c:v>0.7</c:v>
                </c:pt>
                <c:pt idx="8">
                  <c:v>0.8</c:v>
                </c:pt>
                <c:pt idx="9">
                  <c:v>0.9</c:v>
                </c:pt>
                <c:pt idx="10">
                  <c:v>1</c:v>
                </c:pt>
              </c:numCache>
            </c:numRef>
          </c:cat>
          <c:val>
            <c:numRef>
              <c:f>Sheet1!$J$39:$T$39</c:f>
              <c:numCache>
                <c:formatCode>General</c:formatCode>
                <c:ptCount val="11"/>
                <c:pt idx="0">
                  <c:v>50592881</c:v>
                </c:pt>
                <c:pt idx="1">
                  <c:v>37089874</c:v>
                </c:pt>
                <c:pt idx="2">
                  <c:v>23990233</c:v>
                </c:pt>
                <c:pt idx="3">
                  <c:v>13617260</c:v>
                </c:pt>
                <c:pt idx="4">
                  <c:v>11004509</c:v>
                </c:pt>
                <c:pt idx="5">
                  <c:v>6433645</c:v>
                </c:pt>
                <c:pt idx="6">
                  <c:v>5444332</c:v>
                </c:pt>
                <c:pt idx="7">
                  <c:v>5127563</c:v>
                </c:pt>
                <c:pt idx="8">
                  <c:v>4677726</c:v>
                </c:pt>
                <c:pt idx="9">
                  <c:v>4790798</c:v>
                </c:pt>
                <c:pt idx="10">
                  <c:v>4742803</c:v>
                </c:pt>
              </c:numCache>
            </c:numRef>
          </c:val>
          <c:smooth val="0"/>
          <c:extLst>
            <c:ext xmlns:c16="http://schemas.microsoft.com/office/drawing/2014/chart" uri="{C3380CC4-5D6E-409C-BE32-E72D297353CC}">
              <c16:uniqueId val="{00000001-0401-4BE3-9DAB-C651402D798A}"/>
            </c:ext>
          </c:extLst>
        </c:ser>
        <c:ser>
          <c:idx val="2"/>
          <c:order val="2"/>
          <c:tx>
            <c:strRef>
              <c:f>Sheet1!$I$40</c:f>
              <c:strCache>
                <c:ptCount val="1"/>
                <c:pt idx="0">
                  <c:v>10gram</c:v>
                </c:pt>
              </c:strCache>
            </c:strRef>
          </c:tx>
          <c:spPr>
            <a:ln w="28575" cap="rnd">
              <a:solidFill>
                <a:srgbClr val="00B050"/>
              </a:solidFill>
              <a:round/>
            </a:ln>
            <a:effectLst/>
          </c:spPr>
          <c:marker>
            <c:symbol val="none"/>
          </c:marker>
          <c:cat>
            <c:numRef>
              <c:f>Sheet1!$J$37:$T$37</c:f>
              <c:numCache>
                <c:formatCode>General</c:formatCode>
                <c:ptCount val="11"/>
                <c:pt idx="0">
                  <c:v>0</c:v>
                </c:pt>
                <c:pt idx="1">
                  <c:v>0.1</c:v>
                </c:pt>
                <c:pt idx="2">
                  <c:v>0.2</c:v>
                </c:pt>
                <c:pt idx="3">
                  <c:v>0.3</c:v>
                </c:pt>
                <c:pt idx="4">
                  <c:v>0.4</c:v>
                </c:pt>
                <c:pt idx="5">
                  <c:v>0.5</c:v>
                </c:pt>
                <c:pt idx="6">
                  <c:v>0.6</c:v>
                </c:pt>
                <c:pt idx="7">
                  <c:v>0.7</c:v>
                </c:pt>
                <c:pt idx="8">
                  <c:v>0.8</c:v>
                </c:pt>
                <c:pt idx="9">
                  <c:v>0.9</c:v>
                </c:pt>
                <c:pt idx="10">
                  <c:v>1</c:v>
                </c:pt>
              </c:numCache>
            </c:numRef>
          </c:cat>
          <c:val>
            <c:numRef>
              <c:f>Sheet1!$J$40:$T$40</c:f>
              <c:numCache>
                <c:formatCode>General</c:formatCode>
                <c:ptCount val="11"/>
                <c:pt idx="0">
                  <c:v>29554353</c:v>
                </c:pt>
                <c:pt idx="1">
                  <c:v>9394226</c:v>
                </c:pt>
                <c:pt idx="2">
                  <c:v>6022792</c:v>
                </c:pt>
                <c:pt idx="3">
                  <c:v>5753047</c:v>
                </c:pt>
                <c:pt idx="4">
                  <c:v>5112762</c:v>
                </c:pt>
                <c:pt idx="5">
                  <c:v>5101511</c:v>
                </c:pt>
                <c:pt idx="6">
                  <c:v>5092314</c:v>
                </c:pt>
                <c:pt idx="7">
                  <c:v>5060041</c:v>
                </c:pt>
                <c:pt idx="8">
                  <c:v>4945142</c:v>
                </c:pt>
                <c:pt idx="9">
                  <c:v>4922606</c:v>
                </c:pt>
                <c:pt idx="10">
                  <c:v>4828204</c:v>
                </c:pt>
              </c:numCache>
            </c:numRef>
          </c:val>
          <c:smooth val="0"/>
          <c:extLst>
            <c:ext xmlns:c16="http://schemas.microsoft.com/office/drawing/2014/chart" uri="{C3380CC4-5D6E-409C-BE32-E72D297353CC}">
              <c16:uniqueId val="{00000002-0401-4BE3-9DAB-C651402D798A}"/>
            </c:ext>
          </c:extLst>
        </c:ser>
        <c:ser>
          <c:idx val="3"/>
          <c:order val="3"/>
          <c:tx>
            <c:strRef>
              <c:f>Sheet1!$I$41</c:f>
              <c:strCache>
                <c:ptCount val="1"/>
                <c:pt idx="0">
                  <c:v>15gram</c:v>
                </c:pt>
              </c:strCache>
            </c:strRef>
          </c:tx>
          <c:spPr>
            <a:ln w="28575" cap="rnd">
              <a:solidFill>
                <a:srgbClr val="7030A0"/>
              </a:solidFill>
              <a:round/>
            </a:ln>
            <a:effectLst/>
          </c:spPr>
          <c:marker>
            <c:symbol val="none"/>
          </c:marker>
          <c:cat>
            <c:numRef>
              <c:f>Sheet1!$J$37:$T$37</c:f>
              <c:numCache>
                <c:formatCode>General</c:formatCode>
                <c:ptCount val="11"/>
                <c:pt idx="0">
                  <c:v>0</c:v>
                </c:pt>
                <c:pt idx="1">
                  <c:v>0.1</c:v>
                </c:pt>
                <c:pt idx="2">
                  <c:v>0.2</c:v>
                </c:pt>
                <c:pt idx="3">
                  <c:v>0.3</c:v>
                </c:pt>
                <c:pt idx="4">
                  <c:v>0.4</c:v>
                </c:pt>
                <c:pt idx="5">
                  <c:v>0.5</c:v>
                </c:pt>
                <c:pt idx="6">
                  <c:v>0.6</c:v>
                </c:pt>
                <c:pt idx="7">
                  <c:v>0.7</c:v>
                </c:pt>
                <c:pt idx="8">
                  <c:v>0.8</c:v>
                </c:pt>
                <c:pt idx="9">
                  <c:v>0.9</c:v>
                </c:pt>
                <c:pt idx="10">
                  <c:v>1</c:v>
                </c:pt>
              </c:numCache>
            </c:numRef>
          </c:cat>
          <c:val>
            <c:numRef>
              <c:f>Sheet1!$J$41:$T$41</c:f>
              <c:numCache>
                <c:formatCode>General</c:formatCode>
                <c:ptCount val="11"/>
                <c:pt idx="0">
                  <c:v>18901509</c:v>
                </c:pt>
                <c:pt idx="1">
                  <c:v>5573061</c:v>
                </c:pt>
                <c:pt idx="2">
                  <c:v>4876277</c:v>
                </c:pt>
                <c:pt idx="3">
                  <c:v>5073521</c:v>
                </c:pt>
                <c:pt idx="4">
                  <c:v>4467936</c:v>
                </c:pt>
                <c:pt idx="5">
                  <c:v>4467936</c:v>
                </c:pt>
                <c:pt idx="6">
                  <c:v>4520675</c:v>
                </c:pt>
                <c:pt idx="7">
                  <c:v>4789045</c:v>
                </c:pt>
                <c:pt idx="8">
                  <c:v>4822373</c:v>
                </c:pt>
                <c:pt idx="9">
                  <c:v>4953565</c:v>
                </c:pt>
                <c:pt idx="10">
                  <c:v>5014835</c:v>
                </c:pt>
              </c:numCache>
            </c:numRef>
          </c:val>
          <c:smooth val="0"/>
          <c:extLst>
            <c:ext xmlns:c16="http://schemas.microsoft.com/office/drawing/2014/chart" uri="{C3380CC4-5D6E-409C-BE32-E72D297353CC}">
              <c16:uniqueId val="{00000003-0401-4BE3-9DAB-C651402D798A}"/>
            </c:ext>
          </c:extLst>
        </c:ser>
        <c:ser>
          <c:idx val="4"/>
          <c:order val="4"/>
          <c:tx>
            <c:strRef>
              <c:f>Sheet1!$I$42</c:f>
              <c:strCache>
                <c:ptCount val="1"/>
                <c:pt idx="0">
                  <c:v>20gram</c:v>
                </c:pt>
              </c:strCache>
            </c:strRef>
          </c:tx>
          <c:spPr>
            <a:ln w="28575" cap="rnd">
              <a:solidFill>
                <a:srgbClr val="FF0000"/>
              </a:solidFill>
              <a:round/>
            </a:ln>
            <a:effectLst/>
          </c:spPr>
          <c:marker>
            <c:symbol val="none"/>
          </c:marker>
          <c:cat>
            <c:numRef>
              <c:f>Sheet1!$J$37:$T$37</c:f>
              <c:numCache>
                <c:formatCode>General</c:formatCode>
                <c:ptCount val="11"/>
                <c:pt idx="0">
                  <c:v>0</c:v>
                </c:pt>
                <c:pt idx="1">
                  <c:v>0.1</c:v>
                </c:pt>
                <c:pt idx="2">
                  <c:v>0.2</c:v>
                </c:pt>
                <c:pt idx="3">
                  <c:v>0.3</c:v>
                </c:pt>
                <c:pt idx="4">
                  <c:v>0.4</c:v>
                </c:pt>
                <c:pt idx="5">
                  <c:v>0.5</c:v>
                </c:pt>
                <c:pt idx="6">
                  <c:v>0.6</c:v>
                </c:pt>
                <c:pt idx="7">
                  <c:v>0.7</c:v>
                </c:pt>
                <c:pt idx="8">
                  <c:v>0.8</c:v>
                </c:pt>
                <c:pt idx="9">
                  <c:v>0.9</c:v>
                </c:pt>
                <c:pt idx="10">
                  <c:v>1</c:v>
                </c:pt>
              </c:numCache>
            </c:numRef>
          </c:cat>
          <c:val>
            <c:numRef>
              <c:f>Sheet1!$J$42:$T$42</c:f>
              <c:numCache>
                <c:formatCode>General</c:formatCode>
                <c:ptCount val="11"/>
                <c:pt idx="0">
                  <c:v>19027394</c:v>
                </c:pt>
                <c:pt idx="1">
                  <c:v>5036492</c:v>
                </c:pt>
                <c:pt idx="2">
                  <c:v>4978103</c:v>
                </c:pt>
                <c:pt idx="3">
                  <c:v>4950526</c:v>
                </c:pt>
                <c:pt idx="4">
                  <c:v>4980877</c:v>
                </c:pt>
                <c:pt idx="5">
                  <c:v>5016821</c:v>
                </c:pt>
                <c:pt idx="6">
                  <c:v>5001845</c:v>
                </c:pt>
                <c:pt idx="7">
                  <c:v>5001208</c:v>
                </c:pt>
                <c:pt idx="8">
                  <c:v>4990672</c:v>
                </c:pt>
                <c:pt idx="9">
                  <c:v>4978478</c:v>
                </c:pt>
                <c:pt idx="10">
                  <c:v>5053707</c:v>
                </c:pt>
              </c:numCache>
            </c:numRef>
          </c:val>
          <c:smooth val="0"/>
          <c:extLst>
            <c:ext xmlns:c16="http://schemas.microsoft.com/office/drawing/2014/chart" uri="{C3380CC4-5D6E-409C-BE32-E72D297353CC}">
              <c16:uniqueId val="{00000004-0401-4BE3-9DAB-C651402D798A}"/>
            </c:ext>
          </c:extLst>
        </c:ser>
        <c:ser>
          <c:idx val="6"/>
          <c:order val="5"/>
          <c:tx>
            <c:strRef>
              <c:f>Sheet1!$I$44</c:f>
              <c:strCache>
                <c:ptCount val="1"/>
                <c:pt idx="0">
                  <c:v>改変前</c:v>
                </c:pt>
              </c:strCache>
            </c:strRef>
          </c:tx>
          <c:spPr>
            <a:ln w="28575" cap="rnd">
              <a:solidFill>
                <a:schemeClr val="tx1"/>
              </a:solidFill>
              <a:round/>
            </a:ln>
            <a:effectLst/>
          </c:spPr>
          <c:marker>
            <c:symbol val="none"/>
          </c:marker>
          <c:cat>
            <c:numRef>
              <c:f>Sheet1!$J$37:$T$37</c:f>
              <c:numCache>
                <c:formatCode>General</c:formatCode>
                <c:ptCount val="11"/>
                <c:pt idx="0">
                  <c:v>0</c:v>
                </c:pt>
                <c:pt idx="1">
                  <c:v>0.1</c:v>
                </c:pt>
                <c:pt idx="2">
                  <c:v>0.2</c:v>
                </c:pt>
                <c:pt idx="3">
                  <c:v>0.3</c:v>
                </c:pt>
                <c:pt idx="4">
                  <c:v>0.4</c:v>
                </c:pt>
                <c:pt idx="5">
                  <c:v>0.5</c:v>
                </c:pt>
                <c:pt idx="6">
                  <c:v>0.6</c:v>
                </c:pt>
                <c:pt idx="7">
                  <c:v>0.7</c:v>
                </c:pt>
                <c:pt idx="8">
                  <c:v>0.8</c:v>
                </c:pt>
                <c:pt idx="9">
                  <c:v>0.9</c:v>
                </c:pt>
                <c:pt idx="10">
                  <c:v>1</c:v>
                </c:pt>
              </c:numCache>
            </c:numRef>
          </c:cat>
          <c:val>
            <c:numRef>
              <c:f>Sheet1!$J$44:$T$44</c:f>
              <c:numCache>
                <c:formatCode>General</c:formatCode>
                <c:ptCount val="11"/>
                <c:pt idx="0">
                  <c:v>49169358</c:v>
                </c:pt>
                <c:pt idx="1">
                  <c:v>49169358</c:v>
                </c:pt>
                <c:pt idx="2">
                  <c:v>49169358</c:v>
                </c:pt>
                <c:pt idx="3">
                  <c:v>49169358</c:v>
                </c:pt>
                <c:pt idx="4">
                  <c:v>49169358</c:v>
                </c:pt>
                <c:pt idx="5">
                  <c:v>49169358</c:v>
                </c:pt>
                <c:pt idx="6">
                  <c:v>49169358</c:v>
                </c:pt>
                <c:pt idx="7">
                  <c:v>49169358</c:v>
                </c:pt>
                <c:pt idx="8">
                  <c:v>49169358</c:v>
                </c:pt>
                <c:pt idx="9">
                  <c:v>49169358</c:v>
                </c:pt>
                <c:pt idx="10">
                  <c:v>49169358</c:v>
                </c:pt>
              </c:numCache>
            </c:numRef>
          </c:val>
          <c:smooth val="0"/>
          <c:extLst>
            <c:ext xmlns:c16="http://schemas.microsoft.com/office/drawing/2014/chart" uri="{C3380CC4-5D6E-409C-BE32-E72D297353CC}">
              <c16:uniqueId val="{00000005-0401-4BE3-9DAB-C651402D798A}"/>
            </c:ext>
          </c:extLst>
        </c:ser>
        <c:dLbls>
          <c:showLegendKey val="0"/>
          <c:showVal val="0"/>
          <c:showCatName val="0"/>
          <c:showSerName val="0"/>
          <c:showPercent val="0"/>
          <c:showBubbleSize val="0"/>
        </c:dLbls>
        <c:smooth val="0"/>
        <c:axId val="1149852015"/>
        <c:axId val="1149856591"/>
      </c:lineChart>
      <c:catAx>
        <c:axId val="11498520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49856591"/>
        <c:crosses val="autoZero"/>
        <c:auto val="1"/>
        <c:lblAlgn val="ctr"/>
        <c:lblOffset val="100"/>
        <c:noMultiLvlLbl val="0"/>
      </c:catAx>
      <c:valAx>
        <c:axId val="114985659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49852015"/>
        <c:crosses val="autoZero"/>
        <c:crossBetween val="between"/>
        <c:majorUnit val="7200000"/>
        <c:dispUnits>
          <c:builtInUnit val="millions"/>
        </c:dispUnits>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6"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9" y="1"/>
            <a:ext cx="2949786" cy="498693"/>
          </a:xfrm>
          <a:prstGeom prst="rect">
            <a:avLst/>
          </a:prstGeom>
        </p:spPr>
        <p:txBody>
          <a:bodyPr vert="horz" lIns="91440" tIns="45720" rIns="91440" bIns="45720" rtlCol="0"/>
          <a:lstStyle>
            <a:lvl1pPr algn="r">
              <a:defRPr sz="1200"/>
            </a:lvl1pPr>
          </a:lstStyle>
          <a:p>
            <a:fld id="{8B4B58E6-F986-4FF7-8E85-95D00F68D974}" type="datetimeFigureOut">
              <a:rPr kumimoji="1" lang="ja-JP" altLang="en-US" smtClean="0"/>
              <a:t>2019/3/5</a:t>
            </a:fld>
            <a:endParaRPr kumimoji="1" lang="ja-JP" altLang="en-US"/>
          </a:p>
        </p:txBody>
      </p:sp>
      <p:sp>
        <p:nvSpPr>
          <p:cNvPr id="4" name="フッター プレースホルダー 3"/>
          <p:cNvSpPr>
            <a:spLocks noGrp="1"/>
          </p:cNvSpPr>
          <p:nvPr>
            <p:ph type="ftr" sz="quarter" idx="2"/>
          </p:nvPr>
        </p:nvSpPr>
        <p:spPr>
          <a:xfrm>
            <a:off x="0" y="9440650"/>
            <a:ext cx="2949786" cy="498691"/>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9" y="9440650"/>
            <a:ext cx="2949786" cy="498691"/>
          </a:xfrm>
          <a:prstGeom prst="rect">
            <a:avLst/>
          </a:prstGeom>
        </p:spPr>
        <p:txBody>
          <a:bodyPr vert="horz" lIns="91440" tIns="45720" rIns="91440" bIns="45720" rtlCol="0" anchor="b"/>
          <a:lstStyle>
            <a:lvl1pPr algn="r">
              <a:defRPr sz="1200"/>
            </a:lvl1pPr>
          </a:lstStyle>
          <a:p>
            <a:fld id="{6A4287F1-9C84-4905-A0FB-E4100BED18F4}" type="slidenum">
              <a:rPr kumimoji="1" lang="ja-JP" altLang="en-US" smtClean="0"/>
              <a:t>‹#›</a:t>
            </a:fld>
            <a:endParaRPr kumimoji="1" lang="ja-JP" altLang="en-US"/>
          </a:p>
        </p:txBody>
      </p:sp>
    </p:spTree>
    <p:extLst>
      <p:ext uri="{BB962C8B-B14F-4D97-AF65-F5344CB8AC3E}">
        <p14:creationId xmlns:p14="http://schemas.microsoft.com/office/powerpoint/2010/main" val="1586487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6"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6" cy="498693"/>
          </a:xfrm>
          <a:prstGeom prst="rect">
            <a:avLst/>
          </a:prstGeom>
        </p:spPr>
        <p:txBody>
          <a:bodyPr vert="horz" lIns="91440" tIns="45720" rIns="91440" bIns="45720" rtlCol="0"/>
          <a:lstStyle>
            <a:lvl1pPr algn="r">
              <a:defRPr sz="1200"/>
            </a:lvl1pPr>
          </a:lstStyle>
          <a:p>
            <a:fld id="{B51C3E0B-AFC1-46EC-93E3-15BEBAEE20C1}" type="datetimeFigureOut">
              <a:rPr kumimoji="1" lang="ja-JP" altLang="en-US" smtClean="0"/>
              <a:t>2019/3/5</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28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50"/>
            <a:ext cx="2949786" cy="498691"/>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50"/>
            <a:ext cx="2949786" cy="498691"/>
          </a:xfrm>
          <a:prstGeom prst="rect">
            <a:avLst/>
          </a:prstGeom>
        </p:spPr>
        <p:txBody>
          <a:bodyPr vert="horz" lIns="91440" tIns="45720" rIns="91440" bIns="45720" rtlCol="0" anchor="b"/>
          <a:lstStyle>
            <a:lvl1pPr algn="r">
              <a:defRPr sz="1200"/>
            </a:lvl1pPr>
          </a:lstStyle>
          <a:p>
            <a:fld id="{E5E5CD69-4E66-4A80-A715-8F58D7262A27}" type="slidenum">
              <a:rPr kumimoji="1" lang="ja-JP" altLang="en-US" smtClean="0"/>
              <a:t>‹#›</a:t>
            </a:fld>
            <a:endParaRPr kumimoji="1" lang="ja-JP" altLang="en-US"/>
          </a:p>
        </p:txBody>
      </p:sp>
    </p:spTree>
    <p:extLst>
      <p:ext uri="{BB962C8B-B14F-4D97-AF65-F5344CB8AC3E}">
        <p14:creationId xmlns:p14="http://schemas.microsoft.com/office/powerpoint/2010/main" val="364810443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374D27-0F67-48CA-837D-1C6707F35CE6}" type="slidenum">
              <a:rPr kumimoji="1" lang="ja-JP" altLang="en-US" sz="1000" b="0" i="0" u="none" strike="noStrike" kern="1200" cap="none" spc="0" normalizeH="0" baseline="0" noProof="0" smtClean="0">
                <a:ln>
                  <a:noFill/>
                </a:ln>
                <a:solidFill>
                  <a:prstClr val="black"/>
                </a:solidFill>
                <a:effectLst/>
                <a:uLnTx/>
                <a:uFillTx/>
                <a:latin typeface="Calibri" panose="020F0502020204030204"/>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000" b="0" i="0" u="none" strike="noStrike" kern="1200" cap="none" spc="0" normalizeH="0" baseline="0" noProof="0">
              <a:ln>
                <a:noFill/>
              </a:ln>
              <a:solidFill>
                <a:prstClr val="black"/>
              </a:solidFill>
              <a:effectLst/>
              <a:uLnTx/>
              <a:uFillTx/>
              <a:latin typeface="Calibri" panose="020F0502020204030204"/>
              <a:ea typeface="ＭＳ Ｐゴシック" panose="020B0600070205080204" pitchFamily="50" charset="-128"/>
              <a:cs typeface="+mn-cs"/>
            </a:endParaRPr>
          </a:p>
        </p:txBody>
      </p:sp>
    </p:spTree>
    <p:extLst>
      <p:ext uri="{BB962C8B-B14F-4D97-AF65-F5344CB8AC3E}">
        <p14:creationId xmlns:p14="http://schemas.microsoft.com/office/powerpoint/2010/main" val="19108651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sz="1200" dirty="0" err="1" smtClean="0"/>
              <a:t>NCDSearch</a:t>
            </a:r>
            <a:r>
              <a:rPr lang="ja-JP" altLang="en-US" sz="1200" dirty="0" smtClean="0"/>
              <a:t>に実装するにあたってこのブルームフィルタには集合と包含関係の要素しか検出できんないという問題点があります．</a:t>
            </a: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sz="1200" dirty="0" err="1" smtClean="0"/>
              <a:t>NCDSearch</a:t>
            </a:r>
            <a:r>
              <a:rPr lang="ja-JP" altLang="en-US" sz="1200" dirty="0" smtClean="0"/>
              <a:t>では類似したコードも検出する必要があり，</a:t>
            </a: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ブルームフォイルをそのまま</a:t>
            </a:r>
            <a:r>
              <a:rPr kumimoji="1" lang="en-US" altLang="ja-JP" sz="1200" dirty="0" err="1" smtClean="0"/>
              <a:t>NCDSearch</a:t>
            </a:r>
            <a:r>
              <a:rPr kumimoji="1" lang="ja-JP" altLang="en-US" sz="1200" dirty="0" smtClean="0"/>
              <a:t>に実装すると入力したクエリと同一のコード以外は検出されません．</a:t>
            </a:r>
            <a:endParaRPr kumimoji="1"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sz="1200" dirty="0" smtClean="0"/>
          </a:p>
          <a:p>
            <a:r>
              <a:rPr lang="ja-JP" altLang="en-US" sz="1200" dirty="0" smtClean="0"/>
              <a:t>そこで本研究で</a:t>
            </a:r>
            <a:r>
              <a:rPr kumimoji="1" lang="ja-JP" altLang="en-US" sz="1200" dirty="0" smtClean="0"/>
              <a:t>は</a:t>
            </a:r>
            <a:r>
              <a:rPr lang="ja-JP" altLang="en-US" sz="1200" dirty="0" smtClean="0"/>
              <a:t>新た</a:t>
            </a:r>
            <a:r>
              <a:rPr lang="ja-JP" altLang="en-US" sz="1200" dirty="0"/>
              <a:t>に</a:t>
            </a:r>
            <a:r>
              <a:rPr lang="ja-JP" altLang="en-US" sz="1200" dirty="0" smtClean="0"/>
              <a:t>包含率というものを</a:t>
            </a:r>
            <a:r>
              <a:rPr lang="ja-JP" altLang="en-US" sz="1200" dirty="0"/>
              <a:t>定義し</a:t>
            </a:r>
            <a:r>
              <a:rPr lang="en-US" altLang="ja-JP" sz="1200" dirty="0"/>
              <a:t>,</a:t>
            </a:r>
            <a:r>
              <a:rPr lang="ja-JP" altLang="en-US" sz="1200" dirty="0"/>
              <a:t>完全な包含関係だけでなく</a:t>
            </a:r>
            <a:endParaRPr lang="en-US" altLang="ja-JP" sz="1200" dirty="0"/>
          </a:p>
          <a:p>
            <a:r>
              <a:rPr lang="ja-JP" altLang="en-US" sz="1200" dirty="0"/>
              <a:t>包含率が閾値を超える類似コードも検出できる新たなブルームフィルタの実装を行います。</a:t>
            </a:r>
            <a:endParaRPr kumimoji="1"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5E5CD69-4E66-4A80-A715-8F58D7262A27}"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8557991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ノート プレースホルダー 2"/>
              <p:cNvSpPr>
                <a:spLocks noGrp="1"/>
              </p:cNvSpPr>
              <p:nvPr>
                <p:ph type="body" idx="1"/>
              </p:nvPr>
            </p:nvSpPr>
            <p:spPr/>
            <p:txBody>
              <a:bodyPr/>
              <a:lstStyle/>
              <a:p>
                <a:endParaRPr kumimoji="1" lang="en-US" altLang="ja-JP" dirty="0"/>
              </a:p>
              <a:p>
                <a:r>
                  <a:rPr kumimoji="1" lang="ja-JP" altLang="en-US" dirty="0"/>
                  <a:t>その包含率をこの式のように定義します。</a:t>
                </a:r>
                <a:endParaRPr kumimoji="1" lang="en-US" altLang="ja-JP" dirty="0"/>
              </a:p>
              <a:p>
                <a:r>
                  <a:rPr kumimoji="1" lang="ja-JP" altLang="en-US" dirty="0"/>
                  <a:t>これは与えたクエリのトークンの</a:t>
                </a:r>
                <a:r>
                  <a:rPr kumimoji="1" lang="ja-JP" altLang="en-US" dirty="0" smtClean="0"/>
                  <a:t>数に対するファイル</a:t>
                </a:r>
                <a:r>
                  <a:rPr kumimoji="1" lang="ja-JP" altLang="en-US" dirty="0"/>
                  <a:t>とクエリの共通のトークンの</a:t>
                </a:r>
                <a:r>
                  <a:rPr kumimoji="1" lang="ja-JP" altLang="en-US" dirty="0" smtClean="0"/>
                  <a:t>数の割合を表して</a:t>
                </a:r>
                <a:r>
                  <a:rPr kumimoji="1" lang="ja-JP" altLang="en-US" dirty="0"/>
                  <a:t>います。</a:t>
                </a:r>
                <a:endParaRPr kumimoji="1" lang="en-US" altLang="ja-JP" dirty="0"/>
              </a:p>
              <a:p>
                <a:endParaRPr kumimoji="1" lang="en-US" altLang="ja-JP" dirty="0"/>
              </a:p>
              <a:p>
                <a14:m>
                  <m:oMath xmlns:m="http://schemas.openxmlformats.org/officeDocument/2006/math">
                    <m:r>
                      <a:rPr lang="ja-JP" altLang="en-US" sz="1200" i="1" dirty="0" smtClean="0">
                        <a:latin typeface="Cambria Math" panose="02040503050406030204" pitchFamily="18" charset="0"/>
                      </a:rPr>
                      <m:t>この包含率が</m:t>
                    </m:r>
                  </m:oMath>
                </a14:m>
                <a:r>
                  <a:rPr lang="en-US" altLang="ja-JP" sz="1200" dirty="0"/>
                  <a:t>θ</a:t>
                </a:r>
                <a:r>
                  <a:rPr kumimoji="1" lang="ja-JP" altLang="en-US" sz="1200" dirty="0"/>
                  <a:t>以上となるものを</a:t>
                </a:r>
                <a:r>
                  <a:rPr lang="ja-JP" altLang="en-US" sz="1200" dirty="0"/>
                  <a:t>類似コードと判断します</a:t>
                </a:r>
                <a:r>
                  <a:rPr lang="ja-JP" altLang="en-US" sz="1200" dirty="0" smtClean="0"/>
                  <a:t>。</a:t>
                </a:r>
                <a:endParaRPr lang="en-US" altLang="ja-JP" sz="1200" dirty="0" smtClean="0"/>
              </a:p>
              <a:p>
                <a:endParaRPr lang="en-US" altLang="ja-JP" sz="1200" dirty="0" smtClean="0"/>
              </a:p>
              <a:p>
                <a:r>
                  <a:rPr lang="ja-JP" altLang="en-US" sz="1200" dirty="0" smtClean="0"/>
                  <a:t>この例で説明すると、</a:t>
                </a:r>
                <a:endParaRPr lang="en-US" altLang="ja-JP" sz="1200" dirty="0" smtClean="0"/>
              </a:p>
              <a:p>
                <a:r>
                  <a:rPr lang="ja-JP" altLang="en-US" sz="1200" dirty="0" smtClean="0"/>
                  <a:t>既存のブルームフィルタでは</a:t>
                </a:r>
                <a:endParaRPr lang="en-US" altLang="ja-JP" sz="1200" dirty="0"/>
              </a:p>
            </p:txBody>
          </p:sp>
        </mc:Choice>
        <mc:Fallback xmlns="">
          <p:sp>
            <p:nvSpPr>
              <p:cNvPr id="3" name="ノート プレースホルダー 2"/>
              <p:cNvSpPr>
                <a:spLocks noGrp="1"/>
              </p:cNvSpPr>
              <p:nvPr>
                <p:ph type="body" idx="1"/>
              </p:nvPr>
            </p:nvSpPr>
            <p:spPr/>
            <p:txBody>
              <a:bodyPr/>
              <a:lstStyle/>
              <a:p>
                <a:r>
                  <a:rPr kumimoji="1" lang="ja-JP" altLang="en-US" dirty="0" smtClean="0"/>
                  <a:t>その包含率をこの式のように定義します。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既存のツールでは</a:t>
                </a:r>
                <a:r>
                  <a:rPr lang="ja-JP" altLang="en-US" sz="1200" dirty="0" smtClean="0"/>
                  <a:t>完全一致のコードのみを検出するため、</a:t>
                </a: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i="0" dirty="0" smtClean="0">
                    <a:latin typeface="Cambria Math" panose="02040503050406030204" pitchFamily="18" charset="0"/>
                  </a:rPr>
                  <a:t>𝐶𝑂𝑁𝑇𝐴𝐼𝑁𝑀𝐸𝑁𝑇 </a:t>
                </a:r>
                <a:r>
                  <a:rPr lang="ja-JP" altLang="en-US" dirty="0" smtClean="0"/>
                  <a:t>＝</a:t>
                </a:r>
                <a:r>
                  <a:rPr lang="ja-JP" altLang="en-US" dirty="0" smtClean="0"/>
                  <a:t>１を満たすファイルのみを抽出しましたが</a:t>
                </a:r>
                <a:endParaRPr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本研究では類似コードも検出</a:t>
                </a:r>
                <a:r>
                  <a:rPr lang="ja-JP" altLang="en-US" sz="1200" i="1" dirty="0" smtClean="0">
                    <a:latin typeface="Cambria Math" panose="02040503050406030204" pitchFamily="18" charset="0"/>
                  </a:rPr>
                  <a:t>するため、</a:t>
                </a:r>
                <a:endParaRPr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i="0" dirty="0" smtClean="0">
                    <a:latin typeface="Cambria Math" panose="02040503050406030204" pitchFamily="18" charset="0"/>
                  </a:rPr>
                  <a:t>𝐶𝑂𝑁𝑇𝐴𝐼𝑁𝑀𝐸𝑁𝑇</a:t>
                </a:r>
                <a:r>
                  <a:rPr lang="ja-JP" altLang="en-US" sz="1200" b="0" i="0" dirty="0" smtClean="0">
                    <a:latin typeface="Cambria Math" panose="02040503050406030204" pitchFamily="18" charset="0"/>
                  </a:rPr>
                  <a:t>≧</a:t>
                </a:r>
                <a:r>
                  <a:rPr lang="en-US" altLang="ja-JP" sz="1200" dirty="0" smtClean="0"/>
                  <a:t>θ</a:t>
                </a:r>
                <a:r>
                  <a:rPr kumimoji="1" lang="ja-JP" altLang="en-US" sz="1200" dirty="0" smtClean="0"/>
                  <a:t>を満たすファイルも抽出します。</a:t>
                </a: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あげれば上げるほど制度があげる</a:t>
                </a:r>
                <a:r>
                  <a:rPr kumimoji="1" lang="ja-JP" altLang="en-US" sz="1200" dirty="0" err="1" smtClean="0"/>
                  <a:t>く</a:t>
                </a:r>
                <a:endParaRPr lang="en-US" altLang="ja-JP" dirty="0" smtClean="0"/>
              </a:p>
            </p:txBody>
          </p:sp>
        </mc:Fallback>
      </mc:AlternateContent>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14</a:t>
            </a:fld>
            <a:endParaRPr kumimoji="1" lang="ja-JP" altLang="en-US"/>
          </a:p>
        </p:txBody>
      </p:sp>
    </p:spTree>
    <p:extLst>
      <p:ext uri="{BB962C8B-B14F-4D97-AF65-F5344CB8AC3E}">
        <p14:creationId xmlns:p14="http://schemas.microsoft.com/office/powerpoint/2010/main" val="30851903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ノート プレースホルダー 2"/>
              <p:cNvSpPr>
                <a:spLocks noGrp="1"/>
              </p:cNvSpPr>
              <p:nvPr>
                <p:ph type="body" idx="1"/>
              </p:nvPr>
            </p:nvSpPr>
            <p:spPr/>
            <p:txBody>
              <a:bodyPr/>
              <a:lstStyle/>
              <a:p>
                <a:endParaRPr kumimoji="1" lang="en-US" altLang="ja-JP" dirty="0"/>
              </a:p>
              <a:p>
                <a:r>
                  <a:rPr kumimoji="1" lang="ja-JP" altLang="en-US" dirty="0"/>
                  <a:t>その包含率をこの式のように定義します。</a:t>
                </a:r>
                <a:endParaRPr kumimoji="1" lang="en-US" altLang="ja-JP" dirty="0"/>
              </a:p>
              <a:p>
                <a:r>
                  <a:rPr kumimoji="1" lang="ja-JP" altLang="en-US" dirty="0"/>
                  <a:t>これは与えたクエリのトークンの</a:t>
                </a:r>
                <a:r>
                  <a:rPr kumimoji="1" lang="ja-JP" altLang="en-US" dirty="0" smtClean="0"/>
                  <a:t>数に対するファイル</a:t>
                </a:r>
                <a:r>
                  <a:rPr kumimoji="1" lang="ja-JP" altLang="en-US" dirty="0"/>
                  <a:t>とクエリの共通のトークンの</a:t>
                </a:r>
                <a:r>
                  <a:rPr kumimoji="1" lang="ja-JP" altLang="en-US" dirty="0" smtClean="0"/>
                  <a:t>数の割合を表して</a:t>
                </a:r>
                <a:r>
                  <a:rPr kumimoji="1" lang="ja-JP" altLang="en-US" dirty="0"/>
                  <a:t>います。</a:t>
                </a:r>
                <a:endParaRPr kumimoji="1" lang="en-US" altLang="ja-JP" dirty="0"/>
              </a:p>
              <a:p>
                <a:endParaRPr kumimoji="1" lang="en-US" altLang="ja-JP" dirty="0"/>
              </a:p>
              <a:p>
                <a14:m>
                  <m:oMath xmlns:m="http://schemas.openxmlformats.org/officeDocument/2006/math">
                    <m:r>
                      <a:rPr lang="ja-JP" altLang="en-US" sz="1200" i="1" dirty="0" smtClean="0">
                        <a:latin typeface="Cambria Math" panose="02040503050406030204" pitchFamily="18" charset="0"/>
                      </a:rPr>
                      <m:t>この包含率が</m:t>
                    </m:r>
                  </m:oMath>
                </a14:m>
                <a:r>
                  <a:rPr lang="en-US" altLang="ja-JP" sz="1200" dirty="0"/>
                  <a:t>θ</a:t>
                </a:r>
                <a:r>
                  <a:rPr kumimoji="1" lang="ja-JP" altLang="en-US" sz="1200" dirty="0"/>
                  <a:t>以上となるものを</a:t>
                </a:r>
                <a:r>
                  <a:rPr lang="ja-JP" altLang="en-US" sz="1200" dirty="0"/>
                  <a:t>類似コードと判断します</a:t>
                </a:r>
                <a:r>
                  <a:rPr lang="ja-JP" altLang="en-US" sz="1200" dirty="0" smtClean="0"/>
                  <a:t>。</a:t>
                </a:r>
                <a:endParaRPr lang="en-US" altLang="ja-JP" sz="1200" dirty="0" smtClean="0"/>
              </a:p>
              <a:p>
                <a:endParaRPr lang="en-US" altLang="ja-JP" sz="1200" dirty="0" smtClean="0"/>
              </a:p>
              <a:p>
                <a:r>
                  <a:rPr lang="ja-JP" altLang="en-US" sz="1200" dirty="0" smtClean="0"/>
                  <a:t>この例で説明すると、</a:t>
                </a:r>
                <a:endParaRPr lang="en-US" altLang="ja-JP" sz="1200" dirty="0" smtClean="0"/>
              </a:p>
              <a:p>
                <a:r>
                  <a:rPr lang="ja-JP" altLang="en-US" sz="1200" dirty="0" smtClean="0"/>
                  <a:t>既存のブルームフィルタでは</a:t>
                </a:r>
                <a:endParaRPr lang="en-US" altLang="ja-JP" sz="1200" dirty="0"/>
              </a:p>
            </p:txBody>
          </p:sp>
        </mc:Choice>
        <mc:Fallback xmlns="">
          <p:sp>
            <p:nvSpPr>
              <p:cNvPr id="3" name="ノート プレースホルダー 2"/>
              <p:cNvSpPr>
                <a:spLocks noGrp="1"/>
              </p:cNvSpPr>
              <p:nvPr>
                <p:ph type="body" idx="1"/>
              </p:nvPr>
            </p:nvSpPr>
            <p:spPr/>
            <p:txBody>
              <a:bodyPr/>
              <a:lstStyle/>
              <a:p>
                <a:r>
                  <a:rPr kumimoji="1" lang="ja-JP" altLang="en-US" dirty="0" smtClean="0"/>
                  <a:t>その包含率をこの式のように定義します。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既存のツールでは</a:t>
                </a:r>
                <a:r>
                  <a:rPr lang="ja-JP" altLang="en-US" sz="1200" dirty="0" smtClean="0"/>
                  <a:t>完全一致のコードのみを検出するため、</a:t>
                </a: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i="0" dirty="0" smtClean="0">
                    <a:latin typeface="Cambria Math" panose="02040503050406030204" pitchFamily="18" charset="0"/>
                  </a:rPr>
                  <a:t>𝐶𝑂𝑁𝑇𝐴𝐼𝑁𝑀𝐸𝑁𝑇 </a:t>
                </a:r>
                <a:r>
                  <a:rPr lang="ja-JP" altLang="en-US" dirty="0" smtClean="0"/>
                  <a:t>＝</a:t>
                </a:r>
                <a:r>
                  <a:rPr lang="ja-JP" altLang="en-US" dirty="0" smtClean="0"/>
                  <a:t>１を満たすファイルのみを抽出しましたが</a:t>
                </a:r>
                <a:endParaRPr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本研究では類似コードも検出</a:t>
                </a:r>
                <a:r>
                  <a:rPr lang="ja-JP" altLang="en-US" sz="1200" i="1" dirty="0" smtClean="0">
                    <a:latin typeface="Cambria Math" panose="02040503050406030204" pitchFamily="18" charset="0"/>
                  </a:rPr>
                  <a:t>するため、</a:t>
                </a:r>
                <a:endParaRPr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i="0" dirty="0" smtClean="0">
                    <a:latin typeface="Cambria Math" panose="02040503050406030204" pitchFamily="18" charset="0"/>
                  </a:rPr>
                  <a:t>𝐶𝑂𝑁𝑇𝐴𝐼𝑁𝑀𝐸𝑁𝑇</a:t>
                </a:r>
                <a:r>
                  <a:rPr lang="ja-JP" altLang="en-US" sz="1200" b="0" i="0" dirty="0" smtClean="0">
                    <a:latin typeface="Cambria Math" panose="02040503050406030204" pitchFamily="18" charset="0"/>
                  </a:rPr>
                  <a:t>≧</a:t>
                </a:r>
                <a:r>
                  <a:rPr lang="en-US" altLang="ja-JP" sz="1200" dirty="0" smtClean="0"/>
                  <a:t>θ</a:t>
                </a:r>
                <a:r>
                  <a:rPr kumimoji="1" lang="ja-JP" altLang="en-US" sz="1200" dirty="0" smtClean="0"/>
                  <a:t>を満たすファイルも抽出します。</a:t>
                </a: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あげれば上げるほど制度があげる</a:t>
                </a:r>
                <a:r>
                  <a:rPr kumimoji="1" lang="ja-JP" altLang="en-US" sz="1200" dirty="0" err="1" smtClean="0"/>
                  <a:t>く</a:t>
                </a:r>
                <a:endParaRPr lang="en-US" altLang="ja-JP" dirty="0" smtClean="0"/>
              </a:p>
            </p:txBody>
          </p:sp>
        </mc:Fallback>
      </mc:AlternateContent>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15</a:t>
            </a:fld>
            <a:endParaRPr kumimoji="1" lang="ja-JP" altLang="en-US"/>
          </a:p>
        </p:txBody>
      </p:sp>
    </p:spTree>
    <p:extLst>
      <p:ext uri="{BB962C8B-B14F-4D97-AF65-F5344CB8AC3E}">
        <p14:creationId xmlns:p14="http://schemas.microsoft.com/office/powerpoint/2010/main" val="26504019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また、この包含率の計算んみ</a:t>
                </a:r>
                <a14:m>
                  <m:oMath xmlns:m="http://schemas.openxmlformats.org/officeDocument/2006/math">
                    <m:r>
                      <a:rPr kumimoji="1" lang="ja-JP" altLang="en-US" i="1" dirty="0" smtClean="0">
                        <a:latin typeface="Cambria Math" panose="02040503050406030204" pitchFamily="18" charset="0"/>
                      </a:rPr>
                      <m:t>ついてですが、</m:t>
                    </m:r>
                    <m:r>
                      <m:rPr>
                        <m:nor/>
                      </m:rPr>
                      <a:rPr kumimoji="1" lang="ja-JP" altLang="en-US" dirty="0" smtClean="0"/>
                      <m:t>共通</m:t>
                    </m:r>
                    <m:r>
                      <a:rPr kumimoji="1" lang="ja-JP" altLang="en-US" i="1" dirty="0" smtClean="0">
                        <a:latin typeface="Cambria Math" panose="02040503050406030204" pitchFamily="18" charset="0"/>
                      </a:rPr>
                      <m:t>部分</m:t>
                    </m:r>
                  </m:oMath>
                </a14:m>
                <a:r>
                  <a:rPr lang="ja-JP" altLang="en-US" dirty="0" smtClean="0">
                    <a:cs typeface="Arial"/>
                  </a:rPr>
                  <a:t>を計算する必要があります。</a:t>
                </a:r>
                <a:endParaRPr lang="en-US" altLang="ja-JP" dirty="0" smtClean="0">
                  <a:cs typeface="Arial"/>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dirty="0" smtClean="0">
                    <a:cs typeface="Arial"/>
                  </a:rPr>
                  <a:t>この方法の一つとしてクエリとファイルのトークンを一つひとつ調査する方法があります。</a:t>
                </a:r>
                <a:endParaRPr lang="en-US" altLang="ja-JP" dirty="0" smtClean="0">
                  <a:cs typeface="Arial"/>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dirty="0" smtClean="0">
                    <a:cs typeface="Arial"/>
                  </a:rPr>
                  <a:t>しかし、この方法では時間的コストが大きくなり、</a:t>
                </a:r>
                <a:r>
                  <a:rPr lang="ja-JP" altLang="en-US" sz="1200" dirty="0" smtClean="0">
                    <a:cs typeface="Arial"/>
                  </a:rPr>
                  <a:t>ブルームフィルタの高速性が失われてしまいます。</a:t>
                </a:r>
                <a:endParaRPr lang="en-US" altLang="ja-JP" dirty="0" smtClean="0">
                  <a:cs typeface="Arial"/>
                </a:endParaRPr>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dirty="0" smtClean="0">
                  <a:cs typeface="Arial"/>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dirty="0" smtClean="0">
                    <a:cs typeface="Arial"/>
                  </a:rPr>
                  <a:t>そこで、本手法ではビット列の情報のみで</a:t>
                </a:r>
                <a14:m>
                  <m:oMath xmlns:m="http://schemas.openxmlformats.org/officeDocument/2006/math">
                    <m:r>
                      <a:rPr lang="en-US" altLang="ja-JP" sz="1200" i="1" smtClean="0">
                        <a:latin typeface="Cambria Math" panose="02040503050406030204" pitchFamily="18" charset="0"/>
                      </a:rPr>
                      <m:t>|</m:t>
                    </m:r>
                    <m:r>
                      <a:rPr lang="en-US" altLang="ja-JP" sz="1200" i="1" smtClean="0">
                        <a:latin typeface="Cambria Math" panose="02040503050406030204" pitchFamily="18" charset="0"/>
                      </a:rPr>
                      <m:t>𝑞</m:t>
                    </m:r>
                    <m:r>
                      <a:rPr lang="en-US" altLang="ja-JP" sz="1200" i="1" smtClean="0">
                        <a:latin typeface="Cambria Math" panose="02040503050406030204" pitchFamily="18" charset="0"/>
                      </a:rPr>
                      <m:t>∩</m:t>
                    </m:r>
                    <m:r>
                      <a:rPr lang="en-US" altLang="ja-JP" sz="1200" i="1" smtClean="0">
                        <a:latin typeface="Cambria Math" panose="02040503050406030204" pitchFamily="18" charset="0"/>
                      </a:rPr>
                      <m:t>𝑓</m:t>
                    </m:r>
                    <m:r>
                      <a:rPr lang="en-US" altLang="ja-JP" sz="1200" i="1" smtClean="0">
                        <a:latin typeface="Cambria Math" panose="02040503050406030204" pitchFamily="18" charset="0"/>
                      </a:rPr>
                      <m:t>|</m:t>
                    </m:r>
                  </m:oMath>
                </a14:m>
                <a:r>
                  <a:rPr lang="ja-JP" altLang="en-US" sz="1200" dirty="0" smtClean="0">
                    <a:cs typeface="Arial"/>
                  </a:rPr>
                  <a:t>を推測する。</a:t>
                </a:r>
                <a:endParaRPr lang="en-US" altLang="ja-JP" dirty="0" smtClean="0">
                  <a:cs typeface="Arial"/>
                </a:endParaRPr>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具体的な方法としては、ファイルとクエリの共通のトークンの数の計算には</a:t>
                </a: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solidFill>
                      <a:schemeClr val="tx1"/>
                    </a:solidFill>
                  </a:rPr>
                  <a:t>2</a:t>
                </a:r>
                <a:r>
                  <a:rPr lang="ja-JP" altLang="en-US" sz="1200" dirty="0" err="1" smtClean="0">
                    <a:solidFill>
                      <a:schemeClr val="tx1"/>
                    </a:solidFill>
                  </a:rPr>
                  <a:t>つの</a:t>
                </a:r>
                <a:r>
                  <a:rPr lang="ja-JP" altLang="en-US" sz="1200" dirty="0" smtClean="0">
                    <a:solidFill>
                      <a:schemeClr val="tx1"/>
                    </a:solidFill>
                  </a:rPr>
                  <a:t>ビット列の</a:t>
                </a:r>
                <a:r>
                  <a:rPr lang="en-US" altLang="ja-JP" sz="1200" dirty="0" smtClean="0">
                    <a:solidFill>
                      <a:schemeClr val="tx1"/>
                    </a:solidFill>
                  </a:rPr>
                  <a:t>AND</a:t>
                </a:r>
                <a:r>
                  <a:rPr lang="ja-JP" altLang="en-US" sz="1200" dirty="0" smtClean="0">
                    <a:solidFill>
                      <a:schemeClr val="tx1"/>
                    </a:solidFill>
                  </a:rPr>
                  <a:t>からハッシュ値衝突確率を考慮して推定された最尤値を使用します。</a:t>
                </a:r>
                <a:endParaRPr lang="en-US" altLang="ja-JP" dirty="0" smtClean="0">
                  <a:cs typeface="Arial"/>
                </a:endParaRPr>
              </a:p>
              <a:p>
                <a:endParaRPr kumimoji="1" lang="ja-JP" altLang="en-US" dirty="0"/>
              </a:p>
            </p:txBody>
          </p:sp>
        </mc:Choice>
        <mc:Fallback xmlns="">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この包含率の計算には</a:t>
                </a:r>
                <a:r>
                  <a:rPr kumimoji="1" lang="ja-JP" altLang="en-US" i="0" dirty="0" smtClean="0">
                    <a:latin typeface="Cambria Math" panose="02040503050406030204" pitchFamily="18" charset="0"/>
                  </a:rPr>
                  <a:t>"ファイルとクエリの共通のトークンの数</a:t>
                </a:r>
                <a:r>
                  <a:rPr kumimoji="1" lang="ja-JP" altLang="en-US" i="0" dirty="0" smtClean="0"/>
                  <a:t>"</a:t>
                </a:r>
                <a:r>
                  <a:rPr lang="ja-JP" altLang="en-US" dirty="0" smtClean="0">
                    <a:cs typeface="Arial"/>
                  </a:rPr>
                  <a:t>を知る必要が</a:t>
                </a:r>
                <a:r>
                  <a:rPr lang="ja-JP" altLang="en-US" dirty="0" smtClean="0">
                    <a:cs typeface="Arial"/>
                  </a:rPr>
                  <a:t>あります。</a:t>
                </a:r>
                <a:endParaRPr lang="en-US" altLang="ja-JP" dirty="0" smtClean="0">
                  <a:cs typeface="Arial"/>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dirty="0" smtClean="0">
                    <a:cs typeface="Arial"/>
                  </a:rPr>
                  <a:t>しあｋし、クエリとファイルのトークンを一つひとつ調査していては時間的コストが大きくなってしまいます。</a:t>
                </a:r>
                <a:endParaRPr lang="en-US" altLang="ja-JP" dirty="0" smtClean="0">
                  <a:cs typeface="Arial"/>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dirty="0" smtClean="0">
                    <a:cs typeface="Arial"/>
                  </a:rPr>
                  <a:t>また、時間的コストの小さい</a:t>
                </a:r>
                <a:r>
                  <a:rPr lang="ja-JP" altLang="en-US" sz="1200" dirty="0" smtClean="0">
                    <a:cs typeface="Arial"/>
                  </a:rPr>
                  <a:t>２つのビット列の</a:t>
                </a:r>
                <a:r>
                  <a:rPr lang="en-US" altLang="ja-JP" sz="1200" dirty="0" smtClean="0">
                    <a:cs typeface="Arial"/>
                  </a:rPr>
                  <a:t>1</a:t>
                </a:r>
                <a:r>
                  <a:rPr lang="ja-JP" altLang="en-US" sz="1200" dirty="0" smtClean="0">
                    <a:cs typeface="Arial"/>
                  </a:rPr>
                  <a:t>に設定されているビット数を調査しても、</a:t>
                </a:r>
                <a:endParaRPr lang="en-US" altLang="ja-JP" sz="1200" dirty="0" smtClean="0">
                  <a:cs typeface="Arial"/>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cs typeface="Arial"/>
                  </a:rPr>
                  <a:t>ハッシュ値が衝突している可能性があるため、正確な結果が得られません。</a:t>
                </a:r>
                <a:endParaRPr lang="en-US" altLang="ja-JP" sz="1200" dirty="0" smtClean="0">
                  <a:cs typeface="Arial"/>
                </a:endParaRPr>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dirty="0" smtClean="0">
                  <a:cs typeface="Arial"/>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dirty="0" smtClean="0">
                    <a:cs typeface="Arial"/>
                  </a:rPr>
                  <a:t>そこで、</a:t>
                </a:r>
                <a:r>
                  <a:rPr kumimoji="1" lang="ja-JP" altLang="en-US" dirty="0" smtClean="0"/>
                  <a:t>ファイルとクエリの共通のトークンの数の計算には</a:t>
                </a:r>
                <a:r>
                  <a:rPr lang="en-US" altLang="ja-JP" sz="1200" dirty="0" smtClean="0">
                    <a:solidFill>
                      <a:schemeClr val="tx1"/>
                    </a:solidFill>
                  </a:rPr>
                  <a:t>2</a:t>
                </a:r>
                <a:r>
                  <a:rPr lang="ja-JP" altLang="en-US" sz="1200" dirty="0" err="1">
                    <a:solidFill>
                      <a:schemeClr val="tx1"/>
                    </a:solidFill>
                  </a:rPr>
                  <a:t>つの</a:t>
                </a:r>
                <a:r>
                  <a:rPr lang="ja-JP" altLang="en-US" sz="1200" dirty="0">
                    <a:solidFill>
                      <a:schemeClr val="tx1"/>
                    </a:solidFill>
                  </a:rPr>
                  <a:t>ビット列の</a:t>
                </a:r>
                <a:r>
                  <a:rPr lang="en-US" altLang="ja-JP" sz="1200" dirty="0">
                    <a:solidFill>
                      <a:schemeClr val="tx1"/>
                    </a:solidFill>
                  </a:rPr>
                  <a:t>AND</a:t>
                </a:r>
                <a:r>
                  <a:rPr lang="ja-JP" altLang="en-US" sz="1200" dirty="0">
                    <a:solidFill>
                      <a:schemeClr val="tx1"/>
                    </a:solidFill>
                  </a:rPr>
                  <a:t>からハッシュ値衝突確率を考慮して推定された最尤値を使用 </a:t>
                </a:r>
                <a:r>
                  <a:rPr lang="en-US" altLang="ja-JP" sz="1200" dirty="0">
                    <a:solidFill>
                      <a:schemeClr val="tx1"/>
                    </a:solidFill>
                  </a:rPr>
                  <a:t>[2</a:t>
                </a:r>
                <a:r>
                  <a:rPr lang="en-US" altLang="ja-JP" sz="1200" dirty="0" smtClean="0">
                    <a:solidFill>
                      <a:schemeClr val="tx1"/>
                    </a:solidFill>
                  </a:rPr>
                  <a:t>]</a:t>
                </a:r>
                <a:endParaRPr lang="en-US" altLang="ja-JP" sz="1200" dirty="0">
                  <a:solidFill>
                    <a:schemeClr val="tx1"/>
                  </a:solidFill>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dirty="0" smtClean="0">
                    <a:cs typeface="Arial"/>
                  </a:rPr>
                  <a:t>することで高速に正確な包含率の計算を行います。</a:t>
                </a:r>
                <a:endParaRPr lang="en-US" altLang="ja-JP" dirty="0" smtClean="0">
                  <a:cs typeface="Aria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dirty="0" smtClean="0">
                  <a:cs typeface="Arial"/>
                </a:endParaRPr>
              </a:p>
              <a:p>
                <a:endParaRPr kumimoji="1" lang="ja-JP" altLang="en-US" dirty="0"/>
              </a:p>
            </p:txBody>
          </p:sp>
        </mc:Fallback>
      </mc:AlternateContent>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16</a:t>
            </a:fld>
            <a:endParaRPr kumimoji="1" lang="ja-JP" altLang="en-US"/>
          </a:p>
        </p:txBody>
      </p:sp>
    </p:spTree>
    <p:extLst>
      <p:ext uri="{BB962C8B-B14F-4D97-AF65-F5344CB8AC3E}">
        <p14:creationId xmlns:p14="http://schemas.microsoft.com/office/powerpoint/2010/main" val="27260198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a:p>
            <a:endParaRPr kumimoji="1" lang="en-US" altLang="ja-JP" dirty="0" smtClean="0"/>
          </a:p>
          <a:p>
            <a:r>
              <a:rPr kumimoji="1" lang="ja-JP" altLang="en-US" dirty="0" smtClean="0"/>
              <a:t>この図は先ほど紹介した既存の</a:t>
            </a:r>
            <a:r>
              <a:rPr lang="en-US" altLang="ja-JP" sz="1200" dirty="0" err="1" smtClean="0"/>
              <a:t>NCDSearch</a:t>
            </a:r>
            <a:r>
              <a:rPr lang="ja-JP" altLang="en-US" sz="1200" dirty="0" smtClean="0"/>
              <a:t>の処理概要です・</a:t>
            </a:r>
            <a:endParaRPr lang="en-US" altLang="ja-JP" sz="1200" dirty="0" smtClean="0"/>
          </a:p>
          <a:p>
            <a:r>
              <a:rPr lang="ja-JP" altLang="en-US" sz="1200" dirty="0" smtClean="0"/>
              <a:t>この</a:t>
            </a:r>
            <a:r>
              <a:rPr lang="en-US" altLang="ja-JP" sz="1200" dirty="0" err="1" smtClean="0"/>
              <a:t>NCDSearch</a:t>
            </a:r>
            <a:r>
              <a:rPr lang="ja-JP" altLang="en-US" sz="1200" dirty="0" smtClean="0"/>
              <a:t>に対して、本研究では</a:t>
            </a:r>
            <a:r>
              <a:rPr lang="ja-JP" altLang="en-US" dirty="0" smtClean="0"/>
              <a:t>包含率を用いたブルームフィルタを実装するとこのような処理概要になります。</a:t>
            </a:r>
            <a:endParaRPr lang="en-US" altLang="ja-JP" dirty="0" smtClean="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17</a:t>
            </a:fld>
            <a:endParaRPr kumimoji="1" lang="ja-JP" altLang="en-US"/>
          </a:p>
        </p:txBody>
      </p:sp>
    </p:spTree>
    <p:extLst>
      <p:ext uri="{BB962C8B-B14F-4D97-AF65-F5344CB8AC3E}">
        <p14:creationId xmlns:p14="http://schemas.microsoft.com/office/powerpoint/2010/main" val="36375996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既存の</a:t>
            </a:r>
            <a:r>
              <a:rPr kumimoji="1" lang="en-US" altLang="ja-JP" dirty="0" err="1" smtClean="0"/>
              <a:t>NCDseach</a:t>
            </a:r>
            <a:r>
              <a:rPr kumimoji="1" lang="ja-JP" altLang="en-US" dirty="0" smtClean="0"/>
              <a:t>に比べてこちらの</a:t>
            </a:r>
            <a:r>
              <a:rPr lang="ja-JP" altLang="en-US" sz="1200" dirty="0" smtClean="0"/>
              <a:t>ブルームフィルタにより類似コードを含む可能性があるファイルを抽出する</a:t>
            </a:r>
          </a:p>
          <a:p>
            <a:r>
              <a:rPr kumimoji="1" lang="ja-JP" altLang="en-US" dirty="0" smtClean="0"/>
              <a:t>処理が増えることになります。</a:t>
            </a:r>
            <a:endParaRPr kumimoji="1" lang="en-US" altLang="ja-JP" dirty="0" smtClean="0"/>
          </a:p>
          <a:p>
            <a:endParaRPr kumimoji="1" lang="en-US" altLang="ja-JP" dirty="0" smtClean="0"/>
          </a:p>
          <a:p>
            <a:r>
              <a:rPr kumimoji="1" lang="ja-JP" altLang="en-US" dirty="0" smtClean="0"/>
              <a:t>この処理によって、次に行う時間的コストの大きい正規圧縮距離の計算を行う</a:t>
            </a:r>
            <a:endParaRPr kumimoji="1" lang="en-US" altLang="ja-JP" dirty="0" smtClean="0"/>
          </a:p>
          <a:p>
            <a:r>
              <a:rPr kumimoji="1" lang="ja-JP" altLang="en-US" dirty="0" smtClean="0"/>
              <a:t>フィルルをフィルタリングでき、実行時間を削減</a:t>
            </a:r>
            <a:r>
              <a:rPr kumimoji="1" lang="ja-JP" altLang="en-US" dirty="0" err="1" smtClean="0"/>
              <a:t>される考えて</a:t>
            </a:r>
            <a:r>
              <a:rPr kumimoji="1" lang="ja-JP" altLang="en-US" dirty="0" smtClean="0"/>
              <a:t>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18</a:t>
            </a:fld>
            <a:endParaRPr kumimoji="1" lang="ja-JP" altLang="en-US"/>
          </a:p>
        </p:txBody>
      </p:sp>
    </p:spTree>
    <p:extLst>
      <p:ext uri="{BB962C8B-B14F-4D97-AF65-F5344CB8AC3E}">
        <p14:creationId xmlns:p14="http://schemas.microsoft.com/office/powerpoint/2010/main" val="19133120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100" dirty="0" smtClean="0"/>
              <a:t>では評価実験について説明します。</a:t>
            </a:r>
            <a:endParaRPr lang="en-US" altLang="ja-JP" sz="11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dirty="0" smtClean="0"/>
              <a:t>本研究の評価実験として、既存の</a:t>
            </a:r>
            <a:r>
              <a:rPr lang="en-US" altLang="ja-JP" sz="1100" dirty="0" err="1" smtClean="0"/>
              <a:t>NCDSearch</a:t>
            </a:r>
            <a:r>
              <a:rPr lang="ja-JP" altLang="en-US" sz="1100" dirty="0" smtClean="0"/>
              <a:t>との比較評価を行います。</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sz="11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100" dirty="0" smtClean="0"/>
              <a:t>この実験には</a:t>
            </a:r>
            <a:r>
              <a:rPr lang="en-US" altLang="ja-JP" sz="1100" dirty="0" err="1" smtClean="0"/>
              <a:t>PostgreSQL,Git,Linux</a:t>
            </a:r>
            <a:r>
              <a:rPr lang="ja-JP" altLang="en-US" sz="1100" dirty="0"/>
              <a:t>の３つの</a:t>
            </a:r>
            <a:r>
              <a:rPr lang="en-US" altLang="ja-JP" sz="1100" dirty="0"/>
              <a:t>OSS</a:t>
            </a:r>
            <a:r>
              <a:rPr lang="ja-JP" altLang="ja-JP" sz="1100" dirty="0"/>
              <a:t>プロジェクト</a:t>
            </a:r>
            <a:r>
              <a:rPr lang="ja-JP" altLang="en-US" sz="1100" dirty="0"/>
              <a:t>の更新履歴</a:t>
            </a:r>
            <a:r>
              <a:rPr lang="ja-JP" altLang="en-US" sz="1100" dirty="0" smtClean="0"/>
              <a:t>から類似コードのバグ修正を　</a:t>
            </a:r>
            <a:endParaRPr lang="en-US" altLang="ja-JP" sz="11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100" dirty="0" smtClean="0"/>
              <a:t>集めたクエリ・検索結果集合の組から成るデータセットを用います。</a:t>
            </a:r>
            <a:endParaRPr lang="en-US" altLang="ja-JP" sz="1100"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sz="1100" dirty="0" smtClean="0"/>
          </a:p>
          <a:p>
            <a:pPr marL="0" marR="0" lvl="2"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t>このデータセットには</a:t>
            </a:r>
            <a:r>
              <a:rPr lang="ja-JP" altLang="en-US" sz="1100" dirty="0" smtClean="0"/>
              <a:t>完全一致コード、類似コードが含まれています。</a:t>
            </a:r>
            <a:endParaRPr lang="en-US" altLang="ja-JP" sz="1100" dirty="0" smtClean="0"/>
          </a:p>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100" dirty="0" smtClean="0"/>
              <a:t>また、このデータセットに対して既存の</a:t>
            </a:r>
            <a:r>
              <a:rPr lang="en-US" altLang="ja-JP" sz="1100" dirty="0" err="1" smtClean="0"/>
              <a:t>NCDSearch</a:t>
            </a:r>
            <a:r>
              <a:rPr lang="ja-JP" altLang="en-US" sz="1100" dirty="0" smtClean="0"/>
              <a:t>では</a:t>
            </a:r>
            <a:r>
              <a:rPr lang="en-US" altLang="ja-JP" sz="1100" dirty="0" smtClean="0"/>
              <a:t>recall</a:t>
            </a:r>
            <a:r>
              <a:rPr lang="ja-JP" altLang="en-US" sz="1100" dirty="0" smtClean="0"/>
              <a:t>が１でした。</a:t>
            </a:r>
            <a:endParaRPr lang="en-US" altLang="ja-JP" sz="1100" dirty="0" smtClean="0"/>
          </a:p>
          <a:p>
            <a:pPr marL="0" marR="0" lvl="2" indent="0" algn="l" defTabSz="914400" rtl="0" eaLnBrk="1" fontAlgn="auto" latinLnBrk="0" hangingPunct="1">
              <a:lnSpc>
                <a:spcPct val="100000"/>
              </a:lnSpc>
              <a:spcBef>
                <a:spcPts val="0"/>
              </a:spcBef>
              <a:spcAft>
                <a:spcPts val="0"/>
              </a:spcAft>
              <a:buClrTx/>
              <a:buSzTx/>
              <a:buFontTx/>
              <a:buNone/>
              <a:tabLst/>
              <a:defRPr/>
            </a:pPr>
            <a:endParaRPr lang="en-US" altLang="ja-JP" sz="1100" dirty="0" smtClean="0"/>
          </a:p>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100" dirty="0" smtClean="0"/>
              <a:t>この実験に対して研究課題を</a:t>
            </a:r>
            <a:endParaRPr lang="en-US" altLang="ja-JP" sz="1100" dirty="0" smtClean="0"/>
          </a:p>
          <a:p>
            <a:pPr marL="0" lvl="1"/>
            <a:r>
              <a:rPr lang="ja-JP" altLang="en-US" sz="1100" dirty="0" smtClean="0"/>
              <a:t>・処理速度は短縮されるか</a:t>
            </a:r>
          </a:p>
          <a:p>
            <a:pPr marL="0" lvl="1"/>
            <a:r>
              <a:rPr lang="ja-JP" altLang="en-US" sz="1100" dirty="0" smtClean="0"/>
              <a:t>・</a:t>
            </a:r>
            <a:r>
              <a:rPr lang="en-US" altLang="ja-JP" sz="1100" dirty="0" smtClean="0"/>
              <a:t>recall</a:t>
            </a:r>
            <a:r>
              <a:rPr lang="ja-JP" altLang="en-US" sz="1100" dirty="0" smtClean="0"/>
              <a:t>は改変前と同じ</a:t>
            </a:r>
            <a:r>
              <a:rPr lang="en-US" altLang="ja-JP" sz="1100" dirty="0" smtClean="0"/>
              <a:t>1</a:t>
            </a:r>
            <a:r>
              <a:rPr lang="ja-JP" altLang="en-US" sz="1100" dirty="0" smtClean="0"/>
              <a:t>保たれるか</a:t>
            </a:r>
            <a:endParaRPr lang="en-US" altLang="ja-JP" sz="1100" dirty="0" smtClean="0"/>
          </a:p>
          <a:p>
            <a:pPr marL="0" lvl="1"/>
            <a:r>
              <a:rPr lang="ja-JP" altLang="en-US" sz="1100" dirty="0" smtClean="0"/>
              <a:t>・上記を実現する適切なパラメータどんな値か</a:t>
            </a:r>
            <a:endParaRPr lang="en-US" altLang="ja-JP" sz="1100" dirty="0" smtClean="0"/>
          </a:p>
          <a:p>
            <a:pPr marL="0" lvl="1"/>
            <a:r>
              <a:rPr lang="ja-JP" altLang="en-US" sz="1100" dirty="0" smtClean="0"/>
              <a:t>の３つを設定しています</a:t>
            </a:r>
            <a:endParaRPr lang="en-US" altLang="ja-JP" sz="1100" dirty="0" smtClean="0"/>
          </a:p>
          <a:p>
            <a:pPr marL="0" marR="0" lvl="2" indent="0" algn="l" defTabSz="914400" rtl="0" eaLnBrk="1" fontAlgn="auto" latinLnBrk="0" hangingPunct="1">
              <a:lnSpc>
                <a:spcPct val="100000"/>
              </a:lnSpc>
              <a:spcBef>
                <a:spcPts val="0"/>
              </a:spcBef>
              <a:spcAft>
                <a:spcPts val="0"/>
              </a:spcAft>
              <a:buClrTx/>
              <a:buSzTx/>
              <a:buFontTx/>
              <a:buNone/>
              <a:tabLst/>
              <a:defRPr/>
            </a:pPr>
            <a:endParaRPr lang="el-GR" altLang="ja-JP" sz="1100" dirty="0" smtClean="0"/>
          </a:p>
          <a:p>
            <a:pPr marL="0" marR="0" lvl="2" indent="0" algn="l" defTabSz="914400" rtl="0" eaLnBrk="1" fontAlgn="auto" latinLnBrk="0" hangingPunct="1">
              <a:lnSpc>
                <a:spcPct val="100000"/>
              </a:lnSpc>
              <a:spcBef>
                <a:spcPts val="0"/>
              </a:spcBef>
              <a:spcAft>
                <a:spcPts val="0"/>
              </a:spcAft>
              <a:buClrTx/>
              <a:buSzTx/>
              <a:buFontTx/>
              <a:buNone/>
              <a:tabLst/>
              <a:defRPr/>
            </a:pPr>
            <a:endParaRPr lang="en-US" altLang="ja-JP" sz="1100" dirty="0" smtClean="0"/>
          </a:p>
          <a:p>
            <a:pPr marL="0" marR="0" lvl="2" indent="0" algn="l" defTabSz="914400" rtl="0" eaLnBrk="1" fontAlgn="auto" latinLnBrk="0" hangingPunct="1">
              <a:lnSpc>
                <a:spcPct val="100000"/>
              </a:lnSpc>
              <a:spcBef>
                <a:spcPts val="0"/>
              </a:spcBef>
              <a:spcAft>
                <a:spcPts val="0"/>
              </a:spcAft>
              <a:buClrTx/>
              <a:buSzTx/>
              <a:buFontTx/>
              <a:buNone/>
              <a:tabLst/>
              <a:defRPr/>
            </a:pPr>
            <a:endParaRPr kumimoji="1" lang="en-US" altLang="ja-JP" sz="1100" dirty="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19</a:t>
            </a:fld>
            <a:endParaRPr kumimoji="1" lang="ja-JP" altLang="en-US"/>
          </a:p>
        </p:txBody>
      </p:sp>
    </p:spTree>
    <p:extLst>
      <p:ext uri="{BB962C8B-B14F-4D97-AF65-F5344CB8AC3E}">
        <p14:creationId xmlns:p14="http://schemas.microsoft.com/office/powerpoint/2010/main" val="19651267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ノート プレースホルダー 2"/>
              <p:cNvSpPr>
                <a:spLocks noGrp="1"/>
              </p:cNvSpPr>
              <p:nvPr>
                <p:ph type="body" idx="1"/>
              </p:nvPr>
            </p:nvSpPr>
            <p:spPr/>
            <p:txBody>
              <a:bodyPr/>
              <a:lstStyle/>
              <a:p>
                <a:r>
                  <a:rPr kumimoji="1" lang="ja-JP" altLang="en-US" dirty="0" smtClean="0"/>
                  <a:t>また、こちらが使用するブルームフィルタの設定についてです。</a:t>
                </a:r>
                <a:endParaRPr kumimoji="1" lang="en-US" altLang="ja-JP" dirty="0" smtClean="0"/>
              </a:p>
              <a:p>
                <a:r>
                  <a:rPr kumimoji="1" lang="ja-JP" altLang="en-US" dirty="0" smtClean="0"/>
                  <a:t>ブルームフィルタではビット列、ハッシュ関数を最初に設定します。</a:t>
                </a:r>
                <a:endParaRPr kumimoji="1" lang="en-US" altLang="ja-JP" dirty="0" smtClean="0"/>
              </a:p>
              <a:p>
                <a:r>
                  <a:rPr lang="ja-JP" altLang="en-US" dirty="0" smtClean="0"/>
                  <a:t>ビット列に関しては</a:t>
                </a:r>
                <a:r>
                  <a:rPr kumimoji="1" lang="ja-JP" altLang="en-US" sz="1200" dirty="0" smtClean="0"/>
                  <a:t>ビット数</a:t>
                </a:r>
                <a:r>
                  <a:rPr kumimoji="1" lang="ja-JP" altLang="en-US" sz="1200" dirty="0"/>
                  <a:t>が</a:t>
                </a:r>
                <a14:m>
                  <m:oMath xmlns:m="http://schemas.openxmlformats.org/officeDocument/2006/math">
                    <m:r>
                      <a:rPr lang="ja-JP" altLang="en-US" sz="1200" i="1">
                        <a:latin typeface="Cambria Math" panose="02040503050406030204" pitchFamily="18" charset="0"/>
                      </a:rPr>
                      <m:t>大きいほど　　</m:t>
                    </m:r>
                    <m:d>
                      <m:dPr>
                        <m:begChr m:val="|"/>
                        <m:endChr m:val="|"/>
                        <m:ctrlPr>
                          <a:rPr lang="en-US" altLang="ja-JP" sz="1200" i="1">
                            <a:latin typeface="Cambria Math" panose="02040503050406030204" pitchFamily="18" charset="0"/>
                          </a:rPr>
                        </m:ctrlPr>
                      </m:dPr>
                      <m:e>
                        <m:r>
                          <a:rPr lang="en-US" altLang="ja-JP" sz="1200" i="1">
                            <a:latin typeface="Cambria Math" panose="02040503050406030204" pitchFamily="18" charset="0"/>
                          </a:rPr>
                          <m:t>𝑞</m:t>
                        </m:r>
                        <m:r>
                          <a:rPr lang="en-US" altLang="ja-JP" sz="1200" i="1">
                            <a:latin typeface="Cambria Math" panose="02040503050406030204" pitchFamily="18" charset="0"/>
                          </a:rPr>
                          <m:t>∩</m:t>
                        </m:r>
                        <m:r>
                          <a:rPr lang="en-US" altLang="ja-JP" sz="1200" i="1">
                            <a:latin typeface="Cambria Math" panose="02040503050406030204" pitchFamily="18" charset="0"/>
                          </a:rPr>
                          <m:t>𝑓</m:t>
                        </m:r>
                      </m:e>
                    </m:d>
                  </m:oMath>
                </a14:m>
                <a:r>
                  <a:rPr kumimoji="1" lang="ja-JP" altLang="en-US" sz="1200" dirty="0"/>
                  <a:t>の推定の</a:t>
                </a:r>
                <a:r>
                  <a:rPr lang="ja-JP" altLang="en-US" sz="1200" dirty="0"/>
                  <a:t>精度</a:t>
                </a:r>
                <a:r>
                  <a:rPr kumimoji="1" lang="ja-JP" altLang="en-US" sz="1200" dirty="0"/>
                  <a:t>が上がるため</a:t>
                </a:r>
                <a:r>
                  <a:rPr kumimoji="1" lang="ja-JP" altLang="en-US" sz="1200" dirty="0" err="1" smtClean="0"/>
                  <a:t>、、</a:t>
                </a:r>
                <a:r>
                  <a:rPr kumimoji="1" lang="ja-JP" altLang="en-US" sz="1200" dirty="0"/>
                  <a:t>ビット列を入力する要素数の</a:t>
                </a:r>
                <a:r>
                  <a:rPr kumimoji="1" lang="en-US" altLang="ja-JP" sz="1200" dirty="0"/>
                  <a:t>1000</a:t>
                </a:r>
                <a:r>
                  <a:rPr kumimoji="1" lang="ja-JP" altLang="en-US" sz="1200" dirty="0"/>
                  <a:t>倍の大きさと設定しています</a:t>
                </a:r>
                <a:r>
                  <a:rPr kumimoji="1" lang="ja-JP" altLang="en-US" sz="1200" dirty="0" smtClean="0"/>
                  <a:t>。</a:t>
                </a:r>
                <a:endParaRPr kumimoji="1" lang="en-US" altLang="ja-JP" sz="1200" dirty="0" smtClean="0"/>
              </a:p>
              <a:p>
                <a:r>
                  <a:rPr kumimoji="1" lang="ja-JP" altLang="en-US" sz="1200" dirty="0" smtClean="0"/>
                  <a:t>ハッシュ関数の数に関しては</a:t>
                </a:r>
                <a:r>
                  <a:rPr lang="ja-JP" altLang="en-US" sz="1200" dirty="0" smtClean="0"/>
                  <a:t>ハッシュの数が小さいほど</a:t>
                </a:r>
                <a14:m>
                  <m:oMath xmlns:m="http://schemas.openxmlformats.org/officeDocument/2006/math">
                    <m:d>
                      <m:dPr>
                        <m:begChr m:val="|"/>
                        <m:endChr m:val="|"/>
                        <m:ctrlPr>
                          <a:rPr lang="en-US" altLang="ja-JP" sz="1200" i="1">
                            <a:latin typeface="Cambria Math" panose="02040503050406030204" pitchFamily="18" charset="0"/>
                          </a:rPr>
                        </m:ctrlPr>
                      </m:dPr>
                      <m:e>
                        <m:r>
                          <a:rPr lang="en-US" altLang="ja-JP" sz="1200" i="1">
                            <a:latin typeface="Cambria Math" panose="02040503050406030204" pitchFamily="18" charset="0"/>
                          </a:rPr>
                          <m:t>𝑞</m:t>
                        </m:r>
                        <m:r>
                          <a:rPr lang="en-US" altLang="ja-JP" sz="1200" i="1">
                            <a:latin typeface="Cambria Math" panose="02040503050406030204" pitchFamily="18" charset="0"/>
                          </a:rPr>
                          <m:t>∩</m:t>
                        </m:r>
                        <m:r>
                          <a:rPr lang="en-US" altLang="ja-JP" sz="1200" i="1">
                            <a:latin typeface="Cambria Math" panose="02040503050406030204" pitchFamily="18" charset="0"/>
                          </a:rPr>
                          <m:t>𝑓</m:t>
                        </m:r>
                      </m:e>
                    </m:d>
                  </m:oMath>
                </a14:m>
                <a:r>
                  <a:rPr lang="ja-JP" altLang="en-US" sz="1200" dirty="0"/>
                  <a:t>の推定の精度が</a:t>
                </a:r>
                <a:r>
                  <a:rPr lang="ja-JP" altLang="en-US" sz="1200" dirty="0" smtClean="0"/>
                  <a:t>上がるため </a:t>
                </a:r>
                <a:r>
                  <a:rPr lang="en-US" altLang="ja-JP" sz="1200" dirty="0" smtClean="0"/>
                  <a:t>1</a:t>
                </a:r>
                <a:r>
                  <a:rPr lang="ja-JP" altLang="en-US" sz="1200" dirty="0" err="1" smtClean="0"/>
                  <a:t>つの</a:t>
                </a:r>
                <a:r>
                  <a:rPr lang="ja-JP" altLang="en-US" sz="1200" dirty="0" smtClean="0"/>
                  <a:t>ハッシュ関数を使用します。</a:t>
                </a: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また、単語間の順序関係を保存するため、</a:t>
                </a: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１単語ずつではなく</a:t>
                </a:r>
                <a:r>
                  <a:rPr lang="en-US" altLang="ja-JP" dirty="0" smtClean="0"/>
                  <a:t>n-gram</a:t>
                </a:r>
                <a:r>
                  <a:rPr lang="ja-JP" altLang="en-US" dirty="0" smtClean="0"/>
                  <a:t>でコードを分割します。</a:t>
                </a:r>
                <a:endParaRPr lang="en-US" altLang="ja-JP" sz="1200" dirty="0"/>
              </a:p>
            </p:txBody>
          </p:sp>
        </mc:Choice>
        <mc:Fallback xmlns="">
          <p:sp>
            <p:nvSpPr>
              <p:cNvPr id="3" name="ノート プレースホルダー 2"/>
              <p:cNvSpPr>
                <a:spLocks noGrp="1"/>
              </p:cNvSpPr>
              <p:nvPr>
                <p:ph type="body" idx="1"/>
              </p:nvPr>
            </p:nvSpPr>
            <p:spPr/>
            <p:txBody>
              <a:bodyPr/>
              <a:lstStyle/>
              <a:p>
                <a:r>
                  <a:rPr kumimoji="1" lang="ja-JP" altLang="en-US" dirty="0"/>
                  <a:t>ブルームフィルタの初期設定ですが、</a:t>
                </a:r>
                <a:endParaRPr kumimoji="1" lang="en-US" altLang="ja-JP" dirty="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a:t>単語間の順序関係を保存するため、</a:t>
                </a:r>
                <a:endParaRPr lang="en-US" altLang="ja-JP" sz="1200" dirty="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a:t>１単語ずつではなく</a:t>
                </a:r>
                <a:r>
                  <a:rPr lang="en-US" altLang="ja-JP" dirty="0"/>
                  <a:t>n-gram</a:t>
                </a:r>
                <a:r>
                  <a:rPr lang="ja-JP" altLang="en-US" dirty="0"/>
                  <a:t>でコードを分割します。</a:t>
                </a:r>
                <a:endParaRPr lang="en-US" altLang="ja-JP" dirty="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dirty="0"/>
                  <a:t>そして、</a:t>
                </a:r>
                <a:r>
                  <a:rPr kumimoji="1" lang="ja-JP" altLang="en-US" sz="1200" dirty="0"/>
                  <a:t>ハッシュ関数が少なく</a:t>
                </a:r>
                <a:r>
                  <a:rPr kumimoji="1" lang="en-US" altLang="ja-JP" sz="1200" dirty="0"/>
                  <a:t>,</a:t>
                </a:r>
                <a:r>
                  <a:rPr kumimoji="1" lang="ja-JP" altLang="en-US" sz="1200" dirty="0"/>
                  <a:t>ビット数が</a:t>
                </a:r>
                <a:r>
                  <a:rPr lang="ja-JP" altLang="en-US" sz="1200" i="0">
                    <a:latin typeface="Cambria Math" panose="02040503050406030204" pitchFamily="18" charset="0"/>
                  </a:rPr>
                  <a:t>大きいほど　　</a:t>
                </a:r>
                <a:r>
                  <a:rPr lang="en-US" altLang="ja-JP" sz="1200" i="0">
                    <a:latin typeface="Cambria Math" panose="02040503050406030204" pitchFamily="18" charset="0"/>
                  </a:rPr>
                  <a:t>|𝑞∩𝑓|</a:t>
                </a:r>
                <a:r>
                  <a:rPr kumimoji="1" lang="ja-JP" altLang="en-US" sz="1200" dirty="0"/>
                  <a:t>の推定の</a:t>
                </a:r>
                <a:r>
                  <a:rPr lang="ja-JP" altLang="en-US" sz="1200" dirty="0"/>
                  <a:t>精度</a:t>
                </a:r>
                <a:r>
                  <a:rPr kumimoji="1" lang="ja-JP" altLang="en-US" sz="1200" dirty="0"/>
                  <a:t>が上がるため、ハッシュ関数を一つ、ビット列を入力する要素数の</a:t>
                </a:r>
                <a:r>
                  <a:rPr kumimoji="1" lang="en-US" altLang="ja-JP" sz="1200" dirty="0"/>
                  <a:t>1000</a:t>
                </a:r>
                <a:r>
                  <a:rPr kumimoji="1" lang="ja-JP" altLang="en-US" sz="1200" dirty="0"/>
                  <a:t>倍の大きさと設定しています。</a:t>
                </a:r>
                <a:endParaRPr kumimoji="1" lang="en-US" altLang="ja-JP" sz="1200" dirty="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200" dirty="0"/>
              </a:p>
            </p:txBody>
          </p:sp>
        </mc:Fallback>
      </mc:AlternateContent>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20</a:t>
            </a:fld>
            <a:endParaRPr kumimoji="1" lang="ja-JP" altLang="en-US"/>
          </a:p>
        </p:txBody>
      </p:sp>
    </p:spTree>
    <p:extLst>
      <p:ext uri="{BB962C8B-B14F-4D97-AF65-F5344CB8AC3E}">
        <p14:creationId xmlns:p14="http://schemas.microsoft.com/office/powerpoint/2010/main" val="19881934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また、実験のパラメータについては、包含率の閾値である</a:t>
            </a:r>
            <a:r>
              <a:rPr kumimoji="1" lang="en-US" altLang="ja-JP" dirty="0" smtClean="0"/>
              <a:t>θ</a:t>
            </a:r>
            <a:r>
              <a:rPr kumimoji="1" lang="ja-JP" altLang="en-US" dirty="0" smtClean="0"/>
              <a:t>と</a:t>
            </a:r>
            <a:r>
              <a:rPr kumimoji="1" lang="en-US" altLang="ja-JP" dirty="0" smtClean="0"/>
              <a:t>n-gram</a:t>
            </a:r>
            <a:r>
              <a:rPr kumimoji="1" lang="ja-JP" altLang="en-US" dirty="0" smtClean="0"/>
              <a:t>をパラメータとします。</a:t>
            </a: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シータに関しては、</a:t>
            </a:r>
            <a:r>
              <a:rPr lang="en-US" altLang="ja-JP" sz="2400" dirty="0" smtClean="0"/>
              <a:t>θ </a:t>
            </a:r>
            <a:r>
              <a:rPr lang="ja-JP" altLang="en-US" sz="2400" dirty="0" smtClean="0"/>
              <a:t>によって除外できるファイルの数が変化し</a:t>
            </a:r>
            <a:r>
              <a:rPr lang="en-US" altLang="ja-JP" sz="2400" dirty="0" smtClean="0"/>
              <a:t>,</a:t>
            </a:r>
            <a:r>
              <a:rPr lang="ja-JP" altLang="en-US" sz="2400" dirty="0" smtClean="0"/>
              <a:t>実行時間と</a:t>
            </a:r>
            <a:r>
              <a:rPr lang="en-US" altLang="ja-JP" sz="2400" dirty="0" smtClean="0"/>
              <a:t>recall</a:t>
            </a:r>
            <a:r>
              <a:rPr lang="ja-JP" altLang="en-US" sz="2400" dirty="0" smtClean="0"/>
              <a:t>がトレードオフとなります。</a:t>
            </a:r>
            <a:endParaRPr lang="en-US" altLang="ja-JP" sz="2400" dirty="0" smtClean="0"/>
          </a:p>
          <a:p>
            <a:r>
              <a:rPr lang="en-US" altLang="ja-JP" sz="2800" dirty="0" smtClean="0"/>
              <a:t>n-gram</a:t>
            </a:r>
            <a:r>
              <a:rPr lang="ja-JP" altLang="en-US" sz="2800" dirty="0" smtClean="0"/>
              <a:t>に関しては、</a:t>
            </a:r>
            <a:r>
              <a:rPr lang="en-US" altLang="ja-JP" sz="2400" dirty="0" smtClean="0"/>
              <a:t>n</a:t>
            </a:r>
            <a:r>
              <a:rPr lang="ja-JP" altLang="en-US" sz="2400" dirty="0" smtClean="0"/>
              <a:t>によって包含率が変化し，実行時間と</a:t>
            </a:r>
            <a:r>
              <a:rPr lang="en-US" altLang="ja-JP" sz="2400" dirty="0" smtClean="0"/>
              <a:t>recall</a:t>
            </a:r>
            <a:r>
              <a:rPr lang="ja-JP" altLang="en-US" sz="2400" dirty="0" smtClean="0"/>
              <a:t>がトレードオフとなります。</a:t>
            </a:r>
            <a:endParaRPr lang="en-US" altLang="ja-JP" sz="2400" dirty="0" smtClean="0"/>
          </a:p>
          <a:p>
            <a:endParaRPr kumimoji="1" lang="en-US" altLang="ja-JP" dirty="0" smtClean="0"/>
          </a:p>
          <a:p>
            <a:r>
              <a:rPr kumimoji="1" lang="ja-JP" altLang="en-US" dirty="0" smtClean="0"/>
              <a:t>以上の設定で評価実験を行いました。</a:t>
            </a:r>
            <a:endParaRPr kumimoji="1" lang="en-US" altLang="ja-JP" dirty="0" smtClean="0"/>
          </a:p>
          <a:p>
            <a:r>
              <a:rPr kumimoji="1" lang="ja-JP" altLang="en-US" dirty="0" smtClean="0"/>
              <a:t>以降ではその結果について述べていきます。</a:t>
            </a:r>
            <a:endParaRPr kumimoji="1" lang="en-US" altLang="ja-JP" dirty="0" smtClean="0"/>
          </a:p>
          <a:p>
            <a:endParaRPr kumimoji="1" lang="en-US" altLang="ja-JP" dirty="0" smtClean="0"/>
          </a:p>
          <a:p>
            <a:r>
              <a:rPr kumimoji="1" lang="ja-JP" altLang="en-US" dirty="0" smtClean="0"/>
              <a:t>ここをもっと口で詳しく言う</a:t>
            </a:r>
            <a:r>
              <a:rPr kumimoji="1" lang="ja-JP" altLang="en-US" dirty="0" err="1" smtClean="0"/>
              <a:t>ても</a:t>
            </a:r>
            <a:r>
              <a:rPr kumimoji="1" lang="ja-JP" altLang="en-US" dirty="0" smtClean="0"/>
              <a:t>いいかもしれん</a:t>
            </a:r>
            <a:endParaRPr kumimoji="1" lang="ja-JP" altLang="en-US" dirty="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21</a:t>
            </a:fld>
            <a:endParaRPr kumimoji="1" lang="ja-JP" altLang="en-US"/>
          </a:p>
        </p:txBody>
      </p:sp>
    </p:spTree>
    <p:extLst>
      <p:ext uri="{BB962C8B-B14F-4D97-AF65-F5344CB8AC3E}">
        <p14:creationId xmlns:p14="http://schemas.microsoft.com/office/powerpoint/2010/main" val="9415173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smtClean="0"/>
              <a:t>ではまず</a:t>
            </a:r>
            <a:r>
              <a:rPr kumimoji="1" lang="en-US" altLang="ja-JP" sz="1200" dirty="0" smtClean="0"/>
              <a:t>RQ</a:t>
            </a:r>
            <a:r>
              <a:rPr kumimoji="1" lang="ja-JP" altLang="en-US" sz="1200" dirty="0" smtClean="0"/>
              <a:t>１の</a:t>
            </a:r>
            <a:r>
              <a:rPr lang="ja-JP" altLang="en-US" sz="1200" dirty="0" smtClean="0"/>
              <a:t>処理速度は短縮されるかについてです</a:t>
            </a:r>
            <a:endParaRPr lang="en-US" altLang="ja-JP" sz="1200" dirty="0" smtClean="0"/>
          </a:p>
          <a:p>
            <a:endParaRPr kumimoji="1" lang="en-US" altLang="ja-JP" sz="1200" dirty="0" smtClean="0"/>
          </a:p>
          <a:p>
            <a:r>
              <a:rPr kumimoji="1" lang="ja-JP" altLang="en-US" sz="1200" dirty="0" smtClean="0"/>
              <a:t>このグラフは縦軸が実行時間、横軸が包含率の閾値</a:t>
            </a:r>
            <a:r>
              <a:rPr kumimoji="1" lang="en-US" altLang="ja-JP" sz="1200" dirty="0" smtClean="0"/>
              <a:t>θ</a:t>
            </a:r>
            <a:r>
              <a:rPr kumimoji="1" lang="ja-JP" altLang="en-US" sz="1200" dirty="0" smtClean="0"/>
              <a:t>で、</a:t>
            </a:r>
            <a:r>
              <a:rPr kumimoji="1" lang="en-US" altLang="ja-JP" sz="1200" dirty="0" smtClean="0"/>
              <a:t>1gram</a:t>
            </a:r>
            <a:r>
              <a:rPr kumimoji="1" lang="ja-JP" altLang="en-US" sz="1200" dirty="0" smtClean="0"/>
              <a:t>から</a:t>
            </a:r>
            <a:r>
              <a:rPr kumimoji="1" lang="en-US" altLang="ja-JP" sz="1200" dirty="0" smtClean="0"/>
              <a:t>20gram</a:t>
            </a:r>
            <a:r>
              <a:rPr kumimoji="1" lang="ja-JP" altLang="en-US" sz="1200" dirty="0" smtClean="0"/>
              <a:t>まで</a:t>
            </a:r>
            <a:r>
              <a:rPr kumimoji="1" lang="en-US" altLang="ja-JP" sz="1200" dirty="0" smtClean="0"/>
              <a:t>5gram</a:t>
            </a:r>
            <a:r>
              <a:rPr kumimoji="1" lang="ja-JP" altLang="en-US" sz="1200" dirty="0" err="1" smtClean="0"/>
              <a:t>づつの</a:t>
            </a:r>
            <a:r>
              <a:rPr kumimoji="1" lang="ja-JP" altLang="en-US" sz="1200" dirty="0" smtClean="0"/>
              <a:t>実行結果を表しています。</a:t>
            </a:r>
            <a:endParaRPr kumimoji="1" lang="en-US" altLang="ja-JP" sz="1200" dirty="0" smtClean="0"/>
          </a:p>
          <a:p>
            <a:r>
              <a:rPr kumimoji="1" lang="ja-JP" altLang="en-US" sz="1200" dirty="0" smtClean="0"/>
              <a:t>ここでのハッシュ関数は１に設定しています。</a:t>
            </a:r>
            <a:endParaRPr kumimoji="1" lang="en-US" altLang="ja-JP" sz="1200" dirty="0" smtClean="0"/>
          </a:p>
          <a:p>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この結果を見ると</a:t>
            </a:r>
            <a:r>
              <a:rPr lang="en-US" altLang="ja-JP" sz="1200" kern="0" dirty="0" smtClean="0"/>
              <a:t>n-gram,</a:t>
            </a:r>
            <a:r>
              <a:rPr lang="ja-JP" altLang="en-US" sz="1200" kern="0" dirty="0" smtClean="0"/>
              <a:t>閾値</a:t>
            </a:r>
            <a:r>
              <a:rPr lang="en-US" altLang="ja-JP" sz="1200" kern="0" dirty="0" smtClean="0"/>
              <a:t>θ</a:t>
            </a:r>
            <a:r>
              <a:rPr lang="ja-JP" altLang="en-US" sz="1200" kern="0" dirty="0" smtClean="0"/>
              <a:t>の値が大きいほど実行時間が短縮されていることがわかります。</a:t>
            </a:r>
            <a:endParaRPr lang="en-US" altLang="ja-JP" sz="1200" kern="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kern="0" dirty="0" smtClean="0"/>
              <a:t>５</a:t>
            </a:r>
            <a:r>
              <a:rPr lang="en-US" altLang="ja-JP" sz="1200" kern="0" dirty="0" smtClean="0"/>
              <a:t>-gram</a:t>
            </a:r>
            <a:r>
              <a:rPr lang="ja-JP" altLang="en-US" sz="1200" kern="0" dirty="0" smtClean="0"/>
              <a:t>以上でほとんどの</a:t>
            </a:r>
            <a:r>
              <a:rPr lang="en-US" altLang="ja-JP" sz="1200" kern="0" dirty="0" smtClean="0"/>
              <a:t>θ</a:t>
            </a:r>
            <a:r>
              <a:rPr lang="ja-JP" altLang="en-US" sz="1200" kern="0" dirty="0" smtClean="0"/>
              <a:t>で改変前よりも実行時間が短い結果となり、</a:t>
            </a:r>
            <a:endParaRPr lang="en-US" altLang="ja-JP" sz="1200" kern="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sz="1200" kern="0" dirty="0" smtClean="0"/>
              <a:t>n-gram,</a:t>
            </a:r>
            <a:r>
              <a:rPr lang="ja-JP" altLang="en-US" sz="1200" kern="0" dirty="0" smtClean="0"/>
              <a:t>閾値を大きくしていくと約</a:t>
            </a:r>
            <a:r>
              <a:rPr lang="en-US" altLang="ja-JP" sz="1200" kern="0" dirty="0" smtClean="0"/>
              <a:t>90%</a:t>
            </a:r>
            <a:r>
              <a:rPr lang="ja-JP" altLang="en-US" sz="1200" kern="0" dirty="0" smtClean="0"/>
              <a:t>短縮された値に収束していることがわかります。</a:t>
            </a:r>
            <a:endParaRPr lang="en-US" altLang="ja-JP" sz="1200" kern="0"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ja-JP" altLang="en-US" sz="1200" kern="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200" kern="0" dirty="0" smtClean="0"/>
          </a:p>
          <a:p>
            <a:endParaRPr kumimoji="1" lang="ja-JP" altLang="en-US" sz="1200" dirty="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22</a:t>
            </a:fld>
            <a:endParaRPr kumimoji="1" lang="ja-JP" altLang="en-US"/>
          </a:p>
        </p:txBody>
      </p:sp>
    </p:spTree>
    <p:extLst>
      <p:ext uri="{BB962C8B-B14F-4D97-AF65-F5344CB8AC3E}">
        <p14:creationId xmlns:p14="http://schemas.microsoft.com/office/powerpoint/2010/main" val="32732486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では、まず研究</a:t>
            </a:r>
            <a:r>
              <a:rPr kumimoji="1" lang="ja-JP" altLang="en-US" dirty="0" smtClean="0"/>
              <a:t>背景についてです。研究背景としてソフトウェアの再利用があります、このソフトウェアの再利用により</a:t>
            </a:r>
            <a:r>
              <a:rPr kumimoji="1" lang="en-US" altLang="ja-JP"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開発のコストを抑え，ソフトウェアを効率的に開発可能になります</a:t>
            </a: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しかしそれと同時に</a:t>
            </a:r>
            <a:r>
              <a:rPr lang="ja-JP" altLang="en-US" sz="2400" dirty="0" smtClean="0"/>
              <a:t>ソフトウェアの保守コストを大きくする要因にもなります。</a:t>
            </a:r>
            <a:endParaRPr lang="en-US" altLang="ja-JP" sz="2400" dirty="0" smtClean="0"/>
          </a:p>
          <a:p>
            <a:r>
              <a:rPr lang="ja-JP" altLang="en-US" dirty="0" smtClean="0"/>
              <a:t>これはソフトウェアの再利用によって同一</a:t>
            </a:r>
            <a:r>
              <a:rPr lang="ja-JP" altLang="en-US" dirty="0"/>
              <a:t>または類似した部分を持つ</a:t>
            </a:r>
            <a:r>
              <a:rPr lang="ja-JP" altLang="en-US" dirty="0" smtClean="0"/>
              <a:t>コードが生じ、</a:t>
            </a:r>
            <a:r>
              <a:rPr lang="ja-JP" altLang="en-US" sz="2000" dirty="0" smtClean="0"/>
              <a:t>コードを修正する場合</a:t>
            </a:r>
            <a:r>
              <a:rPr lang="en-US" altLang="ja-JP" sz="2000" dirty="0" smtClean="0"/>
              <a:t>, </a:t>
            </a:r>
            <a:r>
              <a:rPr lang="ja-JP" altLang="en-US" sz="2000" dirty="0" smtClean="0"/>
              <a:t>類似コードの同時修正を検討する必要があるためです。</a:t>
            </a:r>
            <a:endParaRPr lang="en-US" altLang="ja-JP" sz="2000" dirty="0" smtClean="0"/>
          </a:p>
          <a:p>
            <a:r>
              <a:rPr lang="ja-JP" altLang="en-US" sz="2800" dirty="0" smtClean="0"/>
              <a:t>また、大規模なソフトウェアほど多くの類似コードを含み、</a:t>
            </a:r>
            <a:r>
              <a:rPr lang="ja-JP" altLang="en-US" sz="2400" dirty="0" smtClean="0"/>
              <a:t>類似コードを一つ一つ手作業で探すのは非効率だといえます。</a:t>
            </a:r>
            <a:endParaRPr lang="en-US" altLang="ja-JP" sz="24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2400" dirty="0" smtClean="0"/>
              <a:t>これらの背景から、類似コードを検索するシステム</a:t>
            </a:r>
            <a:r>
              <a:rPr kumimoji="1" lang="ja-JP" altLang="en-US" sz="2400" dirty="0" smtClean="0"/>
              <a:t>が必要とされています。</a:t>
            </a:r>
          </a:p>
          <a:p>
            <a:endParaRPr lang="en-US" altLang="ja-JP" sz="2400"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3CC87773-5E80-4587-948B-BCF2CC02DFBC}" type="slidenum">
              <a:rPr kumimoji="1" lang="ja-JP" altLang="en-US" smtClean="0"/>
              <a:t>2</a:t>
            </a:fld>
            <a:endParaRPr kumimoji="1" lang="ja-JP" altLang="en-US"/>
          </a:p>
        </p:txBody>
      </p:sp>
    </p:spTree>
    <p:extLst>
      <p:ext uri="{BB962C8B-B14F-4D97-AF65-F5344CB8AC3E}">
        <p14:creationId xmlns:p14="http://schemas.microsoft.com/office/powerpoint/2010/main" val="37909340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次に</a:t>
            </a:r>
            <a:r>
              <a:rPr lang="en-US" altLang="ja-JP" sz="1200" dirty="0" smtClean="0"/>
              <a:t>RQ2:recall</a:t>
            </a:r>
            <a:r>
              <a:rPr lang="ja-JP" altLang="en-US" sz="1200" dirty="0" smtClean="0"/>
              <a:t>は</a:t>
            </a:r>
            <a:endParaRPr kumimoji="1" lang="ja-JP" alt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改変前と同じ</a:t>
            </a:r>
            <a:r>
              <a:rPr lang="en-US" altLang="ja-JP" sz="1200" dirty="0" smtClean="0"/>
              <a:t>1</a:t>
            </a:r>
            <a:r>
              <a:rPr lang="ja-JP" altLang="en-US" sz="1200" dirty="0" smtClean="0"/>
              <a:t>に保たれるかについてです。</a:t>
            </a:r>
            <a:endParaRPr lang="en-US" altLang="ja-JP" sz="1200" dirty="0" smtClean="0"/>
          </a:p>
          <a:p>
            <a:endParaRPr lang="en-US" altLang="ja-JP" sz="1200" dirty="0" smtClean="0"/>
          </a:p>
          <a:p>
            <a:r>
              <a:rPr kumimoji="1" lang="ja-JP" altLang="en-US" sz="1200" dirty="0" smtClean="0"/>
              <a:t>このグラフは先ほどのグラフの縦軸が</a:t>
            </a:r>
            <a:r>
              <a:rPr kumimoji="1" lang="en-US" altLang="ja-JP" sz="1200" dirty="0" smtClean="0"/>
              <a:t>recall</a:t>
            </a:r>
            <a:r>
              <a:rPr kumimoji="1" lang="ja-JP" altLang="en-US" sz="1200" dirty="0" smtClean="0"/>
              <a:t>になったものです。</a:t>
            </a:r>
            <a:endParaRPr kumimoji="1" lang="en-US" altLang="ja-JP" sz="1200" dirty="0" smtClean="0"/>
          </a:p>
          <a:p>
            <a:endParaRPr kumimoji="1" lang="en-US" altLang="ja-JP" sz="1200" dirty="0" smtClean="0"/>
          </a:p>
          <a:p>
            <a:r>
              <a:rPr kumimoji="1" lang="ja-JP" altLang="en-US" sz="1200" dirty="0" smtClean="0"/>
              <a:t>この結果を見ると</a:t>
            </a:r>
            <a:endParaRPr kumimoji="1" lang="en-US" altLang="ja-JP" sz="1200" dirty="0" smtClean="0"/>
          </a:p>
          <a:p>
            <a:r>
              <a:rPr lang="en-US" altLang="ja-JP" sz="1200" kern="0" dirty="0" err="1" smtClean="0"/>
              <a:t>Ngram</a:t>
            </a:r>
            <a:r>
              <a:rPr lang="en-US" altLang="ja-JP" sz="1200" kern="0" dirty="0" smtClean="0"/>
              <a:t>,</a:t>
            </a:r>
            <a:r>
              <a:rPr lang="ja-JP" altLang="en-US" sz="1200" kern="0" dirty="0" smtClean="0"/>
              <a:t>閾値</a:t>
            </a:r>
            <a:r>
              <a:rPr lang="en-US" altLang="ja-JP" sz="1200" kern="0" dirty="0" smtClean="0"/>
              <a:t>θ</a:t>
            </a:r>
            <a:r>
              <a:rPr lang="ja-JP" altLang="en-US" sz="1200" kern="0" dirty="0" smtClean="0"/>
              <a:t>が小さいほど</a:t>
            </a:r>
            <a:r>
              <a:rPr lang="en-US" altLang="ja-JP" sz="1200" kern="0" dirty="0" smtClean="0"/>
              <a:t>recall</a:t>
            </a:r>
            <a:r>
              <a:rPr lang="ja-JP" altLang="en-US" sz="1200" kern="0" dirty="0" smtClean="0"/>
              <a:t>が高くなっており、</a:t>
            </a:r>
            <a:endParaRPr lang="en-US" altLang="ja-JP" sz="1200" kern="0" dirty="0" smtClean="0"/>
          </a:p>
          <a:p>
            <a:r>
              <a:rPr lang="en-US" altLang="ja-JP" sz="1200" kern="0" dirty="0" smtClean="0"/>
              <a:t>recall1</a:t>
            </a:r>
            <a:r>
              <a:rPr lang="ja-JP" altLang="en-US" sz="1200" kern="0" dirty="0" smtClean="0"/>
              <a:t>を保つパラメータが存在することがわかります。</a:t>
            </a:r>
            <a:endParaRPr lang="en-US" altLang="ja-JP" sz="1200" kern="0" dirty="0" smtClean="0"/>
          </a:p>
          <a:p>
            <a:r>
              <a:rPr lang="ja-JP" altLang="en-US" sz="1200" kern="0" dirty="0" smtClean="0"/>
              <a:t>また全ての</a:t>
            </a:r>
            <a:r>
              <a:rPr lang="en-US" altLang="ja-JP" sz="1200" kern="0" dirty="0" smtClean="0"/>
              <a:t>n-gram</a:t>
            </a:r>
            <a:r>
              <a:rPr lang="ja-JP" altLang="en-US" sz="1200" kern="0" dirty="0" smtClean="0"/>
              <a:t>で、ある閾値</a:t>
            </a:r>
            <a:r>
              <a:rPr lang="en-US" altLang="ja-JP" sz="1200" kern="0" dirty="0" smtClean="0"/>
              <a:t>θ</a:t>
            </a:r>
            <a:r>
              <a:rPr lang="ja-JP" altLang="en-US" sz="1200" kern="0" dirty="0" smtClean="0"/>
              <a:t>を超えると</a:t>
            </a:r>
            <a:r>
              <a:rPr lang="en-US" altLang="ja-JP" sz="1200" kern="0" dirty="0" smtClean="0"/>
              <a:t>recall1</a:t>
            </a:r>
            <a:r>
              <a:rPr lang="ja-JP" altLang="en-US" sz="1200" kern="0" dirty="0" smtClean="0"/>
              <a:t>以下になっていることもわかります。</a:t>
            </a:r>
          </a:p>
          <a:p>
            <a:endParaRPr kumimoji="1" lang="ja-JP" altLang="en-US" sz="1200" dirty="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23</a:t>
            </a:fld>
            <a:endParaRPr kumimoji="1" lang="ja-JP" altLang="en-US"/>
          </a:p>
        </p:txBody>
      </p:sp>
    </p:spTree>
    <p:extLst>
      <p:ext uri="{BB962C8B-B14F-4D97-AF65-F5344CB8AC3E}">
        <p14:creationId xmlns:p14="http://schemas.microsoft.com/office/powerpoint/2010/main" val="26303589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t>RQ3</a:t>
            </a:r>
            <a:r>
              <a:rPr lang="ja-JP" altLang="en-US" sz="1200" dirty="0" smtClean="0"/>
              <a:t>の理想の</a:t>
            </a:r>
            <a:r>
              <a:rPr lang="en-US" altLang="ja-JP" sz="1200" dirty="0" smtClean="0"/>
              <a:t>recall</a:t>
            </a:r>
            <a:r>
              <a:rPr lang="ja-JP" altLang="en-US" sz="1200" dirty="0" err="1" smtClean="0"/>
              <a:t>、</a:t>
            </a:r>
            <a:r>
              <a:rPr lang="ja-JP" altLang="en-US" sz="1200" dirty="0" smtClean="0"/>
              <a:t>実行時間を適切なパラメータについてです。</a:t>
            </a:r>
            <a:endParaRPr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RQ1</a:t>
            </a:r>
            <a:r>
              <a:rPr kumimoji="1" lang="ja-JP" altLang="en-US" dirty="0" smtClean="0"/>
              <a:t>と</a:t>
            </a:r>
            <a:r>
              <a:rPr kumimoji="1" lang="en-US" altLang="ja-JP" dirty="0" smtClean="0"/>
              <a:t>RQ2</a:t>
            </a:r>
            <a:r>
              <a:rPr kumimoji="1" lang="ja-JP" altLang="en-US" dirty="0" smtClean="0"/>
              <a:t>の結果をみると</a:t>
            </a:r>
            <a:r>
              <a:rPr lang="en-US" altLang="ja-JP" sz="1200" dirty="0" smtClean="0"/>
              <a:t>Recall</a:t>
            </a:r>
            <a:r>
              <a:rPr lang="ja-JP" altLang="en-US" sz="1200" dirty="0" smtClean="0"/>
              <a:t>を</a:t>
            </a:r>
            <a:r>
              <a:rPr lang="en-US" altLang="ja-JP" sz="1200" dirty="0" smtClean="0"/>
              <a:t>1</a:t>
            </a:r>
            <a:r>
              <a:rPr lang="ja-JP" altLang="en-US" sz="1200" dirty="0" smtClean="0"/>
              <a:t>に保ちながら実行時間を</a:t>
            </a:r>
            <a:r>
              <a:rPr lang="en-US" altLang="ja-JP" sz="1200" dirty="0" smtClean="0"/>
              <a:t>90</a:t>
            </a:r>
            <a:r>
              <a:rPr lang="ja-JP" altLang="en-US" sz="1200" dirty="0" smtClean="0"/>
              <a:t>％削減可能なパラメータが存在しています。</a:t>
            </a:r>
            <a:endParaRPr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それがこちらの４つのパラメータになるんですが、これらを見ると</a:t>
            </a:r>
            <a:endParaRPr kumimoji="1"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sz="2400" dirty="0" smtClean="0"/>
              <a:t>10-gram</a:t>
            </a:r>
            <a:r>
              <a:rPr lang="ja-JP" altLang="en-US" sz="2400" dirty="0" smtClean="0"/>
              <a:t>が包含率の閾値</a:t>
            </a:r>
            <a:r>
              <a:rPr lang="en-US" altLang="ja-JP" sz="2400" dirty="0" smtClean="0"/>
              <a:t>:θ</a:t>
            </a:r>
            <a:r>
              <a:rPr lang="ja-JP" altLang="en-US" sz="2400" dirty="0" smtClean="0"/>
              <a:t>の幅が</a:t>
            </a:r>
            <a:r>
              <a:rPr lang="en-US" altLang="ja-JP" sz="2400" dirty="0" smtClean="0"/>
              <a:t>1</a:t>
            </a:r>
            <a:r>
              <a:rPr lang="ja-JP" altLang="en-US" sz="2400" dirty="0" smtClean="0"/>
              <a:t>番広いことがわかります。</a:t>
            </a:r>
            <a:endParaRPr lang="en-US" altLang="ja-JP" sz="24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2400" dirty="0" smtClean="0"/>
              <a:t>これは</a:t>
            </a:r>
            <a:r>
              <a:rPr lang="ja-JP" altLang="en-US" sz="2000" dirty="0" smtClean="0"/>
              <a:t>クエリの</a:t>
            </a:r>
            <a:r>
              <a:rPr lang="ja-JP" altLang="en-US" sz="2000" dirty="0" smtClean="0">
                <a:solidFill>
                  <a:srgbClr val="FF0000"/>
                </a:solidFill>
              </a:rPr>
              <a:t>類似コードを含むファイルに対しての包含率</a:t>
            </a:r>
            <a:r>
              <a:rPr lang="ja-JP" altLang="en-US" sz="2000" dirty="0" smtClean="0"/>
              <a:t>と</a:t>
            </a:r>
            <a:endParaRPr lang="en-US" altLang="ja-JP" sz="20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2000" dirty="0" smtClean="0">
                <a:solidFill>
                  <a:srgbClr val="0070C0"/>
                </a:solidFill>
              </a:rPr>
              <a:t>類似コードを含まないファイルに対しての包含率</a:t>
            </a:r>
            <a:r>
              <a:rPr lang="ja-JP" altLang="en-US" sz="2000" dirty="0" smtClean="0"/>
              <a:t>の差が大きくなりやすいためだと考えられます。</a:t>
            </a:r>
            <a:endParaRPr lang="en-US" altLang="ja-JP" sz="2000"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sz="20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2000" dirty="0" smtClean="0"/>
              <a:t>このことから、</a:t>
            </a:r>
            <a:r>
              <a:rPr lang="en-US" altLang="ja-JP" sz="2800" dirty="0" smtClean="0">
                <a:solidFill>
                  <a:schemeClr val="tx1"/>
                </a:solidFill>
              </a:rPr>
              <a:t>10-gram</a:t>
            </a:r>
            <a:r>
              <a:rPr lang="ja-JP" altLang="en-US" sz="2800" dirty="0" err="1" smtClean="0">
                <a:solidFill>
                  <a:schemeClr val="tx1"/>
                </a:solidFill>
              </a:rPr>
              <a:t>のこ</a:t>
            </a:r>
            <a:r>
              <a:rPr lang="en-US" altLang="ja-JP" sz="2800" dirty="0" smtClean="0">
                <a:solidFill>
                  <a:schemeClr val="tx1"/>
                </a:solidFill>
              </a:rPr>
              <a:t>0.2-0.4</a:t>
            </a:r>
            <a:r>
              <a:rPr lang="ja-JP" altLang="en-US" sz="2800" dirty="0" smtClean="0">
                <a:solidFill>
                  <a:schemeClr val="tx1"/>
                </a:solidFill>
              </a:rPr>
              <a:t>の中間の値である</a:t>
            </a:r>
            <a:r>
              <a:rPr lang="en-US" altLang="ja-JP" sz="2800" dirty="0" smtClean="0">
                <a:solidFill>
                  <a:schemeClr val="tx1"/>
                </a:solidFill>
              </a:rPr>
              <a:t>θ=0.3</a:t>
            </a:r>
            <a:r>
              <a:rPr lang="ja-JP" altLang="en-US" sz="2800" dirty="0" smtClean="0">
                <a:solidFill>
                  <a:schemeClr val="tx1"/>
                </a:solidFill>
              </a:rPr>
              <a:t>であれば</a:t>
            </a:r>
            <a:endParaRPr lang="en-US" altLang="ja-JP" sz="2800" dirty="0" smtClean="0">
              <a:solidFill>
                <a:schemeClr val="tx1"/>
              </a:solidFill>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2800" dirty="0" smtClean="0">
                <a:solidFill>
                  <a:schemeClr val="tx1"/>
                </a:solidFill>
              </a:rPr>
              <a:t>最も安定的に</a:t>
            </a:r>
            <a:r>
              <a:rPr lang="en-US" altLang="ja-JP" sz="2800" dirty="0" smtClean="0"/>
              <a:t>Recall</a:t>
            </a:r>
            <a:r>
              <a:rPr lang="ja-JP" altLang="en-US" sz="2800" dirty="0" smtClean="0"/>
              <a:t>を</a:t>
            </a:r>
            <a:r>
              <a:rPr lang="en-US" altLang="ja-JP" sz="2800" dirty="0" smtClean="0"/>
              <a:t>1</a:t>
            </a:r>
            <a:r>
              <a:rPr lang="ja-JP" altLang="en-US" sz="2800" dirty="0" smtClean="0"/>
              <a:t>に保ちながら実行時間を</a:t>
            </a:r>
            <a:r>
              <a:rPr lang="en-US" altLang="ja-JP" sz="2800" dirty="0" smtClean="0"/>
              <a:t>90</a:t>
            </a:r>
            <a:r>
              <a:rPr lang="ja-JP" altLang="en-US" sz="2800" dirty="0" smtClean="0"/>
              <a:t>％削減可能であり、</a:t>
            </a:r>
            <a:endParaRPr lang="en-US" altLang="ja-JP" sz="28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2800" dirty="0" smtClean="0"/>
              <a:t>適切なパラメータと言えます。</a:t>
            </a:r>
            <a:endParaRPr lang="en-US" altLang="ja-JP" sz="2800"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sz="24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24</a:t>
            </a:fld>
            <a:endParaRPr kumimoji="1" lang="ja-JP" altLang="en-US"/>
          </a:p>
        </p:txBody>
      </p:sp>
    </p:spTree>
    <p:extLst>
      <p:ext uri="{BB962C8B-B14F-4D97-AF65-F5344CB8AC3E}">
        <p14:creationId xmlns:p14="http://schemas.microsoft.com/office/powerpoint/2010/main" val="37107693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25</a:t>
            </a:fld>
            <a:endParaRPr kumimoji="1" lang="ja-JP" altLang="en-US"/>
          </a:p>
        </p:txBody>
      </p:sp>
    </p:spTree>
    <p:extLst>
      <p:ext uri="{BB962C8B-B14F-4D97-AF65-F5344CB8AC3E}">
        <p14:creationId xmlns:p14="http://schemas.microsoft.com/office/powerpoint/2010/main" val="12771940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そこで、我々の研究室では、</a:t>
            </a:r>
            <a:r>
              <a:rPr kumimoji="1" lang="en-US" altLang="ja-JP" dirty="0" err="1" smtClean="0"/>
              <a:t>NCDserch</a:t>
            </a:r>
            <a:r>
              <a:rPr kumimoji="1" lang="ja-JP" altLang="en-US" dirty="0" smtClean="0"/>
              <a:t>という</a:t>
            </a:r>
            <a:r>
              <a:rPr kumimoji="1" lang="ja-JP" altLang="en-US" sz="1200" b="0" i="0" u="none" strike="noStrike" kern="1200" baseline="0" dirty="0" smtClean="0">
                <a:solidFill>
                  <a:schemeClr val="tx1"/>
                </a:solidFill>
                <a:latin typeface="+mn-lt"/>
                <a:ea typeface="+mn-ea"/>
                <a:cs typeface="+mn-cs"/>
              </a:rPr>
              <a:t>類似コード検出ツールを開発しました</a:t>
            </a:r>
            <a:r>
              <a:rPr kumimoji="1" lang="en-US" altLang="ja-JP" sz="1200" b="0" i="0" u="none" strike="noStrike" kern="1200" baseline="0" dirty="0" smtClean="0">
                <a:solidFill>
                  <a:schemeClr val="tx1"/>
                </a:solidFill>
                <a:latin typeface="+mn-lt"/>
                <a:ea typeface="+mn-ea"/>
                <a:cs typeface="+mn-cs"/>
              </a:rPr>
              <a:t>.</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このツールはこちら図のように検索したいコード片、</a:t>
            </a:r>
            <a:r>
              <a:rPr lang="ja-JP" altLang="en-US" dirty="0" smtClean="0">
                <a:solidFill>
                  <a:schemeClr val="tx1"/>
                </a:solidFill>
              </a:rPr>
              <a:t>検索対象のファイル</a:t>
            </a:r>
            <a:endParaRPr lang="en-US" altLang="ja-JP"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を入力としてあたえまして、</a:t>
            </a:r>
            <a:r>
              <a:rPr lang="ja-JP" altLang="ja-JP" sz="1200" dirty="0" smtClean="0"/>
              <a:t>正規圧縮距離を用いて類似度を計算</a:t>
            </a:r>
            <a:r>
              <a:rPr lang="ja-JP" altLang="en-US" sz="1200" dirty="0" smtClean="0"/>
              <a:t>します。そして</a:t>
            </a:r>
            <a:endParaRPr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類似度が高いものから順に出力されます。</a:t>
            </a:r>
            <a:endParaRPr kumimoji="1" lang="en-US" altLang="ja-JP" dirty="0" smtClean="0"/>
          </a:p>
          <a:p>
            <a:r>
              <a:rPr lang="ja-JP" altLang="en-US" sz="500" dirty="0" smtClean="0"/>
              <a:t>この</a:t>
            </a:r>
            <a:r>
              <a:rPr lang="en-US" altLang="ja-JP" sz="500" dirty="0" err="1" smtClean="0"/>
              <a:t>NCDSaerch</a:t>
            </a:r>
            <a:r>
              <a:rPr lang="ja-JP" altLang="en-US" sz="500" dirty="0" smtClean="0"/>
              <a:t>は評価実験によって既存のコード片検索ツールと比べて</a:t>
            </a:r>
            <a:r>
              <a:rPr lang="ja-JP" altLang="en-US" sz="1200" dirty="0" smtClean="0"/>
              <a:t>高い再現率を持つことがわかっています。</a:t>
            </a:r>
            <a:endParaRPr lang="ja-JP" altLang="ja-JP" sz="1200" dirty="0" smtClean="0"/>
          </a:p>
          <a:p>
            <a:endParaRPr lang="en-US" dirty="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3</a:t>
            </a:fld>
            <a:endParaRPr kumimoji="1" lang="ja-JP" altLang="en-US"/>
          </a:p>
        </p:txBody>
      </p:sp>
    </p:spTree>
    <p:extLst>
      <p:ext uri="{BB962C8B-B14F-4D97-AF65-F5344CB8AC3E}">
        <p14:creationId xmlns:p14="http://schemas.microsoft.com/office/powerpoint/2010/main" val="41444336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この世紀圧縮距離の問題である時間的コストがそのまま</a:t>
            </a:r>
            <a:r>
              <a:rPr kumimoji="1" lang="en-US" altLang="ja-JP" dirty="0" err="1" smtClean="0"/>
              <a:t>NCDSearch</a:t>
            </a:r>
            <a:r>
              <a:rPr kumimoji="1" lang="ja-JP" altLang="en-US" dirty="0" smtClean="0"/>
              <a:t>の問題になっています。</a:t>
            </a:r>
            <a:endParaRPr kumimoji="1" lang="en-US" altLang="ja-JP" dirty="0" smtClean="0"/>
          </a:p>
          <a:p>
            <a:r>
              <a:rPr kumimoji="1" lang="ja-JP" altLang="en-US" dirty="0" smtClean="0"/>
              <a:t>しかし</a:t>
            </a:r>
            <a:r>
              <a:rPr kumimoji="1" lang="ja-JP" altLang="en-US" dirty="0"/>
              <a:t>、この</a:t>
            </a:r>
            <a:r>
              <a:rPr kumimoji="1" lang="en-US" altLang="ja-JP" dirty="0" err="1"/>
              <a:t>NCDSearch</a:t>
            </a:r>
            <a:r>
              <a:rPr kumimoji="1" lang="ja-JP" altLang="en-US" dirty="0" err="1" smtClean="0"/>
              <a:t>には</a:t>
            </a:r>
            <a:r>
              <a:rPr kumimoji="1" lang="ja-JP" altLang="en-US" dirty="0" smtClean="0"/>
              <a:t>時間的コストが大きいという問題点があります。</a:t>
            </a:r>
            <a:endParaRPr kumimoji="1" lang="en-US" altLang="ja-JP" dirty="0" smtClean="0"/>
          </a:p>
          <a:p>
            <a:r>
              <a:rPr kumimoji="1" lang="ja-JP" altLang="en-US" dirty="0" smtClean="0"/>
              <a:t>この原因として</a:t>
            </a: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dirty="0" smtClean="0"/>
              <a:t>情報距離の圧縮計算は時間的コストが大きく、その圧縮処理を</a:t>
            </a:r>
            <a:endParaRPr kumimoji="1" lang="en-US" altLang="ja-JP" dirty="0" smtClean="0"/>
          </a:p>
          <a:p>
            <a:r>
              <a:rPr lang="ja-JP" altLang="en-US" dirty="0" smtClean="0"/>
              <a:t>全て</a:t>
            </a:r>
            <a:r>
              <a:rPr lang="ja-JP" altLang="en-US" dirty="0"/>
              <a:t>の行に対して逐次的にデータ圧縮処理を</a:t>
            </a:r>
            <a:r>
              <a:rPr lang="ja-JP" altLang="en-US" dirty="0" smtClean="0"/>
              <a:t>しており、処理</a:t>
            </a:r>
            <a:r>
              <a:rPr lang="ja-JP" altLang="en-US" dirty="0"/>
              <a:t>速度が検索対象</a:t>
            </a:r>
            <a:r>
              <a:rPr lang="en-US" altLang="ja-JP" dirty="0"/>
              <a:t>|F| </a:t>
            </a:r>
            <a:r>
              <a:rPr lang="ja-JP" altLang="en-US" dirty="0"/>
              <a:t>に</a:t>
            </a:r>
            <a:r>
              <a:rPr lang="ja-JP" altLang="en-US" dirty="0" smtClean="0"/>
              <a:t>比例するからだと考えられます。</a:t>
            </a:r>
            <a:endParaRPr lang="en-US" altLang="ja-JP" dirty="0" smtClean="0"/>
          </a:p>
          <a:p>
            <a:endParaRPr lang="en-US" altLang="ja-JP" dirty="0" smtClean="0"/>
          </a:p>
          <a:p>
            <a:r>
              <a:rPr lang="ja-JP" altLang="en-US" dirty="0" smtClean="0"/>
              <a:t>評価</a:t>
            </a:r>
            <a:r>
              <a:rPr lang="ja-JP" altLang="en-US" dirty="0"/>
              <a:t>実験で</a:t>
            </a:r>
            <a:r>
              <a:rPr lang="ja-JP" altLang="en-US" dirty="0" smtClean="0"/>
              <a:t>は</a:t>
            </a:r>
            <a:r>
              <a:rPr lang="en-US" altLang="ja-JP" dirty="0" smtClean="0"/>
              <a:t>2</a:t>
            </a:r>
            <a:r>
              <a:rPr lang="ja-JP" altLang="en-US" dirty="0" smtClean="0"/>
              <a:t>億行</a:t>
            </a:r>
            <a:r>
              <a:rPr lang="ja-JP" altLang="en-US" dirty="0"/>
              <a:t>に対して</a:t>
            </a:r>
            <a:r>
              <a:rPr lang="en-US" altLang="ja-JP" dirty="0" smtClean="0"/>
              <a:t>15</a:t>
            </a:r>
            <a:r>
              <a:rPr lang="ja-JP" altLang="en-US" dirty="0" smtClean="0"/>
              <a:t>時間</a:t>
            </a:r>
            <a:r>
              <a:rPr lang="ja-JP" altLang="en-US" dirty="0"/>
              <a:t>もの処理時間が</a:t>
            </a:r>
            <a:r>
              <a:rPr lang="ja-JP" altLang="en-US" dirty="0" smtClean="0"/>
              <a:t>かかっており、</a:t>
            </a:r>
            <a:endParaRPr lang="en-US" altLang="ja-JP" dirty="0"/>
          </a:p>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近年では</a:t>
            </a:r>
            <a:r>
              <a:rPr lang="en-US" altLang="ja-JP" sz="1200" dirty="0" smtClean="0"/>
              <a:t>1</a:t>
            </a:r>
            <a:r>
              <a:rPr lang="ja-JP" altLang="en-US" sz="1200" dirty="0" smtClean="0"/>
              <a:t>億行を超えるソフトウェアも存近年では</a:t>
            </a:r>
            <a:r>
              <a:rPr lang="en-US" altLang="ja-JP" sz="1200" dirty="0" smtClean="0"/>
              <a:t>1</a:t>
            </a:r>
            <a:r>
              <a:rPr lang="ja-JP" altLang="en-US" sz="1200" dirty="0" smtClean="0"/>
              <a:t>億行を超えるソフトウェアも存在</a:t>
            </a:r>
            <a:endParaRPr lang="en-US" altLang="ja-JP" sz="1200" dirty="0" smtClean="0"/>
          </a:p>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dirty="0" smtClean="0"/>
              <a:t>すること</a:t>
            </a:r>
            <a:r>
              <a:rPr lang="ja-JP" altLang="en-US" dirty="0"/>
              <a:t>から、</a:t>
            </a:r>
            <a:r>
              <a:rPr lang="en-US" altLang="ja-JP" dirty="0" err="1"/>
              <a:t>NCDSearch</a:t>
            </a:r>
            <a:r>
              <a:rPr lang="ja-JP" altLang="en-US" dirty="0"/>
              <a:t>は</a:t>
            </a:r>
            <a:r>
              <a:rPr lang="ja-JP" altLang="en-US" sz="1200" dirty="0">
                <a:solidFill>
                  <a:srgbClr val="000000"/>
                </a:solidFill>
              </a:rPr>
              <a:t>ソースコードの量</a:t>
            </a:r>
            <a:r>
              <a:rPr lang="ja-JP" altLang="en-US" sz="1200" dirty="0"/>
              <a:t>によっては非実用的だといえます。</a:t>
            </a:r>
            <a:endParaRPr lang="en-US" altLang="ja-JP" sz="1200" dirty="0"/>
          </a:p>
          <a:p>
            <a:pPr marL="0" marR="0" lvl="2" indent="0" algn="l" defTabSz="914400" rtl="0" eaLnBrk="1" fontAlgn="auto" latinLnBrk="0" hangingPunct="1">
              <a:lnSpc>
                <a:spcPct val="100000"/>
              </a:lnSpc>
              <a:spcBef>
                <a:spcPts val="0"/>
              </a:spcBef>
              <a:spcAft>
                <a:spcPts val="0"/>
              </a:spcAft>
              <a:buClrTx/>
              <a:buSzTx/>
              <a:buFontTx/>
              <a:buNone/>
              <a:tabLst/>
              <a:defRPr/>
            </a:pPr>
            <a:endParaRPr lang="en-US" altLang="ja-JP" dirty="0"/>
          </a:p>
          <a:p>
            <a:endParaRPr lang="en-US" altLang="ja-JP" dirty="0"/>
          </a:p>
          <a:p>
            <a:endParaRPr kumimoji="1" lang="en-US" altLang="ja-JP" dirty="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4</a:t>
            </a:fld>
            <a:endParaRPr kumimoji="1" lang="ja-JP" altLang="en-US"/>
          </a:p>
        </p:txBody>
      </p:sp>
    </p:spTree>
    <p:extLst>
      <p:ext uri="{BB962C8B-B14F-4D97-AF65-F5344CB8AC3E}">
        <p14:creationId xmlns:p14="http://schemas.microsoft.com/office/powerpoint/2010/main" val="4464602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a:t>そこで本研究では</a:t>
            </a:r>
            <a:r>
              <a:rPr lang="en-US" altLang="ja-JP" sz="1200" dirty="0" err="1"/>
              <a:t>NCDSearch</a:t>
            </a:r>
            <a:r>
              <a:rPr lang="en-US" altLang="ja-JP" sz="1200" dirty="0"/>
              <a:t> </a:t>
            </a:r>
            <a:r>
              <a:rPr lang="ja-JP" altLang="en-US" sz="1200" dirty="0" smtClean="0"/>
              <a:t>の検索</a:t>
            </a:r>
            <a:r>
              <a:rPr lang="ja-JP" altLang="en-US" sz="1200" dirty="0"/>
              <a:t>速度の向上</a:t>
            </a:r>
            <a:r>
              <a:rPr kumimoji="1" lang="ja-JP" altLang="en-US" sz="1200" dirty="0"/>
              <a:t>を目指します。</a:t>
            </a:r>
            <a:endParaRPr kumimoji="1" lang="en-US" altLang="ja-JP" sz="1200" dirty="0"/>
          </a:p>
          <a:p>
            <a:pPr marL="0" marR="0" lvl="1"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その方法としましては、</a:t>
            </a:r>
            <a:r>
              <a:rPr lang="ja-JP" altLang="en-US" sz="1200" dirty="0"/>
              <a:t>クエリに類似したソースコード片を含有しない可能性が高いファイルを検索対象から除外することで実現</a:t>
            </a:r>
            <a:r>
              <a:rPr lang="ja-JP" altLang="en-US" sz="1200" dirty="0" smtClean="0"/>
              <a:t>します</a:t>
            </a: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err="1" smtClean="0"/>
              <a:t>。</a:t>
            </a:r>
            <a:r>
              <a:rPr lang="ja-JP" altLang="en-US" sz="1200" dirty="0"/>
              <a:t>その除外に</a:t>
            </a:r>
            <a:r>
              <a:rPr lang="ja-JP" altLang="en-US" sz="1200" dirty="0" smtClean="0"/>
              <a:t>は、類似している要素の包含</a:t>
            </a:r>
            <a:r>
              <a:rPr lang="ja-JP" altLang="en-US" sz="1200" dirty="0"/>
              <a:t>関係を高速に判定することが可能なブルームフィルタを用います。</a:t>
            </a:r>
            <a:endParaRPr lang="en-US" altLang="ja-JP" sz="1200" dirty="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その</a:t>
            </a:r>
            <a:r>
              <a:rPr lang="ja-JP" altLang="en-US" sz="1200" dirty="0"/>
              <a:t>評価として、改変前の</a:t>
            </a:r>
            <a:r>
              <a:rPr lang="en-US" altLang="ja-JP" sz="1200" dirty="0" err="1"/>
              <a:t>NCDSearch</a:t>
            </a:r>
            <a:r>
              <a:rPr lang="ja-JP" altLang="en-US" sz="1200" dirty="0"/>
              <a:t> との比較を行い、</a:t>
            </a:r>
            <a:endParaRPr lang="en-US" altLang="ja-JP" sz="1200" dirty="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a:t>速度，</a:t>
            </a:r>
            <a:r>
              <a:rPr lang="ja-JP" altLang="en-US" sz="1200" dirty="0" smtClean="0"/>
              <a:t>再現率を</a:t>
            </a:r>
            <a:r>
              <a:rPr lang="ja-JP" altLang="en-US" sz="1200" dirty="0"/>
              <a:t>評価します。</a:t>
            </a:r>
            <a:endParaRPr lang="en-US" altLang="ja-JP" sz="1200" dirty="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では、まず除外に用いる</a:t>
            </a:r>
            <a:r>
              <a:rPr kumimoji="1" lang="ja-JP" altLang="en-US" dirty="0" smtClean="0"/>
              <a:t>ブルームフィルタについて説明いていきます。</a:t>
            </a: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sz="1200" dirty="0" smtClean="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5E5CD69-4E66-4A80-A715-8F58D7262A27}"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1442133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ブルームフィルタは</a:t>
            </a:r>
            <a:r>
              <a:rPr lang="ja-JP" altLang="en-US" sz="1200" dirty="0" smtClean="0"/>
              <a:t>要素と集合の包含関係のテストに使われるもので</a:t>
            </a:r>
            <a:endParaRPr kumimoji="1"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時間計算量</a:t>
            </a:r>
            <a:r>
              <a:rPr lang="en-US" altLang="ja-JP" sz="1200" dirty="0" smtClean="0"/>
              <a:t>O(1)</a:t>
            </a:r>
            <a:r>
              <a:rPr lang="ja-JP" altLang="en-US" sz="1200" dirty="0" smtClean="0"/>
              <a:t>の空間効率の良い確率的データ構造です。</a:t>
            </a: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そのアルゴリズムはこちらの図のようになります。</a:t>
            </a: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上が</a:t>
            </a:r>
            <a:r>
              <a:rPr lang="ja-JP" altLang="en-US" dirty="0" smtClean="0">
                <a:solidFill>
                  <a:schemeClr val="tx1"/>
                </a:solidFill>
              </a:rPr>
              <a:t>検索対象の集合、下が検索したい要素を表しています。</a:t>
            </a:r>
            <a:endParaRPr lang="en-US" altLang="ja-JP" dirty="0" smtClean="0">
              <a:solidFill>
                <a:schemeClr val="tx1"/>
              </a:solidFill>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まず最初にそれぞれにハッシュ関数、すべて０に設定されたビット列を用意します。</a:t>
            </a: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そしてはそれぞれの要素をハッシュ関数に入力すると、</a:t>
            </a: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ハッシュ関数からはビット列の位置情報が得られ、得られた位置のビットを１に設定します。</a:t>
            </a: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そして最後に検索したい要素のビット列の１に設定されている位置と</a:t>
            </a: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検索対象の集合のビット列の同じ位置がすべて１ならば</a:t>
            </a: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要素と集合は包含関係であると判断されます。</a:t>
            </a: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このブルームフィルタを</a:t>
            </a:r>
            <a:r>
              <a:rPr lang="en-US" altLang="ja-JP" sz="1200" dirty="0" err="1" smtClean="0"/>
              <a:t>NCDSearch</a:t>
            </a:r>
            <a:r>
              <a:rPr lang="ja-JP" altLang="en-US" sz="1200" dirty="0" smtClean="0"/>
              <a:t>に実装するんですが</a:t>
            </a: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sz="1200" dirty="0" smtClean="0"/>
          </a:p>
          <a:p>
            <a:endParaRPr kumimoji="1" lang="en-US" altLang="ja-JP" sz="1200" dirty="0" smtClean="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6</a:t>
            </a:fld>
            <a:endParaRPr kumimoji="1" lang="ja-JP" altLang="en-US"/>
          </a:p>
        </p:txBody>
      </p:sp>
    </p:spTree>
    <p:extLst>
      <p:ext uri="{BB962C8B-B14F-4D97-AF65-F5344CB8AC3E}">
        <p14:creationId xmlns:p14="http://schemas.microsoft.com/office/powerpoint/2010/main" val="32652360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dirty="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10</a:t>
            </a:fld>
            <a:endParaRPr kumimoji="1" lang="ja-JP" altLang="en-US"/>
          </a:p>
        </p:txBody>
      </p:sp>
    </p:spTree>
    <p:extLst>
      <p:ext uri="{BB962C8B-B14F-4D97-AF65-F5344CB8AC3E}">
        <p14:creationId xmlns:p14="http://schemas.microsoft.com/office/powerpoint/2010/main" val="32406480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dirty="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11</a:t>
            </a:fld>
            <a:endParaRPr kumimoji="1" lang="ja-JP" altLang="en-US"/>
          </a:p>
        </p:txBody>
      </p:sp>
    </p:spTree>
    <p:extLst>
      <p:ext uri="{BB962C8B-B14F-4D97-AF65-F5344CB8AC3E}">
        <p14:creationId xmlns:p14="http://schemas.microsoft.com/office/powerpoint/2010/main" val="8651085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このように検索したい要素が対象の集合にすべて含まれているかをビット列とハッシュのランダム性をつかって</a:t>
            </a: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高速に判断しています。</a:t>
            </a:r>
            <a:endParaRPr lang="en-US" altLang="ja-JP" sz="1200" dirty="0" smtClean="0"/>
          </a:p>
          <a:p>
            <a:endParaRPr lang="en-US" dirty="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12</a:t>
            </a:fld>
            <a:endParaRPr kumimoji="1" lang="ja-JP" altLang="en-US"/>
          </a:p>
        </p:txBody>
      </p:sp>
    </p:spTree>
    <p:extLst>
      <p:ext uri="{BB962C8B-B14F-4D97-AF65-F5344CB8AC3E}">
        <p14:creationId xmlns:p14="http://schemas.microsoft.com/office/powerpoint/2010/main" val="15710592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003F6C5-3303-4EB6-8CD8-8C17A88046B3}" type="datetimeFigureOut">
              <a:rPr kumimoji="1" lang="ja-JP" altLang="en-US" smtClean="0"/>
              <a:t>2019/3/5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3020D9-8F1B-482E-A47E-950E1E0F9297}" type="slidenum">
              <a:rPr kumimoji="1" lang="ja-JP" altLang="en-US" smtClean="0"/>
              <a:t>‹#›</a:t>
            </a:fld>
            <a:endParaRPr kumimoji="1" lang="ja-JP" altLang="en-US"/>
          </a:p>
        </p:txBody>
      </p:sp>
    </p:spTree>
    <p:extLst>
      <p:ext uri="{BB962C8B-B14F-4D97-AF65-F5344CB8AC3E}">
        <p14:creationId xmlns:p14="http://schemas.microsoft.com/office/powerpoint/2010/main" val="544434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003F6C5-3303-4EB6-8CD8-8C17A88046B3}" type="datetimeFigureOut">
              <a:rPr kumimoji="1" lang="ja-JP" altLang="en-US" smtClean="0"/>
              <a:t>2019/3/5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3020D9-8F1B-482E-A47E-950E1E0F9297}" type="slidenum">
              <a:rPr kumimoji="1" lang="ja-JP" altLang="en-US" smtClean="0"/>
              <a:t>‹#›</a:t>
            </a:fld>
            <a:endParaRPr kumimoji="1" lang="ja-JP" altLang="en-US"/>
          </a:p>
        </p:txBody>
      </p:sp>
    </p:spTree>
    <p:extLst>
      <p:ext uri="{BB962C8B-B14F-4D97-AF65-F5344CB8AC3E}">
        <p14:creationId xmlns:p14="http://schemas.microsoft.com/office/powerpoint/2010/main" val="1279674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003F6C5-3303-4EB6-8CD8-8C17A88046B3}" type="datetimeFigureOut">
              <a:rPr kumimoji="1" lang="ja-JP" altLang="en-US" smtClean="0"/>
              <a:t>2019/3/5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3020D9-8F1B-482E-A47E-950E1E0F9297}" type="slidenum">
              <a:rPr kumimoji="1" lang="ja-JP" altLang="en-US" smtClean="0"/>
              <a:t>‹#›</a:t>
            </a:fld>
            <a:endParaRPr kumimoji="1" lang="ja-JP" altLang="en-US"/>
          </a:p>
        </p:txBody>
      </p:sp>
    </p:spTree>
    <p:extLst>
      <p:ext uri="{BB962C8B-B14F-4D97-AF65-F5344CB8AC3E}">
        <p14:creationId xmlns:p14="http://schemas.microsoft.com/office/powerpoint/2010/main" val="613543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cstate="print"/>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2"/>
            <a:ext cx="9144000" cy="188913"/>
          </a:xfrm>
          <a:prstGeom prst="rect">
            <a:avLst/>
          </a:prstGeom>
          <a:blipFill dpi="0" rotWithShape="1">
            <a:blip r:embed="rId3" cstate="print"/>
            <a:srcRect/>
            <a:stretch>
              <a:fillRect/>
            </a:stretch>
          </a:blipFill>
          <a:ln w="9525">
            <a:noFill/>
            <a:miter lim="800000"/>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3074" name="Rectangle 2"/>
          <p:cNvSpPr>
            <a:spLocks noGrp="1" noChangeArrowheads="1"/>
          </p:cNvSpPr>
          <p:nvPr>
            <p:ph type="ctrTitle"/>
          </p:nvPr>
        </p:nvSpPr>
        <p:spPr>
          <a:xfrm>
            <a:off x="685800" y="1484315"/>
            <a:ext cx="7772400" cy="1470025"/>
          </a:xfrm>
        </p:spPr>
        <p:txBody>
          <a:bodyPr/>
          <a:lstStyle>
            <a:lvl1pPr>
              <a:defRPr/>
            </a:lvl1pPr>
          </a:lstStyle>
          <a:p>
            <a:r>
              <a:rPr lang="ja-JP" altLang="en-US"/>
              <a:t>マスター タイトルの書式設定</a:t>
            </a:r>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a:t>マスター サブタイトルの書式設定</a:t>
            </a:r>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2"/>
            <a:ext cx="2051050" cy="703263"/>
          </a:xfrm>
          <a:prstGeom prst="rect">
            <a:avLst/>
          </a:prstGeom>
          <a:noFill/>
        </p:spPr>
      </p:pic>
      <p:sp>
        <p:nvSpPr>
          <p:cNvPr id="3086" name="Line 14"/>
          <p:cNvSpPr>
            <a:spLocks noChangeShapeType="1"/>
          </p:cNvSpPr>
          <p:nvPr/>
        </p:nvSpPr>
        <p:spPr bwMode="auto">
          <a:xfrm>
            <a:off x="1331914" y="3213100"/>
            <a:ext cx="6480175" cy="0"/>
          </a:xfrm>
          <a:prstGeom prst="line">
            <a:avLst/>
          </a:prstGeom>
          <a:noFill/>
          <a:ln w="9525">
            <a:solidFill>
              <a:schemeClr val="tx1"/>
            </a:solidFill>
            <a:round/>
            <a:headEnd/>
            <a:tailEn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3093" name="Text Box 21"/>
          <p:cNvSpPr txBox="1">
            <a:spLocks noChangeArrowheads="1"/>
          </p:cNvSpPr>
          <p:nvPr/>
        </p:nvSpPr>
        <p:spPr bwMode="auto">
          <a:xfrm>
            <a:off x="452439" y="6640515"/>
            <a:ext cx="8318303" cy="246221"/>
          </a:xfrm>
          <a:prstGeom prst="rect">
            <a:avLst/>
          </a:prstGeom>
          <a:noFill/>
          <a:ln w="9525">
            <a:noFill/>
            <a:miter lim="800000"/>
            <a:headEnd/>
            <a:tailEnd/>
          </a:ln>
          <a:effectLst/>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0" i="0" u="none" strike="noStrike" kern="1200" cap="none" spc="0" normalizeH="0" baseline="0" noProof="0">
                <a:ln>
                  <a:noFill/>
                </a:ln>
                <a:solidFill>
                  <a:srgbClr val="DDDDDD"/>
                </a:solidFill>
                <a:effectLst/>
                <a:uLnTx/>
                <a:uFillTx/>
                <a:latin typeface="Arial"/>
                <a:ea typeface="ＭＳ Ｐゴシック"/>
                <a:cs typeface="+mn-cs"/>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5DBBBF38-8633-4D08-80FA-255CA3FE2712}" type="datetime1">
              <a:rPr kumimoji="1" lang="ja-JP" altLang="en-US" sz="14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l" defTabSz="914400" rtl="0" eaLnBrk="1" fontAlgn="auto" latinLnBrk="0" hangingPunct="1">
                <a:lnSpc>
                  <a:spcPct val="100000"/>
                </a:lnSpc>
                <a:spcBef>
                  <a:spcPts val="0"/>
                </a:spcBef>
                <a:spcAft>
                  <a:spcPts val="0"/>
                </a:spcAft>
                <a:buClrTx/>
                <a:buSzTx/>
                <a:buFontTx/>
                <a:buNone/>
                <a:tabLst/>
                <a:defRPr/>
              </a:pPr>
              <a:t>2019/3/5</a:t>
            </a:fld>
            <a:endParaRPr kumimoji="1" lang="ja-JP" altLang="en-US" sz="1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1378194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7F2F59AD-4072-44A9-8EA9-CDCF1A9C0902}" type="datetime1">
              <a:rPr kumimoji="1" lang="ja-JP" altLang="en-US" sz="1400" b="0" i="0" u="none" strike="noStrike" kern="1200" cap="none" spc="0" normalizeH="0" baseline="0" noProof="0" smtClean="0">
                <a:ln>
                  <a:noFill/>
                </a:ln>
                <a:solidFill>
                  <a:srgbClr val="FFFFFF"/>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2019/3/5</a:t>
            </a:fld>
            <a:endParaRPr kumimoji="1" lang="ja-JP" altLang="en-US" sz="14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5" name="フッター プレースホルダ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6" name="スライド番号プレースホルダ 5"/>
          <p:cNvSpPr>
            <a:spLocks noGrp="1"/>
          </p:cNvSpPr>
          <p:nvPr>
            <p:ph type="sldNum" sz="quarter" idx="12"/>
          </p:nvPr>
        </p:nvSpPr>
        <p:spPr>
          <a:xfrm>
            <a:off x="7543007" y="6230328"/>
            <a:ext cx="1150938" cy="288925"/>
          </a:xfrm>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4442334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2"/>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 3"/>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7188E10D-FA74-4A9D-888F-EE6CB6C0E25C}" type="datetime1">
              <a:rPr kumimoji="1" lang="ja-JP" altLang="en-US" sz="1400" b="0" i="0" u="none" strike="noStrike" kern="1200" cap="none" spc="0" normalizeH="0" baseline="0" noProof="0" smtClean="0">
                <a:ln>
                  <a:noFill/>
                </a:ln>
                <a:solidFill>
                  <a:srgbClr val="FFFFFF"/>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2019/3/5</a:t>
            </a:fld>
            <a:endParaRPr kumimoji="1" lang="ja-JP" altLang="en-US" sz="14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5" name="フッター プレースホルダ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6" name="スライド番号プレースホルダ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36795646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C7B67C71-7FDB-410F-9D32-AD9BD4357F33}" type="datetime1">
              <a:rPr kumimoji="1" lang="ja-JP" altLang="en-US" sz="1400" b="0" i="0" u="none" strike="noStrike" kern="1200" cap="none" spc="0" normalizeH="0" baseline="0" noProof="0" smtClean="0">
                <a:ln>
                  <a:noFill/>
                </a:ln>
                <a:solidFill>
                  <a:srgbClr val="FFFFFF"/>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2019/3/5</a:t>
            </a:fld>
            <a:endParaRPr kumimoji="1" lang="ja-JP" altLang="en-US" sz="14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6" name="フッター プレースホルダ 5"/>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7" name="スライド番号プレースホルダ 6"/>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28654720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E9C55C7-7FF7-4569-834C-9F2A452CCEBA}" type="datetime1">
              <a:rPr kumimoji="1" lang="ja-JP" altLang="en-US" sz="1400" b="0" i="0" u="none" strike="noStrike" kern="1200" cap="none" spc="0" normalizeH="0" baseline="0" noProof="0" smtClean="0">
                <a:ln>
                  <a:noFill/>
                </a:ln>
                <a:solidFill>
                  <a:srgbClr val="FFFFFF"/>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2019/3/5</a:t>
            </a:fld>
            <a:endParaRPr kumimoji="1" lang="ja-JP" altLang="en-US" sz="14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8" name="フッター プレースホルダ 7"/>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9" name="スライド番号プレースホルダ 8"/>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27687478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 2"/>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98ECD744-BEB5-43E0-BB82-A95BB351AFA6}" type="datetime1">
              <a:rPr kumimoji="1" lang="ja-JP" altLang="en-US" sz="1400" b="0" i="0" u="none" strike="noStrike" kern="1200" cap="none" spc="0" normalizeH="0" baseline="0" noProof="0" smtClean="0">
                <a:ln>
                  <a:noFill/>
                </a:ln>
                <a:solidFill>
                  <a:srgbClr val="FFFFFF"/>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2019/3/5</a:t>
            </a:fld>
            <a:endParaRPr kumimoji="1" lang="ja-JP" altLang="en-US" sz="14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4" name="フッター プレースホルダ 3"/>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スライド番号プレースホルダ 4"/>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41206636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85C0B00-960C-4C6E-8B6C-F8D43AB1EAD8}" type="datetime1">
              <a:rPr kumimoji="1" lang="ja-JP" altLang="en-US" sz="1400" b="0" i="0" u="none" strike="noStrike" kern="1200" cap="none" spc="0" normalizeH="0" baseline="0" noProof="0" smtClean="0">
                <a:ln>
                  <a:noFill/>
                </a:ln>
                <a:solidFill>
                  <a:srgbClr val="FFFFFF"/>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2019/3/5</a:t>
            </a:fld>
            <a:endParaRPr kumimoji="1" lang="ja-JP" altLang="en-US" sz="14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 name="フッター プレースホルダ 2"/>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4" name="スライド番号プレースホルダ 3"/>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9995437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C3334AE4-5326-46E5-8B76-F47EBA31384E}" type="datetime1">
              <a:rPr kumimoji="1" lang="ja-JP" altLang="en-US" sz="1400" b="0" i="0" u="none" strike="noStrike" kern="1200" cap="none" spc="0" normalizeH="0" baseline="0" noProof="0" smtClean="0">
                <a:ln>
                  <a:noFill/>
                </a:ln>
                <a:solidFill>
                  <a:srgbClr val="FFFFFF"/>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2019/3/5</a:t>
            </a:fld>
            <a:endParaRPr kumimoji="1" lang="ja-JP" altLang="en-US" sz="14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6" name="フッター プレースホルダ 5"/>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7" name="スライド番号プレースホルダ 6"/>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3538868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003F6C5-3303-4EB6-8CD8-8C17A88046B3}" type="datetimeFigureOut">
              <a:rPr kumimoji="1" lang="ja-JP" altLang="en-US" smtClean="0"/>
              <a:t>2019/3/5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3020D9-8F1B-482E-A47E-950E1E0F9297}" type="slidenum">
              <a:rPr kumimoji="1" lang="ja-JP" altLang="en-US" smtClean="0"/>
              <a:t>‹#›</a:t>
            </a:fld>
            <a:endParaRPr kumimoji="1" lang="ja-JP" altLang="en-US"/>
          </a:p>
        </p:txBody>
      </p:sp>
    </p:spTree>
    <p:extLst>
      <p:ext uri="{BB962C8B-B14F-4D97-AF65-F5344CB8AC3E}">
        <p14:creationId xmlns:p14="http://schemas.microsoft.com/office/powerpoint/2010/main" val="356910702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D0EC80E-AE86-4FA4-98A9-1B45EB9326AF}" type="datetime1">
              <a:rPr kumimoji="1" lang="ja-JP" altLang="en-US" sz="1400" b="0" i="0" u="none" strike="noStrike" kern="1200" cap="none" spc="0" normalizeH="0" baseline="0" noProof="0" smtClean="0">
                <a:ln>
                  <a:noFill/>
                </a:ln>
                <a:solidFill>
                  <a:srgbClr val="FFFFFF"/>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2019/3/5</a:t>
            </a:fld>
            <a:endParaRPr kumimoji="1" lang="ja-JP" altLang="en-US" sz="14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6" name="フッター プレースホルダ 5"/>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7" name="スライド番号プレースホルダ 6"/>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47271835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78FC9BDF-C5E5-4BC5-BB32-DD715C1F7E2E}" type="datetime1">
              <a:rPr kumimoji="1" lang="ja-JP" altLang="en-US" sz="1400" b="0" i="0" u="none" strike="noStrike" kern="1200" cap="none" spc="0" normalizeH="0" baseline="0" noProof="0" smtClean="0">
                <a:ln>
                  <a:noFill/>
                </a:ln>
                <a:solidFill>
                  <a:srgbClr val="FFFFFF"/>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2019/3/5</a:t>
            </a:fld>
            <a:endParaRPr kumimoji="1" lang="ja-JP" altLang="en-US" sz="14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5" name="フッター プレースホルダ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6" name="スライド番号プレースホルダ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42560269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457200" y="274640"/>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5121CC1-7466-494F-87E2-0E7A6048EC85}" type="datetime1">
              <a:rPr kumimoji="1" lang="ja-JP" altLang="en-US" sz="1400" b="0" i="0" u="none" strike="noStrike" kern="1200" cap="none" spc="0" normalizeH="0" baseline="0" noProof="0" smtClean="0">
                <a:ln>
                  <a:noFill/>
                </a:ln>
                <a:solidFill>
                  <a:srgbClr val="FFFFFF"/>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2019/3/5</a:t>
            </a:fld>
            <a:endParaRPr kumimoji="1" lang="ja-JP" altLang="en-US" sz="14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5" name="フッター プレースホルダ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6" name="スライド番号プレースホルダ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999854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003F6C5-3303-4EB6-8CD8-8C17A88046B3}" type="datetimeFigureOut">
              <a:rPr kumimoji="1" lang="ja-JP" altLang="en-US" smtClean="0"/>
              <a:t>2019/3/5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3020D9-8F1B-482E-A47E-950E1E0F9297}" type="slidenum">
              <a:rPr kumimoji="1" lang="ja-JP" altLang="en-US" smtClean="0"/>
              <a:t>‹#›</a:t>
            </a:fld>
            <a:endParaRPr kumimoji="1" lang="ja-JP" altLang="en-US"/>
          </a:p>
        </p:txBody>
      </p:sp>
    </p:spTree>
    <p:extLst>
      <p:ext uri="{BB962C8B-B14F-4D97-AF65-F5344CB8AC3E}">
        <p14:creationId xmlns:p14="http://schemas.microsoft.com/office/powerpoint/2010/main" val="3962068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003F6C5-3303-4EB6-8CD8-8C17A88046B3}" type="datetimeFigureOut">
              <a:rPr kumimoji="1" lang="ja-JP" altLang="en-US" smtClean="0"/>
              <a:t>2019/3/5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3020D9-8F1B-482E-A47E-950E1E0F9297}" type="slidenum">
              <a:rPr kumimoji="1" lang="ja-JP" altLang="en-US" smtClean="0"/>
              <a:t>‹#›</a:t>
            </a:fld>
            <a:endParaRPr kumimoji="1" lang="ja-JP" altLang="en-US"/>
          </a:p>
        </p:txBody>
      </p:sp>
    </p:spTree>
    <p:extLst>
      <p:ext uri="{BB962C8B-B14F-4D97-AF65-F5344CB8AC3E}">
        <p14:creationId xmlns:p14="http://schemas.microsoft.com/office/powerpoint/2010/main" val="3993958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003F6C5-3303-4EB6-8CD8-8C17A88046B3}" type="datetimeFigureOut">
              <a:rPr kumimoji="1" lang="ja-JP" altLang="en-US" smtClean="0"/>
              <a:t>2019/3/5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D3020D9-8F1B-482E-A47E-950E1E0F9297}" type="slidenum">
              <a:rPr kumimoji="1" lang="ja-JP" altLang="en-US" smtClean="0"/>
              <a:t>‹#›</a:t>
            </a:fld>
            <a:endParaRPr kumimoji="1" lang="ja-JP" altLang="en-US"/>
          </a:p>
        </p:txBody>
      </p:sp>
    </p:spTree>
    <p:extLst>
      <p:ext uri="{BB962C8B-B14F-4D97-AF65-F5344CB8AC3E}">
        <p14:creationId xmlns:p14="http://schemas.microsoft.com/office/powerpoint/2010/main" val="3252341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003F6C5-3303-4EB6-8CD8-8C17A88046B3}" type="datetimeFigureOut">
              <a:rPr kumimoji="1" lang="ja-JP" altLang="en-US" smtClean="0"/>
              <a:t>2019/3/5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D3020D9-8F1B-482E-A47E-950E1E0F9297}" type="slidenum">
              <a:rPr kumimoji="1" lang="ja-JP" altLang="en-US" smtClean="0"/>
              <a:t>‹#›</a:t>
            </a:fld>
            <a:endParaRPr kumimoji="1" lang="ja-JP" altLang="en-US"/>
          </a:p>
        </p:txBody>
      </p:sp>
    </p:spTree>
    <p:extLst>
      <p:ext uri="{BB962C8B-B14F-4D97-AF65-F5344CB8AC3E}">
        <p14:creationId xmlns:p14="http://schemas.microsoft.com/office/powerpoint/2010/main" val="801904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03F6C5-3303-4EB6-8CD8-8C17A88046B3}" type="datetimeFigureOut">
              <a:rPr kumimoji="1" lang="ja-JP" altLang="en-US" smtClean="0"/>
              <a:t>2019/3/5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D3020D9-8F1B-482E-A47E-950E1E0F9297}" type="slidenum">
              <a:rPr kumimoji="1" lang="ja-JP" altLang="en-US" smtClean="0"/>
              <a:t>‹#›</a:t>
            </a:fld>
            <a:endParaRPr kumimoji="1" lang="ja-JP" altLang="en-US"/>
          </a:p>
        </p:txBody>
      </p:sp>
    </p:spTree>
    <p:extLst>
      <p:ext uri="{BB962C8B-B14F-4D97-AF65-F5344CB8AC3E}">
        <p14:creationId xmlns:p14="http://schemas.microsoft.com/office/powerpoint/2010/main" val="4190847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003F6C5-3303-4EB6-8CD8-8C17A88046B3}" type="datetimeFigureOut">
              <a:rPr kumimoji="1" lang="ja-JP" altLang="en-US" smtClean="0"/>
              <a:t>2019/3/5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3020D9-8F1B-482E-A47E-950E1E0F9297}" type="slidenum">
              <a:rPr kumimoji="1" lang="ja-JP" altLang="en-US" smtClean="0"/>
              <a:t>‹#›</a:t>
            </a:fld>
            <a:endParaRPr kumimoji="1" lang="ja-JP" altLang="en-US"/>
          </a:p>
        </p:txBody>
      </p:sp>
    </p:spTree>
    <p:extLst>
      <p:ext uri="{BB962C8B-B14F-4D97-AF65-F5344CB8AC3E}">
        <p14:creationId xmlns:p14="http://schemas.microsoft.com/office/powerpoint/2010/main" val="3204299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003F6C5-3303-4EB6-8CD8-8C17A88046B3}" type="datetimeFigureOut">
              <a:rPr kumimoji="1" lang="ja-JP" altLang="en-US" smtClean="0"/>
              <a:t>2019/3/5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3020D9-8F1B-482E-A47E-950E1E0F9297}" type="slidenum">
              <a:rPr kumimoji="1" lang="ja-JP" altLang="en-US" smtClean="0"/>
              <a:t>‹#›</a:t>
            </a:fld>
            <a:endParaRPr kumimoji="1" lang="ja-JP" altLang="en-US"/>
          </a:p>
        </p:txBody>
      </p:sp>
    </p:spTree>
    <p:extLst>
      <p:ext uri="{BB962C8B-B14F-4D97-AF65-F5344CB8AC3E}">
        <p14:creationId xmlns:p14="http://schemas.microsoft.com/office/powerpoint/2010/main" val="2147455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03F6C5-3303-4EB6-8CD8-8C17A88046B3}" type="datetimeFigureOut">
              <a:rPr kumimoji="1" lang="ja-JP" altLang="en-US" smtClean="0"/>
              <a:t>2019/3/5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020D9-8F1B-482E-A47E-950E1E0F9297}" type="slidenum">
              <a:rPr kumimoji="1" lang="ja-JP" altLang="en-US" smtClean="0"/>
              <a:t>‹#›</a:t>
            </a:fld>
            <a:endParaRPr kumimoji="1" lang="ja-JP" altLang="en-US"/>
          </a:p>
        </p:txBody>
      </p:sp>
    </p:spTree>
    <p:extLst>
      <p:ext uri="{BB962C8B-B14F-4D97-AF65-F5344CB8AC3E}">
        <p14:creationId xmlns:p14="http://schemas.microsoft.com/office/powerpoint/2010/main" val="31910643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cstate="print"/>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600202"/>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1" name="Rectangle 7" descr="ban"/>
          <p:cNvSpPr>
            <a:spLocks noChangeArrowheads="1"/>
          </p:cNvSpPr>
          <p:nvPr/>
        </p:nvSpPr>
        <p:spPr bwMode="auto">
          <a:xfrm>
            <a:off x="0" y="2"/>
            <a:ext cx="9144000" cy="188913"/>
          </a:xfrm>
          <a:prstGeom prst="rect">
            <a:avLst/>
          </a:prstGeom>
          <a:blipFill dpi="0" rotWithShape="1">
            <a:blip r:embed="rId14" cstate="print"/>
            <a:srcRect/>
            <a:stretch>
              <a:fillRect/>
            </a:stretch>
          </a:blipFill>
          <a:ln w="9525">
            <a:noFill/>
            <a:miter lim="800000"/>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036" name="Line 12"/>
          <p:cNvSpPr>
            <a:spLocks noChangeShapeType="1"/>
          </p:cNvSpPr>
          <p:nvPr/>
        </p:nvSpPr>
        <p:spPr bwMode="auto">
          <a:xfrm>
            <a:off x="468314" y="1484313"/>
            <a:ext cx="8207375" cy="0"/>
          </a:xfrm>
          <a:prstGeom prst="line">
            <a:avLst/>
          </a:prstGeom>
          <a:noFill/>
          <a:ln w="9525">
            <a:solidFill>
              <a:schemeClr val="tx1"/>
            </a:solidFill>
            <a:round/>
            <a:headEnd/>
            <a:tailEn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pic>
        <p:nvPicPr>
          <p:cNvPr id="1043" name="Picture 19" descr="sel-logo"/>
          <p:cNvPicPr>
            <a:picLocks noChangeAspect="1" noChangeArrowheads="1"/>
          </p:cNvPicPr>
          <p:nvPr/>
        </p:nvPicPr>
        <p:blipFill>
          <a:blip r:embed="rId15" cstate="print"/>
          <a:srcRect/>
          <a:stretch>
            <a:fillRect/>
          </a:stretch>
        </p:blipFill>
        <p:spPr bwMode="auto">
          <a:xfrm>
            <a:off x="468314" y="6299200"/>
            <a:ext cx="1081087" cy="369888"/>
          </a:xfrm>
          <a:prstGeom prst="rect">
            <a:avLst/>
          </a:prstGeom>
          <a:noFill/>
        </p:spPr>
      </p:pic>
      <p:sp>
        <p:nvSpPr>
          <p:cNvPr id="1045" name="Rectangle 21"/>
          <p:cNvSpPr>
            <a:spLocks noGrp="1" noChangeArrowheads="1"/>
          </p:cNvSpPr>
          <p:nvPr>
            <p:ph type="dt" sz="half" idx="2"/>
          </p:nvPr>
        </p:nvSpPr>
        <p:spPr bwMode="auto">
          <a:xfrm>
            <a:off x="7308851" y="6596065"/>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A7BAB9D-486C-40B6-8F34-161C1C769EC9}" type="datetime1">
              <a:rPr kumimoji="1" lang="ja-JP" altLang="en-US" sz="1400" b="0" i="0" u="none" strike="noStrike" kern="1200" cap="none" spc="0" normalizeH="0" baseline="0" noProof="0" smtClean="0">
                <a:ln>
                  <a:noFill/>
                </a:ln>
                <a:solidFill>
                  <a:srgbClr val="FFFFFF"/>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2019/3/5</a:t>
            </a:fld>
            <a:endParaRPr kumimoji="1" lang="ja-JP" altLang="en-US" sz="14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1046" name="Rectangle 22"/>
          <p:cNvSpPr>
            <a:spLocks noGrp="1" noChangeArrowheads="1"/>
          </p:cNvSpPr>
          <p:nvPr>
            <p:ph type="ftr" sz="quarter" idx="3"/>
          </p:nvPr>
        </p:nvSpPr>
        <p:spPr bwMode="auto">
          <a:xfrm>
            <a:off x="1655764" y="6310315"/>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047" name="Rectangle 23"/>
          <p:cNvSpPr>
            <a:spLocks noGrp="1" noChangeArrowheads="1"/>
          </p:cNvSpPr>
          <p:nvPr>
            <p:ph type="sldNum" sz="quarter" idx="4"/>
          </p:nvPr>
        </p:nvSpPr>
        <p:spPr bwMode="auto">
          <a:xfrm>
            <a:off x="7524750" y="274636"/>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2800"/>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048" name="Text Box 24"/>
          <p:cNvSpPr txBox="1">
            <a:spLocks noChangeArrowheads="1"/>
          </p:cNvSpPr>
          <p:nvPr/>
        </p:nvSpPr>
        <p:spPr bwMode="auto">
          <a:xfrm>
            <a:off x="334963" y="6640515"/>
            <a:ext cx="6385081" cy="246221"/>
          </a:xfrm>
          <a:prstGeom prst="rect">
            <a:avLst/>
          </a:prstGeom>
          <a:noFill/>
          <a:ln w="9525">
            <a:noFill/>
            <a:miter lim="800000"/>
            <a:headEnd/>
            <a:tailEnd/>
          </a:ln>
          <a:effectLst/>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0" i="0" u="none" strike="noStrike" kern="1200" cap="none" spc="0" normalizeH="0" baseline="0" noProof="0">
                <a:ln>
                  <a:noFill/>
                </a:ln>
                <a:solidFill>
                  <a:srgbClr val="DDDDDD"/>
                </a:solidFill>
                <a:effectLst/>
                <a:uLnTx/>
                <a:uFillTx/>
                <a:latin typeface="Arial"/>
                <a:ea typeface="ＭＳ Ｐゴシック"/>
                <a:cs typeface="+mn-cs"/>
              </a:rPr>
              <a:t>Department of Computer Science, Graduate School of Information Science and Technology, Osaka University</a:t>
            </a:r>
          </a:p>
        </p:txBody>
      </p:sp>
    </p:spTree>
    <p:extLst>
      <p:ext uri="{BB962C8B-B14F-4D97-AF65-F5344CB8AC3E}">
        <p14:creationId xmlns:p14="http://schemas.microsoft.com/office/powerpoint/2010/main" val="132847381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13.xml"/><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13.xml"/><Relationship Id="rId5" Type="http://schemas.openxmlformats.org/officeDocument/2006/relationships/image" Target="../media/image11.png"/><Relationship Id="rId4" Type="http://schemas.openxmlformats.org/officeDocument/2006/relationships/image" Target="../media/image9.png"/></Relationships>
</file>

<file path=ppt/slides/_rels/slide16.xml.rels><?xml version="1.0" encoding="UTF-8" standalone="yes"?>
<Relationships xmlns="http://schemas.openxmlformats.org/package/2006/relationships"><Relationship Id="rId3" Type="http://schemas.openxmlformats.org/officeDocument/2006/relationships/image" Target="../media/image80.pn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90.png"/><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83776" y="1603474"/>
            <a:ext cx="9220200" cy="1470025"/>
          </a:xfrm>
        </p:spPr>
        <p:txBody>
          <a:bodyPr/>
          <a:lstStyle/>
          <a:p>
            <a:r>
              <a:rPr lang="ja-JP" altLang="en-US" sz="3200" dirty="0"/>
              <a:t>類似した要素を検出</a:t>
            </a:r>
            <a:r>
              <a:rPr lang="ja-JP" altLang="en-US" sz="3200" dirty="0" smtClean="0"/>
              <a:t>できる                                      ブルームフィルタ</a:t>
            </a:r>
            <a:r>
              <a:rPr lang="ja-JP" altLang="en-US" sz="3200" dirty="0"/>
              <a:t>を用いた高速コード片検索手法</a:t>
            </a:r>
            <a:endParaRPr kumimoji="1" lang="ja-JP" altLang="en-US" sz="3200" dirty="0"/>
          </a:p>
        </p:txBody>
      </p:sp>
      <p:sp>
        <p:nvSpPr>
          <p:cNvPr id="3" name="サブタイトル 2"/>
          <p:cNvSpPr>
            <a:spLocks noGrp="1"/>
          </p:cNvSpPr>
          <p:nvPr>
            <p:ph type="subTitle" idx="1"/>
          </p:nvPr>
        </p:nvSpPr>
        <p:spPr>
          <a:xfrm>
            <a:off x="-228600" y="3546541"/>
            <a:ext cx="9127067" cy="1752600"/>
          </a:xfrm>
        </p:spPr>
        <p:txBody>
          <a:bodyPr/>
          <a:lstStyle/>
          <a:p>
            <a:endParaRPr lang="en-US" altLang="ja-JP" dirty="0"/>
          </a:p>
          <a:p>
            <a:r>
              <a:rPr lang="ja-JP" altLang="en-US" dirty="0"/>
              <a:t>　　　　井上研究室　　酒井宏樹　</a:t>
            </a:r>
            <a:r>
              <a:rPr lang="en-US" altLang="ja-JP" dirty="0"/>
              <a:t> </a:t>
            </a:r>
            <a:r>
              <a:rPr lang="en-US" altLang="ja-JP" dirty="0" smtClean="0"/>
              <a:t>2019/2/13</a:t>
            </a:r>
            <a:endParaRPr lang="en-US" altLang="ja-JP" dirty="0"/>
          </a:p>
        </p:txBody>
      </p:sp>
      <p:sp>
        <p:nvSpPr>
          <p:cNvPr id="4" name="スライド番号プレースホルダー 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2800" b="0" i="0" u="none" strike="noStrike" kern="1200" cap="none" spc="0" normalizeH="0" baseline="0" noProof="0" dirty="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782076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ブルーム</a:t>
            </a:r>
            <a:r>
              <a:rPr lang="ja-JP" altLang="en-US" dirty="0"/>
              <a:t>フィルタ</a:t>
            </a:r>
            <a:r>
              <a:rPr lang="ja-JP" altLang="en-US" dirty="0" smtClean="0"/>
              <a:t>の挙動</a:t>
            </a:r>
            <a:endParaRPr lang="en-US"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正方形/長方形 4"/>
          <p:cNvSpPr/>
          <p:nvPr/>
        </p:nvSpPr>
        <p:spPr>
          <a:xfrm>
            <a:off x="3050480" y="1568293"/>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6" name="正方形/長方形 5"/>
          <p:cNvSpPr/>
          <p:nvPr/>
        </p:nvSpPr>
        <p:spPr>
          <a:xfrm>
            <a:off x="2277663" y="157615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I</a:t>
            </a:r>
            <a:endParaRPr kumimoji="1" lang="ja-JP" altLang="en-US" dirty="0">
              <a:solidFill>
                <a:schemeClr val="tx1"/>
              </a:solidFill>
            </a:endParaRPr>
          </a:p>
        </p:txBody>
      </p:sp>
      <p:sp>
        <p:nvSpPr>
          <p:cNvPr id="7" name="正方形/長方形 6"/>
          <p:cNvSpPr/>
          <p:nvPr/>
        </p:nvSpPr>
        <p:spPr>
          <a:xfrm>
            <a:off x="5884263" y="1568293"/>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t>
            </a:r>
            <a:endParaRPr kumimoji="1" lang="ja-JP" altLang="en-US" dirty="0">
              <a:solidFill>
                <a:schemeClr val="tx1"/>
              </a:solidFill>
            </a:endParaRPr>
          </a:p>
        </p:txBody>
      </p:sp>
      <p:sp>
        <p:nvSpPr>
          <p:cNvPr id="8" name="正方形/長方形 7"/>
          <p:cNvSpPr/>
          <p:nvPr/>
        </p:nvSpPr>
        <p:spPr>
          <a:xfrm>
            <a:off x="4128097" y="157615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9" name="正方形/長方形 8"/>
          <p:cNvSpPr/>
          <p:nvPr/>
        </p:nvSpPr>
        <p:spPr>
          <a:xfrm>
            <a:off x="4900914" y="1576151"/>
            <a:ext cx="719579"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pen</a:t>
            </a:r>
            <a:endParaRPr kumimoji="1" lang="ja-JP" altLang="en-US" dirty="0">
              <a:solidFill>
                <a:schemeClr val="tx1"/>
              </a:solidFill>
            </a:endParaRPr>
          </a:p>
        </p:txBody>
      </p:sp>
      <p:sp>
        <p:nvSpPr>
          <p:cNvPr id="12" name="正方形/長方形 11"/>
          <p:cNvSpPr/>
          <p:nvPr/>
        </p:nvSpPr>
        <p:spPr>
          <a:xfrm>
            <a:off x="3088485" y="6059127"/>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13" name="正方形/長方形 12"/>
          <p:cNvSpPr/>
          <p:nvPr/>
        </p:nvSpPr>
        <p:spPr>
          <a:xfrm>
            <a:off x="4166102" y="6066985"/>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14" name="正方形/長方形 13"/>
          <p:cNvSpPr/>
          <p:nvPr/>
        </p:nvSpPr>
        <p:spPr>
          <a:xfrm>
            <a:off x="4938919" y="6066985"/>
            <a:ext cx="815504"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pencil</a:t>
            </a:r>
            <a:endParaRPr kumimoji="1" lang="ja-JP" altLang="en-US" dirty="0">
              <a:solidFill>
                <a:schemeClr val="tx1"/>
              </a:solidFill>
            </a:endParaRPr>
          </a:p>
        </p:txBody>
      </p:sp>
      <p:grpSp>
        <p:nvGrpSpPr>
          <p:cNvPr id="15" name="グループ化 14"/>
          <p:cNvGrpSpPr/>
          <p:nvPr/>
        </p:nvGrpSpPr>
        <p:grpSpPr>
          <a:xfrm>
            <a:off x="1305090" y="3304536"/>
            <a:ext cx="6359016" cy="346448"/>
            <a:chOff x="851555" y="3616589"/>
            <a:chExt cx="6359016" cy="346448"/>
          </a:xfrm>
        </p:grpSpPr>
        <p:sp>
          <p:nvSpPr>
            <p:cNvPr id="16" name="正方形/長方形 15"/>
            <p:cNvSpPr/>
            <p:nvPr/>
          </p:nvSpPr>
          <p:spPr>
            <a:xfrm>
              <a:off x="851555" y="3619418"/>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7" name="正方形/長方形 16"/>
            <p:cNvSpPr/>
            <p:nvPr/>
          </p:nvSpPr>
          <p:spPr>
            <a:xfrm>
              <a:off x="11689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8" name="正方形/長方形 17"/>
            <p:cNvSpPr/>
            <p:nvPr/>
          </p:nvSpPr>
          <p:spPr>
            <a:xfrm>
              <a:off x="1803656"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9" name="正方形/長方形 18"/>
            <p:cNvSpPr/>
            <p:nvPr/>
          </p:nvSpPr>
          <p:spPr>
            <a:xfrm>
              <a:off x="1486289" y="3623654"/>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0" name="正方形/長方形 19"/>
            <p:cNvSpPr/>
            <p:nvPr/>
          </p:nvSpPr>
          <p:spPr>
            <a:xfrm>
              <a:off x="2760469"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1" name="正方形/長方形 20"/>
            <p:cNvSpPr/>
            <p:nvPr/>
          </p:nvSpPr>
          <p:spPr>
            <a:xfrm>
              <a:off x="2443103" y="3619180"/>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2" name="正方形/長方形 21"/>
            <p:cNvSpPr/>
            <p:nvPr/>
          </p:nvSpPr>
          <p:spPr>
            <a:xfrm>
              <a:off x="21210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3" name="正方形/長方形 22"/>
            <p:cNvSpPr/>
            <p:nvPr/>
          </p:nvSpPr>
          <p:spPr>
            <a:xfrm>
              <a:off x="4029116"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4" name="正方形/長方形 23"/>
            <p:cNvSpPr/>
            <p:nvPr/>
          </p:nvSpPr>
          <p:spPr>
            <a:xfrm>
              <a:off x="3395202" y="361894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5" name="正方形/長方形 24"/>
            <p:cNvSpPr/>
            <p:nvPr/>
          </p:nvSpPr>
          <p:spPr>
            <a:xfrm>
              <a:off x="4991463" y="361659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6" name="正方形/長方形 25"/>
            <p:cNvSpPr/>
            <p:nvPr/>
          </p:nvSpPr>
          <p:spPr>
            <a:xfrm>
              <a:off x="4345663"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7" name="正方形/長方形 26"/>
            <p:cNvSpPr/>
            <p:nvPr/>
          </p:nvSpPr>
          <p:spPr>
            <a:xfrm>
              <a:off x="561827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8" name="正方形/長方形 27"/>
            <p:cNvSpPr/>
            <p:nvPr/>
          </p:nvSpPr>
          <p:spPr>
            <a:xfrm>
              <a:off x="530555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9" name="正方形/長方形 28"/>
            <p:cNvSpPr/>
            <p:nvPr/>
          </p:nvSpPr>
          <p:spPr>
            <a:xfrm>
              <a:off x="4668563"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0" name="正方形/長方形 29"/>
            <p:cNvSpPr/>
            <p:nvPr/>
          </p:nvSpPr>
          <p:spPr>
            <a:xfrm>
              <a:off x="3712567"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1" name="正方形/長方形 30"/>
            <p:cNvSpPr/>
            <p:nvPr/>
          </p:nvSpPr>
          <p:spPr>
            <a:xfrm>
              <a:off x="3077835"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2" name="正方形/長方形 31"/>
            <p:cNvSpPr/>
            <p:nvPr/>
          </p:nvSpPr>
          <p:spPr>
            <a:xfrm>
              <a:off x="6253757"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3" name="正方形/長方形 32"/>
            <p:cNvSpPr/>
            <p:nvPr/>
          </p:nvSpPr>
          <p:spPr>
            <a:xfrm>
              <a:off x="6570304"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4" name="正方形/長方形 33"/>
            <p:cNvSpPr/>
            <p:nvPr/>
          </p:nvSpPr>
          <p:spPr>
            <a:xfrm>
              <a:off x="6893204"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5" name="正方形/長方形 34"/>
            <p:cNvSpPr/>
            <p:nvPr/>
          </p:nvSpPr>
          <p:spPr>
            <a:xfrm>
              <a:off x="5937208"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grpSp>
      <p:grpSp>
        <p:nvGrpSpPr>
          <p:cNvPr id="41" name="グループ化 40"/>
          <p:cNvGrpSpPr/>
          <p:nvPr/>
        </p:nvGrpSpPr>
        <p:grpSpPr>
          <a:xfrm>
            <a:off x="1305090" y="4310805"/>
            <a:ext cx="6359016" cy="346448"/>
            <a:chOff x="851555" y="3616589"/>
            <a:chExt cx="6359016" cy="346448"/>
          </a:xfrm>
        </p:grpSpPr>
        <p:sp>
          <p:nvSpPr>
            <p:cNvPr id="42" name="正方形/長方形 41"/>
            <p:cNvSpPr/>
            <p:nvPr/>
          </p:nvSpPr>
          <p:spPr>
            <a:xfrm>
              <a:off x="851555" y="3619418"/>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3" name="正方形/長方形 42"/>
            <p:cNvSpPr/>
            <p:nvPr/>
          </p:nvSpPr>
          <p:spPr>
            <a:xfrm>
              <a:off x="11689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4" name="正方形/長方形 43"/>
            <p:cNvSpPr/>
            <p:nvPr/>
          </p:nvSpPr>
          <p:spPr>
            <a:xfrm>
              <a:off x="1803656"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5" name="正方形/長方形 44"/>
            <p:cNvSpPr/>
            <p:nvPr/>
          </p:nvSpPr>
          <p:spPr>
            <a:xfrm>
              <a:off x="1486289" y="3623654"/>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6" name="正方形/長方形 45"/>
            <p:cNvSpPr/>
            <p:nvPr/>
          </p:nvSpPr>
          <p:spPr>
            <a:xfrm>
              <a:off x="2760469"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7" name="正方形/長方形 46"/>
            <p:cNvSpPr/>
            <p:nvPr/>
          </p:nvSpPr>
          <p:spPr>
            <a:xfrm>
              <a:off x="2443103" y="3619180"/>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lang="ja-JP" altLang="en-US" dirty="0">
                <a:solidFill>
                  <a:schemeClr val="tx1"/>
                </a:solidFill>
              </a:endParaRPr>
            </a:p>
          </p:txBody>
        </p:sp>
        <p:sp>
          <p:nvSpPr>
            <p:cNvPr id="48" name="正方形/長方形 47"/>
            <p:cNvSpPr/>
            <p:nvPr/>
          </p:nvSpPr>
          <p:spPr>
            <a:xfrm>
              <a:off x="21210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9" name="正方形/長方形 48"/>
            <p:cNvSpPr/>
            <p:nvPr/>
          </p:nvSpPr>
          <p:spPr>
            <a:xfrm>
              <a:off x="4029116"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0" name="正方形/長方形 49"/>
            <p:cNvSpPr/>
            <p:nvPr/>
          </p:nvSpPr>
          <p:spPr>
            <a:xfrm>
              <a:off x="3395202" y="361894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1" name="正方形/長方形 50"/>
            <p:cNvSpPr/>
            <p:nvPr/>
          </p:nvSpPr>
          <p:spPr>
            <a:xfrm>
              <a:off x="4991463" y="361659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2" name="正方形/長方形 51"/>
            <p:cNvSpPr/>
            <p:nvPr/>
          </p:nvSpPr>
          <p:spPr>
            <a:xfrm>
              <a:off x="4345663"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3" name="正方形/長方形 52"/>
            <p:cNvSpPr/>
            <p:nvPr/>
          </p:nvSpPr>
          <p:spPr>
            <a:xfrm>
              <a:off x="561827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4" name="正方形/長方形 53"/>
            <p:cNvSpPr/>
            <p:nvPr/>
          </p:nvSpPr>
          <p:spPr>
            <a:xfrm>
              <a:off x="530555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5" name="正方形/長方形 54"/>
            <p:cNvSpPr/>
            <p:nvPr/>
          </p:nvSpPr>
          <p:spPr>
            <a:xfrm>
              <a:off x="4668563"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6" name="正方形/長方形 55"/>
            <p:cNvSpPr/>
            <p:nvPr/>
          </p:nvSpPr>
          <p:spPr>
            <a:xfrm>
              <a:off x="3712567"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lang="ja-JP" altLang="en-US" dirty="0">
                <a:solidFill>
                  <a:schemeClr val="tx1"/>
                </a:solidFill>
              </a:endParaRPr>
            </a:p>
          </p:txBody>
        </p:sp>
        <p:sp>
          <p:nvSpPr>
            <p:cNvPr id="57" name="正方形/長方形 56"/>
            <p:cNvSpPr/>
            <p:nvPr/>
          </p:nvSpPr>
          <p:spPr>
            <a:xfrm>
              <a:off x="3077835"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lang="ja-JP" altLang="en-US" dirty="0">
                <a:solidFill>
                  <a:schemeClr val="tx1"/>
                </a:solidFill>
              </a:endParaRPr>
            </a:p>
          </p:txBody>
        </p:sp>
        <p:sp>
          <p:nvSpPr>
            <p:cNvPr id="58" name="正方形/長方形 57"/>
            <p:cNvSpPr/>
            <p:nvPr/>
          </p:nvSpPr>
          <p:spPr>
            <a:xfrm>
              <a:off x="6253757"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0</a:t>
              </a:r>
              <a:endParaRPr kumimoji="1" lang="ja-JP" altLang="en-US" dirty="0">
                <a:solidFill>
                  <a:schemeClr val="tx1"/>
                </a:solidFill>
              </a:endParaRPr>
            </a:p>
          </p:txBody>
        </p:sp>
        <p:sp>
          <p:nvSpPr>
            <p:cNvPr id="59" name="正方形/長方形 58"/>
            <p:cNvSpPr/>
            <p:nvPr/>
          </p:nvSpPr>
          <p:spPr>
            <a:xfrm>
              <a:off x="6570304"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60" name="正方形/長方形 59"/>
            <p:cNvSpPr/>
            <p:nvPr/>
          </p:nvSpPr>
          <p:spPr>
            <a:xfrm>
              <a:off x="6893204"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61" name="正方形/長方形 60"/>
            <p:cNvSpPr/>
            <p:nvPr/>
          </p:nvSpPr>
          <p:spPr>
            <a:xfrm>
              <a:off x="5937208"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grpSp>
      <p:sp>
        <p:nvSpPr>
          <p:cNvPr id="67" name="正方形/長方形 66"/>
          <p:cNvSpPr/>
          <p:nvPr/>
        </p:nvSpPr>
        <p:spPr>
          <a:xfrm>
            <a:off x="110833" y="1576151"/>
            <a:ext cx="1810452" cy="380054"/>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dirty="0">
                <a:solidFill>
                  <a:schemeClr val="tx1"/>
                </a:solidFill>
              </a:rPr>
              <a:t>検索対象の集合</a:t>
            </a:r>
          </a:p>
        </p:txBody>
      </p:sp>
      <p:sp>
        <p:nvSpPr>
          <p:cNvPr id="68" name="正方形/長方形 67"/>
          <p:cNvSpPr/>
          <p:nvPr/>
        </p:nvSpPr>
        <p:spPr>
          <a:xfrm>
            <a:off x="206481" y="6074843"/>
            <a:ext cx="1714804" cy="331507"/>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a:solidFill>
                  <a:schemeClr val="tx1"/>
                </a:solidFill>
              </a:rPr>
              <a:t>検索したい</a:t>
            </a:r>
            <a:r>
              <a:rPr lang="ja-JP" altLang="en-US" dirty="0" smtClean="0">
                <a:solidFill>
                  <a:schemeClr val="tx1"/>
                </a:solidFill>
              </a:rPr>
              <a:t>要素</a:t>
            </a:r>
            <a:endParaRPr lang="ja-JP" altLang="en-US" dirty="0">
              <a:solidFill>
                <a:schemeClr val="tx1"/>
              </a:solidFill>
            </a:endParaRPr>
          </a:p>
        </p:txBody>
      </p:sp>
      <p:cxnSp>
        <p:nvCxnSpPr>
          <p:cNvPr id="10" name="直線コネクタ 9"/>
          <p:cNvCxnSpPr/>
          <p:nvPr/>
        </p:nvCxnSpPr>
        <p:spPr>
          <a:xfrm>
            <a:off x="2495550" y="1916391"/>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2" name="直線コネクタ 81"/>
          <p:cNvCxnSpPr/>
          <p:nvPr/>
        </p:nvCxnSpPr>
        <p:spPr>
          <a:xfrm>
            <a:off x="6157530" y="1906866"/>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3" name="直線コネクタ 82"/>
          <p:cNvCxnSpPr/>
          <p:nvPr/>
        </p:nvCxnSpPr>
        <p:spPr>
          <a:xfrm>
            <a:off x="3467100" y="1916391"/>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4" name="直線コネクタ 83"/>
          <p:cNvCxnSpPr/>
          <p:nvPr/>
        </p:nvCxnSpPr>
        <p:spPr>
          <a:xfrm>
            <a:off x="4381500" y="1906866"/>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5" name="直線コネクタ 84"/>
          <p:cNvCxnSpPr/>
          <p:nvPr/>
        </p:nvCxnSpPr>
        <p:spPr>
          <a:xfrm>
            <a:off x="5257800" y="1906866"/>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6" name="直線コネクタ 85"/>
          <p:cNvCxnSpPr/>
          <p:nvPr/>
        </p:nvCxnSpPr>
        <p:spPr>
          <a:xfrm>
            <a:off x="3531370" y="5160409"/>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9" name="直線コネクタ 88"/>
          <p:cNvCxnSpPr/>
          <p:nvPr/>
        </p:nvCxnSpPr>
        <p:spPr>
          <a:xfrm>
            <a:off x="4418220" y="5160409"/>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0" name="直線コネクタ 89"/>
          <p:cNvCxnSpPr/>
          <p:nvPr/>
        </p:nvCxnSpPr>
        <p:spPr>
          <a:xfrm>
            <a:off x="5353791" y="5176125"/>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66" name="正方形/長方形 65"/>
          <p:cNvSpPr/>
          <p:nvPr/>
        </p:nvSpPr>
        <p:spPr>
          <a:xfrm>
            <a:off x="895127" y="5274110"/>
            <a:ext cx="7075750" cy="310070"/>
          </a:xfrm>
          <a:prstGeom prst="rect">
            <a:avLst/>
          </a:prstGeom>
          <a:solidFill>
            <a:srgbClr val="66FF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ハッシュ関数</a:t>
            </a:r>
            <a:endParaRPr kumimoji="1" lang="en-US" dirty="0">
              <a:solidFill>
                <a:schemeClr val="tx1"/>
              </a:solidFill>
            </a:endParaRPr>
          </a:p>
        </p:txBody>
      </p:sp>
      <p:sp>
        <p:nvSpPr>
          <p:cNvPr id="65" name="正方形/長方形 64"/>
          <p:cNvSpPr/>
          <p:nvPr/>
        </p:nvSpPr>
        <p:spPr>
          <a:xfrm>
            <a:off x="895127" y="2379271"/>
            <a:ext cx="7075750" cy="310070"/>
          </a:xfrm>
          <a:prstGeom prst="rect">
            <a:avLst/>
          </a:prstGeom>
          <a:solidFill>
            <a:srgbClr val="66FF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ハッシュ関数</a:t>
            </a:r>
            <a:endParaRPr kumimoji="1" lang="en-US" dirty="0">
              <a:solidFill>
                <a:schemeClr val="tx1"/>
              </a:solidFill>
            </a:endParaRPr>
          </a:p>
        </p:txBody>
      </p:sp>
      <p:cxnSp>
        <p:nvCxnSpPr>
          <p:cNvPr id="69" name="直線矢印コネクタ 68"/>
          <p:cNvCxnSpPr/>
          <p:nvPr/>
        </p:nvCxnSpPr>
        <p:spPr>
          <a:xfrm flipH="1">
            <a:off x="2127084" y="2805584"/>
            <a:ext cx="376472" cy="506017"/>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1" name="直線矢印コネクタ 90"/>
          <p:cNvCxnSpPr>
            <a:endCxn id="32" idx="0"/>
          </p:cNvCxnSpPr>
          <p:nvPr/>
        </p:nvCxnSpPr>
        <p:spPr>
          <a:xfrm>
            <a:off x="3467100" y="2805584"/>
            <a:ext cx="3398876" cy="506035"/>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3" name="直線矢印コネクタ 92"/>
          <p:cNvCxnSpPr>
            <a:endCxn id="30" idx="0"/>
          </p:cNvCxnSpPr>
          <p:nvPr/>
        </p:nvCxnSpPr>
        <p:spPr>
          <a:xfrm flipH="1">
            <a:off x="4324786" y="2805584"/>
            <a:ext cx="56714" cy="498956"/>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5" name="直線矢印コネクタ 94"/>
          <p:cNvCxnSpPr>
            <a:endCxn id="21" idx="0"/>
          </p:cNvCxnSpPr>
          <p:nvPr/>
        </p:nvCxnSpPr>
        <p:spPr>
          <a:xfrm flipH="1">
            <a:off x="3055322" y="2805584"/>
            <a:ext cx="2202478" cy="501543"/>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7" name="直線矢印コネクタ 96"/>
          <p:cNvCxnSpPr>
            <a:endCxn id="35" idx="0"/>
          </p:cNvCxnSpPr>
          <p:nvPr/>
        </p:nvCxnSpPr>
        <p:spPr>
          <a:xfrm>
            <a:off x="6157530" y="2805584"/>
            <a:ext cx="391897" cy="498956"/>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9" name="直線矢印コネクタ 98"/>
          <p:cNvCxnSpPr>
            <a:endCxn id="61" idx="2"/>
          </p:cNvCxnSpPr>
          <p:nvPr/>
        </p:nvCxnSpPr>
        <p:spPr>
          <a:xfrm flipV="1">
            <a:off x="3531370" y="4650174"/>
            <a:ext cx="3018057" cy="525951"/>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01" name="直線矢印コネクタ 100"/>
          <p:cNvCxnSpPr>
            <a:endCxn id="56" idx="2"/>
          </p:cNvCxnSpPr>
          <p:nvPr/>
        </p:nvCxnSpPr>
        <p:spPr>
          <a:xfrm flipH="1" flipV="1">
            <a:off x="4324786" y="4650174"/>
            <a:ext cx="93434" cy="510235"/>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03" name="直線矢印コネクタ 102"/>
          <p:cNvCxnSpPr>
            <a:endCxn id="47" idx="2"/>
          </p:cNvCxnSpPr>
          <p:nvPr/>
        </p:nvCxnSpPr>
        <p:spPr>
          <a:xfrm flipH="1" flipV="1">
            <a:off x="3055322" y="4652761"/>
            <a:ext cx="2298469" cy="523364"/>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17823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ブルーム</a:t>
            </a:r>
            <a:r>
              <a:rPr lang="ja-JP" altLang="en-US" dirty="0"/>
              <a:t>フィルタ</a:t>
            </a:r>
            <a:r>
              <a:rPr lang="ja-JP" altLang="en-US" dirty="0" smtClean="0"/>
              <a:t>の挙動</a:t>
            </a:r>
            <a:endParaRPr lang="en-US"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正方形/長方形 4"/>
          <p:cNvSpPr/>
          <p:nvPr/>
        </p:nvSpPr>
        <p:spPr>
          <a:xfrm>
            <a:off x="3050480" y="1568293"/>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6" name="正方形/長方形 5"/>
          <p:cNvSpPr/>
          <p:nvPr/>
        </p:nvSpPr>
        <p:spPr>
          <a:xfrm>
            <a:off x="2277663" y="157615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I</a:t>
            </a:r>
            <a:endParaRPr kumimoji="1" lang="ja-JP" altLang="en-US" dirty="0">
              <a:solidFill>
                <a:schemeClr val="tx1"/>
              </a:solidFill>
            </a:endParaRPr>
          </a:p>
        </p:txBody>
      </p:sp>
      <p:sp>
        <p:nvSpPr>
          <p:cNvPr id="7" name="正方形/長方形 6"/>
          <p:cNvSpPr/>
          <p:nvPr/>
        </p:nvSpPr>
        <p:spPr>
          <a:xfrm>
            <a:off x="5884263" y="1568293"/>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t>
            </a:r>
            <a:endParaRPr kumimoji="1" lang="ja-JP" altLang="en-US" dirty="0">
              <a:solidFill>
                <a:schemeClr val="tx1"/>
              </a:solidFill>
            </a:endParaRPr>
          </a:p>
        </p:txBody>
      </p:sp>
      <p:sp>
        <p:nvSpPr>
          <p:cNvPr id="8" name="正方形/長方形 7"/>
          <p:cNvSpPr/>
          <p:nvPr/>
        </p:nvSpPr>
        <p:spPr>
          <a:xfrm>
            <a:off x="4128097" y="157615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9" name="正方形/長方形 8"/>
          <p:cNvSpPr/>
          <p:nvPr/>
        </p:nvSpPr>
        <p:spPr>
          <a:xfrm>
            <a:off x="4900914" y="1576151"/>
            <a:ext cx="719579"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pen</a:t>
            </a:r>
            <a:endParaRPr kumimoji="1" lang="ja-JP" altLang="en-US" dirty="0">
              <a:solidFill>
                <a:schemeClr val="tx1"/>
              </a:solidFill>
            </a:endParaRPr>
          </a:p>
        </p:txBody>
      </p:sp>
      <p:sp>
        <p:nvSpPr>
          <p:cNvPr id="12" name="正方形/長方形 11"/>
          <p:cNvSpPr/>
          <p:nvPr/>
        </p:nvSpPr>
        <p:spPr>
          <a:xfrm>
            <a:off x="3088485" y="6059127"/>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13" name="正方形/長方形 12"/>
          <p:cNvSpPr/>
          <p:nvPr/>
        </p:nvSpPr>
        <p:spPr>
          <a:xfrm>
            <a:off x="4166102" y="6066985"/>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14" name="正方形/長方形 13"/>
          <p:cNvSpPr/>
          <p:nvPr/>
        </p:nvSpPr>
        <p:spPr>
          <a:xfrm>
            <a:off x="4938919" y="6066985"/>
            <a:ext cx="815504"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pencil</a:t>
            </a:r>
            <a:endParaRPr kumimoji="1" lang="ja-JP" altLang="en-US" dirty="0">
              <a:solidFill>
                <a:schemeClr val="tx1"/>
              </a:solidFill>
            </a:endParaRPr>
          </a:p>
        </p:txBody>
      </p:sp>
      <p:grpSp>
        <p:nvGrpSpPr>
          <p:cNvPr id="15" name="グループ化 14"/>
          <p:cNvGrpSpPr/>
          <p:nvPr/>
        </p:nvGrpSpPr>
        <p:grpSpPr>
          <a:xfrm>
            <a:off x="1305090" y="3304536"/>
            <a:ext cx="6359016" cy="346448"/>
            <a:chOff x="851555" y="3616589"/>
            <a:chExt cx="6359016" cy="346448"/>
          </a:xfrm>
        </p:grpSpPr>
        <p:sp>
          <p:nvSpPr>
            <p:cNvPr id="16" name="正方形/長方形 15"/>
            <p:cNvSpPr/>
            <p:nvPr/>
          </p:nvSpPr>
          <p:spPr>
            <a:xfrm>
              <a:off x="851555" y="3619418"/>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7" name="正方形/長方形 16"/>
            <p:cNvSpPr/>
            <p:nvPr/>
          </p:nvSpPr>
          <p:spPr>
            <a:xfrm>
              <a:off x="11689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8" name="正方形/長方形 17"/>
            <p:cNvSpPr/>
            <p:nvPr/>
          </p:nvSpPr>
          <p:spPr>
            <a:xfrm>
              <a:off x="1803656"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9" name="正方形/長方形 18"/>
            <p:cNvSpPr/>
            <p:nvPr/>
          </p:nvSpPr>
          <p:spPr>
            <a:xfrm>
              <a:off x="1486289" y="3623654"/>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b="1" dirty="0" smtClean="0">
                  <a:solidFill>
                    <a:srgbClr val="FF0000"/>
                  </a:solidFill>
                </a:rPr>
                <a:t>1</a:t>
              </a:r>
              <a:endParaRPr kumimoji="1" lang="ja-JP" altLang="en-US" b="1" dirty="0">
                <a:solidFill>
                  <a:srgbClr val="FF0000"/>
                </a:solidFill>
              </a:endParaRPr>
            </a:p>
          </p:txBody>
        </p:sp>
        <p:sp>
          <p:nvSpPr>
            <p:cNvPr id="20" name="正方形/長方形 19"/>
            <p:cNvSpPr/>
            <p:nvPr/>
          </p:nvSpPr>
          <p:spPr>
            <a:xfrm>
              <a:off x="2760469"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1" name="正方形/長方形 20"/>
            <p:cNvSpPr/>
            <p:nvPr/>
          </p:nvSpPr>
          <p:spPr>
            <a:xfrm>
              <a:off x="2443103" y="3619180"/>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22" name="正方形/長方形 21"/>
            <p:cNvSpPr/>
            <p:nvPr/>
          </p:nvSpPr>
          <p:spPr>
            <a:xfrm>
              <a:off x="21210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3" name="正方形/長方形 22"/>
            <p:cNvSpPr/>
            <p:nvPr/>
          </p:nvSpPr>
          <p:spPr>
            <a:xfrm>
              <a:off x="4029116"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4" name="正方形/長方形 23"/>
            <p:cNvSpPr/>
            <p:nvPr/>
          </p:nvSpPr>
          <p:spPr>
            <a:xfrm>
              <a:off x="3395202" y="361894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5" name="正方形/長方形 24"/>
            <p:cNvSpPr/>
            <p:nvPr/>
          </p:nvSpPr>
          <p:spPr>
            <a:xfrm>
              <a:off x="4991463" y="361659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6" name="正方形/長方形 25"/>
            <p:cNvSpPr/>
            <p:nvPr/>
          </p:nvSpPr>
          <p:spPr>
            <a:xfrm>
              <a:off x="4345663"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7" name="正方形/長方形 26"/>
            <p:cNvSpPr/>
            <p:nvPr/>
          </p:nvSpPr>
          <p:spPr>
            <a:xfrm>
              <a:off x="561827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28" name="正方形/長方形 27"/>
            <p:cNvSpPr/>
            <p:nvPr/>
          </p:nvSpPr>
          <p:spPr>
            <a:xfrm>
              <a:off x="530555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9" name="正方形/長方形 28"/>
            <p:cNvSpPr/>
            <p:nvPr/>
          </p:nvSpPr>
          <p:spPr>
            <a:xfrm>
              <a:off x="4668563"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0" name="正方形/長方形 29"/>
            <p:cNvSpPr/>
            <p:nvPr/>
          </p:nvSpPr>
          <p:spPr>
            <a:xfrm>
              <a:off x="3712567"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31" name="正方形/長方形 30"/>
            <p:cNvSpPr/>
            <p:nvPr/>
          </p:nvSpPr>
          <p:spPr>
            <a:xfrm>
              <a:off x="3077835"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2" name="正方形/長方形 31"/>
            <p:cNvSpPr/>
            <p:nvPr/>
          </p:nvSpPr>
          <p:spPr>
            <a:xfrm>
              <a:off x="6253757"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33" name="正方形/長方形 32"/>
            <p:cNvSpPr/>
            <p:nvPr/>
          </p:nvSpPr>
          <p:spPr>
            <a:xfrm>
              <a:off x="6570304"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4" name="正方形/長方形 33"/>
            <p:cNvSpPr/>
            <p:nvPr/>
          </p:nvSpPr>
          <p:spPr>
            <a:xfrm>
              <a:off x="6893204"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5" name="正方形/長方形 34"/>
            <p:cNvSpPr/>
            <p:nvPr/>
          </p:nvSpPr>
          <p:spPr>
            <a:xfrm>
              <a:off x="5937208"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grpSp>
      <p:grpSp>
        <p:nvGrpSpPr>
          <p:cNvPr id="41" name="グループ化 40"/>
          <p:cNvGrpSpPr/>
          <p:nvPr/>
        </p:nvGrpSpPr>
        <p:grpSpPr>
          <a:xfrm>
            <a:off x="1305090" y="4310805"/>
            <a:ext cx="6359016" cy="346448"/>
            <a:chOff x="851555" y="3616589"/>
            <a:chExt cx="6359016" cy="346448"/>
          </a:xfrm>
        </p:grpSpPr>
        <p:sp>
          <p:nvSpPr>
            <p:cNvPr id="42" name="正方形/長方形 41"/>
            <p:cNvSpPr/>
            <p:nvPr/>
          </p:nvSpPr>
          <p:spPr>
            <a:xfrm>
              <a:off x="851555" y="3619418"/>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3" name="正方形/長方形 42"/>
            <p:cNvSpPr/>
            <p:nvPr/>
          </p:nvSpPr>
          <p:spPr>
            <a:xfrm>
              <a:off x="11689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4" name="正方形/長方形 43"/>
            <p:cNvSpPr/>
            <p:nvPr/>
          </p:nvSpPr>
          <p:spPr>
            <a:xfrm>
              <a:off x="1803656"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5" name="正方形/長方形 44"/>
            <p:cNvSpPr/>
            <p:nvPr/>
          </p:nvSpPr>
          <p:spPr>
            <a:xfrm>
              <a:off x="1486289" y="3623654"/>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6" name="正方形/長方形 45"/>
            <p:cNvSpPr/>
            <p:nvPr/>
          </p:nvSpPr>
          <p:spPr>
            <a:xfrm>
              <a:off x="2760469"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7" name="正方形/長方形 46"/>
            <p:cNvSpPr/>
            <p:nvPr/>
          </p:nvSpPr>
          <p:spPr>
            <a:xfrm>
              <a:off x="2443103" y="3619180"/>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lang="ja-JP" altLang="en-US" b="1" dirty="0">
                <a:solidFill>
                  <a:srgbClr val="FF0000"/>
                </a:solidFill>
              </a:endParaRPr>
            </a:p>
          </p:txBody>
        </p:sp>
        <p:sp>
          <p:nvSpPr>
            <p:cNvPr id="48" name="正方形/長方形 47"/>
            <p:cNvSpPr/>
            <p:nvPr/>
          </p:nvSpPr>
          <p:spPr>
            <a:xfrm>
              <a:off x="21210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9" name="正方形/長方形 48"/>
            <p:cNvSpPr/>
            <p:nvPr/>
          </p:nvSpPr>
          <p:spPr>
            <a:xfrm>
              <a:off x="4029116"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0" name="正方形/長方形 49"/>
            <p:cNvSpPr/>
            <p:nvPr/>
          </p:nvSpPr>
          <p:spPr>
            <a:xfrm>
              <a:off x="3395202" y="361894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1" name="正方形/長方形 50"/>
            <p:cNvSpPr/>
            <p:nvPr/>
          </p:nvSpPr>
          <p:spPr>
            <a:xfrm>
              <a:off x="4991463" y="361659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2" name="正方形/長方形 51"/>
            <p:cNvSpPr/>
            <p:nvPr/>
          </p:nvSpPr>
          <p:spPr>
            <a:xfrm>
              <a:off x="4345663"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3" name="正方形/長方形 52"/>
            <p:cNvSpPr/>
            <p:nvPr/>
          </p:nvSpPr>
          <p:spPr>
            <a:xfrm>
              <a:off x="561827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54" name="正方形/長方形 53"/>
            <p:cNvSpPr/>
            <p:nvPr/>
          </p:nvSpPr>
          <p:spPr>
            <a:xfrm>
              <a:off x="530555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5" name="正方形/長方形 54"/>
            <p:cNvSpPr/>
            <p:nvPr/>
          </p:nvSpPr>
          <p:spPr>
            <a:xfrm>
              <a:off x="4668563"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6" name="正方形/長方形 55"/>
            <p:cNvSpPr/>
            <p:nvPr/>
          </p:nvSpPr>
          <p:spPr>
            <a:xfrm>
              <a:off x="3712567"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lang="ja-JP" altLang="en-US" b="1" dirty="0">
                <a:solidFill>
                  <a:srgbClr val="FF0000"/>
                </a:solidFill>
              </a:endParaRPr>
            </a:p>
          </p:txBody>
        </p:sp>
        <p:sp>
          <p:nvSpPr>
            <p:cNvPr id="57" name="正方形/長方形 56"/>
            <p:cNvSpPr/>
            <p:nvPr/>
          </p:nvSpPr>
          <p:spPr>
            <a:xfrm>
              <a:off x="3077835"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lang="ja-JP" altLang="en-US" dirty="0">
                <a:solidFill>
                  <a:schemeClr val="tx1"/>
                </a:solidFill>
              </a:endParaRPr>
            </a:p>
          </p:txBody>
        </p:sp>
        <p:sp>
          <p:nvSpPr>
            <p:cNvPr id="58" name="正方形/長方形 57"/>
            <p:cNvSpPr/>
            <p:nvPr/>
          </p:nvSpPr>
          <p:spPr>
            <a:xfrm>
              <a:off x="6253757"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0</a:t>
              </a:r>
              <a:endParaRPr kumimoji="1" lang="ja-JP" altLang="en-US" dirty="0">
                <a:solidFill>
                  <a:schemeClr val="tx1"/>
                </a:solidFill>
              </a:endParaRPr>
            </a:p>
          </p:txBody>
        </p:sp>
        <p:sp>
          <p:nvSpPr>
            <p:cNvPr id="59" name="正方形/長方形 58"/>
            <p:cNvSpPr/>
            <p:nvPr/>
          </p:nvSpPr>
          <p:spPr>
            <a:xfrm>
              <a:off x="6570304"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60" name="正方形/長方形 59"/>
            <p:cNvSpPr/>
            <p:nvPr/>
          </p:nvSpPr>
          <p:spPr>
            <a:xfrm>
              <a:off x="6893204"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61" name="正方形/長方形 60"/>
            <p:cNvSpPr/>
            <p:nvPr/>
          </p:nvSpPr>
          <p:spPr>
            <a:xfrm>
              <a:off x="5937208"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grpSp>
      <p:sp>
        <p:nvSpPr>
          <p:cNvPr id="67" name="正方形/長方形 66"/>
          <p:cNvSpPr/>
          <p:nvPr/>
        </p:nvSpPr>
        <p:spPr>
          <a:xfrm>
            <a:off x="110833" y="1576151"/>
            <a:ext cx="1810452" cy="380054"/>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dirty="0">
                <a:solidFill>
                  <a:schemeClr val="tx1"/>
                </a:solidFill>
              </a:rPr>
              <a:t>検索対象の集合</a:t>
            </a:r>
          </a:p>
        </p:txBody>
      </p:sp>
      <p:sp>
        <p:nvSpPr>
          <p:cNvPr id="68" name="正方形/長方形 67"/>
          <p:cNvSpPr/>
          <p:nvPr/>
        </p:nvSpPr>
        <p:spPr>
          <a:xfrm>
            <a:off x="206481" y="6074843"/>
            <a:ext cx="1714804" cy="331507"/>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a:solidFill>
                  <a:schemeClr val="tx1"/>
                </a:solidFill>
              </a:rPr>
              <a:t>検索したい</a:t>
            </a:r>
            <a:r>
              <a:rPr lang="ja-JP" altLang="en-US" dirty="0" smtClean="0">
                <a:solidFill>
                  <a:schemeClr val="tx1"/>
                </a:solidFill>
              </a:rPr>
              <a:t>要素</a:t>
            </a:r>
            <a:endParaRPr lang="ja-JP" altLang="en-US" dirty="0">
              <a:solidFill>
                <a:schemeClr val="tx1"/>
              </a:solidFill>
            </a:endParaRPr>
          </a:p>
        </p:txBody>
      </p:sp>
      <p:cxnSp>
        <p:nvCxnSpPr>
          <p:cNvPr id="10" name="直線コネクタ 9"/>
          <p:cNvCxnSpPr/>
          <p:nvPr/>
        </p:nvCxnSpPr>
        <p:spPr>
          <a:xfrm>
            <a:off x="2495550" y="1916391"/>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2" name="直線コネクタ 81"/>
          <p:cNvCxnSpPr/>
          <p:nvPr/>
        </p:nvCxnSpPr>
        <p:spPr>
          <a:xfrm>
            <a:off x="6157530" y="1906866"/>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3" name="直線コネクタ 82"/>
          <p:cNvCxnSpPr/>
          <p:nvPr/>
        </p:nvCxnSpPr>
        <p:spPr>
          <a:xfrm>
            <a:off x="3467100" y="1916391"/>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4" name="直線コネクタ 83"/>
          <p:cNvCxnSpPr/>
          <p:nvPr/>
        </p:nvCxnSpPr>
        <p:spPr>
          <a:xfrm>
            <a:off x="4381500" y="1906866"/>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5" name="直線コネクタ 84"/>
          <p:cNvCxnSpPr/>
          <p:nvPr/>
        </p:nvCxnSpPr>
        <p:spPr>
          <a:xfrm>
            <a:off x="5257800" y="1906866"/>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6" name="直線コネクタ 85"/>
          <p:cNvCxnSpPr/>
          <p:nvPr/>
        </p:nvCxnSpPr>
        <p:spPr>
          <a:xfrm>
            <a:off x="3531370" y="5160409"/>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9" name="直線コネクタ 88"/>
          <p:cNvCxnSpPr/>
          <p:nvPr/>
        </p:nvCxnSpPr>
        <p:spPr>
          <a:xfrm>
            <a:off x="4418220" y="5160409"/>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0" name="直線コネクタ 89"/>
          <p:cNvCxnSpPr/>
          <p:nvPr/>
        </p:nvCxnSpPr>
        <p:spPr>
          <a:xfrm>
            <a:off x="5353791" y="5176125"/>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66" name="正方形/長方形 65"/>
          <p:cNvSpPr/>
          <p:nvPr/>
        </p:nvSpPr>
        <p:spPr>
          <a:xfrm>
            <a:off x="895127" y="5274110"/>
            <a:ext cx="7075750" cy="310070"/>
          </a:xfrm>
          <a:prstGeom prst="rect">
            <a:avLst/>
          </a:prstGeom>
          <a:solidFill>
            <a:srgbClr val="66FF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ハッシュ関数</a:t>
            </a:r>
            <a:endParaRPr kumimoji="1" lang="en-US" dirty="0">
              <a:solidFill>
                <a:schemeClr val="tx1"/>
              </a:solidFill>
            </a:endParaRPr>
          </a:p>
        </p:txBody>
      </p:sp>
      <p:sp>
        <p:nvSpPr>
          <p:cNvPr id="65" name="正方形/長方形 64"/>
          <p:cNvSpPr/>
          <p:nvPr/>
        </p:nvSpPr>
        <p:spPr>
          <a:xfrm>
            <a:off x="895127" y="2379271"/>
            <a:ext cx="7075750" cy="310070"/>
          </a:xfrm>
          <a:prstGeom prst="rect">
            <a:avLst/>
          </a:prstGeom>
          <a:solidFill>
            <a:srgbClr val="66FF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ハッシュ関数</a:t>
            </a:r>
            <a:endParaRPr kumimoji="1" lang="en-US" dirty="0">
              <a:solidFill>
                <a:schemeClr val="tx1"/>
              </a:solidFill>
            </a:endParaRPr>
          </a:p>
        </p:txBody>
      </p:sp>
      <p:cxnSp>
        <p:nvCxnSpPr>
          <p:cNvPr id="69" name="直線矢印コネクタ 68"/>
          <p:cNvCxnSpPr/>
          <p:nvPr/>
        </p:nvCxnSpPr>
        <p:spPr>
          <a:xfrm flipH="1">
            <a:off x="2127084" y="2805584"/>
            <a:ext cx="376472" cy="506017"/>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1" name="直線矢印コネクタ 90"/>
          <p:cNvCxnSpPr>
            <a:endCxn id="32" idx="0"/>
          </p:cNvCxnSpPr>
          <p:nvPr/>
        </p:nvCxnSpPr>
        <p:spPr>
          <a:xfrm>
            <a:off x="3467100" y="2805584"/>
            <a:ext cx="3398876" cy="506035"/>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3" name="直線矢印コネクタ 92"/>
          <p:cNvCxnSpPr>
            <a:endCxn id="30" idx="0"/>
          </p:cNvCxnSpPr>
          <p:nvPr/>
        </p:nvCxnSpPr>
        <p:spPr>
          <a:xfrm flipH="1">
            <a:off x="4324786" y="2805584"/>
            <a:ext cx="56714" cy="498956"/>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5" name="直線矢印コネクタ 94"/>
          <p:cNvCxnSpPr>
            <a:endCxn id="21" idx="0"/>
          </p:cNvCxnSpPr>
          <p:nvPr/>
        </p:nvCxnSpPr>
        <p:spPr>
          <a:xfrm flipH="1">
            <a:off x="3055322" y="2805584"/>
            <a:ext cx="2202478" cy="501543"/>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7" name="直線矢印コネクタ 96"/>
          <p:cNvCxnSpPr>
            <a:endCxn id="27" idx="0"/>
          </p:cNvCxnSpPr>
          <p:nvPr/>
        </p:nvCxnSpPr>
        <p:spPr>
          <a:xfrm>
            <a:off x="6157530" y="2805584"/>
            <a:ext cx="72959" cy="498952"/>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9" name="直線矢印コネクタ 98"/>
          <p:cNvCxnSpPr>
            <a:endCxn id="53" idx="2"/>
          </p:cNvCxnSpPr>
          <p:nvPr/>
        </p:nvCxnSpPr>
        <p:spPr>
          <a:xfrm flipV="1">
            <a:off x="3531370" y="4650170"/>
            <a:ext cx="2699119" cy="525956"/>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01" name="直線矢印コネクタ 100"/>
          <p:cNvCxnSpPr>
            <a:endCxn id="56" idx="2"/>
          </p:cNvCxnSpPr>
          <p:nvPr/>
        </p:nvCxnSpPr>
        <p:spPr>
          <a:xfrm flipH="1" flipV="1">
            <a:off x="4324786" y="4650174"/>
            <a:ext cx="93434" cy="510235"/>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03" name="直線矢印コネクタ 102"/>
          <p:cNvCxnSpPr>
            <a:endCxn id="47" idx="2"/>
          </p:cNvCxnSpPr>
          <p:nvPr/>
        </p:nvCxnSpPr>
        <p:spPr>
          <a:xfrm flipH="1" flipV="1">
            <a:off x="3055322" y="4652761"/>
            <a:ext cx="2298469" cy="523364"/>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64739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ブルーム</a:t>
            </a:r>
            <a:r>
              <a:rPr lang="ja-JP" altLang="en-US" dirty="0"/>
              <a:t>フィルタ</a:t>
            </a:r>
            <a:r>
              <a:rPr lang="ja-JP" altLang="en-US" dirty="0" smtClean="0"/>
              <a:t>の挙動</a:t>
            </a:r>
            <a:endParaRPr lang="en-US"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正方形/長方形 4"/>
          <p:cNvSpPr/>
          <p:nvPr/>
        </p:nvSpPr>
        <p:spPr>
          <a:xfrm>
            <a:off x="3050480" y="1568293"/>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6" name="正方形/長方形 5"/>
          <p:cNvSpPr/>
          <p:nvPr/>
        </p:nvSpPr>
        <p:spPr>
          <a:xfrm>
            <a:off x="2277663" y="157615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I</a:t>
            </a:r>
            <a:endParaRPr kumimoji="1" lang="ja-JP" altLang="en-US" dirty="0">
              <a:solidFill>
                <a:schemeClr val="tx1"/>
              </a:solidFill>
            </a:endParaRPr>
          </a:p>
        </p:txBody>
      </p:sp>
      <p:sp>
        <p:nvSpPr>
          <p:cNvPr id="7" name="正方形/長方形 6"/>
          <p:cNvSpPr/>
          <p:nvPr/>
        </p:nvSpPr>
        <p:spPr>
          <a:xfrm>
            <a:off x="5884263" y="1568293"/>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t>
            </a:r>
            <a:endParaRPr kumimoji="1" lang="ja-JP" altLang="en-US" dirty="0">
              <a:solidFill>
                <a:schemeClr val="tx1"/>
              </a:solidFill>
            </a:endParaRPr>
          </a:p>
        </p:txBody>
      </p:sp>
      <p:sp>
        <p:nvSpPr>
          <p:cNvPr id="8" name="正方形/長方形 7"/>
          <p:cNvSpPr/>
          <p:nvPr/>
        </p:nvSpPr>
        <p:spPr>
          <a:xfrm>
            <a:off x="4128097" y="157615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9" name="正方形/長方形 8"/>
          <p:cNvSpPr/>
          <p:nvPr/>
        </p:nvSpPr>
        <p:spPr>
          <a:xfrm>
            <a:off x="4900914" y="1576151"/>
            <a:ext cx="719579"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pen</a:t>
            </a:r>
            <a:endParaRPr kumimoji="1" lang="ja-JP" altLang="en-US" dirty="0">
              <a:solidFill>
                <a:schemeClr val="tx1"/>
              </a:solidFill>
            </a:endParaRPr>
          </a:p>
        </p:txBody>
      </p:sp>
      <p:sp>
        <p:nvSpPr>
          <p:cNvPr id="12" name="正方形/長方形 11"/>
          <p:cNvSpPr/>
          <p:nvPr/>
        </p:nvSpPr>
        <p:spPr>
          <a:xfrm>
            <a:off x="3088485" y="6059127"/>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13" name="正方形/長方形 12"/>
          <p:cNvSpPr/>
          <p:nvPr/>
        </p:nvSpPr>
        <p:spPr>
          <a:xfrm>
            <a:off x="4166102" y="6066985"/>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14" name="正方形/長方形 13"/>
          <p:cNvSpPr/>
          <p:nvPr/>
        </p:nvSpPr>
        <p:spPr>
          <a:xfrm>
            <a:off x="4938919" y="6066985"/>
            <a:ext cx="815504"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pencil</a:t>
            </a:r>
            <a:endParaRPr kumimoji="1" lang="ja-JP" altLang="en-US" dirty="0">
              <a:solidFill>
                <a:schemeClr val="tx1"/>
              </a:solidFill>
            </a:endParaRPr>
          </a:p>
        </p:txBody>
      </p:sp>
      <p:grpSp>
        <p:nvGrpSpPr>
          <p:cNvPr id="15" name="グループ化 14"/>
          <p:cNvGrpSpPr/>
          <p:nvPr/>
        </p:nvGrpSpPr>
        <p:grpSpPr>
          <a:xfrm>
            <a:off x="1305090" y="3304536"/>
            <a:ext cx="6359016" cy="346448"/>
            <a:chOff x="851555" y="3616589"/>
            <a:chExt cx="6359016" cy="346448"/>
          </a:xfrm>
        </p:grpSpPr>
        <p:sp>
          <p:nvSpPr>
            <p:cNvPr id="16" name="正方形/長方形 15"/>
            <p:cNvSpPr/>
            <p:nvPr/>
          </p:nvSpPr>
          <p:spPr>
            <a:xfrm>
              <a:off x="851555" y="3619418"/>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7" name="正方形/長方形 16"/>
            <p:cNvSpPr/>
            <p:nvPr/>
          </p:nvSpPr>
          <p:spPr>
            <a:xfrm>
              <a:off x="11689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8" name="正方形/長方形 17"/>
            <p:cNvSpPr/>
            <p:nvPr/>
          </p:nvSpPr>
          <p:spPr>
            <a:xfrm>
              <a:off x="1803656"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9" name="正方形/長方形 18"/>
            <p:cNvSpPr/>
            <p:nvPr/>
          </p:nvSpPr>
          <p:spPr>
            <a:xfrm>
              <a:off x="1486289" y="3623654"/>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b="1" dirty="0" smtClean="0">
                  <a:solidFill>
                    <a:srgbClr val="FF0000"/>
                  </a:solidFill>
                </a:rPr>
                <a:t>1</a:t>
              </a:r>
              <a:endParaRPr kumimoji="1" lang="ja-JP" altLang="en-US" b="1" dirty="0">
                <a:solidFill>
                  <a:srgbClr val="FF0000"/>
                </a:solidFill>
              </a:endParaRPr>
            </a:p>
          </p:txBody>
        </p:sp>
        <p:sp>
          <p:nvSpPr>
            <p:cNvPr id="20" name="正方形/長方形 19"/>
            <p:cNvSpPr/>
            <p:nvPr/>
          </p:nvSpPr>
          <p:spPr>
            <a:xfrm>
              <a:off x="2760469"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1" name="正方形/長方形 20"/>
            <p:cNvSpPr/>
            <p:nvPr/>
          </p:nvSpPr>
          <p:spPr>
            <a:xfrm>
              <a:off x="2443103" y="3619180"/>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22" name="正方形/長方形 21"/>
            <p:cNvSpPr/>
            <p:nvPr/>
          </p:nvSpPr>
          <p:spPr>
            <a:xfrm>
              <a:off x="21210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3" name="正方形/長方形 22"/>
            <p:cNvSpPr/>
            <p:nvPr/>
          </p:nvSpPr>
          <p:spPr>
            <a:xfrm>
              <a:off x="4029116"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4" name="正方形/長方形 23"/>
            <p:cNvSpPr/>
            <p:nvPr/>
          </p:nvSpPr>
          <p:spPr>
            <a:xfrm>
              <a:off x="3395202" y="361894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5" name="正方形/長方形 24"/>
            <p:cNvSpPr/>
            <p:nvPr/>
          </p:nvSpPr>
          <p:spPr>
            <a:xfrm>
              <a:off x="4991463" y="361659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6" name="正方形/長方形 25"/>
            <p:cNvSpPr/>
            <p:nvPr/>
          </p:nvSpPr>
          <p:spPr>
            <a:xfrm>
              <a:off x="4345663"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7" name="正方形/長方形 26"/>
            <p:cNvSpPr/>
            <p:nvPr/>
          </p:nvSpPr>
          <p:spPr>
            <a:xfrm>
              <a:off x="561827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28" name="正方形/長方形 27"/>
            <p:cNvSpPr/>
            <p:nvPr/>
          </p:nvSpPr>
          <p:spPr>
            <a:xfrm>
              <a:off x="530555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9" name="正方形/長方形 28"/>
            <p:cNvSpPr/>
            <p:nvPr/>
          </p:nvSpPr>
          <p:spPr>
            <a:xfrm>
              <a:off x="4668563"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0" name="正方形/長方形 29"/>
            <p:cNvSpPr/>
            <p:nvPr/>
          </p:nvSpPr>
          <p:spPr>
            <a:xfrm>
              <a:off x="3712567"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31" name="正方形/長方形 30"/>
            <p:cNvSpPr/>
            <p:nvPr/>
          </p:nvSpPr>
          <p:spPr>
            <a:xfrm>
              <a:off x="3077835"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2" name="正方形/長方形 31"/>
            <p:cNvSpPr/>
            <p:nvPr/>
          </p:nvSpPr>
          <p:spPr>
            <a:xfrm>
              <a:off x="6253757"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33" name="正方形/長方形 32"/>
            <p:cNvSpPr/>
            <p:nvPr/>
          </p:nvSpPr>
          <p:spPr>
            <a:xfrm>
              <a:off x="6570304"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4" name="正方形/長方形 33"/>
            <p:cNvSpPr/>
            <p:nvPr/>
          </p:nvSpPr>
          <p:spPr>
            <a:xfrm>
              <a:off x="6893204"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5" name="正方形/長方形 34"/>
            <p:cNvSpPr/>
            <p:nvPr/>
          </p:nvSpPr>
          <p:spPr>
            <a:xfrm>
              <a:off x="5937208"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grpSp>
      <p:grpSp>
        <p:nvGrpSpPr>
          <p:cNvPr id="41" name="グループ化 40"/>
          <p:cNvGrpSpPr/>
          <p:nvPr/>
        </p:nvGrpSpPr>
        <p:grpSpPr>
          <a:xfrm>
            <a:off x="1305090" y="4310805"/>
            <a:ext cx="6359016" cy="346448"/>
            <a:chOff x="851555" y="3616589"/>
            <a:chExt cx="6359016" cy="346448"/>
          </a:xfrm>
        </p:grpSpPr>
        <p:sp>
          <p:nvSpPr>
            <p:cNvPr id="42" name="正方形/長方形 41"/>
            <p:cNvSpPr/>
            <p:nvPr/>
          </p:nvSpPr>
          <p:spPr>
            <a:xfrm>
              <a:off x="851555" y="3619418"/>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3" name="正方形/長方形 42"/>
            <p:cNvSpPr/>
            <p:nvPr/>
          </p:nvSpPr>
          <p:spPr>
            <a:xfrm>
              <a:off x="11689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4" name="正方形/長方形 43"/>
            <p:cNvSpPr/>
            <p:nvPr/>
          </p:nvSpPr>
          <p:spPr>
            <a:xfrm>
              <a:off x="1803656"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5" name="正方形/長方形 44"/>
            <p:cNvSpPr/>
            <p:nvPr/>
          </p:nvSpPr>
          <p:spPr>
            <a:xfrm>
              <a:off x="1486289" y="3623654"/>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6" name="正方形/長方形 45"/>
            <p:cNvSpPr/>
            <p:nvPr/>
          </p:nvSpPr>
          <p:spPr>
            <a:xfrm>
              <a:off x="2760469"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7" name="正方形/長方形 46"/>
            <p:cNvSpPr/>
            <p:nvPr/>
          </p:nvSpPr>
          <p:spPr>
            <a:xfrm>
              <a:off x="2443103" y="3619180"/>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lang="ja-JP" altLang="en-US" b="1" dirty="0">
                <a:solidFill>
                  <a:srgbClr val="FF0000"/>
                </a:solidFill>
              </a:endParaRPr>
            </a:p>
          </p:txBody>
        </p:sp>
        <p:sp>
          <p:nvSpPr>
            <p:cNvPr id="48" name="正方形/長方形 47"/>
            <p:cNvSpPr/>
            <p:nvPr/>
          </p:nvSpPr>
          <p:spPr>
            <a:xfrm>
              <a:off x="21210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9" name="正方形/長方形 48"/>
            <p:cNvSpPr/>
            <p:nvPr/>
          </p:nvSpPr>
          <p:spPr>
            <a:xfrm>
              <a:off x="4029116"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0" name="正方形/長方形 49"/>
            <p:cNvSpPr/>
            <p:nvPr/>
          </p:nvSpPr>
          <p:spPr>
            <a:xfrm>
              <a:off x="3395202" y="361894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1" name="正方形/長方形 50"/>
            <p:cNvSpPr/>
            <p:nvPr/>
          </p:nvSpPr>
          <p:spPr>
            <a:xfrm>
              <a:off x="4991463" y="361659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2" name="正方形/長方形 51"/>
            <p:cNvSpPr/>
            <p:nvPr/>
          </p:nvSpPr>
          <p:spPr>
            <a:xfrm>
              <a:off x="4345663"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3" name="正方形/長方形 52"/>
            <p:cNvSpPr/>
            <p:nvPr/>
          </p:nvSpPr>
          <p:spPr>
            <a:xfrm>
              <a:off x="561827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54" name="正方形/長方形 53"/>
            <p:cNvSpPr/>
            <p:nvPr/>
          </p:nvSpPr>
          <p:spPr>
            <a:xfrm>
              <a:off x="530555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5" name="正方形/長方形 54"/>
            <p:cNvSpPr/>
            <p:nvPr/>
          </p:nvSpPr>
          <p:spPr>
            <a:xfrm>
              <a:off x="4668563"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6" name="正方形/長方形 55"/>
            <p:cNvSpPr/>
            <p:nvPr/>
          </p:nvSpPr>
          <p:spPr>
            <a:xfrm>
              <a:off x="3712567"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lang="ja-JP" altLang="en-US" b="1" dirty="0">
                <a:solidFill>
                  <a:srgbClr val="FF0000"/>
                </a:solidFill>
              </a:endParaRPr>
            </a:p>
          </p:txBody>
        </p:sp>
        <p:sp>
          <p:nvSpPr>
            <p:cNvPr id="57" name="正方形/長方形 56"/>
            <p:cNvSpPr/>
            <p:nvPr/>
          </p:nvSpPr>
          <p:spPr>
            <a:xfrm>
              <a:off x="3077835"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lang="ja-JP" altLang="en-US" dirty="0">
                <a:solidFill>
                  <a:schemeClr val="tx1"/>
                </a:solidFill>
              </a:endParaRPr>
            </a:p>
          </p:txBody>
        </p:sp>
        <p:sp>
          <p:nvSpPr>
            <p:cNvPr id="58" name="正方形/長方形 57"/>
            <p:cNvSpPr/>
            <p:nvPr/>
          </p:nvSpPr>
          <p:spPr>
            <a:xfrm>
              <a:off x="6253757"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0</a:t>
              </a:r>
              <a:endParaRPr kumimoji="1" lang="ja-JP" altLang="en-US" dirty="0">
                <a:solidFill>
                  <a:schemeClr val="tx1"/>
                </a:solidFill>
              </a:endParaRPr>
            </a:p>
          </p:txBody>
        </p:sp>
        <p:sp>
          <p:nvSpPr>
            <p:cNvPr id="59" name="正方形/長方形 58"/>
            <p:cNvSpPr/>
            <p:nvPr/>
          </p:nvSpPr>
          <p:spPr>
            <a:xfrm>
              <a:off x="6570304"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60" name="正方形/長方形 59"/>
            <p:cNvSpPr/>
            <p:nvPr/>
          </p:nvSpPr>
          <p:spPr>
            <a:xfrm>
              <a:off x="6893204"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61" name="正方形/長方形 60"/>
            <p:cNvSpPr/>
            <p:nvPr/>
          </p:nvSpPr>
          <p:spPr>
            <a:xfrm>
              <a:off x="5937208"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grpSp>
      <p:sp>
        <p:nvSpPr>
          <p:cNvPr id="67" name="正方形/長方形 66"/>
          <p:cNvSpPr/>
          <p:nvPr/>
        </p:nvSpPr>
        <p:spPr>
          <a:xfrm>
            <a:off x="110833" y="1576151"/>
            <a:ext cx="1810452" cy="380054"/>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dirty="0">
                <a:solidFill>
                  <a:schemeClr val="tx1"/>
                </a:solidFill>
              </a:rPr>
              <a:t>検索対象の集合</a:t>
            </a:r>
          </a:p>
        </p:txBody>
      </p:sp>
      <p:sp>
        <p:nvSpPr>
          <p:cNvPr id="68" name="正方形/長方形 67"/>
          <p:cNvSpPr/>
          <p:nvPr/>
        </p:nvSpPr>
        <p:spPr>
          <a:xfrm>
            <a:off x="206481" y="6074843"/>
            <a:ext cx="1714804" cy="331507"/>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a:solidFill>
                  <a:schemeClr val="tx1"/>
                </a:solidFill>
              </a:rPr>
              <a:t>検索したい</a:t>
            </a:r>
            <a:r>
              <a:rPr lang="ja-JP" altLang="en-US" dirty="0" smtClean="0">
                <a:solidFill>
                  <a:schemeClr val="tx1"/>
                </a:solidFill>
              </a:rPr>
              <a:t>要素</a:t>
            </a:r>
            <a:endParaRPr lang="ja-JP" altLang="en-US" dirty="0">
              <a:solidFill>
                <a:schemeClr val="tx1"/>
              </a:solidFill>
            </a:endParaRPr>
          </a:p>
        </p:txBody>
      </p:sp>
      <p:cxnSp>
        <p:nvCxnSpPr>
          <p:cNvPr id="10" name="直線コネクタ 9"/>
          <p:cNvCxnSpPr/>
          <p:nvPr/>
        </p:nvCxnSpPr>
        <p:spPr>
          <a:xfrm>
            <a:off x="2495550" y="1916391"/>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2" name="直線コネクタ 81"/>
          <p:cNvCxnSpPr/>
          <p:nvPr/>
        </p:nvCxnSpPr>
        <p:spPr>
          <a:xfrm>
            <a:off x="6157530" y="1906866"/>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3" name="直線コネクタ 82"/>
          <p:cNvCxnSpPr/>
          <p:nvPr/>
        </p:nvCxnSpPr>
        <p:spPr>
          <a:xfrm>
            <a:off x="3467100" y="1916391"/>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4" name="直線コネクタ 83"/>
          <p:cNvCxnSpPr/>
          <p:nvPr/>
        </p:nvCxnSpPr>
        <p:spPr>
          <a:xfrm>
            <a:off x="4381500" y="1906866"/>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5" name="直線コネクタ 84"/>
          <p:cNvCxnSpPr/>
          <p:nvPr/>
        </p:nvCxnSpPr>
        <p:spPr>
          <a:xfrm>
            <a:off x="5257800" y="1906866"/>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6" name="直線コネクタ 85"/>
          <p:cNvCxnSpPr/>
          <p:nvPr/>
        </p:nvCxnSpPr>
        <p:spPr>
          <a:xfrm>
            <a:off x="3531370" y="5160409"/>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9" name="直線コネクタ 88"/>
          <p:cNvCxnSpPr/>
          <p:nvPr/>
        </p:nvCxnSpPr>
        <p:spPr>
          <a:xfrm>
            <a:off x="4418220" y="5160409"/>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0" name="直線コネクタ 89"/>
          <p:cNvCxnSpPr/>
          <p:nvPr/>
        </p:nvCxnSpPr>
        <p:spPr>
          <a:xfrm>
            <a:off x="5353791" y="5176125"/>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66" name="正方形/長方形 65"/>
          <p:cNvSpPr/>
          <p:nvPr/>
        </p:nvSpPr>
        <p:spPr>
          <a:xfrm>
            <a:off x="895127" y="5274110"/>
            <a:ext cx="7075750" cy="310070"/>
          </a:xfrm>
          <a:prstGeom prst="rect">
            <a:avLst/>
          </a:prstGeom>
          <a:solidFill>
            <a:srgbClr val="66FF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ハッシュ関数</a:t>
            </a:r>
            <a:endParaRPr kumimoji="1" lang="en-US" dirty="0">
              <a:solidFill>
                <a:schemeClr val="tx1"/>
              </a:solidFill>
            </a:endParaRPr>
          </a:p>
        </p:txBody>
      </p:sp>
      <p:sp>
        <p:nvSpPr>
          <p:cNvPr id="65" name="正方形/長方形 64"/>
          <p:cNvSpPr/>
          <p:nvPr/>
        </p:nvSpPr>
        <p:spPr>
          <a:xfrm>
            <a:off x="895127" y="2379271"/>
            <a:ext cx="7075750" cy="310070"/>
          </a:xfrm>
          <a:prstGeom prst="rect">
            <a:avLst/>
          </a:prstGeom>
          <a:solidFill>
            <a:srgbClr val="66FF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ハッシュ関数</a:t>
            </a:r>
            <a:endParaRPr kumimoji="1" lang="en-US" dirty="0">
              <a:solidFill>
                <a:schemeClr val="tx1"/>
              </a:solidFill>
            </a:endParaRPr>
          </a:p>
        </p:txBody>
      </p:sp>
      <p:cxnSp>
        <p:nvCxnSpPr>
          <p:cNvPr id="69" name="直線矢印コネクタ 68"/>
          <p:cNvCxnSpPr/>
          <p:nvPr/>
        </p:nvCxnSpPr>
        <p:spPr>
          <a:xfrm flipH="1">
            <a:off x="2127084" y="2805584"/>
            <a:ext cx="376472" cy="506017"/>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1" name="直線矢印コネクタ 90"/>
          <p:cNvCxnSpPr>
            <a:endCxn id="32" idx="0"/>
          </p:cNvCxnSpPr>
          <p:nvPr/>
        </p:nvCxnSpPr>
        <p:spPr>
          <a:xfrm>
            <a:off x="3467100" y="2805584"/>
            <a:ext cx="3398876" cy="506035"/>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3" name="直線矢印コネクタ 92"/>
          <p:cNvCxnSpPr>
            <a:endCxn id="30" idx="0"/>
          </p:cNvCxnSpPr>
          <p:nvPr/>
        </p:nvCxnSpPr>
        <p:spPr>
          <a:xfrm flipH="1">
            <a:off x="4324786" y="2805584"/>
            <a:ext cx="56714" cy="498956"/>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5" name="直線矢印コネクタ 94"/>
          <p:cNvCxnSpPr>
            <a:endCxn id="21" idx="0"/>
          </p:cNvCxnSpPr>
          <p:nvPr/>
        </p:nvCxnSpPr>
        <p:spPr>
          <a:xfrm flipH="1">
            <a:off x="3055322" y="2805584"/>
            <a:ext cx="2202478" cy="501543"/>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7" name="直線矢印コネクタ 96"/>
          <p:cNvCxnSpPr>
            <a:endCxn id="27" idx="0"/>
          </p:cNvCxnSpPr>
          <p:nvPr/>
        </p:nvCxnSpPr>
        <p:spPr>
          <a:xfrm>
            <a:off x="6157530" y="2805584"/>
            <a:ext cx="72959" cy="498952"/>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9" name="直線矢印コネクタ 98"/>
          <p:cNvCxnSpPr>
            <a:endCxn id="53" idx="2"/>
          </p:cNvCxnSpPr>
          <p:nvPr/>
        </p:nvCxnSpPr>
        <p:spPr>
          <a:xfrm flipV="1">
            <a:off x="3531370" y="4650170"/>
            <a:ext cx="2699119" cy="525956"/>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01" name="直線矢印コネクタ 100"/>
          <p:cNvCxnSpPr>
            <a:endCxn id="56" idx="2"/>
          </p:cNvCxnSpPr>
          <p:nvPr/>
        </p:nvCxnSpPr>
        <p:spPr>
          <a:xfrm flipH="1" flipV="1">
            <a:off x="4324786" y="4650174"/>
            <a:ext cx="93434" cy="510235"/>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03" name="直線矢印コネクタ 102"/>
          <p:cNvCxnSpPr>
            <a:endCxn id="47" idx="2"/>
          </p:cNvCxnSpPr>
          <p:nvPr/>
        </p:nvCxnSpPr>
        <p:spPr>
          <a:xfrm flipH="1" flipV="1">
            <a:off x="3055322" y="4652761"/>
            <a:ext cx="2298469" cy="523364"/>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74" name="直線矢印コネクタ 73"/>
          <p:cNvCxnSpPr>
            <a:stCxn id="47" idx="0"/>
          </p:cNvCxnSpPr>
          <p:nvPr/>
        </p:nvCxnSpPr>
        <p:spPr>
          <a:xfrm flipH="1" flipV="1">
            <a:off x="3054011" y="3658651"/>
            <a:ext cx="1311" cy="65474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9" name="直線矢印コネクタ 78"/>
          <p:cNvCxnSpPr/>
          <p:nvPr/>
        </p:nvCxnSpPr>
        <p:spPr>
          <a:xfrm flipH="1" flipV="1">
            <a:off x="6229048" y="3633194"/>
            <a:ext cx="1311" cy="65474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0" name="直線矢印コネクタ 79"/>
          <p:cNvCxnSpPr/>
          <p:nvPr/>
        </p:nvCxnSpPr>
        <p:spPr>
          <a:xfrm flipH="1" flipV="1">
            <a:off x="4323181" y="3634656"/>
            <a:ext cx="1311" cy="65474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02310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93254" y="292352"/>
            <a:ext cx="8819804" cy="1143000"/>
          </a:xfrm>
        </p:spPr>
        <p:txBody>
          <a:bodyPr/>
          <a:lstStyle/>
          <a:p>
            <a:r>
              <a:rPr lang="ja-JP" altLang="en-US" sz="3600" dirty="0"/>
              <a:t>ブルームフィルタの使用における問題点</a:t>
            </a:r>
            <a:endParaRPr kumimoji="1" lang="ja-JP" altLang="en-US" sz="3600" dirty="0"/>
          </a:p>
        </p:txBody>
      </p:sp>
      <p:sp>
        <p:nvSpPr>
          <p:cNvPr id="3" name="コンテンツ プレースホルダー 2"/>
          <p:cNvSpPr>
            <a:spLocks noGrp="1"/>
          </p:cNvSpPr>
          <p:nvPr>
            <p:ph idx="1"/>
          </p:nvPr>
        </p:nvSpPr>
        <p:spPr/>
        <p:txBody>
          <a:bodyPr/>
          <a:lstStyle/>
          <a:p>
            <a:r>
              <a:rPr lang="ja-JP" altLang="en-US" sz="2800" dirty="0" smtClean="0"/>
              <a:t>集合</a:t>
            </a:r>
            <a:r>
              <a:rPr lang="ja-JP" altLang="en-US" sz="2800" dirty="0"/>
              <a:t>と</a:t>
            </a:r>
            <a:r>
              <a:rPr lang="ja-JP" altLang="en-US" sz="2800" dirty="0" smtClean="0"/>
              <a:t>包含関係の要素しか</a:t>
            </a:r>
            <a:r>
              <a:rPr lang="ja-JP" altLang="en-US" sz="2800" dirty="0"/>
              <a:t>検出</a:t>
            </a:r>
            <a:r>
              <a:rPr lang="ja-JP" altLang="en-US" sz="2800" dirty="0" smtClean="0"/>
              <a:t>しない</a:t>
            </a:r>
            <a:endParaRPr lang="en-US" altLang="ja-JP" sz="2800" dirty="0" smtClean="0"/>
          </a:p>
          <a:p>
            <a:pPr lvl="1"/>
            <a:r>
              <a:rPr lang="en-US" altLang="ja-JP" sz="2400" dirty="0" err="1"/>
              <a:t>NCDSearch</a:t>
            </a:r>
            <a:r>
              <a:rPr lang="ja-JP" altLang="en-US" sz="2400" dirty="0"/>
              <a:t>では類似したコードも</a:t>
            </a:r>
            <a:r>
              <a:rPr lang="ja-JP" altLang="en-US" sz="2400" dirty="0" smtClean="0"/>
              <a:t>検出する必要</a:t>
            </a:r>
            <a:r>
              <a:rPr lang="ja-JP" altLang="en-US" sz="2400" dirty="0"/>
              <a:t>がある</a:t>
            </a:r>
            <a:endParaRPr lang="en-US" altLang="ja-JP" sz="2400" dirty="0" smtClean="0"/>
          </a:p>
          <a:p>
            <a:pPr lvl="1"/>
            <a:r>
              <a:rPr kumimoji="1" lang="ja-JP" altLang="en-US" sz="2400" dirty="0" smtClean="0"/>
              <a:t>与えた</a:t>
            </a:r>
            <a:r>
              <a:rPr kumimoji="1" lang="ja-JP" altLang="en-US" sz="2400" dirty="0"/>
              <a:t>クエリと同一のコード以外は検出されない</a:t>
            </a:r>
            <a:endParaRPr kumimoji="1" lang="en-US" altLang="ja-JP" sz="2400" dirty="0"/>
          </a:p>
          <a:p>
            <a:pPr lvl="1"/>
            <a:endParaRPr kumimoji="1" lang="en-US" altLang="ja-JP" sz="2400" dirty="0"/>
          </a:p>
          <a:p>
            <a:pPr marL="457200" lvl="1" indent="0">
              <a:buNone/>
            </a:pPr>
            <a:endParaRPr lang="en-US" altLang="ja-JP" sz="2400" dirty="0" smtClean="0"/>
          </a:p>
          <a:p>
            <a:pPr marL="457200" lvl="1" indent="0">
              <a:buNone/>
            </a:pPr>
            <a:endParaRPr lang="en-US" altLang="ja-JP" sz="2400"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下矢印 4"/>
          <p:cNvSpPr/>
          <p:nvPr/>
        </p:nvSpPr>
        <p:spPr>
          <a:xfrm>
            <a:off x="4296178" y="3245010"/>
            <a:ext cx="613954" cy="587829"/>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6" name="テキスト ボックス 5"/>
          <p:cNvSpPr txBox="1"/>
          <p:nvPr/>
        </p:nvSpPr>
        <p:spPr>
          <a:xfrm>
            <a:off x="718628" y="4096649"/>
            <a:ext cx="7769053" cy="830997"/>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ja-JP" altLang="en-US" sz="2400" dirty="0"/>
              <a:t>新たに</a:t>
            </a:r>
            <a:r>
              <a:rPr lang="en-US" altLang="ja-JP" sz="2400" dirty="0"/>
              <a:t>”</a:t>
            </a:r>
            <a:r>
              <a:rPr lang="ja-JP" altLang="en-US" sz="2400" dirty="0">
                <a:solidFill>
                  <a:srgbClr val="FF0000"/>
                </a:solidFill>
              </a:rPr>
              <a:t>包含率</a:t>
            </a:r>
            <a:r>
              <a:rPr lang="en-US" altLang="ja-JP" sz="2400" dirty="0"/>
              <a:t>”</a:t>
            </a:r>
            <a:r>
              <a:rPr lang="ja-JP" altLang="en-US" sz="2400" dirty="0"/>
              <a:t>を定義し</a:t>
            </a:r>
            <a:r>
              <a:rPr lang="en-US" altLang="ja-JP" sz="2400" dirty="0"/>
              <a:t>,</a:t>
            </a:r>
            <a:r>
              <a:rPr lang="ja-JP" altLang="en-US" sz="2400" dirty="0"/>
              <a:t> 包含率がある</a:t>
            </a:r>
            <a:r>
              <a:rPr lang="ja-JP" altLang="en-US" sz="2400" dirty="0" smtClean="0"/>
              <a:t>閾値を超えるものも類似</a:t>
            </a:r>
            <a:r>
              <a:rPr lang="ja-JP" altLang="en-US" sz="2400" dirty="0"/>
              <a:t>コードとして</a:t>
            </a:r>
            <a:r>
              <a:rPr lang="ja-JP" altLang="en-US" sz="2400" dirty="0" smtClean="0"/>
              <a:t>検出</a:t>
            </a:r>
            <a:r>
              <a:rPr lang="ja-JP" altLang="en-US" sz="2400" dirty="0"/>
              <a:t>可能</a:t>
            </a:r>
            <a:r>
              <a:rPr lang="ja-JP" altLang="en-US" sz="2400" dirty="0" smtClean="0"/>
              <a:t>なブルームフィルタ</a:t>
            </a:r>
            <a:endParaRPr lang="en-US" altLang="ja-JP" sz="2400" dirty="0" smtClean="0"/>
          </a:p>
        </p:txBody>
      </p:sp>
    </p:spTree>
    <p:extLst>
      <p:ext uri="{BB962C8B-B14F-4D97-AF65-F5344CB8AC3E}">
        <p14:creationId xmlns:p14="http://schemas.microsoft.com/office/powerpoint/2010/main" val="32960130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a:t>包含率</a:t>
            </a: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67419"/>
                <a:ext cx="8581044" cy="4525963"/>
              </a:xfrm>
            </p:spPr>
            <p:txBody>
              <a:bodyPr/>
              <a:lstStyle/>
              <a:p>
                <a:pPr marL="0" indent="0">
                  <a:buNone/>
                </a:pPr>
                <a:endParaRPr lang="en-US" altLang="ja-JP" dirty="0"/>
              </a:p>
              <a:p>
                <a:pPr marL="0" indent="0">
                  <a:buNone/>
                </a:pPr>
                <a:endParaRPr lang="en-US" altLang="ja-JP" sz="2800" dirty="0"/>
              </a:p>
              <a:p>
                <a:endParaRPr lang="en-US" altLang="ja-JP" sz="1400" dirty="0"/>
              </a:p>
              <a:p>
                <a:endParaRPr lang="en-US" altLang="ja-JP" sz="2400" dirty="0" smtClean="0"/>
              </a:p>
              <a:p>
                <a14:m>
                  <m:oMath xmlns:m="http://schemas.openxmlformats.org/officeDocument/2006/math">
                    <m:r>
                      <a:rPr lang="en-US" altLang="ja-JP" sz="2400" i="1" dirty="0">
                        <a:latin typeface="Cambria Math" panose="02040503050406030204" pitchFamily="18" charset="0"/>
                      </a:rPr>
                      <m:t>𝐶𝑂𝑁𝑇𝐴𝐼𝑁𝑀𝐸𝑁𝑇</m:t>
                    </m:r>
                    <m:r>
                      <a:rPr lang="ja-JP" altLang="en-US" sz="2400" b="0" i="1" dirty="0" smtClean="0">
                        <a:latin typeface="Cambria Math" panose="02040503050406030204" pitchFamily="18" charset="0"/>
                      </a:rPr>
                      <m:t>≧</m:t>
                    </m:r>
                  </m:oMath>
                </a14:m>
                <a:r>
                  <a:rPr lang="en-US" altLang="ja-JP" sz="2400" dirty="0"/>
                  <a:t>θ  (0&lt;θ</a:t>
                </a:r>
                <a:r>
                  <a:rPr lang="ja-JP" altLang="en-US" sz="2400" dirty="0"/>
                  <a:t>≦</a:t>
                </a:r>
                <a:r>
                  <a:rPr lang="en-US" altLang="ja-JP" sz="2400" dirty="0"/>
                  <a:t>1)</a:t>
                </a:r>
                <a:r>
                  <a:rPr lang="ja-JP" altLang="en-US" sz="2400" dirty="0"/>
                  <a:t>となるコード</a:t>
                </a:r>
                <a:r>
                  <a:rPr lang="ja-JP" altLang="en-US" sz="2400" dirty="0" smtClean="0"/>
                  <a:t>を類似</a:t>
                </a:r>
                <a:r>
                  <a:rPr lang="ja-JP" altLang="en-US" sz="2400" dirty="0"/>
                  <a:t>コードと判断</a:t>
                </a:r>
                <a:endParaRPr lang="en-US" altLang="ja-JP" sz="2400" dirty="0"/>
              </a:p>
              <a:p>
                <a:pPr marL="457200" lvl="1" indent="0">
                  <a:buNone/>
                </a:pPr>
                <a:r>
                  <a:rPr lang="en-US" altLang="ja-JP" sz="2400" dirty="0" smtClean="0"/>
                  <a:t>θ = 0.5 </a:t>
                </a:r>
                <a:r>
                  <a:rPr lang="ja-JP" altLang="en-US" sz="2400" dirty="0" smtClean="0"/>
                  <a:t>のとき</a:t>
                </a:r>
                <a:endParaRPr lang="en-US" altLang="ja-JP" sz="2400"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67419"/>
                <a:ext cx="8581044" cy="4525963"/>
              </a:xfrm>
              <a:blipFill>
                <a:blip r:embed="rId3"/>
                <a:stretch>
                  <a:fillRect l="-1065"/>
                </a:stretch>
              </a:blipFill>
            </p:spPr>
            <p:txBody>
              <a:bodyPr/>
              <a:lstStyle/>
              <a:p>
                <a:r>
                  <a:rPr lang="en-US">
                    <a:noFill/>
                  </a:rPr>
                  <a:t> </a:t>
                </a:r>
              </a:p>
            </p:txBody>
          </p:sp>
        </mc:Fallback>
      </mc:AlternateContent>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7" name="正方形/長方形 6"/>
          <p:cNvSpPr/>
          <p:nvPr/>
        </p:nvSpPr>
        <p:spPr>
          <a:xfrm>
            <a:off x="457200" y="1667419"/>
            <a:ext cx="8218488" cy="1569660"/>
          </a:xfrm>
          <a:prstGeom prst="rect">
            <a:avLst/>
          </a:prstGeom>
          <a:solidFill>
            <a:srgbClr val="F3F3E1"/>
          </a:solidFill>
          <a:ln>
            <a:solidFill>
              <a:schemeClr val="tx1"/>
            </a:solidFill>
          </a:ln>
        </p:spPr>
        <p:txBody>
          <a:bodyPr wrap="square">
            <a:spAutoFit/>
          </a:bodyPr>
          <a:lstStyle/>
          <a:p>
            <a:pPr algn="ctr"/>
            <a:r>
              <a:rPr lang="ja-JP" altLang="en-US" sz="2800" dirty="0"/>
              <a:t>　</a:t>
            </a:r>
            <a:r>
              <a:rPr lang="ja-JP" altLang="en-US" sz="2800" dirty="0" smtClean="0"/>
              <a:t>　　　　　　　　　　　　</a:t>
            </a:r>
            <a:endParaRPr lang="en-US" altLang="ja-JP" sz="2800" dirty="0" smtClean="0"/>
          </a:p>
          <a:p>
            <a:pPr algn="ctr"/>
            <a:endParaRPr lang="en-US" altLang="ja-JP" sz="2800" dirty="0"/>
          </a:p>
          <a:p>
            <a:pPr algn="ctr"/>
            <a:endParaRPr lang="en-US" altLang="ja-JP" sz="1000" dirty="0" smtClean="0"/>
          </a:p>
          <a:p>
            <a:pPr algn="ctr"/>
            <a:r>
              <a:rPr lang="ja-JP" altLang="en-US" sz="2000" dirty="0" smtClean="0"/>
              <a:t>クエリ</a:t>
            </a:r>
            <a:r>
              <a:rPr lang="ja-JP" altLang="en-US" sz="2000" dirty="0"/>
              <a:t>のトークンの数に対するファイルとクエリ</a:t>
            </a:r>
            <a:r>
              <a:rPr lang="ja-JP" altLang="en-US" sz="2000" dirty="0" smtClean="0"/>
              <a:t>の共通</a:t>
            </a:r>
            <a:r>
              <a:rPr lang="ja-JP" altLang="en-US" sz="2000" dirty="0"/>
              <a:t>のトークンの数の</a:t>
            </a:r>
            <a:r>
              <a:rPr lang="ja-JP" altLang="en-US" sz="2000" dirty="0" smtClean="0"/>
              <a:t>割合</a:t>
            </a:r>
            <a:r>
              <a:rPr lang="ja-JP" altLang="en-US" sz="2800" dirty="0" smtClean="0"/>
              <a:t>　　　　　　　</a:t>
            </a:r>
            <a:endParaRPr lang="en-US" altLang="ja-JP" sz="2800" dirty="0"/>
          </a:p>
        </p:txBody>
      </p:sp>
      <p:sp>
        <p:nvSpPr>
          <p:cNvPr id="5" name="正方形/長方形 4"/>
          <p:cNvSpPr/>
          <p:nvPr/>
        </p:nvSpPr>
        <p:spPr>
          <a:xfrm>
            <a:off x="7427390" y="1766071"/>
            <a:ext cx="2753833" cy="935665"/>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altLang="ja-JP" dirty="0">
                <a:solidFill>
                  <a:schemeClr val="tx1"/>
                </a:solidFill>
              </a:rPr>
              <a:t>f</a:t>
            </a:r>
            <a:r>
              <a:rPr lang="ja-JP" altLang="en-US" dirty="0">
                <a:solidFill>
                  <a:schemeClr val="tx1"/>
                </a:solidFill>
              </a:rPr>
              <a:t>：ファイル</a:t>
            </a:r>
            <a:endParaRPr lang="en-US" altLang="ja-JP" dirty="0">
              <a:solidFill>
                <a:schemeClr val="tx1"/>
              </a:solidFill>
            </a:endParaRPr>
          </a:p>
          <a:p>
            <a:r>
              <a:rPr lang="en-US" altLang="ja-JP" dirty="0">
                <a:solidFill>
                  <a:schemeClr val="tx1"/>
                </a:solidFill>
              </a:rPr>
              <a:t>q</a:t>
            </a:r>
            <a:r>
              <a:rPr lang="ja-JP" altLang="en-US" dirty="0">
                <a:solidFill>
                  <a:schemeClr val="tx1"/>
                </a:solidFill>
              </a:rPr>
              <a:t>：クエリ</a:t>
            </a:r>
          </a:p>
        </p:txBody>
      </p:sp>
      <p:sp>
        <p:nvSpPr>
          <p:cNvPr id="18" name="正方形/長方形 17"/>
          <p:cNvSpPr/>
          <p:nvPr/>
        </p:nvSpPr>
        <p:spPr>
          <a:xfrm>
            <a:off x="4200177" y="4515663"/>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19" name="正方形/長方形 18"/>
          <p:cNvSpPr/>
          <p:nvPr/>
        </p:nvSpPr>
        <p:spPr>
          <a:xfrm>
            <a:off x="3427360" y="452352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I</a:t>
            </a:r>
            <a:endParaRPr kumimoji="1" lang="ja-JP" altLang="en-US" dirty="0">
              <a:solidFill>
                <a:schemeClr val="tx1"/>
              </a:solidFill>
            </a:endParaRPr>
          </a:p>
        </p:txBody>
      </p:sp>
      <p:sp>
        <p:nvSpPr>
          <p:cNvPr id="20" name="正方形/長方形 19"/>
          <p:cNvSpPr/>
          <p:nvPr/>
        </p:nvSpPr>
        <p:spPr>
          <a:xfrm>
            <a:off x="7033960" y="4515663"/>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t>
            </a:r>
            <a:endParaRPr kumimoji="1" lang="ja-JP" altLang="en-US" dirty="0">
              <a:solidFill>
                <a:schemeClr val="tx1"/>
              </a:solidFill>
            </a:endParaRPr>
          </a:p>
        </p:txBody>
      </p:sp>
      <p:sp>
        <p:nvSpPr>
          <p:cNvPr id="21" name="正方形/長方形 20"/>
          <p:cNvSpPr/>
          <p:nvPr/>
        </p:nvSpPr>
        <p:spPr>
          <a:xfrm>
            <a:off x="5277794" y="452352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22" name="正方形/長方形 21"/>
          <p:cNvSpPr/>
          <p:nvPr/>
        </p:nvSpPr>
        <p:spPr>
          <a:xfrm>
            <a:off x="6050611" y="4523521"/>
            <a:ext cx="719579"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pen</a:t>
            </a:r>
            <a:endParaRPr kumimoji="1" lang="ja-JP" altLang="en-US" dirty="0">
              <a:solidFill>
                <a:schemeClr val="tx1"/>
              </a:solidFill>
            </a:endParaRPr>
          </a:p>
        </p:txBody>
      </p:sp>
      <p:sp>
        <p:nvSpPr>
          <p:cNvPr id="23" name="正方形/長方形 22"/>
          <p:cNvSpPr/>
          <p:nvPr/>
        </p:nvSpPr>
        <p:spPr>
          <a:xfrm>
            <a:off x="1514355" y="4523521"/>
            <a:ext cx="1638950" cy="246053"/>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600" dirty="0">
                <a:solidFill>
                  <a:schemeClr val="tx1"/>
                </a:solidFill>
              </a:rPr>
              <a:t>検索対象の集合</a:t>
            </a:r>
          </a:p>
        </p:txBody>
      </p:sp>
      <p:sp>
        <p:nvSpPr>
          <p:cNvPr id="24" name="正方形/長方形 23"/>
          <p:cNvSpPr/>
          <p:nvPr/>
        </p:nvSpPr>
        <p:spPr>
          <a:xfrm>
            <a:off x="1534149" y="5141588"/>
            <a:ext cx="1619156" cy="245454"/>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1600" dirty="0">
                <a:solidFill>
                  <a:schemeClr val="tx1"/>
                </a:solidFill>
              </a:rPr>
              <a:t>検索したい</a:t>
            </a:r>
            <a:r>
              <a:rPr lang="ja-JP" altLang="en-US" sz="1600" dirty="0" smtClean="0">
                <a:solidFill>
                  <a:schemeClr val="tx1"/>
                </a:solidFill>
              </a:rPr>
              <a:t>要素</a:t>
            </a:r>
            <a:endParaRPr lang="ja-JP" altLang="en-US" sz="1600" dirty="0">
              <a:solidFill>
                <a:schemeClr val="tx1"/>
              </a:solidFill>
            </a:endParaRPr>
          </a:p>
        </p:txBody>
      </p:sp>
      <p:sp>
        <p:nvSpPr>
          <p:cNvPr id="25" name="正方形/長方形 24"/>
          <p:cNvSpPr/>
          <p:nvPr/>
        </p:nvSpPr>
        <p:spPr>
          <a:xfrm>
            <a:off x="3726761" y="5102918"/>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26" name="正方形/長方形 25"/>
          <p:cNvSpPr/>
          <p:nvPr/>
        </p:nvSpPr>
        <p:spPr>
          <a:xfrm>
            <a:off x="4804378" y="5110776"/>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27" name="正方形/長方形 26"/>
          <p:cNvSpPr/>
          <p:nvPr/>
        </p:nvSpPr>
        <p:spPr>
          <a:xfrm>
            <a:off x="5577195" y="5110776"/>
            <a:ext cx="815504"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pencil</a:t>
            </a:r>
            <a:endParaRPr kumimoji="1" lang="ja-JP" altLang="en-US" dirty="0">
              <a:solidFill>
                <a:schemeClr val="tx1"/>
              </a:solidFill>
            </a:endParaRPr>
          </a:p>
        </p:txBody>
      </p:sp>
      <mc:AlternateContent xmlns:mc="http://schemas.openxmlformats.org/markup-compatibility/2006" xmlns:a14="http://schemas.microsoft.com/office/drawing/2010/main">
        <mc:Choice Requires="a14">
          <p:sp>
            <p:nvSpPr>
              <p:cNvPr id="6" name="テキスト ボックス 5"/>
              <p:cNvSpPr txBox="1"/>
              <p:nvPr/>
            </p:nvSpPr>
            <p:spPr>
              <a:xfrm>
                <a:off x="2073304" y="1673386"/>
                <a:ext cx="4934608" cy="968920"/>
              </a:xfrm>
              <a:prstGeom prst="rect">
                <a:avLst/>
              </a:prstGeom>
              <a:noFill/>
            </p:spPr>
            <p:txBody>
              <a:bodyPr wrap="square" rtlCol="0">
                <a:spAutoFit/>
              </a:bodyPr>
              <a:lstStyle/>
              <a:p>
                <a14:m>
                  <m:oMath xmlns:m="http://schemas.openxmlformats.org/officeDocument/2006/math">
                    <m:r>
                      <a:rPr lang="en-US" altLang="ja-JP" sz="2400" i="1" dirty="0">
                        <a:latin typeface="Cambria Math" panose="02040503050406030204" pitchFamily="18" charset="0"/>
                      </a:rPr>
                      <m:t>𝐶𝑂𝑁𝑇𝐴𝐼𝑁𝑀𝐸𝑁𝑇</m:t>
                    </m:r>
                    <m:r>
                      <a:rPr lang="en-US" altLang="ja-JP" sz="2400" i="1" dirty="0">
                        <a:latin typeface="Cambria Math" panose="02040503050406030204" pitchFamily="18" charset="0"/>
                      </a:rPr>
                      <m:t>( </m:t>
                    </m:r>
                    <m:r>
                      <a:rPr lang="en-US" altLang="ja-JP" sz="2400" i="1" dirty="0">
                        <a:latin typeface="Cambria Math" panose="02040503050406030204" pitchFamily="18" charset="0"/>
                      </a:rPr>
                      <m:t>𝑞</m:t>
                    </m:r>
                    <m:r>
                      <a:rPr lang="en-US" altLang="ja-JP" sz="2400" i="1" dirty="0">
                        <a:latin typeface="Cambria Math" panose="02040503050406030204" pitchFamily="18" charset="0"/>
                      </a:rPr>
                      <m:t> , </m:t>
                    </m:r>
                    <m:r>
                      <a:rPr lang="en-US" altLang="ja-JP" sz="2400" i="1" dirty="0">
                        <a:latin typeface="Cambria Math" panose="02040503050406030204" pitchFamily="18" charset="0"/>
                      </a:rPr>
                      <m:t>𝑓</m:t>
                    </m:r>
                    <m:r>
                      <a:rPr lang="en-US" altLang="ja-JP" sz="2400" i="1" dirty="0">
                        <a:latin typeface="Cambria Math" panose="02040503050406030204" pitchFamily="18" charset="0"/>
                      </a:rPr>
                      <m:t> ) =</m:t>
                    </m:r>
                  </m:oMath>
                </a14:m>
                <a:r>
                  <a:rPr lang="en-US" altLang="ja-JP" sz="2400" dirty="0"/>
                  <a:t> </a:t>
                </a:r>
                <a14:m>
                  <m:oMath xmlns:m="http://schemas.openxmlformats.org/officeDocument/2006/math">
                    <m:f>
                      <m:fPr>
                        <m:ctrlPr>
                          <a:rPr lang="en-US" altLang="ja-JP" sz="3600" i="1">
                            <a:latin typeface="Cambria Math" panose="02040503050406030204" pitchFamily="18" charset="0"/>
                          </a:rPr>
                        </m:ctrlPr>
                      </m:fPr>
                      <m:num>
                        <m:r>
                          <a:rPr lang="en-US" altLang="ja-JP" sz="3600" i="1">
                            <a:latin typeface="Cambria Math" panose="02040503050406030204" pitchFamily="18" charset="0"/>
                          </a:rPr>
                          <m:t>|</m:t>
                        </m:r>
                        <m:r>
                          <a:rPr lang="en-US" altLang="ja-JP" sz="3600" i="1">
                            <a:latin typeface="Cambria Math" panose="02040503050406030204" pitchFamily="18" charset="0"/>
                          </a:rPr>
                          <m:t>𝑞</m:t>
                        </m:r>
                        <m:r>
                          <a:rPr lang="en-US" altLang="ja-JP" sz="3600" i="1">
                            <a:latin typeface="Cambria Math" panose="02040503050406030204" pitchFamily="18" charset="0"/>
                          </a:rPr>
                          <m:t>∩</m:t>
                        </m:r>
                        <m:r>
                          <a:rPr lang="en-US" altLang="ja-JP" sz="3600" i="1">
                            <a:latin typeface="Cambria Math" panose="02040503050406030204" pitchFamily="18" charset="0"/>
                          </a:rPr>
                          <m:t>𝑓</m:t>
                        </m:r>
                        <m:r>
                          <a:rPr lang="en-US" altLang="ja-JP" sz="3600" i="1">
                            <a:latin typeface="Cambria Math" panose="02040503050406030204" pitchFamily="18" charset="0"/>
                          </a:rPr>
                          <m:t>|</m:t>
                        </m:r>
                      </m:num>
                      <m:den>
                        <m:r>
                          <a:rPr lang="en-US" altLang="ja-JP" sz="3600" i="1">
                            <a:latin typeface="Cambria Math" panose="02040503050406030204" pitchFamily="18" charset="0"/>
                          </a:rPr>
                          <m:t>|</m:t>
                        </m:r>
                        <m:r>
                          <a:rPr lang="en-US" altLang="ja-JP" sz="3600" i="1">
                            <a:latin typeface="Cambria Math" panose="02040503050406030204" pitchFamily="18" charset="0"/>
                          </a:rPr>
                          <m:t>𝑞</m:t>
                        </m:r>
                        <m:r>
                          <a:rPr lang="en-US" altLang="ja-JP" sz="3600" i="1">
                            <a:latin typeface="Cambria Math" panose="02040503050406030204" pitchFamily="18" charset="0"/>
                          </a:rPr>
                          <m:t>|</m:t>
                        </m:r>
                      </m:den>
                    </m:f>
                  </m:oMath>
                </a14:m>
                <a:endParaRPr lang="en-US" sz="2400" dirty="0"/>
              </a:p>
            </p:txBody>
          </p:sp>
        </mc:Choice>
        <mc:Fallback xmlns="">
          <p:sp>
            <p:nvSpPr>
              <p:cNvPr id="6" name="テキスト ボックス 5"/>
              <p:cNvSpPr txBox="1">
                <a:spLocks noRot="1" noChangeAspect="1" noMove="1" noResize="1" noEditPoints="1" noAdjustHandles="1" noChangeArrowheads="1" noChangeShapeType="1" noTextEdit="1"/>
              </p:cNvSpPr>
              <p:nvPr/>
            </p:nvSpPr>
            <p:spPr>
              <a:xfrm>
                <a:off x="2073304" y="1673386"/>
                <a:ext cx="4934608" cy="968920"/>
              </a:xfrm>
              <a:prstGeom prst="rect">
                <a:avLst/>
              </a:prstGeom>
              <a:blipFill>
                <a:blip r:embed="rId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9139797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a:t>包含率</a:t>
            </a: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67419"/>
                <a:ext cx="8581044" cy="4525963"/>
              </a:xfrm>
            </p:spPr>
            <p:txBody>
              <a:bodyPr/>
              <a:lstStyle/>
              <a:p>
                <a:pPr marL="0" indent="0">
                  <a:buNone/>
                </a:pPr>
                <a:endParaRPr lang="en-US" altLang="ja-JP" dirty="0"/>
              </a:p>
              <a:p>
                <a:pPr marL="0" indent="0">
                  <a:buNone/>
                </a:pPr>
                <a:endParaRPr lang="en-US" altLang="ja-JP" sz="2800" dirty="0"/>
              </a:p>
              <a:p>
                <a:endParaRPr lang="en-US" altLang="ja-JP" sz="1400" dirty="0"/>
              </a:p>
              <a:p>
                <a:endParaRPr lang="en-US" altLang="ja-JP" sz="2400" dirty="0" smtClean="0"/>
              </a:p>
              <a:p>
                <a14:m>
                  <m:oMath xmlns:m="http://schemas.openxmlformats.org/officeDocument/2006/math">
                    <m:r>
                      <a:rPr lang="en-US" altLang="ja-JP" sz="2400" i="1" dirty="0">
                        <a:latin typeface="Cambria Math" panose="02040503050406030204" pitchFamily="18" charset="0"/>
                      </a:rPr>
                      <m:t>𝐶𝑂𝑁𝑇𝐴𝐼𝑁𝑀𝐸𝑁𝑇</m:t>
                    </m:r>
                    <m:r>
                      <a:rPr lang="ja-JP" altLang="en-US" sz="2400" b="0" i="1" dirty="0" smtClean="0">
                        <a:latin typeface="Cambria Math" panose="02040503050406030204" pitchFamily="18" charset="0"/>
                      </a:rPr>
                      <m:t>≧</m:t>
                    </m:r>
                  </m:oMath>
                </a14:m>
                <a:r>
                  <a:rPr lang="en-US" altLang="ja-JP" sz="2400" dirty="0"/>
                  <a:t>θ  (0&lt;θ</a:t>
                </a:r>
                <a:r>
                  <a:rPr lang="ja-JP" altLang="en-US" sz="2400" dirty="0"/>
                  <a:t>≦</a:t>
                </a:r>
                <a:r>
                  <a:rPr lang="en-US" altLang="ja-JP" sz="2400" dirty="0"/>
                  <a:t>1)</a:t>
                </a:r>
                <a:r>
                  <a:rPr lang="ja-JP" altLang="en-US" sz="2400" dirty="0"/>
                  <a:t>となるコード</a:t>
                </a:r>
                <a:r>
                  <a:rPr lang="ja-JP" altLang="en-US" sz="2400" dirty="0" smtClean="0"/>
                  <a:t>を類似</a:t>
                </a:r>
                <a:r>
                  <a:rPr lang="ja-JP" altLang="en-US" sz="2400" dirty="0"/>
                  <a:t>コードと判断</a:t>
                </a:r>
                <a:endParaRPr lang="en-US" altLang="ja-JP" sz="2400" dirty="0"/>
              </a:p>
              <a:p>
                <a:pPr marL="457200" lvl="1" indent="0">
                  <a:buNone/>
                </a:pPr>
                <a:r>
                  <a:rPr lang="en-US" altLang="ja-JP" sz="2400" dirty="0" smtClean="0"/>
                  <a:t>θ = 0.5 </a:t>
                </a:r>
                <a:r>
                  <a:rPr lang="ja-JP" altLang="en-US" sz="2400" dirty="0" smtClean="0"/>
                  <a:t>のとき</a:t>
                </a:r>
                <a:endParaRPr lang="en-US" altLang="ja-JP" sz="2400"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67419"/>
                <a:ext cx="8581044" cy="4525963"/>
              </a:xfrm>
              <a:blipFill>
                <a:blip r:embed="rId3"/>
                <a:stretch>
                  <a:fillRect l="-1065"/>
                </a:stretch>
              </a:blipFill>
            </p:spPr>
            <p:txBody>
              <a:bodyPr/>
              <a:lstStyle/>
              <a:p>
                <a:r>
                  <a:rPr lang="en-US">
                    <a:noFill/>
                  </a:rPr>
                  <a:t> </a:t>
                </a:r>
              </a:p>
            </p:txBody>
          </p:sp>
        </mc:Fallback>
      </mc:AlternateContent>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7" name="正方形/長方形 6"/>
          <p:cNvSpPr/>
          <p:nvPr/>
        </p:nvSpPr>
        <p:spPr>
          <a:xfrm>
            <a:off x="457200" y="1667419"/>
            <a:ext cx="8218488" cy="1569660"/>
          </a:xfrm>
          <a:prstGeom prst="rect">
            <a:avLst/>
          </a:prstGeom>
          <a:solidFill>
            <a:srgbClr val="F3F3E1"/>
          </a:solidFill>
          <a:ln>
            <a:solidFill>
              <a:schemeClr val="tx1"/>
            </a:solidFill>
          </a:ln>
        </p:spPr>
        <p:txBody>
          <a:bodyPr wrap="square">
            <a:spAutoFit/>
          </a:bodyPr>
          <a:lstStyle/>
          <a:p>
            <a:pPr algn="ctr"/>
            <a:r>
              <a:rPr lang="ja-JP" altLang="en-US" sz="2800" dirty="0"/>
              <a:t>　</a:t>
            </a:r>
            <a:r>
              <a:rPr lang="ja-JP" altLang="en-US" sz="2800" dirty="0" smtClean="0"/>
              <a:t>　　　　　　　　　　　　</a:t>
            </a:r>
            <a:endParaRPr lang="en-US" altLang="ja-JP" sz="2800" dirty="0" smtClean="0"/>
          </a:p>
          <a:p>
            <a:pPr algn="ctr"/>
            <a:endParaRPr lang="en-US" altLang="ja-JP" sz="2800" dirty="0"/>
          </a:p>
          <a:p>
            <a:pPr algn="ctr"/>
            <a:endParaRPr lang="en-US" altLang="ja-JP" sz="1000" dirty="0" smtClean="0"/>
          </a:p>
          <a:p>
            <a:pPr algn="ctr"/>
            <a:r>
              <a:rPr lang="ja-JP" altLang="en-US" sz="2000" dirty="0" smtClean="0"/>
              <a:t>クエリ</a:t>
            </a:r>
            <a:r>
              <a:rPr lang="ja-JP" altLang="en-US" sz="2000" dirty="0"/>
              <a:t>のトークンの数に対するファイルとクエリ</a:t>
            </a:r>
            <a:r>
              <a:rPr lang="ja-JP" altLang="en-US" sz="2000" dirty="0" smtClean="0"/>
              <a:t>の共通</a:t>
            </a:r>
            <a:r>
              <a:rPr lang="ja-JP" altLang="en-US" sz="2000" dirty="0"/>
              <a:t>のトークンの数の</a:t>
            </a:r>
            <a:r>
              <a:rPr lang="ja-JP" altLang="en-US" sz="2000" dirty="0" smtClean="0"/>
              <a:t>割合</a:t>
            </a:r>
            <a:r>
              <a:rPr lang="ja-JP" altLang="en-US" sz="2800" dirty="0" smtClean="0"/>
              <a:t>　　　　　　　</a:t>
            </a:r>
            <a:endParaRPr lang="en-US" altLang="ja-JP" sz="2800" dirty="0"/>
          </a:p>
        </p:txBody>
      </p:sp>
      <p:sp>
        <p:nvSpPr>
          <p:cNvPr id="5" name="正方形/長方形 4"/>
          <p:cNvSpPr/>
          <p:nvPr/>
        </p:nvSpPr>
        <p:spPr>
          <a:xfrm>
            <a:off x="7427390" y="1766071"/>
            <a:ext cx="2753833" cy="935665"/>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altLang="ja-JP" dirty="0">
                <a:solidFill>
                  <a:schemeClr val="tx1"/>
                </a:solidFill>
              </a:rPr>
              <a:t>f</a:t>
            </a:r>
            <a:r>
              <a:rPr lang="ja-JP" altLang="en-US" dirty="0">
                <a:solidFill>
                  <a:schemeClr val="tx1"/>
                </a:solidFill>
              </a:rPr>
              <a:t>：ファイル</a:t>
            </a:r>
            <a:endParaRPr lang="en-US" altLang="ja-JP" dirty="0">
              <a:solidFill>
                <a:schemeClr val="tx1"/>
              </a:solidFill>
            </a:endParaRPr>
          </a:p>
          <a:p>
            <a:r>
              <a:rPr lang="en-US" altLang="ja-JP" dirty="0">
                <a:solidFill>
                  <a:schemeClr val="tx1"/>
                </a:solidFill>
              </a:rPr>
              <a:t>q</a:t>
            </a:r>
            <a:r>
              <a:rPr lang="ja-JP" altLang="en-US" dirty="0">
                <a:solidFill>
                  <a:schemeClr val="tx1"/>
                </a:solidFill>
              </a:rPr>
              <a:t>：クエリ</a:t>
            </a:r>
          </a:p>
        </p:txBody>
      </p:sp>
      <p:sp>
        <p:nvSpPr>
          <p:cNvPr id="18" name="正方形/長方形 17"/>
          <p:cNvSpPr/>
          <p:nvPr/>
        </p:nvSpPr>
        <p:spPr>
          <a:xfrm>
            <a:off x="4200177" y="4515663"/>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19" name="正方形/長方形 18"/>
          <p:cNvSpPr/>
          <p:nvPr/>
        </p:nvSpPr>
        <p:spPr>
          <a:xfrm>
            <a:off x="3427360" y="452352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I</a:t>
            </a:r>
            <a:endParaRPr kumimoji="1" lang="ja-JP" altLang="en-US" dirty="0">
              <a:solidFill>
                <a:schemeClr val="tx1"/>
              </a:solidFill>
            </a:endParaRPr>
          </a:p>
        </p:txBody>
      </p:sp>
      <p:sp>
        <p:nvSpPr>
          <p:cNvPr id="20" name="正方形/長方形 19"/>
          <p:cNvSpPr/>
          <p:nvPr/>
        </p:nvSpPr>
        <p:spPr>
          <a:xfrm>
            <a:off x="7033960" y="4515663"/>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t>
            </a:r>
            <a:endParaRPr kumimoji="1" lang="ja-JP" altLang="en-US" dirty="0">
              <a:solidFill>
                <a:schemeClr val="tx1"/>
              </a:solidFill>
            </a:endParaRPr>
          </a:p>
        </p:txBody>
      </p:sp>
      <p:sp>
        <p:nvSpPr>
          <p:cNvPr id="21" name="正方形/長方形 20"/>
          <p:cNvSpPr/>
          <p:nvPr/>
        </p:nvSpPr>
        <p:spPr>
          <a:xfrm>
            <a:off x="5277794" y="452352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22" name="正方形/長方形 21"/>
          <p:cNvSpPr/>
          <p:nvPr/>
        </p:nvSpPr>
        <p:spPr>
          <a:xfrm>
            <a:off x="6050611" y="4523521"/>
            <a:ext cx="719579"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pen</a:t>
            </a:r>
            <a:endParaRPr kumimoji="1" lang="ja-JP" altLang="en-US" dirty="0">
              <a:solidFill>
                <a:schemeClr val="tx1"/>
              </a:solidFill>
            </a:endParaRPr>
          </a:p>
        </p:txBody>
      </p:sp>
      <p:sp>
        <p:nvSpPr>
          <p:cNvPr id="23" name="正方形/長方形 22"/>
          <p:cNvSpPr/>
          <p:nvPr/>
        </p:nvSpPr>
        <p:spPr>
          <a:xfrm>
            <a:off x="1514355" y="4523521"/>
            <a:ext cx="1638950" cy="246053"/>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600" dirty="0">
                <a:solidFill>
                  <a:schemeClr val="tx1"/>
                </a:solidFill>
              </a:rPr>
              <a:t>検索対象の集合</a:t>
            </a:r>
          </a:p>
        </p:txBody>
      </p:sp>
      <p:sp>
        <p:nvSpPr>
          <p:cNvPr id="24" name="正方形/長方形 23"/>
          <p:cNvSpPr/>
          <p:nvPr/>
        </p:nvSpPr>
        <p:spPr>
          <a:xfrm>
            <a:off x="1534149" y="5141588"/>
            <a:ext cx="1619156" cy="245454"/>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1600" dirty="0">
                <a:solidFill>
                  <a:schemeClr val="tx1"/>
                </a:solidFill>
              </a:rPr>
              <a:t>検索したい</a:t>
            </a:r>
            <a:r>
              <a:rPr lang="ja-JP" altLang="en-US" sz="1600" dirty="0" smtClean="0">
                <a:solidFill>
                  <a:schemeClr val="tx1"/>
                </a:solidFill>
              </a:rPr>
              <a:t>要素</a:t>
            </a:r>
            <a:endParaRPr lang="ja-JP" altLang="en-US" sz="1600" dirty="0">
              <a:solidFill>
                <a:schemeClr val="tx1"/>
              </a:solidFill>
            </a:endParaRPr>
          </a:p>
        </p:txBody>
      </p:sp>
      <p:sp>
        <p:nvSpPr>
          <p:cNvPr id="25" name="正方形/長方形 24"/>
          <p:cNvSpPr/>
          <p:nvPr/>
        </p:nvSpPr>
        <p:spPr>
          <a:xfrm>
            <a:off x="3726761" y="5102918"/>
            <a:ext cx="813847" cy="33936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26" name="正方形/長方形 25"/>
          <p:cNvSpPr/>
          <p:nvPr/>
        </p:nvSpPr>
        <p:spPr>
          <a:xfrm>
            <a:off x="4804378" y="5110776"/>
            <a:ext cx="509047" cy="33936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27" name="正方形/長方形 26"/>
          <p:cNvSpPr/>
          <p:nvPr/>
        </p:nvSpPr>
        <p:spPr>
          <a:xfrm>
            <a:off x="5577195" y="5110776"/>
            <a:ext cx="815504"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pencil</a:t>
            </a:r>
            <a:endParaRPr kumimoji="1" lang="ja-JP" altLang="en-US" dirty="0">
              <a:solidFill>
                <a:schemeClr val="tx1"/>
              </a:solidFill>
            </a:endParaRPr>
          </a:p>
        </p:txBody>
      </p:sp>
      <mc:AlternateContent xmlns:mc="http://schemas.openxmlformats.org/markup-compatibility/2006" xmlns:a14="http://schemas.microsoft.com/office/drawing/2010/main">
        <mc:Choice Requires="a14">
          <p:sp>
            <p:nvSpPr>
              <p:cNvPr id="6" name="テキスト ボックス 5"/>
              <p:cNvSpPr txBox="1"/>
              <p:nvPr/>
            </p:nvSpPr>
            <p:spPr>
              <a:xfrm>
                <a:off x="2073304" y="1673386"/>
                <a:ext cx="4934608" cy="968920"/>
              </a:xfrm>
              <a:prstGeom prst="rect">
                <a:avLst/>
              </a:prstGeom>
              <a:noFill/>
            </p:spPr>
            <p:txBody>
              <a:bodyPr wrap="square" rtlCol="0">
                <a:spAutoFit/>
              </a:bodyPr>
              <a:lstStyle/>
              <a:p>
                <a14:m>
                  <m:oMath xmlns:m="http://schemas.openxmlformats.org/officeDocument/2006/math">
                    <m:r>
                      <a:rPr lang="en-US" altLang="ja-JP" sz="2400" i="1" dirty="0">
                        <a:latin typeface="Cambria Math" panose="02040503050406030204" pitchFamily="18" charset="0"/>
                      </a:rPr>
                      <m:t>𝐶𝑂𝑁𝑇𝐴𝐼𝑁𝑀𝐸𝑁𝑇</m:t>
                    </m:r>
                    <m:r>
                      <a:rPr lang="en-US" altLang="ja-JP" sz="2400" i="1" dirty="0">
                        <a:latin typeface="Cambria Math" panose="02040503050406030204" pitchFamily="18" charset="0"/>
                      </a:rPr>
                      <m:t>( </m:t>
                    </m:r>
                    <m:r>
                      <a:rPr lang="en-US" altLang="ja-JP" sz="2400" i="1" dirty="0">
                        <a:latin typeface="Cambria Math" panose="02040503050406030204" pitchFamily="18" charset="0"/>
                      </a:rPr>
                      <m:t>𝑞</m:t>
                    </m:r>
                    <m:r>
                      <a:rPr lang="en-US" altLang="ja-JP" sz="2400" i="1" dirty="0">
                        <a:latin typeface="Cambria Math" panose="02040503050406030204" pitchFamily="18" charset="0"/>
                      </a:rPr>
                      <m:t> , </m:t>
                    </m:r>
                    <m:r>
                      <a:rPr lang="en-US" altLang="ja-JP" sz="2400" i="1" dirty="0">
                        <a:latin typeface="Cambria Math" panose="02040503050406030204" pitchFamily="18" charset="0"/>
                      </a:rPr>
                      <m:t>𝑓</m:t>
                    </m:r>
                    <m:r>
                      <a:rPr lang="en-US" altLang="ja-JP" sz="2400" i="1" dirty="0">
                        <a:latin typeface="Cambria Math" panose="02040503050406030204" pitchFamily="18" charset="0"/>
                      </a:rPr>
                      <m:t> ) =</m:t>
                    </m:r>
                  </m:oMath>
                </a14:m>
                <a:r>
                  <a:rPr lang="en-US" altLang="ja-JP" sz="2400" dirty="0"/>
                  <a:t> </a:t>
                </a:r>
                <a14:m>
                  <m:oMath xmlns:m="http://schemas.openxmlformats.org/officeDocument/2006/math">
                    <m:f>
                      <m:fPr>
                        <m:ctrlPr>
                          <a:rPr lang="en-US" altLang="ja-JP" sz="3600" i="1">
                            <a:latin typeface="Cambria Math" panose="02040503050406030204" pitchFamily="18" charset="0"/>
                          </a:rPr>
                        </m:ctrlPr>
                      </m:fPr>
                      <m:num>
                        <m:r>
                          <a:rPr lang="en-US" altLang="ja-JP" sz="3600" i="1">
                            <a:latin typeface="Cambria Math" panose="02040503050406030204" pitchFamily="18" charset="0"/>
                          </a:rPr>
                          <m:t>|</m:t>
                        </m:r>
                        <m:r>
                          <a:rPr lang="en-US" altLang="ja-JP" sz="3600" i="1">
                            <a:latin typeface="Cambria Math" panose="02040503050406030204" pitchFamily="18" charset="0"/>
                          </a:rPr>
                          <m:t>𝑞</m:t>
                        </m:r>
                        <m:r>
                          <a:rPr lang="en-US" altLang="ja-JP" sz="3600" i="1">
                            <a:latin typeface="Cambria Math" panose="02040503050406030204" pitchFamily="18" charset="0"/>
                          </a:rPr>
                          <m:t>∩</m:t>
                        </m:r>
                        <m:r>
                          <a:rPr lang="en-US" altLang="ja-JP" sz="3600" i="1">
                            <a:latin typeface="Cambria Math" panose="02040503050406030204" pitchFamily="18" charset="0"/>
                          </a:rPr>
                          <m:t>𝑓</m:t>
                        </m:r>
                        <m:r>
                          <a:rPr lang="en-US" altLang="ja-JP" sz="3600" i="1">
                            <a:latin typeface="Cambria Math" panose="02040503050406030204" pitchFamily="18" charset="0"/>
                          </a:rPr>
                          <m:t>|</m:t>
                        </m:r>
                      </m:num>
                      <m:den>
                        <m:r>
                          <a:rPr lang="en-US" altLang="ja-JP" sz="3600" i="1">
                            <a:latin typeface="Cambria Math" panose="02040503050406030204" pitchFamily="18" charset="0"/>
                          </a:rPr>
                          <m:t>|</m:t>
                        </m:r>
                        <m:r>
                          <a:rPr lang="en-US" altLang="ja-JP" sz="3600" i="1">
                            <a:latin typeface="Cambria Math" panose="02040503050406030204" pitchFamily="18" charset="0"/>
                          </a:rPr>
                          <m:t>𝑞</m:t>
                        </m:r>
                        <m:r>
                          <a:rPr lang="en-US" altLang="ja-JP" sz="3600" i="1">
                            <a:latin typeface="Cambria Math" panose="02040503050406030204" pitchFamily="18" charset="0"/>
                          </a:rPr>
                          <m:t>|</m:t>
                        </m:r>
                      </m:den>
                    </m:f>
                  </m:oMath>
                </a14:m>
                <a:endParaRPr lang="en-US" sz="2400" dirty="0"/>
              </a:p>
            </p:txBody>
          </p:sp>
        </mc:Choice>
        <mc:Fallback xmlns="">
          <p:sp>
            <p:nvSpPr>
              <p:cNvPr id="6" name="テキスト ボックス 5"/>
              <p:cNvSpPr txBox="1">
                <a:spLocks noRot="1" noChangeAspect="1" noMove="1" noResize="1" noEditPoints="1" noAdjustHandles="1" noChangeArrowheads="1" noChangeShapeType="1" noTextEdit="1"/>
              </p:cNvSpPr>
              <p:nvPr/>
            </p:nvSpPr>
            <p:spPr>
              <a:xfrm>
                <a:off x="2073304" y="1673386"/>
                <a:ext cx="4934608" cy="968920"/>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テキスト ボックス 7"/>
              <p:cNvSpPr txBox="1"/>
              <p:nvPr/>
            </p:nvSpPr>
            <p:spPr>
              <a:xfrm>
                <a:off x="2632136" y="5705889"/>
                <a:ext cx="3949927" cy="774058"/>
              </a:xfrm>
              <a:prstGeom prst="rect">
                <a:avLst/>
              </a:prstGeom>
              <a:noFill/>
              <a:ln>
                <a:noFill/>
              </a:ln>
            </p:spPr>
            <p:txBody>
              <a:bodyPr wrap="none" rtlCol="0">
                <a:spAutoFit/>
              </a:bodyPr>
              <a:lstStyle/>
              <a:p>
                <a14:m>
                  <m:oMath xmlns:m="http://schemas.openxmlformats.org/officeDocument/2006/math">
                    <m:f>
                      <m:fPr>
                        <m:ctrlPr>
                          <a:rPr lang="en-US" altLang="ja-JP" sz="2800" i="1" smtClean="0">
                            <a:latin typeface="Cambria Math" panose="02040503050406030204" pitchFamily="18" charset="0"/>
                          </a:rPr>
                        </m:ctrlPr>
                      </m:fPr>
                      <m:num>
                        <m:r>
                          <a:rPr lang="en-US" altLang="ja-JP" sz="2800" i="1">
                            <a:latin typeface="Cambria Math" panose="02040503050406030204" pitchFamily="18" charset="0"/>
                          </a:rPr>
                          <m:t>|</m:t>
                        </m:r>
                        <m:r>
                          <a:rPr lang="en-US" altLang="ja-JP" sz="2800" i="1">
                            <a:latin typeface="Cambria Math" panose="02040503050406030204" pitchFamily="18" charset="0"/>
                          </a:rPr>
                          <m:t>𝑞</m:t>
                        </m:r>
                        <m:r>
                          <a:rPr lang="en-US" altLang="ja-JP" sz="2800" i="1">
                            <a:latin typeface="Cambria Math" panose="02040503050406030204" pitchFamily="18" charset="0"/>
                          </a:rPr>
                          <m:t>∩</m:t>
                        </m:r>
                        <m:r>
                          <a:rPr lang="en-US" altLang="ja-JP" sz="2800" i="1">
                            <a:latin typeface="Cambria Math" panose="02040503050406030204" pitchFamily="18" charset="0"/>
                          </a:rPr>
                          <m:t>𝑓</m:t>
                        </m:r>
                        <m:r>
                          <a:rPr lang="en-US" altLang="ja-JP" sz="2800" i="1">
                            <a:latin typeface="Cambria Math" panose="02040503050406030204" pitchFamily="18" charset="0"/>
                          </a:rPr>
                          <m:t>|</m:t>
                        </m:r>
                      </m:num>
                      <m:den>
                        <m:r>
                          <a:rPr lang="en-US" altLang="ja-JP" sz="2800" i="1">
                            <a:latin typeface="Cambria Math" panose="02040503050406030204" pitchFamily="18" charset="0"/>
                          </a:rPr>
                          <m:t>|</m:t>
                        </m:r>
                        <m:r>
                          <a:rPr lang="en-US" altLang="ja-JP" sz="2800" i="1">
                            <a:latin typeface="Cambria Math" panose="02040503050406030204" pitchFamily="18" charset="0"/>
                          </a:rPr>
                          <m:t>𝑞</m:t>
                        </m:r>
                        <m:r>
                          <a:rPr lang="en-US" altLang="ja-JP" sz="2800" i="1">
                            <a:latin typeface="Cambria Math" panose="02040503050406030204" pitchFamily="18" charset="0"/>
                          </a:rPr>
                          <m:t>|</m:t>
                        </m:r>
                      </m:den>
                    </m:f>
                    <m:r>
                      <a:rPr lang="en-US" altLang="ja-JP" sz="2800" b="0" i="1" smtClean="0">
                        <a:latin typeface="Cambria Math" panose="02040503050406030204" pitchFamily="18" charset="0"/>
                      </a:rPr>
                      <m:t>=</m:t>
                    </m:r>
                  </m:oMath>
                </a14:m>
                <a:r>
                  <a:rPr lang="ja-JP" altLang="en-US" sz="2800" dirty="0" smtClean="0"/>
                  <a:t>　</a:t>
                </a:r>
                <a14:m>
                  <m:oMath xmlns:m="http://schemas.openxmlformats.org/officeDocument/2006/math">
                    <m:f>
                      <m:fPr>
                        <m:ctrlPr>
                          <a:rPr lang="en-US" altLang="ja-JP" sz="2800" i="1" smtClean="0">
                            <a:latin typeface="Cambria Math" panose="02040503050406030204" pitchFamily="18" charset="0"/>
                          </a:rPr>
                        </m:ctrlPr>
                      </m:fPr>
                      <m:num>
                        <m:r>
                          <a:rPr lang="en-US" altLang="ja-JP" sz="2800" b="0" i="1" smtClean="0">
                            <a:latin typeface="Cambria Math" panose="02040503050406030204" pitchFamily="18" charset="0"/>
                          </a:rPr>
                          <m:t>2</m:t>
                        </m:r>
                      </m:num>
                      <m:den>
                        <m:r>
                          <a:rPr lang="en-US" altLang="ja-JP" sz="2800" b="0" i="1" smtClean="0">
                            <a:latin typeface="Cambria Math" panose="02040503050406030204" pitchFamily="18" charset="0"/>
                          </a:rPr>
                          <m:t>3</m:t>
                        </m:r>
                      </m:den>
                    </m:f>
                    <m:r>
                      <a:rPr lang="en-US" altLang="ja-JP" sz="2800" b="0" i="1" smtClean="0">
                        <a:latin typeface="Cambria Math" panose="02040503050406030204" pitchFamily="18" charset="0"/>
                      </a:rPr>
                      <m:t>=0.666…</m:t>
                    </m:r>
                    <m:r>
                      <a:rPr lang="ja-JP" altLang="en-US" sz="2800" i="1" dirty="0">
                        <a:latin typeface="Cambria Math" panose="02040503050406030204" pitchFamily="18" charset="0"/>
                      </a:rPr>
                      <m:t>≧</m:t>
                    </m:r>
                    <m:r>
                      <m:rPr>
                        <m:nor/>
                      </m:rPr>
                      <a:rPr lang="en-US" altLang="ja-JP" sz="2800" dirty="0"/>
                      <m:t>θ</m:t>
                    </m:r>
                  </m:oMath>
                </a14:m>
                <a:endParaRPr lang="en-US" sz="2800" dirty="0"/>
              </a:p>
            </p:txBody>
          </p:sp>
        </mc:Choice>
        <mc:Fallback xmlns="">
          <p:sp>
            <p:nvSpPr>
              <p:cNvPr id="8" name="テキスト ボックス 7"/>
              <p:cNvSpPr txBox="1">
                <a:spLocks noRot="1" noChangeAspect="1" noMove="1" noResize="1" noEditPoints="1" noAdjustHandles="1" noChangeArrowheads="1" noChangeShapeType="1" noTextEdit="1"/>
              </p:cNvSpPr>
              <p:nvPr/>
            </p:nvSpPr>
            <p:spPr>
              <a:xfrm>
                <a:off x="2632136" y="5705889"/>
                <a:ext cx="3949927" cy="774058"/>
              </a:xfrm>
              <a:prstGeom prst="rect">
                <a:avLst/>
              </a:prstGeom>
              <a:blipFill>
                <a:blip r:embed="rId5"/>
                <a:stretch>
                  <a:fillRect/>
                </a:stretch>
              </a:blipFill>
              <a:ln>
                <a:noFill/>
              </a:ln>
            </p:spPr>
            <p:txBody>
              <a:bodyPr/>
              <a:lstStyle/>
              <a:p>
                <a:r>
                  <a:rPr lang="en-US">
                    <a:noFill/>
                  </a:rPr>
                  <a:t> </a:t>
                </a:r>
              </a:p>
            </p:txBody>
          </p:sp>
        </mc:Fallback>
      </mc:AlternateContent>
    </p:spTree>
    <p:extLst>
      <p:ext uri="{BB962C8B-B14F-4D97-AF65-F5344CB8AC3E}">
        <p14:creationId xmlns:p14="http://schemas.microsoft.com/office/powerpoint/2010/main" val="32548659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419AF3-D6BE-40ED-BCBC-E16C2F63FE72}"/>
              </a:ext>
            </a:extLst>
          </p:cNvPr>
          <p:cNvSpPr>
            <a:spLocks noGrp="1"/>
          </p:cNvSpPr>
          <p:nvPr>
            <p:ph type="title"/>
          </p:nvPr>
        </p:nvSpPr>
        <p:spPr/>
        <p:txBody>
          <a:bodyPr/>
          <a:lstStyle/>
          <a:p>
            <a:r>
              <a:rPr lang="ja-JP" altLang="en-US" sz="3600" dirty="0">
                <a:cs typeface="Arial"/>
              </a:rPr>
              <a:t>包含</a:t>
            </a:r>
            <a:r>
              <a:rPr lang="ja-JP" altLang="en-US" sz="3600" dirty="0" smtClean="0">
                <a:cs typeface="Arial"/>
              </a:rPr>
              <a:t>率の</a:t>
            </a:r>
            <a:r>
              <a:rPr lang="ja-JP" altLang="en-US" sz="3600" dirty="0">
                <a:cs typeface="Arial"/>
              </a:rPr>
              <a:t>計算</a:t>
            </a:r>
            <a:endParaRPr kumimoji="1" lang="ja-JP" altLang="en-US" sz="3600" dirty="0"/>
          </a:p>
        </p:txBody>
      </p:sp>
      <mc:AlternateContent xmlns:mc="http://schemas.openxmlformats.org/markup-compatibility/2006" xmlns:a14="http://schemas.microsoft.com/office/drawing/2010/main">
        <mc:Choice Requires="a14">
          <p:sp>
            <p:nvSpPr>
              <p:cNvPr id="3" name="コンテンツ プレースホルダー 2">
                <a:extLst>
                  <a:ext uri="{FF2B5EF4-FFF2-40B4-BE49-F238E27FC236}">
                    <a16:creationId xmlns:a16="http://schemas.microsoft.com/office/drawing/2014/main" id="{A815CD99-8D0B-4C50-8350-A9CE31CE98C8}"/>
                  </a:ext>
                </a:extLst>
              </p:cNvPr>
              <p:cNvSpPr>
                <a:spLocks noGrp="1"/>
              </p:cNvSpPr>
              <p:nvPr>
                <p:ph idx="1"/>
              </p:nvPr>
            </p:nvSpPr>
            <p:spPr>
              <a:xfrm>
                <a:off x="457200" y="1600202"/>
                <a:ext cx="7960659" cy="4525963"/>
              </a:xfrm>
            </p:spPr>
            <p:txBody>
              <a:bodyPr/>
              <a:lstStyle/>
              <a:p>
                <a14:m>
                  <m:oMath xmlns:m="http://schemas.openxmlformats.org/officeDocument/2006/math">
                    <m:r>
                      <a:rPr lang="en-US" altLang="ja-JP" sz="2400" i="1">
                        <a:latin typeface="Cambria Math" panose="02040503050406030204" pitchFamily="18" charset="0"/>
                      </a:rPr>
                      <m:t>|</m:t>
                    </m:r>
                    <m:r>
                      <a:rPr lang="en-US" altLang="ja-JP" sz="2400" i="1">
                        <a:latin typeface="Cambria Math" panose="02040503050406030204" pitchFamily="18" charset="0"/>
                      </a:rPr>
                      <m:t>𝑞</m:t>
                    </m:r>
                    <m:r>
                      <a:rPr lang="en-US" altLang="ja-JP" sz="2400" i="1">
                        <a:latin typeface="Cambria Math" panose="02040503050406030204" pitchFamily="18" charset="0"/>
                      </a:rPr>
                      <m:t>∩</m:t>
                    </m:r>
                    <m:r>
                      <a:rPr lang="en-US" altLang="ja-JP" sz="2400" i="1">
                        <a:latin typeface="Cambria Math" panose="02040503050406030204" pitchFamily="18" charset="0"/>
                      </a:rPr>
                      <m:t>𝑓</m:t>
                    </m:r>
                    <m:r>
                      <a:rPr lang="en-US" altLang="ja-JP" sz="2400" i="1">
                        <a:latin typeface="Cambria Math" panose="02040503050406030204" pitchFamily="18" charset="0"/>
                      </a:rPr>
                      <m:t>|</m:t>
                    </m:r>
                  </m:oMath>
                </a14:m>
                <a:r>
                  <a:rPr lang="ja-JP" altLang="en-US" sz="2400" dirty="0" smtClean="0">
                    <a:cs typeface="Arial"/>
                  </a:rPr>
                  <a:t>を知る必要がある</a:t>
                </a:r>
                <a:endParaRPr lang="en-US" altLang="ja-JP" sz="2400" dirty="0" smtClean="0">
                  <a:cs typeface="Arial"/>
                </a:endParaRPr>
              </a:p>
              <a:p>
                <a:pPr lvl="1"/>
                <a:r>
                  <a:rPr lang="ja-JP" altLang="en-US" sz="2000" dirty="0">
                    <a:cs typeface="Arial"/>
                  </a:rPr>
                  <a:t>クエリ</a:t>
                </a:r>
                <a:r>
                  <a:rPr lang="ja-JP" altLang="en-US" sz="2000" dirty="0" smtClean="0">
                    <a:cs typeface="Arial"/>
                  </a:rPr>
                  <a:t>と</a:t>
                </a:r>
                <a:r>
                  <a:rPr lang="ja-JP" altLang="en-US" sz="2000" dirty="0">
                    <a:cs typeface="Arial"/>
                  </a:rPr>
                  <a:t>ファイル</a:t>
                </a:r>
                <a:r>
                  <a:rPr lang="ja-JP" altLang="en-US" sz="2000" dirty="0" smtClean="0">
                    <a:cs typeface="Arial"/>
                  </a:rPr>
                  <a:t>のトークンを一つひとつ調査する方法が正確</a:t>
                </a:r>
                <a:endParaRPr lang="en-US" altLang="ja-JP" sz="2000" dirty="0">
                  <a:cs typeface="Arial"/>
                </a:endParaRPr>
              </a:p>
              <a:p>
                <a:pPr lvl="1"/>
                <a:r>
                  <a:rPr lang="ja-JP" altLang="en-US" sz="2000" dirty="0" smtClean="0">
                    <a:cs typeface="Arial"/>
                  </a:rPr>
                  <a:t>時間的コストが大きく</a:t>
                </a:r>
                <a:r>
                  <a:rPr lang="en-US" altLang="ja-JP" sz="2000" dirty="0" smtClean="0">
                    <a:cs typeface="Arial"/>
                  </a:rPr>
                  <a:t>,</a:t>
                </a:r>
                <a:r>
                  <a:rPr lang="ja-JP" altLang="en-US" sz="2000" dirty="0" smtClean="0">
                    <a:cs typeface="Arial"/>
                  </a:rPr>
                  <a:t>ブルームフィルタの高速性が失われる</a:t>
                </a:r>
                <a:endParaRPr lang="en-US" altLang="ja-JP" sz="2000" dirty="0" smtClean="0">
                  <a:cs typeface="Arial"/>
                </a:endParaRPr>
              </a:p>
              <a:p>
                <a:pPr marL="457200" lvl="1" indent="0">
                  <a:buNone/>
                </a:pPr>
                <a:endParaRPr kumimoji="1" lang="en-US" altLang="ja-JP" sz="2400" dirty="0">
                  <a:cs typeface="Arial"/>
                </a:endParaRPr>
              </a:p>
            </p:txBody>
          </p:sp>
        </mc:Choice>
        <mc:Fallback xmlns="">
          <p:sp>
            <p:nvSpPr>
              <p:cNvPr id="3" name="コンテンツ プレースホルダー 2">
                <a:extLst>
                  <a:ext uri="{FF2B5EF4-FFF2-40B4-BE49-F238E27FC236}">
                    <a16:creationId xmlns:a16="http://schemas.microsoft.com/office/drawing/2014/main" id="{A815CD99-8D0B-4C50-8350-A9CE31CE98C8}"/>
                  </a:ext>
                </a:extLst>
              </p:cNvPr>
              <p:cNvSpPr>
                <a:spLocks noGrp="1" noRot="1" noChangeAspect="1" noMove="1" noResize="1" noEditPoints="1" noAdjustHandles="1" noChangeArrowheads="1" noChangeShapeType="1" noTextEdit="1"/>
              </p:cNvSpPr>
              <p:nvPr>
                <p:ph idx="1"/>
              </p:nvPr>
            </p:nvSpPr>
            <p:spPr>
              <a:xfrm>
                <a:off x="457200" y="1600202"/>
                <a:ext cx="7960659" cy="4525963"/>
              </a:xfrm>
              <a:blipFill>
                <a:blip r:embed="rId3"/>
                <a:stretch>
                  <a:fillRect l="-1149" t="-1482"/>
                </a:stretch>
              </a:blipFill>
            </p:spPr>
            <p:txBody>
              <a:bodyPr/>
              <a:lstStyle/>
              <a:p>
                <a:r>
                  <a:rPr lang="ja-JP" altLang="en-US">
                    <a:noFill/>
                  </a:rPr>
                  <a:t> </a:t>
                </a:r>
              </a:p>
            </p:txBody>
          </p:sp>
        </mc:Fallback>
      </mc:AlternateContent>
      <p:sp>
        <p:nvSpPr>
          <p:cNvPr id="4" name="スライド番号プレースホルダー 3">
            <a:extLst>
              <a:ext uri="{FF2B5EF4-FFF2-40B4-BE49-F238E27FC236}">
                <a16:creationId xmlns:a16="http://schemas.microsoft.com/office/drawing/2014/main" id="{B000867F-F379-4346-B800-DDFD2923A9C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1" lang="ja-JP" altLang="en-US" sz="28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5" name="正方形/長方形 4"/>
          <p:cNvSpPr/>
          <p:nvPr/>
        </p:nvSpPr>
        <p:spPr>
          <a:xfrm>
            <a:off x="822647" y="6177665"/>
            <a:ext cx="7433797" cy="484977"/>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400" dirty="0" smtClean="0">
                <a:solidFill>
                  <a:schemeClr val="tx1"/>
                </a:solidFill>
              </a:rPr>
              <a:t>[3] </a:t>
            </a:r>
            <a:r>
              <a:rPr lang="en-US" altLang="ja-JP" sz="1400" dirty="0">
                <a:solidFill>
                  <a:schemeClr val="tx1"/>
                </a:solidFill>
              </a:rPr>
              <a:t>Cardinality estimation and dynamic length </a:t>
            </a:r>
            <a:r>
              <a:rPr lang="en-US" altLang="ja-JP" sz="1400" dirty="0" smtClean="0">
                <a:solidFill>
                  <a:schemeClr val="tx1"/>
                </a:solidFill>
              </a:rPr>
              <a:t>adaptation for </a:t>
            </a:r>
            <a:r>
              <a:rPr lang="en-US" altLang="ja-JP" sz="1400" dirty="0">
                <a:solidFill>
                  <a:schemeClr val="tx1"/>
                </a:solidFill>
              </a:rPr>
              <a:t>Bloom filters: </a:t>
            </a:r>
            <a:r>
              <a:rPr lang="en-US" altLang="ja-JP" sz="1400" dirty="0" err="1">
                <a:solidFill>
                  <a:schemeClr val="tx1"/>
                </a:solidFill>
              </a:rPr>
              <a:t>Odysseas</a:t>
            </a:r>
            <a:r>
              <a:rPr lang="en-US" altLang="ja-JP" sz="1400" dirty="0">
                <a:solidFill>
                  <a:schemeClr val="tx1"/>
                </a:solidFill>
              </a:rPr>
              <a:t> </a:t>
            </a:r>
            <a:r>
              <a:rPr lang="en-US" altLang="ja-JP" sz="1400" dirty="0" err="1">
                <a:solidFill>
                  <a:schemeClr val="tx1"/>
                </a:solidFill>
              </a:rPr>
              <a:t>Papapetrou</a:t>
            </a:r>
            <a:r>
              <a:rPr lang="en-US" altLang="ja-JP" sz="1400" dirty="0">
                <a:solidFill>
                  <a:schemeClr val="tx1"/>
                </a:solidFill>
              </a:rPr>
              <a:t> ·Wolf </a:t>
            </a:r>
            <a:r>
              <a:rPr lang="en-US" altLang="ja-JP" sz="1400" dirty="0" err="1">
                <a:solidFill>
                  <a:schemeClr val="tx1"/>
                </a:solidFill>
              </a:rPr>
              <a:t>Siberski</a:t>
            </a:r>
            <a:r>
              <a:rPr lang="en-US" altLang="ja-JP" sz="1400" dirty="0">
                <a:solidFill>
                  <a:schemeClr val="tx1"/>
                </a:solidFill>
              </a:rPr>
              <a:t> </a:t>
            </a:r>
            <a:r>
              <a:rPr lang="en-US" altLang="ja-JP" sz="1400" dirty="0" smtClean="0">
                <a:solidFill>
                  <a:schemeClr val="tx1"/>
                </a:solidFill>
              </a:rPr>
              <a:t>Wolfgang </a:t>
            </a:r>
            <a:r>
              <a:rPr lang="en-US" altLang="ja-JP" sz="1400" dirty="0" err="1">
                <a:solidFill>
                  <a:schemeClr val="tx1"/>
                </a:solidFill>
              </a:rPr>
              <a:t>Nejdl</a:t>
            </a:r>
            <a:r>
              <a:rPr lang="en-US" altLang="ja-JP" sz="1400" dirty="0">
                <a:solidFill>
                  <a:schemeClr val="tx1"/>
                </a:solidFill>
              </a:rPr>
              <a:t>, </a:t>
            </a:r>
            <a:r>
              <a:rPr lang="en-US" altLang="ja-JP" sz="1400" dirty="0" err="1">
                <a:solidFill>
                  <a:schemeClr val="tx1"/>
                </a:solidFill>
              </a:rPr>
              <a:t>Distrib</a:t>
            </a:r>
            <a:r>
              <a:rPr lang="en-US" altLang="ja-JP" sz="1400" dirty="0">
                <a:solidFill>
                  <a:schemeClr val="tx1"/>
                </a:solidFill>
              </a:rPr>
              <a:t> Parallel Databases (2010) 28: 119–156</a:t>
            </a:r>
          </a:p>
        </p:txBody>
      </p:sp>
      <p:sp>
        <p:nvSpPr>
          <p:cNvPr id="6" name="正方形/長方形 5"/>
          <p:cNvSpPr/>
          <p:nvPr/>
        </p:nvSpPr>
        <p:spPr>
          <a:xfrm>
            <a:off x="669129" y="3854102"/>
            <a:ext cx="7748730" cy="1094416"/>
          </a:xfrm>
          <a:prstGeom prst="rect">
            <a:avLst/>
          </a:prstGeom>
          <a:solidFill>
            <a:srgbClr val="E4FE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lvl="1"/>
            <a:r>
              <a:rPr lang="ja-JP" altLang="en-US" sz="2400" dirty="0" smtClean="0">
                <a:solidFill>
                  <a:schemeClr val="tx1"/>
                </a:solidFill>
                <a:cs typeface="Arial"/>
              </a:rPr>
              <a:t>ビット列</a:t>
            </a:r>
            <a:r>
              <a:rPr lang="ja-JP" altLang="en-US" sz="2400" dirty="0">
                <a:solidFill>
                  <a:schemeClr val="tx1"/>
                </a:solidFill>
                <a:cs typeface="Arial"/>
              </a:rPr>
              <a:t>の情報</a:t>
            </a:r>
            <a:r>
              <a:rPr lang="ja-JP" altLang="en-US" sz="2400" dirty="0" smtClean="0">
                <a:solidFill>
                  <a:schemeClr val="tx1"/>
                </a:solidFill>
                <a:cs typeface="Arial"/>
              </a:rPr>
              <a:t>のみで</a:t>
            </a:r>
            <a:r>
              <a:rPr lang="ja-JP" altLang="en-US" sz="2400" dirty="0">
                <a:solidFill>
                  <a:schemeClr val="tx1"/>
                </a:solidFill>
                <a:cs typeface="Arial"/>
              </a:rPr>
              <a:t>高速に</a:t>
            </a:r>
            <a:r>
              <a:rPr lang="ja-JP" altLang="en-US" sz="2400" dirty="0" smtClean="0">
                <a:solidFill>
                  <a:schemeClr val="tx1"/>
                </a:solidFill>
                <a:cs typeface="Arial"/>
              </a:rPr>
              <a:t>推測</a:t>
            </a:r>
            <a:endParaRPr lang="en-US" altLang="ja-JP" sz="2400" dirty="0" smtClean="0">
              <a:solidFill>
                <a:schemeClr val="tx1"/>
              </a:solidFill>
              <a:cs typeface="Arial"/>
            </a:endParaRPr>
          </a:p>
          <a:p>
            <a:pPr marL="0" lvl="1"/>
            <a:endParaRPr lang="en-US" altLang="ja-JP" sz="900" dirty="0" smtClean="0">
              <a:solidFill>
                <a:schemeClr val="tx1"/>
              </a:solidFill>
              <a:cs typeface="Arial"/>
            </a:endParaRPr>
          </a:p>
          <a:p>
            <a:pPr marL="0" lvl="1"/>
            <a:r>
              <a:rPr lang="en-US" altLang="ja-JP" sz="2000" dirty="0" smtClean="0">
                <a:solidFill>
                  <a:schemeClr val="tx1"/>
                </a:solidFill>
              </a:rPr>
              <a:t>   - 2</a:t>
            </a:r>
            <a:r>
              <a:rPr lang="ja-JP" altLang="en-US" sz="2000" dirty="0" err="1">
                <a:solidFill>
                  <a:schemeClr val="tx1"/>
                </a:solidFill>
              </a:rPr>
              <a:t>つの</a:t>
            </a:r>
            <a:r>
              <a:rPr lang="ja-JP" altLang="en-US" sz="2000" dirty="0" smtClean="0">
                <a:solidFill>
                  <a:schemeClr val="tx1"/>
                </a:solidFill>
              </a:rPr>
              <a:t>ビット列から</a:t>
            </a:r>
            <a:r>
              <a:rPr lang="ja-JP" altLang="en-US" sz="2000" dirty="0">
                <a:solidFill>
                  <a:schemeClr val="tx1"/>
                </a:solidFill>
              </a:rPr>
              <a:t>ハッシュ値衝突確率を考慮</a:t>
            </a:r>
            <a:r>
              <a:rPr lang="ja-JP" altLang="en-US" sz="2000" dirty="0" smtClean="0">
                <a:solidFill>
                  <a:schemeClr val="tx1"/>
                </a:solidFill>
              </a:rPr>
              <a:t>した最尤値</a:t>
            </a:r>
            <a:r>
              <a:rPr lang="ja-JP" altLang="en-US" sz="2000" dirty="0">
                <a:solidFill>
                  <a:schemeClr val="tx1"/>
                </a:solidFill>
              </a:rPr>
              <a:t>を使用 </a:t>
            </a:r>
            <a:r>
              <a:rPr lang="en-US" altLang="ja-JP" sz="2000" dirty="0" smtClean="0">
                <a:solidFill>
                  <a:schemeClr val="tx1"/>
                </a:solidFill>
              </a:rPr>
              <a:t>[</a:t>
            </a:r>
            <a:r>
              <a:rPr lang="en-US" altLang="ja-JP" sz="2000" dirty="0">
                <a:solidFill>
                  <a:schemeClr val="tx1"/>
                </a:solidFill>
              </a:rPr>
              <a:t>3</a:t>
            </a:r>
            <a:r>
              <a:rPr lang="en-US" altLang="ja-JP" sz="2000" dirty="0" smtClean="0">
                <a:solidFill>
                  <a:schemeClr val="tx1"/>
                </a:solidFill>
              </a:rPr>
              <a:t>]</a:t>
            </a:r>
          </a:p>
        </p:txBody>
      </p:sp>
      <p:sp>
        <p:nvSpPr>
          <p:cNvPr id="7" name="下矢印 6"/>
          <p:cNvSpPr/>
          <p:nvPr/>
        </p:nvSpPr>
        <p:spPr>
          <a:xfrm>
            <a:off x="4232568" y="3083709"/>
            <a:ext cx="613954" cy="587829"/>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Tree>
    <p:extLst>
      <p:ext uri="{BB962C8B-B14F-4D97-AF65-F5344CB8AC3E}">
        <p14:creationId xmlns:p14="http://schemas.microsoft.com/office/powerpoint/2010/main" val="20211952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3600" dirty="0" err="1" smtClean="0"/>
              <a:t>NCDSearch</a:t>
            </a:r>
            <a:r>
              <a:rPr lang="ja-JP" altLang="en-US" sz="3600" dirty="0" smtClean="0"/>
              <a:t>の処理概要（再掲）</a:t>
            </a:r>
            <a:endParaRPr lang="en-US" sz="3600"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Rectangle 1"/>
          <p:cNvSpPr>
            <a:spLocks noChangeArrowheads="1"/>
          </p:cNvSpPr>
          <p:nvPr/>
        </p:nvSpPr>
        <p:spPr bwMode="auto">
          <a:xfrm>
            <a:off x="228283" y="1786961"/>
            <a:ext cx="1289466" cy="1020279"/>
          </a:xfrm>
          <a:prstGeom prst="rect">
            <a:avLst/>
          </a:prstGeom>
          <a:solidFill>
            <a:srgbClr val="F8F9F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ja-JP" altLang="ja-JP" sz="1000" b="0" i="0" u="none" strike="noStrike" cap="none" normalizeH="0" baseline="0" dirty="0">
                <a:ln>
                  <a:noFill/>
                </a:ln>
                <a:solidFill>
                  <a:srgbClr val="BC7A00"/>
                </a:solidFill>
                <a:effectLst/>
                <a:latin typeface="Arial Unicode MS"/>
                <a:ea typeface="Courier New" panose="02070309020205020404" pitchFamily="49" charset="0"/>
              </a:rPr>
              <a:t>#include</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a:t>
            </a:r>
            <a:r>
              <a:rPr kumimoji="0" lang="ja-JP" altLang="ja-JP" sz="1000" b="0" i="1" u="none" strike="noStrike" cap="none" normalizeH="0" baseline="0" dirty="0">
                <a:ln>
                  <a:noFill/>
                </a:ln>
                <a:solidFill>
                  <a:srgbClr val="408080"/>
                </a:solidFill>
                <a:effectLst/>
                <a:latin typeface="Arial Unicode MS"/>
                <a:ea typeface="Courier New" panose="02070309020205020404" pitchFamily="49" charset="0"/>
              </a:rPr>
              <a:t>&lt;stdio.h&gt;</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a:t>
            </a:r>
            <a:endParaRPr kumimoji="0" lang="en-US" altLang="ja-JP" sz="1000" b="0" i="0" u="none" strike="noStrike" cap="none" normalizeH="0" baseline="0" dirty="0">
              <a:ln>
                <a:noFill/>
              </a:ln>
              <a:solidFill>
                <a:srgbClr val="000000"/>
              </a:solidFill>
              <a:effectLst/>
              <a:latin typeface="Arial Unicode MS"/>
              <a:ea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ja-JP" altLang="ja-JP" sz="1050" b="0" i="0" u="none" strike="noStrike" cap="none" normalizeH="0" baseline="0" dirty="0">
                <a:ln>
                  <a:noFill/>
                </a:ln>
                <a:solidFill>
                  <a:schemeClr val="tx1"/>
                </a:solidFill>
                <a:effectLst/>
                <a:latin typeface="Arial" panose="020B0604020202020204" pitchFamily="34" charset="0"/>
              </a:rPr>
              <a:t>main</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 {</a:t>
            </a:r>
            <a:endParaRPr kumimoji="0" lang="en-US" altLang="ja-JP" sz="1000" b="0" i="0" u="none" strike="noStrike" cap="none" normalizeH="0" baseline="0" dirty="0">
              <a:ln>
                <a:noFill/>
              </a:ln>
              <a:solidFill>
                <a:srgbClr val="000000"/>
              </a:solidFill>
              <a:effectLst/>
              <a:latin typeface="Arial Unicode MS"/>
              <a:ea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a:t>
            </a:r>
            <a:r>
              <a:rPr kumimoji="0" lang="ja-JP" altLang="ja-JP" sz="1050" b="0" i="0" u="none" strike="noStrike" cap="none" normalizeH="0" baseline="0" dirty="0">
                <a:ln>
                  <a:noFill/>
                </a:ln>
                <a:solidFill>
                  <a:schemeClr val="tx1"/>
                </a:solidFill>
                <a:effectLst/>
                <a:latin typeface="Arial" panose="020B0604020202020204" pitchFamily="34" charset="0"/>
              </a:rPr>
              <a:t>printf</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a:t>
            </a:r>
            <a:r>
              <a:rPr kumimoji="0" lang="ja-JP" altLang="ja-JP" sz="1000" b="0" i="0" u="none" strike="noStrike" cap="none" normalizeH="0" baseline="0" dirty="0">
                <a:ln>
                  <a:noFill/>
                </a:ln>
                <a:solidFill>
                  <a:srgbClr val="BA2121"/>
                </a:solidFill>
                <a:effectLst/>
                <a:latin typeface="Arial Unicode MS"/>
                <a:ea typeface="Courier New" panose="02070309020205020404" pitchFamily="49" charset="0"/>
              </a:rPr>
              <a:t>"hello, world</a:t>
            </a:r>
            <a:r>
              <a:rPr kumimoji="0" lang="ja-JP" altLang="ja-JP" sz="1000" b="1" i="0" u="none" strike="noStrike" cap="none" normalizeH="0" baseline="0" dirty="0">
                <a:ln>
                  <a:noFill/>
                </a:ln>
                <a:solidFill>
                  <a:srgbClr val="BB6622"/>
                </a:solidFill>
                <a:effectLst/>
                <a:latin typeface="Arial Unicode MS"/>
                <a:ea typeface="Courier New" panose="02070309020205020404" pitchFamily="49" charset="0"/>
              </a:rPr>
              <a:t>\n</a:t>
            </a:r>
            <a:r>
              <a:rPr kumimoji="0" lang="ja-JP" altLang="ja-JP" sz="1000" b="0" i="0" u="none" strike="noStrike" cap="none" normalizeH="0" baseline="0" dirty="0">
                <a:ln>
                  <a:noFill/>
                </a:ln>
                <a:solidFill>
                  <a:srgbClr val="BA2121"/>
                </a:solidFill>
                <a:effectLst/>
                <a:latin typeface="Arial Unicode MS"/>
                <a:ea typeface="Courier New" panose="02070309020205020404" pitchFamily="49" charset="0"/>
              </a:rPr>
              <a:t>"</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a:t>
            </a:r>
            <a:endParaRPr kumimoji="0" lang="en-US" altLang="ja-JP" sz="1000" b="0" i="0" u="none" strike="noStrike" cap="none" normalizeH="0" baseline="0" dirty="0">
              <a:ln>
                <a:noFill/>
              </a:ln>
              <a:solidFill>
                <a:srgbClr val="000000"/>
              </a:solidFill>
              <a:effectLst/>
              <a:latin typeface="Arial Unicode MS"/>
              <a:ea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a:t>
            </a:r>
            <a:r>
              <a:rPr kumimoji="0" lang="ja-JP" altLang="ja-JP" sz="200" b="0" i="0" u="none" strike="noStrike" cap="none" normalizeH="0" baseline="0" dirty="0">
                <a:ln>
                  <a:noFill/>
                </a:ln>
                <a:solidFill>
                  <a:schemeClr val="tx1"/>
                </a:solidFill>
                <a:effectLst/>
              </a:rPr>
              <a:t> </a:t>
            </a:r>
            <a:endParaRPr kumimoji="0" lang="ja-JP" altLang="ja-JP" sz="1400" b="0" i="0" u="none" strike="noStrike" cap="none" normalizeH="0" baseline="0" dirty="0">
              <a:ln>
                <a:noFill/>
              </a:ln>
              <a:solidFill>
                <a:schemeClr val="tx1"/>
              </a:solidFill>
              <a:effectLst/>
              <a:latin typeface="Arial" panose="020B0604020202020204" pitchFamily="34" charset="0"/>
            </a:endParaRPr>
          </a:p>
        </p:txBody>
      </p:sp>
      <p:sp>
        <p:nvSpPr>
          <p:cNvPr id="6" name="テキスト ボックス 5"/>
          <p:cNvSpPr txBox="1"/>
          <p:nvPr/>
        </p:nvSpPr>
        <p:spPr>
          <a:xfrm>
            <a:off x="1561753" y="2899052"/>
            <a:ext cx="1197764" cy="369332"/>
          </a:xfrm>
          <a:prstGeom prst="rect">
            <a:avLst/>
          </a:prstGeom>
          <a:noFill/>
        </p:spPr>
        <p:txBody>
          <a:bodyPr wrap="none" rtlCol="0">
            <a:spAutoFit/>
          </a:bodyPr>
          <a:lstStyle/>
          <a:p>
            <a:r>
              <a:rPr kumimoji="1" lang="ja-JP" altLang="en-US" dirty="0"/>
              <a:t>ファイル群</a:t>
            </a:r>
          </a:p>
        </p:txBody>
      </p:sp>
      <p:sp>
        <p:nvSpPr>
          <p:cNvPr id="7" name="テキスト ボックス 6"/>
          <p:cNvSpPr txBox="1"/>
          <p:nvPr/>
        </p:nvSpPr>
        <p:spPr>
          <a:xfrm>
            <a:off x="518658" y="2899052"/>
            <a:ext cx="748923" cy="369332"/>
          </a:xfrm>
          <a:prstGeom prst="rect">
            <a:avLst/>
          </a:prstGeom>
          <a:noFill/>
        </p:spPr>
        <p:txBody>
          <a:bodyPr wrap="none" rtlCol="0">
            <a:spAutoFit/>
          </a:bodyPr>
          <a:lstStyle/>
          <a:p>
            <a:r>
              <a:rPr kumimoji="1" lang="ja-JP" altLang="en-US" dirty="0"/>
              <a:t>クエリ</a:t>
            </a:r>
          </a:p>
        </p:txBody>
      </p:sp>
      <p:grpSp>
        <p:nvGrpSpPr>
          <p:cNvPr id="8" name="グループ化 7"/>
          <p:cNvGrpSpPr/>
          <p:nvPr/>
        </p:nvGrpSpPr>
        <p:grpSpPr>
          <a:xfrm>
            <a:off x="1629792" y="1590236"/>
            <a:ext cx="1046954" cy="1298160"/>
            <a:chOff x="5813405" y="3703655"/>
            <a:chExt cx="1046954" cy="1298160"/>
          </a:xfrm>
        </p:grpSpPr>
        <p:grpSp>
          <p:nvGrpSpPr>
            <p:cNvPr id="9" name="グループ化 8"/>
            <p:cNvGrpSpPr/>
            <p:nvPr/>
          </p:nvGrpSpPr>
          <p:grpSpPr>
            <a:xfrm>
              <a:off x="5813405" y="3703655"/>
              <a:ext cx="1046954" cy="1298160"/>
              <a:chOff x="5783868" y="3746461"/>
              <a:chExt cx="1046954" cy="1298160"/>
            </a:xfrm>
          </p:grpSpPr>
          <p:grpSp>
            <p:nvGrpSpPr>
              <p:cNvPr id="11" name="グループ化 10"/>
              <p:cNvGrpSpPr/>
              <p:nvPr/>
            </p:nvGrpSpPr>
            <p:grpSpPr>
              <a:xfrm>
                <a:off x="5783868" y="3746461"/>
                <a:ext cx="811523" cy="1037930"/>
                <a:chOff x="5917218" y="4600709"/>
                <a:chExt cx="811523" cy="1037930"/>
              </a:xfrm>
            </p:grpSpPr>
            <p:grpSp>
              <p:nvGrpSpPr>
                <p:cNvPr id="52" name="グループ化 51"/>
                <p:cNvGrpSpPr/>
                <p:nvPr/>
              </p:nvGrpSpPr>
              <p:grpSpPr>
                <a:xfrm>
                  <a:off x="5917218" y="4600709"/>
                  <a:ext cx="811523" cy="1037930"/>
                  <a:chOff x="9760547" y="1207489"/>
                  <a:chExt cx="811523" cy="1037930"/>
                </a:xfrm>
              </p:grpSpPr>
              <p:sp>
                <p:nvSpPr>
                  <p:cNvPr id="57" name="正方形/長方形 56"/>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58" name="グループ化 57"/>
                  <p:cNvGrpSpPr/>
                  <p:nvPr/>
                </p:nvGrpSpPr>
                <p:grpSpPr>
                  <a:xfrm>
                    <a:off x="9760547" y="1207489"/>
                    <a:ext cx="811523" cy="1037930"/>
                    <a:chOff x="7586688" y="3639917"/>
                    <a:chExt cx="811523" cy="1037930"/>
                  </a:xfrm>
                </p:grpSpPr>
                <p:sp>
                  <p:nvSpPr>
                    <p:cNvPr id="59" name="正方形/長方形 58"/>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60" name="グループ化 59"/>
                    <p:cNvGrpSpPr/>
                    <p:nvPr/>
                  </p:nvGrpSpPr>
                  <p:grpSpPr>
                    <a:xfrm>
                      <a:off x="7586688" y="3639917"/>
                      <a:ext cx="811523" cy="1037930"/>
                      <a:chOff x="7791280" y="2958664"/>
                      <a:chExt cx="811523" cy="1037930"/>
                    </a:xfrm>
                    <a:solidFill>
                      <a:schemeClr val="bg1"/>
                    </a:solidFill>
                  </p:grpSpPr>
                  <p:sp>
                    <p:nvSpPr>
                      <p:cNvPr id="61" name="正方形/長方形 60"/>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62" name="グループ化 61"/>
                      <p:cNvGrpSpPr/>
                      <p:nvPr/>
                    </p:nvGrpSpPr>
                    <p:grpSpPr>
                      <a:xfrm>
                        <a:off x="7791280" y="2958664"/>
                        <a:ext cx="811523" cy="1037930"/>
                        <a:chOff x="4707998" y="5184592"/>
                        <a:chExt cx="879391" cy="1045738"/>
                      </a:xfrm>
                      <a:grpFill/>
                    </p:grpSpPr>
                    <p:cxnSp>
                      <p:nvCxnSpPr>
                        <p:cNvPr id="64" name="直線コネクタ 63"/>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直線コネクタ 64"/>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直線コネクタ 65"/>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直線コネクタ 66"/>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直線コネクタ 67"/>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直線コネクタ 68"/>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直線コネクタ 69"/>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3" name="正方形/長方形 62"/>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53" name="テキスト ボックス 52"/>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54" name="正方形/長方形 53"/>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55" name="正方形/長方形 54"/>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56" name="テキスト ボックス 55"/>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12" name="グループ化 11"/>
              <p:cNvGrpSpPr/>
              <p:nvPr/>
            </p:nvGrpSpPr>
            <p:grpSpPr>
              <a:xfrm>
                <a:off x="5859880" y="3824378"/>
                <a:ext cx="811523" cy="1037930"/>
                <a:chOff x="5917218" y="4600709"/>
                <a:chExt cx="811523" cy="1037930"/>
              </a:xfrm>
            </p:grpSpPr>
            <p:grpSp>
              <p:nvGrpSpPr>
                <p:cNvPr id="33" name="グループ化 32"/>
                <p:cNvGrpSpPr/>
                <p:nvPr/>
              </p:nvGrpSpPr>
              <p:grpSpPr>
                <a:xfrm>
                  <a:off x="5917218" y="4600709"/>
                  <a:ext cx="811523" cy="1037930"/>
                  <a:chOff x="9760547" y="1207489"/>
                  <a:chExt cx="811523" cy="1037930"/>
                </a:xfrm>
              </p:grpSpPr>
              <p:sp>
                <p:nvSpPr>
                  <p:cNvPr id="38" name="正方形/長方形 37"/>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39" name="グループ化 38"/>
                  <p:cNvGrpSpPr/>
                  <p:nvPr/>
                </p:nvGrpSpPr>
                <p:grpSpPr>
                  <a:xfrm>
                    <a:off x="9760547" y="1207489"/>
                    <a:ext cx="811523" cy="1037930"/>
                    <a:chOff x="7586688" y="3639917"/>
                    <a:chExt cx="811523" cy="1037930"/>
                  </a:xfrm>
                </p:grpSpPr>
                <p:sp>
                  <p:nvSpPr>
                    <p:cNvPr id="40" name="正方形/長方形 39"/>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41" name="グループ化 40"/>
                    <p:cNvGrpSpPr/>
                    <p:nvPr/>
                  </p:nvGrpSpPr>
                  <p:grpSpPr>
                    <a:xfrm>
                      <a:off x="7586688" y="3639917"/>
                      <a:ext cx="811523" cy="1037930"/>
                      <a:chOff x="7791280" y="2958664"/>
                      <a:chExt cx="811523" cy="1037930"/>
                    </a:xfrm>
                    <a:solidFill>
                      <a:schemeClr val="bg1"/>
                    </a:solidFill>
                  </p:grpSpPr>
                  <p:sp>
                    <p:nvSpPr>
                      <p:cNvPr id="42" name="正方形/長方形 41"/>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43" name="グループ化 42"/>
                      <p:cNvGrpSpPr/>
                      <p:nvPr/>
                    </p:nvGrpSpPr>
                    <p:grpSpPr>
                      <a:xfrm>
                        <a:off x="7791280" y="2958664"/>
                        <a:ext cx="811523" cy="1037930"/>
                        <a:chOff x="4707998" y="5184592"/>
                        <a:chExt cx="879391" cy="1045738"/>
                      </a:xfrm>
                      <a:grpFill/>
                    </p:grpSpPr>
                    <p:cxnSp>
                      <p:nvCxnSpPr>
                        <p:cNvPr id="45" name="直線コネクタ 44"/>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直線コネクタ 46"/>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直線コネクタ 47"/>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直線コネクタ 48"/>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4" name="正方形/長方形 43"/>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34" name="テキスト ボックス 33"/>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35" name="正方形/長方形 34"/>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6" name="正方形/長方形 35"/>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7" name="テキスト ボックス 36"/>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13" name="グループ化 12"/>
              <p:cNvGrpSpPr/>
              <p:nvPr/>
            </p:nvGrpSpPr>
            <p:grpSpPr>
              <a:xfrm>
                <a:off x="5944101" y="3909316"/>
                <a:ext cx="811523" cy="1037930"/>
                <a:chOff x="9760547" y="1207489"/>
                <a:chExt cx="811523" cy="1037930"/>
              </a:xfrm>
            </p:grpSpPr>
            <p:sp>
              <p:nvSpPr>
                <p:cNvPr id="22" name="正方形/長方形 21"/>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3" name="グループ化 22"/>
                <p:cNvGrpSpPr/>
                <p:nvPr/>
              </p:nvGrpSpPr>
              <p:grpSpPr>
                <a:xfrm>
                  <a:off x="9760547" y="1207489"/>
                  <a:ext cx="811523" cy="1037930"/>
                  <a:chOff x="7586688" y="3639917"/>
                  <a:chExt cx="811523" cy="1037930"/>
                </a:xfrm>
              </p:grpSpPr>
              <p:sp>
                <p:nvSpPr>
                  <p:cNvPr id="24" name="正方形/長方形 23"/>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5" name="グループ化 24"/>
                  <p:cNvGrpSpPr/>
                  <p:nvPr/>
                </p:nvGrpSpPr>
                <p:grpSpPr>
                  <a:xfrm>
                    <a:off x="7586688" y="3639917"/>
                    <a:ext cx="811523" cy="1037930"/>
                    <a:chOff x="4707998" y="5184592"/>
                    <a:chExt cx="879391" cy="1045738"/>
                  </a:xfrm>
                  <a:solidFill>
                    <a:schemeClr val="bg1"/>
                  </a:solidFill>
                </p:grpSpPr>
                <p:cxnSp>
                  <p:nvCxnSpPr>
                    <p:cNvPr id="26" name="直線コネクタ 25"/>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14" name="グループ化 13"/>
              <p:cNvGrpSpPr/>
              <p:nvPr/>
            </p:nvGrpSpPr>
            <p:grpSpPr>
              <a:xfrm>
                <a:off x="6019299" y="4006691"/>
                <a:ext cx="811523" cy="1037930"/>
                <a:chOff x="4707998" y="5184592"/>
                <a:chExt cx="879391" cy="1045738"/>
              </a:xfrm>
              <a:solidFill>
                <a:schemeClr val="bg1"/>
              </a:solidFill>
            </p:grpSpPr>
            <p:cxnSp>
              <p:nvCxnSpPr>
                <p:cNvPr id="15" name="直線コネクタ 14"/>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0" name="テキスト ボックス 9"/>
            <p:cNvSpPr txBox="1"/>
            <p:nvPr/>
          </p:nvSpPr>
          <p:spPr>
            <a:xfrm>
              <a:off x="6332631" y="4467940"/>
              <a:ext cx="461665" cy="387286"/>
            </a:xfrm>
            <a:prstGeom prst="rect">
              <a:avLst/>
            </a:prstGeom>
            <a:noFill/>
          </p:spPr>
          <p:txBody>
            <a:bodyPr vert="eaVert" wrap="none" rtlCol="0">
              <a:spAutoFit/>
            </a:bodyPr>
            <a:lstStyle/>
            <a:p>
              <a:r>
                <a:rPr kumimoji="1" lang="en-US" altLang="ja-JP" dirty="0"/>
                <a:t>….</a:t>
              </a:r>
            </a:p>
          </p:txBody>
        </p:sp>
      </p:grpSp>
      <p:cxnSp>
        <p:nvCxnSpPr>
          <p:cNvPr id="71" name="直線コネクタ 70"/>
          <p:cNvCxnSpPr/>
          <p:nvPr/>
        </p:nvCxnSpPr>
        <p:spPr>
          <a:xfrm>
            <a:off x="2068190" y="2167796"/>
            <a:ext cx="453703" cy="207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2" name="直線コネクタ 71"/>
          <p:cNvCxnSpPr/>
          <p:nvPr/>
        </p:nvCxnSpPr>
        <p:spPr>
          <a:xfrm>
            <a:off x="2068191" y="2031104"/>
            <a:ext cx="453703" cy="207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3" name="正方形/長方形 72"/>
          <p:cNvSpPr/>
          <p:nvPr/>
        </p:nvSpPr>
        <p:spPr>
          <a:xfrm>
            <a:off x="1900830" y="2757782"/>
            <a:ext cx="758870" cy="900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74" name="正方形/長方形 73"/>
          <p:cNvSpPr/>
          <p:nvPr/>
        </p:nvSpPr>
        <p:spPr>
          <a:xfrm rot="5400000">
            <a:off x="2108809" y="2325065"/>
            <a:ext cx="973239" cy="70268"/>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75" name="正方形/長方形 74"/>
          <p:cNvSpPr/>
          <p:nvPr/>
        </p:nvSpPr>
        <p:spPr>
          <a:xfrm>
            <a:off x="281133" y="4791939"/>
            <a:ext cx="694261" cy="205239"/>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grpSp>
        <p:nvGrpSpPr>
          <p:cNvPr id="76" name="グループ化 75"/>
          <p:cNvGrpSpPr/>
          <p:nvPr/>
        </p:nvGrpSpPr>
        <p:grpSpPr>
          <a:xfrm>
            <a:off x="176520" y="4465023"/>
            <a:ext cx="879391" cy="1045737"/>
            <a:chOff x="5923079" y="4691170"/>
            <a:chExt cx="879391" cy="1045737"/>
          </a:xfrm>
        </p:grpSpPr>
        <p:grpSp>
          <p:nvGrpSpPr>
            <p:cNvPr id="77" name="グループ化 76"/>
            <p:cNvGrpSpPr/>
            <p:nvPr/>
          </p:nvGrpSpPr>
          <p:grpSpPr>
            <a:xfrm>
              <a:off x="5923079" y="4691170"/>
              <a:ext cx="879391" cy="1045737"/>
              <a:chOff x="4707998" y="5184592"/>
              <a:chExt cx="879391" cy="1045737"/>
            </a:xfrm>
          </p:grpSpPr>
          <p:cxnSp>
            <p:nvCxnSpPr>
              <p:cNvPr id="82" name="直線コネクタ 81"/>
              <p:cNvCxnSpPr/>
              <p:nvPr/>
            </p:nvCxnSpPr>
            <p:spPr>
              <a:xfrm>
                <a:off x="4870973" y="5184592"/>
                <a:ext cx="716416"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3" name="直線コネクタ 82"/>
              <p:cNvCxnSpPr/>
              <p:nvPr/>
            </p:nvCxnSpPr>
            <p:spPr>
              <a:xfrm flipV="1">
                <a:off x="4720046" y="5319405"/>
                <a:ext cx="0" cy="91092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4" name="直線コネクタ 83"/>
              <p:cNvCxnSpPr/>
              <p:nvPr/>
            </p:nvCxnSpPr>
            <p:spPr>
              <a:xfrm flipH="1">
                <a:off x="4720046" y="6230328"/>
                <a:ext cx="867343"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5" name="直線コネクタ 84"/>
              <p:cNvCxnSpPr/>
              <p:nvPr/>
            </p:nvCxnSpPr>
            <p:spPr>
              <a:xfrm flipV="1">
                <a:off x="5587389" y="5192523"/>
                <a:ext cx="0" cy="1037805"/>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6" name="直線コネクタ 85"/>
              <p:cNvCxnSpPr/>
              <p:nvPr/>
            </p:nvCxnSpPr>
            <p:spPr>
              <a:xfrm flipV="1">
                <a:off x="4720046" y="5184592"/>
                <a:ext cx="164470" cy="13481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7" name="直線コネクタ 86"/>
              <p:cNvCxnSpPr/>
              <p:nvPr/>
            </p:nvCxnSpPr>
            <p:spPr>
              <a:xfrm flipH="1">
                <a:off x="4707998" y="5287052"/>
                <a:ext cx="147574" cy="3235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8" name="直線コネクタ 87"/>
              <p:cNvCxnSpPr/>
              <p:nvPr/>
            </p:nvCxnSpPr>
            <p:spPr>
              <a:xfrm flipV="1">
                <a:off x="4853150" y="5195249"/>
                <a:ext cx="19906" cy="9180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9" name="直線コネクタ 88"/>
              <p:cNvCxnSpPr/>
              <p:nvPr/>
            </p:nvCxnSpPr>
            <p:spPr>
              <a:xfrm>
                <a:off x="4913919" y="544225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0" name="直線コネクタ 89"/>
              <p:cNvCxnSpPr/>
              <p:nvPr/>
            </p:nvCxnSpPr>
            <p:spPr>
              <a:xfrm>
                <a:off x="4914212" y="5554970"/>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78" name="直線コネクタ 77"/>
            <p:cNvCxnSpPr/>
            <p:nvPr/>
          </p:nvCxnSpPr>
          <p:spPr>
            <a:xfrm>
              <a:off x="6125483" y="51745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9" name="直線コネクタ 78"/>
            <p:cNvCxnSpPr/>
            <p:nvPr/>
          </p:nvCxnSpPr>
          <p:spPr>
            <a:xfrm>
              <a:off x="6121323" y="539172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0" name="直線コネクタ 79"/>
            <p:cNvCxnSpPr/>
            <p:nvPr/>
          </p:nvCxnSpPr>
          <p:spPr>
            <a:xfrm>
              <a:off x="6121323" y="5496491"/>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1" name="直線コネクタ 80"/>
            <p:cNvCxnSpPr/>
            <p:nvPr/>
          </p:nvCxnSpPr>
          <p:spPr>
            <a:xfrm>
              <a:off x="6122808" y="52848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91" name="グループ化 90"/>
          <p:cNvGrpSpPr/>
          <p:nvPr/>
        </p:nvGrpSpPr>
        <p:grpSpPr>
          <a:xfrm>
            <a:off x="1132251" y="4465023"/>
            <a:ext cx="879391" cy="1045737"/>
            <a:chOff x="5923079" y="4691170"/>
            <a:chExt cx="879391" cy="1045737"/>
          </a:xfrm>
        </p:grpSpPr>
        <p:grpSp>
          <p:nvGrpSpPr>
            <p:cNvPr id="92" name="グループ化 91"/>
            <p:cNvGrpSpPr/>
            <p:nvPr/>
          </p:nvGrpSpPr>
          <p:grpSpPr>
            <a:xfrm>
              <a:off x="5923079" y="4691170"/>
              <a:ext cx="879391" cy="1045737"/>
              <a:chOff x="4707998" y="5184592"/>
              <a:chExt cx="879391" cy="1045737"/>
            </a:xfrm>
          </p:grpSpPr>
          <p:cxnSp>
            <p:nvCxnSpPr>
              <p:cNvPr id="97" name="直線コネクタ 96"/>
              <p:cNvCxnSpPr/>
              <p:nvPr/>
            </p:nvCxnSpPr>
            <p:spPr>
              <a:xfrm>
                <a:off x="4870973" y="5184592"/>
                <a:ext cx="716416"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8" name="直線コネクタ 97"/>
              <p:cNvCxnSpPr/>
              <p:nvPr/>
            </p:nvCxnSpPr>
            <p:spPr>
              <a:xfrm flipV="1">
                <a:off x="4720046" y="5319405"/>
                <a:ext cx="0" cy="91092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9" name="直線コネクタ 98"/>
              <p:cNvCxnSpPr/>
              <p:nvPr/>
            </p:nvCxnSpPr>
            <p:spPr>
              <a:xfrm flipH="1">
                <a:off x="4720046" y="6230328"/>
                <a:ext cx="867343"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0" name="直線コネクタ 99"/>
              <p:cNvCxnSpPr/>
              <p:nvPr/>
            </p:nvCxnSpPr>
            <p:spPr>
              <a:xfrm flipV="1">
                <a:off x="5587389" y="5192523"/>
                <a:ext cx="0" cy="1037805"/>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1" name="直線コネクタ 100"/>
              <p:cNvCxnSpPr/>
              <p:nvPr/>
            </p:nvCxnSpPr>
            <p:spPr>
              <a:xfrm flipV="1">
                <a:off x="4720046" y="5184592"/>
                <a:ext cx="164470" cy="13481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p:cNvCxnSpPr/>
              <p:nvPr/>
            </p:nvCxnSpPr>
            <p:spPr>
              <a:xfrm flipH="1">
                <a:off x="4707998" y="5287052"/>
                <a:ext cx="147574" cy="3235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3" name="直線コネクタ 102"/>
              <p:cNvCxnSpPr/>
              <p:nvPr/>
            </p:nvCxnSpPr>
            <p:spPr>
              <a:xfrm flipV="1">
                <a:off x="4853150" y="5195249"/>
                <a:ext cx="19906" cy="9180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4" name="直線コネクタ 103"/>
              <p:cNvCxnSpPr/>
              <p:nvPr/>
            </p:nvCxnSpPr>
            <p:spPr>
              <a:xfrm>
                <a:off x="4913919" y="544225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5" name="直線コネクタ 104"/>
              <p:cNvCxnSpPr/>
              <p:nvPr/>
            </p:nvCxnSpPr>
            <p:spPr>
              <a:xfrm>
                <a:off x="4914212" y="5554970"/>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93" name="直線コネクタ 92"/>
            <p:cNvCxnSpPr/>
            <p:nvPr/>
          </p:nvCxnSpPr>
          <p:spPr>
            <a:xfrm>
              <a:off x="6125483" y="51745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4" name="直線コネクタ 93"/>
            <p:cNvCxnSpPr/>
            <p:nvPr/>
          </p:nvCxnSpPr>
          <p:spPr>
            <a:xfrm>
              <a:off x="6121323" y="539172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5" name="直線コネクタ 94"/>
            <p:cNvCxnSpPr/>
            <p:nvPr/>
          </p:nvCxnSpPr>
          <p:spPr>
            <a:xfrm>
              <a:off x="6121323" y="5496491"/>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6" name="直線コネクタ 95"/>
            <p:cNvCxnSpPr/>
            <p:nvPr/>
          </p:nvCxnSpPr>
          <p:spPr>
            <a:xfrm>
              <a:off x="6122808" y="52848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106" name="グループ化 105"/>
          <p:cNvGrpSpPr/>
          <p:nvPr/>
        </p:nvGrpSpPr>
        <p:grpSpPr>
          <a:xfrm>
            <a:off x="2075534" y="4465023"/>
            <a:ext cx="879391" cy="1045737"/>
            <a:chOff x="5923079" y="4691170"/>
            <a:chExt cx="879391" cy="1045737"/>
          </a:xfrm>
        </p:grpSpPr>
        <p:grpSp>
          <p:nvGrpSpPr>
            <p:cNvPr id="107" name="グループ化 106"/>
            <p:cNvGrpSpPr/>
            <p:nvPr/>
          </p:nvGrpSpPr>
          <p:grpSpPr>
            <a:xfrm>
              <a:off x="5923079" y="4691170"/>
              <a:ext cx="879391" cy="1045737"/>
              <a:chOff x="4707998" y="5184592"/>
              <a:chExt cx="879391" cy="1045737"/>
            </a:xfrm>
          </p:grpSpPr>
          <p:cxnSp>
            <p:nvCxnSpPr>
              <p:cNvPr id="112" name="直線コネクタ 111"/>
              <p:cNvCxnSpPr/>
              <p:nvPr/>
            </p:nvCxnSpPr>
            <p:spPr>
              <a:xfrm>
                <a:off x="4870973" y="5184592"/>
                <a:ext cx="716416"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3" name="直線コネクタ 112"/>
              <p:cNvCxnSpPr/>
              <p:nvPr/>
            </p:nvCxnSpPr>
            <p:spPr>
              <a:xfrm flipV="1">
                <a:off x="4720046" y="5319405"/>
                <a:ext cx="0" cy="91092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4" name="直線コネクタ 113"/>
              <p:cNvCxnSpPr/>
              <p:nvPr/>
            </p:nvCxnSpPr>
            <p:spPr>
              <a:xfrm flipH="1">
                <a:off x="4720046" y="6230328"/>
                <a:ext cx="867343"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5" name="直線コネクタ 114"/>
              <p:cNvCxnSpPr/>
              <p:nvPr/>
            </p:nvCxnSpPr>
            <p:spPr>
              <a:xfrm flipV="1">
                <a:off x="5587389" y="5192523"/>
                <a:ext cx="0" cy="1037805"/>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6" name="直線コネクタ 115"/>
              <p:cNvCxnSpPr/>
              <p:nvPr/>
            </p:nvCxnSpPr>
            <p:spPr>
              <a:xfrm flipV="1">
                <a:off x="4720046" y="5184592"/>
                <a:ext cx="164470" cy="13481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7" name="直線コネクタ 116"/>
              <p:cNvCxnSpPr/>
              <p:nvPr/>
            </p:nvCxnSpPr>
            <p:spPr>
              <a:xfrm flipH="1">
                <a:off x="4707998" y="5287052"/>
                <a:ext cx="147574" cy="3235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8" name="直線コネクタ 117"/>
              <p:cNvCxnSpPr/>
              <p:nvPr/>
            </p:nvCxnSpPr>
            <p:spPr>
              <a:xfrm flipV="1">
                <a:off x="4853150" y="5195249"/>
                <a:ext cx="19906" cy="9180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9" name="直線コネクタ 118"/>
              <p:cNvCxnSpPr/>
              <p:nvPr/>
            </p:nvCxnSpPr>
            <p:spPr>
              <a:xfrm>
                <a:off x="4913919" y="544225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0" name="直線コネクタ 119"/>
              <p:cNvCxnSpPr/>
              <p:nvPr/>
            </p:nvCxnSpPr>
            <p:spPr>
              <a:xfrm>
                <a:off x="4914212" y="5554970"/>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108" name="直線コネクタ 107"/>
            <p:cNvCxnSpPr/>
            <p:nvPr/>
          </p:nvCxnSpPr>
          <p:spPr>
            <a:xfrm>
              <a:off x="6125483" y="51745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9" name="直線コネクタ 108"/>
            <p:cNvCxnSpPr/>
            <p:nvPr/>
          </p:nvCxnSpPr>
          <p:spPr>
            <a:xfrm>
              <a:off x="6121323" y="539172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0" name="直線コネクタ 109"/>
            <p:cNvCxnSpPr/>
            <p:nvPr/>
          </p:nvCxnSpPr>
          <p:spPr>
            <a:xfrm>
              <a:off x="6121323" y="5496491"/>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1" name="直線コネクタ 110"/>
            <p:cNvCxnSpPr/>
            <p:nvPr/>
          </p:nvCxnSpPr>
          <p:spPr>
            <a:xfrm>
              <a:off x="6122808" y="52848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121" name="正方形/長方形 120"/>
          <p:cNvSpPr/>
          <p:nvPr/>
        </p:nvSpPr>
        <p:spPr>
          <a:xfrm>
            <a:off x="2172470" y="4914258"/>
            <a:ext cx="694261" cy="205239"/>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2" name="正方形/長方形 121"/>
          <p:cNvSpPr/>
          <p:nvPr/>
        </p:nvSpPr>
        <p:spPr>
          <a:xfrm>
            <a:off x="1236864" y="5138690"/>
            <a:ext cx="694261" cy="205239"/>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3" name="テキスト ボックス 122"/>
          <p:cNvSpPr txBox="1"/>
          <p:nvPr/>
        </p:nvSpPr>
        <p:spPr>
          <a:xfrm>
            <a:off x="416370" y="5493815"/>
            <a:ext cx="2528256" cy="369332"/>
          </a:xfrm>
          <a:prstGeom prst="rect">
            <a:avLst/>
          </a:prstGeom>
          <a:noFill/>
        </p:spPr>
        <p:txBody>
          <a:bodyPr wrap="none" rtlCol="0">
            <a:spAutoFit/>
          </a:bodyPr>
          <a:lstStyle/>
          <a:p>
            <a:r>
              <a:rPr kumimoji="1" lang="ja-JP" altLang="en-US" dirty="0"/>
              <a:t>類似したコード片の位置</a:t>
            </a:r>
          </a:p>
        </p:txBody>
      </p:sp>
      <p:sp>
        <p:nvSpPr>
          <p:cNvPr id="124" name="テキスト ボックス 123"/>
          <p:cNvSpPr txBox="1"/>
          <p:nvPr/>
        </p:nvSpPr>
        <p:spPr>
          <a:xfrm>
            <a:off x="1193294" y="3952893"/>
            <a:ext cx="877163" cy="369332"/>
          </a:xfrm>
          <a:prstGeom prst="rect">
            <a:avLst/>
          </a:prstGeom>
          <a:noFill/>
        </p:spPr>
        <p:txBody>
          <a:bodyPr wrap="none" rtlCol="0">
            <a:spAutoFit/>
          </a:bodyPr>
          <a:lstStyle/>
          <a:p>
            <a:r>
              <a:rPr lang="ja-JP" altLang="en-US" dirty="0"/>
              <a:t>類似度</a:t>
            </a:r>
            <a:endParaRPr kumimoji="1" lang="ja-JP" altLang="en-US" dirty="0"/>
          </a:p>
        </p:txBody>
      </p:sp>
      <p:sp>
        <p:nvSpPr>
          <p:cNvPr id="125" name="テキスト ボックス 124"/>
          <p:cNvSpPr txBox="1"/>
          <p:nvPr/>
        </p:nvSpPr>
        <p:spPr>
          <a:xfrm>
            <a:off x="2712941" y="3998587"/>
            <a:ext cx="415498" cy="369332"/>
          </a:xfrm>
          <a:prstGeom prst="rect">
            <a:avLst/>
          </a:prstGeom>
          <a:noFill/>
        </p:spPr>
        <p:txBody>
          <a:bodyPr wrap="none" rtlCol="0">
            <a:spAutoFit/>
          </a:bodyPr>
          <a:lstStyle/>
          <a:p>
            <a:r>
              <a:rPr lang="ja-JP" altLang="en-US" dirty="0"/>
              <a:t>低</a:t>
            </a:r>
            <a:endParaRPr kumimoji="1" lang="ja-JP" altLang="en-US" dirty="0"/>
          </a:p>
        </p:txBody>
      </p:sp>
      <p:sp>
        <p:nvSpPr>
          <p:cNvPr id="126" name="テキスト ボックス 125"/>
          <p:cNvSpPr txBox="1"/>
          <p:nvPr/>
        </p:nvSpPr>
        <p:spPr>
          <a:xfrm>
            <a:off x="63023" y="3971491"/>
            <a:ext cx="415498" cy="369332"/>
          </a:xfrm>
          <a:prstGeom prst="rect">
            <a:avLst/>
          </a:prstGeom>
          <a:noFill/>
        </p:spPr>
        <p:txBody>
          <a:bodyPr wrap="none" rtlCol="0">
            <a:spAutoFit/>
          </a:bodyPr>
          <a:lstStyle/>
          <a:p>
            <a:r>
              <a:rPr lang="ja-JP" altLang="en-US" dirty="0"/>
              <a:t>高</a:t>
            </a:r>
            <a:endParaRPr kumimoji="1" lang="ja-JP" altLang="en-US" dirty="0"/>
          </a:p>
        </p:txBody>
      </p:sp>
      <p:cxnSp>
        <p:nvCxnSpPr>
          <p:cNvPr id="127" name="直線矢印コネクタ 126"/>
          <p:cNvCxnSpPr/>
          <p:nvPr/>
        </p:nvCxnSpPr>
        <p:spPr>
          <a:xfrm flipH="1" flipV="1">
            <a:off x="188537" y="4370162"/>
            <a:ext cx="2744202" cy="5547"/>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8" name="右矢印 127"/>
          <p:cNvSpPr/>
          <p:nvPr/>
        </p:nvSpPr>
        <p:spPr>
          <a:xfrm>
            <a:off x="3066192" y="2279353"/>
            <a:ext cx="2984349" cy="255859"/>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9" name="正方形/長方形 128"/>
          <p:cNvSpPr/>
          <p:nvPr/>
        </p:nvSpPr>
        <p:spPr>
          <a:xfrm>
            <a:off x="3394859" y="1639129"/>
            <a:ext cx="2353600" cy="584775"/>
          </a:xfrm>
          <a:prstGeom prst="rect">
            <a:avLst/>
          </a:prstGeom>
          <a:solidFill>
            <a:srgbClr val="D4FFFF"/>
          </a:solidFill>
          <a:ln>
            <a:solidFill>
              <a:schemeClr val="tx1"/>
            </a:solidFill>
          </a:ln>
        </p:spPr>
        <p:txBody>
          <a:bodyPr wrap="square">
            <a:spAutoFit/>
          </a:bodyPr>
          <a:lstStyle/>
          <a:p>
            <a:pPr algn="ctr"/>
            <a:r>
              <a:rPr lang="ja-JP" altLang="en-US" sz="1600" dirty="0"/>
              <a:t>コメントと空白を無視してトークン列に変換</a:t>
            </a:r>
          </a:p>
        </p:txBody>
      </p:sp>
      <p:sp>
        <p:nvSpPr>
          <p:cNvPr id="228" name="テキスト ボックス 227"/>
          <p:cNvSpPr txBox="1"/>
          <p:nvPr/>
        </p:nvSpPr>
        <p:spPr>
          <a:xfrm>
            <a:off x="5252401" y="3301991"/>
            <a:ext cx="2358805" cy="830997"/>
          </a:xfrm>
          <a:prstGeom prst="rect">
            <a:avLst/>
          </a:prstGeom>
          <a:solidFill>
            <a:srgbClr val="D4FFFF"/>
          </a:solidFill>
          <a:ln>
            <a:solidFill>
              <a:schemeClr val="tx1"/>
            </a:solidFill>
          </a:ln>
        </p:spPr>
        <p:txBody>
          <a:bodyPr wrap="square" rtlCol="0">
            <a:spAutoFit/>
          </a:bodyPr>
          <a:lstStyle/>
          <a:p>
            <a:r>
              <a:rPr lang="ja-JP" altLang="en-US" sz="1600" dirty="0"/>
              <a:t>各ファイルとクエリの間</a:t>
            </a:r>
            <a:r>
              <a:rPr lang="ja-JP" altLang="en-US" sz="1600" dirty="0" smtClean="0"/>
              <a:t>の</a:t>
            </a:r>
            <a:r>
              <a:rPr lang="ja-JP" altLang="en-US" sz="1600" dirty="0"/>
              <a:t>類似度を</a:t>
            </a:r>
            <a:r>
              <a:rPr lang="ja-JP" altLang="en-US" sz="1600" dirty="0" smtClean="0">
                <a:solidFill>
                  <a:srgbClr val="FF0000"/>
                </a:solidFill>
              </a:rPr>
              <a:t>正規</a:t>
            </a:r>
            <a:r>
              <a:rPr lang="ja-JP" altLang="en-US" sz="1600" dirty="0">
                <a:solidFill>
                  <a:srgbClr val="FF0000"/>
                </a:solidFill>
              </a:rPr>
              <a:t>圧縮距離</a:t>
            </a:r>
            <a:r>
              <a:rPr lang="ja-JP" altLang="en-US" sz="1600" dirty="0"/>
              <a:t>を</a:t>
            </a:r>
            <a:r>
              <a:rPr lang="ja-JP" altLang="en-US" sz="1600" dirty="0" smtClean="0"/>
              <a:t>用いて計算</a:t>
            </a:r>
            <a:endParaRPr lang="ja-JP" altLang="en-US" sz="1600" dirty="0"/>
          </a:p>
        </p:txBody>
      </p:sp>
      <p:sp>
        <p:nvSpPr>
          <p:cNvPr id="227" name="右矢印 226"/>
          <p:cNvSpPr/>
          <p:nvPr/>
        </p:nvSpPr>
        <p:spPr>
          <a:xfrm rot="9332377">
            <a:off x="3018112" y="3313581"/>
            <a:ext cx="3232435" cy="258708"/>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grpSp>
        <p:nvGrpSpPr>
          <p:cNvPr id="233" name="グループ化 232"/>
          <p:cNvGrpSpPr/>
          <p:nvPr/>
        </p:nvGrpSpPr>
        <p:grpSpPr>
          <a:xfrm>
            <a:off x="6517780" y="1690879"/>
            <a:ext cx="1300219" cy="1119709"/>
            <a:chOff x="5805871" y="1868819"/>
            <a:chExt cx="1300219" cy="1119709"/>
          </a:xfrm>
        </p:grpSpPr>
        <p:sp>
          <p:nvSpPr>
            <p:cNvPr id="234" name="正方形/長方形 233"/>
            <p:cNvSpPr/>
            <p:nvPr/>
          </p:nvSpPr>
          <p:spPr>
            <a:xfrm>
              <a:off x="6075399" y="1875767"/>
              <a:ext cx="747777" cy="228856"/>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rPr>
                <a:t>include</a:t>
              </a:r>
              <a:endParaRPr kumimoji="1" lang="ja-JP" altLang="en-US" sz="1200" dirty="0">
                <a:solidFill>
                  <a:schemeClr val="tx1"/>
                </a:solidFill>
              </a:endParaRPr>
            </a:p>
          </p:txBody>
        </p:sp>
        <p:sp>
          <p:nvSpPr>
            <p:cNvPr id="235" name="正方形/長方形 234"/>
            <p:cNvSpPr/>
            <p:nvPr/>
          </p:nvSpPr>
          <p:spPr>
            <a:xfrm>
              <a:off x="6869990" y="1868819"/>
              <a:ext cx="236100" cy="224885"/>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&lt;</a:t>
              </a:r>
              <a:endParaRPr kumimoji="1" lang="ja-JP" altLang="en-US" sz="1200" dirty="0">
                <a:solidFill>
                  <a:schemeClr val="tx1"/>
                </a:solidFill>
              </a:endParaRPr>
            </a:p>
          </p:txBody>
        </p:sp>
        <p:sp>
          <p:nvSpPr>
            <p:cNvPr id="236" name="正方形/長方形 235"/>
            <p:cNvSpPr/>
            <p:nvPr/>
          </p:nvSpPr>
          <p:spPr>
            <a:xfrm>
              <a:off x="6075399" y="2444234"/>
              <a:ext cx="776378" cy="25506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err="1">
                  <a:solidFill>
                    <a:schemeClr val="tx1"/>
                  </a:solidFill>
                </a:rPr>
                <a:t>printf</a:t>
              </a:r>
              <a:endParaRPr kumimoji="1" lang="ja-JP" altLang="en-US" sz="1200" dirty="0">
                <a:solidFill>
                  <a:schemeClr val="tx1"/>
                </a:solidFill>
              </a:endParaRPr>
            </a:p>
          </p:txBody>
        </p:sp>
        <p:sp>
          <p:nvSpPr>
            <p:cNvPr id="237" name="正方形/長方形 236"/>
            <p:cNvSpPr/>
            <p:nvPr/>
          </p:nvSpPr>
          <p:spPr>
            <a:xfrm>
              <a:off x="5805871" y="2146784"/>
              <a:ext cx="776378" cy="25506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rPr>
                <a:t>main</a:t>
              </a:r>
              <a:endParaRPr kumimoji="1" lang="ja-JP" altLang="en-US" sz="1200" dirty="0">
                <a:solidFill>
                  <a:schemeClr val="tx1"/>
                </a:solidFill>
              </a:endParaRPr>
            </a:p>
          </p:txBody>
        </p:sp>
        <p:sp>
          <p:nvSpPr>
            <p:cNvPr id="238" name="正方形/長方形 237"/>
            <p:cNvSpPr/>
            <p:nvPr/>
          </p:nvSpPr>
          <p:spPr>
            <a:xfrm>
              <a:off x="5805871" y="1875767"/>
              <a:ext cx="219136" cy="229225"/>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rPr>
                <a:t>#</a:t>
              </a:r>
              <a:endParaRPr kumimoji="1" lang="ja-JP" altLang="en-US" sz="1200" dirty="0">
                <a:solidFill>
                  <a:schemeClr val="tx1"/>
                </a:solidFill>
              </a:endParaRPr>
            </a:p>
          </p:txBody>
        </p:sp>
        <p:sp>
          <p:nvSpPr>
            <p:cNvPr id="239" name="正方形/長方形 238"/>
            <p:cNvSpPr/>
            <p:nvPr/>
          </p:nvSpPr>
          <p:spPr>
            <a:xfrm>
              <a:off x="6878487" y="2148847"/>
              <a:ext cx="208145" cy="238381"/>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240" name="正方形/長方形 239"/>
            <p:cNvSpPr/>
            <p:nvPr/>
          </p:nvSpPr>
          <p:spPr>
            <a:xfrm>
              <a:off x="6635841" y="2148847"/>
              <a:ext cx="187335" cy="24930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241" name="正方形/長方形 240"/>
            <p:cNvSpPr/>
            <p:nvPr/>
          </p:nvSpPr>
          <p:spPr>
            <a:xfrm>
              <a:off x="5805871" y="2447306"/>
              <a:ext cx="219136" cy="248062"/>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242" name="正方形/長方形 241"/>
            <p:cNvSpPr/>
            <p:nvPr/>
          </p:nvSpPr>
          <p:spPr>
            <a:xfrm>
              <a:off x="6899297" y="2438884"/>
              <a:ext cx="187335" cy="24930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243" name="正方形/長方形 242"/>
            <p:cNvSpPr/>
            <p:nvPr/>
          </p:nvSpPr>
          <p:spPr>
            <a:xfrm>
              <a:off x="5805871" y="2728990"/>
              <a:ext cx="187335" cy="24930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rPr>
                <a:t>“</a:t>
              </a:r>
              <a:endParaRPr kumimoji="1" lang="ja-JP" altLang="en-US" sz="1200" dirty="0">
                <a:solidFill>
                  <a:schemeClr val="tx1"/>
                </a:solidFill>
              </a:endParaRPr>
            </a:p>
          </p:txBody>
        </p:sp>
        <p:sp>
          <p:nvSpPr>
            <p:cNvPr id="244" name="正方形/長方形 243"/>
            <p:cNvSpPr/>
            <p:nvPr/>
          </p:nvSpPr>
          <p:spPr>
            <a:xfrm>
              <a:off x="6888891" y="2728990"/>
              <a:ext cx="187335" cy="24930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245" name="テキスト ボックス 244"/>
            <p:cNvSpPr txBox="1"/>
            <p:nvPr/>
          </p:nvSpPr>
          <p:spPr>
            <a:xfrm>
              <a:off x="6008879" y="2619196"/>
              <a:ext cx="864339" cy="369332"/>
            </a:xfrm>
            <a:prstGeom prst="rect">
              <a:avLst/>
            </a:prstGeom>
            <a:noFill/>
            <a:ln w="12700">
              <a:noFill/>
            </a:ln>
          </p:spPr>
          <p:txBody>
            <a:bodyPr wrap="none" rtlCol="0">
              <a:spAutoFit/>
            </a:bodyPr>
            <a:lstStyle/>
            <a:p>
              <a:r>
                <a:rPr lang="en-US" altLang="ja-JP" dirty="0"/>
                <a:t>….......</a:t>
              </a:r>
              <a:endParaRPr kumimoji="1" lang="ja-JP" altLang="en-US" dirty="0"/>
            </a:p>
          </p:txBody>
        </p:sp>
      </p:grpSp>
      <p:grpSp>
        <p:nvGrpSpPr>
          <p:cNvPr id="246" name="グループ化 245"/>
          <p:cNvGrpSpPr/>
          <p:nvPr/>
        </p:nvGrpSpPr>
        <p:grpSpPr>
          <a:xfrm>
            <a:off x="7996838" y="1573769"/>
            <a:ext cx="1046954" cy="1298160"/>
            <a:chOff x="5813405" y="3703655"/>
            <a:chExt cx="1046954" cy="1298160"/>
          </a:xfrm>
        </p:grpSpPr>
        <p:grpSp>
          <p:nvGrpSpPr>
            <p:cNvPr id="247" name="グループ化 246"/>
            <p:cNvGrpSpPr/>
            <p:nvPr/>
          </p:nvGrpSpPr>
          <p:grpSpPr>
            <a:xfrm>
              <a:off x="5813405" y="3703655"/>
              <a:ext cx="1046954" cy="1298160"/>
              <a:chOff x="5783868" y="3746461"/>
              <a:chExt cx="1046954" cy="1298160"/>
            </a:xfrm>
          </p:grpSpPr>
          <p:grpSp>
            <p:nvGrpSpPr>
              <p:cNvPr id="256" name="グループ化 255"/>
              <p:cNvGrpSpPr/>
              <p:nvPr/>
            </p:nvGrpSpPr>
            <p:grpSpPr>
              <a:xfrm>
                <a:off x="5783868" y="3746461"/>
                <a:ext cx="811523" cy="1037930"/>
                <a:chOff x="5917218" y="4600709"/>
                <a:chExt cx="811523" cy="1037930"/>
              </a:xfrm>
            </p:grpSpPr>
            <p:grpSp>
              <p:nvGrpSpPr>
                <p:cNvPr id="309" name="グループ化 308"/>
                <p:cNvGrpSpPr/>
                <p:nvPr/>
              </p:nvGrpSpPr>
              <p:grpSpPr>
                <a:xfrm>
                  <a:off x="5917218" y="4600709"/>
                  <a:ext cx="811523" cy="1037930"/>
                  <a:chOff x="9760547" y="1207489"/>
                  <a:chExt cx="811523" cy="1037930"/>
                </a:xfrm>
              </p:grpSpPr>
              <p:sp>
                <p:nvSpPr>
                  <p:cNvPr id="314" name="正方形/長方形 313"/>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315" name="グループ化 314"/>
                  <p:cNvGrpSpPr/>
                  <p:nvPr/>
                </p:nvGrpSpPr>
                <p:grpSpPr>
                  <a:xfrm>
                    <a:off x="9760547" y="1207489"/>
                    <a:ext cx="811523" cy="1037930"/>
                    <a:chOff x="7586688" y="3639917"/>
                    <a:chExt cx="811523" cy="1037930"/>
                  </a:xfrm>
                </p:grpSpPr>
                <p:sp>
                  <p:nvSpPr>
                    <p:cNvPr id="316" name="正方形/長方形 315"/>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317" name="グループ化 316"/>
                    <p:cNvGrpSpPr/>
                    <p:nvPr/>
                  </p:nvGrpSpPr>
                  <p:grpSpPr>
                    <a:xfrm>
                      <a:off x="7586688" y="3639917"/>
                      <a:ext cx="811523" cy="1037930"/>
                      <a:chOff x="7791280" y="2958664"/>
                      <a:chExt cx="811523" cy="1037930"/>
                    </a:xfrm>
                    <a:solidFill>
                      <a:schemeClr val="bg1"/>
                    </a:solidFill>
                  </p:grpSpPr>
                  <p:sp>
                    <p:nvSpPr>
                      <p:cNvPr id="318" name="正方形/長方形 317"/>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319" name="グループ化 318"/>
                      <p:cNvGrpSpPr/>
                      <p:nvPr/>
                    </p:nvGrpSpPr>
                    <p:grpSpPr>
                      <a:xfrm>
                        <a:off x="7791280" y="2958664"/>
                        <a:ext cx="811523" cy="1037930"/>
                        <a:chOff x="4707998" y="5184592"/>
                        <a:chExt cx="879391" cy="1045738"/>
                      </a:xfrm>
                      <a:grpFill/>
                    </p:grpSpPr>
                    <p:cxnSp>
                      <p:nvCxnSpPr>
                        <p:cNvPr id="321" name="直線コネクタ 320"/>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2" name="直線コネクタ 321"/>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3" name="直線コネクタ 322"/>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4" name="直線コネクタ 323"/>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5" name="直線コネクタ 324"/>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6" name="直線コネクタ 325"/>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7" name="直線コネクタ 326"/>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20" name="正方形/長方形 319"/>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310" name="テキスト ボックス 309"/>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311" name="正方形/長方形 310"/>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12" name="正方形/長方形 311"/>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13" name="テキスト ボックス 312"/>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257" name="グループ化 256"/>
              <p:cNvGrpSpPr/>
              <p:nvPr/>
            </p:nvGrpSpPr>
            <p:grpSpPr>
              <a:xfrm>
                <a:off x="5859880" y="3824378"/>
                <a:ext cx="811523" cy="1037930"/>
                <a:chOff x="5917218" y="4600709"/>
                <a:chExt cx="811523" cy="1037930"/>
              </a:xfrm>
            </p:grpSpPr>
            <p:grpSp>
              <p:nvGrpSpPr>
                <p:cNvPr id="290" name="グループ化 289"/>
                <p:cNvGrpSpPr/>
                <p:nvPr/>
              </p:nvGrpSpPr>
              <p:grpSpPr>
                <a:xfrm>
                  <a:off x="5917218" y="4600709"/>
                  <a:ext cx="811523" cy="1037930"/>
                  <a:chOff x="9760547" y="1207489"/>
                  <a:chExt cx="811523" cy="1037930"/>
                </a:xfrm>
              </p:grpSpPr>
              <p:sp>
                <p:nvSpPr>
                  <p:cNvPr id="295" name="正方形/長方形 294"/>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96" name="グループ化 295"/>
                  <p:cNvGrpSpPr/>
                  <p:nvPr/>
                </p:nvGrpSpPr>
                <p:grpSpPr>
                  <a:xfrm>
                    <a:off x="9760547" y="1207489"/>
                    <a:ext cx="811523" cy="1037930"/>
                    <a:chOff x="7586688" y="3639917"/>
                    <a:chExt cx="811523" cy="1037930"/>
                  </a:xfrm>
                </p:grpSpPr>
                <p:sp>
                  <p:nvSpPr>
                    <p:cNvPr id="297" name="正方形/長方形 296"/>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98" name="グループ化 297"/>
                    <p:cNvGrpSpPr/>
                    <p:nvPr/>
                  </p:nvGrpSpPr>
                  <p:grpSpPr>
                    <a:xfrm>
                      <a:off x="7586688" y="3639917"/>
                      <a:ext cx="811523" cy="1037930"/>
                      <a:chOff x="7791280" y="2958664"/>
                      <a:chExt cx="811523" cy="1037930"/>
                    </a:xfrm>
                    <a:solidFill>
                      <a:schemeClr val="bg1"/>
                    </a:solidFill>
                  </p:grpSpPr>
                  <p:sp>
                    <p:nvSpPr>
                      <p:cNvPr id="299" name="正方形/長方形 298"/>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300" name="グループ化 299"/>
                      <p:cNvGrpSpPr/>
                      <p:nvPr/>
                    </p:nvGrpSpPr>
                    <p:grpSpPr>
                      <a:xfrm>
                        <a:off x="7791280" y="2958664"/>
                        <a:ext cx="811523" cy="1037930"/>
                        <a:chOff x="4707998" y="5184592"/>
                        <a:chExt cx="879391" cy="1045738"/>
                      </a:xfrm>
                      <a:grpFill/>
                    </p:grpSpPr>
                    <p:cxnSp>
                      <p:nvCxnSpPr>
                        <p:cNvPr id="302" name="直線コネクタ 301"/>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3" name="直線コネクタ 302"/>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4" name="直線コネクタ 303"/>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5" name="直線コネクタ 304"/>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6" name="直線コネクタ 305"/>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7" name="直線コネクタ 306"/>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8" name="直線コネクタ 307"/>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01" name="正方形/長方形 300"/>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291" name="テキスト ボックス 290"/>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292" name="正方形/長方形 291"/>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293" name="正方形/長方形 292"/>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294" name="テキスト ボックス 293"/>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258" name="グループ化 257"/>
              <p:cNvGrpSpPr/>
              <p:nvPr/>
            </p:nvGrpSpPr>
            <p:grpSpPr>
              <a:xfrm>
                <a:off x="5944101" y="3909316"/>
                <a:ext cx="811523" cy="1037930"/>
                <a:chOff x="5917218" y="4600709"/>
                <a:chExt cx="811523" cy="1037930"/>
              </a:xfrm>
            </p:grpSpPr>
            <p:grpSp>
              <p:nvGrpSpPr>
                <p:cNvPr id="271" name="グループ化 270"/>
                <p:cNvGrpSpPr/>
                <p:nvPr/>
              </p:nvGrpSpPr>
              <p:grpSpPr>
                <a:xfrm>
                  <a:off x="5917218" y="4600709"/>
                  <a:ext cx="811523" cy="1037930"/>
                  <a:chOff x="9760547" y="1207489"/>
                  <a:chExt cx="811523" cy="1037930"/>
                </a:xfrm>
              </p:grpSpPr>
              <p:sp>
                <p:nvSpPr>
                  <p:cNvPr id="276" name="正方形/長方形 275"/>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77" name="グループ化 276"/>
                  <p:cNvGrpSpPr/>
                  <p:nvPr/>
                </p:nvGrpSpPr>
                <p:grpSpPr>
                  <a:xfrm>
                    <a:off x="9760547" y="1207489"/>
                    <a:ext cx="811523" cy="1037930"/>
                    <a:chOff x="7586688" y="3639917"/>
                    <a:chExt cx="811523" cy="1037930"/>
                  </a:xfrm>
                </p:grpSpPr>
                <p:sp>
                  <p:nvSpPr>
                    <p:cNvPr id="278" name="正方形/長方形 277"/>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79" name="グループ化 278"/>
                    <p:cNvGrpSpPr/>
                    <p:nvPr/>
                  </p:nvGrpSpPr>
                  <p:grpSpPr>
                    <a:xfrm>
                      <a:off x="7586688" y="3639917"/>
                      <a:ext cx="811523" cy="1037930"/>
                      <a:chOff x="7791280" y="2958664"/>
                      <a:chExt cx="811523" cy="1037930"/>
                    </a:xfrm>
                    <a:solidFill>
                      <a:schemeClr val="bg1"/>
                    </a:solidFill>
                  </p:grpSpPr>
                  <p:sp>
                    <p:nvSpPr>
                      <p:cNvPr id="280" name="正方形/長方形 279"/>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281" name="グループ化 280"/>
                      <p:cNvGrpSpPr/>
                      <p:nvPr/>
                    </p:nvGrpSpPr>
                    <p:grpSpPr>
                      <a:xfrm>
                        <a:off x="7791280" y="2958664"/>
                        <a:ext cx="811523" cy="1037930"/>
                        <a:chOff x="4707998" y="5184592"/>
                        <a:chExt cx="879391" cy="1045738"/>
                      </a:xfrm>
                      <a:grpFill/>
                    </p:grpSpPr>
                    <p:cxnSp>
                      <p:nvCxnSpPr>
                        <p:cNvPr id="283" name="直線コネクタ 282"/>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4" name="直線コネクタ 283"/>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5" name="直線コネクタ 284"/>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6" name="直線コネクタ 285"/>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7" name="直線コネクタ 286"/>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8" name="直線コネクタ 287"/>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9" name="直線コネクタ 288"/>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82" name="正方形/長方形 281"/>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272" name="テキスト ボックス 271"/>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273" name="正方形/長方形 272"/>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274" name="正方形/長方形 273"/>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275" name="テキスト ボックス 274"/>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259" name="グループ化 258"/>
              <p:cNvGrpSpPr/>
              <p:nvPr/>
            </p:nvGrpSpPr>
            <p:grpSpPr>
              <a:xfrm>
                <a:off x="6019299" y="4006691"/>
                <a:ext cx="811523" cy="1037930"/>
                <a:chOff x="9760547" y="1207489"/>
                <a:chExt cx="811523" cy="1037930"/>
              </a:xfrm>
            </p:grpSpPr>
            <p:sp>
              <p:nvSpPr>
                <p:cNvPr id="260" name="正方形/長方形 259"/>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61" name="グループ化 260"/>
                <p:cNvGrpSpPr/>
                <p:nvPr/>
              </p:nvGrpSpPr>
              <p:grpSpPr>
                <a:xfrm>
                  <a:off x="9760547" y="1207489"/>
                  <a:ext cx="811523" cy="1037930"/>
                  <a:chOff x="7586688" y="3639917"/>
                  <a:chExt cx="811523" cy="1037930"/>
                </a:xfrm>
              </p:grpSpPr>
              <p:sp>
                <p:nvSpPr>
                  <p:cNvPr id="262" name="正方形/長方形 261"/>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63" name="グループ化 262"/>
                  <p:cNvGrpSpPr/>
                  <p:nvPr/>
                </p:nvGrpSpPr>
                <p:grpSpPr>
                  <a:xfrm>
                    <a:off x="7586688" y="3639917"/>
                    <a:ext cx="811523" cy="1037930"/>
                    <a:chOff x="4707998" y="5184592"/>
                    <a:chExt cx="879391" cy="1045738"/>
                  </a:xfrm>
                  <a:solidFill>
                    <a:schemeClr val="bg1"/>
                  </a:solidFill>
                </p:grpSpPr>
                <p:cxnSp>
                  <p:nvCxnSpPr>
                    <p:cNvPr id="264" name="直線コネクタ 263"/>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5" name="直線コネクタ 264"/>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6" name="直線コネクタ 265"/>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7" name="直線コネクタ 266"/>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8" name="直線コネクタ 267"/>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9" name="直線コネクタ 268"/>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0" name="直線コネクタ 269"/>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grpSp>
          <p:nvGrpSpPr>
            <p:cNvPr id="248" name="グループ化 247"/>
            <p:cNvGrpSpPr/>
            <p:nvPr/>
          </p:nvGrpSpPr>
          <p:grpSpPr>
            <a:xfrm>
              <a:off x="6205944" y="4109502"/>
              <a:ext cx="526145" cy="284073"/>
              <a:chOff x="7957151" y="3128294"/>
              <a:chExt cx="526145" cy="284073"/>
            </a:xfrm>
            <a:solidFill>
              <a:schemeClr val="bg1"/>
            </a:solidFill>
          </p:grpSpPr>
          <p:sp>
            <p:nvSpPr>
              <p:cNvPr id="250" name="正方形/長方形 249"/>
              <p:cNvSpPr/>
              <p:nvPr/>
            </p:nvSpPr>
            <p:spPr>
              <a:xfrm>
                <a:off x="7957151" y="3128294"/>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sp>
            <p:nvSpPr>
              <p:cNvPr id="251" name="正方形/長方形 250"/>
              <p:cNvSpPr/>
              <p:nvPr/>
            </p:nvSpPr>
            <p:spPr>
              <a:xfrm>
                <a:off x="8251377" y="3128294"/>
                <a:ext cx="87207"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sp>
            <p:nvSpPr>
              <p:cNvPr id="252" name="正方形/長方形 251"/>
              <p:cNvSpPr/>
              <p:nvPr/>
            </p:nvSpPr>
            <p:spPr>
              <a:xfrm>
                <a:off x="8118476" y="3297569"/>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sp>
            <p:nvSpPr>
              <p:cNvPr id="253" name="正方形/長方形 252"/>
              <p:cNvSpPr/>
              <p:nvPr/>
            </p:nvSpPr>
            <p:spPr>
              <a:xfrm>
                <a:off x="8389459" y="3128294"/>
                <a:ext cx="87207"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sp>
            <p:nvSpPr>
              <p:cNvPr id="254" name="正方形/長方形 253"/>
              <p:cNvSpPr/>
              <p:nvPr/>
            </p:nvSpPr>
            <p:spPr>
              <a:xfrm>
                <a:off x="8396089" y="3297570"/>
                <a:ext cx="87207"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sp>
            <p:nvSpPr>
              <p:cNvPr id="255" name="正方形/長方形 254"/>
              <p:cNvSpPr/>
              <p:nvPr/>
            </p:nvSpPr>
            <p:spPr>
              <a:xfrm>
                <a:off x="7962331" y="3297568"/>
                <a:ext cx="87207"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grpSp>
        <p:sp>
          <p:nvSpPr>
            <p:cNvPr id="249" name="テキスト ボックス 248"/>
            <p:cNvSpPr txBox="1"/>
            <p:nvPr/>
          </p:nvSpPr>
          <p:spPr>
            <a:xfrm>
              <a:off x="6332631" y="4467940"/>
              <a:ext cx="461665" cy="387286"/>
            </a:xfrm>
            <a:prstGeom prst="rect">
              <a:avLst/>
            </a:prstGeom>
            <a:noFill/>
          </p:spPr>
          <p:txBody>
            <a:bodyPr vert="eaVert" wrap="none" rtlCol="0">
              <a:spAutoFit/>
            </a:bodyPr>
            <a:lstStyle/>
            <a:p>
              <a:r>
                <a:rPr kumimoji="1" lang="en-US" altLang="ja-JP" dirty="0"/>
                <a:t>….</a:t>
              </a:r>
            </a:p>
          </p:txBody>
        </p:sp>
      </p:grpSp>
    </p:spTree>
    <p:extLst>
      <p:ext uri="{BB962C8B-B14F-4D97-AF65-F5344CB8AC3E}">
        <p14:creationId xmlns:p14="http://schemas.microsoft.com/office/powerpoint/2010/main" val="36256711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本研究での処理概要</a:t>
            </a:r>
            <a:endParaRPr lang="en-US" sz="3600"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Rectangle 1"/>
          <p:cNvSpPr>
            <a:spLocks noChangeArrowheads="1"/>
          </p:cNvSpPr>
          <p:nvPr/>
        </p:nvSpPr>
        <p:spPr bwMode="auto">
          <a:xfrm>
            <a:off x="228283" y="1786961"/>
            <a:ext cx="1289466" cy="1020279"/>
          </a:xfrm>
          <a:prstGeom prst="rect">
            <a:avLst/>
          </a:prstGeom>
          <a:solidFill>
            <a:srgbClr val="F8F9F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ja-JP" altLang="ja-JP" sz="1000" b="0" i="0" u="none" strike="noStrike" cap="none" normalizeH="0" baseline="0" dirty="0">
                <a:ln>
                  <a:noFill/>
                </a:ln>
                <a:solidFill>
                  <a:srgbClr val="BC7A00"/>
                </a:solidFill>
                <a:effectLst/>
                <a:latin typeface="Arial Unicode MS"/>
                <a:ea typeface="Courier New" panose="02070309020205020404" pitchFamily="49" charset="0"/>
              </a:rPr>
              <a:t>#include</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a:t>
            </a:r>
            <a:r>
              <a:rPr kumimoji="0" lang="ja-JP" altLang="ja-JP" sz="1000" b="0" i="1" u="none" strike="noStrike" cap="none" normalizeH="0" baseline="0" dirty="0">
                <a:ln>
                  <a:noFill/>
                </a:ln>
                <a:solidFill>
                  <a:srgbClr val="408080"/>
                </a:solidFill>
                <a:effectLst/>
                <a:latin typeface="Arial Unicode MS"/>
                <a:ea typeface="Courier New" panose="02070309020205020404" pitchFamily="49" charset="0"/>
              </a:rPr>
              <a:t>&lt;stdio.h&gt;</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a:t>
            </a:r>
            <a:endParaRPr kumimoji="0" lang="en-US" altLang="ja-JP" sz="1000" b="0" i="0" u="none" strike="noStrike" cap="none" normalizeH="0" baseline="0" dirty="0">
              <a:ln>
                <a:noFill/>
              </a:ln>
              <a:solidFill>
                <a:srgbClr val="000000"/>
              </a:solidFill>
              <a:effectLst/>
              <a:latin typeface="Arial Unicode MS"/>
              <a:ea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ja-JP" altLang="ja-JP" sz="1050" b="0" i="0" u="none" strike="noStrike" cap="none" normalizeH="0" baseline="0" dirty="0">
                <a:ln>
                  <a:noFill/>
                </a:ln>
                <a:solidFill>
                  <a:schemeClr val="tx1"/>
                </a:solidFill>
                <a:effectLst/>
                <a:latin typeface="Arial" panose="020B0604020202020204" pitchFamily="34" charset="0"/>
              </a:rPr>
              <a:t>main</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 {</a:t>
            </a:r>
            <a:endParaRPr kumimoji="0" lang="en-US" altLang="ja-JP" sz="1000" b="0" i="0" u="none" strike="noStrike" cap="none" normalizeH="0" baseline="0" dirty="0">
              <a:ln>
                <a:noFill/>
              </a:ln>
              <a:solidFill>
                <a:srgbClr val="000000"/>
              </a:solidFill>
              <a:effectLst/>
              <a:latin typeface="Arial Unicode MS"/>
              <a:ea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a:t>
            </a:r>
            <a:r>
              <a:rPr kumimoji="0" lang="ja-JP" altLang="ja-JP" sz="1050" b="0" i="0" u="none" strike="noStrike" cap="none" normalizeH="0" baseline="0" dirty="0">
                <a:ln>
                  <a:noFill/>
                </a:ln>
                <a:solidFill>
                  <a:schemeClr val="tx1"/>
                </a:solidFill>
                <a:effectLst/>
                <a:latin typeface="Arial" panose="020B0604020202020204" pitchFamily="34" charset="0"/>
              </a:rPr>
              <a:t>printf</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a:t>
            </a:r>
            <a:r>
              <a:rPr kumimoji="0" lang="ja-JP" altLang="ja-JP" sz="1000" b="0" i="0" u="none" strike="noStrike" cap="none" normalizeH="0" baseline="0" dirty="0">
                <a:ln>
                  <a:noFill/>
                </a:ln>
                <a:solidFill>
                  <a:srgbClr val="BA2121"/>
                </a:solidFill>
                <a:effectLst/>
                <a:latin typeface="Arial Unicode MS"/>
                <a:ea typeface="Courier New" panose="02070309020205020404" pitchFamily="49" charset="0"/>
              </a:rPr>
              <a:t>"hello, world</a:t>
            </a:r>
            <a:r>
              <a:rPr kumimoji="0" lang="ja-JP" altLang="ja-JP" sz="1000" b="1" i="0" u="none" strike="noStrike" cap="none" normalizeH="0" baseline="0" dirty="0">
                <a:ln>
                  <a:noFill/>
                </a:ln>
                <a:solidFill>
                  <a:srgbClr val="BB6622"/>
                </a:solidFill>
                <a:effectLst/>
                <a:latin typeface="Arial Unicode MS"/>
                <a:ea typeface="Courier New" panose="02070309020205020404" pitchFamily="49" charset="0"/>
              </a:rPr>
              <a:t>\n</a:t>
            </a:r>
            <a:r>
              <a:rPr kumimoji="0" lang="ja-JP" altLang="ja-JP" sz="1000" b="0" i="0" u="none" strike="noStrike" cap="none" normalizeH="0" baseline="0" dirty="0">
                <a:ln>
                  <a:noFill/>
                </a:ln>
                <a:solidFill>
                  <a:srgbClr val="BA2121"/>
                </a:solidFill>
                <a:effectLst/>
                <a:latin typeface="Arial Unicode MS"/>
                <a:ea typeface="Courier New" panose="02070309020205020404" pitchFamily="49" charset="0"/>
              </a:rPr>
              <a:t>"</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a:t>
            </a:r>
            <a:endParaRPr kumimoji="0" lang="en-US" altLang="ja-JP" sz="1000" b="0" i="0" u="none" strike="noStrike" cap="none" normalizeH="0" baseline="0" dirty="0">
              <a:ln>
                <a:noFill/>
              </a:ln>
              <a:solidFill>
                <a:srgbClr val="000000"/>
              </a:solidFill>
              <a:effectLst/>
              <a:latin typeface="Arial Unicode MS"/>
              <a:ea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a:t>
            </a:r>
            <a:r>
              <a:rPr kumimoji="0" lang="ja-JP" altLang="ja-JP" sz="200" b="0" i="0" u="none" strike="noStrike" cap="none" normalizeH="0" baseline="0" dirty="0">
                <a:ln>
                  <a:noFill/>
                </a:ln>
                <a:solidFill>
                  <a:schemeClr val="tx1"/>
                </a:solidFill>
                <a:effectLst/>
              </a:rPr>
              <a:t> </a:t>
            </a:r>
            <a:endParaRPr kumimoji="0" lang="ja-JP" altLang="ja-JP" sz="1400" b="0" i="0" u="none" strike="noStrike" cap="none" normalizeH="0" baseline="0" dirty="0">
              <a:ln>
                <a:noFill/>
              </a:ln>
              <a:solidFill>
                <a:schemeClr val="tx1"/>
              </a:solidFill>
              <a:effectLst/>
              <a:latin typeface="Arial" panose="020B0604020202020204" pitchFamily="34" charset="0"/>
            </a:endParaRPr>
          </a:p>
        </p:txBody>
      </p:sp>
      <p:sp>
        <p:nvSpPr>
          <p:cNvPr id="6" name="テキスト ボックス 5"/>
          <p:cNvSpPr txBox="1"/>
          <p:nvPr/>
        </p:nvSpPr>
        <p:spPr>
          <a:xfrm>
            <a:off x="1561753" y="2899052"/>
            <a:ext cx="1197764" cy="369332"/>
          </a:xfrm>
          <a:prstGeom prst="rect">
            <a:avLst/>
          </a:prstGeom>
          <a:noFill/>
        </p:spPr>
        <p:txBody>
          <a:bodyPr wrap="none" rtlCol="0">
            <a:spAutoFit/>
          </a:bodyPr>
          <a:lstStyle/>
          <a:p>
            <a:r>
              <a:rPr kumimoji="1" lang="ja-JP" altLang="en-US" dirty="0"/>
              <a:t>ファイル群</a:t>
            </a:r>
          </a:p>
        </p:txBody>
      </p:sp>
      <p:sp>
        <p:nvSpPr>
          <p:cNvPr id="7" name="テキスト ボックス 6"/>
          <p:cNvSpPr txBox="1"/>
          <p:nvPr/>
        </p:nvSpPr>
        <p:spPr>
          <a:xfrm>
            <a:off x="518658" y="2899052"/>
            <a:ext cx="748923" cy="369332"/>
          </a:xfrm>
          <a:prstGeom prst="rect">
            <a:avLst/>
          </a:prstGeom>
          <a:noFill/>
        </p:spPr>
        <p:txBody>
          <a:bodyPr wrap="none" rtlCol="0">
            <a:spAutoFit/>
          </a:bodyPr>
          <a:lstStyle/>
          <a:p>
            <a:r>
              <a:rPr kumimoji="1" lang="ja-JP" altLang="en-US" dirty="0"/>
              <a:t>クエリ</a:t>
            </a:r>
          </a:p>
        </p:txBody>
      </p:sp>
      <p:grpSp>
        <p:nvGrpSpPr>
          <p:cNvPr id="8" name="グループ化 7"/>
          <p:cNvGrpSpPr/>
          <p:nvPr/>
        </p:nvGrpSpPr>
        <p:grpSpPr>
          <a:xfrm>
            <a:off x="1629792" y="1590236"/>
            <a:ext cx="1046954" cy="1298160"/>
            <a:chOff x="5813405" y="3703655"/>
            <a:chExt cx="1046954" cy="1298160"/>
          </a:xfrm>
        </p:grpSpPr>
        <p:grpSp>
          <p:nvGrpSpPr>
            <p:cNvPr id="9" name="グループ化 8"/>
            <p:cNvGrpSpPr/>
            <p:nvPr/>
          </p:nvGrpSpPr>
          <p:grpSpPr>
            <a:xfrm>
              <a:off x="5813405" y="3703655"/>
              <a:ext cx="1046954" cy="1298160"/>
              <a:chOff x="5783868" y="3746461"/>
              <a:chExt cx="1046954" cy="1298160"/>
            </a:xfrm>
          </p:grpSpPr>
          <p:grpSp>
            <p:nvGrpSpPr>
              <p:cNvPr id="11" name="グループ化 10"/>
              <p:cNvGrpSpPr/>
              <p:nvPr/>
            </p:nvGrpSpPr>
            <p:grpSpPr>
              <a:xfrm>
                <a:off x="5783868" y="3746461"/>
                <a:ext cx="811523" cy="1037930"/>
                <a:chOff x="5917218" y="4600709"/>
                <a:chExt cx="811523" cy="1037930"/>
              </a:xfrm>
            </p:grpSpPr>
            <p:grpSp>
              <p:nvGrpSpPr>
                <p:cNvPr id="52" name="グループ化 51"/>
                <p:cNvGrpSpPr/>
                <p:nvPr/>
              </p:nvGrpSpPr>
              <p:grpSpPr>
                <a:xfrm>
                  <a:off x="5917218" y="4600709"/>
                  <a:ext cx="811523" cy="1037930"/>
                  <a:chOff x="9760547" y="1207489"/>
                  <a:chExt cx="811523" cy="1037930"/>
                </a:xfrm>
              </p:grpSpPr>
              <p:sp>
                <p:nvSpPr>
                  <p:cNvPr id="57" name="正方形/長方形 56"/>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58" name="グループ化 57"/>
                  <p:cNvGrpSpPr/>
                  <p:nvPr/>
                </p:nvGrpSpPr>
                <p:grpSpPr>
                  <a:xfrm>
                    <a:off x="9760547" y="1207489"/>
                    <a:ext cx="811523" cy="1037930"/>
                    <a:chOff x="7586688" y="3639917"/>
                    <a:chExt cx="811523" cy="1037930"/>
                  </a:xfrm>
                </p:grpSpPr>
                <p:sp>
                  <p:nvSpPr>
                    <p:cNvPr id="59" name="正方形/長方形 58"/>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60" name="グループ化 59"/>
                    <p:cNvGrpSpPr/>
                    <p:nvPr/>
                  </p:nvGrpSpPr>
                  <p:grpSpPr>
                    <a:xfrm>
                      <a:off x="7586688" y="3639917"/>
                      <a:ext cx="811523" cy="1037930"/>
                      <a:chOff x="7791280" y="2958664"/>
                      <a:chExt cx="811523" cy="1037930"/>
                    </a:xfrm>
                    <a:solidFill>
                      <a:schemeClr val="bg1"/>
                    </a:solidFill>
                  </p:grpSpPr>
                  <p:sp>
                    <p:nvSpPr>
                      <p:cNvPr id="61" name="正方形/長方形 60"/>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62" name="グループ化 61"/>
                      <p:cNvGrpSpPr/>
                      <p:nvPr/>
                    </p:nvGrpSpPr>
                    <p:grpSpPr>
                      <a:xfrm>
                        <a:off x="7791280" y="2958664"/>
                        <a:ext cx="811523" cy="1037930"/>
                        <a:chOff x="4707998" y="5184592"/>
                        <a:chExt cx="879391" cy="1045738"/>
                      </a:xfrm>
                      <a:grpFill/>
                    </p:grpSpPr>
                    <p:cxnSp>
                      <p:nvCxnSpPr>
                        <p:cNvPr id="64" name="直線コネクタ 63"/>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直線コネクタ 64"/>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直線コネクタ 65"/>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直線コネクタ 66"/>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直線コネクタ 67"/>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直線コネクタ 68"/>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直線コネクタ 69"/>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3" name="正方形/長方形 62"/>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53" name="テキスト ボックス 52"/>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54" name="正方形/長方形 53"/>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55" name="正方形/長方形 54"/>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56" name="テキスト ボックス 55"/>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12" name="グループ化 11"/>
              <p:cNvGrpSpPr/>
              <p:nvPr/>
            </p:nvGrpSpPr>
            <p:grpSpPr>
              <a:xfrm>
                <a:off x="5859880" y="3824378"/>
                <a:ext cx="811523" cy="1037930"/>
                <a:chOff x="5917218" y="4600709"/>
                <a:chExt cx="811523" cy="1037930"/>
              </a:xfrm>
            </p:grpSpPr>
            <p:grpSp>
              <p:nvGrpSpPr>
                <p:cNvPr id="33" name="グループ化 32"/>
                <p:cNvGrpSpPr/>
                <p:nvPr/>
              </p:nvGrpSpPr>
              <p:grpSpPr>
                <a:xfrm>
                  <a:off x="5917218" y="4600709"/>
                  <a:ext cx="811523" cy="1037930"/>
                  <a:chOff x="9760547" y="1207489"/>
                  <a:chExt cx="811523" cy="1037930"/>
                </a:xfrm>
              </p:grpSpPr>
              <p:sp>
                <p:nvSpPr>
                  <p:cNvPr id="38" name="正方形/長方形 37"/>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39" name="グループ化 38"/>
                  <p:cNvGrpSpPr/>
                  <p:nvPr/>
                </p:nvGrpSpPr>
                <p:grpSpPr>
                  <a:xfrm>
                    <a:off x="9760547" y="1207489"/>
                    <a:ext cx="811523" cy="1037930"/>
                    <a:chOff x="7586688" y="3639917"/>
                    <a:chExt cx="811523" cy="1037930"/>
                  </a:xfrm>
                </p:grpSpPr>
                <p:sp>
                  <p:nvSpPr>
                    <p:cNvPr id="40" name="正方形/長方形 39"/>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41" name="グループ化 40"/>
                    <p:cNvGrpSpPr/>
                    <p:nvPr/>
                  </p:nvGrpSpPr>
                  <p:grpSpPr>
                    <a:xfrm>
                      <a:off x="7586688" y="3639917"/>
                      <a:ext cx="811523" cy="1037930"/>
                      <a:chOff x="7791280" y="2958664"/>
                      <a:chExt cx="811523" cy="1037930"/>
                    </a:xfrm>
                    <a:solidFill>
                      <a:schemeClr val="bg1"/>
                    </a:solidFill>
                  </p:grpSpPr>
                  <p:sp>
                    <p:nvSpPr>
                      <p:cNvPr id="42" name="正方形/長方形 41"/>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43" name="グループ化 42"/>
                      <p:cNvGrpSpPr/>
                      <p:nvPr/>
                    </p:nvGrpSpPr>
                    <p:grpSpPr>
                      <a:xfrm>
                        <a:off x="7791280" y="2958664"/>
                        <a:ext cx="811523" cy="1037930"/>
                        <a:chOff x="4707998" y="5184592"/>
                        <a:chExt cx="879391" cy="1045738"/>
                      </a:xfrm>
                      <a:grpFill/>
                    </p:grpSpPr>
                    <p:cxnSp>
                      <p:nvCxnSpPr>
                        <p:cNvPr id="45" name="直線コネクタ 44"/>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直線コネクタ 46"/>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直線コネクタ 47"/>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直線コネクタ 48"/>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4" name="正方形/長方形 43"/>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34" name="テキスト ボックス 33"/>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35" name="正方形/長方形 34"/>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6" name="正方形/長方形 35"/>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7" name="テキスト ボックス 36"/>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13" name="グループ化 12"/>
              <p:cNvGrpSpPr/>
              <p:nvPr/>
            </p:nvGrpSpPr>
            <p:grpSpPr>
              <a:xfrm>
                <a:off x="5944101" y="3909316"/>
                <a:ext cx="811523" cy="1037930"/>
                <a:chOff x="9760547" y="1207489"/>
                <a:chExt cx="811523" cy="1037930"/>
              </a:xfrm>
            </p:grpSpPr>
            <p:sp>
              <p:nvSpPr>
                <p:cNvPr id="22" name="正方形/長方形 21"/>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3" name="グループ化 22"/>
                <p:cNvGrpSpPr/>
                <p:nvPr/>
              </p:nvGrpSpPr>
              <p:grpSpPr>
                <a:xfrm>
                  <a:off x="9760547" y="1207489"/>
                  <a:ext cx="811523" cy="1037930"/>
                  <a:chOff x="7586688" y="3639917"/>
                  <a:chExt cx="811523" cy="1037930"/>
                </a:xfrm>
              </p:grpSpPr>
              <p:sp>
                <p:nvSpPr>
                  <p:cNvPr id="24" name="正方形/長方形 23"/>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5" name="グループ化 24"/>
                  <p:cNvGrpSpPr/>
                  <p:nvPr/>
                </p:nvGrpSpPr>
                <p:grpSpPr>
                  <a:xfrm>
                    <a:off x="7586688" y="3639917"/>
                    <a:ext cx="811523" cy="1037930"/>
                    <a:chOff x="4707998" y="5184592"/>
                    <a:chExt cx="879391" cy="1045738"/>
                  </a:xfrm>
                  <a:solidFill>
                    <a:schemeClr val="bg1"/>
                  </a:solidFill>
                </p:grpSpPr>
                <p:cxnSp>
                  <p:nvCxnSpPr>
                    <p:cNvPr id="26" name="直線コネクタ 25"/>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14" name="グループ化 13"/>
              <p:cNvGrpSpPr/>
              <p:nvPr/>
            </p:nvGrpSpPr>
            <p:grpSpPr>
              <a:xfrm>
                <a:off x="6019299" y="4006691"/>
                <a:ext cx="811523" cy="1037930"/>
                <a:chOff x="4707998" y="5184592"/>
                <a:chExt cx="879391" cy="1045738"/>
              </a:xfrm>
              <a:solidFill>
                <a:schemeClr val="bg1"/>
              </a:solidFill>
            </p:grpSpPr>
            <p:cxnSp>
              <p:nvCxnSpPr>
                <p:cNvPr id="15" name="直線コネクタ 14"/>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0" name="テキスト ボックス 9"/>
            <p:cNvSpPr txBox="1"/>
            <p:nvPr/>
          </p:nvSpPr>
          <p:spPr>
            <a:xfrm>
              <a:off x="6332631" y="4467940"/>
              <a:ext cx="461665" cy="387286"/>
            </a:xfrm>
            <a:prstGeom prst="rect">
              <a:avLst/>
            </a:prstGeom>
            <a:noFill/>
          </p:spPr>
          <p:txBody>
            <a:bodyPr vert="eaVert" wrap="none" rtlCol="0">
              <a:spAutoFit/>
            </a:bodyPr>
            <a:lstStyle/>
            <a:p>
              <a:r>
                <a:rPr kumimoji="1" lang="en-US" altLang="ja-JP" dirty="0"/>
                <a:t>….</a:t>
              </a:r>
            </a:p>
          </p:txBody>
        </p:sp>
      </p:grpSp>
      <p:cxnSp>
        <p:nvCxnSpPr>
          <p:cNvPr id="71" name="直線コネクタ 70"/>
          <p:cNvCxnSpPr/>
          <p:nvPr/>
        </p:nvCxnSpPr>
        <p:spPr>
          <a:xfrm>
            <a:off x="2068190" y="2167796"/>
            <a:ext cx="453703" cy="207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2" name="直線コネクタ 71"/>
          <p:cNvCxnSpPr/>
          <p:nvPr/>
        </p:nvCxnSpPr>
        <p:spPr>
          <a:xfrm>
            <a:off x="2068191" y="2031104"/>
            <a:ext cx="453703" cy="207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3" name="正方形/長方形 72"/>
          <p:cNvSpPr/>
          <p:nvPr/>
        </p:nvSpPr>
        <p:spPr>
          <a:xfrm>
            <a:off x="1900830" y="2757782"/>
            <a:ext cx="758870" cy="900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74" name="正方形/長方形 73"/>
          <p:cNvSpPr/>
          <p:nvPr/>
        </p:nvSpPr>
        <p:spPr>
          <a:xfrm rot="5400000">
            <a:off x="2108809" y="2325065"/>
            <a:ext cx="973239" cy="70268"/>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75" name="正方形/長方形 74"/>
          <p:cNvSpPr/>
          <p:nvPr/>
        </p:nvSpPr>
        <p:spPr>
          <a:xfrm>
            <a:off x="281133" y="4791939"/>
            <a:ext cx="694261" cy="205239"/>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grpSp>
        <p:nvGrpSpPr>
          <p:cNvPr id="76" name="グループ化 75"/>
          <p:cNvGrpSpPr/>
          <p:nvPr/>
        </p:nvGrpSpPr>
        <p:grpSpPr>
          <a:xfrm>
            <a:off x="176520" y="4465023"/>
            <a:ext cx="879391" cy="1045737"/>
            <a:chOff x="5923079" y="4691170"/>
            <a:chExt cx="879391" cy="1045737"/>
          </a:xfrm>
        </p:grpSpPr>
        <p:grpSp>
          <p:nvGrpSpPr>
            <p:cNvPr id="77" name="グループ化 76"/>
            <p:cNvGrpSpPr/>
            <p:nvPr/>
          </p:nvGrpSpPr>
          <p:grpSpPr>
            <a:xfrm>
              <a:off x="5923079" y="4691170"/>
              <a:ext cx="879391" cy="1045737"/>
              <a:chOff x="4707998" y="5184592"/>
              <a:chExt cx="879391" cy="1045737"/>
            </a:xfrm>
          </p:grpSpPr>
          <p:cxnSp>
            <p:nvCxnSpPr>
              <p:cNvPr id="82" name="直線コネクタ 81"/>
              <p:cNvCxnSpPr/>
              <p:nvPr/>
            </p:nvCxnSpPr>
            <p:spPr>
              <a:xfrm>
                <a:off x="4870973" y="5184592"/>
                <a:ext cx="716416"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3" name="直線コネクタ 82"/>
              <p:cNvCxnSpPr/>
              <p:nvPr/>
            </p:nvCxnSpPr>
            <p:spPr>
              <a:xfrm flipV="1">
                <a:off x="4720046" y="5319405"/>
                <a:ext cx="0" cy="91092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4" name="直線コネクタ 83"/>
              <p:cNvCxnSpPr/>
              <p:nvPr/>
            </p:nvCxnSpPr>
            <p:spPr>
              <a:xfrm flipH="1">
                <a:off x="4720046" y="6230328"/>
                <a:ext cx="867343"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5" name="直線コネクタ 84"/>
              <p:cNvCxnSpPr/>
              <p:nvPr/>
            </p:nvCxnSpPr>
            <p:spPr>
              <a:xfrm flipV="1">
                <a:off x="5587389" y="5192523"/>
                <a:ext cx="0" cy="1037805"/>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6" name="直線コネクタ 85"/>
              <p:cNvCxnSpPr/>
              <p:nvPr/>
            </p:nvCxnSpPr>
            <p:spPr>
              <a:xfrm flipV="1">
                <a:off x="4720046" y="5184592"/>
                <a:ext cx="164470" cy="13481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7" name="直線コネクタ 86"/>
              <p:cNvCxnSpPr/>
              <p:nvPr/>
            </p:nvCxnSpPr>
            <p:spPr>
              <a:xfrm flipH="1">
                <a:off x="4707998" y="5287052"/>
                <a:ext cx="147574" cy="3235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8" name="直線コネクタ 87"/>
              <p:cNvCxnSpPr/>
              <p:nvPr/>
            </p:nvCxnSpPr>
            <p:spPr>
              <a:xfrm flipV="1">
                <a:off x="4853150" y="5195249"/>
                <a:ext cx="19906" cy="9180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9" name="直線コネクタ 88"/>
              <p:cNvCxnSpPr/>
              <p:nvPr/>
            </p:nvCxnSpPr>
            <p:spPr>
              <a:xfrm>
                <a:off x="4913919" y="544225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0" name="直線コネクタ 89"/>
              <p:cNvCxnSpPr/>
              <p:nvPr/>
            </p:nvCxnSpPr>
            <p:spPr>
              <a:xfrm>
                <a:off x="4914212" y="5554970"/>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78" name="直線コネクタ 77"/>
            <p:cNvCxnSpPr/>
            <p:nvPr/>
          </p:nvCxnSpPr>
          <p:spPr>
            <a:xfrm>
              <a:off x="6125483" y="51745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9" name="直線コネクタ 78"/>
            <p:cNvCxnSpPr/>
            <p:nvPr/>
          </p:nvCxnSpPr>
          <p:spPr>
            <a:xfrm>
              <a:off x="6121323" y="539172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0" name="直線コネクタ 79"/>
            <p:cNvCxnSpPr/>
            <p:nvPr/>
          </p:nvCxnSpPr>
          <p:spPr>
            <a:xfrm>
              <a:off x="6121323" y="5496491"/>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1" name="直線コネクタ 80"/>
            <p:cNvCxnSpPr/>
            <p:nvPr/>
          </p:nvCxnSpPr>
          <p:spPr>
            <a:xfrm>
              <a:off x="6122808" y="52848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91" name="グループ化 90"/>
          <p:cNvGrpSpPr/>
          <p:nvPr/>
        </p:nvGrpSpPr>
        <p:grpSpPr>
          <a:xfrm>
            <a:off x="1132251" y="4465023"/>
            <a:ext cx="879391" cy="1045737"/>
            <a:chOff x="5923079" y="4691170"/>
            <a:chExt cx="879391" cy="1045737"/>
          </a:xfrm>
        </p:grpSpPr>
        <p:grpSp>
          <p:nvGrpSpPr>
            <p:cNvPr id="92" name="グループ化 91"/>
            <p:cNvGrpSpPr/>
            <p:nvPr/>
          </p:nvGrpSpPr>
          <p:grpSpPr>
            <a:xfrm>
              <a:off x="5923079" y="4691170"/>
              <a:ext cx="879391" cy="1045737"/>
              <a:chOff x="4707998" y="5184592"/>
              <a:chExt cx="879391" cy="1045737"/>
            </a:xfrm>
          </p:grpSpPr>
          <p:cxnSp>
            <p:nvCxnSpPr>
              <p:cNvPr id="97" name="直線コネクタ 96"/>
              <p:cNvCxnSpPr/>
              <p:nvPr/>
            </p:nvCxnSpPr>
            <p:spPr>
              <a:xfrm>
                <a:off x="4870973" y="5184592"/>
                <a:ext cx="716416"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8" name="直線コネクタ 97"/>
              <p:cNvCxnSpPr/>
              <p:nvPr/>
            </p:nvCxnSpPr>
            <p:spPr>
              <a:xfrm flipV="1">
                <a:off x="4720046" y="5319405"/>
                <a:ext cx="0" cy="91092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9" name="直線コネクタ 98"/>
              <p:cNvCxnSpPr/>
              <p:nvPr/>
            </p:nvCxnSpPr>
            <p:spPr>
              <a:xfrm flipH="1">
                <a:off x="4720046" y="6230328"/>
                <a:ext cx="867343"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0" name="直線コネクタ 99"/>
              <p:cNvCxnSpPr/>
              <p:nvPr/>
            </p:nvCxnSpPr>
            <p:spPr>
              <a:xfrm flipV="1">
                <a:off x="5587389" y="5192523"/>
                <a:ext cx="0" cy="1037805"/>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1" name="直線コネクタ 100"/>
              <p:cNvCxnSpPr/>
              <p:nvPr/>
            </p:nvCxnSpPr>
            <p:spPr>
              <a:xfrm flipV="1">
                <a:off x="4720046" y="5184592"/>
                <a:ext cx="164470" cy="13481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p:cNvCxnSpPr/>
              <p:nvPr/>
            </p:nvCxnSpPr>
            <p:spPr>
              <a:xfrm flipH="1">
                <a:off x="4707998" y="5287052"/>
                <a:ext cx="147574" cy="3235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3" name="直線コネクタ 102"/>
              <p:cNvCxnSpPr/>
              <p:nvPr/>
            </p:nvCxnSpPr>
            <p:spPr>
              <a:xfrm flipV="1">
                <a:off x="4853150" y="5195249"/>
                <a:ext cx="19906" cy="9180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4" name="直線コネクタ 103"/>
              <p:cNvCxnSpPr/>
              <p:nvPr/>
            </p:nvCxnSpPr>
            <p:spPr>
              <a:xfrm>
                <a:off x="4913919" y="544225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5" name="直線コネクタ 104"/>
              <p:cNvCxnSpPr/>
              <p:nvPr/>
            </p:nvCxnSpPr>
            <p:spPr>
              <a:xfrm>
                <a:off x="4914212" y="5554970"/>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93" name="直線コネクタ 92"/>
            <p:cNvCxnSpPr/>
            <p:nvPr/>
          </p:nvCxnSpPr>
          <p:spPr>
            <a:xfrm>
              <a:off x="6125483" y="51745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4" name="直線コネクタ 93"/>
            <p:cNvCxnSpPr/>
            <p:nvPr/>
          </p:nvCxnSpPr>
          <p:spPr>
            <a:xfrm>
              <a:off x="6121323" y="539172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5" name="直線コネクタ 94"/>
            <p:cNvCxnSpPr/>
            <p:nvPr/>
          </p:nvCxnSpPr>
          <p:spPr>
            <a:xfrm>
              <a:off x="6121323" y="5496491"/>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6" name="直線コネクタ 95"/>
            <p:cNvCxnSpPr/>
            <p:nvPr/>
          </p:nvCxnSpPr>
          <p:spPr>
            <a:xfrm>
              <a:off x="6122808" y="52848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106" name="グループ化 105"/>
          <p:cNvGrpSpPr/>
          <p:nvPr/>
        </p:nvGrpSpPr>
        <p:grpSpPr>
          <a:xfrm>
            <a:off x="2075534" y="4465023"/>
            <a:ext cx="879391" cy="1045737"/>
            <a:chOff x="5923079" y="4691170"/>
            <a:chExt cx="879391" cy="1045737"/>
          </a:xfrm>
        </p:grpSpPr>
        <p:grpSp>
          <p:nvGrpSpPr>
            <p:cNvPr id="107" name="グループ化 106"/>
            <p:cNvGrpSpPr/>
            <p:nvPr/>
          </p:nvGrpSpPr>
          <p:grpSpPr>
            <a:xfrm>
              <a:off x="5923079" y="4691170"/>
              <a:ext cx="879391" cy="1045737"/>
              <a:chOff x="4707998" y="5184592"/>
              <a:chExt cx="879391" cy="1045737"/>
            </a:xfrm>
          </p:grpSpPr>
          <p:cxnSp>
            <p:nvCxnSpPr>
              <p:cNvPr id="112" name="直線コネクタ 111"/>
              <p:cNvCxnSpPr/>
              <p:nvPr/>
            </p:nvCxnSpPr>
            <p:spPr>
              <a:xfrm>
                <a:off x="4870973" y="5184592"/>
                <a:ext cx="716416"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3" name="直線コネクタ 112"/>
              <p:cNvCxnSpPr/>
              <p:nvPr/>
            </p:nvCxnSpPr>
            <p:spPr>
              <a:xfrm flipV="1">
                <a:off x="4720046" y="5319405"/>
                <a:ext cx="0" cy="91092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4" name="直線コネクタ 113"/>
              <p:cNvCxnSpPr/>
              <p:nvPr/>
            </p:nvCxnSpPr>
            <p:spPr>
              <a:xfrm flipH="1">
                <a:off x="4720046" y="6230328"/>
                <a:ext cx="867343"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5" name="直線コネクタ 114"/>
              <p:cNvCxnSpPr/>
              <p:nvPr/>
            </p:nvCxnSpPr>
            <p:spPr>
              <a:xfrm flipV="1">
                <a:off x="5587389" y="5192523"/>
                <a:ext cx="0" cy="1037805"/>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6" name="直線コネクタ 115"/>
              <p:cNvCxnSpPr/>
              <p:nvPr/>
            </p:nvCxnSpPr>
            <p:spPr>
              <a:xfrm flipV="1">
                <a:off x="4720046" y="5184592"/>
                <a:ext cx="164470" cy="13481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7" name="直線コネクタ 116"/>
              <p:cNvCxnSpPr/>
              <p:nvPr/>
            </p:nvCxnSpPr>
            <p:spPr>
              <a:xfrm flipH="1">
                <a:off x="4707998" y="5287052"/>
                <a:ext cx="147574" cy="3235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8" name="直線コネクタ 117"/>
              <p:cNvCxnSpPr/>
              <p:nvPr/>
            </p:nvCxnSpPr>
            <p:spPr>
              <a:xfrm flipV="1">
                <a:off x="4853150" y="5195249"/>
                <a:ext cx="19906" cy="9180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9" name="直線コネクタ 118"/>
              <p:cNvCxnSpPr/>
              <p:nvPr/>
            </p:nvCxnSpPr>
            <p:spPr>
              <a:xfrm>
                <a:off x="4913919" y="544225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0" name="直線コネクタ 119"/>
              <p:cNvCxnSpPr/>
              <p:nvPr/>
            </p:nvCxnSpPr>
            <p:spPr>
              <a:xfrm>
                <a:off x="4914212" y="5554970"/>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108" name="直線コネクタ 107"/>
            <p:cNvCxnSpPr/>
            <p:nvPr/>
          </p:nvCxnSpPr>
          <p:spPr>
            <a:xfrm>
              <a:off x="6125483" y="51745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9" name="直線コネクタ 108"/>
            <p:cNvCxnSpPr/>
            <p:nvPr/>
          </p:nvCxnSpPr>
          <p:spPr>
            <a:xfrm>
              <a:off x="6121323" y="539172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0" name="直線コネクタ 109"/>
            <p:cNvCxnSpPr/>
            <p:nvPr/>
          </p:nvCxnSpPr>
          <p:spPr>
            <a:xfrm>
              <a:off x="6121323" y="5496491"/>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1" name="直線コネクタ 110"/>
            <p:cNvCxnSpPr/>
            <p:nvPr/>
          </p:nvCxnSpPr>
          <p:spPr>
            <a:xfrm>
              <a:off x="6122808" y="52848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121" name="正方形/長方形 120"/>
          <p:cNvSpPr/>
          <p:nvPr/>
        </p:nvSpPr>
        <p:spPr>
          <a:xfrm>
            <a:off x="2172470" y="4914258"/>
            <a:ext cx="694261" cy="205239"/>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2" name="正方形/長方形 121"/>
          <p:cNvSpPr/>
          <p:nvPr/>
        </p:nvSpPr>
        <p:spPr>
          <a:xfrm>
            <a:off x="1236864" y="5138690"/>
            <a:ext cx="694261" cy="205239"/>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3" name="テキスト ボックス 122"/>
          <p:cNvSpPr txBox="1"/>
          <p:nvPr/>
        </p:nvSpPr>
        <p:spPr>
          <a:xfrm>
            <a:off x="416370" y="5493815"/>
            <a:ext cx="2528256" cy="369332"/>
          </a:xfrm>
          <a:prstGeom prst="rect">
            <a:avLst/>
          </a:prstGeom>
          <a:noFill/>
        </p:spPr>
        <p:txBody>
          <a:bodyPr wrap="none" rtlCol="0">
            <a:spAutoFit/>
          </a:bodyPr>
          <a:lstStyle/>
          <a:p>
            <a:r>
              <a:rPr kumimoji="1" lang="ja-JP" altLang="en-US" dirty="0"/>
              <a:t>類似したコード片の位置</a:t>
            </a:r>
          </a:p>
        </p:txBody>
      </p:sp>
      <p:sp>
        <p:nvSpPr>
          <p:cNvPr id="124" name="テキスト ボックス 123"/>
          <p:cNvSpPr txBox="1"/>
          <p:nvPr/>
        </p:nvSpPr>
        <p:spPr>
          <a:xfrm>
            <a:off x="1193294" y="3952893"/>
            <a:ext cx="877163" cy="369332"/>
          </a:xfrm>
          <a:prstGeom prst="rect">
            <a:avLst/>
          </a:prstGeom>
          <a:noFill/>
        </p:spPr>
        <p:txBody>
          <a:bodyPr wrap="none" rtlCol="0">
            <a:spAutoFit/>
          </a:bodyPr>
          <a:lstStyle/>
          <a:p>
            <a:r>
              <a:rPr lang="ja-JP" altLang="en-US" dirty="0"/>
              <a:t>類似度</a:t>
            </a:r>
            <a:endParaRPr kumimoji="1" lang="ja-JP" altLang="en-US" dirty="0"/>
          </a:p>
        </p:txBody>
      </p:sp>
      <p:sp>
        <p:nvSpPr>
          <p:cNvPr id="125" name="テキスト ボックス 124"/>
          <p:cNvSpPr txBox="1"/>
          <p:nvPr/>
        </p:nvSpPr>
        <p:spPr>
          <a:xfrm>
            <a:off x="2712941" y="3998587"/>
            <a:ext cx="415498" cy="369332"/>
          </a:xfrm>
          <a:prstGeom prst="rect">
            <a:avLst/>
          </a:prstGeom>
          <a:noFill/>
        </p:spPr>
        <p:txBody>
          <a:bodyPr wrap="none" rtlCol="0">
            <a:spAutoFit/>
          </a:bodyPr>
          <a:lstStyle/>
          <a:p>
            <a:r>
              <a:rPr lang="ja-JP" altLang="en-US" dirty="0"/>
              <a:t>低</a:t>
            </a:r>
            <a:endParaRPr kumimoji="1" lang="ja-JP" altLang="en-US" dirty="0"/>
          </a:p>
        </p:txBody>
      </p:sp>
      <p:sp>
        <p:nvSpPr>
          <p:cNvPr id="126" name="テキスト ボックス 125"/>
          <p:cNvSpPr txBox="1"/>
          <p:nvPr/>
        </p:nvSpPr>
        <p:spPr>
          <a:xfrm>
            <a:off x="63023" y="3971491"/>
            <a:ext cx="415498" cy="369332"/>
          </a:xfrm>
          <a:prstGeom prst="rect">
            <a:avLst/>
          </a:prstGeom>
          <a:noFill/>
        </p:spPr>
        <p:txBody>
          <a:bodyPr wrap="none" rtlCol="0">
            <a:spAutoFit/>
          </a:bodyPr>
          <a:lstStyle/>
          <a:p>
            <a:r>
              <a:rPr lang="ja-JP" altLang="en-US" dirty="0"/>
              <a:t>高</a:t>
            </a:r>
            <a:endParaRPr kumimoji="1" lang="ja-JP" altLang="en-US" dirty="0"/>
          </a:p>
        </p:txBody>
      </p:sp>
      <p:cxnSp>
        <p:nvCxnSpPr>
          <p:cNvPr id="127" name="直線矢印コネクタ 126"/>
          <p:cNvCxnSpPr/>
          <p:nvPr/>
        </p:nvCxnSpPr>
        <p:spPr>
          <a:xfrm flipH="1" flipV="1">
            <a:off x="188537" y="4370162"/>
            <a:ext cx="2744202" cy="5547"/>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8" name="右矢印 127"/>
          <p:cNvSpPr/>
          <p:nvPr/>
        </p:nvSpPr>
        <p:spPr>
          <a:xfrm>
            <a:off x="3066192" y="2279353"/>
            <a:ext cx="2984349" cy="255859"/>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9" name="正方形/長方形 128"/>
          <p:cNvSpPr/>
          <p:nvPr/>
        </p:nvSpPr>
        <p:spPr>
          <a:xfrm>
            <a:off x="3394859" y="1639129"/>
            <a:ext cx="2353600" cy="584775"/>
          </a:xfrm>
          <a:prstGeom prst="rect">
            <a:avLst/>
          </a:prstGeom>
          <a:solidFill>
            <a:srgbClr val="D4FFFF"/>
          </a:solidFill>
          <a:ln>
            <a:solidFill>
              <a:schemeClr val="tx1"/>
            </a:solidFill>
          </a:ln>
        </p:spPr>
        <p:txBody>
          <a:bodyPr wrap="square">
            <a:spAutoFit/>
          </a:bodyPr>
          <a:lstStyle/>
          <a:p>
            <a:pPr algn="ctr"/>
            <a:r>
              <a:rPr lang="ja-JP" altLang="en-US" sz="1600" dirty="0"/>
              <a:t>コメントと空白を無視してトークン列に変換</a:t>
            </a:r>
          </a:p>
        </p:txBody>
      </p:sp>
      <p:grpSp>
        <p:nvGrpSpPr>
          <p:cNvPr id="233" name="グループ化 232"/>
          <p:cNvGrpSpPr/>
          <p:nvPr/>
        </p:nvGrpSpPr>
        <p:grpSpPr>
          <a:xfrm>
            <a:off x="6517780" y="1690879"/>
            <a:ext cx="1300219" cy="1119709"/>
            <a:chOff x="5805871" y="1868819"/>
            <a:chExt cx="1300219" cy="1119709"/>
          </a:xfrm>
        </p:grpSpPr>
        <p:sp>
          <p:nvSpPr>
            <p:cNvPr id="234" name="正方形/長方形 233"/>
            <p:cNvSpPr/>
            <p:nvPr/>
          </p:nvSpPr>
          <p:spPr>
            <a:xfrm>
              <a:off x="6075399" y="1875767"/>
              <a:ext cx="747777" cy="228856"/>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rPr>
                <a:t>include</a:t>
              </a:r>
              <a:endParaRPr kumimoji="1" lang="ja-JP" altLang="en-US" sz="1200" dirty="0">
                <a:solidFill>
                  <a:schemeClr val="tx1"/>
                </a:solidFill>
              </a:endParaRPr>
            </a:p>
          </p:txBody>
        </p:sp>
        <p:sp>
          <p:nvSpPr>
            <p:cNvPr id="235" name="正方形/長方形 234"/>
            <p:cNvSpPr/>
            <p:nvPr/>
          </p:nvSpPr>
          <p:spPr>
            <a:xfrm>
              <a:off x="6869990" y="1868819"/>
              <a:ext cx="236100" cy="224885"/>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&lt;</a:t>
              </a:r>
              <a:endParaRPr kumimoji="1" lang="ja-JP" altLang="en-US" sz="1200" dirty="0">
                <a:solidFill>
                  <a:schemeClr val="tx1"/>
                </a:solidFill>
              </a:endParaRPr>
            </a:p>
          </p:txBody>
        </p:sp>
        <p:sp>
          <p:nvSpPr>
            <p:cNvPr id="236" name="正方形/長方形 235"/>
            <p:cNvSpPr/>
            <p:nvPr/>
          </p:nvSpPr>
          <p:spPr>
            <a:xfrm>
              <a:off x="6075399" y="2444234"/>
              <a:ext cx="776378" cy="25506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err="1">
                  <a:solidFill>
                    <a:schemeClr val="tx1"/>
                  </a:solidFill>
                </a:rPr>
                <a:t>printf</a:t>
              </a:r>
              <a:endParaRPr kumimoji="1" lang="ja-JP" altLang="en-US" sz="1200" dirty="0">
                <a:solidFill>
                  <a:schemeClr val="tx1"/>
                </a:solidFill>
              </a:endParaRPr>
            </a:p>
          </p:txBody>
        </p:sp>
        <p:sp>
          <p:nvSpPr>
            <p:cNvPr id="237" name="正方形/長方形 236"/>
            <p:cNvSpPr/>
            <p:nvPr/>
          </p:nvSpPr>
          <p:spPr>
            <a:xfrm>
              <a:off x="5805871" y="2146784"/>
              <a:ext cx="776378" cy="25506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rPr>
                <a:t>main</a:t>
              </a:r>
              <a:endParaRPr kumimoji="1" lang="ja-JP" altLang="en-US" sz="1200" dirty="0">
                <a:solidFill>
                  <a:schemeClr val="tx1"/>
                </a:solidFill>
              </a:endParaRPr>
            </a:p>
          </p:txBody>
        </p:sp>
        <p:sp>
          <p:nvSpPr>
            <p:cNvPr id="238" name="正方形/長方形 237"/>
            <p:cNvSpPr/>
            <p:nvPr/>
          </p:nvSpPr>
          <p:spPr>
            <a:xfrm>
              <a:off x="5805871" y="1875767"/>
              <a:ext cx="219136" cy="229225"/>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rPr>
                <a:t>#</a:t>
              </a:r>
              <a:endParaRPr kumimoji="1" lang="ja-JP" altLang="en-US" sz="1200" dirty="0">
                <a:solidFill>
                  <a:schemeClr val="tx1"/>
                </a:solidFill>
              </a:endParaRPr>
            </a:p>
          </p:txBody>
        </p:sp>
        <p:sp>
          <p:nvSpPr>
            <p:cNvPr id="239" name="正方形/長方形 238"/>
            <p:cNvSpPr/>
            <p:nvPr/>
          </p:nvSpPr>
          <p:spPr>
            <a:xfrm>
              <a:off x="6878487" y="2148847"/>
              <a:ext cx="208145" cy="238381"/>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240" name="正方形/長方形 239"/>
            <p:cNvSpPr/>
            <p:nvPr/>
          </p:nvSpPr>
          <p:spPr>
            <a:xfrm>
              <a:off x="6635841" y="2148847"/>
              <a:ext cx="187335" cy="24930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241" name="正方形/長方形 240"/>
            <p:cNvSpPr/>
            <p:nvPr/>
          </p:nvSpPr>
          <p:spPr>
            <a:xfrm>
              <a:off x="5805871" y="2447306"/>
              <a:ext cx="219136" cy="248062"/>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242" name="正方形/長方形 241"/>
            <p:cNvSpPr/>
            <p:nvPr/>
          </p:nvSpPr>
          <p:spPr>
            <a:xfrm>
              <a:off x="6899297" y="2438884"/>
              <a:ext cx="187335" cy="24930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243" name="正方形/長方形 242"/>
            <p:cNvSpPr/>
            <p:nvPr/>
          </p:nvSpPr>
          <p:spPr>
            <a:xfrm>
              <a:off x="5805871" y="2728990"/>
              <a:ext cx="187335" cy="24930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rPr>
                <a:t>“</a:t>
              </a:r>
              <a:endParaRPr kumimoji="1" lang="ja-JP" altLang="en-US" sz="1200" dirty="0">
                <a:solidFill>
                  <a:schemeClr val="tx1"/>
                </a:solidFill>
              </a:endParaRPr>
            </a:p>
          </p:txBody>
        </p:sp>
        <p:sp>
          <p:nvSpPr>
            <p:cNvPr id="244" name="正方形/長方形 243"/>
            <p:cNvSpPr/>
            <p:nvPr/>
          </p:nvSpPr>
          <p:spPr>
            <a:xfrm>
              <a:off x="6888891" y="2728990"/>
              <a:ext cx="187335" cy="24930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245" name="テキスト ボックス 244"/>
            <p:cNvSpPr txBox="1"/>
            <p:nvPr/>
          </p:nvSpPr>
          <p:spPr>
            <a:xfrm>
              <a:off x="6008879" y="2619196"/>
              <a:ext cx="864339" cy="369332"/>
            </a:xfrm>
            <a:prstGeom prst="rect">
              <a:avLst/>
            </a:prstGeom>
            <a:noFill/>
            <a:ln w="12700">
              <a:noFill/>
            </a:ln>
          </p:spPr>
          <p:txBody>
            <a:bodyPr wrap="none" rtlCol="0">
              <a:spAutoFit/>
            </a:bodyPr>
            <a:lstStyle/>
            <a:p>
              <a:r>
                <a:rPr lang="en-US" altLang="ja-JP" dirty="0"/>
                <a:t>….......</a:t>
              </a:r>
              <a:endParaRPr kumimoji="1" lang="ja-JP" altLang="en-US" dirty="0"/>
            </a:p>
          </p:txBody>
        </p:sp>
      </p:grpSp>
      <p:grpSp>
        <p:nvGrpSpPr>
          <p:cNvPr id="246" name="グループ化 245"/>
          <p:cNvGrpSpPr/>
          <p:nvPr/>
        </p:nvGrpSpPr>
        <p:grpSpPr>
          <a:xfrm>
            <a:off x="7996838" y="1573769"/>
            <a:ext cx="1046954" cy="1298160"/>
            <a:chOff x="5813405" y="3703655"/>
            <a:chExt cx="1046954" cy="1298160"/>
          </a:xfrm>
        </p:grpSpPr>
        <p:grpSp>
          <p:nvGrpSpPr>
            <p:cNvPr id="247" name="グループ化 246"/>
            <p:cNvGrpSpPr/>
            <p:nvPr/>
          </p:nvGrpSpPr>
          <p:grpSpPr>
            <a:xfrm>
              <a:off x="5813405" y="3703655"/>
              <a:ext cx="1046954" cy="1298160"/>
              <a:chOff x="5783868" y="3746461"/>
              <a:chExt cx="1046954" cy="1298160"/>
            </a:xfrm>
          </p:grpSpPr>
          <p:grpSp>
            <p:nvGrpSpPr>
              <p:cNvPr id="256" name="グループ化 255"/>
              <p:cNvGrpSpPr/>
              <p:nvPr/>
            </p:nvGrpSpPr>
            <p:grpSpPr>
              <a:xfrm>
                <a:off x="5783868" y="3746461"/>
                <a:ext cx="811523" cy="1037930"/>
                <a:chOff x="5917218" y="4600709"/>
                <a:chExt cx="811523" cy="1037930"/>
              </a:xfrm>
            </p:grpSpPr>
            <p:grpSp>
              <p:nvGrpSpPr>
                <p:cNvPr id="309" name="グループ化 308"/>
                <p:cNvGrpSpPr/>
                <p:nvPr/>
              </p:nvGrpSpPr>
              <p:grpSpPr>
                <a:xfrm>
                  <a:off x="5917218" y="4600709"/>
                  <a:ext cx="811523" cy="1037930"/>
                  <a:chOff x="9760547" y="1207489"/>
                  <a:chExt cx="811523" cy="1037930"/>
                </a:xfrm>
              </p:grpSpPr>
              <p:sp>
                <p:nvSpPr>
                  <p:cNvPr id="314" name="正方形/長方形 313"/>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315" name="グループ化 314"/>
                  <p:cNvGrpSpPr/>
                  <p:nvPr/>
                </p:nvGrpSpPr>
                <p:grpSpPr>
                  <a:xfrm>
                    <a:off x="9760547" y="1207489"/>
                    <a:ext cx="811523" cy="1037930"/>
                    <a:chOff x="7586688" y="3639917"/>
                    <a:chExt cx="811523" cy="1037930"/>
                  </a:xfrm>
                </p:grpSpPr>
                <p:sp>
                  <p:nvSpPr>
                    <p:cNvPr id="316" name="正方形/長方形 315"/>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317" name="グループ化 316"/>
                    <p:cNvGrpSpPr/>
                    <p:nvPr/>
                  </p:nvGrpSpPr>
                  <p:grpSpPr>
                    <a:xfrm>
                      <a:off x="7586688" y="3639917"/>
                      <a:ext cx="811523" cy="1037930"/>
                      <a:chOff x="7791280" y="2958664"/>
                      <a:chExt cx="811523" cy="1037930"/>
                    </a:xfrm>
                    <a:solidFill>
                      <a:schemeClr val="bg1"/>
                    </a:solidFill>
                  </p:grpSpPr>
                  <p:sp>
                    <p:nvSpPr>
                      <p:cNvPr id="318" name="正方形/長方形 317"/>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319" name="グループ化 318"/>
                      <p:cNvGrpSpPr/>
                      <p:nvPr/>
                    </p:nvGrpSpPr>
                    <p:grpSpPr>
                      <a:xfrm>
                        <a:off x="7791280" y="2958664"/>
                        <a:ext cx="811523" cy="1037930"/>
                        <a:chOff x="4707998" y="5184592"/>
                        <a:chExt cx="879391" cy="1045738"/>
                      </a:xfrm>
                      <a:grpFill/>
                    </p:grpSpPr>
                    <p:cxnSp>
                      <p:nvCxnSpPr>
                        <p:cNvPr id="321" name="直線コネクタ 320"/>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2" name="直線コネクタ 321"/>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3" name="直線コネクタ 322"/>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4" name="直線コネクタ 323"/>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5" name="直線コネクタ 324"/>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6" name="直線コネクタ 325"/>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7" name="直線コネクタ 326"/>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20" name="正方形/長方形 319"/>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310" name="テキスト ボックス 309"/>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311" name="正方形/長方形 310"/>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12" name="正方形/長方形 311"/>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13" name="テキスト ボックス 312"/>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257" name="グループ化 256"/>
              <p:cNvGrpSpPr/>
              <p:nvPr/>
            </p:nvGrpSpPr>
            <p:grpSpPr>
              <a:xfrm>
                <a:off x="5859880" y="3824378"/>
                <a:ext cx="811523" cy="1037930"/>
                <a:chOff x="5917218" y="4600709"/>
                <a:chExt cx="811523" cy="1037930"/>
              </a:xfrm>
            </p:grpSpPr>
            <p:grpSp>
              <p:nvGrpSpPr>
                <p:cNvPr id="290" name="グループ化 289"/>
                <p:cNvGrpSpPr/>
                <p:nvPr/>
              </p:nvGrpSpPr>
              <p:grpSpPr>
                <a:xfrm>
                  <a:off x="5917218" y="4600709"/>
                  <a:ext cx="811523" cy="1037930"/>
                  <a:chOff x="9760547" y="1207489"/>
                  <a:chExt cx="811523" cy="1037930"/>
                </a:xfrm>
              </p:grpSpPr>
              <p:sp>
                <p:nvSpPr>
                  <p:cNvPr id="295" name="正方形/長方形 294"/>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96" name="グループ化 295"/>
                  <p:cNvGrpSpPr/>
                  <p:nvPr/>
                </p:nvGrpSpPr>
                <p:grpSpPr>
                  <a:xfrm>
                    <a:off x="9760547" y="1207489"/>
                    <a:ext cx="811523" cy="1037930"/>
                    <a:chOff x="7586688" y="3639917"/>
                    <a:chExt cx="811523" cy="1037930"/>
                  </a:xfrm>
                </p:grpSpPr>
                <p:sp>
                  <p:nvSpPr>
                    <p:cNvPr id="297" name="正方形/長方形 296"/>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98" name="グループ化 297"/>
                    <p:cNvGrpSpPr/>
                    <p:nvPr/>
                  </p:nvGrpSpPr>
                  <p:grpSpPr>
                    <a:xfrm>
                      <a:off x="7586688" y="3639917"/>
                      <a:ext cx="811523" cy="1037930"/>
                      <a:chOff x="7791280" y="2958664"/>
                      <a:chExt cx="811523" cy="1037930"/>
                    </a:xfrm>
                    <a:solidFill>
                      <a:schemeClr val="bg1"/>
                    </a:solidFill>
                  </p:grpSpPr>
                  <p:sp>
                    <p:nvSpPr>
                      <p:cNvPr id="299" name="正方形/長方形 298"/>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300" name="グループ化 299"/>
                      <p:cNvGrpSpPr/>
                      <p:nvPr/>
                    </p:nvGrpSpPr>
                    <p:grpSpPr>
                      <a:xfrm>
                        <a:off x="7791280" y="2958664"/>
                        <a:ext cx="811523" cy="1037930"/>
                        <a:chOff x="4707998" y="5184592"/>
                        <a:chExt cx="879391" cy="1045738"/>
                      </a:xfrm>
                      <a:grpFill/>
                    </p:grpSpPr>
                    <p:cxnSp>
                      <p:nvCxnSpPr>
                        <p:cNvPr id="302" name="直線コネクタ 301"/>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3" name="直線コネクタ 302"/>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4" name="直線コネクタ 303"/>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5" name="直線コネクタ 304"/>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6" name="直線コネクタ 305"/>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7" name="直線コネクタ 306"/>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8" name="直線コネクタ 307"/>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01" name="正方形/長方形 300"/>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291" name="テキスト ボックス 290"/>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292" name="正方形/長方形 291"/>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293" name="正方形/長方形 292"/>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294" name="テキスト ボックス 293"/>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258" name="グループ化 257"/>
              <p:cNvGrpSpPr/>
              <p:nvPr/>
            </p:nvGrpSpPr>
            <p:grpSpPr>
              <a:xfrm>
                <a:off x="5944101" y="3909316"/>
                <a:ext cx="811523" cy="1037930"/>
                <a:chOff x="5917218" y="4600709"/>
                <a:chExt cx="811523" cy="1037930"/>
              </a:xfrm>
            </p:grpSpPr>
            <p:grpSp>
              <p:nvGrpSpPr>
                <p:cNvPr id="271" name="グループ化 270"/>
                <p:cNvGrpSpPr/>
                <p:nvPr/>
              </p:nvGrpSpPr>
              <p:grpSpPr>
                <a:xfrm>
                  <a:off x="5917218" y="4600709"/>
                  <a:ext cx="811523" cy="1037930"/>
                  <a:chOff x="9760547" y="1207489"/>
                  <a:chExt cx="811523" cy="1037930"/>
                </a:xfrm>
              </p:grpSpPr>
              <p:sp>
                <p:nvSpPr>
                  <p:cNvPr id="276" name="正方形/長方形 275"/>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77" name="グループ化 276"/>
                  <p:cNvGrpSpPr/>
                  <p:nvPr/>
                </p:nvGrpSpPr>
                <p:grpSpPr>
                  <a:xfrm>
                    <a:off x="9760547" y="1207489"/>
                    <a:ext cx="811523" cy="1037930"/>
                    <a:chOff x="7586688" y="3639917"/>
                    <a:chExt cx="811523" cy="1037930"/>
                  </a:xfrm>
                </p:grpSpPr>
                <p:sp>
                  <p:nvSpPr>
                    <p:cNvPr id="278" name="正方形/長方形 277"/>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79" name="グループ化 278"/>
                    <p:cNvGrpSpPr/>
                    <p:nvPr/>
                  </p:nvGrpSpPr>
                  <p:grpSpPr>
                    <a:xfrm>
                      <a:off x="7586688" y="3639917"/>
                      <a:ext cx="811523" cy="1037930"/>
                      <a:chOff x="7791280" y="2958664"/>
                      <a:chExt cx="811523" cy="1037930"/>
                    </a:xfrm>
                    <a:solidFill>
                      <a:schemeClr val="bg1"/>
                    </a:solidFill>
                  </p:grpSpPr>
                  <p:sp>
                    <p:nvSpPr>
                      <p:cNvPr id="280" name="正方形/長方形 279"/>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281" name="グループ化 280"/>
                      <p:cNvGrpSpPr/>
                      <p:nvPr/>
                    </p:nvGrpSpPr>
                    <p:grpSpPr>
                      <a:xfrm>
                        <a:off x="7791280" y="2958664"/>
                        <a:ext cx="811523" cy="1037930"/>
                        <a:chOff x="4707998" y="5184592"/>
                        <a:chExt cx="879391" cy="1045738"/>
                      </a:xfrm>
                      <a:grpFill/>
                    </p:grpSpPr>
                    <p:cxnSp>
                      <p:nvCxnSpPr>
                        <p:cNvPr id="283" name="直線コネクタ 282"/>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4" name="直線コネクタ 283"/>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5" name="直線コネクタ 284"/>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6" name="直線コネクタ 285"/>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7" name="直線コネクタ 286"/>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8" name="直線コネクタ 287"/>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9" name="直線コネクタ 288"/>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82" name="正方形/長方形 281"/>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272" name="テキスト ボックス 271"/>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273" name="正方形/長方形 272"/>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274" name="正方形/長方形 273"/>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275" name="テキスト ボックス 274"/>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259" name="グループ化 258"/>
              <p:cNvGrpSpPr/>
              <p:nvPr/>
            </p:nvGrpSpPr>
            <p:grpSpPr>
              <a:xfrm>
                <a:off x="6019299" y="4006691"/>
                <a:ext cx="811523" cy="1037930"/>
                <a:chOff x="9760547" y="1207489"/>
                <a:chExt cx="811523" cy="1037930"/>
              </a:xfrm>
            </p:grpSpPr>
            <p:sp>
              <p:nvSpPr>
                <p:cNvPr id="260" name="正方形/長方形 259"/>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61" name="グループ化 260"/>
                <p:cNvGrpSpPr/>
                <p:nvPr/>
              </p:nvGrpSpPr>
              <p:grpSpPr>
                <a:xfrm>
                  <a:off x="9760547" y="1207489"/>
                  <a:ext cx="811523" cy="1037930"/>
                  <a:chOff x="7586688" y="3639917"/>
                  <a:chExt cx="811523" cy="1037930"/>
                </a:xfrm>
              </p:grpSpPr>
              <p:sp>
                <p:nvSpPr>
                  <p:cNvPr id="262" name="正方形/長方形 261"/>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63" name="グループ化 262"/>
                  <p:cNvGrpSpPr/>
                  <p:nvPr/>
                </p:nvGrpSpPr>
                <p:grpSpPr>
                  <a:xfrm>
                    <a:off x="7586688" y="3639917"/>
                    <a:ext cx="811523" cy="1037930"/>
                    <a:chOff x="4707998" y="5184592"/>
                    <a:chExt cx="879391" cy="1045738"/>
                  </a:xfrm>
                  <a:solidFill>
                    <a:schemeClr val="bg1"/>
                  </a:solidFill>
                </p:grpSpPr>
                <p:cxnSp>
                  <p:nvCxnSpPr>
                    <p:cNvPr id="264" name="直線コネクタ 263"/>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5" name="直線コネクタ 264"/>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6" name="直線コネクタ 265"/>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7" name="直線コネクタ 266"/>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8" name="直線コネクタ 267"/>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9" name="直線コネクタ 268"/>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0" name="直線コネクタ 269"/>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grpSp>
          <p:nvGrpSpPr>
            <p:cNvPr id="248" name="グループ化 247"/>
            <p:cNvGrpSpPr/>
            <p:nvPr/>
          </p:nvGrpSpPr>
          <p:grpSpPr>
            <a:xfrm>
              <a:off x="6205944" y="4109502"/>
              <a:ext cx="526145" cy="284073"/>
              <a:chOff x="7957151" y="3128294"/>
              <a:chExt cx="526145" cy="284073"/>
            </a:xfrm>
            <a:solidFill>
              <a:schemeClr val="bg1"/>
            </a:solidFill>
          </p:grpSpPr>
          <p:sp>
            <p:nvSpPr>
              <p:cNvPr id="250" name="正方形/長方形 249"/>
              <p:cNvSpPr/>
              <p:nvPr/>
            </p:nvSpPr>
            <p:spPr>
              <a:xfrm>
                <a:off x="7957151" y="3128294"/>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sp>
            <p:nvSpPr>
              <p:cNvPr id="251" name="正方形/長方形 250"/>
              <p:cNvSpPr/>
              <p:nvPr/>
            </p:nvSpPr>
            <p:spPr>
              <a:xfrm>
                <a:off x="8251377" y="3128294"/>
                <a:ext cx="87207"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sp>
            <p:nvSpPr>
              <p:cNvPr id="252" name="正方形/長方形 251"/>
              <p:cNvSpPr/>
              <p:nvPr/>
            </p:nvSpPr>
            <p:spPr>
              <a:xfrm>
                <a:off x="8118476" y="3297569"/>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sp>
            <p:nvSpPr>
              <p:cNvPr id="253" name="正方形/長方形 252"/>
              <p:cNvSpPr/>
              <p:nvPr/>
            </p:nvSpPr>
            <p:spPr>
              <a:xfrm>
                <a:off x="8389459" y="3128294"/>
                <a:ext cx="87207"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sp>
            <p:nvSpPr>
              <p:cNvPr id="254" name="正方形/長方形 253"/>
              <p:cNvSpPr/>
              <p:nvPr/>
            </p:nvSpPr>
            <p:spPr>
              <a:xfrm>
                <a:off x="8396089" y="3297570"/>
                <a:ext cx="87207"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sp>
            <p:nvSpPr>
              <p:cNvPr id="255" name="正方形/長方形 254"/>
              <p:cNvSpPr/>
              <p:nvPr/>
            </p:nvSpPr>
            <p:spPr>
              <a:xfrm>
                <a:off x="7962331" y="3297568"/>
                <a:ext cx="87207"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grpSp>
        <p:sp>
          <p:nvSpPr>
            <p:cNvPr id="249" name="テキスト ボックス 248"/>
            <p:cNvSpPr txBox="1"/>
            <p:nvPr/>
          </p:nvSpPr>
          <p:spPr>
            <a:xfrm>
              <a:off x="6332631" y="4467940"/>
              <a:ext cx="461665" cy="387286"/>
            </a:xfrm>
            <a:prstGeom prst="rect">
              <a:avLst/>
            </a:prstGeom>
            <a:noFill/>
          </p:spPr>
          <p:txBody>
            <a:bodyPr vert="eaVert" wrap="none" rtlCol="0">
              <a:spAutoFit/>
            </a:bodyPr>
            <a:lstStyle/>
            <a:p>
              <a:r>
                <a:rPr kumimoji="1" lang="en-US" altLang="ja-JP" dirty="0"/>
                <a:t>….</a:t>
              </a:r>
            </a:p>
          </p:txBody>
        </p:sp>
      </p:grpSp>
      <p:grpSp>
        <p:nvGrpSpPr>
          <p:cNvPr id="330" name="グループ化 329"/>
          <p:cNvGrpSpPr/>
          <p:nvPr/>
        </p:nvGrpSpPr>
        <p:grpSpPr>
          <a:xfrm>
            <a:off x="6520512" y="4412505"/>
            <a:ext cx="1300219" cy="1119709"/>
            <a:chOff x="5805871" y="1868819"/>
            <a:chExt cx="1300219" cy="1119709"/>
          </a:xfrm>
        </p:grpSpPr>
        <p:sp>
          <p:nvSpPr>
            <p:cNvPr id="331" name="正方形/長方形 330"/>
            <p:cNvSpPr/>
            <p:nvPr/>
          </p:nvSpPr>
          <p:spPr>
            <a:xfrm>
              <a:off x="6075399" y="1875767"/>
              <a:ext cx="747777" cy="228856"/>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rPr>
                <a:t>include</a:t>
              </a:r>
              <a:endParaRPr kumimoji="1" lang="ja-JP" altLang="en-US" sz="1200" dirty="0">
                <a:solidFill>
                  <a:schemeClr val="tx1"/>
                </a:solidFill>
              </a:endParaRPr>
            </a:p>
          </p:txBody>
        </p:sp>
        <p:sp>
          <p:nvSpPr>
            <p:cNvPr id="332" name="正方形/長方形 331"/>
            <p:cNvSpPr/>
            <p:nvPr/>
          </p:nvSpPr>
          <p:spPr>
            <a:xfrm>
              <a:off x="6869990" y="1868819"/>
              <a:ext cx="236100" cy="224885"/>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&lt;</a:t>
              </a:r>
              <a:endParaRPr kumimoji="1" lang="ja-JP" altLang="en-US" sz="1200" dirty="0">
                <a:solidFill>
                  <a:schemeClr val="tx1"/>
                </a:solidFill>
              </a:endParaRPr>
            </a:p>
          </p:txBody>
        </p:sp>
        <p:sp>
          <p:nvSpPr>
            <p:cNvPr id="333" name="正方形/長方形 332"/>
            <p:cNvSpPr/>
            <p:nvPr/>
          </p:nvSpPr>
          <p:spPr>
            <a:xfrm>
              <a:off x="6075399" y="2444234"/>
              <a:ext cx="776378" cy="25506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err="1">
                  <a:solidFill>
                    <a:schemeClr val="tx1"/>
                  </a:solidFill>
                </a:rPr>
                <a:t>printf</a:t>
              </a:r>
              <a:endParaRPr kumimoji="1" lang="ja-JP" altLang="en-US" sz="1200" dirty="0">
                <a:solidFill>
                  <a:schemeClr val="tx1"/>
                </a:solidFill>
              </a:endParaRPr>
            </a:p>
          </p:txBody>
        </p:sp>
        <p:sp>
          <p:nvSpPr>
            <p:cNvPr id="334" name="正方形/長方形 333"/>
            <p:cNvSpPr/>
            <p:nvPr/>
          </p:nvSpPr>
          <p:spPr>
            <a:xfrm>
              <a:off x="5805871" y="2146784"/>
              <a:ext cx="776378" cy="25506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rPr>
                <a:t>main</a:t>
              </a:r>
              <a:endParaRPr kumimoji="1" lang="ja-JP" altLang="en-US" sz="1200" dirty="0">
                <a:solidFill>
                  <a:schemeClr val="tx1"/>
                </a:solidFill>
              </a:endParaRPr>
            </a:p>
          </p:txBody>
        </p:sp>
        <p:sp>
          <p:nvSpPr>
            <p:cNvPr id="335" name="正方形/長方形 334"/>
            <p:cNvSpPr/>
            <p:nvPr/>
          </p:nvSpPr>
          <p:spPr>
            <a:xfrm>
              <a:off x="5805871" y="1875767"/>
              <a:ext cx="219136" cy="229225"/>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rPr>
                <a:t>#</a:t>
              </a:r>
              <a:endParaRPr kumimoji="1" lang="ja-JP" altLang="en-US" sz="1200" dirty="0">
                <a:solidFill>
                  <a:schemeClr val="tx1"/>
                </a:solidFill>
              </a:endParaRPr>
            </a:p>
          </p:txBody>
        </p:sp>
        <p:sp>
          <p:nvSpPr>
            <p:cNvPr id="336" name="正方形/長方形 335"/>
            <p:cNvSpPr/>
            <p:nvPr/>
          </p:nvSpPr>
          <p:spPr>
            <a:xfrm>
              <a:off x="6878487" y="2148847"/>
              <a:ext cx="208145" cy="238381"/>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337" name="正方形/長方形 336"/>
            <p:cNvSpPr/>
            <p:nvPr/>
          </p:nvSpPr>
          <p:spPr>
            <a:xfrm>
              <a:off x="6635841" y="2148847"/>
              <a:ext cx="187335" cy="24930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338" name="正方形/長方形 337"/>
            <p:cNvSpPr/>
            <p:nvPr/>
          </p:nvSpPr>
          <p:spPr>
            <a:xfrm>
              <a:off x="5805871" y="2447306"/>
              <a:ext cx="219136" cy="248062"/>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339" name="正方形/長方形 338"/>
            <p:cNvSpPr/>
            <p:nvPr/>
          </p:nvSpPr>
          <p:spPr>
            <a:xfrm>
              <a:off x="6899297" y="2438884"/>
              <a:ext cx="187335" cy="24930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340" name="正方形/長方形 339"/>
            <p:cNvSpPr/>
            <p:nvPr/>
          </p:nvSpPr>
          <p:spPr>
            <a:xfrm>
              <a:off x="5805871" y="2728990"/>
              <a:ext cx="187335" cy="24930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rPr>
                <a:t>“</a:t>
              </a:r>
              <a:endParaRPr kumimoji="1" lang="ja-JP" altLang="en-US" sz="1200" dirty="0">
                <a:solidFill>
                  <a:schemeClr val="tx1"/>
                </a:solidFill>
              </a:endParaRPr>
            </a:p>
          </p:txBody>
        </p:sp>
        <p:sp>
          <p:nvSpPr>
            <p:cNvPr id="341" name="正方形/長方形 340"/>
            <p:cNvSpPr/>
            <p:nvPr/>
          </p:nvSpPr>
          <p:spPr>
            <a:xfrm>
              <a:off x="6888891" y="2728990"/>
              <a:ext cx="187335" cy="24930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342" name="テキスト ボックス 341"/>
            <p:cNvSpPr txBox="1"/>
            <p:nvPr/>
          </p:nvSpPr>
          <p:spPr>
            <a:xfrm>
              <a:off x="6008879" y="2619196"/>
              <a:ext cx="864339" cy="369332"/>
            </a:xfrm>
            <a:prstGeom prst="rect">
              <a:avLst/>
            </a:prstGeom>
            <a:noFill/>
            <a:ln w="12700">
              <a:noFill/>
            </a:ln>
          </p:spPr>
          <p:txBody>
            <a:bodyPr wrap="none" rtlCol="0">
              <a:spAutoFit/>
            </a:bodyPr>
            <a:lstStyle/>
            <a:p>
              <a:r>
                <a:rPr lang="en-US" altLang="ja-JP" dirty="0"/>
                <a:t>….......</a:t>
              </a:r>
              <a:endParaRPr kumimoji="1" lang="ja-JP" altLang="en-US" dirty="0"/>
            </a:p>
          </p:txBody>
        </p:sp>
      </p:grpSp>
      <p:grpSp>
        <p:nvGrpSpPr>
          <p:cNvPr id="343" name="グループ化 342"/>
          <p:cNvGrpSpPr/>
          <p:nvPr/>
        </p:nvGrpSpPr>
        <p:grpSpPr>
          <a:xfrm>
            <a:off x="8017987" y="4393747"/>
            <a:ext cx="811523" cy="1037930"/>
            <a:chOff x="5917218" y="4600709"/>
            <a:chExt cx="811523" cy="1037930"/>
          </a:xfrm>
        </p:grpSpPr>
        <p:grpSp>
          <p:nvGrpSpPr>
            <p:cNvPr id="344" name="グループ化 343"/>
            <p:cNvGrpSpPr/>
            <p:nvPr/>
          </p:nvGrpSpPr>
          <p:grpSpPr>
            <a:xfrm>
              <a:off x="5917218" y="4600709"/>
              <a:ext cx="811523" cy="1037930"/>
              <a:chOff x="9760547" y="1207489"/>
              <a:chExt cx="811523" cy="1037930"/>
            </a:xfrm>
          </p:grpSpPr>
          <p:sp>
            <p:nvSpPr>
              <p:cNvPr id="349" name="正方形/長方形 348"/>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350" name="グループ化 349"/>
              <p:cNvGrpSpPr/>
              <p:nvPr/>
            </p:nvGrpSpPr>
            <p:grpSpPr>
              <a:xfrm>
                <a:off x="9760547" y="1207489"/>
                <a:ext cx="811523" cy="1037930"/>
                <a:chOff x="7586688" y="3639917"/>
                <a:chExt cx="811523" cy="1037930"/>
              </a:xfrm>
            </p:grpSpPr>
            <p:sp>
              <p:nvSpPr>
                <p:cNvPr id="351" name="正方形/長方形 350"/>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352" name="グループ化 351"/>
                <p:cNvGrpSpPr/>
                <p:nvPr/>
              </p:nvGrpSpPr>
              <p:grpSpPr>
                <a:xfrm>
                  <a:off x="7586688" y="3639917"/>
                  <a:ext cx="811523" cy="1037930"/>
                  <a:chOff x="7791280" y="2958664"/>
                  <a:chExt cx="811523" cy="1037930"/>
                </a:xfrm>
                <a:solidFill>
                  <a:schemeClr val="bg1"/>
                </a:solidFill>
              </p:grpSpPr>
              <p:sp>
                <p:nvSpPr>
                  <p:cNvPr id="353" name="正方形/長方形 352"/>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354" name="グループ化 353"/>
                  <p:cNvGrpSpPr/>
                  <p:nvPr/>
                </p:nvGrpSpPr>
                <p:grpSpPr>
                  <a:xfrm>
                    <a:off x="7791280" y="2958664"/>
                    <a:ext cx="811523" cy="1037930"/>
                    <a:chOff x="4707998" y="5184592"/>
                    <a:chExt cx="879391" cy="1045738"/>
                  </a:xfrm>
                  <a:grpFill/>
                </p:grpSpPr>
                <p:cxnSp>
                  <p:nvCxnSpPr>
                    <p:cNvPr id="356" name="直線コネクタ 355"/>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7" name="直線コネクタ 356"/>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8" name="直線コネクタ 357"/>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9" name="直線コネクタ 358"/>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0" name="直線コネクタ 359"/>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1" name="直線コネクタ 360"/>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2" name="直線コネクタ 361"/>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55" name="正方形/長方形 354"/>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345" name="テキスト ボックス 344"/>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346" name="正方形/長方形 345"/>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47" name="正方形/長方形 346"/>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48" name="テキスト ボックス 347"/>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363" name="グループ化 362"/>
          <p:cNvGrpSpPr/>
          <p:nvPr/>
        </p:nvGrpSpPr>
        <p:grpSpPr>
          <a:xfrm>
            <a:off x="8177406" y="4576060"/>
            <a:ext cx="811523" cy="1037930"/>
            <a:chOff x="9760547" y="1207489"/>
            <a:chExt cx="811523" cy="1037930"/>
          </a:xfrm>
        </p:grpSpPr>
        <p:sp>
          <p:nvSpPr>
            <p:cNvPr id="364" name="正方形/長方形 363"/>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365" name="グループ化 364"/>
            <p:cNvGrpSpPr/>
            <p:nvPr/>
          </p:nvGrpSpPr>
          <p:grpSpPr>
            <a:xfrm>
              <a:off x="9760547" y="1207489"/>
              <a:ext cx="811523" cy="1037930"/>
              <a:chOff x="7586688" y="3639917"/>
              <a:chExt cx="811523" cy="1037930"/>
            </a:xfrm>
          </p:grpSpPr>
          <p:sp>
            <p:nvSpPr>
              <p:cNvPr id="366" name="正方形/長方形 365"/>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367" name="グループ化 366"/>
              <p:cNvGrpSpPr/>
              <p:nvPr/>
            </p:nvGrpSpPr>
            <p:grpSpPr>
              <a:xfrm>
                <a:off x="7586688" y="3639917"/>
                <a:ext cx="811523" cy="1037930"/>
                <a:chOff x="4707998" y="5184592"/>
                <a:chExt cx="879391" cy="1045738"/>
              </a:xfrm>
              <a:solidFill>
                <a:schemeClr val="bg1"/>
              </a:solidFill>
            </p:grpSpPr>
            <p:cxnSp>
              <p:nvCxnSpPr>
                <p:cNvPr id="368" name="直線コネクタ 367"/>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9" name="直線コネクタ 368"/>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0" name="直線コネクタ 369"/>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1" name="直線コネクタ 370"/>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2" name="直線コネクタ 371"/>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3" name="直線コネクタ 372"/>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4" name="直線コネクタ 373"/>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grpSp>
      </p:grpSp>
      <p:sp>
        <p:nvSpPr>
          <p:cNvPr id="375" name="角丸四角形 374"/>
          <p:cNvSpPr/>
          <p:nvPr/>
        </p:nvSpPr>
        <p:spPr>
          <a:xfrm>
            <a:off x="8693207" y="4957622"/>
            <a:ext cx="220522" cy="214732"/>
          </a:xfrm>
          <a:prstGeom prst="roundRect">
            <a:avLst/>
          </a:prstGeom>
          <a:solidFill>
            <a:schemeClr val="accent3"/>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76" name="テキスト ボックス 375"/>
          <p:cNvSpPr txBox="1"/>
          <p:nvPr/>
        </p:nvSpPr>
        <p:spPr>
          <a:xfrm>
            <a:off x="8437656" y="5114193"/>
            <a:ext cx="292388" cy="226985"/>
          </a:xfrm>
          <a:prstGeom prst="rect">
            <a:avLst/>
          </a:prstGeom>
          <a:noFill/>
          <a:ln>
            <a:solidFill>
              <a:schemeClr val="bg1"/>
            </a:solidFill>
          </a:ln>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srgbClr val="000000"/>
                </a:solidFill>
                <a:effectLst/>
                <a:uLnTx/>
                <a:uFillTx/>
                <a:latin typeface="Arial"/>
                <a:ea typeface="ＭＳ Ｐゴシック"/>
                <a:cs typeface="+mn-cs"/>
              </a:rPr>
              <a:t>・・・</a:t>
            </a:r>
            <a:endParaRPr kumimoji="1" lang="en-US" altLang="ja-JP" sz="7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77" name="正方形/長方形 376"/>
          <p:cNvSpPr/>
          <p:nvPr/>
        </p:nvSpPr>
        <p:spPr>
          <a:xfrm>
            <a:off x="8738798" y="4768570"/>
            <a:ext cx="95415" cy="129450"/>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78" name="四角形吹き出し 377"/>
          <p:cNvSpPr/>
          <p:nvPr/>
        </p:nvSpPr>
        <p:spPr>
          <a:xfrm>
            <a:off x="8259201" y="4731867"/>
            <a:ext cx="629851" cy="194945"/>
          </a:xfrm>
          <a:prstGeom prst="wedgeRectCallout">
            <a:avLst>
              <a:gd name="adj1" fmla="val 49746"/>
              <a:gd name="adj2" fmla="val -18569"/>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79" name="四角形吹き出し 378"/>
          <p:cNvSpPr/>
          <p:nvPr/>
        </p:nvSpPr>
        <p:spPr>
          <a:xfrm>
            <a:off x="8259201" y="4967365"/>
            <a:ext cx="629851" cy="194945"/>
          </a:xfrm>
          <a:prstGeom prst="wedgeRectCallout">
            <a:avLst>
              <a:gd name="adj1" fmla="val 49746"/>
              <a:gd name="adj2" fmla="val -18569"/>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80" name="四角形吹き出し 379"/>
          <p:cNvSpPr/>
          <p:nvPr/>
        </p:nvSpPr>
        <p:spPr>
          <a:xfrm>
            <a:off x="8258341" y="5350397"/>
            <a:ext cx="629851" cy="194945"/>
          </a:xfrm>
          <a:prstGeom prst="wedgeRectCallout">
            <a:avLst>
              <a:gd name="adj1" fmla="val 49746"/>
              <a:gd name="adj2" fmla="val -18569"/>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81" name="正方形/長方形 380"/>
          <p:cNvSpPr/>
          <p:nvPr/>
        </p:nvSpPr>
        <p:spPr>
          <a:xfrm>
            <a:off x="8744027" y="4995714"/>
            <a:ext cx="95415" cy="129450"/>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82" name="正方形/長方形 381"/>
          <p:cNvSpPr/>
          <p:nvPr/>
        </p:nvSpPr>
        <p:spPr>
          <a:xfrm>
            <a:off x="8751199" y="5383927"/>
            <a:ext cx="95415" cy="129450"/>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83" name="正方形/長方形 382"/>
          <p:cNvSpPr/>
          <p:nvPr/>
        </p:nvSpPr>
        <p:spPr>
          <a:xfrm>
            <a:off x="8326953" y="5011347"/>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84" name="正方形/長方形 383"/>
          <p:cNvSpPr/>
          <p:nvPr/>
        </p:nvSpPr>
        <p:spPr>
          <a:xfrm>
            <a:off x="8319896" y="5388809"/>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385" name="グループ化 384"/>
          <p:cNvGrpSpPr/>
          <p:nvPr/>
        </p:nvGrpSpPr>
        <p:grpSpPr>
          <a:xfrm>
            <a:off x="8177406" y="4576060"/>
            <a:ext cx="811523" cy="1037930"/>
            <a:chOff x="9760547" y="1207489"/>
            <a:chExt cx="811523" cy="1037930"/>
          </a:xfrm>
        </p:grpSpPr>
        <p:sp>
          <p:nvSpPr>
            <p:cNvPr id="386" name="正方形/長方形 385"/>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387" name="グループ化 386"/>
            <p:cNvGrpSpPr/>
            <p:nvPr/>
          </p:nvGrpSpPr>
          <p:grpSpPr>
            <a:xfrm>
              <a:off x="9760547" y="1207489"/>
              <a:ext cx="811523" cy="1037930"/>
              <a:chOff x="7586688" y="3639917"/>
              <a:chExt cx="811523" cy="1037930"/>
            </a:xfrm>
          </p:grpSpPr>
          <p:sp>
            <p:nvSpPr>
              <p:cNvPr id="388" name="正方形/長方形 387"/>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389" name="グループ化 388"/>
              <p:cNvGrpSpPr/>
              <p:nvPr/>
            </p:nvGrpSpPr>
            <p:grpSpPr>
              <a:xfrm>
                <a:off x="7586688" y="3639917"/>
                <a:ext cx="811523" cy="1037930"/>
                <a:chOff x="4707998" y="5184592"/>
                <a:chExt cx="879391" cy="1045738"/>
              </a:xfrm>
              <a:solidFill>
                <a:schemeClr val="bg1"/>
              </a:solidFill>
            </p:grpSpPr>
            <p:cxnSp>
              <p:nvCxnSpPr>
                <p:cNvPr id="390" name="直線コネクタ 389"/>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1" name="直線コネクタ 390"/>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2" name="直線コネクタ 391"/>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3" name="直線コネクタ 392"/>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4" name="直線コネクタ 393"/>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5" name="直線コネクタ 394"/>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6" name="直線コネクタ 395"/>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grpSp>
      </p:grpSp>
      <p:sp>
        <p:nvSpPr>
          <p:cNvPr id="397" name="角丸四角形 396"/>
          <p:cNvSpPr/>
          <p:nvPr/>
        </p:nvSpPr>
        <p:spPr>
          <a:xfrm>
            <a:off x="8693207" y="4957622"/>
            <a:ext cx="220522" cy="214732"/>
          </a:xfrm>
          <a:prstGeom prst="roundRect">
            <a:avLst/>
          </a:prstGeom>
          <a:solidFill>
            <a:schemeClr val="accent3"/>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98" name="テキスト ボックス 397"/>
          <p:cNvSpPr txBox="1"/>
          <p:nvPr/>
        </p:nvSpPr>
        <p:spPr>
          <a:xfrm>
            <a:off x="8437656" y="5114193"/>
            <a:ext cx="292388" cy="226985"/>
          </a:xfrm>
          <a:prstGeom prst="rect">
            <a:avLst/>
          </a:prstGeom>
          <a:noFill/>
          <a:ln>
            <a:solidFill>
              <a:schemeClr val="bg1"/>
            </a:solidFill>
          </a:ln>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srgbClr val="000000"/>
                </a:solidFill>
                <a:effectLst/>
                <a:uLnTx/>
                <a:uFillTx/>
                <a:latin typeface="Arial"/>
                <a:ea typeface="ＭＳ Ｐゴシック"/>
                <a:cs typeface="+mn-cs"/>
              </a:rPr>
              <a:t>・・・</a:t>
            </a:r>
            <a:endParaRPr kumimoji="1" lang="en-US" altLang="ja-JP" sz="7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99" name="正方形/長方形 398"/>
          <p:cNvSpPr/>
          <p:nvPr/>
        </p:nvSpPr>
        <p:spPr>
          <a:xfrm>
            <a:off x="8738798" y="4768570"/>
            <a:ext cx="95415" cy="129450"/>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400" name="正方形/長方形 399"/>
          <p:cNvSpPr/>
          <p:nvPr/>
        </p:nvSpPr>
        <p:spPr>
          <a:xfrm>
            <a:off x="8744027" y="4995714"/>
            <a:ext cx="95415" cy="129450"/>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401" name="正方形/長方形 400"/>
          <p:cNvSpPr/>
          <p:nvPr/>
        </p:nvSpPr>
        <p:spPr>
          <a:xfrm>
            <a:off x="8751199" y="5383927"/>
            <a:ext cx="95415" cy="129450"/>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402" name="正方形/長方形 401"/>
          <p:cNvSpPr/>
          <p:nvPr/>
        </p:nvSpPr>
        <p:spPr>
          <a:xfrm>
            <a:off x="8326953" y="5011347"/>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403" name="正方形/長方形 402"/>
          <p:cNvSpPr/>
          <p:nvPr/>
        </p:nvSpPr>
        <p:spPr>
          <a:xfrm>
            <a:off x="8319896" y="5388809"/>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404" name="テキスト ボックス 403"/>
          <p:cNvSpPr txBox="1"/>
          <p:nvPr/>
        </p:nvSpPr>
        <p:spPr>
          <a:xfrm rot="5400000">
            <a:off x="8528985" y="4728234"/>
            <a:ext cx="292388" cy="226985"/>
          </a:xfrm>
          <a:prstGeom prst="rect">
            <a:avLst/>
          </a:prstGeom>
          <a:noFill/>
          <a:ln>
            <a:noFill/>
          </a:ln>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srgbClr val="000000"/>
                </a:solidFill>
                <a:effectLst/>
                <a:uLnTx/>
                <a:uFillTx/>
                <a:latin typeface="Arial"/>
                <a:ea typeface="ＭＳ Ｐゴシック"/>
                <a:cs typeface="+mn-cs"/>
              </a:rPr>
              <a:t>・・・</a:t>
            </a:r>
            <a:endParaRPr kumimoji="1" lang="en-US" altLang="ja-JP" sz="7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405" name="テキスト ボックス 404"/>
          <p:cNvSpPr txBox="1"/>
          <p:nvPr/>
        </p:nvSpPr>
        <p:spPr>
          <a:xfrm rot="5400000">
            <a:off x="8530081" y="4956418"/>
            <a:ext cx="292388" cy="226985"/>
          </a:xfrm>
          <a:prstGeom prst="rect">
            <a:avLst/>
          </a:prstGeom>
          <a:noFill/>
          <a:ln>
            <a:noFill/>
          </a:ln>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srgbClr val="000000"/>
                </a:solidFill>
                <a:effectLst/>
                <a:uLnTx/>
                <a:uFillTx/>
                <a:latin typeface="Arial"/>
                <a:ea typeface="ＭＳ Ｐゴシック"/>
                <a:cs typeface="+mn-cs"/>
              </a:rPr>
              <a:t>・・・</a:t>
            </a:r>
            <a:endParaRPr kumimoji="1" lang="en-US" altLang="ja-JP" sz="7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406" name="テキスト ボックス 405"/>
          <p:cNvSpPr txBox="1"/>
          <p:nvPr/>
        </p:nvSpPr>
        <p:spPr>
          <a:xfrm rot="5400000">
            <a:off x="8523259" y="5346533"/>
            <a:ext cx="292388" cy="226985"/>
          </a:xfrm>
          <a:prstGeom prst="rect">
            <a:avLst/>
          </a:prstGeom>
          <a:noFill/>
          <a:ln>
            <a:noFill/>
          </a:ln>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srgbClr val="000000"/>
                </a:solidFill>
                <a:effectLst/>
                <a:uLnTx/>
                <a:uFillTx/>
                <a:latin typeface="Arial"/>
                <a:ea typeface="ＭＳ Ｐゴシック"/>
                <a:cs typeface="+mn-cs"/>
              </a:rPr>
              <a:t>・・・</a:t>
            </a:r>
            <a:endParaRPr kumimoji="1" lang="en-US" altLang="ja-JP" sz="7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407" name="正方形/長方形 406"/>
          <p:cNvSpPr/>
          <p:nvPr/>
        </p:nvSpPr>
        <p:spPr>
          <a:xfrm>
            <a:off x="8326953" y="4772621"/>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dirty="0"/>
          </a:p>
        </p:txBody>
      </p:sp>
      <p:sp>
        <p:nvSpPr>
          <p:cNvPr id="408" name="右矢印 407"/>
          <p:cNvSpPr/>
          <p:nvPr/>
        </p:nvSpPr>
        <p:spPr>
          <a:xfrm rot="5400000">
            <a:off x="6554867" y="3455955"/>
            <a:ext cx="1269499" cy="272161"/>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409" name="テキスト ボックス 408"/>
          <p:cNvSpPr txBox="1"/>
          <p:nvPr/>
        </p:nvSpPr>
        <p:spPr>
          <a:xfrm>
            <a:off x="4538965" y="3231026"/>
            <a:ext cx="2371682" cy="830997"/>
          </a:xfrm>
          <a:prstGeom prst="rect">
            <a:avLst/>
          </a:prstGeom>
          <a:solidFill>
            <a:srgbClr val="D4FFFF"/>
          </a:solidFill>
          <a:ln w="38100">
            <a:solidFill>
              <a:srgbClr val="FF0000"/>
            </a:solidFill>
          </a:ln>
        </p:spPr>
        <p:txBody>
          <a:bodyPr wrap="square" rtlCol="0">
            <a:spAutoFit/>
          </a:bodyPr>
          <a:lstStyle/>
          <a:p>
            <a:r>
              <a:rPr lang="ja-JP" altLang="en-US" sz="1600" dirty="0" smtClean="0"/>
              <a:t>ブルームフィルタにより類似コードを含む可能性があるファイルを抽出</a:t>
            </a:r>
            <a:endParaRPr lang="ja-JP" altLang="en-US" sz="1600" dirty="0"/>
          </a:p>
        </p:txBody>
      </p:sp>
      <p:sp>
        <p:nvSpPr>
          <p:cNvPr id="410" name="右矢印 409"/>
          <p:cNvSpPr/>
          <p:nvPr/>
        </p:nvSpPr>
        <p:spPr>
          <a:xfrm rot="10800000">
            <a:off x="3208472" y="4754953"/>
            <a:ext cx="2984349" cy="255859"/>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29" name="テキスト ボックス 328"/>
          <p:cNvSpPr txBox="1"/>
          <p:nvPr/>
        </p:nvSpPr>
        <p:spPr>
          <a:xfrm>
            <a:off x="3632766" y="5016176"/>
            <a:ext cx="2356872" cy="830997"/>
          </a:xfrm>
          <a:prstGeom prst="rect">
            <a:avLst/>
          </a:prstGeom>
          <a:solidFill>
            <a:srgbClr val="D4FFFF"/>
          </a:solidFill>
          <a:ln>
            <a:solidFill>
              <a:schemeClr val="tx1"/>
            </a:solidFill>
          </a:ln>
        </p:spPr>
        <p:txBody>
          <a:bodyPr wrap="square" rtlCol="0">
            <a:spAutoFit/>
          </a:bodyPr>
          <a:lstStyle/>
          <a:p>
            <a:r>
              <a:rPr lang="ja-JP" altLang="en-US" sz="1600" dirty="0"/>
              <a:t>各ファイルとクエリの間</a:t>
            </a:r>
            <a:r>
              <a:rPr lang="ja-JP" altLang="en-US" sz="1600" dirty="0" smtClean="0"/>
              <a:t>の</a:t>
            </a:r>
            <a:r>
              <a:rPr lang="ja-JP" altLang="en-US" sz="1600" dirty="0"/>
              <a:t>類似度を</a:t>
            </a:r>
            <a:r>
              <a:rPr lang="ja-JP" altLang="en-US" sz="1600" dirty="0" smtClean="0">
                <a:solidFill>
                  <a:srgbClr val="FF0000"/>
                </a:solidFill>
              </a:rPr>
              <a:t>正規</a:t>
            </a:r>
            <a:r>
              <a:rPr lang="ja-JP" altLang="en-US" sz="1600" dirty="0">
                <a:solidFill>
                  <a:srgbClr val="FF0000"/>
                </a:solidFill>
              </a:rPr>
              <a:t>圧縮距離</a:t>
            </a:r>
            <a:r>
              <a:rPr lang="ja-JP" altLang="en-US" sz="1600" dirty="0"/>
              <a:t>を</a:t>
            </a:r>
            <a:r>
              <a:rPr lang="ja-JP" altLang="en-US" sz="1600" dirty="0" smtClean="0"/>
              <a:t>用いて計算</a:t>
            </a:r>
            <a:endParaRPr lang="ja-JP" altLang="en-US" sz="1600" dirty="0"/>
          </a:p>
        </p:txBody>
      </p:sp>
    </p:spTree>
    <p:extLst>
      <p:ext uri="{BB962C8B-B14F-4D97-AF65-F5344CB8AC3E}">
        <p14:creationId xmlns:p14="http://schemas.microsoft.com/office/powerpoint/2010/main" val="17931250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評価</a:t>
            </a:r>
            <a:r>
              <a:rPr lang="ja-JP" altLang="en-US" sz="3600" dirty="0"/>
              <a:t>方法</a:t>
            </a:r>
            <a:endParaRPr kumimoji="1" lang="ja-JP" altLang="en-US" sz="3600" dirty="0"/>
          </a:p>
        </p:txBody>
      </p:sp>
      <p:sp>
        <p:nvSpPr>
          <p:cNvPr id="3" name="コンテンツ プレースホルダー 2"/>
          <p:cNvSpPr>
            <a:spLocks noGrp="1"/>
          </p:cNvSpPr>
          <p:nvPr>
            <p:ph idx="1"/>
          </p:nvPr>
        </p:nvSpPr>
        <p:spPr>
          <a:xfrm>
            <a:off x="208093" y="1553361"/>
            <a:ext cx="8522549" cy="4525963"/>
          </a:xfrm>
        </p:spPr>
        <p:txBody>
          <a:bodyPr/>
          <a:lstStyle/>
          <a:p>
            <a:r>
              <a:rPr lang="ja-JP" altLang="en-US" sz="2400" dirty="0" smtClean="0"/>
              <a:t>既存の</a:t>
            </a:r>
            <a:r>
              <a:rPr lang="en-US" altLang="ja-JP" sz="2400" dirty="0" err="1" smtClean="0"/>
              <a:t>NCDSearch</a:t>
            </a:r>
            <a:r>
              <a:rPr lang="ja-JP" altLang="en-US" sz="2400" dirty="0" smtClean="0"/>
              <a:t>の評価実験と同じ条件で比較実験</a:t>
            </a:r>
          </a:p>
          <a:p>
            <a:pPr lvl="1"/>
            <a:r>
              <a:rPr lang="en-US" altLang="ja-JP" sz="2000" dirty="0" err="1" smtClean="0"/>
              <a:t>PostgreSQL,Git,Linux</a:t>
            </a:r>
            <a:r>
              <a:rPr lang="ja-JP" altLang="ja-JP" sz="2000" dirty="0" smtClean="0"/>
              <a:t>の</a:t>
            </a:r>
            <a:r>
              <a:rPr lang="ja-JP" altLang="en-US" sz="2000" dirty="0" smtClean="0"/>
              <a:t>更新履歴から類似コードのバグ修正を集めたクエリ・検索結果の集合の組から成るデータセット　</a:t>
            </a:r>
            <a:endParaRPr lang="en-US" altLang="ja-JP" sz="2000" dirty="0" smtClean="0"/>
          </a:p>
          <a:p>
            <a:pPr lvl="1"/>
            <a:endParaRPr lang="en-US" altLang="ja-JP" sz="400" dirty="0" smtClean="0"/>
          </a:p>
          <a:p>
            <a:pPr lvl="3"/>
            <a:r>
              <a:rPr lang="ja-JP" altLang="en-US" sz="1800" dirty="0" smtClean="0"/>
              <a:t>完全</a:t>
            </a:r>
            <a:r>
              <a:rPr lang="ja-JP" altLang="en-US" sz="1800" dirty="0"/>
              <a:t>一致コード、類似コードを含む</a:t>
            </a:r>
            <a:endParaRPr lang="en-US" altLang="ja-JP" sz="1800" dirty="0"/>
          </a:p>
          <a:p>
            <a:pPr lvl="3"/>
            <a:r>
              <a:rPr lang="ja-JP" altLang="en-US" sz="1800" dirty="0"/>
              <a:t>既存</a:t>
            </a:r>
            <a:r>
              <a:rPr lang="ja-JP" altLang="en-US" sz="1800" dirty="0" smtClean="0"/>
              <a:t>の</a:t>
            </a:r>
            <a:r>
              <a:rPr lang="en-US" altLang="ja-JP" sz="1800" dirty="0" err="1" smtClean="0"/>
              <a:t>NCDSearch</a:t>
            </a:r>
            <a:r>
              <a:rPr lang="ja-JP" altLang="en-US" sz="1800" dirty="0"/>
              <a:t>では</a:t>
            </a:r>
            <a:r>
              <a:rPr lang="en-US" altLang="ja-JP" sz="1800" dirty="0" smtClean="0"/>
              <a:t>recall</a:t>
            </a:r>
            <a:r>
              <a:rPr lang="ja-JP" altLang="en-US" sz="1800" dirty="0"/>
              <a:t>が</a:t>
            </a:r>
            <a:r>
              <a:rPr lang="en-US" altLang="ja-JP" sz="1800" dirty="0" smtClean="0"/>
              <a:t>1</a:t>
            </a:r>
          </a:p>
        </p:txBody>
      </p:sp>
      <p:sp>
        <p:nvSpPr>
          <p:cNvPr id="4" name="スライド番号プレースホルダー 3"/>
          <p:cNvSpPr>
            <a:spLocks noGrp="1"/>
          </p:cNvSpPr>
          <p:nvPr>
            <p:ph type="sldNum" sz="quarter" idx="12"/>
          </p:nvPr>
        </p:nvSpPr>
        <p:spPr>
          <a:xfrm>
            <a:off x="7364405" y="5487602"/>
            <a:ext cx="1150938" cy="2889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7" name="角丸四角形 6"/>
          <p:cNvSpPr/>
          <p:nvPr/>
        </p:nvSpPr>
        <p:spPr>
          <a:xfrm>
            <a:off x="342042" y="3702424"/>
            <a:ext cx="7977205" cy="1824037"/>
          </a:xfrm>
          <a:prstGeom prst="roundRect">
            <a:avLst/>
          </a:prstGeom>
          <a:solidFill>
            <a:schemeClr val="bg1"/>
          </a:solidFill>
          <a:ln w="19050">
            <a:solidFill>
              <a:srgbClr val="4C84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コンテンツ プレースホルダー 2"/>
          <p:cNvSpPr txBox="1">
            <a:spLocks/>
          </p:cNvSpPr>
          <p:nvPr/>
        </p:nvSpPr>
        <p:spPr bwMode="auto">
          <a:xfrm>
            <a:off x="567237" y="3488559"/>
            <a:ext cx="1252598" cy="327783"/>
          </a:xfrm>
          <a:prstGeom prst="rect">
            <a:avLst/>
          </a:prstGeom>
          <a:solidFill>
            <a:schemeClr val="bg1"/>
          </a:solidFill>
          <a:ln>
            <a:noFill/>
          </a:ln>
          <a:effectLs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None/>
            </a:pPr>
            <a:r>
              <a:rPr lang="ja-JP" altLang="en-US" sz="2000" dirty="0">
                <a:latin typeface="+mn-ea"/>
                <a:ea typeface="+mn-ea"/>
              </a:rPr>
              <a:t>研究課題</a:t>
            </a:r>
          </a:p>
        </p:txBody>
      </p:sp>
      <p:sp>
        <p:nvSpPr>
          <p:cNvPr id="10" name="テキスト ボックス 9"/>
          <p:cNvSpPr txBox="1"/>
          <p:nvPr/>
        </p:nvSpPr>
        <p:spPr>
          <a:xfrm>
            <a:off x="567237" y="3931887"/>
            <a:ext cx="7866404" cy="1338828"/>
          </a:xfrm>
          <a:prstGeom prst="rect">
            <a:avLst/>
          </a:prstGeom>
          <a:noFill/>
        </p:spPr>
        <p:txBody>
          <a:bodyPr wrap="square" rtlCol="0">
            <a:spAutoFit/>
          </a:bodyPr>
          <a:lstStyle/>
          <a:p>
            <a:pPr marL="0" lvl="1"/>
            <a:r>
              <a:rPr lang="en-US" altLang="ja-JP" sz="2000" dirty="0" smtClean="0"/>
              <a:t>RQ1 :</a:t>
            </a:r>
            <a:r>
              <a:rPr lang="ja-JP" altLang="en-US" sz="2000" dirty="0" smtClean="0"/>
              <a:t> 処理</a:t>
            </a:r>
            <a:r>
              <a:rPr lang="ja-JP" altLang="en-US" sz="2000" dirty="0"/>
              <a:t>速度は短縮されるか</a:t>
            </a:r>
            <a:endParaRPr lang="en-US" altLang="ja-JP" sz="2000" dirty="0"/>
          </a:p>
          <a:p>
            <a:pPr marL="0" lvl="1"/>
            <a:endParaRPr lang="ja-JP" altLang="en-US" sz="1050" dirty="0"/>
          </a:p>
          <a:p>
            <a:pPr marL="0" lvl="1"/>
            <a:r>
              <a:rPr lang="en-US" altLang="ja-JP" sz="2000" dirty="0" smtClean="0"/>
              <a:t>RQ2 : recall</a:t>
            </a:r>
            <a:r>
              <a:rPr lang="ja-JP" altLang="en-US" sz="2000" dirty="0"/>
              <a:t>は改変前と同じ</a:t>
            </a:r>
            <a:r>
              <a:rPr lang="en-US" altLang="ja-JP" sz="2000" dirty="0" smtClean="0"/>
              <a:t>1</a:t>
            </a:r>
            <a:r>
              <a:rPr lang="ja-JP" altLang="en-US" sz="2000" dirty="0" smtClean="0"/>
              <a:t>に保たれる</a:t>
            </a:r>
            <a:r>
              <a:rPr lang="ja-JP" altLang="en-US" sz="2000" dirty="0"/>
              <a:t>か</a:t>
            </a:r>
            <a:endParaRPr lang="en-US" altLang="ja-JP" sz="2000" dirty="0"/>
          </a:p>
          <a:p>
            <a:pPr marL="0" lvl="1"/>
            <a:endParaRPr lang="en-US" altLang="ja-JP" sz="1050" dirty="0"/>
          </a:p>
          <a:p>
            <a:pPr marL="0" lvl="1"/>
            <a:r>
              <a:rPr lang="en-US" altLang="ja-JP" sz="2000" dirty="0" smtClean="0"/>
              <a:t>RQ3 : </a:t>
            </a:r>
            <a:r>
              <a:rPr lang="ja-JP" altLang="en-US" sz="2000" dirty="0" smtClean="0"/>
              <a:t>上記</a:t>
            </a:r>
            <a:r>
              <a:rPr lang="ja-JP" altLang="en-US" sz="2000" dirty="0"/>
              <a:t>を実現する適切な</a:t>
            </a:r>
            <a:r>
              <a:rPr lang="ja-JP" altLang="en-US" sz="2000" dirty="0" smtClean="0"/>
              <a:t>パラメータはどんな値か</a:t>
            </a:r>
            <a:endParaRPr lang="en-US" altLang="ja-JP" sz="2000" dirty="0"/>
          </a:p>
        </p:txBody>
      </p:sp>
    </p:spTree>
    <p:extLst>
      <p:ext uri="{BB962C8B-B14F-4D97-AF65-F5344CB8AC3E}">
        <p14:creationId xmlns:p14="http://schemas.microsoft.com/office/powerpoint/2010/main" val="14827564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コード片検索の必要性</a:t>
            </a:r>
            <a:endParaRPr kumimoji="1" lang="ja-JP" altLang="en-US" sz="3600" dirty="0"/>
          </a:p>
        </p:txBody>
      </p:sp>
      <p:sp>
        <p:nvSpPr>
          <p:cNvPr id="3" name="コンテンツ プレースホルダー 2"/>
          <p:cNvSpPr>
            <a:spLocks noGrp="1"/>
          </p:cNvSpPr>
          <p:nvPr>
            <p:ph idx="1"/>
          </p:nvPr>
        </p:nvSpPr>
        <p:spPr>
          <a:xfrm>
            <a:off x="252000" y="1600200"/>
            <a:ext cx="8640000" cy="4630127"/>
          </a:xfrm>
        </p:spPr>
        <p:txBody>
          <a:bodyPr/>
          <a:lstStyle/>
          <a:p>
            <a:r>
              <a:rPr lang="ja-JP" altLang="en-US" sz="2800" dirty="0" smtClean="0"/>
              <a:t>ソフトウェアの再利用</a:t>
            </a:r>
            <a:endParaRPr lang="en-US" altLang="ja-JP" sz="2800" dirty="0" smtClean="0"/>
          </a:p>
          <a:p>
            <a:pPr lvl="1"/>
            <a:r>
              <a:rPr lang="ja-JP" altLang="en-US" sz="2400" dirty="0" smtClean="0"/>
              <a:t>開発</a:t>
            </a:r>
            <a:r>
              <a:rPr lang="ja-JP" altLang="en-US" sz="2400" dirty="0"/>
              <a:t>のコストを抑え，ソフトウェアを効率的に</a:t>
            </a:r>
            <a:r>
              <a:rPr lang="ja-JP" altLang="en-US" sz="2400" dirty="0" smtClean="0"/>
              <a:t>開発可能</a:t>
            </a:r>
            <a:endParaRPr lang="en-US" altLang="ja-JP" sz="2400" dirty="0" smtClean="0"/>
          </a:p>
          <a:p>
            <a:pPr lvl="1"/>
            <a:r>
              <a:rPr lang="ja-JP" altLang="en-US" sz="2400" dirty="0"/>
              <a:t>ソフトウェアの保守コストを大きくする</a:t>
            </a:r>
            <a:r>
              <a:rPr lang="ja-JP" altLang="en-US" sz="2400" dirty="0" smtClean="0"/>
              <a:t>要因</a:t>
            </a:r>
            <a:endParaRPr lang="en-US" altLang="ja-JP" sz="2400" dirty="0" smtClean="0"/>
          </a:p>
          <a:p>
            <a:pPr lvl="2"/>
            <a:r>
              <a:rPr lang="ja-JP" altLang="en-US" sz="2000" dirty="0" smtClean="0"/>
              <a:t>同一</a:t>
            </a:r>
            <a:r>
              <a:rPr lang="ja-JP" altLang="en-US" sz="2000" dirty="0"/>
              <a:t>または類似した部分を持つ</a:t>
            </a:r>
            <a:r>
              <a:rPr lang="ja-JP" altLang="en-US" sz="2000" dirty="0" smtClean="0"/>
              <a:t>コード片が生じる</a:t>
            </a:r>
            <a:endParaRPr lang="en-US" altLang="ja-JP" sz="2000" dirty="0" smtClean="0"/>
          </a:p>
          <a:p>
            <a:pPr lvl="2"/>
            <a:r>
              <a:rPr lang="ja-JP" altLang="en-US" sz="2000" dirty="0"/>
              <a:t>コードを修正する場合</a:t>
            </a:r>
            <a:r>
              <a:rPr lang="en-US" altLang="ja-JP" sz="2000" dirty="0"/>
              <a:t>, </a:t>
            </a:r>
            <a:r>
              <a:rPr lang="ja-JP" altLang="en-US" sz="2000" dirty="0"/>
              <a:t>類似コードの同時修正</a:t>
            </a:r>
            <a:r>
              <a:rPr lang="ja-JP" altLang="en-US" sz="2000" dirty="0" smtClean="0"/>
              <a:t>を検討</a:t>
            </a:r>
            <a:r>
              <a:rPr lang="ja-JP" altLang="en-US" sz="2000" dirty="0"/>
              <a:t>する必要が</a:t>
            </a:r>
            <a:r>
              <a:rPr lang="ja-JP" altLang="en-US" sz="2000" dirty="0" smtClean="0"/>
              <a:t>ある</a:t>
            </a:r>
            <a:endParaRPr lang="en-US" altLang="ja-JP" sz="2000" dirty="0"/>
          </a:p>
          <a:p>
            <a:endParaRPr lang="en-US" altLang="ja-JP" sz="1200" dirty="0" smtClean="0"/>
          </a:p>
          <a:p>
            <a:r>
              <a:rPr lang="ja-JP" altLang="en-US" sz="2800" dirty="0" smtClean="0"/>
              <a:t>大規模</a:t>
            </a:r>
            <a:r>
              <a:rPr lang="ja-JP" altLang="en-US" sz="2800" dirty="0"/>
              <a:t>なソフトウェアほど多くの類似コードを含む</a:t>
            </a:r>
            <a:endParaRPr lang="en-US" altLang="ja-JP" sz="2800" dirty="0"/>
          </a:p>
          <a:p>
            <a:pPr lvl="1"/>
            <a:r>
              <a:rPr lang="ja-JP" altLang="en-US" sz="2400" dirty="0" smtClean="0"/>
              <a:t>類似コードを一つ一つ</a:t>
            </a:r>
            <a:r>
              <a:rPr lang="ja-JP" altLang="en-US" sz="2400" dirty="0"/>
              <a:t>手作業で探すのは非効率</a:t>
            </a:r>
            <a:endParaRPr lang="en-US" altLang="ja-JP" sz="2400" dirty="0"/>
          </a:p>
          <a:p>
            <a:pPr lvl="2"/>
            <a:endParaRPr lang="en-US" altLang="ja-JP" sz="2000" dirty="0" smtClean="0"/>
          </a:p>
          <a:p>
            <a:pPr lvl="2"/>
            <a:endParaRPr lang="en-US" altLang="ja-JP" sz="2000" dirty="0"/>
          </a:p>
          <a:p>
            <a:pPr lvl="2"/>
            <a:endParaRPr lang="en-US" altLang="ja-JP" sz="20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a:t>
            </a:fld>
            <a:endParaRPr lang="en-US" altLang="ja-JP"/>
          </a:p>
        </p:txBody>
      </p:sp>
      <p:sp>
        <p:nvSpPr>
          <p:cNvPr id="38" name="テキスト ボックス 37"/>
          <p:cNvSpPr txBox="1"/>
          <p:nvPr/>
        </p:nvSpPr>
        <p:spPr>
          <a:xfrm>
            <a:off x="1682107" y="5832152"/>
            <a:ext cx="5860900" cy="523220"/>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lang="ja-JP" altLang="en-US" sz="2800" dirty="0" smtClean="0"/>
              <a:t>類似コード</a:t>
            </a:r>
            <a:r>
              <a:rPr lang="ja-JP" altLang="en-US" sz="2800" dirty="0"/>
              <a:t>を検索するシステム</a:t>
            </a:r>
            <a:r>
              <a:rPr kumimoji="1" lang="ja-JP" altLang="en-US" sz="2800" dirty="0"/>
              <a:t>が必要</a:t>
            </a:r>
          </a:p>
        </p:txBody>
      </p:sp>
      <p:sp>
        <p:nvSpPr>
          <p:cNvPr id="39" name="下矢印 38"/>
          <p:cNvSpPr/>
          <p:nvPr/>
        </p:nvSpPr>
        <p:spPr>
          <a:xfrm>
            <a:off x="4306374" y="4978042"/>
            <a:ext cx="612366" cy="729065"/>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Tree>
    <p:extLst>
      <p:ext uri="{BB962C8B-B14F-4D97-AF65-F5344CB8AC3E}">
        <p14:creationId xmlns:p14="http://schemas.microsoft.com/office/powerpoint/2010/main" val="29635599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7200" y="1580198"/>
            <a:ext cx="8686800" cy="4525963"/>
          </a:xfrm>
        </p:spPr>
        <p:txBody>
          <a:bodyPr/>
          <a:lstStyle/>
          <a:p>
            <a:endParaRPr lang="en-US" altLang="ja-JP" sz="2400" dirty="0" smtClean="0"/>
          </a:p>
          <a:p>
            <a:endParaRPr lang="en-US" altLang="ja-JP" sz="2400" dirty="0"/>
          </a:p>
          <a:p>
            <a:endParaRPr lang="en-US" altLang="ja-JP" sz="2400" dirty="0" smtClean="0"/>
          </a:p>
          <a:p>
            <a:endParaRPr lang="en-US" altLang="ja-JP" sz="2400" dirty="0"/>
          </a:p>
          <a:p>
            <a:endParaRPr lang="en-US" altLang="ja-JP" sz="2400" dirty="0" smtClean="0"/>
          </a:p>
          <a:p>
            <a:pPr marL="0" indent="0">
              <a:buNone/>
            </a:pPr>
            <a:endParaRPr lang="en-US" altLang="ja-JP" sz="2400" dirty="0" smtClean="0"/>
          </a:p>
          <a:p>
            <a:endParaRPr lang="en-US" altLang="ja-JP" sz="1000" dirty="0" smtClean="0"/>
          </a:p>
          <a:p>
            <a:r>
              <a:rPr lang="ja-JP" altLang="en-US" sz="2400" dirty="0" smtClean="0"/>
              <a:t>単語間</a:t>
            </a:r>
            <a:r>
              <a:rPr lang="ja-JP" altLang="en-US" sz="2400" dirty="0"/>
              <a:t>の順序関係を</a:t>
            </a:r>
            <a:r>
              <a:rPr lang="ja-JP" altLang="en-US" sz="2400" dirty="0" smtClean="0"/>
              <a:t>保存</a:t>
            </a:r>
            <a:endParaRPr lang="en-US" altLang="ja-JP" sz="2400" dirty="0"/>
          </a:p>
          <a:p>
            <a:pPr marL="457200" lvl="1" indent="0">
              <a:buNone/>
            </a:pPr>
            <a:r>
              <a:rPr lang="ja-JP" altLang="en-US" sz="2400" dirty="0"/>
              <a:t>→ </a:t>
            </a:r>
            <a:r>
              <a:rPr lang="en-US" altLang="ja-JP" sz="2400" dirty="0"/>
              <a:t>n-gram</a:t>
            </a:r>
            <a:r>
              <a:rPr lang="ja-JP" altLang="en-US" sz="2400" dirty="0"/>
              <a:t>でコードを</a:t>
            </a:r>
            <a:r>
              <a:rPr lang="ja-JP" altLang="en-US" sz="2400" dirty="0" smtClean="0"/>
              <a:t>分割</a:t>
            </a:r>
            <a:endParaRPr lang="en-US" altLang="ja-JP" sz="2400" dirty="0" smtClean="0"/>
          </a:p>
          <a:p>
            <a:pPr marL="457200" lvl="1" indent="0">
              <a:buNone/>
            </a:pPr>
            <a:endParaRPr lang="en-US" altLang="ja-JP" dirty="0"/>
          </a:p>
          <a:p>
            <a:pPr marL="457200" lvl="1" indent="0">
              <a:buNone/>
            </a:pPr>
            <a:endParaRPr lang="en-US" altLang="ja-JP" dirty="0"/>
          </a:p>
          <a:p>
            <a:pPr marL="0" indent="0">
              <a:buNone/>
            </a:pPr>
            <a:endParaRPr lang="en-US" altLang="ja-JP" sz="2800" dirty="0"/>
          </a:p>
          <a:p>
            <a:pPr marL="457200" lvl="1" indent="0">
              <a:buNone/>
            </a:pPr>
            <a:endParaRPr lang="en-US" altLang="ja-JP" sz="2400" dirty="0"/>
          </a:p>
          <a:p>
            <a:pPr marL="457200" lvl="1" indent="0">
              <a:buNone/>
            </a:pPr>
            <a:endParaRPr lang="en-US" altLang="ja-JP" dirty="0"/>
          </a:p>
          <a:p>
            <a:pPr marL="457200" lvl="1" indent="0">
              <a:buNone/>
            </a:pPr>
            <a:endParaRPr lang="en-US" altLang="ja-JP" sz="2400" dirty="0"/>
          </a:p>
          <a:p>
            <a:endParaRPr kumimoji="1" lang="ja-JP" altLang="en-US" sz="2800" dirty="0"/>
          </a:p>
        </p:txBody>
      </p:sp>
      <mc:AlternateContent xmlns:mc="http://schemas.openxmlformats.org/markup-compatibility/2006" xmlns:a14="http://schemas.microsoft.com/office/drawing/2010/main">
        <mc:Choice Requires="a14">
          <p:sp>
            <p:nvSpPr>
              <p:cNvPr id="21" name="正方形/長方形 20"/>
              <p:cNvSpPr/>
              <p:nvPr/>
            </p:nvSpPr>
            <p:spPr>
              <a:xfrm>
                <a:off x="490620" y="1664280"/>
                <a:ext cx="8213835" cy="2431435"/>
              </a:xfrm>
              <a:prstGeom prst="rect">
                <a:avLst/>
              </a:prstGeom>
              <a:solidFill>
                <a:srgbClr val="F3F3E1"/>
              </a:solidFill>
              <a:ln>
                <a:solidFill>
                  <a:schemeClr val="tx1"/>
                </a:solidFill>
              </a:ln>
            </p:spPr>
            <p:txBody>
              <a:bodyPr wrap="square">
                <a:spAutoFit/>
              </a:bodyPr>
              <a:lstStyle/>
              <a:p>
                <a:r>
                  <a:rPr lang="ja-JP" altLang="en-US" sz="2400" dirty="0"/>
                  <a:t>ビット列</a:t>
                </a:r>
                <a:endParaRPr lang="en-US" altLang="ja-JP" sz="2400" dirty="0"/>
              </a:p>
              <a:p>
                <a:pPr lvl="1"/>
                <a:r>
                  <a:rPr lang="ja-JP" altLang="en-US" sz="2000" dirty="0"/>
                  <a:t>ビット数が</a:t>
                </a:r>
                <a14:m>
                  <m:oMath xmlns:m="http://schemas.openxmlformats.org/officeDocument/2006/math">
                    <m:r>
                      <a:rPr lang="ja-JP" altLang="en-US" sz="2000" i="1">
                        <a:latin typeface="Cambria Math" panose="02040503050406030204" pitchFamily="18" charset="0"/>
                      </a:rPr>
                      <m:t>大きいほど</m:t>
                    </m:r>
                    <m:d>
                      <m:dPr>
                        <m:begChr m:val="|"/>
                        <m:endChr m:val="|"/>
                        <m:ctrlPr>
                          <a:rPr lang="en-US" altLang="ja-JP" sz="2000" i="1">
                            <a:latin typeface="Cambria Math" panose="02040503050406030204" pitchFamily="18" charset="0"/>
                          </a:rPr>
                        </m:ctrlPr>
                      </m:dPr>
                      <m:e>
                        <m:r>
                          <a:rPr lang="en-US" altLang="ja-JP" sz="2000" i="1">
                            <a:latin typeface="Cambria Math" panose="02040503050406030204" pitchFamily="18" charset="0"/>
                          </a:rPr>
                          <m:t>𝑞</m:t>
                        </m:r>
                        <m:r>
                          <a:rPr lang="en-US" altLang="ja-JP" sz="2000" i="1">
                            <a:latin typeface="Cambria Math" panose="02040503050406030204" pitchFamily="18" charset="0"/>
                          </a:rPr>
                          <m:t>∩</m:t>
                        </m:r>
                        <m:r>
                          <a:rPr lang="en-US" altLang="ja-JP" sz="2000" i="1">
                            <a:latin typeface="Cambria Math" panose="02040503050406030204" pitchFamily="18" charset="0"/>
                          </a:rPr>
                          <m:t>𝑓</m:t>
                        </m:r>
                      </m:e>
                    </m:d>
                  </m:oMath>
                </a14:m>
                <a:r>
                  <a:rPr lang="ja-JP" altLang="en-US" sz="2000" dirty="0"/>
                  <a:t>の推定の精度が</a:t>
                </a:r>
                <a:r>
                  <a:rPr lang="ja-JP" altLang="en-US" sz="2000" dirty="0" smtClean="0"/>
                  <a:t>上がる</a:t>
                </a:r>
                <a:endParaRPr lang="en-US" altLang="ja-JP" sz="2000" dirty="0"/>
              </a:p>
              <a:p>
                <a:pPr lvl="1"/>
                <a:r>
                  <a:rPr lang="ja-JP" altLang="en-US" sz="2000" dirty="0"/>
                  <a:t>→  （入力する要素数</a:t>
                </a:r>
                <a:r>
                  <a:rPr lang="en-US" altLang="ja-JP" sz="2000" dirty="0"/>
                  <a:t>)*1000</a:t>
                </a:r>
              </a:p>
              <a:p>
                <a:pPr lvl="1"/>
                <a:endParaRPr lang="en-US" altLang="ja-JP" sz="2400" dirty="0"/>
              </a:p>
              <a:p>
                <a:r>
                  <a:rPr lang="ja-JP" altLang="en-US" sz="2400" dirty="0"/>
                  <a:t>ハッシュ関数の数</a:t>
                </a:r>
                <a:endParaRPr lang="en-US" altLang="ja-JP" sz="2400" dirty="0"/>
              </a:p>
              <a:p>
                <a:pPr lvl="1"/>
                <a:r>
                  <a:rPr lang="ja-JP" altLang="en-US" sz="2000" dirty="0"/>
                  <a:t>ハッシュの数が小さいほど</a:t>
                </a:r>
                <a14:m>
                  <m:oMath xmlns:m="http://schemas.openxmlformats.org/officeDocument/2006/math">
                    <m:d>
                      <m:dPr>
                        <m:begChr m:val="|"/>
                        <m:endChr m:val="|"/>
                        <m:ctrlPr>
                          <a:rPr lang="en-US" altLang="ja-JP" sz="2000" i="1">
                            <a:latin typeface="Cambria Math" panose="02040503050406030204" pitchFamily="18" charset="0"/>
                          </a:rPr>
                        </m:ctrlPr>
                      </m:dPr>
                      <m:e>
                        <m:r>
                          <a:rPr lang="en-US" altLang="ja-JP" sz="2000" i="1">
                            <a:latin typeface="Cambria Math" panose="02040503050406030204" pitchFamily="18" charset="0"/>
                          </a:rPr>
                          <m:t>𝑞</m:t>
                        </m:r>
                        <m:r>
                          <a:rPr lang="en-US" altLang="ja-JP" sz="2000" i="1">
                            <a:latin typeface="Cambria Math" panose="02040503050406030204" pitchFamily="18" charset="0"/>
                          </a:rPr>
                          <m:t>∩</m:t>
                        </m:r>
                        <m:r>
                          <a:rPr lang="en-US" altLang="ja-JP" sz="2000" i="1">
                            <a:latin typeface="Cambria Math" panose="02040503050406030204" pitchFamily="18" charset="0"/>
                          </a:rPr>
                          <m:t>𝑓</m:t>
                        </m:r>
                      </m:e>
                    </m:d>
                  </m:oMath>
                </a14:m>
                <a:r>
                  <a:rPr lang="ja-JP" altLang="en-US" sz="2000" dirty="0"/>
                  <a:t>の推定の精度が</a:t>
                </a:r>
                <a:r>
                  <a:rPr lang="ja-JP" altLang="en-US" sz="2000" dirty="0" smtClean="0"/>
                  <a:t>上がる</a:t>
                </a:r>
                <a:endParaRPr lang="en-US" altLang="ja-JP" sz="2000" dirty="0"/>
              </a:p>
              <a:p>
                <a:pPr lvl="1"/>
                <a:r>
                  <a:rPr lang="ja-JP" altLang="en-US" sz="2000" dirty="0"/>
                  <a:t>→  </a:t>
                </a:r>
                <a:r>
                  <a:rPr lang="en-US" altLang="ja-JP" sz="2000" dirty="0"/>
                  <a:t>1</a:t>
                </a:r>
                <a:r>
                  <a:rPr lang="ja-JP" altLang="en-US" sz="2000" dirty="0" err="1"/>
                  <a:t>つの</a:t>
                </a:r>
                <a:r>
                  <a:rPr lang="ja-JP" altLang="en-US" sz="2000" dirty="0"/>
                  <a:t>ハッシュ関数</a:t>
                </a:r>
                <a:endParaRPr lang="en-US" altLang="ja-JP" sz="2000" dirty="0"/>
              </a:p>
            </p:txBody>
          </p:sp>
        </mc:Choice>
        <mc:Fallback xmlns="">
          <p:sp>
            <p:nvSpPr>
              <p:cNvPr id="21" name="正方形/長方形 20"/>
              <p:cNvSpPr>
                <a:spLocks noRot="1" noChangeAspect="1" noMove="1" noResize="1" noEditPoints="1" noAdjustHandles="1" noChangeArrowheads="1" noChangeShapeType="1" noTextEdit="1"/>
              </p:cNvSpPr>
              <p:nvPr/>
            </p:nvSpPr>
            <p:spPr>
              <a:xfrm>
                <a:off x="490620" y="1664280"/>
                <a:ext cx="8213835" cy="2431435"/>
              </a:xfrm>
              <a:prstGeom prst="rect">
                <a:avLst/>
              </a:prstGeom>
              <a:blipFill>
                <a:blip r:embed="rId3"/>
                <a:stretch>
                  <a:fillRect l="-1037" t="-2494" b="-3491"/>
                </a:stretch>
              </a:blipFill>
              <a:ln>
                <a:solidFill>
                  <a:schemeClr val="tx1"/>
                </a:solidFill>
              </a:ln>
            </p:spPr>
            <p:txBody>
              <a:bodyPr/>
              <a:lstStyle/>
              <a:p>
                <a:r>
                  <a:rPr lang="ja-JP" altLang="en-US">
                    <a:noFill/>
                  </a:rPr>
                  <a:t> </a:t>
                </a:r>
              </a:p>
            </p:txBody>
          </p:sp>
        </mc:Fallback>
      </mc:AlternateContent>
      <p:sp>
        <p:nvSpPr>
          <p:cNvPr id="2" name="タイトル 1"/>
          <p:cNvSpPr>
            <a:spLocks noGrp="1"/>
          </p:cNvSpPr>
          <p:nvPr>
            <p:ph type="title"/>
          </p:nvPr>
        </p:nvSpPr>
        <p:spPr/>
        <p:txBody>
          <a:bodyPr/>
          <a:lstStyle/>
          <a:p>
            <a:r>
              <a:rPr kumimoji="1" lang="ja-JP" altLang="en-US" sz="3600" dirty="0"/>
              <a:t>ブルームフィルタの設定</a:t>
            </a:r>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6" name="正方形/長方形 5"/>
          <p:cNvSpPr/>
          <p:nvPr/>
        </p:nvSpPr>
        <p:spPr>
          <a:xfrm>
            <a:off x="5427479" y="4919468"/>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7" name="正方形/長方形 6"/>
          <p:cNvSpPr/>
          <p:nvPr/>
        </p:nvSpPr>
        <p:spPr>
          <a:xfrm>
            <a:off x="4654662" y="4927326"/>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I</a:t>
            </a:r>
            <a:endParaRPr kumimoji="1" lang="ja-JP" altLang="en-US" dirty="0">
              <a:solidFill>
                <a:schemeClr val="tx1"/>
              </a:solidFill>
            </a:endParaRPr>
          </a:p>
        </p:txBody>
      </p:sp>
      <p:sp>
        <p:nvSpPr>
          <p:cNvPr id="8" name="正方形/長方形 7"/>
          <p:cNvSpPr/>
          <p:nvPr/>
        </p:nvSpPr>
        <p:spPr>
          <a:xfrm>
            <a:off x="8261262" y="4919468"/>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t>
            </a:r>
            <a:endParaRPr kumimoji="1" lang="ja-JP" altLang="en-US" dirty="0">
              <a:solidFill>
                <a:schemeClr val="tx1"/>
              </a:solidFill>
            </a:endParaRPr>
          </a:p>
        </p:txBody>
      </p:sp>
      <p:sp>
        <p:nvSpPr>
          <p:cNvPr id="9" name="正方形/長方形 8"/>
          <p:cNvSpPr/>
          <p:nvPr/>
        </p:nvSpPr>
        <p:spPr>
          <a:xfrm>
            <a:off x="6505096" y="4927326"/>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10" name="正方形/長方形 9"/>
          <p:cNvSpPr/>
          <p:nvPr/>
        </p:nvSpPr>
        <p:spPr>
          <a:xfrm>
            <a:off x="7277913" y="4927326"/>
            <a:ext cx="719579"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pen</a:t>
            </a:r>
            <a:endParaRPr kumimoji="1" lang="ja-JP" altLang="en-US" dirty="0">
              <a:solidFill>
                <a:schemeClr val="tx1"/>
              </a:solidFill>
            </a:endParaRPr>
          </a:p>
        </p:txBody>
      </p:sp>
      <p:sp>
        <p:nvSpPr>
          <p:cNvPr id="11" name="正方形/長方形 10"/>
          <p:cNvSpPr/>
          <p:nvPr/>
        </p:nvSpPr>
        <p:spPr>
          <a:xfrm>
            <a:off x="5990845" y="5833682"/>
            <a:ext cx="1317660"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smtClean="0">
                <a:solidFill>
                  <a:schemeClr val="tx1"/>
                </a:solidFill>
              </a:rPr>
              <a:t>h</a:t>
            </a:r>
            <a:r>
              <a:rPr kumimoji="1" lang="en-US" altLang="ja-JP" dirty="0" smtClean="0">
                <a:solidFill>
                  <a:schemeClr val="tx1"/>
                </a:solidFill>
              </a:rPr>
              <a:t>ave a pen </a:t>
            </a:r>
            <a:endParaRPr kumimoji="1" lang="ja-JP" altLang="en-US" dirty="0">
              <a:solidFill>
                <a:schemeClr val="tx1"/>
              </a:solidFill>
            </a:endParaRPr>
          </a:p>
        </p:txBody>
      </p:sp>
      <p:sp>
        <p:nvSpPr>
          <p:cNvPr id="12" name="正方形/長方形 11"/>
          <p:cNvSpPr/>
          <p:nvPr/>
        </p:nvSpPr>
        <p:spPr>
          <a:xfrm>
            <a:off x="4504879" y="5833681"/>
            <a:ext cx="1317660"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I have</a:t>
            </a:r>
            <a:r>
              <a:rPr lang="ja-JP" altLang="en-US" dirty="0">
                <a:solidFill>
                  <a:schemeClr val="tx1"/>
                </a:solidFill>
              </a:rPr>
              <a:t> </a:t>
            </a:r>
            <a:r>
              <a:rPr lang="en-US" altLang="ja-JP" dirty="0" smtClean="0">
                <a:solidFill>
                  <a:schemeClr val="tx1"/>
                </a:solidFill>
              </a:rPr>
              <a:t>a</a:t>
            </a:r>
            <a:endParaRPr kumimoji="1" lang="ja-JP" altLang="en-US" dirty="0">
              <a:solidFill>
                <a:schemeClr val="tx1"/>
              </a:solidFill>
            </a:endParaRPr>
          </a:p>
        </p:txBody>
      </p:sp>
      <p:sp>
        <p:nvSpPr>
          <p:cNvPr id="13" name="正方形/長方形 12"/>
          <p:cNvSpPr/>
          <p:nvPr/>
        </p:nvSpPr>
        <p:spPr>
          <a:xfrm>
            <a:off x="7519856" y="5833682"/>
            <a:ext cx="1316686"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a</a:t>
            </a:r>
            <a:r>
              <a:rPr kumimoji="1" lang="en-US" altLang="ja-JP" dirty="0" smtClean="0">
                <a:solidFill>
                  <a:schemeClr val="tx1"/>
                </a:solidFill>
              </a:rPr>
              <a:t> pen .</a:t>
            </a:r>
            <a:endParaRPr kumimoji="1" lang="ja-JP" altLang="en-US" dirty="0">
              <a:solidFill>
                <a:schemeClr val="tx1"/>
              </a:solidFill>
            </a:endParaRPr>
          </a:p>
        </p:txBody>
      </p:sp>
      <p:sp>
        <p:nvSpPr>
          <p:cNvPr id="15" name="右矢印 14"/>
          <p:cNvSpPr/>
          <p:nvPr/>
        </p:nvSpPr>
        <p:spPr>
          <a:xfrm rot="5400000">
            <a:off x="6495024" y="5480383"/>
            <a:ext cx="309303" cy="206073"/>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6" name="正方形/長方形 15"/>
          <p:cNvSpPr/>
          <p:nvPr/>
        </p:nvSpPr>
        <p:spPr>
          <a:xfrm>
            <a:off x="5228979" y="5372646"/>
            <a:ext cx="1317660" cy="339365"/>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smtClean="0">
                <a:solidFill>
                  <a:schemeClr val="tx1"/>
                </a:solidFill>
              </a:rPr>
              <a:t>n=3</a:t>
            </a:r>
            <a:r>
              <a:rPr lang="ja-JP" altLang="en-US" dirty="0" smtClean="0">
                <a:solidFill>
                  <a:schemeClr val="tx1"/>
                </a:solidFill>
              </a:rPr>
              <a:t>のとき</a:t>
            </a:r>
            <a:endParaRPr kumimoji="1" lang="ja-JP" altLang="en-US" dirty="0">
              <a:solidFill>
                <a:schemeClr val="tx1"/>
              </a:solidFill>
            </a:endParaRPr>
          </a:p>
        </p:txBody>
      </p:sp>
    </p:spTree>
    <p:extLst>
      <p:ext uri="{BB962C8B-B14F-4D97-AF65-F5344CB8AC3E}">
        <p14:creationId xmlns:p14="http://schemas.microsoft.com/office/powerpoint/2010/main" val="34207714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実験のパラメータ</a:t>
            </a:r>
            <a:endParaRPr kumimoji="1" lang="ja-JP" altLang="en-US" sz="3600" dirty="0"/>
          </a:p>
        </p:txBody>
      </p:sp>
      <p:sp>
        <p:nvSpPr>
          <p:cNvPr id="3" name="コンテンツ プレースホルダー 2"/>
          <p:cNvSpPr>
            <a:spLocks noGrp="1"/>
          </p:cNvSpPr>
          <p:nvPr>
            <p:ph idx="1"/>
          </p:nvPr>
        </p:nvSpPr>
        <p:spPr>
          <a:xfrm>
            <a:off x="126128" y="1561001"/>
            <a:ext cx="9405658" cy="4525963"/>
          </a:xfrm>
        </p:spPr>
        <p:txBody>
          <a:bodyPr/>
          <a:lstStyle/>
          <a:p>
            <a:r>
              <a:rPr lang="ja-JP" altLang="en-US" sz="2400" dirty="0"/>
              <a:t>包含率の閾値 </a:t>
            </a:r>
            <a:r>
              <a:rPr lang="en-US" altLang="ja-JP" sz="2400" dirty="0"/>
              <a:t>: </a:t>
            </a:r>
            <a:r>
              <a:rPr lang="el-GR" altLang="ja-JP" sz="2400" dirty="0"/>
              <a:t>θ</a:t>
            </a:r>
            <a:endParaRPr lang="en-US" altLang="ja-JP" sz="2400" dirty="0"/>
          </a:p>
          <a:p>
            <a:pPr lvl="1"/>
            <a:r>
              <a:rPr lang="ja-JP" altLang="en-US" sz="2400" dirty="0" smtClean="0"/>
              <a:t>除外するファイル</a:t>
            </a:r>
            <a:r>
              <a:rPr lang="ja-JP" altLang="en-US" sz="2400" dirty="0"/>
              <a:t>の数が変化し</a:t>
            </a:r>
            <a:r>
              <a:rPr lang="en-US" altLang="ja-JP" sz="2400" dirty="0" smtClean="0"/>
              <a:t>,</a:t>
            </a:r>
            <a:r>
              <a:rPr lang="ja-JP" altLang="en-US" sz="2400" dirty="0" smtClean="0"/>
              <a:t>実行</a:t>
            </a:r>
            <a:r>
              <a:rPr lang="ja-JP" altLang="en-US" sz="2400" dirty="0"/>
              <a:t>時間と</a:t>
            </a:r>
            <a:r>
              <a:rPr lang="en-US" altLang="ja-JP" sz="2400" dirty="0" smtClean="0"/>
              <a:t>recall</a:t>
            </a:r>
            <a:r>
              <a:rPr lang="ja-JP" altLang="en-US" sz="2400" dirty="0" smtClean="0"/>
              <a:t>がトレードオフ</a:t>
            </a:r>
            <a:endParaRPr lang="en-US" altLang="ja-JP" sz="2400" dirty="0" smtClean="0"/>
          </a:p>
          <a:p>
            <a:pPr lvl="2"/>
            <a:r>
              <a:rPr lang="en-US" altLang="ja-JP" sz="2000" dirty="0"/>
              <a:t>θ</a:t>
            </a:r>
            <a:r>
              <a:rPr lang="ja-JP" altLang="en-US" sz="2000" dirty="0" smtClean="0"/>
              <a:t>が小さいと除外できるファイルの数が大きくなり</a:t>
            </a:r>
            <a:r>
              <a:rPr lang="en-US" altLang="ja-JP" sz="2000" dirty="0" smtClean="0"/>
              <a:t>,</a:t>
            </a:r>
            <a:r>
              <a:rPr lang="ja-JP" altLang="en-US" sz="2000" dirty="0" smtClean="0"/>
              <a:t>実行時間が小さくなる</a:t>
            </a:r>
            <a:endParaRPr lang="en-US" altLang="ja-JP" sz="2000" dirty="0" smtClean="0"/>
          </a:p>
          <a:p>
            <a:pPr lvl="2"/>
            <a:r>
              <a:rPr lang="en-US" altLang="ja-JP" sz="2000" dirty="0"/>
              <a:t>θ</a:t>
            </a:r>
            <a:r>
              <a:rPr lang="ja-JP" altLang="en-US" sz="2000" dirty="0" smtClean="0"/>
              <a:t>が大きいと除外できるファイルの数が小さくなり</a:t>
            </a:r>
            <a:r>
              <a:rPr lang="en-US" altLang="ja-JP" sz="2000" dirty="0" smtClean="0"/>
              <a:t>,recall</a:t>
            </a:r>
            <a:r>
              <a:rPr lang="ja-JP" altLang="en-US" sz="2000" dirty="0" smtClean="0"/>
              <a:t>が上がる</a:t>
            </a:r>
            <a:endParaRPr lang="en-US" altLang="ja-JP" sz="2000" dirty="0" smtClean="0"/>
          </a:p>
          <a:p>
            <a:pPr marL="0" indent="0">
              <a:buNone/>
            </a:pPr>
            <a:endParaRPr lang="en-US" altLang="ja-JP" sz="2800" dirty="0" smtClean="0"/>
          </a:p>
          <a:p>
            <a:r>
              <a:rPr lang="en-US" altLang="ja-JP" sz="2800" dirty="0" smtClean="0"/>
              <a:t>n-gram</a:t>
            </a:r>
          </a:p>
          <a:p>
            <a:pPr lvl="1"/>
            <a:r>
              <a:rPr lang="ja-JP" altLang="en-US" sz="2400" dirty="0" smtClean="0"/>
              <a:t>包含率が変化し，実行時間と</a:t>
            </a:r>
            <a:r>
              <a:rPr lang="en-US" altLang="ja-JP" sz="2400" dirty="0" smtClean="0"/>
              <a:t>recall</a:t>
            </a:r>
            <a:r>
              <a:rPr lang="ja-JP" altLang="en-US" sz="2400" dirty="0" smtClean="0"/>
              <a:t>がトレードオフ</a:t>
            </a:r>
            <a:endParaRPr lang="en-US" altLang="ja-JP" sz="2400" dirty="0" smtClean="0"/>
          </a:p>
          <a:p>
            <a:pPr lvl="2"/>
            <a:r>
              <a:rPr lang="en-US" altLang="ja-JP" sz="2000" dirty="0" smtClean="0"/>
              <a:t>n</a:t>
            </a:r>
            <a:r>
              <a:rPr lang="ja-JP" altLang="en-US" sz="2000" dirty="0" smtClean="0"/>
              <a:t>が大きいと正解コードの包含率が下がり</a:t>
            </a:r>
            <a:r>
              <a:rPr lang="en-US" altLang="ja-JP" sz="2000" dirty="0" smtClean="0"/>
              <a:t>,recall</a:t>
            </a:r>
            <a:r>
              <a:rPr lang="ja-JP" altLang="en-US" sz="2000" dirty="0" smtClean="0"/>
              <a:t>は下がる</a:t>
            </a:r>
            <a:endParaRPr lang="en-US" altLang="ja-JP" sz="2000" dirty="0" smtClean="0"/>
          </a:p>
          <a:p>
            <a:pPr lvl="2"/>
            <a:r>
              <a:rPr lang="en-US" altLang="ja-JP" sz="2000" dirty="0"/>
              <a:t>n</a:t>
            </a:r>
            <a:r>
              <a:rPr lang="ja-JP" altLang="en-US" sz="2000" dirty="0" smtClean="0"/>
              <a:t>が小さいと不正解コードの包含率が上がり</a:t>
            </a:r>
            <a:r>
              <a:rPr lang="en-US" altLang="ja-JP" sz="2000" dirty="0" smtClean="0"/>
              <a:t>,</a:t>
            </a:r>
            <a:r>
              <a:rPr lang="ja-JP" altLang="en-US" sz="2000" dirty="0" smtClean="0"/>
              <a:t>実行時間が大きくなる</a:t>
            </a:r>
            <a:endParaRPr lang="en-US" altLang="ja-JP" sz="2000" dirty="0" smtClean="0"/>
          </a:p>
          <a:p>
            <a:pPr lvl="2"/>
            <a:endParaRPr lang="en-US" altLang="ja-JP" sz="2800" dirty="0" smtClean="0"/>
          </a:p>
          <a:p>
            <a:pPr lvl="2"/>
            <a:endParaRPr lang="en-US" altLang="ja-JP" sz="2000" dirty="0" smtClean="0"/>
          </a:p>
          <a:p>
            <a:pPr marL="0"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28339932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コンテンツ プレースホルダー 2"/>
          <p:cNvSpPr txBox="1">
            <a:spLocks/>
          </p:cNvSpPr>
          <p:nvPr/>
        </p:nvSpPr>
        <p:spPr bwMode="auto">
          <a:xfrm>
            <a:off x="735104" y="1538619"/>
            <a:ext cx="85344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endParaRPr lang="en-US" altLang="ja-JP" kern="0" dirty="0"/>
          </a:p>
          <a:p>
            <a:endParaRPr lang="en-US" altLang="ja-JP" kern="0" dirty="0"/>
          </a:p>
          <a:p>
            <a:endParaRPr lang="en-US" altLang="ja-JP" kern="0" dirty="0"/>
          </a:p>
          <a:p>
            <a:endParaRPr lang="en-US" altLang="ja-JP" kern="0" dirty="0"/>
          </a:p>
          <a:p>
            <a:endParaRPr lang="en-US" altLang="ja-JP" kern="0" dirty="0"/>
          </a:p>
          <a:p>
            <a:endParaRPr lang="en-US" altLang="ja-JP" sz="1400" kern="0" dirty="0"/>
          </a:p>
          <a:p>
            <a:endParaRPr lang="en-US" altLang="ja-JP" sz="2000" kern="0" dirty="0" smtClean="0"/>
          </a:p>
          <a:p>
            <a:endParaRPr lang="en-US" altLang="ja-JP" sz="900" kern="0" dirty="0" smtClean="0"/>
          </a:p>
          <a:p>
            <a:r>
              <a:rPr lang="en-US" altLang="ja-JP" sz="2000" kern="0" dirty="0"/>
              <a:t>n</a:t>
            </a:r>
            <a:r>
              <a:rPr lang="en-US" altLang="ja-JP" sz="2000" kern="0" dirty="0" smtClean="0"/>
              <a:t>-gram</a:t>
            </a:r>
            <a:r>
              <a:rPr lang="en-US" altLang="ja-JP" sz="2000" kern="0" dirty="0"/>
              <a:t>,</a:t>
            </a:r>
            <a:r>
              <a:rPr lang="ja-JP" altLang="en-US" sz="2000" kern="0" dirty="0"/>
              <a:t>閾値</a:t>
            </a:r>
            <a:r>
              <a:rPr lang="en-US" altLang="ja-JP" sz="2000" kern="0" dirty="0"/>
              <a:t>θ</a:t>
            </a:r>
            <a:r>
              <a:rPr lang="ja-JP" altLang="en-US" sz="2000" kern="0" dirty="0"/>
              <a:t>が大きいほど実行時間が短縮</a:t>
            </a:r>
            <a:endParaRPr lang="en-US" altLang="ja-JP" sz="2000" kern="0" dirty="0"/>
          </a:p>
          <a:p>
            <a:pPr lvl="1"/>
            <a:r>
              <a:rPr lang="ja-JP" altLang="en-US" sz="1800" kern="0" dirty="0" smtClean="0"/>
              <a:t>５</a:t>
            </a:r>
            <a:r>
              <a:rPr lang="en-US" altLang="ja-JP" sz="1800" kern="0" dirty="0" smtClean="0"/>
              <a:t>-gram</a:t>
            </a:r>
            <a:r>
              <a:rPr lang="ja-JP" altLang="en-US" sz="1800" kern="0" dirty="0"/>
              <a:t>以上</a:t>
            </a:r>
            <a:r>
              <a:rPr lang="ja-JP" altLang="en-US" sz="1800" kern="0" dirty="0" smtClean="0"/>
              <a:t>でほとんどの</a:t>
            </a:r>
            <a:r>
              <a:rPr lang="en-US" altLang="ja-JP" sz="1800" kern="0" dirty="0" smtClean="0"/>
              <a:t>θ</a:t>
            </a:r>
            <a:r>
              <a:rPr lang="ja-JP" altLang="en-US" sz="1800" kern="0" dirty="0" smtClean="0"/>
              <a:t>で改変前</a:t>
            </a:r>
            <a:r>
              <a:rPr lang="ja-JP" altLang="en-US" sz="1800" kern="0" dirty="0"/>
              <a:t>よりも短い結果</a:t>
            </a:r>
          </a:p>
          <a:p>
            <a:pPr lvl="1"/>
            <a:r>
              <a:rPr lang="en-US" altLang="ja-JP" sz="1800" kern="0" dirty="0"/>
              <a:t>n</a:t>
            </a:r>
            <a:r>
              <a:rPr lang="en-US" altLang="ja-JP" sz="1800" kern="0" dirty="0" smtClean="0"/>
              <a:t>-gram</a:t>
            </a:r>
            <a:r>
              <a:rPr lang="en-US" altLang="ja-JP" sz="1800" kern="0" dirty="0"/>
              <a:t>,</a:t>
            </a:r>
            <a:r>
              <a:rPr lang="ja-JP" altLang="en-US" sz="1800" kern="0" dirty="0"/>
              <a:t>閾値を大きくしていくと</a:t>
            </a:r>
            <a:r>
              <a:rPr lang="ja-JP" altLang="en-US" sz="1800" kern="0" dirty="0" smtClean="0"/>
              <a:t>約</a:t>
            </a:r>
            <a:r>
              <a:rPr lang="en-US" altLang="ja-JP" sz="1800" kern="0" dirty="0" smtClean="0"/>
              <a:t>90%</a:t>
            </a:r>
            <a:r>
              <a:rPr lang="ja-JP" altLang="en-US" sz="1800" kern="0" dirty="0"/>
              <a:t>短縮された値に収束</a:t>
            </a:r>
            <a:endParaRPr lang="en-US" altLang="ja-JP" sz="1800" kern="0" dirty="0"/>
          </a:p>
        </p:txBody>
      </p:sp>
      <p:sp>
        <p:nvSpPr>
          <p:cNvPr id="2" name="タイトル 1"/>
          <p:cNvSpPr>
            <a:spLocks noGrp="1"/>
          </p:cNvSpPr>
          <p:nvPr>
            <p:ph type="title"/>
          </p:nvPr>
        </p:nvSpPr>
        <p:spPr/>
        <p:txBody>
          <a:bodyPr/>
          <a:lstStyle/>
          <a:p>
            <a:pPr marL="0" lvl="1"/>
            <a:r>
              <a:rPr lang="en-US" altLang="ja-JP" sz="3600" dirty="0"/>
              <a:t>RQ1:</a:t>
            </a:r>
            <a:r>
              <a:rPr lang="ja-JP" altLang="en-US" sz="3600" dirty="0"/>
              <a:t>処理速度は短縮されるか</a:t>
            </a:r>
            <a:endParaRPr lang="en-US" altLang="ja-JP" sz="3600"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graphicFrame>
        <p:nvGraphicFramePr>
          <p:cNvPr id="14" name="グラフ 13"/>
          <p:cNvGraphicFramePr>
            <a:graphicFrameLocks/>
          </p:cNvGraphicFramePr>
          <p:nvPr>
            <p:extLst>
              <p:ext uri="{D42A27DB-BD31-4B8C-83A1-F6EECF244321}">
                <p14:modId xmlns:p14="http://schemas.microsoft.com/office/powerpoint/2010/main" val="1629633151"/>
              </p:ext>
            </p:extLst>
          </p:nvPr>
        </p:nvGraphicFramePr>
        <p:xfrm>
          <a:off x="1471811" y="1776640"/>
          <a:ext cx="6071196" cy="3369101"/>
        </p:xfrm>
        <a:graphic>
          <a:graphicData uri="http://schemas.openxmlformats.org/drawingml/2006/chart">
            <c:chart xmlns:c="http://schemas.openxmlformats.org/drawingml/2006/chart" xmlns:r="http://schemas.openxmlformats.org/officeDocument/2006/relationships" r:id="rId3"/>
          </a:graphicData>
        </a:graphic>
      </p:graphicFrame>
      <p:sp>
        <p:nvSpPr>
          <p:cNvPr id="15" name="正方形/長方形 14"/>
          <p:cNvSpPr/>
          <p:nvPr/>
        </p:nvSpPr>
        <p:spPr>
          <a:xfrm>
            <a:off x="1471811" y="1776640"/>
            <a:ext cx="359694" cy="2973398"/>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6" name="テキスト ボックス 15"/>
          <p:cNvSpPr txBox="1"/>
          <p:nvPr/>
        </p:nvSpPr>
        <p:spPr>
          <a:xfrm>
            <a:off x="1567022" y="4123708"/>
            <a:ext cx="258193" cy="233282"/>
          </a:xfrm>
          <a:prstGeom prst="rect">
            <a:avLst/>
          </a:prstGeom>
          <a:noFill/>
        </p:spPr>
        <p:txBody>
          <a:bodyPr wrap="none" rtlCol="0">
            <a:spAutoFit/>
          </a:bodyPr>
          <a:lstStyle/>
          <a:p>
            <a:r>
              <a:rPr kumimoji="1" lang="en-US" altLang="ja-JP" sz="1100" dirty="0" smtClean="0">
                <a:solidFill>
                  <a:schemeClr val="tx1">
                    <a:lumMod val="65000"/>
                    <a:lumOff val="35000"/>
                  </a:schemeClr>
                </a:solidFill>
              </a:rPr>
              <a:t>2</a:t>
            </a:r>
            <a:endParaRPr kumimoji="1" lang="ja-JP" altLang="en-US" sz="1100" dirty="0">
              <a:solidFill>
                <a:schemeClr val="tx1">
                  <a:lumMod val="65000"/>
                  <a:lumOff val="35000"/>
                </a:schemeClr>
              </a:solidFill>
            </a:endParaRPr>
          </a:p>
        </p:txBody>
      </p:sp>
      <p:sp>
        <p:nvSpPr>
          <p:cNvPr id="17" name="テキスト ボックス 16"/>
          <p:cNvSpPr txBox="1"/>
          <p:nvPr/>
        </p:nvSpPr>
        <p:spPr>
          <a:xfrm>
            <a:off x="1496180" y="2788003"/>
            <a:ext cx="335240" cy="233282"/>
          </a:xfrm>
          <a:prstGeom prst="rect">
            <a:avLst/>
          </a:prstGeom>
          <a:noFill/>
        </p:spPr>
        <p:txBody>
          <a:bodyPr wrap="none" rtlCol="0">
            <a:spAutoFit/>
          </a:bodyPr>
          <a:lstStyle/>
          <a:p>
            <a:r>
              <a:rPr lang="en-US" altLang="ja-JP" sz="1100" dirty="0" smtClean="0">
                <a:solidFill>
                  <a:schemeClr val="tx1">
                    <a:lumMod val="65000"/>
                    <a:lumOff val="35000"/>
                  </a:schemeClr>
                </a:solidFill>
              </a:rPr>
              <a:t>10</a:t>
            </a:r>
            <a:endParaRPr kumimoji="1" lang="ja-JP" altLang="en-US" sz="1100" dirty="0">
              <a:solidFill>
                <a:schemeClr val="tx1">
                  <a:lumMod val="65000"/>
                  <a:lumOff val="35000"/>
                </a:schemeClr>
              </a:solidFill>
            </a:endParaRPr>
          </a:p>
        </p:txBody>
      </p:sp>
      <p:sp>
        <p:nvSpPr>
          <p:cNvPr id="18" name="テキスト ボックス 17"/>
          <p:cNvSpPr txBox="1"/>
          <p:nvPr/>
        </p:nvSpPr>
        <p:spPr>
          <a:xfrm>
            <a:off x="1538137" y="3116112"/>
            <a:ext cx="258193" cy="233282"/>
          </a:xfrm>
          <a:prstGeom prst="rect">
            <a:avLst/>
          </a:prstGeom>
          <a:noFill/>
        </p:spPr>
        <p:txBody>
          <a:bodyPr wrap="none" rtlCol="0">
            <a:spAutoFit/>
          </a:bodyPr>
          <a:lstStyle/>
          <a:p>
            <a:r>
              <a:rPr lang="en-US" altLang="ja-JP" sz="1100" dirty="0">
                <a:solidFill>
                  <a:schemeClr val="tx1">
                    <a:lumMod val="65000"/>
                    <a:lumOff val="35000"/>
                  </a:schemeClr>
                </a:solidFill>
              </a:rPr>
              <a:t>8</a:t>
            </a:r>
            <a:endParaRPr kumimoji="1" lang="ja-JP" altLang="en-US" sz="1100" dirty="0">
              <a:solidFill>
                <a:schemeClr val="tx1">
                  <a:lumMod val="65000"/>
                  <a:lumOff val="35000"/>
                </a:schemeClr>
              </a:solidFill>
            </a:endParaRPr>
          </a:p>
        </p:txBody>
      </p:sp>
      <p:sp>
        <p:nvSpPr>
          <p:cNvPr id="19" name="テキスト ボックス 18"/>
          <p:cNvSpPr txBox="1"/>
          <p:nvPr/>
        </p:nvSpPr>
        <p:spPr>
          <a:xfrm>
            <a:off x="1549434" y="3460095"/>
            <a:ext cx="258193" cy="233282"/>
          </a:xfrm>
          <a:prstGeom prst="rect">
            <a:avLst/>
          </a:prstGeom>
          <a:noFill/>
        </p:spPr>
        <p:txBody>
          <a:bodyPr wrap="none" rtlCol="0">
            <a:spAutoFit/>
          </a:bodyPr>
          <a:lstStyle/>
          <a:p>
            <a:r>
              <a:rPr lang="en-US" altLang="ja-JP" sz="1100" dirty="0">
                <a:solidFill>
                  <a:schemeClr val="tx1">
                    <a:lumMod val="65000"/>
                    <a:lumOff val="35000"/>
                  </a:schemeClr>
                </a:solidFill>
              </a:rPr>
              <a:t>6</a:t>
            </a:r>
            <a:endParaRPr kumimoji="1" lang="ja-JP" altLang="en-US" sz="1100" dirty="0">
              <a:solidFill>
                <a:schemeClr val="tx1">
                  <a:lumMod val="65000"/>
                  <a:lumOff val="35000"/>
                </a:schemeClr>
              </a:solidFill>
            </a:endParaRPr>
          </a:p>
        </p:txBody>
      </p:sp>
      <p:sp>
        <p:nvSpPr>
          <p:cNvPr id="20" name="テキスト ボックス 19"/>
          <p:cNvSpPr txBox="1"/>
          <p:nvPr/>
        </p:nvSpPr>
        <p:spPr>
          <a:xfrm>
            <a:off x="1553832" y="3799354"/>
            <a:ext cx="258193" cy="233282"/>
          </a:xfrm>
          <a:prstGeom prst="rect">
            <a:avLst/>
          </a:prstGeom>
          <a:noFill/>
        </p:spPr>
        <p:txBody>
          <a:bodyPr wrap="none" rtlCol="0">
            <a:spAutoFit/>
          </a:bodyPr>
          <a:lstStyle/>
          <a:p>
            <a:r>
              <a:rPr kumimoji="1" lang="en-US" altLang="ja-JP" sz="1100" dirty="0" smtClean="0">
                <a:solidFill>
                  <a:schemeClr val="tx1">
                    <a:lumMod val="65000"/>
                    <a:lumOff val="35000"/>
                  </a:schemeClr>
                </a:solidFill>
              </a:rPr>
              <a:t>4</a:t>
            </a:r>
            <a:endParaRPr kumimoji="1" lang="ja-JP" altLang="en-US" sz="1100" dirty="0">
              <a:solidFill>
                <a:schemeClr val="tx1">
                  <a:lumMod val="65000"/>
                  <a:lumOff val="35000"/>
                </a:schemeClr>
              </a:solidFill>
            </a:endParaRPr>
          </a:p>
        </p:txBody>
      </p:sp>
      <p:sp>
        <p:nvSpPr>
          <p:cNvPr id="21" name="テキスト ボックス 20"/>
          <p:cNvSpPr txBox="1"/>
          <p:nvPr/>
        </p:nvSpPr>
        <p:spPr>
          <a:xfrm>
            <a:off x="1502470" y="2117027"/>
            <a:ext cx="335240" cy="233282"/>
          </a:xfrm>
          <a:prstGeom prst="rect">
            <a:avLst/>
          </a:prstGeom>
          <a:noFill/>
        </p:spPr>
        <p:txBody>
          <a:bodyPr wrap="none" rtlCol="0">
            <a:spAutoFit/>
          </a:bodyPr>
          <a:lstStyle/>
          <a:p>
            <a:r>
              <a:rPr lang="en-US" altLang="ja-JP" sz="1100" dirty="0" smtClean="0">
                <a:solidFill>
                  <a:schemeClr val="tx1">
                    <a:lumMod val="65000"/>
                    <a:lumOff val="35000"/>
                  </a:schemeClr>
                </a:solidFill>
              </a:rPr>
              <a:t>14</a:t>
            </a:r>
            <a:endParaRPr kumimoji="1" lang="ja-JP" altLang="en-US" sz="1100" dirty="0">
              <a:solidFill>
                <a:schemeClr val="tx1">
                  <a:lumMod val="65000"/>
                  <a:lumOff val="35000"/>
                </a:schemeClr>
              </a:solidFill>
            </a:endParaRPr>
          </a:p>
        </p:txBody>
      </p:sp>
      <p:sp>
        <p:nvSpPr>
          <p:cNvPr id="22" name="テキスト ボックス 21"/>
          <p:cNvSpPr txBox="1"/>
          <p:nvPr/>
        </p:nvSpPr>
        <p:spPr>
          <a:xfrm>
            <a:off x="1502470" y="2455228"/>
            <a:ext cx="335240" cy="233282"/>
          </a:xfrm>
          <a:prstGeom prst="rect">
            <a:avLst/>
          </a:prstGeom>
          <a:noFill/>
        </p:spPr>
        <p:txBody>
          <a:bodyPr wrap="none" rtlCol="0">
            <a:spAutoFit/>
          </a:bodyPr>
          <a:lstStyle/>
          <a:p>
            <a:r>
              <a:rPr lang="en-US" altLang="ja-JP" sz="1100" dirty="0" smtClean="0">
                <a:solidFill>
                  <a:schemeClr val="tx1">
                    <a:lumMod val="65000"/>
                    <a:lumOff val="35000"/>
                  </a:schemeClr>
                </a:solidFill>
              </a:rPr>
              <a:t>12</a:t>
            </a:r>
            <a:endParaRPr kumimoji="1" lang="ja-JP" altLang="en-US" sz="1100" dirty="0">
              <a:solidFill>
                <a:schemeClr val="tx1">
                  <a:lumMod val="65000"/>
                  <a:lumOff val="35000"/>
                </a:schemeClr>
              </a:solidFill>
            </a:endParaRPr>
          </a:p>
        </p:txBody>
      </p:sp>
      <p:sp>
        <p:nvSpPr>
          <p:cNvPr id="23" name="テキスト ボックス 22"/>
          <p:cNvSpPr txBox="1"/>
          <p:nvPr/>
        </p:nvSpPr>
        <p:spPr>
          <a:xfrm>
            <a:off x="1504481" y="1775012"/>
            <a:ext cx="335240" cy="233282"/>
          </a:xfrm>
          <a:prstGeom prst="rect">
            <a:avLst/>
          </a:prstGeom>
          <a:noFill/>
        </p:spPr>
        <p:txBody>
          <a:bodyPr wrap="none" rtlCol="0">
            <a:spAutoFit/>
          </a:bodyPr>
          <a:lstStyle/>
          <a:p>
            <a:r>
              <a:rPr lang="en-US" altLang="ja-JP" sz="1100" dirty="0" smtClean="0">
                <a:solidFill>
                  <a:schemeClr val="tx1">
                    <a:lumMod val="65000"/>
                    <a:lumOff val="35000"/>
                  </a:schemeClr>
                </a:solidFill>
              </a:rPr>
              <a:t>16</a:t>
            </a:r>
            <a:endParaRPr kumimoji="1" lang="ja-JP" altLang="en-US" sz="1100" dirty="0">
              <a:solidFill>
                <a:schemeClr val="tx1">
                  <a:lumMod val="65000"/>
                  <a:lumOff val="35000"/>
                </a:schemeClr>
              </a:solidFill>
            </a:endParaRPr>
          </a:p>
        </p:txBody>
      </p:sp>
      <p:sp>
        <p:nvSpPr>
          <p:cNvPr id="6" name="テキスト ボックス 5"/>
          <p:cNvSpPr txBox="1"/>
          <p:nvPr/>
        </p:nvSpPr>
        <p:spPr>
          <a:xfrm>
            <a:off x="698331" y="1473172"/>
            <a:ext cx="1380506" cy="307777"/>
          </a:xfrm>
          <a:prstGeom prst="rect">
            <a:avLst/>
          </a:prstGeom>
          <a:noFill/>
        </p:spPr>
        <p:txBody>
          <a:bodyPr wrap="none" rtlCol="0">
            <a:spAutoFit/>
          </a:bodyPr>
          <a:lstStyle/>
          <a:p>
            <a:r>
              <a:rPr lang="ja-JP" altLang="en-US" sz="1400" dirty="0"/>
              <a:t>実行時間</a:t>
            </a:r>
            <a:r>
              <a:rPr lang="en-US" altLang="ja-JP" sz="1400" dirty="0" smtClean="0"/>
              <a:t>(</a:t>
            </a:r>
            <a:r>
              <a:rPr lang="ja-JP" altLang="en-US" sz="1400" dirty="0"/>
              <a:t>時間</a:t>
            </a:r>
            <a:r>
              <a:rPr lang="en-US" altLang="ja-JP" sz="1400" dirty="0" smtClean="0"/>
              <a:t>)</a:t>
            </a:r>
            <a:endParaRPr kumimoji="1" lang="ja-JP" altLang="en-US" sz="1400" dirty="0"/>
          </a:p>
        </p:txBody>
      </p:sp>
      <p:sp>
        <p:nvSpPr>
          <p:cNvPr id="7" name="テキスト ボックス 6"/>
          <p:cNvSpPr txBox="1"/>
          <p:nvPr/>
        </p:nvSpPr>
        <p:spPr>
          <a:xfrm>
            <a:off x="7425226" y="4370727"/>
            <a:ext cx="327334" cy="400110"/>
          </a:xfrm>
          <a:prstGeom prst="rect">
            <a:avLst/>
          </a:prstGeom>
          <a:noFill/>
        </p:spPr>
        <p:txBody>
          <a:bodyPr wrap="none" rtlCol="0">
            <a:spAutoFit/>
          </a:bodyPr>
          <a:lstStyle/>
          <a:p>
            <a:r>
              <a:rPr lang="en-US" altLang="ja-JP" sz="2000" dirty="0"/>
              <a:t>θ</a:t>
            </a:r>
            <a:endParaRPr kumimoji="1" lang="ja-JP" altLang="en-US" sz="2000" dirty="0"/>
          </a:p>
        </p:txBody>
      </p:sp>
      <p:sp>
        <p:nvSpPr>
          <p:cNvPr id="24" name="テキスト ボックス 23"/>
          <p:cNvSpPr txBox="1"/>
          <p:nvPr/>
        </p:nvSpPr>
        <p:spPr>
          <a:xfrm>
            <a:off x="1567011" y="4442414"/>
            <a:ext cx="263214" cy="261610"/>
          </a:xfrm>
          <a:prstGeom prst="rect">
            <a:avLst/>
          </a:prstGeom>
          <a:noFill/>
        </p:spPr>
        <p:txBody>
          <a:bodyPr wrap="none" rtlCol="0">
            <a:spAutoFit/>
          </a:bodyPr>
          <a:lstStyle/>
          <a:p>
            <a:r>
              <a:rPr lang="en-US" altLang="ja-JP" sz="1100" dirty="0">
                <a:solidFill>
                  <a:schemeClr val="tx1">
                    <a:lumMod val="65000"/>
                    <a:lumOff val="35000"/>
                  </a:schemeClr>
                </a:solidFill>
              </a:rPr>
              <a:t>0</a:t>
            </a:r>
            <a:endParaRPr kumimoji="1" lang="ja-JP" altLang="en-US" sz="1100" dirty="0">
              <a:solidFill>
                <a:schemeClr val="tx1">
                  <a:lumMod val="65000"/>
                  <a:lumOff val="35000"/>
                </a:schemeClr>
              </a:solidFill>
            </a:endParaRPr>
          </a:p>
        </p:txBody>
      </p:sp>
    </p:spTree>
    <p:extLst>
      <p:ext uri="{BB962C8B-B14F-4D97-AF65-F5344CB8AC3E}">
        <p14:creationId xmlns:p14="http://schemas.microsoft.com/office/powerpoint/2010/main" val="140960380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コンテンツ プレースホルダー 2"/>
          <p:cNvSpPr txBox="1">
            <a:spLocks/>
          </p:cNvSpPr>
          <p:nvPr/>
        </p:nvSpPr>
        <p:spPr bwMode="auto">
          <a:xfrm>
            <a:off x="796986" y="2171156"/>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endParaRPr lang="en-US" altLang="ja-JP" sz="2800" kern="0" dirty="0"/>
          </a:p>
          <a:p>
            <a:pPr marL="0" indent="0">
              <a:buFontTx/>
              <a:buNone/>
            </a:pPr>
            <a:endParaRPr lang="en-US" altLang="ja-JP" sz="2800" kern="0" dirty="0"/>
          </a:p>
          <a:p>
            <a:pPr marL="0" indent="0">
              <a:buFontTx/>
              <a:buNone/>
            </a:pPr>
            <a:endParaRPr lang="en-US" altLang="ja-JP" sz="2800" kern="0" dirty="0"/>
          </a:p>
          <a:p>
            <a:pPr marL="0" indent="0">
              <a:buFontTx/>
              <a:buNone/>
            </a:pPr>
            <a:endParaRPr lang="en-US" altLang="ja-JP" sz="2800" kern="0" dirty="0"/>
          </a:p>
          <a:p>
            <a:pPr marL="0" indent="0">
              <a:buFontTx/>
              <a:buNone/>
            </a:pPr>
            <a:endParaRPr lang="en-US" altLang="ja-JP" sz="2800" kern="0" dirty="0"/>
          </a:p>
          <a:p>
            <a:endParaRPr lang="en-US" altLang="ja-JP" sz="2800" kern="0" dirty="0"/>
          </a:p>
          <a:p>
            <a:r>
              <a:rPr lang="en-US" altLang="ja-JP" sz="2000" kern="0" dirty="0" smtClean="0"/>
              <a:t>n-gram</a:t>
            </a:r>
            <a:r>
              <a:rPr lang="en-US" altLang="ja-JP" sz="2000" kern="0" dirty="0"/>
              <a:t>,</a:t>
            </a:r>
            <a:r>
              <a:rPr lang="ja-JP" altLang="en-US" sz="2000" kern="0" dirty="0"/>
              <a:t>閾値</a:t>
            </a:r>
            <a:r>
              <a:rPr lang="en-US" altLang="ja-JP" sz="2000" kern="0" dirty="0"/>
              <a:t>θ</a:t>
            </a:r>
            <a:r>
              <a:rPr lang="ja-JP" altLang="en-US" sz="2000" kern="0" dirty="0"/>
              <a:t>が小さいほど</a:t>
            </a:r>
            <a:r>
              <a:rPr lang="en-US" altLang="ja-JP" sz="2000" kern="0" dirty="0"/>
              <a:t>recall</a:t>
            </a:r>
            <a:r>
              <a:rPr lang="ja-JP" altLang="en-US" sz="2000" kern="0" dirty="0"/>
              <a:t>が</a:t>
            </a:r>
            <a:r>
              <a:rPr lang="ja-JP" altLang="en-US" sz="2000" kern="0" dirty="0" smtClean="0"/>
              <a:t>高い</a:t>
            </a:r>
            <a:endParaRPr lang="en-US" altLang="ja-JP" sz="2000" kern="0" dirty="0"/>
          </a:p>
          <a:p>
            <a:pPr lvl="1"/>
            <a:r>
              <a:rPr lang="en-US" altLang="ja-JP" sz="1800" kern="0" dirty="0" smtClean="0"/>
              <a:t>recall1</a:t>
            </a:r>
            <a:r>
              <a:rPr lang="ja-JP" altLang="en-US" sz="1800" kern="0" dirty="0" smtClean="0"/>
              <a:t>を保つパラメータが存在</a:t>
            </a:r>
            <a:endParaRPr lang="en-US" altLang="ja-JP" sz="1800" kern="0" dirty="0" smtClean="0"/>
          </a:p>
          <a:p>
            <a:pPr lvl="1"/>
            <a:r>
              <a:rPr lang="ja-JP" altLang="en-US" sz="1800" kern="0" dirty="0" smtClean="0"/>
              <a:t>全ての</a:t>
            </a:r>
            <a:r>
              <a:rPr lang="en-US" altLang="ja-JP" sz="1800" kern="0" dirty="0" smtClean="0"/>
              <a:t>n-gram</a:t>
            </a:r>
            <a:r>
              <a:rPr lang="ja-JP" altLang="en-US" sz="1800" kern="0" dirty="0" smtClean="0"/>
              <a:t>である</a:t>
            </a:r>
            <a:r>
              <a:rPr lang="ja-JP" altLang="en-US" sz="1800" kern="0" dirty="0"/>
              <a:t>閾値</a:t>
            </a:r>
            <a:r>
              <a:rPr lang="en-US" altLang="ja-JP" sz="1800" kern="0" dirty="0"/>
              <a:t>θ</a:t>
            </a:r>
            <a:r>
              <a:rPr lang="ja-JP" altLang="en-US" sz="1800" kern="0" dirty="0"/>
              <a:t>を超えると</a:t>
            </a:r>
            <a:r>
              <a:rPr lang="en-US" altLang="ja-JP" sz="1800" kern="0" dirty="0"/>
              <a:t>recall1</a:t>
            </a:r>
            <a:r>
              <a:rPr lang="ja-JP" altLang="en-US" sz="1800" kern="0" dirty="0"/>
              <a:t>以下</a:t>
            </a:r>
          </a:p>
          <a:p>
            <a:pPr lvl="1"/>
            <a:endParaRPr lang="ja-JP" altLang="en-US" sz="2400" kern="0" dirty="0"/>
          </a:p>
        </p:txBody>
      </p:sp>
      <p:pic>
        <p:nvPicPr>
          <p:cNvPr id="3" name="図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19574" y="1819835"/>
            <a:ext cx="6264817" cy="3316668"/>
          </a:xfrm>
          <a:prstGeom prst="rect">
            <a:avLst/>
          </a:prstGeom>
        </p:spPr>
      </p:pic>
      <p:sp>
        <p:nvSpPr>
          <p:cNvPr id="2" name="タイトル 1"/>
          <p:cNvSpPr>
            <a:spLocks noGrp="1"/>
          </p:cNvSpPr>
          <p:nvPr>
            <p:ph type="title"/>
          </p:nvPr>
        </p:nvSpPr>
        <p:spPr/>
        <p:txBody>
          <a:bodyPr/>
          <a:lstStyle/>
          <a:p>
            <a:pPr marL="0" lvl="1"/>
            <a:r>
              <a:rPr lang="en-US" altLang="ja-JP" sz="3600" dirty="0"/>
              <a:t>RQ2:recall</a:t>
            </a:r>
            <a:r>
              <a:rPr lang="ja-JP" altLang="en-US" sz="3600" dirty="0"/>
              <a:t>は改変前と同じ</a:t>
            </a:r>
            <a:r>
              <a:rPr lang="en-US" altLang="ja-JP" sz="3600" dirty="0" smtClean="0"/>
              <a:t>1</a:t>
            </a:r>
            <a:r>
              <a:rPr lang="ja-JP" altLang="en-US" sz="3600" dirty="0" smtClean="0"/>
              <a:t>に保たれる</a:t>
            </a:r>
            <a:r>
              <a:rPr lang="ja-JP" altLang="en-US" sz="3600" dirty="0"/>
              <a:t>か</a:t>
            </a:r>
            <a:endParaRPr lang="en-US" altLang="ja-JP" sz="3600"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9" name="テキスト ボックス 8"/>
          <p:cNvSpPr txBox="1"/>
          <p:nvPr/>
        </p:nvSpPr>
        <p:spPr>
          <a:xfrm>
            <a:off x="7648239" y="4340168"/>
            <a:ext cx="327334" cy="400110"/>
          </a:xfrm>
          <a:prstGeom prst="rect">
            <a:avLst/>
          </a:prstGeom>
          <a:noFill/>
        </p:spPr>
        <p:txBody>
          <a:bodyPr wrap="none" rtlCol="0">
            <a:spAutoFit/>
          </a:bodyPr>
          <a:lstStyle/>
          <a:p>
            <a:r>
              <a:rPr lang="en-US" altLang="ja-JP" sz="2000" dirty="0"/>
              <a:t>θ</a:t>
            </a:r>
            <a:endParaRPr kumimoji="1" lang="ja-JP" altLang="en-US" sz="2000" dirty="0"/>
          </a:p>
        </p:txBody>
      </p:sp>
      <p:sp>
        <p:nvSpPr>
          <p:cNvPr id="10" name="テキスト ボックス 9"/>
          <p:cNvSpPr txBox="1"/>
          <p:nvPr/>
        </p:nvSpPr>
        <p:spPr>
          <a:xfrm>
            <a:off x="1135520" y="1573549"/>
            <a:ext cx="736099" cy="369332"/>
          </a:xfrm>
          <a:prstGeom prst="rect">
            <a:avLst/>
          </a:prstGeom>
          <a:noFill/>
        </p:spPr>
        <p:txBody>
          <a:bodyPr wrap="none" rtlCol="0">
            <a:spAutoFit/>
          </a:bodyPr>
          <a:lstStyle/>
          <a:p>
            <a:r>
              <a:rPr lang="en-US" altLang="ja-JP" dirty="0"/>
              <a:t>recall</a:t>
            </a:r>
            <a:endParaRPr kumimoji="1" lang="ja-JP" altLang="en-US" dirty="0"/>
          </a:p>
        </p:txBody>
      </p:sp>
    </p:spTree>
    <p:extLst>
      <p:ext uri="{BB962C8B-B14F-4D97-AF65-F5344CB8AC3E}">
        <p14:creationId xmlns:p14="http://schemas.microsoft.com/office/powerpoint/2010/main" val="13618202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3600" dirty="0"/>
              <a:t>RQ3:</a:t>
            </a:r>
            <a:r>
              <a:rPr lang="ja-JP" altLang="en-US" sz="3600" dirty="0"/>
              <a:t>適切</a:t>
            </a:r>
            <a:r>
              <a:rPr lang="ja-JP" altLang="en-US" sz="3600" dirty="0" smtClean="0"/>
              <a:t>な</a:t>
            </a:r>
            <a:r>
              <a:rPr lang="ja-JP" altLang="en-US" sz="3600" dirty="0"/>
              <a:t>パラメータ</a:t>
            </a:r>
            <a:endParaRPr lang="en-US" sz="3600" dirty="0"/>
          </a:p>
        </p:txBody>
      </p:sp>
      <p:sp>
        <p:nvSpPr>
          <p:cNvPr id="3" name="コンテンツ プレースホルダー 2"/>
          <p:cNvSpPr>
            <a:spLocks noGrp="1"/>
          </p:cNvSpPr>
          <p:nvPr>
            <p:ph idx="1"/>
          </p:nvPr>
        </p:nvSpPr>
        <p:spPr>
          <a:xfrm>
            <a:off x="457199" y="1600202"/>
            <a:ext cx="8812925" cy="4525963"/>
          </a:xfrm>
        </p:spPr>
        <p:txBody>
          <a:bodyPr/>
          <a:lstStyle/>
          <a:p>
            <a:r>
              <a:rPr lang="en-US" altLang="ja-JP" sz="2800" dirty="0"/>
              <a:t>r</a:t>
            </a:r>
            <a:r>
              <a:rPr lang="en-US" altLang="ja-JP" sz="2800" dirty="0" smtClean="0"/>
              <a:t>ecall</a:t>
            </a:r>
            <a:r>
              <a:rPr lang="ja-JP" altLang="en-US" sz="2800" dirty="0" smtClean="0"/>
              <a:t>を</a:t>
            </a:r>
            <a:r>
              <a:rPr lang="en-US" altLang="ja-JP" sz="2800" dirty="0" smtClean="0"/>
              <a:t>1</a:t>
            </a:r>
            <a:r>
              <a:rPr lang="ja-JP" altLang="en-US" sz="2800" dirty="0" smtClean="0"/>
              <a:t>に保ちながら実行時間を</a:t>
            </a:r>
            <a:r>
              <a:rPr lang="en-US" altLang="ja-JP" sz="2800" dirty="0" smtClean="0"/>
              <a:t>90</a:t>
            </a:r>
            <a:r>
              <a:rPr lang="ja-JP" altLang="en-US" sz="2800" dirty="0" smtClean="0"/>
              <a:t>％削減可能</a:t>
            </a:r>
            <a:r>
              <a:rPr lang="ja-JP" altLang="en-US" sz="2800" dirty="0"/>
              <a:t>な         　パラメータが存在</a:t>
            </a:r>
          </a:p>
          <a:p>
            <a:pPr marL="0" indent="0">
              <a:buNone/>
            </a:pPr>
            <a:endParaRPr lang="en-US" altLang="ja-JP" sz="1050" dirty="0"/>
          </a:p>
          <a:p>
            <a:pPr lvl="2"/>
            <a:r>
              <a:rPr lang="en-US" altLang="ja-JP" sz="1800" dirty="0"/>
              <a:t>5-gram</a:t>
            </a:r>
            <a:r>
              <a:rPr lang="ja-JP" altLang="en-US" sz="1800" dirty="0"/>
              <a:t>：</a:t>
            </a:r>
            <a:r>
              <a:rPr lang="en-US" altLang="ja-JP" sz="1800" dirty="0"/>
              <a:t>0.5-0.6		</a:t>
            </a:r>
            <a:r>
              <a:rPr lang="ja-JP" altLang="en-US" sz="1800" dirty="0"/>
              <a:t>・ </a:t>
            </a:r>
            <a:r>
              <a:rPr lang="en-US" altLang="ja-JP" sz="1800" dirty="0"/>
              <a:t>15-gram:0.1-0.2</a:t>
            </a:r>
          </a:p>
          <a:p>
            <a:pPr lvl="2"/>
            <a:r>
              <a:rPr lang="en-US" altLang="ja-JP" sz="1800" dirty="0">
                <a:solidFill>
                  <a:srgbClr val="FF0000"/>
                </a:solidFill>
              </a:rPr>
              <a:t>10-gram:</a:t>
            </a:r>
            <a:r>
              <a:rPr lang="en-US" altLang="ja-JP" sz="1800" u="sng" dirty="0">
                <a:solidFill>
                  <a:srgbClr val="FF0000"/>
                </a:solidFill>
              </a:rPr>
              <a:t>0.2-0.4</a:t>
            </a:r>
            <a:r>
              <a:rPr lang="en-US" altLang="ja-JP" sz="1800" dirty="0">
                <a:solidFill>
                  <a:srgbClr val="FF0000"/>
                </a:solidFill>
              </a:rPr>
              <a:t>	</a:t>
            </a:r>
            <a:r>
              <a:rPr lang="ja-JP" altLang="en-US" sz="1800" dirty="0"/>
              <a:t>・ </a:t>
            </a:r>
            <a:r>
              <a:rPr lang="en-US" altLang="ja-JP" sz="1800" dirty="0" smtClean="0"/>
              <a:t>20-gram:0.1</a:t>
            </a:r>
          </a:p>
          <a:p>
            <a:pPr lvl="2"/>
            <a:endParaRPr lang="en-US" altLang="ja-JP" sz="1800" dirty="0"/>
          </a:p>
          <a:p>
            <a:pPr lvl="1"/>
            <a:r>
              <a:rPr lang="en-US" altLang="ja-JP" sz="2400" dirty="0"/>
              <a:t>10-gram</a:t>
            </a:r>
            <a:r>
              <a:rPr lang="ja-JP" altLang="en-US" sz="2400" dirty="0" smtClean="0"/>
              <a:t>が包含率の閾値</a:t>
            </a:r>
            <a:r>
              <a:rPr lang="en-US" altLang="ja-JP" sz="2400" dirty="0"/>
              <a:t>:θ</a:t>
            </a:r>
            <a:r>
              <a:rPr lang="ja-JP" altLang="en-US" sz="2400" dirty="0"/>
              <a:t>の幅が</a:t>
            </a:r>
            <a:r>
              <a:rPr lang="en-US" altLang="ja-JP" sz="2400" dirty="0"/>
              <a:t>1</a:t>
            </a:r>
            <a:r>
              <a:rPr lang="ja-JP" altLang="en-US" sz="2400" dirty="0"/>
              <a:t>番</a:t>
            </a:r>
            <a:r>
              <a:rPr lang="ja-JP" altLang="en-US" sz="2400" dirty="0" smtClean="0"/>
              <a:t>広い</a:t>
            </a:r>
            <a:endParaRPr lang="en-US" altLang="ja-JP" sz="2400" dirty="0" smtClean="0"/>
          </a:p>
          <a:p>
            <a:pPr marL="457200" lvl="1" indent="0">
              <a:buNone/>
            </a:pPr>
            <a:r>
              <a:rPr lang="ja-JP" altLang="en-US" sz="2000" dirty="0" smtClean="0"/>
              <a:t>クエリ</a:t>
            </a:r>
            <a:r>
              <a:rPr lang="ja-JP" altLang="en-US" sz="2000" dirty="0"/>
              <a:t>の</a:t>
            </a:r>
            <a:r>
              <a:rPr lang="ja-JP" altLang="en-US" sz="2000" dirty="0">
                <a:solidFill>
                  <a:srgbClr val="FF0000"/>
                </a:solidFill>
              </a:rPr>
              <a:t>類似コードを含むファイルに対しての包含率</a:t>
            </a:r>
            <a:r>
              <a:rPr lang="ja-JP" altLang="en-US" sz="2000" dirty="0" smtClean="0"/>
              <a:t>と　　　　　　　　　　　　　　</a:t>
            </a:r>
            <a:r>
              <a:rPr lang="ja-JP" altLang="en-US" sz="2000" dirty="0" smtClean="0">
                <a:solidFill>
                  <a:srgbClr val="0070C0"/>
                </a:solidFill>
              </a:rPr>
              <a:t>類似</a:t>
            </a:r>
            <a:r>
              <a:rPr lang="ja-JP" altLang="en-US" sz="2000" dirty="0">
                <a:solidFill>
                  <a:srgbClr val="0070C0"/>
                </a:solidFill>
              </a:rPr>
              <a:t>コードを含まないファイルに対しての包含率</a:t>
            </a:r>
            <a:r>
              <a:rPr lang="ja-JP" altLang="en-US" sz="2000" dirty="0"/>
              <a:t>の差が大きくなりやすい</a:t>
            </a:r>
            <a:endParaRPr lang="en-US" altLang="ja-JP" sz="2000" dirty="0"/>
          </a:p>
          <a:p>
            <a:endParaRPr lang="en-US" sz="2800"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テキスト ボックス 4"/>
          <p:cNvSpPr txBox="1"/>
          <p:nvPr/>
        </p:nvSpPr>
        <p:spPr>
          <a:xfrm>
            <a:off x="216671" y="5716581"/>
            <a:ext cx="8699546" cy="46166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marL="0" lvl="1"/>
            <a:r>
              <a:rPr lang="ja-JP" altLang="en-US" sz="2400" dirty="0">
                <a:solidFill>
                  <a:srgbClr val="FF0000"/>
                </a:solidFill>
              </a:rPr>
              <a:t>　</a:t>
            </a:r>
            <a:r>
              <a:rPr lang="en-US" altLang="ja-JP" sz="2400" dirty="0" smtClean="0">
                <a:solidFill>
                  <a:schemeClr val="tx1"/>
                </a:solidFill>
              </a:rPr>
              <a:t>10-gram,θ=0.3</a:t>
            </a:r>
            <a:r>
              <a:rPr lang="ja-JP" altLang="en-US" sz="2400" dirty="0" smtClean="0">
                <a:solidFill>
                  <a:schemeClr val="tx1"/>
                </a:solidFill>
              </a:rPr>
              <a:t>が最も安定的</a:t>
            </a:r>
            <a:r>
              <a:rPr lang="ja-JP" altLang="en-US" sz="2400" dirty="0">
                <a:solidFill>
                  <a:schemeClr val="tx1"/>
                </a:solidFill>
              </a:rPr>
              <a:t>に理想的な</a:t>
            </a:r>
            <a:r>
              <a:rPr lang="en-US" altLang="ja-JP" sz="2400" dirty="0">
                <a:solidFill>
                  <a:schemeClr val="tx1"/>
                </a:solidFill>
              </a:rPr>
              <a:t>recall,</a:t>
            </a:r>
            <a:r>
              <a:rPr lang="ja-JP" altLang="en-US" sz="2400" dirty="0">
                <a:solidFill>
                  <a:schemeClr val="tx1"/>
                </a:solidFill>
              </a:rPr>
              <a:t>実行時間を実現</a:t>
            </a:r>
            <a:endParaRPr lang="en-US" altLang="ja-JP" sz="2400" dirty="0">
              <a:solidFill>
                <a:schemeClr val="tx1"/>
              </a:solidFill>
            </a:endParaRPr>
          </a:p>
        </p:txBody>
      </p:sp>
      <p:sp>
        <p:nvSpPr>
          <p:cNvPr id="6" name="下矢印 5"/>
          <p:cNvSpPr/>
          <p:nvPr/>
        </p:nvSpPr>
        <p:spPr>
          <a:xfrm>
            <a:off x="4315824" y="4940273"/>
            <a:ext cx="613954" cy="587829"/>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Tree>
    <p:extLst>
      <p:ext uri="{BB962C8B-B14F-4D97-AF65-F5344CB8AC3E}">
        <p14:creationId xmlns:p14="http://schemas.microsoft.com/office/powerpoint/2010/main" val="372374957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a:t>まとめと今後の課題</a:t>
            </a:r>
          </a:p>
        </p:txBody>
      </p:sp>
      <p:sp>
        <p:nvSpPr>
          <p:cNvPr id="3" name="コンテンツ プレースホルダー 2"/>
          <p:cNvSpPr>
            <a:spLocks noGrp="1"/>
          </p:cNvSpPr>
          <p:nvPr>
            <p:ph idx="1"/>
          </p:nvPr>
        </p:nvSpPr>
        <p:spPr>
          <a:xfrm>
            <a:off x="457200" y="1600202"/>
            <a:ext cx="8473858" cy="4525963"/>
          </a:xfrm>
        </p:spPr>
        <p:txBody>
          <a:bodyPr/>
          <a:lstStyle/>
          <a:p>
            <a:r>
              <a:rPr kumimoji="1" lang="ja-JP" altLang="en-US" sz="2800" dirty="0"/>
              <a:t>ブルームフィルタを用いた</a:t>
            </a:r>
            <a:r>
              <a:rPr kumimoji="1" lang="en-US" altLang="ja-JP" sz="2800" dirty="0" err="1"/>
              <a:t>NCDSearch</a:t>
            </a:r>
            <a:r>
              <a:rPr lang="ja-JP" altLang="en-US" sz="2800" dirty="0"/>
              <a:t>の処理速度の高速化を提案</a:t>
            </a:r>
            <a:endParaRPr lang="en-US" altLang="ja-JP" sz="2800" dirty="0"/>
          </a:p>
          <a:p>
            <a:pPr lvl="1"/>
            <a:r>
              <a:rPr lang="ja-JP" altLang="en-US" sz="2400" dirty="0"/>
              <a:t>包含率を新たに定義</a:t>
            </a:r>
            <a:endParaRPr lang="en-US" altLang="ja-JP" sz="2400" dirty="0"/>
          </a:p>
          <a:p>
            <a:pPr lvl="1"/>
            <a:r>
              <a:rPr lang="en-US" altLang="ja-JP" sz="2400" dirty="0" smtClean="0"/>
              <a:t>R</a:t>
            </a:r>
            <a:r>
              <a:rPr kumimoji="1" lang="en-US" altLang="ja-JP" sz="2400" dirty="0" smtClean="0"/>
              <a:t>ecall</a:t>
            </a:r>
            <a:r>
              <a:rPr lang="ja-JP" altLang="en-US" sz="2400" dirty="0" smtClean="0"/>
              <a:t>を</a:t>
            </a:r>
            <a:r>
              <a:rPr lang="en-US" altLang="ja-JP" sz="2400" dirty="0" smtClean="0"/>
              <a:t>1</a:t>
            </a:r>
            <a:r>
              <a:rPr lang="ja-JP" altLang="en-US" sz="2400" dirty="0" smtClean="0"/>
              <a:t>に</a:t>
            </a:r>
            <a:r>
              <a:rPr kumimoji="1" lang="ja-JP" altLang="en-US" sz="2400" dirty="0" smtClean="0"/>
              <a:t>保ったまま</a:t>
            </a:r>
            <a:r>
              <a:rPr kumimoji="1" lang="en-US" altLang="ja-JP" sz="2400" dirty="0" smtClean="0"/>
              <a:t>90</a:t>
            </a:r>
            <a:r>
              <a:rPr kumimoji="1" lang="ja-JP" altLang="en-US" sz="2400" dirty="0" smtClean="0"/>
              <a:t>％</a:t>
            </a:r>
            <a:r>
              <a:rPr kumimoji="1" lang="ja-JP" altLang="en-US" sz="2400" dirty="0"/>
              <a:t>の処理速度の短縮を実現</a:t>
            </a:r>
            <a:endParaRPr kumimoji="1" lang="en-US" altLang="ja-JP" sz="2400" dirty="0"/>
          </a:p>
          <a:p>
            <a:pPr lvl="2"/>
            <a:r>
              <a:rPr lang="en-US" altLang="ja-JP" sz="2000" dirty="0" smtClean="0"/>
              <a:t>10-gram,θ=0.3</a:t>
            </a:r>
          </a:p>
          <a:p>
            <a:pPr lvl="2"/>
            <a:endParaRPr lang="en-US" altLang="ja-JP" sz="2000" dirty="0">
              <a:cs typeface="Arial"/>
            </a:endParaRPr>
          </a:p>
          <a:p>
            <a:r>
              <a:rPr kumimoji="1" lang="ja-JP" altLang="en-US" sz="2800" dirty="0"/>
              <a:t>今後の</a:t>
            </a:r>
            <a:r>
              <a:rPr kumimoji="1" lang="ja-JP" altLang="en-US" sz="2800" dirty="0" smtClean="0"/>
              <a:t>課題</a:t>
            </a:r>
            <a:endParaRPr kumimoji="1" lang="en-US" altLang="ja-JP" sz="2800" dirty="0" smtClean="0"/>
          </a:p>
          <a:p>
            <a:pPr lvl="1"/>
            <a:r>
              <a:rPr lang="ja-JP" altLang="en-US" sz="2400" dirty="0" smtClean="0">
                <a:cs typeface="Arial"/>
              </a:rPr>
              <a:t>他</a:t>
            </a:r>
            <a:r>
              <a:rPr lang="ja-JP" altLang="en-US" sz="2400" dirty="0">
                <a:cs typeface="Arial"/>
              </a:rPr>
              <a:t>のデータベースでの有用性の</a:t>
            </a:r>
            <a:r>
              <a:rPr lang="ja-JP" altLang="en-US" sz="2400" dirty="0" smtClean="0">
                <a:cs typeface="Arial"/>
              </a:rPr>
              <a:t>確認</a:t>
            </a:r>
            <a:endParaRPr lang="en-US" altLang="ja-JP" sz="2400" dirty="0" smtClean="0">
              <a:cs typeface="Arial"/>
            </a:endParaRPr>
          </a:p>
          <a:p>
            <a:pPr lvl="1"/>
            <a:endParaRPr lang="ja-JP" altLang="en-US" sz="2400" dirty="0">
              <a:cs typeface="Arial"/>
            </a:endParaRPr>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4582002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既存研究：</a:t>
            </a:r>
            <a:r>
              <a:rPr lang="en-US" altLang="ja-JP" sz="3600" dirty="0" err="1" smtClean="0"/>
              <a:t>NCDSearch</a:t>
            </a:r>
            <a:r>
              <a:rPr lang="en-US" altLang="ja-JP" sz="3600" dirty="0" smtClean="0"/>
              <a:t>[1</a:t>
            </a:r>
            <a:r>
              <a:rPr lang="en-US" altLang="ja-JP" sz="3600" dirty="0"/>
              <a:t>]</a:t>
            </a:r>
            <a:endParaRPr lang="en-US" sz="3600"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Rectangle 1"/>
          <p:cNvSpPr>
            <a:spLocks noChangeArrowheads="1"/>
          </p:cNvSpPr>
          <p:nvPr/>
        </p:nvSpPr>
        <p:spPr bwMode="auto">
          <a:xfrm>
            <a:off x="228283" y="1786961"/>
            <a:ext cx="1289466" cy="1020279"/>
          </a:xfrm>
          <a:prstGeom prst="rect">
            <a:avLst/>
          </a:prstGeom>
          <a:solidFill>
            <a:srgbClr val="F8F9F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ja-JP" altLang="ja-JP" sz="1000" b="0" i="0" u="none" strike="noStrike" cap="none" normalizeH="0" baseline="0" dirty="0">
                <a:ln>
                  <a:noFill/>
                </a:ln>
                <a:solidFill>
                  <a:srgbClr val="BC7A00"/>
                </a:solidFill>
                <a:effectLst/>
                <a:latin typeface="Arial Unicode MS"/>
                <a:ea typeface="Courier New" panose="02070309020205020404" pitchFamily="49" charset="0"/>
              </a:rPr>
              <a:t>#include</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a:t>
            </a:r>
            <a:r>
              <a:rPr kumimoji="0" lang="ja-JP" altLang="ja-JP" sz="1000" b="0" i="1" u="none" strike="noStrike" cap="none" normalizeH="0" baseline="0" dirty="0">
                <a:ln>
                  <a:noFill/>
                </a:ln>
                <a:solidFill>
                  <a:srgbClr val="408080"/>
                </a:solidFill>
                <a:effectLst/>
                <a:latin typeface="Arial Unicode MS"/>
                <a:ea typeface="Courier New" panose="02070309020205020404" pitchFamily="49" charset="0"/>
              </a:rPr>
              <a:t>&lt;stdio.h&gt;</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a:t>
            </a:r>
            <a:endParaRPr kumimoji="0" lang="en-US" altLang="ja-JP" sz="1000" b="0" i="0" u="none" strike="noStrike" cap="none" normalizeH="0" baseline="0" dirty="0">
              <a:ln>
                <a:noFill/>
              </a:ln>
              <a:solidFill>
                <a:srgbClr val="000000"/>
              </a:solidFill>
              <a:effectLst/>
              <a:latin typeface="Arial Unicode MS"/>
              <a:ea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ja-JP" altLang="ja-JP" sz="1050" b="0" i="0" u="none" strike="noStrike" cap="none" normalizeH="0" baseline="0" dirty="0">
                <a:ln>
                  <a:noFill/>
                </a:ln>
                <a:solidFill>
                  <a:schemeClr val="tx1"/>
                </a:solidFill>
                <a:effectLst/>
                <a:latin typeface="Arial" panose="020B0604020202020204" pitchFamily="34" charset="0"/>
              </a:rPr>
              <a:t>main</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 {</a:t>
            </a:r>
            <a:endParaRPr kumimoji="0" lang="en-US" altLang="ja-JP" sz="1000" b="0" i="0" u="none" strike="noStrike" cap="none" normalizeH="0" baseline="0" dirty="0">
              <a:ln>
                <a:noFill/>
              </a:ln>
              <a:solidFill>
                <a:srgbClr val="000000"/>
              </a:solidFill>
              <a:effectLst/>
              <a:latin typeface="Arial Unicode MS"/>
              <a:ea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a:t>
            </a:r>
            <a:r>
              <a:rPr kumimoji="0" lang="ja-JP" altLang="ja-JP" sz="1050" b="0" i="0" u="none" strike="noStrike" cap="none" normalizeH="0" baseline="0" dirty="0">
                <a:ln>
                  <a:noFill/>
                </a:ln>
                <a:solidFill>
                  <a:schemeClr val="tx1"/>
                </a:solidFill>
                <a:effectLst/>
                <a:latin typeface="Arial" panose="020B0604020202020204" pitchFamily="34" charset="0"/>
              </a:rPr>
              <a:t>printf</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a:t>
            </a:r>
            <a:r>
              <a:rPr kumimoji="0" lang="ja-JP" altLang="ja-JP" sz="1000" b="0" i="0" u="none" strike="noStrike" cap="none" normalizeH="0" baseline="0" dirty="0">
                <a:ln>
                  <a:noFill/>
                </a:ln>
                <a:solidFill>
                  <a:srgbClr val="BA2121"/>
                </a:solidFill>
                <a:effectLst/>
                <a:latin typeface="Arial Unicode MS"/>
                <a:ea typeface="Courier New" panose="02070309020205020404" pitchFamily="49" charset="0"/>
              </a:rPr>
              <a:t>"hello, world</a:t>
            </a:r>
            <a:r>
              <a:rPr kumimoji="0" lang="ja-JP" altLang="ja-JP" sz="1000" b="1" i="0" u="none" strike="noStrike" cap="none" normalizeH="0" baseline="0" dirty="0">
                <a:ln>
                  <a:noFill/>
                </a:ln>
                <a:solidFill>
                  <a:srgbClr val="BB6622"/>
                </a:solidFill>
                <a:effectLst/>
                <a:latin typeface="Arial Unicode MS"/>
                <a:ea typeface="Courier New" panose="02070309020205020404" pitchFamily="49" charset="0"/>
              </a:rPr>
              <a:t>\n</a:t>
            </a:r>
            <a:r>
              <a:rPr kumimoji="0" lang="ja-JP" altLang="ja-JP" sz="1000" b="0" i="0" u="none" strike="noStrike" cap="none" normalizeH="0" baseline="0" dirty="0">
                <a:ln>
                  <a:noFill/>
                </a:ln>
                <a:solidFill>
                  <a:srgbClr val="BA2121"/>
                </a:solidFill>
                <a:effectLst/>
                <a:latin typeface="Arial Unicode MS"/>
                <a:ea typeface="Courier New" panose="02070309020205020404" pitchFamily="49" charset="0"/>
              </a:rPr>
              <a:t>"</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a:t>
            </a:r>
            <a:endParaRPr kumimoji="0" lang="en-US" altLang="ja-JP" sz="1000" b="0" i="0" u="none" strike="noStrike" cap="none" normalizeH="0" baseline="0" dirty="0">
              <a:ln>
                <a:noFill/>
              </a:ln>
              <a:solidFill>
                <a:srgbClr val="000000"/>
              </a:solidFill>
              <a:effectLst/>
              <a:latin typeface="Arial Unicode MS"/>
              <a:ea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a:t>
            </a:r>
            <a:r>
              <a:rPr kumimoji="0" lang="ja-JP" altLang="ja-JP" sz="200" b="0" i="0" u="none" strike="noStrike" cap="none" normalizeH="0" baseline="0" dirty="0">
                <a:ln>
                  <a:noFill/>
                </a:ln>
                <a:solidFill>
                  <a:schemeClr val="tx1"/>
                </a:solidFill>
                <a:effectLst/>
              </a:rPr>
              <a:t> </a:t>
            </a:r>
            <a:endParaRPr kumimoji="0" lang="ja-JP" altLang="ja-JP" sz="1400" b="0" i="0" u="none" strike="noStrike" cap="none" normalizeH="0" baseline="0" dirty="0">
              <a:ln>
                <a:noFill/>
              </a:ln>
              <a:solidFill>
                <a:schemeClr val="tx1"/>
              </a:solidFill>
              <a:effectLst/>
              <a:latin typeface="Arial" panose="020B0604020202020204" pitchFamily="34" charset="0"/>
            </a:endParaRPr>
          </a:p>
        </p:txBody>
      </p:sp>
      <p:sp>
        <p:nvSpPr>
          <p:cNvPr id="6" name="テキスト ボックス 5"/>
          <p:cNvSpPr txBox="1"/>
          <p:nvPr/>
        </p:nvSpPr>
        <p:spPr>
          <a:xfrm>
            <a:off x="1561753" y="2899052"/>
            <a:ext cx="1197764" cy="369332"/>
          </a:xfrm>
          <a:prstGeom prst="rect">
            <a:avLst/>
          </a:prstGeom>
          <a:noFill/>
        </p:spPr>
        <p:txBody>
          <a:bodyPr wrap="none" rtlCol="0">
            <a:spAutoFit/>
          </a:bodyPr>
          <a:lstStyle/>
          <a:p>
            <a:r>
              <a:rPr kumimoji="1" lang="ja-JP" altLang="en-US" dirty="0"/>
              <a:t>ファイル群</a:t>
            </a:r>
          </a:p>
        </p:txBody>
      </p:sp>
      <p:sp>
        <p:nvSpPr>
          <p:cNvPr id="7" name="テキスト ボックス 6"/>
          <p:cNvSpPr txBox="1"/>
          <p:nvPr/>
        </p:nvSpPr>
        <p:spPr>
          <a:xfrm>
            <a:off x="518658" y="2899052"/>
            <a:ext cx="748923" cy="369332"/>
          </a:xfrm>
          <a:prstGeom prst="rect">
            <a:avLst/>
          </a:prstGeom>
          <a:noFill/>
        </p:spPr>
        <p:txBody>
          <a:bodyPr wrap="none" rtlCol="0">
            <a:spAutoFit/>
          </a:bodyPr>
          <a:lstStyle/>
          <a:p>
            <a:r>
              <a:rPr kumimoji="1" lang="ja-JP" altLang="en-US" dirty="0"/>
              <a:t>クエリ</a:t>
            </a:r>
          </a:p>
        </p:txBody>
      </p:sp>
      <p:grpSp>
        <p:nvGrpSpPr>
          <p:cNvPr id="8" name="グループ化 7"/>
          <p:cNvGrpSpPr/>
          <p:nvPr/>
        </p:nvGrpSpPr>
        <p:grpSpPr>
          <a:xfrm>
            <a:off x="1629792" y="1590236"/>
            <a:ext cx="1046954" cy="1298160"/>
            <a:chOff x="5813405" y="3703655"/>
            <a:chExt cx="1046954" cy="1298160"/>
          </a:xfrm>
        </p:grpSpPr>
        <p:grpSp>
          <p:nvGrpSpPr>
            <p:cNvPr id="9" name="グループ化 8"/>
            <p:cNvGrpSpPr/>
            <p:nvPr/>
          </p:nvGrpSpPr>
          <p:grpSpPr>
            <a:xfrm>
              <a:off x="5813405" y="3703655"/>
              <a:ext cx="1046954" cy="1298160"/>
              <a:chOff x="5783868" y="3746461"/>
              <a:chExt cx="1046954" cy="1298160"/>
            </a:xfrm>
          </p:grpSpPr>
          <p:grpSp>
            <p:nvGrpSpPr>
              <p:cNvPr id="11" name="グループ化 10"/>
              <p:cNvGrpSpPr/>
              <p:nvPr/>
            </p:nvGrpSpPr>
            <p:grpSpPr>
              <a:xfrm>
                <a:off x="5783868" y="3746461"/>
                <a:ext cx="811523" cy="1037930"/>
                <a:chOff x="5917218" y="4600709"/>
                <a:chExt cx="811523" cy="1037930"/>
              </a:xfrm>
            </p:grpSpPr>
            <p:grpSp>
              <p:nvGrpSpPr>
                <p:cNvPr id="52" name="グループ化 51"/>
                <p:cNvGrpSpPr/>
                <p:nvPr/>
              </p:nvGrpSpPr>
              <p:grpSpPr>
                <a:xfrm>
                  <a:off x="5917218" y="4600709"/>
                  <a:ext cx="811523" cy="1037930"/>
                  <a:chOff x="9760547" y="1207489"/>
                  <a:chExt cx="811523" cy="1037930"/>
                </a:xfrm>
              </p:grpSpPr>
              <p:sp>
                <p:nvSpPr>
                  <p:cNvPr id="57" name="正方形/長方形 56"/>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58" name="グループ化 57"/>
                  <p:cNvGrpSpPr/>
                  <p:nvPr/>
                </p:nvGrpSpPr>
                <p:grpSpPr>
                  <a:xfrm>
                    <a:off x="9760547" y="1207489"/>
                    <a:ext cx="811523" cy="1037930"/>
                    <a:chOff x="7586688" y="3639917"/>
                    <a:chExt cx="811523" cy="1037930"/>
                  </a:xfrm>
                </p:grpSpPr>
                <p:sp>
                  <p:nvSpPr>
                    <p:cNvPr id="59" name="正方形/長方形 58"/>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60" name="グループ化 59"/>
                    <p:cNvGrpSpPr/>
                    <p:nvPr/>
                  </p:nvGrpSpPr>
                  <p:grpSpPr>
                    <a:xfrm>
                      <a:off x="7586688" y="3639917"/>
                      <a:ext cx="811523" cy="1037930"/>
                      <a:chOff x="7791280" y="2958664"/>
                      <a:chExt cx="811523" cy="1037930"/>
                    </a:xfrm>
                    <a:solidFill>
                      <a:schemeClr val="bg1"/>
                    </a:solidFill>
                  </p:grpSpPr>
                  <p:sp>
                    <p:nvSpPr>
                      <p:cNvPr id="61" name="正方形/長方形 60"/>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62" name="グループ化 61"/>
                      <p:cNvGrpSpPr/>
                      <p:nvPr/>
                    </p:nvGrpSpPr>
                    <p:grpSpPr>
                      <a:xfrm>
                        <a:off x="7791280" y="2958664"/>
                        <a:ext cx="811523" cy="1037930"/>
                        <a:chOff x="4707998" y="5184592"/>
                        <a:chExt cx="879391" cy="1045738"/>
                      </a:xfrm>
                      <a:grpFill/>
                    </p:grpSpPr>
                    <p:cxnSp>
                      <p:nvCxnSpPr>
                        <p:cNvPr id="64" name="直線コネクタ 63"/>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直線コネクタ 64"/>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直線コネクタ 65"/>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直線コネクタ 66"/>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直線コネクタ 67"/>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直線コネクタ 68"/>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直線コネクタ 69"/>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3" name="正方形/長方形 62"/>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53" name="テキスト ボックス 52"/>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54" name="正方形/長方形 53"/>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55" name="正方形/長方形 54"/>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56" name="テキスト ボックス 55"/>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12" name="グループ化 11"/>
              <p:cNvGrpSpPr/>
              <p:nvPr/>
            </p:nvGrpSpPr>
            <p:grpSpPr>
              <a:xfrm>
                <a:off x="5859880" y="3824378"/>
                <a:ext cx="811523" cy="1037930"/>
                <a:chOff x="5917218" y="4600709"/>
                <a:chExt cx="811523" cy="1037930"/>
              </a:xfrm>
            </p:grpSpPr>
            <p:grpSp>
              <p:nvGrpSpPr>
                <p:cNvPr id="33" name="グループ化 32"/>
                <p:cNvGrpSpPr/>
                <p:nvPr/>
              </p:nvGrpSpPr>
              <p:grpSpPr>
                <a:xfrm>
                  <a:off x="5917218" y="4600709"/>
                  <a:ext cx="811523" cy="1037930"/>
                  <a:chOff x="9760547" y="1207489"/>
                  <a:chExt cx="811523" cy="1037930"/>
                </a:xfrm>
              </p:grpSpPr>
              <p:sp>
                <p:nvSpPr>
                  <p:cNvPr id="38" name="正方形/長方形 37"/>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39" name="グループ化 38"/>
                  <p:cNvGrpSpPr/>
                  <p:nvPr/>
                </p:nvGrpSpPr>
                <p:grpSpPr>
                  <a:xfrm>
                    <a:off x="9760547" y="1207489"/>
                    <a:ext cx="811523" cy="1037930"/>
                    <a:chOff x="7586688" y="3639917"/>
                    <a:chExt cx="811523" cy="1037930"/>
                  </a:xfrm>
                </p:grpSpPr>
                <p:sp>
                  <p:nvSpPr>
                    <p:cNvPr id="40" name="正方形/長方形 39"/>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41" name="グループ化 40"/>
                    <p:cNvGrpSpPr/>
                    <p:nvPr/>
                  </p:nvGrpSpPr>
                  <p:grpSpPr>
                    <a:xfrm>
                      <a:off x="7586688" y="3639917"/>
                      <a:ext cx="811523" cy="1037930"/>
                      <a:chOff x="7791280" y="2958664"/>
                      <a:chExt cx="811523" cy="1037930"/>
                    </a:xfrm>
                    <a:solidFill>
                      <a:schemeClr val="bg1"/>
                    </a:solidFill>
                  </p:grpSpPr>
                  <p:sp>
                    <p:nvSpPr>
                      <p:cNvPr id="42" name="正方形/長方形 41"/>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43" name="グループ化 42"/>
                      <p:cNvGrpSpPr/>
                      <p:nvPr/>
                    </p:nvGrpSpPr>
                    <p:grpSpPr>
                      <a:xfrm>
                        <a:off x="7791280" y="2958664"/>
                        <a:ext cx="811523" cy="1037930"/>
                        <a:chOff x="4707998" y="5184592"/>
                        <a:chExt cx="879391" cy="1045738"/>
                      </a:xfrm>
                      <a:grpFill/>
                    </p:grpSpPr>
                    <p:cxnSp>
                      <p:nvCxnSpPr>
                        <p:cNvPr id="45" name="直線コネクタ 44"/>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直線コネクタ 46"/>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直線コネクタ 47"/>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直線コネクタ 48"/>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4" name="正方形/長方形 43"/>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34" name="テキスト ボックス 33"/>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35" name="正方形/長方形 34"/>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6" name="正方形/長方形 35"/>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7" name="テキスト ボックス 36"/>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13" name="グループ化 12"/>
              <p:cNvGrpSpPr/>
              <p:nvPr/>
            </p:nvGrpSpPr>
            <p:grpSpPr>
              <a:xfrm>
                <a:off x="5944101" y="3909316"/>
                <a:ext cx="811523" cy="1037930"/>
                <a:chOff x="9760547" y="1207489"/>
                <a:chExt cx="811523" cy="1037930"/>
              </a:xfrm>
            </p:grpSpPr>
            <p:sp>
              <p:nvSpPr>
                <p:cNvPr id="22" name="正方形/長方形 21"/>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3" name="グループ化 22"/>
                <p:cNvGrpSpPr/>
                <p:nvPr/>
              </p:nvGrpSpPr>
              <p:grpSpPr>
                <a:xfrm>
                  <a:off x="9760547" y="1207489"/>
                  <a:ext cx="811523" cy="1037930"/>
                  <a:chOff x="7586688" y="3639917"/>
                  <a:chExt cx="811523" cy="1037930"/>
                </a:xfrm>
              </p:grpSpPr>
              <p:sp>
                <p:nvSpPr>
                  <p:cNvPr id="24" name="正方形/長方形 23"/>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5" name="グループ化 24"/>
                  <p:cNvGrpSpPr/>
                  <p:nvPr/>
                </p:nvGrpSpPr>
                <p:grpSpPr>
                  <a:xfrm>
                    <a:off x="7586688" y="3639917"/>
                    <a:ext cx="811523" cy="1037930"/>
                    <a:chOff x="4707998" y="5184592"/>
                    <a:chExt cx="879391" cy="1045738"/>
                  </a:xfrm>
                  <a:solidFill>
                    <a:schemeClr val="bg1"/>
                  </a:solidFill>
                </p:grpSpPr>
                <p:cxnSp>
                  <p:nvCxnSpPr>
                    <p:cNvPr id="26" name="直線コネクタ 25"/>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14" name="グループ化 13"/>
              <p:cNvGrpSpPr/>
              <p:nvPr/>
            </p:nvGrpSpPr>
            <p:grpSpPr>
              <a:xfrm>
                <a:off x="6019299" y="4006691"/>
                <a:ext cx="811523" cy="1037930"/>
                <a:chOff x="4707998" y="5184592"/>
                <a:chExt cx="879391" cy="1045738"/>
              </a:xfrm>
              <a:solidFill>
                <a:schemeClr val="bg1"/>
              </a:solidFill>
            </p:grpSpPr>
            <p:cxnSp>
              <p:nvCxnSpPr>
                <p:cNvPr id="15" name="直線コネクタ 14"/>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0" name="テキスト ボックス 9"/>
            <p:cNvSpPr txBox="1"/>
            <p:nvPr/>
          </p:nvSpPr>
          <p:spPr>
            <a:xfrm>
              <a:off x="6332631" y="4467940"/>
              <a:ext cx="461665" cy="387286"/>
            </a:xfrm>
            <a:prstGeom prst="rect">
              <a:avLst/>
            </a:prstGeom>
            <a:noFill/>
          </p:spPr>
          <p:txBody>
            <a:bodyPr vert="eaVert" wrap="none" rtlCol="0">
              <a:spAutoFit/>
            </a:bodyPr>
            <a:lstStyle/>
            <a:p>
              <a:r>
                <a:rPr kumimoji="1" lang="en-US" altLang="ja-JP" dirty="0"/>
                <a:t>….</a:t>
              </a:r>
            </a:p>
          </p:txBody>
        </p:sp>
      </p:grpSp>
      <p:cxnSp>
        <p:nvCxnSpPr>
          <p:cNvPr id="71" name="直線コネクタ 70"/>
          <p:cNvCxnSpPr/>
          <p:nvPr/>
        </p:nvCxnSpPr>
        <p:spPr>
          <a:xfrm>
            <a:off x="2068190" y="2167796"/>
            <a:ext cx="453703" cy="207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2" name="直線コネクタ 71"/>
          <p:cNvCxnSpPr/>
          <p:nvPr/>
        </p:nvCxnSpPr>
        <p:spPr>
          <a:xfrm>
            <a:off x="2068191" y="2031104"/>
            <a:ext cx="453703" cy="207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3" name="正方形/長方形 72"/>
          <p:cNvSpPr/>
          <p:nvPr/>
        </p:nvSpPr>
        <p:spPr>
          <a:xfrm>
            <a:off x="1900830" y="2757782"/>
            <a:ext cx="758870" cy="900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74" name="正方形/長方形 73"/>
          <p:cNvSpPr/>
          <p:nvPr/>
        </p:nvSpPr>
        <p:spPr>
          <a:xfrm rot="5400000">
            <a:off x="2108809" y="2325065"/>
            <a:ext cx="973239" cy="70268"/>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75" name="正方形/長方形 74"/>
          <p:cNvSpPr/>
          <p:nvPr/>
        </p:nvSpPr>
        <p:spPr>
          <a:xfrm>
            <a:off x="281133" y="4791939"/>
            <a:ext cx="694261" cy="205239"/>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grpSp>
        <p:nvGrpSpPr>
          <p:cNvPr id="76" name="グループ化 75"/>
          <p:cNvGrpSpPr/>
          <p:nvPr/>
        </p:nvGrpSpPr>
        <p:grpSpPr>
          <a:xfrm>
            <a:off x="176520" y="4465023"/>
            <a:ext cx="879391" cy="1045737"/>
            <a:chOff x="5923079" y="4691170"/>
            <a:chExt cx="879391" cy="1045737"/>
          </a:xfrm>
        </p:grpSpPr>
        <p:grpSp>
          <p:nvGrpSpPr>
            <p:cNvPr id="77" name="グループ化 76"/>
            <p:cNvGrpSpPr/>
            <p:nvPr/>
          </p:nvGrpSpPr>
          <p:grpSpPr>
            <a:xfrm>
              <a:off x="5923079" y="4691170"/>
              <a:ext cx="879391" cy="1045737"/>
              <a:chOff x="4707998" y="5184592"/>
              <a:chExt cx="879391" cy="1045737"/>
            </a:xfrm>
          </p:grpSpPr>
          <p:cxnSp>
            <p:nvCxnSpPr>
              <p:cNvPr id="82" name="直線コネクタ 81"/>
              <p:cNvCxnSpPr/>
              <p:nvPr/>
            </p:nvCxnSpPr>
            <p:spPr>
              <a:xfrm>
                <a:off x="4870973" y="5184592"/>
                <a:ext cx="716416"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3" name="直線コネクタ 82"/>
              <p:cNvCxnSpPr/>
              <p:nvPr/>
            </p:nvCxnSpPr>
            <p:spPr>
              <a:xfrm flipV="1">
                <a:off x="4720046" y="5319405"/>
                <a:ext cx="0" cy="91092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4" name="直線コネクタ 83"/>
              <p:cNvCxnSpPr/>
              <p:nvPr/>
            </p:nvCxnSpPr>
            <p:spPr>
              <a:xfrm flipH="1">
                <a:off x="4720046" y="6230328"/>
                <a:ext cx="867343"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5" name="直線コネクタ 84"/>
              <p:cNvCxnSpPr/>
              <p:nvPr/>
            </p:nvCxnSpPr>
            <p:spPr>
              <a:xfrm flipV="1">
                <a:off x="5587389" y="5192523"/>
                <a:ext cx="0" cy="1037805"/>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6" name="直線コネクタ 85"/>
              <p:cNvCxnSpPr/>
              <p:nvPr/>
            </p:nvCxnSpPr>
            <p:spPr>
              <a:xfrm flipV="1">
                <a:off x="4720046" y="5184592"/>
                <a:ext cx="164470" cy="13481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7" name="直線コネクタ 86"/>
              <p:cNvCxnSpPr/>
              <p:nvPr/>
            </p:nvCxnSpPr>
            <p:spPr>
              <a:xfrm flipH="1">
                <a:off x="4707998" y="5287052"/>
                <a:ext cx="147574" cy="3235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8" name="直線コネクタ 87"/>
              <p:cNvCxnSpPr/>
              <p:nvPr/>
            </p:nvCxnSpPr>
            <p:spPr>
              <a:xfrm flipV="1">
                <a:off x="4853150" y="5195249"/>
                <a:ext cx="19906" cy="9180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9" name="直線コネクタ 88"/>
              <p:cNvCxnSpPr/>
              <p:nvPr/>
            </p:nvCxnSpPr>
            <p:spPr>
              <a:xfrm>
                <a:off x="4913919" y="544225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0" name="直線コネクタ 89"/>
              <p:cNvCxnSpPr/>
              <p:nvPr/>
            </p:nvCxnSpPr>
            <p:spPr>
              <a:xfrm>
                <a:off x="4914212" y="5554970"/>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78" name="直線コネクタ 77"/>
            <p:cNvCxnSpPr/>
            <p:nvPr/>
          </p:nvCxnSpPr>
          <p:spPr>
            <a:xfrm>
              <a:off x="6125483" y="51745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9" name="直線コネクタ 78"/>
            <p:cNvCxnSpPr/>
            <p:nvPr/>
          </p:nvCxnSpPr>
          <p:spPr>
            <a:xfrm>
              <a:off x="6121323" y="539172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0" name="直線コネクタ 79"/>
            <p:cNvCxnSpPr/>
            <p:nvPr/>
          </p:nvCxnSpPr>
          <p:spPr>
            <a:xfrm>
              <a:off x="6121323" y="5496491"/>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1" name="直線コネクタ 80"/>
            <p:cNvCxnSpPr/>
            <p:nvPr/>
          </p:nvCxnSpPr>
          <p:spPr>
            <a:xfrm>
              <a:off x="6122808" y="52848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91" name="グループ化 90"/>
          <p:cNvGrpSpPr/>
          <p:nvPr/>
        </p:nvGrpSpPr>
        <p:grpSpPr>
          <a:xfrm>
            <a:off x="1132251" y="4465023"/>
            <a:ext cx="879391" cy="1045737"/>
            <a:chOff x="5923079" y="4691170"/>
            <a:chExt cx="879391" cy="1045737"/>
          </a:xfrm>
        </p:grpSpPr>
        <p:grpSp>
          <p:nvGrpSpPr>
            <p:cNvPr id="92" name="グループ化 91"/>
            <p:cNvGrpSpPr/>
            <p:nvPr/>
          </p:nvGrpSpPr>
          <p:grpSpPr>
            <a:xfrm>
              <a:off x="5923079" y="4691170"/>
              <a:ext cx="879391" cy="1045737"/>
              <a:chOff x="4707998" y="5184592"/>
              <a:chExt cx="879391" cy="1045737"/>
            </a:xfrm>
          </p:grpSpPr>
          <p:cxnSp>
            <p:nvCxnSpPr>
              <p:cNvPr id="97" name="直線コネクタ 96"/>
              <p:cNvCxnSpPr/>
              <p:nvPr/>
            </p:nvCxnSpPr>
            <p:spPr>
              <a:xfrm>
                <a:off x="4870973" y="5184592"/>
                <a:ext cx="716416"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8" name="直線コネクタ 97"/>
              <p:cNvCxnSpPr/>
              <p:nvPr/>
            </p:nvCxnSpPr>
            <p:spPr>
              <a:xfrm flipV="1">
                <a:off x="4720046" y="5319405"/>
                <a:ext cx="0" cy="91092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9" name="直線コネクタ 98"/>
              <p:cNvCxnSpPr/>
              <p:nvPr/>
            </p:nvCxnSpPr>
            <p:spPr>
              <a:xfrm flipH="1">
                <a:off x="4720046" y="6230328"/>
                <a:ext cx="867343"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0" name="直線コネクタ 99"/>
              <p:cNvCxnSpPr/>
              <p:nvPr/>
            </p:nvCxnSpPr>
            <p:spPr>
              <a:xfrm flipV="1">
                <a:off x="5587389" y="5192523"/>
                <a:ext cx="0" cy="1037805"/>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1" name="直線コネクタ 100"/>
              <p:cNvCxnSpPr/>
              <p:nvPr/>
            </p:nvCxnSpPr>
            <p:spPr>
              <a:xfrm flipV="1">
                <a:off x="4720046" y="5184592"/>
                <a:ext cx="164470" cy="13481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p:cNvCxnSpPr/>
              <p:nvPr/>
            </p:nvCxnSpPr>
            <p:spPr>
              <a:xfrm flipH="1">
                <a:off x="4707998" y="5287052"/>
                <a:ext cx="147574" cy="3235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3" name="直線コネクタ 102"/>
              <p:cNvCxnSpPr/>
              <p:nvPr/>
            </p:nvCxnSpPr>
            <p:spPr>
              <a:xfrm flipV="1">
                <a:off x="4853150" y="5195249"/>
                <a:ext cx="19906" cy="9180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4" name="直線コネクタ 103"/>
              <p:cNvCxnSpPr/>
              <p:nvPr/>
            </p:nvCxnSpPr>
            <p:spPr>
              <a:xfrm>
                <a:off x="4913919" y="544225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5" name="直線コネクタ 104"/>
              <p:cNvCxnSpPr/>
              <p:nvPr/>
            </p:nvCxnSpPr>
            <p:spPr>
              <a:xfrm>
                <a:off x="4914212" y="5554970"/>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93" name="直線コネクタ 92"/>
            <p:cNvCxnSpPr/>
            <p:nvPr/>
          </p:nvCxnSpPr>
          <p:spPr>
            <a:xfrm>
              <a:off x="6125483" y="51745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4" name="直線コネクタ 93"/>
            <p:cNvCxnSpPr/>
            <p:nvPr/>
          </p:nvCxnSpPr>
          <p:spPr>
            <a:xfrm>
              <a:off x="6121323" y="539172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5" name="直線コネクタ 94"/>
            <p:cNvCxnSpPr/>
            <p:nvPr/>
          </p:nvCxnSpPr>
          <p:spPr>
            <a:xfrm>
              <a:off x="6121323" y="5496491"/>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6" name="直線コネクタ 95"/>
            <p:cNvCxnSpPr/>
            <p:nvPr/>
          </p:nvCxnSpPr>
          <p:spPr>
            <a:xfrm>
              <a:off x="6122808" y="52848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106" name="グループ化 105"/>
          <p:cNvGrpSpPr/>
          <p:nvPr/>
        </p:nvGrpSpPr>
        <p:grpSpPr>
          <a:xfrm>
            <a:off x="2075534" y="4465023"/>
            <a:ext cx="879391" cy="1045737"/>
            <a:chOff x="5923079" y="4691170"/>
            <a:chExt cx="879391" cy="1045737"/>
          </a:xfrm>
        </p:grpSpPr>
        <p:grpSp>
          <p:nvGrpSpPr>
            <p:cNvPr id="107" name="グループ化 106"/>
            <p:cNvGrpSpPr/>
            <p:nvPr/>
          </p:nvGrpSpPr>
          <p:grpSpPr>
            <a:xfrm>
              <a:off x="5923079" y="4691170"/>
              <a:ext cx="879391" cy="1045737"/>
              <a:chOff x="4707998" y="5184592"/>
              <a:chExt cx="879391" cy="1045737"/>
            </a:xfrm>
          </p:grpSpPr>
          <p:cxnSp>
            <p:nvCxnSpPr>
              <p:cNvPr id="112" name="直線コネクタ 111"/>
              <p:cNvCxnSpPr/>
              <p:nvPr/>
            </p:nvCxnSpPr>
            <p:spPr>
              <a:xfrm>
                <a:off x="4870973" y="5184592"/>
                <a:ext cx="716416"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3" name="直線コネクタ 112"/>
              <p:cNvCxnSpPr/>
              <p:nvPr/>
            </p:nvCxnSpPr>
            <p:spPr>
              <a:xfrm flipV="1">
                <a:off x="4720046" y="5319405"/>
                <a:ext cx="0" cy="91092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4" name="直線コネクタ 113"/>
              <p:cNvCxnSpPr/>
              <p:nvPr/>
            </p:nvCxnSpPr>
            <p:spPr>
              <a:xfrm flipH="1">
                <a:off x="4720046" y="6230328"/>
                <a:ext cx="867343"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5" name="直線コネクタ 114"/>
              <p:cNvCxnSpPr/>
              <p:nvPr/>
            </p:nvCxnSpPr>
            <p:spPr>
              <a:xfrm flipV="1">
                <a:off x="5587389" y="5192523"/>
                <a:ext cx="0" cy="1037805"/>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6" name="直線コネクタ 115"/>
              <p:cNvCxnSpPr/>
              <p:nvPr/>
            </p:nvCxnSpPr>
            <p:spPr>
              <a:xfrm flipV="1">
                <a:off x="4720046" y="5184592"/>
                <a:ext cx="164470" cy="13481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7" name="直線コネクタ 116"/>
              <p:cNvCxnSpPr/>
              <p:nvPr/>
            </p:nvCxnSpPr>
            <p:spPr>
              <a:xfrm flipH="1">
                <a:off x="4707998" y="5287052"/>
                <a:ext cx="147574" cy="3235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8" name="直線コネクタ 117"/>
              <p:cNvCxnSpPr/>
              <p:nvPr/>
            </p:nvCxnSpPr>
            <p:spPr>
              <a:xfrm flipV="1">
                <a:off x="4853150" y="5195249"/>
                <a:ext cx="19906" cy="9180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9" name="直線コネクタ 118"/>
              <p:cNvCxnSpPr/>
              <p:nvPr/>
            </p:nvCxnSpPr>
            <p:spPr>
              <a:xfrm>
                <a:off x="4913919" y="544225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0" name="直線コネクタ 119"/>
              <p:cNvCxnSpPr/>
              <p:nvPr/>
            </p:nvCxnSpPr>
            <p:spPr>
              <a:xfrm>
                <a:off x="4914212" y="5554970"/>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108" name="直線コネクタ 107"/>
            <p:cNvCxnSpPr/>
            <p:nvPr/>
          </p:nvCxnSpPr>
          <p:spPr>
            <a:xfrm>
              <a:off x="6125483" y="51745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9" name="直線コネクタ 108"/>
            <p:cNvCxnSpPr/>
            <p:nvPr/>
          </p:nvCxnSpPr>
          <p:spPr>
            <a:xfrm>
              <a:off x="6121323" y="539172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0" name="直線コネクタ 109"/>
            <p:cNvCxnSpPr/>
            <p:nvPr/>
          </p:nvCxnSpPr>
          <p:spPr>
            <a:xfrm>
              <a:off x="6121323" y="5496491"/>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1" name="直線コネクタ 110"/>
            <p:cNvCxnSpPr/>
            <p:nvPr/>
          </p:nvCxnSpPr>
          <p:spPr>
            <a:xfrm>
              <a:off x="6122808" y="52848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121" name="正方形/長方形 120"/>
          <p:cNvSpPr/>
          <p:nvPr/>
        </p:nvSpPr>
        <p:spPr>
          <a:xfrm>
            <a:off x="2172470" y="4914258"/>
            <a:ext cx="694261" cy="205239"/>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2" name="正方形/長方形 121"/>
          <p:cNvSpPr/>
          <p:nvPr/>
        </p:nvSpPr>
        <p:spPr>
          <a:xfrm>
            <a:off x="1236864" y="5138690"/>
            <a:ext cx="694261" cy="205239"/>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3" name="テキスト ボックス 122"/>
          <p:cNvSpPr txBox="1"/>
          <p:nvPr/>
        </p:nvSpPr>
        <p:spPr>
          <a:xfrm>
            <a:off x="416370" y="5493815"/>
            <a:ext cx="2528256" cy="369332"/>
          </a:xfrm>
          <a:prstGeom prst="rect">
            <a:avLst/>
          </a:prstGeom>
          <a:noFill/>
        </p:spPr>
        <p:txBody>
          <a:bodyPr wrap="none" rtlCol="0">
            <a:spAutoFit/>
          </a:bodyPr>
          <a:lstStyle/>
          <a:p>
            <a:r>
              <a:rPr kumimoji="1" lang="ja-JP" altLang="en-US" dirty="0"/>
              <a:t>類似したコード片の位置</a:t>
            </a:r>
          </a:p>
        </p:txBody>
      </p:sp>
      <p:sp>
        <p:nvSpPr>
          <p:cNvPr id="124" name="テキスト ボックス 123"/>
          <p:cNvSpPr txBox="1"/>
          <p:nvPr/>
        </p:nvSpPr>
        <p:spPr>
          <a:xfrm>
            <a:off x="1193294" y="3952893"/>
            <a:ext cx="877163" cy="369332"/>
          </a:xfrm>
          <a:prstGeom prst="rect">
            <a:avLst/>
          </a:prstGeom>
          <a:noFill/>
        </p:spPr>
        <p:txBody>
          <a:bodyPr wrap="none" rtlCol="0">
            <a:spAutoFit/>
          </a:bodyPr>
          <a:lstStyle/>
          <a:p>
            <a:r>
              <a:rPr lang="ja-JP" altLang="en-US" dirty="0"/>
              <a:t>類似度</a:t>
            </a:r>
            <a:endParaRPr kumimoji="1" lang="ja-JP" altLang="en-US" dirty="0"/>
          </a:p>
        </p:txBody>
      </p:sp>
      <p:sp>
        <p:nvSpPr>
          <p:cNvPr id="125" name="テキスト ボックス 124"/>
          <p:cNvSpPr txBox="1"/>
          <p:nvPr/>
        </p:nvSpPr>
        <p:spPr>
          <a:xfrm>
            <a:off x="2712941" y="3998587"/>
            <a:ext cx="415498" cy="369332"/>
          </a:xfrm>
          <a:prstGeom prst="rect">
            <a:avLst/>
          </a:prstGeom>
          <a:noFill/>
        </p:spPr>
        <p:txBody>
          <a:bodyPr wrap="none" rtlCol="0">
            <a:spAutoFit/>
          </a:bodyPr>
          <a:lstStyle/>
          <a:p>
            <a:r>
              <a:rPr lang="ja-JP" altLang="en-US" dirty="0"/>
              <a:t>低</a:t>
            </a:r>
            <a:endParaRPr kumimoji="1" lang="ja-JP" altLang="en-US" dirty="0"/>
          </a:p>
        </p:txBody>
      </p:sp>
      <p:sp>
        <p:nvSpPr>
          <p:cNvPr id="126" name="テキスト ボックス 125"/>
          <p:cNvSpPr txBox="1"/>
          <p:nvPr/>
        </p:nvSpPr>
        <p:spPr>
          <a:xfrm>
            <a:off x="63023" y="3971491"/>
            <a:ext cx="415498" cy="369332"/>
          </a:xfrm>
          <a:prstGeom prst="rect">
            <a:avLst/>
          </a:prstGeom>
          <a:noFill/>
        </p:spPr>
        <p:txBody>
          <a:bodyPr wrap="none" rtlCol="0">
            <a:spAutoFit/>
          </a:bodyPr>
          <a:lstStyle/>
          <a:p>
            <a:r>
              <a:rPr lang="ja-JP" altLang="en-US" dirty="0"/>
              <a:t>高</a:t>
            </a:r>
            <a:endParaRPr kumimoji="1" lang="ja-JP" altLang="en-US" dirty="0"/>
          </a:p>
        </p:txBody>
      </p:sp>
      <p:cxnSp>
        <p:nvCxnSpPr>
          <p:cNvPr id="127" name="直線矢印コネクタ 126"/>
          <p:cNvCxnSpPr/>
          <p:nvPr/>
        </p:nvCxnSpPr>
        <p:spPr>
          <a:xfrm flipH="1" flipV="1">
            <a:off x="188537" y="4370162"/>
            <a:ext cx="2744202" cy="5547"/>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8" name="右矢印 127"/>
          <p:cNvSpPr/>
          <p:nvPr/>
        </p:nvSpPr>
        <p:spPr>
          <a:xfrm>
            <a:off x="3066192" y="2279353"/>
            <a:ext cx="2984349" cy="255859"/>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9" name="正方形/長方形 128"/>
          <p:cNvSpPr/>
          <p:nvPr/>
        </p:nvSpPr>
        <p:spPr>
          <a:xfrm>
            <a:off x="3394859" y="1639129"/>
            <a:ext cx="2353600" cy="584775"/>
          </a:xfrm>
          <a:prstGeom prst="rect">
            <a:avLst/>
          </a:prstGeom>
          <a:solidFill>
            <a:srgbClr val="D4FFFF"/>
          </a:solidFill>
          <a:ln>
            <a:solidFill>
              <a:schemeClr val="tx1"/>
            </a:solidFill>
          </a:ln>
        </p:spPr>
        <p:txBody>
          <a:bodyPr wrap="square">
            <a:spAutoFit/>
          </a:bodyPr>
          <a:lstStyle/>
          <a:p>
            <a:pPr algn="ctr"/>
            <a:r>
              <a:rPr lang="ja-JP" altLang="en-US" sz="1600" dirty="0"/>
              <a:t>コメントと空白を無視してトークン列に変換</a:t>
            </a:r>
          </a:p>
        </p:txBody>
      </p:sp>
      <p:sp>
        <p:nvSpPr>
          <p:cNvPr id="228" name="テキスト ボックス 227"/>
          <p:cNvSpPr txBox="1"/>
          <p:nvPr/>
        </p:nvSpPr>
        <p:spPr>
          <a:xfrm>
            <a:off x="5252401" y="3301991"/>
            <a:ext cx="2358805" cy="830997"/>
          </a:xfrm>
          <a:prstGeom prst="rect">
            <a:avLst/>
          </a:prstGeom>
          <a:solidFill>
            <a:srgbClr val="D4FFFF"/>
          </a:solidFill>
          <a:ln>
            <a:solidFill>
              <a:schemeClr val="tx1"/>
            </a:solidFill>
          </a:ln>
        </p:spPr>
        <p:txBody>
          <a:bodyPr wrap="square" rtlCol="0">
            <a:spAutoFit/>
          </a:bodyPr>
          <a:lstStyle/>
          <a:p>
            <a:r>
              <a:rPr lang="ja-JP" altLang="en-US" sz="1600" dirty="0" smtClean="0"/>
              <a:t>各ファイルとクエリ</a:t>
            </a:r>
            <a:r>
              <a:rPr lang="ja-JP" altLang="en-US" sz="1600" dirty="0"/>
              <a:t>の間の類似度を</a:t>
            </a:r>
            <a:r>
              <a:rPr lang="ja-JP" altLang="en-US" sz="1600" dirty="0" smtClean="0">
                <a:solidFill>
                  <a:srgbClr val="FF0000"/>
                </a:solidFill>
              </a:rPr>
              <a:t>正規</a:t>
            </a:r>
            <a:r>
              <a:rPr lang="ja-JP" altLang="en-US" sz="1600" dirty="0">
                <a:solidFill>
                  <a:srgbClr val="FF0000"/>
                </a:solidFill>
              </a:rPr>
              <a:t>圧縮距離</a:t>
            </a:r>
            <a:r>
              <a:rPr lang="ja-JP" altLang="en-US" sz="1600" dirty="0" smtClean="0"/>
              <a:t>を用いて計算</a:t>
            </a:r>
            <a:endParaRPr lang="ja-JP" altLang="en-US" sz="1600" dirty="0"/>
          </a:p>
        </p:txBody>
      </p:sp>
      <p:sp>
        <p:nvSpPr>
          <p:cNvPr id="229" name="角丸四角形 228"/>
          <p:cNvSpPr/>
          <p:nvPr/>
        </p:nvSpPr>
        <p:spPr>
          <a:xfrm>
            <a:off x="3427607" y="4375624"/>
            <a:ext cx="5344779" cy="1791527"/>
          </a:xfrm>
          <a:prstGeom prst="roundRect">
            <a:avLst/>
          </a:prstGeom>
          <a:solidFill>
            <a:schemeClr val="bg1"/>
          </a:solidFill>
          <a:ln w="19050">
            <a:solidFill>
              <a:srgbClr val="4C84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0" name="コンテンツ プレースホルダー 2"/>
          <p:cNvSpPr txBox="1">
            <a:spLocks/>
          </p:cNvSpPr>
          <p:nvPr/>
        </p:nvSpPr>
        <p:spPr bwMode="auto">
          <a:xfrm>
            <a:off x="3656009" y="4219899"/>
            <a:ext cx="2135677" cy="373368"/>
          </a:xfrm>
          <a:prstGeom prst="rect">
            <a:avLst/>
          </a:prstGeom>
          <a:solidFill>
            <a:schemeClr val="bg1"/>
          </a:solidFill>
          <a:ln>
            <a:noFill/>
          </a:ln>
          <a:effectLs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None/>
            </a:pPr>
            <a:r>
              <a:rPr lang="en-US" altLang="ja-JP" sz="1800" dirty="0" err="1"/>
              <a:t>NCDSearch</a:t>
            </a:r>
            <a:r>
              <a:rPr lang="ja-JP" altLang="en-US" sz="1800" dirty="0"/>
              <a:t>の特徴</a:t>
            </a:r>
          </a:p>
        </p:txBody>
      </p:sp>
      <p:sp>
        <p:nvSpPr>
          <p:cNvPr id="231" name="テキスト ボックス 230"/>
          <p:cNvSpPr txBox="1"/>
          <p:nvPr/>
        </p:nvSpPr>
        <p:spPr>
          <a:xfrm>
            <a:off x="3564639" y="4533388"/>
            <a:ext cx="5907979" cy="1492716"/>
          </a:xfrm>
          <a:prstGeom prst="rect">
            <a:avLst/>
          </a:prstGeom>
          <a:noFill/>
        </p:spPr>
        <p:txBody>
          <a:bodyPr wrap="square" rtlCol="0">
            <a:spAutoFit/>
          </a:bodyPr>
          <a:lstStyle/>
          <a:p>
            <a:r>
              <a:rPr lang="ja-JP" altLang="en-US" sz="1600" dirty="0"/>
              <a:t>・ 検索したいコード片をクエリとして与える</a:t>
            </a:r>
            <a:endParaRPr lang="en-US" altLang="ja-JP" sz="1600" dirty="0"/>
          </a:p>
          <a:p>
            <a:endParaRPr lang="en-US" altLang="ja-JP" sz="1000" dirty="0"/>
          </a:p>
          <a:p>
            <a:r>
              <a:rPr lang="ja-JP" altLang="en-US" sz="1600" dirty="0"/>
              <a:t>・ </a:t>
            </a:r>
            <a:r>
              <a:rPr lang="ja-JP" altLang="ja-JP" sz="1600" dirty="0"/>
              <a:t>正規圧縮距離を用いて類似度を計算</a:t>
            </a:r>
            <a:endParaRPr lang="en-US" altLang="ja-JP" sz="1600" dirty="0"/>
          </a:p>
          <a:p>
            <a:endParaRPr lang="en-US" altLang="ja-JP" sz="1000" dirty="0"/>
          </a:p>
          <a:p>
            <a:r>
              <a:rPr lang="ja-JP" altLang="en-US" sz="1600" dirty="0"/>
              <a:t>・ 類似度が高いものから順番に</a:t>
            </a:r>
            <a:r>
              <a:rPr lang="ja-JP" altLang="en-US" sz="1600" dirty="0" smtClean="0"/>
              <a:t>出力</a:t>
            </a:r>
            <a:endParaRPr lang="en-US" altLang="ja-JP" sz="1600" dirty="0" smtClean="0"/>
          </a:p>
          <a:p>
            <a:endParaRPr lang="ja-JP" altLang="ja-JP" sz="700" dirty="0" smtClean="0"/>
          </a:p>
          <a:p>
            <a:r>
              <a:rPr lang="ja-JP" altLang="en-US" sz="1600" dirty="0" smtClean="0"/>
              <a:t>・ 既存のコード片検索ツールと比べて高い再現</a:t>
            </a:r>
            <a:r>
              <a:rPr lang="ja-JP" altLang="en-US" sz="1600" dirty="0"/>
              <a:t>率</a:t>
            </a:r>
            <a:r>
              <a:rPr lang="ja-JP" altLang="en-US" sz="1600" dirty="0" smtClean="0"/>
              <a:t>を持つ</a:t>
            </a:r>
            <a:endParaRPr lang="ja-JP" altLang="ja-JP" sz="1600" dirty="0"/>
          </a:p>
        </p:txBody>
      </p:sp>
      <p:sp>
        <p:nvSpPr>
          <p:cNvPr id="227" name="右矢印 226"/>
          <p:cNvSpPr/>
          <p:nvPr/>
        </p:nvSpPr>
        <p:spPr>
          <a:xfrm rot="9332377">
            <a:off x="3018112" y="3313581"/>
            <a:ext cx="3232435" cy="258708"/>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grpSp>
        <p:nvGrpSpPr>
          <p:cNvPr id="233" name="グループ化 232"/>
          <p:cNvGrpSpPr/>
          <p:nvPr/>
        </p:nvGrpSpPr>
        <p:grpSpPr>
          <a:xfrm>
            <a:off x="6517780" y="1690879"/>
            <a:ext cx="1300219" cy="1119709"/>
            <a:chOff x="5805871" y="1868819"/>
            <a:chExt cx="1300219" cy="1119709"/>
          </a:xfrm>
        </p:grpSpPr>
        <p:sp>
          <p:nvSpPr>
            <p:cNvPr id="234" name="正方形/長方形 233"/>
            <p:cNvSpPr/>
            <p:nvPr/>
          </p:nvSpPr>
          <p:spPr>
            <a:xfrm>
              <a:off x="6075399" y="1875767"/>
              <a:ext cx="747777" cy="228856"/>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rPr>
                <a:t>include</a:t>
              </a:r>
              <a:endParaRPr kumimoji="1" lang="ja-JP" altLang="en-US" sz="1200" dirty="0">
                <a:solidFill>
                  <a:schemeClr val="tx1"/>
                </a:solidFill>
              </a:endParaRPr>
            </a:p>
          </p:txBody>
        </p:sp>
        <p:sp>
          <p:nvSpPr>
            <p:cNvPr id="235" name="正方形/長方形 234"/>
            <p:cNvSpPr/>
            <p:nvPr/>
          </p:nvSpPr>
          <p:spPr>
            <a:xfrm>
              <a:off x="6869990" y="1868819"/>
              <a:ext cx="236100" cy="224885"/>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&lt;</a:t>
              </a:r>
              <a:endParaRPr kumimoji="1" lang="ja-JP" altLang="en-US" sz="1200" dirty="0">
                <a:solidFill>
                  <a:schemeClr val="tx1"/>
                </a:solidFill>
              </a:endParaRPr>
            </a:p>
          </p:txBody>
        </p:sp>
        <p:sp>
          <p:nvSpPr>
            <p:cNvPr id="236" name="正方形/長方形 235"/>
            <p:cNvSpPr/>
            <p:nvPr/>
          </p:nvSpPr>
          <p:spPr>
            <a:xfrm>
              <a:off x="6075399" y="2444234"/>
              <a:ext cx="776378" cy="25506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err="1">
                  <a:solidFill>
                    <a:schemeClr val="tx1"/>
                  </a:solidFill>
                </a:rPr>
                <a:t>printf</a:t>
              </a:r>
              <a:endParaRPr kumimoji="1" lang="ja-JP" altLang="en-US" sz="1200" dirty="0">
                <a:solidFill>
                  <a:schemeClr val="tx1"/>
                </a:solidFill>
              </a:endParaRPr>
            </a:p>
          </p:txBody>
        </p:sp>
        <p:sp>
          <p:nvSpPr>
            <p:cNvPr id="237" name="正方形/長方形 236"/>
            <p:cNvSpPr/>
            <p:nvPr/>
          </p:nvSpPr>
          <p:spPr>
            <a:xfrm>
              <a:off x="5805871" y="2146784"/>
              <a:ext cx="776378" cy="25506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rPr>
                <a:t>main</a:t>
              </a:r>
              <a:endParaRPr kumimoji="1" lang="ja-JP" altLang="en-US" sz="1200" dirty="0">
                <a:solidFill>
                  <a:schemeClr val="tx1"/>
                </a:solidFill>
              </a:endParaRPr>
            </a:p>
          </p:txBody>
        </p:sp>
        <p:sp>
          <p:nvSpPr>
            <p:cNvPr id="238" name="正方形/長方形 237"/>
            <p:cNvSpPr/>
            <p:nvPr/>
          </p:nvSpPr>
          <p:spPr>
            <a:xfrm>
              <a:off x="5805871" y="1875767"/>
              <a:ext cx="219136" cy="229225"/>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rPr>
                <a:t>#</a:t>
              </a:r>
              <a:endParaRPr kumimoji="1" lang="ja-JP" altLang="en-US" sz="1200" dirty="0">
                <a:solidFill>
                  <a:schemeClr val="tx1"/>
                </a:solidFill>
              </a:endParaRPr>
            </a:p>
          </p:txBody>
        </p:sp>
        <p:sp>
          <p:nvSpPr>
            <p:cNvPr id="239" name="正方形/長方形 238"/>
            <p:cNvSpPr/>
            <p:nvPr/>
          </p:nvSpPr>
          <p:spPr>
            <a:xfrm>
              <a:off x="6878487" y="2148847"/>
              <a:ext cx="208145" cy="238381"/>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240" name="正方形/長方形 239"/>
            <p:cNvSpPr/>
            <p:nvPr/>
          </p:nvSpPr>
          <p:spPr>
            <a:xfrm>
              <a:off x="6635841" y="2148847"/>
              <a:ext cx="187335" cy="24930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241" name="正方形/長方形 240"/>
            <p:cNvSpPr/>
            <p:nvPr/>
          </p:nvSpPr>
          <p:spPr>
            <a:xfrm>
              <a:off x="5805871" y="2447306"/>
              <a:ext cx="219136" cy="248062"/>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242" name="正方形/長方形 241"/>
            <p:cNvSpPr/>
            <p:nvPr/>
          </p:nvSpPr>
          <p:spPr>
            <a:xfrm>
              <a:off x="6899297" y="2438884"/>
              <a:ext cx="187335" cy="24930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243" name="正方形/長方形 242"/>
            <p:cNvSpPr/>
            <p:nvPr/>
          </p:nvSpPr>
          <p:spPr>
            <a:xfrm>
              <a:off x="5805871" y="2728990"/>
              <a:ext cx="187335" cy="24930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rPr>
                <a:t>“</a:t>
              </a:r>
              <a:endParaRPr kumimoji="1" lang="ja-JP" altLang="en-US" sz="1200" dirty="0">
                <a:solidFill>
                  <a:schemeClr val="tx1"/>
                </a:solidFill>
              </a:endParaRPr>
            </a:p>
          </p:txBody>
        </p:sp>
        <p:sp>
          <p:nvSpPr>
            <p:cNvPr id="244" name="正方形/長方形 243"/>
            <p:cNvSpPr/>
            <p:nvPr/>
          </p:nvSpPr>
          <p:spPr>
            <a:xfrm>
              <a:off x="6888891" y="2728990"/>
              <a:ext cx="187335" cy="24930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245" name="テキスト ボックス 244"/>
            <p:cNvSpPr txBox="1"/>
            <p:nvPr/>
          </p:nvSpPr>
          <p:spPr>
            <a:xfrm>
              <a:off x="6008879" y="2619196"/>
              <a:ext cx="864339" cy="369332"/>
            </a:xfrm>
            <a:prstGeom prst="rect">
              <a:avLst/>
            </a:prstGeom>
            <a:noFill/>
            <a:ln w="12700">
              <a:noFill/>
            </a:ln>
          </p:spPr>
          <p:txBody>
            <a:bodyPr wrap="none" rtlCol="0">
              <a:spAutoFit/>
            </a:bodyPr>
            <a:lstStyle/>
            <a:p>
              <a:r>
                <a:rPr lang="en-US" altLang="ja-JP" dirty="0"/>
                <a:t>….......</a:t>
              </a:r>
              <a:endParaRPr kumimoji="1" lang="ja-JP" altLang="en-US" dirty="0"/>
            </a:p>
          </p:txBody>
        </p:sp>
      </p:grpSp>
      <p:grpSp>
        <p:nvGrpSpPr>
          <p:cNvPr id="246" name="グループ化 245"/>
          <p:cNvGrpSpPr/>
          <p:nvPr/>
        </p:nvGrpSpPr>
        <p:grpSpPr>
          <a:xfrm>
            <a:off x="7996838" y="1573769"/>
            <a:ext cx="1046954" cy="1298160"/>
            <a:chOff x="5813405" y="3703655"/>
            <a:chExt cx="1046954" cy="1298160"/>
          </a:xfrm>
        </p:grpSpPr>
        <p:grpSp>
          <p:nvGrpSpPr>
            <p:cNvPr id="247" name="グループ化 246"/>
            <p:cNvGrpSpPr/>
            <p:nvPr/>
          </p:nvGrpSpPr>
          <p:grpSpPr>
            <a:xfrm>
              <a:off x="5813405" y="3703655"/>
              <a:ext cx="1046954" cy="1298160"/>
              <a:chOff x="5783868" y="3746461"/>
              <a:chExt cx="1046954" cy="1298160"/>
            </a:xfrm>
          </p:grpSpPr>
          <p:grpSp>
            <p:nvGrpSpPr>
              <p:cNvPr id="256" name="グループ化 255"/>
              <p:cNvGrpSpPr/>
              <p:nvPr/>
            </p:nvGrpSpPr>
            <p:grpSpPr>
              <a:xfrm>
                <a:off x="5783868" y="3746461"/>
                <a:ext cx="811523" cy="1037930"/>
                <a:chOff x="5917218" y="4600709"/>
                <a:chExt cx="811523" cy="1037930"/>
              </a:xfrm>
            </p:grpSpPr>
            <p:grpSp>
              <p:nvGrpSpPr>
                <p:cNvPr id="309" name="グループ化 308"/>
                <p:cNvGrpSpPr/>
                <p:nvPr/>
              </p:nvGrpSpPr>
              <p:grpSpPr>
                <a:xfrm>
                  <a:off x="5917218" y="4600709"/>
                  <a:ext cx="811523" cy="1037930"/>
                  <a:chOff x="9760547" y="1207489"/>
                  <a:chExt cx="811523" cy="1037930"/>
                </a:xfrm>
              </p:grpSpPr>
              <p:sp>
                <p:nvSpPr>
                  <p:cNvPr id="314" name="正方形/長方形 313"/>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315" name="グループ化 314"/>
                  <p:cNvGrpSpPr/>
                  <p:nvPr/>
                </p:nvGrpSpPr>
                <p:grpSpPr>
                  <a:xfrm>
                    <a:off x="9760547" y="1207489"/>
                    <a:ext cx="811523" cy="1037930"/>
                    <a:chOff x="7586688" y="3639917"/>
                    <a:chExt cx="811523" cy="1037930"/>
                  </a:xfrm>
                </p:grpSpPr>
                <p:sp>
                  <p:nvSpPr>
                    <p:cNvPr id="316" name="正方形/長方形 315"/>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317" name="グループ化 316"/>
                    <p:cNvGrpSpPr/>
                    <p:nvPr/>
                  </p:nvGrpSpPr>
                  <p:grpSpPr>
                    <a:xfrm>
                      <a:off x="7586688" y="3639917"/>
                      <a:ext cx="811523" cy="1037930"/>
                      <a:chOff x="7791280" y="2958664"/>
                      <a:chExt cx="811523" cy="1037930"/>
                    </a:xfrm>
                    <a:solidFill>
                      <a:schemeClr val="bg1"/>
                    </a:solidFill>
                  </p:grpSpPr>
                  <p:sp>
                    <p:nvSpPr>
                      <p:cNvPr id="318" name="正方形/長方形 317"/>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319" name="グループ化 318"/>
                      <p:cNvGrpSpPr/>
                      <p:nvPr/>
                    </p:nvGrpSpPr>
                    <p:grpSpPr>
                      <a:xfrm>
                        <a:off x="7791280" y="2958664"/>
                        <a:ext cx="811523" cy="1037930"/>
                        <a:chOff x="4707998" y="5184592"/>
                        <a:chExt cx="879391" cy="1045738"/>
                      </a:xfrm>
                      <a:grpFill/>
                    </p:grpSpPr>
                    <p:cxnSp>
                      <p:nvCxnSpPr>
                        <p:cNvPr id="321" name="直線コネクタ 320"/>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2" name="直線コネクタ 321"/>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3" name="直線コネクタ 322"/>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4" name="直線コネクタ 323"/>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5" name="直線コネクタ 324"/>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6" name="直線コネクタ 325"/>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7" name="直線コネクタ 326"/>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20" name="正方形/長方形 319"/>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310" name="テキスト ボックス 309"/>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311" name="正方形/長方形 310"/>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12" name="正方形/長方形 311"/>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13" name="テキスト ボックス 312"/>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257" name="グループ化 256"/>
              <p:cNvGrpSpPr/>
              <p:nvPr/>
            </p:nvGrpSpPr>
            <p:grpSpPr>
              <a:xfrm>
                <a:off x="5859880" y="3824378"/>
                <a:ext cx="811523" cy="1037930"/>
                <a:chOff x="5917218" y="4600709"/>
                <a:chExt cx="811523" cy="1037930"/>
              </a:xfrm>
            </p:grpSpPr>
            <p:grpSp>
              <p:nvGrpSpPr>
                <p:cNvPr id="290" name="グループ化 289"/>
                <p:cNvGrpSpPr/>
                <p:nvPr/>
              </p:nvGrpSpPr>
              <p:grpSpPr>
                <a:xfrm>
                  <a:off x="5917218" y="4600709"/>
                  <a:ext cx="811523" cy="1037930"/>
                  <a:chOff x="9760547" y="1207489"/>
                  <a:chExt cx="811523" cy="1037930"/>
                </a:xfrm>
              </p:grpSpPr>
              <p:sp>
                <p:nvSpPr>
                  <p:cNvPr id="295" name="正方形/長方形 294"/>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96" name="グループ化 295"/>
                  <p:cNvGrpSpPr/>
                  <p:nvPr/>
                </p:nvGrpSpPr>
                <p:grpSpPr>
                  <a:xfrm>
                    <a:off x="9760547" y="1207489"/>
                    <a:ext cx="811523" cy="1037930"/>
                    <a:chOff x="7586688" y="3639917"/>
                    <a:chExt cx="811523" cy="1037930"/>
                  </a:xfrm>
                </p:grpSpPr>
                <p:sp>
                  <p:nvSpPr>
                    <p:cNvPr id="297" name="正方形/長方形 296"/>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98" name="グループ化 297"/>
                    <p:cNvGrpSpPr/>
                    <p:nvPr/>
                  </p:nvGrpSpPr>
                  <p:grpSpPr>
                    <a:xfrm>
                      <a:off x="7586688" y="3639917"/>
                      <a:ext cx="811523" cy="1037930"/>
                      <a:chOff x="7791280" y="2958664"/>
                      <a:chExt cx="811523" cy="1037930"/>
                    </a:xfrm>
                    <a:solidFill>
                      <a:schemeClr val="bg1"/>
                    </a:solidFill>
                  </p:grpSpPr>
                  <p:sp>
                    <p:nvSpPr>
                      <p:cNvPr id="299" name="正方形/長方形 298"/>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300" name="グループ化 299"/>
                      <p:cNvGrpSpPr/>
                      <p:nvPr/>
                    </p:nvGrpSpPr>
                    <p:grpSpPr>
                      <a:xfrm>
                        <a:off x="7791280" y="2958664"/>
                        <a:ext cx="811523" cy="1037930"/>
                        <a:chOff x="4707998" y="5184592"/>
                        <a:chExt cx="879391" cy="1045738"/>
                      </a:xfrm>
                      <a:grpFill/>
                    </p:grpSpPr>
                    <p:cxnSp>
                      <p:nvCxnSpPr>
                        <p:cNvPr id="302" name="直線コネクタ 301"/>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3" name="直線コネクタ 302"/>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4" name="直線コネクタ 303"/>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5" name="直線コネクタ 304"/>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6" name="直線コネクタ 305"/>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7" name="直線コネクタ 306"/>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8" name="直線コネクタ 307"/>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01" name="正方形/長方形 300"/>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291" name="テキスト ボックス 290"/>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292" name="正方形/長方形 291"/>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293" name="正方形/長方形 292"/>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294" name="テキスト ボックス 293"/>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258" name="グループ化 257"/>
              <p:cNvGrpSpPr/>
              <p:nvPr/>
            </p:nvGrpSpPr>
            <p:grpSpPr>
              <a:xfrm>
                <a:off x="5944101" y="3909316"/>
                <a:ext cx="811523" cy="1037930"/>
                <a:chOff x="5917218" y="4600709"/>
                <a:chExt cx="811523" cy="1037930"/>
              </a:xfrm>
            </p:grpSpPr>
            <p:grpSp>
              <p:nvGrpSpPr>
                <p:cNvPr id="271" name="グループ化 270"/>
                <p:cNvGrpSpPr/>
                <p:nvPr/>
              </p:nvGrpSpPr>
              <p:grpSpPr>
                <a:xfrm>
                  <a:off x="5917218" y="4600709"/>
                  <a:ext cx="811523" cy="1037930"/>
                  <a:chOff x="9760547" y="1207489"/>
                  <a:chExt cx="811523" cy="1037930"/>
                </a:xfrm>
              </p:grpSpPr>
              <p:sp>
                <p:nvSpPr>
                  <p:cNvPr id="276" name="正方形/長方形 275"/>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77" name="グループ化 276"/>
                  <p:cNvGrpSpPr/>
                  <p:nvPr/>
                </p:nvGrpSpPr>
                <p:grpSpPr>
                  <a:xfrm>
                    <a:off x="9760547" y="1207489"/>
                    <a:ext cx="811523" cy="1037930"/>
                    <a:chOff x="7586688" y="3639917"/>
                    <a:chExt cx="811523" cy="1037930"/>
                  </a:xfrm>
                </p:grpSpPr>
                <p:sp>
                  <p:nvSpPr>
                    <p:cNvPr id="278" name="正方形/長方形 277"/>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79" name="グループ化 278"/>
                    <p:cNvGrpSpPr/>
                    <p:nvPr/>
                  </p:nvGrpSpPr>
                  <p:grpSpPr>
                    <a:xfrm>
                      <a:off x="7586688" y="3639917"/>
                      <a:ext cx="811523" cy="1037930"/>
                      <a:chOff x="7791280" y="2958664"/>
                      <a:chExt cx="811523" cy="1037930"/>
                    </a:xfrm>
                    <a:solidFill>
                      <a:schemeClr val="bg1"/>
                    </a:solidFill>
                  </p:grpSpPr>
                  <p:sp>
                    <p:nvSpPr>
                      <p:cNvPr id="280" name="正方形/長方形 279"/>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281" name="グループ化 280"/>
                      <p:cNvGrpSpPr/>
                      <p:nvPr/>
                    </p:nvGrpSpPr>
                    <p:grpSpPr>
                      <a:xfrm>
                        <a:off x="7791280" y="2958664"/>
                        <a:ext cx="811523" cy="1037930"/>
                        <a:chOff x="4707998" y="5184592"/>
                        <a:chExt cx="879391" cy="1045738"/>
                      </a:xfrm>
                      <a:grpFill/>
                    </p:grpSpPr>
                    <p:cxnSp>
                      <p:nvCxnSpPr>
                        <p:cNvPr id="283" name="直線コネクタ 282"/>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4" name="直線コネクタ 283"/>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5" name="直線コネクタ 284"/>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6" name="直線コネクタ 285"/>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7" name="直線コネクタ 286"/>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8" name="直線コネクタ 287"/>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9" name="直線コネクタ 288"/>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82" name="正方形/長方形 281"/>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272" name="テキスト ボックス 271"/>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273" name="正方形/長方形 272"/>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274" name="正方形/長方形 273"/>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275" name="テキスト ボックス 274"/>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259" name="グループ化 258"/>
              <p:cNvGrpSpPr/>
              <p:nvPr/>
            </p:nvGrpSpPr>
            <p:grpSpPr>
              <a:xfrm>
                <a:off x="6019299" y="4006691"/>
                <a:ext cx="811523" cy="1037930"/>
                <a:chOff x="9760547" y="1207489"/>
                <a:chExt cx="811523" cy="1037930"/>
              </a:xfrm>
            </p:grpSpPr>
            <p:sp>
              <p:nvSpPr>
                <p:cNvPr id="260" name="正方形/長方形 259"/>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61" name="グループ化 260"/>
                <p:cNvGrpSpPr/>
                <p:nvPr/>
              </p:nvGrpSpPr>
              <p:grpSpPr>
                <a:xfrm>
                  <a:off x="9760547" y="1207489"/>
                  <a:ext cx="811523" cy="1037930"/>
                  <a:chOff x="7586688" y="3639917"/>
                  <a:chExt cx="811523" cy="1037930"/>
                </a:xfrm>
              </p:grpSpPr>
              <p:sp>
                <p:nvSpPr>
                  <p:cNvPr id="262" name="正方形/長方形 261"/>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63" name="グループ化 262"/>
                  <p:cNvGrpSpPr/>
                  <p:nvPr/>
                </p:nvGrpSpPr>
                <p:grpSpPr>
                  <a:xfrm>
                    <a:off x="7586688" y="3639917"/>
                    <a:ext cx="811523" cy="1037930"/>
                    <a:chOff x="4707998" y="5184592"/>
                    <a:chExt cx="879391" cy="1045738"/>
                  </a:xfrm>
                  <a:solidFill>
                    <a:schemeClr val="bg1"/>
                  </a:solidFill>
                </p:grpSpPr>
                <p:cxnSp>
                  <p:nvCxnSpPr>
                    <p:cNvPr id="264" name="直線コネクタ 263"/>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5" name="直線コネクタ 264"/>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6" name="直線コネクタ 265"/>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7" name="直線コネクタ 266"/>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8" name="直線コネクタ 267"/>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9" name="直線コネクタ 268"/>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0" name="直線コネクタ 269"/>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grpSp>
          <p:nvGrpSpPr>
            <p:cNvPr id="248" name="グループ化 247"/>
            <p:cNvGrpSpPr/>
            <p:nvPr/>
          </p:nvGrpSpPr>
          <p:grpSpPr>
            <a:xfrm>
              <a:off x="6205944" y="4109502"/>
              <a:ext cx="526145" cy="284073"/>
              <a:chOff x="7957151" y="3128294"/>
              <a:chExt cx="526145" cy="284073"/>
            </a:xfrm>
            <a:solidFill>
              <a:schemeClr val="bg1"/>
            </a:solidFill>
          </p:grpSpPr>
          <p:sp>
            <p:nvSpPr>
              <p:cNvPr id="250" name="正方形/長方形 249"/>
              <p:cNvSpPr/>
              <p:nvPr/>
            </p:nvSpPr>
            <p:spPr>
              <a:xfrm>
                <a:off x="7957151" y="3128294"/>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sp>
            <p:nvSpPr>
              <p:cNvPr id="251" name="正方形/長方形 250"/>
              <p:cNvSpPr/>
              <p:nvPr/>
            </p:nvSpPr>
            <p:spPr>
              <a:xfrm>
                <a:off x="8251377" y="3128294"/>
                <a:ext cx="87207"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sp>
            <p:nvSpPr>
              <p:cNvPr id="252" name="正方形/長方形 251"/>
              <p:cNvSpPr/>
              <p:nvPr/>
            </p:nvSpPr>
            <p:spPr>
              <a:xfrm>
                <a:off x="8118476" y="3297569"/>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sp>
            <p:nvSpPr>
              <p:cNvPr id="253" name="正方形/長方形 252"/>
              <p:cNvSpPr/>
              <p:nvPr/>
            </p:nvSpPr>
            <p:spPr>
              <a:xfrm>
                <a:off x="8389459" y="3128294"/>
                <a:ext cx="87207"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sp>
            <p:nvSpPr>
              <p:cNvPr id="254" name="正方形/長方形 253"/>
              <p:cNvSpPr/>
              <p:nvPr/>
            </p:nvSpPr>
            <p:spPr>
              <a:xfrm>
                <a:off x="8396089" y="3297570"/>
                <a:ext cx="87207"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sp>
            <p:nvSpPr>
              <p:cNvPr id="255" name="正方形/長方形 254"/>
              <p:cNvSpPr/>
              <p:nvPr/>
            </p:nvSpPr>
            <p:spPr>
              <a:xfrm>
                <a:off x="7962331" y="3297568"/>
                <a:ext cx="87207"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grpSp>
        <p:sp>
          <p:nvSpPr>
            <p:cNvPr id="249" name="テキスト ボックス 248"/>
            <p:cNvSpPr txBox="1"/>
            <p:nvPr/>
          </p:nvSpPr>
          <p:spPr>
            <a:xfrm>
              <a:off x="6332631" y="4467940"/>
              <a:ext cx="461665" cy="387286"/>
            </a:xfrm>
            <a:prstGeom prst="rect">
              <a:avLst/>
            </a:prstGeom>
            <a:noFill/>
          </p:spPr>
          <p:txBody>
            <a:bodyPr vert="eaVert" wrap="none" rtlCol="0">
              <a:spAutoFit/>
            </a:bodyPr>
            <a:lstStyle/>
            <a:p>
              <a:r>
                <a:rPr kumimoji="1" lang="en-US" altLang="ja-JP" dirty="0"/>
                <a:t>….</a:t>
              </a:r>
            </a:p>
          </p:txBody>
        </p:sp>
      </p:grpSp>
    </p:spTree>
    <p:extLst>
      <p:ext uri="{BB962C8B-B14F-4D97-AF65-F5344CB8AC3E}">
        <p14:creationId xmlns:p14="http://schemas.microsoft.com/office/powerpoint/2010/main" val="23334193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3600" dirty="0" err="1"/>
              <a:t>NCDSearch</a:t>
            </a:r>
            <a:r>
              <a:rPr lang="ja-JP" altLang="en-US" sz="3600" dirty="0"/>
              <a:t>の問題点</a:t>
            </a:r>
            <a:endParaRPr kumimoji="1" lang="ja-JP" altLang="en-US" sz="3600" dirty="0"/>
          </a:p>
        </p:txBody>
      </p:sp>
      <p:sp>
        <p:nvSpPr>
          <p:cNvPr id="3" name="コンテンツ プレースホルダー 2"/>
          <p:cNvSpPr>
            <a:spLocks noGrp="1"/>
          </p:cNvSpPr>
          <p:nvPr>
            <p:ph idx="1"/>
          </p:nvPr>
        </p:nvSpPr>
        <p:spPr/>
        <p:txBody>
          <a:bodyPr/>
          <a:lstStyle/>
          <a:p>
            <a:r>
              <a:rPr lang="ja-JP" altLang="en-US" sz="2800" dirty="0"/>
              <a:t>時間的コストが</a:t>
            </a:r>
            <a:r>
              <a:rPr lang="ja-JP" altLang="en-US" sz="2800" dirty="0" smtClean="0"/>
              <a:t>大きい</a:t>
            </a:r>
            <a:endParaRPr lang="en-US" altLang="ja-JP" sz="2400" dirty="0" smtClean="0"/>
          </a:p>
          <a:p>
            <a:pPr lvl="1"/>
            <a:r>
              <a:rPr lang="ja-JP" altLang="en-US" sz="2400" dirty="0" smtClean="0"/>
              <a:t>圧縮計算の時間</a:t>
            </a:r>
            <a:r>
              <a:rPr lang="ja-JP" altLang="en-US" sz="2400" dirty="0"/>
              <a:t>的</a:t>
            </a:r>
            <a:r>
              <a:rPr lang="ja-JP" altLang="en-US" sz="2400" dirty="0" smtClean="0"/>
              <a:t>コストが大きい</a:t>
            </a:r>
            <a:endParaRPr lang="en-US" altLang="ja-JP" sz="2400" dirty="0" smtClean="0"/>
          </a:p>
          <a:p>
            <a:pPr lvl="1"/>
            <a:r>
              <a:rPr lang="ja-JP" altLang="en-US" sz="2400" dirty="0" smtClean="0"/>
              <a:t>全ての行に対して逐次的に圧縮処理</a:t>
            </a:r>
            <a:endParaRPr lang="en-US" altLang="ja-JP" sz="2400" dirty="0" smtClean="0"/>
          </a:p>
          <a:p>
            <a:pPr lvl="2"/>
            <a:endParaRPr lang="en-US" altLang="ja-JP" sz="2000" dirty="0" smtClean="0"/>
          </a:p>
          <a:p>
            <a:r>
              <a:rPr lang="ja-JP" altLang="en-US" sz="2800" dirty="0" smtClean="0"/>
              <a:t>評価実験では</a:t>
            </a:r>
            <a:r>
              <a:rPr lang="en-US" altLang="ja-JP" sz="2800" dirty="0"/>
              <a:t>2</a:t>
            </a:r>
            <a:r>
              <a:rPr lang="ja-JP" altLang="en-US" sz="2800" dirty="0" smtClean="0"/>
              <a:t>億行に対して</a:t>
            </a:r>
            <a:r>
              <a:rPr lang="en-US" altLang="ja-JP" sz="2800" dirty="0" smtClean="0"/>
              <a:t>14</a:t>
            </a:r>
            <a:r>
              <a:rPr lang="ja-JP" altLang="en-US" sz="2800" dirty="0" smtClean="0"/>
              <a:t>時間</a:t>
            </a:r>
            <a:endParaRPr lang="en-US" altLang="ja-JP" sz="2800" dirty="0" smtClean="0"/>
          </a:p>
          <a:p>
            <a:pPr lvl="1"/>
            <a:r>
              <a:rPr lang="ja-JP" altLang="en-US" sz="2400" dirty="0" smtClean="0"/>
              <a:t>近年では</a:t>
            </a:r>
            <a:r>
              <a:rPr lang="en-US" altLang="ja-JP" sz="2400" dirty="0" smtClean="0"/>
              <a:t>1</a:t>
            </a:r>
            <a:r>
              <a:rPr lang="ja-JP" altLang="en-US" sz="2400" dirty="0" smtClean="0"/>
              <a:t>億行を超えるソフトウェアも存在</a:t>
            </a:r>
            <a:endParaRPr lang="en-US" altLang="ja-JP" sz="2400" dirty="0" smtClean="0"/>
          </a:p>
          <a:p>
            <a:pPr lvl="1"/>
            <a:endParaRPr lang="en-US" altLang="ja-JP" sz="2400" dirty="0" smtClean="0"/>
          </a:p>
          <a:p>
            <a:pPr lvl="1"/>
            <a:endParaRPr lang="en-US" altLang="ja-JP" sz="2400" dirty="0" smtClean="0"/>
          </a:p>
          <a:p>
            <a:pPr lvl="1"/>
            <a:endParaRPr lang="en-US" altLang="ja-JP" sz="2400" dirty="0" smtClean="0"/>
          </a:p>
          <a:p>
            <a:pPr marL="457200" lvl="1" indent="0">
              <a:buNone/>
            </a:pPr>
            <a:endParaRPr lang="en-US" altLang="ja-JP" sz="2400" dirty="0" smtClean="0"/>
          </a:p>
          <a:p>
            <a:pPr lvl="1"/>
            <a:endParaRPr lang="ja-JP" altLang="en-US" sz="2400" dirty="0" smtClean="0"/>
          </a:p>
          <a:p>
            <a:endParaRPr kumimoji="1" lang="ja-JP" altLang="en-US" sz="2800"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28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5" name="テキスト ボックス 4"/>
          <p:cNvSpPr txBox="1"/>
          <p:nvPr/>
        </p:nvSpPr>
        <p:spPr>
          <a:xfrm>
            <a:off x="457200" y="5454539"/>
            <a:ext cx="8077852" cy="523220"/>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altLang="ja-JP" sz="2800" dirty="0" err="1" smtClean="0">
                <a:solidFill>
                  <a:srgbClr val="000000"/>
                </a:solidFill>
              </a:rPr>
              <a:t>NCDSearch</a:t>
            </a:r>
            <a:r>
              <a:rPr lang="ja-JP" altLang="en-US" sz="2800" dirty="0" smtClean="0">
                <a:solidFill>
                  <a:srgbClr val="000000"/>
                </a:solidFill>
              </a:rPr>
              <a:t>はソースコード</a:t>
            </a:r>
            <a:r>
              <a:rPr lang="ja-JP" altLang="en-US" sz="2800" dirty="0">
                <a:solidFill>
                  <a:srgbClr val="000000"/>
                </a:solidFill>
              </a:rPr>
              <a:t>の量</a:t>
            </a:r>
            <a:r>
              <a:rPr lang="ja-JP" altLang="en-US" sz="2800" dirty="0"/>
              <a:t>によっては非実用的</a:t>
            </a:r>
            <a:endParaRPr lang="en-US" altLang="ja-JP" sz="2800" dirty="0"/>
          </a:p>
        </p:txBody>
      </p:sp>
      <p:sp>
        <p:nvSpPr>
          <p:cNvPr id="6" name="下矢印 5"/>
          <p:cNvSpPr/>
          <p:nvPr/>
        </p:nvSpPr>
        <p:spPr>
          <a:xfrm>
            <a:off x="4259466" y="4762547"/>
            <a:ext cx="613954" cy="587829"/>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Tree>
    <p:extLst>
      <p:ext uri="{BB962C8B-B14F-4D97-AF65-F5344CB8AC3E}">
        <p14:creationId xmlns:p14="http://schemas.microsoft.com/office/powerpoint/2010/main" val="8739677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a:t>研究概要</a:t>
            </a:r>
          </a:p>
        </p:txBody>
      </p:sp>
      <p:sp>
        <p:nvSpPr>
          <p:cNvPr id="3" name="コンテンツ プレースホルダー 2"/>
          <p:cNvSpPr>
            <a:spLocks noGrp="1"/>
          </p:cNvSpPr>
          <p:nvPr>
            <p:ph idx="1"/>
          </p:nvPr>
        </p:nvSpPr>
        <p:spPr/>
        <p:txBody>
          <a:bodyPr/>
          <a:lstStyle/>
          <a:p>
            <a:r>
              <a:rPr lang="ja-JP" altLang="en-US" sz="2800" dirty="0"/>
              <a:t>目的：</a:t>
            </a:r>
            <a:r>
              <a:rPr lang="en-US" altLang="ja-JP" sz="2800" dirty="0" err="1"/>
              <a:t>NCDSearch</a:t>
            </a:r>
            <a:r>
              <a:rPr lang="en-US" altLang="ja-JP" sz="2800" dirty="0"/>
              <a:t> </a:t>
            </a:r>
            <a:r>
              <a:rPr lang="ja-JP" altLang="en-US" sz="2800" dirty="0"/>
              <a:t>の検索速度の向上</a:t>
            </a:r>
            <a:endParaRPr lang="en-US" altLang="ja-JP" sz="2800" dirty="0"/>
          </a:p>
          <a:p>
            <a:endParaRPr lang="en-US" altLang="ja-JP" sz="2000" dirty="0"/>
          </a:p>
          <a:p>
            <a:r>
              <a:rPr lang="ja-JP" altLang="en-US" sz="2800" dirty="0"/>
              <a:t>方法：クエリに類似したソースコード片を含有しない可能性が高いファイルを検索対象から除外する</a:t>
            </a:r>
            <a:endParaRPr lang="en-US" altLang="ja-JP" sz="2800" dirty="0"/>
          </a:p>
          <a:p>
            <a:pPr lvl="1"/>
            <a:r>
              <a:rPr lang="ja-JP" altLang="en-US" sz="2400" dirty="0" smtClean="0"/>
              <a:t>類似している要素の包含関係が判定可能な　　　　　　　　</a:t>
            </a:r>
            <a:r>
              <a:rPr lang="ja-JP" altLang="en-US" sz="2400" dirty="0" smtClean="0">
                <a:solidFill>
                  <a:srgbClr val="FF0000"/>
                </a:solidFill>
              </a:rPr>
              <a:t>包含率</a:t>
            </a:r>
            <a:r>
              <a:rPr lang="ja-JP" altLang="en-US" sz="2400" dirty="0" smtClean="0"/>
              <a:t>を用いた</a:t>
            </a:r>
            <a:r>
              <a:rPr lang="ja-JP" altLang="en-US" sz="2400" dirty="0" smtClean="0">
                <a:solidFill>
                  <a:srgbClr val="FF0000"/>
                </a:solidFill>
              </a:rPr>
              <a:t>ブルームフィルタ</a:t>
            </a:r>
            <a:r>
              <a:rPr lang="ja-JP" altLang="en-US" sz="2400" dirty="0" smtClean="0"/>
              <a:t>を使用</a:t>
            </a:r>
            <a:endParaRPr lang="en-US" altLang="ja-JP" sz="2400" dirty="0"/>
          </a:p>
          <a:p>
            <a:endParaRPr lang="en-US" altLang="ja-JP" sz="2000" dirty="0" smtClean="0"/>
          </a:p>
          <a:p>
            <a:r>
              <a:rPr lang="ja-JP" altLang="en-US" sz="2800" dirty="0" smtClean="0"/>
              <a:t>評価</a:t>
            </a:r>
            <a:endParaRPr lang="en-US" altLang="ja-JP" sz="2800" dirty="0"/>
          </a:p>
          <a:p>
            <a:pPr lvl="1"/>
            <a:r>
              <a:rPr lang="ja-JP" altLang="en-US" sz="2400" dirty="0"/>
              <a:t>改変前と同様の評価実験</a:t>
            </a:r>
            <a:endParaRPr lang="en-US" altLang="ja-JP" sz="2400" dirty="0"/>
          </a:p>
          <a:p>
            <a:pPr lvl="1"/>
            <a:r>
              <a:rPr lang="ja-JP" altLang="en-US" sz="2400" dirty="0"/>
              <a:t>改変前と比較し</a:t>
            </a:r>
            <a:r>
              <a:rPr lang="en-US" altLang="ja-JP" sz="2400" dirty="0"/>
              <a:t>,</a:t>
            </a:r>
            <a:r>
              <a:rPr lang="ja-JP" altLang="en-US" sz="2400" dirty="0"/>
              <a:t>速度，</a:t>
            </a:r>
            <a:r>
              <a:rPr lang="ja-JP" altLang="en-US" sz="2400" dirty="0" smtClean="0"/>
              <a:t>再現率を評価</a:t>
            </a:r>
            <a:endParaRPr lang="en-US" altLang="ja-JP" sz="2400" dirty="0"/>
          </a:p>
          <a:p>
            <a:pPr lvl="1"/>
            <a:endParaRPr lang="en-US" altLang="ja-JP" sz="2400" dirty="0"/>
          </a:p>
          <a:p>
            <a:pPr marL="0" indent="0">
              <a:buNone/>
            </a:pPr>
            <a:endParaRPr lang="en-US" altLang="ja-JP" sz="2800" dirty="0"/>
          </a:p>
        </p:txBody>
      </p:sp>
      <p:sp>
        <p:nvSpPr>
          <p:cNvPr id="4" name="スライド番号プレースホルダー 3"/>
          <p:cNvSpPr>
            <a:spLocks noGrp="1"/>
          </p:cNvSpPr>
          <p:nvPr>
            <p:ph type="sldNum" sz="quarter" idx="12"/>
          </p:nvPr>
        </p:nvSpPr>
        <p:spPr>
          <a:xfrm>
            <a:off x="7543007" y="6230328"/>
            <a:ext cx="1150938" cy="2889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2800" b="0" i="0" u="none" strike="noStrike" kern="1200" cap="none" spc="0" normalizeH="0" baseline="0" noProof="0" dirty="0" smtClean="0">
                <a:ln>
                  <a:noFill/>
                </a:ln>
                <a:solidFill>
                  <a:srgbClr val="000000"/>
                </a:solidFill>
                <a:effectLst/>
                <a:uLnTx/>
                <a:uFillTx/>
                <a:latin typeface="Arial"/>
                <a:ea typeface="ＭＳ Ｐゴシック"/>
                <a:cs typeface="+mn-cs"/>
              </a:rPr>
              <a:t>5</a:t>
            </a:r>
            <a:endParaRPr kumimoji="1" lang="ja-JP" altLang="en-US" sz="2800" b="0" i="0" u="none" strike="noStrike" kern="1200" cap="none" spc="0" normalizeH="0" baseline="0" noProof="0" dirty="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37425717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ブルームフィルタ</a:t>
            </a:r>
            <a:endParaRPr kumimoji="1" lang="ja-JP" altLang="en-US" sz="3600" dirty="0"/>
          </a:p>
        </p:txBody>
      </p:sp>
      <p:sp>
        <p:nvSpPr>
          <p:cNvPr id="3" name="コンテンツ プレースホルダー 2"/>
          <p:cNvSpPr>
            <a:spLocks noGrp="1"/>
          </p:cNvSpPr>
          <p:nvPr>
            <p:ph idx="1"/>
          </p:nvPr>
        </p:nvSpPr>
        <p:spPr/>
        <p:txBody>
          <a:bodyPr/>
          <a:lstStyle/>
          <a:p>
            <a:r>
              <a:rPr lang="ja-JP" altLang="en-US" sz="2800" dirty="0" smtClean="0"/>
              <a:t>要素</a:t>
            </a:r>
            <a:r>
              <a:rPr lang="ja-JP" altLang="en-US" sz="2800" dirty="0"/>
              <a:t>と集合の包含関係のテストに</a:t>
            </a:r>
            <a:r>
              <a:rPr lang="ja-JP" altLang="en-US" sz="2800" dirty="0" smtClean="0"/>
              <a:t>使われる</a:t>
            </a:r>
            <a:endParaRPr lang="en-US" altLang="ja-JP" sz="2800" dirty="0" smtClean="0"/>
          </a:p>
          <a:p>
            <a:pPr lvl="1"/>
            <a:r>
              <a:rPr lang="ja-JP" altLang="en-US" sz="2400" dirty="0"/>
              <a:t>ビット列とハッシュ関数を</a:t>
            </a:r>
            <a:r>
              <a:rPr lang="ja-JP" altLang="en-US" sz="2400" dirty="0" smtClean="0"/>
              <a:t>使って要素が                          集合</a:t>
            </a:r>
            <a:r>
              <a:rPr lang="ja-JP" altLang="en-US" sz="2400" dirty="0"/>
              <a:t>に含まれているか判断</a:t>
            </a:r>
            <a:r>
              <a:rPr lang="ja-JP" altLang="en-US" sz="2400" dirty="0" smtClean="0"/>
              <a:t>する</a:t>
            </a:r>
            <a:endParaRPr lang="en-US" altLang="ja-JP" dirty="0"/>
          </a:p>
          <a:p>
            <a:pPr lvl="2"/>
            <a:r>
              <a:rPr lang="ja-JP" altLang="en-US" sz="2000" dirty="0" smtClean="0"/>
              <a:t>空間</a:t>
            </a:r>
            <a:r>
              <a:rPr lang="ja-JP" altLang="en-US" sz="2000" dirty="0"/>
              <a:t>効率の良い確率的データ構造：時間計算量</a:t>
            </a:r>
            <a:r>
              <a:rPr lang="en-US" altLang="ja-JP" sz="2000" dirty="0"/>
              <a:t>O(1)</a:t>
            </a:r>
          </a:p>
          <a:p>
            <a:pPr marL="0" indent="0">
              <a:buNone/>
            </a:pPr>
            <a:endParaRPr lang="en-US" altLang="ja-JP" sz="2800" dirty="0" smtClean="0"/>
          </a:p>
          <a:p>
            <a:r>
              <a:rPr lang="en-US" altLang="ja-JP" sz="2800" dirty="0" err="1" smtClean="0"/>
              <a:t>ReDeBug</a:t>
            </a:r>
            <a:r>
              <a:rPr lang="ja-JP" altLang="en-US" sz="2800" dirty="0" smtClean="0"/>
              <a:t>ではフィルタリングに使用</a:t>
            </a:r>
            <a:endParaRPr lang="en-US" altLang="ja-JP" sz="2800" dirty="0" smtClean="0"/>
          </a:p>
          <a:p>
            <a:pPr lvl="1"/>
            <a:r>
              <a:rPr lang="ja-JP" altLang="en-US" sz="2400" dirty="0" smtClean="0"/>
              <a:t>評価実験では</a:t>
            </a:r>
            <a:r>
              <a:rPr lang="en-US" altLang="ja-JP" sz="2400" dirty="0" smtClean="0"/>
              <a:t>21 </a:t>
            </a:r>
            <a:r>
              <a:rPr lang="ja-JP" altLang="en-US" sz="2400" dirty="0" smtClean="0"/>
              <a:t>億行に対して</a:t>
            </a:r>
            <a:r>
              <a:rPr lang="en-US" altLang="ja-JP" sz="2400" dirty="0" smtClean="0"/>
              <a:t>8 </a:t>
            </a:r>
            <a:r>
              <a:rPr lang="ja-JP" altLang="en-US" sz="2400" dirty="0" smtClean="0"/>
              <a:t>分でフィルタリングを行えている</a:t>
            </a:r>
            <a:endParaRPr lang="en-US" altLang="ja-JP" sz="2400" dirty="0" smtClean="0"/>
          </a:p>
          <a:p>
            <a:endParaRPr lang="en-US" altLang="ja-JP" sz="2800"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正方形/長方形 4"/>
          <p:cNvSpPr/>
          <p:nvPr/>
        </p:nvSpPr>
        <p:spPr>
          <a:xfrm>
            <a:off x="745627" y="5360894"/>
            <a:ext cx="7641633" cy="678937"/>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altLang="ja-JP" sz="1400" dirty="0" smtClean="0">
                <a:solidFill>
                  <a:schemeClr val="tx1"/>
                </a:solidFill>
              </a:rPr>
              <a:t>[2</a:t>
            </a:r>
            <a:r>
              <a:rPr lang="en-US" altLang="ja-JP" sz="1400" dirty="0">
                <a:solidFill>
                  <a:schemeClr val="tx1"/>
                </a:solidFill>
              </a:rPr>
              <a:t>] </a:t>
            </a:r>
            <a:r>
              <a:rPr lang="en-US" altLang="ja-JP" sz="1400" dirty="0" err="1">
                <a:solidFill>
                  <a:schemeClr val="tx1"/>
                </a:solidFill>
              </a:rPr>
              <a:t>Jiyong</a:t>
            </a:r>
            <a:r>
              <a:rPr lang="en-US" altLang="ja-JP" sz="1400" dirty="0">
                <a:solidFill>
                  <a:schemeClr val="tx1"/>
                </a:solidFill>
              </a:rPr>
              <a:t> Jang, </a:t>
            </a:r>
            <a:r>
              <a:rPr lang="en-US" altLang="ja-JP" sz="1400" dirty="0" err="1">
                <a:solidFill>
                  <a:schemeClr val="tx1"/>
                </a:solidFill>
              </a:rPr>
              <a:t>Abeer</a:t>
            </a:r>
            <a:r>
              <a:rPr lang="en-US" altLang="ja-JP" sz="1400" dirty="0">
                <a:solidFill>
                  <a:schemeClr val="tx1"/>
                </a:solidFill>
              </a:rPr>
              <a:t> Agrawal, and David </a:t>
            </a:r>
            <a:r>
              <a:rPr lang="en-US" altLang="ja-JP" sz="1400" dirty="0" err="1">
                <a:solidFill>
                  <a:schemeClr val="tx1"/>
                </a:solidFill>
              </a:rPr>
              <a:t>Brumley</a:t>
            </a:r>
            <a:r>
              <a:rPr lang="en-US" altLang="ja-JP" sz="1400" dirty="0">
                <a:solidFill>
                  <a:schemeClr val="tx1"/>
                </a:solidFill>
              </a:rPr>
              <a:t>. </a:t>
            </a:r>
            <a:r>
              <a:rPr lang="en-US" altLang="ja-JP" sz="1400" dirty="0" err="1" smtClean="0">
                <a:solidFill>
                  <a:schemeClr val="tx1"/>
                </a:solidFill>
              </a:rPr>
              <a:t>Redebug:finding</a:t>
            </a:r>
            <a:r>
              <a:rPr lang="en-US" altLang="ja-JP" sz="1400" dirty="0" smtClean="0">
                <a:solidFill>
                  <a:schemeClr val="tx1"/>
                </a:solidFill>
              </a:rPr>
              <a:t> </a:t>
            </a:r>
            <a:r>
              <a:rPr lang="en-US" altLang="ja-JP" sz="1400" dirty="0">
                <a:solidFill>
                  <a:schemeClr val="tx1"/>
                </a:solidFill>
              </a:rPr>
              <a:t>unpatched </a:t>
            </a:r>
            <a:r>
              <a:rPr lang="en-US" altLang="ja-JP" sz="1400" dirty="0" smtClean="0">
                <a:solidFill>
                  <a:schemeClr val="tx1"/>
                </a:solidFill>
              </a:rPr>
              <a:t>code clones </a:t>
            </a:r>
            <a:r>
              <a:rPr lang="en-US" altLang="ja-JP" sz="1400" dirty="0">
                <a:solidFill>
                  <a:schemeClr val="tx1"/>
                </a:solidFill>
              </a:rPr>
              <a:t>in entire </a:t>
            </a:r>
            <a:r>
              <a:rPr lang="en-US" altLang="ja-JP" sz="1400" dirty="0" err="1">
                <a:solidFill>
                  <a:schemeClr val="tx1"/>
                </a:solidFill>
              </a:rPr>
              <a:t>os</a:t>
            </a:r>
            <a:r>
              <a:rPr lang="en-US" altLang="ja-JP" sz="1400" dirty="0">
                <a:solidFill>
                  <a:schemeClr val="tx1"/>
                </a:solidFill>
              </a:rPr>
              <a:t> distributions. </a:t>
            </a:r>
            <a:r>
              <a:rPr lang="en-US" altLang="ja-JP" sz="1400" dirty="0" smtClean="0">
                <a:solidFill>
                  <a:schemeClr val="tx1"/>
                </a:solidFill>
              </a:rPr>
              <a:t>In Security </a:t>
            </a:r>
            <a:r>
              <a:rPr lang="en-US" altLang="ja-JP" sz="1400" dirty="0">
                <a:solidFill>
                  <a:schemeClr val="tx1"/>
                </a:solidFill>
              </a:rPr>
              <a:t>and Privacy (SP), 2012 IEEE Symposium on, pp.</a:t>
            </a:r>
          </a:p>
          <a:p>
            <a:r>
              <a:rPr lang="en-US" altLang="ja-JP" sz="1400" dirty="0">
                <a:solidFill>
                  <a:schemeClr val="tx1"/>
                </a:solidFill>
              </a:rPr>
              <a:t>48–62. IEEE, 2012.</a:t>
            </a:r>
          </a:p>
        </p:txBody>
      </p:sp>
    </p:spTree>
    <p:extLst>
      <p:ext uri="{BB962C8B-B14F-4D97-AF65-F5344CB8AC3E}">
        <p14:creationId xmlns:p14="http://schemas.microsoft.com/office/powerpoint/2010/main" val="13016979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ブルーム</a:t>
            </a:r>
            <a:r>
              <a:rPr lang="ja-JP" altLang="en-US" dirty="0"/>
              <a:t>フィルタ</a:t>
            </a:r>
            <a:r>
              <a:rPr lang="ja-JP" altLang="en-US" dirty="0" smtClean="0"/>
              <a:t>の挙動</a:t>
            </a:r>
            <a:endParaRPr lang="en-US"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正方形/長方形 4"/>
          <p:cNvSpPr/>
          <p:nvPr/>
        </p:nvSpPr>
        <p:spPr>
          <a:xfrm>
            <a:off x="3050480" y="1568293"/>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6" name="正方形/長方形 5"/>
          <p:cNvSpPr/>
          <p:nvPr/>
        </p:nvSpPr>
        <p:spPr>
          <a:xfrm>
            <a:off x="2277663" y="157615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I</a:t>
            </a:r>
            <a:endParaRPr kumimoji="1" lang="ja-JP" altLang="en-US" dirty="0">
              <a:solidFill>
                <a:schemeClr val="tx1"/>
              </a:solidFill>
            </a:endParaRPr>
          </a:p>
        </p:txBody>
      </p:sp>
      <p:sp>
        <p:nvSpPr>
          <p:cNvPr id="7" name="正方形/長方形 6"/>
          <p:cNvSpPr/>
          <p:nvPr/>
        </p:nvSpPr>
        <p:spPr>
          <a:xfrm>
            <a:off x="5884263" y="1568293"/>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t>
            </a:r>
            <a:endParaRPr kumimoji="1" lang="ja-JP" altLang="en-US" dirty="0">
              <a:solidFill>
                <a:schemeClr val="tx1"/>
              </a:solidFill>
            </a:endParaRPr>
          </a:p>
        </p:txBody>
      </p:sp>
      <p:sp>
        <p:nvSpPr>
          <p:cNvPr id="8" name="正方形/長方形 7"/>
          <p:cNvSpPr/>
          <p:nvPr/>
        </p:nvSpPr>
        <p:spPr>
          <a:xfrm>
            <a:off x="4128097" y="157615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9" name="正方形/長方形 8"/>
          <p:cNvSpPr/>
          <p:nvPr/>
        </p:nvSpPr>
        <p:spPr>
          <a:xfrm>
            <a:off x="4900914" y="1576151"/>
            <a:ext cx="719579"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pen</a:t>
            </a:r>
            <a:endParaRPr kumimoji="1" lang="ja-JP" altLang="en-US" dirty="0">
              <a:solidFill>
                <a:schemeClr val="tx1"/>
              </a:solidFill>
            </a:endParaRPr>
          </a:p>
        </p:txBody>
      </p:sp>
      <p:sp>
        <p:nvSpPr>
          <p:cNvPr id="10" name="正方形/長方形 9"/>
          <p:cNvSpPr/>
          <p:nvPr/>
        </p:nvSpPr>
        <p:spPr>
          <a:xfrm>
            <a:off x="110833" y="1576151"/>
            <a:ext cx="1810452" cy="380054"/>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dirty="0">
                <a:solidFill>
                  <a:schemeClr val="tx1"/>
                </a:solidFill>
              </a:rPr>
              <a:t>検索対象の集合</a:t>
            </a:r>
          </a:p>
        </p:txBody>
      </p:sp>
      <p:sp>
        <p:nvSpPr>
          <p:cNvPr id="11" name="正方形/長方形 10"/>
          <p:cNvSpPr/>
          <p:nvPr/>
        </p:nvSpPr>
        <p:spPr>
          <a:xfrm>
            <a:off x="206481" y="6074843"/>
            <a:ext cx="1714804" cy="331507"/>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a:solidFill>
                  <a:schemeClr val="tx1"/>
                </a:solidFill>
              </a:rPr>
              <a:t>検索したい</a:t>
            </a:r>
            <a:r>
              <a:rPr lang="ja-JP" altLang="en-US" dirty="0" smtClean="0">
                <a:solidFill>
                  <a:schemeClr val="tx1"/>
                </a:solidFill>
              </a:rPr>
              <a:t>要素</a:t>
            </a:r>
            <a:endParaRPr lang="ja-JP" altLang="en-US" dirty="0">
              <a:solidFill>
                <a:schemeClr val="tx1"/>
              </a:solidFill>
            </a:endParaRPr>
          </a:p>
        </p:txBody>
      </p:sp>
      <p:sp>
        <p:nvSpPr>
          <p:cNvPr id="12" name="正方形/長方形 11"/>
          <p:cNvSpPr/>
          <p:nvPr/>
        </p:nvSpPr>
        <p:spPr>
          <a:xfrm>
            <a:off x="3088485" y="6059127"/>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13" name="正方形/長方形 12"/>
          <p:cNvSpPr/>
          <p:nvPr/>
        </p:nvSpPr>
        <p:spPr>
          <a:xfrm>
            <a:off x="4166102" y="6066985"/>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14" name="正方形/長方形 13"/>
          <p:cNvSpPr/>
          <p:nvPr/>
        </p:nvSpPr>
        <p:spPr>
          <a:xfrm>
            <a:off x="4938919" y="6066985"/>
            <a:ext cx="815504"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pencil</a:t>
            </a:r>
            <a:endParaRPr kumimoji="1" lang="ja-JP" altLang="en-US" dirty="0">
              <a:solidFill>
                <a:schemeClr val="tx1"/>
              </a:solidFill>
            </a:endParaRPr>
          </a:p>
        </p:txBody>
      </p:sp>
    </p:spTree>
    <p:extLst>
      <p:ext uri="{BB962C8B-B14F-4D97-AF65-F5344CB8AC3E}">
        <p14:creationId xmlns:p14="http://schemas.microsoft.com/office/powerpoint/2010/main" val="1945829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ブルーム</a:t>
            </a:r>
            <a:r>
              <a:rPr lang="ja-JP" altLang="en-US" dirty="0"/>
              <a:t>フィルタ</a:t>
            </a:r>
            <a:r>
              <a:rPr lang="ja-JP" altLang="en-US" dirty="0" smtClean="0"/>
              <a:t>の挙動</a:t>
            </a:r>
            <a:endParaRPr lang="en-US"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正方形/長方形 4"/>
          <p:cNvSpPr/>
          <p:nvPr/>
        </p:nvSpPr>
        <p:spPr>
          <a:xfrm>
            <a:off x="3050480" y="1568293"/>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6" name="正方形/長方形 5"/>
          <p:cNvSpPr/>
          <p:nvPr/>
        </p:nvSpPr>
        <p:spPr>
          <a:xfrm>
            <a:off x="2277663" y="157615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I</a:t>
            </a:r>
            <a:endParaRPr kumimoji="1" lang="ja-JP" altLang="en-US" dirty="0">
              <a:solidFill>
                <a:schemeClr val="tx1"/>
              </a:solidFill>
            </a:endParaRPr>
          </a:p>
        </p:txBody>
      </p:sp>
      <p:sp>
        <p:nvSpPr>
          <p:cNvPr id="7" name="正方形/長方形 6"/>
          <p:cNvSpPr/>
          <p:nvPr/>
        </p:nvSpPr>
        <p:spPr>
          <a:xfrm>
            <a:off x="5884263" y="1568293"/>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t>
            </a:r>
            <a:endParaRPr kumimoji="1" lang="ja-JP" altLang="en-US" dirty="0">
              <a:solidFill>
                <a:schemeClr val="tx1"/>
              </a:solidFill>
            </a:endParaRPr>
          </a:p>
        </p:txBody>
      </p:sp>
      <p:sp>
        <p:nvSpPr>
          <p:cNvPr id="8" name="正方形/長方形 7"/>
          <p:cNvSpPr/>
          <p:nvPr/>
        </p:nvSpPr>
        <p:spPr>
          <a:xfrm>
            <a:off x="4128097" y="157615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9" name="正方形/長方形 8"/>
          <p:cNvSpPr/>
          <p:nvPr/>
        </p:nvSpPr>
        <p:spPr>
          <a:xfrm>
            <a:off x="4900914" y="1576151"/>
            <a:ext cx="719579"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pen</a:t>
            </a:r>
            <a:endParaRPr kumimoji="1" lang="ja-JP" altLang="en-US" dirty="0">
              <a:solidFill>
                <a:schemeClr val="tx1"/>
              </a:solidFill>
            </a:endParaRPr>
          </a:p>
        </p:txBody>
      </p:sp>
      <p:sp>
        <p:nvSpPr>
          <p:cNvPr id="12" name="正方形/長方形 11"/>
          <p:cNvSpPr/>
          <p:nvPr/>
        </p:nvSpPr>
        <p:spPr>
          <a:xfrm>
            <a:off x="3088485" y="6059127"/>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13" name="正方形/長方形 12"/>
          <p:cNvSpPr/>
          <p:nvPr/>
        </p:nvSpPr>
        <p:spPr>
          <a:xfrm>
            <a:off x="4166102" y="6066985"/>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14" name="正方形/長方形 13"/>
          <p:cNvSpPr/>
          <p:nvPr/>
        </p:nvSpPr>
        <p:spPr>
          <a:xfrm>
            <a:off x="4938919" y="6066985"/>
            <a:ext cx="815504"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pencil</a:t>
            </a:r>
            <a:endParaRPr kumimoji="1" lang="ja-JP" altLang="en-US" dirty="0">
              <a:solidFill>
                <a:schemeClr val="tx1"/>
              </a:solidFill>
            </a:endParaRPr>
          </a:p>
        </p:txBody>
      </p:sp>
      <p:grpSp>
        <p:nvGrpSpPr>
          <p:cNvPr id="15" name="グループ化 14"/>
          <p:cNvGrpSpPr/>
          <p:nvPr/>
        </p:nvGrpSpPr>
        <p:grpSpPr>
          <a:xfrm>
            <a:off x="1305090" y="3304536"/>
            <a:ext cx="6359016" cy="346448"/>
            <a:chOff x="851555" y="3616589"/>
            <a:chExt cx="6359016" cy="346448"/>
          </a:xfrm>
        </p:grpSpPr>
        <p:sp>
          <p:nvSpPr>
            <p:cNvPr id="16" name="正方形/長方形 15"/>
            <p:cNvSpPr/>
            <p:nvPr/>
          </p:nvSpPr>
          <p:spPr>
            <a:xfrm>
              <a:off x="851555" y="3619418"/>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7" name="正方形/長方形 16"/>
            <p:cNvSpPr/>
            <p:nvPr/>
          </p:nvSpPr>
          <p:spPr>
            <a:xfrm>
              <a:off x="11689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8" name="正方形/長方形 17"/>
            <p:cNvSpPr/>
            <p:nvPr/>
          </p:nvSpPr>
          <p:spPr>
            <a:xfrm>
              <a:off x="1803656"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9" name="正方形/長方形 18"/>
            <p:cNvSpPr/>
            <p:nvPr/>
          </p:nvSpPr>
          <p:spPr>
            <a:xfrm>
              <a:off x="1486289" y="3623654"/>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0" name="正方形/長方形 19"/>
            <p:cNvSpPr/>
            <p:nvPr/>
          </p:nvSpPr>
          <p:spPr>
            <a:xfrm>
              <a:off x="2760469"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1" name="正方形/長方形 20"/>
            <p:cNvSpPr/>
            <p:nvPr/>
          </p:nvSpPr>
          <p:spPr>
            <a:xfrm>
              <a:off x="2443103" y="3619180"/>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2" name="正方形/長方形 21"/>
            <p:cNvSpPr/>
            <p:nvPr/>
          </p:nvSpPr>
          <p:spPr>
            <a:xfrm>
              <a:off x="21210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3" name="正方形/長方形 22"/>
            <p:cNvSpPr/>
            <p:nvPr/>
          </p:nvSpPr>
          <p:spPr>
            <a:xfrm>
              <a:off x="4029116"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4" name="正方形/長方形 23"/>
            <p:cNvSpPr/>
            <p:nvPr/>
          </p:nvSpPr>
          <p:spPr>
            <a:xfrm>
              <a:off x="3395202" y="361894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5" name="正方形/長方形 24"/>
            <p:cNvSpPr/>
            <p:nvPr/>
          </p:nvSpPr>
          <p:spPr>
            <a:xfrm>
              <a:off x="4991463" y="361659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6" name="正方形/長方形 25"/>
            <p:cNvSpPr/>
            <p:nvPr/>
          </p:nvSpPr>
          <p:spPr>
            <a:xfrm>
              <a:off x="4345663"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7" name="正方形/長方形 26"/>
            <p:cNvSpPr/>
            <p:nvPr/>
          </p:nvSpPr>
          <p:spPr>
            <a:xfrm>
              <a:off x="561827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8" name="正方形/長方形 27"/>
            <p:cNvSpPr/>
            <p:nvPr/>
          </p:nvSpPr>
          <p:spPr>
            <a:xfrm>
              <a:off x="530555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9" name="正方形/長方形 28"/>
            <p:cNvSpPr/>
            <p:nvPr/>
          </p:nvSpPr>
          <p:spPr>
            <a:xfrm>
              <a:off x="4668563"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0" name="正方形/長方形 29"/>
            <p:cNvSpPr/>
            <p:nvPr/>
          </p:nvSpPr>
          <p:spPr>
            <a:xfrm>
              <a:off x="3712567"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1" name="正方形/長方形 30"/>
            <p:cNvSpPr/>
            <p:nvPr/>
          </p:nvSpPr>
          <p:spPr>
            <a:xfrm>
              <a:off x="3077835"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2" name="正方形/長方形 31"/>
            <p:cNvSpPr/>
            <p:nvPr/>
          </p:nvSpPr>
          <p:spPr>
            <a:xfrm>
              <a:off x="6253757"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3" name="正方形/長方形 32"/>
            <p:cNvSpPr/>
            <p:nvPr/>
          </p:nvSpPr>
          <p:spPr>
            <a:xfrm>
              <a:off x="6570304"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4" name="正方形/長方形 33"/>
            <p:cNvSpPr/>
            <p:nvPr/>
          </p:nvSpPr>
          <p:spPr>
            <a:xfrm>
              <a:off x="6893204"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5" name="正方形/長方形 34"/>
            <p:cNvSpPr/>
            <p:nvPr/>
          </p:nvSpPr>
          <p:spPr>
            <a:xfrm>
              <a:off x="5937208"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grpSp>
      <p:grpSp>
        <p:nvGrpSpPr>
          <p:cNvPr id="41" name="グループ化 40"/>
          <p:cNvGrpSpPr/>
          <p:nvPr/>
        </p:nvGrpSpPr>
        <p:grpSpPr>
          <a:xfrm>
            <a:off x="1305090" y="4310805"/>
            <a:ext cx="6359016" cy="346448"/>
            <a:chOff x="851555" y="3616589"/>
            <a:chExt cx="6359016" cy="346448"/>
          </a:xfrm>
        </p:grpSpPr>
        <p:sp>
          <p:nvSpPr>
            <p:cNvPr id="42" name="正方形/長方形 41"/>
            <p:cNvSpPr/>
            <p:nvPr/>
          </p:nvSpPr>
          <p:spPr>
            <a:xfrm>
              <a:off x="851555" y="3619418"/>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3" name="正方形/長方形 42"/>
            <p:cNvSpPr/>
            <p:nvPr/>
          </p:nvSpPr>
          <p:spPr>
            <a:xfrm>
              <a:off x="11689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4" name="正方形/長方形 43"/>
            <p:cNvSpPr/>
            <p:nvPr/>
          </p:nvSpPr>
          <p:spPr>
            <a:xfrm>
              <a:off x="1803656"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5" name="正方形/長方形 44"/>
            <p:cNvSpPr/>
            <p:nvPr/>
          </p:nvSpPr>
          <p:spPr>
            <a:xfrm>
              <a:off x="1486289" y="3623654"/>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6" name="正方形/長方形 45"/>
            <p:cNvSpPr/>
            <p:nvPr/>
          </p:nvSpPr>
          <p:spPr>
            <a:xfrm>
              <a:off x="2760469"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7" name="正方形/長方形 46"/>
            <p:cNvSpPr/>
            <p:nvPr/>
          </p:nvSpPr>
          <p:spPr>
            <a:xfrm>
              <a:off x="2443103" y="3619180"/>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lang="ja-JP" altLang="en-US" dirty="0">
                <a:solidFill>
                  <a:schemeClr val="tx1"/>
                </a:solidFill>
              </a:endParaRPr>
            </a:p>
          </p:txBody>
        </p:sp>
        <p:sp>
          <p:nvSpPr>
            <p:cNvPr id="48" name="正方形/長方形 47"/>
            <p:cNvSpPr/>
            <p:nvPr/>
          </p:nvSpPr>
          <p:spPr>
            <a:xfrm>
              <a:off x="21210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9" name="正方形/長方形 48"/>
            <p:cNvSpPr/>
            <p:nvPr/>
          </p:nvSpPr>
          <p:spPr>
            <a:xfrm>
              <a:off x="4029116"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0" name="正方形/長方形 49"/>
            <p:cNvSpPr/>
            <p:nvPr/>
          </p:nvSpPr>
          <p:spPr>
            <a:xfrm>
              <a:off x="3395202" y="361894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1" name="正方形/長方形 50"/>
            <p:cNvSpPr/>
            <p:nvPr/>
          </p:nvSpPr>
          <p:spPr>
            <a:xfrm>
              <a:off x="4991463" y="361659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2" name="正方形/長方形 51"/>
            <p:cNvSpPr/>
            <p:nvPr/>
          </p:nvSpPr>
          <p:spPr>
            <a:xfrm>
              <a:off x="4345663"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3" name="正方形/長方形 52"/>
            <p:cNvSpPr/>
            <p:nvPr/>
          </p:nvSpPr>
          <p:spPr>
            <a:xfrm>
              <a:off x="561827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4" name="正方形/長方形 53"/>
            <p:cNvSpPr/>
            <p:nvPr/>
          </p:nvSpPr>
          <p:spPr>
            <a:xfrm>
              <a:off x="530555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5" name="正方形/長方形 54"/>
            <p:cNvSpPr/>
            <p:nvPr/>
          </p:nvSpPr>
          <p:spPr>
            <a:xfrm>
              <a:off x="4668563"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6" name="正方形/長方形 55"/>
            <p:cNvSpPr/>
            <p:nvPr/>
          </p:nvSpPr>
          <p:spPr>
            <a:xfrm>
              <a:off x="3712567"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lang="ja-JP" altLang="en-US" dirty="0">
                <a:solidFill>
                  <a:schemeClr val="tx1"/>
                </a:solidFill>
              </a:endParaRPr>
            </a:p>
          </p:txBody>
        </p:sp>
        <p:sp>
          <p:nvSpPr>
            <p:cNvPr id="57" name="正方形/長方形 56"/>
            <p:cNvSpPr/>
            <p:nvPr/>
          </p:nvSpPr>
          <p:spPr>
            <a:xfrm>
              <a:off x="3077835"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lang="ja-JP" altLang="en-US" dirty="0">
                <a:solidFill>
                  <a:schemeClr val="tx1"/>
                </a:solidFill>
              </a:endParaRPr>
            </a:p>
          </p:txBody>
        </p:sp>
        <p:sp>
          <p:nvSpPr>
            <p:cNvPr id="58" name="正方形/長方形 57"/>
            <p:cNvSpPr/>
            <p:nvPr/>
          </p:nvSpPr>
          <p:spPr>
            <a:xfrm>
              <a:off x="6253757"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0</a:t>
              </a:r>
              <a:endParaRPr kumimoji="1" lang="ja-JP" altLang="en-US" dirty="0">
                <a:solidFill>
                  <a:schemeClr val="tx1"/>
                </a:solidFill>
              </a:endParaRPr>
            </a:p>
          </p:txBody>
        </p:sp>
        <p:sp>
          <p:nvSpPr>
            <p:cNvPr id="59" name="正方形/長方形 58"/>
            <p:cNvSpPr/>
            <p:nvPr/>
          </p:nvSpPr>
          <p:spPr>
            <a:xfrm>
              <a:off x="6570304"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60" name="正方形/長方形 59"/>
            <p:cNvSpPr/>
            <p:nvPr/>
          </p:nvSpPr>
          <p:spPr>
            <a:xfrm>
              <a:off x="6893204"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61" name="正方形/長方形 60"/>
            <p:cNvSpPr/>
            <p:nvPr/>
          </p:nvSpPr>
          <p:spPr>
            <a:xfrm>
              <a:off x="5937208"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grpSp>
      <p:sp>
        <p:nvSpPr>
          <p:cNvPr id="65" name="正方形/長方形 64"/>
          <p:cNvSpPr/>
          <p:nvPr/>
        </p:nvSpPr>
        <p:spPr>
          <a:xfrm>
            <a:off x="895127" y="2379271"/>
            <a:ext cx="7075750" cy="310070"/>
          </a:xfrm>
          <a:prstGeom prst="rect">
            <a:avLst/>
          </a:prstGeom>
          <a:solidFill>
            <a:srgbClr val="66FF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ハッシュ関数</a:t>
            </a:r>
            <a:endParaRPr kumimoji="1" lang="en-US" dirty="0">
              <a:solidFill>
                <a:schemeClr val="tx1"/>
              </a:solidFill>
            </a:endParaRPr>
          </a:p>
        </p:txBody>
      </p:sp>
      <p:sp>
        <p:nvSpPr>
          <p:cNvPr id="66" name="正方形/長方形 65"/>
          <p:cNvSpPr/>
          <p:nvPr/>
        </p:nvSpPr>
        <p:spPr>
          <a:xfrm>
            <a:off x="895127" y="5260860"/>
            <a:ext cx="7075750" cy="310070"/>
          </a:xfrm>
          <a:prstGeom prst="rect">
            <a:avLst/>
          </a:prstGeom>
          <a:solidFill>
            <a:srgbClr val="66FF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ハッシュ関数</a:t>
            </a:r>
            <a:endParaRPr kumimoji="1" lang="en-US" dirty="0">
              <a:solidFill>
                <a:schemeClr val="tx1"/>
              </a:solidFill>
            </a:endParaRPr>
          </a:p>
        </p:txBody>
      </p:sp>
      <p:sp>
        <p:nvSpPr>
          <p:cNvPr id="67" name="正方形/長方形 66"/>
          <p:cNvSpPr/>
          <p:nvPr/>
        </p:nvSpPr>
        <p:spPr>
          <a:xfrm>
            <a:off x="110833" y="1576151"/>
            <a:ext cx="1810452" cy="380054"/>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dirty="0">
                <a:solidFill>
                  <a:schemeClr val="tx1"/>
                </a:solidFill>
              </a:rPr>
              <a:t>検索対象の集合</a:t>
            </a:r>
          </a:p>
        </p:txBody>
      </p:sp>
      <p:sp>
        <p:nvSpPr>
          <p:cNvPr id="68" name="正方形/長方形 67"/>
          <p:cNvSpPr/>
          <p:nvPr/>
        </p:nvSpPr>
        <p:spPr>
          <a:xfrm>
            <a:off x="206481" y="6074843"/>
            <a:ext cx="1714804" cy="331507"/>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a:solidFill>
                  <a:schemeClr val="tx1"/>
                </a:solidFill>
              </a:rPr>
              <a:t>検索したい</a:t>
            </a:r>
            <a:r>
              <a:rPr lang="ja-JP" altLang="en-US" dirty="0" smtClean="0">
                <a:solidFill>
                  <a:schemeClr val="tx1"/>
                </a:solidFill>
              </a:rPr>
              <a:t>要素</a:t>
            </a:r>
            <a:endParaRPr lang="ja-JP" altLang="en-US" dirty="0">
              <a:solidFill>
                <a:schemeClr val="tx1"/>
              </a:solidFill>
            </a:endParaRPr>
          </a:p>
        </p:txBody>
      </p:sp>
    </p:spTree>
    <p:extLst>
      <p:ext uri="{BB962C8B-B14F-4D97-AF65-F5344CB8AC3E}">
        <p14:creationId xmlns:p14="http://schemas.microsoft.com/office/powerpoint/2010/main" val="3491387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ブルーム</a:t>
            </a:r>
            <a:r>
              <a:rPr lang="ja-JP" altLang="en-US" dirty="0"/>
              <a:t>フィルタ</a:t>
            </a:r>
            <a:r>
              <a:rPr lang="ja-JP" altLang="en-US" dirty="0" smtClean="0"/>
              <a:t>の挙動</a:t>
            </a:r>
            <a:endParaRPr lang="en-US"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正方形/長方形 4"/>
          <p:cNvSpPr/>
          <p:nvPr/>
        </p:nvSpPr>
        <p:spPr>
          <a:xfrm>
            <a:off x="3050480" y="1568293"/>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6" name="正方形/長方形 5"/>
          <p:cNvSpPr/>
          <p:nvPr/>
        </p:nvSpPr>
        <p:spPr>
          <a:xfrm>
            <a:off x="2277663" y="157615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I</a:t>
            </a:r>
            <a:endParaRPr kumimoji="1" lang="ja-JP" altLang="en-US" dirty="0">
              <a:solidFill>
                <a:schemeClr val="tx1"/>
              </a:solidFill>
            </a:endParaRPr>
          </a:p>
        </p:txBody>
      </p:sp>
      <p:sp>
        <p:nvSpPr>
          <p:cNvPr id="7" name="正方形/長方形 6"/>
          <p:cNvSpPr/>
          <p:nvPr/>
        </p:nvSpPr>
        <p:spPr>
          <a:xfrm>
            <a:off x="5884263" y="1568293"/>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t>
            </a:r>
            <a:endParaRPr kumimoji="1" lang="ja-JP" altLang="en-US" dirty="0">
              <a:solidFill>
                <a:schemeClr val="tx1"/>
              </a:solidFill>
            </a:endParaRPr>
          </a:p>
        </p:txBody>
      </p:sp>
      <p:sp>
        <p:nvSpPr>
          <p:cNvPr id="8" name="正方形/長方形 7"/>
          <p:cNvSpPr/>
          <p:nvPr/>
        </p:nvSpPr>
        <p:spPr>
          <a:xfrm>
            <a:off x="4128097" y="157615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9" name="正方形/長方形 8"/>
          <p:cNvSpPr/>
          <p:nvPr/>
        </p:nvSpPr>
        <p:spPr>
          <a:xfrm>
            <a:off x="4900914" y="1576151"/>
            <a:ext cx="719579"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pen</a:t>
            </a:r>
            <a:endParaRPr kumimoji="1" lang="ja-JP" altLang="en-US" dirty="0">
              <a:solidFill>
                <a:schemeClr val="tx1"/>
              </a:solidFill>
            </a:endParaRPr>
          </a:p>
        </p:txBody>
      </p:sp>
      <p:sp>
        <p:nvSpPr>
          <p:cNvPr id="12" name="正方形/長方形 11"/>
          <p:cNvSpPr/>
          <p:nvPr/>
        </p:nvSpPr>
        <p:spPr>
          <a:xfrm>
            <a:off x="3088485" y="6059127"/>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13" name="正方形/長方形 12"/>
          <p:cNvSpPr/>
          <p:nvPr/>
        </p:nvSpPr>
        <p:spPr>
          <a:xfrm>
            <a:off x="4166102" y="6066985"/>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14" name="正方形/長方形 13"/>
          <p:cNvSpPr/>
          <p:nvPr/>
        </p:nvSpPr>
        <p:spPr>
          <a:xfrm>
            <a:off x="4938919" y="6066985"/>
            <a:ext cx="815504"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pencil</a:t>
            </a:r>
            <a:endParaRPr kumimoji="1" lang="ja-JP" altLang="en-US" dirty="0">
              <a:solidFill>
                <a:schemeClr val="tx1"/>
              </a:solidFill>
            </a:endParaRPr>
          </a:p>
        </p:txBody>
      </p:sp>
      <p:grpSp>
        <p:nvGrpSpPr>
          <p:cNvPr id="15" name="グループ化 14"/>
          <p:cNvGrpSpPr/>
          <p:nvPr/>
        </p:nvGrpSpPr>
        <p:grpSpPr>
          <a:xfrm>
            <a:off x="1305090" y="3304536"/>
            <a:ext cx="6359016" cy="346448"/>
            <a:chOff x="851555" y="3616589"/>
            <a:chExt cx="6359016" cy="346448"/>
          </a:xfrm>
        </p:grpSpPr>
        <p:sp>
          <p:nvSpPr>
            <p:cNvPr id="16" name="正方形/長方形 15"/>
            <p:cNvSpPr/>
            <p:nvPr/>
          </p:nvSpPr>
          <p:spPr>
            <a:xfrm>
              <a:off x="851555" y="3619418"/>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7" name="正方形/長方形 16"/>
            <p:cNvSpPr/>
            <p:nvPr/>
          </p:nvSpPr>
          <p:spPr>
            <a:xfrm>
              <a:off x="11689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8" name="正方形/長方形 17"/>
            <p:cNvSpPr/>
            <p:nvPr/>
          </p:nvSpPr>
          <p:spPr>
            <a:xfrm>
              <a:off x="1803656"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9" name="正方形/長方形 18"/>
            <p:cNvSpPr/>
            <p:nvPr/>
          </p:nvSpPr>
          <p:spPr>
            <a:xfrm>
              <a:off x="1486289" y="3623654"/>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0" name="正方形/長方形 19"/>
            <p:cNvSpPr/>
            <p:nvPr/>
          </p:nvSpPr>
          <p:spPr>
            <a:xfrm>
              <a:off x="2760469"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1" name="正方形/長方形 20"/>
            <p:cNvSpPr/>
            <p:nvPr/>
          </p:nvSpPr>
          <p:spPr>
            <a:xfrm>
              <a:off x="2443103" y="3619180"/>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2" name="正方形/長方形 21"/>
            <p:cNvSpPr/>
            <p:nvPr/>
          </p:nvSpPr>
          <p:spPr>
            <a:xfrm>
              <a:off x="21210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3" name="正方形/長方形 22"/>
            <p:cNvSpPr/>
            <p:nvPr/>
          </p:nvSpPr>
          <p:spPr>
            <a:xfrm>
              <a:off x="4029116"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4" name="正方形/長方形 23"/>
            <p:cNvSpPr/>
            <p:nvPr/>
          </p:nvSpPr>
          <p:spPr>
            <a:xfrm>
              <a:off x="3395202" y="361894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5" name="正方形/長方形 24"/>
            <p:cNvSpPr/>
            <p:nvPr/>
          </p:nvSpPr>
          <p:spPr>
            <a:xfrm>
              <a:off x="4991463" y="361659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6" name="正方形/長方形 25"/>
            <p:cNvSpPr/>
            <p:nvPr/>
          </p:nvSpPr>
          <p:spPr>
            <a:xfrm>
              <a:off x="4345663"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7" name="正方形/長方形 26"/>
            <p:cNvSpPr/>
            <p:nvPr/>
          </p:nvSpPr>
          <p:spPr>
            <a:xfrm>
              <a:off x="561827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8" name="正方形/長方形 27"/>
            <p:cNvSpPr/>
            <p:nvPr/>
          </p:nvSpPr>
          <p:spPr>
            <a:xfrm>
              <a:off x="530555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9" name="正方形/長方形 28"/>
            <p:cNvSpPr/>
            <p:nvPr/>
          </p:nvSpPr>
          <p:spPr>
            <a:xfrm>
              <a:off x="4668563"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0" name="正方形/長方形 29"/>
            <p:cNvSpPr/>
            <p:nvPr/>
          </p:nvSpPr>
          <p:spPr>
            <a:xfrm>
              <a:off x="3712567"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1" name="正方形/長方形 30"/>
            <p:cNvSpPr/>
            <p:nvPr/>
          </p:nvSpPr>
          <p:spPr>
            <a:xfrm>
              <a:off x="3077835"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2" name="正方形/長方形 31"/>
            <p:cNvSpPr/>
            <p:nvPr/>
          </p:nvSpPr>
          <p:spPr>
            <a:xfrm>
              <a:off x="6253757"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3" name="正方形/長方形 32"/>
            <p:cNvSpPr/>
            <p:nvPr/>
          </p:nvSpPr>
          <p:spPr>
            <a:xfrm>
              <a:off x="6570304"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4" name="正方形/長方形 33"/>
            <p:cNvSpPr/>
            <p:nvPr/>
          </p:nvSpPr>
          <p:spPr>
            <a:xfrm>
              <a:off x="6893204"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5" name="正方形/長方形 34"/>
            <p:cNvSpPr/>
            <p:nvPr/>
          </p:nvSpPr>
          <p:spPr>
            <a:xfrm>
              <a:off x="5937208"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grpSp>
      <p:grpSp>
        <p:nvGrpSpPr>
          <p:cNvPr id="41" name="グループ化 40"/>
          <p:cNvGrpSpPr/>
          <p:nvPr/>
        </p:nvGrpSpPr>
        <p:grpSpPr>
          <a:xfrm>
            <a:off x="1305090" y="4310805"/>
            <a:ext cx="6359016" cy="346448"/>
            <a:chOff x="851555" y="3616589"/>
            <a:chExt cx="6359016" cy="346448"/>
          </a:xfrm>
        </p:grpSpPr>
        <p:sp>
          <p:nvSpPr>
            <p:cNvPr id="42" name="正方形/長方形 41"/>
            <p:cNvSpPr/>
            <p:nvPr/>
          </p:nvSpPr>
          <p:spPr>
            <a:xfrm>
              <a:off x="851555" y="3619418"/>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3" name="正方形/長方形 42"/>
            <p:cNvSpPr/>
            <p:nvPr/>
          </p:nvSpPr>
          <p:spPr>
            <a:xfrm>
              <a:off x="11689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4" name="正方形/長方形 43"/>
            <p:cNvSpPr/>
            <p:nvPr/>
          </p:nvSpPr>
          <p:spPr>
            <a:xfrm>
              <a:off x="1803656"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5" name="正方形/長方形 44"/>
            <p:cNvSpPr/>
            <p:nvPr/>
          </p:nvSpPr>
          <p:spPr>
            <a:xfrm>
              <a:off x="1486289" y="3623654"/>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6" name="正方形/長方形 45"/>
            <p:cNvSpPr/>
            <p:nvPr/>
          </p:nvSpPr>
          <p:spPr>
            <a:xfrm>
              <a:off x="2760469"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7" name="正方形/長方形 46"/>
            <p:cNvSpPr/>
            <p:nvPr/>
          </p:nvSpPr>
          <p:spPr>
            <a:xfrm>
              <a:off x="2443103" y="3619180"/>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lang="ja-JP" altLang="en-US" dirty="0">
                <a:solidFill>
                  <a:schemeClr val="tx1"/>
                </a:solidFill>
              </a:endParaRPr>
            </a:p>
          </p:txBody>
        </p:sp>
        <p:sp>
          <p:nvSpPr>
            <p:cNvPr id="48" name="正方形/長方形 47"/>
            <p:cNvSpPr/>
            <p:nvPr/>
          </p:nvSpPr>
          <p:spPr>
            <a:xfrm>
              <a:off x="21210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9" name="正方形/長方形 48"/>
            <p:cNvSpPr/>
            <p:nvPr/>
          </p:nvSpPr>
          <p:spPr>
            <a:xfrm>
              <a:off x="4029116"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0" name="正方形/長方形 49"/>
            <p:cNvSpPr/>
            <p:nvPr/>
          </p:nvSpPr>
          <p:spPr>
            <a:xfrm>
              <a:off x="3395202" y="361894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1" name="正方形/長方形 50"/>
            <p:cNvSpPr/>
            <p:nvPr/>
          </p:nvSpPr>
          <p:spPr>
            <a:xfrm>
              <a:off x="4991463" y="361659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2" name="正方形/長方形 51"/>
            <p:cNvSpPr/>
            <p:nvPr/>
          </p:nvSpPr>
          <p:spPr>
            <a:xfrm>
              <a:off x="4345663"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3" name="正方形/長方形 52"/>
            <p:cNvSpPr/>
            <p:nvPr/>
          </p:nvSpPr>
          <p:spPr>
            <a:xfrm>
              <a:off x="561827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4" name="正方形/長方形 53"/>
            <p:cNvSpPr/>
            <p:nvPr/>
          </p:nvSpPr>
          <p:spPr>
            <a:xfrm>
              <a:off x="530555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5" name="正方形/長方形 54"/>
            <p:cNvSpPr/>
            <p:nvPr/>
          </p:nvSpPr>
          <p:spPr>
            <a:xfrm>
              <a:off x="4668563"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6" name="正方形/長方形 55"/>
            <p:cNvSpPr/>
            <p:nvPr/>
          </p:nvSpPr>
          <p:spPr>
            <a:xfrm>
              <a:off x="3712567"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lang="ja-JP" altLang="en-US" dirty="0">
                <a:solidFill>
                  <a:schemeClr val="tx1"/>
                </a:solidFill>
              </a:endParaRPr>
            </a:p>
          </p:txBody>
        </p:sp>
        <p:sp>
          <p:nvSpPr>
            <p:cNvPr id="57" name="正方形/長方形 56"/>
            <p:cNvSpPr/>
            <p:nvPr/>
          </p:nvSpPr>
          <p:spPr>
            <a:xfrm>
              <a:off x="3077835"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lang="ja-JP" altLang="en-US" dirty="0">
                <a:solidFill>
                  <a:schemeClr val="tx1"/>
                </a:solidFill>
              </a:endParaRPr>
            </a:p>
          </p:txBody>
        </p:sp>
        <p:sp>
          <p:nvSpPr>
            <p:cNvPr id="58" name="正方形/長方形 57"/>
            <p:cNvSpPr/>
            <p:nvPr/>
          </p:nvSpPr>
          <p:spPr>
            <a:xfrm>
              <a:off x="6253757"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0</a:t>
              </a:r>
              <a:endParaRPr kumimoji="1" lang="ja-JP" altLang="en-US" dirty="0">
                <a:solidFill>
                  <a:schemeClr val="tx1"/>
                </a:solidFill>
              </a:endParaRPr>
            </a:p>
          </p:txBody>
        </p:sp>
        <p:sp>
          <p:nvSpPr>
            <p:cNvPr id="59" name="正方形/長方形 58"/>
            <p:cNvSpPr/>
            <p:nvPr/>
          </p:nvSpPr>
          <p:spPr>
            <a:xfrm>
              <a:off x="6570304"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60" name="正方形/長方形 59"/>
            <p:cNvSpPr/>
            <p:nvPr/>
          </p:nvSpPr>
          <p:spPr>
            <a:xfrm>
              <a:off x="6893204"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61" name="正方形/長方形 60"/>
            <p:cNvSpPr/>
            <p:nvPr/>
          </p:nvSpPr>
          <p:spPr>
            <a:xfrm>
              <a:off x="5937208"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grpSp>
      <p:sp>
        <p:nvSpPr>
          <p:cNvPr id="65" name="正方形/長方形 64"/>
          <p:cNvSpPr/>
          <p:nvPr/>
        </p:nvSpPr>
        <p:spPr>
          <a:xfrm>
            <a:off x="895127" y="2379271"/>
            <a:ext cx="7075750" cy="310070"/>
          </a:xfrm>
          <a:prstGeom prst="rect">
            <a:avLst/>
          </a:prstGeom>
          <a:solidFill>
            <a:srgbClr val="66FF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ハッシュ関数</a:t>
            </a:r>
            <a:endParaRPr kumimoji="1" lang="en-US" dirty="0">
              <a:solidFill>
                <a:schemeClr val="tx1"/>
              </a:solidFill>
            </a:endParaRPr>
          </a:p>
        </p:txBody>
      </p:sp>
      <p:sp>
        <p:nvSpPr>
          <p:cNvPr id="66" name="正方形/長方形 65"/>
          <p:cNvSpPr/>
          <p:nvPr/>
        </p:nvSpPr>
        <p:spPr>
          <a:xfrm>
            <a:off x="895127" y="5279910"/>
            <a:ext cx="7075750" cy="310070"/>
          </a:xfrm>
          <a:prstGeom prst="rect">
            <a:avLst/>
          </a:prstGeom>
          <a:solidFill>
            <a:srgbClr val="66FF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ハッシュ関数</a:t>
            </a:r>
            <a:endParaRPr kumimoji="1" lang="en-US" dirty="0">
              <a:solidFill>
                <a:schemeClr val="tx1"/>
              </a:solidFill>
            </a:endParaRPr>
          </a:p>
        </p:txBody>
      </p:sp>
      <p:sp>
        <p:nvSpPr>
          <p:cNvPr id="67" name="正方形/長方形 66"/>
          <p:cNvSpPr/>
          <p:nvPr/>
        </p:nvSpPr>
        <p:spPr>
          <a:xfrm>
            <a:off x="110833" y="1576151"/>
            <a:ext cx="1810452" cy="380054"/>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dirty="0">
                <a:solidFill>
                  <a:schemeClr val="tx1"/>
                </a:solidFill>
              </a:rPr>
              <a:t>検索対象の集合</a:t>
            </a:r>
          </a:p>
        </p:txBody>
      </p:sp>
      <p:sp>
        <p:nvSpPr>
          <p:cNvPr id="68" name="正方形/長方形 67"/>
          <p:cNvSpPr/>
          <p:nvPr/>
        </p:nvSpPr>
        <p:spPr>
          <a:xfrm>
            <a:off x="206481" y="6074843"/>
            <a:ext cx="1714804" cy="331507"/>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a:solidFill>
                  <a:schemeClr val="tx1"/>
                </a:solidFill>
              </a:rPr>
              <a:t>検索したい</a:t>
            </a:r>
            <a:r>
              <a:rPr lang="ja-JP" altLang="en-US" dirty="0" smtClean="0">
                <a:solidFill>
                  <a:schemeClr val="tx1"/>
                </a:solidFill>
              </a:rPr>
              <a:t>要素</a:t>
            </a:r>
            <a:endParaRPr lang="ja-JP" altLang="en-US" dirty="0">
              <a:solidFill>
                <a:schemeClr val="tx1"/>
              </a:solidFill>
            </a:endParaRPr>
          </a:p>
        </p:txBody>
      </p:sp>
      <p:cxnSp>
        <p:nvCxnSpPr>
          <p:cNvPr id="36" name="直線矢印コネクタ 35"/>
          <p:cNvCxnSpPr/>
          <p:nvPr/>
        </p:nvCxnSpPr>
        <p:spPr>
          <a:xfrm flipH="1">
            <a:off x="2529674" y="1915087"/>
            <a:ext cx="5024" cy="442822"/>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72" name="直線矢印コネクタ 71"/>
          <p:cNvCxnSpPr/>
          <p:nvPr/>
        </p:nvCxnSpPr>
        <p:spPr>
          <a:xfrm flipH="1">
            <a:off x="3457321" y="1922053"/>
            <a:ext cx="5024" cy="442822"/>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73" name="直線矢印コネクタ 72"/>
          <p:cNvCxnSpPr/>
          <p:nvPr/>
        </p:nvCxnSpPr>
        <p:spPr>
          <a:xfrm flipH="1">
            <a:off x="4403238" y="1922053"/>
            <a:ext cx="5024" cy="442822"/>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74" name="直線矢印コネクタ 73"/>
          <p:cNvCxnSpPr/>
          <p:nvPr/>
        </p:nvCxnSpPr>
        <p:spPr>
          <a:xfrm flipH="1" flipV="1">
            <a:off x="3531370" y="5570930"/>
            <a:ext cx="1922" cy="483484"/>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75" name="直線矢印コネクタ 74"/>
          <p:cNvCxnSpPr/>
          <p:nvPr/>
        </p:nvCxnSpPr>
        <p:spPr>
          <a:xfrm flipH="1">
            <a:off x="6140530" y="1915087"/>
            <a:ext cx="5024" cy="442822"/>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76" name="直線矢印コネクタ 75"/>
          <p:cNvCxnSpPr/>
          <p:nvPr/>
        </p:nvCxnSpPr>
        <p:spPr>
          <a:xfrm flipH="1">
            <a:off x="5283397" y="1929912"/>
            <a:ext cx="5024" cy="442822"/>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80" name="直線矢印コネクタ 79"/>
          <p:cNvCxnSpPr/>
          <p:nvPr/>
        </p:nvCxnSpPr>
        <p:spPr>
          <a:xfrm flipH="1" flipV="1">
            <a:off x="4415354" y="5570930"/>
            <a:ext cx="1922" cy="483484"/>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81" name="直線矢印コネクタ 80"/>
          <p:cNvCxnSpPr/>
          <p:nvPr/>
        </p:nvCxnSpPr>
        <p:spPr>
          <a:xfrm flipH="1" flipV="1">
            <a:off x="5349981" y="5562582"/>
            <a:ext cx="1922" cy="483484"/>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402456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9050">
          <a:solidFill>
            <a:schemeClr val="tx1"/>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62186</TotalTime>
  <Words>3268</Words>
  <Application>Microsoft Office PowerPoint</Application>
  <PresentationFormat>画面に合わせる (4:3)</PresentationFormat>
  <Paragraphs>821</Paragraphs>
  <Slides>25</Slides>
  <Notes>22</Notes>
  <HiddenSlides>0</HiddenSlides>
  <MMClips>0</MMClips>
  <ScaleCrop>false</ScaleCrop>
  <HeadingPairs>
    <vt:vector size="6" baseType="variant">
      <vt:variant>
        <vt:lpstr>使用されているフォント</vt:lpstr>
      </vt:variant>
      <vt:variant>
        <vt:i4>11</vt:i4>
      </vt:variant>
      <vt:variant>
        <vt:lpstr>テーマ</vt:lpstr>
      </vt:variant>
      <vt:variant>
        <vt:i4>2</vt:i4>
      </vt:variant>
      <vt:variant>
        <vt:lpstr>スライド タイトル</vt:lpstr>
      </vt:variant>
      <vt:variant>
        <vt:i4>25</vt:i4>
      </vt:variant>
    </vt:vector>
  </HeadingPairs>
  <TitlesOfParts>
    <vt:vector size="38" baseType="lpstr">
      <vt:lpstr>Arial Unicode MS</vt:lpstr>
      <vt:lpstr>メイリオ</vt:lpstr>
      <vt:lpstr>ＭＳ Ｐゴシック</vt:lpstr>
      <vt:lpstr>游ゴシック</vt:lpstr>
      <vt:lpstr>游ゴシック Light</vt:lpstr>
      <vt:lpstr>Arial</vt:lpstr>
      <vt:lpstr>Calibri</vt:lpstr>
      <vt:lpstr>Calibri Light</vt:lpstr>
      <vt:lpstr>Cambria Math</vt:lpstr>
      <vt:lpstr>Courier New</vt:lpstr>
      <vt:lpstr>Segoe UI Historic</vt:lpstr>
      <vt:lpstr>Office テーマ</vt:lpstr>
      <vt:lpstr>Sel-CoolMetal-white</vt:lpstr>
      <vt:lpstr>類似した要素を検出できる                                      ブルームフィルタを用いた高速コード片検索手法</vt:lpstr>
      <vt:lpstr>コード片検索の必要性</vt:lpstr>
      <vt:lpstr>既存研究：NCDSearch[1]</vt:lpstr>
      <vt:lpstr>NCDSearchの問題点</vt:lpstr>
      <vt:lpstr>研究概要</vt:lpstr>
      <vt:lpstr>ブルームフィルタ</vt:lpstr>
      <vt:lpstr>ブルームフィルタの挙動</vt:lpstr>
      <vt:lpstr>ブルームフィルタの挙動</vt:lpstr>
      <vt:lpstr>ブルームフィルタの挙動</vt:lpstr>
      <vt:lpstr>ブルームフィルタの挙動</vt:lpstr>
      <vt:lpstr>ブルームフィルタの挙動</vt:lpstr>
      <vt:lpstr>ブルームフィルタの挙動</vt:lpstr>
      <vt:lpstr>ブルームフィルタの使用における問題点</vt:lpstr>
      <vt:lpstr>包含率</vt:lpstr>
      <vt:lpstr>包含率</vt:lpstr>
      <vt:lpstr>包含率の計算</vt:lpstr>
      <vt:lpstr>NCDSearchの処理概要（再掲）</vt:lpstr>
      <vt:lpstr>本研究での処理概要</vt:lpstr>
      <vt:lpstr>評価方法</vt:lpstr>
      <vt:lpstr>ブルームフィルタの設定</vt:lpstr>
      <vt:lpstr>実験のパラメータ</vt:lpstr>
      <vt:lpstr>RQ1:処理速度は短縮されるか</vt:lpstr>
      <vt:lpstr>RQ2:recallは改変前と同じ1に保たれるか</vt:lpstr>
      <vt:lpstr>RQ3:適切なパラメータ</vt:lpstr>
      <vt:lpstr>まとめと今後の課題</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h-sakai</dc:creator>
  <cp:lastModifiedBy>GuestPC</cp:lastModifiedBy>
  <cp:revision>567</cp:revision>
  <cp:lastPrinted>2019-02-13T02:42:08Z</cp:lastPrinted>
  <dcterms:created xsi:type="dcterms:W3CDTF">2018-06-12T03:30:33Z</dcterms:created>
  <dcterms:modified xsi:type="dcterms:W3CDTF">2019-03-05T04:45:34Z</dcterms:modified>
</cp:coreProperties>
</file>