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56" r:id="rId2"/>
    <p:sldId id="257" r:id="rId3"/>
    <p:sldId id="258" r:id="rId4"/>
    <p:sldId id="259" r:id="rId5"/>
    <p:sldId id="287" r:id="rId6"/>
    <p:sldId id="265" r:id="rId7"/>
    <p:sldId id="261" r:id="rId8"/>
    <p:sldId id="283" r:id="rId9"/>
    <p:sldId id="298" r:id="rId10"/>
    <p:sldId id="262" r:id="rId11"/>
    <p:sldId id="266" r:id="rId12"/>
    <p:sldId id="263" r:id="rId13"/>
    <p:sldId id="267" r:id="rId14"/>
    <p:sldId id="268" r:id="rId15"/>
    <p:sldId id="292" r:id="rId16"/>
    <p:sldId id="270" r:id="rId17"/>
    <p:sldId id="272" r:id="rId18"/>
    <p:sldId id="284" r:id="rId19"/>
    <p:sldId id="296" r:id="rId20"/>
    <p:sldId id="273" r:id="rId21"/>
    <p:sldId id="275" r:id="rId22"/>
    <p:sldId id="276" r:id="rId23"/>
    <p:sldId id="285" r:id="rId24"/>
    <p:sldId id="297" r:id="rId25"/>
    <p:sldId id="277" r:id="rId26"/>
    <p:sldId id="299" r:id="rId27"/>
    <p:sldId id="289" r:id="rId28"/>
    <p:sldId id="286" r:id="rId29"/>
    <p:sldId id="295" r:id="rId30"/>
    <p:sldId id="281" r:id="rId31"/>
    <p:sldId id="290" r:id="rId32"/>
    <p:sldId id="280" r:id="rId33"/>
    <p:sldId id="300" r:id="rId34"/>
    <p:sldId id="301" r:id="rId35"/>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3" autoAdjust="0"/>
    <p:restoredTop sz="94660"/>
  </p:normalViewPr>
  <p:slideViewPr>
    <p:cSldViewPr snapToGrid="0">
      <p:cViewPr varScale="1">
        <p:scale>
          <a:sx n="104" d="100"/>
          <a:sy n="104" d="100"/>
        </p:scale>
        <p:origin x="8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1" y="0"/>
            <a:ext cx="2947723" cy="498454"/>
          </a:xfrm>
          <a:prstGeom prst="rect">
            <a:avLst/>
          </a:prstGeom>
        </p:spPr>
        <p:txBody>
          <a:bodyPr vert="horz" lIns="91440" tIns="45720" rIns="91440" bIns="45720" rtlCol="0"/>
          <a:lstStyle>
            <a:lvl1pPr algn="r">
              <a:defRPr sz="1200"/>
            </a:lvl1pPr>
          </a:lstStyle>
          <a:p>
            <a:fld id="{07A2375D-D136-45A9-8539-CC2DF1A66D14}" type="datetimeFigureOut">
              <a:rPr kumimoji="1" lang="ja-JP" altLang="en-US" smtClean="0"/>
              <a:t>2020/2/18</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8812"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244" y="4781014"/>
            <a:ext cx="5441950" cy="3911739"/>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440" tIns="45720" rIns="91440" bIns="45720" rtlCol="0" anchor="b"/>
          <a:lstStyle>
            <a:lvl1pPr algn="r">
              <a:defRPr sz="1200"/>
            </a:lvl1pPr>
          </a:lstStyle>
          <a:p>
            <a:fld id="{A5896DEA-61B0-48A4-884F-0697AE5DB9A4}" type="slidenum">
              <a:rPr kumimoji="1" lang="ja-JP" altLang="en-US" smtClean="0"/>
              <a:t>‹#›</a:t>
            </a:fld>
            <a:endParaRPr kumimoji="1" lang="ja-JP" altLang="en-US"/>
          </a:p>
        </p:txBody>
      </p:sp>
    </p:spTree>
    <p:extLst>
      <p:ext uri="{BB962C8B-B14F-4D97-AF65-F5344CB8AC3E}">
        <p14:creationId xmlns:p14="http://schemas.microsoft.com/office/powerpoint/2010/main" val="39530858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0C3F0CD7-8AE5-4B13-ADC1-1A3D1F318B2D}" type="datetime1">
              <a:rPr kumimoji="1" lang="ja-JP" altLang="en-US" smtClean="0"/>
              <a:t>2020/2/18</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413630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3C49353A-6D0D-4B5A-A5BE-69D2CCDE33F8}" type="datetime1">
              <a:rPr kumimoji="1" lang="ja-JP" altLang="en-US" smtClean="0"/>
              <a:t>2020/2/18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2457005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C4FD9701-95A3-4EE9-95E2-C16C7804DEDE}" type="datetime1">
              <a:rPr kumimoji="1" lang="ja-JP" altLang="en-US" smtClean="0"/>
              <a:t>2020/2/18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30150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EAAE5B69-95EF-4967-861D-C09A92A4C2A4}" type="datetime1">
              <a:rPr kumimoji="1" lang="ja-JP" altLang="en-US" smtClean="0"/>
              <a:t>2020/2/18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2760606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24D4D5C8-9C8A-476B-BF1C-7006E4429050}" type="datetime1">
              <a:rPr kumimoji="1" lang="ja-JP" altLang="en-US" smtClean="0"/>
              <a:t>2020/2/18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211207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9B5021D2-974C-4FC5-9333-4448A90E6ABD}" type="datetime1">
              <a:rPr kumimoji="1" lang="ja-JP" altLang="en-US" smtClean="0"/>
              <a:t>2020/2/18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3291671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9DD13580-A632-48C3-AF33-2342F7C2523C}" type="datetime1">
              <a:rPr kumimoji="1" lang="ja-JP" altLang="en-US" smtClean="0"/>
              <a:t>2020/2/18</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2623740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CFA8F890-603C-4415-BDE4-60D6BA085230}" type="datetime1">
              <a:rPr kumimoji="1" lang="ja-JP" altLang="en-US" smtClean="0"/>
              <a:t>2020/2/18</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311321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6BA199D4-5537-4DA5-B9D5-3999722B61C0}" type="datetime1">
              <a:rPr kumimoji="1" lang="ja-JP" altLang="en-US" smtClean="0"/>
              <a:t>2020/2/18</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2387445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EA5E502D-C628-4BCA-97C5-68FF74340B62}" type="datetime1">
              <a:rPr kumimoji="1" lang="ja-JP" altLang="en-US" smtClean="0"/>
              <a:t>2020/2/18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316365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CDA928FA-6432-46F0-AC30-5B362F2B910D}" type="datetime1">
              <a:rPr kumimoji="1" lang="ja-JP" altLang="en-US" smtClean="0"/>
              <a:t>2020/2/18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2AAE327-59B1-4C4A-946E-D61FC4A97EA8}" type="slidenum">
              <a:rPr kumimoji="1" lang="ja-JP" altLang="en-US" smtClean="0"/>
              <a:t>‹#›</a:t>
            </a:fld>
            <a:endParaRPr kumimoji="1" lang="ja-JP" altLang="en-US"/>
          </a:p>
        </p:txBody>
      </p:sp>
    </p:spTree>
    <p:extLst>
      <p:ext uri="{BB962C8B-B14F-4D97-AF65-F5344CB8AC3E}">
        <p14:creationId xmlns:p14="http://schemas.microsoft.com/office/powerpoint/2010/main" val="1392702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BC96EBEE-5285-4FBF-8ACF-81802234267A}" type="datetime1">
              <a:rPr kumimoji="1" lang="ja-JP" altLang="en-US" smtClean="0"/>
              <a:t>2020/2/18</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2AAE327-59B1-4C4A-946E-D61FC4A97EA8}"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309637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sz="3600" dirty="0" smtClean="0"/>
              <a:t>Android </a:t>
            </a:r>
            <a:r>
              <a:rPr kumimoji="1" lang="ja-JP" altLang="en-US" sz="3600" dirty="0" smtClean="0"/>
              <a:t>アプリケーションを対象とした </a:t>
            </a:r>
            <a:r>
              <a:rPr kumimoji="1" lang="en-US" altLang="ja-JP" sz="3600" dirty="0" smtClean="0"/>
              <a:t>API </a:t>
            </a:r>
            <a:r>
              <a:rPr kumimoji="1" lang="ja-JP" altLang="en-US" sz="3600" dirty="0" smtClean="0"/>
              <a:t>利用法</a:t>
            </a:r>
            <a:r>
              <a:rPr kumimoji="1" lang="ja-JP" altLang="en-US" sz="3600" dirty="0" smtClean="0"/>
              <a:t>の実態</a:t>
            </a:r>
            <a:r>
              <a:rPr kumimoji="1" lang="ja-JP" altLang="en-US" sz="3600" dirty="0" smtClean="0"/>
              <a:t>調査</a:t>
            </a:r>
            <a:endParaRPr kumimoji="1" lang="ja-JP" altLang="en-US" sz="3600" dirty="0"/>
          </a:p>
        </p:txBody>
      </p:sp>
      <p:sp>
        <p:nvSpPr>
          <p:cNvPr id="3" name="サブタイトル 2"/>
          <p:cNvSpPr>
            <a:spLocks noGrp="1"/>
          </p:cNvSpPr>
          <p:nvPr>
            <p:ph type="subTitle" idx="1"/>
          </p:nvPr>
        </p:nvSpPr>
        <p:spPr/>
        <p:txBody>
          <a:bodyPr/>
          <a:lstStyle/>
          <a:p>
            <a:endParaRPr kumimoji="1" lang="en-US" altLang="ja-JP" dirty="0" smtClean="0"/>
          </a:p>
          <a:p>
            <a:r>
              <a:rPr kumimoji="1" lang="ja-JP" altLang="en-US" dirty="0" smtClean="0"/>
              <a:t>井上研究室　</a:t>
            </a:r>
            <a:r>
              <a:rPr lang="ja-JP" altLang="en-US" dirty="0"/>
              <a:t>　</a:t>
            </a:r>
            <a:r>
              <a:rPr lang="ja-JP" altLang="en-US" dirty="0" smtClean="0"/>
              <a:t>　小笠原康貴</a:t>
            </a:r>
            <a:endParaRPr kumimoji="1" lang="ja-JP" altLang="en-US" dirty="0"/>
          </a:p>
        </p:txBody>
      </p:sp>
      <p:sp>
        <p:nvSpPr>
          <p:cNvPr id="4" name="スライド番号プレースホルダー 3"/>
          <p:cNvSpPr>
            <a:spLocks noGrp="1"/>
          </p:cNvSpPr>
          <p:nvPr>
            <p:ph type="sldNum" sz="quarter" idx="4"/>
          </p:nvPr>
        </p:nvSpPr>
        <p:spPr/>
        <p:txBody>
          <a:bodyPr/>
          <a:lstStyle/>
          <a:p>
            <a:fld id="{42AAE327-59B1-4C4A-946E-D61FC4A97EA8}" type="slidenum">
              <a:rPr kumimoji="1" lang="ja-JP" altLang="en-US" smtClean="0"/>
              <a:t>1</a:t>
            </a:fld>
            <a:endParaRPr kumimoji="1" lang="ja-JP" altLang="en-US"/>
          </a:p>
        </p:txBody>
      </p:sp>
    </p:spTree>
    <p:extLst>
      <p:ext uri="{BB962C8B-B14F-4D97-AF65-F5344CB8AC3E}">
        <p14:creationId xmlns:p14="http://schemas.microsoft.com/office/powerpoint/2010/main" val="11497306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a:t>
            </a:r>
            <a:endParaRPr kumimoji="1" lang="ja-JP" altLang="en-US" dirty="0"/>
          </a:p>
        </p:txBody>
      </p:sp>
      <p:sp>
        <p:nvSpPr>
          <p:cNvPr id="3" name="コンテンツ プレースホルダー 2"/>
          <p:cNvSpPr>
            <a:spLocks noGrp="1"/>
          </p:cNvSpPr>
          <p:nvPr>
            <p:ph idx="1"/>
          </p:nvPr>
        </p:nvSpPr>
        <p:spPr>
          <a:xfrm>
            <a:off x="457199" y="1600201"/>
            <a:ext cx="8461829" cy="3729446"/>
          </a:xfrm>
          <a:effectLst/>
        </p:spPr>
        <p:txBody>
          <a:bodyPr/>
          <a:lstStyle/>
          <a:p>
            <a:pPr marL="0" indent="0">
              <a:buNone/>
            </a:pPr>
            <a:r>
              <a:rPr lang="en-US" altLang="ja-JP" sz="2800" dirty="0" smtClean="0"/>
              <a:t>RQ1:</a:t>
            </a:r>
            <a:r>
              <a:rPr lang="ja-JP" altLang="en-US" sz="2800" dirty="0" smtClean="0"/>
              <a:t>利用数が多い利用法，少ない利用法にどのような</a:t>
            </a:r>
            <a:r>
              <a:rPr lang="en-US" altLang="ja-JP" sz="2800" dirty="0" smtClean="0"/>
              <a:t/>
            </a:r>
            <a:br>
              <a:rPr lang="en-US" altLang="ja-JP" sz="2800" dirty="0" smtClean="0"/>
            </a:br>
            <a:r>
              <a:rPr lang="ja-JP" altLang="en-US" sz="2800" dirty="0" smtClean="0"/>
              <a:t>違いがあるのか？</a:t>
            </a:r>
            <a:r>
              <a:rPr lang="en-US" altLang="ja-JP" sz="2800" dirty="0" smtClean="0"/>
              <a:t> </a:t>
            </a:r>
            <a:endParaRPr lang="en-US" altLang="ja-JP" sz="2800" dirty="0"/>
          </a:p>
          <a:p>
            <a:pPr marL="0" indent="0">
              <a:buNone/>
            </a:pPr>
            <a:endParaRPr lang="en-US" altLang="ja-JP" sz="2800" dirty="0" smtClean="0"/>
          </a:p>
          <a:p>
            <a:pPr marL="0" indent="0">
              <a:buNone/>
            </a:pPr>
            <a:r>
              <a:rPr kumimoji="1" lang="en-US" altLang="ja-JP" sz="2800" dirty="0" smtClean="0"/>
              <a:t>RQ2:</a:t>
            </a:r>
            <a:r>
              <a:rPr kumimoji="1" lang="ja-JP" altLang="en-US" sz="2800" dirty="0" smtClean="0"/>
              <a:t>プロジェクト間で利用法に違いはあるのか？</a:t>
            </a:r>
            <a:endParaRPr lang="en-US" altLang="ja-JP" sz="2800" dirty="0" smtClean="0"/>
          </a:p>
          <a:p>
            <a:endParaRPr lang="en-US" altLang="ja-JP" sz="2800" dirty="0"/>
          </a:p>
          <a:p>
            <a:pPr marL="0" indent="0">
              <a:buNone/>
            </a:pPr>
            <a:r>
              <a:rPr lang="en-US" altLang="ja-JP" sz="2800" dirty="0" smtClean="0"/>
              <a:t>RQ3:</a:t>
            </a:r>
            <a:r>
              <a:rPr lang="ja-JP" altLang="en-US" sz="2800" dirty="0" smtClean="0"/>
              <a:t>バージョンアップに伴う利用法の変遷に</a:t>
            </a:r>
            <a:r>
              <a:rPr lang="en-US" altLang="ja-JP" sz="2800" dirty="0" smtClean="0"/>
              <a:t/>
            </a:r>
            <a:br>
              <a:rPr lang="en-US" altLang="ja-JP" sz="2800" dirty="0" smtClean="0"/>
            </a:br>
            <a:r>
              <a:rPr lang="ja-JP" altLang="en-US" sz="2800" dirty="0" smtClean="0"/>
              <a:t>どのような特徴があるのか？</a:t>
            </a:r>
            <a:endParaRPr lang="en-US" altLang="ja-JP" sz="2800" dirty="0"/>
          </a:p>
          <a:p>
            <a:pPr marL="0" indent="0">
              <a:buNone/>
            </a:pPr>
            <a:endParaRPr kumimoji="1" lang="en-US" altLang="ja-JP" sz="2800" dirty="0" smtClean="0"/>
          </a:p>
        </p:txBody>
      </p:sp>
      <p:sp>
        <p:nvSpPr>
          <p:cNvPr id="4" name="スライド番号プレースホルダー 3"/>
          <p:cNvSpPr>
            <a:spLocks noGrp="1"/>
          </p:cNvSpPr>
          <p:nvPr>
            <p:ph type="sldNum" sz="quarter" idx="12"/>
          </p:nvPr>
        </p:nvSpPr>
        <p:spPr/>
        <p:txBody>
          <a:bodyPr/>
          <a:lstStyle/>
          <a:p>
            <a:fld id="{5924A6DF-EBD9-481D-AD6F-2D5C57799E8E}" type="slidenum">
              <a:rPr kumimoji="1" lang="ja-JP" altLang="en-US" smtClean="0"/>
              <a:t>10</a:t>
            </a:fld>
            <a:endParaRPr kumimoji="1" lang="ja-JP" altLang="en-US"/>
          </a:p>
        </p:txBody>
      </p:sp>
    </p:spTree>
    <p:extLst>
      <p:ext uri="{BB962C8B-B14F-4D97-AF65-F5344CB8AC3E}">
        <p14:creationId xmlns:p14="http://schemas.microsoft.com/office/powerpoint/2010/main" val="2557707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調査対象の</a:t>
            </a:r>
            <a:r>
              <a:rPr kumimoji="1" lang="en-US" altLang="ja-JP" dirty="0" smtClean="0"/>
              <a:t>API</a:t>
            </a:r>
            <a:endParaRPr kumimoji="1" lang="ja-JP" altLang="en-US" dirty="0"/>
          </a:p>
        </p:txBody>
      </p:sp>
      <p:sp>
        <p:nvSpPr>
          <p:cNvPr id="3" name="コンテンツ プレースホルダー 2"/>
          <p:cNvSpPr>
            <a:spLocks noGrp="1"/>
          </p:cNvSpPr>
          <p:nvPr>
            <p:ph idx="1"/>
          </p:nvPr>
        </p:nvSpPr>
        <p:spPr>
          <a:xfrm>
            <a:off x="457200" y="1600200"/>
            <a:ext cx="8229600" cy="1947333"/>
          </a:xfrm>
        </p:spPr>
        <p:txBody>
          <a:bodyPr/>
          <a:lstStyle/>
          <a:p>
            <a:r>
              <a:rPr kumimoji="1" lang="en-US" altLang="ja-JP" dirty="0" smtClean="0"/>
              <a:t>Android SDK </a:t>
            </a:r>
            <a:r>
              <a:rPr lang="ja-JP" altLang="en-US" dirty="0" smtClean="0"/>
              <a:t>の </a:t>
            </a:r>
            <a:r>
              <a:rPr lang="en-US" altLang="ja-JP" dirty="0" smtClean="0"/>
              <a:t>3 </a:t>
            </a:r>
            <a:r>
              <a:rPr lang="ja-JP" altLang="en-US" dirty="0" err="1" smtClean="0"/>
              <a:t>つの</a:t>
            </a:r>
            <a:r>
              <a:rPr lang="ja-JP" altLang="en-US" dirty="0" smtClean="0"/>
              <a:t>クラスを調査</a:t>
            </a:r>
            <a:endParaRPr lang="en-US" altLang="ja-JP" dirty="0" smtClean="0"/>
          </a:p>
          <a:p>
            <a:pPr lvl="1"/>
            <a:r>
              <a:rPr kumimoji="1" lang="en-US" altLang="ja-JP" dirty="0" smtClean="0"/>
              <a:t>Android </a:t>
            </a:r>
            <a:r>
              <a:rPr kumimoji="1" lang="en-US" altLang="ja-JP" dirty="0" err="1" smtClean="0"/>
              <a:t>SDK:Android</a:t>
            </a:r>
            <a:r>
              <a:rPr kumimoji="1" lang="en-US" altLang="ja-JP" dirty="0" smtClean="0"/>
              <a:t> </a:t>
            </a:r>
            <a:r>
              <a:rPr kumimoji="1" lang="ja-JP" altLang="en-US" dirty="0" smtClean="0"/>
              <a:t>アプリの開発に必要な</a:t>
            </a:r>
            <a:r>
              <a:rPr kumimoji="1" lang="en-US" altLang="ja-JP" dirty="0" smtClean="0"/>
              <a:t/>
            </a:r>
            <a:br>
              <a:rPr kumimoji="1" lang="en-US" altLang="ja-JP" dirty="0" smtClean="0"/>
            </a:br>
            <a:r>
              <a:rPr kumimoji="1" lang="ja-JP" altLang="en-US" dirty="0" smtClean="0"/>
              <a:t>基本機能をまとめたもの</a:t>
            </a:r>
            <a:endParaRPr kumimoji="1" lang="en-US" altLang="ja-JP" dirty="0" smtClean="0"/>
          </a:p>
        </p:txBody>
      </p:sp>
      <p:graphicFrame>
        <p:nvGraphicFramePr>
          <p:cNvPr id="4" name="表 3"/>
          <p:cNvGraphicFramePr>
            <a:graphicFrameLocks noGrp="1"/>
          </p:cNvGraphicFramePr>
          <p:nvPr>
            <p:extLst>
              <p:ext uri="{D42A27DB-BD31-4B8C-83A1-F6EECF244321}">
                <p14:modId xmlns:p14="http://schemas.microsoft.com/office/powerpoint/2010/main" val="2545974342"/>
              </p:ext>
            </p:extLst>
          </p:nvPr>
        </p:nvGraphicFramePr>
        <p:xfrm>
          <a:off x="812800" y="3928534"/>
          <a:ext cx="7772400" cy="2004588"/>
        </p:xfrm>
        <a:graphic>
          <a:graphicData uri="http://schemas.openxmlformats.org/drawingml/2006/table">
            <a:tbl>
              <a:tblPr firstRow="1" bandRow="1">
                <a:tableStyleId>{5940675A-B579-460E-94D1-54222C63F5DA}</a:tableStyleId>
              </a:tblPr>
              <a:tblGrid>
                <a:gridCol w="3886200">
                  <a:extLst>
                    <a:ext uri="{9D8B030D-6E8A-4147-A177-3AD203B41FA5}">
                      <a16:colId xmlns:a16="http://schemas.microsoft.com/office/drawing/2014/main" val="1614672717"/>
                    </a:ext>
                  </a:extLst>
                </a:gridCol>
                <a:gridCol w="3886200">
                  <a:extLst>
                    <a:ext uri="{9D8B030D-6E8A-4147-A177-3AD203B41FA5}">
                      <a16:colId xmlns:a16="http://schemas.microsoft.com/office/drawing/2014/main" val="975083688"/>
                    </a:ext>
                  </a:extLst>
                </a:gridCol>
              </a:tblGrid>
              <a:tr h="501147">
                <a:tc>
                  <a:txBody>
                    <a:bodyPr/>
                    <a:lstStyle/>
                    <a:p>
                      <a:r>
                        <a:rPr kumimoji="1" lang="en-US" altLang="ja-JP" b="1" dirty="0" smtClean="0"/>
                        <a:t>API</a:t>
                      </a:r>
                      <a:endParaRPr kumimoji="1" lang="ja-JP" altLang="en-US" b="1" dirty="0"/>
                    </a:p>
                  </a:txBody>
                  <a:tcPr/>
                </a:tc>
                <a:tc>
                  <a:txBody>
                    <a:bodyPr/>
                    <a:lstStyle/>
                    <a:p>
                      <a:r>
                        <a:rPr kumimoji="1" lang="ja-JP" altLang="en-US" b="1" dirty="0" smtClean="0"/>
                        <a:t>機能</a:t>
                      </a:r>
                      <a:endParaRPr kumimoji="1" lang="ja-JP" altLang="en-US" b="1" dirty="0"/>
                    </a:p>
                  </a:txBody>
                  <a:tcPr/>
                </a:tc>
                <a:extLst>
                  <a:ext uri="{0D108BD9-81ED-4DB2-BD59-A6C34878D82A}">
                    <a16:rowId xmlns:a16="http://schemas.microsoft.com/office/drawing/2014/main" val="3566865249"/>
                  </a:ext>
                </a:extLst>
              </a:tr>
              <a:tr h="501147">
                <a:tc>
                  <a:txBody>
                    <a:bodyPr/>
                    <a:lstStyle/>
                    <a:p>
                      <a:r>
                        <a:rPr kumimoji="1" lang="en-US" altLang="ja-JP" b="1" dirty="0" err="1" smtClean="0"/>
                        <a:t>android.content.Context</a:t>
                      </a:r>
                      <a:endParaRPr kumimoji="1" lang="ja-JP" altLang="en-US" b="1" dirty="0"/>
                    </a:p>
                  </a:txBody>
                  <a:tcPr/>
                </a:tc>
                <a:tc>
                  <a:txBody>
                    <a:bodyPr/>
                    <a:lstStyle/>
                    <a:p>
                      <a:r>
                        <a:rPr kumimoji="1" lang="ja-JP" altLang="en-US" b="1" dirty="0" smtClean="0"/>
                        <a:t>アプリ環境の情報の管理</a:t>
                      </a:r>
                      <a:endParaRPr kumimoji="1" lang="ja-JP" altLang="en-US" b="1" dirty="0"/>
                    </a:p>
                  </a:txBody>
                  <a:tcPr/>
                </a:tc>
                <a:extLst>
                  <a:ext uri="{0D108BD9-81ED-4DB2-BD59-A6C34878D82A}">
                    <a16:rowId xmlns:a16="http://schemas.microsoft.com/office/drawing/2014/main" val="1898558718"/>
                  </a:ext>
                </a:extLst>
              </a:tr>
              <a:tr h="501147">
                <a:tc>
                  <a:txBody>
                    <a:bodyPr/>
                    <a:lstStyle/>
                    <a:p>
                      <a:r>
                        <a:rPr kumimoji="1" lang="en-US" altLang="ja-JP" b="1" dirty="0" err="1" smtClean="0"/>
                        <a:t>android.content.Intent</a:t>
                      </a:r>
                      <a:endParaRPr kumimoji="1" lang="ja-JP" alt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1" dirty="0" smtClean="0"/>
                        <a:t>アプリ間の情報の受け渡し</a:t>
                      </a:r>
                    </a:p>
                  </a:txBody>
                  <a:tcPr/>
                </a:tc>
                <a:extLst>
                  <a:ext uri="{0D108BD9-81ED-4DB2-BD59-A6C34878D82A}">
                    <a16:rowId xmlns:a16="http://schemas.microsoft.com/office/drawing/2014/main" val="506961418"/>
                  </a:ext>
                </a:extLst>
              </a:tr>
              <a:tr h="501147">
                <a:tc>
                  <a:txBody>
                    <a:bodyPr/>
                    <a:lstStyle/>
                    <a:p>
                      <a:r>
                        <a:rPr kumimoji="1" lang="en-US" altLang="ja-JP" b="1" dirty="0" err="1" smtClean="0"/>
                        <a:t>android.database.Cursor</a:t>
                      </a:r>
                      <a:endParaRPr kumimoji="1" lang="ja-JP" altLang="en-US" b="1" dirty="0"/>
                    </a:p>
                  </a:txBody>
                  <a:tcPr/>
                </a:tc>
                <a:tc>
                  <a:txBody>
                    <a:bodyPr/>
                    <a:lstStyle/>
                    <a:p>
                      <a:r>
                        <a:rPr kumimoji="1" lang="ja-JP" altLang="en-US" b="1" dirty="0" smtClean="0"/>
                        <a:t>データベースの検索結果へのアクセス</a:t>
                      </a:r>
                      <a:endParaRPr kumimoji="1" lang="ja-JP" altLang="en-US" b="1" dirty="0"/>
                    </a:p>
                  </a:txBody>
                  <a:tcPr/>
                </a:tc>
                <a:extLst>
                  <a:ext uri="{0D108BD9-81ED-4DB2-BD59-A6C34878D82A}">
                    <a16:rowId xmlns:a16="http://schemas.microsoft.com/office/drawing/2014/main" val="2507368373"/>
                  </a:ext>
                </a:extLst>
              </a:tr>
            </a:tbl>
          </a:graphicData>
        </a:graphic>
      </p:graphicFrame>
      <p:sp>
        <p:nvSpPr>
          <p:cNvPr id="5" name="スライド番号プレースホルダー 4"/>
          <p:cNvSpPr>
            <a:spLocks noGrp="1"/>
          </p:cNvSpPr>
          <p:nvPr>
            <p:ph type="sldNum" sz="quarter" idx="12"/>
          </p:nvPr>
        </p:nvSpPr>
        <p:spPr/>
        <p:txBody>
          <a:bodyPr/>
          <a:lstStyle/>
          <a:p>
            <a:fld id="{42AAE327-59B1-4C4A-946E-D61FC4A97EA8}" type="slidenum">
              <a:rPr kumimoji="1" lang="ja-JP" altLang="en-US" smtClean="0"/>
              <a:t>11</a:t>
            </a:fld>
            <a:endParaRPr kumimoji="1" lang="ja-JP" altLang="en-US"/>
          </a:p>
        </p:txBody>
      </p:sp>
    </p:spTree>
    <p:extLst>
      <p:ext uri="{BB962C8B-B14F-4D97-AF65-F5344CB8AC3E}">
        <p14:creationId xmlns:p14="http://schemas.microsoft.com/office/powerpoint/2010/main" val="15519627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a:t>
            </a:r>
            <a:r>
              <a:rPr lang="ja-JP" altLang="en-US" dirty="0"/>
              <a:t>セット</a:t>
            </a:r>
            <a:endParaRPr kumimoji="1" lang="ja-JP" altLang="en-US" dirty="0"/>
          </a:p>
        </p:txBody>
      </p:sp>
      <p:sp>
        <p:nvSpPr>
          <p:cNvPr id="7" name="コンテンツ プレースホルダー 2"/>
          <p:cNvSpPr txBox="1">
            <a:spLocks/>
          </p:cNvSpPr>
          <p:nvPr/>
        </p:nvSpPr>
        <p:spPr bwMode="auto">
          <a:xfrm>
            <a:off x="457199" y="1600201"/>
            <a:ext cx="8461829" cy="22402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800" kern="0" dirty="0" smtClean="0"/>
              <a:t>21 </a:t>
            </a:r>
            <a:r>
              <a:rPr lang="ja-JP" altLang="en-US" sz="2800" kern="0" dirty="0" smtClean="0"/>
              <a:t>個の </a:t>
            </a:r>
            <a:r>
              <a:rPr lang="en-US" altLang="ja-JP" sz="2800" kern="0" dirty="0" smtClean="0"/>
              <a:t>Android </a:t>
            </a:r>
            <a:r>
              <a:rPr lang="ja-JP" altLang="en-US" sz="2800" kern="0" dirty="0" smtClean="0"/>
              <a:t>アプリケーションの </a:t>
            </a:r>
            <a:r>
              <a:rPr lang="en-US" altLang="ja-JP" sz="2800" kern="0" dirty="0" smtClean="0"/>
              <a:t>Java </a:t>
            </a:r>
            <a:r>
              <a:rPr lang="ja-JP" altLang="en-US" sz="2800" kern="0" dirty="0" smtClean="0"/>
              <a:t>ファイル</a:t>
            </a:r>
            <a:endParaRPr lang="en-US" altLang="ja-JP" sz="2800" kern="0" dirty="0" smtClean="0"/>
          </a:p>
          <a:p>
            <a:pPr lvl="1"/>
            <a:r>
              <a:rPr lang="en-US" altLang="ja-JP" sz="2400" kern="0" dirty="0" smtClean="0"/>
              <a:t>GitHub </a:t>
            </a:r>
            <a:r>
              <a:rPr lang="ja-JP" altLang="en-US" sz="2400" kern="0" dirty="0" smtClean="0"/>
              <a:t>から手動で収集</a:t>
            </a:r>
            <a:endParaRPr lang="en-US" altLang="ja-JP" sz="2400" kern="0" dirty="0" smtClean="0"/>
          </a:p>
          <a:p>
            <a:pPr lvl="1"/>
            <a:r>
              <a:rPr lang="en-US" altLang="ja-JP" sz="2400" kern="0" dirty="0" smtClean="0"/>
              <a:t>2016</a:t>
            </a:r>
            <a:r>
              <a:rPr lang="ja-JP" altLang="en-US" sz="2400" kern="0" dirty="0" smtClean="0"/>
              <a:t>年～</a:t>
            </a:r>
            <a:r>
              <a:rPr lang="en-US" altLang="ja-JP" sz="2400" kern="0" dirty="0" smtClean="0"/>
              <a:t>2018</a:t>
            </a:r>
            <a:r>
              <a:rPr lang="ja-JP" altLang="en-US" sz="2400" kern="0" dirty="0" smtClean="0"/>
              <a:t>年の各年で </a:t>
            </a:r>
            <a:r>
              <a:rPr lang="en-US" altLang="ja-JP" sz="2400" kern="0" dirty="0" smtClean="0"/>
              <a:t>2 </a:t>
            </a:r>
            <a:r>
              <a:rPr lang="ja-JP" altLang="en-US" sz="2400" kern="0" dirty="0" smtClean="0"/>
              <a:t>個以上のバージョンが</a:t>
            </a:r>
            <a:r>
              <a:rPr lang="en-US" altLang="ja-JP" sz="2400" kern="0" dirty="0" smtClean="0"/>
              <a:t/>
            </a:r>
            <a:br>
              <a:rPr lang="en-US" altLang="ja-JP" sz="2400" kern="0" dirty="0" smtClean="0"/>
            </a:br>
            <a:r>
              <a:rPr lang="ja-JP" altLang="en-US" sz="2400" kern="0" dirty="0" smtClean="0"/>
              <a:t>リリースされているアプリケーションを選定</a:t>
            </a:r>
            <a:endParaRPr lang="en-US" altLang="ja-JP" sz="2400" kern="0" dirty="0"/>
          </a:p>
          <a:p>
            <a:r>
              <a:rPr lang="ja-JP" altLang="en-US" sz="2800" kern="0" dirty="0" smtClean="0"/>
              <a:t>このデータセットの </a:t>
            </a:r>
            <a:r>
              <a:rPr lang="en-US" altLang="ja-JP" sz="2800" kern="0" dirty="0" smtClean="0"/>
              <a:t>Java </a:t>
            </a:r>
            <a:r>
              <a:rPr lang="ja-JP" altLang="en-US" sz="2800" kern="0" dirty="0" smtClean="0"/>
              <a:t>ファイルで，</a:t>
            </a:r>
            <a:r>
              <a:rPr lang="en-US" altLang="ja-JP" sz="2800" kern="0" dirty="0" smtClean="0"/>
              <a:t/>
            </a:r>
            <a:br>
              <a:rPr lang="en-US" altLang="ja-JP" sz="2800" kern="0" dirty="0" smtClean="0"/>
            </a:br>
            <a:r>
              <a:rPr lang="ja-JP" altLang="en-US" sz="2800" kern="0" dirty="0" smtClean="0"/>
              <a:t>調査対象の</a:t>
            </a:r>
            <a:r>
              <a:rPr lang="en-US" altLang="ja-JP" sz="2800" kern="0" dirty="0"/>
              <a:t> </a:t>
            </a:r>
            <a:r>
              <a:rPr lang="en-US" altLang="ja-JP" sz="2800" kern="0" dirty="0" smtClean="0"/>
              <a:t>API </a:t>
            </a:r>
            <a:r>
              <a:rPr lang="ja-JP" altLang="en-US" sz="2800" kern="0" dirty="0" smtClean="0"/>
              <a:t>がどのように利用されているか調査</a:t>
            </a:r>
            <a:endParaRPr lang="en-US" altLang="ja-JP" sz="2800" kern="0" dirty="0" smtClean="0"/>
          </a:p>
        </p:txBody>
      </p:sp>
      <p:sp>
        <p:nvSpPr>
          <p:cNvPr id="8" name="スライド番号プレースホルダー 7"/>
          <p:cNvSpPr>
            <a:spLocks noGrp="1"/>
          </p:cNvSpPr>
          <p:nvPr>
            <p:ph type="sldNum" sz="quarter" idx="12"/>
          </p:nvPr>
        </p:nvSpPr>
        <p:spPr/>
        <p:txBody>
          <a:bodyPr/>
          <a:lstStyle/>
          <a:p>
            <a:fld id="{5924A6DF-EBD9-481D-AD6F-2D5C57799E8E}" type="slidenum">
              <a:rPr kumimoji="1" lang="ja-JP" altLang="en-US" smtClean="0"/>
              <a:t>12</a:t>
            </a:fld>
            <a:endParaRPr kumimoji="1" lang="ja-JP" altLang="en-US"/>
          </a:p>
        </p:txBody>
      </p:sp>
      <p:graphicFrame>
        <p:nvGraphicFramePr>
          <p:cNvPr id="3" name="表 2"/>
          <p:cNvGraphicFramePr>
            <a:graphicFrameLocks noGrp="1"/>
          </p:cNvGraphicFramePr>
          <p:nvPr>
            <p:extLst>
              <p:ext uri="{D42A27DB-BD31-4B8C-83A1-F6EECF244321}">
                <p14:modId xmlns:p14="http://schemas.microsoft.com/office/powerpoint/2010/main" val="3954455371"/>
              </p:ext>
            </p:extLst>
          </p:nvPr>
        </p:nvGraphicFramePr>
        <p:xfrm>
          <a:off x="990509" y="4872355"/>
          <a:ext cx="7395208" cy="1036320"/>
        </p:xfrm>
        <a:graphic>
          <a:graphicData uri="http://schemas.openxmlformats.org/drawingml/2006/table">
            <a:tbl>
              <a:tblPr firstRow="1" bandRow="1">
                <a:tableStyleId>{5940675A-B579-460E-94D1-54222C63F5DA}</a:tableStyleId>
              </a:tblPr>
              <a:tblGrid>
                <a:gridCol w="1848802">
                  <a:extLst>
                    <a:ext uri="{9D8B030D-6E8A-4147-A177-3AD203B41FA5}">
                      <a16:colId xmlns:a16="http://schemas.microsoft.com/office/drawing/2014/main" val="3492105478"/>
                    </a:ext>
                  </a:extLst>
                </a:gridCol>
                <a:gridCol w="1848802">
                  <a:extLst>
                    <a:ext uri="{9D8B030D-6E8A-4147-A177-3AD203B41FA5}">
                      <a16:colId xmlns:a16="http://schemas.microsoft.com/office/drawing/2014/main" val="3284413491"/>
                    </a:ext>
                  </a:extLst>
                </a:gridCol>
                <a:gridCol w="1848802">
                  <a:extLst>
                    <a:ext uri="{9D8B030D-6E8A-4147-A177-3AD203B41FA5}">
                      <a16:colId xmlns:a16="http://schemas.microsoft.com/office/drawing/2014/main" val="3739611607"/>
                    </a:ext>
                  </a:extLst>
                </a:gridCol>
                <a:gridCol w="1848802">
                  <a:extLst>
                    <a:ext uri="{9D8B030D-6E8A-4147-A177-3AD203B41FA5}">
                      <a16:colId xmlns:a16="http://schemas.microsoft.com/office/drawing/2014/main" val="4123564744"/>
                    </a:ext>
                  </a:extLst>
                </a:gridCol>
              </a:tblGrid>
              <a:tr h="370840">
                <a:tc>
                  <a:txBody>
                    <a:bodyPr/>
                    <a:lstStyle/>
                    <a:p>
                      <a:pPr algn="ctr"/>
                      <a:r>
                        <a:rPr kumimoji="1" lang="ja-JP" altLang="en-US" sz="2800" b="0" dirty="0" smtClean="0"/>
                        <a:t>合計行数</a:t>
                      </a:r>
                      <a:endParaRPr kumimoji="1" lang="ja-JP" altLang="en-US" sz="2800" b="0" dirty="0"/>
                    </a:p>
                  </a:txBody>
                  <a:tcPr/>
                </a:tc>
                <a:tc>
                  <a:txBody>
                    <a:bodyPr/>
                    <a:lstStyle/>
                    <a:p>
                      <a:pPr algn="ctr"/>
                      <a:r>
                        <a:rPr kumimoji="1" lang="ja-JP" altLang="en-US" sz="2800" b="0" dirty="0" smtClean="0"/>
                        <a:t>最大行数</a:t>
                      </a:r>
                      <a:endParaRPr kumimoji="1" lang="ja-JP" altLang="en-US" sz="2800" b="0" dirty="0"/>
                    </a:p>
                  </a:txBody>
                  <a:tcPr/>
                </a:tc>
                <a:tc>
                  <a:txBody>
                    <a:bodyPr/>
                    <a:lstStyle/>
                    <a:p>
                      <a:pPr algn="ctr"/>
                      <a:r>
                        <a:rPr kumimoji="1" lang="ja-JP" altLang="en-US" sz="2800" b="0" dirty="0" smtClean="0"/>
                        <a:t>平均行数</a:t>
                      </a:r>
                      <a:endParaRPr kumimoji="1" lang="ja-JP" altLang="en-US" sz="2800" b="0" dirty="0"/>
                    </a:p>
                  </a:txBody>
                  <a:tcPr/>
                </a:tc>
                <a:tc>
                  <a:txBody>
                    <a:bodyPr/>
                    <a:lstStyle/>
                    <a:p>
                      <a:pPr algn="ctr"/>
                      <a:r>
                        <a:rPr kumimoji="1" lang="ja-JP" altLang="en-US" sz="2800" b="0" dirty="0" smtClean="0"/>
                        <a:t>最小行数</a:t>
                      </a:r>
                      <a:endParaRPr kumimoji="1" lang="ja-JP" altLang="en-US" sz="2800" b="0" dirty="0"/>
                    </a:p>
                  </a:txBody>
                  <a:tcPr/>
                </a:tc>
                <a:extLst>
                  <a:ext uri="{0D108BD9-81ED-4DB2-BD59-A6C34878D82A}">
                    <a16:rowId xmlns:a16="http://schemas.microsoft.com/office/drawing/2014/main" val="1189451781"/>
                  </a:ext>
                </a:extLst>
              </a:tr>
              <a:tr h="370840">
                <a:tc>
                  <a:txBody>
                    <a:bodyPr/>
                    <a:lstStyle/>
                    <a:p>
                      <a:pPr algn="ctr"/>
                      <a:r>
                        <a:rPr kumimoji="1" lang="en-US" altLang="ja-JP" sz="2800" b="0" dirty="0" smtClean="0"/>
                        <a:t>2,007,971</a:t>
                      </a:r>
                      <a:endParaRPr kumimoji="1" lang="ja-JP" altLang="en-US" sz="2800" b="0" dirty="0"/>
                    </a:p>
                  </a:txBody>
                  <a:tcPr/>
                </a:tc>
                <a:tc>
                  <a:txBody>
                    <a:bodyPr/>
                    <a:lstStyle/>
                    <a:p>
                      <a:pPr algn="ctr"/>
                      <a:r>
                        <a:rPr kumimoji="1" lang="en-US" altLang="ja-JP" sz="2800" b="0" dirty="0" smtClean="0"/>
                        <a:t>591,149</a:t>
                      </a:r>
                      <a:endParaRPr kumimoji="1" lang="ja-JP" altLang="en-US" sz="2800" b="0" dirty="0"/>
                    </a:p>
                  </a:txBody>
                  <a:tcPr/>
                </a:tc>
                <a:tc>
                  <a:txBody>
                    <a:bodyPr/>
                    <a:lstStyle/>
                    <a:p>
                      <a:pPr algn="ctr"/>
                      <a:r>
                        <a:rPr kumimoji="1" lang="en-US" altLang="ja-JP" sz="2800" b="0" dirty="0" smtClean="0"/>
                        <a:t>95,618</a:t>
                      </a:r>
                      <a:endParaRPr kumimoji="1" lang="ja-JP" altLang="en-US" sz="2800" b="0" dirty="0"/>
                    </a:p>
                  </a:txBody>
                  <a:tcPr/>
                </a:tc>
                <a:tc>
                  <a:txBody>
                    <a:bodyPr/>
                    <a:lstStyle/>
                    <a:p>
                      <a:pPr algn="ctr"/>
                      <a:r>
                        <a:rPr kumimoji="1" lang="en-US" altLang="ja-JP" sz="2800" b="0" dirty="0" smtClean="0"/>
                        <a:t>2,305</a:t>
                      </a:r>
                      <a:endParaRPr kumimoji="1" lang="ja-JP" altLang="en-US" sz="2800" b="0" dirty="0"/>
                    </a:p>
                  </a:txBody>
                  <a:tcPr/>
                </a:tc>
                <a:extLst>
                  <a:ext uri="{0D108BD9-81ED-4DB2-BD59-A6C34878D82A}">
                    <a16:rowId xmlns:a16="http://schemas.microsoft.com/office/drawing/2014/main" val="3766012106"/>
                  </a:ext>
                </a:extLst>
              </a:tr>
            </a:tbl>
          </a:graphicData>
        </a:graphic>
      </p:graphicFrame>
    </p:spTree>
    <p:extLst>
      <p:ext uri="{BB962C8B-B14F-4D97-AF65-F5344CB8AC3E}">
        <p14:creationId xmlns:p14="http://schemas.microsoft.com/office/powerpoint/2010/main" val="758244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予備</a:t>
            </a:r>
            <a:r>
              <a:rPr lang="ja-JP" altLang="en-US" dirty="0"/>
              <a:t>調査</a:t>
            </a:r>
            <a:endParaRPr kumimoji="1" lang="ja-JP" altLang="en-US" dirty="0"/>
          </a:p>
        </p:txBody>
      </p:sp>
      <p:sp>
        <p:nvSpPr>
          <p:cNvPr id="3" name="コンテンツ プレースホルダー 2"/>
          <p:cNvSpPr>
            <a:spLocks noGrp="1"/>
          </p:cNvSpPr>
          <p:nvPr>
            <p:ph idx="1"/>
          </p:nvPr>
        </p:nvSpPr>
        <p:spPr>
          <a:xfrm>
            <a:off x="457199" y="1600200"/>
            <a:ext cx="9054445" cy="1793449"/>
          </a:xfrm>
        </p:spPr>
        <p:txBody>
          <a:bodyPr/>
          <a:lstStyle/>
          <a:p>
            <a:r>
              <a:rPr kumimoji="1" lang="en-US" altLang="ja-JP" sz="2800" dirty="0" smtClean="0"/>
              <a:t>API </a:t>
            </a:r>
            <a:r>
              <a:rPr kumimoji="1" lang="ja-JP" altLang="en-US" sz="2800" dirty="0" smtClean="0"/>
              <a:t>利用法がどれくらい利用されているのか調査</a:t>
            </a:r>
            <a:endParaRPr kumimoji="1" lang="en-US" altLang="ja-JP" sz="2800" dirty="0" smtClean="0"/>
          </a:p>
          <a:p>
            <a:pPr lvl="1"/>
            <a:r>
              <a:rPr lang="en-US" altLang="ja-JP" sz="2400" dirty="0" smtClean="0"/>
              <a:t>API </a:t>
            </a:r>
            <a:r>
              <a:rPr lang="ja-JP" altLang="en-US" sz="2400" dirty="0" smtClean="0"/>
              <a:t>によっては </a:t>
            </a:r>
            <a:r>
              <a:rPr lang="en-US" altLang="ja-JP" sz="2400" dirty="0" smtClean="0"/>
              <a:t>200 </a:t>
            </a:r>
            <a:r>
              <a:rPr lang="ja-JP" altLang="en-US" sz="2400" dirty="0" smtClean="0"/>
              <a:t>種類以上存在</a:t>
            </a:r>
          </a:p>
        </p:txBody>
      </p:sp>
      <p:graphicFrame>
        <p:nvGraphicFramePr>
          <p:cNvPr id="4" name="コンテンツ プレースホルダー 3"/>
          <p:cNvGraphicFramePr>
            <a:graphicFrameLocks/>
          </p:cNvGraphicFramePr>
          <p:nvPr>
            <p:extLst>
              <p:ext uri="{D42A27DB-BD31-4B8C-83A1-F6EECF244321}">
                <p14:modId xmlns:p14="http://schemas.microsoft.com/office/powerpoint/2010/main" val="3859685780"/>
              </p:ext>
            </p:extLst>
          </p:nvPr>
        </p:nvGraphicFramePr>
        <p:xfrm>
          <a:off x="1480344" y="3816483"/>
          <a:ext cx="6172200" cy="18288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80526016"/>
                    </a:ext>
                  </a:extLst>
                </a:gridCol>
                <a:gridCol w="2057400">
                  <a:extLst>
                    <a:ext uri="{9D8B030D-6E8A-4147-A177-3AD203B41FA5}">
                      <a16:colId xmlns:a16="http://schemas.microsoft.com/office/drawing/2014/main" val="1083455016"/>
                    </a:ext>
                  </a:extLst>
                </a:gridCol>
                <a:gridCol w="2057400">
                  <a:extLst>
                    <a:ext uri="{9D8B030D-6E8A-4147-A177-3AD203B41FA5}">
                      <a16:colId xmlns:a16="http://schemas.microsoft.com/office/drawing/2014/main" val="2127084799"/>
                    </a:ext>
                  </a:extLst>
                </a:gridCol>
              </a:tblGrid>
              <a:tr h="370840">
                <a:tc>
                  <a:txBody>
                    <a:bodyPr/>
                    <a:lstStyle/>
                    <a:p>
                      <a:pPr algn="ctr"/>
                      <a:r>
                        <a:rPr kumimoji="1" lang="en-US" altLang="ja-JP" sz="2400" b="0" dirty="0" smtClean="0"/>
                        <a:t>API</a:t>
                      </a:r>
                      <a:endParaRPr kumimoji="1" lang="ja-JP" altLang="en-US" sz="2400" b="0" dirty="0"/>
                    </a:p>
                  </a:txBody>
                  <a:tcPr/>
                </a:tc>
                <a:tc>
                  <a:txBody>
                    <a:bodyPr/>
                    <a:lstStyle/>
                    <a:p>
                      <a:pPr algn="ctr"/>
                      <a:r>
                        <a:rPr kumimoji="1" lang="ja-JP" altLang="en-US" sz="2400" b="0" dirty="0" smtClean="0"/>
                        <a:t>利用法の種類</a:t>
                      </a:r>
                      <a:endParaRPr kumimoji="1" lang="ja-JP" altLang="en-US" sz="2400" b="0" dirty="0"/>
                    </a:p>
                  </a:txBody>
                  <a:tcPr/>
                </a:tc>
                <a:tc>
                  <a:txBody>
                    <a:bodyPr/>
                    <a:lstStyle/>
                    <a:p>
                      <a:pPr algn="ctr"/>
                      <a:r>
                        <a:rPr kumimoji="1" lang="ja-JP" altLang="en-US" sz="2400" b="0" dirty="0" smtClean="0"/>
                        <a:t>利用数</a:t>
                      </a:r>
                      <a:endParaRPr kumimoji="1" lang="en-US" altLang="ja-JP" sz="2400" b="0" dirty="0" smtClean="0"/>
                    </a:p>
                  </a:txBody>
                  <a:tcPr/>
                </a:tc>
                <a:extLst>
                  <a:ext uri="{0D108BD9-81ED-4DB2-BD59-A6C34878D82A}">
                    <a16:rowId xmlns:a16="http://schemas.microsoft.com/office/drawing/2014/main" val="3801960212"/>
                  </a:ext>
                </a:extLst>
              </a:tr>
              <a:tr h="370840">
                <a:tc>
                  <a:txBody>
                    <a:bodyPr/>
                    <a:lstStyle/>
                    <a:p>
                      <a:pPr algn="ctr"/>
                      <a:r>
                        <a:rPr kumimoji="1" lang="en-US" altLang="ja-JP" sz="2400" b="0" dirty="0" smtClean="0"/>
                        <a:t>Cursor</a:t>
                      </a:r>
                      <a:endParaRPr kumimoji="1" lang="ja-JP" altLang="en-US" sz="2400" b="0" dirty="0"/>
                    </a:p>
                  </a:txBody>
                  <a:tcPr/>
                </a:tc>
                <a:tc>
                  <a:txBody>
                    <a:bodyPr/>
                    <a:lstStyle/>
                    <a:p>
                      <a:pPr algn="ctr"/>
                      <a:r>
                        <a:rPr kumimoji="1" lang="en-US" altLang="ja-JP" sz="2400" b="0" dirty="0" smtClean="0"/>
                        <a:t>206</a:t>
                      </a:r>
                      <a:endParaRPr kumimoji="1" lang="ja-JP" altLang="en-US" sz="2400" b="0" dirty="0"/>
                    </a:p>
                  </a:txBody>
                  <a:tcPr/>
                </a:tc>
                <a:tc>
                  <a:txBody>
                    <a:bodyPr/>
                    <a:lstStyle/>
                    <a:p>
                      <a:pPr algn="ctr"/>
                      <a:r>
                        <a:rPr kumimoji="1" lang="en-US" altLang="ja-JP" sz="2400" b="0" dirty="0" smtClean="0"/>
                        <a:t>380</a:t>
                      </a:r>
                      <a:endParaRPr kumimoji="1" lang="ja-JP" altLang="en-US" sz="2400" b="0" dirty="0"/>
                    </a:p>
                  </a:txBody>
                  <a:tcPr/>
                </a:tc>
                <a:extLst>
                  <a:ext uri="{0D108BD9-81ED-4DB2-BD59-A6C34878D82A}">
                    <a16:rowId xmlns:a16="http://schemas.microsoft.com/office/drawing/2014/main" val="254173726"/>
                  </a:ext>
                </a:extLst>
              </a:tr>
              <a:tr h="370840">
                <a:tc>
                  <a:txBody>
                    <a:bodyPr/>
                    <a:lstStyle/>
                    <a:p>
                      <a:pPr algn="ctr"/>
                      <a:r>
                        <a:rPr kumimoji="1" lang="en-US" altLang="ja-JP" sz="2400" b="0" dirty="0" smtClean="0"/>
                        <a:t>Intent</a:t>
                      </a:r>
                      <a:endParaRPr kumimoji="1" lang="ja-JP" altLang="en-US" sz="2400" b="0" dirty="0"/>
                    </a:p>
                  </a:txBody>
                  <a:tcPr/>
                </a:tc>
                <a:tc>
                  <a:txBody>
                    <a:bodyPr/>
                    <a:lstStyle/>
                    <a:p>
                      <a:pPr algn="ctr"/>
                      <a:r>
                        <a:rPr kumimoji="1" lang="en-US" altLang="ja-JP" sz="2400" b="0" dirty="0" smtClean="0"/>
                        <a:t>213</a:t>
                      </a:r>
                      <a:endParaRPr kumimoji="1" lang="ja-JP" altLang="en-US" sz="2400" b="0" dirty="0"/>
                    </a:p>
                  </a:txBody>
                  <a:tcPr/>
                </a:tc>
                <a:tc>
                  <a:txBody>
                    <a:bodyPr/>
                    <a:lstStyle/>
                    <a:p>
                      <a:pPr algn="ctr"/>
                      <a:r>
                        <a:rPr kumimoji="1" lang="en-US" altLang="ja-JP" sz="2400" b="0" dirty="0" smtClean="0"/>
                        <a:t>1233</a:t>
                      </a:r>
                      <a:endParaRPr kumimoji="1" lang="ja-JP" altLang="en-US" sz="2400" b="0" dirty="0"/>
                    </a:p>
                  </a:txBody>
                  <a:tcPr/>
                </a:tc>
                <a:extLst>
                  <a:ext uri="{0D108BD9-81ED-4DB2-BD59-A6C34878D82A}">
                    <a16:rowId xmlns:a16="http://schemas.microsoft.com/office/drawing/2014/main" val="29248146"/>
                  </a:ext>
                </a:extLst>
              </a:tr>
              <a:tr h="370840">
                <a:tc>
                  <a:txBody>
                    <a:bodyPr/>
                    <a:lstStyle/>
                    <a:p>
                      <a:pPr algn="ctr"/>
                      <a:r>
                        <a:rPr kumimoji="1" lang="en-US" altLang="ja-JP" sz="2400" b="0" dirty="0" smtClean="0"/>
                        <a:t>Context</a:t>
                      </a:r>
                      <a:endParaRPr kumimoji="1" lang="ja-JP" altLang="en-US" sz="2400" b="0" dirty="0"/>
                    </a:p>
                  </a:txBody>
                  <a:tcPr/>
                </a:tc>
                <a:tc>
                  <a:txBody>
                    <a:bodyPr/>
                    <a:lstStyle/>
                    <a:p>
                      <a:pPr algn="ctr"/>
                      <a:r>
                        <a:rPr kumimoji="1" lang="en-US" altLang="ja-JP" sz="2400" b="0" dirty="0" smtClean="0"/>
                        <a:t>44</a:t>
                      </a:r>
                      <a:endParaRPr kumimoji="1" lang="ja-JP" altLang="en-US" sz="2400" b="0" dirty="0"/>
                    </a:p>
                  </a:txBody>
                  <a:tcPr/>
                </a:tc>
                <a:tc>
                  <a:txBody>
                    <a:bodyPr/>
                    <a:lstStyle/>
                    <a:p>
                      <a:pPr algn="ctr"/>
                      <a:r>
                        <a:rPr kumimoji="1" lang="en-US" altLang="ja-JP" sz="2400" b="0" dirty="0" smtClean="0"/>
                        <a:t>218</a:t>
                      </a:r>
                      <a:endParaRPr kumimoji="1" lang="ja-JP" altLang="en-US" sz="2400" b="0" dirty="0"/>
                    </a:p>
                  </a:txBody>
                  <a:tcPr/>
                </a:tc>
                <a:extLst>
                  <a:ext uri="{0D108BD9-81ED-4DB2-BD59-A6C34878D82A}">
                    <a16:rowId xmlns:a16="http://schemas.microsoft.com/office/drawing/2014/main" val="1449593592"/>
                  </a:ext>
                </a:extLst>
              </a:tr>
            </a:tbl>
          </a:graphicData>
        </a:graphic>
      </p:graphicFrame>
      <p:sp>
        <p:nvSpPr>
          <p:cNvPr id="5" name="スライド番号プレースホルダー 4"/>
          <p:cNvSpPr>
            <a:spLocks noGrp="1"/>
          </p:cNvSpPr>
          <p:nvPr>
            <p:ph type="sldNum" sz="quarter" idx="12"/>
          </p:nvPr>
        </p:nvSpPr>
        <p:spPr/>
        <p:txBody>
          <a:bodyPr/>
          <a:lstStyle/>
          <a:p>
            <a:fld id="{42AAE327-59B1-4C4A-946E-D61FC4A97EA8}" type="slidenum">
              <a:rPr kumimoji="1" lang="ja-JP" altLang="en-US" smtClean="0"/>
              <a:t>13</a:t>
            </a:fld>
            <a:endParaRPr kumimoji="1" lang="ja-JP" altLang="en-US"/>
          </a:p>
        </p:txBody>
      </p:sp>
    </p:spTree>
    <p:extLst>
      <p:ext uri="{BB962C8B-B14F-4D97-AF65-F5344CB8AC3E}">
        <p14:creationId xmlns:p14="http://schemas.microsoft.com/office/powerpoint/2010/main" val="39056264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RQ1</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t>利用数が多い利用法，少ない利用法にどのような</a:t>
            </a:r>
            <a:r>
              <a:rPr lang="en-US" altLang="ja-JP" sz="2800" dirty="0" smtClean="0"/>
              <a:t/>
            </a:r>
            <a:br>
              <a:rPr lang="en-US" altLang="ja-JP" sz="2800" dirty="0" smtClean="0"/>
            </a:br>
            <a:r>
              <a:rPr lang="ja-JP" altLang="en-US" sz="2800" dirty="0" smtClean="0"/>
              <a:t>違いがあるのか？</a:t>
            </a:r>
            <a:endParaRPr lang="en-US" altLang="ja-JP" sz="2800" dirty="0" smtClean="0"/>
          </a:p>
          <a:p>
            <a:endParaRPr kumimoji="1" lang="en-US" altLang="ja-JP" sz="2800" dirty="0" smtClean="0"/>
          </a:p>
          <a:p>
            <a:r>
              <a:rPr kumimoji="1" lang="ja-JP" altLang="en-US" sz="2800" dirty="0" smtClean="0"/>
              <a:t>調査内容</a:t>
            </a:r>
            <a:endParaRPr kumimoji="1" lang="en-US" altLang="ja-JP" sz="2800" dirty="0" smtClean="0"/>
          </a:p>
          <a:p>
            <a:pPr lvl="1"/>
            <a:r>
              <a:rPr lang="ja-JP" altLang="en-US" sz="2400" dirty="0" smtClean="0"/>
              <a:t>利用法の利用数の分布</a:t>
            </a:r>
            <a:endParaRPr lang="en-US" altLang="ja-JP" sz="2400" dirty="0" smtClean="0"/>
          </a:p>
          <a:p>
            <a:pPr lvl="1"/>
            <a:r>
              <a:rPr lang="ja-JP" altLang="en-US" sz="2400" dirty="0" smtClean="0"/>
              <a:t>利用</a:t>
            </a:r>
            <a:r>
              <a:rPr lang="ja-JP" altLang="en-US" sz="2400" dirty="0"/>
              <a:t>数</a:t>
            </a:r>
            <a:r>
              <a:rPr lang="ja-JP" altLang="en-US" sz="2400" dirty="0" smtClean="0"/>
              <a:t>が多い利用法，少ない利用法の特徴</a:t>
            </a:r>
            <a:endParaRPr kumimoji="1" lang="en-US" altLang="ja-JP" sz="2400" dirty="0" smtClean="0"/>
          </a:p>
          <a:p>
            <a:pPr lvl="1"/>
            <a:endParaRPr kumimoji="1" lang="en-US" altLang="ja-JP" sz="2400" dirty="0" smtClean="0"/>
          </a:p>
          <a:p>
            <a:pPr marL="0" indent="0">
              <a:buNone/>
            </a:pPr>
            <a:endParaRPr kumimoji="1" lang="en-US" altLang="ja-JP" sz="2800" dirty="0"/>
          </a:p>
          <a:p>
            <a:pPr marL="0" indent="0">
              <a:buNone/>
            </a:pPr>
            <a:endParaRPr kumimoji="1" lang="en-US" altLang="ja-JP" sz="2400" dirty="0" smtClean="0"/>
          </a:p>
          <a:p>
            <a:pPr marL="0" indent="0">
              <a:buNone/>
            </a:pPr>
            <a:endParaRPr kumimoji="1" lang="ja-JP" altLang="en-US" sz="2800"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14</a:t>
            </a:fld>
            <a:endParaRPr kumimoji="1" lang="ja-JP" altLang="en-US"/>
          </a:p>
        </p:txBody>
      </p:sp>
    </p:spTree>
    <p:extLst>
      <p:ext uri="{BB962C8B-B14F-4D97-AF65-F5344CB8AC3E}">
        <p14:creationId xmlns:p14="http://schemas.microsoft.com/office/powerpoint/2010/main" val="29258879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利用数の分布：</a:t>
            </a:r>
            <a:r>
              <a:rPr lang="en-US" altLang="ja-JP" dirty="0" smtClean="0"/>
              <a:t>Intent</a:t>
            </a:r>
            <a:endParaRPr kumimoji="1" lang="ja-JP" altLang="en-US" dirty="0"/>
          </a:p>
        </p:txBody>
      </p:sp>
      <p:sp>
        <p:nvSpPr>
          <p:cNvPr id="3" name="コンテンツ プレースホルダー 2"/>
          <p:cNvSpPr>
            <a:spLocks noGrp="1"/>
          </p:cNvSpPr>
          <p:nvPr>
            <p:ph idx="1"/>
          </p:nvPr>
        </p:nvSpPr>
        <p:spPr>
          <a:xfrm>
            <a:off x="457199" y="1600200"/>
            <a:ext cx="8346653" cy="1676874"/>
          </a:xfrm>
        </p:spPr>
        <p:txBody>
          <a:bodyPr/>
          <a:lstStyle/>
          <a:p>
            <a:r>
              <a:rPr lang="en-US" altLang="ja-JP" sz="2400" dirty="0" smtClean="0"/>
              <a:t>N</a:t>
            </a:r>
            <a:r>
              <a:rPr lang="ja-JP" altLang="en-US" sz="2400" dirty="0" smtClean="0"/>
              <a:t>回利用されている利用法が何種類存在するか？</a:t>
            </a:r>
            <a:endParaRPr lang="en-US" altLang="ja-JP" sz="2400" dirty="0" smtClean="0"/>
          </a:p>
          <a:p>
            <a:pPr lvl="1"/>
            <a:r>
              <a:rPr lang="en-US" altLang="ja-JP" sz="2400" dirty="0" smtClean="0"/>
              <a:t>N:</a:t>
            </a:r>
            <a:r>
              <a:rPr lang="ja-JP" altLang="en-US" sz="2400" dirty="0" smtClean="0"/>
              <a:t>横軸の値</a:t>
            </a:r>
            <a:endParaRPr lang="en-US" altLang="ja-JP" sz="2400" dirty="0" smtClean="0"/>
          </a:p>
          <a:p>
            <a:r>
              <a:rPr lang="ja-JP" altLang="en-US" sz="2400" dirty="0" smtClean="0"/>
              <a:t>利用数が少ない利用法が</a:t>
            </a:r>
            <a:r>
              <a:rPr lang="ja-JP" altLang="en-US" sz="2400" dirty="0"/>
              <a:t>非常</a:t>
            </a:r>
            <a:r>
              <a:rPr lang="ja-JP" altLang="en-US" sz="2400" dirty="0" smtClean="0"/>
              <a:t>に多い一方</a:t>
            </a:r>
            <a:r>
              <a:rPr lang="ja-JP" altLang="en-US" sz="2400" dirty="0"/>
              <a:t>で</a:t>
            </a:r>
            <a:r>
              <a:rPr lang="ja-JP" altLang="en-US" sz="2400" dirty="0" smtClean="0"/>
              <a:t>，</a:t>
            </a:r>
            <a:r>
              <a:rPr lang="en-US" altLang="ja-JP" sz="2400" dirty="0" smtClean="0"/>
              <a:t/>
            </a:r>
            <a:br>
              <a:rPr lang="en-US" altLang="ja-JP" sz="2400" dirty="0" smtClean="0"/>
            </a:br>
            <a:r>
              <a:rPr lang="ja-JP" altLang="en-US" sz="2400" dirty="0" smtClean="0"/>
              <a:t>一部</a:t>
            </a:r>
            <a:r>
              <a:rPr lang="ja-JP" altLang="en-US" sz="2400" dirty="0"/>
              <a:t>の</a:t>
            </a:r>
            <a:r>
              <a:rPr lang="ja-JP" altLang="en-US" sz="2400" dirty="0" smtClean="0"/>
              <a:t>利用法が頻出している</a:t>
            </a:r>
            <a:endParaRPr lang="en-US" altLang="ja-JP" sz="2400" dirty="0" smtClean="0"/>
          </a:p>
          <a:p>
            <a:r>
              <a:rPr lang="ja-JP" altLang="en-US" sz="2400" dirty="0"/>
              <a:t>他</a:t>
            </a:r>
            <a:r>
              <a:rPr lang="ja-JP" altLang="en-US" sz="2400" dirty="0" smtClean="0"/>
              <a:t>の </a:t>
            </a:r>
            <a:r>
              <a:rPr lang="en-US" altLang="ja-JP" sz="2400" dirty="0" smtClean="0"/>
              <a:t>API </a:t>
            </a:r>
            <a:r>
              <a:rPr lang="ja-JP" altLang="en-US" sz="2400" dirty="0" smtClean="0"/>
              <a:t>でも同様の傾向</a:t>
            </a:r>
            <a:endParaRPr lang="en-US" altLang="ja-JP" sz="2000" dirty="0"/>
          </a:p>
          <a:p>
            <a:pPr marL="0" indent="0">
              <a:buNone/>
            </a:pPr>
            <a:endParaRPr kumimoji="1" lang="ja-JP" altLang="en-US" sz="2800" dirty="0"/>
          </a:p>
        </p:txBody>
      </p:sp>
      <p:sp>
        <p:nvSpPr>
          <p:cNvPr id="5" name="正方形/長方形 4"/>
          <p:cNvSpPr/>
          <p:nvPr/>
        </p:nvSpPr>
        <p:spPr>
          <a:xfrm>
            <a:off x="105703" y="6191943"/>
            <a:ext cx="1577009" cy="5168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スライド番号プレースホルダー 7"/>
          <p:cNvSpPr>
            <a:spLocks noGrp="1"/>
          </p:cNvSpPr>
          <p:nvPr>
            <p:ph type="sldNum" sz="quarter" idx="12"/>
          </p:nvPr>
        </p:nvSpPr>
        <p:spPr/>
        <p:txBody>
          <a:bodyPr/>
          <a:lstStyle/>
          <a:p>
            <a:fld id="{42AAE327-59B1-4C4A-946E-D61FC4A97EA8}" type="slidenum">
              <a:rPr kumimoji="1" lang="ja-JP" altLang="en-US" smtClean="0"/>
              <a:t>15</a:t>
            </a:fld>
            <a:endParaRPr kumimoji="1" lang="ja-JP" altLang="en-US"/>
          </a:p>
        </p:txBody>
      </p:sp>
      <p:pic>
        <p:nvPicPr>
          <p:cNvPr id="11" name="図 10"/>
          <p:cNvPicPr>
            <a:picLocks noChangeAspect="1"/>
          </p:cNvPicPr>
          <p:nvPr/>
        </p:nvPicPr>
        <p:blipFill>
          <a:blip r:embed="rId2"/>
          <a:stretch>
            <a:fillRect/>
          </a:stretch>
        </p:blipFill>
        <p:spPr>
          <a:xfrm>
            <a:off x="894207" y="3871421"/>
            <a:ext cx="6635432" cy="2837356"/>
          </a:xfrm>
          <a:prstGeom prst="rect">
            <a:avLst/>
          </a:prstGeom>
        </p:spPr>
      </p:pic>
    </p:spTree>
    <p:extLst>
      <p:ext uri="{BB962C8B-B14F-4D97-AF65-F5344CB8AC3E}">
        <p14:creationId xmlns:p14="http://schemas.microsoft.com/office/powerpoint/2010/main" val="25526188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頻出利用法，利用数が</a:t>
            </a:r>
            <a:r>
              <a:rPr lang="en-US" altLang="ja-JP" sz="4000" dirty="0" smtClean="0"/>
              <a:t/>
            </a:r>
            <a:br>
              <a:rPr lang="en-US" altLang="ja-JP" sz="4000" dirty="0" smtClean="0"/>
            </a:br>
            <a:r>
              <a:rPr lang="ja-JP" altLang="en-US" sz="4000" dirty="0" smtClean="0"/>
              <a:t>少ない利用法の特徴</a:t>
            </a:r>
            <a:r>
              <a:rPr lang="en-US" altLang="ja-JP" sz="4000" dirty="0" smtClean="0"/>
              <a:t>:Cursor</a:t>
            </a:r>
            <a:endParaRPr kumimoji="1" lang="ja-JP" altLang="en-US" sz="4000" dirty="0"/>
          </a:p>
        </p:txBody>
      </p:sp>
      <p:sp>
        <p:nvSpPr>
          <p:cNvPr id="3" name="コンテンツ プレースホルダー 2"/>
          <p:cNvSpPr>
            <a:spLocks noGrp="1"/>
          </p:cNvSpPr>
          <p:nvPr>
            <p:ph idx="1"/>
          </p:nvPr>
        </p:nvSpPr>
        <p:spPr>
          <a:xfrm>
            <a:off x="457200" y="1600201"/>
            <a:ext cx="8229600" cy="2948940"/>
          </a:xfrm>
        </p:spPr>
        <p:txBody>
          <a:bodyPr/>
          <a:lstStyle/>
          <a:p>
            <a:r>
              <a:rPr lang="ja-JP" altLang="en-US" sz="2800" dirty="0" smtClean="0"/>
              <a:t>頻出</a:t>
            </a:r>
            <a:r>
              <a:rPr kumimoji="1" lang="ja-JP" altLang="en-US" sz="2800" dirty="0" smtClean="0"/>
              <a:t>利用法</a:t>
            </a:r>
            <a:r>
              <a:rPr kumimoji="1" lang="en-US" altLang="ja-JP" sz="2800" dirty="0" smtClean="0"/>
              <a:t>(</a:t>
            </a:r>
            <a:r>
              <a:rPr kumimoji="1" lang="ja-JP" altLang="en-US" sz="2800" dirty="0" smtClean="0"/>
              <a:t>利用数が</a:t>
            </a:r>
            <a:r>
              <a:rPr lang="en-US" altLang="ja-JP" sz="2800" dirty="0" smtClean="0"/>
              <a:t>10</a:t>
            </a:r>
            <a:r>
              <a:rPr lang="ja-JP" altLang="en-US" sz="2800" dirty="0" smtClean="0"/>
              <a:t>個以上</a:t>
            </a:r>
            <a:r>
              <a:rPr kumimoji="1" lang="ja-JP" altLang="en-US" sz="2800" dirty="0" smtClean="0"/>
              <a:t>の利用法</a:t>
            </a:r>
            <a:r>
              <a:rPr kumimoji="1" lang="en-US" altLang="ja-JP" sz="2800" dirty="0" smtClean="0"/>
              <a:t>)</a:t>
            </a:r>
          </a:p>
          <a:p>
            <a:pPr lvl="1"/>
            <a:r>
              <a:rPr kumimoji="1" lang="ja-JP" altLang="en-US" sz="2400" dirty="0" smtClean="0"/>
              <a:t>全て </a:t>
            </a:r>
            <a:r>
              <a:rPr kumimoji="1" lang="en-US" altLang="ja-JP" sz="2400" dirty="0" smtClean="0"/>
              <a:t>1</a:t>
            </a:r>
            <a:r>
              <a:rPr kumimoji="1" lang="ja-JP" altLang="en-US" sz="2400" dirty="0" smtClean="0"/>
              <a:t>～</a:t>
            </a:r>
            <a:r>
              <a:rPr lang="en-US" altLang="ja-JP" sz="2400" dirty="0"/>
              <a:t>3</a:t>
            </a:r>
            <a:r>
              <a:rPr lang="en-US" altLang="ja-JP" sz="2400" dirty="0" smtClean="0"/>
              <a:t> </a:t>
            </a:r>
            <a:r>
              <a:rPr lang="ja-JP" altLang="en-US" sz="2400" dirty="0" smtClean="0"/>
              <a:t>個のメソッドで構成された利用法</a:t>
            </a:r>
            <a:endParaRPr lang="en-US" altLang="ja-JP" sz="2400" dirty="0" smtClean="0"/>
          </a:p>
          <a:p>
            <a:pPr lvl="1"/>
            <a:r>
              <a:rPr kumimoji="1" lang="en-US" altLang="ja-JP" sz="2400" dirty="0" smtClean="0"/>
              <a:t>Ex: query/</a:t>
            </a:r>
            <a:r>
              <a:rPr kumimoji="1" lang="en-US" altLang="ja-JP" sz="2400" dirty="0" err="1" smtClean="0"/>
              <a:t>moveToNext</a:t>
            </a:r>
            <a:r>
              <a:rPr kumimoji="1" lang="en-US" altLang="ja-JP" sz="2400" dirty="0" smtClean="0"/>
              <a:t> </a:t>
            </a:r>
            <a:endParaRPr lang="en-US" altLang="ja-JP" dirty="0"/>
          </a:p>
          <a:p>
            <a:r>
              <a:rPr lang="ja-JP" altLang="en-US" sz="2800" dirty="0" smtClean="0"/>
              <a:t>利用数が少ない利用法</a:t>
            </a:r>
            <a:endParaRPr lang="en-US" altLang="ja-JP" sz="2800" dirty="0" smtClean="0"/>
          </a:p>
          <a:p>
            <a:pPr lvl="1"/>
            <a:r>
              <a:rPr lang="en-US" altLang="ja-JP" sz="2400" dirty="0"/>
              <a:t>3</a:t>
            </a:r>
            <a:r>
              <a:rPr lang="en-US" altLang="ja-JP" sz="2400" dirty="0" smtClean="0"/>
              <a:t> </a:t>
            </a:r>
            <a:r>
              <a:rPr lang="ja-JP" altLang="en-US" sz="2400" dirty="0" smtClean="0"/>
              <a:t>個以上のメソッドで構成された利用法が</a:t>
            </a:r>
            <a:r>
              <a:rPr lang="ja-JP" altLang="en-US" sz="2400" dirty="0"/>
              <a:t>大半</a:t>
            </a:r>
            <a:endParaRPr lang="en-US" altLang="ja-JP" sz="2400" dirty="0" smtClean="0"/>
          </a:p>
          <a:p>
            <a:pPr lvl="1"/>
            <a:r>
              <a:rPr lang="en-US" altLang="ja-JP" sz="2400" dirty="0" smtClean="0"/>
              <a:t>Ex: query/</a:t>
            </a:r>
            <a:r>
              <a:rPr lang="en-US" altLang="ja-JP" sz="2400" dirty="0" err="1" smtClean="0"/>
              <a:t>moveToNext</a:t>
            </a:r>
            <a:r>
              <a:rPr lang="en-US" altLang="ja-JP" sz="2400" dirty="0" smtClean="0"/>
              <a:t>/</a:t>
            </a:r>
            <a:r>
              <a:rPr lang="en-US" altLang="ja-JP" sz="2400" dirty="0" err="1" smtClean="0"/>
              <a:t>getInt</a:t>
            </a:r>
            <a:r>
              <a:rPr lang="en-US" altLang="ja-JP" sz="2400" dirty="0" smtClean="0"/>
              <a:t>/close/</a:t>
            </a:r>
            <a:endParaRPr lang="en-US" altLang="ja-JP" sz="2400" dirty="0"/>
          </a:p>
          <a:p>
            <a:endParaRPr kumimoji="1" lang="ja-JP" altLang="en-US" sz="2800" dirty="0"/>
          </a:p>
        </p:txBody>
      </p:sp>
      <p:sp>
        <p:nvSpPr>
          <p:cNvPr id="4" name="テキスト ボックス 3"/>
          <p:cNvSpPr txBox="1"/>
          <p:nvPr/>
        </p:nvSpPr>
        <p:spPr>
          <a:xfrm>
            <a:off x="788005" y="5269230"/>
            <a:ext cx="7372531" cy="1107996"/>
          </a:xfrm>
          <a:prstGeom prst="rect">
            <a:avLst/>
          </a:prstGeom>
          <a:noFill/>
        </p:spPr>
        <p:txBody>
          <a:bodyPr wrap="none" rtlCol="0">
            <a:spAutoFit/>
          </a:bodyPr>
          <a:lstStyle/>
          <a:p>
            <a:r>
              <a:rPr kumimoji="1" lang="ja-JP" altLang="en-US" sz="2400" b="1" dirty="0" smtClean="0"/>
              <a:t>仮説：</a:t>
            </a:r>
            <a:r>
              <a:rPr lang="ja-JP" altLang="en-US" sz="2400" b="1" dirty="0"/>
              <a:t>利用数が少ない利用法は利用数が多い</a:t>
            </a:r>
            <a:r>
              <a:rPr lang="ja-JP" altLang="en-US" sz="2400" b="1" dirty="0" smtClean="0"/>
              <a:t>利用法に</a:t>
            </a:r>
            <a:r>
              <a:rPr lang="en-US" altLang="ja-JP" sz="2400" b="1" dirty="0" smtClean="0"/>
              <a:t/>
            </a:r>
            <a:br>
              <a:rPr lang="en-US" altLang="ja-JP" sz="2400" b="1" dirty="0" smtClean="0"/>
            </a:br>
            <a:r>
              <a:rPr lang="ja-JP" altLang="en-US" sz="2400" b="1" dirty="0" smtClean="0"/>
              <a:t>メソッドを追加したもの？</a:t>
            </a:r>
            <a:endParaRPr lang="en-US" altLang="ja-JP" sz="2400" b="1" dirty="0"/>
          </a:p>
          <a:p>
            <a:endParaRPr kumimoji="1" lang="ja-JP" altLang="en-US" dirty="0"/>
          </a:p>
        </p:txBody>
      </p:sp>
      <p:sp>
        <p:nvSpPr>
          <p:cNvPr id="5" name="右矢印 4"/>
          <p:cNvSpPr/>
          <p:nvPr/>
        </p:nvSpPr>
        <p:spPr>
          <a:xfrm rot="5400000">
            <a:off x="4286408" y="4314825"/>
            <a:ext cx="560070" cy="11887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p:txBody>
          <a:bodyPr/>
          <a:lstStyle/>
          <a:p>
            <a:fld id="{42AAE327-59B1-4C4A-946E-D61FC4A97EA8}" type="slidenum">
              <a:rPr kumimoji="1" lang="ja-JP" altLang="en-US" smtClean="0"/>
              <a:t>16</a:t>
            </a:fld>
            <a:endParaRPr kumimoji="1" lang="ja-JP" altLang="en-US"/>
          </a:p>
        </p:txBody>
      </p:sp>
    </p:spTree>
    <p:extLst>
      <p:ext uri="{BB962C8B-B14F-4D97-AF65-F5344CB8AC3E}">
        <p14:creationId xmlns:p14="http://schemas.microsoft.com/office/powerpoint/2010/main" val="3305730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仮説検証</a:t>
            </a:r>
            <a:endParaRPr kumimoji="1" lang="ja-JP" altLang="en-US" dirty="0"/>
          </a:p>
        </p:txBody>
      </p:sp>
      <p:sp>
        <p:nvSpPr>
          <p:cNvPr id="3" name="コンテンツ プレースホルダー 2"/>
          <p:cNvSpPr>
            <a:spLocks noGrp="1"/>
          </p:cNvSpPr>
          <p:nvPr>
            <p:ph idx="1"/>
          </p:nvPr>
        </p:nvSpPr>
        <p:spPr>
          <a:xfrm>
            <a:off x="457200" y="1600201"/>
            <a:ext cx="8401050" cy="3234690"/>
          </a:xfrm>
        </p:spPr>
        <p:txBody>
          <a:bodyPr/>
          <a:lstStyle/>
          <a:p>
            <a:r>
              <a:rPr kumimoji="1" lang="en-US" altLang="ja-JP" sz="2800" dirty="0" smtClean="0"/>
              <a:t>Cursor </a:t>
            </a:r>
            <a:r>
              <a:rPr kumimoji="1" lang="ja-JP" altLang="en-US" sz="2800" dirty="0" smtClean="0"/>
              <a:t>において，</a:t>
            </a:r>
            <a:r>
              <a:rPr lang="ja-JP" altLang="en-US" sz="2800" dirty="0"/>
              <a:t>利用法</a:t>
            </a:r>
            <a:r>
              <a:rPr lang="ja-JP" altLang="en-US" sz="2800" dirty="0" smtClean="0"/>
              <a:t>の種類の約</a:t>
            </a:r>
            <a:r>
              <a:rPr lang="en-US" altLang="ja-JP" sz="2800" dirty="0" smtClean="0"/>
              <a:t>90%</a:t>
            </a:r>
            <a:r>
              <a:rPr lang="ja-JP" altLang="en-US" sz="2800" dirty="0" smtClean="0"/>
              <a:t>は</a:t>
            </a:r>
            <a:r>
              <a:rPr lang="en-US" altLang="ja-JP" sz="2800" dirty="0" smtClean="0"/>
              <a:t/>
            </a:r>
            <a:br>
              <a:rPr lang="en-US" altLang="ja-JP" sz="2800" dirty="0" smtClean="0"/>
            </a:br>
            <a:r>
              <a:rPr lang="ja-JP" altLang="en-US" sz="2800" dirty="0"/>
              <a:t>頻出</a:t>
            </a:r>
            <a:r>
              <a:rPr lang="ja-JP" altLang="en-US" sz="2800" dirty="0" smtClean="0"/>
              <a:t>利用法にメソッドを追加したもの</a:t>
            </a:r>
            <a:endParaRPr lang="en-US" altLang="ja-JP" sz="2800" dirty="0" smtClean="0"/>
          </a:p>
          <a:p>
            <a:pPr lvl="1"/>
            <a:r>
              <a:rPr lang="ja-JP" altLang="en-US" sz="2400" dirty="0"/>
              <a:t>頻出</a:t>
            </a:r>
            <a:r>
              <a:rPr lang="ja-JP" altLang="en-US" sz="2400" dirty="0" smtClean="0"/>
              <a:t>利用法は大半の利用法の基本</a:t>
            </a:r>
            <a:endParaRPr lang="en-US" altLang="ja-JP" sz="2400" dirty="0" smtClean="0"/>
          </a:p>
          <a:p>
            <a:r>
              <a:rPr lang="ja-JP" altLang="en-US" sz="2800" dirty="0" smtClean="0"/>
              <a:t>それ以外の </a:t>
            </a:r>
            <a:r>
              <a:rPr lang="en-US" altLang="ja-JP" sz="2800" dirty="0" smtClean="0"/>
              <a:t>10 % </a:t>
            </a:r>
            <a:r>
              <a:rPr lang="ja-JP" altLang="en-US" sz="2800" dirty="0" err="1" smtClean="0"/>
              <a:t>の利</a:t>
            </a:r>
            <a:r>
              <a:rPr lang="ja-JP" altLang="en-US" sz="2800" dirty="0" smtClean="0"/>
              <a:t>用法は，頻出利用法に</a:t>
            </a:r>
            <a:r>
              <a:rPr lang="en-US" altLang="ja-JP" sz="2800" dirty="0" smtClean="0"/>
              <a:t/>
            </a:r>
            <a:br>
              <a:rPr lang="en-US" altLang="ja-JP" sz="2800" dirty="0" smtClean="0"/>
            </a:br>
            <a:r>
              <a:rPr lang="ja-JP" altLang="en-US" sz="2800" dirty="0" smtClean="0"/>
              <a:t>含まれていないメソッドが単独で利用されている</a:t>
            </a:r>
            <a:r>
              <a:rPr lang="en-US" altLang="ja-JP" sz="2800" dirty="0" smtClean="0"/>
              <a:t/>
            </a:r>
            <a:br>
              <a:rPr lang="en-US" altLang="ja-JP" sz="2800" dirty="0" smtClean="0"/>
            </a:br>
            <a:r>
              <a:rPr lang="ja-JP" altLang="en-US" sz="2800" dirty="0" smtClean="0"/>
              <a:t>利用法など</a:t>
            </a:r>
            <a:endParaRPr lang="en-US" altLang="ja-JP" sz="2800" dirty="0" smtClean="0"/>
          </a:p>
          <a:p>
            <a:pPr lvl="1"/>
            <a:r>
              <a:rPr lang="en-US" altLang="ja-JP" sz="2400" dirty="0" smtClean="0"/>
              <a:t>Ex: query/</a:t>
            </a:r>
            <a:r>
              <a:rPr lang="en-US" altLang="ja-JP" sz="2400" dirty="0" err="1" smtClean="0"/>
              <a:t>getInt</a:t>
            </a:r>
            <a:endParaRPr lang="en-US" altLang="ja-JP" sz="2400" dirty="0" smtClean="0"/>
          </a:p>
          <a:p>
            <a:endParaRPr kumimoji="1" lang="en-US" altLang="ja-JP" dirty="0"/>
          </a:p>
          <a:p>
            <a:endParaRPr kumimoji="1" lang="ja-JP" altLang="en-US" dirty="0"/>
          </a:p>
        </p:txBody>
      </p:sp>
      <p:sp>
        <p:nvSpPr>
          <p:cNvPr id="11" name="角丸四角形 10"/>
          <p:cNvSpPr/>
          <p:nvPr/>
        </p:nvSpPr>
        <p:spPr>
          <a:xfrm>
            <a:off x="2298258" y="5699782"/>
            <a:ext cx="4831411" cy="74295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2446848" y="5837905"/>
            <a:ext cx="3543134" cy="468789"/>
          </a:xfrm>
          <a:prstGeom prst="roundRect">
            <a:avLst>
              <a:gd name="adj" fmla="val 5000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2584541" y="5783474"/>
            <a:ext cx="4474879" cy="523220"/>
          </a:xfrm>
          <a:prstGeom prst="rect">
            <a:avLst/>
          </a:prstGeom>
          <a:noFill/>
        </p:spPr>
        <p:txBody>
          <a:bodyPr wrap="none" rtlCol="0">
            <a:spAutoFit/>
          </a:bodyPr>
          <a:lstStyle/>
          <a:p>
            <a:r>
              <a:rPr lang="en-US" altLang="ja-JP" sz="2800" b="1" dirty="0" smtClean="0"/>
              <a:t>query</a:t>
            </a:r>
            <a:r>
              <a:rPr kumimoji="1" lang="en-US" altLang="ja-JP" sz="2800" b="1" dirty="0" smtClean="0"/>
              <a:t>/</a:t>
            </a:r>
            <a:r>
              <a:rPr kumimoji="1" lang="en-US" altLang="ja-JP" sz="2800" b="1" dirty="0" err="1" smtClean="0"/>
              <a:t>moveToNext</a:t>
            </a:r>
            <a:r>
              <a:rPr kumimoji="1" lang="en-US" altLang="ja-JP" sz="2800" b="1" dirty="0" smtClean="0"/>
              <a:t>/</a:t>
            </a:r>
            <a:r>
              <a:rPr kumimoji="1" lang="en-US" altLang="ja-JP" sz="2800" b="1" dirty="0" err="1" smtClean="0"/>
              <a:t>getInt</a:t>
            </a:r>
            <a:endParaRPr kumimoji="1" lang="ja-JP" altLang="en-US" sz="2800" b="1" dirty="0"/>
          </a:p>
        </p:txBody>
      </p:sp>
      <p:sp>
        <p:nvSpPr>
          <p:cNvPr id="14" name="線吹き出し 1 (枠付き) 13"/>
          <p:cNvSpPr/>
          <p:nvPr/>
        </p:nvSpPr>
        <p:spPr>
          <a:xfrm>
            <a:off x="908963" y="5017454"/>
            <a:ext cx="1675578" cy="539770"/>
          </a:xfrm>
          <a:prstGeom prst="borderCallout1">
            <a:avLst>
              <a:gd name="adj1" fmla="val 106437"/>
              <a:gd name="adj2" fmla="val 57917"/>
              <a:gd name="adj3" fmla="val 161204"/>
              <a:gd name="adj4" fmla="val 96288"/>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線吹き出し 1 (枠付き) 14"/>
          <p:cNvSpPr/>
          <p:nvPr/>
        </p:nvSpPr>
        <p:spPr>
          <a:xfrm>
            <a:off x="6447132" y="4968420"/>
            <a:ext cx="1703285" cy="514510"/>
          </a:xfrm>
          <a:prstGeom prst="borderCallout1">
            <a:avLst>
              <a:gd name="adj1" fmla="val 63181"/>
              <a:gd name="adj2" fmla="val -3636"/>
              <a:gd name="adj3" fmla="val 134716"/>
              <a:gd name="adj4" fmla="val -2449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884977" y="5095559"/>
            <a:ext cx="1723549" cy="461665"/>
          </a:xfrm>
          <a:prstGeom prst="rect">
            <a:avLst/>
          </a:prstGeom>
          <a:noFill/>
        </p:spPr>
        <p:txBody>
          <a:bodyPr wrap="none" rtlCol="0">
            <a:spAutoFit/>
          </a:bodyPr>
          <a:lstStyle/>
          <a:p>
            <a:r>
              <a:rPr lang="ja-JP" altLang="en-US" sz="2400" b="1" dirty="0" smtClean="0"/>
              <a:t>頻出利用法</a:t>
            </a:r>
            <a:endParaRPr kumimoji="1" lang="ja-JP" altLang="en-US" sz="2400" b="1" dirty="0"/>
          </a:p>
        </p:txBody>
      </p:sp>
      <p:sp>
        <p:nvSpPr>
          <p:cNvPr id="17" name="テキスト ボックス 16"/>
          <p:cNvSpPr txBox="1"/>
          <p:nvPr/>
        </p:nvSpPr>
        <p:spPr>
          <a:xfrm>
            <a:off x="6432992" y="5017454"/>
            <a:ext cx="1731564" cy="461665"/>
          </a:xfrm>
          <a:prstGeom prst="rect">
            <a:avLst/>
          </a:prstGeom>
          <a:noFill/>
        </p:spPr>
        <p:txBody>
          <a:bodyPr wrap="none" rtlCol="0">
            <a:spAutoFit/>
          </a:bodyPr>
          <a:lstStyle/>
          <a:p>
            <a:r>
              <a:rPr lang="ja-JP" altLang="en-US" sz="2400" b="1" dirty="0"/>
              <a:t>少数</a:t>
            </a:r>
            <a:r>
              <a:rPr lang="ja-JP" altLang="en-US" sz="2400" b="1" dirty="0" smtClean="0"/>
              <a:t>利用法</a:t>
            </a:r>
            <a:endParaRPr kumimoji="1" lang="ja-JP" altLang="en-US" sz="2400" b="1"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17</a:t>
            </a:fld>
            <a:endParaRPr kumimoji="1" lang="ja-JP" altLang="en-US"/>
          </a:p>
        </p:txBody>
      </p:sp>
    </p:spTree>
    <p:extLst>
      <p:ext uri="{BB962C8B-B14F-4D97-AF65-F5344CB8AC3E}">
        <p14:creationId xmlns:p14="http://schemas.microsoft.com/office/powerpoint/2010/main" val="28699207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RQ1:</a:t>
            </a:r>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sz="2800" dirty="0" smtClean="0"/>
              <a:t>RQ1:</a:t>
            </a:r>
            <a:r>
              <a:rPr lang="ja-JP" altLang="en-US" sz="2800" dirty="0"/>
              <a:t>利用数が多い利用法，少ない利用法に</a:t>
            </a:r>
            <a:r>
              <a:rPr lang="en-US" altLang="ja-JP" sz="2800" dirty="0"/>
              <a:t/>
            </a:r>
            <a:br>
              <a:rPr lang="en-US" altLang="ja-JP" sz="2800" dirty="0"/>
            </a:br>
            <a:r>
              <a:rPr lang="ja-JP" altLang="en-US" sz="2800" dirty="0"/>
              <a:t>どのような違いがあるのか</a:t>
            </a:r>
            <a:r>
              <a:rPr lang="ja-JP" altLang="en-US" sz="2800" dirty="0" smtClean="0"/>
              <a:t>？</a:t>
            </a:r>
            <a:endParaRPr lang="en-US" altLang="ja-JP" sz="2800" dirty="0" smtClean="0"/>
          </a:p>
          <a:p>
            <a:pPr marL="0" indent="0">
              <a:buNone/>
            </a:pPr>
            <a:endParaRPr lang="en-US" altLang="ja-JP" sz="2800" dirty="0"/>
          </a:p>
          <a:p>
            <a:pPr marL="0" indent="0">
              <a:buNone/>
            </a:pPr>
            <a:r>
              <a:rPr lang="en-US" altLang="ja-JP" sz="2800" dirty="0" smtClean="0"/>
              <a:t>A:</a:t>
            </a:r>
            <a:r>
              <a:rPr lang="ja-JP" altLang="en-US" sz="2800" dirty="0" smtClean="0"/>
              <a:t>頻出</a:t>
            </a:r>
            <a:r>
              <a:rPr lang="ja-JP" altLang="en-US" sz="2800" dirty="0"/>
              <a:t>利用法は大半の利用法の</a:t>
            </a:r>
            <a:r>
              <a:rPr lang="ja-JP" altLang="en-US" sz="2800" dirty="0" smtClean="0"/>
              <a:t>部分列で，</a:t>
            </a:r>
            <a:r>
              <a:rPr lang="en-US" altLang="ja-JP" sz="2800" dirty="0" smtClean="0"/>
              <a:t/>
            </a:r>
            <a:br>
              <a:rPr lang="en-US" altLang="ja-JP" sz="2800" dirty="0" smtClean="0"/>
            </a:br>
            <a:r>
              <a:rPr lang="ja-JP" altLang="en-US" sz="2800" dirty="0" smtClean="0"/>
              <a:t>基本的な利用法を表現</a:t>
            </a:r>
            <a:endParaRPr lang="en-US" altLang="ja-JP" sz="2800" dirty="0" smtClean="0"/>
          </a:p>
          <a:p>
            <a:pPr lvl="1"/>
            <a:r>
              <a:rPr lang="en-US" altLang="ja-JP" sz="2400" dirty="0" smtClean="0"/>
              <a:t>query/</a:t>
            </a:r>
            <a:r>
              <a:rPr lang="en-US" altLang="ja-JP" sz="2400" dirty="0" err="1" smtClean="0"/>
              <a:t>moveToNext</a:t>
            </a:r>
            <a:endParaRPr lang="en-US" altLang="ja-JP" sz="2400" dirty="0"/>
          </a:p>
          <a:p>
            <a:pPr marL="0" indent="0">
              <a:buNone/>
            </a:pPr>
            <a:r>
              <a:rPr kumimoji="1" lang="en-US" altLang="ja-JP" sz="2800" dirty="0" smtClean="0"/>
              <a:t>A:</a:t>
            </a:r>
            <a:r>
              <a:rPr kumimoji="1" lang="ja-JP" altLang="en-US" sz="2800" dirty="0" smtClean="0"/>
              <a:t>利用数が少ない利用法には，頻出利用法と</a:t>
            </a:r>
            <a:r>
              <a:rPr kumimoji="1" lang="en-US" altLang="ja-JP" sz="2800" dirty="0" smtClean="0"/>
              <a:t/>
            </a:r>
            <a:br>
              <a:rPr kumimoji="1" lang="en-US" altLang="ja-JP" sz="2800" dirty="0" smtClean="0"/>
            </a:br>
            <a:r>
              <a:rPr kumimoji="1" lang="ja-JP" altLang="en-US" sz="2800" dirty="0" smtClean="0"/>
              <a:t>メソッドが重複していない利用法も含まれている</a:t>
            </a:r>
            <a:endParaRPr lang="en-US" altLang="ja-JP" sz="2400" dirty="0"/>
          </a:p>
          <a:p>
            <a:pPr lvl="1"/>
            <a:r>
              <a:rPr lang="en-US" altLang="ja-JP" sz="2400" dirty="0" smtClean="0"/>
              <a:t>query/</a:t>
            </a:r>
            <a:r>
              <a:rPr lang="en-US" altLang="ja-JP" sz="2400" dirty="0" err="1" smtClean="0"/>
              <a:t>getInt</a:t>
            </a:r>
            <a:endParaRPr lang="en-US" altLang="ja-JP" sz="2400" dirty="0" smtClean="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18</a:t>
            </a:fld>
            <a:endParaRPr kumimoji="1" lang="ja-JP" altLang="en-US"/>
          </a:p>
        </p:txBody>
      </p:sp>
    </p:spTree>
    <p:extLst>
      <p:ext uri="{BB962C8B-B14F-4D97-AF65-F5344CB8AC3E}">
        <p14:creationId xmlns:p14="http://schemas.microsoft.com/office/powerpoint/2010/main" val="24830415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考察：利用数を用いた評価</a:t>
            </a:r>
            <a:endParaRPr kumimoji="1" lang="ja-JP" altLang="en-US" dirty="0"/>
          </a:p>
        </p:txBody>
      </p:sp>
      <p:sp>
        <p:nvSpPr>
          <p:cNvPr id="3" name="コンテンツ プレースホルダー 2"/>
          <p:cNvSpPr>
            <a:spLocks noGrp="1"/>
          </p:cNvSpPr>
          <p:nvPr>
            <p:ph idx="1"/>
          </p:nvPr>
        </p:nvSpPr>
        <p:spPr>
          <a:xfrm>
            <a:off x="457199" y="1600200"/>
            <a:ext cx="8448261" cy="4525963"/>
          </a:xfrm>
        </p:spPr>
        <p:txBody>
          <a:bodyPr/>
          <a:lstStyle/>
          <a:p>
            <a:pPr marL="0" indent="0">
              <a:buNone/>
            </a:pPr>
            <a:r>
              <a:rPr kumimoji="1" lang="ja-JP" altLang="en-US" sz="2400" dirty="0" smtClean="0"/>
              <a:t>頻出利用法は大半の利用法の部分列</a:t>
            </a:r>
            <a:r>
              <a:rPr lang="ja-JP" altLang="en-US" sz="2400" dirty="0" smtClean="0"/>
              <a:t>で，その </a:t>
            </a:r>
            <a:r>
              <a:rPr lang="en-US" altLang="ja-JP" sz="2400" dirty="0" smtClean="0"/>
              <a:t>API </a:t>
            </a:r>
            <a:r>
              <a:rPr lang="ja-JP" altLang="en-US" sz="2400" dirty="0" smtClean="0"/>
              <a:t>の</a:t>
            </a:r>
            <a:r>
              <a:rPr lang="en-US" altLang="ja-JP" sz="2400" dirty="0" smtClean="0"/>
              <a:t/>
            </a:r>
            <a:br>
              <a:rPr lang="en-US" altLang="ja-JP" sz="2400" dirty="0" smtClean="0"/>
            </a:br>
            <a:r>
              <a:rPr lang="ja-JP" altLang="en-US" sz="2400" dirty="0" smtClean="0"/>
              <a:t>基本的な利用法を表現</a:t>
            </a:r>
            <a:endParaRPr kumimoji="1" lang="en-US" altLang="ja-JP" sz="2400" dirty="0" smtClean="0"/>
          </a:p>
          <a:p>
            <a:pPr marL="0" indent="0">
              <a:buNone/>
            </a:pPr>
            <a:r>
              <a:rPr lang="ja-JP" altLang="en-US" sz="2400" dirty="0" smtClean="0"/>
              <a:t>一方で，利用数が少ない利用法では，頻出利用法に</a:t>
            </a:r>
            <a:r>
              <a:rPr lang="en-US" altLang="ja-JP" sz="2400" dirty="0" smtClean="0"/>
              <a:t/>
            </a:r>
            <a:br>
              <a:rPr lang="en-US" altLang="ja-JP" sz="2400" dirty="0" smtClean="0"/>
            </a:br>
            <a:r>
              <a:rPr lang="ja-JP" altLang="en-US" sz="2400" dirty="0" smtClean="0"/>
              <a:t>含まれていないメソッドが利用されている</a:t>
            </a:r>
            <a:endParaRPr lang="en-US" altLang="ja-JP" sz="2400" dirty="0" smtClean="0"/>
          </a:p>
          <a:p>
            <a:pPr marL="0" indent="0">
              <a:buNone/>
            </a:pPr>
            <a:endParaRPr lang="en-US" altLang="ja-JP" sz="2400" dirty="0" smtClean="0"/>
          </a:p>
          <a:p>
            <a:pPr marL="0" indent="0">
              <a:buNone/>
            </a:pPr>
            <a:endParaRPr lang="en-US" altLang="ja-JP" sz="2400" dirty="0"/>
          </a:p>
          <a:p>
            <a:pPr marL="0" indent="0">
              <a:buNone/>
            </a:pPr>
            <a:r>
              <a:rPr lang="en-US" altLang="ja-JP" sz="2400" dirty="0" smtClean="0"/>
              <a:t>API </a:t>
            </a:r>
            <a:r>
              <a:rPr lang="ja-JP" altLang="en-US" sz="2400" dirty="0" smtClean="0"/>
              <a:t>利用法のマイニングにおいて考慮すべき点として，</a:t>
            </a:r>
            <a:endParaRPr lang="en-US" altLang="ja-JP" sz="2400" dirty="0" smtClean="0"/>
          </a:p>
          <a:p>
            <a:pPr marL="0" indent="0">
              <a:buNone/>
            </a:pPr>
            <a:r>
              <a:rPr lang="ja-JP" altLang="en-US" sz="2400" dirty="0" smtClean="0"/>
              <a:t>頻出利用法に注目することで基本的な利用法を提示できるが，</a:t>
            </a:r>
            <a:endParaRPr lang="en-US" altLang="ja-JP" sz="2400" dirty="0" smtClean="0"/>
          </a:p>
          <a:p>
            <a:pPr marL="0" indent="0">
              <a:buNone/>
            </a:pPr>
            <a:r>
              <a:rPr lang="ja-JP" altLang="en-US" sz="2400" dirty="0" smtClean="0"/>
              <a:t>その </a:t>
            </a:r>
            <a:r>
              <a:rPr lang="en-US" altLang="ja-JP" sz="2400" dirty="0" smtClean="0"/>
              <a:t>API </a:t>
            </a:r>
            <a:r>
              <a:rPr lang="ja-JP" altLang="en-US" sz="2400" dirty="0" smtClean="0"/>
              <a:t>で実現できる処理を幅広く</a:t>
            </a:r>
            <a:r>
              <a:rPr lang="ja-JP" altLang="en-US" sz="2400" dirty="0"/>
              <a:t>提示</a:t>
            </a:r>
            <a:r>
              <a:rPr lang="ja-JP" altLang="en-US" sz="2400" dirty="0" smtClean="0"/>
              <a:t>したい場合，利用数が少ない利用法にも注目する必要がある</a:t>
            </a:r>
            <a:endParaRPr lang="en-US" altLang="ja-JP" sz="2400" dirty="0" smtClean="0"/>
          </a:p>
        </p:txBody>
      </p:sp>
      <p:sp>
        <p:nvSpPr>
          <p:cNvPr id="5" name="下矢印 4"/>
          <p:cNvSpPr/>
          <p:nvPr/>
        </p:nvSpPr>
        <p:spPr>
          <a:xfrm>
            <a:off x="3962398" y="3485322"/>
            <a:ext cx="1205950" cy="4638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p:txBody>
          <a:bodyPr/>
          <a:lstStyle/>
          <a:p>
            <a:fld id="{42AAE327-59B1-4C4A-946E-D61FC4A97EA8}" type="slidenum">
              <a:rPr kumimoji="1" lang="ja-JP" altLang="en-US" smtClean="0"/>
              <a:t>19</a:t>
            </a:fld>
            <a:endParaRPr kumimoji="1" lang="ja-JP" altLang="en-US"/>
          </a:p>
        </p:txBody>
      </p:sp>
    </p:spTree>
    <p:extLst>
      <p:ext uri="{BB962C8B-B14F-4D97-AF65-F5344CB8AC3E}">
        <p14:creationId xmlns:p14="http://schemas.microsoft.com/office/powerpoint/2010/main" val="3159030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r>
              <a:rPr kumimoji="1" lang="en-US" altLang="ja-JP" dirty="0" smtClean="0"/>
              <a:t>API</a:t>
            </a:r>
            <a:endParaRPr kumimoji="1" lang="ja-JP" altLang="en-US" dirty="0"/>
          </a:p>
        </p:txBody>
      </p:sp>
      <p:sp>
        <p:nvSpPr>
          <p:cNvPr id="3" name="コンテンツ プレースホルダー 2"/>
          <p:cNvSpPr>
            <a:spLocks noGrp="1"/>
          </p:cNvSpPr>
          <p:nvPr>
            <p:ph idx="1"/>
          </p:nvPr>
        </p:nvSpPr>
        <p:spPr/>
        <p:txBody>
          <a:bodyPr/>
          <a:lstStyle/>
          <a:p>
            <a:r>
              <a:rPr lang="en-US" altLang="ja-JP" sz="2800" dirty="0" smtClean="0"/>
              <a:t>Application Programming Interface (API)</a:t>
            </a:r>
          </a:p>
          <a:p>
            <a:pPr lvl="1"/>
            <a:r>
              <a:rPr lang="ja-JP" altLang="en-US" sz="2400" dirty="0"/>
              <a:t>プログラム</a:t>
            </a:r>
            <a:r>
              <a:rPr lang="ja-JP" altLang="en-US" sz="2400" dirty="0" smtClean="0"/>
              <a:t>の機能を再利用可能な形でまとめたもの</a:t>
            </a:r>
            <a:endParaRPr lang="en-US" altLang="ja-JP" sz="2400" dirty="0" smtClean="0"/>
          </a:p>
          <a:p>
            <a:pPr lvl="1"/>
            <a:r>
              <a:rPr lang="en-US" altLang="ja-JP" sz="2400" dirty="0" smtClean="0"/>
              <a:t>Java </a:t>
            </a:r>
            <a:r>
              <a:rPr lang="ja-JP" altLang="en-US" sz="2400" dirty="0" smtClean="0"/>
              <a:t>のライブラリなど</a:t>
            </a:r>
            <a:endParaRPr lang="en-US" altLang="ja-JP" sz="2400" dirty="0" smtClean="0"/>
          </a:p>
          <a:p>
            <a:pPr lvl="1"/>
            <a:endParaRPr lang="en-US" altLang="ja-JP" sz="2400" dirty="0"/>
          </a:p>
          <a:p>
            <a:r>
              <a:rPr lang="en-US" altLang="ja-JP" sz="2800" dirty="0" smtClean="0"/>
              <a:t>API </a:t>
            </a:r>
            <a:r>
              <a:rPr lang="ja-JP" altLang="en-US" sz="2800" dirty="0" smtClean="0"/>
              <a:t>を利用することで開発を効率化可能</a:t>
            </a:r>
            <a:endParaRPr lang="en-US" altLang="ja-JP" sz="2800" dirty="0" smtClean="0"/>
          </a:p>
          <a:p>
            <a:pPr marL="0" indent="0">
              <a:buNone/>
            </a:pPr>
            <a:endParaRPr lang="en-US" altLang="ja-JP" sz="2800" dirty="0" smtClean="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2</a:t>
            </a:fld>
            <a:endParaRPr kumimoji="1" lang="ja-JP" altLang="en-US"/>
          </a:p>
        </p:txBody>
      </p:sp>
    </p:spTree>
    <p:extLst>
      <p:ext uri="{BB962C8B-B14F-4D97-AF65-F5344CB8AC3E}">
        <p14:creationId xmlns:p14="http://schemas.microsoft.com/office/powerpoint/2010/main" val="42220086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RQ2</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a:t>プロジェクト間で利用法に違いはあるのか</a:t>
            </a:r>
            <a:r>
              <a:rPr lang="ja-JP" altLang="en-US" sz="2800" dirty="0" smtClean="0"/>
              <a:t>？</a:t>
            </a:r>
            <a:endParaRPr lang="en-US" altLang="ja-JP" sz="2800" dirty="0" smtClean="0"/>
          </a:p>
          <a:p>
            <a:pPr marL="0" indent="0">
              <a:buNone/>
            </a:pPr>
            <a:endParaRPr lang="en-US" altLang="ja-JP" sz="2800" dirty="0"/>
          </a:p>
          <a:p>
            <a:r>
              <a:rPr lang="ja-JP" altLang="en-US" sz="2800" dirty="0" smtClean="0"/>
              <a:t>調査内容</a:t>
            </a:r>
            <a:endParaRPr lang="en-US" altLang="ja-JP" sz="2800" dirty="0" smtClean="0"/>
          </a:p>
          <a:p>
            <a:pPr lvl="1"/>
            <a:r>
              <a:rPr lang="ja-JP" altLang="en-US" sz="2400" dirty="0" smtClean="0"/>
              <a:t>各利用法における，利用するプロジェクト数と利用数の</a:t>
            </a:r>
            <a:r>
              <a:rPr lang="en-US" altLang="ja-JP" sz="2400" dirty="0" smtClean="0"/>
              <a:t/>
            </a:r>
            <a:br>
              <a:rPr lang="en-US" altLang="ja-JP" sz="2400" dirty="0" smtClean="0"/>
            </a:br>
            <a:r>
              <a:rPr lang="ja-JP" altLang="en-US" sz="2400" dirty="0" smtClean="0"/>
              <a:t>相関関係</a:t>
            </a:r>
            <a:endParaRPr lang="en-US" altLang="ja-JP" sz="2400" dirty="0" smtClean="0"/>
          </a:p>
          <a:p>
            <a:pPr marL="457200" lvl="1" indent="0">
              <a:buNone/>
            </a:pPr>
            <a:endParaRPr lang="en-US" altLang="ja-JP" sz="2400"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20</a:t>
            </a:fld>
            <a:endParaRPr kumimoji="1" lang="ja-JP" altLang="en-US"/>
          </a:p>
        </p:txBody>
      </p:sp>
    </p:spTree>
    <p:extLst>
      <p:ext uri="{BB962C8B-B14F-4D97-AF65-F5344CB8AC3E}">
        <p14:creationId xmlns:p14="http://schemas.microsoft.com/office/powerpoint/2010/main" val="13848158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a:t>
            </a:r>
            <a:r>
              <a:rPr kumimoji="1" lang="en-US" altLang="ja-JP" dirty="0" smtClean="0"/>
              <a:t>:Context</a:t>
            </a:r>
            <a:endParaRPr kumimoji="1" lang="ja-JP" altLang="en-US" dirty="0"/>
          </a:p>
        </p:txBody>
      </p:sp>
      <p:sp>
        <p:nvSpPr>
          <p:cNvPr id="3" name="コンテンツ プレースホルダー 2"/>
          <p:cNvSpPr>
            <a:spLocks noGrp="1"/>
          </p:cNvSpPr>
          <p:nvPr>
            <p:ph idx="1"/>
          </p:nvPr>
        </p:nvSpPr>
        <p:spPr>
          <a:xfrm>
            <a:off x="457200" y="1600201"/>
            <a:ext cx="8229600" cy="1291590"/>
          </a:xfrm>
        </p:spPr>
        <p:txBody>
          <a:bodyPr/>
          <a:lstStyle/>
          <a:p>
            <a:r>
              <a:rPr lang="ja-JP" altLang="en-US" sz="2400" dirty="0" smtClean="0"/>
              <a:t>点は利用法，横軸は利用するプロジェクト数，縦軸は利用数</a:t>
            </a:r>
            <a:endParaRPr lang="en-US" altLang="ja-JP" sz="2400" dirty="0" smtClean="0"/>
          </a:p>
          <a:p>
            <a:pPr lvl="1"/>
            <a:r>
              <a:rPr lang="en-US" altLang="ja-JP" sz="2400" dirty="0" smtClean="0"/>
              <a:t>EX: </a:t>
            </a:r>
            <a:r>
              <a:rPr lang="ja-JP" altLang="en-US" sz="2400" dirty="0" smtClean="0"/>
              <a:t>右上の点は </a:t>
            </a:r>
            <a:r>
              <a:rPr lang="en-US" altLang="ja-JP" sz="2400" dirty="0" smtClean="0"/>
              <a:t>12 </a:t>
            </a:r>
            <a:r>
              <a:rPr lang="ja-JP" altLang="en-US" sz="2400" dirty="0" smtClean="0"/>
              <a:t>個のプロジェクトで 計 </a:t>
            </a:r>
            <a:r>
              <a:rPr lang="en-US" altLang="ja-JP" sz="2400" dirty="0" smtClean="0"/>
              <a:t>53 </a:t>
            </a:r>
            <a:r>
              <a:rPr lang="ja-JP" altLang="en-US" sz="2400" dirty="0" smtClean="0"/>
              <a:t>回利用</a:t>
            </a:r>
            <a:endParaRPr lang="en-US" altLang="ja-JP" sz="2400" dirty="0" smtClean="0"/>
          </a:p>
          <a:p>
            <a:r>
              <a:rPr lang="ja-JP" altLang="en-US" sz="2400" dirty="0" smtClean="0"/>
              <a:t>利用数が多いほど，たくさんのプロジェクトで利用される関係</a:t>
            </a:r>
            <a:endParaRPr lang="en-US" altLang="ja-JP" sz="2400" dirty="0" smtClean="0"/>
          </a:p>
          <a:p>
            <a:pPr lvl="1"/>
            <a:r>
              <a:rPr kumimoji="1" lang="ja-JP" altLang="en-US" sz="2400" dirty="0" smtClean="0"/>
              <a:t>相関係数：</a:t>
            </a:r>
            <a:r>
              <a:rPr kumimoji="1" lang="en-US" altLang="ja-JP" sz="2400" dirty="0" smtClean="0"/>
              <a:t>0.938081</a:t>
            </a:r>
            <a:endParaRPr kumimoji="1" lang="ja-JP" altLang="en-US" sz="2400"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21</a:t>
            </a:fld>
            <a:endParaRPr kumimoji="1" lang="ja-JP" altLang="en-US"/>
          </a:p>
        </p:txBody>
      </p:sp>
      <p:pic>
        <p:nvPicPr>
          <p:cNvPr id="6" name="図 5"/>
          <p:cNvPicPr>
            <a:picLocks noChangeAspect="1"/>
          </p:cNvPicPr>
          <p:nvPr/>
        </p:nvPicPr>
        <p:blipFill>
          <a:blip r:embed="rId2"/>
          <a:stretch>
            <a:fillRect/>
          </a:stretch>
        </p:blipFill>
        <p:spPr>
          <a:xfrm>
            <a:off x="1496226" y="3418714"/>
            <a:ext cx="5910414" cy="3261232"/>
          </a:xfrm>
          <a:prstGeom prst="rect">
            <a:avLst/>
          </a:prstGeom>
        </p:spPr>
      </p:pic>
    </p:spTree>
    <p:extLst>
      <p:ext uri="{BB962C8B-B14F-4D97-AF65-F5344CB8AC3E}">
        <p14:creationId xmlns:p14="http://schemas.microsoft.com/office/powerpoint/2010/main" val="3662530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a:t>
            </a:r>
            <a:r>
              <a:rPr kumimoji="1" lang="en-US" altLang="ja-JP" dirty="0" smtClean="0"/>
              <a:t>Cursor</a:t>
            </a:r>
            <a:endParaRPr kumimoji="1" lang="ja-JP" altLang="en-US" dirty="0"/>
          </a:p>
        </p:txBody>
      </p:sp>
      <p:sp>
        <p:nvSpPr>
          <p:cNvPr id="5" name="コンテンツ プレースホルダー 2"/>
          <p:cNvSpPr txBox="1">
            <a:spLocks/>
          </p:cNvSpPr>
          <p:nvPr/>
        </p:nvSpPr>
        <p:spPr bwMode="auto">
          <a:xfrm>
            <a:off x="457199" y="1600201"/>
            <a:ext cx="8435009" cy="1657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800" kern="0" dirty="0" smtClean="0"/>
              <a:t>Context </a:t>
            </a:r>
            <a:r>
              <a:rPr lang="ja-JP" altLang="en-US" sz="2800" kern="0" dirty="0" smtClean="0"/>
              <a:t>と比べて相関が弱い</a:t>
            </a:r>
            <a:endParaRPr lang="en-US" altLang="ja-JP" sz="2800" kern="0" dirty="0" smtClean="0"/>
          </a:p>
          <a:p>
            <a:pPr lvl="1"/>
            <a:r>
              <a:rPr lang="ja-JP" altLang="en-US" sz="2400" kern="0" dirty="0" smtClean="0"/>
              <a:t>相関係数：</a:t>
            </a:r>
            <a:r>
              <a:rPr lang="en-US" altLang="ja-JP" sz="2400" kern="0" dirty="0" smtClean="0"/>
              <a:t>0.606132</a:t>
            </a:r>
          </a:p>
          <a:p>
            <a:r>
              <a:rPr lang="ja-JP" altLang="en-US" sz="2800" kern="0" dirty="0" smtClean="0"/>
              <a:t>プロジェクト固有の利用法，利用数が多い</a:t>
            </a:r>
            <a:endParaRPr lang="en-US" altLang="ja-JP" sz="2800" kern="0" dirty="0" smtClean="0"/>
          </a:p>
          <a:p>
            <a:pPr lvl="1"/>
            <a:r>
              <a:rPr lang="ja-JP" altLang="en-US" sz="2400" kern="0" dirty="0" smtClean="0"/>
              <a:t>全体の利用数の </a:t>
            </a:r>
            <a:r>
              <a:rPr lang="en-US" altLang="ja-JP" sz="2400" kern="0" dirty="0" smtClean="0"/>
              <a:t>70% </a:t>
            </a:r>
            <a:r>
              <a:rPr lang="ja-JP" altLang="en-US" sz="2400" kern="0" dirty="0" smtClean="0"/>
              <a:t>を占める</a:t>
            </a:r>
            <a:endParaRPr lang="ja-JP" altLang="en-US" sz="2400" kern="0" dirty="0"/>
          </a:p>
        </p:txBody>
      </p:sp>
      <p:sp>
        <p:nvSpPr>
          <p:cNvPr id="3" name="スライド番号プレースホルダー 2"/>
          <p:cNvSpPr>
            <a:spLocks noGrp="1"/>
          </p:cNvSpPr>
          <p:nvPr>
            <p:ph type="sldNum" sz="quarter" idx="12"/>
          </p:nvPr>
        </p:nvSpPr>
        <p:spPr/>
        <p:txBody>
          <a:bodyPr/>
          <a:lstStyle/>
          <a:p>
            <a:fld id="{42AAE327-59B1-4C4A-946E-D61FC4A97EA8}" type="slidenum">
              <a:rPr kumimoji="1" lang="ja-JP" altLang="en-US" smtClean="0"/>
              <a:t>22</a:t>
            </a:fld>
            <a:endParaRPr kumimoji="1" lang="ja-JP" altLang="en-US"/>
          </a:p>
        </p:txBody>
      </p:sp>
      <p:pic>
        <p:nvPicPr>
          <p:cNvPr id="7" name="コンテンツ プレースホルダー 6"/>
          <p:cNvPicPr>
            <a:picLocks noGrp="1" noChangeAspect="1"/>
          </p:cNvPicPr>
          <p:nvPr>
            <p:ph idx="1"/>
          </p:nvPr>
        </p:nvPicPr>
        <p:blipFill>
          <a:blip r:embed="rId2"/>
          <a:stretch>
            <a:fillRect/>
          </a:stretch>
        </p:blipFill>
        <p:spPr>
          <a:xfrm>
            <a:off x="1392952" y="3440114"/>
            <a:ext cx="6053345" cy="3340099"/>
          </a:xfrm>
          <a:prstGeom prst="rect">
            <a:avLst/>
          </a:prstGeom>
        </p:spPr>
      </p:pic>
      <p:sp>
        <p:nvSpPr>
          <p:cNvPr id="8" name="楕円 7"/>
          <p:cNvSpPr/>
          <p:nvPr/>
        </p:nvSpPr>
        <p:spPr>
          <a:xfrm>
            <a:off x="2630783" y="3818965"/>
            <a:ext cx="713232" cy="233082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82331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RQ2:</a:t>
            </a:r>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457200" y="1600200"/>
            <a:ext cx="8446770" cy="4525963"/>
          </a:xfrm>
        </p:spPr>
        <p:txBody>
          <a:bodyPr/>
          <a:lstStyle/>
          <a:p>
            <a:pPr marL="0" indent="0">
              <a:buNone/>
            </a:pPr>
            <a:r>
              <a:rPr kumimoji="1" lang="en-US" altLang="ja-JP" sz="2800" dirty="0" smtClean="0"/>
              <a:t>RQ2:</a:t>
            </a:r>
            <a:r>
              <a:rPr lang="ja-JP" altLang="en-US" sz="2800" dirty="0"/>
              <a:t>プロジェクト間で利用法に違いはあるのか</a:t>
            </a:r>
            <a:r>
              <a:rPr lang="ja-JP" altLang="en-US" sz="2800" dirty="0" smtClean="0"/>
              <a:t>？</a:t>
            </a:r>
            <a:endParaRPr kumimoji="1" lang="en-US" altLang="ja-JP" sz="2800" dirty="0" smtClean="0"/>
          </a:p>
          <a:p>
            <a:endParaRPr lang="en-US" altLang="ja-JP" sz="2800" dirty="0"/>
          </a:p>
          <a:p>
            <a:pPr marL="0" indent="0">
              <a:buNone/>
            </a:pPr>
            <a:r>
              <a:rPr kumimoji="1" lang="en-US" altLang="ja-JP" sz="2800" dirty="0" smtClean="0"/>
              <a:t>A:</a:t>
            </a:r>
            <a:r>
              <a:rPr kumimoji="1" lang="ja-JP" altLang="en-US" sz="2800" dirty="0" smtClean="0"/>
              <a:t>利用法の利用数と利用プロジェクト数には</a:t>
            </a:r>
            <a:r>
              <a:rPr kumimoji="1" lang="en-US" altLang="ja-JP" sz="2800" dirty="0" smtClean="0"/>
              <a:t/>
            </a:r>
            <a:br>
              <a:rPr kumimoji="1" lang="en-US" altLang="ja-JP" sz="2800" dirty="0" smtClean="0"/>
            </a:br>
            <a:r>
              <a:rPr kumimoji="1" lang="ja-JP" altLang="en-US" sz="2800" dirty="0" smtClean="0"/>
              <a:t>相関がある</a:t>
            </a:r>
            <a:endParaRPr kumimoji="1" lang="en-US" altLang="ja-JP" sz="2800" dirty="0" smtClean="0"/>
          </a:p>
          <a:p>
            <a:pPr lvl="1"/>
            <a:r>
              <a:rPr kumimoji="1" lang="ja-JP" altLang="en-US" sz="2400" dirty="0" smtClean="0"/>
              <a:t>プロジェクト間で利用</a:t>
            </a:r>
            <a:r>
              <a:rPr lang="ja-JP" altLang="en-US" sz="2400" dirty="0" smtClean="0"/>
              <a:t>される利用法</a:t>
            </a:r>
            <a:r>
              <a:rPr kumimoji="1" lang="ja-JP" altLang="en-US" sz="2400" dirty="0" smtClean="0"/>
              <a:t>は類似</a:t>
            </a:r>
            <a:endParaRPr kumimoji="1" lang="en-US" altLang="ja-JP" sz="2400" dirty="0" smtClean="0"/>
          </a:p>
          <a:p>
            <a:pPr lvl="1"/>
            <a:r>
              <a:rPr lang="ja-JP" altLang="en-US" sz="2400" dirty="0" smtClean="0"/>
              <a:t>特に頻出利用法はどのプロジェクトでも利用</a:t>
            </a:r>
            <a:endParaRPr lang="en-US" altLang="ja-JP" sz="2400" dirty="0" smtClean="0"/>
          </a:p>
          <a:p>
            <a:pPr lvl="1"/>
            <a:endParaRPr lang="en-US" altLang="ja-JP" sz="2400" dirty="0"/>
          </a:p>
          <a:p>
            <a:pPr marL="0" indent="0">
              <a:buNone/>
            </a:pPr>
            <a:r>
              <a:rPr kumimoji="1" lang="en-US" altLang="ja-JP" sz="2800" dirty="0" smtClean="0"/>
              <a:t>A:API </a:t>
            </a:r>
            <a:r>
              <a:rPr kumimoji="1" lang="ja-JP" altLang="en-US" sz="2800" dirty="0" smtClean="0"/>
              <a:t>によっては相関が弱く，プロジェクト固有の</a:t>
            </a:r>
            <a:r>
              <a:rPr kumimoji="1" lang="en-US" altLang="ja-JP" sz="2800" dirty="0" smtClean="0"/>
              <a:t/>
            </a:r>
            <a:br>
              <a:rPr kumimoji="1" lang="en-US" altLang="ja-JP" sz="2800" dirty="0" smtClean="0"/>
            </a:br>
            <a:r>
              <a:rPr kumimoji="1" lang="ja-JP" altLang="en-US" sz="2800" dirty="0" smtClean="0"/>
              <a:t>利用法が高い割合を占める</a:t>
            </a:r>
            <a:endParaRPr kumimoji="1" lang="en-US" altLang="ja-JP" sz="2800" dirty="0" smtClean="0"/>
          </a:p>
          <a:p>
            <a:pPr marL="457200" lvl="1" indent="0">
              <a:buNone/>
            </a:pP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23</a:t>
            </a:fld>
            <a:endParaRPr kumimoji="1" lang="ja-JP" altLang="en-US"/>
          </a:p>
        </p:txBody>
      </p:sp>
    </p:spTree>
    <p:extLst>
      <p:ext uri="{BB962C8B-B14F-4D97-AF65-F5344CB8AC3E}">
        <p14:creationId xmlns:p14="http://schemas.microsoft.com/office/powerpoint/2010/main" val="33126449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考察：データセットの影響</a:t>
            </a:r>
            <a:endParaRPr kumimoji="1" lang="ja-JP" altLang="en-US" dirty="0"/>
          </a:p>
        </p:txBody>
      </p:sp>
      <p:sp>
        <p:nvSpPr>
          <p:cNvPr id="3" name="コンテンツ プレースホルダー 2"/>
          <p:cNvSpPr>
            <a:spLocks noGrp="1"/>
          </p:cNvSpPr>
          <p:nvPr>
            <p:ph idx="1"/>
          </p:nvPr>
        </p:nvSpPr>
        <p:spPr>
          <a:xfrm>
            <a:off x="457200" y="1600201"/>
            <a:ext cx="8229600" cy="1143000"/>
          </a:xfrm>
        </p:spPr>
        <p:txBody>
          <a:bodyPr/>
          <a:lstStyle/>
          <a:p>
            <a:pPr marL="0" indent="0">
              <a:buNone/>
            </a:pPr>
            <a:r>
              <a:rPr lang="ja-JP" altLang="en-US" sz="2400" dirty="0" smtClean="0"/>
              <a:t>一</a:t>
            </a:r>
            <a:r>
              <a:rPr kumimoji="1" lang="ja-JP" altLang="en-US" sz="2400" dirty="0" smtClean="0"/>
              <a:t>部の </a:t>
            </a:r>
            <a:r>
              <a:rPr kumimoji="1" lang="en-US" altLang="ja-JP" sz="2400" dirty="0" smtClean="0"/>
              <a:t>API </a:t>
            </a:r>
            <a:r>
              <a:rPr kumimoji="1" lang="ja-JP" altLang="en-US" sz="2400" dirty="0" smtClean="0"/>
              <a:t>では，プロジェクト固有の利用法が占める割合が高い</a:t>
            </a:r>
            <a:endParaRPr lang="en-US" altLang="ja-JP" sz="2400" dirty="0"/>
          </a:p>
          <a:p>
            <a:pPr marL="0" indent="0">
              <a:buNone/>
            </a:pPr>
            <a:endParaRPr kumimoji="1" lang="ja-JP" altLang="en-US" dirty="0"/>
          </a:p>
        </p:txBody>
      </p:sp>
      <p:sp>
        <p:nvSpPr>
          <p:cNvPr id="4" name="下矢印 3"/>
          <p:cNvSpPr/>
          <p:nvPr/>
        </p:nvSpPr>
        <p:spPr>
          <a:xfrm>
            <a:off x="4028122" y="3545979"/>
            <a:ext cx="1337399" cy="7592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57200" y="2510265"/>
            <a:ext cx="8348760" cy="830997"/>
          </a:xfrm>
          <a:prstGeom prst="rect">
            <a:avLst/>
          </a:prstGeom>
          <a:noFill/>
        </p:spPr>
        <p:txBody>
          <a:bodyPr wrap="none" rtlCol="0">
            <a:spAutoFit/>
          </a:bodyPr>
          <a:lstStyle/>
          <a:p>
            <a:r>
              <a:rPr kumimoji="1" lang="ja-JP" altLang="en-US" sz="2400" dirty="0" smtClean="0"/>
              <a:t>つまり，データセットに選ぶプロジェクトによって，</a:t>
            </a:r>
            <a:r>
              <a:rPr kumimoji="1" lang="en-US" altLang="ja-JP" sz="2400" dirty="0" smtClean="0"/>
              <a:t/>
            </a:r>
            <a:br>
              <a:rPr kumimoji="1" lang="en-US" altLang="ja-JP" sz="2400" dirty="0" smtClean="0"/>
            </a:br>
            <a:r>
              <a:rPr kumimoji="1" lang="ja-JP" altLang="en-US" sz="2400" dirty="0" smtClean="0"/>
              <a:t>利用される利用法やメソッドの種類や数，割合が大きく変動する</a:t>
            </a:r>
            <a:endParaRPr kumimoji="1" lang="ja-JP" altLang="en-US" sz="2400" dirty="0"/>
          </a:p>
        </p:txBody>
      </p:sp>
      <p:sp>
        <p:nvSpPr>
          <p:cNvPr id="6" name="テキスト ボックス 5"/>
          <p:cNvSpPr txBox="1"/>
          <p:nvPr/>
        </p:nvSpPr>
        <p:spPr>
          <a:xfrm>
            <a:off x="356616" y="4509961"/>
            <a:ext cx="8946680" cy="1569660"/>
          </a:xfrm>
          <a:prstGeom prst="rect">
            <a:avLst/>
          </a:prstGeom>
          <a:noFill/>
        </p:spPr>
        <p:txBody>
          <a:bodyPr wrap="none" rtlCol="0">
            <a:spAutoFit/>
          </a:bodyPr>
          <a:lstStyle/>
          <a:p>
            <a:r>
              <a:rPr lang="en-US" altLang="ja-JP" sz="2400" dirty="0"/>
              <a:t>API </a:t>
            </a:r>
            <a:r>
              <a:rPr lang="ja-JP" altLang="en-US" sz="2400" dirty="0"/>
              <a:t>利用法のマイニングにおいて</a:t>
            </a:r>
            <a:r>
              <a:rPr kumimoji="1" lang="ja-JP" altLang="en-US" sz="2400" dirty="0" smtClean="0"/>
              <a:t>考慮すべき点として，</a:t>
            </a:r>
            <a:endParaRPr kumimoji="1" lang="en-US" altLang="ja-JP" sz="2400" dirty="0" smtClean="0"/>
          </a:p>
          <a:p>
            <a:r>
              <a:rPr kumimoji="1" lang="en-US" altLang="ja-JP" sz="2400" dirty="0" smtClean="0"/>
              <a:t>API </a:t>
            </a:r>
            <a:r>
              <a:rPr kumimoji="1" lang="ja-JP" altLang="en-US" sz="2400" dirty="0" smtClean="0"/>
              <a:t>によってはプロジェクト固有の利用法が高い割合を占めるため，</a:t>
            </a:r>
            <a:r>
              <a:rPr lang="en-US" altLang="ja-JP" sz="2400" dirty="0"/>
              <a:t/>
            </a:r>
            <a:br>
              <a:rPr lang="en-US" altLang="ja-JP" sz="2400" dirty="0"/>
            </a:br>
            <a:r>
              <a:rPr lang="ja-JP" altLang="en-US" sz="2400" dirty="0" smtClean="0"/>
              <a:t>そのような </a:t>
            </a:r>
            <a:r>
              <a:rPr lang="en-US" altLang="ja-JP" sz="2400" dirty="0" smtClean="0"/>
              <a:t>API </a:t>
            </a:r>
            <a:r>
              <a:rPr lang="ja-JP" altLang="en-US" sz="2400" dirty="0" smtClean="0"/>
              <a:t>を対象とする場合，</a:t>
            </a:r>
            <a:r>
              <a:rPr kumimoji="1" lang="ja-JP" altLang="en-US" sz="2400" dirty="0" smtClean="0"/>
              <a:t>プロジェクトの選び方によって</a:t>
            </a:r>
            <a:r>
              <a:rPr kumimoji="1" lang="en-US" altLang="ja-JP" sz="2400" dirty="0" smtClean="0"/>
              <a:t/>
            </a:r>
            <a:br>
              <a:rPr kumimoji="1" lang="en-US" altLang="ja-JP" sz="2400" dirty="0" smtClean="0"/>
            </a:br>
            <a:r>
              <a:rPr kumimoji="1" lang="ja-JP" altLang="en-US" sz="2400" dirty="0" smtClean="0"/>
              <a:t>マイニングにより得られる利用法の結果が大きく変動する</a:t>
            </a:r>
            <a:endParaRPr kumimoji="1" lang="ja-JP" altLang="en-US" sz="2400" dirty="0"/>
          </a:p>
        </p:txBody>
      </p:sp>
      <p:sp>
        <p:nvSpPr>
          <p:cNvPr id="7" name="スライド番号プレースホルダー 6"/>
          <p:cNvSpPr>
            <a:spLocks noGrp="1"/>
          </p:cNvSpPr>
          <p:nvPr>
            <p:ph type="sldNum" sz="quarter" idx="12"/>
          </p:nvPr>
        </p:nvSpPr>
        <p:spPr/>
        <p:txBody>
          <a:bodyPr/>
          <a:lstStyle/>
          <a:p>
            <a:fld id="{42AAE327-59B1-4C4A-946E-D61FC4A97EA8}" type="slidenum">
              <a:rPr kumimoji="1" lang="ja-JP" altLang="en-US" smtClean="0"/>
              <a:t>24</a:t>
            </a:fld>
            <a:endParaRPr kumimoji="1" lang="ja-JP" altLang="en-US"/>
          </a:p>
        </p:txBody>
      </p:sp>
    </p:spTree>
    <p:extLst>
      <p:ext uri="{BB962C8B-B14F-4D97-AF65-F5344CB8AC3E}">
        <p14:creationId xmlns:p14="http://schemas.microsoft.com/office/powerpoint/2010/main" val="39524242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RQ3</a:t>
            </a:r>
            <a:endParaRPr kumimoji="1" lang="ja-JP" altLang="en-US" dirty="0"/>
          </a:p>
        </p:txBody>
      </p:sp>
      <p:sp>
        <p:nvSpPr>
          <p:cNvPr id="3" name="コンテンツ プレースホルダー 2"/>
          <p:cNvSpPr>
            <a:spLocks noGrp="1"/>
          </p:cNvSpPr>
          <p:nvPr>
            <p:ph idx="1"/>
          </p:nvPr>
        </p:nvSpPr>
        <p:spPr>
          <a:xfrm>
            <a:off x="457200" y="1600200"/>
            <a:ext cx="8218488" cy="4525963"/>
          </a:xfrm>
        </p:spPr>
        <p:txBody>
          <a:bodyPr/>
          <a:lstStyle/>
          <a:p>
            <a:pPr marL="0" indent="0">
              <a:buNone/>
            </a:pPr>
            <a:r>
              <a:rPr lang="ja-JP" altLang="en-US" sz="2800" dirty="0" smtClean="0"/>
              <a:t>プロジェクトのバージョンアップ</a:t>
            </a:r>
            <a:r>
              <a:rPr lang="ja-JP" altLang="en-US" sz="2800" dirty="0"/>
              <a:t>に</a:t>
            </a:r>
            <a:r>
              <a:rPr lang="ja-JP" altLang="en-US" sz="2800" dirty="0" smtClean="0"/>
              <a:t>伴う利用法</a:t>
            </a:r>
            <a:r>
              <a:rPr lang="ja-JP" altLang="en-US" sz="2800" dirty="0"/>
              <a:t>の変遷</a:t>
            </a:r>
            <a:r>
              <a:rPr lang="ja-JP" altLang="en-US" sz="2800" dirty="0" smtClean="0"/>
              <a:t>にどの</a:t>
            </a:r>
            <a:r>
              <a:rPr lang="ja-JP" altLang="en-US" sz="2800" dirty="0"/>
              <a:t>よう</a:t>
            </a:r>
            <a:r>
              <a:rPr lang="ja-JP" altLang="en-US" sz="2800" dirty="0" smtClean="0"/>
              <a:t>な</a:t>
            </a:r>
            <a:r>
              <a:rPr lang="en-US" altLang="ja-JP" sz="2800" dirty="0" smtClean="0"/>
              <a:t/>
            </a:r>
            <a:br>
              <a:rPr lang="en-US" altLang="ja-JP" sz="2800" dirty="0" smtClean="0"/>
            </a:br>
            <a:r>
              <a:rPr lang="ja-JP" altLang="en-US" sz="2800" dirty="0" smtClean="0"/>
              <a:t>特徴</a:t>
            </a:r>
            <a:r>
              <a:rPr lang="ja-JP" altLang="en-US" sz="2800" dirty="0"/>
              <a:t>があるのか</a:t>
            </a:r>
            <a:r>
              <a:rPr lang="ja-JP" altLang="en-US" sz="2800" dirty="0" smtClean="0"/>
              <a:t>？</a:t>
            </a:r>
            <a:endParaRPr lang="en-US" altLang="ja-JP" sz="2800" dirty="0" smtClean="0"/>
          </a:p>
          <a:p>
            <a:pPr marL="0" indent="0">
              <a:buNone/>
            </a:pPr>
            <a:endParaRPr lang="en-US" altLang="ja-JP" sz="2800" dirty="0"/>
          </a:p>
          <a:p>
            <a:r>
              <a:rPr lang="ja-JP" altLang="en-US" sz="2800" dirty="0" smtClean="0"/>
              <a:t>調査内容</a:t>
            </a:r>
            <a:endParaRPr lang="en-US" altLang="ja-JP" sz="2800" dirty="0" smtClean="0"/>
          </a:p>
          <a:p>
            <a:pPr lvl="1"/>
            <a:r>
              <a:rPr lang="ja-JP" altLang="en-US" sz="2400" dirty="0"/>
              <a:t>利用</a:t>
            </a:r>
            <a:r>
              <a:rPr lang="ja-JP" altLang="en-US" sz="2400" dirty="0" smtClean="0"/>
              <a:t>法の利用数の変遷</a:t>
            </a:r>
            <a:endParaRPr lang="en-US" altLang="ja-JP" sz="2400" dirty="0" smtClean="0"/>
          </a:p>
          <a:p>
            <a:pPr lvl="1"/>
            <a:r>
              <a:rPr lang="ja-JP" altLang="en-US" sz="2400" dirty="0" smtClean="0"/>
              <a:t>各プロジェクトで利用される利用法の種類の変遷</a:t>
            </a:r>
            <a:endParaRPr lang="en-US" altLang="ja-JP" sz="2400" dirty="0" smtClean="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25</a:t>
            </a:fld>
            <a:endParaRPr kumimoji="1" lang="ja-JP" altLang="en-US"/>
          </a:p>
        </p:txBody>
      </p:sp>
    </p:spTree>
    <p:extLst>
      <p:ext uri="{BB962C8B-B14F-4D97-AF65-F5344CB8AC3E}">
        <p14:creationId xmlns:p14="http://schemas.microsoft.com/office/powerpoint/2010/main" val="3430437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利用数の</a:t>
            </a:r>
            <a:r>
              <a:rPr lang="ja-JP" altLang="en-US" dirty="0"/>
              <a:t>変遷</a:t>
            </a:r>
            <a:r>
              <a:rPr kumimoji="1" lang="ja-JP" altLang="en-US" dirty="0" smtClean="0"/>
              <a:t>：</a:t>
            </a:r>
            <a:r>
              <a:rPr kumimoji="1" lang="en-US" altLang="ja-JP" dirty="0" smtClean="0"/>
              <a:t>Context</a:t>
            </a:r>
            <a:endParaRPr kumimoji="1" lang="ja-JP" altLang="en-US" dirty="0"/>
          </a:p>
        </p:txBody>
      </p:sp>
      <p:sp>
        <p:nvSpPr>
          <p:cNvPr id="3" name="コンテンツ プレースホルダー 2"/>
          <p:cNvSpPr>
            <a:spLocks noGrp="1"/>
          </p:cNvSpPr>
          <p:nvPr>
            <p:ph idx="1"/>
          </p:nvPr>
        </p:nvSpPr>
        <p:spPr>
          <a:xfrm>
            <a:off x="457200" y="1600200"/>
            <a:ext cx="8229600" cy="4114800"/>
          </a:xfrm>
        </p:spPr>
        <p:txBody>
          <a:bodyPr/>
          <a:lstStyle/>
          <a:p>
            <a:r>
              <a:rPr kumimoji="1" lang="ja-JP" altLang="en-US" sz="2400" dirty="0" smtClean="0"/>
              <a:t>バージョンアップに伴う</a:t>
            </a:r>
            <a:r>
              <a:rPr kumimoji="1" lang="en-US" altLang="ja-JP" sz="2400" dirty="0" smtClean="0"/>
              <a:t/>
            </a:r>
            <a:br>
              <a:rPr kumimoji="1" lang="en-US" altLang="ja-JP" sz="2400" dirty="0" smtClean="0"/>
            </a:br>
            <a:r>
              <a:rPr kumimoji="1" lang="ja-JP" altLang="en-US" sz="2400" dirty="0" smtClean="0"/>
              <a:t>利用数の</a:t>
            </a:r>
            <a:r>
              <a:rPr lang="ja-JP" altLang="en-US" sz="2400" dirty="0"/>
              <a:t>変遷</a:t>
            </a:r>
            <a:r>
              <a:rPr kumimoji="1" lang="ja-JP" altLang="en-US" sz="2400" dirty="0" smtClean="0"/>
              <a:t>を調査</a:t>
            </a:r>
            <a:endParaRPr kumimoji="1" lang="en-US" altLang="ja-JP" sz="2400" dirty="0" smtClean="0"/>
          </a:p>
          <a:p>
            <a:r>
              <a:rPr kumimoji="1" lang="ja-JP" altLang="en-US" sz="2400" dirty="0" smtClean="0"/>
              <a:t>約半年間間隔でバージョンを</a:t>
            </a:r>
            <a:r>
              <a:rPr kumimoji="1" lang="en-US" altLang="ja-JP" sz="2400" dirty="0" smtClean="0"/>
              <a:t/>
            </a:r>
            <a:br>
              <a:rPr kumimoji="1" lang="en-US" altLang="ja-JP" sz="2400" dirty="0" smtClean="0"/>
            </a:br>
            <a:r>
              <a:rPr kumimoji="1" lang="ja-JP" altLang="en-US" sz="2400" dirty="0" smtClean="0"/>
              <a:t>サンプリング</a:t>
            </a:r>
            <a:endParaRPr kumimoji="1" lang="en-US" altLang="ja-JP" sz="2400" dirty="0" smtClean="0"/>
          </a:p>
          <a:p>
            <a:pPr marL="0" indent="0">
              <a:buNone/>
            </a:pPr>
            <a:r>
              <a:rPr lang="ja-JP" altLang="en-US" sz="2800" dirty="0" smtClean="0"/>
              <a:t>特徴</a:t>
            </a:r>
            <a:endParaRPr kumimoji="1" lang="en-US" altLang="ja-JP" sz="2800" dirty="0" smtClean="0"/>
          </a:p>
          <a:p>
            <a:r>
              <a:rPr lang="ja-JP" altLang="en-US" sz="2400" dirty="0" smtClean="0"/>
              <a:t>頻出利用法は</a:t>
            </a:r>
            <a:r>
              <a:rPr lang="en-US" altLang="ja-JP" sz="2400" dirty="0" smtClean="0"/>
              <a:t/>
            </a:r>
            <a:br>
              <a:rPr lang="en-US" altLang="ja-JP" sz="2400" dirty="0" smtClean="0"/>
            </a:br>
            <a:r>
              <a:rPr lang="ja-JP" altLang="en-US" sz="2400" dirty="0" smtClean="0"/>
              <a:t>バージョンアップに伴い</a:t>
            </a:r>
            <a:r>
              <a:rPr lang="en-US" altLang="ja-JP" sz="2400" dirty="0" smtClean="0"/>
              <a:t/>
            </a:r>
            <a:br>
              <a:rPr lang="en-US" altLang="ja-JP" sz="2400" dirty="0" smtClean="0"/>
            </a:br>
            <a:r>
              <a:rPr lang="ja-JP" altLang="en-US" sz="2400" dirty="0" smtClean="0"/>
              <a:t>利用数が増加し続ける傾向</a:t>
            </a:r>
            <a:endParaRPr lang="en-US" altLang="ja-JP" sz="2400" dirty="0" smtClean="0"/>
          </a:p>
          <a:p>
            <a:r>
              <a:rPr lang="ja-JP" altLang="en-US" sz="2400" dirty="0" smtClean="0"/>
              <a:t>利用</a:t>
            </a:r>
            <a:r>
              <a:rPr lang="ja-JP" altLang="en-US" sz="2400" dirty="0"/>
              <a:t>数</a:t>
            </a:r>
            <a:r>
              <a:rPr lang="ja-JP" altLang="en-US" sz="2400" dirty="0" smtClean="0"/>
              <a:t>が少ない利用法は</a:t>
            </a:r>
            <a:r>
              <a:rPr lang="en-US" altLang="ja-JP" sz="2400" dirty="0" smtClean="0"/>
              <a:t/>
            </a:r>
            <a:br>
              <a:rPr lang="en-US" altLang="ja-JP" sz="2400" dirty="0" smtClean="0"/>
            </a:br>
            <a:r>
              <a:rPr lang="ja-JP" altLang="en-US" sz="2400" dirty="0" smtClean="0"/>
              <a:t>バージョンアップに伴い</a:t>
            </a:r>
            <a:r>
              <a:rPr lang="en-US" altLang="ja-JP" sz="2400" dirty="0" smtClean="0"/>
              <a:t/>
            </a:r>
            <a:br>
              <a:rPr lang="en-US" altLang="ja-JP" sz="2400" dirty="0" smtClean="0"/>
            </a:br>
            <a:r>
              <a:rPr lang="ja-JP" altLang="en-US" sz="2400" dirty="0" smtClean="0"/>
              <a:t>増減を繰り返すものが多い</a:t>
            </a:r>
            <a:endParaRPr lang="en-US" altLang="ja-JP" sz="2400" dirty="0"/>
          </a:p>
        </p:txBody>
      </p:sp>
      <p:sp>
        <p:nvSpPr>
          <p:cNvPr id="5" name="スライド番号プレースホルダー 4"/>
          <p:cNvSpPr>
            <a:spLocks noGrp="1"/>
          </p:cNvSpPr>
          <p:nvPr>
            <p:ph type="sldNum" sz="quarter" idx="12"/>
          </p:nvPr>
        </p:nvSpPr>
        <p:spPr/>
        <p:txBody>
          <a:bodyPr/>
          <a:lstStyle/>
          <a:p>
            <a:fld id="{42AAE327-59B1-4C4A-946E-D61FC4A97EA8}" type="slidenum">
              <a:rPr kumimoji="1" lang="ja-JP" altLang="en-US" smtClean="0"/>
              <a:t>26</a:t>
            </a:fld>
            <a:endParaRPr kumimoji="1" lang="ja-JP" altLang="en-US"/>
          </a:p>
        </p:txBody>
      </p:sp>
      <p:pic>
        <p:nvPicPr>
          <p:cNvPr id="6" name="図 5"/>
          <p:cNvPicPr>
            <a:picLocks noChangeAspect="1"/>
          </p:cNvPicPr>
          <p:nvPr/>
        </p:nvPicPr>
        <p:blipFill>
          <a:blip r:embed="rId2"/>
          <a:stretch>
            <a:fillRect/>
          </a:stretch>
        </p:blipFill>
        <p:spPr>
          <a:xfrm>
            <a:off x="5005493" y="1622162"/>
            <a:ext cx="3670195" cy="4706864"/>
          </a:xfrm>
          <a:prstGeom prst="rect">
            <a:avLst/>
          </a:prstGeom>
        </p:spPr>
      </p:pic>
    </p:spTree>
    <p:extLst>
      <p:ext uri="{BB962C8B-B14F-4D97-AF65-F5344CB8AC3E}">
        <p14:creationId xmlns:p14="http://schemas.microsoft.com/office/powerpoint/2010/main" val="23406569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利用法</a:t>
            </a:r>
            <a:r>
              <a:rPr lang="ja-JP" altLang="en-US" dirty="0" smtClean="0"/>
              <a:t>の種類の変遷</a:t>
            </a:r>
            <a:r>
              <a:rPr lang="en-US" altLang="ja-JP" dirty="0" smtClean="0"/>
              <a:t>:Intent</a:t>
            </a:r>
            <a:endParaRPr kumimoji="1" lang="ja-JP" altLang="en-US" dirty="0"/>
          </a:p>
        </p:txBody>
      </p:sp>
      <p:sp>
        <p:nvSpPr>
          <p:cNvPr id="3" name="コンテンツ プレースホルダー 2"/>
          <p:cNvSpPr>
            <a:spLocks noGrp="1"/>
          </p:cNvSpPr>
          <p:nvPr>
            <p:ph idx="1"/>
          </p:nvPr>
        </p:nvSpPr>
        <p:spPr>
          <a:xfrm>
            <a:off x="457200" y="1600200"/>
            <a:ext cx="8229600" cy="1739347"/>
          </a:xfrm>
        </p:spPr>
        <p:txBody>
          <a:bodyPr/>
          <a:lstStyle/>
          <a:p>
            <a:r>
              <a:rPr lang="ja-JP" altLang="en-US" sz="2400" dirty="0" smtClean="0"/>
              <a:t>各プロジェクトにおいて，</a:t>
            </a:r>
            <a:r>
              <a:rPr lang="en-US" altLang="ja-JP" sz="2400" dirty="0" smtClean="0"/>
              <a:t/>
            </a:r>
            <a:br>
              <a:rPr lang="en-US" altLang="ja-JP" sz="2400" dirty="0" smtClean="0"/>
            </a:br>
            <a:r>
              <a:rPr lang="ja-JP" altLang="en-US" sz="2400" dirty="0" smtClean="0"/>
              <a:t>利用法が何種類増加，</a:t>
            </a:r>
            <a:r>
              <a:rPr lang="en-US" altLang="ja-JP" sz="2400" dirty="0" smtClean="0"/>
              <a:t/>
            </a:r>
            <a:br>
              <a:rPr lang="en-US" altLang="ja-JP" sz="2400" dirty="0" smtClean="0"/>
            </a:br>
            <a:r>
              <a:rPr lang="ja-JP" altLang="en-US" sz="2400" dirty="0" smtClean="0"/>
              <a:t>減少したか</a:t>
            </a:r>
            <a:endParaRPr lang="en-US" altLang="ja-JP" sz="1600" dirty="0" smtClean="0"/>
          </a:p>
          <a:p>
            <a:endParaRPr kumimoji="1" lang="en-US" altLang="ja-JP" sz="2400" dirty="0"/>
          </a:p>
          <a:p>
            <a:r>
              <a:rPr lang="ja-JP" altLang="en-US" sz="2400" dirty="0" smtClean="0"/>
              <a:t>ほとんどのプロジェクトで，</a:t>
            </a:r>
            <a:r>
              <a:rPr lang="en-US" altLang="ja-JP" sz="2400" dirty="0" smtClean="0"/>
              <a:t/>
            </a:r>
            <a:br>
              <a:rPr lang="en-US" altLang="ja-JP" sz="2400" dirty="0" smtClean="0"/>
            </a:br>
            <a:r>
              <a:rPr lang="ja-JP" altLang="en-US" sz="2400" dirty="0" smtClean="0"/>
              <a:t>増加と減少は両方</a:t>
            </a:r>
            <a:r>
              <a:rPr lang="en-US" altLang="ja-JP" sz="2400" dirty="0" smtClean="0"/>
              <a:t/>
            </a:r>
            <a:br>
              <a:rPr lang="en-US" altLang="ja-JP" sz="2400" dirty="0" smtClean="0"/>
            </a:br>
            <a:r>
              <a:rPr lang="ja-JP" altLang="en-US" sz="2400" dirty="0" smtClean="0"/>
              <a:t>発生している</a:t>
            </a:r>
            <a:endParaRPr lang="en-US" altLang="ja-JP" sz="2400" dirty="0" smtClean="0"/>
          </a:p>
          <a:p>
            <a:endParaRPr kumimoji="1" lang="en-US" altLang="ja-JP" sz="2400" dirty="0"/>
          </a:p>
          <a:p>
            <a:r>
              <a:rPr lang="ja-JP" altLang="en-US" sz="2400" dirty="0" smtClean="0"/>
              <a:t>基本的に増加数の方が多い</a:t>
            </a:r>
            <a:endParaRPr kumimoji="1" lang="ja-JP" altLang="en-US" sz="2400" dirty="0"/>
          </a:p>
        </p:txBody>
      </p:sp>
      <p:pic>
        <p:nvPicPr>
          <p:cNvPr id="4" name="図 3"/>
          <p:cNvPicPr>
            <a:picLocks noChangeAspect="1"/>
          </p:cNvPicPr>
          <p:nvPr/>
        </p:nvPicPr>
        <p:blipFill>
          <a:blip r:embed="rId2"/>
          <a:stretch>
            <a:fillRect/>
          </a:stretch>
        </p:blipFill>
        <p:spPr>
          <a:xfrm>
            <a:off x="4673956" y="1947640"/>
            <a:ext cx="4355744" cy="4348156"/>
          </a:xfrm>
          <a:prstGeom prst="rect">
            <a:avLst/>
          </a:prstGeom>
        </p:spPr>
      </p:pic>
      <p:sp>
        <p:nvSpPr>
          <p:cNvPr id="5" name="スライド番号プレースホルダー 4"/>
          <p:cNvSpPr>
            <a:spLocks noGrp="1"/>
          </p:cNvSpPr>
          <p:nvPr>
            <p:ph type="sldNum" sz="quarter" idx="12"/>
          </p:nvPr>
        </p:nvSpPr>
        <p:spPr/>
        <p:txBody>
          <a:bodyPr/>
          <a:lstStyle/>
          <a:p>
            <a:fld id="{42AAE327-59B1-4C4A-946E-D61FC4A97EA8}" type="slidenum">
              <a:rPr kumimoji="1" lang="ja-JP" altLang="en-US" smtClean="0"/>
              <a:t>27</a:t>
            </a:fld>
            <a:endParaRPr kumimoji="1" lang="ja-JP" altLang="en-US"/>
          </a:p>
        </p:txBody>
      </p:sp>
    </p:spTree>
    <p:extLst>
      <p:ext uri="{BB962C8B-B14F-4D97-AF65-F5344CB8AC3E}">
        <p14:creationId xmlns:p14="http://schemas.microsoft.com/office/powerpoint/2010/main" val="22506094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RQ3:</a:t>
            </a:r>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457200" y="1600200"/>
            <a:ext cx="8442960" cy="4525963"/>
          </a:xfrm>
        </p:spPr>
        <p:txBody>
          <a:bodyPr/>
          <a:lstStyle/>
          <a:p>
            <a:pPr marL="0" indent="0">
              <a:buNone/>
            </a:pPr>
            <a:r>
              <a:rPr lang="en-US" altLang="ja-JP" sz="2800" dirty="0" smtClean="0"/>
              <a:t>RQ3:</a:t>
            </a:r>
            <a:r>
              <a:rPr lang="ja-JP" altLang="en-US" sz="2800" dirty="0" smtClean="0"/>
              <a:t>バージョンアップ</a:t>
            </a:r>
            <a:r>
              <a:rPr lang="ja-JP" altLang="en-US" sz="2800" dirty="0"/>
              <a:t>に伴う利用法の変遷</a:t>
            </a:r>
            <a:r>
              <a:rPr lang="ja-JP" altLang="en-US" sz="2800" dirty="0" smtClean="0"/>
              <a:t>に</a:t>
            </a:r>
            <a:r>
              <a:rPr lang="en-US" altLang="ja-JP" sz="2800" dirty="0" smtClean="0"/>
              <a:t/>
            </a:r>
            <a:br>
              <a:rPr lang="en-US" altLang="ja-JP" sz="2800" dirty="0" smtClean="0"/>
            </a:br>
            <a:r>
              <a:rPr lang="ja-JP" altLang="en-US" sz="2800" dirty="0" smtClean="0"/>
              <a:t>どの</a:t>
            </a:r>
            <a:r>
              <a:rPr lang="ja-JP" altLang="en-US" sz="2800" dirty="0"/>
              <a:t>よう</a:t>
            </a:r>
            <a:r>
              <a:rPr lang="ja-JP" altLang="en-US" sz="2800" dirty="0" smtClean="0"/>
              <a:t>な特徴</a:t>
            </a:r>
            <a:r>
              <a:rPr lang="ja-JP" altLang="en-US" sz="2800" dirty="0"/>
              <a:t>があるのか</a:t>
            </a:r>
            <a:r>
              <a:rPr lang="ja-JP" altLang="en-US" sz="2800" dirty="0" smtClean="0"/>
              <a:t>？</a:t>
            </a:r>
            <a:endParaRPr kumimoji="1" lang="en-US" altLang="ja-JP" sz="2800" dirty="0" smtClean="0"/>
          </a:p>
          <a:p>
            <a:endParaRPr lang="en-US" altLang="ja-JP" sz="2800" dirty="0"/>
          </a:p>
          <a:p>
            <a:pPr marL="0" indent="0">
              <a:buNone/>
            </a:pPr>
            <a:r>
              <a:rPr kumimoji="1" lang="en-US" altLang="ja-JP" sz="2800" dirty="0" smtClean="0"/>
              <a:t>A:</a:t>
            </a:r>
            <a:r>
              <a:rPr kumimoji="1" lang="ja-JP" altLang="en-US" sz="2800" dirty="0" smtClean="0"/>
              <a:t>頻出利用法は利用数が増加</a:t>
            </a:r>
            <a:r>
              <a:rPr lang="ja-JP" altLang="en-US" sz="2800" dirty="0" smtClean="0"/>
              <a:t>し続ける</a:t>
            </a:r>
            <a:r>
              <a:rPr kumimoji="1" lang="ja-JP" altLang="en-US" sz="2800" dirty="0" smtClean="0"/>
              <a:t>傾向，一方で，</a:t>
            </a:r>
            <a:r>
              <a:rPr kumimoji="1" lang="en-US" altLang="ja-JP" sz="2800" dirty="0" smtClean="0"/>
              <a:t/>
            </a:r>
            <a:br>
              <a:rPr kumimoji="1" lang="en-US" altLang="ja-JP" sz="2800" dirty="0" smtClean="0"/>
            </a:br>
            <a:r>
              <a:rPr kumimoji="1" lang="ja-JP" altLang="en-US" sz="2800" dirty="0" smtClean="0"/>
              <a:t>利用数が少ない利用法は増減を繰り返す傾向</a:t>
            </a:r>
            <a:endParaRPr lang="en-US" altLang="ja-JP" sz="2800" dirty="0" smtClean="0"/>
          </a:p>
          <a:p>
            <a:pPr lvl="1"/>
            <a:endParaRPr lang="en-US" altLang="ja-JP" dirty="0"/>
          </a:p>
          <a:p>
            <a:pPr marL="0" indent="0">
              <a:buNone/>
            </a:pPr>
            <a:r>
              <a:rPr kumimoji="1" lang="en-US" altLang="ja-JP" sz="2800" dirty="0" smtClean="0"/>
              <a:t>A:</a:t>
            </a:r>
            <a:r>
              <a:rPr kumimoji="1" lang="ja-JP" altLang="en-US" sz="2800" dirty="0" smtClean="0"/>
              <a:t>ほとんどのプロジェクトで利用法の種類は増加するが，</a:t>
            </a:r>
            <a:r>
              <a:rPr kumimoji="1" lang="en-US" altLang="ja-JP" sz="2800" dirty="0" smtClean="0"/>
              <a:t/>
            </a:r>
            <a:br>
              <a:rPr kumimoji="1" lang="en-US" altLang="ja-JP" sz="2800" dirty="0" smtClean="0"/>
            </a:br>
            <a:r>
              <a:rPr kumimoji="1" lang="ja-JP" altLang="en-US" sz="2800" dirty="0" smtClean="0"/>
              <a:t>増加だけでなく減少も発生している</a:t>
            </a:r>
            <a:endParaRPr lang="en-US" altLang="ja-JP" sz="2400"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28</a:t>
            </a:fld>
            <a:endParaRPr kumimoji="1" lang="ja-JP" altLang="en-US"/>
          </a:p>
        </p:txBody>
      </p:sp>
    </p:spTree>
    <p:extLst>
      <p:ext uri="{BB962C8B-B14F-4D97-AF65-F5344CB8AC3E}">
        <p14:creationId xmlns:p14="http://schemas.microsoft.com/office/powerpoint/2010/main" val="9176020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考察：利用法の変遷の情報を</a:t>
            </a:r>
            <a:r>
              <a:rPr lang="en-US" altLang="ja-JP" sz="4000" dirty="0" smtClean="0"/>
              <a:t/>
            </a:r>
            <a:br>
              <a:rPr lang="en-US" altLang="ja-JP" sz="4000" dirty="0" smtClean="0"/>
            </a:br>
            <a:r>
              <a:rPr lang="ja-JP" altLang="en-US" sz="4000" dirty="0" smtClean="0"/>
              <a:t>用いた評価</a:t>
            </a:r>
            <a:endParaRPr kumimoji="1" lang="ja-JP" altLang="en-US" sz="4000" dirty="0"/>
          </a:p>
        </p:txBody>
      </p:sp>
      <p:sp>
        <p:nvSpPr>
          <p:cNvPr id="3" name="コンテンツ プレースホルダー 2"/>
          <p:cNvSpPr>
            <a:spLocks noGrp="1"/>
          </p:cNvSpPr>
          <p:nvPr>
            <p:ph idx="1"/>
          </p:nvPr>
        </p:nvSpPr>
        <p:spPr>
          <a:xfrm>
            <a:off x="457200" y="1600201"/>
            <a:ext cx="8229600" cy="1527312"/>
          </a:xfrm>
        </p:spPr>
        <p:txBody>
          <a:bodyPr/>
          <a:lstStyle/>
          <a:p>
            <a:r>
              <a:rPr kumimoji="1" lang="en-US" altLang="ja-JP" sz="2800" dirty="0" smtClean="0"/>
              <a:t>RQ3 </a:t>
            </a:r>
            <a:r>
              <a:rPr lang="ja-JP" altLang="en-US" sz="2800" dirty="0" smtClean="0"/>
              <a:t>の結果から</a:t>
            </a:r>
            <a:r>
              <a:rPr kumimoji="1" lang="ja-JP" altLang="en-US" sz="2800" dirty="0" smtClean="0"/>
              <a:t>，</a:t>
            </a:r>
          </a:p>
          <a:p>
            <a:pPr lvl="1"/>
            <a:r>
              <a:rPr kumimoji="1" lang="ja-JP" altLang="en-US" sz="2400" dirty="0" smtClean="0"/>
              <a:t>利用数が少ない利用法は利用数の増減を繰り返す傾向</a:t>
            </a:r>
            <a:endParaRPr kumimoji="1" lang="en-US" altLang="ja-JP" sz="2400" dirty="0" smtClean="0"/>
          </a:p>
          <a:p>
            <a:pPr lvl="1"/>
            <a:r>
              <a:rPr lang="ja-JP" altLang="en-US" sz="2400" dirty="0" smtClean="0"/>
              <a:t>ほとんどのプロジェクトで利用法の種類が増加，減少</a:t>
            </a:r>
            <a:endParaRPr kumimoji="1" lang="en-US" altLang="ja-JP" sz="2400" dirty="0" smtClean="0"/>
          </a:p>
        </p:txBody>
      </p:sp>
      <p:sp>
        <p:nvSpPr>
          <p:cNvPr id="4" name="テキスト ボックス 3"/>
          <p:cNvSpPr txBox="1"/>
          <p:nvPr/>
        </p:nvSpPr>
        <p:spPr>
          <a:xfrm>
            <a:off x="457200" y="3127513"/>
            <a:ext cx="7970452" cy="1200329"/>
          </a:xfrm>
          <a:prstGeom prst="rect">
            <a:avLst/>
          </a:prstGeom>
          <a:noFill/>
        </p:spPr>
        <p:txBody>
          <a:bodyPr wrap="none" rtlCol="0">
            <a:spAutoFit/>
          </a:bodyPr>
          <a:lstStyle/>
          <a:p>
            <a:r>
              <a:rPr kumimoji="1" lang="ja-JP" altLang="en-US" sz="2400" dirty="0" smtClean="0"/>
              <a:t>ある利用法の利用数が複数のプロジェクトで同時に増加，</a:t>
            </a:r>
            <a:r>
              <a:rPr kumimoji="1" lang="en-US" altLang="ja-JP" sz="2400" dirty="0" smtClean="0"/>
              <a:t/>
            </a:r>
            <a:br>
              <a:rPr kumimoji="1" lang="en-US" altLang="ja-JP" sz="2400" dirty="0" smtClean="0"/>
            </a:br>
            <a:r>
              <a:rPr kumimoji="1" lang="ja-JP" altLang="en-US" sz="2400" dirty="0" smtClean="0"/>
              <a:t>または減少しているケースを発見できれば，利用法の評価に</a:t>
            </a:r>
            <a:r>
              <a:rPr kumimoji="1" lang="en-US" altLang="ja-JP" sz="2400" dirty="0" smtClean="0"/>
              <a:t/>
            </a:r>
            <a:br>
              <a:rPr kumimoji="1" lang="en-US" altLang="ja-JP" sz="2400" dirty="0" smtClean="0"/>
            </a:br>
            <a:r>
              <a:rPr kumimoji="1" lang="ja-JP" altLang="en-US" sz="2400" dirty="0" smtClean="0"/>
              <a:t>活用できるかもしれない</a:t>
            </a:r>
            <a:endParaRPr kumimoji="1" lang="ja-JP" altLang="en-US" sz="2400" dirty="0"/>
          </a:p>
        </p:txBody>
      </p:sp>
      <p:sp>
        <p:nvSpPr>
          <p:cNvPr id="5" name="テキスト ボックス 4"/>
          <p:cNvSpPr txBox="1"/>
          <p:nvPr/>
        </p:nvSpPr>
        <p:spPr>
          <a:xfrm>
            <a:off x="906522" y="4327842"/>
            <a:ext cx="7071808" cy="1938992"/>
          </a:xfrm>
          <a:prstGeom prst="rect">
            <a:avLst/>
          </a:prstGeom>
          <a:noFill/>
          <a:ln>
            <a:solidFill>
              <a:schemeClr val="tx1"/>
            </a:solidFill>
          </a:ln>
        </p:spPr>
        <p:txBody>
          <a:bodyPr wrap="none" rtlCol="0">
            <a:spAutoFit/>
          </a:bodyPr>
          <a:lstStyle/>
          <a:p>
            <a:r>
              <a:rPr lang="ja-JP" altLang="en-US" sz="2400" dirty="0" smtClean="0"/>
              <a:t>例：</a:t>
            </a:r>
            <a:endParaRPr lang="en-US" altLang="ja-JP" sz="2400" dirty="0" smtClean="0"/>
          </a:p>
          <a:p>
            <a:r>
              <a:rPr lang="ja-JP" altLang="en-US" sz="2400" dirty="0" smtClean="0"/>
              <a:t>全てのプロジェクトで利用法</a:t>
            </a:r>
            <a:r>
              <a:rPr lang="en-US" altLang="ja-JP" sz="2400" dirty="0" smtClean="0"/>
              <a:t>A</a:t>
            </a:r>
            <a:r>
              <a:rPr lang="ja-JP" altLang="en-US" sz="2400" dirty="0" smtClean="0"/>
              <a:t>の利用数が減少</a:t>
            </a:r>
            <a:endParaRPr lang="en-US" altLang="ja-JP" sz="2400" dirty="0" smtClean="0"/>
          </a:p>
          <a:p>
            <a:endParaRPr kumimoji="1" lang="en-US" altLang="ja-JP" sz="2400" dirty="0"/>
          </a:p>
          <a:p>
            <a:endParaRPr kumimoji="1" lang="en-US" altLang="ja-JP" sz="2400" dirty="0" smtClean="0"/>
          </a:p>
          <a:p>
            <a:r>
              <a:rPr kumimoji="1" lang="ja-JP" altLang="en-US" sz="2400" dirty="0" smtClean="0"/>
              <a:t>利用法</a:t>
            </a:r>
            <a:r>
              <a:rPr kumimoji="1" lang="en-US" altLang="ja-JP" sz="2400" dirty="0" smtClean="0"/>
              <a:t>A </a:t>
            </a:r>
            <a:r>
              <a:rPr kumimoji="1" lang="ja-JP" altLang="en-US" sz="2400" dirty="0" smtClean="0"/>
              <a:t>は開発者に好まれなくなってきている利用法</a:t>
            </a:r>
            <a:endParaRPr kumimoji="1" lang="ja-JP" altLang="en-US" sz="2400" dirty="0"/>
          </a:p>
        </p:txBody>
      </p:sp>
      <p:sp>
        <p:nvSpPr>
          <p:cNvPr id="6" name="下矢印 5"/>
          <p:cNvSpPr/>
          <p:nvPr/>
        </p:nvSpPr>
        <p:spPr>
          <a:xfrm>
            <a:off x="4093668" y="5309510"/>
            <a:ext cx="834887" cy="4373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スライド番号プレースホルダー 6"/>
          <p:cNvSpPr>
            <a:spLocks noGrp="1"/>
          </p:cNvSpPr>
          <p:nvPr>
            <p:ph type="sldNum" sz="quarter" idx="12"/>
          </p:nvPr>
        </p:nvSpPr>
        <p:spPr/>
        <p:txBody>
          <a:bodyPr/>
          <a:lstStyle/>
          <a:p>
            <a:fld id="{42AAE327-59B1-4C4A-946E-D61FC4A97EA8}" type="slidenum">
              <a:rPr kumimoji="1" lang="ja-JP" altLang="en-US" smtClean="0"/>
              <a:t>29</a:t>
            </a:fld>
            <a:endParaRPr kumimoji="1" lang="ja-JP" altLang="en-US"/>
          </a:p>
        </p:txBody>
      </p:sp>
    </p:spTree>
    <p:extLst>
      <p:ext uri="{BB962C8B-B14F-4D97-AF65-F5344CB8AC3E}">
        <p14:creationId xmlns:p14="http://schemas.microsoft.com/office/powerpoint/2010/main" val="16332013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r>
              <a:rPr kumimoji="1" lang="en-US" altLang="ja-JP" dirty="0" smtClean="0"/>
              <a:t>:API </a:t>
            </a:r>
            <a:r>
              <a:rPr kumimoji="1" lang="ja-JP" altLang="en-US" dirty="0" smtClean="0"/>
              <a:t>利用法の学習</a:t>
            </a:r>
            <a:endParaRPr kumimoji="1" lang="ja-JP" altLang="en-US" dirty="0"/>
          </a:p>
        </p:txBody>
      </p:sp>
      <p:sp>
        <p:nvSpPr>
          <p:cNvPr id="3" name="コンテンツ プレースホルダー 2"/>
          <p:cNvSpPr>
            <a:spLocks noGrp="1"/>
          </p:cNvSpPr>
          <p:nvPr>
            <p:ph idx="1"/>
          </p:nvPr>
        </p:nvSpPr>
        <p:spPr>
          <a:xfrm>
            <a:off x="457200" y="1600201"/>
            <a:ext cx="8686800" cy="2984412"/>
          </a:xfrm>
        </p:spPr>
        <p:txBody>
          <a:bodyPr/>
          <a:lstStyle/>
          <a:p>
            <a:pPr marL="0" indent="0">
              <a:buNone/>
            </a:pPr>
            <a:r>
              <a:rPr kumimoji="1" lang="en-US" altLang="ja-JP" sz="2400" dirty="0" smtClean="0"/>
              <a:t>API </a:t>
            </a:r>
            <a:r>
              <a:rPr kumimoji="1" lang="ja-JP" altLang="en-US" sz="2400" dirty="0" smtClean="0"/>
              <a:t>を利用するためには，利用法を学習する必要がある</a:t>
            </a:r>
            <a:endParaRPr kumimoji="1" lang="en-US" altLang="ja-JP" sz="2400" dirty="0" smtClean="0"/>
          </a:p>
          <a:p>
            <a:r>
              <a:rPr lang="ja-JP" altLang="en-US" sz="2400" dirty="0"/>
              <a:t>メソッド</a:t>
            </a:r>
            <a:r>
              <a:rPr lang="ja-JP" altLang="en-US" sz="2400" dirty="0" smtClean="0"/>
              <a:t>の組み合わせ方</a:t>
            </a:r>
            <a:endParaRPr lang="en-US" altLang="ja-JP" sz="2400" dirty="0" smtClean="0"/>
          </a:p>
          <a:p>
            <a:r>
              <a:rPr lang="ja-JP" altLang="en-US" sz="2400" dirty="0" smtClean="0"/>
              <a:t>メソッドの呼び出し順序などの制約</a:t>
            </a:r>
            <a:endParaRPr lang="en-US" altLang="ja-JP" sz="2400" dirty="0" smtClean="0"/>
          </a:p>
          <a:p>
            <a:endParaRPr lang="en-US" altLang="ja-JP" sz="2400" dirty="0" smtClean="0"/>
          </a:p>
          <a:p>
            <a:pPr marL="0" indent="0">
              <a:buNone/>
            </a:pPr>
            <a:r>
              <a:rPr lang="ja-JP" altLang="en-US" sz="2400" dirty="0"/>
              <a:t>しかし</a:t>
            </a:r>
            <a:r>
              <a:rPr lang="en-US" altLang="ja-JP" sz="2400" dirty="0"/>
              <a:t>…</a:t>
            </a:r>
          </a:p>
          <a:p>
            <a:pPr marL="0" indent="0">
              <a:buNone/>
            </a:pPr>
            <a:r>
              <a:rPr lang="en-US" altLang="ja-JP" sz="2400" dirty="0" smtClean="0"/>
              <a:t>API</a:t>
            </a:r>
            <a:r>
              <a:rPr lang="ja-JP" altLang="en-US" sz="2400" dirty="0" err="1" smtClean="0"/>
              <a:t>の利</a:t>
            </a:r>
            <a:r>
              <a:rPr lang="ja-JP" altLang="en-US" sz="2400" dirty="0" smtClean="0"/>
              <a:t>用法はドキュメントなどに十分示されていない</a:t>
            </a:r>
            <a:r>
              <a:rPr lang="en-US" altLang="ja-JP" sz="2400" dirty="0" smtClean="0"/>
              <a:t/>
            </a:r>
            <a:br>
              <a:rPr lang="en-US" altLang="ja-JP" sz="2400" dirty="0" smtClean="0"/>
            </a:br>
            <a:r>
              <a:rPr lang="ja-JP" altLang="en-US" sz="2400" dirty="0" smtClean="0"/>
              <a:t>ことが多い</a:t>
            </a:r>
            <a:endParaRPr lang="en-US" altLang="ja-JP" sz="2400" dirty="0" smtClean="0"/>
          </a:p>
        </p:txBody>
      </p:sp>
      <p:sp>
        <p:nvSpPr>
          <p:cNvPr id="4" name="右矢印 3"/>
          <p:cNvSpPr/>
          <p:nvPr/>
        </p:nvSpPr>
        <p:spPr>
          <a:xfrm rot="5400000">
            <a:off x="4304643" y="4468998"/>
            <a:ext cx="523598" cy="11658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329033" y="5519243"/>
            <a:ext cx="8474821" cy="523220"/>
          </a:xfrm>
          <a:prstGeom prst="rect">
            <a:avLst/>
          </a:prstGeom>
          <a:noFill/>
        </p:spPr>
        <p:txBody>
          <a:bodyPr wrap="none" rtlCol="0">
            <a:spAutoFit/>
          </a:bodyPr>
          <a:lstStyle/>
          <a:p>
            <a:r>
              <a:rPr kumimoji="1" lang="ja-JP" altLang="en-US" sz="2800" dirty="0" smtClean="0"/>
              <a:t>リポジトリマイニング</a:t>
            </a:r>
            <a:r>
              <a:rPr lang="ja-JP" altLang="en-US" sz="2800" dirty="0" smtClean="0"/>
              <a:t>を活用した</a:t>
            </a:r>
            <a:r>
              <a:rPr kumimoji="1" lang="ja-JP" altLang="en-US" sz="2800" dirty="0" smtClean="0"/>
              <a:t> </a:t>
            </a:r>
            <a:r>
              <a:rPr kumimoji="1" lang="en-US" altLang="ja-JP" sz="2800" dirty="0" smtClean="0"/>
              <a:t>API </a:t>
            </a:r>
            <a:r>
              <a:rPr lang="ja-JP" altLang="en-US" sz="2800" dirty="0"/>
              <a:t>利用法</a:t>
            </a:r>
            <a:r>
              <a:rPr lang="ja-JP" altLang="en-US" sz="2800" dirty="0" smtClean="0"/>
              <a:t>の学習支援</a:t>
            </a:r>
            <a:endParaRPr kumimoji="1" lang="ja-JP" altLang="en-US" sz="2800" dirty="0"/>
          </a:p>
        </p:txBody>
      </p:sp>
      <p:sp>
        <p:nvSpPr>
          <p:cNvPr id="6" name="スライド番号プレースホルダー 5"/>
          <p:cNvSpPr>
            <a:spLocks noGrp="1"/>
          </p:cNvSpPr>
          <p:nvPr>
            <p:ph type="sldNum" sz="quarter" idx="12"/>
          </p:nvPr>
        </p:nvSpPr>
        <p:spPr/>
        <p:txBody>
          <a:bodyPr/>
          <a:lstStyle/>
          <a:p>
            <a:fld id="{42AAE327-59B1-4C4A-946E-D61FC4A97EA8}" type="slidenum">
              <a:rPr kumimoji="1" lang="ja-JP" altLang="en-US" smtClean="0"/>
              <a:t>3</a:t>
            </a:fld>
            <a:endParaRPr kumimoji="1" lang="ja-JP" altLang="en-US"/>
          </a:p>
        </p:txBody>
      </p:sp>
    </p:spTree>
    <p:extLst>
      <p:ext uri="{BB962C8B-B14F-4D97-AF65-F5344CB8AC3E}">
        <p14:creationId xmlns:p14="http://schemas.microsoft.com/office/powerpoint/2010/main" val="36890385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利用数の減少の要因</a:t>
            </a:r>
            <a:endParaRPr kumimoji="1" lang="ja-JP" altLang="en-US" dirty="0"/>
          </a:p>
        </p:txBody>
      </p:sp>
      <p:sp>
        <p:nvSpPr>
          <p:cNvPr id="3" name="コンテンツ プレースホルダー 2"/>
          <p:cNvSpPr>
            <a:spLocks noGrp="1"/>
          </p:cNvSpPr>
          <p:nvPr>
            <p:ph idx="1"/>
          </p:nvPr>
        </p:nvSpPr>
        <p:spPr>
          <a:xfrm>
            <a:off x="457200" y="1600201"/>
            <a:ext cx="8686800" cy="3602736"/>
          </a:xfrm>
        </p:spPr>
        <p:txBody>
          <a:bodyPr/>
          <a:lstStyle/>
          <a:p>
            <a:r>
              <a:rPr lang="ja-JP" altLang="en-US" sz="2400" dirty="0"/>
              <a:t>複数</a:t>
            </a:r>
            <a:r>
              <a:rPr lang="ja-JP" altLang="en-US" sz="2400" dirty="0" smtClean="0"/>
              <a:t>のプロジェクトで同時に利用数が減少する</a:t>
            </a:r>
            <a:r>
              <a:rPr lang="en-US" altLang="ja-JP" sz="2400" dirty="0" smtClean="0"/>
              <a:t/>
            </a:r>
            <a:br>
              <a:rPr lang="en-US" altLang="ja-JP" sz="2400" dirty="0" smtClean="0"/>
            </a:br>
            <a:r>
              <a:rPr lang="ja-JP" altLang="en-US" sz="2400" dirty="0" smtClean="0"/>
              <a:t>利用法を確認</a:t>
            </a:r>
            <a:endParaRPr lang="en-US" altLang="ja-JP" sz="2400" dirty="0"/>
          </a:p>
          <a:p>
            <a:r>
              <a:rPr lang="ja-JP" altLang="en-US" sz="2400" dirty="0" smtClean="0"/>
              <a:t>利用数が減少し</a:t>
            </a:r>
            <a:r>
              <a:rPr lang="ja-JP" altLang="en-US" sz="2400" dirty="0"/>
              <a:t>た</a:t>
            </a:r>
            <a:r>
              <a:rPr lang="ja-JP" altLang="en-US" sz="2400" dirty="0" smtClean="0"/>
              <a:t>要因を調査</a:t>
            </a:r>
            <a:endParaRPr lang="en-US" altLang="ja-JP" sz="2400" dirty="0" smtClean="0"/>
          </a:p>
          <a:p>
            <a:pPr lvl="1"/>
            <a:r>
              <a:rPr lang="ja-JP" altLang="en-US" sz="2400" dirty="0" smtClean="0"/>
              <a:t>メソッドが追加，削除されて別の</a:t>
            </a:r>
            <a:r>
              <a:rPr lang="ja-JP" altLang="en-US" sz="2400" dirty="0"/>
              <a:t>利用法</a:t>
            </a:r>
            <a:r>
              <a:rPr lang="ja-JP" altLang="en-US" sz="2400" dirty="0" smtClean="0"/>
              <a:t>に変化</a:t>
            </a:r>
            <a:endParaRPr lang="en-US" altLang="ja-JP" sz="2400" dirty="0" smtClean="0"/>
          </a:p>
          <a:p>
            <a:pPr lvl="1"/>
            <a:r>
              <a:rPr lang="en-US" altLang="ja-JP" sz="2400" dirty="0" smtClean="0"/>
              <a:t>API </a:t>
            </a:r>
            <a:r>
              <a:rPr lang="ja-JP" altLang="en-US" sz="2400" dirty="0" smtClean="0"/>
              <a:t>を利用していたソースコードがプロジェクトの</a:t>
            </a:r>
            <a:r>
              <a:rPr lang="en-US" altLang="ja-JP" sz="2400" dirty="0" smtClean="0"/>
              <a:t/>
            </a:r>
            <a:br>
              <a:rPr lang="en-US" altLang="ja-JP" sz="2400" dirty="0" smtClean="0"/>
            </a:br>
            <a:r>
              <a:rPr lang="ja-JP" altLang="en-US" sz="2400" dirty="0" smtClean="0"/>
              <a:t>外部ファイルへ移動</a:t>
            </a:r>
            <a:endParaRPr lang="en-US" altLang="ja-JP" sz="2400" dirty="0"/>
          </a:p>
          <a:p>
            <a:r>
              <a:rPr lang="ja-JP" altLang="en-US" sz="2400" dirty="0" smtClean="0"/>
              <a:t>プロジェクト間でこれらの要因が共通していなかった</a:t>
            </a:r>
            <a:endParaRPr lang="en-US" altLang="ja-JP" sz="2400" dirty="0" smtClean="0"/>
          </a:p>
          <a:p>
            <a:pPr marL="0" indent="0">
              <a:buNone/>
            </a:pPr>
            <a:r>
              <a:rPr kumimoji="1" lang="ja-JP" altLang="en-US" sz="2800" dirty="0" smtClean="0"/>
              <a:t>この例では同時に利用数が減少したのは偶然</a:t>
            </a:r>
            <a:r>
              <a:rPr lang="ja-JP" altLang="en-US" sz="2800" dirty="0" smtClean="0"/>
              <a:t>だったが，</a:t>
            </a:r>
            <a:r>
              <a:rPr lang="en-US" altLang="ja-JP" sz="2800" dirty="0" smtClean="0"/>
              <a:t/>
            </a:r>
            <a:br>
              <a:rPr lang="en-US" altLang="ja-JP" sz="2800" dirty="0" smtClean="0"/>
            </a:br>
            <a:r>
              <a:rPr lang="ja-JP" altLang="en-US" sz="2800" dirty="0" smtClean="0"/>
              <a:t>利用</a:t>
            </a:r>
            <a:r>
              <a:rPr lang="ja-JP" altLang="en-US" sz="2800" dirty="0"/>
              <a:t>するプロジェクトで同時</a:t>
            </a:r>
            <a:r>
              <a:rPr lang="ja-JP" altLang="en-US" sz="2800" dirty="0" smtClean="0"/>
              <a:t>に利用数が減少する</a:t>
            </a:r>
            <a:r>
              <a:rPr lang="en-US" altLang="ja-JP" sz="2800" dirty="0" smtClean="0"/>
              <a:t/>
            </a:r>
            <a:br>
              <a:rPr lang="en-US" altLang="ja-JP" sz="2800" dirty="0" smtClean="0"/>
            </a:br>
            <a:r>
              <a:rPr lang="ja-JP" altLang="en-US" sz="2800" dirty="0" smtClean="0"/>
              <a:t>ケースを発見できた</a:t>
            </a:r>
            <a:endParaRPr kumimoji="1" lang="ja-JP" altLang="en-US" sz="2800"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30</a:t>
            </a:fld>
            <a:endParaRPr kumimoji="1" lang="ja-JP" altLang="en-US"/>
          </a:p>
        </p:txBody>
      </p:sp>
    </p:spTree>
    <p:extLst>
      <p:ext uri="{BB962C8B-B14F-4D97-AF65-F5344CB8AC3E}">
        <p14:creationId xmlns:p14="http://schemas.microsoft.com/office/powerpoint/2010/main" val="1445363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a:t>
            </a:r>
            <a:r>
              <a:rPr lang="ja-JP" altLang="en-US" dirty="0"/>
              <a:t>め</a:t>
            </a:r>
            <a:endParaRPr kumimoji="1" lang="ja-JP" altLang="en-US" dirty="0"/>
          </a:p>
        </p:txBody>
      </p:sp>
      <p:sp>
        <p:nvSpPr>
          <p:cNvPr id="3" name="コンテンツ プレースホルダー 2"/>
          <p:cNvSpPr>
            <a:spLocks noGrp="1"/>
          </p:cNvSpPr>
          <p:nvPr>
            <p:ph idx="1"/>
          </p:nvPr>
        </p:nvSpPr>
        <p:spPr/>
        <p:txBody>
          <a:bodyPr/>
          <a:lstStyle/>
          <a:p>
            <a:r>
              <a:rPr lang="en-US" altLang="ja-JP" sz="2800" dirty="0" smtClean="0"/>
              <a:t>API </a:t>
            </a:r>
            <a:r>
              <a:rPr lang="ja-JP" altLang="en-US" sz="2800" dirty="0" smtClean="0"/>
              <a:t>利用法のマイニングにおいて考慮すべき点</a:t>
            </a:r>
            <a:endParaRPr lang="en-US" altLang="ja-JP" sz="2800" dirty="0" smtClean="0"/>
          </a:p>
          <a:p>
            <a:pPr lvl="1"/>
            <a:r>
              <a:rPr lang="en-US" altLang="ja-JP" sz="2400" dirty="0" smtClean="0"/>
              <a:t>API </a:t>
            </a:r>
            <a:r>
              <a:rPr lang="ja-JP" altLang="en-US" sz="2400" dirty="0" smtClean="0"/>
              <a:t>で実現できる処理を幅広く学習</a:t>
            </a:r>
            <a:r>
              <a:rPr lang="ja-JP" altLang="en-US" sz="2400" dirty="0"/>
              <a:t>するためには，</a:t>
            </a:r>
            <a:r>
              <a:rPr lang="en-US" altLang="ja-JP" sz="2400" dirty="0"/>
              <a:t/>
            </a:r>
            <a:br>
              <a:rPr lang="en-US" altLang="ja-JP" sz="2400" dirty="0"/>
            </a:br>
            <a:r>
              <a:rPr lang="ja-JP" altLang="en-US" sz="2400" dirty="0"/>
              <a:t>利用数が少ない</a:t>
            </a:r>
            <a:r>
              <a:rPr lang="ja-JP" altLang="en-US" sz="2400" dirty="0" smtClean="0"/>
              <a:t>利用法にも注目する</a:t>
            </a:r>
            <a:r>
              <a:rPr lang="ja-JP" altLang="en-US" sz="2400" dirty="0"/>
              <a:t>必要がある</a:t>
            </a:r>
          </a:p>
          <a:p>
            <a:pPr lvl="1"/>
            <a:r>
              <a:rPr lang="en-US" altLang="ja-JP" sz="2400" dirty="0" smtClean="0"/>
              <a:t>API </a:t>
            </a:r>
            <a:r>
              <a:rPr lang="ja-JP" altLang="en-US" sz="2400" dirty="0" smtClean="0"/>
              <a:t>によってはプロジェクト固有の利用法の割合が高いことがあり，そのような場合プロジェクトの選び方によって</a:t>
            </a:r>
            <a:r>
              <a:rPr lang="en-US" altLang="ja-JP" sz="2400" dirty="0" smtClean="0"/>
              <a:t/>
            </a:r>
            <a:br>
              <a:rPr lang="en-US" altLang="ja-JP" sz="2400" dirty="0" smtClean="0"/>
            </a:br>
            <a:r>
              <a:rPr lang="ja-JP" altLang="en-US" sz="2400" dirty="0" smtClean="0"/>
              <a:t>結果が大きく変動しうる</a:t>
            </a:r>
            <a:endParaRPr lang="en-US" altLang="ja-JP" sz="2400" dirty="0" smtClean="0"/>
          </a:p>
          <a:p>
            <a:pPr lvl="1"/>
            <a:r>
              <a:rPr lang="ja-JP" altLang="en-US" sz="2400" dirty="0" smtClean="0"/>
              <a:t>幾つ</a:t>
            </a:r>
            <a:r>
              <a:rPr lang="ja-JP" altLang="en-US" sz="2400" dirty="0"/>
              <a:t>かの利用法に</a:t>
            </a:r>
            <a:r>
              <a:rPr lang="ja-JP" altLang="en-US" sz="2400" dirty="0" smtClean="0"/>
              <a:t>おいて，利用するプロジェクトで</a:t>
            </a:r>
            <a:r>
              <a:rPr lang="ja-JP" altLang="en-US" sz="2400" dirty="0"/>
              <a:t>同時</a:t>
            </a:r>
            <a:r>
              <a:rPr lang="ja-JP" altLang="en-US" sz="2400" dirty="0" smtClean="0"/>
              <a:t>に</a:t>
            </a:r>
            <a:r>
              <a:rPr lang="en-US" altLang="ja-JP" sz="2400" dirty="0" smtClean="0"/>
              <a:t/>
            </a:r>
            <a:br>
              <a:rPr lang="en-US" altLang="ja-JP" sz="2400" dirty="0" smtClean="0"/>
            </a:br>
            <a:r>
              <a:rPr lang="ja-JP" altLang="en-US" sz="2400" dirty="0" smtClean="0"/>
              <a:t>利用数が減少するケースを発見し，利用数の評価に</a:t>
            </a:r>
            <a:r>
              <a:rPr lang="en-US" altLang="ja-JP" sz="2400" dirty="0" smtClean="0"/>
              <a:t/>
            </a:r>
            <a:br>
              <a:rPr lang="en-US" altLang="ja-JP" sz="2400" dirty="0" smtClean="0"/>
            </a:br>
            <a:r>
              <a:rPr lang="ja-JP" altLang="en-US" sz="2400" dirty="0" smtClean="0"/>
              <a:t>有用である</a:t>
            </a:r>
            <a:r>
              <a:rPr lang="ja-JP" altLang="en-US" sz="2400" dirty="0"/>
              <a:t>可能性</a:t>
            </a:r>
            <a:r>
              <a:rPr lang="ja-JP" altLang="en-US" sz="2400" dirty="0" smtClean="0"/>
              <a:t>がある</a:t>
            </a:r>
            <a:endParaRPr lang="ja-JP" altLang="en-US" sz="2800" dirty="0"/>
          </a:p>
          <a:p>
            <a:endParaRPr kumimoji="1" lang="ja-JP" altLang="en-US" sz="2800"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31</a:t>
            </a:fld>
            <a:endParaRPr kumimoji="1" lang="ja-JP" altLang="en-US"/>
          </a:p>
        </p:txBody>
      </p:sp>
    </p:spTree>
    <p:extLst>
      <p:ext uri="{BB962C8B-B14F-4D97-AF65-F5344CB8AC3E}">
        <p14:creationId xmlns:p14="http://schemas.microsoft.com/office/powerpoint/2010/main" val="29501760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利用</a:t>
            </a:r>
            <a:r>
              <a:rPr lang="ja-JP" altLang="en-US" dirty="0"/>
              <a:t>数</a:t>
            </a:r>
            <a:r>
              <a:rPr lang="ja-JP" altLang="en-US" dirty="0" smtClean="0"/>
              <a:t>の変遷</a:t>
            </a:r>
            <a:endParaRPr kumimoji="1" lang="ja-JP" altLang="en-US" dirty="0"/>
          </a:p>
        </p:txBody>
      </p:sp>
      <p:pic>
        <p:nvPicPr>
          <p:cNvPr id="4" name="コンテンツ プレースホルダー 3"/>
          <p:cNvPicPr>
            <a:picLocks noGrp="1" noChangeAspect="1"/>
          </p:cNvPicPr>
          <p:nvPr>
            <p:ph idx="1"/>
          </p:nvPr>
        </p:nvPicPr>
        <p:blipFill>
          <a:blip r:embed="rId2"/>
          <a:stretch>
            <a:fillRect/>
          </a:stretch>
        </p:blipFill>
        <p:spPr>
          <a:xfrm>
            <a:off x="4663599" y="1874520"/>
            <a:ext cx="4480401" cy="4480401"/>
          </a:xfrm>
          <a:prstGeom prst="rect">
            <a:avLst/>
          </a:prstGeom>
        </p:spPr>
      </p:pic>
      <p:sp>
        <p:nvSpPr>
          <p:cNvPr id="5" name="コンテンツ プレースホルダー 2"/>
          <p:cNvSpPr txBox="1">
            <a:spLocks/>
          </p:cNvSpPr>
          <p:nvPr/>
        </p:nvSpPr>
        <p:spPr bwMode="auto">
          <a:xfrm>
            <a:off x="457200" y="1600201"/>
            <a:ext cx="8229600" cy="332613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dirty="0" smtClean="0"/>
              <a:t>各利用法について，</a:t>
            </a:r>
            <a:r>
              <a:rPr lang="en-US" altLang="ja-JP" sz="2400" dirty="0" smtClean="0"/>
              <a:t/>
            </a:r>
            <a:br>
              <a:rPr lang="en-US" altLang="ja-JP" sz="2400" dirty="0" smtClean="0"/>
            </a:br>
            <a:r>
              <a:rPr lang="ja-JP" altLang="en-US" sz="2400" dirty="0" smtClean="0"/>
              <a:t>プロジェクトごとの利用数の</a:t>
            </a:r>
            <a:r>
              <a:rPr lang="en-US" altLang="ja-JP" sz="2400" dirty="0" smtClean="0"/>
              <a:t/>
            </a:r>
            <a:br>
              <a:rPr lang="en-US" altLang="ja-JP" sz="2400" dirty="0" smtClean="0"/>
            </a:br>
            <a:r>
              <a:rPr lang="ja-JP" altLang="en-US" sz="2400" dirty="0"/>
              <a:t>変遷</a:t>
            </a:r>
            <a:r>
              <a:rPr lang="ja-JP" altLang="en-US" sz="2400" dirty="0" smtClean="0"/>
              <a:t>を調査</a:t>
            </a:r>
            <a:endParaRPr lang="en-US" altLang="ja-JP" sz="2400" kern="0" dirty="0" smtClean="0"/>
          </a:p>
          <a:p>
            <a:endParaRPr lang="en-US" altLang="ja-JP" sz="2400" kern="0" dirty="0"/>
          </a:p>
          <a:p>
            <a:r>
              <a:rPr lang="ja-JP" altLang="en-US" sz="2400" kern="0" dirty="0" smtClean="0"/>
              <a:t>利用数が多いプロジェクトは，</a:t>
            </a:r>
            <a:r>
              <a:rPr lang="en-US" altLang="ja-JP" sz="2400" kern="0" dirty="0" smtClean="0"/>
              <a:t/>
            </a:r>
            <a:br>
              <a:rPr lang="en-US" altLang="ja-JP" sz="2400" kern="0" dirty="0" smtClean="0"/>
            </a:br>
            <a:r>
              <a:rPr lang="ja-JP" altLang="en-US" sz="2400" kern="0" dirty="0" smtClean="0"/>
              <a:t>複数のプロジェクトで増加</a:t>
            </a:r>
            <a:endParaRPr lang="en-US" altLang="ja-JP" sz="2400" kern="0" dirty="0" smtClean="0"/>
          </a:p>
          <a:p>
            <a:endParaRPr lang="en-US" altLang="ja-JP" sz="2400" kern="0" dirty="0" smtClean="0"/>
          </a:p>
          <a:p>
            <a:r>
              <a:rPr lang="ja-JP" altLang="en-US" sz="2400" kern="0" dirty="0" smtClean="0"/>
              <a:t>利用する全てのプロジェクト</a:t>
            </a:r>
            <a:r>
              <a:rPr lang="ja-JP" altLang="en-US" sz="2400" kern="0" dirty="0"/>
              <a:t>で</a:t>
            </a:r>
            <a:r>
              <a:rPr lang="en-US" altLang="ja-JP" sz="2400" kern="0" dirty="0" smtClean="0"/>
              <a:t/>
            </a:r>
            <a:br>
              <a:rPr lang="en-US" altLang="ja-JP" sz="2400" kern="0" dirty="0" smtClean="0"/>
            </a:br>
            <a:r>
              <a:rPr lang="ja-JP" altLang="en-US" sz="2400" kern="0" dirty="0" smtClean="0"/>
              <a:t>減少している利用法がある</a:t>
            </a:r>
            <a:endParaRPr lang="en-US" altLang="ja-JP" sz="2400" kern="0" dirty="0" smtClean="0"/>
          </a:p>
        </p:txBody>
      </p:sp>
      <p:sp>
        <p:nvSpPr>
          <p:cNvPr id="3" name="スライド番号プレースホルダー 2"/>
          <p:cNvSpPr>
            <a:spLocks noGrp="1"/>
          </p:cNvSpPr>
          <p:nvPr>
            <p:ph type="sldNum" sz="quarter" idx="12"/>
          </p:nvPr>
        </p:nvSpPr>
        <p:spPr/>
        <p:txBody>
          <a:bodyPr/>
          <a:lstStyle/>
          <a:p>
            <a:fld id="{42AAE327-59B1-4C4A-946E-D61FC4A97EA8}" type="slidenum">
              <a:rPr kumimoji="1" lang="ja-JP" altLang="en-US" smtClean="0"/>
              <a:t>32</a:t>
            </a:fld>
            <a:endParaRPr kumimoji="1" lang="ja-JP" altLang="en-US"/>
          </a:p>
        </p:txBody>
      </p:sp>
    </p:spTree>
    <p:extLst>
      <p:ext uri="{BB962C8B-B14F-4D97-AF65-F5344CB8AC3E}">
        <p14:creationId xmlns:p14="http://schemas.microsoft.com/office/powerpoint/2010/main" val="24051047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コード例：</a:t>
            </a:r>
            <a:r>
              <a:rPr kumimoji="1" lang="en-US" altLang="ja-JP" dirty="0" smtClean="0"/>
              <a:t>Cursor</a:t>
            </a:r>
            <a:endParaRPr kumimoji="1" lang="ja-JP" altLang="en-US"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33</a:t>
            </a:fld>
            <a:endParaRPr kumimoji="1" lang="ja-JP" altLang="en-US"/>
          </a:p>
        </p:txBody>
      </p:sp>
      <p:sp>
        <p:nvSpPr>
          <p:cNvPr id="6" name="AutoShape 9"/>
          <p:cNvSpPr>
            <a:spLocks noChangeArrowheads="1"/>
          </p:cNvSpPr>
          <p:nvPr/>
        </p:nvSpPr>
        <p:spPr bwMode="auto">
          <a:xfrm>
            <a:off x="310108" y="2246812"/>
            <a:ext cx="4193178" cy="2936152"/>
          </a:xfrm>
          <a:prstGeom prst="foldedCorner">
            <a:avLst>
              <a:gd name="adj" fmla="val 22641"/>
            </a:avLst>
          </a:prstGeom>
          <a:solidFill>
            <a:srgbClr val="FFFFFF"/>
          </a:solidFill>
          <a:ln w="9525">
            <a:solidFill>
              <a:schemeClr val="tx1"/>
            </a:solidFill>
            <a:round/>
            <a:headEnd/>
            <a:tailEnd/>
          </a:ln>
        </p:spPr>
        <p:txBody>
          <a:bodyPr wrap="none" anchor="ctr"/>
          <a:lstStyle/>
          <a:p>
            <a:endParaRPr lang="en-US" altLang="ja-JP" dirty="0"/>
          </a:p>
        </p:txBody>
      </p:sp>
      <p:sp>
        <p:nvSpPr>
          <p:cNvPr id="7" name="テキスト ボックス 6"/>
          <p:cNvSpPr txBox="1"/>
          <p:nvPr/>
        </p:nvSpPr>
        <p:spPr>
          <a:xfrm>
            <a:off x="530224" y="2364037"/>
            <a:ext cx="4027955" cy="3200876"/>
          </a:xfrm>
          <a:prstGeom prst="rect">
            <a:avLst/>
          </a:prstGeom>
          <a:noFill/>
        </p:spPr>
        <p:txBody>
          <a:bodyPr wrap="square" rtlCol="0">
            <a:spAutoFit/>
          </a:bodyPr>
          <a:lstStyle/>
          <a:p>
            <a:r>
              <a:rPr kumimoji="1" lang="en-US" altLang="ja-JP" b="1" dirty="0" smtClean="0"/>
              <a:t>Cursor </a:t>
            </a:r>
            <a:r>
              <a:rPr kumimoji="1" lang="en-US" altLang="ja-JP" b="1" dirty="0" err="1" smtClean="0"/>
              <a:t>cursor</a:t>
            </a:r>
            <a:r>
              <a:rPr kumimoji="1" lang="en-US" altLang="ja-JP" b="1" dirty="0" smtClean="0"/>
              <a:t> = query(~);</a:t>
            </a:r>
          </a:p>
          <a:p>
            <a:r>
              <a:rPr lang="en-US" altLang="ja-JP" b="1" dirty="0"/>
              <a:t>try {</a:t>
            </a:r>
          </a:p>
          <a:p>
            <a:r>
              <a:rPr lang="en-US" altLang="ja-JP" b="1" dirty="0"/>
              <a:t>    while (</a:t>
            </a:r>
            <a:r>
              <a:rPr lang="en-US" altLang="ja-JP" b="1" dirty="0" err="1"/>
              <a:t>cursor.moveToNext</a:t>
            </a:r>
            <a:r>
              <a:rPr lang="en-US" altLang="ja-JP" b="1" dirty="0"/>
              <a:t>()) {</a:t>
            </a:r>
          </a:p>
          <a:p>
            <a:r>
              <a:rPr lang="en-US" altLang="ja-JP" b="1" dirty="0"/>
              <a:t>       </a:t>
            </a:r>
            <a:r>
              <a:rPr lang="en-US" altLang="ja-JP" b="1" dirty="0" smtClean="0"/>
              <a:t>  //</a:t>
            </a:r>
            <a:r>
              <a:rPr lang="en-US" altLang="ja-JP" b="1" dirty="0" err="1" smtClean="0"/>
              <a:t>getInt</a:t>
            </a:r>
            <a:r>
              <a:rPr lang="en-US" altLang="ja-JP" b="1" dirty="0" smtClean="0"/>
              <a:t> </a:t>
            </a:r>
            <a:r>
              <a:rPr lang="ja-JP" altLang="en-US" b="1" dirty="0" smtClean="0"/>
              <a:t>の値を利用</a:t>
            </a:r>
            <a:endParaRPr lang="en-US" altLang="ja-JP" b="1" dirty="0" smtClean="0"/>
          </a:p>
          <a:p>
            <a:r>
              <a:rPr lang="en-US" altLang="ja-JP" b="1" dirty="0"/>
              <a:t>        </a:t>
            </a:r>
            <a:r>
              <a:rPr lang="en-US" altLang="ja-JP" b="1" dirty="0" err="1" smtClean="0"/>
              <a:t>logCounts.put</a:t>
            </a:r>
            <a:r>
              <a:rPr lang="en-US" altLang="ja-JP" b="1" dirty="0" smtClean="0"/>
              <a:t>(</a:t>
            </a:r>
            <a:r>
              <a:rPr lang="en-US" altLang="ja-JP" b="1" dirty="0" err="1" smtClean="0"/>
              <a:t>cursor.getInt</a:t>
            </a:r>
            <a:r>
              <a:rPr lang="en-US" altLang="ja-JP" b="1" dirty="0" smtClean="0"/>
              <a:t>());</a:t>
            </a:r>
            <a:endParaRPr lang="en-US" altLang="ja-JP" b="1" dirty="0"/>
          </a:p>
          <a:p>
            <a:r>
              <a:rPr lang="en-US" altLang="ja-JP" b="1" dirty="0"/>
              <a:t>    }</a:t>
            </a:r>
          </a:p>
          <a:p>
            <a:r>
              <a:rPr lang="en-US" altLang="ja-JP" b="1" dirty="0"/>
              <a:t>} finally {</a:t>
            </a:r>
          </a:p>
          <a:p>
            <a:r>
              <a:rPr lang="en-US" altLang="ja-JP" b="1" dirty="0"/>
              <a:t>    </a:t>
            </a:r>
            <a:r>
              <a:rPr lang="en-US" altLang="ja-JP" b="1" dirty="0" err="1"/>
              <a:t>cursor.close</a:t>
            </a:r>
            <a:r>
              <a:rPr lang="en-US" altLang="ja-JP" b="1" dirty="0"/>
              <a:t>();</a:t>
            </a:r>
          </a:p>
          <a:p>
            <a:r>
              <a:rPr lang="en-US" altLang="ja-JP" b="1" dirty="0"/>
              <a:t>}</a:t>
            </a:r>
          </a:p>
          <a:p>
            <a:endParaRPr kumimoji="1" lang="en-US" altLang="ja-JP" sz="2000" b="1" dirty="0" smtClean="0"/>
          </a:p>
          <a:p>
            <a:endParaRPr kumimoji="1" lang="ja-JP" altLang="en-US" sz="2000" b="1" dirty="0"/>
          </a:p>
        </p:txBody>
      </p:sp>
      <p:sp>
        <p:nvSpPr>
          <p:cNvPr id="11" name="AutoShape 9"/>
          <p:cNvSpPr>
            <a:spLocks noChangeArrowheads="1"/>
          </p:cNvSpPr>
          <p:nvPr/>
        </p:nvSpPr>
        <p:spPr bwMode="auto">
          <a:xfrm>
            <a:off x="4657395" y="2246948"/>
            <a:ext cx="4334169" cy="1764256"/>
          </a:xfrm>
          <a:prstGeom prst="foldedCorner">
            <a:avLst>
              <a:gd name="adj" fmla="val 22641"/>
            </a:avLst>
          </a:prstGeom>
          <a:solidFill>
            <a:srgbClr val="FFFFFF"/>
          </a:solidFill>
          <a:ln w="9525">
            <a:solidFill>
              <a:schemeClr val="tx1"/>
            </a:solidFill>
            <a:round/>
            <a:headEnd/>
            <a:tailEnd/>
          </a:ln>
        </p:spPr>
        <p:txBody>
          <a:bodyPr wrap="none" anchor="ctr"/>
          <a:lstStyle/>
          <a:p>
            <a:endParaRPr lang="en-US" altLang="ja-JP" dirty="0"/>
          </a:p>
        </p:txBody>
      </p:sp>
      <p:sp>
        <p:nvSpPr>
          <p:cNvPr id="12" name="テキスト ボックス 11"/>
          <p:cNvSpPr txBox="1"/>
          <p:nvPr/>
        </p:nvSpPr>
        <p:spPr>
          <a:xfrm>
            <a:off x="4853337" y="2382272"/>
            <a:ext cx="3895376" cy="1600438"/>
          </a:xfrm>
          <a:prstGeom prst="rect">
            <a:avLst/>
          </a:prstGeom>
          <a:noFill/>
        </p:spPr>
        <p:txBody>
          <a:bodyPr wrap="square" rtlCol="0">
            <a:spAutoFit/>
          </a:bodyPr>
          <a:lstStyle/>
          <a:p>
            <a:r>
              <a:rPr kumimoji="1" lang="en-US" altLang="ja-JP" b="1" dirty="0" smtClean="0"/>
              <a:t>Cursor </a:t>
            </a:r>
            <a:r>
              <a:rPr kumimoji="1" lang="en-US" altLang="ja-JP" b="1" dirty="0" err="1" smtClean="0"/>
              <a:t>cursor</a:t>
            </a:r>
            <a:r>
              <a:rPr kumimoji="1" lang="en-US" altLang="ja-JP" b="1" dirty="0" smtClean="0"/>
              <a:t> = query(~);</a:t>
            </a:r>
          </a:p>
          <a:p>
            <a:r>
              <a:rPr lang="en-US" altLang="ja-JP" sz="2000" b="1" dirty="0" smtClean="0"/>
              <a:t>if( </a:t>
            </a:r>
            <a:r>
              <a:rPr lang="en-US" altLang="ja-JP" sz="2000" b="1" dirty="0" err="1" smtClean="0"/>
              <a:t>cursor.getInt</a:t>
            </a:r>
            <a:r>
              <a:rPr lang="en-US" altLang="ja-JP" sz="2000" b="1" dirty="0" smtClean="0"/>
              <a:t>() </a:t>
            </a:r>
            <a:r>
              <a:rPr lang="en-US" altLang="ja-JP" sz="2000" b="1" dirty="0"/>
              <a:t>&gt; 1) </a:t>
            </a:r>
            <a:r>
              <a:rPr lang="en-US" altLang="ja-JP" sz="2000" b="1" dirty="0" smtClean="0"/>
              <a:t>{</a:t>
            </a:r>
          </a:p>
          <a:p>
            <a:r>
              <a:rPr lang="en-US" altLang="ja-JP" sz="2000" b="1" dirty="0" smtClean="0"/>
              <a:t>    //</a:t>
            </a:r>
            <a:r>
              <a:rPr lang="ja-JP" altLang="en-US" sz="2000" b="1" dirty="0" smtClean="0"/>
              <a:t>処理</a:t>
            </a:r>
            <a:endParaRPr lang="en-US" altLang="ja-JP" sz="2000" b="1" dirty="0" smtClean="0"/>
          </a:p>
          <a:p>
            <a:r>
              <a:rPr lang="en-US" altLang="ja-JP" sz="2000" b="1" dirty="0"/>
              <a:t> </a:t>
            </a:r>
            <a:r>
              <a:rPr lang="en-US" altLang="ja-JP" sz="2000" b="1" dirty="0" smtClean="0"/>
              <a:t>  ~</a:t>
            </a:r>
            <a:endParaRPr lang="en-US" altLang="ja-JP" sz="2000" b="1" dirty="0"/>
          </a:p>
          <a:p>
            <a:r>
              <a:rPr lang="en-US" altLang="ja-JP" sz="2000" b="1" dirty="0" smtClean="0"/>
              <a:t>}        </a:t>
            </a:r>
            <a:endParaRPr kumimoji="1" lang="ja-JP" altLang="en-US" sz="2000" b="1" dirty="0"/>
          </a:p>
        </p:txBody>
      </p:sp>
      <p:sp>
        <p:nvSpPr>
          <p:cNvPr id="13" name="テキスト ボックス 12"/>
          <p:cNvSpPr txBox="1"/>
          <p:nvPr/>
        </p:nvSpPr>
        <p:spPr>
          <a:xfrm>
            <a:off x="216717" y="1632539"/>
            <a:ext cx="5277022" cy="461665"/>
          </a:xfrm>
          <a:prstGeom prst="rect">
            <a:avLst/>
          </a:prstGeom>
          <a:noFill/>
        </p:spPr>
        <p:txBody>
          <a:bodyPr wrap="none" rtlCol="0">
            <a:spAutoFit/>
          </a:bodyPr>
          <a:lstStyle/>
          <a:p>
            <a:r>
              <a:rPr lang="ja-JP" altLang="en-US" sz="2400" b="1" dirty="0" smtClean="0"/>
              <a:t>例：</a:t>
            </a:r>
            <a:r>
              <a:rPr lang="en-US" altLang="ja-JP" sz="2400" b="1" dirty="0" smtClean="0"/>
              <a:t>query/</a:t>
            </a:r>
            <a:r>
              <a:rPr lang="en-US" altLang="ja-JP" sz="2400" b="1" dirty="0" err="1" smtClean="0"/>
              <a:t>moveToNext</a:t>
            </a:r>
            <a:r>
              <a:rPr lang="en-US" altLang="ja-JP" sz="2400" b="1" dirty="0" smtClean="0"/>
              <a:t>/</a:t>
            </a:r>
            <a:r>
              <a:rPr lang="en-US" altLang="ja-JP" sz="2400" b="1" dirty="0" err="1" smtClean="0"/>
              <a:t>getInt</a:t>
            </a:r>
            <a:r>
              <a:rPr lang="en-US" altLang="ja-JP" sz="2400" b="1" dirty="0" smtClean="0"/>
              <a:t>/close/</a:t>
            </a:r>
            <a:endParaRPr kumimoji="1" lang="ja-JP" altLang="en-US" sz="2400" b="1" dirty="0"/>
          </a:p>
        </p:txBody>
      </p:sp>
      <p:sp>
        <p:nvSpPr>
          <p:cNvPr id="14" name="テキスト ボックス 13"/>
          <p:cNvSpPr txBox="1"/>
          <p:nvPr/>
        </p:nvSpPr>
        <p:spPr>
          <a:xfrm>
            <a:off x="6096136" y="1632539"/>
            <a:ext cx="2579552" cy="461665"/>
          </a:xfrm>
          <a:prstGeom prst="rect">
            <a:avLst/>
          </a:prstGeom>
          <a:noFill/>
        </p:spPr>
        <p:txBody>
          <a:bodyPr wrap="none" rtlCol="0">
            <a:spAutoFit/>
          </a:bodyPr>
          <a:lstStyle/>
          <a:p>
            <a:r>
              <a:rPr lang="ja-JP" altLang="en-US" sz="2400" b="1" dirty="0" smtClean="0"/>
              <a:t>例：</a:t>
            </a:r>
            <a:r>
              <a:rPr lang="en-US" altLang="ja-JP" sz="2400" b="1" dirty="0" smtClean="0"/>
              <a:t>query/</a:t>
            </a:r>
            <a:r>
              <a:rPr lang="en-US" altLang="ja-JP" sz="2400" b="1" dirty="0" err="1" smtClean="0"/>
              <a:t>getInt</a:t>
            </a:r>
            <a:r>
              <a:rPr lang="en-US" altLang="ja-JP" sz="2400" b="1" dirty="0" smtClean="0"/>
              <a:t>/</a:t>
            </a:r>
            <a:endParaRPr kumimoji="1" lang="ja-JP" altLang="en-US" sz="2400" b="1" dirty="0"/>
          </a:p>
        </p:txBody>
      </p:sp>
    </p:spTree>
    <p:extLst>
      <p:ext uri="{BB962C8B-B14F-4D97-AF65-F5344CB8AC3E}">
        <p14:creationId xmlns:p14="http://schemas.microsoft.com/office/powerpoint/2010/main" val="5583556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MLUP[3]</a:t>
            </a:r>
            <a:endParaRPr kumimoji="1" lang="ja-JP" altLang="en-US" dirty="0"/>
          </a:p>
        </p:txBody>
      </p:sp>
      <p:sp>
        <p:nvSpPr>
          <p:cNvPr id="3" name="コンテンツ プレースホルダー 2"/>
          <p:cNvSpPr>
            <a:spLocks noGrp="1"/>
          </p:cNvSpPr>
          <p:nvPr>
            <p:ph idx="1"/>
          </p:nvPr>
        </p:nvSpPr>
        <p:spPr>
          <a:xfrm>
            <a:off x="457200" y="1600200"/>
            <a:ext cx="8615082" cy="1304365"/>
          </a:xfrm>
        </p:spPr>
        <p:txBody>
          <a:bodyPr/>
          <a:lstStyle/>
          <a:p>
            <a:r>
              <a:rPr lang="ja-JP" altLang="en-US" sz="2800" dirty="0"/>
              <a:t>リポジトリ</a:t>
            </a:r>
            <a:r>
              <a:rPr lang="ja-JP" altLang="en-US" sz="2800" dirty="0" smtClean="0"/>
              <a:t>のメソッドから </a:t>
            </a:r>
            <a:r>
              <a:rPr kumimoji="1" lang="en-US" altLang="ja-JP" sz="2800" dirty="0" smtClean="0"/>
              <a:t>API </a:t>
            </a:r>
            <a:r>
              <a:rPr kumimoji="1" lang="ja-JP" altLang="en-US" sz="2800" dirty="0" smtClean="0"/>
              <a:t>メソッドの呼び出しの</a:t>
            </a:r>
            <a:r>
              <a:rPr kumimoji="1" lang="en-US" altLang="ja-JP" sz="2800" dirty="0" smtClean="0"/>
              <a:t/>
            </a:r>
            <a:br>
              <a:rPr kumimoji="1" lang="en-US" altLang="ja-JP" sz="2800" dirty="0" smtClean="0"/>
            </a:br>
            <a:r>
              <a:rPr kumimoji="1" lang="ja-JP" altLang="en-US" sz="2800" dirty="0" smtClean="0"/>
              <a:t>共起関係をベクトルで表現</a:t>
            </a:r>
            <a:endParaRPr kumimoji="1" lang="en-US" altLang="ja-JP" sz="2800" dirty="0" smtClean="0"/>
          </a:p>
          <a:p>
            <a:r>
              <a:rPr lang="ja-JP" altLang="en-US" sz="2800" dirty="0"/>
              <a:t>ベクトル</a:t>
            </a:r>
            <a:r>
              <a:rPr lang="ja-JP" altLang="en-US" sz="2800" dirty="0" smtClean="0"/>
              <a:t>をクラスタリングすること</a:t>
            </a:r>
            <a:r>
              <a:rPr lang="ja-JP" altLang="en-US" sz="2800" dirty="0"/>
              <a:t>で</a:t>
            </a:r>
            <a:r>
              <a:rPr lang="ja-JP" altLang="en-US" sz="2800" dirty="0" smtClean="0"/>
              <a:t> </a:t>
            </a:r>
            <a:r>
              <a:rPr lang="en-US" altLang="ja-JP" sz="2800" dirty="0" smtClean="0"/>
              <a:t>API </a:t>
            </a:r>
            <a:r>
              <a:rPr lang="ja-JP" altLang="en-US" sz="2800" dirty="0" smtClean="0"/>
              <a:t>利用法を検出</a:t>
            </a:r>
            <a:endParaRPr kumimoji="1" lang="ja-JP" altLang="en-US" sz="2800"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34</a:t>
            </a:fld>
            <a:endParaRPr kumimoji="1" lang="ja-JP" altLang="en-US"/>
          </a:p>
        </p:txBody>
      </p:sp>
      <p:pic>
        <p:nvPicPr>
          <p:cNvPr id="5" name="図 4"/>
          <p:cNvPicPr>
            <a:picLocks noChangeAspect="1"/>
          </p:cNvPicPr>
          <p:nvPr/>
        </p:nvPicPr>
        <p:blipFill>
          <a:blip r:embed="rId2"/>
          <a:stretch>
            <a:fillRect/>
          </a:stretch>
        </p:blipFill>
        <p:spPr>
          <a:xfrm>
            <a:off x="373788" y="3198720"/>
            <a:ext cx="3695700" cy="2038350"/>
          </a:xfrm>
          <a:prstGeom prst="rect">
            <a:avLst/>
          </a:prstGeom>
        </p:spPr>
      </p:pic>
      <p:sp>
        <p:nvSpPr>
          <p:cNvPr id="6" name="右矢印 5"/>
          <p:cNvSpPr/>
          <p:nvPr/>
        </p:nvSpPr>
        <p:spPr>
          <a:xfrm>
            <a:off x="4473120" y="397557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3973111" y="3442448"/>
            <a:ext cx="1978427" cy="461665"/>
          </a:xfrm>
          <a:prstGeom prst="rect">
            <a:avLst/>
          </a:prstGeom>
          <a:noFill/>
        </p:spPr>
        <p:txBody>
          <a:bodyPr wrap="none" rtlCol="0">
            <a:spAutoFit/>
          </a:bodyPr>
          <a:lstStyle/>
          <a:p>
            <a:r>
              <a:rPr lang="ja-JP" altLang="en-US" sz="2400" b="1" dirty="0" smtClean="0"/>
              <a:t>クラスタ</a:t>
            </a:r>
            <a:r>
              <a:rPr lang="ja-JP" altLang="en-US" sz="2400" b="1" dirty="0"/>
              <a:t>リング</a:t>
            </a:r>
            <a:endParaRPr kumimoji="1" lang="ja-JP" altLang="en-US" sz="2400" b="1" dirty="0"/>
          </a:p>
        </p:txBody>
      </p:sp>
      <p:pic>
        <p:nvPicPr>
          <p:cNvPr id="9" name="図 8"/>
          <p:cNvPicPr>
            <a:picLocks noChangeAspect="1"/>
          </p:cNvPicPr>
          <p:nvPr/>
        </p:nvPicPr>
        <p:blipFill>
          <a:blip r:embed="rId3"/>
          <a:stretch>
            <a:fillRect/>
          </a:stretch>
        </p:blipFill>
        <p:spPr>
          <a:xfrm>
            <a:off x="5951538" y="3327494"/>
            <a:ext cx="2724150" cy="1733550"/>
          </a:xfrm>
          <a:prstGeom prst="rect">
            <a:avLst/>
          </a:prstGeom>
        </p:spPr>
      </p:pic>
      <p:sp>
        <p:nvSpPr>
          <p:cNvPr id="10" name="角丸四角形 9"/>
          <p:cNvSpPr/>
          <p:nvPr/>
        </p:nvSpPr>
        <p:spPr>
          <a:xfrm>
            <a:off x="1055121" y="5347928"/>
            <a:ext cx="6708314" cy="673912"/>
          </a:xfrm>
          <a:prstGeom prst="roundRect">
            <a:avLst/>
          </a:prstGeom>
          <a:solidFill>
            <a:srgbClr val="FCFC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1105180" y="5416801"/>
            <a:ext cx="6658255" cy="523220"/>
          </a:xfrm>
          <a:prstGeom prst="rect">
            <a:avLst/>
          </a:prstGeom>
          <a:noFill/>
        </p:spPr>
        <p:txBody>
          <a:bodyPr wrap="square" rtlCol="0">
            <a:spAutoFit/>
          </a:bodyPr>
          <a:lstStyle/>
          <a:p>
            <a:r>
              <a:rPr lang="en-US" altLang="ja-JP" sz="1400" dirty="0" smtClean="0"/>
              <a:t>[3] </a:t>
            </a:r>
            <a:r>
              <a:rPr lang="en-US" altLang="ja-JP" sz="1400" dirty="0"/>
              <a:t>M. A. Saied, O. </a:t>
            </a:r>
            <a:r>
              <a:rPr lang="en-US" altLang="ja-JP" sz="1400" dirty="0" err="1"/>
              <a:t>Benomar</a:t>
            </a:r>
            <a:r>
              <a:rPr lang="en-US" altLang="ja-JP" sz="1400" dirty="0"/>
              <a:t>, H. </a:t>
            </a:r>
            <a:r>
              <a:rPr lang="en-US" altLang="ja-JP" sz="1400" dirty="0" err="1"/>
              <a:t>Abdeen</a:t>
            </a:r>
            <a:r>
              <a:rPr lang="en-US" altLang="ja-JP" sz="1400" dirty="0"/>
              <a:t>, and H. </a:t>
            </a:r>
            <a:r>
              <a:rPr lang="en-US" altLang="ja-JP" sz="1400" dirty="0" err="1"/>
              <a:t>Sahraoui</a:t>
            </a:r>
            <a:r>
              <a:rPr lang="en-US" altLang="ja-JP" sz="1400" dirty="0"/>
              <a:t>. </a:t>
            </a:r>
            <a:r>
              <a:rPr lang="en-US" altLang="ja-JP" sz="1400" dirty="0" smtClean="0"/>
              <a:t>,“Mining </a:t>
            </a:r>
            <a:r>
              <a:rPr lang="en-US" altLang="ja-JP" sz="1400" dirty="0"/>
              <a:t>multi-level </a:t>
            </a:r>
            <a:r>
              <a:rPr lang="en-US" altLang="ja-JP" sz="1400" dirty="0" err="1" smtClean="0"/>
              <a:t>api</a:t>
            </a:r>
            <a:r>
              <a:rPr lang="en-US" altLang="ja-JP" sz="1400" dirty="0"/>
              <a:t> </a:t>
            </a:r>
            <a:r>
              <a:rPr lang="en-US" altLang="ja-JP" sz="1400" dirty="0" smtClean="0"/>
              <a:t>usagepatterns”,SANER2015</a:t>
            </a:r>
            <a:endParaRPr kumimoji="1" lang="ja-JP" altLang="en-US" sz="1100" dirty="0"/>
          </a:p>
        </p:txBody>
      </p:sp>
    </p:spTree>
    <p:extLst>
      <p:ext uri="{BB962C8B-B14F-4D97-AF65-F5344CB8AC3E}">
        <p14:creationId xmlns:p14="http://schemas.microsoft.com/office/powerpoint/2010/main" val="2366438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a:t>
            </a:r>
            <a:r>
              <a:rPr lang="ja-JP" altLang="en-US" dirty="0"/>
              <a:t>研究</a:t>
            </a:r>
            <a:endParaRPr kumimoji="1" lang="ja-JP" altLang="en-US" dirty="0"/>
          </a:p>
        </p:txBody>
      </p:sp>
      <p:sp>
        <p:nvSpPr>
          <p:cNvPr id="3" name="コンテンツ プレースホルダー 2"/>
          <p:cNvSpPr>
            <a:spLocks noGrp="1"/>
          </p:cNvSpPr>
          <p:nvPr>
            <p:ph idx="1"/>
          </p:nvPr>
        </p:nvSpPr>
        <p:spPr>
          <a:xfrm>
            <a:off x="457200" y="1600202"/>
            <a:ext cx="8526780" cy="3231857"/>
          </a:xfrm>
        </p:spPr>
        <p:txBody>
          <a:bodyPr/>
          <a:lstStyle/>
          <a:p>
            <a:r>
              <a:rPr kumimoji="1" lang="en-US" altLang="ja-JP" sz="2800" dirty="0" smtClean="0"/>
              <a:t>API</a:t>
            </a:r>
            <a:r>
              <a:rPr kumimoji="1" lang="ja-JP" altLang="en-US" sz="2800" dirty="0" smtClean="0"/>
              <a:t>利用法の抽出</a:t>
            </a:r>
            <a:endParaRPr kumimoji="1" lang="en-US" altLang="ja-JP" sz="2800" dirty="0" smtClean="0"/>
          </a:p>
          <a:p>
            <a:pPr lvl="1"/>
            <a:r>
              <a:rPr kumimoji="1" lang="en-US" altLang="ja-JP" sz="2500" dirty="0" smtClean="0"/>
              <a:t>API</a:t>
            </a:r>
            <a:r>
              <a:rPr lang="ja-JP" altLang="en-US" sz="2500" dirty="0" smtClean="0"/>
              <a:t>を用いたソースコードからマイニングした</a:t>
            </a:r>
            <a:r>
              <a:rPr lang="en-US" altLang="ja-JP" sz="2500" dirty="0" smtClean="0"/>
              <a:t/>
            </a:r>
            <a:br>
              <a:rPr lang="en-US" altLang="ja-JP" sz="2500" dirty="0" smtClean="0"/>
            </a:br>
            <a:r>
              <a:rPr kumimoji="1" lang="ja-JP" altLang="en-US" sz="2500" dirty="0" smtClean="0"/>
              <a:t>頻出パターンを </a:t>
            </a:r>
            <a:r>
              <a:rPr kumimoji="1" lang="en-US" altLang="ja-JP" sz="2500" dirty="0" smtClean="0"/>
              <a:t>API </a:t>
            </a:r>
            <a:r>
              <a:rPr lang="ja-JP" altLang="en-US" sz="2500" dirty="0" smtClean="0"/>
              <a:t>利用法とし</a:t>
            </a:r>
            <a:r>
              <a:rPr lang="ja-JP" altLang="en-US" sz="2500" dirty="0"/>
              <a:t>て</a:t>
            </a:r>
            <a:r>
              <a:rPr lang="ja-JP" altLang="en-US" sz="2500" dirty="0" smtClean="0"/>
              <a:t>提示</a:t>
            </a:r>
            <a:r>
              <a:rPr lang="en-US" altLang="ja-JP" sz="2500" dirty="0" smtClean="0"/>
              <a:t>[1]</a:t>
            </a:r>
          </a:p>
          <a:p>
            <a:pPr lvl="1"/>
            <a:endParaRPr lang="en-US" altLang="ja-JP" sz="2500" dirty="0" smtClean="0"/>
          </a:p>
          <a:p>
            <a:r>
              <a:rPr kumimoji="1" lang="en-US" altLang="ja-JP" sz="2800" dirty="0" smtClean="0"/>
              <a:t>API</a:t>
            </a:r>
            <a:r>
              <a:rPr kumimoji="1" lang="ja-JP" altLang="en-US" sz="2800" dirty="0" smtClean="0"/>
              <a:t>利用法の欠陥検出</a:t>
            </a:r>
            <a:endParaRPr kumimoji="1" lang="en-US" altLang="ja-JP" sz="2800" dirty="0" smtClean="0"/>
          </a:p>
          <a:p>
            <a:pPr lvl="1"/>
            <a:r>
              <a:rPr lang="en-US" altLang="ja-JP" sz="2400" dirty="0"/>
              <a:t>API</a:t>
            </a:r>
            <a:r>
              <a:rPr lang="ja-JP" altLang="en-US" sz="2400" dirty="0" err="1"/>
              <a:t>の利</a:t>
            </a:r>
            <a:r>
              <a:rPr lang="ja-JP" altLang="en-US" sz="2400" dirty="0"/>
              <a:t>用法を</a:t>
            </a:r>
            <a:r>
              <a:rPr lang="ja-JP" altLang="en-US" sz="2400" dirty="0" smtClean="0"/>
              <a:t>表す頻出パターン</a:t>
            </a:r>
            <a:r>
              <a:rPr lang="ja-JP" altLang="en-US" sz="2400" dirty="0"/>
              <a:t>を検出し，そのパターン</a:t>
            </a:r>
            <a:r>
              <a:rPr lang="ja-JP" altLang="en-US" sz="2400" dirty="0" smtClean="0"/>
              <a:t>に</a:t>
            </a:r>
            <a:r>
              <a:rPr lang="en-US" altLang="ja-JP" sz="2400" dirty="0" smtClean="0"/>
              <a:t/>
            </a:r>
            <a:br>
              <a:rPr lang="en-US" altLang="ja-JP" sz="2400" dirty="0" smtClean="0"/>
            </a:br>
            <a:r>
              <a:rPr lang="ja-JP" altLang="en-US" sz="2400" dirty="0" smtClean="0"/>
              <a:t>違反</a:t>
            </a:r>
            <a:r>
              <a:rPr lang="ja-JP" altLang="en-US" sz="2400" dirty="0"/>
              <a:t>して</a:t>
            </a:r>
            <a:r>
              <a:rPr lang="ja-JP" altLang="en-US" sz="2400" dirty="0" smtClean="0"/>
              <a:t>いるソースコード</a:t>
            </a:r>
            <a:r>
              <a:rPr lang="ja-JP" altLang="en-US" sz="2400" dirty="0"/>
              <a:t>を自動</a:t>
            </a:r>
            <a:r>
              <a:rPr lang="ja-JP" altLang="en-US" sz="2400" dirty="0" smtClean="0"/>
              <a:t>推薦</a:t>
            </a:r>
            <a:r>
              <a:rPr lang="en-US" altLang="ja-JP" sz="2400" dirty="0" smtClean="0"/>
              <a:t>[2]</a:t>
            </a:r>
            <a:endParaRPr lang="en-US" altLang="ja-JP" sz="2400" dirty="0"/>
          </a:p>
          <a:p>
            <a:pPr lvl="1"/>
            <a:endParaRPr kumimoji="1" lang="en-US" altLang="ja-JP" sz="2500" dirty="0" smtClean="0"/>
          </a:p>
        </p:txBody>
      </p:sp>
      <p:sp>
        <p:nvSpPr>
          <p:cNvPr id="4" name="角丸四角形 3"/>
          <p:cNvSpPr/>
          <p:nvPr/>
        </p:nvSpPr>
        <p:spPr>
          <a:xfrm>
            <a:off x="562062" y="4913523"/>
            <a:ext cx="7868874" cy="937969"/>
          </a:xfrm>
          <a:prstGeom prst="roundRect">
            <a:avLst/>
          </a:prstGeom>
          <a:solidFill>
            <a:srgbClr val="FCFC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612121" y="4982397"/>
            <a:ext cx="7768756" cy="800219"/>
          </a:xfrm>
          <a:prstGeom prst="rect">
            <a:avLst/>
          </a:prstGeom>
          <a:noFill/>
        </p:spPr>
        <p:txBody>
          <a:bodyPr wrap="square" rtlCol="0">
            <a:spAutoFit/>
          </a:bodyPr>
          <a:lstStyle/>
          <a:p>
            <a:r>
              <a:rPr lang="en-US" altLang="ja-JP" sz="1400" dirty="0" smtClean="0"/>
              <a:t>[1] T. </a:t>
            </a:r>
            <a:r>
              <a:rPr lang="en-US" altLang="ja-JP" sz="1400" dirty="0" err="1" smtClean="0"/>
              <a:t>Xie</a:t>
            </a:r>
            <a:r>
              <a:rPr lang="en-US" altLang="ja-JP" sz="1400" dirty="0" smtClean="0"/>
              <a:t>,</a:t>
            </a:r>
            <a:r>
              <a:rPr lang="en-US" altLang="ja-JP" sz="1400" dirty="0"/>
              <a:t> </a:t>
            </a:r>
            <a:r>
              <a:rPr lang="en-US" altLang="ja-JP" sz="1400" dirty="0" smtClean="0"/>
              <a:t>J. Pei</a:t>
            </a:r>
            <a:r>
              <a:rPr lang="en-US" altLang="ja-JP" dirty="0" smtClean="0"/>
              <a:t>,</a:t>
            </a:r>
            <a:r>
              <a:rPr lang="en-US" altLang="ja-JP" sz="1400" dirty="0" smtClean="0"/>
              <a:t> “MAPO: mining API usages from open source repositories”,MSR2006</a:t>
            </a:r>
          </a:p>
          <a:p>
            <a:r>
              <a:rPr lang="en-US" altLang="zh-TW" sz="1400" dirty="0" smtClean="0"/>
              <a:t>[2] </a:t>
            </a:r>
            <a:r>
              <a:rPr lang="en-US" altLang="ja-JP" sz="1400" dirty="0" smtClean="0"/>
              <a:t>S. </a:t>
            </a:r>
            <a:r>
              <a:rPr lang="en-US" altLang="ja-JP" sz="1400" dirty="0" err="1" smtClean="0"/>
              <a:t>Amann</a:t>
            </a:r>
            <a:r>
              <a:rPr lang="en-US" altLang="ja-JP" sz="1400" dirty="0" smtClean="0"/>
              <a:t>,</a:t>
            </a:r>
            <a:r>
              <a:rPr lang="en-US" altLang="ja-JP" sz="1400" dirty="0"/>
              <a:t> </a:t>
            </a:r>
            <a:r>
              <a:rPr lang="en-US" altLang="ja-JP" sz="1400" dirty="0" smtClean="0"/>
              <a:t>H. A. Nguyen,</a:t>
            </a:r>
            <a:r>
              <a:rPr lang="en-US" altLang="ja-JP" sz="1400" dirty="0"/>
              <a:t> </a:t>
            </a:r>
            <a:r>
              <a:rPr lang="en-US" altLang="ja-JP" sz="1400" dirty="0" smtClean="0"/>
              <a:t>S. </a:t>
            </a:r>
            <a:r>
              <a:rPr lang="en-US" altLang="ja-JP" sz="1400" dirty="0" err="1" smtClean="0"/>
              <a:t>Nadi</a:t>
            </a:r>
            <a:r>
              <a:rPr lang="en-US" altLang="ja-JP" sz="1400" dirty="0" smtClean="0"/>
              <a:t>,</a:t>
            </a:r>
            <a:r>
              <a:rPr lang="en-US" altLang="ja-JP" sz="1400" dirty="0"/>
              <a:t> </a:t>
            </a:r>
            <a:r>
              <a:rPr lang="en-US" altLang="ja-JP" sz="1400" dirty="0" smtClean="0"/>
              <a:t>T. </a:t>
            </a:r>
            <a:r>
              <a:rPr lang="en-US" altLang="ja-JP" sz="1400" dirty="0"/>
              <a:t>N. </a:t>
            </a:r>
            <a:r>
              <a:rPr lang="en-US" altLang="ja-JP" sz="1400" dirty="0" smtClean="0"/>
              <a:t>Nguyen and  M. </a:t>
            </a:r>
            <a:r>
              <a:rPr lang="en-US" altLang="ja-JP" sz="1400" dirty="0" err="1" smtClean="0"/>
              <a:t>Mezini</a:t>
            </a:r>
            <a:r>
              <a:rPr lang="en-US" altLang="ja-JP" sz="1400" dirty="0" smtClean="0"/>
              <a:t>, </a:t>
            </a:r>
            <a:r>
              <a:rPr lang="en-US" altLang="zh-TW" sz="1400" dirty="0" smtClean="0"/>
              <a:t>“Investigating Next Steps in Static API-Misuse Detection”,MSR2019.</a:t>
            </a:r>
            <a:endParaRPr kumimoji="1" lang="ja-JP" altLang="en-US" sz="1400" dirty="0"/>
          </a:p>
        </p:txBody>
      </p:sp>
      <p:sp>
        <p:nvSpPr>
          <p:cNvPr id="6" name="スライド番号プレースホルダー 5"/>
          <p:cNvSpPr>
            <a:spLocks noGrp="1"/>
          </p:cNvSpPr>
          <p:nvPr>
            <p:ph type="sldNum" sz="quarter" idx="12"/>
          </p:nvPr>
        </p:nvSpPr>
        <p:spPr/>
        <p:txBody>
          <a:bodyPr/>
          <a:lstStyle/>
          <a:p>
            <a:fld id="{E89DF398-8006-42F1-9AC3-14353770C0A4}" type="slidenum">
              <a:rPr kumimoji="1" lang="ja-JP" altLang="en-US" smtClean="0"/>
              <a:t>4</a:t>
            </a:fld>
            <a:endParaRPr kumimoji="1" lang="ja-JP" altLang="en-US"/>
          </a:p>
        </p:txBody>
      </p:sp>
    </p:spTree>
    <p:extLst>
      <p:ext uri="{BB962C8B-B14F-4D97-AF65-F5344CB8AC3E}">
        <p14:creationId xmlns:p14="http://schemas.microsoft.com/office/powerpoint/2010/main" val="37638575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smtClean="0"/>
              <a:t>API </a:t>
            </a:r>
            <a:r>
              <a:rPr lang="ja-JP" altLang="en-US" sz="4000" dirty="0" smtClean="0"/>
              <a:t>利用法の</a:t>
            </a:r>
            <a:r>
              <a:rPr lang="en-US" altLang="ja-JP" sz="4000" dirty="0" smtClean="0"/>
              <a:t/>
            </a:r>
            <a:br>
              <a:rPr lang="en-US" altLang="ja-JP" sz="4000" dirty="0" smtClean="0"/>
            </a:br>
            <a:r>
              <a:rPr lang="ja-JP" altLang="en-US" sz="4000" dirty="0" smtClean="0"/>
              <a:t>マイニングにおける課題</a:t>
            </a:r>
            <a:endParaRPr kumimoji="1" lang="ja-JP" altLang="en-US" sz="4000" dirty="0"/>
          </a:p>
        </p:txBody>
      </p:sp>
      <p:sp>
        <p:nvSpPr>
          <p:cNvPr id="3" name="コンテンツ プレースホルダー 2"/>
          <p:cNvSpPr>
            <a:spLocks noGrp="1"/>
          </p:cNvSpPr>
          <p:nvPr>
            <p:ph idx="1"/>
          </p:nvPr>
        </p:nvSpPr>
        <p:spPr>
          <a:xfrm>
            <a:off x="457199" y="1600201"/>
            <a:ext cx="8760691" cy="4031974"/>
          </a:xfrm>
        </p:spPr>
        <p:txBody>
          <a:bodyPr/>
          <a:lstStyle/>
          <a:p>
            <a:pPr marL="0" indent="0">
              <a:buNone/>
            </a:pPr>
            <a:r>
              <a:rPr lang="ja-JP" altLang="en-US" sz="2800" dirty="0"/>
              <a:t>無数</a:t>
            </a:r>
            <a:r>
              <a:rPr lang="ja-JP" altLang="en-US" sz="2800" dirty="0" smtClean="0"/>
              <a:t>に</a:t>
            </a:r>
            <a:r>
              <a:rPr lang="ja-JP" altLang="en-US" sz="2800" dirty="0"/>
              <a:t>検出</a:t>
            </a:r>
            <a:r>
              <a:rPr lang="ja-JP" altLang="en-US" sz="2800" dirty="0" smtClean="0"/>
              <a:t>される利用法から開発者に有用なも</a:t>
            </a:r>
            <a:r>
              <a:rPr lang="ja-JP" altLang="en-US" sz="2800" dirty="0"/>
              <a:t>の</a:t>
            </a:r>
            <a:r>
              <a:rPr lang="ja-JP" altLang="en-US" sz="2800" dirty="0" smtClean="0"/>
              <a:t>を評価</a:t>
            </a:r>
            <a:endParaRPr lang="en-US" altLang="ja-JP" sz="2800" dirty="0" smtClean="0"/>
          </a:p>
          <a:p>
            <a:r>
              <a:rPr lang="ja-JP" altLang="en-US" sz="2400" dirty="0" smtClean="0"/>
              <a:t>多くの研究では頻出する利用法に注目</a:t>
            </a:r>
            <a:endParaRPr lang="en-US" altLang="ja-JP" sz="2400" dirty="0" smtClean="0"/>
          </a:p>
          <a:p>
            <a:r>
              <a:rPr lang="ja-JP" altLang="en-US" sz="2400" dirty="0"/>
              <a:t>頻出</a:t>
            </a:r>
            <a:r>
              <a:rPr lang="ja-JP" altLang="en-US" sz="2400" dirty="0" smtClean="0"/>
              <a:t>する利用法 </a:t>
            </a:r>
            <a:r>
              <a:rPr lang="en-US" altLang="ja-JP" sz="2400" dirty="0" smtClean="0"/>
              <a:t>= </a:t>
            </a:r>
            <a:r>
              <a:rPr lang="ja-JP" altLang="en-US" sz="2400" dirty="0" smtClean="0"/>
              <a:t>典型的な利用法，というアイデア</a:t>
            </a:r>
            <a:endParaRPr lang="en-US" altLang="ja-JP" sz="2400" dirty="0"/>
          </a:p>
          <a:p>
            <a:pPr lvl="1"/>
            <a:endParaRPr lang="en-US" altLang="ja-JP" sz="2400" dirty="0" smtClean="0"/>
          </a:p>
          <a:p>
            <a:pPr marL="0" indent="0">
              <a:buNone/>
            </a:pPr>
            <a:r>
              <a:rPr lang="ja-JP" altLang="en-US" sz="2800" dirty="0" smtClean="0"/>
              <a:t>しかし</a:t>
            </a:r>
            <a:r>
              <a:rPr lang="en-US" altLang="ja-JP" sz="2800" dirty="0" smtClean="0"/>
              <a:t>…</a:t>
            </a:r>
          </a:p>
          <a:p>
            <a:r>
              <a:rPr lang="ja-JP" altLang="en-US" sz="2800" dirty="0" smtClean="0"/>
              <a:t>利用数だけで</a:t>
            </a:r>
            <a:r>
              <a:rPr lang="ja-JP" altLang="en-US" sz="2800" dirty="0"/>
              <a:t>利用法</a:t>
            </a:r>
            <a:r>
              <a:rPr lang="ja-JP" altLang="en-US" sz="2800" dirty="0" smtClean="0"/>
              <a:t>を評価することはできない</a:t>
            </a:r>
            <a:endParaRPr lang="en-US" altLang="ja-JP" sz="2800" dirty="0" smtClean="0"/>
          </a:p>
          <a:p>
            <a:pPr lvl="1"/>
            <a:r>
              <a:rPr lang="ja-JP" altLang="en-US" sz="2400" dirty="0" smtClean="0"/>
              <a:t>開発者が知りたい利用法は頻出していない可能性</a:t>
            </a:r>
            <a:endParaRPr lang="en-US" altLang="ja-JP" sz="2400" dirty="0" smtClean="0"/>
          </a:p>
          <a:p>
            <a:pPr lvl="1"/>
            <a:r>
              <a:rPr lang="ja-JP" altLang="en-US" sz="2400" dirty="0" smtClean="0"/>
              <a:t>データ</a:t>
            </a:r>
            <a:r>
              <a:rPr lang="ja-JP" altLang="en-US" sz="2400" dirty="0"/>
              <a:t>セット</a:t>
            </a:r>
            <a:r>
              <a:rPr lang="ja-JP" altLang="en-US" sz="2400" dirty="0" smtClean="0"/>
              <a:t>の選び方によって利用数の傾向が異なる可能性</a:t>
            </a:r>
            <a:endParaRPr lang="en-US" altLang="ja-JP" sz="2400" dirty="0" smtClean="0"/>
          </a:p>
          <a:p>
            <a:pPr marL="457200" lvl="1" indent="0">
              <a:buNone/>
            </a:pPr>
            <a:endParaRPr lang="en-US" altLang="ja-JP"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5</a:t>
            </a:fld>
            <a:endParaRPr kumimoji="1" lang="ja-JP" altLang="en-US"/>
          </a:p>
        </p:txBody>
      </p:sp>
    </p:spTree>
    <p:extLst>
      <p:ext uri="{BB962C8B-B14F-4D97-AF65-F5344CB8AC3E}">
        <p14:creationId xmlns:p14="http://schemas.microsoft.com/office/powerpoint/2010/main" val="5756874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モチベーション</a:t>
            </a:r>
            <a:endParaRPr kumimoji="1" lang="ja-JP" altLang="en-US" dirty="0"/>
          </a:p>
        </p:txBody>
      </p:sp>
      <p:sp>
        <p:nvSpPr>
          <p:cNvPr id="3" name="コンテンツ プレースホルダー 2"/>
          <p:cNvSpPr>
            <a:spLocks noGrp="1"/>
          </p:cNvSpPr>
          <p:nvPr>
            <p:ph idx="1"/>
          </p:nvPr>
        </p:nvSpPr>
        <p:spPr>
          <a:xfrm>
            <a:off x="457200" y="1600200"/>
            <a:ext cx="8686800" cy="4525963"/>
          </a:xfrm>
        </p:spPr>
        <p:txBody>
          <a:bodyPr/>
          <a:lstStyle/>
          <a:p>
            <a:r>
              <a:rPr lang="en-US" altLang="ja-JP" sz="2800" dirty="0" smtClean="0"/>
              <a:t>API </a:t>
            </a:r>
            <a:r>
              <a:rPr lang="ja-JP" altLang="en-US" sz="2800" dirty="0" smtClean="0"/>
              <a:t>利用法のマイニングにおいて考慮すべき点を</a:t>
            </a:r>
            <a:r>
              <a:rPr lang="en-US" altLang="ja-JP" sz="2800" dirty="0" smtClean="0"/>
              <a:t/>
            </a:r>
            <a:br>
              <a:rPr lang="en-US" altLang="ja-JP" sz="2800" dirty="0" smtClean="0"/>
            </a:br>
            <a:r>
              <a:rPr lang="ja-JP" altLang="en-US" sz="2800" dirty="0" smtClean="0"/>
              <a:t>知る必要がある</a:t>
            </a:r>
            <a:endParaRPr kumimoji="1" lang="en-US" altLang="ja-JP" sz="2800" dirty="0" smtClean="0"/>
          </a:p>
          <a:p>
            <a:pPr lvl="1"/>
            <a:r>
              <a:rPr kumimoji="1" lang="ja-JP" altLang="en-US" sz="2400" dirty="0" smtClean="0"/>
              <a:t>利用数で評価する</a:t>
            </a:r>
            <a:r>
              <a:rPr lang="ja-JP" altLang="en-US" sz="2400" dirty="0"/>
              <a:t>際</a:t>
            </a:r>
            <a:r>
              <a:rPr lang="ja-JP" altLang="en-US" sz="2400" dirty="0" smtClean="0"/>
              <a:t>の影響</a:t>
            </a:r>
            <a:endParaRPr kumimoji="1" lang="en-US" altLang="ja-JP" sz="2400" dirty="0" smtClean="0"/>
          </a:p>
          <a:p>
            <a:pPr lvl="1"/>
            <a:r>
              <a:rPr lang="ja-JP" altLang="en-US" sz="2400" dirty="0"/>
              <a:t>データセット</a:t>
            </a:r>
            <a:r>
              <a:rPr lang="ja-JP" altLang="en-US" sz="2400" dirty="0" smtClean="0"/>
              <a:t>の選び方の影響</a:t>
            </a:r>
            <a:endParaRPr kumimoji="1" lang="en-US" altLang="ja-JP" sz="2400" dirty="0" smtClean="0"/>
          </a:p>
          <a:p>
            <a:pPr lvl="1"/>
            <a:r>
              <a:rPr lang="ja-JP" altLang="en-US" sz="2400" dirty="0" smtClean="0"/>
              <a:t>利用数以外の</a:t>
            </a:r>
            <a:r>
              <a:rPr kumimoji="1" lang="ja-JP" altLang="en-US" sz="2400" dirty="0" smtClean="0"/>
              <a:t>評価指標</a:t>
            </a:r>
            <a:endParaRPr kumimoji="1" lang="en-US" altLang="ja-JP" sz="2400" dirty="0" smtClean="0"/>
          </a:p>
          <a:p>
            <a:pPr marL="0" indent="0">
              <a:buNone/>
            </a:pPr>
            <a:r>
              <a:rPr kumimoji="1" lang="ja-JP" altLang="en-US" sz="2800" dirty="0" smtClean="0"/>
              <a:t>そこで</a:t>
            </a:r>
            <a:r>
              <a:rPr kumimoji="1" lang="en-US" altLang="ja-JP" sz="2800" dirty="0" smtClean="0"/>
              <a:t>…</a:t>
            </a:r>
          </a:p>
          <a:p>
            <a:r>
              <a:rPr kumimoji="1" lang="ja-JP" altLang="en-US" sz="2800" dirty="0" smtClean="0"/>
              <a:t>複数のプロジェクトを対象に</a:t>
            </a:r>
            <a:r>
              <a:rPr kumimoji="1" lang="en-US" altLang="ja-JP" sz="2800" dirty="0" smtClean="0"/>
              <a:t>API </a:t>
            </a:r>
            <a:r>
              <a:rPr kumimoji="1" lang="ja-JP" altLang="en-US" sz="2800" dirty="0" smtClean="0"/>
              <a:t>利用法の実態を調査</a:t>
            </a:r>
            <a:endParaRPr kumimoji="1" lang="en-US" altLang="ja-JP" sz="2800" dirty="0" smtClean="0"/>
          </a:p>
          <a:p>
            <a:r>
              <a:rPr lang="ja-JP" altLang="en-US" sz="2800" dirty="0" smtClean="0"/>
              <a:t>調査の結果をもとに </a:t>
            </a:r>
            <a:r>
              <a:rPr lang="en-US" altLang="ja-JP" sz="2800" dirty="0" smtClean="0"/>
              <a:t>API </a:t>
            </a:r>
            <a:r>
              <a:rPr lang="ja-JP" altLang="en-US" sz="2800" dirty="0" smtClean="0"/>
              <a:t>利用法のマイニングにおいて考慮すべき点について検討</a:t>
            </a:r>
            <a:endParaRPr kumimoji="1" lang="ja-JP" altLang="en-US" sz="2800"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6</a:t>
            </a:fld>
            <a:endParaRPr kumimoji="1" lang="ja-JP" altLang="en-US"/>
          </a:p>
        </p:txBody>
      </p:sp>
    </p:spTree>
    <p:extLst>
      <p:ext uri="{BB962C8B-B14F-4D97-AF65-F5344CB8AC3E}">
        <p14:creationId xmlns:p14="http://schemas.microsoft.com/office/powerpoint/2010/main" val="3461640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API</a:t>
            </a:r>
            <a:r>
              <a:rPr kumimoji="1" lang="ja-JP" altLang="en-US" dirty="0" smtClean="0"/>
              <a:t>利用法の定義と検出方法</a:t>
            </a:r>
            <a:endParaRPr kumimoji="1" lang="ja-JP" altLang="en-US" dirty="0"/>
          </a:p>
        </p:txBody>
      </p:sp>
      <p:sp>
        <p:nvSpPr>
          <p:cNvPr id="3" name="コンテンツ プレースホルダー 2"/>
          <p:cNvSpPr>
            <a:spLocks noGrp="1"/>
          </p:cNvSpPr>
          <p:nvPr>
            <p:ph idx="1"/>
          </p:nvPr>
        </p:nvSpPr>
        <p:spPr>
          <a:xfrm>
            <a:off x="457200" y="1600201"/>
            <a:ext cx="8983980" cy="1691640"/>
          </a:xfrm>
        </p:spPr>
        <p:txBody>
          <a:bodyPr/>
          <a:lstStyle/>
          <a:p>
            <a:r>
              <a:rPr kumimoji="1" lang="ja-JP" altLang="en-US" sz="2400" dirty="0" smtClean="0"/>
              <a:t>インスタンス</a:t>
            </a:r>
            <a:r>
              <a:rPr lang="ja-JP" altLang="en-US" sz="2400" dirty="0" smtClean="0"/>
              <a:t>を取得するためのメソッド呼び出し</a:t>
            </a:r>
            <a:r>
              <a:rPr kumimoji="1" lang="ja-JP" altLang="en-US" sz="2400" dirty="0" smtClean="0"/>
              <a:t>と、</a:t>
            </a:r>
            <a:r>
              <a:rPr kumimoji="1" lang="en-US" altLang="ja-JP" sz="2400" dirty="0" smtClean="0"/>
              <a:t/>
            </a:r>
            <a:br>
              <a:rPr kumimoji="1" lang="en-US" altLang="ja-JP" sz="2400" dirty="0" smtClean="0"/>
            </a:br>
            <a:r>
              <a:rPr kumimoji="1" lang="ja-JP" altLang="en-US" sz="2400" dirty="0" smtClean="0"/>
              <a:t>そのインスタンスから呼び出されるメソッド呼び出しの組み合わせ</a:t>
            </a:r>
            <a:endParaRPr kumimoji="1" lang="en-US" altLang="ja-JP" sz="2400" dirty="0" smtClean="0"/>
          </a:p>
          <a:p>
            <a:r>
              <a:rPr lang="ja-JP" altLang="en-US" sz="2400" dirty="0" smtClean="0"/>
              <a:t>メソッドの</a:t>
            </a:r>
            <a:r>
              <a:rPr lang="ja-JP" altLang="en-US" sz="2400" dirty="0"/>
              <a:t>スコープ</a:t>
            </a:r>
            <a:r>
              <a:rPr lang="ja-JP" altLang="en-US" sz="2400" dirty="0" smtClean="0"/>
              <a:t>から </a:t>
            </a:r>
            <a:r>
              <a:rPr lang="en-US" altLang="ja-JP" sz="2400" dirty="0" smtClean="0"/>
              <a:t>1 </a:t>
            </a:r>
            <a:r>
              <a:rPr lang="ja-JP" altLang="en-US" sz="2400" dirty="0" err="1" smtClean="0"/>
              <a:t>つの利</a:t>
            </a:r>
            <a:r>
              <a:rPr lang="ja-JP" altLang="en-US" sz="2400" dirty="0" smtClean="0"/>
              <a:t>用法を</a:t>
            </a:r>
            <a:r>
              <a:rPr lang="ja-JP" altLang="en-US" sz="2400" dirty="0"/>
              <a:t>検出</a:t>
            </a:r>
            <a:endParaRPr lang="en-US" altLang="ja-JP" sz="2400" dirty="0"/>
          </a:p>
          <a:p>
            <a:endParaRPr kumimoji="1" lang="ja-JP" altLang="en-US" sz="2400" dirty="0"/>
          </a:p>
        </p:txBody>
      </p:sp>
      <p:grpSp>
        <p:nvGrpSpPr>
          <p:cNvPr id="5" name="グループ化 4"/>
          <p:cNvGrpSpPr/>
          <p:nvPr/>
        </p:nvGrpSpPr>
        <p:grpSpPr>
          <a:xfrm>
            <a:off x="457200" y="3291841"/>
            <a:ext cx="4197096" cy="2121287"/>
            <a:chOff x="181762" y="3567567"/>
            <a:chExt cx="3862771" cy="1540501"/>
          </a:xfrm>
        </p:grpSpPr>
        <p:sp>
          <p:nvSpPr>
            <p:cNvPr id="6" name="AutoShape 9"/>
            <p:cNvSpPr>
              <a:spLocks noChangeArrowheads="1"/>
            </p:cNvSpPr>
            <p:nvPr/>
          </p:nvSpPr>
          <p:spPr bwMode="auto">
            <a:xfrm>
              <a:off x="181762" y="3567567"/>
              <a:ext cx="3523115" cy="1540501"/>
            </a:xfrm>
            <a:prstGeom prst="foldedCorner">
              <a:avLst>
                <a:gd name="adj" fmla="val 22641"/>
              </a:avLst>
            </a:prstGeom>
            <a:solidFill>
              <a:srgbClr val="FFFFFF"/>
            </a:solidFill>
            <a:ln w="9525">
              <a:solidFill>
                <a:schemeClr val="tx1"/>
              </a:solidFill>
              <a:round/>
              <a:headEnd/>
              <a:tailEnd/>
            </a:ln>
          </p:spPr>
          <p:txBody>
            <a:bodyPr wrap="none" anchor="ctr"/>
            <a:lstStyle/>
            <a:p>
              <a:endParaRPr lang="en-US" altLang="ja-JP" dirty="0"/>
            </a:p>
          </p:txBody>
        </p:sp>
        <p:sp>
          <p:nvSpPr>
            <p:cNvPr id="7" name="テキスト ボックス 6"/>
            <p:cNvSpPr txBox="1"/>
            <p:nvPr/>
          </p:nvSpPr>
          <p:spPr>
            <a:xfrm>
              <a:off x="283109" y="3676099"/>
              <a:ext cx="3761424" cy="1408117"/>
            </a:xfrm>
            <a:prstGeom prst="rect">
              <a:avLst/>
            </a:prstGeom>
            <a:noFill/>
          </p:spPr>
          <p:txBody>
            <a:bodyPr wrap="square" rtlCol="0">
              <a:spAutoFit/>
            </a:bodyPr>
            <a:lstStyle/>
            <a:p>
              <a:r>
                <a:rPr kumimoji="1" lang="en-US" altLang="ja-JP" sz="2000" b="1" dirty="0" smtClean="0"/>
                <a:t>Method(){</a:t>
              </a:r>
            </a:p>
            <a:p>
              <a:r>
                <a:rPr kumimoji="1" lang="en-US" altLang="ja-JP" sz="2000" b="1" dirty="0" smtClean="0"/>
                <a:t>   Iterator it = </a:t>
              </a:r>
              <a:r>
                <a:rPr kumimoji="1" lang="en-US" altLang="ja-JP" sz="2000" b="1" dirty="0" err="1" smtClean="0"/>
                <a:t>items.</a:t>
              </a:r>
              <a:r>
                <a:rPr kumimoji="1" lang="en-US" altLang="ja-JP" sz="2000" b="1" u="sng" dirty="0" err="1" smtClean="0"/>
                <a:t>iterator</a:t>
              </a:r>
              <a:r>
                <a:rPr kumimoji="1" lang="en-US" altLang="ja-JP" sz="2000" b="1" u="sng" dirty="0" smtClean="0"/>
                <a:t>()</a:t>
              </a:r>
              <a:r>
                <a:rPr kumimoji="1" lang="en-US" altLang="ja-JP" sz="2000" b="1" dirty="0" smtClean="0"/>
                <a:t>;</a:t>
              </a:r>
            </a:p>
            <a:p>
              <a:r>
                <a:rPr lang="en-US" altLang="ja-JP" sz="2000" b="1" dirty="0" smtClean="0"/>
                <a:t>   while(</a:t>
              </a:r>
              <a:r>
                <a:rPr lang="en-US" altLang="ja-JP" sz="2000" b="1" dirty="0" err="1" smtClean="0"/>
                <a:t>it.</a:t>
              </a:r>
              <a:r>
                <a:rPr lang="en-US" altLang="ja-JP" sz="2000" b="1" u="sng" dirty="0" err="1" smtClean="0"/>
                <a:t>hasNext</a:t>
              </a:r>
              <a:r>
                <a:rPr lang="en-US" altLang="ja-JP" sz="2000" b="1" u="sng" dirty="0" smtClean="0"/>
                <a:t>()</a:t>
              </a:r>
              <a:r>
                <a:rPr lang="en-US" altLang="ja-JP" sz="2000" b="1" dirty="0" smtClean="0"/>
                <a:t>){</a:t>
              </a:r>
            </a:p>
            <a:p>
              <a:r>
                <a:rPr kumimoji="1" lang="en-US" altLang="ja-JP" sz="2000" b="1" dirty="0" smtClean="0"/>
                <a:t>      Item </a:t>
              </a:r>
              <a:r>
                <a:rPr kumimoji="1" lang="en-US" altLang="ja-JP" sz="2000" b="1" dirty="0" err="1" smtClean="0"/>
                <a:t>item</a:t>
              </a:r>
              <a:r>
                <a:rPr kumimoji="1" lang="en-US" altLang="ja-JP" sz="2000" b="1" dirty="0" smtClean="0"/>
                <a:t> = </a:t>
              </a:r>
              <a:r>
                <a:rPr kumimoji="1" lang="en-US" altLang="ja-JP" sz="2000" b="1" dirty="0" err="1" smtClean="0"/>
                <a:t>it.</a:t>
              </a:r>
              <a:r>
                <a:rPr kumimoji="1" lang="en-US" altLang="ja-JP" sz="2000" b="1" u="sng" dirty="0" err="1" smtClean="0"/>
                <a:t>next</a:t>
              </a:r>
              <a:r>
                <a:rPr kumimoji="1" lang="en-US" altLang="ja-JP" sz="2000" b="1" u="sng" dirty="0" smtClean="0"/>
                <a:t>()</a:t>
              </a:r>
              <a:r>
                <a:rPr kumimoji="1" lang="en-US" altLang="ja-JP" sz="2000" b="1" dirty="0" smtClean="0"/>
                <a:t>;</a:t>
              </a:r>
              <a:endParaRPr kumimoji="1" lang="en-US" altLang="ja-JP" sz="2000" b="1" dirty="0"/>
            </a:p>
            <a:p>
              <a:r>
                <a:rPr lang="en-US" altLang="ja-JP" sz="2000" b="1" dirty="0" smtClean="0"/>
                <a:t>   }</a:t>
              </a:r>
            </a:p>
            <a:p>
              <a:r>
                <a:rPr kumimoji="1" lang="en-US" altLang="ja-JP" sz="2000" b="1" dirty="0"/>
                <a:t>}</a:t>
              </a:r>
              <a:endParaRPr kumimoji="1" lang="ja-JP" altLang="en-US" sz="2000" b="1" dirty="0"/>
            </a:p>
          </p:txBody>
        </p:sp>
      </p:grpSp>
      <p:sp>
        <p:nvSpPr>
          <p:cNvPr id="8" name="右矢印 7"/>
          <p:cNvSpPr/>
          <p:nvPr/>
        </p:nvSpPr>
        <p:spPr>
          <a:xfrm>
            <a:off x="4546698" y="3858364"/>
            <a:ext cx="43749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01908" y="3819776"/>
            <a:ext cx="3764172" cy="523220"/>
          </a:xfrm>
          <a:prstGeom prst="rect">
            <a:avLst/>
          </a:prstGeom>
          <a:noFill/>
        </p:spPr>
        <p:txBody>
          <a:bodyPr wrap="none" rtlCol="0">
            <a:spAutoFit/>
          </a:bodyPr>
          <a:lstStyle/>
          <a:p>
            <a:r>
              <a:rPr lang="en-US" altLang="ja-JP" sz="2800" b="1" dirty="0"/>
              <a:t>i</a:t>
            </a:r>
            <a:r>
              <a:rPr kumimoji="1" lang="en-US" altLang="ja-JP" sz="2800" b="1" dirty="0" smtClean="0"/>
              <a:t>terator/</a:t>
            </a:r>
            <a:r>
              <a:rPr kumimoji="1" lang="en-US" altLang="ja-JP" sz="2800" b="1" dirty="0" err="1" smtClean="0"/>
              <a:t>hasNext</a:t>
            </a:r>
            <a:r>
              <a:rPr lang="en-US" altLang="ja-JP" sz="2800" b="1" dirty="0" smtClean="0"/>
              <a:t>/next</a:t>
            </a:r>
            <a:endParaRPr kumimoji="1" lang="ja-JP" altLang="en-US" sz="2800" b="1" dirty="0"/>
          </a:p>
        </p:txBody>
      </p:sp>
      <p:sp>
        <p:nvSpPr>
          <p:cNvPr id="10" name="テキスト ボックス 9"/>
          <p:cNvSpPr txBox="1"/>
          <p:nvPr/>
        </p:nvSpPr>
        <p:spPr>
          <a:xfrm>
            <a:off x="5751583" y="4931781"/>
            <a:ext cx="2664823" cy="461665"/>
          </a:xfrm>
          <a:prstGeom prst="rect">
            <a:avLst/>
          </a:prstGeom>
          <a:noFill/>
        </p:spPr>
        <p:txBody>
          <a:bodyPr wrap="square" rtlCol="0">
            <a:spAutoFit/>
          </a:bodyPr>
          <a:lstStyle/>
          <a:p>
            <a:r>
              <a:rPr lang="ja-JP" altLang="en-US" sz="2400" b="1" dirty="0"/>
              <a:t>検出</a:t>
            </a:r>
            <a:r>
              <a:rPr lang="ja-JP" altLang="en-US" sz="2400" b="1" dirty="0" smtClean="0"/>
              <a:t>される利用法</a:t>
            </a:r>
            <a:endParaRPr kumimoji="1" lang="ja-JP" altLang="en-US" sz="2400" b="1" dirty="0"/>
          </a:p>
        </p:txBody>
      </p:sp>
      <p:sp>
        <p:nvSpPr>
          <p:cNvPr id="11" name="テキスト ボックス 10"/>
          <p:cNvSpPr txBox="1"/>
          <p:nvPr/>
        </p:nvSpPr>
        <p:spPr>
          <a:xfrm>
            <a:off x="1296361" y="5504688"/>
            <a:ext cx="1771639" cy="461665"/>
          </a:xfrm>
          <a:prstGeom prst="rect">
            <a:avLst/>
          </a:prstGeom>
          <a:noFill/>
        </p:spPr>
        <p:txBody>
          <a:bodyPr wrap="none" rtlCol="0">
            <a:spAutoFit/>
          </a:bodyPr>
          <a:lstStyle/>
          <a:p>
            <a:r>
              <a:rPr kumimoji="1" lang="ja-JP" altLang="en-US" sz="2400" b="1" dirty="0" smtClean="0"/>
              <a:t>ソースコード</a:t>
            </a:r>
            <a:endParaRPr kumimoji="1" lang="ja-JP" altLang="en-US" sz="2400" b="1" dirty="0"/>
          </a:p>
        </p:txBody>
      </p:sp>
      <p:sp>
        <p:nvSpPr>
          <p:cNvPr id="4" name="スライド番号プレースホルダー 3"/>
          <p:cNvSpPr>
            <a:spLocks noGrp="1"/>
          </p:cNvSpPr>
          <p:nvPr>
            <p:ph type="sldNum" sz="quarter" idx="12"/>
          </p:nvPr>
        </p:nvSpPr>
        <p:spPr/>
        <p:txBody>
          <a:bodyPr/>
          <a:lstStyle/>
          <a:p>
            <a:fld id="{5924A6DF-EBD9-481D-AD6F-2D5C57799E8E}" type="slidenum">
              <a:rPr kumimoji="1" lang="ja-JP" altLang="en-US" smtClean="0"/>
              <a:t>7</a:t>
            </a:fld>
            <a:endParaRPr kumimoji="1" lang="ja-JP" altLang="en-US"/>
          </a:p>
        </p:txBody>
      </p:sp>
    </p:spTree>
    <p:extLst>
      <p:ext uri="{BB962C8B-B14F-4D97-AF65-F5344CB8AC3E}">
        <p14:creationId xmlns:p14="http://schemas.microsoft.com/office/powerpoint/2010/main" val="3233080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利用数の定義</a:t>
            </a:r>
            <a:endParaRPr kumimoji="1" lang="ja-JP" altLang="en-US" dirty="0"/>
          </a:p>
        </p:txBody>
      </p:sp>
      <p:sp>
        <p:nvSpPr>
          <p:cNvPr id="3" name="コンテンツ プレースホルダー 2"/>
          <p:cNvSpPr>
            <a:spLocks noGrp="1"/>
          </p:cNvSpPr>
          <p:nvPr>
            <p:ph idx="1"/>
          </p:nvPr>
        </p:nvSpPr>
        <p:spPr>
          <a:xfrm>
            <a:off x="457200" y="1600201"/>
            <a:ext cx="8229600" cy="612648"/>
          </a:xfrm>
        </p:spPr>
        <p:txBody>
          <a:bodyPr/>
          <a:lstStyle/>
          <a:p>
            <a:r>
              <a:rPr lang="ja-JP" altLang="en-US" sz="2800" dirty="0" smtClean="0"/>
              <a:t>各利用法が検出された個数を利用数と表現</a:t>
            </a:r>
            <a:endParaRPr lang="en-US" altLang="ja-JP" sz="2800" dirty="0" smtClean="0"/>
          </a:p>
        </p:txBody>
      </p:sp>
      <p:sp>
        <p:nvSpPr>
          <p:cNvPr id="13" name="スライド番号プレースホルダー 12"/>
          <p:cNvSpPr>
            <a:spLocks noGrp="1"/>
          </p:cNvSpPr>
          <p:nvPr>
            <p:ph type="sldNum" sz="quarter" idx="12"/>
          </p:nvPr>
        </p:nvSpPr>
        <p:spPr/>
        <p:txBody>
          <a:bodyPr/>
          <a:lstStyle/>
          <a:p>
            <a:fld id="{42AAE327-59B1-4C4A-946E-D61FC4A97EA8}" type="slidenum">
              <a:rPr kumimoji="1" lang="ja-JP" altLang="en-US" smtClean="0"/>
              <a:t>8</a:t>
            </a:fld>
            <a:endParaRPr kumimoji="1" lang="ja-JP" altLang="en-US"/>
          </a:p>
        </p:txBody>
      </p:sp>
      <p:sp>
        <p:nvSpPr>
          <p:cNvPr id="15" name="AutoShape 9"/>
          <p:cNvSpPr>
            <a:spLocks noChangeArrowheads="1"/>
          </p:cNvSpPr>
          <p:nvPr/>
        </p:nvSpPr>
        <p:spPr bwMode="auto">
          <a:xfrm>
            <a:off x="434933" y="2259336"/>
            <a:ext cx="2112264" cy="1770569"/>
          </a:xfrm>
          <a:prstGeom prst="foldedCorner">
            <a:avLst>
              <a:gd name="adj" fmla="val 22641"/>
            </a:avLst>
          </a:prstGeom>
          <a:solidFill>
            <a:srgbClr val="FFFFFF"/>
          </a:solidFill>
          <a:ln w="9525">
            <a:solidFill>
              <a:schemeClr val="tx1"/>
            </a:solidFill>
            <a:round/>
            <a:headEnd/>
            <a:tailEnd/>
          </a:ln>
        </p:spPr>
        <p:txBody>
          <a:bodyPr wrap="none" anchor="ctr"/>
          <a:lstStyle/>
          <a:p>
            <a:endParaRPr lang="en-US" altLang="ja-JP" dirty="0"/>
          </a:p>
        </p:txBody>
      </p:sp>
      <p:sp>
        <p:nvSpPr>
          <p:cNvPr id="19" name="正方形/長方形 18"/>
          <p:cNvSpPr/>
          <p:nvPr/>
        </p:nvSpPr>
        <p:spPr>
          <a:xfrm>
            <a:off x="561303" y="2414867"/>
            <a:ext cx="1896101" cy="1477328"/>
          </a:xfrm>
          <a:prstGeom prst="rect">
            <a:avLst/>
          </a:prstGeom>
        </p:spPr>
        <p:txBody>
          <a:bodyPr wrap="square">
            <a:spAutoFit/>
          </a:bodyPr>
          <a:lstStyle/>
          <a:p>
            <a:r>
              <a:rPr lang="en-US" altLang="ja-JP" b="1" dirty="0" smtClean="0"/>
              <a:t>Method(){ </a:t>
            </a:r>
          </a:p>
          <a:p>
            <a:r>
              <a:rPr lang="en-US" altLang="ja-JP" b="1" dirty="0" smtClean="0"/>
              <a:t>   it = iterator</a:t>
            </a:r>
            <a:r>
              <a:rPr lang="en-US" altLang="ja-JP" b="1" dirty="0"/>
              <a:t>();</a:t>
            </a:r>
          </a:p>
          <a:p>
            <a:r>
              <a:rPr lang="en-US" altLang="ja-JP" b="1" dirty="0"/>
              <a:t> </a:t>
            </a:r>
            <a:r>
              <a:rPr lang="en-US" altLang="ja-JP" b="1" dirty="0" smtClean="0"/>
              <a:t>  </a:t>
            </a:r>
            <a:r>
              <a:rPr lang="en-US" altLang="ja-JP" b="1" dirty="0" err="1" smtClean="0"/>
              <a:t>it.hasNext</a:t>
            </a:r>
            <a:r>
              <a:rPr lang="en-US" altLang="ja-JP" b="1" dirty="0" smtClean="0"/>
              <a:t>()</a:t>
            </a:r>
            <a:r>
              <a:rPr lang="en-US" altLang="ja-JP" b="1" dirty="0"/>
              <a:t>;</a:t>
            </a:r>
          </a:p>
          <a:p>
            <a:r>
              <a:rPr lang="en-US" altLang="ja-JP" b="1" dirty="0"/>
              <a:t> </a:t>
            </a:r>
            <a:r>
              <a:rPr lang="en-US" altLang="ja-JP" b="1" dirty="0" smtClean="0"/>
              <a:t>  </a:t>
            </a:r>
            <a:r>
              <a:rPr lang="en-US" altLang="ja-JP" b="1" dirty="0" err="1" smtClean="0"/>
              <a:t>it.next</a:t>
            </a:r>
            <a:r>
              <a:rPr lang="en-US" altLang="ja-JP" b="1" dirty="0"/>
              <a:t>();</a:t>
            </a:r>
          </a:p>
          <a:p>
            <a:r>
              <a:rPr lang="en-US" altLang="ja-JP" b="1" dirty="0"/>
              <a:t> </a:t>
            </a:r>
            <a:r>
              <a:rPr lang="en-US" altLang="ja-JP" b="1" dirty="0" smtClean="0"/>
              <a:t>}</a:t>
            </a:r>
            <a:endParaRPr lang="ja-JP" altLang="en-US" dirty="0"/>
          </a:p>
        </p:txBody>
      </p:sp>
      <p:sp>
        <p:nvSpPr>
          <p:cNvPr id="21" name="AutoShape 9"/>
          <p:cNvSpPr>
            <a:spLocks noChangeArrowheads="1"/>
          </p:cNvSpPr>
          <p:nvPr/>
        </p:nvSpPr>
        <p:spPr bwMode="auto">
          <a:xfrm>
            <a:off x="3443539" y="2259337"/>
            <a:ext cx="2112264" cy="1770569"/>
          </a:xfrm>
          <a:prstGeom prst="foldedCorner">
            <a:avLst>
              <a:gd name="adj" fmla="val 22641"/>
            </a:avLst>
          </a:prstGeom>
          <a:solidFill>
            <a:srgbClr val="FFFFFF"/>
          </a:solidFill>
          <a:ln w="9525">
            <a:solidFill>
              <a:schemeClr val="tx1"/>
            </a:solidFill>
            <a:round/>
            <a:headEnd/>
            <a:tailEnd/>
          </a:ln>
        </p:spPr>
        <p:txBody>
          <a:bodyPr wrap="none" anchor="ctr"/>
          <a:lstStyle/>
          <a:p>
            <a:endParaRPr lang="en-US" altLang="ja-JP" dirty="0"/>
          </a:p>
        </p:txBody>
      </p:sp>
      <p:sp>
        <p:nvSpPr>
          <p:cNvPr id="22" name="正方形/長方形 21"/>
          <p:cNvSpPr/>
          <p:nvPr/>
        </p:nvSpPr>
        <p:spPr>
          <a:xfrm>
            <a:off x="3559941" y="2414869"/>
            <a:ext cx="1896101" cy="1477328"/>
          </a:xfrm>
          <a:prstGeom prst="rect">
            <a:avLst/>
          </a:prstGeom>
        </p:spPr>
        <p:txBody>
          <a:bodyPr wrap="square">
            <a:spAutoFit/>
          </a:bodyPr>
          <a:lstStyle/>
          <a:p>
            <a:r>
              <a:rPr lang="en-US" altLang="ja-JP" b="1" dirty="0" smtClean="0"/>
              <a:t>Method(){ </a:t>
            </a:r>
          </a:p>
          <a:p>
            <a:r>
              <a:rPr lang="en-US" altLang="ja-JP" b="1" dirty="0" smtClean="0"/>
              <a:t>   it = iterator</a:t>
            </a:r>
            <a:r>
              <a:rPr lang="en-US" altLang="ja-JP" b="1" dirty="0"/>
              <a:t>();</a:t>
            </a:r>
          </a:p>
          <a:p>
            <a:r>
              <a:rPr lang="en-US" altLang="ja-JP" b="1" dirty="0"/>
              <a:t> </a:t>
            </a:r>
            <a:r>
              <a:rPr lang="en-US" altLang="ja-JP" b="1" dirty="0" smtClean="0"/>
              <a:t>  </a:t>
            </a:r>
            <a:r>
              <a:rPr lang="en-US" altLang="ja-JP" b="1" dirty="0" err="1" smtClean="0"/>
              <a:t>it.hasNext</a:t>
            </a:r>
            <a:r>
              <a:rPr lang="en-US" altLang="ja-JP" b="1" dirty="0" smtClean="0"/>
              <a:t>()</a:t>
            </a:r>
            <a:r>
              <a:rPr lang="en-US" altLang="ja-JP" b="1" dirty="0"/>
              <a:t>;</a:t>
            </a:r>
          </a:p>
          <a:p>
            <a:r>
              <a:rPr lang="en-US" altLang="ja-JP" b="1" dirty="0"/>
              <a:t> </a:t>
            </a:r>
            <a:r>
              <a:rPr lang="en-US" altLang="ja-JP" b="1" dirty="0" smtClean="0"/>
              <a:t>  </a:t>
            </a:r>
            <a:r>
              <a:rPr lang="en-US" altLang="ja-JP" b="1" dirty="0" err="1" smtClean="0"/>
              <a:t>it.next</a:t>
            </a:r>
            <a:r>
              <a:rPr lang="en-US" altLang="ja-JP" b="1" dirty="0"/>
              <a:t>();</a:t>
            </a:r>
          </a:p>
          <a:p>
            <a:r>
              <a:rPr lang="en-US" altLang="ja-JP" b="1" dirty="0"/>
              <a:t> </a:t>
            </a:r>
            <a:r>
              <a:rPr lang="en-US" altLang="ja-JP" b="1" dirty="0" smtClean="0"/>
              <a:t>}</a:t>
            </a:r>
            <a:endParaRPr lang="ja-JP" altLang="en-US" dirty="0"/>
          </a:p>
        </p:txBody>
      </p:sp>
      <p:sp>
        <p:nvSpPr>
          <p:cNvPr id="23" name="AutoShape 9"/>
          <p:cNvSpPr>
            <a:spLocks noChangeArrowheads="1"/>
          </p:cNvSpPr>
          <p:nvPr/>
        </p:nvSpPr>
        <p:spPr bwMode="auto">
          <a:xfrm>
            <a:off x="6452145" y="2259336"/>
            <a:ext cx="2112264" cy="1770569"/>
          </a:xfrm>
          <a:prstGeom prst="foldedCorner">
            <a:avLst>
              <a:gd name="adj" fmla="val 22641"/>
            </a:avLst>
          </a:prstGeom>
          <a:solidFill>
            <a:srgbClr val="FFFFFF"/>
          </a:solidFill>
          <a:ln w="9525">
            <a:solidFill>
              <a:schemeClr val="tx1"/>
            </a:solidFill>
            <a:round/>
            <a:headEnd/>
            <a:tailEnd/>
          </a:ln>
        </p:spPr>
        <p:txBody>
          <a:bodyPr wrap="none" anchor="ctr"/>
          <a:lstStyle/>
          <a:p>
            <a:endParaRPr lang="en-US" altLang="ja-JP" dirty="0"/>
          </a:p>
        </p:txBody>
      </p:sp>
      <p:sp>
        <p:nvSpPr>
          <p:cNvPr id="24" name="正方形/長方形 23"/>
          <p:cNvSpPr/>
          <p:nvPr/>
        </p:nvSpPr>
        <p:spPr>
          <a:xfrm>
            <a:off x="6578515" y="2414867"/>
            <a:ext cx="1896101" cy="1477328"/>
          </a:xfrm>
          <a:prstGeom prst="rect">
            <a:avLst/>
          </a:prstGeom>
        </p:spPr>
        <p:txBody>
          <a:bodyPr wrap="square">
            <a:spAutoFit/>
          </a:bodyPr>
          <a:lstStyle/>
          <a:p>
            <a:r>
              <a:rPr lang="en-US" altLang="ja-JP" b="1" dirty="0" smtClean="0"/>
              <a:t>Method(){ </a:t>
            </a:r>
          </a:p>
          <a:p>
            <a:r>
              <a:rPr lang="en-US" altLang="ja-JP" b="1" dirty="0" smtClean="0"/>
              <a:t>   it = iterator</a:t>
            </a:r>
            <a:r>
              <a:rPr lang="en-US" altLang="ja-JP" b="1" dirty="0"/>
              <a:t>();</a:t>
            </a:r>
          </a:p>
          <a:p>
            <a:r>
              <a:rPr lang="en-US" altLang="ja-JP" b="1" dirty="0"/>
              <a:t> </a:t>
            </a:r>
            <a:r>
              <a:rPr lang="en-US" altLang="ja-JP" b="1" dirty="0" smtClean="0"/>
              <a:t>  </a:t>
            </a:r>
            <a:endParaRPr lang="en-US" altLang="ja-JP" b="1" dirty="0"/>
          </a:p>
          <a:p>
            <a:r>
              <a:rPr lang="en-US" altLang="ja-JP" b="1" dirty="0"/>
              <a:t> </a:t>
            </a:r>
            <a:r>
              <a:rPr lang="en-US" altLang="ja-JP" b="1" dirty="0" smtClean="0"/>
              <a:t>  </a:t>
            </a:r>
            <a:r>
              <a:rPr lang="en-US" altLang="ja-JP" b="1" dirty="0" err="1" smtClean="0"/>
              <a:t>it.next</a:t>
            </a:r>
            <a:r>
              <a:rPr lang="en-US" altLang="ja-JP" b="1" dirty="0"/>
              <a:t>();</a:t>
            </a:r>
          </a:p>
          <a:p>
            <a:r>
              <a:rPr lang="en-US" altLang="ja-JP" b="1" dirty="0"/>
              <a:t> </a:t>
            </a:r>
            <a:r>
              <a:rPr lang="en-US" altLang="ja-JP" b="1" dirty="0" smtClean="0"/>
              <a:t>}</a:t>
            </a:r>
            <a:endParaRPr lang="ja-JP" altLang="en-US" dirty="0"/>
          </a:p>
        </p:txBody>
      </p:sp>
      <p:sp>
        <p:nvSpPr>
          <p:cNvPr id="25" name="テキスト ボックス 24"/>
          <p:cNvSpPr txBox="1"/>
          <p:nvPr/>
        </p:nvSpPr>
        <p:spPr>
          <a:xfrm>
            <a:off x="141490" y="4836347"/>
            <a:ext cx="3110147" cy="461665"/>
          </a:xfrm>
          <a:prstGeom prst="rect">
            <a:avLst/>
          </a:prstGeom>
          <a:noFill/>
        </p:spPr>
        <p:txBody>
          <a:bodyPr wrap="none" rtlCol="0">
            <a:spAutoFit/>
          </a:bodyPr>
          <a:lstStyle/>
          <a:p>
            <a:r>
              <a:rPr lang="en-US" altLang="ja-JP" sz="2400" dirty="0"/>
              <a:t>i</a:t>
            </a:r>
            <a:r>
              <a:rPr kumimoji="1" lang="en-US" altLang="ja-JP" sz="2400" dirty="0" smtClean="0"/>
              <a:t>terator/</a:t>
            </a:r>
            <a:r>
              <a:rPr kumimoji="1" lang="en-US" altLang="ja-JP" sz="2400" dirty="0" err="1" smtClean="0"/>
              <a:t>hasNext</a:t>
            </a:r>
            <a:r>
              <a:rPr kumimoji="1" lang="en-US" altLang="ja-JP" sz="2400" dirty="0" smtClean="0"/>
              <a:t>/next/</a:t>
            </a:r>
            <a:endParaRPr kumimoji="1" lang="ja-JP" altLang="en-US" sz="2400" dirty="0"/>
          </a:p>
        </p:txBody>
      </p:sp>
      <p:sp>
        <p:nvSpPr>
          <p:cNvPr id="26" name="テキスト ボックス 25"/>
          <p:cNvSpPr txBox="1"/>
          <p:nvPr/>
        </p:nvSpPr>
        <p:spPr>
          <a:xfrm>
            <a:off x="3347986" y="4836347"/>
            <a:ext cx="3110147" cy="461665"/>
          </a:xfrm>
          <a:prstGeom prst="rect">
            <a:avLst/>
          </a:prstGeom>
          <a:noFill/>
        </p:spPr>
        <p:txBody>
          <a:bodyPr wrap="none" rtlCol="0">
            <a:spAutoFit/>
          </a:bodyPr>
          <a:lstStyle/>
          <a:p>
            <a:r>
              <a:rPr lang="en-US" altLang="ja-JP" sz="2400" dirty="0"/>
              <a:t>i</a:t>
            </a:r>
            <a:r>
              <a:rPr kumimoji="1" lang="en-US" altLang="ja-JP" sz="2400" dirty="0" smtClean="0"/>
              <a:t>terator/</a:t>
            </a:r>
            <a:r>
              <a:rPr kumimoji="1" lang="en-US" altLang="ja-JP" sz="2400" dirty="0" err="1" smtClean="0"/>
              <a:t>hasNext</a:t>
            </a:r>
            <a:r>
              <a:rPr kumimoji="1" lang="en-US" altLang="ja-JP" sz="2400" dirty="0" smtClean="0"/>
              <a:t>/next/</a:t>
            </a:r>
            <a:endParaRPr kumimoji="1" lang="ja-JP" altLang="en-US" sz="2400" dirty="0"/>
          </a:p>
        </p:txBody>
      </p:sp>
      <p:sp>
        <p:nvSpPr>
          <p:cNvPr id="27" name="テキスト ボックス 26"/>
          <p:cNvSpPr txBox="1"/>
          <p:nvPr/>
        </p:nvSpPr>
        <p:spPr>
          <a:xfrm>
            <a:off x="6791729" y="4836347"/>
            <a:ext cx="1895071" cy="461665"/>
          </a:xfrm>
          <a:prstGeom prst="rect">
            <a:avLst/>
          </a:prstGeom>
          <a:noFill/>
        </p:spPr>
        <p:txBody>
          <a:bodyPr wrap="none" rtlCol="0">
            <a:spAutoFit/>
          </a:bodyPr>
          <a:lstStyle/>
          <a:p>
            <a:r>
              <a:rPr lang="en-US" altLang="ja-JP" sz="2400" dirty="0" smtClean="0"/>
              <a:t>i</a:t>
            </a:r>
            <a:r>
              <a:rPr kumimoji="1" lang="en-US" altLang="ja-JP" sz="2400" dirty="0" smtClean="0"/>
              <a:t>terator/next/</a:t>
            </a:r>
            <a:endParaRPr kumimoji="1" lang="ja-JP" altLang="en-US" sz="2400" dirty="0"/>
          </a:p>
        </p:txBody>
      </p:sp>
      <p:sp>
        <p:nvSpPr>
          <p:cNvPr id="28" name="下矢印 27"/>
          <p:cNvSpPr/>
          <p:nvPr/>
        </p:nvSpPr>
        <p:spPr>
          <a:xfrm>
            <a:off x="1139021" y="4285087"/>
            <a:ext cx="630936" cy="488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下矢印 28"/>
          <p:cNvSpPr/>
          <p:nvPr/>
        </p:nvSpPr>
        <p:spPr>
          <a:xfrm>
            <a:off x="4155947" y="4285087"/>
            <a:ext cx="630936" cy="488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下矢印 29"/>
          <p:cNvSpPr/>
          <p:nvPr/>
        </p:nvSpPr>
        <p:spPr>
          <a:xfrm>
            <a:off x="7172873" y="4260585"/>
            <a:ext cx="630936" cy="488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1860463" y="5555406"/>
            <a:ext cx="5554726" cy="830997"/>
          </a:xfrm>
          <a:prstGeom prst="rect">
            <a:avLst/>
          </a:prstGeom>
          <a:noFill/>
        </p:spPr>
        <p:txBody>
          <a:bodyPr wrap="none" rtlCol="0">
            <a:spAutoFit/>
          </a:bodyPr>
          <a:lstStyle/>
          <a:p>
            <a:r>
              <a:rPr lang="en-US" altLang="ja-JP" sz="2400" dirty="0"/>
              <a:t>i</a:t>
            </a:r>
            <a:r>
              <a:rPr kumimoji="1" lang="en-US" altLang="ja-JP" sz="2400" dirty="0" smtClean="0"/>
              <a:t>terator/</a:t>
            </a:r>
            <a:r>
              <a:rPr kumimoji="1" lang="en-US" altLang="ja-JP" sz="2400" dirty="0" err="1" smtClean="0"/>
              <a:t>hasNext</a:t>
            </a:r>
            <a:r>
              <a:rPr kumimoji="1" lang="en-US" altLang="ja-JP" sz="2400" dirty="0" smtClean="0"/>
              <a:t>/next/</a:t>
            </a:r>
            <a:r>
              <a:rPr lang="ja-JP" altLang="en-US" sz="2400" dirty="0"/>
              <a:t>　</a:t>
            </a:r>
            <a:r>
              <a:rPr lang="ja-JP" altLang="en-US" sz="2400" dirty="0" smtClean="0"/>
              <a:t>・・・　利用数 </a:t>
            </a:r>
            <a:r>
              <a:rPr lang="en-US" altLang="ja-JP" sz="2400" dirty="0" smtClean="0"/>
              <a:t>2 </a:t>
            </a:r>
            <a:r>
              <a:rPr lang="ja-JP" altLang="en-US" sz="2400" dirty="0" smtClean="0"/>
              <a:t>個</a:t>
            </a:r>
            <a:endParaRPr lang="en-US" altLang="ja-JP" sz="2400" dirty="0" smtClean="0"/>
          </a:p>
          <a:p>
            <a:r>
              <a:rPr kumimoji="1" lang="en-US" altLang="ja-JP" sz="2400" dirty="0" smtClean="0"/>
              <a:t>Iterator/next/                 </a:t>
            </a:r>
            <a:r>
              <a:rPr kumimoji="1" lang="ja-JP" altLang="en-US" sz="2400" dirty="0" smtClean="0"/>
              <a:t>・・・  利用数 </a:t>
            </a:r>
            <a:r>
              <a:rPr kumimoji="1" lang="en-US" altLang="ja-JP" sz="2400" dirty="0" smtClean="0"/>
              <a:t>1 </a:t>
            </a:r>
            <a:r>
              <a:rPr kumimoji="1" lang="ja-JP" altLang="en-US" sz="2400" dirty="0" smtClean="0"/>
              <a:t>個</a:t>
            </a:r>
            <a:endParaRPr kumimoji="1" lang="ja-JP" altLang="en-US" sz="2400" dirty="0"/>
          </a:p>
        </p:txBody>
      </p:sp>
    </p:spTree>
    <p:extLst>
      <p:ext uri="{BB962C8B-B14F-4D97-AF65-F5344CB8AC3E}">
        <p14:creationId xmlns:p14="http://schemas.microsoft.com/office/powerpoint/2010/main" val="3927528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API </a:t>
            </a:r>
            <a:r>
              <a:rPr kumimoji="1" lang="ja-JP" altLang="en-US" dirty="0" smtClean="0"/>
              <a:t>利用法の実態調査</a:t>
            </a:r>
            <a:endParaRPr kumimoji="1" lang="ja-JP" altLang="en-US" dirty="0"/>
          </a:p>
        </p:txBody>
      </p:sp>
      <p:sp>
        <p:nvSpPr>
          <p:cNvPr id="3" name="コンテンツ プレースホルダー 2"/>
          <p:cNvSpPr>
            <a:spLocks noGrp="1"/>
          </p:cNvSpPr>
          <p:nvPr>
            <p:ph idx="1"/>
          </p:nvPr>
        </p:nvSpPr>
        <p:spPr>
          <a:xfrm>
            <a:off x="457199" y="1600200"/>
            <a:ext cx="8619067" cy="1165172"/>
          </a:xfrm>
        </p:spPr>
        <p:txBody>
          <a:bodyPr/>
          <a:lstStyle/>
          <a:p>
            <a:r>
              <a:rPr lang="ja-JP" altLang="en-US" sz="2800" dirty="0" smtClean="0"/>
              <a:t>データセットから </a:t>
            </a:r>
            <a:r>
              <a:rPr lang="en-US" altLang="ja-JP" sz="2800" dirty="0" smtClean="0"/>
              <a:t>API </a:t>
            </a:r>
            <a:r>
              <a:rPr lang="ja-JP" altLang="en-US" sz="2800" dirty="0" smtClean="0"/>
              <a:t>利用法を検出</a:t>
            </a:r>
            <a:endParaRPr lang="en-US" altLang="ja-JP" sz="2800" dirty="0" smtClean="0"/>
          </a:p>
          <a:p>
            <a:r>
              <a:rPr lang="ja-JP" altLang="en-US" sz="2800" dirty="0" smtClean="0"/>
              <a:t>検出</a:t>
            </a:r>
            <a:r>
              <a:rPr lang="ja-JP" altLang="en-US" sz="2800" dirty="0"/>
              <a:t>結果</a:t>
            </a:r>
            <a:r>
              <a:rPr lang="ja-JP" altLang="en-US" sz="2800" dirty="0" smtClean="0"/>
              <a:t>に対して，</a:t>
            </a:r>
            <a:r>
              <a:rPr lang="en-US" altLang="ja-JP" sz="2800" dirty="0" smtClean="0"/>
              <a:t>3 </a:t>
            </a:r>
            <a:r>
              <a:rPr lang="ja-JP" altLang="en-US" sz="2800" dirty="0" smtClean="0"/>
              <a:t>つの </a:t>
            </a:r>
            <a:r>
              <a:rPr lang="en-US" altLang="ja-JP" sz="2800" dirty="0" smtClean="0"/>
              <a:t>RQ </a:t>
            </a:r>
            <a:r>
              <a:rPr lang="ja-JP" altLang="en-US" sz="2800" dirty="0"/>
              <a:t>を</a:t>
            </a:r>
            <a:r>
              <a:rPr lang="ja-JP" altLang="en-US" sz="2800" dirty="0" smtClean="0"/>
              <a:t>調査</a:t>
            </a:r>
            <a:endParaRPr kumimoji="1" lang="ja-JP" altLang="en-US" sz="2800" dirty="0"/>
          </a:p>
        </p:txBody>
      </p:sp>
      <p:sp>
        <p:nvSpPr>
          <p:cNvPr id="4" name="スライド番号プレースホルダー 3"/>
          <p:cNvSpPr>
            <a:spLocks noGrp="1"/>
          </p:cNvSpPr>
          <p:nvPr>
            <p:ph type="sldNum" sz="quarter" idx="12"/>
          </p:nvPr>
        </p:nvSpPr>
        <p:spPr/>
        <p:txBody>
          <a:bodyPr/>
          <a:lstStyle/>
          <a:p>
            <a:fld id="{42AAE327-59B1-4C4A-946E-D61FC4A97EA8}" type="slidenum">
              <a:rPr kumimoji="1" lang="ja-JP" altLang="en-US" smtClean="0"/>
              <a:t>9</a:t>
            </a:fld>
            <a:endParaRPr kumimoji="1" lang="ja-JP" altLang="en-US"/>
          </a:p>
        </p:txBody>
      </p:sp>
      <p:sp>
        <p:nvSpPr>
          <p:cNvPr id="5" name="フローチャート: 磁気ディスク 4"/>
          <p:cNvSpPr/>
          <p:nvPr/>
        </p:nvSpPr>
        <p:spPr>
          <a:xfrm>
            <a:off x="676974" y="4026495"/>
            <a:ext cx="883920" cy="1043633"/>
          </a:xfrm>
          <a:prstGeom prst="flowChartMagneticDisk">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86201" y="5095971"/>
            <a:ext cx="1465466" cy="400110"/>
          </a:xfrm>
          <a:prstGeom prst="rect">
            <a:avLst/>
          </a:prstGeom>
          <a:noFill/>
        </p:spPr>
        <p:txBody>
          <a:bodyPr wrap="none" rtlCol="0">
            <a:spAutoFit/>
          </a:bodyPr>
          <a:lstStyle/>
          <a:p>
            <a:r>
              <a:rPr lang="ja-JP" altLang="en-US" sz="2000" dirty="0" smtClean="0"/>
              <a:t>データ</a:t>
            </a:r>
            <a:r>
              <a:rPr lang="ja-JP" altLang="en-US" sz="2000" dirty="0"/>
              <a:t>セット</a:t>
            </a:r>
            <a:endParaRPr kumimoji="1" lang="ja-JP" altLang="en-US" sz="2000" dirty="0"/>
          </a:p>
        </p:txBody>
      </p:sp>
      <p:grpSp>
        <p:nvGrpSpPr>
          <p:cNvPr id="11" name="グループ化 10"/>
          <p:cNvGrpSpPr/>
          <p:nvPr/>
        </p:nvGrpSpPr>
        <p:grpSpPr>
          <a:xfrm>
            <a:off x="3071274" y="3807904"/>
            <a:ext cx="1138247" cy="1713887"/>
            <a:chOff x="3029122" y="3407526"/>
            <a:chExt cx="2478021" cy="2452434"/>
          </a:xfrm>
        </p:grpSpPr>
        <p:sp>
          <p:nvSpPr>
            <p:cNvPr id="7" name="AutoShape 9"/>
            <p:cNvSpPr>
              <a:spLocks noChangeArrowheads="1"/>
            </p:cNvSpPr>
            <p:nvPr/>
          </p:nvSpPr>
          <p:spPr bwMode="auto">
            <a:xfrm>
              <a:off x="3394879" y="3407526"/>
              <a:ext cx="2112264" cy="1770569"/>
            </a:xfrm>
            <a:prstGeom prst="foldedCorner">
              <a:avLst>
                <a:gd name="adj" fmla="val 22641"/>
              </a:avLst>
            </a:prstGeom>
            <a:solidFill>
              <a:srgbClr val="FFFFFF"/>
            </a:solidFill>
            <a:ln w="19050">
              <a:solidFill>
                <a:schemeClr val="tx1"/>
              </a:solidFill>
              <a:round/>
              <a:headEnd/>
              <a:tailEnd/>
            </a:ln>
          </p:spPr>
          <p:txBody>
            <a:bodyPr wrap="none" anchor="ctr"/>
            <a:lstStyle/>
            <a:p>
              <a:endParaRPr lang="en-US" altLang="ja-JP" dirty="0"/>
            </a:p>
          </p:txBody>
        </p:sp>
        <p:sp>
          <p:nvSpPr>
            <p:cNvPr id="8" name="AutoShape 9"/>
            <p:cNvSpPr>
              <a:spLocks noChangeArrowheads="1"/>
            </p:cNvSpPr>
            <p:nvPr/>
          </p:nvSpPr>
          <p:spPr bwMode="auto">
            <a:xfrm>
              <a:off x="3272960" y="3680481"/>
              <a:ext cx="2112264" cy="1770569"/>
            </a:xfrm>
            <a:prstGeom prst="foldedCorner">
              <a:avLst>
                <a:gd name="adj" fmla="val 22641"/>
              </a:avLst>
            </a:prstGeom>
            <a:solidFill>
              <a:srgbClr val="FFFFFF"/>
            </a:solidFill>
            <a:ln w="19050">
              <a:solidFill>
                <a:schemeClr val="tx1"/>
              </a:solidFill>
              <a:round/>
              <a:headEnd/>
              <a:tailEnd/>
            </a:ln>
          </p:spPr>
          <p:txBody>
            <a:bodyPr wrap="none" anchor="ctr"/>
            <a:lstStyle/>
            <a:p>
              <a:endParaRPr lang="en-US" altLang="ja-JP" dirty="0"/>
            </a:p>
          </p:txBody>
        </p:sp>
        <p:sp>
          <p:nvSpPr>
            <p:cNvPr id="9" name="AutoShape 9"/>
            <p:cNvSpPr>
              <a:spLocks noChangeArrowheads="1"/>
            </p:cNvSpPr>
            <p:nvPr/>
          </p:nvSpPr>
          <p:spPr bwMode="auto">
            <a:xfrm>
              <a:off x="3151041" y="3884936"/>
              <a:ext cx="2112264" cy="1770569"/>
            </a:xfrm>
            <a:prstGeom prst="foldedCorner">
              <a:avLst>
                <a:gd name="adj" fmla="val 22641"/>
              </a:avLst>
            </a:prstGeom>
            <a:solidFill>
              <a:srgbClr val="FFFFFF"/>
            </a:solidFill>
            <a:ln w="19050">
              <a:solidFill>
                <a:schemeClr val="tx1"/>
              </a:solidFill>
              <a:round/>
              <a:headEnd/>
              <a:tailEnd/>
            </a:ln>
          </p:spPr>
          <p:txBody>
            <a:bodyPr wrap="none" anchor="ctr"/>
            <a:lstStyle/>
            <a:p>
              <a:endParaRPr lang="en-US" altLang="ja-JP" dirty="0"/>
            </a:p>
          </p:txBody>
        </p:sp>
        <p:sp>
          <p:nvSpPr>
            <p:cNvPr id="10" name="AutoShape 9"/>
            <p:cNvSpPr>
              <a:spLocks noChangeArrowheads="1"/>
            </p:cNvSpPr>
            <p:nvPr/>
          </p:nvSpPr>
          <p:spPr bwMode="auto">
            <a:xfrm>
              <a:off x="3029122" y="4089391"/>
              <a:ext cx="2112264" cy="1770569"/>
            </a:xfrm>
            <a:prstGeom prst="foldedCorner">
              <a:avLst>
                <a:gd name="adj" fmla="val 22641"/>
              </a:avLst>
            </a:prstGeom>
            <a:solidFill>
              <a:srgbClr val="FFFFFF"/>
            </a:solidFill>
            <a:ln w="19050">
              <a:solidFill>
                <a:schemeClr val="tx1"/>
              </a:solidFill>
              <a:round/>
              <a:headEnd/>
              <a:tailEnd/>
            </a:ln>
          </p:spPr>
          <p:txBody>
            <a:bodyPr wrap="none" anchor="ctr"/>
            <a:lstStyle/>
            <a:p>
              <a:endParaRPr lang="en-US" altLang="ja-JP" dirty="0"/>
            </a:p>
          </p:txBody>
        </p:sp>
      </p:grpSp>
      <p:sp>
        <p:nvSpPr>
          <p:cNvPr id="13" name="右矢印 12"/>
          <p:cNvSpPr/>
          <p:nvPr/>
        </p:nvSpPr>
        <p:spPr>
          <a:xfrm>
            <a:off x="1943133" y="4420737"/>
            <a:ext cx="720782" cy="3264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519792" y="3958692"/>
            <a:ext cx="1563248" cy="369332"/>
          </a:xfrm>
          <a:prstGeom prst="rect">
            <a:avLst/>
          </a:prstGeom>
          <a:noFill/>
        </p:spPr>
        <p:txBody>
          <a:bodyPr wrap="none" rtlCol="0">
            <a:spAutoFit/>
          </a:bodyPr>
          <a:lstStyle/>
          <a:p>
            <a:r>
              <a:rPr lang="ja-JP" altLang="en-US" dirty="0"/>
              <a:t>メソッド</a:t>
            </a:r>
            <a:r>
              <a:rPr lang="ja-JP" altLang="en-US" dirty="0" smtClean="0"/>
              <a:t>の抽出</a:t>
            </a:r>
            <a:endParaRPr kumimoji="1" lang="ja-JP" altLang="en-US" dirty="0"/>
          </a:p>
        </p:txBody>
      </p:sp>
      <p:sp>
        <p:nvSpPr>
          <p:cNvPr id="16" name="テキスト ボックス 15"/>
          <p:cNvSpPr txBox="1"/>
          <p:nvPr/>
        </p:nvSpPr>
        <p:spPr>
          <a:xfrm>
            <a:off x="4209521" y="4018849"/>
            <a:ext cx="2005677" cy="369332"/>
          </a:xfrm>
          <a:prstGeom prst="rect">
            <a:avLst/>
          </a:prstGeom>
          <a:noFill/>
        </p:spPr>
        <p:txBody>
          <a:bodyPr wrap="none" rtlCol="0">
            <a:spAutoFit/>
          </a:bodyPr>
          <a:lstStyle/>
          <a:p>
            <a:r>
              <a:rPr lang="en-US" altLang="ja-JP" dirty="0" smtClean="0"/>
              <a:t>API </a:t>
            </a:r>
            <a:r>
              <a:rPr lang="ja-JP" altLang="en-US" dirty="0" smtClean="0"/>
              <a:t>利用法の検出</a:t>
            </a:r>
            <a:endParaRPr kumimoji="1" lang="ja-JP" altLang="en-US" dirty="0"/>
          </a:p>
        </p:txBody>
      </p:sp>
      <p:sp>
        <p:nvSpPr>
          <p:cNvPr id="19" name="角丸四角形 18"/>
          <p:cNvSpPr/>
          <p:nvPr/>
        </p:nvSpPr>
        <p:spPr>
          <a:xfrm>
            <a:off x="6319786" y="4284426"/>
            <a:ext cx="1902045" cy="51207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6319787" y="4367584"/>
            <a:ext cx="1948806" cy="307777"/>
          </a:xfrm>
          <a:prstGeom prst="rect">
            <a:avLst/>
          </a:prstGeom>
          <a:noFill/>
          <a:ln w="19050">
            <a:noFill/>
          </a:ln>
        </p:spPr>
        <p:txBody>
          <a:bodyPr wrap="square" rtlCol="0">
            <a:spAutoFit/>
          </a:bodyPr>
          <a:lstStyle/>
          <a:p>
            <a:r>
              <a:rPr lang="en-US" altLang="ja-JP" sz="1400" b="1" dirty="0"/>
              <a:t>i</a:t>
            </a:r>
            <a:r>
              <a:rPr lang="en-US" altLang="ja-JP" sz="1400" b="1" dirty="0" smtClean="0"/>
              <a:t>terator/next/</a:t>
            </a:r>
            <a:r>
              <a:rPr lang="ja-JP" altLang="en-US" sz="1400" b="1" dirty="0" smtClean="0"/>
              <a:t>・・・</a:t>
            </a:r>
            <a:r>
              <a:rPr lang="en-US" altLang="ja-JP" sz="1400" b="1" dirty="0"/>
              <a:t>5</a:t>
            </a:r>
            <a:r>
              <a:rPr lang="ja-JP" altLang="en-US" sz="1400" b="1" dirty="0" smtClean="0"/>
              <a:t>個</a:t>
            </a:r>
            <a:endParaRPr kumimoji="1" lang="ja-JP" altLang="en-US" sz="1400" b="1" dirty="0"/>
          </a:p>
        </p:txBody>
      </p:sp>
      <p:sp>
        <p:nvSpPr>
          <p:cNvPr id="21" name="右矢印 20"/>
          <p:cNvSpPr/>
          <p:nvPr/>
        </p:nvSpPr>
        <p:spPr>
          <a:xfrm>
            <a:off x="4725931" y="4420737"/>
            <a:ext cx="720782" cy="3264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6319787" y="3612967"/>
            <a:ext cx="2619441" cy="51207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6271200" y="3715113"/>
            <a:ext cx="2668028" cy="307777"/>
          </a:xfrm>
          <a:prstGeom prst="rect">
            <a:avLst/>
          </a:prstGeom>
          <a:noFill/>
          <a:ln w="19050">
            <a:noFill/>
          </a:ln>
        </p:spPr>
        <p:txBody>
          <a:bodyPr wrap="square" rtlCol="0">
            <a:spAutoFit/>
          </a:bodyPr>
          <a:lstStyle/>
          <a:p>
            <a:r>
              <a:rPr lang="en-US" altLang="ja-JP" sz="1400" b="1" dirty="0"/>
              <a:t>i</a:t>
            </a:r>
            <a:r>
              <a:rPr lang="en-US" altLang="ja-JP" sz="1400" b="1" dirty="0" smtClean="0"/>
              <a:t>terator/</a:t>
            </a:r>
            <a:r>
              <a:rPr lang="en-US" altLang="ja-JP" sz="1400" b="1" dirty="0" err="1" smtClean="0"/>
              <a:t>hasNext</a:t>
            </a:r>
            <a:r>
              <a:rPr lang="en-US" altLang="ja-JP" sz="1400" b="1" dirty="0" smtClean="0"/>
              <a:t>/next/</a:t>
            </a:r>
            <a:r>
              <a:rPr lang="ja-JP" altLang="en-US" sz="1400" b="1" dirty="0" smtClean="0"/>
              <a:t>・・・</a:t>
            </a:r>
            <a:r>
              <a:rPr lang="en-US" altLang="ja-JP" sz="1400" b="1" dirty="0" smtClean="0"/>
              <a:t>20</a:t>
            </a:r>
            <a:r>
              <a:rPr lang="ja-JP" altLang="en-US" sz="1400" b="1" dirty="0" smtClean="0"/>
              <a:t>個</a:t>
            </a:r>
            <a:endParaRPr kumimoji="1" lang="ja-JP" altLang="en-US" sz="1400" b="1" dirty="0"/>
          </a:p>
        </p:txBody>
      </p:sp>
      <p:sp>
        <p:nvSpPr>
          <p:cNvPr id="27" name="テキスト ボックス 26"/>
          <p:cNvSpPr txBox="1"/>
          <p:nvPr/>
        </p:nvSpPr>
        <p:spPr>
          <a:xfrm rot="5400000">
            <a:off x="6768106" y="5006811"/>
            <a:ext cx="1005403" cy="584775"/>
          </a:xfrm>
          <a:prstGeom prst="rect">
            <a:avLst/>
          </a:prstGeom>
          <a:noFill/>
        </p:spPr>
        <p:txBody>
          <a:bodyPr wrap="none" rtlCol="0">
            <a:spAutoFit/>
          </a:bodyPr>
          <a:lstStyle/>
          <a:p>
            <a:r>
              <a:rPr kumimoji="1" lang="en-US" altLang="ja-JP" sz="3200" b="1" dirty="0" smtClean="0"/>
              <a:t>……</a:t>
            </a:r>
            <a:endParaRPr kumimoji="1" lang="ja-JP" altLang="en-US" sz="3200" b="1" dirty="0"/>
          </a:p>
        </p:txBody>
      </p:sp>
      <p:sp>
        <p:nvSpPr>
          <p:cNvPr id="28" name="テキスト ボックス 27"/>
          <p:cNvSpPr txBox="1"/>
          <p:nvPr/>
        </p:nvSpPr>
        <p:spPr>
          <a:xfrm>
            <a:off x="457199" y="3141088"/>
            <a:ext cx="3826933" cy="461665"/>
          </a:xfrm>
          <a:prstGeom prst="rect">
            <a:avLst/>
          </a:prstGeom>
          <a:noFill/>
        </p:spPr>
        <p:txBody>
          <a:bodyPr wrap="square" rtlCol="0">
            <a:spAutoFit/>
          </a:bodyPr>
          <a:lstStyle/>
          <a:p>
            <a:r>
              <a:rPr kumimoji="1" lang="ja-JP" altLang="en-US" sz="2400" dirty="0" smtClean="0"/>
              <a:t>例：</a:t>
            </a:r>
            <a:r>
              <a:rPr kumimoji="1" lang="en-US" altLang="ja-JP" sz="2400" dirty="0" smtClean="0"/>
              <a:t>Iterator </a:t>
            </a:r>
            <a:r>
              <a:rPr lang="ja-JP" altLang="en-US" sz="2400" dirty="0" smtClean="0"/>
              <a:t>についての</a:t>
            </a:r>
            <a:r>
              <a:rPr lang="ja-JP" altLang="en-US" sz="2400" dirty="0"/>
              <a:t>検出</a:t>
            </a:r>
            <a:endParaRPr kumimoji="1" lang="ja-JP" altLang="en-US" sz="2400" dirty="0"/>
          </a:p>
        </p:txBody>
      </p:sp>
    </p:spTree>
    <p:extLst>
      <p:ext uri="{BB962C8B-B14F-4D97-AF65-F5344CB8AC3E}">
        <p14:creationId xmlns:p14="http://schemas.microsoft.com/office/powerpoint/2010/main" val="4199473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4959</TotalTime>
  <Words>1180</Words>
  <Application>Microsoft Office PowerPoint</Application>
  <PresentationFormat>画面に合わせる (4:3)</PresentationFormat>
  <Paragraphs>311</Paragraphs>
  <Slides>34</Slides>
  <Notes>0</Notes>
  <HiddenSlides>3</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34</vt:i4>
      </vt:variant>
    </vt:vector>
  </HeadingPairs>
  <TitlesOfParts>
    <vt:vector size="38" baseType="lpstr">
      <vt:lpstr>ＭＳ Ｐゴシック</vt:lpstr>
      <vt:lpstr>游ゴシック</vt:lpstr>
      <vt:lpstr>Arial</vt:lpstr>
      <vt:lpstr>Sel-CoolMetal-white</vt:lpstr>
      <vt:lpstr>Android アプリケーションを対象とした API 利用法の実態調査</vt:lpstr>
      <vt:lpstr>背景：API</vt:lpstr>
      <vt:lpstr>背景:API 利用法の学習</vt:lpstr>
      <vt:lpstr>既存研究</vt:lpstr>
      <vt:lpstr>API 利用法の マイニングにおける課題</vt:lpstr>
      <vt:lpstr>モチベーション</vt:lpstr>
      <vt:lpstr>API利用法の定義と検出方法</vt:lpstr>
      <vt:lpstr>利用数の定義</vt:lpstr>
      <vt:lpstr>API 利用法の実態調査</vt:lpstr>
      <vt:lpstr>RQ</vt:lpstr>
      <vt:lpstr>調査対象のAPI</vt:lpstr>
      <vt:lpstr>データセット</vt:lpstr>
      <vt:lpstr>予備調査</vt:lpstr>
      <vt:lpstr>RQ1</vt:lpstr>
      <vt:lpstr>利用数の分布：Intent</vt:lpstr>
      <vt:lpstr>頻出利用法，利用数が 少ない利用法の特徴:Cursor</vt:lpstr>
      <vt:lpstr>仮説検証</vt:lpstr>
      <vt:lpstr>RQ1:まとめ</vt:lpstr>
      <vt:lpstr>考察：利用数を用いた評価</vt:lpstr>
      <vt:lpstr>RQ2</vt:lpstr>
      <vt:lpstr>調査結果:Context</vt:lpstr>
      <vt:lpstr>調査結果：Cursor</vt:lpstr>
      <vt:lpstr>RQ2:まとめ</vt:lpstr>
      <vt:lpstr>考察：データセットの影響</vt:lpstr>
      <vt:lpstr>RQ3</vt:lpstr>
      <vt:lpstr>利用数の変遷：Context</vt:lpstr>
      <vt:lpstr>利用法の種類の変遷:Intent</vt:lpstr>
      <vt:lpstr>RQ3:まとめ</vt:lpstr>
      <vt:lpstr>考察：利用法の変遷の情報を 用いた評価</vt:lpstr>
      <vt:lpstr>利用数の減少の要因</vt:lpstr>
      <vt:lpstr>まとめ</vt:lpstr>
      <vt:lpstr>利用数の変遷</vt:lpstr>
      <vt:lpstr>コード例：Cursor</vt:lpstr>
      <vt:lpstr>MLUP[3]</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Android アプリケーションを対象とした API 利用法の変遷の実態調査</dc:title>
  <dc:creator>ogre</dc:creator>
  <cp:lastModifiedBy>ogre</cp:lastModifiedBy>
  <cp:revision>373</cp:revision>
  <cp:lastPrinted>2020-02-18T08:16:51Z</cp:lastPrinted>
  <dcterms:created xsi:type="dcterms:W3CDTF">2020-02-01T11:17:32Z</dcterms:created>
  <dcterms:modified xsi:type="dcterms:W3CDTF">2020-02-18T08:23:51Z</dcterms:modified>
</cp:coreProperties>
</file>