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handoutMasterIdLst>
    <p:handoutMasterId r:id="rId22"/>
  </p:handoutMasterIdLst>
  <p:sldIdLst>
    <p:sldId id="256" r:id="rId2"/>
    <p:sldId id="321" r:id="rId3"/>
    <p:sldId id="333" r:id="rId4"/>
    <p:sldId id="334" r:id="rId5"/>
    <p:sldId id="326" r:id="rId6"/>
    <p:sldId id="343" r:id="rId7"/>
    <p:sldId id="347" r:id="rId8"/>
    <p:sldId id="335" r:id="rId9"/>
    <p:sldId id="325" r:id="rId10"/>
    <p:sldId id="313" r:id="rId11"/>
    <p:sldId id="331" r:id="rId12"/>
    <p:sldId id="327" r:id="rId13"/>
    <p:sldId id="336" r:id="rId14"/>
    <p:sldId id="337" r:id="rId15"/>
    <p:sldId id="338" r:id="rId16"/>
    <p:sldId id="328" r:id="rId17"/>
    <p:sldId id="329" r:id="rId18"/>
    <p:sldId id="346" r:id="rId19"/>
    <p:sldId id="312" r:id="rId20"/>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4B1A1A6-32B8-411E-B1F5-B66BC2C368E8}">
          <p14:sldIdLst>
            <p14:sldId id="256"/>
            <p14:sldId id="321"/>
            <p14:sldId id="333"/>
            <p14:sldId id="334"/>
            <p14:sldId id="326"/>
            <p14:sldId id="343"/>
            <p14:sldId id="347"/>
            <p14:sldId id="335"/>
            <p14:sldId id="325"/>
            <p14:sldId id="313"/>
            <p14:sldId id="331"/>
            <p14:sldId id="327"/>
            <p14:sldId id="336"/>
            <p14:sldId id="337"/>
            <p14:sldId id="338"/>
            <p14:sldId id="328"/>
            <p14:sldId id="329"/>
            <p14:sldId id="346"/>
            <p14:sldId id="312"/>
          </p14:sldIdLst>
        </p14:section>
        <p14:section name="タイトルなしのセクション" id="{52CF57D2-E573-48E6-8528-BFC2026622ED}">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E6E6E6"/>
    <a:srgbClr val="00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97" autoAdjust="0"/>
    <p:restoredTop sz="67157" autoAdjust="0"/>
  </p:normalViewPr>
  <p:slideViewPr>
    <p:cSldViewPr snapToGrid="0" showGuides="1">
      <p:cViewPr varScale="1">
        <p:scale>
          <a:sx n="50" d="100"/>
          <a:sy n="50" d="100"/>
        </p:scale>
        <p:origin x="1716" y="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nas3\space\m-tys\results\20200115\29\benchmarkresult_2020011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nas3\space\m-tys\results\20191016\31\benchmarkresult_20191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34236427434381"/>
          <c:y val="9.6118869524783962E-2"/>
          <c:w val="0.81952142233079706"/>
          <c:h val="0.79196319479822841"/>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00B0F0"/>
              </a:solidFill>
              <a:ln>
                <a:noFill/>
              </a:ln>
              <a:effectLst/>
            </c:spPr>
            <c:extLst>
              <c:ext xmlns:c16="http://schemas.microsoft.com/office/drawing/2014/chart" uri="{C3380CC4-5D6E-409C-BE32-E72D297353CC}">
                <c16:uniqueId val="{00000005-D18F-4931-AA28-EB23BBB3B787}"/>
              </c:ext>
            </c:extLst>
          </c:dPt>
          <c:dPt>
            <c:idx val="1"/>
            <c:invertIfNegative val="0"/>
            <c:bubble3D val="0"/>
            <c:spPr>
              <a:solidFill>
                <a:srgbClr val="FF9900"/>
              </a:solidFill>
              <a:ln>
                <a:noFill/>
              </a:ln>
              <a:effectLst/>
            </c:spPr>
            <c:extLst>
              <c:ext xmlns:c16="http://schemas.microsoft.com/office/drawing/2014/chart" uri="{C3380CC4-5D6E-409C-BE32-E72D297353CC}">
                <c16:uniqueId val="{00000001-D18F-4931-AA28-EB23BBB3B787}"/>
              </c:ext>
            </c:extLst>
          </c:dPt>
          <c:dPt>
            <c:idx val="2"/>
            <c:invertIfNegative val="0"/>
            <c:bubble3D val="0"/>
            <c:spPr>
              <a:solidFill>
                <a:srgbClr val="00B0F0"/>
              </a:solidFill>
              <a:ln>
                <a:noFill/>
              </a:ln>
              <a:effectLst/>
            </c:spPr>
            <c:extLst>
              <c:ext xmlns:c16="http://schemas.microsoft.com/office/drawing/2014/chart" uri="{C3380CC4-5D6E-409C-BE32-E72D297353CC}">
                <c16:uniqueId val="{00000006-D18F-4931-AA28-EB23BBB3B787}"/>
              </c:ext>
            </c:extLst>
          </c:dPt>
          <c:dPt>
            <c:idx val="3"/>
            <c:invertIfNegative val="0"/>
            <c:bubble3D val="0"/>
            <c:spPr>
              <a:solidFill>
                <a:srgbClr val="FF9900"/>
              </a:solidFill>
              <a:ln>
                <a:noFill/>
              </a:ln>
              <a:effectLst/>
            </c:spPr>
            <c:extLst>
              <c:ext xmlns:c16="http://schemas.microsoft.com/office/drawing/2014/chart" uri="{C3380CC4-5D6E-409C-BE32-E72D297353CC}">
                <c16:uniqueId val="{00000003-D18F-4931-AA28-EB23BBB3B787}"/>
              </c:ext>
            </c:extLst>
          </c:dPt>
          <c:dLbls>
            <c:numFmt formatCode="#,##0.000_);[Red]\(#,##0.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variance!$AE$60:$AE$63</c:f>
              <c:strCache>
                <c:ptCount val="4"/>
                <c:pt idx="0">
                  <c:v>時間 tomcat</c:v>
                </c:pt>
                <c:pt idx="1">
                  <c:v>回数 tomcat</c:v>
                </c:pt>
                <c:pt idx="2">
                  <c:v>時間 kafka</c:v>
                </c:pt>
                <c:pt idx="3">
                  <c:v>回数 kafka</c:v>
                </c:pt>
              </c:strCache>
            </c:strRef>
          </c:cat>
          <c:val>
            <c:numRef>
              <c:f>variance!$AF$60:$AF$63</c:f>
              <c:numCache>
                <c:formatCode>General</c:formatCode>
                <c:ptCount val="4"/>
                <c:pt idx="0">
                  <c:v>2.1210796535005887E-2</c:v>
                </c:pt>
                <c:pt idx="1">
                  <c:v>6.2571882575700333E-3</c:v>
                </c:pt>
                <c:pt idx="2">
                  <c:v>3.077015554308259E-2</c:v>
                </c:pt>
                <c:pt idx="3">
                  <c:v>1.5302073259836457E-2</c:v>
                </c:pt>
              </c:numCache>
            </c:numRef>
          </c:val>
          <c:extLst>
            <c:ext xmlns:c16="http://schemas.microsoft.com/office/drawing/2014/chart" uri="{C3380CC4-5D6E-409C-BE32-E72D297353CC}">
              <c16:uniqueId val="{00000004-D18F-4931-AA28-EB23BBB3B787}"/>
            </c:ext>
          </c:extLst>
        </c:ser>
        <c:dLbls>
          <c:dLblPos val="outEnd"/>
          <c:showLegendKey val="0"/>
          <c:showVal val="1"/>
          <c:showCatName val="0"/>
          <c:showSerName val="0"/>
          <c:showPercent val="0"/>
          <c:showBubbleSize val="0"/>
        </c:dLbls>
        <c:gapWidth val="219"/>
        <c:overlap val="-27"/>
        <c:axId val="1234465712"/>
        <c:axId val="1234451568"/>
      </c:barChart>
      <c:catAx>
        <c:axId val="123446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1234451568"/>
        <c:crosses val="autoZero"/>
        <c:auto val="1"/>
        <c:lblAlgn val="ctr"/>
        <c:lblOffset val="100"/>
        <c:noMultiLvlLbl val="0"/>
      </c:catAx>
      <c:valAx>
        <c:axId val="1234451568"/>
        <c:scaling>
          <c:orientation val="minMax"/>
        </c:scaling>
        <c:delete val="0"/>
        <c:axPos val="l"/>
        <c:majorGridlines>
          <c:spPr>
            <a:ln w="9525" cap="flat" cmpd="sng" algn="ctr">
              <a:solidFill>
                <a:schemeClr val="tx1">
                  <a:lumMod val="15000"/>
                  <a:lumOff val="85000"/>
                </a:schemeClr>
              </a:solidFill>
              <a:round/>
            </a:ln>
            <a:effectLst/>
          </c:spPr>
        </c:majorGridlines>
        <c:numFmt formatCode="#,##0.000_);[Red]\(#,##0.00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1234465712"/>
        <c:crosses val="autoZero"/>
        <c:crossBetween val="between"/>
      </c:valAx>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'processed data (tomcat)'!$AI$41:$AI$140</cx:f>
        <cx:lvl ptCount="100">
          <cx:pt idx="0">1 </cx:pt>
          <cx:pt idx="1">1 </cx:pt>
          <cx:pt idx="2">1 </cx:pt>
          <cx:pt idx="3">1 </cx:pt>
          <cx:pt idx="4">1 </cx:pt>
          <cx:pt idx="5">1 </cx:pt>
          <cx:pt idx="6">1 </cx:pt>
          <cx:pt idx="7">1 </cx:pt>
          <cx:pt idx="8">1 </cx:pt>
          <cx:pt idx="9">1 </cx:pt>
          <cx:pt idx="10">2 </cx:pt>
          <cx:pt idx="11">2 </cx:pt>
          <cx:pt idx="12">2 </cx:pt>
          <cx:pt idx="13">2 </cx:pt>
          <cx:pt idx="14">2 </cx:pt>
          <cx:pt idx="15">2 </cx:pt>
          <cx:pt idx="16">2 </cx:pt>
          <cx:pt idx="17">2 </cx:pt>
          <cx:pt idx="18">2 </cx:pt>
          <cx:pt idx="19">2 </cx:pt>
          <cx:pt idx="20">3 </cx:pt>
          <cx:pt idx="21">3 </cx:pt>
          <cx:pt idx="22">3 </cx:pt>
          <cx:pt idx="23">3 </cx:pt>
          <cx:pt idx="24">3 </cx:pt>
          <cx:pt idx="25">3 </cx:pt>
          <cx:pt idx="26">3 </cx:pt>
          <cx:pt idx="27">3 </cx:pt>
          <cx:pt idx="28">3 </cx:pt>
          <cx:pt idx="29">3 </cx:pt>
          <cx:pt idx="30">4 </cx:pt>
          <cx:pt idx="31">4 </cx:pt>
          <cx:pt idx="32">4 </cx:pt>
          <cx:pt idx="33">4 </cx:pt>
          <cx:pt idx="34">4 </cx:pt>
          <cx:pt idx="35">4 </cx:pt>
          <cx:pt idx="36">4 </cx:pt>
          <cx:pt idx="37">4 </cx:pt>
          <cx:pt idx="38">4 </cx:pt>
          <cx:pt idx="39">4 </cx:pt>
          <cx:pt idx="40">5 </cx:pt>
          <cx:pt idx="41">5 </cx:pt>
          <cx:pt idx="42">5 </cx:pt>
          <cx:pt idx="43">5 </cx:pt>
          <cx:pt idx="44">5 </cx:pt>
          <cx:pt idx="45">5 </cx:pt>
          <cx:pt idx="46">5 </cx:pt>
          <cx:pt idx="47">5 </cx:pt>
          <cx:pt idx="48">5 </cx:pt>
          <cx:pt idx="49">5 </cx:pt>
          <cx:pt idx="50">6 </cx:pt>
          <cx:pt idx="51">6 </cx:pt>
          <cx:pt idx="52">6 </cx:pt>
          <cx:pt idx="53">6 </cx:pt>
          <cx:pt idx="54">6 </cx:pt>
          <cx:pt idx="55">6 </cx:pt>
          <cx:pt idx="56">6 </cx:pt>
          <cx:pt idx="57">6 </cx:pt>
          <cx:pt idx="58">6 </cx:pt>
          <cx:pt idx="59">6 </cx:pt>
          <cx:pt idx="60">7 </cx:pt>
          <cx:pt idx="61">7 </cx:pt>
          <cx:pt idx="62">7 </cx:pt>
          <cx:pt idx="63">7 </cx:pt>
          <cx:pt idx="64">7 </cx:pt>
          <cx:pt idx="65">7 </cx:pt>
          <cx:pt idx="66">7 </cx:pt>
          <cx:pt idx="67">7 </cx:pt>
          <cx:pt idx="68">7 </cx:pt>
          <cx:pt idx="69">7 </cx:pt>
          <cx:pt idx="70">8 </cx:pt>
          <cx:pt idx="71">8 </cx:pt>
          <cx:pt idx="72">8 </cx:pt>
          <cx:pt idx="73">8 </cx:pt>
          <cx:pt idx="74">8 </cx:pt>
          <cx:pt idx="75">8 </cx:pt>
          <cx:pt idx="76">8 </cx:pt>
          <cx:pt idx="77">8 </cx:pt>
          <cx:pt idx="78">8 </cx:pt>
          <cx:pt idx="79">8 </cx:pt>
          <cx:pt idx="80">9 </cx:pt>
          <cx:pt idx="81">9 </cx:pt>
          <cx:pt idx="82">9 </cx:pt>
          <cx:pt idx="83">9 </cx:pt>
          <cx:pt idx="84">9 </cx:pt>
          <cx:pt idx="85">9 </cx:pt>
          <cx:pt idx="86">9 </cx:pt>
          <cx:pt idx="87">9 </cx:pt>
          <cx:pt idx="88">9 </cx:pt>
          <cx:pt idx="89">9 </cx:pt>
          <cx:pt idx="90">10 </cx:pt>
          <cx:pt idx="91">10 </cx:pt>
          <cx:pt idx="92">10 </cx:pt>
          <cx:pt idx="93">10 </cx:pt>
          <cx:pt idx="94">10 </cx:pt>
          <cx:pt idx="95">10 </cx:pt>
          <cx:pt idx="96">10 </cx:pt>
          <cx:pt idx="97">10 </cx:pt>
          <cx:pt idx="98">10 </cx:pt>
          <cx:pt idx="99">10 </cx:pt>
        </cx:lvl>
      </cx:strDim>
      <cx:numDim type="val">
        <cx:f>'processed data (tomcat)'!$AJ$41:$AJ$140</cx:f>
        <cx:lvl ptCount="100" formatCode="#,##0.00_);[赤]!(#,##0.00!)">
          <cx:pt idx="0">34012.7646484375</cx:pt>
          <cx:pt idx="1">16940.1640625</cx:pt>
          <cx:pt idx="2">31278.794921875</cx:pt>
          <cx:pt idx="3">19264.7685546875</cx:pt>
          <cx:pt idx="4">17305.9873046875</cx:pt>
          <cx:pt idx="5">34323.4501953125</cx:pt>
          <cx:pt idx="6">32104.37890625</cx:pt>
          <cx:pt idx="7">33888.140625</cx:pt>
          <cx:pt idx="8">34108.4580078125</cx:pt>
          <cx:pt idx="9">33866.5537109375</cx:pt>
          <cx:pt idx="10">31772.6923828125</cx:pt>
          <cx:pt idx="11">18513.9873046875</cx:pt>
          <cx:pt idx="12">29366.5439453125</cx:pt>
          <cx:pt idx="13">44585.67578125</cx:pt>
          <cx:pt idx="14">41831.509765625</cx:pt>
          <cx:pt idx="15">37178.0546875</cx:pt>
          <cx:pt idx="16">17819.9599609375</cx:pt>
          <cx:pt idx="17">15998.595703125</cx:pt>
          <cx:pt idx="18">42501.94140625</cx:pt>
          <cx:pt idx="19">18465.603515625</cx:pt>
          <cx:pt idx="20">45548.5146484375</cx:pt>
          <cx:pt idx="21">35605.466796875</cx:pt>
          <cx:pt idx="22">42327.939453125</cx:pt>
          <cx:pt idx="23">49176.357421875</cx:pt>
          <cx:pt idx="24">42317.455078125</cx:pt>
          <cx:pt idx="25">48895.5703125</cx:pt>
          <cx:pt idx="26">43423.9560546875</cx:pt>
          <cx:pt idx="27">42944.2412109375</cx:pt>
          <cx:pt idx="28">41917.78125</cx:pt>
          <cx:pt idx="29">47138.30078125</cx:pt>
          <cx:pt idx="30">45312.4609375</cx:pt>
          <cx:pt idx="31">44215.7734375</cx:pt>
          <cx:pt idx="32">45115.8173828125</cx:pt>
          <cx:pt idx="33">49601.435546875</cx:pt>
          <cx:pt idx="34">40475.83984375</cx:pt>
          <cx:pt idx="35">48310.0625</cx:pt>
          <cx:pt idx="36">50224.095703125</cx:pt>
          <cx:pt idx="37">49633.0654296875</cx:pt>
          <cx:pt idx="38">52513.32421875</cx:pt>
          <cx:pt idx="39">49436.46875</cx:pt>
          <cx:pt idx="40">39877.908203125</cx:pt>
          <cx:pt idx="41">38551.6591796875</cx:pt>
          <cx:pt idx="42">38556.396484375</cx:pt>
          <cx:pt idx="43">39572.1357421875</cx:pt>
          <cx:pt idx="44">54537.935546875</cx:pt>
          <cx:pt idx="45">39781.0068359375</cx:pt>
          <cx:pt idx="46">54823.154296875</cx:pt>
          <cx:pt idx="47">48073.08984375</cx:pt>
          <cx:pt idx="48">46945.974609375</cx:pt>
          <cx:pt idx="49">54207.0595703125</cx:pt>
          <cx:pt idx="50">43573.20703125</cx:pt>
          <cx:pt idx="51">35232.142578125</cx:pt>
          <cx:pt idx="52">40203.0732421875</cx:pt>
          <cx:pt idx="53">31737.3154296875</cx:pt>
          <cx:pt idx="54">47443.9765625</cx:pt>
          <cx:pt idx="55">31375.9873046875</cx:pt>
          <cx:pt idx="56">45471.9873046875</cx:pt>
          <cx:pt idx="57">45720.4423828125</cx:pt>
          <cx:pt idx="58">36914.78515625</cx:pt>
          <cx:pt idx="59">40988.2314453125</cx:pt>
          <cx:pt idx="60">37663.1328125</cx:pt>
          <cx:pt idx="61">43268.791015625</cx:pt>
          <cx:pt idx="62">46548.4990234375</cx:pt>
          <cx:pt idx="63">60142.7626953125</cx:pt>
          <cx:pt idx="64">52459.0283203125</cx:pt>
          <cx:pt idx="65">51209.1962890625</cx:pt>
          <cx:pt idx="66">43186.11328125</cx:pt>
          <cx:pt idx="67">51437.755859375</cx:pt>
          <cx:pt idx="68">43263.4580078125</cx:pt>
          <cx:pt idx="69">32688.390625</cx:pt>
          <cx:pt idx="70">58413.544921875</cx:pt>
          <cx:pt idx="71">51546.7587890625</cx:pt>
          <cx:pt idx="72">47627.720703125</cx:pt>
          <cx:pt idx="73">53565.0048828125</cx:pt>
          <cx:pt idx="74">64046.2939453125</cx:pt>
          <cx:pt idx="75">31784.783203125</cx:pt>
          <cx:pt idx="76">43942.892578125</cx:pt>
          <cx:pt idx="77">53117.490234375</cx:pt>
          <cx:pt idx="78">48875.927734375</cx:pt>
          <cx:pt idx="79">42414.7109375</cx:pt>
          <cx:pt idx="80">44990.083984375</cx:pt>
          <cx:pt idx="81">55267.7978515625</cx:pt>
          <cx:pt idx="82">47058.154296875</cx:pt>
          <cx:pt idx="83">46025.4453125</cx:pt>
          <cx:pt idx="84">76937.1787109375</cx:pt>
          <cx:pt idx="85">69192.5400390625</cx:pt>
          <cx:pt idx="86">57369.75390625</cx:pt>
          <cx:pt idx="87">46428.7666015625</cx:pt>
          <cx:pt idx="88">47285.0263671875</cx:pt>
          <cx:pt idx="89">41592.5478515625</cx:pt>
          <cx:pt idx="90">134133.654296875</cx:pt>
          <cx:pt idx="91">114299.9521484375</cx:pt>
          <cx:pt idx="92">110780.15234375</cx:pt>
          <cx:pt idx="93">80277.4501953125</cx:pt>
          <cx:pt idx="94">109537.0390625</cx:pt>
          <cx:pt idx="95">86234.431640625</cx:pt>
          <cx:pt idx="96">78204.5732421875</cx:pt>
          <cx:pt idx="97">95919.580078125</cx:pt>
          <cx:pt idx="98">93741.2822265625</cx:pt>
          <cx:pt idx="99">118143.8701171875</cx:pt>
        </cx:lvl>
      </cx:numDim>
    </cx:data>
  </cx:chartData>
  <cx:chart>
    <cx:plotArea>
      <cx:plotAreaRegion>
        <cx:series layoutId="boxWhisker" uniqueId="{00000004-199E-47A3-8022-1E9139AF37B6}">
          <cx:spPr>
            <a:noFill/>
            <a:ln>
              <a:solidFill>
                <a:schemeClr val="tx1"/>
              </a:solidFill>
            </a:ln>
          </cx:spPr>
          <cx:dataId val="0"/>
          <cx:layoutPr>
            <cx:visibility meanMarker="0" nonoutliers="0" outliers="0"/>
            <cx:statistics quartileMethod="exclusive"/>
          </cx:layoutPr>
        </cx:series>
      </cx:plotAreaRegion>
      <cx:axis id="0">
        <cx:catScaling gapWidth="1"/>
        <cx:title>
          <cx:tx>
            <cx:rich>
              <a:bodyPr spcFirstLastPara="1" vertOverflow="ellipsis" wrap="square" lIns="0" tIns="0" rIns="0" bIns="0" anchor="ctr" anchorCtr="1"/>
              <a:lstStyle/>
              <a:p>
                <a:pPr algn="ctr">
                  <a:defRPr/>
                </a:pPr>
                <a:r>
                  <a:rPr lang="ja-JP" altLang="en-US" sz="1200" dirty="0"/>
                  <a:t>設定</a:t>
                </a:r>
                <a:endParaRPr lang="ja-JP" sz="1200" dirty="0"/>
              </a:p>
            </cx:rich>
          </cx:tx>
        </cx:title>
        <cx:tickLabels/>
        <cx:numFmt formatCode="#,##0_);[赤](#,##0)" sourceLinked="0"/>
        <cx:txPr>
          <a:bodyPr rot="-60000000" spcFirstLastPara="1" vertOverflow="ellipsis" vert="horz" wrap="square" lIns="0" tIns="0" rIns="0" bIns="0" anchor="ctr" anchorCtr="1"/>
          <a:lstStyle/>
          <a:p>
            <a:pPr>
              <a:defRPr sz="1200" baseline="0"/>
            </a:pPr>
            <a:endParaRPr lang="ja-JP" sz="1200" baseline="0"/>
          </a:p>
        </cx:txPr>
      </cx:axis>
      <cx:axis id="1">
        <cx:valScaling/>
        <cx:title>
          <cx:tx>
            <cx:rich>
              <a:bodyPr spcFirstLastPara="1" vertOverflow="ellipsis" wrap="square" lIns="0" tIns="0" rIns="0" bIns="0" anchor="ctr" anchorCtr="1"/>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200" b="0" i="0" u="none" strike="noStrike" baseline="0" dirty="0">
                    <a:solidFill>
                      <a:sysClr val="windowText" lastClr="000000">
                        <a:lumMod val="65000"/>
                        <a:lumOff val="35000"/>
                      </a:sysClr>
                    </a:solidFill>
                    <a:effectLst/>
                    <a:latin typeface="Calibri" panose="020F0502020204030204"/>
                    <a:ea typeface="游ゴシック" panose="020B0400000000000000" pitchFamily="50" charset="-128"/>
                  </a:rPr>
                  <a:t>File size (KB)</a:t>
                </a:r>
                <a:endParaRPr lang="ja-JP" altLang="ja-JP" sz="1200" dirty="0">
                  <a:effectLst/>
                </a:endParaRPr>
              </a:p>
            </cx:rich>
          </cx:tx>
        </cx:title>
        <cx:majorGridlines/>
        <cx:tickLabels/>
        <cx:numFmt formatCode="#,##0_);[赤](#,##0)" sourceLinked="0"/>
        <cx:txPr>
          <a:bodyPr rot="-60000000" spcFirstLastPara="1" vertOverflow="ellipsis" vert="horz" wrap="square" lIns="0" tIns="0" rIns="0" bIns="0" anchor="ctr" anchorCtr="1"/>
          <a:lstStyle/>
          <a:p>
            <a:pPr>
              <a:defRPr sz="1200" baseline="0"/>
            </a:pPr>
            <a:endParaRPr lang="ja-JP" sz="1200" baseline="0"/>
          </a:p>
        </cx:txPr>
      </cx:axis>
    </cx:plotArea>
  </cx:chart>
  <cx:spPr>
    <a:ln>
      <a:solidFill>
        <a:schemeClr val="tx1"/>
      </a:solidFill>
    </a:ln>
  </cx:spPr>
  <cx:clrMapOvr bg1="lt1" tx1="dk1" bg2="lt2" tx2="dk2" accent1="accent1" accent2="accent2" accent3="accent3" accent4="accent4" accent5="accent5" accent6="accent6" hlink="hlink" folHlink="folHlink"/>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7"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1" y="1"/>
            <a:ext cx="4307047" cy="341542"/>
          </a:xfrm>
          <a:prstGeom prst="rect">
            <a:avLst/>
          </a:prstGeom>
        </p:spPr>
        <p:txBody>
          <a:bodyPr vert="horz" lIns="91486" tIns="45743" rIns="91486" bIns="45743" rtlCol="0"/>
          <a:lstStyle>
            <a:lvl1pPr algn="r">
              <a:defRPr sz="1200"/>
            </a:lvl1pPr>
          </a:lstStyle>
          <a:p>
            <a:fld id="{C503B641-115F-491A-B3CA-CED7B4E1B824}" type="datetimeFigureOut">
              <a:rPr kumimoji="1" lang="ja-JP" altLang="en-US" smtClean="0"/>
              <a:t>2020/2/13</a:t>
            </a:fld>
            <a:endParaRPr kumimoji="1" lang="ja-JP" altLang="en-US"/>
          </a:p>
        </p:txBody>
      </p:sp>
      <p:sp>
        <p:nvSpPr>
          <p:cNvPr id="4" name="フッター プレースホルダー 3"/>
          <p:cNvSpPr>
            <a:spLocks noGrp="1"/>
          </p:cNvSpPr>
          <p:nvPr>
            <p:ph type="ftr" sz="quarter" idx="2"/>
          </p:nvPr>
        </p:nvSpPr>
        <p:spPr>
          <a:xfrm>
            <a:off x="0" y="6465659"/>
            <a:ext cx="4307047" cy="341541"/>
          </a:xfrm>
          <a:prstGeom prst="rect">
            <a:avLst/>
          </a:prstGeom>
        </p:spPr>
        <p:txBody>
          <a:bodyPr vert="horz" lIns="91486" tIns="45743" rIns="91486" bIns="4574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1" y="6465659"/>
            <a:ext cx="4307047" cy="341541"/>
          </a:xfrm>
          <a:prstGeom prst="rect">
            <a:avLst/>
          </a:prstGeom>
        </p:spPr>
        <p:txBody>
          <a:bodyPr vert="horz" lIns="91486" tIns="45743" rIns="91486" bIns="45743" rtlCol="0" anchor="b"/>
          <a:lstStyle>
            <a:lvl1pPr algn="r">
              <a:defRPr sz="1200"/>
            </a:lvl1pPr>
          </a:lstStyle>
          <a:p>
            <a:fld id="{9B1BD899-5117-464B-BA59-B294AFE3B634}" type="slidenum">
              <a:rPr kumimoji="1" lang="ja-JP" altLang="en-US" smtClean="0"/>
              <a:t>‹#›</a:t>
            </a:fld>
            <a:endParaRPr kumimoji="1" lang="ja-JP" altLang="en-US"/>
          </a:p>
        </p:txBody>
      </p:sp>
    </p:spTree>
    <p:extLst>
      <p:ext uri="{BB962C8B-B14F-4D97-AF65-F5344CB8AC3E}">
        <p14:creationId xmlns:p14="http://schemas.microsoft.com/office/powerpoint/2010/main" val="3590570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7"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1" y="1"/>
            <a:ext cx="4307047" cy="341542"/>
          </a:xfrm>
          <a:prstGeom prst="rect">
            <a:avLst/>
          </a:prstGeom>
        </p:spPr>
        <p:txBody>
          <a:bodyPr vert="horz" lIns="91486" tIns="45743" rIns="91486" bIns="45743" rtlCol="0"/>
          <a:lstStyle>
            <a:lvl1pPr algn="r">
              <a:defRPr sz="1200"/>
            </a:lvl1pPr>
          </a:lstStyle>
          <a:p>
            <a:fld id="{E394FD05-7E85-4827-8C78-CE9F2D658094}" type="datetimeFigureOut">
              <a:rPr kumimoji="1" lang="ja-JP" altLang="en-US" smtClean="0"/>
              <a:t>2020/2/13</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86" tIns="45743" rIns="91486" bIns="45743" rtlCol="0" anchor="ctr"/>
          <a:lstStyle/>
          <a:p>
            <a:endParaRPr lang="ja-JP" altLang="en-US"/>
          </a:p>
        </p:txBody>
      </p:sp>
      <p:sp>
        <p:nvSpPr>
          <p:cNvPr id="5" name="ノート プレースホルダー 4"/>
          <p:cNvSpPr>
            <a:spLocks noGrp="1"/>
          </p:cNvSpPr>
          <p:nvPr>
            <p:ph type="body" sz="quarter" idx="3"/>
          </p:nvPr>
        </p:nvSpPr>
        <p:spPr>
          <a:xfrm>
            <a:off x="993935" y="3275965"/>
            <a:ext cx="7951470" cy="2680335"/>
          </a:xfrm>
          <a:prstGeom prst="rect">
            <a:avLst/>
          </a:prstGeom>
        </p:spPr>
        <p:txBody>
          <a:bodyPr vert="horz" lIns="91486" tIns="45743" rIns="91486" bIns="4574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659"/>
            <a:ext cx="4307047" cy="341541"/>
          </a:xfrm>
          <a:prstGeom prst="rect">
            <a:avLst/>
          </a:prstGeom>
        </p:spPr>
        <p:txBody>
          <a:bodyPr vert="horz" lIns="91486" tIns="45743" rIns="91486" bIns="457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1" y="6465659"/>
            <a:ext cx="4307047" cy="341541"/>
          </a:xfrm>
          <a:prstGeom prst="rect">
            <a:avLst/>
          </a:prstGeom>
        </p:spPr>
        <p:txBody>
          <a:bodyPr vert="horz" lIns="91486" tIns="45743" rIns="91486" bIns="45743" rtlCol="0" anchor="b"/>
          <a:lstStyle>
            <a:lvl1pPr algn="r">
              <a:defRPr sz="1200"/>
            </a:lvl1pPr>
          </a:lstStyle>
          <a:p>
            <a:fld id="{901D6211-7386-4AEF-BD54-29F7B61CB9CF}" type="slidenum">
              <a:rPr kumimoji="1" lang="ja-JP" altLang="en-US" smtClean="0"/>
              <a:t>‹#›</a:t>
            </a:fld>
            <a:endParaRPr kumimoji="1" lang="ja-JP" altLang="en-US"/>
          </a:p>
        </p:txBody>
      </p:sp>
    </p:spTree>
    <p:extLst>
      <p:ext uri="{BB962C8B-B14F-4D97-AF65-F5344CB8AC3E}">
        <p14:creationId xmlns:p14="http://schemas.microsoft.com/office/powerpoint/2010/main" val="32774953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a:t>
            </a:fld>
            <a:endParaRPr kumimoji="1" lang="ja-JP" altLang="en-US" dirty="0"/>
          </a:p>
        </p:txBody>
      </p:sp>
    </p:spTree>
    <p:extLst>
      <p:ext uri="{BB962C8B-B14F-4D97-AF65-F5344CB8AC3E}">
        <p14:creationId xmlns:p14="http://schemas.microsoft.com/office/powerpoint/2010/main" val="562552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10</a:t>
            </a:fld>
            <a:endParaRPr kumimoji="1" lang="ja-JP" altLang="en-US"/>
          </a:p>
        </p:txBody>
      </p:sp>
    </p:spTree>
    <p:extLst>
      <p:ext uri="{BB962C8B-B14F-4D97-AF65-F5344CB8AC3E}">
        <p14:creationId xmlns:p14="http://schemas.microsoft.com/office/powerpoint/2010/main" val="2681597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857">
              <a:defRPr/>
            </a:pPr>
            <a:endParaRPr kumimoji="1" lang="ja-JP" altLang="en-US" dirty="0" smtClean="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11</a:t>
            </a:fld>
            <a:endParaRPr kumimoji="1" lang="ja-JP" altLang="en-US"/>
          </a:p>
        </p:txBody>
      </p:sp>
    </p:spTree>
    <p:extLst>
      <p:ext uri="{BB962C8B-B14F-4D97-AF65-F5344CB8AC3E}">
        <p14:creationId xmlns:p14="http://schemas.microsoft.com/office/powerpoint/2010/main" val="945626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12</a:t>
            </a:fld>
            <a:endParaRPr kumimoji="1" lang="ja-JP" altLang="en-US"/>
          </a:p>
        </p:txBody>
      </p:sp>
    </p:spTree>
    <p:extLst>
      <p:ext uri="{BB962C8B-B14F-4D97-AF65-F5344CB8AC3E}">
        <p14:creationId xmlns:p14="http://schemas.microsoft.com/office/powerpoint/2010/main" val="472274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13</a:t>
            </a:fld>
            <a:endParaRPr kumimoji="1" lang="ja-JP" altLang="en-US"/>
          </a:p>
        </p:txBody>
      </p:sp>
    </p:spTree>
    <p:extLst>
      <p:ext uri="{BB962C8B-B14F-4D97-AF65-F5344CB8AC3E}">
        <p14:creationId xmlns:p14="http://schemas.microsoft.com/office/powerpoint/2010/main" val="2860577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14</a:t>
            </a:fld>
            <a:endParaRPr kumimoji="1" lang="ja-JP" altLang="en-US"/>
          </a:p>
        </p:txBody>
      </p:sp>
    </p:spTree>
    <p:extLst>
      <p:ext uri="{BB962C8B-B14F-4D97-AF65-F5344CB8AC3E}">
        <p14:creationId xmlns:p14="http://schemas.microsoft.com/office/powerpoint/2010/main" val="1745095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15</a:t>
            </a:fld>
            <a:endParaRPr kumimoji="1" lang="ja-JP" altLang="en-US"/>
          </a:p>
        </p:txBody>
      </p:sp>
    </p:spTree>
    <p:extLst>
      <p:ext uri="{BB962C8B-B14F-4D97-AF65-F5344CB8AC3E}">
        <p14:creationId xmlns:p14="http://schemas.microsoft.com/office/powerpoint/2010/main" val="26354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16</a:t>
            </a:fld>
            <a:endParaRPr kumimoji="1" lang="ja-JP" altLang="en-US"/>
          </a:p>
        </p:txBody>
      </p:sp>
    </p:spTree>
    <p:extLst>
      <p:ext uri="{BB962C8B-B14F-4D97-AF65-F5344CB8AC3E}">
        <p14:creationId xmlns:p14="http://schemas.microsoft.com/office/powerpoint/2010/main" val="1074213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u="none" dirty="0" smtClean="0"/>
          </a:p>
          <a:p>
            <a:endParaRPr kumimoji="1" lang="ja-JP" altLang="en-US" u="none"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17</a:t>
            </a:fld>
            <a:endParaRPr kumimoji="1" lang="ja-JP" altLang="en-US"/>
          </a:p>
        </p:txBody>
      </p:sp>
    </p:spTree>
    <p:extLst>
      <p:ext uri="{BB962C8B-B14F-4D97-AF65-F5344CB8AC3E}">
        <p14:creationId xmlns:p14="http://schemas.microsoft.com/office/powerpoint/2010/main" val="1490367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18</a:t>
            </a:fld>
            <a:endParaRPr kumimoji="1" lang="ja-JP" altLang="en-US"/>
          </a:p>
        </p:txBody>
      </p:sp>
    </p:spTree>
    <p:extLst>
      <p:ext uri="{BB962C8B-B14F-4D97-AF65-F5344CB8AC3E}">
        <p14:creationId xmlns:p14="http://schemas.microsoft.com/office/powerpoint/2010/main" val="2405675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2</a:t>
            </a:fld>
            <a:endParaRPr kumimoji="1" lang="ja-JP" altLang="en-US"/>
          </a:p>
        </p:txBody>
      </p:sp>
    </p:spTree>
    <p:extLst>
      <p:ext uri="{BB962C8B-B14F-4D97-AF65-F5344CB8AC3E}">
        <p14:creationId xmlns:p14="http://schemas.microsoft.com/office/powerpoint/2010/main" val="3318447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835C4DEC-02E5-4C90-BDF9-5FF1ACDC96AD}" type="slidenum">
              <a:rPr kumimoji="1" lang="ja-JP" altLang="en-US" smtClean="0"/>
              <a:t>3</a:t>
            </a:fld>
            <a:endParaRPr kumimoji="1" lang="ja-JP" altLang="en-US"/>
          </a:p>
        </p:txBody>
      </p:sp>
    </p:spTree>
    <p:extLst>
      <p:ext uri="{BB962C8B-B14F-4D97-AF65-F5344CB8AC3E}">
        <p14:creationId xmlns:p14="http://schemas.microsoft.com/office/powerpoint/2010/main" val="1314258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35C4DEC-02E5-4C90-BDF9-5FF1ACDC96AD}" type="slidenum">
              <a:rPr kumimoji="1" lang="ja-JP" altLang="en-US" smtClean="0"/>
              <a:t>4</a:t>
            </a:fld>
            <a:endParaRPr kumimoji="1" lang="ja-JP" altLang="en-US"/>
          </a:p>
        </p:txBody>
      </p:sp>
    </p:spTree>
    <p:extLst>
      <p:ext uri="{BB962C8B-B14F-4D97-AF65-F5344CB8AC3E}">
        <p14:creationId xmlns:p14="http://schemas.microsoft.com/office/powerpoint/2010/main" val="291675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105409A-FEA1-4F2D-A625-0894E272A08C}" type="slidenum">
              <a:rPr kumimoji="1" lang="ja-JP" altLang="en-US" smtClean="0"/>
              <a:t>5</a:t>
            </a:fld>
            <a:endParaRPr kumimoji="1" lang="ja-JP" altLang="en-US"/>
          </a:p>
        </p:txBody>
      </p:sp>
    </p:spTree>
    <p:extLst>
      <p:ext uri="{BB962C8B-B14F-4D97-AF65-F5344CB8AC3E}">
        <p14:creationId xmlns:p14="http://schemas.microsoft.com/office/powerpoint/2010/main" val="2400058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6</a:t>
            </a:fld>
            <a:endParaRPr kumimoji="1" lang="ja-JP" altLang="en-US"/>
          </a:p>
        </p:txBody>
      </p:sp>
    </p:spTree>
    <p:extLst>
      <p:ext uri="{BB962C8B-B14F-4D97-AF65-F5344CB8AC3E}">
        <p14:creationId xmlns:p14="http://schemas.microsoft.com/office/powerpoint/2010/main" val="2807516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7</a:t>
            </a:fld>
            <a:endParaRPr kumimoji="1" lang="ja-JP" altLang="en-US"/>
          </a:p>
        </p:txBody>
      </p:sp>
    </p:spTree>
    <p:extLst>
      <p:ext uri="{BB962C8B-B14F-4D97-AF65-F5344CB8AC3E}">
        <p14:creationId xmlns:p14="http://schemas.microsoft.com/office/powerpoint/2010/main" val="68517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8</a:t>
            </a:fld>
            <a:endParaRPr kumimoji="1" lang="ja-JP" altLang="en-US"/>
          </a:p>
        </p:txBody>
      </p:sp>
    </p:spTree>
    <p:extLst>
      <p:ext uri="{BB962C8B-B14F-4D97-AF65-F5344CB8AC3E}">
        <p14:creationId xmlns:p14="http://schemas.microsoft.com/office/powerpoint/2010/main" val="20113521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9</a:t>
            </a:fld>
            <a:endParaRPr kumimoji="1" lang="ja-JP" altLang="en-US"/>
          </a:p>
        </p:txBody>
      </p:sp>
    </p:spTree>
    <p:extLst>
      <p:ext uri="{BB962C8B-B14F-4D97-AF65-F5344CB8AC3E}">
        <p14:creationId xmlns:p14="http://schemas.microsoft.com/office/powerpoint/2010/main" val="16950918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B4B02EE7-3D1F-4723-991C-82185D89F3AF}" type="datetime1">
              <a:rPr kumimoji="1" lang="ja-JP" altLang="en-US" smtClean="0"/>
              <a:t>2020/2/13</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sz="2400"/>
            </a:lvl1pPr>
          </a:lstStyle>
          <a:p>
            <a:fld id="{C58C793F-A219-48BA-A977-72118E6827C4}" type="slidenum">
              <a:rPr lang="ja-JP" altLang="en-US" smtClean="0"/>
              <a:pPr/>
              <a:t>‹#›</a:t>
            </a:fld>
            <a:endParaRPr lang="ja-JP" altLang="en-US" dirty="0"/>
          </a:p>
        </p:txBody>
      </p:sp>
    </p:spTree>
    <p:extLst>
      <p:ext uri="{BB962C8B-B14F-4D97-AF65-F5344CB8AC3E}">
        <p14:creationId xmlns:p14="http://schemas.microsoft.com/office/powerpoint/2010/main" val="1932959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2281932F-5C95-42C9-BC4B-E969955015EB}" type="datetime1">
              <a:rPr kumimoji="1" lang="ja-JP" altLang="en-US" smtClean="0"/>
              <a:t>2020/2/13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196277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B91AA557-CFDB-4E1D-BB69-F9D23A7BB686}" type="datetime1">
              <a:rPr kumimoji="1" lang="ja-JP" altLang="en-US" smtClean="0"/>
              <a:t>2020/2/13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419802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5910130B-BEC2-4F09-B042-32ECDA4012DF}" type="datetime1">
              <a:rPr kumimoji="1" lang="ja-JP" altLang="en-US" smtClean="0"/>
              <a:t>2020/2/13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sz="2400"/>
            </a:lvl1pPr>
          </a:lstStyle>
          <a:p>
            <a:fld id="{C58C793F-A219-48BA-A977-72118E6827C4}" type="slidenum">
              <a:rPr lang="ja-JP" altLang="en-US" smtClean="0"/>
              <a:pPr/>
              <a:t>‹#›</a:t>
            </a:fld>
            <a:endParaRPr lang="ja-JP" altLang="en-US" dirty="0"/>
          </a:p>
        </p:txBody>
      </p:sp>
    </p:spTree>
    <p:extLst>
      <p:ext uri="{BB962C8B-B14F-4D97-AF65-F5344CB8AC3E}">
        <p14:creationId xmlns:p14="http://schemas.microsoft.com/office/powerpoint/2010/main" val="407908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F36E64A3-A7AF-4A53-A069-A51327529501}" type="datetime1">
              <a:rPr kumimoji="1" lang="ja-JP" altLang="en-US" smtClean="0"/>
              <a:t>2020/2/13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623705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22BB5B10-0A42-4120-8A2E-4FF75F3E804B}" type="datetime1">
              <a:rPr kumimoji="1" lang="ja-JP" altLang="en-US" smtClean="0"/>
              <a:t>2020/2/13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176434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EAA4E0E4-692F-4559-9CB3-43E3BE9EC65C}" type="datetime1">
              <a:rPr kumimoji="1" lang="ja-JP" altLang="en-US" smtClean="0"/>
              <a:t>2020/2/13</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065385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60E54445-6AC5-429E-A4C7-34470AF08F65}" type="datetime1">
              <a:rPr kumimoji="1" lang="ja-JP" altLang="en-US" smtClean="0"/>
              <a:t>2020/2/13</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30731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ABCE89C5-330E-492B-938E-7B20C85CDCEF}" type="datetime1">
              <a:rPr kumimoji="1" lang="ja-JP" altLang="en-US" smtClean="0"/>
              <a:t>2020/2/13</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325205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E13B50D9-F3EC-464B-B617-EB4CE94B2055}" type="datetime1">
              <a:rPr kumimoji="1" lang="ja-JP" altLang="en-US" smtClean="0"/>
              <a:t>2020/2/13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916787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09690260-E2F2-448D-914C-D7EE49D58054}" type="datetime1">
              <a:rPr kumimoji="1" lang="ja-JP" altLang="en-US" smtClean="0"/>
              <a:t>2020/2/13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55613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EEB9E2B8-0AF9-4A8D-8315-6BB2F0B182C5}" type="datetime1">
              <a:rPr kumimoji="1" lang="ja-JP" altLang="en-US" smtClean="0"/>
              <a:t>2020/2/13</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58C793F-A219-48BA-A977-72118E6827C4}"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955255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acapobench.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0.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chart" Target="../charts/char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957279"/>
            <a:ext cx="9144000" cy="1470025"/>
          </a:xfrm>
        </p:spPr>
        <p:txBody>
          <a:bodyPr/>
          <a:lstStyle/>
          <a:p>
            <a:r>
              <a:rPr lang="en-US" altLang="ja-JP" sz="3200" dirty="0"/>
              <a:t>Cost-Effective Detailed Logging </a:t>
            </a:r>
            <a:r>
              <a:rPr lang="en-US" altLang="ja-JP" sz="3200" dirty="0" smtClean="0"/>
              <a:t/>
            </a:r>
            <a:br>
              <a:rPr lang="en-US" altLang="ja-JP" sz="3200" dirty="0" smtClean="0"/>
            </a:br>
            <a:r>
              <a:rPr lang="en-US" altLang="ja-JP" sz="3200" dirty="0" smtClean="0"/>
              <a:t>Using Phase-Aware Dynamic </a:t>
            </a:r>
            <a:r>
              <a:rPr lang="en-US" altLang="ja-JP" sz="3200" dirty="0"/>
              <a:t>Log Level </a:t>
            </a:r>
            <a:r>
              <a:rPr lang="en-US" altLang="ja-JP" sz="3200" dirty="0" smtClean="0"/>
              <a:t>Adaption</a:t>
            </a:r>
            <a:br>
              <a:rPr lang="en-US" altLang="ja-JP" sz="3200" dirty="0" smtClean="0"/>
            </a:br>
            <a:r>
              <a:rPr lang="ja-JP" altLang="en-US" sz="2000" dirty="0" smtClean="0"/>
              <a:t>（実行</a:t>
            </a:r>
            <a:r>
              <a:rPr lang="ja-JP" altLang="en-US" sz="2000" dirty="0"/>
              <a:t>フェイズに基づくログレベル動的変更を用いた効率的な詳細ロギング</a:t>
            </a:r>
            <a:r>
              <a:rPr lang="ja-JP" altLang="en-US" sz="2000" dirty="0" smtClean="0"/>
              <a:t>手法）</a:t>
            </a:r>
            <a:r>
              <a:rPr lang="ja-JP" altLang="en-US" dirty="0"/>
              <a:t/>
            </a:r>
            <a:br>
              <a:rPr lang="ja-JP" altLang="en-US" dirty="0"/>
            </a:br>
            <a:endParaRPr kumimoji="1" lang="ja-JP" altLang="en-US" dirty="0"/>
          </a:p>
        </p:txBody>
      </p:sp>
      <p:sp>
        <p:nvSpPr>
          <p:cNvPr id="3" name="サブタイトル 2"/>
          <p:cNvSpPr>
            <a:spLocks noGrp="1"/>
          </p:cNvSpPr>
          <p:nvPr>
            <p:ph type="subTitle" idx="1"/>
          </p:nvPr>
        </p:nvSpPr>
        <p:spPr/>
        <p:txBody>
          <a:bodyPr/>
          <a:lstStyle/>
          <a:p>
            <a:r>
              <a:rPr lang="ja-JP" altLang="en-US" sz="2400" dirty="0" smtClean="0">
                <a:latin typeface="+mn-ea"/>
              </a:rPr>
              <a:t>井上研究室</a:t>
            </a:r>
            <a:endParaRPr lang="en-US" altLang="ja-JP" sz="2400" dirty="0" smtClean="0">
              <a:latin typeface="+mn-ea"/>
            </a:endParaRPr>
          </a:p>
          <a:p>
            <a:r>
              <a:rPr lang="ja-JP" altLang="en-US" sz="2400" dirty="0" smtClean="0">
                <a:latin typeface="+mn-ea"/>
              </a:rPr>
              <a:t>溝</a:t>
            </a:r>
            <a:r>
              <a:rPr lang="ja-JP" altLang="en-US" sz="2400" dirty="0">
                <a:latin typeface="+mn-ea"/>
              </a:rPr>
              <a:t>内剛</a:t>
            </a:r>
          </a:p>
          <a:p>
            <a:endParaRPr kumimoji="1" lang="ja-JP" altLang="en-US" dirty="0"/>
          </a:p>
        </p:txBody>
      </p:sp>
    </p:spTree>
    <p:extLst>
      <p:ext uri="{BB962C8B-B14F-4D97-AF65-F5344CB8AC3E}">
        <p14:creationId xmlns:p14="http://schemas.microsoft.com/office/powerpoint/2010/main" val="3742508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a:t>
            </a:r>
            <a:endParaRPr kumimoji="1" lang="ja-JP" altLang="en-US" dirty="0"/>
          </a:p>
        </p:txBody>
      </p:sp>
      <p:sp>
        <p:nvSpPr>
          <p:cNvPr id="3" name="コンテンツ プレースホルダー 2"/>
          <p:cNvSpPr>
            <a:spLocks noGrp="1"/>
          </p:cNvSpPr>
          <p:nvPr>
            <p:ph idx="1"/>
          </p:nvPr>
        </p:nvSpPr>
        <p:spPr>
          <a:xfrm>
            <a:off x="457200" y="1600200"/>
            <a:ext cx="8544910" cy="4525963"/>
          </a:xfrm>
        </p:spPr>
        <p:txBody>
          <a:bodyPr/>
          <a:lstStyle/>
          <a:p>
            <a:r>
              <a:rPr lang="ja-JP" altLang="en-US" dirty="0" smtClean="0"/>
              <a:t>ログレベル</a:t>
            </a:r>
            <a:r>
              <a:rPr lang="ja-JP" altLang="en-US" dirty="0"/>
              <a:t>閾値</a:t>
            </a:r>
            <a:r>
              <a:rPr lang="en-US" altLang="ja-JP" dirty="0"/>
              <a:t>info</a:t>
            </a:r>
            <a:r>
              <a:rPr lang="ja-JP" altLang="en-US" dirty="0"/>
              <a:t>や</a:t>
            </a:r>
            <a:r>
              <a:rPr lang="en-US" altLang="ja-JP" dirty="0"/>
              <a:t>trace</a:t>
            </a:r>
            <a:r>
              <a:rPr lang="ja-JP" altLang="en-US" dirty="0" smtClean="0"/>
              <a:t>と</a:t>
            </a:r>
            <a:r>
              <a:rPr lang="en-US" altLang="ja-JP" dirty="0" smtClean="0"/>
              <a:t>PADLA</a:t>
            </a:r>
            <a:r>
              <a:rPr lang="ja-JP" altLang="en-US" dirty="0"/>
              <a:t>の</a:t>
            </a:r>
            <a:r>
              <a:rPr lang="ja-JP" altLang="en-US" dirty="0" smtClean="0"/>
              <a:t>パフォーマンスを比較</a:t>
            </a:r>
            <a:endParaRPr lang="en-US" altLang="ja-JP" dirty="0" smtClean="0"/>
          </a:p>
          <a:p>
            <a:pPr lvl="1"/>
            <a:r>
              <a:rPr lang="ja-JP" altLang="en-US" dirty="0" smtClean="0"/>
              <a:t>比較対象</a:t>
            </a:r>
            <a:endParaRPr lang="en-US" altLang="ja-JP" dirty="0" smtClean="0"/>
          </a:p>
          <a:p>
            <a:pPr lvl="2"/>
            <a:r>
              <a:rPr lang="en-US" altLang="ja-JP" dirty="0" smtClean="0"/>
              <a:t>info:</a:t>
            </a:r>
            <a:r>
              <a:rPr lang="ja-JP" altLang="en-US" dirty="0"/>
              <a:t> </a:t>
            </a:r>
            <a:r>
              <a:rPr lang="ja-JP" altLang="en-US" dirty="0" smtClean="0"/>
              <a:t>ログ</a:t>
            </a:r>
            <a:r>
              <a:rPr lang="ja-JP" altLang="en-US" dirty="0"/>
              <a:t>を詳細に取らない</a:t>
            </a:r>
            <a:r>
              <a:rPr lang="ja-JP" altLang="en-US" dirty="0" smtClean="0"/>
              <a:t>場合 </a:t>
            </a:r>
            <a:r>
              <a:rPr lang="en-US" altLang="ja-JP" dirty="0" smtClean="0"/>
              <a:t>(</a:t>
            </a:r>
            <a:r>
              <a:rPr lang="ja-JP" altLang="en-US" dirty="0" smtClean="0"/>
              <a:t>通常の運用を想定</a:t>
            </a:r>
            <a:r>
              <a:rPr lang="en-US" altLang="ja-JP" dirty="0" smtClean="0"/>
              <a:t>)</a:t>
            </a:r>
            <a:endParaRPr lang="en-US" altLang="ja-JP" dirty="0"/>
          </a:p>
          <a:p>
            <a:pPr lvl="2"/>
            <a:r>
              <a:rPr lang="en-US" altLang="ja-JP" dirty="0" smtClean="0"/>
              <a:t>trace: </a:t>
            </a:r>
            <a:r>
              <a:rPr lang="ja-JP" altLang="en-US" dirty="0" smtClean="0"/>
              <a:t>全て</a:t>
            </a:r>
            <a:r>
              <a:rPr lang="ja-JP" altLang="en-US" dirty="0"/>
              <a:t>のログを</a:t>
            </a:r>
            <a:r>
              <a:rPr lang="ja-JP" altLang="en-US" dirty="0" smtClean="0"/>
              <a:t>出力</a:t>
            </a:r>
            <a:endParaRPr lang="en-US" altLang="ja-JP" dirty="0" smtClean="0"/>
          </a:p>
          <a:p>
            <a:pPr lvl="2"/>
            <a:r>
              <a:rPr lang="en-US" altLang="ja-JP" dirty="0" smtClean="0"/>
              <a:t>PADLA(</a:t>
            </a:r>
            <a:r>
              <a:rPr lang="ja-JP" altLang="en-US" dirty="0" smtClean="0"/>
              <a:t>時間ベース</a:t>
            </a:r>
            <a:r>
              <a:rPr lang="en-US" altLang="ja-JP" dirty="0" smtClean="0"/>
              <a:t>)</a:t>
            </a:r>
          </a:p>
          <a:p>
            <a:pPr lvl="2"/>
            <a:r>
              <a:rPr lang="en-US" altLang="ja-JP" dirty="0" smtClean="0"/>
              <a:t>PADLA(</a:t>
            </a:r>
            <a:r>
              <a:rPr lang="ja-JP" altLang="en-US" dirty="0" smtClean="0"/>
              <a:t>回数ベース</a:t>
            </a:r>
            <a:r>
              <a:rPr lang="en-US" altLang="ja-JP" dirty="0" smtClean="0"/>
              <a:t>)</a:t>
            </a:r>
          </a:p>
          <a:p>
            <a:endParaRPr lang="en-US" altLang="ja-JP" dirty="0" smtClean="0"/>
          </a:p>
          <a:p>
            <a:r>
              <a:rPr lang="ja-JP" altLang="en-US" dirty="0" smtClean="0"/>
              <a:t>時間ベースと回数ベースの安定性を比較</a:t>
            </a:r>
            <a:endParaRPr lang="en-US" altLang="ja-JP" dirty="0"/>
          </a:p>
          <a:p>
            <a:pPr lvl="1"/>
            <a:r>
              <a:rPr lang="ja-JP" altLang="en-US" dirty="0" smtClean="0"/>
              <a:t>同じ実行シナリオで実行毎に同じ出力結果になるか</a:t>
            </a:r>
            <a:endParaRPr lang="en-US" altLang="ja-JP" dirty="0" smtClean="0"/>
          </a:p>
          <a:p>
            <a:pPr lvl="1"/>
            <a:r>
              <a:rPr lang="ja-JP" altLang="en-US" dirty="0"/>
              <a:t>今回</a:t>
            </a:r>
            <a:r>
              <a:rPr lang="ja-JP" altLang="en-US" dirty="0" smtClean="0"/>
              <a:t>はログファイルサイズを用いて検証</a:t>
            </a:r>
            <a:endParaRPr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10</a:t>
            </a:fld>
            <a:endParaRPr lang="ja-JP" altLang="en-US" dirty="0"/>
          </a:p>
        </p:txBody>
      </p:sp>
      <p:grpSp>
        <p:nvGrpSpPr>
          <p:cNvPr id="8" name="グループ化 7"/>
          <p:cNvGrpSpPr/>
          <p:nvPr/>
        </p:nvGrpSpPr>
        <p:grpSpPr>
          <a:xfrm>
            <a:off x="4871545" y="3585053"/>
            <a:ext cx="2183611" cy="461665"/>
            <a:chOff x="5218386" y="3632348"/>
            <a:chExt cx="2183611" cy="461665"/>
          </a:xfrm>
        </p:grpSpPr>
        <p:sp>
          <p:nvSpPr>
            <p:cNvPr id="5" name="テキスト ボックス 4"/>
            <p:cNvSpPr txBox="1"/>
            <p:nvPr/>
          </p:nvSpPr>
          <p:spPr>
            <a:xfrm>
              <a:off x="5218386" y="3632348"/>
              <a:ext cx="2183611" cy="461665"/>
            </a:xfrm>
            <a:prstGeom prst="rect">
              <a:avLst/>
            </a:prstGeom>
            <a:noFill/>
          </p:spPr>
          <p:txBody>
            <a:bodyPr wrap="none" rtlCol="0">
              <a:spAutoFit/>
            </a:bodyPr>
            <a:lstStyle/>
            <a:p>
              <a:r>
                <a:rPr kumimoji="1" lang="ja-JP" altLang="en-US" sz="2400" dirty="0" smtClean="0"/>
                <a:t>（</a:t>
              </a:r>
              <a:r>
                <a:rPr kumimoji="1" lang="en-US" altLang="ja-JP" sz="2400" dirty="0" smtClean="0"/>
                <a:t>info      trace</a:t>
              </a:r>
              <a:r>
                <a:rPr kumimoji="1" lang="ja-JP" altLang="en-US" sz="2400" dirty="0" smtClean="0"/>
                <a:t>）</a:t>
              </a:r>
              <a:endParaRPr kumimoji="1" lang="ja-JP" altLang="en-US" dirty="0"/>
            </a:p>
          </p:txBody>
        </p:sp>
        <p:cxnSp>
          <p:nvCxnSpPr>
            <p:cNvPr id="7" name="直線矢印コネクタ 6"/>
            <p:cNvCxnSpPr/>
            <p:nvPr/>
          </p:nvCxnSpPr>
          <p:spPr>
            <a:xfrm>
              <a:off x="5964621" y="3873690"/>
              <a:ext cx="499241"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9" name="右中かっこ 8"/>
          <p:cNvSpPr/>
          <p:nvPr/>
        </p:nvSpPr>
        <p:spPr>
          <a:xfrm>
            <a:off x="4635062" y="3429000"/>
            <a:ext cx="315310" cy="769883"/>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074672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en-US" altLang="ja-JP" dirty="0" smtClean="0"/>
              <a:t>: </a:t>
            </a:r>
            <a:r>
              <a:rPr lang="ja-JP" altLang="en-US" dirty="0" smtClean="0"/>
              <a:t>実験内容</a:t>
            </a:r>
            <a:endParaRPr kumimoji="1" lang="ja-JP" altLang="en-US" dirty="0"/>
          </a:p>
        </p:txBody>
      </p:sp>
      <p:sp>
        <p:nvSpPr>
          <p:cNvPr id="3" name="コンテンツ プレースホルダー 2"/>
          <p:cNvSpPr>
            <a:spLocks noGrp="1"/>
          </p:cNvSpPr>
          <p:nvPr>
            <p:ph idx="1"/>
          </p:nvPr>
        </p:nvSpPr>
        <p:spPr>
          <a:xfrm>
            <a:off x="457200" y="1489841"/>
            <a:ext cx="8229600" cy="4525963"/>
          </a:xfrm>
        </p:spPr>
        <p:txBody>
          <a:bodyPr/>
          <a:lstStyle/>
          <a:p>
            <a:r>
              <a:rPr lang="en-US" altLang="ja-JP" dirty="0" smtClean="0"/>
              <a:t>DaCapo Benchmarks[3]</a:t>
            </a:r>
            <a:r>
              <a:rPr lang="ja-JP" altLang="en-US" dirty="0"/>
              <a:t>に</a:t>
            </a:r>
            <a:r>
              <a:rPr lang="en-US" altLang="ja-JP" dirty="0"/>
              <a:t>PADLA</a:t>
            </a:r>
            <a:r>
              <a:rPr lang="ja-JP" altLang="en-US" dirty="0"/>
              <a:t>を適用</a:t>
            </a:r>
            <a:r>
              <a:rPr lang="ja-JP" altLang="en-US" dirty="0" smtClean="0"/>
              <a:t>し評価</a:t>
            </a:r>
            <a:endParaRPr lang="en-US" altLang="ja-JP" dirty="0" smtClean="0"/>
          </a:p>
          <a:p>
            <a:pPr lvl="1"/>
            <a:r>
              <a:rPr lang="ja-JP" altLang="en-US" dirty="0" smtClean="0"/>
              <a:t>評価項目</a:t>
            </a:r>
            <a:endParaRPr lang="en-US" altLang="ja-JP" dirty="0"/>
          </a:p>
          <a:p>
            <a:pPr lvl="2"/>
            <a:r>
              <a:rPr lang="ja-JP" altLang="en-US" dirty="0" smtClean="0"/>
              <a:t>実行時間</a:t>
            </a:r>
            <a:endParaRPr lang="en-US" altLang="ja-JP" dirty="0"/>
          </a:p>
          <a:p>
            <a:pPr lvl="2"/>
            <a:r>
              <a:rPr lang="ja-JP" altLang="en-US" dirty="0" smtClean="0"/>
              <a:t>ログファイルサイズ</a:t>
            </a:r>
            <a:endParaRPr lang="en-US" altLang="ja-JP" dirty="0" smtClean="0"/>
          </a:p>
          <a:p>
            <a:pPr lvl="2"/>
            <a:r>
              <a:rPr lang="ja-JP" altLang="en-US" dirty="0" smtClean="0"/>
              <a:t>ログ</a:t>
            </a:r>
            <a:r>
              <a:rPr lang="ja-JP" altLang="en-US" dirty="0"/>
              <a:t>内容の</a:t>
            </a:r>
            <a:r>
              <a:rPr lang="ja-JP" altLang="en-US" dirty="0" smtClean="0"/>
              <a:t>維持率（次スライドで説明）</a:t>
            </a:r>
            <a:endParaRPr lang="en-US" altLang="ja-JP" dirty="0" smtClean="0"/>
          </a:p>
          <a:p>
            <a:pPr lvl="2"/>
            <a:r>
              <a:rPr lang="ja-JP" altLang="en-US" dirty="0" smtClean="0"/>
              <a:t>実行</a:t>
            </a:r>
            <a:r>
              <a:rPr lang="ja-JP" altLang="en-US" dirty="0"/>
              <a:t>毎</a:t>
            </a:r>
            <a:r>
              <a:rPr lang="ja-JP" altLang="en-US" dirty="0" smtClean="0"/>
              <a:t>のログファイルサイズの分散</a:t>
            </a:r>
            <a:endParaRPr lang="en-US" altLang="ja-JP" dirty="0" smtClean="0"/>
          </a:p>
          <a:p>
            <a:pPr marL="914400" lvl="2" indent="0">
              <a:buNone/>
            </a:pPr>
            <a:endParaRPr lang="en-US" altLang="ja-JP" dirty="0" smtClean="0"/>
          </a:p>
          <a:p>
            <a:pPr lvl="1"/>
            <a:r>
              <a:rPr lang="ja-JP" altLang="en-US" dirty="0" smtClean="0"/>
              <a:t>対象プログラム</a:t>
            </a:r>
            <a:r>
              <a:rPr lang="en-US" altLang="ja-JP" dirty="0" smtClean="0"/>
              <a:t>: tomcat</a:t>
            </a:r>
            <a:r>
              <a:rPr lang="ja-JP" altLang="en-US" dirty="0" err="1" smtClean="0"/>
              <a:t>，</a:t>
            </a:r>
            <a:r>
              <a:rPr lang="en-US" altLang="ja-JP" dirty="0" err="1" smtClean="0"/>
              <a:t>kafka</a:t>
            </a:r>
            <a:endParaRPr lang="en-US" altLang="ja-JP" dirty="0"/>
          </a:p>
          <a:p>
            <a:pPr marL="0" indent="0">
              <a:buNone/>
            </a:pPr>
            <a:endParaRPr lang="en-US" altLang="ja-JP"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11</a:t>
            </a:fld>
            <a:endParaRPr lang="ja-JP" altLang="en-US" dirty="0"/>
          </a:p>
        </p:txBody>
      </p:sp>
      <p:sp>
        <p:nvSpPr>
          <p:cNvPr id="5" name="テキスト ボックス 85"/>
          <p:cNvSpPr txBox="1"/>
          <p:nvPr/>
        </p:nvSpPr>
        <p:spPr>
          <a:xfrm>
            <a:off x="457200" y="6015926"/>
            <a:ext cx="4309242" cy="24149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smtClean="0"/>
              <a:t>[3] DaCapo Benchmarks,” </a:t>
            </a:r>
            <a:r>
              <a:rPr lang="en-US" altLang="ja-JP" sz="900" dirty="0">
                <a:hlinkClick r:id="rId3"/>
              </a:rPr>
              <a:t>http://dacapobench.org/</a:t>
            </a:r>
            <a:r>
              <a:rPr lang="en-US" altLang="ja-JP" sz="900" dirty="0" smtClean="0"/>
              <a:t>.</a:t>
            </a:r>
            <a:endParaRPr kumimoji="1" lang="ja-JP" altLang="en-US" sz="1200" dirty="0"/>
          </a:p>
        </p:txBody>
      </p:sp>
      <p:sp>
        <p:nvSpPr>
          <p:cNvPr id="6" name="右中かっこ 5"/>
          <p:cNvSpPr/>
          <p:nvPr/>
        </p:nvSpPr>
        <p:spPr>
          <a:xfrm>
            <a:off x="6700347" y="2351690"/>
            <a:ext cx="315310" cy="182617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p:cNvSpPr txBox="1"/>
          <p:nvPr/>
        </p:nvSpPr>
        <p:spPr>
          <a:xfrm>
            <a:off x="7157545" y="2857160"/>
            <a:ext cx="1686680" cy="830997"/>
          </a:xfrm>
          <a:prstGeom prst="rect">
            <a:avLst/>
          </a:prstGeom>
          <a:noFill/>
        </p:spPr>
        <p:txBody>
          <a:bodyPr wrap="none" rtlCol="0">
            <a:spAutoFit/>
          </a:bodyPr>
          <a:lstStyle/>
          <a:p>
            <a:r>
              <a:rPr kumimoji="1" lang="en-US" altLang="ja-JP" sz="2400" dirty="0" smtClean="0"/>
              <a:t>10</a:t>
            </a:r>
            <a:r>
              <a:rPr kumimoji="1" lang="ja-JP" altLang="en-US" sz="2400" dirty="0" smtClean="0"/>
              <a:t>回計測し</a:t>
            </a:r>
            <a:endParaRPr kumimoji="1" lang="en-US" altLang="ja-JP" sz="2400" dirty="0" smtClean="0"/>
          </a:p>
          <a:p>
            <a:r>
              <a:rPr kumimoji="1" lang="ja-JP" altLang="en-US" sz="2400" dirty="0" smtClean="0"/>
              <a:t>平均を算出</a:t>
            </a:r>
            <a:endParaRPr kumimoji="1" lang="ja-JP" altLang="en-US" sz="2400" dirty="0"/>
          </a:p>
        </p:txBody>
      </p:sp>
    </p:spTree>
    <p:extLst>
      <p:ext uri="{BB962C8B-B14F-4D97-AF65-F5344CB8AC3E}">
        <p14:creationId xmlns:p14="http://schemas.microsoft.com/office/powerpoint/2010/main" val="3937950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a:t>
            </a:r>
            <a:r>
              <a:rPr lang="ja-JP" altLang="en-US" dirty="0"/>
              <a:t>グ</a:t>
            </a:r>
            <a:r>
              <a:rPr lang="ja-JP" altLang="en-US" dirty="0" smtClean="0"/>
              <a:t>内容の維持率</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ログ</a:t>
                </a:r>
                <a:r>
                  <a:rPr lang="ja-JP" altLang="en-US" dirty="0"/>
                  <a:t>内容</a:t>
                </a:r>
                <a:r>
                  <a:rPr lang="ja-JP" altLang="en-US" dirty="0" smtClean="0"/>
                  <a:t>の維持率</a:t>
                </a:r>
                <a:r>
                  <a:rPr lang="en-US" altLang="ja-JP" dirty="0" smtClean="0"/>
                  <a:t>: </a:t>
                </a:r>
                <a14:m>
                  <m:oMath xmlns:m="http://schemas.openxmlformats.org/officeDocument/2006/math">
                    <m:r>
                      <a:rPr lang="en-US" altLang="ja-JP" i="1">
                        <a:latin typeface="Cambria Math" panose="02040503050406030204" pitchFamily="18" charset="0"/>
                      </a:rPr>
                      <m:t>𝑀</m:t>
                    </m:r>
                    <m:d>
                      <m:dPr>
                        <m:ctrlPr>
                          <a:rPr lang="en-US" altLang="ja-JP" i="1">
                            <a:latin typeface="Cambria Math" panose="02040503050406030204" pitchFamily="18" charset="0"/>
                          </a:rPr>
                        </m:ctrlPr>
                      </m:dPr>
                      <m:e>
                        <m:r>
                          <a:rPr lang="en-US" altLang="ja-JP" i="1">
                            <a:latin typeface="Cambria Math" panose="02040503050406030204" pitchFamily="18" charset="0"/>
                          </a:rPr>
                          <m:t>𝑙</m:t>
                        </m:r>
                      </m:e>
                    </m:d>
                  </m:oMath>
                </a14:m>
                <a:r>
                  <a:rPr lang="ja-JP" altLang="en-US" dirty="0" smtClean="0"/>
                  <a:t>は以下の式</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4"/>
                <a:stretch>
                  <a:fillRect l="-963"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12</a:t>
            </a:fld>
            <a:endParaRPr lang="ja-JP" altLang="en-US" dirty="0"/>
          </a:p>
        </p:txBody>
      </p:sp>
      <mc:AlternateContent xmlns:mc="http://schemas.openxmlformats.org/markup-compatibility/2006" xmlns:a14="http://schemas.microsoft.com/office/drawing/2010/main">
        <mc:Choice Requires="a14">
          <p:sp>
            <p:nvSpPr>
              <p:cNvPr id="5" name="テキスト ボックス 4"/>
              <p:cNvSpPr txBox="1"/>
              <p:nvPr/>
            </p:nvSpPr>
            <p:spPr>
              <a:xfrm>
                <a:off x="2632880" y="1937385"/>
                <a:ext cx="3878241" cy="112761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panose="02040503050406030204" pitchFamily="18" charset="0"/>
                        </a:rPr>
                        <m:t>𝑀</m:t>
                      </m:r>
                      <m:d>
                        <m:dPr>
                          <m:ctrlPr>
                            <a:rPr kumimoji="1" lang="en-US" altLang="ja-JP" sz="3200" b="0" i="1" smtClean="0">
                              <a:latin typeface="Cambria Math" panose="02040503050406030204" pitchFamily="18" charset="0"/>
                            </a:rPr>
                          </m:ctrlPr>
                        </m:dPr>
                        <m:e>
                          <m:r>
                            <a:rPr kumimoji="1" lang="en-US" altLang="ja-JP" sz="3200" b="0" i="1" smtClean="0">
                              <a:latin typeface="Cambria Math" panose="02040503050406030204" pitchFamily="18" charset="0"/>
                            </a:rPr>
                            <m:t>𝑙</m:t>
                          </m:r>
                        </m:e>
                      </m:d>
                      <m:r>
                        <a:rPr kumimoji="1" lang="en-US" altLang="ja-JP" sz="3200" b="0" i="0" smtClean="0">
                          <a:latin typeface="Cambria Math" panose="02040503050406030204" pitchFamily="18" charset="0"/>
                        </a:rPr>
                        <m:t>= </m:t>
                      </m:r>
                      <m:f>
                        <m:fPr>
                          <m:ctrlPr>
                            <a:rPr kumimoji="1" lang="en-US" altLang="ja-JP" sz="3200" i="1" smtClean="0">
                              <a:latin typeface="Cambria Math" panose="02040503050406030204" pitchFamily="18" charset="0"/>
                            </a:rPr>
                          </m:ctrlPr>
                        </m:fPr>
                        <m:num>
                          <m:d>
                            <m:dPr>
                              <m:begChr m:val="|"/>
                              <m:endChr m:val="|"/>
                              <m:ctrlPr>
                                <a:rPr kumimoji="1" lang="en-US" altLang="ja-JP" sz="3200" i="1" smtClean="0">
                                  <a:latin typeface="Cambria Math" panose="02040503050406030204" pitchFamily="18" charset="0"/>
                                </a:rPr>
                              </m:ctrlPr>
                            </m:dPr>
                            <m:e>
                              <m:sSub>
                                <m:sSubPr>
                                  <m:ctrlPr>
                                    <a:rPr lang="en-US" altLang="ja-JP" sz="3200" i="1">
                                      <a:latin typeface="Cambria Math" panose="02040503050406030204" pitchFamily="18" charset="0"/>
                                    </a:rPr>
                                  </m:ctrlPr>
                                </m:sSubPr>
                                <m:e>
                                  <m:r>
                                    <a:rPr lang="en-US" altLang="ja-JP" sz="3200" b="0" i="1" smtClean="0">
                                      <a:latin typeface="Cambria Math" panose="02040503050406030204" pitchFamily="18" charset="0"/>
                                    </a:rPr>
                                    <m:t>𝐶</m:t>
                                  </m:r>
                                </m:e>
                                <m:sub>
                                  <m:r>
                                    <a:rPr lang="en-US" altLang="ja-JP" sz="3200" i="1">
                                      <a:latin typeface="Cambria Math" panose="02040503050406030204" pitchFamily="18" charset="0"/>
                                    </a:rPr>
                                    <m:t>𝑡</m:t>
                                  </m:r>
                                  <m:r>
                                    <a:rPr lang="en-US" altLang="ja-JP" sz="3200" b="0" i="1" smtClean="0">
                                      <a:latin typeface="Cambria Math" panose="02040503050406030204" pitchFamily="18" charset="0"/>
                                    </a:rPr>
                                    <m:t>𝑟𝑎𝑐𝑒</m:t>
                                  </m:r>
                                </m:sub>
                              </m:sSub>
                              <m:r>
                                <a:rPr lang="en-US" altLang="ja-JP" sz="3200" i="1">
                                  <a:latin typeface="Cambria Math" panose="02040503050406030204" pitchFamily="18" charset="0"/>
                                  <a:ea typeface="Cambria Math" panose="02040503050406030204" pitchFamily="18" charset="0"/>
                                </a:rPr>
                                <m:t>∩</m:t>
                              </m:r>
                              <m:sSub>
                                <m:sSubPr>
                                  <m:ctrlPr>
                                    <a:rPr lang="en-US" altLang="ja-JP" sz="3200" i="1">
                                      <a:latin typeface="Cambria Math" panose="02040503050406030204" pitchFamily="18" charset="0"/>
                                      <a:ea typeface="Cambria Math" panose="02040503050406030204" pitchFamily="18" charset="0"/>
                                    </a:rPr>
                                  </m:ctrlPr>
                                </m:sSubPr>
                                <m:e>
                                  <m:r>
                                    <a:rPr lang="en-US" altLang="ja-JP" sz="3200" b="0" i="1" smtClean="0">
                                      <a:latin typeface="Cambria Math" panose="02040503050406030204" pitchFamily="18" charset="0"/>
                                      <a:ea typeface="Cambria Math" panose="02040503050406030204" pitchFamily="18" charset="0"/>
                                    </a:rPr>
                                    <m:t>𝐶</m:t>
                                  </m:r>
                                </m:e>
                                <m:sub>
                                  <m:r>
                                    <a:rPr lang="en-US" altLang="ja-JP" sz="3200" b="0" i="1" smtClean="0">
                                      <a:latin typeface="Cambria Math" panose="02040503050406030204" pitchFamily="18" charset="0"/>
                                      <a:ea typeface="Cambria Math" panose="02040503050406030204" pitchFamily="18" charset="0"/>
                                    </a:rPr>
                                    <m:t>𝑙</m:t>
                                  </m:r>
                                </m:sub>
                              </m:sSub>
                            </m:e>
                          </m:d>
                        </m:num>
                        <m:den>
                          <m:d>
                            <m:dPr>
                              <m:begChr m:val="|"/>
                              <m:endChr m:val="|"/>
                              <m:ctrlPr>
                                <a:rPr kumimoji="1" lang="en-US" altLang="ja-JP" sz="3200" i="1" smtClean="0">
                                  <a:latin typeface="Cambria Math" panose="02040503050406030204" pitchFamily="18" charset="0"/>
                                </a:rPr>
                              </m:ctrlPr>
                            </m:dPr>
                            <m:e>
                              <m:sSub>
                                <m:sSubPr>
                                  <m:ctrlPr>
                                    <a:rPr kumimoji="1" lang="en-US" altLang="ja-JP" sz="3200" b="0" i="1" smtClean="0">
                                      <a:latin typeface="Cambria Math" panose="02040503050406030204" pitchFamily="18" charset="0"/>
                                    </a:rPr>
                                  </m:ctrlPr>
                                </m:sSubPr>
                                <m:e>
                                  <m:r>
                                    <a:rPr kumimoji="1" lang="en-US" altLang="ja-JP" sz="3200" b="0" i="1" smtClean="0">
                                      <a:latin typeface="Cambria Math" panose="02040503050406030204" pitchFamily="18" charset="0"/>
                                    </a:rPr>
                                    <m:t>𝐶</m:t>
                                  </m:r>
                                </m:e>
                                <m:sub>
                                  <m:r>
                                    <a:rPr kumimoji="1" lang="en-US" altLang="ja-JP" sz="3200" b="0" i="1" smtClean="0">
                                      <a:latin typeface="Cambria Math" panose="02040503050406030204" pitchFamily="18" charset="0"/>
                                    </a:rPr>
                                    <m:t>𝑡𝑟𝑎𝑐𝑒</m:t>
                                  </m:r>
                                </m:sub>
                              </m:sSub>
                            </m:e>
                          </m:d>
                        </m:den>
                      </m:f>
                    </m:oMath>
                  </m:oMathPara>
                </a14:m>
                <a:endParaRPr kumimoji="1" lang="ja-JP" altLang="en-US" sz="32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632880" y="1937385"/>
                <a:ext cx="3878241" cy="1127616"/>
              </a:xfrm>
              <a:prstGeom prst="rect">
                <a:avLst/>
              </a:prstGeom>
              <a:blipFill>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806669" y="2976817"/>
                <a:ext cx="7530662" cy="338554"/>
              </a:xfrm>
              <a:prstGeom prst="rect">
                <a:avLst/>
              </a:prstGeom>
              <a:noFill/>
              <a:ln>
                <a:noFill/>
                <a:prstDash val="sysDash"/>
              </a:ln>
            </p:spPr>
            <p:txBody>
              <a:bodyPr wrap="square" rtlCol="0">
                <a:spAutoFit/>
              </a:bodyPr>
              <a:lstStyle/>
              <a:p>
                <a14:m>
                  <m:oMath xmlns:m="http://schemas.openxmlformats.org/officeDocument/2006/math">
                    <m:sSub>
                      <m:sSubPr>
                        <m:ctrlPr>
                          <a:rPr lang="en-US" altLang="ja-JP" sz="1600" i="1">
                            <a:latin typeface="Cambria Math" panose="02040503050406030204" pitchFamily="18" charset="0"/>
                            <a:ea typeface="Cambria Math" panose="02040503050406030204" pitchFamily="18" charset="0"/>
                          </a:rPr>
                        </m:ctrlPr>
                      </m:sSubPr>
                      <m:e>
                        <m:r>
                          <a:rPr lang="en-US" altLang="ja-JP" sz="1600" i="1">
                            <a:latin typeface="Cambria Math" panose="02040503050406030204" pitchFamily="18" charset="0"/>
                            <a:ea typeface="Cambria Math" panose="02040503050406030204" pitchFamily="18" charset="0"/>
                          </a:rPr>
                          <m:t>𝐶</m:t>
                        </m:r>
                      </m:e>
                      <m:sub>
                        <m:r>
                          <a:rPr lang="en-US" altLang="ja-JP" sz="1600" i="1">
                            <a:latin typeface="Cambria Math" panose="02040503050406030204" pitchFamily="18" charset="0"/>
                            <a:ea typeface="Cambria Math" panose="02040503050406030204" pitchFamily="18" charset="0"/>
                          </a:rPr>
                          <m:t>𝑙</m:t>
                        </m:r>
                      </m:sub>
                    </m:sSub>
                  </m:oMath>
                </a14:m>
                <a:r>
                  <a:rPr kumimoji="1" lang="en-US" altLang="ja-JP" sz="1600" dirty="0" smtClean="0"/>
                  <a:t>: </a:t>
                </a:r>
                <a:r>
                  <a:rPr lang="ja-JP" altLang="en-US" sz="1600" dirty="0"/>
                  <a:t>ログ</a:t>
                </a:r>
                <a14:m>
                  <m:oMath xmlns:m="http://schemas.openxmlformats.org/officeDocument/2006/math">
                    <m:r>
                      <a:rPr lang="en-US" altLang="ja-JP" sz="1600" i="1">
                        <a:latin typeface="Cambria Math" panose="02040503050406030204" pitchFamily="18" charset="0"/>
                        <a:ea typeface="Cambria Math" panose="02040503050406030204" pitchFamily="18" charset="0"/>
                      </a:rPr>
                      <m:t>𝑙</m:t>
                    </m:r>
                  </m:oMath>
                </a14:m>
                <a:r>
                  <a:rPr kumimoji="1" lang="ja-JP" altLang="en-US" sz="1600" dirty="0" smtClean="0"/>
                  <a:t>におけるソースコード中の出現位置がユニークなログメッセージの集合</a:t>
                </a:r>
                <a:endParaRPr kumimoji="1" lang="en-US" altLang="ja-JP" sz="1600" dirty="0" smtClean="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806669" y="2976817"/>
                <a:ext cx="7530662" cy="338554"/>
              </a:xfrm>
              <a:prstGeom prst="rect">
                <a:avLst/>
              </a:prstGeom>
              <a:blipFill>
                <a:blip r:embed="rId6"/>
                <a:stretch>
                  <a:fillRect t="-7143" b="-23214"/>
                </a:stretch>
              </a:blipFill>
              <a:ln>
                <a:noFill/>
                <a:prstDash val="sysDash"/>
              </a:ln>
            </p:spPr>
            <p:txBody>
              <a:bodyPr/>
              <a:lstStyle/>
              <a:p>
                <a:r>
                  <a:rPr lang="ja-JP" altLang="en-US">
                    <a:noFill/>
                  </a:rPr>
                  <a:t> </a:t>
                </a:r>
              </a:p>
            </p:txBody>
          </p:sp>
        </mc:Fallback>
      </mc:AlternateContent>
      <p:sp>
        <p:nvSpPr>
          <p:cNvPr id="7" name="テキスト ボックス 6"/>
          <p:cNvSpPr txBox="1"/>
          <p:nvPr/>
        </p:nvSpPr>
        <p:spPr>
          <a:xfrm>
            <a:off x="968924" y="4931840"/>
            <a:ext cx="7208125" cy="830997"/>
          </a:xfrm>
          <a:prstGeom prst="rect">
            <a:avLst/>
          </a:prstGeom>
          <a:noFill/>
          <a:ln>
            <a:noFill/>
          </a:ln>
        </p:spPr>
        <p:txBody>
          <a:bodyPr wrap="square" rtlCol="0">
            <a:spAutoFit/>
          </a:bodyPr>
          <a:lstStyle/>
          <a:p>
            <a:pPr algn="ctr"/>
            <a:r>
              <a:rPr lang="ja-JP" altLang="en-US" sz="2400" dirty="0" smtClean="0"/>
              <a:t>全て</a:t>
            </a:r>
            <a:r>
              <a:rPr kumimoji="1" lang="ja-JP" altLang="en-US" sz="2400" dirty="0" smtClean="0"/>
              <a:t>の種類のログと比較してどれだけ</a:t>
            </a:r>
            <a:r>
              <a:rPr lang="ja-JP" altLang="en-US" sz="2400" dirty="0"/>
              <a:t>多様</a:t>
            </a:r>
            <a:r>
              <a:rPr lang="ja-JP" altLang="en-US" sz="2400" dirty="0" smtClean="0"/>
              <a:t>な</a:t>
            </a:r>
            <a:r>
              <a:rPr kumimoji="1" lang="ja-JP" altLang="en-US" sz="2400" dirty="0" smtClean="0"/>
              <a:t>イベントを記録できているか評価</a:t>
            </a:r>
            <a:endParaRPr kumimoji="1" lang="ja-JP" altLang="en-US" sz="2400" dirty="0"/>
          </a:p>
        </p:txBody>
      </p:sp>
      <p:grpSp>
        <p:nvGrpSpPr>
          <p:cNvPr id="11" name="グループ化 10"/>
          <p:cNvGrpSpPr/>
          <p:nvPr/>
        </p:nvGrpSpPr>
        <p:grpSpPr>
          <a:xfrm>
            <a:off x="2512941" y="3594724"/>
            <a:ext cx="1249060" cy="1197994"/>
            <a:chOff x="457200" y="4130848"/>
            <a:chExt cx="1249060" cy="1371600"/>
          </a:xfrm>
        </p:grpSpPr>
        <p:sp>
          <p:nvSpPr>
            <p:cNvPr id="9" name="正方形/長方形 8"/>
            <p:cNvSpPr/>
            <p:nvPr/>
          </p:nvSpPr>
          <p:spPr>
            <a:xfrm>
              <a:off x="457200" y="4130848"/>
              <a:ext cx="1219200" cy="1371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457200" y="4130848"/>
              <a:ext cx="1249060" cy="1200329"/>
            </a:xfrm>
            <a:prstGeom prst="rect">
              <a:avLst/>
            </a:prstGeom>
            <a:noFill/>
          </p:spPr>
          <p:txBody>
            <a:bodyPr wrap="none" rtlCol="0">
              <a:spAutoFit/>
            </a:bodyPr>
            <a:lstStyle/>
            <a:p>
              <a:r>
                <a:rPr kumimoji="1" lang="en-US" altLang="ja-JP" dirty="0" err="1" smtClean="0"/>
                <a:t>logEventA</a:t>
              </a:r>
              <a:endParaRPr kumimoji="1" lang="en-US" altLang="ja-JP" dirty="0" smtClean="0"/>
            </a:p>
            <a:p>
              <a:r>
                <a:rPr lang="en-US" altLang="ja-JP" dirty="0" err="1" smtClean="0"/>
                <a:t>logEventB</a:t>
              </a:r>
              <a:endParaRPr lang="en-US" altLang="ja-JP" dirty="0" smtClean="0"/>
            </a:p>
            <a:p>
              <a:r>
                <a:rPr kumimoji="1" lang="en-US" altLang="ja-JP" dirty="0" err="1" smtClean="0"/>
                <a:t>logEventB</a:t>
              </a:r>
              <a:endParaRPr kumimoji="1" lang="en-US" altLang="ja-JP" dirty="0" smtClean="0"/>
            </a:p>
            <a:p>
              <a:r>
                <a:rPr lang="en-US" altLang="ja-JP" dirty="0" err="1" smtClean="0"/>
                <a:t>logEventC</a:t>
              </a:r>
              <a:endParaRPr kumimoji="1" lang="ja-JP" altLang="en-US" dirty="0"/>
            </a:p>
          </p:txBody>
        </p:sp>
      </p:grpSp>
      <p:grpSp>
        <p:nvGrpSpPr>
          <p:cNvPr id="12" name="グループ化 11"/>
          <p:cNvGrpSpPr/>
          <p:nvPr/>
        </p:nvGrpSpPr>
        <p:grpSpPr>
          <a:xfrm>
            <a:off x="5381296" y="3594723"/>
            <a:ext cx="1249060" cy="1154555"/>
            <a:chOff x="457200" y="4130848"/>
            <a:chExt cx="1249060" cy="1371600"/>
          </a:xfrm>
        </p:grpSpPr>
        <p:sp>
          <p:nvSpPr>
            <p:cNvPr id="13" name="正方形/長方形 12"/>
            <p:cNvSpPr/>
            <p:nvPr/>
          </p:nvSpPr>
          <p:spPr>
            <a:xfrm>
              <a:off x="457200" y="4130848"/>
              <a:ext cx="1219200" cy="1371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57200" y="4130848"/>
              <a:ext cx="1249060" cy="923330"/>
            </a:xfrm>
            <a:prstGeom prst="rect">
              <a:avLst/>
            </a:prstGeom>
            <a:noFill/>
          </p:spPr>
          <p:txBody>
            <a:bodyPr wrap="none" rtlCol="0">
              <a:spAutoFit/>
            </a:bodyPr>
            <a:lstStyle/>
            <a:p>
              <a:r>
                <a:rPr kumimoji="1" lang="en-US" altLang="ja-JP" dirty="0" err="1" smtClean="0"/>
                <a:t>logEventA</a:t>
              </a:r>
              <a:endParaRPr kumimoji="1" lang="en-US" altLang="ja-JP" dirty="0" smtClean="0"/>
            </a:p>
            <a:p>
              <a:r>
                <a:rPr lang="en-US" altLang="ja-JP" dirty="0" err="1" smtClean="0"/>
                <a:t>logEventB</a:t>
              </a:r>
              <a:endParaRPr lang="en-US" altLang="ja-JP" dirty="0" smtClean="0"/>
            </a:p>
            <a:p>
              <a:r>
                <a:rPr lang="en-US" altLang="ja-JP" dirty="0" err="1" smtClean="0"/>
                <a:t>logEventC</a:t>
              </a:r>
              <a:endParaRPr kumimoji="1" lang="ja-JP" altLang="en-US" dirty="0"/>
            </a:p>
          </p:txBody>
        </p:sp>
      </p:grpSp>
      <mc:AlternateContent xmlns:mc="http://schemas.openxmlformats.org/markup-compatibility/2006" xmlns:a14="http://schemas.microsoft.com/office/drawing/2010/main">
        <mc:Choice Requires="a14">
          <p:sp>
            <p:nvSpPr>
              <p:cNvPr id="15" name="テキスト ボックス 14"/>
              <p:cNvSpPr txBox="1"/>
              <p:nvPr/>
            </p:nvSpPr>
            <p:spPr>
              <a:xfrm>
                <a:off x="2782095" y="3192519"/>
                <a:ext cx="680892" cy="369332"/>
              </a:xfrm>
              <a:prstGeom prst="rect">
                <a:avLst/>
              </a:prstGeom>
              <a:noFill/>
            </p:spPr>
            <p:txBody>
              <a:bodyPr wrap="none" rtlCol="0">
                <a:spAutoFit/>
              </a:bodyPr>
              <a:lstStyle/>
              <a:p>
                <a:r>
                  <a:rPr kumimoji="1" lang="ja-JP" altLang="en-US" dirty="0" smtClean="0"/>
                  <a:t>ログ</a:t>
                </a:r>
                <a14:m>
                  <m:oMath xmlns:m="http://schemas.openxmlformats.org/officeDocument/2006/math">
                    <m:r>
                      <a:rPr lang="en-US" altLang="ja-JP" i="1">
                        <a:latin typeface="Cambria Math" panose="02040503050406030204" pitchFamily="18" charset="0"/>
                        <a:ea typeface="Cambria Math" panose="02040503050406030204" pitchFamily="18" charset="0"/>
                      </a:rPr>
                      <m:t>𝑙</m:t>
                    </m:r>
                  </m:oMath>
                </a14:m>
                <a:endParaRPr kumimoji="1" lang="ja-JP" altLang="en-US" dirty="0"/>
              </a:p>
            </p:txBody>
          </p:sp>
        </mc:Choice>
        <mc:Fallback xmlns="">
          <p:sp>
            <p:nvSpPr>
              <p:cNvPr id="15" name="テキスト ボックス 14"/>
              <p:cNvSpPr txBox="1">
                <a:spLocks noRot="1" noChangeAspect="1" noMove="1" noResize="1" noEditPoints="1" noAdjustHandles="1" noChangeArrowheads="1" noChangeShapeType="1" noTextEdit="1"/>
              </p:cNvSpPr>
              <p:nvPr/>
            </p:nvSpPr>
            <p:spPr>
              <a:xfrm>
                <a:off x="2782095" y="3192519"/>
                <a:ext cx="680892" cy="369332"/>
              </a:xfrm>
              <a:prstGeom prst="rect">
                <a:avLst/>
              </a:prstGeom>
              <a:blipFill>
                <a:blip r:embed="rId7"/>
                <a:stretch>
                  <a:fillRect l="-7143" t="-13333" b="-23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6" name="テキスト ボックス 15"/>
              <p:cNvSpPr txBox="1"/>
              <p:nvPr/>
            </p:nvSpPr>
            <p:spPr>
              <a:xfrm>
                <a:off x="5787882" y="3181392"/>
                <a:ext cx="44775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altLang="ja-JP" i="1">
                              <a:latin typeface="Cambria Math" panose="02040503050406030204" pitchFamily="18" charset="0"/>
                              <a:ea typeface="Cambria Math" panose="02040503050406030204" pitchFamily="18" charset="0"/>
                            </a:rPr>
                          </m:ctrlPr>
                        </m:sSubPr>
                        <m:e>
                          <m:r>
                            <a:rPr lang="en-US" altLang="ja-JP" i="1">
                              <a:latin typeface="Cambria Math" panose="02040503050406030204" pitchFamily="18" charset="0"/>
                              <a:ea typeface="Cambria Math" panose="02040503050406030204" pitchFamily="18" charset="0"/>
                            </a:rPr>
                            <m:t>𝐶</m:t>
                          </m:r>
                        </m:e>
                        <m:sub>
                          <m:r>
                            <a:rPr lang="en-US" altLang="ja-JP" i="1">
                              <a:latin typeface="Cambria Math" panose="02040503050406030204" pitchFamily="18" charset="0"/>
                              <a:ea typeface="Cambria Math" panose="02040503050406030204" pitchFamily="18" charset="0"/>
                            </a:rPr>
                            <m:t>𝑙</m:t>
                          </m:r>
                        </m:sub>
                      </m:sSub>
                    </m:oMath>
                  </m:oMathPara>
                </a14:m>
                <a:endParaRPr kumimoji="1" lang="ja-JP" altLang="en-US" dirty="0"/>
              </a:p>
            </p:txBody>
          </p:sp>
        </mc:Choice>
        <mc:Fallback xmlns="">
          <p:sp>
            <p:nvSpPr>
              <p:cNvPr id="16" name="テキスト ボックス 15"/>
              <p:cNvSpPr txBox="1">
                <a:spLocks noRot="1" noChangeAspect="1" noMove="1" noResize="1" noEditPoints="1" noAdjustHandles="1" noChangeArrowheads="1" noChangeShapeType="1" noTextEdit="1"/>
              </p:cNvSpPr>
              <p:nvPr/>
            </p:nvSpPr>
            <p:spPr>
              <a:xfrm>
                <a:off x="5787882" y="3181392"/>
                <a:ext cx="447751" cy="369332"/>
              </a:xfrm>
              <a:prstGeom prst="rect">
                <a:avLst/>
              </a:prstGeom>
              <a:blipFill>
                <a:blip r:embed="rId8"/>
                <a:stretch>
                  <a:fillRect b="-1667"/>
                </a:stretch>
              </a:blipFill>
            </p:spPr>
            <p:txBody>
              <a:bodyPr/>
              <a:lstStyle/>
              <a:p>
                <a:r>
                  <a:rPr lang="ja-JP" altLang="en-US">
                    <a:noFill/>
                  </a:rPr>
                  <a:t> </a:t>
                </a:r>
              </a:p>
            </p:txBody>
          </p:sp>
        </mc:Fallback>
      </mc:AlternateContent>
      <p:sp>
        <p:nvSpPr>
          <p:cNvPr id="17" name="右矢印 16"/>
          <p:cNvSpPr/>
          <p:nvPr/>
        </p:nvSpPr>
        <p:spPr>
          <a:xfrm>
            <a:off x="4318915" y="4070400"/>
            <a:ext cx="530772" cy="3231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75457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info, trace, PADLA</a:t>
            </a:r>
            <a:r>
              <a:rPr lang="ja-JP" altLang="en-US" dirty="0" smtClean="0"/>
              <a:t>の比較</a:t>
            </a:r>
            <a:r>
              <a:rPr lang="en-US" altLang="ja-JP" dirty="0" smtClean="0"/>
              <a:t>(1/2)</a:t>
            </a:r>
            <a:endParaRPr kumimoji="1" lang="ja-JP" altLang="en-US" dirty="0"/>
          </a:p>
        </p:txBody>
      </p:sp>
      <p:sp>
        <p:nvSpPr>
          <p:cNvPr id="3" name="コンテンツ プレースホルダー 2"/>
          <p:cNvSpPr>
            <a:spLocks noGrp="1"/>
          </p:cNvSpPr>
          <p:nvPr>
            <p:ph idx="1"/>
          </p:nvPr>
        </p:nvSpPr>
        <p:spPr>
          <a:xfrm>
            <a:off x="457199" y="1600200"/>
            <a:ext cx="8466083" cy="4525963"/>
          </a:xfrm>
        </p:spPr>
        <p:txBody>
          <a:bodyPr/>
          <a:lstStyle/>
          <a:p>
            <a:r>
              <a:rPr kumimoji="1" lang="en-US" altLang="ja-JP" dirty="0" smtClean="0"/>
              <a:t>trace</a:t>
            </a:r>
            <a:r>
              <a:rPr kumimoji="1" lang="ja-JP" altLang="en-US" dirty="0" smtClean="0"/>
              <a:t>と比較してログファイルサイズを抑えられた</a:t>
            </a:r>
            <a:endParaRPr kumimoji="1" lang="en-US" altLang="ja-JP" dirty="0" smtClean="0"/>
          </a:p>
          <a:p>
            <a:r>
              <a:rPr lang="en-US" altLang="ja-JP" dirty="0" smtClean="0"/>
              <a:t>info</a:t>
            </a:r>
            <a:r>
              <a:rPr lang="ja-JP" altLang="en-US" dirty="0" smtClean="0"/>
              <a:t>と比較してログ内容の維持率が高い</a:t>
            </a:r>
            <a:endParaRPr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13</a:t>
            </a:fld>
            <a:endParaRPr lang="ja-JP" altLang="en-US" dirty="0"/>
          </a:p>
        </p:txBody>
      </p:sp>
      <p:graphicFrame>
        <p:nvGraphicFramePr>
          <p:cNvPr id="5" name="コンテンツ プレースホルダー 4"/>
          <p:cNvGraphicFramePr>
            <a:graphicFrameLocks/>
          </p:cNvGraphicFramePr>
          <p:nvPr>
            <p:extLst>
              <p:ext uri="{D42A27DB-BD31-4B8C-83A1-F6EECF244321}">
                <p14:modId xmlns:p14="http://schemas.microsoft.com/office/powerpoint/2010/main" val="747240142"/>
              </p:ext>
            </p:extLst>
          </p:nvPr>
        </p:nvGraphicFramePr>
        <p:xfrm>
          <a:off x="115612" y="3359413"/>
          <a:ext cx="8807670" cy="2858031"/>
        </p:xfrm>
        <a:graphic>
          <a:graphicData uri="http://schemas.openxmlformats.org/drawingml/2006/table">
            <a:tbl>
              <a:tblPr>
                <a:tableStyleId>{5C22544A-7EE6-4342-B048-85BDC9FD1C3A}</a:tableStyleId>
              </a:tblPr>
              <a:tblGrid>
                <a:gridCol w="1208691">
                  <a:extLst>
                    <a:ext uri="{9D8B030D-6E8A-4147-A177-3AD203B41FA5}">
                      <a16:colId xmlns:a16="http://schemas.microsoft.com/office/drawing/2014/main" val="1441448855"/>
                    </a:ext>
                  </a:extLst>
                </a:gridCol>
                <a:gridCol w="2596056">
                  <a:extLst>
                    <a:ext uri="{9D8B030D-6E8A-4147-A177-3AD203B41FA5}">
                      <a16:colId xmlns:a16="http://schemas.microsoft.com/office/drawing/2014/main" val="851195425"/>
                    </a:ext>
                  </a:extLst>
                </a:gridCol>
                <a:gridCol w="1757991">
                  <a:extLst>
                    <a:ext uri="{9D8B030D-6E8A-4147-A177-3AD203B41FA5}">
                      <a16:colId xmlns:a16="http://schemas.microsoft.com/office/drawing/2014/main" val="3004328018"/>
                    </a:ext>
                  </a:extLst>
                </a:gridCol>
                <a:gridCol w="1037760">
                  <a:extLst>
                    <a:ext uri="{9D8B030D-6E8A-4147-A177-3AD203B41FA5}">
                      <a16:colId xmlns:a16="http://schemas.microsoft.com/office/drawing/2014/main" val="1329035357"/>
                    </a:ext>
                  </a:extLst>
                </a:gridCol>
                <a:gridCol w="2207172">
                  <a:extLst>
                    <a:ext uri="{9D8B030D-6E8A-4147-A177-3AD203B41FA5}">
                      <a16:colId xmlns:a16="http://schemas.microsoft.com/office/drawing/2014/main" val="3445913780"/>
                    </a:ext>
                  </a:extLst>
                </a:gridCol>
              </a:tblGrid>
              <a:tr h="623903">
                <a:tc>
                  <a:txBody>
                    <a:bodyPr/>
                    <a:lstStyle/>
                    <a:p>
                      <a:pPr algn="l" fontAlgn="ctr"/>
                      <a:r>
                        <a:rPr lang="ja-JP" altLang="en-US" sz="1800" b="0" i="0" u="none" strike="noStrike" dirty="0" smtClean="0">
                          <a:solidFill>
                            <a:schemeClr val="dk1"/>
                          </a:solidFill>
                          <a:effectLst/>
                          <a:latin typeface="游ゴシック" panose="020B0400000000000000" pitchFamily="50" charset="-128"/>
                          <a:ea typeface="游ゴシック" panose="020B0400000000000000" pitchFamily="50" charset="-128"/>
                        </a:rPr>
                        <a:t>対象</a:t>
                      </a:r>
                      <a:endParaRPr lang="en-US" altLang="ja-JP" sz="1800" b="0" i="0" u="none" strike="noStrike" dirty="0" smtClean="0">
                        <a:solidFill>
                          <a:schemeClr val="dk1"/>
                        </a:solidFill>
                        <a:effectLst/>
                        <a:latin typeface="游ゴシック" panose="020B0400000000000000" pitchFamily="50" charset="-128"/>
                        <a:ea typeface="游ゴシック" panose="020B0400000000000000" pitchFamily="50" charset="-128"/>
                      </a:endParaRPr>
                    </a:p>
                    <a:p>
                      <a:pPr algn="l" fontAlgn="ctr"/>
                      <a:r>
                        <a:rPr lang="ja-JP" altLang="en-US" sz="1800" b="0" i="0" u="none" strike="noStrike" dirty="0" smtClean="0">
                          <a:solidFill>
                            <a:schemeClr val="dk1"/>
                          </a:solidFill>
                          <a:effectLst/>
                          <a:latin typeface="游ゴシック" panose="020B0400000000000000" pitchFamily="50" charset="-128"/>
                          <a:ea typeface="游ゴシック" panose="020B0400000000000000" pitchFamily="50" charset="-128"/>
                        </a:rPr>
                        <a:t>プログラム</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800" u="none" strike="noStrike" dirty="0" smtClean="0">
                          <a:effectLst/>
                          <a:latin typeface="游ゴシック" panose="020B0400000000000000" pitchFamily="50" charset="-128"/>
                          <a:ea typeface="游ゴシック" panose="020B0400000000000000" pitchFamily="50" charset="-128"/>
                        </a:rPr>
                        <a:t>設定</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r>
                        <a:rPr lang="ja-JP" altLang="en-US" sz="1800" u="none" strike="noStrike" dirty="0" smtClean="0">
                          <a:effectLst/>
                          <a:latin typeface="游ゴシック" panose="020B0400000000000000" pitchFamily="50" charset="-128"/>
                          <a:ea typeface="游ゴシック" panose="020B0400000000000000" pitchFamily="50" charset="-128"/>
                        </a:rPr>
                        <a:t>ログファイルサイズ</a:t>
                      </a:r>
                      <a:r>
                        <a:rPr lang="en-US" sz="1800" u="none" strike="noStrike" dirty="0" smtClean="0">
                          <a:effectLst/>
                          <a:latin typeface="游ゴシック" panose="020B0400000000000000" pitchFamily="50" charset="-128"/>
                          <a:ea typeface="游ゴシック" panose="020B0400000000000000" pitchFamily="50" charset="-128"/>
                        </a:rPr>
                        <a:t>(</a:t>
                      </a:r>
                      <a:r>
                        <a:rPr lang="en-US" sz="1800" u="none" strike="noStrike" dirty="0">
                          <a:effectLst/>
                          <a:latin typeface="游ゴシック" panose="020B0400000000000000" pitchFamily="50" charset="-128"/>
                          <a:ea typeface="游ゴシック" panose="020B0400000000000000" pitchFamily="50" charset="-128"/>
                        </a:rPr>
                        <a:t>KB)</a:t>
                      </a:r>
                      <a:br>
                        <a:rPr lang="en-US" sz="1800" u="none" strike="noStrike" dirty="0">
                          <a:effectLst/>
                          <a:latin typeface="游ゴシック" panose="020B0400000000000000" pitchFamily="50" charset="-128"/>
                          <a:ea typeface="游ゴシック" panose="020B0400000000000000" pitchFamily="50" charset="-128"/>
                        </a:rPr>
                      </a:br>
                      <a:r>
                        <a:rPr lang="en-US" sz="1800" u="none" strike="noStrike" dirty="0" smtClean="0">
                          <a:effectLst/>
                          <a:latin typeface="游ゴシック" panose="020B0400000000000000" pitchFamily="50" charset="-128"/>
                          <a:ea typeface="游ゴシック" panose="020B0400000000000000" pitchFamily="50" charset="-128"/>
                        </a:rPr>
                        <a:t>(trace</a:t>
                      </a:r>
                      <a:r>
                        <a:rPr lang="ja-JP" altLang="en-US" sz="1800" u="none" strike="noStrike" dirty="0" smtClean="0">
                          <a:effectLst/>
                          <a:latin typeface="游ゴシック" panose="020B0400000000000000" pitchFamily="50" charset="-128"/>
                          <a:ea typeface="游ゴシック" panose="020B0400000000000000" pitchFamily="50" charset="-128"/>
                        </a:rPr>
                        <a:t>に対する割合</a:t>
                      </a:r>
                      <a:r>
                        <a:rPr lang="en-US" sz="1800" u="none" strike="noStrike" dirty="0" smtClean="0">
                          <a:effectLst/>
                          <a:latin typeface="游ゴシック" panose="020B0400000000000000" pitchFamily="50" charset="-128"/>
                          <a:ea typeface="游ゴシック" panose="020B0400000000000000" pitchFamily="50" charset="-128"/>
                        </a:rPr>
                        <a:t>)</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l" fontAlgn="ctr"/>
                      <a:r>
                        <a:rPr lang="ja-JP" altLang="en-US" sz="1800" u="none" strike="noStrike" dirty="0" smtClean="0">
                          <a:effectLst/>
                          <a:latin typeface="游ゴシック" panose="020B0400000000000000" pitchFamily="50" charset="-128"/>
                          <a:ea typeface="游ゴシック" panose="020B0400000000000000" pitchFamily="50" charset="-128"/>
                        </a:rPr>
                        <a:t>ログ内容の維持率</a:t>
                      </a:r>
                      <a:r>
                        <a:rPr lang="en-US" sz="1800" u="none" strike="noStrike" dirty="0" smtClean="0">
                          <a:effectLst/>
                          <a:latin typeface="游ゴシック" panose="020B0400000000000000" pitchFamily="50" charset="-128"/>
                          <a:ea typeface="游ゴシック" panose="020B0400000000000000" pitchFamily="50" charset="-128"/>
                        </a:rPr>
                        <a:t>(%)</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8991081"/>
                  </a:ext>
                </a:extLst>
              </a:tr>
              <a:tr h="207967">
                <a:tc rowSpan="4">
                  <a:txBody>
                    <a:bodyPr/>
                    <a:lstStyle/>
                    <a:p>
                      <a:pPr algn="ctr" fontAlgn="ctr"/>
                      <a:r>
                        <a:rPr lang="en-US" sz="1800" u="none" strike="noStrike" dirty="0">
                          <a:effectLst/>
                          <a:latin typeface="游ゴシック" panose="020B0400000000000000" pitchFamily="50" charset="-128"/>
                          <a:ea typeface="游ゴシック" panose="020B0400000000000000" pitchFamily="50" charset="-128"/>
                        </a:rPr>
                        <a:t>tomcat</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info</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20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u="none" strike="noStrike" dirty="0" smtClean="0">
                          <a:effectLst/>
                          <a:latin typeface="游ゴシック" panose="020B0400000000000000" pitchFamily="50" charset="-128"/>
                          <a:ea typeface="游ゴシック" panose="020B0400000000000000" pitchFamily="50" charset="-128"/>
                        </a:rPr>
                        <a:t>0.01%)</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6.25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4537619"/>
                  </a:ext>
                </a:extLst>
              </a:tr>
              <a:tr h="207967">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時間ベース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39,866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0.84%</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b="1" u="none" strike="noStrike" dirty="0">
                          <a:solidFill>
                            <a:srgbClr val="FF0000"/>
                          </a:solidFill>
                          <a:effectLst/>
                          <a:latin typeface="游ゴシック" panose="020B0400000000000000" pitchFamily="50" charset="-128"/>
                          <a:ea typeface="游ゴシック" panose="020B0400000000000000" pitchFamily="50" charset="-128"/>
                        </a:rPr>
                        <a:t>90.07</a:t>
                      </a:r>
                      <a:r>
                        <a:rPr lang="en-US" altLang="ja-JP" sz="1800" u="none" strike="noStrike" dirty="0">
                          <a:effectLst/>
                          <a:latin typeface="游ゴシック" panose="020B0400000000000000" pitchFamily="50" charset="-128"/>
                          <a:ea typeface="游ゴシック" panose="020B0400000000000000" pitchFamily="50" charset="-128"/>
                        </a:rPr>
                        <a:t>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658352"/>
                  </a:ext>
                </a:extLst>
              </a:tr>
              <a:tr h="207967">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回数ベース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31,465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0.66%</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b="1" u="none" strike="noStrike" dirty="0">
                          <a:solidFill>
                            <a:srgbClr val="FF0000"/>
                          </a:solidFill>
                          <a:effectLst/>
                          <a:latin typeface="游ゴシック" panose="020B0400000000000000" pitchFamily="50" charset="-128"/>
                          <a:ea typeface="游ゴシック" panose="020B0400000000000000" pitchFamily="50" charset="-128"/>
                        </a:rPr>
                        <a:t>86.47</a:t>
                      </a:r>
                      <a:r>
                        <a:rPr lang="en-US" altLang="ja-JP" sz="1800" u="none" strike="noStrike" dirty="0">
                          <a:effectLst/>
                          <a:latin typeface="游ゴシック" panose="020B0400000000000000" pitchFamily="50" charset="-128"/>
                          <a:ea typeface="游ゴシック" panose="020B0400000000000000" pitchFamily="50" charset="-128"/>
                        </a:rPr>
                        <a:t>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8076651"/>
                  </a:ext>
                </a:extLst>
              </a:tr>
              <a:tr h="207967">
                <a:tc vMerge="1">
                  <a:txBody>
                    <a:bodyPr/>
                    <a:lstStyle/>
                    <a:p>
                      <a:endParaRPr kumimoji="1" lang="ja-JP" altLang="en-US"/>
                    </a:p>
                  </a:txBody>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trace</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4,752,124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100.00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376938"/>
                  </a:ext>
                </a:extLst>
              </a:tr>
              <a:tr h="207967">
                <a:tc rowSpan="4">
                  <a:txBody>
                    <a:bodyPr/>
                    <a:lstStyle/>
                    <a:p>
                      <a:pPr algn="ctr" fontAlgn="ctr"/>
                      <a:r>
                        <a:rPr lang="en-US" sz="1800" u="none" strike="noStrike" dirty="0" err="1">
                          <a:effectLst/>
                          <a:latin typeface="游ゴシック" panose="020B0400000000000000" pitchFamily="50" charset="-128"/>
                          <a:ea typeface="游ゴシック" panose="020B0400000000000000" pitchFamily="50" charset="-128"/>
                        </a:rPr>
                        <a:t>kafka</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info</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166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u="none" strike="noStrike" dirty="0" smtClean="0">
                          <a:effectLst/>
                          <a:latin typeface="游ゴシック" panose="020B0400000000000000" pitchFamily="50" charset="-128"/>
                          <a:ea typeface="游ゴシック" panose="020B0400000000000000" pitchFamily="50" charset="-128"/>
                        </a:rPr>
                        <a:t>0.01%)</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27.46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468664"/>
                  </a:ext>
                </a:extLst>
              </a:tr>
              <a:tr h="207967">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時間ベース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a:effectLst/>
                          <a:latin typeface="游ゴシック" panose="020B0400000000000000" pitchFamily="50" charset="-128"/>
                          <a:ea typeface="游ゴシック" panose="020B0400000000000000" pitchFamily="50" charset="-128"/>
                        </a:rPr>
                        <a:t>13,398 </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smtClean="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26.11%</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b="1" u="none" strike="noStrike" dirty="0">
                          <a:solidFill>
                            <a:srgbClr val="FF0000"/>
                          </a:solidFill>
                          <a:effectLst/>
                          <a:latin typeface="游ゴシック" panose="020B0400000000000000" pitchFamily="50" charset="-128"/>
                          <a:ea typeface="游ゴシック" panose="020B0400000000000000" pitchFamily="50" charset="-128"/>
                        </a:rPr>
                        <a:t>99.05</a:t>
                      </a:r>
                      <a:r>
                        <a:rPr lang="en-US" altLang="ja-JP" sz="1800" u="none" strike="noStrike" dirty="0">
                          <a:effectLst/>
                          <a:latin typeface="游ゴシック" panose="020B0400000000000000" pitchFamily="50" charset="-128"/>
                          <a:ea typeface="游ゴシック" panose="020B0400000000000000" pitchFamily="50" charset="-128"/>
                        </a:rPr>
                        <a:t>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8680749"/>
                  </a:ext>
                </a:extLst>
              </a:tr>
              <a:tr h="207967">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回数ベース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a:effectLst/>
                          <a:latin typeface="游ゴシック" panose="020B0400000000000000" pitchFamily="50" charset="-128"/>
                          <a:ea typeface="游ゴシック" panose="020B0400000000000000" pitchFamily="50" charset="-128"/>
                        </a:rPr>
                        <a:t>11,326 </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22.07%</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b="1" u="none" strike="noStrike" dirty="0">
                          <a:solidFill>
                            <a:srgbClr val="FF0000"/>
                          </a:solidFill>
                          <a:effectLst/>
                          <a:latin typeface="游ゴシック" panose="020B0400000000000000" pitchFamily="50" charset="-128"/>
                          <a:ea typeface="游ゴシック" panose="020B0400000000000000" pitchFamily="50" charset="-128"/>
                        </a:rPr>
                        <a:t>97.29</a:t>
                      </a:r>
                      <a:r>
                        <a:rPr lang="en-US" altLang="ja-JP" sz="1800" u="none" strike="noStrike" dirty="0">
                          <a:effectLst/>
                          <a:latin typeface="游ゴシック" panose="020B0400000000000000" pitchFamily="50" charset="-128"/>
                          <a:ea typeface="游ゴシック" panose="020B0400000000000000" pitchFamily="50" charset="-128"/>
                        </a:rPr>
                        <a:t>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8609970"/>
                  </a:ext>
                </a:extLst>
              </a:tr>
              <a:tr h="207967">
                <a:tc vMerge="1">
                  <a:txBody>
                    <a:bodyPr/>
                    <a:lstStyle/>
                    <a:p>
                      <a:endParaRPr kumimoji="1" lang="ja-JP" altLang="en-US"/>
                    </a:p>
                  </a:txBody>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trace</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a:effectLst/>
                          <a:latin typeface="游ゴシック" panose="020B0400000000000000" pitchFamily="50" charset="-128"/>
                          <a:ea typeface="游ゴシック" panose="020B0400000000000000" pitchFamily="50" charset="-128"/>
                        </a:rPr>
                        <a:t>51,324 </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100.00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5195970"/>
                  </a:ext>
                </a:extLst>
              </a:tr>
            </a:tbl>
          </a:graphicData>
        </a:graphic>
      </p:graphicFrame>
      <mc:AlternateContent xmlns:mc="http://schemas.openxmlformats.org/markup-compatibility/2006" xmlns:a14="http://schemas.microsoft.com/office/drawing/2010/main">
        <mc:Choice Requires="a14">
          <p:sp>
            <p:nvSpPr>
              <p:cNvPr id="6" name="テキスト ボックス 5"/>
              <p:cNvSpPr txBox="1"/>
              <p:nvPr/>
            </p:nvSpPr>
            <p:spPr>
              <a:xfrm>
                <a:off x="2213822" y="2854942"/>
                <a:ext cx="4716356" cy="341953"/>
              </a:xfrm>
              <a:prstGeom prst="rect">
                <a:avLst/>
              </a:prstGeom>
              <a:noFill/>
            </p:spPr>
            <p:txBody>
              <a:bodyPr wrap="none" rtlCol="0">
                <a:spAutoFit/>
              </a:bodyPr>
              <a:lstStyle/>
              <a:p>
                <a:r>
                  <a:rPr kumimoji="1" lang="ja-JP" altLang="en-US" sz="1600" dirty="0" smtClean="0"/>
                  <a:t>各設定でのログファイルサイズ，</a:t>
                </a:r>
                <a14:m>
                  <m:oMath xmlns:m="http://schemas.openxmlformats.org/officeDocument/2006/math">
                    <m:r>
                      <a:rPr lang="ja-JP" altLang="en-US" sz="1600" i="1" dirty="0">
                        <a:latin typeface="Cambria Math" panose="02040503050406030204" pitchFamily="18" charset="0"/>
                      </a:rPr>
                      <m:t>ログ内容の</m:t>
                    </m:r>
                  </m:oMath>
                </a14:m>
                <a:r>
                  <a:rPr kumimoji="1" lang="ja-JP" altLang="en-US" sz="1600" dirty="0" smtClean="0"/>
                  <a:t>維持率</a:t>
                </a:r>
                <a:endParaRPr kumimoji="1" lang="ja-JP" altLang="en-US" sz="16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2213822" y="2854942"/>
                <a:ext cx="4716356" cy="341953"/>
              </a:xfrm>
              <a:prstGeom prst="rect">
                <a:avLst/>
              </a:prstGeom>
              <a:blipFill>
                <a:blip r:embed="rId3"/>
                <a:stretch>
                  <a:fillRect l="-646" t="-7143" b="-1964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639409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info, trace, PADLA</a:t>
            </a:r>
            <a:r>
              <a:rPr lang="ja-JP" altLang="en-US" dirty="0"/>
              <a:t>の比較</a:t>
            </a:r>
            <a:r>
              <a:rPr kumimoji="1" lang="en-US" altLang="ja-JP" dirty="0" smtClean="0"/>
              <a:t>(2/2)</a:t>
            </a:r>
            <a:endParaRPr kumimoji="1" lang="ja-JP" altLang="en-US" sz="2000" dirty="0"/>
          </a:p>
        </p:txBody>
      </p:sp>
      <p:sp>
        <p:nvSpPr>
          <p:cNvPr id="3" name="コンテンツ プレースホルダー 2"/>
          <p:cNvSpPr>
            <a:spLocks noGrp="1"/>
          </p:cNvSpPr>
          <p:nvPr>
            <p:ph idx="1"/>
          </p:nvPr>
        </p:nvSpPr>
        <p:spPr>
          <a:xfrm>
            <a:off x="457199" y="1600200"/>
            <a:ext cx="8686801" cy="4525963"/>
          </a:xfrm>
        </p:spPr>
        <p:txBody>
          <a:bodyPr/>
          <a:lstStyle/>
          <a:p>
            <a:r>
              <a:rPr kumimoji="1" lang="en-US" altLang="ja-JP" dirty="0" smtClean="0"/>
              <a:t>PADLA(</a:t>
            </a:r>
            <a:r>
              <a:rPr kumimoji="1" lang="ja-JP" altLang="en-US" dirty="0" smtClean="0"/>
              <a:t>時間ベース</a:t>
            </a:r>
            <a:r>
              <a:rPr kumimoji="1" lang="en-US" altLang="ja-JP" dirty="0" smtClean="0"/>
              <a:t>)</a:t>
            </a:r>
            <a:r>
              <a:rPr kumimoji="1" lang="ja-JP" altLang="en-US" dirty="0" smtClean="0"/>
              <a:t>は</a:t>
            </a:r>
            <a:r>
              <a:rPr kumimoji="1" lang="en-US" altLang="ja-JP" dirty="0" smtClean="0"/>
              <a:t>trace</a:t>
            </a:r>
            <a:r>
              <a:rPr lang="ja-JP" altLang="en-US" dirty="0" smtClean="0"/>
              <a:t>より実行時間を抑えられた</a:t>
            </a:r>
            <a:endParaRPr kumimoji="1" lang="ja-JP" altLang="en-US"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14</a:t>
            </a:fld>
            <a:endParaRPr lang="ja-JP" altLang="en-US" dirty="0"/>
          </a:p>
        </p:txBody>
      </p:sp>
      <p:graphicFrame>
        <p:nvGraphicFramePr>
          <p:cNvPr id="5" name="コンテンツ プレースホルダー 4"/>
          <p:cNvGraphicFramePr>
            <a:graphicFrameLocks/>
          </p:cNvGraphicFramePr>
          <p:nvPr>
            <p:extLst>
              <p:ext uri="{D42A27DB-BD31-4B8C-83A1-F6EECF244321}">
                <p14:modId xmlns:p14="http://schemas.microsoft.com/office/powerpoint/2010/main" val="128398153"/>
              </p:ext>
            </p:extLst>
          </p:nvPr>
        </p:nvGraphicFramePr>
        <p:xfrm>
          <a:off x="859221" y="2382266"/>
          <a:ext cx="7425558" cy="2787714"/>
        </p:xfrm>
        <a:graphic>
          <a:graphicData uri="http://schemas.openxmlformats.org/drawingml/2006/table">
            <a:tbl>
              <a:tblPr>
                <a:tableStyleId>{5C22544A-7EE6-4342-B048-85BDC9FD1C3A}</a:tableStyleId>
              </a:tblPr>
              <a:tblGrid>
                <a:gridCol w="1245475">
                  <a:extLst>
                    <a:ext uri="{9D8B030D-6E8A-4147-A177-3AD203B41FA5}">
                      <a16:colId xmlns:a16="http://schemas.microsoft.com/office/drawing/2014/main" val="1441448855"/>
                    </a:ext>
                  </a:extLst>
                </a:gridCol>
                <a:gridCol w="3226676">
                  <a:extLst>
                    <a:ext uri="{9D8B030D-6E8A-4147-A177-3AD203B41FA5}">
                      <a16:colId xmlns:a16="http://schemas.microsoft.com/office/drawing/2014/main" val="851195425"/>
                    </a:ext>
                  </a:extLst>
                </a:gridCol>
                <a:gridCol w="1266715">
                  <a:extLst>
                    <a:ext uri="{9D8B030D-6E8A-4147-A177-3AD203B41FA5}">
                      <a16:colId xmlns:a16="http://schemas.microsoft.com/office/drawing/2014/main" val="182349468"/>
                    </a:ext>
                  </a:extLst>
                </a:gridCol>
                <a:gridCol w="1686692">
                  <a:extLst>
                    <a:ext uri="{9D8B030D-6E8A-4147-A177-3AD203B41FA5}">
                      <a16:colId xmlns:a16="http://schemas.microsoft.com/office/drawing/2014/main" val="864522106"/>
                    </a:ext>
                  </a:extLst>
                </a:gridCol>
              </a:tblGrid>
              <a:tr h="534133">
                <a:tc>
                  <a:txBody>
                    <a:bodyPr/>
                    <a:lstStyle/>
                    <a:p>
                      <a:pPr algn="l" fontAlgn="ctr"/>
                      <a:r>
                        <a:rPr lang="ja-JP" altLang="en-US" sz="1800" b="0" i="0" u="none" strike="noStrike" dirty="0" smtClean="0">
                          <a:solidFill>
                            <a:schemeClr val="dk1"/>
                          </a:solidFill>
                          <a:effectLst/>
                          <a:latin typeface="游ゴシック" panose="020B0400000000000000" pitchFamily="50" charset="-128"/>
                          <a:ea typeface="游ゴシック" panose="020B0400000000000000" pitchFamily="50" charset="-128"/>
                        </a:rPr>
                        <a:t>対象</a:t>
                      </a:r>
                      <a:endParaRPr lang="en-US" altLang="ja-JP" sz="1800" b="0" i="0" u="none" strike="noStrike" dirty="0" smtClean="0">
                        <a:solidFill>
                          <a:schemeClr val="dk1"/>
                        </a:solidFill>
                        <a:effectLst/>
                        <a:latin typeface="游ゴシック" panose="020B0400000000000000" pitchFamily="50" charset="-128"/>
                        <a:ea typeface="游ゴシック" panose="020B0400000000000000" pitchFamily="50" charset="-128"/>
                      </a:endParaRPr>
                    </a:p>
                    <a:p>
                      <a:pPr algn="l" fontAlgn="ctr"/>
                      <a:r>
                        <a:rPr lang="ja-JP" altLang="en-US" sz="1800" b="0" i="0" u="none" strike="noStrike" dirty="0" smtClean="0">
                          <a:solidFill>
                            <a:schemeClr val="dk1"/>
                          </a:solidFill>
                          <a:effectLst/>
                          <a:latin typeface="游ゴシック" panose="020B0400000000000000" pitchFamily="50" charset="-128"/>
                          <a:ea typeface="游ゴシック" panose="020B0400000000000000" pitchFamily="50" charset="-128"/>
                        </a:rPr>
                        <a:t>プログラム</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800" u="none" strike="noStrike" dirty="0" smtClean="0">
                          <a:effectLst/>
                          <a:latin typeface="游ゴシック" panose="020B0400000000000000" pitchFamily="50" charset="-128"/>
                          <a:ea typeface="游ゴシック" panose="020B0400000000000000" pitchFamily="50" charset="-128"/>
                        </a:rPr>
                        <a:t>設定</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l" fontAlgn="ctr"/>
                      <a:r>
                        <a:rPr lang="ja-JP" altLang="en-US" sz="1800" u="none" strike="noStrike" dirty="0" smtClean="0">
                          <a:effectLst/>
                          <a:latin typeface="游ゴシック" panose="020B0400000000000000" pitchFamily="50" charset="-128"/>
                          <a:ea typeface="游ゴシック" panose="020B0400000000000000" pitchFamily="50" charset="-128"/>
                        </a:rPr>
                        <a:t>実行時間</a:t>
                      </a:r>
                      <a:r>
                        <a:rPr lang="en-US" sz="1800" u="none" strike="noStrike" dirty="0" smtClean="0">
                          <a:effectLst/>
                          <a:latin typeface="游ゴシック" panose="020B0400000000000000" pitchFamily="50" charset="-128"/>
                          <a:ea typeface="游ゴシック" panose="020B0400000000000000" pitchFamily="50" charset="-128"/>
                        </a:rPr>
                        <a:t>(</a:t>
                      </a:r>
                      <a:r>
                        <a:rPr lang="en-US" sz="1800" u="none" strike="noStrike" dirty="0">
                          <a:effectLst/>
                          <a:latin typeface="游ゴシック" panose="020B0400000000000000" pitchFamily="50" charset="-128"/>
                          <a:ea typeface="游ゴシック" panose="020B0400000000000000" pitchFamily="50" charset="-128"/>
                        </a:rPr>
                        <a:t>s)</a:t>
                      </a:r>
                      <a:br>
                        <a:rPr lang="en-US" sz="1800" u="none" strike="noStrike" dirty="0">
                          <a:effectLst/>
                          <a:latin typeface="游ゴシック" panose="020B0400000000000000" pitchFamily="50" charset="-128"/>
                          <a:ea typeface="游ゴシック" panose="020B0400000000000000" pitchFamily="50" charset="-128"/>
                        </a:rPr>
                      </a:br>
                      <a:r>
                        <a:rPr lang="en-US" sz="1800" u="none" strike="noStrike" dirty="0" smtClean="0">
                          <a:effectLst/>
                          <a:latin typeface="游ゴシック" panose="020B0400000000000000" pitchFamily="50" charset="-128"/>
                          <a:ea typeface="游ゴシック" panose="020B0400000000000000" pitchFamily="50" charset="-128"/>
                        </a:rPr>
                        <a:t>(trace</a:t>
                      </a:r>
                      <a:r>
                        <a:rPr lang="ja-JP" altLang="en-US" sz="1800" u="none" strike="noStrike" dirty="0" smtClean="0">
                          <a:effectLst/>
                          <a:latin typeface="游ゴシック" panose="020B0400000000000000" pitchFamily="50" charset="-128"/>
                          <a:ea typeface="游ゴシック" panose="020B0400000000000000" pitchFamily="50" charset="-128"/>
                        </a:rPr>
                        <a:t>に対する割合</a:t>
                      </a:r>
                      <a:r>
                        <a:rPr lang="en-US" sz="1800" u="none" strike="noStrike" dirty="0" smtClean="0">
                          <a:effectLst/>
                          <a:latin typeface="游ゴシック" panose="020B0400000000000000" pitchFamily="50" charset="-128"/>
                          <a:ea typeface="游ゴシック" panose="020B0400000000000000" pitchFamily="50" charset="-128"/>
                        </a:rPr>
                        <a:t>)</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508991081"/>
                  </a:ext>
                </a:extLst>
              </a:tr>
              <a:tr h="178044">
                <a:tc rowSpan="4">
                  <a:txBody>
                    <a:bodyPr/>
                    <a:lstStyle/>
                    <a:p>
                      <a:pPr algn="ctr" fontAlgn="ctr"/>
                      <a:r>
                        <a:rPr lang="en-US" sz="1800" u="none" strike="noStrike" dirty="0">
                          <a:effectLst/>
                          <a:latin typeface="游ゴシック" panose="020B0400000000000000" pitchFamily="50" charset="-128"/>
                          <a:ea typeface="游ゴシック" panose="020B0400000000000000" pitchFamily="50" charset="-128"/>
                        </a:rPr>
                        <a:t>tomcat</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info</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114.65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u="none" strike="noStrike" dirty="0" smtClean="0">
                          <a:effectLst/>
                          <a:latin typeface="游ゴシック" panose="020B0400000000000000" pitchFamily="50" charset="-128"/>
                          <a:ea typeface="游ゴシック" panose="020B0400000000000000" pitchFamily="50" charset="-128"/>
                        </a:rPr>
                        <a:t>29.50%)</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4537619"/>
                  </a:ext>
                </a:extLst>
              </a:tr>
              <a:tr h="178044">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時間ベース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a:effectLst/>
                          <a:latin typeface="游ゴシック" panose="020B0400000000000000" pitchFamily="50" charset="-128"/>
                          <a:ea typeface="游ゴシック" panose="020B0400000000000000" pitchFamily="50" charset="-128"/>
                        </a:rPr>
                        <a:t>255.90 </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65.85%</a:t>
                      </a:r>
                      <a:r>
                        <a:rPr lang="en-US" altLang="ja-JP" sz="1800" u="none" strike="noStrike" dirty="0" smtClean="0">
                          <a:solidFill>
                            <a:srgbClr val="FF0000"/>
                          </a:solidFill>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658352"/>
                  </a:ext>
                </a:extLst>
              </a:tr>
              <a:tr h="178044">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回数ベース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780.57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u="none" strike="noStrike" dirty="0" smtClean="0">
                          <a:effectLst/>
                          <a:latin typeface="游ゴシック" panose="020B0400000000000000" pitchFamily="50" charset="-128"/>
                          <a:ea typeface="游ゴシック" panose="020B0400000000000000" pitchFamily="50" charset="-128"/>
                        </a:rPr>
                        <a:t>200.88%)</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8076651"/>
                  </a:ext>
                </a:extLst>
              </a:tr>
              <a:tr h="178044">
                <a:tc vMerge="1">
                  <a:txBody>
                    <a:bodyPr/>
                    <a:lstStyle/>
                    <a:p>
                      <a:endParaRPr kumimoji="1" lang="ja-JP" altLang="en-US"/>
                    </a:p>
                  </a:txBody>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trace</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388.58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4376938"/>
                  </a:ext>
                </a:extLst>
              </a:tr>
              <a:tr h="178044">
                <a:tc rowSpan="4">
                  <a:txBody>
                    <a:bodyPr/>
                    <a:lstStyle/>
                    <a:p>
                      <a:pPr algn="ctr" fontAlgn="ctr"/>
                      <a:r>
                        <a:rPr lang="en-US" sz="1800" u="none" strike="noStrike" dirty="0" err="1">
                          <a:effectLst/>
                          <a:latin typeface="游ゴシック" panose="020B0400000000000000" pitchFamily="50" charset="-128"/>
                          <a:ea typeface="游ゴシック" panose="020B0400000000000000" pitchFamily="50" charset="-128"/>
                        </a:rPr>
                        <a:t>kafka</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info</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9.38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u="none" strike="noStrike" dirty="0" smtClean="0">
                          <a:effectLst/>
                          <a:latin typeface="游ゴシック" panose="020B0400000000000000" pitchFamily="50" charset="-128"/>
                          <a:ea typeface="游ゴシック" panose="020B0400000000000000" pitchFamily="50" charset="-128"/>
                        </a:rPr>
                        <a:t>78.95%)</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468664"/>
                  </a:ext>
                </a:extLst>
              </a:tr>
              <a:tr h="178044">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時間ベース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11.27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94.86%</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8680749"/>
                  </a:ext>
                </a:extLst>
              </a:tr>
              <a:tr h="178044">
                <a:tc vMerge="1">
                  <a:txBody>
                    <a:bodyPr/>
                    <a:lstStyle/>
                    <a:p>
                      <a:endParaRPr kumimoji="1" lang="ja-JP" altLang="en-US"/>
                    </a:p>
                  </a:txBody>
                  <a:tcPr/>
                </a:tc>
                <a:tc>
                  <a:txBody>
                    <a:bodyPr/>
                    <a:lstStyle/>
                    <a:p>
                      <a:pPr algn="l" fontAlgn="b"/>
                      <a:r>
                        <a:rPr lang="en-US" sz="1800" u="none" strike="noStrike" dirty="0" smtClean="0">
                          <a:effectLst/>
                          <a:latin typeface="游ゴシック" panose="020B0400000000000000" pitchFamily="50" charset="-128"/>
                          <a:ea typeface="游ゴシック" panose="020B0400000000000000" pitchFamily="50" charset="-128"/>
                        </a:rPr>
                        <a:t>PADLA(</a:t>
                      </a:r>
                      <a:r>
                        <a:rPr lang="ja-JP" altLang="en-US" sz="1800" u="none" strike="noStrike" dirty="0" smtClean="0">
                          <a:effectLst/>
                          <a:latin typeface="游ゴシック" panose="020B0400000000000000" pitchFamily="50" charset="-128"/>
                          <a:ea typeface="游ゴシック" panose="020B0400000000000000" pitchFamily="50" charset="-128"/>
                        </a:rPr>
                        <a:t>回数ベース</a:t>
                      </a:r>
                      <a:r>
                        <a:rPr lang="en-US" sz="1800" u="none" strike="noStrike" dirty="0" smtClean="0">
                          <a:effectLst/>
                          <a:latin typeface="游ゴシック" panose="020B0400000000000000" pitchFamily="50" charset="-128"/>
                          <a:ea typeface="游ゴシック" panose="020B0400000000000000" pitchFamily="50" charset="-128"/>
                        </a:rPr>
                        <a:t>)</a:t>
                      </a:r>
                      <a:endParaRPr lang="el-GR"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10.19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a:t>
                      </a:r>
                      <a:r>
                        <a:rPr lang="en-US" altLang="ja-JP" sz="1800" b="1" u="none" strike="noStrike" dirty="0" smtClean="0">
                          <a:solidFill>
                            <a:srgbClr val="FF0000"/>
                          </a:solidFill>
                          <a:effectLst/>
                          <a:latin typeface="游ゴシック" panose="020B0400000000000000" pitchFamily="50" charset="-128"/>
                          <a:ea typeface="游ゴシック" panose="020B0400000000000000" pitchFamily="50" charset="-128"/>
                        </a:rPr>
                        <a:t>85.77%</a:t>
                      </a:r>
                      <a:r>
                        <a:rPr lang="en-US" altLang="ja-JP" sz="1800" u="none" strike="noStrike" dirty="0" smtClean="0">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8609970"/>
                  </a:ext>
                </a:extLst>
              </a:tr>
              <a:tr h="178044">
                <a:tc vMerge="1">
                  <a:txBody>
                    <a:bodyPr/>
                    <a:lstStyle/>
                    <a:p>
                      <a:endParaRPr kumimoji="1" lang="ja-JP" altLang="en-US"/>
                    </a:p>
                  </a:txBody>
                  <a:tcPr/>
                </a:tc>
                <a:tc>
                  <a:txBody>
                    <a:bodyPr/>
                    <a:lstStyle/>
                    <a:p>
                      <a:pPr algn="l" fontAlgn="b"/>
                      <a:r>
                        <a:rPr lang="en-US" sz="1800" u="none" strike="noStrike" dirty="0">
                          <a:effectLst/>
                          <a:latin typeface="游ゴシック" panose="020B0400000000000000" pitchFamily="50" charset="-128"/>
                          <a:ea typeface="游ゴシック" panose="020B0400000000000000" pitchFamily="50" charset="-128"/>
                        </a:rPr>
                        <a:t>trace</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US" altLang="ja-JP" sz="1800" u="none" strike="noStrike" dirty="0">
                          <a:effectLst/>
                          <a:latin typeface="游ゴシック" panose="020B0400000000000000" pitchFamily="50" charset="-128"/>
                          <a:ea typeface="游ゴシック" panose="020B0400000000000000" pitchFamily="50" charset="-128"/>
                        </a:rPr>
                        <a:t>11.88 </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4946" marR="4946" marT="4946"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5195970"/>
                  </a:ext>
                </a:extLst>
              </a:tr>
            </a:tbl>
          </a:graphicData>
        </a:graphic>
      </p:graphicFrame>
      <p:sp useBgFill="1">
        <p:nvSpPr>
          <p:cNvPr id="15" name="テキスト ボックス 14"/>
          <p:cNvSpPr txBox="1"/>
          <p:nvPr/>
        </p:nvSpPr>
        <p:spPr>
          <a:xfrm>
            <a:off x="1631132" y="5234454"/>
            <a:ext cx="5881738" cy="1200329"/>
          </a:xfrm>
          <a:prstGeom prst="rect">
            <a:avLst/>
          </a:prstGeom>
          <a:ln w="28575">
            <a:solidFill>
              <a:srgbClr val="FF0000"/>
            </a:solidFill>
          </a:ln>
        </p:spPr>
        <p:txBody>
          <a:bodyPr wrap="none" rtlCol="0">
            <a:spAutoFit/>
          </a:bodyPr>
          <a:lstStyle/>
          <a:p>
            <a:pPr algn="ctr"/>
            <a:r>
              <a:rPr kumimoji="1" lang="en-US" altLang="ja-JP" sz="2400" dirty="0" smtClean="0"/>
              <a:t>PADLA</a:t>
            </a:r>
            <a:r>
              <a:rPr kumimoji="1" lang="ja-JP" altLang="en-US" sz="2400" dirty="0" smtClean="0"/>
              <a:t>はログファイルサイズ</a:t>
            </a:r>
            <a:r>
              <a:rPr lang="ja-JP" altLang="en-US" sz="2400" dirty="0"/>
              <a:t>を</a:t>
            </a:r>
            <a:r>
              <a:rPr lang="ja-JP" altLang="en-US" sz="2400" dirty="0" smtClean="0"/>
              <a:t>抑えつつ</a:t>
            </a:r>
            <a:endParaRPr lang="en-US" altLang="ja-JP" sz="2400" dirty="0" smtClean="0"/>
          </a:p>
          <a:p>
            <a:pPr algn="ctr"/>
            <a:r>
              <a:rPr lang="en-US" altLang="ja-JP" sz="2400" dirty="0" smtClean="0"/>
              <a:t>info</a:t>
            </a:r>
            <a:r>
              <a:rPr lang="ja-JP" altLang="en-US" sz="2400" dirty="0" smtClean="0"/>
              <a:t>に比べて</a:t>
            </a:r>
            <a:r>
              <a:rPr kumimoji="1" lang="ja-JP" altLang="en-US" sz="2400" dirty="0" smtClean="0"/>
              <a:t>詳細なログを取得可能</a:t>
            </a:r>
            <a:endParaRPr kumimoji="1" lang="en-US" altLang="ja-JP" sz="2400" dirty="0" smtClean="0"/>
          </a:p>
          <a:p>
            <a:pPr algn="ctr"/>
            <a:r>
              <a:rPr lang="ja-JP" altLang="en-US" sz="2400" dirty="0" smtClean="0"/>
              <a:t>時間ベースなら実行時間を抑えることも可能</a:t>
            </a:r>
            <a:endParaRPr kumimoji="1" lang="ja-JP" altLang="en-US" sz="2400" dirty="0"/>
          </a:p>
        </p:txBody>
      </p:sp>
      <p:sp>
        <p:nvSpPr>
          <p:cNvPr id="10" name="テキスト ボックス 9"/>
          <p:cNvSpPr txBox="1"/>
          <p:nvPr/>
        </p:nvSpPr>
        <p:spPr>
          <a:xfrm>
            <a:off x="3560399" y="2069987"/>
            <a:ext cx="2012089" cy="338554"/>
          </a:xfrm>
          <a:prstGeom prst="rect">
            <a:avLst/>
          </a:prstGeom>
          <a:noFill/>
        </p:spPr>
        <p:txBody>
          <a:bodyPr wrap="none" rtlCol="0">
            <a:spAutoFit/>
          </a:bodyPr>
          <a:lstStyle/>
          <a:p>
            <a:r>
              <a:rPr kumimoji="1" lang="ja-JP" altLang="en-US" sz="1600" dirty="0" smtClean="0"/>
              <a:t>各設定での</a:t>
            </a:r>
            <a:r>
              <a:rPr lang="ja-JP" altLang="en-US" sz="1600" dirty="0" smtClean="0"/>
              <a:t>実行</a:t>
            </a:r>
            <a:r>
              <a:rPr lang="ja-JP" altLang="en-US" sz="1600" dirty="0"/>
              <a:t>時間</a:t>
            </a:r>
            <a:endParaRPr kumimoji="1" lang="ja-JP" altLang="en-US" sz="1600" dirty="0"/>
          </a:p>
        </p:txBody>
      </p:sp>
    </p:spTree>
    <p:extLst>
      <p:ext uri="{BB962C8B-B14F-4D97-AF65-F5344CB8AC3E}">
        <p14:creationId xmlns:p14="http://schemas.microsoft.com/office/powerpoint/2010/main" val="8713937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4290" y="274638"/>
            <a:ext cx="8555421" cy="1143000"/>
          </a:xfrm>
        </p:spPr>
        <p:txBody>
          <a:bodyPr/>
          <a:lstStyle/>
          <a:p>
            <a:r>
              <a:rPr kumimoji="1" lang="ja-JP" altLang="en-US" sz="3600" dirty="0" smtClean="0"/>
              <a:t>時間ベース，回数ベースの安定性の比較</a:t>
            </a:r>
            <a:endParaRPr kumimoji="1" lang="ja-JP" altLang="en-US" sz="3600" dirty="0"/>
          </a:p>
        </p:txBody>
      </p:sp>
      <p:sp>
        <p:nvSpPr>
          <p:cNvPr id="3" name="コンテンツ プレースホルダー 2"/>
          <p:cNvSpPr>
            <a:spLocks noGrp="1"/>
          </p:cNvSpPr>
          <p:nvPr>
            <p:ph idx="1"/>
          </p:nvPr>
        </p:nvSpPr>
        <p:spPr/>
        <p:txBody>
          <a:bodyPr/>
          <a:lstStyle/>
          <a:p>
            <a:r>
              <a:rPr lang="ja-JP" altLang="en-US" dirty="0" smtClean="0"/>
              <a:t>時間ベースは同じ実行シナリオでファイルサイズに</a:t>
            </a:r>
            <a:r>
              <a:rPr lang="en-US" altLang="ja-JP" dirty="0" smtClean="0"/>
              <a:t/>
            </a:r>
            <a:br>
              <a:rPr lang="en-US" altLang="ja-JP" dirty="0" smtClean="0"/>
            </a:br>
            <a:r>
              <a:rPr lang="ja-JP" altLang="en-US" dirty="0" smtClean="0"/>
              <a:t>大きなばらつき</a:t>
            </a:r>
            <a:endParaRPr lang="en-US" altLang="ja-JP" dirty="0" smtClean="0"/>
          </a:p>
          <a:p>
            <a:r>
              <a:rPr lang="ja-JP" altLang="en-US" dirty="0" smtClean="0"/>
              <a:t>回数ベースは実行毎のファイルサイズの分散が小さい</a:t>
            </a:r>
            <a:endParaRPr lang="en-US" altLang="ja-JP" dirty="0" smtClean="0"/>
          </a:p>
          <a:p>
            <a:pPr lvl="1"/>
            <a:r>
              <a:rPr lang="ja-JP" altLang="en-US" dirty="0" smtClean="0"/>
              <a:t>回数ベースはより安定したフェイズ検出が可能</a:t>
            </a:r>
            <a:endParaRPr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15</a:t>
            </a:fld>
            <a:endParaRPr lang="ja-JP" altLang="en-US" dirty="0"/>
          </a:p>
        </p:txBody>
      </p:sp>
      <p:sp>
        <p:nvSpPr>
          <p:cNvPr id="6" name="テキスト ボックス 5"/>
          <p:cNvSpPr txBox="1"/>
          <p:nvPr/>
        </p:nvSpPr>
        <p:spPr>
          <a:xfrm>
            <a:off x="5109156" y="5825880"/>
            <a:ext cx="3206327" cy="307777"/>
          </a:xfrm>
          <a:prstGeom prst="rect">
            <a:avLst/>
          </a:prstGeom>
          <a:noFill/>
        </p:spPr>
        <p:txBody>
          <a:bodyPr wrap="none" rtlCol="0">
            <a:spAutoFit/>
          </a:bodyPr>
          <a:lstStyle/>
          <a:p>
            <a:r>
              <a:rPr lang="ja-JP" altLang="en-US" sz="1400" dirty="0" smtClean="0"/>
              <a:t>ファイルサイズ分散の平均</a:t>
            </a:r>
            <a:r>
              <a:rPr lang="en-US" altLang="ja-JP" sz="1400" dirty="0" smtClean="0"/>
              <a:t>(</a:t>
            </a:r>
            <a:r>
              <a:rPr lang="ja-JP" altLang="en-US" sz="1400" dirty="0" smtClean="0"/>
              <a:t>正規化済み</a:t>
            </a:r>
            <a:r>
              <a:rPr lang="en-US" altLang="ja-JP" sz="1400" dirty="0" smtClean="0"/>
              <a:t>)</a:t>
            </a:r>
            <a:endParaRPr kumimoji="1" lang="ja-JP" altLang="en-US" sz="1400" dirty="0"/>
          </a:p>
        </p:txBody>
      </p:sp>
      <p:sp useBgFill="1">
        <p:nvSpPr>
          <p:cNvPr id="8" name="テキスト ボックス 7"/>
          <p:cNvSpPr txBox="1"/>
          <p:nvPr/>
        </p:nvSpPr>
        <p:spPr>
          <a:xfrm>
            <a:off x="530868" y="5722287"/>
            <a:ext cx="3650358" cy="523220"/>
          </a:xfrm>
          <a:prstGeom prst="rect">
            <a:avLst/>
          </a:prstGeom>
        </p:spPr>
        <p:txBody>
          <a:bodyPr wrap="none" rtlCol="0">
            <a:spAutoFit/>
          </a:bodyPr>
          <a:lstStyle/>
          <a:p>
            <a:pPr algn="ctr"/>
            <a:r>
              <a:rPr lang="ja-JP" altLang="en-US" sz="1400" dirty="0" smtClean="0"/>
              <a:t>時間ベースのファイルサイズのばらつき</a:t>
            </a:r>
            <a:endParaRPr lang="en-US" altLang="ja-JP" sz="1400" dirty="0" smtClean="0"/>
          </a:p>
          <a:p>
            <a:pPr algn="ctr"/>
            <a:r>
              <a:rPr lang="en-US" altLang="ja-JP" sz="1400" dirty="0" smtClean="0"/>
              <a:t>(tomcat</a:t>
            </a:r>
            <a:r>
              <a:rPr lang="ja-JP" altLang="en-US" sz="1400" dirty="0" smtClean="0"/>
              <a:t>を</a:t>
            </a:r>
            <a:r>
              <a:rPr lang="en-US" altLang="ja-JP" sz="1400" dirty="0" smtClean="0"/>
              <a:t>10</a:t>
            </a:r>
            <a:r>
              <a:rPr lang="ja-JP" altLang="en-US" sz="1400" dirty="0" smtClean="0"/>
              <a:t>通りの設定でそれぞれ</a:t>
            </a:r>
            <a:r>
              <a:rPr lang="en-US" altLang="ja-JP" sz="1400" dirty="0" smtClean="0"/>
              <a:t>10</a:t>
            </a:r>
            <a:r>
              <a:rPr lang="ja-JP" altLang="en-US" sz="1400" dirty="0" smtClean="0"/>
              <a:t>回実行</a:t>
            </a:r>
            <a:r>
              <a:rPr lang="en-US" altLang="ja-JP" sz="1400" dirty="0" smtClean="0"/>
              <a:t>)</a:t>
            </a:r>
          </a:p>
        </p:txBody>
      </p:sp>
      <p:cxnSp>
        <p:nvCxnSpPr>
          <p:cNvPr id="7" name="直線コネクタ 6"/>
          <p:cNvCxnSpPr/>
          <p:nvPr/>
        </p:nvCxnSpPr>
        <p:spPr>
          <a:xfrm>
            <a:off x="4138386" y="3813611"/>
            <a:ext cx="0" cy="569832"/>
          </a:xfrm>
          <a:prstGeom prst="line">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4138386" y="3879359"/>
            <a:ext cx="720069" cy="338554"/>
          </a:xfrm>
          <a:prstGeom prst="rect">
            <a:avLst/>
          </a:prstGeom>
          <a:noFill/>
        </p:spPr>
        <p:txBody>
          <a:bodyPr wrap="none" rtlCol="0">
            <a:spAutoFit/>
          </a:bodyPr>
          <a:lstStyle/>
          <a:p>
            <a:r>
              <a:rPr kumimoji="1" lang="en-US" altLang="ja-JP" sz="1600" dirty="0" smtClean="0">
                <a:solidFill>
                  <a:srgbClr val="FF0000"/>
                </a:solidFill>
              </a:rPr>
              <a:t>60MB</a:t>
            </a:r>
            <a:endParaRPr kumimoji="1" lang="ja-JP" altLang="en-US" sz="1600" dirty="0">
              <a:solidFill>
                <a:srgbClr val="FF0000"/>
              </a:solidFill>
            </a:endParaRPr>
          </a:p>
        </p:txBody>
      </p:sp>
      <p:graphicFrame>
        <p:nvGraphicFramePr>
          <p:cNvPr id="12" name="グラフ 11"/>
          <p:cNvGraphicFramePr>
            <a:graphicFrameLocks/>
          </p:cNvGraphicFramePr>
          <p:nvPr>
            <p:extLst>
              <p:ext uri="{D42A27DB-BD31-4B8C-83A1-F6EECF244321}">
                <p14:modId xmlns:p14="http://schemas.microsoft.com/office/powerpoint/2010/main" val="540689019"/>
              </p:ext>
            </p:extLst>
          </p:nvPr>
        </p:nvGraphicFramePr>
        <p:xfrm>
          <a:off x="5106554" y="3435798"/>
          <a:ext cx="3211661" cy="2299924"/>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cx="http://schemas.microsoft.com/office/drawing/2014/chartex">
        <mc:Choice Requires="cx">
          <p:graphicFrame>
            <p:nvGraphicFramePr>
              <p:cNvPr id="11" name="グラフ 10"/>
              <p:cNvGraphicFramePr/>
              <p:nvPr>
                <p:extLst>
                  <p:ext uri="{D42A27DB-BD31-4B8C-83A1-F6EECF244321}">
                    <p14:modId xmlns:p14="http://schemas.microsoft.com/office/powerpoint/2010/main" val="2762986437"/>
                  </p:ext>
                </p:extLst>
              </p:nvPr>
            </p:nvGraphicFramePr>
            <p:xfrm>
              <a:off x="318977" y="3438540"/>
              <a:ext cx="3901997" cy="2297182"/>
            </p:xfrm>
            <a:graphic>
              <a:graphicData uri="http://schemas.microsoft.com/office/drawing/2014/chartex">
                <c:chart xmlns:c="http://schemas.openxmlformats.org/drawingml/2006/chart" xmlns:r="http://schemas.openxmlformats.org/officeDocument/2006/relationships" r:id="rId4"/>
              </a:graphicData>
            </a:graphic>
          </p:graphicFrame>
        </mc:Choice>
        <mc:Fallback xmlns="">
          <p:pic>
            <p:nvPicPr>
              <p:cNvPr id="11" name="グラフ 10"/>
              <p:cNvPicPr>
                <a:picLocks noGrp="1" noRot="1" noChangeAspect="1" noMove="1" noResize="1" noEditPoints="1" noAdjustHandles="1" noChangeArrowheads="1" noChangeShapeType="1"/>
              </p:cNvPicPr>
              <p:nvPr/>
            </p:nvPicPr>
            <p:blipFill>
              <a:blip r:embed="rId5"/>
              <a:stretch>
                <a:fillRect/>
              </a:stretch>
            </p:blipFill>
            <p:spPr>
              <a:xfrm>
                <a:off x="318977" y="3438540"/>
                <a:ext cx="3901997" cy="2297182"/>
              </a:xfrm>
              <a:prstGeom prst="rect">
                <a:avLst/>
              </a:prstGeom>
            </p:spPr>
          </p:pic>
        </mc:Fallback>
      </mc:AlternateContent>
    </p:spTree>
    <p:extLst>
      <p:ext uri="{BB962C8B-B14F-4D97-AF65-F5344CB8AC3E}">
        <p14:creationId xmlns:p14="http://schemas.microsoft.com/office/powerpoint/2010/main" val="16182261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a:t>
            </a:r>
            <a:r>
              <a:rPr lang="en-US" altLang="ja-JP" dirty="0" smtClean="0"/>
              <a:t> </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199" y="1600200"/>
                <a:ext cx="8350469" cy="4525963"/>
              </a:xfrm>
            </p:spPr>
            <p:txBody>
              <a:bodyPr/>
              <a:lstStyle/>
              <a:p>
                <a:r>
                  <a:rPr lang="ja-JP" altLang="en-US" dirty="0"/>
                  <a:t>実際</a:t>
                </a:r>
                <a:r>
                  <a:rPr lang="ja-JP" altLang="en-US" dirty="0" smtClean="0"/>
                  <a:t>のバグ事例に</a:t>
                </a:r>
                <a:r>
                  <a:rPr lang="en-US" altLang="ja-JP" dirty="0" smtClean="0"/>
                  <a:t>PADLA</a:t>
                </a:r>
                <a:r>
                  <a:rPr lang="ja-JP" altLang="en-US" dirty="0" smtClean="0"/>
                  <a:t>を適用し以下を検証</a:t>
                </a:r>
                <a:endParaRPr lang="en-US" altLang="ja-JP" dirty="0" smtClean="0"/>
              </a:p>
              <a:p>
                <a:pPr lvl="1"/>
                <a:r>
                  <a:rPr lang="ja-JP" altLang="en-US" dirty="0" smtClean="0"/>
                  <a:t>デバッグに有用な情報は取れるか</a:t>
                </a:r>
                <a:endParaRPr lang="en-US" altLang="ja-JP" dirty="0" smtClean="0"/>
              </a:p>
              <a:p>
                <a:r>
                  <a:rPr lang="ja-JP" altLang="en-US" dirty="0"/>
                  <a:t>バグ事例</a:t>
                </a:r>
                <a:r>
                  <a:rPr lang="en-US" altLang="ja-JP" dirty="0"/>
                  <a:t>: Apache Tomcat 8.5.3</a:t>
                </a:r>
                <a:r>
                  <a:rPr lang="ja-JP" altLang="en-US" dirty="0"/>
                  <a:t>の</a:t>
                </a:r>
                <a:r>
                  <a:rPr lang="en-US" altLang="ja-JP" dirty="0"/>
                  <a:t>Bug </a:t>
                </a:r>
                <a:r>
                  <a:rPr lang="en-US" altLang="ja-JP" dirty="0" smtClean="0"/>
                  <a:t>59813[4]</a:t>
                </a:r>
              </a:p>
              <a:p>
                <a:pPr lvl="1"/>
                <a:r>
                  <a:rPr lang="en-US" altLang="ja-JP" dirty="0" smtClean="0"/>
                  <a:t>Tomcat</a:t>
                </a:r>
                <a:r>
                  <a:rPr lang="ja-JP" altLang="en-US" dirty="0" smtClean="0"/>
                  <a:t>が起動時に無限ループ</a:t>
                </a:r>
                <a:endParaRPr lang="en-US" altLang="ja-JP" dirty="0" smtClean="0"/>
              </a:p>
              <a:p>
                <a:pPr lvl="1"/>
                <a:r>
                  <a:rPr lang="ja-JP" altLang="en-US" dirty="0" smtClean="0"/>
                  <a:t>二つ</a:t>
                </a:r>
                <a:r>
                  <a:rPr lang="ja-JP" altLang="en-US" dirty="0"/>
                  <a:t>のライブラリ</a:t>
                </a:r>
                <a:r>
                  <a:rPr lang="en-US" altLang="ja-JP" dirty="0"/>
                  <a:t>jar</a:t>
                </a:r>
                <a:r>
                  <a:rPr lang="ja-JP" altLang="en-US" dirty="0"/>
                  <a:t>ファイル</a:t>
                </a:r>
                <a:r>
                  <a:rPr lang="ja-JP" altLang="en-US" dirty="0" smtClean="0"/>
                  <a:t>がお互い</a:t>
                </a:r>
                <a:r>
                  <a:rPr lang="ja-JP" altLang="en-US" dirty="0"/>
                  <a:t>を参照している</a:t>
                </a:r>
                <a:r>
                  <a:rPr lang="ja-JP" altLang="en-US" dirty="0" smtClean="0"/>
                  <a:t>と</a:t>
                </a:r>
                <a:r>
                  <a:rPr lang="en-US" altLang="ja-JP" dirty="0"/>
                  <a:t/>
                </a:r>
                <a:br>
                  <a:rPr lang="en-US" altLang="ja-JP" dirty="0"/>
                </a:br>
                <a:r>
                  <a:rPr lang="ja-JP" altLang="en-US" dirty="0" smtClean="0"/>
                  <a:t>読み込み</a:t>
                </a:r>
                <a:r>
                  <a:rPr lang="ja-JP" altLang="en-US" dirty="0"/>
                  <a:t>処理が循環的に続く</a:t>
                </a:r>
                <a:endParaRPr lang="en-US" altLang="ja-JP" dirty="0"/>
              </a:p>
              <a:p>
                <a:r>
                  <a:rPr lang="ja-JP" altLang="en-US" dirty="0" smtClean="0"/>
                  <a:t>評価実験では，実行時間，</a:t>
                </a:r>
                <a14:m>
                  <m:oMath xmlns:m="http://schemas.openxmlformats.org/officeDocument/2006/math">
                    <m:r>
                      <a:rPr lang="ja-JP" altLang="en-US" i="1" smtClean="0">
                        <a:latin typeface="Cambria Math" panose="02040503050406030204" pitchFamily="18" charset="0"/>
                      </a:rPr>
                      <m:t>ログ</m:t>
                    </m:r>
                  </m:oMath>
                </a14:m>
                <a:r>
                  <a:rPr kumimoji="1" lang="ja-JP" altLang="en-US" dirty="0" smtClean="0"/>
                  <a:t>内容の維持率で時間ベースが勝っていたため時間ベースのフェイズ検出手法を使用</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199" y="1600200"/>
                <a:ext cx="8350469" cy="4525963"/>
              </a:xfrm>
              <a:blipFill>
                <a:blip r:embed="rId3"/>
                <a:stretch>
                  <a:fillRect l="-949"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16</a:t>
            </a:fld>
            <a:endParaRPr lang="ja-JP" altLang="en-US" dirty="0"/>
          </a:p>
        </p:txBody>
      </p:sp>
      <p:sp>
        <p:nvSpPr>
          <p:cNvPr id="5" name="テキスト ボックス 85"/>
          <p:cNvSpPr txBox="1"/>
          <p:nvPr/>
        </p:nvSpPr>
        <p:spPr>
          <a:xfrm>
            <a:off x="457200" y="6014436"/>
            <a:ext cx="4309242" cy="24149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smtClean="0"/>
              <a:t>[4] </a:t>
            </a:r>
            <a:r>
              <a:rPr lang="en-US" altLang="ja-JP" sz="900" dirty="0"/>
              <a:t>https://</a:t>
            </a:r>
            <a:r>
              <a:rPr lang="en-US" altLang="ja-JP" sz="900" dirty="0" smtClean="0"/>
              <a:t>bz.apache.org/bugzilla/show_bug.cgi?id=59813</a:t>
            </a:r>
            <a:endParaRPr kumimoji="1" lang="ja-JP" altLang="en-US" sz="1200" dirty="0"/>
          </a:p>
        </p:txBody>
      </p:sp>
    </p:spTree>
    <p:extLst>
      <p:ext uri="{BB962C8B-B14F-4D97-AF65-F5344CB8AC3E}">
        <p14:creationId xmlns:p14="http://schemas.microsoft.com/office/powerpoint/2010/main" val="2648235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a:t>
            </a:r>
            <a:r>
              <a:rPr lang="ja-JP" altLang="en-US" dirty="0"/>
              <a:t>スタディ</a:t>
            </a:r>
            <a:r>
              <a:rPr lang="en-US" altLang="ja-JP" dirty="0" smtClean="0"/>
              <a:t>: </a:t>
            </a:r>
            <a:r>
              <a:rPr lang="ja-JP" altLang="en-US" dirty="0" smtClean="0"/>
              <a:t>実験</a:t>
            </a:r>
            <a:r>
              <a:rPr kumimoji="1" lang="ja-JP" altLang="en-US" dirty="0" smtClean="0"/>
              <a:t>結果</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debug, trace</a:t>
            </a:r>
            <a:r>
              <a:rPr lang="ja-JP" altLang="en-US" dirty="0" smtClean="0"/>
              <a:t>レベルのログメッセージから</a:t>
            </a:r>
            <a:r>
              <a:rPr lang="en-US" altLang="ja-JP" dirty="0" smtClean="0"/>
              <a:t>2</a:t>
            </a:r>
            <a:r>
              <a:rPr lang="ja-JP" altLang="en-US" dirty="0" err="1" smtClean="0"/>
              <a:t>つの</a:t>
            </a:r>
            <a:r>
              <a:rPr lang="en-US" altLang="ja-JP" dirty="0" smtClean="0"/>
              <a:t>jar</a:t>
            </a:r>
            <a:r>
              <a:rPr lang="ja-JP" altLang="en-US" dirty="0" smtClean="0"/>
              <a:t>ファイルが循環的に呼び出されている様子がわかる</a:t>
            </a:r>
            <a:endParaRPr lang="en-US" altLang="ja-JP" dirty="0" smtClean="0"/>
          </a:p>
          <a:p>
            <a:pPr lvl="1"/>
            <a:r>
              <a:rPr kumimoji="1" lang="en-US" altLang="ja-JP" dirty="0" smtClean="0"/>
              <a:t>info</a:t>
            </a:r>
            <a:r>
              <a:rPr kumimoji="1" lang="ja-JP" altLang="en-US" dirty="0" smtClean="0"/>
              <a:t>レベル以上のログメッセージからはわからない</a:t>
            </a:r>
            <a:endParaRPr kumimoji="1" lang="en-US" altLang="ja-JP" dirty="0" smtClean="0"/>
          </a:p>
          <a:p>
            <a:pPr lvl="1"/>
            <a:r>
              <a:rPr lang="ja-JP" altLang="en-US" dirty="0" smtClean="0"/>
              <a:t>ログファイルサイズは</a:t>
            </a:r>
            <a:r>
              <a:rPr lang="en-US" altLang="ja-JP" dirty="0" smtClean="0"/>
              <a:t>trace</a:t>
            </a:r>
            <a:r>
              <a:rPr lang="ja-JP" altLang="en-US" dirty="0" smtClean="0"/>
              <a:t>から</a:t>
            </a:r>
            <a:r>
              <a:rPr lang="en-US" altLang="ja-JP" dirty="0" smtClean="0"/>
              <a:t>92.82%</a:t>
            </a:r>
            <a:r>
              <a:rPr lang="ja-JP" altLang="en-US" dirty="0" smtClean="0"/>
              <a:t>削減　</a:t>
            </a:r>
            <a:r>
              <a:rPr lang="en-US" altLang="ja-JP" dirty="0" smtClean="0"/>
              <a:t>(60s</a:t>
            </a:r>
            <a:r>
              <a:rPr lang="ja-JP" altLang="en-US" dirty="0" smtClean="0"/>
              <a:t>実行</a:t>
            </a:r>
            <a:r>
              <a:rPr lang="en-US" altLang="ja-JP" dirty="0" smtClean="0"/>
              <a:t>)</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17</a:t>
            </a:fld>
            <a:endParaRPr lang="ja-JP" altLang="en-US" dirty="0"/>
          </a:p>
        </p:txBody>
      </p:sp>
      <p:sp>
        <p:nvSpPr>
          <p:cNvPr id="19" name="テキスト ボックス 18"/>
          <p:cNvSpPr txBox="1"/>
          <p:nvPr/>
        </p:nvSpPr>
        <p:spPr>
          <a:xfrm>
            <a:off x="3020394" y="5456357"/>
            <a:ext cx="3095206" cy="307777"/>
          </a:xfrm>
          <a:prstGeom prst="rect">
            <a:avLst/>
          </a:prstGeom>
          <a:noFill/>
        </p:spPr>
        <p:txBody>
          <a:bodyPr wrap="none" rtlCol="0">
            <a:spAutoFit/>
          </a:bodyPr>
          <a:lstStyle/>
          <a:p>
            <a:r>
              <a:rPr kumimoji="1" lang="en-US" altLang="ja-JP" sz="1400" dirty="0" smtClean="0"/>
              <a:t>PADLA</a:t>
            </a:r>
            <a:r>
              <a:rPr kumimoji="1" lang="ja-JP" altLang="en-US" sz="1400" dirty="0" smtClean="0"/>
              <a:t>によって出力されたログの一部</a:t>
            </a:r>
            <a:endParaRPr kumimoji="1" lang="ja-JP" altLang="en-US" sz="1400" dirty="0"/>
          </a:p>
        </p:txBody>
      </p:sp>
      <p:grpSp>
        <p:nvGrpSpPr>
          <p:cNvPr id="20" name="グループ化 19"/>
          <p:cNvGrpSpPr/>
          <p:nvPr/>
        </p:nvGrpSpPr>
        <p:grpSpPr>
          <a:xfrm>
            <a:off x="2029191" y="5720613"/>
            <a:ext cx="5085619" cy="830997"/>
            <a:chOff x="404648" y="4603531"/>
            <a:chExt cx="8196079" cy="830997"/>
          </a:xfrm>
        </p:grpSpPr>
        <p:sp>
          <p:nvSpPr>
            <p:cNvPr id="21" name="正方形/長方形 20"/>
            <p:cNvSpPr/>
            <p:nvPr/>
          </p:nvSpPr>
          <p:spPr>
            <a:xfrm>
              <a:off x="457199" y="4672643"/>
              <a:ext cx="7912299" cy="7570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404648" y="4603531"/>
              <a:ext cx="8196079" cy="830997"/>
            </a:xfrm>
            <a:prstGeom prst="rect">
              <a:avLst/>
            </a:prstGeom>
            <a:noFill/>
            <a:ln w="38100">
              <a:noFill/>
            </a:ln>
          </p:spPr>
          <p:txBody>
            <a:bodyPr wrap="square" rtlCol="0">
              <a:spAutoFit/>
            </a:bodyPr>
            <a:lstStyle/>
            <a:p>
              <a:pPr algn="ctr"/>
              <a:r>
                <a:rPr lang="en-US" altLang="ja-JP" sz="2400" dirty="0"/>
                <a:t>PADLA</a:t>
              </a:r>
              <a:r>
                <a:rPr lang="ja-JP" altLang="en-US" sz="2400" dirty="0"/>
                <a:t>によって出力されたログ</a:t>
              </a:r>
              <a:r>
                <a:rPr lang="ja-JP" altLang="en-US" sz="2400" dirty="0" smtClean="0"/>
                <a:t>から</a:t>
              </a:r>
              <a:endParaRPr lang="en-US" altLang="ja-JP" sz="2400" dirty="0" smtClean="0"/>
            </a:p>
            <a:p>
              <a:pPr algn="ctr"/>
              <a:r>
                <a:rPr lang="ja-JP" altLang="en-US" sz="2400" dirty="0" smtClean="0"/>
                <a:t>デバッグ</a:t>
              </a:r>
              <a:r>
                <a:rPr lang="ja-JP" altLang="en-US" sz="2400" dirty="0"/>
                <a:t>に有用な情報が</a:t>
              </a:r>
              <a:r>
                <a:rPr lang="ja-JP" altLang="en-US" sz="2400" dirty="0" smtClean="0"/>
                <a:t>得られた</a:t>
              </a:r>
              <a:endParaRPr lang="ja-JP" altLang="en-US" sz="2400" dirty="0"/>
            </a:p>
          </p:txBody>
        </p:sp>
      </p:grpSp>
      <p:pic>
        <p:nvPicPr>
          <p:cNvPr id="23" name="コンテンツ プレースホルダー 3"/>
          <p:cNvPicPr>
            <a:picLocks noChangeAspect="1"/>
          </p:cNvPicPr>
          <p:nvPr/>
        </p:nvPicPr>
        <p:blipFill rotWithShape="1">
          <a:blip r:embed="rId3">
            <a:extLst>
              <a:ext uri="{28A0092B-C50C-407E-A947-70E740481C1C}">
                <a14:useLocalDpi xmlns:a14="http://schemas.microsoft.com/office/drawing/2010/main" val="0"/>
              </a:ext>
            </a:extLst>
          </a:blip>
          <a:srcRect l="18019" r="55116" b="22700"/>
          <a:stretch/>
        </p:blipFill>
        <p:spPr bwMode="auto">
          <a:xfrm>
            <a:off x="703537" y="3266833"/>
            <a:ext cx="4215297" cy="2163933"/>
          </a:xfrm>
          <a:prstGeom prst="rect">
            <a:avLst/>
          </a:prstGeom>
          <a:noFill/>
          <a:ln w="9525">
            <a:noFill/>
            <a:miter lim="800000"/>
            <a:headEnd/>
            <a:tailEnd/>
          </a:ln>
          <a:effectLst/>
        </p:spPr>
      </p:pic>
      <p:pic>
        <p:nvPicPr>
          <p:cNvPr id="24" name="コンテンツ プレースホルダー 3"/>
          <p:cNvPicPr>
            <a:picLocks noChangeAspect="1"/>
          </p:cNvPicPr>
          <p:nvPr/>
        </p:nvPicPr>
        <p:blipFill rotWithShape="1">
          <a:blip r:embed="rId3">
            <a:extLst>
              <a:ext uri="{28A0092B-C50C-407E-A947-70E740481C1C}">
                <a14:useLocalDpi xmlns:a14="http://schemas.microsoft.com/office/drawing/2010/main" val="0"/>
              </a:ext>
            </a:extLst>
          </a:blip>
          <a:srcRect l="51810" r="41698" b="22132"/>
          <a:stretch/>
        </p:blipFill>
        <p:spPr>
          <a:xfrm>
            <a:off x="4905150" y="3258299"/>
            <a:ext cx="1016399" cy="2193251"/>
          </a:xfrm>
          <a:prstGeom prst="rect">
            <a:avLst/>
          </a:prstGeom>
        </p:spPr>
      </p:pic>
      <p:pic>
        <p:nvPicPr>
          <p:cNvPr id="25" name="コンテンツ プレースホルダー 3"/>
          <p:cNvPicPr>
            <a:picLocks noChangeAspect="1"/>
          </p:cNvPicPr>
          <p:nvPr/>
        </p:nvPicPr>
        <p:blipFill rotWithShape="1">
          <a:blip r:embed="rId3">
            <a:extLst>
              <a:ext uri="{28A0092B-C50C-407E-A947-70E740481C1C}">
                <a14:useLocalDpi xmlns:a14="http://schemas.microsoft.com/office/drawing/2010/main" val="0"/>
              </a:ext>
            </a:extLst>
          </a:blip>
          <a:srcRect l="87470" b="22353"/>
          <a:stretch/>
        </p:blipFill>
        <p:spPr>
          <a:xfrm>
            <a:off x="6345963" y="3258299"/>
            <a:ext cx="1965437" cy="2190823"/>
          </a:xfrm>
          <a:prstGeom prst="rect">
            <a:avLst/>
          </a:prstGeom>
        </p:spPr>
      </p:pic>
      <p:sp>
        <p:nvSpPr>
          <p:cNvPr id="26" name="テキスト ボックス 25"/>
          <p:cNvSpPr txBox="1"/>
          <p:nvPr/>
        </p:nvSpPr>
        <p:spPr>
          <a:xfrm>
            <a:off x="5898828" y="4128711"/>
            <a:ext cx="377026" cy="246221"/>
          </a:xfrm>
          <a:prstGeom prst="rect">
            <a:avLst/>
          </a:prstGeom>
          <a:noFill/>
        </p:spPr>
        <p:txBody>
          <a:bodyPr wrap="none" rtlCol="0">
            <a:spAutoFit/>
          </a:bodyPr>
          <a:lstStyle/>
          <a:p>
            <a:r>
              <a:rPr lang="ja-JP" altLang="en-US" sz="1000" dirty="0" smtClean="0"/>
              <a:t>・・</a:t>
            </a:r>
            <a:r>
              <a:rPr lang="ja-JP" altLang="en-US" sz="1000" dirty="0"/>
              <a:t>・</a:t>
            </a:r>
            <a:endParaRPr kumimoji="1" lang="ja-JP" altLang="en-US" sz="1000" dirty="0"/>
          </a:p>
        </p:txBody>
      </p:sp>
      <p:cxnSp>
        <p:nvCxnSpPr>
          <p:cNvPr id="32" name="直線コネクタ 31"/>
          <p:cNvCxnSpPr/>
          <p:nvPr/>
        </p:nvCxnSpPr>
        <p:spPr>
          <a:xfrm>
            <a:off x="6421816" y="3429000"/>
            <a:ext cx="641132"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6967660" y="3576145"/>
            <a:ext cx="641132"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a:off x="6421816" y="5273566"/>
            <a:ext cx="641132"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6967660" y="5432709"/>
            <a:ext cx="641132"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6421816" y="4043855"/>
            <a:ext cx="641132"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6967660" y="4191000"/>
            <a:ext cx="641132"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6421816" y="4663965"/>
            <a:ext cx="641132"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6967660" y="4826875"/>
            <a:ext cx="641132"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47300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妥当性への脅威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ケーススタディではデバッグに必要な情報が取得できたが，常に必要な情報が取得できるとは限らない</a:t>
            </a:r>
            <a:endParaRPr kumimoji="1" lang="en-US" altLang="ja-JP" dirty="0" smtClean="0"/>
          </a:p>
          <a:p>
            <a:r>
              <a:rPr lang="ja-JP" altLang="en-US" dirty="0" smtClean="0"/>
              <a:t>評価対象のプログラムが</a:t>
            </a:r>
            <a:r>
              <a:rPr lang="en-US" altLang="ja-JP" dirty="0" smtClean="0"/>
              <a:t>2</a:t>
            </a:r>
            <a:r>
              <a:rPr lang="ja-JP" altLang="en-US" dirty="0" smtClean="0"/>
              <a:t>つ</a:t>
            </a:r>
            <a:r>
              <a:rPr lang="en-US" altLang="ja-JP" dirty="0" smtClean="0"/>
              <a:t>(tomcat, </a:t>
            </a:r>
            <a:r>
              <a:rPr lang="en-US" altLang="ja-JP" dirty="0" err="1" smtClean="0"/>
              <a:t>kafka</a:t>
            </a:r>
            <a:r>
              <a:rPr lang="en-US" altLang="ja-JP" dirty="0" smtClean="0"/>
              <a:t>)</a:t>
            </a:r>
            <a:r>
              <a:rPr lang="ja-JP" altLang="en-US" dirty="0" smtClean="0"/>
              <a:t>であるため，</a:t>
            </a:r>
            <a:r>
              <a:rPr lang="en-US" altLang="ja-JP" dirty="0" smtClean="0"/>
              <a:t/>
            </a:r>
            <a:br>
              <a:rPr lang="en-US" altLang="ja-JP" dirty="0" smtClean="0"/>
            </a:br>
            <a:r>
              <a:rPr lang="ja-JP" altLang="en-US" dirty="0" smtClean="0"/>
              <a:t>他のプログラムでは違う結果になる可能性がある</a:t>
            </a:r>
            <a:endParaRPr lang="en-US" altLang="ja-JP" dirty="0" smtClean="0"/>
          </a:p>
          <a:p>
            <a:pPr lvl="1"/>
            <a:r>
              <a:rPr kumimoji="1" lang="en-US" altLang="ja-JP" dirty="0" smtClean="0"/>
              <a:t>DaCapo Benchmarks</a:t>
            </a:r>
            <a:r>
              <a:rPr kumimoji="1" lang="ja-JP" altLang="en-US" dirty="0" smtClean="0"/>
              <a:t>内のプログラムで</a:t>
            </a:r>
            <a:r>
              <a:rPr kumimoji="1" lang="en-US" altLang="ja-JP" dirty="0" smtClean="0"/>
              <a:t>PADLA</a:t>
            </a:r>
            <a:r>
              <a:rPr kumimoji="1" lang="ja-JP" altLang="en-US" dirty="0" smtClean="0"/>
              <a:t>を</a:t>
            </a:r>
            <a:r>
              <a:rPr kumimoji="1" lang="en-US" altLang="ja-JP" dirty="0" smtClean="0"/>
              <a:t/>
            </a:r>
            <a:br>
              <a:rPr kumimoji="1" lang="en-US" altLang="ja-JP" dirty="0" smtClean="0"/>
            </a:br>
            <a:r>
              <a:rPr kumimoji="1" lang="ja-JP" altLang="en-US" dirty="0" smtClean="0"/>
              <a:t>適用できたものは</a:t>
            </a:r>
            <a:r>
              <a:rPr lang="en-US" altLang="ja-JP" dirty="0" smtClean="0"/>
              <a:t>tomcat</a:t>
            </a:r>
            <a:r>
              <a:rPr lang="ja-JP" altLang="en-US" dirty="0" smtClean="0"/>
              <a:t>と</a:t>
            </a:r>
            <a:r>
              <a:rPr lang="en-US" altLang="ja-JP" dirty="0" err="1" smtClean="0"/>
              <a:t>kafka</a:t>
            </a:r>
            <a:r>
              <a:rPr lang="ja-JP" altLang="en-US" dirty="0" smtClean="0"/>
              <a:t>のみ</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18</a:t>
            </a:fld>
            <a:endParaRPr lang="ja-JP" altLang="en-US" dirty="0"/>
          </a:p>
        </p:txBody>
      </p:sp>
    </p:spTree>
    <p:extLst>
      <p:ext uri="{BB962C8B-B14F-4D97-AF65-F5344CB8AC3E}">
        <p14:creationId xmlns:p14="http://schemas.microsoft.com/office/powerpoint/2010/main" val="10145214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600200"/>
            <a:ext cx="8355724" cy="4525963"/>
          </a:xfrm>
        </p:spPr>
        <p:txBody>
          <a:bodyPr/>
          <a:lstStyle/>
          <a:p>
            <a:r>
              <a:rPr kumimoji="1" lang="ja-JP" altLang="en-US" dirty="0" smtClean="0"/>
              <a:t>フェイズ検出手法を用い，プログラムの未知の挙動のみ</a:t>
            </a:r>
            <a:r>
              <a:rPr kumimoji="1" lang="en-US" altLang="ja-JP" dirty="0" smtClean="0"/>
              <a:t/>
            </a:r>
            <a:br>
              <a:rPr kumimoji="1" lang="en-US" altLang="ja-JP" dirty="0" smtClean="0"/>
            </a:br>
            <a:r>
              <a:rPr kumimoji="1" lang="ja-JP" altLang="en-US" dirty="0" smtClean="0"/>
              <a:t>詳細にロギングを行う手法</a:t>
            </a:r>
            <a:r>
              <a:rPr lang="ja-JP" altLang="en-US" dirty="0" smtClean="0"/>
              <a:t>（</a:t>
            </a:r>
            <a:r>
              <a:rPr lang="en-US" altLang="ja-JP" dirty="0" smtClean="0"/>
              <a:t>PADLA</a:t>
            </a:r>
            <a:r>
              <a:rPr lang="ja-JP" altLang="en-US" dirty="0" smtClean="0"/>
              <a:t>）</a:t>
            </a:r>
            <a:r>
              <a:rPr kumimoji="1" lang="ja-JP" altLang="en-US" dirty="0" smtClean="0"/>
              <a:t>を提案</a:t>
            </a:r>
            <a:endParaRPr kumimoji="1" lang="en-US" altLang="ja-JP" dirty="0" smtClean="0"/>
          </a:p>
          <a:p>
            <a:r>
              <a:rPr lang="ja-JP" altLang="en-US" dirty="0" smtClean="0"/>
              <a:t>ベンチマークツールを用い詳細</a:t>
            </a:r>
            <a:r>
              <a:rPr lang="ja-JP" altLang="en-US" dirty="0"/>
              <a:t>・</a:t>
            </a:r>
            <a:r>
              <a:rPr lang="ja-JP" altLang="en-US" dirty="0" smtClean="0"/>
              <a:t>非詳細にログを取る場合と比較し</a:t>
            </a:r>
            <a:r>
              <a:rPr lang="en-US" altLang="ja-JP" dirty="0" smtClean="0"/>
              <a:t>PADLA</a:t>
            </a:r>
            <a:r>
              <a:rPr lang="ja-JP" altLang="en-US" dirty="0" smtClean="0"/>
              <a:t>の性能を評価</a:t>
            </a:r>
            <a:endParaRPr lang="en-US" altLang="ja-JP" dirty="0" smtClean="0"/>
          </a:p>
          <a:p>
            <a:pPr lvl="1"/>
            <a:r>
              <a:rPr lang="en-US" altLang="ja-JP" u="sng" dirty="0" smtClean="0"/>
              <a:t>trace</a:t>
            </a:r>
            <a:r>
              <a:rPr lang="ja-JP" altLang="en-US" u="sng" dirty="0" smtClean="0"/>
              <a:t>の</a:t>
            </a:r>
            <a:r>
              <a:rPr lang="en-US" altLang="ja-JP" u="sng" dirty="0" smtClean="0"/>
              <a:t>28%</a:t>
            </a:r>
            <a:r>
              <a:rPr lang="ja-JP" altLang="en-US" u="sng" dirty="0" smtClean="0"/>
              <a:t>以下のログファイルサイズにログの内容を</a:t>
            </a:r>
            <a:r>
              <a:rPr lang="en-US" altLang="ja-JP" u="sng" dirty="0" smtClean="0"/>
              <a:t>86%</a:t>
            </a:r>
            <a:r>
              <a:rPr lang="ja-JP" altLang="en-US" u="sng" dirty="0" smtClean="0"/>
              <a:t>以上保持</a:t>
            </a:r>
            <a:endParaRPr lang="en-US" altLang="ja-JP" u="sng" dirty="0" smtClean="0"/>
          </a:p>
          <a:p>
            <a:r>
              <a:rPr lang="ja-JP" altLang="en-US" dirty="0" smtClean="0"/>
              <a:t>実際のバグ事例を用いて</a:t>
            </a:r>
            <a:r>
              <a:rPr lang="en-US" altLang="ja-JP" dirty="0" smtClean="0"/>
              <a:t>PADLA</a:t>
            </a:r>
            <a:r>
              <a:rPr lang="ja-JP" altLang="en-US" dirty="0" smtClean="0"/>
              <a:t>の有用性を確認</a:t>
            </a:r>
            <a:endParaRPr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19</a:t>
            </a:fld>
            <a:endParaRPr lang="ja-JP" altLang="en-US" dirty="0"/>
          </a:p>
        </p:txBody>
      </p:sp>
    </p:spTree>
    <p:extLst>
      <p:ext uri="{BB962C8B-B14F-4D97-AF65-F5344CB8AC3E}">
        <p14:creationId xmlns:p14="http://schemas.microsoft.com/office/powerpoint/2010/main" val="4246678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r>
              <a:rPr lang="en-US" altLang="ja-JP" dirty="0" smtClean="0"/>
              <a:t>: </a:t>
            </a:r>
            <a:r>
              <a:rPr lang="ja-JP" altLang="en-US" dirty="0" smtClean="0"/>
              <a:t>ロギングとその課題</a:t>
            </a:r>
            <a:endParaRPr kumimoji="1" lang="ja-JP" altLang="en-US" dirty="0"/>
          </a:p>
        </p:txBody>
      </p:sp>
      <p:sp>
        <p:nvSpPr>
          <p:cNvPr id="3" name="コンテンツ プレースホルダー 2"/>
          <p:cNvSpPr>
            <a:spLocks noGrp="1"/>
          </p:cNvSpPr>
          <p:nvPr>
            <p:ph idx="1"/>
          </p:nvPr>
        </p:nvSpPr>
        <p:spPr>
          <a:xfrm>
            <a:off x="457200" y="1600200"/>
            <a:ext cx="8445062" cy="4525963"/>
          </a:xfrm>
        </p:spPr>
        <p:txBody>
          <a:bodyPr/>
          <a:lstStyle/>
          <a:p>
            <a:r>
              <a:rPr lang="ja-JP" altLang="en-US" dirty="0" smtClean="0"/>
              <a:t>プログラム実行時の変数情報やエラーメッセージを取得</a:t>
            </a:r>
            <a:endParaRPr kumimoji="1" lang="en-US" altLang="ja-JP" dirty="0" smtClean="0"/>
          </a:p>
          <a:p>
            <a:pPr lvl="1"/>
            <a:r>
              <a:rPr kumimoji="1" lang="ja-JP" altLang="en-US" dirty="0" smtClean="0"/>
              <a:t>詳細なロギングはデバッグやプログラム理解に活用可能</a:t>
            </a:r>
            <a:endParaRPr kumimoji="1" lang="en-US" altLang="ja-JP" dirty="0" smtClean="0"/>
          </a:p>
          <a:p>
            <a:endParaRPr lang="en-US" altLang="ja-JP" dirty="0">
              <a:solidFill>
                <a:srgbClr val="0000FF"/>
              </a:solidFill>
            </a:endParaRPr>
          </a:p>
          <a:p>
            <a:r>
              <a:rPr lang="ja-JP" altLang="en-US" dirty="0" smtClean="0"/>
              <a:t>サーバシステムで詳細にログを取ると記録量や実行時オーバヘッドが問題に</a:t>
            </a:r>
            <a:endParaRPr lang="en-US" altLang="ja-JP" dirty="0" smtClean="0"/>
          </a:p>
          <a:p>
            <a:pPr lvl="1"/>
            <a:r>
              <a:rPr lang="en-US" altLang="ja-JP" dirty="0"/>
              <a:t>Microsoft</a:t>
            </a:r>
            <a:r>
              <a:rPr lang="ja-JP" altLang="en-US" dirty="0"/>
              <a:t>のサービスの一つが一日に</a:t>
            </a:r>
            <a:r>
              <a:rPr lang="ja-JP" altLang="en-US" dirty="0">
                <a:solidFill>
                  <a:srgbClr val="0000FF"/>
                </a:solidFill>
              </a:rPr>
              <a:t>数十</a:t>
            </a:r>
            <a:r>
              <a:rPr lang="en-US" altLang="ja-JP" dirty="0">
                <a:solidFill>
                  <a:srgbClr val="0000FF"/>
                </a:solidFill>
              </a:rPr>
              <a:t>TB</a:t>
            </a:r>
            <a:r>
              <a:rPr lang="ja-JP" altLang="en-US" dirty="0"/>
              <a:t>のログを出力した例 </a:t>
            </a:r>
            <a:r>
              <a:rPr lang="en-US" altLang="ja-JP" dirty="0"/>
              <a:t>[1]</a:t>
            </a:r>
          </a:p>
          <a:p>
            <a:pPr lvl="1"/>
            <a:r>
              <a:rPr lang="ja-JP" altLang="en-US" dirty="0"/>
              <a:t>サービスの遅延</a:t>
            </a:r>
            <a:r>
              <a:rPr lang="ja-JP" altLang="en-US" dirty="0" smtClean="0"/>
              <a:t>等</a:t>
            </a:r>
            <a:endParaRPr lang="en-US" altLang="ja-JP"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2</a:t>
            </a:fld>
            <a:endParaRPr lang="ja-JP" altLang="en-US" dirty="0"/>
          </a:p>
        </p:txBody>
      </p:sp>
      <p:sp>
        <p:nvSpPr>
          <p:cNvPr id="5" name="テキスト ボックス 85"/>
          <p:cNvSpPr txBox="1"/>
          <p:nvPr/>
        </p:nvSpPr>
        <p:spPr>
          <a:xfrm>
            <a:off x="457200" y="5777665"/>
            <a:ext cx="8523890" cy="439779"/>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smtClean="0"/>
              <a:t>[1] </a:t>
            </a:r>
            <a:r>
              <a:rPr lang="en-US" altLang="ja-JP" sz="900" dirty="0"/>
              <a:t>S. He, Q. Lin, J.-G. Lou, H. Zhang, M. R. </a:t>
            </a:r>
            <a:r>
              <a:rPr lang="en-US" altLang="ja-JP" sz="900" dirty="0" err="1"/>
              <a:t>Lyu</a:t>
            </a:r>
            <a:r>
              <a:rPr lang="en-US" altLang="ja-JP" sz="900" dirty="0"/>
              <a:t>, and D. </a:t>
            </a:r>
            <a:r>
              <a:rPr lang="en-US" altLang="ja-JP" sz="900" dirty="0" err="1"/>
              <a:t>Zhang,“Identifying</a:t>
            </a:r>
            <a:r>
              <a:rPr lang="en-US" altLang="ja-JP" sz="900" dirty="0"/>
              <a:t> impactful service system problems via log analysis,” </a:t>
            </a:r>
            <a:r>
              <a:rPr lang="en-US" altLang="ja-JP" sz="900" dirty="0" err="1"/>
              <a:t>inProceedings</a:t>
            </a:r>
            <a:r>
              <a:rPr lang="en-US" altLang="ja-JP" sz="900" dirty="0"/>
              <a:t> of the 2018 26th ACM Joint Meeting on European </a:t>
            </a:r>
            <a:r>
              <a:rPr lang="en-US" altLang="ja-JP" sz="900" dirty="0" err="1"/>
              <a:t>SoftwareEngineering</a:t>
            </a:r>
            <a:r>
              <a:rPr lang="en-US" altLang="ja-JP" sz="900" dirty="0"/>
              <a:t> Conference and Symposium on the Foundations of </a:t>
            </a:r>
            <a:r>
              <a:rPr lang="en-US" altLang="ja-JP" sz="900" dirty="0" err="1"/>
              <a:t>SoftwareEngineering</a:t>
            </a:r>
            <a:r>
              <a:rPr lang="en-US" altLang="ja-JP" sz="900" dirty="0"/>
              <a:t>, 2018, pp. </a:t>
            </a:r>
            <a:r>
              <a:rPr lang="en-US" altLang="ja-JP" sz="900" dirty="0" smtClean="0"/>
              <a:t>60–70.</a:t>
            </a:r>
            <a:endParaRPr kumimoji="1" lang="ja-JP" altLang="en-US" sz="1200" dirty="0"/>
          </a:p>
        </p:txBody>
      </p:sp>
    </p:spTree>
    <p:extLst>
      <p:ext uri="{BB962C8B-B14F-4D97-AF65-F5344CB8AC3E}">
        <p14:creationId xmlns:p14="http://schemas.microsoft.com/office/powerpoint/2010/main" val="26083315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コンテンツ プレースホルダー 2"/>
          <p:cNvSpPr>
            <a:spLocks noGrp="1"/>
          </p:cNvSpPr>
          <p:nvPr>
            <p:ph idx="1"/>
          </p:nvPr>
        </p:nvSpPr>
        <p:spPr>
          <a:xfrm>
            <a:off x="457200" y="1600200"/>
            <a:ext cx="8229600" cy="4525963"/>
          </a:xfrm>
        </p:spPr>
        <p:txBody>
          <a:bodyPr/>
          <a:lstStyle/>
          <a:p>
            <a:pPr marL="0" indent="0">
              <a:buNone/>
            </a:pPr>
            <a:r>
              <a:rPr lang="ja-JP" altLang="en-US" dirty="0">
                <a:latin typeface="Segoe UI" panose="020B0502040204020203" pitchFamily="34" charset="0"/>
                <a:cs typeface="Segoe UI" panose="020B0502040204020203" pitchFamily="34" charset="0"/>
              </a:rPr>
              <a:t>ログ文にレベルを設定し，出力する</a:t>
            </a:r>
            <a:r>
              <a:rPr lang="ja-JP" altLang="en-US" dirty="0" smtClean="0">
                <a:latin typeface="Segoe UI" panose="020B0502040204020203" pitchFamily="34" charset="0"/>
                <a:cs typeface="Segoe UI" panose="020B0502040204020203" pitchFamily="34" charset="0"/>
              </a:rPr>
              <a:t>ログメッセージの</a:t>
            </a:r>
            <a:r>
              <a:rPr lang="ja-JP" altLang="en-US" dirty="0">
                <a:latin typeface="Segoe UI" panose="020B0502040204020203" pitchFamily="34" charset="0"/>
                <a:cs typeface="Segoe UI" panose="020B0502040204020203" pitchFamily="34" charset="0"/>
              </a:rPr>
              <a:t>量を</a:t>
            </a:r>
            <a:r>
              <a:rPr lang="ja-JP" altLang="en-US" dirty="0" smtClean="0">
                <a:latin typeface="Segoe UI" panose="020B0502040204020203" pitchFamily="34" charset="0"/>
                <a:cs typeface="Segoe UI" panose="020B0502040204020203" pitchFamily="34" charset="0"/>
              </a:rPr>
              <a:t>制御</a:t>
            </a:r>
            <a:endParaRPr lang="en-US" altLang="ja-JP" dirty="0" smtClean="0">
              <a:latin typeface="Segoe UI" panose="020B0502040204020203" pitchFamily="34" charset="0"/>
              <a:cs typeface="Segoe UI" panose="020B0502040204020203" pitchFamily="34" charset="0"/>
            </a:endParaRPr>
          </a:p>
          <a:p>
            <a:r>
              <a:rPr lang="en-US" altLang="ja-JP" dirty="0" smtClean="0">
                <a:latin typeface="Segoe UI" panose="020B0502040204020203" pitchFamily="34" charset="0"/>
                <a:cs typeface="Segoe UI" panose="020B0502040204020203" pitchFamily="34" charset="0"/>
              </a:rPr>
              <a:t>Apache Log4j[2]</a:t>
            </a:r>
            <a:r>
              <a:rPr lang="ja-JP" altLang="en-US" dirty="0" smtClean="0">
                <a:latin typeface="Segoe UI" panose="020B0502040204020203" pitchFamily="34" charset="0"/>
                <a:cs typeface="Segoe UI" panose="020B0502040204020203" pitchFamily="34" charset="0"/>
              </a:rPr>
              <a:t>等</a:t>
            </a:r>
            <a:endParaRPr lang="en-US" altLang="ja-JP" dirty="0">
              <a:latin typeface="Segoe UI" panose="020B0502040204020203" pitchFamily="34" charset="0"/>
              <a:cs typeface="Segoe UI" panose="020B0502040204020203" pitchFamily="34" charset="0"/>
            </a:endParaRPr>
          </a:p>
        </p:txBody>
      </p:sp>
      <p:sp>
        <p:nvSpPr>
          <p:cNvPr id="2" name="タイトル 1"/>
          <p:cNvSpPr>
            <a:spLocks noGrp="1"/>
          </p:cNvSpPr>
          <p:nvPr>
            <p:ph type="title"/>
          </p:nvPr>
        </p:nvSpPr>
        <p:spPr/>
        <p:txBody>
          <a:bodyPr/>
          <a:lstStyle/>
          <a:p>
            <a:r>
              <a:rPr lang="ja-JP" altLang="en-US" dirty="0" smtClean="0"/>
              <a:t>既存手法</a:t>
            </a:r>
            <a:r>
              <a:rPr lang="en-US" altLang="ja-JP" dirty="0" smtClean="0"/>
              <a:t>: </a:t>
            </a:r>
            <a:r>
              <a:rPr lang="ja-JP" altLang="en-US" dirty="0" smtClean="0"/>
              <a:t>ロギングライブラリ</a:t>
            </a:r>
            <a:endParaRPr kumimoji="1" lang="ja-JP" altLang="en-US" dirty="0"/>
          </a:p>
        </p:txBody>
      </p:sp>
      <p:sp>
        <p:nvSpPr>
          <p:cNvPr id="15" name="スライド番号プレースホルダー 14"/>
          <p:cNvSpPr>
            <a:spLocks noGrp="1"/>
          </p:cNvSpPr>
          <p:nvPr>
            <p:ph type="sldNum" sz="quarter" idx="12"/>
          </p:nvPr>
        </p:nvSpPr>
        <p:spPr/>
        <p:txBody>
          <a:bodyPr/>
          <a:lstStyle/>
          <a:p>
            <a:fld id="{70143A14-C4A9-4AFA-BE9B-5614C7559478}" type="slidenum">
              <a:rPr lang="ja-JP" altLang="en-US" smtClean="0"/>
              <a:pPr/>
              <a:t>3</a:t>
            </a:fld>
            <a:endParaRPr lang="ja-JP" altLang="en-US" dirty="0"/>
          </a:p>
        </p:txBody>
      </p:sp>
      <p:grpSp>
        <p:nvGrpSpPr>
          <p:cNvPr id="4" name="グループ化 3"/>
          <p:cNvGrpSpPr/>
          <p:nvPr/>
        </p:nvGrpSpPr>
        <p:grpSpPr>
          <a:xfrm>
            <a:off x="1000453" y="3518196"/>
            <a:ext cx="7258510" cy="830997"/>
            <a:chOff x="401939" y="4627944"/>
            <a:chExt cx="7258510" cy="830997"/>
          </a:xfrm>
        </p:grpSpPr>
        <p:sp>
          <p:nvSpPr>
            <p:cNvPr id="17" name="テキスト ボックス 16"/>
            <p:cNvSpPr txBox="1"/>
            <p:nvPr/>
          </p:nvSpPr>
          <p:spPr>
            <a:xfrm>
              <a:off x="401939" y="4832893"/>
              <a:ext cx="3405099" cy="461665"/>
            </a:xfrm>
            <a:prstGeom prst="rect">
              <a:avLst/>
            </a:prstGeom>
            <a:noFill/>
          </p:spPr>
          <p:txBody>
            <a:bodyPr wrap="none" rtlCol="0">
              <a:spAutoFit/>
            </a:bodyPr>
            <a:lstStyle/>
            <a:p>
              <a:r>
                <a:rPr kumimoji="1" lang="ja-JP" altLang="en-US" sz="2400" dirty="0" smtClean="0">
                  <a:latin typeface="Segoe UI" panose="020B0502040204020203" pitchFamily="34" charset="0"/>
                  <a:cs typeface="Segoe UI" panose="020B0502040204020203" pitchFamily="34" charset="0"/>
                </a:rPr>
                <a:t>ログレベルの閾値を設定</a:t>
              </a:r>
              <a:endParaRPr kumimoji="1" lang="ja-JP" altLang="en-US" sz="2400" dirty="0">
                <a:latin typeface="Segoe UI" panose="020B0502040204020203" pitchFamily="34" charset="0"/>
                <a:cs typeface="Segoe UI" panose="020B0502040204020203" pitchFamily="34" charset="0"/>
              </a:endParaRPr>
            </a:p>
          </p:txBody>
        </p:sp>
        <p:sp>
          <p:nvSpPr>
            <p:cNvPr id="21" name="テキスト ボックス 20"/>
            <p:cNvSpPr txBox="1"/>
            <p:nvPr/>
          </p:nvSpPr>
          <p:spPr>
            <a:xfrm>
              <a:off x="4651292" y="4627944"/>
              <a:ext cx="3009157" cy="830997"/>
            </a:xfrm>
            <a:prstGeom prst="rect">
              <a:avLst/>
            </a:prstGeom>
            <a:noFill/>
          </p:spPr>
          <p:txBody>
            <a:bodyPr wrap="none" rtlCol="0">
              <a:spAutoFit/>
            </a:bodyPr>
            <a:lstStyle/>
            <a:p>
              <a:r>
                <a:rPr kumimoji="1" lang="ja-JP" altLang="en-US" sz="2400" dirty="0" smtClean="0">
                  <a:latin typeface="Segoe UI" panose="020B0502040204020203" pitchFamily="34" charset="0"/>
                  <a:cs typeface="Segoe UI" panose="020B0502040204020203" pitchFamily="34" charset="0"/>
                </a:rPr>
                <a:t>閾値以上のレベルの</a:t>
              </a:r>
              <a:endParaRPr kumimoji="1" lang="en-US" altLang="ja-JP" sz="2400" dirty="0" smtClean="0">
                <a:latin typeface="Segoe UI" panose="020B0502040204020203" pitchFamily="34" charset="0"/>
                <a:cs typeface="Segoe UI" panose="020B0502040204020203" pitchFamily="34" charset="0"/>
              </a:endParaRPr>
            </a:p>
            <a:p>
              <a:r>
                <a:rPr kumimoji="1" lang="ja-JP" altLang="en-US" sz="2400" dirty="0" smtClean="0">
                  <a:latin typeface="Segoe UI" panose="020B0502040204020203" pitchFamily="34" charset="0"/>
                  <a:cs typeface="Segoe UI" panose="020B0502040204020203" pitchFamily="34" charset="0"/>
                </a:rPr>
                <a:t>ログメッセージを出力</a:t>
              </a:r>
              <a:endParaRPr kumimoji="1" lang="ja-JP" altLang="en-US" sz="2400" dirty="0">
                <a:latin typeface="Segoe UI" panose="020B0502040204020203" pitchFamily="34" charset="0"/>
                <a:cs typeface="Segoe UI" panose="020B0502040204020203" pitchFamily="34" charset="0"/>
              </a:endParaRPr>
            </a:p>
          </p:txBody>
        </p:sp>
        <p:sp>
          <p:nvSpPr>
            <p:cNvPr id="3" name="右矢印 2"/>
            <p:cNvSpPr/>
            <p:nvPr/>
          </p:nvSpPr>
          <p:spPr>
            <a:xfrm>
              <a:off x="3977614" y="4950557"/>
              <a:ext cx="425380" cy="226336"/>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grpSp>
      <p:sp>
        <p:nvSpPr>
          <p:cNvPr id="22" name="テキスト ボックス 21"/>
          <p:cNvSpPr txBox="1"/>
          <p:nvPr/>
        </p:nvSpPr>
        <p:spPr>
          <a:xfrm>
            <a:off x="352468" y="4803921"/>
            <a:ext cx="1374094" cy="461665"/>
          </a:xfrm>
          <a:prstGeom prst="rect">
            <a:avLst/>
          </a:prstGeom>
          <a:noFill/>
        </p:spPr>
        <p:txBody>
          <a:bodyPr wrap="none" rtlCol="0">
            <a:spAutoFit/>
          </a:bodyPr>
          <a:lstStyle/>
          <a:p>
            <a:r>
              <a:rPr kumimoji="1" lang="ja-JP" altLang="en-US" sz="2400" dirty="0" smtClean="0">
                <a:latin typeface="Segoe UI" panose="020B0502040204020203" pitchFamily="34" charset="0"/>
                <a:cs typeface="Segoe UI" panose="020B0502040204020203" pitchFamily="34" charset="0"/>
              </a:rPr>
              <a:t>高レベル</a:t>
            </a:r>
            <a:endParaRPr kumimoji="1" lang="ja-JP" altLang="en-US" sz="2400" dirty="0">
              <a:latin typeface="Segoe UI" panose="020B0502040204020203" pitchFamily="34" charset="0"/>
              <a:cs typeface="Segoe UI" panose="020B0502040204020203" pitchFamily="34" charset="0"/>
            </a:endParaRPr>
          </a:p>
        </p:txBody>
      </p:sp>
      <p:sp>
        <p:nvSpPr>
          <p:cNvPr id="23" name="テキスト ボックス 22"/>
          <p:cNvSpPr txBox="1"/>
          <p:nvPr/>
        </p:nvSpPr>
        <p:spPr>
          <a:xfrm>
            <a:off x="7151923" y="4803921"/>
            <a:ext cx="1374094" cy="461665"/>
          </a:xfrm>
          <a:prstGeom prst="rect">
            <a:avLst/>
          </a:prstGeom>
          <a:noFill/>
        </p:spPr>
        <p:txBody>
          <a:bodyPr wrap="none" rtlCol="0">
            <a:spAutoFit/>
          </a:bodyPr>
          <a:lstStyle/>
          <a:p>
            <a:r>
              <a:rPr lang="ja-JP" altLang="en-US" sz="2400" dirty="0" smtClean="0">
                <a:latin typeface="Segoe UI" panose="020B0502040204020203" pitchFamily="34" charset="0"/>
                <a:cs typeface="Segoe UI" panose="020B0502040204020203" pitchFamily="34" charset="0"/>
              </a:rPr>
              <a:t>低レベル</a:t>
            </a:r>
            <a:endParaRPr kumimoji="1" lang="ja-JP" altLang="en-US" sz="2400" dirty="0">
              <a:latin typeface="Segoe UI" panose="020B0502040204020203" pitchFamily="34" charset="0"/>
              <a:cs typeface="Segoe UI" panose="020B0502040204020203" pitchFamily="34" charset="0"/>
            </a:endParaRPr>
          </a:p>
        </p:txBody>
      </p:sp>
      <p:grpSp>
        <p:nvGrpSpPr>
          <p:cNvPr id="24" name="グループ化 23"/>
          <p:cNvGrpSpPr/>
          <p:nvPr/>
        </p:nvGrpSpPr>
        <p:grpSpPr>
          <a:xfrm>
            <a:off x="1973729" y="4471055"/>
            <a:ext cx="5196542" cy="477892"/>
            <a:chOff x="165865" y="2620971"/>
            <a:chExt cx="5964416" cy="1049804"/>
          </a:xfrm>
        </p:grpSpPr>
        <p:sp>
          <p:nvSpPr>
            <p:cNvPr id="25" name="テキスト ボックス 24"/>
            <p:cNvSpPr txBox="1"/>
            <p:nvPr/>
          </p:nvSpPr>
          <p:spPr>
            <a:xfrm>
              <a:off x="165865" y="2656617"/>
              <a:ext cx="889027" cy="1014158"/>
            </a:xfrm>
            <a:prstGeom prst="rect">
              <a:avLst/>
            </a:prstGeom>
            <a:noFill/>
            <a:ln w="28575">
              <a:noFill/>
            </a:ln>
          </p:spPr>
          <p:txBody>
            <a:bodyPr wrap="none" rtlCol="0">
              <a:spAutoFit/>
            </a:bodyPr>
            <a:lstStyle/>
            <a:p>
              <a:r>
                <a:rPr lang="en-US" altLang="ja-JP" sz="2400" dirty="0" smtClean="0">
                  <a:solidFill>
                    <a:srgbClr val="C00000"/>
                  </a:solidFill>
                  <a:latin typeface="Segoe UI" panose="020B0502040204020203" pitchFamily="34" charset="0"/>
                  <a:cs typeface="Segoe UI" panose="020B0502040204020203" pitchFamily="34" charset="0"/>
                </a:rPr>
                <a:t>fatal</a:t>
              </a:r>
              <a:endParaRPr lang="en-US" altLang="ja-JP" sz="2400" dirty="0">
                <a:solidFill>
                  <a:srgbClr val="C00000"/>
                </a:solidFill>
                <a:latin typeface="Segoe UI" panose="020B0502040204020203" pitchFamily="34" charset="0"/>
                <a:cs typeface="Segoe UI" panose="020B0502040204020203" pitchFamily="34" charset="0"/>
              </a:endParaRPr>
            </a:p>
          </p:txBody>
        </p:sp>
        <p:sp>
          <p:nvSpPr>
            <p:cNvPr id="26" name="テキスト ボックス 25"/>
            <p:cNvSpPr txBox="1"/>
            <p:nvPr/>
          </p:nvSpPr>
          <p:spPr>
            <a:xfrm>
              <a:off x="2072748" y="2620973"/>
              <a:ext cx="979182" cy="1014158"/>
            </a:xfrm>
            <a:prstGeom prst="rect">
              <a:avLst/>
            </a:prstGeom>
            <a:noFill/>
            <a:ln w="28575">
              <a:noFill/>
            </a:ln>
          </p:spPr>
          <p:txBody>
            <a:bodyPr wrap="none" rtlCol="0">
              <a:spAutoFit/>
            </a:bodyPr>
            <a:lstStyle/>
            <a:p>
              <a:r>
                <a:rPr lang="en-US" altLang="ja-JP" sz="2400" dirty="0" smtClean="0">
                  <a:solidFill>
                    <a:srgbClr val="FFC000"/>
                  </a:solidFill>
                  <a:latin typeface="Segoe UI" panose="020B0502040204020203" pitchFamily="34" charset="0"/>
                  <a:cs typeface="Segoe UI" panose="020B0502040204020203" pitchFamily="34" charset="0"/>
                </a:rPr>
                <a:t>warn</a:t>
              </a:r>
              <a:endParaRPr lang="en-US" altLang="ja-JP" sz="2400" dirty="0">
                <a:solidFill>
                  <a:srgbClr val="FFC000"/>
                </a:solidFill>
                <a:latin typeface="Segoe UI" panose="020B0502040204020203" pitchFamily="34" charset="0"/>
                <a:cs typeface="Segoe UI" panose="020B0502040204020203" pitchFamily="34" charset="0"/>
              </a:endParaRPr>
            </a:p>
          </p:txBody>
        </p:sp>
        <p:sp>
          <p:nvSpPr>
            <p:cNvPr id="27" name="テキスト ボックス 26"/>
            <p:cNvSpPr txBox="1"/>
            <p:nvPr/>
          </p:nvSpPr>
          <p:spPr>
            <a:xfrm>
              <a:off x="1079750" y="2620973"/>
              <a:ext cx="969025" cy="1014158"/>
            </a:xfrm>
            <a:prstGeom prst="rect">
              <a:avLst/>
            </a:prstGeom>
            <a:noFill/>
            <a:ln w="28575">
              <a:noFill/>
            </a:ln>
          </p:spPr>
          <p:txBody>
            <a:bodyPr wrap="none" rtlCol="0">
              <a:spAutoFit/>
            </a:bodyPr>
            <a:lstStyle/>
            <a:p>
              <a:r>
                <a:rPr lang="en-US" altLang="ja-JP" sz="2400" dirty="0" smtClean="0">
                  <a:solidFill>
                    <a:srgbClr val="FF0000"/>
                  </a:solidFill>
                  <a:latin typeface="Segoe UI" panose="020B0502040204020203" pitchFamily="34" charset="0"/>
                  <a:cs typeface="Segoe UI" panose="020B0502040204020203" pitchFamily="34" charset="0"/>
                </a:rPr>
                <a:t>error</a:t>
              </a:r>
              <a:endParaRPr lang="en-US" altLang="ja-JP" sz="2400" dirty="0">
                <a:solidFill>
                  <a:srgbClr val="FF0000"/>
                </a:solidFill>
                <a:latin typeface="Segoe UI" panose="020B0502040204020203" pitchFamily="34" charset="0"/>
                <a:cs typeface="Segoe UI" panose="020B0502040204020203" pitchFamily="34" charset="0"/>
              </a:endParaRPr>
            </a:p>
          </p:txBody>
        </p:sp>
        <p:sp>
          <p:nvSpPr>
            <p:cNvPr id="28" name="テキスト ボックス 27"/>
            <p:cNvSpPr txBox="1"/>
            <p:nvPr/>
          </p:nvSpPr>
          <p:spPr>
            <a:xfrm>
              <a:off x="3902357" y="2620971"/>
              <a:ext cx="1220204" cy="1014158"/>
            </a:xfrm>
            <a:prstGeom prst="rect">
              <a:avLst/>
            </a:prstGeom>
            <a:noFill/>
            <a:ln w="28575">
              <a:noFill/>
            </a:ln>
          </p:spPr>
          <p:txBody>
            <a:bodyPr wrap="none" rtlCol="0">
              <a:spAutoFit/>
            </a:bodyPr>
            <a:lstStyle/>
            <a:p>
              <a:r>
                <a:rPr lang="en-US" altLang="ja-JP" sz="2400" dirty="0" smtClean="0">
                  <a:solidFill>
                    <a:srgbClr val="00B050"/>
                  </a:solidFill>
                  <a:latin typeface="Segoe UI" panose="020B0502040204020203" pitchFamily="34" charset="0"/>
                  <a:cs typeface="Segoe UI" panose="020B0502040204020203" pitchFamily="34" charset="0"/>
                </a:rPr>
                <a:t>debug</a:t>
              </a:r>
              <a:endParaRPr lang="en-US" altLang="ja-JP" sz="2400" dirty="0">
                <a:solidFill>
                  <a:srgbClr val="00B050"/>
                </a:solidFill>
                <a:latin typeface="Segoe UI" panose="020B0502040204020203" pitchFamily="34" charset="0"/>
                <a:cs typeface="Segoe UI" panose="020B0502040204020203" pitchFamily="34" charset="0"/>
              </a:endParaRPr>
            </a:p>
          </p:txBody>
        </p:sp>
        <p:sp>
          <p:nvSpPr>
            <p:cNvPr id="29" name="テキスト ボックス 28"/>
            <p:cNvSpPr txBox="1"/>
            <p:nvPr/>
          </p:nvSpPr>
          <p:spPr>
            <a:xfrm>
              <a:off x="3085987" y="2620973"/>
              <a:ext cx="817272" cy="1014158"/>
            </a:xfrm>
            <a:prstGeom prst="rect">
              <a:avLst/>
            </a:prstGeom>
            <a:noFill/>
            <a:ln w="28575">
              <a:noFill/>
            </a:ln>
          </p:spPr>
          <p:txBody>
            <a:bodyPr wrap="none" rtlCol="0">
              <a:spAutoFit/>
            </a:bodyPr>
            <a:lstStyle/>
            <a:p>
              <a:r>
                <a:rPr lang="en-US" altLang="ja-JP" sz="2400" dirty="0" smtClean="0">
                  <a:solidFill>
                    <a:srgbClr val="92D050"/>
                  </a:solidFill>
                  <a:latin typeface="Segoe UI" panose="020B0502040204020203" pitchFamily="34" charset="0"/>
                  <a:cs typeface="Segoe UI" panose="020B0502040204020203" pitchFamily="34" charset="0"/>
                </a:rPr>
                <a:t>info</a:t>
              </a:r>
              <a:endParaRPr lang="en-US" altLang="ja-JP" sz="2400" dirty="0">
                <a:solidFill>
                  <a:srgbClr val="92D050"/>
                </a:solidFill>
                <a:latin typeface="Segoe UI" panose="020B0502040204020203" pitchFamily="34" charset="0"/>
                <a:cs typeface="Segoe UI" panose="020B0502040204020203" pitchFamily="34" charset="0"/>
              </a:endParaRPr>
            </a:p>
          </p:txBody>
        </p:sp>
        <p:sp>
          <p:nvSpPr>
            <p:cNvPr id="30" name="テキスト ボックス 29"/>
            <p:cNvSpPr txBox="1"/>
            <p:nvPr/>
          </p:nvSpPr>
          <p:spPr>
            <a:xfrm>
              <a:off x="5132701" y="2647455"/>
              <a:ext cx="997580" cy="1014160"/>
            </a:xfrm>
            <a:prstGeom prst="rect">
              <a:avLst/>
            </a:prstGeom>
            <a:noFill/>
            <a:ln w="28575">
              <a:noFill/>
            </a:ln>
          </p:spPr>
          <p:txBody>
            <a:bodyPr wrap="none" rtlCol="0">
              <a:spAutoFit/>
            </a:bodyPr>
            <a:lstStyle/>
            <a:p>
              <a:r>
                <a:rPr lang="en-US" altLang="ja-JP" sz="2400" dirty="0" smtClean="0">
                  <a:solidFill>
                    <a:srgbClr val="00B0F0"/>
                  </a:solidFill>
                  <a:latin typeface="Segoe UI" panose="020B0502040204020203" pitchFamily="34" charset="0"/>
                  <a:cs typeface="Segoe UI" panose="020B0502040204020203" pitchFamily="34" charset="0"/>
                </a:rPr>
                <a:t>trace</a:t>
              </a:r>
              <a:endParaRPr lang="ja-JP" altLang="en-US" sz="2400" dirty="0">
                <a:solidFill>
                  <a:srgbClr val="00B0F0"/>
                </a:solidFill>
                <a:latin typeface="Segoe UI" panose="020B0502040204020203" pitchFamily="34" charset="0"/>
                <a:cs typeface="Segoe UI" panose="020B0502040204020203" pitchFamily="34" charset="0"/>
              </a:endParaRPr>
            </a:p>
          </p:txBody>
        </p:sp>
      </p:grpSp>
      <p:sp useBgFill="1">
        <p:nvSpPr>
          <p:cNvPr id="31" name="テキスト ボックス 30"/>
          <p:cNvSpPr txBox="1"/>
          <p:nvPr/>
        </p:nvSpPr>
        <p:spPr>
          <a:xfrm>
            <a:off x="332430" y="5406811"/>
            <a:ext cx="1953063" cy="817245"/>
          </a:xfrm>
          <a:prstGeom prst="roundRect">
            <a:avLst/>
          </a:prstGeom>
          <a:ln>
            <a:solidFill>
              <a:schemeClr val="tx1"/>
            </a:solidFill>
          </a:ln>
        </p:spPr>
        <p:txBody>
          <a:bodyPr wrap="none" lIns="0" tIns="0" rIns="0" bIns="0" rtlCol="0">
            <a:spAutoFit/>
          </a:bodyPr>
          <a:lstStyle/>
          <a:p>
            <a:pPr algn="ctr"/>
            <a:r>
              <a:rPr lang="ja-JP" altLang="en-US" sz="2400" b="1" dirty="0" smtClean="0">
                <a:latin typeface="Segoe UI" panose="020B0502040204020203" pitchFamily="34" charset="0"/>
                <a:cs typeface="Segoe UI" panose="020B0502040204020203" pitchFamily="34" charset="0"/>
              </a:rPr>
              <a:t>優先度高</a:t>
            </a:r>
            <a:endParaRPr lang="en-US" altLang="ja-JP" sz="2400" b="1" dirty="0" smtClean="0">
              <a:latin typeface="Segoe UI" panose="020B0502040204020203" pitchFamily="34" charset="0"/>
              <a:cs typeface="Segoe UI" panose="020B0502040204020203" pitchFamily="34" charset="0"/>
            </a:endParaRPr>
          </a:p>
          <a:p>
            <a:pPr algn="ctr"/>
            <a:r>
              <a:rPr lang="ja-JP" altLang="en-US" sz="2400" b="1" dirty="0" smtClean="0">
                <a:latin typeface="Segoe UI" panose="020B0502040204020203" pitchFamily="34" charset="0"/>
                <a:cs typeface="Segoe UI" panose="020B0502040204020203" pitchFamily="34" charset="0"/>
              </a:rPr>
              <a:t>ログ出力量</a:t>
            </a:r>
            <a:r>
              <a:rPr lang="en-US" altLang="ja-JP" sz="2400" b="1" dirty="0" smtClean="0">
                <a:latin typeface="Segoe UI" panose="020B0502040204020203" pitchFamily="34" charset="0"/>
                <a:cs typeface="Segoe UI" panose="020B0502040204020203" pitchFamily="34" charset="0"/>
              </a:rPr>
              <a:t>:</a:t>
            </a:r>
            <a:r>
              <a:rPr lang="ja-JP" altLang="en-US" sz="2400" b="1" dirty="0">
                <a:latin typeface="Segoe UI" panose="020B0502040204020203" pitchFamily="34" charset="0"/>
                <a:cs typeface="Segoe UI" panose="020B0502040204020203" pitchFamily="34" charset="0"/>
              </a:rPr>
              <a:t>小</a:t>
            </a:r>
            <a:endParaRPr kumimoji="1" lang="ja-JP" altLang="en-US" sz="2400" dirty="0">
              <a:latin typeface="Segoe UI" panose="020B0502040204020203" pitchFamily="34" charset="0"/>
              <a:cs typeface="Segoe UI" panose="020B0502040204020203" pitchFamily="34" charset="0"/>
            </a:endParaRPr>
          </a:p>
        </p:txBody>
      </p:sp>
      <p:sp>
        <p:nvSpPr>
          <p:cNvPr id="32" name="左右矢印 31"/>
          <p:cNvSpPr/>
          <p:nvPr/>
        </p:nvSpPr>
        <p:spPr>
          <a:xfrm>
            <a:off x="2009648" y="4913246"/>
            <a:ext cx="5127986" cy="247213"/>
          </a:xfrm>
          <a:prstGeom prst="lef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latin typeface="Segoe UI" panose="020B0502040204020203" pitchFamily="34" charset="0"/>
              <a:cs typeface="Segoe UI" panose="020B0502040204020203" pitchFamily="34" charset="0"/>
            </a:endParaRPr>
          </a:p>
        </p:txBody>
      </p:sp>
      <p:sp useBgFill="1">
        <p:nvSpPr>
          <p:cNvPr id="33" name="テキスト ボックス 32"/>
          <p:cNvSpPr txBox="1"/>
          <p:nvPr/>
        </p:nvSpPr>
        <p:spPr>
          <a:xfrm>
            <a:off x="6875587" y="5406811"/>
            <a:ext cx="1953063" cy="817245"/>
          </a:xfrm>
          <a:prstGeom prst="roundRect">
            <a:avLst/>
          </a:prstGeom>
          <a:ln>
            <a:solidFill>
              <a:schemeClr val="tx1"/>
            </a:solidFill>
          </a:ln>
        </p:spPr>
        <p:txBody>
          <a:bodyPr wrap="none" lIns="0" tIns="0" rIns="0" bIns="0" rtlCol="0">
            <a:spAutoFit/>
          </a:bodyPr>
          <a:lstStyle/>
          <a:p>
            <a:pPr algn="ctr"/>
            <a:r>
              <a:rPr lang="ja-JP" altLang="en-US" sz="2400" b="1" dirty="0" smtClean="0">
                <a:latin typeface="Segoe UI" panose="020B0502040204020203" pitchFamily="34" charset="0"/>
                <a:cs typeface="Segoe UI" panose="020B0502040204020203" pitchFamily="34" charset="0"/>
              </a:rPr>
              <a:t>詳細</a:t>
            </a:r>
            <a:endParaRPr lang="en-US" altLang="ja-JP" sz="2400" b="1" dirty="0" smtClean="0">
              <a:latin typeface="Segoe UI" panose="020B0502040204020203" pitchFamily="34" charset="0"/>
              <a:cs typeface="Segoe UI" panose="020B0502040204020203" pitchFamily="34" charset="0"/>
            </a:endParaRPr>
          </a:p>
          <a:p>
            <a:pPr algn="ctr"/>
            <a:r>
              <a:rPr lang="ja-JP" altLang="en-US" sz="2400" b="1" dirty="0" smtClean="0">
                <a:latin typeface="Segoe UI" panose="020B0502040204020203" pitchFamily="34" charset="0"/>
                <a:cs typeface="Segoe UI" panose="020B0502040204020203" pitchFamily="34" charset="0"/>
              </a:rPr>
              <a:t>ログ出力量</a:t>
            </a:r>
            <a:r>
              <a:rPr lang="en-US" altLang="ja-JP" sz="2400" b="1" dirty="0" smtClean="0">
                <a:latin typeface="Segoe UI" panose="020B0502040204020203" pitchFamily="34" charset="0"/>
                <a:cs typeface="Segoe UI" panose="020B0502040204020203" pitchFamily="34" charset="0"/>
              </a:rPr>
              <a:t>:</a:t>
            </a:r>
            <a:r>
              <a:rPr lang="ja-JP" altLang="en-US" sz="2400" b="1" dirty="0">
                <a:latin typeface="Segoe UI" panose="020B0502040204020203" pitchFamily="34" charset="0"/>
                <a:cs typeface="Segoe UI" panose="020B0502040204020203" pitchFamily="34" charset="0"/>
              </a:rPr>
              <a:t>大</a:t>
            </a:r>
            <a:endParaRPr lang="ja-JP" altLang="en-US" sz="2400" dirty="0">
              <a:latin typeface="Segoe UI" panose="020B0502040204020203" pitchFamily="34" charset="0"/>
              <a:cs typeface="Segoe UI" panose="020B0502040204020203" pitchFamily="34" charset="0"/>
            </a:endParaRPr>
          </a:p>
        </p:txBody>
      </p:sp>
      <p:grpSp>
        <p:nvGrpSpPr>
          <p:cNvPr id="5" name="グループ化 4"/>
          <p:cNvGrpSpPr/>
          <p:nvPr/>
        </p:nvGrpSpPr>
        <p:grpSpPr>
          <a:xfrm>
            <a:off x="407773" y="2538240"/>
            <a:ext cx="3381220" cy="899327"/>
            <a:chOff x="526362" y="5073738"/>
            <a:chExt cx="2897819" cy="899327"/>
          </a:xfrm>
        </p:grpSpPr>
        <p:sp>
          <p:nvSpPr>
            <p:cNvPr id="35" name="メモ 34"/>
            <p:cNvSpPr/>
            <p:nvPr/>
          </p:nvSpPr>
          <p:spPr>
            <a:xfrm rot="10800000">
              <a:off x="526362" y="5073738"/>
              <a:ext cx="2803784" cy="89457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36" name="テキスト ボックス 35"/>
            <p:cNvSpPr txBox="1"/>
            <p:nvPr/>
          </p:nvSpPr>
          <p:spPr>
            <a:xfrm>
              <a:off x="678450" y="5142068"/>
              <a:ext cx="2745731" cy="830997"/>
            </a:xfrm>
            <a:prstGeom prst="rect">
              <a:avLst/>
            </a:prstGeom>
            <a:noFill/>
          </p:spPr>
          <p:txBody>
            <a:bodyPr wrap="none" rtlCol="0">
              <a:spAutoFit/>
            </a:bodyPr>
            <a:lstStyle/>
            <a:p>
              <a:r>
                <a:rPr lang="en-US" altLang="ja-JP" sz="1600" dirty="0" err="1" smtClean="0">
                  <a:solidFill>
                    <a:srgbClr val="0070C0"/>
                  </a:solidFill>
                </a:rPr>
                <a:t>logger.error</a:t>
              </a:r>
              <a:r>
                <a:rPr lang="en-US" altLang="ja-JP" sz="1600" dirty="0" smtClean="0">
                  <a:solidFill>
                    <a:srgbClr val="0070C0"/>
                  </a:solidFill>
                </a:rPr>
                <a:t>(“Error message”);</a:t>
              </a:r>
            </a:p>
            <a:p>
              <a:r>
                <a:rPr lang="en-US" altLang="ja-JP" sz="1600" dirty="0" smtClean="0">
                  <a:solidFill>
                    <a:srgbClr val="0070C0"/>
                  </a:solidFill>
                </a:rPr>
                <a:t>logger.info(“Access log”); </a:t>
              </a:r>
            </a:p>
            <a:p>
              <a:r>
                <a:rPr lang="en-US" altLang="ja-JP" sz="1600" dirty="0" err="1" smtClean="0">
                  <a:solidFill>
                    <a:srgbClr val="0070C0"/>
                  </a:solidFill>
                </a:rPr>
                <a:t>logger.trace</a:t>
              </a:r>
              <a:r>
                <a:rPr lang="en-US" altLang="ja-JP" sz="1600" dirty="0" smtClean="0">
                  <a:solidFill>
                    <a:srgbClr val="0070C0"/>
                  </a:solidFill>
                </a:rPr>
                <a:t>(“Value of variable”);</a:t>
              </a:r>
              <a:endParaRPr lang="en-US" altLang="ja-JP" sz="1600" dirty="0">
                <a:solidFill>
                  <a:srgbClr val="0070C0"/>
                </a:solidFill>
              </a:endParaRPr>
            </a:p>
          </p:txBody>
        </p:sp>
      </p:grpSp>
      <p:sp>
        <p:nvSpPr>
          <p:cNvPr id="37" name="正方形/長方形 36"/>
          <p:cNvSpPr/>
          <p:nvPr/>
        </p:nvSpPr>
        <p:spPr>
          <a:xfrm>
            <a:off x="5366919" y="2538240"/>
            <a:ext cx="2794719" cy="89457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5466415" y="2600182"/>
            <a:ext cx="2327881" cy="584775"/>
          </a:xfrm>
          <a:prstGeom prst="rect">
            <a:avLst/>
          </a:prstGeom>
          <a:noFill/>
        </p:spPr>
        <p:txBody>
          <a:bodyPr wrap="none" rtlCol="0">
            <a:spAutoFit/>
          </a:bodyPr>
          <a:lstStyle/>
          <a:p>
            <a:r>
              <a:rPr lang="en-US" altLang="ja-JP" sz="1600" dirty="0">
                <a:solidFill>
                  <a:srgbClr val="FF0000"/>
                </a:solidFill>
              </a:rPr>
              <a:t>ERROR</a:t>
            </a:r>
            <a:r>
              <a:rPr lang="en-US" altLang="ja-JP" sz="1600" dirty="0"/>
              <a:t> </a:t>
            </a:r>
            <a:r>
              <a:rPr lang="en-US" altLang="ja-JP" sz="1600" dirty="0" err="1"/>
              <a:t>Error</a:t>
            </a:r>
            <a:r>
              <a:rPr lang="en-US" altLang="ja-JP" sz="1600" dirty="0"/>
              <a:t> </a:t>
            </a:r>
            <a:r>
              <a:rPr lang="en-US" altLang="ja-JP" sz="1600" dirty="0" smtClean="0"/>
              <a:t>message</a:t>
            </a:r>
          </a:p>
          <a:p>
            <a:r>
              <a:rPr lang="en-US" altLang="ja-JP" sz="1600" dirty="0" smtClean="0">
                <a:solidFill>
                  <a:srgbClr val="92D050"/>
                </a:solidFill>
              </a:rPr>
              <a:t>INFO</a:t>
            </a:r>
            <a:r>
              <a:rPr lang="en-US" altLang="ja-JP" sz="1600" dirty="0" smtClean="0"/>
              <a:t> Access log</a:t>
            </a:r>
            <a:endParaRPr lang="ja-JP" altLang="en-US" sz="1600" dirty="0"/>
          </a:p>
        </p:txBody>
      </p:sp>
      <p:sp>
        <p:nvSpPr>
          <p:cNvPr id="39" name="テキスト ボックス 38"/>
          <p:cNvSpPr txBox="1"/>
          <p:nvPr/>
        </p:nvSpPr>
        <p:spPr>
          <a:xfrm>
            <a:off x="3941150" y="2618696"/>
            <a:ext cx="1116702" cy="733663"/>
          </a:xfrm>
          <a:prstGeom prst="rightArrow">
            <a:avLst>
              <a:gd name="adj1" fmla="val 50000"/>
              <a:gd name="adj2" fmla="val 27442"/>
            </a:avLst>
          </a:prstGeom>
          <a:noFill/>
          <a:ln w="28575">
            <a:solidFill>
              <a:schemeClr val="tx1"/>
            </a:solidFill>
          </a:ln>
        </p:spPr>
        <p:txBody>
          <a:bodyPr wrap="none" rtlCol="0">
            <a:spAutoFit/>
          </a:bodyPr>
          <a:lstStyle/>
          <a:p>
            <a:r>
              <a:rPr lang="ja-JP" altLang="en-US" dirty="0" smtClean="0"/>
              <a:t>閾値</a:t>
            </a:r>
            <a:r>
              <a:rPr lang="en-US" altLang="ja-JP" dirty="0" smtClean="0">
                <a:solidFill>
                  <a:srgbClr val="92D050"/>
                </a:solidFill>
              </a:rPr>
              <a:t>info</a:t>
            </a:r>
            <a:endParaRPr kumimoji="1" lang="ja-JP" altLang="en-US" dirty="0">
              <a:solidFill>
                <a:srgbClr val="92D050"/>
              </a:solidFill>
            </a:endParaRPr>
          </a:p>
        </p:txBody>
      </p:sp>
      <p:sp>
        <p:nvSpPr>
          <p:cNvPr id="40" name="テキスト ボックス 85"/>
          <p:cNvSpPr txBox="1"/>
          <p:nvPr/>
        </p:nvSpPr>
        <p:spPr>
          <a:xfrm>
            <a:off x="460328" y="6336354"/>
            <a:ext cx="4392137" cy="26129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smtClean="0"/>
              <a:t>[2] </a:t>
            </a:r>
            <a:r>
              <a:rPr lang="en-US" altLang="ja-JP" sz="900" dirty="0"/>
              <a:t>Apache Software Foundation</a:t>
            </a:r>
            <a:r>
              <a:rPr lang="en-US" altLang="ja-JP" sz="900" dirty="0" smtClean="0"/>
              <a:t>, </a:t>
            </a:r>
            <a:r>
              <a:rPr lang="en-US" altLang="ja-JP" sz="900" dirty="0"/>
              <a:t>“Apache log4j 2,” http://</a:t>
            </a:r>
            <a:r>
              <a:rPr lang="en-US" altLang="ja-JP" sz="900" dirty="0" smtClean="0"/>
              <a:t>logging.apache.org/log4j.</a:t>
            </a:r>
            <a:endParaRPr lang="en-US" altLang="ja-JP" sz="1200" dirty="0" smtClean="0"/>
          </a:p>
          <a:p>
            <a:endParaRPr kumimoji="1" lang="ja-JP" altLang="en-US" sz="1200" dirty="0"/>
          </a:p>
        </p:txBody>
      </p:sp>
    </p:spTree>
    <p:extLst>
      <p:ext uri="{BB962C8B-B14F-4D97-AF65-F5344CB8AC3E}">
        <p14:creationId xmlns:p14="http://schemas.microsoft.com/office/powerpoint/2010/main" val="2782969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cs typeface="Segoe UI" panose="020B0502040204020203" pitchFamily="34" charset="0"/>
              </a:rPr>
              <a:t>ロギング</a:t>
            </a:r>
            <a:r>
              <a:rPr lang="ja-JP" altLang="en-US" dirty="0">
                <a:cs typeface="Segoe UI" panose="020B0502040204020203" pitchFamily="34" charset="0"/>
              </a:rPr>
              <a:t>ライブラリ</a:t>
            </a:r>
            <a:r>
              <a:rPr lang="ja-JP" altLang="en-US" dirty="0" smtClean="0">
                <a:cs typeface="Segoe UI" panose="020B0502040204020203" pitchFamily="34" charset="0"/>
              </a:rPr>
              <a:t>の課題</a:t>
            </a:r>
            <a:endParaRPr kumimoji="1" lang="ja-JP" altLang="en-US" dirty="0">
              <a:cs typeface="Segoe UI" panose="020B0502040204020203" pitchFamily="34" charset="0"/>
            </a:endParaRPr>
          </a:p>
        </p:txBody>
      </p:sp>
      <p:sp>
        <p:nvSpPr>
          <p:cNvPr id="4" name="テキスト ボックス 3"/>
          <p:cNvSpPr txBox="1"/>
          <p:nvPr/>
        </p:nvSpPr>
        <p:spPr>
          <a:xfrm>
            <a:off x="144829" y="2210338"/>
            <a:ext cx="3975023" cy="1124426"/>
          </a:xfrm>
          <a:prstGeom prst="cloudCallout">
            <a:avLst>
              <a:gd name="adj1" fmla="val 38503"/>
              <a:gd name="adj2" fmla="val 62882"/>
            </a:avLst>
          </a:prstGeom>
          <a:noFill/>
          <a:ln>
            <a:solidFill>
              <a:schemeClr val="tx1"/>
            </a:solidFill>
          </a:ln>
        </p:spPr>
        <p:txBody>
          <a:bodyPr wrap="none" lIns="0" tIns="0" rIns="0" bIns="0" rtlCol="0">
            <a:spAutoFit/>
          </a:bodyPr>
          <a:lstStyle/>
          <a:p>
            <a:pPr algn="ctr"/>
            <a:r>
              <a:rPr lang="ja-JP" altLang="en-US" sz="2400" dirty="0" smtClean="0">
                <a:latin typeface="Segoe UI" panose="020B0502040204020203" pitchFamily="34" charset="0"/>
                <a:cs typeface="Segoe UI" panose="020B0502040204020203" pitchFamily="34" charset="0"/>
              </a:rPr>
              <a:t>デバッグのためには</a:t>
            </a:r>
            <a:endParaRPr lang="en-US" altLang="ja-JP" sz="2400" dirty="0" smtClean="0">
              <a:latin typeface="Segoe UI" panose="020B0502040204020203" pitchFamily="34" charset="0"/>
              <a:cs typeface="Segoe UI" panose="020B0502040204020203" pitchFamily="34" charset="0"/>
            </a:endParaRPr>
          </a:p>
          <a:p>
            <a:pPr algn="ctr"/>
            <a:r>
              <a:rPr lang="ja-JP" altLang="en-US" sz="2400" dirty="0" smtClean="0">
                <a:latin typeface="Segoe UI" panose="020B0502040204020203" pitchFamily="34" charset="0"/>
                <a:cs typeface="Segoe UI" panose="020B0502040204020203" pitchFamily="34" charset="0"/>
              </a:rPr>
              <a:t>詳細な情報が必要</a:t>
            </a:r>
            <a:endParaRPr lang="en-US" altLang="ja-JP" sz="2400" dirty="0" smtClean="0">
              <a:latin typeface="Segoe UI" panose="020B0502040204020203" pitchFamily="34" charset="0"/>
              <a:cs typeface="Segoe UI" panose="020B0502040204020203" pitchFamily="34" charset="0"/>
            </a:endParaRPr>
          </a:p>
        </p:txBody>
      </p:sp>
      <p:sp>
        <p:nvSpPr>
          <p:cNvPr id="6" name="テキスト ボックス 5"/>
          <p:cNvSpPr txBox="1"/>
          <p:nvPr/>
        </p:nvSpPr>
        <p:spPr>
          <a:xfrm>
            <a:off x="5168723" y="2367243"/>
            <a:ext cx="3438188" cy="1124426"/>
          </a:xfrm>
          <a:prstGeom prst="cloudCallout">
            <a:avLst>
              <a:gd name="adj1" fmla="val -36943"/>
              <a:gd name="adj2" fmla="val 65150"/>
            </a:avLst>
          </a:prstGeom>
          <a:noFill/>
          <a:ln>
            <a:solidFill>
              <a:schemeClr val="tx1"/>
            </a:solidFill>
          </a:ln>
        </p:spPr>
        <p:txBody>
          <a:bodyPr wrap="none" lIns="0" tIns="0" rIns="0" bIns="0" rtlCol="0">
            <a:spAutoFit/>
          </a:bodyPr>
          <a:lstStyle/>
          <a:p>
            <a:pPr algn="ctr"/>
            <a:r>
              <a:rPr lang="ja-JP" altLang="en-US" sz="2400" dirty="0" smtClean="0">
                <a:latin typeface="Segoe UI" panose="020B0502040204020203" pitchFamily="34" charset="0"/>
                <a:cs typeface="Segoe UI" panose="020B0502040204020203" pitchFamily="34" charset="0"/>
              </a:rPr>
              <a:t>低レベルにすると</a:t>
            </a:r>
            <a:endParaRPr lang="en-US" altLang="ja-JP" sz="2400" dirty="0" smtClean="0">
              <a:latin typeface="Segoe UI" panose="020B0502040204020203" pitchFamily="34" charset="0"/>
              <a:cs typeface="Segoe UI" panose="020B0502040204020203" pitchFamily="34" charset="0"/>
            </a:endParaRPr>
          </a:p>
          <a:p>
            <a:pPr algn="ctr"/>
            <a:r>
              <a:rPr lang="ja-JP" altLang="en-US" sz="2400" dirty="0" smtClean="0">
                <a:latin typeface="Segoe UI" panose="020B0502040204020203" pitchFamily="34" charset="0"/>
                <a:cs typeface="Segoe UI" panose="020B0502040204020203" pitchFamily="34" charset="0"/>
              </a:rPr>
              <a:t>記録量が膨大</a:t>
            </a:r>
            <a:endParaRPr lang="en-US" altLang="ja-JP" sz="2400" dirty="0" smtClean="0">
              <a:latin typeface="Segoe UI" panose="020B0502040204020203" pitchFamily="34" charset="0"/>
              <a:cs typeface="Segoe UI" panose="020B0502040204020203" pitchFamily="34" charset="0"/>
            </a:endParaRPr>
          </a:p>
        </p:txBody>
      </p:sp>
      <p:sp>
        <p:nvSpPr>
          <p:cNvPr id="7" name="下矢印 6"/>
          <p:cNvSpPr/>
          <p:nvPr/>
        </p:nvSpPr>
        <p:spPr>
          <a:xfrm>
            <a:off x="4119852" y="4934905"/>
            <a:ext cx="904296" cy="277856"/>
          </a:xfrm>
          <a:prstGeom prst="downArrow">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sp>
        <p:nvSpPr>
          <p:cNvPr id="3" name="テキスト ボックス 2"/>
          <p:cNvSpPr txBox="1"/>
          <p:nvPr/>
        </p:nvSpPr>
        <p:spPr>
          <a:xfrm>
            <a:off x="1583856" y="5330144"/>
            <a:ext cx="5976316" cy="830997"/>
          </a:xfrm>
          <a:prstGeom prst="rect">
            <a:avLst/>
          </a:prstGeom>
          <a:solidFill>
            <a:srgbClr val="FFFF99"/>
          </a:solidFill>
        </p:spPr>
        <p:txBody>
          <a:bodyPr wrap="none" rtlCol="0">
            <a:spAutoFit/>
          </a:bodyPr>
          <a:lstStyle/>
          <a:p>
            <a:pPr algn="ctr"/>
            <a:r>
              <a:rPr kumimoji="1" lang="ja-JP" altLang="en-US" sz="2400" u="sng" dirty="0" smtClean="0">
                <a:latin typeface="Segoe UI" panose="020B0502040204020203" pitchFamily="34" charset="0"/>
                <a:cs typeface="Segoe UI" panose="020B0502040204020203" pitchFamily="34" charset="0"/>
              </a:rPr>
              <a:t>プログラムが</a:t>
            </a:r>
            <a:r>
              <a:rPr lang="ja-JP" altLang="en-US" sz="2400" u="sng" dirty="0" smtClean="0">
                <a:latin typeface="Segoe UI" panose="020B0502040204020203" pitchFamily="34" charset="0"/>
                <a:cs typeface="Segoe UI" panose="020B0502040204020203" pitchFamily="34" charset="0"/>
              </a:rPr>
              <a:t>未知の</a:t>
            </a:r>
            <a:r>
              <a:rPr kumimoji="1" lang="ja-JP" altLang="en-US" sz="2400" u="sng" dirty="0" smtClean="0">
                <a:latin typeface="Segoe UI" panose="020B0502040204020203" pitchFamily="34" charset="0"/>
                <a:cs typeface="Segoe UI" panose="020B0502040204020203" pitchFamily="34" charset="0"/>
              </a:rPr>
              <a:t>挙動を起こした場合のみ</a:t>
            </a:r>
            <a:endParaRPr kumimoji="1" lang="en-US" altLang="ja-JP" sz="2400" u="sng" dirty="0" smtClean="0">
              <a:latin typeface="Segoe UI" panose="020B0502040204020203" pitchFamily="34" charset="0"/>
              <a:cs typeface="Segoe UI" panose="020B0502040204020203" pitchFamily="34" charset="0"/>
            </a:endParaRPr>
          </a:p>
          <a:p>
            <a:pPr algn="ctr"/>
            <a:r>
              <a:rPr kumimoji="1" lang="ja-JP" altLang="en-US" sz="2400" u="sng" dirty="0" smtClean="0">
                <a:latin typeface="Segoe UI" panose="020B0502040204020203" pitchFamily="34" charset="0"/>
                <a:cs typeface="Segoe UI" panose="020B0502040204020203" pitchFamily="34" charset="0"/>
              </a:rPr>
              <a:t>詳細にロギングする手法を提案</a:t>
            </a:r>
            <a:endParaRPr kumimoji="1" lang="ja-JP" altLang="en-US" sz="2400" u="sng" dirty="0">
              <a:latin typeface="Segoe UI" panose="020B0502040204020203" pitchFamily="34" charset="0"/>
              <a:cs typeface="Segoe UI" panose="020B0502040204020203" pitchFamily="34" charset="0"/>
            </a:endParaRPr>
          </a:p>
        </p:txBody>
      </p:sp>
      <p:sp>
        <p:nvSpPr>
          <p:cNvPr id="8" name="テキスト ボックス 7"/>
          <p:cNvSpPr txBox="1"/>
          <p:nvPr/>
        </p:nvSpPr>
        <p:spPr>
          <a:xfrm>
            <a:off x="5808439" y="4718909"/>
            <a:ext cx="248786" cy="369332"/>
          </a:xfrm>
          <a:prstGeom prst="rect">
            <a:avLst/>
          </a:prstGeom>
          <a:noFill/>
        </p:spPr>
        <p:txBody>
          <a:bodyPr wrap="none" rtlCol="0">
            <a:spAutoFit/>
          </a:bodyPr>
          <a:lstStyle/>
          <a:p>
            <a:r>
              <a:rPr lang="en-US" altLang="ja-JP" dirty="0" smtClean="0">
                <a:latin typeface="Segoe UI" panose="020B0502040204020203" pitchFamily="34" charset="0"/>
                <a:cs typeface="Segoe UI" panose="020B0502040204020203" pitchFamily="34" charset="0"/>
              </a:rPr>
              <a:t> </a:t>
            </a:r>
            <a:endParaRPr kumimoji="1" lang="ja-JP" altLang="en-US" dirty="0">
              <a:latin typeface="Segoe UI" panose="020B0502040204020203" pitchFamily="34" charset="0"/>
              <a:cs typeface="Segoe UI" panose="020B0502040204020203" pitchFamily="34" charset="0"/>
            </a:endParaRPr>
          </a:p>
        </p:txBody>
      </p:sp>
      <p:sp>
        <p:nvSpPr>
          <p:cNvPr id="9" name="スライド番号プレースホルダー 8"/>
          <p:cNvSpPr>
            <a:spLocks noGrp="1"/>
          </p:cNvSpPr>
          <p:nvPr>
            <p:ph type="sldNum" sz="quarter" idx="12"/>
          </p:nvPr>
        </p:nvSpPr>
        <p:spPr/>
        <p:txBody>
          <a:bodyPr/>
          <a:lstStyle/>
          <a:p>
            <a:fld id="{70143A14-C4A9-4AFA-BE9B-5614C7559478}" type="slidenum">
              <a:rPr lang="ja-JP" altLang="en-US" smtClean="0"/>
              <a:pPr/>
              <a:t>4</a:t>
            </a:fld>
            <a:endParaRPr lang="ja-JP" altLang="en-US" dirty="0"/>
          </a:p>
        </p:txBody>
      </p:sp>
      <p:pic>
        <p:nvPicPr>
          <p:cNvPr id="14" name="図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9751" y="3050407"/>
            <a:ext cx="1884498" cy="1884498"/>
          </a:xfrm>
          <a:prstGeom prst="rect">
            <a:avLst/>
          </a:prstGeom>
        </p:spPr>
      </p:pic>
      <p:sp>
        <p:nvSpPr>
          <p:cNvPr id="15" name="コンテンツ プレースホルダー 2"/>
          <p:cNvSpPr>
            <a:spLocks noGrp="1"/>
          </p:cNvSpPr>
          <p:nvPr>
            <p:ph idx="1"/>
          </p:nvPr>
        </p:nvSpPr>
        <p:spPr>
          <a:xfrm>
            <a:off x="457199" y="1600200"/>
            <a:ext cx="8634249" cy="4525963"/>
          </a:xfrm>
        </p:spPr>
        <p:txBody>
          <a:bodyPr/>
          <a:lstStyle/>
          <a:p>
            <a:pPr marL="0" indent="0">
              <a:buNone/>
            </a:pPr>
            <a:r>
              <a:rPr lang="ja-JP" altLang="en-US" dirty="0" smtClean="0"/>
              <a:t>ログ</a:t>
            </a:r>
            <a:r>
              <a:rPr lang="ja-JP" altLang="en-US" dirty="0"/>
              <a:t>レベル</a:t>
            </a:r>
            <a:r>
              <a:rPr lang="ja-JP" altLang="en-US" dirty="0" smtClean="0"/>
              <a:t>の閾値はプログラム実行前に静的に決定</a:t>
            </a:r>
            <a:endParaRPr lang="en-US" altLang="ja-JP" dirty="0" smtClean="0"/>
          </a:p>
        </p:txBody>
      </p:sp>
      <p:sp>
        <p:nvSpPr>
          <p:cNvPr id="5" name="テキスト ボックス 4"/>
          <p:cNvSpPr txBox="1"/>
          <p:nvPr/>
        </p:nvSpPr>
        <p:spPr>
          <a:xfrm>
            <a:off x="2079789" y="3350004"/>
            <a:ext cx="1184940" cy="523220"/>
          </a:xfrm>
          <a:prstGeom prst="rect">
            <a:avLst/>
          </a:prstGeom>
          <a:noFill/>
        </p:spPr>
        <p:txBody>
          <a:bodyPr wrap="none" rtlCol="0">
            <a:spAutoFit/>
          </a:bodyPr>
          <a:lstStyle/>
          <a:p>
            <a:r>
              <a:rPr kumimoji="1" lang="en-US" altLang="ja-JP" sz="2800" dirty="0" smtClean="0">
                <a:solidFill>
                  <a:srgbClr val="00B0F0"/>
                </a:solidFill>
              </a:rPr>
              <a:t>trace</a:t>
            </a:r>
            <a:r>
              <a:rPr kumimoji="1" lang="en-US" altLang="ja-JP" sz="2800" dirty="0" smtClean="0"/>
              <a:t>?</a:t>
            </a:r>
            <a:endParaRPr kumimoji="1" lang="ja-JP" altLang="en-US" sz="2800" dirty="0"/>
          </a:p>
        </p:txBody>
      </p:sp>
      <p:sp>
        <p:nvSpPr>
          <p:cNvPr id="12" name="テキスト ボックス 11"/>
          <p:cNvSpPr txBox="1"/>
          <p:nvPr/>
        </p:nvSpPr>
        <p:spPr>
          <a:xfrm>
            <a:off x="5973872" y="3582069"/>
            <a:ext cx="965329" cy="523220"/>
          </a:xfrm>
          <a:prstGeom prst="rect">
            <a:avLst/>
          </a:prstGeom>
          <a:noFill/>
        </p:spPr>
        <p:txBody>
          <a:bodyPr wrap="none" rtlCol="0">
            <a:spAutoFit/>
          </a:bodyPr>
          <a:lstStyle/>
          <a:p>
            <a:r>
              <a:rPr kumimoji="1" lang="en-US" altLang="ja-JP" sz="2800" dirty="0" smtClean="0">
                <a:solidFill>
                  <a:srgbClr val="92D050"/>
                </a:solidFill>
              </a:rPr>
              <a:t>info</a:t>
            </a:r>
            <a:r>
              <a:rPr kumimoji="1" lang="en-US" altLang="ja-JP" sz="2800" dirty="0" smtClean="0"/>
              <a:t>?</a:t>
            </a:r>
            <a:endParaRPr kumimoji="1" lang="ja-JP" altLang="en-US" sz="2800" dirty="0"/>
          </a:p>
        </p:txBody>
      </p:sp>
    </p:spTree>
    <p:extLst>
      <p:ext uri="{BB962C8B-B14F-4D97-AF65-F5344CB8AC3E}">
        <p14:creationId xmlns:p14="http://schemas.microsoft.com/office/powerpoint/2010/main" val="530041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r>
              <a:rPr lang="en-US" altLang="ja-JP" dirty="0" smtClean="0"/>
              <a:t>: PADLA</a:t>
            </a:r>
            <a:endParaRPr kumimoji="1" lang="ja-JP" altLang="en-US" dirty="0"/>
          </a:p>
        </p:txBody>
      </p:sp>
      <p:sp>
        <p:nvSpPr>
          <p:cNvPr id="3" name="コンテンツ プレースホルダー 2"/>
          <p:cNvSpPr>
            <a:spLocks noGrp="1"/>
          </p:cNvSpPr>
          <p:nvPr>
            <p:ph idx="1"/>
          </p:nvPr>
        </p:nvSpPr>
        <p:spPr>
          <a:xfrm>
            <a:off x="457200" y="1600200"/>
            <a:ext cx="8575876" cy="4525963"/>
          </a:xfrm>
        </p:spPr>
        <p:txBody>
          <a:bodyPr/>
          <a:lstStyle/>
          <a:p>
            <a:pPr marL="0" indent="0">
              <a:buNone/>
            </a:pPr>
            <a:r>
              <a:rPr lang="ja-JP" altLang="en-US" dirty="0" smtClean="0"/>
              <a:t>プログラム実行時の挙動に応じて</a:t>
            </a:r>
            <a:r>
              <a:rPr lang="ja-JP" altLang="en-US" u="sng" dirty="0" smtClean="0"/>
              <a:t>ログレベルの閾値を動的に制御</a:t>
            </a:r>
            <a:endParaRPr lang="en-US" altLang="ja-JP" u="sng" dirty="0" smtClean="0"/>
          </a:p>
          <a:p>
            <a:pPr marL="400050">
              <a:buFont typeface="Arial" panose="020B0604020202020204" pitchFamily="34" charset="0"/>
              <a:buChar char="•"/>
            </a:pPr>
            <a:r>
              <a:rPr lang="en-US" altLang="ja-JP" dirty="0" smtClean="0"/>
              <a:t>Apache Log4j2</a:t>
            </a:r>
            <a:r>
              <a:rPr lang="ja-JP" altLang="en-US" dirty="0" smtClean="0"/>
              <a:t>の拡張として実装</a:t>
            </a:r>
            <a:endParaRPr lang="en-US" altLang="ja-JP" dirty="0" smtClean="0"/>
          </a:p>
          <a:p>
            <a:pPr marL="857250" lvl="1" indent="-342900">
              <a:buFont typeface="Wingdings" panose="05000000000000000000" pitchFamily="2" charset="2"/>
              <a:buChar char="Ø"/>
            </a:pPr>
            <a:r>
              <a:rPr lang="en-US" altLang="ja-JP" dirty="0" smtClean="0"/>
              <a:t>Java</a:t>
            </a:r>
            <a:r>
              <a:rPr lang="ja-JP" altLang="en-US" dirty="0" smtClean="0"/>
              <a:t>プログラムが対象</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BA4B9AC8-E9EB-4612-B68B-621D0A3BC930}" type="slidenum">
              <a:rPr lang="ja-JP" altLang="en-US" smtClean="0"/>
              <a:pPr/>
              <a:t>5</a:t>
            </a:fld>
            <a:endParaRPr lang="ja-JP" altLang="en-US" dirty="0"/>
          </a:p>
        </p:txBody>
      </p:sp>
      <p:sp>
        <p:nvSpPr>
          <p:cNvPr id="85" name="テキスト ボックス 84"/>
          <p:cNvSpPr txBox="1"/>
          <p:nvPr/>
        </p:nvSpPr>
        <p:spPr>
          <a:xfrm>
            <a:off x="100513" y="3476127"/>
            <a:ext cx="1247456" cy="646331"/>
          </a:xfrm>
          <a:prstGeom prst="rect">
            <a:avLst/>
          </a:prstGeom>
          <a:noFill/>
          <a:ln>
            <a:noFill/>
          </a:ln>
        </p:spPr>
        <p:txBody>
          <a:bodyPr wrap="none" rtlCol="0">
            <a:spAutoFit/>
          </a:bodyPr>
          <a:lstStyle/>
          <a:p>
            <a:pPr algn="ctr"/>
            <a:r>
              <a:rPr lang="ja-JP" altLang="en-US" dirty="0" smtClean="0">
                <a:latin typeface="Segoe UI" panose="020B0502040204020203" pitchFamily="34" charset="0"/>
                <a:cs typeface="Segoe UI" panose="020B0502040204020203" pitchFamily="34" charset="0"/>
              </a:rPr>
              <a:t>ログレベル</a:t>
            </a:r>
            <a:endParaRPr lang="en-US" altLang="ja-JP" dirty="0" smtClean="0">
              <a:latin typeface="Segoe UI" panose="020B0502040204020203" pitchFamily="34" charset="0"/>
              <a:cs typeface="Segoe UI" panose="020B0502040204020203" pitchFamily="34" charset="0"/>
            </a:endParaRPr>
          </a:p>
          <a:p>
            <a:pPr algn="ctr"/>
            <a:r>
              <a:rPr lang="ja-JP" altLang="en-US" dirty="0" smtClean="0">
                <a:latin typeface="Segoe UI" panose="020B0502040204020203" pitchFamily="34" charset="0"/>
                <a:cs typeface="Segoe UI" panose="020B0502040204020203" pitchFamily="34" charset="0"/>
              </a:rPr>
              <a:t>閾値</a:t>
            </a:r>
            <a:endParaRPr lang="en-US" altLang="ja-JP" dirty="0" smtClean="0">
              <a:latin typeface="Segoe UI" panose="020B0502040204020203" pitchFamily="34" charset="0"/>
              <a:cs typeface="Segoe UI" panose="020B0502040204020203" pitchFamily="34" charset="0"/>
            </a:endParaRPr>
          </a:p>
        </p:txBody>
      </p:sp>
      <p:cxnSp>
        <p:nvCxnSpPr>
          <p:cNvPr id="86" name="直線コネクタ 85"/>
          <p:cNvCxnSpPr/>
          <p:nvPr/>
        </p:nvCxnSpPr>
        <p:spPr>
          <a:xfrm>
            <a:off x="6738951" y="4197176"/>
            <a:ext cx="0" cy="6193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87" name="テキスト ボックス 86"/>
          <p:cNvSpPr txBox="1"/>
          <p:nvPr/>
        </p:nvSpPr>
        <p:spPr>
          <a:xfrm>
            <a:off x="4481015" y="4526890"/>
            <a:ext cx="1234881" cy="349702"/>
          </a:xfrm>
          <a:prstGeom prst="rect">
            <a:avLst/>
          </a:prstGeom>
          <a:ln w="15875">
            <a:noFill/>
          </a:ln>
        </p:spPr>
        <p:txBody>
          <a:bodyPr wrap="none" lIns="36000" tIns="36000" rIns="36000" bIns="36000" rtlCol="0">
            <a:spAutoFit/>
          </a:bodyPr>
          <a:lstStyle/>
          <a:p>
            <a:r>
              <a:rPr lang="ja-JP" altLang="en-US" b="1" dirty="0" smtClean="0">
                <a:solidFill>
                  <a:srgbClr val="FF0000"/>
                </a:solidFill>
                <a:latin typeface="Segoe UI" panose="020B0502040204020203" pitchFamily="34" charset="0"/>
                <a:cs typeface="Segoe UI" panose="020B0502040204020203" pitchFamily="34" charset="0"/>
              </a:rPr>
              <a:t>未知の挙動</a:t>
            </a:r>
            <a:endParaRPr lang="ja-JP" altLang="en-US" b="1" dirty="0">
              <a:latin typeface="Segoe UI" panose="020B0502040204020203" pitchFamily="34" charset="0"/>
              <a:cs typeface="Segoe UI" panose="020B0502040204020203" pitchFamily="34" charset="0"/>
            </a:endParaRPr>
          </a:p>
        </p:txBody>
      </p:sp>
      <p:cxnSp>
        <p:nvCxnSpPr>
          <p:cNvPr id="88" name="直線矢印コネクタ 87"/>
          <p:cNvCxnSpPr/>
          <p:nvPr/>
        </p:nvCxnSpPr>
        <p:spPr>
          <a:xfrm>
            <a:off x="1378527" y="4434543"/>
            <a:ext cx="7545220" cy="0"/>
          </a:xfrm>
          <a:prstGeom prst="straightConnector1">
            <a:avLst/>
          </a:prstGeom>
          <a:ln w="762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89" name="グループ化 88"/>
          <p:cNvGrpSpPr/>
          <p:nvPr/>
        </p:nvGrpSpPr>
        <p:grpSpPr>
          <a:xfrm>
            <a:off x="1378527" y="3235935"/>
            <a:ext cx="7654549" cy="894181"/>
            <a:chOff x="1378527" y="3191558"/>
            <a:chExt cx="7654549" cy="894181"/>
          </a:xfrm>
        </p:grpSpPr>
        <p:sp>
          <p:nvSpPr>
            <p:cNvPr id="90" name="テキスト ボックス 89"/>
            <p:cNvSpPr txBox="1"/>
            <p:nvPr/>
          </p:nvSpPr>
          <p:spPr>
            <a:xfrm>
              <a:off x="7014510" y="3480059"/>
              <a:ext cx="1066319" cy="369332"/>
            </a:xfrm>
            <a:prstGeom prst="rect">
              <a:avLst/>
            </a:prstGeom>
            <a:noFill/>
            <a:ln w="38100">
              <a:noFill/>
            </a:ln>
          </p:spPr>
          <p:txBody>
            <a:bodyPr wrap="none" rtlCol="0">
              <a:spAutoFit/>
            </a:bodyPr>
            <a:lstStyle/>
            <a:p>
              <a:pPr algn="ctr"/>
              <a:r>
                <a:rPr lang="ja-JP" altLang="en-US" b="1" dirty="0" smtClean="0">
                  <a:solidFill>
                    <a:srgbClr val="92D050"/>
                  </a:solidFill>
                  <a:latin typeface="Segoe UI" panose="020B0502040204020203" pitchFamily="34" charset="0"/>
                  <a:cs typeface="Segoe UI" panose="020B0502040204020203" pitchFamily="34" charset="0"/>
                </a:rPr>
                <a:t>高レベル</a:t>
              </a:r>
              <a:endParaRPr lang="ja-JP" altLang="en-US" b="1" dirty="0">
                <a:solidFill>
                  <a:srgbClr val="92D050"/>
                </a:solidFill>
                <a:latin typeface="Segoe UI" panose="020B0502040204020203" pitchFamily="34" charset="0"/>
                <a:cs typeface="Segoe UI" panose="020B0502040204020203" pitchFamily="34" charset="0"/>
              </a:endParaRPr>
            </a:p>
          </p:txBody>
        </p:sp>
        <p:grpSp>
          <p:nvGrpSpPr>
            <p:cNvPr id="91" name="グループ化 90"/>
            <p:cNvGrpSpPr/>
            <p:nvPr/>
          </p:nvGrpSpPr>
          <p:grpSpPr>
            <a:xfrm>
              <a:off x="2862284" y="3258565"/>
              <a:ext cx="483631" cy="632086"/>
              <a:chOff x="2001601" y="988879"/>
              <a:chExt cx="1270229" cy="1501933"/>
            </a:xfrm>
          </p:grpSpPr>
          <p:sp>
            <p:nvSpPr>
              <p:cNvPr id="111" name="正方形/長方形 110"/>
              <p:cNvSpPr/>
              <p:nvPr/>
            </p:nvSpPr>
            <p:spPr>
              <a:xfrm>
                <a:off x="2001601" y="988879"/>
                <a:ext cx="1270229" cy="150193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cxnSp>
            <p:nvCxnSpPr>
              <p:cNvPr id="112" name="直線コネクタ 111"/>
              <p:cNvCxnSpPr/>
              <p:nvPr/>
            </p:nvCxnSpPr>
            <p:spPr>
              <a:xfrm>
                <a:off x="2165314" y="1162645"/>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a:off x="2165314" y="1315045"/>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2" name="テキスト ボックス 91"/>
            <p:cNvSpPr txBox="1"/>
            <p:nvPr/>
          </p:nvSpPr>
          <p:spPr>
            <a:xfrm>
              <a:off x="4197502" y="3341560"/>
              <a:ext cx="1502335" cy="646331"/>
            </a:xfrm>
            <a:prstGeom prst="rect">
              <a:avLst/>
            </a:prstGeom>
            <a:noFill/>
            <a:ln w="38100">
              <a:noFill/>
            </a:ln>
          </p:spPr>
          <p:txBody>
            <a:bodyPr wrap="none" rtlCol="0">
              <a:spAutoFit/>
            </a:bodyPr>
            <a:lstStyle/>
            <a:p>
              <a:pPr algn="ctr"/>
              <a:r>
                <a:rPr lang="ja-JP" altLang="en-US" b="1" dirty="0" smtClean="0">
                  <a:solidFill>
                    <a:srgbClr val="00B0F0"/>
                  </a:solidFill>
                  <a:latin typeface="Segoe UI" panose="020B0502040204020203" pitchFamily="34" charset="0"/>
                  <a:cs typeface="Segoe UI" panose="020B0502040204020203" pitchFamily="34" charset="0"/>
                </a:rPr>
                <a:t>低レベル</a:t>
              </a:r>
              <a:endParaRPr lang="en-US" altLang="ja-JP" b="1" dirty="0" smtClean="0">
                <a:solidFill>
                  <a:srgbClr val="00B0F0"/>
                </a:solidFill>
                <a:latin typeface="Segoe UI" panose="020B0502040204020203" pitchFamily="34" charset="0"/>
                <a:cs typeface="Segoe UI" panose="020B0502040204020203" pitchFamily="34" charset="0"/>
              </a:endParaRPr>
            </a:p>
            <a:p>
              <a:pPr algn="ctr"/>
              <a:r>
                <a:rPr lang="en-US" altLang="ja-JP" b="1" dirty="0" smtClean="0">
                  <a:solidFill>
                    <a:srgbClr val="00B0F0"/>
                  </a:solidFill>
                  <a:latin typeface="Segoe UI" panose="020B0502040204020203" pitchFamily="34" charset="0"/>
                  <a:cs typeface="Segoe UI" panose="020B0502040204020203" pitchFamily="34" charset="0"/>
                </a:rPr>
                <a:t>(</a:t>
              </a:r>
              <a:r>
                <a:rPr lang="ja-JP" altLang="en-US" b="1" dirty="0">
                  <a:solidFill>
                    <a:srgbClr val="00B0F0"/>
                  </a:solidFill>
                  <a:latin typeface="Segoe UI" panose="020B0502040204020203" pitchFamily="34" charset="0"/>
                  <a:cs typeface="Segoe UI" panose="020B0502040204020203" pitchFamily="34" charset="0"/>
                </a:rPr>
                <a:t>詳細</a:t>
              </a:r>
              <a:r>
                <a:rPr lang="ja-JP" altLang="en-US" b="1" dirty="0" smtClean="0">
                  <a:solidFill>
                    <a:srgbClr val="00B0F0"/>
                  </a:solidFill>
                  <a:latin typeface="Segoe UI" panose="020B0502040204020203" pitchFamily="34" charset="0"/>
                  <a:cs typeface="Segoe UI" panose="020B0502040204020203" pitchFamily="34" charset="0"/>
                </a:rPr>
                <a:t>に記録</a:t>
              </a:r>
              <a:r>
                <a:rPr lang="en-US" altLang="ja-JP" b="1" dirty="0" smtClean="0">
                  <a:solidFill>
                    <a:srgbClr val="00B0F0"/>
                  </a:solidFill>
                  <a:latin typeface="Segoe UI" panose="020B0502040204020203" pitchFamily="34" charset="0"/>
                  <a:cs typeface="Segoe UI" panose="020B0502040204020203" pitchFamily="34" charset="0"/>
                </a:rPr>
                <a:t>)</a:t>
              </a:r>
              <a:endParaRPr lang="en-US" altLang="ja-JP" b="1" dirty="0">
                <a:solidFill>
                  <a:srgbClr val="00B0F0"/>
                </a:solidFill>
                <a:latin typeface="Segoe UI" panose="020B0502040204020203" pitchFamily="34" charset="0"/>
                <a:cs typeface="Segoe UI" panose="020B0502040204020203" pitchFamily="34" charset="0"/>
              </a:endParaRPr>
            </a:p>
          </p:txBody>
        </p:sp>
        <p:grpSp>
          <p:nvGrpSpPr>
            <p:cNvPr id="93" name="グループ化 92"/>
            <p:cNvGrpSpPr/>
            <p:nvPr/>
          </p:nvGrpSpPr>
          <p:grpSpPr>
            <a:xfrm>
              <a:off x="5881898" y="3274120"/>
              <a:ext cx="482480" cy="600976"/>
              <a:chOff x="7661140" y="2879055"/>
              <a:chExt cx="1270229" cy="1501933"/>
            </a:xfrm>
          </p:grpSpPr>
          <p:sp>
            <p:nvSpPr>
              <p:cNvPr id="102" name="正方形/長方形 101"/>
              <p:cNvSpPr/>
              <p:nvPr/>
            </p:nvSpPr>
            <p:spPr>
              <a:xfrm>
                <a:off x="7661140" y="2879055"/>
                <a:ext cx="1270229" cy="150193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cxnSp>
            <p:nvCxnSpPr>
              <p:cNvPr id="103" name="直線コネクタ 102"/>
              <p:cNvCxnSpPr/>
              <p:nvPr/>
            </p:nvCxnSpPr>
            <p:spPr>
              <a:xfrm>
                <a:off x="7835193" y="30362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7835193" y="31886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7835193" y="33410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7835193" y="34934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7835193" y="36458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7835193" y="37982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7835193" y="39506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7835193" y="4103073"/>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4" name="ホームベース 93"/>
            <p:cNvSpPr/>
            <p:nvPr/>
          </p:nvSpPr>
          <p:spPr>
            <a:xfrm>
              <a:off x="1378527" y="3191559"/>
              <a:ext cx="2310537" cy="869762"/>
            </a:xfrm>
            <a:prstGeom prst="homePlate">
              <a:avLst>
                <a:gd name="adj" fmla="val 19242"/>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sp>
          <p:nvSpPr>
            <p:cNvPr id="95" name="ホームベース 94"/>
            <p:cNvSpPr/>
            <p:nvPr/>
          </p:nvSpPr>
          <p:spPr>
            <a:xfrm>
              <a:off x="3762920" y="3191558"/>
              <a:ext cx="2933808" cy="894179"/>
            </a:xfrm>
            <a:prstGeom prst="homePlate">
              <a:avLst>
                <a:gd name="adj" fmla="val 16295"/>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sp>
          <p:nvSpPr>
            <p:cNvPr id="96" name="テキスト ボックス 95"/>
            <p:cNvSpPr txBox="1"/>
            <p:nvPr/>
          </p:nvSpPr>
          <p:spPr>
            <a:xfrm>
              <a:off x="1629943" y="3480059"/>
              <a:ext cx="1066319" cy="369332"/>
            </a:xfrm>
            <a:prstGeom prst="rect">
              <a:avLst/>
            </a:prstGeom>
            <a:noFill/>
            <a:ln w="38100">
              <a:noFill/>
            </a:ln>
          </p:spPr>
          <p:txBody>
            <a:bodyPr wrap="none" rtlCol="0">
              <a:spAutoFit/>
            </a:bodyPr>
            <a:lstStyle/>
            <a:p>
              <a:pPr algn="ctr"/>
              <a:r>
                <a:rPr lang="ja-JP" altLang="en-US" b="1" dirty="0" smtClean="0">
                  <a:solidFill>
                    <a:srgbClr val="92D050"/>
                  </a:solidFill>
                  <a:latin typeface="Segoe UI" panose="020B0502040204020203" pitchFamily="34" charset="0"/>
                  <a:cs typeface="Segoe UI" panose="020B0502040204020203" pitchFamily="34" charset="0"/>
                </a:rPr>
                <a:t>高レベル</a:t>
              </a:r>
              <a:endParaRPr kumimoji="1" lang="ja-JP" altLang="en-US" b="1" dirty="0">
                <a:solidFill>
                  <a:srgbClr val="92D050"/>
                </a:solidFill>
                <a:latin typeface="Segoe UI" panose="020B0502040204020203" pitchFamily="34" charset="0"/>
                <a:cs typeface="Segoe UI" panose="020B0502040204020203" pitchFamily="34" charset="0"/>
              </a:endParaRPr>
            </a:p>
          </p:txBody>
        </p:sp>
        <p:grpSp>
          <p:nvGrpSpPr>
            <p:cNvPr id="97" name="グループ化 96"/>
            <p:cNvGrpSpPr/>
            <p:nvPr/>
          </p:nvGrpSpPr>
          <p:grpSpPr>
            <a:xfrm>
              <a:off x="8265082" y="3258565"/>
              <a:ext cx="483631" cy="632086"/>
              <a:chOff x="2001601" y="988879"/>
              <a:chExt cx="1270229" cy="1501933"/>
            </a:xfrm>
          </p:grpSpPr>
          <p:sp>
            <p:nvSpPr>
              <p:cNvPr id="99" name="正方形/長方形 98"/>
              <p:cNvSpPr/>
              <p:nvPr/>
            </p:nvSpPr>
            <p:spPr>
              <a:xfrm>
                <a:off x="2001601" y="988879"/>
                <a:ext cx="1270229" cy="150193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cxnSp>
            <p:nvCxnSpPr>
              <p:cNvPr id="100" name="直線コネクタ 99"/>
              <p:cNvCxnSpPr/>
              <p:nvPr/>
            </p:nvCxnSpPr>
            <p:spPr>
              <a:xfrm>
                <a:off x="2165314" y="1162645"/>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a:off x="2165314" y="1315045"/>
                <a:ext cx="95991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8" name="ホームベース 97"/>
            <p:cNvSpPr/>
            <p:nvPr/>
          </p:nvSpPr>
          <p:spPr>
            <a:xfrm>
              <a:off x="6789474" y="3191559"/>
              <a:ext cx="2243602" cy="894180"/>
            </a:xfrm>
            <a:prstGeom prst="homePlate">
              <a:avLst>
                <a:gd name="adj" fmla="val 20594"/>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Segoe UI" panose="020B0502040204020203" pitchFamily="34" charset="0"/>
                <a:cs typeface="Segoe UI" panose="020B0502040204020203" pitchFamily="34" charset="0"/>
              </a:endParaRPr>
            </a:p>
          </p:txBody>
        </p:sp>
      </p:grpSp>
      <p:sp useBgFill="1">
        <p:nvSpPr>
          <p:cNvPr id="114" name="テキスト ボックス 113"/>
          <p:cNvSpPr txBox="1"/>
          <p:nvPr/>
        </p:nvSpPr>
        <p:spPr>
          <a:xfrm>
            <a:off x="1834671" y="4478172"/>
            <a:ext cx="1226865" cy="349702"/>
          </a:xfrm>
          <a:prstGeom prst="rect">
            <a:avLst/>
          </a:prstGeom>
          <a:ln w="15875">
            <a:noFill/>
          </a:ln>
        </p:spPr>
        <p:txBody>
          <a:bodyPr wrap="none" lIns="36000" tIns="36000" rIns="36000" bIns="36000" rtlCol="0">
            <a:spAutoFit/>
          </a:bodyPr>
          <a:lstStyle/>
          <a:p>
            <a:r>
              <a:rPr lang="ja-JP" altLang="en-US" dirty="0">
                <a:latin typeface="Segoe UI" panose="020B0502040204020203" pitchFamily="34" charset="0"/>
                <a:cs typeface="Segoe UI" panose="020B0502040204020203" pitchFamily="34" charset="0"/>
              </a:rPr>
              <a:t>既知</a:t>
            </a:r>
            <a:r>
              <a:rPr lang="ja-JP" altLang="en-US" dirty="0" smtClean="0">
                <a:latin typeface="Segoe UI" panose="020B0502040204020203" pitchFamily="34" charset="0"/>
                <a:cs typeface="Segoe UI" panose="020B0502040204020203" pitchFamily="34" charset="0"/>
              </a:rPr>
              <a:t>の挙動</a:t>
            </a:r>
            <a:endParaRPr lang="ja-JP" altLang="en-US" dirty="0">
              <a:latin typeface="Segoe UI" panose="020B0502040204020203" pitchFamily="34" charset="0"/>
              <a:cs typeface="Segoe UI" panose="020B0502040204020203" pitchFamily="34" charset="0"/>
            </a:endParaRPr>
          </a:p>
        </p:txBody>
      </p:sp>
      <p:sp useBgFill="1">
        <p:nvSpPr>
          <p:cNvPr id="115" name="テキスト ボックス 114"/>
          <p:cNvSpPr txBox="1"/>
          <p:nvPr/>
        </p:nvSpPr>
        <p:spPr>
          <a:xfrm>
            <a:off x="6978172" y="4478172"/>
            <a:ext cx="1226865" cy="349702"/>
          </a:xfrm>
          <a:prstGeom prst="rect">
            <a:avLst/>
          </a:prstGeom>
          <a:ln w="15875">
            <a:noFill/>
          </a:ln>
        </p:spPr>
        <p:txBody>
          <a:bodyPr wrap="none" lIns="36000" tIns="36000" rIns="36000" bIns="36000" rtlCol="0">
            <a:spAutoFit/>
          </a:bodyPr>
          <a:lstStyle/>
          <a:p>
            <a:r>
              <a:rPr lang="ja-JP" altLang="en-US" dirty="0">
                <a:latin typeface="Segoe UI" panose="020B0502040204020203" pitchFamily="34" charset="0"/>
                <a:cs typeface="Segoe UI" panose="020B0502040204020203" pitchFamily="34" charset="0"/>
              </a:rPr>
              <a:t>既知</a:t>
            </a:r>
            <a:r>
              <a:rPr lang="ja-JP" altLang="en-US" dirty="0" smtClean="0">
                <a:latin typeface="Segoe UI" panose="020B0502040204020203" pitchFamily="34" charset="0"/>
                <a:cs typeface="Segoe UI" panose="020B0502040204020203" pitchFamily="34" charset="0"/>
              </a:rPr>
              <a:t>の挙動</a:t>
            </a:r>
            <a:endParaRPr lang="ja-JP" altLang="en-US" dirty="0">
              <a:latin typeface="Segoe UI" panose="020B0502040204020203" pitchFamily="34" charset="0"/>
              <a:cs typeface="Segoe UI" panose="020B0502040204020203" pitchFamily="34" charset="0"/>
            </a:endParaRPr>
          </a:p>
        </p:txBody>
      </p:sp>
      <p:sp>
        <p:nvSpPr>
          <p:cNvPr id="116" name="テキスト ボックス 115"/>
          <p:cNvSpPr txBox="1"/>
          <p:nvPr/>
        </p:nvSpPr>
        <p:spPr>
          <a:xfrm>
            <a:off x="3255091" y="5297334"/>
            <a:ext cx="3938606" cy="369332"/>
          </a:xfrm>
          <a:prstGeom prst="rect">
            <a:avLst/>
          </a:prstGeom>
          <a:noFill/>
          <a:ln>
            <a:solidFill>
              <a:schemeClr val="tx1"/>
            </a:solidFill>
          </a:ln>
        </p:spPr>
        <p:txBody>
          <a:bodyPr wrap="square" rtlCol="0">
            <a:spAutoFit/>
          </a:bodyPr>
          <a:lstStyle/>
          <a:p>
            <a:r>
              <a:rPr kumimoji="1" lang="ja-JP" altLang="en-US" dirty="0" smtClean="0">
                <a:latin typeface="Segoe UI" panose="020B0502040204020203" pitchFamily="34" charset="0"/>
                <a:cs typeface="Segoe UI" panose="020B0502040204020203" pitchFamily="34" charset="0"/>
              </a:rPr>
              <a:t>挙動に応じてログレベルの閾値を変更</a:t>
            </a:r>
            <a:endParaRPr kumimoji="1" lang="ja-JP" altLang="en-US" dirty="0">
              <a:latin typeface="Segoe UI" panose="020B0502040204020203" pitchFamily="34" charset="0"/>
              <a:cs typeface="Segoe UI" panose="020B0502040204020203" pitchFamily="34" charset="0"/>
            </a:endParaRPr>
          </a:p>
        </p:txBody>
      </p:sp>
      <p:cxnSp>
        <p:nvCxnSpPr>
          <p:cNvPr id="117" name="直線コネクタ 116"/>
          <p:cNvCxnSpPr/>
          <p:nvPr/>
        </p:nvCxnSpPr>
        <p:spPr>
          <a:xfrm>
            <a:off x="3708127" y="4197176"/>
            <a:ext cx="0" cy="61930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直線矢印コネクタ 117"/>
          <p:cNvCxnSpPr/>
          <p:nvPr/>
        </p:nvCxnSpPr>
        <p:spPr>
          <a:xfrm flipV="1">
            <a:off x="6738951" y="4902127"/>
            <a:ext cx="0" cy="309563"/>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直線矢印コネクタ 118"/>
          <p:cNvCxnSpPr/>
          <p:nvPr/>
        </p:nvCxnSpPr>
        <p:spPr>
          <a:xfrm flipV="1">
            <a:off x="3708127" y="4902127"/>
            <a:ext cx="0" cy="309563"/>
          </a:xfrm>
          <a:prstGeom prst="straightConnector1">
            <a:avLst/>
          </a:prstGeom>
          <a:ln w="381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0" name="テキスト ボックス 119"/>
          <p:cNvSpPr txBox="1"/>
          <p:nvPr/>
        </p:nvSpPr>
        <p:spPr>
          <a:xfrm>
            <a:off x="167036" y="4410867"/>
            <a:ext cx="1114408" cy="646331"/>
          </a:xfrm>
          <a:prstGeom prst="rect">
            <a:avLst/>
          </a:prstGeom>
          <a:noFill/>
          <a:ln>
            <a:noFill/>
          </a:ln>
        </p:spPr>
        <p:txBody>
          <a:bodyPr wrap="none" rtlCol="0">
            <a:spAutoFit/>
          </a:bodyPr>
          <a:lstStyle/>
          <a:p>
            <a:pPr algn="ctr"/>
            <a:r>
              <a:rPr lang="ja-JP" altLang="en-US" b="1" u="sng" dirty="0" smtClean="0">
                <a:latin typeface="Segoe UI" panose="020B0502040204020203" pitchFamily="34" charset="0"/>
                <a:cs typeface="Segoe UI" panose="020B0502040204020203" pitchFamily="34" charset="0"/>
              </a:rPr>
              <a:t>フェイズ</a:t>
            </a:r>
            <a:endParaRPr lang="en-US" altLang="ja-JP" b="1" u="sng" dirty="0" smtClean="0">
              <a:latin typeface="Segoe UI" panose="020B0502040204020203" pitchFamily="34" charset="0"/>
              <a:cs typeface="Segoe UI" panose="020B0502040204020203" pitchFamily="34" charset="0"/>
            </a:endParaRPr>
          </a:p>
          <a:p>
            <a:pPr algn="ctr"/>
            <a:r>
              <a:rPr lang="ja-JP" altLang="en-US" b="1" u="sng" dirty="0" smtClean="0">
                <a:latin typeface="Segoe UI" panose="020B0502040204020203" pitchFamily="34" charset="0"/>
                <a:cs typeface="Segoe UI" panose="020B0502040204020203" pitchFamily="34" charset="0"/>
              </a:rPr>
              <a:t>検出手法</a:t>
            </a:r>
            <a:endParaRPr lang="en-US" altLang="ja-JP" b="1" u="sng"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902109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PADL</a:t>
            </a:r>
            <a:r>
              <a:rPr lang="en-US" altLang="ja-JP" dirty="0"/>
              <a:t>A</a:t>
            </a:r>
            <a:r>
              <a:rPr kumimoji="1" lang="en-US" altLang="ja-JP" dirty="0" smtClean="0"/>
              <a:t>: </a:t>
            </a:r>
            <a:r>
              <a:rPr kumimoji="1" lang="ja-JP" altLang="en-US" dirty="0" smtClean="0"/>
              <a:t>全体図</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Agent</a:t>
            </a:r>
            <a:r>
              <a:rPr lang="ja-JP" altLang="en-US" dirty="0" smtClean="0"/>
              <a:t>で対象プログラムの情報を取得しフェイズ検出</a:t>
            </a:r>
            <a:endParaRPr lang="en-US" altLang="ja-JP" dirty="0" smtClean="0"/>
          </a:p>
          <a:p>
            <a:r>
              <a:rPr lang="ja-JP" altLang="en-US" dirty="0" smtClean="0"/>
              <a:t>フェイズ検出結果によってログレベル閾値を切り替え</a:t>
            </a:r>
            <a:endParaRPr lang="en-US" altLang="ja-JP" dirty="0" smtClean="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6</a:t>
            </a:fld>
            <a:endParaRPr lang="ja-JP" altLang="en-US" dirty="0"/>
          </a:p>
        </p:txBody>
      </p:sp>
      <p:sp>
        <p:nvSpPr>
          <p:cNvPr id="5" name="正方形/長方形 4"/>
          <p:cNvSpPr/>
          <p:nvPr/>
        </p:nvSpPr>
        <p:spPr>
          <a:xfrm>
            <a:off x="919408" y="2876048"/>
            <a:ext cx="1683985" cy="16426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useBgFill="1">
        <p:nvSpPr>
          <p:cNvPr id="6" name="テキスト ボックス 5"/>
          <p:cNvSpPr txBox="1"/>
          <p:nvPr/>
        </p:nvSpPr>
        <p:spPr>
          <a:xfrm>
            <a:off x="498831" y="2691747"/>
            <a:ext cx="1683664" cy="440769"/>
          </a:xfrm>
          <a:prstGeom prst="snip2DiagRect">
            <a:avLst/>
          </a:prstGeom>
          <a:ln>
            <a:solidFill>
              <a:schemeClr val="tx1"/>
            </a:solidFill>
          </a:ln>
        </p:spPr>
        <p:txBody>
          <a:bodyPr wrap="none" rtlCol="0">
            <a:spAutoFit/>
          </a:bodyPr>
          <a:lstStyle/>
          <a:p>
            <a:pPr algn="ctr"/>
            <a:r>
              <a:rPr lang="en-US" altLang="ja-JP" dirty="0" smtClean="0"/>
              <a:t>Java Program</a:t>
            </a:r>
            <a:endParaRPr kumimoji="1" lang="ja-JP" altLang="en-US" dirty="0"/>
          </a:p>
        </p:txBody>
      </p:sp>
      <p:sp>
        <p:nvSpPr>
          <p:cNvPr id="7" name="テキスト ボックス 6"/>
          <p:cNvSpPr txBox="1"/>
          <p:nvPr/>
        </p:nvSpPr>
        <p:spPr>
          <a:xfrm>
            <a:off x="1836407" y="3761047"/>
            <a:ext cx="602729" cy="276999"/>
          </a:xfrm>
          <a:prstGeom prst="rect">
            <a:avLst/>
          </a:prstGeom>
          <a:noFill/>
          <a:ln>
            <a:solidFill>
              <a:schemeClr val="tx1"/>
            </a:solidFill>
          </a:ln>
        </p:spPr>
        <p:txBody>
          <a:bodyPr wrap="none" lIns="0" tIns="0" rIns="0" bIns="0" rtlCol="0">
            <a:spAutoFit/>
          </a:bodyPr>
          <a:lstStyle/>
          <a:p>
            <a:pPr algn="ctr"/>
            <a:r>
              <a:rPr kumimoji="1" lang="en-US" altLang="ja-JP" dirty="0" smtClean="0"/>
              <a:t>Agent</a:t>
            </a:r>
            <a:endParaRPr kumimoji="1" lang="ja-JP" altLang="en-US" dirty="0"/>
          </a:p>
        </p:txBody>
      </p:sp>
      <p:sp>
        <p:nvSpPr>
          <p:cNvPr id="8" name="テキスト ボックス 7"/>
          <p:cNvSpPr txBox="1"/>
          <p:nvPr/>
        </p:nvSpPr>
        <p:spPr>
          <a:xfrm>
            <a:off x="2923573" y="4496050"/>
            <a:ext cx="1694374" cy="276999"/>
          </a:xfrm>
          <a:prstGeom prst="rect">
            <a:avLst/>
          </a:prstGeom>
          <a:noFill/>
          <a:ln>
            <a:solidFill>
              <a:schemeClr val="tx1"/>
            </a:solidFill>
          </a:ln>
        </p:spPr>
        <p:txBody>
          <a:bodyPr wrap="none" lIns="0" tIns="0" rIns="0" bIns="0" rtlCol="0">
            <a:spAutoFit/>
          </a:bodyPr>
          <a:lstStyle/>
          <a:p>
            <a:pPr algn="ctr"/>
            <a:r>
              <a:rPr kumimoji="1" lang="ja-JP" altLang="en-US" dirty="0" smtClean="0"/>
              <a:t>フェイズ検出手法</a:t>
            </a:r>
            <a:endParaRPr kumimoji="1" lang="ja-JP" altLang="en-US" dirty="0"/>
          </a:p>
        </p:txBody>
      </p:sp>
      <p:sp>
        <p:nvSpPr>
          <p:cNvPr id="9" name="テキスト ボックス 8"/>
          <p:cNvSpPr txBox="1"/>
          <p:nvPr/>
        </p:nvSpPr>
        <p:spPr>
          <a:xfrm>
            <a:off x="7033685" y="6206777"/>
            <a:ext cx="878446" cy="276999"/>
          </a:xfrm>
          <a:prstGeom prst="rect">
            <a:avLst/>
          </a:prstGeom>
          <a:noFill/>
          <a:ln>
            <a:noFill/>
          </a:ln>
        </p:spPr>
        <p:txBody>
          <a:bodyPr wrap="none" lIns="0" tIns="0" rIns="0" bIns="0" rtlCol="0">
            <a:spAutoFit/>
          </a:bodyPr>
          <a:lstStyle/>
          <a:p>
            <a:pPr algn="ctr"/>
            <a:r>
              <a:rPr lang="ja-JP" altLang="en-US" dirty="0" smtClean="0"/>
              <a:t>ログ出力</a:t>
            </a:r>
            <a:endParaRPr kumimoji="1" lang="ja-JP" altLang="en-US" dirty="0"/>
          </a:p>
        </p:txBody>
      </p:sp>
      <p:cxnSp>
        <p:nvCxnSpPr>
          <p:cNvPr id="10" name="カギ線コネクタ 9"/>
          <p:cNvCxnSpPr>
            <a:stCxn id="29" idx="4"/>
            <a:endCxn id="8" idx="1"/>
          </p:cNvCxnSpPr>
          <p:nvPr/>
        </p:nvCxnSpPr>
        <p:spPr>
          <a:xfrm rot="16200000" flipH="1">
            <a:off x="2081723" y="3792699"/>
            <a:ext cx="259125" cy="1424575"/>
          </a:xfrm>
          <a:prstGeom prst="bentConnector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1696538" y="4717248"/>
            <a:ext cx="897682" cy="215444"/>
          </a:xfrm>
          <a:prstGeom prst="rect">
            <a:avLst/>
          </a:prstGeom>
          <a:noFill/>
          <a:ln>
            <a:noFill/>
          </a:ln>
        </p:spPr>
        <p:txBody>
          <a:bodyPr wrap="none" lIns="0" tIns="0" rIns="0" bIns="0" rtlCol="0">
            <a:spAutoFit/>
          </a:bodyPr>
          <a:lstStyle/>
          <a:p>
            <a:pPr algn="ctr"/>
            <a:r>
              <a:rPr lang="ja-JP" altLang="en-US" sz="1400" dirty="0" smtClean="0"/>
              <a:t>実行時情報</a:t>
            </a:r>
            <a:endParaRPr kumimoji="1" lang="ja-JP" altLang="en-US" sz="1400" dirty="0"/>
          </a:p>
        </p:txBody>
      </p:sp>
      <p:cxnSp>
        <p:nvCxnSpPr>
          <p:cNvPr id="12" name="直線矢印コネクタ 11"/>
          <p:cNvCxnSpPr>
            <a:stCxn id="8" idx="3"/>
          </p:cNvCxnSpPr>
          <p:nvPr/>
        </p:nvCxnSpPr>
        <p:spPr>
          <a:xfrm>
            <a:off x="4617947" y="4634550"/>
            <a:ext cx="956338" cy="0"/>
          </a:xfrm>
          <a:prstGeom prst="straightConnector1">
            <a:avLst/>
          </a:prstGeom>
          <a:ln w="3810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724205" y="4705881"/>
            <a:ext cx="767839" cy="215444"/>
          </a:xfrm>
          <a:prstGeom prst="rect">
            <a:avLst/>
          </a:prstGeom>
          <a:noFill/>
          <a:ln>
            <a:noFill/>
          </a:ln>
        </p:spPr>
        <p:txBody>
          <a:bodyPr wrap="none" lIns="0" tIns="0" rIns="0" bIns="0" rtlCol="0">
            <a:spAutoFit/>
          </a:bodyPr>
          <a:lstStyle/>
          <a:p>
            <a:pPr algn="ctr"/>
            <a:r>
              <a:rPr lang="ja-JP" altLang="en-US" sz="1400" dirty="0" smtClean="0"/>
              <a:t>既知</a:t>
            </a:r>
            <a:r>
              <a:rPr lang="en-US" altLang="ja-JP" sz="1400" dirty="0" smtClean="0"/>
              <a:t>/</a:t>
            </a:r>
            <a:r>
              <a:rPr kumimoji="1" lang="ja-JP" altLang="en-US" sz="1400" dirty="0" smtClean="0">
                <a:solidFill>
                  <a:srgbClr val="FF0000"/>
                </a:solidFill>
              </a:rPr>
              <a:t>未知</a:t>
            </a:r>
            <a:endParaRPr kumimoji="1" lang="en-US" altLang="ja-JP" sz="1400" dirty="0" smtClean="0">
              <a:solidFill>
                <a:srgbClr val="FF0000"/>
              </a:solidFill>
            </a:endParaRPr>
          </a:p>
        </p:txBody>
      </p:sp>
      <p:sp useBgFill="1">
        <p:nvSpPr>
          <p:cNvPr id="14" name="曲折矢印 13"/>
          <p:cNvSpPr/>
          <p:nvPr/>
        </p:nvSpPr>
        <p:spPr>
          <a:xfrm rot="5400000">
            <a:off x="3608849" y="2044434"/>
            <a:ext cx="3156886" cy="5167801"/>
          </a:xfrm>
          <a:prstGeom prst="bentArrow">
            <a:avLst>
              <a:gd name="adj1" fmla="val 7635"/>
              <a:gd name="adj2" fmla="val 9777"/>
              <a:gd name="adj3" fmla="val 8589"/>
              <a:gd name="adj4" fmla="val 7676"/>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useBgFill="1">
        <p:nvSpPr>
          <p:cNvPr id="15" name="角丸四角形 14"/>
          <p:cNvSpPr/>
          <p:nvPr/>
        </p:nvSpPr>
        <p:spPr>
          <a:xfrm>
            <a:off x="5580356" y="3794440"/>
            <a:ext cx="3268670" cy="1758573"/>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カーブ矢印 15"/>
          <p:cNvSpPr/>
          <p:nvPr/>
        </p:nvSpPr>
        <p:spPr>
          <a:xfrm rot="8291889">
            <a:off x="7312455" y="4068443"/>
            <a:ext cx="339280" cy="649615"/>
          </a:xfrm>
          <a:prstGeom prst="curvedRightArrow">
            <a:avLst>
              <a:gd name="adj1" fmla="val 25000"/>
              <a:gd name="adj2" fmla="val 57342"/>
              <a:gd name="adj3" fmla="val 359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右カーブ矢印 16"/>
          <p:cNvSpPr/>
          <p:nvPr/>
        </p:nvSpPr>
        <p:spPr>
          <a:xfrm rot="18516821">
            <a:off x="6640424" y="4718002"/>
            <a:ext cx="339280" cy="649615"/>
          </a:xfrm>
          <a:prstGeom prst="curvedRightArrow">
            <a:avLst>
              <a:gd name="adj1" fmla="val 25000"/>
              <a:gd name="adj2" fmla="val 57342"/>
              <a:gd name="adj3" fmla="val 359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テキスト ボックス 17"/>
          <p:cNvSpPr txBox="1"/>
          <p:nvPr/>
        </p:nvSpPr>
        <p:spPr>
          <a:xfrm>
            <a:off x="7402197" y="4813387"/>
            <a:ext cx="1148318" cy="492443"/>
          </a:xfrm>
          <a:prstGeom prst="rect">
            <a:avLst/>
          </a:prstGeom>
          <a:noFill/>
          <a:ln w="38100">
            <a:solidFill>
              <a:srgbClr val="00B0F0"/>
            </a:solidFill>
          </a:ln>
        </p:spPr>
        <p:txBody>
          <a:bodyPr wrap="none" lIns="36000" tIns="0" rIns="36000" bIns="0" rtlCol="0">
            <a:spAutoFit/>
          </a:bodyPr>
          <a:lstStyle/>
          <a:p>
            <a:pPr algn="ctr"/>
            <a:r>
              <a:rPr lang="ja-JP" altLang="en-US" dirty="0" smtClean="0">
                <a:solidFill>
                  <a:srgbClr val="00B0F0"/>
                </a:solidFill>
              </a:rPr>
              <a:t>低レベル</a:t>
            </a:r>
            <a:endParaRPr lang="en-US" altLang="ja-JP" dirty="0" smtClean="0">
              <a:solidFill>
                <a:srgbClr val="00B0F0"/>
              </a:solidFill>
            </a:endParaRPr>
          </a:p>
          <a:p>
            <a:pPr algn="ctr"/>
            <a:r>
              <a:rPr lang="en-US" altLang="ja-JP" sz="1400" dirty="0" smtClean="0"/>
              <a:t>(</a:t>
            </a:r>
            <a:r>
              <a:rPr lang="ja-JP" altLang="en-US" sz="1400" dirty="0" smtClean="0">
                <a:solidFill>
                  <a:srgbClr val="FF0000"/>
                </a:solidFill>
              </a:rPr>
              <a:t>未知フェイズ</a:t>
            </a:r>
            <a:r>
              <a:rPr lang="en-US" altLang="ja-JP" sz="1400" dirty="0" smtClean="0"/>
              <a:t>)</a:t>
            </a:r>
            <a:endParaRPr lang="ja-JP" altLang="en-US" sz="1400" dirty="0"/>
          </a:p>
        </p:txBody>
      </p:sp>
      <p:sp>
        <p:nvSpPr>
          <p:cNvPr id="19" name="テキスト ボックス 18"/>
          <p:cNvSpPr txBox="1"/>
          <p:nvPr/>
        </p:nvSpPr>
        <p:spPr>
          <a:xfrm>
            <a:off x="5818906" y="4163772"/>
            <a:ext cx="1148318" cy="492443"/>
          </a:xfrm>
          <a:prstGeom prst="rect">
            <a:avLst/>
          </a:prstGeom>
          <a:noFill/>
          <a:ln w="38100">
            <a:solidFill>
              <a:srgbClr val="92D050"/>
            </a:solidFill>
          </a:ln>
        </p:spPr>
        <p:txBody>
          <a:bodyPr wrap="none" lIns="36000" tIns="0" rIns="36000" bIns="0" rtlCol="0">
            <a:spAutoFit/>
          </a:bodyPr>
          <a:lstStyle/>
          <a:p>
            <a:pPr algn="ctr"/>
            <a:r>
              <a:rPr lang="ja-JP" altLang="en-US" dirty="0" smtClean="0">
                <a:solidFill>
                  <a:srgbClr val="92D050"/>
                </a:solidFill>
              </a:rPr>
              <a:t>高レベル</a:t>
            </a:r>
            <a:endParaRPr kumimoji="1" lang="en-US" altLang="ja-JP" dirty="0" smtClean="0">
              <a:solidFill>
                <a:srgbClr val="92D050"/>
              </a:solidFill>
            </a:endParaRPr>
          </a:p>
          <a:p>
            <a:pPr algn="ctr"/>
            <a:r>
              <a:rPr lang="en-US" altLang="ja-JP" sz="1400" dirty="0" smtClean="0"/>
              <a:t>(</a:t>
            </a:r>
            <a:r>
              <a:rPr lang="ja-JP" altLang="en-US" sz="1400" dirty="0" smtClean="0"/>
              <a:t>既知フェイズ</a:t>
            </a:r>
            <a:r>
              <a:rPr lang="en-US" altLang="ja-JP" sz="1400" dirty="0" smtClean="0"/>
              <a:t>)</a:t>
            </a:r>
            <a:endParaRPr kumimoji="1" lang="ja-JP" altLang="en-US" sz="1400" dirty="0"/>
          </a:p>
        </p:txBody>
      </p:sp>
      <p:sp useBgFill="1">
        <p:nvSpPr>
          <p:cNvPr id="20" name="テキスト ボックス 19"/>
          <p:cNvSpPr txBox="1"/>
          <p:nvPr/>
        </p:nvSpPr>
        <p:spPr>
          <a:xfrm>
            <a:off x="5344046" y="3655941"/>
            <a:ext cx="1524455" cy="276999"/>
          </a:xfrm>
          <a:prstGeom prst="rect">
            <a:avLst/>
          </a:prstGeom>
          <a:ln>
            <a:solidFill>
              <a:schemeClr val="tx1"/>
            </a:solidFill>
          </a:ln>
        </p:spPr>
        <p:txBody>
          <a:bodyPr wrap="none" lIns="0" tIns="0" rIns="0" bIns="0" rtlCol="0">
            <a:spAutoFit/>
          </a:bodyPr>
          <a:lstStyle/>
          <a:p>
            <a:pPr algn="ctr"/>
            <a:r>
              <a:rPr lang="ja-JP" altLang="en-US" dirty="0" smtClean="0"/>
              <a:t>ログレベル閾値</a:t>
            </a:r>
            <a:endParaRPr kumimoji="1" lang="ja-JP" altLang="en-US" dirty="0"/>
          </a:p>
        </p:txBody>
      </p:sp>
      <p:sp>
        <p:nvSpPr>
          <p:cNvPr id="21" name="テキスト ボックス 20"/>
          <p:cNvSpPr txBox="1"/>
          <p:nvPr/>
        </p:nvSpPr>
        <p:spPr>
          <a:xfrm>
            <a:off x="3916469" y="2726725"/>
            <a:ext cx="1962076" cy="276999"/>
          </a:xfrm>
          <a:prstGeom prst="rect">
            <a:avLst/>
          </a:prstGeom>
          <a:noFill/>
          <a:ln>
            <a:noFill/>
          </a:ln>
        </p:spPr>
        <p:txBody>
          <a:bodyPr wrap="none" lIns="0" tIns="0" rIns="0" bIns="0" rtlCol="0">
            <a:spAutoFit/>
          </a:bodyPr>
          <a:lstStyle/>
          <a:p>
            <a:pPr algn="ctr"/>
            <a:r>
              <a:rPr lang="ja-JP" altLang="en-US" dirty="0" smtClean="0"/>
              <a:t>ログメソッド呼び出し</a:t>
            </a:r>
            <a:endParaRPr kumimoji="1" lang="ja-JP" altLang="en-US" dirty="0"/>
          </a:p>
        </p:txBody>
      </p:sp>
      <p:grpSp>
        <p:nvGrpSpPr>
          <p:cNvPr id="28" name="グループ化 27">
            <a:extLst>
              <a:ext uri="{FF2B5EF4-FFF2-40B4-BE49-F238E27FC236}">
                <a16:creationId xmlns:a16="http://schemas.microsoft.com/office/drawing/2014/main" id="{CBB49A55-9EE0-4B79-8B50-A3BBB06CB75D}"/>
              </a:ext>
            </a:extLst>
          </p:cNvPr>
          <p:cNvGrpSpPr/>
          <p:nvPr/>
        </p:nvGrpSpPr>
        <p:grpSpPr>
          <a:xfrm>
            <a:off x="1208505" y="3794440"/>
            <a:ext cx="580985" cy="580985"/>
            <a:chOff x="1239520" y="2560320"/>
            <a:chExt cx="580985" cy="580985"/>
          </a:xfrm>
        </p:grpSpPr>
        <p:sp>
          <p:nvSpPr>
            <p:cNvPr id="29" name="スマイル 28">
              <a:extLst>
                <a:ext uri="{FF2B5EF4-FFF2-40B4-BE49-F238E27FC236}">
                  <a16:creationId xmlns:a16="http://schemas.microsoft.com/office/drawing/2014/main" id="{B152CF9B-7DB2-4537-8F19-108AACB6B5B2}"/>
                </a:ext>
              </a:extLst>
            </p:cNvPr>
            <p:cNvSpPr/>
            <p:nvPr/>
          </p:nvSpPr>
          <p:spPr>
            <a:xfrm>
              <a:off x="1239520" y="2560320"/>
              <a:ext cx="580985" cy="580985"/>
            </a:xfrm>
            <a:prstGeom prst="smileyFac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0" name="四角形: 角を丸くする 218">
              <a:extLst>
                <a:ext uri="{FF2B5EF4-FFF2-40B4-BE49-F238E27FC236}">
                  <a16:creationId xmlns:a16="http://schemas.microsoft.com/office/drawing/2014/main" id="{808FFE7A-50AB-46B7-BD63-149E9D7206A5}"/>
                </a:ext>
              </a:extLst>
            </p:cNvPr>
            <p:cNvSpPr/>
            <p:nvPr/>
          </p:nvSpPr>
          <p:spPr>
            <a:xfrm>
              <a:off x="1316567" y="2727325"/>
              <a:ext cx="184150" cy="90822"/>
            </a:xfrm>
            <a:prstGeom prst="roundRect">
              <a:avLst/>
            </a:prstGeom>
            <a:ln>
              <a:solidFill>
                <a:schemeClr val="tx1"/>
              </a:solid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31" name="四角形: 角を丸くする 219">
              <a:extLst>
                <a:ext uri="{FF2B5EF4-FFF2-40B4-BE49-F238E27FC236}">
                  <a16:creationId xmlns:a16="http://schemas.microsoft.com/office/drawing/2014/main" id="{C47C0A98-FB8E-480D-A176-46EF9B3DC93A}"/>
                </a:ext>
              </a:extLst>
            </p:cNvPr>
            <p:cNvSpPr/>
            <p:nvPr/>
          </p:nvSpPr>
          <p:spPr>
            <a:xfrm>
              <a:off x="1551347" y="2727325"/>
              <a:ext cx="184150" cy="90822"/>
            </a:xfrm>
            <a:prstGeom prst="roundRect">
              <a:avLst/>
            </a:prstGeom>
            <a:ln>
              <a:solidFill>
                <a:schemeClr val="tx1"/>
              </a:solid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4F85BF9B-C4E1-44B1-93F6-1D0A4BF8BC0F}"/>
                </a:ext>
              </a:extLst>
            </p:cNvPr>
            <p:cNvCxnSpPr>
              <a:stCxn id="30" idx="1"/>
              <a:endCxn id="29" idx="2"/>
            </p:cNvCxnSpPr>
            <p:nvPr/>
          </p:nvCxnSpPr>
          <p:spPr>
            <a:xfrm flipH="1">
              <a:off x="1239520" y="2772736"/>
              <a:ext cx="77047" cy="780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A0F47922-B741-42BF-9202-5E53250B85E2}"/>
                </a:ext>
              </a:extLst>
            </p:cNvPr>
            <p:cNvCxnSpPr>
              <a:stCxn id="31" idx="3"/>
              <a:endCxn id="29" idx="6"/>
            </p:cNvCxnSpPr>
            <p:nvPr/>
          </p:nvCxnSpPr>
          <p:spPr>
            <a:xfrm>
              <a:off x="1735497" y="2772736"/>
              <a:ext cx="85008" cy="780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CB0D30A1-6D6D-47CE-8B45-A832B3FC66B6}"/>
                </a:ext>
              </a:extLst>
            </p:cNvPr>
            <p:cNvCxnSpPr>
              <a:stCxn id="30" idx="3"/>
              <a:endCxn id="31" idx="1"/>
            </p:cNvCxnSpPr>
            <p:nvPr/>
          </p:nvCxnSpPr>
          <p:spPr>
            <a:xfrm>
              <a:off x="1500717" y="2772736"/>
              <a:ext cx="5063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4658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8014" y="274638"/>
            <a:ext cx="9680028" cy="1143000"/>
          </a:xfrm>
        </p:spPr>
        <p:txBody>
          <a:bodyPr/>
          <a:lstStyle/>
          <a:p>
            <a:r>
              <a:rPr kumimoji="1" lang="ja-JP" altLang="en-US" dirty="0" smtClean="0"/>
              <a:t>フェイズ検出手法</a:t>
            </a:r>
            <a:r>
              <a:rPr kumimoji="1" lang="en-US" altLang="ja-JP" dirty="0" smtClean="0"/>
              <a:t>:</a:t>
            </a:r>
            <a:r>
              <a:rPr kumimoji="1" lang="ja-JP" altLang="en-US" dirty="0" smtClean="0"/>
              <a:t>概要</a:t>
            </a:r>
            <a:endParaRPr kumimoji="1" lang="ja-JP" altLang="en-US"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7</a:t>
            </a:fld>
            <a:endParaRPr lang="ja-JP" altLang="en-US" dirty="0"/>
          </a:p>
        </p:txBody>
      </p:sp>
      <p:grpSp>
        <p:nvGrpSpPr>
          <p:cNvPr id="11" name="グループ化 10">
            <a:extLst>
              <a:ext uri="{FF2B5EF4-FFF2-40B4-BE49-F238E27FC236}">
                <a16:creationId xmlns:a16="http://schemas.microsoft.com/office/drawing/2014/main" id="{4820D2C4-524F-4A36-BB2B-30E37E5E80F8}"/>
              </a:ext>
            </a:extLst>
          </p:cNvPr>
          <p:cNvGrpSpPr/>
          <p:nvPr/>
        </p:nvGrpSpPr>
        <p:grpSpPr>
          <a:xfrm>
            <a:off x="4729628" y="2538598"/>
            <a:ext cx="1657826" cy="1601078"/>
            <a:chOff x="-981570" y="10906955"/>
            <a:chExt cx="1657826" cy="1601078"/>
          </a:xfrm>
        </p:grpSpPr>
        <p:pic>
          <p:nvPicPr>
            <p:cNvPr id="12" name="図 11">
              <a:extLst>
                <a:ext uri="{FF2B5EF4-FFF2-40B4-BE49-F238E27FC236}">
                  <a16:creationId xmlns:a16="http://schemas.microsoft.com/office/drawing/2014/main" id="{4B9E2BDB-A3CD-44F6-92B6-BD81E006F8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1043" y="11197859"/>
              <a:ext cx="1331925" cy="982387"/>
            </a:xfrm>
            <a:prstGeom prst="rect">
              <a:avLst/>
            </a:prstGeom>
          </p:spPr>
        </p:pic>
        <p:sp>
          <p:nvSpPr>
            <p:cNvPr id="13" name="テキスト ボックス 12">
              <a:extLst>
                <a:ext uri="{FF2B5EF4-FFF2-40B4-BE49-F238E27FC236}">
                  <a16:creationId xmlns:a16="http://schemas.microsoft.com/office/drawing/2014/main" id="{7AB06D96-FAF8-4E2F-A87A-222F063B7A99}"/>
                </a:ext>
              </a:extLst>
            </p:cNvPr>
            <p:cNvSpPr txBox="1"/>
            <p:nvPr/>
          </p:nvSpPr>
          <p:spPr>
            <a:xfrm>
              <a:off x="-551462" y="10906955"/>
              <a:ext cx="732761" cy="276999"/>
            </a:xfrm>
            <a:prstGeom prst="rect">
              <a:avLst/>
            </a:prstGeom>
            <a:noFill/>
            <a:ln>
              <a:noFill/>
            </a:ln>
          </p:spPr>
          <p:txBody>
            <a:bodyPr wrap="none" lIns="36000" tIns="0" rIns="0" bIns="0" rtlCol="0">
              <a:spAutoFit/>
            </a:bodyPr>
            <a:lstStyle/>
            <a:p>
              <a:r>
                <a:rPr lang="en-US" altLang="ja-JP" b="1" dirty="0">
                  <a:latin typeface="Segoe UI" panose="020B0502040204020203" pitchFamily="34" charset="0"/>
                  <a:cs typeface="Segoe UI" panose="020B0502040204020203" pitchFamily="34" charset="0"/>
                </a:rPr>
                <a:t>Freeze</a:t>
              </a:r>
              <a:endParaRPr kumimoji="1" lang="ja-JP" altLang="en-US" b="1" dirty="0">
                <a:latin typeface="Segoe UI" panose="020B0502040204020203" pitchFamily="34" charset="0"/>
                <a:cs typeface="Segoe UI" panose="020B0502040204020203" pitchFamily="34" charset="0"/>
              </a:endParaRPr>
            </a:p>
          </p:txBody>
        </p:sp>
        <p:sp>
          <p:nvSpPr>
            <p:cNvPr id="14" name="テキスト ボックス 13">
              <a:extLst>
                <a:ext uri="{FF2B5EF4-FFF2-40B4-BE49-F238E27FC236}">
                  <a16:creationId xmlns:a16="http://schemas.microsoft.com/office/drawing/2014/main" id="{FAD7E5FC-C906-4B72-BE37-2A222E3900A1}"/>
                </a:ext>
              </a:extLst>
            </p:cNvPr>
            <p:cNvSpPr txBox="1"/>
            <p:nvPr/>
          </p:nvSpPr>
          <p:spPr>
            <a:xfrm>
              <a:off x="-981570" y="12138701"/>
              <a:ext cx="1657826" cy="369332"/>
            </a:xfrm>
            <a:prstGeom prst="rect">
              <a:avLst/>
            </a:prstGeom>
            <a:noFill/>
          </p:spPr>
          <p:txBody>
            <a:bodyPr wrap="none" rtlCol="0">
              <a:spAutoFit/>
            </a:bodyPr>
            <a:lstStyle/>
            <a:p>
              <a:pPr algn="ctr"/>
              <a:r>
                <a:rPr lang="en-US" altLang="ja-JP" b="1" dirty="0">
                  <a:solidFill>
                    <a:srgbClr val="E91E63"/>
                  </a:solidFill>
                  <a:latin typeface="Segoe UI" panose="020B0502040204020203" pitchFamily="34" charset="0"/>
                  <a:cs typeface="Segoe UI" panose="020B0502040204020203" pitchFamily="34" charset="0"/>
                </a:rPr>
                <a:t>[0.0, 0.5, 0.0] </a:t>
              </a:r>
              <a:endParaRPr kumimoji="1" lang="ja-JP" altLang="en-US" b="1" dirty="0">
                <a:solidFill>
                  <a:srgbClr val="E91E63"/>
                </a:solidFill>
                <a:latin typeface="Segoe UI" panose="020B0502040204020203" pitchFamily="34" charset="0"/>
                <a:cs typeface="Segoe UI" panose="020B0502040204020203" pitchFamily="34" charset="0"/>
              </a:endParaRPr>
            </a:p>
          </p:txBody>
        </p:sp>
      </p:grpSp>
      <p:sp>
        <p:nvSpPr>
          <p:cNvPr id="15" name="テキスト ボックス 14">
            <a:extLst>
              <a:ext uri="{FF2B5EF4-FFF2-40B4-BE49-F238E27FC236}">
                <a16:creationId xmlns:a16="http://schemas.microsoft.com/office/drawing/2014/main" id="{68A46C83-FEDE-4700-8EF5-C0469CE8CF81}"/>
              </a:ext>
            </a:extLst>
          </p:cNvPr>
          <p:cNvSpPr txBox="1"/>
          <p:nvPr/>
        </p:nvSpPr>
        <p:spPr>
          <a:xfrm>
            <a:off x="256469" y="1567370"/>
            <a:ext cx="4171951" cy="885349"/>
          </a:xfrm>
          <a:prstGeom prst="roundRect">
            <a:avLst/>
          </a:prstGeom>
          <a:noFill/>
          <a:ln>
            <a:noFill/>
          </a:ln>
        </p:spPr>
        <p:txBody>
          <a:bodyPr wrap="none" tIns="0" bIns="0" rtlCol="0">
            <a:spAutoFit/>
          </a:bodyPr>
          <a:lstStyle/>
          <a:p>
            <a:r>
              <a:rPr lang="ja-JP" altLang="en-US" dirty="0" smtClean="0">
                <a:latin typeface="Segoe UI" panose="020B0502040204020203" pitchFamily="34" charset="0"/>
                <a:cs typeface="Segoe UI" panose="020B0502040204020203" pitchFamily="34" charset="0"/>
              </a:rPr>
              <a:t>①プログラム</a:t>
            </a:r>
            <a:r>
              <a:rPr lang="ja-JP" altLang="en-US" dirty="0">
                <a:latin typeface="Segoe UI" panose="020B0502040204020203" pitchFamily="34" charset="0"/>
                <a:cs typeface="Segoe UI" panose="020B0502040204020203" pitchFamily="34" charset="0"/>
              </a:rPr>
              <a:t>の実行</a:t>
            </a:r>
            <a:r>
              <a:rPr lang="ja-JP" altLang="en-US" dirty="0" smtClean="0">
                <a:latin typeface="Segoe UI" panose="020B0502040204020203" pitchFamily="34" charset="0"/>
                <a:cs typeface="Segoe UI" panose="020B0502040204020203" pitchFamily="34" charset="0"/>
              </a:rPr>
              <a:t>を一定</a:t>
            </a:r>
            <a:r>
              <a:rPr lang="ja-JP" altLang="en-US" dirty="0">
                <a:latin typeface="Segoe UI" panose="020B0502040204020203" pitchFamily="34" charset="0"/>
                <a:cs typeface="Segoe UI" panose="020B0502040204020203" pitchFamily="34" charset="0"/>
              </a:rPr>
              <a:t>の区間ごと</a:t>
            </a:r>
            <a:r>
              <a:rPr lang="ja-JP" altLang="en-US" dirty="0" smtClean="0">
                <a:latin typeface="Segoe UI" panose="020B0502040204020203" pitchFamily="34" charset="0"/>
                <a:cs typeface="Segoe UI" panose="020B0502040204020203" pitchFamily="34" charset="0"/>
              </a:rPr>
              <a:t>に</a:t>
            </a:r>
            <a:endParaRPr lang="en-US" altLang="ja-JP" dirty="0" smtClean="0">
              <a:latin typeface="Segoe UI" panose="020B0502040204020203" pitchFamily="34" charset="0"/>
              <a:cs typeface="Segoe UI" panose="020B0502040204020203" pitchFamily="34" charset="0"/>
            </a:endParaRPr>
          </a:p>
          <a:p>
            <a:r>
              <a:rPr lang="ja-JP" altLang="en-US" dirty="0" smtClean="0">
                <a:latin typeface="Segoe UI" panose="020B0502040204020203" pitchFamily="34" charset="0"/>
                <a:cs typeface="Segoe UI" panose="020B0502040204020203" pitchFamily="34" charset="0"/>
              </a:rPr>
              <a:t>　区切りその</a:t>
            </a:r>
            <a:r>
              <a:rPr lang="ja-JP" altLang="en-US" dirty="0">
                <a:latin typeface="Segoe UI" panose="020B0502040204020203" pitchFamily="34" charset="0"/>
                <a:cs typeface="Segoe UI" panose="020B0502040204020203" pitchFamily="34" charset="0"/>
              </a:rPr>
              <a:t>区間からベクトルを作成</a:t>
            </a:r>
          </a:p>
          <a:p>
            <a:endParaRPr kumimoji="1" lang="ja-JP" altLang="en-US" sz="1600" dirty="0">
              <a:latin typeface="Segoe UI" panose="020B0502040204020203" pitchFamily="34" charset="0"/>
              <a:cs typeface="Segoe UI" panose="020B0502040204020203" pitchFamily="34" charset="0"/>
            </a:endParaRPr>
          </a:p>
        </p:txBody>
      </p:sp>
      <p:grpSp>
        <p:nvGrpSpPr>
          <p:cNvPr id="16" name="グループ化 15">
            <a:extLst>
              <a:ext uri="{FF2B5EF4-FFF2-40B4-BE49-F238E27FC236}">
                <a16:creationId xmlns:a16="http://schemas.microsoft.com/office/drawing/2014/main" id="{C70FCFCC-2622-4D38-BA81-70DFBC5BEA3D}"/>
              </a:ext>
            </a:extLst>
          </p:cNvPr>
          <p:cNvGrpSpPr/>
          <p:nvPr/>
        </p:nvGrpSpPr>
        <p:grpSpPr>
          <a:xfrm>
            <a:off x="7155388" y="2200217"/>
            <a:ext cx="1839511" cy="2010799"/>
            <a:chOff x="12620307" y="6749749"/>
            <a:chExt cx="1839511" cy="2010799"/>
          </a:xfrm>
        </p:grpSpPr>
        <p:sp>
          <p:nvSpPr>
            <p:cNvPr id="17" name="テキスト ボックス 16">
              <a:extLst>
                <a:ext uri="{FF2B5EF4-FFF2-40B4-BE49-F238E27FC236}">
                  <a16:creationId xmlns:a16="http://schemas.microsoft.com/office/drawing/2014/main" id="{D401C398-3F93-4615-9893-E53370AEBC46}"/>
                </a:ext>
              </a:extLst>
            </p:cNvPr>
            <p:cNvSpPr txBox="1"/>
            <p:nvPr/>
          </p:nvSpPr>
          <p:spPr>
            <a:xfrm>
              <a:off x="12828818" y="6749749"/>
              <a:ext cx="1430200" cy="369332"/>
            </a:xfrm>
            <a:prstGeom prst="rect">
              <a:avLst/>
            </a:prstGeom>
            <a:noFill/>
          </p:spPr>
          <p:txBody>
            <a:bodyPr wrap="none" rtlCol="0">
              <a:spAutoFit/>
            </a:bodyPr>
            <a:lstStyle/>
            <a:p>
              <a:pPr algn="ctr"/>
              <a:r>
                <a:rPr lang="ja-JP" altLang="en-US" dirty="0" smtClean="0">
                  <a:latin typeface="Segoe UI" panose="020B0502040204020203" pitchFamily="34" charset="0"/>
                  <a:cs typeface="Segoe UI" panose="020B0502040204020203" pitchFamily="34" charset="0"/>
                </a:rPr>
                <a:t>既知ベクトル</a:t>
              </a:r>
              <a:endParaRPr lang="en-US" altLang="ja-JP" dirty="0">
                <a:latin typeface="Segoe UI" panose="020B0502040204020203" pitchFamily="34" charset="0"/>
                <a:cs typeface="Segoe UI" panose="020B0502040204020203" pitchFamily="34" charset="0"/>
              </a:endParaRPr>
            </a:p>
          </p:txBody>
        </p:sp>
        <p:sp>
          <p:nvSpPr>
            <p:cNvPr id="18" name="テキスト ボックス 17">
              <a:extLst>
                <a:ext uri="{FF2B5EF4-FFF2-40B4-BE49-F238E27FC236}">
                  <a16:creationId xmlns:a16="http://schemas.microsoft.com/office/drawing/2014/main" id="{356B003A-78AE-4BF4-93B4-35E1F851E934}"/>
                </a:ext>
              </a:extLst>
            </p:cNvPr>
            <p:cNvSpPr txBox="1"/>
            <p:nvPr/>
          </p:nvSpPr>
          <p:spPr>
            <a:xfrm>
              <a:off x="12689623" y="7232078"/>
              <a:ext cx="1699945" cy="653153"/>
            </a:xfrm>
            <a:prstGeom prst="roundRect">
              <a:avLst/>
            </a:prstGeom>
            <a:noFill/>
            <a:ln w="28575">
              <a:solidFill>
                <a:schemeClr val="tx1"/>
              </a:solidFill>
            </a:ln>
          </p:spPr>
          <p:txBody>
            <a:bodyPr wrap="square" tIns="18000" bIns="18000" rtlCol="0">
              <a:spAutoFit/>
            </a:bodyPr>
            <a:lstStyle/>
            <a:p>
              <a:pPr algn="ctr"/>
              <a:r>
                <a:rPr lang="en-US" altLang="ja-JP" b="1" dirty="0" smtClean="0">
                  <a:latin typeface="Segoe UI" panose="020B0502040204020203" pitchFamily="34" charset="0"/>
                  <a:cs typeface="Segoe UI" panose="020B0502040204020203" pitchFamily="34" charset="0"/>
                </a:rPr>
                <a:t>[0.3, 0.1, 0.1]</a:t>
              </a:r>
            </a:p>
            <a:p>
              <a:pPr algn="ctr"/>
              <a:r>
                <a:rPr lang="en-US" altLang="ja-JP" b="1" dirty="0" smtClean="0">
                  <a:latin typeface="Segoe UI" panose="020B0502040204020203" pitchFamily="34" charset="0"/>
                  <a:cs typeface="Segoe UI" panose="020B0502040204020203" pitchFamily="34" charset="0"/>
                </a:rPr>
                <a:t>(</a:t>
              </a:r>
              <a:r>
                <a:rPr lang="en-US" altLang="ja-JP" b="1" dirty="0">
                  <a:latin typeface="Segoe UI" panose="020B0502040204020203" pitchFamily="34" charset="0"/>
                  <a:cs typeface="Segoe UI" panose="020B0502040204020203" pitchFamily="34" charset="0"/>
                </a:rPr>
                <a:t>Start up)</a:t>
              </a:r>
              <a:endParaRPr kumimoji="1" lang="ja-JP" altLang="en-US" b="1" dirty="0">
                <a:latin typeface="Segoe UI" panose="020B0502040204020203" pitchFamily="34" charset="0"/>
                <a:cs typeface="Segoe UI" panose="020B0502040204020203" pitchFamily="34" charset="0"/>
              </a:endParaRPr>
            </a:p>
          </p:txBody>
        </p:sp>
        <p:sp>
          <p:nvSpPr>
            <p:cNvPr id="19" name="テキスト ボックス 18">
              <a:extLst>
                <a:ext uri="{FF2B5EF4-FFF2-40B4-BE49-F238E27FC236}">
                  <a16:creationId xmlns:a16="http://schemas.microsoft.com/office/drawing/2014/main" id="{63C0E8E7-E938-4CA1-99F9-A02AC8829C55}"/>
                </a:ext>
              </a:extLst>
            </p:cNvPr>
            <p:cNvSpPr txBox="1"/>
            <p:nvPr/>
          </p:nvSpPr>
          <p:spPr>
            <a:xfrm>
              <a:off x="12689623" y="7944352"/>
              <a:ext cx="1699945" cy="653153"/>
            </a:xfrm>
            <a:prstGeom prst="roundRect">
              <a:avLst/>
            </a:prstGeom>
            <a:noFill/>
            <a:ln w="28575">
              <a:solidFill>
                <a:schemeClr val="tx1"/>
              </a:solidFill>
            </a:ln>
          </p:spPr>
          <p:txBody>
            <a:bodyPr wrap="square" tIns="18000" bIns="18000" rtlCol="0">
              <a:spAutoFit/>
            </a:bodyPr>
            <a:lstStyle/>
            <a:p>
              <a:pPr algn="ctr"/>
              <a:r>
                <a:rPr lang="en-US" altLang="ja-JP" b="1" dirty="0" smtClean="0">
                  <a:latin typeface="Segoe UI" panose="020B0502040204020203" pitchFamily="34" charset="0"/>
                  <a:cs typeface="Segoe UI" panose="020B0502040204020203" pitchFamily="34" charset="0"/>
                </a:rPr>
                <a:t>[0.1, 0.0, 0.4]</a:t>
              </a:r>
              <a:endParaRPr lang="en-US" altLang="ja-JP" b="1" dirty="0">
                <a:latin typeface="Segoe UI" panose="020B0502040204020203" pitchFamily="34" charset="0"/>
                <a:cs typeface="Segoe UI" panose="020B0502040204020203" pitchFamily="34" charset="0"/>
              </a:endParaRPr>
            </a:p>
            <a:p>
              <a:pPr algn="ctr"/>
              <a:r>
                <a:rPr kumimoji="1" lang="en-US" altLang="ja-JP" b="1" dirty="0" smtClean="0">
                  <a:latin typeface="Segoe UI" panose="020B0502040204020203" pitchFamily="34" charset="0"/>
                  <a:cs typeface="Segoe UI" panose="020B0502040204020203" pitchFamily="34" charset="0"/>
                </a:rPr>
                <a:t>(</a:t>
              </a:r>
              <a:r>
                <a:rPr kumimoji="1" lang="en-US" altLang="ja-JP" b="1" dirty="0">
                  <a:latin typeface="Segoe UI" panose="020B0502040204020203" pitchFamily="34" charset="0"/>
                  <a:cs typeface="Segoe UI" panose="020B0502040204020203" pitchFamily="34" charset="0"/>
                </a:rPr>
                <a:t>Play)</a:t>
              </a:r>
              <a:endParaRPr kumimoji="1" lang="ja-JP" altLang="en-US" b="1" dirty="0">
                <a:latin typeface="Segoe UI" panose="020B0502040204020203" pitchFamily="34" charset="0"/>
                <a:cs typeface="Segoe UI" panose="020B0502040204020203" pitchFamily="34" charset="0"/>
              </a:endParaRPr>
            </a:p>
          </p:txBody>
        </p:sp>
        <p:sp>
          <p:nvSpPr>
            <p:cNvPr id="20" name="角丸四角形 253">
              <a:extLst>
                <a:ext uri="{FF2B5EF4-FFF2-40B4-BE49-F238E27FC236}">
                  <a16:creationId xmlns:a16="http://schemas.microsoft.com/office/drawing/2014/main" id="{1C1F3170-F216-40CB-9335-9F1240CBCDF8}"/>
                </a:ext>
              </a:extLst>
            </p:cNvPr>
            <p:cNvSpPr/>
            <p:nvPr/>
          </p:nvSpPr>
          <p:spPr>
            <a:xfrm>
              <a:off x="12620307" y="7125096"/>
              <a:ext cx="1839511" cy="16354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Segoe UI" panose="020B0502040204020203" pitchFamily="34" charset="0"/>
                <a:cs typeface="Segoe UI" panose="020B0502040204020203" pitchFamily="34" charset="0"/>
              </a:endParaRPr>
            </a:p>
          </p:txBody>
        </p:sp>
      </p:grpSp>
      <p:sp>
        <p:nvSpPr>
          <p:cNvPr id="21" name="テキスト ボックス 20">
            <a:extLst>
              <a:ext uri="{FF2B5EF4-FFF2-40B4-BE49-F238E27FC236}">
                <a16:creationId xmlns:a16="http://schemas.microsoft.com/office/drawing/2014/main" id="{B97E7720-84B9-42D9-A579-F36575EC3F51}"/>
              </a:ext>
            </a:extLst>
          </p:cNvPr>
          <p:cNvSpPr txBox="1"/>
          <p:nvPr/>
        </p:nvSpPr>
        <p:spPr>
          <a:xfrm>
            <a:off x="4433824" y="1567369"/>
            <a:ext cx="4710176" cy="885349"/>
          </a:xfrm>
          <a:prstGeom prst="roundRect">
            <a:avLst/>
          </a:prstGeom>
          <a:noFill/>
          <a:ln>
            <a:noFill/>
          </a:ln>
        </p:spPr>
        <p:txBody>
          <a:bodyPr wrap="none" tIns="0" bIns="0" rtlCol="0">
            <a:spAutoFit/>
          </a:bodyPr>
          <a:lstStyle/>
          <a:p>
            <a:r>
              <a:rPr lang="ja-JP" altLang="en-US" dirty="0" smtClean="0">
                <a:latin typeface="Segoe UI" panose="020B0502040204020203" pitchFamily="34" charset="0"/>
                <a:cs typeface="Segoe UI" panose="020B0502040204020203" pitchFamily="34" charset="0"/>
              </a:rPr>
              <a:t>②過去</a:t>
            </a:r>
            <a:r>
              <a:rPr lang="ja-JP" altLang="en-US" dirty="0">
                <a:latin typeface="Segoe UI" panose="020B0502040204020203" pitchFamily="34" charset="0"/>
                <a:cs typeface="Segoe UI" panose="020B0502040204020203" pitchFamily="34" charset="0"/>
              </a:rPr>
              <a:t>に作成したベクトルとの類似度を比較</a:t>
            </a:r>
            <a:r>
              <a:rPr lang="ja-JP" altLang="en-US" dirty="0" smtClean="0">
                <a:latin typeface="Segoe UI" panose="020B0502040204020203" pitchFamily="34" charset="0"/>
                <a:cs typeface="Segoe UI" panose="020B0502040204020203" pitchFamily="34" charset="0"/>
              </a:rPr>
              <a:t>し</a:t>
            </a:r>
            <a:endParaRPr lang="en-US" altLang="ja-JP" dirty="0" smtClean="0">
              <a:latin typeface="Segoe UI" panose="020B0502040204020203" pitchFamily="34" charset="0"/>
              <a:cs typeface="Segoe UI" panose="020B0502040204020203" pitchFamily="34" charset="0"/>
            </a:endParaRPr>
          </a:p>
          <a:p>
            <a:r>
              <a:rPr lang="ja-JP" altLang="en-US" dirty="0">
                <a:latin typeface="Segoe UI" panose="020B0502040204020203" pitchFamily="34" charset="0"/>
                <a:cs typeface="Segoe UI" panose="020B0502040204020203" pitchFamily="34" charset="0"/>
              </a:rPr>
              <a:t>　</a:t>
            </a:r>
            <a:r>
              <a:rPr lang="ja-JP" altLang="en-US" dirty="0" smtClean="0">
                <a:latin typeface="Segoe UI" panose="020B0502040204020203" pitchFamily="34" charset="0"/>
                <a:cs typeface="Segoe UI" panose="020B0502040204020203" pitchFamily="34" charset="0"/>
              </a:rPr>
              <a:t>その</a:t>
            </a:r>
            <a:r>
              <a:rPr lang="ja-JP" altLang="en-US" dirty="0">
                <a:latin typeface="Segoe UI" panose="020B0502040204020203" pitchFamily="34" charset="0"/>
                <a:cs typeface="Segoe UI" panose="020B0502040204020203" pitchFamily="34" charset="0"/>
              </a:rPr>
              <a:t>既知・未知を決定</a:t>
            </a:r>
          </a:p>
          <a:p>
            <a:endParaRPr kumimoji="1" lang="ja-JP" altLang="en-US" sz="1600" dirty="0">
              <a:latin typeface="Segoe UI" panose="020B0502040204020203" pitchFamily="34" charset="0"/>
              <a:cs typeface="Segoe UI" panose="020B0502040204020203" pitchFamily="34" charset="0"/>
            </a:endParaRPr>
          </a:p>
        </p:txBody>
      </p:sp>
      <p:grpSp>
        <p:nvGrpSpPr>
          <p:cNvPr id="23" name="グループ化 22">
            <a:extLst>
              <a:ext uri="{FF2B5EF4-FFF2-40B4-BE49-F238E27FC236}">
                <a16:creationId xmlns:a16="http://schemas.microsoft.com/office/drawing/2014/main" id="{38EF9EE9-2799-4837-A169-76D5FFC3AE42}"/>
              </a:ext>
            </a:extLst>
          </p:cNvPr>
          <p:cNvGrpSpPr/>
          <p:nvPr/>
        </p:nvGrpSpPr>
        <p:grpSpPr>
          <a:xfrm>
            <a:off x="5722967" y="4304401"/>
            <a:ext cx="2317031" cy="650444"/>
            <a:chOff x="3445224" y="12102230"/>
            <a:chExt cx="2306677" cy="650444"/>
          </a:xfrm>
        </p:grpSpPr>
        <p:sp>
          <p:nvSpPr>
            <p:cNvPr id="24" name="爆発 2 23">
              <a:extLst>
                <a:ext uri="{FF2B5EF4-FFF2-40B4-BE49-F238E27FC236}">
                  <a16:creationId xmlns:a16="http://schemas.microsoft.com/office/drawing/2014/main" id="{8A0384E4-0A59-42A9-AB11-9F57121AC0F8}"/>
                </a:ext>
              </a:extLst>
            </p:cNvPr>
            <p:cNvSpPr/>
            <p:nvPr/>
          </p:nvSpPr>
          <p:spPr>
            <a:xfrm>
              <a:off x="3445224" y="12102230"/>
              <a:ext cx="2306677" cy="65044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600" b="1" dirty="0">
                  <a:solidFill>
                    <a:srgbClr val="FF0000"/>
                  </a:solidFill>
                  <a:latin typeface="Segoe UI" panose="020B0502040204020203" pitchFamily="34" charset="0"/>
                  <a:cs typeface="Segoe UI" panose="020B0502040204020203" pitchFamily="34" charset="0"/>
                </a:rPr>
                <a:t>未知</a:t>
              </a:r>
              <a:r>
                <a:rPr lang="ja-JP" altLang="en-US" sz="1600" b="1" dirty="0" smtClean="0">
                  <a:solidFill>
                    <a:srgbClr val="FF0000"/>
                  </a:solidFill>
                  <a:latin typeface="Segoe UI" panose="020B0502040204020203" pitchFamily="34" charset="0"/>
                  <a:cs typeface="Segoe UI" panose="020B0502040204020203" pitchFamily="34" charset="0"/>
                </a:rPr>
                <a:t>のフェイズ</a:t>
              </a:r>
              <a:endParaRPr kumimoji="1" lang="ja-JP" altLang="en-US" sz="1600" b="1" dirty="0">
                <a:latin typeface="Segoe UI" panose="020B0502040204020203" pitchFamily="34" charset="0"/>
                <a:cs typeface="Segoe UI" panose="020B0502040204020203" pitchFamily="34" charset="0"/>
              </a:endParaRPr>
            </a:p>
          </p:txBody>
        </p:sp>
        <p:sp>
          <p:nvSpPr>
            <p:cNvPr id="25" name="爆発 2 174">
              <a:extLst>
                <a:ext uri="{FF2B5EF4-FFF2-40B4-BE49-F238E27FC236}">
                  <a16:creationId xmlns:a16="http://schemas.microsoft.com/office/drawing/2014/main" id="{AFE1C9C7-60D9-4834-B511-3CCCF1EF3CE3}"/>
                </a:ext>
              </a:extLst>
            </p:cNvPr>
            <p:cNvSpPr/>
            <p:nvPr/>
          </p:nvSpPr>
          <p:spPr>
            <a:xfrm>
              <a:off x="3809982" y="12133291"/>
              <a:ext cx="1597745" cy="59990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p>
          </p:txBody>
        </p:sp>
      </p:grpSp>
      <p:sp>
        <p:nvSpPr>
          <p:cNvPr id="27" name="テキスト ボックス 26">
            <a:extLst>
              <a:ext uri="{FF2B5EF4-FFF2-40B4-BE49-F238E27FC236}">
                <a16:creationId xmlns:a16="http://schemas.microsoft.com/office/drawing/2014/main" id="{2A27CF53-4370-4951-8E09-30D865019A66}"/>
              </a:ext>
            </a:extLst>
          </p:cNvPr>
          <p:cNvSpPr txBox="1"/>
          <p:nvPr/>
        </p:nvSpPr>
        <p:spPr>
          <a:xfrm>
            <a:off x="6465985" y="2986993"/>
            <a:ext cx="415498" cy="369332"/>
          </a:xfrm>
          <a:prstGeom prst="rect">
            <a:avLst/>
          </a:prstGeom>
          <a:noFill/>
        </p:spPr>
        <p:txBody>
          <a:bodyPr wrap="none" rtlCol="0">
            <a:spAutoFit/>
          </a:bodyPr>
          <a:lstStyle/>
          <a:p>
            <a:r>
              <a:rPr lang="ja-JP" altLang="en-US" dirty="0">
                <a:latin typeface="ＭＳ ゴシック" panose="020B0609070205080204" pitchFamily="49" charset="-128"/>
                <a:ea typeface="ＭＳ ゴシック" panose="020B0609070205080204" pitchFamily="49" charset="-128"/>
              </a:rPr>
              <a:t>✗</a:t>
            </a:r>
            <a:endParaRPr kumimoji="1" lang="ja-JP" altLang="en-US" dirty="0"/>
          </a:p>
        </p:txBody>
      </p:sp>
      <p:pic>
        <p:nvPicPr>
          <p:cNvPr id="47" name="図 46">
            <a:extLst>
              <a:ext uri="{FF2B5EF4-FFF2-40B4-BE49-F238E27FC236}">
                <a16:creationId xmlns:a16="http://schemas.microsoft.com/office/drawing/2014/main" id="{2ACB15A8-42D6-4B2C-A96F-D19234EDE5B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7115"/>
          <a:stretch/>
        </p:blipFill>
        <p:spPr>
          <a:xfrm>
            <a:off x="1005609" y="2597544"/>
            <a:ext cx="1256546" cy="951724"/>
          </a:xfrm>
          <a:prstGeom prst="rect">
            <a:avLst/>
          </a:prstGeom>
        </p:spPr>
      </p:pic>
      <p:sp>
        <p:nvSpPr>
          <p:cNvPr id="48" name="テキスト ボックス 47">
            <a:extLst>
              <a:ext uri="{FF2B5EF4-FFF2-40B4-BE49-F238E27FC236}">
                <a16:creationId xmlns:a16="http://schemas.microsoft.com/office/drawing/2014/main" id="{19E745FB-DDB9-49B1-91C6-68EC2CD0EBE0}"/>
              </a:ext>
            </a:extLst>
          </p:cNvPr>
          <p:cNvSpPr txBox="1"/>
          <p:nvPr/>
        </p:nvSpPr>
        <p:spPr>
          <a:xfrm>
            <a:off x="159650" y="2384883"/>
            <a:ext cx="1663526"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en-US" altLang="ja-JP" dirty="0"/>
              <a:t>Java Program</a:t>
            </a:r>
            <a:endParaRPr kumimoji="1" lang="ja-JP" altLang="en-US" dirty="0"/>
          </a:p>
        </p:txBody>
      </p:sp>
      <p:sp>
        <p:nvSpPr>
          <p:cNvPr id="49" name="吹き出し: 角を丸めた四角形 237">
            <a:extLst>
              <a:ext uri="{FF2B5EF4-FFF2-40B4-BE49-F238E27FC236}">
                <a16:creationId xmlns:a16="http://schemas.microsoft.com/office/drawing/2014/main" id="{3A06F32A-901C-4EA3-B850-0D0E5610F30B}"/>
              </a:ext>
            </a:extLst>
          </p:cNvPr>
          <p:cNvSpPr/>
          <p:nvPr/>
        </p:nvSpPr>
        <p:spPr>
          <a:xfrm>
            <a:off x="2645503" y="3119753"/>
            <a:ext cx="1599567" cy="728925"/>
          </a:xfrm>
          <a:prstGeom prst="wedgeRoundRectCallout">
            <a:avLst>
              <a:gd name="adj1" fmla="val -26363"/>
              <a:gd name="adj2" fmla="val 7277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400" b="1" dirty="0" err="1"/>
              <a:t>methodA</a:t>
            </a:r>
            <a:r>
              <a:rPr kumimoji="1" lang="en-US" altLang="ja-JP" sz="1400" b="1" dirty="0"/>
              <a:t>: </a:t>
            </a:r>
            <a:r>
              <a:rPr kumimoji="1" lang="en-US" altLang="ja-JP" sz="1400" b="1" dirty="0" smtClean="0"/>
              <a:t>0.0</a:t>
            </a:r>
            <a:endParaRPr kumimoji="1" lang="en-US" altLang="ja-JP" sz="1400" b="1" dirty="0"/>
          </a:p>
          <a:p>
            <a:pPr algn="ctr"/>
            <a:r>
              <a:rPr lang="en-US" altLang="ja-JP" sz="1400" b="1" dirty="0" err="1" smtClean="0"/>
              <a:t>methodB</a:t>
            </a:r>
            <a:r>
              <a:rPr lang="en-US" altLang="ja-JP" sz="1400" b="1" dirty="0" smtClean="0"/>
              <a:t>: 0.5</a:t>
            </a:r>
            <a:endParaRPr lang="en-US" altLang="ja-JP" sz="1400" b="1" dirty="0"/>
          </a:p>
          <a:p>
            <a:pPr algn="ctr"/>
            <a:r>
              <a:rPr kumimoji="1" lang="en-US" altLang="ja-JP" sz="1400" b="1" dirty="0" err="1"/>
              <a:t>methodC</a:t>
            </a:r>
            <a:r>
              <a:rPr lang="en-US" altLang="ja-JP" sz="1400" b="1" dirty="0"/>
              <a:t>: </a:t>
            </a:r>
            <a:r>
              <a:rPr lang="en-US" altLang="ja-JP" sz="1400" b="1" dirty="0" smtClean="0"/>
              <a:t>0.0</a:t>
            </a:r>
            <a:endParaRPr kumimoji="1" lang="ja-JP" altLang="en-US" sz="1400" b="1" dirty="0"/>
          </a:p>
        </p:txBody>
      </p:sp>
      <p:sp>
        <p:nvSpPr>
          <p:cNvPr id="50" name="矢印: 右 239">
            <a:extLst>
              <a:ext uri="{FF2B5EF4-FFF2-40B4-BE49-F238E27FC236}">
                <a16:creationId xmlns:a16="http://schemas.microsoft.com/office/drawing/2014/main" id="{E4B8CF9D-FED9-4D2E-9DEC-D913902EE718}"/>
              </a:ext>
            </a:extLst>
          </p:cNvPr>
          <p:cNvSpPr/>
          <p:nvPr/>
        </p:nvSpPr>
        <p:spPr>
          <a:xfrm>
            <a:off x="4344580" y="3276269"/>
            <a:ext cx="454840" cy="272999"/>
          </a:xfrm>
          <a:prstGeom prst="rightArrow">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矢印コネクタ 56"/>
          <p:cNvCxnSpPr/>
          <p:nvPr/>
        </p:nvCxnSpPr>
        <p:spPr>
          <a:xfrm>
            <a:off x="194441" y="4159026"/>
            <a:ext cx="368913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1368205" y="4583457"/>
            <a:ext cx="1678665" cy="369332"/>
          </a:xfrm>
          <a:prstGeom prst="rect">
            <a:avLst/>
          </a:prstGeom>
          <a:noFill/>
        </p:spPr>
        <p:txBody>
          <a:bodyPr wrap="none" rtlCol="0">
            <a:spAutoFit/>
          </a:bodyPr>
          <a:lstStyle/>
          <a:p>
            <a:r>
              <a:rPr kumimoji="1" lang="ja-JP" altLang="en-US" dirty="0" smtClean="0"/>
              <a:t>プログラム実行</a:t>
            </a:r>
            <a:endParaRPr kumimoji="1" lang="ja-JP" altLang="en-US" dirty="0"/>
          </a:p>
        </p:txBody>
      </p:sp>
      <p:cxnSp>
        <p:nvCxnSpPr>
          <p:cNvPr id="59" name="直線コネクタ 58"/>
          <p:cNvCxnSpPr/>
          <p:nvPr/>
        </p:nvCxnSpPr>
        <p:spPr>
          <a:xfrm>
            <a:off x="1468012" y="3956217"/>
            <a:ext cx="0" cy="438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3500151" y="3956217"/>
            <a:ext cx="0" cy="438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451942" y="3956217"/>
            <a:ext cx="0" cy="438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曲折矢印 62"/>
          <p:cNvSpPr/>
          <p:nvPr/>
        </p:nvSpPr>
        <p:spPr>
          <a:xfrm rot="5400000">
            <a:off x="6173650" y="3381544"/>
            <a:ext cx="946289" cy="814513"/>
          </a:xfrm>
          <a:prstGeom prst="bentArrow">
            <a:avLst>
              <a:gd name="adj1" fmla="val 16526"/>
              <a:gd name="adj2" fmla="val 20604"/>
              <a:gd name="adj3" fmla="val 25000"/>
              <a:gd name="adj4" fmla="val 4375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9" name="テキスト ボックス 68">
            <a:extLst>
              <a:ext uri="{FF2B5EF4-FFF2-40B4-BE49-F238E27FC236}">
                <a16:creationId xmlns:a16="http://schemas.microsoft.com/office/drawing/2014/main" id="{7AB06D96-FAF8-4E2F-A87A-222F063B7A99}"/>
              </a:ext>
            </a:extLst>
          </p:cNvPr>
          <p:cNvSpPr txBox="1"/>
          <p:nvPr/>
        </p:nvSpPr>
        <p:spPr>
          <a:xfrm>
            <a:off x="484599" y="4203395"/>
            <a:ext cx="907680" cy="276999"/>
          </a:xfrm>
          <a:prstGeom prst="rect">
            <a:avLst/>
          </a:prstGeom>
          <a:noFill/>
          <a:ln>
            <a:noFill/>
          </a:ln>
        </p:spPr>
        <p:txBody>
          <a:bodyPr wrap="none" lIns="36000" tIns="0" rIns="0" bIns="0" rtlCol="0">
            <a:spAutoFit/>
          </a:bodyPr>
          <a:lstStyle/>
          <a:p>
            <a:r>
              <a:rPr kumimoji="1" lang="en-US" altLang="ja-JP" b="1" dirty="0" smtClean="0">
                <a:latin typeface="Segoe UI" panose="020B0502040204020203" pitchFamily="34" charset="0"/>
                <a:cs typeface="Segoe UI" panose="020B0502040204020203" pitchFamily="34" charset="0"/>
              </a:rPr>
              <a:t>Start up</a:t>
            </a:r>
            <a:endParaRPr kumimoji="1" lang="ja-JP" altLang="en-US" b="1" dirty="0">
              <a:latin typeface="Segoe UI" panose="020B0502040204020203" pitchFamily="34" charset="0"/>
              <a:cs typeface="Segoe UI" panose="020B0502040204020203" pitchFamily="34" charset="0"/>
            </a:endParaRPr>
          </a:p>
        </p:txBody>
      </p:sp>
      <p:sp>
        <p:nvSpPr>
          <p:cNvPr id="71" name="テキスト ボックス 70">
            <a:extLst>
              <a:ext uri="{FF2B5EF4-FFF2-40B4-BE49-F238E27FC236}">
                <a16:creationId xmlns:a16="http://schemas.microsoft.com/office/drawing/2014/main" id="{B97E7720-84B9-42D9-A579-F36575EC3F51}"/>
              </a:ext>
            </a:extLst>
          </p:cNvPr>
          <p:cNvSpPr txBox="1"/>
          <p:nvPr/>
        </p:nvSpPr>
        <p:spPr>
          <a:xfrm>
            <a:off x="4411388" y="5020188"/>
            <a:ext cx="4839786" cy="340519"/>
          </a:xfrm>
          <a:prstGeom prst="roundRect">
            <a:avLst/>
          </a:prstGeom>
          <a:noFill/>
          <a:ln>
            <a:noFill/>
          </a:ln>
        </p:spPr>
        <p:txBody>
          <a:bodyPr wrap="none" tIns="0" bIns="0" rtlCol="0">
            <a:spAutoFit/>
          </a:bodyPr>
          <a:lstStyle/>
          <a:p>
            <a:r>
              <a:rPr lang="en-US" altLang="ja-JP" sz="2000" dirty="0" smtClean="0">
                <a:latin typeface="Segoe UI" panose="020B0502040204020203" pitchFamily="34" charset="0"/>
                <a:cs typeface="Segoe UI" panose="020B0502040204020203" pitchFamily="34" charset="0"/>
              </a:rPr>
              <a:t>※</a:t>
            </a:r>
            <a:r>
              <a:rPr lang="ja-JP" altLang="en-US" sz="2000" dirty="0" smtClean="0">
                <a:latin typeface="Segoe UI" panose="020B0502040204020203" pitchFamily="34" charset="0"/>
                <a:cs typeface="Segoe UI" panose="020B0502040204020203" pitchFamily="34" charset="0"/>
              </a:rPr>
              <a:t>未知のもの</a:t>
            </a:r>
            <a:r>
              <a:rPr lang="ja-JP" altLang="en-US" sz="2000" dirty="0">
                <a:latin typeface="Segoe UI" panose="020B0502040204020203" pitchFamily="34" charset="0"/>
                <a:cs typeface="Segoe UI" panose="020B0502040204020203" pitchFamily="34" charset="0"/>
              </a:rPr>
              <a:t>は</a:t>
            </a:r>
            <a:r>
              <a:rPr lang="ja-JP" altLang="en-US" sz="2000" dirty="0" smtClean="0">
                <a:latin typeface="Segoe UI" panose="020B0502040204020203" pitchFamily="34" charset="0"/>
                <a:cs typeface="Segoe UI" panose="020B0502040204020203" pitchFamily="34" charset="0"/>
              </a:rPr>
              <a:t>既知のベクトルに順次追加</a:t>
            </a:r>
            <a:endParaRPr kumimoji="1" lang="ja-JP" altLang="en-US" sz="2000" dirty="0">
              <a:latin typeface="Segoe UI" panose="020B0502040204020203" pitchFamily="34" charset="0"/>
              <a:cs typeface="Segoe UI" panose="020B0502040204020203" pitchFamily="34" charset="0"/>
            </a:endParaRPr>
          </a:p>
        </p:txBody>
      </p:sp>
      <p:sp useBgFill="1">
        <p:nvSpPr>
          <p:cNvPr id="5" name="テキスト ボックス 4"/>
          <p:cNvSpPr txBox="1"/>
          <p:nvPr/>
        </p:nvSpPr>
        <p:spPr>
          <a:xfrm>
            <a:off x="1140515" y="5491440"/>
            <a:ext cx="6862969" cy="400110"/>
          </a:xfrm>
          <a:prstGeom prst="rect">
            <a:avLst/>
          </a:prstGeom>
        </p:spPr>
        <p:txBody>
          <a:bodyPr wrap="none" rtlCol="0">
            <a:spAutoFit/>
          </a:bodyPr>
          <a:lstStyle/>
          <a:p>
            <a:pPr algn="ctr"/>
            <a:r>
              <a:rPr lang="en-US" altLang="ja-JP" sz="2000" dirty="0" smtClean="0"/>
              <a:t>PADLA</a:t>
            </a:r>
            <a:r>
              <a:rPr lang="ja-JP" altLang="en-US" sz="2000" dirty="0" smtClean="0"/>
              <a:t>にとって初見の挙動はすべて未知フェイズとして判定</a:t>
            </a:r>
            <a:endParaRPr lang="en-US" altLang="ja-JP" sz="2000" dirty="0" smtClean="0"/>
          </a:p>
        </p:txBody>
      </p:sp>
      <p:sp>
        <p:nvSpPr>
          <p:cNvPr id="51" name="テキスト ボックス 50">
            <a:extLst>
              <a:ext uri="{FF2B5EF4-FFF2-40B4-BE49-F238E27FC236}">
                <a16:creationId xmlns:a16="http://schemas.microsoft.com/office/drawing/2014/main" id="{7AB06D96-FAF8-4E2F-A87A-222F063B7A99}"/>
              </a:ext>
            </a:extLst>
          </p:cNvPr>
          <p:cNvSpPr txBox="1"/>
          <p:nvPr/>
        </p:nvSpPr>
        <p:spPr>
          <a:xfrm>
            <a:off x="1700077" y="4211016"/>
            <a:ext cx="490002" cy="276999"/>
          </a:xfrm>
          <a:prstGeom prst="rect">
            <a:avLst/>
          </a:prstGeom>
          <a:noFill/>
          <a:ln>
            <a:noFill/>
          </a:ln>
        </p:spPr>
        <p:txBody>
          <a:bodyPr wrap="none" lIns="36000" tIns="0" rIns="0" bIns="0" rtlCol="0">
            <a:spAutoFit/>
          </a:bodyPr>
          <a:lstStyle/>
          <a:p>
            <a:r>
              <a:rPr kumimoji="1" lang="en-US" altLang="ja-JP" b="1" dirty="0" smtClean="0">
                <a:latin typeface="Segoe UI" panose="020B0502040204020203" pitchFamily="34" charset="0"/>
                <a:cs typeface="Segoe UI" panose="020B0502040204020203" pitchFamily="34" charset="0"/>
              </a:rPr>
              <a:t>Play</a:t>
            </a:r>
            <a:endParaRPr kumimoji="1" lang="ja-JP" altLang="en-US" b="1" dirty="0">
              <a:latin typeface="Segoe UI" panose="020B0502040204020203" pitchFamily="34" charset="0"/>
              <a:cs typeface="Segoe UI" panose="020B0502040204020203" pitchFamily="34" charset="0"/>
            </a:endParaRPr>
          </a:p>
        </p:txBody>
      </p:sp>
      <p:cxnSp>
        <p:nvCxnSpPr>
          <p:cNvPr id="70" name="直線コネクタ 69"/>
          <p:cNvCxnSpPr/>
          <p:nvPr/>
        </p:nvCxnSpPr>
        <p:spPr>
          <a:xfrm>
            <a:off x="2484082" y="3956217"/>
            <a:ext cx="0" cy="438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テキスト ボックス 71">
            <a:extLst>
              <a:ext uri="{FF2B5EF4-FFF2-40B4-BE49-F238E27FC236}">
                <a16:creationId xmlns:a16="http://schemas.microsoft.com/office/drawing/2014/main" id="{7AB06D96-FAF8-4E2F-A87A-222F063B7A99}"/>
              </a:ext>
            </a:extLst>
          </p:cNvPr>
          <p:cNvSpPr txBox="1"/>
          <p:nvPr/>
        </p:nvSpPr>
        <p:spPr>
          <a:xfrm>
            <a:off x="2625288" y="4216226"/>
            <a:ext cx="732761" cy="276999"/>
          </a:xfrm>
          <a:prstGeom prst="rect">
            <a:avLst/>
          </a:prstGeom>
          <a:noFill/>
          <a:ln>
            <a:noFill/>
          </a:ln>
        </p:spPr>
        <p:txBody>
          <a:bodyPr wrap="none" lIns="36000" tIns="0" rIns="0" bIns="0" rtlCol="0">
            <a:spAutoFit/>
          </a:bodyPr>
          <a:lstStyle/>
          <a:p>
            <a:r>
              <a:rPr kumimoji="1" lang="en-US" altLang="ja-JP" b="1" dirty="0" smtClean="0">
                <a:latin typeface="Segoe UI" panose="020B0502040204020203" pitchFamily="34" charset="0"/>
                <a:cs typeface="Segoe UI" panose="020B0502040204020203" pitchFamily="34" charset="0"/>
              </a:rPr>
              <a:t>Freeze</a:t>
            </a:r>
            <a:endParaRPr kumimoji="1" lang="ja-JP" altLang="en-US" b="1" dirty="0">
              <a:latin typeface="Segoe UI" panose="020B0502040204020203" pitchFamily="34" charset="0"/>
              <a:cs typeface="Segoe UI" panose="020B0502040204020203" pitchFamily="34" charset="0"/>
            </a:endParaRPr>
          </a:p>
        </p:txBody>
      </p:sp>
      <p:grpSp>
        <p:nvGrpSpPr>
          <p:cNvPr id="39" name="グループ化 38">
            <a:extLst>
              <a:ext uri="{FF2B5EF4-FFF2-40B4-BE49-F238E27FC236}">
                <a16:creationId xmlns:a16="http://schemas.microsoft.com/office/drawing/2014/main" id="{CBB49A55-9EE0-4B79-8B50-A3BBB06CB75D}"/>
              </a:ext>
            </a:extLst>
          </p:cNvPr>
          <p:cNvGrpSpPr/>
          <p:nvPr/>
        </p:nvGrpSpPr>
        <p:grpSpPr>
          <a:xfrm>
            <a:off x="2466478" y="2664312"/>
            <a:ext cx="580985" cy="580985"/>
            <a:chOff x="1239520" y="2560320"/>
            <a:chExt cx="580985" cy="580985"/>
          </a:xfrm>
        </p:grpSpPr>
        <p:sp>
          <p:nvSpPr>
            <p:cNvPr id="40" name="スマイル 39">
              <a:extLst>
                <a:ext uri="{FF2B5EF4-FFF2-40B4-BE49-F238E27FC236}">
                  <a16:creationId xmlns:a16="http://schemas.microsoft.com/office/drawing/2014/main" id="{B152CF9B-7DB2-4537-8F19-108AACB6B5B2}"/>
                </a:ext>
              </a:extLst>
            </p:cNvPr>
            <p:cNvSpPr/>
            <p:nvPr/>
          </p:nvSpPr>
          <p:spPr>
            <a:xfrm>
              <a:off x="1239520" y="2560320"/>
              <a:ext cx="580985" cy="580985"/>
            </a:xfrm>
            <a:prstGeom prst="smileyFac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1" name="四角形: 角を丸くする 218">
              <a:extLst>
                <a:ext uri="{FF2B5EF4-FFF2-40B4-BE49-F238E27FC236}">
                  <a16:creationId xmlns:a16="http://schemas.microsoft.com/office/drawing/2014/main" id="{808FFE7A-50AB-46B7-BD63-149E9D7206A5}"/>
                </a:ext>
              </a:extLst>
            </p:cNvPr>
            <p:cNvSpPr/>
            <p:nvPr/>
          </p:nvSpPr>
          <p:spPr>
            <a:xfrm>
              <a:off x="1316567" y="2727325"/>
              <a:ext cx="184150" cy="90822"/>
            </a:xfrm>
            <a:prstGeom prst="roundRect">
              <a:avLst/>
            </a:prstGeom>
            <a:ln>
              <a:solidFill>
                <a:schemeClr val="tx1"/>
              </a:solid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sp>
          <p:nvSpPr>
            <p:cNvPr id="42" name="四角形: 角を丸くする 219">
              <a:extLst>
                <a:ext uri="{FF2B5EF4-FFF2-40B4-BE49-F238E27FC236}">
                  <a16:creationId xmlns:a16="http://schemas.microsoft.com/office/drawing/2014/main" id="{C47C0A98-FB8E-480D-A176-46EF9B3DC93A}"/>
                </a:ext>
              </a:extLst>
            </p:cNvPr>
            <p:cNvSpPr/>
            <p:nvPr/>
          </p:nvSpPr>
          <p:spPr>
            <a:xfrm>
              <a:off x="1551347" y="2727325"/>
              <a:ext cx="184150" cy="90822"/>
            </a:xfrm>
            <a:prstGeom prst="roundRect">
              <a:avLst/>
            </a:prstGeom>
            <a:ln>
              <a:solidFill>
                <a:schemeClr val="tx1"/>
              </a:solidFill>
            </a:ln>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a:p>
          </p:txBody>
        </p:sp>
        <p:cxnSp>
          <p:nvCxnSpPr>
            <p:cNvPr id="43" name="直線コネクタ 42">
              <a:extLst>
                <a:ext uri="{FF2B5EF4-FFF2-40B4-BE49-F238E27FC236}">
                  <a16:creationId xmlns:a16="http://schemas.microsoft.com/office/drawing/2014/main" id="{4F85BF9B-C4E1-44B1-93F6-1D0A4BF8BC0F}"/>
                </a:ext>
              </a:extLst>
            </p:cNvPr>
            <p:cNvCxnSpPr>
              <a:stCxn id="41" idx="1"/>
              <a:endCxn id="40" idx="2"/>
            </p:cNvCxnSpPr>
            <p:nvPr/>
          </p:nvCxnSpPr>
          <p:spPr>
            <a:xfrm flipH="1">
              <a:off x="1239520" y="2772736"/>
              <a:ext cx="77047" cy="780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A0F47922-B741-42BF-9202-5E53250B85E2}"/>
                </a:ext>
              </a:extLst>
            </p:cNvPr>
            <p:cNvCxnSpPr>
              <a:stCxn id="42" idx="3"/>
              <a:endCxn id="40" idx="6"/>
            </p:cNvCxnSpPr>
            <p:nvPr/>
          </p:nvCxnSpPr>
          <p:spPr>
            <a:xfrm>
              <a:off x="1735497" y="2772736"/>
              <a:ext cx="85008" cy="780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CB0D30A1-6D6D-47CE-8B45-A832B3FC66B6}"/>
                </a:ext>
              </a:extLst>
            </p:cNvPr>
            <p:cNvCxnSpPr>
              <a:stCxn id="41" idx="3"/>
              <a:endCxn id="42" idx="1"/>
            </p:cNvCxnSpPr>
            <p:nvPr/>
          </p:nvCxnSpPr>
          <p:spPr>
            <a:xfrm>
              <a:off x="1500717" y="2772736"/>
              <a:ext cx="5063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1497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8014" y="274638"/>
            <a:ext cx="9680028" cy="1143000"/>
          </a:xfrm>
        </p:spPr>
        <p:txBody>
          <a:bodyPr/>
          <a:lstStyle/>
          <a:p>
            <a:r>
              <a:rPr kumimoji="1" lang="ja-JP" altLang="en-US" dirty="0" smtClean="0"/>
              <a:t>フェイズ検出手法①</a:t>
            </a:r>
            <a:r>
              <a:rPr kumimoji="1" lang="en-US" altLang="ja-JP" dirty="0" smtClean="0"/>
              <a:t>: </a:t>
            </a:r>
            <a:r>
              <a:rPr kumimoji="1" lang="ja-JP" altLang="en-US" dirty="0" smtClean="0"/>
              <a:t>時間ベース</a:t>
            </a:r>
            <a:endParaRPr kumimoji="1" lang="ja-JP" altLang="en-US" dirty="0"/>
          </a:p>
        </p:txBody>
      </p:sp>
      <p:sp>
        <p:nvSpPr>
          <p:cNvPr id="3" name="コンテンツ プレースホルダー 2"/>
          <p:cNvSpPr>
            <a:spLocks noGrp="1"/>
          </p:cNvSpPr>
          <p:nvPr>
            <p:ph idx="1"/>
          </p:nvPr>
        </p:nvSpPr>
        <p:spPr>
          <a:xfrm>
            <a:off x="460159" y="1504241"/>
            <a:ext cx="8421082" cy="4525963"/>
          </a:xfrm>
        </p:spPr>
        <p:txBody>
          <a:bodyPr/>
          <a:lstStyle/>
          <a:p>
            <a:r>
              <a:rPr lang="ja-JP" altLang="en-US" dirty="0" smtClean="0"/>
              <a:t>区間の区切り方</a:t>
            </a:r>
            <a:r>
              <a:rPr lang="en-US" altLang="ja-JP" dirty="0" smtClean="0"/>
              <a:t>: </a:t>
            </a:r>
            <a:r>
              <a:rPr lang="ja-JP" altLang="en-US" dirty="0" smtClean="0"/>
              <a:t>一定時間毎</a:t>
            </a:r>
            <a:endParaRPr lang="en-US" altLang="ja-JP" dirty="0" smtClean="0"/>
          </a:p>
          <a:p>
            <a:r>
              <a:rPr lang="ja-JP" altLang="en-US" dirty="0" smtClean="0"/>
              <a:t>ベクトルの要素</a:t>
            </a:r>
            <a:r>
              <a:rPr lang="en-US" altLang="ja-JP" dirty="0" smtClean="0"/>
              <a:t>: </a:t>
            </a:r>
            <a:r>
              <a:rPr lang="ja-JP" altLang="en-US" dirty="0" smtClean="0"/>
              <a:t>区間における各メソッド実行時間</a:t>
            </a:r>
            <a:endParaRPr lang="en-US" altLang="ja-JP" dirty="0" smtClean="0"/>
          </a:p>
          <a:p>
            <a:r>
              <a:rPr lang="ja-JP" altLang="en-US" dirty="0" smtClean="0"/>
              <a:t>あるメソッドが長く実行されてしまう等</a:t>
            </a:r>
            <a:r>
              <a:rPr lang="ja-JP" altLang="en-US" dirty="0"/>
              <a:t>の</a:t>
            </a:r>
            <a:r>
              <a:rPr lang="ja-JP" altLang="en-US" dirty="0" smtClean="0"/>
              <a:t>パフォーマンス異常の検出を重視</a:t>
            </a:r>
            <a:endParaRPr kumimoji="1" lang="ja-JP" altLang="en-US"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8</a:t>
            </a:fld>
            <a:endParaRPr lang="ja-JP" altLang="en-US" dirty="0"/>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8000" y="3524990"/>
            <a:ext cx="6588000" cy="3001822"/>
          </a:xfrm>
          <a:prstGeom prst="rect">
            <a:avLst/>
          </a:prstGeom>
        </p:spPr>
      </p:pic>
    </p:spTree>
    <p:extLst>
      <p:ext uri="{BB962C8B-B14F-4D97-AF65-F5344CB8AC3E}">
        <p14:creationId xmlns:p14="http://schemas.microsoft.com/office/powerpoint/2010/main" val="1533767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フェイズ検出手法②</a:t>
            </a:r>
            <a:r>
              <a:rPr kumimoji="1" lang="en-US" altLang="ja-JP" dirty="0" smtClean="0"/>
              <a:t>:</a:t>
            </a:r>
            <a:r>
              <a:rPr lang="ja-JP" altLang="en-US" dirty="0" smtClean="0"/>
              <a:t> 回数ベース</a:t>
            </a:r>
            <a:endParaRPr kumimoji="1" lang="ja-JP" altLang="en-US" dirty="0"/>
          </a:p>
        </p:txBody>
      </p:sp>
      <p:sp>
        <p:nvSpPr>
          <p:cNvPr id="3" name="コンテンツ プレースホルダー 2"/>
          <p:cNvSpPr>
            <a:spLocks noGrp="1"/>
          </p:cNvSpPr>
          <p:nvPr>
            <p:ph idx="1"/>
          </p:nvPr>
        </p:nvSpPr>
        <p:spPr/>
        <p:txBody>
          <a:bodyPr/>
          <a:lstStyle/>
          <a:p>
            <a:pPr marL="342900" lvl="1" indent="-342900">
              <a:buFontTx/>
              <a:buChar char="•"/>
            </a:pPr>
            <a:r>
              <a:rPr lang="ja-JP" altLang="en-US" dirty="0" smtClean="0"/>
              <a:t>区間の区切り方</a:t>
            </a:r>
            <a:r>
              <a:rPr lang="en-US" altLang="ja-JP" dirty="0" smtClean="0"/>
              <a:t>: </a:t>
            </a:r>
            <a:r>
              <a:rPr lang="ja-JP" altLang="en-US" dirty="0" smtClean="0"/>
              <a:t>一定メソッドコール数毎</a:t>
            </a:r>
            <a:endParaRPr lang="en-US" altLang="ja-JP" dirty="0" smtClean="0"/>
          </a:p>
          <a:p>
            <a:pPr marL="342900" lvl="1" indent="-342900">
              <a:buFontTx/>
              <a:buChar char="•"/>
            </a:pPr>
            <a:r>
              <a:rPr lang="ja-JP" altLang="en-US" dirty="0" smtClean="0"/>
              <a:t>ベクトルの要素</a:t>
            </a:r>
            <a:r>
              <a:rPr lang="en-US" altLang="ja-JP" dirty="0" smtClean="0"/>
              <a:t>: </a:t>
            </a:r>
            <a:r>
              <a:rPr lang="ja-JP" altLang="en-US" dirty="0" smtClean="0"/>
              <a:t>区間における各メソッド呼び出し回数</a:t>
            </a:r>
            <a:endParaRPr lang="en-US" altLang="ja-JP" dirty="0" smtClean="0"/>
          </a:p>
          <a:p>
            <a:pPr marL="342900" lvl="1" indent="-342900">
              <a:buFontTx/>
              <a:buChar char="•"/>
            </a:pPr>
            <a:r>
              <a:rPr lang="ja-JP" altLang="en-US" dirty="0" smtClean="0"/>
              <a:t>メソッド</a:t>
            </a:r>
            <a:r>
              <a:rPr lang="ja-JP" altLang="en-US" dirty="0"/>
              <a:t>の実行順序は実行環境の状態から影響を受けにくい</a:t>
            </a:r>
            <a:r>
              <a:rPr lang="ja-JP" altLang="en-US" dirty="0" smtClean="0"/>
              <a:t>ため実行毎に安定</a:t>
            </a:r>
            <a:r>
              <a:rPr lang="ja-JP" altLang="en-US" dirty="0"/>
              <a:t>したフェイズ検出が期待</a:t>
            </a:r>
            <a:r>
              <a:rPr lang="ja-JP" altLang="en-US" dirty="0" smtClean="0"/>
              <a:t>できる</a:t>
            </a:r>
            <a:endParaRPr lang="en-US" altLang="ja-JP" dirty="0"/>
          </a:p>
        </p:txBody>
      </p:sp>
      <p:sp>
        <p:nvSpPr>
          <p:cNvPr id="5" name="スライド番号プレースホルダー 4"/>
          <p:cNvSpPr>
            <a:spLocks noGrp="1"/>
          </p:cNvSpPr>
          <p:nvPr>
            <p:ph type="sldNum" sz="quarter" idx="12"/>
          </p:nvPr>
        </p:nvSpPr>
        <p:spPr/>
        <p:txBody>
          <a:bodyPr/>
          <a:lstStyle/>
          <a:p>
            <a:fld id="{C58C793F-A219-48BA-A977-72118E6827C4}" type="slidenum">
              <a:rPr lang="ja-JP" altLang="en-US" smtClean="0"/>
              <a:pPr/>
              <a:t>9</a:t>
            </a:fld>
            <a:endParaRPr lang="ja-JP" altLang="en-US" dirty="0"/>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8000" y="3473983"/>
            <a:ext cx="6588000" cy="3065861"/>
          </a:xfrm>
          <a:prstGeom prst="rect">
            <a:avLst/>
          </a:prstGeom>
        </p:spPr>
      </p:pic>
    </p:spTree>
    <p:extLst>
      <p:ext uri="{BB962C8B-B14F-4D97-AF65-F5344CB8AC3E}">
        <p14:creationId xmlns:p14="http://schemas.microsoft.com/office/powerpoint/2010/main" val="1992190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19444</TotalTime>
  <Words>1237</Words>
  <Application>Microsoft Office PowerPoint</Application>
  <PresentationFormat>画面に合わせる (4:3)</PresentationFormat>
  <Paragraphs>292</Paragraphs>
  <Slides>19</Slides>
  <Notes>18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ＭＳ Ｐゴシック</vt:lpstr>
      <vt:lpstr>ＭＳ ゴシック</vt:lpstr>
      <vt:lpstr>游ゴシック</vt:lpstr>
      <vt:lpstr>Arial</vt:lpstr>
      <vt:lpstr>Cambria Math</vt:lpstr>
      <vt:lpstr>Segoe UI</vt:lpstr>
      <vt:lpstr>Wingdings</vt:lpstr>
      <vt:lpstr>Sel-CoolMetal-white</vt:lpstr>
      <vt:lpstr>Cost-Effective Detailed Logging  Using Phase-Aware Dynamic Log Level Adaption （実行フェイズに基づくログレベル動的変更を用いた効率的な詳細ロギング手法） </vt:lpstr>
      <vt:lpstr>背景: ロギングとその課題</vt:lpstr>
      <vt:lpstr>既存手法: ロギングライブラリ</vt:lpstr>
      <vt:lpstr>ロギングライブラリの課題</vt:lpstr>
      <vt:lpstr>提案手法: PADLA</vt:lpstr>
      <vt:lpstr>PADLA: 全体図</vt:lpstr>
      <vt:lpstr>フェイズ検出手法:概要</vt:lpstr>
      <vt:lpstr>フェイズ検出手法①: 時間ベース</vt:lpstr>
      <vt:lpstr>フェイズ検出手法②: 回数ベース</vt:lpstr>
      <vt:lpstr>評価</vt:lpstr>
      <vt:lpstr>評価: 実験内容</vt:lpstr>
      <vt:lpstr>ログ内容の維持率</vt:lpstr>
      <vt:lpstr>info, trace, PADLAの比較(1/2)</vt:lpstr>
      <vt:lpstr>info, trace, PADLAの比較(2/2)</vt:lpstr>
      <vt:lpstr>時間ベース，回数ベースの安定性の比較</vt:lpstr>
      <vt:lpstr>ケーススタディ </vt:lpstr>
      <vt:lpstr>ケーススタディ: 実験結果</vt:lpstr>
      <vt:lpstr>妥当性への脅威</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プログラム実行に対するフェイズ検出を用いた ログ取得量の動的変更手法</dc:title>
  <dc:creator>m-tys@ist.osaka-u.ac.jp</dc:creator>
  <cp:lastModifiedBy>m-tys@ist.osaka-u.ac.jp</cp:lastModifiedBy>
  <cp:revision>498</cp:revision>
  <cp:lastPrinted>2020-01-31T01:17:43Z</cp:lastPrinted>
  <dcterms:created xsi:type="dcterms:W3CDTF">2019-06-28T04:31:10Z</dcterms:created>
  <dcterms:modified xsi:type="dcterms:W3CDTF">2020-02-13T04:27:45Z</dcterms:modified>
</cp:coreProperties>
</file>