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32"/>
  </p:notesMasterIdLst>
  <p:handoutMasterIdLst>
    <p:handoutMasterId r:id="rId33"/>
  </p:handoutMasterIdLst>
  <p:sldIdLst>
    <p:sldId id="450" r:id="rId2"/>
    <p:sldId id="552" r:id="rId3"/>
    <p:sldId id="577" r:id="rId4"/>
    <p:sldId id="532" r:id="rId5"/>
    <p:sldId id="533" r:id="rId6"/>
    <p:sldId id="535" r:id="rId7"/>
    <p:sldId id="536" r:id="rId8"/>
    <p:sldId id="537" r:id="rId9"/>
    <p:sldId id="599" r:id="rId10"/>
    <p:sldId id="610" r:id="rId11"/>
    <p:sldId id="567" r:id="rId12"/>
    <p:sldId id="586" r:id="rId13"/>
    <p:sldId id="549" r:id="rId14"/>
    <p:sldId id="604" r:id="rId15"/>
    <p:sldId id="550" r:id="rId16"/>
    <p:sldId id="547" r:id="rId17"/>
    <p:sldId id="545" r:id="rId18"/>
    <p:sldId id="534" r:id="rId19"/>
    <p:sldId id="615" r:id="rId20"/>
    <p:sldId id="602" r:id="rId21"/>
    <p:sldId id="617" r:id="rId22"/>
    <p:sldId id="603" r:id="rId23"/>
    <p:sldId id="616" r:id="rId24"/>
    <p:sldId id="568" r:id="rId25"/>
    <p:sldId id="555" r:id="rId26"/>
    <p:sldId id="486" r:id="rId27"/>
    <p:sldId id="501" r:id="rId28"/>
    <p:sldId id="618" r:id="rId29"/>
    <p:sldId id="573" r:id="rId30"/>
    <p:sldId id="500" r:id="rId31"/>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521415D9-36F7-43E2-AB2F-B90AF26B5E84}">
      <p14:sectionLst xmlns:p14="http://schemas.microsoft.com/office/powerpoint/2010/main">
        <p14:section name="既定のセクション" id="{14B981FC-4EC3-45DD-87CF-6B257318586F}">
          <p14:sldIdLst>
            <p14:sldId id="450"/>
            <p14:sldId id="552"/>
            <p14:sldId id="577"/>
            <p14:sldId id="532"/>
            <p14:sldId id="533"/>
            <p14:sldId id="535"/>
            <p14:sldId id="536"/>
            <p14:sldId id="537"/>
            <p14:sldId id="599"/>
            <p14:sldId id="610"/>
            <p14:sldId id="567"/>
            <p14:sldId id="586"/>
            <p14:sldId id="549"/>
            <p14:sldId id="604"/>
            <p14:sldId id="550"/>
            <p14:sldId id="547"/>
            <p14:sldId id="545"/>
            <p14:sldId id="534"/>
            <p14:sldId id="615"/>
            <p14:sldId id="602"/>
            <p14:sldId id="617"/>
            <p14:sldId id="603"/>
            <p14:sldId id="616"/>
            <p14:sldId id="568"/>
            <p14:sldId id="555"/>
            <p14:sldId id="486"/>
            <p14:sldId id="501"/>
            <p14:sldId id="618"/>
            <p14:sldId id="573"/>
            <p14:sldId id="50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99"/>
    <a:srgbClr val="FF0000"/>
    <a:srgbClr val="FF33CC"/>
    <a:srgbClr val="FFCC66"/>
    <a:srgbClr val="FFFFCC"/>
    <a:srgbClr val="CCECFF"/>
    <a:srgbClr val="DEF1F2"/>
    <a:srgbClr val="FFD653"/>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3542" autoAdjust="0"/>
    <p:restoredTop sz="53958" autoAdjust="0"/>
  </p:normalViewPr>
  <p:slideViewPr>
    <p:cSldViewPr snapToGrid="0" snapToObjects="1">
      <p:cViewPr varScale="1">
        <p:scale>
          <a:sx n="39" d="100"/>
          <a:sy n="39" d="100"/>
        </p:scale>
        <p:origin x="24" y="56"/>
      </p:cViewPr>
      <p:guideLst/>
    </p:cSldViewPr>
  </p:slideViewPr>
  <p:notesTextViewPr>
    <p:cViewPr>
      <p:scale>
        <a:sx n="125" d="100"/>
        <a:sy n="125" d="100"/>
      </p:scale>
      <p:origin x="0" y="0"/>
    </p:cViewPr>
  </p:notesTextViewPr>
  <p:sorterViewPr>
    <p:cViewPr>
      <p:scale>
        <a:sx n="100" d="100"/>
        <a:sy n="100" d="100"/>
      </p:scale>
      <p:origin x="0" y="0"/>
    </p:cViewPr>
  </p:sorterViewPr>
  <p:notesViewPr>
    <p:cSldViewPr snapToGrid="0" snapToObjects="1">
      <p:cViewPr varScale="1">
        <p:scale>
          <a:sx n="57" d="100"/>
          <a:sy n="57" d="100"/>
        </p:scale>
        <p:origin x="3346" y="4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_____.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altLang="ja-JP" sz="2000" dirty="0" smtClean="0"/>
              <a:t>1000</a:t>
            </a:r>
            <a:r>
              <a:rPr lang="ja-JP" altLang="en-US" sz="2000" dirty="0" smtClean="0"/>
              <a:t>個のコミットの検出にかかった総検出時間</a:t>
            </a:r>
            <a:endParaRPr lang="ja-JP" altLang="en-US" sz="2000" dirty="0"/>
          </a:p>
        </c:rich>
      </c:tx>
      <c:layout>
        <c:manualLayout>
          <c:xMode val="edge"/>
          <c:yMode val="edge"/>
          <c:x val="0.17411244014714142"/>
          <c:y val="1.52264880145359E-2"/>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clustered"/>
        <c:varyColors val="0"/>
        <c:ser>
          <c:idx val="0"/>
          <c:order val="0"/>
          <c:tx>
            <c:strRef>
              <c:f>Sheet1!$B$1</c:f>
              <c:strCache>
                <c:ptCount val="1"/>
                <c:pt idx="0">
                  <c:v>CCVolti (BoW)</c:v>
                </c:pt>
              </c:strCache>
            </c:strRef>
          </c:tx>
          <c:spPr>
            <a:solidFill>
              <a:schemeClr val="accent1"/>
            </a:solidFill>
            <a:ln>
              <a:noFill/>
            </a:ln>
            <a:effectLst/>
          </c:spPr>
          <c:invertIfNegative val="0"/>
          <c:cat>
            <c:strRef>
              <c:f>Sheet1!$A$2:$A$5</c:f>
              <c:strCache>
                <c:ptCount val="4"/>
                <c:pt idx="0">
                  <c:v>Redis</c:v>
                </c:pt>
                <c:pt idx="1">
                  <c:v>PostgreSQL</c:v>
                </c:pt>
                <c:pt idx="2">
                  <c:v>Apache Ant</c:v>
                </c:pt>
                <c:pt idx="3">
                  <c:v>WildFly</c:v>
                </c:pt>
              </c:strCache>
            </c:strRef>
          </c:cat>
          <c:val>
            <c:numRef>
              <c:f>Sheet1!$B$2:$B$5</c:f>
              <c:numCache>
                <c:formatCode>General</c:formatCode>
                <c:ptCount val="4"/>
                <c:pt idx="0">
                  <c:v>104</c:v>
                </c:pt>
                <c:pt idx="1">
                  <c:v>232</c:v>
                </c:pt>
                <c:pt idx="2">
                  <c:v>129</c:v>
                </c:pt>
                <c:pt idx="3">
                  <c:v>262</c:v>
                </c:pt>
              </c:numCache>
            </c:numRef>
          </c:val>
          <c:extLst>
            <c:ext xmlns:c16="http://schemas.microsoft.com/office/drawing/2014/chart" uri="{C3380CC4-5D6E-409C-BE32-E72D297353CC}">
              <c16:uniqueId val="{00000000-67E1-4654-8D01-F07D5F1236E4}"/>
            </c:ext>
          </c:extLst>
        </c:ser>
        <c:ser>
          <c:idx val="1"/>
          <c:order val="1"/>
          <c:tx>
            <c:strRef>
              <c:f>Sheet1!$C$1</c:f>
              <c:strCache>
                <c:ptCount val="1"/>
                <c:pt idx="0">
                  <c:v>本手法</c:v>
                </c:pt>
              </c:strCache>
            </c:strRef>
          </c:tx>
          <c:spPr>
            <a:solidFill>
              <a:srgbClr val="FF0000"/>
            </a:solidFill>
            <a:ln>
              <a:noFill/>
            </a:ln>
            <a:effectLst/>
          </c:spPr>
          <c:invertIfNegative val="0"/>
          <c:cat>
            <c:strRef>
              <c:f>Sheet1!$A$2:$A$5</c:f>
              <c:strCache>
                <c:ptCount val="4"/>
                <c:pt idx="0">
                  <c:v>Redis</c:v>
                </c:pt>
                <c:pt idx="1">
                  <c:v>PostgreSQL</c:v>
                </c:pt>
                <c:pt idx="2">
                  <c:v>Apache Ant</c:v>
                </c:pt>
                <c:pt idx="3">
                  <c:v>WildFly</c:v>
                </c:pt>
              </c:strCache>
            </c:strRef>
          </c:cat>
          <c:val>
            <c:numRef>
              <c:f>Sheet1!$C$2:$C$5</c:f>
              <c:numCache>
                <c:formatCode>General</c:formatCode>
                <c:ptCount val="4"/>
                <c:pt idx="0">
                  <c:v>16</c:v>
                </c:pt>
                <c:pt idx="1">
                  <c:v>56</c:v>
                </c:pt>
                <c:pt idx="2">
                  <c:v>21</c:v>
                </c:pt>
                <c:pt idx="3">
                  <c:v>85</c:v>
                </c:pt>
              </c:numCache>
            </c:numRef>
          </c:val>
          <c:extLst>
            <c:ext xmlns:c16="http://schemas.microsoft.com/office/drawing/2014/chart" uri="{C3380CC4-5D6E-409C-BE32-E72D297353CC}">
              <c16:uniqueId val="{00000001-67E1-4654-8D01-F07D5F1236E4}"/>
            </c:ext>
          </c:extLst>
        </c:ser>
        <c:dLbls>
          <c:showLegendKey val="0"/>
          <c:showVal val="0"/>
          <c:showCatName val="0"/>
          <c:showSerName val="0"/>
          <c:showPercent val="0"/>
          <c:showBubbleSize val="0"/>
        </c:dLbls>
        <c:gapWidth val="219"/>
        <c:overlap val="-27"/>
        <c:axId val="623781872"/>
        <c:axId val="623756496"/>
      </c:barChart>
      <c:catAx>
        <c:axId val="623781872"/>
        <c:scaling>
          <c:orientation val="minMax"/>
        </c:scaling>
        <c:delete val="0"/>
        <c:axPos val="b"/>
        <c:title>
          <c:tx>
            <c:rich>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ja-JP" altLang="en-US" sz="1800" dirty="0" smtClean="0"/>
                  <a:t>プロジェクト</a:t>
                </a:r>
                <a:r>
                  <a:rPr lang="en-US" altLang="ja-JP" sz="1800" dirty="0" smtClean="0"/>
                  <a:t/>
                </a:r>
                <a:br>
                  <a:rPr lang="en-US" altLang="ja-JP" sz="1800" dirty="0" smtClean="0"/>
                </a:br>
                <a:endParaRPr lang="en-US" altLang="ja-JP" sz="1800" dirty="0" smtClean="0"/>
              </a:p>
            </c:rich>
          </c:tx>
          <c:layout>
            <c:manualLayout>
              <c:xMode val="edge"/>
              <c:yMode val="edge"/>
              <c:x val="0.47308288337222126"/>
              <c:y val="0.81435861764788731"/>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ja-JP"/>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ja-JP"/>
          </a:p>
        </c:txPr>
        <c:crossAx val="623756496"/>
        <c:crosses val="autoZero"/>
        <c:auto val="1"/>
        <c:lblAlgn val="ctr"/>
        <c:lblOffset val="100"/>
        <c:noMultiLvlLbl val="0"/>
      </c:catAx>
      <c:valAx>
        <c:axId val="6237564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ja-JP" altLang="en-US" sz="2000" dirty="0" smtClean="0"/>
                  <a:t>総検出時間</a:t>
                </a:r>
                <a:r>
                  <a:rPr lang="en-US" altLang="ja-JP" sz="2000" dirty="0" smtClean="0"/>
                  <a:t>[</a:t>
                </a:r>
                <a:r>
                  <a:rPr lang="ja-JP" altLang="en-US" sz="2000" dirty="0" smtClean="0"/>
                  <a:t>分</a:t>
                </a:r>
                <a:r>
                  <a:rPr lang="en-US" altLang="ja-JP" sz="2000" dirty="0" smtClean="0"/>
                  <a:t>]</a:t>
                </a:r>
                <a:endParaRPr lang="ja-JP" altLang="en-US" sz="2000" dirty="0"/>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ja-JP"/>
          </a:p>
        </c:txPr>
        <c:crossAx val="62378187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solidFill>
      <a:schemeClr val="bg1"/>
    </a:solidFill>
    <a:ln>
      <a:solidFill>
        <a:schemeClr val="tx1"/>
      </a:solid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2"/>
            <a:ext cx="2950263" cy="498477"/>
          </a:xfrm>
          <a:prstGeom prst="rect">
            <a:avLst/>
          </a:prstGeom>
        </p:spPr>
        <p:txBody>
          <a:bodyPr vert="horz" lIns="91408" tIns="45705" rIns="91408" bIns="4570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352" y="2"/>
            <a:ext cx="2950263" cy="498477"/>
          </a:xfrm>
          <a:prstGeom prst="rect">
            <a:avLst/>
          </a:prstGeom>
        </p:spPr>
        <p:txBody>
          <a:bodyPr vert="horz" lIns="91408" tIns="45705" rIns="91408" bIns="45705" rtlCol="0"/>
          <a:lstStyle>
            <a:lvl1pPr algn="r">
              <a:defRPr sz="1200"/>
            </a:lvl1pPr>
          </a:lstStyle>
          <a:p>
            <a:fld id="{758C00D6-C317-4BF3-9332-E34C229564B6}" type="datetimeFigureOut">
              <a:rPr kumimoji="1" lang="ja-JP" altLang="en-US" smtClean="0"/>
              <a:t>2020/3/13</a:t>
            </a:fld>
            <a:endParaRPr kumimoji="1" lang="ja-JP" altLang="en-US"/>
          </a:p>
        </p:txBody>
      </p:sp>
      <p:sp>
        <p:nvSpPr>
          <p:cNvPr id="4" name="フッター プレースホルダー 3"/>
          <p:cNvSpPr>
            <a:spLocks noGrp="1"/>
          </p:cNvSpPr>
          <p:nvPr>
            <p:ph type="ftr" sz="quarter" idx="2"/>
          </p:nvPr>
        </p:nvSpPr>
        <p:spPr>
          <a:xfrm>
            <a:off x="3" y="9440862"/>
            <a:ext cx="2950263" cy="498477"/>
          </a:xfrm>
          <a:prstGeom prst="rect">
            <a:avLst/>
          </a:prstGeom>
        </p:spPr>
        <p:txBody>
          <a:bodyPr vert="horz" lIns="91408" tIns="45705" rIns="91408" bIns="4570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352" y="9440862"/>
            <a:ext cx="2950263" cy="498477"/>
          </a:xfrm>
          <a:prstGeom prst="rect">
            <a:avLst/>
          </a:prstGeom>
        </p:spPr>
        <p:txBody>
          <a:bodyPr vert="horz" lIns="91408" tIns="45705" rIns="91408" bIns="45705" rtlCol="0" anchor="b"/>
          <a:lstStyle>
            <a:lvl1pPr algn="r">
              <a:defRPr sz="1200"/>
            </a:lvl1pPr>
          </a:lstStyle>
          <a:p>
            <a:fld id="{DA2B23E2-2F41-4DFF-9BB2-8289DC171362}" type="slidenum">
              <a:rPr kumimoji="1" lang="ja-JP" altLang="en-US" smtClean="0"/>
              <a:t>‹#›</a:t>
            </a:fld>
            <a:endParaRPr kumimoji="1" lang="ja-JP" altLang="en-US"/>
          </a:p>
        </p:txBody>
      </p:sp>
    </p:spTree>
    <p:extLst>
      <p:ext uri="{BB962C8B-B14F-4D97-AF65-F5344CB8AC3E}">
        <p14:creationId xmlns:p14="http://schemas.microsoft.com/office/powerpoint/2010/main" val="2868985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49787" cy="498691"/>
          </a:xfrm>
          <a:prstGeom prst="rect">
            <a:avLst/>
          </a:prstGeom>
        </p:spPr>
        <p:txBody>
          <a:bodyPr vert="horz" lIns="91400" tIns="45699" rIns="91400" bIns="4569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0" y="4"/>
            <a:ext cx="2949787" cy="498691"/>
          </a:xfrm>
          <a:prstGeom prst="rect">
            <a:avLst/>
          </a:prstGeom>
        </p:spPr>
        <p:txBody>
          <a:bodyPr vert="horz" lIns="91400" tIns="45699" rIns="91400" bIns="45699" rtlCol="0"/>
          <a:lstStyle>
            <a:lvl1pPr algn="r">
              <a:defRPr sz="1200"/>
            </a:lvl1pPr>
          </a:lstStyle>
          <a:p>
            <a:fld id="{8618FBC5-8F42-4C47-A77D-5BDE0B5A1B30}" type="datetimeFigureOut">
              <a:rPr kumimoji="1" lang="ja-JP" altLang="en-US" smtClean="0"/>
              <a:t>2020/3/13</a:t>
            </a:fld>
            <a:endParaRPr kumimoji="1" lang="ja-JP" altLang="en-US"/>
          </a:p>
        </p:txBody>
      </p:sp>
      <p:sp>
        <p:nvSpPr>
          <p:cNvPr id="4" name="スライド イメージ プレースホルダー 3"/>
          <p:cNvSpPr>
            <a:spLocks noGrp="1" noRot="1" noChangeAspect="1"/>
          </p:cNvSpPr>
          <p:nvPr>
            <p:ph type="sldImg" idx="2"/>
          </p:nvPr>
        </p:nvSpPr>
        <p:spPr>
          <a:xfrm>
            <a:off x="1168400" y="1244600"/>
            <a:ext cx="4470400" cy="3352800"/>
          </a:xfrm>
          <a:prstGeom prst="rect">
            <a:avLst/>
          </a:prstGeom>
          <a:noFill/>
          <a:ln w="12700">
            <a:solidFill>
              <a:prstClr val="black"/>
            </a:solidFill>
          </a:ln>
        </p:spPr>
        <p:txBody>
          <a:bodyPr vert="horz" lIns="91400" tIns="45699" rIns="91400" bIns="45699" rtlCol="0" anchor="ctr"/>
          <a:lstStyle/>
          <a:p>
            <a:endParaRPr lang="ja-JP" altLang="en-US"/>
          </a:p>
        </p:txBody>
      </p:sp>
      <p:sp>
        <p:nvSpPr>
          <p:cNvPr id="5" name="ノート プレースホルダー 4"/>
          <p:cNvSpPr>
            <a:spLocks noGrp="1"/>
          </p:cNvSpPr>
          <p:nvPr>
            <p:ph type="body" sz="quarter" idx="3"/>
          </p:nvPr>
        </p:nvSpPr>
        <p:spPr>
          <a:xfrm>
            <a:off x="680721" y="4783314"/>
            <a:ext cx="5445760" cy="3913612"/>
          </a:xfrm>
          <a:prstGeom prst="rect">
            <a:avLst/>
          </a:prstGeom>
        </p:spPr>
        <p:txBody>
          <a:bodyPr vert="horz" lIns="91400" tIns="45699" rIns="91400" bIns="45699"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5" y="9440650"/>
            <a:ext cx="2949787" cy="498691"/>
          </a:xfrm>
          <a:prstGeom prst="rect">
            <a:avLst/>
          </a:prstGeom>
        </p:spPr>
        <p:txBody>
          <a:bodyPr vert="horz" lIns="91400" tIns="45699" rIns="91400" bIns="4569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0" y="9440650"/>
            <a:ext cx="2949787" cy="498691"/>
          </a:xfrm>
          <a:prstGeom prst="rect">
            <a:avLst/>
          </a:prstGeom>
        </p:spPr>
        <p:txBody>
          <a:bodyPr vert="horz" lIns="91400" tIns="45699" rIns="91400" bIns="45699" rtlCol="0" anchor="b"/>
          <a:lstStyle>
            <a:lvl1pPr algn="r">
              <a:defRPr sz="1200"/>
            </a:lvl1pPr>
          </a:lstStyle>
          <a:p>
            <a:fld id="{6B29F0CF-89F5-40CF-97A3-9787B6147CCC}" type="slidenum">
              <a:rPr kumimoji="1" lang="ja-JP" altLang="en-US" smtClean="0"/>
              <a:t>‹#›</a:t>
            </a:fld>
            <a:endParaRPr kumimoji="1" lang="ja-JP" altLang="en-US"/>
          </a:p>
        </p:txBody>
      </p:sp>
    </p:spTree>
    <p:extLst>
      <p:ext uri="{BB962C8B-B14F-4D97-AF65-F5344CB8AC3E}">
        <p14:creationId xmlns:p14="http://schemas.microsoft.com/office/powerpoint/2010/main" val="14273616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smtClean="0"/>
              <a:t>ベクトル表現と</a:t>
            </a:r>
            <a:r>
              <a:rPr lang="en-US" altLang="ja-JP" sz="1200" dirty="0" smtClean="0"/>
              <a:t>LSH</a:t>
            </a:r>
            <a:r>
              <a:rPr lang="ja-JP" altLang="en-US" sz="1200" dirty="0" smtClean="0"/>
              <a:t>アルゴリズムを用いたインクリメンタルコードクローン検出法</a:t>
            </a:r>
            <a:r>
              <a:rPr lang="ja-JP" altLang="en-US" dirty="0" smtClean="0"/>
              <a:t>という題目で井上研究室の本田紘貴が発表いたします．</a:t>
            </a:r>
            <a:endParaRPr lang="en-US" altLang="ja-JP" dirty="0" smtClean="0"/>
          </a:p>
          <a:p>
            <a:r>
              <a:rPr lang="ja-JP" altLang="en-US" dirty="0" smtClean="0"/>
              <a:t>（</a:t>
            </a:r>
            <a:r>
              <a:rPr lang="en-US" altLang="ja-JP" dirty="0" smtClean="0"/>
              <a:t>15</a:t>
            </a:r>
            <a:r>
              <a:rPr lang="ja-JP" altLang="en-US" dirty="0" smtClean="0"/>
              <a:t>秒）</a:t>
            </a:r>
            <a:endParaRPr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a:t>
            </a:fld>
            <a:endParaRPr kumimoji="1" lang="ja-JP" altLang="en-US"/>
          </a:p>
        </p:txBody>
      </p:sp>
    </p:spTree>
    <p:extLst>
      <p:ext uri="{BB962C8B-B14F-4D97-AF65-F5344CB8AC3E}">
        <p14:creationId xmlns:p14="http://schemas.microsoft.com/office/powerpoint/2010/main" val="2893588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latin typeface="Segoe UI" panose="020B0502040204020203" pitchFamily="34" charset="0"/>
                <a:ea typeface="メイリオ" panose="020B0604030504040204" pitchFamily="50" charset="-128"/>
              </a:rPr>
              <a:t>次に</a:t>
            </a:r>
            <a:r>
              <a:rPr lang="en-US" altLang="ja-JP" dirty="0" smtClean="0">
                <a:latin typeface="Segoe UI" panose="020B0502040204020203" pitchFamily="34" charset="0"/>
                <a:ea typeface="メイリオ" panose="020B0604030504040204" pitchFamily="50" charset="-128"/>
              </a:rPr>
              <a:t>2</a:t>
            </a:r>
            <a:r>
              <a:rPr lang="ja-JP" altLang="en-US" dirty="0" smtClean="0">
                <a:latin typeface="Segoe UI" panose="020B0502040204020203" pitchFamily="34" charset="0"/>
                <a:ea typeface="メイリオ" panose="020B0604030504040204" pitchFamily="50" charset="-128"/>
              </a:rPr>
              <a:t>バージョン目以降のコードクローン検出について説明します</a:t>
            </a:r>
            <a:endParaRPr lang="en-US" altLang="ja-JP" dirty="0" smtClean="0">
              <a:latin typeface="Segoe UI" panose="020B0502040204020203" pitchFamily="34" charset="0"/>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latin typeface="Segoe UI" panose="020B0502040204020203" pitchFamily="34" charset="0"/>
                <a:ea typeface="メイリオ" panose="020B0604030504040204" pitchFamily="50" charset="-128"/>
              </a:rPr>
              <a:t>最初に，</a:t>
            </a:r>
            <a:r>
              <a:rPr lang="en-US" altLang="ja-JP" dirty="0" smtClean="0">
                <a:latin typeface="Segoe UI" panose="020B0502040204020203" pitchFamily="34" charset="0"/>
                <a:ea typeface="メイリオ" panose="020B0604030504040204" pitchFamily="50" charset="-128"/>
              </a:rPr>
              <a:t>STEP A</a:t>
            </a:r>
            <a:r>
              <a:rPr lang="ja-JP" altLang="en-US" dirty="0" smtClean="0">
                <a:latin typeface="Segoe UI" panose="020B0502040204020203" pitchFamily="34" charset="0"/>
                <a:ea typeface="メイリオ" panose="020B0604030504040204" pitchFamily="50" charset="-128"/>
              </a:rPr>
              <a:t>で，</a:t>
            </a:r>
            <a:r>
              <a:rPr lang="en-US" altLang="ja-JP" dirty="0" smtClean="0">
                <a:latin typeface="Segoe UI" panose="020B0502040204020203" pitchFamily="34" charset="0"/>
                <a:ea typeface="メイリオ" panose="020B0604030504040204" pitchFamily="50" charset="-128"/>
              </a:rPr>
              <a:t>2</a:t>
            </a:r>
            <a:r>
              <a:rPr lang="ja-JP" altLang="en-US" dirty="0" smtClean="0">
                <a:latin typeface="Segoe UI" panose="020B0502040204020203" pitchFamily="34" charset="0"/>
                <a:ea typeface="メイリオ" panose="020B0604030504040204" pitchFamily="50" charset="-128"/>
              </a:rPr>
              <a:t>バージョン間の差分をとり，変更ありのソースファイルと変更なしのソースファイルに分類します．</a:t>
            </a:r>
            <a:endParaRPr lang="en-US" altLang="ja-JP" dirty="0" smtClean="0">
              <a:latin typeface="Segoe UI" panose="020B0502040204020203" pitchFamily="34" charset="0"/>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smtClean="0">
                <a:latin typeface="Segoe UI" panose="020B0502040204020203" pitchFamily="34" charset="0"/>
                <a:ea typeface="メイリオ" panose="020B0604030504040204" pitchFamily="50" charset="-128"/>
              </a:rPr>
              <a:t>STEP B</a:t>
            </a:r>
            <a:r>
              <a:rPr lang="ja-JP" altLang="en-US" dirty="0" smtClean="0">
                <a:latin typeface="Segoe UI" panose="020B0502040204020203" pitchFamily="34" charset="0"/>
                <a:ea typeface="メイリオ" panose="020B0604030504040204" pitchFamily="50" charset="-128"/>
              </a:rPr>
              <a:t>では，保存されているコードクローン情報からコードブロック情報とクローンペアリストを参照します．そして，変更ありのソースファイルに対して新たにコードブロックを抽出し，変更なしのソースファイルに対しては，以前のコードブロック情報を再利用します．その後，取得した差分情報から，追加，編集，削除といった変更履歴を調査し，コードブロックを分類します．</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smtClean="0">
                <a:latin typeface="Segoe UI" panose="020B0502040204020203" pitchFamily="34" charset="0"/>
                <a:ea typeface="メイリオ" panose="020B0604030504040204" pitchFamily="50" charset="-128"/>
              </a:rPr>
              <a:t>STEP C</a:t>
            </a:r>
            <a:r>
              <a:rPr lang="ja-JP" altLang="en-US" dirty="0" smtClean="0">
                <a:latin typeface="Segoe UI" panose="020B0502040204020203" pitchFamily="34" charset="0"/>
                <a:ea typeface="メイリオ" panose="020B0604030504040204" pitchFamily="50" charset="-128"/>
              </a:rPr>
              <a:t>では，追加，編集されたコードブロックのみを特徴ベクトルに変換します．</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smtClean="0">
                <a:latin typeface="Segoe UI" panose="020B0502040204020203" pitchFamily="34" charset="0"/>
                <a:ea typeface="メイリオ" panose="020B0604030504040204" pitchFamily="50" charset="-128"/>
              </a:rPr>
              <a:t>STEP D</a:t>
            </a:r>
            <a:r>
              <a:rPr lang="ja-JP" altLang="en-US" dirty="0" smtClean="0">
                <a:latin typeface="Segoe UI" panose="020B0502040204020203" pitchFamily="34" charset="0"/>
                <a:ea typeface="メイリオ" panose="020B0604030504040204" pitchFamily="50" charset="-128"/>
              </a:rPr>
              <a:t>では，特徴ベクトルのクラスタリングを行います．</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smtClean="0">
                <a:latin typeface="Segoe UI" panose="020B0502040204020203" pitchFamily="34" charset="0"/>
                <a:ea typeface="メイリオ" panose="020B0604030504040204" pitchFamily="50" charset="-128"/>
              </a:rPr>
              <a:t>STEP E</a:t>
            </a:r>
            <a:r>
              <a:rPr lang="ja-JP" altLang="en-US" dirty="0" smtClean="0">
                <a:latin typeface="Segoe UI" panose="020B0502040204020203" pitchFamily="34" charset="0"/>
                <a:ea typeface="メイリオ" panose="020B0604030504040204" pitchFamily="50" charset="-128"/>
              </a:rPr>
              <a:t>では，クラスタ内の特徴ベクトル間の類似度を計算することでクローンペアを検出し，クローンペアリストを更新します．また，このとき，</a:t>
            </a:r>
            <a:r>
              <a:rPr lang="en-US" altLang="ja-JP" dirty="0" smtClean="0">
                <a:latin typeface="Segoe UI" panose="020B0502040204020203" pitchFamily="34" charset="0"/>
                <a:ea typeface="メイリオ" panose="020B0604030504040204" pitchFamily="50" charset="-128"/>
              </a:rPr>
              <a:t>2</a:t>
            </a:r>
            <a:r>
              <a:rPr lang="ja-JP" altLang="en-US" dirty="0" err="1" smtClean="0">
                <a:latin typeface="Segoe UI" panose="020B0502040204020203" pitchFamily="34" charset="0"/>
                <a:ea typeface="メイリオ" panose="020B0604030504040204" pitchFamily="50" charset="-128"/>
              </a:rPr>
              <a:t>つの</a:t>
            </a:r>
            <a:r>
              <a:rPr lang="ja-JP" altLang="en-US" dirty="0" smtClean="0">
                <a:latin typeface="Segoe UI" panose="020B0502040204020203" pitchFamily="34" charset="0"/>
                <a:ea typeface="メイリオ" panose="020B0604030504040204" pitchFamily="50" charset="-128"/>
              </a:rPr>
              <a:t>バージョン間で削除されたコードブロックを含むクローンペアがクローンペアリストにある場合は，そのクローンペアを削除します．また，互いのコードブロックが変更されなかったクローンペアがクローンペアリストにある場合は，そのままクローンペアリストに残し，コードクローンとして検出します．</a:t>
            </a:r>
            <a:endParaRPr lang="en-US" altLang="ja-JP" dirty="0" smtClean="0">
              <a:latin typeface="Segoe UI" panose="020B0502040204020203" pitchFamily="34" charset="0"/>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latin typeface="Segoe UI" panose="020B0502040204020203" pitchFamily="34" charset="0"/>
                <a:ea typeface="メイリオ" panose="020B0604030504040204" pitchFamily="50" charset="-128"/>
              </a:rPr>
              <a:t>そして，最後に本手法ではクローンペアリストと変更されたコードブロック情報を更新して終了します．</a:t>
            </a:r>
            <a:endParaRPr lang="en-US" altLang="ja-JP" dirty="0" smtClean="0">
              <a:latin typeface="Segoe UI" panose="020B0502040204020203" pitchFamily="34" charset="0"/>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latin typeface="Segoe UI" panose="020B0502040204020203" pitchFamily="34" charset="0"/>
                <a:ea typeface="メイリオ" panose="020B0604030504040204" pitchFamily="50" charset="-128"/>
              </a:rPr>
              <a:t>このような流れで，本手法は実現されています</a:t>
            </a:r>
            <a:endParaRPr lang="en-US" altLang="ja-JP" dirty="0" smtClean="0">
              <a:latin typeface="Segoe UI" panose="020B0502040204020203" pitchFamily="34" charset="0"/>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latin typeface="Segoe UI" panose="020B0502040204020203" pitchFamily="34" charset="0"/>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latin typeface="Segoe UI" panose="020B0502040204020203" pitchFamily="34" charset="0"/>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smtClean="0">
              <a:latin typeface="Segoe UI" panose="020B0502040204020203" pitchFamily="34" charset="0"/>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latin typeface="Segoe UI" panose="020B0502040204020203" pitchFamily="34" charset="0"/>
                <a:ea typeface="メイリオ" panose="020B0604030504040204" pitchFamily="50" charset="-128"/>
              </a:rPr>
              <a:t>そして，最後にコードクローン情報に保存されているクローンペアリストを</a:t>
            </a:r>
            <a:r>
              <a:rPr lang="en-US" altLang="ja-JP" dirty="0" smtClean="0">
                <a:latin typeface="Segoe UI" panose="020B0502040204020203" pitchFamily="34" charset="0"/>
                <a:ea typeface="メイリオ" panose="020B0604030504040204" pitchFamily="50" charset="-128"/>
              </a:rPr>
              <a:t>$C_{t}$</a:t>
            </a:r>
            <a:r>
              <a:rPr lang="ja-JP" altLang="en-US" dirty="0" smtClean="0">
                <a:latin typeface="Segoe UI" panose="020B0502040204020203" pitchFamily="34" charset="0"/>
                <a:ea typeface="メイリオ" panose="020B0604030504040204" pitchFamily="50" charset="-128"/>
              </a:rPr>
              <a:t>のコミットの検出結果をもとに更新し，コードブロック情報を</a:t>
            </a:r>
            <a:r>
              <a:rPr lang="en-US" altLang="ja-JP" dirty="0" smtClean="0">
                <a:latin typeface="Segoe UI" panose="020B0502040204020203" pitchFamily="34" charset="0"/>
                <a:ea typeface="メイリオ" panose="020B0604030504040204" pitchFamily="50" charset="-128"/>
              </a:rPr>
              <a:t>2</a:t>
            </a:r>
            <a:r>
              <a:rPr lang="ja-JP" altLang="en-US" dirty="0" err="1" smtClean="0">
                <a:latin typeface="Segoe UI" panose="020B0502040204020203" pitchFamily="34" charset="0"/>
                <a:ea typeface="メイリオ" panose="020B0604030504040204" pitchFamily="50" charset="-128"/>
              </a:rPr>
              <a:t>つの</a:t>
            </a:r>
            <a:r>
              <a:rPr lang="ja-JP" altLang="en-US" dirty="0" smtClean="0">
                <a:latin typeface="Segoe UI" panose="020B0502040204020203" pitchFamily="34" charset="0"/>
                <a:ea typeface="メイリオ" panose="020B0604030504040204" pitchFamily="50" charset="-128"/>
              </a:rPr>
              <a:t>コミット間で変更されたコードブロックの情報をもとに更新する．</a:t>
            </a:r>
            <a:endParaRPr lang="en-US" altLang="ja-JP" dirty="0" smtClean="0">
              <a:latin typeface="Segoe UI" panose="020B0502040204020203" pitchFamily="34" charset="0"/>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latin typeface="Segoe UI" panose="020B0502040204020203" pitchFamily="34" charset="0"/>
                <a:ea typeface="メイリオ" panose="020B0604030504040204" pitchFamily="50" charset="-128"/>
              </a:rPr>
              <a:t>まず，</a:t>
            </a:r>
            <a:r>
              <a:rPr lang="en-US" altLang="ja-JP" dirty="0" smtClean="0">
                <a:latin typeface="Segoe UI" panose="020B0502040204020203" pitchFamily="34" charset="0"/>
                <a:ea typeface="メイリオ" panose="020B0604030504040204" pitchFamily="50" charset="-128"/>
              </a:rPr>
              <a:t>2</a:t>
            </a:r>
            <a:r>
              <a:rPr lang="ja-JP" altLang="en-US" dirty="0" smtClean="0">
                <a:latin typeface="Segoe UI" panose="020B0502040204020203" pitchFamily="34" charset="0"/>
                <a:ea typeface="メイリオ" panose="020B0604030504040204" pitchFamily="50" charset="-128"/>
              </a:rPr>
              <a:t>バージョン間の差分をとり，変更ありのソースファイルと変更なしのソースファイルに分類します．</a:t>
            </a:r>
            <a:endParaRPr lang="en-US" altLang="ja-JP" dirty="0" smtClean="0">
              <a:latin typeface="Segoe UI" panose="020B0502040204020203" pitchFamily="34" charset="0"/>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latin typeface="Segoe UI" panose="020B0502040204020203" pitchFamily="34" charset="0"/>
                <a:ea typeface="メイリオ" panose="020B0604030504040204" pitchFamily="50" charset="-128"/>
              </a:rPr>
              <a:t>このとき，変更なしのソースファイルには以前のコードブロックの情報を参照し，再利用します．</a:t>
            </a:r>
            <a:endParaRPr lang="en-US" altLang="ja-JP" dirty="0" smtClean="0">
              <a:latin typeface="Segoe UI" panose="020B0502040204020203" pitchFamily="34" charset="0"/>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latin typeface="Segoe UI" panose="020B0502040204020203" pitchFamily="34" charset="0"/>
                <a:ea typeface="メイリオ" panose="020B0604030504040204" pitchFamily="50" charset="-128"/>
              </a:rPr>
              <a:t>変更があったファイルは，構文解析を行いコードブロックを抽出します．</a:t>
            </a:r>
            <a:endParaRPr lang="en-US" altLang="ja-JP" dirty="0" smtClean="0">
              <a:latin typeface="Segoe UI" panose="020B0502040204020203" pitchFamily="34" charset="0"/>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latin typeface="Segoe UI" panose="020B0502040204020203" pitchFamily="34" charset="0"/>
                <a:ea typeface="メイリオ" panose="020B0604030504040204" pitchFamily="50" charset="-128"/>
              </a:rPr>
              <a:t>そして，バージョン間の変更履歴に基づき，コードブロックを</a:t>
            </a:r>
            <a:r>
              <a:rPr lang="en-US" altLang="ja-JP" dirty="0" smtClean="0">
                <a:latin typeface="Segoe UI" panose="020B0502040204020203" pitchFamily="34" charset="0"/>
                <a:ea typeface="メイリオ" panose="020B0604030504040204" pitchFamily="50" charset="-128"/>
              </a:rPr>
              <a:t>4</a:t>
            </a:r>
            <a:r>
              <a:rPr lang="ja-JP" altLang="en-US" dirty="0" err="1" smtClean="0">
                <a:latin typeface="Segoe UI" panose="020B0502040204020203" pitchFamily="34" charset="0"/>
                <a:ea typeface="メイリオ" panose="020B0604030504040204" pitchFamily="50" charset="-128"/>
              </a:rPr>
              <a:t>つに</a:t>
            </a:r>
            <a:r>
              <a:rPr lang="ja-JP" altLang="en-US" dirty="0" smtClean="0">
                <a:latin typeface="Segoe UI" panose="020B0502040204020203" pitchFamily="34" charset="0"/>
                <a:ea typeface="メイリオ" panose="020B0604030504040204" pitchFamily="50" charset="-128"/>
              </a:rPr>
              <a:t>分類します．</a:t>
            </a:r>
            <a:endParaRPr lang="en-US" altLang="ja-JP" dirty="0" smtClean="0">
              <a:latin typeface="Segoe UI" panose="020B0502040204020203" pitchFamily="34" charset="0"/>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latin typeface="Segoe UI" panose="020B0502040204020203" pitchFamily="34" charset="0"/>
                <a:ea typeface="メイリオ" panose="020B0604030504040204" pitchFamily="50" charset="-128"/>
              </a:rPr>
              <a:t>変更がなかったコードブロックは</a:t>
            </a:r>
            <a:r>
              <a:rPr lang="en-US" altLang="ja-JP" dirty="0" smtClean="0">
                <a:latin typeface="Segoe UI" panose="020B0502040204020203" pitchFamily="34" charset="0"/>
                <a:ea typeface="メイリオ" panose="020B0604030504040204" pitchFamily="50" charset="-128"/>
              </a:rPr>
              <a:t>STABLE</a:t>
            </a:r>
            <a:r>
              <a:rPr lang="ja-JP" altLang="en-US" dirty="0" smtClean="0">
                <a:latin typeface="Segoe UI" panose="020B0502040204020203" pitchFamily="34" charset="0"/>
                <a:ea typeface="メイリオ" panose="020B0604030504040204" pitchFamily="50" charset="-128"/>
              </a:rPr>
              <a:t>に分類され，互いに</a:t>
            </a:r>
            <a:r>
              <a:rPr lang="en-US" altLang="ja-JP" dirty="0" smtClean="0">
                <a:latin typeface="Segoe UI" panose="020B0502040204020203" pitchFamily="34" charset="0"/>
                <a:ea typeface="メイリオ" panose="020B0604030504040204" pitchFamily="50" charset="-128"/>
              </a:rPr>
              <a:t>STABLE</a:t>
            </a:r>
            <a:r>
              <a:rPr lang="ja-JP" altLang="en-US" dirty="0" smtClean="0">
                <a:latin typeface="Segoe UI" panose="020B0502040204020203" pitchFamily="34" charset="0"/>
                <a:ea typeface="メイリオ" panose="020B0604030504040204" pitchFamily="50" charset="-128"/>
              </a:rPr>
              <a:t>に分類されるクローンペアはそのままクローンペアと判定します．</a:t>
            </a:r>
            <a:endParaRPr lang="en-US" altLang="ja-JP" dirty="0" smtClean="0">
              <a:latin typeface="Segoe UI" panose="020B0502040204020203" pitchFamily="34" charset="0"/>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latin typeface="Segoe UI" panose="020B0502040204020203" pitchFamily="34" charset="0"/>
                <a:ea typeface="メイリオ" panose="020B0604030504040204" pitchFamily="50" charset="-128"/>
              </a:rPr>
              <a:t>次に，新バージョンで削除されたコードブロックは</a:t>
            </a:r>
            <a:r>
              <a:rPr lang="en-US" altLang="ja-JP" dirty="0" smtClean="0">
                <a:latin typeface="Segoe UI" panose="020B0502040204020203" pitchFamily="34" charset="0"/>
                <a:ea typeface="メイリオ" panose="020B0604030504040204" pitchFamily="50" charset="-128"/>
              </a:rPr>
              <a:t>DELETED</a:t>
            </a:r>
            <a:r>
              <a:rPr lang="ja-JP" altLang="en-US" dirty="0" smtClean="0">
                <a:latin typeface="Segoe UI" panose="020B0502040204020203" pitchFamily="34" charset="0"/>
                <a:ea typeface="メイリオ" panose="020B0604030504040204" pitchFamily="50" charset="-128"/>
              </a:rPr>
              <a:t>に分類され，クローンペアリストから削除されます．</a:t>
            </a:r>
            <a:endParaRPr lang="en-US" altLang="ja-JP" dirty="0" smtClean="0">
              <a:latin typeface="Segoe UI" panose="020B0502040204020203" pitchFamily="34" charset="0"/>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latin typeface="Segoe UI" panose="020B0502040204020203" pitchFamily="34" charset="0"/>
                <a:ea typeface="メイリオ" panose="020B0604030504040204" pitchFamily="50" charset="-128"/>
              </a:rPr>
              <a:t>次に，新バージョンで編集，追加，されたコードブロックは，それぞれ</a:t>
            </a:r>
            <a:r>
              <a:rPr lang="en-US" altLang="ja-JP" dirty="0" smtClean="0">
                <a:latin typeface="Segoe UI" panose="020B0502040204020203" pitchFamily="34" charset="0"/>
                <a:ea typeface="メイリオ" panose="020B0604030504040204" pitchFamily="50" charset="-128"/>
              </a:rPr>
              <a:t>MODIFIED</a:t>
            </a:r>
            <a:r>
              <a:rPr lang="ja-JP" altLang="en-US" dirty="0" smtClean="0">
                <a:latin typeface="Segoe UI" panose="020B0502040204020203" pitchFamily="34" charset="0"/>
                <a:ea typeface="メイリオ" panose="020B0604030504040204" pitchFamily="50" charset="-128"/>
              </a:rPr>
              <a:t>と</a:t>
            </a:r>
            <a:r>
              <a:rPr lang="en-US" altLang="ja-JP" dirty="0" smtClean="0">
                <a:latin typeface="Segoe UI" panose="020B0502040204020203" pitchFamily="34" charset="0"/>
                <a:ea typeface="メイリオ" panose="020B0604030504040204" pitchFamily="50" charset="-128"/>
              </a:rPr>
              <a:t>ADDED</a:t>
            </a:r>
            <a:r>
              <a:rPr lang="ja-JP" altLang="en-US" dirty="0" smtClean="0">
                <a:latin typeface="Segoe UI" panose="020B0502040204020203" pitchFamily="34" charset="0"/>
                <a:ea typeface="メイリオ" panose="020B0604030504040204" pitchFamily="50" charset="-128"/>
              </a:rPr>
              <a:t>に分類されます．</a:t>
            </a:r>
            <a:endParaRPr lang="en-US" altLang="ja-JP" dirty="0" smtClean="0">
              <a:latin typeface="Segoe UI" panose="020B0502040204020203" pitchFamily="34" charset="0"/>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smtClean="0">
                <a:latin typeface="Segoe UI" panose="020B0502040204020203" pitchFamily="34" charset="0"/>
                <a:ea typeface="メイリオ" panose="020B0604030504040204" pitchFamily="50" charset="-128"/>
              </a:rPr>
              <a:t>MODIFIED</a:t>
            </a:r>
            <a:r>
              <a:rPr lang="ja-JP" altLang="en-US" dirty="0" smtClean="0">
                <a:latin typeface="Segoe UI" panose="020B0502040204020203" pitchFamily="34" charset="0"/>
                <a:ea typeface="メイリオ" panose="020B0604030504040204" pitchFamily="50" charset="-128"/>
              </a:rPr>
              <a:t>と</a:t>
            </a:r>
            <a:r>
              <a:rPr lang="en-US" altLang="ja-JP" dirty="0" smtClean="0">
                <a:latin typeface="Segoe UI" panose="020B0502040204020203" pitchFamily="34" charset="0"/>
                <a:ea typeface="メイリオ" panose="020B0604030504040204" pitchFamily="50" charset="-128"/>
              </a:rPr>
              <a:t>ADDED</a:t>
            </a:r>
            <a:r>
              <a:rPr lang="ja-JP" altLang="en-US" dirty="0" smtClean="0">
                <a:latin typeface="Segoe UI" panose="020B0502040204020203" pitchFamily="34" charset="0"/>
                <a:ea typeface="メイリオ" panose="020B0604030504040204" pitchFamily="50" charset="-128"/>
              </a:rPr>
              <a:t>に分類されたものは，特徴ベクトルを計算して，クラスタリングを行い，クローンペアを検出します．</a:t>
            </a:r>
            <a:endParaRPr lang="en-US" altLang="ja-JP" dirty="0" smtClean="0">
              <a:latin typeface="Segoe UI" panose="020B0502040204020203" pitchFamily="34" charset="0"/>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latin typeface="Segoe UI" panose="020B0502040204020203" pitchFamily="34" charset="0"/>
                <a:ea typeface="メイリオ" panose="020B0604030504040204" pitchFamily="50" charset="-128"/>
              </a:rPr>
              <a:t>そして，最後にクローンペアリストと変更があったコードブロック情報を更新します．</a:t>
            </a:r>
            <a:endParaRPr lang="en-US" altLang="ja-JP" dirty="0" smtClean="0">
              <a:latin typeface="Segoe UI" panose="020B0502040204020203" pitchFamily="34" charset="0"/>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err="1" smtClean="0">
                <a:latin typeface="Segoe UI" panose="020B0502040204020203" pitchFamily="34" charset="0"/>
                <a:ea typeface="メイリオ" panose="020B0604030504040204" pitchFamily="50" charset="-128"/>
              </a:rPr>
              <a:t>．</a:t>
            </a:r>
            <a:endParaRPr kumimoji="1" lang="en-US" altLang="ja-JP" sz="1200" b="0" i="0" u="none" strike="noStrike" kern="1200" baseline="0" dirty="0" smtClean="0">
              <a:solidFill>
                <a:schemeClr val="tx1"/>
              </a:solidFill>
              <a:latin typeface="Segoe UI" panose="020B0502040204020203" pitchFamily="34" charset="0"/>
              <a:ea typeface="メイリオ" panose="020B0604030504040204" pitchFamily="50" charset="-128"/>
              <a:cs typeface="+mn-cs"/>
            </a:endParaRP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10</a:t>
            </a:fld>
            <a:endParaRPr kumimoji="1" lang="ja-JP" altLang="en-US"/>
          </a:p>
        </p:txBody>
      </p:sp>
    </p:spTree>
    <p:extLst>
      <p:ext uri="{BB962C8B-B14F-4D97-AF65-F5344CB8AC3E}">
        <p14:creationId xmlns:p14="http://schemas.microsoft.com/office/powerpoint/2010/main" val="19707547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次に本手法で採用するベクトル表現</a:t>
            </a:r>
            <a:r>
              <a:rPr kumimoji="1" lang="en-US" altLang="ja-JP" dirty="0" err="1" smtClean="0"/>
              <a:t>BoW</a:t>
            </a:r>
            <a:r>
              <a:rPr kumimoji="1" lang="en-US" altLang="ja-JP" dirty="0" smtClean="0"/>
              <a:t>(Bag</a:t>
            </a:r>
            <a:r>
              <a:rPr kumimoji="1" lang="en-US" altLang="ja-JP" baseline="0" dirty="0" smtClean="0"/>
              <a:t> of Words</a:t>
            </a:r>
            <a:r>
              <a:rPr kumimoji="1" lang="en-US" altLang="ja-JP" dirty="0" smtClean="0"/>
              <a:t>)</a:t>
            </a:r>
            <a:r>
              <a:rPr kumimoji="1" lang="ja-JP" altLang="en-US" dirty="0" smtClean="0"/>
              <a:t>について説明します．</a:t>
            </a:r>
            <a:endParaRPr kumimoji="1" lang="en-US" altLang="ja-JP" dirty="0" smtClean="0"/>
          </a:p>
          <a:p>
            <a:r>
              <a:rPr kumimoji="1" lang="ja-JP" altLang="en-US" dirty="0" smtClean="0"/>
              <a:t>本手法は，以前の～</a:t>
            </a:r>
            <a:endParaRPr kumimoji="1" lang="en-US" altLang="ja-JP" dirty="0" smtClean="0"/>
          </a:p>
          <a:p>
            <a:r>
              <a:rPr kumimoji="1" lang="ja-JP" altLang="en-US" dirty="0" smtClean="0"/>
              <a:t>このため，コード</a:t>
            </a:r>
            <a:endParaRPr kumimoji="1" lang="en-US" altLang="ja-JP" dirty="0" smtClean="0"/>
          </a:p>
          <a:p>
            <a:r>
              <a:rPr kumimoji="1" lang="en-US" altLang="ja-JP" dirty="0" smtClean="0"/>
              <a:t>TF-IDF</a:t>
            </a:r>
            <a:r>
              <a:rPr kumimoji="1" lang="ja-JP" altLang="en-US" dirty="0" smtClean="0"/>
              <a:t>は問題</a:t>
            </a:r>
            <a:r>
              <a:rPr kumimoji="1" lang="en-US" altLang="ja-JP" dirty="0" smtClean="0"/>
              <a:t>1</a:t>
            </a:r>
            <a:r>
              <a:rPr kumimoji="1" lang="ja-JP" altLang="en-US" dirty="0" smtClean="0"/>
              <a:t>でも説明したとおり，変更がないコードブロックであっても，</a:t>
            </a:r>
            <a:r>
              <a:rPr kumimoji="1" lang="en-US" altLang="ja-JP" dirty="0" smtClean="0"/>
              <a:t>IDF</a:t>
            </a:r>
            <a:r>
              <a:rPr kumimoji="1" lang="ja-JP" altLang="en-US" dirty="0" smtClean="0"/>
              <a:t>がソースコード全体の影響を受けるため，バージョンごとに特徴ベクトルが変化します．このため，バージョンごとに全コードブロックの特徴ベクトルの再計算が必要となり，インクリメンタルにコードクローンを検出することはできません．</a:t>
            </a:r>
            <a:endParaRPr kumimoji="1" lang="en-US" altLang="ja-JP" dirty="0" smtClean="0"/>
          </a:p>
          <a:p>
            <a:endParaRPr kumimoji="1" lang="en-US" altLang="ja-JP" dirty="0" smtClean="0"/>
          </a:p>
          <a:p>
            <a:r>
              <a:rPr kumimoji="1" lang="ja-JP" altLang="en-US" dirty="0" smtClean="0"/>
              <a:t>そこで，本手法は単語の出現頻度に基づいたベクトル表現手法の</a:t>
            </a:r>
            <a:r>
              <a:rPr kumimoji="1" lang="en-US" altLang="ja-JP" dirty="0" err="1" smtClean="0"/>
              <a:t>BoW</a:t>
            </a:r>
            <a:r>
              <a:rPr kumimoji="1" lang="ja-JP" altLang="en-US" dirty="0" smtClean="0"/>
              <a:t>を採用します．</a:t>
            </a:r>
            <a:endParaRPr kumimoji="1" lang="en-US" altLang="ja-JP" dirty="0" smtClean="0"/>
          </a:p>
          <a:p>
            <a:r>
              <a:rPr kumimoji="1" lang="en-US" altLang="ja-JP" dirty="0" err="1" smtClean="0"/>
              <a:t>BoW</a:t>
            </a:r>
            <a:r>
              <a:rPr kumimoji="1" lang="ja-JP" altLang="en-US" dirty="0" smtClean="0"/>
              <a:t>は，</a:t>
            </a:r>
            <a:r>
              <a:rPr kumimoji="1" lang="en-US" altLang="ja-JP" dirty="0" smtClean="0"/>
              <a:t>TF-IDF</a:t>
            </a:r>
            <a:r>
              <a:rPr kumimoji="1" lang="ja-JP" altLang="en-US" dirty="0" smtClean="0"/>
              <a:t>の</a:t>
            </a:r>
            <a:r>
              <a:rPr kumimoji="1" lang="en-US" altLang="ja-JP" dirty="0" smtClean="0"/>
              <a:t>TF</a:t>
            </a:r>
            <a:r>
              <a:rPr kumimoji="1" lang="ja-JP" altLang="en-US" dirty="0" smtClean="0"/>
              <a:t>値をのみを特徴量とするので，ソースコード全体の変更の影響を受けないため，変更がないコードブロックであれば，バージョンごとに特徴ベクトルは変化しません．このため，バージョンごとに全コードブロックの特徴ベクトルを再計算する必要がありません．</a:t>
            </a:r>
            <a:endParaRPr kumimoji="1" lang="en-US" altLang="ja-JP" dirty="0" smtClean="0"/>
          </a:p>
          <a:p>
            <a:r>
              <a:rPr kumimoji="1" lang="ja-JP" altLang="en-US" dirty="0" smtClean="0"/>
              <a:t>また～</a:t>
            </a:r>
            <a:endParaRPr kumimoji="1" lang="en-US" altLang="ja-JP" dirty="0" smtClean="0"/>
          </a:p>
          <a:p>
            <a:r>
              <a:rPr kumimoji="1" lang="ja-JP" altLang="en-US" dirty="0" smtClean="0"/>
              <a:t>このため，本手法では，ベクトル表現に</a:t>
            </a:r>
            <a:r>
              <a:rPr kumimoji="1" lang="en-US" altLang="ja-JP" dirty="0" err="1" smtClean="0"/>
              <a:t>BoW</a:t>
            </a:r>
            <a:r>
              <a:rPr kumimoji="1" lang="ja-JP" altLang="en-US" dirty="0" smtClean="0"/>
              <a:t>を採用します．</a:t>
            </a:r>
            <a:endParaRPr kumimoji="1" lang="en-US" altLang="ja-JP" dirty="0" smtClean="0"/>
          </a:p>
          <a:p>
            <a:r>
              <a:rPr kumimoji="1" lang="ja-JP" altLang="en-US" dirty="0" smtClean="0"/>
              <a:t>次に本手法が使用する特徴ベクトルのクラスタリング手法について説明します．</a:t>
            </a:r>
            <a:endParaRPr kumimoji="1" lang="en-US" altLang="ja-JP" dirty="0" smtClean="0"/>
          </a:p>
          <a:p>
            <a:endParaRPr kumimoji="1" lang="en-US" altLang="ja-JP" dirty="0" smtClean="0"/>
          </a:p>
          <a:p>
            <a:endParaRPr kumimoji="1" lang="en-US" altLang="ja-JP" dirty="0" smtClean="0"/>
          </a:p>
          <a:p>
            <a:r>
              <a:rPr kumimoji="1" lang="ja-JP" altLang="en-US" dirty="0" smtClean="0"/>
              <a:t> </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11</a:t>
            </a:fld>
            <a:endParaRPr kumimoji="1" lang="ja-JP" altLang="en-US"/>
          </a:p>
        </p:txBody>
      </p:sp>
    </p:spTree>
    <p:extLst>
      <p:ext uri="{BB962C8B-B14F-4D97-AF65-F5344CB8AC3E}">
        <p14:creationId xmlns:p14="http://schemas.microsoft.com/office/powerpoint/2010/main" val="39007331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本手法では，</a:t>
            </a:r>
            <a:r>
              <a:rPr kumimoji="1" lang="en-US" altLang="ja-JP" dirty="0" smtClean="0"/>
              <a:t>LSH(</a:t>
            </a:r>
            <a:r>
              <a:rPr kumimoji="1" lang="en-US" altLang="ja-JP" dirty="0" err="1" smtClean="0"/>
              <a:t>Localy</a:t>
            </a:r>
            <a:r>
              <a:rPr kumimoji="1" lang="en-US" altLang="ja-JP" baseline="0" dirty="0" smtClean="0"/>
              <a:t>-sensitive </a:t>
            </a:r>
            <a:r>
              <a:rPr kumimoji="1" lang="en-US" altLang="ja-JP" baseline="0" dirty="0" err="1" smtClean="0"/>
              <a:t>Hashig</a:t>
            </a:r>
            <a:r>
              <a:rPr kumimoji="1" lang="en-US" altLang="ja-JP" dirty="0" smtClean="0"/>
              <a:t>)</a:t>
            </a:r>
            <a:r>
              <a:rPr kumimoji="1" lang="ja-JP" altLang="en-US" dirty="0" smtClean="0"/>
              <a:t>を用いて，特徴ベクトルをクラスタリングしています．</a:t>
            </a:r>
            <a:endParaRPr kumimoji="1" lang="en-US" altLang="ja-JP" dirty="0" smtClean="0"/>
          </a:p>
          <a:p>
            <a:r>
              <a:rPr kumimoji="1" lang="en-US" altLang="ja-JP" dirty="0" smtClean="0"/>
              <a:t>LSH</a:t>
            </a:r>
            <a:r>
              <a:rPr kumimoji="1" lang="ja-JP" altLang="en-US" dirty="0" smtClean="0"/>
              <a:t>とは，近似最近傍探索アルゴリズムの</a:t>
            </a:r>
            <a:r>
              <a:rPr kumimoji="1" lang="en-US" altLang="ja-JP" dirty="0" smtClean="0"/>
              <a:t>1</a:t>
            </a:r>
            <a:r>
              <a:rPr kumimoji="1" lang="ja-JP" altLang="en-US" dirty="0" smtClean="0"/>
              <a:t>つで，ハッシュ関数を用いてクラスタリングすることで，クローンペアとなりうる候補を高速に絞り込むことが可能です．</a:t>
            </a:r>
            <a:endParaRPr kumimoji="1" lang="en-US" altLang="ja-JP" dirty="0" smtClean="0"/>
          </a:p>
          <a:p>
            <a:r>
              <a:rPr kumimoji="1" lang="ja-JP" altLang="en-US" dirty="0" smtClean="0"/>
              <a:t>下にクラスタリングの概要図を示しています．</a:t>
            </a:r>
            <a:endParaRPr kumimoji="1" lang="en-US" altLang="ja-JP" dirty="0" smtClean="0"/>
          </a:p>
          <a:p>
            <a:r>
              <a:rPr kumimoji="1" lang="ja-JP" altLang="en-US" dirty="0" smtClean="0"/>
              <a:t>黒が</a:t>
            </a:r>
            <a:r>
              <a:rPr kumimoji="1" lang="en-US" altLang="ja-JP" dirty="0" smtClean="0"/>
              <a:t>2</a:t>
            </a:r>
            <a:r>
              <a:rPr kumimoji="1" lang="ja-JP" altLang="en-US" dirty="0" smtClean="0"/>
              <a:t>バージョン間で変更がなかったコードブロックの特徴ベクトル．</a:t>
            </a:r>
            <a:endParaRPr kumimoji="1" lang="en-US" altLang="ja-JP" dirty="0" smtClean="0"/>
          </a:p>
          <a:p>
            <a:r>
              <a:rPr kumimoji="1" lang="ja-JP" altLang="en-US" dirty="0" smtClean="0"/>
              <a:t>黄色が新バージョンで追加されてもの，水色が新バージョンで編集されてものを示しています．</a:t>
            </a:r>
            <a:endParaRPr kumimoji="1" lang="en-US" altLang="ja-JP" dirty="0" smtClean="0"/>
          </a:p>
          <a:p>
            <a:r>
              <a:rPr kumimoji="1" lang="ja-JP" altLang="en-US" dirty="0" smtClean="0"/>
              <a:t>この特徴ベクトルの集合を</a:t>
            </a:r>
            <a:r>
              <a:rPr kumimoji="1" lang="en-US" altLang="ja-JP" dirty="0" smtClean="0"/>
              <a:t>LSH</a:t>
            </a:r>
            <a:r>
              <a:rPr kumimoji="1" lang="ja-JP" altLang="en-US" dirty="0" smtClean="0"/>
              <a:t>でクラスタリングすることで，全コードブロックの特徴ベクトルから，追加，編集されたコードブロックの特徴ベクトルと，近似した特徴ベクトルの集合のクラスタを高速に取得可能です．</a:t>
            </a:r>
            <a:endParaRPr kumimoji="1" lang="en-US" altLang="ja-JP" dirty="0" smtClean="0"/>
          </a:p>
          <a:p>
            <a:endParaRPr kumimoji="1" lang="en-US" altLang="ja-JP" dirty="0" smtClean="0"/>
          </a:p>
          <a:p>
            <a:r>
              <a:rPr kumimoji="1" lang="ja-JP" altLang="en-US" dirty="0" smtClean="0"/>
              <a:t>＝＝＝＝＝＝＝＝＝＝＝＝＝＝＝＝</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t>空間的に近接した</a:t>
            </a:r>
            <a:r>
              <a:rPr lang="en-US" altLang="ja-JP" dirty="0" smtClean="0"/>
              <a:t>2</a:t>
            </a:r>
            <a:r>
              <a:rPr lang="ja-JP" altLang="en-US" dirty="0" smtClean="0"/>
              <a:t>点が</a:t>
            </a:r>
            <a:r>
              <a:rPr lang="ja-JP" altLang="en-US" dirty="0" smtClean="0">
                <a:solidFill>
                  <a:srgbClr val="FF0000"/>
                </a:solidFill>
              </a:rPr>
              <a:t>同じハッシュ値になる確率が高くなるようなハッシュ関数</a:t>
            </a:r>
            <a:r>
              <a:rPr lang="ja-JP" altLang="en-US" dirty="0" smtClean="0"/>
              <a:t>を用いて，同じハッシュ値をとる点は同じバケットに入れることでクラスタリング</a:t>
            </a:r>
            <a:endParaRPr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12</a:t>
            </a:fld>
            <a:endParaRPr kumimoji="1" lang="ja-JP" altLang="en-US"/>
          </a:p>
        </p:txBody>
      </p:sp>
    </p:spTree>
    <p:extLst>
      <p:ext uri="{BB962C8B-B14F-4D97-AF65-F5344CB8AC3E}">
        <p14:creationId xmlns:p14="http://schemas.microsoft.com/office/powerpoint/2010/main" val="37468886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次に評価実験について説明します．</a:t>
            </a:r>
            <a:endParaRPr kumimoji="1" lang="en-US" altLang="ja-JP" dirty="0" smtClean="0"/>
          </a:p>
          <a:p>
            <a:r>
              <a:rPr kumimoji="1" lang="ja-JP" altLang="en-US" dirty="0" smtClean="0"/>
              <a:t>評価実験では，検出結果と検出時間の観点で，本手法と</a:t>
            </a:r>
            <a:r>
              <a:rPr kumimoji="1" lang="en-US" altLang="ja-JP" dirty="0" err="1" smtClean="0"/>
              <a:t>CCVolti</a:t>
            </a:r>
            <a:r>
              <a:rPr kumimoji="1" lang="en-US" altLang="ja-JP" dirty="0" smtClean="0"/>
              <a:t>(</a:t>
            </a:r>
            <a:r>
              <a:rPr kumimoji="1" lang="en-US" altLang="ja-JP" dirty="0" err="1" smtClean="0"/>
              <a:t>BoW</a:t>
            </a:r>
            <a:r>
              <a:rPr kumimoji="1" lang="en-US" altLang="ja-JP" dirty="0" smtClean="0"/>
              <a:t>)</a:t>
            </a:r>
            <a:r>
              <a:rPr kumimoji="1" lang="ja-JP" altLang="en-US" dirty="0" smtClean="0"/>
              <a:t>を比較します．</a:t>
            </a:r>
            <a:endParaRPr kumimoji="1" lang="en-US" altLang="ja-JP" dirty="0" smtClean="0"/>
          </a:p>
          <a:p>
            <a:r>
              <a:rPr kumimoji="1" lang="en-US" altLang="ja-JP" dirty="0" err="1" smtClean="0"/>
              <a:t>CCVolti</a:t>
            </a:r>
            <a:r>
              <a:rPr kumimoji="1" lang="en-US" altLang="ja-JP" dirty="0" smtClean="0"/>
              <a:t>(</a:t>
            </a:r>
            <a:r>
              <a:rPr kumimoji="1" lang="en-US" altLang="ja-JP" dirty="0" err="1" smtClean="0"/>
              <a:t>BoW</a:t>
            </a:r>
            <a:r>
              <a:rPr kumimoji="1" lang="en-US" altLang="ja-JP" dirty="0" smtClean="0"/>
              <a:t>)</a:t>
            </a:r>
            <a:r>
              <a:rPr kumimoji="1" lang="ja-JP" altLang="en-US" dirty="0" smtClean="0"/>
              <a:t>は，ベクトル表現手法を</a:t>
            </a:r>
            <a:r>
              <a:rPr kumimoji="1" lang="en-US" altLang="ja-JP" dirty="0" err="1" smtClean="0"/>
              <a:t>BoW</a:t>
            </a:r>
            <a:r>
              <a:rPr kumimoji="1" lang="ja-JP" altLang="en-US" dirty="0" smtClean="0"/>
              <a:t>に変更したもので，既存研究で</a:t>
            </a:r>
            <a:r>
              <a:rPr kumimoji="1" lang="en-US" altLang="ja-JP" dirty="0" smtClean="0"/>
              <a:t>TF-IDF</a:t>
            </a:r>
            <a:r>
              <a:rPr kumimoji="1" lang="ja-JP" altLang="en-US" dirty="0" smtClean="0"/>
              <a:t>を用いるより高い再現率を出しており，今回はこのツールと本手法を比較します．</a:t>
            </a:r>
            <a:endParaRPr kumimoji="1" lang="en-US" altLang="ja-JP" dirty="0" smtClean="0"/>
          </a:p>
          <a:p>
            <a:r>
              <a:rPr kumimoji="1" lang="ja-JP" altLang="en-US" dirty="0" smtClean="0"/>
              <a:t>ツール設定に関しては，本手法と</a:t>
            </a:r>
            <a:r>
              <a:rPr kumimoji="1" lang="en-US" altLang="ja-JP" dirty="0" err="1" smtClean="0"/>
              <a:t>CCVolti</a:t>
            </a:r>
            <a:r>
              <a:rPr kumimoji="1" lang="en-US" altLang="ja-JP" baseline="0" dirty="0" smtClean="0"/>
              <a:t> (</a:t>
            </a:r>
            <a:r>
              <a:rPr kumimoji="1" lang="en-US" altLang="ja-JP" baseline="0" dirty="0" err="1" smtClean="0"/>
              <a:t>BoW</a:t>
            </a:r>
            <a:r>
              <a:rPr kumimoji="1" lang="en-US" altLang="ja-JP" baseline="0" dirty="0" smtClean="0"/>
              <a:t>)</a:t>
            </a:r>
            <a:r>
              <a:rPr kumimoji="1" lang="ja-JP" altLang="en-US" baseline="0" dirty="0" err="1" smtClean="0"/>
              <a:t>で共</a:t>
            </a:r>
            <a:r>
              <a:rPr kumimoji="1" lang="ja-JP" altLang="en-US" baseline="0" dirty="0" smtClean="0"/>
              <a:t>通する設定は統一しました．</a:t>
            </a:r>
            <a:endParaRPr kumimoji="1" lang="en-US" altLang="ja-JP" dirty="0" smtClean="0"/>
          </a:p>
          <a:p>
            <a:r>
              <a:rPr kumimoji="1" lang="ja-JP" altLang="en-US" dirty="0" smtClean="0"/>
              <a:t>また，今回は，</a:t>
            </a:r>
            <a:r>
              <a:rPr kumimoji="1" lang="en-US" altLang="ja-JP" dirty="0" smtClean="0"/>
              <a:t>4</a:t>
            </a:r>
            <a:r>
              <a:rPr kumimoji="1" lang="ja-JP" altLang="en-US" dirty="0" err="1" smtClean="0"/>
              <a:t>つの</a:t>
            </a:r>
            <a:r>
              <a:rPr kumimoji="1" lang="ja-JP" altLang="en-US" dirty="0" smtClean="0"/>
              <a:t>プロジェクトを検出対象としました．</a:t>
            </a:r>
            <a:endParaRPr kumimoji="1" lang="en-US" altLang="ja-JP" dirty="0" smtClean="0"/>
          </a:p>
          <a:p>
            <a:r>
              <a:rPr kumimoji="1" lang="ja-JP" altLang="en-US" dirty="0" smtClean="0"/>
              <a:t>指定の期間から，一日間隔で対象言語のソースファイルに差分がある</a:t>
            </a:r>
            <a:r>
              <a:rPr kumimoji="1" lang="en-US" altLang="ja-JP" dirty="0" smtClean="0"/>
              <a:t>1000</a:t>
            </a:r>
            <a:r>
              <a:rPr kumimoji="1" lang="ja-JP" altLang="en-US" dirty="0" smtClean="0"/>
              <a:t>個のコミットを検出対象としました．</a:t>
            </a:r>
            <a:endParaRPr kumimoji="1" lang="en-US" altLang="ja-JP" dirty="0" smtClean="0"/>
          </a:p>
          <a:p>
            <a:r>
              <a:rPr kumimoji="1" lang="ja-JP" altLang="en-US" dirty="0" smtClean="0"/>
              <a:t>また，実験環境は以下の通りです．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13</a:t>
            </a:fld>
            <a:endParaRPr kumimoji="1" lang="ja-JP" altLang="en-US"/>
          </a:p>
        </p:txBody>
      </p:sp>
    </p:spTree>
    <p:extLst>
      <p:ext uri="{BB962C8B-B14F-4D97-AF65-F5344CB8AC3E}">
        <p14:creationId xmlns:p14="http://schemas.microsoft.com/office/powerpoint/2010/main" val="33089503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こちらが検出結果で，適合率とクローンペア数の結果になります．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こちらの表が</a:t>
            </a:r>
            <a:r>
              <a:rPr kumimoji="1" lang="en-US" altLang="ja-JP" dirty="0" smtClean="0"/>
              <a:t>1000</a:t>
            </a:r>
            <a:r>
              <a:rPr kumimoji="1" lang="ja-JP" altLang="en-US" dirty="0" smtClean="0"/>
              <a:t>コミット目の検出結果になっていて，左側が適合率，右側がクローンペア数になっています．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この結果の通り，本手法は，高い適合率は維持したまま，多くのクローンペアを検出しました．</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これは，本手法では，</a:t>
            </a:r>
            <a:r>
              <a:rPr lang="en-US" altLang="ja-JP" sz="1200" kern="0" dirty="0" smtClean="0"/>
              <a:t>2</a:t>
            </a:r>
            <a:r>
              <a:rPr lang="ja-JP" altLang="en-US" sz="1200" kern="0" dirty="0" smtClean="0"/>
              <a:t>バージョン間で変更がなかったクローンペアは，検出したコミット数が増えていくにつれて，</a:t>
            </a:r>
            <a:r>
              <a:rPr kumimoji="1" lang="ja-JP" altLang="en-US" dirty="0" smtClean="0"/>
              <a:t>蓄積されてくためだと考えられます．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14</a:t>
            </a:fld>
            <a:endParaRPr kumimoji="1" lang="ja-JP" altLang="en-US"/>
          </a:p>
        </p:txBody>
      </p:sp>
    </p:spTree>
    <p:extLst>
      <p:ext uri="{BB962C8B-B14F-4D97-AF65-F5344CB8AC3E}">
        <p14:creationId xmlns:p14="http://schemas.microsoft.com/office/powerpoint/2010/main" val="18911892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こちらは，クローンペアの関係を示しています．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左上が</a:t>
            </a:r>
            <a:r>
              <a:rPr kumimoji="1" lang="en-US" altLang="ja-JP" dirty="0" err="1" smtClean="0"/>
              <a:t>Redis</a:t>
            </a:r>
            <a:r>
              <a:rPr kumimoji="1" lang="ja-JP" altLang="en-US" dirty="0" err="1" smtClean="0"/>
              <a:t>，</a:t>
            </a:r>
            <a:r>
              <a:rPr kumimoji="1" lang="ja-JP" altLang="en-US" dirty="0" smtClean="0"/>
              <a:t>右上が</a:t>
            </a:r>
            <a:r>
              <a:rPr kumimoji="1" lang="en-US" altLang="ja-JP" dirty="0" smtClean="0"/>
              <a:t>PostgreSQL</a:t>
            </a:r>
            <a:r>
              <a:rPr kumimoji="1" lang="ja-JP" altLang="en-US" dirty="0" err="1" smtClean="0"/>
              <a:t>，</a:t>
            </a:r>
            <a:r>
              <a:rPr kumimoji="1" lang="ja-JP" altLang="en-US" dirty="0" smtClean="0"/>
              <a:t>左下が</a:t>
            </a:r>
            <a:r>
              <a:rPr kumimoji="1" lang="en-US" altLang="ja-JP" dirty="0" smtClean="0"/>
              <a:t>Apache</a:t>
            </a:r>
            <a:r>
              <a:rPr kumimoji="1" lang="en-US" altLang="ja-JP" baseline="0" dirty="0" smtClean="0"/>
              <a:t> Ant</a:t>
            </a:r>
            <a:r>
              <a:rPr kumimoji="1" lang="ja-JP" altLang="en-US" baseline="0" dirty="0" err="1" smtClean="0"/>
              <a:t>，</a:t>
            </a:r>
            <a:r>
              <a:rPr kumimoji="1" lang="ja-JP" altLang="en-US" baseline="0" dirty="0" smtClean="0"/>
              <a:t>右下が</a:t>
            </a:r>
            <a:r>
              <a:rPr kumimoji="1" lang="en-US" altLang="ja-JP" baseline="0" dirty="0" err="1" smtClean="0"/>
              <a:t>WildFly</a:t>
            </a:r>
            <a:r>
              <a:rPr kumimoji="1" lang="ja-JP" altLang="en-US" dirty="0" smtClean="0"/>
              <a:t>～のクローンペアの関係を示しています</a:t>
            </a:r>
            <a:r>
              <a:rPr kumimoji="1" lang="ja-JP" altLang="en-US" dirty="0" err="1" smtClean="0"/>
              <a:t>．，</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こちらの結果より，本手法は</a:t>
            </a:r>
            <a:r>
              <a:rPr kumimoji="1" lang="en-US" altLang="ja-JP" dirty="0" err="1" smtClean="0"/>
              <a:t>CCVolti</a:t>
            </a:r>
            <a:r>
              <a:rPr kumimoji="1" lang="ja-JP" altLang="en-US" dirty="0" err="1" smtClean="0"/>
              <a:t>の検</a:t>
            </a:r>
            <a:r>
              <a:rPr kumimoji="1" lang="ja-JP" altLang="en-US" dirty="0" smtClean="0"/>
              <a:t>出結果を平均して，約</a:t>
            </a:r>
            <a:r>
              <a:rPr kumimoji="1" lang="en-US" altLang="ja-JP" dirty="0" smtClean="0"/>
              <a:t>99.0%</a:t>
            </a:r>
            <a:r>
              <a:rPr kumimoji="1" lang="ja-JP" altLang="en-US" dirty="0" smtClean="0"/>
              <a:t>カバーしています．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このため，本手法は</a:t>
            </a:r>
            <a:r>
              <a:rPr kumimoji="1" lang="en-US" altLang="ja-JP" dirty="0" err="1" smtClean="0"/>
              <a:t>CCVolti</a:t>
            </a:r>
            <a:r>
              <a:rPr kumimoji="1" lang="ja-JP" altLang="en-US" dirty="0" smtClean="0"/>
              <a:t>とほぼ同程度の再現率であると考えられます．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15</a:t>
            </a:fld>
            <a:endParaRPr kumimoji="1" lang="ja-JP" altLang="en-US"/>
          </a:p>
        </p:txBody>
      </p:sp>
    </p:spTree>
    <p:extLst>
      <p:ext uri="{BB962C8B-B14F-4D97-AF65-F5344CB8AC3E}">
        <p14:creationId xmlns:p14="http://schemas.microsoft.com/office/powerpoint/2010/main" val="31811862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次に検出時間について説明します．</a:t>
            </a:r>
            <a:endParaRPr kumimoji="1" lang="en-US" altLang="ja-JP" dirty="0" smtClean="0"/>
          </a:p>
          <a:p>
            <a:r>
              <a:rPr kumimoji="1" lang="ja-JP" altLang="en-US" dirty="0" smtClean="0"/>
              <a:t>こちらの表は，各ツールが</a:t>
            </a:r>
            <a:r>
              <a:rPr kumimoji="1" lang="en-US" altLang="ja-JP" dirty="0" smtClean="0"/>
              <a:t>1000</a:t>
            </a:r>
            <a:r>
              <a:rPr kumimoji="1" lang="ja-JP" altLang="en-US" dirty="0" smtClean="0"/>
              <a:t>個のコミットを検出するのにかかった総検出時間を載せています．</a:t>
            </a:r>
            <a:endParaRPr kumimoji="1" lang="en-US" altLang="ja-JP" dirty="0" smtClean="0"/>
          </a:p>
          <a:p>
            <a:r>
              <a:rPr kumimoji="1" lang="ja-JP" altLang="en-US" dirty="0" smtClean="0"/>
              <a:t>青が</a:t>
            </a:r>
            <a:r>
              <a:rPr kumimoji="1" lang="en-US" altLang="ja-JP" dirty="0" err="1" smtClean="0"/>
              <a:t>CCVolti</a:t>
            </a:r>
            <a:r>
              <a:rPr kumimoji="1" lang="en-US" altLang="ja-JP" dirty="0" smtClean="0"/>
              <a:t>(</a:t>
            </a:r>
            <a:r>
              <a:rPr kumimoji="1" lang="en-US" altLang="ja-JP" dirty="0" err="1" smtClean="0"/>
              <a:t>BoW</a:t>
            </a:r>
            <a:r>
              <a:rPr kumimoji="1" lang="en-US" altLang="ja-JP" dirty="0" smtClean="0"/>
              <a:t>),</a:t>
            </a:r>
            <a:r>
              <a:rPr kumimoji="1" lang="ja-JP" altLang="en-US" dirty="0" smtClean="0"/>
              <a:t>赤が本手法を示しています．</a:t>
            </a:r>
            <a:endParaRPr kumimoji="1" lang="en-US" altLang="ja-JP" dirty="0" smtClean="0"/>
          </a:p>
          <a:p>
            <a:r>
              <a:rPr kumimoji="1" lang="ja-JP" altLang="en-US" dirty="0" smtClean="0"/>
              <a:t>こちらの結果の通り，本手法は</a:t>
            </a:r>
            <a:r>
              <a:rPr kumimoji="1" lang="en-US" altLang="ja-JP" dirty="0" err="1" smtClean="0"/>
              <a:t>CCVolti</a:t>
            </a:r>
            <a:r>
              <a:rPr kumimoji="1" lang="ja-JP" altLang="en-US" dirty="0" smtClean="0"/>
              <a:t>より総検出時間が短いことがわかります．</a:t>
            </a:r>
            <a:endParaRPr kumimoji="1" lang="en-US" altLang="ja-JP" dirty="0" smtClean="0"/>
          </a:p>
          <a:p>
            <a:r>
              <a:rPr kumimoji="1" lang="en-US" altLang="ja-JP" dirty="0" err="1" smtClean="0"/>
              <a:t>Redis</a:t>
            </a:r>
            <a:r>
              <a:rPr kumimoji="1" lang="ja-JP" altLang="en-US" dirty="0" smtClean="0"/>
              <a:t>では，約</a:t>
            </a:r>
            <a:r>
              <a:rPr kumimoji="1" lang="en-US" altLang="ja-JP" dirty="0" smtClean="0"/>
              <a:t>7.1</a:t>
            </a:r>
            <a:r>
              <a:rPr kumimoji="1" lang="ja-JP" altLang="en-US" dirty="0" smtClean="0"/>
              <a:t>倍検出速度が向上，</a:t>
            </a:r>
            <a:r>
              <a:rPr kumimoji="1" lang="ja-JP" altLang="en-US" dirty="0" err="1" smtClean="0"/>
              <a:t>～する</a:t>
            </a:r>
            <a:r>
              <a:rPr kumimoji="1" lang="ja-JP" altLang="en-US" dirty="0" smtClean="0"/>
              <a:t>ことが確認でました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16</a:t>
            </a:fld>
            <a:endParaRPr kumimoji="1" lang="ja-JP" altLang="en-US"/>
          </a:p>
        </p:txBody>
      </p:sp>
    </p:spTree>
    <p:extLst>
      <p:ext uri="{BB962C8B-B14F-4D97-AF65-F5344CB8AC3E}">
        <p14:creationId xmlns:p14="http://schemas.microsoft.com/office/powerpoint/2010/main" val="14349083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最後にまとめと今後の課題です．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まとめはこのようになっていて，</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r>
              <a:rPr kumimoji="1" lang="ja-JP" altLang="en-US" dirty="0" smtClean="0"/>
              <a:t>今後の課題としては，コードクローンの変更履歴を追跡するツールへの適用と評価</a:t>
            </a:r>
            <a:endParaRPr kumimoji="1" lang="en-US" altLang="ja-JP" dirty="0" smtClean="0"/>
          </a:p>
          <a:p>
            <a:r>
              <a:rPr kumimoji="1" lang="ja-JP" altLang="en-US" dirty="0" smtClean="0"/>
              <a:t>また．多言語対応させて，他のプロジェクトで評価実験</a:t>
            </a:r>
            <a:endParaRPr kumimoji="1" lang="en-US" altLang="ja-JP" dirty="0" smtClean="0"/>
          </a:p>
          <a:p>
            <a:r>
              <a:rPr kumimoji="1" lang="ja-JP" altLang="en-US" dirty="0" smtClean="0"/>
              <a:t>が挙げられます．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17</a:t>
            </a:fld>
            <a:endParaRPr kumimoji="1" lang="ja-JP" altLang="en-US"/>
          </a:p>
        </p:txBody>
      </p:sp>
    </p:spTree>
    <p:extLst>
      <p:ext uri="{BB962C8B-B14F-4D97-AF65-F5344CB8AC3E}">
        <p14:creationId xmlns:p14="http://schemas.microsoft.com/office/powerpoint/2010/main" val="26067059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こちらは，クローンペアの関係を示しています．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左から</a:t>
            </a:r>
            <a:r>
              <a:rPr kumimoji="1" lang="en-US" altLang="ja-JP" dirty="0" err="1" smtClean="0"/>
              <a:t>Redis</a:t>
            </a:r>
            <a:r>
              <a:rPr kumimoji="1" lang="ja-JP" altLang="en-US" dirty="0" err="1" smtClean="0"/>
              <a:t>，</a:t>
            </a:r>
            <a:r>
              <a:rPr kumimoji="1" lang="ja-JP" altLang="en-US" dirty="0" smtClean="0"/>
              <a:t>右が</a:t>
            </a:r>
            <a:r>
              <a:rPr kumimoji="1" lang="en-US" altLang="ja-JP" dirty="0" smtClean="0"/>
              <a:t>PostgreSQL</a:t>
            </a:r>
            <a:r>
              <a:rPr kumimoji="1" lang="ja-JP" altLang="en-US" dirty="0" err="1" smtClean="0"/>
              <a:t>，</a:t>
            </a:r>
            <a:r>
              <a:rPr kumimoji="1" lang="ja-JP" altLang="en-US" dirty="0" smtClean="0"/>
              <a:t>～のクローンペアの関係を示しています．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こちらの結果より，本手法は</a:t>
            </a:r>
            <a:r>
              <a:rPr kumimoji="1" lang="en-US" altLang="ja-JP" dirty="0" err="1" smtClean="0"/>
              <a:t>CCVolti</a:t>
            </a:r>
            <a:r>
              <a:rPr kumimoji="1" lang="ja-JP" altLang="en-US" dirty="0" err="1" smtClean="0"/>
              <a:t>の検</a:t>
            </a:r>
            <a:r>
              <a:rPr kumimoji="1" lang="ja-JP" altLang="en-US" dirty="0" smtClean="0"/>
              <a:t>出結果を平均して，約</a:t>
            </a:r>
            <a:r>
              <a:rPr kumimoji="1" lang="en-US" altLang="ja-JP" dirty="0" smtClean="0"/>
              <a:t>99.0</a:t>
            </a:r>
            <a:r>
              <a:rPr kumimoji="1" lang="ja-JP" altLang="en-US" dirty="0" smtClean="0"/>
              <a:t>～</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より多くのクローンペアを高い適合率で検出できることを確認できました．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20</a:t>
            </a:fld>
            <a:endParaRPr kumimoji="1" lang="ja-JP" altLang="en-US"/>
          </a:p>
        </p:txBody>
      </p:sp>
    </p:spTree>
    <p:extLst>
      <p:ext uri="{BB962C8B-B14F-4D97-AF65-F5344CB8AC3E}">
        <p14:creationId xmlns:p14="http://schemas.microsoft.com/office/powerpoint/2010/main" val="15440596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21</a:t>
            </a:fld>
            <a:endParaRPr kumimoji="1" lang="ja-JP" altLang="en-US"/>
          </a:p>
        </p:txBody>
      </p:sp>
    </p:spTree>
    <p:extLst>
      <p:ext uri="{BB962C8B-B14F-4D97-AF65-F5344CB8AC3E}">
        <p14:creationId xmlns:p14="http://schemas.microsoft.com/office/powerpoint/2010/main" val="2231200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629">
              <a:defRPr/>
            </a:pPr>
            <a:r>
              <a:rPr lang="ja-JP" altLang="en-US" dirty="0" smtClean="0"/>
              <a:t>まず最初にコードクローンについて説明いたします．</a:t>
            </a:r>
            <a:endParaRPr lang="en-US" altLang="ja-JP" dirty="0" smtClean="0"/>
          </a:p>
          <a:p>
            <a:pPr defTabSz="913629">
              <a:defRPr/>
            </a:pPr>
            <a:r>
              <a:rPr lang="ja-JP" altLang="en-US" dirty="0" smtClean="0"/>
              <a:t>コードクローンとはソースコードの同一あるいは類似した部分を持つコード片のことを指します．</a:t>
            </a:r>
            <a:endParaRPr lang="en-US" altLang="ja-JP" dirty="0" smtClean="0"/>
          </a:p>
          <a:p>
            <a:pPr marL="0" marR="0" lvl="0" indent="0" algn="l" defTabSz="913629" rtl="0" eaLnBrk="1" fontAlgn="auto" latinLnBrk="0" hangingPunct="1">
              <a:lnSpc>
                <a:spcPct val="100000"/>
              </a:lnSpc>
              <a:spcBef>
                <a:spcPts val="0"/>
              </a:spcBef>
              <a:spcAft>
                <a:spcPts val="0"/>
              </a:spcAft>
              <a:buClrTx/>
              <a:buSzTx/>
              <a:buFontTx/>
              <a:buNone/>
              <a:tabLst/>
              <a:defRPr/>
            </a:pPr>
            <a:r>
              <a:rPr lang="ja-JP" altLang="en-US" sz="1200" dirty="0" smtClean="0"/>
              <a:t>また，互いにコードクローンとなっている</a:t>
            </a:r>
            <a:r>
              <a:rPr lang="en-US" altLang="ja-JP" sz="1200" dirty="0" smtClean="0"/>
              <a:t>2</a:t>
            </a:r>
            <a:r>
              <a:rPr lang="ja-JP" altLang="en-US" sz="1200" dirty="0" err="1" smtClean="0"/>
              <a:t>つの</a:t>
            </a:r>
            <a:r>
              <a:rPr lang="ja-JP" altLang="en-US" sz="1200" dirty="0" smtClean="0"/>
              <a:t>コード片</a:t>
            </a:r>
            <a:r>
              <a:rPr kumimoji="1" lang="ja-JP" altLang="en-US" sz="1200" dirty="0" smtClean="0"/>
              <a:t>をクローンペアと呼びます．</a:t>
            </a:r>
            <a:endParaRPr lang="en-US" altLang="ja-JP" dirty="0" smtClean="0"/>
          </a:p>
          <a:p>
            <a:pPr defTabSz="913629">
              <a:defRPr/>
            </a:pPr>
            <a:r>
              <a:rPr lang="ja-JP" altLang="en-US" dirty="0" smtClean="0"/>
              <a:t>一般的にコードクローンはソフトウェア保守を困難にする大きな要因として考えられています．</a:t>
            </a:r>
            <a:endParaRPr lang="en-US" altLang="ja-JP" dirty="0" smtClean="0"/>
          </a:p>
          <a:p>
            <a:pPr defTabSz="913629">
              <a:defRPr/>
            </a:pPr>
            <a:r>
              <a:rPr lang="ja-JP" altLang="en-US" dirty="0" smtClean="0"/>
              <a:t>このため，コードクローンを管理するために，コードクローンを自動で検出するツールが研究されています．</a:t>
            </a:r>
            <a:endParaRPr lang="en-US" altLang="ja-JP" dirty="0" smtClean="0"/>
          </a:p>
          <a:p>
            <a:pPr defTabSz="913629">
              <a:defRPr/>
            </a:pPr>
            <a:r>
              <a:rPr lang="ja-JP" altLang="en-US" dirty="0" smtClean="0"/>
              <a:t>（</a:t>
            </a:r>
            <a:r>
              <a:rPr lang="en-US" altLang="ja-JP" dirty="0" smtClean="0"/>
              <a:t>20</a:t>
            </a:r>
            <a:r>
              <a:rPr lang="ja-JP" altLang="en-US" dirty="0" smtClean="0"/>
              <a:t>秒）</a:t>
            </a:r>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a:t>
            </a:fld>
            <a:endParaRPr kumimoji="1" lang="ja-JP" altLang="en-US"/>
          </a:p>
        </p:txBody>
      </p:sp>
    </p:spTree>
    <p:extLst>
      <p:ext uri="{BB962C8B-B14F-4D97-AF65-F5344CB8AC3E}">
        <p14:creationId xmlns:p14="http://schemas.microsoft.com/office/powerpoint/2010/main" val="15190874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spcBef>
                <a:spcPts val="600"/>
              </a:spcBef>
              <a:spcAft>
                <a:spcPts val="600"/>
              </a:spcAft>
              <a:buFont typeface="Arial" panose="020B0604020202020204" pitchFamily="34" charset="0"/>
              <a:buChar char="•"/>
            </a:pPr>
            <a:r>
              <a:rPr lang="ja-JP" altLang="en-US" sz="2000" kern="0" dirty="0" smtClean="0"/>
              <a:t>出現するワードの種類数が多いほど，ベクトルの次元数が大きい</a:t>
            </a:r>
            <a:endParaRPr lang="en-US" altLang="ja-JP" sz="2000" kern="0" dirty="0" smtClean="0"/>
          </a:p>
          <a:p>
            <a:pPr lvl="1">
              <a:spcBef>
                <a:spcPts val="600"/>
              </a:spcBef>
              <a:spcAft>
                <a:spcPts val="600"/>
              </a:spcAft>
              <a:buFont typeface="Arial" panose="020B0604020202020204" pitchFamily="34" charset="0"/>
              <a:buChar char="•"/>
            </a:pPr>
            <a:r>
              <a:rPr lang="ja-JP" altLang="en-US" sz="1800" kern="0" dirty="0" smtClean="0"/>
              <a:t>しかし，</a:t>
            </a:r>
            <a:r>
              <a:rPr lang="en-US" altLang="ja-JP" sz="1800" kern="0" dirty="0" smtClean="0"/>
              <a:t>LSH</a:t>
            </a:r>
            <a:r>
              <a:rPr lang="ja-JP" altLang="en-US" sz="1800" kern="0" dirty="0" smtClean="0"/>
              <a:t>は次元の値をランダムにサンプリングして計算するため次元数が増えても高速にクラスタリングできる</a:t>
            </a:r>
            <a:endParaRPr lang="en-US" altLang="ja-JP" sz="1800" kern="0" dirty="0" smtClean="0"/>
          </a:p>
          <a:p>
            <a:pPr>
              <a:spcBef>
                <a:spcPts val="600"/>
              </a:spcBef>
              <a:spcAft>
                <a:spcPts val="600"/>
              </a:spcAft>
              <a:buFont typeface="Arial" panose="020B0604020202020204" pitchFamily="34" charset="0"/>
              <a:buChar char="•"/>
            </a:pPr>
            <a:r>
              <a:rPr lang="en-US" altLang="ja-JP" sz="2200" kern="0" dirty="0" smtClean="0"/>
              <a:t>diff</a:t>
            </a:r>
            <a:r>
              <a:rPr lang="ja-JP" altLang="en-US" sz="2200" kern="0" dirty="0" smtClean="0"/>
              <a:t>の実行時間は，</a:t>
            </a:r>
            <a:r>
              <a:rPr lang="en-US" altLang="ja-JP" sz="2200" kern="0" dirty="0" smtClean="0"/>
              <a:t>LOC</a:t>
            </a:r>
            <a:r>
              <a:rPr lang="ja-JP" altLang="en-US" sz="2200" kern="0" dirty="0" smtClean="0"/>
              <a:t>とファイル数に依存</a:t>
            </a:r>
            <a:endParaRPr lang="en-US" altLang="ja-JP" sz="2200" kern="0" dirty="0" smtClean="0"/>
          </a:p>
          <a:p>
            <a:pPr lvl="1">
              <a:spcBef>
                <a:spcPts val="600"/>
              </a:spcBef>
              <a:spcAft>
                <a:spcPts val="600"/>
              </a:spcAft>
              <a:buFont typeface="Arial" panose="020B0604020202020204" pitchFamily="34" charset="0"/>
              <a:buChar char="•"/>
            </a:pPr>
            <a:r>
              <a:rPr lang="ja-JP" altLang="en-US" sz="1800" kern="0" dirty="0" smtClean="0"/>
              <a:t>ファイル数が特に多い，</a:t>
            </a:r>
            <a:r>
              <a:rPr lang="en-US" altLang="ja-JP" sz="1800" kern="0" dirty="0" err="1" smtClean="0"/>
              <a:t>WildFly</a:t>
            </a:r>
            <a:r>
              <a:rPr lang="ja-JP" altLang="en-US" sz="1800" kern="0" dirty="0" smtClean="0"/>
              <a:t>が</a:t>
            </a:r>
            <a:endParaRPr lang="en-US" altLang="ja-JP" sz="1800" kern="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22</a:t>
            </a:fld>
            <a:endParaRPr kumimoji="1" lang="ja-JP" altLang="en-US"/>
          </a:p>
        </p:txBody>
      </p:sp>
    </p:spTree>
    <p:extLst>
      <p:ext uri="{BB962C8B-B14F-4D97-AF65-F5344CB8AC3E}">
        <p14:creationId xmlns:p14="http://schemas.microsoft.com/office/powerpoint/2010/main" val="3954084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smtClean="0"/>
              <a:t>BoW</a:t>
            </a:r>
            <a:r>
              <a:rPr kumimoji="1" lang="ja-JP" altLang="en-US" dirty="0" smtClean="0"/>
              <a:t>は</a:t>
            </a:r>
            <a:r>
              <a:rPr kumimoji="1" lang="en-US" altLang="ja-JP" dirty="0" smtClean="0"/>
              <a:t>TF</a:t>
            </a:r>
            <a:r>
              <a:rPr kumimoji="1" lang="ja-JP" altLang="en-US" dirty="0" smtClean="0"/>
              <a:t>値，コードブロック中</a:t>
            </a:r>
            <a:r>
              <a:rPr kumimoji="1" lang="ja-JP" altLang="en-US" dirty="0" err="1" smtClean="0"/>
              <a:t>のを</a:t>
            </a:r>
            <a:r>
              <a:rPr kumimoji="1" lang="ja-JP" altLang="en-US" dirty="0" smtClean="0"/>
              <a:t>特徴量にベクトル表現を行います．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23</a:t>
            </a:fld>
            <a:endParaRPr kumimoji="1" lang="ja-JP" altLang="en-US"/>
          </a:p>
        </p:txBody>
      </p:sp>
    </p:spTree>
    <p:extLst>
      <p:ext uri="{BB962C8B-B14F-4D97-AF65-F5344CB8AC3E}">
        <p14:creationId xmlns:p14="http://schemas.microsoft.com/office/powerpoint/2010/main" val="32474633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次に検出時間について説明します．</a:t>
            </a:r>
            <a:endParaRPr kumimoji="1" lang="en-US" altLang="ja-JP" dirty="0" smtClean="0"/>
          </a:p>
          <a:p>
            <a:r>
              <a:rPr kumimoji="1" lang="ja-JP" altLang="en-US" dirty="0" smtClean="0"/>
              <a:t>こちらの表は，各ツールが</a:t>
            </a:r>
            <a:r>
              <a:rPr kumimoji="1" lang="en-US" altLang="ja-JP" dirty="0" smtClean="0"/>
              <a:t>1000</a:t>
            </a:r>
            <a:r>
              <a:rPr kumimoji="1" lang="ja-JP" altLang="en-US" dirty="0" smtClean="0"/>
              <a:t>コミット検出するのにかかった総検出時間を載せています．</a:t>
            </a:r>
            <a:endParaRPr kumimoji="1" lang="en-US" altLang="ja-JP" dirty="0" smtClean="0"/>
          </a:p>
          <a:p>
            <a:r>
              <a:rPr kumimoji="1" lang="ja-JP" altLang="en-US" dirty="0" smtClean="0"/>
              <a:t>こちらの結果の通り，本手法は既存の</a:t>
            </a:r>
            <a:r>
              <a:rPr kumimoji="1" lang="en-US" altLang="ja-JP" dirty="0" err="1" smtClean="0"/>
              <a:t>CCVolti</a:t>
            </a:r>
            <a:r>
              <a:rPr kumimoji="1" lang="ja-JP" altLang="en-US" dirty="0" smtClean="0"/>
              <a:t>より総検出時間が短いことがわかります．</a:t>
            </a:r>
            <a:endParaRPr kumimoji="1" lang="en-US" altLang="ja-JP" dirty="0" smtClean="0"/>
          </a:p>
          <a:p>
            <a:r>
              <a:rPr kumimoji="1" lang="ja-JP" altLang="en-US" dirty="0" smtClean="0"/>
              <a:t>平均すると，</a:t>
            </a:r>
            <a:r>
              <a:rPr kumimoji="1" lang="en-US" altLang="ja-JP" dirty="0" err="1" smtClean="0"/>
              <a:t>Redis</a:t>
            </a:r>
            <a:r>
              <a:rPr kumimoji="1" lang="ja-JP" altLang="en-US" dirty="0" smtClean="0"/>
              <a:t>では，約</a:t>
            </a:r>
            <a:r>
              <a:rPr kumimoji="1" lang="en-US" altLang="ja-JP" dirty="0" smtClean="0"/>
              <a:t>7.1</a:t>
            </a:r>
            <a:r>
              <a:rPr kumimoji="1" lang="ja-JP" altLang="en-US" dirty="0" smtClean="0"/>
              <a:t>倍検出速度が向上，</a:t>
            </a:r>
            <a:r>
              <a:rPr kumimoji="1" lang="ja-JP" altLang="en-US" dirty="0" err="1" smtClean="0"/>
              <a:t>～する</a:t>
            </a:r>
            <a:r>
              <a:rPr kumimoji="1" lang="ja-JP" altLang="en-US" dirty="0" smtClean="0"/>
              <a:t>ことが確認でました</a:t>
            </a:r>
            <a:endParaRPr kumimoji="1" lang="en-US" altLang="ja-JP" dirty="0" smtClean="0"/>
          </a:p>
          <a:p>
            <a:r>
              <a:rPr kumimoji="1" lang="ja-JP" altLang="en-US" dirty="0" smtClean="0"/>
              <a:t>よって，本手法は，</a:t>
            </a:r>
            <a:r>
              <a:rPr kumimoji="1" lang="en-US" altLang="ja-JP" dirty="0" err="1" smtClean="0"/>
              <a:t>CCVolti</a:t>
            </a:r>
            <a:r>
              <a:rPr kumimoji="1" lang="ja-JP" altLang="en-US" dirty="0" smtClean="0"/>
              <a:t>より，約～</a:t>
            </a:r>
            <a:r>
              <a:rPr kumimoji="1" lang="ja-JP" altLang="en-US" dirty="0" err="1" smtClean="0"/>
              <a:t>を</a:t>
            </a:r>
            <a:r>
              <a:rPr kumimoji="1" lang="ja-JP" altLang="en-US" dirty="0" smtClean="0"/>
              <a:t>確認できました．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24</a:t>
            </a:fld>
            <a:endParaRPr kumimoji="1" lang="ja-JP" altLang="en-US"/>
          </a:p>
        </p:txBody>
      </p:sp>
    </p:spTree>
    <p:extLst>
      <p:ext uri="{BB962C8B-B14F-4D97-AF65-F5344CB8AC3E}">
        <p14:creationId xmlns:p14="http://schemas.microsoft.com/office/powerpoint/2010/main" val="23201486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次にインクリメンタルなクローン検出でどのように検出結果の非一貫性を軽減できるのか説明します．</a:t>
            </a:r>
            <a:endParaRPr kumimoji="1" lang="en-US" altLang="ja-JP" dirty="0" smtClean="0"/>
          </a:p>
          <a:p>
            <a:r>
              <a:rPr kumimoji="1" lang="ja-JP" altLang="en-US" dirty="0" smtClean="0"/>
              <a:t>こちらの図は，</a:t>
            </a:r>
            <a:r>
              <a:rPr kumimoji="1" lang="en-US" altLang="ja-JP" dirty="0" smtClean="0"/>
              <a:t>2</a:t>
            </a:r>
            <a:r>
              <a:rPr kumimoji="1" lang="ja-JP" altLang="en-US" dirty="0" smtClean="0"/>
              <a:t>バージョン間でクローンに変更があった場合と，変更がなかった場合の例を示しています．</a:t>
            </a:r>
            <a:endParaRPr kumimoji="1" lang="en-US" altLang="ja-JP" dirty="0" smtClean="0"/>
          </a:p>
          <a:p>
            <a:r>
              <a:rPr kumimoji="1" lang="ja-JP" altLang="en-US" dirty="0" smtClean="0"/>
              <a:t>もし，</a:t>
            </a:r>
            <a:r>
              <a:rPr kumimoji="1" lang="en-US" altLang="ja-JP" dirty="0" smtClean="0"/>
              <a:t>2</a:t>
            </a:r>
            <a:r>
              <a:rPr kumimoji="1" lang="ja-JP" altLang="en-US" dirty="0" smtClean="0"/>
              <a:t>バージョン間でクローンに変更があった場合，このとき，インクリメンタルなクローン検出では，クローン検出を行い，クローン情報の更新をします．</a:t>
            </a:r>
            <a:endParaRPr kumimoji="1" lang="en-US" altLang="ja-JP" dirty="0" smtClean="0"/>
          </a:p>
          <a:p>
            <a:r>
              <a:rPr kumimoji="1" lang="ja-JP" altLang="en-US" dirty="0" smtClean="0"/>
              <a:t>しかし，</a:t>
            </a:r>
            <a:r>
              <a:rPr kumimoji="1" lang="en-US" altLang="ja-JP" dirty="0" smtClean="0"/>
              <a:t>2</a:t>
            </a:r>
            <a:r>
              <a:rPr kumimoji="1" lang="ja-JP" altLang="en-US" dirty="0" smtClean="0"/>
              <a:t>バージョン間でクローンに変更がなかった場合は，クローン検出は行いませんし，クローン情報の更新も行いません．</a:t>
            </a:r>
            <a:endParaRPr kumimoji="1" lang="en-US" altLang="ja-JP" dirty="0" smtClean="0"/>
          </a:p>
          <a:p>
            <a:r>
              <a:rPr kumimoji="1" lang="ja-JP" altLang="en-US" dirty="0" smtClean="0"/>
              <a:t>このように，バージョン間で　～　軽減可能であると考えています．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26</a:t>
            </a:fld>
            <a:endParaRPr kumimoji="1" lang="ja-JP" altLang="en-US"/>
          </a:p>
        </p:txBody>
      </p:sp>
    </p:spTree>
    <p:extLst>
      <p:ext uri="{BB962C8B-B14F-4D97-AF65-F5344CB8AC3E}">
        <p14:creationId xmlns:p14="http://schemas.microsoft.com/office/powerpoint/2010/main" val="33786017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pPr defTabSz="914857">
                  <a:defRPr/>
                </a:pPr>
                <a:r>
                  <a:rPr lang="ja-JP" altLang="en-US" sz="3200" dirty="0" smtClean="0"/>
                  <a:t>グリッド</a:t>
                </a:r>
                <a:r>
                  <a:rPr lang="ja-JP" altLang="en-US" sz="3200" dirty="0"/>
                  <a:t>分割によるハッシュ値とは、このように適当な幅のグリッドに分割して、各区画にハッシュ値を割り振ります。同じハッシュ値をとる，すなわち同じ区画に含まれる緑の点を青い点の近傍点とし、最近点を求めます。しかし、</a:t>
                </a:r>
                <a:r>
                  <a:rPr lang="en-US" altLang="ja-JP" sz="3200" dirty="0"/>
                  <a:t>LSH</a:t>
                </a:r>
                <a:r>
                  <a:rPr lang="ja-JP" altLang="en-US" sz="3200" dirty="0"/>
                  <a:t>は欠点があります。この図では実は、この赤丸で囲まれた点が最近点なのですが、この点のように真の最近点が近傍点に含まれない可能性があることです。</a:t>
                </a:r>
                <a:r>
                  <a:rPr lang="en-US" altLang="ja-JP" sz="3200" dirty="0"/>
                  <a:t>LSH</a:t>
                </a:r>
                <a:r>
                  <a:rPr lang="ja-JP" altLang="en-US" sz="3200" dirty="0"/>
                  <a:t>のハッシュ関数によって衝突する確率のことを衝突確率と言います。定義として、</a:t>
                </a:r>
                <a:r>
                  <a:rPr lang="en-US" altLang="ja-JP" sz="3200" dirty="0"/>
                  <a:t>LSH</a:t>
                </a:r>
                <a:r>
                  <a:rPr lang="ja-JP" altLang="en-US" sz="3200" dirty="0"/>
                  <a:t>は、近い点ほど衝突確率が高く、遠い点ほど衝突確率が低いものとされています。つまり、少なからず検出漏れの可能性があるといえます。</a:t>
                </a:r>
                <a:endParaRPr lang="en-US" altLang="ja-JP" sz="3200" dirty="0"/>
              </a:p>
              <a:p>
                <a:pPr defTabSz="914857">
                  <a:defRPr/>
                </a:pPr>
                <a:endParaRPr lang="en-US" altLang="ja-JP" sz="3200" dirty="0"/>
              </a:p>
            </p:txBody>
          </p:sp>
        </mc:Choice>
        <mc:Fallback xmlns="">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smtClean="0">
                    <a:latin typeface="+mj-ea"/>
                  </a:rPr>
                  <a:t>最初に、局所性鋭敏型ハッシュに関して説明します。</a:t>
                </a:r>
                <a:r>
                  <a:rPr lang="ja-JP" altLang="en-US" sz="3200" baseline="0" smtClean="0"/>
                  <a:t>局所性</a:t>
                </a:r>
                <a:r>
                  <a:rPr lang="ja-JP" altLang="en-US" sz="3200" baseline="0"/>
                  <a:t>鋭敏型ハッシュ、</a:t>
                </a:r>
                <a:r>
                  <a:rPr lang="en-US" altLang="ja-JP" sz="3200" baseline="0"/>
                  <a:t>LSH</a:t>
                </a:r>
                <a:r>
                  <a:rPr lang="ja-JP" altLang="en-US" sz="3200" baseline="0"/>
                  <a:t>とは</a:t>
                </a:r>
                <a:r>
                  <a:rPr lang="ja-JP" altLang="en-US" sz="3200" baseline="0" smtClean="0"/>
                  <a:t>、与えた点との距離が最も近い点</a:t>
                </a:r>
                <a:r>
                  <a:rPr lang="ja-JP" altLang="en-US" sz="3200" baseline="0"/>
                  <a:t>を求めるためのアルゴリズムの一種です</a:t>
                </a:r>
                <a:r>
                  <a:rPr lang="ja-JP" altLang="en-US" sz="3200" baseline="0" smtClean="0"/>
                  <a:t>。各点との距離を計算する前に、確率的</a:t>
                </a:r>
                <a:r>
                  <a:rPr lang="ja-JP" altLang="en-US" sz="3200" baseline="0"/>
                  <a:t>に高速に近傍点を</a:t>
                </a:r>
                <a:r>
                  <a:rPr lang="ja-JP" altLang="en-US" sz="3200" baseline="0" smtClean="0"/>
                  <a:t>見つけ、距離を計算する点を減らします。それによって計算コストを削減します。近傍点は、ハッシュ関数を適用したとき、同じハッシュ値となる点です。</a:t>
                </a:r>
                <a:r>
                  <a:rPr lang="en-US" altLang="ja-JP" sz="3200" baseline="0" smtClean="0"/>
                  <a:t>LSH</a:t>
                </a:r>
                <a:r>
                  <a:rPr lang="ja-JP" altLang="en-US" sz="3200" baseline="0" smtClean="0"/>
                  <a:t>のハッシュ関数によって衝突する確率のことを衝突確率と言います。</a:t>
                </a:r>
                <a:r>
                  <a:rPr lang="en-US" altLang="ja-JP" sz="3200" baseline="0" smtClean="0"/>
                  <a:t>LSH</a:t>
                </a:r>
                <a:r>
                  <a:rPr lang="ja-JP" altLang="en-US" sz="3200" baseline="0" smtClean="0"/>
                  <a:t>は、近い点ほど衝突確率が高く、遠い点ほど衝突確率が低いものと定義されています。つまり、検出漏れの可能性があるといえます。例えば、</a:t>
                </a:r>
                <a:r>
                  <a:rPr lang="en-US" altLang="ja-JP" sz="3200" baseline="0" smtClean="0"/>
                  <a:t>LSH</a:t>
                </a:r>
                <a:r>
                  <a:rPr lang="ja-JP" altLang="en-US" sz="3200" baseline="0" smtClean="0"/>
                  <a:t>の</a:t>
                </a:r>
                <a:r>
                  <a:rPr lang="ja-JP" altLang="en-US" sz="3200" baseline="0" smtClean="0"/>
                  <a:t>一つであるグリッド分割を用いて</a:t>
                </a:r>
                <a:r>
                  <a:rPr lang="en-US" altLang="ja-JP" sz="3200" baseline="0" smtClean="0"/>
                  <a:t>LSH</a:t>
                </a:r>
                <a:r>
                  <a:rPr lang="ja-JP" altLang="en-US" sz="3200" baseline="0" smtClean="0"/>
                  <a:t>の概観を説明します。</a:t>
                </a:r>
                <a:r>
                  <a:rPr lang="ja-JP" altLang="en-US" sz="3200" baseline="0" smtClean="0"/>
                  <a:t>この緑の４つの点の内、青い</a:t>
                </a:r>
                <a:r>
                  <a:rPr lang="ja-JP" altLang="en-US" sz="3200" baseline="0" smtClean="0"/>
                  <a:t>点</a:t>
                </a:r>
                <a:r>
                  <a:rPr lang="en-US" altLang="ja-JP" sz="3200" b="0" i="0" baseline="0" smtClean="0">
                    <a:latin typeface="Cambria Math" panose="02040503050406030204" pitchFamily="18" charset="0"/>
                  </a:rPr>
                  <a:t>𝑞</a:t>
                </a:r>
                <a:r>
                  <a:rPr lang="ja-JP" altLang="en-US" sz="3200" baseline="0" smtClean="0"/>
                  <a:t>に</a:t>
                </a:r>
                <a:r>
                  <a:rPr lang="ja-JP" altLang="en-US" sz="3200" baseline="0" smtClean="0"/>
                  <a:t>最も近い点がどれかを考えます</a:t>
                </a:r>
                <a:r>
                  <a:rPr lang="ja-JP" altLang="en-US" sz="3200" baseline="0" smtClean="0"/>
                  <a:t>。この時に、すべての点との距離を計算せず、グリッド分割によるハッシュ値を求め、近傍点を求めます。このように適当</a:t>
                </a:r>
                <a:r>
                  <a:rPr lang="ja-JP" altLang="en-US" sz="3200" baseline="0" smtClean="0"/>
                  <a:t>な幅のグリッドに分割して</a:t>
                </a:r>
                <a:r>
                  <a:rPr lang="ja-JP" altLang="en-US" sz="3200" baseline="0" smtClean="0"/>
                  <a:t>、各区画にハッシュ値を割り振ります。同じ</a:t>
                </a:r>
                <a:r>
                  <a:rPr lang="ja-JP" altLang="en-US" sz="3200" baseline="0" smtClean="0"/>
                  <a:t>区画に含まれる緑の点を青い</a:t>
                </a:r>
                <a:r>
                  <a:rPr lang="ja-JP" altLang="en-US" sz="3200" baseline="0" smtClean="0"/>
                  <a:t>点の近傍点とし、最近点を求めます。しかし、</a:t>
                </a:r>
                <a:r>
                  <a:rPr lang="en-US" altLang="ja-JP" sz="3200" baseline="0" smtClean="0"/>
                  <a:t>LSH</a:t>
                </a:r>
                <a:r>
                  <a:rPr lang="ja-JP" altLang="en-US" sz="3200" baseline="0" smtClean="0"/>
                  <a:t>は欠点があります。この図では実は、この赤丸で囲まれた点が最近点なのですが、この点のように真の最近点が近傍点に含まれない可能性があることです。グリッド分割での衝突確率は、同じ区画に含まれる確率のことみたいな</a:t>
                </a:r>
                <a:endParaRPr lang="en-US" altLang="ja-JP" sz="3200" baseline="0" smtClean="0"/>
              </a:p>
            </p:txBody>
          </p:sp>
        </mc:Fallback>
      </mc:AlternateContent>
      <p:sp>
        <p:nvSpPr>
          <p:cNvPr id="4" name="スライド番号プレースホルダー 3"/>
          <p:cNvSpPr>
            <a:spLocks noGrp="1"/>
          </p:cNvSpPr>
          <p:nvPr>
            <p:ph type="sldNum" sz="quarter" idx="10"/>
          </p:nvPr>
        </p:nvSpPr>
        <p:spPr/>
        <p:txBody>
          <a:bodyPr/>
          <a:lstStyle/>
          <a:p>
            <a:fld id="{545C2A91-5631-4503-A4D3-3F2E946778F0}" type="slidenum">
              <a:rPr kumimoji="1" lang="ja-JP" altLang="en-US" smtClean="0"/>
              <a:t>27</a:t>
            </a:fld>
            <a:endParaRPr kumimoji="1" lang="ja-JP" altLang="en-US"/>
          </a:p>
        </p:txBody>
      </p:sp>
    </p:spTree>
    <p:extLst>
      <p:ext uri="{BB962C8B-B14F-4D97-AF65-F5344CB8AC3E}">
        <p14:creationId xmlns:p14="http://schemas.microsoft.com/office/powerpoint/2010/main" val="35698500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28</a:t>
            </a:fld>
            <a:endParaRPr kumimoji="1" lang="ja-JP" altLang="en-US"/>
          </a:p>
        </p:txBody>
      </p:sp>
    </p:spTree>
    <p:extLst>
      <p:ext uri="{BB962C8B-B14F-4D97-AF65-F5344CB8AC3E}">
        <p14:creationId xmlns:p14="http://schemas.microsoft.com/office/powerpoint/2010/main" val="39369837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次にコードクローン変更履歴可視化システム</a:t>
            </a:r>
            <a:r>
              <a:rPr kumimoji="1" lang="en-US" altLang="ja-JP" dirty="0" err="1" smtClean="0"/>
              <a:t>CCEvovis</a:t>
            </a:r>
            <a:r>
              <a:rPr kumimoji="1" lang="ja-JP" altLang="en-US" dirty="0" smtClean="0"/>
              <a:t>の概要について説明します．</a:t>
            </a:r>
            <a:r>
              <a:rPr kumimoji="1" lang="en-US" altLang="ja-JP" dirty="0" err="1" smtClean="0"/>
              <a:t>CCEvovis</a:t>
            </a:r>
            <a:r>
              <a:rPr kumimoji="1" lang="ja-JP" altLang="en-US" dirty="0" smtClean="0"/>
              <a:t>は，複数バージョン間で行われたクローンセットの追加，編集，削除といった変更履歴全体の可視化をするシステムです．こちらの</a:t>
            </a:r>
            <a:r>
              <a:rPr kumimoji="1" lang="en-US" altLang="ja-JP" dirty="0" err="1" smtClean="0"/>
              <a:t>CCEvovis</a:t>
            </a:r>
            <a:r>
              <a:rPr kumimoji="1" lang="ja-JP" altLang="en-US" dirty="0" smtClean="0"/>
              <a:t>の概要を示しています．まず，複数バージョンを入力として与え，コードクローン検出を行います．ここでは，コードクローン検出に，</a:t>
            </a:r>
            <a:r>
              <a:rPr kumimoji="1" lang="en-US" altLang="ja-JP" dirty="0" err="1" smtClean="0"/>
              <a:t>CCVolti</a:t>
            </a:r>
            <a:r>
              <a:rPr kumimoji="1" lang="ja-JP" altLang="en-US" dirty="0" smtClean="0"/>
              <a:t>を利用しています．そして次に，そのコードクローンの検出結果から同ファイル，同位置にあるコードクローンの対応を付けを行います．そして，その対応付けされたコードクローンのバージョン間の変更履歴，追加，編集，削除，に基づき，クローンセット分類し，そのクローンセットの変更履歴全体を可視化して開発者に提供します．開発者は</a:t>
            </a:r>
            <a:r>
              <a:rPr kumimoji="1" lang="en-US" altLang="ja-JP" dirty="0" err="1" smtClean="0"/>
              <a:t>CCEvovis</a:t>
            </a:r>
            <a:r>
              <a:rPr kumimoji="1" lang="ja-JP" altLang="en-US" dirty="0" smtClean="0"/>
              <a:t>で自身のプロジェクトを分析することにより，自身のプロジェクト内にどんなクローンセットがあり，どのような変更されたか直観的にしることができます．</a:t>
            </a:r>
            <a:endParaRPr kumimoji="1" lang="en-US" altLang="ja-JP" dirty="0" smtClean="0"/>
          </a:p>
          <a:p>
            <a:r>
              <a:rPr kumimoji="1" lang="ja-JP" altLang="en-US" dirty="0" smtClean="0"/>
              <a:t>（</a:t>
            </a:r>
            <a:r>
              <a:rPr kumimoji="1" lang="en-US" altLang="ja-JP" dirty="0" smtClean="0"/>
              <a:t>60</a:t>
            </a:r>
            <a:r>
              <a:rPr kumimoji="1" lang="ja-JP" altLang="en-US" dirty="0" smtClean="0"/>
              <a:t>秒）</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29</a:t>
            </a:fld>
            <a:endParaRPr kumimoji="1" lang="ja-JP" altLang="en-US"/>
          </a:p>
        </p:txBody>
      </p:sp>
    </p:spTree>
    <p:extLst>
      <p:ext uri="{BB962C8B-B14F-4D97-AF65-F5344CB8AC3E}">
        <p14:creationId xmlns:p14="http://schemas.microsoft.com/office/powerpoint/2010/main" val="275204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spcBef>
                <a:spcPts val="600"/>
              </a:spcBef>
              <a:spcAft>
                <a:spcPts val="600"/>
              </a:spcAft>
              <a:buNone/>
            </a:pPr>
            <a:r>
              <a:rPr lang="ja-JP" altLang="en-US" sz="1200" dirty="0" smtClean="0"/>
              <a:t>次に，そのコードクローン検出ツールの応用とその要望について説明します．</a:t>
            </a:r>
            <a:endParaRPr lang="en-US" altLang="ja-JP" sz="1200" dirty="0" smtClean="0"/>
          </a:p>
          <a:p>
            <a:pPr marL="0" indent="0">
              <a:spcBef>
                <a:spcPts val="600"/>
              </a:spcBef>
              <a:spcAft>
                <a:spcPts val="600"/>
              </a:spcAft>
              <a:buNone/>
            </a:pPr>
            <a:r>
              <a:rPr lang="ja-JP" altLang="en-US" sz="1200" dirty="0" smtClean="0"/>
              <a:t>応用の１つに，複数バージョンのコードクローンの変更履歴を追跡することがあげられます．</a:t>
            </a:r>
            <a:endParaRPr lang="en-US" altLang="ja-JP" sz="1200" dirty="0" smtClean="0"/>
          </a:p>
          <a:p>
            <a:pPr marL="0" indent="0">
              <a:spcBef>
                <a:spcPts val="600"/>
              </a:spcBef>
              <a:spcAft>
                <a:spcPts val="600"/>
              </a:spcAft>
              <a:buNone/>
            </a:pPr>
            <a:r>
              <a:rPr lang="ja-JP" altLang="en-US" sz="1200" dirty="0" smtClean="0"/>
              <a:t>コードクローンの変更履歴を追跡することで，コードローンに対して一貫した修正をすることが出来ます．また，新たに発生したコードクローンは集約することによって，欠陥の混入を未然に防止することが出来ます．</a:t>
            </a:r>
            <a:endParaRPr lang="en-US" altLang="ja-JP" sz="1200" dirty="0" smtClean="0"/>
          </a:p>
          <a:p>
            <a:pPr marL="0" indent="0">
              <a:spcBef>
                <a:spcPts val="600"/>
              </a:spcBef>
              <a:spcAft>
                <a:spcPts val="600"/>
              </a:spcAft>
              <a:buNone/>
            </a:pPr>
            <a:r>
              <a:rPr lang="ja-JP" altLang="en-US" sz="1200" dirty="0" smtClean="0"/>
              <a:t>さらに，変更があったコードクローンを～</a:t>
            </a:r>
            <a:endParaRPr lang="en-US" altLang="ja-JP" sz="1200" dirty="0" smtClean="0"/>
          </a:p>
          <a:p>
            <a:pPr marL="0" indent="0">
              <a:spcBef>
                <a:spcPts val="600"/>
              </a:spcBef>
              <a:spcAft>
                <a:spcPts val="600"/>
              </a:spcAft>
              <a:buNone/>
            </a:pPr>
            <a:r>
              <a:rPr lang="ja-JP" altLang="en-US" sz="1200" dirty="0" smtClean="0"/>
              <a:t>応用の</a:t>
            </a:r>
            <a:r>
              <a:rPr lang="en-US" altLang="ja-JP" sz="1200" dirty="0" smtClean="0"/>
              <a:t>2</a:t>
            </a:r>
            <a:r>
              <a:rPr lang="ja-JP" altLang="en-US" sz="1200" dirty="0" smtClean="0"/>
              <a:t>つ目に，統合開発環境での利用があげられます．</a:t>
            </a:r>
            <a:endParaRPr lang="en-US" altLang="ja-JP" sz="1200" dirty="0" smtClean="0"/>
          </a:p>
          <a:p>
            <a:pPr marL="0" indent="0">
              <a:spcBef>
                <a:spcPts val="600"/>
              </a:spcBef>
              <a:spcAft>
                <a:spcPts val="600"/>
              </a:spcAft>
              <a:buNone/>
            </a:pPr>
            <a:r>
              <a:rPr lang="ja-JP" altLang="en-US" sz="1200" dirty="0" smtClean="0"/>
              <a:t>開発中にリアルタイムでコードクローンの情報を提供することで，より良い保守支援が可能になります．</a:t>
            </a:r>
            <a:endParaRPr lang="en-US" altLang="ja-JP" sz="1200" dirty="0" smtClean="0"/>
          </a:p>
          <a:p>
            <a:pPr marL="0" indent="0">
              <a:spcBef>
                <a:spcPts val="600"/>
              </a:spcBef>
              <a:spcAft>
                <a:spcPts val="600"/>
              </a:spcAft>
              <a:buNone/>
            </a:pPr>
            <a:r>
              <a:rPr lang="ja-JP" altLang="en-US" sz="1200" dirty="0" smtClean="0"/>
              <a:t>これらの応用をより～</a:t>
            </a:r>
            <a:endParaRPr lang="en-US" altLang="ja-JP" sz="1200" dirty="0" smtClean="0"/>
          </a:p>
          <a:p>
            <a:pPr marL="0" indent="0">
              <a:spcBef>
                <a:spcPts val="600"/>
              </a:spcBef>
              <a:spcAft>
                <a:spcPts val="600"/>
              </a:spcAft>
              <a:buNone/>
            </a:pPr>
            <a:endParaRPr lang="en-US" altLang="ja-JP" sz="1200" dirty="0" smtClean="0"/>
          </a:p>
          <a:p>
            <a:pPr marL="0" indent="0">
              <a:spcBef>
                <a:spcPts val="600"/>
              </a:spcBef>
              <a:spcAft>
                <a:spcPts val="600"/>
              </a:spcAft>
              <a:buNone/>
            </a:pPr>
            <a:endParaRPr lang="en-US" altLang="ja-JP" sz="12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a:t>
            </a:fld>
            <a:endParaRPr kumimoji="1" lang="ja-JP" altLang="en-US"/>
          </a:p>
        </p:txBody>
      </p:sp>
    </p:spTree>
    <p:extLst>
      <p:ext uri="{BB962C8B-B14F-4D97-AF65-F5344CB8AC3E}">
        <p14:creationId xmlns:p14="http://schemas.microsoft.com/office/powerpoint/2010/main" val="41081704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857">
              <a:defRPr/>
            </a:pPr>
            <a:r>
              <a:rPr kumimoji="1" lang="ja-JP" altLang="en-US" dirty="0" smtClean="0"/>
              <a:t>次にコードクローン検出ツールの</a:t>
            </a:r>
            <a:r>
              <a:rPr kumimoji="1" lang="en-US" altLang="ja-JP" dirty="0" smtClean="0"/>
              <a:t>1</a:t>
            </a:r>
            <a:r>
              <a:rPr kumimoji="1" lang="ja-JP" altLang="en-US" dirty="0" smtClean="0"/>
              <a:t>つである，</a:t>
            </a:r>
            <a:r>
              <a:rPr kumimoji="1" lang="en-US" altLang="ja-JP" dirty="0" err="1" smtClean="0"/>
              <a:t>CCVolti</a:t>
            </a:r>
            <a:r>
              <a:rPr kumimoji="1" lang="ja-JP" altLang="en-US" dirty="0" smtClean="0"/>
              <a:t>について説明します．</a:t>
            </a:r>
            <a:endParaRPr kumimoji="1" lang="en-US" altLang="ja-JP" dirty="0" smtClean="0"/>
          </a:p>
          <a:p>
            <a:pPr defTabSz="914857">
              <a:defRPr/>
            </a:pPr>
            <a:r>
              <a:rPr kumimoji="1" lang="en-US" altLang="ja-JP" dirty="0" err="1" smtClean="0"/>
              <a:t>CCVolti</a:t>
            </a:r>
            <a:r>
              <a:rPr kumimoji="1" lang="ja-JP" altLang="en-US" dirty="0" smtClean="0"/>
              <a:t>は，情報検索技術を用いて～検出するツールです．</a:t>
            </a:r>
            <a:endParaRPr kumimoji="1" lang="en-US" altLang="ja-JP" dirty="0" smtClean="0">
              <a:latin typeface="+mn-lt"/>
            </a:endParaRPr>
          </a:p>
          <a:p>
            <a:r>
              <a:rPr kumimoji="1" lang="en-US" altLang="ja-JP" dirty="0" err="1" smtClean="0"/>
              <a:t>CCVolti</a:t>
            </a:r>
            <a:r>
              <a:rPr kumimoji="1" lang="ja-JP" altLang="en-US" dirty="0" smtClean="0"/>
              <a:t>は，</a:t>
            </a:r>
            <a:r>
              <a:rPr kumimoji="1" lang="en-US" altLang="ja-JP" dirty="0" smtClean="0"/>
              <a:t>TF-IDF</a:t>
            </a:r>
            <a:r>
              <a:rPr kumimoji="1" lang="ja-JP" altLang="en-US" dirty="0" smtClean="0"/>
              <a:t>を利用し，コードブロックをベクトルとして表現することで～</a:t>
            </a:r>
            <a:endParaRPr kumimoji="1" lang="en-US" altLang="ja-JP" dirty="0" smtClean="0"/>
          </a:p>
          <a:p>
            <a:r>
              <a:rPr kumimoji="1" lang="ja-JP" altLang="en-US" dirty="0" smtClean="0"/>
              <a:t>また，検出結果の適合率や再現率が高いといった特徴もあります．</a:t>
            </a:r>
            <a:endParaRPr kumimoji="1" lang="en-US" altLang="ja-JP" dirty="0" smtClean="0"/>
          </a:p>
          <a:p>
            <a:r>
              <a:rPr kumimoji="1" lang="ja-JP" altLang="en-US" dirty="0" smtClean="0"/>
              <a:t>次に</a:t>
            </a:r>
            <a:r>
              <a:rPr kumimoji="1" lang="en-US" altLang="ja-JP" dirty="0" smtClean="0"/>
              <a:t>TF-IDF</a:t>
            </a:r>
            <a:r>
              <a:rPr kumimoji="1" lang="ja-JP" altLang="en-US" dirty="0" smtClean="0"/>
              <a:t>について説明します．</a:t>
            </a:r>
            <a:endParaRPr kumimoji="1" lang="en-US" altLang="ja-JP" dirty="0" smtClean="0"/>
          </a:p>
          <a:p>
            <a:r>
              <a:rPr kumimoji="1" lang="en-US" altLang="ja-JP" dirty="0" smtClean="0"/>
              <a:t>40</a:t>
            </a:r>
            <a:r>
              <a:rPr kumimoji="1" lang="ja-JP" altLang="en-US" dirty="0" smtClean="0"/>
              <a:t>秒</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a:t>
            </a:fld>
            <a:endParaRPr kumimoji="1" lang="ja-JP" altLang="en-US"/>
          </a:p>
        </p:txBody>
      </p:sp>
    </p:spTree>
    <p:extLst>
      <p:ext uri="{BB962C8B-B14F-4D97-AF65-F5344CB8AC3E}">
        <p14:creationId xmlns:p14="http://schemas.microsoft.com/office/powerpoint/2010/main" val="33136422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smtClean="0"/>
              <a:t>CCVolti</a:t>
            </a:r>
            <a:r>
              <a:rPr kumimoji="1" lang="ja-JP" altLang="en-US" dirty="0" smtClean="0"/>
              <a:t>で使われる</a:t>
            </a:r>
            <a:r>
              <a:rPr kumimoji="1" lang="en-US" altLang="ja-JP" dirty="0" smtClean="0"/>
              <a:t>TF-IDF</a:t>
            </a:r>
            <a:r>
              <a:rPr kumimoji="1" lang="ja-JP" altLang="en-US" dirty="0" smtClean="0"/>
              <a:t>とは，～</a:t>
            </a:r>
            <a:endParaRPr kumimoji="1" lang="en-US" altLang="ja-JP" dirty="0" smtClean="0"/>
          </a:p>
          <a:p>
            <a:r>
              <a:rPr kumimoji="1" lang="en-US" altLang="ja-JP" dirty="0" err="1" smtClean="0"/>
              <a:t>CCVolti</a:t>
            </a:r>
            <a:r>
              <a:rPr kumimoji="1" lang="ja-JP" altLang="en-US" dirty="0" smtClean="0"/>
              <a:t>では，</a:t>
            </a:r>
            <a:r>
              <a:rPr kumimoji="1" lang="en-US" altLang="ja-JP" dirty="0" smtClean="0"/>
              <a:t>TF-IDF</a:t>
            </a:r>
            <a:r>
              <a:rPr kumimoji="1" lang="ja-JP" altLang="en-US" dirty="0" smtClean="0"/>
              <a:t>を以下のように使用しています．</a:t>
            </a:r>
            <a:endParaRPr kumimoji="1" lang="en-US" altLang="ja-JP" dirty="0" smtClean="0"/>
          </a:p>
          <a:p>
            <a:r>
              <a:rPr kumimoji="1" lang="ja-JP" altLang="en-US" dirty="0" smtClean="0"/>
              <a:t>つまり，</a:t>
            </a:r>
            <a:r>
              <a:rPr kumimoji="1" lang="en-US" altLang="ja-JP" dirty="0" err="1" smtClean="0"/>
              <a:t>CCVolti</a:t>
            </a:r>
            <a:r>
              <a:rPr kumimoji="1" lang="ja-JP" altLang="en-US" dirty="0" smtClean="0"/>
              <a:t>では，コードブロック中の単語の出現頻度を</a:t>
            </a:r>
            <a:r>
              <a:rPr kumimoji="1" lang="en-US" altLang="ja-JP" dirty="0" smtClean="0"/>
              <a:t>TF</a:t>
            </a:r>
            <a:r>
              <a:rPr kumimoji="1" lang="ja-JP" altLang="en-US" dirty="0" smtClean="0"/>
              <a:t>値，ソースコード全体の単語の希少さを</a:t>
            </a:r>
            <a:r>
              <a:rPr kumimoji="1" lang="en-US" altLang="ja-JP" dirty="0" smtClean="0"/>
              <a:t>IDF</a:t>
            </a:r>
            <a:r>
              <a:rPr kumimoji="1" lang="ja-JP" altLang="en-US" dirty="0" smtClean="0"/>
              <a:t>値としています．この二つをかけて求められた値，つまり各単語の重みを特徴量として，各コードブロックを特徴ベクトルに変換します．</a:t>
            </a:r>
            <a:endParaRPr kumimoji="1" lang="en-US" altLang="ja-JP" dirty="0" smtClean="0"/>
          </a:p>
          <a:p>
            <a:r>
              <a:rPr kumimoji="1" lang="ja-JP" altLang="en-US" dirty="0" smtClean="0"/>
              <a:t>したがって，</a:t>
            </a:r>
            <a:r>
              <a:rPr kumimoji="1" lang="en-US" altLang="ja-JP" dirty="0" smtClean="0"/>
              <a:t>TF</a:t>
            </a:r>
            <a:r>
              <a:rPr kumimoji="1" lang="ja-JP" altLang="en-US" dirty="0" smtClean="0"/>
              <a:t>値は，コードブロック内の変更の影響を受けて，</a:t>
            </a:r>
            <a:r>
              <a:rPr kumimoji="1" lang="en-US" altLang="ja-JP" dirty="0" smtClean="0"/>
              <a:t>IDF</a:t>
            </a:r>
            <a:r>
              <a:rPr kumimoji="1" lang="ja-JP" altLang="en-US" dirty="0" smtClean="0"/>
              <a:t>値は，ソースコード全体の変更の影響を受けます．</a:t>
            </a:r>
            <a:endParaRPr kumimoji="1" lang="en-US" altLang="ja-JP" dirty="0" smtClean="0"/>
          </a:p>
          <a:p>
            <a:r>
              <a:rPr kumimoji="1" lang="ja-JP" altLang="en-US" dirty="0" smtClean="0"/>
              <a:t>（</a:t>
            </a:r>
            <a:r>
              <a:rPr kumimoji="1" lang="en-US" altLang="ja-JP" dirty="0" smtClean="0"/>
              <a:t>45</a:t>
            </a:r>
            <a:r>
              <a:rPr kumimoji="1" lang="ja-JP" altLang="en-US" dirty="0" smtClean="0"/>
              <a:t>秒）</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a:t>
            </a:fld>
            <a:endParaRPr kumimoji="1" lang="ja-JP" altLang="en-US"/>
          </a:p>
        </p:txBody>
      </p:sp>
    </p:spTree>
    <p:extLst>
      <p:ext uri="{BB962C8B-B14F-4D97-AF65-F5344CB8AC3E}">
        <p14:creationId xmlns:p14="http://schemas.microsoft.com/office/powerpoint/2010/main" val="41181638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857" rtl="0" eaLnBrk="1" fontAlgn="auto" latinLnBrk="0" hangingPunct="1">
              <a:lnSpc>
                <a:spcPct val="100000"/>
              </a:lnSpc>
              <a:spcBef>
                <a:spcPts val="0"/>
              </a:spcBef>
              <a:spcAft>
                <a:spcPts val="0"/>
              </a:spcAft>
              <a:buClrTx/>
              <a:buSzTx/>
              <a:buFontTx/>
              <a:buNone/>
              <a:tabLst/>
              <a:defRPr/>
            </a:pPr>
            <a:r>
              <a:rPr kumimoji="1" lang="ja-JP" altLang="en-US" dirty="0" smtClean="0"/>
              <a:t>次に</a:t>
            </a:r>
            <a:r>
              <a:rPr lang="en-US" altLang="ja-JP" dirty="0" err="1"/>
              <a:t>CCVolti</a:t>
            </a:r>
            <a:r>
              <a:rPr lang="ja-JP" altLang="en-US" dirty="0" smtClean="0"/>
              <a:t>を</a:t>
            </a:r>
            <a:r>
              <a:rPr lang="ja-JP" altLang="en-US" sz="1200" dirty="0" smtClean="0"/>
              <a:t>複数バージョンの検出に利用する際の問題</a:t>
            </a:r>
            <a:r>
              <a:rPr kumimoji="1" lang="ja-JP" altLang="en-US" dirty="0" smtClean="0"/>
              <a:t>について説明します．</a:t>
            </a:r>
            <a:endParaRPr kumimoji="1" lang="en-US" altLang="ja-JP" dirty="0" smtClean="0"/>
          </a:p>
          <a:p>
            <a:pPr defTabSz="914857">
              <a:defRPr/>
            </a:pPr>
            <a:r>
              <a:rPr kumimoji="1" lang="en-US" altLang="ja-JP" dirty="0" smtClean="0"/>
              <a:t>1</a:t>
            </a:r>
            <a:r>
              <a:rPr kumimoji="1" lang="ja-JP" altLang="en-US" dirty="0" smtClean="0"/>
              <a:t>つ目は，</a:t>
            </a:r>
            <a:r>
              <a:rPr kumimoji="1" lang="en-US" altLang="ja-JP" dirty="0" smtClean="0"/>
              <a:t>TF-IDF</a:t>
            </a:r>
            <a:r>
              <a:rPr kumimoji="1" lang="ja-JP" altLang="en-US" dirty="0" smtClean="0"/>
              <a:t>はバージョンごとに特徴ベクトルが変化することです．</a:t>
            </a:r>
            <a:endParaRPr kumimoji="1" lang="en-US" altLang="ja-JP" dirty="0" smtClean="0"/>
          </a:p>
          <a:p>
            <a:pPr defTabSz="914857">
              <a:defRPr/>
            </a:pPr>
            <a:r>
              <a:rPr kumimoji="1" lang="en-US" altLang="ja-JP" dirty="0" smtClean="0"/>
              <a:t>IDF</a:t>
            </a:r>
            <a:r>
              <a:rPr kumimoji="1" lang="ja-JP" altLang="en-US" dirty="0" smtClean="0"/>
              <a:t>はバージョンごとに変化～</a:t>
            </a:r>
            <a:endParaRPr kumimoji="1" lang="en-US" altLang="ja-JP" dirty="0" smtClean="0"/>
          </a:p>
          <a:p>
            <a:pPr defTabSz="914857">
              <a:defRPr/>
            </a:pPr>
            <a:endParaRPr kumimoji="1" lang="en-US" altLang="ja-JP" dirty="0" smtClean="0"/>
          </a:p>
          <a:p>
            <a:pPr defTabSz="914857">
              <a:defRPr/>
            </a:pPr>
            <a:r>
              <a:rPr kumimoji="1" lang="en-US" altLang="ja-JP" dirty="0" smtClean="0"/>
              <a:t>2</a:t>
            </a:r>
            <a:r>
              <a:rPr kumimoji="1" lang="ja-JP" altLang="en-US" dirty="0" smtClean="0"/>
              <a:t>つ目は～，複数バージョンの検出にはスケーラビリティが不十分であるという問題です．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a:t>
            </a:fld>
            <a:endParaRPr kumimoji="1" lang="ja-JP" altLang="en-US"/>
          </a:p>
        </p:txBody>
      </p:sp>
    </p:spTree>
    <p:extLst>
      <p:ext uri="{BB962C8B-B14F-4D97-AF65-F5344CB8AC3E}">
        <p14:creationId xmlns:p14="http://schemas.microsoft.com/office/powerpoint/2010/main" val="41519323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次に本研究の概要について説明します．</a:t>
            </a:r>
            <a:endParaRPr kumimoji="1" lang="en-US" altLang="ja-JP" dirty="0" smtClean="0"/>
          </a:p>
          <a:p>
            <a:pPr defTabSz="914857">
              <a:defRPr/>
            </a:pPr>
            <a:r>
              <a:rPr kumimoji="1" lang="ja-JP" altLang="en-US" dirty="0" smtClean="0"/>
              <a:t>さきほど，これらの</a:t>
            </a:r>
            <a:r>
              <a:rPr kumimoji="1" lang="en-US" altLang="ja-JP" dirty="0" smtClean="0"/>
              <a:t>2</a:t>
            </a:r>
            <a:r>
              <a:rPr kumimoji="1" lang="ja-JP" altLang="en-US" dirty="0" err="1" smtClean="0"/>
              <a:t>つの</a:t>
            </a:r>
            <a:r>
              <a:rPr kumimoji="1" lang="ja-JP" altLang="en-US" dirty="0" smtClean="0"/>
              <a:t>問題を説明しました．</a:t>
            </a:r>
            <a:endParaRPr kumimoji="1" lang="en-US" altLang="ja-JP" dirty="0" smtClean="0"/>
          </a:p>
          <a:p>
            <a:endParaRPr kumimoji="1" lang="en-US" altLang="ja-JP" dirty="0" smtClean="0"/>
          </a:p>
          <a:p>
            <a:r>
              <a:rPr kumimoji="1" lang="ja-JP" altLang="en-US" dirty="0" smtClean="0"/>
              <a:t>そこで本研究では，これらの問題を軽減すために，</a:t>
            </a:r>
            <a:r>
              <a:rPr kumimoji="1" lang="en-US" altLang="ja-JP" dirty="0" err="1" smtClean="0"/>
              <a:t>CCVolti</a:t>
            </a:r>
            <a:r>
              <a:rPr kumimoji="1" lang="ja-JP" altLang="en-US" dirty="0" smtClean="0"/>
              <a:t>をインクリメンタルコードクローン検出ができるように拡張することで～</a:t>
            </a:r>
            <a:endParaRPr kumimoji="1" lang="en-US" altLang="ja-JP" dirty="0" smtClean="0"/>
          </a:p>
          <a:p>
            <a:endParaRPr kumimoji="1" lang="en-US" altLang="ja-JP" dirty="0" smtClean="0"/>
          </a:p>
          <a:p>
            <a:r>
              <a:rPr kumimoji="1" lang="ja-JP" altLang="en-US" dirty="0" smtClean="0"/>
              <a:t>次にインクリメンタルコードクローン検出とはなにかその概要を説明します．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7</a:t>
            </a:fld>
            <a:endParaRPr kumimoji="1" lang="ja-JP" altLang="en-US"/>
          </a:p>
        </p:txBody>
      </p:sp>
    </p:spTree>
    <p:extLst>
      <p:ext uri="{BB962C8B-B14F-4D97-AF65-F5344CB8AC3E}">
        <p14:creationId xmlns:p14="http://schemas.microsoft.com/office/powerpoint/2010/main" val="39970958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次に，インクリメンタルなコードクローン検出の概要について説明します．</a:t>
            </a:r>
            <a:endParaRPr kumimoji="1" lang="en-US" altLang="ja-JP" dirty="0" smtClean="0"/>
          </a:p>
          <a:p>
            <a:r>
              <a:rPr kumimoji="1" lang="ja-JP" altLang="en-US" dirty="0" smtClean="0"/>
              <a:t>インクリメンタルなコードクローン検出とは，複数バージョンの検出において，</a:t>
            </a:r>
            <a:endParaRPr kumimoji="1" lang="en-US" altLang="ja-JP" dirty="0" smtClean="0"/>
          </a:p>
          <a:p>
            <a:endParaRPr kumimoji="1" lang="en-US" altLang="ja-JP" dirty="0" smtClean="0"/>
          </a:p>
          <a:p>
            <a:r>
              <a:rPr kumimoji="1" lang="ja-JP" altLang="en-US" dirty="0" smtClean="0">
                <a:solidFill>
                  <a:srgbClr val="FF0000"/>
                </a:solidFill>
              </a:rPr>
              <a:t>このように</a:t>
            </a:r>
            <a:r>
              <a:rPr kumimoji="1" lang="en-US" altLang="ja-JP" dirty="0" err="1" smtClean="0">
                <a:solidFill>
                  <a:srgbClr val="FF0000"/>
                </a:solidFill>
              </a:rPr>
              <a:t>CCVolti</a:t>
            </a:r>
            <a:r>
              <a:rPr kumimoji="1" lang="ja-JP" altLang="en-US" dirty="0" err="1" smtClean="0">
                <a:solidFill>
                  <a:srgbClr val="FF0000"/>
                </a:solidFill>
              </a:rPr>
              <a:t>をインクリ</a:t>
            </a:r>
            <a:r>
              <a:rPr kumimoji="1" lang="ja-JP" altLang="en-US" dirty="0" smtClean="0">
                <a:solidFill>
                  <a:srgbClr val="FF0000"/>
                </a:solidFill>
              </a:rPr>
              <a:t>メンタルなコードクローン検出ができるように拡張することで，</a:t>
            </a:r>
            <a:endParaRPr kumimoji="1" lang="en-US" altLang="ja-JP" dirty="0" smtClean="0"/>
          </a:p>
          <a:p>
            <a:endParaRPr kumimoji="1" lang="en-US" altLang="ja-JP" dirty="0" smtClean="0"/>
          </a:p>
          <a:p>
            <a:r>
              <a:rPr kumimoji="1" lang="ja-JP" altLang="en-US" dirty="0" smtClean="0"/>
              <a:t>また，</a:t>
            </a:r>
            <a:endParaRPr kumimoji="1" lang="en-US" altLang="ja-JP" dirty="0" smtClean="0"/>
          </a:p>
          <a:p>
            <a:endParaRPr kumimoji="1" lang="en-US" altLang="ja-JP" dirty="0" smtClean="0"/>
          </a:p>
          <a:p>
            <a:r>
              <a:rPr kumimoji="1" lang="ja-JP" altLang="en-US" dirty="0" smtClean="0"/>
              <a:t>次に本手法の流れについて説明します．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8</a:t>
            </a:fld>
            <a:endParaRPr kumimoji="1" lang="ja-JP" altLang="en-US"/>
          </a:p>
        </p:txBody>
      </p:sp>
    </p:spTree>
    <p:extLst>
      <p:ext uri="{BB962C8B-B14F-4D97-AF65-F5344CB8AC3E}">
        <p14:creationId xmlns:p14="http://schemas.microsoft.com/office/powerpoint/2010/main" val="2496266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はじめに，</a:t>
            </a:r>
            <a:r>
              <a:rPr lang="en-US" altLang="ja-JP" dirty="0" smtClean="0"/>
              <a:t>1</a:t>
            </a:r>
            <a:r>
              <a:rPr lang="ja-JP" altLang="en-US" dirty="0" smtClean="0"/>
              <a:t>バージョン目のコードクローン検出では，既存の</a:t>
            </a:r>
            <a:r>
              <a:rPr lang="en-US" altLang="ja-JP" dirty="0" err="1" smtClean="0"/>
              <a:t>CCVolti</a:t>
            </a:r>
            <a:r>
              <a:rPr lang="ja-JP" altLang="en-US" dirty="0" smtClean="0"/>
              <a:t>とほぼ同様にコードクローン検出を行います．</a:t>
            </a:r>
            <a:endParaRPr lang="en-US" altLang="ja-JP" dirty="0" smtClean="0"/>
          </a:p>
          <a:p>
            <a:r>
              <a:rPr lang="ja-JP" altLang="en-US" dirty="0" smtClean="0"/>
              <a:t>まず，</a:t>
            </a:r>
            <a:r>
              <a:rPr lang="en-US" altLang="ja-JP" dirty="0" smtClean="0"/>
              <a:t>STEP1</a:t>
            </a:r>
            <a:r>
              <a:rPr lang="ja-JP" altLang="en-US" dirty="0" smtClean="0"/>
              <a:t>でソースコードに構文解析を行い，コードブロックを取り出します．そして，</a:t>
            </a:r>
            <a:r>
              <a:rPr lang="en-US" altLang="ja-JP" dirty="0" smtClean="0"/>
              <a:t>STEP2</a:t>
            </a:r>
            <a:r>
              <a:rPr lang="ja-JP" altLang="en-US" dirty="0" smtClean="0"/>
              <a:t>で，各コードブロックに対して，ベクトル表現手法を用いて特徴ベクトルを計算します．そして，</a:t>
            </a:r>
            <a:r>
              <a:rPr lang="en-US" altLang="ja-JP" dirty="0" smtClean="0"/>
              <a:t>STEP3</a:t>
            </a:r>
            <a:r>
              <a:rPr lang="ja-JP" altLang="en-US" dirty="0" smtClean="0"/>
              <a:t>でクラスタリング手法を用いて，特徴ベクトルをクラスタリングします．</a:t>
            </a:r>
            <a:endParaRPr lang="en-US" altLang="ja-JP" dirty="0" smtClean="0"/>
          </a:p>
          <a:p>
            <a:r>
              <a:rPr lang="ja-JP" altLang="en-US" dirty="0" smtClean="0"/>
              <a:t>最後に，</a:t>
            </a:r>
            <a:r>
              <a:rPr lang="en-US" altLang="ja-JP" dirty="0" smtClean="0"/>
              <a:t>STEP4</a:t>
            </a:r>
            <a:r>
              <a:rPr lang="ja-JP" altLang="en-US" dirty="0" smtClean="0"/>
              <a:t>でクラスタ内の特徴ベクトル間の類似度を計算することでクローンペアを検出します．そして，検出終了後に，クローンペアリストとコードブロックの特徴ベクトルや位置情報などのコードブロックの情報をコードクローン情報として保存します．</a:t>
            </a:r>
            <a:endParaRPr lang="en-US" altLang="ja-JP" dirty="0" smtClean="0"/>
          </a:p>
          <a:p>
            <a:r>
              <a:rPr lang="ja-JP" altLang="en-US" dirty="0" smtClean="0"/>
              <a:t>この，一バージョン目の検出で，既存の</a:t>
            </a:r>
            <a:r>
              <a:rPr lang="en-US" altLang="ja-JP" dirty="0" err="1" smtClean="0"/>
              <a:t>CCVolti</a:t>
            </a:r>
            <a:r>
              <a:rPr lang="ja-JP" altLang="en-US" dirty="0" smtClean="0"/>
              <a:t>と違う点は，</a:t>
            </a:r>
            <a:r>
              <a:rPr lang="en-US" altLang="ja-JP" dirty="0" smtClean="0"/>
              <a:t>2</a:t>
            </a:r>
            <a:r>
              <a:rPr lang="ja-JP" altLang="en-US" dirty="0" smtClean="0"/>
              <a:t>つあります．</a:t>
            </a:r>
            <a:endParaRPr lang="en-US" altLang="ja-JP" dirty="0" smtClean="0"/>
          </a:p>
          <a:p>
            <a:r>
              <a:rPr lang="en-US" altLang="ja-JP" dirty="0" smtClean="0"/>
              <a:t>1</a:t>
            </a:r>
            <a:r>
              <a:rPr lang="ja-JP" altLang="en-US" dirty="0" smtClean="0"/>
              <a:t>つ目は，</a:t>
            </a:r>
            <a:r>
              <a:rPr lang="en-US" altLang="ja-JP" dirty="0" smtClean="0"/>
              <a:t>STEP2</a:t>
            </a:r>
            <a:r>
              <a:rPr lang="ja-JP" altLang="en-US" dirty="0" smtClean="0"/>
              <a:t>でコードブロックを特徴ベクトルに変換するときに他のベクトル表現を採用することです．これは後のスライドで説明します．</a:t>
            </a:r>
            <a:endParaRPr lang="en-US" altLang="ja-JP" dirty="0" smtClean="0"/>
          </a:p>
          <a:p>
            <a:r>
              <a:rPr lang="en-US" altLang="ja-JP" dirty="0" smtClean="0"/>
              <a:t>2</a:t>
            </a:r>
            <a:r>
              <a:rPr lang="ja-JP" altLang="en-US" dirty="0" smtClean="0"/>
              <a:t>つ目は，クローンペアリストとコードブロック情報をコードクローン情報として保存することです．</a:t>
            </a:r>
            <a:endParaRPr lang="en-US" altLang="ja-JP" dirty="0" smtClean="0"/>
          </a:p>
          <a:p>
            <a:r>
              <a:rPr lang="en-US" altLang="ja-JP" dirty="0" smtClean="0"/>
              <a:t>2</a:t>
            </a:r>
            <a:r>
              <a:rPr lang="ja-JP" altLang="en-US" dirty="0" smtClean="0"/>
              <a:t>バージョン目以降の検出では，このコードクローン情報を再利用してコードクローンを検出していきます</a:t>
            </a:r>
            <a:endParaRPr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9</a:t>
            </a:fld>
            <a:endParaRPr kumimoji="1" lang="ja-JP" altLang="en-US"/>
          </a:p>
        </p:txBody>
      </p:sp>
    </p:spTree>
    <p:extLst>
      <p:ext uri="{BB962C8B-B14F-4D97-AF65-F5344CB8AC3E}">
        <p14:creationId xmlns:p14="http://schemas.microsoft.com/office/powerpoint/2010/main" val="26577098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solidFill>
                  <a:schemeClr val="tx2"/>
                </a:solidFill>
              </a:defRPr>
            </a:lvl1pPr>
          </a:lstStyle>
          <a:p>
            <a:r>
              <a:rPr lang="ja-JP" altLang="en-US" dirty="0" smtClean="0"/>
              <a:t>マスター タイトルの書式設定</a:t>
            </a:r>
            <a:endParaRPr lang="ja-JP" altLang="en-US" dirty="0"/>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spcBef>
                <a:spcPts val="1200"/>
              </a:spcBef>
              <a:spcAft>
                <a:spcPts val="1200"/>
              </a:spcAft>
              <a:buFontTx/>
              <a:buNone/>
              <a:defRPr/>
            </a:lvl1pPr>
          </a:lstStyle>
          <a:p>
            <a:r>
              <a:rPr lang="ja-JP" altLang="en-US" dirty="0" smtClean="0"/>
              <a:t>マスター サブタイトルの書式設定</a:t>
            </a:r>
            <a:endParaRPr lang="ja-JP" altLang="en-US" dirty="0"/>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solidFill>
                  <a:schemeClr val="tx2"/>
                </a:solidFill>
              </a:defRPr>
            </a:lvl1pPr>
          </a:lstStyle>
          <a:p>
            <a:r>
              <a:rPr lang="ja-JP" altLang="en-US" dirty="0" smtClean="0"/>
              <a:t>マスター タイトルの書式設定</a:t>
            </a:r>
            <a:endParaRPr lang="ja-JP" altLang="en-US" dirty="0"/>
          </a:p>
        </p:txBody>
      </p:sp>
      <p:sp>
        <p:nvSpPr>
          <p:cNvPr id="3" name="コンテンツ プレースホルダ 2"/>
          <p:cNvSpPr>
            <a:spLocks noGrp="1"/>
          </p:cNvSpPr>
          <p:nvPr>
            <p:ph idx="1"/>
          </p:nvPr>
        </p:nvSpPr>
        <p:spPr/>
        <p:txBody>
          <a:bodyPr/>
          <a:lstStyle>
            <a:lvl1pPr>
              <a:spcBef>
                <a:spcPts val="1200"/>
              </a:spcBef>
              <a:spcAft>
                <a:spcPts val="1200"/>
              </a:spcAft>
              <a:buClr>
                <a:schemeClr val="tx2"/>
              </a:buClr>
              <a:defRPr baseline="0">
                <a:solidFill>
                  <a:schemeClr val="tx1">
                    <a:lumMod val="90000"/>
                    <a:lumOff val="10000"/>
                  </a:schemeClr>
                </a:solidFill>
                <a:latin typeface="+mn-lt"/>
                <a:ea typeface="+mn-ea"/>
              </a:defRPr>
            </a:lvl1pPr>
            <a:lvl2pPr>
              <a:spcBef>
                <a:spcPts val="1200"/>
              </a:spcBef>
              <a:spcAft>
                <a:spcPts val="1200"/>
              </a:spcAft>
              <a:buClr>
                <a:schemeClr val="tx2"/>
              </a:buClr>
              <a:defRPr baseline="0">
                <a:solidFill>
                  <a:schemeClr val="tx1">
                    <a:lumMod val="90000"/>
                    <a:lumOff val="10000"/>
                  </a:schemeClr>
                </a:solidFill>
                <a:latin typeface="+mn-lt"/>
                <a:ea typeface="+mn-ea"/>
              </a:defRPr>
            </a:lvl2pPr>
            <a:lvl3pPr>
              <a:spcBef>
                <a:spcPts val="1200"/>
              </a:spcBef>
              <a:spcAft>
                <a:spcPts val="1200"/>
              </a:spcAft>
              <a:buClr>
                <a:schemeClr val="tx2"/>
              </a:buClr>
              <a:defRPr baseline="0">
                <a:solidFill>
                  <a:schemeClr val="tx1">
                    <a:lumMod val="90000"/>
                    <a:lumOff val="10000"/>
                  </a:schemeClr>
                </a:solidFill>
                <a:latin typeface="+mn-lt"/>
                <a:ea typeface="+mn-ea"/>
              </a:defRPr>
            </a:lvl3pPr>
            <a:lvl4pPr>
              <a:spcBef>
                <a:spcPts val="1200"/>
              </a:spcBef>
              <a:spcAft>
                <a:spcPts val="1200"/>
              </a:spcAft>
              <a:buClr>
                <a:schemeClr val="tx2"/>
              </a:buClr>
              <a:defRPr baseline="0">
                <a:solidFill>
                  <a:schemeClr val="tx1">
                    <a:lumMod val="90000"/>
                    <a:lumOff val="10000"/>
                  </a:schemeClr>
                </a:solidFill>
                <a:latin typeface="+mn-lt"/>
                <a:ea typeface="+mn-ea"/>
              </a:defRPr>
            </a:lvl4pPr>
            <a:lvl5pPr>
              <a:spcBef>
                <a:spcPts val="1200"/>
              </a:spcBef>
              <a:spcAft>
                <a:spcPts val="1200"/>
              </a:spcAft>
              <a:buClr>
                <a:schemeClr val="tx2"/>
              </a:buClr>
              <a:defRPr baseline="0">
                <a:solidFill>
                  <a:schemeClr val="tx1">
                    <a:lumMod val="90000"/>
                    <a:lumOff val="10000"/>
                  </a:schemeClr>
                </a:solidFill>
                <a:latin typeface="+mn-lt"/>
                <a:ea typeface="+mn-ea"/>
              </a:defRPr>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800"/>
            </a:lvl1pPr>
          </a:lstStyle>
          <a:p>
            <a:fld id="{7D5496B1-25AB-42E4-9FB2-6D8F98E71759}" type="slidenum">
              <a:rPr lang="en-US" altLang="ja-JP" smtClean="0"/>
              <a:pPr/>
              <a:t>‹#›</a:t>
            </a:fld>
            <a:endParaRPr lang="en-US" altLang="ja-JP" dirty="0"/>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txStyles>
    <p:titleStyle>
      <a:lvl1pPr algn="ctr" rtl="0" eaLnBrk="1" fontAlgn="base" hangingPunct="1">
        <a:spcBef>
          <a:spcPct val="0"/>
        </a:spcBef>
        <a:spcAft>
          <a:spcPct val="0"/>
        </a:spcAft>
        <a:defRPr kumimoji="1" sz="40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lr>
          <a:srgbClr val="002060"/>
        </a:buClr>
        <a:buChar char="•"/>
        <a:defRPr kumimoji="1" sz="2800">
          <a:solidFill>
            <a:schemeClr val="tx1">
              <a:lumMod val="90000"/>
              <a:lumOff val="10000"/>
            </a:schemeClr>
          </a:solidFill>
          <a:latin typeface="+mn-lt"/>
          <a:ea typeface="+mn-ea"/>
          <a:cs typeface="+mn-cs"/>
        </a:defRPr>
      </a:lvl1pPr>
      <a:lvl2pPr marL="742950" indent="-285750" algn="l" rtl="0" eaLnBrk="1" fontAlgn="base" hangingPunct="1">
        <a:spcBef>
          <a:spcPct val="20000"/>
        </a:spcBef>
        <a:spcAft>
          <a:spcPct val="0"/>
        </a:spcAft>
        <a:buClr>
          <a:srgbClr val="002060"/>
        </a:buClr>
        <a:buChar char="–"/>
        <a:defRPr kumimoji="1" sz="2400">
          <a:solidFill>
            <a:schemeClr val="tx1">
              <a:lumMod val="90000"/>
              <a:lumOff val="10000"/>
            </a:schemeClr>
          </a:solidFill>
          <a:latin typeface="+mn-lt"/>
          <a:ea typeface="+mn-ea"/>
        </a:defRPr>
      </a:lvl2pPr>
      <a:lvl3pPr marL="1143000" indent="-228600" algn="l" rtl="0" eaLnBrk="1" fontAlgn="base" hangingPunct="1">
        <a:spcBef>
          <a:spcPct val="20000"/>
        </a:spcBef>
        <a:spcAft>
          <a:spcPct val="0"/>
        </a:spcAft>
        <a:buChar char="•"/>
        <a:defRPr kumimoji="1" sz="2000">
          <a:solidFill>
            <a:schemeClr val="tx1">
              <a:lumMod val="90000"/>
              <a:lumOff val="10000"/>
            </a:schemeClr>
          </a:solidFill>
          <a:latin typeface="+mn-lt"/>
          <a:ea typeface="+mn-ea"/>
        </a:defRPr>
      </a:lvl3pPr>
      <a:lvl4pPr marL="1600200" indent="-228600" algn="l" rtl="0" eaLnBrk="1" fontAlgn="base" hangingPunct="1">
        <a:spcBef>
          <a:spcPct val="20000"/>
        </a:spcBef>
        <a:spcAft>
          <a:spcPct val="0"/>
        </a:spcAft>
        <a:buChar char="–"/>
        <a:defRPr kumimoji="1" sz="1800">
          <a:solidFill>
            <a:schemeClr val="tx1">
              <a:lumMod val="90000"/>
              <a:lumOff val="10000"/>
            </a:schemeClr>
          </a:solidFill>
          <a:latin typeface="+mn-lt"/>
          <a:ea typeface="+mn-ea"/>
        </a:defRPr>
      </a:lvl4pPr>
      <a:lvl5pPr marL="2057400" indent="-228600" algn="l" rtl="0" eaLnBrk="1" fontAlgn="base" hangingPunct="1">
        <a:spcBef>
          <a:spcPct val="20000"/>
        </a:spcBef>
        <a:spcAft>
          <a:spcPct val="0"/>
        </a:spcAft>
        <a:buChar char="»"/>
        <a:defRPr kumimoji="1" sz="180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1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21.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image" Target="../media/image29.emf"/><Relationship Id="rId4" Type="http://schemas.openxmlformats.org/officeDocument/2006/relationships/image" Target="../media/image28.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89594" y="1466928"/>
            <a:ext cx="8764814" cy="1470025"/>
          </a:xfrm>
        </p:spPr>
        <p:txBody>
          <a:bodyPr>
            <a:normAutofit/>
          </a:bodyPr>
          <a:lstStyle/>
          <a:p>
            <a:pPr>
              <a:spcBef>
                <a:spcPts val="1200"/>
              </a:spcBef>
              <a:spcAft>
                <a:spcPts val="1200"/>
              </a:spcAft>
            </a:pPr>
            <a:r>
              <a:rPr lang="ja-JP" altLang="en-US" sz="3400" dirty="0" smtClean="0"/>
              <a:t>ベクトル</a:t>
            </a:r>
            <a:r>
              <a:rPr lang="ja-JP" altLang="en-US" sz="3400" dirty="0"/>
              <a:t>表現と</a:t>
            </a:r>
            <a:r>
              <a:rPr lang="en-US" altLang="ja-JP" sz="3400" dirty="0"/>
              <a:t>LSH</a:t>
            </a:r>
            <a:r>
              <a:rPr lang="ja-JP" altLang="en-US" sz="3400" dirty="0"/>
              <a:t>アルゴリズムを用いた</a:t>
            </a:r>
            <a:br>
              <a:rPr lang="ja-JP" altLang="en-US" sz="3400" dirty="0"/>
            </a:br>
            <a:r>
              <a:rPr lang="ja-JP" altLang="en-US" sz="3400" dirty="0" smtClean="0"/>
              <a:t>インクリメンタルコードクローン</a:t>
            </a:r>
            <a:r>
              <a:rPr lang="ja-JP" altLang="en-US" sz="3400" dirty="0"/>
              <a:t>検出法</a:t>
            </a:r>
          </a:p>
        </p:txBody>
      </p:sp>
      <p:sp>
        <p:nvSpPr>
          <p:cNvPr id="3" name="サブタイトル 2"/>
          <p:cNvSpPr>
            <a:spLocks noGrp="1"/>
          </p:cNvSpPr>
          <p:nvPr>
            <p:ph type="subTitle" idx="1"/>
          </p:nvPr>
        </p:nvSpPr>
        <p:spPr>
          <a:xfrm>
            <a:off x="685801" y="4002088"/>
            <a:ext cx="7772400" cy="1752600"/>
          </a:xfrm>
        </p:spPr>
        <p:txBody>
          <a:bodyPr anchor="b"/>
          <a:lstStyle/>
          <a:p>
            <a:pPr>
              <a:spcBef>
                <a:spcPts val="600"/>
              </a:spcBef>
              <a:spcAft>
                <a:spcPts val="600"/>
              </a:spcAft>
            </a:pPr>
            <a:endParaRPr lang="en-US" altLang="ja-JP" dirty="0" smtClean="0"/>
          </a:p>
          <a:p>
            <a:pPr>
              <a:spcBef>
                <a:spcPts val="600"/>
              </a:spcBef>
              <a:spcAft>
                <a:spcPts val="600"/>
              </a:spcAft>
            </a:pPr>
            <a:r>
              <a:rPr lang="ja-JP" altLang="en-US" dirty="0" smtClean="0"/>
              <a:t>井上研究室</a:t>
            </a:r>
            <a:r>
              <a:rPr lang="ja-JP" altLang="en-US" dirty="0"/>
              <a:t>　</a:t>
            </a:r>
            <a:endParaRPr lang="en-US" altLang="ja-JP" dirty="0" smtClean="0"/>
          </a:p>
          <a:p>
            <a:pPr>
              <a:spcBef>
                <a:spcPts val="600"/>
              </a:spcBef>
              <a:spcAft>
                <a:spcPts val="600"/>
              </a:spcAft>
            </a:pPr>
            <a:r>
              <a:rPr lang="ja-JP" altLang="en-US" dirty="0" smtClean="0"/>
              <a:t>本田 紘貴</a:t>
            </a:r>
            <a:endParaRPr lang="en-US" altLang="zh-TW" baseline="30000" dirty="0" smtClean="0"/>
          </a:p>
        </p:txBody>
      </p:sp>
    </p:spTree>
    <p:extLst>
      <p:ext uri="{BB962C8B-B14F-4D97-AF65-F5344CB8AC3E}">
        <p14:creationId xmlns:p14="http://schemas.microsoft.com/office/powerpoint/2010/main" val="3491809120"/>
      </p:ext>
    </p:extLst>
  </p:cSld>
  <p:clrMapOvr>
    <a:masterClrMapping/>
  </p:clrMapOvr>
  <mc:AlternateContent xmlns:mc="http://schemas.openxmlformats.org/markup-compatibility/2006" xmlns:p14="http://schemas.microsoft.com/office/powerpoint/2010/main">
    <mc:Choice Requires="p14">
      <p:transition spd="slow" p14:dur="2000" advTm="11237"/>
    </mc:Choice>
    <mc:Fallback xmlns="">
      <p:transition spd="slow" advTm="11237"/>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乗算 208"/>
          <p:cNvSpPr/>
          <p:nvPr/>
        </p:nvSpPr>
        <p:spPr>
          <a:xfrm>
            <a:off x="5855639" y="3122938"/>
            <a:ext cx="1734877" cy="695270"/>
          </a:xfrm>
          <a:prstGeom prst="mathMultiply">
            <a:avLst>
              <a:gd name="adj1" fmla="val 8839"/>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a:t>本</a:t>
            </a:r>
            <a:r>
              <a:rPr lang="ja-JP" altLang="en-US" dirty="0" smtClean="0"/>
              <a:t>手法の流れ </a:t>
            </a:r>
            <a:r>
              <a:rPr lang="en-US" altLang="ja-JP" dirty="0" smtClean="0"/>
              <a:t>(2/2)</a:t>
            </a:r>
            <a:br>
              <a:rPr lang="en-US" altLang="ja-JP" dirty="0" smtClean="0"/>
            </a:br>
            <a:r>
              <a:rPr lang="en-US" altLang="ja-JP" dirty="0" smtClean="0"/>
              <a:t>2</a:t>
            </a:r>
            <a:r>
              <a:rPr lang="ja-JP" altLang="en-US" dirty="0" smtClean="0"/>
              <a:t>バージョン目以降の検出</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10</a:t>
            </a:fld>
            <a:endParaRPr lang="en-US" altLang="ja-JP"/>
          </a:p>
        </p:txBody>
      </p:sp>
      <p:grpSp>
        <p:nvGrpSpPr>
          <p:cNvPr id="59" name="グループ化 58"/>
          <p:cNvGrpSpPr/>
          <p:nvPr/>
        </p:nvGrpSpPr>
        <p:grpSpPr>
          <a:xfrm>
            <a:off x="7580792" y="5614718"/>
            <a:ext cx="1180040" cy="696801"/>
            <a:chOff x="7717913" y="5600589"/>
            <a:chExt cx="1180040" cy="696801"/>
          </a:xfrm>
        </p:grpSpPr>
        <p:grpSp>
          <p:nvGrpSpPr>
            <p:cNvPr id="58" name="グループ化 57"/>
            <p:cNvGrpSpPr/>
            <p:nvPr/>
          </p:nvGrpSpPr>
          <p:grpSpPr>
            <a:xfrm>
              <a:off x="7717913" y="5627408"/>
              <a:ext cx="1029271" cy="669982"/>
              <a:chOff x="9069613" y="4828091"/>
              <a:chExt cx="1029271" cy="669982"/>
            </a:xfrm>
          </p:grpSpPr>
          <p:grpSp>
            <p:nvGrpSpPr>
              <p:cNvPr id="56" name="グループ化 55"/>
              <p:cNvGrpSpPr/>
              <p:nvPr/>
            </p:nvGrpSpPr>
            <p:grpSpPr>
              <a:xfrm>
                <a:off x="9069613" y="4828091"/>
                <a:ext cx="1029271" cy="338554"/>
                <a:chOff x="9069613" y="4828091"/>
                <a:chExt cx="1029271" cy="338554"/>
              </a:xfrm>
            </p:grpSpPr>
            <p:cxnSp>
              <p:nvCxnSpPr>
                <p:cNvPr id="257" name="直線矢印コネクタ 256"/>
                <p:cNvCxnSpPr>
                  <a:stCxn id="258" idx="3"/>
                </p:cNvCxnSpPr>
                <p:nvPr/>
              </p:nvCxnSpPr>
              <p:spPr>
                <a:xfrm>
                  <a:off x="9600577" y="4997368"/>
                  <a:ext cx="498307" cy="0"/>
                </a:xfrm>
                <a:prstGeom prst="straightConnector1">
                  <a:avLst/>
                </a:prstGeom>
                <a:ln w="25400">
                  <a:solidFill>
                    <a:srgbClr val="FFC000"/>
                  </a:solidFill>
                  <a:tailEnd type="triangle" w="lg" len="lg"/>
                </a:ln>
              </p:spPr>
              <p:style>
                <a:lnRef idx="1">
                  <a:schemeClr val="accent1"/>
                </a:lnRef>
                <a:fillRef idx="0">
                  <a:schemeClr val="accent1"/>
                </a:fillRef>
                <a:effectRef idx="0">
                  <a:schemeClr val="accent1"/>
                </a:effectRef>
                <a:fontRef idx="minor">
                  <a:schemeClr val="tx1"/>
                </a:fontRef>
              </p:style>
            </p:cxnSp>
            <p:sp>
              <p:nvSpPr>
                <p:cNvPr id="258" name="正方形/長方形 257"/>
                <p:cNvSpPr/>
                <p:nvPr/>
              </p:nvSpPr>
              <p:spPr>
                <a:xfrm>
                  <a:off x="9069613" y="4828091"/>
                  <a:ext cx="595035" cy="338554"/>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600" dirty="0" smtClean="0">
                      <a:latin typeface="+mn-ea"/>
                      <a:ea typeface="+mn-ea"/>
                    </a:rPr>
                    <a:t>更新</a:t>
                  </a:r>
                  <a:endParaRPr kumimoji="1" lang="en-US" altLang="ja-JP" sz="1600" dirty="0">
                    <a:latin typeface="+mn-ea"/>
                    <a:ea typeface="+mn-ea"/>
                  </a:endParaRPr>
                </a:p>
              </p:txBody>
            </p:sp>
          </p:grpSp>
          <p:grpSp>
            <p:nvGrpSpPr>
              <p:cNvPr id="57" name="グループ化 56"/>
              <p:cNvGrpSpPr/>
              <p:nvPr/>
            </p:nvGrpSpPr>
            <p:grpSpPr>
              <a:xfrm>
                <a:off x="9133685" y="5159519"/>
                <a:ext cx="965199" cy="338554"/>
                <a:chOff x="9133685" y="5159519"/>
                <a:chExt cx="965199" cy="338554"/>
              </a:xfrm>
            </p:grpSpPr>
            <p:cxnSp>
              <p:nvCxnSpPr>
                <p:cNvPr id="259" name="直線矢印コネクタ 258"/>
                <p:cNvCxnSpPr>
                  <a:stCxn id="260" idx="3"/>
                </p:cNvCxnSpPr>
                <p:nvPr/>
              </p:nvCxnSpPr>
              <p:spPr>
                <a:xfrm flipV="1">
                  <a:off x="9600577" y="5312664"/>
                  <a:ext cx="498307" cy="16132"/>
                </a:xfrm>
                <a:prstGeom prst="straightConnector1">
                  <a:avLst/>
                </a:prstGeom>
                <a:ln w="2540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sp>
              <p:nvSpPr>
                <p:cNvPr id="260" name="正方形/長方形 259"/>
                <p:cNvSpPr/>
                <p:nvPr/>
              </p:nvSpPr>
              <p:spPr>
                <a:xfrm>
                  <a:off x="9133685" y="5159519"/>
                  <a:ext cx="466892" cy="338554"/>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600" dirty="0">
                      <a:latin typeface="+mn-ea"/>
                      <a:ea typeface="+mn-ea"/>
                    </a:rPr>
                    <a:t>参照</a:t>
                  </a:r>
                  <a:endParaRPr kumimoji="1" lang="en-US" altLang="ja-JP" sz="1600" dirty="0">
                    <a:latin typeface="+mn-ea"/>
                    <a:ea typeface="+mn-ea"/>
                  </a:endParaRPr>
                </a:p>
              </p:txBody>
            </p:sp>
          </p:grpSp>
        </p:grpSp>
        <p:sp>
          <p:nvSpPr>
            <p:cNvPr id="256" name="正方形/長方形 255"/>
            <p:cNvSpPr/>
            <p:nvPr/>
          </p:nvSpPr>
          <p:spPr>
            <a:xfrm>
              <a:off x="7781984" y="5600589"/>
              <a:ext cx="1115969" cy="61289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31" name="グループ化 230"/>
          <p:cNvGrpSpPr/>
          <p:nvPr/>
        </p:nvGrpSpPr>
        <p:grpSpPr>
          <a:xfrm>
            <a:off x="5007232" y="2006371"/>
            <a:ext cx="1005404" cy="1450202"/>
            <a:chOff x="5890044" y="2790026"/>
            <a:chExt cx="1005404" cy="1450202"/>
          </a:xfrm>
        </p:grpSpPr>
        <p:sp>
          <p:nvSpPr>
            <p:cNvPr id="232" name="角丸四角形 231"/>
            <p:cNvSpPr/>
            <p:nvPr/>
          </p:nvSpPr>
          <p:spPr>
            <a:xfrm>
              <a:off x="5922937" y="2790026"/>
              <a:ext cx="865551" cy="427159"/>
            </a:xfrm>
            <a:prstGeom prst="roundRect">
              <a:avLst/>
            </a:prstGeom>
            <a:solidFill>
              <a:schemeClr val="accent2">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r>
                <a:rPr lang="ja-JP" altLang="en-US" sz="1200" dirty="0" smtClean="0">
                  <a:solidFill>
                    <a:srgbClr val="FF0000"/>
                  </a:solidFill>
                  <a:latin typeface="ＭＳ Ｐゴシック" panose="020B0600070205080204" pitchFamily="50" charset="-128"/>
                  <a:ea typeface="ＭＳ Ｐゴシック" panose="020B0600070205080204" pitchFamily="50" charset="-128"/>
                </a:rPr>
                <a:t>ブロック</a:t>
              </a:r>
              <a:r>
                <a:rPr lang="en-US" altLang="ja-JP" sz="1200" dirty="0">
                  <a:solidFill>
                    <a:srgbClr val="FF0000"/>
                  </a:solidFill>
                  <a:latin typeface="ＭＳ Ｐゴシック" panose="020B0600070205080204" pitchFamily="50" charset="-128"/>
                  <a:ea typeface="ＭＳ Ｐゴシック" panose="020B0600070205080204" pitchFamily="50" charset="-128"/>
                </a:rPr>
                <a:t>A</a:t>
              </a:r>
              <a:endParaRPr lang="en-US" altLang="ja-JP" sz="1200" dirty="0" smtClean="0">
                <a:solidFill>
                  <a:srgbClr val="FF0000"/>
                </a:solidFill>
                <a:latin typeface="ＭＳ Ｐゴシック" panose="020B0600070205080204" pitchFamily="50" charset="-128"/>
                <a:ea typeface="ＭＳ Ｐゴシック" panose="020B0600070205080204" pitchFamily="50" charset="-128"/>
              </a:endParaRPr>
            </a:p>
            <a:p>
              <a:pPr algn="ctr"/>
              <a:r>
                <a:rPr kumimoji="1" lang="ja-JP" altLang="en-US" sz="1200" dirty="0" smtClean="0">
                  <a:solidFill>
                    <a:schemeClr val="tx1"/>
                  </a:solidFill>
                  <a:latin typeface="ＭＳ Ｐゴシック" panose="020B0600070205080204" pitchFamily="50" charset="-128"/>
                  <a:ea typeface="ＭＳ Ｐゴシック" panose="020B0600070205080204" pitchFamily="50" charset="-128"/>
                </a:rPr>
                <a:t>ブロック</a:t>
              </a:r>
              <a:r>
                <a:rPr lang="en-US" altLang="ja-JP" sz="1200" dirty="0">
                  <a:solidFill>
                    <a:schemeClr val="tx1"/>
                  </a:solidFill>
                  <a:latin typeface="ＭＳ Ｐゴシック" panose="020B0600070205080204" pitchFamily="50" charset="-128"/>
                  <a:ea typeface="ＭＳ Ｐゴシック" panose="020B0600070205080204" pitchFamily="50" charset="-128"/>
                </a:rPr>
                <a:t>B</a:t>
              </a:r>
              <a:endParaRPr kumimoji="1" lang="ja-JP" altLang="en-US" sz="1200" dirty="0">
                <a:solidFill>
                  <a:schemeClr val="tx1"/>
                </a:solidFill>
                <a:latin typeface="ＭＳ Ｐゴシック" panose="020B0600070205080204" pitchFamily="50" charset="-128"/>
                <a:ea typeface="ＭＳ Ｐゴシック" panose="020B0600070205080204" pitchFamily="50" charset="-128"/>
              </a:endParaRPr>
            </a:p>
          </p:txBody>
        </p:sp>
        <p:sp>
          <p:nvSpPr>
            <p:cNvPr id="233" name="正方形/長方形 232"/>
            <p:cNvSpPr/>
            <p:nvPr/>
          </p:nvSpPr>
          <p:spPr>
            <a:xfrm>
              <a:off x="5890044" y="3901674"/>
              <a:ext cx="1005404" cy="338554"/>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600" dirty="0">
                  <a:latin typeface="+mn-ea"/>
                  <a:ea typeface="+mn-ea"/>
                </a:rPr>
                <a:t>クラスタ</a:t>
              </a:r>
              <a:endParaRPr kumimoji="1" lang="en-US" altLang="ja-JP" sz="1600" dirty="0">
                <a:latin typeface="+mn-ea"/>
                <a:ea typeface="+mn-ea"/>
              </a:endParaRPr>
            </a:p>
          </p:txBody>
        </p:sp>
        <p:sp>
          <p:nvSpPr>
            <p:cNvPr id="234" name="角丸四角形 233"/>
            <p:cNvSpPr/>
            <p:nvPr/>
          </p:nvSpPr>
          <p:spPr>
            <a:xfrm>
              <a:off x="5940958" y="3300267"/>
              <a:ext cx="868891" cy="587207"/>
            </a:xfrm>
            <a:prstGeom prst="roundRect">
              <a:avLst/>
            </a:prstGeom>
            <a:solidFill>
              <a:schemeClr val="accent2">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r>
                <a:rPr lang="ja-JP" altLang="en-US" sz="1200" dirty="0" smtClean="0">
                  <a:solidFill>
                    <a:schemeClr val="tx1"/>
                  </a:solidFill>
                  <a:latin typeface="ＭＳ Ｐゴシック" panose="020B0600070205080204" pitchFamily="50" charset="-128"/>
                  <a:ea typeface="ＭＳ Ｐゴシック" panose="020B0600070205080204" pitchFamily="50" charset="-128"/>
                </a:rPr>
                <a:t>ブロック</a:t>
              </a:r>
              <a:r>
                <a:rPr lang="en-US" altLang="ja-JP" sz="1200" dirty="0" smtClean="0">
                  <a:solidFill>
                    <a:schemeClr val="tx1"/>
                  </a:solidFill>
                  <a:latin typeface="ＭＳ Ｐゴシック" panose="020B0600070205080204" pitchFamily="50" charset="-128"/>
                  <a:ea typeface="ＭＳ Ｐゴシック" panose="020B0600070205080204" pitchFamily="50" charset="-128"/>
                </a:rPr>
                <a:t>B</a:t>
              </a:r>
            </a:p>
            <a:p>
              <a:pPr algn="ctr"/>
              <a:r>
                <a:rPr lang="ja-JP" altLang="en-US" sz="1200" dirty="0" smtClean="0">
                  <a:solidFill>
                    <a:schemeClr val="tx1"/>
                  </a:solidFill>
                  <a:latin typeface="ＭＳ Ｐゴシック" panose="020B0600070205080204" pitchFamily="50" charset="-128"/>
                  <a:ea typeface="ＭＳ Ｐゴシック" panose="020B0600070205080204" pitchFamily="50" charset="-128"/>
                </a:rPr>
                <a:t>ブロック</a:t>
              </a:r>
              <a:r>
                <a:rPr lang="en-US" altLang="ja-JP" sz="1200" dirty="0">
                  <a:solidFill>
                    <a:schemeClr val="tx1"/>
                  </a:solidFill>
                  <a:latin typeface="ＭＳ Ｐゴシック" panose="020B0600070205080204" pitchFamily="50" charset="-128"/>
                  <a:ea typeface="ＭＳ Ｐゴシック" panose="020B0600070205080204" pitchFamily="50" charset="-128"/>
                </a:rPr>
                <a:t>C</a:t>
              </a:r>
              <a:endParaRPr lang="en-US" altLang="ja-JP" sz="1200" dirty="0" smtClean="0">
                <a:solidFill>
                  <a:schemeClr val="tx1"/>
                </a:solidFill>
                <a:latin typeface="ＭＳ Ｐゴシック" panose="020B0600070205080204" pitchFamily="50" charset="-128"/>
                <a:ea typeface="ＭＳ Ｐゴシック" panose="020B0600070205080204" pitchFamily="50" charset="-128"/>
              </a:endParaRPr>
            </a:p>
            <a:p>
              <a:pPr algn="ctr"/>
              <a:r>
                <a:rPr kumimoji="1" lang="ja-JP" altLang="en-US" sz="1200" dirty="0" smtClean="0">
                  <a:solidFill>
                    <a:srgbClr val="FF0000"/>
                  </a:solidFill>
                  <a:latin typeface="ＭＳ Ｐゴシック" panose="020B0600070205080204" pitchFamily="50" charset="-128"/>
                  <a:ea typeface="ＭＳ Ｐゴシック" panose="020B0600070205080204" pitchFamily="50" charset="-128"/>
                </a:rPr>
                <a:t>ブロック</a:t>
              </a:r>
              <a:r>
                <a:rPr kumimoji="1" lang="en-US" altLang="ja-JP" sz="1200" dirty="0" smtClean="0">
                  <a:solidFill>
                    <a:srgbClr val="FF0000"/>
                  </a:solidFill>
                  <a:latin typeface="ＭＳ Ｐゴシック" panose="020B0600070205080204" pitchFamily="50" charset="-128"/>
                  <a:ea typeface="ＭＳ Ｐゴシック" panose="020B0600070205080204" pitchFamily="50" charset="-128"/>
                </a:rPr>
                <a:t>G</a:t>
              </a:r>
              <a:endParaRPr kumimoji="1" lang="ja-JP" altLang="en-US" sz="1200" dirty="0">
                <a:solidFill>
                  <a:srgbClr val="FF0000"/>
                </a:solidFill>
                <a:latin typeface="ＭＳ Ｐゴシック" panose="020B0600070205080204" pitchFamily="50" charset="-128"/>
                <a:ea typeface="ＭＳ Ｐゴシック" panose="020B0600070205080204" pitchFamily="50" charset="-128"/>
              </a:endParaRPr>
            </a:p>
          </p:txBody>
        </p:sp>
      </p:grpSp>
      <p:grpSp>
        <p:nvGrpSpPr>
          <p:cNvPr id="97" name="グループ化 96"/>
          <p:cNvGrpSpPr/>
          <p:nvPr/>
        </p:nvGrpSpPr>
        <p:grpSpPr>
          <a:xfrm>
            <a:off x="3604026" y="1902662"/>
            <a:ext cx="1415772" cy="1466950"/>
            <a:chOff x="3835808" y="3207320"/>
            <a:chExt cx="1415772" cy="1466950"/>
          </a:xfrm>
        </p:grpSpPr>
        <p:sp>
          <p:nvSpPr>
            <p:cNvPr id="308" name="正方形/長方形 307"/>
            <p:cNvSpPr/>
            <p:nvPr/>
          </p:nvSpPr>
          <p:spPr>
            <a:xfrm>
              <a:off x="4080964" y="3207320"/>
              <a:ext cx="939681" cy="307777"/>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400" dirty="0">
                  <a:latin typeface="+mn-lt"/>
                </a:rPr>
                <a:t>ブロック</a:t>
              </a:r>
              <a:r>
                <a:rPr lang="en-US" altLang="ja-JP" sz="1400" dirty="0" smtClean="0">
                  <a:latin typeface="+mn-lt"/>
                </a:rPr>
                <a:t> A</a:t>
              </a:r>
              <a:endParaRPr kumimoji="1" lang="en-US" altLang="ja-JP" sz="1400" dirty="0">
                <a:latin typeface="+mn-lt"/>
              </a:endParaRPr>
            </a:p>
          </p:txBody>
        </p:sp>
        <mc:AlternateContent xmlns:mc="http://schemas.openxmlformats.org/markup-compatibility/2006" xmlns:a14="http://schemas.microsoft.com/office/drawing/2010/main">
          <mc:Choice Requires="a14">
            <p:sp>
              <p:nvSpPr>
                <p:cNvPr id="310" name="テキスト ボックス 309"/>
                <p:cNvSpPr txBox="1"/>
                <p:nvPr/>
              </p:nvSpPr>
              <p:spPr>
                <a:xfrm>
                  <a:off x="3947131" y="3387228"/>
                  <a:ext cx="1273682" cy="3438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1400" b="0" i="1" smtClean="0">
                            <a:latin typeface="Cambria Math" panose="02040503050406030204" pitchFamily="18" charset="0"/>
                          </a:rPr>
                          <m:t>{</m:t>
                        </m:r>
                        <m:sSub>
                          <m:sSubPr>
                            <m:ctrlPr>
                              <a:rPr kumimoji="1" lang="en-US" altLang="ja-JP" sz="1400" b="0" i="1" smtClean="0">
                                <a:latin typeface="Cambria Math" panose="02040503050406030204" pitchFamily="18" charset="0"/>
                              </a:rPr>
                            </m:ctrlPr>
                          </m:sSubPr>
                          <m:e>
                            <m:r>
                              <a:rPr kumimoji="1" lang="en-US" altLang="ja-JP" sz="1400" b="0" i="1" smtClean="0">
                                <a:latin typeface="Cambria Math" panose="02040503050406030204" pitchFamily="18" charset="0"/>
                              </a:rPr>
                              <m:t>𝑎</m:t>
                            </m:r>
                          </m:e>
                          <m:sub>
                            <m:r>
                              <a:rPr kumimoji="1" lang="en-US" altLang="ja-JP" sz="1400" b="0" i="1" smtClean="0">
                                <a:latin typeface="Cambria Math" panose="02040503050406030204" pitchFamily="18" charset="0"/>
                              </a:rPr>
                              <m:t>1</m:t>
                            </m:r>
                          </m:sub>
                        </m:sSub>
                        <m:r>
                          <a:rPr kumimoji="1" lang="en-US" altLang="ja-JP" sz="1400" b="0" i="0" smtClean="0">
                            <a:latin typeface="Cambria Math" panose="02040503050406030204" pitchFamily="18" charset="0"/>
                          </a:rPr>
                          <m:t>,</m:t>
                        </m:r>
                        <m:sSub>
                          <m:sSubPr>
                            <m:ctrlPr>
                              <a:rPr lang="en-US" altLang="ja-JP" sz="1400" i="1">
                                <a:latin typeface="Cambria Math" panose="02040503050406030204" pitchFamily="18" charset="0"/>
                              </a:rPr>
                            </m:ctrlPr>
                          </m:sSubPr>
                          <m:e>
                            <m:r>
                              <a:rPr lang="en-US" altLang="ja-JP" sz="1400" b="0" i="1" smtClean="0">
                                <a:latin typeface="Cambria Math" panose="02040503050406030204" pitchFamily="18" charset="0"/>
                              </a:rPr>
                              <m:t>𝑎</m:t>
                            </m:r>
                          </m:e>
                          <m:sub>
                            <m:r>
                              <a:rPr lang="en-US" altLang="ja-JP" sz="1400" b="0" i="1" smtClean="0">
                                <a:latin typeface="Cambria Math" panose="02040503050406030204" pitchFamily="18" charset="0"/>
                              </a:rPr>
                              <m:t>2</m:t>
                            </m:r>
                          </m:sub>
                        </m:sSub>
                        <m:r>
                          <a:rPr lang="en-US" altLang="ja-JP" sz="1400" b="0" i="1" smtClean="0">
                            <a:latin typeface="Cambria Math" panose="02040503050406030204" pitchFamily="18" charset="0"/>
                          </a:rPr>
                          <m:t>,</m:t>
                        </m:r>
                        <m:sSub>
                          <m:sSubPr>
                            <m:ctrlPr>
                              <a:rPr lang="en-US" altLang="ja-JP" sz="1400" i="1" smtClean="0">
                                <a:latin typeface="Cambria Math" panose="02040503050406030204" pitchFamily="18" charset="0"/>
                              </a:rPr>
                            </m:ctrlPr>
                          </m:sSubPr>
                          <m:e>
                            <m:r>
                              <a:rPr lang="en-US" altLang="ja-JP" sz="1400" b="0" i="1" smtClean="0">
                                <a:latin typeface="Cambria Math" panose="02040503050406030204" pitchFamily="18" charset="0"/>
                              </a:rPr>
                              <m:t>𝑎</m:t>
                            </m:r>
                          </m:e>
                          <m:sub>
                            <m:r>
                              <a:rPr lang="en-US" altLang="ja-JP" sz="1400" b="0" i="1" smtClean="0">
                                <a:latin typeface="Cambria Math" panose="02040503050406030204" pitchFamily="18" charset="0"/>
                              </a:rPr>
                              <m:t>3</m:t>
                            </m:r>
                          </m:sub>
                        </m:sSub>
                        <m:r>
                          <a:rPr lang="en-US" altLang="ja-JP" sz="1400" b="0" i="1" smtClean="0">
                            <a:latin typeface="Cambria Math" panose="02040503050406030204" pitchFamily="18" charset="0"/>
                          </a:rPr>
                          <m:t> , </m:t>
                        </m:r>
                        <m:r>
                          <a:rPr lang="ja-JP" altLang="en-US" sz="1400" i="1" smtClean="0">
                            <a:latin typeface="Cambria Math" panose="02040503050406030204" pitchFamily="18" charset="0"/>
                          </a:rPr>
                          <m:t>　</m:t>
                        </m:r>
                        <m:r>
                          <a:rPr lang="en-US" altLang="ja-JP" sz="1400" b="0" i="1" smtClean="0">
                            <a:latin typeface="Cambria Math" panose="02040503050406030204" pitchFamily="18" charset="0"/>
                          </a:rPr>
                          <m:t>}</m:t>
                        </m:r>
                      </m:oMath>
                    </m:oMathPara>
                  </a14:m>
                  <a:endParaRPr kumimoji="1" lang="ja-JP" altLang="en-US" sz="1600" dirty="0"/>
                </a:p>
              </p:txBody>
            </p:sp>
          </mc:Choice>
          <mc:Fallback xmlns="">
            <p:sp>
              <p:nvSpPr>
                <p:cNvPr id="310" name="テキスト ボックス 309"/>
                <p:cNvSpPr txBox="1">
                  <a:spLocks noRot="1" noChangeAspect="1" noMove="1" noResize="1" noEditPoints="1" noAdjustHandles="1" noChangeArrowheads="1" noChangeShapeType="1" noTextEdit="1"/>
                </p:cNvSpPr>
                <p:nvPr/>
              </p:nvSpPr>
              <p:spPr>
                <a:xfrm>
                  <a:off x="3947131" y="3387228"/>
                  <a:ext cx="1273682" cy="343877"/>
                </a:xfrm>
                <a:prstGeom prst="rect">
                  <a:avLst/>
                </a:prstGeom>
                <a:blipFill>
                  <a:blip r:embed="rId3"/>
                  <a:stretch>
                    <a:fillRect b="-8929"/>
                  </a:stretch>
                </a:blipFill>
              </p:spPr>
              <p:txBody>
                <a:bodyPr/>
                <a:lstStyle/>
                <a:p>
                  <a:r>
                    <a:rPr lang="ja-JP" altLang="en-US">
                      <a:noFill/>
                    </a:rPr>
                    <a:t> </a:t>
                  </a:r>
                </a:p>
              </p:txBody>
            </p:sp>
          </mc:Fallback>
        </mc:AlternateContent>
        <p:sp>
          <p:nvSpPr>
            <p:cNvPr id="311" name="テキスト ボックス 310"/>
            <p:cNvSpPr txBox="1"/>
            <p:nvPr/>
          </p:nvSpPr>
          <p:spPr>
            <a:xfrm>
              <a:off x="4777914" y="3486811"/>
              <a:ext cx="325730" cy="261610"/>
            </a:xfrm>
            <a:prstGeom prst="rect">
              <a:avLst/>
            </a:prstGeom>
            <a:noFill/>
          </p:spPr>
          <p:txBody>
            <a:bodyPr wrap="none" rtlCol="0">
              <a:spAutoFit/>
            </a:bodyPr>
            <a:lstStyle/>
            <a:p>
              <a:r>
                <a:rPr kumimoji="1" lang="ja-JP" altLang="en-US" sz="1100" dirty="0" smtClean="0"/>
                <a:t>・・</a:t>
              </a:r>
              <a:endParaRPr kumimoji="1" lang="ja-JP" altLang="en-US" sz="1100" dirty="0"/>
            </a:p>
          </p:txBody>
        </p:sp>
        <p:sp>
          <p:nvSpPr>
            <p:cNvPr id="229" name="正方形/長方形 228"/>
            <p:cNvSpPr/>
            <p:nvPr/>
          </p:nvSpPr>
          <p:spPr>
            <a:xfrm>
              <a:off x="3835808" y="4335716"/>
              <a:ext cx="1415772" cy="338554"/>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600" dirty="0" smtClean="0">
                  <a:latin typeface="+mn-ea"/>
                  <a:ea typeface="+mn-ea"/>
                </a:rPr>
                <a:t>特徴</a:t>
              </a:r>
              <a:r>
                <a:rPr lang="ja-JP" altLang="en-US" sz="1600" dirty="0">
                  <a:latin typeface="+mn-ea"/>
                  <a:ea typeface="+mn-ea"/>
                </a:rPr>
                <a:t>ベクトル</a:t>
              </a:r>
              <a:endParaRPr kumimoji="1" lang="en-US" altLang="ja-JP" sz="1600" dirty="0">
                <a:latin typeface="+mn-ea"/>
                <a:ea typeface="+mn-ea"/>
              </a:endParaRPr>
            </a:p>
          </p:txBody>
        </p:sp>
        <p:sp>
          <p:nvSpPr>
            <p:cNvPr id="313" name="正方形/長方形 312"/>
            <p:cNvSpPr/>
            <p:nvPr/>
          </p:nvSpPr>
          <p:spPr>
            <a:xfrm>
              <a:off x="4081837" y="3786826"/>
              <a:ext cx="947695" cy="307777"/>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400" dirty="0">
                  <a:latin typeface="+mn-lt"/>
                </a:rPr>
                <a:t>ブロック</a:t>
              </a:r>
              <a:r>
                <a:rPr lang="en-US" altLang="ja-JP" sz="1400" dirty="0" smtClean="0">
                  <a:latin typeface="+mn-lt"/>
                </a:rPr>
                <a:t> </a:t>
              </a:r>
              <a:r>
                <a:rPr lang="en-US" altLang="ja-JP" sz="1400" dirty="0">
                  <a:latin typeface="+mn-lt"/>
                </a:rPr>
                <a:t>G</a:t>
              </a:r>
              <a:endParaRPr kumimoji="1" lang="en-US" altLang="ja-JP" sz="1400" dirty="0">
                <a:latin typeface="+mn-lt"/>
              </a:endParaRPr>
            </a:p>
          </p:txBody>
        </p:sp>
        <mc:AlternateContent xmlns:mc="http://schemas.openxmlformats.org/markup-compatibility/2006" xmlns:a14="http://schemas.microsoft.com/office/drawing/2010/main">
          <mc:Choice Requires="a14">
            <p:sp>
              <p:nvSpPr>
                <p:cNvPr id="315" name="テキスト ボックス 314"/>
                <p:cNvSpPr txBox="1"/>
                <p:nvPr/>
              </p:nvSpPr>
              <p:spPr>
                <a:xfrm>
                  <a:off x="3944206" y="4012183"/>
                  <a:ext cx="1248803" cy="3438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1400" b="0" i="1" smtClean="0">
                            <a:latin typeface="Cambria Math" panose="02040503050406030204" pitchFamily="18" charset="0"/>
                          </a:rPr>
                          <m:t>{</m:t>
                        </m:r>
                        <m:sSub>
                          <m:sSubPr>
                            <m:ctrlPr>
                              <a:rPr kumimoji="1" lang="en-US" altLang="ja-JP" sz="1400" b="0" i="1" smtClean="0">
                                <a:latin typeface="Cambria Math" panose="02040503050406030204" pitchFamily="18" charset="0"/>
                              </a:rPr>
                            </m:ctrlPr>
                          </m:sSubPr>
                          <m:e>
                            <m:r>
                              <a:rPr kumimoji="1" lang="en-US" altLang="ja-JP" sz="1400" b="0" i="1" smtClean="0">
                                <a:latin typeface="Cambria Math" panose="02040503050406030204" pitchFamily="18" charset="0"/>
                              </a:rPr>
                              <m:t>𝑔</m:t>
                            </m:r>
                          </m:e>
                          <m:sub>
                            <m:r>
                              <a:rPr kumimoji="1" lang="en-US" altLang="ja-JP" sz="1400" b="0" i="1" smtClean="0">
                                <a:latin typeface="Cambria Math" panose="02040503050406030204" pitchFamily="18" charset="0"/>
                              </a:rPr>
                              <m:t>1</m:t>
                            </m:r>
                          </m:sub>
                        </m:sSub>
                        <m:r>
                          <a:rPr kumimoji="1" lang="en-US" altLang="ja-JP" sz="1400" b="0" i="0" smtClean="0">
                            <a:latin typeface="Cambria Math" panose="02040503050406030204" pitchFamily="18" charset="0"/>
                          </a:rPr>
                          <m:t>,</m:t>
                        </m:r>
                        <m:sSub>
                          <m:sSubPr>
                            <m:ctrlPr>
                              <a:rPr lang="en-US" altLang="ja-JP" sz="1400" i="1">
                                <a:latin typeface="Cambria Math" panose="02040503050406030204" pitchFamily="18" charset="0"/>
                              </a:rPr>
                            </m:ctrlPr>
                          </m:sSubPr>
                          <m:e>
                            <m:r>
                              <a:rPr lang="en-US" altLang="ja-JP" sz="1400" b="0" i="1" smtClean="0">
                                <a:latin typeface="Cambria Math" panose="02040503050406030204" pitchFamily="18" charset="0"/>
                              </a:rPr>
                              <m:t>𝑔</m:t>
                            </m:r>
                          </m:e>
                          <m:sub>
                            <m:r>
                              <a:rPr lang="en-US" altLang="ja-JP" sz="1400" b="0" i="1" smtClean="0">
                                <a:latin typeface="Cambria Math" panose="02040503050406030204" pitchFamily="18" charset="0"/>
                              </a:rPr>
                              <m:t>2</m:t>
                            </m:r>
                          </m:sub>
                        </m:sSub>
                        <m:r>
                          <a:rPr lang="en-US" altLang="ja-JP" sz="1400" b="0" i="1" smtClean="0">
                            <a:latin typeface="Cambria Math" panose="02040503050406030204" pitchFamily="18" charset="0"/>
                          </a:rPr>
                          <m:t>,</m:t>
                        </m:r>
                        <m:sSub>
                          <m:sSubPr>
                            <m:ctrlPr>
                              <a:rPr lang="en-US" altLang="ja-JP" sz="1400" i="1" smtClean="0">
                                <a:latin typeface="Cambria Math" panose="02040503050406030204" pitchFamily="18" charset="0"/>
                              </a:rPr>
                            </m:ctrlPr>
                          </m:sSubPr>
                          <m:e>
                            <m:r>
                              <a:rPr lang="en-US" altLang="ja-JP" sz="1400" b="0" i="1" smtClean="0">
                                <a:latin typeface="Cambria Math" panose="02040503050406030204" pitchFamily="18" charset="0"/>
                              </a:rPr>
                              <m:t>𝑔</m:t>
                            </m:r>
                          </m:e>
                          <m:sub>
                            <m:r>
                              <a:rPr lang="en-US" altLang="ja-JP" sz="1400" b="0" i="1" smtClean="0">
                                <a:latin typeface="Cambria Math" panose="02040503050406030204" pitchFamily="18" charset="0"/>
                              </a:rPr>
                              <m:t>3</m:t>
                            </m:r>
                          </m:sub>
                        </m:sSub>
                        <m:r>
                          <a:rPr lang="en-US" altLang="ja-JP" sz="1400" b="0" i="1" smtClean="0">
                            <a:latin typeface="Cambria Math" panose="02040503050406030204" pitchFamily="18" charset="0"/>
                          </a:rPr>
                          <m:t>, </m:t>
                        </m:r>
                        <m:r>
                          <a:rPr lang="ja-JP" altLang="en-US" sz="1400" i="1" smtClean="0">
                            <a:latin typeface="Cambria Math" panose="02040503050406030204" pitchFamily="18" charset="0"/>
                          </a:rPr>
                          <m:t>　</m:t>
                        </m:r>
                        <m:r>
                          <a:rPr lang="en-US" altLang="ja-JP" sz="1400" b="0" i="1" smtClean="0">
                            <a:latin typeface="Cambria Math" panose="02040503050406030204" pitchFamily="18" charset="0"/>
                          </a:rPr>
                          <m:t>}</m:t>
                        </m:r>
                      </m:oMath>
                    </m:oMathPara>
                  </a14:m>
                  <a:endParaRPr kumimoji="1" lang="ja-JP" altLang="en-US" sz="1600" dirty="0"/>
                </a:p>
              </p:txBody>
            </p:sp>
          </mc:Choice>
          <mc:Fallback xmlns="">
            <p:sp>
              <p:nvSpPr>
                <p:cNvPr id="315" name="テキスト ボックス 314"/>
                <p:cNvSpPr txBox="1">
                  <a:spLocks noRot="1" noChangeAspect="1" noMove="1" noResize="1" noEditPoints="1" noAdjustHandles="1" noChangeArrowheads="1" noChangeShapeType="1" noTextEdit="1"/>
                </p:cNvSpPr>
                <p:nvPr/>
              </p:nvSpPr>
              <p:spPr>
                <a:xfrm>
                  <a:off x="3944206" y="4012183"/>
                  <a:ext cx="1248803" cy="343877"/>
                </a:xfrm>
                <a:prstGeom prst="rect">
                  <a:avLst/>
                </a:prstGeom>
                <a:blipFill>
                  <a:blip r:embed="rId4"/>
                  <a:stretch>
                    <a:fillRect b="-8929"/>
                  </a:stretch>
                </a:blipFill>
              </p:spPr>
              <p:txBody>
                <a:bodyPr/>
                <a:lstStyle/>
                <a:p>
                  <a:r>
                    <a:rPr lang="ja-JP" altLang="en-US">
                      <a:noFill/>
                    </a:rPr>
                    <a:t> </a:t>
                  </a:r>
                </a:p>
              </p:txBody>
            </p:sp>
          </mc:Fallback>
        </mc:AlternateContent>
        <p:sp>
          <p:nvSpPr>
            <p:cNvPr id="148" name="テキスト ボックス 147"/>
            <p:cNvSpPr txBox="1"/>
            <p:nvPr/>
          </p:nvSpPr>
          <p:spPr>
            <a:xfrm>
              <a:off x="4777914" y="4134591"/>
              <a:ext cx="325730" cy="261610"/>
            </a:xfrm>
            <a:prstGeom prst="rect">
              <a:avLst/>
            </a:prstGeom>
            <a:noFill/>
          </p:spPr>
          <p:txBody>
            <a:bodyPr wrap="none" rtlCol="0">
              <a:spAutoFit/>
            </a:bodyPr>
            <a:lstStyle/>
            <a:p>
              <a:r>
                <a:rPr kumimoji="1" lang="ja-JP" altLang="en-US" sz="1100" dirty="0" smtClean="0"/>
                <a:t>・・</a:t>
              </a:r>
              <a:endParaRPr kumimoji="1" lang="ja-JP" altLang="en-US" sz="1100" dirty="0"/>
            </a:p>
          </p:txBody>
        </p:sp>
      </p:grpSp>
      <p:cxnSp>
        <p:nvCxnSpPr>
          <p:cNvPr id="321" name="カギ線コネクタ 320"/>
          <p:cNvCxnSpPr>
            <a:endCxn id="244" idx="2"/>
          </p:cNvCxnSpPr>
          <p:nvPr/>
        </p:nvCxnSpPr>
        <p:spPr>
          <a:xfrm rot="10800000">
            <a:off x="1728823" y="4932061"/>
            <a:ext cx="4009608" cy="828560"/>
          </a:xfrm>
          <a:prstGeom prst="bentConnector2">
            <a:avLst/>
          </a:prstGeom>
          <a:ln w="2540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sp>
        <p:nvSpPr>
          <p:cNvPr id="230" name="正方形/長方形 229"/>
          <p:cNvSpPr/>
          <p:nvPr/>
        </p:nvSpPr>
        <p:spPr>
          <a:xfrm>
            <a:off x="6112053" y="4610476"/>
            <a:ext cx="1231106" cy="492443"/>
          </a:xfrm>
          <a:prstGeom prst="rect">
            <a:avLst/>
          </a:prstGeom>
        </p:spPr>
        <p:txBody>
          <a:bodyPr wrap="none" lIns="0" tIns="0" rIns="0" bIns="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600" dirty="0" smtClean="0">
                <a:latin typeface="+mn-ea"/>
                <a:ea typeface="+mn-ea"/>
              </a:rPr>
              <a:t>クローンペア</a:t>
            </a:r>
            <a:r>
              <a:rPr lang="en-US" altLang="ja-JP" sz="1600" dirty="0" smtClean="0">
                <a:latin typeface="+mn-ea"/>
                <a:ea typeface="+mn-ea"/>
              </a:rPr>
              <a:t/>
            </a:r>
            <a:br>
              <a:rPr lang="en-US" altLang="ja-JP" sz="1600" dirty="0" smtClean="0">
                <a:latin typeface="+mn-ea"/>
                <a:ea typeface="+mn-ea"/>
              </a:rPr>
            </a:br>
            <a:r>
              <a:rPr lang="ja-JP" altLang="en-US" sz="1600" dirty="0" smtClean="0">
                <a:latin typeface="+mn-ea"/>
                <a:ea typeface="+mn-ea"/>
              </a:rPr>
              <a:t>リスト</a:t>
            </a:r>
            <a:endParaRPr kumimoji="1" lang="en-US" altLang="ja-JP" sz="1600" dirty="0">
              <a:latin typeface="+mn-ea"/>
              <a:ea typeface="+mn-ea"/>
            </a:endParaRPr>
          </a:p>
        </p:txBody>
      </p:sp>
      <p:graphicFrame>
        <p:nvGraphicFramePr>
          <p:cNvPr id="179" name="コンテンツ プレースホルダー 4"/>
          <p:cNvGraphicFramePr>
            <a:graphicFrameLocks/>
          </p:cNvGraphicFramePr>
          <p:nvPr>
            <p:extLst>
              <p:ext uri="{D42A27DB-BD31-4B8C-83A1-F6EECF244321}">
                <p14:modId xmlns:p14="http://schemas.microsoft.com/office/powerpoint/2010/main" val="2059267654"/>
              </p:ext>
            </p:extLst>
          </p:nvPr>
        </p:nvGraphicFramePr>
        <p:xfrm>
          <a:off x="6243920" y="1957742"/>
          <a:ext cx="986680" cy="2565315"/>
        </p:xfrm>
        <a:graphic>
          <a:graphicData uri="http://schemas.openxmlformats.org/drawingml/2006/table">
            <a:tbl>
              <a:tblPr firstRow="1" bandRow="1">
                <a:tableStyleId>{72833802-FEF1-4C79-8D5D-14CF1EAF98D9}</a:tableStyleId>
              </a:tblPr>
              <a:tblGrid>
                <a:gridCol w="573459">
                  <a:extLst>
                    <a:ext uri="{9D8B030D-6E8A-4147-A177-3AD203B41FA5}">
                      <a16:colId xmlns:a16="http://schemas.microsoft.com/office/drawing/2014/main" val="20001"/>
                    </a:ext>
                  </a:extLst>
                </a:gridCol>
                <a:gridCol w="413221">
                  <a:extLst>
                    <a:ext uri="{9D8B030D-6E8A-4147-A177-3AD203B41FA5}">
                      <a16:colId xmlns:a16="http://schemas.microsoft.com/office/drawing/2014/main" val="1594101108"/>
                    </a:ext>
                  </a:extLst>
                </a:gridCol>
              </a:tblGrid>
              <a:tr h="191385">
                <a:tc>
                  <a:txBody>
                    <a:bodyPr/>
                    <a:lstStyle/>
                    <a:p>
                      <a:pPr algn="ctr"/>
                      <a:r>
                        <a:rPr kumimoji="1" lang="ja-JP" altLang="en-US" sz="1050" dirty="0" smtClean="0">
                          <a:latin typeface="ＭＳ Ｐゴシック" panose="020B0600070205080204" pitchFamily="50" charset="-128"/>
                          <a:ea typeface="ＭＳ Ｐゴシック" panose="020B0600070205080204" pitchFamily="50" charset="-128"/>
                        </a:rPr>
                        <a:t>ブロック対</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ja-JP" altLang="en-US" sz="1050" dirty="0" smtClean="0">
                          <a:latin typeface="ＭＳ Ｐゴシック" panose="020B0600070205080204" pitchFamily="50" charset="-128"/>
                          <a:ea typeface="ＭＳ Ｐゴシック" panose="020B0600070205080204" pitchFamily="50" charset="-128"/>
                        </a:rPr>
                        <a:t>類似度</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0"/>
                  </a:ext>
                </a:extLst>
              </a:tr>
              <a:tr h="263770">
                <a:tc>
                  <a:txBody>
                    <a:bodyPr/>
                    <a:lstStyle/>
                    <a:p>
                      <a:pPr algn="ctr"/>
                      <a:r>
                        <a:rPr kumimoji="1" lang="ja-JP" altLang="en-US" sz="1050" dirty="0" smtClean="0">
                          <a:latin typeface="ＭＳ Ｐゴシック" panose="020B0600070205080204" pitchFamily="50" charset="-128"/>
                          <a:ea typeface="ＭＳ Ｐゴシック" panose="020B0600070205080204" pitchFamily="50" charset="-128"/>
                        </a:rPr>
                        <a:t>ブロック</a:t>
                      </a:r>
                      <a:r>
                        <a:rPr kumimoji="1" lang="en-US" altLang="ja-JP" sz="1050" dirty="0" smtClean="0">
                          <a:latin typeface="ＭＳ Ｐゴシック" panose="020B0600070205080204" pitchFamily="50" charset="-128"/>
                          <a:ea typeface="ＭＳ Ｐゴシック" panose="020B0600070205080204" pitchFamily="50" charset="-128"/>
                        </a:rPr>
                        <a:t>A</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rowSpan="2">
                  <a:txBody>
                    <a:bodyPr/>
                    <a:lstStyle/>
                    <a:p>
                      <a:pPr algn="ctr"/>
                      <a:r>
                        <a:rPr kumimoji="1" lang="en-US" altLang="ja-JP" sz="1200" dirty="0" smtClean="0">
                          <a:latin typeface="ＭＳ Ｐゴシック" panose="020B0600070205080204" pitchFamily="50" charset="-128"/>
                          <a:ea typeface="ＭＳ Ｐゴシック" panose="020B0600070205080204" pitchFamily="50" charset="-128"/>
                        </a:rPr>
                        <a:t>0.94</a:t>
                      </a:r>
                      <a:endParaRPr kumimoji="1" lang="ja-JP" altLang="en-US" sz="120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1"/>
                  </a:ext>
                </a:extLst>
              </a:tr>
              <a:tr h="263770">
                <a:tc>
                  <a:txBody>
                    <a:bodyPr/>
                    <a:lstStyle/>
                    <a:p>
                      <a:pPr algn="ctr"/>
                      <a:r>
                        <a:rPr kumimoji="1" lang="ja-JP" altLang="en-US" sz="1050" dirty="0" smtClean="0">
                          <a:latin typeface="ＭＳ Ｐゴシック" panose="020B0600070205080204" pitchFamily="50" charset="-128"/>
                          <a:ea typeface="ＭＳ Ｐゴシック" panose="020B0600070205080204" pitchFamily="50" charset="-128"/>
                        </a:rPr>
                        <a:t>ブロック</a:t>
                      </a:r>
                      <a:r>
                        <a:rPr kumimoji="1" lang="en-US" altLang="ja-JP" sz="1050" dirty="0" smtClean="0">
                          <a:latin typeface="ＭＳ Ｐゴシック" panose="020B0600070205080204" pitchFamily="50" charset="-128"/>
                          <a:ea typeface="ＭＳ Ｐゴシック" panose="020B0600070205080204" pitchFamily="50" charset="-128"/>
                        </a:rPr>
                        <a:t>B</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vMerge="1">
                  <a:txBody>
                    <a:bodyPr/>
                    <a:lstStyle/>
                    <a:p>
                      <a:endParaRPr kumimoji="1" lang="ja-JP" altLang="en-US"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2"/>
                  </a:ext>
                </a:extLst>
              </a:tr>
              <a:tr h="263770">
                <a:tc>
                  <a:txBody>
                    <a:bodyPr/>
                    <a:lstStyle/>
                    <a:p>
                      <a:pPr algn="ctr"/>
                      <a:r>
                        <a:rPr kumimoji="1" lang="ja-JP" altLang="en-US" sz="1050" dirty="0" smtClean="0">
                          <a:latin typeface="ＭＳ Ｐゴシック" panose="020B0600070205080204" pitchFamily="50" charset="-128"/>
                          <a:ea typeface="ＭＳ Ｐゴシック" panose="020B0600070205080204" pitchFamily="50" charset="-128"/>
                        </a:rPr>
                        <a:t>ブロック</a:t>
                      </a:r>
                      <a:r>
                        <a:rPr kumimoji="1" lang="en-US" altLang="ja-JP" sz="1050" dirty="0" smtClean="0">
                          <a:latin typeface="ＭＳ Ｐゴシック" panose="020B0600070205080204" pitchFamily="50" charset="-128"/>
                          <a:ea typeface="ＭＳ Ｐゴシック" panose="020B0600070205080204" pitchFamily="50" charset="-128"/>
                        </a:rPr>
                        <a:t>B</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rowSpan="2">
                  <a:txBody>
                    <a:bodyPr/>
                    <a:lstStyle/>
                    <a:p>
                      <a:pPr algn="ctr"/>
                      <a:r>
                        <a:rPr kumimoji="1" lang="en-US" altLang="ja-JP" sz="1200" dirty="0" smtClean="0">
                          <a:latin typeface="ＭＳ Ｐゴシック" panose="020B0600070205080204" pitchFamily="50" charset="-128"/>
                          <a:ea typeface="ＭＳ Ｐゴシック" panose="020B0600070205080204" pitchFamily="50" charset="-128"/>
                        </a:rPr>
                        <a:t>0.92</a:t>
                      </a:r>
                      <a:endParaRPr kumimoji="1" lang="ja-JP" altLang="en-US" sz="120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3"/>
                  </a:ext>
                </a:extLst>
              </a:tr>
              <a:tr h="263770">
                <a:tc>
                  <a:txBody>
                    <a:bodyPr/>
                    <a:lstStyle/>
                    <a:p>
                      <a:pPr algn="ctr"/>
                      <a:r>
                        <a:rPr kumimoji="1" lang="ja-JP" altLang="en-US" sz="1050" dirty="0" smtClean="0">
                          <a:latin typeface="ＭＳ Ｐゴシック" panose="020B0600070205080204" pitchFamily="50" charset="-128"/>
                          <a:ea typeface="ＭＳ Ｐゴシック" panose="020B0600070205080204" pitchFamily="50" charset="-128"/>
                        </a:rPr>
                        <a:t>ブロック</a:t>
                      </a:r>
                      <a:r>
                        <a:rPr kumimoji="1" lang="en-US" altLang="ja-JP" sz="1050" dirty="0" smtClean="0">
                          <a:latin typeface="ＭＳ Ｐゴシック" panose="020B0600070205080204" pitchFamily="50" charset="-128"/>
                          <a:ea typeface="ＭＳ Ｐゴシック" panose="020B0600070205080204" pitchFamily="50" charset="-128"/>
                        </a:rPr>
                        <a:t>C</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vMerge="1">
                  <a:txBody>
                    <a:bodyPr/>
                    <a:lstStyle/>
                    <a:p>
                      <a:endParaRPr kumimoji="1" lang="ja-JP" altLang="en-US"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4"/>
                  </a:ext>
                </a:extLst>
              </a:tr>
              <a:tr h="263770">
                <a:tc>
                  <a:txBody>
                    <a:bodyPr/>
                    <a:lstStyle/>
                    <a:p>
                      <a:pPr algn="ctr"/>
                      <a:r>
                        <a:rPr kumimoji="1" lang="ja-JP" altLang="en-US" sz="1050" dirty="0" smtClean="0">
                          <a:latin typeface="ＭＳ Ｐゴシック" panose="020B0600070205080204" pitchFamily="50" charset="-128"/>
                          <a:ea typeface="ＭＳ Ｐゴシック" panose="020B0600070205080204" pitchFamily="50" charset="-128"/>
                        </a:rPr>
                        <a:t>ブロック</a:t>
                      </a:r>
                      <a:r>
                        <a:rPr kumimoji="1" lang="en-US" altLang="ja-JP" sz="1050" dirty="0" smtClean="0">
                          <a:latin typeface="ＭＳ Ｐゴシック" panose="020B0600070205080204" pitchFamily="50" charset="-128"/>
                          <a:ea typeface="ＭＳ Ｐゴシック" panose="020B0600070205080204" pitchFamily="50" charset="-128"/>
                        </a:rPr>
                        <a:t>D</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rowSpan="2">
                  <a:txBody>
                    <a:bodyPr/>
                    <a:lstStyle/>
                    <a:p>
                      <a:pPr algn="ctr"/>
                      <a:r>
                        <a:rPr kumimoji="1" lang="en-US" altLang="ja-JP" sz="1200" dirty="0" smtClean="0">
                          <a:latin typeface="ＭＳ Ｐゴシック" panose="020B0600070205080204" pitchFamily="50" charset="-128"/>
                          <a:ea typeface="ＭＳ Ｐゴシック" panose="020B0600070205080204" pitchFamily="50" charset="-128"/>
                        </a:rPr>
                        <a:t>0.90</a:t>
                      </a:r>
                      <a:endParaRPr kumimoji="1" lang="ja-JP" altLang="en-US" sz="120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5"/>
                  </a:ext>
                </a:extLst>
              </a:tr>
              <a:tr h="263770">
                <a:tc>
                  <a:txBody>
                    <a:bodyPr/>
                    <a:lstStyle/>
                    <a:p>
                      <a:pPr algn="ctr"/>
                      <a:r>
                        <a:rPr kumimoji="1" lang="ja-JP" altLang="en-US" sz="1050" dirty="0" smtClean="0">
                          <a:latin typeface="ＭＳ Ｐゴシック" panose="020B0600070205080204" pitchFamily="50" charset="-128"/>
                          <a:ea typeface="ＭＳ Ｐゴシック" panose="020B0600070205080204" pitchFamily="50" charset="-128"/>
                        </a:rPr>
                        <a:t>ブロック</a:t>
                      </a:r>
                      <a:r>
                        <a:rPr kumimoji="1" lang="en-US" altLang="ja-JP" sz="1050" dirty="0" smtClean="0">
                          <a:latin typeface="ＭＳ Ｐゴシック" panose="020B0600070205080204" pitchFamily="50" charset="-128"/>
                          <a:ea typeface="ＭＳ Ｐゴシック" panose="020B0600070205080204" pitchFamily="50" charset="-128"/>
                        </a:rPr>
                        <a:t>E</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vMerge="1">
                  <a:txBody>
                    <a:bodyPr/>
                    <a:lstStyle/>
                    <a:p>
                      <a:endParaRPr kumimoji="1" lang="ja-JP" altLang="en-US"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6"/>
                  </a:ext>
                </a:extLst>
              </a:tr>
              <a:tr h="263770">
                <a:tc>
                  <a:txBody>
                    <a:bodyPr/>
                    <a:lstStyle/>
                    <a:p>
                      <a:pPr algn="ctr"/>
                      <a:r>
                        <a:rPr kumimoji="1" lang="ja-JP" altLang="en-US" sz="1050" dirty="0" smtClean="0">
                          <a:latin typeface="ＭＳ Ｐゴシック" panose="020B0600070205080204" pitchFamily="50" charset="-128"/>
                          <a:ea typeface="ＭＳ Ｐゴシック" panose="020B0600070205080204" pitchFamily="50" charset="-128"/>
                        </a:rPr>
                        <a:t>ブロック</a:t>
                      </a:r>
                      <a:r>
                        <a:rPr kumimoji="1" lang="en-US" altLang="ja-JP" sz="1050" dirty="0" smtClean="0">
                          <a:latin typeface="ＭＳ Ｐゴシック" panose="020B0600070205080204" pitchFamily="50" charset="-128"/>
                          <a:ea typeface="ＭＳ Ｐゴシック" panose="020B0600070205080204" pitchFamily="50" charset="-128"/>
                        </a:rPr>
                        <a:t>E</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rowSpan="2">
                  <a:txBody>
                    <a:bodyPr/>
                    <a:lstStyle/>
                    <a:p>
                      <a:pPr algn="ctr"/>
                      <a:r>
                        <a:rPr kumimoji="1" lang="en-US" altLang="ja-JP" sz="1200" dirty="0" smtClean="0">
                          <a:latin typeface="ＭＳ Ｐゴシック" panose="020B0600070205080204" pitchFamily="50" charset="-128"/>
                          <a:ea typeface="ＭＳ Ｐゴシック" panose="020B0600070205080204" pitchFamily="50" charset="-128"/>
                        </a:rPr>
                        <a:t>0.98</a:t>
                      </a:r>
                      <a:endParaRPr kumimoji="1" lang="ja-JP" altLang="en-US" sz="120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3514313035"/>
                  </a:ext>
                </a:extLst>
              </a:tr>
              <a:tr h="263770">
                <a:tc>
                  <a:txBody>
                    <a:bodyPr/>
                    <a:lstStyle/>
                    <a:p>
                      <a:pPr algn="ctr"/>
                      <a:r>
                        <a:rPr kumimoji="1" lang="ja-JP" altLang="en-US" sz="1050" dirty="0" smtClean="0">
                          <a:latin typeface="ＭＳ Ｐゴシック" panose="020B0600070205080204" pitchFamily="50" charset="-128"/>
                          <a:ea typeface="ＭＳ Ｐゴシック" panose="020B0600070205080204" pitchFamily="50" charset="-128"/>
                        </a:rPr>
                        <a:t>ブロック</a:t>
                      </a:r>
                      <a:r>
                        <a:rPr kumimoji="1" lang="en-US" altLang="ja-JP" sz="1050" dirty="0" smtClean="0">
                          <a:latin typeface="ＭＳ Ｐゴシック" panose="020B0600070205080204" pitchFamily="50" charset="-128"/>
                          <a:ea typeface="ＭＳ Ｐゴシック" panose="020B0600070205080204" pitchFamily="50" charset="-128"/>
                        </a:rPr>
                        <a:t>F</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vMerge="1">
                  <a:txBody>
                    <a:bodyPr/>
                    <a:lstStyle/>
                    <a:p>
                      <a:pPr algn="ctr"/>
                      <a:endParaRPr kumimoji="1" lang="ja-JP" altLang="en-US" sz="120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3171566217"/>
                  </a:ext>
                </a:extLst>
              </a:tr>
              <a:tr h="263770">
                <a:tc>
                  <a:txBody>
                    <a:bodyPr/>
                    <a:lstStyle/>
                    <a:p>
                      <a:pPr algn="ctr"/>
                      <a:r>
                        <a:rPr kumimoji="1" lang="en-US" altLang="ja-JP" sz="1050" dirty="0" smtClean="0">
                          <a:latin typeface="ＭＳ Ｐゴシック" panose="020B0600070205080204" pitchFamily="50" charset="-128"/>
                          <a:ea typeface="ＭＳ Ｐゴシック" panose="020B0600070205080204" pitchFamily="50" charset="-128"/>
                        </a:rPr>
                        <a:t>…</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050" dirty="0" smtClean="0">
                          <a:latin typeface="ＭＳ Ｐゴシック" panose="020B0600070205080204" pitchFamily="50" charset="-128"/>
                          <a:ea typeface="ＭＳ Ｐゴシック" panose="020B0600070205080204" pitchFamily="50" charset="-128"/>
                        </a:rPr>
                        <a:t>…</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grpSp>
        <p:nvGrpSpPr>
          <p:cNvPr id="7" name="グループ化 6"/>
          <p:cNvGrpSpPr/>
          <p:nvPr/>
        </p:nvGrpSpPr>
        <p:grpSpPr>
          <a:xfrm>
            <a:off x="2581041" y="1951639"/>
            <a:ext cx="3641805" cy="1104706"/>
            <a:chOff x="2517260" y="3234682"/>
            <a:chExt cx="3641805" cy="1104706"/>
          </a:xfrm>
        </p:grpSpPr>
        <p:cxnSp>
          <p:nvCxnSpPr>
            <p:cNvPr id="271" name="直線矢印コネクタ 270"/>
            <p:cNvCxnSpPr/>
            <p:nvPr/>
          </p:nvCxnSpPr>
          <p:spPr>
            <a:xfrm>
              <a:off x="3486466" y="3823916"/>
              <a:ext cx="315588" cy="1603"/>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268" name="グループ化 267"/>
            <p:cNvGrpSpPr/>
            <p:nvPr/>
          </p:nvGrpSpPr>
          <p:grpSpPr>
            <a:xfrm>
              <a:off x="2517260" y="3834670"/>
              <a:ext cx="912499" cy="504718"/>
              <a:chOff x="2242471" y="3967368"/>
              <a:chExt cx="912499" cy="504718"/>
            </a:xfrm>
          </p:grpSpPr>
          <p:sp>
            <p:nvSpPr>
              <p:cNvPr id="280" name="角丸四角形 279"/>
              <p:cNvSpPr/>
              <p:nvPr/>
            </p:nvSpPr>
            <p:spPr>
              <a:xfrm>
                <a:off x="2242471" y="4117967"/>
                <a:ext cx="912499" cy="354119"/>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1" name="正方形/長方形 280"/>
              <p:cNvSpPr/>
              <p:nvPr/>
            </p:nvSpPr>
            <p:spPr>
              <a:xfrm>
                <a:off x="2403323" y="3967368"/>
                <a:ext cx="604900" cy="257369"/>
              </a:xfrm>
              <a:prstGeom prst="rect">
                <a:avLst/>
              </a:prstGeom>
              <a:solidFill>
                <a:schemeClr val="bg1"/>
              </a:solidFill>
            </p:spPr>
            <p:txBody>
              <a:bodyPr wrap="none" lIns="36000" tIns="36000" rIns="36000" bIns="3600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en-US" altLang="ja-JP" sz="1200" b="1" dirty="0" smtClean="0">
                    <a:latin typeface="+mn-lt"/>
                  </a:rPr>
                  <a:t>ADDED</a:t>
                </a:r>
                <a:endParaRPr kumimoji="1" lang="en-US" altLang="ja-JP" sz="1200" b="1" dirty="0">
                  <a:latin typeface="+mn-lt"/>
                </a:endParaRPr>
              </a:p>
            </p:txBody>
          </p:sp>
          <p:sp>
            <p:nvSpPr>
              <p:cNvPr id="282" name="正方形/長方形 281"/>
              <p:cNvSpPr/>
              <p:nvPr/>
            </p:nvSpPr>
            <p:spPr>
              <a:xfrm>
                <a:off x="2304774" y="4178474"/>
                <a:ext cx="838692" cy="276999"/>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200" dirty="0" smtClean="0">
                    <a:latin typeface="+mn-lt"/>
                  </a:rPr>
                  <a:t>ブロック</a:t>
                </a:r>
                <a:r>
                  <a:rPr lang="en-US" altLang="ja-JP" sz="1200" dirty="0" smtClean="0">
                    <a:latin typeface="+mn-lt"/>
                  </a:rPr>
                  <a:t> G</a:t>
                </a:r>
                <a:endParaRPr kumimoji="1" lang="en-US" altLang="ja-JP" sz="1200" dirty="0">
                  <a:latin typeface="+mn-lt"/>
                </a:endParaRPr>
              </a:p>
            </p:txBody>
          </p:sp>
        </p:grpSp>
        <p:grpSp>
          <p:nvGrpSpPr>
            <p:cNvPr id="269" name="グループ化 268"/>
            <p:cNvGrpSpPr/>
            <p:nvPr/>
          </p:nvGrpSpPr>
          <p:grpSpPr>
            <a:xfrm>
              <a:off x="2527029" y="3234682"/>
              <a:ext cx="912499" cy="502735"/>
              <a:chOff x="2270586" y="3963357"/>
              <a:chExt cx="912499" cy="502735"/>
            </a:xfrm>
          </p:grpSpPr>
          <p:sp>
            <p:nvSpPr>
              <p:cNvPr id="277" name="角丸四角形 276"/>
              <p:cNvSpPr/>
              <p:nvPr/>
            </p:nvSpPr>
            <p:spPr>
              <a:xfrm>
                <a:off x="2270586" y="4111973"/>
                <a:ext cx="912499" cy="354119"/>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8" name="正方形/長方形 277"/>
              <p:cNvSpPr/>
              <p:nvPr/>
            </p:nvSpPr>
            <p:spPr>
              <a:xfrm>
                <a:off x="2332062" y="3963357"/>
                <a:ext cx="822908" cy="257369"/>
              </a:xfrm>
              <a:prstGeom prst="rect">
                <a:avLst/>
              </a:prstGeom>
              <a:solidFill>
                <a:schemeClr val="bg1"/>
              </a:solidFill>
            </p:spPr>
            <p:txBody>
              <a:bodyPr wrap="none" lIns="36000" tIns="36000" rIns="36000" bIns="3600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en-US" altLang="ja-JP" sz="1200" b="1" dirty="0" smtClean="0">
                    <a:latin typeface="+mn-lt"/>
                  </a:rPr>
                  <a:t>MODIFIED</a:t>
                </a:r>
                <a:endParaRPr kumimoji="1" lang="en-US" altLang="ja-JP" sz="1200" b="1" dirty="0">
                  <a:latin typeface="+mn-lt"/>
                </a:endParaRPr>
              </a:p>
            </p:txBody>
          </p:sp>
          <p:sp>
            <p:nvSpPr>
              <p:cNvPr id="279" name="正方形/長方形 278"/>
              <p:cNvSpPr/>
              <p:nvPr/>
            </p:nvSpPr>
            <p:spPr>
              <a:xfrm>
                <a:off x="2336095" y="4172480"/>
                <a:ext cx="832280" cy="276999"/>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200" dirty="0" smtClean="0">
                    <a:latin typeface="+mn-lt"/>
                  </a:rPr>
                  <a:t>ブロック</a:t>
                </a:r>
                <a:r>
                  <a:rPr lang="en-US" altLang="ja-JP" sz="1200" dirty="0" smtClean="0">
                    <a:latin typeface="+mn-lt"/>
                  </a:rPr>
                  <a:t> A</a:t>
                </a:r>
                <a:endParaRPr kumimoji="1" lang="en-US" altLang="ja-JP" sz="1200" dirty="0">
                  <a:latin typeface="+mn-lt"/>
                </a:endParaRPr>
              </a:p>
            </p:txBody>
          </p:sp>
        </p:grpSp>
        <p:cxnSp>
          <p:nvCxnSpPr>
            <p:cNvPr id="197" name="直線矢印コネクタ 196"/>
            <p:cNvCxnSpPr/>
            <p:nvPr/>
          </p:nvCxnSpPr>
          <p:spPr>
            <a:xfrm>
              <a:off x="4685822" y="3823916"/>
              <a:ext cx="315588" cy="1603"/>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98" name="直線矢印コネクタ 197"/>
            <p:cNvCxnSpPr/>
            <p:nvPr/>
          </p:nvCxnSpPr>
          <p:spPr>
            <a:xfrm>
              <a:off x="5843477" y="3823916"/>
              <a:ext cx="315588" cy="1603"/>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sp>
        <p:nvSpPr>
          <p:cNvPr id="266" name="正方形/長方形 265"/>
          <p:cNvSpPr/>
          <p:nvPr/>
        </p:nvSpPr>
        <p:spPr>
          <a:xfrm>
            <a:off x="2244878" y="4664601"/>
            <a:ext cx="1620957" cy="584775"/>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600" dirty="0" smtClean="0">
                <a:latin typeface="+mn-ea"/>
                <a:ea typeface="+mn-ea"/>
              </a:rPr>
              <a:t>分類された</a:t>
            </a:r>
            <a:r>
              <a:rPr lang="en-US" altLang="ja-JP" sz="1600" dirty="0" smtClean="0">
                <a:latin typeface="+mn-ea"/>
                <a:ea typeface="+mn-ea"/>
              </a:rPr>
              <a:t/>
            </a:r>
            <a:br>
              <a:rPr lang="en-US" altLang="ja-JP" sz="1600" dirty="0" smtClean="0">
                <a:latin typeface="+mn-ea"/>
                <a:ea typeface="+mn-ea"/>
              </a:rPr>
            </a:br>
            <a:r>
              <a:rPr lang="ja-JP" altLang="en-US" sz="1600" dirty="0" smtClean="0">
                <a:latin typeface="+mn-ea"/>
                <a:ea typeface="+mn-ea"/>
              </a:rPr>
              <a:t>コードブロック</a:t>
            </a:r>
            <a:endParaRPr kumimoji="1" lang="en-US" altLang="ja-JP" sz="1600" dirty="0">
              <a:latin typeface="+mn-ea"/>
              <a:ea typeface="+mn-ea"/>
            </a:endParaRPr>
          </a:p>
        </p:txBody>
      </p:sp>
      <p:grpSp>
        <p:nvGrpSpPr>
          <p:cNvPr id="267" name="グループ化 266"/>
          <p:cNvGrpSpPr/>
          <p:nvPr/>
        </p:nvGrpSpPr>
        <p:grpSpPr>
          <a:xfrm>
            <a:off x="2578479" y="3181462"/>
            <a:ext cx="912499" cy="485983"/>
            <a:chOff x="2238652" y="3872150"/>
            <a:chExt cx="912499" cy="485983"/>
          </a:xfrm>
        </p:grpSpPr>
        <p:sp>
          <p:nvSpPr>
            <p:cNvPr id="283" name="角丸四角形 282"/>
            <p:cNvSpPr/>
            <p:nvPr/>
          </p:nvSpPr>
          <p:spPr>
            <a:xfrm>
              <a:off x="2238652" y="4004014"/>
              <a:ext cx="912499" cy="354119"/>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4" name="正方形/長方形 283"/>
            <p:cNvSpPr/>
            <p:nvPr/>
          </p:nvSpPr>
          <p:spPr>
            <a:xfrm>
              <a:off x="2352893" y="3872150"/>
              <a:ext cx="715251" cy="257369"/>
            </a:xfrm>
            <a:prstGeom prst="rect">
              <a:avLst/>
            </a:prstGeom>
            <a:solidFill>
              <a:schemeClr val="bg1"/>
            </a:solidFill>
          </p:spPr>
          <p:txBody>
            <a:bodyPr wrap="none" lIns="36000" tIns="36000" rIns="36000" bIns="3600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en-US" altLang="ja-JP" sz="1200" b="1" dirty="0" smtClean="0">
                  <a:latin typeface="+mn-lt"/>
                </a:rPr>
                <a:t>DELETED</a:t>
              </a:r>
              <a:endParaRPr kumimoji="1" lang="en-US" altLang="ja-JP" sz="1200" b="1" dirty="0">
                <a:latin typeface="+mn-lt"/>
              </a:endParaRPr>
            </a:p>
          </p:txBody>
        </p:sp>
        <p:sp>
          <p:nvSpPr>
            <p:cNvPr id="285" name="正方形/長方形 284"/>
            <p:cNvSpPr/>
            <p:nvPr/>
          </p:nvSpPr>
          <p:spPr>
            <a:xfrm>
              <a:off x="2320991" y="4064521"/>
              <a:ext cx="798617" cy="276999"/>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200" dirty="0" smtClean="0">
                  <a:latin typeface="+mn-lt"/>
                </a:rPr>
                <a:t>ブロック</a:t>
              </a:r>
              <a:r>
                <a:rPr lang="en-US" altLang="ja-JP" sz="1200" dirty="0">
                  <a:latin typeface="+mn-lt"/>
                </a:rPr>
                <a:t>D</a:t>
              </a:r>
              <a:endParaRPr kumimoji="1" lang="en-US" altLang="ja-JP" sz="1200" dirty="0">
                <a:latin typeface="+mn-lt"/>
              </a:endParaRPr>
            </a:p>
          </p:txBody>
        </p:sp>
      </p:grpSp>
      <p:grpSp>
        <p:nvGrpSpPr>
          <p:cNvPr id="15" name="グループ化 14"/>
          <p:cNvGrpSpPr/>
          <p:nvPr/>
        </p:nvGrpSpPr>
        <p:grpSpPr>
          <a:xfrm>
            <a:off x="2578622" y="3805103"/>
            <a:ext cx="912499" cy="832951"/>
            <a:chOff x="2536625" y="3233640"/>
            <a:chExt cx="912499" cy="515015"/>
          </a:xfrm>
        </p:grpSpPr>
        <p:grpSp>
          <p:nvGrpSpPr>
            <p:cNvPr id="272" name="グループ化 271"/>
            <p:cNvGrpSpPr/>
            <p:nvPr/>
          </p:nvGrpSpPr>
          <p:grpSpPr>
            <a:xfrm>
              <a:off x="2536625" y="3233640"/>
              <a:ext cx="912499" cy="515015"/>
              <a:chOff x="2242471" y="3991240"/>
              <a:chExt cx="912499" cy="515015"/>
            </a:xfrm>
          </p:grpSpPr>
          <p:sp>
            <p:nvSpPr>
              <p:cNvPr id="274" name="角丸四角形 273"/>
              <p:cNvSpPr/>
              <p:nvPr/>
            </p:nvSpPr>
            <p:spPr>
              <a:xfrm>
                <a:off x="2242471" y="4058243"/>
                <a:ext cx="912499" cy="42523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5" name="正方形/長方形 274"/>
              <p:cNvSpPr/>
              <p:nvPr/>
            </p:nvSpPr>
            <p:spPr>
              <a:xfrm>
                <a:off x="2389657" y="3991240"/>
                <a:ext cx="606952" cy="184666"/>
              </a:xfrm>
              <a:prstGeom prst="rect">
                <a:avLst/>
              </a:prstGeom>
              <a:solidFill>
                <a:schemeClr val="bg1"/>
              </a:solidFill>
            </p:spPr>
            <p:txBody>
              <a:bodyPr wrap="none" lIns="36000" tIns="0" rIns="36000" bIns="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kumimoji="1" lang="en-US" altLang="ja-JP" sz="1200" b="1" dirty="0" smtClean="0">
                    <a:latin typeface="+mn-lt"/>
                  </a:rPr>
                  <a:t>STABLE</a:t>
                </a:r>
                <a:endParaRPr kumimoji="1" lang="en-US" altLang="ja-JP" sz="1200" b="1" dirty="0">
                  <a:latin typeface="+mn-lt"/>
                </a:endParaRPr>
              </a:p>
            </p:txBody>
          </p:sp>
          <p:sp>
            <p:nvSpPr>
              <p:cNvPr id="276" name="正方形/長方形 275"/>
              <p:cNvSpPr/>
              <p:nvPr/>
            </p:nvSpPr>
            <p:spPr>
              <a:xfrm>
                <a:off x="2303554" y="4051256"/>
                <a:ext cx="816595" cy="285448"/>
              </a:xfrm>
              <a:prstGeom prst="rect">
                <a:avLst/>
              </a:prstGeom>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200" dirty="0">
                    <a:latin typeface="+mn-lt"/>
                  </a:rPr>
                  <a:t>ブロック</a:t>
                </a:r>
                <a:r>
                  <a:rPr lang="en-US" altLang="ja-JP" sz="1200" dirty="0" smtClean="0">
                    <a:latin typeface="+mn-lt"/>
                  </a:rPr>
                  <a:t> </a:t>
                </a:r>
                <a:r>
                  <a:rPr lang="en-US" altLang="ja-JP" sz="1200" dirty="0">
                    <a:latin typeface="+mn-lt"/>
                  </a:rPr>
                  <a:t>B</a:t>
                </a:r>
                <a:endParaRPr lang="en-US" altLang="ja-JP" sz="1200" dirty="0" smtClean="0">
                  <a:latin typeface="+mn-lt"/>
                </a:endParaRPr>
              </a:p>
              <a:p>
                <a:pPr algn="ctr"/>
                <a:endParaRPr lang="en-US" altLang="ja-JP" sz="1200" dirty="0" smtClean="0">
                  <a:latin typeface="+mn-lt"/>
                </a:endParaRPr>
              </a:p>
            </p:txBody>
          </p:sp>
          <p:sp>
            <p:nvSpPr>
              <p:cNvPr id="156" name="正方形/長方形 155"/>
              <p:cNvSpPr/>
              <p:nvPr/>
            </p:nvSpPr>
            <p:spPr>
              <a:xfrm>
                <a:off x="2318477" y="4334986"/>
                <a:ext cx="808235" cy="171269"/>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200" dirty="0">
                    <a:latin typeface="+mn-lt"/>
                  </a:rPr>
                  <a:t>ブロック</a:t>
                </a:r>
                <a:r>
                  <a:rPr lang="en-US" altLang="ja-JP" sz="1200" dirty="0" smtClean="0">
                    <a:latin typeface="+mn-lt"/>
                  </a:rPr>
                  <a:t> F</a:t>
                </a:r>
              </a:p>
            </p:txBody>
          </p:sp>
          <p:sp>
            <p:nvSpPr>
              <p:cNvPr id="157" name="正方形/長方形 156"/>
              <p:cNvSpPr/>
              <p:nvPr/>
            </p:nvSpPr>
            <p:spPr>
              <a:xfrm>
                <a:off x="2316874" y="4227078"/>
                <a:ext cx="811441" cy="171269"/>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200" dirty="0">
                    <a:latin typeface="+mn-lt"/>
                  </a:rPr>
                  <a:t>ブロック</a:t>
                </a:r>
                <a:r>
                  <a:rPr lang="en-US" altLang="ja-JP" sz="1200" dirty="0" smtClean="0">
                    <a:latin typeface="+mn-lt"/>
                  </a:rPr>
                  <a:t> </a:t>
                </a:r>
                <a:r>
                  <a:rPr lang="en-US" altLang="ja-JP" sz="1200" dirty="0">
                    <a:latin typeface="+mn-lt"/>
                  </a:rPr>
                  <a:t>E</a:t>
                </a:r>
                <a:endParaRPr lang="en-US" altLang="ja-JP" sz="1200" dirty="0" smtClean="0">
                  <a:latin typeface="+mn-lt"/>
                </a:endParaRPr>
              </a:p>
            </p:txBody>
          </p:sp>
        </p:grpSp>
        <p:sp>
          <p:nvSpPr>
            <p:cNvPr id="187" name="テキスト ボックス 186"/>
            <p:cNvSpPr txBox="1"/>
            <p:nvPr/>
          </p:nvSpPr>
          <p:spPr>
            <a:xfrm>
              <a:off x="2801141" y="3388212"/>
              <a:ext cx="400110" cy="271869"/>
            </a:xfrm>
            <a:prstGeom prst="rect">
              <a:avLst/>
            </a:prstGeom>
            <a:noFill/>
          </p:spPr>
          <p:txBody>
            <a:bodyPr vert="eaVert" wrap="none" rtlCol="0">
              <a:spAutoFit/>
            </a:bodyPr>
            <a:lstStyle/>
            <a:p>
              <a:r>
                <a:rPr kumimoji="1" lang="ja-JP" altLang="en-US" sz="1400" dirty="0" smtClean="0"/>
                <a:t>・・</a:t>
              </a:r>
              <a:endParaRPr kumimoji="1" lang="ja-JP" altLang="en-US" sz="1400" dirty="0"/>
            </a:p>
          </p:txBody>
        </p:sp>
      </p:grpSp>
      <p:grpSp>
        <p:nvGrpSpPr>
          <p:cNvPr id="25" name="グループ化 24"/>
          <p:cNvGrpSpPr/>
          <p:nvPr/>
        </p:nvGrpSpPr>
        <p:grpSpPr>
          <a:xfrm>
            <a:off x="271572" y="2167421"/>
            <a:ext cx="1089894" cy="3016564"/>
            <a:chOff x="7726" y="2167421"/>
            <a:chExt cx="1089894" cy="3016564"/>
          </a:xfrm>
        </p:grpSpPr>
        <p:sp>
          <p:nvSpPr>
            <p:cNvPr id="288" name="テキスト ボックス 287"/>
            <p:cNvSpPr txBox="1"/>
            <p:nvPr/>
          </p:nvSpPr>
          <p:spPr>
            <a:xfrm>
              <a:off x="7726" y="2949285"/>
              <a:ext cx="574196" cy="338554"/>
            </a:xfrm>
            <a:prstGeom prst="rect">
              <a:avLst/>
            </a:prstGeom>
            <a:noFill/>
          </p:spPr>
          <p:txBody>
            <a:bodyPr wrap="none" rtlCol="0">
              <a:spAutoFit/>
            </a:bodyPr>
            <a:lstStyle/>
            <a:p>
              <a:pPr algn="ctr"/>
              <a:r>
                <a:rPr lang="en-US" altLang="ja-JP" sz="1600" dirty="0" smtClean="0">
                  <a:latin typeface="+mn-lt"/>
                  <a:cs typeface="Calibri" panose="020F0502020204030204" pitchFamily="34" charset="0"/>
                </a:rPr>
                <a:t>Vt-1</a:t>
              </a:r>
              <a:endParaRPr lang="en-US" altLang="ja-JP" sz="2400" baseline="-16000" dirty="0" smtClean="0">
                <a:latin typeface="+mn-lt"/>
                <a:cs typeface="Calibri" panose="020F0502020204030204" pitchFamily="34" charset="0"/>
              </a:endParaRPr>
            </a:p>
          </p:txBody>
        </p:sp>
        <p:sp>
          <p:nvSpPr>
            <p:cNvPr id="289" name="テキスト ボックス 288"/>
            <p:cNvSpPr txBox="1"/>
            <p:nvPr/>
          </p:nvSpPr>
          <p:spPr>
            <a:xfrm>
              <a:off x="132480" y="4273499"/>
              <a:ext cx="381836" cy="338554"/>
            </a:xfrm>
            <a:prstGeom prst="rect">
              <a:avLst/>
            </a:prstGeom>
            <a:noFill/>
          </p:spPr>
          <p:txBody>
            <a:bodyPr wrap="none" rtlCol="0">
              <a:spAutoFit/>
            </a:bodyPr>
            <a:lstStyle/>
            <a:p>
              <a:pPr algn="ctr"/>
              <a:r>
                <a:rPr lang="en-US" altLang="ja-JP" sz="1600" dirty="0" err="1" smtClean="0">
                  <a:latin typeface="+mn-lt"/>
                  <a:cs typeface="Calibri" panose="020F0502020204030204" pitchFamily="34" charset="0"/>
                </a:rPr>
                <a:t>V</a:t>
              </a:r>
              <a:r>
                <a:rPr lang="en-US" altLang="ja-JP" sz="2400" baseline="-16000" dirty="0" err="1">
                  <a:latin typeface="+mn-lt"/>
                  <a:cs typeface="Calibri" panose="020F0502020204030204" pitchFamily="34" charset="0"/>
                </a:rPr>
                <a:t>t</a:t>
              </a:r>
              <a:endParaRPr lang="en-US" altLang="ja-JP" sz="2400" baseline="-16000" dirty="0" smtClean="0">
                <a:latin typeface="+mn-lt"/>
                <a:cs typeface="Calibri" panose="020F0502020204030204" pitchFamily="34" charset="0"/>
              </a:endParaRPr>
            </a:p>
          </p:txBody>
        </p:sp>
        <p:grpSp>
          <p:nvGrpSpPr>
            <p:cNvPr id="290" name="グループ化 289"/>
            <p:cNvGrpSpPr/>
            <p:nvPr/>
          </p:nvGrpSpPr>
          <p:grpSpPr>
            <a:xfrm>
              <a:off x="145168" y="2167421"/>
              <a:ext cx="687478" cy="808684"/>
              <a:chOff x="247500" y="2645119"/>
              <a:chExt cx="736626" cy="825217"/>
            </a:xfrm>
          </p:grpSpPr>
          <p:sp>
            <p:nvSpPr>
              <p:cNvPr id="301" name="メモ 300"/>
              <p:cNvSpPr/>
              <p:nvPr/>
            </p:nvSpPr>
            <p:spPr>
              <a:xfrm rot="10800000">
                <a:off x="247500" y="2645119"/>
                <a:ext cx="621521" cy="709718"/>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kumimoji="1" lang="ja-JP" altLang="en-US" sz="1200"/>
              </a:p>
            </p:txBody>
          </p:sp>
          <p:sp>
            <p:nvSpPr>
              <p:cNvPr id="302" name="メモ 301"/>
              <p:cNvSpPr/>
              <p:nvPr/>
            </p:nvSpPr>
            <p:spPr>
              <a:xfrm rot="10800000">
                <a:off x="304923" y="2702869"/>
                <a:ext cx="621521" cy="709718"/>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kumimoji="1" lang="ja-JP" altLang="en-US" sz="1200"/>
              </a:p>
            </p:txBody>
          </p:sp>
          <p:sp>
            <p:nvSpPr>
              <p:cNvPr id="303" name="メモ 302"/>
              <p:cNvSpPr/>
              <p:nvPr/>
            </p:nvSpPr>
            <p:spPr>
              <a:xfrm rot="10800000">
                <a:off x="362604" y="2760618"/>
                <a:ext cx="621522" cy="709718"/>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kumimoji="1" lang="ja-JP" altLang="en-US" sz="1200"/>
              </a:p>
            </p:txBody>
          </p:sp>
          <p:sp>
            <p:nvSpPr>
              <p:cNvPr id="304" name="Freeform 13"/>
              <p:cNvSpPr>
                <a:spLocks/>
              </p:cNvSpPr>
              <p:nvPr/>
            </p:nvSpPr>
            <p:spPr bwMode="auto">
              <a:xfrm>
                <a:off x="482438" y="2916420"/>
                <a:ext cx="406440" cy="1989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36" name="Freeform 13"/>
              <p:cNvSpPr>
                <a:spLocks/>
              </p:cNvSpPr>
              <p:nvPr/>
            </p:nvSpPr>
            <p:spPr bwMode="auto">
              <a:xfrm>
                <a:off x="482438" y="3205723"/>
                <a:ext cx="406440" cy="1989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grpSp>
        <p:cxnSp>
          <p:nvCxnSpPr>
            <p:cNvPr id="292" name="直線矢印コネクタ 291"/>
            <p:cNvCxnSpPr>
              <a:stCxn id="303" idx="1"/>
            </p:cNvCxnSpPr>
            <p:nvPr/>
          </p:nvCxnSpPr>
          <p:spPr>
            <a:xfrm>
              <a:off x="832646" y="2628355"/>
              <a:ext cx="250463" cy="428135"/>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3" name="直線矢印コネクタ 292"/>
            <p:cNvCxnSpPr>
              <a:stCxn id="140" idx="1"/>
            </p:cNvCxnSpPr>
            <p:nvPr/>
          </p:nvCxnSpPr>
          <p:spPr>
            <a:xfrm flipV="1">
              <a:off x="832646" y="3569661"/>
              <a:ext cx="264974" cy="420405"/>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94" name="テキスト ボックス 293"/>
            <p:cNvSpPr txBox="1"/>
            <p:nvPr/>
          </p:nvSpPr>
          <p:spPr>
            <a:xfrm>
              <a:off x="448619" y="2980713"/>
              <a:ext cx="453970" cy="307777"/>
            </a:xfrm>
            <a:prstGeom prst="rect">
              <a:avLst/>
            </a:prstGeom>
            <a:noFill/>
          </p:spPr>
          <p:txBody>
            <a:bodyPr wrap="none" rtlCol="0">
              <a:spAutoFit/>
            </a:bodyPr>
            <a:lstStyle/>
            <a:p>
              <a:r>
                <a:rPr kumimoji="1" lang="ja-JP" altLang="en-US" sz="1400" dirty="0" smtClean="0"/>
                <a:t>・・・</a:t>
              </a:r>
              <a:endParaRPr kumimoji="1" lang="ja-JP" altLang="en-US" sz="1400" dirty="0"/>
            </a:p>
          </p:txBody>
        </p:sp>
        <p:sp>
          <p:nvSpPr>
            <p:cNvPr id="295" name="テキスト ボックス 294"/>
            <p:cNvSpPr txBox="1"/>
            <p:nvPr/>
          </p:nvSpPr>
          <p:spPr>
            <a:xfrm>
              <a:off x="449570" y="4325222"/>
              <a:ext cx="453970" cy="307777"/>
            </a:xfrm>
            <a:prstGeom prst="rect">
              <a:avLst/>
            </a:prstGeom>
            <a:noFill/>
          </p:spPr>
          <p:txBody>
            <a:bodyPr wrap="none" rtlCol="0">
              <a:spAutoFit/>
            </a:bodyPr>
            <a:lstStyle/>
            <a:p>
              <a:r>
                <a:rPr kumimoji="1" lang="ja-JP" altLang="en-US" sz="1400" dirty="0" smtClean="0"/>
                <a:t>・・・</a:t>
              </a:r>
              <a:endParaRPr kumimoji="1" lang="ja-JP" altLang="en-US" sz="1400" dirty="0"/>
            </a:p>
          </p:txBody>
        </p:sp>
        <p:sp>
          <p:nvSpPr>
            <p:cNvPr id="317" name="テキスト ボックス 9"/>
            <p:cNvSpPr txBox="1"/>
            <p:nvPr/>
          </p:nvSpPr>
          <p:spPr>
            <a:xfrm>
              <a:off x="59464" y="4599210"/>
              <a:ext cx="800219" cy="584775"/>
            </a:xfrm>
            <a:prstGeom prst="rect">
              <a:avLst/>
            </a:prstGeom>
            <a:noFill/>
          </p:spPr>
          <p:txBody>
            <a:bodyPr wrap="non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600" dirty="0" smtClean="0">
                  <a:latin typeface="Segoe UI" panose="020B0502040204020203" pitchFamily="34" charset="0"/>
                  <a:ea typeface="メイリオ" panose="020B0604030504040204" pitchFamily="50" charset="-128"/>
                </a:rPr>
                <a:t>ソース</a:t>
              </a:r>
              <a:r>
                <a:rPr lang="en-US" altLang="ja-JP" sz="1600" dirty="0" smtClean="0">
                  <a:latin typeface="Segoe UI" panose="020B0502040204020203" pitchFamily="34" charset="0"/>
                  <a:ea typeface="メイリオ" panose="020B0604030504040204" pitchFamily="50" charset="-128"/>
                </a:rPr>
                <a:t/>
              </a:r>
              <a:br>
                <a:rPr lang="en-US" altLang="ja-JP" sz="1600" dirty="0" smtClean="0">
                  <a:latin typeface="Segoe UI" panose="020B0502040204020203" pitchFamily="34" charset="0"/>
                  <a:ea typeface="メイリオ" panose="020B0604030504040204" pitchFamily="50" charset="-128"/>
                </a:rPr>
              </a:br>
              <a:r>
                <a:rPr lang="ja-JP" altLang="en-US" sz="1600" dirty="0" smtClean="0">
                  <a:latin typeface="Segoe UI" panose="020B0502040204020203" pitchFamily="34" charset="0"/>
                  <a:ea typeface="メイリオ" panose="020B0604030504040204" pitchFamily="50" charset="-128"/>
                </a:rPr>
                <a:t>コー</a:t>
              </a:r>
              <a:r>
                <a:rPr lang="ja-JP" altLang="en-US" sz="1600" dirty="0">
                  <a:latin typeface="Segoe UI" panose="020B0502040204020203" pitchFamily="34" charset="0"/>
                  <a:ea typeface="メイリオ" panose="020B0604030504040204" pitchFamily="50" charset="-128"/>
                </a:rPr>
                <a:t>ド</a:t>
              </a:r>
              <a:endParaRPr kumimoji="1" lang="ja-JP" altLang="en-US" sz="1600" dirty="0">
                <a:latin typeface="Segoe UI" panose="020B0502040204020203" pitchFamily="34" charset="0"/>
                <a:ea typeface="メイリオ" panose="020B0604030504040204" pitchFamily="50" charset="-128"/>
              </a:endParaRPr>
            </a:p>
          </p:txBody>
        </p:sp>
        <p:grpSp>
          <p:nvGrpSpPr>
            <p:cNvPr id="137" name="グループ化 136"/>
            <p:cNvGrpSpPr/>
            <p:nvPr/>
          </p:nvGrpSpPr>
          <p:grpSpPr>
            <a:xfrm>
              <a:off x="145168" y="3529132"/>
              <a:ext cx="687478" cy="808684"/>
              <a:chOff x="247500" y="2645119"/>
              <a:chExt cx="736626" cy="825217"/>
            </a:xfrm>
          </p:grpSpPr>
          <p:sp>
            <p:nvSpPr>
              <p:cNvPr id="138" name="メモ 137"/>
              <p:cNvSpPr/>
              <p:nvPr/>
            </p:nvSpPr>
            <p:spPr>
              <a:xfrm rot="10800000">
                <a:off x="247500" y="2645119"/>
                <a:ext cx="621521" cy="709718"/>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kumimoji="1" lang="ja-JP" altLang="en-US" sz="1200"/>
              </a:p>
            </p:txBody>
          </p:sp>
          <p:sp>
            <p:nvSpPr>
              <p:cNvPr id="139" name="メモ 138"/>
              <p:cNvSpPr/>
              <p:nvPr/>
            </p:nvSpPr>
            <p:spPr>
              <a:xfrm rot="10800000">
                <a:off x="304923" y="2702869"/>
                <a:ext cx="621521" cy="709718"/>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kumimoji="1" lang="ja-JP" altLang="en-US" sz="1200"/>
              </a:p>
            </p:txBody>
          </p:sp>
          <p:sp>
            <p:nvSpPr>
              <p:cNvPr id="140" name="メモ 139"/>
              <p:cNvSpPr/>
              <p:nvPr/>
            </p:nvSpPr>
            <p:spPr>
              <a:xfrm rot="10800000">
                <a:off x="362604" y="2760618"/>
                <a:ext cx="621522" cy="709718"/>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kumimoji="1" lang="ja-JP" altLang="en-US" sz="1200"/>
              </a:p>
            </p:txBody>
          </p:sp>
          <p:sp>
            <p:nvSpPr>
              <p:cNvPr id="141" name="Freeform 13"/>
              <p:cNvSpPr>
                <a:spLocks/>
              </p:cNvSpPr>
              <p:nvPr/>
            </p:nvSpPr>
            <p:spPr bwMode="auto">
              <a:xfrm>
                <a:off x="482438" y="2916420"/>
                <a:ext cx="406440" cy="1989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42" name="Freeform 13"/>
              <p:cNvSpPr>
                <a:spLocks/>
              </p:cNvSpPr>
              <p:nvPr/>
            </p:nvSpPr>
            <p:spPr bwMode="auto">
              <a:xfrm>
                <a:off x="482438" y="3205723"/>
                <a:ext cx="406440" cy="1989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grpSp>
      </p:grpSp>
      <p:grpSp>
        <p:nvGrpSpPr>
          <p:cNvPr id="107" name="グループ化 106"/>
          <p:cNvGrpSpPr/>
          <p:nvPr/>
        </p:nvGrpSpPr>
        <p:grpSpPr>
          <a:xfrm>
            <a:off x="1123529" y="2277315"/>
            <a:ext cx="1467281" cy="2654746"/>
            <a:chOff x="964238" y="2031007"/>
            <a:chExt cx="1467281" cy="2654746"/>
          </a:xfrm>
        </p:grpSpPr>
        <p:cxnSp>
          <p:nvCxnSpPr>
            <p:cNvPr id="242" name="直線矢印コネクタ 241"/>
            <p:cNvCxnSpPr>
              <a:stCxn id="144" idx="1"/>
            </p:cNvCxnSpPr>
            <p:nvPr/>
          </p:nvCxnSpPr>
          <p:spPr>
            <a:xfrm>
              <a:off x="1842806" y="2402733"/>
              <a:ext cx="570561" cy="1379463"/>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44" name="正方形/長方形 243"/>
            <p:cNvSpPr/>
            <p:nvPr/>
          </p:nvSpPr>
          <p:spPr>
            <a:xfrm>
              <a:off x="964238" y="4193310"/>
              <a:ext cx="1210588" cy="492443"/>
            </a:xfrm>
            <a:prstGeom prst="rect">
              <a:avLst/>
            </a:prstGeom>
          </p:spPr>
          <p:txBody>
            <a:bodyPr wrap="none" tIns="0" bIns="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600" dirty="0" smtClean="0">
                  <a:latin typeface="+mn-ea"/>
                  <a:ea typeface="+mn-ea"/>
                </a:rPr>
                <a:t>分類された</a:t>
              </a:r>
              <a:r>
                <a:rPr lang="en-US" altLang="ja-JP" sz="1600" dirty="0" smtClean="0">
                  <a:latin typeface="+mn-ea"/>
                  <a:ea typeface="+mn-ea"/>
                </a:rPr>
                <a:t/>
              </a:r>
              <a:br>
                <a:rPr lang="en-US" altLang="ja-JP" sz="1600" dirty="0" smtClean="0">
                  <a:latin typeface="+mn-ea"/>
                  <a:ea typeface="+mn-ea"/>
                </a:rPr>
              </a:br>
              <a:r>
                <a:rPr lang="ja-JP" altLang="en-US" sz="1600" dirty="0" smtClean="0">
                  <a:latin typeface="+mn-ea"/>
                  <a:ea typeface="+mn-ea"/>
                </a:rPr>
                <a:t>ファイル</a:t>
              </a:r>
              <a:endParaRPr kumimoji="1" lang="en-US" altLang="ja-JP" sz="1600" dirty="0">
                <a:latin typeface="+mn-ea"/>
                <a:ea typeface="+mn-ea"/>
              </a:endParaRPr>
            </a:p>
          </p:txBody>
        </p:sp>
        <p:sp>
          <p:nvSpPr>
            <p:cNvPr id="246" name="正方形/長方形 245"/>
            <p:cNvSpPr/>
            <p:nvPr/>
          </p:nvSpPr>
          <p:spPr>
            <a:xfrm>
              <a:off x="1489977" y="4144710"/>
              <a:ext cx="184730" cy="338554"/>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endParaRPr kumimoji="1" lang="en-US" altLang="ja-JP" sz="1600" dirty="0">
                <a:latin typeface="+mn-ea"/>
                <a:ea typeface="+mn-ea"/>
              </a:endParaRPr>
            </a:p>
          </p:txBody>
        </p:sp>
        <p:cxnSp>
          <p:nvCxnSpPr>
            <p:cNvPr id="323" name="直線矢印コネクタ 322"/>
            <p:cNvCxnSpPr>
              <a:stCxn id="144" idx="1"/>
              <a:endCxn id="283" idx="1"/>
            </p:cNvCxnSpPr>
            <p:nvPr/>
          </p:nvCxnSpPr>
          <p:spPr>
            <a:xfrm>
              <a:off x="1842806" y="2402733"/>
              <a:ext cx="576382" cy="841345"/>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6" name="直線矢印コネクタ 175"/>
            <p:cNvCxnSpPr>
              <a:stCxn id="144" idx="1"/>
              <a:endCxn id="277" idx="1"/>
            </p:cNvCxnSpPr>
            <p:nvPr/>
          </p:nvCxnSpPr>
          <p:spPr>
            <a:xfrm flipV="1">
              <a:off x="1842806" y="2031007"/>
              <a:ext cx="588713" cy="371726"/>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2" name="直線矢印コネクタ 181"/>
            <p:cNvCxnSpPr>
              <a:stCxn id="144" idx="1"/>
              <a:endCxn id="280" idx="1"/>
            </p:cNvCxnSpPr>
            <p:nvPr/>
          </p:nvCxnSpPr>
          <p:spPr>
            <a:xfrm>
              <a:off x="1842806" y="2402733"/>
              <a:ext cx="578944" cy="230245"/>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08" name="直線矢印コネクタ 207"/>
            <p:cNvCxnSpPr>
              <a:stCxn id="152" idx="1"/>
              <a:endCxn id="274" idx="1"/>
            </p:cNvCxnSpPr>
            <p:nvPr/>
          </p:nvCxnSpPr>
          <p:spPr>
            <a:xfrm>
              <a:off x="1842806" y="3515884"/>
              <a:ext cx="576525" cy="495155"/>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grpSp>
        <p:nvGrpSpPr>
          <p:cNvPr id="26" name="グループ化 25"/>
          <p:cNvGrpSpPr/>
          <p:nvPr/>
        </p:nvGrpSpPr>
        <p:grpSpPr>
          <a:xfrm>
            <a:off x="1298284" y="2301292"/>
            <a:ext cx="846707" cy="1045105"/>
            <a:chOff x="1240277" y="2301292"/>
            <a:chExt cx="846707" cy="1045105"/>
          </a:xfrm>
        </p:grpSpPr>
        <p:sp>
          <p:nvSpPr>
            <p:cNvPr id="144" name="メモ 143"/>
            <p:cNvSpPr/>
            <p:nvPr/>
          </p:nvSpPr>
          <p:spPr>
            <a:xfrm rot="10800000">
              <a:off x="1364036" y="2301292"/>
              <a:ext cx="580054" cy="695499"/>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kumimoji="1" lang="ja-JP" altLang="en-US" sz="1200"/>
            </a:p>
          </p:txBody>
        </p:sp>
        <p:sp>
          <p:nvSpPr>
            <p:cNvPr id="145" name="Freeform 13"/>
            <p:cNvSpPr>
              <a:spLocks/>
            </p:cNvSpPr>
            <p:nvPr/>
          </p:nvSpPr>
          <p:spPr bwMode="auto">
            <a:xfrm>
              <a:off x="1475875" y="2453973"/>
              <a:ext cx="379322" cy="1949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2">
                <a:lumMod val="7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46" name="Freeform 13"/>
            <p:cNvSpPr>
              <a:spLocks/>
            </p:cNvSpPr>
            <p:nvPr/>
          </p:nvSpPr>
          <p:spPr bwMode="auto">
            <a:xfrm>
              <a:off x="1475875" y="2737479"/>
              <a:ext cx="379322" cy="1949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47" name="正方形/長方形 146"/>
            <p:cNvSpPr/>
            <p:nvPr/>
          </p:nvSpPr>
          <p:spPr>
            <a:xfrm>
              <a:off x="1240277" y="3038620"/>
              <a:ext cx="846707" cy="307777"/>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400" dirty="0" smtClean="0">
                  <a:latin typeface="+mn-lt"/>
                </a:rPr>
                <a:t>変更あ</a:t>
              </a:r>
              <a:r>
                <a:rPr lang="ja-JP" altLang="en-US" sz="1400" dirty="0">
                  <a:latin typeface="+mn-lt"/>
                </a:rPr>
                <a:t>り</a:t>
              </a:r>
              <a:endParaRPr kumimoji="1" lang="en-US" altLang="ja-JP" sz="1400" dirty="0">
                <a:latin typeface="+mn-lt"/>
              </a:endParaRPr>
            </a:p>
          </p:txBody>
        </p:sp>
      </p:grpSp>
      <p:grpSp>
        <p:nvGrpSpPr>
          <p:cNvPr id="166" name="グループ化 165"/>
          <p:cNvGrpSpPr/>
          <p:nvPr/>
        </p:nvGrpSpPr>
        <p:grpSpPr>
          <a:xfrm>
            <a:off x="1299887" y="3414443"/>
            <a:ext cx="843501" cy="985581"/>
            <a:chOff x="1299887" y="3507783"/>
            <a:chExt cx="843501" cy="985581"/>
          </a:xfrm>
        </p:grpSpPr>
        <p:sp>
          <p:nvSpPr>
            <p:cNvPr id="152" name="メモ 151"/>
            <p:cNvSpPr/>
            <p:nvPr/>
          </p:nvSpPr>
          <p:spPr>
            <a:xfrm rot="10800000">
              <a:off x="1422043" y="3507783"/>
              <a:ext cx="580054" cy="695499"/>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kumimoji="1" lang="ja-JP" altLang="en-US" sz="1200"/>
            </a:p>
          </p:txBody>
        </p:sp>
        <p:sp>
          <p:nvSpPr>
            <p:cNvPr id="153" name="Freeform 13"/>
            <p:cNvSpPr>
              <a:spLocks/>
            </p:cNvSpPr>
            <p:nvPr/>
          </p:nvSpPr>
          <p:spPr bwMode="auto">
            <a:xfrm>
              <a:off x="1533882" y="3660464"/>
              <a:ext cx="379322" cy="1949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54" name="Freeform 13"/>
            <p:cNvSpPr>
              <a:spLocks/>
            </p:cNvSpPr>
            <p:nvPr/>
          </p:nvSpPr>
          <p:spPr bwMode="auto">
            <a:xfrm>
              <a:off x="1533882" y="3943970"/>
              <a:ext cx="379322" cy="1949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55" name="正方形/長方形 154"/>
            <p:cNvSpPr/>
            <p:nvPr/>
          </p:nvSpPr>
          <p:spPr>
            <a:xfrm>
              <a:off x="1299887" y="4185587"/>
              <a:ext cx="843501" cy="307777"/>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400" dirty="0" smtClean="0">
                  <a:latin typeface="+mn-lt"/>
                </a:rPr>
                <a:t>変更な</a:t>
              </a:r>
              <a:r>
                <a:rPr lang="ja-JP" altLang="en-US" sz="1400" dirty="0">
                  <a:latin typeface="+mn-lt"/>
                </a:rPr>
                <a:t>し</a:t>
              </a:r>
              <a:endParaRPr kumimoji="1" lang="en-US" altLang="ja-JP" sz="1400" dirty="0">
                <a:latin typeface="+mn-lt"/>
              </a:endParaRPr>
            </a:p>
          </p:txBody>
        </p:sp>
      </p:grpSp>
      <p:grpSp>
        <p:nvGrpSpPr>
          <p:cNvPr id="76" name="グループ化 75"/>
          <p:cNvGrpSpPr/>
          <p:nvPr/>
        </p:nvGrpSpPr>
        <p:grpSpPr>
          <a:xfrm>
            <a:off x="5491669" y="5102919"/>
            <a:ext cx="2031325" cy="1581619"/>
            <a:chOff x="5234290" y="5175620"/>
            <a:chExt cx="2031325" cy="1581619"/>
          </a:xfrm>
        </p:grpSpPr>
        <p:grpSp>
          <p:nvGrpSpPr>
            <p:cNvPr id="184" name="グループ化 183"/>
            <p:cNvGrpSpPr/>
            <p:nvPr/>
          </p:nvGrpSpPr>
          <p:grpSpPr>
            <a:xfrm>
              <a:off x="5481052" y="5637896"/>
              <a:ext cx="1569660" cy="716956"/>
              <a:chOff x="5481052" y="5264747"/>
              <a:chExt cx="1569660" cy="641958"/>
            </a:xfrm>
          </p:grpSpPr>
          <p:sp>
            <p:nvSpPr>
              <p:cNvPr id="185" name="円柱 184"/>
              <p:cNvSpPr/>
              <p:nvPr/>
            </p:nvSpPr>
            <p:spPr>
              <a:xfrm>
                <a:off x="5481052" y="5264747"/>
                <a:ext cx="1531718" cy="641958"/>
              </a:xfrm>
              <a:prstGeom prst="can">
                <a:avLst>
                  <a:gd name="adj" fmla="val 3914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6" name="テキスト ボックス 185"/>
              <p:cNvSpPr txBox="1"/>
              <p:nvPr/>
            </p:nvSpPr>
            <p:spPr>
              <a:xfrm>
                <a:off x="5481052" y="5606332"/>
                <a:ext cx="1569660" cy="248023"/>
              </a:xfrm>
              <a:prstGeom prst="rect">
                <a:avLst/>
              </a:prstGeom>
              <a:noFill/>
            </p:spPr>
            <p:txBody>
              <a:bodyPr wrap="none" rtlCol="0">
                <a:spAutoFit/>
              </a:bodyPr>
              <a:lstStyle/>
              <a:p>
                <a:r>
                  <a:rPr lang="ja-JP" altLang="en-US" sz="1200" dirty="0" smtClean="0">
                    <a:solidFill>
                      <a:schemeClr val="bg1"/>
                    </a:solidFill>
                    <a:latin typeface="+mn-ea"/>
                    <a:ea typeface="+mn-ea"/>
                  </a:rPr>
                  <a:t>コードブロック情報</a:t>
                </a:r>
                <a:endParaRPr kumimoji="1" lang="ja-JP" altLang="en-US" sz="1400" dirty="0">
                  <a:solidFill>
                    <a:schemeClr val="bg1"/>
                  </a:solidFill>
                  <a:latin typeface="+mn-ea"/>
                  <a:ea typeface="+mn-ea"/>
                </a:endParaRPr>
              </a:p>
            </p:txBody>
          </p:sp>
        </p:grpSp>
        <p:sp>
          <p:nvSpPr>
            <p:cNvPr id="239" name="テキスト ボックス 238"/>
            <p:cNvSpPr txBox="1"/>
            <p:nvPr/>
          </p:nvSpPr>
          <p:spPr>
            <a:xfrm>
              <a:off x="5234290" y="6418685"/>
              <a:ext cx="2031325" cy="338554"/>
            </a:xfrm>
            <a:prstGeom prst="rect">
              <a:avLst/>
            </a:prstGeom>
            <a:noFill/>
          </p:spPr>
          <p:txBody>
            <a:bodyPr wrap="none" rtlCol="0">
              <a:spAutoFit/>
            </a:bodyPr>
            <a:lstStyle/>
            <a:p>
              <a:r>
                <a:rPr lang="ja-JP" altLang="en-US" sz="1600" dirty="0" smtClean="0">
                  <a:latin typeface="+mn-ea"/>
                  <a:ea typeface="+mn-ea"/>
                </a:rPr>
                <a:t>コードクローン情報</a:t>
              </a:r>
              <a:endParaRPr kumimoji="1" lang="ja-JP" altLang="en-US" sz="1600" dirty="0">
                <a:latin typeface="+mn-ea"/>
                <a:ea typeface="+mn-ea"/>
              </a:endParaRPr>
            </a:p>
          </p:txBody>
        </p:sp>
        <p:grpSp>
          <p:nvGrpSpPr>
            <p:cNvPr id="75" name="グループ化 74"/>
            <p:cNvGrpSpPr/>
            <p:nvPr/>
          </p:nvGrpSpPr>
          <p:grpSpPr>
            <a:xfrm>
              <a:off x="5460142" y="5264747"/>
              <a:ext cx="1569660" cy="641958"/>
              <a:chOff x="5460142" y="5264747"/>
              <a:chExt cx="1569660" cy="641958"/>
            </a:xfrm>
          </p:grpSpPr>
          <p:sp>
            <p:nvSpPr>
              <p:cNvPr id="238" name="円柱 237"/>
              <p:cNvSpPr/>
              <p:nvPr/>
            </p:nvSpPr>
            <p:spPr>
              <a:xfrm>
                <a:off x="5481052" y="5264747"/>
                <a:ext cx="1531718" cy="641958"/>
              </a:xfrm>
              <a:prstGeom prst="can">
                <a:avLst>
                  <a:gd name="adj" fmla="val 3914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1" name="テキスト ボックス 160"/>
              <p:cNvSpPr txBox="1"/>
              <p:nvPr/>
            </p:nvSpPr>
            <p:spPr>
              <a:xfrm>
                <a:off x="5460142" y="5556323"/>
                <a:ext cx="1569660" cy="276999"/>
              </a:xfrm>
              <a:prstGeom prst="rect">
                <a:avLst/>
              </a:prstGeom>
              <a:noFill/>
            </p:spPr>
            <p:txBody>
              <a:bodyPr wrap="none" rtlCol="0">
                <a:spAutoFit/>
              </a:bodyPr>
              <a:lstStyle/>
              <a:p>
                <a:r>
                  <a:rPr lang="ja-JP" altLang="en-US" sz="1200" dirty="0" smtClean="0">
                    <a:solidFill>
                      <a:schemeClr val="bg1"/>
                    </a:solidFill>
                    <a:latin typeface="+mn-ea"/>
                    <a:ea typeface="+mn-ea"/>
                  </a:rPr>
                  <a:t>クローンペアリスト</a:t>
                </a:r>
                <a:endParaRPr kumimoji="1" lang="ja-JP" altLang="en-US" sz="1400" dirty="0">
                  <a:solidFill>
                    <a:schemeClr val="bg1"/>
                  </a:solidFill>
                  <a:latin typeface="+mn-ea"/>
                  <a:ea typeface="+mn-ea"/>
                </a:endParaRPr>
              </a:p>
            </p:txBody>
          </p:sp>
        </p:grpSp>
        <p:cxnSp>
          <p:nvCxnSpPr>
            <p:cNvPr id="341" name="直線矢印コネクタ 340"/>
            <p:cNvCxnSpPr>
              <a:stCxn id="230" idx="2"/>
              <a:endCxn id="161" idx="0"/>
            </p:cNvCxnSpPr>
            <p:nvPr/>
          </p:nvCxnSpPr>
          <p:spPr>
            <a:xfrm flipH="1">
              <a:off x="6244972" y="5175620"/>
              <a:ext cx="225255" cy="380703"/>
            </a:xfrm>
            <a:prstGeom prst="straightConnector1">
              <a:avLst/>
            </a:prstGeom>
            <a:ln w="25400">
              <a:solidFill>
                <a:srgbClr val="FFC000"/>
              </a:solidFill>
              <a:tailEnd type="triangle" w="lg" len="lg"/>
            </a:ln>
          </p:spPr>
          <p:style>
            <a:lnRef idx="1">
              <a:schemeClr val="accent1"/>
            </a:lnRef>
            <a:fillRef idx="0">
              <a:schemeClr val="accent1"/>
            </a:fillRef>
            <a:effectRef idx="0">
              <a:schemeClr val="accent1"/>
            </a:effectRef>
            <a:fontRef idx="minor">
              <a:schemeClr val="tx1"/>
            </a:fontRef>
          </p:style>
        </p:cxnSp>
      </p:grpSp>
      <p:sp>
        <p:nvSpPr>
          <p:cNvPr id="69" name="テキスト ボックス 68"/>
          <p:cNvSpPr txBox="1"/>
          <p:nvPr/>
        </p:nvSpPr>
        <p:spPr>
          <a:xfrm>
            <a:off x="7219845" y="3183003"/>
            <a:ext cx="415498" cy="369332"/>
          </a:xfrm>
          <a:prstGeom prst="rect">
            <a:avLst/>
          </a:prstGeom>
          <a:noFill/>
        </p:spPr>
        <p:txBody>
          <a:bodyPr wrap="none" rtlCol="0">
            <a:spAutoFit/>
          </a:bodyPr>
          <a:lstStyle/>
          <a:p>
            <a:r>
              <a:rPr kumimoji="1" lang="ja-JP" altLang="en-US" dirty="0" smtClean="0">
                <a:latin typeface="+mn-ea"/>
                <a:ea typeface="+mn-ea"/>
              </a:rPr>
              <a:t>＆</a:t>
            </a:r>
            <a:endParaRPr kumimoji="1" lang="ja-JP" altLang="en-US" dirty="0">
              <a:latin typeface="+mn-ea"/>
              <a:ea typeface="+mn-ea"/>
            </a:endParaRPr>
          </a:p>
        </p:txBody>
      </p:sp>
      <p:cxnSp>
        <p:nvCxnSpPr>
          <p:cNvPr id="235" name="直線矢印コネクタ 234"/>
          <p:cNvCxnSpPr>
            <a:stCxn id="163" idx="2"/>
            <a:endCxn id="185" idx="4"/>
          </p:cNvCxnSpPr>
          <p:nvPr/>
        </p:nvCxnSpPr>
        <p:spPr>
          <a:xfrm flipH="1">
            <a:off x="7270149" y="4958386"/>
            <a:ext cx="894691" cy="965287"/>
          </a:xfrm>
          <a:prstGeom prst="straightConnector1">
            <a:avLst/>
          </a:prstGeom>
          <a:ln w="25400">
            <a:solidFill>
              <a:srgbClr val="FFC000"/>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162" name="グループ化 161"/>
          <p:cNvGrpSpPr/>
          <p:nvPr/>
        </p:nvGrpSpPr>
        <p:grpSpPr>
          <a:xfrm>
            <a:off x="7343159" y="1873591"/>
            <a:ext cx="1643361" cy="3084795"/>
            <a:chOff x="7343159" y="1873591"/>
            <a:chExt cx="1643361" cy="3084795"/>
          </a:xfrm>
        </p:grpSpPr>
        <p:sp>
          <p:nvSpPr>
            <p:cNvPr id="163" name="テキスト ボックス 9"/>
            <p:cNvSpPr txBox="1"/>
            <p:nvPr/>
          </p:nvSpPr>
          <p:spPr>
            <a:xfrm>
              <a:off x="7343159" y="4465943"/>
              <a:ext cx="1643361" cy="492443"/>
            </a:xfrm>
            <a:prstGeom prst="rect">
              <a:avLst/>
            </a:prstGeom>
            <a:solidFill>
              <a:schemeClr val="bg1"/>
            </a:solidFill>
          </p:spPr>
          <p:txBody>
            <a:bodyPr wrap="square" lIns="0" tIns="0" rIns="0" bIns="0"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600" dirty="0" smtClean="0">
                  <a:latin typeface="Segoe UI" panose="020B0502040204020203" pitchFamily="34" charset="0"/>
                  <a:ea typeface="メイリオ" panose="020B0604030504040204" pitchFamily="50" charset="-128"/>
                </a:rPr>
                <a:t>変更された</a:t>
              </a:r>
              <a:r>
                <a:rPr lang="en-US" altLang="ja-JP" sz="1600" dirty="0" smtClean="0">
                  <a:latin typeface="Segoe UI" panose="020B0502040204020203" pitchFamily="34" charset="0"/>
                  <a:ea typeface="メイリオ" panose="020B0604030504040204" pitchFamily="50" charset="-128"/>
                </a:rPr>
                <a:t/>
              </a:r>
              <a:br>
                <a:rPr lang="en-US" altLang="ja-JP" sz="1600" dirty="0" smtClean="0">
                  <a:latin typeface="Segoe UI" panose="020B0502040204020203" pitchFamily="34" charset="0"/>
                  <a:ea typeface="メイリオ" panose="020B0604030504040204" pitchFamily="50" charset="-128"/>
                </a:rPr>
              </a:br>
              <a:r>
                <a:rPr lang="ja-JP" altLang="en-US" sz="1600" dirty="0" smtClean="0">
                  <a:latin typeface="Segoe UI" panose="020B0502040204020203" pitchFamily="34" charset="0"/>
                  <a:ea typeface="メイリオ" panose="020B0604030504040204" pitchFamily="50" charset="-128"/>
                </a:rPr>
                <a:t>コードブロック</a:t>
              </a:r>
              <a:endParaRPr kumimoji="1" lang="ja-JP" altLang="en-US" sz="1600" dirty="0">
                <a:latin typeface="Segoe UI" panose="020B0502040204020203" pitchFamily="34" charset="0"/>
                <a:ea typeface="メイリオ" panose="020B0604030504040204" pitchFamily="50" charset="-128"/>
              </a:endParaRPr>
            </a:p>
          </p:txBody>
        </p:sp>
        <p:grpSp>
          <p:nvGrpSpPr>
            <p:cNvPr id="164" name="グループ化 163"/>
            <p:cNvGrpSpPr/>
            <p:nvPr/>
          </p:nvGrpSpPr>
          <p:grpSpPr>
            <a:xfrm>
              <a:off x="7614399" y="1873591"/>
              <a:ext cx="1191427" cy="756354"/>
              <a:chOff x="7569711" y="2513687"/>
              <a:chExt cx="1191427" cy="756354"/>
            </a:xfrm>
          </p:grpSpPr>
          <p:sp>
            <p:nvSpPr>
              <p:cNvPr id="190" name="角丸四角形 189"/>
              <p:cNvSpPr/>
              <p:nvPr/>
            </p:nvSpPr>
            <p:spPr>
              <a:xfrm>
                <a:off x="7586663" y="2577490"/>
                <a:ext cx="1133644" cy="67683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192" name="テキスト ボックス 191"/>
                  <p:cNvSpPr txBox="1"/>
                  <p:nvPr/>
                </p:nvSpPr>
                <p:spPr>
                  <a:xfrm>
                    <a:off x="7682282" y="2607672"/>
                    <a:ext cx="910506" cy="21570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1200" b="0" i="1" smtClean="0">
                              <a:latin typeface="Cambria Math" panose="02040503050406030204" pitchFamily="18" charset="0"/>
                            </a:rPr>
                            <m:t>{</m:t>
                          </m:r>
                          <m:r>
                            <a:rPr kumimoji="1" lang="en-US" altLang="ja-JP" sz="1200" b="0" i="1" smtClean="0">
                              <a:latin typeface="Cambria Math" panose="02040503050406030204" pitchFamily="18" charset="0"/>
                            </a:rPr>
                            <m:t>𝑎</m:t>
                          </m:r>
                          <m:r>
                            <a:rPr kumimoji="1" lang="en-US" altLang="ja-JP" sz="1200" b="0" i="1" baseline="-25000" smtClean="0">
                              <a:latin typeface="Cambria Math" panose="02040503050406030204" pitchFamily="18" charset="0"/>
                            </a:rPr>
                            <m:t>1</m:t>
                          </m:r>
                          <m:r>
                            <a:rPr kumimoji="1" lang="en-US" altLang="ja-JP" sz="1200" b="0" i="0" smtClean="0">
                              <a:latin typeface="Cambria Math" panose="02040503050406030204" pitchFamily="18" charset="0"/>
                            </a:rPr>
                            <m:t>,</m:t>
                          </m:r>
                          <m:r>
                            <a:rPr kumimoji="1" lang="en-US" altLang="ja-JP" sz="1200" b="0" i="1" smtClean="0">
                              <a:latin typeface="Cambria Math" panose="02040503050406030204" pitchFamily="18" charset="0"/>
                            </a:rPr>
                            <m:t>𝑎</m:t>
                          </m:r>
                          <m:r>
                            <a:rPr lang="en-US" altLang="ja-JP" sz="1200" b="0" i="1" baseline="-25000" smtClean="0">
                              <a:latin typeface="Cambria Math" panose="02040503050406030204" pitchFamily="18" charset="0"/>
                            </a:rPr>
                            <m:t>2</m:t>
                          </m:r>
                          <m:r>
                            <a:rPr lang="en-US" altLang="ja-JP" sz="1200" b="0" i="1" smtClean="0">
                              <a:latin typeface="Cambria Math" panose="02040503050406030204" pitchFamily="18" charset="0"/>
                            </a:rPr>
                            <m:t>,</m:t>
                          </m:r>
                          <m:sSub>
                            <m:sSubPr>
                              <m:ctrlPr>
                                <a:rPr lang="en-US" altLang="ja-JP" sz="1200" i="1" smtClean="0">
                                  <a:latin typeface="Cambria Math" panose="02040503050406030204" pitchFamily="18" charset="0"/>
                                </a:rPr>
                              </m:ctrlPr>
                            </m:sSubPr>
                            <m:e>
                              <m:r>
                                <a:rPr lang="en-US" altLang="ja-JP" sz="1200" b="0" i="1" smtClean="0">
                                  <a:latin typeface="Cambria Math" panose="02040503050406030204" pitchFamily="18" charset="0"/>
                                </a:rPr>
                                <m:t>𝑎</m:t>
                              </m:r>
                            </m:e>
                            <m:sub>
                              <m:r>
                                <a:rPr lang="en-US" altLang="ja-JP" sz="1200" b="0" i="1" smtClean="0">
                                  <a:latin typeface="Cambria Math" panose="02040503050406030204" pitchFamily="18" charset="0"/>
                                </a:rPr>
                                <m:t>3</m:t>
                              </m:r>
                            </m:sub>
                          </m:sSub>
                          <m:r>
                            <a:rPr lang="en-US" altLang="ja-JP" sz="1200" b="0" i="1" smtClean="0">
                              <a:latin typeface="Cambria Math" panose="02040503050406030204" pitchFamily="18" charset="0"/>
                            </a:rPr>
                            <m:t> , </m:t>
                          </m:r>
                          <m:r>
                            <a:rPr lang="ja-JP" altLang="en-US" sz="1200" i="1" smtClean="0">
                              <a:latin typeface="Cambria Math" panose="02040503050406030204" pitchFamily="18" charset="0"/>
                            </a:rPr>
                            <m:t>　</m:t>
                          </m:r>
                          <m:r>
                            <a:rPr lang="en-US" altLang="ja-JP" sz="1200" b="0" i="1" smtClean="0">
                              <a:latin typeface="Cambria Math" panose="02040503050406030204" pitchFamily="18" charset="0"/>
                            </a:rPr>
                            <m:t>}</m:t>
                          </m:r>
                        </m:oMath>
                      </m:oMathPara>
                    </a14:m>
                    <a:endParaRPr kumimoji="1" lang="ja-JP" altLang="en-US" sz="1400" dirty="0"/>
                  </a:p>
                </p:txBody>
              </p:sp>
            </mc:Choice>
            <mc:Fallback xmlns="">
              <p:sp>
                <p:nvSpPr>
                  <p:cNvPr id="192" name="テキスト ボックス 191"/>
                  <p:cNvSpPr txBox="1">
                    <a:spLocks noRot="1" noChangeAspect="1" noMove="1" noResize="1" noEditPoints="1" noAdjustHandles="1" noChangeArrowheads="1" noChangeShapeType="1" noTextEdit="1"/>
                  </p:cNvSpPr>
                  <p:nvPr/>
                </p:nvSpPr>
                <p:spPr>
                  <a:xfrm>
                    <a:off x="7682282" y="2607672"/>
                    <a:ext cx="910506" cy="215700"/>
                  </a:xfrm>
                  <a:prstGeom prst="rect">
                    <a:avLst/>
                  </a:prstGeom>
                  <a:blipFill>
                    <a:blip r:embed="rId5"/>
                    <a:stretch>
                      <a:fillRect l="-6040" r="-6040" b="-34286"/>
                    </a:stretch>
                  </a:blipFill>
                </p:spPr>
                <p:txBody>
                  <a:bodyPr/>
                  <a:lstStyle/>
                  <a:p>
                    <a:r>
                      <a:rPr lang="ja-JP" altLang="en-US">
                        <a:noFill/>
                      </a:rPr>
                      <a:t> </a:t>
                    </a:r>
                  </a:p>
                </p:txBody>
              </p:sp>
            </mc:Fallback>
          </mc:AlternateContent>
          <p:sp>
            <p:nvSpPr>
              <p:cNvPr id="193" name="テキスト ボックス 192"/>
              <p:cNvSpPr txBox="1"/>
              <p:nvPr/>
            </p:nvSpPr>
            <p:spPr>
              <a:xfrm>
                <a:off x="8252469" y="2654092"/>
                <a:ext cx="312906" cy="246221"/>
              </a:xfrm>
              <a:prstGeom prst="rect">
                <a:avLst/>
              </a:prstGeom>
              <a:noFill/>
            </p:spPr>
            <p:txBody>
              <a:bodyPr wrap="none" rtlCol="0">
                <a:spAutoFit/>
              </a:bodyPr>
              <a:lstStyle/>
              <a:p>
                <a:r>
                  <a:rPr kumimoji="1" lang="ja-JP" altLang="en-US" sz="1000" dirty="0" smtClean="0"/>
                  <a:t>・・</a:t>
                </a:r>
                <a:endParaRPr kumimoji="1" lang="ja-JP" altLang="en-US" sz="1000" dirty="0"/>
              </a:p>
            </p:txBody>
          </p:sp>
          <p:sp>
            <p:nvSpPr>
              <p:cNvPr id="194" name="正方形/長方形 193"/>
              <p:cNvSpPr/>
              <p:nvPr/>
            </p:nvSpPr>
            <p:spPr>
              <a:xfrm>
                <a:off x="7569711" y="3016125"/>
                <a:ext cx="1133645" cy="253916"/>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kumimoji="1" lang="ja-JP" altLang="en-US" sz="1050" dirty="0" smtClean="0">
                    <a:latin typeface="+mn-ea"/>
                    <a:ea typeface="+mn-ea"/>
                  </a:rPr>
                  <a:t>位置：</a:t>
                </a:r>
                <a:r>
                  <a:rPr lang="en-US" altLang="ja-JP" sz="1050" dirty="0" smtClean="0">
                    <a:latin typeface="+mn-ea"/>
                    <a:ea typeface="+mn-ea"/>
                  </a:rPr>
                  <a:t>2~8</a:t>
                </a:r>
                <a:r>
                  <a:rPr lang="ja-JP" altLang="en-US" sz="1050" dirty="0" smtClean="0">
                    <a:latin typeface="+mn-ea"/>
                    <a:ea typeface="+mn-ea"/>
                  </a:rPr>
                  <a:t>行目</a:t>
                </a:r>
                <a:endParaRPr kumimoji="1" lang="en-US" altLang="ja-JP" sz="1050" dirty="0">
                  <a:latin typeface="+mn-ea"/>
                  <a:ea typeface="+mn-ea"/>
                </a:endParaRPr>
              </a:p>
            </p:txBody>
          </p:sp>
          <p:sp>
            <p:nvSpPr>
              <p:cNvPr id="195" name="正方形/長方形 194"/>
              <p:cNvSpPr/>
              <p:nvPr/>
            </p:nvSpPr>
            <p:spPr>
              <a:xfrm>
                <a:off x="7572991" y="2836647"/>
                <a:ext cx="1188147" cy="253916"/>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050" dirty="0">
                    <a:latin typeface="+mn-ea"/>
                    <a:ea typeface="+mn-ea"/>
                  </a:rPr>
                  <a:t>パス</a:t>
                </a:r>
                <a:r>
                  <a:rPr kumimoji="1" lang="ja-JP" altLang="en-US" sz="1050" dirty="0" smtClean="0">
                    <a:latin typeface="+mn-ea"/>
                    <a:ea typeface="+mn-ea"/>
                  </a:rPr>
                  <a:t>：</a:t>
                </a:r>
                <a:r>
                  <a:rPr lang="en-US" altLang="ja-JP" sz="1050" dirty="0" err="1" smtClean="0">
                    <a:latin typeface="+mn-ea"/>
                    <a:ea typeface="+mn-ea"/>
                  </a:rPr>
                  <a:t>hoge</a:t>
                </a:r>
                <a:r>
                  <a:rPr lang="en-US" altLang="ja-JP" sz="1050" dirty="0" smtClean="0">
                    <a:latin typeface="+mn-ea"/>
                    <a:ea typeface="+mn-ea"/>
                  </a:rPr>
                  <a:t>\</a:t>
                </a:r>
                <a:r>
                  <a:rPr lang="en-US" altLang="ja-JP" sz="1050" dirty="0" err="1">
                    <a:latin typeface="+mn-ea"/>
                    <a:ea typeface="+mn-ea"/>
                  </a:rPr>
                  <a:t>a</a:t>
                </a:r>
                <a:r>
                  <a:rPr lang="en-US" altLang="ja-JP" sz="1050" dirty="0" err="1" smtClean="0">
                    <a:latin typeface="+mn-ea"/>
                    <a:ea typeface="+mn-ea"/>
                  </a:rPr>
                  <a:t>.c</a:t>
                </a:r>
                <a:endParaRPr kumimoji="1" lang="en-US" altLang="ja-JP" sz="1050" dirty="0">
                  <a:latin typeface="+mn-ea"/>
                  <a:ea typeface="+mn-ea"/>
                </a:endParaRPr>
              </a:p>
            </p:txBody>
          </p:sp>
          <p:sp>
            <p:nvSpPr>
              <p:cNvPr id="196" name="正方形/長方形 195"/>
              <p:cNvSpPr/>
              <p:nvPr/>
            </p:nvSpPr>
            <p:spPr>
              <a:xfrm>
                <a:off x="7834303" y="2513687"/>
                <a:ext cx="629981" cy="161583"/>
              </a:xfrm>
              <a:prstGeom prst="rect">
                <a:avLst/>
              </a:prstGeom>
              <a:solidFill>
                <a:schemeClr val="bg1"/>
              </a:solidFill>
            </p:spPr>
            <p:txBody>
              <a:bodyPr wrap="none" lIns="0" tIns="0" rIns="0" bIns="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050" dirty="0" smtClean="0">
                    <a:latin typeface="+mn-ea"/>
                    <a:ea typeface="+mn-ea"/>
                  </a:rPr>
                  <a:t>ブロック</a:t>
                </a:r>
                <a:r>
                  <a:rPr lang="en-US" altLang="ja-JP" sz="1050" dirty="0" smtClean="0">
                    <a:latin typeface="+mn-ea"/>
                    <a:ea typeface="+mn-ea"/>
                  </a:rPr>
                  <a:t>A</a:t>
                </a:r>
                <a:endParaRPr kumimoji="1" lang="en-US" altLang="ja-JP" sz="1050" dirty="0">
                  <a:latin typeface="+mn-ea"/>
                  <a:ea typeface="+mn-ea"/>
                </a:endParaRPr>
              </a:p>
            </p:txBody>
          </p:sp>
        </p:grpSp>
        <p:grpSp>
          <p:nvGrpSpPr>
            <p:cNvPr id="165" name="グループ化 164"/>
            <p:cNvGrpSpPr/>
            <p:nvPr/>
          </p:nvGrpSpPr>
          <p:grpSpPr>
            <a:xfrm>
              <a:off x="7614399" y="2799455"/>
              <a:ext cx="1193029" cy="756354"/>
              <a:chOff x="7569711" y="2625954"/>
              <a:chExt cx="1193029" cy="756354"/>
            </a:xfrm>
          </p:grpSpPr>
          <p:sp>
            <p:nvSpPr>
              <p:cNvPr id="175" name="角丸四角形 174"/>
              <p:cNvSpPr/>
              <p:nvPr/>
            </p:nvSpPr>
            <p:spPr>
              <a:xfrm>
                <a:off x="7586663" y="2689757"/>
                <a:ext cx="1133644" cy="67683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177" name="テキスト ボックス 176"/>
                  <p:cNvSpPr txBox="1"/>
                  <p:nvPr/>
                </p:nvSpPr>
                <p:spPr>
                  <a:xfrm>
                    <a:off x="7682282" y="2719939"/>
                    <a:ext cx="953402" cy="21570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1200" b="0" i="1" smtClean="0">
                              <a:latin typeface="Cambria Math" panose="02040503050406030204" pitchFamily="18" charset="0"/>
                            </a:rPr>
                            <m:t>{</m:t>
                          </m:r>
                          <m:sSub>
                            <m:sSubPr>
                              <m:ctrlPr>
                                <a:rPr kumimoji="1" lang="en-US" altLang="ja-JP" sz="1200" b="0" i="1" smtClean="0">
                                  <a:latin typeface="Cambria Math" panose="02040503050406030204" pitchFamily="18" charset="0"/>
                                </a:rPr>
                              </m:ctrlPr>
                            </m:sSubPr>
                            <m:e>
                              <m:r>
                                <a:rPr kumimoji="1" lang="en-US" altLang="ja-JP" sz="1200" b="0" i="1" smtClean="0">
                                  <a:latin typeface="Cambria Math" panose="02040503050406030204" pitchFamily="18" charset="0"/>
                                </a:rPr>
                                <m:t>𝑑</m:t>
                              </m:r>
                            </m:e>
                            <m:sub>
                              <m:r>
                                <a:rPr kumimoji="1" lang="en-US" altLang="ja-JP" sz="1200" b="0" i="1" smtClean="0">
                                  <a:latin typeface="Cambria Math" panose="02040503050406030204" pitchFamily="18" charset="0"/>
                                </a:rPr>
                                <m:t>1</m:t>
                              </m:r>
                            </m:sub>
                          </m:sSub>
                          <m:r>
                            <a:rPr kumimoji="1" lang="en-US" altLang="ja-JP" sz="1200" b="0" i="0" smtClean="0">
                              <a:latin typeface="Cambria Math" panose="02040503050406030204" pitchFamily="18" charset="0"/>
                            </a:rPr>
                            <m:t>,</m:t>
                          </m:r>
                          <m:sSub>
                            <m:sSubPr>
                              <m:ctrlPr>
                                <a:rPr lang="en-US" altLang="ja-JP" sz="1200" i="1">
                                  <a:latin typeface="Cambria Math" panose="02040503050406030204" pitchFamily="18" charset="0"/>
                                </a:rPr>
                              </m:ctrlPr>
                            </m:sSubPr>
                            <m:e>
                              <m:r>
                                <a:rPr lang="en-US" altLang="ja-JP" sz="1200" b="0" i="1" smtClean="0">
                                  <a:latin typeface="Cambria Math" panose="02040503050406030204" pitchFamily="18" charset="0"/>
                                </a:rPr>
                                <m:t>𝑑</m:t>
                              </m:r>
                            </m:e>
                            <m:sub>
                              <m:r>
                                <a:rPr lang="en-US" altLang="ja-JP" sz="1200" b="0" i="1" smtClean="0">
                                  <a:latin typeface="Cambria Math" panose="02040503050406030204" pitchFamily="18" charset="0"/>
                                </a:rPr>
                                <m:t>2</m:t>
                              </m:r>
                            </m:sub>
                          </m:sSub>
                          <m:r>
                            <a:rPr lang="en-US" altLang="ja-JP" sz="1200" b="0" i="1" smtClean="0">
                              <a:latin typeface="Cambria Math" panose="02040503050406030204" pitchFamily="18" charset="0"/>
                            </a:rPr>
                            <m:t>,</m:t>
                          </m:r>
                          <m:sSub>
                            <m:sSubPr>
                              <m:ctrlPr>
                                <a:rPr lang="en-US" altLang="ja-JP" sz="1200" i="1" smtClean="0">
                                  <a:latin typeface="Cambria Math" panose="02040503050406030204" pitchFamily="18" charset="0"/>
                                </a:rPr>
                              </m:ctrlPr>
                            </m:sSubPr>
                            <m:e>
                              <m:r>
                                <a:rPr lang="en-US" altLang="ja-JP" sz="1200" b="0" i="1" smtClean="0">
                                  <a:latin typeface="Cambria Math" panose="02040503050406030204" pitchFamily="18" charset="0"/>
                                </a:rPr>
                                <m:t>𝑑</m:t>
                              </m:r>
                            </m:e>
                            <m:sub>
                              <m:r>
                                <a:rPr lang="en-US" altLang="ja-JP" sz="1200" b="0" i="1" smtClean="0">
                                  <a:latin typeface="Cambria Math" panose="02040503050406030204" pitchFamily="18" charset="0"/>
                                </a:rPr>
                                <m:t>3</m:t>
                              </m:r>
                            </m:sub>
                          </m:sSub>
                          <m:r>
                            <a:rPr lang="en-US" altLang="ja-JP" sz="1200" b="0" i="1" smtClean="0">
                              <a:latin typeface="Cambria Math" panose="02040503050406030204" pitchFamily="18" charset="0"/>
                            </a:rPr>
                            <m:t> , </m:t>
                          </m:r>
                          <m:r>
                            <a:rPr lang="ja-JP" altLang="en-US" sz="1200" i="1" smtClean="0">
                              <a:latin typeface="Cambria Math" panose="02040503050406030204" pitchFamily="18" charset="0"/>
                            </a:rPr>
                            <m:t>　</m:t>
                          </m:r>
                          <m:r>
                            <a:rPr lang="en-US" altLang="ja-JP" sz="1200" b="0" i="1" smtClean="0">
                              <a:latin typeface="Cambria Math" panose="02040503050406030204" pitchFamily="18" charset="0"/>
                            </a:rPr>
                            <m:t>}</m:t>
                          </m:r>
                        </m:oMath>
                      </m:oMathPara>
                    </a14:m>
                    <a:endParaRPr kumimoji="1" lang="ja-JP" altLang="en-US" sz="1400" dirty="0"/>
                  </a:p>
                </p:txBody>
              </p:sp>
            </mc:Choice>
            <mc:Fallback xmlns="">
              <p:sp>
                <p:nvSpPr>
                  <p:cNvPr id="177" name="テキスト ボックス 176"/>
                  <p:cNvSpPr txBox="1">
                    <a:spLocks noRot="1" noChangeAspect="1" noMove="1" noResize="1" noEditPoints="1" noAdjustHandles="1" noChangeArrowheads="1" noChangeShapeType="1" noTextEdit="1"/>
                  </p:cNvSpPr>
                  <p:nvPr/>
                </p:nvSpPr>
                <p:spPr>
                  <a:xfrm>
                    <a:off x="7682282" y="2719939"/>
                    <a:ext cx="953402" cy="215700"/>
                  </a:xfrm>
                  <a:prstGeom prst="rect">
                    <a:avLst/>
                  </a:prstGeom>
                  <a:blipFill>
                    <a:blip r:embed="rId6"/>
                    <a:stretch>
                      <a:fillRect l="-5769" r="-5769" b="-34286"/>
                    </a:stretch>
                  </a:blipFill>
                </p:spPr>
                <p:txBody>
                  <a:bodyPr/>
                  <a:lstStyle/>
                  <a:p>
                    <a:r>
                      <a:rPr lang="ja-JP" altLang="en-US">
                        <a:noFill/>
                      </a:rPr>
                      <a:t> </a:t>
                    </a:r>
                  </a:p>
                </p:txBody>
              </p:sp>
            </mc:Fallback>
          </mc:AlternateContent>
          <p:sp>
            <p:nvSpPr>
              <p:cNvPr id="178" name="テキスト ボックス 177"/>
              <p:cNvSpPr txBox="1"/>
              <p:nvPr/>
            </p:nvSpPr>
            <p:spPr>
              <a:xfrm>
                <a:off x="8300550" y="2769605"/>
                <a:ext cx="312906" cy="246221"/>
              </a:xfrm>
              <a:prstGeom prst="rect">
                <a:avLst/>
              </a:prstGeom>
              <a:noFill/>
            </p:spPr>
            <p:txBody>
              <a:bodyPr wrap="none" rtlCol="0">
                <a:spAutoFit/>
              </a:bodyPr>
              <a:lstStyle/>
              <a:p>
                <a:r>
                  <a:rPr kumimoji="1" lang="ja-JP" altLang="en-US" sz="1000" dirty="0" smtClean="0"/>
                  <a:t>・・</a:t>
                </a:r>
                <a:endParaRPr kumimoji="1" lang="ja-JP" altLang="en-US" sz="1000" dirty="0"/>
              </a:p>
            </p:txBody>
          </p:sp>
          <p:sp>
            <p:nvSpPr>
              <p:cNvPr id="181" name="正方形/長方形 180"/>
              <p:cNvSpPr/>
              <p:nvPr/>
            </p:nvSpPr>
            <p:spPr>
              <a:xfrm>
                <a:off x="7569711" y="3128392"/>
                <a:ext cx="1133645" cy="253916"/>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kumimoji="1" lang="ja-JP" altLang="en-US" sz="1050" dirty="0" smtClean="0">
                    <a:latin typeface="+mn-ea"/>
                    <a:ea typeface="+mn-ea"/>
                  </a:rPr>
                  <a:t>位置：</a:t>
                </a:r>
                <a:r>
                  <a:rPr lang="en-US" altLang="ja-JP" sz="1050" dirty="0" smtClean="0">
                    <a:latin typeface="+mn-ea"/>
                    <a:ea typeface="+mn-ea"/>
                  </a:rPr>
                  <a:t>3~9</a:t>
                </a:r>
                <a:r>
                  <a:rPr lang="ja-JP" altLang="en-US" sz="1050" dirty="0" smtClean="0">
                    <a:latin typeface="+mn-ea"/>
                    <a:ea typeface="+mn-ea"/>
                  </a:rPr>
                  <a:t>行目</a:t>
                </a:r>
                <a:endParaRPr kumimoji="1" lang="en-US" altLang="ja-JP" sz="1050" dirty="0">
                  <a:latin typeface="+mn-ea"/>
                  <a:ea typeface="+mn-ea"/>
                </a:endParaRPr>
              </a:p>
            </p:txBody>
          </p:sp>
          <p:sp>
            <p:nvSpPr>
              <p:cNvPr id="183" name="正方形/長方形 182"/>
              <p:cNvSpPr/>
              <p:nvPr/>
            </p:nvSpPr>
            <p:spPr>
              <a:xfrm>
                <a:off x="7571388" y="2948914"/>
                <a:ext cx="1191352" cy="253916"/>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050" dirty="0">
                    <a:latin typeface="+mn-ea"/>
                    <a:ea typeface="+mn-ea"/>
                  </a:rPr>
                  <a:t>パス</a:t>
                </a:r>
                <a:r>
                  <a:rPr kumimoji="1" lang="ja-JP" altLang="en-US" sz="1050" dirty="0" smtClean="0">
                    <a:latin typeface="+mn-ea"/>
                    <a:ea typeface="+mn-ea"/>
                  </a:rPr>
                  <a:t>：</a:t>
                </a:r>
                <a:r>
                  <a:rPr lang="en-US" altLang="ja-JP" sz="1050" dirty="0" err="1" smtClean="0">
                    <a:latin typeface="+mn-ea"/>
                    <a:ea typeface="+mn-ea"/>
                  </a:rPr>
                  <a:t>hoge</a:t>
                </a:r>
                <a:r>
                  <a:rPr lang="en-US" altLang="ja-JP" sz="1050" dirty="0" smtClean="0">
                    <a:latin typeface="+mn-ea"/>
                    <a:ea typeface="+mn-ea"/>
                  </a:rPr>
                  <a:t>\</a:t>
                </a:r>
                <a:r>
                  <a:rPr lang="en-US" altLang="ja-JP" sz="1050" dirty="0" err="1">
                    <a:latin typeface="+mn-ea"/>
                    <a:ea typeface="+mn-ea"/>
                  </a:rPr>
                  <a:t>d</a:t>
                </a:r>
                <a:r>
                  <a:rPr lang="en-US" altLang="ja-JP" sz="1050" dirty="0" err="1" smtClean="0">
                    <a:latin typeface="+mn-ea"/>
                    <a:ea typeface="+mn-ea"/>
                  </a:rPr>
                  <a:t>.c</a:t>
                </a:r>
                <a:endParaRPr kumimoji="1" lang="en-US" altLang="ja-JP" sz="1050" dirty="0">
                  <a:latin typeface="+mn-ea"/>
                  <a:ea typeface="+mn-ea"/>
                </a:endParaRPr>
              </a:p>
            </p:txBody>
          </p:sp>
          <p:sp>
            <p:nvSpPr>
              <p:cNvPr id="188" name="正方形/長方形 187"/>
              <p:cNvSpPr/>
              <p:nvPr/>
            </p:nvSpPr>
            <p:spPr>
              <a:xfrm>
                <a:off x="7829494" y="2625954"/>
                <a:ext cx="639599" cy="161583"/>
              </a:xfrm>
              <a:prstGeom prst="rect">
                <a:avLst/>
              </a:prstGeom>
              <a:solidFill>
                <a:schemeClr val="bg1"/>
              </a:solidFill>
            </p:spPr>
            <p:txBody>
              <a:bodyPr wrap="none" lIns="0" tIns="0" rIns="0" bIns="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050" dirty="0" smtClean="0">
                    <a:latin typeface="+mn-ea"/>
                    <a:ea typeface="+mn-ea"/>
                  </a:rPr>
                  <a:t>ブロック</a:t>
                </a:r>
                <a:r>
                  <a:rPr lang="en-US" altLang="ja-JP" sz="1050" dirty="0">
                    <a:latin typeface="+mn-ea"/>
                    <a:ea typeface="+mn-ea"/>
                  </a:rPr>
                  <a:t>D</a:t>
                </a:r>
                <a:endParaRPr kumimoji="1" lang="en-US" altLang="ja-JP" sz="1050" dirty="0">
                  <a:latin typeface="+mn-ea"/>
                  <a:ea typeface="+mn-ea"/>
                </a:endParaRPr>
              </a:p>
            </p:txBody>
          </p:sp>
        </p:grpSp>
        <p:grpSp>
          <p:nvGrpSpPr>
            <p:cNvPr id="167" name="グループ化 166"/>
            <p:cNvGrpSpPr/>
            <p:nvPr/>
          </p:nvGrpSpPr>
          <p:grpSpPr>
            <a:xfrm>
              <a:off x="7614399" y="3656625"/>
              <a:ext cx="1193029" cy="742786"/>
              <a:chOff x="7569711" y="2471583"/>
              <a:chExt cx="1193029" cy="742786"/>
            </a:xfrm>
          </p:grpSpPr>
          <p:sp>
            <p:nvSpPr>
              <p:cNvPr id="169" name="角丸四角形 168"/>
              <p:cNvSpPr/>
              <p:nvPr/>
            </p:nvSpPr>
            <p:spPr>
              <a:xfrm>
                <a:off x="7586663" y="2521818"/>
                <a:ext cx="1133644" cy="67683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170" name="テキスト ボックス 169"/>
                  <p:cNvSpPr txBox="1"/>
                  <p:nvPr/>
                </p:nvSpPr>
                <p:spPr>
                  <a:xfrm>
                    <a:off x="7682282" y="2552000"/>
                    <a:ext cx="952056" cy="21570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1200" b="0" i="1" smtClean="0">
                              <a:latin typeface="Cambria Math" panose="02040503050406030204" pitchFamily="18" charset="0"/>
                            </a:rPr>
                            <m:t>{</m:t>
                          </m:r>
                          <m:sSub>
                            <m:sSubPr>
                              <m:ctrlPr>
                                <a:rPr lang="en-US" altLang="ja-JP" sz="1200" i="1">
                                  <a:latin typeface="Cambria Math" panose="02040503050406030204" pitchFamily="18" charset="0"/>
                                </a:rPr>
                              </m:ctrlPr>
                            </m:sSubPr>
                            <m:e>
                              <m:r>
                                <a:rPr lang="en-US" altLang="ja-JP" sz="1200" b="0" i="1" smtClean="0">
                                  <a:latin typeface="Cambria Math" panose="02040503050406030204" pitchFamily="18" charset="0"/>
                                </a:rPr>
                                <m:t>𝑔</m:t>
                              </m:r>
                            </m:e>
                            <m:sub>
                              <m:r>
                                <a:rPr lang="en-US" altLang="ja-JP" sz="1200" b="0" i="1" smtClean="0">
                                  <a:latin typeface="Cambria Math" panose="02040503050406030204" pitchFamily="18" charset="0"/>
                                </a:rPr>
                                <m:t>1</m:t>
                              </m:r>
                            </m:sub>
                          </m:sSub>
                          <m:r>
                            <a:rPr kumimoji="1" lang="en-US" altLang="ja-JP" sz="1200" b="0" i="0" smtClean="0">
                              <a:latin typeface="Cambria Math" panose="02040503050406030204" pitchFamily="18" charset="0"/>
                            </a:rPr>
                            <m:t>,</m:t>
                          </m:r>
                          <m:sSub>
                            <m:sSubPr>
                              <m:ctrlPr>
                                <a:rPr lang="en-US" altLang="ja-JP" sz="1200" i="1">
                                  <a:latin typeface="Cambria Math" panose="02040503050406030204" pitchFamily="18" charset="0"/>
                                </a:rPr>
                              </m:ctrlPr>
                            </m:sSubPr>
                            <m:e>
                              <m:r>
                                <a:rPr lang="en-US" altLang="ja-JP" sz="1200" b="0" i="1" smtClean="0">
                                  <a:latin typeface="Cambria Math" panose="02040503050406030204" pitchFamily="18" charset="0"/>
                                </a:rPr>
                                <m:t>𝑔</m:t>
                              </m:r>
                            </m:e>
                            <m:sub>
                              <m:r>
                                <a:rPr lang="en-US" altLang="ja-JP" sz="1200" b="0" i="1" smtClean="0">
                                  <a:latin typeface="Cambria Math" panose="02040503050406030204" pitchFamily="18" charset="0"/>
                                </a:rPr>
                                <m:t>2</m:t>
                              </m:r>
                            </m:sub>
                          </m:sSub>
                          <m:r>
                            <a:rPr lang="en-US" altLang="ja-JP" sz="1200" b="0" i="1" smtClean="0">
                              <a:latin typeface="Cambria Math" panose="02040503050406030204" pitchFamily="18" charset="0"/>
                            </a:rPr>
                            <m:t>,</m:t>
                          </m:r>
                          <m:sSub>
                            <m:sSubPr>
                              <m:ctrlPr>
                                <a:rPr lang="en-US" altLang="ja-JP" sz="1200" i="1" smtClean="0">
                                  <a:latin typeface="Cambria Math" panose="02040503050406030204" pitchFamily="18" charset="0"/>
                                </a:rPr>
                              </m:ctrlPr>
                            </m:sSubPr>
                            <m:e>
                              <m:r>
                                <a:rPr lang="en-US" altLang="ja-JP" sz="1200" b="0" i="1" smtClean="0">
                                  <a:latin typeface="Cambria Math" panose="02040503050406030204" pitchFamily="18" charset="0"/>
                                </a:rPr>
                                <m:t>𝑔</m:t>
                              </m:r>
                            </m:e>
                            <m:sub>
                              <m:r>
                                <a:rPr lang="en-US" altLang="ja-JP" sz="1200" b="0" i="1" smtClean="0">
                                  <a:latin typeface="Cambria Math" panose="02040503050406030204" pitchFamily="18" charset="0"/>
                                </a:rPr>
                                <m:t>3</m:t>
                              </m:r>
                            </m:sub>
                          </m:sSub>
                          <m:r>
                            <a:rPr lang="en-US" altLang="ja-JP" sz="1200" b="0" i="1" smtClean="0">
                              <a:latin typeface="Cambria Math" panose="02040503050406030204" pitchFamily="18" charset="0"/>
                            </a:rPr>
                            <m:t> , </m:t>
                          </m:r>
                          <m:r>
                            <a:rPr lang="ja-JP" altLang="en-US" sz="1200" i="1" smtClean="0">
                              <a:latin typeface="Cambria Math" panose="02040503050406030204" pitchFamily="18" charset="0"/>
                            </a:rPr>
                            <m:t>　</m:t>
                          </m:r>
                          <m:r>
                            <a:rPr lang="en-US" altLang="ja-JP" sz="1200" b="0" i="1" smtClean="0">
                              <a:latin typeface="Cambria Math" panose="02040503050406030204" pitchFamily="18" charset="0"/>
                            </a:rPr>
                            <m:t>}</m:t>
                          </m:r>
                        </m:oMath>
                      </m:oMathPara>
                    </a14:m>
                    <a:endParaRPr kumimoji="1" lang="ja-JP" altLang="en-US" sz="1400" dirty="0"/>
                  </a:p>
                </p:txBody>
              </p:sp>
            </mc:Choice>
            <mc:Fallback xmlns="">
              <p:sp>
                <p:nvSpPr>
                  <p:cNvPr id="170" name="テキスト ボックス 169"/>
                  <p:cNvSpPr txBox="1">
                    <a:spLocks noRot="1" noChangeAspect="1" noMove="1" noResize="1" noEditPoints="1" noAdjustHandles="1" noChangeArrowheads="1" noChangeShapeType="1" noTextEdit="1"/>
                  </p:cNvSpPr>
                  <p:nvPr/>
                </p:nvSpPr>
                <p:spPr>
                  <a:xfrm>
                    <a:off x="7682282" y="2552000"/>
                    <a:ext cx="952056" cy="215700"/>
                  </a:xfrm>
                  <a:prstGeom prst="rect">
                    <a:avLst/>
                  </a:prstGeom>
                  <a:blipFill>
                    <a:blip r:embed="rId7"/>
                    <a:stretch>
                      <a:fillRect l="-5769" r="-5769" b="-37143"/>
                    </a:stretch>
                  </a:blipFill>
                </p:spPr>
                <p:txBody>
                  <a:bodyPr/>
                  <a:lstStyle/>
                  <a:p>
                    <a:r>
                      <a:rPr lang="ja-JP" altLang="en-US">
                        <a:noFill/>
                      </a:rPr>
                      <a:t> </a:t>
                    </a:r>
                  </a:p>
                </p:txBody>
              </p:sp>
            </mc:Fallback>
          </mc:AlternateContent>
          <p:sp>
            <p:nvSpPr>
              <p:cNvPr id="171" name="テキスト ボックス 170"/>
              <p:cNvSpPr txBox="1"/>
              <p:nvPr/>
            </p:nvSpPr>
            <p:spPr>
              <a:xfrm>
                <a:off x="8337891" y="2665588"/>
                <a:ext cx="374033" cy="246221"/>
              </a:xfrm>
              <a:prstGeom prst="rect">
                <a:avLst/>
              </a:prstGeom>
              <a:noFill/>
            </p:spPr>
            <p:txBody>
              <a:bodyPr wrap="square" rtlCol="0">
                <a:spAutoFit/>
              </a:bodyPr>
              <a:lstStyle/>
              <a:p>
                <a:r>
                  <a:rPr kumimoji="1" lang="ja-JP" altLang="en-US" sz="1000" dirty="0" smtClean="0"/>
                  <a:t>・・</a:t>
                </a:r>
                <a:endParaRPr kumimoji="1" lang="ja-JP" altLang="en-US" sz="1000" dirty="0"/>
              </a:p>
            </p:txBody>
          </p:sp>
          <p:sp>
            <p:nvSpPr>
              <p:cNvPr id="172" name="正方形/長方形 171"/>
              <p:cNvSpPr/>
              <p:nvPr/>
            </p:nvSpPr>
            <p:spPr>
              <a:xfrm>
                <a:off x="7569711" y="2960453"/>
                <a:ext cx="1133645" cy="253916"/>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kumimoji="1" lang="ja-JP" altLang="en-US" sz="1050" dirty="0" smtClean="0">
                    <a:latin typeface="+mn-ea"/>
                    <a:ea typeface="+mn-ea"/>
                  </a:rPr>
                  <a:t>位置：</a:t>
                </a:r>
                <a:r>
                  <a:rPr lang="en-US" altLang="ja-JP" sz="1050" dirty="0">
                    <a:latin typeface="+mn-ea"/>
                    <a:ea typeface="+mn-ea"/>
                  </a:rPr>
                  <a:t>2</a:t>
                </a:r>
                <a:r>
                  <a:rPr lang="en-US" altLang="ja-JP" sz="1050" dirty="0" smtClean="0">
                    <a:latin typeface="+mn-ea"/>
                    <a:ea typeface="+mn-ea"/>
                  </a:rPr>
                  <a:t>~9</a:t>
                </a:r>
                <a:r>
                  <a:rPr lang="ja-JP" altLang="en-US" sz="1050" dirty="0" smtClean="0">
                    <a:latin typeface="+mn-ea"/>
                    <a:ea typeface="+mn-ea"/>
                  </a:rPr>
                  <a:t>行目</a:t>
                </a:r>
                <a:endParaRPr kumimoji="1" lang="en-US" altLang="ja-JP" sz="1050" dirty="0">
                  <a:latin typeface="+mn-ea"/>
                  <a:ea typeface="+mn-ea"/>
                </a:endParaRPr>
              </a:p>
            </p:txBody>
          </p:sp>
          <p:sp>
            <p:nvSpPr>
              <p:cNvPr id="173" name="正方形/長方形 172"/>
              <p:cNvSpPr/>
              <p:nvPr/>
            </p:nvSpPr>
            <p:spPr>
              <a:xfrm>
                <a:off x="7571388" y="2780975"/>
                <a:ext cx="1191352" cy="253916"/>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050" dirty="0">
                    <a:latin typeface="+mn-ea"/>
                    <a:ea typeface="+mn-ea"/>
                  </a:rPr>
                  <a:t>パス</a:t>
                </a:r>
                <a:r>
                  <a:rPr kumimoji="1" lang="ja-JP" altLang="en-US" sz="1050" dirty="0" smtClean="0">
                    <a:latin typeface="+mn-ea"/>
                    <a:ea typeface="+mn-ea"/>
                  </a:rPr>
                  <a:t>：</a:t>
                </a:r>
                <a:r>
                  <a:rPr lang="en-US" altLang="ja-JP" sz="1050" dirty="0" err="1" smtClean="0">
                    <a:latin typeface="+mn-ea"/>
                    <a:ea typeface="+mn-ea"/>
                  </a:rPr>
                  <a:t>hoge</a:t>
                </a:r>
                <a:r>
                  <a:rPr lang="en-US" altLang="ja-JP" sz="1050" dirty="0" smtClean="0">
                    <a:latin typeface="+mn-ea"/>
                    <a:ea typeface="+mn-ea"/>
                  </a:rPr>
                  <a:t>\</a:t>
                </a:r>
                <a:r>
                  <a:rPr lang="en-US" altLang="ja-JP" sz="1050" dirty="0" err="1" smtClean="0">
                    <a:latin typeface="+mn-ea"/>
                    <a:ea typeface="+mn-ea"/>
                  </a:rPr>
                  <a:t>g.c</a:t>
                </a:r>
                <a:endParaRPr kumimoji="1" lang="en-US" altLang="ja-JP" sz="1050" dirty="0">
                  <a:latin typeface="+mn-ea"/>
                  <a:ea typeface="+mn-ea"/>
                </a:endParaRPr>
              </a:p>
            </p:txBody>
          </p:sp>
          <p:sp>
            <p:nvSpPr>
              <p:cNvPr id="174" name="正方形/長方形 173"/>
              <p:cNvSpPr/>
              <p:nvPr/>
            </p:nvSpPr>
            <p:spPr>
              <a:xfrm>
                <a:off x="7831097" y="2471583"/>
                <a:ext cx="636393" cy="161583"/>
              </a:xfrm>
              <a:prstGeom prst="rect">
                <a:avLst/>
              </a:prstGeom>
              <a:solidFill>
                <a:schemeClr val="bg1"/>
              </a:solidFill>
            </p:spPr>
            <p:txBody>
              <a:bodyPr wrap="none" lIns="0" tIns="0" rIns="0" bIns="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050" dirty="0" smtClean="0">
                    <a:latin typeface="+mn-ea"/>
                    <a:ea typeface="+mn-ea"/>
                  </a:rPr>
                  <a:t>ブロック</a:t>
                </a:r>
                <a:r>
                  <a:rPr lang="en-US" altLang="ja-JP" sz="1050" dirty="0">
                    <a:latin typeface="+mn-ea"/>
                    <a:ea typeface="+mn-ea"/>
                  </a:rPr>
                  <a:t>G</a:t>
                </a:r>
                <a:endParaRPr kumimoji="1" lang="en-US" altLang="ja-JP" sz="1050" dirty="0">
                  <a:latin typeface="+mn-ea"/>
                  <a:ea typeface="+mn-ea"/>
                </a:endParaRPr>
              </a:p>
            </p:txBody>
          </p:sp>
        </p:grpSp>
      </p:grpSp>
      <p:sp>
        <p:nvSpPr>
          <p:cNvPr id="130" name="乗算 129"/>
          <p:cNvSpPr/>
          <p:nvPr/>
        </p:nvSpPr>
        <p:spPr>
          <a:xfrm>
            <a:off x="1265988" y="2681392"/>
            <a:ext cx="919902" cy="292836"/>
          </a:xfrm>
          <a:prstGeom prst="mathMultiply">
            <a:avLst>
              <a:gd name="adj1" fmla="val 8839"/>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5" name="直線矢印コネクタ 134"/>
          <p:cNvCxnSpPr/>
          <p:nvPr/>
        </p:nvCxnSpPr>
        <p:spPr>
          <a:xfrm flipV="1">
            <a:off x="3503309" y="4003374"/>
            <a:ext cx="2756386" cy="17323"/>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3" name="直線矢印コネクタ 142"/>
          <p:cNvCxnSpPr>
            <a:stCxn id="283" idx="3"/>
          </p:cNvCxnSpPr>
          <p:nvPr/>
        </p:nvCxnSpPr>
        <p:spPr>
          <a:xfrm>
            <a:off x="3490978" y="3490386"/>
            <a:ext cx="2747610"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99" name="正方形/長方形 198"/>
          <p:cNvSpPr/>
          <p:nvPr/>
        </p:nvSpPr>
        <p:spPr>
          <a:xfrm>
            <a:off x="2383313" y="1968772"/>
            <a:ext cx="1241942" cy="114836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31" name="グループ化 130"/>
          <p:cNvGrpSpPr/>
          <p:nvPr/>
        </p:nvGrpSpPr>
        <p:grpSpPr>
          <a:xfrm>
            <a:off x="806465" y="1573011"/>
            <a:ext cx="5652685" cy="317897"/>
            <a:chOff x="806465" y="1573011"/>
            <a:chExt cx="5652685" cy="317897"/>
          </a:xfrm>
        </p:grpSpPr>
        <p:sp>
          <p:nvSpPr>
            <p:cNvPr id="132" name="角丸四角形 131"/>
            <p:cNvSpPr/>
            <p:nvPr/>
          </p:nvSpPr>
          <p:spPr bwMode="auto">
            <a:xfrm>
              <a:off x="806465" y="1573011"/>
              <a:ext cx="841874" cy="317897"/>
            </a:xfrm>
            <a:prstGeom prst="roundRect">
              <a:avLst/>
            </a:prstGeom>
            <a:noFill/>
            <a:ln w="12700">
              <a:solidFill>
                <a:schemeClr val="bg1">
                  <a:lumMod val="50000"/>
                </a:schemeClr>
              </a:solidFill>
              <a:headEnd type="none" w="med" len="med"/>
              <a:tailEnd type="none" w="med" len="med"/>
            </a:ln>
            <a:extLst/>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r>
                <a:rPr kumimoji="0" lang="en-US" altLang="ja-JP" sz="1400" dirty="0" smtClean="0">
                  <a:solidFill>
                    <a:schemeClr val="tx1">
                      <a:lumMod val="90000"/>
                      <a:lumOff val="10000"/>
                    </a:schemeClr>
                  </a:solidFill>
                  <a:latin typeface="Segoe UI" panose="020B0502040204020203" pitchFamily="34" charset="0"/>
                  <a:ea typeface="メイリオ" panose="020B0604030504040204" pitchFamily="50" charset="-128"/>
                </a:rPr>
                <a:t>STEP</a:t>
              </a:r>
              <a:r>
                <a:rPr kumimoji="0" lang="ja-JP" altLang="en-US" sz="1400" dirty="0">
                  <a:solidFill>
                    <a:schemeClr val="tx1">
                      <a:lumMod val="90000"/>
                      <a:lumOff val="10000"/>
                    </a:schemeClr>
                  </a:solidFill>
                  <a:latin typeface="Segoe UI" panose="020B0502040204020203" pitchFamily="34" charset="0"/>
                  <a:ea typeface="メイリオ" panose="020B0604030504040204" pitchFamily="50" charset="-128"/>
                </a:rPr>
                <a:t> </a:t>
              </a:r>
              <a:r>
                <a:rPr kumimoji="0" lang="en-US" altLang="ja-JP" sz="1400" dirty="0" smtClean="0">
                  <a:solidFill>
                    <a:schemeClr val="tx1">
                      <a:lumMod val="90000"/>
                      <a:lumOff val="10000"/>
                    </a:schemeClr>
                  </a:solidFill>
                  <a:latin typeface="Segoe UI" panose="020B0502040204020203" pitchFamily="34" charset="0"/>
                  <a:ea typeface="メイリオ" panose="020B0604030504040204" pitchFamily="50" charset="-128"/>
                </a:rPr>
                <a:t>A</a:t>
              </a:r>
              <a:endParaRPr kumimoji="0" lang="ja-JP" altLang="en-US" sz="1400" dirty="0">
                <a:solidFill>
                  <a:schemeClr val="tx1">
                    <a:lumMod val="90000"/>
                    <a:lumOff val="10000"/>
                  </a:schemeClr>
                </a:solidFill>
                <a:latin typeface="Segoe UI" panose="020B0502040204020203" pitchFamily="34" charset="0"/>
                <a:ea typeface="メイリオ" panose="020B0604030504040204" pitchFamily="50" charset="-128"/>
              </a:endParaRPr>
            </a:p>
          </p:txBody>
        </p:sp>
        <p:sp>
          <p:nvSpPr>
            <p:cNvPr id="133" name="角丸四角形 132"/>
            <p:cNvSpPr/>
            <p:nvPr/>
          </p:nvSpPr>
          <p:spPr bwMode="auto">
            <a:xfrm>
              <a:off x="1825176" y="1573011"/>
              <a:ext cx="841874" cy="317897"/>
            </a:xfrm>
            <a:prstGeom prst="roundRect">
              <a:avLst/>
            </a:prstGeom>
            <a:noFill/>
            <a:ln w="12700">
              <a:solidFill>
                <a:schemeClr val="bg1">
                  <a:lumMod val="50000"/>
                </a:schemeClr>
              </a:solidFill>
              <a:headEnd type="none" w="med" len="med"/>
              <a:tailEnd type="none" w="med" len="med"/>
            </a:ln>
            <a:extLst/>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r>
                <a:rPr kumimoji="0" lang="en-US" altLang="ja-JP" sz="1400" dirty="0" smtClean="0">
                  <a:solidFill>
                    <a:schemeClr val="tx1">
                      <a:lumMod val="90000"/>
                      <a:lumOff val="10000"/>
                    </a:schemeClr>
                  </a:solidFill>
                  <a:latin typeface="Segoe UI" panose="020B0502040204020203" pitchFamily="34" charset="0"/>
                  <a:ea typeface="メイリオ" panose="020B0604030504040204" pitchFamily="50" charset="-128"/>
                </a:rPr>
                <a:t>STEP</a:t>
              </a:r>
              <a:r>
                <a:rPr kumimoji="0" lang="ja-JP" altLang="en-US" sz="1400" dirty="0">
                  <a:solidFill>
                    <a:schemeClr val="tx1">
                      <a:lumMod val="90000"/>
                      <a:lumOff val="10000"/>
                    </a:schemeClr>
                  </a:solidFill>
                  <a:latin typeface="Segoe UI" panose="020B0502040204020203" pitchFamily="34" charset="0"/>
                  <a:ea typeface="メイリオ" panose="020B0604030504040204" pitchFamily="50" charset="-128"/>
                </a:rPr>
                <a:t> </a:t>
              </a:r>
              <a:r>
                <a:rPr kumimoji="0" lang="en-US" altLang="ja-JP" sz="1400" dirty="0">
                  <a:solidFill>
                    <a:schemeClr val="tx1">
                      <a:lumMod val="90000"/>
                      <a:lumOff val="10000"/>
                    </a:schemeClr>
                  </a:solidFill>
                  <a:latin typeface="Segoe UI" panose="020B0502040204020203" pitchFamily="34" charset="0"/>
                  <a:ea typeface="メイリオ" panose="020B0604030504040204" pitchFamily="50" charset="-128"/>
                </a:rPr>
                <a:t>B</a:t>
              </a:r>
              <a:endParaRPr kumimoji="0" lang="ja-JP" altLang="en-US" sz="1400" dirty="0">
                <a:solidFill>
                  <a:schemeClr val="tx1">
                    <a:lumMod val="90000"/>
                    <a:lumOff val="10000"/>
                  </a:schemeClr>
                </a:solidFill>
                <a:latin typeface="Segoe UI" panose="020B0502040204020203" pitchFamily="34" charset="0"/>
                <a:ea typeface="メイリオ" panose="020B0604030504040204" pitchFamily="50" charset="-128"/>
              </a:endParaRPr>
            </a:p>
          </p:txBody>
        </p:sp>
        <p:sp>
          <p:nvSpPr>
            <p:cNvPr id="134" name="角丸四角形 133"/>
            <p:cNvSpPr/>
            <p:nvPr/>
          </p:nvSpPr>
          <p:spPr bwMode="auto">
            <a:xfrm>
              <a:off x="3230656" y="1573011"/>
              <a:ext cx="841874" cy="317897"/>
            </a:xfrm>
            <a:prstGeom prst="roundRect">
              <a:avLst/>
            </a:prstGeom>
            <a:noFill/>
            <a:ln w="12700">
              <a:solidFill>
                <a:schemeClr val="bg1">
                  <a:lumMod val="50000"/>
                </a:schemeClr>
              </a:solidFill>
              <a:headEnd type="none" w="med" len="med"/>
              <a:tailEnd type="none" w="med" len="med"/>
            </a:ln>
            <a:extLst/>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r>
                <a:rPr kumimoji="0" lang="en-US" altLang="ja-JP" sz="1400" dirty="0" smtClean="0">
                  <a:solidFill>
                    <a:schemeClr val="tx1">
                      <a:lumMod val="90000"/>
                      <a:lumOff val="10000"/>
                    </a:schemeClr>
                  </a:solidFill>
                  <a:latin typeface="Segoe UI" panose="020B0502040204020203" pitchFamily="34" charset="0"/>
                  <a:ea typeface="メイリオ" panose="020B0604030504040204" pitchFamily="50" charset="-128"/>
                </a:rPr>
                <a:t>STEP</a:t>
              </a:r>
              <a:r>
                <a:rPr kumimoji="0" lang="ja-JP" altLang="en-US" sz="1400" dirty="0">
                  <a:solidFill>
                    <a:schemeClr val="tx1">
                      <a:lumMod val="90000"/>
                      <a:lumOff val="10000"/>
                    </a:schemeClr>
                  </a:solidFill>
                  <a:latin typeface="Segoe UI" panose="020B0502040204020203" pitchFamily="34" charset="0"/>
                  <a:ea typeface="メイリオ" panose="020B0604030504040204" pitchFamily="50" charset="-128"/>
                </a:rPr>
                <a:t> </a:t>
              </a:r>
              <a:r>
                <a:rPr kumimoji="0" lang="en-US" altLang="ja-JP" sz="1400" dirty="0" smtClean="0">
                  <a:solidFill>
                    <a:schemeClr val="tx1">
                      <a:lumMod val="90000"/>
                      <a:lumOff val="10000"/>
                    </a:schemeClr>
                  </a:solidFill>
                  <a:latin typeface="Segoe UI" panose="020B0502040204020203" pitchFamily="34" charset="0"/>
                  <a:ea typeface="メイリオ" panose="020B0604030504040204" pitchFamily="50" charset="-128"/>
                </a:rPr>
                <a:t>C</a:t>
              </a:r>
              <a:endParaRPr kumimoji="0" lang="ja-JP" altLang="en-US" sz="1400" dirty="0">
                <a:solidFill>
                  <a:schemeClr val="tx1">
                    <a:lumMod val="90000"/>
                    <a:lumOff val="10000"/>
                  </a:schemeClr>
                </a:solidFill>
                <a:latin typeface="Segoe UI" panose="020B0502040204020203" pitchFamily="34" charset="0"/>
                <a:ea typeface="メイリオ" panose="020B0604030504040204" pitchFamily="50" charset="-128"/>
              </a:endParaRPr>
            </a:p>
          </p:txBody>
        </p:sp>
        <p:sp>
          <p:nvSpPr>
            <p:cNvPr id="149" name="角丸四角形 148"/>
            <p:cNvSpPr/>
            <p:nvPr/>
          </p:nvSpPr>
          <p:spPr bwMode="auto">
            <a:xfrm>
              <a:off x="4514198" y="1573011"/>
              <a:ext cx="841874" cy="317897"/>
            </a:xfrm>
            <a:prstGeom prst="roundRect">
              <a:avLst/>
            </a:prstGeom>
            <a:noFill/>
            <a:ln w="12700">
              <a:solidFill>
                <a:schemeClr val="bg1">
                  <a:lumMod val="50000"/>
                </a:schemeClr>
              </a:solidFill>
              <a:headEnd type="none" w="med" len="med"/>
              <a:tailEnd type="none" w="med" len="med"/>
            </a:ln>
            <a:extLst/>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r>
                <a:rPr kumimoji="0" lang="en-US" altLang="ja-JP" sz="1400" dirty="0" smtClean="0">
                  <a:solidFill>
                    <a:schemeClr val="tx1">
                      <a:lumMod val="90000"/>
                      <a:lumOff val="10000"/>
                    </a:schemeClr>
                  </a:solidFill>
                  <a:latin typeface="Segoe UI" panose="020B0502040204020203" pitchFamily="34" charset="0"/>
                  <a:ea typeface="メイリオ" panose="020B0604030504040204" pitchFamily="50" charset="-128"/>
                </a:rPr>
                <a:t>STEP</a:t>
              </a:r>
              <a:r>
                <a:rPr kumimoji="0" lang="ja-JP" altLang="en-US" sz="1400" dirty="0">
                  <a:solidFill>
                    <a:schemeClr val="tx1">
                      <a:lumMod val="90000"/>
                      <a:lumOff val="10000"/>
                    </a:schemeClr>
                  </a:solidFill>
                  <a:latin typeface="Segoe UI" panose="020B0502040204020203" pitchFamily="34" charset="0"/>
                  <a:ea typeface="メイリオ" panose="020B0604030504040204" pitchFamily="50" charset="-128"/>
                </a:rPr>
                <a:t> </a:t>
              </a:r>
              <a:r>
                <a:rPr kumimoji="0" lang="en-US" altLang="ja-JP" sz="1400" dirty="0">
                  <a:solidFill>
                    <a:schemeClr val="tx1">
                      <a:lumMod val="90000"/>
                      <a:lumOff val="10000"/>
                    </a:schemeClr>
                  </a:solidFill>
                  <a:latin typeface="Segoe UI" panose="020B0502040204020203" pitchFamily="34" charset="0"/>
                  <a:ea typeface="メイリオ" panose="020B0604030504040204" pitchFamily="50" charset="-128"/>
                </a:rPr>
                <a:t>D</a:t>
              </a:r>
              <a:endParaRPr kumimoji="0" lang="ja-JP" altLang="en-US" sz="1400" dirty="0">
                <a:solidFill>
                  <a:schemeClr val="tx1">
                    <a:lumMod val="90000"/>
                    <a:lumOff val="10000"/>
                  </a:schemeClr>
                </a:solidFill>
                <a:latin typeface="Segoe UI" panose="020B0502040204020203" pitchFamily="34" charset="0"/>
                <a:ea typeface="メイリオ" panose="020B0604030504040204" pitchFamily="50" charset="-128"/>
              </a:endParaRPr>
            </a:p>
          </p:txBody>
        </p:sp>
        <p:sp>
          <p:nvSpPr>
            <p:cNvPr id="150" name="角丸四角形 149"/>
            <p:cNvSpPr/>
            <p:nvPr/>
          </p:nvSpPr>
          <p:spPr bwMode="auto">
            <a:xfrm>
              <a:off x="5617276" y="1573011"/>
              <a:ext cx="841874" cy="317897"/>
            </a:xfrm>
            <a:prstGeom prst="roundRect">
              <a:avLst/>
            </a:prstGeom>
            <a:noFill/>
            <a:ln w="12700">
              <a:solidFill>
                <a:schemeClr val="bg1">
                  <a:lumMod val="50000"/>
                </a:schemeClr>
              </a:solidFill>
              <a:headEnd type="none" w="med" len="med"/>
              <a:tailEnd type="none" w="med" len="med"/>
            </a:ln>
            <a:extLst/>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r>
                <a:rPr kumimoji="0" lang="en-US" altLang="ja-JP" sz="1400" dirty="0" smtClean="0">
                  <a:solidFill>
                    <a:schemeClr val="tx1">
                      <a:lumMod val="90000"/>
                      <a:lumOff val="10000"/>
                    </a:schemeClr>
                  </a:solidFill>
                  <a:latin typeface="Segoe UI" panose="020B0502040204020203" pitchFamily="34" charset="0"/>
                  <a:ea typeface="メイリオ" panose="020B0604030504040204" pitchFamily="50" charset="-128"/>
                </a:rPr>
                <a:t>STEP</a:t>
              </a:r>
              <a:r>
                <a:rPr kumimoji="0" lang="ja-JP" altLang="en-US" sz="1400" dirty="0">
                  <a:solidFill>
                    <a:schemeClr val="tx1">
                      <a:lumMod val="90000"/>
                      <a:lumOff val="10000"/>
                    </a:schemeClr>
                  </a:solidFill>
                  <a:latin typeface="Segoe UI" panose="020B0502040204020203" pitchFamily="34" charset="0"/>
                  <a:ea typeface="メイリオ" panose="020B0604030504040204" pitchFamily="50" charset="-128"/>
                </a:rPr>
                <a:t> </a:t>
              </a:r>
              <a:r>
                <a:rPr kumimoji="0" lang="en-US" altLang="ja-JP" sz="1400" dirty="0" smtClean="0">
                  <a:solidFill>
                    <a:schemeClr val="tx1">
                      <a:lumMod val="90000"/>
                      <a:lumOff val="10000"/>
                    </a:schemeClr>
                  </a:solidFill>
                  <a:latin typeface="Segoe UI" panose="020B0502040204020203" pitchFamily="34" charset="0"/>
                  <a:ea typeface="メイリオ" panose="020B0604030504040204" pitchFamily="50" charset="-128"/>
                </a:rPr>
                <a:t>E</a:t>
              </a:r>
              <a:endParaRPr kumimoji="0" lang="ja-JP" altLang="en-US" sz="1400" dirty="0">
                <a:solidFill>
                  <a:schemeClr val="tx1">
                    <a:lumMod val="90000"/>
                    <a:lumOff val="10000"/>
                  </a:schemeClr>
                </a:solidFill>
                <a:latin typeface="Segoe UI" panose="020B0502040204020203" pitchFamily="34" charset="0"/>
                <a:ea typeface="メイリオ" panose="020B0604030504040204" pitchFamily="50" charset="-128"/>
              </a:endParaRPr>
            </a:p>
          </p:txBody>
        </p:sp>
      </p:grpSp>
    </p:spTree>
    <p:extLst>
      <p:ext uri="{BB962C8B-B14F-4D97-AF65-F5344CB8AC3E}">
        <p14:creationId xmlns:p14="http://schemas.microsoft.com/office/powerpoint/2010/main" val="14351570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noFill/>
        </p:spPr>
        <p:txBody>
          <a:bodyPr/>
          <a:lstStyle/>
          <a:p>
            <a:r>
              <a:rPr kumimoji="1" lang="ja-JP" altLang="en-US" dirty="0" smtClean="0"/>
              <a:t>本手法</a:t>
            </a:r>
            <a:r>
              <a:rPr lang="ja-JP" altLang="en-US" dirty="0" smtClean="0"/>
              <a:t>で採用する</a:t>
            </a:r>
            <a:r>
              <a:rPr kumimoji="1" lang="ja-JP" altLang="en-US" dirty="0" smtClean="0"/>
              <a:t>ベクトル表現</a:t>
            </a:r>
            <a:r>
              <a:rPr kumimoji="1" lang="en-US" altLang="ja-JP" dirty="0" smtClean="0"/>
              <a:t/>
            </a:r>
            <a:br>
              <a:rPr kumimoji="1" lang="en-US" altLang="ja-JP" dirty="0" smtClean="0"/>
            </a:br>
            <a:r>
              <a:rPr kumimoji="1" lang="en-US" altLang="ja-JP" dirty="0" err="1" smtClean="0"/>
              <a:t>BoW</a:t>
            </a:r>
            <a:r>
              <a:rPr kumimoji="1" lang="en-US" altLang="ja-JP" dirty="0" smtClean="0"/>
              <a:t> (Bag of Words)</a:t>
            </a:r>
            <a:endParaRPr kumimoji="1" lang="ja-JP" altLang="en-US" dirty="0"/>
          </a:p>
        </p:txBody>
      </p:sp>
      <p:sp>
        <p:nvSpPr>
          <p:cNvPr id="3" name="コンテンツ プレースホルダー 2"/>
          <p:cNvSpPr>
            <a:spLocks noGrp="1"/>
          </p:cNvSpPr>
          <p:nvPr>
            <p:ph idx="1"/>
          </p:nvPr>
        </p:nvSpPr>
        <p:spPr>
          <a:xfrm>
            <a:off x="389468" y="1600200"/>
            <a:ext cx="8483600" cy="4525963"/>
          </a:xfrm>
          <a:noFill/>
        </p:spPr>
        <p:txBody>
          <a:bodyPr/>
          <a:lstStyle/>
          <a:p>
            <a:pPr marL="357188" indent="-357188">
              <a:spcBef>
                <a:spcPts val="600"/>
              </a:spcBef>
              <a:spcAft>
                <a:spcPts val="600"/>
              </a:spcAft>
              <a:buNone/>
            </a:pPr>
            <a:r>
              <a:rPr kumimoji="1" lang="ja-JP" altLang="en-US" sz="2400" dirty="0" smtClean="0"/>
              <a:t>本手法は，以前のバージョンのコードブロック情報を再利用</a:t>
            </a:r>
            <a:r>
              <a:rPr kumimoji="1" lang="en-US" altLang="ja-JP" sz="2400" dirty="0" smtClean="0"/>
              <a:t/>
            </a:r>
            <a:br>
              <a:rPr kumimoji="1" lang="en-US" altLang="ja-JP" sz="2400" dirty="0" smtClean="0"/>
            </a:br>
            <a:r>
              <a:rPr kumimoji="1" lang="ja-JP" altLang="en-US" sz="2400" dirty="0" smtClean="0"/>
              <a:t>コードブロックが変更されない限り，バージョンが変わっても特徴ベクトルは</a:t>
            </a:r>
            <a:r>
              <a:rPr lang="ja-JP" altLang="en-US" sz="2400" dirty="0"/>
              <a:t>不変</a:t>
            </a:r>
            <a:r>
              <a:rPr kumimoji="1" lang="ja-JP" altLang="en-US" sz="2400" dirty="0" smtClean="0"/>
              <a:t>である必要がある</a:t>
            </a:r>
            <a:endParaRPr kumimoji="1" lang="en-US" altLang="ja-JP" sz="2400" dirty="0" smtClean="0"/>
          </a:p>
          <a:p>
            <a:pPr marL="357188" indent="-357188">
              <a:spcBef>
                <a:spcPts val="600"/>
              </a:spcBef>
              <a:spcAft>
                <a:spcPts val="600"/>
              </a:spcAft>
              <a:buNone/>
            </a:pPr>
            <a:endParaRPr lang="en-US" altLang="ja-JP" sz="2400" dirty="0"/>
          </a:p>
          <a:p>
            <a:pPr marL="357188" indent="-357188">
              <a:spcBef>
                <a:spcPts val="600"/>
              </a:spcBef>
              <a:spcAft>
                <a:spcPts val="600"/>
              </a:spcAft>
              <a:buNone/>
            </a:pPr>
            <a:endParaRPr kumimoji="1" lang="en-US" altLang="ja-JP" sz="2400" dirty="0" smtClean="0"/>
          </a:p>
          <a:p>
            <a:pPr marL="357188" indent="-357188">
              <a:spcBef>
                <a:spcPts val="600"/>
              </a:spcBef>
              <a:spcAft>
                <a:spcPts val="600"/>
              </a:spcAft>
              <a:buNone/>
            </a:pPr>
            <a:endParaRPr kumimoji="1" lang="en-US" altLang="ja-JP" sz="2400" dirty="0" smtClean="0"/>
          </a:p>
          <a:p>
            <a:pPr marL="0" indent="0">
              <a:spcBef>
                <a:spcPts val="600"/>
              </a:spcBef>
              <a:spcAft>
                <a:spcPts val="600"/>
              </a:spcAft>
              <a:buNone/>
            </a:pPr>
            <a:r>
              <a:rPr lang="ja-JP" altLang="en-US" sz="2400" dirty="0" smtClean="0"/>
              <a:t>また，既存研究</a:t>
            </a:r>
            <a:r>
              <a:rPr lang="en-US" altLang="ja-JP" sz="2400" dirty="0" smtClean="0"/>
              <a:t>[2]</a:t>
            </a:r>
            <a:r>
              <a:rPr lang="ja-JP" altLang="en-US" sz="2400" dirty="0" smtClean="0"/>
              <a:t>において</a:t>
            </a:r>
            <a:r>
              <a:rPr lang="en-US" altLang="ja-JP" sz="2400" dirty="0" smtClean="0"/>
              <a:t>TF-IDF</a:t>
            </a:r>
            <a:r>
              <a:rPr lang="ja-JP" altLang="en-US" sz="2400" dirty="0"/>
              <a:t>を用いるより高い再現率</a:t>
            </a:r>
            <a:endParaRPr lang="en-US" altLang="ja-JP" sz="2400" dirty="0"/>
          </a:p>
          <a:p>
            <a:pPr marL="0" indent="0">
              <a:spcBef>
                <a:spcPts val="600"/>
              </a:spcBef>
              <a:spcAft>
                <a:spcPts val="600"/>
              </a:spcAft>
              <a:buNone/>
            </a:pPr>
            <a:endParaRPr lang="en-US" altLang="ja-JP" sz="400" dirty="0" smtClean="0"/>
          </a:p>
          <a:p>
            <a:pPr marL="0" indent="0">
              <a:spcBef>
                <a:spcPts val="600"/>
              </a:spcBef>
              <a:spcAft>
                <a:spcPts val="600"/>
              </a:spcAft>
              <a:buNone/>
            </a:pPr>
            <a:r>
              <a:rPr lang="en-US" altLang="ja-JP" sz="2400" dirty="0" smtClean="0"/>
              <a:t/>
            </a:r>
            <a:br>
              <a:rPr lang="en-US" altLang="ja-JP" sz="2400" dirty="0" smtClean="0"/>
            </a:br>
            <a:r>
              <a:rPr lang="ja-JP" altLang="en-US" sz="2400" dirty="0" smtClean="0"/>
              <a:t>本手法は，ベクトル表現に</a:t>
            </a:r>
            <a:r>
              <a:rPr lang="en-US" altLang="ja-JP" sz="2400" dirty="0" err="1" smtClean="0"/>
              <a:t>BoW</a:t>
            </a:r>
            <a:r>
              <a:rPr lang="ja-JP" altLang="en-US" sz="2400" dirty="0" smtClean="0"/>
              <a:t>を採用</a:t>
            </a:r>
            <a:endParaRPr kumimoji="1" lang="en-US" altLang="ja-JP" sz="2400" dirty="0" smtClean="0"/>
          </a:p>
          <a:p>
            <a:pPr marL="0" indent="0">
              <a:spcBef>
                <a:spcPts val="600"/>
              </a:spcBef>
              <a:spcAft>
                <a:spcPts val="600"/>
              </a:spcAft>
              <a:buNone/>
            </a:pPr>
            <a:endParaRPr lang="en-US" altLang="ja-JP" sz="2400" dirty="0"/>
          </a:p>
          <a:p>
            <a:pPr marL="0" indent="0">
              <a:spcBef>
                <a:spcPts val="600"/>
              </a:spcBef>
              <a:spcAft>
                <a:spcPts val="600"/>
              </a:spcAft>
              <a:buNone/>
            </a:pPr>
            <a:endParaRPr lang="en-US" altLang="ja-JP" sz="2400" dirty="0"/>
          </a:p>
          <a:p>
            <a:pPr marL="0" indent="0">
              <a:spcBef>
                <a:spcPts val="600"/>
              </a:spcBef>
              <a:spcAft>
                <a:spcPts val="600"/>
              </a:spcAft>
              <a:buNone/>
            </a:pPr>
            <a:endParaRPr kumimoji="1"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11</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4139261805"/>
              </p:ext>
            </p:extLst>
          </p:nvPr>
        </p:nvGraphicFramePr>
        <p:xfrm>
          <a:off x="487104" y="2862115"/>
          <a:ext cx="8303478" cy="1381760"/>
        </p:xfrm>
        <a:graphic>
          <a:graphicData uri="http://schemas.openxmlformats.org/drawingml/2006/table">
            <a:tbl>
              <a:tblPr firstRow="1" bandRow="1">
                <a:tableStyleId>{72833802-FEF1-4C79-8D5D-14CF1EAF98D9}</a:tableStyleId>
              </a:tblPr>
              <a:tblGrid>
                <a:gridCol w="970082">
                  <a:extLst>
                    <a:ext uri="{9D8B030D-6E8A-4147-A177-3AD203B41FA5}">
                      <a16:colId xmlns:a16="http://schemas.microsoft.com/office/drawing/2014/main" val="20000"/>
                    </a:ext>
                  </a:extLst>
                </a:gridCol>
                <a:gridCol w="1084585">
                  <a:extLst>
                    <a:ext uri="{9D8B030D-6E8A-4147-A177-3AD203B41FA5}">
                      <a16:colId xmlns:a16="http://schemas.microsoft.com/office/drawing/2014/main" val="20001"/>
                    </a:ext>
                  </a:extLst>
                </a:gridCol>
                <a:gridCol w="3564922">
                  <a:extLst>
                    <a:ext uri="{9D8B030D-6E8A-4147-A177-3AD203B41FA5}">
                      <a16:colId xmlns:a16="http://schemas.microsoft.com/office/drawing/2014/main" val="20002"/>
                    </a:ext>
                  </a:extLst>
                </a:gridCol>
                <a:gridCol w="2683889">
                  <a:extLst>
                    <a:ext uri="{9D8B030D-6E8A-4147-A177-3AD203B41FA5}">
                      <a16:colId xmlns:a16="http://schemas.microsoft.com/office/drawing/2014/main" val="2371647466"/>
                    </a:ext>
                  </a:extLst>
                </a:gridCol>
              </a:tblGrid>
              <a:tr h="576509">
                <a:tc>
                  <a:txBody>
                    <a:bodyPr/>
                    <a:lstStyle/>
                    <a:p>
                      <a:pPr algn="ctr"/>
                      <a:r>
                        <a:rPr kumimoji="1" lang="ja-JP" altLang="en-US" sz="1800" dirty="0" smtClean="0"/>
                        <a:t>手法</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ja-JP" altLang="en-US" sz="1800" dirty="0" smtClean="0"/>
                        <a:t>特徴量</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ja-JP" altLang="en-US" sz="1800" dirty="0" smtClean="0"/>
                        <a:t>変更なしコードブロックの</a:t>
                      </a:r>
                      <a:r>
                        <a:rPr kumimoji="1" lang="en-US" altLang="ja-JP" sz="1800" dirty="0" smtClean="0"/>
                        <a:t/>
                      </a:r>
                      <a:br>
                        <a:rPr kumimoji="1" lang="en-US" altLang="ja-JP" sz="1800" dirty="0" smtClean="0"/>
                      </a:br>
                      <a:r>
                        <a:rPr kumimoji="1" lang="ja-JP" altLang="en-US" sz="1800" dirty="0" smtClean="0"/>
                        <a:t>バージョンごとの特徴ベクトル</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ja-JP" altLang="en-US" sz="1800" dirty="0" smtClean="0"/>
                        <a:t>バージョンごとに特徴</a:t>
                      </a:r>
                      <a:r>
                        <a:rPr kumimoji="1" lang="en-US" altLang="ja-JP" sz="1800" dirty="0" smtClean="0"/>
                        <a:t/>
                      </a:r>
                      <a:br>
                        <a:rPr kumimoji="1" lang="en-US" altLang="ja-JP" sz="1800" dirty="0" smtClean="0"/>
                      </a:br>
                      <a:r>
                        <a:rPr kumimoji="1" lang="ja-JP" altLang="en-US" sz="1800" dirty="0" smtClean="0"/>
                        <a:t>ベクトルの再計算</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lvl="0" algn="l"/>
                      <a:r>
                        <a:rPr kumimoji="1" lang="en-US" altLang="ja-JP" sz="1800" dirty="0" smtClean="0"/>
                        <a:t>TF-IDF</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t>TF × IDF</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ja-JP" altLang="en-US" sz="1800" baseline="0" dirty="0" smtClean="0"/>
                        <a:t>変化あり </a:t>
                      </a:r>
                      <a:r>
                        <a:rPr kumimoji="1" lang="en-US" altLang="ja-JP" sz="1800" baseline="0" dirty="0" smtClean="0"/>
                        <a:t>(</a:t>
                      </a:r>
                      <a:r>
                        <a:rPr kumimoji="1" lang="ja-JP" altLang="en-US" sz="1800" baseline="0" dirty="0" smtClean="0"/>
                        <a:t>問題</a:t>
                      </a:r>
                      <a:r>
                        <a:rPr kumimoji="1" lang="en-US" altLang="ja-JP" sz="1800" baseline="0" dirty="0" smtClean="0"/>
                        <a:t>1)</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ja-JP" altLang="en-US" sz="1800" dirty="0" smtClean="0"/>
                        <a:t>必要</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lvl="0" algn="l"/>
                      <a:r>
                        <a:rPr kumimoji="1" lang="en-US" altLang="ja-JP" sz="1800" dirty="0" err="1" smtClean="0"/>
                        <a:t>BoW</a:t>
                      </a:r>
                      <a:r>
                        <a:rPr kumimoji="1" lang="en-US" altLang="ja-JP" sz="1800" dirty="0" smtClean="0"/>
                        <a:t> </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t>TF </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ja-JP" altLang="en-US" sz="1800" dirty="0" smtClean="0">
                          <a:solidFill>
                            <a:srgbClr val="FF0000"/>
                          </a:solidFill>
                        </a:rPr>
                        <a:t>変化なし</a:t>
                      </a:r>
                      <a:endParaRPr kumimoji="1" lang="ja-JP" altLang="en-US" sz="1800" dirty="0">
                        <a:solidFill>
                          <a:srgbClr val="FF0000"/>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ja-JP" altLang="en-US" sz="1800" dirty="0" smtClean="0">
                          <a:solidFill>
                            <a:srgbClr val="FF0000"/>
                          </a:solidFill>
                        </a:rPr>
                        <a:t>不要</a:t>
                      </a:r>
                      <a:endParaRPr kumimoji="1" lang="ja-JP" altLang="en-US" sz="1800" dirty="0">
                        <a:solidFill>
                          <a:srgbClr val="FF0000"/>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2344414152"/>
                  </a:ext>
                </a:extLst>
              </a:tr>
            </a:tbl>
          </a:graphicData>
        </a:graphic>
      </p:graphicFrame>
      <p:sp>
        <p:nvSpPr>
          <p:cNvPr id="6" name="テキスト ボックス 5"/>
          <p:cNvSpPr txBox="1"/>
          <p:nvPr/>
        </p:nvSpPr>
        <p:spPr>
          <a:xfrm>
            <a:off x="460103" y="1961477"/>
            <a:ext cx="441146" cy="400110"/>
          </a:xfrm>
          <a:prstGeom prst="rect">
            <a:avLst/>
          </a:prstGeom>
          <a:noFill/>
        </p:spPr>
        <p:txBody>
          <a:bodyPr wrap="none" rtlCol="0">
            <a:spAutoFit/>
          </a:bodyPr>
          <a:lstStyle/>
          <a:p>
            <a:r>
              <a:rPr kumimoji="1" lang="ja-JP" altLang="en-US" sz="2000" dirty="0" smtClean="0"/>
              <a:t>∴</a:t>
            </a:r>
            <a:endParaRPr kumimoji="1" lang="ja-JP" altLang="en-US" sz="2000" dirty="0"/>
          </a:p>
        </p:txBody>
      </p:sp>
      <p:sp>
        <p:nvSpPr>
          <p:cNvPr id="7" name="テキスト ボックス 29"/>
          <p:cNvSpPr txBox="1"/>
          <p:nvPr/>
        </p:nvSpPr>
        <p:spPr>
          <a:xfrm>
            <a:off x="266847" y="6302539"/>
            <a:ext cx="8135010" cy="490783"/>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400" dirty="0" smtClean="0"/>
              <a:t>[2]</a:t>
            </a:r>
            <a:r>
              <a:rPr lang="zh-TW" altLang="en-US" sz="1400" dirty="0"/>
              <a:t>横井 一輝</a:t>
            </a:r>
            <a:r>
              <a:rPr lang="en-US" altLang="zh-TW" sz="1400" dirty="0"/>
              <a:t>, </a:t>
            </a:r>
            <a:r>
              <a:rPr lang="zh-TW" altLang="en-US" sz="1400" dirty="0"/>
              <a:t>崔 恩瀞</a:t>
            </a:r>
            <a:r>
              <a:rPr lang="en-US" altLang="zh-TW" sz="1400" dirty="0"/>
              <a:t>, </a:t>
            </a:r>
            <a:r>
              <a:rPr lang="zh-TW" altLang="en-US" sz="1400" dirty="0"/>
              <a:t>吉田 則裕</a:t>
            </a:r>
            <a:r>
              <a:rPr lang="en-US" altLang="zh-TW" sz="1400" dirty="0"/>
              <a:t>, </a:t>
            </a:r>
            <a:r>
              <a:rPr lang="zh-TW" altLang="en-US" sz="1400" dirty="0"/>
              <a:t>井上 克郎</a:t>
            </a:r>
            <a:r>
              <a:rPr lang="en-US" altLang="ja-JP" sz="1400" dirty="0" smtClean="0"/>
              <a:t>:</a:t>
            </a:r>
            <a:r>
              <a:rPr lang="en-US" altLang="ja-JP" sz="1400" dirty="0"/>
              <a:t> </a:t>
            </a:r>
            <a:r>
              <a:rPr lang="en-US" altLang="ja-JP" sz="1400" b="1" dirty="0" smtClean="0"/>
              <a:t>"</a:t>
            </a:r>
            <a:r>
              <a:rPr lang="ja-JP" altLang="en-US" sz="1400" dirty="0"/>
              <a:t>コード片のベクトル表現に基づく大規模コードクローン集合の特徴調査</a:t>
            </a:r>
            <a:r>
              <a:rPr lang="en-US" altLang="ja-JP" sz="1400" b="1" dirty="0" smtClean="0"/>
              <a:t>"</a:t>
            </a:r>
            <a:r>
              <a:rPr lang="en-US" altLang="ja-JP" sz="1400" dirty="0" smtClean="0"/>
              <a:t>,</a:t>
            </a:r>
            <a:r>
              <a:rPr lang="ja-JP" altLang="en-US" sz="1400" dirty="0"/>
              <a:t>ソフトウェアエンジニアリングシンポジウム</a:t>
            </a:r>
            <a:r>
              <a:rPr lang="en-US" altLang="ja-JP" sz="1400" dirty="0"/>
              <a:t>2018</a:t>
            </a:r>
            <a:r>
              <a:rPr lang="ja-JP" altLang="en-US" sz="1400" dirty="0"/>
              <a:t>論文集</a:t>
            </a:r>
            <a:r>
              <a:rPr lang="en-US" altLang="ja-JP" sz="1400" dirty="0" smtClean="0"/>
              <a:t>, </a:t>
            </a:r>
            <a:r>
              <a:rPr lang="en-US" altLang="ja-JP" sz="1400" dirty="0"/>
              <a:t>pp.192-199</a:t>
            </a:r>
            <a:r>
              <a:rPr lang="en-US" altLang="ja-JP" sz="1400" dirty="0" smtClean="0"/>
              <a:t>, 2018/9</a:t>
            </a:r>
            <a:endParaRPr kumimoji="1" lang="ja-JP" altLang="en-US" sz="1400" dirty="0"/>
          </a:p>
        </p:txBody>
      </p:sp>
      <p:sp>
        <p:nvSpPr>
          <p:cNvPr id="8" name="右矢印 7"/>
          <p:cNvSpPr/>
          <p:nvPr/>
        </p:nvSpPr>
        <p:spPr>
          <a:xfrm rot="5400000">
            <a:off x="4322025" y="4784651"/>
            <a:ext cx="488833" cy="764274"/>
          </a:xfrm>
          <a:prstGeom prst="rightArrow">
            <a:avLst>
              <a:gd name="adj1" fmla="val 50000"/>
              <a:gd name="adj2" fmla="val 45970"/>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9532476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LSH</a:t>
            </a:r>
            <a:r>
              <a:rPr lang="en-US" altLang="ja-JP" dirty="0" smtClean="0"/>
              <a:t>(</a:t>
            </a:r>
            <a:r>
              <a:rPr lang="en-US" altLang="ja-JP" dirty="0" err="1" smtClean="0"/>
              <a:t>Localy</a:t>
            </a:r>
            <a:r>
              <a:rPr lang="en-US" altLang="ja-JP" dirty="0" smtClean="0"/>
              <a:t>-Sensitive Hashing)[3]</a:t>
            </a:r>
            <a:br>
              <a:rPr lang="en-US" altLang="ja-JP" dirty="0" smtClean="0"/>
            </a:br>
            <a:r>
              <a:rPr lang="ja-JP" altLang="en-US" dirty="0" smtClean="0"/>
              <a:t>を用いたクラスタリング</a:t>
            </a:r>
            <a:endParaRPr kumimoji="1" lang="ja-JP" altLang="en-US" dirty="0"/>
          </a:p>
        </p:txBody>
      </p:sp>
      <p:sp>
        <p:nvSpPr>
          <p:cNvPr id="3" name="コンテンツ プレースホルダー 2"/>
          <p:cNvSpPr>
            <a:spLocks noGrp="1"/>
          </p:cNvSpPr>
          <p:nvPr>
            <p:ph idx="1"/>
          </p:nvPr>
        </p:nvSpPr>
        <p:spPr/>
        <p:txBody>
          <a:bodyPr/>
          <a:lstStyle/>
          <a:p>
            <a:pPr marL="0" indent="0">
              <a:spcBef>
                <a:spcPts val="600"/>
              </a:spcBef>
              <a:spcAft>
                <a:spcPts val="600"/>
              </a:spcAft>
              <a:buNone/>
            </a:pPr>
            <a:r>
              <a:rPr lang="ja-JP" altLang="en-US" sz="2400" dirty="0" smtClean="0"/>
              <a:t>近似最近傍探索アルゴリズムの</a:t>
            </a:r>
            <a:r>
              <a:rPr lang="en-US" altLang="ja-JP" sz="2400" dirty="0" smtClean="0"/>
              <a:t>1</a:t>
            </a:r>
            <a:r>
              <a:rPr lang="ja-JP" altLang="en-US" sz="2400" dirty="0" smtClean="0"/>
              <a:t>つで，ハッシュ関数を用いてクラスタリング</a:t>
            </a:r>
            <a:r>
              <a:rPr lang="en-US" altLang="ja-JP" sz="2400" dirty="0" smtClean="0"/>
              <a:t/>
            </a:r>
            <a:br>
              <a:rPr lang="en-US" altLang="ja-JP" sz="2400" dirty="0" smtClean="0"/>
            </a:br>
            <a:r>
              <a:rPr lang="ja-JP" altLang="en-US" sz="2400" dirty="0" smtClean="0"/>
              <a:t>∴ クローンペアとなりうる候補を高速に絞ることが可能</a:t>
            </a:r>
            <a:endParaRPr lang="en-US" altLang="ja-JP" sz="2000" dirty="0" smtClean="0"/>
          </a:p>
          <a:p>
            <a:pPr marL="0" indent="0">
              <a:spcBef>
                <a:spcPts val="600"/>
              </a:spcBef>
              <a:spcAft>
                <a:spcPts val="600"/>
              </a:spcAft>
              <a:buNone/>
            </a:pPr>
            <a:endParaRPr lang="en-US" altLang="ja-JP" sz="2400" dirty="0"/>
          </a:p>
          <a:p>
            <a:pPr marL="0" indent="0">
              <a:spcBef>
                <a:spcPts val="600"/>
              </a:spcBef>
              <a:spcAft>
                <a:spcPts val="600"/>
              </a:spcAft>
              <a:buNone/>
            </a:pPr>
            <a:endParaRPr lang="en-US" altLang="ja-JP" sz="2400" dirty="0" smtClean="0"/>
          </a:p>
          <a:p>
            <a:pPr marL="0" indent="0">
              <a:spcBef>
                <a:spcPts val="600"/>
              </a:spcBef>
              <a:spcAft>
                <a:spcPts val="600"/>
              </a:spcAft>
              <a:buNone/>
            </a:pPr>
            <a:endParaRPr lang="en-US" altLang="ja-JP" sz="2400" dirty="0"/>
          </a:p>
          <a:p>
            <a:pPr marL="0" indent="0">
              <a:spcBef>
                <a:spcPts val="600"/>
              </a:spcBef>
              <a:spcAft>
                <a:spcPts val="600"/>
              </a:spcAft>
              <a:buNone/>
            </a:pPr>
            <a:endParaRPr lang="en-US" altLang="ja-JP" sz="2400" dirty="0" smtClean="0"/>
          </a:p>
          <a:p>
            <a:pPr marL="0" indent="0">
              <a:spcBef>
                <a:spcPts val="600"/>
              </a:spcBef>
              <a:spcAft>
                <a:spcPts val="600"/>
              </a:spcAft>
              <a:buNone/>
            </a:pPr>
            <a:endParaRPr lang="en-US" altLang="ja-JP" sz="2400" dirty="0"/>
          </a:p>
          <a:p>
            <a:pPr marL="0" indent="0">
              <a:spcBef>
                <a:spcPts val="600"/>
              </a:spcBef>
              <a:spcAft>
                <a:spcPts val="600"/>
              </a:spcAft>
              <a:buNone/>
            </a:pPr>
            <a:r>
              <a:rPr lang="ja-JP" altLang="en-US" sz="2400" kern="1200" dirty="0" smtClean="0">
                <a:solidFill>
                  <a:schemeClr val="tx1"/>
                </a:solidFill>
              </a:rPr>
              <a:t>追加</a:t>
            </a:r>
            <a:r>
              <a:rPr lang="ja-JP" altLang="en-US" sz="2400" kern="1200" dirty="0">
                <a:solidFill>
                  <a:schemeClr val="tx1"/>
                </a:solidFill>
              </a:rPr>
              <a:t>，編集されたコードブロックの特徴ベクトル</a:t>
            </a:r>
            <a:r>
              <a:rPr lang="ja-JP" altLang="en-US" sz="2400" kern="1200" dirty="0" smtClean="0">
                <a:solidFill>
                  <a:schemeClr val="tx1"/>
                </a:solidFill>
              </a:rPr>
              <a:t>と，</a:t>
            </a:r>
            <a:r>
              <a:rPr lang="en-US" altLang="ja-JP" sz="2400" kern="1200" dirty="0" smtClean="0">
                <a:solidFill>
                  <a:schemeClr val="tx1"/>
                </a:solidFill>
              </a:rPr>
              <a:t/>
            </a:r>
            <a:br>
              <a:rPr lang="en-US" altLang="ja-JP" sz="2400" kern="1200" dirty="0" smtClean="0">
                <a:solidFill>
                  <a:schemeClr val="tx1"/>
                </a:solidFill>
              </a:rPr>
            </a:br>
            <a:r>
              <a:rPr lang="ja-JP" altLang="en-US" sz="2400" kern="1200" dirty="0" smtClean="0">
                <a:solidFill>
                  <a:schemeClr val="tx1"/>
                </a:solidFill>
              </a:rPr>
              <a:t>近似</a:t>
            </a:r>
            <a:r>
              <a:rPr lang="ja-JP" altLang="en-US" sz="2400" kern="1200" dirty="0">
                <a:solidFill>
                  <a:schemeClr val="tx1"/>
                </a:solidFill>
              </a:rPr>
              <a:t>した特徴</a:t>
            </a:r>
            <a:r>
              <a:rPr lang="ja-JP" altLang="en-US" sz="2400" kern="1200" dirty="0" smtClean="0">
                <a:solidFill>
                  <a:schemeClr val="tx1"/>
                </a:solidFill>
              </a:rPr>
              <a:t>ベクトルの集合</a:t>
            </a:r>
            <a:r>
              <a:rPr lang="ja-JP" altLang="en-US" sz="2400" kern="1200" dirty="0">
                <a:solidFill>
                  <a:schemeClr val="tx1"/>
                </a:solidFill>
              </a:rPr>
              <a:t>のクラスタ</a:t>
            </a:r>
            <a:r>
              <a:rPr lang="ja-JP" altLang="en-US" sz="2400" kern="1200" dirty="0" smtClean="0">
                <a:solidFill>
                  <a:schemeClr val="tx1"/>
                </a:solidFill>
              </a:rPr>
              <a:t>を高速に取得可能</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12</a:t>
            </a:fld>
            <a:endParaRPr lang="en-US" altLang="ja-JP"/>
          </a:p>
        </p:txBody>
      </p:sp>
      <p:sp>
        <p:nvSpPr>
          <p:cNvPr id="5" name="テキスト ボックス 29"/>
          <p:cNvSpPr txBox="1"/>
          <p:nvPr/>
        </p:nvSpPr>
        <p:spPr>
          <a:xfrm>
            <a:off x="1022390" y="6352258"/>
            <a:ext cx="7054703" cy="490783"/>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400" dirty="0" smtClean="0"/>
              <a:t>[3]</a:t>
            </a:r>
            <a:r>
              <a:rPr lang="en-US" altLang="ja-JP" sz="1400" dirty="0" smtClean="0">
                <a:solidFill>
                  <a:schemeClr val="tx1">
                    <a:lumMod val="75000"/>
                    <a:lumOff val="25000"/>
                  </a:schemeClr>
                </a:solidFill>
              </a:rPr>
              <a:t> </a:t>
            </a:r>
            <a:r>
              <a:rPr lang="en-US" altLang="ja-JP" sz="1400" dirty="0">
                <a:solidFill>
                  <a:schemeClr val="tx1">
                    <a:lumMod val="75000"/>
                    <a:lumOff val="25000"/>
                  </a:schemeClr>
                </a:solidFill>
              </a:rPr>
              <a:t>P. </a:t>
            </a:r>
            <a:r>
              <a:rPr lang="en-US" altLang="ja-JP" sz="1400" dirty="0" err="1">
                <a:solidFill>
                  <a:schemeClr val="tx1">
                    <a:lumMod val="75000"/>
                    <a:lumOff val="25000"/>
                  </a:schemeClr>
                </a:solidFill>
              </a:rPr>
              <a:t>Indyk</a:t>
            </a:r>
            <a:r>
              <a:rPr lang="en-US" altLang="ja-JP" sz="1400" dirty="0">
                <a:solidFill>
                  <a:schemeClr val="tx1">
                    <a:lumMod val="75000"/>
                    <a:lumOff val="25000"/>
                  </a:schemeClr>
                </a:solidFill>
              </a:rPr>
              <a:t>, R. </a:t>
            </a:r>
            <a:r>
              <a:rPr lang="en-US" altLang="ja-JP" sz="1400" dirty="0" err="1">
                <a:solidFill>
                  <a:schemeClr val="tx1">
                    <a:lumMod val="75000"/>
                    <a:lumOff val="25000"/>
                  </a:schemeClr>
                </a:solidFill>
              </a:rPr>
              <a:t>Motwani</a:t>
            </a:r>
            <a:r>
              <a:rPr lang="en-US" altLang="ja-JP" sz="1400" dirty="0">
                <a:solidFill>
                  <a:schemeClr val="tx1">
                    <a:lumMod val="75000"/>
                    <a:lumOff val="25000"/>
                  </a:schemeClr>
                </a:solidFill>
              </a:rPr>
              <a:t>. Approximate nearest neighbors: towards removing the curse of dimensionality. In Proc. of STOC ’98, pp. 604-613, 1998.</a:t>
            </a:r>
          </a:p>
        </p:txBody>
      </p:sp>
      <p:grpSp>
        <p:nvGrpSpPr>
          <p:cNvPr id="121" name="グループ化 120"/>
          <p:cNvGrpSpPr/>
          <p:nvPr/>
        </p:nvGrpSpPr>
        <p:grpSpPr>
          <a:xfrm>
            <a:off x="480264" y="2827723"/>
            <a:ext cx="7692980" cy="2499046"/>
            <a:chOff x="639034" y="2964299"/>
            <a:chExt cx="7692980" cy="2499046"/>
          </a:xfrm>
        </p:grpSpPr>
        <p:sp>
          <p:nvSpPr>
            <p:cNvPr id="44" name="右矢印 43"/>
            <p:cNvSpPr/>
            <p:nvPr/>
          </p:nvSpPr>
          <p:spPr>
            <a:xfrm>
              <a:off x="4033182" y="3810070"/>
              <a:ext cx="783843" cy="764274"/>
            </a:xfrm>
            <a:prstGeom prst="rightArrow">
              <a:avLst>
                <a:gd name="adj1" fmla="val 50000"/>
                <a:gd name="adj2" fmla="val 45970"/>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57"/>
            <p:cNvSpPr txBox="1"/>
            <p:nvPr/>
          </p:nvSpPr>
          <p:spPr>
            <a:xfrm>
              <a:off x="3540598" y="4715663"/>
              <a:ext cx="1800493" cy="369332"/>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ja-JP" altLang="en-US" dirty="0">
                  <a:latin typeface="+mn-ea"/>
                  <a:ea typeface="+mn-ea"/>
                </a:rPr>
                <a:t>クラスタリング</a:t>
              </a:r>
              <a:endParaRPr kumimoji="1" lang="ja-JP" altLang="en-US" dirty="0">
                <a:latin typeface="+mn-ea"/>
                <a:ea typeface="+mn-ea"/>
              </a:endParaRPr>
            </a:p>
          </p:txBody>
        </p:sp>
        <p:grpSp>
          <p:nvGrpSpPr>
            <p:cNvPr id="72" name="グループ化 71"/>
            <p:cNvGrpSpPr/>
            <p:nvPr/>
          </p:nvGrpSpPr>
          <p:grpSpPr>
            <a:xfrm>
              <a:off x="651185" y="2964299"/>
              <a:ext cx="3172196" cy="338554"/>
              <a:chOff x="457200" y="4841158"/>
              <a:chExt cx="3172196" cy="338554"/>
            </a:xfrm>
          </p:grpSpPr>
          <p:grpSp>
            <p:nvGrpSpPr>
              <p:cNvPr id="65" name="グループ化 64"/>
              <p:cNvGrpSpPr/>
              <p:nvPr/>
            </p:nvGrpSpPr>
            <p:grpSpPr>
              <a:xfrm>
                <a:off x="457200" y="4841158"/>
                <a:ext cx="1307577" cy="338554"/>
                <a:chOff x="740781" y="4504760"/>
                <a:chExt cx="1307577" cy="338554"/>
              </a:xfrm>
            </p:grpSpPr>
            <p:sp>
              <p:nvSpPr>
                <p:cNvPr id="63" name="楕円 62"/>
                <p:cNvSpPr/>
                <p:nvPr/>
              </p:nvSpPr>
              <p:spPr>
                <a:xfrm>
                  <a:off x="740781" y="4578079"/>
                  <a:ext cx="173600" cy="165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a:p>
              </p:txBody>
            </p:sp>
            <p:sp>
              <p:nvSpPr>
                <p:cNvPr id="64" name="テキスト ボックス 57"/>
                <p:cNvSpPr txBox="1"/>
                <p:nvPr/>
              </p:nvSpPr>
              <p:spPr>
                <a:xfrm>
                  <a:off x="837770" y="4504760"/>
                  <a:ext cx="1210588" cy="338554"/>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ja-JP" altLang="en-US" sz="1600" dirty="0" smtClean="0">
                      <a:latin typeface="+mn-ea"/>
                      <a:ea typeface="+mn-ea"/>
                    </a:rPr>
                    <a:t>：変更なし</a:t>
                  </a:r>
                  <a:endParaRPr kumimoji="1" lang="ja-JP" altLang="en-US" sz="1600" dirty="0">
                    <a:latin typeface="+mn-ea"/>
                    <a:ea typeface="+mn-ea"/>
                  </a:endParaRPr>
                </a:p>
              </p:txBody>
            </p:sp>
          </p:grpSp>
          <p:grpSp>
            <p:nvGrpSpPr>
              <p:cNvPr id="66" name="グループ化 65"/>
              <p:cNvGrpSpPr/>
              <p:nvPr/>
            </p:nvGrpSpPr>
            <p:grpSpPr>
              <a:xfrm>
                <a:off x="1764777" y="4841158"/>
                <a:ext cx="897208" cy="338554"/>
                <a:chOff x="662315" y="4504760"/>
                <a:chExt cx="897208" cy="338554"/>
              </a:xfrm>
            </p:grpSpPr>
            <p:sp>
              <p:nvSpPr>
                <p:cNvPr id="67" name="楕円 66"/>
                <p:cNvSpPr/>
                <p:nvPr/>
              </p:nvSpPr>
              <p:spPr>
                <a:xfrm>
                  <a:off x="662315" y="4578079"/>
                  <a:ext cx="173600" cy="165042"/>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a:p>
              </p:txBody>
            </p:sp>
            <p:sp>
              <p:nvSpPr>
                <p:cNvPr id="68" name="テキスト ボックス 57"/>
                <p:cNvSpPr txBox="1"/>
                <p:nvPr/>
              </p:nvSpPr>
              <p:spPr>
                <a:xfrm>
                  <a:off x="759304" y="4504760"/>
                  <a:ext cx="800219" cy="338554"/>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ja-JP" altLang="en-US" sz="1600" dirty="0" smtClean="0">
                      <a:latin typeface="+mn-ea"/>
                      <a:ea typeface="+mn-ea"/>
                    </a:rPr>
                    <a:t>：追加</a:t>
                  </a:r>
                  <a:endParaRPr kumimoji="1" lang="ja-JP" altLang="en-US" sz="1600" dirty="0">
                    <a:latin typeface="+mn-ea"/>
                    <a:ea typeface="+mn-ea"/>
                  </a:endParaRPr>
                </a:p>
              </p:txBody>
            </p:sp>
          </p:grpSp>
          <p:grpSp>
            <p:nvGrpSpPr>
              <p:cNvPr id="69" name="グループ化 68"/>
              <p:cNvGrpSpPr/>
              <p:nvPr/>
            </p:nvGrpSpPr>
            <p:grpSpPr>
              <a:xfrm>
                <a:off x="2732188" y="4841158"/>
                <a:ext cx="897208" cy="338554"/>
                <a:chOff x="569416" y="4504760"/>
                <a:chExt cx="897208" cy="338554"/>
              </a:xfrm>
            </p:grpSpPr>
            <p:sp>
              <p:nvSpPr>
                <p:cNvPr id="70" name="楕円 69"/>
                <p:cNvSpPr/>
                <p:nvPr/>
              </p:nvSpPr>
              <p:spPr>
                <a:xfrm>
                  <a:off x="569416" y="4578079"/>
                  <a:ext cx="173600" cy="165042"/>
                </a:xfrm>
                <a:prstGeom prst="ellipse">
                  <a:avLst/>
                </a:prstGeom>
                <a:solidFill>
                  <a:schemeClr val="accent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a:p>
              </p:txBody>
            </p:sp>
            <p:sp>
              <p:nvSpPr>
                <p:cNvPr id="71" name="テキスト ボックス 57"/>
                <p:cNvSpPr txBox="1"/>
                <p:nvPr/>
              </p:nvSpPr>
              <p:spPr>
                <a:xfrm>
                  <a:off x="666405" y="4504760"/>
                  <a:ext cx="800219" cy="338554"/>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ja-JP" altLang="en-US" sz="1600" dirty="0" smtClean="0">
                      <a:latin typeface="+mn-ea"/>
                      <a:ea typeface="+mn-ea"/>
                    </a:rPr>
                    <a:t>：編集</a:t>
                  </a:r>
                  <a:endParaRPr kumimoji="1" lang="ja-JP" altLang="en-US" sz="1600" dirty="0">
                    <a:latin typeface="+mn-ea"/>
                    <a:ea typeface="+mn-ea"/>
                  </a:endParaRPr>
                </a:p>
              </p:txBody>
            </p:sp>
          </p:grpSp>
        </p:grpSp>
        <p:grpSp>
          <p:nvGrpSpPr>
            <p:cNvPr id="119" name="グループ化 118"/>
            <p:cNvGrpSpPr/>
            <p:nvPr/>
          </p:nvGrpSpPr>
          <p:grpSpPr>
            <a:xfrm>
              <a:off x="639034" y="3315288"/>
              <a:ext cx="2642573" cy="2148057"/>
              <a:chOff x="594296" y="3388375"/>
              <a:chExt cx="2642573" cy="2148057"/>
            </a:xfrm>
          </p:grpSpPr>
          <p:grpSp>
            <p:nvGrpSpPr>
              <p:cNvPr id="91" name="グループ化 90"/>
              <p:cNvGrpSpPr/>
              <p:nvPr/>
            </p:nvGrpSpPr>
            <p:grpSpPr>
              <a:xfrm>
                <a:off x="827581" y="3452711"/>
                <a:ext cx="2031325" cy="2083721"/>
                <a:chOff x="827581" y="3452711"/>
                <a:chExt cx="2031325" cy="2083721"/>
              </a:xfrm>
            </p:grpSpPr>
            <p:sp>
              <p:nvSpPr>
                <p:cNvPr id="18" name="テキスト ボックス 57"/>
                <p:cNvSpPr txBox="1"/>
                <p:nvPr/>
              </p:nvSpPr>
              <p:spPr>
                <a:xfrm>
                  <a:off x="827581" y="5167100"/>
                  <a:ext cx="2031325" cy="369332"/>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ja-JP" altLang="en-US" dirty="0" smtClean="0">
                      <a:latin typeface="+mn-ea"/>
                      <a:ea typeface="+mn-ea"/>
                    </a:rPr>
                    <a:t>特徴ベクトル集合</a:t>
                  </a:r>
                  <a:endParaRPr kumimoji="1" lang="ja-JP" altLang="en-US" dirty="0">
                    <a:latin typeface="+mn-ea"/>
                    <a:ea typeface="+mn-ea"/>
                  </a:endParaRPr>
                </a:p>
              </p:txBody>
            </p:sp>
            <p:grpSp>
              <p:nvGrpSpPr>
                <p:cNvPr id="25" name="グループ化 24"/>
                <p:cNvGrpSpPr/>
                <p:nvPr/>
              </p:nvGrpSpPr>
              <p:grpSpPr>
                <a:xfrm>
                  <a:off x="827581" y="3491787"/>
                  <a:ext cx="324128" cy="438795"/>
                  <a:chOff x="2747668" y="3255606"/>
                  <a:chExt cx="324128" cy="438795"/>
                </a:xfrm>
              </p:grpSpPr>
              <p:sp>
                <p:nvSpPr>
                  <p:cNvPr id="14" name="楕円 13"/>
                  <p:cNvSpPr/>
                  <p:nvPr/>
                </p:nvSpPr>
                <p:spPr>
                  <a:xfrm>
                    <a:off x="2822932" y="3529359"/>
                    <a:ext cx="173600" cy="165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a:p>
                </p:txBody>
              </p:sp>
              <p:sp>
                <p:nvSpPr>
                  <p:cNvPr id="19" name="テキスト ボックス 59"/>
                  <p:cNvSpPr txBox="1"/>
                  <p:nvPr/>
                </p:nvSpPr>
                <p:spPr>
                  <a:xfrm>
                    <a:off x="2747668" y="3255606"/>
                    <a:ext cx="324128" cy="338554"/>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en-US" altLang="ja-JP" sz="1600" dirty="0">
                        <a:latin typeface="+mn-ea"/>
                        <a:ea typeface="+mn-ea"/>
                      </a:rPr>
                      <a:t>A</a:t>
                    </a:r>
                    <a:endParaRPr kumimoji="1" lang="ja-JP" altLang="en-US" sz="1600" dirty="0">
                      <a:latin typeface="+mn-ea"/>
                      <a:ea typeface="+mn-ea"/>
                    </a:endParaRPr>
                  </a:p>
                </p:txBody>
              </p:sp>
            </p:grpSp>
            <p:grpSp>
              <p:nvGrpSpPr>
                <p:cNvPr id="59" name="グループ化 58"/>
                <p:cNvGrpSpPr/>
                <p:nvPr/>
              </p:nvGrpSpPr>
              <p:grpSpPr>
                <a:xfrm>
                  <a:off x="1185692" y="3643783"/>
                  <a:ext cx="322524" cy="438795"/>
                  <a:chOff x="2747668" y="3255606"/>
                  <a:chExt cx="322524" cy="438795"/>
                </a:xfrm>
              </p:grpSpPr>
              <p:sp>
                <p:nvSpPr>
                  <p:cNvPr id="60" name="楕円 59"/>
                  <p:cNvSpPr/>
                  <p:nvPr/>
                </p:nvSpPr>
                <p:spPr>
                  <a:xfrm>
                    <a:off x="2822932" y="3529359"/>
                    <a:ext cx="173600" cy="165042"/>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a:p>
                </p:txBody>
              </p:sp>
              <p:sp>
                <p:nvSpPr>
                  <p:cNvPr id="61" name="テキスト ボックス 59"/>
                  <p:cNvSpPr txBox="1"/>
                  <p:nvPr/>
                </p:nvSpPr>
                <p:spPr>
                  <a:xfrm>
                    <a:off x="2747668" y="3255606"/>
                    <a:ext cx="322524" cy="338554"/>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sz="1600" dirty="0" smtClean="0">
                        <a:latin typeface="+mn-ea"/>
                        <a:ea typeface="+mn-ea"/>
                      </a:rPr>
                      <a:t>B</a:t>
                    </a:r>
                    <a:endParaRPr kumimoji="1" lang="ja-JP" altLang="en-US" sz="1600" dirty="0">
                      <a:latin typeface="+mn-ea"/>
                      <a:ea typeface="+mn-ea"/>
                    </a:endParaRPr>
                  </a:p>
                </p:txBody>
              </p:sp>
            </p:grpSp>
            <p:grpSp>
              <p:nvGrpSpPr>
                <p:cNvPr id="73" name="グループ化 72"/>
                <p:cNvGrpSpPr/>
                <p:nvPr/>
              </p:nvGrpSpPr>
              <p:grpSpPr>
                <a:xfrm>
                  <a:off x="1885057" y="4314108"/>
                  <a:ext cx="322524" cy="438795"/>
                  <a:chOff x="2747668" y="3255606"/>
                  <a:chExt cx="322524" cy="438795"/>
                </a:xfrm>
              </p:grpSpPr>
              <p:sp>
                <p:nvSpPr>
                  <p:cNvPr id="74" name="楕円 73"/>
                  <p:cNvSpPr/>
                  <p:nvPr/>
                </p:nvSpPr>
                <p:spPr>
                  <a:xfrm>
                    <a:off x="2822932" y="3529359"/>
                    <a:ext cx="173600" cy="165042"/>
                  </a:xfrm>
                  <a:prstGeom prst="ellipse">
                    <a:avLst/>
                  </a:prstGeom>
                  <a:solidFill>
                    <a:schemeClr val="accent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a:p>
                </p:txBody>
              </p:sp>
              <p:sp>
                <p:nvSpPr>
                  <p:cNvPr id="75" name="テキスト ボックス 59"/>
                  <p:cNvSpPr txBox="1"/>
                  <p:nvPr/>
                </p:nvSpPr>
                <p:spPr>
                  <a:xfrm>
                    <a:off x="2747668" y="3255606"/>
                    <a:ext cx="322524" cy="338554"/>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en-US" altLang="ja-JP" sz="1600" dirty="0">
                        <a:latin typeface="+mn-ea"/>
                        <a:ea typeface="+mn-ea"/>
                      </a:rPr>
                      <a:t>C</a:t>
                    </a:r>
                    <a:endParaRPr kumimoji="1" lang="ja-JP" altLang="en-US" sz="1600" dirty="0">
                      <a:latin typeface="+mn-ea"/>
                      <a:ea typeface="+mn-ea"/>
                    </a:endParaRPr>
                  </a:p>
                </p:txBody>
              </p:sp>
            </p:grpSp>
            <p:grpSp>
              <p:nvGrpSpPr>
                <p:cNvPr id="77" name="グループ化 76"/>
                <p:cNvGrpSpPr/>
                <p:nvPr/>
              </p:nvGrpSpPr>
              <p:grpSpPr>
                <a:xfrm>
                  <a:off x="2254646" y="4070853"/>
                  <a:ext cx="338554" cy="438795"/>
                  <a:chOff x="2747668" y="3255606"/>
                  <a:chExt cx="338554" cy="438795"/>
                </a:xfrm>
              </p:grpSpPr>
              <p:sp>
                <p:nvSpPr>
                  <p:cNvPr id="78" name="楕円 77"/>
                  <p:cNvSpPr/>
                  <p:nvPr/>
                </p:nvSpPr>
                <p:spPr>
                  <a:xfrm>
                    <a:off x="2822932" y="3529359"/>
                    <a:ext cx="173600" cy="165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a:p>
                </p:txBody>
              </p:sp>
              <p:sp>
                <p:nvSpPr>
                  <p:cNvPr id="79" name="テキスト ボックス 59"/>
                  <p:cNvSpPr txBox="1"/>
                  <p:nvPr/>
                </p:nvSpPr>
                <p:spPr>
                  <a:xfrm>
                    <a:off x="2747668" y="3255606"/>
                    <a:ext cx="338554" cy="338554"/>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en-US" altLang="ja-JP" sz="1600" dirty="0" smtClean="0">
                        <a:latin typeface="+mn-ea"/>
                        <a:ea typeface="+mn-ea"/>
                      </a:rPr>
                      <a:t>D</a:t>
                    </a:r>
                    <a:endParaRPr kumimoji="1" lang="ja-JP" altLang="en-US" sz="1600" dirty="0">
                      <a:latin typeface="+mn-ea"/>
                      <a:ea typeface="+mn-ea"/>
                    </a:endParaRPr>
                  </a:p>
                </p:txBody>
              </p:sp>
            </p:grpSp>
            <p:grpSp>
              <p:nvGrpSpPr>
                <p:cNvPr id="80" name="グループ化 79"/>
                <p:cNvGrpSpPr/>
                <p:nvPr/>
              </p:nvGrpSpPr>
              <p:grpSpPr>
                <a:xfrm>
                  <a:off x="2420468" y="4479901"/>
                  <a:ext cx="311304" cy="438795"/>
                  <a:chOff x="2747668" y="3255606"/>
                  <a:chExt cx="311304" cy="438795"/>
                </a:xfrm>
              </p:grpSpPr>
              <p:sp>
                <p:nvSpPr>
                  <p:cNvPr id="81" name="楕円 80"/>
                  <p:cNvSpPr/>
                  <p:nvPr/>
                </p:nvSpPr>
                <p:spPr>
                  <a:xfrm>
                    <a:off x="2822932" y="3529359"/>
                    <a:ext cx="173600" cy="165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a:p>
                </p:txBody>
              </p:sp>
              <p:sp>
                <p:nvSpPr>
                  <p:cNvPr id="82" name="テキスト ボックス 59"/>
                  <p:cNvSpPr txBox="1"/>
                  <p:nvPr/>
                </p:nvSpPr>
                <p:spPr>
                  <a:xfrm>
                    <a:off x="2747668" y="3255606"/>
                    <a:ext cx="311304" cy="338554"/>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en-US" altLang="ja-JP" sz="1600" dirty="0">
                        <a:latin typeface="+mn-ea"/>
                        <a:ea typeface="+mn-ea"/>
                      </a:rPr>
                      <a:t>E</a:t>
                    </a:r>
                    <a:endParaRPr kumimoji="1" lang="ja-JP" altLang="en-US" sz="1600" dirty="0">
                      <a:latin typeface="+mn-ea"/>
                      <a:ea typeface="+mn-ea"/>
                    </a:endParaRPr>
                  </a:p>
                </p:txBody>
              </p:sp>
            </p:grpSp>
            <p:grpSp>
              <p:nvGrpSpPr>
                <p:cNvPr id="83" name="グループ化 82"/>
                <p:cNvGrpSpPr/>
                <p:nvPr/>
              </p:nvGrpSpPr>
              <p:grpSpPr>
                <a:xfrm>
                  <a:off x="853287" y="4479901"/>
                  <a:ext cx="301686" cy="438795"/>
                  <a:chOff x="2747668" y="3255606"/>
                  <a:chExt cx="301686" cy="438795"/>
                </a:xfrm>
              </p:grpSpPr>
              <p:sp>
                <p:nvSpPr>
                  <p:cNvPr id="84" name="楕円 83"/>
                  <p:cNvSpPr/>
                  <p:nvPr/>
                </p:nvSpPr>
                <p:spPr>
                  <a:xfrm>
                    <a:off x="2822932" y="3529359"/>
                    <a:ext cx="173600" cy="165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a:p>
                </p:txBody>
              </p:sp>
              <p:sp>
                <p:nvSpPr>
                  <p:cNvPr id="85" name="テキスト ボックス 59"/>
                  <p:cNvSpPr txBox="1"/>
                  <p:nvPr/>
                </p:nvSpPr>
                <p:spPr>
                  <a:xfrm>
                    <a:off x="2747668" y="3255606"/>
                    <a:ext cx="301686" cy="338554"/>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en-US" altLang="ja-JP" sz="1600" dirty="0" smtClean="0">
                        <a:latin typeface="+mn-ea"/>
                        <a:ea typeface="+mn-ea"/>
                      </a:rPr>
                      <a:t>F</a:t>
                    </a:r>
                    <a:endParaRPr kumimoji="1" lang="ja-JP" altLang="en-US" sz="1600" dirty="0">
                      <a:latin typeface="+mn-ea"/>
                      <a:ea typeface="+mn-ea"/>
                    </a:endParaRPr>
                  </a:p>
                </p:txBody>
              </p:sp>
            </p:grpSp>
            <p:grpSp>
              <p:nvGrpSpPr>
                <p:cNvPr id="86" name="グループ化 85"/>
                <p:cNvGrpSpPr/>
                <p:nvPr/>
              </p:nvGrpSpPr>
              <p:grpSpPr>
                <a:xfrm>
                  <a:off x="2310255" y="3452711"/>
                  <a:ext cx="333746" cy="438795"/>
                  <a:chOff x="2747668" y="3255606"/>
                  <a:chExt cx="333746" cy="438795"/>
                </a:xfrm>
              </p:grpSpPr>
              <p:sp>
                <p:nvSpPr>
                  <p:cNvPr id="87" name="楕円 86"/>
                  <p:cNvSpPr/>
                  <p:nvPr/>
                </p:nvSpPr>
                <p:spPr>
                  <a:xfrm>
                    <a:off x="2822932" y="3529359"/>
                    <a:ext cx="173600" cy="165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a:p>
                </p:txBody>
              </p:sp>
              <p:sp>
                <p:nvSpPr>
                  <p:cNvPr id="88" name="テキスト ボックス 59"/>
                  <p:cNvSpPr txBox="1"/>
                  <p:nvPr/>
                </p:nvSpPr>
                <p:spPr>
                  <a:xfrm>
                    <a:off x="2747668" y="3255606"/>
                    <a:ext cx="333746" cy="338554"/>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en-US" altLang="ja-JP" sz="1600" dirty="0">
                        <a:latin typeface="+mn-ea"/>
                        <a:ea typeface="+mn-ea"/>
                      </a:rPr>
                      <a:t>G</a:t>
                    </a:r>
                    <a:endParaRPr kumimoji="1" lang="ja-JP" altLang="en-US" sz="1600" dirty="0">
                      <a:latin typeface="+mn-ea"/>
                      <a:ea typeface="+mn-ea"/>
                    </a:endParaRPr>
                  </a:p>
                </p:txBody>
              </p:sp>
            </p:grpSp>
          </p:grpSp>
          <p:sp>
            <p:nvSpPr>
              <p:cNvPr id="117" name="正方形/長方形 116"/>
              <p:cNvSpPr/>
              <p:nvPr/>
            </p:nvSpPr>
            <p:spPr>
              <a:xfrm>
                <a:off x="594296" y="3388375"/>
                <a:ext cx="2642573" cy="211143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20" name="グループ化 119"/>
            <p:cNvGrpSpPr/>
            <p:nvPr/>
          </p:nvGrpSpPr>
          <p:grpSpPr>
            <a:xfrm>
              <a:off x="5689441" y="3263013"/>
              <a:ext cx="2642573" cy="2146614"/>
              <a:chOff x="5616717" y="3316731"/>
              <a:chExt cx="2642573" cy="2146614"/>
            </a:xfrm>
          </p:grpSpPr>
          <p:grpSp>
            <p:nvGrpSpPr>
              <p:cNvPr id="92" name="グループ化 91"/>
              <p:cNvGrpSpPr/>
              <p:nvPr/>
            </p:nvGrpSpPr>
            <p:grpSpPr>
              <a:xfrm>
                <a:off x="5989215" y="3355468"/>
                <a:ext cx="2118773" cy="2107877"/>
                <a:chOff x="728142" y="3422262"/>
                <a:chExt cx="2118773" cy="2107877"/>
              </a:xfrm>
            </p:grpSpPr>
            <p:sp>
              <p:nvSpPr>
                <p:cNvPr id="93" name="テキスト ボックス 57"/>
                <p:cNvSpPr txBox="1"/>
                <p:nvPr/>
              </p:nvSpPr>
              <p:spPr>
                <a:xfrm>
                  <a:off x="1122932" y="5160807"/>
                  <a:ext cx="1107996" cy="369332"/>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ja-JP" altLang="en-US" dirty="0">
                      <a:latin typeface="+mn-ea"/>
                      <a:ea typeface="+mn-ea"/>
                    </a:rPr>
                    <a:t>クラスタ</a:t>
                  </a:r>
                  <a:endParaRPr kumimoji="1" lang="ja-JP" altLang="en-US" dirty="0">
                    <a:latin typeface="+mn-ea"/>
                    <a:ea typeface="+mn-ea"/>
                  </a:endParaRPr>
                </a:p>
              </p:txBody>
            </p:sp>
            <p:grpSp>
              <p:nvGrpSpPr>
                <p:cNvPr id="94" name="グループ化 93"/>
                <p:cNvGrpSpPr/>
                <p:nvPr/>
              </p:nvGrpSpPr>
              <p:grpSpPr>
                <a:xfrm>
                  <a:off x="827581" y="3491787"/>
                  <a:ext cx="324128" cy="438795"/>
                  <a:chOff x="2747668" y="3255606"/>
                  <a:chExt cx="324128" cy="438795"/>
                </a:xfrm>
              </p:grpSpPr>
              <p:sp>
                <p:nvSpPr>
                  <p:cNvPr id="115" name="楕円 114"/>
                  <p:cNvSpPr/>
                  <p:nvPr/>
                </p:nvSpPr>
                <p:spPr>
                  <a:xfrm>
                    <a:off x="2822932" y="3529359"/>
                    <a:ext cx="173600" cy="165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a:p>
                </p:txBody>
              </p:sp>
              <p:sp>
                <p:nvSpPr>
                  <p:cNvPr id="116" name="テキスト ボックス 59"/>
                  <p:cNvSpPr txBox="1"/>
                  <p:nvPr/>
                </p:nvSpPr>
                <p:spPr>
                  <a:xfrm>
                    <a:off x="2747668" y="3255606"/>
                    <a:ext cx="324128" cy="338554"/>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en-US" altLang="ja-JP" sz="1600" dirty="0">
                        <a:latin typeface="+mn-ea"/>
                        <a:ea typeface="+mn-ea"/>
                      </a:rPr>
                      <a:t>A</a:t>
                    </a:r>
                    <a:endParaRPr kumimoji="1" lang="ja-JP" altLang="en-US" sz="1600" dirty="0">
                      <a:latin typeface="+mn-ea"/>
                      <a:ea typeface="+mn-ea"/>
                    </a:endParaRPr>
                  </a:p>
                </p:txBody>
              </p:sp>
            </p:grpSp>
            <p:grpSp>
              <p:nvGrpSpPr>
                <p:cNvPr id="95" name="グループ化 94"/>
                <p:cNvGrpSpPr/>
                <p:nvPr/>
              </p:nvGrpSpPr>
              <p:grpSpPr>
                <a:xfrm>
                  <a:off x="1185692" y="3643783"/>
                  <a:ext cx="322524" cy="438795"/>
                  <a:chOff x="2747668" y="3255606"/>
                  <a:chExt cx="322524" cy="438795"/>
                </a:xfrm>
              </p:grpSpPr>
              <p:sp>
                <p:nvSpPr>
                  <p:cNvPr id="113" name="楕円 112"/>
                  <p:cNvSpPr/>
                  <p:nvPr/>
                </p:nvSpPr>
                <p:spPr>
                  <a:xfrm>
                    <a:off x="2822932" y="3529359"/>
                    <a:ext cx="173600" cy="165042"/>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a:p>
                </p:txBody>
              </p:sp>
              <p:sp>
                <p:nvSpPr>
                  <p:cNvPr id="114" name="テキスト ボックス 59"/>
                  <p:cNvSpPr txBox="1"/>
                  <p:nvPr/>
                </p:nvSpPr>
                <p:spPr>
                  <a:xfrm>
                    <a:off x="2747668" y="3255606"/>
                    <a:ext cx="322524" cy="338554"/>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sz="1600" dirty="0" smtClean="0">
                        <a:latin typeface="+mn-ea"/>
                        <a:ea typeface="+mn-ea"/>
                      </a:rPr>
                      <a:t>B</a:t>
                    </a:r>
                    <a:endParaRPr kumimoji="1" lang="ja-JP" altLang="en-US" sz="1600" dirty="0">
                      <a:latin typeface="+mn-ea"/>
                      <a:ea typeface="+mn-ea"/>
                    </a:endParaRPr>
                  </a:p>
                </p:txBody>
              </p:sp>
            </p:grpSp>
            <p:grpSp>
              <p:nvGrpSpPr>
                <p:cNvPr id="96" name="グループ化 95"/>
                <p:cNvGrpSpPr/>
                <p:nvPr/>
              </p:nvGrpSpPr>
              <p:grpSpPr>
                <a:xfrm>
                  <a:off x="1885057" y="4314108"/>
                  <a:ext cx="322524" cy="438795"/>
                  <a:chOff x="2747668" y="3255606"/>
                  <a:chExt cx="322524" cy="438795"/>
                </a:xfrm>
              </p:grpSpPr>
              <p:sp>
                <p:nvSpPr>
                  <p:cNvPr id="111" name="楕円 110"/>
                  <p:cNvSpPr/>
                  <p:nvPr/>
                </p:nvSpPr>
                <p:spPr>
                  <a:xfrm>
                    <a:off x="2822932" y="3529359"/>
                    <a:ext cx="173600" cy="16504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a:p>
                </p:txBody>
              </p:sp>
              <p:sp>
                <p:nvSpPr>
                  <p:cNvPr id="112" name="テキスト ボックス 59"/>
                  <p:cNvSpPr txBox="1"/>
                  <p:nvPr/>
                </p:nvSpPr>
                <p:spPr>
                  <a:xfrm>
                    <a:off x="2747668" y="3255606"/>
                    <a:ext cx="322524" cy="338554"/>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en-US" altLang="ja-JP" sz="1600" dirty="0">
                        <a:latin typeface="+mn-ea"/>
                        <a:ea typeface="+mn-ea"/>
                      </a:rPr>
                      <a:t>C</a:t>
                    </a:r>
                    <a:endParaRPr kumimoji="1" lang="ja-JP" altLang="en-US" sz="1600" dirty="0">
                      <a:latin typeface="+mn-ea"/>
                      <a:ea typeface="+mn-ea"/>
                    </a:endParaRPr>
                  </a:p>
                </p:txBody>
              </p:sp>
            </p:grpSp>
            <p:grpSp>
              <p:nvGrpSpPr>
                <p:cNvPr id="97" name="グループ化 96"/>
                <p:cNvGrpSpPr/>
                <p:nvPr/>
              </p:nvGrpSpPr>
              <p:grpSpPr>
                <a:xfrm>
                  <a:off x="2254646" y="4070853"/>
                  <a:ext cx="338554" cy="438795"/>
                  <a:chOff x="2747668" y="3255606"/>
                  <a:chExt cx="338554" cy="438795"/>
                </a:xfrm>
              </p:grpSpPr>
              <p:sp>
                <p:nvSpPr>
                  <p:cNvPr id="109" name="楕円 108"/>
                  <p:cNvSpPr/>
                  <p:nvPr/>
                </p:nvSpPr>
                <p:spPr>
                  <a:xfrm>
                    <a:off x="2822932" y="3529359"/>
                    <a:ext cx="173600" cy="165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a:p>
                </p:txBody>
              </p:sp>
              <p:sp>
                <p:nvSpPr>
                  <p:cNvPr id="110" name="テキスト ボックス 59"/>
                  <p:cNvSpPr txBox="1"/>
                  <p:nvPr/>
                </p:nvSpPr>
                <p:spPr>
                  <a:xfrm>
                    <a:off x="2747668" y="3255606"/>
                    <a:ext cx="338554" cy="338554"/>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en-US" altLang="ja-JP" sz="1600" dirty="0" smtClean="0">
                        <a:latin typeface="+mn-ea"/>
                        <a:ea typeface="+mn-ea"/>
                      </a:rPr>
                      <a:t>D</a:t>
                    </a:r>
                    <a:endParaRPr kumimoji="1" lang="ja-JP" altLang="en-US" sz="1600" dirty="0">
                      <a:latin typeface="+mn-ea"/>
                      <a:ea typeface="+mn-ea"/>
                    </a:endParaRPr>
                  </a:p>
                </p:txBody>
              </p:sp>
            </p:grpSp>
            <p:grpSp>
              <p:nvGrpSpPr>
                <p:cNvPr id="98" name="グループ化 97"/>
                <p:cNvGrpSpPr/>
                <p:nvPr/>
              </p:nvGrpSpPr>
              <p:grpSpPr>
                <a:xfrm>
                  <a:off x="2420468" y="4479901"/>
                  <a:ext cx="311304" cy="438795"/>
                  <a:chOff x="2747668" y="3255606"/>
                  <a:chExt cx="311304" cy="438795"/>
                </a:xfrm>
              </p:grpSpPr>
              <p:sp>
                <p:nvSpPr>
                  <p:cNvPr id="107" name="楕円 106"/>
                  <p:cNvSpPr/>
                  <p:nvPr/>
                </p:nvSpPr>
                <p:spPr>
                  <a:xfrm>
                    <a:off x="2822932" y="3529359"/>
                    <a:ext cx="173600" cy="165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a:p>
                </p:txBody>
              </p:sp>
              <p:sp>
                <p:nvSpPr>
                  <p:cNvPr id="108" name="テキスト ボックス 59"/>
                  <p:cNvSpPr txBox="1"/>
                  <p:nvPr/>
                </p:nvSpPr>
                <p:spPr>
                  <a:xfrm>
                    <a:off x="2747668" y="3255606"/>
                    <a:ext cx="311304" cy="338554"/>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en-US" altLang="ja-JP" sz="1600" dirty="0">
                        <a:latin typeface="+mn-ea"/>
                        <a:ea typeface="+mn-ea"/>
                      </a:rPr>
                      <a:t>E</a:t>
                    </a:r>
                    <a:endParaRPr kumimoji="1" lang="ja-JP" altLang="en-US" sz="1600" dirty="0">
                      <a:latin typeface="+mn-ea"/>
                      <a:ea typeface="+mn-ea"/>
                    </a:endParaRPr>
                  </a:p>
                </p:txBody>
              </p:sp>
            </p:grpSp>
            <p:grpSp>
              <p:nvGrpSpPr>
                <p:cNvPr id="99" name="グループ化 98"/>
                <p:cNvGrpSpPr/>
                <p:nvPr/>
              </p:nvGrpSpPr>
              <p:grpSpPr>
                <a:xfrm>
                  <a:off x="853287" y="4479901"/>
                  <a:ext cx="301686" cy="438795"/>
                  <a:chOff x="2747668" y="3255606"/>
                  <a:chExt cx="301686" cy="438795"/>
                </a:xfrm>
              </p:grpSpPr>
              <p:sp>
                <p:nvSpPr>
                  <p:cNvPr id="105" name="楕円 104"/>
                  <p:cNvSpPr/>
                  <p:nvPr/>
                </p:nvSpPr>
                <p:spPr>
                  <a:xfrm>
                    <a:off x="2822932" y="3529359"/>
                    <a:ext cx="173600" cy="165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a:p>
                </p:txBody>
              </p:sp>
              <p:sp>
                <p:nvSpPr>
                  <p:cNvPr id="106" name="テキスト ボックス 59"/>
                  <p:cNvSpPr txBox="1"/>
                  <p:nvPr/>
                </p:nvSpPr>
                <p:spPr>
                  <a:xfrm>
                    <a:off x="2747668" y="3255606"/>
                    <a:ext cx="301686" cy="338554"/>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en-US" altLang="ja-JP" sz="1600" dirty="0" smtClean="0">
                        <a:latin typeface="+mn-ea"/>
                        <a:ea typeface="+mn-ea"/>
                      </a:rPr>
                      <a:t>F</a:t>
                    </a:r>
                    <a:endParaRPr kumimoji="1" lang="ja-JP" altLang="en-US" sz="1600" dirty="0">
                      <a:latin typeface="+mn-ea"/>
                      <a:ea typeface="+mn-ea"/>
                    </a:endParaRPr>
                  </a:p>
                </p:txBody>
              </p:sp>
            </p:grpSp>
            <p:grpSp>
              <p:nvGrpSpPr>
                <p:cNvPr id="100" name="グループ化 99"/>
                <p:cNvGrpSpPr/>
                <p:nvPr/>
              </p:nvGrpSpPr>
              <p:grpSpPr>
                <a:xfrm>
                  <a:off x="2310255" y="3452711"/>
                  <a:ext cx="333746" cy="438795"/>
                  <a:chOff x="2747668" y="3255606"/>
                  <a:chExt cx="333746" cy="438795"/>
                </a:xfrm>
              </p:grpSpPr>
              <p:sp>
                <p:nvSpPr>
                  <p:cNvPr id="103" name="楕円 102"/>
                  <p:cNvSpPr/>
                  <p:nvPr/>
                </p:nvSpPr>
                <p:spPr>
                  <a:xfrm>
                    <a:off x="2822932" y="3529359"/>
                    <a:ext cx="173600" cy="165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a:p>
                </p:txBody>
              </p:sp>
              <p:sp>
                <p:nvSpPr>
                  <p:cNvPr id="104" name="テキスト ボックス 59"/>
                  <p:cNvSpPr txBox="1"/>
                  <p:nvPr/>
                </p:nvSpPr>
                <p:spPr>
                  <a:xfrm>
                    <a:off x="2747668" y="3255606"/>
                    <a:ext cx="333746" cy="338554"/>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en-US" altLang="ja-JP" sz="1600" dirty="0">
                        <a:latin typeface="+mn-ea"/>
                        <a:ea typeface="+mn-ea"/>
                      </a:rPr>
                      <a:t>G</a:t>
                    </a:r>
                    <a:endParaRPr kumimoji="1" lang="ja-JP" altLang="en-US" sz="1600" dirty="0">
                      <a:latin typeface="+mn-ea"/>
                      <a:ea typeface="+mn-ea"/>
                    </a:endParaRPr>
                  </a:p>
                </p:txBody>
              </p:sp>
            </p:grpSp>
            <p:sp>
              <p:nvSpPr>
                <p:cNvPr id="101" name="楕円 100"/>
                <p:cNvSpPr/>
                <p:nvPr/>
              </p:nvSpPr>
              <p:spPr>
                <a:xfrm>
                  <a:off x="1931815" y="4117389"/>
                  <a:ext cx="915100" cy="90196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a:solidFill>
                      <a:srgbClr val="D04255"/>
                    </a:solidFill>
                  </a:endParaRPr>
                </a:p>
              </p:txBody>
            </p:sp>
            <p:sp>
              <p:nvSpPr>
                <p:cNvPr id="102" name="楕円 101"/>
                <p:cNvSpPr/>
                <p:nvPr/>
              </p:nvSpPr>
              <p:spPr>
                <a:xfrm>
                  <a:off x="728142" y="3422262"/>
                  <a:ext cx="915100" cy="90196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a:solidFill>
                      <a:srgbClr val="D04255"/>
                    </a:solidFill>
                  </a:endParaRPr>
                </a:p>
              </p:txBody>
            </p:sp>
          </p:grpSp>
          <p:sp>
            <p:nvSpPr>
              <p:cNvPr id="118" name="正方形/長方形 117"/>
              <p:cNvSpPr/>
              <p:nvPr/>
            </p:nvSpPr>
            <p:spPr>
              <a:xfrm>
                <a:off x="5616717" y="3316731"/>
                <a:ext cx="2642573" cy="211143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33387516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コンテンツ プレースホルダー 2"/>
          <p:cNvSpPr txBox="1">
            <a:spLocks/>
          </p:cNvSpPr>
          <p:nvPr/>
        </p:nvSpPr>
        <p:spPr bwMode="auto">
          <a:xfrm>
            <a:off x="266847" y="5134187"/>
            <a:ext cx="9284548" cy="7631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spcBef>
                <a:spcPts val="600"/>
              </a:spcBef>
              <a:spcAft>
                <a:spcPts val="600"/>
              </a:spcAft>
              <a:buNone/>
            </a:pPr>
            <a:r>
              <a:rPr lang="en-US" altLang="ja-JP" sz="2000" kern="0" dirty="0" smtClean="0"/>
              <a:t>1</a:t>
            </a:r>
            <a:r>
              <a:rPr lang="ja-JP" altLang="en-US" sz="2000" kern="0" dirty="0" smtClean="0"/>
              <a:t>日間隔でソースファイルに差分があ</a:t>
            </a:r>
            <a:r>
              <a:rPr lang="ja-JP" altLang="en-US" sz="2000" kern="0" dirty="0"/>
              <a:t>る</a:t>
            </a:r>
            <a:r>
              <a:rPr lang="en-US" altLang="ja-JP" sz="2000" kern="0" dirty="0" smtClean="0"/>
              <a:t>1000</a:t>
            </a:r>
            <a:r>
              <a:rPr lang="ja-JP" altLang="en-US" sz="2000" kern="0" dirty="0" smtClean="0"/>
              <a:t>個のコミットを検出</a:t>
            </a:r>
            <a:endParaRPr lang="en-US" altLang="ja-JP" sz="2000" kern="0" dirty="0"/>
          </a:p>
        </p:txBody>
      </p:sp>
      <p:sp>
        <p:nvSpPr>
          <p:cNvPr id="2" name="タイトル 1"/>
          <p:cNvSpPr>
            <a:spLocks noGrp="1"/>
          </p:cNvSpPr>
          <p:nvPr>
            <p:ph type="title"/>
          </p:nvPr>
        </p:nvSpPr>
        <p:spPr/>
        <p:txBody>
          <a:bodyPr/>
          <a:lstStyle/>
          <a:p>
            <a:r>
              <a:rPr kumimoji="1" lang="ja-JP" altLang="en-US" dirty="0" smtClean="0"/>
              <a:t>評価実験</a:t>
            </a:r>
            <a:endParaRPr kumimoji="1" lang="ja-JP" altLang="en-US" dirty="0"/>
          </a:p>
        </p:txBody>
      </p:sp>
      <p:sp>
        <p:nvSpPr>
          <p:cNvPr id="3" name="コンテンツ プレースホルダー 2"/>
          <p:cNvSpPr>
            <a:spLocks noGrp="1"/>
          </p:cNvSpPr>
          <p:nvPr>
            <p:ph idx="1"/>
          </p:nvPr>
        </p:nvSpPr>
        <p:spPr>
          <a:xfrm>
            <a:off x="271927" y="1600201"/>
            <a:ext cx="8632326" cy="2902212"/>
          </a:xfrm>
        </p:spPr>
        <p:txBody>
          <a:bodyPr/>
          <a:lstStyle/>
          <a:p>
            <a:pPr marL="0" indent="0">
              <a:spcBef>
                <a:spcPts val="600"/>
              </a:spcBef>
              <a:spcAft>
                <a:spcPts val="600"/>
              </a:spcAft>
              <a:buNone/>
            </a:pPr>
            <a:r>
              <a:rPr kumimoji="1" lang="ja-JP" altLang="en-US" sz="2400" dirty="0" smtClean="0"/>
              <a:t>検出結果と検出時間の観点で，本手法と</a:t>
            </a:r>
            <a:r>
              <a:rPr kumimoji="1" lang="en-US" altLang="ja-JP" sz="2400" dirty="0" err="1" smtClean="0"/>
              <a:t>CCVolti</a:t>
            </a:r>
            <a:r>
              <a:rPr kumimoji="1" lang="en-US" altLang="ja-JP" sz="2400" dirty="0" smtClean="0"/>
              <a:t> (</a:t>
            </a:r>
            <a:r>
              <a:rPr kumimoji="1" lang="en-US" altLang="ja-JP" sz="2400" dirty="0" err="1" smtClean="0"/>
              <a:t>BoW</a:t>
            </a:r>
            <a:r>
              <a:rPr kumimoji="1" lang="en-US" altLang="ja-JP" sz="2400" dirty="0" smtClean="0"/>
              <a:t>) </a:t>
            </a:r>
            <a:r>
              <a:rPr lang="ja-JP" altLang="en-US" sz="2400" dirty="0" smtClean="0"/>
              <a:t>を</a:t>
            </a:r>
            <a:r>
              <a:rPr kumimoji="1" lang="ja-JP" altLang="en-US" sz="2400" dirty="0" smtClean="0"/>
              <a:t>比較</a:t>
            </a:r>
            <a:endParaRPr kumimoji="1"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a:p>
        </p:txBody>
      </p:sp>
      <p:sp>
        <p:nvSpPr>
          <p:cNvPr id="5" name="角丸四角形 4"/>
          <p:cNvSpPr/>
          <p:nvPr/>
        </p:nvSpPr>
        <p:spPr>
          <a:xfrm>
            <a:off x="1157888" y="5540163"/>
            <a:ext cx="6640946" cy="748434"/>
          </a:xfrm>
          <a:prstGeom prst="roundRect">
            <a:avLst/>
          </a:prstGeom>
          <a:solidFill>
            <a:schemeClr val="bg1"/>
          </a:solidFill>
          <a:ln>
            <a:solidFill>
              <a:schemeClr val="tx1">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solidFill>
                  <a:schemeClr val="tx1"/>
                </a:solidFill>
              </a:rPr>
              <a:t>実験環境　  </a:t>
            </a:r>
            <a:r>
              <a:rPr kumimoji="1" lang="ja-JP" altLang="en-US" sz="400" dirty="0" smtClean="0">
                <a:solidFill>
                  <a:schemeClr val="tx1"/>
                </a:solidFill>
              </a:rPr>
              <a:t>　</a:t>
            </a:r>
            <a:r>
              <a:rPr kumimoji="1" lang="ja-JP" altLang="en-US" dirty="0" smtClean="0">
                <a:solidFill>
                  <a:schemeClr val="tx1"/>
                </a:solidFill>
              </a:rPr>
              <a:t>           </a:t>
            </a:r>
            <a:r>
              <a:rPr lang="en-US" altLang="ja-JP" dirty="0" smtClean="0">
                <a:solidFill>
                  <a:schemeClr val="tx1"/>
                </a:solidFill>
              </a:rPr>
              <a:t>CPU</a:t>
            </a:r>
            <a:r>
              <a:rPr kumimoji="1" lang="ja-JP" altLang="en-US" dirty="0" smtClean="0">
                <a:solidFill>
                  <a:schemeClr val="tx1"/>
                </a:solidFill>
              </a:rPr>
              <a:t>：　</a:t>
            </a:r>
            <a:r>
              <a:rPr lang="en-US" altLang="ja-JP" dirty="0" smtClean="0">
                <a:solidFill>
                  <a:schemeClr val="tx1"/>
                </a:solidFill>
              </a:rPr>
              <a:t>Xeon E5-2690 </a:t>
            </a:r>
            <a:r>
              <a:rPr lang="en-US" altLang="ja-JP" dirty="0">
                <a:solidFill>
                  <a:schemeClr val="tx1"/>
                </a:solidFill>
              </a:rPr>
              <a:t>2.90GHz 8</a:t>
            </a:r>
            <a:r>
              <a:rPr lang="ja-JP" altLang="en-US" dirty="0" smtClean="0">
                <a:solidFill>
                  <a:schemeClr val="tx1"/>
                </a:solidFill>
              </a:rPr>
              <a:t>コア</a:t>
            </a:r>
            <a:r>
              <a:rPr lang="en-US" altLang="ja-JP" dirty="0" smtClean="0">
                <a:solidFill>
                  <a:schemeClr val="tx1"/>
                </a:solidFill>
              </a:rPr>
              <a:t>×2</a:t>
            </a:r>
            <a:r>
              <a:rPr lang="ja-JP" altLang="en-US" dirty="0" smtClean="0">
                <a:solidFill>
                  <a:schemeClr val="tx1"/>
                </a:solidFill>
              </a:rPr>
              <a:t> </a:t>
            </a:r>
            <a:r>
              <a:rPr lang="en-US" altLang="ja-JP" dirty="0" smtClean="0">
                <a:solidFill>
                  <a:schemeClr val="tx1"/>
                </a:solidFill>
              </a:rPr>
              <a:t>        </a:t>
            </a:r>
          </a:p>
          <a:p>
            <a:r>
              <a:rPr lang="ja-JP" altLang="en-US" dirty="0" smtClean="0">
                <a:solidFill>
                  <a:schemeClr val="tx1"/>
                </a:solidFill>
              </a:rPr>
              <a:t>                 ヒープサイズ：　</a:t>
            </a:r>
            <a:r>
              <a:rPr lang="en-US" altLang="ja-JP" dirty="0" smtClean="0">
                <a:solidFill>
                  <a:schemeClr val="tx1"/>
                </a:solidFill>
              </a:rPr>
              <a:t>2GB  </a:t>
            </a:r>
            <a:r>
              <a:rPr lang="ja-JP" altLang="en-US" dirty="0">
                <a:solidFill>
                  <a:schemeClr val="tx1"/>
                </a:solidFill>
              </a:rPr>
              <a:t>　</a:t>
            </a:r>
            <a:endParaRPr kumimoji="1" lang="ja-JP" altLang="en-US" dirty="0">
              <a:solidFill>
                <a:schemeClr val="tx1"/>
              </a:solidFill>
            </a:endParaRPr>
          </a:p>
        </p:txBody>
      </p:sp>
      <p:graphicFrame>
        <p:nvGraphicFramePr>
          <p:cNvPr id="6" name="表 5"/>
          <p:cNvGraphicFramePr>
            <a:graphicFrameLocks noGrp="1"/>
          </p:cNvGraphicFramePr>
          <p:nvPr>
            <p:extLst>
              <p:ext uri="{D42A27DB-BD31-4B8C-83A1-F6EECF244321}">
                <p14:modId xmlns:p14="http://schemas.microsoft.com/office/powerpoint/2010/main" val="3176815970"/>
              </p:ext>
            </p:extLst>
          </p:nvPr>
        </p:nvGraphicFramePr>
        <p:xfrm>
          <a:off x="603062" y="3119841"/>
          <a:ext cx="7926764" cy="1854200"/>
        </p:xfrm>
        <a:graphic>
          <a:graphicData uri="http://schemas.openxmlformats.org/drawingml/2006/table">
            <a:tbl>
              <a:tblPr firstRow="1" bandRow="1">
                <a:tableStyleId>{72833802-FEF1-4C79-8D5D-14CF1EAF98D9}</a:tableStyleId>
              </a:tblPr>
              <a:tblGrid>
                <a:gridCol w="1875897">
                  <a:extLst>
                    <a:ext uri="{9D8B030D-6E8A-4147-A177-3AD203B41FA5}">
                      <a16:colId xmlns:a16="http://schemas.microsoft.com/office/drawing/2014/main" val="20000"/>
                    </a:ext>
                  </a:extLst>
                </a:gridCol>
                <a:gridCol w="2865642">
                  <a:extLst>
                    <a:ext uri="{9D8B030D-6E8A-4147-A177-3AD203B41FA5}">
                      <a16:colId xmlns:a16="http://schemas.microsoft.com/office/drawing/2014/main" val="20001"/>
                    </a:ext>
                  </a:extLst>
                </a:gridCol>
                <a:gridCol w="3185225">
                  <a:extLst>
                    <a:ext uri="{9D8B030D-6E8A-4147-A177-3AD203B41FA5}">
                      <a16:colId xmlns:a16="http://schemas.microsoft.com/office/drawing/2014/main" val="20002"/>
                    </a:ext>
                  </a:extLst>
                </a:gridCol>
              </a:tblGrid>
              <a:tr h="370840">
                <a:tc>
                  <a:txBody>
                    <a:bodyPr/>
                    <a:lstStyle/>
                    <a:p>
                      <a:pPr algn="ctr"/>
                      <a:r>
                        <a:rPr kumimoji="1" lang="ja-JP" altLang="en-US" sz="1800" dirty="0" smtClean="0"/>
                        <a:t>プロジェクト</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ja-JP" altLang="en-US" sz="1800" dirty="0" smtClean="0"/>
                        <a:t>期間</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t>1</a:t>
                      </a:r>
                      <a:r>
                        <a:rPr kumimoji="1" lang="ja-JP" altLang="en-US" sz="1800" dirty="0" smtClean="0"/>
                        <a:t>コミット目のサイズ</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lvl="0" algn="l"/>
                      <a:r>
                        <a:rPr kumimoji="1" lang="en-US" altLang="ja-JP" sz="1800" dirty="0" err="1" smtClean="0"/>
                        <a:t>Redis</a:t>
                      </a:r>
                      <a:r>
                        <a:rPr kumimoji="1" lang="en-US" altLang="ja-JP" sz="1800" dirty="0" smtClean="0"/>
                        <a:t> (C)</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t>2014/01/01</a:t>
                      </a:r>
                      <a:r>
                        <a:rPr kumimoji="1" lang="ja-JP" altLang="en-US" sz="1800" dirty="0" smtClean="0"/>
                        <a:t>～</a:t>
                      </a:r>
                      <a:r>
                        <a:rPr kumimoji="1" lang="en-US" altLang="ja-JP" sz="1800" dirty="0" smtClean="0"/>
                        <a:t>2019/10/19</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lvl="0" algn="l"/>
                      <a:r>
                        <a:rPr kumimoji="1" lang="en-US" altLang="ja-JP" sz="1800" dirty="0" err="1" smtClean="0"/>
                        <a:t>PostgresSQL</a:t>
                      </a:r>
                      <a:r>
                        <a:rPr kumimoji="1" lang="en-US" altLang="ja-JP" sz="1800" dirty="0" smtClean="0"/>
                        <a:t> (C)</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t>2014/01/01</a:t>
                      </a:r>
                      <a:r>
                        <a:rPr kumimoji="1" lang="ja-JP" altLang="en-US" sz="1800" dirty="0" smtClean="0"/>
                        <a:t>～</a:t>
                      </a:r>
                      <a:r>
                        <a:rPr kumimoji="1" lang="en-US" altLang="ja-JP" sz="1800" dirty="0" smtClean="0"/>
                        <a:t>2017/02/10</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pPr lvl="0" algn="l"/>
                      <a:r>
                        <a:rPr kumimoji="1" lang="en-US" altLang="ja-JP" sz="1800" dirty="0" err="1" smtClean="0"/>
                        <a:t>Apahe</a:t>
                      </a:r>
                      <a:r>
                        <a:rPr kumimoji="1" lang="ja-JP" altLang="en-US" sz="1800" baseline="0" dirty="0" smtClean="0"/>
                        <a:t> </a:t>
                      </a:r>
                      <a:r>
                        <a:rPr kumimoji="1" lang="en-US" altLang="ja-JP" sz="1800" baseline="0" dirty="0" smtClean="0"/>
                        <a:t>Ant</a:t>
                      </a:r>
                      <a:r>
                        <a:rPr kumimoji="1" lang="ja-JP" altLang="en-US" sz="1800" baseline="0" dirty="0" smtClean="0"/>
                        <a:t> </a:t>
                      </a:r>
                      <a:r>
                        <a:rPr kumimoji="1" lang="en-US" altLang="ja-JP" sz="1800" baseline="0" dirty="0" smtClean="0"/>
                        <a:t>(Java)</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t>2001/01/01</a:t>
                      </a:r>
                      <a:r>
                        <a:rPr kumimoji="1" lang="ja-JP" altLang="en-US" sz="1800" dirty="0" smtClean="0"/>
                        <a:t>～</a:t>
                      </a:r>
                      <a:r>
                        <a:rPr kumimoji="1" lang="en-US" altLang="ja-JP" sz="1800" dirty="0" smtClean="0"/>
                        <a:t>2005/04/08</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pPr lvl="0" algn="l"/>
                      <a:r>
                        <a:rPr kumimoji="1" lang="en-US" altLang="ja-JP" sz="1800" dirty="0" err="1" smtClean="0"/>
                        <a:t>WildFly</a:t>
                      </a:r>
                      <a:r>
                        <a:rPr kumimoji="1" lang="en-US" altLang="ja-JP" sz="1800" baseline="0" dirty="0" smtClean="0"/>
                        <a:t> (Java)</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t>2015/01/01</a:t>
                      </a:r>
                      <a:r>
                        <a:rPr kumimoji="1" lang="ja-JP" altLang="en-US" sz="1800" dirty="0" smtClean="0"/>
                        <a:t>～</a:t>
                      </a:r>
                      <a:r>
                        <a:rPr kumimoji="1" lang="en-US" altLang="ja-JP" sz="1800" dirty="0" smtClean="0"/>
                        <a:t>2018/08/15</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indent="0" algn="ctr">
                        <a:buNone/>
                      </a:pPr>
                      <a:endParaRPr kumimoji="1" lang="en-US" altLang="ja-JP" sz="1800" baseline="0" dirty="0" smtClean="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849600168"/>
                  </a:ext>
                </a:extLst>
              </a:tr>
            </a:tbl>
          </a:graphicData>
        </a:graphic>
      </p:graphicFrame>
      <p:sp>
        <p:nvSpPr>
          <p:cNvPr id="8" name="コンテンツ プレースホルダー 2"/>
          <p:cNvSpPr txBox="1">
            <a:spLocks/>
          </p:cNvSpPr>
          <p:nvPr/>
        </p:nvSpPr>
        <p:spPr bwMode="auto">
          <a:xfrm>
            <a:off x="271927" y="2071829"/>
            <a:ext cx="9284548" cy="12845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spcBef>
                <a:spcPts val="600"/>
              </a:spcBef>
              <a:spcAft>
                <a:spcPts val="600"/>
              </a:spcAft>
              <a:buNone/>
            </a:pPr>
            <a:r>
              <a:rPr lang="en-US" altLang="ja-JP" sz="2000" kern="0" dirty="0" err="1" smtClean="0"/>
              <a:t>CCVolti</a:t>
            </a:r>
            <a:r>
              <a:rPr lang="en-US" altLang="ja-JP" sz="2000" kern="0" dirty="0" smtClean="0"/>
              <a:t> (</a:t>
            </a:r>
            <a:r>
              <a:rPr lang="en-US" altLang="ja-JP" sz="2000" kern="0" dirty="0" err="1" smtClean="0"/>
              <a:t>BoW</a:t>
            </a:r>
            <a:r>
              <a:rPr lang="en-US" altLang="ja-JP" sz="2000" kern="0" dirty="0" smtClean="0"/>
              <a:t>)</a:t>
            </a:r>
            <a:r>
              <a:rPr lang="ja-JP" altLang="en-US" sz="2000" kern="0" dirty="0" smtClean="0"/>
              <a:t>：ベクトル表現を</a:t>
            </a:r>
            <a:r>
              <a:rPr lang="en-US" altLang="ja-JP" sz="2000" kern="0" dirty="0" err="1" smtClean="0"/>
              <a:t>BoW</a:t>
            </a:r>
            <a:r>
              <a:rPr lang="ja-JP" altLang="en-US" sz="2000" kern="0" dirty="0" smtClean="0"/>
              <a:t>に変更，</a:t>
            </a:r>
            <a:r>
              <a:rPr lang="en-US" altLang="ja-JP" sz="2000" kern="0" dirty="0" smtClean="0"/>
              <a:t>TF-IDF</a:t>
            </a:r>
            <a:r>
              <a:rPr lang="ja-JP" altLang="en-US" sz="2000" kern="0" dirty="0" smtClean="0"/>
              <a:t>より高い再現率</a:t>
            </a:r>
            <a:r>
              <a:rPr lang="en-US" altLang="ja-JP" sz="2000" kern="0" dirty="0" smtClean="0"/>
              <a:t>[2]</a:t>
            </a:r>
            <a:endParaRPr lang="en-US" altLang="ja-JP" sz="2000" kern="0" dirty="0"/>
          </a:p>
          <a:p>
            <a:pPr marL="0" indent="0">
              <a:spcBef>
                <a:spcPts val="600"/>
              </a:spcBef>
              <a:spcAft>
                <a:spcPts val="600"/>
              </a:spcAft>
              <a:buNone/>
            </a:pPr>
            <a:r>
              <a:rPr lang="ja-JP" altLang="en-US" sz="2000" kern="0" dirty="0"/>
              <a:t>ツール設定：本手法と</a:t>
            </a:r>
            <a:r>
              <a:rPr lang="en-US" altLang="ja-JP" sz="2000" kern="0" dirty="0" err="1" smtClean="0"/>
              <a:t>CCVolti</a:t>
            </a:r>
            <a:r>
              <a:rPr lang="en-US" altLang="ja-JP" sz="2000" kern="0" dirty="0" smtClean="0"/>
              <a:t> (</a:t>
            </a:r>
            <a:r>
              <a:rPr lang="en-US" altLang="ja-JP" sz="2000" kern="0" dirty="0" err="1" smtClean="0"/>
              <a:t>BoW</a:t>
            </a:r>
            <a:r>
              <a:rPr lang="en-US" altLang="ja-JP" sz="2000" kern="0" dirty="0" smtClean="0"/>
              <a:t>) </a:t>
            </a:r>
            <a:r>
              <a:rPr lang="ja-JP" altLang="en-US" sz="2000" kern="0" dirty="0" err="1" smtClean="0"/>
              <a:t>の</a:t>
            </a:r>
            <a:r>
              <a:rPr lang="ja-JP" altLang="en-US" sz="2000" kern="0" dirty="0" err="1"/>
              <a:t>共</a:t>
            </a:r>
            <a:r>
              <a:rPr lang="ja-JP" altLang="en-US" sz="2000" kern="0" dirty="0"/>
              <a:t>通する設定は</a:t>
            </a:r>
            <a:r>
              <a:rPr lang="ja-JP" altLang="en-US" sz="2000" kern="0" dirty="0" smtClean="0"/>
              <a:t>統一</a:t>
            </a:r>
            <a:r>
              <a:rPr lang="en-US" altLang="ja-JP" sz="2000" kern="0" dirty="0" smtClean="0"/>
              <a:t/>
            </a:r>
            <a:br>
              <a:rPr lang="en-US" altLang="ja-JP" sz="2000" kern="0" dirty="0" smtClean="0"/>
            </a:br>
            <a:endParaRPr lang="en-US" altLang="ja-JP" sz="2000" i="1" kern="0" dirty="0" smtClean="0"/>
          </a:p>
        </p:txBody>
      </p:sp>
      <p:sp>
        <p:nvSpPr>
          <p:cNvPr id="9" name="テキスト ボックス 29"/>
          <p:cNvSpPr txBox="1"/>
          <p:nvPr/>
        </p:nvSpPr>
        <p:spPr>
          <a:xfrm>
            <a:off x="266847" y="6302539"/>
            <a:ext cx="8135010" cy="490783"/>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400" dirty="0" smtClean="0"/>
              <a:t>[2]</a:t>
            </a:r>
            <a:r>
              <a:rPr lang="zh-TW" altLang="en-US" sz="1400" dirty="0"/>
              <a:t>横井 一輝</a:t>
            </a:r>
            <a:r>
              <a:rPr lang="en-US" altLang="zh-TW" sz="1400" dirty="0"/>
              <a:t>, </a:t>
            </a:r>
            <a:r>
              <a:rPr lang="zh-TW" altLang="en-US" sz="1400" dirty="0"/>
              <a:t>崔 恩瀞</a:t>
            </a:r>
            <a:r>
              <a:rPr lang="en-US" altLang="zh-TW" sz="1400" dirty="0"/>
              <a:t>, </a:t>
            </a:r>
            <a:r>
              <a:rPr lang="zh-TW" altLang="en-US" sz="1400" dirty="0"/>
              <a:t>吉田 則裕</a:t>
            </a:r>
            <a:r>
              <a:rPr lang="en-US" altLang="zh-TW" sz="1400" dirty="0"/>
              <a:t>, </a:t>
            </a:r>
            <a:r>
              <a:rPr lang="zh-TW" altLang="en-US" sz="1400" dirty="0"/>
              <a:t>井上 克郎</a:t>
            </a:r>
            <a:r>
              <a:rPr lang="en-US" altLang="ja-JP" sz="1400" dirty="0" smtClean="0"/>
              <a:t>:</a:t>
            </a:r>
            <a:r>
              <a:rPr lang="en-US" altLang="ja-JP" sz="1400" dirty="0"/>
              <a:t> </a:t>
            </a:r>
            <a:r>
              <a:rPr lang="en-US" altLang="ja-JP" sz="1400" b="1" dirty="0" smtClean="0"/>
              <a:t>"</a:t>
            </a:r>
            <a:r>
              <a:rPr lang="ja-JP" altLang="en-US" sz="1400" dirty="0"/>
              <a:t>コード片のベクトル表現に基づく大規模コードクローン集合の特徴調査</a:t>
            </a:r>
            <a:r>
              <a:rPr lang="en-US" altLang="ja-JP" sz="1400" b="1" dirty="0" smtClean="0"/>
              <a:t>"</a:t>
            </a:r>
            <a:r>
              <a:rPr lang="en-US" altLang="ja-JP" sz="1400" dirty="0" smtClean="0"/>
              <a:t>,</a:t>
            </a:r>
            <a:r>
              <a:rPr lang="ja-JP" altLang="en-US" sz="1400" dirty="0"/>
              <a:t>ソフトウェアエンジニアリングシンポジウム</a:t>
            </a:r>
            <a:r>
              <a:rPr lang="en-US" altLang="ja-JP" sz="1400" dirty="0"/>
              <a:t>2018</a:t>
            </a:r>
            <a:r>
              <a:rPr lang="ja-JP" altLang="en-US" sz="1400" dirty="0"/>
              <a:t>論文集</a:t>
            </a:r>
            <a:r>
              <a:rPr lang="en-US" altLang="ja-JP" sz="1400" dirty="0" smtClean="0"/>
              <a:t>, </a:t>
            </a:r>
            <a:r>
              <a:rPr lang="en-US" altLang="ja-JP" sz="1400" dirty="0"/>
              <a:t>pp.192-199</a:t>
            </a:r>
            <a:r>
              <a:rPr lang="en-US" altLang="ja-JP" sz="1400" dirty="0" smtClean="0"/>
              <a:t>, 2018/9</a:t>
            </a:r>
            <a:endParaRPr kumimoji="1" lang="ja-JP" altLang="en-US" sz="1400" dirty="0"/>
          </a:p>
        </p:txBody>
      </p:sp>
      <p:sp>
        <p:nvSpPr>
          <p:cNvPr id="10" name="コンテンツ プレースホルダー 2"/>
          <p:cNvSpPr txBox="1">
            <a:spLocks/>
          </p:cNvSpPr>
          <p:nvPr/>
        </p:nvSpPr>
        <p:spPr bwMode="auto">
          <a:xfrm>
            <a:off x="6649183" y="3503666"/>
            <a:ext cx="1077489" cy="5157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spcBef>
                <a:spcPts val="600"/>
              </a:spcBef>
              <a:spcAft>
                <a:spcPts val="600"/>
              </a:spcAft>
              <a:buNone/>
            </a:pPr>
            <a:r>
              <a:rPr lang="en-US" altLang="ja-JP" sz="1800" kern="0" dirty="0" smtClean="0"/>
              <a:t>9</a:t>
            </a:r>
            <a:r>
              <a:rPr lang="ja-JP" altLang="en-US" sz="1800" kern="0" dirty="0" smtClean="0"/>
              <a:t> 万行</a:t>
            </a:r>
            <a:endParaRPr lang="en-US" altLang="ja-JP" sz="1800" kern="0" dirty="0"/>
          </a:p>
        </p:txBody>
      </p:sp>
      <p:sp>
        <p:nvSpPr>
          <p:cNvPr id="11" name="コンテンツ プレースホルダー 2"/>
          <p:cNvSpPr txBox="1">
            <a:spLocks/>
          </p:cNvSpPr>
          <p:nvPr/>
        </p:nvSpPr>
        <p:spPr bwMode="auto">
          <a:xfrm>
            <a:off x="6406816" y="3892585"/>
            <a:ext cx="1410034" cy="5157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spcBef>
                <a:spcPts val="600"/>
              </a:spcBef>
              <a:spcAft>
                <a:spcPts val="600"/>
              </a:spcAft>
              <a:buNone/>
            </a:pPr>
            <a:r>
              <a:rPr lang="en-US" altLang="ja-JP" sz="1800" kern="0" dirty="0" smtClean="0"/>
              <a:t>110</a:t>
            </a:r>
            <a:r>
              <a:rPr lang="ja-JP" altLang="en-US" sz="1800" kern="0" dirty="0" smtClean="0"/>
              <a:t> 万行</a:t>
            </a:r>
            <a:endParaRPr lang="en-US" altLang="ja-JP" sz="1800" kern="0" dirty="0"/>
          </a:p>
        </p:txBody>
      </p:sp>
      <p:sp>
        <p:nvSpPr>
          <p:cNvPr id="12" name="コンテンツ プレースホルダー 2"/>
          <p:cNvSpPr txBox="1">
            <a:spLocks/>
          </p:cNvSpPr>
          <p:nvPr/>
        </p:nvSpPr>
        <p:spPr bwMode="auto">
          <a:xfrm>
            <a:off x="6649183" y="4253461"/>
            <a:ext cx="1077489" cy="5157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spcBef>
                <a:spcPts val="600"/>
              </a:spcBef>
              <a:spcAft>
                <a:spcPts val="600"/>
              </a:spcAft>
              <a:buNone/>
            </a:pPr>
            <a:r>
              <a:rPr lang="en-US" altLang="ja-JP" sz="1800" kern="0" dirty="0"/>
              <a:t>8</a:t>
            </a:r>
            <a:r>
              <a:rPr lang="ja-JP" altLang="en-US" sz="1800" kern="0" dirty="0" smtClean="0"/>
              <a:t> 万行</a:t>
            </a:r>
            <a:endParaRPr lang="en-US" altLang="ja-JP" sz="1800" kern="0" dirty="0"/>
          </a:p>
        </p:txBody>
      </p:sp>
      <p:sp>
        <p:nvSpPr>
          <p:cNvPr id="13" name="コンテンツ プレースホルダー 2"/>
          <p:cNvSpPr txBox="1">
            <a:spLocks/>
          </p:cNvSpPr>
          <p:nvPr/>
        </p:nvSpPr>
        <p:spPr bwMode="auto">
          <a:xfrm>
            <a:off x="6539872" y="4633449"/>
            <a:ext cx="1077489" cy="5157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spcBef>
                <a:spcPts val="600"/>
              </a:spcBef>
              <a:spcAft>
                <a:spcPts val="600"/>
              </a:spcAft>
              <a:buNone/>
            </a:pPr>
            <a:r>
              <a:rPr lang="en-US" altLang="ja-JP" sz="1800" kern="0" dirty="0" smtClean="0"/>
              <a:t>68</a:t>
            </a:r>
            <a:r>
              <a:rPr lang="ja-JP" altLang="en-US" sz="1800" kern="0" dirty="0" smtClean="0"/>
              <a:t> 万行</a:t>
            </a:r>
            <a:endParaRPr lang="en-US" altLang="ja-JP" sz="1800" kern="0" dirty="0"/>
          </a:p>
        </p:txBody>
      </p:sp>
    </p:spTree>
    <p:extLst>
      <p:ext uri="{BB962C8B-B14F-4D97-AF65-F5344CB8AC3E}">
        <p14:creationId xmlns:p14="http://schemas.microsoft.com/office/powerpoint/2010/main" val="38964772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27413" y="274638"/>
            <a:ext cx="9630076" cy="1143000"/>
          </a:xfrm>
        </p:spPr>
        <p:txBody>
          <a:bodyPr/>
          <a:lstStyle/>
          <a:p>
            <a:r>
              <a:rPr kumimoji="1" lang="ja-JP" altLang="en-US" dirty="0" smtClean="0"/>
              <a:t>検出結果 </a:t>
            </a:r>
            <a:r>
              <a:rPr kumimoji="1" lang="en-US" altLang="ja-JP" dirty="0" smtClean="0"/>
              <a:t>(1/2)</a:t>
            </a:r>
            <a:br>
              <a:rPr kumimoji="1" lang="en-US" altLang="ja-JP" dirty="0" smtClean="0"/>
            </a:br>
            <a:r>
              <a:rPr lang="ja-JP" altLang="en-US" sz="3600" dirty="0" smtClean="0"/>
              <a:t>適合率とクローンペア数</a:t>
            </a:r>
            <a:endParaRPr kumimoji="1" lang="ja-JP" altLang="en-US" sz="36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3509894475"/>
              </p:ext>
            </p:extLst>
          </p:nvPr>
        </p:nvGraphicFramePr>
        <p:xfrm>
          <a:off x="457201" y="1863540"/>
          <a:ext cx="8218487" cy="3296920"/>
        </p:xfrm>
        <a:graphic>
          <a:graphicData uri="http://schemas.openxmlformats.org/drawingml/2006/table">
            <a:tbl>
              <a:tblPr firstRow="1" bandRow="1">
                <a:tableStyleId>{72833802-FEF1-4C79-8D5D-14CF1EAF98D9}</a:tableStyleId>
              </a:tblPr>
              <a:tblGrid>
                <a:gridCol w="1466849">
                  <a:extLst>
                    <a:ext uri="{9D8B030D-6E8A-4147-A177-3AD203B41FA5}">
                      <a16:colId xmlns:a16="http://schemas.microsoft.com/office/drawing/2014/main" val="20000"/>
                    </a:ext>
                  </a:extLst>
                </a:gridCol>
                <a:gridCol w="1657350">
                  <a:extLst>
                    <a:ext uri="{9D8B030D-6E8A-4147-A177-3AD203B41FA5}">
                      <a16:colId xmlns:a16="http://schemas.microsoft.com/office/drawing/2014/main" val="20001"/>
                    </a:ext>
                  </a:extLst>
                </a:gridCol>
                <a:gridCol w="1638300">
                  <a:extLst>
                    <a:ext uri="{9D8B030D-6E8A-4147-A177-3AD203B41FA5}">
                      <a16:colId xmlns:a16="http://schemas.microsoft.com/office/drawing/2014/main" val="20002"/>
                    </a:ext>
                  </a:extLst>
                </a:gridCol>
                <a:gridCol w="1771650">
                  <a:extLst>
                    <a:ext uri="{9D8B030D-6E8A-4147-A177-3AD203B41FA5}">
                      <a16:colId xmlns:a16="http://schemas.microsoft.com/office/drawing/2014/main" val="2721118943"/>
                    </a:ext>
                  </a:extLst>
                </a:gridCol>
                <a:gridCol w="1684338">
                  <a:extLst>
                    <a:ext uri="{9D8B030D-6E8A-4147-A177-3AD203B41FA5}">
                      <a16:colId xmlns:a16="http://schemas.microsoft.com/office/drawing/2014/main" val="2016053149"/>
                    </a:ext>
                  </a:extLst>
                </a:gridCol>
              </a:tblGrid>
              <a:tr h="370840">
                <a:tc rowSpan="2">
                  <a:txBody>
                    <a:bodyPr/>
                    <a:lstStyle/>
                    <a:p>
                      <a:pPr algn="ctr">
                        <a:lnSpc>
                          <a:spcPct val="200000"/>
                        </a:lnSpc>
                      </a:pPr>
                      <a:r>
                        <a:rPr kumimoji="1" lang="ja-JP" altLang="en-US" sz="1600" dirty="0" smtClean="0">
                          <a:solidFill>
                            <a:schemeClr val="bg1"/>
                          </a:solidFill>
                        </a:rPr>
                        <a:t>プロジェクト</a:t>
                      </a:r>
                      <a:endParaRPr kumimoji="1" lang="ja-JP" altLang="en-US" sz="1600" dirty="0">
                        <a:solidFill>
                          <a:schemeClr val="bg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gridSpan="2">
                  <a:txBody>
                    <a:bodyPr/>
                    <a:lstStyle/>
                    <a:p>
                      <a:pPr algn="ctr"/>
                      <a:r>
                        <a:rPr kumimoji="1" lang="ja-JP" altLang="en-US" sz="1800" dirty="0" smtClean="0"/>
                        <a:t>適合率</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hMerge="1">
                  <a:txBody>
                    <a:bodyPr/>
                    <a:lstStyle/>
                    <a:p>
                      <a:pPr algn="ct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gridSpan="2">
                  <a:txBody>
                    <a:bodyPr/>
                    <a:lstStyle/>
                    <a:p>
                      <a:pPr algn="ctr"/>
                      <a:r>
                        <a:rPr kumimoji="1" lang="ja-JP" altLang="en-US" sz="1800" dirty="0" smtClean="0">
                          <a:solidFill>
                            <a:schemeClr val="bg1"/>
                          </a:solidFill>
                        </a:rPr>
                        <a:t>クローンペア数</a:t>
                      </a:r>
                      <a:endParaRPr kumimoji="1" lang="ja-JP" altLang="en-US" sz="1800" dirty="0">
                        <a:solidFill>
                          <a:schemeClr val="bg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hMerge="1">
                  <a:txBody>
                    <a:bodyPr/>
                    <a:lstStyle/>
                    <a:p>
                      <a:pPr algn="ct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2133976880"/>
                  </a:ext>
                </a:extLst>
              </a:tr>
              <a:tr h="334316">
                <a:tc vMerge="1">
                  <a:txBody>
                    <a:bodyPr/>
                    <a:lstStyle/>
                    <a:p>
                      <a:pPr algn="ctr"/>
                      <a:endParaRPr kumimoji="1" lang="ja-JP" altLang="en-US" sz="1800" dirty="0">
                        <a:solidFill>
                          <a:schemeClr val="bg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accent2"/>
                    </a:solidFill>
                  </a:tcPr>
                </a:tc>
                <a:tc>
                  <a:txBody>
                    <a:bodyPr/>
                    <a:lstStyle/>
                    <a:p>
                      <a:pPr algn="ctr"/>
                      <a:r>
                        <a:rPr kumimoji="1" lang="en-US" altLang="ja-JP" sz="1800" b="1" dirty="0" err="1" smtClean="0">
                          <a:solidFill>
                            <a:schemeClr val="bg1"/>
                          </a:solidFill>
                        </a:rPr>
                        <a:t>CCVolti</a:t>
                      </a:r>
                      <a:r>
                        <a:rPr kumimoji="1" lang="en-US" altLang="ja-JP" sz="1800" b="1" baseline="0" dirty="0" smtClean="0">
                          <a:solidFill>
                            <a:schemeClr val="bg1"/>
                          </a:solidFill>
                        </a:rPr>
                        <a:t>(</a:t>
                      </a:r>
                      <a:r>
                        <a:rPr kumimoji="1" lang="en-US" altLang="ja-JP" sz="1800" b="1" baseline="0" dirty="0" err="1" smtClean="0">
                          <a:solidFill>
                            <a:schemeClr val="bg1"/>
                          </a:solidFill>
                        </a:rPr>
                        <a:t>BoW</a:t>
                      </a:r>
                      <a:r>
                        <a:rPr kumimoji="1" lang="en-US" altLang="ja-JP" sz="1800" b="1" baseline="0" dirty="0" smtClean="0">
                          <a:solidFill>
                            <a:schemeClr val="bg1"/>
                          </a:solidFill>
                        </a:rPr>
                        <a:t>)</a:t>
                      </a:r>
                      <a:endParaRPr kumimoji="1" lang="ja-JP" altLang="en-US" sz="1800" b="1" dirty="0">
                        <a:solidFill>
                          <a:schemeClr val="bg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accent2"/>
                    </a:solidFill>
                  </a:tcPr>
                </a:tc>
                <a:tc>
                  <a:txBody>
                    <a:bodyPr/>
                    <a:lstStyle/>
                    <a:p>
                      <a:pPr algn="ctr"/>
                      <a:r>
                        <a:rPr kumimoji="1" lang="ja-JP" altLang="en-US" sz="1800" b="1" dirty="0" smtClean="0">
                          <a:solidFill>
                            <a:schemeClr val="bg1"/>
                          </a:solidFill>
                        </a:rPr>
                        <a:t>本手法</a:t>
                      </a:r>
                      <a:endParaRPr kumimoji="1" lang="ja-JP" altLang="en-US" sz="1800" b="1" dirty="0">
                        <a:solidFill>
                          <a:schemeClr val="bg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accent2"/>
                    </a:solidFill>
                  </a:tcPr>
                </a:tc>
                <a:tc>
                  <a:txBody>
                    <a:bodyPr/>
                    <a:lstStyle/>
                    <a:p>
                      <a:pPr algn="ctr"/>
                      <a:r>
                        <a:rPr kumimoji="1" lang="en-US" altLang="ja-JP" sz="1800" b="1" dirty="0" err="1" smtClean="0">
                          <a:solidFill>
                            <a:schemeClr val="bg1"/>
                          </a:solidFill>
                        </a:rPr>
                        <a:t>CCVolti</a:t>
                      </a:r>
                      <a:r>
                        <a:rPr kumimoji="1" lang="en-US" altLang="ja-JP" sz="1800" b="1" baseline="0" dirty="0" smtClean="0">
                          <a:solidFill>
                            <a:schemeClr val="bg1"/>
                          </a:solidFill>
                        </a:rPr>
                        <a:t>(</a:t>
                      </a:r>
                      <a:r>
                        <a:rPr kumimoji="1" lang="en-US" altLang="ja-JP" sz="1800" b="1" baseline="0" dirty="0" err="1" smtClean="0">
                          <a:solidFill>
                            <a:schemeClr val="bg1"/>
                          </a:solidFill>
                        </a:rPr>
                        <a:t>BoW</a:t>
                      </a:r>
                      <a:r>
                        <a:rPr kumimoji="1" lang="en-US" altLang="ja-JP" sz="1800" b="1" baseline="0" dirty="0" smtClean="0">
                          <a:solidFill>
                            <a:schemeClr val="bg1"/>
                          </a:solidFill>
                        </a:rPr>
                        <a:t>)</a:t>
                      </a:r>
                      <a:endParaRPr kumimoji="1" lang="ja-JP" altLang="en-US" sz="1800" b="1" dirty="0">
                        <a:solidFill>
                          <a:schemeClr val="bg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accent2"/>
                    </a:solidFill>
                  </a:tcPr>
                </a:tc>
                <a:tc>
                  <a:txBody>
                    <a:bodyPr/>
                    <a:lstStyle/>
                    <a:p>
                      <a:pPr algn="ctr"/>
                      <a:r>
                        <a:rPr kumimoji="1" lang="ja-JP" altLang="en-US" sz="1800" b="1" dirty="0" smtClean="0">
                          <a:solidFill>
                            <a:schemeClr val="bg1"/>
                          </a:solidFill>
                        </a:rPr>
                        <a:t>本手法</a:t>
                      </a:r>
                      <a:endParaRPr kumimoji="1" lang="ja-JP" altLang="en-US" sz="1800" b="1" dirty="0">
                        <a:solidFill>
                          <a:schemeClr val="bg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568849">
                <a:tc>
                  <a:txBody>
                    <a:bodyPr/>
                    <a:lstStyle/>
                    <a:p>
                      <a:pPr lvl="0" algn="l"/>
                      <a:r>
                        <a:rPr kumimoji="1" lang="en-US" altLang="ja-JP" sz="1800" dirty="0" err="1" smtClean="0"/>
                        <a:t>Redis</a:t>
                      </a:r>
                      <a:endParaRPr kumimoji="1" lang="en-US" altLang="ja-JP" sz="1800" dirty="0" smtClean="0"/>
                    </a:p>
                    <a:p>
                      <a:pPr lvl="0" algn="l"/>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t>0.990</a:t>
                      </a:r>
                      <a:r>
                        <a:rPr kumimoji="1" lang="en-US" altLang="ja-JP" sz="1800" baseline="0" dirty="0" smtClean="0"/>
                        <a:t> </a:t>
                      </a:r>
                      <a:br>
                        <a:rPr kumimoji="1" lang="en-US" altLang="ja-JP" sz="1800" baseline="0" dirty="0" smtClean="0"/>
                      </a:br>
                      <a:r>
                        <a:rPr kumimoji="1" lang="en-US" altLang="ja-JP" sz="1800" baseline="0" dirty="0" smtClean="0"/>
                        <a:t>(297/300)</a:t>
                      </a:r>
                      <a:endParaRPr kumimoji="1" lang="ja-JP" altLang="en-US" sz="1800" dirty="0" smtClean="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t>0.993</a:t>
                      </a:r>
                      <a:r>
                        <a:rPr kumimoji="1" lang="en-US" altLang="ja-JP" sz="1800" baseline="0" dirty="0" smtClean="0"/>
                        <a:t> </a:t>
                      </a:r>
                      <a:br>
                        <a:rPr kumimoji="1" lang="en-US" altLang="ja-JP" sz="1800" baseline="0" dirty="0" smtClean="0"/>
                      </a:br>
                      <a:r>
                        <a:rPr kumimoji="1" lang="en-US" altLang="ja-JP" sz="1800" baseline="0" dirty="0" smtClean="0"/>
                        <a:t>(298/300)</a:t>
                      </a:r>
                      <a:endParaRPr kumimoji="1" lang="ja-JP" altLang="en-US" sz="1800" dirty="0" smtClean="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t>710</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solidFill>
                            <a:srgbClr val="FF0000"/>
                          </a:solidFill>
                        </a:rPr>
                        <a:t>740</a:t>
                      </a:r>
                      <a:endParaRPr kumimoji="1" lang="ja-JP" altLang="en-US" sz="1800" dirty="0">
                        <a:solidFill>
                          <a:srgbClr val="FF0000"/>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849600168"/>
                  </a:ext>
                </a:extLst>
              </a:tr>
              <a:tr h="370840">
                <a:tc>
                  <a:txBody>
                    <a:bodyPr/>
                    <a:lstStyle/>
                    <a:p>
                      <a:pPr lvl="0" algn="l"/>
                      <a:r>
                        <a:rPr kumimoji="1" lang="en-US" altLang="ja-JP" sz="1800" dirty="0" smtClean="0">
                          <a:solidFill>
                            <a:schemeClr val="tx1"/>
                          </a:solidFill>
                        </a:rPr>
                        <a:t>PostgreSQL</a:t>
                      </a:r>
                      <a:endParaRPr kumimoji="1" lang="ja-JP" altLang="en-US" sz="1800" dirty="0">
                        <a:solidFill>
                          <a:schemeClr val="tx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solidFill>
                            <a:schemeClr val="tx1"/>
                          </a:solidFill>
                        </a:rPr>
                        <a:t>0.967</a:t>
                      </a:r>
                      <a:r>
                        <a:rPr kumimoji="1" lang="en-US" altLang="ja-JP" sz="1800" baseline="0" dirty="0" smtClean="0">
                          <a:solidFill>
                            <a:schemeClr val="tx1"/>
                          </a:solidFill>
                        </a:rPr>
                        <a:t> </a:t>
                      </a:r>
                      <a:br>
                        <a:rPr kumimoji="1" lang="en-US" altLang="ja-JP" sz="1800" baseline="0" dirty="0" smtClean="0">
                          <a:solidFill>
                            <a:schemeClr val="tx1"/>
                          </a:solidFill>
                        </a:rPr>
                      </a:br>
                      <a:r>
                        <a:rPr kumimoji="1" lang="en-US" altLang="ja-JP" sz="1800" baseline="0" dirty="0" smtClean="0">
                          <a:solidFill>
                            <a:schemeClr val="tx1"/>
                          </a:solidFill>
                        </a:rPr>
                        <a:t>(290/300)</a:t>
                      </a:r>
                      <a:endParaRPr kumimoji="1" lang="ja-JP" altLang="en-US" sz="1800" dirty="0" smtClean="0">
                        <a:solidFill>
                          <a:schemeClr val="tx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solidFill>
                            <a:schemeClr val="tx1"/>
                          </a:solidFill>
                        </a:rPr>
                        <a:t>0.977</a:t>
                      </a:r>
                      <a:r>
                        <a:rPr kumimoji="1" lang="en-US" altLang="ja-JP" sz="1800" baseline="0" dirty="0" smtClean="0">
                          <a:solidFill>
                            <a:schemeClr val="tx1"/>
                          </a:solidFill>
                        </a:rPr>
                        <a:t> </a:t>
                      </a:r>
                      <a:br>
                        <a:rPr kumimoji="1" lang="en-US" altLang="ja-JP" sz="1800" baseline="0" dirty="0" smtClean="0">
                          <a:solidFill>
                            <a:schemeClr val="tx1"/>
                          </a:solidFill>
                        </a:rPr>
                      </a:br>
                      <a:r>
                        <a:rPr kumimoji="1" lang="en-US" altLang="ja-JP" sz="1800" baseline="0" dirty="0" smtClean="0">
                          <a:solidFill>
                            <a:schemeClr val="tx1"/>
                          </a:solidFill>
                        </a:rPr>
                        <a:t>(293/300)</a:t>
                      </a:r>
                      <a:endParaRPr kumimoji="1" lang="ja-JP" altLang="en-US" sz="1800" dirty="0" smtClean="0">
                        <a:solidFill>
                          <a:schemeClr val="tx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solidFill>
                            <a:schemeClr val="tx1"/>
                          </a:solidFill>
                        </a:rPr>
                        <a:t>8943</a:t>
                      </a:r>
                      <a:endParaRPr kumimoji="1" lang="ja-JP" altLang="en-US" sz="1800" dirty="0">
                        <a:solidFill>
                          <a:schemeClr val="tx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solidFill>
                            <a:srgbClr val="FF0000"/>
                          </a:solidFill>
                        </a:rPr>
                        <a:t>9274</a:t>
                      </a:r>
                      <a:endParaRPr kumimoji="1" lang="ja-JP" altLang="en-US" sz="1800" dirty="0">
                        <a:solidFill>
                          <a:srgbClr val="FF0000"/>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4255360541"/>
                  </a:ext>
                </a:extLst>
              </a:tr>
              <a:tr h="370840">
                <a:tc>
                  <a:txBody>
                    <a:bodyPr/>
                    <a:lstStyle/>
                    <a:p>
                      <a:pPr lvl="0" algn="l"/>
                      <a:r>
                        <a:rPr kumimoji="1" lang="en-US" altLang="ja-JP" sz="1800" dirty="0" smtClean="0">
                          <a:solidFill>
                            <a:schemeClr val="tx1"/>
                          </a:solidFill>
                        </a:rPr>
                        <a:t>Apache Ant</a:t>
                      </a:r>
                      <a:endParaRPr kumimoji="1" lang="ja-JP" altLang="en-US" sz="1800" dirty="0">
                        <a:solidFill>
                          <a:schemeClr val="tx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solidFill>
                            <a:schemeClr val="tx1"/>
                          </a:solidFill>
                        </a:rPr>
                        <a:t>1.000</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solidFill>
                            <a:schemeClr val="tx1"/>
                          </a:solidFill>
                        </a:rPr>
                        <a:t>(300/300)</a:t>
                      </a:r>
                      <a:endParaRPr kumimoji="1" lang="ja-JP" altLang="en-US" sz="1800" dirty="0" smtClean="0">
                        <a:solidFill>
                          <a:schemeClr val="tx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solidFill>
                            <a:schemeClr val="tx1"/>
                          </a:solidFill>
                        </a:rPr>
                        <a:t>1.000</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solidFill>
                            <a:schemeClr val="tx1"/>
                          </a:solidFill>
                        </a:rPr>
                        <a:t>(300/300)</a:t>
                      </a:r>
                      <a:endParaRPr kumimoji="1" lang="ja-JP" altLang="en-US" sz="1800" dirty="0" smtClean="0">
                        <a:solidFill>
                          <a:schemeClr val="tx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solidFill>
                            <a:schemeClr val="tx1"/>
                          </a:solidFill>
                        </a:rPr>
                        <a:t>1355</a:t>
                      </a:r>
                      <a:endParaRPr kumimoji="1" lang="ja-JP" altLang="en-US" sz="1800" dirty="0">
                        <a:solidFill>
                          <a:schemeClr val="tx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solidFill>
                            <a:srgbClr val="FF0000"/>
                          </a:solidFill>
                        </a:rPr>
                        <a:t>1480</a:t>
                      </a:r>
                      <a:endParaRPr kumimoji="1" lang="ja-JP" altLang="en-US" sz="1800" dirty="0">
                        <a:solidFill>
                          <a:srgbClr val="FF0000"/>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3757781409"/>
                  </a:ext>
                </a:extLst>
              </a:tr>
              <a:tr h="370840">
                <a:tc>
                  <a:txBody>
                    <a:bodyPr/>
                    <a:lstStyle/>
                    <a:p>
                      <a:pPr lvl="0" algn="l"/>
                      <a:r>
                        <a:rPr kumimoji="1" lang="en-US" altLang="ja-JP" sz="1800" dirty="0" err="1" smtClean="0">
                          <a:solidFill>
                            <a:schemeClr val="tx1"/>
                          </a:solidFill>
                        </a:rPr>
                        <a:t>WildFly</a:t>
                      </a:r>
                      <a:endParaRPr kumimoji="1" lang="ja-JP" altLang="en-US" sz="1800" dirty="0">
                        <a:solidFill>
                          <a:schemeClr val="tx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solidFill>
                            <a:schemeClr val="tx1"/>
                          </a:solidFill>
                        </a:rPr>
                        <a:t>0.997</a:t>
                      </a:r>
                      <a:r>
                        <a:rPr kumimoji="1" lang="en-US" altLang="ja-JP" sz="1800" baseline="0" dirty="0" smtClean="0">
                          <a:solidFill>
                            <a:schemeClr val="tx1"/>
                          </a:solidFill>
                        </a:rPr>
                        <a:t> </a:t>
                      </a:r>
                      <a:br>
                        <a:rPr kumimoji="1" lang="en-US" altLang="ja-JP" sz="1800" baseline="0" dirty="0" smtClean="0">
                          <a:solidFill>
                            <a:schemeClr val="tx1"/>
                          </a:solidFill>
                        </a:rPr>
                      </a:br>
                      <a:r>
                        <a:rPr kumimoji="1" lang="en-US" altLang="ja-JP" sz="1800" baseline="0" dirty="0" smtClean="0">
                          <a:solidFill>
                            <a:schemeClr val="tx1"/>
                          </a:solidFill>
                        </a:rPr>
                        <a:t>(299/300)</a:t>
                      </a:r>
                      <a:endParaRPr kumimoji="1" lang="ja-JP" altLang="en-US" sz="1800" dirty="0" smtClean="0">
                        <a:solidFill>
                          <a:schemeClr val="tx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solidFill>
                            <a:schemeClr val="tx1"/>
                          </a:solidFill>
                        </a:rPr>
                        <a:t>1.000</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solidFill>
                            <a:schemeClr val="tx1"/>
                          </a:solidFill>
                        </a:rPr>
                        <a:t>(300/300)</a:t>
                      </a:r>
                      <a:endParaRPr kumimoji="1" lang="ja-JP" altLang="en-US" sz="1800" dirty="0" smtClean="0">
                        <a:solidFill>
                          <a:schemeClr val="tx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solidFill>
                            <a:schemeClr val="tx1"/>
                          </a:solidFill>
                        </a:rPr>
                        <a:t>12817</a:t>
                      </a:r>
                      <a:endParaRPr kumimoji="1" lang="ja-JP" altLang="en-US" sz="1800" dirty="0">
                        <a:solidFill>
                          <a:schemeClr val="tx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solidFill>
                            <a:srgbClr val="FF0000"/>
                          </a:solidFill>
                        </a:rPr>
                        <a:t>13092</a:t>
                      </a:r>
                      <a:endParaRPr kumimoji="1" lang="ja-JP" altLang="en-US" sz="1800" dirty="0">
                        <a:solidFill>
                          <a:srgbClr val="FF0000"/>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711352957"/>
                  </a:ext>
                </a:extLst>
              </a:tr>
            </a:tbl>
          </a:graphicData>
        </a:graphic>
      </p:graphicFrame>
      <p:sp>
        <p:nvSpPr>
          <p:cNvPr id="11" name="コンテンツ プレースホルダー 2"/>
          <p:cNvSpPr txBox="1">
            <a:spLocks/>
          </p:cNvSpPr>
          <p:nvPr/>
        </p:nvSpPr>
        <p:spPr bwMode="auto">
          <a:xfrm>
            <a:off x="288003" y="5247344"/>
            <a:ext cx="8599244" cy="120584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kern="0" dirty="0" smtClean="0"/>
              <a:t>本手法は，高い適合率を維持しながら，より多くのクローンペア検出</a:t>
            </a:r>
            <a:endParaRPr lang="en-US" altLang="ja-JP" sz="2000" kern="0" dirty="0" smtClean="0"/>
          </a:p>
        </p:txBody>
      </p:sp>
      <p:sp>
        <p:nvSpPr>
          <p:cNvPr id="7" name="コンテンツ プレースホルダー 2"/>
          <p:cNvSpPr txBox="1">
            <a:spLocks/>
          </p:cNvSpPr>
          <p:nvPr/>
        </p:nvSpPr>
        <p:spPr bwMode="auto">
          <a:xfrm>
            <a:off x="333047" y="1504455"/>
            <a:ext cx="9284548" cy="35908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en-US" altLang="ja-JP" sz="2000" kern="0" dirty="0" smtClean="0"/>
              <a:t>1000</a:t>
            </a:r>
            <a:r>
              <a:rPr lang="ja-JP" altLang="en-US" sz="2000" kern="0" dirty="0" smtClean="0"/>
              <a:t>コミット目の検出結果</a:t>
            </a:r>
            <a:endParaRPr lang="en-US" altLang="ja-JP" sz="2000" kern="0" dirty="0" smtClean="0"/>
          </a:p>
        </p:txBody>
      </p:sp>
      <p:sp>
        <p:nvSpPr>
          <p:cNvPr id="8" name="コンテンツ プレースホルダー 2"/>
          <p:cNvSpPr txBox="1">
            <a:spLocks/>
          </p:cNvSpPr>
          <p:nvPr/>
        </p:nvSpPr>
        <p:spPr bwMode="auto">
          <a:xfrm>
            <a:off x="288003" y="5598228"/>
            <a:ext cx="7716375" cy="9247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kern="0" dirty="0" smtClean="0"/>
              <a:t>理由：</a:t>
            </a:r>
            <a:endParaRPr lang="en-US" altLang="ja-JP" sz="2000" kern="0" dirty="0" smtClean="0"/>
          </a:p>
        </p:txBody>
      </p:sp>
      <p:sp>
        <p:nvSpPr>
          <p:cNvPr id="9" name="コンテンツ プレースホルダー 2"/>
          <p:cNvSpPr txBox="1">
            <a:spLocks/>
          </p:cNvSpPr>
          <p:nvPr/>
        </p:nvSpPr>
        <p:spPr bwMode="auto">
          <a:xfrm>
            <a:off x="1078480" y="5622065"/>
            <a:ext cx="7808767" cy="9247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en-US" altLang="ja-JP" sz="2000" kern="0" dirty="0" smtClean="0"/>
              <a:t>2</a:t>
            </a:r>
            <a:r>
              <a:rPr lang="ja-JP" altLang="en-US" sz="2000" kern="0" dirty="0" smtClean="0"/>
              <a:t>バージョン間で変更がなかったクローンペアは，検出コミット数が増えていくにつれて，蓄積されていくため</a:t>
            </a:r>
            <a:endParaRPr lang="en-US" altLang="ja-JP" sz="2000" kern="0" dirty="0" smtClean="0"/>
          </a:p>
        </p:txBody>
      </p:sp>
    </p:spTree>
    <p:extLst>
      <p:ext uri="{BB962C8B-B14F-4D97-AF65-F5344CB8AC3E}">
        <p14:creationId xmlns:p14="http://schemas.microsoft.com/office/powerpoint/2010/main" val="10896515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3"/>
          <a:stretch>
            <a:fillRect/>
          </a:stretch>
        </p:blipFill>
        <p:spPr>
          <a:xfrm>
            <a:off x="627776" y="3603757"/>
            <a:ext cx="3344543" cy="2087866"/>
          </a:xfrm>
          <a:prstGeom prst="rect">
            <a:avLst/>
          </a:prstGeom>
        </p:spPr>
      </p:pic>
      <p:pic>
        <p:nvPicPr>
          <p:cNvPr id="10" name="図 9"/>
          <p:cNvPicPr>
            <a:picLocks noChangeAspect="1"/>
          </p:cNvPicPr>
          <p:nvPr/>
        </p:nvPicPr>
        <p:blipFill>
          <a:blip r:embed="rId4"/>
          <a:stretch>
            <a:fillRect/>
          </a:stretch>
        </p:blipFill>
        <p:spPr>
          <a:xfrm>
            <a:off x="5084648" y="3621645"/>
            <a:ext cx="3249310" cy="1946545"/>
          </a:xfrm>
          <a:prstGeom prst="rect">
            <a:avLst/>
          </a:prstGeom>
        </p:spPr>
      </p:pic>
      <p:pic>
        <p:nvPicPr>
          <p:cNvPr id="8" name="図 7"/>
          <p:cNvPicPr>
            <a:picLocks noChangeAspect="1"/>
          </p:cNvPicPr>
          <p:nvPr/>
        </p:nvPicPr>
        <p:blipFill>
          <a:blip r:embed="rId5"/>
          <a:stretch>
            <a:fillRect/>
          </a:stretch>
        </p:blipFill>
        <p:spPr>
          <a:xfrm>
            <a:off x="785940" y="1515177"/>
            <a:ext cx="2920038" cy="1923556"/>
          </a:xfrm>
          <a:prstGeom prst="rect">
            <a:avLst/>
          </a:prstGeom>
        </p:spPr>
      </p:pic>
      <p:pic>
        <p:nvPicPr>
          <p:cNvPr id="5" name="図 4"/>
          <p:cNvPicPr>
            <a:picLocks noChangeAspect="1"/>
          </p:cNvPicPr>
          <p:nvPr/>
        </p:nvPicPr>
        <p:blipFill>
          <a:blip r:embed="rId6"/>
          <a:stretch>
            <a:fillRect/>
          </a:stretch>
        </p:blipFill>
        <p:spPr>
          <a:xfrm>
            <a:off x="5119911" y="1515177"/>
            <a:ext cx="3120789" cy="1868818"/>
          </a:xfrm>
          <a:prstGeom prst="rect">
            <a:avLst/>
          </a:prstGeom>
        </p:spPr>
      </p:pic>
      <p:sp>
        <p:nvSpPr>
          <p:cNvPr id="2" name="タイトル 1"/>
          <p:cNvSpPr>
            <a:spLocks noGrp="1"/>
          </p:cNvSpPr>
          <p:nvPr>
            <p:ph type="title"/>
          </p:nvPr>
        </p:nvSpPr>
        <p:spPr>
          <a:xfrm>
            <a:off x="457199" y="274638"/>
            <a:ext cx="8455545" cy="1143000"/>
          </a:xfrm>
        </p:spPr>
        <p:txBody>
          <a:bodyPr/>
          <a:lstStyle/>
          <a:p>
            <a:r>
              <a:rPr kumimoji="1" lang="ja-JP" altLang="en-US" dirty="0" smtClean="0"/>
              <a:t>検出結果 </a:t>
            </a:r>
            <a:r>
              <a:rPr lang="en-US" altLang="ja-JP" dirty="0" smtClean="0"/>
              <a:t>(2/2)</a:t>
            </a:r>
            <a:br>
              <a:rPr lang="en-US" altLang="ja-JP" dirty="0" smtClean="0"/>
            </a:br>
            <a:r>
              <a:rPr lang="ja-JP" altLang="en-US" sz="3600" dirty="0" smtClean="0"/>
              <a:t>クローンペアの関係（</a:t>
            </a:r>
            <a:r>
              <a:rPr lang="en-US" altLang="ja-JP" sz="3600" dirty="0" smtClean="0"/>
              <a:t>1000</a:t>
            </a:r>
            <a:r>
              <a:rPr lang="ja-JP" altLang="en-US" sz="3600" dirty="0" smtClean="0"/>
              <a:t>コミット目）</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15</a:t>
            </a:fld>
            <a:endParaRPr lang="en-US" altLang="ja-JP" dirty="0"/>
          </a:p>
        </p:txBody>
      </p:sp>
      <p:sp>
        <p:nvSpPr>
          <p:cNvPr id="11" name="コンテンツ プレースホルダー 2"/>
          <p:cNvSpPr txBox="1">
            <a:spLocks/>
          </p:cNvSpPr>
          <p:nvPr/>
        </p:nvSpPr>
        <p:spPr bwMode="auto">
          <a:xfrm>
            <a:off x="1555466" y="5949640"/>
            <a:ext cx="6945718" cy="7181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en-US" altLang="ja-JP" sz="2000" kern="0" dirty="0" err="1" smtClean="0"/>
              <a:t>CCVolti</a:t>
            </a:r>
            <a:r>
              <a:rPr lang="ja-JP" altLang="en-US" sz="2000" kern="0" dirty="0" err="1" smtClean="0"/>
              <a:t>の検</a:t>
            </a:r>
            <a:r>
              <a:rPr lang="ja-JP" altLang="en-US" sz="2000" kern="0" dirty="0" smtClean="0"/>
              <a:t>出結果を平均して約</a:t>
            </a:r>
            <a:r>
              <a:rPr lang="en-US" altLang="ja-JP" sz="2000" kern="0" dirty="0" smtClean="0"/>
              <a:t>99.0%</a:t>
            </a:r>
            <a:r>
              <a:rPr lang="ja-JP" altLang="en-US" sz="2000" kern="0" dirty="0" smtClean="0"/>
              <a:t>カバー</a:t>
            </a:r>
            <a:r>
              <a:rPr lang="en-US" altLang="ja-JP" sz="2000" kern="0" dirty="0" smtClean="0"/>
              <a:t/>
            </a:r>
            <a:br>
              <a:rPr lang="en-US" altLang="ja-JP" sz="2000" kern="0" dirty="0" smtClean="0"/>
            </a:br>
            <a:r>
              <a:rPr lang="ja-JP" altLang="en-US" sz="2000" kern="0" dirty="0" smtClean="0"/>
              <a:t>本手法は</a:t>
            </a:r>
            <a:r>
              <a:rPr lang="en-US" altLang="ja-JP" sz="2000" kern="0" dirty="0" err="1" smtClean="0"/>
              <a:t>CCVolti</a:t>
            </a:r>
            <a:r>
              <a:rPr lang="ja-JP" altLang="en-US" sz="2000" kern="0" dirty="0" smtClean="0"/>
              <a:t>とほぼ同程度の再現率と考えられる</a:t>
            </a:r>
            <a:endParaRPr lang="en-US" altLang="ja-JP" sz="2400" kern="0" dirty="0" smtClean="0"/>
          </a:p>
        </p:txBody>
      </p:sp>
      <p:sp>
        <p:nvSpPr>
          <p:cNvPr id="21" name="コンテンツ プレースホルダー 2"/>
          <p:cNvSpPr txBox="1">
            <a:spLocks/>
          </p:cNvSpPr>
          <p:nvPr/>
        </p:nvSpPr>
        <p:spPr bwMode="auto">
          <a:xfrm>
            <a:off x="-103692" y="3218576"/>
            <a:ext cx="1831064" cy="3967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en-US" altLang="ja-JP" sz="2000" kern="0" dirty="0" err="1" smtClean="0"/>
              <a:t>Redis</a:t>
            </a:r>
            <a:endParaRPr lang="en-US" altLang="ja-JP" sz="2400" kern="0" dirty="0" smtClean="0"/>
          </a:p>
        </p:txBody>
      </p:sp>
      <p:sp>
        <p:nvSpPr>
          <p:cNvPr id="24" name="コンテンツ プレースホルダー 2"/>
          <p:cNvSpPr txBox="1">
            <a:spLocks/>
          </p:cNvSpPr>
          <p:nvPr/>
        </p:nvSpPr>
        <p:spPr bwMode="auto">
          <a:xfrm>
            <a:off x="151966" y="5496432"/>
            <a:ext cx="1831064" cy="7181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en-US" altLang="ja-JP" sz="2000" kern="0" dirty="0" smtClean="0"/>
              <a:t>Apache Ant</a:t>
            </a:r>
            <a:endParaRPr lang="en-US" altLang="ja-JP" sz="2400" kern="0" dirty="0" smtClean="0"/>
          </a:p>
        </p:txBody>
      </p:sp>
      <p:sp>
        <p:nvSpPr>
          <p:cNvPr id="27" name="コンテンツ プレースホルダー 2"/>
          <p:cNvSpPr txBox="1">
            <a:spLocks/>
          </p:cNvSpPr>
          <p:nvPr/>
        </p:nvSpPr>
        <p:spPr bwMode="auto">
          <a:xfrm>
            <a:off x="2225774" y="3244315"/>
            <a:ext cx="3263359" cy="7181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en-US" altLang="ja-JP" sz="2000" kern="0" dirty="0" smtClean="0"/>
              <a:t>100%</a:t>
            </a:r>
            <a:r>
              <a:rPr lang="ja-JP" altLang="en-US" sz="2000" kern="0" dirty="0" smtClean="0"/>
              <a:t>カバー</a:t>
            </a:r>
            <a:endParaRPr lang="en-US" altLang="ja-JP" sz="2000" kern="0" dirty="0" smtClean="0"/>
          </a:p>
        </p:txBody>
      </p:sp>
      <p:sp>
        <p:nvSpPr>
          <p:cNvPr id="29" name="コンテンツ プレースホルダー 2"/>
          <p:cNvSpPr txBox="1">
            <a:spLocks/>
          </p:cNvSpPr>
          <p:nvPr/>
        </p:nvSpPr>
        <p:spPr bwMode="auto">
          <a:xfrm>
            <a:off x="6415564" y="3243101"/>
            <a:ext cx="3263359" cy="7181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ja-JP" altLang="en-US" sz="2000" kern="0" dirty="0" smtClean="0"/>
              <a:t>約</a:t>
            </a:r>
            <a:r>
              <a:rPr lang="en-US" altLang="ja-JP" sz="2000" kern="0" dirty="0" smtClean="0"/>
              <a:t>98.7%</a:t>
            </a:r>
            <a:r>
              <a:rPr lang="ja-JP" altLang="en-US" sz="2000" kern="0" dirty="0" smtClean="0"/>
              <a:t>カバー</a:t>
            </a:r>
            <a:endParaRPr lang="en-US" altLang="ja-JP" sz="2000" kern="0" dirty="0" smtClean="0"/>
          </a:p>
        </p:txBody>
      </p:sp>
      <p:sp>
        <p:nvSpPr>
          <p:cNvPr id="30" name="コンテンツ プレースホルダー 2"/>
          <p:cNvSpPr txBox="1">
            <a:spLocks/>
          </p:cNvSpPr>
          <p:nvPr/>
        </p:nvSpPr>
        <p:spPr bwMode="auto">
          <a:xfrm>
            <a:off x="6709303" y="5421439"/>
            <a:ext cx="2699632" cy="7181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ja-JP" altLang="en-US" sz="2000" kern="0" dirty="0" smtClean="0"/>
              <a:t>約</a:t>
            </a:r>
            <a:r>
              <a:rPr lang="en-US" altLang="ja-JP" sz="2000" kern="0" dirty="0" smtClean="0"/>
              <a:t>97.4%</a:t>
            </a:r>
            <a:r>
              <a:rPr lang="ja-JP" altLang="en-US" sz="2000" kern="0" dirty="0" smtClean="0"/>
              <a:t>カバー</a:t>
            </a:r>
            <a:endParaRPr lang="en-US" altLang="ja-JP" sz="2000" kern="0" dirty="0" smtClean="0"/>
          </a:p>
        </p:txBody>
      </p:sp>
      <p:sp>
        <p:nvSpPr>
          <p:cNvPr id="22" name="コンテンツ プレースホルダー 2"/>
          <p:cNvSpPr txBox="1">
            <a:spLocks/>
          </p:cNvSpPr>
          <p:nvPr/>
        </p:nvSpPr>
        <p:spPr bwMode="auto">
          <a:xfrm>
            <a:off x="4385179" y="3203045"/>
            <a:ext cx="1831064" cy="314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en-US" altLang="ja-JP" sz="2000" kern="0" dirty="0" smtClean="0"/>
              <a:t>PostgreSQL</a:t>
            </a:r>
            <a:endParaRPr lang="en-US" altLang="ja-JP" sz="2400" kern="0" dirty="0" smtClean="0"/>
          </a:p>
        </p:txBody>
      </p:sp>
      <p:sp>
        <p:nvSpPr>
          <p:cNvPr id="23" name="コンテンツ プレースホルダー 2"/>
          <p:cNvSpPr txBox="1">
            <a:spLocks/>
          </p:cNvSpPr>
          <p:nvPr/>
        </p:nvSpPr>
        <p:spPr bwMode="auto">
          <a:xfrm>
            <a:off x="4305563" y="5445987"/>
            <a:ext cx="1831064" cy="4026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en-US" altLang="ja-JP" sz="2000" kern="0" dirty="0" err="1" smtClean="0"/>
              <a:t>WildFly</a:t>
            </a:r>
            <a:endParaRPr lang="en-US" altLang="ja-JP" sz="2400" kern="0" dirty="0" smtClean="0"/>
          </a:p>
        </p:txBody>
      </p:sp>
      <p:cxnSp>
        <p:nvCxnSpPr>
          <p:cNvPr id="7" name="直線コネクタ 6"/>
          <p:cNvCxnSpPr/>
          <p:nvPr/>
        </p:nvCxnSpPr>
        <p:spPr>
          <a:xfrm>
            <a:off x="4566444" y="1630721"/>
            <a:ext cx="0" cy="414980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381658" y="3571764"/>
            <a:ext cx="836957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1665649" y="6214602"/>
            <a:ext cx="441146" cy="400110"/>
          </a:xfrm>
          <a:prstGeom prst="rect">
            <a:avLst/>
          </a:prstGeom>
          <a:noFill/>
        </p:spPr>
        <p:txBody>
          <a:bodyPr wrap="none" rtlCol="0">
            <a:spAutoFit/>
          </a:bodyPr>
          <a:lstStyle/>
          <a:p>
            <a:r>
              <a:rPr kumimoji="1" lang="ja-JP" altLang="en-US" sz="2000" dirty="0" smtClean="0"/>
              <a:t>∴</a:t>
            </a:r>
            <a:endParaRPr kumimoji="1" lang="ja-JP" altLang="en-US" sz="2000" dirty="0"/>
          </a:p>
        </p:txBody>
      </p:sp>
      <p:sp>
        <p:nvSpPr>
          <p:cNvPr id="31" name="コンテンツ プレースホルダー 2"/>
          <p:cNvSpPr txBox="1">
            <a:spLocks/>
          </p:cNvSpPr>
          <p:nvPr/>
        </p:nvSpPr>
        <p:spPr bwMode="auto">
          <a:xfrm>
            <a:off x="2056318" y="5495867"/>
            <a:ext cx="3263359" cy="7181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ja-JP" altLang="en-US" sz="2000" kern="0" dirty="0" smtClean="0"/>
              <a:t>約</a:t>
            </a:r>
            <a:r>
              <a:rPr lang="en-US" altLang="ja-JP" sz="2000" kern="0" dirty="0" smtClean="0"/>
              <a:t>99.7%</a:t>
            </a:r>
            <a:r>
              <a:rPr lang="ja-JP" altLang="en-US" sz="2000" kern="0" dirty="0" smtClean="0"/>
              <a:t>カバー</a:t>
            </a:r>
            <a:endParaRPr lang="en-US" altLang="ja-JP" sz="2000" kern="0" dirty="0" smtClean="0"/>
          </a:p>
        </p:txBody>
      </p:sp>
    </p:spTree>
    <p:extLst>
      <p:ext uri="{BB962C8B-B14F-4D97-AF65-F5344CB8AC3E}">
        <p14:creationId xmlns:p14="http://schemas.microsoft.com/office/powerpoint/2010/main" val="26590038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検出時間</a:t>
            </a:r>
            <a:endParaRPr kumimoji="1" lang="ja-JP" altLang="en-US" dirty="0"/>
          </a:p>
        </p:txBody>
      </p:sp>
      <p:sp>
        <p:nvSpPr>
          <p:cNvPr id="4" name="スライド番号プレースホルダー 3"/>
          <p:cNvSpPr>
            <a:spLocks noGrp="1"/>
          </p:cNvSpPr>
          <p:nvPr>
            <p:ph type="sldNum" sz="quarter" idx="12"/>
          </p:nvPr>
        </p:nvSpPr>
        <p:spPr>
          <a:xfrm>
            <a:off x="7898692" y="6308725"/>
            <a:ext cx="1150938" cy="288925"/>
          </a:xfrm>
        </p:spPr>
        <p:txBody>
          <a:bodyPr/>
          <a:lstStyle/>
          <a:p>
            <a:fld id="{9F5033E9-932D-4E41-95C3-341F9A6DAE17}" type="slidenum">
              <a:rPr lang="en-US" altLang="ja-JP" smtClean="0"/>
              <a:pPr/>
              <a:t>16</a:t>
            </a:fld>
            <a:endParaRPr lang="en-US" altLang="ja-JP"/>
          </a:p>
        </p:txBody>
      </p:sp>
      <p:graphicFrame>
        <p:nvGraphicFramePr>
          <p:cNvPr id="13" name="グラフ 12"/>
          <p:cNvGraphicFramePr/>
          <p:nvPr>
            <p:extLst>
              <p:ext uri="{D42A27DB-BD31-4B8C-83A1-F6EECF244321}">
                <p14:modId xmlns:p14="http://schemas.microsoft.com/office/powerpoint/2010/main" val="776541475"/>
              </p:ext>
            </p:extLst>
          </p:nvPr>
        </p:nvGraphicFramePr>
        <p:xfrm>
          <a:off x="457200" y="1663073"/>
          <a:ext cx="8218488" cy="5004437"/>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グループ化 10"/>
          <p:cNvGrpSpPr/>
          <p:nvPr/>
        </p:nvGrpSpPr>
        <p:grpSpPr>
          <a:xfrm>
            <a:off x="1435808" y="6053077"/>
            <a:ext cx="6981833" cy="400110"/>
            <a:chOff x="2697692" y="4052371"/>
            <a:chExt cx="6981833" cy="400110"/>
          </a:xfrm>
        </p:grpSpPr>
        <p:sp>
          <p:nvSpPr>
            <p:cNvPr id="7" name="正方形/長方形 6"/>
            <p:cNvSpPr/>
            <p:nvPr/>
          </p:nvSpPr>
          <p:spPr>
            <a:xfrm>
              <a:off x="7856590" y="4052371"/>
              <a:ext cx="1822935" cy="400110"/>
            </a:xfrm>
            <a:prstGeom prst="rect">
              <a:avLst/>
            </a:prstGeom>
          </p:spPr>
          <p:txBody>
            <a:bodyPr wrap="none">
              <a:spAutoFit/>
            </a:bodyPr>
            <a:lstStyle/>
            <a:p>
              <a:pPr lvl="1">
                <a:spcBef>
                  <a:spcPts val="300"/>
                </a:spcBef>
                <a:spcAft>
                  <a:spcPts val="300"/>
                </a:spcAft>
              </a:pPr>
              <a:r>
                <a:rPr lang="ja-JP" altLang="en-US" sz="2000" dirty="0" smtClean="0">
                  <a:latin typeface="+mn-ea"/>
                  <a:ea typeface="+mn-ea"/>
                </a:rPr>
                <a:t>約</a:t>
              </a:r>
              <a:r>
                <a:rPr lang="en-US" altLang="ja-JP" sz="2000" dirty="0">
                  <a:latin typeface="+mn-ea"/>
                  <a:ea typeface="+mn-ea"/>
                </a:rPr>
                <a:t>3</a:t>
              </a:r>
              <a:r>
                <a:rPr lang="en-US" altLang="ja-JP" sz="2000" dirty="0" smtClean="0">
                  <a:latin typeface="+mn-ea"/>
                  <a:ea typeface="+mn-ea"/>
                </a:rPr>
                <a:t>.1</a:t>
              </a:r>
              <a:r>
                <a:rPr lang="ja-JP" altLang="en-US" sz="2000" dirty="0" smtClean="0">
                  <a:latin typeface="+mn-ea"/>
                  <a:ea typeface="+mn-ea"/>
                </a:rPr>
                <a:t>倍↑</a:t>
              </a:r>
              <a:endParaRPr lang="en-US" altLang="ja-JP" sz="2000" dirty="0" smtClean="0">
                <a:latin typeface="+mn-ea"/>
                <a:ea typeface="+mn-ea"/>
              </a:endParaRPr>
            </a:p>
          </p:txBody>
        </p:sp>
        <p:sp>
          <p:nvSpPr>
            <p:cNvPr id="8" name="正方形/長方形 7"/>
            <p:cNvSpPr/>
            <p:nvPr/>
          </p:nvSpPr>
          <p:spPr>
            <a:xfrm>
              <a:off x="2697692" y="4052371"/>
              <a:ext cx="1822935" cy="400110"/>
            </a:xfrm>
            <a:prstGeom prst="rect">
              <a:avLst/>
            </a:prstGeom>
          </p:spPr>
          <p:txBody>
            <a:bodyPr wrap="none">
              <a:spAutoFit/>
            </a:bodyPr>
            <a:lstStyle/>
            <a:p>
              <a:pPr lvl="1">
                <a:spcBef>
                  <a:spcPts val="300"/>
                </a:spcBef>
                <a:spcAft>
                  <a:spcPts val="300"/>
                </a:spcAft>
              </a:pPr>
              <a:r>
                <a:rPr lang="ja-JP" altLang="en-US" sz="2000" dirty="0" smtClean="0">
                  <a:latin typeface="+mn-ea"/>
                  <a:ea typeface="+mn-ea"/>
                </a:rPr>
                <a:t>約</a:t>
              </a:r>
              <a:r>
                <a:rPr lang="en-US" altLang="ja-JP" sz="2000" dirty="0" smtClean="0">
                  <a:latin typeface="+mn-ea"/>
                  <a:ea typeface="+mn-ea"/>
                </a:rPr>
                <a:t>7.1</a:t>
              </a:r>
              <a:r>
                <a:rPr lang="ja-JP" altLang="en-US" sz="2000" dirty="0" smtClean="0">
                  <a:latin typeface="+mn-ea"/>
                  <a:ea typeface="+mn-ea"/>
                </a:rPr>
                <a:t>倍↑</a:t>
              </a:r>
              <a:endParaRPr lang="en-US" altLang="ja-JP" sz="2000" dirty="0" smtClean="0">
                <a:latin typeface="+mn-ea"/>
                <a:ea typeface="+mn-ea"/>
              </a:endParaRPr>
            </a:p>
          </p:txBody>
        </p:sp>
        <p:sp>
          <p:nvSpPr>
            <p:cNvPr id="9" name="正方形/長方形 8"/>
            <p:cNvSpPr/>
            <p:nvPr/>
          </p:nvSpPr>
          <p:spPr>
            <a:xfrm>
              <a:off x="4520627" y="4052371"/>
              <a:ext cx="1822935" cy="400110"/>
            </a:xfrm>
            <a:prstGeom prst="rect">
              <a:avLst/>
            </a:prstGeom>
          </p:spPr>
          <p:txBody>
            <a:bodyPr wrap="none">
              <a:spAutoFit/>
            </a:bodyPr>
            <a:lstStyle/>
            <a:p>
              <a:pPr lvl="1">
                <a:spcBef>
                  <a:spcPts val="300"/>
                </a:spcBef>
                <a:spcAft>
                  <a:spcPts val="300"/>
                </a:spcAft>
              </a:pPr>
              <a:r>
                <a:rPr lang="ja-JP" altLang="en-US" sz="2000" dirty="0" smtClean="0">
                  <a:latin typeface="+mn-ea"/>
                  <a:ea typeface="+mn-ea"/>
                </a:rPr>
                <a:t>約</a:t>
              </a:r>
              <a:r>
                <a:rPr lang="en-US" altLang="ja-JP" sz="2000" dirty="0" smtClean="0">
                  <a:latin typeface="+mn-ea"/>
                  <a:ea typeface="+mn-ea"/>
                </a:rPr>
                <a:t>4.1</a:t>
              </a:r>
              <a:r>
                <a:rPr lang="ja-JP" altLang="en-US" sz="2000" dirty="0" smtClean="0">
                  <a:latin typeface="+mn-ea"/>
                  <a:ea typeface="+mn-ea"/>
                </a:rPr>
                <a:t>倍↑</a:t>
              </a:r>
              <a:endParaRPr lang="en-US" altLang="ja-JP" sz="2000" dirty="0" smtClean="0">
                <a:latin typeface="+mn-ea"/>
                <a:ea typeface="+mn-ea"/>
              </a:endParaRPr>
            </a:p>
          </p:txBody>
        </p:sp>
        <p:sp>
          <p:nvSpPr>
            <p:cNvPr id="10" name="正方形/長方形 9"/>
            <p:cNvSpPr/>
            <p:nvPr/>
          </p:nvSpPr>
          <p:spPr>
            <a:xfrm>
              <a:off x="6143633" y="4052371"/>
              <a:ext cx="1822935" cy="400110"/>
            </a:xfrm>
            <a:prstGeom prst="rect">
              <a:avLst/>
            </a:prstGeom>
          </p:spPr>
          <p:txBody>
            <a:bodyPr wrap="none">
              <a:spAutoFit/>
            </a:bodyPr>
            <a:lstStyle/>
            <a:p>
              <a:pPr lvl="1">
                <a:spcBef>
                  <a:spcPts val="300"/>
                </a:spcBef>
                <a:spcAft>
                  <a:spcPts val="300"/>
                </a:spcAft>
              </a:pPr>
              <a:r>
                <a:rPr lang="ja-JP" altLang="en-US" sz="2000" dirty="0" smtClean="0">
                  <a:latin typeface="+mn-ea"/>
                  <a:ea typeface="+mn-ea"/>
                </a:rPr>
                <a:t>約</a:t>
              </a:r>
              <a:r>
                <a:rPr lang="en-US" altLang="ja-JP" sz="2000" dirty="0" smtClean="0">
                  <a:latin typeface="+mn-ea"/>
                  <a:ea typeface="+mn-ea"/>
                </a:rPr>
                <a:t>6.1</a:t>
              </a:r>
              <a:r>
                <a:rPr lang="ja-JP" altLang="en-US" sz="2000" dirty="0" smtClean="0">
                  <a:latin typeface="+mn-ea"/>
                  <a:ea typeface="+mn-ea"/>
                </a:rPr>
                <a:t>倍↑</a:t>
              </a:r>
              <a:endParaRPr lang="en-US" altLang="ja-JP" sz="2000" dirty="0" smtClean="0">
                <a:latin typeface="+mn-ea"/>
                <a:ea typeface="+mn-ea"/>
              </a:endParaRPr>
            </a:p>
          </p:txBody>
        </p:sp>
      </p:grpSp>
    </p:spTree>
    <p:extLst>
      <p:ext uri="{BB962C8B-B14F-4D97-AF65-F5344CB8AC3E}">
        <p14:creationId xmlns:p14="http://schemas.microsoft.com/office/powerpoint/2010/main" val="20157087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a:xfrm>
            <a:off x="384175" y="1525858"/>
            <a:ext cx="8291513" cy="4525963"/>
          </a:xfrm>
        </p:spPr>
        <p:txBody>
          <a:bodyPr/>
          <a:lstStyle/>
          <a:p>
            <a:pPr marL="0" indent="0">
              <a:spcBef>
                <a:spcPts val="600"/>
              </a:spcBef>
              <a:spcAft>
                <a:spcPts val="600"/>
              </a:spcAft>
              <a:buNone/>
            </a:pPr>
            <a:r>
              <a:rPr kumimoji="1" lang="ja-JP" altLang="en-US" sz="2400" dirty="0" smtClean="0"/>
              <a:t>まとめ</a:t>
            </a:r>
            <a:endParaRPr kumimoji="1" lang="en-US" altLang="ja-JP" sz="2400" dirty="0" smtClean="0"/>
          </a:p>
          <a:p>
            <a:pPr>
              <a:spcBef>
                <a:spcPts val="300"/>
              </a:spcBef>
              <a:spcAft>
                <a:spcPts val="300"/>
              </a:spcAft>
            </a:pPr>
            <a:r>
              <a:rPr lang="en-US" altLang="ja-JP" sz="2400" dirty="0" err="1" smtClean="0"/>
              <a:t>CCVolti</a:t>
            </a:r>
            <a:r>
              <a:rPr lang="ja-JP" altLang="en-US" sz="2400" dirty="0"/>
              <a:t>をインクリメンタルコードクローン検出ができるように</a:t>
            </a:r>
            <a:r>
              <a:rPr lang="ja-JP" altLang="en-US" sz="2400" dirty="0" smtClean="0"/>
              <a:t>拡張</a:t>
            </a:r>
            <a:endParaRPr lang="en-US" altLang="ja-JP" sz="2400" dirty="0" smtClean="0"/>
          </a:p>
          <a:p>
            <a:pPr lvl="1">
              <a:spcBef>
                <a:spcPts val="300"/>
              </a:spcBef>
              <a:spcAft>
                <a:spcPts val="300"/>
              </a:spcAft>
            </a:pPr>
            <a:r>
              <a:rPr lang="ja-JP" altLang="en-US" sz="2000" dirty="0" smtClean="0"/>
              <a:t>検出</a:t>
            </a:r>
            <a:r>
              <a:rPr lang="ja-JP" altLang="en-US" sz="2000" dirty="0"/>
              <a:t>結果の</a:t>
            </a:r>
            <a:r>
              <a:rPr lang="ja-JP" altLang="en-US" sz="2000" dirty="0" smtClean="0"/>
              <a:t>非一貫性の軽減とスケーラビリティの向上</a:t>
            </a:r>
            <a:endParaRPr kumimoji="1" lang="en-US" altLang="ja-JP" sz="2400" dirty="0" smtClean="0"/>
          </a:p>
          <a:p>
            <a:pPr>
              <a:spcBef>
                <a:spcPts val="300"/>
              </a:spcBef>
              <a:spcAft>
                <a:spcPts val="300"/>
              </a:spcAft>
            </a:pPr>
            <a:r>
              <a:rPr lang="ja-JP" altLang="en-US" sz="2400" dirty="0" smtClean="0"/>
              <a:t>評価実験</a:t>
            </a:r>
            <a:endParaRPr lang="en-US" altLang="ja-JP" sz="2400" dirty="0" smtClean="0"/>
          </a:p>
          <a:p>
            <a:pPr lvl="1">
              <a:spcBef>
                <a:spcPts val="300"/>
              </a:spcBef>
              <a:spcAft>
                <a:spcPts val="300"/>
              </a:spcAft>
            </a:pPr>
            <a:r>
              <a:rPr lang="en-US" altLang="ja-JP" sz="2000" dirty="0" err="1" smtClean="0"/>
              <a:t>CCVolti</a:t>
            </a:r>
            <a:r>
              <a:rPr lang="ja-JP" altLang="en-US" sz="2000" dirty="0" err="1" smtClean="0"/>
              <a:t>の</a:t>
            </a:r>
            <a:r>
              <a:rPr lang="ja-JP" altLang="en-US" sz="2000" dirty="0" err="1"/>
              <a:t>検</a:t>
            </a:r>
            <a:r>
              <a:rPr lang="ja-JP" altLang="en-US" sz="2000" dirty="0"/>
              <a:t>出</a:t>
            </a:r>
            <a:r>
              <a:rPr lang="ja-JP" altLang="en-US" sz="2000" dirty="0" smtClean="0"/>
              <a:t>結果を平均して約</a:t>
            </a:r>
            <a:r>
              <a:rPr lang="en-US" altLang="ja-JP" sz="2000" dirty="0" smtClean="0"/>
              <a:t>99.0%</a:t>
            </a:r>
            <a:r>
              <a:rPr lang="ja-JP" altLang="en-US" sz="2000" dirty="0" smtClean="0"/>
              <a:t>カバーしながら，より多くのクローンペアを高い適合率を維持して検出</a:t>
            </a:r>
            <a:endParaRPr lang="en-US" altLang="ja-JP" sz="2000" dirty="0" smtClean="0"/>
          </a:p>
          <a:p>
            <a:pPr lvl="1">
              <a:spcBef>
                <a:spcPts val="300"/>
              </a:spcBef>
              <a:spcAft>
                <a:spcPts val="300"/>
              </a:spcAft>
            </a:pPr>
            <a:r>
              <a:rPr lang="en-US" altLang="ja-JP" sz="2000" dirty="0" err="1" smtClean="0">
                <a:latin typeface="+mn-ea"/>
              </a:rPr>
              <a:t>CCVolti</a:t>
            </a:r>
            <a:r>
              <a:rPr lang="ja-JP" altLang="en-US" sz="2000" dirty="0" smtClean="0">
                <a:latin typeface="+mn-ea"/>
              </a:rPr>
              <a:t>より平均して約</a:t>
            </a:r>
            <a:r>
              <a:rPr lang="en-US" altLang="ja-JP" sz="2000" dirty="0">
                <a:latin typeface="+mn-ea"/>
              </a:rPr>
              <a:t>5</a:t>
            </a:r>
            <a:r>
              <a:rPr lang="en-US" altLang="ja-JP" sz="2000" dirty="0" smtClean="0">
                <a:latin typeface="+mn-ea"/>
              </a:rPr>
              <a:t>.1</a:t>
            </a:r>
            <a:r>
              <a:rPr lang="ja-JP" altLang="en-US" sz="2000" dirty="0" smtClean="0">
                <a:latin typeface="+mn-ea"/>
              </a:rPr>
              <a:t>倍</a:t>
            </a:r>
            <a:r>
              <a:rPr lang="ja-JP" altLang="en-US" sz="2000" dirty="0">
                <a:latin typeface="+mn-ea"/>
              </a:rPr>
              <a:t>検出速度が向上</a:t>
            </a:r>
            <a:endParaRPr lang="en-US" altLang="ja-JP" sz="2000" dirty="0">
              <a:latin typeface="+mn-ea"/>
            </a:endParaRPr>
          </a:p>
          <a:p>
            <a:pPr marL="457200" lvl="1" indent="0">
              <a:spcBef>
                <a:spcPts val="600"/>
              </a:spcBef>
              <a:spcAft>
                <a:spcPts val="600"/>
              </a:spcAft>
              <a:buNone/>
            </a:pPr>
            <a:endParaRPr lang="en-US" altLang="ja-JP" sz="800" dirty="0"/>
          </a:p>
          <a:p>
            <a:pPr marL="0" indent="0">
              <a:spcBef>
                <a:spcPts val="600"/>
              </a:spcBef>
              <a:spcAft>
                <a:spcPts val="600"/>
              </a:spcAft>
              <a:buNone/>
            </a:pPr>
            <a:r>
              <a:rPr kumimoji="1" lang="ja-JP" altLang="en-US" sz="2400" dirty="0" smtClean="0"/>
              <a:t>今後の課題</a:t>
            </a:r>
            <a:endParaRPr kumimoji="1" lang="en-US" altLang="ja-JP" sz="2400" dirty="0" smtClean="0"/>
          </a:p>
          <a:p>
            <a:pPr>
              <a:spcBef>
                <a:spcPts val="300"/>
              </a:spcBef>
              <a:spcAft>
                <a:spcPts val="300"/>
              </a:spcAft>
            </a:pPr>
            <a:r>
              <a:rPr lang="ja-JP" altLang="en-US" sz="2400" dirty="0" smtClean="0"/>
              <a:t>コードクローンの変更履歴追跡ツールへの適用と評価</a:t>
            </a:r>
            <a:endParaRPr lang="en-US" altLang="ja-JP" sz="2400" dirty="0" smtClean="0"/>
          </a:p>
          <a:p>
            <a:pPr>
              <a:spcBef>
                <a:spcPts val="300"/>
              </a:spcBef>
              <a:spcAft>
                <a:spcPts val="300"/>
              </a:spcAft>
            </a:pPr>
            <a:r>
              <a:rPr lang="ja-JP" altLang="en-US" sz="2400" dirty="0" smtClean="0"/>
              <a:t>多言語対応と他のプロジェクトで評価実験</a:t>
            </a:r>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17</a:t>
            </a:fld>
            <a:endParaRPr lang="en-US" altLang="ja-JP"/>
          </a:p>
        </p:txBody>
      </p:sp>
    </p:spTree>
    <p:extLst>
      <p:ext uri="{BB962C8B-B14F-4D97-AF65-F5344CB8AC3E}">
        <p14:creationId xmlns:p14="http://schemas.microsoft.com/office/powerpoint/2010/main" val="22264012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pPr marL="0" indent="0">
              <a:buNone/>
            </a:pP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18</a:t>
            </a:fld>
            <a:endParaRPr lang="en-US" altLang="ja-JP"/>
          </a:p>
        </p:txBody>
      </p:sp>
    </p:spTree>
    <p:extLst>
      <p:ext uri="{BB962C8B-B14F-4D97-AF65-F5344CB8AC3E}">
        <p14:creationId xmlns:p14="http://schemas.microsoft.com/office/powerpoint/2010/main" val="39797426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pPr marL="0" indent="0" algn="ctr">
              <a:buNone/>
            </a:pPr>
            <a:endParaRPr lang="en-US" altLang="ja-JP" sz="8000" dirty="0" smtClean="0"/>
          </a:p>
          <a:p>
            <a:pPr marL="0" indent="0" algn="ctr">
              <a:buNone/>
            </a:pPr>
            <a:r>
              <a:rPr lang="ja-JP" altLang="en-US" sz="8000" dirty="0" smtClean="0"/>
              <a:t>予備</a:t>
            </a:r>
            <a:endParaRPr kumimoji="1" lang="ja-JP" altLang="en-US" sz="8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19</a:t>
            </a:fld>
            <a:endParaRPr lang="en-US" altLang="ja-JP"/>
          </a:p>
        </p:txBody>
      </p:sp>
    </p:spTree>
    <p:extLst>
      <p:ext uri="{BB962C8B-B14F-4D97-AF65-F5344CB8AC3E}">
        <p14:creationId xmlns:p14="http://schemas.microsoft.com/office/powerpoint/2010/main" val="22878001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コード</a:t>
            </a:r>
            <a:r>
              <a:rPr lang="ja-JP" altLang="en-US" dirty="0"/>
              <a:t>クローン</a:t>
            </a:r>
            <a:endParaRPr kumimoji="1" lang="ja-JP" altLang="en-US" dirty="0"/>
          </a:p>
        </p:txBody>
      </p:sp>
      <p:sp>
        <p:nvSpPr>
          <p:cNvPr id="3" name="コンテンツ プレースホルダー 2"/>
          <p:cNvSpPr>
            <a:spLocks noGrp="1"/>
          </p:cNvSpPr>
          <p:nvPr>
            <p:ph idx="1"/>
          </p:nvPr>
        </p:nvSpPr>
        <p:spPr/>
        <p:txBody>
          <a:bodyPr/>
          <a:lstStyle/>
          <a:p>
            <a:pPr marL="0" indent="0">
              <a:spcBef>
                <a:spcPts val="600"/>
              </a:spcBef>
              <a:spcAft>
                <a:spcPts val="600"/>
              </a:spcAft>
              <a:buNone/>
            </a:pPr>
            <a:r>
              <a:rPr lang="ja-JP" altLang="en-US" sz="2400" dirty="0" smtClean="0"/>
              <a:t>ソースコードの</a:t>
            </a:r>
            <a:r>
              <a:rPr kumimoji="1" lang="ja-JP" altLang="en-US" sz="2400" dirty="0" smtClean="0"/>
              <a:t>同一あるいは類似した部分を持つコード片</a:t>
            </a:r>
            <a:endParaRPr lang="en-US" altLang="ja-JP" sz="2400" dirty="0"/>
          </a:p>
          <a:p>
            <a:pPr lvl="1">
              <a:spcBef>
                <a:spcPts val="600"/>
              </a:spcBef>
              <a:spcAft>
                <a:spcPts val="600"/>
              </a:spcAft>
            </a:pPr>
            <a:r>
              <a:rPr lang="ja-JP" altLang="en-US" sz="2000" dirty="0" smtClean="0"/>
              <a:t>ソフトウェア</a:t>
            </a:r>
            <a:r>
              <a:rPr lang="ja-JP" altLang="en-US" sz="2000" dirty="0"/>
              <a:t>の保守を困難にする大きな</a:t>
            </a:r>
            <a:r>
              <a:rPr lang="ja-JP" altLang="en-US" sz="2000" dirty="0" smtClean="0"/>
              <a:t>要因</a:t>
            </a:r>
            <a:endParaRPr lang="en-US" altLang="ja-JP" sz="2000" dirty="0" smtClean="0"/>
          </a:p>
          <a:p>
            <a:pPr lvl="1">
              <a:spcBef>
                <a:spcPts val="600"/>
              </a:spcBef>
              <a:spcAft>
                <a:spcPts val="600"/>
              </a:spcAft>
            </a:pPr>
            <a:r>
              <a:rPr kumimoji="1" lang="ja-JP" altLang="en-US" sz="2000" dirty="0" smtClean="0"/>
              <a:t>コードクローンを自動で検出するツールが研究されている</a:t>
            </a:r>
            <a:endParaRPr kumimoji="1" lang="en-US" altLang="ja-JP" sz="2400" dirty="0" smtClean="0"/>
          </a:p>
          <a:p>
            <a:pPr marL="457200" lvl="1" indent="0">
              <a:buNone/>
            </a:pP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a:p>
        </p:txBody>
      </p:sp>
      <p:grpSp>
        <p:nvGrpSpPr>
          <p:cNvPr id="5" name="グループ化 4"/>
          <p:cNvGrpSpPr/>
          <p:nvPr/>
        </p:nvGrpSpPr>
        <p:grpSpPr>
          <a:xfrm>
            <a:off x="1141167" y="3331423"/>
            <a:ext cx="6963534" cy="2653153"/>
            <a:chOff x="1141167" y="2970291"/>
            <a:chExt cx="6963534" cy="2653153"/>
          </a:xfrm>
        </p:grpSpPr>
        <p:grpSp>
          <p:nvGrpSpPr>
            <p:cNvPr id="44" name="グループ化 43"/>
            <p:cNvGrpSpPr/>
            <p:nvPr/>
          </p:nvGrpSpPr>
          <p:grpSpPr>
            <a:xfrm>
              <a:off x="1141167" y="3531601"/>
              <a:ext cx="1744816" cy="2091843"/>
              <a:chOff x="2440577" y="3945486"/>
              <a:chExt cx="1744816" cy="2091843"/>
            </a:xfrm>
          </p:grpSpPr>
          <p:sp>
            <p:nvSpPr>
              <p:cNvPr id="7" name="メモ 6"/>
              <p:cNvSpPr/>
              <p:nvPr/>
            </p:nvSpPr>
            <p:spPr>
              <a:xfrm rot="10800000">
                <a:off x="2440577" y="3945486"/>
                <a:ext cx="1744816" cy="2091843"/>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11" name="Freeform 13"/>
              <p:cNvSpPr>
                <a:spLocks/>
              </p:cNvSpPr>
              <p:nvPr/>
            </p:nvSpPr>
            <p:spPr bwMode="auto">
              <a:xfrm>
                <a:off x="2698915" y="4316974"/>
                <a:ext cx="1228135" cy="3895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grpSp>
        <p:grpSp>
          <p:nvGrpSpPr>
            <p:cNvPr id="45" name="グループ化 44"/>
            <p:cNvGrpSpPr/>
            <p:nvPr/>
          </p:nvGrpSpPr>
          <p:grpSpPr>
            <a:xfrm>
              <a:off x="6359885" y="3521978"/>
              <a:ext cx="1744816" cy="2101466"/>
              <a:chOff x="5031599" y="3945487"/>
              <a:chExt cx="1744816" cy="2101466"/>
            </a:xfrm>
          </p:grpSpPr>
          <p:sp>
            <p:nvSpPr>
              <p:cNvPr id="13" name="メモ 12"/>
              <p:cNvSpPr/>
              <p:nvPr/>
            </p:nvSpPr>
            <p:spPr>
              <a:xfrm rot="10800000">
                <a:off x="5031599" y="3945487"/>
                <a:ext cx="1744816" cy="2101466"/>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14" name="Freeform 13"/>
              <p:cNvSpPr>
                <a:spLocks/>
              </p:cNvSpPr>
              <p:nvPr/>
            </p:nvSpPr>
            <p:spPr bwMode="auto">
              <a:xfrm>
                <a:off x="5285469" y="4316974"/>
                <a:ext cx="1228135" cy="3895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5" name="Freeform 13"/>
              <p:cNvSpPr>
                <a:spLocks/>
              </p:cNvSpPr>
              <p:nvPr/>
            </p:nvSpPr>
            <p:spPr bwMode="auto">
              <a:xfrm>
                <a:off x="5285468" y="5070244"/>
                <a:ext cx="1228135" cy="3895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grpSp>
        <p:cxnSp>
          <p:nvCxnSpPr>
            <p:cNvPr id="17" name="直線矢印コネクタ 16"/>
            <p:cNvCxnSpPr>
              <a:stCxn id="12" idx="1"/>
              <a:endCxn id="11" idx="0"/>
            </p:cNvCxnSpPr>
            <p:nvPr/>
          </p:nvCxnSpPr>
          <p:spPr bwMode="auto">
            <a:xfrm flipH="1">
              <a:off x="1399505" y="3238556"/>
              <a:ext cx="1871425" cy="664533"/>
            </a:xfrm>
            <a:prstGeom prst="straightConnector1">
              <a:avLst/>
            </a:prstGeom>
            <a:solidFill>
              <a:schemeClr val="accent2"/>
            </a:solidFill>
            <a:ln w="25400" cap="flat" cmpd="sng" algn="ctr">
              <a:solidFill>
                <a:srgbClr val="FF0000"/>
              </a:solidFill>
              <a:prstDash val="solid"/>
              <a:round/>
              <a:headEnd type="none"/>
              <a:tailEnd type="triangle" w="lg" len="lg"/>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 name="直線矢印コネクタ 18"/>
            <p:cNvCxnSpPr>
              <a:stCxn id="10" idx="3"/>
              <a:endCxn id="14" idx="0"/>
            </p:cNvCxnSpPr>
            <p:nvPr/>
          </p:nvCxnSpPr>
          <p:spPr bwMode="auto">
            <a:xfrm>
              <a:off x="5758798" y="3256739"/>
              <a:ext cx="854957" cy="636726"/>
            </a:xfrm>
            <a:prstGeom prst="straightConnector1">
              <a:avLst/>
            </a:prstGeom>
            <a:solidFill>
              <a:schemeClr val="accent2"/>
            </a:solidFill>
            <a:ln w="25400" cap="flat" cmpd="sng" algn="ctr">
              <a:solidFill>
                <a:srgbClr val="FF0000"/>
              </a:solidFill>
              <a:prstDash val="solid"/>
              <a:round/>
              <a:headEnd type="none"/>
              <a:tailEnd type="triangle" w="lg" len="lg"/>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 name="直線矢印コネクタ 20"/>
            <p:cNvCxnSpPr>
              <a:stCxn id="12" idx="3"/>
              <a:endCxn id="15" idx="0"/>
            </p:cNvCxnSpPr>
            <p:nvPr/>
          </p:nvCxnSpPr>
          <p:spPr bwMode="auto">
            <a:xfrm>
              <a:off x="5786223" y="3238556"/>
              <a:ext cx="827531" cy="1408179"/>
            </a:xfrm>
            <a:prstGeom prst="straightConnector1">
              <a:avLst/>
            </a:prstGeom>
            <a:solidFill>
              <a:schemeClr val="accent2"/>
            </a:solidFill>
            <a:ln w="25400" cap="flat" cmpd="sng" algn="ctr">
              <a:solidFill>
                <a:srgbClr val="FF0000"/>
              </a:solidFill>
              <a:prstDash val="solid"/>
              <a:round/>
              <a:headEnd type="none"/>
              <a:tailEnd type="triangle" w="lg" len="lg"/>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grpSp>
          <p:nvGrpSpPr>
            <p:cNvPr id="34" name="グループ化 33"/>
            <p:cNvGrpSpPr/>
            <p:nvPr/>
          </p:nvGrpSpPr>
          <p:grpSpPr>
            <a:xfrm>
              <a:off x="3270930" y="2970291"/>
              <a:ext cx="2515293" cy="536530"/>
              <a:chOff x="3672565" y="2983284"/>
              <a:chExt cx="2515293" cy="536530"/>
            </a:xfrm>
          </p:grpSpPr>
          <p:sp useBgFill="1">
            <p:nvSpPr>
              <p:cNvPr id="12" name="角丸四角形 11"/>
              <p:cNvSpPr/>
              <p:nvPr/>
            </p:nvSpPr>
            <p:spPr>
              <a:xfrm>
                <a:off x="3672565" y="2983284"/>
                <a:ext cx="2515293" cy="536530"/>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3821331" y="3038899"/>
                <a:ext cx="2339102" cy="461665"/>
              </a:xfrm>
              <a:prstGeom prst="rect">
                <a:avLst/>
              </a:prstGeom>
              <a:noFill/>
              <a:ln cap="flat">
                <a:noFill/>
              </a:ln>
            </p:spPr>
            <p:txBody>
              <a:bodyPr wrap="none" rtlCol="0">
                <a:spAutoFit/>
              </a:bodyPr>
              <a:lstStyle/>
              <a:p>
                <a:r>
                  <a:rPr kumimoji="1" lang="ja-JP" altLang="en-US" sz="2400" dirty="0" smtClean="0">
                    <a:latin typeface="+mn-ea"/>
                    <a:ea typeface="+mn-ea"/>
                  </a:rPr>
                  <a:t>コードクローン</a:t>
                </a:r>
                <a:endParaRPr kumimoji="1" lang="ja-JP" altLang="en-US" sz="2400" dirty="0">
                  <a:latin typeface="+mn-ea"/>
                  <a:ea typeface="+mn-ea"/>
                </a:endParaRPr>
              </a:p>
            </p:txBody>
          </p:sp>
        </p:grpSp>
        <p:cxnSp>
          <p:nvCxnSpPr>
            <p:cNvPr id="18" name="直線矢印コネクタ 17"/>
            <p:cNvCxnSpPr/>
            <p:nvPr/>
          </p:nvCxnSpPr>
          <p:spPr>
            <a:xfrm>
              <a:off x="2627640" y="4064000"/>
              <a:ext cx="3986115" cy="0"/>
            </a:xfrm>
            <a:prstGeom prst="straightConnector1">
              <a:avLst/>
            </a:prstGeom>
            <a:ln w="25400">
              <a:solidFill>
                <a:srgbClr val="00B050"/>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p:nvPr/>
          </p:nvCxnSpPr>
          <p:spPr>
            <a:xfrm>
              <a:off x="7155543" y="4283016"/>
              <a:ext cx="0" cy="363719"/>
            </a:xfrm>
            <a:prstGeom prst="straightConnector1">
              <a:avLst/>
            </a:prstGeom>
            <a:ln w="25400">
              <a:solidFill>
                <a:srgbClr val="00B050"/>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p:nvPr/>
          </p:nvCxnSpPr>
          <p:spPr>
            <a:xfrm>
              <a:off x="2627640" y="4064000"/>
              <a:ext cx="3986115" cy="804190"/>
            </a:xfrm>
            <a:prstGeom prst="straightConnector1">
              <a:avLst/>
            </a:prstGeom>
            <a:ln w="25400">
              <a:solidFill>
                <a:srgbClr val="00B050"/>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grpSp>
          <p:nvGrpSpPr>
            <p:cNvPr id="23" name="グループ化 22"/>
            <p:cNvGrpSpPr/>
            <p:nvPr/>
          </p:nvGrpSpPr>
          <p:grpSpPr>
            <a:xfrm>
              <a:off x="3381279" y="4798430"/>
              <a:ext cx="2515293" cy="536530"/>
              <a:chOff x="3672565" y="2983284"/>
              <a:chExt cx="2515293" cy="536530"/>
            </a:xfrm>
            <a:solidFill>
              <a:schemeClr val="bg1"/>
            </a:solidFill>
          </p:grpSpPr>
          <p:sp useBgFill="1">
            <p:nvSpPr>
              <p:cNvPr id="24" name="角丸四角形 23"/>
              <p:cNvSpPr/>
              <p:nvPr/>
            </p:nvSpPr>
            <p:spPr>
              <a:xfrm>
                <a:off x="3672565" y="2983284"/>
                <a:ext cx="2515293" cy="536530"/>
              </a:xfrm>
              <a:prstGeom prst="round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3802081" y="3038899"/>
                <a:ext cx="2031325" cy="461665"/>
              </a:xfrm>
              <a:prstGeom prst="rect">
                <a:avLst/>
              </a:prstGeom>
              <a:grpFill/>
              <a:ln cap="flat">
                <a:noFill/>
              </a:ln>
            </p:spPr>
            <p:txBody>
              <a:bodyPr wrap="none" rtlCol="0">
                <a:spAutoFit/>
              </a:bodyPr>
              <a:lstStyle/>
              <a:p>
                <a:r>
                  <a:rPr lang="ja-JP" altLang="en-US" sz="2400" dirty="0" smtClean="0">
                    <a:latin typeface="+mn-ea"/>
                    <a:ea typeface="+mn-ea"/>
                  </a:rPr>
                  <a:t>クローン</a:t>
                </a:r>
                <a:r>
                  <a:rPr lang="ja-JP" altLang="en-US" sz="2400" dirty="0">
                    <a:latin typeface="+mn-ea"/>
                    <a:ea typeface="+mn-ea"/>
                  </a:rPr>
                  <a:t>ペア</a:t>
                </a:r>
                <a:endParaRPr kumimoji="1" lang="ja-JP" altLang="en-US" sz="2400" dirty="0">
                  <a:latin typeface="+mn-ea"/>
                  <a:ea typeface="+mn-ea"/>
                </a:endParaRPr>
              </a:p>
            </p:txBody>
          </p:sp>
        </p:grpSp>
      </p:grpSp>
    </p:spTree>
    <p:extLst>
      <p:ext uri="{BB962C8B-B14F-4D97-AF65-F5344CB8AC3E}">
        <p14:creationId xmlns:p14="http://schemas.microsoft.com/office/powerpoint/2010/main" val="4233807050"/>
      </p:ext>
    </p:extLst>
  </p:cSld>
  <p:clrMapOvr>
    <a:masterClrMapping/>
  </p:clrMapOvr>
  <mc:AlternateContent xmlns:mc="http://schemas.openxmlformats.org/markup-compatibility/2006" xmlns:p14="http://schemas.microsoft.com/office/powerpoint/2010/main">
    <mc:Choice Requires="p14">
      <p:transition spd="slow" p14:dur="2000" advTm="18082"/>
    </mc:Choice>
    <mc:Fallback xmlns="">
      <p:transition spd="slow" advTm="18082"/>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199" y="274638"/>
            <a:ext cx="8455545" cy="1143000"/>
          </a:xfrm>
        </p:spPr>
        <p:txBody>
          <a:bodyPr/>
          <a:lstStyle/>
          <a:p>
            <a:r>
              <a:rPr lang="ja-JP" altLang="en-US" sz="3600" dirty="0" smtClean="0"/>
              <a:t>クローンペアの関係（</a:t>
            </a:r>
            <a:r>
              <a:rPr lang="en-US" altLang="ja-JP" sz="3600" dirty="0" smtClean="0"/>
              <a:t>1000</a:t>
            </a:r>
            <a:r>
              <a:rPr lang="ja-JP" altLang="en-US" sz="3600" dirty="0" smtClean="0"/>
              <a:t>コミット目）</a:t>
            </a:r>
            <a:r>
              <a:rPr lang="en-US" altLang="ja-JP" sz="3600" dirty="0" smtClean="0"/>
              <a:t/>
            </a:r>
            <a:br>
              <a:rPr lang="en-US" altLang="ja-JP" sz="3600" dirty="0" smtClean="0"/>
            </a:br>
            <a:r>
              <a:rPr lang="ja-JP" altLang="en-US" sz="3600" dirty="0" smtClean="0"/>
              <a:t>適合</a:t>
            </a:r>
            <a:r>
              <a:rPr lang="ja-JP" altLang="en-US" sz="3600" dirty="0"/>
              <a:t>率</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20</a:t>
            </a:fld>
            <a:endParaRPr lang="en-US" altLang="ja-JP" dirty="0"/>
          </a:p>
        </p:txBody>
      </p:sp>
      <p:sp>
        <p:nvSpPr>
          <p:cNvPr id="11" name="コンテンツ プレースホルダー 2"/>
          <p:cNvSpPr txBox="1">
            <a:spLocks/>
          </p:cNvSpPr>
          <p:nvPr/>
        </p:nvSpPr>
        <p:spPr bwMode="auto">
          <a:xfrm>
            <a:off x="1729970" y="6239119"/>
            <a:ext cx="6061015" cy="7181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ja-JP" altLang="en-US" sz="2000" kern="0" dirty="0" smtClean="0"/>
              <a:t>本手法のみが検出するクローンペアの適合</a:t>
            </a:r>
            <a:r>
              <a:rPr lang="ja-JP" altLang="en-US" sz="2000" kern="0" dirty="0"/>
              <a:t>率</a:t>
            </a:r>
            <a:r>
              <a:rPr lang="ja-JP" altLang="en-US" sz="2000" kern="0" dirty="0" smtClean="0"/>
              <a:t>は高い</a:t>
            </a:r>
            <a:endParaRPr lang="en-US" altLang="ja-JP" sz="2400" kern="0" dirty="0" smtClean="0"/>
          </a:p>
        </p:txBody>
      </p:sp>
      <p:pic>
        <p:nvPicPr>
          <p:cNvPr id="15" name="図 14"/>
          <p:cNvPicPr>
            <a:picLocks noChangeAspect="1"/>
          </p:cNvPicPr>
          <p:nvPr/>
        </p:nvPicPr>
        <p:blipFill>
          <a:blip r:embed="rId3"/>
          <a:stretch>
            <a:fillRect/>
          </a:stretch>
        </p:blipFill>
        <p:spPr>
          <a:xfrm>
            <a:off x="290123" y="3695596"/>
            <a:ext cx="4090433" cy="2034782"/>
          </a:xfrm>
          <a:prstGeom prst="rect">
            <a:avLst/>
          </a:prstGeom>
        </p:spPr>
      </p:pic>
      <p:pic>
        <p:nvPicPr>
          <p:cNvPr id="16" name="図 15"/>
          <p:cNvPicPr>
            <a:picLocks noChangeAspect="1"/>
          </p:cNvPicPr>
          <p:nvPr/>
        </p:nvPicPr>
        <p:blipFill>
          <a:blip r:embed="rId4"/>
          <a:stretch>
            <a:fillRect/>
          </a:stretch>
        </p:blipFill>
        <p:spPr>
          <a:xfrm>
            <a:off x="689709" y="1521369"/>
            <a:ext cx="3625640" cy="2001065"/>
          </a:xfrm>
          <a:prstGeom prst="rect">
            <a:avLst/>
          </a:prstGeom>
        </p:spPr>
      </p:pic>
      <p:sp>
        <p:nvSpPr>
          <p:cNvPr id="21" name="コンテンツ プレースホルダー 2"/>
          <p:cNvSpPr txBox="1">
            <a:spLocks/>
          </p:cNvSpPr>
          <p:nvPr/>
        </p:nvSpPr>
        <p:spPr bwMode="auto">
          <a:xfrm>
            <a:off x="-107481" y="3225597"/>
            <a:ext cx="1831064" cy="3967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en-US" altLang="ja-JP" sz="2000" kern="0" dirty="0" err="1" smtClean="0"/>
              <a:t>Redis</a:t>
            </a:r>
            <a:endParaRPr lang="en-US" altLang="ja-JP" sz="2400" kern="0" dirty="0" smtClean="0"/>
          </a:p>
        </p:txBody>
      </p:sp>
      <p:sp>
        <p:nvSpPr>
          <p:cNvPr id="24" name="コンテンツ プレースホルダー 2"/>
          <p:cNvSpPr txBox="1">
            <a:spLocks/>
          </p:cNvSpPr>
          <p:nvPr/>
        </p:nvSpPr>
        <p:spPr bwMode="auto">
          <a:xfrm>
            <a:off x="151966" y="5631182"/>
            <a:ext cx="1831064" cy="7181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en-US" altLang="ja-JP" sz="2000" kern="0" dirty="0" smtClean="0"/>
              <a:t>Apache Ant</a:t>
            </a:r>
            <a:endParaRPr lang="en-US" altLang="ja-JP" sz="2400" kern="0" dirty="0" smtClean="0"/>
          </a:p>
        </p:txBody>
      </p:sp>
      <p:pic>
        <p:nvPicPr>
          <p:cNvPr id="25" name="図 24"/>
          <p:cNvPicPr>
            <a:picLocks noChangeAspect="1"/>
          </p:cNvPicPr>
          <p:nvPr/>
        </p:nvPicPr>
        <p:blipFill>
          <a:blip r:embed="rId5"/>
          <a:stretch>
            <a:fillRect/>
          </a:stretch>
        </p:blipFill>
        <p:spPr>
          <a:xfrm>
            <a:off x="4465825" y="1513935"/>
            <a:ext cx="4209863" cy="1930307"/>
          </a:xfrm>
          <a:prstGeom prst="rect">
            <a:avLst/>
          </a:prstGeom>
        </p:spPr>
      </p:pic>
      <p:pic>
        <p:nvPicPr>
          <p:cNvPr id="26" name="図 25"/>
          <p:cNvPicPr>
            <a:picLocks noChangeAspect="1"/>
          </p:cNvPicPr>
          <p:nvPr/>
        </p:nvPicPr>
        <p:blipFill>
          <a:blip r:embed="rId6"/>
          <a:stretch>
            <a:fillRect/>
          </a:stretch>
        </p:blipFill>
        <p:spPr>
          <a:xfrm>
            <a:off x="4447867" y="3729218"/>
            <a:ext cx="4464878" cy="1917799"/>
          </a:xfrm>
          <a:prstGeom prst="rect">
            <a:avLst/>
          </a:prstGeom>
        </p:spPr>
      </p:pic>
      <p:sp>
        <p:nvSpPr>
          <p:cNvPr id="27" name="コンテンツ プレースホルダー 2"/>
          <p:cNvSpPr txBox="1">
            <a:spLocks/>
          </p:cNvSpPr>
          <p:nvPr/>
        </p:nvSpPr>
        <p:spPr bwMode="auto">
          <a:xfrm>
            <a:off x="2225774" y="3339207"/>
            <a:ext cx="3263359" cy="7181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en-US" altLang="ja-JP" sz="2000" kern="0" dirty="0" smtClean="0"/>
              <a:t>100%</a:t>
            </a:r>
            <a:r>
              <a:rPr lang="ja-JP" altLang="en-US" sz="2000" kern="0" dirty="0" smtClean="0"/>
              <a:t>カバー</a:t>
            </a:r>
            <a:endParaRPr lang="en-US" altLang="ja-JP" sz="2000" kern="0" dirty="0" smtClean="0"/>
          </a:p>
        </p:txBody>
      </p:sp>
      <p:sp>
        <p:nvSpPr>
          <p:cNvPr id="29" name="コンテンツ プレースホルダー 2"/>
          <p:cNvSpPr txBox="1">
            <a:spLocks/>
          </p:cNvSpPr>
          <p:nvPr/>
        </p:nvSpPr>
        <p:spPr bwMode="auto">
          <a:xfrm>
            <a:off x="6391275" y="3287270"/>
            <a:ext cx="3263359" cy="7181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ja-JP" altLang="en-US" sz="2000" kern="0" dirty="0" smtClean="0"/>
              <a:t>約</a:t>
            </a:r>
            <a:r>
              <a:rPr lang="en-US" altLang="ja-JP" sz="2000" kern="0" dirty="0" smtClean="0"/>
              <a:t>98.7%</a:t>
            </a:r>
            <a:r>
              <a:rPr lang="ja-JP" altLang="en-US" sz="2000" kern="0" dirty="0" smtClean="0"/>
              <a:t>カバー</a:t>
            </a:r>
            <a:endParaRPr lang="en-US" altLang="ja-JP" sz="2000" kern="0" dirty="0" smtClean="0"/>
          </a:p>
        </p:txBody>
      </p:sp>
      <p:sp>
        <p:nvSpPr>
          <p:cNvPr id="30" name="コンテンツ プレースホルダー 2"/>
          <p:cNvSpPr txBox="1">
            <a:spLocks/>
          </p:cNvSpPr>
          <p:nvPr/>
        </p:nvSpPr>
        <p:spPr bwMode="auto">
          <a:xfrm>
            <a:off x="6709303" y="5654251"/>
            <a:ext cx="2699632" cy="7181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ja-JP" altLang="en-US" sz="2000" kern="0" dirty="0" smtClean="0"/>
              <a:t>約</a:t>
            </a:r>
            <a:r>
              <a:rPr lang="en-US" altLang="ja-JP" sz="2000" kern="0" dirty="0" smtClean="0"/>
              <a:t>97.4%</a:t>
            </a:r>
            <a:r>
              <a:rPr lang="ja-JP" altLang="en-US" sz="2000" kern="0" dirty="0" smtClean="0"/>
              <a:t>カバー</a:t>
            </a:r>
            <a:endParaRPr lang="en-US" altLang="ja-JP" sz="2000" kern="0" dirty="0" smtClean="0"/>
          </a:p>
        </p:txBody>
      </p:sp>
      <p:sp>
        <p:nvSpPr>
          <p:cNvPr id="31" name="コンテンツ プレースホルダー 2"/>
          <p:cNvSpPr txBox="1">
            <a:spLocks/>
          </p:cNvSpPr>
          <p:nvPr/>
        </p:nvSpPr>
        <p:spPr bwMode="auto">
          <a:xfrm>
            <a:off x="2056318" y="5630617"/>
            <a:ext cx="3263359" cy="7181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ja-JP" altLang="en-US" sz="2000" kern="0" dirty="0" smtClean="0"/>
              <a:t>約</a:t>
            </a:r>
            <a:r>
              <a:rPr lang="en-US" altLang="ja-JP" sz="2000" kern="0" dirty="0" smtClean="0"/>
              <a:t>99.7%</a:t>
            </a:r>
            <a:r>
              <a:rPr lang="ja-JP" altLang="en-US" sz="2000" kern="0" dirty="0" smtClean="0"/>
              <a:t>カバー</a:t>
            </a:r>
            <a:endParaRPr lang="en-US" altLang="ja-JP" sz="2000" kern="0" dirty="0" smtClean="0"/>
          </a:p>
        </p:txBody>
      </p:sp>
      <p:sp>
        <p:nvSpPr>
          <p:cNvPr id="22" name="コンテンツ プレースホルダー 2"/>
          <p:cNvSpPr txBox="1">
            <a:spLocks/>
          </p:cNvSpPr>
          <p:nvPr/>
        </p:nvSpPr>
        <p:spPr bwMode="auto">
          <a:xfrm>
            <a:off x="4404145" y="3269535"/>
            <a:ext cx="1831064" cy="314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en-US" altLang="ja-JP" sz="2000" kern="0" dirty="0" smtClean="0"/>
              <a:t>PostgreSQL</a:t>
            </a:r>
            <a:endParaRPr lang="en-US" altLang="ja-JP" sz="2400" kern="0" dirty="0" smtClean="0"/>
          </a:p>
        </p:txBody>
      </p:sp>
      <p:sp>
        <p:nvSpPr>
          <p:cNvPr id="23" name="コンテンツ プレースホルダー 2"/>
          <p:cNvSpPr txBox="1">
            <a:spLocks/>
          </p:cNvSpPr>
          <p:nvPr/>
        </p:nvSpPr>
        <p:spPr bwMode="auto">
          <a:xfrm>
            <a:off x="4305563" y="5592073"/>
            <a:ext cx="1831064" cy="4026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en-US" altLang="ja-JP" sz="2000" kern="0" dirty="0" err="1" smtClean="0"/>
              <a:t>WildFly</a:t>
            </a:r>
            <a:endParaRPr lang="en-US" altLang="ja-JP" sz="2400" kern="0" dirty="0" smtClean="0"/>
          </a:p>
        </p:txBody>
      </p:sp>
      <p:cxnSp>
        <p:nvCxnSpPr>
          <p:cNvPr id="7" name="直線コネクタ 6"/>
          <p:cNvCxnSpPr/>
          <p:nvPr/>
        </p:nvCxnSpPr>
        <p:spPr>
          <a:xfrm>
            <a:off x="4566444" y="1630721"/>
            <a:ext cx="0" cy="445041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379141" y="3665034"/>
            <a:ext cx="836957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86980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TF-IDF</a:t>
            </a:r>
            <a:r>
              <a:rPr kumimoji="1" lang="ja-JP" altLang="en-US" dirty="0" smtClean="0"/>
              <a:t>と</a:t>
            </a:r>
            <a:r>
              <a:rPr kumimoji="1" lang="en-US" altLang="ja-JP" dirty="0" err="1" smtClean="0"/>
              <a:t>BoW</a:t>
            </a:r>
            <a:r>
              <a:rPr kumimoji="1" lang="ja-JP" altLang="en-US" dirty="0" err="1" smtClean="0"/>
              <a:t>で検</a:t>
            </a:r>
            <a:r>
              <a:rPr kumimoji="1" lang="ja-JP" altLang="en-US" dirty="0" smtClean="0"/>
              <a:t>出する</a:t>
            </a:r>
            <a:r>
              <a:rPr kumimoji="1" lang="en-US" altLang="ja-JP" dirty="0" smtClean="0"/>
              <a:t/>
            </a:r>
            <a:br>
              <a:rPr kumimoji="1" lang="en-US" altLang="ja-JP" dirty="0" smtClean="0"/>
            </a:br>
            <a:r>
              <a:rPr lang="ja-JP" altLang="en-US" dirty="0" smtClean="0"/>
              <a:t>クローンペアの関係</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21</a:t>
            </a:fld>
            <a:endParaRPr lang="en-US" altLang="ja-JP"/>
          </a:p>
        </p:txBody>
      </p:sp>
      <p:sp>
        <p:nvSpPr>
          <p:cNvPr id="15" name="テキスト ボックス 14"/>
          <p:cNvSpPr txBox="1"/>
          <p:nvPr/>
        </p:nvSpPr>
        <p:spPr>
          <a:xfrm>
            <a:off x="1564740" y="5985559"/>
            <a:ext cx="6494470" cy="646331"/>
          </a:xfrm>
          <a:prstGeom prst="rect">
            <a:avLst/>
          </a:prstGeom>
          <a:noFill/>
        </p:spPr>
        <p:txBody>
          <a:bodyPr wrap="none" rtlCol="0">
            <a:spAutoFit/>
          </a:bodyPr>
          <a:lstStyle/>
          <a:p>
            <a:pPr algn="ctr"/>
            <a:r>
              <a:rPr lang="en-US" altLang="ja-JP" dirty="0" err="1" smtClean="0">
                <a:latin typeface="+mn-ea"/>
                <a:ea typeface="+mn-ea"/>
              </a:rPr>
              <a:t>CCVolti</a:t>
            </a:r>
            <a:r>
              <a:rPr lang="en-US" altLang="ja-JP" dirty="0" smtClean="0">
                <a:latin typeface="+mn-ea"/>
                <a:ea typeface="+mn-ea"/>
              </a:rPr>
              <a:t>(</a:t>
            </a:r>
            <a:r>
              <a:rPr lang="en-US" altLang="ja-JP" dirty="0" err="1" smtClean="0">
                <a:latin typeface="+mn-ea"/>
                <a:ea typeface="+mn-ea"/>
              </a:rPr>
              <a:t>BoW</a:t>
            </a:r>
            <a:r>
              <a:rPr lang="en-US" altLang="ja-JP" dirty="0" smtClean="0">
                <a:latin typeface="+mn-ea"/>
                <a:ea typeface="+mn-ea"/>
              </a:rPr>
              <a:t>)</a:t>
            </a:r>
            <a:r>
              <a:rPr lang="ja-JP" altLang="en-US" dirty="0" smtClean="0">
                <a:latin typeface="+mn-ea"/>
                <a:ea typeface="+mn-ea"/>
              </a:rPr>
              <a:t>は</a:t>
            </a:r>
            <a:r>
              <a:rPr lang="en-US" altLang="ja-JP" dirty="0" err="1" smtClean="0">
                <a:latin typeface="+mn-ea"/>
                <a:ea typeface="+mn-ea"/>
              </a:rPr>
              <a:t>CCVolti</a:t>
            </a:r>
            <a:r>
              <a:rPr lang="en-US" altLang="ja-JP" dirty="0" smtClean="0">
                <a:latin typeface="+mn-ea"/>
                <a:ea typeface="+mn-ea"/>
              </a:rPr>
              <a:t>(TF-IDF)</a:t>
            </a:r>
            <a:r>
              <a:rPr lang="ja-JP" altLang="en-US" dirty="0" err="1" smtClean="0">
                <a:latin typeface="+mn-ea"/>
                <a:ea typeface="+mn-ea"/>
              </a:rPr>
              <a:t>が検</a:t>
            </a:r>
            <a:r>
              <a:rPr lang="ja-JP" altLang="en-US" dirty="0" smtClean="0">
                <a:latin typeface="+mn-ea"/>
                <a:ea typeface="+mn-ea"/>
              </a:rPr>
              <a:t>出するクローンペアの</a:t>
            </a:r>
            <a:r>
              <a:rPr lang="en-US" altLang="ja-JP" dirty="0" smtClean="0">
                <a:latin typeface="+mn-ea"/>
                <a:ea typeface="+mn-ea"/>
              </a:rPr>
              <a:t/>
            </a:r>
            <a:br>
              <a:rPr lang="en-US" altLang="ja-JP" dirty="0" smtClean="0">
                <a:latin typeface="+mn-ea"/>
                <a:ea typeface="+mn-ea"/>
              </a:rPr>
            </a:br>
            <a:r>
              <a:rPr lang="ja-JP" altLang="en-US" dirty="0" smtClean="0">
                <a:latin typeface="+mn-ea"/>
                <a:ea typeface="+mn-ea"/>
              </a:rPr>
              <a:t>約</a:t>
            </a:r>
            <a:r>
              <a:rPr lang="en-US" altLang="ja-JP" dirty="0" smtClean="0">
                <a:latin typeface="+mn-ea"/>
                <a:ea typeface="+mn-ea"/>
              </a:rPr>
              <a:t>95.4%</a:t>
            </a:r>
            <a:r>
              <a:rPr lang="ja-JP" altLang="en-US" dirty="0" err="1" smtClean="0">
                <a:latin typeface="+mn-ea"/>
                <a:ea typeface="+mn-ea"/>
              </a:rPr>
              <a:t>を検</a:t>
            </a:r>
            <a:r>
              <a:rPr lang="ja-JP" altLang="en-US" dirty="0" smtClean="0">
                <a:latin typeface="+mn-ea"/>
                <a:ea typeface="+mn-ea"/>
              </a:rPr>
              <a:t>出する上に，より多くのクローンペアを出力</a:t>
            </a:r>
            <a:endParaRPr lang="en-US" altLang="ja-JP" dirty="0" smtClean="0">
              <a:latin typeface="+mn-ea"/>
              <a:ea typeface="+mn-ea"/>
            </a:endParaRPr>
          </a:p>
        </p:txBody>
      </p:sp>
      <p:sp>
        <p:nvSpPr>
          <p:cNvPr id="19" name="テキスト ボックス 18"/>
          <p:cNvSpPr txBox="1"/>
          <p:nvPr/>
        </p:nvSpPr>
        <p:spPr>
          <a:xfrm>
            <a:off x="612446" y="1575407"/>
            <a:ext cx="5973495" cy="369332"/>
          </a:xfrm>
          <a:prstGeom prst="rect">
            <a:avLst/>
          </a:prstGeom>
          <a:noFill/>
        </p:spPr>
        <p:txBody>
          <a:bodyPr wrap="none" rtlCol="0">
            <a:spAutoFit/>
          </a:bodyPr>
          <a:lstStyle/>
          <a:p>
            <a:pPr algn="ctr"/>
            <a:r>
              <a:rPr lang="en-US" altLang="ja-JP" dirty="0" err="1" smtClean="0">
                <a:latin typeface="+mn-ea"/>
                <a:ea typeface="+mn-ea"/>
              </a:rPr>
              <a:t>Redis</a:t>
            </a:r>
            <a:r>
              <a:rPr lang="ja-JP" altLang="en-US" dirty="0" smtClean="0">
                <a:latin typeface="+mn-ea"/>
                <a:ea typeface="+mn-ea"/>
              </a:rPr>
              <a:t>の</a:t>
            </a:r>
            <a:r>
              <a:rPr lang="en-US" altLang="ja-JP" dirty="0" smtClean="0">
                <a:latin typeface="+mn-ea"/>
                <a:ea typeface="+mn-ea"/>
              </a:rPr>
              <a:t>1000</a:t>
            </a:r>
            <a:r>
              <a:rPr lang="ja-JP" altLang="en-US" dirty="0" smtClean="0">
                <a:latin typeface="+mn-ea"/>
                <a:ea typeface="+mn-ea"/>
              </a:rPr>
              <a:t>コミット目で検出するクローンペアの関係</a:t>
            </a:r>
            <a:endParaRPr lang="en-US" altLang="ja-JP" dirty="0" smtClean="0">
              <a:latin typeface="+mn-ea"/>
              <a:ea typeface="+mn-ea"/>
            </a:endParaRPr>
          </a:p>
        </p:txBody>
      </p:sp>
      <p:pic>
        <p:nvPicPr>
          <p:cNvPr id="31" name="図 30"/>
          <p:cNvPicPr>
            <a:picLocks noChangeAspect="1"/>
          </p:cNvPicPr>
          <p:nvPr/>
        </p:nvPicPr>
        <p:blipFill>
          <a:blip r:embed="rId3"/>
          <a:stretch>
            <a:fillRect/>
          </a:stretch>
        </p:blipFill>
        <p:spPr>
          <a:xfrm>
            <a:off x="1564740" y="2485039"/>
            <a:ext cx="5356158" cy="3104675"/>
          </a:xfrm>
          <a:prstGeom prst="rect">
            <a:avLst/>
          </a:prstGeom>
        </p:spPr>
      </p:pic>
    </p:spTree>
    <p:extLst>
      <p:ext uri="{BB962C8B-B14F-4D97-AF65-F5344CB8AC3E}">
        <p14:creationId xmlns:p14="http://schemas.microsoft.com/office/powerpoint/2010/main" val="19329632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2"/>
          <p:cNvSpPr txBox="1">
            <a:spLocks/>
          </p:cNvSpPr>
          <p:nvPr/>
        </p:nvSpPr>
        <p:spPr bwMode="auto">
          <a:xfrm>
            <a:off x="419247" y="1551539"/>
            <a:ext cx="9284548" cy="7631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spcBef>
                <a:spcPts val="600"/>
              </a:spcBef>
              <a:spcAft>
                <a:spcPts val="600"/>
              </a:spcAft>
              <a:buNone/>
            </a:pPr>
            <a:r>
              <a:rPr lang="ja-JP" altLang="en-US" sz="2000" kern="0" dirty="0"/>
              <a:t>各プロジェクト</a:t>
            </a:r>
            <a:r>
              <a:rPr lang="ja-JP" altLang="en-US" sz="2000" kern="0" dirty="0" smtClean="0"/>
              <a:t>の</a:t>
            </a:r>
            <a:r>
              <a:rPr lang="en-US" altLang="ja-JP" sz="2000" kern="0" dirty="0" smtClean="0"/>
              <a:t>1</a:t>
            </a:r>
            <a:r>
              <a:rPr lang="ja-JP" altLang="en-US" sz="2000" kern="0" dirty="0" smtClean="0"/>
              <a:t>コミット目の規模</a:t>
            </a:r>
            <a:endParaRPr lang="en-US" altLang="ja-JP" sz="2000" kern="0" dirty="0"/>
          </a:p>
        </p:txBody>
      </p:sp>
      <p:sp>
        <p:nvSpPr>
          <p:cNvPr id="2" name="タイトル 1"/>
          <p:cNvSpPr>
            <a:spLocks noGrp="1"/>
          </p:cNvSpPr>
          <p:nvPr>
            <p:ph type="title"/>
          </p:nvPr>
        </p:nvSpPr>
        <p:spPr/>
        <p:txBody>
          <a:bodyPr/>
          <a:lstStyle/>
          <a:p>
            <a:r>
              <a:rPr lang="ja-JP" altLang="en-US" dirty="0" smtClean="0"/>
              <a:t>評価実験対象プロジェクトの規模</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22</a:t>
            </a:fld>
            <a:endParaRPr lang="en-US" altLang="ja-JP"/>
          </a:p>
        </p:txBody>
      </p:sp>
      <p:graphicFrame>
        <p:nvGraphicFramePr>
          <p:cNvPr id="12" name="表 11"/>
          <p:cNvGraphicFramePr>
            <a:graphicFrameLocks noGrp="1"/>
          </p:cNvGraphicFramePr>
          <p:nvPr>
            <p:extLst>
              <p:ext uri="{D42A27DB-BD31-4B8C-83A1-F6EECF244321}">
                <p14:modId xmlns:p14="http://schemas.microsoft.com/office/powerpoint/2010/main" val="1963048989"/>
              </p:ext>
            </p:extLst>
          </p:nvPr>
        </p:nvGraphicFramePr>
        <p:xfrm>
          <a:off x="530225" y="2448634"/>
          <a:ext cx="8218488" cy="1854200"/>
        </p:xfrm>
        <a:graphic>
          <a:graphicData uri="http://schemas.openxmlformats.org/drawingml/2006/table">
            <a:tbl>
              <a:tblPr firstRow="1" bandRow="1">
                <a:tableStyleId>{72833802-FEF1-4C79-8D5D-14CF1EAF98D9}</a:tableStyleId>
              </a:tblPr>
              <a:tblGrid>
                <a:gridCol w="2104284">
                  <a:extLst>
                    <a:ext uri="{9D8B030D-6E8A-4147-A177-3AD203B41FA5}">
                      <a16:colId xmlns:a16="http://schemas.microsoft.com/office/drawing/2014/main" val="20000"/>
                    </a:ext>
                  </a:extLst>
                </a:gridCol>
                <a:gridCol w="1649623">
                  <a:extLst>
                    <a:ext uri="{9D8B030D-6E8A-4147-A177-3AD203B41FA5}">
                      <a16:colId xmlns:a16="http://schemas.microsoft.com/office/drawing/2014/main" val="20001"/>
                    </a:ext>
                  </a:extLst>
                </a:gridCol>
                <a:gridCol w="1896534">
                  <a:extLst>
                    <a:ext uri="{9D8B030D-6E8A-4147-A177-3AD203B41FA5}">
                      <a16:colId xmlns:a16="http://schemas.microsoft.com/office/drawing/2014/main" val="20002"/>
                    </a:ext>
                  </a:extLst>
                </a:gridCol>
                <a:gridCol w="2568047">
                  <a:extLst>
                    <a:ext uri="{9D8B030D-6E8A-4147-A177-3AD203B41FA5}">
                      <a16:colId xmlns:a16="http://schemas.microsoft.com/office/drawing/2014/main" val="4177121622"/>
                    </a:ext>
                  </a:extLst>
                </a:gridCol>
              </a:tblGrid>
              <a:tr h="370840">
                <a:tc>
                  <a:txBody>
                    <a:bodyPr/>
                    <a:lstStyle/>
                    <a:p>
                      <a:pPr algn="ctr"/>
                      <a:r>
                        <a:rPr kumimoji="1" lang="ja-JP" altLang="en-US" sz="1800" dirty="0" smtClean="0"/>
                        <a:t>プロジェクト</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t>LOC</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ja-JP" altLang="en-US" sz="1800" dirty="0" smtClean="0"/>
                        <a:t>ファイル数</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ja-JP" altLang="en-US" sz="1800" dirty="0" smtClean="0"/>
                        <a:t>出現するワードの種類</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lvl="0" algn="l"/>
                      <a:r>
                        <a:rPr kumimoji="1" lang="en-US" altLang="ja-JP" sz="1800" dirty="0" err="1" smtClean="0"/>
                        <a:t>Redis</a:t>
                      </a:r>
                      <a:r>
                        <a:rPr kumimoji="1" lang="en-US" altLang="ja-JP" sz="1800" dirty="0" smtClean="0"/>
                        <a:t> (C)</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t>236</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t>3598</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lvl="0" algn="l"/>
                      <a:r>
                        <a:rPr kumimoji="1" lang="en-US" altLang="ja-JP" sz="1800" dirty="0" err="1" smtClean="0"/>
                        <a:t>PostgresSQL</a:t>
                      </a:r>
                      <a:r>
                        <a:rPr kumimoji="1" lang="en-US" altLang="ja-JP" sz="1800" dirty="0" smtClean="0"/>
                        <a:t> (C)</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t>1678</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solidFill>
                            <a:srgbClr val="FF0000"/>
                          </a:solidFill>
                        </a:rPr>
                        <a:t>11565</a:t>
                      </a:r>
                      <a:endParaRPr kumimoji="1" lang="ja-JP" altLang="en-US" sz="1800" dirty="0">
                        <a:solidFill>
                          <a:srgbClr val="FF0000"/>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pPr lvl="0" algn="l"/>
                      <a:r>
                        <a:rPr kumimoji="1" lang="en-US" altLang="ja-JP" sz="1800" dirty="0" err="1" smtClean="0"/>
                        <a:t>Apahe</a:t>
                      </a:r>
                      <a:r>
                        <a:rPr kumimoji="1" lang="ja-JP" altLang="en-US" sz="1800" baseline="0" dirty="0" smtClean="0"/>
                        <a:t> </a:t>
                      </a:r>
                      <a:r>
                        <a:rPr kumimoji="1" lang="en-US" altLang="ja-JP" sz="1800" baseline="0" dirty="0" smtClean="0"/>
                        <a:t>Ant</a:t>
                      </a:r>
                      <a:r>
                        <a:rPr kumimoji="1" lang="ja-JP" altLang="en-US" sz="1800" baseline="0" dirty="0" smtClean="0"/>
                        <a:t> </a:t>
                      </a:r>
                      <a:r>
                        <a:rPr kumimoji="1" lang="en-US" altLang="ja-JP" sz="1800" baseline="0" dirty="0" smtClean="0"/>
                        <a:t>(Java)</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t>449</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t>2162</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pPr lvl="0" algn="l"/>
                      <a:r>
                        <a:rPr kumimoji="1" lang="en-US" altLang="ja-JP" sz="1800" dirty="0" err="1" smtClean="0"/>
                        <a:t>WildFly</a:t>
                      </a:r>
                      <a:r>
                        <a:rPr kumimoji="1" lang="en-US" altLang="ja-JP" sz="1800" baseline="0" dirty="0" smtClean="0"/>
                        <a:t> (Java)</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indent="0" algn="ctr">
                        <a:buNone/>
                      </a:pPr>
                      <a:r>
                        <a:rPr kumimoji="1" lang="en-US" altLang="ja-JP" sz="1800" baseline="0" dirty="0" smtClean="0">
                          <a:solidFill>
                            <a:srgbClr val="FF0000"/>
                          </a:solidFill>
                        </a:rPr>
                        <a:t>6387</a:t>
                      </a: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indent="0" algn="ctr">
                        <a:buNone/>
                      </a:pPr>
                      <a:r>
                        <a:rPr kumimoji="1" lang="en-US" altLang="ja-JP" sz="1800" baseline="0" dirty="0" smtClean="0"/>
                        <a:t>3768</a:t>
                      </a: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849600168"/>
                  </a:ext>
                </a:extLst>
              </a:tr>
            </a:tbl>
          </a:graphicData>
        </a:graphic>
      </p:graphicFrame>
      <p:grpSp>
        <p:nvGrpSpPr>
          <p:cNvPr id="17" name="グループ化 16"/>
          <p:cNvGrpSpPr/>
          <p:nvPr/>
        </p:nvGrpSpPr>
        <p:grpSpPr>
          <a:xfrm>
            <a:off x="2792213" y="2840990"/>
            <a:ext cx="1410034" cy="1645550"/>
            <a:chOff x="6406816" y="3503666"/>
            <a:chExt cx="1410034" cy="1645550"/>
          </a:xfrm>
        </p:grpSpPr>
        <p:sp>
          <p:nvSpPr>
            <p:cNvPr id="13" name="コンテンツ プレースホルダー 2"/>
            <p:cNvSpPr txBox="1">
              <a:spLocks/>
            </p:cNvSpPr>
            <p:nvPr/>
          </p:nvSpPr>
          <p:spPr bwMode="auto">
            <a:xfrm>
              <a:off x="6649183" y="3503666"/>
              <a:ext cx="1077489" cy="5157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spcBef>
                  <a:spcPts val="600"/>
                </a:spcBef>
                <a:spcAft>
                  <a:spcPts val="600"/>
                </a:spcAft>
                <a:buNone/>
              </a:pPr>
              <a:r>
                <a:rPr lang="en-US" altLang="ja-JP" sz="1800" kern="0" dirty="0" smtClean="0"/>
                <a:t>9</a:t>
              </a:r>
              <a:r>
                <a:rPr lang="ja-JP" altLang="en-US" sz="1800" kern="0" dirty="0" smtClean="0"/>
                <a:t> 万行</a:t>
              </a:r>
              <a:endParaRPr lang="en-US" altLang="ja-JP" sz="1800" kern="0" dirty="0"/>
            </a:p>
          </p:txBody>
        </p:sp>
        <p:sp>
          <p:nvSpPr>
            <p:cNvPr id="14" name="コンテンツ プレースホルダー 2"/>
            <p:cNvSpPr txBox="1">
              <a:spLocks/>
            </p:cNvSpPr>
            <p:nvPr/>
          </p:nvSpPr>
          <p:spPr bwMode="auto">
            <a:xfrm>
              <a:off x="6406816" y="3892585"/>
              <a:ext cx="1410034" cy="5157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spcBef>
                  <a:spcPts val="600"/>
                </a:spcBef>
                <a:spcAft>
                  <a:spcPts val="600"/>
                </a:spcAft>
                <a:buNone/>
              </a:pPr>
              <a:r>
                <a:rPr lang="en-US" altLang="ja-JP" sz="1800" kern="0" dirty="0" smtClean="0">
                  <a:solidFill>
                    <a:srgbClr val="FF0000"/>
                  </a:solidFill>
                </a:rPr>
                <a:t>110</a:t>
              </a:r>
              <a:r>
                <a:rPr lang="ja-JP" altLang="en-US" sz="1800" kern="0" dirty="0" smtClean="0">
                  <a:solidFill>
                    <a:srgbClr val="FF0000"/>
                  </a:solidFill>
                </a:rPr>
                <a:t> 万行</a:t>
              </a:r>
              <a:endParaRPr lang="en-US" altLang="ja-JP" sz="1800" kern="0" dirty="0">
                <a:solidFill>
                  <a:srgbClr val="FF0000"/>
                </a:solidFill>
              </a:endParaRPr>
            </a:p>
          </p:txBody>
        </p:sp>
        <p:sp>
          <p:nvSpPr>
            <p:cNvPr id="15" name="コンテンツ プレースホルダー 2"/>
            <p:cNvSpPr txBox="1">
              <a:spLocks/>
            </p:cNvSpPr>
            <p:nvPr/>
          </p:nvSpPr>
          <p:spPr bwMode="auto">
            <a:xfrm>
              <a:off x="6649183" y="4253461"/>
              <a:ext cx="1077489" cy="5157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spcBef>
                  <a:spcPts val="600"/>
                </a:spcBef>
                <a:spcAft>
                  <a:spcPts val="600"/>
                </a:spcAft>
                <a:buNone/>
              </a:pPr>
              <a:r>
                <a:rPr lang="en-US" altLang="ja-JP" sz="1800" kern="0" dirty="0"/>
                <a:t>8</a:t>
              </a:r>
              <a:r>
                <a:rPr lang="ja-JP" altLang="en-US" sz="1800" kern="0" dirty="0" smtClean="0"/>
                <a:t> 万行</a:t>
              </a:r>
              <a:endParaRPr lang="en-US" altLang="ja-JP" sz="1800" kern="0" dirty="0"/>
            </a:p>
          </p:txBody>
        </p:sp>
        <p:sp>
          <p:nvSpPr>
            <p:cNvPr id="16" name="コンテンツ プレースホルダー 2"/>
            <p:cNvSpPr txBox="1">
              <a:spLocks/>
            </p:cNvSpPr>
            <p:nvPr/>
          </p:nvSpPr>
          <p:spPr bwMode="auto">
            <a:xfrm>
              <a:off x="6539872" y="4633449"/>
              <a:ext cx="1077489" cy="5157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spcBef>
                  <a:spcPts val="600"/>
                </a:spcBef>
                <a:spcAft>
                  <a:spcPts val="600"/>
                </a:spcAft>
                <a:buNone/>
              </a:pPr>
              <a:r>
                <a:rPr lang="en-US" altLang="ja-JP" sz="1800" kern="0" dirty="0" smtClean="0"/>
                <a:t>68</a:t>
              </a:r>
              <a:r>
                <a:rPr lang="ja-JP" altLang="en-US" sz="1800" kern="0" dirty="0" smtClean="0"/>
                <a:t> 万行</a:t>
              </a:r>
              <a:endParaRPr lang="en-US" altLang="ja-JP" sz="1800" kern="0" dirty="0"/>
            </a:p>
          </p:txBody>
        </p:sp>
      </p:grpSp>
      <p:sp>
        <p:nvSpPr>
          <p:cNvPr id="18" name="コンテンツ プレースホルダー 2"/>
          <p:cNvSpPr txBox="1">
            <a:spLocks/>
          </p:cNvSpPr>
          <p:nvPr/>
        </p:nvSpPr>
        <p:spPr bwMode="auto">
          <a:xfrm>
            <a:off x="479426" y="4268148"/>
            <a:ext cx="8196262" cy="7631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spcBef>
                <a:spcPts val="600"/>
              </a:spcBef>
              <a:spcAft>
                <a:spcPts val="600"/>
              </a:spcAft>
              <a:buNone/>
            </a:pPr>
            <a:endParaRPr lang="en-US" altLang="ja-JP" sz="2000" kern="0" dirty="0"/>
          </a:p>
        </p:txBody>
      </p:sp>
    </p:spTree>
    <p:extLst>
      <p:ext uri="{BB962C8B-B14F-4D97-AF65-F5344CB8AC3E}">
        <p14:creationId xmlns:p14="http://schemas.microsoft.com/office/powerpoint/2010/main" val="19024483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3291" y="295738"/>
            <a:ext cx="8437418" cy="1143000"/>
          </a:xfrm>
        </p:spPr>
        <p:txBody>
          <a:bodyPr/>
          <a:lstStyle/>
          <a:p>
            <a:r>
              <a:rPr kumimoji="1" lang="en-US" altLang="ja-JP" dirty="0" smtClean="0"/>
              <a:t>TF-</a:t>
            </a:r>
            <a:r>
              <a:rPr lang="en-US" altLang="ja-JP" dirty="0" smtClean="0"/>
              <a:t>IDF</a:t>
            </a:r>
            <a:r>
              <a:rPr lang="ja-JP" altLang="en-US" dirty="0" smtClean="0"/>
              <a:t>より</a:t>
            </a:r>
            <a:r>
              <a:rPr kumimoji="1" lang="en-US" altLang="ja-JP" dirty="0" err="1" smtClean="0"/>
              <a:t>BoW</a:t>
            </a:r>
            <a:r>
              <a:rPr kumimoji="1" lang="ja-JP" altLang="en-US" dirty="0" smtClean="0"/>
              <a:t>の</a:t>
            </a:r>
            <a:r>
              <a:rPr lang="ja-JP" altLang="en-US" dirty="0" smtClean="0"/>
              <a:t>再現率が高い理由</a:t>
            </a:r>
            <a:endParaRPr kumimoji="1" lang="ja-JP" altLang="en-US" dirty="0"/>
          </a:p>
        </p:txBody>
      </p:sp>
      <p:sp>
        <p:nvSpPr>
          <p:cNvPr id="3" name="コンテンツ プレースホルダー 2"/>
          <p:cNvSpPr>
            <a:spLocks noGrp="1"/>
          </p:cNvSpPr>
          <p:nvPr>
            <p:ph idx="1"/>
          </p:nvPr>
        </p:nvSpPr>
        <p:spPr>
          <a:xfrm>
            <a:off x="369915" y="3533594"/>
            <a:ext cx="8539193" cy="4525963"/>
          </a:xfrm>
        </p:spPr>
        <p:txBody>
          <a:bodyPr/>
          <a:lstStyle/>
          <a:p>
            <a:pPr>
              <a:spcBef>
                <a:spcPts val="600"/>
              </a:spcBef>
              <a:spcAft>
                <a:spcPts val="600"/>
              </a:spcAft>
            </a:pPr>
            <a:r>
              <a:rPr kumimoji="1" lang="en-US" altLang="ja-JP" sz="2400" dirty="0" smtClean="0"/>
              <a:t>TF-IDF</a:t>
            </a:r>
            <a:r>
              <a:rPr kumimoji="1" lang="ja-JP" altLang="en-US" sz="2400" dirty="0" smtClean="0"/>
              <a:t>は</a:t>
            </a:r>
            <a:r>
              <a:rPr kumimoji="1" lang="en-US" altLang="ja-JP" sz="2400" dirty="0" err="1" smtClean="0"/>
              <a:t>BoW</a:t>
            </a:r>
            <a:r>
              <a:rPr kumimoji="1" lang="ja-JP" altLang="en-US" sz="2400" dirty="0" smtClean="0"/>
              <a:t>と違い単語の重要度を考慮</a:t>
            </a:r>
            <a:r>
              <a:rPr lang="ja-JP" altLang="en-US" sz="2400" dirty="0" smtClean="0"/>
              <a:t>するため，予約語より</a:t>
            </a:r>
            <a:r>
              <a:rPr lang="ja-JP" altLang="en-US" sz="2400" dirty="0" smtClean="0">
                <a:solidFill>
                  <a:srgbClr val="FF0000"/>
                </a:solidFill>
              </a:rPr>
              <a:t>識別子の重要度が高くなる傾向</a:t>
            </a:r>
            <a:r>
              <a:rPr lang="ja-JP" altLang="en-US" sz="2400" dirty="0" smtClean="0"/>
              <a:t>あり</a:t>
            </a:r>
            <a:endParaRPr lang="en-US" altLang="ja-JP" sz="2400" dirty="0" smtClean="0"/>
          </a:p>
          <a:p>
            <a:pPr>
              <a:spcBef>
                <a:spcPts val="600"/>
              </a:spcBef>
              <a:spcAft>
                <a:spcPts val="600"/>
              </a:spcAft>
            </a:pPr>
            <a:r>
              <a:rPr kumimoji="1" lang="ja-JP" altLang="en-US" sz="2400" dirty="0" smtClean="0"/>
              <a:t>コードクローンは識別子が変更されている場合が多い</a:t>
            </a:r>
            <a:endParaRPr kumimoji="1" lang="en-US" altLang="ja-JP" sz="2400" dirty="0" smtClean="0"/>
          </a:p>
          <a:p>
            <a:pPr>
              <a:spcBef>
                <a:spcPts val="600"/>
              </a:spcBef>
              <a:spcAft>
                <a:spcPts val="600"/>
              </a:spcAft>
            </a:pPr>
            <a:r>
              <a:rPr lang="ja-JP" altLang="en-US" sz="2400" dirty="0"/>
              <a:t>識別子</a:t>
            </a:r>
            <a:r>
              <a:rPr lang="ja-JP" altLang="en-US" sz="2400" dirty="0" smtClean="0"/>
              <a:t>の重要度が高いと，構文的に似ているコード片同士でも特徴ベクトルの類似度が低くな</a:t>
            </a:r>
            <a:r>
              <a:rPr lang="ja-JP" altLang="en-US" sz="2400" dirty="0"/>
              <a:t>る</a:t>
            </a:r>
            <a:r>
              <a:rPr lang="ja-JP" altLang="en-US" sz="2400" dirty="0" smtClean="0"/>
              <a:t>傾向あり</a:t>
            </a:r>
            <a:endParaRPr lang="en-US" altLang="ja-JP" sz="2400" dirty="0"/>
          </a:p>
          <a:p>
            <a:pPr>
              <a:spcBef>
                <a:spcPts val="600"/>
              </a:spcBef>
              <a:spcAft>
                <a:spcPts val="600"/>
              </a:spcAft>
            </a:pPr>
            <a:r>
              <a:rPr lang="en-US" altLang="ja-JP" sz="2400" dirty="0" smtClean="0"/>
              <a:t>   </a:t>
            </a:r>
            <a:r>
              <a:rPr lang="ja-JP" altLang="en-US" sz="2400" dirty="0" smtClean="0"/>
              <a:t>単語の重要度を考慮しない</a:t>
            </a:r>
            <a:r>
              <a:rPr lang="en-US" altLang="ja-JP" sz="2400" dirty="0" err="1" smtClean="0"/>
              <a:t>BoW</a:t>
            </a:r>
            <a:r>
              <a:rPr lang="ja-JP" altLang="en-US" sz="2400" dirty="0" smtClean="0"/>
              <a:t>の方が再現率が高い</a:t>
            </a:r>
            <a:endParaRPr lang="en-US" altLang="ja-JP" sz="2400" dirty="0" smtClean="0"/>
          </a:p>
          <a:p>
            <a:pPr>
              <a:spcBef>
                <a:spcPts val="600"/>
              </a:spcBef>
              <a:spcAft>
                <a:spcPts val="600"/>
              </a:spcAft>
            </a:pPr>
            <a:endParaRPr lang="en-US" altLang="ja-JP" sz="2000" dirty="0" smtClean="0"/>
          </a:p>
          <a:p>
            <a:pPr marL="0" indent="0">
              <a:buNone/>
            </a:pPr>
            <a:endParaRPr kumimoji="1"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23</a:t>
            </a:fld>
            <a:endParaRPr lang="en-US" altLang="ja-JP"/>
          </a:p>
        </p:txBody>
      </p:sp>
      <p:grpSp>
        <p:nvGrpSpPr>
          <p:cNvPr id="14" name="グループ化 13"/>
          <p:cNvGrpSpPr/>
          <p:nvPr/>
        </p:nvGrpSpPr>
        <p:grpSpPr>
          <a:xfrm>
            <a:off x="1526795" y="1469355"/>
            <a:ext cx="5805665" cy="1917883"/>
            <a:chOff x="1526795" y="1469355"/>
            <a:chExt cx="5805665" cy="1917883"/>
          </a:xfrm>
        </p:grpSpPr>
        <p:sp>
          <p:nvSpPr>
            <p:cNvPr id="11" name="角丸四角形 10"/>
            <p:cNvSpPr/>
            <p:nvPr/>
          </p:nvSpPr>
          <p:spPr>
            <a:xfrm>
              <a:off x="1526795" y="1669409"/>
              <a:ext cx="2785145" cy="1717829"/>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 name="グループ化 4"/>
            <p:cNvGrpSpPr/>
            <p:nvPr/>
          </p:nvGrpSpPr>
          <p:grpSpPr>
            <a:xfrm>
              <a:off x="1636972" y="1469355"/>
              <a:ext cx="5695488" cy="1771529"/>
              <a:chOff x="1955350" y="2425117"/>
              <a:chExt cx="5798760" cy="1866769"/>
            </a:xfrm>
          </p:grpSpPr>
          <p:sp>
            <p:nvSpPr>
              <p:cNvPr id="6" name="角丸四角形 5"/>
              <p:cNvSpPr/>
              <p:nvPr/>
            </p:nvSpPr>
            <p:spPr bwMode="auto">
              <a:xfrm>
                <a:off x="1955350" y="3248722"/>
                <a:ext cx="2634764" cy="1043164"/>
              </a:xfrm>
              <a:prstGeom prst="roundRect">
                <a:avLst/>
              </a:prstGeom>
              <a:ln>
                <a:solidFill>
                  <a:schemeClr val="accent1"/>
                </a:solidFill>
                <a:headEnd type="none" w="med" len="med"/>
                <a:tailEnd type="none" w="med" len="med"/>
              </a:ln>
              <a:extLst/>
            </p:spPr>
            <p:style>
              <a:lnRef idx="2">
                <a:schemeClr val="accent4"/>
              </a:lnRef>
              <a:fillRef idx="1">
                <a:schemeClr val="lt1"/>
              </a:fillRef>
              <a:effectRef idx="0">
                <a:schemeClr val="accent4"/>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endParaRPr lang="en-US" altLang="ja-JP" sz="900" dirty="0" smtClean="0">
                  <a:latin typeface="Segoe UI" panose="020B0502040204020203" pitchFamily="34" charset="0"/>
                  <a:ea typeface="メイリオ" panose="020B0604030504040204" pitchFamily="50" charset="-128"/>
                </a:endParaRPr>
              </a:p>
              <a:p>
                <a:pPr algn="ctr" eaLnBrk="1" hangingPunct="1">
                  <a:defRPr/>
                </a:pPr>
                <a:r>
                  <a:rPr lang="ja-JP" altLang="en-US" sz="2000" dirty="0">
                    <a:latin typeface="Segoe UI" panose="020B0502040204020203" pitchFamily="34" charset="0"/>
                    <a:ea typeface="メイリオ" panose="020B0604030504040204" pitchFamily="50" charset="-128"/>
                  </a:rPr>
                  <a:t>コードブロック</a:t>
                </a:r>
                <a:r>
                  <a:rPr lang="ja-JP" altLang="en-US" sz="2000" dirty="0" smtClean="0">
                    <a:latin typeface="Segoe UI" panose="020B0502040204020203" pitchFamily="34" charset="0"/>
                    <a:ea typeface="メイリオ" panose="020B0604030504040204" pitchFamily="50" charset="-128"/>
                  </a:rPr>
                  <a:t>中の</a:t>
                </a:r>
                <a:endParaRPr lang="en-US" altLang="ja-JP" sz="2000" dirty="0" smtClean="0">
                  <a:latin typeface="Segoe UI" panose="020B0502040204020203" pitchFamily="34" charset="0"/>
                  <a:ea typeface="メイリオ" panose="020B0604030504040204" pitchFamily="50" charset="-128"/>
                </a:endParaRPr>
              </a:p>
              <a:p>
                <a:pPr algn="ctr" eaLnBrk="1" hangingPunct="1">
                  <a:defRPr/>
                </a:pPr>
                <a:r>
                  <a:rPr kumimoji="0" lang="ja-JP" altLang="en-US" sz="2000" dirty="0">
                    <a:latin typeface="Segoe UI" panose="020B0502040204020203" pitchFamily="34" charset="0"/>
                    <a:ea typeface="メイリオ" panose="020B0604030504040204" pitchFamily="50" charset="-128"/>
                  </a:rPr>
                  <a:t>単語</a:t>
                </a:r>
                <a:r>
                  <a:rPr kumimoji="0" lang="ja-JP" altLang="en-US" sz="2000" dirty="0" smtClean="0">
                    <a:latin typeface="Segoe UI" panose="020B0502040204020203" pitchFamily="34" charset="0"/>
                    <a:ea typeface="メイリオ" panose="020B0604030504040204" pitchFamily="50" charset="-128"/>
                  </a:rPr>
                  <a:t>の出現頻度</a:t>
                </a:r>
                <a:endParaRPr kumimoji="0" lang="ja-JP" altLang="en-US" sz="2000" dirty="0">
                  <a:latin typeface="Segoe UI" panose="020B0502040204020203" pitchFamily="34" charset="0"/>
                  <a:ea typeface="メイリオ" panose="020B0604030504040204" pitchFamily="50" charset="-128"/>
                </a:endParaRPr>
              </a:p>
            </p:txBody>
          </p:sp>
          <p:sp>
            <p:nvSpPr>
              <p:cNvPr id="7" name="角丸四角形 6"/>
              <p:cNvSpPr/>
              <p:nvPr/>
            </p:nvSpPr>
            <p:spPr bwMode="auto">
              <a:xfrm>
                <a:off x="5119346" y="3248722"/>
                <a:ext cx="2634764" cy="1043164"/>
              </a:xfrm>
              <a:prstGeom prst="roundRect">
                <a:avLst/>
              </a:prstGeom>
              <a:ln>
                <a:solidFill>
                  <a:srgbClr val="FF0000"/>
                </a:solidFill>
                <a:headEnd type="none" w="med" len="med"/>
                <a:tailEnd type="none" w="med" len="med"/>
              </a:ln>
              <a:extLst/>
            </p:spPr>
            <p:style>
              <a:lnRef idx="2">
                <a:schemeClr val="accent2"/>
              </a:lnRef>
              <a:fillRef idx="1">
                <a:schemeClr val="lt1"/>
              </a:fillRef>
              <a:effectRef idx="0">
                <a:schemeClr val="accent2"/>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endParaRPr kumimoji="0" lang="en-US" altLang="ja-JP" sz="700" dirty="0" smtClean="0">
                  <a:latin typeface="Segoe UI" panose="020B0502040204020203" pitchFamily="34" charset="0"/>
                  <a:ea typeface="メイリオ" panose="020B0604030504040204" pitchFamily="50" charset="-128"/>
                </a:endParaRPr>
              </a:p>
              <a:p>
                <a:pPr algn="ctr" eaLnBrk="1" hangingPunct="1">
                  <a:defRPr/>
                </a:pPr>
                <a:r>
                  <a:rPr kumimoji="0" lang="ja-JP" altLang="en-US" sz="2000" dirty="0" smtClean="0">
                    <a:latin typeface="Segoe UI" panose="020B0502040204020203" pitchFamily="34" charset="0"/>
                    <a:ea typeface="メイリオ" panose="020B0604030504040204" pitchFamily="50" charset="-128"/>
                  </a:rPr>
                  <a:t>ソースコード全体の</a:t>
                </a:r>
                <a:endParaRPr kumimoji="0" lang="en-US" altLang="ja-JP" sz="2000" dirty="0" smtClean="0">
                  <a:latin typeface="Segoe UI" panose="020B0502040204020203" pitchFamily="34" charset="0"/>
                  <a:ea typeface="メイリオ" panose="020B0604030504040204" pitchFamily="50" charset="-128"/>
                </a:endParaRPr>
              </a:p>
              <a:p>
                <a:pPr algn="ctr" eaLnBrk="1" hangingPunct="1">
                  <a:defRPr/>
                </a:pPr>
                <a:r>
                  <a:rPr lang="ja-JP" altLang="en-US" sz="2000" dirty="0">
                    <a:latin typeface="Segoe UI" panose="020B0502040204020203" pitchFamily="34" charset="0"/>
                    <a:ea typeface="メイリオ" panose="020B0604030504040204" pitchFamily="50" charset="-128"/>
                  </a:rPr>
                  <a:t>単語</a:t>
                </a:r>
                <a:r>
                  <a:rPr lang="ja-JP" altLang="en-US" sz="2000" dirty="0" smtClean="0">
                    <a:latin typeface="Segoe UI" panose="020B0502040204020203" pitchFamily="34" charset="0"/>
                    <a:ea typeface="メイリオ" panose="020B0604030504040204" pitchFamily="50" charset="-128"/>
                  </a:rPr>
                  <a:t>の希少さ</a:t>
                </a:r>
                <a:endParaRPr kumimoji="0" lang="ja-JP" altLang="en-US" sz="2000" dirty="0">
                  <a:latin typeface="Segoe UI" panose="020B0502040204020203" pitchFamily="34" charset="0"/>
                  <a:ea typeface="メイリオ" panose="020B0604030504040204" pitchFamily="50" charset="-128"/>
                </a:endParaRPr>
              </a:p>
            </p:txBody>
          </p:sp>
          <p:sp>
            <p:nvSpPr>
              <p:cNvPr id="8" name="テキスト ボックス 11"/>
              <p:cNvSpPr txBox="1"/>
              <p:nvPr/>
            </p:nvSpPr>
            <p:spPr>
              <a:xfrm>
                <a:off x="4590114" y="3429764"/>
                <a:ext cx="529232" cy="681079"/>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kumimoji="1" lang="en-US" altLang="ja-JP" sz="3600" dirty="0" smtClean="0">
                    <a:solidFill>
                      <a:schemeClr val="tx2"/>
                    </a:solidFill>
                    <a:latin typeface="Segoe UI" panose="020B0502040204020203" pitchFamily="34" charset="0"/>
                    <a:ea typeface="メイリオ" panose="020B0604030504040204" pitchFamily="50" charset="-128"/>
                  </a:rPr>
                  <a:t>×</a:t>
                </a:r>
                <a:endParaRPr kumimoji="1" lang="ja-JP" altLang="en-US" sz="3600" dirty="0">
                  <a:solidFill>
                    <a:schemeClr val="tx2"/>
                  </a:solidFill>
                  <a:latin typeface="Segoe UI" panose="020B0502040204020203" pitchFamily="34" charset="0"/>
                  <a:ea typeface="メイリオ" panose="020B0604030504040204" pitchFamily="50" charset="-128"/>
                </a:endParaRPr>
              </a:p>
            </p:txBody>
          </p:sp>
          <p:sp>
            <p:nvSpPr>
              <p:cNvPr id="9" name="正方形/長方形 8"/>
              <p:cNvSpPr/>
              <p:nvPr/>
            </p:nvSpPr>
            <p:spPr>
              <a:xfrm>
                <a:off x="2804726" y="2958143"/>
                <a:ext cx="936012" cy="421620"/>
              </a:xfrm>
              <a:prstGeom prst="rect">
                <a:avLst/>
              </a:prstGeom>
              <a:solidFill>
                <a:schemeClr val="accent1"/>
              </a:solidFill>
              <a:ln>
                <a:solidFill>
                  <a:schemeClr val="accent1">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en-US" altLang="ja-JP" sz="2000" b="1" dirty="0" smtClean="0">
                    <a:solidFill>
                      <a:schemeClr val="bg1"/>
                    </a:solidFill>
                    <a:latin typeface="Segoe UI" panose="020B0502040204020203" pitchFamily="34" charset="0"/>
                    <a:ea typeface="メイリオ" panose="020B0604030504040204" pitchFamily="50" charset="-128"/>
                  </a:rPr>
                  <a:t>TF</a:t>
                </a:r>
                <a:r>
                  <a:rPr lang="ja-JP" altLang="en-US" sz="2000" b="1" dirty="0" smtClean="0">
                    <a:solidFill>
                      <a:schemeClr val="bg1"/>
                    </a:solidFill>
                    <a:latin typeface="Segoe UI" panose="020B0502040204020203" pitchFamily="34" charset="0"/>
                    <a:ea typeface="メイリオ" panose="020B0604030504040204" pitchFamily="50" charset="-128"/>
                  </a:rPr>
                  <a:t> 値</a:t>
                </a:r>
                <a:endParaRPr kumimoji="1" lang="ja-JP" altLang="en-US" sz="2000" dirty="0">
                  <a:solidFill>
                    <a:schemeClr val="bg1"/>
                  </a:solidFill>
                  <a:latin typeface="Segoe UI" panose="020B0502040204020203" pitchFamily="34" charset="0"/>
                  <a:ea typeface="メイリオ" panose="020B0604030504040204" pitchFamily="50" charset="-128"/>
                </a:endParaRPr>
              </a:p>
            </p:txBody>
          </p:sp>
          <p:sp>
            <p:nvSpPr>
              <p:cNvPr id="10" name="正方形/長方形 9"/>
              <p:cNvSpPr/>
              <p:nvPr/>
            </p:nvSpPr>
            <p:spPr>
              <a:xfrm>
                <a:off x="5978108" y="2958143"/>
                <a:ext cx="964861" cy="421620"/>
              </a:xfrm>
              <a:prstGeom prst="rect">
                <a:avLst/>
              </a:prstGeom>
              <a:solidFill>
                <a:srgbClr val="FF0000"/>
              </a:solidFill>
              <a:ln>
                <a:solidFill>
                  <a:srgbClr val="FF3399"/>
                </a:solidFill>
              </a:ln>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2000" b="1" dirty="0" smtClean="0">
                    <a:solidFill>
                      <a:schemeClr val="bg1"/>
                    </a:solidFill>
                    <a:latin typeface="Segoe UI" panose="020B0502040204020203" pitchFamily="34" charset="0"/>
                    <a:ea typeface="メイリオ" panose="020B0604030504040204" pitchFamily="50" charset="-128"/>
                  </a:rPr>
                  <a:t>IDF</a:t>
                </a:r>
                <a:r>
                  <a:rPr lang="ja-JP" altLang="en-US" sz="2000" b="1" dirty="0" smtClean="0">
                    <a:solidFill>
                      <a:schemeClr val="bg1"/>
                    </a:solidFill>
                    <a:latin typeface="Segoe UI" panose="020B0502040204020203" pitchFamily="34" charset="0"/>
                    <a:ea typeface="メイリオ" panose="020B0604030504040204" pitchFamily="50" charset="-128"/>
                  </a:rPr>
                  <a:t> 値</a:t>
                </a:r>
                <a:endParaRPr lang="ja-JP" altLang="en-US" sz="2000" dirty="0">
                  <a:solidFill>
                    <a:schemeClr val="bg1"/>
                  </a:solidFill>
                  <a:latin typeface="Segoe UI" panose="020B0502040204020203" pitchFamily="34" charset="0"/>
                  <a:ea typeface="メイリオ" panose="020B0604030504040204" pitchFamily="50" charset="-128"/>
                </a:endParaRPr>
              </a:p>
            </p:txBody>
          </p:sp>
          <p:sp>
            <p:nvSpPr>
              <p:cNvPr id="13" name="正方形/長方形 12"/>
              <p:cNvSpPr/>
              <p:nvPr/>
            </p:nvSpPr>
            <p:spPr>
              <a:xfrm>
                <a:off x="2804726" y="2425117"/>
                <a:ext cx="936012" cy="421620"/>
              </a:xfrm>
              <a:prstGeom prst="rect">
                <a:avLst/>
              </a:prstGeom>
              <a:solidFill>
                <a:schemeClr val="accent3"/>
              </a:solidFill>
              <a:ln>
                <a:solidFill>
                  <a:schemeClr val="accent3">
                    <a:lumMod val="50000"/>
                  </a:schemeClr>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en-US" altLang="ja-JP" sz="2000" b="1" dirty="0" err="1" smtClean="0">
                    <a:solidFill>
                      <a:schemeClr val="bg1"/>
                    </a:solidFill>
                    <a:latin typeface="Segoe UI" panose="020B0502040204020203" pitchFamily="34" charset="0"/>
                    <a:ea typeface="メイリオ" panose="020B0604030504040204" pitchFamily="50" charset="-128"/>
                  </a:rPr>
                  <a:t>Bo</a:t>
                </a:r>
                <a:r>
                  <a:rPr lang="en-US" altLang="ja-JP" sz="2000" b="1" dirty="0" err="1">
                    <a:solidFill>
                      <a:schemeClr val="bg1"/>
                    </a:solidFill>
                    <a:latin typeface="Segoe UI" panose="020B0502040204020203" pitchFamily="34" charset="0"/>
                    <a:ea typeface="メイリオ" panose="020B0604030504040204" pitchFamily="50" charset="-128"/>
                  </a:rPr>
                  <a:t>W</a:t>
                </a:r>
                <a:endParaRPr kumimoji="1" lang="ja-JP" altLang="en-US" sz="2000" dirty="0">
                  <a:solidFill>
                    <a:schemeClr val="bg1"/>
                  </a:solidFill>
                  <a:latin typeface="Segoe UI" panose="020B0502040204020203" pitchFamily="34" charset="0"/>
                  <a:ea typeface="メイリオ" panose="020B0604030504040204" pitchFamily="50" charset="-128"/>
                </a:endParaRPr>
              </a:p>
            </p:txBody>
          </p:sp>
        </p:grpSp>
      </p:grpSp>
      <p:sp>
        <p:nvSpPr>
          <p:cNvPr id="15" name="右矢印 14"/>
          <p:cNvSpPr/>
          <p:nvPr/>
        </p:nvSpPr>
        <p:spPr>
          <a:xfrm>
            <a:off x="457200" y="5850496"/>
            <a:ext cx="412533" cy="441451"/>
          </a:xfrm>
          <a:prstGeom prst="rightArrow">
            <a:avLst>
              <a:gd name="adj1" fmla="val 50000"/>
              <a:gd name="adj2" fmla="val 45970"/>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465536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検出時間</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24</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1618094155"/>
              </p:ext>
            </p:extLst>
          </p:nvPr>
        </p:nvGraphicFramePr>
        <p:xfrm>
          <a:off x="457200" y="1732538"/>
          <a:ext cx="8218488" cy="2377440"/>
        </p:xfrm>
        <a:graphic>
          <a:graphicData uri="http://schemas.openxmlformats.org/drawingml/2006/table">
            <a:tbl>
              <a:tblPr firstRow="1" bandRow="1">
                <a:tableStyleId>{72833802-FEF1-4C79-8D5D-14CF1EAF98D9}</a:tableStyleId>
              </a:tblPr>
              <a:tblGrid>
                <a:gridCol w="2241395">
                  <a:extLst>
                    <a:ext uri="{9D8B030D-6E8A-4147-A177-3AD203B41FA5}">
                      <a16:colId xmlns:a16="http://schemas.microsoft.com/office/drawing/2014/main" val="20000"/>
                    </a:ext>
                  </a:extLst>
                </a:gridCol>
                <a:gridCol w="1107688">
                  <a:extLst>
                    <a:ext uri="{9D8B030D-6E8A-4147-A177-3AD203B41FA5}">
                      <a16:colId xmlns:a16="http://schemas.microsoft.com/office/drawing/2014/main" val="20001"/>
                    </a:ext>
                  </a:extLst>
                </a:gridCol>
                <a:gridCol w="1605776">
                  <a:extLst>
                    <a:ext uri="{9D8B030D-6E8A-4147-A177-3AD203B41FA5}">
                      <a16:colId xmlns:a16="http://schemas.microsoft.com/office/drawing/2014/main" val="20002"/>
                    </a:ext>
                  </a:extLst>
                </a:gridCol>
                <a:gridCol w="1836234">
                  <a:extLst>
                    <a:ext uri="{9D8B030D-6E8A-4147-A177-3AD203B41FA5}">
                      <a16:colId xmlns:a16="http://schemas.microsoft.com/office/drawing/2014/main" val="2764271325"/>
                    </a:ext>
                  </a:extLst>
                </a:gridCol>
                <a:gridCol w="1427395">
                  <a:extLst>
                    <a:ext uri="{9D8B030D-6E8A-4147-A177-3AD203B41FA5}">
                      <a16:colId xmlns:a16="http://schemas.microsoft.com/office/drawing/2014/main" val="1293684305"/>
                    </a:ext>
                  </a:extLst>
                </a:gridCol>
              </a:tblGrid>
              <a:tr h="370840">
                <a:tc rowSpan="2">
                  <a:txBody>
                    <a:bodyPr/>
                    <a:lstStyle/>
                    <a:p>
                      <a:pPr algn="ctr">
                        <a:lnSpc>
                          <a:spcPct val="200000"/>
                        </a:lnSpc>
                      </a:pPr>
                      <a:r>
                        <a:rPr kumimoji="1" lang="ja-JP" altLang="en-US" sz="2000" dirty="0" smtClean="0">
                          <a:solidFill>
                            <a:schemeClr val="bg1"/>
                          </a:solidFill>
                        </a:rPr>
                        <a:t>ツール</a:t>
                      </a:r>
                      <a:endParaRPr kumimoji="1" lang="ja-JP" altLang="en-US" sz="2000" dirty="0">
                        <a:solidFill>
                          <a:schemeClr val="bg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gridSpan="4">
                  <a:txBody>
                    <a:bodyPr/>
                    <a:lstStyle/>
                    <a:p>
                      <a:pPr algn="ctr"/>
                      <a:r>
                        <a:rPr kumimoji="1" lang="ja-JP" altLang="en-US" sz="2000" dirty="0" smtClean="0"/>
                        <a:t>総検出時間</a:t>
                      </a:r>
                      <a:endParaRPr kumimoji="1" lang="ja-JP" altLang="en-US" sz="20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hMerge="1">
                  <a:txBody>
                    <a:bodyPr/>
                    <a:lstStyle/>
                    <a:p>
                      <a:pPr algn="ct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hMerge="1">
                  <a:txBody>
                    <a:bodyPr/>
                    <a:lstStyle/>
                    <a:p>
                      <a:pPr algn="ct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hMerge="1">
                  <a:txBody>
                    <a:bodyPr/>
                    <a:lstStyle/>
                    <a:p>
                      <a:pPr algn="ct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2133976880"/>
                  </a:ext>
                </a:extLst>
              </a:tr>
              <a:tr h="370840">
                <a:tc vMerge="1">
                  <a:txBody>
                    <a:bodyPr/>
                    <a:lstStyle/>
                    <a:p>
                      <a:pPr algn="ctr"/>
                      <a:endParaRPr kumimoji="1" lang="ja-JP" altLang="en-US" sz="1800" dirty="0">
                        <a:solidFill>
                          <a:schemeClr val="bg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accent2"/>
                    </a:solidFill>
                  </a:tcPr>
                </a:tc>
                <a:tc>
                  <a:txBody>
                    <a:bodyPr/>
                    <a:lstStyle/>
                    <a:p>
                      <a:pPr algn="ctr"/>
                      <a:r>
                        <a:rPr kumimoji="1" lang="en-US" altLang="ja-JP" sz="2000" b="1" dirty="0" err="1" smtClean="0">
                          <a:solidFill>
                            <a:schemeClr val="bg1"/>
                          </a:solidFill>
                        </a:rPr>
                        <a:t>Redis</a:t>
                      </a:r>
                      <a:endParaRPr kumimoji="1" lang="ja-JP" altLang="en-US" sz="2000" b="1" dirty="0">
                        <a:solidFill>
                          <a:schemeClr val="bg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accent2"/>
                    </a:solidFill>
                  </a:tcPr>
                </a:tc>
                <a:tc>
                  <a:txBody>
                    <a:bodyPr/>
                    <a:lstStyle/>
                    <a:p>
                      <a:pPr algn="ctr"/>
                      <a:r>
                        <a:rPr kumimoji="1" lang="en-US" altLang="ja-JP" sz="2000" b="1" dirty="0" err="1" smtClean="0">
                          <a:solidFill>
                            <a:schemeClr val="bg1"/>
                          </a:solidFill>
                        </a:rPr>
                        <a:t>PosgreSQL</a:t>
                      </a:r>
                      <a:endParaRPr kumimoji="1" lang="ja-JP" altLang="en-US" sz="2000" b="1" dirty="0">
                        <a:solidFill>
                          <a:schemeClr val="bg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accent2"/>
                    </a:solidFill>
                  </a:tcPr>
                </a:tc>
                <a:tc>
                  <a:txBody>
                    <a:bodyPr/>
                    <a:lstStyle/>
                    <a:p>
                      <a:pPr algn="ctr"/>
                      <a:r>
                        <a:rPr kumimoji="1" lang="en-US" altLang="ja-JP" sz="2000" b="1" dirty="0" smtClean="0">
                          <a:solidFill>
                            <a:schemeClr val="bg1"/>
                          </a:solidFill>
                        </a:rPr>
                        <a:t>Apache Ant</a:t>
                      </a:r>
                      <a:endParaRPr kumimoji="1" lang="ja-JP" altLang="en-US" sz="2000" b="1" dirty="0">
                        <a:solidFill>
                          <a:schemeClr val="bg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accent2"/>
                    </a:solidFill>
                  </a:tcPr>
                </a:tc>
                <a:tc>
                  <a:txBody>
                    <a:bodyPr/>
                    <a:lstStyle/>
                    <a:p>
                      <a:pPr algn="ctr"/>
                      <a:r>
                        <a:rPr kumimoji="1" lang="en-US" altLang="ja-JP" sz="2000" b="1" dirty="0" err="1" smtClean="0">
                          <a:solidFill>
                            <a:schemeClr val="bg1"/>
                          </a:solidFill>
                        </a:rPr>
                        <a:t>WildFly</a:t>
                      </a:r>
                      <a:endParaRPr kumimoji="1" lang="ja-JP" altLang="en-US" sz="2000" b="1" dirty="0">
                        <a:solidFill>
                          <a:schemeClr val="bg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370840">
                <a:tc>
                  <a:txBody>
                    <a:bodyPr/>
                    <a:lstStyle/>
                    <a:p>
                      <a:pPr lvl="0" algn="l"/>
                      <a:r>
                        <a:rPr kumimoji="1" lang="en-US" altLang="ja-JP" sz="2000" dirty="0" err="1" smtClean="0"/>
                        <a:t>CCVolti</a:t>
                      </a:r>
                      <a:r>
                        <a:rPr kumimoji="1" lang="en-US" altLang="ja-JP" sz="2000" baseline="0" dirty="0" smtClean="0"/>
                        <a:t> (TF-IDF)</a:t>
                      </a:r>
                      <a:endParaRPr kumimoji="1" lang="ja-JP" altLang="en-US" sz="20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2000" dirty="0" smtClean="0"/>
                        <a:t>1h</a:t>
                      </a:r>
                      <a:r>
                        <a:rPr kumimoji="1" lang="en-US" altLang="ja-JP" sz="2000" baseline="0" dirty="0" smtClean="0"/>
                        <a:t> 54m</a:t>
                      </a:r>
                      <a:endParaRPr kumimoji="1" lang="ja-JP" altLang="en-US" sz="20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2000" dirty="0" smtClean="0"/>
                        <a:t>3h 42m</a:t>
                      </a:r>
                      <a:endParaRPr kumimoji="1" lang="ja-JP" altLang="en-US" sz="20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2000" dirty="0" smtClean="0"/>
                        <a:t>2h 8m</a:t>
                      </a:r>
                      <a:endParaRPr kumimoji="1" lang="ja-JP" altLang="en-US" sz="20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2000" dirty="0" smtClean="0"/>
                        <a:t>3h 52m</a:t>
                      </a:r>
                      <a:endParaRPr kumimoji="1" lang="ja-JP" altLang="en-US" sz="20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lvl="0" algn="l"/>
                      <a:r>
                        <a:rPr kumimoji="1" lang="ja-JP" altLang="en-US" sz="2000" dirty="0" smtClean="0">
                          <a:solidFill>
                            <a:srgbClr val="FF0000"/>
                          </a:solidFill>
                        </a:rPr>
                        <a:t>本手法 </a:t>
                      </a:r>
                      <a:r>
                        <a:rPr kumimoji="1" lang="en-US" altLang="ja-JP" sz="2000" dirty="0" smtClean="0">
                          <a:solidFill>
                            <a:srgbClr val="FF0000"/>
                          </a:solidFill>
                        </a:rPr>
                        <a:t>(IDF</a:t>
                      </a:r>
                      <a:r>
                        <a:rPr kumimoji="1" lang="ja-JP" altLang="en-US" sz="2000" dirty="0" smtClean="0">
                          <a:solidFill>
                            <a:srgbClr val="FF0000"/>
                          </a:solidFill>
                        </a:rPr>
                        <a:t>固定</a:t>
                      </a:r>
                      <a:r>
                        <a:rPr kumimoji="1" lang="en-US" altLang="ja-JP" sz="2000" dirty="0" smtClean="0">
                          <a:solidFill>
                            <a:srgbClr val="FF0000"/>
                          </a:solidFill>
                        </a:rPr>
                        <a:t>)</a:t>
                      </a:r>
                      <a:endParaRPr kumimoji="1" lang="ja-JP" altLang="en-US" sz="2000" dirty="0">
                        <a:solidFill>
                          <a:srgbClr val="FF0000"/>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2000" dirty="0" smtClean="0">
                          <a:solidFill>
                            <a:srgbClr val="FF0000"/>
                          </a:solidFill>
                        </a:rPr>
                        <a:t>16</a:t>
                      </a:r>
                      <a:r>
                        <a:rPr kumimoji="1" lang="en-US" altLang="ja-JP" sz="2000" baseline="0" dirty="0" smtClean="0">
                          <a:solidFill>
                            <a:srgbClr val="FF0000"/>
                          </a:solidFill>
                        </a:rPr>
                        <a:t> m</a:t>
                      </a:r>
                      <a:endParaRPr kumimoji="1" lang="ja-JP" altLang="en-US" sz="2000" dirty="0">
                        <a:solidFill>
                          <a:srgbClr val="FF0000"/>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2000" dirty="0" smtClean="0">
                          <a:solidFill>
                            <a:srgbClr val="FF0000"/>
                          </a:solidFill>
                        </a:rPr>
                        <a:t>55m</a:t>
                      </a:r>
                      <a:endParaRPr kumimoji="1" lang="ja-JP" altLang="en-US" sz="2000" dirty="0">
                        <a:solidFill>
                          <a:srgbClr val="FF0000"/>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2000" dirty="0" smtClean="0">
                          <a:solidFill>
                            <a:srgbClr val="FF0000"/>
                          </a:solidFill>
                        </a:rPr>
                        <a:t>22m</a:t>
                      </a:r>
                      <a:endParaRPr kumimoji="1" lang="ja-JP" altLang="en-US" sz="2000" dirty="0">
                        <a:solidFill>
                          <a:srgbClr val="FF0000"/>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2000" dirty="0" smtClean="0">
                          <a:solidFill>
                            <a:srgbClr val="FF0000"/>
                          </a:solidFill>
                        </a:rPr>
                        <a:t>1h 27m</a:t>
                      </a:r>
                      <a:endParaRPr kumimoji="1" lang="ja-JP" altLang="en-US" sz="2000" dirty="0">
                        <a:solidFill>
                          <a:srgbClr val="FF0000"/>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pPr lvl="0" algn="l"/>
                      <a:r>
                        <a:rPr kumimoji="1" lang="en-US" altLang="ja-JP" sz="2000" dirty="0" err="1" smtClean="0"/>
                        <a:t>CCVolti</a:t>
                      </a:r>
                      <a:r>
                        <a:rPr kumimoji="1" lang="en-US" altLang="ja-JP" sz="2000" baseline="0" dirty="0" smtClean="0"/>
                        <a:t> (</a:t>
                      </a:r>
                      <a:r>
                        <a:rPr kumimoji="1" lang="en-US" altLang="ja-JP" sz="2000" baseline="0" dirty="0" err="1" smtClean="0"/>
                        <a:t>BoW</a:t>
                      </a:r>
                      <a:r>
                        <a:rPr kumimoji="1" lang="en-US" altLang="ja-JP" sz="2000" baseline="0" dirty="0" smtClean="0"/>
                        <a:t>)</a:t>
                      </a:r>
                      <a:endParaRPr kumimoji="1" lang="ja-JP" altLang="en-US" sz="20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2000" dirty="0" smtClean="0"/>
                        <a:t>1h</a:t>
                      </a:r>
                      <a:r>
                        <a:rPr kumimoji="1" lang="en-US" altLang="ja-JP" sz="2000" baseline="0" dirty="0" smtClean="0"/>
                        <a:t> 54m</a:t>
                      </a:r>
                      <a:endParaRPr kumimoji="1" lang="ja-JP" altLang="en-US" sz="20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3h 52m</a:t>
                      </a:r>
                      <a:endParaRPr kumimoji="1" lang="ja-JP" altLang="en-US" sz="2000" dirty="0" smtClean="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2h9m</a:t>
                      </a:r>
                      <a:endParaRPr kumimoji="1" lang="ja-JP" altLang="en-US" sz="2000" dirty="0" smtClean="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4h 22m</a:t>
                      </a:r>
                      <a:endParaRPr kumimoji="1" lang="ja-JP" altLang="en-US" sz="2000" dirty="0" smtClean="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849600168"/>
                  </a:ext>
                </a:extLst>
              </a:tr>
              <a:tr h="370840">
                <a:tc>
                  <a:txBody>
                    <a:bodyPr/>
                    <a:lstStyle/>
                    <a:p>
                      <a:pPr lvl="0" algn="l"/>
                      <a:r>
                        <a:rPr kumimoji="1" lang="ja-JP" altLang="en-US" sz="2000" dirty="0" smtClean="0">
                          <a:solidFill>
                            <a:srgbClr val="FF0000"/>
                          </a:solidFill>
                        </a:rPr>
                        <a:t>本手法</a:t>
                      </a:r>
                      <a:r>
                        <a:rPr kumimoji="1" lang="ja-JP" altLang="en-US" sz="2000" baseline="0" dirty="0" smtClean="0">
                          <a:solidFill>
                            <a:srgbClr val="FF0000"/>
                          </a:solidFill>
                        </a:rPr>
                        <a:t> </a:t>
                      </a:r>
                      <a:r>
                        <a:rPr kumimoji="1" lang="en-US" altLang="ja-JP" sz="2000" baseline="0" dirty="0" smtClean="0">
                          <a:solidFill>
                            <a:srgbClr val="FF0000"/>
                          </a:solidFill>
                        </a:rPr>
                        <a:t>(</a:t>
                      </a:r>
                      <a:r>
                        <a:rPr kumimoji="1" lang="en-US" altLang="ja-JP" sz="2000" dirty="0" err="1" smtClean="0">
                          <a:solidFill>
                            <a:srgbClr val="FF0000"/>
                          </a:solidFill>
                        </a:rPr>
                        <a:t>BoW</a:t>
                      </a:r>
                      <a:r>
                        <a:rPr kumimoji="1" lang="ja-JP" altLang="en-US" sz="2000" dirty="0" smtClean="0">
                          <a:solidFill>
                            <a:srgbClr val="FF0000"/>
                          </a:solidFill>
                        </a:rPr>
                        <a:t>採用</a:t>
                      </a:r>
                      <a:r>
                        <a:rPr kumimoji="1" lang="en-US" altLang="ja-JP" sz="2000" dirty="0" smtClean="0">
                          <a:solidFill>
                            <a:srgbClr val="FF0000"/>
                          </a:solidFill>
                        </a:rPr>
                        <a:t>)</a:t>
                      </a:r>
                      <a:endParaRPr kumimoji="1" lang="ja-JP" altLang="en-US" sz="2000" dirty="0">
                        <a:solidFill>
                          <a:srgbClr val="FF0000"/>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2000" dirty="0" smtClean="0">
                          <a:solidFill>
                            <a:srgbClr val="FF0000"/>
                          </a:solidFill>
                        </a:rPr>
                        <a:t>16</a:t>
                      </a:r>
                      <a:r>
                        <a:rPr kumimoji="1" lang="en-US" altLang="ja-JP" sz="2000" baseline="0" dirty="0" smtClean="0">
                          <a:solidFill>
                            <a:srgbClr val="FF0000"/>
                          </a:solidFill>
                        </a:rPr>
                        <a:t> m</a:t>
                      </a:r>
                      <a:endParaRPr kumimoji="1" lang="ja-JP" altLang="en-US" sz="2000" dirty="0">
                        <a:solidFill>
                          <a:srgbClr val="FF0000"/>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rgbClr val="FF0000"/>
                          </a:solidFill>
                        </a:rPr>
                        <a:t>56 m</a:t>
                      </a:r>
                      <a:endParaRPr kumimoji="1" lang="ja-JP" altLang="en-US" sz="2000" dirty="0" smtClean="0">
                        <a:solidFill>
                          <a:srgbClr val="FF0000"/>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rgbClr val="FF0000"/>
                          </a:solidFill>
                        </a:rPr>
                        <a:t>21m</a:t>
                      </a:r>
                      <a:endParaRPr kumimoji="1" lang="ja-JP" altLang="en-US" sz="2000" dirty="0" smtClean="0">
                        <a:solidFill>
                          <a:srgbClr val="FF0000"/>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rgbClr val="FF0000"/>
                          </a:solidFill>
                        </a:rPr>
                        <a:t>1h 25m</a:t>
                      </a:r>
                      <a:endParaRPr kumimoji="1" lang="ja-JP" altLang="en-US" sz="2000" dirty="0" smtClean="0">
                        <a:solidFill>
                          <a:srgbClr val="FF0000"/>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4255360541"/>
                  </a:ext>
                </a:extLst>
              </a:tr>
            </a:tbl>
          </a:graphicData>
        </a:graphic>
      </p:graphicFrame>
      <p:sp>
        <p:nvSpPr>
          <p:cNvPr id="6" name="正方形/長方形 5"/>
          <p:cNvSpPr/>
          <p:nvPr/>
        </p:nvSpPr>
        <p:spPr>
          <a:xfrm>
            <a:off x="457200" y="5101875"/>
            <a:ext cx="8377293" cy="461665"/>
          </a:xfrm>
          <a:prstGeom prst="rect">
            <a:avLst/>
          </a:prstGeom>
        </p:spPr>
        <p:txBody>
          <a:bodyPr wrap="none">
            <a:spAutoFit/>
          </a:bodyPr>
          <a:lstStyle/>
          <a:p>
            <a:pPr lvl="1">
              <a:spcBef>
                <a:spcPts val="300"/>
              </a:spcBef>
              <a:spcAft>
                <a:spcPts val="300"/>
              </a:spcAft>
            </a:pPr>
            <a:r>
              <a:rPr lang="ja-JP" altLang="en-US" sz="2400" dirty="0">
                <a:latin typeface="+mn-ea"/>
                <a:ea typeface="+mn-ea"/>
              </a:rPr>
              <a:t>本手法</a:t>
            </a:r>
            <a:r>
              <a:rPr lang="ja-JP" altLang="en-US" sz="2400" dirty="0" smtClean="0">
                <a:latin typeface="+mn-ea"/>
                <a:ea typeface="+mn-ea"/>
              </a:rPr>
              <a:t>は，</a:t>
            </a:r>
            <a:r>
              <a:rPr lang="en-US" altLang="ja-JP" sz="2400" dirty="0" err="1" smtClean="0">
                <a:latin typeface="+mn-ea"/>
                <a:ea typeface="+mn-ea"/>
              </a:rPr>
              <a:t>CCVolti</a:t>
            </a:r>
            <a:r>
              <a:rPr lang="ja-JP" altLang="en-US" sz="2400" dirty="0" smtClean="0">
                <a:latin typeface="+mn-ea"/>
                <a:ea typeface="+mn-ea"/>
              </a:rPr>
              <a:t>より約</a:t>
            </a:r>
            <a:r>
              <a:rPr lang="en-US" altLang="ja-JP" sz="2400" dirty="0" smtClean="0">
                <a:latin typeface="+mn-ea"/>
                <a:ea typeface="+mn-ea"/>
              </a:rPr>
              <a:t>2.9</a:t>
            </a:r>
            <a:r>
              <a:rPr lang="ja-JP" altLang="en-US" sz="2400" dirty="0" smtClean="0">
                <a:latin typeface="+mn-ea"/>
                <a:ea typeface="+mn-ea"/>
              </a:rPr>
              <a:t> </a:t>
            </a:r>
            <a:r>
              <a:rPr lang="en-US" altLang="ja-JP" sz="2400" dirty="0">
                <a:latin typeface="+mn-ea"/>
                <a:ea typeface="+mn-ea"/>
              </a:rPr>
              <a:t>~ 7.1</a:t>
            </a:r>
            <a:r>
              <a:rPr lang="ja-JP" altLang="en-US" sz="2400" dirty="0" smtClean="0">
                <a:latin typeface="+mn-ea"/>
                <a:ea typeface="+mn-ea"/>
              </a:rPr>
              <a:t>倍検出速度が向上</a:t>
            </a:r>
            <a:endParaRPr lang="en-US" altLang="ja-JP" sz="2400" dirty="0">
              <a:latin typeface="+mn-ea"/>
              <a:ea typeface="+mn-ea"/>
            </a:endParaRPr>
          </a:p>
        </p:txBody>
      </p:sp>
      <p:grpSp>
        <p:nvGrpSpPr>
          <p:cNvPr id="11" name="グループ化 10"/>
          <p:cNvGrpSpPr/>
          <p:nvPr/>
        </p:nvGrpSpPr>
        <p:grpSpPr>
          <a:xfrm>
            <a:off x="2138597" y="4224823"/>
            <a:ext cx="6513920" cy="400110"/>
            <a:chOff x="2807670" y="4052371"/>
            <a:chExt cx="6513920" cy="400110"/>
          </a:xfrm>
        </p:grpSpPr>
        <p:sp>
          <p:nvSpPr>
            <p:cNvPr id="7" name="正方形/長方形 6"/>
            <p:cNvSpPr/>
            <p:nvPr/>
          </p:nvSpPr>
          <p:spPr>
            <a:xfrm>
              <a:off x="7498655" y="4052371"/>
              <a:ext cx="1822935" cy="400110"/>
            </a:xfrm>
            <a:prstGeom prst="rect">
              <a:avLst/>
            </a:prstGeom>
          </p:spPr>
          <p:txBody>
            <a:bodyPr wrap="none">
              <a:spAutoFit/>
            </a:bodyPr>
            <a:lstStyle/>
            <a:p>
              <a:pPr lvl="1">
                <a:spcBef>
                  <a:spcPts val="300"/>
                </a:spcBef>
                <a:spcAft>
                  <a:spcPts val="300"/>
                </a:spcAft>
              </a:pPr>
              <a:r>
                <a:rPr lang="ja-JP" altLang="en-US" sz="2000" dirty="0" smtClean="0">
                  <a:latin typeface="+mn-ea"/>
                  <a:ea typeface="+mn-ea"/>
                </a:rPr>
                <a:t>約</a:t>
              </a:r>
              <a:r>
                <a:rPr lang="en-US" altLang="ja-JP" sz="2000" dirty="0" smtClean="0">
                  <a:latin typeface="+mn-ea"/>
                  <a:ea typeface="+mn-ea"/>
                </a:rPr>
                <a:t>2.9</a:t>
              </a:r>
              <a:r>
                <a:rPr lang="ja-JP" altLang="en-US" sz="2000" dirty="0" smtClean="0">
                  <a:latin typeface="+mn-ea"/>
                  <a:ea typeface="+mn-ea"/>
                </a:rPr>
                <a:t>倍↑</a:t>
              </a:r>
              <a:endParaRPr lang="en-US" altLang="ja-JP" sz="2000" dirty="0" smtClean="0">
                <a:latin typeface="+mn-ea"/>
                <a:ea typeface="+mn-ea"/>
              </a:endParaRPr>
            </a:p>
          </p:txBody>
        </p:sp>
        <p:sp>
          <p:nvSpPr>
            <p:cNvPr id="8" name="正方形/長方形 7"/>
            <p:cNvSpPr/>
            <p:nvPr/>
          </p:nvSpPr>
          <p:spPr>
            <a:xfrm>
              <a:off x="2807670" y="4052371"/>
              <a:ext cx="1822935" cy="400110"/>
            </a:xfrm>
            <a:prstGeom prst="rect">
              <a:avLst/>
            </a:prstGeom>
          </p:spPr>
          <p:txBody>
            <a:bodyPr wrap="none">
              <a:spAutoFit/>
            </a:bodyPr>
            <a:lstStyle/>
            <a:p>
              <a:pPr lvl="1">
                <a:spcBef>
                  <a:spcPts val="300"/>
                </a:spcBef>
                <a:spcAft>
                  <a:spcPts val="300"/>
                </a:spcAft>
              </a:pPr>
              <a:r>
                <a:rPr lang="ja-JP" altLang="en-US" sz="2000" dirty="0" smtClean="0">
                  <a:latin typeface="+mn-ea"/>
                  <a:ea typeface="+mn-ea"/>
                </a:rPr>
                <a:t>約</a:t>
              </a:r>
              <a:r>
                <a:rPr lang="en-US" altLang="ja-JP" sz="2000" dirty="0" smtClean="0">
                  <a:latin typeface="+mn-ea"/>
                  <a:ea typeface="+mn-ea"/>
                </a:rPr>
                <a:t>7.1</a:t>
              </a:r>
              <a:r>
                <a:rPr lang="ja-JP" altLang="en-US" sz="2000" dirty="0" smtClean="0">
                  <a:latin typeface="+mn-ea"/>
                  <a:ea typeface="+mn-ea"/>
                </a:rPr>
                <a:t>倍↑</a:t>
              </a:r>
              <a:endParaRPr lang="en-US" altLang="ja-JP" sz="2000" dirty="0" smtClean="0">
                <a:latin typeface="+mn-ea"/>
                <a:ea typeface="+mn-ea"/>
              </a:endParaRPr>
            </a:p>
          </p:txBody>
        </p:sp>
        <p:sp>
          <p:nvSpPr>
            <p:cNvPr id="9" name="正方形/長方形 8"/>
            <p:cNvSpPr/>
            <p:nvPr/>
          </p:nvSpPr>
          <p:spPr>
            <a:xfrm>
              <a:off x="4212723" y="4052371"/>
              <a:ext cx="1822935" cy="400110"/>
            </a:xfrm>
            <a:prstGeom prst="rect">
              <a:avLst/>
            </a:prstGeom>
          </p:spPr>
          <p:txBody>
            <a:bodyPr wrap="none">
              <a:spAutoFit/>
            </a:bodyPr>
            <a:lstStyle/>
            <a:p>
              <a:pPr lvl="1">
                <a:spcBef>
                  <a:spcPts val="300"/>
                </a:spcBef>
                <a:spcAft>
                  <a:spcPts val="300"/>
                </a:spcAft>
              </a:pPr>
              <a:r>
                <a:rPr lang="ja-JP" altLang="en-US" sz="2000" dirty="0" smtClean="0">
                  <a:latin typeface="+mn-ea"/>
                  <a:ea typeface="+mn-ea"/>
                </a:rPr>
                <a:t>約</a:t>
              </a:r>
              <a:r>
                <a:rPr lang="en-US" altLang="ja-JP" sz="2000" dirty="0" smtClean="0">
                  <a:latin typeface="+mn-ea"/>
                  <a:ea typeface="+mn-ea"/>
                </a:rPr>
                <a:t>4.1</a:t>
              </a:r>
              <a:r>
                <a:rPr lang="ja-JP" altLang="en-US" sz="2000" dirty="0" smtClean="0">
                  <a:latin typeface="+mn-ea"/>
                  <a:ea typeface="+mn-ea"/>
                </a:rPr>
                <a:t>倍↑</a:t>
              </a:r>
              <a:endParaRPr lang="en-US" altLang="ja-JP" sz="2000" dirty="0" smtClean="0">
                <a:latin typeface="+mn-ea"/>
                <a:ea typeface="+mn-ea"/>
              </a:endParaRPr>
            </a:p>
          </p:txBody>
        </p:sp>
        <p:sp>
          <p:nvSpPr>
            <p:cNvPr id="10" name="正方形/長方形 9"/>
            <p:cNvSpPr/>
            <p:nvPr/>
          </p:nvSpPr>
          <p:spPr>
            <a:xfrm>
              <a:off x="5937445" y="4052371"/>
              <a:ext cx="1822935" cy="400110"/>
            </a:xfrm>
            <a:prstGeom prst="rect">
              <a:avLst/>
            </a:prstGeom>
          </p:spPr>
          <p:txBody>
            <a:bodyPr wrap="none">
              <a:spAutoFit/>
            </a:bodyPr>
            <a:lstStyle/>
            <a:p>
              <a:pPr lvl="1">
                <a:spcBef>
                  <a:spcPts val="300"/>
                </a:spcBef>
                <a:spcAft>
                  <a:spcPts val="300"/>
                </a:spcAft>
              </a:pPr>
              <a:r>
                <a:rPr lang="ja-JP" altLang="en-US" sz="2000" dirty="0" smtClean="0">
                  <a:latin typeface="+mn-ea"/>
                  <a:ea typeface="+mn-ea"/>
                </a:rPr>
                <a:t>約</a:t>
              </a:r>
              <a:r>
                <a:rPr lang="en-US" altLang="ja-JP" sz="2000" dirty="0" smtClean="0">
                  <a:latin typeface="+mn-ea"/>
                  <a:ea typeface="+mn-ea"/>
                </a:rPr>
                <a:t>6.0</a:t>
              </a:r>
              <a:r>
                <a:rPr lang="ja-JP" altLang="en-US" sz="2000" dirty="0" smtClean="0">
                  <a:latin typeface="+mn-ea"/>
                  <a:ea typeface="+mn-ea"/>
                </a:rPr>
                <a:t>倍↑</a:t>
              </a:r>
              <a:endParaRPr lang="en-US" altLang="ja-JP" sz="2000" dirty="0" smtClean="0">
                <a:latin typeface="+mn-ea"/>
                <a:ea typeface="+mn-ea"/>
              </a:endParaRPr>
            </a:p>
          </p:txBody>
        </p:sp>
      </p:grpSp>
    </p:spTree>
    <p:extLst>
      <p:ext uri="{BB962C8B-B14F-4D97-AF65-F5344CB8AC3E}">
        <p14:creationId xmlns:p14="http://schemas.microsoft.com/office/powerpoint/2010/main" val="8485273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PostgreSQL</a:t>
            </a:r>
            <a:r>
              <a:rPr kumimoji="1" lang="ja-JP" altLang="en-US" dirty="0" err="1" smtClean="0"/>
              <a:t>の検</a:t>
            </a:r>
            <a:r>
              <a:rPr kumimoji="1" lang="ja-JP" altLang="en-US" dirty="0" smtClean="0"/>
              <a:t>出結果</a:t>
            </a:r>
            <a:r>
              <a:rPr lang="ja-JP" altLang="en-US" dirty="0" smtClean="0"/>
              <a:t>（</a:t>
            </a:r>
            <a:r>
              <a:rPr lang="en-US" altLang="ja-JP" dirty="0" smtClean="0"/>
              <a:t>1/2</a:t>
            </a:r>
            <a:r>
              <a:rPr lang="ja-JP" altLang="en-US" dirty="0" smtClean="0"/>
              <a:t>）</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25</a:t>
            </a:fld>
            <a:endParaRPr lang="en-US" altLang="ja-JP"/>
          </a:p>
        </p:txBody>
      </p:sp>
      <p:graphicFrame>
        <p:nvGraphicFramePr>
          <p:cNvPr id="5" name="表 4"/>
          <p:cNvGraphicFramePr>
            <a:graphicFrameLocks noGrp="1"/>
          </p:cNvGraphicFramePr>
          <p:nvPr>
            <p:extLst/>
          </p:nvPr>
        </p:nvGraphicFramePr>
        <p:xfrm>
          <a:off x="669969" y="1777940"/>
          <a:ext cx="7926764" cy="2966720"/>
        </p:xfrm>
        <a:graphic>
          <a:graphicData uri="http://schemas.openxmlformats.org/drawingml/2006/table">
            <a:tbl>
              <a:tblPr firstRow="1" bandRow="1">
                <a:tableStyleId>{72833802-FEF1-4C79-8D5D-14CF1EAF98D9}</a:tableStyleId>
              </a:tblPr>
              <a:tblGrid>
                <a:gridCol w="2597758">
                  <a:extLst>
                    <a:ext uri="{9D8B030D-6E8A-4147-A177-3AD203B41FA5}">
                      <a16:colId xmlns:a16="http://schemas.microsoft.com/office/drawing/2014/main" val="20000"/>
                    </a:ext>
                  </a:extLst>
                </a:gridCol>
                <a:gridCol w="2143781">
                  <a:extLst>
                    <a:ext uri="{9D8B030D-6E8A-4147-A177-3AD203B41FA5}">
                      <a16:colId xmlns:a16="http://schemas.microsoft.com/office/drawing/2014/main" val="20001"/>
                    </a:ext>
                  </a:extLst>
                </a:gridCol>
                <a:gridCol w="3185225">
                  <a:extLst>
                    <a:ext uri="{9D8B030D-6E8A-4147-A177-3AD203B41FA5}">
                      <a16:colId xmlns:a16="http://schemas.microsoft.com/office/drawing/2014/main" val="20002"/>
                    </a:ext>
                  </a:extLst>
                </a:gridCol>
              </a:tblGrid>
              <a:tr h="370840">
                <a:tc rowSpan="2">
                  <a:txBody>
                    <a:bodyPr/>
                    <a:lstStyle/>
                    <a:p>
                      <a:pPr algn="ctr">
                        <a:lnSpc>
                          <a:spcPct val="200000"/>
                        </a:lnSpc>
                      </a:pPr>
                      <a:r>
                        <a:rPr kumimoji="1" lang="ja-JP" altLang="en-US" sz="1800" dirty="0" smtClean="0">
                          <a:solidFill>
                            <a:schemeClr val="bg1"/>
                          </a:solidFill>
                        </a:rPr>
                        <a:t>ツール</a:t>
                      </a:r>
                      <a:endParaRPr kumimoji="1" lang="ja-JP" altLang="en-US" sz="1800" dirty="0">
                        <a:solidFill>
                          <a:schemeClr val="bg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gridSpan="2">
                  <a:txBody>
                    <a:bodyPr/>
                    <a:lstStyle/>
                    <a:p>
                      <a:pPr algn="ctr"/>
                      <a:r>
                        <a:rPr kumimoji="1" lang="en-US" altLang="ja-JP" sz="1800" dirty="0" smtClean="0"/>
                        <a:t>1000</a:t>
                      </a:r>
                      <a:r>
                        <a:rPr kumimoji="1" lang="ja-JP" altLang="en-US" sz="1800" dirty="0" smtClean="0"/>
                        <a:t>コミット目</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hMerge="1">
                  <a:txBody>
                    <a:bodyPr/>
                    <a:lstStyle/>
                    <a:p>
                      <a:pPr algn="ct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2133976880"/>
                  </a:ext>
                </a:extLst>
              </a:tr>
              <a:tr h="370840">
                <a:tc vMerge="1">
                  <a:txBody>
                    <a:bodyPr/>
                    <a:lstStyle/>
                    <a:p>
                      <a:pPr algn="ctr"/>
                      <a:endParaRPr kumimoji="1" lang="ja-JP" altLang="en-US" sz="1800" dirty="0">
                        <a:solidFill>
                          <a:schemeClr val="bg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accent2"/>
                    </a:solidFill>
                  </a:tcPr>
                </a:tc>
                <a:tc>
                  <a:txBody>
                    <a:bodyPr/>
                    <a:lstStyle/>
                    <a:p>
                      <a:pPr algn="ctr"/>
                      <a:r>
                        <a:rPr kumimoji="1" lang="ja-JP" altLang="en-US" sz="1800" b="1" dirty="0" smtClean="0">
                          <a:solidFill>
                            <a:schemeClr val="bg1"/>
                          </a:solidFill>
                        </a:rPr>
                        <a:t>クローンペア数</a:t>
                      </a:r>
                      <a:endParaRPr kumimoji="1" lang="ja-JP" altLang="en-US" sz="1800" b="1" dirty="0">
                        <a:solidFill>
                          <a:schemeClr val="bg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accent2"/>
                    </a:solidFill>
                  </a:tcPr>
                </a:tc>
                <a:tc>
                  <a:txBody>
                    <a:bodyPr/>
                    <a:lstStyle/>
                    <a:p>
                      <a:pPr algn="ctr"/>
                      <a:r>
                        <a:rPr kumimoji="1" lang="ja-JP" altLang="en-US" sz="1800" b="1" dirty="0" smtClean="0">
                          <a:solidFill>
                            <a:schemeClr val="bg1"/>
                          </a:solidFill>
                        </a:rPr>
                        <a:t>適合率</a:t>
                      </a:r>
                      <a:endParaRPr kumimoji="1" lang="ja-JP" altLang="en-US" sz="1800" b="1" dirty="0">
                        <a:solidFill>
                          <a:schemeClr val="bg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370840">
                <a:tc>
                  <a:txBody>
                    <a:bodyPr/>
                    <a:lstStyle/>
                    <a:p>
                      <a:pPr lvl="0" algn="l"/>
                      <a:r>
                        <a:rPr kumimoji="1" lang="en-US" altLang="ja-JP" sz="1800" dirty="0" err="1" smtClean="0"/>
                        <a:t>CCVolti</a:t>
                      </a:r>
                      <a:r>
                        <a:rPr kumimoji="1" lang="en-US" altLang="ja-JP" sz="1800" baseline="0" dirty="0" smtClean="0"/>
                        <a:t> (TF-IDF)</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t>6424</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t>0.97</a:t>
                      </a:r>
                      <a:r>
                        <a:rPr kumimoji="1" lang="en-US" altLang="ja-JP" sz="1800" baseline="0" dirty="0" smtClean="0"/>
                        <a:t> (291/300)</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lvl="0" algn="l"/>
                      <a:r>
                        <a:rPr kumimoji="1" lang="en-US" altLang="ja-JP" sz="1800" dirty="0" err="1" smtClean="0"/>
                        <a:t>CCVolti</a:t>
                      </a:r>
                      <a:r>
                        <a:rPr kumimoji="1" lang="en-US" altLang="ja-JP" sz="1800" baseline="0" dirty="0" smtClean="0"/>
                        <a:t> (TF-IDF EX DIM)</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t>6421</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t>0.97</a:t>
                      </a:r>
                      <a:r>
                        <a:rPr kumimoji="1" lang="en-US" altLang="ja-JP" sz="1800" baseline="0" dirty="0" smtClean="0"/>
                        <a:t> (290/300)</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pPr lvl="0" algn="l"/>
                      <a:r>
                        <a:rPr kumimoji="1" lang="ja-JP" altLang="en-US" sz="1800" dirty="0" smtClean="0">
                          <a:solidFill>
                            <a:srgbClr val="FF0000"/>
                          </a:solidFill>
                        </a:rPr>
                        <a:t>本手法（</a:t>
                      </a:r>
                      <a:r>
                        <a:rPr kumimoji="1" lang="en-US" altLang="ja-JP" sz="1800" dirty="0" smtClean="0">
                          <a:solidFill>
                            <a:srgbClr val="FF0000"/>
                          </a:solidFill>
                        </a:rPr>
                        <a:t>IDF</a:t>
                      </a:r>
                      <a:r>
                        <a:rPr kumimoji="1" lang="ja-JP" altLang="en-US" sz="1800" dirty="0" smtClean="0">
                          <a:solidFill>
                            <a:srgbClr val="FF0000"/>
                          </a:solidFill>
                        </a:rPr>
                        <a:t>固定）</a:t>
                      </a:r>
                      <a:endParaRPr kumimoji="1" lang="ja-JP" altLang="en-US" sz="1800" dirty="0">
                        <a:solidFill>
                          <a:srgbClr val="FF0000"/>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1800" dirty="0" smtClean="0">
                          <a:solidFill>
                            <a:srgbClr val="FF0000"/>
                          </a:solidFill>
                        </a:rPr>
                        <a:t>6666</a:t>
                      </a:r>
                      <a:endParaRPr kumimoji="1" lang="ja-JP" altLang="en-US" sz="1800" dirty="0">
                        <a:solidFill>
                          <a:srgbClr val="FF0000"/>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1800" dirty="0" smtClean="0">
                          <a:solidFill>
                            <a:srgbClr val="FF0000"/>
                          </a:solidFill>
                        </a:rPr>
                        <a:t> </a:t>
                      </a:r>
                      <a:r>
                        <a:rPr kumimoji="1" lang="en-US" altLang="ja-JP" sz="1800" dirty="0" smtClean="0">
                          <a:solidFill>
                            <a:schemeClr val="tx1"/>
                          </a:solidFill>
                        </a:rPr>
                        <a:t>0.98</a:t>
                      </a:r>
                      <a:r>
                        <a:rPr kumimoji="1" lang="en-US" altLang="ja-JP" sz="1800" baseline="0" dirty="0" smtClean="0">
                          <a:solidFill>
                            <a:schemeClr val="tx1"/>
                          </a:solidFill>
                        </a:rPr>
                        <a:t> (293/300)</a:t>
                      </a:r>
                      <a:endParaRPr kumimoji="1" lang="ja-JP" altLang="en-US" sz="1800" dirty="0">
                        <a:solidFill>
                          <a:schemeClr val="tx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pPr lvl="0" algn="l"/>
                      <a:r>
                        <a:rPr kumimoji="1" lang="en-US" altLang="ja-JP" sz="1800" dirty="0" err="1" smtClean="0"/>
                        <a:t>CCVolti</a:t>
                      </a:r>
                      <a:r>
                        <a:rPr kumimoji="1" lang="en-US" altLang="ja-JP" sz="1800" baseline="0" dirty="0" smtClean="0"/>
                        <a:t> (</a:t>
                      </a:r>
                      <a:r>
                        <a:rPr kumimoji="1" lang="en-US" altLang="ja-JP" sz="1800" baseline="0" dirty="0" err="1" smtClean="0"/>
                        <a:t>BoW</a:t>
                      </a:r>
                      <a:r>
                        <a:rPr kumimoji="1" lang="en-US" altLang="ja-JP" sz="1800" baseline="0" dirty="0" smtClean="0"/>
                        <a:t>)</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t>8943</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t>0.97</a:t>
                      </a:r>
                      <a:r>
                        <a:rPr kumimoji="1" lang="en-US" altLang="ja-JP" sz="1800" baseline="0" dirty="0" smtClean="0"/>
                        <a:t> (290/300)</a:t>
                      </a:r>
                      <a:endParaRPr kumimoji="1" lang="ja-JP" altLang="en-US" sz="1800" dirty="0" smtClean="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849600168"/>
                  </a:ext>
                </a:extLst>
              </a:tr>
              <a:tr h="370840">
                <a:tc>
                  <a:txBody>
                    <a:bodyPr/>
                    <a:lstStyle/>
                    <a:p>
                      <a:pPr lvl="0" algn="l"/>
                      <a:r>
                        <a:rPr kumimoji="1" lang="en-US" altLang="ja-JP" sz="1800" dirty="0" err="1" smtClean="0"/>
                        <a:t>CCVolti</a:t>
                      </a:r>
                      <a:r>
                        <a:rPr kumimoji="1" lang="en-US" altLang="ja-JP" sz="1800" baseline="0" dirty="0" smtClean="0"/>
                        <a:t> (</a:t>
                      </a:r>
                      <a:r>
                        <a:rPr kumimoji="1" lang="en-US" altLang="ja-JP" sz="1800" baseline="0" dirty="0" err="1" smtClean="0"/>
                        <a:t>BoW</a:t>
                      </a:r>
                      <a:r>
                        <a:rPr kumimoji="1" lang="en-US" altLang="ja-JP" sz="1800" baseline="0" dirty="0" smtClean="0"/>
                        <a:t> EX DIM)</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t>8897</a:t>
                      </a:r>
                      <a:endParaRPr kumimoji="1" lang="ja-JP" altLang="en-US" sz="1800"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t>0.97</a:t>
                      </a:r>
                      <a:r>
                        <a:rPr kumimoji="1" lang="en-US" altLang="ja-JP" sz="1800" baseline="0" dirty="0" smtClean="0"/>
                        <a:t> (290/300)</a:t>
                      </a:r>
                      <a:endParaRPr kumimoji="1" lang="ja-JP" altLang="en-US" sz="1800" dirty="0" smtClean="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378864888"/>
                  </a:ext>
                </a:extLst>
              </a:tr>
              <a:tr h="370840">
                <a:tc>
                  <a:txBody>
                    <a:bodyPr/>
                    <a:lstStyle/>
                    <a:p>
                      <a:pPr lvl="0" algn="l"/>
                      <a:r>
                        <a:rPr kumimoji="1" lang="ja-JP" altLang="en-US" sz="1800" dirty="0" smtClean="0">
                          <a:solidFill>
                            <a:srgbClr val="FF0000"/>
                          </a:solidFill>
                        </a:rPr>
                        <a:t>本手法（</a:t>
                      </a:r>
                      <a:r>
                        <a:rPr kumimoji="1" lang="en-US" altLang="ja-JP" sz="1800" dirty="0" err="1" smtClean="0">
                          <a:solidFill>
                            <a:srgbClr val="FF0000"/>
                          </a:solidFill>
                        </a:rPr>
                        <a:t>BoW</a:t>
                      </a:r>
                      <a:r>
                        <a:rPr kumimoji="1" lang="ja-JP" altLang="en-US" sz="1800" dirty="0" smtClean="0">
                          <a:solidFill>
                            <a:srgbClr val="FF0000"/>
                          </a:solidFill>
                        </a:rPr>
                        <a:t>採用）</a:t>
                      </a:r>
                      <a:endParaRPr kumimoji="1" lang="ja-JP" altLang="en-US" sz="1800" dirty="0">
                        <a:solidFill>
                          <a:srgbClr val="FF0000"/>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800" dirty="0" smtClean="0">
                          <a:solidFill>
                            <a:srgbClr val="FF0000"/>
                          </a:solidFill>
                        </a:rPr>
                        <a:t>9274</a:t>
                      </a:r>
                      <a:endParaRPr kumimoji="1" lang="ja-JP" altLang="en-US" sz="1800" dirty="0">
                        <a:solidFill>
                          <a:srgbClr val="FF0000"/>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solidFill>
                            <a:schemeClr val="tx1"/>
                          </a:solidFill>
                        </a:rPr>
                        <a:t>0.98</a:t>
                      </a:r>
                      <a:r>
                        <a:rPr kumimoji="1" lang="en-US" altLang="ja-JP" sz="1800" baseline="0" dirty="0" smtClean="0">
                          <a:solidFill>
                            <a:schemeClr val="tx1"/>
                          </a:solidFill>
                        </a:rPr>
                        <a:t> (293/300)</a:t>
                      </a:r>
                      <a:endParaRPr kumimoji="1" lang="ja-JP" altLang="en-US" sz="1800" dirty="0" smtClean="0">
                        <a:solidFill>
                          <a:schemeClr val="tx1"/>
                        </a:solidFill>
                      </a:endParaRPr>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4255360541"/>
                  </a:ext>
                </a:extLst>
              </a:tr>
            </a:tbl>
          </a:graphicData>
        </a:graphic>
      </p:graphicFrame>
    </p:spTree>
    <p:extLst>
      <p:ext uri="{BB962C8B-B14F-4D97-AF65-F5344CB8AC3E}">
        <p14:creationId xmlns:p14="http://schemas.microsoft.com/office/powerpoint/2010/main" val="14381601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検出結果の非一貫性の軽減</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26</a:t>
            </a:fld>
            <a:endParaRPr lang="en-US" altLang="ja-JP"/>
          </a:p>
        </p:txBody>
      </p:sp>
      <p:sp>
        <p:nvSpPr>
          <p:cNvPr id="118" name="コンテンツ プレースホルダー 2"/>
          <p:cNvSpPr>
            <a:spLocks noGrp="1"/>
          </p:cNvSpPr>
          <p:nvPr>
            <p:ph idx="1"/>
          </p:nvPr>
        </p:nvSpPr>
        <p:spPr>
          <a:xfrm>
            <a:off x="457200" y="5656217"/>
            <a:ext cx="8369387" cy="807381"/>
          </a:xfrm>
        </p:spPr>
        <p:txBody>
          <a:bodyPr/>
          <a:lstStyle/>
          <a:p>
            <a:pPr marL="0" indent="0">
              <a:buNone/>
            </a:pPr>
            <a:r>
              <a:rPr lang="ja-JP" altLang="en-US" sz="2000" dirty="0" smtClean="0"/>
              <a:t>バージョン間で変更なしのコードクローンは，新バージョンにおいてもコードクローンだと判定することで，</a:t>
            </a:r>
            <a:r>
              <a:rPr lang="ja-JP" altLang="en-US" sz="2000" dirty="0" smtClean="0">
                <a:solidFill>
                  <a:srgbClr val="FF0000"/>
                </a:solidFill>
              </a:rPr>
              <a:t>検出結果の非一貫性を軽減可能</a:t>
            </a:r>
            <a:endParaRPr lang="en-US" altLang="ja-JP" sz="2000" dirty="0" smtClean="0">
              <a:solidFill>
                <a:srgbClr val="FF0000"/>
              </a:solidFill>
            </a:endParaRPr>
          </a:p>
        </p:txBody>
      </p:sp>
      <p:grpSp>
        <p:nvGrpSpPr>
          <p:cNvPr id="168" name="グループ化 167"/>
          <p:cNvGrpSpPr/>
          <p:nvPr/>
        </p:nvGrpSpPr>
        <p:grpSpPr>
          <a:xfrm>
            <a:off x="481992" y="3602419"/>
            <a:ext cx="5105400" cy="1893614"/>
            <a:chOff x="215900" y="1662544"/>
            <a:chExt cx="5105400" cy="1893614"/>
          </a:xfrm>
        </p:grpSpPr>
        <p:grpSp>
          <p:nvGrpSpPr>
            <p:cNvPr id="144" name="グループ化 143"/>
            <p:cNvGrpSpPr/>
            <p:nvPr/>
          </p:nvGrpSpPr>
          <p:grpSpPr>
            <a:xfrm>
              <a:off x="342900" y="2007534"/>
              <a:ext cx="3403865" cy="1230906"/>
              <a:chOff x="342900" y="1739526"/>
              <a:chExt cx="3403865" cy="1230906"/>
            </a:xfrm>
          </p:grpSpPr>
          <p:cxnSp>
            <p:nvCxnSpPr>
              <p:cNvPr id="63" name="直線矢印コネクタ 62"/>
              <p:cNvCxnSpPr/>
              <p:nvPr/>
            </p:nvCxnSpPr>
            <p:spPr>
              <a:xfrm>
                <a:off x="1588387" y="2302232"/>
                <a:ext cx="2158378" cy="5742"/>
              </a:xfrm>
              <a:prstGeom prst="straightConnector1">
                <a:avLst/>
              </a:prstGeom>
              <a:ln w="25400">
                <a:solidFill>
                  <a:schemeClr val="tx1"/>
                </a:solidFill>
                <a:headEnd type="none" w="lg" len="lg"/>
                <a:tailEnd type="triangle" w="lg" len="lg"/>
              </a:ln>
            </p:spPr>
            <p:style>
              <a:lnRef idx="1">
                <a:schemeClr val="accent1"/>
              </a:lnRef>
              <a:fillRef idx="0">
                <a:schemeClr val="accent1"/>
              </a:fillRef>
              <a:effectRef idx="0">
                <a:schemeClr val="accent1"/>
              </a:effectRef>
              <a:fontRef idx="minor">
                <a:schemeClr val="tx1"/>
              </a:fontRef>
            </p:style>
          </p:cxnSp>
          <p:grpSp>
            <p:nvGrpSpPr>
              <p:cNvPr id="80" name="グループ化 79"/>
              <p:cNvGrpSpPr/>
              <p:nvPr/>
            </p:nvGrpSpPr>
            <p:grpSpPr>
              <a:xfrm>
                <a:off x="342900" y="1739526"/>
                <a:ext cx="1708004" cy="1230906"/>
                <a:chOff x="1401758" y="1867739"/>
                <a:chExt cx="1708004" cy="1274595"/>
              </a:xfrm>
            </p:grpSpPr>
            <p:grpSp>
              <p:nvGrpSpPr>
                <p:cNvPr id="31" name="グループ化 30"/>
                <p:cNvGrpSpPr/>
                <p:nvPr/>
              </p:nvGrpSpPr>
              <p:grpSpPr>
                <a:xfrm>
                  <a:off x="1401758" y="1867739"/>
                  <a:ext cx="1708004" cy="1274595"/>
                  <a:chOff x="1601754" y="1741206"/>
                  <a:chExt cx="799307" cy="395714"/>
                </a:xfrm>
              </p:grpSpPr>
              <p:sp>
                <p:nvSpPr>
                  <p:cNvPr id="40" name="角丸四角形 39"/>
                  <p:cNvSpPr/>
                  <p:nvPr/>
                </p:nvSpPr>
                <p:spPr>
                  <a:xfrm>
                    <a:off x="1601754" y="1818446"/>
                    <a:ext cx="799307" cy="318474"/>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latin typeface="Segoe UI" panose="020B0502040204020203" pitchFamily="34" charset="0"/>
                      <a:ea typeface="メイリオ" panose="020B0604030504040204" pitchFamily="50" charset="-128"/>
                    </a:endParaRPr>
                  </a:p>
                </p:txBody>
              </p:sp>
              <p:grpSp>
                <p:nvGrpSpPr>
                  <p:cNvPr id="41" name="グループ化 40"/>
                  <p:cNvGrpSpPr/>
                  <p:nvPr/>
                </p:nvGrpSpPr>
                <p:grpSpPr>
                  <a:xfrm>
                    <a:off x="1601754" y="1741206"/>
                    <a:ext cx="799307" cy="105506"/>
                    <a:chOff x="3819260" y="2966286"/>
                    <a:chExt cx="2095586" cy="207241"/>
                  </a:xfrm>
                  <a:solidFill>
                    <a:schemeClr val="bg1"/>
                  </a:solidFill>
                </p:grpSpPr>
                <p:sp useBgFill="1">
                  <p:nvSpPr>
                    <p:cNvPr id="53" name="角丸四角形 52"/>
                    <p:cNvSpPr/>
                    <p:nvPr/>
                  </p:nvSpPr>
                  <p:spPr>
                    <a:xfrm>
                      <a:off x="3819260" y="2966286"/>
                      <a:ext cx="2095586" cy="207241"/>
                    </a:xfrm>
                    <a:prstGeom prst="roundRect">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latin typeface="Segoe UI" panose="020B0502040204020203" pitchFamily="34" charset="0"/>
                        <a:ea typeface="メイリオ" panose="020B0604030504040204" pitchFamily="50" charset="-128"/>
                      </a:endParaRPr>
                    </a:p>
                  </p:txBody>
                </p:sp>
                <p:sp>
                  <p:nvSpPr>
                    <p:cNvPr id="54" name="テキスト ボックス 53"/>
                    <p:cNvSpPr txBox="1"/>
                    <p:nvPr/>
                  </p:nvSpPr>
                  <p:spPr>
                    <a:xfrm>
                      <a:off x="3936124" y="3015996"/>
                      <a:ext cx="1861856" cy="155482"/>
                    </a:xfrm>
                    <a:prstGeom prst="rect">
                      <a:avLst/>
                    </a:prstGeom>
                    <a:grpFill/>
                    <a:ln w="25400" cap="rnd">
                      <a:noFill/>
                      <a:bevel/>
                    </a:ln>
                  </p:spPr>
                  <p:txBody>
                    <a:bodyPr wrap="square" lIns="0" tIns="0" rIns="0" bIns="0" rtlCol="0">
                      <a:spAutoFit/>
                    </a:bodyPr>
                    <a:lstStyle/>
                    <a:p>
                      <a:pPr algn="ctr"/>
                      <a:r>
                        <a:rPr lang="ja-JP" altLang="en-US" sz="1600" dirty="0" smtClean="0">
                          <a:latin typeface="Segoe UI" panose="020B0502040204020203" pitchFamily="34" charset="0"/>
                          <a:ea typeface="メイリオ" panose="020B0604030504040204" pitchFamily="50" charset="-128"/>
                        </a:rPr>
                        <a:t>クローン</a:t>
                      </a:r>
                      <a:r>
                        <a:rPr lang="ja-JP" altLang="en-US" sz="1600" dirty="0">
                          <a:latin typeface="Segoe UI" panose="020B0502040204020203" pitchFamily="34" charset="0"/>
                          <a:ea typeface="メイリオ" panose="020B0604030504040204" pitchFamily="50" charset="-128"/>
                        </a:rPr>
                        <a:t>ペア</a:t>
                      </a:r>
                      <a:r>
                        <a:rPr lang="ja-JP" altLang="en-US" sz="1600" dirty="0" smtClean="0">
                          <a:latin typeface="Segoe UI" panose="020B0502040204020203" pitchFamily="34" charset="0"/>
                          <a:ea typeface="メイリオ" panose="020B0604030504040204" pitchFamily="50" charset="-128"/>
                        </a:rPr>
                        <a:t> </a:t>
                      </a:r>
                      <a:r>
                        <a:rPr lang="en-US" altLang="ja-JP" sz="1600" dirty="0">
                          <a:latin typeface="Segoe UI" panose="020B0502040204020203" pitchFamily="34" charset="0"/>
                          <a:ea typeface="メイリオ" panose="020B0604030504040204" pitchFamily="50" charset="-128"/>
                        </a:rPr>
                        <a:t>B</a:t>
                      </a:r>
                      <a:endParaRPr kumimoji="1" lang="ja-JP" altLang="en-US" sz="1600" dirty="0">
                        <a:latin typeface="Segoe UI" panose="020B0502040204020203" pitchFamily="34" charset="0"/>
                        <a:ea typeface="メイリオ" panose="020B0604030504040204" pitchFamily="50" charset="-128"/>
                      </a:endParaRPr>
                    </a:p>
                  </p:txBody>
                </p:sp>
              </p:grpSp>
            </p:grpSp>
            <p:sp>
              <p:nvSpPr>
                <p:cNvPr id="129" name="Freeform 13"/>
                <p:cNvSpPr>
                  <a:spLocks/>
                </p:cNvSpPr>
                <p:nvPr/>
              </p:nvSpPr>
              <p:spPr bwMode="auto">
                <a:xfrm>
                  <a:off x="1688167" y="2289509"/>
                  <a:ext cx="959078" cy="32181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tx1">
                    <a:lumMod val="25000"/>
                    <a:lumOff val="75000"/>
                  </a:schemeClr>
                </a:solidFill>
                <a:ln w="9525" cap="rnd">
                  <a:solidFill>
                    <a:schemeClr val="tx1"/>
                  </a:solidFill>
                  <a:round/>
                  <a:headEnd/>
                  <a:tailEnd/>
                </a:ln>
              </p:spPr>
              <p:txBody>
                <a:bodyPr/>
                <a:lstStyle/>
                <a:p>
                  <a:endParaRPr lang="ja-JP" altLang="ja-JP" sz="1050" b="1" u="sng">
                    <a:latin typeface="Calibri" panose="020F0502020204030204" pitchFamily="34" charset="0"/>
                    <a:ea typeface="MS UI Gothic" pitchFamily="50" charset="-128"/>
                    <a:cs typeface="Calibri" panose="020F0502020204030204" pitchFamily="34" charset="0"/>
                  </a:endParaRPr>
                </a:p>
              </p:txBody>
            </p:sp>
            <p:sp>
              <p:nvSpPr>
                <p:cNvPr id="150" name="Freeform 13"/>
                <p:cNvSpPr>
                  <a:spLocks/>
                </p:cNvSpPr>
                <p:nvPr/>
              </p:nvSpPr>
              <p:spPr bwMode="auto">
                <a:xfrm>
                  <a:off x="1688167" y="2734905"/>
                  <a:ext cx="959078" cy="32181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tx1">
                    <a:lumMod val="25000"/>
                    <a:lumOff val="75000"/>
                  </a:schemeClr>
                </a:solidFill>
                <a:ln w="9525" cap="rnd">
                  <a:solidFill>
                    <a:schemeClr val="tx1"/>
                  </a:solidFill>
                  <a:round/>
                  <a:headEnd/>
                  <a:tailEnd/>
                </a:ln>
              </p:spPr>
              <p:txBody>
                <a:bodyPr/>
                <a:lstStyle/>
                <a:p>
                  <a:endParaRPr lang="ja-JP" altLang="ja-JP" sz="1050" b="1" u="sng">
                    <a:latin typeface="Calibri" panose="020F0502020204030204" pitchFamily="34" charset="0"/>
                    <a:ea typeface="MS UI Gothic" pitchFamily="50" charset="-128"/>
                    <a:cs typeface="Calibri" panose="020F0502020204030204" pitchFamily="34" charset="0"/>
                  </a:endParaRPr>
                </a:p>
              </p:txBody>
            </p:sp>
          </p:grpSp>
          <p:sp useBgFill="1">
            <p:nvSpPr>
              <p:cNvPr id="92" name="テキスト ボックス 91"/>
              <p:cNvSpPr txBox="1"/>
              <p:nvPr/>
            </p:nvSpPr>
            <p:spPr>
              <a:xfrm>
                <a:off x="2235532" y="2146839"/>
                <a:ext cx="1005403" cy="338554"/>
              </a:xfrm>
              <a:prstGeom prst="rect">
                <a:avLst/>
              </a:prstGeom>
              <a:ln>
                <a:solidFill>
                  <a:schemeClr val="tx1"/>
                </a:solidFill>
              </a:ln>
            </p:spPr>
            <p:txBody>
              <a:bodyPr wrap="none" rtlCol="0">
                <a:spAutoFit/>
              </a:bodyPr>
              <a:lstStyle/>
              <a:p>
                <a:r>
                  <a:rPr lang="ja-JP" altLang="en-US" sz="1600" dirty="0">
                    <a:latin typeface="Segoe UI" panose="020B0502040204020203" pitchFamily="34" charset="0"/>
                    <a:ea typeface="メイリオ" panose="020B0604030504040204" pitchFamily="50" charset="-128"/>
                  </a:rPr>
                  <a:t>変更</a:t>
                </a:r>
                <a:r>
                  <a:rPr lang="ja-JP" altLang="en-US" sz="1600" dirty="0" smtClean="0">
                    <a:latin typeface="Segoe UI" panose="020B0502040204020203" pitchFamily="34" charset="0"/>
                    <a:ea typeface="メイリオ" panose="020B0604030504040204" pitchFamily="50" charset="-128"/>
                  </a:rPr>
                  <a:t>なし</a:t>
                </a:r>
                <a:endParaRPr kumimoji="1" lang="ja-JP" altLang="en-US" sz="1600" dirty="0">
                  <a:latin typeface="Segoe UI" panose="020B0502040204020203" pitchFamily="34" charset="0"/>
                  <a:ea typeface="メイリオ" panose="020B0604030504040204" pitchFamily="50" charset="-128"/>
                </a:endParaRPr>
              </a:p>
            </p:txBody>
          </p:sp>
          <p:cxnSp>
            <p:nvCxnSpPr>
              <p:cNvPr id="140" name="直線矢印コネクタ 139"/>
              <p:cNvCxnSpPr/>
              <p:nvPr/>
            </p:nvCxnSpPr>
            <p:spPr>
              <a:xfrm flipV="1">
                <a:off x="1588387" y="2708201"/>
                <a:ext cx="2148985" cy="3234"/>
              </a:xfrm>
              <a:prstGeom prst="straightConnector1">
                <a:avLst/>
              </a:prstGeom>
              <a:ln w="25400">
                <a:solidFill>
                  <a:schemeClr val="tx1"/>
                </a:solidFill>
                <a:headEnd type="none" w="lg" len="lg"/>
                <a:tailEnd type="triangle" w="lg" len="lg"/>
              </a:ln>
            </p:spPr>
            <p:style>
              <a:lnRef idx="1">
                <a:schemeClr val="accent1"/>
              </a:lnRef>
              <a:fillRef idx="0">
                <a:schemeClr val="accent1"/>
              </a:fillRef>
              <a:effectRef idx="0">
                <a:schemeClr val="accent1"/>
              </a:effectRef>
              <a:fontRef idx="minor">
                <a:schemeClr val="tx1"/>
              </a:fontRef>
            </p:style>
          </p:cxnSp>
          <p:sp useBgFill="1">
            <p:nvSpPr>
              <p:cNvPr id="95" name="テキスト ボックス 94"/>
              <p:cNvSpPr txBox="1"/>
              <p:nvPr/>
            </p:nvSpPr>
            <p:spPr>
              <a:xfrm>
                <a:off x="2225400" y="2579170"/>
                <a:ext cx="1005403" cy="338554"/>
              </a:xfrm>
              <a:prstGeom prst="rect">
                <a:avLst/>
              </a:prstGeom>
              <a:ln>
                <a:solidFill>
                  <a:schemeClr val="tx1"/>
                </a:solidFill>
              </a:ln>
            </p:spPr>
            <p:txBody>
              <a:bodyPr wrap="none" rtlCol="0">
                <a:spAutoFit/>
              </a:bodyPr>
              <a:lstStyle/>
              <a:p>
                <a:r>
                  <a:rPr lang="ja-JP" altLang="en-US" sz="1600" dirty="0">
                    <a:latin typeface="Segoe UI" panose="020B0502040204020203" pitchFamily="34" charset="0"/>
                    <a:ea typeface="メイリオ" panose="020B0604030504040204" pitchFamily="50" charset="-128"/>
                  </a:rPr>
                  <a:t>変更</a:t>
                </a:r>
                <a:r>
                  <a:rPr lang="ja-JP" altLang="en-US" sz="1600" dirty="0" smtClean="0">
                    <a:latin typeface="Segoe UI" panose="020B0502040204020203" pitchFamily="34" charset="0"/>
                    <a:ea typeface="メイリオ" panose="020B0604030504040204" pitchFamily="50" charset="-128"/>
                  </a:rPr>
                  <a:t>なし</a:t>
                </a:r>
                <a:endParaRPr kumimoji="1" lang="ja-JP" altLang="en-US" sz="1600" dirty="0">
                  <a:latin typeface="Segoe UI" panose="020B0502040204020203" pitchFamily="34" charset="0"/>
                  <a:ea typeface="メイリオ" panose="020B0604030504040204" pitchFamily="50" charset="-128"/>
                </a:endParaRPr>
              </a:p>
            </p:txBody>
          </p:sp>
        </p:grpSp>
        <p:sp>
          <p:nvSpPr>
            <p:cNvPr id="145" name="コンテンツ プレースホルダー 2"/>
            <p:cNvSpPr txBox="1">
              <a:spLocks/>
            </p:cNvSpPr>
            <p:nvPr/>
          </p:nvSpPr>
          <p:spPr bwMode="auto">
            <a:xfrm>
              <a:off x="324841" y="1701739"/>
              <a:ext cx="1900559" cy="36677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1600" kern="0" dirty="0" smtClean="0"/>
                <a:t>変更なしの場合</a:t>
              </a:r>
              <a:endParaRPr lang="en-US" altLang="ja-JP" sz="1600" kern="0" dirty="0" smtClean="0"/>
            </a:p>
          </p:txBody>
        </p:sp>
        <p:sp>
          <p:nvSpPr>
            <p:cNvPr id="146" name="正方形/長方形 145"/>
            <p:cNvSpPr/>
            <p:nvPr/>
          </p:nvSpPr>
          <p:spPr>
            <a:xfrm>
              <a:off x="215900" y="1662544"/>
              <a:ext cx="5105400" cy="1893614"/>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7" name="テキスト ボックス 146"/>
            <p:cNvSpPr txBox="1"/>
            <p:nvPr/>
          </p:nvSpPr>
          <p:spPr>
            <a:xfrm>
              <a:off x="1002590" y="3217604"/>
              <a:ext cx="362600" cy="338553"/>
            </a:xfrm>
            <a:prstGeom prst="rect">
              <a:avLst/>
            </a:prstGeom>
            <a:noFill/>
          </p:spPr>
          <p:txBody>
            <a:bodyPr wrap="none" rtlCol="0">
              <a:spAutoFit/>
            </a:bodyPr>
            <a:lstStyle/>
            <a:p>
              <a:pPr algn="ctr"/>
              <a:r>
                <a:rPr lang="en-US" altLang="ja-JP" sz="1600" dirty="0" smtClean="0">
                  <a:latin typeface="+mn-lt"/>
                  <a:cs typeface="Calibri" panose="020F0502020204030204" pitchFamily="34" charset="0"/>
                </a:rPr>
                <a:t>V</a:t>
              </a:r>
              <a:r>
                <a:rPr lang="en-US" altLang="ja-JP" sz="2400" baseline="-16000" dirty="0" smtClean="0">
                  <a:latin typeface="+mn-lt"/>
                  <a:cs typeface="Calibri" panose="020F0502020204030204" pitchFamily="34" charset="0"/>
                </a:rPr>
                <a:t>i</a:t>
              </a:r>
            </a:p>
          </p:txBody>
        </p:sp>
        <p:sp>
          <p:nvSpPr>
            <p:cNvPr id="148" name="テキスト ボックス 147"/>
            <p:cNvSpPr txBox="1"/>
            <p:nvPr/>
          </p:nvSpPr>
          <p:spPr>
            <a:xfrm>
              <a:off x="4024847" y="3217604"/>
              <a:ext cx="614272" cy="338554"/>
            </a:xfrm>
            <a:prstGeom prst="rect">
              <a:avLst/>
            </a:prstGeom>
            <a:noFill/>
          </p:spPr>
          <p:txBody>
            <a:bodyPr wrap="none" rtlCol="0">
              <a:spAutoFit/>
            </a:bodyPr>
            <a:lstStyle/>
            <a:p>
              <a:pPr algn="ctr"/>
              <a:r>
                <a:rPr lang="en-US" altLang="ja-JP" sz="1600" dirty="0" smtClean="0">
                  <a:latin typeface="+mn-lt"/>
                  <a:cs typeface="Calibri" panose="020F0502020204030204" pitchFamily="34" charset="0"/>
                </a:rPr>
                <a:t>V</a:t>
              </a:r>
              <a:r>
                <a:rPr lang="en-US" altLang="ja-JP" sz="2400" baseline="-16000" dirty="0" smtClean="0">
                  <a:latin typeface="+mn-lt"/>
                  <a:cs typeface="Calibri" panose="020F0502020204030204" pitchFamily="34" charset="0"/>
                </a:rPr>
                <a:t>i+1</a:t>
              </a:r>
            </a:p>
          </p:txBody>
        </p:sp>
        <p:grpSp>
          <p:nvGrpSpPr>
            <p:cNvPr id="153" name="グループ化 152"/>
            <p:cNvGrpSpPr/>
            <p:nvPr/>
          </p:nvGrpSpPr>
          <p:grpSpPr>
            <a:xfrm>
              <a:off x="3450963" y="2007534"/>
              <a:ext cx="1708004" cy="1230906"/>
              <a:chOff x="1401758" y="1867739"/>
              <a:chExt cx="1708004" cy="1274595"/>
            </a:xfrm>
          </p:grpSpPr>
          <p:grpSp>
            <p:nvGrpSpPr>
              <p:cNvPr id="157" name="グループ化 156"/>
              <p:cNvGrpSpPr/>
              <p:nvPr/>
            </p:nvGrpSpPr>
            <p:grpSpPr>
              <a:xfrm>
                <a:off x="1401758" y="1867739"/>
                <a:ext cx="1708004" cy="1274595"/>
                <a:chOff x="1601754" y="1741206"/>
                <a:chExt cx="799307" cy="395714"/>
              </a:xfrm>
            </p:grpSpPr>
            <p:sp>
              <p:nvSpPr>
                <p:cNvPr id="160" name="角丸四角形 159"/>
                <p:cNvSpPr/>
                <p:nvPr/>
              </p:nvSpPr>
              <p:spPr>
                <a:xfrm>
                  <a:off x="1601754" y="1818446"/>
                  <a:ext cx="799307" cy="318474"/>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latin typeface="Segoe UI" panose="020B0502040204020203" pitchFamily="34" charset="0"/>
                    <a:ea typeface="メイリオ" panose="020B0604030504040204" pitchFamily="50" charset="-128"/>
                  </a:endParaRPr>
                </a:p>
              </p:txBody>
            </p:sp>
            <p:grpSp>
              <p:nvGrpSpPr>
                <p:cNvPr id="161" name="グループ化 160"/>
                <p:cNvGrpSpPr/>
                <p:nvPr/>
              </p:nvGrpSpPr>
              <p:grpSpPr>
                <a:xfrm>
                  <a:off x="1601754" y="1741206"/>
                  <a:ext cx="799307" cy="105506"/>
                  <a:chOff x="3819260" y="2966286"/>
                  <a:chExt cx="2095586" cy="207241"/>
                </a:xfrm>
                <a:solidFill>
                  <a:schemeClr val="bg1"/>
                </a:solidFill>
              </p:grpSpPr>
              <p:sp useBgFill="1">
                <p:nvSpPr>
                  <p:cNvPr id="162" name="角丸四角形 161"/>
                  <p:cNvSpPr/>
                  <p:nvPr/>
                </p:nvSpPr>
                <p:spPr>
                  <a:xfrm>
                    <a:off x="3819260" y="2966286"/>
                    <a:ext cx="2095586" cy="207241"/>
                  </a:xfrm>
                  <a:prstGeom prst="roundRect">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latin typeface="Segoe UI" panose="020B0502040204020203" pitchFamily="34" charset="0"/>
                      <a:ea typeface="メイリオ" panose="020B0604030504040204" pitchFamily="50" charset="-128"/>
                    </a:endParaRPr>
                  </a:p>
                </p:txBody>
              </p:sp>
              <p:sp>
                <p:nvSpPr>
                  <p:cNvPr id="163" name="テキスト ボックス 162"/>
                  <p:cNvSpPr txBox="1"/>
                  <p:nvPr/>
                </p:nvSpPr>
                <p:spPr>
                  <a:xfrm>
                    <a:off x="3936124" y="3015996"/>
                    <a:ext cx="1861856" cy="155482"/>
                  </a:xfrm>
                  <a:prstGeom prst="rect">
                    <a:avLst/>
                  </a:prstGeom>
                  <a:grpFill/>
                  <a:ln w="25400" cap="rnd">
                    <a:noFill/>
                    <a:bevel/>
                  </a:ln>
                </p:spPr>
                <p:txBody>
                  <a:bodyPr wrap="square" lIns="0" tIns="0" rIns="0" bIns="0" rtlCol="0">
                    <a:spAutoFit/>
                  </a:bodyPr>
                  <a:lstStyle/>
                  <a:p>
                    <a:pPr algn="ctr"/>
                    <a:r>
                      <a:rPr lang="ja-JP" altLang="en-US" sz="1600" dirty="0" smtClean="0">
                        <a:latin typeface="Segoe UI" panose="020B0502040204020203" pitchFamily="34" charset="0"/>
                        <a:ea typeface="メイリオ" panose="020B0604030504040204" pitchFamily="50" charset="-128"/>
                      </a:rPr>
                      <a:t>クローン</a:t>
                    </a:r>
                    <a:r>
                      <a:rPr lang="ja-JP" altLang="en-US" sz="1600" dirty="0">
                        <a:latin typeface="Segoe UI" panose="020B0502040204020203" pitchFamily="34" charset="0"/>
                        <a:ea typeface="メイリオ" panose="020B0604030504040204" pitchFamily="50" charset="-128"/>
                      </a:rPr>
                      <a:t>ペア</a:t>
                    </a:r>
                    <a:r>
                      <a:rPr lang="ja-JP" altLang="en-US" sz="1600" dirty="0" smtClean="0">
                        <a:latin typeface="Segoe UI" panose="020B0502040204020203" pitchFamily="34" charset="0"/>
                        <a:ea typeface="メイリオ" panose="020B0604030504040204" pitchFamily="50" charset="-128"/>
                      </a:rPr>
                      <a:t> </a:t>
                    </a:r>
                    <a:r>
                      <a:rPr lang="en-US" altLang="ja-JP" sz="1600" dirty="0" smtClean="0">
                        <a:latin typeface="Segoe UI" panose="020B0502040204020203" pitchFamily="34" charset="0"/>
                        <a:ea typeface="メイリオ" panose="020B0604030504040204" pitchFamily="50" charset="-128"/>
                      </a:rPr>
                      <a:t>B’</a:t>
                    </a:r>
                    <a:endParaRPr kumimoji="1" lang="ja-JP" altLang="en-US" sz="1600" dirty="0">
                      <a:latin typeface="Segoe UI" panose="020B0502040204020203" pitchFamily="34" charset="0"/>
                      <a:ea typeface="メイリオ" panose="020B0604030504040204" pitchFamily="50" charset="-128"/>
                    </a:endParaRPr>
                  </a:p>
                </p:txBody>
              </p:sp>
            </p:grpSp>
          </p:grpSp>
          <p:sp>
            <p:nvSpPr>
              <p:cNvPr id="158" name="Freeform 13"/>
              <p:cNvSpPr>
                <a:spLocks/>
              </p:cNvSpPr>
              <p:nvPr/>
            </p:nvSpPr>
            <p:spPr bwMode="auto">
              <a:xfrm>
                <a:off x="1688167" y="2289509"/>
                <a:ext cx="959078" cy="32181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tx1">
                  <a:lumMod val="25000"/>
                  <a:lumOff val="75000"/>
                </a:schemeClr>
              </a:solidFill>
              <a:ln w="9525" cap="rnd">
                <a:solidFill>
                  <a:schemeClr val="tx1"/>
                </a:solidFill>
                <a:round/>
                <a:headEnd/>
                <a:tailEnd/>
              </a:ln>
            </p:spPr>
            <p:txBody>
              <a:bodyPr/>
              <a:lstStyle/>
              <a:p>
                <a:endParaRPr lang="ja-JP" altLang="ja-JP" sz="1050" b="1" u="sng">
                  <a:latin typeface="Calibri" panose="020F0502020204030204" pitchFamily="34" charset="0"/>
                  <a:ea typeface="MS UI Gothic" pitchFamily="50" charset="-128"/>
                  <a:cs typeface="Calibri" panose="020F0502020204030204" pitchFamily="34" charset="0"/>
                </a:endParaRPr>
              </a:p>
            </p:txBody>
          </p:sp>
          <p:sp>
            <p:nvSpPr>
              <p:cNvPr id="159" name="Freeform 13"/>
              <p:cNvSpPr>
                <a:spLocks/>
              </p:cNvSpPr>
              <p:nvPr/>
            </p:nvSpPr>
            <p:spPr bwMode="auto">
              <a:xfrm>
                <a:off x="1688167" y="2734905"/>
                <a:ext cx="959078" cy="32181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tx1">
                  <a:lumMod val="25000"/>
                  <a:lumOff val="75000"/>
                </a:schemeClr>
              </a:solidFill>
              <a:ln w="9525" cap="rnd">
                <a:solidFill>
                  <a:schemeClr val="tx1"/>
                </a:solidFill>
                <a:round/>
                <a:headEnd/>
                <a:tailEnd/>
              </a:ln>
            </p:spPr>
            <p:txBody>
              <a:bodyPr/>
              <a:lstStyle/>
              <a:p>
                <a:endParaRPr lang="ja-JP" altLang="ja-JP" sz="1050" b="1" u="sng">
                  <a:latin typeface="Calibri" panose="020F0502020204030204" pitchFamily="34" charset="0"/>
                  <a:ea typeface="MS UI Gothic" pitchFamily="50" charset="-128"/>
                  <a:cs typeface="Calibri" panose="020F0502020204030204" pitchFamily="34" charset="0"/>
                </a:endParaRPr>
              </a:p>
            </p:txBody>
          </p:sp>
        </p:grpSp>
      </p:grpSp>
      <p:grpSp>
        <p:nvGrpSpPr>
          <p:cNvPr id="169" name="グループ化 168"/>
          <p:cNvGrpSpPr/>
          <p:nvPr/>
        </p:nvGrpSpPr>
        <p:grpSpPr>
          <a:xfrm>
            <a:off x="483700" y="1576613"/>
            <a:ext cx="5105400" cy="1893614"/>
            <a:chOff x="215900" y="1662544"/>
            <a:chExt cx="5105400" cy="1893614"/>
          </a:xfrm>
        </p:grpSpPr>
        <p:grpSp>
          <p:nvGrpSpPr>
            <p:cNvPr id="170" name="グループ化 169"/>
            <p:cNvGrpSpPr/>
            <p:nvPr/>
          </p:nvGrpSpPr>
          <p:grpSpPr>
            <a:xfrm>
              <a:off x="342900" y="2007534"/>
              <a:ext cx="3403865" cy="1230906"/>
              <a:chOff x="342900" y="1739526"/>
              <a:chExt cx="3403865" cy="1230906"/>
            </a:xfrm>
          </p:grpSpPr>
          <p:cxnSp>
            <p:nvCxnSpPr>
              <p:cNvPr id="183" name="直線矢印コネクタ 182"/>
              <p:cNvCxnSpPr/>
              <p:nvPr/>
            </p:nvCxnSpPr>
            <p:spPr>
              <a:xfrm>
                <a:off x="1588387" y="2302232"/>
                <a:ext cx="2158378" cy="5742"/>
              </a:xfrm>
              <a:prstGeom prst="straightConnector1">
                <a:avLst/>
              </a:prstGeom>
              <a:ln w="25400">
                <a:solidFill>
                  <a:schemeClr val="tx1"/>
                </a:solidFill>
                <a:headEnd type="none" w="lg" len="lg"/>
                <a:tailEnd type="triangle" w="lg" len="lg"/>
              </a:ln>
            </p:spPr>
            <p:style>
              <a:lnRef idx="1">
                <a:schemeClr val="accent1"/>
              </a:lnRef>
              <a:fillRef idx="0">
                <a:schemeClr val="accent1"/>
              </a:fillRef>
              <a:effectRef idx="0">
                <a:schemeClr val="accent1"/>
              </a:effectRef>
              <a:fontRef idx="minor">
                <a:schemeClr val="tx1"/>
              </a:fontRef>
            </p:style>
          </p:cxnSp>
          <p:grpSp>
            <p:nvGrpSpPr>
              <p:cNvPr id="184" name="グループ化 183"/>
              <p:cNvGrpSpPr/>
              <p:nvPr/>
            </p:nvGrpSpPr>
            <p:grpSpPr>
              <a:xfrm>
                <a:off x="342900" y="1739526"/>
                <a:ext cx="1708004" cy="1230906"/>
                <a:chOff x="1401758" y="1867739"/>
                <a:chExt cx="1708004" cy="1274595"/>
              </a:xfrm>
            </p:grpSpPr>
            <p:grpSp>
              <p:nvGrpSpPr>
                <p:cNvPr id="188" name="グループ化 187"/>
                <p:cNvGrpSpPr/>
                <p:nvPr/>
              </p:nvGrpSpPr>
              <p:grpSpPr>
                <a:xfrm>
                  <a:off x="1401758" y="1867739"/>
                  <a:ext cx="1708004" cy="1274595"/>
                  <a:chOff x="1601754" y="1741206"/>
                  <a:chExt cx="799307" cy="395714"/>
                </a:xfrm>
              </p:grpSpPr>
              <p:sp>
                <p:nvSpPr>
                  <p:cNvPr id="191" name="角丸四角形 190"/>
                  <p:cNvSpPr/>
                  <p:nvPr/>
                </p:nvSpPr>
                <p:spPr>
                  <a:xfrm>
                    <a:off x="1601754" y="1818446"/>
                    <a:ext cx="799307" cy="318474"/>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latin typeface="Segoe UI" panose="020B0502040204020203" pitchFamily="34" charset="0"/>
                      <a:ea typeface="メイリオ" panose="020B0604030504040204" pitchFamily="50" charset="-128"/>
                    </a:endParaRPr>
                  </a:p>
                </p:txBody>
              </p:sp>
              <p:grpSp>
                <p:nvGrpSpPr>
                  <p:cNvPr id="192" name="グループ化 191"/>
                  <p:cNvGrpSpPr/>
                  <p:nvPr/>
                </p:nvGrpSpPr>
                <p:grpSpPr>
                  <a:xfrm>
                    <a:off x="1601754" y="1741206"/>
                    <a:ext cx="799307" cy="105506"/>
                    <a:chOff x="3819260" y="2966286"/>
                    <a:chExt cx="2095586" cy="207241"/>
                  </a:xfrm>
                  <a:solidFill>
                    <a:schemeClr val="bg1"/>
                  </a:solidFill>
                </p:grpSpPr>
                <p:sp useBgFill="1">
                  <p:nvSpPr>
                    <p:cNvPr id="193" name="角丸四角形 192"/>
                    <p:cNvSpPr/>
                    <p:nvPr/>
                  </p:nvSpPr>
                  <p:spPr>
                    <a:xfrm>
                      <a:off x="3819260" y="2966286"/>
                      <a:ext cx="2095586" cy="207241"/>
                    </a:xfrm>
                    <a:prstGeom prst="roundRect">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latin typeface="Segoe UI" panose="020B0502040204020203" pitchFamily="34" charset="0"/>
                        <a:ea typeface="メイリオ" panose="020B0604030504040204" pitchFamily="50" charset="-128"/>
                      </a:endParaRPr>
                    </a:p>
                  </p:txBody>
                </p:sp>
                <p:sp>
                  <p:nvSpPr>
                    <p:cNvPr id="194" name="テキスト ボックス 193"/>
                    <p:cNvSpPr txBox="1"/>
                    <p:nvPr/>
                  </p:nvSpPr>
                  <p:spPr>
                    <a:xfrm>
                      <a:off x="3936124" y="3015996"/>
                      <a:ext cx="1861856" cy="150153"/>
                    </a:xfrm>
                    <a:prstGeom prst="rect">
                      <a:avLst/>
                    </a:prstGeom>
                    <a:grpFill/>
                    <a:ln w="25400" cap="rnd">
                      <a:noFill/>
                      <a:bevel/>
                    </a:ln>
                  </p:spPr>
                  <p:txBody>
                    <a:bodyPr wrap="square" lIns="0" tIns="0" rIns="0" bIns="0" rtlCol="0">
                      <a:spAutoFit/>
                    </a:bodyPr>
                    <a:lstStyle/>
                    <a:p>
                      <a:pPr algn="ctr"/>
                      <a:r>
                        <a:rPr lang="ja-JP" altLang="en-US" sz="1600" dirty="0" smtClean="0">
                          <a:latin typeface="Segoe UI" panose="020B0502040204020203" pitchFamily="34" charset="0"/>
                          <a:ea typeface="メイリオ" panose="020B0604030504040204" pitchFamily="50" charset="-128"/>
                        </a:rPr>
                        <a:t>クローン</a:t>
                      </a:r>
                      <a:r>
                        <a:rPr lang="ja-JP" altLang="en-US" sz="1600" dirty="0">
                          <a:latin typeface="Segoe UI" panose="020B0502040204020203" pitchFamily="34" charset="0"/>
                          <a:ea typeface="メイリオ" panose="020B0604030504040204" pitchFamily="50" charset="-128"/>
                        </a:rPr>
                        <a:t>ペア</a:t>
                      </a:r>
                      <a:r>
                        <a:rPr lang="ja-JP" altLang="en-US" sz="1600" dirty="0" smtClean="0">
                          <a:latin typeface="Segoe UI" panose="020B0502040204020203" pitchFamily="34" charset="0"/>
                          <a:ea typeface="メイリオ" panose="020B0604030504040204" pitchFamily="50" charset="-128"/>
                        </a:rPr>
                        <a:t> </a:t>
                      </a:r>
                      <a:r>
                        <a:rPr lang="en-US" altLang="ja-JP" sz="1600" dirty="0" smtClean="0">
                          <a:latin typeface="Segoe UI" panose="020B0502040204020203" pitchFamily="34" charset="0"/>
                          <a:ea typeface="メイリオ" panose="020B0604030504040204" pitchFamily="50" charset="-128"/>
                        </a:rPr>
                        <a:t>A</a:t>
                      </a:r>
                      <a:endParaRPr kumimoji="1" lang="ja-JP" altLang="en-US" sz="1600" dirty="0">
                        <a:latin typeface="Segoe UI" panose="020B0502040204020203" pitchFamily="34" charset="0"/>
                        <a:ea typeface="メイリオ" panose="020B0604030504040204" pitchFamily="50" charset="-128"/>
                      </a:endParaRPr>
                    </a:p>
                  </p:txBody>
                </p:sp>
              </p:grpSp>
            </p:grpSp>
            <p:sp>
              <p:nvSpPr>
                <p:cNvPr id="189" name="Freeform 13"/>
                <p:cNvSpPr>
                  <a:spLocks/>
                </p:cNvSpPr>
                <p:nvPr/>
              </p:nvSpPr>
              <p:spPr bwMode="auto">
                <a:xfrm>
                  <a:off x="1688167" y="2289509"/>
                  <a:ext cx="959078" cy="32181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tx1">
                    <a:lumMod val="25000"/>
                    <a:lumOff val="75000"/>
                  </a:schemeClr>
                </a:solidFill>
                <a:ln w="9525" cap="rnd">
                  <a:solidFill>
                    <a:schemeClr val="tx1"/>
                  </a:solidFill>
                  <a:round/>
                  <a:headEnd/>
                  <a:tailEnd/>
                </a:ln>
              </p:spPr>
              <p:txBody>
                <a:bodyPr/>
                <a:lstStyle/>
                <a:p>
                  <a:endParaRPr lang="ja-JP" altLang="ja-JP" sz="1050" b="1" u="sng">
                    <a:latin typeface="Calibri" panose="020F0502020204030204" pitchFamily="34" charset="0"/>
                    <a:ea typeface="MS UI Gothic" pitchFamily="50" charset="-128"/>
                    <a:cs typeface="Calibri" panose="020F0502020204030204" pitchFamily="34" charset="0"/>
                  </a:endParaRPr>
                </a:p>
              </p:txBody>
            </p:sp>
            <p:sp>
              <p:nvSpPr>
                <p:cNvPr id="190" name="Freeform 13"/>
                <p:cNvSpPr>
                  <a:spLocks/>
                </p:cNvSpPr>
                <p:nvPr/>
              </p:nvSpPr>
              <p:spPr bwMode="auto">
                <a:xfrm>
                  <a:off x="1688167" y="2734905"/>
                  <a:ext cx="959078" cy="32181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tx1">
                    <a:lumMod val="25000"/>
                    <a:lumOff val="75000"/>
                  </a:schemeClr>
                </a:solidFill>
                <a:ln w="9525" cap="rnd">
                  <a:solidFill>
                    <a:schemeClr val="tx1"/>
                  </a:solidFill>
                  <a:round/>
                  <a:headEnd/>
                  <a:tailEnd/>
                </a:ln>
              </p:spPr>
              <p:txBody>
                <a:bodyPr/>
                <a:lstStyle/>
                <a:p>
                  <a:endParaRPr lang="ja-JP" altLang="ja-JP" sz="1050" b="1" u="sng">
                    <a:latin typeface="Calibri" panose="020F0502020204030204" pitchFamily="34" charset="0"/>
                    <a:ea typeface="MS UI Gothic" pitchFamily="50" charset="-128"/>
                    <a:cs typeface="Calibri" panose="020F0502020204030204" pitchFamily="34" charset="0"/>
                  </a:endParaRPr>
                </a:p>
              </p:txBody>
            </p:sp>
          </p:grpSp>
          <p:sp useBgFill="1">
            <p:nvSpPr>
              <p:cNvPr id="185" name="テキスト ボックス 184"/>
              <p:cNvSpPr txBox="1"/>
              <p:nvPr/>
            </p:nvSpPr>
            <p:spPr>
              <a:xfrm>
                <a:off x="2235532" y="2146839"/>
                <a:ext cx="1005403" cy="338554"/>
              </a:xfrm>
              <a:prstGeom prst="rect">
                <a:avLst/>
              </a:prstGeom>
              <a:ln>
                <a:solidFill>
                  <a:schemeClr val="tx1"/>
                </a:solidFill>
              </a:ln>
            </p:spPr>
            <p:txBody>
              <a:bodyPr wrap="none" rtlCol="0">
                <a:spAutoFit/>
              </a:bodyPr>
              <a:lstStyle/>
              <a:p>
                <a:r>
                  <a:rPr lang="ja-JP" altLang="en-US" sz="1600" dirty="0" smtClean="0">
                    <a:latin typeface="Segoe UI" panose="020B0502040204020203" pitchFamily="34" charset="0"/>
                    <a:ea typeface="メイリオ" panose="020B0604030504040204" pitchFamily="50" charset="-128"/>
                  </a:rPr>
                  <a:t>変更あ</a:t>
                </a:r>
                <a:r>
                  <a:rPr lang="ja-JP" altLang="en-US" sz="1600" dirty="0">
                    <a:latin typeface="Segoe UI" panose="020B0502040204020203" pitchFamily="34" charset="0"/>
                    <a:ea typeface="メイリオ" panose="020B0604030504040204" pitchFamily="50" charset="-128"/>
                  </a:rPr>
                  <a:t>り</a:t>
                </a:r>
                <a:endParaRPr kumimoji="1" lang="ja-JP" altLang="en-US" sz="1600" dirty="0">
                  <a:latin typeface="Segoe UI" panose="020B0502040204020203" pitchFamily="34" charset="0"/>
                  <a:ea typeface="メイリオ" panose="020B0604030504040204" pitchFamily="50" charset="-128"/>
                </a:endParaRPr>
              </a:p>
            </p:txBody>
          </p:sp>
          <p:cxnSp>
            <p:nvCxnSpPr>
              <p:cNvPr id="186" name="直線矢印コネクタ 185"/>
              <p:cNvCxnSpPr/>
              <p:nvPr/>
            </p:nvCxnSpPr>
            <p:spPr>
              <a:xfrm flipV="1">
                <a:off x="1588387" y="2708201"/>
                <a:ext cx="2148985" cy="3234"/>
              </a:xfrm>
              <a:prstGeom prst="straightConnector1">
                <a:avLst/>
              </a:prstGeom>
              <a:ln w="25400">
                <a:solidFill>
                  <a:schemeClr val="tx1"/>
                </a:solidFill>
                <a:headEnd type="none" w="lg" len="lg"/>
                <a:tailEnd type="triangle" w="lg" len="lg"/>
              </a:ln>
            </p:spPr>
            <p:style>
              <a:lnRef idx="1">
                <a:schemeClr val="accent1"/>
              </a:lnRef>
              <a:fillRef idx="0">
                <a:schemeClr val="accent1"/>
              </a:fillRef>
              <a:effectRef idx="0">
                <a:schemeClr val="accent1"/>
              </a:effectRef>
              <a:fontRef idx="minor">
                <a:schemeClr val="tx1"/>
              </a:fontRef>
            </p:style>
          </p:cxnSp>
          <p:sp useBgFill="1">
            <p:nvSpPr>
              <p:cNvPr id="187" name="テキスト ボックス 186"/>
              <p:cNvSpPr txBox="1"/>
              <p:nvPr/>
            </p:nvSpPr>
            <p:spPr>
              <a:xfrm>
                <a:off x="2225400" y="2579170"/>
                <a:ext cx="1005403" cy="338554"/>
              </a:xfrm>
              <a:prstGeom prst="rect">
                <a:avLst/>
              </a:prstGeom>
              <a:ln>
                <a:solidFill>
                  <a:schemeClr val="tx1"/>
                </a:solidFill>
              </a:ln>
            </p:spPr>
            <p:txBody>
              <a:bodyPr wrap="none" rtlCol="0">
                <a:spAutoFit/>
              </a:bodyPr>
              <a:lstStyle/>
              <a:p>
                <a:r>
                  <a:rPr lang="ja-JP" altLang="en-US" sz="1600" dirty="0">
                    <a:latin typeface="Segoe UI" panose="020B0502040204020203" pitchFamily="34" charset="0"/>
                    <a:ea typeface="メイリオ" panose="020B0604030504040204" pitchFamily="50" charset="-128"/>
                  </a:rPr>
                  <a:t>変更</a:t>
                </a:r>
                <a:r>
                  <a:rPr lang="ja-JP" altLang="en-US" sz="1600" dirty="0" smtClean="0">
                    <a:latin typeface="Segoe UI" panose="020B0502040204020203" pitchFamily="34" charset="0"/>
                    <a:ea typeface="メイリオ" panose="020B0604030504040204" pitchFamily="50" charset="-128"/>
                  </a:rPr>
                  <a:t>なし</a:t>
                </a:r>
                <a:endParaRPr kumimoji="1" lang="ja-JP" altLang="en-US" sz="1600" dirty="0">
                  <a:latin typeface="Segoe UI" panose="020B0502040204020203" pitchFamily="34" charset="0"/>
                  <a:ea typeface="メイリオ" panose="020B0604030504040204" pitchFamily="50" charset="-128"/>
                </a:endParaRPr>
              </a:p>
            </p:txBody>
          </p:sp>
        </p:grpSp>
        <p:sp>
          <p:nvSpPr>
            <p:cNvPr id="171" name="コンテンツ プレースホルダー 2"/>
            <p:cNvSpPr txBox="1">
              <a:spLocks/>
            </p:cNvSpPr>
            <p:nvPr/>
          </p:nvSpPr>
          <p:spPr bwMode="auto">
            <a:xfrm>
              <a:off x="324841" y="1701739"/>
              <a:ext cx="1900559" cy="36677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1600" kern="0" dirty="0"/>
                <a:t>変更</a:t>
              </a:r>
              <a:r>
                <a:rPr lang="ja-JP" altLang="en-US" sz="1600" kern="0" dirty="0" smtClean="0"/>
                <a:t>ありの場合</a:t>
              </a:r>
              <a:endParaRPr lang="en-US" altLang="ja-JP" sz="1600" kern="0" dirty="0" smtClean="0"/>
            </a:p>
          </p:txBody>
        </p:sp>
        <p:sp>
          <p:nvSpPr>
            <p:cNvPr id="172" name="正方形/長方形 171"/>
            <p:cNvSpPr/>
            <p:nvPr/>
          </p:nvSpPr>
          <p:spPr>
            <a:xfrm>
              <a:off x="215900" y="1662544"/>
              <a:ext cx="5105400" cy="1893614"/>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3" name="テキスト ボックス 172"/>
            <p:cNvSpPr txBox="1"/>
            <p:nvPr/>
          </p:nvSpPr>
          <p:spPr>
            <a:xfrm>
              <a:off x="1002590" y="3217604"/>
              <a:ext cx="362600" cy="338553"/>
            </a:xfrm>
            <a:prstGeom prst="rect">
              <a:avLst/>
            </a:prstGeom>
            <a:noFill/>
          </p:spPr>
          <p:txBody>
            <a:bodyPr wrap="none" rtlCol="0">
              <a:spAutoFit/>
            </a:bodyPr>
            <a:lstStyle/>
            <a:p>
              <a:pPr algn="ctr"/>
              <a:r>
                <a:rPr lang="en-US" altLang="ja-JP" sz="1600" dirty="0" smtClean="0">
                  <a:latin typeface="+mn-lt"/>
                  <a:cs typeface="Calibri" panose="020F0502020204030204" pitchFamily="34" charset="0"/>
                </a:rPr>
                <a:t>V</a:t>
              </a:r>
              <a:r>
                <a:rPr lang="en-US" altLang="ja-JP" sz="2400" baseline="-16000" dirty="0" smtClean="0">
                  <a:latin typeface="+mn-lt"/>
                  <a:cs typeface="Calibri" panose="020F0502020204030204" pitchFamily="34" charset="0"/>
                </a:rPr>
                <a:t>i</a:t>
              </a:r>
            </a:p>
          </p:txBody>
        </p:sp>
        <p:sp>
          <p:nvSpPr>
            <p:cNvPr id="174" name="テキスト ボックス 173"/>
            <p:cNvSpPr txBox="1"/>
            <p:nvPr/>
          </p:nvSpPr>
          <p:spPr>
            <a:xfrm>
              <a:off x="4024847" y="3217604"/>
              <a:ext cx="614272" cy="338554"/>
            </a:xfrm>
            <a:prstGeom prst="rect">
              <a:avLst/>
            </a:prstGeom>
            <a:noFill/>
          </p:spPr>
          <p:txBody>
            <a:bodyPr wrap="none" rtlCol="0">
              <a:spAutoFit/>
            </a:bodyPr>
            <a:lstStyle/>
            <a:p>
              <a:pPr algn="ctr"/>
              <a:r>
                <a:rPr lang="en-US" altLang="ja-JP" sz="1600" dirty="0" smtClean="0">
                  <a:latin typeface="+mn-lt"/>
                  <a:cs typeface="Calibri" panose="020F0502020204030204" pitchFamily="34" charset="0"/>
                </a:rPr>
                <a:t>V</a:t>
              </a:r>
              <a:r>
                <a:rPr lang="en-US" altLang="ja-JP" sz="2400" baseline="-16000" dirty="0" smtClean="0">
                  <a:latin typeface="+mn-lt"/>
                  <a:cs typeface="Calibri" panose="020F0502020204030204" pitchFamily="34" charset="0"/>
                </a:rPr>
                <a:t>i+1</a:t>
              </a:r>
            </a:p>
          </p:txBody>
        </p:sp>
        <p:grpSp>
          <p:nvGrpSpPr>
            <p:cNvPr id="175" name="グループ化 174"/>
            <p:cNvGrpSpPr/>
            <p:nvPr/>
          </p:nvGrpSpPr>
          <p:grpSpPr>
            <a:xfrm>
              <a:off x="3450963" y="2007534"/>
              <a:ext cx="1708004" cy="1230906"/>
              <a:chOff x="1401758" y="1867739"/>
              <a:chExt cx="1708004" cy="1274595"/>
            </a:xfrm>
          </p:grpSpPr>
          <p:grpSp>
            <p:nvGrpSpPr>
              <p:cNvPr id="176" name="グループ化 175"/>
              <p:cNvGrpSpPr/>
              <p:nvPr/>
            </p:nvGrpSpPr>
            <p:grpSpPr>
              <a:xfrm>
                <a:off x="1401758" y="1867739"/>
                <a:ext cx="1708004" cy="1274595"/>
                <a:chOff x="1601754" y="1741206"/>
                <a:chExt cx="799307" cy="395714"/>
              </a:xfrm>
            </p:grpSpPr>
            <p:sp>
              <p:nvSpPr>
                <p:cNvPr id="179" name="角丸四角形 178"/>
                <p:cNvSpPr/>
                <p:nvPr/>
              </p:nvSpPr>
              <p:spPr>
                <a:xfrm>
                  <a:off x="1601754" y="1818446"/>
                  <a:ext cx="799307" cy="318474"/>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latin typeface="Segoe UI" panose="020B0502040204020203" pitchFamily="34" charset="0"/>
                    <a:ea typeface="メイリオ" panose="020B0604030504040204" pitchFamily="50" charset="-128"/>
                  </a:endParaRPr>
                </a:p>
              </p:txBody>
            </p:sp>
            <p:grpSp>
              <p:nvGrpSpPr>
                <p:cNvPr id="180" name="グループ化 179"/>
                <p:cNvGrpSpPr/>
                <p:nvPr/>
              </p:nvGrpSpPr>
              <p:grpSpPr>
                <a:xfrm>
                  <a:off x="1601754" y="1741206"/>
                  <a:ext cx="799307" cy="105506"/>
                  <a:chOff x="3819260" y="2966286"/>
                  <a:chExt cx="2095586" cy="207241"/>
                </a:xfrm>
                <a:solidFill>
                  <a:schemeClr val="bg1"/>
                </a:solidFill>
              </p:grpSpPr>
              <p:sp useBgFill="1">
                <p:nvSpPr>
                  <p:cNvPr id="181" name="角丸四角形 180"/>
                  <p:cNvSpPr/>
                  <p:nvPr/>
                </p:nvSpPr>
                <p:spPr>
                  <a:xfrm>
                    <a:off x="3819260" y="2966286"/>
                    <a:ext cx="2095586" cy="207241"/>
                  </a:xfrm>
                  <a:prstGeom prst="roundRect">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latin typeface="Segoe UI" panose="020B0502040204020203" pitchFamily="34" charset="0"/>
                      <a:ea typeface="メイリオ" panose="020B0604030504040204" pitchFamily="50" charset="-128"/>
                    </a:endParaRPr>
                  </a:p>
                </p:txBody>
              </p:sp>
              <p:sp>
                <p:nvSpPr>
                  <p:cNvPr id="182" name="テキスト ボックス 181"/>
                  <p:cNvSpPr txBox="1"/>
                  <p:nvPr/>
                </p:nvSpPr>
                <p:spPr>
                  <a:xfrm>
                    <a:off x="3936124" y="3015996"/>
                    <a:ext cx="1861856" cy="155482"/>
                  </a:xfrm>
                  <a:prstGeom prst="rect">
                    <a:avLst/>
                  </a:prstGeom>
                  <a:grpFill/>
                  <a:ln w="25400" cap="rnd">
                    <a:noFill/>
                    <a:bevel/>
                  </a:ln>
                </p:spPr>
                <p:txBody>
                  <a:bodyPr wrap="square" lIns="0" tIns="0" rIns="0" bIns="0" rtlCol="0">
                    <a:spAutoFit/>
                  </a:bodyPr>
                  <a:lstStyle/>
                  <a:p>
                    <a:pPr algn="ctr"/>
                    <a:r>
                      <a:rPr lang="ja-JP" altLang="en-US" sz="1600" dirty="0" smtClean="0">
                        <a:latin typeface="Segoe UI" panose="020B0502040204020203" pitchFamily="34" charset="0"/>
                        <a:ea typeface="メイリオ" panose="020B0604030504040204" pitchFamily="50" charset="-128"/>
                      </a:rPr>
                      <a:t>クローン</a:t>
                    </a:r>
                    <a:r>
                      <a:rPr lang="ja-JP" altLang="en-US" sz="1600" dirty="0">
                        <a:latin typeface="Segoe UI" panose="020B0502040204020203" pitchFamily="34" charset="0"/>
                        <a:ea typeface="メイリオ" panose="020B0604030504040204" pitchFamily="50" charset="-128"/>
                      </a:rPr>
                      <a:t>ペア</a:t>
                    </a:r>
                    <a:r>
                      <a:rPr lang="ja-JP" altLang="en-US" sz="1600" dirty="0" smtClean="0">
                        <a:latin typeface="Segoe UI" panose="020B0502040204020203" pitchFamily="34" charset="0"/>
                        <a:ea typeface="メイリオ" panose="020B0604030504040204" pitchFamily="50" charset="-128"/>
                      </a:rPr>
                      <a:t> </a:t>
                    </a:r>
                    <a:r>
                      <a:rPr lang="en-US" altLang="ja-JP" sz="1600" dirty="0" smtClean="0">
                        <a:latin typeface="Segoe UI" panose="020B0502040204020203" pitchFamily="34" charset="0"/>
                        <a:ea typeface="メイリオ" panose="020B0604030504040204" pitchFamily="50" charset="-128"/>
                      </a:rPr>
                      <a:t>A’</a:t>
                    </a:r>
                    <a:endParaRPr kumimoji="1" lang="ja-JP" altLang="en-US" sz="1600" dirty="0">
                      <a:latin typeface="Segoe UI" panose="020B0502040204020203" pitchFamily="34" charset="0"/>
                      <a:ea typeface="メイリオ" panose="020B0604030504040204" pitchFamily="50" charset="-128"/>
                    </a:endParaRPr>
                  </a:p>
                </p:txBody>
              </p:sp>
            </p:grpSp>
          </p:grpSp>
          <p:sp>
            <p:nvSpPr>
              <p:cNvPr id="177" name="Freeform 13"/>
              <p:cNvSpPr>
                <a:spLocks/>
              </p:cNvSpPr>
              <p:nvPr/>
            </p:nvSpPr>
            <p:spPr bwMode="auto">
              <a:xfrm>
                <a:off x="1688167" y="2289509"/>
                <a:ext cx="959078" cy="32181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0000"/>
              </a:solidFill>
              <a:ln w="9525" cap="rnd">
                <a:solidFill>
                  <a:schemeClr val="tx1"/>
                </a:solidFill>
                <a:round/>
                <a:headEnd/>
                <a:tailEnd/>
              </a:ln>
            </p:spPr>
            <p:txBody>
              <a:bodyPr/>
              <a:lstStyle/>
              <a:p>
                <a:endParaRPr lang="ja-JP" altLang="ja-JP" sz="1050" b="1" u="sng">
                  <a:latin typeface="Calibri" panose="020F0502020204030204" pitchFamily="34" charset="0"/>
                  <a:ea typeface="MS UI Gothic" pitchFamily="50" charset="-128"/>
                  <a:cs typeface="Calibri" panose="020F0502020204030204" pitchFamily="34" charset="0"/>
                </a:endParaRPr>
              </a:p>
            </p:txBody>
          </p:sp>
          <p:sp>
            <p:nvSpPr>
              <p:cNvPr id="178" name="Freeform 13"/>
              <p:cNvSpPr>
                <a:spLocks/>
              </p:cNvSpPr>
              <p:nvPr/>
            </p:nvSpPr>
            <p:spPr bwMode="auto">
              <a:xfrm>
                <a:off x="1688167" y="2734905"/>
                <a:ext cx="959078" cy="32181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tx1">
                  <a:lumMod val="25000"/>
                  <a:lumOff val="75000"/>
                </a:schemeClr>
              </a:solidFill>
              <a:ln w="9525" cap="rnd">
                <a:solidFill>
                  <a:schemeClr val="tx1"/>
                </a:solidFill>
                <a:round/>
                <a:headEnd/>
                <a:tailEnd/>
              </a:ln>
            </p:spPr>
            <p:txBody>
              <a:bodyPr/>
              <a:lstStyle/>
              <a:p>
                <a:endParaRPr lang="ja-JP" altLang="ja-JP" sz="1050" b="1" u="sng">
                  <a:latin typeface="Calibri" panose="020F0502020204030204" pitchFamily="34" charset="0"/>
                  <a:ea typeface="MS UI Gothic" pitchFamily="50" charset="-128"/>
                  <a:cs typeface="Calibri" panose="020F0502020204030204" pitchFamily="34" charset="0"/>
                </a:endParaRPr>
              </a:p>
            </p:txBody>
          </p:sp>
        </p:grpSp>
      </p:grpSp>
      <p:sp>
        <p:nvSpPr>
          <p:cNvPr id="61" name="右矢印 60"/>
          <p:cNvSpPr/>
          <p:nvPr/>
        </p:nvSpPr>
        <p:spPr>
          <a:xfrm>
            <a:off x="5762911" y="2151128"/>
            <a:ext cx="602062" cy="1012118"/>
          </a:xfrm>
          <a:prstGeom prst="rightArrow">
            <a:avLst>
              <a:gd name="adj1" fmla="val 50000"/>
              <a:gd name="adj2" fmla="val 45970"/>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コンテンツ プレースホルダー 2"/>
          <p:cNvSpPr txBox="1">
            <a:spLocks/>
          </p:cNvSpPr>
          <p:nvPr/>
        </p:nvSpPr>
        <p:spPr bwMode="auto">
          <a:xfrm>
            <a:off x="6364974" y="2162514"/>
            <a:ext cx="2582600" cy="108207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kern="0" dirty="0" smtClean="0"/>
              <a:t>クローン検出あり</a:t>
            </a:r>
            <a:endParaRPr lang="en-US" altLang="ja-JP" sz="2000" kern="0" dirty="0" smtClean="0"/>
          </a:p>
          <a:p>
            <a:pPr marL="0" indent="0">
              <a:buNone/>
            </a:pPr>
            <a:r>
              <a:rPr lang="ja-JP" altLang="en-US" sz="2000" kern="0" dirty="0" smtClean="0"/>
              <a:t>クローン情報の</a:t>
            </a:r>
            <a:r>
              <a:rPr lang="en-US" altLang="ja-JP" sz="2000" kern="0" dirty="0" smtClean="0"/>
              <a:t/>
            </a:r>
            <a:br>
              <a:rPr lang="en-US" altLang="ja-JP" sz="2000" kern="0" dirty="0" smtClean="0"/>
            </a:br>
            <a:r>
              <a:rPr lang="ja-JP" altLang="en-US" sz="2000" kern="0" dirty="0" smtClean="0"/>
              <a:t>更新あり</a:t>
            </a:r>
            <a:endParaRPr lang="en-US" altLang="ja-JP" sz="2000" kern="0" dirty="0" smtClean="0"/>
          </a:p>
        </p:txBody>
      </p:sp>
      <p:sp>
        <p:nvSpPr>
          <p:cNvPr id="65" name="右矢印 64"/>
          <p:cNvSpPr/>
          <p:nvPr/>
        </p:nvSpPr>
        <p:spPr>
          <a:xfrm>
            <a:off x="5762911" y="4140094"/>
            <a:ext cx="602062" cy="1012118"/>
          </a:xfrm>
          <a:prstGeom prst="rightArrow">
            <a:avLst>
              <a:gd name="adj1" fmla="val 50000"/>
              <a:gd name="adj2" fmla="val 45970"/>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コンテンツ プレースホルダー 2"/>
          <p:cNvSpPr txBox="1">
            <a:spLocks/>
          </p:cNvSpPr>
          <p:nvPr/>
        </p:nvSpPr>
        <p:spPr bwMode="auto">
          <a:xfrm>
            <a:off x="6364974" y="4111502"/>
            <a:ext cx="2582600" cy="108207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kern="0" dirty="0" smtClean="0"/>
              <a:t>クローン検出なし</a:t>
            </a:r>
            <a:endParaRPr lang="en-US" altLang="ja-JP" sz="2000" kern="0" dirty="0" smtClean="0"/>
          </a:p>
          <a:p>
            <a:pPr marL="0" indent="0">
              <a:buNone/>
            </a:pPr>
            <a:r>
              <a:rPr lang="ja-JP" altLang="en-US" sz="2000" kern="0" dirty="0" smtClean="0"/>
              <a:t>クローン情報の</a:t>
            </a:r>
            <a:r>
              <a:rPr lang="en-US" altLang="ja-JP" sz="2000" kern="0" dirty="0" smtClean="0"/>
              <a:t/>
            </a:r>
            <a:br>
              <a:rPr lang="en-US" altLang="ja-JP" sz="2000" kern="0" dirty="0" smtClean="0"/>
            </a:br>
            <a:r>
              <a:rPr lang="ja-JP" altLang="en-US" sz="2000" kern="0" dirty="0" smtClean="0"/>
              <a:t>更新なし</a:t>
            </a:r>
            <a:endParaRPr lang="en-US" altLang="ja-JP" sz="2000" kern="0" dirty="0" smtClean="0"/>
          </a:p>
        </p:txBody>
      </p:sp>
    </p:spTree>
    <p:extLst>
      <p:ext uri="{BB962C8B-B14F-4D97-AF65-F5344CB8AC3E}">
        <p14:creationId xmlns:p14="http://schemas.microsoft.com/office/powerpoint/2010/main" val="12286680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latin typeface="+mn-ea"/>
                <a:ea typeface="+mn-ea"/>
              </a:rPr>
              <a:t>局所性鋭敏型ハッシュ</a:t>
            </a:r>
            <a:r>
              <a:rPr kumimoji="1" lang="en-US" altLang="ja-JP" sz="4000" dirty="0" smtClean="0">
                <a:latin typeface="+mn-ea"/>
                <a:ea typeface="+mn-ea"/>
              </a:rPr>
              <a:t>(LSH)</a:t>
            </a:r>
            <a:br>
              <a:rPr kumimoji="1" lang="en-US" altLang="ja-JP" sz="4000" dirty="0" smtClean="0">
                <a:latin typeface="+mn-ea"/>
                <a:ea typeface="+mn-ea"/>
              </a:rPr>
            </a:br>
            <a:r>
              <a:rPr lang="ja-JP" altLang="en-US" dirty="0" smtClean="0">
                <a:latin typeface="+mn-ea"/>
                <a:ea typeface="+mn-ea"/>
              </a:rPr>
              <a:t>グリット分割によるハッシュ値</a:t>
            </a:r>
            <a:endParaRPr kumimoji="1" lang="ja-JP" altLang="en-US" sz="4000" dirty="0">
              <a:latin typeface="+mn-ea"/>
              <a:ea typeface="+mn-ea"/>
            </a:endParaRPr>
          </a:p>
        </p:txBody>
      </p:sp>
      <p:sp>
        <p:nvSpPr>
          <p:cNvPr id="3" name="コンテンツ プレースホルダー 2"/>
          <p:cNvSpPr>
            <a:spLocks noGrp="1"/>
          </p:cNvSpPr>
          <p:nvPr>
            <p:ph idx="1"/>
          </p:nvPr>
        </p:nvSpPr>
        <p:spPr>
          <a:xfrm>
            <a:off x="457199" y="1590575"/>
            <a:ext cx="8491389" cy="4525963"/>
          </a:xfrm>
        </p:spPr>
        <p:txBody>
          <a:bodyPr/>
          <a:lstStyle/>
          <a:p>
            <a:r>
              <a:rPr lang="ja-JP" altLang="en-US" sz="2400" dirty="0" smtClean="0">
                <a:latin typeface="+mn-ea"/>
              </a:rPr>
              <a:t>最近点や距離が閾値以内の全ての点を求める</a:t>
            </a:r>
            <a:r>
              <a:rPr kumimoji="1" lang="ja-JP" altLang="en-US" sz="2400" dirty="0" smtClean="0">
                <a:latin typeface="+mn-ea"/>
              </a:rPr>
              <a:t>アルゴリズム</a:t>
            </a:r>
            <a:endParaRPr kumimoji="1" lang="en-US" altLang="ja-JP" sz="2400" dirty="0" smtClean="0">
              <a:latin typeface="+mn-ea"/>
            </a:endParaRPr>
          </a:p>
          <a:p>
            <a:pPr lvl="1"/>
            <a:r>
              <a:rPr lang="ja-JP" altLang="en-US" sz="2000" dirty="0">
                <a:latin typeface="+mn-ea"/>
              </a:rPr>
              <a:t>確率的に高速に近傍点を</a:t>
            </a:r>
            <a:r>
              <a:rPr lang="ja-JP" altLang="en-US" sz="2000" dirty="0" smtClean="0">
                <a:latin typeface="+mn-ea"/>
              </a:rPr>
              <a:t>見つけ，</a:t>
            </a:r>
            <a:r>
              <a:rPr lang="en-US" altLang="ja-JP" sz="2000" dirty="0" smtClean="0">
                <a:latin typeface="+mn-ea"/>
              </a:rPr>
              <a:t/>
            </a:r>
            <a:br>
              <a:rPr lang="en-US" altLang="ja-JP" sz="2000" dirty="0" smtClean="0">
                <a:latin typeface="+mn-ea"/>
              </a:rPr>
            </a:br>
            <a:r>
              <a:rPr lang="ja-JP" altLang="en-US" sz="2000" dirty="0" smtClean="0">
                <a:latin typeface="+mn-ea"/>
              </a:rPr>
              <a:t>距離</a:t>
            </a:r>
            <a:r>
              <a:rPr lang="ja-JP" altLang="en-US" sz="2000" dirty="0">
                <a:latin typeface="+mn-ea"/>
              </a:rPr>
              <a:t>の計算コスト</a:t>
            </a:r>
            <a:r>
              <a:rPr lang="ja-JP" altLang="en-US" sz="2000" dirty="0" smtClean="0">
                <a:latin typeface="+mn-ea"/>
              </a:rPr>
              <a:t>削減</a:t>
            </a:r>
            <a:endParaRPr lang="en-US" altLang="ja-JP" sz="1800" dirty="0" smtClean="0">
              <a:latin typeface="+mn-ea"/>
            </a:endParaRPr>
          </a:p>
          <a:p>
            <a:r>
              <a:rPr lang="ja-JP" altLang="en-US" sz="2400" dirty="0" smtClean="0">
                <a:solidFill>
                  <a:schemeClr val="tx1"/>
                </a:solidFill>
                <a:latin typeface="+mn-ea"/>
              </a:rPr>
              <a:t>最近点のハッシュが一致しない</a:t>
            </a:r>
            <a:r>
              <a:rPr lang="en-US" altLang="ja-JP" sz="2400" dirty="0">
                <a:solidFill>
                  <a:schemeClr val="tx1"/>
                </a:solidFill>
                <a:latin typeface="+mn-ea"/>
              </a:rPr>
              <a:t/>
            </a:r>
            <a:br>
              <a:rPr lang="en-US" altLang="ja-JP" sz="2400" dirty="0">
                <a:solidFill>
                  <a:schemeClr val="tx1"/>
                </a:solidFill>
                <a:latin typeface="+mn-ea"/>
              </a:rPr>
            </a:br>
            <a:r>
              <a:rPr lang="ja-JP" altLang="en-US" sz="2400" dirty="0" smtClean="0">
                <a:solidFill>
                  <a:schemeClr val="tx1"/>
                </a:solidFill>
                <a:latin typeface="+mn-ea"/>
              </a:rPr>
              <a:t>可能性がある</a:t>
            </a:r>
            <a:endParaRPr lang="en-US" altLang="ja-JP" sz="2400" dirty="0">
              <a:solidFill>
                <a:schemeClr val="tx1"/>
              </a:solidFill>
              <a:latin typeface="+mn-ea"/>
            </a:endParaRPr>
          </a:p>
          <a:p>
            <a:pPr lvl="1"/>
            <a:r>
              <a:rPr lang="ja-JP" altLang="en-US" sz="2000" dirty="0" smtClean="0">
                <a:solidFill>
                  <a:srgbClr val="C00000"/>
                </a:solidFill>
                <a:latin typeface="+mn-ea"/>
              </a:rPr>
              <a:t>検出</a:t>
            </a:r>
            <a:r>
              <a:rPr lang="ja-JP" altLang="en-US" sz="2000" dirty="0">
                <a:solidFill>
                  <a:srgbClr val="C00000"/>
                </a:solidFill>
                <a:latin typeface="+mn-ea"/>
              </a:rPr>
              <a:t>漏</a:t>
            </a:r>
            <a:r>
              <a:rPr lang="ja-JP" altLang="en-US" sz="2000" dirty="0" smtClean="0">
                <a:solidFill>
                  <a:srgbClr val="C00000"/>
                </a:solidFill>
                <a:latin typeface="+mn-ea"/>
              </a:rPr>
              <a:t>れの可能性</a:t>
            </a:r>
            <a:endParaRPr lang="en-US" altLang="ja-JP" sz="2000" dirty="0" smtClean="0">
              <a:latin typeface="+mn-ea"/>
            </a:endParaRPr>
          </a:p>
          <a:p>
            <a:pPr lvl="1"/>
            <a:endParaRPr lang="en-US" altLang="ja-JP" sz="2000" dirty="0" smtClean="0">
              <a:latin typeface="+mn-ea"/>
            </a:endParaRPr>
          </a:p>
          <a:p>
            <a:pPr marL="0" indent="0">
              <a:buNone/>
            </a:pPr>
            <a:endParaRPr lang="en-US" altLang="ja-JP" sz="2000" dirty="0" smtClean="0">
              <a:latin typeface="+mn-ea"/>
            </a:endParaRPr>
          </a:p>
        </p:txBody>
      </p:sp>
      <p:grpSp>
        <p:nvGrpSpPr>
          <p:cNvPr id="7" name="グループ化 6"/>
          <p:cNvGrpSpPr/>
          <p:nvPr/>
        </p:nvGrpSpPr>
        <p:grpSpPr>
          <a:xfrm>
            <a:off x="5226357" y="2786968"/>
            <a:ext cx="3722232" cy="3342250"/>
            <a:chOff x="4951038" y="3470201"/>
            <a:chExt cx="3011034" cy="2747243"/>
          </a:xfrm>
        </p:grpSpPr>
        <p:cxnSp>
          <p:nvCxnSpPr>
            <p:cNvPr id="8" name="直線コネクタ 7"/>
            <p:cNvCxnSpPr/>
            <p:nvPr/>
          </p:nvCxnSpPr>
          <p:spPr>
            <a:xfrm>
              <a:off x="4962105" y="4949422"/>
              <a:ext cx="2999967" cy="19489"/>
            </a:xfrm>
            <a:prstGeom prst="line">
              <a:avLst/>
            </a:prstGeom>
            <a:ln/>
          </p:spPr>
          <p:style>
            <a:lnRef idx="1">
              <a:schemeClr val="accent4"/>
            </a:lnRef>
            <a:fillRef idx="0">
              <a:schemeClr val="accent4"/>
            </a:fillRef>
            <a:effectRef idx="0">
              <a:schemeClr val="accent4"/>
            </a:effectRef>
            <a:fontRef idx="minor">
              <a:schemeClr val="tx1"/>
            </a:fontRef>
          </p:style>
        </p:cxnSp>
        <p:cxnSp>
          <p:nvCxnSpPr>
            <p:cNvPr id="9" name="直線コネクタ 8"/>
            <p:cNvCxnSpPr/>
            <p:nvPr/>
          </p:nvCxnSpPr>
          <p:spPr>
            <a:xfrm>
              <a:off x="4962105" y="3707938"/>
              <a:ext cx="2999967" cy="5638"/>
            </a:xfrm>
            <a:prstGeom prst="line">
              <a:avLst/>
            </a:prstGeom>
            <a:ln/>
          </p:spPr>
          <p:style>
            <a:lnRef idx="1">
              <a:schemeClr val="accent4"/>
            </a:lnRef>
            <a:fillRef idx="0">
              <a:schemeClr val="accent4"/>
            </a:fillRef>
            <a:effectRef idx="0">
              <a:schemeClr val="accent4"/>
            </a:effectRef>
            <a:fontRef idx="minor">
              <a:schemeClr val="tx1"/>
            </a:fontRef>
          </p:style>
        </p:cxnSp>
        <p:cxnSp>
          <p:nvCxnSpPr>
            <p:cNvPr id="10" name="直線コネクタ 9"/>
            <p:cNvCxnSpPr/>
            <p:nvPr/>
          </p:nvCxnSpPr>
          <p:spPr>
            <a:xfrm>
              <a:off x="4951038" y="4320699"/>
              <a:ext cx="3011034" cy="11832"/>
            </a:xfrm>
            <a:prstGeom prst="line">
              <a:avLst/>
            </a:prstGeom>
            <a:ln/>
          </p:spPr>
          <p:style>
            <a:lnRef idx="1">
              <a:schemeClr val="accent4"/>
            </a:lnRef>
            <a:fillRef idx="0">
              <a:schemeClr val="accent4"/>
            </a:fillRef>
            <a:effectRef idx="0">
              <a:schemeClr val="accent4"/>
            </a:effectRef>
            <a:fontRef idx="minor">
              <a:schemeClr val="tx1"/>
            </a:fontRef>
          </p:style>
        </p:cxnSp>
        <p:cxnSp>
          <p:nvCxnSpPr>
            <p:cNvPr id="11" name="直線コネクタ 10"/>
            <p:cNvCxnSpPr/>
            <p:nvPr/>
          </p:nvCxnSpPr>
          <p:spPr>
            <a:xfrm>
              <a:off x="4962105" y="5585802"/>
              <a:ext cx="2999967" cy="0"/>
            </a:xfrm>
            <a:prstGeom prst="line">
              <a:avLst/>
            </a:prstGeom>
            <a:ln/>
          </p:spPr>
          <p:style>
            <a:lnRef idx="1">
              <a:schemeClr val="accent4"/>
            </a:lnRef>
            <a:fillRef idx="0">
              <a:schemeClr val="accent4"/>
            </a:fillRef>
            <a:effectRef idx="0">
              <a:schemeClr val="accent4"/>
            </a:effectRef>
            <a:fontRef idx="minor">
              <a:schemeClr val="tx1"/>
            </a:fontRef>
          </p:style>
        </p:cxnSp>
        <p:cxnSp>
          <p:nvCxnSpPr>
            <p:cNvPr id="12" name="直線コネクタ 11"/>
            <p:cNvCxnSpPr/>
            <p:nvPr/>
          </p:nvCxnSpPr>
          <p:spPr>
            <a:xfrm>
              <a:off x="5645133" y="3470201"/>
              <a:ext cx="13393" cy="2713003"/>
            </a:xfrm>
            <a:prstGeom prst="line">
              <a:avLst/>
            </a:prstGeom>
            <a:ln/>
          </p:spPr>
          <p:style>
            <a:lnRef idx="1">
              <a:schemeClr val="accent4"/>
            </a:lnRef>
            <a:fillRef idx="0">
              <a:schemeClr val="accent4"/>
            </a:fillRef>
            <a:effectRef idx="0">
              <a:schemeClr val="accent4"/>
            </a:effectRef>
            <a:fontRef idx="minor">
              <a:schemeClr val="tx1"/>
            </a:fontRef>
          </p:style>
        </p:cxnSp>
        <p:cxnSp>
          <p:nvCxnSpPr>
            <p:cNvPr id="13" name="直線コネクタ 12"/>
            <p:cNvCxnSpPr/>
            <p:nvPr/>
          </p:nvCxnSpPr>
          <p:spPr>
            <a:xfrm>
              <a:off x="6345925" y="3470201"/>
              <a:ext cx="13393" cy="2713003"/>
            </a:xfrm>
            <a:prstGeom prst="line">
              <a:avLst/>
            </a:prstGeom>
            <a:ln/>
          </p:spPr>
          <p:style>
            <a:lnRef idx="1">
              <a:schemeClr val="accent4"/>
            </a:lnRef>
            <a:fillRef idx="0">
              <a:schemeClr val="accent4"/>
            </a:fillRef>
            <a:effectRef idx="0">
              <a:schemeClr val="accent4"/>
            </a:effectRef>
            <a:fontRef idx="minor">
              <a:schemeClr val="tx1"/>
            </a:fontRef>
          </p:style>
        </p:cxnSp>
        <p:cxnSp>
          <p:nvCxnSpPr>
            <p:cNvPr id="14" name="直線コネクタ 13"/>
            <p:cNvCxnSpPr/>
            <p:nvPr/>
          </p:nvCxnSpPr>
          <p:spPr>
            <a:xfrm>
              <a:off x="7048018" y="3470201"/>
              <a:ext cx="13393" cy="2713003"/>
            </a:xfrm>
            <a:prstGeom prst="line">
              <a:avLst/>
            </a:prstGeom>
            <a:ln/>
          </p:spPr>
          <p:style>
            <a:lnRef idx="1">
              <a:schemeClr val="accent4"/>
            </a:lnRef>
            <a:fillRef idx="0">
              <a:schemeClr val="accent4"/>
            </a:fillRef>
            <a:effectRef idx="0">
              <a:schemeClr val="accent4"/>
            </a:effectRef>
            <a:fontRef idx="minor">
              <a:schemeClr val="tx1"/>
            </a:fontRef>
          </p:style>
        </p:cxnSp>
        <p:cxnSp>
          <p:nvCxnSpPr>
            <p:cNvPr id="15" name="直線コネクタ 14"/>
            <p:cNvCxnSpPr/>
            <p:nvPr/>
          </p:nvCxnSpPr>
          <p:spPr>
            <a:xfrm>
              <a:off x="7750111" y="3504441"/>
              <a:ext cx="13393" cy="2713003"/>
            </a:xfrm>
            <a:prstGeom prst="line">
              <a:avLst/>
            </a:prstGeom>
            <a:ln/>
          </p:spPr>
          <p:style>
            <a:lnRef idx="1">
              <a:schemeClr val="accent4"/>
            </a:lnRef>
            <a:fillRef idx="0">
              <a:schemeClr val="accent4"/>
            </a:fillRef>
            <a:effectRef idx="0">
              <a:schemeClr val="accent4"/>
            </a:effectRef>
            <a:fontRef idx="minor">
              <a:schemeClr val="tx1"/>
            </a:fontRef>
          </p:style>
        </p:cxnSp>
      </p:grpSp>
      <p:sp>
        <p:nvSpPr>
          <p:cNvPr id="17" name="Oval 39"/>
          <p:cNvSpPr>
            <a:spLocks noChangeArrowheads="1"/>
          </p:cNvSpPr>
          <p:nvPr/>
        </p:nvSpPr>
        <p:spPr bwMode="auto">
          <a:xfrm>
            <a:off x="7598719" y="4315245"/>
            <a:ext cx="188396" cy="185406"/>
          </a:xfrm>
          <a:prstGeom prst="ellipse">
            <a:avLst/>
          </a:prstGeom>
          <a:solidFill>
            <a:srgbClr val="0033CC"/>
          </a:solidFill>
          <a:ln w="9525">
            <a:solidFill>
              <a:schemeClr val="tx1"/>
            </a:solidFill>
            <a:round/>
            <a:headEnd/>
            <a:tailEnd/>
          </a:ln>
          <a:effectLst/>
          <a:extLst/>
        </p:spPr>
        <p:txBody>
          <a:bodyPr wrap="none" anchor="ctr"/>
          <a:lstStyle/>
          <a:p>
            <a:pPr eaLnBrk="0" fontAlgn="base" hangingPunct="0">
              <a:spcBef>
                <a:spcPct val="0"/>
              </a:spcBef>
              <a:spcAft>
                <a:spcPct val="0"/>
              </a:spcAft>
            </a:pPr>
            <a:endParaRPr lang="en-US">
              <a:solidFill>
                <a:prstClr val="black"/>
              </a:solidFill>
              <a:latin typeface="+mn-ea"/>
              <a:ea typeface="+mn-ea"/>
            </a:endParaRPr>
          </a:p>
        </p:txBody>
      </p:sp>
      <mc:AlternateContent xmlns:mc="http://schemas.openxmlformats.org/markup-compatibility/2006" xmlns:a14="http://schemas.microsoft.com/office/drawing/2010/main">
        <mc:Choice Requires="a14">
          <p:sp>
            <p:nvSpPr>
              <p:cNvPr id="18" name="Text Box 37"/>
              <p:cNvSpPr txBox="1">
                <a:spLocks noChangeArrowheads="1"/>
              </p:cNvSpPr>
              <p:nvPr/>
            </p:nvSpPr>
            <p:spPr bwMode="auto">
              <a:xfrm>
                <a:off x="7706633" y="4120924"/>
                <a:ext cx="411844" cy="40011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14:m>
                  <m:oMathPara xmlns:m="http://schemas.openxmlformats.org/officeDocument/2006/math">
                    <m:oMathParaPr>
                      <m:jc m:val="centerGroup"/>
                    </m:oMathParaPr>
                    <m:oMath xmlns:m="http://schemas.openxmlformats.org/officeDocument/2006/math">
                      <m:r>
                        <a:rPr lang="en-US" sz="2000" b="0" i="1" smtClean="0">
                          <a:solidFill>
                            <a:prstClr val="black"/>
                          </a:solidFill>
                          <a:latin typeface="Cambria Math" panose="02040503050406030204" pitchFamily="18" charset="0"/>
                          <a:ea typeface="+mn-ea"/>
                        </a:rPr>
                        <m:t>𝑦</m:t>
                      </m:r>
                    </m:oMath>
                  </m:oMathPara>
                </a14:m>
                <a:endParaRPr lang="en-US" sz="2000" b="0" dirty="0" smtClean="0">
                  <a:solidFill>
                    <a:prstClr val="black"/>
                  </a:solidFill>
                  <a:latin typeface="+mn-ea"/>
                  <a:ea typeface="+mn-ea"/>
                </a:endParaRPr>
              </a:p>
            </p:txBody>
          </p:sp>
        </mc:Choice>
        <mc:Fallback xmlns="">
          <p:sp>
            <p:nvSpPr>
              <p:cNvPr id="18" name="Text Box 37"/>
              <p:cNvSpPr txBox="1">
                <a:spLocks noRot="1" noChangeAspect="1" noMove="1" noResize="1" noEditPoints="1" noAdjustHandles="1" noChangeArrowheads="1" noChangeShapeType="1" noTextEdit="1"/>
              </p:cNvSpPr>
              <p:nvPr/>
            </p:nvSpPr>
            <p:spPr bwMode="auto">
              <a:xfrm>
                <a:off x="7706633" y="4120924"/>
                <a:ext cx="411844" cy="400110"/>
              </a:xfrm>
              <a:prstGeom prst="rect">
                <a:avLst/>
              </a:prstGeom>
              <a:blipFill>
                <a:blip r:embed="rId3"/>
                <a:stretch>
                  <a:fillRect b="-10606"/>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ja-JP" altLang="en-US">
                    <a:noFill/>
                  </a:rPr>
                  <a:t> </a:t>
                </a:r>
              </a:p>
            </p:txBody>
          </p:sp>
        </mc:Fallback>
      </mc:AlternateContent>
      <p:sp>
        <p:nvSpPr>
          <p:cNvPr id="22" name="Oval 32"/>
          <p:cNvSpPr>
            <a:spLocks noChangeArrowheads="1"/>
          </p:cNvSpPr>
          <p:nvPr/>
        </p:nvSpPr>
        <p:spPr bwMode="auto">
          <a:xfrm>
            <a:off x="6645668" y="4230253"/>
            <a:ext cx="188397" cy="185407"/>
          </a:xfrm>
          <a:prstGeom prst="ellipse">
            <a:avLst/>
          </a:prstGeom>
          <a:solidFill>
            <a:srgbClr val="00B050"/>
          </a:solidFill>
          <a:ln w="9525">
            <a:solidFill>
              <a:schemeClr val="tx1"/>
            </a:solidFill>
            <a:round/>
            <a:headEnd/>
            <a:tailEnd/>
          </a:ln>
          <a:effectLst/>
          <a:extLst/>
        </p:spPr>
        <p:txBody>
          <a:bodyPr wrap="none" anchor="ctr"/>
          <a:lstStyle/>
          <a:p>
            <a:pPr eaLnBrk="0" fontAlgn="base" hangingPunct="0">
              <a:spcBef>
                <a:spcPct val="0"/>
              </a:spcBef>
              <a:spcAft>
                <a:spcPct val="0"/>
              </a:spcAft>
            </a:pPr>
            <a:endParaRPr lang="en-US">
              <a:solidFill>
                <a:prstClr val="black"/>
              </a:solidFill>
              <a:latin typeface="+mn-ea"/>
              <a:ea typeface="+mn-ea"/>
            </a:endParaRPr>
          </a:p>
        </p:txBody>
      </p:sp>
      <p:sp>
        <p:nvSpPr>
          <p:cNvPr id="23" name="Oval 32"/>
          <p:cNvSpPr>
            <a:spLocks noChangeArrowheads="1"/>
          </p:cNvSpPr>
          <p:nvPr/>
        </p:nvSpPr>
        <p:spPr bwMode="auto">
          <a:xfrm>
            <a:off x="7013108" y="3905645"/>
            <a:ext cx="188397" cy="185407"/>
          </a:xfrm>
          <a:prstGeom prst="ellipse">
            <a:avLst/>
          </a:prstGeom>
          <a:solidFill>
            <a:srgbClr val="00B050"/>
          </a:solidFill>
          <a:ln w="9525">
            <a:solidFill>
              <a:schemeClr val="tx1"/>
            </a:solidFill>
            <a:round/>
            <a:headEnd/>
            <a:tailEnd/>
          </a:ln>
          <a:effectLst/>
          <a:extLst/>
        </p:spPr>
        <p:txBody>
          <a:bodyPr wrap="none" anchor="ctr"/>
          <a:lstStyle/>
          <a:p>
            <a:pPr eaLnBrk="0" fontAlgn="base" hangingPunct="0">
              <a:spcBef>
                <a:spcPct val="0"/>
              </a:spcBef>
              <a:spcAft>
                <a:spcPct val="0"/>
              </a:spcAft>
            </a:pPr>
            <a:endParaRPr lang="en-US">
              <a:solidFill>
                <a:prstClr val="black"/>
              </a:solidFill>
              <a:latin typeface="+mn-ea"/>
              <a:ea typeface="+mn-ea"/>
            </a:endParaRPr>
          </a:p>
        </p:txBody>
      </p:sp>
      <p:sp>
        <p:nvSpPr>
          <p:cNvPr id="24" name="Oval 32"/>
          <p:cNvSpPr>
            <a:spLocks noChangeArrowheads="1"/>
          </p:cNvSpPr>
          <p:nvPr/>
        </p:nvSpPr>
        <p:spPr bwMode="auto">
          <a:xfrm>
            <a:off x="7021409" y="4309876"/>
            <a:ext cx="188397" cy="185407"/>
          </a:xfrm>
          <a:prstGeom prst="ellipse">
            <a:avLst/>
          </a:prstGeom>
          <a:solidFill>
            <a:srgbClr val="00B050"/>
          </a:solidFill>
          <a:ln w="9525">
            <a:solidFill>
              <a:schemeClr val="tx1"/>
            </a:solidFill>
            <a:round/>
            <a:headEnd/>
            <a:tailEnd/>
          </a:ln>
          <a:effectLst/>
          <a:extLst/>
        </p:spPr>
        <p:txBody>
          <a:bodyPr wrap="none" anchor="ctr"/>
          <a:lstStyle/>
          <a:p>
            <a:pPr eaLnBrk="0" fontAlgn="base" hangingPunct="0">
              <a:spcBef>
                <a:spcPct val="0"/>
              </a:spcBef>
              <a:spcAft>
                <a:spcPct val="0"/>
              </a:spcAft>
            </a:pPr>
            <a:endParaRPr lang="en-US">
              <a:solidFill>
                <a:prstClr val="black"/>
              </a:solidFill>
              <a:latin typeface="+mn-ea"/>
              <a:ea typeface="+mn-ea"/>
            </a:endParaRPr>
          </a:p>
        </p:txBody>
      </p:sp>
      <p:sp>
        <p:nvSpPr>
          <p:cNvPr id="21" name="Oval 32"/>
          <p:cNvSpPr>
            <a:spLocks noChangeArrowheads="1"/>
          </p:cNvSpPr>
          <p:nvPr/>
        </p:nvSpPr>
        <p:spPr bwMode="auto">
          <a:xfrm>
            <a:off x="7578705" y="4661507"/>
            <a:ext cx="188397" cy="185407"/>
          </a:xfrm>
          <a:prstGeom prst="ellipse">
            <a:avLst/>
          </a:prstGeom>
          <a:solidFill>
            <a:srgbClr val="00B050"/>
          </a:solidFill>
          <a:ln w="9525">
            <a:solidFill>
              <a:schemeClr val="tx1"/>
            </a:solidFill>
            <a:round/>
            <a:headEnd/>
            <a:tailEnd/>
          </a:ln>
          <a:effectLst/>
          <a:extLst/>
        </p:spPr>
        <p:txBody>
          <a:bodyPr wrap="none" anchor="ctr"/>
          <a:lstStyle/>
          <a:p>
            <a:pPr eaLnBrk="0" fontAlgn="base" hangingPunct="0">
              <a:spcBef>
                <a:spcPct val="0"/>
              </a:spcBef>
              <a:spcAft>
                <a:spcPct val="0"/>
              </a:spcAft>
            </a:pPr>
            <a:endParaRPr lang="en-US">
              <a:solidFill>
                <a:prstClr val="black"/>
              </a:solidFill>
              <a:latin typeface="+mn-ea"/>
              <a:ea typeface="+mn-ea"/>
            </a:endParaRPr>
          </a:p>
        </p:txBody>
      </p:sp>
      <p:cxnSp>
        <p:nvCxnSpPr>
          <p:cNvPr id="25" name="直線矢印コネクタ 24"/>
          <p:cNvCxnSpPr>
            <a:stCxn id="23" idx="5"/>
            <a:endCxn id="17" idx="1"/>
          </p:cNvCxnSpPr>
          <p:nvPr/>
        </p:nvCxnSpPr>
        <p:spPr>
          <a:xfrm>
            <a:off x="7173915" y="4063900"/>
            <a:ext cx="452394" cy="278497"/>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a:stCxn id="24" idx="6"/>
            <a:endCxn id="17" idx="2"/>
          </p:cNvCxnSpPr>
          <p:nvPr/>
        </p:nvCxnSpPr>
        <p:spPr>
          <a:xfrm>
            <a:off x="7209806" y="4402580"/>
            <a:ext cx="388913" cy="5368"/>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5" name="楕円 6"/>
          <p:cNvSpPr/>
          <p:nvPr/>
        </p:nvSpPr>
        <p:spPr>
          <a:xfrm>
            <a:off x="7429529" y="4550443"/>
            <a:ext cx="463550" cy="44193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 name="テキスト ボックス 4"/>
          <p:cNvSpPr txBox="1"/>
          <p:nvPr/>
        </p:nvSpPr>
        <p:spPr>
          <a:xfrm>
            <a:off x="6742049" y="2552632"/>
            <a:ext cx="2117887" cy="800219"/>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dirty="0" smtClean="0"/>
              <a:t>例 ： グリッド分割</a:t>
            </a:r>
            <a:endParaRPr kumimoji="1" lang="en-US" altLang="ja-JP" dirty="0" smtClean="0"/>
          </a:p>
          <a:p>
            <a:r>
              <a:rPr lang="ja-JP" altLang="en-US" sz="1400" dirty="0"/>
              <a:t>一定</a:t>
            </a:r>
            <a:r>
              <a:rPr lang="ja-JP" altLang="en-US" sz="1400" dirty="0" smtClean="0"/>
              <a:t>の幅に空間を分割し</a:t>
            </a:r>
            <a:endParaRPr lang="en-US" altLang="ja-JP" sz="1400" dirty="0" smtClean="0"/>
          </a:p>
          <a:p>
            <a:r>
              <a:rPr kumimoji="1" lang="ja-JP" altLang="en-US" sz="1400" dirty="0" smtClean="0"/>
              <a:t>同じ区画内の点が近傍点</a:t>
            </a:r>
            <a:endParaRPr kumimoji="1" lang="ja-JP" altLang="en-US" sz="1400" dirty="0"/>
          </a:p>
        </p:txBody>
      </p:sp>
      <p:sp>
        <p:nvSpPr>
          <p:cNvPr id="16" name="スライド番号プレースホルダー 15"/>
          <p:cNvSpPr>
            <a:spLocks noGrp="1"/>
          </p:cNvSpPr>
          <p:nvPr>
            <p:ph type="sldNum" sz="quarter" idx="12"/>
          </p:nvPr>
        </p:nvSpPr>
        <p:spPr/>
        <p:txBody>
          <a:bodyPr/>
          <a:lstStyle/>
          <a:p>
            <a:fld id="{9F5033E9-932D-4E41-95C3-341F9A6DAE17}" type="slidenum">
              <a:rPr lang="en-US" altLang="ja-JP" smtClean="0"/>
              <a:pPr/>
              <a:t>27</a:t>
            </a:fld>
            <a:endParaRPr lang="en-US" altLang="ja-JP"/>
          </a:p>
        </p:txBody>
      </p:sp>
    </p:spTree>
    <p:extLst>
      <p:ext uri="{BB962C8B-B14F-4D97-AF65-F5344CB8AC3E}">
        <p14:creationId xmlns:p14="http://schemas.microsoft.com/office/powerpoint/2010/main" val="18608800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5"/>
                                        </p:tgtEl>
                                        <p:attrNameLst>
                                          <p:attrName>style.visibility</p:attrName>
                                        </p:attrNameLst>
                                      </p:cBhvr>
                                      <p:to>
                                        <p:strVal val="visible"/>
                                      </p:to>
                                    </p:set>
                                    <p:animEffect transition="in" filter="fade">
                                      <p:cBhvr>
                                        <p:cTn id="37"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p:bldP spid="22" grpId="0" animBg="1"/>
      <p:bldP spid="23" grpId="0" animBg="1"/>
      <p:bldP spid="24" grpId="0" animBg="1"/>
      <p:bldP spid="21" grpId="0" animBg="1"/>
      <p:bldP spid="35" grpId="0" animBg="1"/>
      <p:bldP spid="5"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686800" cy="1143000"/>
          </a:xfrm>
        </p:spPr>
        <p:txBody>
          <a:bodyPr/>
          <a:lstStyle/>
          <a:p>
            <a:r>
              <a:rPr kumimoji="1" lang="ja-JP" altLang="en-US" sz="3600" dirty="0" smtClean="0"/>
              <a:t>ベクトル表現による再現率の違い</a:t>
            </a:r>
            <a:endParaRPr kumimoji="1" lang="ja-JP" altLang="en-US" sz="3600" dirty="0"/>
          </a:p>
        </p:txBody>
      </p:sp>
      <p:graphicFrame>
        <p:nvGraphicFramePr>
          <p:cNvPr id="5" name="コンテンツ プレースホルダー 4"/>
          <p:cNvGraphicFramePr>
            <a:graphicFrameLocks noGrp="1"/>
          </p:cNvGraphicFramePr>
          <p:nvPr>
            <p:ph idx="1"/>
            <p:extLst/>
          </p:nvPr>
        </p:nvGraphicFramePr>
        <p:xfrm>
          <a:off x="457199" y="2487222"/>
          <a:ext cx="8028431" cy="2961640"/>
        </p:xfrm>
        <a:graphic>
          <a:graphicData uri="http://schemas.openxmlformats.org/drawingml/2006/table">
            <a:tbl>
              <a:tblPr bandRow="1">
                <a:tableStyleId>{72833802-FEF1-4C79-8D5D-14CF1EAF98D9}</a:tableStyleId>
              </a:tblPr>
              <a:tblGrid>
                <a:gridCol w="1755423">
                  <a:extLst>
                    <a:ext uri="{9D8B030D-6E8A-4147-A177-3AD203B41FA5}">
                      <a16:colId xmlns:a16="http://schemas.microsoft.com/office/drawing/2014/main" val="166228205"/>
                    </a:ext>
                  </a:extLst>
                </a:gridCol>
                <a:gridCol w="896144">
                  <a:extLst>
                    <a:ext uri="{9D8B030D-6E8A-4147-A177-3AD203B41FA5}">
                      <a16:colId xmlns:a16="http://schemas.microsoft.com/office/drawing/2014/main" val="1922841442"/>
                    </a:ext>
                  </a:extLst>
                </a:gridCol>
                <a:gridCol w="896144">
                  <a:extLst>
                    <a:ext uri="{9D8B030D-6E8A-4147-A177-3AD203B41FA5}">
                      <a16:colId xmlns:a16="http://schemas.microsoft.com/office/drawing/2014/main" val="491973338"/>
                    </a:ext>
                  </a:extLst>
                </a:gridCol>
                <a:gridCol w="896144">
                  <a:extLst>
                    <a:ext uri="{9D8B030D-6E8A-4147-A177-3AD203B41FA5}">
                      <a16:colId xmlns:a16="http://schemas.microsoft.com/office/drawing/2014/main" val="1132256815"/>
                    </a:ext>
                  </a:extLst>
                </a:gridCol>
                <a:gridCol w="896144">
                  <a:extLst>
                    <a:ext uri="{9D8B030D-6E8A-4147-A177-3AD203B41FA5}">
                      <a16:colId xmlns:a16="http://schemas.microsoft.com/office/drawing/2014/main" val="3333016014"/>
                    </a:ext>
                  </a:extLst>
                </a:gridCol>
                <a:gridCol w="896144">
                  <a:extLst>
                    <a:ext uri="{9D8B030D-6E8A-4147-A177-3AD203B41FA5}">
                      <a16:colId xmlns:a16="http://schemas.microsoft.com/office/drawing/2014/main" val="3575233508"/>
                    </a:ext>
                  </a:extLst>
                </a:gridCol>
                <a:gridCol w="896144">
                  <a:extLst>
                    <a:ext uri="{9D8B030D-6E8A-4147-A177-3AD203B41FA5}">
                      <a16:colId xmlns:a16="http://schemas.microsoft.com/office/drawing/2014/main" val="2562969239"/>
                    </a:ext>
                  </a:extLst>
                </a:gridCol>
                <a:gridCol w="896144">
                  <a:extLst>
                    <a:ext uri="{9D8B030D-6E8A-4147-A177-3AD203B41FA5}">
                      <a16:colId xmlns:a16="http://schemas.microsoft.com/office/drawing/2014/main" val="162607255"/>
                    </a:ext>
                  </a:extLst>
                </a:gridCol>
              </a:tblGrid>
              <a:tr h="370840">
                <a:tc>
                  <a:txBody>
                    <a:bodyPr/>
                    <a:lstStyle/>
                    <a:p>
                      <a:pPr algn="ctr"/>
                      <a:r>
                        <a:rPr kumimoji="1" lang="en-US" altLang="ja-JP" dirty="0" smtClean="0"/>
                        <a:t>T1</a:t>
                      </a:r>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extLst>
                  <a:ext uri="{0D108BD9-81ED-4DB2-BD59-A6C34878D82A}">
                    <a16:rowId xmlns:a16="http://schemas.microsoft.com/office/drawing/2014/main" val="255004170"/>
                  </a:ext>
                </a:extLst>
              </a:tr>
              <a:tr h="370840">
                <a:tc>
                  <a:txBody>
                    <a:bodyPr/>
                    <a:lstStyle/>
                    <a:p>
                      <a:pPr algn="ctr"/>
                      <a:r>
                        <a:rPr kumimoji="1" lang="en-US" altLang="ja-JP" dirty="0" smtClean="0"/>
                        <a:t>T2</a:t>
                      </a:r>
                      <a:endParaRPr kumimoji="1" lang="ja-JP" altLang="en-US" dirty="0"/>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.84</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dirty="0" smtClean="0">
                          <a:solidFill>
                            <a:schemeClr val="tx1"/>
                          </a:solidFill>
                        </a:rPr>
                        <a:t>.82</a:t>
                      </a:r>
                      <a:endParaRPr kumimoji="1" lang="ja-JP" altLang="en-US" dirty="0">
                        <a:solidFill>
                          <a:schemeClr val="tx1"/>
                        </a:solidFill>
                      </a:endParaRPr>
                    </a:p>
                  </a:txBody>
                  <a:tcPr/>
                </a:tc>
                <a:tc>
                  <a:txBody>
                    <a:bodyPr/>
                    <a:lstStyle/>
                    <a:p>
                      <a:pPr algn="ctr"/>
                      <a:r>
                        <a:rPr kumimoji="1" lang="en-US" altLang="ja-JP" dirty="0" smtClean="0">
                          <a:solidFill>
                            <a:schemeClr val="tx1"/>
                          </a:solidFill>
                        </a:rPr>
                        <a:t>.92</a:t>
                      </a:r>
                      <a:endParaRPr kumimoji="1" lang="ja-JP" altLang="en-US" dirty="0">
                        <a:solidFill>
                          <a:schemeClr val="tx1"/>
                        </a:solidFill>
                      </a:endParaRPr>
                    </a:p>
                  </a:txBody>
                  <a:tcPr/>
                </a:tc>
                <a:tc>
                  <a:txBody>
                    <a:bodyPr/>
                    <a:lstStyle/>
                    <a:p>
                      <a:pPr algn="ctr"/>
                      <a:r>
                        <a:rPr kumimoji="1" lang="en-US" altLang="ja-JP" dirty="0" smtClean="0">
                          <a:solidFill>
                            <a:schemeClr val="tx1"/>
                          </a:solidFill>
                        </a:rPr>
                        <a:t>.85</a:t>
                      </a:r>
                      <a:endParaRPr kumimoji="1" lang="ja-JP" altLang="en-US" dirty="0">
                        <a:solidFill>
                          <a:schemeClr val="tx1"/>
                        </a:solidFill>
                      </a:endParaRPr>
                    </a:p>
                  </a:txBody>
                  <a:tcPr/>
                </a:tc>
                <a:tc>
                  <a:txBody>
                    <a:bodyPr/>
                    <a:lstStyle/>
                    <a:p>
                      <a:pPr algn="ctr"/>
                      <a:r>
                        <a:rPr kumimoji="1" lang="en-US" altLang="ja-JP" dirty="0" smtClean="0">
                          <a:solidFill>
                            <a:schemeClr val="tx1"/>
                          </a:solidFill>
                        </a:rPr>
                        <a:t>.91</a:t>
                      </a:r>
                      <a:endParaRPr kumimoji="1" lang="ja-JP" altLang="en-US" dirty="0">
                        <a:solidFill>
                          <a:schemeClr val="tx1"/>
                        </a:solidFill>
                      </a:endParaRPr>
                    </a:p>
                  </a:txBody>
                  <a:tcPr/>
                </a:tc>
                <a:tc>
                  <a:txBody>
                    <a:bodyPr/>
                    <a:lstStyle/>
                    <a:p>
                      <a:pPr algn="ctr"/>
                      <a:r>
                        <a:rPr kumimoji="1" lang="en-US" altLang="ja-JP" dirty="0" smtClean="0">
                          <a:solidFill>
                            <a:schemeClr val="tx1"/>
                          </a:solidFill>
                        </a:rPr>
                        <a:t>.95</a:t>
                      </a:r>
                      <a:endParaRPr kumimoji="1" lang="ja-JP" altLang="en-US" dirty="0">
                        <a:solidFill>
                          <a:schemeClr val="tx1"/>
                        </a:solidFill>
                      </a:endParaRPr>
                    </a:p>
                  </a:txBody>
                  <a:tcPr/>
                </a:tc>
                <a:tc>
                  <a:txBody>
                    <a:bodyPr/>
                    <a:lstStyle/>
                    <a:p>
                      <a:pPr algn="ctr"/>
                      <a:r>
                        <a:rPr kumimoji="1" lang="en-US" altLang="ja-JP" dirty="0" smtClean="0">
                          <a:solidFill>
                            <a:schemeClr val="tx1"/>
                          </a:solidFill>
                        </a:rPr>
                        <a:t>.94</a:t>
                      </a:r>
                      <a:endParaRPr kumimoji="1" lang="ja-JP" altLang="en-US" dirty="0">
                        <a:solidFill>
                          <a:schemeClr val="tx1"/>
                        </a:solidFill>
                      </a:endParaRPr>
                    </a:p>
                  </a:txBody>
                  <a:tcPr/>
                </a:tc>
                <a:extLst>
                  <a:ext uri="{0D108BD9-81ED-4DB2-BD59-A6C34878D82A}">
                    <a16:rowId xmlns:a16="http://schemas.microsoft.com/office/drawing/2014/main" val="146744442"/>
                  </a:ext>
                </a:extLst>
              </a:tr>
              <a:tr h="370840">
                <a:tc>
                  <a:txBody>
                    <a:bodyPr/>
                    <a:lstStyle/>
                    <a:p>
                      <a:pPr algn="ctr"/>
                      <a:r>
                        <a:rPr kumimoji="1" lang="en-US" altLang="ja-JP" dirty="0" smtClean="0"/>
                        <a:t>VST3</a:t>
                      </a:r>
                      <a:endParaRPr kumimoji="1" lang="ja-JP" altLang="en-US" dirty="0"/>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.90</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dirty="0" smtClean="0">
                          <a:solidFill>
                            <a:schemeClr val="tx1"/>
                          </a:solidFill>
                        </a:rPr>
                        <a:t>.82</a:t>
                      </a:r>
                      <a:endParaRPr kumimoji="1" lang="ja-JP" altLang="en-US" dirty="0">
                        <a:solidFill>
                          <a:schemeClr val="tx1"/>
                        </a:solidFill>
                      </a:endParaRPr>
                    </a:p>
                  </a:txBody>
                  <a:tcPr/>
                </a:tc>
                <a:tc>
                  <a:txBody>
                    <a:bodyPr/>
                    <a:lstStyle/>
                    <a:p>
                      <a:pPr algn="ctr"/>
                      <a:r>
                        <a:rPr kumimoji="1" lang="en-US" altLang="ja-JP" dirty="0" smtClean="0">
                          <a:solidFill>
                            <a:schemeClr val="tx1"/>
                          </a:solidFill>
                        </a:rPr>
                        <a:t>.91</a:t>
                      </a:r>
                      <a:endParaRPr kumimoji="1" lang="ja-JP" altLang="en-US" dirty="0">
                        <a:solidFill>
                          <a:schemeClr val="tx1"/>
                        </a:solidFill>
                      </a:endParaRPr>
                    </a:p>
                  </a:txBody>
                  <a:tcPr/>
                </a:tc>
                <a:tc>
                  <a:txBody>
                    <a:bodyPr/>
                    <a:lstStyle/>
                    <a:p>
                      <a:pPr algn="ctr"/>
                      <a:r>
                        <a:rPr kumimoji="1" lang="en-US" altLang="ja-JP" dirty="0" smtClean="0">
                          <a:solidFill>
                            <a:schemeClr val="tx1"/>
                          </a:solidFill>
                        </a:rPr>
                        <a:t>.95</a:t>
                      </a:r>
                      <a:endParaRPr kumimoji="1" lang="ja-JP" altLang="en-US" dirty="0">
                        <a:solidFill>
                          <a:schemeClr val="tx1"/>
                        </a:solidFill>
                      </a:endParaRPr>
                    </a:p>
                  </a:txBody>
                  <a:tcPr/>
                </a:tc>
                <a:tc>
                  <a:txBody>
                    <a:bodyPr/>
                    <a:lstStyle/>
                    <a:p>
                      <a:pPr algn="ctr"/>
                      <a:r>
                        <a:rPr kumimoji="1" lang="en-US" altLang="ja-JP" dirty="0" smtClean="0">
                          <a:solidFill>
                            <a:schemeClr val="tx1"/>
                          </a:solidFill>
                        </a:rPr>
                        <a:t>.83</a:t>
                      </a:r>
                      <a:endParaRPr kumimoji="1" lang="ja-JP" altLang="en-US" dirty="0">
                        <a:solidFill>
                          <a:schemeClr val="tx1"/>
                        </a:solidFill>
                      </a:endParaRPr>
                    </a:p>
                  </a:txBody>
                  <a:tcPr/>
                </a:tc>
                <a:tc>
                  <a:txBody>
                    <a:bodyPr/>
                    <a:lstStyle/>
                    <a:p>
                      <a:pPr algn="ctr"/>
                      <a:r>
                        <a:rPr kumimoji="1" lang="en-US" altLang="ja-JP" dirty="0" smtClean="0">
                          <a:solidFill>
                            <a:schemeClr val="tx1"/>
                          </a:solidFill>
                        </a:rPr>
                        <a:t>.97</a:t>
                      </a:r>
                      <a:endParaRPr kumimoji="1" lang="ja-JP" altLang="en-US" dirty="0">
                        <a:solidFill>
                          <a:schemeClr val="tx1"/>
                        </a:solidFill>
                      </a:endParaRPr>
                    </a:p>
                  </a:txBody>
                  <a:tcPr/>
                </a:tc>
                <a:tc>
                  <a:txBody>
                    <a:bodyPr/>
                    <a:lstStyle/>
                    <a:p>
                      <a:pPr algn="ctr"/>
                      <a:r>
                        <a:rPr kumimoji="1" lang="en-US" altLang="ja-JP" dirty="0" smtClean="0">
                          <a:solidFill>
                            <a:schemeClr val="tx1"/>
                          </a:solidFill>
                        </a:rPr>
                        <a:t>.93</a:t>
                      </a:r>
                      <a:endParaRPr kumimoji="1" lang="ja-JP" altLang="en-US" dirty="0">
                        <a:solidFill>
                          <a:schemeClr val="tx1"/>
                        </a:solidFill>
                      </a:endParaRPr>
                    </a:p>
                  </a:txBody>
                  <a:tcPr/>
                </a:tc>
                <a:extLst>
                  <a:ext uri="{0D108BD9-81ED-4DB2-BD59-A6C34878D82A}">
                    <a16:rowId xmlns:a16="http://schemas.microsoft.com/office/drawing/2014/main" val="3523176510"/>
                  </a:ext>
                </a:extLst>
              </a:tr>
              <a:tr h="370840">
                <a:tc>
                  <a:txBody>
                    <a:bodyPr/>
                    <a:lstStyle/>
                    <a:p>
                      <a:pPr algn="ctr"/>
                      <a:r>
                        <a:rPr kumimoji="1" lang="en-US" altLang="ja-JP" dirty="0" smtClean="0"/>
                        <a:t>ST3</a:t>
                      </a:r>
                      <a:endParaRPr kumimoji="1" lang="ja-JP" altLang="en-US" dirty="0"/>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.45</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dirty="0" smtClean="0">
                          <a:solidFill>
                            <a:schemeClr val="tx1"/>
                          </a:solidFill>
                        </a:rPr>
                        <a:t>.37</a:t>
                      </a:r>
                      <a:endParaRPr kumimoji="1" lang="ja-JP" altLang="en-US" dirty="0">
                        <a:solidFill>
                          <a:schemeClr val="tx1"/>
                        </a:solidFill>
                      </a:endParaRPr>
                    </a:p>
                  </a:txBody>
                  <a:tcPr/>
                </a:tc>
                <a:tc>
                  <a:txBody>
                    <a:bodyPr/>
                    <a:lstStyle/>
                    <a:p>
                      <a:pPr algn="ctr"/>
                      <a:r>
                        <a:rPr kumimoji="1" lang="en-US" altLang="ja-JP" dirty="0" smtClean="0">
                          <a:solidFill>
                            <a:schemeClr val="tx1"/>
                          </a:solidFill>
                        </a:rPr>
                        <a:t>.61</a:t>
                      </a:r>
                      <a:endParaRPr kumimoji="1" lang="ja-JP" altLang="en-US" dirty="0">
                        <a:solidFill>
                          <a:schemeClr val="tx1"/>
                        </a:solidFill>
                      </a:endParaRPr>
                    </a:p>
                  </a:txBody>
                  <a:tcPr/>
                </a:tc>
                <a:tc>
                  <a:txBody>
                    <a:bodyPr/>
                    <a:lstStyle/>
                    <a:p>
                      <a:pPr algn="ctr"/>
                      <a:r>
                        <a:rPr kumimoji="1" lang="en-US" altLang="ja-JP" dirty="0" smtClean="0">
                          <a:solidFill>
                            <a:schemeClr val="tx1"/>
                          </a:solidFill>
                        </a:rPr>
                        <a:t>.61</a:t>
                      </a:r>
                      <a:endParaRPr kumimoji="1" lang="ja-JP" altLang="en-US" dirty="0">
                        <a:solidFill>
                          <a:schemeClr val="tx1"/>
                        </a:solidFill>
                      </a:endParaRPr>
                    </a:p>
                  </a:txBody>
                  <a:tcPr/>
                </a:tc>
                <a:tc>
                  <a:txBody>
                    <a:bodyPr/>
                    <a:lstStyle/>
                    <a:p>
                      <a:pPr algn="ctr"/>
                      <a:r>
                        <a:rPr kumimoji="1" lang="en-US" altLang="ja-JP" dirty="0" smtClean="0">
                          <a:solidFill>
                            <a:schemeClr val="tx1"/>
                          </a:solidFill>
                        </a:rPr>
                        <a:t>.46</a:t>
                      </a:r>
                      <a:endParaRPr kumimoji="1" lang="ja-JP" altLang="en-US" dirty="0">
                        <a:solidFill>
                          <a:schemeClr val="tx1"/>
                        </a:solidFill>
                      </a:endParaRPr>
                    </a:p>
                  </a:txBody>
                  <a:tcPr/>
                </a:tc>
                <a:tc>
                  <a:txBody>
                    <a:bodyPr/>
                    <a:lstStyle/>
                    <a:p>
                      <a:pPr algn="ctr"/>
                      <a:r>
                        <a:rPr kumimoji="1" lang="en-US" altLang="ja-JP" dirty="0" smtClean="0">
                          <a:solidFill>
                            <a:schemeClr val="tx1"/>
                          </a:solidFill>
                        </a:rPr>
                        <a:t>.84</a:t>
                      </a:r>
                      <a:endParaRPr kumimoji="1" lang="ja-JP" altLang="en-US" dirty="0">
                        <a:solidFill>
                          <a:schemeClr val="tx1"/>
                        </a:solidFill>
                      </a:endParaRPr>
                    </a:p>
                  </a:txBody>
                  <a:tcPr/>
                </a:tc>
                <a:tc>
                  <a:txBody>
                    <a:bodyPr/>
                    <a:lstStyle/>
                    <a:p>
                      <a:pPr algn="ctr"/>
                      <a:r>
                        <a:rPr kumimoji="1" lang="en-US" altLang="ja-JP" dirty="0" smtClean="0">
                          <a:solidFill>
                            <a:schemeClr val="tx1"/>
                          </a:solidFill>
                        </a:rPr>
                        <a:t>.79</a:t>
                      </a:r>
                      <a:endParaRPr kumimoji="1" lang="ja-JP" altLang="en-US" dirty="0">
                        <a:solidFill>
                          <a:schemeClr val="tx1"/>
                        </a:solidFill>
                      </a:endParaRPr>
                    </a:p>
                  </a:txBody>
                  <a:tcPr/>
                </a:tc>
                <a:extLst>
                  <a:ext uri="{0D108BD9-81ED-4DB2-BD59-A6C34878D82A}">
                    <a16:rowId xmlns:a16="http://schemas.microsoft.com/office/drawing/2014/main" val="2182787259"/>
                  </a:ext>
                </a:extLst>
              </a:tr>
              <a:tr h="370840">
                <a:tc>
                  <a:txBody>
                    <a:bodyPr/>
                    <a:lstStyle/>
                    <a:p>
                      <a:pPr algn="ctr"/>
                      <a:r>
                        <a:rPr kumimoji="1" lang="en-US" altLang="ja-JP" dirty="0" smtClean="0"/>
                        <a:t>MT3</a:t>
                      </a:r>
                      <a:endParaRPr kumimoji="1" lang="ja-JP" altLang="en-US" dirty="0"/>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.06</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dirty="0" smtClean="0">
                          <a:solidFill>
                            <a:schemeClr val="tx1"/>
                          </a:solidFill>
                        </a:rPr>
                        <a:t>.03</a:t>
                      </a:r>
                      <a:endParaRPr kumimoji="1" lang="ja-JP" altLang="en-US" dirty="0">
                        <a:solidFill>
                          <a:schemeClr val="tx1"/>
                        </a:solidFill>
                      </a:endParaRPr>
                    </a:p>
                  </a:txBody>
                  <a:tcPr/>
                </a:tc>
                <a:tc>
                  <a:txBody>
                    <a:bodyPr/>
                    <a:lstStyle/>
                    <a:p>
                      <a:pPr algn="ctr"/>
                      <a:r>
                        <a:rPr kumimoji="1" lang="en-US" altLang="ja-JP" dirty="0" smtClean="0">
                          <a:solidFill>
                            <a:schemeClr val="tx1"/>
                          </a:solidFill>
                        </a:rPr>
                        <a:t>.09</a:t>
                      </a:r>
                      <a:endParaRPr kumimoji="1" lang="ja-JP" altLang="en-US" dirty="0">
                        <a:solidFill>
                          <a:schemeClr val="tx1"/>
                        </a:solidFill>
                      </a:endParaRPr>
                    </a:p>
                  </a:txBody>
                  <a:tcPr/>
                </a:tc>
                <a:tc>
                  <a:txBody>
                    <a:bodyPr/>
                    <a:lstStyle/>
                    <a:p>
                      <a:pPr algn="ctr"/>
                      <a:r>
                        <a:rPr kumimoji="1" lang="en-US" altLang="ja-JP" dirty="0" smtClean="0">
                          <a:solidFill>
                            <a:schemeClr val="tx1"/>
                          </a:solidFill>
                        </a:rPr>
                        <a:t>.23</a:t>
                      </a:r>
                      <a:endParaRPr kumimoji="1" lang="ja-JP" altLang="en-US" dirty="0">
                        <a:solidFill>
                          <a:schemeClr val="tx1"/>
                        </a:solidFill>
                      </a:endParaRPr>
                    </a:p>
                  </a:txBody>
                  <a:tcPr/>
                </a:tc>
                <a:tc>
                  <a:txBody>
                    <a:bodyPr/>
                    <a:lstStyle/>
                    <a:p>
                      <a:pPr algn="ctr"/>
                      <a:r>
                        <a:rPr kumimoji="1" lang="en-US" altLang="ja-JP" dirty="0" smtClean="0">
                          <a:solidFill>
                            <a:schemeClr val="tx1"/>
                          </a:solidFill>
                        </a:rPr>
                        <a:t>.04</a:t>
                      </a:r>
                      <a:endParaRPr kumimoji="1" lang="ja-JP" altLang="en-US" dirty="0">
                        <a:solidFill>
                          <a:schemeClr val="tx1"/>
                        </a:solidFill>
                      </a:endParaRPr>
                    </a:p>
                  </a:txBody>
                  <a:tcPr/>
                </a:tc>
                <a:tc>
                  <a:txBody>
                    <a:bodyPr/>
                    <a:lstStyle/>
                    <a:p>
                      <a:pPr algn="ctr"/>
                      <a:r>
                        <a:rPr kumimoji="1" lang="en-US" altLang="ja-JP" dirty="0" smtClean="0">
                          <a:solidFill>
                            <a:schemeClr val="tx1"/>
                          </a:solidFill>
                        </a:rPr>
                        <a:t>.55</a:t>
                      </a:r>
                      <a:endParaRPr kumimoji="1" lang="ja-JP" altLang="en-US" dirty="0">
                        <a:solidFill>
                          <a:schemeClr val="tx1"/>
                        </a:solidFill>
                      </a:endParaRPr>
                    </a:p>
                  </a:txBody>
                  <a:tcPr/>
                </a:tc>
                <a:tc>
                  <a:txBody>
                    <a:bodyPr/>
                    <a:lstStyle/>
                    <a:p>
                      <a:pPr algn="ctr"/>
                      <a:r>
                        <a:rPr kumimoji="1" lang="en-US" altLang="ja-JP" dirty="0" smtClean="0">
                          <a:solidFill>
                            <a:schemeClr val="tx1"/>
                          </a:solidFill>
                        </a:rPr>
                        <a:t>.43</a:t>
                      </a:r>
                      <a:endParaRPr kumimoji="1" lang="ja-JP" altLang="en-US" dirty="0">
                        <a:solidFill>
                          <a:schemeClr val="tx1"/>
                        </a:solidFill>
                      </a:endParaRPr>
                    </a:p>
                  </a:txBody>
                  <a:tcPr/>
                </a:tc>
                <a:extLst>
                  <a:ext uri="{0D108BD9-81ED-4DB2-BD59-A6C34878D82A}">
                    <a16:rowId xmlns:a16="http://schemas.microsoft.com/office/drawing/2014/main" val="3698718665"/>
                  </a:ext>
                </a:extLst>
              </a:tr>
              <a:tr h="370840">
                <a:tc>
                  <a:txBody>
                    <a:bodyPr/>
                    <a:lstStyle/>
                    <a:p>
                      <a:pPr algn="ctr"/>
                      <a:r>
                        <a:rPr kumimoji="1" lang="en-US" altLang="ja-JP" dirty="0" smtClean="0"/>
                        <a:t>WT3/T4</a:t>
                      </a:r>
                      <a:endParaRPr kumimoji="1" lang="ja-JP" altLang="en-US" dirty="0"/>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.00</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dirty="0" smtClean="0">
                          <a:solidFill>
                            <a:schemeClr val="tx1"/>
                          </a:solidFill>
                        </a:rPr>
                        <a:t>.00</a:t>
                      </a:r>
                      <a:endParaRPr kumimoji="1" lang="ja-JP" altLang="en-US" dirty="0">
                        <a:solidFill>
                          <a:schemeClr val="tx1"/>
                        </a:solidFill>
                      </a:endParaRPr>
                    </a:p>
                  </a:txBody>
                  <a:tcPr>
                    <a:lnB w="12700" cap="flat" cmpd="sng" algn="ctr">
                      <a:solidFill>
                        <a:schemeClr val="tx1"/>
                      </a:solidFill>
                      <a:prstDash val="solid"/>
                      <a:round/>
                      <a:headEnd type="none" w="med" len="med"/>
                      <a:tailEnd type="none" w="med" len="med"/>
                    </a:lnB>
                  </a:tcPr>
                </a:tc>
                <a:tc>
                  <a:txBody>
                    <a:bodyPr/>
                    <a:lstStyle/>
                    <a:p>
                      <a:pPr algn="ctr"/>
                      <a:r>
                        <a:rPr kumimoji="1" lang="en-US" altLang="ja-JP" dirty="0" smtClean="0">
                          <a:solidFill>
                            <a:schemeClr val="tx1"/>
                          </a:solidFill>
                        </a:rPr>
                        <a:t>.00</a:t>
                      </a:r>
                      <a:endParaRPr kumimoji="1" lang="ja-JP" altLang="en-US" dirty="0">
                        <a:solidFill>
                          <a:schemeClr val="tx1"/>
                        </a:solidFill>
                      </a:endParaRPr>
                    </a:p>
                  </a:txBody>
                  <a:tcPr>
                    <a:lnB w="12700" cap="flat" cmpd="sng" algn="ctr">
                      <a:solidFill>
                        <a:schemeClr val="accent2"/>
                      </a:solidFill>
                      <a:prstDash val="solid"/>
                      <a:round/>
                      <a:headEnd type="none" w="med" len="med"/>
                      <a:tailEnd type="none" w="med" len="med"/>
                    </a:lnB>
                  </a:tcPr>
                </a:tc>
                <a:tc>
                  <a:txBody>
                    <a:bodyPr/>
                    <a:lstStyle/>
                    <a:p>
                      <a:pPr algn="ctr"/>
                      <a:r>
                        <a:rPr kumimoji="1" lang="en-US" altLang="ja-JP" dirty="0" smtClean="0">
                          <a:solidFill>
                            <a:schemeClr val="tx1"/>
                          </a:solidFill>
                        </a:rPr>
                        <a:t>.02</a:t>
                      </a:r>
                      <a:endParaRPr kumimoji="1" lang="ja-JP" altLang="en-US" dirty="0">
                        <a:solidFill>
                          <a:schemeClr val="tx1"/>
                        </a:solidFill>
                      </a:endParaRPr>
                    </a:p>
                  </a:txBody>
                  <a:tcPr>
                    <a:lnB w="12700" cap="flat" cmpd="sng" algn="ctr">
                      <a:solidFill>
                        <a:schemeClr val="accent2"/>
                      </a:solidFill>
                      <a:prstDash val="solid"/>
                      <a:round/>
                      <a:headEnd type="none" w="med" len="med"/>
                      <a:tailEnd type="none" w="med" len="med"/>
                    </a:lnB>
                  </a:tcPr>
                </a:tc>
                <a:tc>
                  <a:txBody>
                    <a:bodyPr/>
                    <a:lstStyle/>
                    <a:p>
                      <a:pPr algn="ctr"/>
                      <a:r>
                        <a:rPr kumimoji="1" lang="en-US" altLang="ja-JP" dirty="0" smtClean="0">
                          <a:solidFill>
                            <a:schemeClr val="tx1"/>
                          </a:solidFill>
                        </a:rPr>
                        <a:t>.00</a:t>
                      </a:r>
                      <a:endParaRPr kumimoji="1" lang="ja-JP" altLang="en-US" dirty="0">
                        <a:solidFill>
                          <a:schemeClr val="tx1"/>
                        </a:solidFill>
                      </a:endParaRPr>
                    </a:p>
                  </a:txBody>
                  <a:tcPr>
                    <a:lnB w="12700" cap="flat" cmpd="sng" algn="ctr">
                      <a:solidFill>
                        <a:schemeClr val="accent2"/>
                      </a:solidFill>
                      <a:prstDash val="solid"/>
                      <a:round/>
                      <a:headEnd type="none" w="med" len="med"/>
                      <a:tailEnd type="none" w="med" len="med"/>
                    </a:lnB>
                  </a:tcPr>
                </a:tc>
                <a:tc>
                  <a:txBody>
                    <a:bodyPr/>
                    <a:lstStyle/>
                    <a:p>
                      <a:pPr algn="ctr"/>
                      <a:r>
                        <a:rPr kumimoji="1" lang="en-US" altLang="ja-JP" dirty="0" smtClean="0">
                          <a:solidFill>
                            <a:schemeClr val="tx1"/>
                          </a:solidFill>
                        </a:rPr>
                        <a:t>.08</a:t>
                      </a:r>
                      <a:endParaRPr kumimoji="1" lang="ja-JP" altLang="en-US" dirty="0">
                        <a:solidFill>
                          <a:schemeClr val="tx1"/>
                        </a:solidFill>
                      </a:endParaRPr>
                    </a:p>
                  </a:txBody>
                  <a:tcPr>
                    <a:lnB w="12700" cap="flat" cmpd="sng" algn="ctr">
                      <a:solidFill>
                        <a:schemeClr val="accent2"/>
                      </a:solidFill>
                      <a:prstDash val="solid"/>
                      <a:round/>
                      <a:headEnd type="none" w="med" len="med"/>
                      <a:tailEnd type="none" w="med" len="med"/>
                    </a:lnB>
                  </a:tcPr>
                </a:tc>
                <a:tc>
                  <a:txBody>
                    <a:bodyPr/>
                    <a:lstStyle/>
                    <a:p>
                      <a:pPr algn="ctr"/>
                      <a:r>
                        <a:rPr kumimoji="1" lang="en-US" altLang="ja-JP" dirty="0" smtClean="0">
                          <a:solidFill>
                            <a:schemeClr val="tx1"/>
                          </a:solidFill>
                        </a:rPr>
                        <a:t>.05</a:t>
                      </a:r>
                      <a:endParaRPr kumimoji="1" lang="ja-JP" altLang="en-US" dirty="0">
                        <a:solidFill>
                          <a:schemeClr val="tx1"/>
                        </a:solidFill>
                      </a:endParaRPr>
                    </a:p>
                  </a:txBody>
                  <a:tcPr>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315835335"/>
                  </a:ext>
                </a:extLst>
              </a:tr>
              <a:tr h="155013">
                <a:tc gridSpan="2">
                  <a:txBody>
                    <a:bodyPr/>
                    <a:lstStyle/>
                    <a:p>
                      <a:pPr algn="ctr"/>
                      <a:endParaRPr kumimoji="1" lang="ja-JP" altLang="en-US" dirty="0"/>
                    </a:p>
                  </a:txBody>
                  <a:tcPr>
                    <a:lnL w="9525" cap="flat" cmpd="sng" algn="ctr">
                      <a:noFill/>
                      <a:prstDash val="solid"/>
                    </a:lnL>
                    <a:lnR>
                      <a:noFill/>
                    </a:lnR>
                    <a:lnT w="9525" cap="flat" cmpd="sng" algn="ctr">
                      <a:noFill/>
                      <a:prstDash val="soli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endParaRPr kumimoji="1" lang="ja-JP" altLang="en-US" dirty="0">
                        <a:solidFill>
                          <a:schemeClr val="tx1"/>
                        </a:solidFill>
                      </a:endParaRPr>
                    </a:p>
                  </a:txBody>
                  <a:tcP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dirty="0">
                        <a:solidFill>
                          <a:schemeClr val="tx1"/>
                        </a:solidFill>
                      </a:endParaRPr>
                    </a:p>
                  </a:txBody>
                  <a:tcPr>
                    <a:lnL>
                      <a:noFill/>
                    </a:lnL>
                    <a:lnR>
                      <a:noFill/>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dirty="0">
                        <a:solidFill>
                          <a:schemeClr val="tx1"/>
                        </a:solidFill>
                      </a:endParaRPr>
                    </a:p>
                  </a:txBody>
                  <a:tcPr>
                    <a:lnL>
                      <a:noFill/>
                    </a:lnL>
                    <a:lnR>
                      <a:noFill/>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dirty="0">
                        <a:solidFill>
                          <a:schemeClr val="tx1"/>
                        </a:solidFill>
                      </a:endParaRPr>
                    </a:p>
                  </a:txBody>
                  <a:tcPr>
                    <a:lnL>
                      <a:noFill/>
                    </a:lnL>
                    <a:lnR>
                      <a:noFill/>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dirty="0">
                        <a:solidFill>
                          <a:schemeClr val="tx1"/>
                        </a:solidFill>
                      </a:endParaRPr>
                    </a:p>
                  </a:txBody>
                  <a:tcPr>
                    <a:lnL>
                      <a:noFill/>
                    </a:lnL>
                    <a:lnR>
                      <a:noFill/>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dirty="0">
                        <a:solidFill>
                          <a:schemeClr val="tx1"/>
                        </a:solidFill>
                      </a:endParaRPr>
                    </a:p>
                  </a:txBody>
                  <a:tcPr>
                    <a:lnL>
                      <a:noFill/>
                    </a:lnL>
                    <a:lnR w="9525" cap="flat" cmpd="sng" algn="ctr">
                      <a:noFill/>
                      <a:prstDash val="solid"/>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92950258"/>
                  </a:ext>
                </a:extLst>
              </a:tr>
              <a:tr h="370840">
                <a:tc>
                  <a:txBody>
                    <a:bodyPr/>
                    <a:lstStyle/>
                    <a:p>
                      <a:pPr algn="ctr"/>
                      <a:r>
                        <a:rPr kumimoji="1" lang="en-US" altLang="ja-JP" smtClean="0"/>
                        <a:t>All clones (</a:t>
                      </a:r>
                      <a:r>
                        <a:rPr kumimoji="1" lang="ja-JP" altLang="en-US" smtClean="0"/>
                        <a:t>万</a:t>
                      </a:r>
                      <a:r>
                        <a:rPr kumimoji="1" lang="en-US" altLang="ja-JP" smtClean="0"/>
                        <a:t>)</a:t>
                      </a:r>
                      <a:endParaRPr kumimoji="1" lang="ja-JP" altLang="en-US" dirty="0" smtClean="0"/>
                    </a:p>
                  </a:txBody>
                  <a:tcPr>
                    <a:lnL w="9525" cap="flat" cmpd="sng" algn="ctr">
                      <a:noFill/>
                      <a:prstDash val="soli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smtClean="0">
                          <a:solidFill>
                            <a:schemeClr val="tx1"/>
                          </a:solidFill>
                        </a:rPr>
                        <a:t>132</a:t>
                      </a:r>
                      <a:endParaRPr kumimoji="1" lang="ja-JP" altLang="en-US" dirty="0">
                        <a:solidFill>
                          <a:schemeClr val="tx1"/>
                        </a:solidFill>
                      </a:endParaRP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smtClean="0">
                          <a:solidFill>
                            <a:schemeClr val="tx1"/>
                          </a:solidFill>
                        </a:rPr>
                        <a:t>168</a:t>
                      </a:r>
                      <a:endParaRPr kumimoji="1" lang="ja-JP" altLang="en-US" dirty="0">
                        <a:solidFill>
                          <a:schemeClr val="tx1"/>
                        </a:solidFill>
                      </a:endParaRPr>
                    </a:p>
                  </a:txBody>
                  <a:tcPr>
                    <a:lnL>
                      <a:noFill/>
                    </a:lnL>
                    <a:lnR>
                      <a:noFill/>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smtClean="0">
                          <a:solidFill>
                            <a:schemeClr val="tx1"/>
                          </a:solidFill>
                        </a:rPr>
                        <a:t>246</a:t>
                      </a:r>
                      <a:endParaRPr kumimoji="1" lang="ja-JP" altLang="en-US" dirty="0">
                        <a:solidFill>
                          <a:schemeClr val="tx1"/>
                        </a:solidFill>
                      </a:endParaRPr>
                    </a:p>
                  </a:txBody>
                  <a:tcPr>
                    <a:lnL>
                      <a:noFill/>
                    </a:lnL>
                    <a:lnR>
                      <a:noFill/>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smtClean="0">
                          <a:solidFill>
                            <a:schemeClr val="tx1"/>
                          </a:solidFill>
                        </a:rPr>
                        <a:t>568</a:t>
                      </a:r>
                      <a:endParaRPr kumimoji="1" lang="ja-JP" altLang="en-US" dirty="0">
                        <a:solidFill>
                          <a:schemeClr val="tx1"/>
                        </a:solidFill>
                      </a:endParaRPr>
                    </a:p>
                  </a:txBody>
                  <a:tcPr>
                    <a:lnL>
                      <a:noFill/>
                    </a:lnL>
                    <a:lnR>
                      <a:noFill/>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smtClean="0">
                          <a:solidFill>
                            <a:schemeClr val="tx1"/>
                          </a:solidFill>
                        </a:rPr>
                        <a:t>188</a:t>
                      </a:r>
                      <a:endParaRPr kumimoji="1" lang="ja-JP" altLang="en-US" dirty="0">
                        <a:solidFill>
                          <a:schemeClr val="tx1"/>
                        </a:solidFill>
                      </a:endParaRPr>
                    </a:p>
                  </a:txBody>
                  <a:tcPr>
                    <a:lnL>
                      <a:noFill/>
                    </a:lnL>
                    <a:lnR>
                      <a:noFill/>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smtClean="0">
                          <a:solidFill>
                            <a:schemeClr val="tx1"/>
                          </a:solidFill>
                        </a:rPr>
                        <a:t>1,061</a:t>
                      </a:r>
                      <a:endParaRPr kumimoji="1" lang="ja-JP" altLang="en-US" dirty="0">
                        <a:solidFill>
                          <a:schemeClr val="tx1"/>
                        </a:solidFill>
                      </a:endParaRPr>
                    </a:p>
                  </a:txBody>
                  <a:tcPr>
                    <a:lnL>
                      <a:noFill/>
                    </a:lnL>
                    <a:lnR>
                      <a:noFill/>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1,353</a:t>
                      </a:r>
                      <a:endParaRPr kumimoji="1" lang="ja-JP" altLang="en-US" dirty="0">
                        <a:solidFill>
                          <a:schemeClr val="tx1"/>
                        </a:solidFill>
                      </a:endParaRPr>
                    </a:p>
                  </a:txBody>
                  <a:tcPr>
                    <a:lnL>
                      <a:noFill/>
                    </a:lnL>
                    <a:lnR w="9525" cap="flat" cmpd="sng" algn="ctr">
                      <a:noFill/>
                      <a:prstDash val="solid"/>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2929074975"/>
                  </a:ext>
                </a:extLst>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28</a:t>
            </a:fld>
            <a:endParaRPr lang="en-US" altLang="ja-JP"/>
          </a:p>
        </p:txBody>
      </p:sp>
      <p:sp>
        <p:nvSpPr>
          <p:cNvPr id="6" name="テキスト ボックス 5"/>
          <p:cNvSpPr txBox="1"/>
          <p:nvPr/>
        </p:nvSpPr>
        <p:spPr>
          <a:xfrm rot="18900000">
            <a:off x="2181350" y="1385184"/>
            <a:ext cx="2299689" cy="338554"/>
          </a:xfrm>
          <a:prstGeom prst="rect">
            <a:avLst/>
          </a:prstGeom>
          <a:noFill/>
        </p:spPr>
        <p:txBody>
          <a:bodyPr wrap="square" rtlCol="0">
            <a:spAutoFit/>
          </a:bodyPr>
          <a:lstStyle/>
          <a:p>
            <a:r>
              <a:rPr kumimoji="1" lang="en-US" altLang="ja-JP" sz="1600" dirty="0" err="1" smtClean="0"/>
              <a:t>BoW</a:t>
            </a:r>
            <a:endParaRPr kumimoji="1" lang="ja-JP" altLang="en-US" sz="1600" dirty="0"/>
          </a:p>
        </p:txBody>
      </p:sp>
      <p:sp>
        <p:nvSpPr>
          <p:cNvPr id="8" name="テキスト ボックス 7"/>
          <p:cNvSpPr txBox="1"/>
          <p:nvPr/>
        </p:nvSpPr>
        <p:spPr>
          <a:xfrm rot="18900000">
            <a:off x="3086845" y="1385183"/>
            <a:ext cx="2299689" cy="338554"/>
          </a:xfrm>
          <a:prstGeom prst="rect">
            <a:avLst/>
          </a:prstGeom>
          <a:noFill/>
        </p:spPr>
        <p:txBody>
          <a:bodyPr wrap="square" rtlCol="0">
            <a:spAutoFit/>
          </a:bodyPr>
          <a:lstStyle/>
          <a:p>
            <a:r>
              <a:rPr kumimoji="1" lang="en-US" altLang="ja-JP" sz="1600" dirty="0" smtClean="0"/>
              <a:t>TF-IDF</a:t>
            </a:r>
            <a:endParaRPr kumimoji="1" lang="ja-JP" altLang="en-US" sz="1600" dirty="0"/>
          </a:p>
        </p:txBody>
      </p:sp>
      <p:sp>
        <p:nvSpPr>
          <p:cNvPr id="9" name="テキスト ボックス 8"/>
          <p:cNvSpPr txBox="1"/>
          <p:nvPr/>
        </p:nvSpPr>
        <p:spPr>
          <a:xfrm rot="18900000">
            <a:off x="3992340" y="1385183"/>
            <a:ext cx="2299689" cy="338554"/>
          </a:xfrm>
          <a:prstGeom prst="rect">
            <a:avLst/>
          </a:prstGeom>
          <a:noFill/>
        </p:spPr>
        <p:txBody>
          <a:bodyPr wrap="square" rtlCol="0">
            <a:spAutoFit/>
          </a:bodyPr>
          <a:lstStyle/>
          <a:p>
            <a:r>
              <a:rPr lang="en-US" altLang="ja-JP" sz="1600" dirty="0" smtClean="0"/>
              <a:t>LSA</a:t>
            </a:r>
            <a:endParaRPr kumimoji="1" lang="ja-JP" altLang="en-US" sz="1600" dirty="0"/>
          </a:p>
        </p:txBody>
      </p:sp>
      <p:sp>
        <p:nvSpPr>
          <p:cNvPr id="10" name="テキスト ボックス 9"/>
          <p:cNvSpPr txBox="1"/>
          <p:nvPr/>
        </p:nvSpPr>
        <p:spPr>
          <a:xfrm rot="18900000">
            <a:off x="4897835" y="1385183"/>
            <a:ext cx="2299689" cy="338554"/>
          </a:xfrm>
          <a:prstGeom prst="rect">
            <a:avLst/>
          </a:prstGeom>
          <a:noFill/>
        </p:spPr>
        <p:txBody>
          <a:bodyPr wrap="square" rtlCol="0">
            <a:spAutoFit/>
          </a:bodyPr>
          <a:lstStyle/>
          <a:p>
            <a:r>
              <a:rPr kumimoji="1" lang="en-US" altLang="ja-JP" sz="1600" dirty="0" smtClean="0"/>
              <a:t>LDA</a:t>
            </a:r>
            <a:endParaRPr kumimoji="1" lang="ja-JP" altLang="en-US" sz="1600" dirty="0"/>
          </a:p>
        </p:txBody>
      </p:sp>
      <p:sp>
        <p:nvSpPr>
          <p:cNvPr id="11" name="テキスト ボックス 10"/>
          <p:cNvSpPr txBox="1"/>
          <p:nvPr/>
        </p:nvSpPr>
        <p:spPr>
          <a:xfrm rot="18900000">
            <a:off x="5803332" y="1385186"/>
            <a:ext cx="2299689" cy="338554"/>
          </a:xfrm>
          <a:prstGeom prst="rect">
            <a:avLst/>
          </a:prstGeom>
          <a:noFill/>
        </p:spPr>
        <p:txBody>
          <a:bodyPr wrap="square" rtlCol="0">
            <a:spAutoFit/>
          </a:bodyPr>
          <a:lstStyle/>
          <a:p>
            <a:r>
              <a:rPr lang="en-US" altLang="ja-JP" sz="1600" dirty="0" smtClean="0"/>
              <a:t>Doc2Vec</a:t>
            </a:r>
            <a:endParaRPr kumimoji="1" lang="ja-JP" altLang="en-US" sz="1600" dirty="0"/>
          </a:p>
        </p:txBody>
      </p:sp>
      <p:sp>
        <p:nvSpPr>
          <p:cNvPr id="28" name="角丸四角形 27"/>
          <p:cNvSpPr/>
          <p:nvPr/>
        </p:nvSpPr>
        <p:spPr>
          <a:xfrm>
            <a:off x="2102763" y="5608333"/>
            <a:ext cx="5495012" cy="853455"/>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spcBef>
                <a:spcPct val="20000"/>
              </a:spcBef>
            </a:pPr>
            <a:r>
              <a:rPr lang="ja-JP" altLang="en-US" sz="2400" kern="0" dirty="0" smtClean="0">
                <a:solidFill>
                  <a:srgbClr val="0C0C0C">
                    <a:lumMod val="90000"/>
                    <a:lumOff val="10000"/>
                  </a:srgbClr>
                </a:solidFill>
                <a:latin typeface="+mj-lt"/>
                <a:ea typeface="+mj-ea"/>
              </a:rPr>
              <a:t>単語の重要度を付与した</a:t>
            </a:r>
            <a:r>
              <a:rPr lang="en-US" altLang="ja-JP" sz="2400" kern="0" dirty="0" smtClean="0">
                <a:solidFill>
                  <a:srgbClr val="0C0C0C">
                    <a:lumMod val="90000"/>
                    <a:lumOff val="10000"/>
                  </a:srgbClr>
                </a:solidFill>
                <a:latin typeface="+mj-lt"/>
                <a:ea typeface="+mj-ea"/>
              </a:rPr>
              <a:t>TF-IDF</a:t>
            </a:r>
            <a:r>
              <a:rPr lang="ja-JP" altLang="en-US" sz="2400" kern="0" dirty="0" smtClean="0">
                <a:solidFill>
                  <a:srgbClr val="0C0C0C">
                    <a:lumMod val="90000"/>
                    <a:lumOff val="10000"/>
                  </a:srgbClr>
                </a:solidFill>
                <a:latin typeface="+mj-lt"/>
                <a:ea typeface="+mj-ea"/>
              </a:rPr>
              <a:t>より</a:t>
            </a:r>
            <a:r>
              <a:rPr lang="en-US" altLang="ja-JP" sz="2400" kern="0" dirty="0" smtClean="0">
                <a:solidFill>
                  <a:srgbClr val="0C0C0C">
                    <a:lumMod val="90000"/>
                    <a:lumOff val="10000"/>
                  </a:srgbClr>
                </a:solidFill>
                <a:latin typeface="+mj-lt"/>
                <a:ea typeface="+mj-ea"/>
              </a:rPr>
              <a:t/>
            </a:r>
            <a:br>
              <a:rPr lang="en-US" altLang="ja-JP" sz="2400" kern="0" dirty="0" smtClean="0">
                <a:solidFill>
                  <a:srgbClr val="0C0C0C">
                    <a:lumMod val="90000"/>
                    <a:lumOff val="10000"/>
                  </a:srgbClr>
                </a:solidFill>
                <a:latin typeface="+mj-lt"/>
                <a:ea typeface="+mj-ea"/>
              </a:rPr>
            </a:br>
            <a:r>
              <a:rPr lang="en-US" altLang="ja-JP" sz="2400" kern="0" dirty="0" err="1" smtClean="0">
                <a:solidFill>
                  <a:srgbClr val="0C0C0C">
                    <a:lumMod val="90000"/>
                    <a:lumOff val="10000"/>
                  </a:srgbClr>
                </a:solidFill>
                <a:latin typeface="+mj-lt"/>
                <a:ea typeface="+mj-ea"/>
              </a:rPr>
              <a:t>BoW</a:t>
            </a:r>
            <a:r>
              <a:rPr lang="ja-JP" altLang="en-US" sz="2400" kern="0" dirty="0" smtClean="0">
                <a:solidFill>
                  <a:srgbClr val="0C0C0C">
                    <a:lumMod val="90000"/>
                    <a:lumOff val="10000"/>
                  </a:srgbClr>
                </a:solidFill>
                <a:latin typeface="+mj-lt"/>
                <a:ea typeface="+mj-ea"/>
              </a:rPr>
              <a:t>の方が再現率が高い</a:t>
            </a:r>
            <a:endParaRPr lang="en-US" altLang="ja-JP" sz="2400" kern="0" dirty="0" smtClean="0">
              <a:solidFill>
                <a:srgbClr val="0C0C0C">
                  <a:lumMod val="90000"/>
                  <a:lumOff val="10000"/>
                </a:srgbClr>
              </a:solidFill>
              <a:latin typeface="+mj-lt"/>
              <a:ea typeface="+mj-ea"/>
            </a:endParaRPr>
          </a:p>
        </p:txBody>
      </p:sp>
      <p:sp>
        <p:nvSpPr>
          <p:cNvPr id="13" name="テキスト ボックス 12"/>
          <p:cNvSpPr txBox="1"/>
          <p:nvPr/>
        </p:nvSpPr>
        <p:spPr>
          <a:xfrm rot="18900000">
            <a:off x="6593084" y="1385182"/>
            <a:ext cx="2299689" cy="338554"/>
          </a:xfrm>
          <a:prstGeom prst="rect">
            <a:avLst/>
          </a:prstGeom>
          <a:noFill/>
        </p:spPr>
        <p:txBody>
          <a:bodyPr wrap="square" rtlCol="0">
            <a:spAutoFit/>
          </a:bodyPr>
          <a:lstStyle/>
          <a:p>
            <a:r>
              <a:rPr lang="en-US" altLang="ja-JP" sz="1600" dirty="0" smtClean="0"/>
              <a:t>WV-avg</a:t>
            </a:r>
            <a:endParaRPr kumimoji="1" lang="ja-JP" altLang="en-US" sz="1600" dirty="0"/>
          </a:p>
        </p:txBody>
      </p:sp>
      <p:sp>
        <p:nvSpPr>
          <p:cNvPr id="14" name="テキスト ボックス 13"/>
          <p:cNvSpPr txBox="1"/>
          <p:nvPr/>
        </p:nvSpPr>
        <p:spPr>
          <a:xfrm rot="18900000">
            <a:off x="7498577" y="1293594"/>
            <a:ext cx="2299689" cy="338554"/>
          </a:xfrm>
          <a:prstGeom prst="rect">
            <a:avLst/>
          </a:prstGeom>
          <a:noFill/>
        </p:spPr>
        <p:txBody>
          <a:bodyPr wrap="square" rtlCol="0">
            <a:spAutoFit/>
          </a:bodyPr>
          <a:lstStyle/>
          <a:p>
            <a:r>
              <a:rPr lang="en-US" altLang="ja-JP" sz="1600" dirty="0" smtClean="0"/>
              <a:t>FT-</a:t>
            </a:r>
            <a:r>
              <a:rPr lang="en-US" altLang="ja-JP" sz="1600" dirty="0" err="1" smtClean="0"/>
              <a:t>avg</a:t>
            </a:r>
            <a:endParaRPr kumimoji="1" lang="ja-JP" altLang="en-US" sz="1600" dirty="0"/>
          </a:p>
        </p:txBody>
      </p:sp>
      <p:sp>
        <p:nvSpPr>
          <p:cNvPr id="7" name="テキスト ボックス 6"/>
          <p:cNvSpPr txBox="1"/>
          <p:nvPr/>
        </p:nvSpPr>
        <p:spPr>
          <a:xfrm>
            <a:off x="581025" y="1733550"/>
            <a:ext cx="1619250" cy="369332"/>
          </a:xfrm>
          <a:prstGeom prst="rect">
            <a:avLst/>
          </a:prstGeom>
          <a:noFill/>
        </p:spPr>
        <p:txBody>
          <a:bodyPr wrap="square" rtlCol="0">
            <a:spAutoFit/>
          </a:bodyPr>
          <a:lstStyle/>
          <a:p>
            <a:r>
              <a:rPr kumimoji="1" lang="ja-JP" altLang="en-US" dirty="0" smtClean="0"/>
              <a:t>再現率</a:t>
            </a:r>
            <a:endParaRPr kumimoji="1" lang="ja-JP" altLang="en-US" dirty="0"/>
          </a:p>
        </p:txBody>
      </p:sp>
      <p:sp>
        <p:nvSpPr>
          <p:cNvPr id="3" name="角丸四角形 2"/>
          <p:cNvSpPr/>
          <p:nvPr/>
        </p:nvSpPr>
        <p:spPr>
          <a:xfrm>
            <a:off x="2200275" y="2487219"/>
            <a:ext cx="1859661" cy="2221941"/>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342200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04980" y="251481"/>
            <a:ext cx="9996213" cy="1143000"/>
          </a:xfrm>
        </p:spPr>
        <p:txBody>
          <a:bodyPr/>
          <a:lstStyle/>
          <a:p>
            <a:r>
              <a:rPr lang="ja-JP" altLang="en-US" sz="3600" dirty="0" smtClean="0"/>
              <a:t>コードクローン変更履歴可視化システム</a:t>
            </a:r>
            <a:r>
              <a:rPr lang="en-US" altLang="ja-JP" dirty="0" smtClean="0"/>
              <a:t/>
            </a:r>
            <a:br>
              <a:rPr lang="en-US" altLang="ja-JP" dirty="0" smtClean="0"/>
            </a:br>
            <a:r>
              <a:rPr kumimoji="1" lang="en-US" altLang="ja-JP" dirty="0" err="1" smtClean="0"/>
              <a:t>CCEvovis</a:t>
            </a:r>
            <a:r>
              <a:rPr kumimoji="1" lang="en-US" altLang="ja-JP" dirty="0" smtClean="0"/>
              <a:t>[1] </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29</a:t>
            </a:fld>
            <a:endParaRPr lang="en-US" altLang="ja-JP"/>
          </a:p>
        </p:txBody>
      </p:sp>
      <p:sp>
        <p:nvSpPr>
          <p:cNvPr id="57" name="正方形/長方形 56"/>
          <p:cNvSpPr/>
          <p:nvPr/>
        </p:nvSpPr>
        <p:spPr>
          <a:xfrm>
            <a:off x="397800" y="1526350"/>
            <a:ext cx="8549555" cy="707886"/>
          </a:xfrm>
          <a:prstGeom prst="rect">
            <a:avLst/>
          </a:prstGeom>
        </p:spPr>
        <p:txBody>
          <a:bodyPr wrap="square">
            <a:spAutoFit/>
          </a:bodyPr>
          <a:lstStyle/>
          <a:p>
            <a:pPr>
              <a:spcBef>
                <a:spcPts val="600"/>
              </a:spcBef>
              <a:spcAft>
                <a:spcPts val="600"/>
              </a:spcAft>
            </a:pPr>
            <a:r>
              <a:rPr lang="ja-JP" altLang="en-US" sz="2000" dirty="0">
                <a:latin typeface="+mn-ea"/>
                <a:ea typeface="+mn-ea"/>
              </a:rPr>
              <a:t>私</a:t>
            </a:r>
            <a:r>
              <a:rPr lang="ja-JP" altLang="en-US" sz="2000" dirty="0" smtClean="0">
                <a:latin typeface="+mn-ea"/>
                <a:ea typeface="+mn-ea"/>
              </a:rPr>
              <a:t>が過去に行った研究で開発したシステム．複数バージョン間で行われたクローンセットの</a:t>
            </a:r>
            <a:r>
              <a:rPr lang="ja-JP" altLang="en-US" sz="2000" dirty="0" smtClean="0">
                <a:solidFill>
                  <a:srgbClr val="FF0000"/>
                </a:solidFill>
                <a:latin typeface="+mn-ea"/>
                <a:ea typeface="+mn-ea"/>
              </a:rPr>
              <a:t>追加</a:t>
            </a:r>
            <a:r>
              <a:rPr lang="ja-JP" altLang="en-US" sz="2000" dirty="0" smtClean="0">
                <a:latin typeface="+mn-ea"/>
                <a:ea typeface="+mn-ea"/>
              </a:rPr>
              <a:t>，</a:t>
            </a:r>
            <a:r>
              <a:rPr lang="ja-JP" altLang="en-US" sz="2000" dirty="0" smtClean="0">
                <a:solidFill>
                  <a:srgbClr val="FF0000"/>
                </a:solidFill>
                <a:latin typeface="+mn-ea"/>
                <a:ea typeface="+mn-ea"/>
              </a:rPr>
              <a:t>編集</a:t>
            </a:r>
            <a:r>
              <a:rPr lang="ja-JP" altLang="en-US" sz="2000" dirty="0" smtClean="0">
                <a:latin typeface="+mn-ea"/>
                <a:ea typeface="+mn-ea"/>
              </a:rPr>
              <a:t>，</a:t>
            </a:r>
            <a:r>
              <a:rPr lang="ja-JP" altLang="en-US" sz="2000" dirty="0" smtClean="0">
                <a:solidFill>
                  <a:srgbClr val="FF0000"/>
                </a:solidFill>
                <a:latin typeface="+mn-ea"/>
                <a:ea typeface="+mn-ea"/>
              </a:rPr>
              <a:t>削除</a:t>
            </a:r>
            <a:r>
              <a:rPr lang="ja-JP" altLang="en-US" sz="2000" dirty="0" smtClean="0">
                <a:latin typeface="+mn-ea"/>
                <a:ea typeface="+mn-ea"/>
              </a:rPr>
              <a:t>といった変更履歴全体を可視化</a:t>
            </a:r>
            <a:endParaRPr lang="en-US" altLang="ja-JP" sz="2000" dirty="0">
              <a:latin typeface="+mn-ea"/>
              <a:ea typeface="+mn-ea"/>
            </a:endParaRPr>
          </a:p>
        </p:txBody>
      </p:sp>
      <p:cxnSp>
        <p:nvCxnSpPr>
          <p:cNvPr id="99" name="カギ線コネクタ 98"/>
          <p:cNvCxnSpPr>
            <a:stCxn id="16" idx="3"/>
            <a:endCxn id="89" idx="0"/>
          </p:cNvCxnSpPr>
          <p:nvPr/>
        </p:nvCxnSpPr>
        <p:spPr>
          <a:xfrm flipH="1">
            <a:off x="4549793" y="3229508"/>
            <a:ext cx="4151992" cy="1452716"/>
          </a:xfrm>
          <a:prstGeom prst="bentConnector4">
            <a:avLst>
              <a:gd name="adj1" fmla="val -5506"/>
              <a:gd name="adj2" fmla="val 71965"/>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45" name="グループ化 44"/>
          <p:cNvGrpSpPr/>
          <p:nvPr/>
        </p:nvGrpSpPr>
        <p:grpSpPr>
          <a:xfrm>
            <a:off x="517112" y="4682224"/>
            <a:ext cx="8065361" cy="1690057"/>
            <a:chOff x="517112" y="4568044"/>
            <a:chExt cx="8065361" cy="1690057"/>
          </a:xfrm>
        </p:grpSpPr>
        <p:sp>
          <p:nvSpPr>
            <p:cNvPr id="89" name="正方形/長方形 88"/>
            <p:cNvSpPr/>
            <p:nvPr/>
          </p:nvSpPr>
          <p:spPr>
            <a:xfrm>
              <a:off x="517112" y="4568044"/>
              <a:ext cx="8065361" cy="1622565"/>
            </a:xfrm>
            <a:prstGeom prst="rect">
              <a:avLst/>
            </a:prstGeom>
            <a:solidFill>
              <a:schemeClr val="bg1">
                <a:lumMod val="95000"/>
              </a:scheme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8" name="グループ化 87"/>
            <p:cNvGrpSpPr/>
            <p:nvPr/>
          </p:nvGrpSpPr>
          <p:grpSpPr>
            <a:xfrm>
              <a:off x="1703273" y="4592000"/>
              <a:ext cx="6879200" cy="1666101"/>
              <a:chOff x="2243772" y="4891659"/>
              <a:chExt cx="6879200" cy="1666101"/>
            </a:xfrm>
          </p:grpSpPr>
          <p:sp>
            <p:nvSpPr>
              <p:cNvPr id="82" name="正方形/長方形 81"/>
              <p:cNvSpPr/>
              <p:nvPr/>
            </p:nvSpPr>
            <p:spPr>
              <a:xfrm>
                <a:off x="2243772" y="6219206"/>
                <a:ext cx="1845540" cy="338554"/>
              </a:xfrm>
              <a:prstGeom prst="rect">
                <a:avLst/>
              </a:prstGeom>
            </p:spPr>
            <p:txBody>
              <a:bodyPr wrap="square">
                <a:spAutoFit/>
              </a:bodyPr>
              <a:lstStyle/>
              <a:p>
                <a:r>
                  <a:rPr lang="ja-JP" altLang="en-US" sz="1600" dirty="0" smtClean="0">
                    <a:latin typeface="+mn-ea"/>
                    <a:ea typeface="+mn-ea"/>
                    <a:cs typeface="Segoe UI Light" panose="020B0502040204020203" pitchFamily="34" charset="0"/>
                  </a:rPr>
                  <a:t>積み上げ棒グラフ</a:t>
                </a:r>
                <a:endParaRPr lang="ja-JP" altLang="en-US" sz="1600" dirty="0">
                  <a:latin typeface="+mn-ea"/>
                  <a:ea typeface="+mn-ea"/>
                  <a:cs typeface="Segoe UI Light" panose="020B0502040204020203" pitchFamily="34" charset="0"/>
                </a:endParaRPr>
              </a:p>
            </p:txBody>
          </p:sp>
          <p:pic>
            <p:nvPicPr>
              <p:cNvPr id="83" name="コンテンツ プレースホルダー 4"/>
              <p:cNvPicPr>
                <a:picLocks noChangeAspect="1"/>
              </p:cNvPicPr>
              <p:nvPr/>
            </p:nvPicPr>
            <p:blipFill rotWithShape="1">
              <a:blip r:embed="rId3"/>
              <a:srcRect t="15515" r="54846" b="43217"/>
              <a:stretch/>
            </p:blipFill>
            <p:spPr bwMode="auto">
              <a:xfrm>
                <a:off x="4178043" y="4994064"/>
                <a:ext cx="2351061" cy="1105693"/>
              </a:xfrm>
              <a:prstGeom prst="rect">
                <a:avLst/>
              </a:prstGeom>
              <a:noFill/>
              <a:ln w="9525">
                <a:noFill/>
                <a:miter lim="800000"/>
                <a:headEnd/>
                <a:tailEnd/>
              </a:ln>
              <a:effectLst/>
            </p:spPr>
          </p:pic>
          <p:sp>
            <p:nvSpPr>
              <p:cNvPr id="84" name="正方形/長方形 83"/>
              <p:cNvSpPr/>
              <p:nvPr/>
            </p:nvSpPr>
            <p:spPr>
              <a:xfrm>
                <a:off x="4386679" y="6175090"/>
                <a:ext cx="2037520" cy="338554"/>
              </a:xfrm>
              <a:prstGeom prst="rect">
                <a:avLst/>
              </a:prstGeom>
            </p:spPr>
            <p:txBody>
              <a:bodyPr wrap="square">
                <a:spAutoFit/>
              </a:bodyPr>
              <a:lstStyle/>
              <a:p>
                <a:r>
                  <a:rPr lang="ja-JP" altLang="en-US" sz="1600" dirty="0" smtClean="0">
                    <a:latin typeface="+mj-ea"/>
                    <a:ea typeface="+mj-ea"/>
                    <a:cs typeface="Times New Roman" panose="02020603050405020304" pitchFamily="18" charset="0"/>
                  </a:rPr>
                  <a:t>クローンセット一覧</a:t>
                </a:r>
                <a:endParaRPr lang="ja-JP" altLang="en-US" sz="1600" dirty="0">
                  <a:latin typeface="+mj-ea"/>
                  <a:ea typeface="+mj-ea"/>
                  <a:cs typeface="Times New Roman" panose="02020603050405020304" pitchFamily="18" charset="0"/>
                </a:endParaRPr>
              </a:p>
            </p:txBody>
          </p:sp>
          <p:sp>
            <p:nvSpPr>
              <p:cNvPr id="85" name="正方形/長方形 84"/>
              <p:cNvSpPr/>
              <p:nvPr/>
            </p:nvSpPr>
            <p:spPr>
              <a:xfrm>
                <a:off x="7324130" y="6152938"/>
                <a:ext cx="1798842" cy="338554"/>
              </a:xfrm>
              <a:prstGeom prst="rect">
                <a:avLst/>
              </a:prstGeom>
            </p:spPr>
            <p:txBody>
              <a:bodyPr wrap="square">
                <a:spAutoFit/>
              </a:bodyPr>
              <a:lstStyle/>
              <a:p>
                <a:r>
                  <a:rPr lang="ja-JP" altLang="en-US" sz="1600" dirty="0" smtClean="0">
                    <a:latin typeface="+mn-ea"/>
                    <a:ea typeface="+mn-ea"/>
                    <a:cs typeface="Times New Roman" panose="02020603050405020304" pitchFamily="18" charset="0"/>
                  </a:rPr>
                  <a:t>ソースコード</a:t>
                </a:r>
                <a:endParaRPr lang="ja-JP" altLang="en-US" sz="1600" dirty="0">
                  <a:latin typeface="+mn-ea"/>
                  <a:ea typeface="+mn-ea"/>
                  <a:cs typeface="Times New Roman" panose="02020603050405020304" pitchFamily="18" charset="0"/>
                </a:endParaRPr>
              </a:p>
            </p:txBody>
          </p:sp>
          <p:pic>
            <p:nvPicPr>
              <p:cNvPr id="86" name="図 85"/>
              <p:cNvPicPr>
                <a:picLocks noChangeAspect="1"/>
              </p:cNvPicPr>
              <p:nvPr/>
            </p:nvPicPr>
            <p:blipFill rotWithShape="1">
              <a:blip r:embed="rId4" cstate="print">
                <a:extLst>
                  <a:ext uri="{28A0092B-C50C-407E-A947-70E740481C1C}">
                    <a14:useLocalDpi xmlns:a14="http://schemas.microsoft.com/office/drawing/2010/main" val="0"/>
                  </a:ext>
                </a:extLst>
              </a:blip>
              <a:srcRect r="37221"/>
              <a:stretch/>
            </p:blipFill>
            <p:spPr>
              <a:xfrm>
                <a:off x="7002990" y="4957121"/>
                <a:ext cx="1979609" cy="1184480"/>
              </a:xfrm>
              <a:prstGeom prst="rect">
                <a:avLst/>
              </a:prstGeom>
              <a:ln>
                <a:noFill/>
              </a:ln>
            </p:spPr>
          </p:pic>
          <p:pic>
            <p:nvPicPr>
              <p:cNvPr id="87" name="コンテンツ プレースホルダー 18"/>
              <p:cNvPicPr>
                <a:picLocks noChangeAspect="1"/>
              </p:cNvPicPr>
              <p:nvPr/>
            </p:nvPicPr>
            <p:blipFill rotWithShape="1">
              <a:blip r:embed="rId5"/>
              <a:srcRect l="4822"/>
              <a:stretch/>
            </p:blipFill>
            <p:spPr bwMode="auto">
              <a:xfrm>
                <a:off x="2630110" y="4891659"/>
                <a:ext cx="1067941" cy="1302701"/>
              </a:xfrm>
              <a:prstGeom prst="rect">
                <a:avLst/>
              </a:prstGeom>
              <a:noFill/>
              <a:ln w="9525">
                <a:noFill/>
                <a:miter lim="800000"/>
                <a:headEnd/>
                <a:tailEnd/>
              </a:ln>
              <a:effectLst/>
            </p:spPr>
          </p:pic>
        </p:grpSp>
        <p:sp>
          <p:nvSpPr>
            <p:cNvPr id="96" name="テキスト ボックス 95"/>
            <p:cNvSpPr txBox="1"/>
            <p:nvPr/>
          </p:nvSpPr>
          <p:spPr>
            <a:xfrm>
              <a:off x="563657" y="4650548"/>
              <a:ext cx="1479409" cy="757095"/>
            </a:xfrm>
            <a:prstGeom prst="rect">
              <a:avLst/>
            </a:prstGeom>
            <a:noFill/>
          </p:spPr>
          <p:txBody>
            <a:bodyPr wrap="square" lIns="0" tIns="0" rIns="0" bIns="0" rtlCol="0">
              <a:spAutoFit/>
            </a:bodyPr>
            <a:lstStyle/>
            <a:p>
              <a:r>
                <a:rPr lang="ja-JP" altLang="en-US" sz="1600" dirty="0" smtClean="0">
                  <a:latin typeface="+mn-ea"/>
                  <a:ea typeface="+mn-ea"/>
                </a:rPr>
                <a:t>クローンセットの変更履歴全体を可視化</a:t>
              </a:r>
              <a:endParaRPr kumimoji="1" lang="ja-JP" altLang="en-US" sz="1600" dirty="0">
                <a:latin typeface="+mn-ea"/>
                <a:ea typeface="+mn-ea"/>
              </a:endParaRPr>
            </a:p>
          </p:txBody>
        </p:sp>
        <p:cxnSp>
          <p:nvCxnSpPr>
            <p:cNvPr id="187" name="直線矢印コネクタ 186"/>
            <p:cNvCxnSpPr>
              <a:stCxn id="87" idx="3"/>
              <a:endCxn id="83" idx="1"/>
            </p:cNvCxnSpPr>
            <p:nvPr/>
          </p:nvCxnSpPr>
          <p:spPr>
            <a:xfrm>
              <a:off x="3157552" y="5243351"/>
              <a:ext cx="479992" cy="3901"/>
            </a:xfrm>
            <a:prstGeom prst="straightConnector1">
              <a:avLst/>
            </a:prstGeom>
            <a:ln w="2540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188" name="直線矢印コネクタ 187"/>
            <p:cNvCxnSpPr>
              <a:stCxn id="83" idx="3"/>
              <a:endCxn id="86" idx="1"/>
            </p:cNvCxnSpPr>
            <p:nvPr/>
          </p:nvCxnSpPr>
          <p:spPr>
            <a:xfrm>
              <a:off x="5988605" y="5247252"/>
              <a:ext cx="473886" cy="2450"/>
            </a:xfrm>
            <a:prstGeom prst="straightConnector1">
              <a:avLst/>
            </a:prstGeom>
            <a:ln w="2540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grpSp>
      <p:grpSp>
        <p:nvGrpSpPr>
          <p:cNvPr id="5" name="グループ化 4"/>
          <p:cNvGrpSpPr/>
          <p:nvPr/>
        </p:nvGrpSpPr>
        <p:grpSpPr>
          <a:xfrm>
            <a:off x="397800" y="2234649"/>
            <a:ext cx="8303985" cy="2167130"/>
            <a:chOff x="414424" y="1969716"/>
            <a:chExt cx="8303985" cy="2167130"/>
          </a:xfrm>
        </p:grpSpPr>
        <p:sp>
          <p:nvSpPr>
            <p:cNvPr id="10" name="角丸四角形 9"/>
            <p:cNvSpPr/>
            <p:nvPr/>
          </p:nvSpPr>
          <p:spPr>
            <a:xfrm>
              <a:off x="3648633" y="2701272"/>
              <a:ext cx="1152616" cy="544830"/>
            </a:xfrm>
            <a:prstGeom prst="roundRect">
              <a:avLst/>
            </a:prstGeom>
            <a:noFill/>
          </p:spPr>
          <p:style>
            <a:lnRef idx="2">
              <a:schemeClr val="dk1"/>
            </a:lnRef>
            <a:fillRef idx="1">
              <a:schemeClr val="lt1"/>
            </a:fillRef>
            <a:effectRef idx="0">
              <a:schemeClr val="dk1"/>
            </a:effectRef>
            <a:fontRef idx="minor">
              <a:schemeClr val="dk1"/>
            </a:fontRef>
          </p:style>
          <p:txBody>
            <a:bodyPr wrap="square" lIns="0" tIns="0" rIns="0" bIns="0" rtlCol="0" anchor="ctr">
              <a:spAutoFit/>
            </a:bodyPr>
            <a:lstStyle/>
            <a:p>
              <a:pPr algn="ctr"/>
              <a:r>
                <a:rPr lang="ja-JP" altLang="en-US" sz="1600" dirty="0" smtClean="0">
                  <a:solidFill>
                    <a:schemeClr val="tx1"/>
                  </a:solidFill>
                  <a:latin typeface="Calibri" panose="020F0502020204030204" pitchFamily="34" charset="0"/>
                  <a:cs typeface="Calibri" panose="020F0502020204030204" pitchFamily="34" charset="0"/>
                </a:rPr>
                <a:t>クローンの対応付け</a:t>
              </a:r>
              <a:endParaRPr kumimoji="1" lang="ja-JP" altLang="en-US" sz="1600" dirty="0">
                <a:solidFill>
                  <a:schemeClr val="tx1"/>
                </a:solidFill>
                <a:latin typeface="Calibri" panose="020F0502020204030204" pitchFamily="34" charset="0"/>
                <a:cs typeface="Calibri" panose="020F0502020204030204" pitchFamily="34" charset="0"/>
              </a:endParaRPr>
            </a:p>
          </p:txBody>
        </p:sp>
        <p:sp>
          <p:nvSpPr>
            <p:cNvPr id="16" name="角丸四角形 15"/>
            <p:cNvSpPr/>
            <p:nvPr/>
          </p:nvSpPr>
          <p:spPr>
            <a:xfrm>
              <a:off x="7110744" y="2692160"/>
              <a:ext cx="1607665" cy="544830"/>
            </a:xfrm>
            <a:prstGeom prst="roundRect">
              <a:avLst/>
            </a:prstGeom>
            <a:noFill/>
          </p:spPr>
          <p:style>
            <a:lnRef idx="2">
              <a:schemeClr val="dk1"/>
            </a:lnRef>
            <a:fillRef idx="1">
              <a:schemeClr val="lt1"/>
            </a:fillRef>
            <a:effectRef idx="0">
              <a:schemeClr val="dk1"/>
            </a:effectRef>
            <a:fontRef idx="minor">
              <a:schemeClr val="dk1"/>
            </a:fontRef>
          </p:style>
          <p:txBody>
            <a:bodyPr wrap="square" lIns="0" tIns="0" rIns="0" bIns="0" rtlCol="0" anchor="ctr">
              <a:spAutoFit/>
            </a:bodyPr>
            <a:lstStyle/>
            <a:p>
              <a:pPr algn="ctr"/>
              <a:r>
                <a:rPr lang="ja-JP" altLang="en-US" sz="1600" dirty="0" smtClean="0">
                  <a:solidFill>
                    <a:schemeClr val="tx1"/>
                  </a:solidFill>
                  <a:latin typeface="Calibri" panose="020F0502020204030204" pitchFamily="34" charset="0"/>
                  <a:cs typeface="Calibri" panose="020F0502020204030204" pitchFamily="34" charset="0"/>
                </a:rPr>
                <a:t>クローンセット</a:t>
              </a:r>
              <a:r>
                <a:rPr lang="en-US" altLang="ja-JP" sz="1600" dirty="0" smtClean="0">
                  <a:solidFill>
                    <a:schemeClr val="tx1"/>
                  </a:solidFill>
                  <a:latin typeface="Calibri" panose="020F0502020204030204" pitchFamily="34" charset="0"/>
                  <a:cs typeface="Calibri" panose="020F0502020204030204" pitchFamily="34" charset="0"/>
                </a:rPr>
                <a:t/>
              </a:r>
              <a:br>
                <a:rPr lang="en-US" altLang="ja-JP" sz="1600" dirty="0" smtClean="0">
                  <a:solidFill>
                    <a:schemeClr val="tx1"/>
                  </a:solidFill>
                  <a:latin typeface="Calibri" panose="020F0502020204030204" pitchFamily="34" charset="0"/>
                  <a:cs typeface="Calibri" panose="020F0502020204030204" pitchFamily="34" charset="0"/>
                </a:rPr>
              </a:br>
              <a:r>
                <a:rPr lang="ja-JP" altLang="en-US" sz="1600" dirty="0" smtClean="0">
                  <a:solidFill>
                    <a:schemeClr val="tx1"/>
                  </a:solidFill>
                  <a:latin typeface="Calibri" panose="020F0502020204030204" pitchFamily="34" charset="0"/>
                  <a:cs typeface="Calibri" panose="020F0502020204030204" pitchFamily="34" charset="0"/>
                </a:rPr>
                <a:t>の分類</a:t>
              </a:r>
              <a:endParaRPr kumimoji="1" lang="ja-JP" altLang="en-US" sz="1600" dirty="0">
                <a:solidFill>
                  <a:schemeClr val="tx1"/>
                </a:solidFill>
                <a:latin typeface="Calibri" panose="020F0502020204030204" pitchFamily="34" charset="0"/>
                <a:cs typeface="Calibri" panose="020F0502020204030204" pitchFamily="34" charset="0"/>
              </a:endParaRPr>
            </a:p>
          </p:txBody>
        </p:sp>
        <p:cxnSp>
          <p:nvCxnSpPr>
            <p:cNvPr id="17" name="直線矢印コネクタ 16"/>
            <p:cNvCxnSpPr>
              <a:stCxn id="10" idx="3"/>
              <a:endCxn id="19" idx="1"/>
            </p:cNvCxnSpPr>
            <p:nvPr/>
          </p:nvCxnSpPr>
          <p:spPr>
            <a:xfrm flipV="1">
              <a:off x="4801249" y="2968680"/>
              <a:ext cx="371044" cy="5007"/>
            </a:xfrm>
            <a:prstGeom prst="straightConnector1">
              <a:avLst/>
            </a:prstGeom>
            <a:ln w="25400">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19" idx="3"/>
              <a:endCxn id="16" idx="1"/>
            </p:cNvCxnSpPr>
            <p:nvPr/>
          </p:nvCxnSpPr>
          <p:spPr>
            <a:xfrm flipV="1">
              <a:off x="6721887" y="2964575"/>
              <a:ext cx="388857" cy="4105"/>
            </a:xfrm>
            <a:prstGeom prst="straightConnector1">
              <a:avLst/>
            </a:prstGeom>
            <a:ln w="25400">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sp>
          <p:nvSpPr>
            <p:cNvPr id="20" name="正方形/長方形 19"/>
            <p:cNvSpPr/>
            <p:nvPr/>
          </p:nvSpPr>
          <p:spPr>
            <a:xfrm>
              <a:off x="4768553" y="3574753"/>
              <a:ext cx="2424515" cy="338554"/>
            </a:xfrm>
            <a:prstGeom prst="rect">
              <a:avLst/>
            </a:prstGeom>
          </p:spPr>
          <p:txBody>
            <a:bodyPr wrap="square">
              <a:spAutoFit/>
            </a:bodyPr>
            <a:lstStyle/>
            <a:p>
              <a:pPr algn="ctr"/>
              <a:r>
                <a:rPr lang="ja-JP" altLang="en-US" sz="1600" dirty="0" smtClean="0">
                  <a:latin typeface="+mn-ea"/>
                  <a:ea typeface="+mn-ea"/>
                  <a:cs typeface="Calibri" panose="020F0502020204030204" pitchFamily="34" charset="0"/>
                </a:rPr>
                <a:t>対応付けされたクローン</a:t>
              </a:r>
            </a:p>
          </p:txBody>
        </p:sp>
        <p:cxnSp>
          <p:nvCxnSpPr>
            <p:cNvPr id="12" name="直線矢印コネクタ 11"/>
            <p:cNvCxnSpPr>
              <a:stCxn id="136" idx="3"/>
              <a:endCxn id="10" idx="1"/>
            </p:cNvCxnSpPr>
            <p:nvPr/>
          </p:nvCxnSpPr>
          <p:spPr>
            <a:xfrm flipV="1">
              <a:off x="3154893" y="2973687"/>
              <a:ext cx="493740" cy="558963"/>
            </a:xfrm>
            <a:prstGeom prst="straightConnector1">
              <a:avLst/>
            </a:prstGeom>
            <a:ln w="25400">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a:stCxn id="130" idx="3"/>
              <a:endCxn id="10" idx="1"/>
            </p:cNvCxnSpPr>
            <p:nvPr/>
          </p:nvCxnSpPr>
          <p:spPr>
            <a:xfrm>
              <a:off x="3154893" y="2339029"/>
              <a:ext cx="493740" cy="634658"/>
            </a:xfrm>
            <a:prstGeom prst="straightConnector1">
              <a:avLst/>
            </a:prstGeom>
            <a:ln w="25400">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grpSp>
          <p:nvGrpSpPr>
            <p:cNvPr id="170" name="グループ化 169"/>
            <p:cNvGrpSpPr/>
            <p:nvPr/>
          </p:nvGrpSpPr>
          <p:grpSpPr>
            <a:xfrm>
              <a:off x="5172293" y="2411127"/>
              <a:ext cx="1549594" cy="1115105"/>
              <a:chOff x="5059339" y="2436620"/>
              <a:chExt cx="1549594" cy="1115105"/>
            </a:xfrm>
          </p:grpSpPr>
          <p:sp>
            <p:nvSpPr>
              <p:cNvPr id="19" name="正方形/長方形 18"/>
              <p:cNvSpPr/>
              <p:nvPr/>
            </p:nvSpPr>
            <p:spPr>
              <a:xfrm>
                <a:off x="5059339" y="2436620"/>
                <a:ext cx="1549594" cy="1115105"/>
              </a:xfrm>
              <a:prstGeom prst="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latin typeface="Calibri" panose="020F0502020204030204" pitchFamily="34" charset="0"/>
                  <a:cs typeface="Calibri" panose="020F0502020204030204" pitchFamily="34" charset="0"/>
                </a:endParaRPr>
              </a:p>
            </p:txBody>
          </p:sp>
          <p:sp>
            <p:nvSpPr>
              <p:cNvPr id="21" name="テキスト ボックス 20"/>
              <p:cNvSpPr txBox="1"/>
              <p:nvPr/>
            </p:nvSpPr>
            <p:spPr>
              <a:xfrm>
                <a:off x="5251310" y="3185772"/>
                <a:ext cx="316016" cy="327137"/>
              </a:xfrm>
              <a:prstGeom prst="rect">
                <a:avLst/>
              </a:prstGeom>
              <a:noFill/>
            </p:spPr>
            <p:txBody>
              <a:bodyPr wrap="none" rtlCol="0">
                <a:spAutoFit/>
              </a:bodyPr>
              <a:lstStyle/>
              <a:p>
                <a:pPr algn="ctr"/>
                <a:r>
                  <a:rPr lang="en-US" altLang="ja-JP" sz="1600" dirty="0">
                    <a:latin typeface="+mn-lt"/>
                    <a:cs typeface="Calibri" panose="020F0502020204030204" pitchFamily="34" charset="0"/>
                  </a:rPr>
                  <a:t>C</a:t>
                </a:r>
                <a:r>
                  <a:rPr lang="en-US" altLang="ja-JP" sz="2400" baseline="-16000" dirty="0" smtClean="0">
                    <a:latin typeface="+mn-lt"/>
                    <a:cs typeface="Calibri" panose="020F0502020204030204" pitchFamily="34" charset="0"/>
                  </a:rPr>
                  <a:t>i</a:t>
                </a:r>
              </a:p>
            </p:txBody>
          </p:sp>
          <p:sp>
            <p:nvSpPr>
              <p:cNvPr id="22" name="テキスト ボックス 21"/>
              <p:cNvSpPr txBox="1"/>
              <p:nvPr/>
            </p:nvSpPr>
            <p:spPr>
              <a:xfrm>
                <a:off x="5848294" y="3176913"/>
                <a:ext cx="536327" cy="327137"/>
              </a:xfrm>
              <a:prstGeom prst="rect">
                <a:avLst/>
              </a:prstGeom>
              <a:noFill/>
            </p:spPr>
            <p:txBody>
              <a:bodyPr wrap="none" rtlCol="0">
                <a:spAutoFit/>
              </a:bodyPr>
              <a:lstStyle/>
              <a:p>
                <a:pPr algn="ctr"/>
                <a:r>
                  <a:rPr lang="en-US" altLang="ja-JP" sz="1600" dirty="0" smtClean="0">
                    <a:latin typeface="+mn-lt"/>
                    <a:cs typeface="Calibri" panose="020F0502020204030204" pitchFamily="34" charset="0"/>
                  </a:rPr>
                  <a:t>C</a:t>
                </a:r>
                <a:r>
                  <a:rPr lang="en-US" altLang="ja-JP" sz="2400" baseline="-16000" dirty="0" smtClean="0">
                    <a:latin typeface="+mn-lt"/>
                    <a:cs typeface="Calibri" panose="020F0502020204030204" pitchFamily="34" charset="0"/>
                  </a:rPr>
                  <a:t>i+1</a:t>
                </a:r>
              </a:p>
            </p:txBody>
          </p:sp>
          <p:grpSp>
            <p:nvGrpSpPr>
              <p:cNvPr id="28" name="グループ化 27"/>
              <p:cNvGrpSpPr/>
              <p:nvPr/>
            </p:nvGrpSpPr>
            <p:grpSpPr>
              <a:xfrm>
                <a:off x="5220226" y="2516493"/>
                <a:ext cx="492835" cy="684926"/>
                <a:chOff x="1438040" y="6041887"/>
                <a:chExt cx="315271" cy="410910"/>
              </a:xfrm>
            </p:grpSpPr>
            <p:grpSp>
              <p:nvGrpSpPr>
                <p:cNvPr id="35" name="グループ化 34"/>
                <p:cNvGrpSpPr/>
                <p:nvPr/>
              </p:nvGrpSpPr>
              <p:grpSpPr>
                <a:xfrm>
                  <a:off x="1438040" y="6041887"/>
                  <a:ext cx="315271" cy="410910"/>
                  <a:chOff x="-1303826" y="2671011"/>
                  <a:chExt cx="603478" cy="716036"/>
                </a:xfrm>
              </p:grpSpPr>
              <p:sp>
                <p:nvSpPr>
                  <p:cNvPr id="38" name="メモ 37"/>
                  <p:cNvSpPr/>
                  <p:nvPr/>
                </p:nvSpPr>
                <p:spPr bwMode="auto">
                  <a:xfrm rot="10800000" flipH="1">
                    <a:off x="-1255700" y="2671011"/>
                    <a:ext cx="555352" cy="659897"/>
                  </a:xfrm>
                  <a:prstGeom prst="foldedCorner">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1200" b="0" i="0" u="none" strike="noStrike" cap="none" normalizeH="0" baseline="0" smtClean="0">
                      <a:ln>
                        <a:noFill/>
                      </a:ln>
                      <a:solidFill>
                        <a:schemeClr val="tx1"/>
                      </a:solidFill>
                      <a:effectLst/>
                      <a:latin typeface="Calibri" panose="020F0502020204030204" pitchFamily="34" charset="0"/>
                      <a:cs typeface="Calibri" panose="020F0502020204030204" pitchFamily="34" charset="0"/>
                    </a:endParaRPr>
                  </a:p>
                </p:txBody>
              </p:sp>
              <p:sp>
                <p:nvSpPr>
                  <p:cNvPr id="39" name="メモ 38"/>
                  <p:cNvSpPr/>
                  <p:nvPr/>
                </p:nvSpPr>
                <p:spPr bwMode="auto">
                  <a:xfrm rot="10800000" flipH="1">
                    <a:off x="-1303826" y="2727151"/>
                    <a:ext cx="555352" cy="659896"/>
                  </a:xfrm>
                  <a:prstGeom prst="foldedCorner">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1200" b="0" i="0" u="none" strike="noStrike" cap="none" normalizeH="0" baseline="0" smtClean="0">
                      <a:ln>
                        <a:noFill/>
                      </a:ln>
                      <a:solidFill>
                        <a:schemeClr val="tx1"/>
                      </a:solidFill>
                      <a:effectLst/>
                      <a:latin typeface="Calibri" panose="020F0502020204030204" pitchFamily="34" charset="0"/>
                      <a:cs typeface="Calibri" panose="020F0502020204030204" pitchFamily="34" charset="0"/>
                    </a:endParaRPr>
                  </a:p>
                </p:txBody>
              </p:sp>
            </p:grpSp>
            <p:sp>
              <p:nvSpPr>
                <p:cNvPr id="36" name="Freeform 13"/>
                <p:cNvSpPr>
                  <a:spLocks/>
                </p:cNvSpPr>
                <p:nvPr/>
              </p:nvSpPr>
              <p:spPr bwMode="auto">
                <a:xfrm>
                  <a:off x="1465106" y="6142772"/>
                  <a:ext cx="219346" cy="1341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tx1">
                    <a:lumMod val="25000"/>
                    <a:lumOff val="75000"/>
                  </a:schemeClr>
                </a:solidFill>
                <a:ln w="9525" cap="rnd">
                  <a:solidFill>
                    <a:schemeClr val="tx1"/>
                  </a:solidFill>
                  <a:round/>
                  <a:headEnd/>
                  <a:tailEnd/>
                </a:ln>
              </p:spPr>
              <p:txBody>
                <a:bodyPr/>
                <a:lstStyle/>
                <a:p>
                  <a:endParaRPr lang="ja-JP" altLang="ja-JP" sz="1050" b="1" u="sng">
                    <a:latin typeface="Calibri" panose="020F0502020204030204" pitchFamily="34" charset="0"/>
                    <a:ea typeface="MS UI Gothic" pitchFamily="50" charset="-128"/>
                    <a:cs typeface="Calibri" panose="020F0502020204030204" pitchFamily="34" charset="0"/>
                  </a:endParaRPr>
                </a:p>
              </p:txBody>
            </p:sp>
            <p:sp>
              <p:nvSpPr>
                <p:cNvPr id="37" name="Freeform 13"/>
                <p:cNvSpPr>
                  <a:spLocks/>
                </p:cNvSpPr>
                <p:nvPr/>
              </p:nvSpPr>
              <p:spPr bwMode="auto">
                <a:xfrm>
                  <a:off x="1465106" y="6332664"/>
                  <a:ext cx="219346" cy="8430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tx1">
                    <a:lumMod val="25000"/>
                    <a:lumOff val="75000"/>
                  </a:schemeClr>
                </a:solidFill>
                <a:ln w="9525" cap="rnd">
                  <a:solidFill>
                    <a:schemeClr val="tx1"/>
                  </a:solidFill>
                  <a:round/>
                  <a:headEnd/>
                  <a:tailEnd/>
                </a:ln>
              </p:spPr>
              <p:txBody>
                <a:bodyPr/>
                <a:lstStyle/>
                <a:p>
                  <a:endParaRPr lang="ja-JP" altLang="ja-JP" sz="1050" b="1" u="sng">
                    <a:latin typeface="Calibri" panose="020F0502020204030204" pitchFamily="34" charset="0"/>
                    <a:ea typeface="MS UI Gothic" pitchFamily="50" charset="-128"/>
                    <a:cs typeface="Calibri" panose="020F0502020204030204" pitchFamily="34" charset="0"/>
                  </a:endParaRPr>
                </a:p>
              </p:txBody>
            </p:sp>
          </p:grpSp>
          <p:grpSp>
            <p:nvGrpSpPr>
              <p:cNvPr id="29" name="グループ化 28"/>
              <p:cNvGrpSpPr/>
              <p:nvPr/>
            </p:nvGrpSpPr>
            <p:grpSpPr>
              <a:xfrm>
                <a:off x="5919520" y="2519881"/>
                <a:ext cx="492837" cy="684926"/>
                <a:chOff x="1444497" y="6771919"/>
                <a:chExt cx="315272" cy="410910"/>
              </a:xfrm>
            </p:grpSpPr>
            <p:grpSp>
              <p:nvGrpSpPr>
                <p:cNvPr id="31" name="グループ化 30"/>
                <p:cNvGrpSpPr/>
                <p:nvPr/>
              </p:nvGrpSpPr>
              <p:grpSpPr>
                <a:xfrm>
                  <a:off x="1444497" y="6771919"/>
                  <a:ext cx="315272" cy="410910"/>
                  <a:chOff x="-1303827" y="2671011"/>
                  <a:chExt cx="603479" cy="716036"/>
                </a:xfrm>
              </p:grpSpPr>
              <p:sp>
                <p:nvSpPr>
                  <p:cNvPr id="33" name="メモ 32"/>
                  <p:cNvSpPr/>
                  <p:nvPr/>
                </p:nvSpPr>
                <p:spPr bwMode="auto">
                  <a:xfrm rot="10800000" flipH="1">
                    <a:off x="-1255700" y="2671011"/>
                    <a:ext cx="555352" cy="659897"/>
                  </a:xfrm>
                  <a:prstGeom prst="foldedCorner">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1200" b="0" i="0" u="none" strike="noStrike" cap="none" normalizeH="0" baseline="0" smtClean="0">
                      <a:ln>
                        <a:noFill/>
                      </a:ln>
                      <a:solidFill>
                        <a:schemeClr val="tx1"/>
                      </a:solidFill>
                      <a:effectLst/>
                      <a:latin typeface="Calibri" panose="020F0502020204030204" pitchFamily="34" charset="0"/>
                      <a:cs typeface="Calibri" panose="020F0502020204030204" pitchFamily="34" charset="0"/>
                    </a:endParaRPr>
                  </a:p>
                </p:txBody>
              </p:sp>
              <p:sp>
                <p:nvSpPr>
                  <p:cNvPr id="34" name="メモ 33"/>
                  <p:cNvSpPr/>
                  <p:nvPr/>
                </p:nvSpPr>
                <p:spPr bwMode="auto">
                  <a:xfrm rot="10800000" flipH="1">
                    <a:off x="-1303827" y="2727151"/>
                    <a:ext cx="555351" cy="659896"/>
                  </a:xfrm>
                  <a:prstGeom prst="foldedCorner">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1200" b="0" i="0" u="none" strike="noStrike" cap="none" normalizeH="0" baseline="0" smtClean="0">
                      <a:ln>
                        <a:noFill/>
                      </a:ln>
                      <a:solidFill>
                        <a:schemeClr val="tx1"/>
                      </a:solidFill>
                      <a:effectLst/>
                      <a:latin typeface="Calibri" panose="020F0502020204030204" pitchFamily="34" charset="0"/>
                      <a:cs typeface="Calibri" panose="020F0502020204030204" pitchFamily="34" charset="0"/>
                    </a:endParaRPr>
                  </a:p>
                </p:txBody>
              </p:sp>
            </p:grpSp>
            <p:sp>
              <p:nvSpPr>
                <p:cNvPr id="32" name="Freeform 13"/>
                <p:cNvSpPr>
                  <a:spLocks/>
                </p:cNvSpPr>
                <p:nvPr/>
              </p:nvSpPr>
              <p:spPr bwMode="auto">
                <a:xfrm>
                  <a:off x="1465106" y="6872014"/>
                  <a:ext cx="219346" cy="1341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tx1">
                    <a:lumMod val="25000"/>
                    <a:lumOff val="75000"/>
                  </a:schemeClr>
                </a:solidFill>
                <a:ln w="9525" cap="rnd">
                  <a:solidFill>
                    <a:schemeClr val="tx1"/>
                  </a:solidFill>
                  <a:round/>
                  <a:headEnd/>
                  <a:tailEnd/>
                </a:ln>
              </p:spPr>
              <p:txBody>
                <a:bodyPr/>
                <a:lstStyle/>
                <a:p>
                  <a:endParaRPr lang="ja-JP" altLang="ja-JP" sz="1050" b="1" u="sng">
                    <a:latin typeface="Calibri" panose="020F0502020204030204" pitchFamily="34" charset="0"/>
                    <a:ea typeface="MS UI Gothic" pitchFamily="50" charset="-128"/>
                    <a:cs typeface="Calibri" panose="020F0502020204030204" pitchFamily="34" charset="0"/>
                  </a:endParaRPr>
                </a:p>
              </p:txBody>
            </p:sp>
          </p:grpSp>
          <p:cxnSp>
            <p:nvCxnSpPr>
              <p:cNvPr id="30" name="直線矢印コネクタ 29"/>
              <p:cNvCxnSpPr/>
              <p:nvPr/>
            </p:nvCxnSpPr>
            <p:spPr>
              <a:xfrm flipV="1">
                <a:off x="5610985" y="2773965"/>
                <a:ext cx="371308" cy="2"/>
              </a:xfrm>
              <a:prstGeom prst="straightConnector1">
                <a:avLst/>
              </a:prstGeom>
              <a:ln w="25400">
                <a:solidFill>
                  <a:schemeClr val="tx1"/>
                </a:solidFill>
                <a:headEnd type="diamond" w="lg" len="lg"/>
                <a:tailEnd type="triangle" w="lg" len="lg"/>
              </a:ln>
            </p:spPr>
            <p:style>
              <a:lnRef idx="1">
                <a:schemeClr val="accent1"/>
              </a:lnRef>
              <a:fillRef idx="0">
                <a:schemeClr val="accent1"/>
              </a:fillRef>
              <a:effectRef idx="0">
                <a:schemeClr val="accent1"/>
              </a:effectRef>
              <a:fontRef idx="minor">
                <a:schemeClr val="tx1"/>
              </a:fontRef>
            </p:style>
          </p:cxnSp>
        </p:grpSp>
        <p:cxnSp>
          <p:nvCxnSpPr>
            <p:cNvPr id="90" name="直線矢印コネクタ 89"/>
            <p:cNvCxnSpPr>
              <a:stCxn id="14" idx="0"/>
              <a:endCxn id="7" idx="2"/>
            </p:cNvCxnSpPr>
            <p:nvPr/>
          </p:nvCxnSpPr>
          <p:spPr>
            <a:xfrm flipV="1">
              <a:off x="1892254" y="2609518"/>
              <a:ext cx="0" cy="646963"/>
            </a:xfrm>
            <a:prstGeom prst="straightConnector1">
              <a:avLst/>
            </a:prstGeom>
            <a:ln w="2540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useBgFill="1">
          <p:nvSpPr>
            <p:cNvPr id="58" name="テキスト ボックス 57"/>
            <p:cNvSpPr txBox="1"/>
            <p:nvPr/>
          </p:nvSpPr>
          <p:spPr>
            <a:xfrm>
              <a:off x="1546203" y="2804367"/>
              <a:ext cx="681149" cy="246221"/>
            </a:xfrm>
            <a:prstGeom prst="rect">
              <a:avLst/>
            </a:prstGeom>
          </p:spPr>
          <p:txBody>
            <a:bodyPr wrap="none" lIns="0" tIns="0" rIns="0" bIns="0" rtlCol="0">
              <a:spAutoFit/>
            </a:bodyPr>
            <a:lstStyle/>
            <a:p>
              <a:r>
                <a:rPr kumimoji="1" lang="en-US" altLang="ja-JP" sz="1600" dirty="0" err="1" smtClean="0">
                  <a:solidFill>
                    <a:srgbClr val="FF0000"/>
                  </a:solidFill>
                </a:rPr>
                <a:t>CCVolti</a:t>
              </a:r>
              <a:endParaRPr kumimoji="1" lang="ja-JP" altLang="en-US" sz="1600" dirty="0"/>
            </a:p>
          </p:txBody>
        </p:sp>
        <p:grpSp>
          <p:nvGrpSpPr>
            <p:cNvPr id="145" name="グループ化 144"/>
            <p:cNvGrpSpPr/>
            <p:nvPr/>
          </p:nvGrpSpPr>
          <p:grpSpPr>
            <a:xfrm>
              <a:off x="414424" y="3153712"/>
              <a:ext cx="2855314" cy="973306"/>
              <a:chOff x="199264" y="3258654"/>
              <a:chExt cx="2855314" cy="973306"/>
            </a:xfrm>
          </p:grpSpPr>
          <p:cxnSp>
            <p:nvCxnSpPr>
              <p:cNvPr id="9" name="直線矢印コネクタ 8"/>
              <p:cNvCxnSpPr>
                <a:stCxn id="14" idx="3"/>
                <a:endCxn id="136" idx="1"/>
              </p:cNvCxnSpPr>
              <p:nvPr/>
            </p:nvCxnSpPr>
            <p:spPr>
              <a:xfrm>
                <a:off x="2150338" y="3633838"/>
                <a:ext cx="335862" cy="3754"/>
              </a:xfrm>
              <a:prstGeom prst="straightConnector1">
                <a:avLst/>
              </a:prstGeom>
              <a:ln w="25400">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141" idx="3"/>
                <a:endCxn id="14" idx="1"/>
              </p:cNvCxnSpPr>
              <p:nvPr/>
            </p:nvCxnSpPr>
            <p:spPr>
              <a:xfrm>
                <a:off x="755486" y="3627967"/>
                <a:ext cx="448364" cy="5871"/>
              </a:xfrm>
              <a:prstGeom prst="straightConnector1">
                <a:avLst/>
              </a:prstGeom>
              <a:ln w="25400">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sp>
            <p:nvSpPr>
              <p:cNvPr id="14" name="角丸四角形 13"/>
              <p:cNvSpPr/>
              <p:nvPr/>
            </p:nvSpPr>
            <p:spPr>
              <a:xfrm>
                <a:off x="1203850" y="3361423"/>
                <a:ext cx="946488" cy="544830"/>
              </a:xfrm>
              <a:prstGeom prst="roundRect">
                <a:avLst/>
              </a:prstGeom>
              <a:noFill/>
            </p:spPr>
            <p:style>
              <a:lnRef idx="2">
                <a:schemeClr val="dk1"/>
              </a:lnRef>
              <a:fillRef idx="1">
                <a:schemeClr val="lt1"/>
              </a:fillRef>
              <a:effectRef idx="0">
                <a:schemeClr val="dk1"/>
              </a:effectRef>
              <a:fontRef idx="minor">
                <a:schemeClr val="dk1"/>
              </a:fontRef>
            </p:style>
            <p:txBody>
              <a:bodyPr wrap="square" lIns="0" tIns="0" rIns="0" bIns="0" rtlCol="0" anchor="ctr">
                <a:spAutoFit/>
              </a:bodyPr>
              <a:lstStyle/>
              <a:p>
                <a:pPr algn="ctr"/>
                <a:r>
                  <a:rPr lang="ja-JP" altLang="en-US" sz="1600" dirty="0" smtClean="0">
                    <a:solidFill>
                      <a:schemeClr val="tx1"/>
                    </a:solidFill>
                    <a:latin typeface="Calibri" panose="020F0502020204030204" pitchFamily="34" charset="0"/>
                    <a:cs typeface="Calibri" panose="020F0502020204030204" pitchFamily="34" charset="0"/>
                  </a:rPr>
                  <a:t>クローン</a:t>
                </a:r>
                <a:r>
                  <a:rPr lang="en-US" altLang="ja-JP" sz="1600" dirty="0" smtClean="0">
                    <a:solidFill>
                      <a:schemeClr val="tx1"/>
                    </a:solidFill>
                    <a:latin typeface="Calibri" panose="020F0502020204030204" pitchFamily="34" charset="0"/>
                    <a:cs typeface="Calibri" panose="020F0502020204030204" pitchFamily="34" charset="0"/>
                  </a:rPr>
                  <a:t/>
                </a:r>
                <a:br>
                  <a:rPr lang="en-US" altLang="ja-JP" sz="1600" dirty="0" smtClean="0">
                    <a:solidFill>
                      <a:schemeClr val="tx1"/>
                    </a:solidFill>
                    <a:latin typeface="Calibri" panose="020F0502020204030204" pitchFamily="34" charset="0"/>
                    <a:cs typeface="Calibri" panose="020F0502020204030204" pitchFamily="34" charset="0"/>
                  </a:rPr>
                </a:br>
                <a:r>
                  <a:rPr lang="ja-JP" altLang="en-US" sz="1600" dirty="0" smtClean="0">
                    <a:solidFill>
                      <a:schemeClr val="tx1"/>
                    </a:solidFill>
                    <a:latin typeface="Calibri" panose="020F0502020204030204" pitchFamily="34" charset="0"/>
                    <a:cs typeface="Calibri" panose="020F0502020204030204" pitchFamily="34" charset="0"/>
                  </a:rPr>
                  <a:t>検出</a:t>
                </a:r>
                <a:endParaRPr lang="ja-JP" altLang="en-US" sz="1600" dirty="0">
                  <a:solidFill>
                    <a:schemeClr val="tx1"/>
                  </a:solidFill>
                  <a:latin typeface="Calibri" panose="020F0502020204030204" pitchFamily="34" charset="0"/>
                  <a:cs typeface="Calibri" panose="020F0502020204030204" pitchFamily="34" charset="0"/>
                </a:endParaRPr>
              </a:p>
            </p:txBody>
          </p:sp>
          <p:sp>
            <p:nvSpPr>
              <p:cNvPr id="54" name="テキスト ボックス 53"/>
              <p:cNvSpPr txBox="1"/>
              <p:nvPr/>
            </p:nvSpPr>
            <p:spPr>
              <a:xfrm>
                <a:off x="199264" y="3884931"/>
                <a:ext cx="614273" cy="338553"/>
              </a:xfrm>
              <a:prstGeom prst="rect">
                <a:avLst/>
              </a:prstGeom>
              <a:noFill/>
            </p:spPr>
            <p:txBody>
              <a:bodyPr wrap="none" rtlCol="0">
                <a:spAutoFit/>
              </a:bodyPr>
              <a:lstStyle/>
              <a:p>
                <a:pPr algn="ctr"/>
                <a:r>
                  <a:rPr lang="en-US" altLang="ja-JP" sz="1600" dirty="0" smtClean="0">
                    <a:latin typeface="+mn-lt"/>
                    <a:cs typeface="Calibri" panose="020F0502020204030204" pitchFamily="34" charset="0"/>
                  </a:rPr>
                  <a:t>V</a:t>
                </a:r>
                <a:r>
                  <a:rPr lang="en-US" altLang="ja-JP" sz="2400" baseline="-16000" dirty="0" smtClean="0">
                    <a:latin typeface="+mn-lt"/>
                    <a:cs typeface="Calibri" panose="020F0502020204030204" pitchFamily="34" charset="0"/>
                  </a:rPr>
                  <a:t>i+1</a:t>
                </a:r>
              </a:p>
            </p:txBody>
          </p:sp>
          <p:sp>
            <p:nvSpPr>
              <p:cNvPr id="25" name="テキスト ボックス 24"/>
              <p:cNvSpPr txBox="1"/>
              <p:nvPr/>
            </p:nvSpPr>
            <p:spPr>
              <a:xfrm>
                <a:off x="2441910" y="3893406"/>
                <a:ext cx="612668" cy="338554"/>
              </a:xfrm>
              <a:prstGeom prst="rect">
                <a:avLst/>
              </a:prstGeom>
              <a:noFill/>
            </p:spPr>
            <p:txBody>
              <a:bodyPr wrap="none" rtlCol="0">
                <a:spAutoFit/>
              </a:bodyPr>
              <a:lstStyle/>
              <a:p>
                <a:pPr algn="ctr"/>
                <a:r>
                  <a:rPr lang="en-US" altLang="ja-JP" sz="1600" dirty="0" smtClean="0">
                    <a:latin typeface="+mn-lt"/>
                    <a:cs typeface="Calibri" panose="020F0502020204030204" pitchFamily="34" charset="0"/>
                  </a:rPr>
                  <a:t>C</a:t>
                </a:r>
                <a:r>
                  <a:rPr lang="en-US" altLang="ja-JP" sz="2400" baseline="-16000" dirty="0" smtClean="0">
                    <a:latin typeface="+mn-lt"/>
                    <a:cs typeface="Calibri" panose="020F0502020204030204" pitchFamily="34" charset="0"/>
                  </a:rPr>
                  <a:t>i+1</a:t>
                </a:r>
                <a:endParaRPr lang="en-US" altLang="ja-JP" sz="2400" baseline="-16000" dirty="0">
                  <a:latin typeface="+mn-lt"/>
                  <a:cs typeface="Calibri" panose="020F0502020204030204" pitchFamily="34" charset="0"/>
                </a:endParaRPr>
              </a:p>
            </p:txBody>
          </p:sp>
          <p:grpSp>
            <p:nvGrpSpPr>
              <p:cNvPr id="131" name="グループ化 130"/>
              <p:cNvGrpSpPr/>
              <p:nvPr/>
            </p:nvGrpSpPr>
            <p:grpSpPr>
              <a:xfrm>
                <a:off x="2486200" y="3268279"/>
                <a:ext cx="492835" cy="684926"/>
                <a:chOff x="1438040" y="6041887"/>
                <a:chExt cx="315271" cy="410910"/>
              </a:xfrm>
            </p:grpSpPr>
            <p:grpSp>
              <p:nvGrpSpPr>
                <p:cNvPr id="132" name="グループ化 131"/>
                <p:cNvGrpSpPr/>
                <p:nvPr/>
              </p:nvGrpSpPr>
              <p:grpSpPr>
                <a:xfrm>
                  <a:off x="1438040" y="6041887"/>
                  <a:ext cx="315271" cy="410910"/>
                  <a:chOff x="-1303826" y="2671011"/>
                  <a:chExt cx="603478" cy="716036"/>
                </a:xfrm>
              </p:grpSpPr>
              <p:sp>
                <p:nvSpPr>
                  <p:cNvPr id="135" name="メモ 134"/>
                  <p:cNvSpPr/>
                  <p:nvPr/>
                </p:nvSpPr>
                <p:spPr bwMode="auto">
                  <a:xfrm rot="10800000" flipH="1">
                    <a:off x="-1255700" y="2671011"/>
                    <a:ext cx="555352" cy="659897"/>
                  </a:xfrm>
                  <a:prstGeom prst="foldedCorner">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1200" b="0" i="0" u="none" strike="noStrike" cap="none" normalizeH="0" baseline="0" smtClean="0">
                      <a:ln>
                        <a:noFill/>
                      </a:ln>
                      <a:solidFill>
                        <a:schemeClr val="tx1"/>
                      </a:solidFill>
                      <a:effectLst/>
                      <a:latin typeface="Calibri" panose="020F0502020204030204" pitchFamily="34" charset="0"/>
                      <a:cs typeface="Calibri" panose="020F0502020204030204" pitchFamily="34" charset="0"/>
                    </a:endParaRPr>
                  </a:p>
                </p:txBody>
              </p:sp>
              <p:sp>
                <p:nvSpPr>
                  <p:cNvPr id="136" name="メモ 135"/>
                  <p:cNvSpPr/>
                  <p:nvPr/>
                </p:nvSpPr>
                <p:spPr bwMode="auto">
                  <a:xfrm rot="10800000" flipH="1">
                    <a:off x="-1303826" y="2727151"/>
                    <a:ext cx="555352" cy="659896"/>
                  </a:xfrm>
                  <a:prstGeom prst="foldedCorner">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1200" b="0" i="0" u="none" strike="noStrike" cap="none" normalizeH="0" baseline="0" smtClean="0">
                      <a:ln>
                        <a:noFill/>
                      </a:ln>
                      <a:solidFill>
                        <a:schemeClr val="tx1"/>
                      </a:solidFill>
                      <a:effectLst/>
                      <a:latin typeface="Calibri" panose="020F0502020204030204" pitchFamily="34" charset="0"/>
                      <a:cs typeface="Calibri" panose="020F0502020204030204" pitchFamily="34" charset="0"/>
                    </a:endParaRPr>
                  </a:p>
                </p:txBody>
              </p:sp>
            </p:grpSp>
            <p:sp>
              <p:nvSpPr>
                <p:cNvPr id="133" name="Freeform 13"/>
                <p:cNvSpPr>
                  <a:spLocks/>
                </p:cNvSpPr>
                <p:nvPr/>
              </p:nvSpPr>
              <p:spPr bwMode="auto">
                <a:xfrm>
                  <a:off x="1465106" y="6142772"/>
                  <a:ext cx="219346" cy="1341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tx1">
                    <a:lumMod val="25000"/>
                    <a:lumOff val="75000"/>
                  </a:schemeClr>
                </a:solidFill>
                <a:ln w="9525" cap="rnd">
                  <a:solidFill>
                    <a:schemeClr val="tx1"/>
                  </a:solidFill>
                  <a:round/>
                  <a:headEnd/>
                  <a:tailEnd/>
                </a:ln>
              </p:spPr>
              <p:txBody>
                <a:bodyPr/>
                <a:lstStyle/>
                <a:p>
                  <a:endParaRPr lang="ja-JP" altLang="ja-JP" sz="1050" b="1" u="sng">
                    <a:latin typeface="Calibri" panose="020F0502020204030204" pitchFamily="34" charset="0"/>
                    <a:ea typeface="MS UI Gothic" pitchFamily="50" charset="-128"/>
                    <a:cs typeface="Calibri" panose="020F0502020204030204" pitchFamily="34" charset="0"/>
                  </a:endParaRPr>
                </a:p>
              </p:txBody>
            </p:sp>
          </p:grpSp>
          <p:grpSp>
            <p:nvGrpSpPr>
              <p:cNvPr id="138" name="グループ化 137"/>
              <p:cNvGrpSpPr/>
              <p:nvPr/>
            </p:nvGrpSpPr>
            <p:grpSpPr>
              <a:xfrm>
                <a:off x="301953" y="3258654"/>
                <a:ext cx="492835" cy="684926"/>
                <a:chOff x="-1303826" y="2671011"/>
                <a:chExt cx="603478" cy="716036"/>
              </a:xfrm>
            </p:grpSpPr>
            <p:sp>
              <p:nvSpPr>
                <p:cNvPr id="140" name="メモ 139"/>
                <p:cNvSpPr/>
                <p:nvPr/>
              </p:nvSpPr>
              <p:spPr bwMode="auto">
                <a:xfrm rot="10800000" flipH="1">
                  <a:off x="-1255700" y="2671011"/>
                  <a:ext cx="555352" cy="659897"/>
                </a:xfrm>
                <a:prstGeom prst="foldedCorner">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1200" b="0" i="0" u="none" strike="noStrike" cap="none" normalizeH="0" baseline="0" smtClean="0">
                    <a:ln>
                      <a:noFill/>
                    </a:ln>
                    <a:solidFill>
                      <a:schemeClr val="tx1"/>
                    </a:solidFill>
                    <a:effectLst/>
                    <a:latin typeface="Calibri" panose="020F0502020204030204" pitchFamily="34" charset="0"/>
                    <a:cs typeface="Calibri" panose="020F0502020204030204" pitchFamily="34" charset="0"/>
                  </a:endParaRPr>
                </a:p>
              </p:txBody>
            </p:sp>
            <p:sp>
              <p:nvSpPr>
                <p:cNvPr id="141" name="メモ 140"/>
                <p:cNvSpPr/>
                <p:nvPr/>
              </p:nvSpPr>
              <p:spPr bwMode="auto">
                <a:xfrm rot="10800000" flipH="1">
                  <a:off x="-1303826" y="2727151"/>
                  <a:ext cx="555352" cy="659896"/>
                </a:xfrm>
                <a:prstGeom prst="foldedCorner">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1200" b="0" i="0" u="none" strike="noStrike" cap="none" normalizeH="0" baseline="0" smtClean="0">
                    <a:ln>
                      <a:noFill/>
                    </a:ln>
                    <a:solidFill>
                      <a:schemeClr val="tx1"/>
                    </a:solidFill>
                    <a:effectLst/>
                    <a:latin typeface="Calibri" panose="020F0502020204030204" pitchFamily="34" charset="0"/>
                    <a:cs typeface="Calibri" panose="020F0502020204030204" pitchFamily="34" charset="0"/>
                  </a:endParaRPr>
                </a:p>
              </p:txBody>
            </p:sp>
          </p:grpSp>
        </p:grpSp>
        <p:grpSp>
          <p:nvGrpSpPr>
            <p:cNvPr id="146" name="グループ化 145"/>
            <p:cNvGrpSpPr/>
            <p:nvPr/>
          </p:nvGrpSpPr>
          <p:grpSpPr>
            <a:xfrm>
              <a:off x="517113" y="1969716"/>
              <a:ext cx="2677082" cy="957762"/>
              <a:chOff x="301953" y="1988033"/>
              <a:chExt cx="2677082" cy="957762"/>
            </a:xfrm>
          </p:grpSpPr>
          <p:cxnSp>
            <p:nvCxnSpPr>
              <p:cNvPr id="6" name="直線矢印コネクタ 5"/>
              <p:cNvCxnSpPr>
                <a:stCxn id="144" idx="3"/>
                <a:endCxn id="7" idx="1"/>
              </p:cNvCxnSpPr>
              <p:nvPr/>
            </p:nvCxnSpPr>
            <p:spPr>
              <a:xfrm flipV="1">
                <a:off x="755486" y="2355420"/>
                <a:ext cx="448364" cy="2936"/>
              </a:xfrm>
              <a:prstGeom prst="straightConnector1">
                <a:avLst/>
              </a:prstGeom>
              <a:ln w="25400">
                <a:solidFill>
                  <a:schemeClr val="tx1"/>
                </a:solidFill>
                <a:headEnd type="none"/>
                <a:tailEnd type="triangle" w="lg" len="lg"/>
              </a:ln>
            </p:spPr>
            <p:style>
              <a:lnRef idx="1">
                <a:schemeClr val="accent1"/>
              </a:lnRef>
              <a:fillRef idx="0">
                <a:schemeClr val="accent1"/>
              </a:fillRef>
              <a:effectRef idx="0">
                <a:schemeClr val="accent1"/>
              </a:effectRef>
              <a:fontRef idx="minor">
                <a:schemeClr val="tx1"/>
              </a:fontRef>
            </p:style>
          </p:cxnSp>
          <p:sp>
            <p:nvSpPr>
              <p:cNvPr id="7" name="角丸四角形 6"/>
              <p:cNvSpPr/>
              <p:nvPr/>
            </p:nvSpPr>
            <p:spPr>
              <a:xfrm>
                <a:off x="1203850" y="2083005"/>
                <a:ext cx="946488" cy="544830"/>
              </a:xfrm>
              <a:prstGeom prst="roundRect">
                <a:avLst/>
              </a:prstGeom>
              <a:noFill/>
            </p:spPr>
            <p:style>
              <a:lnRef idx="2">
                <a:schemeClr val="dk1"/>
              </a:lnRef>
              <a:fillRef idx="1">
                <a:schemeClr val="lt1"/>
              </a:fillRef>
              <a:effectRef idx="0">
                <a:schemeClr val="dk1"/>
              </a:effectRef>
              <a:fontRef idx="minor">
                <a:schemeClr val="dk1"/>
              </a:fontRef>
            </p:style>
            <p:txBody>
              <a:bodyPr wrap="square" lIns="0" tIns="0" rIns="0" bIns="0" rtlCol="0" anchor="ctr">
                <a:spAutoFit/>
              </a:bodyPr>
              <a:lstStyle/>
              <a:p>
                <a:pPr algn="ctr"/>
                <a:r>
                  <a:rPr lang="ja-JP" altLang="en-US" sz="1600" dirty="0" smtClean="0">
                    <a:solidFill>
                      <a:schemeClr val="tx1"/>
                    </a:solidFill>
                    <a:latin typeface="Calibri" panose="020F0502020204030204" pitchFamily="34" charset="0"/>
                    <a:cs typeface="Calibri" panose="020F0502020204030204" pitchFamily="34" charset="0"/>
                  </a:rPr>
                  <a:t>クローン</a:t>
                </a:r>
                <a:r>
                  <a:rPr lang="en-US" altLang="ja-JP" sz="1600" dirty="0" smtClean="0">
                    <a:solidFill>
                      <a:schemeClr val="tx1"/>
                    </a:solidFill>
                    <a:latin typeface="Calibri" panose="020F0502020204030204" pitchFamily="34" charset="0"/>
                    <a:cs typeface="Calibri" panose="020F0502020204030204" pitchFamily="34" charset="0"/>
                  </a:rPr>
                  <a:t/>
                </a:r>
                <a:br>
                  <a:rPr lang="en-US" altLang="ja-JP" sz="1600" dirty="0" smtClean="0">
                    <a:solidFill>
                      <a:schemeClr val="tx1"/>
                    </a:solidFill>
                    <a:latin typeface="Calibri" panose="020F0502020204030204" pitchFamily="34" charset="0"/>
                    <a:cs typeface="Calibri" panose="020F0502020204030204" pitchFamily="34" charset="0"/>
                  </a:rPr>
                </a:br>
                <a:r>
                  <a:rPr lang="ja-JP" altLang="en-US" sz="1600" dirty="0" smtClean="0">
                    <a:solidFill>
                      <a:schemeClr val="tx1"/>
                    </a:solidFill>
                    <a:latin typeface="Calibri" panose="020F0502020204030204" pitchFamily="34" charset="0"/>
                    <a:cs typeface="Calibri" panose="020F0502020204030204" pitchFamily="34" charset="0"/>
                  </a:rPr>
                  <a:t>検出</a:t>
                </a:r>
                <a:endParaRPr kumimoji="1" lang="ja-JP" altLang="en-US" sz="1600" dirty="0">
                  <a:solidFill>
                    <a:schemeClr val="tx1"/>
                  </a:solidFill>
                  <a:latin typeface="Calibri" panose="020F0502020204030204" pitchFamily="34" charset="0"/>
                  <a:cs typeface="Calibri" panose="020F0502020204030204" pitchFamily="34" charset="0"/>
                </a:endParaRPr>
              </a:p>
            </p:txBody>
          </p:sp>
          <p:cxnSp>
            <p:nvCxnSpPr>
              <p:cNvPr id="8" name="直線矢印コネクタ 7"/>
              <p:cNvCxnSpPr>
                <a:stCxn id="7" idx="3"/>
                <a:endCxn id="130" idx="1"/>
              </p:cNvCxnSpPr>
              <p:nvPr/>
            </p:nvCxnSpPr>
            <p:spPr>
              <a:xfrm>
                <a:off x="2150338" y="2355420"/>
                <a:ext cx="335862" cy="1926"/>
              </a:xfrm>
              <a:prstGeom prst="straightConnector1">
                <a:avLst/>
              </a:prstGeom>
              <a:ln w="25400">
                <a:solidFill>
                  <a:schemeClr val="tx1"/>
                </a:solidFill>
                <a:headEnd type="none" w="lg" len="lg"/>
                <a:tailEnd type="triangle" w="lg" len="lg"/>
              </a:ln>
            </p:spPr>
            <p:style>
              <a:lnRef idx="1">
                <a:schemeClr val="accent1"/>
              </a:lnRef>
              <a:fillRef idx="0">
                <a:schemeClr val="accent1"/>
              </a:fillRef>
              <a:effectRef idx="0">
                <a:schemeClr val="accent1"/>
              </a:effectRef>
              <a:fontRef idx="minor">
                <a:schemeClr val="tx1"/>
              </a:fontRef>
            </p:style>
          </p:cxnSp>
          <p:sp>
            <p:nvSpPr>
              <p:cNvPr id="50" name="テキスト ボックス 49"/>
              <p:cNvSpPr txBox="1"/>
              <p:nvPr/>
            </p:nvSpPr>
            <p:spPr>
              <a:xfrm>
                <a:off x="329507" y="2607242"/>
                <a:ext cx="362600" cy="338553"/>
              </a:xfrm>
              <a:prstGeom prst="rect">
                <a:avLst/>
              </a:prstGeom>
              <a:noFill/>
            </p:spPr>
            <p:txBody>
              <a:bodyPr wrap="none" rtlCol="0">
                <a:spAutoFit/>
              </a:bodyPr>
              <a:lstStyle/>
              <a:p>
                <a:pPr algn="ctr"/>
                <a:r>
                  <a:rPr lang="en-US" altLang="ja-JP" sz="1600" dirty="0" smtClean="0">
                    <a:latin typeface="+mn-lt"/>
                    <a:cs typeface="Calibri" panose="020F0502020204030204" pitchFamily="34" charset="0"/>
                  </a:rPr>
                  <a:t>V</a:t>
                </a:r>
                <a:r>
                  <a:rPr lang="en-US" altLang="ja-JP" sz="2400" baseline="-16000" dirty="0" smtClean="0">
                    <a:latin typeface="+mn-lt"/>
                    <a:cs typeface="Calibri" panose="020F0502020204030204" pitchFamily="34" charset="0"/>
                  </a:rPr>
                  <a:t>i</a:t>
                </a:r>
              </a:p>
            </p:txBody>
          </p:sp>
          <p:sp>
            <p:nvSpPr>
              <p:cNvPr id="24" name="テキスト ボックス 23"/>
              <p:cNvSpPr txBox="1"/>
              <p:nvPr/>
            </p:nvSpPr>
            <p:spPr>
              <a:xfrm>
                <a:off x="2569341" y="2606386"/>
                <a:ext cx="357790" cy="338554"/>
              </a:xfrm>
              <a:prstGeom prst="rect">
                <a:avLst/>
              </a:prstGeom>
              <a:noFill/>
            </p:spPr>
            <p:txBody>
              <a:bodyPr wrap="none" rtlCol="0">
                <a:spAutoFit/>
              </a:bodyPr>
              <a:lstStyle/>
              <a:p>
                <a:pPr algn="ctr"/>
                <a:r>
                  <a:rPr lang="en-US" altLang="ja-JP" sz="1600" dirty="0" smtClean="0">
                    <a:latin typeface="+mn-lt"/>
                    <a:cs typeface="Calibri" panose="020F0502020204030204" pitchFamily="34" charset="0"/>
                  </a:rPr>
                  <a:t>C</a:t>
                </a:r>
                <a:r>
                  <a:rPr lang="en-US" altLang="ja-JP" sz="2400" baseline="-16000" dirty="0" smtClean="0">
                    <a:latin typeface="+mn-lt"/>
                    <a:cs typeface="Calibri" panose="020F0502020204030204" pitchFamily="34" charset="0"/>
                  </a:rPr>
                  <a:t>i</a:t>
                </a:r>
                <a:endParaRPr lang="en-US" altLang="ja-JP" sz="2400" baseline="-16000" dirty="0">
                  <a:latin typeface="+mn-lt"/>
                  <a:cs typeface="Calibri" panose="020F0502020204030204" pitchFamily="34" charset="0"/>
                </a:endParaRPr>
              </a:p>
            </p:txBody>
          </p:sp>
          <p:grpSp>
            <p:nvGrpSpPr>
              <p:cNvPr id="125" name="グループ化 124"/>
              <p:cNvGrpSpPr/>
              <p:nvPr/>
            </p:nvGrpSpPr>
            <p:grpSpPr>
              <a:xfrm>
                <a:off x="2486200" y="1988033"/>
                <a:ext cx="492835" cy="684926"/>
                <a:chOff x="1438040" y="6041887"/>
                <a:chExt cx="315271" cy="410910"/>
              </a:xfrm>
            </p:grpSpPr>
            <p:grpSp>
              <p:nvGrpSpPr>
                <p:cNvPr id="126" name="グループ化 125"/>
                <p:cNvGrpSpPr/>
                <p:nvPr/>
              </p:nvGrpSpPr>
              <p:grpSpPr>
                <a:xfrm>
                  <a:off x="1438040" y="6041887"/>
                  <a:ext cx="315271" cy="410910"/>
                  <a:chOff x="-1303826" y="2671011"/>
                  <a:chExt cx="603478" cy="716036"/>
                </a:xfrm>
              </p:grpSpPr>
              <p:sp>
                <p:nvSpPr>
                  <p:cNvPr id="129" name="メモ 128"/>
                  <p:cNvSpPr/>
                  <p:nvPr/>
                </p:nvSpPr>
                <p:spPr bwMode="auto">
                  <a:xfrm rot="10800000" flipH="1">
                    <a:off x="-1255700" y="2671011"/>
                    <a:ext cx="555352" cy="659897"/>
                  </a:xfrm>
                  <a:prstGeom prst="foldedCorner">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1200" b="0" i="0" u="none" strike="noStrike" cap="none" normalizeH="0" baseline="0" smtClean="0">
                      <a:ln>
                        <a:noFill/>
                      </a:ln>
                      <a:solidFill>
                        <a:schemeClr val="tx1"/>
                      </a:solidFill>
                      <a:effectLst/>
                      <a:latin typeface="Calibri" panose="020F0502020204030204" pitchFamily="34" charset="0"/>
                      <a:cs typeface="Calibri" panose="020F0502020204030204" pitchFamily="34" charset="0"/>
                    </a:endParaRPr>
                  </a:p>
                </p:txBody>
              </p:sp>
              <p:sp>
                <p:nvSpPr>
                  <p:cNvPr id="130" name="メモ 129"/>
                  <p:cNvSpPr/>
                  <p:nvPr/>
                </p:nvSpPr>
                <p:spPr bwMode="auto">
                  <a:xfrm rot="10800000" flipH="1">
                    <a:off x="-1303826" y="2727151"/>
                    <a:ext cx="555352" cy="659896"/>
                  </a:xfrm>
                  <a:prstGeom prst="foldedCorner">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1200" b="0" i="0" u="none" strike="noStrike" cap="none" normalizeH="0" baseline="0" smtClean="0">
                      <a:ln>
                        <a:noFill/>
                      </a:ln>
                      <a:solidFill>
                        <a:schemeClr val="tx1"/>
                      </a:solidFill>
                      <a:effectLst/>
                      <a:latin typeface="Calibri" panose="020F0502020204030204" pitchFamily="34" charset="0"/>
                      <a:cs typeface="Calibri" panose="020F0502020204030204" pitchFamily="34" charset="0"/>
                    </a:endParaRPr>
                  </a:p>
                </p:txBody>
              </p:sp>
            </p:grpSp>
            <p:sp>
              <p:nvSpPr>
                <p:cNvPr id="127" name="Freeform 13"/>
                <p:cNvSpPr>
                  <a:spLocks/>
                </p:cNvSpPr>
                <p:nvPr/>
              </p:nvSpPr>
              <p:spPr bwMode="auto">
                <a:xfrm>
                  <a:off x="1465106" y="6142772"/>
                  <a:ext cx="219346" cy="1341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tx1">
                    <a:lumMod val="25000"/>
                    <a:lumOff val="75000"/>
                  </a:schemeClr>
                </a:solidFill>
                <a:ln w="9525" cap="rnd">
                  <a:solidFill>
                    <a:schemeClr val="tx1"/>
                  </a:solidFill>
                  <a:round/>
                  <a:headEnd/>
                  <a:tailEnd/>
                </a:ln>
              </p:spPr>
              <p:txBody>
                <a:bodyPr/>
                <a:lstStyle/>
                <a:p>
                  <a:endParaRPr lang="ja-JP" altLang="ja-JP" sz="1050" b="1" u="sng">
                    <a:latin typeface="Calibri" panose="020F0502020204030204" pitchFamily="34" charset="0"/>
                    <a:ea typeface="MS UI Gothic" pitchFamily="50" charset="-128"/>
                    <a:cs typeface="Calibri" panose="020F0502020204030204" pitchFamily="34" charset="0"/>
                  </a:endParaRPr>
                </a:p>
              </p:txBody>
            </p:sp>
            <p:sp>
              <p:nvSpPr>
                <p:cNvPr id="128" name="Freeform 13"/>
                <p:cNvSpPr>
                  <a:spLocks/>
                </p:cNvSpPr>
                <p:nvPr/>
              </p:nvSpPr>
              <p:spPr bwMode="auto">
                <a:xfrm>
                  <a:off x="1465106" y="6332664"/>
                  <a:ext cx="219346" cy="8430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tx1">
                    <a:lumMod val="25000"/>
                    <a:lumOff val="75000"/>
                  </a:schemeClr>
                </a:solidFill>
                <a:ln w="9525" cap="rnd">
                  <a:solidFill>
                    <a:schemeClr val="tx1"/>
                  </a:solidFill>
                  <a:round/>
                  <a:headEnd/>
                  <a:tailEnd/>
                </a:ln>
              </p:spPr>
              <p:txBody>
                <a:bodyPr/>
                <a:lstStyle/>
                <a:p>
                  <a:endParaRPr lang="ja-JP" altLang="ja-JP" sz="1050" b="1" u="sng">
                    <a:latin typeface="Calibri" panose="020F0502020204030204" pitchFamily="34" charset="0"/>
                    <a:ea typeface="MS UI Gothic" pitchFamily="50" charset="-128"/>
                    <a:cs typeface="Calibri" panose="020F0502020204030204" pitchFamily="34" charset="0"/>
                  </a:endParaRPr>
                </a:p>
              </p:txBody>
            </p:sp>
          </p:grpSp>
          <p:grpSp>
            <p:nvGrpSpPr>
              <p:cNvPr id="142" name="グループ化 141"/>
              <p:cNvGrpSpPr/>
              <p:nvPr/>
            </p:nvGrpSpPr>
            <p:grpSpPr>
              <a:xfrm>
                <a:off x="301953" y="1989043"/>
                <a:ext cx="492835" cy="684926"/>
                <a:chOff x="-1303826" y="2671011"/>
                <a:chExt cx="603478" cy="716036"/>
              </a:xfrm>
            </p:grpSpPr>
            <p:sp>
              <p:nvSpPr>
                <p:cNvPr id="143" name="メモ 142"/>
                <p:cNvSpPr/>
                <p:nvPr/>
              </p:nvSpPr>
              <p:spPr bwMode="auto">
                <a:xfrm rot="10800000" flipH="1">
                  <a:off x="-1255700" y="2671011"/>
                  <a:ext cx="555352" cy="659897"/>
                </a:xfrm>
                <a:prstGeom prst="foldedCorner">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1200" b="0" i="0" u="none" strike="noStrike" cap="none" normalizeH="0" baseline="0" smtClean="0">
                    <a:ln>
                      <a:noFill/>
                    </a:ln>
                    <a:solidFill>
                      <a:schemeClr val="tx1"/>
                    </a:solidFill>
                    <a:effectLst/>
                    <a:latin typeface="Calibri" panose="020F0502020204030204" pitchFamily="34" charset="0"/>
                    <a:cs typeface="Calibri" panose="020F0502020204030204" pitchFamily="34" charset="0"/>
                  </a:endParaRPr>
                </a:p>
              </p:txBody>
            </p:sp>
            <p:sp>
              <p:nvSpPr>
                <p:cNvPr id="144" name="メモ 143"/>
                <p:cNvSpPr/>
                <p:nvPr/>
              </p:nvSpPr>
              <p:spPr bwMode="auto">
                <a:xfrm rot="10800000" flipH="1">
                  <a:off x="-1303826" y="2727151"/>
                  <a:ext cx="555352" cy="659896"/>
                </a:xfrm>
                <a:prstGeom prst="foldedCorner">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1200" b="0" i="0" u="none" strike="noStrike" cap="none" normalizeH="0" baseline="0" smtClean="0">
                    <a:ln>
                      <a:noFill/>
                    </a:ln>
                    <a:solidFill>
                      <a:schemeClr val="tx1"/>
                    </a:solidFill>
                    <a:effectLst/>
                    <a:latin typeface="Calibri" panose="020F0502020204030204" pitchFamily="34" charset="0"/>
                    <a:cs typeface="Calibri" panose="020F0502020204030204" pitchFamily="34" charset="0"/>
                  </a:endParaRPr>
                </a:p>
              </p:txBody>
            </p:sp>
          </p:grpSp>
        </p:grpSp>
        <p:sp>
          <p:nvSpPr>
            <p:cNvPr id="3" name="テキスト ボックス 2"/>
            <p:cNvSpPr txBox="1"/>
            <p:nvPr/>
          </p:nvSpPr>
          <p:spPr>
            <a:xfrm>
              <a:off x="771216" y="2636503"/>
              <a:ext cx="453970" cy="307777"/>
            </a:xfrm>
            <a:prstGeom prst="rect">
              <a:avLst/>
            </a:prstGeom>
            <a:noFill/>
          </p:spPr>
          <p:txBody>
            <a:bodyPr wrap="none" rtlCol="0">
              <a:spAutoFit/>
            </a:bodyPr>
            <a:lstStyle/>
            <a:p>
              <a:r>
                <a:rPr kumimoji="1" lang="ja-JP" altLang="en-US" sz="1400" dirty="0" smtClean="0"/>
                <a:t>・・・</a:t>
              </a:r>
              <a:endParaRPr kumimoji="1" lang="ja-JP" altLang="en-US" sz="1400" dirty="0"/>
            </a:p>
          </p:txBody>
        </p:sp>
        <p:sp>
          <p:nvSpPr>
            <p:cNvPr id="74" name="テキスト ボックス 73"/>
            <p:cNvSpPr txBox="1"/>
            <p:nvPr/>
          </p:nvSpPr>
          <p:spPr>
            <a:xfrm>
              <a:off x="839588" y="3829069"/>
              <a:ext cx="453970" cy="307777"/>
            </a:xfrm>
            <a:prstGeom prst="rect">
              <a:avLst/>
            </a:prstGeom>
            <a:noFill/>
          </p:spPr>
          <p:txBody>
            <a:bodyPr wrap="none" rtlCol="0">
              <a:spAutoFit/>
            </a:bodyPr>
            <a:lstStyle/>
            <a:p>
              <a:r>
                <a:rPr kumimoji="1" lang="ja-JP" altLang="en-US" sz="1400" dirty="0" smtClean="0"/>
                <a:t>・・・</a:t>
              </a:r>
              <a:endParaRPr kumimoji="1" lang="ja-JP" altLang="en-US" sz="1400" dirty="0"/>
            </a:p>
          </p:txBody>
        </p:sp>
        <p:sp>
          <p:nvSpPr>
            <p:cNvPr id="75" name="テキスト ボックス 74"/>
            <p:cNvSpPr txBox="1"/>
            <p:nvPr/>
          </p:nvSpPr>
          <p:spPr>
            <a:xfrm>
              <a:off x="3087042" y="3829069"/>
              <a:ext cx="453970" cy="307777"/>
            </a:xfrm>
            <a:prstGeom prst="rect">
              <a:avLst/>
            </a:prstGeom>
            <a:noFill/>
          </p:spPr>
          <p:txBody>
            <a:bodyPr wrap="none" rtlCol="0">
              <a:spAutoFit/>
            </a:bodyPr>
            <a:lstStyle/>
            <a:p>
              <a:r>
                <a:rPr kumimoji="1" lang="ja-JP" altLang="en-US" sz="1400" dirty="0" smtClean="0"/>
                <a:t>・・・</a:t>
              </a:r>
              <a:endParaRPr kumimoji="1" lang="ja-JP" altLang="en-US" sz="1400" dirty="0"/>
            </a:p>
          </p:txBody>
        </p:sp>
        <p:sp>
          <p:nvSpPr>
            <p:cNvPr id="76" name="テキスト ボックス 75"/>
            <p:cNvSpPr txBox="1"/>
            <p:nvPr/>
          </p:nvSpPr>
          <p:spPr>
            <a:xfrm>
              <a:off x="3018536" y="2614390"/>
              <a:ext cx="453970" cy="307777"/>
            </a:xfrm>
            <a:prstGeom prst="rect">
              <a:avLst/>
            </a:prstGeom>
            <a:noFill/>
          </p:spPr>
          <p:txBody>
            <a:bodyPr wrap="none" rtlCol="0">
              <a:spAutoFit/>
            </a:bodyPr>
            <a:lstStyle/>
            <a:p>
              <a:r>
                <a:rPr kumimoji="1" lang="ja-JP" altLang="en-US" sz="1400" dirty="0" smtClean="0"/>
                <a:t>・・・</a:t>
              </a:r>
              <a:endParaRPr kumimoji="1" lang="ja-JP" altLang="en-US" sz="1400" dirty="0"/>
            </a:p>
          </p:txBody>
        </p:sp>
        <p:sp>
          <p:nvSpPr>
            <p:cNvPr id="78" name="テキスト ボックス 77"/>
            <p:cNvSpPr txBox="1"/>
            <p:nvPr/>
          </p:nvSpPr>
          <p:spPr>
            <a:xfrm>
              <a:off x="5526841" y="3194233"/>
              <a:ext cx="453970" cy="307777"/>
            </a:xfrm>
            <a:prstGeom prst="rect">
              <a:avLst/>
            </a:prstGeom>
            <a:noFill/>
          </p:spPr>
          <p:txBody>
            <a:bodyPr wrap="none" rtlCol="0">
              <a:spAutoFit/>
            </a:bodyPr>
            <a:lstStyle/>
            <a:p>
              <a:r>
                <a:rPr kumimoji="1" lang="ja-JP" altLang="en-US" sz="1400" dirty="0" smtClean="0"/>
                <a:t>・・・</a:t>
              </a:r>
              <a:endParaRPr kumimoji="1" lang="ja-JP" altLang="en-US" sz="1400" dirty="0"/>
            </a:p>
          </p:txBody>
        </p:sp>
        <p:sp>
          <p:nvSpPr>
            <p:cNvPr id="80" name="テキスト ボックス 79"/>
            <p:cNvSpPr txBox="1"/>
            <p:nvPr/>
          </p:nvSpPr>
          <p:spPr>
            <a:xfrm>
              <a:off x="6320827" y="3194233"/>
              <a:ext cx="453970" cy="307777"/>
            </a:xfrm>
            <a:prstGeom prst="rect">
              <a:avLst/>
            </a:prstGeom>
            <a:noFill/>
          </p:spPr>
          <p:txBody>
            <a:bodyPr wrap="none" rtlCol="0">
              <a:spAutoFit/>
            </a:bodyPr>
            <a:lstStyle/>
            <a:p>
              <a:r>
                <a:rPr kumimoji="1" lang="ja-JP" altLang="en-US" sz="1400" dirty="0" smtClean="0"/>
                <a:t>・・・</a:t>
              </a:r>
              <a:endParaRPr kumimoji="1" lang="ja-JP" altLang="en-US" sz="1400" dirty="0"/>
            </a:p>
          </p:txBody>
        </p:sp>
      </p:grpSp>
      <p:sp>
        <p:nvSpPr>
          <p:cNvPr id="79" name="テキスト ボックス 29"/>
          <p:cNvSpPr txBox="1"/>
          <p:nvPr/>
        </p:nvSpPr>
        <p:spPr>
          <a:xfrm>
            <a:off x="708403" y="6374407"/>
            <a:ext cx="7644676" cy="47106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400" dirty="0" smtClean="0"/>
              <a:t>[1]H</a:t>
            </a:r>
            <a:r>
              <a:rPr lang="en-US" altLang="ja-JP" sz="1400" dirty="0"/>
              <a:t>. Honda, S. </a:t>
            </a:r>
            <a:r>
              <a:rPr lang="en-US" altLang="ja-JP" sz="1400" dirty="0" err="1"/>
              <a:t>Tokui</a:t>
            </a:r>
            <a:r>
              <a:rPr lang="en-US" altLang="ja-JP" sz="1400" dirty="0"/>
              <a:t> , K. Yokoi, E. Choi, N. Yoshida, and K. Inoue, </a:t>
            </a:r>
            <a:r>
              <a:rPr lang="en-US" altLang="ja-JP" sz="1400" dirty="0" err="1"/>
              <a:t>CCEvovis</a:t>
            </a:r>
            <a:r>
              <a:rPr lang="en-US" altLang="ja-JP" sz="1400" dirty="0"/>
              <a:t> : A Clone </a:t>
            </a:r>
            <a:r>
              <a:rPr lang="en-US" altLang="ja-JP" sz="1400" dirty="0" smtClean="0"/>
              <a:t>Evolution</a:t>
            </a:r>
            <a:r>
              <a:rPr lang="ja-JP" altLang="en-US" sz="1400" dirty="0"/>
              <a:t> </a:t>
            </a:r>
            <a:r>
              <a:rPr lang="en-US" altLang="ja-JP" sz="1400" dirty="0" smtClean="0"/>
              <a:t>Visualization </a:t>
            </a:r>
            <a:r>
              <a:rPr lang="en-US" altLang="ja-JP" sz="1400" dirty="0"/>
              <a:t>System for Software Maintenance,” in Proc. ICPC, May 2019, pp. 122 125</a:t>
            </a:r>
            <a:endParaRPr kumimoji="1" lang="ja-JP" altLang="en-US" sz="1400" dirty="0"/>
          </a:p>
        </p:txBody>
      </p:sp>
    </p:spTree>
    <p:extLst>
      <p:ext uri="{BB962C8B-B14F-4D97-AF65-F5344CB8AC3E}">
        <p14:creationId xmlns:p14="http://schemas.microsoft.com/office/powerpoint/2010/main" val="29006556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391832" cy="1143000"/>
          </a:xfrm>
        </p:spPr>
        <p:txBody>
          <a:bodyPr/>
          <a:lstStyle/>
          <a:p>
            <a:r>
              <a:rPr lang="ja-JP" altLang="en-US" dirty="0" smtClean="0"/>
              <a:t>コードクローン検出ツール</a:t>
            </a:r>
            <a:r>
              <a:rPr kumimoji="1" lang="ja-JP" altLang="en-US" dirty="0" smtClean="0"/>
              <a:t>の</a:t>
            </a:r>
            <a:r>
              <a:rPr kumimoji="1" lang="en-US" altLang="ja-JP" dirty="0" smtClean="0"/>
              <a:t/>
            </a:r>
            <a:br>
              <a:rPr kumimoji="1" lang="en-US" altLang="ja-JP" dirty="0" smtClean="0"/>
            </a:br>
            <a:r>
              <a:rPr kumimoji="1" lang="ja-JP" altLang="en-US" dirty="0" smtClean="0"/>
              <a:t>応用と要望</a:t>
            </a:r>
            <a:endParaRPr kumimoji="1" lang="ja-JP" altLang="en-US" dirty="0"/>
          </a:p>
        </p:txBody>
      </p:sp>
      <p:sp>
        <p:nvSpPr>
          <p:cNvPr id="3" name="コンテンツ プレースホルダー 2"/>
          <p:cNvSpPr>
            <a:spLocks noGrp="1"/>
          </p:cNvSpPr>
          <p:nvPr>
            <p:ph idx="1"/>
          </p:nvPr>
        </p:nvSpPr>
        <p:spPr>
          <a:xfrm>
            <a:off x="339212" y="1597742"/>
            <a:ext cx="8409501" cy="4525963"/>
          </a:xfrm>
        </p:spPr>
        <p:txBody>
          <a:bodyPr/>
          <a:lstStyle/>
          <a:p>
            <a:pPr>
              <a:spcBef>
                <a:spcPts val="600"/>
              </a:spcBef>
              <a:spcAft>
                <a:spcPts val="600"/>
              </a:spcAft>
            </a:pPr>
            <a:r>
              <a:rPr lang="ja-JP" altLang="en-US" sz="2400" dirty="0" smtClean="0"/>
              <a:t>複数バージョンのコードクローンの変更履歴を追跡</a:t>
            </a:r>
            <a:endParaRPr lang="en-US" altLang="ja-JP" sz="2400" dirty="0" smtClean="0"/>
          </a:p>
          <a:p>
            <a:pPr lvl="1">
              <a:spcBef>
                <a:spcPts val="600"/>
              </a:spcBef>
              <a:spcAft>
                <a:spcPts val="600"/>
              </a:spcAft>
            </a:pPr>
            <a:r>
              <a:rPr lang="ja-JP" altLang="en-US" sz="2000" dirty="0" smtClean="0"/>
              <a:t>一貫した修正と集約によって，欠陥の混入を未然に防止</a:t>
            </a:r>
            <a:endParaRPr lang="en-US" altLang="ja-JP" sz="2000" dirty="0" smtClean="0"/>
          </a:p>
          <a:p>
            <a:pPr lvl="1">
              <a:spcBef>
                <a:spcPts val="600"/>
              </a:spcBef>
              <a:spcAft>
                <a:spcPts val="600"/>
              </a:spcAft>
            </a:pPr>
            <a:r>
              <a:rPr lang="ja-JP" altLang="en-US" sz="2000" dirty="0" smtClean="0"/>
              <a:t>変更があったものを重点的に確認することで，確認コストを削減</a:t>
            </a:r>
            <a:endParaRPr lang="en-US" altLang="ja-JP" sz="2000" dirty="0" smtClean="0"/>
          </a:p>
          <a:p>
            <a:pPr>
              <a:spcBef>
                <a:spcPts val="600"/>
              </a:spcBef>
              <a:spcAft>
                <a:spcPts val="600"/>
              </a:spcAft>
            </a:pPr>
            <a:r>
              <a:rPr lang="ja-JP" altLang="en-US" sz="2400" dirty="0" smtClean="0"/>
              <a:t>統合開発環境での利用</a:t>
            </a:r>
            <a:endParaRPr lang="en-US" altLang="ja-JP" sz="2400" dirty="0" smtClean="0"/>
          </a:p>
          <a:p>
            <a:pPr lvl="1">
              <a:spcBef>
                <a:spcPts val="600"/>
              </a:spcBef>
              <a:spcAft>
                <a:spcPts val="600"/>
              </a:spcAft>
            </a:pPr>
            <a:r>
              <a:rPr lang="ja-JP" altLang="en-US" sz="2000" dirty="0" smtClean="0"/>
              <a:t>開発中にリアルタイムでコードクローンの情報を提供することで，より良い保守支援が可能</a:t>
            </a:r>
            <a:endParaRPr lang="en-US" altLang="ja-JP" sz="2000" dirty="0" smtClean="0"/>
          </a:p>
          <a:p>
            <a:pPr marL="0" indent="0">
              <a:spcBef>
                <a:spcPts val="600"/>
              </a:spcBef>
              <a:spcAft>
                <a:spcPts val="600"/>
              </a:spcAft>
              <a:buNone/>
            </a:pPr>
            <a:endParaRPr lang="en-US" altLang="ja-JP" sz="1400" dirty="0"/>
          </a:p>
          <a:p>
            <a:pPr marL="0" indent="0">
              <a:spcBef>
                <a:spcPts val="600"/>
              </a:spcBef>
              <a:spcAft>
                <a:spcPts val="600"/>
              </a:spcAft>
              <a:buNone/>
            </a:pPr>
            <a:endParaRPr lang="en-US" altLang="ja-JP" sz="1100" dirty="0"/>
          </a:p>
          <a:p>
            <a:pPr marL="0" indent="0">
              <a:spcBef>
                <a:spcPts val="600"/>
              </a:spcBef>
              <a:spcAft>
                <a:spcPts val="600"/>
              </a:spcAft>
              <a:buNone/>
            </a:pPr>
            <a:r>
              <a:rPr lang="ja-JP" altLang="en-US" sz="2400" dirty="0" smtClean="0"/>
              <a:t>これらの応用をより活かすために</a:t>
            </a:r>
            <a:endParaRPr lang="en-US" altLang="ja-JP" sz="2400" dirty="0" smtClean="0"/>
          </a:p>
          <a:p>
            <a:pPr marL="0" indent="0">
              <a:spcBef>
                <a:spcPts val="600"/>
              </a:spcBef>
              <a:spcAft>
                <a:spcPts val="600"/>
              </a:spcAft>
              <a:buNone/>
            </a:pPr>
            <a:r>
              <a:rPr lang="ja-JP" altLang="en-US" sz="2400" dirty="0" smtClean="0"/>
              <a:t>複数バージョンのソースコードから，コードクローンを</a:t>
            </a:r>
            <a:r>
              <a:rPr lang="en-US" altLang="ja-JP" sz="2400" dirty="0" smtClean="0"/>
              <a:t/>
            </a:r>
            <a:br>
              <a:rPr lang="en-US" altLang="ja-JP" sz="2400" dirty="0" smtClean="0"/>
            </a:br>
            <a:r>
              <a:rPr lang="ja-JP" altLang="en-US" sz="2400" dirty="0" smtClean="0"/>
              <a:t>正確に素早く検出できるツールが求められる</a:t>
            </a:r>
            <a:endParaRPr lang="en-US" altLang="ja-JP" sz="2400" dirty="0"/>
          </a:p>
          <a:p>
            <a:pPr marL="0" indent="0">
              <a:spcBef>
                <a:spcPts val="600"/>
              </a:spcBef>
              <a:spcAft>
                <a:spcPts val="600"/>
              </a:spcAft>
              <a:buNone/>
            </a:pPr>
            <a:endParaRPr lang="en-US" altLang="ja-JP" sz="2400" dirty="0"/>
          </a:p>
          <a:p>
            <a:pPr marL="0" indent="0">
              <a:spcBef>
                <a:spcPts val="600"/>
              </a:spcBef>
              <a:spcAft>
                <a:spcPts val="600"/>
              </a:spcAft>
              <a:buNone/>
            </a:pPr>
            <a:endParaRPr kumimoji="1" lang="en-US" altLang="ja-JP" sz="2400" dirty="0" smtClean="0"/>
          </a:p>
          <a:p>
            <a:pPr marL="0" indent="0">
              <a:spcBef>
                <a:spcPts val="600"/>
              </a:spcBef>
              <a:spcAft>
                <a:spcPts val="600"/>
              </a:spcAft>
              <a:buNone/>
            </a:pP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a:p>
        </p:txBody>
      </p:sp>
      <p:sp>
        <p:nvSpPr>
          <p:cNvPr id="5" name="右矢印 4"/>
          <p:cNvSpPr/>
          <p:nvPr/>
        </p:nvSpPr>
        <p:spPr>
          <a:xfrm rot="5400000">
            <a:off x="3981376" y="4198072"/>
            <a:ext cx="488833" cy="764274"/>
          </a:xfrm>
          <a:prstGeom prst="rightArrow">
            <a:avLst>
              <a:gd name="adj1" fmla="val 50000"/>
              <a:gd name="adj2" fmla="val 45970"/>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576164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対象</a:t>
            </a:r>
            <a:r>
              <a:rPr lang="ja-JP" altLang="en-US" dirty="0" smtClean="0"/>
              <a:t>距離</a:t>
            </a:r>
            <a:r>
              <a:rPr lang="ja-JP" altLang="en-US" dirty="0"/>
              <a:t>尺度</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dirty="0" smtClean="0"/>
              <a:t>コサイン類似度</a:t>
            </a:r>
            <a:endParaRPr kumimoji="1" lang="en-US" altLang="ja-JP" dirty="0" smtClean="0"/>
          </a:p>
          <a:p>
            <a:pPr lvl="1"/>
            <a:r>
              <a:rPr lang="ja-JP" altLang="en-US" dirty="0"/>
              <a:t>ベクトル同士の成す</a:t>
            </a:r>
            <a:r>
              <a:rPr lang="ja-JP" altLang="en-US" dirty="0" smtClean="0"/>
              <a:t>角の近さに基づき計算</a:t>
            </a:r>
            <a:endParaRPr lang="en-US" altLang="ja-JP" dirty="0" smtClean="0"/>
          </a:p>
          <a:p>
            <a:pPr lvl="1"/>
            <a:r>
              <a:rPr lang="ja-JP" altLang="en-US" dirty="0" smtClean="0"/>
              <a:t>ベクトル</a:t>
            </a:r>
            <a:r>
              <a:rPr lang="ja-JP" altLang="en-US" dirty="0"/>
              <a:t>空間モデルにおいて</a:t>
            </a:r>
            <a:r>
              <a:rPr lang="ja-JP" altLang="en-US" dirty="0" smtClean="0"/>
              <a:t>、</a:t>
            </a:r>
            <a:r>
              <a:rPr lang="en-US" altLang="ja-JP" dirty="0" smtClean="0"/>
              <a:t/>
            </a:r>
            <a:br>
              <a:rPr lang="en-US" altLang="ja-JP" dirty="0" smtClean="0"/>
            </a:br>
            <a:r>
              <a:rPr lang="ja-JP" altLang="en-US" dirty="0" smtClean="0"/>
              <a:t>よく用いられる</a:t>
            </a:r>
            <a:r>
              <a:rPr lang="ja-JP" altLang="en-US" dirty="0"/>
              <a:t>類似度計算</a:t>
            </a:r>
            <a:r>
              <a:rPr lang="ja-JP" altLang="en-US" dirty="0" smtClean="0"/>
              <a:t>手法</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30</a:t>
            </a:fld>
            <a:endParaRPr lang="en-US" altLang="ja-JP"/>
          </a:p>
        </p:txBody>
      </p:sp>
    </p:spTree>
    <p:extLst>
      <p:ext uri="{BB962C8B-B14F-4D97-AF65-F5344CB8AC3E}">
        <p14:creationId xmlns:p14="http://schemas.microsoft.com/office/powerpoint/2010/main" val="2996950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コードクローン検出ツール</a:t>
            </a:r>
            <a:r>
              <a:rPr kumimoji="1" lang="en-US" altLang="ja-JP" dirty="0" err="1" smtClean="0"/>
              <a:t>CCVolti</a:t>
            </a:r>
            <a:r>
              <a:rPr kumimoji="1" lang="en-US" altLang="ja-JP" dirty="0" smtClean="0"/>
              <a:t>[1]</a:t>
            </a:r>
            <a:endParaRPr kumimoji="1" lang="ja-JP" altLang="en-US" dirty="0"/>
          </a:p>
        </p:txBody>
      </p:sp>
      <p:sp>
        <p:nvSpPr>
          <p:cNvPr id="3" name="コンテンツ プレースホルダー 2"/>
          <p:cNvSpPr>
            <a:spLocks noGrp="1"/>
          </p:cNvSpPr>
          <p:nvPr>
            <p:ph idx="1"/>
          </p:nvPr>
        </p:nvSpPr>
        <p:spPr>
          <a:xfrm>
            <a:off x="330015" y="1562055"/>
            <a:ext cx="8423566" cy="4525963"/>
          </a:xfrm>
        </p:spPr>
        <p:txBody>
          <a:bodyPr/>
          <a:lstStyle/>
          <a:p>
            <a:pPr marL="0" indent="0">
              <a:buNone/>
            </a:pPr>
            <a:r>
              <a:rPr lang="ja-JP" altLang="en-US" sz="2400" dirty="0" smtClean="0">
                <a:solidFill>
                  <a:srgbClr val="0C0C0C">
                    <a:lumMod val="90000"/>
                    <a:lumOff val="10000"/>
                  </a:srgbClr>
                </a:solidFill>
                <a:latin typeface="メイリオ"/>
              </a:rPr>
              <a:t>情報検索技術を用いて，コードブロック</a:t>
            </a:r>
            <a:r>
              <a:rPr lang="ja-JP" altLang="en-US" sz="2400" dirty="0">
                <a:solidFill>
                  <a:srgbClr val="0C0C0C">
                    <a:lumMod val="90000"/>
                    <a:lumOff val="10000"/>
                  </a:srgbClr>
                </a:solidFill>
                <a:latin typeface="メイリオ"/>
              </a:rPr>
              <a:t>単位</a:t>
            </a:r>
            <a:r>
              <a:rPr lang="ja-JP" altLang="en-US" sz="2400" dirty="0" smtClean="0">
                <a:solidFill>
                  <a:srgbClr val="0C0C0C">
                    <a:lumMod val="90000"/>
                    <a:lumOff val="10000"/>
                  </a:srgbClr>
                </a:solidFill>
                <a:latin typeface="メイリオ"/>
              </a:rPr>
              <a:t>での</a:t>
            </a:r>
            <a:r>
              <a:rPr lang="en-US" altLang="ja-JP" sz="2400" dirty="0" smtClean="0">
                <a:solidFill>
                  <a:srgbClr val="0C0C0C">
                    <a:lumMod val="90000"/>
                    <a:lumOff val="10000"/>
                  </a:srgbClr>
                </a:solidFill>
                <a:latin typeface="メイリオ"/>
              </a:rPr>
              <a:t/>
            </a:r>
            <a:br>
              <a:rPr lang="en-US" altLang="ja-JP" sz="2400" dirty="0" smtClean="0">
                <a:solidFill>
                  <a:srgbClr val="0C0C0C">
                    <a:lumMod val="90000"/>
                    <a:lumOff val="10000"/>
                  </a:srgbClr>
                </a:solidFill>
                <a:latin typeface="メイリオ"/>
              </a:rPr>
            </a:br>
            <a:r>
              <a:rPr lang="ja-JP" altLang="en-US" sz="2400" dirty="0" smtClean="0">
                <a:solidFill>
                  <a:srgbClr val="0C0C0C">
                    <a:lumMod val="90000"/>
                    <a:lumOff val="10000"/>
                  </a:srgbClr>
                </a:solidFill>
                <a:latin typeface="メイリオ"/>
              </a:rPr>
              <a:t>コードクローンを検出するツール</a:t>
            </a:r>
            <a:endParaRPr lang="en-US" altLang="ja-JP" sz="2400" dirty="0" smtClean="0">
              <a:solidFill>
                <a:srgbClr val="0C0C0C">
                  <a:lumMod val="90000"/>
                  <a:lumOff val="10000"/>
                </a:srgbClr>
              </a:solidFill>
              <a:latin typeface="メイリオ"/>
            </a:endParaRPr>
          </a:p>
          <a:p>
            <a:pPr marL="0" indent="0">
              <a:buNone/>
            </a:pPr>
            <a:r>
              <a:rPr lang="en-US" altLang="ja-JP" sz="2400" dirty="0" smtClean="0"/>
              <a:t>TF-IDF</a:t>
            </a:r>
            <a:r>
              <a:rPr lang="ja-JP" altLang="en-US" sz="2400" dirty="0" smtClean="0"/>
              <a:t>を利用し，コードブロックをベクトルで表現</a:t>
            </a:r>
            <a:endParaRPr lang="en-US" altLang="ja-JP" sz="2000" dirty="0"/>
          </a:p>
          <a:p>
            <a:pPr lvl="1"/>
            <a:r>
              <a:rPr lang="ja-JP" altLang="en-US" sz="2000" dirty="0" smtClean="0"/>
              <a:t>構文的だけでなく，意味的に類似したコードクローンも検出可能</a:t>
            </a:r>
            <a:endParaRPr lang="en-US" altLang="ja-JP" sz="2400" dirty="0" smtClean="0"/>
          </a:p>
          <a:p>
            <a:pPr lvl="1"/>
            <a:r>
              <a:rPr lang="ja-JP" altLang="en-US" sz="2000" dirty="0" smtClean="0"/>
              <a:t>大規模なプロジェクトに対して高速に検出可能</a:t>
            </a:r>
            <a:endParaRPr lang="en-US" altLang="ja-JP" sz="2000" dirty="0" smtClean="0"/>
          </a:p>
          <a:p>
            <a:pPr lvl="1"/>
            <a:r>
              <a:rPr lang="ja-JP" altLang="en-US" sz="2000" dirty="0" smtClean="0"/>
              <a:t>検出結果の適合率や再現率が高い</a:t>
            </a:r>
            <a:endParaRPr lang="en-US" altLang="ja-JP" sz="20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a:t>
            </a:fld>
            <a:endParaRPr lang="en-US" altLang="ja-JP" dirty="0"/>
          </a:p>
        </p:txBody>
      </p:sp>
      <p:sp>
        <p:nvSpPr>
          <p:cNvPr id="5" name="テキスト ボックス 29"/>
          <p:cNvSpPr txBox="1"/>
          <p:nvPr/>
        </p:nvSpPr>
        <p:spPr>
          <a:xfrm>
            <a:off x="646408" y="6232436"/>
            <a:ext cx="7745751" cy="441502"/>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a:tabLst>
                <a:tab pos="269875" algn="l"/>
              </a:tabLst>
            </a:pPr>
            <a:r>
              <a:rPr lang="en-US" altLang="ja-JP" sz="1400" dirty="0" smtClean="0">
                <a:latin typeface="+mn-ea"/>
              </a:rPr>
              <a:t>[1]</a:t>
            </a:r>
            <a:r>
              <a:rPr lang="ja-JP" altLang="en-US" sz="1400" dirty="0" smtClean="0">
                <a:latin typeface="+mn-ea"/>
              </a:rPr>
              <a:t>横井</a:t>
            </a:r>
            <a:r>
              <a:rPr lang="ja-JP" altLang="en-US" sz="1400" dirty="0">
                <a:latin typeface="+mn-ea"/>
              </a:rPr>
              <a:t>一輝</a:t>
            </a:r>
            <a:r>
              <a:rPr lang="en-US" altLang="ja-JP" sz="1400" dirty="0">
                <a:latin typeface="+mn-ea"/>
              </a:rPr>
              <a:t>, </a:t>
            </a:r>
            <a:r>
              <a:rPr lang="ja-JP" altLang="en-US" sz="1400" dirty="0">
                <a:latin typeface="+mn-ea"/>
              </a:rPr>
              <a:t>崔恩瀞</a:t>
            </a:r>
            <a:r>
              <a:rPr lang="en-US" altLang="ja-JP" sz="1400" dirty="0">
                <a:latin typeface="+mn-ea"/>
              </a:rPr>
              <a:t>, </a:t>
            </a:r>
            <a:r>
              <a:rPr lang="ja-JP" altLang="en-US" sz="1400" dirty="0">
                <a:latin typeface="+mn-ea"/>
              </a:rPr>
              <a:t>吉田則裕</a:t>
            </a:r>
            <a:r>
              <a:rPr lang="en-US" altLang="ja-JP" sz="1400" dirty="0">
                <a:latin typeface="+mn-ea"/>
              </a:rPr>
              <a:t>, </a:t>
            </a:r>
            <a:r>
              <a:rPr lang="ja-JP" altLang="en-US" sz="1400" dirty="0">
                <a:latin typeface="+mn-ea"/>
              </a:rPr>
              <a:t>井上克郎</a:t>
            </a:r>
            <a:r>
              <a:rPr lang="en-US" altLang="ja-JP" sz="1400" dirty="0">
                <a:latin typeface="+mn-ea"/>
              </a:rPr>
              <a:t>. </a:t>
            </a:r>
            <a:r>
              <a:rPr lang="ja-JP" altLang="en-US" sz="1400" dirty="0">
                <a:latin typeface="+mn-ea"/>
              </a:rPr>
              <a:t>情報検索技術に基づく細粒度</a:t>
            </a:r>
            <a:r>
              <a:rPr lang="ja-JP" altLang="en-US" sz="1400" dirty="0" smtClean="0">
                <a:latin typeface="+mn-ea"/>
              </a:rPr>
              <a:t>ブロッククローン検出</a:t>
            </a:r>
            <a:r>
              <a:rPr lang="en-US" altLang="ja-JP" sz="1400" dirty="0">
                <a:latin typeface="+mn-ea"/>
              </a:rPr>
              <a:t>. </a:t>
            </a:r>
            <a:r>
              <a:rPr lang="ja-JP" altLang="en-US" sz="1400" dirty="0">
                <a:latin typeface="+mn-ea"/>
              </a:rPr>
              <a:t>コンピュータソフトウェア</a:t>
            </a:r>
            <a:r>
              <a:rPr lang="en-US" altLang="ja-JP" sz="1400" dirty="0">
                <a:latin typeface="+mn-ea"/>
              </a:rPr>
              <a:t>, Vol. 35, No. 4, pp. 16–36, 2018.</a:t>
            </a:r>
            <a:endParaRPr lang="ja-JP" altLang="en-US" sz="1400" dirty="0">
              <a:latin typeface="+mn-ea"/>
            </a:endParaRPr>
          </a:p>
        </p:txBody>
      </p:sp>
    </p:spTree>
    <p:extLst>
      <p:ext uri="{BB962C8B-B14F-4D97-AF65-F5344CB8AC3E}">
        <p14:creationId xmlns:p14="http://schemas.microsoft.com/office/powerpoint/2010/main" val="32319258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TF-IDF </a:t>
            </a:r>
            <a:br>
              <a:rPr kumimoji="1" lang="en-US" altLang="ja-JP" dirty="0" smtClean="0"/>
            </a:br>
            <a:r>
              <a:rPr lang="en-US" altLang="ja-JP" sz="2800" dirty="0"/>
              <a:t>(Term Frequency - Inverse Document Frequency)</a:t>
            </a:r>
            <a:endParaRPr kumimoji="1" lang="ja-JP" altLang="en-US" sz="2800" dirty="0"/>
          </a:p>
        </p:txBody>
      </p:sp>
      <p:sp>
        <p:nvSpPr>
          <p:cNvPr id="3" name="コンテンツ プレースホルダー 2"/>
          <p:cNvSpPr>
            <a:spLocks noGrp="1"/>
          </p:cNvSpPr>
          <p:nvPr>
            <p:ph idx="1"/>
          </p:nvPr>
        </p:nvSpPr>
        <p:spPr>
          <a:xfrm>
            <a:off x="457200" y="1600200"/>
            <a:ext cx="8218488" cy="4525963"/>
          </a:xfrm>
        </p:spPr>
        <p:txBody>
          <a:bodyPr/>
          <a:lstStyle/>
          <a:p>
            <a:pPr marL="0" indent="0">
              <a:buNone/>
            </a:pPr>
            <a:r>
              <a:rPr kumimoji="1" lang="ja-JP" altLang="en-US" sz="2400" dirty="0" smtClean="0"/>
              <a:t>文書中の単語に関</a:t>
            </a:r>
            <a:r>
              <a:rPr lang="ja-JP" altLang="en-US" sz="2400" dirty="0" smtClean="0"/>
              <a:t>する重み付けの手法で，</a:t>
            </a:r>
            <a:r>
              <a:rPr kumimoji="1" lang="en-US" altLang="ja-JP" sz="2400" dirty="0" smtClean="0"/>
              <a:t>TF</a:t>
            </a:r>
            <a:r>
              <a:rPr kumimoji="1" lang="ja-JP" altLang="en-US" sz="2400" dirty="0" smtClean="0"/>
              <a:t>値と</a:t>
            </a:r>
            <a:r>
              <a:rPr kumimoji="1" lang="en-US" altLang="ja-JP" sz="2400" dirty="0" smtClean="0"/>
              <a:t>IDF</a:t>
            </a:r>
            <a:r>
              <a:rPr kumimoji="1" lang="ja-JP" altLang="en-US" sz="2400" dirty="0" smtClean="0"/>
              <a:t>値の積で表される</a:t>
            </a:r>
            <a:endParaRPr lang="en-US" altLang="ja-JP" sz="2400" dirty="0" smtClean="0"/>
          </a:p>
          <a:p>
            <a:endParaRPr lang="en-US" altLang="ja-JP" sz="2400" dirty="0" smtClean="0"/>
          </a:p>
          <a:p>
            <a:pPr marL="0" indent="0">
              <a:buNone/>
            </a:pPr>
            <a:endParaRPr lang="ja-JP" altLang="en-US" sz="2400" dirty="0"/>
          </a:p>
          <a:p>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mc:AlternateContent xmlns:mc="http://schemas.openxmlformats.org/markup-compatibility/2006" xmlns:a14="http://schemas.microsoft.com/office/drawing/2010/main">
        <mc:Choice Requires="a14">
          <p:sp>
            <p:nvSpPr>
              <p:cNvPr id="15" name="コンテンツ プレースホルダー 2"/>
              <p:cNvSpPr txBox="1">
                <a:spLocks/>
              </p:cNvSpPr>
              <p:nvPr/>
            </p:nvSpPr>
            <p:spPr bwMode="auto">
              <a:xfrm>
                <a:off x="-1361391" y="2522437"/>
                <a:ext cx="11855669" cy="117019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14:m>
                  <m:oMathPara xmlns:m="http://schemas.openxmlformats.org/officeDocument/2006/math">
                    <m:oMathParaPr>
                      <m:jc m:val="centerGroup"/>
                    </m:oMathParaPr>
                    <m:oMath xmlns:m="http://schemas.openxmlformats.org/officeDocument/2006/math">
                      <m:sSub>
                        <m:sSubPr>
                          <m:ctrlPr>
                            <a:rPr lang="en-US" altLang="ja-JP" sz="2000" i="1" kern="0" smtClean="0">
                              <a:latin typeface="Cambria Math" panose="02040503050406030204" pitchFamily="18" charset="0"/>
                            </a:rPr>
                          </m:ctrlPr>
                        </m:sSubPr>
                        <m:e>
                          <m:r>
                            <m:rPr>
                              <m:sty m:val="p"/>
                            </m:rPr>
                            <a:rPr lang="en-US" altLang="ja-JP" sz="2000" i="1" kern="0">
                              <a:latin typeface="Cambria Math" panose="02040503050406030204" pitchFamily="18" charset="0"/>
                            </a:rPr>
                            <m:t>TF</m:t>
                          </m:r>
                        </m:e>
                        <m:sub>
                          <m:r>
                            <m:rPr>
                              <m:sty m:val="p"/>
                            </m:rPr>
                            <a:rPr lang="en-US" altLang="ja-JP" sz="2000" i="1" kern="0">
                              <a:latin typeface="Cambria Math" panose="02040503050406030204" pitchFamily="18" charset="0"/>
                            </a:rPr>
                            <m:t>X</m:t>
                          </m:r>
                          <m:r>
                            <a:rPr lang="en-US" altLang="ja-JP" sz="2000" i="1" kern="0" smtClean="0">
                              <a:latin typeface="Cambria Math" panose="02040503050406030204" pitchFamily="18" charset="0"/>
                            </a:rPr>
                            <m:t>,</m:t>
                          </m:r>
                          <m:r>
                            <m:rPr>
                              <m:sty m:val="p"/>
                            </m:rPr>
                            <a:rPr lang="en-US" altLang="ja-JP" sz="2000" i="1" kern="0">
                              <a:latin typeface="Cambria Math" panose="02040503050406030204" pitchFamily="18" charset="0"/>
                            </a:rPr>
                            <m:t>Y</m:t>
                          </m:r>
                        </m:sub>
                      </m:sSub>
                      <m:r>
                        <a:rPr lang="en-US" altLang="ja-JP" sz="2000" i="1" kern="0" smtClean="0">
                          <a:latin typeface="Cambria Math" panose="02040503050406030204" pitchFamily="18" charset="0"/>
                        </a:rPr>
                        <m:t>= </m:t>
                      </m:r>
                      <m:f>
                        <m:fPr>
                          <m:ctrlPr>
                            <a:rPr lang="en-US" altLang="ja-JP" sz="2000" b="0" i="1" kern="0" smtClean="0">
                              <a:latin typeface="Cambria Math" panose="02040503050406030204" pitchFamily="18" charset="0"/>
                            </a:rPr>
                          </m:ctrlPr>
                        </m:fPr>
                        <m:num>
                          <m:r>
                            <a:rPr lang="ja-JP" altLang="en-US" sz="2000" i="1" kern="0">
                              <a:latin typeface="Cambria Math" panose="02040503050406030204" pitchFamily="18" charset="0"/>
                            </a:rPr>
                            <m:t>コード</m:t>
                          </m:r>
                          <m:r>
                            <a:rPr lang="ja-JP" altLang="en-US" sz="2000" i="1" kern="0" smtClean="0">
                              <a:latin typeface="Cambria Math" panose="02040503050406030204" pitchFamily="18" charset="0"/>
                            </a:rPr>
                            <m:t>ブロック</m:t>
                          </m:r>
                          <m:r>
                            <a:rPr lang="en-US" altLang="ja-JP" sz="2000" b="0" i="1" kern="0" smtClean="0">
                              <a:latin typeface="Cambria Math" panose="02040503050406030204" pitchFamily="18" charset="0"/>
                            </a:rPr>
                            <m:t>𝑌</m:t>
                          </m:r>
                          <m:r>
                            <a:rPr lang="ja-JP" altLang="en-US" sz="2000" i="1" kern="0">
                              <a:latin typeface="Cambria Math" panose="02040503050406030204" pitchFamily="18" charset="0"/>
                            </a:rPr>
                            <m:t>内に</m:t>
                          </m:r>
                          <m:r>
                            <a:rPr lang="ja-JP" altLang="en-US" sz="2000" i="1" kern="0" smtClean="0">
                              <a:latin typeface="Cambria Math" panose="02040503050406030204" pitchFamily="18" charset="0"/>
                            </a:rPr>
                            <m:t>おける</m:t>
                          </m:r>
                          <m:r>
                            <a:rPr lang="ja-JP" altLang="en-US" sz="2000" i="1" kern="0">
                              <a:latin typeface="Cambria Math" panose="02040503050406030204" pitchFamily="18" charset="0"/>
                            </a:rPr>
                            <m:t>ワード</m:t>
                          </m:r>
                          <m:r>
                            <a:rPr lang="en-US" altLang="ja-JP" sz="2000" b="0" i="1" kern="0" smtClean="0">
                              <a:latin typeface="Cambria Math" panose="02040503050406030204" pitchFamily="18" charset="0"/>
                            </a:rPr>
                            <m:t>𝑋</m:t>
                          </m:r>
                          <m:r>
                            <a:rPr lang="ja-JP" altLang="en-US" sz="2000" i="1" kern="0" smtClean="0">
                              <a:latin typeface="Cambria Math" panose="02040503050406030204" pitchFamily="18" charset="0"/>
                            </a:rPr>
                            <m:t>の</m:t>
                          </m:r>
                          <m:r>
                            <a:rPr lang="ja-JP" altLang="en-US" sz="2000" i="1" kern="0">
                              <a:latin typeface="Cambria Math" panose="02040503050406030204" pitchFamily="18" charset="0"/>
                            </a:rPr>
                            <m:t>出現</m:t>
                          </m:r>
                          <m:r>
                            <a:rPr lang="ja-JP" altLang="en-US" sz="2000" i="1" kern="0" smtClean="0">
                              <a:latin typeface="Cambria Math" panose="02040503050406030204" pitchFamily="18" charset="0"/>
                            </a:rPr>
                            <m:t>回数</m:t>
                          </m:r>
                        </m:num>
                        <m:den>
                          <m:r>
                            <a:rPr lang="ja-JP" altLang="en-US" sz="2000" i="1" kern="0">
                              <a:latin typeface="Cambria Math" panose="02040503050406030204" pitchFamily="18" charset="0"/>
                            </a:rPr>
                            <m:t>コード</m:t>
                          </m:r>
                          <m:r>
                            <a:rPr lang="ja-JP" altLang="en-US" sz="2000" i="1" kern="0" smtClean="0">
                              <a:latin typeface="Cambria Math" panose="02040503050406030204" pitchFamily="18" charset="0"/>
                            </a:rPr>
                            <m:t>ブロック</m:t>
                          </m:r>
                          <m:r>
                            <a:rPr lang="en-US" altLang="ja-JP" sz="2000" b="0" i="1" kern="0" smtClean="0">
                              <a:latin typeface="Cambria Math" panose="02040503050406030204" pitchFamily="18" charset="0"/>
                            </a:rPr>
                            <m:t>𝑌</m:t>
                          </m:r>
                          <m:r>
                            <a:rPr lang="ja-JP" altLang="en-US" sz="2000" i="1" kern="0">
                              <a:latin typeface="Cambria Math" panose="02040503050406030204" pitchFamily="18" charset="0"/>
                            </a:rPr>
                            <m:t>内</m:t>
                          </m:r>
                          <m:r>
                            <a:rPr lang="ja-JP" altLang="en-US" sz="2000" i="1" kern="0" smtClean="0">
                              <a:solidFill>
                                <a:srgbClr val="0C0C0C"/>
                              </a:solidFill>
                              <a:latin typeface="Cambria Math" panose="02040503050406030204" pitchFamily="18" charset="0"/>
                            </a:rPr>
                            <m:t>に</m:t>
                          </m:r>
                          <m:r>
                            <a:rPr lang="ja-JP" altLang="en-US" sz="2000" i="1" kern="0">
                              <a:solidFill>
                                <a:srgbClr val="0C0C0C"/>
                              </a:solidFill>
                              <a:latin typeface="Cambria Math" panose="02040503050406030204" pitchFamily="18" charset="0"/>
                            </a:rPr>
                            <m:t>おける</m:t>
                          </m:r>
                          <m:r>
                            <a:rPr lang="ja-JP" altLang="en-US" sz="2000" i="1" kern="0" smtClean="0">
                              <a:solidFill>
                                <a:srgbClr val="0C0C0C"/>
                              </a:solidFill>
                              <a:latin typeface="Cambria Math" panose="02040503050406030204" pitchFamily="18" charset="0"/>
                            </a:rPr>
                            <m:t>全</m:t>
                          </m:r>
                          <m:r>
                            <a:rPr lang="ja-JP" altLang="en-US" sz="2000" i="1" kern="0">
                              <a:solidFill>
                                <a:srgbClr val="0C0C0C"/>
                              </a:solidFill>
                              <a:latin typeface="Cambria Math" panose="02040503050406030204" pitchFamily="18" charset="0"/>
                            </a:rPr>
                            <m:t>ワード</m:t>
                          </m:r>
                          <m:r>
                            <a:rPr lang="ja-JP" altLang="en-US" sz="2000" i="1" kern="0" smtClean="0">
                              <a:solidFill>
                                <a:srgbClr val="0C0C0C"/>
                              </a:solidFill>
                              <a:latin typeface="Cambria Math" panose="02040503050406030204" pitchFamily="18" charset="0"/>
                            </a:rPr>
                            <m:t>の</m:t>
                          </m:r>
                          <m:r>
                            <a:rPr lang="ja-JP" altLang="en-US" sz="2000" i="1" kern="0">
                              <a:solidFill>
                                <a:srgbClr val="0C0C0C"/>
                              </a:solidFill>
                              <a:latin typeface="Cambria Math" panose="02040503050406030204" pitchFamily="18" charset="0"/>
                            </a:rPr>
                            <m:t>出現</m:t>
                          </m:r>
                          <m:r>
                            <a:rPr lang="ja-JP" altLang="en-US" sz="2000" i="1" kern="0" smtClean="0">
                              <a:solidFill>
                                <a:srgbClr val="0C0C0C"/>
                              </a:solidFill>
                              <a:latin typeface="Cambria Math" panose="02040503050406030204" pitchFamily="18" charset="0"/>
                            </a:rPr>
                            <m:t>回数</m:t>
                          </m:r>
                          <m:r>
                            <a:rPr lang="ja-JP" altLang="en-US" sz="2000" i="1" kern="0">
                              <a:solidFill>
                                <a:srgbClr val="0C0C0C"/>
                              </a:solidFill>
                              <a:latin typeface="Cambria Math" panose="02040503050406030204" pitchFamily="18" charset="0"/>
                            </a:rPr>
                            <m:t>の</m:t>
                          </m:r>
                          <m:r>
                            <a:rPr lang="ja-JP" altLang="en-US" sz="2000" i="1" kern="0" smtClean="0">
                              <a:solidFill>
                                <a:srgbClr val="0C0C0C"/>
                              </a:solidFill>
                              <a:latin typeface="Cambria Math" panose="02040503050406030204" pitchFamily="18" charset="0"/>
                            </a:rPr>
                            <m:t>和</m:t>
                          </m:r>
                        </m:den>
                      </m:f>
                    </m:oMath>
                  </m:oMathPara>
                </a14:m>
                <a:endParaRPr lang="ja-JP" altLang="en-US" sz="2400" kern="0" dirty="0" smtClean="0"/>
              </a:p>
              <a:p>
                <a:endParaRPr lang="ja-JP" altLang="en-US" sz="2400" kern="0" dirty="0"/>
              </a:p>
            </p:txBody>
          </p:sp>
        </mc:Choice>
        <mc:Fallback xmlns="">
          <p:sp>
            <p:nvSpPr>
              <p:cNvPr id="15" name="コンテンツ プレースホルダー 2"/>
              <p:cNvSpPr txBox="1">
                <a:spLocks noRot="1" noChangeAspect="1" noMove="1" noResize="1" noEditPoints="1" noAdjustHandles="1" noChangeArrowheads="1" noChangeShapeType="1" noTextEdit="1"/>
              </p:cNvSpPr>
              <p:nvPr/>
            </p:nvSpPr>
            <p:spPr bwMode="auto">
              <a:xfrm>
                <a:off x="-1361391" y="2522437"/>
                <a:ext cx="11855669" cy="1170191"/>
              </a:xfrm>
              <a:prstGeom prst="rect">
                <a:avLst/>
              </a:prstGeom>
              <a:blipFill>
                <a:blip r:embed="rId3"/>
                <a:stretch>
                  <a:fillRect/>
                </a:stretch>
              </a:blipFill>
              <a:ln w="9525">
                <a:noFill/>
                <a:miter lim="800000"/>
                <a:headEnd/>
                <a:tailEnd/>
              </a:ln>
              <a:effectLst/>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6" name="コンテンツ プレースホルダー 2"/>
              <p:cNvSpPr txBox="1">
                <a:spLocks/>
              </p:cNvSpPr>
              <p:nvPr/>
            </p:nvSpPr>
            <p:spPr bwMode="auto">
              <a:xfrm>
                <a:off x="-995363" y="3487731"/>
                <a:ext cx="8675688" cy="130969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14:m>
                  <m:oMathPara xmlns:m="http://schemas.openxmlformats.org/officeDocument/2006/math">
                    <m:oMathParaPr>
                      <m:jc m:val="centerGroup"/>
                    </m:oMathParaPr>
                    <m:oMath xmlns:m="http://schemas.openxmlformats.org/officeDocument/2006/math">
                      <m:sSub>
                        <m:sSubPr>
                          <m:ctrlPr>
                            <a:rPr lang="en-US" altLang="ja-JP" sz="2000" i="1" kern="0" dirty="0" smtClean="0">
                              <a:latin typeface="Cambria Math" panose="02040503050406030204" pitchFamily="18" charset="0"/>
                            </a:rPr>
                          </m:ctrlPr>
                        </m:sSubPr>
                        <m:e>
                          <m:r>
                            <m:rPr>
                              <m:sty m:val="p"/>
                            </m:rPr>
                            <a:rPr lang="en-US" altLang="ja-JP" sz="2000" i="1" kern="0" dirty="0">
                              <a:latin typeface="Cambria Math" panose="02040503050406030204" pitchFamily="18" charset="0"/>
                            </a:rPr>
                            <m:t>IDF</m:t>
                          </m:r>
                        </m:e>
                        <m:sub>
                          <m:r>
                            <a:rPr lang="en-US" altLang="ja-JP" sz="2000" b="0" i="1" kern="0" dirty="0" smtClean="0">
                              <a:latin typeface="Cambria Math" panose="02040503050406030204" pitchFamily="18" charset="0"/>
                            </a:rPr>
                            <m:t>𝑋</m:t>
                          </m:r>
                        </m:sub>
                      </m:sSub>
                      <m:func>
                        <m:funcPr>
                          <m:ctrlPr>
                            <a:rPr lang="en-US" altLang="ja-JP" sz="2000" i="1" kern="0" dirty="0" smtClean="0">
                              <a:latin typeface="Cambria Math" panose="02040503050406030204" pitchFamily="18" charset="0"/>
                            </a:rPr>
                          </m:ctrlPr>
                        </m:funcPr>
                        <m:fName>
                          <m:r>
                            <a:rPr lang="ja-JP" altLang="en-US" sz="2000" i="1" kern="0" dirty="0">
                              <a:latin typeface="Cambria Math" panose="02040503050406030204" pitchFamily="18" charset="0"/>
                            </a:rPr>
                            <m:t>＝</m:t>
                          </m:r>
                        </m:fName>
                        <m:e>
                          <m:r>
                            <m:rPr>
                              <m:sty m:val="p"/>
                            </m:rPr>
                            <a:rPr lang="en-US" altLang="ja-JP" sz="2000" b="0" i="0" kern="0" dirty="0" smtClean="0">
                              <a:latin typeface="Cambria Math" panose="02040503050406030204" pitchFamily="18" charset="0"/>
                            </a:rPr>
                            <m:t>log</m:t>
                          </m:r>
                          <m:f>
                            <m:fPr>
                              <m:ctrlPr>
                                <a:rPr lang="en-US" altLang="ja-JP" sz="2000" b="0" i="1" kern="0" dirty="0" smtClean="0">
                                  <a:latin typeface="Cambria Math" panose="02040503050406030204" pitchFamily="18" charset="0"/>
                                </a:rPr>
                              </m:ctrlPr>
                            </m:fPr>
                            <m:num>
                              <m:r>
                                <a:rPr lang="ja-JP" altLang="en-US" sz="2000" i="1" kern="0" dirty="0">
                                  <a:latin typeface="Cambria Math" panose="02040503050406030204" pitchFamily="18" charset="0"/>
                                </a:rPr>
                                <m:t>全関数の</m:t>
                              </m:r>
                              <m:r>
                                <a:rPr lang="ja-JP" altLang="en-US" sz="2000" i="1" kern="0" dirty="0" smtClean="0">
                                  <a:latin typeface="Cambria Math" panose="02040503050406030204" pitchFamily="18" charset="0"/>
                                </a:rPr>
                                <m:t>数</m:t>
                              </m:r>
                            </m:num>
                            <m:den>
                              <m:r>
                                <a:rPr lang="ja-JP" altLang="en-US" sz="2000" i="1" kern="0" dirty="0">
                                  <a:latin typeface="Cambria Math" panose="02040503050406030204" pitchFamily="18" charset="0"/>
                                </a:rPr>
                                <m:t>ワード</m:t>
                              </m:r>
                              <m:r>
                                <a:rPr lang="en-US" altLang="ja-JP" sz="2000" b="0" i="1" kern="0" dirty="0" smtClean="0">
                                  <a:latin typeface="Cambria Math" panose="02040503050406030204" pitchFamily="18" charset="0"/>
                                </a:rPr>
                                <m:t>𝑋</m:t>
                              </m:r>
                              <m:r>
                                <a:rPr lang="ja-JP" altLang="en-US" sz="2000" i="1" kern="0" dirty="0">
                                  <a:latin typeface="Cambria Math" panose="02040503050406030204" pitchFamily="18" charset="0"/>
                                </a:rPr>
                                <m:t>が</m:t>
                              </m:r>
                              <m:r>
                                <a:rPr lang="ja-JP" altLang="en-US" sz="2000" i="1" kern="0" dirty="0" smtClean="0">
                                  <a:latin typeface="Cambria Math" panose="02040503050406030204" pitchFamily="18" charset="0"/>
                                </a:rPr>
                                <m:t>出現</m:t>
                              </m:r>
                              <m:r>
                                <a:rPr lang="ja-JP" altLang="en-US" sz="2000" i="1" kern="0" dirty="0">
                                  <a:latin typeface="Cambria Math" panose="02040503050406030204" pitchFamily="18" charset="0"/>
                                </a:rPr>
                                <m:t>する</m:t>
                              </m:r>
                              <m:r>
                                <a:rPr lang="ja-JP" altLang="en-US" sz="2000" i="1" kern="0" dirty="0" smtClean="0">
                                  <a:latin typeface="Cambria Math" panose="02040503050406030204" pitchFamily="18" charset="0"/>
                                </a:rPr>
                                <m:t>関数の</m:t>
                              </m:r>
                              <m:r>
                                <a:rPr lang="ja-JP" altLang="en-US" sz="2000" i="1" kern="0" dirty="0">
                                  <a:latin typeface="Cambria Math" panose="02040503050406030204" pitchFamily="18" charset="0"/>
                                </a:rPr>
                                <m:t>数</m:t>
                              </m:r>
                            </m:den>
                          </m:f>
                        </m:e>
                      </m:func>
                    </m:oMath>
                  </m:oMathPara>
                </a14:m>
                <a:endParaRPr lang="en-US" altLang="ja-JP" sz="2000" kern="0" dirty="0"/>
              </a:p>
              <a:p>
                <a:endParaRPr lang="en-US" altLang="ja-JP" sz="2000" kern="0" dirty="0" smtClean="0"/>
              </a:p>
              <a:p>
                <a:pPr marL="0" indent="0">
                  <a:buFontTx/>
                  <a:buNone/>
                </a:pPr>
                <a:endParaRPr lang="ja-JP" altLang="en-US" sz="2000" kern="0" dirty="0"/>
              </a:p>
              <a:p>
                <a:endParaRPr lang="ja-JP" altLang="en-US" sz="2000" kern="0" dirty="0"/>
              </a:p>
            </p:txBody>
          </p:sp>
        </mc:Choice>
        <mc:Fallback xmlns="">
          <p:sp>
            <p:nvSpPr>
              <p:cNvPr id="16" name="コンテンツ プレースホルダー 2"/>
              <p:cNvSpPr txBox="1">
                <a:spLocks noRot="1" noChangeAspect="1" noMove="1" noResize="1" noEditPoints="1" noAdjustHandles="1" noChangeArrowheads="1" noChangeShapeType="1" noTextEdit="1"/>
              </p:cNvSpPr>
              <p:nvPr/>
            </p:nvSpPr>
            <p:spPr bwMode="auto">
              <a:xfrm>
                <a:off x="-995363" y="3487731"/>
                <a:ext cx="8675688" cy="1309696"/>
              </a:xfrm>
              <a:prstGeom prst="rect">
                <a:avLst/>
              </a:prstGeom>
              <a:blipFill>
                <a:blip r:embed="rId4"/>
                <a:stretch>
                  <a:fillRect/>
                </a:stretch>
              </a:blipFill>
              <a:ln w="9525">
                <a:noFill/>
                <a:miter lim="800000"/>
                <a:headEnd/>
                <a:tailEnd/>
              </a:ln>
              <a:effectLst/>
            </p:spPr>
            <p:txBody>
              <a:bodyPr/>
              <a:lstStyle/>
              <a:p>
                <a:r>
                  <a:rPr lang="ja-JP" altLang="en-US">
                    <a:noFill/>
                  </a:rPr>
                  <a:t> </a:t>
                </a:r>
              </a:p>
            </p:txBody>
          </p:sp>
        </mc:Fallback>
      </mc:AlternateContent>
      <p:grpSp>
        <p:nvGrpSpPr>
          <p:cNvPr id="19" name="グループ化 18"/>
          <p:cNvGrpSpPr/>
          <p:nvPr/>
        </p:nvGrpSpPr>
        <p:grpSpPr>
          <a:xfrm>
            <a:off x="1718700" y="4446684"/>
            <a:ext cx="5695488" cy="1265697"/>
            <a:chOff x="1955350" y="2958143"/>
            <a:chExt cx="5798760" cy="1333743"/>
          </a:xfrm>
        </p:grpSpPr>
        <p:sp>
          <p:nvSpPr>
            <p:cNvPr id="20" name="角丸四角形 19"/>
            <p:cNvSpPr/>
            <p:nvPr/>
          </p:nvSpPr>
          <p:spPr bwMode="auto">
            <a:xfrm>
              <a:off x="1955350" y="3248722"/>
              <a:ext cx="2634764" cy="1043164"/>
            </a:xfrm>
            <a:prstGeom prst="roundRect">
              <a:avLst/>
            </a:prstGeom>
            <a:ln>
              <a:solidFill>
                <a:schemeClr val="accent1"/>
              </a:solidFill>
              <a:headEnd type="none" w="med" len="med"/>
              <a:tailEnd type="none" w="med" len="med"/>
            </a:ln>
            <a:extLst/>
          </p:spPr>
          <p:style>
            <a:lnRef idx="2">
              <a:schemeClr val="accent4"/>
            </a:lnRef>
            <a:fillRef idx="1">
              <a:schemeClr val="lt1"/>
            </a:fillRef>
            <a:effectRef idx="0">
              <a:schemeClr val="accent4"/>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endParaRPr lang="en-US" altLang="ja-JP" sz="900" dirty="0" smtClean="0">
                <a:latin typeface="Segoe UI" panose="020B0502040204020203" pitchFamily="34" charset="0"/>
                <a:ea typeface="メイリオ" panose="020B0604030504040204" pitchFamily="50" charset="-128"/>
              </a:endParaRPr>
            </a:p>
            <a:p>
              <a:pPr algn="ctr" eaLnBrk="1" hangingPunct="1">
                <a:defRPr/>
              </a:pPr>
              <a:r>
                <a:rPr lang="ja-JP" altLang="en-US" sz="2000" dirty="0">
                  <a:latin typeface="Segoe UI" panose="020B0502040204020203" pitchFamily="34" charset="0"/>
                  <a:ea typeface="メイリオ" panose="020B0604030504040204" pitchFamily="50" charset="-128"/>
                </a:rPr>
                <a:t>コードブロック</a:t>
              </a:r>
              <a:r>
                <a:rPr lang="ja-JP" altLang="en-US" sz="2000" dirty="0" smtClean="0">
                  <a:latin typeface="Segoe UI" panose="020B0502040204020203" pitchFamily="34" charset="0"/>
                  <a:ea typeface="メイリオ" panose="020B0604030504040204" pitchFamily="50" charset="-128"/>
                </a:rPr>
                <a:t>中の</a:t>
              </a:r>
              <a:endParaRPr lang="en-US" altLang="ja-JP" sz="2000" dirty="0" smtClean="0">
                <a:latin typeface="Segoe UI" panose="020B0502040204020203" pitchFamily="34" charset="0"/>
                <a:ea typeface="メイリオ" panose="020B0604030504040204" pitchFamily="50" charset="-128"/>
              </a:endParaRPr>
            </a:p>
            <a:p>
              <a:pPr algn="ctr" eaLnBrk="1" hangingPunct="1">
                <a:defRPr/>
              </a:pPr>
              <a:r>
                <a:rPr kumimoji="0" lang="ja-JP" altLang="en-US" sz="2000" dirty="0">
                  <a:latin typeface="Segoe UI" panose="020B0502040204020203" pitchFamily="34" charset="0"/>
                  <a:ea typeface="メイリオ" panose="020B0604030504040204" pitchFamily="50" charset="-128"/>
                </a:rPr>
                <a:t>単語</a:t>
              </a:r>
              <a:r>
                <a:rPr kumimoji="0" lang="ja-JP" altLang="en-US" sz="2000" dirty="0" smtClean="0">
                  <a:latin typeface="Segoe UI" panose="020B0502040204020203" pitchFamily="34" charset="0"/>
                  <a:ea typeface="メイリオ" panose="020B0604030504040204" pitchFamily="50" charset="-128"/>
                </a:rPr>
                <a:t>の出現頻度</a:t>
              </a:r>
              <a:endParaRPr kumimoji="0" lang="ja-JP" altLang="en-US" sz="2000" dirty="0">
                <a:latin typeface="Segoe UI" panose="020B0502040204020203" pitchFamily="34" charset="0"/>
                <a:ea typeface="メイリオ" panose="020B0604030504040204" pitchFamily="50" charset="-128"/>
              </a:endParaRPr>
            </a:p>
          </p:txBody>
        </p:sp>
        <p:sp>
          <p:nvSpPr>
            <p:cNvPr id="21" name="角丸四角形 20"/>
            <p:cNvSpPr/>
            <p:nvPr/>
          </p:nvSpPr>
          <p:spPr bwMode="auto">
            <a:xfrm>
              <a:off x="5119346" y="3248722"/>
              <a:ext cx="2634764" cy="1043164"/>
            </a:xfrm>
            <a:prstGeom prst="roundRect">
              <a:avLst/>
            </a:prstGeom>
            <a:ln>
              <a:solidFill>
                <a:srgbClr val="FF0000"/>
              </a:solidFill>
              <a:headEnd type="none" w="med" len="med"/>
              <a:tailEnd type="none" w="med" len="med"/>
            </a:ln>
            <a:extLst/>
          </p:spPr>
          <p:style>
            <a:lnRef idx="2">
              <a:schemeClr val="accent2"/>
            </a:lnRef>
            <a:fillRef idx="1">
              <a:schemeClr val="lt1"/>
            </a:fillRef>
            <a:effectRef idx="0">
              <a:schemeClr val="accent2"/>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endParaRPr kumimoji="0" lang="en-US" altLang="ja-JP" sz="700" dirty="0" smtClean="0">
                <a:latin typeface="Segoe UI" panose="020B0502040204020203" pitchFamily="34" charset="0"/>
                <a:ea typeface="メイリオ" panose="020B0604030504040204" pitchFamily="50" charset="-128"/>
              </a:endParaRPr>
            </a:p>
            <a:p>
              <a:pPr algn="ctr" eaLnBrk="1" hangingPunct="1">
                <a:defRPr/>
              </a:pPr>
              <a:r>
                <a:rPr kumimoji="0" lang="ja-JP" altLang="en-US" sz="2000" dirty="0" smtClean="0">
                  <a:latin typeface="Segoe UI" panose="020B0502040204020203" pitchFamily="34" charset="0"/>
                  <a:ea typeface="メイリオ" panose="020B0604030504040204" pitchFamily="50" charset="-128"/>
                </a:rPr>
                <a:t>ソースコード全体の</a:t>
              </a:r>
              <a:endParaRPr kumimoji="0" lang="en-US" altLang="ja-JP" sz="2000" dirty="0" smtClean="0">
                <a:latin typeface="Segoe UI" panose="020B0502040204020203" pitchFamily="34" charset="0"/>
                <a:ea typeface="メイリオ" panose="020B0604030504040204" pitchFamily="50" charset="-128"/>
              </a:endParaRPr>
            </a:p>
            <a:p>
              <a:pPr algn="ctr" eaLnBrk="1" hangingPunct="1">
                <a:defRPr/>
              </a:pPr>
              <a:r>
                <a:rPr lang="ja-JP" altLang="en-US" sz="2000" dirty="0">
                  <a:latin typeface="Segoe UI" panose="020B0502040204020203" pitchFamily="34" charset="0"/>
                  <a:ea typeface="メイリオ" panose="020B0604030504040204" pitchFamily="50" charset="-128"/>
                </a:rPr>
                <a:t>単語</a:t>
              </a:r>
              <a:r>
                <a:rPr lang="ja-JP" altLang="en-US" sz="2000" dirty="0" smtClean="0">
                  <a:latin typeface="Segoe UI" panose="020B0502040204020203" pitchFamily="34" charset="0"/>
                  <a:ea typeface="メイリオ" panose="020B0604030504040204" pitchFamily="50" charset="-128"/>
                </a:rPr>
                <a:t>の希少さ</a:t>
              </a:r>
              <a:endParaRPr kumimoji="0" lang="ja-JP" altLang="en-US" sz="2000" dirty="0">
                <a:latin typeface="Segoe UI" panose="020B0502040204020203" pitchFamily="34" charset="0"/>
                <a:ea typeface="メイリオ" panose="020B0604030504040204" pitchFamily="50" charset="-128"/>
              </a:endParaRPr>
            </a:p>
          </p:txBody>
        </p:sp>
        <p:sp>
          <p:nvSpPr>
            <p:cNvPr id="22" name="テキスト ボックス 11"/>
            <p:cNvSpPr txBox="1"/>
            <p:nvPr/>
          </p:nvSpPr>
          <p:spPr>
            <a:xfrm>
              <a:off x="4590114" y="3429764"/>
              <a:ext cx="529232" cy="681079"/>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kumimoji="1" lang="en-US" altLang="ja-JP" sz="3600" dirty="0" smtClean="0">
                  <a:solidFill>
                    <a:schemeClr val="tx2"/>
                  </a:solidFill>
                  <a:latin typeface="Segoe UI" panose="020B0502040204020203" pitchFamily="34" charset="0"/>
                  <a:ea typeface="メイリオ" panose="020B0604030504040204" pitchFamily="50" charset="-128"/>
                </a:rPr>
                <a:t>×</a:t>
              </a:r>
              <a:endParaRPr kumimoji="1" lang="ja-JP" altLang="en-US" sz="3600" dirty="0">
                <a:solidFill>
                  <a:schemeClr val="tx2"/>
                </a:solidFill>
                <a:latin typeface="Segoe UI" panose="020B0502040204020203" pitchFamily="34" charset="0"/>
                <a:ea typeface="メイリオ" panose="020B0604030504040204" pitchFamily="50" charset="-128"/>
              </a:endParaRPr>
            </a:p>
          </p:txBody>
        </p:sp>
        <p:sp>
          <p:nvSpPr>
            <p:cNvPr id="23" name="正方形/長方形 22"/>
            <p:cNvSpPr/>
            <p:nvPr/>
          </p:nvSpPr>
          <p:spPr>
            <a:xfrm>
              <a:off x="2804726" y="2958143"/>
              <a:ext cx="936012" cy="421620"/>
            </a:xfrm>
            <a:prstGeom prst="rect">
              <a:avLst/>
            </a:prstGeom>
            <a:solidFill>
              <a:schemeClr val="accent1"/>
            </a:solidFill>
            <a:ln>
              <a:solidFill>
                <a:schemeClr val="accent1">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en-US" altLang="ja-JP" sz="2000" b="1" dirty="0" smtClean="0">
                  <a:solidFill>
                    <a:schemeClr val="bg1"/>
                  </a:solidFill>
                  <a:latin typeface="Segoe UI" panose="020B0502040204020203" pitchFamily="34" charset="0"/>
                  <a:ea typeface="メイリオ" panose="020B0604030504040204" pitchFamily="50" charset="-128"/>
                </a:rPr>
                <a:t>TF</a:t>
              </a:r>
              <a:r>
                <a:rPr lang="ja-JP" altLang="en-US" sz="2000" b="1" dirty="0" smtClean="0">
                  <a:solidFill>
                    <a:schemeClr val="bg1"/>
                  </a:solidFill>
                  <a:latin typeface="Segoe UI" panose="020B0502040204020203" pitchFamily="34" charset="0"/>
                  <a:ea typeface="メイリオ" panose="020B0604030504040204" pitchFamily="50" charset="-128"/>
                </a:rPr>
                <a:t> 値</a:t>
              </a:r>
              <a:endParaRPr kumimoji="1" lang="ja-JP" altLang="en-US" sz="2000" dirty="0">
                <a:solidFill>
                  <a:schemeClr val="bg1"/>
                </a:solidFill>
                <a:latin typeface="Segoe UI" panose="020B0502040204020203" pitchFamily="34" charset="0"/>
                <a:ea typeface="メイリオ" panose="020B0604030504040204" pitchFamily="50" charset="-128"/>
              </a:endParaRPr>
            </a:p>
          </p:txBody>
        </p:sp>
        <p:sp>
          <p:nvSpPr>
            <p:cNvPr id="24" name="正方形/長方形 23"/>
            <p:cNvSpPr/>
            <p:nvPr/>
          </p:nvSpPr>
          <p:spPr>
            <a:xfrm>
              <a:off x="5978108" y="2958143"/>
              <a:ext cx="964861" cy="421620"/>
            </a:xfrm>
            <a:prstGeom prst="rect">
              <a:avLst/>
            </a:prstGeom>
            <a:solidFill>
              <a:srgbClr val="FF0000"/>
            </a:solidFill>
            <a:ln>
              <a:solidFill>
                <a:srgbClr val="FF3399"/>
              </a:solidFill>
            </a:ln>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2000" b="1" dirty="0" smtClean="0">
                  <a:solidFill>
                    <a:schemeClr val="bg1"/>
                  </a:solidFill>
                  <a:latin typeface="Segoe UI" panose="020B0502040204020203" pitchFamily="34" charset="0"/>
                  <a:ea typeface="メイリオ" panose="020B0604030504040204" pitchFamily="50" charset="-128"/>
                </a:rPr>
                <a:t>IDF</a:t>
              </a:r>
              <a:r>
                <a:rPr lang="ja-JP" altLang="en-US" sz="2000" b="1" dirty="0" smtClean="0">
                  <a:solidFill>
                    <a:schemeClr val="bg1"/>
                  </a:solidFill>
                  <a:latin typeface="Segoe UI" panose="020B0502040204020203" pitchFamily="34" charset="0"/>
                  <a:ea typeface="メイリオ" panose="020B0604030504040204" pitchFamily="50" charset="-128"/>
                </a:rPr>
                <a:t> 値</a:t>
              </a:r>
              <a:endParaRPr lang="ja-JP" altLang="en-US" sz="2000" dirty="0">
                <a:solidFill>
                  <a:schemeClr val="bg1"/>
                </a:solidFill>
                <a:latin typeface="Segoe UI" panose="020B0502040204020203" pitchFamily="34" charset="0"/>
                <a:ea typeface="メイリオ" panose="020B0604030504040204" pitchFamily="50" charset="-128"/>
              </a:endParaRPr>
            </a:p>
          </p:txBody>
        </p:sp>
      </p:grpSp>
      <p:sp>
        <p:nvSpPr>
          <p:cNvPr id="25" name="コンテンツ プレースホルダー 2"/>
          <p:cNvSpPr txBox="1">
            <a:spLocks/>
          </p:cNvSpPr>
          <p:nvPr/>
        </p:nvSpPr>
        <p:spPr bwMode="auto">
          <a:xfrm>
            <a:off x="1452562" y="5894943"/>
            <a:ext cx="6227763" cy="9530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None/>
            </a:pPr>
            <a:r>
              <a:rPr lang="ja-JP" altLang="en-US" sz="2400" kern="0" dirty="0" smtClean="0"/>
              <a:t>各単語の重みを特徴量として，</a:t>
            </a:r>
            <a:r>
              <a:rPr lang="en-US" altLang="ja-JP" sz="2400" kern="0" dirty="0" smtClean="0"/>
              <a:t/>
            </a:r>
            <a:br>
              <a:rPr lang="en-US" altLang="ja-JP" sz="2400" kern="0" dirty="0" smtClean="0"/>
            </a:br>
            <a:r>
              <a:rPr lang="ja-JP" altLang="en-US" sz="2400" kern="0" dirty="0" smtClean="0"/>
              <a:t>各コードブロック</a:t>
            </a:r>
            <a:r>
              <a:rPr lang="ja-JP" altLang="en-US" sz="2400" kern="0" dirty="0"/>
              <a:t>を特徴ベクトルに変換</a:t>
            </a:r>
          </a:p>
          <a:p>
            <a:pPr algn="ctr"/>
            <a:endParaRPr lang="ja-JP" altLang="en-US" sz="2400" kern="0" dirty="0"/>
          </a:p>
        </p:txBody>
      </p:sp>
    </p:spTree>
    <p:extLst>
      <p:ext uri="{BB962C8B-B14F-4D97-AF65-F5344CB8AC3E}">
        <p14:creationId xmlns:p14="http://schemas.microsoft.com/office/powerpoint/2010/main" val="32731814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293" y="274638"/>
            <a:ext cx="8429413" cy="1143000"/>
          </a:xfrm>
        </p:spPr>
        <p:txBody>
          <a:bodyPr/>
          <a:lstStyle/>
          <a:p>
            <a:r>
              <a:rPr kumimoji="1" lang="ja-JP" altLang="en-US" dirty="0" smtClean="0"/>
              <a:t>問題</a:t>
            </a:r>
            <a:endParaRPr kumimoji="1" lang="ja-JP" altLang="en-US" dirty="0"/>
          </a:p>
        </p:txBody>
      </p:sp>
      <p:sp>
        <p:nvSpPr>
          <p:cNvPr id="3" name="コンテンツ プレースホルダー 2"/>
          <p:cNvSpPr>
            <a:spLocks noGrp="1"/>
          </p:cNvSpPr>
          <p:nvPr>
            <p:ph idx="1"/>
          </p:nvPr>
        </p:nvSpPr>
        <p:spPr>
          <a:xfrm>
            <a:off x="0" y="1552785"/>
            <a:ext cx="8909367" cy="3338884"/>
          </a:xfrm>
        </p:spPr>
        <p:txBody>
          <a:bodyPr/>
          <a:lstStyle/>
          <a:p>
            <a:pPr marL="176213" indent="0">
              <a:spcBef>
                <a:spcPts val="600"/>
              </a:spcBef>
              <a:spcAft>
                <a:spcPts val="600"/>
              </a:spcAft>
              <a:buNone/>
            </a:pPr>
            <a:r>
              <a:rPr lang="en-US" altLang="ja-JP" sz="2400" dirty="0" err="1" smtClean="0"/>
              <a:t>CCVolti</a:t>
            </a:r>
            <a:r>
              <a:rPr lang="ja-JP" altLang="en-US" sz="2400" dirty="0"/>
              <a:t>を</a:t>
            </a:r>
            <a:r>
              <a:rPr lang="ja-JP" altLang="en-US" sz="2400" dirty="0" smtClean="0"/>
              <a:t>複数バージョンの検出に利用する</a:t>
            </a:r>
            <a:r>
              <a:rPr lang="ja-JP" altLang="en-US" sz="2400" dirty="0"/>
              <a:t>際の</a:t>
            </a:r>
            <a:r>
              <a:rPr lang="ja-JP" altLang="en-US" sz="2400" dirty="0" smtClean="0"/>
              <a:t>問題</a:t>
            </a:r>
            <a:endParaRPr lang="en-US" altLang="ja-JP" sz="2400" dirty="0" smtClean="0"/>
          </a:p>
          <a:p>
            <a:pPr marL="0" indent="0">
              <a:spcBef>
                <a:spcPts val="600"/>
              </a:spcBef>
              <a:spcAft>
                <a:spcPts val="600"/>
              </a:spcAft>
              <a:buNone/>
            </a:pPr>
            <a:r>
              <a:rPr lang="ja-JP" altLang="en-US" sz="2400" dirty="0"/>
              <a:t>（</a:t>
            </a:r>
            <a:r>
              <a:rPr kumimoji="1" lang="ja-JP" altLang="en-US" sz="2400" dirty="0" smtClean="0"/>
              <a:t>問題</a:t>
            </a:r>
            <a:r>
              <a:rPr kumimoji="1" lang="en-US" altLang="ja-JP" sz="2400" dirty="0" smtClean="0"/>
              <a:t>1</a:t>
            </a:r>
            <a:r>
              <a:rPr kumimoji="1" lang="ja-JP" altLang="en-US" sz="2400" dirty="0" smtClean="0"/>
              <a:t>）</a:t>
            </a:r>
            <a:r>
              <a:rPr kumimoji="1" lang="en-US" altLang="ja-JP" sz="2400" dirty="0" smtClean="0"/>
              <a:t> </a:t>
            </a:r>
            <a:r>
              <a:rPr lang="en-US" altLang="ja-JP" sz="2400" dirty="0" smtClean="0"/>
              <a:t>TF-IDF</a:t>
            </a:r>
            <a:r>
              <a:rPr lang="ja-JP" altLang="en-US" sz="2400" dirty="0" smtClean="0"/>
              <a:t>はバージョンごとに特徴ベクトルが変化</a:t>
            </a:r>
            <a:endParaRPr lang="en-US" altLang="ja-JP" sz="2400" dirty="0" smtClean="0"/>
          </a:p>
          <a:p>
            <a:pPr marL="457200" lvl="1" indent="0">
              <a:spcBef>
                <a:spcPts val="300"/>
              </a:spcBef>
              <a:spcAft>
                <a:spcPts val="300"/>
              </a:spcAft>
              <a:buNone/>
            </a:pPr>
            <a:r>
              <a:rPr lang="ja-JP" altLang="en-US" sz="2000" dirty="0" smtClean="0"/>
              <a:t>ソースコード全体の変更の影響を受ける</a:t>
            </a:r>
            <a:r>
              <a:rPr lang="en-US" altLang="ja-JP" sz="2000" dirty="0" smtClean="0"/>
              <a:t>IDF</a:t>
            </a:r>
            <a:r>
              <a:rPr lang="ja-JP" altLang="en-US" sz="2000" dirty="0" smtClean="0"/>
              <a:t>値は，バージョンごとに変化するため，変更がないコードブロックでも特徴ベクトルが変化</a:t>
            </a:r>
            <a:endParaRPr lang="en-US" altLang="ja-JP" sz="2000" dirty="0"/>
          </a:p>
          <a:p>
            <a:pPr marL="806450" lvl="1" indent="-349250">
              <a:spcBef>
                <a:spcPts val="300"/>
              </a:spcBef>
              <a:spcAft>
                <a:spcPts val="600"/>
              </a:spcAft>
              <a:buNone/>
            </a:pPr>
            <a:r>
              <a:rPr lang="ja-JP" altLang="en-US" sz="2000" dirty="0" smtClean="0"/>
              <a:t> 　旧バージョンでは検出されたものが新バージョンで検出されない</a:t>
            </a:r>
            <a:r>
              <a:rPr lang="en-US" altLang="ja-JP" sz="2000" dirty="0" smtClean="0"/>
              <a:t/>
            </a:r>
            <a:br>
              <a:rPr lang="en-US" altLang="ja-JP" sz="2000" dirty="0" smtClean="0"/>
            </a:br>
            <a:r>
              <a:rPr lang="ja-JP" altLang="en-US" sz="2000" dirty="0" smtClean="0">
                <a:solidFill>
                  <a:srgbClr val="FF0000"/>
                </a:solidFill>
              </a:rPr>
              <a:t>検出結果の非一貫性が発生</a:t>
            </a:r>
            <a:endParaRPr kumimoji="1" lang="en-US" altLang="ja-JP" sz="2400" dirty="0" smtClean="0">
              <a:solidFill>
                <a:srgbClr val="FF0000"/>
              </a:solidFill>
            </a:endParaRPr>
          </a:p>
          <a:p>
            <a:pPr marL="0" indent="0">
              <a:buNone/>
            </a:pPr>
            <a:r>
              <a:rPr lang="ja-JP" altLang="en-US" sz="2400" dirty="0" smtClean="0"/>
              <a:t>（問題</a:t>
            </a:r>
            <a:r>
              <a:rPr lang="en-US" altLang="ja-JP" sz="2400" dirty="0" smtClean="0"/>
              <a:t>2</a:t>
            </a:r>
            <a:r>
              <a:rPr lang="ja-JP" altLang="en-US" sz="2400" dirty="0" smtClean="0"/>
              <a:t>）複数バージョンの検出にはスケーラビリティが不十分</a:t>
            </a:r>
            <a:endParaRPr lang="en-US" altLang="ja-JP" sz="2400" dirty="0" smtClean="0"/>
          </a:p>
          <a:p>
            <a:pPr marL="457200" lvl="1" indent="0">
              <a:spcBef>
                <a:spcPts val="300"/>
              </a:spcBef>
              <a:spcAft>
                <a:spcPts val="300"/>
              </a:spcAft>
              <a:buNone/>
            </a:pPr>
            <a:r>
              <a:rPr lang="ja-JP" altLang="en-US" sz="2000" dirty="0" smtClean="0"/>
              <a:t>複数バージョンからコードクローンを検出する際に，各バージョンのソースコード全体に対して，検出を実行</a:t>
            </a:r>
            <a:endParaRPr lang="en-US" altLang="ja-JP" sz="2000" dirty="0" smtClean="0"/>
          </a:p>
          <a:p>
            <a:pPr marL="457200" lvl="1" indent="0">
              <a:spcBef>
                <a:spcPts val="300"/>
              </a:spcBef>
              <a:spcAft>
                <a:spcPts val="300"/>
              </a:spcAft>
              <a:buNone/>
            </a:pPr>
            <a:r>
              <a:rPr lang="ja-JP" altLang="en-US" sz="2000" dirty="0" smtClean="0"/>
              <a:t>　 </a:t>
            </a:r>
            <a:r>
              <a:rPr lang="ja-JP" altLang="en-US" sz="2000" dirty="0" smtClean="0">
                <a:solidFill>
                  <a:srgbClr val="FF0000"/>
                </a:solidFill>
              </a:rPr>
              <a:t>実用的な時間で検出ができない</a:t>
            </a:r>
            <a:endParaRPr lang="en-US" altLang="ja-JP" dirty="0">
              <a:solidFill>
                <a:srgbClr val="FF0000"/>
              </a:solidFill>
            </a:endParaRPr>
          </a:p>
          <a:p>
            <a:pPr marL="0" indent="0">
              <a:buNone/>
            </a:pPr>
            <a:endParaRPr kumimoji="1"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a:p>
        </p:txBody>
      </p:sp>
      <p:sp>
        <p:nvSpPr>
          <p:cNvPr id="6" name="正方形/長方形 5"/>
          <p:cNvSpPr/>
          <p:nvPr/>
        </p:nvSpPr>
        <p:spPr>
          <a:xfrm>
            <a:off x="473895" y="3222227"/>
            <a:ext cx="415498" cy="369332"/>
          </a:xfrm>
          <a:prstGeom prst="rect">
            <a:avLst/>
          </a:prstGeom>
        </p:spPr>
        <p:txBody>
          <a:bodyPr wrap="none">
            <a:spAutoFit/>
          </a:bodyPr>
          <a:lstStyle/>
          <a:p>
            <a:r>
              <a:rPr lang="ja-JP" altLang="en-US" dirty="0"/>
              <a:t>∴</a:t>
            </a:r>
          </a:p>
        </p:txBody>
      </p:sp>
      <p:sp>
        <p:nvSpPr>
          <p:cNvPr id="7" name="正方形/長方形 6"/>
          <p:cNvSpPr/>
          <p:nvPr/>
        </p:nvSpPr>
        <p:spPr>
          <a:xfrm>
            <a:off x="473895" y="5300072"/>
            <a:ext cx="415498" cy="369332"/>
          </a:xfrm>
          <a:prstGeom prst="rect">
            <a:avLst/>
          </a:prstGeom>
        </p:spPr>
        <p:txBody>
          <a:bodyPr wrap="none">
            <a:spAutoFit/>
          </a:bodyPr>
          <a:lstStyle/>
          <a:p>
            <a:r>
              <a:rPr lang="ja-JP" altLang="en-US" dirty="0"/>
              <a:t>∴</a:t>
            </a:r>
          </a:p>
        </p:txBody>
      </p:sp>
    </p:spTree>
    <p:extLst>
      <p:ext uri="{BB962C8B-B14F-4D97-AF65-F5344CB8AC3E}">
        <p14:creationId xmlns:p14="http://schemas.microsoft.com/office/powerpoint/2010/main" val="25370931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a:t>
            </a:r>
            <a:r>
              <a:rPr lang="ja-JP" altLang="en-US" dirty="0"/>
              <a:t>概要</a:t>
            </a:r>
            <a:endParaRPr kumimoji="1" lang="ja-JP" altLang="en-US" dirty="0"/>
          </a:p>
        </p:txBody>
      </p:sp>
      <p:sp>
        <p:nvSpPr>
          <p:cNvPr id="3" name="コンテンツ プレースホルダー 2"/>
          <p:cNvSpPr>
            <a:spLocks noGrp="1"/>
          </p:cNvSpPr>
          <p:nvPr>
            <p:ph idx="1"/>
          </p:nvPr>
        </p:nvSpPr>
        <p:spPr>
          <a:xfrm>
            <a:off x="205160" y="1600201"/>
            <a:ext cx="8812459" cy="2159454"/>
          </a:xfrm>
        </p:spPr>
        <p:txBody>
          <a:bodyPr/>
          <a:lstStyle/>
          <a:p>
            <a:pPr marL="176213" indent="0">
              <a:spcBef>
                <a:spcPts val="600"/>
              </a:spcBef>
              <a:spcAft>
                <a:spcPts val="600"/>
              </a:spcAft>
              <a:buNone/>
            </a:pPr>
            <a:r>
              <a:rPr lang="en-US" altLang="ja-JP" sz="2400" dirty="0" err="1"/>
              <a:t>CCVolti</a:t>
            </a:r>
            <a:r>
              <a:rPr lang="ja-JP" altLang="en-US" sz="2400" dirty="0"/>
              <a:t>を複数バージョンの検出に利用する際の問題</a:t>
            </a:r>
            <a:endParaRPr lang="en-US" altLang="ja-JP" sz="2400" dirty="0"/>
          </a:p>
          <a:p>
            <a:pPr marL="0" indent="0">
              <a:spcBef>
                <a:spcPts val="600"/>
              </a:spcBef>
              <a:spcAft>
                <a:spcPts val="600"/>
              </a:spcAft>
              <a:buNone/>
            </a:pPr>
            <a:endParaRPr lang="en-US" altLang="ja-JP" sz="200" dirty="0" smtClean="0"/>
          </a:p>
          <a:p>
            <a:pPr marL="0" indent="0">
              <a:spcBef>
                <a:spcPts val="600"/>
              </a:spcBef>
              <a:spcAft>
                <a:spcPts val="600"/>
              </a:spcAft>
              <a:buNone/>
            </a:pPr>
            <a:endParaRPr lang="en-US" altLang="ja-JP" sz="2400" dirty="0"/>
          </a:p>
          <a:p>
            <a:pPr marL="0" indent="0">
              <a:spcBef>
                <a:spcPts val="600"/>
              </a:spcBef>
              <a:spcAft>
                <a:spcPts val="600"/>
              </a:spcAft>
              <a:buNone/>
            </a:pPr>
            <a:r>
              <a:rPr lang="ja-JP" altLang="en-US" sz="2400" dirty="0"/>
              <a:t/>
            </a:r>
            <a:br>
              <a:rPr lang="ja-JP" altLang="en-US" sz="2400" dirty="0"/>
            </a:br>
            <a:endParaRPr lang="en-US" altLang="ja-JP" sz="1200" dirty="0" smtClean="0"/>
          </a:p>
          <a:p>
            <a:pPr marL="0" indent="0">
              <a:buNone/>
            </a:pPr>
            <a:endParaRPr lang="en-US" altLang="ja-JP" sz="1000" dirty="0" smtClean="0"/>
          </a:p>
          <a:p>
            <a:pPr marL="0" indent="0">
              <a:spcBef>
                <a:spcPts val="0"/>
              </a:spcBef>
              <a:spcAft>
                <a:spcPts val="600"/>
              </a:spcAft>
              <a:buNone/>
            </a:pPr>
            <a:r>
              <a:rPr lang="ja-JP" altLang="en-US" sz="2400" dirty="0" smtClean="0"/>
              <a:t>本研究</a:t>
            </a:r>
            <a:r>
              <a:rPr lang="ja-JP" altLang="en-US" sz="2400" dirty="0"/>
              <a:t>では</a:t>
            </a:r>
            <a:r>
              <a:rPr lang="ja-JP" altLang="en-US" sz="2400" dirty="0" smtClean="0"/>
              <a:t>，</a:t>
            </a:r>
            <a:endParaRPr lang="en-US" altLang="ja-JP" sz="2400" dirty="0" smtClean="0"/>
          </a:p>
          <a:p>
            <a:pPr marL="0" indent="0">
              <a:spcBef>
                <a:spcPts val="300"/>
              </a:spcBef>
              <a:spcAft>
                <a:spcPts val="300"/>
              </a:spcAft>
              <a:buNone/>
            </a:pPr>
            <a:r>
              <a:rPr lang="en-US" altLang="ja-JP" sz="2400" dirty="0" err="1"/>
              <a:t>CCVolti</a:t>
            </a:r>
            <a:r>
              <a:rPr lang="ja-JP" altLang="en-US" sz="2400" dirty="0" smtClean="0"/>
              <a:t>をインクリメンタルコードクローン検出ができるように拡張</a:t>
            </a:r>
            <a:endParaRPr lang="en-US" altLang="ja-JP" sz="2400" dirty="0" smtClean="0"/>
          </a:p>
          <a:p>
            <a:pPr marL="803275" indent="-355600">
              <a:spcBef>
                <a:spcPts val="0"/>
              </a:spcBef>
              <a:spcAft>
                <a:spcPts val="600"/>
              </a:spcAft>
              <a:buFont typeface="Arial" panose="020B0604020202020204" pitchFamily="34" charset="0"/>
              <a:buChar char="•"/>
            </a:pPr>
            <a:r>
              <a:rPr kumimoji="1" lang="ja-JP" altLang="en-US" sz="2400" dirty="0" smtClean="0"/>
              <a:t>検出結果の非一貫性の</a:t>
            </a:r>
            <a:r>
              <a:rPr lang="ja-JP" altLang="en-US" sz="2400" dirty="0" smtClean="0"/>
              <a:t>軽減</a:t>
            </a:r>
            <a:endParaRPr kumimoji="1" lang="en-US" altLang="ja-JP" sz="2400" dirty="0" smtClean="0"/>
          </a:p>
          <a:p>
            <a:pPr marL="803275" indent="-355600">
              <a:spcBef>
                <a:spcPts val="0"/>
              </a:spcBef>
              <a:spcAft>
                <a:spcPts val="600"/>
              </a:spcAft>
              <a:buFont typeface="Arial" panose="020B0604020202020204" pitchFamily="34" charset="0"/>
              <a:buChar char="•"/>
            </a:pPr>
            <a:r>
              <a:rPr lang="ja-JP" altLang="en-US" sz="2400" dirty="0" smtClean="0"/>
              <a:t>複数バージョンの検出におけるスケーラビリティの向上</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a:p>
        </p:txBody>
      </p:sp>
      <p:sp>
        <p:nvSpPr>
          <p:cNvPr id="5" name="右矢印 4"/>
          <p:cNvSpPr/>
          <p:nvPr/>
        </p:nvSpPr>
        <p:spPr>
          <a:xfrm rot="5400000">
            <a:off x="4067572" y="3196234"/>
            <a:ext cx="488833" cy="764274"/>
          </a:xfrm>
          <a:prstGeom prst="rightArrow">
            <a:avLst>
              <a:gd name="adj1" fmla="val 50000"/>
              <a:gd name="adj2" fmla="val 45970"/>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コンテンツ プレースホルダー 2"/>
          <p:cNvSpPr txBox="1">
            <a:spLocks/>
          </p:cNvSpPr>
          <p:nvPr/>
        </p:nvSpPr>
        <p:spPr bwMode="auto">
          <a:xfrm>
            <a:off x="-9589" y="2145334"/>
            <a:ext cx="9152066" cy="99922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spcBef>
                <a:spcPts val="600"/>
              </a:spcBef>
              <a:spcAft>
                <a:spcPts val="600"/>
              </a:spcAft>
              <a:buNone/>
            </a:pPr>
            <a:r>
              <a:rPr lang="ja-JP" altLang="en-US" sz="2400" kern="0" dirty="0" smtClean="0"/>
              <a:t>（問題</a:t>
            </a:r>
            <a:r>
              <a:rPr lang="en-US" altLang="ja-JP" sz="2400" kern="0" dirty="0" smtClean="0"/>
              <a:t>1</a:t>
            </a:r>
            <a:r>
              <a:rPr lang="ja-JP" altLang="en-US" sz="2400" kern="0" dirty="0" smtClean="0"/>
              <a:t>）</a:t>
            </a:r>
            <a:r>
              <a:rPr lang="en-US" altLang="ja-JP" sz="2400" dirty="0"/>
              <a:t>TF-IDF</a:t>
            </a:r>
            <a:r>
              <a:rPr lang="ja-JP" altLang="en-US" sz="2400" dirty="0"/>
              <a:t>はバージョンごとに特徴ベクトルが変化</a:t>
            </a:r>
            <a:endParaRPr lang="en-US" altLang="ja-JP" sz="2400" dirty="0"/>
          </a:p>
          <a:p>
            <a:pPr marL="0" indent="0">
              <a:spcBef>
                <a:spcPts val="600"/>
              </a:spcBef>
              <a:spcAft>
                <a:spcPts val="600"/>
              </a:spcAft>
              <a:buFontTx/>
              <a:buNone/>
            </a:pPr>
            <a:r>
              <a:rPr lang="ja-JP" altLang="en-US" sz="2400" kern="0" dirty="0" smtClean="0"/>
              <a:t>（問題</a:t>
            </a:r>
            <a:r>
              <a:rPr lang="en-US" altLang="ja-JP" sz="2400" kern="0" dirty="0" smtClean="0"/>
              <a:t>2</a:t>
            </a:r>
            <a:r>
              <a:rPr lang="ja-JP" altLang="en-US" sz="2400" kern="0" dirty="0" smtClean="0"/>
              <a:t>）複数バージョンの検出にはスケーラビリティが不十分</a:t>
            </a:r>
            <a:endParaRPr lang="en-US" altLang="ja-JP" sz="2400" kern="0" dirty="0" smtClean="0"/>
          </a:p>
        </p:txBody>
      </p:sp>
    </p:spTree>
    <p:extLst>
      <p:ext uri="{BB962C8B-B14F-4D97-AF65-F5344CB8AC3E}">
        <p14:creationId xmlns:p14="http://schemas.microsoft.com/office/powerpoint/2010/main" val="35122439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199" y="274638"/>
            <a:ext cx="8552227" cy="1143000"/>
          </a:xfrm>
        </p:spPr>
        <p:txBody>
          <a:bodyPr/>
          <a:lstStyle/>
          <a:p>
            <a:r>
              <a:rPr lang="ja-JP" altLang="en-US" dirty="0" smtClean="0"/>
              <a:t>インクリメンタルコードクローン</a:t>
            </a:r>
            <a:r>
              <a:rPr lang="en-US" altLang="ja-JP" dirty="0" smtClean="0"/>
              <a:t/>
            </a:r>
            <a:br>
              <a:rPr lang="en-US" altLang="ja-JP" dirty="0" smtClean="0"/>
            </a:br>
            <a:r>
              <a:rPr lang="ja-JP" altLang="en-US" dirty="0" smtClean="0"/>
              <a:t>検出の概要</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dirty="0"/>
          </a:p>
        </p:txBody>
      </p:sp>
      <p:sp>
        <p:nvSpPr>
          <p:cNvPr id="234" name="コンテンツ プレースホルダー 2"/>
          <p:cNvSpPr txBox="1">
            <a:spLocks/>
          </p:cNvSpPr>
          <p:nvPr/>
        </p:nvSpPr>
        <p:spPr bwMode="auto">
          <a:xfrm>
            <a:off x="332851" y="2894142"/>
            <a:ext cx="8676575" cy="142225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276225" indent="-276225">
              <a:spcBef>
                <a:spcPts val="600"/>
              </a:spcBef>
              <a:spcAft>
                <a:spcPts val="600"/>
              </a:spcAft>
              <a:buFont typeface="Arial" panose="020B0604020202020204" pitchFamily="34" charset="0"/>
              <a:buChar char="•"/>
            </a:pPr>
            <a:r>
              <a:rPr lang="ja-JP" altLang="en-US" sz="2400" kern="0" dirty="0" smtClean="0"/>
              <a:t>以前のバージョンで検出されたも</a:t>
            </a:r>
            <a:r>
              <a:rPr lang="ja-JP" altLang="en-US" sz="2400" kern="0" dirty="0"/>
              <a:t>の</a:t>
            </a:r>
            <a:r>
              <a:rPr lang="ja-JP" altLang="en-US" sz="2400" kern="0" dirty="0" smtClean="0"/>
              <a:t>は新バージョンでもコードクローンと判定でき</a:t>
            </a:r>
            <a:r>
              <a:rPr lang="ja-JP" altLang="en-US" sz="2400" kern="0" dirty="0"/>
              <a:t>る</a:t>
            </a:r>
            <a:r>
              <a:rPr lang="ja-JP" altLang="en-US" sz="2400" kern="0" dirty="0" smtClean="0"/>
              <a:t>ため</a:t>
            </a:r>
            <a:r>
              <a:rPr lang="ja-JP" altLang="en-US" sz="2400" kern="0" dirty="0" smtClean="0">
                <a:solidFill>
                  <a:srgbClr val="FF0000"/>
                </a:solidFill>
              </a:rPr>
              <a:t>検出結果の非一貫性軽減</a:t>
            </a:r>
            <a:endParaRPr lang="en-US" altLang="ja-JP" sz="2400" kern="0" dirty="0" smtClean="0"/>
          </a:p>
          <a:p>
            <a:pPr marL="276225" indent="-276225">
              <a:spcBef>
                <a:spcPts val="600"/>
              </a:spcBef>
              <a:spcAft>
                <a:spcPts val="600"/>
              </a:spcAft>
              <a:buFont typeface="Arial" panose="020B0604020202020204" pitchFamily="34" charset="0"/>
              <a:buChar char="•"/>
            </a:pPr>
            <a:r>
              <a:rPr lang="ja-JP" altLang="en-US" sz="2400" kern="0" dirty="0" smtClean="0"/>
              <a:t>差分のみに検出を行うため，複数バージョンの検出において，</a:t>
            </a:r>
            <a:r>
              <a:rPr lang="ja-JP" altLang="en-US" sz="2400" kern="0" dirty="0" smtClean="0">
                <a:solidFill>
                  <a:srgbClr val="FF0000"/>
                </a:solidFill>
              </a:rPr>
              <a:t>スケーラビリティが向上</a:t>
            </a:r>
            <a:endParaRPr lang="en-US" altLang="ja-JP" sz="2400" kern="0" dirty="0">
              <a:solidFill>
                <a:srgbClr val="FF0000"/>
              </a:solidFill>
            </a:endParaRPr>
          </a:p>
        </p:txBody>
      </p:sp>
      <p:sp>
        <p:nvSpPr>
          <p:cNvPr id="42" name="コンテンツ プレースホルダー 2"/>
          <p:cNvSpPr txBox="1">
            <a:spLocks/>
          </p:cNvSpPr>
          <p:nvPr/>
        </p:nvSpPr>
        <p:spPr bwMode="auto">
          <a:xfrm>
            <a:off x="343078" y="1559518"/>
            <a:ext cx="8800922" cy="76455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spcBef>
                <a:spcPts val="600"/>
              </a:spcBef>
              <a:spcAft>
                <a:spcPts val="600"/>
              </a:spcAft>
              <a:buNone/>
            </a:pPr>
            <a:r>
              <a:rPr lang="ja-JP" altLang="en-US" sz="2400" dirty="0" smtClean="0"/>
              <a:t>複数バージョンの検出において，バージョン間</a:t>
            </a:r>
            <a:r>
              <a:rPr lang="ja-JP" altLang="en-US" sz="2400" dirty="0"/>
              <a:t>の差分</a:t>
            </a:r>
            <a:r>
              <a:rPr lang="ja-JP" altLang="en-US" sz="2400" dirty="0" smtClean="0"/>
              <a:t>のみにコードクローン検出をして，コードクローンの情報を更新</a:t>
            </a:r>
            <a:endParaRPr lang="en-US" altLang="ja-JP" sz="2400" dirty="0" smtClean="0"/>
          </a:p>
          <a:p>
            <a:pPr marL="0" indent="0">
              <a:spcBef>
                <a:spcPts val="600"/>
              </a:spcBef>
              <a:spcAft>
                <a:spcPts val="600"/>
              </a:spcAft>
              <a:buNone/>
            </a:pPr>
            <a:endParaRPr lang="en-US" altLang="ja-JP" sz="2400" kern="0" dirty="0" smtClean="0"/>
          </a:p>
        </p:txBody>
      </p:sp>
    </p:spTree>
    <p:extLst>
      <p:ext uri="{BB962C8B-B14F-4D97-AF65-F5344CB8AC3E}">
        <p14:creationId xmlns:p14="http://schemas.microsoft.com/office/powerpoint/2010/main" val="29130706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3155" y="304012"/>
            <a:ext cx="8529320" cy="1143000"/>
          </a:xfrm>
        </p:spPr>
        <p:txBody>
          <a:bodyPr/>
          <a:lstStyle/>
          <a:p>
            <a:r>
              <a:rPr lang="ja-JP" altLang="en-US" dirty="0"/>
              <a:t>本</a:t>
            </a:r>
            <a:r>
              <a:rPr lang="ja-JP" altLang="en-US" dirty="0" smtClean="0"/>
              <a:t>手法の流れ </a:t>
            </a:r>
            <a:r>
              <a:rPr lang="en-US" altLang="ja-JP" dirty="0" smtClean="0"/>
              <a:t>(1/2)</a:t>
            </a:r>
            <a:br>
              <a:rPr lang="en-US" altLang="ja-JP" dirty="0" smtClean="0"/>
            </a:br>
            <a:r>
              <a:rPr lang="en-US" altLang="ja-JP" dirty="0" smtClean="0"/>
              <a:t>1</a:t>
            </a:r>
            <a:r>
              <a:rPr lang="ja-JP" altLang="en-US" dirty="0" smtClean="0"/>
              <a:t>バージョン目の検出</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9</a:t>
            </a:fld>
            <a:endParaRPr lang="en-US" altLang="ja-JP"/>
          </a:p>
        </p:txBody>
      </p:sp>
      <p:sp>
        <p:nvSpPr>
          <p:cNvPr id="230" name="正方形/長方形 229"/>
          <p:cNvSpPr/>
          <p:nvPr/>
        </p:nvSpPr>
        <p:spPr>
          <a:xfrm>
            <a:off x="6112053" y="4455083"/>
            <a:ext cx="1231106" cy="492443"/>
          </a:xfrm>
          <a:prstGeom prst="rect">
            <a:avLst/>
          </a:prstGeom>
        </p:spPr>
        <p:txBody>
          <a:bodyPr wrap="none" lIns="0" tIns="0" rIns="0" bIns="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600" dirty="0" smtClean="0">
                <a:latin typeface="+mn-ea"/>
                <a:ea typeface="+mn-ea"/>
              </a:rPr>
              <a:t>クローンペア</a:t>
            </a:r>
            <a:r>
              <a:rPr lang="en-US" altLang="ja-JP" sz="1600" dirty="0" smtClean="0">
                <a:latin typeface="+mn-ea"/>
                <a:ea typeface="+mn-ea"/>
              </a:rPr>
              <a:t/>
            </a:r>
            <a:br>
              <a:rPr lang="en-US" altLang="ja-JP" sz="1600" dirty="0" smtClean="0">
                <a:latin typeface="+mn-ea"/>
                <a:ea typeface="+mn-ea"/>
              </a:rPr>
            </a:br>
            <a:r>
              <a:rPr lang="ja-JP" altLang="en-US" sz="1600" dirty="0" smtClean="0">
                <a:latin typeface="+mn-ea"/>
                <a:ea typeface="+mn-ea"/>
              </a:rPr>
              <a:t>リスト</a:t>
            </a:r>
            <a:endParaRPr kumimoji="1" lang="en-US" altLang="ja-JP" sz="1600" dirty="0">
              <a:latin typeface="+mn-ea"/>
              <a:ea typeface="+mn-ea"/>
            </a:endParaRPr>
          </a:p>
        </p:txBody>
      </p:sp>
      <p:graphicFrame>
        <p:nvGraphicFramePr>
          <p:cNvPr id="179" name="コンテンツ プレースホルダー 4"/>
          <p:cNvGraphicFramePr>
            <a:graphicFrameLocks/>
          </p:cNvGraphicFramePr>
          <p:nvPr>
            <p:extLst>
              <p:ext uri="{D42A27DB-BD31-4B8C-83A1-F6EECF244321}">
                <p14:modId xmlns:p14="http://schemas.microsoft.com/office/powerpoint/2010/main" val="853553620"/>
              </p:ext>
            </p:extLst>
          </p:nvPr>
        </p:nvGraphicFramePr>
        <p:xfrm>
          <a:off x="6244972" y="1880485"/>
          <a:ext cx="993130" cy="2565315"/>
        </p:xfrm>
        <a:graphic>
          <a:graphicData uri="http://schemas.openxmlformats.org/drawingml/2006/table">
            <a:tbl>
              <a:tblPr firstRow="1" bandRow="1">
                <a:tableStyleId>{72833802-FEF1-4C79-8D5D-14CF1EAF98D9}</a:tableStyleId>
              </a:tblPr>
              <a:tblGrid>
                <a:gridCol w="577208">
                  <a:extLst>
                    <a:ext uri="{9D8B030D-6E8A-4147-A177-3AD203B41FA5}">
                      <a16:colId xmlns:a16="http://schemas.microsoft.com/office/drawing/2014/main" val="20001"/>
                    </a:ext>
                  </a:extLst>
                </a:gridCol>
                <a:gridCol w="415922">
                  <a:extLst>
                    <a:ext uri="{9D8B030D-6E8A-4147-A177-3AD203B41FA5}">
                      <a16:colId xmlns:a16="http://schemas.microsoft.com/office/drawing/2014/main" val="1594101108"/>
                    </a:ext>
                  </a:extLst>
                </a:gridCol>
              </a:tblGrid>
              <a:tr h="191385">
                <a:tc>
                  <a:txBody>
                    <a:bodyPr/>
                    <a:lstStyle/>
                    <a:p>
                      <a:pPr algn="ctr"/>
                      <a:r>
                        <a:rPr kumimoji="1" lang="ja-JP" altLang="en-US" sz="1050" dirty="0" smtClean="0">
                          <a:latin typeface="ＭＳ Ｐゴシック" panose="020B0600070205080204" pitchFamily="50" charset="-128"/>
                          <a:ea typeface="ＭＳ Ｐゴシック" panose="020B0600070205080204" pitchFamily="50" charset="-128"/>
                        </a:rPr>
                        <a:t>ブロック対</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ja-JP" altLang="en-US" sz="1050" dirty="0" smtClean="0">
                          <a:latin typeface="ＭＳ Ｐゴシック" panose="020B0600070205080204" pitchFamily="50" charset="-128"/>
                          <a:ea typeface="ＭＳ Ｐゴシック" panose="020B0600070205080204" pitchFamily="50" charset="-128"/>
                        </a:rPr>
                        <a:t>類似度</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0"/>
                  </a:ext>
                </a:extLst>
              </a:tr>
              <a:tr h="263770">
                <a:tc>
                  <a:txBody>
                    <a:bodyPr/>
                    <a:lstStyle/>
                    <a:p>
                      <a:pPr algn="ctr"/>
                      <a:r>
                        <a:rPr kumimoji="1" lang="ja-JP" altLang="en-US" sz="1050" dirty="0" smtClean="0">
                          <a:latin typeface="ＭＳ Ｐゴシック" panose="020B0600070205080204" pitchFamily="50" charset="-128"/>
                          <a:ea typeface="ＭＳ Ｐゴシック" panose="020B0600070205080204" pitchFamily="50" charset="-128"/>
                        </a:rPr>
                        <a:t>ブロック</a:t>
                      </a:r>
                      <a:r>
                        <a:rPr kumimoji="1" lang="en-US" altLang="ja-JP" sz="1050" dirty="0" smtClean="0">
                          <a:latin typeface="ＭＳ Ｐゴシック" panose="020B0600070205080204" pitchFamily="50" charset="-128"/>
                          <a:ea typeface="ＭＳ Ｐゴシック" panose="020B0600070205080204" pitchFamily="50" charset="-128"/>
                        </a:rPr>
                        <a:t>A</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rowSpan="2">
                  <a:txBody>
                    <a:bodyPr/>
                    <a:lstStyle/>
                    <a:p>
                      <a:pPr algn="ctr"/>
                      <a:r>
                        <a:rPr kumimoji="1" lang="en-US" altLang="ja-JP" sz="1200" dirty="0" smtClean="0">
                          <a:latin typeface="ＭＳ Ｐゴシック" panose="020B0600070205080204" pitchFamily="50" charset="-128"/>
                          <a:ea typeface="ＭＳ Ｐゴシック" panose="020B0600070205080204" pitchFamily="50" charset="-128"/>
                        </a:rPr>
                        <a:t>0.95</a:t>
                      </a:r>
                      <a:endParaRPr kumimoji="1" lang="ja-JP" altLang="en-US" sz="120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1"/>
                  </a:ext>
                </a:extLst>
              </a:tr>
              <a:tr h="263770">
                <a:tc>
                  <a:txBody>
                    <a:bodyPr/>
                    <a:lstStyle/>
                    <a:p>
                      <a:pPr algn="ctr"/>
                      <a:r>
                        <a:rPr kumimoji="1" lang="ja-JP" altLang="en-US" sz="1050" dirty="0" smtClean="0">
                          <a:latin typeface="ＭＳ Ｐゴシック" panose="020B0600070205080204" pitchFamily="50" charset="-128"/>
                          <a:ea typeface="ＭＳ Ｐゴシック" panose="020B0600070205080204" pitchFamily="50" charset="-128"/>
                        </a:rPr>
                        <a:t>ブロック</a:t>
                      </a:r>
                      <a:r>
                        <a:rPr kumimoji="1" lang="en-US" altLang="ja-JP" sz="1050" dirty="0" smtClean="0">
                          <a:latin typeface="ＭＳ Ｐゴシック" panose="020B0600070205080204" pitchFamily="50" charset="-128"/>
                          <a:ea typeface="ＭＳ Ｐゴシック" panose="020B0600070205080204" pitchFamily="50" charset="-128"/>
                        </a:rPr>
                        <a:t>B</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vMerge="1">
                  <a:txBody>
                    <a:bodyPr/>
                    <a:lstStyle/>
                    <a:p>
                      <a:endParaRPr kumimoji="1" lang="ja-JP" altLang="en-US"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2"/>
                  </a:ext>
                </a:extLst>
              </a:tr>
              <a:tr h="263770">
                <a:tc>
                  <a:txBody>
                    <a:bodyPr/>
                    <a:lstStyle/>
                    <a:p>
                      <a:pPr algn="ctr"/>
                      <a:r>
                        <a:rPr kumimoji="1" lang="ja-JP" altLang="en-US" sz="1050" dirty="0" smtClean="0">
                          <a:latin typeface="ＭＳ Ｐゴシック" panose="020B0600070205080204" pitchFamily="50" charset="-128"/>
                          <a:ea typeface="ＭＳ Ｐゴシック" panose="020B0600070205080204" pitchFamily="50" charset="-128"/>
                        </a:rPr>
                        <a:t>ブロック</a:t>
                      </a:r>
                      <a:r>
                        <a:rPr kumimoji="1" lang="en-US" altLang="ja-JP" sz="1050" dirty="0" smtClean="0">
                          <a:latin typeface="ＭＳ Ｐゴシック" panose="020B0600070205080204" pitchFamily="50" charset="-128"/>
                          <a:ea typeface="ＭＳ Ｐゴシック" panose="020B0600070205080204" pitchFamily="50" charset="-128"/>
                        </a:rPr>
                        <a:t>B</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rowSpan="2">
                  <a:txBody>
                    <a:bodyPr/>
                    <a:lstStyle/>
                    <a:p>
                      <a:pPr algn="ctr"/>
                      <a:r>
                        <a:rPr kumimoji="1" lang="en-US" altLang="ja-JP" sz="1200" dirty="0" smtClean="0">
                          <a:latin typeface="ＭＳ Ｐゴシック" panose="020B0600070205080204" pitchFamily="50" charset="-128"/>
                          <a:ea typeface="ＭＳ Ｐゴシック" panose="020B0600070205080204" pitchFamily="50" charset="-128"/>
                        </a:rPr>
                        <a:t>0.92</a:t>
                      </a:r>
                      <a:endParaRPr kumimoji="1" lang="ja-JP" altLang="en-US" sz="120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3"/>
                  </a:ext>
                </a:extLst>
              </a:tr>
              <a:tr h="263770">
                <a:tc>
                  <a:txBody>
                    <a:bodyPr/>
                    <a:lstStyle/>
                    <a:p>
                      <a:pPr algn="ctr"/>
                      <a:r>
                        <a:rPr kumimoji="1" lang="ja-JP" altLang="en-US" sz="1050" dirty="0" smtClean="0">
                          <a:latin typeface="ＭＳ Ｐゴシック" panose="020B0600070205080204" pitchFamily="50" charset="-128"/>
                          <a:ea typeface="ＭＳ Ｐゴシック" panose="020B0600070205080204" pitchFamily="50" charset="-128"/>
                        </a:rPr>
                        <a:t>ブロック</a:t>
                      </a:r>
                      <a:r>
                        <a:rPr kumimoji="1" lang="en-US" altLang="ja-JP" sz="1050" dirty="0" smtClean="0">
                          <a:latin typeface="ＭＳ Ｐゴシック" panose="020B0600070205080204" pitchFamily="50" charset="-128"/>
                          <a:ea typeface="ＭＳ Ｐゴシック" panose="020B0600070205080204" pitchFamily="50" charset="-128"/>
                        </a:rPr>
                        <a:t>C</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vMerge="1">
                  <a:txBody>
                    <a:bodyPr/>
                    <a:lstStyle/>
                    <a:p>
                      <a:endParaRPr kumimoji="1" lang="ja-JP" altLang="en-US"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4"/>
                  </a:ext>
                </a:extLst>
              </a:tr>
              <a:tr h="263770">
                <a:tc>
                  <a:txBody>
                    <a:bodyPr/>
                    <a:lstStyle/>
                    <a:p>
                      <a:pPr algn="ctr"/>
                      <a:r>
                        <a:rPr kumimoji="1" lang="ja-JP" altLang="en-US" sz="1050" dirty="0" smtClean="0">
                          <a:latin typeface="ＭＳ Ｐゴシック" panose="020B0600070205080204" pitchFamily="50" charset="-128"/>
                          <a:ea typeface="ＭＳ Ｐゴシック" panose="020B0600070205080204" pitchFamily="50" charset="-128"/>
                        </a:rPr>
                        <a:t>ブロック</a:t>
                      </a:r>
                      <a:r>
                        <a:rPr kumimoji="1" lang="en-US" altLang="ja-JP" sz="1050" dirty="0" smtClean="0">
                          <a:latin typeface="ＭＳ Ｐゴシック" panose="020B0600070205080204" pitchFamily="50" charset="-128"/>
                          <a:ea typeface="ＭＳ Ｐゴシック" panose="020B0600070205080204" pitchFamily="50" charset="-128"/>
                        </a:rPr>
                        <a:t>D</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rowSpan="2">
                  <a:txBody>
                    <a:bodyPr/>
                    <a:lstStyle/>
                    <a:p>
                      <a:pPr algn="ctr"/>
                      <a:r>
                        <a:rPr kumimoji="1" lang="en-US" altLang="ja-JP" sz="1200" dirty="0" smtClean="0">
                          <a:latin typeface="ＭＳ Ｐゴシック" panose="020B0600070205080204" pitchFamily="50" charset="-128"/>
                          <a:ea typeface="ＭＳ Ｐゴシック" panose="020B0600070205080204" pitchFamily="50" charset="-128"/>
                        </a:rPr>
                        <a:t>0.90</a:t>
                      </a:r>
                      <a:endParaRPr kumimoji="1" lang="ja-JP" altLang="en-US" sz="120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5"/>
                  </a:ext>
                </a:extLst>
              </a:tr>
              <a:tr h="263770">
                <a:tc>
                  <a:txBody>
                    <a:bodyPr/>
                    <a:lstStyle/>
                    <a:p>
                      <a:pPr algn="ctr"/>
                      <a:r>
                        <a:rPr kumimoji="1" lang="ja-JP" altLang="en-US" sz="1050" dirty="0" smtClean="0">
                          <a:latin typeface="ＭＳ Ｐゴシック" panose="020B0600070205080204" pitchFamily="50" charset="-128"/>
                          <a:ea typeface="ＭＳ Ｐゴシック" panose="020B0600070205080204" pitchFamily="50" charset="-128"/>
                        </a:rPr>
                        <a:t>ブロック</a:t>
                      </a:r>
                      <a:r>
                        <a:rPr kumimoji="1" lang="en-US" altLang="ja-JP" sz="1050" dirty="0" smtClean="0">
                          <a:latin typeface="ＭＳ Ｐゴシック" panose="020B0600070205080204" pitchFamily="50" charset="-128"/>
                          <a:ea typeface="ＭＳ Ｐゴシック" panose="020B0600070205080204" pitchFamily="50" charset="-128"/>
                        </a:rPr>
                        <a:t>E</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vMerge="1">
                  <a:txBody>
                    <a:bodyPr/>
                    <a:lstStyle/>
                    <a:p>
                      <a:endParaRPr kumimoji="1" lang="ja-JP" altLang="en-US" dirty="0"/>
                    </a:p>
                  </a:txBody>
                  <a:tcP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6"/>
                  </a:ext>
                </a:extLst>
              </a:tr>
              <a:tr h="263770">
                <a:tc>
                  <a:txBody>
                    <a:bodyPr/>
                    <a:lstStyle/>
                    <a:p>
                      <a:pPr algn="ctr"/>
                      <a:r>
                        <a:rPr kumimoji="1" lang="ja-JP" altLang="en-US" sz="1050" dirty="0" smtClean="0">
                          <a:latin typeface="ＭＳ Ｐゴシック" panose="020B0600070205080204" pitchFamily="50" charset="-128"/>
                          <a:ea typeface="ＭＳ Ｐゴシック" panose="020B0600070205080204" pitchFamily="50" charset="-128"/>
                        </a:rPr>
                        <a:t>ブロック</a:t>
                      </a:r>
                      <a:r>
                        <a:rPr kumimoji="1" lang="en-US" altLang="ja-JP" sz="1050" dirty="0" smtClean="0">
                          <a:latin typeface="ＭＳ Ｐゴシック" panose="020B0600070205080204" pitchFamily="50" charset="-128"/>
                          <a:ea typeface="ＭＳ Ｐゴシック" panose="020B0600070205080204" pitchFamily="50" charset="-128"/>
                        </a:rPr>
                        <a:t>E</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rowSpan="2">
                  <a:txBody>
                    <a:bodyPr/>
                    <a:lstStyle/>
                    <a:p>
                      <a:pPr algn="ctr"/>
                      <a:r>
                        <a:rPr kumimoji="1" lang="en-US" altLang="ja-JP" sz="1200" dirty="0" smtClean="0">
                          <a:latin typeface="ＭＳ Ｐゴシック" panose="020B0600070205080204" pitchFamily="50" charset="-128"/>
                          <a:ea typeface="ＭＳ Ｐゴシック" panose="020B0600070205080204" pitchFamily="50" charset="-128"/>
                        </a:rPr>
                        <a:t>0.98</a:t>
                      </a:r>
                      <a:endParaRPr kumimoji="1" lang="ja-JP" altLang="en-US" sz="120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3514313035"/>
                  </a:ext>
                </a:extLst>
              </a:tr>
              <a:tr h="263770">
                <a:tc>
                  <a:txBody>
                    <a:bodyPr/>
                    <a:lstStyle/>
                    <a:p>
                      <a:pPr algn="ctr"/>
                      <a:r>
                        <a:rPr kumimoji="1" lang="ja-JP" altLang="en-US" sz="1050" dirty="0" smtClean="0">
                          <a:latin typeface="ＭＳ Ｐゴシック" panose="020B0600070205080204" pitchFamily="50" charset="-128"/>
                          <a:ea typeface="ＭＳ Ｐゴシック" panose="020B0600070205080204" pitchFamily="50" charset="-128"/>
                        </a:rPr>
                        <a:t>ブロック</a:t>
                      </a:r>
                      <a:r>
                        <a:rPr kumimoji="1" lang="en-US" altLang="ja-JP" sz="1050" dirty="0" smtClean="0">
                          <a:latin typeface="ＭＳ Ｐゴシック" panose="020B0600070205080204" pitchFamily="50" charset="-128"/>
                          <a:ea typeface="ＭＳ Ｐゴシック" panose="020B0600070205080204" pitchFamily="50" charset="-128"/>
                        </a:rPr>
                        <a:t>F</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vMerge="1">
                  <a:txBody>
                    <a:bodyPr/>
                    <a:lstStyle/>
                    <a:p>
                      <a:pPr algn="ctr"/>
                      <a:endParaRPr kumimoji="1" lang="ja-JP" altLang="en-US" sz="120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3171566217"/>
                  </a:ext>
                </a:extLst>
              </a:tr>
              <a:tr h="263770">
                <a:tc>
                  <a:txBody>
                    <a:bodyPr/>
                    <a:lstStyle/>
                    <a:p>
                      <a:pPr algn="ctr"/>
                      <a:r>
                        <a:rPr kumimoji="1" lang="en-US" altLang="ja-JP" sz="1050" dirty="0" smtClean="0">
                          <a:latin typeface="ＭＳ Ｐゴシック" panose="020B0600070205080204" pitchFamily="50" charset="-128"/>
                          <a:ea typeface="ＭＳ Ｐゴシック" panose="020B0600070205080204" pitchFamily="50" charset="-128"/>
                        </a:rPr>
                        <a:t>…</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050" dirty="0" smtClean="0">
                          <a:latin typeface="ＭＳ Ｐゴシック" panose="020B0600070205080204" pitchFamily="50" charset="-128"/>
                          <a:ea typeface="ＭＳ Ｐゴシック" panose="020B0600070205080204" pitchFamily="50" charset="-128"/>
                        </a:rPr>
                        <a:t>…</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cxnSp>
        <p:nvCxnSpPr>
          <p:cNvPr id="205" name="直線矢印コネクタ 204"/>
          <p:cNvCxnSpPr>
            <a:stCxn id="363" idx="3"/>
          </p:cNvCxnSpPr>
          <p:nvPr/>
        </p:nvCxnSpPr>
        <p:spPr>
          <a:xfrm flipV="1">
            <a:off x="5921529" y="3916210"/>
            <a:ext cx="318172" cy="248383"/>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25" name="グループ化 24"/>
          <p:cNvGrpSpPr/>
          <p:nvPr/>
        </p:nvGrpSpPr>
        <p:grpSpPr>
          <a:xfrm>
            <a:off x="652544" y="2247754"/>
            <a:ext cx="1744790" cy="1933557"/>
            <a:chOff x="-209297" y="1682146"/>
            <a:chExt cx="1744790" cy="1933557"/>
          </a:xfrm>
        </p:grpSpPr>
        <p:sp>
          <p:nvSpPr>
            <p:cNvPr id="288" name="テキスト ボックス 287"/>
            <p:cNvSpPr txBox="1"/>
            <p:nvPr/>
          </p:nvSpPr>
          <p:spPr>
            <a:xfrm>
              <a:off x="293191" y="2961985"/>
              <a:ext cx="423514" cy="338554"/>
            </a:xfrm>
            <a:prstGeom prst="rect">
              <a:avLst/>
            </a:prstGeom>
            <a:noFill/>
          </p:spPr>
          <p:txBody>
            <a:bodyPr wrap="none" rtlCol="0">
              <a:spAutoFit/>
            </a:bodyPr>
            <a:lstStyle/>
            <a:p>
              <a:pPr algn="ctr"/>
              <a:r>
                <a:rPr lang="en-US" altLang="ja-JP" sz="1600" dirty="0" smtClean="0">
                  <a:latin typeface="+mn-lt"/>
                  <a:cs typeface="Calibri" panose="020F0502020204030204" pitchFamily="34" charset="0"/>
                </a:rPr>
                <a:t>V</a:t>
              </a:r>
              <a:r>
                <a:rPr lang="en-US" altLang="ja-JP" sz="2400" baseline="-16000" dirty="0">
                  <a:latin typeface="+mn-lt"/>
                  <a:cs typeface="Calibri" panose="020F0502020204030204" pitchFamily="34" charset="0"/>
                </a:rPr>
                <a:t>1</a:t>
              </a:r>
              <a:endParaRPr lang="en-US" altLang="ja-JP" sz="2400" baseline="-16000" dirty="0" smtClean="0">
                <a:latin typeface="+mn-lt"/>
                <a:cs typeface="Calibri" panose="020F0502020204030204" pitchFamily="34" charset="0"/>
              </a:endParaRPr>
            </a:p>
          </p:txBody>
        </p:sp>
        <p:grpSp>
          <p:nvGrpSpPr>
            <p:cNvPr id="290" name="グループ化 289"/>
            <p:cNvGrpSpPr/>
            <p:nvPr/>
          </p:nvGrpSpPr>
          <p:grpSpPr>
            <a:xfrm>
              <a:off x="145168" y="2167421"/>
              <a:ext cx="687478" cy="808684"/>
              <a:chOff x="247500" y="2645119"/>
              <a:chExt cx="736626" cy="825217"/>
            </a:xfrm>
          </p:grpSpPr>
          <p:sp>
            <p:nvSpPr>
              <p:cNvPr id="301" name="メモ 300"/>
              <p:cNvSpPr/>
              <p:nvPr/>
            </p:nvSpPr>
            <p:spPr>
              <a:xfrm rot="10800000">
                <a:off x="247500" y="2645119"/>
                <a:ext cx="621521" cy="709718"/>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kumimoji="1" lang="ja-JP" altLang="en-US" sz="1200"/>
              </a:p>
            </p:txBody>
          </p:sp>
          <p:sp>
            <p:nvSpPr>
              <p:cNvPr id="302" name="メモ 301"/>
              <p:cNvSpPr/>
              <p:nvPr/>
            </p:nvSpPr>
            <p:spPr>
              <a:xfrm rot="10800000">
                <a:off x="304923" y="2702869"/>
                <a:ext cx="621521" cy="709718"/>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kumimoji="1" lang="ja-JP" altLang="en-US" sz="1200"/>
              </a:p>
            </p:txBody>
          </p:sp>
          <p:sp>
            <p:nvSpPr>
              <p:cNvPr id="303" name="メモ 302"/>
              <p:cNvSpPr/>
              <p:nvPr/>
            </p:nvSpPr>
            <p:spPr>
              <a:xfrm rot="10800000">
                <a:off x="362604" y="2760618"/>
                <a:ext cx="621522" cy="709718"/>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kumimoji="1" lang="ja-JP" altLang="en-US" sz="1200"/>
              </a:p>
            </p:txBody>
          </p:sp>
          <p:sp>
            <p:nvSpPr>
              <p:cNvPr id="304" name="Freeform 13"/>
              <p:cNvSpPr>
                <a:spLocks/>
              </p:cNvSpPr>
              <p:nvPr/>
            </p:nvSpPr>
            <p:spPr bwMode="auto">
              <a:xfrm>
                <a:off x="482438" y="2916420"/>
                <a:ext cx="406440" cy="1989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36" name="Freeform 13"/>
              <p:cNvSpPr>
                <a:spLocks/>
              </p:cNvSpPr>
              <p:nvPr/>
            </p:nvSpPr>
            <p:spPr bwMode="auto">
              <a:xfrm>
                <a:off x="482438" y="3205723"/>
                <a:ext cx="406440" cy="1989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grpSp>
        <p:cxnSp>
          <p:nvCxnSpPr>
            <p:cNvPr id="292" name="直線矢印コネクタ 291"/>
            <p:cNvCxnSpPr>
              <a:stCxn id="303" idx="1"/>
              <a:endCxn id="296" idx="1"/>
            </p:cNvCxnSpPr>
            <p:nvPr/>
          </p:nvCxnSpPr>
          <p:spPr>
            <a:xfrm flipV="1">
              <a:off x="832646" y="1682146"/>
              <a:ext cx="697442" cy="946209"/>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17" name="テキスト ボックス 9"/>
            <p:cNvSpPr txBox="1"/>
            <p:nvPr/>
          </p:nvSpPr>
          <p:spPr>
            <a:xfrm>
              <a:off x="-209297" y="3277149"/>
              <a:ext cx="1415772" cy="338554"/>
            </a:xfrm>
            <a:prstGeom prst="rect">
              <a:avLst/>
            </a:prstGeom>
            <a:noFill/>
          </p:spPr>
          <p:txBody>
            <a:bodyPr wrap="non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600" dirty="0" smtClean="0">
                  <a:latin typeface="Segoe UI" panose="020B0502040204020203" pitchFamily="34" charset="0"/>
                  <a:ea typeface="メイリオ" panose="020B0604030504040204" pitchFamily="50" charset="-128"/>
                </a:rPr>
                <a:t>ソースコー</a:t>
              </a:r>
              <a:r>
                <a:rPr lang="ja-JP" altLang="en-US" sz="1600" dirty="0">
                  <a:latin typeface="Segoe UI" panose="020B0502040204020203" pitchFamily="34" charset="0"/>
                  <a:ea typeface="メイリオ" panose="020B0604030504040204" pitchFamily="50" charset="-128"/>
                </a:rPr>
                <a:t>ド</a:t>
              </a:r>
              <a:endParaRPr kumimoji="1" lang="ja-JP" altLang="en-US" sz="1600" dirty="0">
                <a:latin typeface="Segoe UI" panose="020B0502040204020203" pitchFamily="34" charset="0"/>
                <a:ea typeface="メイリオ" panose="020B0604030504040204" pitchFamily="50" charset="-128"/>
              </a:endParaRPr>
            </a:p>
          </p:txBody>
        </p:sp>
        <p:cxnSp>
          <p:nvCxnSpPr>
            <p:cNvPr id="371" name="直線矢印コネクタ 370"/>
            <p:cNvCxnSpPr>
              <a:stCxn id="303" idx="1"/>
              <a:endCxn id="305" idx="1"/>
            </p:cNvCxnSpPr>
            <p:nvPr/>
          </p:nvCxnSpPr>
          <p:spPr>
            <a:xfrm>
              <a:off x="832646" y="2628355"/>
              <a:ext cx="702847" cy="839145"/>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sp>
        <p:nvSpPr>
          <p:cNvPr id="246" name="正方形/長方形 245"/>
          <p:cNvSpPr/>
          <p:nvPr/>
        </p:nvSpPr>
        <p:spPr>
          <a:xfrm>
            <a:off x="1649268" y="4529568"/>
            <a:ext cx="184730" cy="338554"/>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endParaRPr kumimoji="1" lang="en-US" altLang="ja-JP" sz="1600" dirty="0">
              <a:latin typeface="+mn-ea"/>
              <a:ea typeface="+mn-ea"/>
            </a:endParaRPr>
          </a:p>
        </p:txBody>
      </p:sp>
      <p:grpSp>
        <p:nvGrpSpPr>
          <p:cNvPr id="76" name="グループ化 75"/>
          <p:cNvGrpSpPr/>
          <p:nvPr/>
        </p:nvGrpSpPr>
        <p:grpSpPr>
          <a:xfrm>
            <a:off x="5637962" y="4947526"/>
            <a:ext cx="2526878" cy="1689387"/>
            <a:chOff x="5385663" y="5020227"/>
            <a:chExt cx="2526878" cy="1689387"/>
          </a:xfrm>
        </p:grpSpPr>
        <p:grpSp>
          <p:nvGrpSpPr>
            <p:cNvPr id="184" name="グループ化 183"/>
            <p:cNvGrpSpPr/>
            <p:nvPr/>
          </p:nvGrpSpPr>
          <p:grpSpPr>
            <a:xfrm>
              <a:off x="5481052" y="5637896"/>
              <a:ext cx="1569660" cy="716956"/>
              <a:chOff x="5481052" y="5264747"/>
              <a:chExt cx="1569660" cy="641958"/>
            </a:xfrm>
          </p:grpSpPr>
          <p:sp>
            <p:nvSpPr>
              <p:cNvPr id="185" name="円柱 184"/>
              <p:cNvSpPr/>
              <p:nvPr/>
            </p:nvSpPr>
            <p:spPr>
              <a:xfrm>
                <a:off x="5481052" y="5264747"/>
                <a:ext cx="1531718" cy="641958"/>
              </a:xfrm>
              <a:prstGeom prst="can">
                <a:avLst>
                  <a:gd name="adj" fmla="val 3914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6" name="テキスト ボックス 185"/>
              <p:cNvSpPr txBox="1"/>
              <p:nvPr/>
            </p:nvSpPr>
            <p:spPr>
              <a:xfrm>
                <a:off x="5481052" y="5606332"/>
                <a:ext cx="1569660" cy="248023"/>
              </a:xfrm>
              <a:prstGeom prst="rect">
                <a:avLst/>
              </a:prstGeom>
              <a:noFill/>
            </p:spPr>
            <p:txBody>
              <a:bodyPr wrap="none" rtlCol="0">
                <a:spAutoFit/>
              </a:bodyPr>
              <a:lstStyle/>
              <a:p>
                <a:r>
                  <a:rPr lang="ja-JP" altLang="en-US" sz="1200" dirty="0" smtClean="0">
                    <a:solidFill>
                      <a:schemeClr val="bg1"/>
                    </a:solidFill>
                    <a:latin typeface="+mn-ea"/>
                    <a:ea typeface="+mn-ea"/>
                  </a:rPr>
                  <a:t>コードブロック情報</a:t>
                </a:r>
                <a:endParaRPr kumimoji="1" lang="ja-JP" altLang="en-US" sz="1400" dirty="0">
                  <a:solidFill>
                    <a:schemeClr val="bg1"/>
                  </a:solidFill>
                  <a:latin typeface="+mn-ea"/>
                  <a:ea typeface="+mn-ea"/>
                </a:endParaRPr>
              </a:p>
            </p:txBody>
          </p:sp>
        </p:grpSp>
        <p:sp>
          <p:nvSpPr>
            <p:cNvPr id="239" name="テキスト ボックス 238"/>
            <p:cNvSpPr txBox="1"/>
            <p:nvPr/>
          </p:nvSpPr>
          <p:spPr>
            <a:xfrm>
              <a:off x="5385663" y="6371060"/>
              <a:ext cx="2031325" cy="338554"/>
            </a:xfrm>
            <a:prstGeom prst="rect">
              <a:avLst/>
            </a:prstGeom>
            <a:noFill/>
          </p:spPr>
          <p:txBody>
            <a:bodyPr wrap="none" rtlCol="0">
              <a:spAutoFit/>
            </a:bodyPr>
            <a:lstStyle/>
            <a:p>
              <a:r>
                <a:rPr lang="ja-JP" altLang="en-US" sz="1600" dirty="0" smtClean="0">
                  <a:latin typeface="+mn-ea"/>
                  <a:ea typeface="+mn-ea"/>
                </a:rPr>
                <a:t>コードクローン情報</a:t>
              </a:r>
              <a:endParaRPr kumimoji="1" lang="ja-JP" altLang="en-US" sz="1600" dirty="0">
                <a:latin typeface="+mn-ea"/>
                <a:ea typeface="+mn-ea"/>
              </a:endParaRPr>
            </a:p>
          </p:txBody>
        </p:sp>
        <p:grpSp>
          <p:nvGrpSpPr>
            <p:cNvPr id="75" name="グループ化 74"/>
            <p:cNvGrpSpPr/>
            <p:nvPr/>
          </p:nvGrpSpPr>
          <p:grpSpPr>
            <a:xfrm>
              <a:off x="5460142" y="5264747"/>
              <a:ext cx="1569660" cy="641958"/>
              <a:chOff x="5460142" y="5264747"/>
              <a:chExt cx="1569660" cy="641958"/>
            </a:xfrm>
          </p:grpSpPr>
          <p:sp>
            <p:nvSpPr>
              <p:cNvPr id="238" name="円柱 237"/>
              <p:cNvSpPr/>
              <p:nvPr/>
            </p:nvSpPr>
            <p:spPr>
              <a:xfrm>
                <a:off x="5481052" y="5264747"/>
                <a:ext cx="1531718" cy="641958"/>
              </a:xfrm>
              <a:prstGeom prst="can">
                <a:avLst>
                  <a:gd name="adj" fmla="val 3914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1" name="テキスト ボックス 160"/>
              <p:cNvSpPr txBox="1"/>
              <p:nvPr/>
            </p:nvSpPr>
            <p:spPr>
              <a:xfrm>
                <a:off x="5460142" y="5556323"/>
                <a:ext cx="1569660" cy="276999"/>
              </a:xfrm>
              <a:prstGeom prst="rect">
                <a:avLst/>
              </a:prstGeom>
              <a:noFill/>
            </p:spPr>
            <p:txBody>
              <a:bodyPr wrap="none" rtlCol="0">
                <a:spAutoFit/>
              </a:bodyPr>
              <a:lstStyle/>
              <a:p>
                <a:r>
                  <a:rPr lang="ja-JP" altLang="en-US" sz="1200" dirty="0" smtClean="0">
                    <a:solidFill>
                      <a:schemeClr val="bg1"/>
                    </a:solidFill>
                    <a:latin typeface="+mn-ea"/>
                    <a:ea typeface="+mn-ea"/>
                  </a:rPr>
                  <a:t>クローンペアリスト</a:t>
                </a:r>
                <a:endParaRPr kumimoji="1" lang="ja-JP" altLang="en-US" sz="1400" dirty="0">
                  <a:solidFill>
                    <a:schemeClr val="bg1"/>
                  </a:solidFill>
                  <a:latin typeface="+mn-ea"/>
                  <a:ea typeface="+mn-ea"/>
                </a:endParaRPr>
              </a:p>
            </p:txBody>
          </p:sp>
        </p:grpSp>
        <p:cxnSp>
          <p:nvCxnSpPr>
            <p:cNvPr id="341" name="直線矢印コネクタ 340"/>
            <p:cNvCxnSpPr>
              <a:stCxn id="230" idx="2"/>
              <a:endCxn id="161" idx="0"/>
            </p:cNvCxnSpPr>
            <p:nvPr/>
          </p:nvCxnSpPr>
          <p:spPr>
            <a:xfrm flipH="1">
              <a:off x="6244972" y="5020227"/>
              <a:ext cx="230335" cy="536096"/>
            </a:xfrm>
            <a:prstGeom prst="straightConnector1">
              <a:avLst/>
            </a:prstGeom>
            <a:ln w="254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76" name="直線矢印コネクタ 375"/>
            <p:cNvCxnSpPr>
              <a:stCxn id="375" idx="2"/>
              <a:endCxn id="185" idx="4"/>
            </p:cNvCxnSpPr>
            <p:nvPr/>
          </p:nvCxnSpPr>
          <p:spPr>
            <a:xfrm flipH="1">
              <a:off x="7012770" y="5031087"/>
              <a:ext cx="899771" cy="965287"/>
            </a:xfrm>
            <a:prstGeom prst="straightConnector1">
              <a:avLst/>
            </a:prstGeom>
            <a:ln w="254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grpSp>
      <p:grpSp>
        <p:nvGrpSpPr>
          <p:cNvPr id="273" name="グループ化 272"/>
          <p:cNvGrpSpPr/>
          <p:nvPr/>
        </p:nvGrpSpPr>
        <p:grpSpPr>
          <a:xfrm>
            <a:off x="2120916" y="2109254"/>
            <a:ext cx="1620957" cy="2610673"/>
            <a:chOff x="2266373" y="2106026"/>
            <a:chExt cx="1620957" cy="2610673"/>
          </a:xfrm>
        </p:grpSpPr>
        <p:sp>
          <p:nvSpPr>
            <p:cNvPr id="287" name="正方形/長方形 286"/>
            <p:cNvSpPr/>
            <p:nvPr/>
          </p:nvSpPr>
          <p:spPr>
            <a:xfrm>
              <a:off x="2266373" y="4378145"/>
              <a:ext cx="1620957" cy="338554"/>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600" dirty="0" smtClean="0">
                  <a:latin typeface="+mn-ea"/>
                  <a:ea typeface="+mn-ea"/>
                </a:rPr>
                <a:t>コードブロック</a:t>
              </a:r>
              <a:endParaRPr kumimoji="1" lang="en-US" altLang="ja-JP" sz="1600" dirty="0">
                <a:latin typeface="+mn-ea"/>
                <a:ea typeface="+mn-ea"/>
              </a:endParaRPr>
            </a:p>
          </p:txBody>
        </p:sp>
        <p:sp>
          <p:nvSpPr>
            <p:cNvPr id="291" name="Freeform 13"/>
            <p:cNvSpPr>
              <a:spLocks/>
            </p:cNvSpPr>
            <p:nvPr/>
          </p:nvSpPr>
          <p:spPr bwMode="auto">
            <a:xfrm>
              <a:off x="2702399" y="2344588"/>
              <a:ext cx="592886" cy="22723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Segoe UI" panose="020B0502040204020203" pitchFamily="34" charset="0"/>
                <a:ea typeface="メイリオ" panose="020B0604030504040204" pitchFamily="50" charset="-128"/>
              </a:endParaRPr>
            </a:p>
          </p:txBody>
        </p:sp>
        <p:sp>
          <p:nvSpPr>
            <p:cNvPr id="296" name="正方形/長方形 295"/>
            <p:cNvSpPr/>
            <p:nvPr/>
          </p:nvSpPr>
          <p:spPr>
            <a:xfrm>
              <a:off x="2537386" y="2106026"/>
              <a:ext cx="941284" cy="276999"/>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200" dirty="0">
                  <a:latin typeface="Segoe UI" panose="020B0502040204020203" pitchFamily="34" charset="0"/>
                  <a:ea typeface="メイリオ" panose="020B0604030504040204" pitchFamily="50" charset="-128"/>
                </a:rPr>
                <a:t>ブロック</a:t>
              </a:r>
              <a:r>
                <a:rPr lang="en-US" altLang="ja-JP" sz="1200" dirty="0" smtClean="0">
                  <a:latin typeface="Segoe UI" panose="020B0502040204020203" pitchFamily="34" charset="0"/>
                  <a:ea typeface="メイリオ" panose="020B0604030504040204" pitchFamily="50" charset="-128"/>
                </a:rPr>
                <a:t> </a:t>
              </a:r>
              <a:r>
                <a:rPr kumimoji="1" lang="en-US" altLang="ja-JP" sz="1200" dirty="0">
                  <a:latin typeface="Segoe UI" panose="020B0502040204020203" pitchFamily="34" charset="0"/>
                  <a:ea typeface="メイリオ" panose="020B0604030504040204" pitchFamily="50" charset="-128"/>
                </a:rPr>
                <a:t>A</a:t>
              </a:r>
            </a:p>
          </p:txBody>
        </p:sp>
        <p:sp>
          <p:nvSpPr>
            <p:cNvPr id="297" name="Freeform 13"/>
            <p:cNvSpPr>
              <a:spLocks/>
            </p:cNvSpPr>
            <p:nvPr/>
          </p:nvSpPr>
          <p:spPr bwMode="auto">
            <a:xfrm>
              <a:off x="2702399" y="2891478"/>
              <a:ext cx="592886" cy="22723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Segoe UI" panose="020B0502040204020203" pitchFamily="34" charset="0"/>
                <a:ea typeface="メイリオ" panose="020B0604030504040204" pitchFamily="50" charset="-128"/>
              </a:endParaRPr>
            </a:p>
          </p:txBody>
        </p:sp>
        <p:sp>
          <p:nvSpPr>
            <p:cNvPr id="298" name="Freeform 13"/>
            <p:cNvSpPr>
              <a:spLocks/>
            </p:cNvSpPr>
            <p:nvPr/>
          </p:nvSpPr>
          <p:spPr bwMode="auto">
            <a:xfrm>
              <a:off x="2708126" y="4118831"/>
              <a:ext cx="592886" cy="22723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Segoe UI" panose="020B0502040204020203" pitchFamily="34" charset="0"/>
                <a:ea typeface="メイリオ" panose="020B0604030504040204" pitchFamily="50" charset="-128"/>
              </a:endParaRPr>
            </a:p>
          </p:txBody>
        </p:sp>
        <p:sp>
          <p:nvSpPr>
            <p:cNvPr id="299" name="正方形/長方形 298"/>
            <p:cNvSpPr/>
            <p:nvPr/>
          </p:nvSpPr>
          <p:spPr>
            <a:xfrm>
              <a:off x="2542996" y="2669835"/>
              <a:ext cx="930063" cy="276999"/>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200" dirty="0">
                  <a:latin typeface="Segoe UI" panose="020B0502040204020203" pitchFamily="34" charset="0"/>
                  <a:ea typeface="メイリオ" panose="020B0604030504040204" pitchFamily="50" charset="-128"/>
                </a:rPr>
                <a:t>ブロック</a:t>
              </a:r>
              <a:r>
                <a:rPr lang="en-US" altLang="ja-JP" sz="1200" dirty="0" smtClean="0">
                  <a:latin typeface="Segoe UI" panose="020B0502040204020203" pitchFamily="34" charset="0"/>
                  <a:ea typeface="メイリオ" panose="020B0604030504040204" pitchFamily="50" charset="-128"/>
                </a:rPr>
                <a:t> </a:t>
              </a:r>
              <a:r>
                <a:rPr lang="en-US" altLang="ja-JP" sz="1200" dirty="0">
                  <a:latin typeface="Segoe UI" panose="020B0502040204020203" pitchFamily="34" charset="0"/>
                  <a:ea typeface="メイリオ" panose="020B0604030504040204" pitchFamily="50" charset="-128"/>
                </a:rPr>
                <a:t>B</a:t>
              </a:r>
              <a:endParaRPr kumimoji="1" lang="en-US" altLang="ja-JP" sz="1200" dirty="0">
                <a:latin typeface="Segoe UI" panose="020B0502040204020203" pitchFamily="34" charset="0"/>
                <a:ea typeface="メイリオ" panose="020B0604030504040204" pitchFamily="50" charset="-128"/>
              </a:endParaRPr>
            </a:p>
          </p:txBody>
        </p:sp>
        <p:sp>
          <p:nvSpPr>
            <p:cNvPr id="300" name="テキスト ボックス 299"/>
            <p:cNvSpPr txBox="1"/>
            <p:nvPr/>
          </p:nvSpPr>
          <p:spPr>
            <a:xfrm>
              <a:off x="2748217" y="3352350"/>
              <a:ext cx="400110" cy="361637"/>
            </a:xfrm>
            <a:prstGeom prst="rect">
              <a:avLst/>
            </a:prstGeom>
            <a:noFill/>
          </p:spPr>
          <p:txBody>
            <a:bodyPr vert="eaVert" wrap="none" rtlCol="0">
              <a:spAutoFit/>
            </a:bodyPr>
            <a:lstStyle/>
            <a:p>
              <a:r>
                <a:rPr kumimoji="1" lang="ja-JP" altLang="en-US" sz="1400" dirty="0" smtClean="0"/>
                <a:t>・・・</a:t>
              </a:r>
              <a:endParaRPr kumimoji="1" lang="ja-JP" altLang="en-US" sz="1400" dirty="0"/>
            </a:p>
          </p:txBody>
        </p:sp>
        <p:sp>
          <p:nvSpPr>
            <p:cNvPr id="305" name="正方形/長方形 304"/>
            <p:cNvSpPr/>
            <p:nvPr/>
          </p:nvSpPr>
          <p:spPr>
            <a:xfrm>
              <a:off x="2542791" y="3891380"/>
              <a:ext cx="917239" cy="276999"/>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200" dirty="0">
                  <a:latin typeface="Segoe UI" panose="020B0502040204020203" pitchFamily="34" charset="0"/>
                  <a:ea typeface="メイリオ" panose="020B0604030504040204" pitchFamily="50" charset="-128"/>
                </a:rPr>
                <a:t>ブロック</a:t>
              </a:r>
              <a:r>
                <a:rPr lang="en-US" altLang="ja-JP" sz="1200" dirty="0" smtClean="0">
                  <a:latin typeface="Segoe UI" panose="020B0502040204020203" pitchFamily="34" charset="0"/>
                  <a:ea typeface="メイリオ" panose="020B0604030504040204" pitchFamily="50" charset="-128"/>
                </a:rPr>
                <a:t> F</a:t>
              </a:r>
              <a:endParaRPr kumimoji="1" lang="en-US" altLang="ja-JP" sz="1200" dirty="0">
                <a:latin typeface="Segoe UI" panose="020B0502040204020203" pitchFamily="34" charset="0"/>
                <a:ea typeface="メイリオ" panose="020B0604030504040204" pitchFamily="50" charset="-128"/>
              </a:endParaRPr>
            </a:p>
          </p:txBody>
        </p:sp>
        <p:cxnSp>
          <p:nvCxnSpPr>
            <p:cNvPr id="307" name="直線矢印コネクタ 306"/>
            <p:cNvCxnSpPr/>
            <p:nvPr/>
          </p:nvCxnSpPr>
          <p:spPr>
            <a:xfrm flipV="1">
              <a:off x="3310450" y="2405321"/>
              <a:ext cx="453214" cy="2972"/>
            </a:xfrm>
            <a:prstGeom prst="straightConnector1">
              <a:avLst/>
            </a:prstGeom>
            <a:ln w="254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90" name="直線矢印コネクタ 189"/>
            <p:cNvCxnSpPr/>
            <p:nvPr/>
          </p:nvCxnSpPr>
          <p:spPr>
            <a:xfrm flipV="1">
              <a:off x="3310450" y="2963932"/>
              <a:ext cx="453214" cy="2972"/>
            </a:xfrm>
            <a:prstGeom prst="straightConnector1">
              <a:avLst/>
            </a:prstGeom>
            <a:ln w="254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91" name="直線矢印コネクタ 190"/>
            <p:cNvCxnSpPr/>
            <p:nvPr/>
          </p:nvCxnSpPr>
          <p:spPr>
            <a:xfrm flipV="1">
              <a:off x="3316800" y="4187382"/>
              <a:ext cx="453214" cy="2972"/>
            </a:xfrm>
            <a:prstGeom prst="straightConnector1">
              <a:avLst/>
            </a:prstGeom>
            <a:ln w="254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grpSp>
      <p:sp>
        <p:nvSpPr>
          <p:cNvPr id="348" name="正方形/長方形 347"/>
          <p:cNvSpPr/>
          <p:nvPr/>
        </p:nvSpPr>
        <p:spPr>
          <a:xfrm>
            <a:off x="3697669" y="2648734"/>
            <a:ext cx="957313" cy="276999"/>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200" dirty="0">
                <a:latin typeface="+mn-ea"/>
                <a:ea typeface="+mn-ea"/>
              </a:rPr>
              <a:t>ブロック</a:t>
            </a:r>
            <a:r>
              <a:rPr lang="en-US" altLang="ja-JP" sz="1200" dirty="0" smtClean="0">
                <a:latin typeface="+mn-ea"/>
                <a:ea typeface="+mn-ea"/>
              </a:rPr>
              <a:t> </a:t>
            </a:r>
            <a:r>
              <a:rPr lang="en-US" altLang="ja-JP" sz="1200" dirty="0">
                <a:latin typeface="+mn-ea"/>
                <a:ea typeface="+mn-ea"/>
              </a:rPr>
              <a:t>B</a:t>
            </a:r>
            <a:endParaRPr kumimoji="1" lang="en-US" altLang="ja-JP" sz="1200" dirty="0">
              <a:latin typeface="+mn-ea"/>
              <a:ea typeface="+mn-ea"/>
            </a:endParaRPr>
          </a:p>
        </p:txBody>
      </p:sp>
      <mc:AlternateContent xmlns:mc="http://schemas.openxmlformats.org/markup-compatibility/2006" xmlns:a14="http://schemas.microsoft.com/office/drawing/2010/main">
        <mc:Choice Requires="a14">
          <p:sp>
            <p:nvSpPr>
              <p:cNvPr id="349" name="テキスト ボックス 348"/>
              <p:cNvSpPr txBox="1"/>
              <p:nvPr/>
            </p:nvSpPr>
            <p:spPr>
              <a:xfrm>
                <a:off x="3629526" y="2824962"/>
                <a:ext cx="1062278" cy="2515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1400" b="0" i="1" smtClean="0">
                          <a:latin typeface="Cambria Math" panose="02040503050406030204" pitchFamily="18" charset="0"/>
                        </a:rPr>
                        <m:t>{</m:t>
                      </m:r>
                      <m:sSub>
                        <m:sSubPr>
                          <m:ctrlPr>
                            <a:rPr kumimoji="1" lang="en-US" altLang="ja-JP" sz="1400" b="0" i="1" smtClean="0">
                              <a:latin typeface="Cambria Math" panose="02040503050406030204" pitchFamily="18" charset="0"/>
                            </a:rPr>
                          </m:ctrlPr>
                        </m:sSubPr>
                        <m:e>
                          <m:r>
                            <a:rPr kumimoji="1" lang="en-US" altLang="ja-JP" sz="1400" b="0" i="1" smtClean="0">
                              <a:latin typeface="Cambria Math" panose="02040503050406030204" pitchFamily="18" charset="0"/>
                            </a:rPr>
                            <m:t>𝑏</m:t>
                          </m:r>
                        </m:e>
                        <m:sub>
                          <m:r>
                            <a:rPr kumimoji="1" lang="en-US" altLang="ja-JP" sz="1400" b="0" i="1" smtClean="0">
                              <a:latin typeface="Cambria Math" panose="02040503050406030204" pitchFamily="18" charset="0"/>
                            </a:rPr>
                            <m:t>1</m:t>
                          </m:r>
                        </m:sub>
                      </m:sSub>
                      <m:r>
                        <a:rPr kumimoji="1" lang="en-US" altLang="ja-JP" sz="1400" b="0" i="0" smtClean="0">
                          <a:latin typeface="Cambria Math" panose="02040503050406030204" pitchFamily="18" charset="0"/>
                        </a:rPr>
                        <m:t>,</m:t>
                      </m:r>
                      <m:sSub>
                        <m:sSubPr>
                          <m:ctrlPr>
                            <a:rPr lang="en-US" altLang="ja-JP" sz="1400" i="1">
                              <a:latin typeface="Cambria Math" panose="02040503050406030204" pitchFamily="18" charset="0"/>
                            </a:rPr>
                          </m:ctrlPr>
                        </m:sSubPr>
                        <m:e>
                          <m:r>
                            <a:rPr lang="en-US" altLang="ja-JP" sz="1400" b="0" i="1" smtClean="0">
                              <a:latin typeface="Cambria Math" panose="02040503050406030204" pitchFamily="18" charset="0"/>
                            </a:rPr>
                            <m:t>𝑏</m:t>
                          </m:r>
                        </m:e>
                        <m:sub>
                          <m:r>
                            <a:rPr lang="en-US" altLang="ja-JP" sz="1400" b="0" i="1" smtClean="0">
                              <a:latin typeface="Cambria Math" panose="02040503050406030204" pitchFamily="18" charset="0"/>
                            </a:rPr>
                            <m:t>2</m:t>
                          </m:r>
                        </m:sub>
                      </m:sSub>
                      <m:r>
                        <a:rPr lang="en-US" altLang="ja-JP" sz="1400" b="0" i="1" smtClean="0">
                          <a:latin typeface="Cambria Math" panose="02040503050406030204" pitchFamily="18" charset="0"/>
                        </a:rPr>
                        <m:t>,</m:t>
                      </m:r>
                      <m:sSub>
                        <m:sSubPr>
                          <m:ctrlPr>
                            <a:rPr lang="en-US" altLang="ja-JP" sz="1400" i="1" smtClean="0">
                              <a:latin typeface="Cambria Math" panose="02040503050406030204" pitchFamily="18" charset="0"/>
                            </a:rPr>
                          </m:ctrlPr>
                        </m:sSubPr>
                        <m:e>
                          <m:r>
                            <a:rPr lang="en-US" altLang="ja-JP" sz="1400" b="0" i="1" smtClean="0">
                              <a:latin typeface="Cambria Math" panose="02040503050406030204" pitchFamily="18" charset="0"/>
                            </a:rPr>
                            <m:t>𝑏</m:t>
                          </m:r>
                        </m:e>
                        <m:sub>
                          <m:r>
                            <a:rPr lang="en-US" altLang="ja-JP" sz="1400" b="0" i="1" smtClean="0">
                              <a:latin typeface="Cambria Math" panose="02040503050406030204" pitchFamily="18" charset="0"/>
                            </a:rPr>
                            <m:t>3</m:t>
                          </m:r>
                        </m:sub>
                      </m:sSub>
                      <m:r>
                        <a:rPr lang="en-US" altLang="ja-JP" sz="1400" b="0" i="1" smtClean="0">
                          <a:latin typeface="Cambria Math" panose="02040503050406030204" pitchFamily="18" charset="0"/>
                        </a:rPr>
                        <m:t>, </m:t>
                      </m:r>
                      <m:r>
                        <a:rPr lang="ja-JP" altLang="en-US" sz="1400" i="1" smtClean="0">
                          <a:latin typeface="Cambria Math" panose="02040503050406030204" pitchFamily="18" charset="0"/>
                        </a:rPr>
                        <m:t>　</m:t>
                      </m:r>
                      <m:r>
                        <a:rPr lang="en-US" altLang="ja-JP" sz="1400" b="0" i="1" smtClean="0">
                          <a:latin typeface="Cambria Math" panose="02040503050406030204" pitchFamily="18" charset="0"/>
                        </a:rPr>
                        <m:t>}</m:t>
                      </m:r>
                    </m:oMath>
                  </m:oMathPara>
                </a14:m>
                <a:endParaRPr kumimoji="1" lang="ja-JP" altLang="en-US" sz="1600" dirty="0"/>
              </a:p>
            </p:txBody>
          </p:sp>
        </mc:Choice>
        <mc:Fallback xmlns="">
          <p:sp>
            <p:nvSpPr>
              <p:cNvPr id="349" name="テキスト ボックス 348"/>
              <p:cNvSpPr txBox="1">
                <a:spLocks noRot="1" noChangeAspect="1" noMove="1" noResize="1" noEditPoints="1" noAdjustHandles="1" noChangeArrowheads="1" noChangeShapeType="1" noTextEdit="1"/>
              </p:cNvSpPr>
              <p:nvPr/>
            </p:nvSpPr>
            <p:spPr>
              <a:xfrm>
                <a:off x="3629526" y="2824962"/>
                <a:ext cx="1062278" cy="251544"/>
              </a:xfrm>
              <a:prstGeom prst="rect">
                <a:avLst/>
              </a:prstGeom>
              <a:blipFill>
                <a:blip r:embed="rId3"/>
                <a:stretch>
                  <a:fillRect l="-3429" r="-2857" b="-28571"/>
                </a:stretch>
              </a:blipFill>
            </p:spPr>
            <p:txBody>
              <a:bodyPr/>
              <a:lstStyle/>
              <a:p>
                <a:r>
                  <a:rPr lang="ja-JP" altLang="en-US">
                    <a:noFill/>
                  </a:rPr>
                  <a:t> </a:t>
                </a:r>
              </a:p>
            </p:txBody>
          </p:sp>
        </mc:Fallback>
      </mc:AlternateContent>
      <p:sp>
        <p:nvSpPr>
          <p:cNvPr id="350" name="テキスト ボックス 349"/>
          <p:cNvSpPr txBox="1"/>
          <p:nvPr/>
        </p:nvSpPr>
        <p:spPr>
          <a:xfrm>
            <a:off x="4367898" y="2900898"/>
            <a:ext cx="325730" cy="261610"/>
          </a:xfrm>
          <a:prstGeom prst="rect">
            <a:avLst/>
          </a:prstGeom>
          <a:noFill/>
        </p:spPr>
        <p:txBody>
          <a:bodyPr wrap="none" rtlCol="0">
            <a:spAutoFit/>
          </a:bodyPr>
          <a:lstStyle/>
          <a:p>
            <a:r>
              <a:rPr kumimoji="1" lang="ja-JP" altLang="en-US" sz="1100" dirty="0" smtClean="0"/>
              <a:t>・・</a:t>
            </a:r>
            <a:endParaRPr kumimoji="1" lang="ja-JP" altLang="en-US" sz="1100" dirty="0"/>
          </a:p>
        </p:txBody>
      </p:sp>
      <p:sp>
        <p:nvSpPr>
          <p:cNvPr id="351" name="正方形/長方形 350"/>
          <p:cNvSpPr/>
          <p:nvPr/>
        </p:nvSpPr>
        <p:spPr>
          <a:xfrm>
            <a:off x="3577111" y="4545479"/>
            <a:ext cx="1415772" cy="338554"/>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600" dirty="0" smtClean="0">
                <a:latin typeface="+mn-ea"/>
                <a:ea typeface="+mn-ea"/>
              </a:rPr>
              <a:t>特徴</a:t>
            </a:r>
            <a:r>
              <a:rPr lang="ja-JP" altLang="en-US" sz="1600" dirty="0">
                <a:latin typeface="+mn-ea"/>
                <a:ea typeface="+mn-ea"/>
              </a:rPr>
              <a:t>ベクトル</a:t>
            </a:r>
            <a:endParaRPr kumimoji="1" lang="en-US" altLang="ja-JP" sz="1600" dirty="0">
              <a:latin typeface="+mn-ea"/>
              <a:ea typeface="+mn-ea"/>
            </a:endParaRPr>
          </a:p>
        </p:txBody>
      </p:sp>
      <p:sp>
        <p:nvSpPr>
          <p:cNvPr id="352" name="正方形/長方形 351"/>
          <p:cNvSpPr/>
          <p:nvPr/>
        </p:nvSpPr>
        <p:spPr>
          <a:xfrm>
            <a:off x="3686531" y="3903967"/>
            <a:ext cx="941284" cy="276999"/>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200" dirty="0">
                <a:latin typeface="+mn-ea"/>
                <a:ea typeface="+mn-ea"/>
              </a:rPr>
              <a:t>ブロック</a:t>
            </a:r>
            <a:r>
              <a:rPr lang="en-US" altLang="ja-JP" sz="1200" dirty="0" smtClean="0">
                <a:latin typeface="+mn-ea"/>
                <a:ea typeface="+mn-ea"/>
              </a:rPr>
              <a:t> </a:t>
            </a:r>
            <a:r>
              <a:rPr lang="en-US" altLang="ja-JP" sz="1200" dirty="0">
                <a:latin typeface="+mn-ea"/>
                <a:ea typeface="+mn-ea"/>
              </a:rPr>
              <a:t>F</a:t>
            </a:r>
            <a:endParaRPr kumimoji="1" lang="en-US" altLang="ja-JP" sz="1200" dirty="0">
              <a:latin typeface="+mn-ea"/>
              <a:ea typeface="+mn-ea"/>
            </a:endParaRPr>
          </a:p>
        </p:txBody>
      </p:sp>
      <mc:AlternateContent xmlns:mc="http://schemas.openxmlformats.org/markup-compatibility/2006" xmlns:a14="http://schemas.microsoft.com/office/drawing/2010/main">
        <mc:Choice Requires="a14">
          <p:sp>
            <p:nvSpPr>
              <p:cNvPr id="353" name="テキスト ボックス 352"/>
              <p:cNvSpPr txBox="1"/>
              <p:nvPr/>
            </p:nvSpPr>
            <p:spPr>
              <a:xfrm>
                <a:off x="3676435" y="4046619"/>
                <a:ext cx="964880" cy="2515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1400" b="0" i="1" smtClean="0">
                          <a:latin typeface="Cambria Math" panose="02040503050406030204" pitchFamily="18" charset="0"/>
                        </a:rPr>
                        <m:t>{</m:t>
                      </m:r>
                      <m:sSub>
                        <m:sSubPr>
                          <m:ctrlPr>
                            <a:rPr kumimoji="1" lang="en-US" altLang="ja-JP" sz="1400" b="0" i="1" smtClean="0">
                              <a:latin typeface="Cambria Math" panose="02040503050406030204" pitchFamily="18" charset="0"/>
                            </a:rPr>
                          </m:ctrlPr>
                        </m:sSubPr>
                        <m:e>
                          <m:r>
                            <a:rPr kumimoji="1" lang="en-US" altLang="ja-JP" sz="1400" b="0" i="1" smtClean="0">
                              <a:latin typeface="Cambria Math" panose="02040503050406030204" pitchFamily="18" charset="0"/>
                            </a:rPr>
                            <m:t>𝑓</m:t>
                          </m:r>
                        </m:e>
                        <m:sub>
                          <m:r>
                            <a:rPr kumimoji="1" lang="en-US" altLang="ja-JP" sz="1400" b="0" i="1" smtClean="0">
                              <a:latin typeface="Cambria Math" panose="02040503050406030204" pitchFamily="18" charset="0"/>
                            </a:rPr>
                            <m:t>1</m:t>
                          </m:r>
                        </m:sub>
                      </m:sSub>
                      <m:r>
                        <a:rPr kumimoji="1" lang="en-US" altLang="ja-JP" sz="1400" b="0" i="0" smtClean="0">
                          <a:latin typeface="Cambria Math" panose="02040503050406030204" pitchFamily="18" charset="0"/>
                        </a:rPr>
                        <m:t>,</m:t>
                      </m:r>
                      <m:sSub>
                        <m:sSubPr>
                          <m:ctrlPr>
                            <a:rPr lang="en-US" altLang="ja-JP" sz="1400" i="1">
                              <a:latin typeface="Cambria Math" panose="02040503050406030204" pitchFamily="18" charset="0"/>
                            </a:rPr>
                          </m:ctrlPr>
                        </m:sSubPr>
                        <m:e>
                          <m:r>
                            <a:rPr lang="en-US" altLang="ja-JP" sz="1400" b="0" i="1" smtClean="0">
                              <a:latin typeface="Cambria Math" panose="02040503050406030204" pitchFamily="18" charset="0"/>
                            </a:rPr>
                            <m:t>𝑓</m:t>
                          </m:r>
                        </m:e>
                        <m:sub>
                          <m:r>
                            <a:rPr lang="en-US" altLang="ja-JP" sz="1400" b="0" i="1" smtClean="0">
                              <a:latin typeface="Cambria Math" panose="02040503050406030204" pitchFamily="18" charset="0"/>
                            </a:rPr>
                            <m:t>2</m:t>
                          </m:r>
                        </m:sub>
                      </m:sSub>
                      <m:r>
                        <a:rPr lang="en-US" altLang="ja-JP" sz="1400" b="0" i="1" smtClean="0">
                          <a:latin typeface="Cambria Math" panose="02040503050406030204" pitchFamily="18" charset="0"/>
                        </a:rPr>
                        <m:t>,</m:t>
                      </m:r>
                      <m:sSub>
                        <m:sSubPr>
                          <m:ctrlPr>
                            <a:rPr lang="en-US" altLang="ja-JP" sz="1400" i="1" smtClean="0">
                              <a:latin typeface="Cambria Math" panose="02040503050406030204" pitchFamily="18" charset="0"/>
                            </a:rPr>
                          </m:ctrlPr>
                        </m:sSubPr>
                        <m:e>
                          <m:r>
                            <a:rPr lang="en-US" altLang="ja-JP" sz="1400" b="0" i="1" smtClean="0">
                              <a:latin typeface="Cambria Math" panose="02040503050406030204" pitchFamily="18" charset="0"/>
                            </a:rPr>
                            <m:t>𝑓</m:t>
                          </m:r>
                        </m:e>
                        <m:sub>
                          <m:r>
                            <a:rPr lang="en-US" altLang="ja-JP" sz="1400" b="0" i="1" smtClean="0">
                              <a:latin typeface="Cambria Math" panose="02040503050406030204" pitchFamily="18" charset="0"/>
                            </a:rPr>
                            <m:t>3</m:t>
                          </m:r>
                        </m:sub>
                      </m:sSub>
                      <m:r>
                        <a:rPr lang="en-US" altLang="ja-JP" sz="1400" b="0" i="1" smtClean="0">
                          <a:latin typeface="Cambria Math" panose="02040503050406030204" pitchFamily="18" charset="0"/>
                        </a:rPr>
                        <m:t>, </m:t>
                      </m:r>
                      <m:r>
                        <a:rPr lang="ja-JP" altLang="en-US" sz="1400" i="1" smtClean="0">
                          <a:latin typeface="Cambria Math" panose="02040503050406030204" pitchFamily="18" charset="0"/>
                        </a:rPr>
                        <m:t>　</m:t>
                      </m:r>
                      <m:r>
                        <a:rPr lang="en-US" altLang="ja-JP" sz="1400" b="0" i="1" smtClean="0">
                          <a:latin typeface="Cambria Math" panose="02040503050406030204" pitchFamily="18" charset="0"/>
                        </a:rPr>
                        <m:t>}</m:t>
                      </m:r>
                    </m:oMath>
                  </m:oMathPara>
                </a14:m>
                <a:endParaRPr kumimoji="1" lang="ja-JP" altLang="en-US" sz="1600" dirty="0"/>
              </a:p>
            </p:txBody>
          </p:sp>
        </mc:Choice>
        <mc:Fallback xmlns="">
          <p:sp>
            <p:nvSpPr>
              <p:cNvPr id="353" name="テキスト ボックス 352"/>
              <p:cNvSpPr txBox="1">
                <a:spLocks noRot="1" noChangeAspect="1" noMove="1" noResize="1" noEditPoints="1" noAdjustHandles="1" noChangeArrowheads="1" noChangeShapeType="1" noTextEdit="1"/>
              </p:cNvSpPr>
              <p:nvPr/>
            </p:nvSpPr>
            <p:spPr>
              <a:xfrm>
                <a:off x="3676435" y="4046619"/>
                <a:ext cx="964880" cy="251544"/>
              </a:xfrm>
              <a:prstGeom prst="rect">
                <a:avLst/>
              </a:prstGeom>
              <a:blipFill>
                <a:blip r:embed="rId4"/>
                <a:stretch>
                  <a:fillRect l="-5696" r="-5696" b="-31707"/>
                </a:stretch>
              </a:blipFill>
            </p:spPr>
            <p:txBody>
              <a:bodyPr/>
              <a:lstStyle/>
              <a:p>
                <a:r>
                  <a:rPr lang="ja-JP" altLang="en-US">
                    <a:noFill/>
                  </a:rPr>
                  <a:t> </a:t>
                </a:r>
              </a:p>
            </p:txBody>
          </p:sp>
        </mc:Fallback>
      </mc:AlternateContent>
      <p:sp>
        <p:nvSpPr>
          <p:cNvPr id="354" name="テキスト ボックス 353"/>
          <p:cNvSpPr txBox="1"/>
          <p:nvPr/>
        </p:nvSpPr>
        <p:spPr>
          <a:xfrm>
            <a:off x="4326739" y="4124512"/>
            <a:ext cx="325730" cy="261610"/>
          </a:xfrm>
          <a:prstGeom prst="rect">
            <a:avLst/>
          </a:prstGeom>
          <a:noFill/>
        </p:spPr>
        <p:txBody>
          <a:bodyPr wrap="none" rtlCol="0">
            <a:spAutoFit/>
          </a:bodyPr>
          <a:lstStyle/>
          <a:p>
            <a:r>
              <a:rPr kumimoji="1" lang="ja-JP" altLang="en-US" sz="1100" dirty="0" smtClean="0"/>
              <a:t>・・</a:t>
            </a:r>
            <a:endParaRPr kumimoji="1" lang="ja-JP" altLang="en-US" sz="1100" dirty="0"/>
          </a:p>
        </p:txBody>
      </p:sp>
      <p:sp>
        <p:nvSpPr>
          <p:cNvPr id="355" name="正方形/長方形 354"/>
          <p:cNvSpPr/>
          <p:nvPr/>
        </p:nvSpPr>
        <p:spPr>
          <a:xfrm>
            <a:off x="3698928" y="2139074"/>
            <a:ext cx="957313" cy="276999"/>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200" dirty="0">
                <a:latin typeface="+mn-ea"/>
                <a:ea typeface="+mn-ea"/>
              </a:rPr>
              <a:t>ブロック</a:t>
            </a:r>
            <a:r>
              <a:rPr lang="en-US" altLang="ja-JP" sz="1200" dirty="0" smtClean="0">
                <a:latin typeface="+mn-ea"/>
                <a:ea typeface="+mn-ea"/>
              </a:rPr>
              <a:t> </a:t>
            </a:r>
            <a:r>
              <a:rPr lang="en-US" altLang="ja-JP" sz="1200" dirty="0">
                <a:latin typeface="+mn-ea"/>
                <a:ea typeface="+mn-ea"/>
              </a:rPr>
              <a:t>A</a:t>
            </a:r>
            <a:endParaRPr kumimoji="1" lang="en-US" altLang="ja-JP" sz="1200" dirty="0">
              <a:latin typeface="+mn-ea"/>
              <a:ea typeface="+mn-ea"/>
            </a:endParaRPr>
          </a:p>
        </p:txBody>
      </p:sp>
      <mc:AlternateContent xmlns:mc="http://schemas.openxmlformats.org/markup-compatibility/2006" xmlns:a14="http://schemas.microsoft.com/office/drawing/2010/main">
        <mc:Choice Requires="a14">
          <p:sp>
            <p:nvSpPr>
              <p:cNvPr id="356" name="テキスト ボックス 355"/>
              <p:cNvSpPr txBox="1"/>
              <p:nvPr/>
            </p:nvSpPr>
            <p:spPr>
              <a:xfrm>
                <a:off x="3592807" y="2264546"/>
                <a:ext cx="1089016" cy="2515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1400" b="0" i="1" smtClean="0">
                          <a:latin typeface="Cambria Math" panose="02040503050406030204" pitchFamily="18" charset="0"/>
                        </a:rPr>
                        <m:t>{</m:t>
                      </m:r>
                      <m:sSub>
                        <m:sSubPr>
                          <m:ctrlPr>
                            <a:rPr kumimoji="1" lang="en-US" altLang="ja-JP" sz="1400" b="0" i="1" smtClean="0">
                              <a:latin typeface="Cambria Math" panose="02040503050406030204" pitchFamily="18" charset="0"/>
                            </a:rPr>
                          </m:ctrlPr>
                        </m:sSubPr>
                        <m:e>
                          <m:r>
                            <a:rPr kumimoji="1" lang="en-US" altLang="ja-JP" sz="1400" b="0" i="1" smtClean="0">
                              <a:latin typeface="Cambria Math" panose="02040503050406030204" pitchFamily="18" charset="0"/>
                            </a:rPr>
                            <m:t>𝑎</m:t>
                          </m:r>
                        </m:e>
                        <m:sub>
                          <m:r>
                            <a:rPr kumimoji="1" lang="en-US" altLang="ja-JP" sz="1400" b="0" i="1" smtClean="0">
                              <a:latin typeface="Cambria Math" panose="02040503050406030204" pitchFamily="18" charset="0"/>
                            </a:rPr>
                            <m:t>1</m:t>
                          </m:r>
                        </m:sub>
                      </m:sSub>
                      <m:r>
                        <a:rPr kumimoji="1" lang="en-US" altLang="ja-JP" sz="1400" b="0" i="0" smtClean="0">
                          <a:latin typeface="Cambria Math" panose="02040503050406030204" pitchFamily="18" charset="0"/>
                        </a:rPr>
                        <m:t>,</m:t>
                      </m:r>
                      <m:sSub>
                        <m:sSubPr>
                          <m:ctrlPr>
                            <a:rPr lang="en-US" altLang="ja-JP" sz="1400" i="1">
                              <a:latin typeface="Cambria Math" panose="02040503050406030204" pitchFamily="18" charset="0"/>
                            </a:rPr>
                          </m:ctrlPr>
                        </m:sSubPr>
                        <m:e>
                          <m:r>
                            <a:rPr lang="en-US" altLang="ja-JP" sz="1400" b="0" i="1" smtClean="0">
                              <a:latin typeface="Cambria Math" panose="02040503050406030204" pitchFamily="18" charset="0"/>
                            </a:rPr>
                            <m:t>𝑎</m:t>
                          </m:r>
                        </m:e>
                        <m:sub>
                          <m:r>
                            <a:rPr lang="en-US" altLang="ja-JP" sz="1400" b="0" i="1" smtClean="0">
                              <a:latin typeface="Cambria Math" panose="02040503050406030204" pitchFamily="18" charset="0"/>
                            </a:rPr>
                            <m:t>2</m:t>
                          </m:r>
                        </m:sub>
                      </m:sSub>
                      <m:r>
                        <a:rPr lang="en-US" altLang="ja-JP" sz="1400" b="0" i="1" smtClean="0">
                          <a:latin typeface="Cambria Math" panose="02040503050406030204" pitchFamily="18" charset="0"/>
                        </a:rPr>
                        <m:t>,</m:t>
                      </m:r>
                      <m:sSub>
                        <m:sSubPr>
                          <m:ctrlPr>
                            <a:rPr lang="en-US" altLang="ja-JP" sz="1400" i="1" smtClean="0">
                              <a:latin typeface="Cambria Math" panose="02040503050406030204" pitchFamily="18" charset="0"/>
                            </a:rPr>
                          </m:ctrlPr>
                        </m:sSubPr>
                        <m:e>
                          <m:r>
                            <a:rPr lang="en-US" altLang="ja-JP" sz="1400" b="0" i="1" smtClean="0">
                              <a:latin typeface="Cambria Math" panose="02040503050406030204" pitchFamily="18" charset="0"/>
                            </a:rPr>
                            <m:t>𝑎</m:t>
                          </m:r>
                        </m:e>
                        <m:sub>
                          <m:r>
                            <a:rPr lang="en-US" altLang="ja-JP" sz="1400" b="0" i="1" smtClean="0">
                              <a:latin typeface="Cambria Math" panose="02040503050406030204" pitchFamily="18" charset="0"/>
                            </a:rPr>
                            <m:t>3</m:t>
                          </m:r>
                        </m:sub>
                      </m:sSub>
                      <m:r>
                        <a:rPr lang="en-US" altLang="ja-JP" sz="1400" b="0" i="1" smtClean="0">
                          <a:latin typeface="Cambria Math" panose="02040503050406030204" pitchFamily="18" charset="0"/>
                        </a:rPr>
                        <m:t>, </m:t>
                      </m:r>
                      <m:r>
                        <a:rPr lang="ja-JP" altLang="en-US" sz="1400" i="1" smtClean="0">
                          <a:latin typeface="Cambria Math" panose="02040503050406030204" pitchFamily="18" charset="0"/>
                        </a:rPr>
                        <m:t>　</m:t>
                      </m:r>
                      <m:r>
                        <a:rPr lang="en-US" altLang="ja-JP" sz="1400" b="0" i="1" smtClean="0">
                          <a:latin typeface="Cambria Math" panose="02040503050406030204" pitchFamily="18" charset="0"/>
                        </a:rPr>
                        <m:t>}</m:t>
                      </m:r>
                    </m:oMath>
                  </m:oMathPara>
                </a14:m>
                <a:endParaRPr kumimoji="1" lang="ja-JP" altLang="en-US" sz="1600" dirty="0"/>
              </a:p>
            </p:txBody>
          </p:sp>
        </mc:Choice>
        <mc:Fallback xmlns="">
          <p:sp>
            <p:nvSpPr>
              <p:cNvPr id="356" name="テキスト ボックス 355"/>
              <p:cNvSpPr txBox="1">
                <a:spLocks noRot="1" noChangeAspect="1" noMove="1" noResize="1" noEditPoints="1" noAdjustHandles="1" noChangeArrowheads="1" noChangeShapeType="1" noTextEdit="1"/>
              </p:cNvSpPr>
              <p:nvPr/>
            </p:nvSpPr>
            <p:spPr>
              <a:xfrm>
                <a:off x="3592807" y="2264546"/>
                <a:ext cx="1089016" cy="251544"/>
              </a:xfrm>
              <a:prstGeom prst="rect">
                <a:avLst/>
              </a:prstGeom>
              <a:blipFill>
                <a:blip r:embed="rId5"/>
                <a:stretch>
                  <a:fillRect l="-3352" r="-2793" b="-28571"/>
                </a:stretch>
              </a:blipFill>
            </p:spPr>
            <p:txBody>
              <a:bodyPr/>
              <a:lstStyle/>
              <a:p>
                <a:r>
                  <a:rPr lang="ja-JP" altLang="en-US">
                    <a:noFill/>
                  </a:rPr>
                  <a:t> </a:t>
                </a:r>
              </a:p>
            </p:txBody>
          </p:sp>
        </mc:Fallback>
      </mc:AlternateContent>
      <p:sp>
        <p:nvSpPr>
          <p:cNvPr id="357" name="テキスト ボックス 356"/>
          <p:cNvSpPr txBox="1"/>
          <p:nvPr/>
        </p:nvSpPr>
        <p:spPr>
          <a:xfrm>
            <a:off x="4359265" y="2339677"/>
            <a:ext cx="325730" cy="261610"/>
          </a:xfrm>
          <a:prstGeom prst="rect">
            <a:avLst/>
          </a:prstGeom>
          <a:noFill/>
        </p:spPr>
        <p:txBody>
          <a:bodyPr wrap="none" rtlCol="0">
            <a:spAutoFit/>
          </a:bodyPr>
          <a:lstStyle/>
          <a:p>
            <a:r>
              <a:rPr kumimoji="1" lang="ja-JP" altLang="en-US" sz="1100" dirty="0" smtClean="0"/>
              <a:t>・・</a:t>
            </a:r>
            <a:endParaRPr kumimoji="1" lang="ja-JP" altLang="en-US" sz="1100" dirty="0"/>
          </a:p>
        </p:txBody>
      </p:sp>
      <p:sp>
        <p:nvSpPr>
          <p:cNvPr id="358" name="テキスト ボックス 357"/>
          <p:cNvSpPr txBox="1"/>
          <p:nvPr/>
        </p:nvSpPr>
        <p:spPr>
          <a:xfrm>
            <a:off x="3980764" y="3377953"/>
            <a:ext cx="400110" cy="361637"/>
          </a:xfrm>
          <a:prstGeom prst="rect">
            <a:avLst/>
          </a:prstGeom>
          <a:noFill/>
        </p:spPr>
        <p:txBody>
          <a:bodyPr vert="eaVert" wrap="none" rtlCol="0">
            <a:spAutoFit/>
          </a:bodyPr>
          <a:lstStyle/>
          <a:p>
            <a:r>
              <a:rPr kumimoji="1" lang="ja-JP" altLang="en-US" sz="1400" dirty="0" smtClean="0"/>
              <a:t>・・・</a:t>
            </a:r>
            <a:endParaRPr kumimoji="1" lang="ja-JP" altLang="en-US" sz="1400" dirty="0"/>
          </a:p>
        </p:txBody>
      </p:sp>
      <p:grpSp>
        <p:nvGrpSpPr>
          <p:cNvPr id="359" name="グループ化 358"/>
          <p:cNvGrpSpPr/>
          <p:nvPr/>
        </p:nvGrpSpPr>
        <p:grpSpPr>
          <a:xfrm>
            <a:off x="5024476" y="2191555"/>
            <a:ext cx="1005404" cy="2689682"/>
            <a:chOff x="6159664" y="2248748"/>
            <a:chExt cx="1005404" cy="2689682"/>
          </a:xfrm>
        </p:grpSpPr>
        <p:grpSp>
          <p:nvGrpSpPr>
            <p:cNvPr id="360" name="グループ化 359"/>
            <p:cNvGrpSpPr/>
            <p:nvPr/>
          </p:nvGrpSpPr>
          <p:grpSpPr>
            <a:xfrm>
              <a:off x="6159664" y="2248748"/>
              <a:ext cx="1005404" cy="2689682"/>
              <a:chOff x="5894775" y="1856483"/>
              <a:chExt cx="1005404" cy="2689682"/>
            </a:xfrm>
          </p:grpSpPr>
          <p:sp>
            <p:nvSpPr>
              <p:cNvPr id="362" name="正方形/長方形 361"/>
              <p:cNvSpPr/>
              <p:nvPr/>
            </p:nvSpPr>
            <p:spPr>
              <a:xfrm>
                <a:off x="5894775" y="4207611"/>
                <a:ext cx="1005404" cy="338554"/>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600" dirty="0">
                    <a:latin typeface="+mn-ea"/>
                    <a:ea typeface="+mn-ea"/>
                  </a:rPr>
                  <a:t>クラスタ</a:t>
                </a:r>
                <a:endParaRPr kumimoji="1" lang="en-US" altLang="ja-JP" sz="1600" dirty="0">
                  <a:latin typeface="+mn-ea"/>
                  <a:ea typeface="+mn-ea"/>
                </a:endParaRPr>
              </a:p>
            </p:txBody>
          </p:sp>
          <p:sp>
            <p:nvSpPr>
              <p:cNvPr id="363" name="角丸四角形 362"/>
              <p:cNvSpPr/>
              <p:nvPr/>
            </p:nvSpPr>
            <p:spPr>
              <a:xfrm>
                <a:off x="5922937" y="3567635"/>
                <a:ext cx="868891" cy="523772"/>
              </a:xfrm>
              <a:prstGeom prst="roundRect">
                <a:avLst/>
              </a:prstGeom>
              <a:solidFill>
                <a:schemeClr val="accent2">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r>
                  <a:rPr lang="ja-JP" altLang="en-US" sz="1200" dirty="0" smtClean="0">
                    <a:solidFill>
                      <a:schemeClr val="tx1"/>
                    </a:solidFill>
                    <a:latin typeface="ＭＳ Ｐゴシック" panose="020B0600070205080204" pitchFamily="50" charset="-128"/>
                    <a:ea typeface="ＭＳ Ｐゴシック" panose="020B0600070205080204" pitchFamily="50" charset="-128"/>
                  </a:rPr>
                  <a:t>ブロック</a:t>
                </a:r>
                <a:r>
                  <a:rPr lang="en-US" altLang="ja-JP" sz="1200" dirty="0" smtClean="0">
                    <a:solidFill>
                      <a:schemeClr val="tx1"/>
                    </a:solidFill>
                    <a:latin typeface="ＭＳ Ｐゴシック" panose="020B0600070205080204" pitchFamily="50" charset="-128"/>
                    <a:ea typeface="ＭＳ Ｐゴシック" panose="020B0600070205080204" pitchFamily="50" charset="-128"/>
                  </a:rPr>
                  <a:t>D</a:t>
                </a:r>
              </a:p>
              <a:p>
                <a:pPr algn="ctr"/>
                <a:r>
                  <a:rPr lang="ja-JP" altLang="en-US" sz="1200" dirty="0" smtClean="0">
                    <a:solidFill>
                      <a:schemeClr val="tx1"/>
                    </a:solidFill>
                    <a:latin typeface="ＭＳ Ｐゴシック" panose="020B0600070205080204" pitchFamily="50" charset="-128"/>
                    <a:ea typeface="ＭＳ Ｐゴシック" panose="020B0600070205080204" pitchFamily="50" charset="-128"/>
                  </a:rPr>
                  <a:t>ブロック</a:t>
                </a:r>
                <a:r>
                  <a:rPr lang="en-US" altLang="ja-JP" sz="1200" dirty="0" smtClean="0">
                    <a:solidFill>
                      <a:schemeClr val="tx1"/>
                    </a:solidFill>
                    <a:latin typeface="ＭＳ Ｐゴシック" panose="020B0600070205080204" pitchFamily="50" charset="-128"/>
                    <a:ea typeface="ＭＳ Ｐゴシック" panose="020B0600070205080204" pitchFamily="50" charset="-128"/>
                  </a:rPr>
                  <a:t>E</a:t>
                </a:r>
              </a:p>
              <a:p>
                <a:pPr algn="ctr"/>
                <a:r>
                  <a:rPr kumimoji="1" lang="ja-JP" altLang="en-US" sz="1200" dirty="0" smtClean="0">
                    <a:solidFill>
                      <a:schemeClr val="tx1"/>
                    </a:solidFill>
                    <a:latin typeface="ＭＳ Ｐゴシック" panose="020B0600070205080204" pitchFamily="50" charset="-128"/>
                    <a:ea typeface="ＭＳ Ｐゴシック" panose="020B0600070205080204" pitchFamily="50" charset="-128"/>
                  </a:rPr>
                  <a:t>ブロック</a:t>
                </a:r>
                <a:r>
                  <a:rPr lang="en-US" altLang="ja-JP" sz="1200" dirty="0">
                    <a:solidFill>
                      <a:schemeClr val="tx1"/>
                    </a:solidFill>
                    <a:latin typeface="ＭＳ Ｐゴシック" panose="020B0600070205080204" pitchFamily="50" charset="-128"/>
                    <a:ea typeface="ＭＳ Ｐゴシック" panose="020B0600070205080204" pitchFamily="50" charset="-128"/>
                  </a:rPr>
                  <a:t>F</a:t>
                </a:r>
                <a:endParaRPr kumimoji="1" lang="ja-JP" altLang="en-US" sz="1200" dirty="0">
                  <a:solidFill>
                    <a:schemeClr val="tx1"/>
                  </a:solidFill>
                  <a:latin typeface="ＭＳ Ｐゴシック" panose="020B0600070205080204" pitchFamily="50" charset="-128"/>
                  <a:ea typeface="ＭＳ Ｐゴシック" panose="020B0600070205080204" pitchFamily="50" charset="-128"/>
                </a:endParaRPr>
              </a:p>
            </p:txBody>
          </p:sp>
          <p:sp>
            <p:nvSpPr>
              <p:cNvPr id="364" name="角丸四角形 363"/>
              <p:cNvSpPr/>
              <p:nvPr/>
            </p:nvSpPr>
            <p:spPr>
              <a:xfrm>
                <a:off x="5922937" y="1856483"/>
                <a:ext cx="865551" cy="386668"/>
              </a:xfrm>
              <a:prstGeom prst="roundRect">
                <a:avLst/>
              </a:prstGeom>
              <a:solidFill>
                <a:schemeClr val="accent2">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r>
                  <a:rPr lang="ja-JP" altLang="en-US" sz="1200" dirty="0">
                    <a:solidFill>
                      <a:schemeClr val="tx1"/>
                    </a:solidFill>
                    <a:latin typeface="ＭＳ Ｐゴシック" panose="020B0600070205080204" pitchFamily="50" charset="-128"/>
                    <a:ea typeface="ＭＳ Ｐゴシック" panose="020B0600070205080204" pitchFamily="50" charset="-128"/>
                  </a:rPr>
                  <a:t>ブロック</a:t>
                </a:r>
                <a:r>
                  <a:rPr kumimoji="1" lang="en-US" altLang="ja-JP" sz="1200" dirty="0" smtClean="0">
                    <a:solidFill>
                      <a:schemeClr val="tx1"/>
                    </a:solidFill>
                    <a:latin typeface="ＭＳ Ｐゴシック" panose="020B0600070205080204" pitchFamily="50" charset="-128"/>
                    <a:ea typeface="ＭＳ Ｐゴシック" panose="020B0600070205080204" pitchFamily="50" charset="-128"/>
                  </a:rPr>
                  <a:t>A</a:t>
                </a:r>
                <a:endParaRPr lang="en-US" altLang="ja-JP" sz="1200" dirty="0" smtClean="0">
                  <a:solidFill>
                    <a:schemeClr val="tx1"/>
                  </a:solidFill>
                  <a:latin typeface="ＭＳ Ｐゴシック" panose="020B0600070205080204" pitchFamily="50" charset="-128"/>
                  <a:ea typeface="ＭＳ Ｐゴシック" panose="020B0600070205080204" pitchFamily="50" charset="-128"/>
                </a:endParaRPr>
              </a:p>
              <a:p>
                <a:pPr algn="ctr"/>
                <a:r>
                  <a:rPr kumimoji="1" lang="ja-JP" altLang="en-US" sz="1200" dirty="0" smtClean="0">
                    <a:solidFill>
                      <a:schemeClr val="tx1"/>
                    </a:solidFill>
                    <a:latin typeface="ＭＳ Ｐゴシック" panose="020B0600070205080204" pitchFamily="50" charset="-128"/>
                    <a:ea typeface="ＭＳ Ｐゴシック" panose="020B0600070205080204" pitchFamily="50" charset="-128"/>
                  </a:rPr>
                  <a:t>ブロック</a:t>
                </a:r>
                <a:r>
                  <a:rPr kumimoji="1" lang="en-US" altLang="ja-JP" sz="1200" dirty="0" smtClean="0">
                    <a:solidFill>
                      <a:schemeClr val="tx1"/>
                    </a:solidFill>
                    <a:latin typeface="ＭＳ Ｐゴシック" panose="020B0600070205080204" pitchFamily="50" charset="-128"/>
                    <a:ea typeface="ＭＳ Ｐゴシック" panose="020B0600070205080204" pitchFamily="50" charset="-128"/>
                  </a:rPr>
                  <a:t>B</a:t>
                </a:r>
                <a:endParaRPr kumimoji="1" lang="ja-JP" altLang="en-US" sz="1200" dirty="0">
                  <a:solidFill>
                    <a:schemeClr val="tx1"/>
                  </a:solidFill>
                  <a:latin typeface="ＭＳ Ｐゴシック" panose="020B0600070205080204" pitchFamily="50" charset="-128"/>
                  <a:ea typeface="ＭＳ Ｐゴシック" panose="020B0600070205080204" pitchFamily="50" charset="-128"/>
                </a:endParaRPr>
              </a:p>
            </p:txBody>
          </p:sp>
          <p:sp>
            <p:nvSpPr>
              <p:cNvPr id="365" name="角丸四角形 364"/>
              <p:cNvSpPr/>
              <p:nvPr/>
            </p:nvSpPr>
            <p:spPr>
              <a:xfrm>
                <a:off x="5931548" y="2337410"/>
                <a:ext cx="865551" cy="544882"/>
              </a:xfrm>
              <a:prstGeom prst="roundRect">
                <a:avLst/>
              </a:prstGeom>
              <a:solidFill>
                <a:schemeClr val="accent2">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r>
                  <a:rPr lang="ja-JP" altLang="en-US" sz="1200" dirty="0" smtClean="0">
                    <a:solidFill>
                      <a:schemeClr val="tx1"/>
                    </a:solidFill>
                    <a:latin typeface="ＭＳ Ｐゴシック" panose="020B0600070205080204" pitchFamily="50" charset="-128"/>
                    <a:ea typeface="ＭＳ Ｐゴシック" panose="020B0600070205080204" pitchFamily="50" charset="-128"/>
                  </a:rPr>
                  <a:t>ブロック</a:t>
                </a:r>
                <a:r>
                  <a:rPr lang="en-US" altLang="ja-JP" sz="1200" dirty="0" smtClean="0">
                    <a:solidFill>
                      <a:schemeClr val="tx1"/>
                    </a:solidFill>
                    <a:latin typeface="ＭＳ Ｐゴシック" panose="020B0600070205080204" pitchFamily="50" charset="-128"/>
                    <a:ea typeface="ＭＳ Ｐゴシック" panose="020B0600070205080204" pitchFamily="50" charset="-128"/>
                  </a:rPr>
                  <a:t>B</a:t>
                </a:r>
              </a:p>
              <a:p>
                <a:pPr algn="ctr"/>
                <a:r>
                  <a:rPr kumimoji="1" lang="ja-JP" altLang="en-US" sz="1200" dirty="0" smtClean="0">
                    <a:solidFill>
                      <a:schemeClr val="tx1"/>
                    </a:solidFill>
                    <a:latin typeface="ＭＳ Ｐゴシック" panose="020B0600070205080204" pitchFamily="50" charset="-128"/>
                    <a:ea typeface="ＭＳ Ｐゴシック" panose="020B0600070205080204" pitchFamily="50" charset="-128"/>
                  </a:rPr>
                  <a:t>ブロック</a:t>
                </a:r>
                <a:r>
                  <a:rPr lang="en-US" altLang="ja-JP" sz="1200" dirty="0">
                    <a:solidFill>
                      <a:schemeClr val="tx1"/>
                    </a:solidFill>
                    <a:latin typeface="ＭＳ Ｐゴシック" panose="020B0600070205080204" pitchFamily="50" charset="-128"/>
                    <a:ea typeface="ＭＳ Ｐゴシック" panose="020B0600070205080204" pitchFamily="50" charset="-128"/>
                  </a:rPr>
                  <a:t>C</a:t>
                </a:r>
                <a:r>
                  <a:rPr lang="en-US" altLang="ja-JP" sz="1200" dirty="0" smtClean="0">
                    <a:solidFill>
                      <a:schemeClr val="tx1"/>
                    </a:solidFill>
                    <a:latin typeface="ＭＳ Ｐゴシック" panose="020B0600070205080204" pitchFamily="50" charset="-128"/>
                    <a:ea typeface="ＭＳ Ｐゴシック" panose="020B0600070205080204" pitchFamily="50" charset="-128"/>
                  </a:rPr>
                  <a:t/>
                </a:r>
                <a:br>
                  <a:rPr lang="en-US" altLang="ja-JP" sz="1200" dirty="0" smtClean="0">
                    <a:solidFill>
                      <a:schemeClr val="tx1"/>
                    </a:solidFill>
                    <a:latin typeface="ＭＳ Ｐゴシック" panose="020B0600070205080204" pitchFamily="50" charset="-128"/>
                    <a:ea typeface="ＭＳ Ｐゴシック" panose="020B0600070205080204" pitchFamily="50" charset="-128"/>
                  </a:rPr>
                </a:br>
                <a:r>
                  <a:rPr lang="ja-JP" altLang="en-US" sz="1200" dirty="0" smtClean="0">
                    <a:solidFill>
                      <a:schemeClr val="tx1"/>
                    </a:solidFill>
                    <a:latin typeface="ＭＳ Ｐゴシック" panose="020B0600070205080204" pitchFamily="50" charset="-128"/>
                    <a:ea typeface="ＭＳ Ｐゴシック" panose="020B0600070205080204" pitchFamily="50" charset="-128"/>
                  </a:rPr>
                  <a:t>ブロック</a:t>
                </a:r>
                <a:r>
                  <a:rPr lang="en-US" altLang="ja-JP" sz="1200" dirty="0" smtClean="0">
                    <a:solidFill>
                      <a:schemeClr val="tx1"/>
                    </a:solidFill>
                    <a:latin typeface="ＭＳ Ｐゴシック" panose="020B0600070205080204" pitchFamily="50" charset="-128"/>
                    <a:ea typeface="ＭＳ Ｐゴシック" panose="020B0600070205080204" pitchFamily="50" charset="-128"/>
                  </a:rPr>
                  <a:t>E</a:t>
                </a:r>
                <a:endParaRPr kumimoji="1" lang="ja-JP" altLang="en-US" sz="1200" dirty="0">
                  <a:solidFill>
                    <a:schemeClr val="tx1"/>
                  </a:solidFill>
                  <a:latin typeface="ＭＳ Ｐゴシック" panose="020B0600070205080204" pitchFamily="50" charset="-128"/>
                  <a:ea typeface="ＭＳ Ｐゴシック" panose="020B0600070205080204" pitchFamily="50" charset="-128"/>
                </a:endParaRPr>
              </a:p>
            </p:txBody>
          </p:sp>
        </p:grpSp>
        <p:sp>
          <p:nvSpPr>
            <p:cNvPr id="361" name="テキスト ボックス 360"/>
            <p:cNvSpPr txBox="1"/>
            <p:nvPr/>
          </p:nvSpPr>
          <p:spPr>
            <a:xfrm>
              <a:off x="6429157" y="3478061"/>
              <a:ext cx="400110" cy="361637"/>
            </a:xfrm>
            <a:prstGeom prst="rect">
              <a:avLst/>
            </a:prstGeom>
            <a:noFill/>
          </p:spPr>
          <p:txBody>
            <a:bodyPr vert="eaVert" wrap="none" rtlCol="0">
              <a:spAutoFit/>
            </a:bodyPr>
            <a:lstStyle/>
            <a:p>
              <a:r>
                <a:rPr kumimoji="1" lang="ja-JP" altLang="en-US" sz="1400" dirty="0" smtClean="0"/>
                <a:t>・・・</a:t>
              </a:r>
              <a:endParaRPr kumimoji="1" lang="ja-JP" altLang="en-US" sz="1400" dirty="0"/>
            </a:p>
          </p:txBody>
        </p:sp>
      </p:grpSp>
      <p:cxnSp>
        <p:nvCxnSpPr>
          <p:cNvPr id="366" name="直線矢印コネクタ 365"/>
          <p:cNvCxnSpPr>
            <a:stCxn id="364" idx="3"/>
          </p:cNvCxnSpPr>
          <p:nvPr/>
        </p:nvCxnSpPr>
        <p:spPr>
          <a:xfrm>
            <a:off x="5918189" y="2384889"/>
            <a:ext cx="317081" cy="209542"/>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68" name="直線矢印コネクタ 367"/>
          <p:cNvCxnSpPr>
            <a:stCxn id="356" idx="3"/>
            <a:endCxn id="364" idx="1"/>
          </p:cNvCxnSpPr>
          <p:nvPr/>
        </p:nvCxnSpPr>
        <p:spPr>
          <a:xfrm flipV="1">
            <a:off x="4681823" y="2384889"/>
            <a:ext cx="370815" cy="5429"/>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70" name="直線矢印コネクタ 369"/>
          <p:cNvCxnSpPr>
            <a:stCxn id="365" idx="3"/>
          </p:cNvCxnSpPr>
          <p:nvPr/>
        </p:nvCxnSpPr>
        <p:spPr>
          <a:xfrm>
            <a:off x="5926800" y="2944923"/>
            <a:ext cx="318172"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378" name="グループ化 377"/>
          <p:cNvGrpSpPr/>
          <p:nvPr/>
        </p:nvGrpSpPr>
        <p:grpSpPr>
          <a:xfrm>
            <a:off x="156841" y="5812736"/>
            <a:ext cx="5424320" cy="821897"/>
            <a:chOff x="-528508" y="5524307"/>
            <a:chExt cx="5470316" cy="821897"/>
          </a:xfrm>
        </p:grpSpPr>
        <p:sp>
          <p:nvSpPr>
            <p:cNvPr id="379" name="テキスト ボックス 378"/>
            <p:cNvSpPr txBox="1"/>
            <p:nvPr/>
          </p:nvSpPr>
          <p:spPr>
            <a:xfrm>
              <a:off x="-506038" y="5545985"/>
              <a:ext cx="5447846" cy="800219"/>
            </a:xfrm>
            <a:prstGeom prst="rect">
              <a:avLst/>
            </a:prstGeom>
            <a:solidFill>
              <a:schemeClr val="bg1"/>
            </a:solidFill>
            <a:ln>
              <a:noFill/>
            </a:ln>
          </p:spPr>
          <p:txBody>
            <a:bodyPr wrap="square" rtlCol="0">
              <a:spAutoFit/>
            </a:bodyPr>
            <a:lstStyle/>
            <a:p>
              <a:pPr marL="177800" indent="-177800">
                <a:spcBef>
                  <a:spcPts val="600"/>
                </a:spcBef>
                <a:spcAft>
                  <a:spcPts val="600"/>
                </a:spcAft>
                <a:buFont typeface="Arial" panose="020B0604020202020204" pitchFamily="34" charset="0"/>
                <a:buChar char="•"/>
              </a:pPr>
              <a:r>
                <a:rPr lang="ja-JP" altLang="en-US" dirty="0">
                  <a:latin typeface="+mn-ea"/>
                  <a:ea typeface="+mn-ea"/>
                </a:rPr>
                <a:t>他のベクトル表現を採用，後のスライドで</a:t>
              </a:r>
              <a:r>
                <a:rPr lang="ja-JP" altLang="en-US" dirty="0" smtClean="0">
                  <a:latin typeface="+mn-ea"/>
                  <a:ea typeface="+mn-ea"/>
                </a:rPr>
                <a:t>説明</a:t>
              </a:r>
              <a:endParaRPr lang="en-US" altLang="ja-JP" dirty="0" smtClean="0">
                <a:latin typeface="+mn-ea"/>
                <a:ea typeface="+mn-ea"/>
              </a:endParaRPr>
            </a:p>
            <a:p>
              <a:pPr marL="177800" indent="-177800">
                <a:spcBef>
                  <a:spcPts val="600"/>
                </a:spcBef>
                <a:spcAft>
                  <a:spcPts val="600"/>
                </a:spcAft>
                <a:buFont typeface="Arial" panose="020B0604020202020204" pitchFamily="34" charset="0"/>
                <a:buChar char="•"/>
              </a:pPr>
              <a:r>
                <a:rPr lang="ja-JP" altLang="en-US" dirty="0" smtClean="0">
                  <a:latin typeface="+mn-ea"/>
                  <a:ea typeface="+mn-ea"/>
                </a:rPr>
                <a:t>クローンペアリストとコードブロック情報を保存</a:t>
              </a:r>
              <a:endParaRPr lang="ja-JP" altLang="en-US" dirty="0">
                <a:latin typeface="+mn-ea"/>
                <a:ea typeface="+mn-ea"/>
              </a:endParaRPr>
            </a:p>
          </p:txBody>
        </p:sp>
        <p:sp>
          <p:nvSpPr>
            <p:cNvPr id="380" name="角丸四角形 379"/>
            <p:cNvSpPr/>
            <p:nvPr/>
          </p:nvSpPr>
          <p:spPr>
            <a:xfrm>
              <a:off x="-528508" y="5524307"/>
              <a:ext cx="5470315" cy="77878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23" name="グループ化 422"/>
          <p:cNvGrpSpPr/>
          <p:nvPr/>
        </p:nvGrpSpPr>
        <p:grpSpPr>
          <a:xfrm>
            <a:off x="7343159" y="1873591"/>
            <a:ext cx="1643361" cy="3084795"/>
            <a:chOff x="7343159" y="1873591"/>
            <a:chExt cx="1643361" cy="3084795"/>
          </a:xfrm>
        </p:grpSpPr>
        <p:sp>
          <p:nvSpPr>
            <p:cNvPr id="375" name="テキスト ボックス 9"/>
            <p:cNvSpPr txBox="1"/>
            <p:nvPr/>
          </p:nvSpPr>
          <p:spPr>
            <a:xfrm>
              <a:off x="7343159" y="4465943"/>
              <a:ext cx="1643361" cy="492443"/>
            </a:xfrm>
            <a:prstGeom prst="rect">
              <a:avLst/>
            </a:prstGeom>
            <a:solidFill>
              <a:schemeClr val="bg1"/>
            </a:solidFill>
          </p:spPr>
          <p:txBody>
            <a:bodyPr wrap="square" lIns="0" tIns="0" rIns="0" bIns="0"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600" dirty="0" smtClean="0">
                  <a:latin typeface="Segoe UI" panose="020B0502040204020203" pitchFamily="34" charset="0"/>
                  <a:ea typeface="メイリオ" panose="020B0604030504040204" pitchFamily="50" charset="-128"/>
                </a:rPr>
                <a:t>コードブロック</a:t>
              </a:r>
              <a:r>
                <a:rPr lang="en-US" altLang="ja-JP" sz="1600" dirty="0" smtClean="0">
                  <a:latin typeface="Segoe UI" panose="020B0502040204020203" pitchFamily="34" charset="0"/>
                  <a:ea typeface="メイリオ" panose="020B0604030504040204" pitchFamily="50" charset="-128"/>
                </a:rPr>
                <a:t/>
              </a:r>
              <a:br>
                <a:rPr lang="en-US" altLang="ja-JP" sz="1600" dirty="0" smtClean="0">
                  <a:latin typeface="Segoe UI" panose="020B0502040204020203" pitchFamily="34" charset="0"/>
                  <a:ea typeface="メイリオ" panose="020B0604030504040204" pitchFamily="50" charset="-128"/>
                </a:rPr>
              </a:br>
              <a:r>
                <a:rPr lang="ja-JP" altLang="en-US" sz="1600" dirty="0" smtClean="0">
                  <a:latin typeface="Segoe UI" panose="020B0502040204020203" pitchFamily="34" charset="0"/>
                  <a:ea typeface="メイリオ" panose="020B0604030504040204" pitchFamily="50" charset="-128"/>
                </a:rPr>
                <a:t>情報</a:t>
              </a:r>
              <a:endParaRPr kumimoji="1" lang="ja-JP" altLang="en-US" sz="1600" dirty="0">
                <a:latin typeface="Segoe UI" panose="020B0502040204020203" pitchFamily="34" charset="0"/>
                <a:ea typeface="メイリオ" panose="020B0604030504040204" pitchFamily="50" charset="-128"/>
              </a:endParaRPr>
            </a:p>
          </p:txBody>
        </p:sp>
        <p:grpSp>
          <p:nvGrpSpPr>
            <p:cNvPr id="399" name="グループ化 398"/>
            <p:cNvGrpSpPr/>
            <p:nvPr/>
          </p:nvGrpSpPr>
          <p:grpSpPr>
            <a:xfrm>
              <a:off x="7614399" y="1873591"/>
              <a:ext cx="1191426" cy="756354"/>
              <a:chOff x="7569711" y="2513687"/>
              <a:chExt cx="1191426" cy="756354"/>
            </a:xfrm>
          </p:grpSpPr>
          <p:sp>
            <p:nvSpPr>
              <p:cNvPr id="397" name="角丸四角形 396"/>
              <p:cNvSpPr/>
              <p:nvPr/>
            </p:nvSpPr>
            <p:spPr>
              <a:xfrm>
                <a:off x="7586663" y="2577490"/>
                <a:ext cx="1133644" cy="67683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391" name="テキスト ボックス 390"/>
                  <p:cNvSpPr txBox="1"/>
                  <p:nvPr/>
                </p:nvSpPr>
                <p:spPr>
                  <a:xfrm>
                    <a:off x="7682282" y="2607672"/>
                    <a:ext cx="938975" cy="21570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1200" b="0" i="1" smtClean="0">
                              <a:latin typeface="Cambria Math" panose="02040503050406030204" pitchFamily="18" charset="0"/>
                            </a:rPr>
                            <m:t>{</m:t>
                          </m:r>
                          <m:sSub>
                            <m:sSubPr>
                              <m:ctrlPr>
                                <a:rPr kumimoji="1" lang="en-US" altLang="ja-JP" sz="1200" b="0" i="1" smtClean="0">
                                  <a:latin typeface="Cambria Math" panose="02040503050406030204" pitchFamily="18" charset="0"/>
                                </a:rPr>
                              </m:ctrlPr>
                            </m:sSubPr>
                            <m:e>
                              <m:r>
                                <a:rPr kumimoji="1" lang="en-US" altLang="ja-JP" sz="1200" b="0" i="1" smtClean="0">
                                  <a:latin typeface="Cambria Math" panose="02040503050406030204" pitchFamily="18" charset="0"/>
                                </a:rPr>
                                <m:t>𝑎</m:t>
                              </m:r>
                            </m:e>
                            <m:sub>
                              <m:r>
                                <a:rPr kumimoji="1" lang="en-US" altLang="ja-JP" sz="1200" b="0" i="1" smtClean="0">
                                  <a:latin typeface="Cambria Math" panose="02040503050406030204" pitchFamily="18" charset="0"/>
                                </a:rPr>
                                <m:t>1</m:t>
                              </m:r>
                            </m:sub>
                          </m:sSub>
                          <m:r>
                            <a:rPr kumimoji="1" lang="en-US" altLang="ja-JP" sz="1200" b="0" i="0" smtClean="0">
                              <a:latin typeface="Cambria Math" panose="02040503050406030204" pitchFamily="18" charset="0"/>
                            </a:rPr>
                            <m:t>,</m:t>
                          </m:r>
                          <m:sSub>
                            <m:sSubPr>
                              <m:ctrlPr>
                                <a:rPr lang="en-US" altLang="ja-JP" sz="1200" i="1">
                                  <a:latin typeface="Cambria Math" panose="02040503050406030204" pitchFamily="18" charset="0"/>
                                </a:rPr>
                              </m:ctrlPr>
                            </m:sSubPr>
                            <m:e>
                              <m:r>
                                <a:rPr lang="en-US" altLang="ja-JP" sz="1200" b="0" i="1" smtClean="0">
                                  <a:latin typeface="Cambria Math" panose="02040503050406030204" pitchFamily="18" charset="0"/>
                                </a:rPr>
                                <m:t>𝑎</m:t>
                              </m:r>
                            </m:e>
                            <m:sub>
                              <m:r>
                                <a:rPr lang="en-US" altLang="ja-JP" sz="1200" b="0" i="1" smtClean="0">
                                  <a:latin typeface="Cambria Math" panose="02040503050406030204" pitchFamily="18" charset="0"/>
                                </a:rPr>
                                <m:t>2</m:t>
                              </m:r>
                            </m:sub>
                          </m:sSub>
                          <m:r>
                            <a:rPr lang="en-US" altLang="ja-JP" sz="1200" b="0" i="1" smtClean="0">
                              <a:latin typeface="Cambria Math" panose="02040503050406030204" pitchFamily="18" charset="0"/>
                            </a:rPr>
                            <m:t>,</m:t>
                          </m:r>
                          <m:sSub>
                            <m:sSubPr>
                              <m:ctrlPr>
                                <a:rPr lang="en-US" altLang="ja-JP" sz="1200" i="1" smtClean="0">
                                  <a:latin typeface="Cambria Math" panose="02040503050406030204" pitchFamily="18" charset="0"/>
                                </a:rPr>
                              </m:ctrlPr>
                            </m:sSubPr>
                            <m:e>
                              <m:r>
                                <a:rPr lang="en-US" altLang="ja-JP" sz="1200" b="0" i="1" smtClean="0">
                                  <a:latin typeface="Cambria Math" panose="02040503050406030204" pitchFamily="18" charset="0"/>
                                </a:rPr>
                                <m:t>𝑎</m:t>
                              </m:r>
                            </m:e>
                            <m:sub>
                              <m:r>
                                <a:rPr lang="en-US" altLang="ja-JP" sz="1200" b="0" i="1" smtClean="0">
                                  <a:latin typeface="Cambria Math" panose="02040503050406030204" pitchFamily="18" charset="0"/>
                                </a:rPr>
                                <m:t>3</m:t>
                              </m:r>
                            </m:sub>
                          </m:sSub>
                          <m:r>
                            <a:rPr lang="en-US" altLang="ja-JP" sz="1200" b="0" i="1" smtClean="0">
                              <a:latin typeface="Cambria Math" panose="02040503050406030204" pitchFamily="18" charset="0"/>
                            </a:rPr>
                            <m:t> , </m:t>
                          </m:r>
                          <m:r>
                            <a:rPr lang="ja-JP" altLang="en-US" sz="1200" i="1" smtClean="0">
                              <a:latin typeface="Cambria Math" panose="02040503050406030204" pitchFamily="18" charset="0"/>
                            </a:rPr>
                            <m:t>　</m:t>
                          </m:r>
                          <m:r>
                            <a:rPr lang="en-US" altLang="ja-JP" sz="1200" b="0" i="1" smtClean="0">
                              <a:latin typeface="Cambria Math" panose="02040503050406030204" pitchFamily="18" charset="0"/>
                            </a:rPr>
                            <m:t>}</m:t>
                          </m:r>
                        </m:oMath>
                      </m:oMathPara>
                    </a14:m>
                    <a:endParaRPr kumimoji="1" lang="ja-JP" altLang="en-US" sz="1400" dirty="0"/>
                  </a:p>
                </p:txBody>
              </p:sp>
            </mc:Choice>
            <mc:Fallback xmlns="">
              <p:sp>
                <p:nvSpPr>
                  <p:cNvPr id="391" name="テキスト ボックス 390"/>
                  <p:cNvSpPr txBox="1">
                    <a:spLocks noRot="1" noChangeAspect="1" noMove="1" noResize="1" noEditPoints="1" noAdjustHandles="1" noChangeArrowheads="1" noChangeShapeType="1" noTextEdit="1"/>
                  </p:cNvSpPr>
                  <p:nvPr/>
                </p:nvSpPr>
                <p:spPr>
                  <a:xfrm>
                    <a:off x="7682282" y="2607672"/>
                    <a:ext cx="938975" cy="215700"/>
                  </a:xfrm>
                  <a:prstGeom prst="rect">
                    <a:avLst/>
                  </a:prstGeom>
                  <a:blipFill>
                    <a:blip r:embed="rId6"/>
                    <a:stretch>
                      <a:fillRect l="-5844" r="-5195" b="-34286"/>
                    </a:stretch>
                  </a:blipFill>
                </p:spPr>
                <p:txBody>
                  <a:bodyPr/>
                  <a:lstStyle/>
                  <a:p>
                    <a:r>
                      <a:rPr lang="ja-JP" altLang="en-US">
                        <a:noFill/>
                      </a:rPr>
                      <a:t> </a:t>
                    </a:r>
                  </a:p>
                </p:txBody>
              </p:sp>
            </mc:Fallback>
          </mc:AlternateContent>
          <p:sp>
            <p:nvSpPr>
              <p:cNvPr id="392" name="テキスト ボックス 391"/>
              <p:cNvSpPr txBox="1"/>
              <p:nvPr/>
            </p:nvSpPr>
            <p:spPr>
              <a:xfrm>
                <a:off x="8328272" y="2658111"/>
                <a:ext cx="312906" cy="246221"/>
              </a:xfrm>
              <a:prstGeom prst="rect">
                <a:avLst/>
              </a:prstGeom>
              <a:noFill/>
            </p:spPr>
            <p:txBody>
              <a:bodyPr wrap="none" rtlCol="0">
                <a:spAutoFit/>
              </a:bodyPr>
              <a:lstStyle/>
              <a:p>
                <a:r>
                  <a:rPr kumimoji="1" lang="ja-JP" altLang="en-US" sz="1000" dirty="0" smtClean="0"/>
                  <a:t>・・</a:t>
                </a:r>
                <a:endParaRPr kumimoji="1" lang="ja-JP" altLang="en-US" sz="1000" dirty="0"/>
              </a:p>
            </p:txBody>
          </p:sp>
          <p:sp>
            <p:nvSpPr>
              <p:cNvPr id="393" name="正方形/長方形 392"/>
              <p:cNvSpPr/>
              <p:nvPr/>
            </p:nvSpPr>
            <p:spPr>
              <a:xfrm>
                <a:off x="7569711" y="3016125"/>
                <a:ext cx="1133645" cy="253916"/>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kumimoji="1" lang="ja-JP" altLang="en-US" sz="1050" dirty="0" smtClean="0">
                    <a:latin typeface="+mn-ea"/>
                    <a:ea typeface="+mn-ea"/>
                  </a:rPr>
                  <a:t>位置：</a:t>
                </a:r>
                <a:r>
                  <a:rPr lang="en-US" altLang="ja-JP" sz="1050" dirty="0" smtClean="0">
                    <a:latin typeface="+mn-ea"/>
                    <a:ea typeface="+mn-ea"/>
                  </a:rPr>
                  <a:t>2~8</a:t>
                </a:r>
                <a:r>
                  <a:rPr lang="ja-JP" altLang="en-US" sz="1050" dirty="0" smtClean="0">
                    <a:latin typeface="+mn-ea"/>
                    <a:ea typeface="+mn-ea"/>
                  </a:rPr>
                  <a:t>行目</a:t>
                </a:r>
                <a:endParaRPr kumimoji="1" lang="en-US" altLang="ja-JP" sz="1050" dirty="0">
                  <a:latin typeface="+mn-ea"/>
                  <a:ea typeface="+mn-ea"/>
                </a:endParaRPr>
              </a:p>
            </p:txBody>
          </p:sp>
          <p:sp>
            <p:nvSpPr>
              <p:cNvPr id="394" name="正方形/長方形 393"/>
              <p:cNvSpPr/>
              <p:nvPr/>
            </p:nvSpPr>
            <p:spPr>
              <a:xfrm>
                <a:off x="7572991" y="2836647"/>
                <a:ext cx="1188146" cy="253916"/>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050" dirty="0">
                    <a:latin typeface="+mn-ea"/>
                    <a:ea typeface="+mn-ea"/>
                  </a:rPr>
                  <a:t>パス</a:t>
                </a:r>
                <a:r>
                  <a:rPr kumimoji="1" lang="ja-JP" altLang="en-US" sz="1050" dirty="0" smtClean="0">
                    <a:latin typeface="+mn-ea"/>
                    <a:ea typeface="+mn-ea"/>
                  </a:rPr>
                  <a:t>：</a:t>
                </a:r>
                <a:r>
                  <a:rPr lang="en-US" altLang="ja-JP" sz="1050" dirty="0" err="1" smtClean="0">
                    <a:latin typeface="+mn-ea"/>
                    <a:ea typeface="+mn-ea"/>
                  </a:rPr>
                  <a:t>hoge</a:t>
                </a:r>
                <a:r>
                  <a:rPr lang="en-US" altLang="ja-JP" sz="1050" dirty="0" smtClean="0">
                    <a:latin typeface="+mn-ea"/>
                    <a:ea typeface="+mn-ea"/>
                  </a:rPr>
                  <a:t>\</a:t>
                </a:r>
                <a:r>
                  <a:rPr lang="en-US" altLang="ja-JP" sz="1050" dirty="0" err="1" smtClean="0">
                    <a:latin typeface="+mn-ea"/>
                    <a:ea typeface="+mn-ea"/>
                  </a:rPr>
                  <a:t>a.c</a:t>
                </a:r>
                <a:endParaRPr kumimoji="1" lang="en-US" altLang="ja-JP" sz="1050" dirty="0">
                  <a:latin typeface="+mn-ea"/>
                  <a:ea typeface="+mn-ea"/>
                </a:endParaRPr>
              </a:p>
            </p:txBody>
          </p:sp>
          <p:sp>
            <p:nvSpPr>
              <p:cNvPr id="390" name="正方形/長方形 389"/>
              <p:cNvSpPr/>
              <p:nvPr/>
            </p:nvSpPr>
            <p:spPr>
              <a:xfrm>
                <a:off x="7834303" y="2513687"/>
                <a:ext cx="629981" cy="161583"/>
              </a:xfrm>
              <a:prstGeom prst="rect">
                <a:avLst/>
              </a:prstGeom>
              <a:solidFill>
                <a:schemeClr val="bg1"/>
              </a:solidFill>
            </p:spPr>
            <p:txBody>
              <a:bodyPr wrap="none" lIns="0" tIns="0" rIns="0" bIns="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050" dirty="0" smtClean="0">
                    <a:latin typeface="+mn-ea"/>
                    <a:ea typeface="+mn-ea"/>
                  </a:rPr>
                  <a:t>ブロック</a:t>
                </a:r>
                <a:r>
                  <a:rPr lang="en-US" altLang="ja-JP" sz="1050" dirty="0" smtClean="0">
                    <a:latin typeface="+mn-ea"/>
                    <a:ea typeface="+mn-ea"/>
                  </a:rPr>
                  <a:t>A</a:t>
                </a:r>
                <a:endParaRPr kumimoji="1" lang="en-US" altLang="ja-JP" sz="1050" dirty="0">
                  <a:latin typeface="+mn-ea"/>
                  <a:ea typeface="+mn-ea"/>
                </a:endParaRPr>
              </a:p>
            </p:txBody>
          </p:sp>
        </p:grpSp>
        <p:grpSp>
          <p:nvGrpSpPr>
            <p:cNvPr id="400" name="グループ化 399"/>
            <p:cNvGrpSpPr/>
            <p:nvPr/>
          </p:nvGrpSpPr>
          <p:grpSpPr>
            <a:xfrm>
              <a:off x="7614399" y="2687188"/>
              <a:ext cx="1193029" cy="756354"/>
              <a:chOff x="7569711" y="2513687"/>
              <a:chExt cx="1193029" cy="756354"/>
            </a:xfrm>
          </p:grpSpPr>
          <p:sp>
            <p:nvSpPr>
              <p:cNvPr id="401" name="角丸四角形 400"/>
              <p:cNvSpPr/>
              <p:nvPr/>
            </p:nvSpPr>
            <p:spPr>
              <a:xfrm>
                <a:off x="7586663" y="2577490"/>
                <a:ext cx="1133644" cy="67683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402" name="テキスト ボックス 401"/>
                  <p:cNvSpPr txBox="1"/>
                  <p:nvPr/>
                </p:nvSpPr>
                <p:spPr>
                  <a:xfrm>
                    <a:off x="7682282" y="2607672"/>
                    <a:ext cx="919547" cy="21570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1200" b="0" i="1" smtClean="0">
                              <a:latin typeface="Cambria Math" panose="02040503050406030204" pitchFamily="18" charset="0"/>
                            </a:rPr>
                            <m:t>{</m:t>
                          </m:r>
                          <m:sSub>
                            <m:sSubPr>
                              <m:ctrlPr>
                                <a:rPr kumimoji="1" lang="en-US" altLang="ja-JP" sz="1200" b="0" i="1" smtClean="0">
                                  <a:latin typeface="Cambria Math" panose="02040503050406030204" pitchFamily="18" charset="0"/>
                                </a:rPr>
                              </m:ctrlPr>
                            </m:sSubPr>
                            <m:e>
                              <m:r>
                                <a:rPr kumimoji="1" lang="en-US" altLang="ja-JP" sz="1200" b="0" i="1" smtClean="0">
                                  <a:latin typeface="Cambria Math" panose="02040503050406030204" pitchFamily="18" charset="0"/>
                                </a:rPr>
                                <m:t>𝑏</m:t>
                              </m:r>
                            </m:e>
                            <m:sub>
                              <m:r>
                                <a:rPr kumimoji="1" lang="en-US" altLang="ja-JP" sz="1200" b="0" i="1" smtClean="0">
                                  <a:latin typeface="Cambria Math" panose="02040503050406030204" pitchFamily="18" charset="0"/>
                                </a:rPr>
                                <m:t>1</m:t>
                              </m:r>
                            </m:sub>
                          </m:sSub>
                          <m:r>
                            <a:rPr kumimoji="1" lang="en-US" altLang="ja-JP" sz="1200" b="0" i="0" smtClean="0">
                              <a:latin typeface="Cambria Math" panose="02040503050406030204" pitchFamily="18" charset="0"/>
                            </a:rPr>
                            <m:t>,</m:t>
                          </m:r>
                          <m:sSub>
                            <m:sSubPr>
                              <m:ctrlPr>
                                <a:rPr lang="en-US" altLang="ja-JP" sz="1200" i="1">
                                  <a:latin typeface="Cambria Math" panose="02040503050406030204" pitchFamily="18" charset="0"/>
                                </a:rPr>
                              </m:ctrlPr>
                            </m:sSubPr>
                            <m:e>
                              <m:r>
                                <a:rPr lang="en-US" altLang="ja-JP" sz="1200" b="0" i="1" smtClean="0">
                                  <a:latin typeface="Cambria Math" panose="02040503050406030204" pitchFamily="18" charset="0"/>
                                </a:rPr>
                                <m:t>𝑏</m:t>
                              </m:r>
                            </m:e>
                            <m:sub>
                              <m:r>
                                <a:rPr lang="en-US" altLang="ja-JP" sz="1200" b="0" i="1" smtClean="0">
                                  <a:latin typeface="Cambria Math" panose="02040503050406030204" pitchFamily="18" charset="0"/>
                                </a:rPr>
                                <m:t>2</m:t>
                              </m:r>
                            </m:sub>
                          </m:sSub>
                          <m:r>
                            <a:rPr lang="en-US" altLang="ja-JP" sz="1200" b="0" i="1" smtClean="0">
                              <a:latin typeface="Cambria Math" panose="02040503050406030204" pitchFamily="18" charset="0"/>
                            </a:rPr>
                            <m:t>,</m:t>
                          </m:r>
                          <m:sSub>
                            <m:sSubPr>
                              <m:ctrlPr>
                                <a:rPr lang="en-US" altLang="ja-JP" sz="1200" i="1" smtClean="0">
                                  <a:latin typeface="Cambria Math" panose="02040503050406030204" pitchFamily="18" charset="0"/>
                                </a:rPr>
                              </m:ctrlPr>
                            </m:sSubPr>
                            <m:e>
                              <m:r>
                                <a:rPr lang="en-US" altLang="ja-JP" sz="1200" b="0" i="1" smtClean="0">
                                  <a:latin typeface="Cambria Math" panose="02040503050406030204" pitchFamily="18" charset="0"/>
                                </a:rPr>
                                <m:t>𝑏</m:t>
                              </m:r>
                            </m:e>
                            <m:sub>
                              <m:r>
                                <a:rPr lang="en-US" altLang="ja-JP" sz="1200" b="0" i="1" smtClean="0">
                                  <a:latin typeface="Cambria Math" panose="02040503050406030204" pitchFamily="18" charset="0"/>
                                </a:rPr>
                                <m:t>3</m:t>
                              </m:r>
                            </m:sub>
                          </m:sSub>
                          <m:r>
                            <a:rPr lang="en-US" altLang="ja-JP" sz="1200" b="0" i="1" smtClean="0">
                              <a:latin typeface="Cambria Math" panose="02040503050406030204" pitchFamily="18" charset="0"/>
                            </a:rPr>
                            <m:t> , </m:t>
                          </m:r>
                          <m:r>
                            <a:rPr lang="ja-JP" altLang="en-US" sz="1200" i="1" smtClean="0">
                              <a:latin typeface="Cambria Math" panose="02040503050406030204" pitchFamily="18" charset="0"/>
                            </a:rPr>
                            <m:t>　</m:t>
                          </m:r>
                          <m:r>
                            <a:rPr lang="en-US" altLang="ja-JP" sz="1200" b="0" i="1" smtClean="0">
                              <a:latin typeface="Cambria Math" panose="02040503050406030204" pitchFamily="18" charset="0"/>
                            </a:rPr>
                            <m:t>}</m:t>
                          </m:r>
                        </m:oMath>
                      </m:oMathPara>
                    </a14:m>
                    <a:endParaRPr kumimoji="1" lang="ja-JP" altLang="en-US" sz="1400" dirty="0"/>
                  </a:p>
                </p:txBody>
              </p:sp>
            </mc:Choice>
            <mc:Fallback xmlns="">
              <p:sp>
                <p:nvSpPr>
                  <p:cNvPr id="402" name="テキスト ボックス 401"/>
                  <p:cNvSpPr txBox="1">
                    <a:spLocks noRot="1" noChangeAspect="1" noMove="1" noResize="1" noEditPoints="1" noAdjustHandles="1" noChangeArrowheads="1" noChangeShapeType="1" noTextEdit="1"/>
                  </p:cNvSpPr>
                  <p:nvPr/>
                </p:nvSpPr>
                <p:spPr>
                  <a:xfrm>
                    <a:off x="7682282" y="2607672"/>
                    <a:ext cx="919547" cy="215700"/>
                  </a:xfrm>
                  <a:prstGeom prst="rect">
                    <a:avLst/>
                  </a:prstGeom>
                  <a:blipFill>
                    <a:blip r:embed="rId7"/>
                    <a:stretch>
                      <a:fillRect l="-6000" r="-6000" b="-33333"/>
                    </a:stretch>
                  </a:blipFill>
                </p:spPr>
                <p:txBody>
                  <a:bodyPr/>
                  <a:lstStyle/>
                  <a:p>
                    <a:r>
                      <a:rPr lang="ja-JP" altLang="en-US">
                        <a:noFill/>
                      </a:rPr>
                      <a:t> </a:t>
                    </a:r>
                  </a:p>
                </p:txBody>
              </p:sp>
            </mc:Fallback>
          </mc:AlternateContent>
          <p:sp>
            <p:nvSpPr>
              <p:cNvPr id="403" name="テキスト ボックス 402"/>
              <p:cNvSpPr txBox="1"/>
              <p:nvPr/>
            </p:nvSpPr>
            <p:spPr>
              <a:xfrm>
                <a:off x="8328272" y="2658111"/>
                <a:ext cx="312906" cy="246221"/>
              </a:xfrm>
              <a:prstGeom prst="rect">
                <a:avLst/>
              </a:prstGeom>
              <a:noFill/>
            </p:spPr>
            <p:txBody>
              <a:bodyPr wrap="none" rtlCol="0">
                <a:spAutoFit/>
              </a:bodyPr>
              <a:lstStyle/>
              <a:p>
                <a:r>
                  <a:rPr kumimoji="1" lang="ja-JP" altLang="en-US" sz="1000" dirty="0" smtClean="0"/>
                  <a:t>・・</a:t>
                </a:r>
                <a:endParaRPr kumimoji="1" lang="ja-JP" altLang="en-US" sz="1000" dirty="0"/>
              </a:p>
            </p:txBody>
          </p:sp>
          <p:sp>
            <p:nvSpPr>
              <p:cNvPr id="404" name="正方形/長方形 403"/>
              <p:cNvSpPr/>
              <p:nvPr/>
            </p:nvSpPr>
            <p:spPr>
              <a:xfrm>
                <a:off x="7569711" y="3016125"/>
                <a:ext cx="1133645" cy="253916"/>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kumimoji="1" lang="ja-JP" altLang="en-US" sz="1050" dirty="0" smtClean="0">
                    <a:latin typeface="+mn-ea"/>
                    <a:ea typeface="+mn-ea"/>
                  </a:rPr>
                  <a:t>位置：</a:t>
                </a:r>
                <a:r>
                  <a:rPr lang="en-US" altLang="ja-JP" sz="1050" dirty="0" smtClean="0">
                    <a:latin typeface="+mn-ea"/>
                    <a:ea typeface="+mn-ea"/>
                  </a:rPr>
                  <a:t>3~9</a:t>
                </a:r>
                <a:r>
                  <a:rPr lang="ja-JP" altLang="en-US" sz="1050" dirty="0" smtClean="0">
                    <a:latin typeface="+mn-ea"/>
                    <a:ea typeface="+mn-ea"/>
                  </a:rPr>
                  <a:t>行目</a:t>
                </a:r>
                <a:endParaRPr kumimoji="1" lang="en-US" altLang="ja-JP" sz="1050" dirty="0">
                  <a:latin typeface="+mn-ea"/>
                  <a:ea typeface="+mn-ea"/>
                </a:endParaRPr>
              </a:p>
            </p:txBody>
          </p:sp>
          <p:sp>
            <p:nvSpPr>
              <p:cNvPr id="405" name="正方形/長方形 404"/>
              <p:cNvSpPr/>
              <p:nvPr/>
            </p:nvSpPr>
            <p:spPr>
              <a:xfrm>
                <a:off x="7571388" y="2836647"/>
                <a:ext cx="1191352" cy="253916"/>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050" dirty="0">
                    <a:latin typeface="+mn-ea"/>
                    <a:ea typeface="+mn-ea"/>
                  </a:rPr>
                  <a:t>パス</a:t>
                </a:r>
                <a:r>
                  <a:rPr kumimoji="1" lang="ja-JP" altLang="en-US" sz="1050" dirty="0" smtClean="0">
                    <a:latin typeface="+mn-ea"/>
                    <a:ea typeface="+mn-ea"/>
                  </a:rPr>
                  <a:t>：</a:t>
                </a:r>
                <a:r>
                  <a:rPr lang="en-US" altLang="ja-JP" sz="1050" dirty="0" err="1" smtClean="0">
                    <a:latin typeface="+mn-ea"/>
                    <a:ea typeface="+mn-ea"/>
                  </a:rPr>
                  <a:t>hoge</a:t>
                </a:r>
                <a:r>
                  <a:rPr lang="en-US" altLang="ja-JP" sz="1050" dirty="0" smtClean="0">
                    <a:latin typeface="+mn-ea"/>
                    <a:ea typeface="+mn-ea"/>
                  </a:rPr>
                  <a:t>\</a:t>
                </a:r>
                <a:r>
                  <a:rPr lang="en-US" altLang="ja-JP" sz="1050" dirty="0" err="1">
                    <a:latin typeface="+mn-ea"/>
                    <a:ea typeface="+mn-ea"/>
                  </a:rPr>
                  <a:t>b</a:t>
                </a:r>
                <a:r>
                  <a:rPr lang="en-US" altLang="ja-JP" sz="1050" dirty="0" err="1" smtClean="0">
                    <a:latin typeface="+mn-ea"/>
                    <a:ea typeface="+mn-ea"/>
                  </a:rPr>
                  <a:t>.c</a:t>
                </a:r>
                <a:endParaRPr kumimoji="1" lang="en-US" altLang="ja-JP" sz="1050" dirty="0">
                  <a:latin typeface="+mn-ea"/>
                  <a:ea typeface="+mn-ea"/>
                </a:endParaRPr>
              </a:p>
            </p:txBody>
          </p:sp>
          <p:sp>
            <p:nvSpPr>
              <p:cNvPr id="406" name="正方形/長方形 405"/>
              <p:cNvSpPr/>
              <p:nvPr/>
            </p:nvSpPr>
            <p:spPr>
              <a:xfrm>
                <a:off x="7834303" y="2513687"/>
                <a:ext cx="629981" cy="161583"/>
              </a:xfrm>
              <a:prstGeom prst="rect">
                <a:avLst/>
              </a:prstGeom>
              <a:solidFill>
                <a:schemeClr val="bg1"/>
              </a:solidFill>
            </p:spPr>
            <p:txBody>
              <a:bodyPr wrap="none" lIns="0" tIns="0" rIns="0" bIns="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050" dirty="0" smtClean="0">
                    <a:latin typeface="+mn-ea"/>
                    <a:ea typeface="+mn-ea"/>
                  </a:rPr>
                  <a:t>ブロック</a:t>
                </a:r>
                <a:r>
                  <a:rPr lang="en-US" altLang="ja-JP" sz="1050" dirty="0" smtClean="0">
                    <a:latin typeface="+mn-ea"/>
                    <a:ea typeface="+mn-ea"/>
                  </a:rPr>
                  <a:t>B</a:t>
                </a:r>
                <a:endParaRPr kumimoji="1" lang="en-US" altLang="ja-JP" sz="1050" dirty="0">
                  <a:latin typeface="+mn-ea"/>
                  <a:ea typeface="+mn-ea"/>
                </a:endParaRPr>
              </a:p>
            </p:txBody>
          </p:sp>
        </p:grpSp>
        <p:grpSp>
          <p:nvGrpSpPr>
            <p:cNvPr id="407" name="グループ化 406"/>
            <p:cNvGrpSpPr/>
            <p:nvPr/>
          </p:nvGrpSpPr>
          <p:grpSpPr>
            <a:xfrm>
              <a:off x="7614399" y="3698729"/>
              <a:ext cx="1174595" cy="756354"/>
              <a:chOff x="7569711" y="2513687"/>
              <a:chExt cx="1174595" cy="756354"/>
            </a:xfrm>
          </p:grpSpPr>
          <p:sp>
            <p:nvSpPr>
              <p:cNvPr id="408" name="角丸四角形 407"/>
              <p:cNvSpPr/>
              <p:nvPr/>
            </p:nvSpPr>
            <p:spPr>
              <a:xfrm>
                <a:off x="7586663" y="2577490"/>
                <a:ext cx="1133644" cy="67683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409" name="テキスト ボックス 408"/>
                  <p:cNvSpPr txBox="1"/>
                  <p:nvPr/>
                </p:nvSpPr>
                <p:spPr>
                  <a:xfrm>
                    <a:off x="7682282" y="2607672"/>
                    <a:ext cx="866839" cy="21570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1200" b="0" i="1" smtClean="0">
                              <a:latin typeface="Cambria Math" panose="02040503050406030204" pitchFamily="18" charset="0"/>
                            </a:rPr>
                            <m:t>{</m:t>
                          </m:r>
                          <m:sSub>
                            <m:sSubPr>
                              <m:ctrlPr>
                                <a:rPr lang="en-US" altLang="ja-JP" sz="1200" i="1">
                                  <a:latin typeface="Cambria Math" panose="02040503050406030204" pitchFamily="18" charset="0"/>
                                </a:rPr>
                              </m:ctrlPr>
                            </m:sSubPr>
                            <m:e>
                              <m:r>
                                <a:rPr lang="en-US" altLang="ja-JP" sz="1200" i="1">
                                  <a:latin typeface="Cambria Math" panose="02040503050406030204" pitchFamily="18" charset="0"/>
                                </a:rPr>
                                <m:t>𝑓</m:t>
                              </m:r>
                            </m:e>
                            <m:sub>
                              <m:r>
                                <a:rPr lang="en-US" altLang="ja-JP" sz="1200" b="0" i="1" smtClean="0">
                                  <a:latin typeface="Cambria Math" panose="02040503050406030204" pitchFamily="18" charset="0"/>
                                </a:rPr>
                                <m:t>1</m:t>
                              </m:r>
                            </m:sub>
                          </m:sSub>
                          <m:r>
                            <a:rPr kumimoji="1" lang="en-US" altLang="ja-JP" sz="1200" b="0" i="0" smtClean="0">
                              <a:latin typeface="Cambria Math" panose="02040503050406030204" pitchFamily="18" charset="0"/>
                            </a:rPr>
                            <m:t>,</m:t>
                          </m:r>
                          <m:sSub>
                            <m:sSubPr>
                              <m:ctrlPr>
                                <a:rPr lang="en-US" altLang="ja-JP" sz="1200" i="1">
                                  <a:latin typeface="Cambria Math" panose="02040503050406030204" pitchFamily="18" charset="0"/>
                                </a:rPr>
                              </m:ctrlPr>
                            </m:sSubPr>
                            <m:e>
                              <m:r>
                                <a:rPr lang="en-US" altLang="ja-JP" sz="1200" b="0" i="1" smtClean="0">
                                  <a:latin typeface="Cambria Math" panose="02040503050406030204" pitchFamily="18" charset="0"/>
                                </a:rPr>
                                <m:t>𝑓</m:t>
                              </m:r>
                            </m:e>
                            <m:sub>
                              <m:r>
                                <a:rPr lang="en-US" altLang="ja-JP" sz="1200" b="0" i="1" smtClean="0">
                                  <a:latin typeface="Cambria Math" panose="02040503050406030204" pitchFamily="18" charset="0"/>
                                </a:rPr>
                                <m:t>2</m:t>
                              </m:r>
                            </m:sub>
                          </m:sSub>
                          <m:r>
                            <a:rPr lang="en-US" altLang="ja-JP" sz="1200" b="0" i="1" smtClean="0">
                              <a:latin typeface="Cambria Math" panose="02040503050406030204" pitchFamily="18" charset="0"/>
                            </a:rPr>
                            <m:t>,</m:t>
                          </m:r>
                          <m:sSub>
                            <m:sSubPr>
                              <m:ctrlPr>
                                <a:rPr lang="en-US" altLang="ja-JP" sz="1200" i="1" smtClean="0">
                                  <a:latin typeface="Cambria Math" panose="02040503050406030204" pitchFamily="18" charset="0"/>
                                </a:rPr>
                              </m:ctrlPr>
                            </m:sSubPr>
                            <m:e>
                              <m:r>
                                <a:rPr lang="en-US" altLang="ja-JP" sz="1200" b="0" i="1" smtClean="0">
                                  <a:latin typeface="Cambria Math" panose="02040503050406030204" pitchFamily="18" charset="0"/>
                                </a:rPr>
                                <m:t>𝑓</m:t>
                              </m:r>
                            </m:e>
                            <m:sub>
                              <m:r>
                                <a:rPr lang="en-US" altLang="ja-JP" sz="1200" b="0" i="1" smtClean="0">
                                  <a:latin typeface="Cambria Math" panose="02040503050406030204" pitchFamily="18" charset="0"/>
                                </a:rPr>
                                <m:t>3</m:t>
                              </m:r>
                            </m:sub>
                          </m:sSub>
                          <m:r>
                            <a:rPr lang="en-US" altLang="ja-JP" sz="1200" b="0" i="1" smtClean="0">
                              <a:latin typeface="Cambria Math" panose="02040503050406030204" pitchFamily="18" charset="0"/>
                            </a:rPr>
                            <m:t> , </m:t>
                          </m:r>
                          <m:r>
                            <a:rPr lang="ja-JP" altLang="en-US" sz="1200" i="1" smtClean="0">
                              <a:latin typeface="Cambria Math" panose="02040503050406030204" pitchFamily="18" charset="0"/>
                            </a:rPr>
                            <m:t>　</m:t>
                          </m:r>
                          <m:r>
                            <a:rPr lang="en-US" altLang="ja-JP" sz="1200" b="0" i="1" smtClean="0">
                              <a:latin typeface="Cambria Math" panose="02040503050406030204" pitchFamily="18" charset="0"/>
                            </a:rPr>
                            <m:t>}</m:t>
                          </m:r>
                        </m:oMath>
                      </m:oMathPara>
                    </a14:m>
                    <a:endParaRPr kumimoji="1" lang="ja-JP" altLang="en-US" sz="1400" dirty="0"/>
                  </a:p>
                </p:txBody>
              </p:sp>
            </mc:Choice>
            <mc:Fallback xmlns="">
              <p:sp>
                <p:nvSpPr>
                  <p:cNvPr id="409" name="テキスト ボックス 408"/>
                  <p:cNvSpPr txBox="1">
                    <a:spLocks noRot="1" noChangeAspect="1" noMove="1" noResize="1" noEditPoints="1" noAdjustHandles="1" noChangeArrowheads="1" noChangeShapeType="1" noTextEdit="1"/>
                  </p:cNvSpPr>
                  <p:nvPr/>
                </p:nvSpPr>
                <p:spPr>
                  <a:xfrm>
                    <a:off x="7682282" y="2607672"/>
                    <a:ext cx="866839" cy="215700"/>
                  </a:xfrm>
                  <a:prstGeom prst="rect">
                    <a:avLst/>
                  </a:prstGeom>
                  <a:blipFill>
                    <a:blip r:embed="rId8"/>
                    <a:stretch>
                      <a:fillRect l="-6338" r="-6338" b="-33333"/>
                    </a:stretch>
                  </a:blipFill>
                </p:spPr>
                <p:txBody>
                  <a:bodyPr/>
                  <a:lstStyle/>
                  <a:p>
                    <a:r>
                      <a:rPr lang="ja-JP" altLang="en-US">
                        <a:noFill/>
                      </a:rPr>
                      <a:t> </a:t>
                    </a:r>
                  </a:p>
                </p:txBody>
              </p:sp>
            </mc:Fallback>
          </mc:AlternateContent>
          <p:sp>
            <p:nvSpPr>
              <p:cNvPr id="410" name="テキスト ボックス 409"/>
              <p:cNvSpPr txBox="1"/>
              <p:nvPr/>
            </p:nvSpPr>
            <p:spPr>
              <a:xfrm>
                <a:off x="8218742" y="2670420"/>
                <a:ext cx="374033" cy="246221"/>
              </a:xfrm>
              <a:prstGeom prst="rect">
                <a:avLst/>
              </a:prstGeom>
              <a:noFill/>
            </p:spPr>
            <p:txBody>
              <a:bodyPr wrap="square" rtlCol="0">
                <a:spAutoFit/>
              </a:bodyPr>
              <a:lstStyle/>
              <a:p>
                <a:r>
                  <a:rPr kumimoji="1" lang="ja-JP" altLang="en-US" sz="1000" dirty="0" smtClean="0"/>
                  <a:t>・・</a:t>
                </a:r>
                <a:endParaRPr kumimoji="1" lang="ja-JP" altLang="en-US" sz="1000" dirty="0"/>
              </a:p>
            </p:txBody>
          </p:sp>
          <p:sp>
            <p:nvSpPr>
              <p:cNvPr id="411" name="正方形/長方形 410"/>
              <p:cNvSpPr/>
              <p:nvPr/>
            </p:nvSpPr>
            <p:spPr>
              <a:xfrm>
                <a:off x="7569711" y="3016125"/>
                <a:ext cx="1133645" cy="253916"/>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kumimoji="1" lang="ja-JP" altLang="en-US" sz="1050" dirty="0" smtClean="0">
                    <a:latin typeface="+mn-ea"/>
                    <a:ea typeface="+mn-ea"/>
                  </a:rPr>
                  <a:t>位置：</a:t>
                </a:r>
                <a:r>
                  <a:rPr lang="en-US" altLang="ja-JP" sz="1050" dirty="0">
                    <a:latin typeface="+mn-ea"/>
                    <a:ea typeface="+mn-ea"/>
                  </a:rPr>
                  <a:t>2</a:t>
                </a:r>
                <a:r>
                  <a:rPr lang="en-US" altLang="ja-JP" sz="1050" dirty="0" smtClean="0">
                    <a:latin typeface="+mn-ea"/>
                    <a:ea typeface="+mn-ea"/>
                  </a:rPr>
                  <a:t>~9</a:t>
                </a:r>
                <a:r>
                  <a:rPr lang="ja-JP" altLang="en-US" sz="1050" dirty="0" smtClean="0">
                    <a:latin typeface="+mn-ea"/>
                    <a:ea typeface="+mn-ea"/>
                  </a:rPr>
                  <a:t>行目</a:t>
                </a:r>
                <a:endParaRPr kumimoji="1" lang="en-US" altLang="ja-JP" sz="1050" dirty="0">
                  <a:latin typeface="+mn-ea"/>
                  <a:ea typeface="+mn-ea"/>
                </a:endParaRPr>
              </a:p>
            </p:txBody>
          </p:sp>
          <p:sp>
            <p:nvSpPr>
              <p:cNvPr id="412" name="正方形/長方形 411"/>
              <p:cNvSpPr/>
              <p:nvPr/>
            </p:nvSpPr>
            <p:spPr>
              <a:xfrm>
                <a:off x="7589823" y="2836647"/>
                <a:ext cx="1154483" cy="253916"/>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050" dirty="0">
                    <a:latin typeface="+mn-ea"/>
                    <a:ea typeface="+mn-ea"/>
                  </a:rPr>
                  <a:t>パス</a:t>
                </a:r>
                <a:r>
                  <a:rPr kumimoji="1" lang="ja-JP" altLang="en-US" sz="1050" dirty="0" smtClean="0">
                    <a:latin typeface="+mn-ea"/>
                    <a:ea typeface="+mn-ea"/>
                  </a:rPr>
                  <a:t>：</a:t>
                </a:r>
                <a:r>
                  <a:rPr lang="en-US" altLang="ja-JP" sz="1050" dirty="0" err="1" smtClean="0">
                    <a:latin typeface="+mn-ea"/>
                    <a:ea typeface="+mn-ea"/>
                  </a:rPr>
                  <a:t>hoge</a:t>
                </a:r>
                <a:r>
                  <a:rPr lang="en-US" altLang="ja-JP" sz="1050" dirty="0" smtClean="0">
                    <a:latin typeface="+mn-ea"/>
                    <a:ea typeface="+mn-ea"/>
                  </a:rPr>
                  <a:t>\</a:t>
                </a:r>
                <a:r>
                  <a:rPr lang="en-US" altLang="ja-JP" sz="1050" dirty="0" err="1">
                    <a:latin typeface="+mn-ea"/>
                    <a:ea typeface="+mn-ea"/>
                  </a:rPr>
                  <a:t>f</a:t>
                </a:r>
                <a:r>
                  <a:rPr lang="en-US" altLang="ja-JP" sz="1050" dirty="0" err="1" smtClean="0">
                    <a:latin typeface="+mn-ea"/>
                    <a:ea typeface="+mn-ea"/>
                  </a:rPr>
                  <a:t>.c</a:t>
                </a:r>
                <a:endParaRPr kumimoji="1" lang="en-US" altLang="ja-JP" sz="1050" dirty="0">
                  <a:latin typeface="+mn-ea"/>
                  <a:ea typeface="+mn-ea"/>
                </a:endParaRPr>
              </a:p>
            </p:txBody>
          </p:sp>
          <p:sp>
            <p:nvSpPr>
              <p:cNvPr id="413" name="正方形/長方形 412"/>
              <p:cNvSpPr/>
              <p:nvPr/>
            </p:nvSpPr>
            <p:spPr>
              <a:xfrm>
                <a:off x="7841517" y="2513687"/>
                <a:ext cx="615553" cy="161583"/>
              </a:xfrm>
              <a:prstGeom prst="rect">
                <a:avLst/>
              </a:prstGeom>
              <a:solidFill>
                <a:schemeClr val="bg1"/>
              </a:solidFill>
            </p:spPr>
            <p:txBody>
              <a:bodyPr wrap="none" lIns="0" tIns="0" rIns="0" bIns="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050" dirty="0" smtClean="0">
                    <a:latin typeface="+mn-ea"/>
                    <a:ea typeface="+mn-ea"/>
                  </a:rPr>
                  <a:t>ブロック</a:t>
                </a:r>
                <a:r>
                  <a:rPr lang="en-US" altLang="ja-JP" sz="1050" dirty="0" smtClean="0">
                    <a:latin typeface="+mn-ea"/>
                    <a:ea typeface="+mn-ea"/>
                  </a:rPr>
                  <a:t>F</a:t>
                </a:r>
                <a:endParaRPr kumimoji="1" lang="en-US" altLang="ja-JP" sz="1050" dirty="0">
                  <a:latin typeface="+mn-ea"/>
                  <a:ea typeface="+mn-ea"/>
                </a:endParaRPr>
              </a:p>
            </p:txBody>
          </p:sp>
        </p:grpSp>
        <p:sp>
          <p:nvSpPr>
            <p:cNvPr id="418" name="テキスト ボックス 417"/>
            <p:cNvSpPr txBox="1"/>
            <p:nvPr/>
          </p:nvSpPr>
          <p:spPr>
            <a:xfrm>
              <a:off x="8010250" y="3404086"/>
              <a:ext cx="400110" cy="361637"/>
            </a:xfrm>
            <a:prstGeom prst="rect">
              <a:avLst/>
            </a:prstGeom>
            <a:noFill/>
          </p:spPr>
          <p:txBody>
            <a:bodyPr vert="eaVert" wrap="none" rtlCol="0">
              <a:spAutoFit/>
            </a:bodyPr>
            <a:lstStyle/>
            <a:p>
              <a:r>
                <a:rPr kumimoji="1" lang="ja-JP" altLang="en-US" sz="1400" dirty="0" smtClean="0"/>
                <a:t>・・・</a:t>
              </a:r>
              <a:endParaRPr kumimoji="1" lang="ja-JP" altLang="en-US" sz="1400" dirty="0"/>
            </a:p>
          </p:txBody>
        </p:sp>
      </p:grpSp>
      <p:sp>
        <p:nvSpPr>
          <p:cNvPr id="420" name="テキスト ボックス 419"/>
          <p:cNvSpPr txBox="1"/>
          <p:nvPr/>
        </p:nvSpPr>
        <p:spPr>
          <a:xfrm>
            <a:off x="7219845" y="3183003"/>
            <a:ext cx="415498" cy="369332"/>
          </a:xfrm>
          <a:prstGeom prst="rect">
            <a:avLst/>
          </a:prstGeom>
          <a:noFill/>
        </p:spPr>
        <p:txBody>
          <a:bodyPr wrap="none" rtlCol="0">
            <a:spAutoFit/>
          </a:bodyPr>
          <a:lstStyle/>
          <a:p>
            <a:r>
              <a:rPr kumimoji="1" lang="ja-JP" altLang="en-US" dirty="0" smtClean="0">
                <a:latin typeface="+mn-ea"/>
                <a:ea typeface="+mn-ea"/>
              </a:rPr>
              <a:t>＆</a:t>
            </a:r>
            <a:endParaRPr kumimoji="1" lang="ja-JP" altLang="en-US" dirty="0">
              <a:latin typeface="+mn-ea"/>
              <a:ea typeface="+mn-ea"/>
            </a:endParaRPr>
          </a:p>
        </p:txBody>
      </p:sp>
      <p:sp>
        <p:nvSpPr>
          <p:cNvPr id="98" name="テキスト ボックス 9"/>
          <p:cNvSpPr txBox="1"/>
          <p:nvPr/>
        </p:nvSpPr>
        <p:spPr>
          <a:xfrm>
            <a:off x="6707439" y="4922269"/>
            <a:ext cx="595035" cy="338554"/>
          </a:xfrm>
          <a:prstGeom prst="rect">
            <a:avLst/>
          </a:prstGeom>
          <a:noFill/>
        </p:spPr>
        <p:txBody>
          <a:bodyPr wrap="non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600" dirty="0">
                <a:latin typeface="Segoe UI" panose="020B0502040204020203" pitchFamily="34" charset="0"/>
                <a:ea typeface="メイリオ" panose="020B0604030504040204" pitchFamily="50" charset="-128"/>
              </a:rPr>
              <a:t>保存</a:t>
            </a:r>
            <a:endParaRPr kumimoji="1" lang="ja-JP" altLang="en-US" sz="1600" dirty="0">
              <a:latin typeface="Segoe UI" panose="020B0502040204020203" pitchFamily="34" charset="0"/>
              <a:ea typeface="メイリオ" panose="020B0604030504040204" pitchFamily="50" charset="-128"/>
            </a:endParaRPr>
          </a:p>
        </p:txBody>
      </p:sp>
      <p:sp>
        <p:nvSpPr>
          <p:cNvPr id="99" name="テキスト ボックス 9"/>
          <p:cNvSpPr txBox="1"/>
          <p:nvPr/>
        </p:nvSpPr>
        <p:spPr>
          <a:xfrm>
            <a:off x="7777925" y="5246977"/>
            <a:ext cx="595035" cy="338554"/>
          </a:xfrm>
          <a:prstGeom prst="rect">
            <a:avLst/>
          </a:prstGeom>
          <a:noFill/>
        </p:spPr>
        <p:txBody>
          <a:bodyPr wrap="non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600" dirty="0">
                <a:latin typeface="Segoe UI" panose="020B0502040204020203" pitchFamily="34" charset="0"/>
                <a:ea typeface="メイリオ" panose="020B0604030504040204" pitchFamily="50" charset="-128"/>
              </a:rPr>
              <a:t>保存</a:t>
            </a:r>
            <a:endParaRPr kumimoji="1" lang="ja-JP" altLang="en-US" sz="1600" dirty="0">
              <a:latin typeface="Segoe UI" panose="020B0502040204020203" pitchFamily="34" charset="0"/>
              <a:ea typeface="メイリオ" panose="020B0604030504040204" pitchFamily="50" charset="-128"/>
            </a:endParaRPr>
          </a:p>
        </p:txBody>
      </p:sp>
      <p:cxnSp>
        <p:nvCxnSpPr>
          <p:cNvPr id="192" name="直線矢印コネクタ 191"/>
          <p:cNvCxnSpPr/>
          <p:nvPr/>
        </p:nvCxnSpPr>
        <p:spPr>
          <a:xfrm flipV="1">
            <a:off x="4681823" y="2982105"/>
            <a:ext cx="370815" cy="5429"/>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93" name="直線矢印コネクタ 192"/>
          <p:cNvCxnSpPr/>
          <p:nvPr/>
        </p:nvCxnSpPr>
        <p:spPr>
          <a:xfrm flipV="1">
            <a:off x="4681823" y="4188999"/>
            <a:ext cx="370815" cy="5429"/>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194" name="グループ化 193"/>
          <p:cNvGrpSpPr/>
          <p:nvPr/>
        </p:nvGrpSpPr>
        <p:grpSpPr>
          <a:xfrm>
            <a:off x="1640655" y="1525176"/>
            <a:ext cx="4878469" cy="317897"/>
            <a:chOff x="1044775" y="1668129"/>
            <a:chExt cx="4878469" cy="317897"/>
          </a:xfrm>
        </p:grpSpPr>
        <p:sp>
          <p:nvSpPr>
            <p:cNvPr id="195" name="角丸四角形 194"/>
            <p:cNvSpPr/>
            <p:nvPr/>
          </p:nvSpPr>
          <p:spPr bwMode="auto">
            <a:xfrm>
              <a:off x="1044775" y="1668129"/>
              <a:ext cx="841874" cy="317897"/>
            </a:xfrm>
            <a:prstGeom prst="roundRect">
              <a:avLst/>
            </a:prstGeom>
            <a:noFill/>
            <a:ln w="12700">
              <a:solidFill>
                <a:schemeClr val="bg1">
                  <a:lumMod val="50000"/>
                </a:schemeClr>
              </a:solidFill>
              <a:headEnd type="none" w="med" len="med"/>
              <a:tailEnd type="none" w="med" len="med"/>
            </a:ln>
            <a:extLst/>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r>
                <a:rPr kumimoji="0" lang="en-US" altLang="ja-JP" sz="1400" dirty="0">
                  <a:solidFill>
                    <a:schemeClr val="tx1">
                      <a:lumMod val="90000"/>
                      <a:lumOff val="10000"/>
                    </a:schemeClr>
                  </a:solidFill>
                  <a:latin typeface="Segoe UI" panose="020B0502040204020203" pitchFamily="34" charset="0"/>
                  <a:ea typeface="メイリオ" panose="020B0604030504040204" pitchFamily="50" charset="-128"/>
                </a:rPr>
                <a:t>STEP1</a:t>
              </a:r>
              <a:endParaRPr kumimoji="0" lang="ja-JP" altLang="en-US" sz="1400" dirty="0">
                <a:solidFill>
                  <a:schemeClr val="tx1">
                    <a:lumMod val="90000"/>
                    <a:lumOff val="10000"/>
                  </a:schemeClr>
                </a:solidFill>
                <a:latin typeface="Segoe UI" panose="020B0502040204020203" pitchFamily="34" charset="0"/>
                <a:ea typeface="メイリオ" panose="020B0604030504040204" pitchFamily="50" charset="-128"/>
              </a:endParaRPr>
            </a:p>
          </p:txBody>
        </p:sp>
        <p:sp>
          <p:nvSpPr>
            <p:cNvPr id="196" name="角丸四角形 195"/>
            <p:cNvSpPr/>
            <p:nvPr/>
          </p:nvSpPr>
          <p:spPr bwMode="auto">
            <a:xfrm>
              <a:off x="2471321" y="1668129"/>
              <a:ext cx="841874" cy="317897"/>
            </a:xfrm>
            <a:prstGeom prst="roundRect">
              <a:avLst/>
            </a:prstGeom>
            <a:noFill/>
            <a:ln w="12700">
              <a:solidFill>
                <a:srgbClr val="FF0000"/>
              </a:solidFill>
              <a:headEnd type="none" w="med" len="med"/>
              <a:tailEnd type="none" w="med" len="med"/>
            </a:ln>
            <a:extLst/>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r>
                <a:rPr kumimoji="0" lang="en-US" altLang="ja-JP" sz="1400" dirty="0" smtClean="0">
                  <a:solidFill>
                    <a:srgbClr val="FF0000"/>
                  </a:solidFill>
                  <a:latin typeface="Segoe UI" panose="020B0502040204020203" pitchFamily="34" charset="0"/>
                  <a:ea typeface="メイリオ" panose="020B0604030504040204" pitchFamily="50" charset="-128"/>
                </a:rPr>
                <a:t>STEP2</a:t>
              </a:r>
              <a:endParaRPr kumimoji="0" lang="ja-JP" altLang="en-US" sz="1400" dirty="0">
                <a:solidFill>
                  <a:srgbClr val="FF0000"/>
                </a:solidFill>
                <a:latin typeface="Segoe UI" panose="020B0502040204020203" pitchFamily="34" charset="0"/>
                <a:ea typeface="メイリオ" panose="020B0604030504040204" pitchFamily="50" charset="-128"/>
              </a:endParaRPr>
            </a:p>
          </p:txBody>
        </p:sp>
        <p:sp>
          <p:nvSpPr>
            <p:cNvPr id="197" name="角丸四角形 196"/>
            <p:cNvSpPr/>
            <p:nvPr/>
          </p:nvSpPr>
          <p:spPr bwMode="auto">
            <a:xfrm>
              <a:off x="3840626" y="1668129"/>
              <a:ext cx="841874" cy="317897"/>
            </a:xfrm>
            <a:prstGeom prst="roundRect">
              <a:avLst/>
            </a:prstGeom>
            <a:noFill/>
            <a:ln w="12700">
              <a:solidFill>
                <a:schemeClr val="bg1">
                  <a:lumMod val="50000"/>
                </a:schemeClr>
              </a:solidFill>
              <a:headEnd type="none" w="med" len="med"/>
              <a:tailEnd type="none" w="med" len="med"/>
            </a:ln>
            <a:extLst/>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r>
                <a:rPr kumimoji="0" lang="en-US" altLang="ja-JP" sz="1400" dirty="0" smtClean="0">
                  <a:solidFill>
                    <a:schemeClr val="tx1">
                      <a:lumMod val="90000"/>
                      <a:lumOff val="10000"/>
                    </a:schemeClr>
                  </a:solidFill>
                  <a:latin typeface="Segoe UI" panose="020B0502040204020203" pitchFamily="34" charset="0"/>
                  <a:ea typeface="メイリオ" panose="020B0604030504040204" pitchFamily="50" charset="-128"/>
                </a:rPr>
                <a:t>STEP3</a:t>
              </a:r>
              <a:endParaRPr kumimoji="0" lang="ja-JP" altLang="en-US" sz="1400" dirty="0">
                <a:solidFill>
                  <a:schemeClr val="tx1">
                    <a:lumMod val="90000"/>
                    <a:lumOff val="10000"/>
                  </a:schemeClr>
                </a:solidFill>
                <a:latin typeface="Segoe UI" panose="020B0502040204020203" pitchFamily="34" charset="0"/>
                <a:ea typeface="メイリオ" panose="020B0604030504040204" pitchFamily="50" charset="-128"/>
              </a:endParaRPr>
            </a:p>
          </p:txBody>
        </p:sp>
        <p:sp>
          <p:nvSpPr>
            <p:cNvPr id="198" name="角丸四角形 197"/>
            <p:cNvSpPr/>
            <p:nvPr/>
          </p:nvSpPr>
          <p:spPr bwMode="auto">
            <a:xfrm>
              <a:off x="5081370" y="1668129"/>
              <a:ext cx="841874" cy="317897"/>
            </a:xfrm>
            <a:prstGeom prst="roundRect">
              <a:avLst/>
            </a:prstGeom>
            <a:noFill/>
            <a:ln w="12700">
              <a:solidFill>
                <a:schemeClr val="bg1">
                  <a:lumMod val="50000"/>
                </a:schemeClr>
              </a:solidFill>
              <a:headEnd type="none" w="med" len="med"/>
              <a:tailEnd type="none" w="med" len="med"/>
            </a:ln>
            <a:extLst/>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r>
                <a:rPr kumimoji="0" lang="en-US" altLang="ja-JP" sz="1400" dirty="0" smtClean="0">
                  <a:solidFill>
                    <a:schemeClr val="tx1">
                      <a:lumMod val="90000"/>
                      <a:lumOff val="10000"/>
                    </a:schemeClr>
                  </a:solidFill>
                  <a:latin typeface="Segoe UI" panose="020B0502040204020203" pitchFamily="34" charset="0"/>
                  <a:ea typeface="メイリオ" panose="020B0604030504040204" pitchFamily="50" charset="-128"/>
                </a:rPr>
                <a:t>STEP4</a:t>
              </a:r>
              <a:endParaRPr kumimoji="0" lang="ja-JP" altLang="en-US" sz="1400" dirty="0">
                <a:solidFill>
                  <a:schemeClr val="tx1">
                    <a:lumMod val="90000"/>
                    <a:lumOff val="10000"/>
                  </a:schemeClr>
                </a:solidFill>
                <a:latin typeface="Segoe UI" panose="020B0502040204020203" pitchFamily="34" charset="0"/>
                <a:ea typeface="メイリオ" panose="020B0604030504040204" pitchFamily="50" charset="-128"/>
              </a:endParaRPr>
            </a:p>
          </p:txBody>
        </p:sp>
      </p:grpSp>
      <p:grpSp>
        <p:nvGrpSpPr>
          <p:cNvPr id="199" name="グループ化 198"/>
          <p:cNvGrpSpPr/>
          <p:nvPr/>
        </p:nvGrpSpPr>
        <p:grpSpPr>
          <a:xfrm>
            <a:off x="343276" y="5321341"/>
            <a:ext cx="3361407" cy="338554"/>
            <a:chOff x="6594800" y="5767551"/>
            <a:chExt cx="3901894" cy="338554"/>
          </a:xfrm>
        </p:grpSpPr>
        <p:cxnSp>
          <p:nvCxnSpPr>
            <p:cNvPr id="200" name="直線矢印コネクタ 199"/>
            <p:cNvCxnSpPr/>
            <p:nvPr/>
          </p:nvCxnSpPr>
          <p:spPr>
            <a:xfrm>
              <a:off x="6594800" y="5917694"/>
              <a:ext cx="635070" cy="0"/>
            </a:xfrm>
            <a:prstGeom prst="straightConnector1">
              <a:avLst/>
            </a:prstGeom>
            <a:ln w="25400">
              <a:solidFill>
                <a:srgbClr val="FF0000"/>
              </a:solidFill>
              <a:tailEnd type="none" w="lg" len="lg"/>
            </a:ln>
          </p:spPr>
          <p:style>
            <a:lnRef idx="1">
              <a:schemeClr val="accent1"/>
            </a:lnRef>
            <a:fillRef idx="0">
              <a:schemeClr val="accent1"/>
            </a:fillRef>
            <a:effectRef idx="0">
              <a:schemeClr val="accent1"/>
            </a:effectRef>
            <a:fontRef idx="minor">
              <a:schemeClr val="tx1"/>
            </a:fontRef>
          </p:style>
        </p:cxnSp>
        <p:sp>
          <p:nvSpPr>
            <p:cNvPr id="201" name="正方形/長方形 200"/>
            <p:cNvSpPr/>
            <p:nvPr/>
          </p:nvSpPr>
          <p:spPr>
            <a:xfrm>
              <a:off x="6698415" y="5767551"/>
              <a:ext cx="3798279" cy="338554"/>
            </a:xfrm>
            <a:prstGeom prst="rect">
              <a:avLst/>
            </a:prstGeom>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600" dirty="0" smtClean="0">
                  <a:latin typeface="+mn-ea"/>
                  <a:ea typeface="+mn-ea"/>
                </a:rPr>
                <a:t>：</a:t>
              </a:r>
              <a:r>
                <a:rPr lang="en-US" altLang="ja-JP" sz="1600" dirty="0" err="1" smtClean="0">
                  <a:latin typeface="+mn-ea"/>
                  <a:ea typeface="+mn-ea"/>
                </a:rPr>
                <a:t>CCVolti</a:t>
              </a:r>
              <a:r>
                <a:rPr lang="ja-JP" altLang="en-US" sz="1600" dirty="0" smtClean="0">
                  <a:latin typeface="+mn-ea"/>
                  <a:ea typeface="+mn-ea"/>
                </a:rPr>
                <a:t>からの変更箇所</a:t>
              </a:r>
              <a:endParaRPr kumimoji="1" lang="en-US" altLang="ja-JP" sz="1600" dirty="0">
                <a:latin typeface="+mn-ea"/>
                <a:ea typeface="+mn-ea"/>
              </a:endParaRPr>
            </a:p>
          </p:txBody>
        </p:sp>
      </p:grpSp>
    </p:spTree>
    <p:extLst>
      <p:ext uri="{BB962C8B-B14F-4D97-AF65-F5344CB8AC3E}">
        <p14:creationId xmlns:p14="http://schemas.microsoft.com/office/powerpoint/2010/main" val="23659659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Sel-CoolMetal-white">
  <a:themeElements>
    <a:clrScheme name="ウェーブ改">
      <a:dk1>
        <a:srgbClr val="0C0C0C"/>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ユーザー定義 3">
      <a:majorFont>
        <a:latin typeface="Segoe UI Semilight"/>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0</TotalTime>
  <Words>5607</Words>
  <Application>Microsoft Office PowerPoint</Application>
  <PresentationFormat>画面に合わせる (4:3)</PresentationFormat>
  <Paragraphs>794</Paragraphs>
  <Slides>30</Slides>
  <Notes>26</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30</vt:i4>
      </vt:variant>
    </vt:vector>
  </HeadingPairs>
  <TitlesOfParts>
    <vt:vector size="41" baseType="lpstr">
      <vt:lpstr>ＭＳ Ｐゴシック</vt:lpstr>
      <vt:lpstr>MS UI Gothic</vt:lpstr>
      <vt:lpstr>メイリオ</vt:lpstr>
      <vt:lpstr>Arial</vt:lpstr>
      <vt:lpstr>Calibri</vt:lpstr>
      <vt:lpstr>Cambria Math</vt:lpstr>
      <vt:lpstr>Segoe UI</vt:lpstr>
      <vt:lpstr>Segoe UI Light</vt:lpstr>
      <vt:lpstr>Segoe UI Semilight</vt:lpstr>
      <vt:lpstr>Times New Roman</vt:lpstr>
      <vt:lpstr>Sel-CoolMetal-white</vt:lpstr>
      <vt:lpstr>ベクトル表現とLSHアルゴリズムを用いた インクリメンタルコードクローン検出法</vt:lpstr>
      <vt:lpstr>コードクローン</vt:lpstr>
      <vt:lpstr>コードクローン検出ツールの 応用と要望</vt:lpstr>
      <vt:lpstr>コードクローン検出ツールCCVolti[1]</vt:lpstr>
      <vt:lpstr>TF-IDF  (Term Frequency - Inverse Document Frequency)</vt:lpstr>
      <vt:lpstr>問題</vt:lpstr>
      <vt:lpstr>研究概要</vt:lpstr>
      <vt:lpstr>インクリメンタルコードクローン 検出の概要</vt:lpstr>
      <vt:lpstr>本手法の流れ (1/2) 1バージョン目の検出</vt:lpstr>
      <vt:lpstr>本手法の流れ (2/2) 2バージョン目以降の検出</vt:lpstr>
      <vt:lpstr>本手法で採用するベクトル表現 BoW (Bag of Words)</vt:lpstr>
      <vt:lpstr>LSH(Localy-Sensitive Hashing)[3] を用いたクラスタリング</vt:lpstr>
      <vt:lpstr>評価実験</vt:lpstr>
      <vt:lpstr>検出結果 (1/2) 適合率とクローンペア数</vt:lpstr>
      <vt:lpstr>検出結果 (2/2) クローンペアの関係（1000コミット目）</vt:lpstr>
      <vt:lpstr>検出時間</vt:lpstr>
      <vt:lpstr>まとめと今後の課題</vt:lpstr>
      <vt:lpstr>PowerPoint プレゼンテーション</vt:lpstr>
      <vt:lpstr>PowerPoint プレゼンテーション</vt:lpstr>
      <vt:lpstr>クローンペアの関係（1000コミット目） 適合率</vt:lpstr>
      <vt:lpstr>TF-IDFとBoWで検出する クローンペアの関係</vt:lpstr>
      <vt:lpstr>評価実験対象プロジェクトの規模</vt:lpstr>
      <vt:lpstr>TF-IDFよりBoWの再現率が高い理由</vt:lpstr>
      <vt:lpstr>検出時間</vt:lpstr>
      <vt:lpstr>PostgreSQLの検出結果（1/2）</vt:lpstr>
      <vt:lpstr>検出結果の非一貫性の軽減</vt:lpstr>
      <vt:lpstr>局所性鋭敏型ハッシュ(LSH) グリット分割によるハッシュ値</vt:lpstr>
      <vt:lpstr>ベクトル表現による再現率の違い</vt:lpstr>
      <vt:lpstr>コードクローン変更履歴可視化システム CCEvovis[1] </vt:lpstr>
      <vt:lpstr>対象距離尺度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2017-12-01T04:09:43Z</dcterms:created>
  <dcterms:modified xsi:type="dcterms:W3CDTF">2020-03-13T12:26:01Z</dcterms:modified>
</cp:coreProperties>
</file>