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69" r:id="rId5"/>
    <p:sldId id="277" r:id="rId6"/>
    <p:sldId id="278" r:id="rId7"/>
    <p:sldId id="261" r:id="rId8"/>
    <p:sldId id="259" r:id="rId9"/>
    <p:sldId id="270" r:id="rId10"/>
    <p:sldId id="279" r:id="rId11"/>
    <p:sldId id="276" r:id="rId12"/>
    <p:sldId id="263" r:id="rId13"/>
    <p:sldId id="280" r:id="rId14"/>
    <p:sldId id="281" r:id="rId15"/>
    <p:sldId id="264" r:id="rId16"/>
    <p:sldId id="271" r:id="rId17"/>
    <p:sldId id="272" r:id="rId18"/>
    <p:sldId id="275" r:id="rId19"/>
    <p:sldId id="268" r:id="rId20"/>
    <p:sldId id="260" r:id="rId21"/>
    <p:sldId id="265" r:id="rId22"/>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205"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FFFF99"/>
    <a:srgbClr val="FF6600"/>
    <a:srgbClr val="FFCC66"/>
    <a:srgbClr val="FF9999"/>
    <a:srgbClr val="99CCFF"/>
    <a:srgbClr val="6666FF"/>
    <a:srgbClr val="FF0000"/>
    <a:srgbClr val="CC0000"/>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93" autoAdjust="0"/>
    <p:restoredTop sz="94660"/>
  </p:normalViewPr>
  <p:slideViewPr>
    <p:cSldViewPr snapToGrid="0">
      <p:cViewPr varScale="1">
        <p:scale>
          <a:sx n="76" d="100"/>
          <a:sy n="76" d="100"/>
        </p:scale>
        <p:origin x="912" y="60"/>
      </p:cViewPr>
      <p:guideLst>
        <p:guide orient="horz" pos="2205"/>
        <p:guide pos="2880"/>
      </p:guideLst>
    </p:cSldViewPr>
  </p:slideViewPr>
  <p:notesTextViewPr>
    <p:cViewPr>
      <p:scale>
        <a:sx n="1" d="1"/>
        <a:sy n="1" d="1"/>
      </p:scale>
      <p:origin x="0" y="0"/>
    </p:cViewPr>
  </p:notesTextViewPr>
  <p:notesViewPr>
    <p:cSldViewPr snapToGrid="0">
      <p:cViewPr>
        <p:scale>
          <a:sx n="78" d="100"/>
          <a:sy n="78" d="100"/>
        </p:scale>
        <p:origin x="1196" y="-7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Microsoft_Excel_______.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______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______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______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______5.xlsx"/><Relationship Id="rId2" Type="http://schemas.microsoft.com/office/2011/relationships/chartColorStyle" Target="colors6.xml"/><Relationship Id="rId1" Type="http://schemas.microsoft.com/office/2011/relationships/chartStyle" Target="style6.xml"/></Relationships>
</file>

<file path=ppt/charts/chart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Sheet1!$A$2:$A$21</cx:f>
        <cx:lvl ptCount="20" formatCode="0.00%">
          <cx:pt idx="0">0.90917783112738904</cx:pt>
          <cx:pt idx="1">0.43055555555555503</cx:pt>
          <cx:pt idx="2">0.484916555300898</cx:pt>
          <cx:pt idx="3">0.50697673514562203</cx:pt>
          <cx:pt idx="4">0.66437562437562403</cx:pt>
          <cx:pt idx="5">0.74008509434024805</cx:pt>
          <cx:pt idx="6">0.656593419014457</cx:pt>
          <cx:pt idx="7">0.57479464152146797</cx:pt>
          <cx:pt idx="8">0.65567585328488498</cx:pt>
          <cx:pt idx="9">0.44228345184227502</cx:pt>
          <cx:pt idx="10">0.63580959859834596</cx:pt>
          <cx:pt idx="11">0.67883213181955204</cx:pt>
          <cx:pt idx="12">0.238306138306138</cx:pt>
          <cx:pt idx="13">0.94431963811883401</cx:pt>
          <cx:pt idx="14">0.63419257331083601</cx:pt>
          <cx:pt idx="15">0.82152380952380899</cx:pt>
          <cx:pt idx="16">0.80026545086119505</cx:pt>
          <cx:pt idx="17">0.92936568446872303</cx:pt>
          <cx:pt idx="18">0.70200939998369705</cx:pt>
          <cx:pt idx="19">0.83286713286713199</cx:pt>
        </cx:lvl>
      </cx:numDim>
    </cx:data>
  </cx:chartData>
  <cx:chart>
    <cx:plotArea>
      <cx:plotAreaRegion>
        <cx:plotSurface>
          <cx:spPr>
            <a:ln>
              <a:noFill/>
            </a:ln>
          </cx:spPr>
        </cx:plotSurface>
        <cx:series layoutId="boxWhisker" uniqueId="{3A8B6FFF-9AF9-4EC4-AE23-F2375BD4F960}">
          <cx:tx>
            <cx:txData>
              <cx:f>Sheet1!$A$1</cx:f>
              <cx:v>正答率</cx:v>
            </cx:txData>
          </cx:tx>
          <cx:spPr>
            <a:ln w="12700">
              <a:solidFill>
                <a:schemeClr val="tx1"/>
              </a:solidFill>
            </a:ln>
          </cx:spPr>
          <cx:dataLabels pos="r">
            <cx:txPr>
              <a:bodyPr spcFirstLastPara="1" vertOverflow="ellipsis" wrap="square" lIns="0" tIns="0" rIns="0" bIns="0" anchor="ctr" anchorCtr="1"/>
              <a:lstStyle/>
              <a:p>
                <a:pPr>
                  <a:defRPr sz="1600">
                    <a:solidFill>
                      <a:schemeClr val="tx1"/>
                    </a:solidFill>
                  </a:defRPr>
                </a:pPr>
                <a:endParaRPr lang="ja-JP" sz="1600">
                  <a:solidFill>
                    <a:schemeClr val="tx1"/>
                  </a:solidFill>
                </a:endParaRPr>
              </a:p>
            </cx:txPr>
            <cx:visibility seriesName="0" categoryName="0" value="1"/>
            <cx:separator>, </cx:separator>
            <cx:dataLabel idx="22" pos="r">
              <cx:txPr>
                <a:bodyPr spcFirstLastPara="1" vertOverflow="ellipsis" wrap="square" lIns="0" tIns="0" rIns="0" bIns="0" anchor="ctr" anchorCtr="1"/>
                <a:lstStyle/>
                <a:p>
                  <a:pPr>
                    <a:defRPr/>
                  </a:pPr>
                  <a:r>
                    <a:rPr lang="ja-JP" sz="1600">
                      <a:solidFill>
                        <a:schemeClr val="tx1"/>
                      </a:solidFill>
                    </a:rPr>
                    <a:t>80.56%</a:t>
                  </a:r>
                </a:p>
              </cx:txPr>
              <cx:visibility seriesName="0" categoryName="0" value="1"/>
              <cx:separator>, </cx:separator>
            </cx:dataLabel>
            <cx:dataLabel idx="23" pos="r">
              <cx:visibility seriesName="0" categoryName="0" value="0"/>
              <cx:separator>, </cx:separator>
            </cx:dataLabel>
            <cx:dataLabelHidden idx="1"/>
            <cx:dataLabelHidden idx="2"/>
            <cx:dataLabelHidden idx="3"/>
            <cx:dataLabelHidden idx="4"/>
            <cx:dataLabelHidden idx="5"/>
            <cx:dataLabelHidden idx="6"/>
            <cx:dataLabelHidden idx="8"/>
            <cx:dataLabelHidden idx="10"/>
            <cx:dataLabelHidden idx="11"/>
            <cx:dataLabelHidden idx="12"/>
            <cx:dataLabelHidden idx="13"/>
            <cx:dataLabelHidden idx="14"/>
            <cx:dataLabelHidden idx="15"/>
            <cx:dataLabelHidden idx="16"/>
            <cx:dataLabelHidden idx="17"/>
            <cx:dataLabelHidden idx="18"/>
          </cx:dataLabels>
          <cx:dataId val="0"/>
          <cx:layoutPr>
            <cx:visibility meanLine="0" meanMarker="1" nonoutliers="0" outliers="1"/>
            <cx:statistics quartileMethod="inclusive"/>
          </cx:layoutPr>
        </cx:series>
      </cx:plotAreaRegion>
      <cx:axis id="0" hidden="1">
        <cx:catScaling gapWidth="0.699999988"/>
        <cx:tickLabels/>
      </cx:axis>
      <cx:axis id="1">
        <cx:valScaling/>
        <cx:majorGridlines>
          <cx:spPr>
            <a:ln w="6350">
              <a:solidFill>
                <a:schemeClr val="bg1">
                  <a:lumMod val="75000"/>
                </a:schemeClr>
              </a:solidFill>
            </a:ln>
          </cx:spPr>
        </cx:majorGridlines>
        <cx:tickLabels/>
        <cx:numFmt formatCode="0%" sourceLinked="0"/>
        <cx:txPr>
          <a:bodyPr rot="-60000000" spcFirstLastPara="1" vertOverflow="ellipsis" vert="horz" wrap="square" lIns="0" tIns="0" rIns="0" bIns="0" anchor="ctr" anchorCtr="1"/>
          <a:lstStyle/>
          <a:p>
            <a:pPr>
              <a:defRPr sz="1600"/>
            </a:pPr>
            <a:endParaRPr lang="ja-JP" sz="1600"/>
          </a:p>
        </cx:txPr>
      </cx:axis>
    </cx:plotArea>
  </cx:chart>
  <cx:spPr>
    <a:solidFill>
      <a:schemeClr val="bg1"/>
    </a:solidFill>
    <a:ln>
      <a:solidFill>
        <a:schemeClr val="tx1"/>
      </a:solidFill>
    </a:ln>
  </cx:spPr>
  <cx:clrMapOvr bg1="lt1" tx1="dk1" bg2="lt2" tx2="dk2" accent1="accent1" accent2="accent2" accent3="accent3" accent4="accent4" accent5="accent5" accent6="accent6" hlink="hlink" folHlink="folHlink"/>
</cx: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ja-JP" altLang="en-US" sz="2400" dirty="0"/>
              <a:t>判定結果</a:t>
            </a:r>
          </a:p>
        </c:rich>
      </c:tx>
      <c:layout>
        <c:manualLayout>
          <c:xMode val="edge"/>
          <c:yMode val="edge"/>
          <c:x val="0.37712109520293563"/>
          <c:y val="0.11323715605328388"/>
        </c:manualLayout>
      </c:layout>
      <c:overlay val="0"/>
      <c:spPr>
        <a:solidFill>
          <a:schemeClr val="bg1"/>
        </a:solidFill>
        <a:ln>
          <a:solidFill>
            <a:schemeClr val="tx1"/>
          </a:solid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11667207278512384"/>
          <c:y val="3.0893647608165157E-2"/>
          <c:w val="0.39578433790646012"/>
          <c:h val="0.85571076034189253"/>
        </c:manualLayout>
      </c:layout>
      <c:pieChart>
        <c:varyColors val="1"/>
        <c:ser>
          <c:idx val="1"/>
          <c:order val="1"/>
          <c:tx>
            <c:strRef>
              <c:f>Sheet1!$A$7</c:f>
              <c:strCache>
                <c:ptCount val="1"/>
                <c:pt idx="0">
                  <c:v>判定結果</c:v>
                </c:pt>
              </c:strCache>
              <c:extLst xmlns:c15="http://schemas.microsoft.com/office/drawing/2012/chart"/>
            </c:strRef>
          </c:tx>
          <c:spPr>
            <a:ln>
              <a:solidFill>
                <a:schemeClr val="tx1"/>
              </a:solidFill>
            </a:ln>
          </c:spPr>
          <c:dPt>
            <c:idx val="0"/>
            <c:bubble3D val="0"/>
            <c:spPr>
              <a:solidFill>
                <a:schemeClr val="accent1"/>
              </a:solidFill>
              <a:ln>
                <a:solidFill>
                  <a:schemeClr val="tx1"/>
                </a:solidFill>
              </a:ln>
              <a:effectLst/>
            </c:spPr>
            <c:extLst>
              <c:ext xmlns:c16="http://schemas.microsoft.com/office/drawing/2014/chart" uri="{C3380CC4-5D6E-409C-BE32-E72D297353CC}">
                <c16:uniqueId val="{00000022-99F4-4404-9DB2-A71CCA7EA214}"/>
              </c:ext>
            </c:extLst>
          </c:dPt>
          <c:dPt>
            <c:idx val="1"/>
            <c:bubble3D val="0"/>
            <c:spPr>
              <a:pattFill prst="pct50">
                <a:fgClr>
                  <a:srgbClr val="FF9999"/>
                </a:fgClr>
                <a:bgClr>
                  <a:schemeClr val="bg1"/>
                </a:bgClr>
              </a:pattFill>
              <a:ln w="19050">
                <a:solidFill>
                  <a:schemeClr val="tx1"/>
                </a:solidFill>
              </a:ln>
              <a:effectLst/>
            </c:spPr>
            <c:extLst>
              <c:ext xmlns:c16="http://schemas.microsoft.com/office/drawing/2014/chart" uri="{C3380CC4-5D6E-409C-BE32-E72D297353CC}">
                <c16:uniqueId val="{00000024-99F4-4404-9DB2-A71CCA7EA214}"/>
              </c:ext>
            </c:extLst>
          </c:dPt>
          <c:dPt>
            <c:idx val="2"/>
            <c:bubble3D val="0"/>
            <c:spPr>
              <a:solidFill>
                <a:schemeClr val="accent3"/>
              </a:solidFill>
              <a:ln>
                <a:solidFill>
                  <a:schemeClr val="tx1"/>
                </a:solidFill>
              </a:ln>
              <a:effectLst/>
            </c:spPr>
            <c:extLst>
              <c:ext xmlns:c16="http://schemas.microsoft.com/office/drawing/2014/chart" uri="{C3380CC4-5D6E-409C-BE32-E72D297353CC}">
                <c16:uniqueId val="{00000026-99F4-4404-9DB2-A71CCA7EA214}"/>
              </c:ext>
            </c:extLst>
          </c:dPt>
          <c:dPt>
            <c:idx val="3"/>
            <c:bubble3D val="0"/>
            <c:spPr>
              <a:solidFill>
                <a:schemeClr val="accent4"/>
              </a:solidFill>
              <a:ln>
                <a:solidFill>
                  <a:schemeClr val="tx1"/>
                </a:solidFill>
              </a:ln>
              <a:effectLst/>
            </c:spPr>
            <c:extLst>
              <c:ext xmlns:c16="http://schemas.microsoft.com/office/drawing/2014/chart" uri="{C3380CC4-5D6E-409C-BE32-E72D297353CC}">
                <c16:uniqueId val="{00000028-99F4-4404-9DB2-A71CCA7EA214}"/>
              </c:ext>
            </c:extLst>
          </c:dPt>
          <c:dPt>
            <c:idx val="4"/>
            <c:bubble3D val="0"/>
            <c:spPr>
              <a:solidFill>
                <a:schemeClr val="accent5"/>
              </a:solidFill>
              <a:ln>
                <a:solidFill>
                  <a:schemeClr val="tx1"/>
                </a:solidFill>
              </a:ln>
              <a:effectLst/>
            </c:spPr>
            <c:extLst>
              <c:ext xmlns:c16="http://schemas.microsoft.com/office/drawing/2014/chart" uri="{C3380CC4-5D6E-409C-BE32-E72D297353CC}">
                <c16:uniqueId val="{0000002A-99F4-4404-9DB2-A71CCA7EA214}"/>
              </c:ext>
            </c:extLst>
          </c:dPt>
          <c:dPt>
            <c:idx val="5"/>
            <c:bubble3D val="0"/>
            <c:spPr>
              <a:solidFill>
                <a:schemeClr val="accent6"/>
              </a:solidFill>
              <a:ln>
                <a:solidFill>
                  <a:schemeClr val="tx1"/>
                </a:solidFill>
              </a:ln>
              <a:effectLst/>
            </c:spPr>
            <c:extLst>
              <c:ext xmlns:c16="http://schemas.microsoft.com/office/drawing/2014/chart" uri="{C3380CC4-5D6E-409C-BE32-E72D297353CC}">
                <c16:uniqueId val="{0000002C-99F4-4404-9DB2-A71CCA7EA214}"/>
              </c:ext>
            </c:extLst>
          </c:dPt>
          <c:dPt>
            <c:idx val="6"/>
            <c:bubble3D val="0"/>
            <c:spPr>
              <a:solidFill>
                <a:schemeClr val="accent1">
                  <a:lumMod val="60000"/>
                </a:schemeClr>
              </a:solidFill>
              <a:ln>
                <a:solidFill>
                  <a:schemeClr val="tx1"/>
                </a:solidFill>
              </a:ln>
              <a:effectLst/>
            </c:spPr>
            <c:extLst>
              <c:ext xmlns:c16="http://schemas.microsoft.com/office/drawing/2014/chart" uri="{C3380CC4-5D6E-409C-BE32-E72D297353CC}">
                <c16:uniqueId val="{0000002E-99F4-4404-9DB2-A71CCA7EA214}"/>
              </c:ext>
            </c:extLst>
          </c:dPt>
          <c:dPt>
            <c:idx val="7"/>
            <c:bubble3D val="0"/>
            <c:spPr>
              <a:solidFill>
                <a:schemeClr val="accent2">
                  <a:lumMod val="60000"/>
                </a:schemeClr>
              </a:solidFill>
              <a:ln>
                <a:solidFill>
                  <a:schemeClr val="tx1"/>
                </a:solidFill>
              </a:ln>
              <a:effectLst/>
            </c:spPr>
            <c:extLst>
              <c:ext xmlns:c16="http://schemas.microsoft.com/office/drawing/2014/chart" uri="{C3380CC4-5D6E-409C-BE32-E72D297353CC}">
                <c16:uniqueId val="{00000030-99F4-4404-9DB2-A71CCA7EA214}"/>
              </c:ext>
            </c:extLst>
          </c:dPt>
          <c:dPt>
            <c:idx val="8"/>
            <c:bubble3D val="0"/>
            <c:spPr>
              <a:solidFill>
                <a:schemeClr val="accent3">
                  <a:lumMod val="60000"/>
                </a:schemeClr>
              </a:solidFill>
              <a:ln>
                <a:solidFill>
                  <a:schemeClr val="tx1"/>
                </a:solidFill>
              </a:ln>
              <a:effectLst/>
            </c:spPr>
            <c:extLst>
              <c:ext xmlns:c16="http://schemas.microsoft.com/office/drawing/2014/chart" uri="{C3380CC4-5D6E-409C-BE32-E72D297353CC}">
                <c16:uniqueId val="{00000032-99F4-4404-9DB2-A71CCA7EA214}"/>
              </c:ext>
            </c:extLst>
          </c:dPt>
          <c:dPt>
            <c:idx val="9"/>
            <c:bubble3D val="0"/>
            <c:spPr>
              <a:solidFill>
                <a:schemeClr val="accent4">
                  <a:lumMod val="60000"/>
                </a:schemeClr>
              </a:solidFill>
              <a:ln>
                <a:solidFill>
                  <a:schemeClr val="tx1"/>
                </a:solidFill>
              </a:ln>
              <a:effectLst/>
            </c:spPr>
            <c:extLst>
              <c:ext xmlns:c16="http://schemas.microsoft.com/office/drawing/2014/chart" uri="{C3380CC4-5D6E-409C-BE32-E72D297353CC}">
                <c16:uniqueId val="{00000034-99F4-4404-9DB2-A71CCA7EA214}"/>
              </c:ext>
            </c:extLst>
          </c:dPt>
          <c:dPt>
            <c:idx val="10"/>
            <c:bubble3D val="0"/>
            <c:spPr>
              <a:solidFill>
                <a:schemeClr val="accent5">
                  <a:lumMod val="60000"/>
                </a:schemeClr>
              </a:solidFill>
              <a:ln>
                <a:solidFill>
                  <a:schemeClr val="tx1"/>
                </a:solidFill>
              </a:ln>
              <a:effectLst/>
            </c:spPr>
            <c:extLst>
              <c:ext xmlns:c16="http://schemas.microsoft.com/office/drawing/2014/chart" uri="{C3380CC4-5D6E-409C-BE32-E72D297353CC}">
                <c16:uniqueId val="{00000036-99F4-4404-9DB2-A71CCA7EA214}"/>
              </c:ext>
            </c:extLst>
          </c:dPt>
          <c:dPt>
            <c:idx val="11"/>
            <c:bubble3D val="0"/>
            <c:spPr>
              <a:solidFill>
                <a:schemeClr val="accent6">
                  <a:lumMod val="60000"/>
                </a:schemeClr>
              </a:solidFill>
              <a:ln>
                <a:solidFill>
                  <a:schemeClr val="tx1"/>
                </a:solidFill>
              </a:ln>
              <a:effectLst/>
            </c:spPr>
            <c:extLst>
              <c:ext xmlns:c16="http://schemas.microsoft.com/office/drawing/2014/chart" uri="{C3380CC4-5D6E-409C-BE32-E72D297353CC}">
                <c16:uniqueId val="{00000038-99F4-4404-9DB2-A71CCA7EA214}"/>
              </c:ext>
            </c:extLst>
          </c:dPt>
          <c:dPt>
            <c:idx val="12"/>
            <c:bubble3D val="0"/>
            <c:spPr>
              <a:solidFill>
                <a:schemeClr val="accent1">
                  <a:lumMod val="80000"/>
                  <a:lumOff val="20000"/>
                </a:schemeClr>
              </a:solidFill>
              <a:ln>
                <a:solidFill>
                  <a:schemeClr val="tx1"/>
                </a:solidFill>
              </a:ln>
              <a:effectLst/>
            </c:spPr>
            <c:extLst>
              <c:ext xmlns:c16="http://schemas.microsoft.com/office/drawing/2014/chart" uri="{C3380CC4-5D6E-409C-BE32-E72D297353CC}">
                <c16:uniqueId val="{0000003A-99F4-4404-9DB2-A71CCA7EA214}"/>
              </c:ext>
            </c:extLst>
          </c:dPt>
          <c:dPt>
            <c:idx val="13"/>
            <c:bubble3D val="0"/>
            <c:spPr>
              <a:solidFill>
                <a:schemeClr val="accent2">
                  <a:lumMod val="80000"/>
                  <a:lumOff val="20000"/>
                </a:schemeClr>
              </a:solidFill>
              <a:ln>
                <a:solidFill>
                  <a:schemeClr val="tx1"/>
                </a:solidFill>
              </a:ln>
              <a:effectLst/>
            </c:spPr>
            <c:extLst>
              <c:ext xmlns:c16="http://schemas.microsoft.com/office/drawing/2014/chart" uri="{C3380CC4-5D6E-409C-BE32-E72D297353CC}">
                <c16:uniqueId val="{0000003C-99F4-4404-9DB2-A71CCA7EA214}"/>
              </c:ext>
            </c:extLst>
          </c:dPt>
          <c:dPt>
            <c:idx val="14"/>
            <c:bubble3D val="0"/>
            <c:spPr>
              <a:solidFill>
                <a:schemeClr val="accent3">
                  <a:lumMod val="80000"/>
                  <a:lumOff val="20000"/>
                </a:schemeClr>
              </a:solidFill>
              <a:ln>
                <a:solidFill>
                  <a:schemeClr val="tx1"/>
                </a:solidFill>
              </a:ln>
              <a:effectLst/>
            </c:spPr>
            <c:extLst>
              <c:ext xmlns:c16="http://schemas.microsoft.com/office/drawing/2014/chart" uri="{C3380CC4-5D6E-409C-BE32-E72D297353CC}">
                <c16:uniqueId val="{0000003E-99F4-4404-9DB2-A71CCA7EA214}"/>
              </c:ext>
            </c:extLst>
          </c:dPt>
          <c:dPt>
            <c:idx val="15"/>
            <c:bubble3D val="0"/>
            <c:spPr>
              <a:solidFill>
                <a:schemeClr val="accent4">
                  <a:lumMod val="80000"/>
                  <a:lumOff val="20000"/>
                </a:schemeClr>
              </a:solidFill>
              <a:ln>
                <a:solidFill>
                  <a:schemeClr val="tx1"/>
                </a:solidFill>
              </a:ln>
              <a:effectLst/>
            </c:spPr>
            <c:extLst>
              <c:ext xmlns:c16="http://schemas.microsoft.com/office/drawing/2014/chart" uri="{C3380CC4-5D6E-409C-BE32-E72D297353CC}">
                <c16:uniqueId val="{00000040-99F4-4404-9DB2-A71CCA7EA214}"/>
              </c:ext>
            </c:extLst>
          </c:dPt>
          <c:dLbls>
            <c:dLbl>
              <c:idx val="0"/>
              <c:delete val="1"/>
              <c:extLst>
                <c:ext xmlns:c15="http://schemas.microsoft.com/office/drawing/2012/chart" uri="{CE6537A1-D6FC-4f65-9D91-7224C49458BB}"/>
                <c:ext xmlns:c16="http://schemas.microsoft.com/office/drawing/2014/chart" uri="{C3380CC4-5D6E-409C-BE32-E72D297353CC}">
                  <c16:uniqueId val="{00000022-99F4-4404-9DB2-A71CCA7EA214}"/>
                </c:ext>
              </c:extLst>
            </c:dLbl>
            <c:dLbl>
              <c:idx val="2"/>
              <c:delete val="1"/>
              <c:extLst>
                <c:ext xmlns:c15="http://schemas.microsoft.com/office/drawing/2012/chart" uri="{CE6537A1-D6FC-4f65-9D91-7224C49458BB}"/>
                <c:ext xmlns:c16="http://schemas.microsoft.com/office/drawing/2014/chart" uri="{C3380CC4-5D6E-409C-BE32-E72D297353CC}">
                  <c16:uniqueId val="{00000026-99F4-4404-9DB2-A71CCA7EA214}"/>
                </c:ext>
              </c:extLst>
            </c:dLbl>
            <c:dLbl>
              <c:idx val="3"/>
              <c:delete val="1"/>
              <c:extLst>
                <c:ext xmlns:c15="http://schemas.microsoft.com/office/drawing/2012/chart" uri="{CE6537A1-D6FC-4f65-9D91-7224C49458BB}"/>
                <c:ext xmlns:c16="http://schemas.microsoft.com/office/drawing/2014/chart" uri="{C3380CC4-5D6E-409C-BE32-E72D297353CC}">
                  <c16:uniqueId val="{00000028-99F4-4404-9DB2-A71CCA7EA214}"/>
                </c:ext>
              </c:extLst>
            </c:dLbl>
            <c:dLbl>
              <c:idx val="4"/>
              <c:delete val="1"/>
              <c:extLst>
                <c:ext xmlns:c15="http://schemas.microsoft.com/office/drawing/2012/chart" uri="{CE6537A1-D6FC-4f65-9D91-7224C49458BB}"/>
                <c:ext xmlns:c16="http://schemas.microsoft.com/office/drawing/2014/chart" uri="{C3380CC4-5D6E-409C-BE32-E72D297353CC}">
                  <c16:uniqueId val="{0000002A-99F4-4404-9DB2-A71CCA7EA214}"/>
                </c:ext>
              </c:extLst>
            </c:dLbl>
            <c:dLbl>
              <c:idx val="5"/>
              <c:delete val="1"/>
              <c:extLst>
                <c:ext xmlns:c15="http://schemas.microsoft.com/office/drawing/2012/chart" uri="{CE6537A1-D6FC-4f65-9D91-7224C49458BB}"/>
                <c:ext xmlns:c16="http://schemas.microsoft.com/office/drawing/2014/chart" uri="{C3380CC4-5D6E-409C-BE32-E72D297353CC}">
                  <c16:uniqueId val="{0000002C-99F4-4404-9DB2-A71CCA7EA214}"/>
                </c:ext>
              </c:extLst>
            </c:dLbl>
            <c:dLbl>
              <c:idx val="6"/>
              <c:delete val="1"/>
              <c:extLst>
                <c:ext xmlns:c15="http://schemas.microsoft.com/office/drawing/2012/chart" uri="{CE6537A1-D6FC-4f65-9D91-7224C49458BB}"/>
                <c:ext xmlns:c16="http://schemas.microsoft.com/office/drawing/2014/chart" uri="{C3380CC4-5D6E-409C-BE32-E72D297353CC}">
                  <c16:uniqueId val="{0000002E-99F4-4404-9DB2-A71CCA7EA214}"/>
                </c:ext>
              </c:extLst>
            </c:dLbl>
            <c:dLbl>
              <c:idx val="7"/>
              <c:delete val="1"/>
              <c:extLst>
                <c:ext xmlns:c15="http://schemas.microsoft.com/office/drawing/2012/chart" uri="{CE6537A1-D6FC-4f65-9D91-7224C49458BB}"/>
                <c:ext xmlns:c16="http://schemas.microsoft.com/office/drawing/2014/chart" uri="{C3380CC4-5D6E-409C-BE32-E72D297353CC}">
                  <c16:uniqueId val="{00000030-99F4-4404-9DB2-A71CCA7EA214}"/>
                </c:ext>
              </c:extLst>
            </c:dLbl>
            <c:dLbl>
              <c:idx val="8"/>
              <c:delete val="1"/>
              <c:extLst>
                <c:ext xmlns:c15="http://schemas.microsoft.com/office/drawing/2012/chart" uri="{CE6537A1-D6FC-4f65-9D91-7224C49458BB}"/>
                <c:ext xmlns:c16="http://schemas.microsoft.com/office/drawing/2014/chart" uri="{C3380CC4-5D6E-409C-BE32-E72D297353CC}">
                  <c16:uniqueId val="{00000032-99F4-4404-9DB2-A71CCA7EA214}"/>
                </c:ext>
              </c:extLst>
            </c:dLbl>
            <c:dLbl>
              <c:idx val="9"/>
              <c:delete val="1"/>
              <c:extLst>
                <c:ext xmlns:c15="http://schemas.microsoft.com/office/drawing/2012/chart" uri="{CE6537A1-D6FC-4f65-9D91-7224C49458BB}"/>
                <c:ext xmlns:c16="http://schemas.microsoft.com/office/drawing/2014/chart" uri="{C3380CC4-5D6E-409C-BE32-E72D297353CC}">
                  <c16:uniqueId val="{00000034-99F4-4404-9DB2-A71CCA7EA214}"/>
                </c:ext>
              </c:extLst>
            </c:dLbl>
            <c:dLbl>
              <c:idx val="10"/>
              <c:delete val="1"/>
              <c:extLst>
                <c:ext xmlns:c15="http://schemas.microsoft.com/office/drawing/2012/chart" uri="{CE6537A1-D6FC-4f65-9D91-7224C49458BB}"/>
                <c:ext xmlns:c16="http://schemas.microsoft.com/office/drawing/2014/chart" uri="{C3380CC4-5D6E-409C-BE32-E72D297353CC}">
                  <c16:uniqueId val="{00000036-99F4-4404-9DB2-A71CCA7EA214}"/>
                </c:ext>
              </c:extLst>
            </c:dLbl>
            <c:dLbl>
              <c:idx val="11"/>
              <c:delete val="1"/>
              <c:extLst>
                <c:ext xmlns:c15="http://schemas.microsoft.com/office/drawing/2012/chart" uri="{CE6537A1-D6FC-4f65-9D91-7224C49458BB}"/>
                <c:ext xmlns:c16="http://schemas.microsoft.com/office/drawing/2014/chart" uri="{C3380CC4-5D6E-409C-BE32-E72D297353CC}">
                  <c16:uniqueId val="{00000038-99F4-4404-9DB2-A71CCA7EA214}"/>
                </c:ext>
              </c:extLst>
            </c:dLbl>
            <c:dLbl>
              <c:idx val="12"/>
              <c:delete val="1"/>
              <c:extLst>
                <c:ext xmlns:c15="http://schemas.microsoft.com/office/drawing/2012/chart" uri="{CE6537A1-D6FC-4f65-9D91-7224C49458BB}"/>
                <c:ext xmlns:c16="http://schemas.microsoft.com/office/drawing/2014/chart" uri="{C3380CC4-5D6E-409C-BE32-E72D297353CC}">
                  <c16:uniqueId val="{0000003A-99F4-4404-9DB2-A71CCA7EA214}"/>
                </c:ext>
              </c:extLst>
            </c:dLbl>
            <c:dLbl>
              <c:idx val="13"/>
              <c:delete val="1"/>
              <c:extLst>
                <c:ext xmlns:c15="http://schemas.microsoft.com/office/drawing/2012/chart" uri="{CE6537A1-D6FC-4f65-9D91-7224C49458BB}"/>
                <c:ext xmlns:c16="http://schemas.microsoft.com/office/drawing/2014/chart" uri="{C3380CC4-5D6E-409C-BE32-E72D297353CC}">
                  <c16:uniqueId val="{0000003C-99F4-4404-9DB2-A71CCA7EA214}"/>
                </c:ext>
              </c:extLst>
            </c:dLbl>
            <c:dLbl>
              <c:idx val="14"/>
              <c:delete val="1"/>
              <c:extLst>
                <c:ext xmlns:c15="http://schemas.microsoft.com/office/drawing/2012/chart" uri="{CE6537A1-D6FC-4f65-9D91-7224C49458BB}"/>
                <c:ext xmlns:c16="http://schemas.microsoft.com/office/drawing/2014/chart" uri="{C3380CC4-5D6E-409C-BE32-E72D297353CC}">
                  <c16:uniqueId val="{0000003E-99F4-4404-9DB2-A71CCA7EA214}"/>
                </c:ext>
              </c:extLst>
            </c:dLbl>
            <c:dLbl>
              <c:idx val="15"/>
              <c:delete val="1"/>
              <c:extLst>
                <c:ext xmlns:c15="http://schemas.microsoft.com/office/drawing/2012/chart" uri="{CE6537A1-D6FC-4f65-9D91-7224C49458BB}"/>
                <c:ext xmlns:c16="http://schemas.microsoft.com/office/drawing/2014/chart" uri="{C3380CC4-5D6E-409C-BE32-E72D297353CC}">
                  <c16:uniqueId val="{00000040-99F4-4404-9DB2-A71CCA7EA214}"/>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Sheet1!$B$5:$Q$5</c:f>
              <c:strCache>
                <c:ptCount val="16"/>
                <c:pt idx="0">
                  <c:v>DELETE, DELETE</c:v>
                </c:pt>
                <c:pt idx="1">
                  <c:v>DELETE, ADOPT</c:v>
                </c:pt>
                <c:pt idx="2">
                  <c:v>DELETE, EDIT</c:v>
                </c:pt>
                <c:pt idx="3">
                  <c:v>DELETE, ZERO</c:v>
                </c:pt>
                <c:pt idx="4">
                  <c:v>ADOPT, DELETE</c:v>
                </c:pt>
                <c:pt idx="5">
                  <c:v>ADOPT, ADOPT</c:v>
                </c:pt>
                <c:pt idx="6">
                  <c:v>ADOPT, EDIT</c:v>
                </c:pt>
                <c:pt idx="7">
                  <c:v>ADOPT, ZERO</c:v>
                </c:pt>
                <c:pt idx="8">
                  <c:v>EDIT, DELETE</c:v>
                </c:pt>
                <c:pt idx="9">
                  <c:v>EDIT, ADOPT</c:v>
                </c:pt>
                <c:pt idx="10">
                  <c:v>EDIT, EDIT</c:v>
                </c:pt>
                <c:pt idx="11">
                  <c:v>EDIT, ZERO</c:v>
                </c:pt>
                <c:pt idx="12">
                  <c:v>ZERO, DELETE</c:v>
                </c:pt>
                <c:pt idx="13">
                  <c:v>ZERO, ADOPT</c:v>
                </c:pt>
                <c:pt idx="14">
                  <c:v>ZERO, EDIT</c:v>
                </c:pt>
                <c:pt idx="15">
                  <c:v>ZERO, ZERO</c:v>
                </c:pt>
              </c:strCache>
              <c:extLst xmlns:c15="http://schemas.microsoft.com/office/drawing/2012/chart"/>
            </c:strRef>
          </c:cat>
          <c:val>
            <c:numRef>
              <c:f>Sheet1!$B$7:$Q$7</c:f>
              <c:numCache>
                <c:formatCode>General</c:formatCode>
                <c:ptCount val="16"/>
                <c:pt idx="0">
                  <c:v>2</c:v>
                </c:pt>
                <c:pt idx="1">
                  <c:v>117</c:v>
                </c:pt>
                <c:pt idx="2">
                  <c:v>1</c:v>
                </c:pt>
                <c:pt idx="3">
                  <c:v>25</c:v>
                </c:pt>
                <c:pt idx="4">
                  <c:v>1</c:v>
                </c:pt>
                <c:pt idx="5">
                  <c:v>0</c:v>
                </c:pt>
                <c:pt idx="6">
                  <c:v>1</c:v>
                </c:pt>
                <c:pt idx="7">
                  <c:v>1</c:v>
                </c:pt>
                <c:pt idx="8">
                  <c:v>0</c:v>
                </c:pt>
                <c:pt idx="9">
                  <c:v>0</c:v>
                </c:pt>
                <c:pt idx="10">
                  <c:v>8</c:v>
                </c:pt>
                <c:pt idx="11">
                  <c:v>0</c:v>
                </c:pt>
                <c:pt idx="12">
                  <c:v>2</c:v>
                </c:pt>
                <c:pt idx="13">
                  <c:v>35</c:v>
                </c:pt>
                <c:pt idx="14">
                  <c:v>1</c:v>
                </c:pt>
                <c:pt idx="15">
                  <c:v>3</c:v>
                </c:pt>
              </c:numCache>
              <c:extLst xmlns:c15="http://schemas.microsoft.com/office/drawing/2012/chart"/>
            </c:numRef>
          </c:val>
          <c:extLst>
            <c:ext xmlns:c16="http://schemas.microsoft.com/office/drawing/2014/chart" uri="{C3380CC4-5D6E-409C-BE32-E72D297353CC}">
              <c16:uniqueId val="{00000041-99F4-4404-9DB2-A71CCA7EA214}"/>
            </c:ext>
          </c:extLst>
        </c:ser>
        <c:dLbls>
          <c:dLblPos val="ctr"/>
          <c:showLegendKey val="0"/>
          <c:showVal val="1"/>
          <c:showCatName val="0"/>
          <c:showSerName val="0"/>
          <c:showPercent val="0"/>
          <c:showBubbleSize val="0"/>
          <c:showLeaderLines val="1"/>
        </c:dLbls>
        <c:firstSliceAng val="0"/>
        <c:extLst>
          <c:ext xmlns:c15="http://schemas.microsoft.com/office/drawing/2012/chart" uri="{02D57815-91ED-43cb-92C2-25804820EDAC}">
            <c15:filteredPieSeries>
              <c15:ser>
                <c:idx val="0"/>
                <c:order val="0"/>
                <c:tx>
                  <c:strRef>
                    <c:extLst>
                      <c:ext uri="{02D57815-91ED-43cb-92C2-25804820EDAC}">
                        <c15:formulaRef>
                          <c15:sqref>Sheet1!$A$6</c15:sqref>
                        </c15:formulaRef>
                      </c:ext>
                    </c:extLst>
                    <c:strCache>
                      <c:ptCount val="1"/>
                      <c:pt idx="0">
                        <c:v>実際の
解消方法</c:v>
                      </c:pt>
                    </c:strCache>
                  </c:strRef>
                </c:tx>
                <c:dPt>
                  <c:idx val="0"/>
                  <c:bubble3D val="0"/>
                  <c:spPr>
                    <a:solidFill>
                      <a:schemeClr val="accent1"/>
                    </a:solidFill>
                    <a:ln>
                      <a:noFill/>
                    </a:ln>
                    <a:effectLst/>
                  </c:spPr>
                  <c:extLst>
                    <c:ext xmlns:c16="http://schemas.microsoft.com/office/drawing/2014/chart" uri="{C3380CC4-5D6E-409C-BE32-E72D297353CC}">
                      <c16:uniqueId val="{00000001-99F4-4404-9DB2-A71CCA7EA214}"/>
                    </c:ext>
                  </c:extLst>
                </c:dPt>
                <c:dPt>
                  <c:idx val="1"/>
                  <c:bubble3D val="0"/>
                  <c:spPr>
                    <a:solidFill>
                      <a:schemeClr val="accent2"/>
                    </a:solidFill>
                    <a:ln>
                      <a:noFill/>
                    </a:ln>
                    <a:effectLst/>
                  </c:spPr>
                  <c:extLst>
                    <c:ext xmlns:c16="http://schemas.microsoft.com/office/drawing/2014/chart" uri="{C3380CC4-5D6E-409C-BE32-E72D297353CC}">
                      <c16:uniqueId val="{00000003-99F4-4404-9DB2-A71CCA7EA214}"/>
                    </c:ext>
                  </c:extLst>
                </c:dPt>
                <c:dPt>
                  <c:idx val="2"/>
                  <c:bubble3D val="0"/>
                  <c:spPr>
                    <a:solidFill>
                      <a:schemeClr val="accent3"/>
                    </a:solidFill>
                    <a:ln>
                      <a:noFill/>
                    </a:ln>
                    <a:effectLst/>
                  </c:spPr>
                  <c:extLst>
                    <c:ext xmlns:c16="http://schemas.microsoft.com/office/drawing/2014/chart" uri="{C3380CC4-5D6E-409C-BE32-E72D297353CC}">
                      <c16:uniqueId val="{00000005-99F4-4404-9DB2-A71CCA7EA214}"/>
                    </c:ext>
                  </c:extLst>
                </c:dPt>
                <c:dPt>
                  <c:idx val="3"/>
                  <c:bubble3D val="0"/>
                  <c:spPr>
                    <a:solidFill>
                      <a:schemeClr val="accent4"/>
                    </a:solidFill>
                    <a:ln>
                      <a:noFill/>
                    </a:ln>
                    <a:effectLst/>
                  </c:spPr>
                  <c:extLst>
                    <c:ext xmlns:c16="http://schemas.microsoft.com/office/drawing/2014/chart" uri="{C3380CC4-5D6E-409C-BE32-E72D297353CC}">
                      <c16:uniqueId val="{00000007-99F4-4404-9DB2-A71CCA7EA214}"/>
                    </c:ext>
                  </c:extLst>
                </c:dPt>
                <c:dPt>
                  <c:idx val="4"/>
                  <c:bubble3D val="0"/>
                  <c:spPr>
                    <a:solidFill>
                      <a:schemeClr val="accent5"/>
                    </a:solidFill>
                    <a:ln>
                      <a:noFill/>
                    </a:ln>
                    <a:effectLst/>
                  </c:spPr>
                  <c:extLst>
                    <c:ext xmlns:c16="http://schemas.microsoft.com/office/drawing/2014/chart" uri="{C3380CC4-5D6E-409C-BE32-E72D297353CC}">
                      <c16:uniqueId val="{00000009-99F4-4404-9DB2-A71CCA7EA214}"/>
                    </c:ext>
                  </c:extLst>
                </c:dPt>
                <c:dPt>
                  <c:idx val="5"/>
                  <c:bubble3D val="0"/>
                  <c:spPr>
                    <a:solidFill>
                      <a:schemeClr val="accent6"/>
                    </a:solidFill>
                    <a:ln>
                      <a:noFill/>
                    </a:ln>
                    <a:effectLst/>
                  </c:spPr>
                  <c:extLst>
                    <c:ext xmlns:c16="http://schemas.microsoft.com/office/drawing/2014/chart" uri="{C3380CC4-5D6E-409C-BE32-E72D297353CC}">
                      <c16:uniqueId val="{0000000B-99F4-4404-9DB2-A71CCA7EA214}"/>
                    </c:ext>
                  </c:extLst>
                </c:dPt>
                <c:dPt>
                  <c:idx val="6"/>
                  <c:bubble3D val="0"/>
                  <c:spPr>
                    <a:solidFill>
                      <a:schemeClr val="accent1">
                        <a:lumMod val="60000"/>
                      </a:schemeClr>
                    </a:solidFill>
                    <a:ln>
                      <a:noFill/>
                    </a:ln>
                    <a:effectLst/>
                  </c:spPr>
                  <c:extLst>
                    <c:ext xmlns:c16="http://schemas.microsoft.com/office/drawing/2014/chart" uri="{C3380CC4-5D6E-409C-BE32-E72D297353CC}">
                      <c16:uniqueId val="{0000000D-99F4-4404-9DB2-A71CCA7EA214}"/>
                    </c:ext>
                  </c:extLst>
                </c:dPt>
                <c:dPt>
                  <c:idx val="7"/>
                  <c:bubble3D val="0"/>
                  <c:spPr>
                    <a:solidFill>
                      <a:schemeClr val="accent2">
                        <a:lumMod val="60000"/>
                      </a:schemeClr>
                    </a:solidFill>
                    <a:ln>
                      <a:noFill/>
                    </a:ln>
                    <a:effectLst/>
                  </c:spPr>
                  <c:extLst>
                    <c:ext xmlns:c16="http://schemas.microsoft.com/office/drawing/2014/chart" uri="{C3380CC4-5D6E-409C-BE32-E72D297353CC}">
                      <c16:uniqueId val="{0000000F-99F4-4404-9DB2-A71CCA7EA214}"/>
                    </c:ext>
                  </c:extLst>
                </c:dPt>
                <c:dPt>
                  <c:idx val="8"/>
                  <c:bubble3D val="0"/>
                  <c:spPr>
                    <a:solidFill>
                      <a:schemeClr val="accent3">
                        <a:lumMod val="60000"/>
                      </a:schemeClr>
                    </a:solidFill>
                    <a:ln>
                      <a:noFill/>
                    </a:ln>
                    <a:effectLst/>
                  </c:spPr>
                  <c:extLst>
                    <c:ext xmlns:c16="http://schemas.microsoft.com/office/drawing/2014/chart" uri="{C3380CC4-5D6E-409C-BE32-E72D297353CC}">
                      <c16:uniqueId val="{00000011-99F4-4404-9DB2-A71CCA7EA214}"/>
                    </c:ext>
                  </c:extLst>
                </c:dPt>
                <c:dPt>
                  <c:idx val="9"/>
                  <c:bubble3D val="0"/>
                  <c:spPr>
                    <a:solidFill>
                      <a:schemeClr val="accent4">
                        <a:lumMod val="60000"/>
                      </a:schemeClr>
                    </a:solidFill>
                    <a:ln>
                      <a:noFill/>
                    </a:ln>
                    <a:effectLst/>
                  </c:spPr>
                  <c:extLst>
                    <c:ext xmlns:c16="http://schemas.microsoft.com/office/drawing/2014/chart" uri="{C3380CC4-5D6E-409C-BE32-E72D297353CC}">
                      <c16:uniqueId val="{00000013-99F4-4404-9DB2-A71CCA7EA214}"/>
                    </c:ext>
                  </c:extLst>
                </c:dPt>
                <c:dPt>
                  <c:idx val="10"/>
                  <c:bubble3D val="0"/>
                  <c:spPr>
                    <a:solidFill>
                      <a:schemeClr val="accent5">
                        <a:lumMod val="60000"/>
                      </a:schemeClr>
                    </a:solidFill>
                    <a:ln>
                      <a:noFill/>
                    </a:ln>
                    <a:effectLst/>
                  </c:spPr>
                  <c:extLst>
                    <c:ext xmlns:c16="http://schemas.microsoft.com/office/drawing/2014/chart" uri="{C3380CC4-5D6E-409C-BE32-E72D297353CC}">
                      <c16:uniqueId val="{00000015-99F4-4404-9DB2-A71CCA7EA214}"/>
                    </c:ext>
                  </c:extLst>
                </c:dPt>
                <c:dPt>
                  <c:idx val="11"/>
                  <c:bubble3D val="0"/>
                  <c:spPr>
                    <a:solidFill>
                      <a:schemeClr val="accent6">
                        <a:lumMod val="60000"/>
                      </a:schemeClr>
                    </a:solidFill>
                    <a:ln>
                      <a:noFill/>
                    </a:ln>
                    <a:effectLst/>
                  </c:spPr>
                  <c:extLst>
                    <c:ext xmlns:c16="http://schemas.microsoft.com/office/drawing/2014/chart" uri="{C3380CC4-5D6E-409C-BE32-E72D297353CC}">
                      <c16:uniqueId val="{00000017-99F4-4404-9DB2-A71CCA7EA214}"/>
                    </c:ext>
                  </c:extLst>
                </c:dPt>
                <c:dPt>
                  <c:idx val="12"/>
                  <c:bubble3D val="0"/>
                  <c:spPr>
                    <a:solidFill>
                      <a:schemeClr val="accent1">
                        <a:lumMod val="80000"/>
                        <a:lumOff val="20000"/>
                      </a:schemeClr>
                    </a:solidFill>
                    <a:ln>
                      <a:noFill/>
                    </a:ln>
                    <a:effectLst/>
                  </c:spPr>
                  <c:extLst>
                    <c:ext xmlns:c16="http://schemas.microsoft.com/office/drawing/2014/chart" uri="{C3380CC4-5D6E-409C-BE32-E72D297353CC}">
                      <c16:uniqueId val="{00000019-99F4-4404-9DB2-A71CCA7EA214}"/>
                    </c:ext>
                  </c:extLst>
                </c:dPt>
                <c:dPt>
                  <c:idx val="13"/>
                  <c:bubble3D val="0"/>
                  <c:spPr>
                    <a:solidFill>
                      <a:schemeClr val="accent2">
                        <a:lumMod val="80000"/>
                        <a:lumOff val="20000"/>
                      </a:schemeClr>
                    </a:solidFill>
                    <a:ln>
                      <a:noFill/>
                    </a:ln>
                    <a:effectLst/>
                  </c:spPr>
                  <c:extLst>
                    <c:ext xmlns:c16="http://schemas.microsoft.com/office/drawing/2014/chart" uri="{C3380CC4-5D6E-409C-BE32-E72D297353CC}">
                      <c16:uniqueId val="{0000001B-99F4-4404-9DB2-A71CCA7EA214}"/>
                    </c:ext>
                  </c:extLst>
                </c:dPt>
                <c:dPt>
                  <c:idx val="14"/>
                  <c:bubble3D val="0"/>
                  <c:spPr>
                    <a:solidFill>
                      <a:schemeClr val="accent3">
                        <a:lumMod val="80000"/>
                        <a:lumOff val="20000"/>
                      </a:schemeClr>
                    </a:solidFill>
                    <a:ln>
                      <a:noFill/>
                    </a:ln>
                    <a:effectLst/>
                  </c:spPr>
                  <c:extLst>
                    <c:ext xmlns:c16="http://schemas.microsoft.com/office/drawing/2014/chart" uri="{C3380CC4-5D6E-409C-BE32-E72D297353CC}">
                      <c16:uniqueId val="{0000001D-99F4-4404-9DB2-A71CCA7EA214}"/>
                    </c:ext>
                  </c:extLst>
                </c:dPt>
                <c:dPt>
                  <c:idx val="15"/>
                  <c:bubble3D val="0"/>
                  <c:spPr>
                    <a:solidFill>
                      <a:schemeClr val="accent4">
                        <a:lumMod val="80000"/>
                        <a:lumOff val="20000"/>
                      </a:schemeClr>
                    </a:solidFill>
                    <a:ln>
                      <a:noFill/>
                    </a:ln>
                    <a:effectLst/>
                  </c:spPr>
                  <c:extLst>
                    <c:ext xmlns:c16="http://schemas.microsoft.com/office/drawing/2014/chart" uri="{C3380CC4-5D6E-409C-BE32-E72D297353CC}">
                      <c16:uniqueId val="{0000001F-99F4-4404-9DB2-A71CCA7EA21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uri="{CE6537A1-D6FC-4f65-9D91-7224C49458BB}"/>
                  </c:extLst>
                </c:dLbls>
                <c:cat>
                  <c:strRef>
                    <c:extLst>
                      <c:ext uri="{02D57815-91ED-43cb-92C2-25804820EDAC}">
                        <c15:formulaRef>
                          <c15:sqref>Sheet1!$B$5:$Q$5</c15:sqref>
                        </c15:formulaRef>
                      </c:ext>
                    </c:extLst>
                    <c:strCache>
                      <c:ptCount val="16"/>
                      <c:pt idx="0">
                        <c:v>DELETE, DELETE</c:v>
                      </c:pt>
                      <c:pt idx="1">
                        <c:v>DELETE, ADOPT</c:v>
                      </c:pt>
                      <c:pt idx="2">
                        <c:v>DELETE, EDIT</c:v>
                      </c:pt>
                      <c:pt idx="3">
                        <c:v>DELETE, ZERO</c:v>
                      </c:pt>
                      <c:pt idx="4">
                        <c:v>ADOPT, DELETE</c:v>
                      </c:pt>
                      <c:pt idx="5">
                        <c:v>ADOPT, ADOPT</c:v>
                      </c:pt>
                      <c:pt idx="6">
                        <c:v>ADOPT, EDIT</c:v>
                      </c:pt>
                      <c:pt idx="7">
                        <c:v>ADOPT, ZERO</c:v>
                      </c:pt>
                      <c:pt idx="8">
                        <c:v>EDIT, DELETE</c:v>
                      </c:pt>
                      <c:pt idx="9">
                        <c:v>EDIT, ADOPT</c:v>
                      </c:pt>
                      <c:pt idx="10">
                        <c:v>EDIT, EDIT</c:v>
                      </c:pt>
                      <c:pt idx="11">
                        <c:v>EDIT, ZERO</c:v>
                      </c:pt>
                      <c:pt idx="12">
                        <c:v>ZERO, DELETE</c:v>
                      </c:pt>
                      <c:pt idx="13">
                        <c:v>ZERO, ADOPT</c:v>
                      </c:pt>
                      <c:pt idx="14">
                        <c:v>ZERO, EDIT</c:v>
                      </c:pt>
                      <c:pt idx="15">
                        <c:v>ZERO, ZERO</c:v>
                      </c:pt>
                    </c:strCache>
                  </c:strRef>
                </c:cat>
                <c:val>
                  <c:numRef>
                    <c:extLst>
                      <c:ext uri="{02D57815-91ED-43cb-92C2-25804820EDAC}">
                        <c15:formulaRef>
                          <c15:sqref>Sheet1!$B$6:$Q$6</c15:sqref>
                        </c15:formulaRef>
                      </c:ext>
                    </c:extLst>
                    <c:numCache>
                      <c:formatCode>General</c:formatCode>
                      <c:ptCount val="16"/>
                      <c:pt idx="0">
                        <c:v>1</c:v>
                      </c:pt>
                      <c:pt idx="1">
                        <c:v>113</c:v>
                      </c:pt>
                      <c:pt idx="2">
                        <c:v>4</c:v>
                      </c:pt>
                      <c:pt idx="3">
                        <c:v>22</c:v>
                      </c:pt>
                      <c:pt idx="4">
                        <c:v>4</c:v>
                      </c:pt>
                      <c:pt idx="5">
                        <c:v>1</c:v>
                      </c:pt>
                      <c:pt idx="6">
                        <c:v>2</c:v>
                      </c:pt>
                      <c:pt idx="7">
                        <c:v>3</c:v>
                      </c:pt>
                      <c:pt idx="8">
                        <c:v>1</c:v>
                      </c:pt>
                      <c:pt idx="9">
                        <c:v>2</c:v>
                      </c:pt>
                      <c:pt idx="10">
                        <c:v>2</c:v>
                      </c:pt>
                      <c:pt idx="11">
                        <c:v>1</c:v>
                      </c:pt>
                      <c:pt idx="12">
                        <c:v>4</c:v>
                      </c:pt>
                      <c:pt idx="13">
                        <c:v>32</c:v>
                      </c:pt>
                      <c:pt idx="14">
                        <c:v>2</c:v>
                      </c:pt>
                      <c:pt idx="15">
                        <c:v>3</c:v>
                      </c:pt>
                    </c:numCache>
                  </c:numRef>
                </c:val>
                <c:extLst>
                  <c:ext xmlns:c16="http://schemas.microsoft.com/office/drawing/2014/chart" uri="{C3380CC4-5D6E-409C-BE32-E72D297353CC}">
                    <c16:uniqueId val="{00000020-99F4-4404-9DB2-A71CCA7EA214}"/>
                  </c:ext>
                </c:extLst>
              </c15:ser>
            </c15:filteredPieSeries>
          </c:ext>
        </c:extLst>
      </c:pieChart>
      <c:spPr>
        <a:noFill/>
        <a:ln>
          <a:noFill/>
        </a:ln>
        <a:effectLst/>
      </c:spPr>
    </c:plotArea>
    <c:legend>
      <c:legendPos val="r"/>
      <c:layout>
        <c:manualLayout>
          <c:xMode val="edge"/>
          <c:yMode val="edge"/>
          <c:x val="0.60948420871476872"/>
          <c:y val="1.926677741182797E-2"/>
          <c:w val="0.35519927164119447"/>
          <c:h val="0.9745322708747998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ja-JP" altLang="en-US" sz="2400" dirty="0"/>
              <a:t>実際の
解消方法</a:t>
            </a:r>
          </a:p>
        </c:rich>
      </c:tx>
      <c:layout/>
      <c:overlay val="0"/>
      <c:spPr>
        <a:solidFill>
          <a:schemeClr val="bg1"/>
        </a:solidFill>
        <a:ln>
          <a:solidFill>
            <a:schemeClr val="tx1"/>
          </a:solid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11667207278512384"/>
          <c:y val="3.0893647608165157E-2"/>
          <c:w val="0.39578433790646012"/>
          <c:h val="0.85571076034189253"/>
        </c:manualLayout>
      </c:layout>
      <c:pieChart>
        <c:varyColors val="1"/>
        <c:ser>
          <c:idx val="0"/>
          <c:order val="0"/>
          <c:tx>
            <c:strRef>
              <c:f>Sheet1!$A$6</c:f>
              <c:strCache>
                <c:ptCount val="1"/>
                <c:pt idx="0">
                  <c:v>実際の
解消方法</c:v>
                </c:pt>
              </c:strCache>
              <c:extLst xmlns:c15="http://schemas.microsoft.com/office/drawing/2012/chart"/>
            </c:strRef>
          </c:tx>
          <c:spPr>
            <a:ln>
              <a:solidFill>
                <a:schemeClr val="tx1"/>
              </a:solidFill>
            </a:ln>
          </c:spPr>
          <c:dPt>
            <c:idx val="0"/>
            <c:bubble3D val="0"/>
            <c:spPr>
              <a:solidFill>
                <a:schemeClr val="accent1"/>
              </a:solidFill>
              <a:ln>
                <a:solidFill>
                  <a:schemeClr val="tx1"/>
                </a:solidFill>
              </a:ln>
              <a:effectLst/>
            </c:spPr>
            <c:extLst>
              <c:ext xmlns:c16="http://schemas.microsoft.com/office/drawing/2014/chart" uri="{C3380CC4-5D6E-409C-BE32-E72D297353CC}">
                <c16:uniqueId val="{00000022-11CC-4B97-B9E2-043466764AEF}"/>
              </c:ext>
            </c:extLst>
          </c:dPt>
          <c:dPt>
            <c:idx val="1"/>
            <c:bubble3D val="0"/>
            <c:spPr>
              <a:pattFill prst="pct50">
                <a:fgClr>
                  <a:srgbClr val="FF9999"/>
                </a:fgClr>
                <a:bgClr>
                  <a:schemeClr val="bg1"/>
                </a:bgClr>
              </a:pattFill>
              <a:ln w="19050">
                <a:solidFill>
                  <a:schemeClr val="tx1"/>
                </a:solidFill>
              </a:ln>
              <a:effectLst/>
            </c:spPr>
            <c:extLst>
              <c:ext xmlns:c16="http://schemas.microsoft.com/office/drawing/2014/chart" uri="{C3380CC4-5D6E-409C-BE32-E72D297353CC}">
                <c16:uniqueId val="{00000024-11CC-4B97-B9E2-043466764AEF}"/>
              </c:ext>
            </c:extLst>
          </c:dPt>
          <c:dPt>
            <c:idx val="2"/>
            <c:bubble3D val="0"/>
            <c:spPr>
              <a:solidFill>
                <a:schemeClr val="accent3"/>
              </a:solidFill>
              <a:ln>
                <a:solidFill>
                  <a:schemeClr val="tx1"/>
                </a:solidFill>
              </a:ln>
              <a:effectLst/>
            </c:spPr>
            <c:extLst>
              <c:ext xmlns:c16="http://schemas.microsoft.com/office/drawing/2014/chart" uri="{C3380CC4-5D6E-409C-BE32-E72D297353CC}">
                <c16:uniqueId val="{00000026-11CC-4B97-B9E2-043466764AEF}"/>
              </c:ext>
            </c:extLst>
          </c:dPt>
          <c:dPt>
            <c:idx val="3"/>
            <c:bubble3D val="0"/>
            <c:spPr>
              <a:solidFill>
                <a:schemeClr val="accent4"/>
              </a:solidFill>
              <a:ln>
                <a:solidFill>
                  <a:schemeClr val="tx1"/>
                </a:solidFill>
              </a:ln>
              <a:effectLst/>
            </c:spPr>
            <c:extLst>
              <c:ext xmlns:c16="http://schemas.microsoft.com/office/drawing/2014/chart" uri="{C3380CC4-5D6E-409C-BE32-E72D297353CC}">
                <c16:uniqueId val="{00000028-11CC-4B97-B9E2-043466764AEF}"/>
              </c:ext>
            </c:extLst>
          </c:dPt>
          <c:dPt>
            <c:idx val="4"/>
            <c:bubble3D val="0"/>
            <c:spPr>
              <a:solidFill>
                <a:schemeClr val="accent5"/>
              </a:solidFill>
              <a:ln>
                <a:solidFill>
                  <a:schemeClr val="tx1"/>
                </a:solidFill>
              </a:ln>
              <a:effectLst/>
            </c:spPr>
            <c:extLst>
              <c:ext xmlns:c16="http://schemas.microsoft.com/office/drawing/2014/chart" uri="{C3380CC4-5D6E-409C-BE32-E72D297353CC}">
                <c16:uniqueId val="{0000002A-11CC-4B97-B9E2-043466764AEF}"/>
              </c:ext>
            </c:extLst>
          </c:dPt>
          <c:dPt>
            <c:idx val="5"/>
            <c:bubble3D val="0"/>
            <c:spPr>
              <a:solidFill>
                <a:schemeClr val="accent6"/>
              </a:solidFill>
              <a:ln>
                <a:solidFill>
                  <a:schemeClr val="tx1"/>
                </a:solidFill>
              </a:ln>
              <a:effectLst/>
            </c:spPr>
            <c:extLst>
              <c:ext xmlns:c16="http://schemas.microsoft.com/office/drawing/2014/chart" uri="{C3380CC4-5D6E-409C-BE32-E72D297353CC}">
                <c16:uniqueId val="{0000002C-11CC-4B97-B9E2-043466764AEF}"/>
              </c:ext>
            </c:extLst>
          </c:dPt>
          <c:dPt>
            <c:idx val="6"/>
            <c:bubble3D val="0"/>
            <c:spPr>
              <a:solidFill>
                <a:schemeClr val="accent1">
                  <a:lumMod val="60000"/>
                </a:schemeClr>
              </a:solidFill>
              <a:ln>
                <a:solidFill>
                  <a:schemeClr val="tx1"/>
                </a:solidFill>
              </a:ln>
              <a:effectLst/>
            </c:spPr>
            <c:extLst>
              <c:ext xmlns:c16="http://schemas.microsoft.com/office/drawing/2014/chart" uri="{C3380CC4-5D6E-409C-BE32-E72D297353CC}">
                <c16:uniqueId val="{0000002E-11CC-4B97-B9E2-043466764AEF}"/>
              </c:ext>
            </c:extLst>
          </c:dPt>
          <c:dPt>
            <c:idx val="7"/>
            <c:bubble3D val="0"/>
            <c:spPr>
              <a:solidFill>
                <a:schemeClr val="accent2">
                  <a:lumMod val="60000"/>
                </a:schemeClr>
              </a:solidFill>
              <a:ln>
                <a:solidFill>
                  <a:schemeClr val="tx1"/>
                </a:solidFill>
              </a:ln>
              <a:effectLst/>
            </c:spPr>
            <c:extLst>
              <c:ext xmlns:c16="http://schemas.microsoft.com/office/drawing/2014/chart" uri="{C3380CC4-5D6E-409C-BE32-E72D297353CC}">
                <c16:uniqueId val="{00000030-11CC-4B97-B9E2-043466764AEF}"/>
              </c:ext>
            </c:extLst>
          </c:dPt>
          <c:dPt>
            <c:idx val="8"/>
            <c:bubble3D val="0"/>
            <c:spPr>
              <a:solidFill>
                <a:schemeClr val="accent3">
                  <a:lumMod val="60000"/>
                </a:schemeClr>
              </a:solidFill>
              <a:ln>
                <a:solidFill>
                  <a:schemeClr val="tx1"/>
                </a:solidFill>
              </a:ln>
              <a:effectLst/>
            </c:spPr>
            <c:extLst>
              <c:ext xmlns:c16="http://schemas.microsoft.com/office/drawing/2014/chart" uri="{C3380CC4-5D6E-409C-BE32-E72D297353CC}">
                <c16:uniqueId val="{00000032-11CC-4B97-B9E2-043466764AEF}"/>
              </c:ext>
            </c:extLst>
          </c:dPt>
          <c:dPt>
            <c:idx val="9"/>
            <c:bubble3D val="0"/>
            <c:spPr>
              <a:solidFill>
                <a:schemeClr val="accent4">
                  <a:lumMod val="60000"/>
                </a:schemeClr>
              </a:solidFill>
              <a:ln>
                <a:solidFill>
                  <a:schemeClr val="tx1"/>
                </a:solidFill>
              </a:ln>
              <a:effectLst/>
            </c:spPr>
            <c:extLst>
              <c:ext xmlns:c16="http://schemas.microsoft.com/office/drawing/2014/chart" uri="{C3380CC4-5D6E-409C-BE32-E72D297353CC}">
                <c16:uniqueId val="{00000034-11CC-4B97-B9E2-043466764AEF}"/>
              </c:ext>
            </c:extLst>
          </c:dPt>
          <c:dPt>
            <c:idx val="10"/>
            <c:bubble3D val="0"/>
            <c:spPr>
              <a:solidFill>
                <a:schemeClr val="accent5">
                  <a:lumMod val="60000"/>
                </a:schemeClr>
              </a:solidFill>
              <a:ln>
                <a:solidFill>
                  <a:schemeClr val="tx1"/>
                </a:solidFill>
              </a:ln>
              <a:effectLst/>
            </c:spPr>
            <c:extLst>
              <c:ext xmlns:c16="http://schemas.microsoft.com/office/drawing/2014/chart" uri="{C3380CC4-5D6E-409C-BE32-E72D297353CC}">
                <c16:uniqueId val="{00000036-11CC-4B97-B9E2-043466764AEF}"/>
              </c:ext>
            </c:extLst>
          </c:dPt>
          <c:dPt>
            <c:idx val="11"/>
            <c:bubble3D val="0"/>
            <c:spPr>
              <a:solidFill>
                <a:schemeClr val="accent6">
                  <a:lumMod val="60000"/>
                </a:schemeClr>
              </a:solidFill>
              <a:ln>
                <a:solidFill>
                  <a:schemeClr val="tx1"/>
                </a:solidFill>
              </a:ln>
              <a:effectLst/>
            </c:spPr>
            <c:extLst>
              <c:ext xmlns:c16="http://schemas.microsoft.com/office/drawing/2014/chart" uri="{C3380CC4-5D6E-409C-BE32-E72D297353CC}">
                <c16:uniqueId val="{00000038-11CC-4B97-B9E2-043466764AEF}"/>
              </c:ext>
            </c:extLst>
          </c:dPt>
          <c:dPt>
            <c:idx val="12"/>
            <c:bubble3D val="0"/>
            <c:spPr>
              <a:solidFill>
                <a:schemeClr val="accent1">
                  <a:lumMod val="80000"/>
                  <a:lumOff val="20000"/>
                </a:schemeClr>
              </a:solidFill>
              <a:ln>
                <a:solidFill>
                  <a:schemeClr val="tx1"/>
                </a:solidFill>
              </a:ln>
              <a:effectLst/>
            </c:spPr>
            <c:extLst>
              <c:ext xmlns:c16="http://schemas.microsoft.com/office/drawing/2014/chart" uri="{C3380CC4-5D6E-409C-BE32-E72D297353CC}">
                <c16:uniqueId val="{0000003A-11CC-4B97-B9E2-043466764AEF}"/>
              </c:ext>
            </c:extLst>
          </c:dPt>
          <c:dPt>
            <c:idx val="13"/>
            <c:bubble3D val="0"/>
            <c:spPr>
              <a:solidFill>
                <a:schemeClr val="accent2">
                  <a:lumMod val="80000"/>
                  <a:lumOff val="20000"/>
                </a:schemeClr>
              </a:solidFill>
              <a:ln>
                <a:solidFill>
                  <a:schemeClr val="tx1"/>
                </a:solidFill>
              </a:ln>
              <a:effectLst/>
            </c:spPr>
            <c:extLst>
              <c:ext xmlns:c16="http://schemas.microsoft.com/office/drawing/2014/chart" uri="{C3380CC4-5D6E-409C-BE32-E72D297353CC}">
                <c16:uniqueId val="{0000003C-11CC-4B97-B9E2-043466764AEF}"/>
              </c:ext>
            </c:extLst>
          </c:dPt>
          <c:dPt>
            <c:idx val="14"/>
            <c:bubble3D val="0"/>
            <c:spPr>
              <a:solidFill>
                <a:schemeClr val="accent3">
                  <a:lumMod val="80000"/>
                  <a:lumOff val="20000"/>
                </a:schemeClr>
              </a:solidFill>
              <a:ln>
                <a:solidFill>
                  <a:schemeClr val="tx1"/>
                </a:solidFill>
              </a:ln>
              <a:effectLst/>
            </c:spPr>
            <c:extLst>
              <c:ext xmlns:c16="http://schemas.microsoft.com/office/drawing/2014/chart" uri="{C3380CC4-5D6E-409C-BE32-E72D297353CC}">
                <c16:uniqueId val="{0000003E-11CC-4B97-B9E2-043466764AEF}"/>
              </c:ext>
            </c:extLst>
          </c:dPt>
          <c:dPt>
            <c:idx val="15"/>
            <c:bubble3D val="0"/>
            <c:spPr>
              <a:solidFill>
                <a:schemeClr val="accent4">
                  <a:lumMod val="80000"/>
                  <a:lumOff val="20000"/>
                </a:schemeClr>
              </a:solidFill>
              <a:ln>
                <a:solidFill>
                  <a:schemeClr val="tx1"/>
                </a:solidFill>
              </a:ln>
              <a:effectLst/>
            </c:spPr>
            <c:extLst>
              <c:ext xmlns:c16="http://schemas.microsoft.com/office/drawing/2014/chart" uri="{C3380CC4-5D6E-409C-BE32-E72D297353CC}">
                <c16:uniqueId val="{00000040-11CC-4B97-B9E2-043466764AEF}"/>
              </c:ext>
            </c:extLst>
          </c:dPt>
          <c:dLbls>
            <c:dLbl>
              <c:idx val="0"/>
              <c:delete val="1"/>
              <c:extLst>
                <c:ext xmlns:c15="http://schemas.microsoft.com/office/drawing/2012/chart" uri="{CE6537A1-D6FC-4f65-9D91-7224C49458BB}"/>
                <c:ext xmlns:c16="http://schemas.microsoft.com/office/drawing/2014/chart" uri="{C3380CC4-5D6E-409C-BE32-E72D297353CC}">
                  <c16:uniqueId val="{00000022-11CC-4B97-B9E2-043466764AEF}"/>
                </c:ext>
              </c:extLst>
            </c:dLbl>
            <c:dLbl>
              <c:idx val="1"/>
              <c:layout>
                <c:manualLayout>
                  <c:x val="-0.1368630623770544"/>
                  <c:y val="-5.2220778846668328E-2"/>
                </c:manualLayout>
              </c:layout>
              <c:dLblPos val="bestFi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4-11CC-4B97-B9E2-043466764AEF}"/>
                </c:ext>
              </c:extLst>
            </c:dLbl>
            <c:dLbl>
              <c:idx val="2"/>
              <c:delete val="1"/>
              <c:extLst>
                <c:ext xmlns:c15="http://schemas.microsoft.com/office/drawing/2012/chart" uri="{CE6537A1-D6FC-4f65-9D91-7224C49458BB}"/>
                <c:ext xmlns:c16="http://schemas.microsoft.com/office/drawing/2014/chart" uri="{C3380CC4-5D6E-409C-BE32-E72D297353CC}">
                  <c16:uniqueId val="{00000026-11CC-4B97-B9E2-043466764AEF}"/>
                </c:ext>
              </c:extLst>
            </c:dLbl>
            <c:dLbl>
              <c:idx val="3"/>
              <c:delete val="1"/>
              <c:extLst>
                <c:ext xmlns:c15="http://schemas.microsoft.com/office/drawing/2012/chart" uri="{CE6537A1-D6FC-4f65-9D91-7224C49458BB}"/>
                <c:ext xmlns:c16="http://schemas.microsoft.com/office/drawing/2014/chart" uri="{C3380CC4-5D6E-409C-BE32-E72D297353CC}">
                  <c16:uniqueId val="{00000028-11CC-4B97-B9E2-043466764AEF}"/>
                </c:ext>
              </c:extLst>
            </c:dLbl>
            <c:dLbl>
              <c:idx val="4"/>
              <c:delete val="1"/>
              <c:extLst>
                <c:ext xmlns:c15="http://schemas.microsoft.com/office/drawing/2012/chart" uri="{CE6537A1-D6FC-4f65-9D91-7224C49458BB}"/>
                <c:ext xmlns:c16="http://schemas.microsoft.com/office/drawing/2014/chart" uri="{C3380CC4-5D6E-409C-BE32-E72D297353CC}">
                  <c16:uniqueId val="{0000002A-11CC-4B97-B9E2-043466764AEF}"/>
                </c:ext>
              </c:extLst>
            </c:dLbl>
            <c:dLbl>
              <c:idx val="5"/>
              <c:delete val="1"/>
              <c:extLst>
                <c:ext xmlns:c15="http://schemas.microsoft.com/office/drawing/2012/chart" uri="{CE6537A1-D6FC-4f65-9D91-7224C49458BB}"/>
                <c:ext xmlns:c16="http://schemas.microsoft.com/office/drawing/2014/chart" uri="{C3380CC4-5D6E-409C-BE32-E72D297353CC}">
                  <c16:uniqueId val="{0000002C-11CC-4B97-B9E2-043466764AEF}"/>
                </c:ext>
              </c:extLst>
            </c:dLbl>
            <c:dLbl>
              <c:idx val="6"/>
              <c:delete val="1"/>
              <c:extLst>
                <c:ext xmlns:c15="http://schemas.microsoft.com/office/drawing/2012/chart" uri="{CE6537A1-D6FC-4f65-9D91-7224C49458BB}"/>
                <c:ext xmlns:c16="http://schemas.microsoft.com/office/drawing/2014/chart" uri="{C3380CC4-5D6E-409C-BE32-E72D297353CC}">
                  <c16:uniqueId val="{0000002E-11CC-4B97-B9E2-043466764AEF}"/>
                </c:ext>
              </c:extLst>
            </c:dLbl>
            <c:dLbl>
              <c:idx val="7"/>
              <c:delete val="1"/>
              <c:extLst>
                <c:ext xmlns:c15="http://schemas.microsoft.com/office/drawing/2012/chart" uri="{CE6537A1-D6FC-4f65-9D91-7224C49458BB}"/>
                <c:ext xmlns:c16="http://schemas.microsoft.com/office/drawing/2014/chart" uri="{C3380CC4-5D6E-409C-BE32-E72D297353CC}">
                  <c16:uniqueId val="{00000030-11CC-4B97-B9E2-043466764AEF}"/>
                </c:ext>
              </c:extLst>
            </c:dLbl>
            <c:dLbl>
              <c:idx val="8"/>
              <c:delete val="1"/>
              <c:extLst>
                <c:ext xmlns:c15="http://schemas.microsoft.com/office/drawing/2012/chart" uri="{CE6537A1-D6FC-4f65-9D91-7224C49458BB}"/>
                <c:ext xmlns:c16="http://schemas.microsoft.com/office/drawing/2014/chart" uri="{C3380CC4-5D6E-409C-BE32-E72D297353CC}">
                  <c16:uniqueId val="{00000032-11CC-4B97-B9E2-043466764AEF}"/>
                </c:ext>
              </c:extLst>
            </c:dLbl>
            <c:dLbl>
              <c:idx val="9"/>
              <c:delete val="1"/>
              <c:extLst>
                <c:ext xmlns:c15="http://schemas.microsoft.com/office/drawing/2012/chart" uri="{CE6537A1-D6FC-4f65-9D91-7224C49458BB}"/>
                <c:ext xmlns:c16="http://schemas.microsoft.com/office/drawing/2014/chart" uri="{C3380CC4-5D6E-409C-BE32-E72D297353CC}">
                  <c16:uniqueId val="{00000034-11CC-4B97-B9E2-043466764AEF}"/>
                </c:ext>
              </c:extLst>
            </c:dLbl>
            <c:dLbl>
              <c:idx val="10"/>
              <c:delete val="1"/>
              <c:extLst>
                <c:ext xmlns:c15="http://schemas.microsoft.com/office/drawing/2012/chart" uri="{CE6537A1-D6FC-4f65-9D91-7224C49458BB}"/>
                <c:ext xmlns:c16="http://schemas.microsoft.com/office/drawing/2014/chart" uri="{C3380CC4-5D6E-409C-BE32-E72D297353CC}">
                  <c16:uniqueId val="{00000036-11CC-4B97-B9E2-043466764AEF}"/>
                </c:ext>
              </c:extLst>
            </c:dLbl>
            <c:dLbl>
              <c:idx val="11"/>
              <c:delete val="1"/>
              <c:extLst>
                <c:ext xmlns:c15="http://schemas.microsoft.com/office/drawing/2012/chart" uri="{CE6537A1-D6FC-4f65-9D91-7224C49458BB}"/>
                <c:ext xmlns:c16="http://schemas.microsoft.com/office/drawing/2014/chart" uri="{C3380CC4-5D6E-409C-BE32-E72D297353CC}">
                  <c16:uniqueId val="{00000038-11CC-4B97-B9E2-043466764AEF}"/>
                </c:ext>
              </c:extLst>
            </c:dLbl>
            <c:dLbl>
              <c:idx val="12"/>
              <c:delete val="1"/>
              <c:extLst>
                <c:ext xmlns:c15="http://schemas.microsoft.com/office/drawing/2012/chart" uri="{CE6537A1-D6FC-4f65-9D91-7224C49458BB}"/>
                <c:ext xmlns:c16="http://schemas.microsoft.com/office/drawing/2014/chart" uri="{C3380CC4-5D6E-409C-BE32-E72D297353CC}">
                  <c16:uniqueId val="{0000003A-11CC-4B97-B9E2-043466764AEF}"/>
                </c:ext>
              </c:extLst>
            </c:dLbl>
            <c:dLbl>
              <c:idx val="13"/>
              <c:delete val="1"/>
              <c:extLst>
                <c:ext xmlns:c15="http://schemas.microsoft.com/office/drawing/2012/chart" uri="{CE6537A1-D6FC-4f65-9D91-7224C49458BB}"/>
                <c:ext xmlns:c16="http://schemas.microsoft.com/office/drawing/2014/chart" uri="{C3380CC4-5D6E-409C-BE32-E72D297353CC}">
                  <c16:uniqueId val="{0000003C-11CC-4B97-B9E2-043466764AEF}"/>
                </c:ext>
              </c:extLst>
            </c:dLbl>
            <c:dLbl>
              <c:idx val="14"/>
              <c:delete val="1"/>
              <c:extLst>
                <c:ext xmlns:c15="http://schemas.microsoft.com/office/drawing/2012/chart" uri="{CE6537A1-D6FC-4f65-9D91-7224C49458BB}"/>
                <c:ext xmlns:c16="http://schemas.microsoft.com/office/drawing/2014/chart" uri="{C3380CC4-5D6E-409C-BE32-E72D297353CC}">
                  <c16:uniqueId val="{0000003E-11CC-4B97-B9E2-043466764AEF}"/>
                </c:ext>
              </c:extLst>
            </c:dLbl>
            <c:dLbl>
              <c:idx val="15"/>
              <c:delete val="1"/>
              <c:extLst>
                <c:ext xmlns:c15="http://schemas.microsoft.com/office/drawing/2012/chart" uri="{CE6537A1-D6FC-4f65-9D91-7224C49458BB}"/>
                <c:ext xmlns:c16="http://schemas.microsoft.com/office/drawing/2014/chart" uri="{C3380CC4-5D6E-409C-BE32-E72D297353CC}">
                  <c16:uniqueId val="{00000040-11CC-4B97-B9E2-043466764AEF}"/>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5="http://schemas.microsoft.com/office/drawing/2012/chart">
              <c:ext xmlns:c15="http://schemas.microsoft.com/office/drawing/2012/chart" uri="{CE6537A1-D6FC-4f65-9D91-7224C49458BB}"/>
            </c:extLst>
          </c:dLbls>
          <c:cat>
            <c:strRef>
              <c:f>Sheet1!$B$5:$Q$5</c:f>
              <c:strCache>
                <c:ptCount val="16"/>
                <c:pt idx="0">
                  <c:v>DELETE, DELETE</c:v>
                </c:pt>
                <c:pt idx="1">
                  <c:v>DELETE, ADOPT</c:v>
                </c:pt>
                <c:pt idx="2">
                  <c:v>DELETE, EDIT</c:v>
                </c:pt>
                <c:pt idx="3">
                  <c:v>DELETE, ZERO</c:v>
                </c:pt>
                <c:pt idx="4">
                  <c:v>ADOPT, DELETE</c:v>
                </c:pt>
                <c:pt idx="5">
                  <c:v>ADOPT, ADOPT</c:v>
                </c:pt>
                <c:pt idx="6">
                  <c:v>ADOPT, EDIT</c:v>
                </c:pt>
                <c:pt idx="7">
                  <c:v>ADOPT, ZERO</c:v>
                </c:pt>
                <c:pt idx="8">
                  <c:v>EDIT, DELETE</c:v>
                </c:pt>
                <c:pt idx="9">
                  <c:v>EDIT, ADOPT</c:v>
                </c:pt>
                <c:pt idx="10">
                  <c:v>EDIT, EDIT</c:v>
                </c:pt>
                <c:pt idx="11">
                  <c:v>EDIT, ZERO</c:v>
                </c:pt>
                <c:pt idx="12">
                  <c:v>ZERO, DELETE</c:v>
                </c:pt>
                <c:pt idx="13">
                  <c:v>ZERO, ADOPT</c:v>
                </c:pt>
                <c:pt idx="14">
                  <c:v>ZERO, EDIT</c:v>
                </c:pt>
                <c:pt idx="15">
                  <c:v>ZERO, ZERO</c:v>
                </c:pt>
              </c:strCache>
              <c:extLst xmlns:c15="http://schemas.microsoft.com/office/drawing/2012/chart"/>
            </c:strRef>
          </c:cat>
          <c:val>
            <c:numRef>
              <c:f>Sheet1!$B$6:$Q$6</c:f>
              <c:numCache>
                <c:formatCode>General</c:formatCode>
                <c:ptCount val="16"/>
                <c:pt idx="0">
                  <c:v>1</c:v>
                </c:pt>
                <c:pt idx="1">
                  <c:v>113</c:v>
                </c:pt>
                <c:pt idx="2">
                  <c:v>4</c:v>
                </c:pt>
                <c:pt idx="3">
                  <c:v>22</c:v>
                </c:pt>
                <c:pt idx="4">
                  <c:v>4</c:v>
                </c:pt>
                <c:pt idx="5">
                  <c:v>1</c:v>
                </c:pt>
                <c:pt idx="6">
                  <c:v>2</c:v>
                </c:pt>
                <c:pt idx="7">
                  <c:v>3</c:v>
                </c:pt>
                <c:pt idx="8">
                  <c:v>1</c:v>
                </c:pt>
                <c:pt idx="9">
                  <c:v>2</c:v>
                </c:pt>
                <c:pt idx="10">
                  <c:v>2</c:v>
                </c:pt>
                <c:pt idx="11">
                  <c:v>1</c:v>
                </c:pt>
                <c:pt idx="12">
                  <c:v>4</c:v>
                </c:pt>
                <c:pt idx="13">
                  <c:v>32</c:v>
                </c:pt>
                <c:pt idx="14">
                  <c:v>2</c:v>
                </c:pt>
                <c:pt idx="15">
                  <c:v>3</c:v>
                </c:pt>
              </c:numCache>
              <c:extLst xmlns:c15="http://schemas.microsoft.com/office/drawing/2012/chart"/>
            </c:numRef>
          </c:val>
          <c:extLst xmlns:c15="http://schemas.microsoft.com/office/drawing/2012/chart">
            <c:ext xmlns:c16="http://schemas.microsoft.com/office/drawing/2014/chart" uri="{C3380CC4-5D6E-409C-BE32-E72D297353CC}">
              <c16:uniqueId val="{00000041-11CC-4B97-B9E2-043466764AEF}"/>
            </c:ext>
          </c:extLst>
        </c:ser>
        <c:dLbls>
          <c:dLblPos val="ctr"/>
          <c:showLegendKey val="0"/>
          <c:showVal val="1"/>
          <c:showCatName val="0"/>
          <c:showSerName val="0"/>
          <c:showPercent val="0"/>
          <c:showBubbleSize val="0"/>
          <c:showLeaderLines val="1"/>
        </c:dLbls>
        <c:firstSliceAng val="0"/>
        <c:extLst>
          <c:ext xmlns:c15="http://schemas.microsoft.com/office/drawing/2012/chart" uri="{02D57815-91ED-43cb-92C2-25804820EDAC}">
            <c15:filteredPieSeries>
              <c15:ser>
                <c:idx val="1"/>
                <c:order val="1"/>
                <c:tx>
                  <c:strRef>
                    <c:extLst>
                      <c:ext uri="{02D57815-91ED-43cb-92C2-25804820EDAC}">
                        <c15:formulaRef>
                          <c15:sqref>Sheet1!$A$7</c15:sqref>
                        </c15:formulaRef>
                      </c:ext>
                    </c:extLst>
                    <c:strCache>
                      <c:ptCount val="1"/>
                      <c:pt idx="0">
                        <c:v>判定結果</c:v>
                      </c:pt>
                    </c:strCache>
                  </c:strRef>
                </c:tx>
                <c:spPr>
                  <a:ln>
                    <a:solidFill>
                      <a:schemeClr val="tx1"/>
                    </a:solidFill>
                  </a:ln>
                </c:spPr>
                <c:dPt>
                  <c:idx val="0"/>
                  <c:bubble3D val="0"/>
                  <c:spPr>
                    <a:solidFill>
                      <a:schemeClr val="accent1"/>
                    </a:solidFill>
                    <a:ln>
                      <a:solidFill>
                        <a:schemeClr val="tx1"/>
                      </a:solidFill>
                    </a:ln>
                    <a:effectLst/>
                  </c:spPr>
                  <c:extLst>
                    <c:ext xmlns:c16="http://schemas.microsoft.com/office/drawing/2014/chart" uri="{C3380CC4-5D6E-409C-BE32-E72D297353CC}">
                      <c16:uniqueId val="{00000001-11CC-4B97-B9E2-043466764AEF}"/>
                    </c:ext>
                  </c:extLst>
                </c:dPt>
                <c:dPt>
                  <c:idx val="1"/>
                  <c:bubble3D val="0"/>
                  <c:spPr>
                    <a:pattFill prst="pct50">
                      <a:fgClr>
                        <a:srgbClr val="FF9999"/>
                      </a:fgClr>
                      <a:bgClr>
                        <a:schemeClr val="bg1"/>
                      </a:bgClr>
                    </a:pattFill>
                    <a:ln>
                      <a:solidFill>
                        <a:schemeClr val="tx1"/>
                      </a:solidFill>
                    </a:ln>
                    <a:effectLst/>
                  </c:spPr>
                  <c:extLst>
                    <c:ext xmlns:c16="http://schemas.microsoft.com/office/drawing/2014/chart" uri="{C3380CC4-5D6E-409C-BE32-E72D297353CC}">
                      <c16:uniqueId val="{00000003-11CC-4B97-B9E2-043466764AEF}"/>
                    </c:ext>
                  </c:extLst>
                </c:dPt>
                <c:dPt>
                  <c:idx val="2"/>
                  <c:bubble3D val="0"/>
                  <c:spPr>
                    <a:solidFill>
                      <a:schemeClr val="accent3"/>
                    </a:solidFill>
                    <a:ln>
                      <a:solidFill>
                        <a:schemeClr val="tx1"/>
                      </a:solidFill>
                    </a:ln>
                    <a:effectLst/>
                  </c:spPr>
                  <c:extLst>
                    <c:ext xmlns:c16="http://schemas.microsoft.com/office/drawing/2014/chart" uri="{C3380CC4-5D6E-409C-BE32-E72D297353CC}">
                      <c16:uniqueId val="{00000005-11CC-4B97-B9E2-043466764AEF}"/>
                    </c:ext>
                  </c:extLst>
                </c:dPt>
                <c:dPt>
                  <c:idx val="3"/>
                  <c:bubble3D val="0"/>
                  <c:spPr>
                    <a:solidFill>
                      <a:schemeClr val="accent4"/>
                    </a:solidFill>
                    <a:ln>
                      <a:solidFill>
                        <a:schemeClr val="tx1"/>
                      </a:solidFill>
                    </a:ln>
                    <a:effectLst/>
                  </c:spPr>
                  <c:extLst>
                    <c:ext xmlns:c16="http://schemas.microsoft.com/office/drawing/2014/chart" uri="{C3380CC4-5D6E-409C-BE32-E72D297353CC}">
                      <c16:uniqueId val="{00000007-11CC-4B97-B9E2-043466764AEF}"/>
                    </c:ext>
                  </c:extLst>
                </c:dPt>
                <c:dPt>
                  <c:idx val="4"/>
                  <c:bubble3D val="0"/>
                  <c:spPr>
                    <a:solidFill>
                      <a:schemeClr val="accent5"/>
                    </a:solidFill>
                    <a:ln>
                      <a:solidFill>
                        <a:schemeClr val="tx1"/>
                      </a:solidFill>
                    </a:ln>
                    <a:effectLst/>
                  </c:spPr>
                  <c:extLst>
                    <c:ext xmlns:c16="http://schemas.microsoft.com/office/drawing/2014/chart" uri="{C3380CC4-5D6E-409C-BE32-E72D297353CC}">
                      <c16:uniqueId val="{00000009-11CC-4B97-B9E2-043466764AEF}"/>
                    </c:ext>
                  </c:extLst>
                </c:dPt>
                <c:dPt>
                  <c:idx val="5"/>
                  <c:bubble3D val="0"/>
                  <c:spPr>
                    <a:solidFill>
                      <a:schemeClr val="accent6"/>
                    </a:solidFill>
                    <a:ln>
                      <a:solidFill>
                        <a:schemeClr val="tx1"/>
                      </a:solidFill>
                    </a:ln>
                    <a:effectLst/>
                  </c:spPr>
                  <c:extLst>
                    <c:ext xmlns:c16="http://schemas.microsoft.com/office/drawing/2014/chart" uri="{C3380CC4-5D6E-409C-BE32-E72D297353CC}">
                      <c16:uniqueId val="{0000000B-11CC-4B97-B9E2-043466764AEF}"/>
                    </c:ext>
                  </c:extLst>
                </c:dPt>
                <c:dPt>
                  <c:idx val="6"/>
                  <c:bubble3D val="0"/>
                  <c:spPr>
                    <a:solidFill>
                      <a:schemeClr val="accent1">
                        <a:lumMod val="60000"/>
                      </a:schemeClr>
                    </a:solidFill>
                    <a:ln>
                      <a:solidFill>
                        <a:schemeClr val="tx1"/>
                      </a:solidFill>
                    </a:ln>
                    <a:effectLst/>
                  </c:spPr>
                  <c:extLst>
                    <c:ext xmlns:c16="http://schemas.microsoft.com/office/drawing/2014/chart" uri="{C3380CC4-5D6E-409C-BE32-E72D297353CC}">
                      <c16:uniqueId val="{0000000D-11CC-4B97-B9E2-043466764AEF}"/>
                    </c:ext>
                  </c:extLst>
                </c:dPt>
                <c:dPt>
                  <c:idx val="7"/>
                  <c:bubble3D val="0"/>
                  <c:spPr>
                    <a:solidFill>
                      <a:schemeClr val="accent2">
                        <a:lumMod val="60000"/>
                      </a:schemeClr>
                    </a:solidFill>
                    <a:ln>
                      <a:solidFill>
                        <a:schemeClr val="tx1"/>
                      </a:solidFill>
                    </a:ln>
                    <a:effectLst/>
                  </c:spPr>
                  <c:extLst>
                    <c:ext xmlns:c16="http://schemas.microsoft.com/office/drawing/2014/chart" uri="{C3380CC4-5D6E-409C-BE32-E72D297353CC}">
                      <c16:uniqueId val="{0000000F-11CC-4B97-B9E2-043466764AEF}"/>
                    </c:ext>
                  </c:extLst>
                </c:dPt>
                <c:dPt>
                  <c:idx val="8"/>
                  <c:bubble3D val="0"/>
                  <c:spPr>
                    <a:solidFill>
                      <a:schemeClr val="accent3">
                        <a:lumMod val="60000"/>
                      </a:schemeClr>
                    </a:solidFill>
                    <a:ln>
                      <a:solidFill>
                        <a:schemeClr val="tx1"/>
                      </a:solidFill>
                    </a:ln>
                    <a:effectLst/>
                  </c:spPr>
                  <c:extLst>
                    <c:ext xmlns:c16="http://schemas.microsoft.com/office/drawing/2014/chart" uri="{C3380CC4-5D6E-409C-BE32-E72D297353CC}">
                      <c16:uniqueId val="{00000011-11CC-4B97-B9E2-043466764AEF}"/>
                    </c:ext>
                  </c:extLst>
                </c:dPt>
                <c:dPt>
                  <c:idx val="9"/>
                  <c:bubble3D val="0"/>
                  <c:spPr>
                    <a:solidFill>
                      <a:schemeClr val="accent4">
                        <a:lumMod val="60000"/>
                      </a:schemeClr>
                    </a:solidFill>
                    <a:ln>
                      <a:solidFill>
                        <a:schemeClr val="tx1"/>
                      </a:solidFill>
                    </a:ln>
                    <a:effectLst/>
                  </c:spPr>
                  <c:extLst>
                    <c:ext xmlns:c16="http://schemas.microsoft.com/office/drawing/2014/chart" uri="{C3380CC4-5D6E-409C-BE32-E72D297353CC}">
                      <c16:uniqueId val="{00000013-11CC-4B97-B9E2-043466764AEF}"/>
                    </c:ext>
                  </c:extLst>
                </c:dPt>
                <c:dPt>
                  <c:idx val="10"/>
                  <c:bubble3D val="0"/>
                  <c:spPr>
                    <a:solidFill>
                      <a:schemeClr val="accent5">
                        <a:lumMod val="60000"/>
                      </a:schemeClr>
                    </a:solidFill>
                    <a:ln>
                      <a:solidFill>
                        <a:schemeClr val="tx1"/>
                      </a:solidFill>
                    </a:ln>
                    <a:effectLst/>
                  </c:spPr>
                  <c:extLst>
                    <c:ext xmlns:c16="http://schemas.microsoft.com/office/drawing/2014/chart" uri="{C3380CC4-5D6E-409C-BE32-E72D297353CC}">
                      <c16:uniqueId val="{00000015-11CC-4B97-B9E2-043466764AEF}"/>
                    </c:ext>
                  </c:extLst>
                </c:dPt>
                <c:dPt>
                  <c:idx val="11"/>
                  <c:bubble3D val="0"/>
                  <c:spPr>
                    <a:solidFill>
                      <a:schemeClr val="accent6">
                        <a:lumMod val="60000"/>
                      </a:schemeClr>
                    </a:solidFill>
                    <a:ln>
                      <a:solidFill>
                        <a:schemeClr val="tx1"/>
                      </a:solidFill>
                    </a:ln>
                    <a:effectLst/>
                  </c:spPr>
                  <c:extLst>
                    <c:ext xmlns:c16="http://schemas.microsoft.com/office/drawing/2014/chart" uri="{C3380CC4-5D6E-409C-BE32-E72D297353CC}">
                      <c16:uniqueId val="{00000017-11CC-4B97-B9E2-043466764AEF}"/>
                    </c:ext>
                  </c:extLst>
                </c:dPt>
                <c:dPt>
                  <c:idx val="12"/>
                  <c:bubble3D val="0"/>
                  <c:spPr>
                    <a:solidFill>
                      <a:schemeClr val="accent1">
                        <a:lumMod val="80000"/>
                        <a:lumOff val="20000"/>
                      </a:schemeClr>
                    </a:solidFill>
                    <a:ln>
                      <a:solidFill>
                        <a:schemeClr val="tx1"/>
                      </a:solidFill>
                    </a:ln>
                    <a:effectLst/>
                  </c:spPr>
                  <c:extLst>
                    <c:ext xmlns:c16="http://schemas.microsoft.com/office/drawing/2014/chart" uri="{C3380CC4-5D6E-409C-BE32-E72D297353CC}">
                      <c16:uniqueId val="{00000019-11CC-4B97-B9E2-043466764AEF}"/>
                    </c:ext>
                  </c:extLst>
                </c:dPt>
                <c:dPt>
                  <c:idx val="13"/>
                  <c:bubble3D val="0"/>
                  <c:spPr>
                    <a:solidFill>
                      <a:schemeClr val="accent2">
                        <a:lumMod val="80000"/>
                        <a:lumOff val="20000"/>
                      </a:schemeClr>
                    </a:solidFill>
                    <a:ln>
                      <a:solidFill>
                        <a:schemeClr val="tx1"/>
                      </a:solidFill>
                    </a:ln>
                    <a:effectLst/>
                  </c:spPr>
                  <c:extLst>
                    <c:ext xmlns:c16="http://schemas.microsoft.com/office/drawing/2014/chart" uri="{C3380CC4-5D6E-409C-BE32-E72D297353CC}">
                      <c16:uniqueId val="{0000001B-11CC-4B97-B9E2-043466764AEF}"/>
                    </c:ext>
                  </c:extLst>
                </c:dPt>
                <c:dPt>
                  <c:idx val="14"/>
                  <c:bubble3D val="0"/>
                  <c:spPr>
                    <a:solidFill>
                      <a:schemeClr val="accent3">
                        <a:lumMod val="80000"/>
                        <a:lumOff val="20000"/>
                      </a:schemeClr>
                    </a:solidFill>
                    <a:ln>
                      <a:solidFill>
                        <a:schemeClr val="tx1"/>
                      </a:solidFill>
                    </a:ln>
                    <a:effectLst/>
                  </c:spPr>
                  <c:extLst>
                    <c:ext xmlns:c16="http://schemas.microsoft.com/office/drawing/2014/chart" uri="{C3380CC4-5D6E-409C-BE32-E72D297353CC}">
                      <c16:uniqueId val="{0000001D-11CC-4B97-B9E2-043466764AEF}"/>
                    </c:ext>
                  </c:extLst>
                </c:dPt>
                <c:dPt>
                  <c:idx val="15"/>
                  <c:bubble3D val="0"/>
                  <c:spPr>
                    <a:solidFill>
                      <a:schemeClr val="accent4">
                        <a:lumMod val="80000"/>
                        <a:lumOff val="20000"/>
                      </a:schemeClr>
                    </a:solidFill>
                    <a:ln>
                      <a:solidFill>
                        <a:schemeClr val="tx1"/>
                      </a:solidFill>
                    </a:ln>
                    <a:effectLst/>
                  </c:spPr>
                  <c:extLst>
                    <c:ext xmlns:c16="http://schemas.microsoft.com/office/drawing/2014/chart" uri="{C3380CC4-5D6E-409C-BE32-E72D297353CC}">
                      <c16:uniqueId val="{0000001F-11CC-4B97-B9E2-043466764AEF}"/>
                    </c:ext>
                  </c:extLst>
                </c:dPt>
                <c:dLbls>
                  <c:dLbl>
                    <c:idx val="0"/>
                    <c:delete val="1"/>
                    <c:extLst>
                      <c:ext uri="{CE6537A1-D6FC-4f65-9D91-7224C49458BB}"/>
                      <c:ext xmlns:c16="http://schemas.microsoft.com/office/drawing/2014/chart" uri="{C3380CC4-5D6E-409C-BE32-E72D297353CC}">
                        <c16:uniqueId val="{00000001-11CC-4B97-B9E2-043466764AEF}"/>
                      </c:ext>
                    </c:extLst>
                  </c:dLbl>
                  <c:dLbl>
                    <c:idx val="2"/>
                    <c:delete val="1"/>
                    <c:extLst>
                      <c:ext uri="{CE6537A1-D6FC-4f65-9D91-7224C49458BB}"/>
                      <c:ext xmlns:c16="http://schemas.microsoft.com/office/drawing/2014/chart" uri="{C3380CC4-5D6E-409C-BE32-E72D297353CC}">
                        <c16:uniqueId val="{00000005-11CC-4B97-B9E2-043466764AEF}"/>
                      </c:ext>
                    </c:extLst>
                  </c:dLbl>
                  <c:dLbl>
                    <c:idx val="3"/>
                    <c:delete val="1"/>
                    <c:extLst>
                      <c:ext uri="{CE6537A1-D6FC-4f65-9D91-7224C49458BB}"/>
                      <c:ext xmlns:c16="http://schemas.microsoft.com/office/drawing/2014/chart" uri="{C3380CC4-5D6E-409C-BE32-E72D297353CC}">
                        <c16:uniqueId val="{00000007-11CC-4B97-B9E2-043466764AEF}"/>
                      </c:ext>
                    </c:extLst>
                  </c:dLbl>
                  <c:dLbl>
                    <c:idx val="4"/>
                    <c:delete val="1"/>
                    <c:extLst>
                      <c:ext uri="{CE6537A1-D6FC-4f65-9D91-7224C49458BB}"/>
                      <c:ext xmlns:c16="http://schemas.microsoft.com/office/drawing/2014/chart" uri="{C3380CC4-5D6E-409C-BE32-E72D297353CC}">
                        <c16:uniqueId val="{00000009-11CC-4B97-B9E2-043466764AEF}"/>
                      </c:ext>
                    </c:extLst>
                  </c:dLbl>
                  <c:dLbl>
                    <c:idx val="5"/>
                    <c:delete val="1"/>
                    <c:extLst>
                      <c:ext uri="{CE6537A1-D6FC-4f65-9D91-7224C49458BB}"/>
                      <c:ext xmlns:c16="http://schemas.microsoft.com/office/drawing/2014/chart" uri="{C3380CC4-5D6E-409C-BE32-E72D297353CC}">
                        <c16:uniqueId val="{0000000B-11CC-4B97-B9E2-043466764AEF}"/>
                      </c:ext>
                    </c:extLst>
                  </c:dLbl>
                  <c:dLbl>
                    <c:idx val="6"/>
                    <c:delete val="1"/>
                    <c:extLst>
                      <c:ext uri="{CE6537A1-D6FC-4f65-9D91-7224C49458BB}"/>
                      <c:ext xmlns:c16="http://schemas.microsoft.com/office/drawing/2014/chart" uri="{C3380CC4-5D6E-409C-BE32-E72D297353CC}">
                        <c16:uniqueId val="{0000000D-11CC-4B97-B9E2-043466764AEF}"/>
                      </c:ext>
                    </c:extLst>
                  </c:dLbl>
                  <c:dLbl>
                    <c:idx val="7"/>
                    <c:delete val="1"/>
                    <c:extLst>
                      <c:ext uri="{CE6537A1-D6FC-4f65-9D91-7224C49458BB}"/>
                      <c:ext xmlns:c16="http://schemas.microsoft.com/office/drawing/2014/chart" uri="{C3380CC4-5D6E-409C-BE32-E72D297353CC}">
                        <c16:uniqueId val="{0000000F-11CC-4B97-B9E2-043466764AEF}"/>
                      </c:ext>
                    </c:extLst>
                  </c:dLbl>
                  <c:dLbl>
                    <c:idx val="8"/>
                    <c:delete val="1"/>
                    <c:extLst>
                      <c:ext uri="{CE6537A1-D6FC-4f65-9D91-7224C49458BB}"/>
                      <c:ext xmlns:c16="http://schemas.microsoft.com/office/drawing/2014/chart" uri="{C3380CC4-5D6E-409C-BE32-E72D297353CC}">
                        <c16:uniqueId val="{00000011-11CC-4B97-B9E2-043466764AEF}"/>
                      </c:ext>
                    </c:extLst>
                  </c:dLbl>
                  <c:dLbl>
                    <c:idx val="9"/>
                    <c:delete val="1"/>
                    <c:extLst>
                      <c:ext uri="{CE6537A1-D6FC-4f65-9D91-7224C49458BB}"/>
                      <c:ext xmlns:c16="http://schemas.microsoft.com/office/drawing/2014/chart" uri="{C3380CC4-5D6E-409C-BE32-E72D297353CC}">
                        <c16:uniqueId val="{00000013-11CC-4B97-B9E2-043466764AEF}"/>
                      </c:ext>
                    </c:extLst>
                  </c:dLbl>
                  <c:dLbl>
                    <c:idx val="10"/>
                    <c:delete val="1"/>
                    <c:extLst>
                      <c:ext uri="{CE6537A1-D6FC-4f65-9D91-7224C49458BB}"/>
                      <c:ext xmlns:c16="http://schemas.microsoft.com/office/drawing/2014/chart" uri="{C3380CC4-5D6E-409C-BE32-E72D297353CC}">
                        <c16:uniqueId val="{00000015-11CC-4B97-B9E2-043466764AEF}"/>
                      </c:ext>
                    </c:extLst>
                  </c:dLbl>
                  <c:dLbl>
                    <c:idx val="11"/>
                    <c:delete val="1"/>
                    <c:extLst>
                      <c:ext uri="{CE6537A1-D6FC-4f65-9D91-7224C49458BB}"/>
                      <c:ext xmlns:c16="http://schemas.microsoft.com/office/drawing/2014/chart" uri="{C3380CC4-5D6E-409C-BE32-E72D297353CC}">
                        <c16:uniqueId val="{00000017-11CC-4B97-B9E2-043466764AEF}"/>
                      </c:ext>
                    </c:extLst>
                  </c:dLbl>
                  <c:dLbl>
                    <c:idx val="12"/>
                    <c:delete val="1"/>
                    <c:extLst>
                      <c:ext uri="{CE6537A1-D6FC-4f65-9D91-7224C49458BB}"/>
                      <c:ext xmlns:c16="http://schemas.microsoft.com/office/drawing/2014/chart" uri="{C3380CC4-5D6E-409C-BE32-E72D297353CC}">
                        <c16:uniqueId val="{00000019-11CC-4B97-B9E2-043466764AEF}"/>
                      </c:ext>
                    </c:extLst>
                  </c:dLbl>
                  <c:dLbl>
                    <c:idx val="13"/>
                    <c:delete val="1"/>
                    <c:extLst>
                      <c:ext uri="{CE6537A1-D6FC-4f65-9D91-7224C49458BB}"/>
                      <c:ext xmlns:c16="http://schemas.microsoft.com/office/drawing/2014/chart" uri="{C3380CC4-5D6E-409C-BE32-E72D297353CC}">
                        <c16:uniqueId val="{0000001B-11CC-4B97-B9E2-043466764AEF}"/>
                      </c:ext>
                    </c:extLst>
                  </c:dLbl>
                  <c:dLbl>
                    <c:idx val="14"/>
                    <c:delete val="1"/>
                    <c:extLst>
                      <c:ext uri="{CE6537A1-D6FC-4f65-9D91-7224C49458BB}"/>
                      <c:ext xmlns:c16="http://schemas.microsoft.com/office/drawing/2014/chart" uri="{C3380CC4-5D6E-409C-BE32-E72D297353CC}">
                        <c16:uniqueId val="{0000001D-11CC-4B97-B9E2-043466764AEF}"/>
                      </c:ext>
                    </c:extLst>
                  </c:dLbl>
                  <c:dLbl>
                    <c:idx val="15"/>
                    <c:delete val="1"/>
                    <c:extLst>
                      <c:ext uri="{CE6537A1-D6FC-4f65-9D91-7224C49458BB}"/>
                      <c:ext xmlns:c16="http://schemas.microsoft.com/office/drawing/2014/chart" uri="{C3380CC4-5D6E-409C-BE32-E72D297353CC}">
                        <c16:uniqueId val="{0000001F-11CC-4B97-B9E2-043466764AEF}"/>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uri="{CE6537A1-D6FC-4f65-9D91-7224C49458BB}">
                      <c15:layout/>
                    </c:ext>
                  </c:extLst>
                </c:dLbls>
                <c:cat>
                  <c:strRef>
                    <c:extLst>
                      <c:ext uri="{02D57815-91ED-43cb-92C2-25804820EDAC}">
                        <c15:formulaRef>
                          <c15:sqref>Sheet1!$B$5:$Q$5</c15:sqref>
                        </c15:formulaRef>
                      </c:ext>
                    </c:extLst>
                    <c:strCache>
                      <c:ptCount val="16"/>
                      <c:pt idx="0">
                        <c:v>DELETE, DELETE</c:v>
                      </c:pt>
                      <c:pt idx="1">
                        <c:v>DELETE, ADOPT</c:v>
                      </c:pt>
                      <c:pt idx="2">
                        <c:v>DELETE, EDIT</c:v>
                      </c:pt>
                      <c:pt idx="3">
                        <c:v>DELETE, ZERO</c:v>
                      </c:pt>
                      <c:pt idx="4">
                        <c:v>ADOPT, DELETE</c:v>
                      </c:pt>
                      <c:pt idx="5">
                        <c:v>ADOPT, ADOPT</c:v>
                      </c:pt>
                      <c:pt idx="6">
                        <c:v>ADOPT, EDIT</c:v>
                      </c:pt>
                      <c:pt idx="7">
                        <c:v>ADOPT, ZERO</c:v>
                      </c:pt>
                      <c:pt idx="8">
                        <c:v>EDIT, DELETE</c:v>
                      </c:pt>
                      <c:pt idx="9">
                        <c:v>EDIT, ADOPT</c:v>
                      </c:pt>
                      <c:pt idx="10">
                        <c:v>EDIT, EDIT</c:v>
                      </c:pt>
                      <c:pt idx="11">
                        <c:v>EDIT, ZERO</c:v>
                      </c:pt>
                      <c:pt idx="12">
                        <c:v>ZERO, DELETE</c:v>
                      </c:pt>
                      <c:pt idx="13">
                        <c:v>ZERO, ADOPT</c:v>
                      </c:pt>
                      <c:pt idx="14">
                        <c:v>ZERO, EDIT</c:v>
                      </c:pt>
                      <c:pt idx="15">
                        <c:v>ZERO, ZERO</c:v>
                      </c:pt>
                    </c:strCache>
                  </c:strRef>
                </c:cat>
                <c:val>
                  <c:numRef>
                    <c:extLst>
                      <c:ext uri="{02D57815-91ED-43cb-92C2-25804820EDAC}">
                        <c15:formulaRef>
                          <c15:sqref>Sheet1!$B$7:$Q$7</c15:sqref>
                        </c15:formulaRef>
                      </c:ext>
                    </c:extLst>
                    <c:numCache>
                      <c:formatCode>General</c:formatCode>
                      <c:ptCount val="16"/>
                      <c:pt idx="0">
                        <c:v>2</c:v>
                      </c:pt>
                      <c:pt idx="1">
                        <c:v>117</c:v>
                      </c:pt>
                      <c:pt idx="2">
                        <c:v>1</c:v>
                      </c:pt>
                      <c:pt idx="3">
                        <c:v>25</c:v>
                      </c:pt>
                      <c:pt idx="4">
                        <c:v>1</c:v>
                      </c:pt>
                      <c:pt idx="5">
                        <c:v>0</c:v>
                      </c:pt>
                      <c:pt idx="6">
                        <c:v>1</c:v>
                      </c:pt>
                      <c:pt idx="7">
                        <c:v>1</c:v>
                      </c:pt>
                      <c:pt idx="8">
                        <c:v>0</c:v>
                      </c:pt>
                      <c:pt idx="9">
                        <c:v>0</c:v>
                      </c:pt>
                      <c:pt idx="10">
                        <c:v>8</c:v>
                      </c:pt>
                      <c:pt idx="11">
                        <c:v>0</c:v>
                      </c:pt>
                      <c:pt idx="12">
                        <c:v>2</c:v>
                      </c:pt>
                      <c:pt idx="13">
                        <c:v>35</c:v>
                      </c:pt>
                      <c:pt idx="14">
                        <c:v>1</c:v>
                      </c:pt>
                      <c:pt idx="15">
                        <c:v>3</c:v>
                      </c:pt>
                    </c:numCache>
                  </c:numRef>
                </c:val>
                <c:extLst>
                  <c:ext xmlns:c16="http://schemas.microsoft.com/office/drawing/2014/chart" uri="{C3380CC4-5D6E-409C-BE32-E72D297353CC}">
                    <c16:uniqueId val="{00000020-11CC-4B97-B9E2-043466764AEF}"/>
                  </c:ext>
                </c:extLst>
              </c15:ser>
            </c15:filteredPieSeries>
          </c:ext>
        </c:extLst>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395333970665848E-2"/>
          <c:y val="2.956980016364847E-2"/>
          <c:w val="0.84095320296137299"/>
          <c:h val="0.76030529214442277"/>
        </c:manualLayout>
      </c:layout>
      <c:barChart>
        <c:barDir val="col"/>
        <c:grouping val="clustered"/>
        <c:varyColors val="0"/>
        <c:ser>
          <c:idx val="0"/>
          <c:order val="0"/>
          <c:tx>
            <c:strRef>
              <c:f>Sheet1!$B$1</c:f>
              <c:strCache>
                <c:ptCount val="1"/>
                <c:pt idx="0">
                  <c:v>line_num(A)</c:v>
                </c:pt>
              </c:strCache>
            </c:strRef>
          </c:tx>
          <c:spPr>
            <a:solidFill>
              <a:schemeClr val="accent1"/>
            </a:solidFill>
            <a:ln w="19050">
              <a:solidFill>
                <a:schemeClr val="lt1"/>
              </a:solidFill>
            </a:ln>
            <a:effectLst/>
          </c:spPr>
          <c:invertIfNegative val="0"/>
          <c:dPt>
            <c:idx val="0"/>
            <c:invertIfNegative val="0"/>
            <c:bubble3D val="0"/>
            <c:explosion val="6"/>
            <c:spPr>
              <a:solidFill>
                <a:schemeClr val="accent1"/>
              </a:solidFill>
              <a:ln w="19050">
                <a:solidFill>
                  <a:schemeClr val="lt1"/>
                </a:solidFill>
              </a:ln>
              <a:effectLst/>
            </c:spPr>
            <c:extLst>
              <c:ext xmlns:c16="http://schemas.microsoft.com/office/drawing/2014/chart" uri="{C3380CC4-5D6E-409C-BE32-E72D297353CC}">
                <c16:uniqueId val="{0000000D-177D-4C25-83ED-DE8CC59978E7}"/>
              </c:ext>
            </c:extLst>
          </c:dPt>
          <c:dPt>
            <c:idx val="2"/>
            <c:invertIfNegative val="0"/>
            <c:bubble3D val="0"/>
            <c:spPr>
              <a:solidFill>
                <a:schemeClr val="accent6">
                  <a:lumMod val="20000"/>
                  <a:lumOff val="80000"/>
                </a:schemeClr>
              </a:solidFill>
              <a:ln w="19050">
                <a:solidFill>
                  <a:schemeClr val="lt1"/>
                </a:solidFill>
              </a:ln>
              <a:effectLst/>
            </c:spPr>
            <c:extLst>
              <c:ext xmlns:c16="http://schemas.microsoft.com/office/drawing/2014/chart" uri="{C3380CC4-5D6E-409C-BE32-E72D297353CC}">
                <c16:uniqueId val="{00000003-EACE-4AE2-BBAE-AD748A880FDD}"/>
              </c:ext>
            </c:extLst>
          </c:dPt>
          <c:dPt>
            <c:idx val="4"/>
            <c:invertIfNegative val="0"/>
            <c:bubble3D val="0"/>
            <c:spPr>
              <a:solidFill>
                <a:srgbClr val="FF9999"/>
              </a:solidFill>
              <a:ln w="19050">
                <a:solidFill>
                  <a:schemeClr val="lt1"/>
                </a:solidFill>
              </a:ln>
              <a:effectLst/>
            </c:spPr>
            <c:extLst>
              <c:ext xmlns:c16="http://schemas.microsoft.com/office/drawing/2014/chart" uri="{C3380CC4-5D6E-409C-BE32-E72D297353CC}">
                <c16:uniqueId val="{00000005-EACE-4AE2-BBAE-AD748A880FDD}"/>
              </c:ext>
            </c:extLst>
          </c:dPt>
          <c:dPt>
            <c:idx val="6"/>
            <c:invertIfNegative val="0"/>
            <c:bubble3D val="0"/>
            <c:spPr>
              <a:solidFill>
                <a:srgbClr val="FFFF99"/>
              </a:solidFill>
              <a:ln w="19050">
                <a:solidFill>
                  <a:schemeClr val="lt1"/>
                </a:solidFill>
              </a:ln>
              <a:effectLst/>
            </c:spPr>
            <c:extLst>
              <c:ext xmlns:c16="http://schemas.microsoft.com/office/drawing/2014/chart" uri="{C3380CC4-5D6E-409C-BE32-E72D297353CC}">
                <c16:uniqueId val="{00000012-177D-4C25-83ED-DE8CC59978E7}"/>
              </c:ext>
            </c:extLst>
          </c:dPt>
          <c:cat>
            <c:strRef>
              <c:f>Sheet1!$A$2:$A$8</c:f>
              <c:strCache>
                <c:ptCount val="7"/>
                <c:pt idx="0">
                  <c:v>line_num</c:v>
                </c:pt>
                <c:pt idx="2">
                  <c:v>time</c:v>
                </c:pt>
                <c:pt idx="4">
                  <c:v>distance</c:v>
                </c:pt>
                <c:pt idx="6">
                  <c:v>author_ratio</c:v>
                </c:pt>
              </c:strCache>
            </c:strRef>
          </c:cat>
          <c:val>
            <c:numRef>
              <c:f>Sheet1!$B$2:$B$8</c:f>
              <c:numCache>
                <c:formatCode>General</c:formatCode>
                <c:ptCount val="7"/>
                <c:pt idx="0" formatCode="#,##0.000;[Red]\-#,##0.000">
                  <c:v>0.12467750591166807</c:v>
                </c:pt>
                <c:pt idx="1">
                  <c:v>0</c:v>
                </c:pt>
                <c:pt idx="2" formatCode="#,##0.000;[Red]\-#,##0.000">
                  <c:v>7.2498229027261302E-2</c:v>
                </c:pt>
                <c:pt idx="3">
                  <c:v>0</c:v>
                </c:pt>
                <c:pt idx="4" formatCode="#,##0.000;[Red]\-#,##0.000">
                  <c:v>0.11315802815372512</c:v>
                </c:pt>
                <c:pt idx="5">
                  <c:v>0</c:v>
                </c:pt>
                <c:pt idx="6" formatCode="#,##0.000;[Red]\-#,##0.000">
                  <c:v>3.6992749786906781E-2</c:v>
                </c:pt>
              </c:numCache>
            </c:numRef>
          </c:val>
          <c:extLst>
            <c:ext xmlns:c16="http://schemas.microsoft.com/office/drawing/2014/chart" uri="{C3380CC4-5D6E-409C-BE32-E72D297353CC}">
              <c16:uniqueId val="{00000000-177D-4C25-83ED-DE8CC59978E7}"/>
            </c:ext>
          </c:extLst>
        </c:ser>
        <c:ser>
          <c:idx val="1"/>
          <c:order val="1"/>
          <c:tx>
            <c:strRef>
              <c:f>Sheet1!$C$1</c:f>
              <c:strCache>
                <c:ptCount val="1"/>
                <c:pt idx="0">
                  <c:v>line_num(B)</c:v>
                </c:pt>
              </c:strCache>
            </c:strRef>
          </c:tx>
          <c:spPr>
            <a:solidFill>
              <a:schemeClr val="accent2"/>
            </a:solidFill>
            <a:ln w="19050">
              <a:solidFill>
                <a:schemeClr val="lt1"/>
              </a:solidFill>
            </a:ln>
            <a:effectLst/>
          </c:spPr>
          <c:invertIfNegative val="0"/>
          <c:dPt>
            <c:idx val="0"/>
            <c:invertIfNegative val="0"/>
            <c:bubble3D val="0"/>
            <c:spPr>
              <a:solidFill>
                <a:schemeClr val="accent1">
                  <a:lumMod val="75000"/>
                </a:schemeClr>
              </a:solidFill>
              <a:ln w="19050">
                <a:solidFill>
                  <a:schemeClr val="lt1"/>
                </a:solidFill>
              </a:ln>
              <a:effectLst/>
            </c:spPr>
            <c:extLst>
              <c:ext xmlns:c16="http://schemas.microsoft.com/office/drawing/2014/chart" uri="{C3380CC4-5D6E-409C-BE32-E72D297353CC}">
                <c16:uniqueId val="{00000009-210C-466B-ADE7-0830797D9FD2}"/>
              </c:ext>
            </c:extLst>
          </c:dPt>
          <c:dPt>
            <c:idx val="2"/>
            <c:invertIfNegative val="0"/>
            <c:bubble3D val="0"/>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B-EACE-4AE2-BBAE-AD748A880FDD}"/>
              </c:ext>
            </c:extLst>
          </c:dPt>
          <c:dPt>
            <c:idx val="4"/>
            <c:invertIfNegative val="0"/>
            <c:bubble3D val="0"/>
            <c:spPr>
              <a:solidFill>
                <a:srgbClr val="FF0000"/>
              </a:solidFill>
              <a:ln w="19050">
                <a:solidFill>
                  <a:schemeClr val="lt1"/>
                </a:solidFill>
              </a:ln>
              <a:effectLst/>
            </c:spPr>
            <c:extLst>
              <c:ext xmlns:c16="http://schemas.microsoft.com/office/drawing/2014/chart" uri="{C3380CC4-5D6E-409C-BE32-E72D297353CC}">
                <c16:uniqueId val="{0000000D-EACE-4AE2-BBAE-AD748A880FDD}"/>
              </c:ext>
            </c:extLst>
          </c:dPt>
          <c:dPt>
            <c:idx val="6"/>
            <c:invertIfNegative val="0"/>
            <c:bubble3D val="0"/>
            <c:spPr>
              <a:solidFill>
                <a:srgbClr val="FFCC66"/>
              </a:solidFill>
              <a:ln w="19050">
                <a:solidFill>
                  <a:schemeClr val="lt1"/>
                </a:solidFill>
              </a:ln>
              <a:effectLst/>
            </c:spPr>
            <c:extLst>
              <c:ext xmlns:c16="http://schemas.microsoft.com/office/drawing/2014/chart" uri="{C3380CC4-5D6E-409C-BE32-E72D297353CC}">
                <c16:uniqueId val="{0000000D-210C-466B-ADE7-0830797D9FD2}"/>
              </c:ext>
            </c:extLst>
          </c:dPt>
          <c:cat>
            <c:strRef>
              <c:f>Sheet1!$A$2:$A$8</c:f>
              <c:strCache>
                <c:ptCount val="7"/>
                <c:pt idx="0">
                  <c:v>line_num</c:v>
                </c:pt>
                <c:pt idx="2">
                  <c:v>time</c:v>
                </c:pt>
                <c:pt idx="4">
                  <c:v>distance</c:v>
                </c:pt>
                <c:pt idx="6">
                  <c:v>author_ratio</c:v>
                </c:pt>
              </c:strCache>
            </c:strRef>
          </c:cat>
          <c:val>
            <c:numRef>
              <c:f>Sheet1!$C$2:$C$8</c:f>
              <c:numCache>
                <c:formatCode>General</c:formatCode>
                <c:ptCount val="7"/>
                <c:pt idx="0" formatCode="#,##0.000;[Red]\-#,##0.000">
                  <c:v>0.11888226322274134</c:v>
                </c:pt>
                <c:pt idx="1">
                  <c:v>0</c:v>
                </c:pt>
                <c:pt idx="2" formatCode="#,##0.000;[Red]\-#,##0.000">
                  <c:v>2.1488744630670374E-2</c:v>
                </c:pt>
                <c:pt idx="3">
                  <c:v>0</c:v>
                </c:pt>
                <c:pt idx="4" formatCode="#,##0.000;[Red]\-#,##0.000">
                  <c:v>0.10691922823089325</c:v>
                </c:pt>
                <c:pt idx="5">
                  <c:v>0</c:v>
                </c:pt>
                <c:pt idx="6" formatCode="#,##0.000;[Red]\-#,##0.000">
                  <c:v>2.3809557795338387E-2</c:v>
                </c:pt>
              </c:numCache>
            </c:numRef>
          </c:val>
          <c:extLst>
            <c:ext xmlns:c16="http://schemas.microsoft.com/office/drawing/2014/chart" uri="{C3380CC4-5D6E-409C-BE32-E72D297353CC}">
              <c16:uniqueId val="{00000018-0B9E-40A0-9608-26CD1AB9CDEF}"/>
            </c:ext>
          </c:extLst>
        </c:ser>
        <c:ser>
          <c:idx val="2"/>
          <c:order val="2"/>
          <c:tx>
            <c:strRef>
              <c:f>Sheet1!$D$1</c:f>
              <c:strCache>
                <c:ptCount val="1"/>
                <c:pt idx="0">
                  <c:v>line_num(差分)</c:v>
                </c:pt>
              </c:strCache>
            </c:strRef>
          </c:tx>
          <c:spPr>
            <a:solidFill>
              <a:schemeClr val="accent3"/>
            </a:solidFill>
            <a:ln w="19050">
              <a:solidFill>
                <a:schemeClr val="lt1"/>
              </a:solidFill>
            </a:ln>
            <a:effectLst/>
          </c:spPr>
          <c:invertIfNegative val="0"/>
          <c:dPt>
            <c:idx val="0"/>
            <c:invertIfNegative val="0"/>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11-210C-466B-ADE7-0830797D9FD2}"/>
              </c:ext>
            </c:extLst>
          </c:dPt>
          <c:dPt>
            <c:idx val="2"/>
            <c:invertIfNegative val="0"/>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13-EACE-4AE2-BBAE-AD748A880FDD}"/>
              </c:ext>
            </c:extLst>
          </c:dPt>
          <c:dPt>
            <c:idx val="4"/>
            <c:invertIfNegative val="0"/>
            <c:bubble3D val="0"/>
            <c:spPr>
              <a:solidFill>
                <a:srgbClr val="CC0000"/>
              </a:solidFill>
              <a:ln w="19050">
                <a:solidFill>
                  <a:schemeClr val="lt1"/>
                </a:solidFill>
              </a:ln>
              <a:effectLst/>
            </c:spPr>
            <c:extLst>
              <c:ext xmlns:c16="http://schemas.microsoft.com/office/drawing/2014/chart" uri="{C3380CC4-5D6E-409C-BE32-E72D297353CC}">
                <c16:uniqueId val="{00000015-EACE-4AE2-BBAE-AD748A880FDD}"/>
              </c:ext>
            </c:extLst>
          </c:dPt>
          <c:dPt>
            <c:idx val="6"/>
            <c:invertIfNegative val="0"/>
            <c:bubble3D val="0"/>
            <c:spPr>
              <a:solidFill>
                <a:srgbClr val="CC9900"/>
              </a:solidFill>
              <a:ln w="19050">
                <a:solidFill>
                  <a:schemeClr val="lt1"/>
                </a:solidFill>
              </a:ln>
              <a:effectLst/>
            </c:spPr>
            <c:extLst>
              <c:ext xmlns:c16="http://schemas.microsoft.com/office/drawing/2014/chart" uri="{C3380CC4-5D6E-409C-BE32-E72D297353CC}">
                <c16:uniqueId val="{00000015-210C-466B-ADE7-0830797D9FD2}"/>
              </c:ext>
            </c:extLst>
          </c:dPt>
          <c:cat>
            <c:strRef>
              <c:f>Sheet1!$A$2:$A$8</c:f>
              <c:strCache>
                <c:ptCount val="7"/>
                <c:pt idx="0">
                  <c:v>line_num</c:v>
                </c:pt>
                <c:pt idx="2">
                  <c:v>time</c:v>
                </c:pt>
                <c:pt idx="4">
                  <c:v>distance</c:v>
                </c:pt>
                <c:pt idx="6">
                  <c:v>author_ratio</c:v>
                </c:pt>
              </c:strCache>
            </c:strRef>
          </c:cat>
          <c:val>
            <c:numRef>
              <c:f>Sheet1!$D$2:$D$8</c:f>
              <c:numCache>
                <c:formatCode>General</c:formatCode>
                <c:ptCount val="7"/>
                <c:pt idx="0" formatCode="#,##0.000;[Red]\-#,##0.000">
                  <c:v>0.10703833385042623</c:v>
                </c:pt>
                <c:pt idx="1">
                  <c:v>0</c:v>
                </c:pt>
                <c:pt idx="2" formatCode="#,##0.000;[Red]\-#,##0.000">
                  <c:v>8.6155273958390607E-2</c:v>
                </c:pt>
                <c:pt idx="3">
                  <c:v>0</c:v>
                </c:pt>
                <c:pt idx="4" formatCode="#,##0.000;[Red]\-#,##0.000">
                  <c:v>0.13050357837043125</c:v>
                </c:pt>
                <c:pt idx="5">
                  <c:v>0</c:v>
                </c:pt>
                <c:pt idx="6" formatCode="#,##0.000;[Red]\-#,##0.000">
                  <c:v>5.787650706154459E-2</c:v>
                </c:pt>
              </c:numCache>
            </c:numRef>
          </c:val>
          <c:extLst>
            <c:ext xmlns:c16="http://schemas.microsoft.com/office/drawing/2014/chart" uri="{C3380CC4-5D6E-409C-BE32-E72D297353CC}">
              <c16:uniqueId val="{00000019-0B9E-40A0-9608-26CD1AB9CDEF}"/>
            </c:ext>
          </c:extLst>
        </c:ser>
        <c:dLbls>
          <c:showLegendKey val="0"/>
          <c:showVal val="0"/>
          <c:showCatName val="0"/>
          <c:showSerName val="0"/>
          <c:showPercent val="0"/>
          <c:showBubbleSize val="0"/>
        </c:dLbls>
        <c:gapWidth val="0"/>
        <c:overlap val="-10"/>
        <c:axId val="510947248"/>
        <c:axId val="572896792"/>
      </c:barChart>
      <c:catAx>
        <c:axId val="510947248"/>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crossAx val="572896792"/>
        <c:crosses val="autoZero"/>
        <c:auto val="1"/>
        <c:lblAlgn val="ctr"/>
        <c:lblOffset val="0"/>
        <c:noMultiLvlLbl val="0"/>
      </c:catAx>
      <c:valAx>
        <c:axId val="572896792"/>
        <c:scaling>
          <c:orientation val="minMax"/>
          <c:max val="0.15000000000000002"/>
          <c:min val="-2.0000000000000004E-2"/>
        </c:scaling>
        <c:delete val="0"/>
        <c:axPos val="l"/>
        <c:majorGridlines>
          <c:spPr>
            <a:ln w="9525" cap="flat" cmpd="sng" algn="ctr">
              <a:solidFill>
                <a:schemeClr val="tx1">
                  <a:lumMod val="15000"/>
                  <a:lumOff val="85000"/>
                </a:schemeClr>
              </a:solidFill>
              <a:round/>
            </a:ln>
            <a:effectLst/>
          </c:spPr>
        </c:majorGridlines>
        <c:numFmt formatCode="#,##0.000;&quot;&quot;" sourceLinked="0"/>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510947248"/>
        <c:crosses val="autoZero"/>
        <c:crossBetween val="between"/>
      </c:valAx>
      <c:spPr>
        <a:noFill/>
        <a:ln>
          <a:noFill/>
        </a:ln>
        <a:effectLst/>
      </c:spPr>
    </c:plotArea>
    <c:plotVisOnly val="1"/>
    <c:dispBlanksAs val="gap"/>
    <c:showDLblsOverMax val="0"/>
  </c:chart>
  <c:spPr>
    <a:solidFill>
      <a:schemeClr val="bg1"/>
    </a:solidFill>
    <a:ln w="12700">
      <a:solidFill>
        <a:schemeClr val="tx1"/>
      </a:solid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P1</c:v>
                </c:pt>
              </c:strCache>
            </c:strRef>
          </c:tx>
          <c:spPr>
            <a:solidFill>
              <a:schemeClr val="accent1"/>
            </a:solidFill>
            <a:ln w="19050">
              <a:solidFill>
                <a:schemeClr val="lt1"/>
              </a:solidFill>
            </a:ln>
            <a:effectLst/>
          </c:spPr>
          <c:invertIfNegative val="0"/>
          <c:dPt>
            <c:idx val="0"/>
            <c:invertIfNegative val="0"/>
            <c:bubble3D val="0"/>
            <c:explosion val="6"/>
            <c:spPr>
              <a:solidFill>
                <a:schemeClr val="accent1"/>
              </a:solidFill>
              <a:ln w="19050">
                <a:solidFill>
                  <a:schemeClr val="lt1"/>
                </a:solidFill>
              </a:ln>
              <a:effectLst/>
            </c:spPr>
            <c:extLst>
              <c:ext xmlns:c16="http://schemas.microsoft.com/office/drawing/2014/chart" uri="{C3380CC4-5D6E-409C-BE32-E72D297353CC}">
                <c16:uniqueId val="{00000001-080C-4C46-9E0E-A26EDE02790A}"/>
              </c:ext>
            </c:extLst>
          </c:dPt>
          <c:dPt>
            <c:idx val="1"/>
            <c:invertIfNegative val="0"/>
            <c:bubble3D val="0"/>
            <c:spPr>
              <a:solidFill>
                <a:schemeClr val="accent6">
                  <a:lumMod val="20000"/>
                  <a:lumOff val="80000"/>
                </a:schemeClr>
              </a:solidFill>
              <a:ln w="19050">
                <a:solidFill>
                  <a:schemeClr val="lt1"/>
                </a:solidFill>
              </a:ln>
              <a:effectLst/>
            </c:spPr>
            <c:extLst>
              <c:ext xmlns:c16="http://schemas.microsoft.com/office/drawing/2014/chart" uri="{C3380CC4-5D6E-409C-BE32-E72D297353CC}">
                <c16:uniqueId val="{00000003-3068-4B77-A01E-BA5537D084A2}"/>
              </c:ext>
            </c:extLst>
          </c:dPt>
          <c:dPt>
            <c:idx val="2"/>
            <c:invertIfNegative val="0"/>
            <c:bubble3D val="0"/>
            <c:spPr>
              <a:solidFill>
                <a:srgbClr val="FF9999"/>
              </a:solidFill>
              <a:ln w="19050">
                <a:solidFill>
                  <a:schemeClr val="lt1"/>
                </a:solidFill>
              </a:ln>
              <a:effectLst/>
            </c:spPr>
            <c:extLst>
              <c:ext xmlns:c16="http://schemas.microsoft.com/office/drawing/2014/chart" uri="{C3380CC4-5D6E-409C-BE32-E72D297353CC}">
                <c16:uniqueId val="{00000005-080C-4C46-9E0E-A26EDE02790A}"/>
              </c:ext>
            </c:extLst>
          </c:dPt>
          <c:dPt>
            <c:idx val="3"/>
            <c:invertIfNegative val="0"/>
            <c:bubble3D val="0"/>
            <c:spPr>
              <a:solidFill>
                <a:srgbClr val="FFFF99"/>
              </a:solidFill>
              <a:ln w="19050">
                <a:solidFill>
                  <a:schemeClr val="lt1"/>
                </a:solidFill>
              </a:ln>
              <a:effectLst/>
            </c:spPr>
            <c:extLst>
              <c:ext xmlns:c16="http://schemas.microsoft.com/office/drawing/2014/chart" uri="{C3380CC4-5D6E-409C-BE32-E72D297353CC}">
                <c16:uniqueId val="{00000007-3068-4B77-A01E-BA5537D084A2}"/>
              </c:ext>
            </c:extLst>
          </c:dPt>
          <c:cat>
            <c:strRef>
              <c:f>Sheet1!$A$2:$A$5</c:f>
              <c:strCache>
                <c:ptCount val="4"/>
                <c:pt idx="0">
                  <c:v>line_num</c:v>
                </c:pt>
                <c:pt idx="1">
                  <c:v>time</c:v>
                </c:pt>
                <c:pt idx="2">
                  <c:v>distance</c:v>
                </c:pt>
                <c:pt idx="3">
                  <c:v>author_ratio</c:v>
                </c:pt>
              </c:strCache>
            </c:strRef>
          </c:cat>
          <c:val>
            <c:numRef>
              <c:f>Sheet1!$B$2:$B$5</c:f>
              <c:numCache>
                <c:formatCode>General</c:formatCode>
                <c:ptCount val="4"/>
                <c:pt idx="0">
                  <c:v>0.14888399999999999</c:v>
                </c:pt>
                <c:pt idx="1">
                  <c:v>6.8686999999999998E-2</c:v>
                </c:pt>
                <c:pt idx="2">
                  <c:v>0.153752</c:v>
                </c:pt>
                <c:pt idx="3">
                  <c:v>4.3979999999999998E-2</c:v>
                </c:pt>
              </c:numCache>
            </c:numRef>
          </c:val>
          <c:extLst>
            <c:ext xmlns:c16="http://schemas.microsoft.com/office/drawing/2014/chart" uri="{C3380CC4-5D6E-409C-BE32-E72D297353CC}">
              <c16:uniqueId val="{00000018-080C-4C46-9E0E-A26EDE02790A}"/>
            </c:ext>
          </c:extLst>
        </c:ser>
        <c:ser>
          <c:idx val="1"/>
          <c:order val="1"/>
          <c:tx>
            <c:strRef>
              <c:f>Sheet1!$C$1</c:f>
              <c:strCache>
                <c:ptCount val="1"/>
                <c:pt idx="0">
                  <c:v>P2</c:v>
                </c:pt>
              </c:strCache>
            </c:strRef>
          </c:tx>
          <c:spPr>
            <a:solidFill>
              <a:schemeClr val="accent2"/>
            </a:solidFill>
            <a:ln w="19050">
              <a:solidFill>
                <a:schemeClr val="lt1"/>
              </a:solidFill>
            </a:ln>
            <a:effectLst/>
          </c:spPr>
          <c:invertIfNegative val="0"/>
          <c:dPt>
            <c:idx val="0"/>
            <c:invertIfNegative val="0"/>
            <c:bubble3D val="0"/>
            <c:spPr>
              <a:solidFill>
                <a:schemeClr val="accent1">
                  <a:lumMod val="75000"/>
                </a:schemeClr>
              </a:solidFill>
              <a:ln w="19050">
                <a:solidFill>
                  <a:schemeClr val="lt1"/>
                </a:solidFill>
              </a:ln>
              <a:effectLst/>
            </c:spPr>
            <c:extLst>
              <c:ext xmlns:c16="http://schemas.microsoft.com/office/drawing/2014/chart" uri="{C3380CC4-5D6E-409C-BE32-E72D297353CC}">
                <c16:uniqueId val="{00000009-91E0-4CB6-AE0A-9CC6FA8CE83B}"/>
              </c:ext>
            </c:extLst>
          </c:dPt>
          <c:dPt>
            <c:idx val="1"/>
            <c:invertIfNegative val="0"/>
            <c:bubble3D val="0"/>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B-3068-4B77-A01E-BA5537D084A2}"/>
              </c:ext>
            </c:extLst>
          </c:dPt>
          <c:dPt>
            <c:idx val="2"/>
            <c:invertIfNegative val="0"/>
            <c:bubble3D val="0"/>
            <c:spPr>
              <a:solidFill>
                <a:srgbClr val="FF6600"/>
              </a:solidFill>
              <a:ln w="19050">
                <a:solidFill>
                  <a:schemeClr val="lt1"/>
                </a:solidFill>
              </a:ln>
              <a:effectLst/>
            </c:spPr>
            <c:extLst>
              <c:ext xmlns:c16="http://schemas.microsoft.com/office/drawing/2014/chart" uri="{C3380CC4-5D6E-409C-BE32-E72D297353CC}">
                <c16:uniqueId val="{0000000B-91E0-4CB6-AE0A-9CC6FA8CE83B}"/>
              </c:ext>
            </c:extLst>
          </c:dPt>
          <c:dPt>
            <c:idx val="3"/>
            <c:invertIfNegative val="0"/>
            <c:bubble3D val="0"/>
            <c:spPr>
              <a:solidFill>
                <a:schemeClr val="accent1">
                  <a:lumMod val="75000"/>
                </a:schemeClr>
              </a:solidFill>
              <a:ln w="19050">
                <a:solidFill>
                  <a:schemeClr val="lt1"/>
                </a:solidFill>
              </a:ln>
              <a:effectLst/>
            </c:spPr>
            <c:extLst>
              <c:ext xmlns:c16="http://schemas.microsoft.com/office/drawing/2014/chart" uri="{C3380CC4-5D6E-409C-BE32-E72D297353CC}">
                <c16:uniqueId val="{0000000F-3068-4B77-A01E-BA5537D084A2}"/>
              </c:ext>
            </c:extLst>
          </c:dPt>
          <c:cat>
            <c:strRef>
              <c:f>Sheet1!$A$2:$A$5</c:f>
              <c:strCache>
                <c:ptCount val="4"/>
                <c:pt idx="0">
                  <c:v>line_num</c:v>
                </c:pt>
                <c:pt idx="1">
                  <c:v>time</c:v>
                </c:pt>
                <c:pt idx="2">
                  <c:v>distance</c:v>
                </c:pt>
                <c:pt idx="3">
                  <c:v>author_ratio</c:v>
                </c:pt>
              </c:strCache>
            </c:strRef>
          </c:cat>
          <c:val>
            <c:numRef>
              <c:f>Sheet1!$C$2:$C$5</c:f>
              <c:numCache>
                <c:formatCode>General</c:formatCode>
                <c:ptCount val="4"/>
                <c:pt idx="0">
                  <c:v>0.13362099999999999</c:v>
                </c:pt>
                <c:pt idx="1">
                  <c:v>4.6799999999999999E-4</c:v>
                </c:pt>
                <c:pt idx="2">
                  <c:v>8.9149000000000006E-2</c:v>
                </c:pt>
                <c:pt idx="3">
                  <c:v>3.5199999999999999E-4</c:v>
                </c:pt>
              </c:numCache>
            </c:numRef>
          </c:val>
          <c:extLst>
            <c:ext xmlns:c16="http://schemas.microsoft.com/office/drawing/2014/chart" uri="{C3380CC4-5D6E-409C-BE32-E72D297353CC}">
              <c16:uniqueId val="{00000018-F41A-4470-8014-1F21FFA11822}"/>
            </c:ext>
          </c:extLst>
        </c:ser>
        <c:ser>
          <c:idx val="2"/>
          <c:order val="2"/>
          <c:tx>
            <c:strRef>
              <c:f>Sheet1!$D$1</c:f>
              <c:strCache>
                <c:ptCount val="1"/>
                <c:pt idx="0">
                  <c:v>差分</c:v>
                </c:pt>
              </c:strCache>
            </c:strRef>
          </c:tx>
          <c:spPr>
            <a:solidFill>
              <a:schemeClr val="accent3"/>
            </a:solidFill>
            <a:ln w="19050">
              <a:solidFill>
                <a:schemeClr val="lt1"/>
              </a:solidFill>
            </a:ln>
            <a:effectLst/>
          </c:spPr>
          <c:invertIfNegative val="0"/>
          <c:dPt>
            <c:idx val="0"/>
            <c:invertIfNegative val="0"/>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11-91E0-4CB6-AE0A-9CC6FA8CE83B}"/>
              </c:ext>
            </c:extLst>
          </c:dPt>
          <c:dPt>
            <c:idx val="1"/>
            <c:invertIfNegative val="0"/>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13-3068-4B77-A01E-BA5537D084A2}"/>
              </c:ext>
            </c:extLst>
          </c:dPt>
          <c:dPt>
            <c:idx val="2"/>
            <c:invertIfNegative val="0"/>
            <c:bubble3D val="0"/>
            <c:spPr>
              <a:solidFill>
                <a:srgbClr val="CC0000"/>
              </a:solidFill>
              <a:ln w="19050">
                <a:solidFill>
                  <a:schemeClr val="lt1"/>
                </a:solidFill>
              </a:ln>
              <a:effectLst/>
            </c:spPr>
            <c:extLst>
              <c:ext xmlns:c16="http://schemas.microsoft.com/office/drawing/2014/chart" uri="{C3380CC4-5D6E-409C-BE32-E72D297353CC}">
                <c16:uniqueId val="{00000013-91E0-4CB6-AE0A-9CC6FA8CE83B}"/>
              </c:ext>
            </c:extLst>
          </c:dPt>
          <c:dPt>
            <c:idx val="3"/>
            <c:invertIfNegative val="0"/>
            <c:bubble3D val="0"/>
            <c:spPr>
              <a:solidFill>
                <a:srgbClr val="CC9900"/>
              </a:solidFill>
              <a:ln w="19050">
                <a:solidFill>
                  <a:schemeClr val="lt1"/>
                </a:solidFill>
              </a:ln>
              <a:effectLst/>
            </c:spPr>
            <c:extLst>
              <c:ext xmlns:c16="http://schemas.microsoft.com/office/drawing/2014/chart" uri="{C3380CC4-5D6E-409C-BE32-E72D297353CC}">
                <c16:uniqueId val="{00000017-3068-4B77-A01E-BA5537D084A2}"/>
              </c:ext>
            </c:extLst>
          </c:dPt>
          <c:cat>
            <c:strRef>
              <c:f>Sheet1!$A$2:$A$5</c:f>
              <c:strCache>
                <c:ptCount val="4"/>
                <c:pt idx="0">
                  <c:v>line_num</c:v>
                </c:pt>
                <c:pt idx="1">
                  <c:v>time</c:v>
                </c:pt>
                <c:pt idx="2">
                  <c:v>distance</c:v>
                </c:pt>
                <c:pt idx="3">
                  <c:v>author_ratio</c:v>
                </c:pt>
              </c:strCache>
            </c:strRef>
          </c:cat>
          <c:val>
            <c:numRef>
              <c:f>Sheet1!$D$2:$D$5</c:f>
              <c:numCache>
                <c:formatCode>General</c:formatCode>
                <c:ptCount val="4"/>
                <c:pt idx="0">
                  <c:v>0.102711</c:v>
                </c:pt>
                <c:pt idx="1">
                  <c:v>5.6196999999999997E-2</c:v>
                </c:pt>
                <c:pt idx="2">
                  <c:v>0.15948399999999999</c:v>
                </c:pt>
                <c:pt idx="3">
                  <c:v>4.2715999999999997E-2</c:v>
                </c:pt>
              </c:numCache>
            </c:numRef>
          </c:val>
          <c:extLst>
            <c:ext xmlns:c16="http://schemas.microsoft.com/office/drawing/2014/chart" uri="{C3380CC4-5D6E-409C-BE32-E72D297353CC}">
              <c16:uniqueId val="{00000019-F41A-4470-8014-1F21FFA11822}"/>
            </c:ext>
          </c:extLst>
        </c:ser>
        <c:dLbls>
          <c:showLegendKey val="0"/>
          <c:showVal val="0"/>
          <c:showCatName val="0"/>
          <c:showSerName val="0"/>
          <c:showPercent val="0"/>
          <c:showBubbleSize val="0"/>
        </c:dLbls>
        <c:gapWidth val="40"/>
        <c:axId val="510947248"/>
        <c:axId val="572896792"/>
      </c:barChart>
      <c:catAx>
        <c:axId val="510947248"/>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crossAx val="572896792"/>
        <c:crosses val="autoZero"/>
        <c:auto val="1"/>
        <c:lblAlgn val="ctr"/>
        <c:lblOffset val="0"/>
        <c:noMultiLvlLbl val="0"/>
      </c:catAx>
      <c:valAx>
        <c:axId val="572896792"/>
        <c:scaling>
          <c:orientation val="minMax"/>
          <c:max val="0.16000000000000003"/>
          <c:min val="-2.0000000000000004E-2"/>
        </c:scaling>
        <c:delete val="0"/>
        <c:axPos val="l"/>
        <c:majorGridlines>
          <c:spPr>
            <a:ln w="9525" cap="flat" cmpd="sng" algn="ctr">
              <a:solidFill>
                <a:schemeClr val="tx1">
                  <a:lumMod val="15000"/>
                  <a:lumOff val="85000"/>
                </a:schemeClr>
              </a:solidFill>
              <a:round/>
            </a:ln>
            <a:effectLst/>
          </c:spPr>
        </c:majorGridlines>
        <c:numFmt formatCode="#,##0.000;&quot;&quot;" sourceLinked="0"/>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510947248"/>
        <c:crosses val="autoZero"/>
        <c:crossBetween val="between"/>
      </c:valAx>
      <c:spPr>
        <a:noFill/>
        <a:ln>
          <a:noFill/>
        </a:ln>
        <a:effectLst/>
      </c:spPr>
    </c:plotArea>
    <c:plotVisOnly val="1"/>
    <c:dispBlanksAs val="gap"/>
    <c:showDLblsOverMax val="0"/>
  </c:chart>
  <c:spPr>
    <a:solidFill>
      <a:schemeClr val="bg1"/>
    </a:solidFill>
    <a:ln w="12700">
      <a:solidFill>
        <a:schemeClr val="tx1"/>
      </a:solid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altLang="ja-JP" sz="1600" smtClean="0">
                <a:solidFill>
                  <a:schemeClr val="tx1"/>
                </a:solidFill>
              </a:rPr>
              <a:t>Beam </a:t>
            </a:r>
            <a:r>
              <a:rPr lang="ja-JP" altLang="en-US" sz="1600" dirty="0" smtClean="0">
                <a:solidFill>
                  <a:schemeClr val="tx1"/>
                </a:solidFill>
              </a:rPr>
              <a:t>のテストデータの内訳と判定結果</a:t>
            </a:r>
            <a:endParaRPr lang="ja-JP" altLang="en-US" sz="1600" dirty="0">
              <a:solidFill>
                <a:schemeClr val="tx1"/>
              </a:solidFill>
            </a:endParaRPr>
          </a:p>
        </c:rich>
      </c:tx>
      <c:layout>
        <c:manualLayout>
          <c:xMode val="edge"/>
          <c:yMode val="edge"/>
          <c:x val="0.29151244683433886"/>
          <c:y val="0.84286372721025071"/>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ja-JP"/>
        </a:p>
      </c:txPr>
    </c:title>
    <c:autoTitleDeleted val="0"/>
    <c:plotArea>
      <c:layout>
        <c:manualLayout>
          <c:layoutTarget val="inner"/>
          <c:xMode val="edge"/>
          <c:yMode val="edge"/>
          <c:x val="0.11868640190270477"/>
          <c:y val="9.6222776100444302E-2"/>
          <c:w val="0.51774053140647258"/>
          <c:h val="0.73376293288080319"/>
        </c:manualLayout>
      </c:layout>
      <c:barChart>
        <c:barDir val="bar"/>
        <c:grouping val="percentStacked"/>
        <c:varyColors val="0"/>
        <c:ser>
          <c:idx val="0"/>
          <c:order val="0"/>
          <c:tx>
            <c:strRef>
              <c:f>Sheet1!$B$1</c:f>
              <c:strCache>
                <c:ptCount val="1"/>
                <c:pt idx="0">
                  <c:v>DELETE, DELETE</c:v>
                </c:pt>
              </c:strCache>
            </c:strRef>
          </c:tx>
          <c:spPr>
            <a:solidFill>
              <a:schemeClr val="accent1"/>
            </a:solidFill>
            <a:ln>
              <a:noFill/>
            </a:ln>
            <a:effectLst/>
          </c:spPr>
          <c:invertIfNegative val="0"/>
          <c:dLbls>
            <c:delete val="1"/>
          </c:dLbls>
          <c:cat>
            <c:strRef>
              <c:f>Sheet1!$A$2:$A$3</c:f>
              <c:strCache>
                <c:ptCount val="2"/>
                <c:pt idx="0">
                  <c:v>実際の
解消方法</c:v>
                </c:pt>
                <c:pt idx="1">
                  <c:v>判定結果</c:v>
                </c:pt>
              </c:strCache>
            </c:strRef>
          </c:cat>
          <c:val>
            <c:numRef>
              <c:f>Sheet1!$B$2:$B$3</c:f>
              <c:numCache>
                <c:formatCode>General</c:formatCode>
                <c:ptCount val="2"/>
                <c:pt idx="0">
                  <c:v>5.076142131979695E-3</c:v>
                </c:pt>
                <c:pt idx="1">
                  <c:v>1.015228426395939E-2</c:v>
                </c:pt>
              </c:numCache>
            </c:numRef>
          </c:val>
          <c:extLst>
            <c:ext xmlns:c16="http://schemas.microsoft.com/office/drawing/2014/chart" uri="{C3380CC4-5D6E-409C-BE32-E72D297353CC}">
              <c16:uniqueId val="{00000000-D6D5-4D72-81AA-340C8D14AE60}"/>
            </c:ext>
          </c:extLst>
        </c:ser>
        <c:ser>
          <c:idx val="1"/>
          <c:order val="1"/>
          <c:tx>
            <c:strRef>
              <c:f>Sheet1!$C$1</c:f>
              <c:strCache>
                <c:ptCount val="1"/>
                <c:pt idx="0">
                  <c:v>DELETE, ADOPT</c:v>
                </c:pt>
              </c:strCache>
            </c:strRef>
          </c:tx>
          <c:spPr>
            <a:solidFill>
              <a:srgbClr val="FFC000"/>
            </a:solidFill>
            <a:ln>
              <a:noFill/>
            </a:ln>
            <a:effectLst/>
          </c:spPr>
          <c:invertIfNegative val="0"/>
          <c:dPt>
            <c:idx val="0"/>
            <c:invertIfNegative val="0"/>
            <c:bubble3D val="0"/>
            <c:spPr>
              <a:solidFill>
                <a:srgbClr val="FFC000"/>
              </a:solidFill>
              <a:ln>
                <a:noFill/>
              </a:ln>
              <a:effectLst/>
            </c:spPr>
            <c:extLst>
              <c:ext xmlns:c16="http://schemas.microsoft.com/office/drawing/2014/chart" uri="{C3380CC4-5D6E-409C-BE32-E72D297353CC}">
                <c16:uniqueId val="{00000032-D6D5-4D72-81AA-340C8D14AE60}"/>
              </c:ext>
            </c:extLst>
          </c:dPt>
          <c:dPt>
            <c:idx val="1"/>
            <c:invertIfNegative val="0"/>
            <c:bubble3D val="0"/>
            <c:spPr>
              <a:solidFill>
                <a:srgbClr val="FFC000"/>
              </a:solidFill>
              <a:ln>
                <a:noFill/>
              </a:ln>
              <a:effectLst/>
            </c:spPr>
            <c:extLst>
              <c:ext xmlns:c16="http://schemas.microsoft.com/office/drawing/2014/chart" uri="{C3380CC4-5D6E-409C-BE32-E72D297353CC}">
                <c16:uniqueId val="{00000031-D6D5-4D72-81AA-340C8D14AE60}"/>
              </c:ext>
            </c:extLst>
          </c:dPt>
          <c:dLbls>
            <c:numFmt formatCode="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実際の
解消方法</c:v>
                </c:pt>
                <c:pt idx="1">
                  <c:v>判定結果</c:v>
                </c:pt>
              </c:strCache>
            </c:strRef>
          </c:cat>
          <c:val>
            <c:numRef>
              <c:f>Sheet1!$C$2:$C$3</c:f>
              <c:numCache>
                <c:formatCode>General</c:formatCode>
                <c:ptCount val="2"/>
                <c:pt idx="0">
                  <c:v>0.57360406091370564</c:v>
                </c:pt>
                <c:pt idx="1">
                  <c:v>0.59390862944162437</c:v>
                </c:pt>
              </c:numCache>
            </c:numRef>
          </c:val>
          <c:extLst>
            <c:ext xmlns:c16="http://schemas.microsoft.com/office/drawing/2014/chart" uri="{C3380CC4-5D6E-409C-BE32-E72D297353CC}">
              <c16:uniqueId val="{00000012-D6D5-4D72-81AA-340C8D14AE60}"/>
            </c:ext>
          </c:extLst>
        </c:ser>
        <c:ser>
          <c:idx val="2"/>
          <c:order val="2"/>
          <c:tx>
            <c:strRef>
              <c:f>Sheet1!$D$1</c:f>
              <c:strCache>
                <c:ptCount val="1"/>
                <c:pt idx="0">
                  <c:v>DELETE, EDIT</c:v>
                </c:pt>
              </c:strCache>
            </c:strRef>
          </c:tx>
          <c:spPr>
            <a:solidFill>
              <a:schemeClr val="accent2">
                <a:lumMod val="20000"/>
                <a:lumOff val="80000"/>
              </a:schemeClr>
            </a:solidFill>
            <a:ln>
              <a:noFill/>
            </a:ln>
            <a:effectLst/>
          </c:spPr>
          <c:invertIfNegative val="0"/>
          <c:dLbls>
            <c:delete val="1"/>
          </c:dLbls>
          <c:cat>
            <c:strRef>
              <c:f>Sheet1!$A$2:$A$3</c:f>
              <c:strCache>
                <c:ptCount val="2"/>
                <c:pt idx="0">
                  <c:v>実際の
解消方法</c:v>
                </c:pt>
                <c:pt idx="1">
                  <c:v>判定結果</c:v>
                </c:pt>
              </c:strCache>
            </c:strRef>
          </c:cat>
          <c:val>
            <c:numRef>
              <c:f>Sheet1!$D$2:$D$3</c:f>
              <c:numCache>
                <c:formatCode>General</c:formatCode>
                <c:ptCount val="2"/>
                <c:pt idx="0">
                  <c:v>2.030456852791878E-2</c:v>
                </c:pt>
                <c:pt idx="1">
                  <c:v>5.076142131979695E-3</c:v>
                </c:pt>
              </c:numCache>
            </c:numRef>
          </c:val>
          <c:extLst>
            <c:ext xmlns:c16="http://schemas.microsoft.com/office/drawing/2014/chart" uri="{C3380CC4-5D6E-409C-BE32-E72D297353CC}">
              <c16:uniqueId val="{00000023-D6D5-4D72-81AA-340C8D14AE60}"/>
            </c:ext>
          </c:extLst>
        </c:ser>
        <c:ser>
          <c:idx val="3"/>
          <c:order val="3"/>
          <c:tx>
            <c:strRef>
              <c:f>Sheet1!$E$1</c:f>
              <c:strCache>
                <c:ptCount val="1"/>
                <c:pt idx="0">
                  <c:v>DELETE, ZERO</c:v>
                </c:pt>
              </c:strCache>
            </c:strRef>
          </c:tx>
          <c:spPr>
            <a:solidFill>
              <a:srgbClr val="FFFF00"/>
            </a:solidFill>
            <a:ln>
              <a:noFill/>
            </a:ln>
            <a:effectLst/>
          </c:spPr>
          <c:invertIfNegative val="0"/>
          <c:dPt>
            <c:idx val="0"/>
            <c:invertIfNegative val="0"/>
            <c:bubble3D val="0"/>
            <c:spPr>
              <a:solidFill>
                <a:srgbClr val="FFFF00"/>
              </a:solidFill>
              <a:ln>
                <a:noFill/>
              </a:ln>
              <a:effectLst/>
            </c:spPr>
            <c:extLst>
              <c:ext xmlns:c16="http://schemas.microsoft.com/office/drawing/2014/chart" uri="{C3380CC4-5D6E-409C-BE32-E72D297353CC}">
                <c16:uniqueId val="{00000034-D6D5-4D72-81AA-340C8D14AE60}"/>
              </c:ext>
            </c:extLst>
          </c:dPt>
          <c:dPt>
            <c:idx val="1"/>
            <c:invertIfNegative val="0"/>
            <c:bubble3D val="0"/>
            <c:spPr>
              <a:solidFill>
                <a:srgbClr val="FFFF00"/>
              </a:solidFill>
              <a:ln>
                <a:noFill/>
              </a:ln>
              <a:effectLst/>
            </c:spPr>
            <c:extLst>
              <c:ext xmlns:c16="http://schemas.microsoft.com/office/drawing/2014/chart" uri="{C3380CC4-5D6E-409C-BE32-E72D297353CC}">
                <c16:uniqueId val="{00000033-D6D5-4D72-81AA-340C8D14AE60}"/>
              </c:ext>
            </c:extLst>
          </c:dPt>
          <c:dLbls>
            <c:delete val="1"/>
          </c:dLbls>
          <c:cat>
            <c:strRef>
              <c:f>Sheet1!$A$2:$A$3</c:f>
              <c:strCache>
                <c:ptCount val="2"/>
                <c:pt idx="0">
                  <c:v>実際の
解消方法</c:v>
                </c:pt>
                <c:pt idx="1">
                  <c:v>判定結果</c:v>
                </c:pt>
              </c:strCache>
            </c:strRef>
          </c:cat>
          <c:val>
            <c:numRef>
              <c:f>Sheet1!$E$2:$E$3</c:f>
              <c:numCache>
                <c:formatCode>General</c:formatCode>
                <c:ptCount val="2"/>
                <c:pt idx="0">
                  <c:v>0.1116751269035533</c:v>
                </c:pt>
                <c:pt idx="1">
                  <c:v>0.12690355329949238</c:v>
                </c:pt>
              </c:numCache>
            </c:numRef>
          </c:val>
          <c:extLst>
            <c:ext xmlns:c16="http://schemas.microsoft.com/office/drawing/2014/chart" uri="{C3380CC4-5D6E-409C-BE32-E72D297353CC}">
              <c16:uniqueId val="{00000024-D6D5-4D72-81AA-340C8D14AE60}"/>
            </c:ext>
          </c:extLst>
        </c:ser>
        <c:ser>
          <c:idx val="4"/>
          <c:order val="4"/>
          <c:tx>
            <c:strRef>
              <c:f>Sheet1!$F$1</c:f>
              <c:strCache>
                <c:ptCount val="1"/>
                <c:pt idx="0">
                  <c:v>ADOPT, DELETE</c:v>
                </c:pt>
              </c:strCache>
            </c:strRef>
          </c:tx>
          <c:spPr>
            <a:solidFill>
              <a:schemeClr val="accent5"/>
            </a:solidFill>
            <a:ln>
              <a:noFill/>
            </a:ln>
            <a:effectLst/>
          </c:spPr>
          <c:invertIfNegative val="0"/>
          <c:dLbls>
            <c:delete val="1"/>
          </c:dLbls>
          <c:cat>
            <c:strRef>
              <c:f>Sheet1!$A$2:$A$3</c:f>
              <c:strCache>
                <c:ptCount val="2"/>
                <c:pt idx="0">
                  <c:v>実際の
解消方法</c:v>
                </c:pt>
                <c:pt idx="1">
                  <c:v>判定結果</c:v>
                </c:pt>
              </c:strCache>
            </c:strRef>
          </c:cat>
          <c:val>
            <c:numRef>
              <c:f>Sheet1!$F$2:$F$3</c:f>
              <c:numCache>
                <c:formatCode>General</c:formatCode>
                <c:ptCount val="2"/>
                <c:pt idx="0">
                  <c:v>2.030456852791878E-2</c:v>
                </c:pt>
                <c:pt idx="1">
                  <c:v>5.076142131979695E-3</c:v>
                </c:pt>
              </c:numCache>
            </c:numRef>
          </c:val>
          <c:extLst>
            <c:ext xmlns:c16="http://schemas.microsoft.com/office/drawing/2014/chart" uri="{C3380CC4-5D6E-409C-BE32-E72D297353CC}">
              <c16:uniqueId val="{00000025-D6D5-4D72-81AA-340C8D14AE60}"/>
            </c:ext>
          </c:extLst>
        </c:ser>
        <c:ser>
          <c:idx val="5"/>
          <c:order val="5"/>
          <c:tx>
            <c:strRef>
              <c:f>Sheet1!$G$1</c:f>
              <c:strCache>
                <c:ptCount val="1"/>
                <c:pt idx="0">
                  <c:v>ADOPT, ADOPT</c:v>
                </c:pt>
              </c:strCache>
            </c:strRef>
          </c:tx>
          <c:spPr>
            <a:solidFill>
              <a:schemeClr val="accent6"/>
            </a:solidFill>
            <a:ln>
              <a:noFill/>
            </a:ln>
            <a:effectLst/>
          </c:spPr>
          <c:invertIfNegative val="0"/>
          <c:dLbls>
            <c:delete val="1"/>
          </c:dLbls>
          <c:cat>
            <c:strRef>
              <c:f>Sheet1!$A$2:$A$3</c:f>
              <c:strCache>
                <c:ptCount val="2"/>
                <c:pt idx="0">
                  <c:v>実際の
解消方法</c:v>
                </c:pt>
                <c:pt idx="1">
                  <c:v>判定結果</c:v>
                </c:pt>
              </c:strCache>
            </c:strRef>
          </c:cat>
          <c:val>
            <c:numRef>
              <c:f>Sheet1!$G$2:$G$3</c:f>
              <c:numCache>
                <c:formatCode>General</c:formatCode>
                <c:ptCount val="2"/>
                <c:pt idx="0">
                  <c:v>5.076142131979695E-3</c:v>
                </c:pt>
                <c:pt idx="1">
                  <c:v>0</c:v>
                </c:pt>
              </c:numCache>
            </c:numRef>
          </c:val>
          <c:extLst>
            <c:ext xmlns:c16="http://schemas.microsoft.com/office/drawing/2014/chart" uri="{C3380CC4-5D6E-409C-BE32-E72D297353CC}">
              <c16:uniqueId val="{00000026-D6D5-4D72-81AA-340C8D14AE60}"/>
            </c:ext>
          </c:extLst>
        </c:ser>
        <c:ser>
          <c:idx val="6"/>
          <c:order val="6"/>
          <c:tx>
            <c:strRef>
              <c:f>Sheet1!$H$1</c:f>
              <c:strCache>
                <c:ptCount val="1"/>
                <c:pt idx="0">
                  <c:v>ADOPT, EDIT</c:v>
                </c:pt>
              </c:strCache>
            </c:strRef>
          </c:tx>
          <c:spPr>
            <a:solidFill>
              <a:schemeClr val="accent1">
                <a:lumMod val="60000"/>
              </a:schemeClr>
            </a:solidFill>
            <a:ln>
              <a:noFill/>
            </a:ln>
            <a:effectLst/>
          </c:spPr>
          <c:invertIfNegative val="0"/>
          <c:dLbls>
            <c:delete val="1"/>
          </c:dLbls>
          <c:cat>
            <c:strRef>
              <c:f>Sheet1!$A$2:$A$3</c:f>
              <c:strCache>
                <c:ptCount val="2"/>
                <c:pt idx="0">
                  <c:v>実際の
解消方法</c:v>
                </c:pt>
                <c:pt idx="1">
                  <c:v>判定結果</c:v>
                </c:pt>
              </c:strCache>
            </c:strRef>
          </c:cat>
          <c:val>
            <c:numRef>
              <c:f>Sheet1!$H$2:$H$3</c:f>
              <c:numCache>
                <c:formatCode>General</c:formatCode>
                <c:ptCount val="2"/>
                <c:pt idx="0">
                  <c:v>1.015228426395939E-2</c:v>
                </c:pt>
                <c:pt idx="1">
                  <c:v>5.076142131979695E-3</c:v>
                </c:pt>
              </c:numCache>
            </c:numRef>
          </c:val>
          <c:extLst>
            <c:ext xmlns:c16="http://schemas.microsoft.com/office/drawing/2014/chart" uri="{C3380CC4-5D6E-409C-BE32-E72D297353CC}">
              <c16:uniqueId val="{00000027-D6D5-4D72-81AA-340C8D14AE60}"/>
            </c:ext>
          </c:extLst>
        </c:ser>
        <c:ser>
          <c:idx val="7"/>
          <c:order val="7"/>
          <c:tx>
            <c:strRef>
              <c:f>Sheet1!$I$1</c:f>
              <c:strCache>
                <c:ptCount val="1"/>
                <c:pt idx="0">
                  <c:v>ADOPT, ZERO</c:v>
                </c:pt>
              </c:strCache>
            </c:strRef>
          </c:tx>
          <c:spPr>
            <a:solidFill>
              <a:schemeClr val="accent2">
                <a:lumMod val="60000"/>
              </a:schemeClr>
            </a:solidFill>
            <a:ln>
              <a:noFill/>
            </a:ln>
            <a:effectLst/>
          </c:spPr>
          <c:invertIfNegative val="0"/>
          <c:dLbls>
            <c:delete val="1"/>
          </c:dLbls>
          <c:cat>
            <c:strRef>
              <c:f>Sheet1!$A$2:$A$3</c:f>
              <c:strCache>
                <c:ptCount val="2"/>
                <c:pt idx="0">
                  <c:v>実際の
解消方法</c:v>
                </c:pt>
                <c:pt idx="1">
                  <c:v>判定結果</c:v>
                </c:pt>
              </c:strCache>
            </c:strRef>
          </c:cat>
          <c:val>
            <c:numRef>
              <c:f>Sheet1!$I$2:$I$3</c:f>
              <c:numCache>
                <c:formatCode>General</c:formatCode>
                <c:ptCount val="2"/>
                <c:pt idx="0">
                  <c:v>1.5228426395939087E-2</c:v>
                </c:pt>
                <c:pt idx="1">
                  <c:v>5.076142131979695E-3</c:v>
                </c:pt>
              </c:numCache>
            </c:numRef>
          </c:val>
          <c:extLst>
            <c:ext xmlns:c16="http://schemas.microsoft.com/office/drawing/2014/chart" uri="{C3380CC4-5D6E-409C-BE32-E72D297353CC}">
              <c16:uniqueId val="{00000028-D6D5-4D72-81AA-340C8D14AE60}"/>
            </c:ext>
          </c:extLst>
        </c:ser>
        <c:ser>
          <c:idx val="8"/>
          <c:order val="8"/>
          <c:tx>
            <c:strRef>
              <c:f>Sheet1!$J$1</c:f>
              <c:strCache>
                <c:ptCount val="1"/>
                <c:pt idx="0">
                  <c:v>EDIT, DELETE</c:v>
                </c:pt>
              </c:strCache>
            </c:strRef>
          </c:tx>
          <c:spPr>
            <a:solidFill>
              <a:schemeClr val="accent3">
                <a:lumMod val="60000"/>
              </a:schemeClr>
            </a:solidFill>
            <a:ln>
              <a:noFill/>
            </a:ln>
            <a:effectLst/>
          </c:spPr>
          <c:invertIfNegative val="0"/>
          <c:dLbls>
            <c:delete val="1"/>
          </c:dLbls>
          <c:cat>
            <c:strRef>
              <c:f>Sheet1!$A$2:$A$3</c:f>
              <c:strCache>
                <c:ptCount val="2"/>
                <c:pt idx="0">
                  <c:v>実際の
解消方法</c:v>
                </c:pt>
                <c:pt idx="1">
                  <c:v>判定結果</c:v>
                </c:pt>
              </c:strCache>
            </c:strRef>
          </c:cat>
          <c:val>
            <c:numRef>
              <c:f>Sheet1!$J$2:$J$3</c:f>
              <c:numCache>
                <c:formatCode>General</c:formatCode>
                <c:ptCount val="2"/>
                <c:pt idx="0">
                  <c:v>5.076142131979695E-3</c:v>
                </c:pt>
                <c:pt idx="1">
                  <c:v>0</c:v>
                </c:pt>
              </c:numCache>
            </c:numRef>
          </c:val>
          <c:extLst>
            <c:ext xmlns:c16="http://schemas.microsoft.com/office/drawing/2014/chart" uri="{C3380CC4-5D6E-409C-BE32-E72D297353CC}">
              <c16:uniqueId val="{00000029-D6D5-4D72-81AA-340C8D14AE60}"/>
            </c:ext>
          </c:extLst>
        </c:ser>
        <c:ser>
          <c:idx val="9"/>
          <c:order val="9"/>
          <c:tx>
            <c:strRef>
              <c:f>Sheet1!$K$1</c:f>
              <c:strCache>
                <c:ptCount val="1"/>
                <c:pt idx="0">
                  <c:v>EDIT, ADOPT</c:v>
                </c:pt>
              </c:strCache>
            </c:strRef>
          </c:tx>
          <c:spPr>
            <a:solidFill>
              <a:schemeClr val="accent4">
                <a:lumMod val="60000"/>
              </a:schemeClr>
            </a:solidFill>
            <a:ln>
              <a:noFill/>
            </a:ln>
            <a:effectLst/>
          </c:spPr>
          <c:invertIfNegative val="0"/>
          <c:dLbls>
            <c:delete val="1"/>
          </c:dLbls>
          <c:cat>
            <c:strRef>
              <c:f>Sheet1!$A$2:$A$3</c:f>
              <c:strCache>
                <c:ptCount val="2"/>
                <c:pt idx="0">
                  <c:v>実際の
解消方法</c:v>
                </c:pt>
                <c:pt idx="1">
                  <c:v>判定結果</c:v>
                </c:pt>
              </c:strCache>
            </c:strRef>
          </c:cat>
          <c:val>
            <c:numRef>
              <c:f>Sheet1!$K$2:$K$3</c:f>
              <c:numCache>
                <c:formatCode>General</c:formatCode>
                <c:ptCount val="2"/>
                <c:pt idx="0">
                  <c:v>1.015228426395939E-2</c:v>
                </c:pt>
                <c:pt idx="1">
                  <c:v>0</c:v>
                </c:pt>
              </c:numCache>
            </c:numRef>
          </c:val>
          <c:extLst>
            <c:ext xmlns:c16="http://schemas.microsoft.com/office/drawing/2014/chart" uri="{C3380CC4-5D6E-409C-BE32-E72D297353CC}">
              <c16:uniqueId val="{0000002A-D6D5-4D72-81AA-340C8D14AE60}"/>
            </c:ext>
          </c:extLst>
        </c:ser>
        <c:ser>
          <c:idx val="10"/>
          <c:order val="10"/>
          <c:tx>
            <c:strRef>
              <c:f>Sheet1!$L$1</c:f>
              <c:strCache>
                <c:ptCount val="1"/>
                <c:pt idx="0">
                  <c:v>EDIT, EDIT</c:v>
                </c:pt>
              </c:strCache>
            </c:strRef>
          </c:tx>
          <c:spPr>
            <a:solidFill>
              <a:srgbClr val="00B050"/>
            </a:solidFill>
            <a:ln>
              <a:noFill/>
            </a:ln>
            <a:effectLst/>
          </c:spPr>
          <c:invertIfNegative val="0"/>
          <c:dLbls>
            <c:delete val="1"/>
          </c:dLbls>
          <c:cat>
            <c:strRef>
              <c:f>Sheet1!$A$2:$A$3</c:f>
              <c:strCache>
                <c:ptCount val="2"/>
                <c:pt idx="0">
                  <c:v>実際の
解消方法</c:v>
                </c:pt>
                <c:pt idx="1">
                  <c:v>判定結果</c:v>
                </c:pt>
              </c:strCache>
            </c:strRef>
          </c:cat>
          <c:val>
            <c:numRef>
              <c:f>Sheet1!$L$2:$L$3</c:f>
              <c:numCache>
                <c:formatCode>General</c:formatCode>
                <c:ptCount val="2"/>
                <c:pt idx="0">
                  <c:v>1.015228426395939E-2</c:v>
                </c:pt>
                <c:pt idx="1">
                  <c:v>4.060913705583756E-2</c:v>
                </c:pt>
              </c:numCache>
            </c:numRef>
          </c:val>
          <c:extLst>
            <c:ext xmlns:c16="http://schemas.microsoft.com/office/drawing/2014/chart" uri="{C3380CC4-5D6E-409C-BE32-E72D297353CC}">
              <c16:uniqueId val="{0000002B-D6D5-4D72-81AA-340C8D14AE60}"/>
            </c:ext>
          </c:extLst>
        </c:ser>
        <c:ser>
          <c:idx val="11"/>
          <c:order val="11"/>
          <c:tx>
            <c:strRef>
              <c:f>Sheet1!$M$1</c:f>
              <c:strCache>
                <c:ptCount val="1"/>
                <c:pt idx="0">
                  <c:v>EDIT, ZERO</c:v>
                </c:pt>
              </c:strCache>
            </c:strRef>
          </c:tx>
          <c:spPr>
            <a:solidFill>
              <a:schemeClr val="accent6">
                <a:lumMod val="60000"/>
              </a:schemeClr>
            </a:solidFill>
            <a:ln>
              <a:noFill/>
            </a:ln>
            <a:effectLst/>
          </c:spPr>
          <c:invertIfNegative val="0"/>
          <c:dLbls>
            <c:delete val="1"/>
          </c:dLbls>
          <c:cat>
            <c:strRef>
              <c:f>Sheet1!$A$2:$A$3</c:f>
              <c:strCache>
                <c:ptCount val="2"/>
                <c:pt idx="0">
                  <c:v>実際の
解消方法</c:v>
                </c:pt>
                <c:pt idx="1">
                  <c:v>判定結果</c:v>
                </c:pt>
              </c:strCache>
            </c:strRef>
          </c:cat>
          <c:val>
            <c:numRef>
              <c:f>Sheet1!$M$2:$M$3</c:f>
              <c:numCache>
                <c:formatCode>General</c:formatCode>
                <c:ptCount val="2"/>
                <c:pt idx="0">
                  <c:v>5.076142131979695E-3</c:v>
                </c:pt>
                <c:pt idx="1">
                  <c:v>0</c:v>
                </c:pt>
              </c:numCache>
            </c:numRef>
          </c:val>
          <c:extLst>
            <c:ext xmlns:c16="http://schemas.microsoft.com/office/drawing/2014/chart" uri="{C3380CC4-5D6E-409C-BE32-E72D297353CC}">
              <c16:uniqueId val="{0000002C-D6D5-4D72-81AA-340C8D14AE60}"/>
            </c:ext>
          </c:extLst>
        </c:ser>
        <c:ser>
          <c:idx val="12"/>
          <c:order val="12"/>
          <c:tx>
            <c:strRef>
              <c:f>Sheet1!$N$1</c:f>
              <c:strCache>
                <c:ptCount val="1"/>
                <c:pt idx="0">
                  <c:v>ZERO, DELETE</c:v>
                </c:pt>
              </c:strCache>
            </c:strRef>
          </c:tx>
          <c:spPr>
            <a:solidFill>
              <a:schemeClr val="accent1">
                <a:lumMod val="80000"/>
                <a:lumOff val="20000"/>
              </a:schemeClr>
            </a:solidFill>
            <a:ln>
              <a:noFill/>
            </a:ln>
            <a:effectLst/>
          </c:spPr>
          <c:invertIfNegative val="0"/>
          <c:dLbls>
            <c:delete val="1"/>
          </c:dLbls>
          <c:cat>
            <c:strRef>
              <c:f>Sheet1!$A$2:$A$3</c:f>
              <c:strCache>
                <c:ptCount val="2"/>
                <c:pt idx="0">
                  <c:v>実際の
解消方法</c:v>
                </c:pt>
                <c:pt idx="1">
                  <c:v>判定結果</c:v>
                </c:pt>
              </c:strCache>
            </c:strRef>
          </c:cat>
          <c:val>
            <c:numRef>
              <c:f>Sheet1!$N$2:$N$3</c:f>
              <c:numCache>
                <c:formatCode>General</c:formatCode>
                <c:ptCount val="2"/>
                <c:pt idx="0">
                  <c:v>2.030456852791878E-2</c:v>
                </c:pt>
                <c:pt idx="1">
                  <c:v>1.015228426395939E-2</c:v>
                </c:pt>
              </c:numCache>
            </c:numRef>
          </c:val>
          <c:extLst>
            <c:ext xmlns:c16="http://schemas.microsoft.com/office/drawing/2014/chart" uri="{C3380CC4-5D6E-409C-BE32-E72D297353CC}">
              <c16:uniqueId val="{0000002D-D6D5-4D72-81AA-340C8D14AE60}"/>
            </c:ext>
          </c:extLst>
        </c:ser>
        <c:ser>
          <c:idx val="13"/>
          <c:order val="13"/>
          <c:tx>
            <c:strRef>
              <c:f>Sheet1!$O$1</c:f>
              <c:strCache>
                <c:ptCount val="1"/>
                <c:pt idx="0">
                  <c:v>ZERO, ADOPT</c:v>
                </c:pt>
              </c:strCache>
            </c:strRef>
          </c:tx>
          <c:spPr>
            <a:solidFill>
              <a:srgbClr val="99CCFF"/>
            </a:solidFill>
            <a:ln>
              <a:noFill/>
            </a:ln>
            <a:effectLst/>
          </c:spPr>
          <c:invertIfNegative val="0"/>
          <c:dLbls>
            <c:delete val="1"/>
          </c:dLbls>
          <c:cat>
            <c:strRef>
              <c:f>Sheet1!$A$2:$A$3</c:f>
              <c:strCache>
                <c:ptCount val="2"/>
                <c:pt idx="0">
                  <c:v>実際の
解消方法</c:v>
                </c:pt>
                <c:pt idx="1">
                  <c:v>判定結果</c:v>
                </c:pt>
              </c:strCache>
            </c:strRef>
          </c:cat>
          <c:val>
            <c:numRef>
              <c:f>Sheet1!$O$2:$O$3</c:f>
              <c:numCache>
                <c:formatCode>General</c:formatCode>
                <c:ptCount val="2"/>
                <c:pt idx="0">
                  <c:v>0.16243654822335024</c:v>
                </c:pt>
                <c:pt idx="1">
                  <c:v>0.17766497461928935</c:v>
                </c:pt>
              </c:numCache>
            </c:numRef>
          </c:val>
          <c:extLst>
            <c:ext xmlns:c16="http://schemas.microsoft.com/office/drawing/2014/chart" uri="{C3380CC4-5D6E-409C-BE32-E72D297353CC}">
              <c16:uniqueId val="{0000002E-D6D5-4D72-81AA-340C8D14AE60}"/>
            </c:ext>
          </c:extLst>
        </c:ser>
        <c:ser>
          <c:idx val="14"/>
          <c:order val="14"/>
          <c:tx>
            <c:strRef>
              <c:f>Sheet1!$P$1</c:f>
              <c:strCache>
                <c:ptCount val="1"/>
                <c:pt idx="0">
                  <c:v>ZERO, EDIT</c:v>
                </c:pt>
              </c:strCache>
            </c:strRef>
          </c:tx>
          <c:spPr>
            <a:solidFill>
              <a:schemeClr val="bg2">
                <a:lumMod val="60000"/>
                <a:lumOff val="40000"/>
              </a:schemeClr>
            </a:solidFill>
            <a:ln>
              <a:noFill/>
            </a:ln>
            <a:effectLst/>
          </c:spPr>
          <c:invertIfNegative val="0"/>
          <c:dLbls>
            <c:delete val="1"/>
          </c:dLbls>
          <c:cat>
            <c:strRef>
              <c:f>Sheet1!$A$2:$A$3</c:f>
              <c:strCache>
                <c:ptCount val="2"/>
                <c:pt idx="0">
                  <c:v>実際の
解消方法</c:v>
                </c:pt>
                <c:pt idx="1">
                  <c:v>判定結果</c:v>
                </c:pt>
              </c:strCache>
            </c:strRef>
          </c:cat>
          <c:val>
            <c:numRef>
              <c:f>Sheet1!$P$2:$P$3</c:f>
              <c:numCache>
                <c:formatCode>General</c:formatCode>
                <c:ptCount val="2"/>
                <c:pt idx="0">
                  <c:v>1.015228426395939E-2</c:v>
                </c:pt>
                <c:pt idx="1">
                  <c:v>5.076142131979695E-3</c:v>
                </c:pt>
              </c:numCache>
            </c:numRef>
          </c:val>
          <c:extLst>
            <c:ext xmlns:c16="http://schemas.microsoft.com/office/drawing/2014/chart" uri="{C3380CC4-5D6E-409C-BE32-E72D297353CC}">
              <c16:uniqueId val="{0000002F-D6D5-4D72-81AA-340C8D14AE60}"/>
            </c:ext>
          </c:extLst>
        </c:ser>
        <c:ser>
          <c:idx val="15"/>
          <c:order val="15"/>
          <c:tx>
            <c:strRef>
              <c:f>Sheet1!$Q$1</c:f>
              <c:strCache>
                <c:ptCount val="1"/>
                <c:pt idx="0">
                  <c:v>ZERO, ZERO</c:v>
                </c:pt>
              </c:strCache>
            </c:strRef>
          </c:tx>
          <c:spPr>
            <a:solidFill>
              <a:schemeClr val="accent4">
                <a:lumMod val="80000"/>
                <a:lumOff val="20000"/>
              </a:schemeClr>
            </a:solidFill>
            <a:ln>
              <a:noFill/>
            </a:ln>
            <a:effectLst/>
          </c:spPr>
          <c:invertIfNegative val="0"/>
          <c:dLbls>
            <c:delete val="1"/>
          </c:dLbls>
          <c:cat>
            <c:strRef>
              <c:f>Sheet1!$A$2:$A$3</c:f>
              <c:strCache>
                <c:ptCount val="2"/>
                <c:pt idx="0">
                  <c:v>実際の
解消方法</c:v>
                </c:pt>
                <c:pt idx="1">
                  <c:v>判定結果</c:v>
                </c:pt>
              </c:strCache>
            </c:strRef>
          </c:cat>
          <c:val>
            <c:numRef>
              <c:f>Sheet1!$Q$2:$Q$3</c:f>
              <c:numCache>
                <c:formatCode>General</c:formatCode>
                <c:ptCount val="2"/>
                <c:pt idx="0">
                  <c:v>1.5228426395939087E-2</c:v>
                </c:pt>
                <c:pt idx="1">
                  <c:v>1.5228426395939087E-2</c:v>
                </c:pt>
              </c:numCache>
            </c:numRef>
          </c:val>
          <c:extLst>
            <c:ext xmlns:c16="http://schemas.microsoft.com/office/drawing/2014/chart" uri="{C3380CC4-5D6E-409C-BE32-E72D297353CC}">
              <c16:uniqueId val="{00000030-D6D5-4D72-81AA-340C8D14AE60}"/>
            </c:ext>
          </c:extLst>
        </c:ser>
        <c:dLbls>
          <c:showLegendKey val="0"/>
          <c:showVal val="1"/>
          <c:showCatName val="0"/>
          <c:showSerName val="0"/>
          <c:showPercent val="0"/>
          <c:showBubbleSize val="0"/>
        </c:dLbls>
        <c:gapWidth val="150"/>
        <c:overlap val="100"/>
        <c:axId val="738989144"/>
        <c:axId val="738989472"/>
      </c:barChart>
      <c:catAx>
        <c:axId val="73898914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crossAx val="738989472"/>
        <c:crosses val="autoZero"/>
        <c:auto val="1"/>
        <c:lblAlgn val="ctr"/>
        <c:lblOffset val="100"/>
        <c:noMultiLvlLbl val="0"/>
      </c:catAx>
      <c:valAx>
        <c:axId val="738989472"/>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738989144"/>
        <c:crosses val="autoZero"/>
        <c:crossBetween val="between"/>
      </c:valAx>
      <c:spPr>
        <a:noFill/>
        <a:ln>
          <a:noFill/>
        </a:ln>
        <a:effectLst/>
      </c:spPr>
    </c:plotArea>
    <c:legend>
      <c:legendPos val="r"/>
      <c:layout>
        <c:manualLayout>
          <c:xMode val="edge"/>
          <c:yMode val="edge"/>
          <c:x val="0.65767002231640226"/>
          <c:y val="0.11850429560453278"/>
          <c:w val="0.34091493795050776"/>
          <c:h val="0.5991044593903163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bodyPr rot="-60000000" vert="horz"/>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bodyPr rot="-60000000" vert="horz"/>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bodyPr rot="0" vert="horz"/>
  </cs:title>
  <cs:trendline>
    <cs:lnRef idx="0"/>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bodyPr rot="-60000000" vert="horz"/>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678" cy="498358"/>
          </a:xfrm>
          <a:prstGeom prst="rect">
            <a:avLst/>
          </a:prstGeom>
        </p:spPr>
        <p:txBody>
          <a:bodyPr vert="horz" lIns="91431" tIns="45716" rIns="91431" bIns="457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49" y="1"/>
            <a:ext cx="2950765" cy="498358"/>
          </a:xfrm>
          <a:prstGeom prst="rect">
            <a:avLst/>
          </a:prstGeom>
        </p:spPr>
        <p:txBody>
          <a:bodyPr vert="horz" lIns="91431" tIns="45716" rIns="91431" bIns="45716" rtlCol="0"/>
          <a:lstStyle>
            <a:lvl1pPr algn="r">
              <a:defRPr sz="1200"/>
            </a:lvl1pPr>
          </a:lstStyle>
          <a:p>
            <a:fld id="{734416AA-AF45-4151-A289-A4CFD530A7DB}" type="datetimeFigureOut">
              <a:rPr kumimoji="1" lang="ja-JP" altLang="en-US" smtClean="0"/>
              <a:t>2020/2/12</a:t>
            </a:fld>
            <a:endParaRPr kumimoji="1" lang="ja-JP" altLang="en-US"/>
          </a:p>
        </p:txBody>
      </p:sp>
      <p:sp>
        <p:nvSpPr>
          <p:cNvPr id="4" name="フッター プレースホルダー 3"/>
          <p:cNvSpPr>
            <a:spLocks noGrp="1"/>
          </p:cNvSpPr>
          <p:nvPr>
            <p:ph type="ftr" sz="quarter" idx="2"/>
          </p:nvPr>
        </p:nvSpPr>
        <p:spPr>
          <a:xfrm>
            <a:off x="1" y="9440981"/>
            <a:ext cx="2949678" cy="498357"/>
          </a:xfrm>
          <a:prstGeom prst="rect">
            <a:avLst/>
          </a:prstGeom>
        </p:spPr>
        <p:txBody>
          <a:bodyPr vert="horz" lIns="91431" tIns="45716" rIns="91431" bIns="457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49" y="9440981"/>
            <a:ext cx="2950765" cy="498357"/>
          </a:xfrm>
          <a:prstGeom prst="rect">
            <a:avLst/>
          </a:prstGeom>
        </p:spPr>
        <p:txBody>
          <a:bodyPr vert="horz" lIns="91431" tIns="45716" rIns="91431" bIns="45716" rtlCol="0" anchor="b"/>
          <a:lstStyle>
            <a:lvl1pPr algn="r">
              <a:defRPr sz="1200"/>
            </a:lvl1pPr>
          </a:lstStyle>
          <a:p>
            <a:fld id="{99EC49BE-EE2B-4EE3-B47A-B9D721F300CA}" type="slidenum">
              <a:rPr kumimoji="1" lang="ja-JP" altLang="en-US" smtClean="0"/>
              <a:t>‹#›</a:t>
            </a:fld>
            <a:endParaRPr kumimoji="1" lang="ja-JP" altLang="en-US"/>
          </a:p>
        </p:txBody>
      </p:sp>
    </p:spTree>
    <p:extLst>
      <p:ext uri="{BB962C8B-B14F-4D97-AF65-F5344CB8AC3E}">
        <p14:creationId xmlns:p14="http://schemas.microsoft.com/office/powerpoint/2010/main" val="18856181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052" cy="498714"/>
          </a:xfrm>
          <a:prstGeom prst="rect">
            <a:avLst/>
          </a:prstGeom>
        </p:spPr>
        <p:txBody>
          <a:bodyPr vert="horz" lIns="91486" tIns="45743" rIns="91486" bIns="4574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561" y="0"/>
            <a:ext cx="2950051" cy="498714"/>
          </a:xfrm>
          <a:prstGeom prst="rect">
            <a:avLst/>
          </a:prstGeom>
        </p:spPr>
        <p:txBody>
          <a:bodyPr vert="horz" lIns="91486" tIns="45743" rIns="91486" bIns="45743" rtlCol="0"/>
          <a:lstStyle>
            <a:lvl1pPr algn="r">
              <a:defRPr sz="1200"/>
            </a:lvl1pPr>
          </a:lstStyle>
          <a:p>
            <a:fld id="{2957BA90-E94E-453D-820E-3F993F824074}" type="datetimeFigureOut">
              <a:rPr kumimoji="1" lang="ja-JP" altLang="en-US" smtClean="0"/>
              <a:t>2020/2/12</a:t>
            </a:fld>
            <a:endParaRPr kumimoji="1" lang="ja-JP" altLang="en-US"/>
          </a:p>
        </p:txBody>
      </p:sp>
      <p:sp>
        <p:nvSpPr>
          <p:cNvPr id="4" name="スライド イメージ プレースホルダー 3"/>
          <p:cNvSpPr>
            <a:spLocks noGrp="1" noRot="1" noChangeAspect="1"/>
          </p:cNvSpPr>
          <p:nvPr>
            <p:ph type="sldImg" idx="2"/>
          </p:nvPr>
        </p:nvSpPr>
        <p:spPr>
          <a:xfrm>
            <a:off x="1168400" y="1241425"/>
            <a:ext cx="4471988" cy="3354388"/>
          </a:xfrm>
          <a:prstGeom prst="rect">
            <a:avLst/>
          </a:prstGeom>
          <a:noFill/>
          <a:ln w="12700">
            <a:solidFill>
              <a:prstClr val="black"/>
            </a:solidFill>
          </a:ln>
        </p:spPr>
        <p:txBody>
          <a:bodyPr vert="horz" lIns="91486" tIns="45743" rIns="91486" bIns="45743" rtlCol="0" anchor="ctr"/>
          <a:lstStyle/>
          <a:p>
            <a:endParaRPr lang="ja-JP" altLang="en-US"/>
          </a:p>
        </p:txBody>
      </p:sp>
      <p:sp>
        <p:nvSpPr>
          <p:cNvPr id="5" name="ノート プレースホルダー 4"/>
          <p:cNvSpPr>
            <a:spLocks noGrp="1"/>
          </p:cNvSpPr>
          <p:nvPr>
            <p:ph type="body" sz="quarter" idx="3"/>
          </p:nvPr>
        </p:nvSpPr>
        <p:spPr>
          <a:xfrm>
            <a:off x="681515" y="4783843"/>
            <a:ext cx="5445760" cy="3913475"/>
          </a:xfrm>
          <a:prstGeom prst="rect">
            <a:avLst/>
          </a:prstGeom>
        </p:spPr>
        <p:txBody>
          <a:bodyPr vert="horz" lIns="91486" tIns="45743" rIns="91486" bIns="4574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25"/>
            <a:ext cx="2950052" cy="498714"/>
          </a:xfrm>
          <a:prstGeom prst="rect">
            <a:avLst/>
          </a:prstGeom>
        </p:spPr>
        <p:txBody>
          <a:bodyPr vert="horz" lIns="91486" tIns="45743" rIns="91486" bIns="4574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561" y="9440625"/>
            <a:ext cx="2950051" cy="498714"/>
          </a:xfrm>
          <a:prstGeom prst="rect">
            <a:avLst/>
          </a:prstGeom>
        </p:spPr>
        <p:txBody>
          <a:bodyPr vert="horz" lIns="91486" tIns="45743" rIns="91486" bIns="45743" rtlCol="0" anchor="b"/>
          <a:lstStyle>
            <a:lvl1pPr algn="r">
              <a:defRPr sz="1200"/>
            </a:lvl1pPr>
          </a:lstStyle>
          <a:p>
            <a:fld id="{0C4FEF38-E43C-490E-9C88-AEAAAC125DD0}" type="slidenum">
              <a:rPr kumimoji="1" lang="ja-JP" altLang="en-US" smtClean="0"/>
              <a:t>‹#›</a:t>
            </a:fld>
            <a:endParaRPr kumimoji="1" lang="ja-JP" altLang="en-US"/>
          </a:p>
        </p:txBody>
      </p:sp>
    </p:spTree>
    <p:extLst>
      <p:ext uri="{BB962C8B-B14F-4D97-AF65-F5344CB8AC3E}">
        <p14:creationId xmlns:p14="http://schemas.microsoft.com/office/powerpoint/2010/main" val="8917391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a:t>
            </a:fld>
            <a:endParaRPr kumimoji="1" lang="ja-JP" altLang="en-US"/>
          </a:p>
        </p:txBody>
      </p:sp>
    </p:spTree>
    <p:extLst>
      <p:ext uri="{BB962C8B-B14F-4D97-AF65-F5344CB8AC3E}">
        <p14:creationId xmlns:p14="http://schemas.microsoft.com/office/powerpoint/2010/main" val="3987436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lang="ja-JP" altLang="en-US" dirty="0" smtClean="0"/>
              <a:t>実際</a:t>
            </a:r>
            <a:r>
              <a:rPr lang="ja-JP" altLang="en-US" dirty="0" smtClean="0"/>
              <a:t>に公開されている</a:t>
            </a:r>
            <a:r>
              <a:rPr lang="en-US" altLang="ja-JP" dirty="0" smtClean="0"/>
              <a:t>OSS</a:t>
            </a:r>
            <a:r>
              <a:rPr lang="ja-JP" altLang="en-US" dirty="0" smtClean="0"/>
              <a:t>に対して、モデルの</a:t>
            </a:r>
            <a:r>
              <a:rPr lang="ja-JP" altLang="en-US" dirty="0" smtClean="0"/>
              <a:t>作成とテスト</a:t>
            </a:r>
            <a:endParaRPr lang="en-US" altLang="ja-JP" dirty="0" smtClean="0"/>
          </a:p>
          <a:p>
            <a:endParaRPr kumimoji="1" lang="en-US" altLang="ja-JP" dirty="0"/>
          </a:p>
          <a:p>
            <a:r>
              <a:rPr lang="ja-JP" altLang="en-US" dirty="0" smtClean="0"/>
              <a:t>今回対象としたのは</a:t>
            </a:r>
            <a:r>
              <a:rPr lang="en-US" altLang="ja-JP" dirty="0" smtClean="0"/>
              <a:t>apache </a:t>
            </a:r>
            <a:r>
              <a:rPr lang="ja-JP" altLang="en-US" dirty="0" err="1" smtClean="0"/>
              <a:t>が提</a:t>
            </a:r>
            <a:r>
              <a:rPr lang="ja-JP" altLang="en-US" dirty="0" smtClean="0"/>
              <a:t>供する</a:t>
            </a:r>
            <a:r>
              <a:rPr lang="en-US" altLang="ja-JP" dirty="0" smtClean="0"/>
              <a:t>20</a:t>
            </a:r>
            <a:r>
              <a:rPr lang="ja-JP" altLang="en-US" dirty="0" smtClean="0"/>
              <a:t>の</a:t>
            </a:r>
            <a:r>
              <a:rPr lang="en-US" altLang="ja-JP" dirty="0" smtClean="0"/>
              <a:t>Java</a:t>
            </a:r>
            <a:r>
              <a:rPr lang="ja-JP" altLang="en-US" dirty="0" smtClean="0"/>
              <a:t>プロジェクトです。</a:t>
            </a:r>
            <a:endParaRPr lang="en-US" altLang="ja-JP" dirty="0" smtClean="0"/>
          </a:p>
          <a:p>
            <a:endParaRPr kumimoji="1" lang="en-US" altLang="ja-JP" dirty="0"/>
          </a:p>
          <a:p>
            <a:r>
              <a:rPr lang="ja-JP" altLang="en-US" dirty="0" smtClean="0"/>
              <a:t>表は、プロジェクトと、マージコンフリクトの発生件数</a:t>
            </a:r>
            <a:endParaRPr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10</a:t>
            </a:fld>
            <a:endParaRPr kumimoji="1" lang="ja-JP" altLang="en-US"/>
          </a:p>
        </p:txBody>
      </p:sp>
    </p:spTree>
    <p:extLst>
      <p:ext uri="{BB962C8B-B14F-4D97-AF65-F5344CB8AC3E}">
        <p14:creationId xmlns:p14="http://schemas.microsoft.com/office/powerpoint/2010/main" val="309643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lang="en-US" altLang="ja-JP" dirty="0" smtClean="0"/>
              <a:t>RQ1,2</a:t>
            </a:r>
            <a:r>
              <a:rPr lang="ja-JP" altLang="en-US" dirty="0" smtClean="0"/>
              <a:t>は、プロジェクトごとに。</a:t>
            </a:r>
            <a:endParaRPr lang="en-US" altLang="ja-JP" dirty="0" smtClean="0"/>
          </a:p>
          <a:p>
            <a:endParaRPr kumimoji="1" lang="en-US" altLang="ja-JP" dirty="0"/>
          </a:p>
          <a:p>
            <a:r>
              <a:rPr lang="en-US" altLang="ja-JP" dirty="0" smtClean="0"/>
              <a:t>RQ3</a:t>
            </a:r>
            <a:r>
              <a:rPr lang="ja-JP" altLang="en-US" dirty="0" smtClean="0"/>
              <a:t>は、複数のプロジェクトを複合させて調査</a:t>
            </a:r>
            <a:endParaRPr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11</a:t>
            </a:fld>
            <a:endParaRPr kumimoji="1" lang="ja-JP" altLang="en-US"/>
          </a:p>
        </p:txBody>
      </p:sp>
    </p:spTree>
    <p:extLst>
      <p:ext uri="{BB962C8B-B14F-4D97-AF65-F5344CB8AC3E}">
        <p14:creationId xmlns:p14="http://schemas.microsoft.com/office/powerpoint/2010/main" val="1512568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kumimoji="1" lang="ja-JP" altLang="en-US" dirty="0" smtClean="0"/>
              <a:t>プロジェクトごとにテストを行った結果、</a:t>
            </a:r>
            <a:endParaRPr kumimoji="1" lang="en-US" altLang="ja-JP" dirty="0" smtClean="0"/>
          </a:p>
          <a:p>
            <a:r>
              <a:rPr kumimoji="1" lang="ja-JP" altLang="en-US" dirty="0" smtClean="0"/>
              <a:t>正答率は、平均で約</a:t>
            </a:r>
            <a:r>
              <a:rPr kumimoji="1" lang="en-US" altLang="ja-JP" dirty="0" smtClean="0"/>
              <a:t>66%</a:t>
            </a:r>
            <a:r>
              <a:rPr kumimoji="1" lang="ja-JP" altLang="en-US" dirty="0" err="1" smtClean="0"/>
              <a:t>、</a:t>
            </a:r>
            <a:r>
              <a:rPr kumimoji="1" lang="ja-JP" altLang="en-US" dirty="0" smtClean="0"/>
              <a:t>最大約</a:t>
            </a:r>
            <a:r>
              <a:rPr kumimoji="1" lang="en-US" altLang="ja-JP" dirty="0" smtClean="0"/>
              <a:t>94%</a:t>
            </a:r>
            <a:endParaRPr lang="en-US" altLang="ja-JP" dirty="0"/>
          </a:p>
          <a:p>
            <a:r>
              <a:rPr lang="ja-JP" altLang="en-US" dirty="0" smtClean="0"/>
              <a:t>また</a:t>
            </a:r>
            <a:r>
              <a:rPr lang="en-US" altLang="ja-JP" dirty="0" smtClean="0"/>
              <a:t>1/4</a:t>
            </a:r>
            <a:r>
              <a:rPr lang="ja-JP" altLang="en-US" dirty="0"/>
              <a:t>以上</a:t>
            </a:r>
            <a:r>
              <a:rPr lang="ja-JP" altLang="en-US" dirty="0" smtClean="0"/>
              <a:t>が正答率</a:t>
            </a:r>
            <a:r>
              <a:rPr lang="en-US" altLang="ja-JP" dirty="0" smtClean="0"/>
              <a:t>80%</a:t>
            </a:r>
            <a:r>
              <a:rPr lang="ja-JP" altLang="en-US" dirty="0" smtClean="0"/>
              <a:t>を超えている</a:t>
            </a:r>
            <a:endParaRPr lang="en-US" altLang="ja-JP" dirty="0" smtClean="0"/>
          </a:p>
          <a:p>
            <a:endParaRPr lang="en-US" altLang="ja-JP" dirty="0"/>
          </a:p>
          <a:p>
            <a:r>
              <a:rPr lang="ja-JP" altLang="en-US" dirty="0" smtClean="0"/>
              <a:t>正答率の最小値は、</a:t>
            </a:r>
            <a:r>
              <a:rPr lang="ja-JP" altLang="en-US" dirty="0" smtClean="0"/>
              <a:t>約</a:t>
            </a:r>
            <a:r>
              <a:rPr lang="en-US" altLang="ja-JP" dirty="0" smtClean="0"/>
              <a:t>24%</a:t>
            </a:r>
          </a:p>
          <a:p>
            <a:r>
              <a:rPr lang="ja-JP" altLang="en-US" dirty="0" smtClean="0"/>
              <a:t>マージ</a:t>
            </a:r>
            <a:r>
              <a:rPr lang="ja-JP" altLang="en-US" dirty="0"/>
              <a:t>コンフリクト</a:t>
            </a:r>
            <a:r>
              <a:rPr lang="ja-JP" altLang="en-US" dirty="0" smtClean="0"/>
              <a:t>の発生件数</a:t>
            </a:r>
            <a:r>
              <a:rPr lang="ja-JP" altLang="en-US" dirty="0" smtClean="0"/>
              <a:t>が少ない、学習不足</a:t>
            </a:r>
            <a:endParaRPr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12</a:t>
            </a:fld>
            <a:endParaRPr kumimoji="1" lang="ja-JP" altLang="en-US"/>
          </a:p>
        </p:txBody>
      </p:sp>
    </p:spTree>
    <p:extLst>
      <p:ext uri="{BB962C8B-B14F-4D97-AF65-F5344CB8AC3E}">
        <p14:creationId xmlns:p14="http://schemas.microsoft.com/office/powerpoint/2010/main" val="36168976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lang="ja-JP" altLang="en-US" dirty="0" smtClean="0"/>
              <a:t>正答</a:t>
            </a:r>
            <a:r>
              <a:rPr lang="ja-JP" altLang="en-US" dirty="0"/>
              <a:t>率</a:t>
            </a:r>
            <a:r>
              <a:rPr lang="ja-JP" altLang="en-US" dirty="0" smtClean="0"/>
              <a:t>が上位のプロジェクトを調査した結果、解消方法に偏りが存在する場合が多いことが明らかになりました。</a:t>
            </a:r>
            <a:endParaRPr lang="en-US" altLang="ja-JP" dirty="0" smtClean="0"/>
          </a:p>
          <a:p>
            <a:endParaRPr kumimoji="1" lang="en-US" altLang="ja-JP" dirty="0" smtClean="0"/>
          </a:p>
          <a:p>
            <a:r>
              <a:rPr lang="ja-JP" altLang="en-US" dirty="0"/>
              <a:t>例</a:t>
            </a:r>
            <a:r>
              <a:rPr lang="ja-JP" altLang="en-US" dirty="0" smtClean="0"/>
              <a:t>として、正答率が</a:t>
            </a:r>
            <a:r>
              <a:rPr lang="en-US" altLang="ja-JP" dirty="0" smtClean="0"/>
              <a:t>90%</a:t>
            </a:r>
            <a:r>
              <a:rPr lang="ja-JP" altLang="en-US" dirty="0" smtClean="0"/>
              <a:t>を超えて</a:t>
            </a:r>
            <a:r>
              <a:rPr lang="ja-JP" altLang="en-US" smtClean="0"/>
              <a:t>いた</a:t>
            </a:r>
            <a:r>
              <a:rPr lang="en-US" altLang="ja-JP" smtClean="0"/>
              <a:t>beam</a:t>
            </a:r>
            <a:r>
              <a:rPr lang="ja-JP" altLang="en-US" dirty="0" smtClean="0"/>
              <a:t>というプロジェクトでは</a:t>
            </a:r>
            <a:r>
              <a:rPr lang="ja-JP" altLang="en-US" smtClean="0"/>
              <a:t>、コミット</a:t>
            </a:r>
            <a:r>
              <a:rPr lang="en-US" altLang="ja-JP" smtClean="0"/>
              <a:t>A</a:t>
            </a:r>
            <a:r>
              <a:rPr lang="ja-JP" altLang="en-US" smtClean="0"/>
              <a:t>を</a:t>
            </a:r>
            <a:r>
              <a:rPr lang="en-US" altLang="ja-JP" dirty="0" smtClean="0"/>
              <a:t>DELETE</a:t>
            </a:r>
            <a:r>
              <a:rPr lang="ja-JP" altLang="en-US" dirty="0" err="1" smtClean="0"/>
              <a:t>、</a:t>
            </a:r>
            <a:r>
              <a:rPr lang="ja-JP" altLang="en-US" dirty="0" smtClean="0"/>
              <a:t>コミット</a:t>
            </a:r>
            <a:r>
              <a:rPr lang="en-US" altLang="ja-JP" smtClean="0"/>
              <a:t>B</a:t>
            </a:r>
            <a:r>
              <a:rPr lang="ja-JP" altLang="en-US" smtClean="0"/>
              <a:t>を</a:t>
            </a:r>
            <a:r>
              <a:rPr lang="en-US" altLang="ja-JP" smtClean="0"/>
              <a:t>ADOPT</a:t>
            </a:r>
            <a:r>
              <a:rPr lang="ja-JP" altLang="en-US" dirty="0" smtClean="0"/>
              <a:t>という片側採用が、</a:t>
            </a:r>
            <a:r>
              <a:rPr lang="ja-JP" altLang="en-US" dirty="0"/>
              <a:t>解消方法の約</a:t>
            </a:r>
            <a:r>
              <a:rPr lang="en-US" altLang="ja-JP" dirty="0"/>
              <a:t>60</a:t>
            </a:r>
            <a:r>
              <a:rPr lang="en-US" altLang="ja-JP" dirty="0" smtClean="0"/>
              <a:t>%</a:t>
            </a:r>
            <a:r>
              <a:rPr lang="ja-JP" altLang="en-US" dirty="0" smtClean="0"/>
              <a:t>を</a:t>
            </a:r>
            <a:r>
              <a:rPr lang="ja-JP" altLang="en-US" dirty="0"/>
              <a:t>占</a:t>
            </a:r>
            <a:r>
              <a:rPr lang="ja-JP" altLang="en-US" dirty="0" smtClean="0"/>
              <a:t>めています。</a:t>
            </a:r>
            <a:endParaRPr lang="en-US" altLang="ja-JP" dirty="0"/>
          </a:p>
          <a:p>
            <a:r>
              <a:rPr kumimoji="1" lang="ja-JP" altLang="en-US" dirty="0" smtClean="0"/>
              <a:t>判定結果においても同様の傾向が見られますが、他の解消方法についても判定ができているため、モデルの作成において、解消方法の偏りは悪影響となりえないと思われます。</a:t>
            </a:r>
            <a:endParaRPr kumimoji="1"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13</a:t>
            </a:fld>
            <a:endParaRPr kumimoji="1" lang="ja-JP" altLang="en-US"/>
          </a:p>
        </p:txBody>
      </p:sp>
    </p:spTree>
    <p:extLst>
      <p:ext uri="{BB962C8B-B14F-4D97-AF65-F5344CB8AC3E}">
        <p14:creationId xmlns:p14="http://schemas.microsoft.com/office/powerpoint/2010/main" val="2857487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lang="ja-JP" altLang="en-US" dirty="0" smtClean="0"/>
              <a:t>正答</a:t>
            </a:r>
            <a:r>
              <a:rPr lang="ja-JP" altLang="en-US" dirty="0"/>
              <a:t>率</a:t>
            </a:r>
            <a:r>
              <a:rPr lang="ja-JP" altLang="en-US" dirty="0" smtClean="0"/>
              <a:t>が上位のプロジェクトを調査した結果、解消方法に偏りが存在する場合が多いことが明らかになりました。</a:t>
            </a:r>
            <a:endParaRPr lang="en-US" altLang="ja-JP" dirty="0" smtClean="0"/>
          </a:p>
          <a:p>
            <a:endParaRPr kumimoji="1" lang="en-US" altLang="ja-JP" dirty="0" smtClean="0"/>
          </a:p>
          <a:p>
            <a:r>
              <a:rPr lang="ja-JP" altLang="en-US" dirty="0"/>
              <a:t>例</a:t>
            </a:r>
            <a:r>
              <a:rPr lang="ja-JP" altLang="en-US" dirty="0" smtClean="0"/>
              <a:t>として、正答率が</a:t>
            </a:r>
            <a:r>
              <a:rPr lang="en-US" altLang="ja-JP" dirty="0" smtClean="0"/>
              <a:t>90%</a:t>
            </a:r>
            <a:r>
              <a:rPr lang="ja-JP" altLang="en-US" dirty="0" smtClean="0"/>
              <a:t>を超えて</a:t>
            </a:r>
            <a:r>
              <a:rPr lang="ja-JP" altLang="en-US" smtClean="0"/>
              <a:t>いた</a:t>
            </a:r>
            <a:r>
              <a:rPr lang="en-US" altLang="ja-JP" smtClean="0"/>
              <a:t>beam</a:t>
            </a:r>
            <a:r>
              <a:rPr lang="ja-JP" altLang="en-US" dirty="0" smtClean="0"/>
              <a:t>というプロジェクトでは</a:t>
            </a:r>
            <a:r>
              <a:rPr lang="ja-JP" altLang="en-US" smtClean="0"/>
              <a:t>、コミット</a:t>
            </a:r>
            <a:r>
              <a:rPr lang="en-US" altLang="ja-JP" smtClean="0"/>
              <a:t>A</a:t>
            </a:r>
            <a:r>
              <a:rPr lang="ja-JP" altLang="en-US" smtClean="0"/>
              <a:t>を</a:t>
            </a:r>
            <a:r>
              <a:rPr lang="en-US" altLang="ja-JP" dirty="0" smtClean="0"/>
              <a:t>DELETE</a:t>
            </a:r>
            <a:r>
              <a:rPr lang="ja-JP" altLang="en-US" dirty="0" err="1" smtClean="0"/>
              <a:t>、</a:t>
            </a:r>
            <a:r>
              <a:rPr lang="ja-JP" altLang="en-US" dirty="0" smtClean="0"/>
              <a:t>コミット</a:t>
            </a:r>
            <a:r>
              <a:rPr lang="en-US" altLang="ja-JP" smtClean="0"/>
              <a:t>B</a:t>
            </a:r>
            <a:r>
              <a:rPr lang="ja-JP" altLang="en-US" smtClean="0"/>
              <a:t>を</a:t>
            </a:r>
            <a:r>
              <a:rPr lang="en-US" altLang="ja-JP" smtClean="0"/>
              <a:t>ADOPT</a:t>
            </a:r>
            <a:r>
              <a:rPr lang="ja-JP" altLang="en-US" dirty="0" smtClean="0"/>
              <a:t>という片側採用が、</a:t>
            </a:r>
            <a:r>
              <a:rPr lang="ja-JP" altLang="en-US" dirty="0"/>
              <a:t>解消方法の約</a:t>
            </a:r>
            <a:r>
              <a:rPr lang="en-US" altLang="ja-JP" dirty="0"/>
              <a:t>60</a:t>
            </a:r>
            <a:r>
              <a:rPr lang="en-US" altLang="ja-JP" dirty="0" smtClean="0"/>
              <a:t>%</a:t>
            </a:r>
            <a:r>
              <a:rPr lang="ja-JP" altLang="en-US" dirty="0" smtClean="0"/>
              <a:t>を</a:t>
            </a:r>
            <a:r>
              <a:rPr lang="ja-JP" altLang="en-US" dirty="0"/>
              <a:t>占</a:t>
            </a:r>
            <a:r>
              <a:rPr lang="ja-JP" altLang="en-US" dirty="0" smtClean="0"/>
              <a:t>めています。</a:t>
            </a:r>
            <a:endParaRPr lang="en-US" altLang="ja-JP" dirty="0"/>
          </a:p>
          <a:p>
            <a:r>
              <a:rPr kumimoji="1" lang="ja-JP" altLang="en-US" dirty="0" smtClean="0"/>
              <a:t>判定結果においても同様の傾向が見られますが、他の解消方法についても判定ができているため、モデルの作成において、解消方法の偏りは悪影響となりえないと思われます。</a:t>
            </a:r>
            <a:endParaRPr kumimoji="1"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14</a:t>
            </a:fld>
            <a:endParaRPr kumimoji="1" lang="ja-JP" altLang="en-US"/>
          </a:p>
        </p:txBody>
      </p:sp>
    </p:spTree>
    <p:extLst>
      <p:ext uri="{BB962C8B-B14F-4D97-AF65-F5344CB8AC3E}">
        <p14:creationId xmlns:p14="http://schemas.microsoft.com/office/powerpoint/2010/main" val="38446086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kumimoji="1" lang="en-US" altLang="ja-JP" dirty="0" smtClean="0"/>
              <a:t>RQ1</a:t>
            </a:r>
            <a:r>
              <a:rPr kumimoji="1" lang="ja-JP" altLang="en-US" dirty="0" smtClean="0"/>
              <a:t>については、平均で</a:t>
            </a:r>
            <a:r>
              <a:rPr kumimoji="1" lang="en-US" altLang="ja-JP" dirty="0" smtClean="0"/>
              <a:t>66%</a:t>
            </a:r>
            <a:r>
              <a:rPr kumimoji="1" lang="ja-JP" altLang="en-US" dirty="0" smtClean="0"/>
              <a:t>の正答率が出ており、</a:t>
            </a:r>
            <a:r>
              <a:rPr kumimoji="1" lang="en-US" altLang="ja-JP" dirty="0" smtClean="0"/>
              <a:t>90%</a:t>
            </a:r>
            <a:r>
              <a:rPr kumimoji="1" lang="ja-JP" altLang="en-US" dirty="0" smtClean="0"/>
              <a:t>以上の正答率が出るプロジェクトもいくつか見られました。</a:t>
            </a:r>
            <a:endParaRPr kumimoji="1" lang="en-US" altLang="ja-JP" dirty="0" smtClean="0"/>
          </a:p>
          <a:p>
            <a:r>
              <a:rPr lang="ja-JP" altLang="en-US" dirty="0" smtClean="0"/>
              <a:t>よって、マージコンフリクトの解消方法の提案として、メタ情報から解消方法を判定することは有用と言えます。</a:t>
            </a:r>
            <a:endParaRPr lang="en-US" altLang="ja-JP" dirty="0" smtClean="0"/>
          </a:p>
          <a:p>
            <a:endParaRPr kumimoji="1" lang="en-US" altLang="ja-JP" dirty="0"/>
          </a:p>
          <a:p>
            <a:r>
              <a:rPr lang="ja-JP" altLang="en-US" dirty="0" smtClean="0"/>
              <a:t>しかし、開発履歴においてマージコンフリクトの発生件数が少ない場合、モデルの判定の精度は低下する恐れがあるため、注意が必要です。</a:t>
            </a:r>
            <a:endParaRPr kumimoji="1" lang="ja-JP" altLang="en-US"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15</a:t>
            </a:fld>
            <a:endParaRPr kumimoji="1" lang="ja-JP" altLang="en-US"/>
          </a:p>
        </p:txBody>
      </p:sp>
    </p:spTree>
    <p:extLst>
      <p:ext uri="{BB962C8B-B14F-4D97-AF65-F5344CB8AC3E}">
        <p14:creationId xmlns:p14="http://schemas.microsoft.com/office/powerpoint/2010/main" val="2297606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kumimoji="1" lang="ja-JP" altLang="en-US" dirty="0" smtClean="0"/>
              <a:t>次に、</a:t>
            </a:r>
            <a:r>
              <a:rPr lang="en-US" altLang="ja-JP" dirty="0" smtClean="0"/>
              <a:t>RQ2</a:t>
            </a:r>
            <a:r>
              <a:rPr lang="ja-JP" altLang="en-US" dirty="0" err="1" smtClean="0"/>
              <a:t>、</a:t>
            </a:r>
            <a:r>
              <a:rPr lang="ja-JP" altLang="en-US" dirty="0" smtClean="0"/>
              <a:t>どのようなメタ情報が、判定に寄与するのか、について調べるために、モデルから各パラメータの重要度を計測しました。</a:t>
            </a:r>
            <a:endParaRPr lang="en-US" altLang="ja-JP" dirty="0" smtClean="0"/>
          </a:p>
          <a:p>
            <a:endParaRPr kumimoji="1" lang="en-US" altLang="ja-JP" dirty="0"/>
          </a:p>
          <a:p>
            <a:r>
              <a:rPr kumimoji="1" lang="ja-JP" altLang="en-US" dirty="0" smtClean="0"/>
              <a:t>このグラフは、</a:t>
            </a:r>
            <a:r>
              <a:rPr kumimoji="1" lang="en-US" altLang="ja-JP" dirty="0" smtClean="0"/>
              <a:t>20</a:t>
            </a:r>
            <a:r>
              <a:rPr lang="ja-JP" altLang="en-US" dirty="0"/>
              <a:t>個</a:t>
            </a:r>
            <a:r>
              <a:rPr kumimoji="1" lang="ja-JP" altLang="en-US" dirty="0" smtClean="0"/>
              <a:t>のプロジェクトから作成したモデルの重要度の平均を表したものです。</a:t>
            </a:r>
            <a:endParaRPr kumimoji="1" lang="en-US" altLang="ja-JP" dirty="0" smtClean="0"/>
          </a:p>
          <a:p>
            <a:r>
              <a:rPr lang="ja-JP" altLang="en-US" dirty="0" smtClean="0"/>
              <a:t>左から三つは、マージコンフリクトの発生箇所の行数についての重要度を示したものになります。</a:t>
            </a:r>
            <a:endParaRPr lang="en-US" altLang="ja-JP" dirty="0" smtClean="0"/>
          </a:p>
          <a:p>
            <a:r>
              <a:rPr lang="ja-JP" altLang="en-US" dirty="0" smtClean="0"/>
              <a:t>いずれも</a:t>
            </a:r>
            <a:r>
              <a:rPr lang="en-US" altLang="ja-JP" dirty="0" smtClean="0"/>
              <a:t>0.1</a:t>
            </a:r>
            <a:r>
              <a:rPr lang="ja-JP" altLang="en-US" dirty="0" smtClean="0"/>
              <a:t>を超えており、これは</a:t>
            </a:r>
            <a:r>
              <a:rPr lang="en-US" altLang="ja-JP" dirty="0" smtClean="0"/>
              <a:t>12</a:t>
            </a:r>
            <a:r>
              <a:rPr lang="ja-JP" altLang="en-US" dirty="0" smtClean="0"/>
              <a:t>のパラメータに対する重要度としては高いと言えるため、モデルの判定に少なくない影響を与えていると言えます。</a:t>
            </a:r>
            <a:endParaRPr lang="en-US" altLang="ja-JP" dirty="0" smtClean="0"/>
          </a:p>
          <a:p>
            <a:endParaRPr lang="en-US" altLang="ja-JP" dirty="0" smtClean="0"/>
          </a:p>
          <a:p>
            <a:r>
              <a:rPr kumimoji="1" lang="ja-JP" altLang="en-US" dirty="0"/>
              <a:t>左</a:t>
            </a:r>
            <a:r>
              <a:rPr kumimoji="1" lang="ja-JP" altLang="en-US" dirty="0" smtClean="0"/>
              <a:t>から</a:t>
            </a:r>
            <a:r>
              <a:rPr lang="ja-JP" altLang="en-US" dirty="0"/>
              <a:t>七つ目</a:t>
            </a:r>
            <a:r>
              <a:rPr lang="ja-JP" altLang="en-US" dirty="0" smtClean="0"/>
              <a:t>から九つ目のオレンジ・赤のグラフは、マージコンフリクトが発生箇所を編集した直近のコミットまでのコミット数について重要度を表していますが、先ほどと同様、モデルの判定に影響が与えていると言えます。</a:t>
            </a:r>
            <a:endParaRPr lang="en-US" altLang="ja-JP" dirty="0" smtClean="0"/>
          </a:p>
          <a:p>
            <a:endParaRPr lang="en-US" altLang="ja-JP" dirty="0"/>
          </a:p>
          <a:p>
            <a:r>
              <a:rPr kumimoji="1" lang="ja-JP" altLang="en-US" dirty="0" smtClean="0"/>
              <a:t>逆に、一番右から三つはコミット作成者のコミット率を表していますが、モデルの判定に与える影響は小さいと思われます。</a:t>
            </a:r>
            <a:endParaRPr kumimoji="1" lang="en-US" altLang="ja-JP" dirty="0" smtClean="0"/>
          </a:p>
          <a:p>
            <a:endParaRPr lang="en-US" altLang="ja-JP" dirty="0"/>
          </a:p>
          <a:p>
            <a:r>
              <a:rPr lang="ja-JP" altLang="en-US" dirty="0"/>
              <a:t>コミット</a:t>
            </a:r>
            <a:r>
              <a:rPr lang="ja-JP" altLang="en-US" dirty="0" smtClean="0"/>
              <a:t>の作成日時については、新しく作成したブランチ上のコミット</a:t>
            </a:r>
            <a:r>
              <a:rPr lang="en-US" altLang="ja-JP" dirty="0" smtClean="0"/>
              <a:t>B</a:t>
            </a:r>
            <a:r>
              <a:rPr lang="ja-JP" altLang="en-US" dirty="0" smtClean="0"/>
              <a:t>の作成日時のみ、モデルの判定に与える影響は極端に低いと言えます。</a:t>
            </a:r>
            <a:endParaRPr kumimoji="1" lang="ja-JP" altLang="en-US"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16</a:t>
            </a:fld>
            <a:endParaRPr kumimoji="1" lang="ja-JP" altLang="en-US"/>
          </a:p>
        </p:txBody>
      </p:sp>
    </p:spTree>
    <p:extLst>
      <p:ext uri="{BB962C8B-B14F-4D97-AF65-F5344CB8AC3E}">
        <p14:creationId xmlns:p14="http://schemas.microsoft.com/office/powerpoint/2010/main" val="33359281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lang="ja-JP" altLang="en-US" dirty="0"/>
              <a:t>モデルの判定</a:t>
            </a:r>
            <a:r>
              <a:rPr lang="ja-JP" altLang="en-US" dirty="0" smtClean="0"/>
              <a:t>に対するメタ情報の寄与についてまとめます。</a:t>
            </a:r>
            <a:endParaRPr lang="en-US" altLang="ja-JP" dirty="0" smtClean="0"/>
          </a:p>
          <a:p>
            <a:endParaRPr kumimoji="1" lang="en-US" altLang="ja-JP" dirty="0"/>
          </a:p>
          <a:p>
            <a:r>
              <a:rPr lang="ja-JP" altLang="en-US" dirty="0" smtClean="0"/>
              <a:t>マージコンフリクトの発生箇所に直接かかわるようなメタ情報は、モデルの判定に与える影響も大きいと思われます。</a:t>
            </a:r>
            <a:endParaRPr lang="en-US" altLang="ja-JP" dirty="0" smtClean="0"/>
          </a:p>
          <a:p>
            <a:endParaRPr kumimoji="1" lang="en-US" altLang="ja-JP" dirty="0"/>
          </a:p>
          <a:p>
            <a:r>
              <a:rPr lang="ja-JP" altLang="en-US" dirty="0" smtClean="0"/>
              <a:t>また、コミット作成者のコミット率やコミット</a:t>
            </a:r>
            <a:r>
              <a:rPr lang="en-US" altLang="ja-JP" dirty="0" smtClean="0"/>
              <a:t>B</a:t>
            </a:r>
            <a:r>
              <a:rPr lang="ja-JP" altLang="en-US" dirty="0" smtClean="0"/>
              <a:t>の作成時刻がモデルに与える影響小さいと思われます。</a:t>
            </a:r>
            <a:endParaRPr kumimoji="1" lang="ja-JP" altLang="en-US"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17</a:t>
            </a:fld>
            <a:endParaRPr kumimoji="1" lang="ja-JP" altLang="en-US"/>
          </a:p>
        </p:txBody>
      </p:sp>
    </p:spTree>
    <p:extLst>
      <p:ext uri="{BB962C8B-B14F-4D97-AF65-F5344CB8AC3E}">
        <p14:creationId xmlns:p14="http://schemas.microsoft.com/office/powerpoint/2010/main" val="4223297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ここまでの研究の応用として、今回使用した</a:t>
            </a:r>
            <a:r>
              <a:rPr kumimoji="1" lang="en-US" altLang="ja-JP" dirty="0" smtClean="0"/>
              <a:t>20</a:t>
            </a:r>
            <a:r>
              <a:rPr kumimoji="1" lang="ja-JP" altLang="en-US" dirty="0" smtClean="0"/>
              <a:t>個のプロジェクトすべてを対象に、先ほどまでと同様にモデルの作成とテストを行いました。</a:t>
            </a:r>
            <a:endParaRPr kumimoji="1" lang="en-US" altLang="ja-JP" dirty="0" smtClean="0"/>
          </a:p>
          <a:p>
            <a:endParaRPr lang="en-US" altLang="ja-JP" dirty="0"/>
          </a:p>
          <a:p>
            <a:r>
              <a:rPr kumimoji="1" lang="ja-JP" altLang="en-US" dirty="0" smtClean="0"/>
              <a:t>正答率は</a:t>
            </a:r>
            <a:r>
              <a:rPr lang="ja-JP" altLang="en-US" dirty="0" smtClean="0"/>
              <a:t>約</a:t>
            </a:r>
            <a:r>
              <a:rPr lang="en-US" altLang="ja-JP" dirty="0" smtClean="0"/>
              <a:t>58%</a:t>
            </a:r>
            <a:r>
              <a:rPr lang="ja-JP" altLang="en-US" dirty="0" smtClean="0"/>
              <a:t>と、先ほどのプロジェクトごとの場合の平均値である</a:t>
            </a:r>
            <a:r>
              <a:rPr lang="en-US" altLang="ja-JP" dirty="0" smtClean="0"/>
              <a:t>66%</a:t>
            </a:r>
            <a:r>
              <a:rPr lang="ja-JP" altLang="en-US" dirty="0" err="1" smtClean="0"/>
              <a:t>には</a:t>
            </a:r>
            <a:r>
              <a:rPr lang="ja-JP" altLang="en-US" dirty="0" smtClean="0"/>
              <a:t>劣るものの、決して低いとは言えない結果となりました。</a:t>
            </a:r>
            <a:endParaRPr lang="en-US" altLang="ja-JP" dirty="0" smtClean="0"/>
          </a:p>
          <a:p>
            <a:r>
              <a:rPr kumimoji="1" lang="ja-JP" altLang="en-US" dirty="0" smtClean="0"/>
              <a:t>今後、さらにプロジェクトの件数やパラメータの種類を増やすことで、プロジェクト一般において有用なモデルを作成できる可能性を秘めていると言えます。</a:t>
            </a:r>
            <a:endParaRPr kumimoji="1" lang="en-US" altLang="ja-JP" dirty="0" smtClean="0"/>
          </a:p>
          <a:p>
            <a:endParaRPr lang="en-US" altLang="ja-JP" dirty="0"/>
          </a:p>
          <a:p>
            <a:r>
              <a:rPr kumimoji="1" lang="ja-JP" altLang="en-US" dirty="0" smtClean="0"/>
              <a:t>また、重要度に関しては、</a:t>
            </a:r>
            <a:r>
              <a:rPr kumimoji="1" lang="en-US" altLang="ja-JP" dirty="0" smtClean="0"/>
              <a:t>20</a:t>
            </a:r>
            <a:r>
              <a:rPr kumimoji="1" lang="ja-JP" altLang="en-US" dirty="0" smtClean="0"/>
              <a:t>個のプロジェクトの平均よりも、極端にマージコンフリクトの発生箇所の行数や、直近の編集を行ったコミットまでの距離の重要度が突出する結果となりま</a:t>
            </a:r>
            <a:r>
              <a:rPr lang="ja-JP" altLang="en-US" dirty="0" smtClean="0"/>
              <a:t>した。</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18</a:t>
            </a:fld>
            <a:endParaRPr kumimoji="1" lang="ja-JP" altLang="en-US"/>
          </a:p>
        </p:txBody>
      </p:sp>
    </p:spTree>
    <p:extLst>
      <p:ext uri="{BB962C8B-B14F-4D97-AF65-F5344CB8AC3E}">
        <p14:creationId xmlns:p14="http://schemas.microsoft.com/office/powerpoint/2010/main" val="40335805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19</a:t>
            </a:fld>
            <a:endParaRPr kumimoji="1" lang="ja-JP" altLang="en-US"/>
          </a:p>
        </p:txBody>
      </p:sp>
    </p:spTree>
    <p:extLst>
      <p:ext uri="{BB962C8B-B14F-4D97-AF65-F5344CB8AC3E}">
        <p14:creationId xmlns:p14="http://schemas.microsoft.com/office/powerpoint/2010/main" val="3969503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kumimoji="1" lang="ja-JP" altLang="en-US" dirty="0" smtClean="0"/>
              <a:t>・バージョンコントロールシステムを使った開発が主流</a:t>
            </a:r>
            <a:endParaRPr kumimoji="1" lang="en-US" altLang="ja-JP" dirty="0" smtClean="0"/>
          </a:p>
          <a:p>
            <a:endParaRPr kumimoji="1" lang="en-US" altLang="ja-JP" dirty="0" smtClean="0"/>
          </a:p>
          <a:p>
            <a:r>
              <a:rPr lang="ja-JP" altLang="en-US" dirty="0" smtClean="0"/>
              <a:t>・あるコミットからブランチが作成され、</a:t>
            </a:r>
            <a:r>
              <a:rPr lang="en-US" altLang="ja-JP" dirty="0" smtClean="0"/>
              <a:t>2</a:t>
            </a:r>
            <a:r>
              <a:rPr lang="ja-JP" altLang="en-US" dirty="0" err="1" smtClean="0"/>
              <a:t>つの</a:t>
            </a:r>
            <a:r>
              <a:rPr lang="ja-JP" altLang="en-US" dirty="0" smtClean="0"/>
              <a:t>コミットが作成</a:t>
            </a:r>
            <a:endParaRPr lang="en-US" altLang="ja-JP" dirty="0" smtClean="0"/>
          </a:p>
          <a:p>
            <a:r>
              <a:rPr kumimoji="1" lang="ja-JP" altLang="en-US" dirty="0" smtClean="0"/>
              <a:t>・マージしようとすると、</a:t>
            </a:r>
            <a:r>
              <a:rPr kumimoji="1" lang="en-US" altLang="ja-JP" dirty="0" smtClean="0"/>
              <a:t>P1</a:t>
            </a:r>
            <a:r>
              <a:rPr kumimoji="1" lang="ja-JP" altLang="en-US" dirty="0" smtClean="0"/>
              <a:t>と</a:t>
            </a:r>
            <a:r>
              <a:rPr kumimoji="1" lang="en-US" altLang="ja-JP" dirty="0" smtClean="0"/>
              <a:t>P2</a:t>
            </a:r>
            <a:r>
              <a:rPr kumimoji="1" lang="ja-JP" altLang="en-US" dirty="0" smtClean="0"/>
              <a:t>のどちらを採用するか判断ができず、右のようにコンフリクト</a:t>
            </a:r>
            <a:endParaRPr kumimoji="1" lang="ja-JP" altLang="en-US"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2</a:t>
            </a:fld>
            <a:endParaRPr kumimoji="1" lang="ja-JP" altLang="en-US"/>
          </a:p>
        </p:txBody>
      </p:sp>
    </p:spTree>
    <p:extLst>
      <p:ext uri="{BB962C8B-B14F-4D97-AF65-F5344CB8AC3E}">
        <p14:creationId xmlns:p14="http://schemas.microsoft.com/office/powerpoint/2010/main" val="2315360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lang="ja-JP" altLang="en-US" dirty="0"/>
              <a:t>本研究</a:t>
            </a:r>
            <a:r>
              <a:rPr lang="ja-JP" altLang="en-US" dirty="0" smtClean="0"/>
              <a:t>では、開発者にマージコンフリクトの解消方法の提案を行うために、メタ情報からマージコンフリクトの解消方法を判定するモデルを、機械学習によって作成します。</a:t>
            </a:r>
            <a:endParaRPr lang="en-US" altLang="ja-JP" dirty="0" smtClean="0"/>
          </a:p>
          <a:p>
            <a:endParaRPr lang="en-US" altLang="ja-JP" dirty="0"/>
          </a:p>
          <a:p>
            <a:r>
              <a:rPr lang="ja-JP" altLang="en-US" dirty="0" smtClean="0"/>
              <a:t>モデルの学習として、プロジェクト内で過去に発生したマージコンフリクトを開発履歴から収集し、メタ情報を抽出し、学習データとします。</a:t>
            </a:r>
            <a:endParaRPr lang="en-US" altLang="ja-JP" dirty="0" smtClean="0"/>
          </a:p>
          <a:p>
            <a:endParaRPr lang="en-US" altLang="ja-JP" dirty="0"/>
          </a:p>
          <a:p>
            <a:r>
              <a:rPr lang="ja-JP" altLang="en-US" dirty="0" smtClean="0"/>
              <a:t>そして、開発時にマージコンフリクトが発生した場合、そのマージコンフリクトからメタ情報を抽出し、モデルに入力することで、解消方法を出力します。</a:t>
            </a:r>
            <a:endParaRPr lang="en-US" altLang="ja-JP" dirty="0" smtClean="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20</a:t>
            </a:fld>
            <a:endParaRPr kumimoji="1" lang="ja-JP" altLang="en-US"/>
          </a:p>
        </p:txBody>
      </p:sp>
    </p:spTree>
    <p:extLst>
      <p:ext uri="{BB962C8B-B14F-4D97-AF65-F5344CB8AC3E}">
        <p14:creationId xmlns:p14="http://schemas.microsoft.com/office/powerpoint/2010/main" val="20734095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lang="ja-JP" altLang="en-US" dirty="0" smtClean="0"/>
              <a:t>正答</a:t>
            </a:r>
            <a:r>
              <a:rPr lang="ja-JP" altLang="en-US" dirty="0"/>
              <a:t>率</a:t>
            </a:r>
            <a:r>
              <a:rPr lang="ja-JP" altLang="en-US" dirty="0" smtClean="0"/>
              <a:t>が上位のプロジェクトを調査した結果、解消方法に偏りが存在する場合が多いことが明らかになりました。</a:t>
            </a:r>
            <a:endParaRPr lang="en-US" altLang="ja-JP" dirty="0" smtClean="0"/>
          </a:p>
          <a:p>
            <a:endParaRPr kumimoji="1" lang="en-US" altLang="ja-JP" dirty="0" smtClean="0"/>
          </a:p>
          <a:p>
            <a:r>
              <a:rPr lang="ja-JP" altLang="en-US" dirty="0"/>
              <a:t>例</a:t>
            </a:r>
            <a:r>
              <a:rPr lang="ja-JP" altLang="en-US" dirty="0" smtClean="0"/>
              <a:t>として、正答率が</a:t>
            </a:r>
            <a:r>
              <a:rPr lang="en-US" altLang="ja-JP" dirty="0" smtClean="0"/>
              <a:t>90%</a:t>
            </a:r>
            <a:r>
              <a:rPr lang="ja-JP" altLang="en-US" dirty="0" smtClean="0"/>
              <a:t>を超えて</a:t>
            </a:r>
            <a:r>
              <a:rPr lang="ja-JP" altLang="en-US" smtClean="0"/>
              <a:t>いた</a:t>
            </a:r>
            <a:r>
              <a:rPr lang="en-US" altLang="ja-JP" smtClean="0"/>
              <a:t>beam</a:t>
            </a:r>
            <a:r>
              <a:rPr lang="ja-JP" altLang="en-US" dirty="0" smtClean="0"/>
              <a:t>というプロジェクトでは</a:t>
            </a:r>
            <a:r>
              <a:rPr lang="ja-JP" altLang="en-US" smtClean="0"/>
              <a:t>、コミット</a:t>
            </a:r>
            <a:r>
              <a:rPr lang="en-US" altLang="ja-JP" smtClean="0"/>
              <a:t>A</a:t>
            </a:r>
            <a:r>
              <a:rPr lang="ja-JP" altLang="en-US" smtClean="0"/>
              <a:t>を</a:t>
            </a:r>
            <a:r>
              <a:rPr lang="en-US" altLang="ja-JP" dirty="0" smtClean="0"/>
              <a:t>DELETE</a:t>
            </a:r>
            <a:r>
              <a:rPr lang="ja-JP" altLang="en-US" dirty="0" err="1" smtClean="0"/>
              <a:t>、</a:t>
            </a:r>
            <a:r>
              <a:rPr lang="ja-JP" altLang="en-US" dirty="0" smtClean="0"/>
              <a:t>コミット</a:t>
            </a:r>
            <a:r>
              <a:rPr lang="en-US" altLang="ja-JP" smtClean="0"/>
              <a:t>B</a:t>
            </a:r>
            <a:r>
              <a:rPr lang="ja-JP" altLang="en-US" smtClean="0"/>
              <a:t>を</a:t>
            </a:r>
            <a:r>
              <a:rPr lang="en-US" altLang="ja-JP" smtClean="0"/>
              <a:t>ADOPT</a:t>
            </a:r>
            <a:r>
              <a:rPr lang="ja-JP" altLang="en-US" dirty="0" smtClean="0"/>
              <a:t>という片側採用が、</a:t>
            </a:r>
            <a:r>
              <a:rPr lang="ja-JP" altLang="en-US" dirty="0"/>
              <a:t>解消方法の約</a:t>
            </a:r>
            <a:r>
              <a:rPr lang="en-US" altLang="ja-JP" dirty="0"/>
              <a:t>60</a:t>
            </a:r>
            <a:r>
              <a:rPr lang="en-US" altLang="ja-JP" dirty="0" smtClean="0"/>
              <a:t>%</a:t>
            </a:r>
            <a:r>
              <a:rPr lang="ja-JP" altLang="en-US" dirty="0" smtClean="0"/>
              <a:t>を</a:t>
            </a:r>
            <a:r>
              <a:rPr lang="ja-JP" altLang="en-US" dirty="0"/>
              <a:t>占</a:t>
            </a:r>
            <a:r>
              <a:rPr lang="ja-JP" altLang="en-US" dirty="0" smtClean="0"/>
              <a:t>めています。</a:t>
            </a:r>
            <a:endParaRPr lang="en-US" altLang="ja-JP" dirty="0"/>
          </a:p>
          <a:p>
            <a:r>
              <a:rPr kumimoji="1" lang="ja-JP" altLang="en-US" dirty="0" smtClean="0"/>
              <a:t>判定結果においても同様の傾向が見られますが、他の解消方法についても判定ができているため、モデルの作成において、解消方法の偏りは悪影響となりえないと思われます。</a:t>
            </a:r>
            <a:endParaRPr kumimoji="1"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21</a:t>
            </a:fld>
            <a:endParaRPr kumimoji="1" lang="ja-JP" altLang="en-US"/>
          </a:p>
        </p:txBody>
      </p:sp>
    </p:spTree>
    <p:extLst>
      <p:ext uri="{BB962C8B-B14F-4D97-AF65-F5344CB8AC3E}">
        <p14:creationId xmlns:p14="http://schemas.microsoft.com/office/powerpoint/2010/main" val="2090703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kumimoji="1" lang="ja-JP" altLang="en-US" dirty="0" smtClean="0"/>
              <a:t>・マージコンフリクト</a:t>
            </a:r>
            <a:r>
              <a:rPr lang="ja-JP" altLang="en-US" dirty="0" smtClean="0"/>
              <a:t>の解消</a:t>
            </a:r>
            <a:r>
              <a:rPr lang="ja-JP" altLang="en-US" dirty="0"/>
              <a:t>方法</a:t>
            </a:r>
            <a:r>
              <a:rPr lang="ja-JP" altLang="en-US" dirty="0" smtClean="0"/>
              <a:t>について</a:t>
            </a:r>
            <a:endParaRPr lang="en-US" altLang="ja-JP" dirty="0" smtClean="0"/>
          </a:p>
          <a:p>
            <a:endParaRPr kumimoji="1" lang="en-US" altLang="ja-JP" dirty="0" smtClean="0"/>
          </a:p>
          <a:p>
            <a:r>
              <a:rPr lang="ja-JP" altLang="en-US" dirty="0" smtClean="0"/>
              <a:t>・マージコンフリクトが発生した場合、</a:t>
            </a:r>
            <a:r>
              <a:rPr lang="ja-JP" altLang="en-US" dirty="0"/>
              <a:t>下の図のように</a:t>
            </a:r>
            <a:r>
              <a:rPr lang="ja-JP" altLang="en-US" dirty="0" smtClean="0"/>
              <a:t>、片方の内容を採用し、もう片方を削除する解消方法が多い</a:t>
            </a:r>
            <a:endParaRPr lang="en-US" altLang="ja-JP" dirty="0" smtClean="0"/>
          </a:p>
          <a:p>
            <a:r>
              <a:rPr lang="ja-JP" altLang="en-US" dirty="0" smtClean="0"/>
              <a:t>しかし、いつそのように解消する、どちらのコミットを採用するなどは明らかでない</a:t>
            </a:r>
            <a:endParaRPr lang="en-US" altLang="ja-JP" dirty="0" smtClean="0"/>
          </a:p>
          <a:p>
            <a:endParaRPr kumimoji="1" lang="en-US" altLang="ja-JP" dirty="0"/>
          </a:p>
          <a:p>
            <a:r>
              <a:rPr lang="ja-JP" altLang="en-US" dirty="0" smtClean="0"/>
              <a:t>・マージコンフリクトが発生したそれぞれのコミットに、採用や削除の判定を目指す</a:t>
            </a:r>
            <a:endParaRPr kumimoji="1"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3</a:t>
            </a:fld>
            <a:endParaRPr kumimoji="1" lang="ja-JP" altLang="en-US"/>
          </a:p>
        </p:txBody>
      </p:sp>
    </p:spTree>
    <p:extLst>
      <p:ext uri="{BB962C8B-B14F-4D97-AF65-F5344CB8AC3E}">
        <p14:creationId xmlns:p14="http://schemas.microsoft.com/office/powerpoint/2010/main" val="1245555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lang="ja-JP" altLang="en-US" dirty="0" smtClean="0"/>
              <a:t>研究のキーアイデア</a:t>
            </a:r>
            <a:endParaRPr lang="en-US" altLang="ja-JP" dirty="0" smtClean="0"/>
          </a:p>
          <a:p>
            <a:endParaRPr lang="en-US" altLang="ja-JP" dirty="0"/>
          </a:p>
          <a:p>
            <a:r>
              <a:rPr lang="ja-JP" altLang="en-US" dirty="0" smtClean="0"/>
              <a:t>開発履歴のメタ情報とは</a:t>
            </a:r>
            <a:r>
              <a:rPr lang="en-US" altLang="ja-JP" dirty="0" smtClean="0"/>
              <a:t>…</a:t>
            </a:r>
          </a:p>
          <a:p>
            <a:r>
              <a:rPr lang="ja-JP" altLang="en-US" dirty="0" smtClean="0"/>
              <a:t>それに加えて、本研究では</a:t>
            </a:r>
            <a:r>
              <a:rPr lang="en-US" altLang="ja-JP" dirty="0" smtClean="0"/>
              <a:t>…</a:t>
            </a:r>
          </a:p>
          <a:p>
            <a:endParaRPr lang="en-US" altLang="ja-JP" dirty="0"/>
          </a:p>
          <a:p>
            <a:r>
              <a:rPr lang="ja-JP" altLang="en-US" dirty="0" smtClean="0"/>
              <a:t>これらはマージコンフリクトの発生と関連があるため、その解消にも役立つのでは？</a:t>
            </a:r>
            <a:endParaRPr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4</a:t>
            </a:fld>
            <a:endParaRPr kumimoji="1" lang="ja-JP" altLang="en-US"/>
          </a:p>
        </p:txBody>
      </p:sp>
    </p:spTree>
    <p:extLst>
      <p:ext uri="{BB962C8B-B14F-4D97-AF65-F5344CB8AC3E}">
        <p14:creationId xmlns:p14="http://schemas.microsoft.com/office/powerpoint/2010/main" val="3327211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lang="ja-JP" altLang="en-US" dirty="0" smtClean="0"/>
              <a:t>機械学習を用いて、実際の開発で起こったマージコンフリクトの解消方法を判定</a:t>
            </a:r>
            <a:endParaRPr lang="en-US" altLang="ja-JP" dirty="0" smtClean="0"/>
          </a:p>
          <a:p>
            <a:endParaRPr lang="en-US" altLang="ja-JP" dirty="0" smtClean="0"/>
          </a:p>
          <a:p>
            <a:r>
              <a:rPr lang="ja-JP" altLang="en-US" dirty="0" smtClean="0"/>
              <a:t>プロジェクトの開発履歴から、過去のマージコンフリクト</a:t>
            </a:r>
            <a:r>
              <a:rPr lang="en-US" altLang="ja-JP" dirty="0" smtClean="0"/>
              <a:t>…</a:t>
            </a:r>
          </a:p>
          <a:p>
            <a:r>
              <a:rPr lang="ja-JP" altLang="en-US" dirty="0"/>
              <a:t>収集</a:t>
            </a:r>
            <a:r>
              <a:rPr lang="ja-JP" altLang="en-US" dirty="0" smtClean="0"/>
              <a:t>したマージコンフリクトから、メタ情報を抽出して、それを基に学習</a:t>
            </a:r>
            <a:endParaRPr lang="en-US" altLang="ja-JP" dirty="0" smtClean="0"/>
          </a:p>
          <a:p>
            <a:endParaRPr lang="en-US" altLang="ja-JP" dirty="0"/>
          </a:p>
          <a:p>
            <a:r>
              <a:rPr lang="ja-JP" altLang="en-US" dirty="0" smtClean="0"/>
              <a:t>実際の開発で起きたマージコンフリクトから、メタ情報抽出</a:t>
            </a:r>
            <a:endParaRPr lang="en-US" altLang="ja-JP" dirty="0" smtClean="0"/>
          </a:p>
          <a:p>
            <a:r>
              <a:rPr lang="ja-JP" altLang="en-US" dirty="0" smtClean="0"/>
              <a:t>判定モデルが解消方法を出力</a:t>
            </a:r>
            <a:endParaRPr lang="en-US" altLang="ja-JP" dirty="0" smtClean="0"/>
          </a:p>
          <a:p>
            <a:endParaRPr lang="en-US" altLang="ja-JP" dirty="0" smtClean="0"/>
          </a:p>
          <a:p>
            <a:r>
              <a:rPr lang="ja-JP" altLang="en-US" dirty="0" smtClean="0"/>
              <a:t>最後は、開発者が解消方法を適用するか選択</a:t>
            </a:r>
            <a:endParaRPr lang="en-US" altLang="ja-JP" dirty="0" smtClean="0"/>
          </a:p>
          <a:p>
            <a:r>
              <a:rPr lang="ja-JP" altLang="en-US" dirty="0" smtClean="0"/>
              <a:t>マージコンフリクトの解消が不適切だと致命的なバグに繋がりかねない</a:t>
            </a:r>
            <a:endParaRPr lang="en-US" altLang="ja-JP" dirty="0" smtClean="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5</a:t>
            </a:fld>
            <a:endParaRPr kumimoji="1" lang="ja-JP" altLang="en-US"/>
          </a:p>
        </p:txBody>
      </p:sp>
    </p:spTree>
    <p:extLst>
      <p:ext uri="{BB962C8B-B14F-4D97-AF65-F5344CB8AC3E}">
        <p14:creationId xmlns:p14="http://schemas.microsoft.com/office/powerpoint/2010/main" val="2963564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コミットごとに解消方法の提案をしたい</a:t>
            </a:r>
            <a:endParaRPr kumimoji="1" lang="en-US" altLang="ja-JP" dirty="0" smtClean="0"/>
          </a:p>
          <a:p>
            <a:endParaRPr lang="en-US" altLang="ja-JP" dirty="0"/>
          </a:p>
          <a:p>
            <a:r>
              <a:rPr kumimoji="1" lang="ja-JP" altLang="en-US" dirty="0" smtClean="0"/>
              <a:t>マージコンフリクトが起きたコミットペアを区別する</a:t>
            </a:r>
            <a:endParaRPr kumimoji="1" lang="en-US" altLang="ja-JP" dirty="0" smtClean="0"/>
          </a:p>
          <a:p>
            <a:endParaRPr lang="en-US" altLang="ja-JP" dirty="0"/>
          </a:p>
          <a:p>
            <a:r>
              <a:rPr kumimoji="1" lang="ja-JP" altLang="en-US" dirty="0" smtClean="0"/>
              <a:t>元々あった本流となるブランチ上が</a:t>
            </a:r>
            <a:r>
              <a:rPr kumimoji="1" lang="en-US" altLang="ja-JP" dirty="0" smtClean="0"/>
              <a:t>P1</a:t>
            </a:r>
          </a:p>
          <a:p>
            <a:r>
              <a:rPr lang="ja-JP" altLang="en-US" dirty="0" smtClean="0"/>
              <a:t>新しく</a:t>
            </a:r>
            <a:r>
              <a:rPr lang="ja-JP" altLang="en-US" dirty="0"/>
              <a:t>作成</a:t>
            </a:r>
            <a:r>
              <a:rPr lang="ja-JP" altLang="en-US" dirty="0" smtClean="0"/>
              <a:t>したブランチ上が</a:t>
            </a:r>
            <a:r>
              <a:rPr lang="en-US" altLang="ja-JP" dirty="0" smtClean="0"/>
              <a:t>P2</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6</a:t>
            </a:fld>
            <a:endParaRPr kumimoji="1" lang="ja-JP" altLang="en-US"/>
          </a:p>
        </p:txBody>
      </p:sp>
    </p:spTree>
    <p:extLst>
      <p:ext uri="{BB962C8B-B14F-4D97-AF65-F5344CB8AC3E}">
        <p14:creationId xmlns:p14="http://schemas.microsoft.com/office/powerpoint/2010/main" val="3357618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kumimoji="1" lang="ja-JP" altLang="en-US" dirty="0" smtClean="0"/>
              <a:t>モデルの</a:t>
            </a:r>
            <a:r>
              <a:rPr kumimoji="1" lang="ja-JP" altLang="en-US" dirty="0" smtClean="0"/>
              <a:t>作成に</a:t>
            </a:r>
            <a:r>
              <a:rPr lang="ja-JP" altLang="en-US" dirty="0"/>
              <a:t>使用</a:t>
            </a:r>
            <a:r>
              <a:rPr lang="ja-JP" altLang="en-US" dirty="0" smtClean="0"/>
              <a:t>する</a:t>
            </a:r>
            <a:r>
              <a:rPr kumimoji="1" lang="ja-JP" altLang="en-US" dirty="0" smtClean="0"/>
              <a:t>メタ情報は４つ</a:t>
            </a:r>
            <a:endParaRPr kumimoji="1" lang="en-US" altLang="ja-JP" dirty="0" smtClean="0"/>
          </a:p>
          <a:p>
            <a:endParaRPr lang="en-US" altLang="ja-JP" dirty="0"/>
          </a:p>
          <a:p>
            <a:r>
              <a:rPr kumimoji="1" lang="ja-JP" altLang="en-US" dirty="0" smtClean="0"/>
              <a:t>マージコンフリクトの発生箇所（</a:t>
            </a:r>
            <a:r>
              <a:rPr kumimoji="1" lang="en-US" altLang="ja-JP" dirty="0" err="1" smtClean="0"/>
              <a:t>line_number</a:t>
            </a:r>
            <a:r>
              <a:rPr kumimoji="1" lang="ja-JP" altLang="en-US" dirty="0" smtClean="0"/>
              <a:t>）</a:t>
            </a:r>
            <a:r>
              <a:rPr kumimoji="1" lang="ja-JP" altLang="en-US" dirty="0" smtClean="0"/>
              <a:t>、</a:t>
            </a:r>
            <a:endParaRPr kumimoji="1" lang="en-US" altLang="ja-JP" dirty="0" smtClean="0"/>
          </a:p>
          <a:p>
            <a:r>
              <a:rPr kumimoji="1" lang="ja-JP" altLang="en-US" dirty="0" smtClean="0"/>
              <a:t>コミット</a:t>
            </a:r>
            <a:r>
              <a:rPr kumimoji="1" lang="ja-JP" altLang="en-US" dirty="0" smtClean="0"/>
              <a:t>の作成日時（</a:t>
            </a:r>
            <a:r>
              <a:rPr kumimoji="1" lang="en-US" altLang="ja-JP" dirty="0" smtClean="0"/>
              <a:t>time</a:t>
            </a:r>
            <a:r>
              <a:rPr kumimoji="1" lang="ja-JP" altLang="en-US" dirty="0" smtClean="0"/>
              <a:t>）</a:t>
            </a:r>
            <a:r>
              <a:rPr kumimoji="1" lang="ja-JP" altLang="en-US" dirty="0" smtClean="0"/>
              <a:t>、</a:t>
            </a:r>
            <a:endParaRPr kumimoji="1" lang="en-US" altLang="ja-JP" dirty="0" smtClean="0"/>
          </a:p>
          <a:p>
            <a:r>
              <a:rPr kumimoji="1" lang="ja-JP" altLang="en-US" dirty="0" smtClean="0"/>
              <a:t>マージコンフリクト</a:t>
            </a:r>
            <a:r>
              <a:rPr kumimoji="1" lang="ja-JP" altLang="en-US" dirty="0" smtClean="0"/>
              <a:t>の発生箇所を編集した直近のコミット</a:t>
            </a:r>
            <a:r>
              <a:rPr lang="ja-JP" altLang="en-US" dirty="0" smtClean="0"/>
              <a:t>までのコミット（</a:t>
            </a:r>
            <a:r>
              <a:rPr lang="en-US" altLang="ja-JP" dirty="0" smtClean="0"/>
              <a:t>distance</a:t>
            </a:r>
            <a:r>
              <a:rPr lang="ja-JP" altLang="en-US" dirty="0" smtClean="0"/>
              <a:t>）</a:t>
            </a:r>
            <a:r>
              <a:rPr lang="ja-JP" altLang="en-US" dirty="0" smtClean="0"/>
              <a:t>、</a:t>
            </a:r>
            <a:endParaRPr lang="en-US" altLang="ja-JP" dirty="0" smtClean="0"/>
          </a:p>
          <a:p>
            <a:r>
              <a:rPr lang="ja-JP" altLang="en-US" dirty="0" smtClean="0"/>
              <a:t>コミット</a:t>
            </a:r>
            <a:r>
              <a:rPr lang="ja-JP" altLang="en-US" dirty="0" smtClean="0"/>
              <a:t>作成者のプロジェクト全体におけるコミット率（</a:t>
            </a:r>
            <a:r>
              <a:rPr lang="en-US" altLang="ja-JP" dirty="0" err="1" smtClean="0"/>
              <a:t>author_ratio</a:t>
            </a:r>
            <a:r>
              <a:rPr lang="ja-JP" altLang="en-US" dirty="0" smtClean="0"/>
              <a:t>）</a:t>
            </a:r>
            <a:endParaRPr lang="en-US" altLang="ja-JP" dirty="0" smtClean="0"/>
          </a:p>
          <a:p>
            <a:endParaRPr lang="en-US" altLang="ja-JP" dirty="0"/>
          </a:p>
          <a:p>
            <a:r>
              <a:rPr lang="ja-JP" altLang="en-US" dirty="0" smtClean="0"/>
              <a:t>これらのメタ情報に対して</a:t>
            </a:r>
            <a:r>
              <a:rPr lang="ja-JP" altLang="en-US" dirty="0" smtClean="0"/>
              <a:t>、</a:t>
            </a:r>
            <a:r>
              <a:rPr lang="en-US" altLang="ja-JP" dirty="0" smtClean="0"/>
              <a:t>A,B</a:t>
            </a:r>
            <a:r>
              <a:rPr lang="ja-JP" altLang="en-US" dirty="0" smtClean="0"/>
              <a:t>それぞれと</a:t>
            </a:r>
            <a:r>
              <a:rPr lang="ja-JP" altLang="en-US" dirty="0" err="1" smtClean="0"/>
              <a:t>、、</a:t>
            </a:r>
            <a:r>
              <a:rPr lang="ja-JP" altLang="en-US" dirty="0" smtClean="0"/>
              <a:t>さらに</a:t>
            </a:r>
            <a:r>
              <a:rPr lang="en-US" altLang="ja-JP" dirty="0" smtClean="0"/>
              <a:t>A,B</a:t>
            </a:r>
            <a:r>
              <a:rPr lang="ja-JP" altLang="en-US" dirty="0" smtClean="0"/>
              <a:t>間の差分を計算します。</a:t>
            </a:r>
            <a:endParaRPr lang="en-US" altLang="ja-JP" dirty="0" smtClean="0"/>
          </a:p>
          <a:p>
            <a:r>
              <a:rPr lang="ja-JP" altLang="en-US" dirty="0" smtClean="0"/>
              <a:t>つま</a:t>
            </a:r>
            <a:r>
              <a:rPr lang="ja-JP" altLang="en-US" dirty="0"/>
              <a:t>り</a:t>
            </a:r>
            <a:r>
              <a:rPr lang="ja-JP" altLang="en-US" dirty="0" smtClean="0"/>
              <a:t>、</a:t>
            </a:r>
            <a:r>
              <a:rPr lang="en-US" altLang="ja-JP" dirty="0" smtClean="0"/>
              <a:t>4</a:t>
            </a:r>
            <a:r>
              <a:rPr lang="ja-JP" altLang="en-US" dirty="0" smtClean="0"/>
              <a:t>種類のメタ情報が、コミット</a:t>
            </a:r>
            <a:r>
              <a:rPr lang="en-US" altLang="ja-JP" dirty="0" smtClean="0"/>
              <a:t>A,B,</a:t>
            </a:r>
            <a:r>
              <a:rPr lang="ja-JP" altLang="en-US" dirty="0" smtClean="0"/>
              <a:t>差分の</a:t>
            </a:r>
            <a:r>
              <a:rPr lang="en-US" altLang="ja-JP" dirty="0" smtClean="0"/>
              <a:t>3</a:t>
            </a:r>
            <a:r>
              <a:rPr lang="ja-JP" altLang="en-US" dirty="0" smtClean="0"/>
              <a:t>種類それぞれ存在するため、計</a:t>
            </a:r>
            <a:r>
              <a:rPr lang="en-US" altLang="ja-JP" dirty="0" smtClean="0"/>
              <a:t>12</a:t>
            </a:r>
            <a:r>
              <a:rPr lang="ja-JP" altLang="en-US" dirty="0" smtClean="0"/>
              <a:t>個のメタ情報がパラメータとして、モデルを作成します。</a:t>
            </a:r>
            <a:endParaRPr lang="en-US" altLang="ja-JP" dirty="0" smtClean="0"/>
          </a:p>
          <a:p>
            <a:endParaRPr lang="en-US" altLang="ja-JP" dirty="0"/>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7</a:t>
            </a:fld>
            <a:endParaRPr kumimoji="1" lang="ja-JP" altLang="en-US"/>
          </a:p>
        </p:txBody>
      </p:sp>
    </p:spTree>
    <p:extLst>
      <p:ext uri="{BB962C8B-B14F-4D97-AF65-F5344CB8AC3E}">
        <p14:creationId xmlns:p14="http://schemas.microsoft.com/office/powerpoint/2010/main" val="1318060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r>
              <a:rPr kumimoji="1" lang="ja-JP" altLang="en-US" dirty="0" smtClean="0"/>
              <a:t>モデルが判定するマージコンフリクトの解消</a:t>
            </a:r>
            <a:r>
              <a:rPr kumimoji="1" lang="ja-JP" altLang="en-US" dirty="0" smtClean="0"/>
              <a:t>方法は、</a:t>
            </a:r>
            <a:r>
              <a:rPr kumimoji="1" lang="ja-JP" altLang="en-US" dirty="0" smtClean="0"/>
              <a:t>以下の</a:t>
            </a:r>
            <a:r>
              <a:rPr kumimoji="1" lang="en-US" altLang="ja-JP" dirty="0" smtClean="0"/>
              <a:t>4</a:t>
            </a:r>
            <a:r>
              <a:rPr kumimoji="1" lang="ja-JP" altLang="en-US" dirty="0" smtClean="0"/>
              <a:t>種類</a:t>
            </a:r>
            <a:endParaRPr kumimoji="1" lang="en-US" altLang="ja-JP" dirty="0" smtClean="0"/>
          </a:p>
          <a:p>
            <a:endParaRPr lang="en-US" altLang="ja-JP" dirty="0"/>
          </a:p>
          <a:p>
            <a:r>
              <a:rPr lang="ja-JP" altLang="en-US" dirty="0" smtClean="0"/>
              <a:t>解消方法の一つ目は、マージ</a:t>
            </a:r>
            <a:r>
              <a:rPr lang="ja-JP" altLang="en-US" dirty="0"/>
              <a:t>コンフリクト</a:t>
            </a:r>
            <a:r>
              <a:rPr lang="ja-JP" altLang="en-US" dirty="0" smtClean="0"/>
              <a:t>が発生した編集箇所を、そのままマージコミットに適用する</a:t>
            </a:r>
            <a:r>
              <a:rPr lang="en-US" altLang="ja-JP" dirty="0" smtClean="0"/>
              <a:t>ADOPT</a:t>
            </a:r>
            <a:r>
              <a:rPr lang="ja-JP" altLang="en-US" dirty="0" smtClean="0"/>
              <a:t>です。</a:t>
            </a:r>
            <a:endParaRPr lang="en-US" altLang="ja-JP" dirty="0" smtClean="0"/>
          </a:p>
          <a:p>
            <a:endParaRPr lang="en-US" altLang="ja-JP" dirty="0"/>
          </a:p>
          <a:p>
            <a:r>
              <a:rPr lang="ja-JP" altLang="en-US" dirty="0" smtClean="0"/>
              <a:t>二つ目は、マージコンフリクト発生個所の編集内容をすべて削除する</a:t>
            </a:r>
            <a:r>
              <a:rPr lang="en-US" altLang="ja-JP" dirty="0" smtClean="0"/>
              <a:t>DELETE</a:t>
            </a:r>
            <a:r>
              <a:rPr lang="ja-JP" altLang="en-US" dirty="0" smtClean="0"/>
              <a:t>です。</a:t>
            </a:r>
            <a:endParaRPr lang="en-US" altLang="ja-JP" dirty="0" smtClean="0"/>
          </a:p>
          <a:p>
            <a:endParaRPr lang="en-US" altLang="ja-JP" dirty="0"/>
          </a:p>
          <a:p>
            <a:r>
              <a:rPr lang="ja-JP" altLang="en-US" dirty="0" smtClean="0"/>
              <a:t>三つめ目は、編集内容の一部を残したり、追加の編集などを行う必要がある</a:t>
            </a:r>
            <a:r>
              <a:rPr lang="en-US" altLang="ja-JP" dirty="0" smtClean="0"/>
              <a:t>EDIT</a:t>
            </a:r>
            <a:r>
              <a:rPr lang="ja-JP" altLang="en-US" dirty="0" smtClean="0"/>
              <a:t>です。</a:t>
            </a:r>
            <a:endParaRPr lang="en-US" altLang="ja-JP" dirty="0" smtClean="0"/>
          </a:p>
          <a:p>
            <a:r>
              <a:rPr lang="ja-JP" altLang="en-US" dirty="0"/>
              <a:t>本研究</a:t>
            </a:r>
            <a:r>
              <a:rPr lang="ja-JP" altLang="en-US" dirty="0" smtClean="0"/>
              <a:t>では、どの内容を残すか</a:t>
            </a:r>
            <a:r>
              <a:rPr lang="ja-JP" altLang="en-US" dirty="0" smtClean="0"/>
              <a:t>、どの</a:t>
            </a:r>
            <a:r>
              <a:rPr lang="ja-JP" altLang="en-US" dirty="0" smtClean="0"/>
              <a:t>ような追記を行うかまで</a:t>
            </a:r>
            <a:r>
              <a:rPr lang="ja-JP" altLang="en-US" dirty="0" smtClean="0"/>
              <a:t>は</a:t>
            </a:r>
            <a:r>
              <a:rPr lang="ja-JP" altLang="en-US" dirty="0" smtClean="0"/>
              <a:t>言及</a:t>
            </a:r>
            <a:r>
              <a:rPr lang="ja-JP" altLang="en-US" dirty="0" smtClean="0"/>
              <a:t>しません</a:t>
            </a:r>
            <a:r>
              <a:rPr lang="ja-JP" altLang="en-US" dirty="0" smtClean="0"/>
              <a:t>。</a:t>
            </a:r>
            <a:endParaRPr lang="en-US" altLang="ja-JP" dirty="0" smtClean="0"/>
          </a:p>
          <a:p>
            <a:endParaRPr lang="en-US" altLang="ja-JP" dirty="0"/>
          </a:p>
          <a:p>
            <a:r>
              <a:rPr lang="ja-JP" altLang="en-US" dirty="0" smtClean="0"/>
              <a:t>最後に、マージコンフリクトの発生箇所が</a:t>
            </a:r>
            <a:r>
              <a:rPr lang="en-US" altLang="ja-JP" dirty="0" smtClean="0"/>
              <a:t>0</a:t>
            </a:r>
            <a:r>
              <a:rPr lang="ja-JP" altLang="en-US" dirty="0" smtClean="0"/>
              <a:t>行の場合、便宜上</a:t>
            </a:r>
            <a:r>
              <a:rPr lang="en-US" altLang="ja-JP" dirty="0" smtClean="0"/>
              <a:t>ZERO</a:t>
            </a:r>
            <a:r>
              <a:rPr lang="ja-JP" altLang="en-US" dirty="0" smtClean="0"/>
              <a:t>というラベル付けを行いました。</a:t>
            </a:r>
            <a:endParaRPr lang="en-US" altLang="ja-JP" dirty="0" smtClean="0"/>
          </a:p>
          <a:p>
            <a:r>
              <a:rPr lang="ja-JP" altLang="en-US" dirty="0" smtClean="0"/>
              <a:t>例えば、</a:t>
            </a:r>
            <a:r>
              <a:rPr lang="ja-JP" altLang="en-US" dirty="0" smtClean="0"/>
              <a:t>あるコミットで編集</a:t>
            </a:r>
            <a:r>
              <a:rPr lang="ja-JP" altLang="en-US" dirty="0" smtClean="0"/>
              <a:t>した箇所を</a:t>
            </a:r>
            <a:r>
              <a:rPr lang="ja-JP" altLang="en-US" dirty="0" smtClean="0"/>
              <a:t>、そのあと別</a:t>
            </a:r>
            <a:r>
              <a:rPr lang="ja-JP" altLang="en-US" dirty="0" smtClean="0"/>
              <a:t>のコミットで編集を削除し、</a:t>
            </a:r>
            <a:r>
              <a:rPr lang="ja-JP" altLang="en-US" dirty="0" smtClean="0"/>
              <a:t>そこでマージコンフリクト発生、</a:t>
            </a:r>
            <a:r>
              <a:rPr lang="en-US" altLang="ja-JP" dirty="0" smtClean="0"/>
              <a:t>VCS</a:t>
            </a:r>
            <a:r>
              <a:rPr lang="ja-JP" altLang="en-US" dirty="0" smtClean="0"/>
              <a:t>上では編集した記録が残っているが、ファイル上は編集が行われていない状態になるため、</a:t>
            </a:r>
            <a:r>
              <a:rPr lang="en-US" altLang="ja-JP" dirty="0" smtClean="0"/>
              <a:t>0</a:t>
            </a:r>
            <a:r>
              <a:rPr lang="ja-JP" altLang="en-US" dirty="0" smtClean="0"/>
              <a:t>行のマージコンフリクトが発生します</a:t>
            </a:r>
            <a:r>
              <a:rPr lang="ja-JP" altLang="en-US" dirty="0" smtClean="0"/>
              <a:t>。</a:t>
            </a:r>
            <a:endParaRPr lang="en-US" altLang="ja-JP" dirty="0" smtClean="0"/>
          </a:p>
          <a:p>
            <a:endParaRPr lang="en-US" altLang="ja-JP" dirty="0"/>
          </a:p>
          <a:p>
            <a:r>
              <a:rPr lang="ja-JP" altLang="en-US" dirty="0"/>
              <a:t>モデル</a:t>
            </a:r>
            <a:r>
              <a:rPr lang="ja-JP" altLang="en-US" dirty="0" smtClean="0"/>
              <a:t>の解消方法の出力は、組</a:t>
            </a:r>
            <a:endParaRPr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8</a:t>
            </a:fld>
            <a:endParaRPr kumimoji="1" lang="ja-JP" altLang="en-US"/>
          </a:p>
        </p:txBody>
      </p:sp>
    </p:spTree>
    <p:extLst>
      <p:ext uri="{BB962C8B-B14F-4D97-AF65-F5344CB8AC3E}">
        <p14:creationId xmlns:p14="http://schemas.microsoft.com/office/powerpoint/2010/main" val="1192901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1425"/>
            <a:ext cx="4471988" cy="3354388"/>
          </a:xfrm>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0C4FEF38-E43C-490E-9C88-AEAAAC125DD0}" type="slidenum">
              <a:rPr kumimoji="1" lang="ja-JP" altLang="en-US" smtClean="0"/>
              <a:t>9</a:t>
            </a:fld>
            <a:endParaRPr kumimoji="1" lang="ja-JP" altLang="en-US"/>
          </a:p>
        </p:txBody>
      </p:sp>
    </p:spTree>
    <p:extLst>
      <p:ext uri="{BB962C8B-B14F-4D97-AF65-F5344CB8AC3E}">
        <p14:creationId xmlns:p14="http://schemas.microsoft.com/office/powerpoint/2010/main" val="41432772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4"/>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7"/>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935492" y="260354"/>
            <a:ext cx="1992608" cy="703263"/>
          </a:xfrm>
          <a:prstGeom prst="rect">
            <a:avLst/>
          </a:prstGeom>
          <a:noFill/>
        </p:spPr>
      </p:pic>
      <p:sp>
        <p:nvSpPr>
          <p:cNvPr id="3086" name="Line 14"/>
          <p:cNvSpPr>
            <a:spLocks noChangeShapeType="1"/>
          </p:cNvSpPr>
          <p:nvPr/>
        </p:nvSpPr>
        <p:spPr bwMode="auto">
          <a:xfrm>
            <a:off x="1331915"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40" y="6640517"/>
            <a:ext cx="6298519" cy="207749"/>
          </a:xfrm>
          <a:prstGeom prst="rect">
            <a:avLst/>
          </a:prstGeom>
          <a:noFill/>
          <a:ln w="9525">
            <a:noFill/>
            <a:miter lim="800000"/>
            <a:headEnd/>
            <a:tailEnd/>
          </a:ln>
          <a:effectLst/>
        </p:spPr>
        <p:txBody>
          <a:bodyPr wrap="none">
            <a:spAutoFit/>
          </a:bodyPr>
          <a:lstStyle/>
          <a:p>
            <a:r>
              <a:rPr lang="en-US" altLang="ja-JP" sz="750" smtClean="0">
                <a:solidFill>
                  <a:srgbClr val="DDDDDD"/>
                </a:solidFill>
              </a:rPr>
              <a:t>Software </a:t>
            </a:r>
            <a:r>
              <a:rPr lang="en-US" altLang="ja-JP" sz="750">
                <a:solidFill>
                  <a:srgbClr val="DDDDDD"/>
                </a:solidFill>
              </a:rPr>
              <a:t>Engineering </a:t>
            </a:r>
            <a:r>
              <a:rPr lang="en-US" altLang="ja-JP" sz="750" smtClean="0">
                <a:solidFill>
                  <a:srgbClr val="DDDDDD"/>
                </a:solidFill>
              </a:rPr>
              <a:t>Laboratory</a:t>
            </a:r>
            <a:r>
              <a:rPr lang="en-US" altLang="ja-JP" sz="750">
                <a:solidFill>
                  <a:srgbClr val="DDDDDD"/>
                </a:solidFill>
              </a:rPr>
              <a:t>, </a:t>
            </a:r>
            <a:r>
              <a:rPr lang="en-US" altLang="ja-JP" sz="750" smtClean="0">
                <a:solidFill>
                  <a:srgbClr val="DDDDDD"/>
                </a:solidFill>
              </a:rPr>
              <a:t>Department </a:t>
            </a:r>
            <a:r>
              <a:rPr lang="en-US" altLang="ja-JP" sz="750" dirty="0">
                <a:solidFill>
                  <a:srgbClr val="DDDDDD"/>
                </a:solidFill>
              </a:rPr>
              <a:t>of Computer Science</a:t>
            </a:r>
            <a:r>
              <a:rPr lang="en-US" altLang="ja-JP" sz="750">
                <a:solidFill>
                  <a:srgbClr val="DDDDDD"/>
                </a:solidFill>
              </a:rPr>
              <a:t>, </a:t>
            </a:r>
            <a:r>
              <a:rPr lang="en-US" altLang="ja-JP" sz="750" smtClean="0">
                <a:solidFill>
                  <a:srgbClr val="DDDDDD"/>
                </a:solidFill>
              </a:rPr>
              <a:t>Graduate </a:t>
            </a:r>
            <a:r>
              <a:rPr lang="en-US" altLang="ja-JP" sz="750" dirty="0">
                <a:solidFill>
                  <a:srgbClr val="DDDDDD"/>
                </a:solidFill>
              </a:rPr>
              <a:t>School </a:t>
            </a:r>
            <a:r>
              <a:rPr lang="en-US" altLang="ja-JP" sz="750">
                <a:solidFill>
                  <a:srgbClr val="DDDDDD"/>
                </a:solidFill>
              </a:rPr>
              <a:t>of </a:t>
            </a:r>
            <a:r>
              <a:rPr lang="en-US" altLang="ja-JP" sz="750" smtClean="0">
                <a:solidFill>
                  <a:srgbClr val="DDDDDD"/>
                </a:solidFill>
              </a:rPr>
              <a:t>Information </a:t>
            </a:r>
            <a:r>
              <a:rPr lang="en-US" altLang="ja-JP" sz="750">
                <a:solidFill>
                  <a:srgbClr val="DDDDDD"/>
                </a:solidFill>
              </a:rPr>
              <a:t>Science </a:t>
            </a:r>
            <a:r>
              <a:rPr lang="en-US" altLang="ja-JP" sz="750" smtClean="0">
                <a:solidFill>
                  <a:srgbClr val="DDDDDD"/>
                </a:solidFill>
              </a:rPr>
              <a:t>and </a:t>
            </a:r>
            <a:r>
              <a:rPr lang="en-US" altLang="ja-JP" sz="750" dirty="0">
                <a:solidFill>
                  <a:srgbClr val="DDDDDD"/>
                </a:solidFill>
              </a:rPr>
              <a:t>Technology</a:t>
            </a:r>
            <a:r>
              <a:rPr lang="en-US" altLang="ja-JP" sz="750">
                <a:solidFill>
                  <a:srgbClr val="DDDDDD"/>
                </a:solidFill>
              </a:rPr>
              <a:t>, </a:t>
            </a:r>
            <a:r>
              <a:rPr lang="en-US" altLang="ja-JP" sz="750" smtClean="0">
                <a:solidFill>
                  <a:srgbClr val="DDDDDD"/>
                </a:solidFill>
              </a:rPr>
              <a:t>Osaka </a:t>
            </a:r>
            <a:r>
              <a:rPr lang="en-US" altLang="ja-JP" sz="750" dirty="0">
                <a:solidFill>
                  <a:srgbClr val="DDDDDD"/>
                </a:solidFill>
              </a:rPr>
              <a:t>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2"/>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2"/>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4"/>
            <a:ext cx="7772400" cy="1362075"/>
          </a:xfrm>
        </p:spPr>
        <p:txBody>
          <a:bodyPr anchor="t"/>
          <a:lstStyle>
            <a:lvl1pPr algn="l">
              <a:defRPr sz="3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4"/>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7"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7"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15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4"/>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5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4"/>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4"/>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5"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57200" y="6299200"/>
            <a:ext cx="926024" cy="341316"/>
          </a:xfrm>
          <a:prstGeom prst="rect">
            <a:avLst/>
          </a:prstGeom>
          <a:noFill/>
        </p:spPr>
      </p:pic>
      <p:sp>
        <p:nvSpPr>
          <p:cNvPr id="1045" name="Rectangle 21"/>
          <p:cNvSpPr>
            <a:spLocks noGrp="1" noChangeArrowheads="1"/>
          </p:cNvSpPr>
          <p:nvPr>
            <p:ph type="dt" sz="half" idx="2"/>
          </p:nvPr>
        </p:nvSpPr>
        <p:spPr bwMode="auto">
          <a:xfrm>
            <a:off x="7308852" y="6596067"/>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5" y="6310317"/>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lvl1pPr>
          </a:lstStyle>
          <a:p>
            <a:r>
              <a:rPr lang="en-US" altLang="ja-JP" smtClean="0"/>
              <a:t>Software </a:t>
            </a:r>
            <a:r>
              <a:rPr lang="en-US" altLang="ja-JP"/>
              <a:t>Engineering </a:t>
            </a:r>
            <a:r>
              <a:rPr lang="en-US" altLang="ja-JP" smtClean="0"/>
              <a:t>Laboratory</a:t>
            </a:r>
            <a:r>
              <a:rPr lang="en-US" altLang="ja-JP"/>
              <a:t>, </a:t>
            </a:r>
            <a:r>
              <a:rPr lang="en-US" altLang="ja-JP" smtClean="0"/>
              <a:t>Department </a:t>
            </a:r>
            <a:r>
              <a:rPr lang="en-US" altLang="ja-JP" dirty="0"/>
              <a:t>of Computer Science</a:t>
            </a:r>
            <a:r>
              <a:rPr lang="en-US" altLang="ja-JP"/>
              <a:t>, </a:t>
            </a:r>
            <a:r>
              <a:rPr lang="en-US" altLang="ja-JP" smtClean="0"/>
              <a:t>Graduate </a:t>
            </a:r>
            <a:r>
              <a:rPr lang="en-US" altLang="ja-JP" dirty="0"/>
              <a:t>School </a:t>
            </a:r>
            <a:r>
              <a:rPr lang="en-US" altLang="ja-JP"/>
              <a:t>of </a:t>
            </a:r>
            <a:r>
              <a:rPr lang="en-US" altLang="ja-JP" smtClean="0"/>
              <a:t>Information </a:t>
            </a:r>
            <a:r>
              <a:rPr lang="en-US" altLang="ja-JP"/>
              <a:t>Science </a:t>
            </a:r>
            <a:r>
              <a:rPr lang="en-US" altLang="ja-JP" smtClean="0"/>
              <a:t>and </a:t>
            </a:r>
            <a:r>
              <a:rPr lang="en-US" altLang="ja-JP" dirty="0"/>
              <a:t>Technology</a:t>
            </a:r>
            <a:r>
              <a:rPr lang="en-US" altLang="ja-JP"/>
              <a:t>, </a:t>
            </a:r>
            <a:r>
              <a:rPr lang="en-US" altLang="ja-JP" smtClean="0"/>
              <a:t>Osaka </a:t>
            </a:r>
            <a:r>
              <a:rPr lang="en-US" altLang="ja-JP" dirty="0"/>
              <a:t>University</a:t>
            </a:r>
          </a:p>
        </p:txBody>
      </p:sp>
      <p:sp>
        <p:nvSpPr>
          <p:cNvPr id="1047" name="Rectangle 23"/>
          <p:cNvSpPr>
            <a:spLocks noGrp="1" noChangeArrowheads="1"/>
          </p:cNvSpPr>
          <p:nvPr>
            <p:ph type="sldNum" sz="quarter" idx="4"/>
          </p:nvPr>
        </p:nvSpPr>
        <p:spPr bwMode="auto">
          <a:xfrm>
            <a:off x="7597775" y="6308729"/>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lvl1pPr>
          </a:lstStyle>
          <a:p>
            <a:fld id="{7D5496B1-25AB-42E4-9FB2-6D8F98E71759}" type="slidenum">
              <a:rPr lang="en-US" altLang="ja-JP"/>
              <a:pPr/>
              <a:t>‹#›</a:t>
            </a:fld>
            <a:endParaRPr lang="en-US" altLang="ja-JP"/>
          </a:p>
        </p:txBody>
      </p:sp>
      <p:sp>
        <p:nvSpPr>
          <p:cNvPr id="1048" name="Text Box 24"/>
          <p:cNvSpPr txBox="1">
            <a:spLocks noChangeArrowheads="1"/>
          </p:cNvSpPr>
          <p:nvPr/>
        </p:nvSpPr>
        <p:spPr bwMode="auto">
          <a:xfrm>
            <a:off x="334963" y="6640517"/>
            <a:ext cx="4846198" cy="207749"/>
          </a:xfrm>
          <a:prstGeom prst="rect">
            <a:avLst/>
          </a:prstGeom>
          <a:noFill/>
          <a:ln w="9525">
            <a:noFill/>
            <a:miter lim="800000"/>
            <a:headEnd/>
            <a:tailEnd/>
          </a:ln>
          <a:effectLst/>
        </p:spPr>
        <p:txBody>
          <a:bodyPr wrap="none">
            <a:spAutoFit/>
          </a:bodyPr>
          <a:lstStyle/>
          <a:p>
            <a:r>
              <a:rPr lang="en-US" altLang="ja-JP" sz="750" smtClean="0">
                <a:solidFill>
                  <a:srgbClr val="DDDDDD"/>
                </a:solidFill>
              </a:rPr>
              <a:t>Department </a:t>
            </a:r>
            <a:r>
              <a:rPr lang="en-US" altLang="ja-JP" sz="750" dirty="0">
                <a:solidFill>
                  <a:srgbClr val="DDDDDD"/>
                </a:solidFill>
              </a:rPr>
              <a:t>of Computer Science</a:t>
            </a:r>
            <a:r>
              <a:rPr lang="en-US" altLang="ja-JP" sz="750">
                <a:solidFill>
                  <a:srgbClr val="DDDDDD"/>
                </a:solidFill>
              </a:rPr>
              <a:t>, </a:t>
            </a:r>
            <a:r>
              <a:rPr lang="en-US" altLang="ja-JP" sz="750" smtClean="0">
                <a:solidFill>
                  <a:srgbClr val="DDDDDD"/>
                </a:solidFill>
              </a:rPr>
              <a:t>Graduate </a:t>
            </a:r>
            <a:r>
              <a:rPr lang="en-US" altLang="ja-JP" sz="750" dirty="0">
                <a:solidFill>
                  <a:srgbClr val="DDDDDD"/>
                </a:solidFill>
              </a:rPr>
              <a:t>School </a:t>
            </a:r>
            <a:r>
              <a:rPr lang="en-US" altLang="ja-JP" sz="750">
                <a:solidFill>
                  <a:srgbClr val="DDDDDD"/>
                </a:solidFill>
              </a:rPr>
              <a:t>of </a:t>
            </a:r>
            <a:r>
              <a:rPr lang="en-US" altLang="ja-JP" sz="750" smtClean="0">
                <a:solidFill>
                  <a:srgbClr val="DDDDDD"/>
                </a:solidFill>
              </a:rPr>
              <a:t>Information </a:t>
            </a:r>
            <a:r>
              <a:rPr lang="en-US" altLang="ja-JP" sz="750">
                <a:solidFill>
                  <a:srgbClr val="DDDDDD"/>
                </a:solidFill>
              </a:rPr>
              <a:t>Science </a:t>
            </a:r>
            <a:r>
              <a:rPr lang="en-US" altLang="ja-JP" sz="750" smtClean="0">
                <a:solidFill>
                  <a:srgbClr val="DDDDDD"/>
                </a:solidFill>
              </a:rPr>
              <a:t>and </a:t>
            </a:r>
            <a:r>
              <a:rPr lang="en-US" altLang="ja-JP" sz="750" dirty="0">
                <a:solidFill>
                  <a:srgbClr val="DDDDDD"/>
                </a:solidFill>
              </a:rPr>
              <a:t>Technology</a:t>
            </a:r>
            <a:r>
              <a:rPr lang="en-US" altLang="ja-JP" sz="750">
                <a:solidFill>
                  <a:srgbClr val="DDDDDD"/>
                </a:solidFill>
              </a:rPr>
              <a:t>, </a:t>
            </a:r>
            <a:r>
              <a:rPr lang="en-US" altLang="ja-JP" sz="750" smtClean="0">
                <a:solidFill>
                  <a:srgbClr val="DDDDDD"/>
                </a:solidFill>
              </a:rPr>
              <a:t>Osaka </a:t>
            </a:r>
            <a:r>
              <a:rPr lang="en-US" altLang="ja-JP" sz="750" dirty="0">
                <a:solidFill>
                  <a:srgbClr val="DDDDDD"/>
                </a:solidFill>
              </a:rPr>
              <a:t>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3300">
          <a:solidFill>
            <a:schemeClr val="tx2"/>
          </a:solidFill>
          <a:latin typeface="+mj-lt"/>
          <a:ea typeface="+mj-ea"/>
          <a:cs typeface="+mj-cs"/>
        </a:defRPr>
      </a:lvl1pPr>
      <a:lvl2pPr algn="ctr" rtl="0" eaLnBrk="1" fontAlgn="base" hangingPunct="1">
        <a:spcBef>
          <a:spcPct val="0"/>
        </a:spcBef>
        <a:spcAft>
          <a:spcPct val="0"/>
        </a:spcAft>
        <a:defRPr kumimoji="1" sz="33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33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33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3300">
          <a:solidFill>
            <a:schemeClr val="tx2"/>
          </a:solidFill>
          <a:latin typeface="Arial" charset="0"/>
          <a:ea typeface="ＭＳ Ｐゴシック" pitchFamily="50" charset="-128"/>
        </a:defRPr>
      </a:lvl5pPr>
      <a:lvl6pPr marL="342900" algn="ctr" rtl="0" eaLnBrk="1" fontAlgn="base" hangingPunct="1">
        <a:spcBef>
          <a:spcPct val="0"/>
        </a:spcBef>
        <a:spcAft>
          <a:spcPct val="0"/>
        </a:spcAft>
        <a:defRPr kumimoji="1" sz="3300">
          <a:solidFill>
            <a:schemeClr val="tx2"/>
          </a:solidFill>
          <a:latin typeface="Arial" charset="0"/>
          <a:ea typeface="ＭＳ Ｐゴシック" pitchFamily="50" charset="-128"/>
        </a:defRPr>
      </a:lvl6pPr>
      <a:lvl7pPr marL="685800" algn="ctr" rtl="0" eaLnBrk="1" fontAlgn="base" hangingPunct="1">
        <a:spcBef>
          <a:spcPct val="0"/>
        </a:spcBef>
        <a:spcAft>
          <a:spcPct val="0"/>
        </a:spcAft>
        <a:defRPr kumimoji="1" sz="3300">
          <a:solidFill>
            <a:schemeClr val="tx2"/>
          </a:solidFill>
          <a:latin typeface="Arial" charset="0"/>
          <a:ea typeface="ＭＳ Ｐゴシック" pitchFamily="50" charset="-128"/>
        </a:defRPr>
      </a:lvl7pPr>
      <a:lvl8pPr marL="1028700" algn="ctr" rtl="0" eaLnBrk="1" fontAlgn="base" hangingPunct="1">
        <a:spcBef>
          <a:spcPct val="0"/>
        </a:spcBef>
        <a:spcAft>
          <a:spcPct val="0"/>
        </a:spcAft>
        <a:defRPr kumimoji="1" sz="3300">
          <a:solidFill>
            <a:schemeClr val="tx2"/>
          </a:solidFill>
          <a:latin typeface="Arial" charset="0"/>
          <a:ea typeface="ＭＳ Ｐゴシック" pitchFamily="50" charset="-128"/>
        </a:defRPr>
      </a:lvl8pPr>
      <a:lvl9pPr marL="1371600" algn="ctr" rtl="0" eaLnBrk="1" fontAlgn="base" hangingPunct="1">
        <a:spcBef>
          <a:spcPct val="0"/>
        </a:spcBef>
        <a:spcAft>
          <a:spcPct val="0"/>
        </a:spcAft>
        <a:defRPr kumimoji="1" sz="3300">
          <a:solidFill>
            <a:schemeClr val="tx2"/>
          </a:solidFill>
          <a:latin typeface="Arial" charset="0"/>
          <a:ea typeface="ＭＳ Ｐゴシック" pitchFamily="50" charset="-128"/>
        </a:defRPr>
      </a:lvl9pPr>
    </p:titleStyle>
    <p:bodyStyle>
      <a:lvl1pPr marL="257175" indent="-257175" algn="l" rtl="0" eaLnBrk="1" fontAlgn="base" hangingPunct="1">
        <a:spcBef>
          <a:spcPct val="20000"/>
        </a:spcBef>
        <a:spcAft>
          <a:spcPct val="0"/>
        </a:spcAft>
        <a:buChar char="•"/>
        <a:defRPr kumimoji="1" sz="24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a:solidFill>
            <a:schemeClr val="tx1"/>
          </a:solidFill>
          <a:latin typeface="+mn-lt"/>
          <a:ea typeface="+mn-ea"/>
        </a:defRPr>
      </a:lvl2pPr>
      <a:lvl3pPr marL="857250" indent="-171450" algn="l" rtl="0" eaLnBrk="1" fontAlgn="base" hangingPunct="1">
        <a:spcBef>
          <a:spcPct val="20000"/>
        </a:spcBef>
        <a:spcAft>
          <a:spcPct val="0"/>
        </a:spcAft>
        <a:buChar char="•"/>
        <a:defRPr kumimoji="1" sz="1800">
          <a:solidFill>
            <a:schemeClr val="tx1"/>
          </a:solidFill>
          <a:latin typeface="+mn-lt"/>
          <a:ea typeface="+mn-ea"/>
        </a:defRPr>
      </a:lvl3pPr>
      <a:lvl4pPr marL="1200150" indent="-171450" algn="l" rtl="0" eaLnBrk="1" fontAlgn="base" hangingPunct="1">
        <a:spcBef>
          <a:spcPct val="20000"/>
        </a:spcBef>
        <a:spcAft>
          <a:spcPct val="0"/>
        </a:spcAft>
        <a:buChar char="–"/>
        <a:defRPr kumimoji="1" sz="1500">
          <a:solidFill>
            <a:schemeClr val="tx1"/>
          </a:solidFill>
          <a:latin typeface="+mn-lt"/>
          <a:ea typeface="+mn-ea"/>
        </a:defRPr>
      </a:lvl4pPr>
      <a:lvl5pPr marL="1543050" indent="-171450" algn="l" rtl="0" eaLnBrk="1" fontAlgn="base" hangingPunct="1">
        <a:spcBef>
          <a:spcPct val="20000"/>
        </a:spcBef>
        <a:spcAft>
          <a:spcPct val="0"/>
        </a:spcAft>
        <a:buChar char="»"/>
        <a:defRPr kumimoji="1" sz="15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apache.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3000" dirty="0"/>
              <a:t>開発履歴のメタ情報を用いた</a:t>
            </a:r>
            <a:r>
              <a:rPr lang="en-US" altLang="ja-JP" sz="3000" dirty="0"/>
              <a:t/>
            </a:r>
            <a:br>
              <a:rPr lang="en-US" altLang="ja-JP" sz="3000" dirty="0"/>
            </a:br>
            <a:r>
              <a:rPr lang="ja-JP" altLang="en-US" sz="3000" dirty="0"/>
              <a:t>マージコンフリクトの解消支援手法</a:t>
            </a:r>
            <a:br>
              <a:rPr lang="ja-JP" altLang="en-US" sz="3000" dirty="0"/>
            </a:br>
            <a:endParaRPr lang="ja-JP" altLang="en-US" sz="3000" dirty="0"/>
          </a:p>
        </p:txBody>
      </p:sp>
      <p:sp>
        <p:nvSpPr>
          <p:cNvPr id="3" name="サブタイトル 2"/>
          <p:cNvSpPr>
            <a:spLocks noGrp="1"/>
          </p:cNvSpPr>
          <p:nvPr>
            <p:ph type="subTitle" idx="1"/>
          </p:nvPr>
        </p:nvSpPr>
        <p:spPr/>
        <p:txBody>
          <a:bodyPr/>
          <a:lstStyle/>
          <a:p>
            <a:endParaRPr lang="en-US" altLang="ja-JP" dirty="0" smtClean="0"/>
          </a:p>
          <a:p>
            <a:r>
              <a:rPr lang="ja-JP" altLang="en-US" dirty="0" smtClean="0"/>
              <a:t>井上研究室</a:t>
            </a:r>
            <a:endParaRPr lang="en-US" altLang="ja-JP" dirty="0" smtClean="0"/>
          </a:p>
          <a:p>
            <a:r>
              <a:rPr lang="ja-JP" altLang="en-US" dirty="0" smtClean="0"/>
              <a:t>白木</a:t>
            </a:r>
            <a:r>
              <a:rPr lang="ja-JP" altLang="en-US" dirty="0"/>
              <a:t>秀</a:t>
            </a:r>
            <a:r>
              <a:rPr lang="ja-JP" altLang="en-US" dirty="0" smtClean="0"/>
              <a:t>弥</a:t>
            </a:r>
            <a:endParaRPr lang="ja-JP" altLang="en-US" dirty="0"/>
          </a:p>
        </p:txBody>
      </p:sp>
      <p:sp>
        <p:nvSpPr>
          <p:cNvPr id="4" name="タイトル 1"/>
          <p:cNvSpPr>
            <a:spLocks noGrp="1"/>
          </p:cNvSpPr>
          <p:nvPr/>
        </p:nvSpPr>
        <p:spPr>
          <a:xfrm>
            <a:off x="1143000" y="1878211"/>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3300" dirty="0"/>
          </a:p>
        </p:txBody>
      </p:sp>
      <p:sp>
        <p:nvSpPr>
          <p:cNvPr id="5" name="サブタイトル 2"/>
          <p:cNvSpPr>
            <a:spLocks noGrp="1"/>
          </p:cNvSpPr>
          <p:nvPr/>
        </p:nvSpPr>
        <p:spPr>
          <a:xfrm>
            <a:off x="1143000" y="3737967"/>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endParaRPr lang="ja-JP" altLang="en-US" sz="1800" dirty="0"/>
          </a:p>
        </p:txBody>
      </p:sp>
    </p:spTree>
    <p:extLst>
      <p:ext uri="{BB962C8B-B14F-4D97-AF65-F5344CB8AC3E}">
        <p14:creationId xmlns:p14="http://schemas.microsoft.com/office/powerpoint/2010/main" val="11478306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テストの対象とするデータセット</a:t>
            </a:r>
            <a:endParaRPr kumimoji="1" lang="ja-JP" altLang="en-US" dirty="0"/>
          </a:p>
        </p:txBody>
      </p:sp>
      <p:sp>
        <p:nvSpPr>
          <p:cNvPr id="3" name="コンテンツ プレースホルダー 2"/>
          <p:cNvSpPr>
            <a:spLocks noGrp="1"/>
          </p:cNvSpPr>
          <p:nvPr>
            <p:ph idx="1"/>
          </p:nvPr>
        </p:nvSpPr>
        <p:spPr>
          <a:xfrm>
            <a:off x="457200" y="1655999"/>
            <a:ext cx="8218488" cy="852739"/>
          </a:xfrm>
        </p:spPr>
        <p:txBody>
          <a:bodyPr/>
          <a:lstStyle/>
          <a:p>
            <a:pPr marL="0" indent="0">
              <a:buNone/>
            </a:pPr>
            <a:r>
              <a:rPr lang="en-US" altLang="ja-JP" dirty="0" smtClean="0"/>
              <a:t>Apache</a:t>
            </a:r>
            <a:r>
              <a:rPr lang="ja-JP" altLang="en-US" dirty="0" smtClean="0"/>
              <a:t>ソフトウェア財団</a:t>
            </a:r>
            <a:r>
              <a:rPr lang="en-US" altLang="ja-JP" dirty="0" smtClean="0"/>
              <a:t>[</a:t>
            </a:r>
            <a:r>
              <a:rPr lang="en-US" altLang="ja-JP" dirty="0" smtClean="0"/>
              <a:t>4] </a:t>
            </a:r>
            <a:r>
              <a:rPr lang="ja-JP" altLang="en-US" dirty="0"/>
              <a:t>が公開している</a:t>
            </a:r>
            <a:r>
              <a:rPr lang="en-US" altLang="ja-JP" dirty="0"/>
              <a:t>OSS</a:t>
            </a:r>
            <a:r>
              <a:rPr lang="ja-JP" altLang="en-US" dirty="0"/>
              <a:t>の中から，</a:t>
            </a:r>
            <a:r>
              <a:rPr lang="en-US" altLang="ja-JP" dirty="0" smtClean="0"/>
              <a:t>Java</a:t>
            </a:r>
            <a:r>
              <a:rPr lang="ja-JP" altLang="en-US" dirty="0" smtClean="0"/>
              <a:t>プロジェクト</a:t>
            </a:r>
            <a:r>
              <a:rPr lang="en-US" altLang="ja-JP" dirty="0"/>
              <a:t>20</a:t>
            </a:r>
            <a:r>
              <a:rPr lang="ja-JP" altLang="en-US" dirty="0"/>
              <a:t>個を対象</a:t>
            </a:r>
            <a:r>
              <a:rPr lang="ja-JP" altLang="en-US" dirty="0" smtClean="0"/>
              <a:t>にテスト</a:t>
            </a:r>
            <a:r>
              <a:rPr lang="ja-JP" altLang="en-US" dirty="0" smtClean="0"/>
              <a:t>を行った．</a:t>
            </a:r>
            <a:endParaRPr lang="en-US" altLang="ja-JP" dirty="0" smtClean="0"/>
          </a:p>
          <a:p>
            <a:pPr marL="0" indent="0">
              <a:buNone/>
            </a:pPr>
            <a:r>
              <a:rPr lang="ja-JP" altLang="en-US" dirty="0"/>
              <a:t>以下</a:t>
            </a:r>
            <a:r>
              <a:rPr lang="ja-JP" altLang="en-US" dirty="0" smtClean="0"/>
              <a:t>に，対象としたプロジェクトとその開発履歴から取得したマージコンフリクトの件数を示す．</a:t>
            </a:r>
            <a:endParaRPr lang="en-US" altLang="ja-JP" sz="1800" dirty="0" smtClean="0"/>
          </a:p>
          <a:p>
            <a:pPr marL="300038" lvl="1" indent="0">
              <a:lnSpc>
                <a:spcPct val="150000"/>
              </a:lnSpc>
              <a:buNone/>
            </a:pPr>
            <a:endParaRPr lang="en-US" altLang="ja-JP" sz="1800" dirty="0" smtClean="0"/>
          </a:p>
          <a:p>
            <a:pPr marL="300038" lvl="1" indent="0">
              <a:lnSpc>
                <a:spcPct val="150000"/>
              </a:lnSpc>
              <a:buNone/>
            </a:pPr>
            <a:endParaRPr lang="en-US" altLang="ja-JP" sz="1700" dirty="0"/>
          </a:p>
          <a:p>
            <a:pPr marL="300038" lvl="1" indent="0">
              <a:lnSpc>
                <a:spcPct val="150000"/>
              </a:lnSpc>
              <a:buNone/>
            </a:pPr>
            <a:endParaRPr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5" name="テキスト ボックス 4"/>
          <p:cNvSpPr txBox="1"/>
          <p:nvPr/>
        </p:nvSpPr>
        <p:spPr>
          <a:xfrm>
            <a:off x="1529862" y="6394178"/>
            <a:ext cx="6867769" cy="230832"/>
          </a:xfrm>
          <a:prstGeom prst="rect">
            <a:avLst/>
          </a:prstGeom>
          <a:solidFill>
            <a:srgbClr val="FFFFCC"/>
          </a:solidFill>
        </p:spPr>
        <p:txBody>
          <a:bodyPr wrap="square" rtlCol="0">
            <a:spAutoFit/>
          </a:bodyPr>
          <a:lstStyle/>
          <a:p>
            <a:r>
              <a:rPr lang="en-US" altLang="ja-JP" sz="900" dirty="0" smtClean="0"/>
              <a:t>[4</a:t>
            </a:r>
            <a:r>
              <a:rPr lang="en-US" altLang="ja-JP" sz="900" smtClean="0"/>
              <a:t>] Apache</a:t>
            </a:r>
            <a:r>
              <a:rPr lang="ja-JP" altLang="en-US" sz="900" dirty="0"/>
              <a:t>ソフトウェア</a:t>
            </a:r>
            <a:r>
              <a:rPr lang="ja-JP" altLang="en-US" sz="900" dirty="0" smtClean="0"/>
              <a:t>財団 </a:t>
            </a:r>
            <a:r>
              <a:rPr lang="en-US" altLang="ja-JP" sz="900" dirty="0">
                <a:hlinkClick r:id="rId3"/>
              </a:rPr>
              <a:t>https</a:t>
            </a:r>
            <a:r>
              <a:rPr lang="en-US" altLang="ja-JP" sz="900">
                <a:hlinkClick r:id="rId3"/>
              </a:rPr>
              <a:t>://</a:t>
            </a:r>
            <a:r>
              <a:rPr lang="en-US" altLang="ja-JP" sz="900" smtClean="0">
                <a:hlinkClick r:id="rId3"/>
              </a:rPr>
              <a:t>www.apache.org</a:t>
            </a:r>
            <a:r>
              <a:rPr lang="en-US" altLang="ja-JP" sz="900" dirty="0">
                <a:hlinkClick r:id="rId3"/>
              </a:rPr>
              <a:t>/</a:t>
            </a:r>
            <a:endParaRPr lang="ja-JP" altLang="en-US" sz="900" dirty="0"/>
          </a:p>
        </p:txBody>
      </p:sp>
      <p:graphicFrame>
        <p:nvGraphicFramePr>
          <p:cNvPr id="6" name="コンテンツ プレースホルダー 4"/>
          <p:cNvGraphicFramePr>
            <a:graphicFrameLocks/>
          </p:cNvGraphicFramePr>
          <p:nvPr>
            <p:extLst>
              <p:ext uri="{D42A27DB-BD31-4B8C-83A1-F6EECF244321}">
                <p14:modId xmlns:p14="http://schemas.microsoft.com/office/powerpoint/2010/main" val="2090674132"/>
              </p:ext>
            </p:extLst>
          </p:nvPr>
        </p:nvGraphicFramePr>
        <p:xfrm>
          <a:off x="918307" y="3336309"/>
          <a:ext cx="3502172" cy="2997200"/>
        </p:xfrm>
        <a:graphic>
          <a:graphicData uri="http://schemas.openxmlformats.org/drawingml/2006/table">
            <a:tbl>
              <a:tblPr bandRow="1">
                <a:tableStyleId>{5C22544A-7EE6-4342-B048-85BDC9FD1C3A}</a:tableStyleId>
              </a:tblPr>
              <a:tblGrid>
                <a:gridCol w="1751086">
                  <a:extLst>
                    <a:ext uri="{9D8B030D-6E8A-4147-A177-3AD203B41FA5}">
                      <a16:colId xmlns:a16="http://schemas.microsoft.com/office/drawing/2014/main" val="3049466580"/>
                    </a:ext>
                  </a:extLst>
                </a:gridCol>
                <a:gridCol w="1751086">
                  <a:extLst>
                    <a:ext uri="{9D8B030D-6E8A-4147-A177-3AD203B41FA5}">
                      <a16:colId xmlns:a16="http://schemas.microsoft.com/office/drawing/2014/main" val="460469064"/>
                    </a:ext>
                  </a:extLst>
                </a:gridCol>
              </a:tblGrid>
              <a:tr h="274320">
                <a:tc>
                  <a:txBody>
                    <a:bodyPr/>
                    <a:lstStyle/>
                    <a:p>
                      <a:endParaRPr kumimoji="1" lang="ja-JP" altLang="en-US" sz="18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dirty="0" smtClean="0">
                          <a:solidFill>
                            <a:schemeClr val="tx1"/>
                          </a:solidFill>
                        </a:rPr>
                        <a:t>マージコンフリクトの</a:t>
                      </a:r>
                      <a:endParaRPr kumimoji="1" lang="en-US" altLang="ja-JP" sz="1400" dirty="0" smtClean="0">
                        <a:solidFill>
                          <a:schemeClr val="tx1"/>
                        </a:solidFill>
                      </a:endParaRPr>
                    </a:p>
                    <a:p>
                      <a:pPr algn="ctr"/>
                      <a:r>
                        <a:rPr kumimoji="1" lang="ja-JP" altLang="en-US" sz="1400" dirty="0" smtClean="0">
                          <a:solidFill>
                            <a:schemeClr val="tx1"/>
                          </a:solidFill>
                        </a:rPr>
                        <a:t>発生件数</a:t>
                      </a:r>
                      <a:endParaRPr kumimoji="1" lang="ja-JP" altLang="en-US" sz="14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0552018"/>
                  </a:ext>
                </a:extLst>
              </a:tr>
              <a:tr h="187643">
                <a:tc>
                  <a:txBody>
                    <a:bodyPr/>
                    <a:lstStyle/>
                    <a:p>
                      <a:pPr lvl="0" algn="l" fontAlgn="ctr"/>
                      <a:r>
                        <a:rPr lang="en-US" sz="1600" b="0" i="0" u="none" strike="noStrike" dirty="0" err="1">
                          <a:solidFill>
                            <a:srgbClr val="000000"/>
                          </a:solidFill>
                          <a:effectLst/>
                          <a:latin typeface="游ゴシック" panose="020B0400000000000000" pitchFamily="50" charset="-128"/>
                          <a:ea typeface="游ゴシック" panose="020B0400000000000000" pitchFamily="50" charset="-128"/>
                        </a:rPr>
                        <a:t>cassandra</a:t>
                      </a:r>
                      <a:endParaRPr 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13,132</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85632452"/>
                  </a:ext>
                </a:extLst>
              </a:tr>
              <a:tr h="187643">
                <a:tc>
                  <a:txBody>
                    <a:bodyPr/>
                    <a:lstStyle/>
                    <a:p>
                      <a:pPr lvl="0"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hive</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4,809</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76410720"/>
                  </a:ext>
                </a:extLst>
              </a:tr>
              <a:tr h="187643">
                <a:tc>
                  <a:txBody>
                    <a:bodyPr/>
                    <a:lstStyle/>
                    <a:p>
                      <a:pPr lvl="0" algn="l" fontAlgn="ctr"/>
                      <a:r>
                        <a:rPr lang="en-US" sz="1600" b="0" i="0" u="none" strike="noStrike" dirty="0" err="1">
                          <a:solidFill>
                            <a:srgbClr val="000000"/>
                          </a:solidFill>
                          <a:effectLst/>
                          <a:latin typeface="游ゴシック" panose="020B0400000000000000" pitchFamily="50" charset="-128"/>
                          <a:ea typeface="游ゴシック" panose="020B0400000000000000" pitchFamily="50" charset="-128"/>
                        </a:rPr>
                        <a:t>flink</a:t>
                      </a:r>
                      <a:endParaRPr 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2,152</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46568067"/>
                  </a:ext>
                </a:extLst>
              </a:tr>
              <a:tr h="187643">
                <a:tc>
                  <a:txBody>
                    <a:bodyPr/>
                    <a:lstStyle/>
                    <a:p>
                      <a:pPr lvl="0"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ignite</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1,703</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730676"/>
                  </a:ext>
                </a:extLst>
              </a:tr>
              <a:tr h="187643">
                <a:tc>
                  <a:txBody>
                    <a:bodyPr/>
                    <a:lstStyle/>
                    <a:p>
                      <a:pPr lvl="0" algn="l" fontAlgn="ctr"/>
                      <a:r>
                        <a:rPr lang="en-US" sz="1600" b="0" i="0" u="none" strike="noStrike" dirty="0" err="1">
                          <a:solidFill>
                            <a:srgbClr val="000000"/>
                          </a:solidFill>
                          <a:effectLst/>
                          <a:latin typeface="游ゴシック" panose="020B0400000000000000" pitchFamily="50" charset="-128"/>
                          <a:ea typeface="游ゴシック" panose="020B0400000000000000" pitchFamily="50" charset="-128"/>
                        </a:rPr>
                        <a:t>lucene-solr</a:t>
                      </a:r>
                      <a:endParaRPr 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1,606</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6095534"/>
                  </a:ext>
                </a:extLst>
              </a:tr>
              <a:tr h="187643">
                <a:tc>
                  <a:txBody>
                    <a:bodyPr/>
                    <a:lstStyle/>
                    <a:p>
                      <a:pPr lvl="0"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beam</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981</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63063963"/>
                  </a:ext>
                </a:extLst>
              </a:tr>
              <a:tr h="187643">
                <a:tc>
                  <a:txBody>
                    <a:bodyPr/>
                    <a:lstStyle/>
                    <a:p>
                      <a:pPr lvl="0" algn="l" fontAlgn="ctr"/>
                      <a:r>
                        <a:rPr lang="en-US" sz="1600" b="0" i="0" u="none" strike="noStrike" dirty="0" err="1">
                          <a:solidFill>
                            <a:srgbClr val="000000"/>
                          </a:solidFill>
                          <a:effectLst/>
                          <a:latin typeface="游ゴシック" panose="020B0400000000000000" pitchFamily="50" charset="-128"/>
                          <a:ea typeface="游ゴシック" panose="020B0400000000000000" pitchFamily="50" charset="-128"/>
                        </a:rPr>
                        <a:t>cordova</a:t>
                      </a: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-android</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700</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0814302"/>
                  </a:ext>
                </a:extLst>
              </a:tr>
              <a:tr h="187643">
                <a:tc>
                  <a:txBody>
                    <a:bodyPr/>
                    <a:lstStyle/>
                    <a:p>
                      <a:pPr lvl="0" algn="l" fontAlgn="ctr"/>
                      <a:r>
                        <a:rPr lang="en-US" sz="1600" b="0" i="0" u="none" strike="noStrike" dirty="0" err="1">
                          <a:solidFill>
                            <a:srgbClr val="000000"/>
                          </a:solidFill>
                          <a:effectLst/>
                          <a:latin typeface="游ゴシック" panose="020B0400000000000000" pitchFamily="50" charset="-128"/>
                          <a:ea typeface="游ゴシック" panose="020B0400000000000000" pitchFamily="50" charset="-128"/>
                        </a:rPr>
                        <a:t>nifi</a:t>
                      </a:r>
                      <a:endParaRPr 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591</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0032416"/>
                  </a:ext>
                </a:extLst>
              </a:tr>
              <a:tr h="187643">
                <a:tc>
                  <a:txBody>
                    <a:bodyPr/>
                    <a:lstStyle/>
                    <a:p>
                      <a:pPr lvl="0" algn="l" fontAlgn="ctr"/>
                      <a:r>
                        <a:rPr lang="en-US" sz="1600" b="0" i="0" u="none" strike="noStrike" dirty="0" err="1">
                          <a:solidFill>
                            <a:srgbClr val="000000"/>
                          </a:solidFill>
                          <a:effectLst/>
                          <a:latin typeface="游ゴシック" panose="020B0400000000000000" pitchFamily="50" charset="-128"/>
                          <a:ea typeface="游ゴシック" panose="020B0400000000000000" pitchFamily="50" charset="-128"/>
                        </a:rPr>
                        <a:t>nutch</a:t>
                      </a:r>
                      <a:endParaRPr 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442</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0820750"/>
                  </a:ext>
                </a:extLst>
              </a:tr>
              <a:tr h="187643">
                <a:tc>
                  <a:txBody>
                    <a:bodyPr/>
                    <a:lstStyle/>
                    <a:p>
                      <a:pPr lvl="0"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geode</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427</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40738895"/>
                  </a:ext>
                </a:extLst>
              </a:tr>
            </a:tbl>
          </a:graphicData>
        </a:graphic>
      </p:graphicFrame>
      <p:graphicFrame>
        <p:nvGraphicFramePr>
          <p:cNvPr id="7" name="コンテンツ プレースホルダー 4"/>
          <p:cNvGraphicFramePr>
            <a:graphicFrameLocks/>
          </p:cNvGraphicFramePr>
          <p:nvPr>
            <p:extLst>
              <p:ext uri="{D42A27DB-BD31-4B8C-83A1-F6EECF244321}">
                <p14:modId xmlns:p14="http://schemas.microsoft.com/office/powerpoint/2010/main" val="4218084148"/>
              </p:ext>
            </p:extLst>
          </p:nvPr>
        </p:nvGraphicFramePr>
        <p:xfrm>
          <a:off x="4656093" y="3336309"/>
          <a:ext cx="3507688" cy="2997200"/>
        </p:xfrm>
        <a:graphic>
          <a:graphicData uri="http://schemas.openxmlformats.org/drawingml/2006/table">
            <a:tbl>
              <a:tblPr bandRow="1">
                <a:tableStyleId>{5C22544A-7EE6-4342-B048-85BDC9FD1C3A}</a:tableStyleId>
              </a:tblPr>
              <a:tblGrid>
                <a:gridCol w="1753844">
                  <a:extLst>
                    <a:ext uri="{9D8B030D-6E8A-4147-A177-3AD203B41FA5}">
                      <a16:colId xmlns:a16="http://schemas.microsoft.com/office/drawing/2014/main" val="3049466580"/>
                    </a:ext>
                  </a:extLst>
                </a:gridCol>
                <a:gridCol w="1753844">
                  <a:extLst>
                    <a:ext uri="{9D8B030D-6E8A-4147-A177-3AD203B41FA5}">
                      <a16:colId xmlns:a16="http://schemas.microsoft.com/office/drawing/2014/main" val="460469064"/>
                    </a:ext>
                  </a:extLst>
                </a:gridCol>
              </a:tblGrid>
              <a:tr h="274320">
                <a:tc>
                  <a:txBody>
                    <a:bodyPr/>
                    <a:lstStyle/>
                    <a:p>
                      <a:endParaRPr kumimoji="1" lang="ja-JP" altLang="en-US" sz="18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dirty="0" smtClean="0">
                          <a:solidFill>
                            <a:schemeClr val="tx1"/>
                          </a:solidFill>
                        </a:rPr>
                        <a:t>マージコンフリクトの</a:t>
                      </a:r>
                      <a:r>
                        <a:rPr kumimoji="1" lang="en-US" altLang="ja-JP" sz="1400" dirty="0" smtClean="0">
                          <a:solidFill>
                            <a:schemeClr val="tx1"/>
                          </a:solidFill>
                        </a:rPr>
                        <a:t/>
                      </a:r>
                      <a:br>
                        <a:rPr kumimoji="1" lang="en-US" altLang="ja-JP" sz="1400" dirty="0" smtClean="0">
                          <a:solidFill>
                            <a:schemeClr val="tx1"/>
                          </a:solidFill>
                        </a:rPr>
                      </a:br>
                      <a:r>
                        <a:rPr kumimoji="1" lang="ja-JP" altLang="en-US" sz="1400" dirty="0" smtClean="0">
                          <a:solidFill>
                            <a:schemeClr val="tx1"/>
                          </a:solidFill>
                        </a:rPr>
                        <a:t>発生件数</a:t>
                      </a:r>
                      <a:endParaRPr kumimoji="1" lang="ja-JP" altLang="en-US" sz="18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0552018"/>
                  </a:ext>
                </a:extLst>
              </a:tr>
              <a:tr h="187643">
                <a:tc>
                  <a:txBody>
                    <a:bodyPr/>
                    <a:lstStyle/>
                    <a:p>
                      <a:pPr algn="l" fontAlgn="ctr"/>
                      <a:r>
                        <a:rPr lang="en-US" sz="1600" b="0" i="0" u="none" strike="noStrike" dirty="0" err="1">
                          <a:solidFill>
                            <a:srgbClr val="000000"/>
                          </a:solidFill>
                          <a:effectLst/>
                          <a:latin typeface="游ゴシック" panose="020B0400000000000000" pitchFamily="50" charset="-128"/>
                          <a:ea typeface="游ゴシック" panose="020B0400000000000000" pitchFamily="50" charset="-128"/>
                        </a:rPr>
                        <a:t>dubbo</a:t>
                      </a:r>
                      <a:endParaRPr 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426</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76410720"/>
                  </a:ext>
                </a:extLst>
              </a:tr>
              <a:tr h="187643">
                <a:tc>
                  <a:txBody>
                    <a:bodyPr/>
                    <a:lstStyle/>
                    <a:p>
                      <a:pPr algn="l" fontAlgn="ctr"/>
                      <a:r>
                        <a:rPr lang="en-US" sz="1600" b="0" i="0" u="none" strike="noStrike">
                          <a:solidFill>
                            <a:srgbClr val="000000"/>
                          </a:solidFill>
                          <a:effectLst/>
                          <a:latin typeface="游ゴシック" panose="020B0400000000000000" pitchFamily="50" charset="-128"/>
                          <a:ea typeface="游ゴシック" panose="020B0400000000000000" pitchFamily="50" charset="-128"/>
                        </a:rPr>
                        <a:t>jmeter</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394</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46568067"/>
                  </a:ext>
                </a:extLst>
              </a:tr>
              <a:tr h="187643">
                <a:tc>
                  <a:txBody>
                    <a:bodyPr/>
                    <a:lstStyle/>
                    <a:p>
                      <a:pPr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groovy</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294</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730676"/>
                  </a:ext>
                </a:extLst>
              </a:tr>
              <a:tr h="187643">
                <a:tc>
                  <a:txBody>
                    <a:bodyPr/>
                    <a:lstStyle/>
                    <a:p>
                      <a:pPr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curator</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255</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8259362"/>
                  </a:ext>
                </a:extLst>
              </a:tr>
              <a:tr h="187643">
                <a:tc>
                  <a:txBody>
                    <a:bodyPr/>
                    <a:lstStyle/>
                    <a:p>
                      <a:pPr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maven</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a:solidFill>
                            <a:srgbClr val="000000"/>
                          </a:solidFill>
                          <a:effectLst/>
                          <a:latin typeface="游ゴシック" panose="020B0400000000000000" pitchFamily="50" charset="-128"/>
                          <a:ea typeface="游ゴシック" panose="020B0400000000000000" pitchFamily="50" charset="-128"/>
                        </a:rPr>
                        <a:t>248</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6095534"/>
                  </a:ext>
                </a:extLst>
              </a:tr>
              <a:tr h="187643">
                <a:tc>
                  <a:txBody>
                    <a:bodyPr/>
                    <a:lstStyle/>
                    <a:p>
                      <a:pPr algn="l" fontAlgn="ctr"/>
                      <a:r>
                        <a:rPr lang="en-US" sz="1600" b="0" i="0" u="none" strike="noStrike">
                          <a:solidFill>
                            <a:srgbClr val="000000"/>
                          </a:solidFill>
                          <a:effectLst/>
                          <a:latin typeface="游ゴシック" panose="020B0400000000000000" pitchFamily="50" charset="-128"/>
                          <a:ea typeface="游ゴシック" panose="020B0400000000000000" pitchFamily="50" charset="-128"/>
                        </a:rPr>
                        <a:t>hbase</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108</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63063963"/>
                  </a:ext>
                </a:extLst>
              </a:tr>
              <a:tr h="187643">
                <a:tc>
                  <a:txBody>
                    <a:bodyPr/>
                    <a:lstStyle/>
                    <a:p>
                      <a:pPr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mahout</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105</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0814302"/>
                  </a:ext>
                </a:extLst>
              </a:tr>
              <a:tr h="187643">
                <a:tc>
                  <a:txBody>
                    <a:bodyPr/>
                    <a:lstStyle/>
                    <a:p>
                      <a:pPr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incubator-heron</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56</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0032416"/>
                  </a:ext>
                </a:extLst>
              </a:tr>
              <a:tr h="187643">
                <a:tc>
                  <a:txBody>
                    <a:bodyPr/>
                    <a:lstStyle/>
                    <a:p>
                      <a:pPr algn="l" fontAlgn="ctr"/>
                      <a:r>
                        <a:rPr lang="en-US" sz="1600" b="0" i="0" u="none" strike="noStrike" dirty="0" err="1">
                          <a:solidFill>
                            <a:srgbClr val="000000"/>
                          </a:solidFill>
                          <a:effectLst/>
                          <a:latin typeface="游ゴシック" panose="020B0400000000000000" pitchFamily="50" charset="-128"/>
                          <a:ea typeface="游ゴシック" panose="020B0400000000000000" pitchFamily="50" charset="-128"/>
                        </a:rPr>
                        <a:t>rocketmq</a:t>
                      </a:r>
                      <a:endParaRPr 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46</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60820750"/>
                  </a:ext>
                </a:extLst>
              </a:tr>
              <a:tr h="187643">
                <a:tc>
                  <a:txBody>
                    <a:bodyPr/>
                    <a:lstStyle/>
                    <a:p>
                      <a:pPr algn="l" fontAlgn="ctr"/>
                      <a:r>
                        <a:rPr lang="en-US" sz="1600" b="0" i="0" u="none" strike="noStrike" dirty="0">
                          <a:solidFill>
                            <a:srgbClr val="000000"/>
                          </a:solidFill>
                          <a:effectLst/>
                          <a:latin typeface="游ゴシック" panose="020B0400000000000000" pitchFamily="50" charset="-128"/>
                          <a:ea typeface="游ゴシック" panose="020B0400000000000000" pitchFamily="50" charset="-128"/>
                        </a:rPr>
                        <a:t>camel</a:t>
                      </a:r>
                    </a:p>
                  </a:txBody>
                  <a:tcPr marL="7200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rPr>
                        <a:t>37</a:t>
                      </a:r>
                    </a:p>
                  </a:txBody>
                  <a:tcPr marL="6350" marR="7200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40738895"/>
                  </a:ext>
                </a:extLst>
              </a:tr>
            </a:tbl>
          </a:graphicData>
        </a:graphic>
      </p:graphicFrame>
    </p:spTree>
    <p:extLst>
      <p:ext uri="{BB962C8B-B14F-4D97-AF65-F5344CB8AC3E}">
        <p14:creationId xmlns:p14="http://schemas.microsoft.com/office/powerpoint/2010/main" val="21497782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リサーチ</a:t>
            </a:r>
            <a:r>
              <a:rPr lang="ja-JP" altLang="en-US" dirty="0"/>
              <a:t>クエスチョン</a:t>
            </a:r>
            <a:endParaRPr kumimoji="1" lang="ja-JP" altLang="en-US" dirty="0"/>
          </a:p>
        </p:txBody>
      </p:sp>
      <p:sp>
        <p:nvSpPr>
          <p:cNvPr id="3" name="コンテンツ プレースホルダー 2"/>
          <p:cNvSpPr>
            <a:spLocks noGrp="1"/>
          </p:cNvSpPr>
          <p:nvPr>
            <p:ph idx="1"/>
          </p:nvPr>
        </p:nvSpPr>
        <p:spPr>
          <a:xfrm>
            <a:off x="457200" y="1656000"/>
            <a:ext cx="8218488" cy="3394472"/>
          </a:xfrm>
        </p:spPr>
        <p:txBody>
          <a:bodyPr/>
          <a:lstStyle/>
          <a:p>
            <a:pPr marL="0" indent="0">
              <a:buNone/>
            </a:pPr>
            <a:r>
              <a:rPr lang="ja-JP" altLang="en-US" dirty="0" smtClean="0"/>
              <a:t>作成</a:t>
            </a:r>
            <a:r>
              <a:rPr lang="ja-JP" altLang="en-US" dirty="0"/>
              <a:t>したモデルに対して，以下の観点から評価を</a:t>
            </a:r>
            <a:r>
              <a:rPr lang="ja-JP" altLang="en-US" dirty="0" smtClean="0"/>
              <a:t>行う</a:t>
            </a:r>
            <a:endParaRPr lang="en-US" altLang="ja-JP" dirty="0" smtClean="0"/>
          </a:p>
          <a:p>
            <a:pPr marL="0" indent="0">
              <a:buNone/>
            </a:pPr>
            <a:endParaRPr lang="en-US" altLang="ja-JP" dirty="0"/>
          </a:p>
          <a:p>
            <a:pPr marL="0" indent="0">
              <a:lnSpc>
                <a:spcPct val="150000"/>
              </a:lnSpc>
              <a:buNone/>
            </a:pPr>
            <a:r>
              <a:rPr lang="en-US" altLang="ja-JP" dirty="0"/>
              <a:t>RQ1 : 	</a:t>
            </a:r>
            <a:r>
              <a:rPr lang="ja-JP" altLang="en-US" dirty="0"/>
              <a:t>メタ情報によるマージコンフリクトの解消方法の判定は，</a:t>
            </a:r>
            <a:endParaRPr lang="en-US" altLang="ja-JP" dirty="0"/>
          </a:p>
          <a:p>
            <a:pPr marL="0" indent="0">
              <a:lnSpc>
                <a:spcPct val="150000"/>
              </a:lnSpc>
              <a:buNone/>
            </a:pPr>
            <a:r>
              <a:rPr lang="en-US" altLang="ja-JP" dirty="0"/>
              <a:t>	</a:t>
            </a:r>
            <a:r>
              <a:rPr lang="ja-JP" altLang="en-US" dirty="0"/>
              <a:t>どれくらいの精度がある</a:t>
            </a:r>
            <a:r>
              <a:rPr lang="ja-JP" altLang="en-US" dirty="0" smtClean="0"/>
              <a:t>か？</a:t>
            </a:r>
            <a:endParaRPr lang="en-US" altLang="ja-JP" sz="1000" dirty="0"/>
          </a:p>
          <a:p>
            <a:pPr marL="0" indent="0">
              <a:lnSpc>
                <a:spcPct val="150000"/>
              </a:lnSpc>
              <a:buNone/>
            </a:pPr>
            <a:r>
              <a:rPr lang="en-US" altLang="ja-JP" dirty="0"/>
              <a:t>RQ2 : </a:t>
            </a:r>
            <a:r>
              <a:rPr lang="en-US" altLang="ja-JP" dirty="0" smtClean="0"/>
              <a:t>	</a:t>
            </a:r>
            <a:r>
              <a:rPr lang="ja-JP" altLang="en-US" dirty="0" smtClean="0"/>
              <a:t>どの</a:t>
            </a:r>
            <a:r>
              <a:rPr lang="ja-JP" altLang="en-US" dirty="0"/>
              <a:t>ようなメタ情報が，判定に寄与している</a:t>
            </a:r>
            <a:r>
              <a:rPr lang="ja-JP" altLang="en-US" dirty="0" smtClean="0"/>
              <a:t>か？</a:t>
            </a:r>
            <a:endParaRPr lang="en-US" altLang="ja-JP" sz="1000" dirty="0"/>
          </a:p>
          <a:p>
            <a:pPr marL="0" indent="0">
              <a:lnSpc>
                <a:spcPct val="150000"/>
              </a:lnSpc>
              <a:buNone/>
            </a:pPr>
            <a:r>
              <a:rPr lang="en-US" altLang="ja-JP" dirty="0" smtClean="0"/>
              <a:t>RQ3 </a:t>
            </a:r>
            <a:r>
              <a:rPr lang="en-US" altLang="ja-JP" dirty="0"/>
              <a:t>: </a:t>
            </a:r>
            <a:r>
              <a:rPr lang="en-US" altLang="ja-JP" dirty="0" smtClean="0"/>
              <a:t>	</a:t>
            </a:r>
            <a:r>
              <a:rPr lang="ja-JP" altLang="en-US" dirty="0" smtClean="0"/>
              <a:t>複数のプロジェクトを混合してモデルを作成した場合，</a:t>
            </a:r>
            <a:r>
              <a:rPr lang="en-US" altLang="ja-JP" dirty="0" smtClean="0"/>
              <a:t/>
            </a:r>
            <a:br>
              <a:rPr lang="en-US" altLang="ja-JP" dirty="0" smtClean="0"/>
            </a:br>
            <a:r>
              <a:rPr lang="en-US" altLang="ja-JP" dirty="0" smtClean="0"/>
              <a:t>	</a:t>
            </a:r>
            <a:r>
              <a:rPr lang="ja-JP" altLang="en-US" dirty="0" smtClean="0"/>
              <a:t>テストの結果はどのようになる</a:t>
            </a:r>
            <a:r>
              <a:rPr lang="ja-JP" altLang="en-US" dirty="0" smtClean="0"/>
              <a:t>か？</a:t>
            </a:r>
            <a:endParaRPr lang="en-US" altLang="ja-JP" dirty="0"/>
          </a:p>
          <a:p>
            <a:pPr marL="0" indent="0">
              <a:buNone/>
            </a:pPr>
            <a:endParaRPr lang="en-US" altLang="ja-JP" dirty="0"/>
          </a:p>
          <a:p>
            <a:pPr marL="0" indent="0">
              <a:buNone/>
            </a:pPr>
            <a:endParaRPr lang="en-US" altLang="ja-JP" dirty="0" smtClean="0"/>
          </a:p>
          <a:p>
            <a:pPr marL="0" indent="0">
              <a:buNone/>
            </a:pPr>
            <a:endParaRPr lang="en-US" altLang="ja-JP" sz="9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Tree>
    <p:extLst>
      <p:ext uri="{BB962C8B-B14F-4D97-AF65-F5344CB8AC3E}">
        <p14:creationId xmlns:p14="http://schemas.microsoft.com/office/powerpoint/2010/main" val="27347670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RQ1 : </a:t>
            </a:r>
            <a:r>
              <a:rPr kumimoji="1" lang="ja-JP" altLang="en-US" dirty="0" smtClean="0"/>
              <a:t>モデルの正答率</a:t>
            </a:r>
            <a:endParaRPr kumimoji="1" lang="ja-JP" altLang="en-US" dirty="0"/>
          </a:p>
        </p:txBody>
      </p:sp>
      <p:sp>
        <p:nvSpPr>
          <p:cNvPr id="3" name="コンテンツ プレースホルダー 2"/>
          <p:cNvSpPr>
            <a:spLocks noGrp="1"/>
          </p:cNvSpPr>
          <p:nvPr>
            <p:ph idx="1"/>
          </p:nvPr>
        </p:nvSpPr>
        <p:spPr>
          <a:xfrm>
            <a:off x="492369" y="1656000"/>
            <a:ext cx="8218488" cy="3531394"/>
          </a:xfrm>
        </p:spPr>
        <p:txBody>
          <a:bodyPr/>
          <a:lstStyle/>
          <a:p>
            <a:pPr marL="0" indent="0">
              <a:buNone/>
            </a:pPr>
            <a:r>
              <a:rPr lang="ja-JP" altLang="en-US" dirty="0"/>
              <a:t>プロジェクト</a:t>
            </a:r>
            <a:r>
              <a:rPr lang="ja-JP" altLang="en-US" dirty="0" smtClean="0"/>
              <a:t>ごとに</a:t>
            </a:r>
            <a:r>
              <a:rPr lang="ja-JP" altLang="en-US" dirty="0" smtClean="0"/>
              <a:t>，マージコンフリクトのデータを</a:t>
            </a:r>
            <a:r>
              <a:rPr lang="en-US" altLang="ja-JP" dirty="0" smtClean="0"/>
              <a:t>5</a:t>
            </a:r>
            <a:r>
              <a:rPr lang="ja-JP" altLang="en-US" dirty="0" smtClean="0"/>
              <a:t>分割し、</a:t>
            </a:r>
            <a:r>
              <a:rPr lang="en-US" altLang="ja-JP" dirty="0" smtClean="0"/>
              <a:t/>
            </a:r>
            <a:br>
              <a:rPr lang="en-US" altLang="ja-JP" dirty="0" smtClean="0"/>
            </a:br>
            <a:r>
              <a:rPr lang="ja-JP" altLang="en-US" dirty="0" smtClean="0"/>
              <a:t>交差</a:t>
            </a:r>
            <a:r>
              <a:rPr lang="ja-JP" altLang="en-US" dirty="0" smtClean="0"/>
              <a:t>検証を行った結果の正答率</a:t>
            </a:r>
            <a:r>
              <a:rPr lang="ja-JP" altLang="en-US" dirty="0"/>
              <a:t>は</a:t>
            </a:r>
            <a:r>
              <a:rPr lang="ja-JP" altLang="en-US" dirty="0" smtClean="0"/>
              <a:t>，以下</a:t>
            </a:r>
            <a:r>
              <a:rPr lang="ja-JP" altLang="en-US" dirty="0" smtClean="0"/>
              <a:t>の通りである</a:t>
            </a:r>
            <a:endParaRPr lang="en-US" altLang="ja-JP" dirty="0" smtClean="0"/>
          </a:p>
          <a:p>
            <a:pPr>
              <a:buFont typeface="Wingdings" panose="05000000000000000000" pitchFamily="2" charset="2"/>
              <a:buChar char="Ø"/>
            </a:pPr>
            <a:r>
              <a:rPr lang="ja-JP" altLang="en-US" dirty="0" smtClean="0"/>
              <a:t>正答率は，平均で</a:t>
            </a:r>
            <a:r>
              <a:rPr lang="en-US" altLang="ja-JP" dirty="0" smtClean="0"/>
              <a:t>66.41%</a:t>
            </a:r>
            <a:r>
              <a:rPr lang="ja-JP" altLang="en-US" dirty="0" err="1" smtClean="0"/>
              <a:t>，</a:t>
            </a:r>
            <a:r>
              <a:rPr lang="ja-JP" altLang="en-US" dirty="0" smtClean="0"/>
              <a:t>最大で</a:t>
            </a:r>
            <a:r>
              <a:rPr lang="en-US" altLang="ja-JP" dirty="0" smtClean="0"/>
              <a:t>94.43%</a:t>
            </a:r>
            <a:r>
              <a:rPr lang="ja-JP" altLang="en-US" dirty="0" smtClean="0"/>
              <a:t>であった</a:t>
            </a:r>
            <a:endParaRPr lang="en-US" altLang="ja-JP" dirty="0" smtClean="0"/>
          </a:p>
          <a:p>
            <a:pPr>
              <a:buFont typeface="Wingdings" panose="05000000000000000000" pitchFamily="2" charset="2"/>
              <a:buChar char="Ø"/>
            </a:pPr>
            <a:r>
              <a:rPr lang="ja-JP" altLang="en-US" dirty="0" smtClean="0"/>
              <a:t>正答率が下位</a:t>
            </a:r>
            <a:r>
              <a:rPr lang="en-US" altLang="ja-JP" dirty="0"/>
              <a:t>3</a:t>
            </a:r>
            <a:r>
              <a:rPr lang="ja-JP" altLang="en-US" dirty="0"/>
              <a:t>位のプロジェクトは</a:t>
            </a:r>
            <a:r>
              <a:rPr lang="ja-JP" altLang="en-US" dirty="0" smtClean="0"/>
              <a:t>，マージコンフリクトの</a:t>
            </a:r>
            <a:r>
              <a:rPr lang="ja-JP" altLang="en-US" dirty="0"/>
              <a:t>発生件数が</a:t>
            </a:r>
            <a:r>
              <a:rPr lang="en-US" altLang="ja-JP" dirty="0"/>
              <a:t>60</a:t>
            </a:r>
            <a:r>
              <a:rPr lang="ja-JP" altLang="en-US" dirty="0"/>
              <a:t>件未満で</a:t>
            </a:r>
            <a:r>
              <a:rPr lang="ja-JP" altLang="en-US" dirty="0" smtClean="0"/>
              <a:t>あったため，学習不足の可能性</a:t>
            </a:r>
            <a:r>
              <a:rPr lang="ja-JP" altLang="en-US" dirty="0"/>
              <a:t>が高い</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grpSp>
        <p:nvGrpSpPr>
          <p:cNvPr id="8" name="グループ化 7"/>
          <p:cNvGrpSpPr/>
          <p:nvPr/>
        </p:nvGrpSpPr>
        <p:grpSpPr>
          <a:xfrm>
            <a:off x="4157785" y="3774760"/>
            <a:ext cx="4915877" cy="2236914"/>
            <a:chOff x="2978150" y="3987676"/>
            <a:chExt cx="5345120" cy="2609976"/>
          </a:xfrm>
          <a:solidFill>
            <a:schemeClr val="bg1"/>
          </a:solidFill>
        </p:grpSpPr>
        <mc:AlternateContent xmlns:mc="http://schemas.openxmlformats.org/markup-compatibility/2006" xmlns:cx="http://schemas.microsoft.com/office/drawing/2014/chartex">
          <mc:Choice Requires="cx">
            <p:graphicFrame>
              <p:nvGraphicFramePr>
                <p:cNvPr id="7" name="グラフ 6"/>
                <p:cNvGraphicFramePr/>
                <p:nvPr>
                  <p:extLst>
                    <p:ext uri="{D42A27DB-BD31-4B8C-83A1-F6EECF244321}">
                      <p14:modId xmlns:p14="http://schemas.microsoft.com/office/powerpoint/2010/main" val="3448051970"/>
                    </p:ext>
                  </p:extLst>
                </p:nvPr>
              </p:nvGraphicFramePr>
              <p:xfrm>
                <a:off x="2978150" y="3987676"/>
                <a:ext cx="5345120" cy="2609976"/>
              </p:xfrm>
              <a:graphic>
                <a:graphicData uri="http://schemas.microsoft.com/office/drawing/2014/chartex">
                  <c:chart xmlns:c="http://schemas.openxmlformats.org/drawingml/2006/chart" xmlns:r="http://schemas.openxmlformats.org/officeDocument/2006/relationships" r:id="rId3"/>
                </a:graphicData>
              </a:graphic>
            </p:graphicFrame>
          </mc:Choice>
          <mc:Fallback xmlns="">
            <p:pic>
              <p:nvPicPr>
                <p:cNvPr id="7" name="グラフ 6"/>
                <p:cNvPicPr>
                  <a:picLocks noGrp="1" noRot="1" noChangeAspect="1" noMove="1" noResize="1" noEditPoints="1" noAdjustHandles="1" noChangeArrowheads="1" noChangeShapeType="1"/>
                </p:cNvPicPr>
                <p:nvPr/>
              </p:nvPicPr>
              <p:blipFill>
                <a:blip r:embed="rId4"/>
                <a:stretch>
                  <a:fillRect/>
                </a:stretch>
              </p:blipFill>
              <p:spPr>
                <a:xfrm>
                  <a:off x="4157785" y="4153883"/>
                  <a:ext cx="4915877" cy="2236914"/>
                </a:xfrm>
                <a:prstGeom prst="rect">
                  <a:avLst/>
                </a:prstGeom>
              </p:spPr>
            </p:pic>
          </mc:Fallback>
        </mc:AlternateContent>
        <p:sp>
          <p:nvSpPr>
            <p:cNvPr id="5" name="テキスト ボックス 4"/>
            <p:cNvSpPr txBox="1"/>
            <p:nvPr/>
          </p:nvSpPr>
          <p:spPr>
            <a:xfrm>
              <a:off x="5384543" y="4598341"/>
              <a:ext cx="1265996" cy="365042"/>
            </a:xfrm>
            <a:prstGeom prst="rect">
              <a:avLst/>
            </a:prstGeom>
            <a:noFill/>
            <a:ln>
              <a:noFill/>
            </a:ln>
          </p:spPr>
          <p:txBody>
            <a:bodyPr wrap="square" rtlCol="0">
              <a:spAutoFit/>
            </a:bodyPr>
            <a:lstStyle/>
            <a:p>
              <a:r>
                <a:rPr lang="en-US" altLang="ja-JP" sz="1600" dirty="0"/>
                <a:t>66.41%</a:t>
              </a:r>
              <a:endParaRPr lang="ja-JP" altLang="en-US" sz="1600" dirty="0"/>
            </a:p>
          </p:txBody>
        </p:sp>
      </p:grpSp>
      <p:sp>
        <p:nvSpPr>
          <p:cNvPr id="9" name="テキスト ボックス 8"/>
          <p:cNvSpPr txBox="1"/>
          <p:nvPr/>
        </p:nvSpPr>
        <p:spPr>
          <a:xfrm>
            <a:off x="5128717" y="5957119"/>
            <a:ext cx="3648756" cy="400110"/>
          </a:xfrm>
          <a:prstGeom prst="rect">
            <a:avLst/>
          </a:prstGeom>
          <a:noFill/>
        </p:spPr>
        <p:txBody>
          <a:bodyPr wrap="none" rtlCol="0">
            <a:spAutoFit/>
          </a:bodyPr>
          <a:lstStyle/>
          <a:p>
            <a:r>
              <a:rPr lang="ja-JP" altLang="en-US" sz="2000" dirty="0"/>
              <a:t>プロジェクトごとの正答率の分布</a:t>
            </a:r>
          </a:p>
        </p:txBody>
      </p:sp>
      <p:graphicFrame>
        <p:nvGraphicFramePr>
          <p:cNvPr id="11" name="表 10"/>
          <p:cNvGraphicFramePr>
            <a:graphicFrameLocks noGrp="1"/>
          </p:cNvGraphicFramePr>
          <p:nvPr>
            <p:extLst>
              <p:ext uri="{D42A27DB-BD31-4B8C-83A1-F6EECF244321}">
                <p14:modId xmlns:p14="http://schemas.microsoft.com/office/powerpoint/2010/main" val="3233723651"/>
              </p:ext>
            </p:extLst>
          </p:nvPr>
        </p:nvGraphicFramePr>
        <p:xfrm>
          <a:off x="897224" y="4473759"/>
          <a:ext cx="2855706" cy="1483360"/>
        </p:xfrm>
        <a:graphic>
          <a:graphicData uri="http://schemas.openxmlformats.org/drawingml/2006/table">
            <a:tbl>
              <a:tblPr bandRow="1">
                <a:tableStyleId>{5C22544A-7EE6-4342-B048-85BDC9FD1C3A}</a:tableStyleId>
              </a:tblPr>
              <a:tblGrid>
                <a:gridCol w="1427853">
                  <a:extLst>
                    <a:ext uri="{9D8B030D-6E8A-4147-A177-3AD203B41FA5}">
                      <a16:colId xmlns:a16="http://schemas.microsoft.com/office/drawing/2014/main" val="3294599713"/>
                    </a:ext>
                  </a:extLst>
                </a:gridCol>
                <a:gridCol w="1427853">
                  <a:extLst>
                    <a:ext uri="{9D8B030D-6E8A-4147-A177-3AD203B41FA5}">
                      <a16:colId xmlns:a16="http://schemas.microsoft.com/office/drawing/2014/main" val="1387350632"/>
                    </a:ext>
                  </a:extLst>
                </a:gridCol>
              </a:tblGrid>
              <a:tr h="370840">
                <a:tc gridSpan="2">
                  <a:txBody>
                    <a:bodyPr/>
                    <a:lstStyle/>
                    <a:p>
                      <a:pPr algn="ctr"/>
                      <a:r>
                        <a:rPr kumimoji="1" lang="ja-JP" altLang="en-US" sz="1800" dirty="0" smtClean="0">
                          <a:solidFill>
                            <a:schemeClr val="tx1"/>
                          </a:solidFill>
                        </a:rPr>
                        <a:t>プロジェクトごとの正答率</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887647"/>
                  </a:ext>
                </a:extLst>
              </a:tr>
              <a:tr h="370840">
                <a:tc>
                  <a:txBody>
                    <a:bodyPr/>
                    <a:lstStyle/>
                    <a:p>
                      <a:r>
                        <a:rPr kumimoji="1" lang="ja-JP" altLang="en-US" sz="1800" dirty="0" smtClean="0">
                          <a:solidFill>
                            <a:schemeClr val="tx1"/>
                          </a:solidFill>
                        </a:rPr>
                        <a:t>最大値</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altLang="ja-JP" sz="1800" dirty="0" smtClean="0"/>
                        <a:t>94.43%</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0825770"/>
                  </a:ext>
                </a:extLst>
              </a:tr>
              <a:tr h="370840">
                <a:tc>
                  <a:txBody>
                    <a:bodyPr/>
                    <a:lstStyle/>
                    <a:p>
                      <a:r>
                        <a:rPr kumimoji="1" lang="ja-JP" altLang="en-US" sz="1800" dirty="0" smtClean="0">
                          <a:solidFill>
                            <a:schemeClr val="tx1"/>
                          </a:solidFill>
                        </a:rPr>
                        <a:t>最小値</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ja-JP" sz="1800" dirty="0" smtClean="0"/>
                        <a:t>23.83%</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53574218"/>
                  </a:ext>
                </a:extLst>
              </a:tr>
              <a:tr h="370840">
                <a:tc>
                  <a:txBody>
                    <a:bodyPr/>
                    <a:lstStyle/>
                    <a:p>
                      <a:r>
                        <a:rPr kumimoji="1" lang="ja-JP" altLang="en-US" sz="1800" dirty="0" smtClean="0">
                          <a:solidFill>
                            <a:schemeClr val="tx1"/>
                          </a:solidFill>
                        </a:rPr>
                        <a:t>平均値</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ja-JP" sz="1800" dirty="0" smtClean="0"/>
                        <a:t>66.41%</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5302782"/>
                  </a:ext>
                </a:extLst>
              </a:tr>
            </a:tbl>
          </a:graphicData>
        </a:graphic>
      </p:graphicFrame>
    </p:spTree>
    <p:extLst>
      <p:ext uri="{BB962C8B-B14F-4D97-AF65-F5344CB8AC3E}">
        <p14:creationId xmlns:p14="http://schemas.microsoft.com/office/powerpoint/2010/main" val="18287786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9" name="グラフ 8"/>
          <p:cNvGraphicFramePr/>
          <p:nvPr>
            <p:extLst>
              <p:ext uri="{D42A27DB-BD31-4B8C-83A1-F6EECF244321}">
                <p14:modId xmlns:p14="http://schemas.microsoft.com/office/powerpoint/2010/main" val="2384037230"/>
              </p:ext>
            </p:extLst>
          </p:nvPr>
        </p:nvGraphicFramePr>
        <p:xfrm>
          <a:off x="2839414" y="3500438"/>
          <a:ext cx="6304585" cy="2916004"/>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RQ1 : </a:t>
            </a:r>
            <a:r>
              <a:rPr lang="ja-JP" altLang="en-US" dirty="0" smtClean="0"/>
              <a:t>解消</a:t>
            </a:r>
            <a:r>
              <a:rPr lang="ja-JP" altLang="en-US" dirty="0"/>
              <a:t>方法</a:t>
            </a:r>
            <a:r>
              <a:rPr lang="ja-JP" altLang="en-US" dirty="0" smtClean="0"/>
              <a:t>の偏り</a:t>
            </a:r>
            <a:endParaRPr kumimoji="1" lang="ja-JP" altLang="en-US" dirty="0"/>
          </a:p>
        </p:txBody>
      </p:sp>
      <p:sp>
        <p:nvSpPr>
          <p:cNvPr id="5" name="コンテンツ プレースホルダー 4"/>
          <p:cNvSpPr>
            <a:spLocks noGrp="1"/>
          </p:cNvSpPr>
          <p:nvPr>
            <p:ph idx="1"/>
          </p:nvPr>
        </p:nvSpPr>
        <p:spPr>
          <a:xfrm>
            <a:off x="457200" y="1656000"/>
            <a:ext cx="8229600" cy="4525963"/>
          </a:xfrm>
        </p:spPr>
        <p:txBody>
          <a:bodyPr/>
          <a:lstStyle/>
          <a:p>
            <a:pPr marL="0" indent="0">
              <a:buNone/>
            </a:pPr>
            <a:r>
              <a:rPr lang="ja-JP" altLang="en-US" dirty="0"/>
              <a:t>モデルによる判定の正答率が高いプロジェクトを調査すると，</a:t>
            </a:r>
            <a:r>
              <a:rPr lang="en-US" altLang="ja-JP" dirty="0"/>
              <a:t/>
            </a:r>
            <a:br>
              <a:rPr lang="en-US" altLang="ja-JP" dirty="0"/>
            </a:br>
            <a:r>
              <a:rPr lang="ja-JP" altLang="en-US" dirty="0"/>
              <a:t>マージコンフリクトの解消方法に偏りが存在する傾向にあった</a:t>
            </a:r>
            <a:endParaRPr lang="en-US" altLang="ja-JP" dirty="0"/>
          </a:p>
          <a:p>
            <a:pPr marL="0" indent="0">
              <a:buNone/>
            </a:pPr>
            <a:r>
              <a:rPr lang="ja-JP" altLang="en-US" dirty="0" smtClean="0"/>
              <a:t>例え</a:t>
            </a:r>
            <a:r>
              <a:rPr lang="ja-JP" altLang="en-US" dirty="0"/>
              <a:t>ば</a:t>
            </a:r>
            <a:r>
              <a:rPr lang="ja-JP" altLang="en-US" dirty="0" smtClean="0"/>
              <a:t>，</a:t>
            </a:r>
            <a:r>
              <a:rPr lang="ja-JP" altLang="en-US" dirty="0"/>
              <a:t>正答率が約</a:t>
            </a:r>
            <a:r>
              <a:rPr lang="en-US" altLang="ja-JP" dirty="0"/>
              <a:t>90%</a:t>
            </a:r>
            <a:r>
              <a:rPr lang="ja-JP" altLang="en-US" dirty="0"/>
              <a:t>であった </a:t>
            </a:r>
            <a:r>
              <a:rPr lang="en-US" altLang="ja-JP" dirty="0" smtClean="0"/>
              <a:t>beam </a:t>
            </a:r>
            <a:r>
              <a:rPr lang="ja-JP" altLang="en-US" dirty="0"/>
              <a:t>の</a:t>
            </a:r>
            <a:r>
              <a:rPr lang="ja-JP" altLang="en-US" dirty="0" smtClean="0"/>
              <a:t>場合</a:t>
            </a:r>
            <a:r>
              <a:rPr lang="ja-JP" altLang="en-US" dirty="0" smtClean="0"/>
              <a:t>，</a:t>
            </a:r>
            <a:r>
              <a:rPr lang="en-US" altLang="ja-JP" dirty="0" smtClean="0"/>
              <a:t/>
            </a:r>
            <a:br>
              <a:rPr lang="en-US" altLang="ja-JP" dirty="0" smtClean="0"/>
            </a:br>
            <a:r>
              <a:rPr lang="ja-JP" altLang="en-US" dirty="0" smtClean="0"/>
              <a:t>（</a:t>
            </a:r>
            <a:r>
              <a:rPr lang="en-US" altLang="ja-JP" dirty="0"/>
              <a:t>DELETE, </a:t>
            </a:r>
            <a:r>
              <a:rPr lang="en-US" altLang="ja-JP" dirty="0" smtClean="0"/>
              <a:t>ADOPT</a:t>
            </a:r>
            <a:r>
              <a:rPr lang="ja-JP" altLang="en-US" dirty="0" smtClean="0"/>
              <a:t>）</a:t>
            </a:r>
            <a:r>
              <a:rPr lang="ja-JP" altLang="en-US" dirty="0" smtClean="0"/>
              <a:t>の解消方法</a:t>
            </a:r>
            <a:r>
              <a:rPr lang="ja-JP" altLang="en-US" dirty="0" smtClean="0"/>
              <a:t>が約</a:t>
            </a:r>
            <a:r>
              <a:rPr lang="en-US" altLang="ja-JP" dirty="0" smtClean="0"/>
              <a:t>6</a:t>
            </a:r>
            <a:r>
              <a:rPr lang="ja-JP" altLang="en-US" dirty="0" smtClean="0"/>
              <a:t>割（</a:t>
            </a:r>
            <a:r>
              <a:rPr lang="en-US" altLang="ja-JP" dirty="0" smtClean="0"/>
              <a:t>113</a:t>
            </a:r>
            <a:r>
              <a:rPr lang="ja-JP" altLang="en-US" dirty="0" smtClean="0"/>
              <a:t>件</a:t>
            </a:r>
            <a:r>
              <a:rPr lang="en-US" altLang="ja-JP" dirty="0" smtClean="0"/>
              <a:t>/186</a:t>
            </a:r>
            <a:r>
              <a:rPr lang="ja-JP" altLang="en-US" dirty="0" smtClean="0"/>
              <a:t>件）</a:t>
            </a:r>
            <a:endParaRPr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graphicFrame>
        <p:nvGraphicFramePr>
          <p:cNvPr id="14" name="グラフ 13"/>
          <p:cNvGraphicFramePr/>
          <p:nvPr>
            <p:extLst>
              <p:ext uri="{D42A27DB-BD31-4B8C-83A1-F6EECF244321}">
                <p14:modId xmlns:p14="http://schemas.microsoft.com/office/powerpoint/2010/main" val="1403610112"/>
              </p:ext>
            </p:extLst>
          </p:nvPr>
        </p:nvGraphicFramePr>
        <p:xfrm>
          <a:off x="-384432" y="3500438"/>
          <a:ext cx="6303600" cy="2916004"/>
        </p:xfrm>
        <a:graphic>
          <a:graphicData uri="http://schemas.openxmlformats.org/drawingml/2006/chart">
            <c:chart xmlns:c="http://schemas.openxmlformats.org/drawingml/2006/chart" xmlns:r="http://schemas.openxmlformats.org/officeDocument/2006/relationships" r:id="rId4"/>
          </a:graphicData>
        </a:graphic>
      </p:graphicFrame>
      <p:sp>
        <p:nvSpPr>
          <p:cNvPr id="8" name="強調線吹き出し 2 7"/>
          <p:cNvSpPr/>
          <p:nvPr/>
        </p:nvSpPr>
        <p:spPr>
          <a:xfrm rot="16200000">
            <a:off x="1588917" y="4252545"/>
            <a:ext cx="1289539" cy="423986"/>
          </a:xfrm>
          <a:prstGeom prst="accentCallout2">
            <a:avLst>
              <a:gd name="adj1" fmla="val 18750"/>
              <a:gd name="adj2" fmla="val -8333"/>
              <a:gd name="adj3" fmla="val 18750"/>
              <a:gd name="adj4" fmla="val -16667"/>
              <a:gd name="adj5" fmla="val 178615"/>
              <a:gd name="adj6" fmla="val -55469"/>
            </a:avLst>
          </a:prstGeom>
          <a:noFill/>
          <a:ln w="508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強調線吹き出し 2 12"/>
          <p:cNvSpPr/>
          <p:nvPr/>
        </p:nvSpPr>
        <p:spPr>
          <a:xfrm rot="16200000">
            <a:off x="4781776" y="4252545"/>
            <a:ext cx="1289539" cy="423986"/>
          </a:xfrm>
          <a:prstGeom prst="accentCallout2">
            <a:avLst>
              <a:gd name="adj1" fmla="val 18750"/>
              <a:gd name="adj2" fmla="val -8333"/>
              <a:gd name="adj3" fmla="val 18750"/>
              <a:gd name="adj4" fmla="val -16667"/>
              <a:gd name="adj5" fmla="val -173534"/>
              <a:gd name="adj6" fmla="val -51958"/>
            </a:avLst>
          </a:prstGeom>
          <a:noFill/>
          <a:ln w="508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888764" y="5764738"/>
            <a:ext cx="3035573" cy="338554"/>
          </a:xfrm>
          <a:prstGeom prst="rect">
            <a:avLst/>
          </a:prstGeom>
          <a:solidFill>
            <a:schemeClr val="bg1"/>
          </a:solidFill>
        </p:spPr>
        <p:txBody>
          <a:bodyPr wrap="square" rtlCol="0">
            <a:spAutoFit/>
          </a:bodyPr>
          <a:lstStyle/>
          <a:p>
            <a:pPr algn="ctr"/>
            <a:r>
              <a:rPr lang="en-US" altLang="ja-JP" sz="1600" b="1" dirty="0" smtClean="0">
                <a:solidFill>
                  <a:srgbClr val="C00000"/>
                </a:solidFill>
              </a:rPr>
              <a:t>(DELETE, ADOPT)</a:t>
            </a:r>
            <a:r>
              <a:rPr lang="ja-JP" altLang="en-US" sz="1600" b="1" dirty="0" smtClean="0">
                <a:solidFill>
                  <a:srgbClr val="C00000"/>
                </a:solidFill>
              </a:rPr>
              <a:t>の片側採用</a:t>
            </a:r>
            <a:endParaRPr kumimoji="1" lang="ja-JP" altLang="en-US" sz="1600" b="1" dirty="0">
              <a:solidFill>
                <a:srgbClr val="C00000"/>
              </a:solidFill>
            </a:endParaRPr>
          </a:p>
        </p:txBody>
      </p:sp>
      <p:sp>
        <p:nvSpPr>
          <p:cNvPr id="10" name="テキスト ボックス 9"/>
          <p:cNvSpPr txBox="1"/>
          <p:nvPr/>
        </p:nvSpPr>
        <p:spPr>
          <a:xfrm>
            <a:off x="2785450" y="6253136"/>
            <a:ext cx="3331361" cy="400110"/>
          </a:xfrm>
          <a:prstGeom prst="rect">
            <a:avLst/>
          </a:prstGeom>
          <a:noFill/>
        </p:spPr>
        <p:txBody>
          <a:bodyPr wrap="none" rtlCol="0">
            <a:spAutoFit/>
          </a:bodyPr>
          <a:lstStyle/>
          <a:p>
            <a:r>
              <a:rPr lang="en-US" altLang="ja-JP" sz="2000" dirty="0" smtClean="0"/>
              <a:t>beam</a:t>
            </a:r>
            <a:r>
              <a:rPr lang="ja-JP" altLang="en-US" sz="2000" dirty="0" smtClean="0"/>
              <a:t>の</a:t>
            </a:r>
            <a:r>
              <a:rPr lang="ja-JP" altLang="en-US" sz="2000" dirty="0" smtClean="0"/>
              <a:t>解消</a:t>
            </a:r>
            <a:r>
              <a:rPr lang="ja-JP" altLang="en-US" sz="2000" dirty="0"/>
              <a:t>方法</a:t>
            </a:r>
            <a:r>
              <a:rPr lang="ja-JP" altLang="en-US" sz="2000" dirty="0" smtClean="0"/>
              <a:t>と判定結果</a:t>
            </a:r>
            <a:endParaRPr lang="ja-JP" altLang="en-US" sz="2000" dirty="0"/>
          </a:p>
        </p:txBody>
      </p:sp>
    </p:spTree>
    <p:extLst>
      <p:ext uri="{BB962C8B-B14F-4D97-AF65-F5344CB8AC3E}">
        <p14:creationId xmlns:p14="http://schemas.microsoft.com/office/powerpoint/2010/main" val="40059922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 : </a:t>
            </a:r>
            <a:r>
              <a:rPr lang="ja-JP" altLang="en-US" dirty="0" smtClean="0"/>
              <a:t>解消</a:t>
            </a:r>
            <a:r>
              <a:rPr lang="ja-JP" altLang="en-US" dirty="0"/>
              <a:t>方法</a:t>
            </a:r>
            <a:r>
              <a:rPr lang="ja-JP" altLang="en-US" dirty="0" smtClean="0"/>
              <a:t>の偏り</a:t>
            </a:r>
            <a:endParaRPr kumimoji="1" lang="ja-JP" altLang="en-US" dirty="0"/>
          </a:p>
        </p:txBody>
      </p:sp>
      <p:sp>
        <p:nvSpPr>
          <p:cNvPr id="5" name="コンテンツ プレースホルダー 4"/>
          <p:cNvSpPr>
            <a:spLocks noGrp="1"/>
          </p:cNvSpPr>
          <p:nvPr>
            <p:ph idx="1"/>
          </p:nvPr>
        </p:nvSpPr>
        <p:spPr>
          <a:xfrm>
            <a:off x="457200" y="1656000"/>
            <a:ext cx="8229600" cy="4525963"/>
          </a:xfrm>
        </p:spPr>
        <p:txBody>
          <a:bodyPr/>
          <a:lstStyle/>
          <a:p>
            <a:pPr marL="0" indent="0">
              <a:buNone/>
            </a:pPr>
            <a:r>
              <a:rPr lang="ja-JP" altLang="en-US" dirty="0"/>
              <a:t>モデルによる判定の正答率が高いプロジェクトを調査すると，</a:t>
            </a:r>
            <a:r>
              <a:rPr lang="en-US" altLang="ja-JP" dirty="0"/>
              <a:t/>
            </a:r>
            <a:br>
              <a:rPr lang="en-US" altLang="ja-JP" dirty="0"/>
            </a:br>
            <a:r>
              <a:rPr lang="ja-JP" altLang="en-US" dirty="0"/>
              <a:t>マージコンフリクトの解消方法に偏りが存在する傾向にあった</a:t>
            </a:r>
            <a:endParaRPr lang="en-US" altLang="ja-JP" dirty="0"/>
          </a:p>
          <a:p>
            <a:pPr marL="0" indent="0">
              <a:buNone/>
            </a:pPr>
            <a:r>
              <a:rPr lang="ja-JP" altLang="en-US" dirty="0" smtClean="0"/>
              <a:t>例え</a:t>
            </a:r>
            <a:r>
              <a:rPr lang="ja-JP" altLang="en-US" dirty="0"/>
              <a:t>ば</a:t>
            </a:r>
            <a:r>
              <a:rPr lang="ja-JP" altLang="en-US" dirty="0" smtClean="0"/>
              <a:t>，</a:t>
            </a:r>
            <a:r>
              <a:rPr lang="ja-JP" altLang="en-US" dirty="0"/>
              <a:t>正答率が約</a:t>
            </a:r>
            <a:r>
              <a:rPr lang="en-US" altLang="ja-JP" dirty="0"/>
              <a:t>90%</a:t>
            </a:r>
            <a:r>
              <a:rPr lang="ja-JP" altLang="en-US" dirty="0"/>
              <a:t>であった </a:t>
            </a:r>
            <a:r>
              <a:rPr lang="en-US" altLang="ja-JP" dirty="0" smtClean="0"/>
              <a:t>beam </a:t>
            </a:r>
            <a:r>
              <a:rPr lang="ja-JP" altLang="en-US" dirty="0"/>
              <a:t>の</a:t>
            </a:r>
            <a:r>
              <a:rPr lang="ja-JP" altLang="en-US" dirty="0" smtClean="0"/>
              <a:t>場合</a:t>
            </a:r>
            <a:r>
              <a:rPr lang="ja-JP" altLang="en-US" dirty="0" smtClean="0"/>
              <a:t>，</a:t>
            </a:r>
            <a:r>
              <a:rPr lang="en-US" altLang="ja-JP" dirty="0" smtClean="0"/>
              <a:t/>
            </a:r>
            <a:br>
              <a:rPr lang="en-US" altLang="ja-JP" dirty="0" smtClean="0"/>
            </a:br>
            <a:r>
              <a:rPr lang="ja-JP" altLang="en-US" dirty="0" smtClean="0"/>
              <a:t>（</a:t>
            </a:r>
            <a:r>
              <a:rPr lang="en-US" altLang="ja-JP" dirty="0"/>
              <a:t>DELETE, </a:t>
            </a:r>
            <a:r>
              <a:rPr lang="en-US" altLang="ja-JP" dirty="0" smtClean="0"/>
              <a:t>ADOPT</a:t>
            </a:r>
            <a:r>
              <a:rPr lang="ja-JP" altLang="en-US" dirty="0" smtClean="0"/>
              <a:t>）</a:t>
            </a:r>
            <a:r>
              <a:rPr lang="ja-JP" altLang="en-US" dirty="0" smtClean="0"/>
              <a:t>の解消方法</a:t>
            </a:r>
            <a:r>
              <a:rPr lang="ja-JP" altLang="en-US" dirty="0" smtClean="0"/>
              <a:t>が約</a:t>
            </a:r>
            <a:r>
              <a:rPr lang="en-US" altLang="ja-JP" dirty="0" smtClean="0"/>
              <a:t>6</a:t>
            </a:r>
            <a:r>
              <a:rPr lang="ja-JP" altLang="en-US" dirty="0" smtClean="0"/>
              <a:t>割（</a:t>
            </a:r>
            <a:r>
              <a:rPr lang="en-US" altLang="ja-JP" dirty="0" smtClean="0"/>
              <a:t>113</a:t>
            </a:r>
            <a:r>
              <a:rPr lang="ja-JP" altLang="en-US" dirty="0" smtClean="0"/>
              <a:t>件</a:t>
            </a:r>
            <a:r>
              <a:rPr lang="en-US" altLang="ja-JP" dirty="0" smtClean="0"/>
              <a:t>/186</a:t>
            </a:r>
            <a:r>
              <a:rPr lang="ja-JP" altLang="en-US" dirty="0" smtClean="0"/>
              <a:t>件）</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10" name="テキスト ボックス 9"/>
          <p:cNvSpPr txBox="1"/>
          <p:nvPr/>
        </p:nvSpPr>
        <p:spPr>
          <a:xfrm>
            <a:off x="1639017" y="5704855"/>
            <a:ext cx="5865965" cy="400110"/>
          </a:xfrm>
          <a:prstGeom prst="rect">
            <a:avLst/>
          </a:prstGeom>
          <a:noFill/>
        </p:spPr>
        <p:txBody>
          <a:bodyPr wrap="none" rtlCol="0">
            <a:spAutoFit/>
          </a:bodyPr>
          <a:lstStyle/>
          <a:p>
            <a:r>
              <a:rPr lang="en-US" altLang="ja-JP" sz="2000" dirty="0" smtClean="0"/>
              <a:t>Beam</a:t>
            </a:r>
            <a:r>
              <a:rPr lang="ja-JP" altLang="en-US" sz="2000" dirty="0" smtClean="0"/>
              <a:t>における</a:t>
            </a:r>
            <a:r>
              <a:rPr lang="ja-JP" altLang="en-US" sz="2000" dirty="0" smtClean="0"/>
              <a:t>解消方法</a:t>
            </a:r>
            <a:r>
              <a:rPr lang="ja-JP" altLang="en-US" sz="2000" dirty="0"/>
              <a:t>（</a:t>
            </a:r>
            <a:r>
              <a:rPr lang="en-US" altLang="ja-JP" sz="2000" dirty="0"/>
              <a:t>DELETE, ADOPT</a:t>
            </a:r>
            <a:r>
              <a:rPr lang="ja-JP" altLang="en-US" sz="2000" dirty="0" smtClean="0"/>
              <a:t>）の判定</a:t>
            </a:r>
            <a:endParaRPr lang="ja-JP" altLang="en-US" sz="2000" dirty="0"/>
          </a:p>
        </p:txBody>
      </p:sp>
      <p:graphicFrame>
        <p:nvGraphicFramePr>
          <p:cNvPr id="6" name="表 5"/>
          <p:cNvGraphicFramePr>
            <a:graphicFrameLocks noGrp="1"/>
          </p:cNvGraphicFramePr>
          <p:nvPr>
            <p:extLst>
              <p:ext uri="{D42A27DB-BD31-4B8C-83A1-F6EECF244321}">
                <p14:modId xmlns:p14="http://schemas.microsoft.com/office/powerpoint/2010/main" val="2576089804"/>
              </p:ext>
            </p:extLst>
          </p:nvPr>
        </p:nvGraphicFramePr>
        <p:xfrm>
          <a:off x="1403426" y="3621638"/>
          <a:ext cx="6096000" cy="1828800"/>
        </p:xfrm>
        <a:graphic>
          <a:graphicData uri="http://schemas.openxmlformats.org/drawingml/2006/table">
            <a:tbl>
              <a:tblPr bandRow="1">
                <a:tableStyleId>{5C22544A-7EE6-4342-B048-85BDC9FD1C3A}</a:tableStyleId>
              </a:tblPr>
              <a:tblGrid>
                <a:gridCol w="1524000">
                  <a:extLst>
                    <a:ext uri="{9D8B030D-6E8A-4147-A177-3AD203B41FA5}">
                      <a16:colId xmlns:a16="http://schemas.microsoft.com/office/drawing/2014/main" val="2964469934"/>
                    </a:ext>
                  </a:extLst>
                </a:gridCol>
                <a:gridCol w="1524000">
                  <a:extLst>
                    <a:ext uri="{9D8B030D-6E8A-4147-A177-3AD203B41FA5}">
                      <a16:colId xmlns:a16="http://schemas.microsoft.com/office/drawing/2014/main" val="284107223"/>
                    </a:ext>
                  </a:extLst>
                </a:gridCol>
                <a:gridCol w="1524000">
                  <a:extLst>
                    <a:ext uri="{9D8B030D-6E8A-4147-A177-3AD203B41FA5}">
                      <a16:colId xmlns:a16="http://schemas.microsoft.com/office/drawing/2014/main" val="2449780040"/>
                    </a:ext>
                  </a:extLst>
                </a:gridCol>
                <a:gridCol w="1524000">
                  <a:extLst>
                    <a:ext uri="{9D8B030D-6E8A-4147-A177-3AD203B41FA5}">
                      <a16:colId xmlns:a16="http://schemas.microsoft.com/office/drawing/2014/main" val="3492586190"/>
                    </a:ext>
                  </a:extLst>
                </a:gridCol>
              </a:tblGrid>
              <a:tr h="370840">
                <a:tc rowSpan="2" gridSpan="2">
                  <a:txBody>
                    <a:bodyPr/>
                    <a:lstStyle/>
                    <a:p>
                      <a:pPr algn="ct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2400" dirty="0" smtClean="0">
                          <a:solidFill>
                            <a:sysClr val="windowText" lastClr="000000"/>
                          </a:solidFill>
                        </a:rPr>
                        <a:t>判定結果</a:t>
                      </a: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3133940"/>
                  </a:ext>
                </a:extLst>
              </a:tr>
              <a:tr h="370840">
                <a:tc gridSpan="2" vMerge="1">
                  <a:txBody>
                    <a:bodyPr/>
                    <a:lstStyle/>
                    <a:p>
                      <a:endParaRPr kumimoji="1" lang="ja-JP" alt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endParaRPr kumimoji="1" lang="ja-JP" alt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400" dirty="0" smtClean="0">
                          <a:solidFill>
                            <a:sysClr val="windowText" lastClr="000000"/>
                          </a:solidFill>
                        </a:rPr>
                        <a:t>TRUE</a:t>
                      </a: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400" dirty="0" smtClean="0">
                          <a:solidFill>
                            <a:sysClr val="windowText" lastClr="000000"/>
                          </a:solidFill>
                        </a:rPr>
                        <a:t>FALSE</a:t>
                      </a: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99142029"/>
                  </a:ext>
                </a:extLst>
              </a:tr>
              <a:tr h="370840">
                <a:tc rowSpan="2">
                  <a:txBody>
                    <a:bodyPr/>
                    <a:lstStyle/>
                    <a:p>
                      <a:pPr algn="ctr"/>
                      <a:r>
                        <a:rPr kumimoji="1" lang="ja-JP" altLang="en-US" sz="2400" dirty="0" smtClean="0">
                          <a:solidFill>
                            <a:sysClr val="windowText" lastClr="000000"/>
                          </a:solidFill>
                        </a:rPr>
                        <a:t>実際の</a:t>
                      </a:r>
                      <a:endParaRPr kumimoji="1" lang="en-US" altLang="ja-JP" sz="2400" dirty="0" smtClean="0">
                        <a:solidFill>
                          <a:sysClr val="windowText" lastClr="000000"/>
                        </a:solidFill>
                      </a:endParaRPr>
                    </a:p>
                    <a:p>
                      <a:pPr algn="ctr"/>
                      <a:r>
                        <a:rPr kumimoji="1" lang="ja-JP" altLang="en-US" sz="2400" dirty="0" smtClean="0">
                          <a:solidFill>
                            <a:sysClr val="windowText" lastClr="000000"/>
                          </a:solidFill>
                        </a:rPr>
                        <a:t>解消方法</a:t>
                      </a: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400" dirty="0" smtClean="0">
                          <a:solidFill>
                            <a:sysClr val="windowText" lastClr="000000"/>
                          </a:solidFill>
                        </a:rPr>
                        <a:t>TRUE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400" dirty="0" smtClean="0">
                          <a:solidFill>
                            <a:sysClr val="windowText" lastClr="000000"/>
                          </a:solidFill>
                        </a:rPr>
                        <a:t>112</a:t>
                      </a: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400" dirty="0" smtClean="0">
                          <a:solidFill>
                            <a:sysClr val="windowText" lastClr="000000"/>
                          </a:solidFill>
                        </a:rPr>
                        <a:t>5</a:t>
                      </a: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0732847"/>
                  </a:ext>
                </a:extLst>
              </a:tr>
              <a:tr h="370840">
                <a:tc vMerge="1">
                  <a:txBody>
                    <a:bodyPr/>
                    <a:lstStyle/>
                    <a:p>
                      <a:endParaRPr kumimoji="1" lang="ja-JP" altLang="en-US"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400" dirty="0" smtClean="0">
                          <a:solidFill>
                            <a:sysClr val="windowText" lastClr="000000"/>
                          </a:solidFill>
                        </a:rPr>
                        <a:t>FALSE</a:t>
                      </a: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400" dirty="0" smtClean="0">
                          <a:solidFill>
                            <a:sysClr val="windowText" lastClr="000000"/>
                          </a:solidFill>
                        </a:rPr>
                        <a:t>1</a:t>
                      </a: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400" dirty="0" smtClean="0">
                          <a:solidFill>
                            <a:sysClr val="windowText" lastClr="000000"/>
                          </a:solidFill>
                        </a:rPr>
                        <a:t>X</a:t>
                      </a:r>
                      <a:endParaRPr kumimoji="1" lang="ja-JP" altLang="en-US" sz="2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53818067"/>
                  </a:ext>
                </a:extLst>
              </a:tr>
            </a:tbl>
          </a:graphicData>
        </a:graphic>
      </p:graphicFrame>
    </p:spTree>
    <p:extLst>
      <p:ext uri="{BB962C8B-B14F-4D97-AF65-F5344CB8AC3E}">
        <p14:creationId xmlns:p14="http://schemas.microsoft.com/office/powerpoint/2010/main" val="8823396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RQ1</a:t>
            </a:r>
            <a:r>
              <a:rPr kumimoji="1" lang="ja-JP" altLang="en-US" dirty="0" smtClean="0"/>
              <a:t>のまとめ</a:t>
            </a:r>
            <a:endParaRPr kumimoji="1" lang="ja-JP" altLang="en-US" dirty="0"/>
          </a:p>
        </p:txBody>
      </p:sp>
      <p:sp>
        <p:nvSpPr>
          <p:cNvPr id="3" name="コンテンツ プレースホルダー 2"/>
          <p:cNvSpPr>
            <a:spLocks noGrp="1"/>
          </p:cNvSpPr>
          <p:nvPr>
            <p:ph idx="1"/>
          </p:nvPr>
        </p:nvSpPr>
        <p:spPr>
          <a:xfrm>
            <a:off x="457200" y="1656000"/>
            <a:ext cx="8229600" cy="4525963"/>
          </a:xfrm>
        </p:spPr>
        <p:txBody>
          <a:bodyPr/>
          <a:lstStyle/>
          <a:p>
            <a:pPr marL="0" indent="0">
              <a:buNone/>
            </a:pPr>
            <a:r>
              <a:rPr lang="en-US" altLang="ja-JP" sz="2800" dirty="0"/>
              <a:t>RQ1 </a:t>
            </a:r>
            <a:r>
              <a:rPr lang="en-US" altLang="ja-JP" sz="2800" dirty="0" smtClean="0"/>
              <a:t>: </a:t>
            </a:r>
            <a:r>
              <a:rPr lang="ja-JP" altLang="en-US" sz="2800" dirty="0" smtClean="0"/>
              <a:t>メタ</a:t>
            </a:r>
            <a:r>
              <a:rPr lang="ja-JP" altLang="en-US" sz="2800" dirty="0"/>
              <a:t>情報によるマージコンフリクトの解消</a:t>
            </a:r>
            <a:r>
              <a:rPr lang="ja-JP" altLang="en-US" sz="2800" dirty="0" smtClean="0"/>
              <a:t>方法の</a:t>
            </a:r>
            <a:r>
              <a:rPr lang="en-US" altLang="ja-JP" sz="2800" dirty="0" smtClean="0"/>
              <a:t/>
            </a:r>
            <a:br>
              <a:rPr lang="en-US" altLang="ja-JP" sz="2800" dirty="0" smtClean="0"/>
            </a:br>
            <a:r>
              <a:rPr lang="en-US" altLang="ja-JP" sz="2800" dirty="0" smtClean="0"/>
              <a:t>	 </a:t>
            </a:r>
            <a:r>
              <a:rPr lang="ja-JP" altLang="en-US" sz="2800" dirty="0" smtClean="0"/>
              <a:t>判定</a:t>
            </a:r>
            <a:r>
              <a:rPr lang="ja-JP" altLang="en-US" sz="2800" dirty="0"/>
              <a:t>は</a:t>
            </a:r>
            <a:r>
              <a:rPr lang="ja-JP" altLang="en-US" sz="2800" dirty="0" smtClean="0"/>
              <a:t>，どれ</a:t>
            </a:r>
            <a:r>
              <a:rPr lang="ja-JP" altLang="en-US" sz="2800" dirty="0"/>
              <a:t>くらいの精度がある</a:t>
            </a:r>
            <a:r>
              <a:rPr lang="ja-JP" altLang="en-US" sz="2800" dirty="0" smtClean="0"/>
              <a:t>か？</a:t>
            </a:r>
            <a:endParaRPr lang="en-US" altLang="ja-JP" sz="2800" dirty="0"/>
          </a:p>
          <a:p>
            <a:pPr marL="0" indent="0">
              <a:buNone/>
            </a:pPr>
            <a:endParaRPr lang="en-US" altLang="ja-JP" sz="800" dirty="0"/>
          </a:p>
          <a:p>
            <a:pPr>
              <a:buFont typeface="Wingdings" panose="05000000000000000000" pitchFamily="2" charset="2"/>
              <a:buChar char="Ø"/>
            </a:pPr>
            <a:r>
              <a:rPr lang="en-US" altLang="ja-JP" dirty="0"/>
              <a:t>20</a:t>
            </a:r>
            <a:r>
              <a:rPr lang="ja-JP" altLang="en-US" dirty="0"/>
              <a:t>個のプロジェクトに</a:t>
            </a:r>
            <a:r>
              <a:rPr lang="ja-JP" altLang="en-US" dirty="0" smtClean="0"/>
              <a:t>対してテストを行った結果，正答率</a:t>
            </a:r>
            <a:r>
              <a:rPr lang="ja-JP" altLang="en-US" dirty="0"/>
              <a:t>の</a:t>
            </a:r>
            <a:r>
              <a:rPr lang="ja-JP" altLang="en-US" dirty="0" smtClean="0"/>
              <a:t>平均は</a:t>
            </a:r>
            <a:r>
              <a:rPr lang="ja-JP" altLang="en-US" dirty="0"/>
              <a:t>約</a:t>
            </a:r>
            <a:r>
              <a:rPr lang="en-US" altLang="ja-JP" dirty="0"/>
              <a:t>66</a:t>
            </a:r>
            <a:r>
              <a:rPr lang="en-US" altLang="ja-JP" dirty="0" smtClean="0"/>
              <a:t>%</a:t>
            </a:r>
            <a:r>
              <a:rPr lang="ja-JP" altLang="en-US" dirty="0" err="1"/>
              <a:t>，</a:t>
            </a:r>
            <a:r>
              <a:rPr lang="ja-JP" altLang="en-US" dirty="0" smtClean="0"/>
              <a:t>最大で約</a:t>
            </a:r>
            <a:r>
              <a:rPr lang="en-US" altLang="ja-JP" dirty="0" smtClean="0"/>
              <a:t>94%</a:t>
            </a:r>
            <a:r>
              <a:rPr lang="ja-JP" altLang="en-US" dirty="0" smtClean="0"/>
              <a:t>であった</a:t>
            </a:r>
            <a:endParaRPr lang="en-US" altLang="ja-JP" dirty="0" smtClean="0"/>
          </a:p>
          <a:p>
            <a:pPr>
              <a:buFont typeface="Wingdings" panose="05000000000000000000" pitchFamily="2" charset="2"/>
              <a:buChar char="Ø"/>
            </a:pPr>
            <a:endParaRPr lang="en-US" altLang="ja-JP" sz="900" dirty="0"/>
          </a:p>
          <a:p>
            <a:pPr>
              <a:buFont typeface="Wingdings" panose="05000000000000000000" pitchFamily="2" charset="2"/>
              <a:buChar char="Ø"/>
            </a:pPr>
            <a:r>
              <a:rPr lang="en-US" altLang="ja-JP" dirty="0" smtClean="0"/>
              <a:t>90</a:t>
            </a:r>
            <a:r>
              <a:rPr lang="en-US" altLang="ja-JP" dirty="0"/>
              <a:t>%</a:t>
            </a:r>
            <a:r>
              <a:rPr lang="ja-JP" altLang="en-US" dirty="0"/>
              <a:t>以上の正答率</a:t>
            </a:r>
            <a:r>
              <a:rPr lang="ja-JP" altLang="en-US" dirty="0" smtClean="0"/>
              <a:t>があるプロジェクトも存在し，</a:t>
            </a:r>
            <a:r>
              <a:rPr lang="ja-JP" altLang="en-US" dirty="0"/>
              <a:t>正答率</a:t>
            </a:r>
            <a:r>
              <a:rPr lang="ja-JP" altLang="en-US" dirty="0" smtClean="0"/>
              <a:t>が</a:t>
            </a:r>
            <a:r>
              <a:rPr lang="en-US" altLang="ja-JP" dirty="0" smtClean="0"/>
              <a:t/>
            </a:r>
            <a:br>
              <a:rPr lang="en-US" altLang="ja-JP" dirty="0" smtClean="0"/>
            </a:br>
            <a:r>
              <a:rPr lang="ja-JP" altLang="en-US" dirty="0" smtClean="0"/>
              <a:t>高い</a:t>
            </a:r>
            <a:r>
              <a:rPr lang="ja-JP" altLang="en-US" dirty="0"/>
              <a:t>プロジェクトは解消方法に偏り</a:t>
            </a:r>
            <a:r>
              <a:rPr lang="ja-JP" altLang="en-US" dirty="0" smtClean="0"/>
              <a:t>がある</a:t>
            </a:r>
            <a:r>
              <a:rPr lang="ja-JP" altLang="en-US" dirty="0"/>
              <a:t>傾向</a:t>
            </a:r>
            <a:r>
              <a:rPr lang="ja-JP" altLang="en-US" dirty="0" smtClean="0"/>
              <a:t>にあ</a:t>
            </a:r>
            <a:r>
              <a:rPr lang="ja-JP" altLang="en-US" dirty="0"/>
              <a:t>る</a:t>
            </a:r>
            <a:endParaRPr lang="en-US" altLang="ja-JP" dirty="0"/>
          </a:p>
          <a:p>
            <a:pPr>
              <a:buFont typeface="Wingdings" panose="05000000000000000000" pitchFamily="2" charset="2"/>
              <a:buChar char="Ø"/>
            </a:pPr>
            <a:endParaRPr lang="en-US" altLang="ja-JP" sz="900" dirty="0" smtClean="0"/>
          </a:p>
          <a:p>
            <a:pPr>
              <a:buFont typeface="Wingdings" panose="05000000000000000000" pitchFamily="2" charset="2"/>
              <a:buChar char="Ø"/>
            </a:pPr>
            <a:r>
              <a:rPr lang="ja-JP" altLang="en-US" dirty="0" smtClean="0"/>
              <a:t>マージコンフリクトの発生件数</a:t>
            </a:r>
            <a:r>
              <a:rPr lang="ja-JP" altLang="en-US" dirty="0"/>
              <a:t>が少ない場合，モデルの判定精度</a:t>
            </a:r>
            <a:r>
              <a:rPr lang="ja-JP" altLang="en-US" dirty="0" smtClean="0"/>
              <a:t>は低下する恐れがある</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Tree>
    <p:extLst>
      <p:ext uri="{BB962C8B-B14F-4D97-AF65-F5344CB8AC3E}">
        <p14:creationId xmlns:p14="http://schemas.microsoft.com/office/powerpoint/2010/main" val="37434209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RQ2 : </a:t>
            </a:r>
            <a:r>
              <a:rPr lang="ja-JP" altLang="en-US" dirty="0" smtClean="0"/>
              <a:t>パラメータ</a:t>
            </a:r>
            <a:r>
              <a:rPr lang="ja-JP" altLang="en-US" dirty="0"/>
              <a:t>の重要度</a:t>
            </a:r>
            <a:endParaRPr kumimoji="1" lang="ja-JP" altLang="en-US" dirty="0"/>
          </a:p>
        </p:txBody>
      </p:sp>
      <p:sp>
        <p:nvSpPr>
          <p:cNvPr id="3" name="コンテンツ プレースホルダー 2"/>
          <p:cNvSpPr>
            <a:spLocks noGrp="1"/>
          </p:cNvSpPr>
          <p:nvPr>
            <p:ph idx="1"/>
          </p:nvPr>
        </p:nvSpPr>
        <p:spPr>
          <a:xfrm>
            <a:off x="300893" y="1656000"/>
            <a:ext cx="8546122" cy="4525963"/>
          </a:xfrm>
        </p:spPr>
        <p:txBody>
          <a:bodyPr/>
          <a:lstStyle/>
          <a:p>
            <a:pPr marL="0" indent="0">
              <a:buNone/>
            </a:pPr>
            <a:r>
              <a:rPr lang="ja-JP" altLang="en-US" dirty="0" smtClean="0"/>
              <a:t>重要度とは </a:t>
            </a:r>
            <a:r>
              <a:rPr lang="en-US" altLang="ja-JP" dirty="0" smtClean="0"/>
              <a:t>: </a:t>
            </a:r>
            <a:r>
              <a:rPr lang="ja-JP" altLang="en-US" dirty="0" smtClean="0"/>
              <a:t>パラメータの判定に対する寄与率</a:t>
            </a:r>
            <a:r>
              <a:rPr lang="en-US" altLang="ja-JP" dirty="0" smtClean="0"/>
              <a:t/>
            </a:r>
            <a:br>
              <a:rPr lang="en-US" altLang="ja-JP" dirty="0" smtClean="0"/>
            </a:br>
            <a:r>
              <a:rPr lang="en-US" altLang="ja-JP" dirty="0" smtClean="0"/>
              <a:t>		</a:t>
            </a:r>
            <a:r>
              <a:rPr lang="ja-JP" altLang="en-US" dirty="0" smtClean="0"/>
              <a:t>（すべてのパラメータの重要度の総和が</a:t>
            </a:r>
            <a:r>
              <a:rPr lang="en-US" altLang="ja-JP" dirty="0" smtClean="0"/>
              <a:t>1</a:t>
            </a:r>
            <a:r>
              <a:rPr lang="ja-JP" altLang="en-US" dirty="0" smtClean="0"/>
              <a:t>になる）</a:t>
            </a:r>
            <a:endParaRPr lang="en-US" altLang="ja-JP" dirty="0" smtClean="0"/>
          </a:p>
          <a:p>
            <a:pPr marL="0" indent="0">
              <a:buNone/>
            </a:pPr>
            <a:r>
              <a:rPr lang="en-US" altLang="ja-JP" dirty="0" err="1" smtClean="0"/>
              <a:t>line_num</a:t>
            </a:r>
            <a:r>
              <a:rPr lang="en-US" altLang="ja-JP" dirty="0" smtClean="0"/>
              <a:t>, distance </a:t>
            </a:r>
            <a:r>
              <a:rPr lang="en-US" altLang="ja-JP" dirty="0"/>
              <a:t>:</a:t>
            </a:r>
            <a:r>
              <a:rPr lang="en-US" altLang="ja-JP" dirty="0" smtClean="0"/>
              <a:t> </a:t>
            </a:r>
            <a:r>
              <a:rPr lang="ja-JP" altLang="en-US" dirty="0" smtClean="0"/>
              <a:t>マージコンフリクトに関するメタ情報</a:t>
            </a:r>
            <a:r>
              <a:rPr lang="en-US" altLang="ja-JP" dirty="0" smtClean="0"/>
              <a:t/>
            </a:r>
            <a:br>
              <a:rPr lang="en-US" altLang="ja-JP" dirty="0" smtClean="0"/>
            </a:br>
            <a:r>
              <a:rPr lang="en-US" altLang="ja-JP" dirty="0" smtClean="0"/>
              <a:t>							</a:t>
            </a:r>
            <a:r>
              <a:rPr lang="ja-JP" altLang="en-US" dirty="0" smtClean="0"/>
              <a:t>⇒ 重要度 大</a:t>
            </a:r>
            <a:endParaRPr lang="en-US" altLang="ja-JP" dirty="0" smtClean="0"/>
          </a:p>
          <a:p>
            <a:pPr marL="0" indent="0">
              <a:buNone/>
            </a:pPr>
            <a:r>
              <a:rPr lang="en-US" altLang="ja-JP" dirty="0" smtClean="0"/>
              <a:t>time, </a:t>
            </a:r>
            <a:r>
              <a:rPr lang="en-US" altLang="ja-JP" dirty="0" err="1" smtClean="0"/>
              <a:t>author_ratio</a:t>
            </a:r>
            <a:r>
              <a:rPr lang="en-US" altLang="ja-JP" dirty="0" smtClean="0"/>
              <a:t> </a:t>
            </a:r>
            <a:r>
              <a:rPr lang="en-US" altLang="ja-JP" dirty="0"/>
              <a:t>:</a:t>
            </a:r>
            <a:r>
              <a:rPr lang="en-US" altLang="ja-JP" dirty="0" smtClean="0"/>
              <a:t> </a:t>
            </a:r>
            <a:r>
              <a:rPr lang="ja-JP" altLang="en-US" dirty="0" smtClean="0"/>
              <a:t>コミットに関するメタ情報 ⇒重要度 小</a:t>
            </a:r>
            <a:endParaRPr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9" name="テキスト ボックス 8"/>
          <p:cNvSpPr txBox="1"/>
          <p:nvPr/>
        </p:nvSpPr>
        <p:spPr>
          <a:xfrm>
            <a:off x="2668025" y="6349374"/>
            <a:ext cx="4331635" cy="338554"/>
          </a:xfrm>
          <a:prstGeom prst="rect">
            <a:avLst/>
          </a:prstGeom>
          <a:noFill/>
        </p:spPr>
        <p:txBody>
          <a:bodyPr wrap="none" rtlCol="0">
            <a:spAutoFit/>
          </a:bodyPr>
          <a:lstStyle/>
          <a:p>
            <a:r>
              <a:rPr lang="ja-JP" altLang="en-US" sz="1600" dirty="0"/>
              <a:t>パラメータの重要度（</a:t>
            </a:r>
            <a:r>
              <a:rPr lang="en-US" altLang="ja-JP" sz="1600" dirty="0"/>
              <a:t>20</a:t>
            </a:r>
            <a:r>
              <a:rPr lang="ja-JP" altLang="en-US" sz="1600" dirty="0"/>
              <a:t>個のプロジェクトの平均）</a:t>
            </a:r>
          </a:p>
        </p:txBody>
      </p:sp>
      <p:grpSp>
        <p:nvGrpSpPr>
          <p:cNvPr id="43" name="グループ化 42"/>
          <p:cNvGrpSpPr/>
          <p:nvPr/>
        </p:nvGrpSpPr>
        <p:grpSpPr>
          <a:xfrm>
            <a:off x="828668" y="3739662"/>
            <a:ext cx="7420232" cy="2618153"/>
            <a:chOff x="828668" y="3739662"/>
            <a:chExt cx="7420232" cy="2618153"/>
          </a:xfrm>
        </p:grpSpPr>
        <p:graphicFrame>
          <p:nvGraphicFramePr>
            <p:cNvPr id="8" name="グラフ 7"/>
            <p:cNvGraphicFramePr/>
            <p:nvPr>
              <p:extLst>
                <p:ext uri="{D42A27DB-BD31-4B8C-83A1-F6EECF244321}">
                  <p14:modId xmlns:p14="http://schemas.microsoft.com/office/powerpoint/2010/main" val="2394787189"/>
                </p:ext>
              </p:extLst>
            </p:nvPr>
          </p:nvGraphicFramePr>
          <p:xfrm>
            <a:off x="828668" y="3739662"/>
            <a:ext cx="7420232" cy="2618153"/>
          </p:xfrm>
          <a:graphic>
            <a:graphicData uri="http://schemas.openxmlformats.org/drawingml/2006/chart">
              <c:chart xmlns:c="http://schemas.openxmlformats.org/drawingml/2006/chart" xmlns:r="http://schemas.openxmlformats.org/officeDocument/2006/relationships" r:id="rId3"/>
            </a:graphicData>
          </a:graphic>
        </p:graphicFrame>
        <p:grpSp>
          <p:nvGrpSpPr>
            <p:cNvPr id="42" name="グループ化 41"/>
            <p:cNvGrpSpPr/>
            <p:nvPr/>
          </p:nvGrpSpPr>
          <p:grpSpPr>
            <a:xfrm>
              <a:off x="1445098" y="5583292"/>
              <a:ext cx="6483585" cy="277876"/>
              <a:chOff x="1445098" y="5669268"/>
              <a:chExt cx="6483585" cy="277876"/>
            </a:xfrm>
          </p:grpSpPr>
          <p:grpSp>
            <p:nvGrpSpPr>
              <p:cNvPr id="7" name="グループ化 6"/>
              <p:cNvGrpSpPr/>
              <p:nvPr/>
            </p:nvGrpSpPr>
            <p:grpSpPr>
              <a:xfrm>
                <a:off x="1445098" y="5670145"/>
                <a:ext cx="1067356" cy="276999"/>
                <a:chOff x="1445098" y="5670145"/>
                <a:chExt cx="1067356" cy="276999"/>
              </a:xfrm>
            </p:grpSpPr>
            <p:sp>
              <p:nvSpPr>
                <p:cNvPr id="5" name="テキスト ボックス 4"/>
                <p:cNvSpPr txBox="1"/>
                <p:nvPr/>
              </p:nvSpPr>
              <p:spPr>
                <a:xfrm>
                  <a:off x="1445098" y="5670145"/>
                  <a:ext cx="379432" cy="276999"/>
                </a:xfrm>
                <a:prstGeom prst="rect">
                  <a:avLst/>
                </a:prstGeom>
                <a:noFill/>
              </p:spPr>
              <p:txBody>
                <a:bodyPr wrap="square" rtlCol="0">
                  <a:spAutoFit/>
                </a:bodyPr>
                <a:lstStyle/>
                <a:p>
                  <a:pPr algn="ctr"/>
                  <a:r>
                    <a:rPr kumimoji="1" lang="en-US" altLang="ja-JP" sz="1200" dirty="0" smtClean="0"/>
                    <a:t>P1</a:t>
                  </a:r>
                  <a:endParaRPr kumimoji="1" lang="ja-JP" altLang="en-US" sz="1200" dirty="0"/>
                </a:p>
              </p:txBody>
            </p:sp>
            <p:sp>
              <p:nvSpPr>
                <p:cNvPr id="28" name="テキスト ボックス 27"/>
                <p:cNvSpPr txBox="1"/>
                <p:nvPr/>
              </p:nvSpPr>
              <p:spPr>
                <a:xfrm>
                  <a:off x="1752044" y="5670145"/>
                  <a:ext cx="379432" cy="276999"/>
                </a:xfrm>
                <a:prstGeom prst="rect">
                  <a:avLst/>
                </a:prstGeom>
                <a:noFill/>
              </p:spPr>
              <p:txBody>
                <a:bodyPr wrap="square" rtlCol="0">
                  <a:spAutoFit/>
                </a:bodyPr>
                <a:lstStyle/>
                <a:p>
                  <a:pPr algn="ctr"/>
                  <a:r>
                    <a:rPr kumimoji="1" lang="en-US" altLang="ja-JP" sz="1200" dirty="0" smtClean="0"/>
                    <a:t>P2</a:t>
                  </a:r>
                  <a:endParaRPr kumimoji="1" lang="ja-JP" altLang="en-US" sz="1200" dirty="0"/>
                </a:p>
              </p:txBody>
            </p:sp>
            <p:sp>
              <p:nvSpPr>
                <p:cNvPr id="29" name="テキスト ボックス 28"/>
                <p:cNvSpPr txBox="1"/>
                <p:nvPr/>
              </p:nvSpPr>
              <p:spPr>
                <a:xfrm>
                  <a:off x="2011884" y="5670145"/>
                  <a:ext cx="500570" cy="276999"/>
                </a:xfrm>
                <a:prstGeom prst="rect">
                  <a:avLst/>
                </a:prstGeom>
                <a:noFill/>
              </p:spPr>
              <p:txBody>
                <a:bodyPr wrap="square" rtlCol="0">
                  <a:spAutoFit/>
                </a:bodyPr>
                <a:lstStyle/>
                <a:p>
                  <a:pPr algn="ctr"/>
                  <a:r>
                    <a:rPr kumimoji="1" lang="ja-JP" altLang="en-US" sz="1200" dirty="0" smtClean="0"/>
                    <a:t>差分</a:t>
                  </a:r>
                  <a:endParaRPr kumimoji="1" lang="ja-JP" altLang="en-US" sz="1200" dirty="0"/>
                </a:p>
              </p:txBody>
            </p:sp>
          </p:grpSp>
          <p:grpSp>
            <p:nvGrpSpPr>
              <p:cNvPr id="30" name="グループ化 29"/>
              <p:cNvGrpSpPr/>
              <p:nvPr/>
            </p:nvGrpSpPr>
            <p:grpSpPr>
              <a:xfrm>
                <a:off x="3250451" y="5669269"/>
                <a:ext cx="1067356" cy="276999"/>
                <a:chOff x="1445098" y="5670145"/>
                <a:chExt cx="1067356" cy="276999"/>
              </a:xfrm>
            </p:grpSpPr>
            <p:sp>
              <p:nvSpPr>
                <p:cNvPr id="31" name="テキスト ボックス 30"/>
                <p:cNvSpPr txBox="1"/>
                <p:nvPr/>
              </p:nvSpPr>
              <p:spPr>
                <a:xfrm>
                  <a:off x="1445098" y="5670145"/>
                  <a:ext cx="379432" cy="276999"/>
                </a:xfrm>
                <a:prstGeom prst="rect">
                  <a:avLst/>
                </a:prstGeom>
                <a:noFill/>
              </p:spPr>
              <p:txBody>
                <a:bodyPr wrap="square" rtlCol="0">
                  <a:spAutoFit/>
                </a:bodyPr>
                <a:lstStyle/>
                <a:p>
                  <a:pPr algn="ctr"/>
                  <a:r>
                    <a:rPr kumimoji="1" lang="en-US" altLang="ja-JP" sz="1200" dirty="0" smtClean="0"/>
                    <a:t>P1</a:t>
                  </a:r>
                  <a:endParaRPr kumimoji="1" lang="ja-JP" altLang="en-US" sz="1200" dirty="0"/>
                </a:p>
              </p:txBody>
            </p:sp>
            <p:sp>
              <p:nvSpPr>
                <p:cNvPr id="32" name="テキスト ボックス 31"/>
                <p:cNvSpPr txBox="1"/>
                <p:nvPr/>
              </p:nvSpPr>
              <p:spPr>
                <a:xfrm>
                  <a:off x="1752044" y="5670145"/>
                  <a:ext cx="379432" cy="276999"/>
                </a:xfrm>
                <a:prstGeom prst="rect">
                  <a:avLst/>
                </a:prstGeom>
                <a:noFill/>
              </p:spPr>
              <p:txBody>
                <a:bodyPr wrap="square" rtlCol="0">
                  <a:spAutoFit/>
                </a:bodyPr>
                <a:lstStyle/>
                <a:p>
                  <a:pPr algn="ctr"/>
                  <a:r>
                    <a:rPr kumimoji="1" lang="en-US" altLang="ja-JP" sz="1200" dirty="0" smtClean="0"/>
                    <a:t>P2</a:t>
                  </a:r>
                  <a:endParaRPr kumimoji="1" lang="ja-JP" altLang="en-US" sz="1200" dirty="0"/>
                </a:p>
              </p:txBody>
            </p:sp>
            <p:sp>
              <p:nvSpPr>
                <p:cNvPr id="33" name="テキスト ボックス 32"/>
                <p:cNvSpPr txBox="1"/>
                <p:nvPr/>
              </p:nvSpPr>
              <p:spPr>
                <a:xfrm>
                  <a:off x="2011884" y="5670145"/>
                  <a:ext cx="500570" cy="276999"/>
                </a:xfrm>
                <a:prstGeom prst="rect">
                  <a:avLst/>
                </a:prstGeom>
                <a:noFill/>
              </p:spPr>
              <p:txBody>
                <a:bodyPr wrap="square" rtlCol="0">
                  <a:spAutoFit/>
                </a:bodyPr>
                <a:lstStyle/>
                <a:p>
                  <a:pPr algn="ctr"/>
                  <a:r>
                    <a:rPr kumimoji="1" lang="ja-JP" altLang="en-US" sz="1200" dirty="0" smtClean="0"/>
                    <a:t>差分</a:t>
                  </a:r>
                  <a:endParaRPr kumimoji="1" lang="ja-JP" altLang="en-US" sz="1200" dirty="0"/>
                </a:p>
              </p:txBody>
            </p:sp>
          </p:grpSp>
          <p:grpSp>
            <p:nvGrpSpPr>
              <p:cNvPr id="34" name="グループ化 33"/>
              <p:cNvGrpSpPr/>
              <p:nvPr/>
            </p:nvGrpSpPr>
            <p:grpSpPr>
              <a:xfrm>
                <a:off x="5050027" y="5669268"/>
                <a:ext cx="1067356" cy="276999"/>
                <a:chOff x="1445098" y="5670145"/>
                <a:chExt cx="1067356" cy="276999"/>
              </a:xfrm>
            </p:grpSpPr>
            <p:sp>
              <p:nvSpPr>
                <p:cNvPr id="35" name="テキスト ボックス 34"/>
                <p:cNvSpPr txBox="1"/>
                <p:nvPr/>
              </p:nvSpPr>
              <p:spPr>
                <a:xfrm>
                  <a:off x="1445098" y="5670145"/>
                  <a:ext cx="379432" cy="276999"/>
                </a:xfrm>
                <a:prstGeom prst="rect">
                  <a:avLst/>
                </a:prstGeom>
                <a:noFill/>
              </p:spPr>
              <p:txBody>
                <a:bodyPr wrap="square" rtlCol="0">
                  <a:spAutoFit/>
                </a:bodyPr>
                <a:lstStyle/>
                <a:p>
                  <a:pPr algn="ctr"/>
                  <a:r>
                    <a:rPr kumimoji="1" lang="en-US" altLang="ja-JP" sz="1200" dirty="0" smtClean="0"/>
                    <a:t>P1</a:t>
                  </a:r>
                  <a:endParaRPr kumimoji="1" lang="ja-JP" altLang="en-US" sz="1200" dirty="0"/>
                </a:p>
              </p:txBody>
            </p:sp>
            <p:sp>
              <p:nvSpPr>
                <p:cNvPr id="36" name="テキスト ボックス 35"/>
                <p:cNvSpPr txBox="1"/>
                <p:nvPr/>
              </p:nvSpPr>
              <p:spPr>
                <a:xfrm>
                  <a:off x="1752044" y="5670145"/>
                  <a:ext cx="379432" cy="276999"/>
                </a:xfrm>
                <a:prstGeom prst="rect">
                  <a:avLst/>
                </a:prstGeom>
                <a:noFill/>
              </p:spPr>
              <p:txBody>
                <a:bodyPr wrap="square" rtlCol="0">
                  <a:spAutoFit/>
                </a:bodyPr>
                <a:lstStyle/>
                <a:p>
                  <a:pPr algn="ctr"/>
                  <a:r>
                    <a:rPr kumimoji="1" lang="en-US" altLang="ja-JP" sz="1200" dirty="0" smtClean="0"/>
                    <a:t>P2</a:t>
                  </a:r>
                  <a:endParaRPr kumimoji="1" lang="ja-JP" altLang="en-US" sz="1200" dirty="0"/>
                </a:p>
              </p:txBody>
            </p:sp>
            <p:sp>
              <p:nvSpPr>
                <p:cNvPr id="37" name="テキスト ボックス 36"/>
                <p:cNvSpPr txBox="1"/>
                <p:nvPr/>
              </p:nvSpPr>
              <p:spPr>
                <a:xfrm>
                  <a:off x="2011884" y="5670145"/>
                  <a:ext cx="500570" cy="276999"/>
                </a:xfrm>
                <a:prstGeom prst="rect">
                  <a:avLst/>
                </a:prstGeom>
                <a:noFill/>
              </p:spPr>
              <p:txBody>
                <a:bodyPr wrap="square" rtlCol="0">
                  <a:spAutoFit/>
                </a:bodyPr>
                <a:lstStyle/>
                <a:p>
                  <a:pPr algn="ctr"/>
                  <a:r>
                    <a:rPr kumimoji="1" lang="ja-JP" altLang="en-US" sz="1200" dirty="0" smtClean="0"/>
                    <a:t>差分</a:t>
                  </a:r>
                  <a:endParaRPr kumimoji="1" lang="ja-JP" altLang="en-US" sz="1200" dirty="0"/>
                </a:p>
              </p:txBody>
            </p:sp>
          </p:grpSp>
          <p:grpSp>
            <p:nvGrpSpPr>
              <p:cNvPr id="38" name="グループ化 37"/>
              <p:cNvGrpSpPr/>
              <p:nvPr/>
            </p:nvGrpSpPr>
            <p:grpSpPr>
              <a:xfrm>
                <a:off x="6861327" y="5669268"/>
                <a:ext cx="1067356" cy="276999"/>
                <a:chOff x="1445098" y="5670145"/>
                <a:chExt cx="1067356" cy="276999"/>
              </a:xfrm>
            </p:grpSpPr>
            <p:sp>
              <p:nvSpPr>
                <p:cNvPr id="39" name="テキスト ボックス 38"/>
                <p:cNvSpPr txBox="1"/>
                <p:nvPr/>
              </p:nvSpPr>
              <p:spPr>
                <a:xfrm>
                  <a:off x="1445098" y="5670145"/>
                  <a:ext cx="379432" cy="276999"/>
                </a:xfrm>
                <a:prstGeom prst="rect">
                  <a:avLst/>
                </a:prstGeom>
                <a:noFill/>
              </p:spPr>
              <p:txBody>
                <a:bodyPr wrap="square" rtlCol="0">
                  <a:spAutoFit/>
                </a:bodyPr>
                <a:lstStyle/>
                <a:p>
                  <a:pPr algn="ctr"/>
                  <a:r>
                    <a:rPr kumimoji="1" lang="en-US" altLang="ja-JP" sz="1200" dirty="0" smtClean="0"/>
                    <a:t>P1</a:t>
                  </a:r>
                  <a:endParaRPr kumimoji="1" lang="ja-JP" altLang="en-US" sz="1200" dirty="0"/>
                </a:p>
              </p:txBody>
            </p:sp>
            <p:sp>
              <p:nvSpPr>
                <p:cNvPr id="40" name="テキスト ボックス 39"/>
                <p:cNvSpPr txBox="1"/>
                <p:nvPr/>
              </p:nvSpPr>
              <p:spPr>
                <a:xfrm>
                  <a:off x="1752044" y="5670145"/>
                  <a:ext cx="379432" cy="276999"/>
                </a:xfrm>
                <a:prstGeom prst="rect">
                  <a:avLst/>
                </a:prstGeom>
                <a:noFill/>
              </p:spPr>
              <p:txBody>
                <a:bodyPr wrap="square" rtlCol="0">
                  <a:spAutoFit/>
                </a:bodyPr>
                <a:lstStyle/>
                <a:p>
                  <a:pPr algn="ctr"/>
                  <a:r>
                    <a:rPr kumimoji="1" lang="en-US" altLang="ja-JP" sz="1200" dirty="0" smtClean="0"/>
                    <a:t>P2</a:t>
                  </a:r>
                  <a:endParaRPr kumimoji="1" lang="ja-JP" altLang="en-US" sz="1200" dirty="0"/>
                </a:p>
              </p:txBody>
            </p:sp>
            <p:sp>
              <p:nvSpPr>
                <p:cNvPr id="41" name="テキスト ボックス 40"/>
                <p:cNvSpPr txBox="1"/>
                <p:nvPr/>
              </p:nvSpPr>
              <p:spPr>
                <a:xfrm>
                  <a:off x="2011884" y="5670145"/>
                  <a:ext cx="500570" cy="276999"/>
                </a:xfrm>
                <a:prstGeom prst="rect">
                  <a:avLst/>
                </a:prstGeom>
                <a:noFill/>
              </p:spPr>
              <p:txBody>
                <a:bodyPr wrap="square" rtlCol="0">
                  <a:spAutoFit/>
                </a:bodyPr>
                <a:lstStyle/>
                <a:p>
                  <a:pPr algn="ctr"/>
                  <a:r>
                    <a:rPr kumimoji="1" lang="ja-JP" altLang="en-US" sz="1200" dirty="0" smtClean="0"/>
                    <a:t>差分</a:t>
                  </a:r>
                  <a:endParaRPr kumimoji="1" lang="ja-JP" altLang="en-US" sz="1200" dirty="0"/>
                </a:p>
              </p:txBody>
            </p:sp>
          </p:grpSp>
        </p:grpSp>
      </p:grpSp>
    </p:spTree>
    <p:extLst>
      <p:ext uri="{BB962C8B-B14F-4D97-AF65-F5344CB8AC3E}">
        <p14:creationId xmlns:p14="http://schemas.microsoft.com/office/powerpoint/2010/main" val="2724944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RQ2 </a:t>
            </a:r>
            <a:r>
              <a:rPr kumimoji="1" lang="ja-JP" altLang="en-US" dirty="0" smtClean="0"/>
              <a:t>のまとめ</a:t>
            </a:r>
            <a:endParaRPr kumimoji="1" lang="ja-JP" altLang="en-US" dirty="0"/>
          </a:p>
        </p:txBody>
      </p:sp>
      <p:sp>
        <p:nvSpPr>
          <p:cNvPr id="3" name="コンテンツ プレースホルダー 2"/>
          <p:cNvSpPr>
            <a:spLocks noGrp="1"/>
          </p:cNvSpPr>
          <p:nvPr>
            <p:ph idx="1"/>
          </p:nvPr>
        </p:nvSpPr>
        <p:spPr>
          <a:xfrm>
            <a:off x="457200" y="1656000"/>
            <a:ext cx="8218488" cy="3394472"/>
          </a:xfrm>
        </p:spPr>
        <p:txBody>
          <a:bodyPr/>
          <a:lstStyle/>
          <a:p>
            <a:pPr marL="0" indent="0">
              <a:buNone/>
            </a:pPr>
            <a:r>
              <a:rPr lang="en-US" altLang="ja-JP" sz="2800" dirty="0"/>
              <a:t>RQ2 :</a:t>
            </a:r>
            <a:r>
              <a:rPr lang="ja-JP" altLang="en-US" sz="2800" dirty="0"/>
              <a:t>どのよう</a:t>
            </a:r>
            <a:r>
              <a:rPr lang="ja-JP" altLang="en-US" sz="2800" dirty="0" smtClean="0"/>
              <a:t>なメタ情報が</a:t>
            </a:r>
            <a:r>
              <a:rPr lang="ja-JP" altLang="en-US" sz="2800" dirty="0"/>
              <a:t>，判定に寄与している</a:t>
            </a:r>
            <a:r>
              <a:rPr lang="ja-JP" altLang="en-US" sz="2800" dirty="0" smtClean="0"/>
              <a:t>か？</a:t>
            </a:r>
            <a:endParaRPr lang="en-US" altLang="ja-JP" sz="2800" dirty="0"/>
          </a:p>
          <a:p>
            <a:pPr marL="0" indent="0">
              <a:buNone/>
            </a:pPr>
            <a:endParaRPr lang="en-US" altLang="ja-JP" sz="800" dirty="0"/>
          </a:p>
          <a:p>
            <a:pPr>
              <a:buFont typeface="Wingdings" panose="05000000000000000000" pitchFamily="2" charset="2"/>
              <a:buChar char="Ø"/>
            </a:pPr>
            <a:r>
              <a:rPr lang="ja-JP" altLang="en-US" dirty="0"/>
              <a:t>マージコンフリクトの発生行数や，マージコンフリクト</a:t>
            </a:r>
            <a:r>
              <a:rPr lang="ja-JP" altLang="en-US" dirty="0" smtClean="0"/>
              <a:t>発生</a:t>
            </a:r>
            <a:r>
              <a:rPr lang="en-US" altLang="ja-JP" dirty="0" smtClean="0"/>
              <a:t/>
            </a:r>
            <a:br>
              <a:rPr lang="en-US" altLang="ja-JP" dirty="0" smtClean="0"/>
            </a:br>
            <a:r>
              <a:rPr lang="ja-JP" altLang="en-US" dirty="0" smtClean="0"/>
              <a:t>箇所を編集</a:t>
            </a:r>
            <a:r>
              <a:rPr lang="ja-JP" altLang="en-US" dirty="0"/>
              <a:t>したコミット数など，マージコンフリクト</a:t>
            </a:r>
            <a:r>
              <a:rPr lang="ja-JP" altLang="en-US" dirty="0" smtClean="0"/>
              <a:t>に関連する</a:t>
            </a:r>
            <a:r>
              <a:rPr lang="en-US" altLang="ja-JP" dirty="0" smtClean="0"/>
              <a:t/>
            </a:r>
            <a:br>
              <a:rPr lang="en-US" altLang="ja-JP" dirty="0" smtClean="0"/>
            </a:br>
            <a:r>
              <a:rPr lang="ja-JP" altLang="en-US" dirty="0" smtClean="0"/>
              <a:t>メタ</a:t>
            </a:r>
            <a:r>
              <a:rPr lang="ja-JP" altLang="en-US" dirty="0"/>
              <a:t>情報</a:t>
            </a:r>
            <a:r>
              <a:rPr lang="ja-JP" altLang="en-US" dirty="0" smtClean="0"/>
              <a:t>は重要度</a:t>
            </a:r>
            <a:r>
              <a:rPr lang="ja-JP" altLang="en-US" dirty="0"/>
              <a:t>が</a:t>
            </a:r>
            <a:r>
              <a:rPr lang="ja-JP" altLang="en-US" dirty="0" smtClean="0"/>
              <a:t>大きい</a:t>
            </a:r>
            <a:endParaRPr lang="en-US" altLang="ja-JP" dirty="0" smtClean="0"/>
          </a:p>
          <a:p>
            <a:pPr marL="0" indent="0">
              <a:buNone/>
            </a:pPr>
            <a:endParaRPr lang="en-US" altLang="ja-JP" sz="900" dirty="0" smtClean="0"/>
          </a:p>
          <a:p>
            <a:pPr>
              <a:buFont typeface="Wingdings" panose="05000000000000000000" pitchFamily="2" charset="2"/>
              <a:buChar char="Ø"/>
            </a:pPr>
            <a:r>
              <a:rPr lang="ja-JP" altLang="en-US" dirty="0" smtClean="0"/>
              <a:t>コミット</a:t>
            </a:r>
            <a:r>
              <a:rPr lang="ja-JP" altLang="en-US" dirty="0"/>
              <a:t>の</a:t>
            </a:r>
            <a:r>
              <a:rPr lang="ja-JP" altLang="en-US" dirty="0" smtClean="0"/>
              <a:t>作成日時や，コミット作成者のコミット率など，</a:t>
            </a:r>
            <a:r>
              <a:rPr lang="en-US" altLang="ja-JP" dirty="0" smtClean="0"/>
              <a:t/>
            </a:r>
            <a:br>
              <a:rPr lang="en-US" altLang="ja-JP" dirty="0" smtClean="0"/>
            </a:br>
            <a:r>
              <a:rPr lang="ja-JP" altLang="en-US" dirty="0" smtClean="0"/>
              <a:t>コミットごとに付随する情報は重要度が比較的小さい</a:t>
            </a:r>
            <a:endParaRPr lang="en-US" altLang="ja-JP"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4330001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複数のプロジェクトの混合モデル</a:t>
            </a:r>
            <a:endParaRPr kumimoji="1" lang="ja-JP" altLang="en-US" dirty="0"/>
          </a:p>
        </p:txBody>
      </p:sp>
      <p:sp>
        <p:nvSpPr>
          <p:cNvPr id="3" name="コンテンツ プレースホルダー 2"/>
          <p:cNvSpPr>
            <a:spLocks noGrp="1"/>
          </p:cNvSpPr>
          <p:nvPr>
            <p:ph idx="1"/>
          </p:nvPr>
        </p:nvSpPr>
        <p:spPr>
          <a:xfrm>
            <a:off x="457200" y="1656000"/>
            <a:ext cx="8229600" cy="4525963"/>
          </a:xfrm>
        </p:spPr>
        <p:txBody>
          <a:bodyPr/>
          <a:lstStyle/>
          <a:p>
            <a:pPr marL="0" indent="0">
              <a:buNone/>
            </a:pPr>
            <a:r>
              <a:rPr lang="ja-JP" altLang="en-US" dirty="0" smtClean="0"/>
              <a:t>テスト</a:t>
            </a:r>
            <a:r>
              <a:rPr lang="ja-JP" altLang="en-US" dirty="0"/>
              <a:t>に用いた</a:t>
            </a:r>
            <a:r>
              <a:rPr lang="en-US" altLang="ja-JP" dirty="0"/>
              <a:t>20</a:t>
            </a:r>
            <a:r>
              <a:rPr lang="ja-JP" altLang="en-US" dirty="0"/>
              <a:t>個の</a:t>
            </a:r>
            <a:r>
              <a:rPr lang="en-US" altLang="ja-JP" dirty="0"/>
              <a:t>OSS</a:t>
            </a:r>
            <a:r>
              <a:rPr lang="ja-JP" altLang="en-US" dirty="0"/>
              <a:t>のマージコンフリクトを用いて</a:t>
            </a:r>
            <a:r>
              <a:rPr lang="ja-JP" altLang="en-US" dirty="0" smtClean="0"/>
              <a:t>，</a:t>
            </a:r>
            <a:r>
              <a:rPr lang="en-US" altLang="ja-JP" dirty="0" smtClean="0"/>
              <a:t/>
            </a:r>
            <a:br>
              <a:rPr lang="en-US" altLang="ja-JP" dirty="0" smtClean="0"/>
            </a:br>
            <a:r>
              <a:rPr lang="ja-JP" altLang="en-US" dirty="0" smtClean="0"/>
              <a:t>モデル</a:t>
            </a:r>
            <a:r>
              <a:rPr lang="ja-JP" altLang="en-US" dirty="0"/>
              <a:t>の作成およびテストを行った結果を示す</a:t>
            </a:r>
            <a:endParaRPr lang="en-US" altLang="ja-JP" dirty="0"/>
          </a:p>
          <a:p>
            <a:endParaRPr lang="en-US" altLang="ja-JP" dirty="0" smtClean="0"/>
          </a:p>
          <a:p>
            <a:pPr marL="0" indent="0">
              <a:buNone/>
            </a:pPr>
            <a:r>
              <a:rPr lang="en-US" altLang="ja-JP" dirty="0" smtClean="0"/>
              <a:t>RQ3 :	</a:t>
            </a:r>
            <a:r>
              <a:rPr lang="ja-JP" altLang="en-US" dirty="0" smtClean="0"/>
              <a:t>複数</a:t>
            </a:r>
            <a:r>
              <a:rPr lang="ja-JP" altLang="en-US" dirty="0"/>
              <a:t>のプロジェクトを混合してモデルを作成した場合，</a:t>
            </a:r>
            <a:r>
              <a:rPr lang="en-US" altLang="ja-JP" dirty="0"/>
              <a:t/>
            </a:r>
            <a:br>
              <a:rPr lang="en-US" altLang="ja-JP" dirty="0"/>
            </a:br>
            <a:r>
              <a:rPr lang="en-US" altLang="ja-JP" dirty="0"/>
              <a:t>	</a:t>
            </a:r>
            <a:r>
              <a:rPr lang="ja-JP" altLang="en-US" dirty="0"/>
              <a:t>テストの結果はどのようになる</a:t>
            </a:r>
            <a:r>
              <a:rPr lang="ja-JP" altLang="en-US" dirty="0" smtClean="0"/>
              <a:t>か？</a:t>
            </a:r>
            <a:endParaRPr lang="en-US" altLang="ja-JP" dirty="0" smtClean="0"/>
          </a:p>
          <a:p>
            <a:pPr>
              <a:buFont typeface="Wingdings" panose="05000000000000000000" pitchFamily="2" charset="2"/>
              <a:buChar char="Ø"/>
            </a:pPr>
            <a:r>
              <a:rPr lang="ja-JP" altLang="en-US" sz="2000" dirty="0" smtClean="0"/>
              <a:t>マージコンフリクトの件数 </a:t>
            </a:r>
            <a:r>
              <a:rPr lang="en-US" altLang="ja-JP" sz="2000" dirty="0"/>
              <a:t>: </a:t>
            </a:r>
            <a:r>
              <a:rPr lang="en-US" altLang="ja-JP" sz="2000" dirty="0" smtClean="0"/>
              <a:t>28,512</a:t>
            </a:r>
            <a:r>
              <a:rPr lang="ja-JP" altLang="en-US" sz="2000" dirty="0" smtClean="0"/>
              <a:t>件</a:t>
            </a:r>
            <a:endParaRPr lang="en-US" altLang="ja-JP" sz="2000" dirty="0" smtClean="0"/>
          </a:p>
          <a:p>
            <a:pPr lvl="1">
              <a:buFont typeface="Arial" panose="020B0604020202020204" pitchFamily="34" charset="0"/>
              <a:buChar char="•"/>
            </a:pPr>
            <a:r>
              <a:rPr lang="en-US" altLang="ja-JP" sz="1700" dirty="0" smtClean="0"/>
              <a:t>5</a:t>
            </a:r>
            <a:r>
              <a:rPr lang="ja-JP" altLang="en-US" sz="1700" dirty="0" smtClean="0"/>
              <a:t>分割の交差検証を実施</a:t>
            </a:r>
            <a:endParaRPr lang="en-US" altLang="ja-JP" sz="1700" dirty="0" smtClean="0"/>
          </a:p>
          <a:p>
            <a:pPr>
              <a:buFont typeface="Wingdings" panose="05000000000000000000" pitchFamily="2" charset="2"/>
              <a:buChar char="Ø"/>
            </a:pPr>
            <a:r>
              <a:rPr lang="ja-JP" altLang="en-US" sz="2000" dirty="0" smtClean="0"/>
              <a:t>正答率 </a:t>
            </a:r>
            <a:r>
              <a:rPr lang="en-US" altLang="ja-JP" sz="2000" dirty="0"/>
              <a:t>: 58.16</a:t>
            </a:r>
            <a:r>
              <a:rPr lang="en-US" altLang="ja-JP" sz="2000" dirty="0" smtClean="0"/>
              <a:t>%</a:t>
            </a:r>
          </a:p>
          <a:p>
            <a:pPr lvl="1">
              <a:buFont typeface="Arial" panose="020B0604020202020204" pitchFamily="34" charset="0"/>
              <a:buChar char="•"/>
            </a:pPr>
            <a:r>
              <a:rPr lang="ja-JP" altLang="en-US" sz="1800" dirty="0" smtClean="0"/>
              <a:t>プロジェクトごとの平均を下回るが，</a:t>
            </a:r>
            <a:r>
              <a:rPr lang="en-US" altLang="ja-JP" sz="1800" dirty="0" smtClean="0"/>
              <a:t/>
            </a:r>
            <a:br>
              <a:rPr lang="en-US" altLang="ja-JP" sz="1800" dirty="0" smtClean="0"/>
            </a:br>
            <a:r>
              <a:rPr lang="ja-JP" altLang="en-US" sz="1800" dirty="0" smtClean="0"/>
              <a:t>学習不足と思われるものは上回る</a:t>
            </a:r>
            <a:endParaRPr lang="en-US" altLang="ja-JP" sz="1800" dirty="0"/>
          </a:p>
          <a:p>
            <a:pPr>
              <a:buFont typeface="Wingdings" panose="05000000000000000000" pitchFamily="2" charset="2"/>
              <a:buChar char="Ø"/>
            </a:pPr>
            <a:r>
              <a:rPr lang="ja-JP" altLang="en-US" sz="2000" dirty="0"/>
              <a:t>パラメータの重要度</a:t>
            </a:r>
            <a:r>
              <a:rPr lang="en-US" altLang="ja-JP" sz="2000" dirty="0"/>
              <a:t>: </a:t>
            </a:r>
            <a:r>
              <a:rPr lang="ja-JP" altLang="en-US" sz="2000" dirty="0" smtClean="0"/>
              <a:t>右図</a:t>
            </a:r>
            <a:endParaRPr lang="en-US" altLang="ja-JP" sz="2000" dirty="0" smtClean="0"/>
          </a:p>
          <a:p>
            <a:pPr lvl="1">
              <a:buFont typeface="Arial" panose="020B0604020202020204" pitchFamily="34" charset="0"/>
              <a:buChar char="•"/>
            </a:pPr>
            <a:r>
              <a:rPr lang="ja-JP" altLang="en-US" sz="1800" dirty="0" smtClean="0"/>
              <a:t>プロジェクトごとと比較すると，</a:t>
            </a:r>
            <a:r>
              <a:rPr lang="en-US" altLang="ja-JP" sz="1800" dirty="0" smtClean="0"/>
              <a:t/>
            </a:r>
            <a:br>
              <a:rPr lang="en-US" altLang="ja-JP" sz="1800" dirty="0" smtClean="0"/>
            </a:br>
            <a:r>
              <a:rPr lang="ja-JP" altLang="en-US" sz="1800" dirty="0" smtClean="0"/>
              <a:t>傾向</a:t>
            </a:r>
            <a:r>
              <a:rPr lang="ja-JP" altLang="en-US" sz="1800" dirty="0" smtClean="0"/>
              <a:t>が同様に</a:t>
            </a:r>
            <a:endParaRPr lang="en-US" altLang="ja-JP" sz="1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grpSp>
        <p:nvGrpSpPr>
          <p:cNvPr id="21" name="グループ化 20"/>
          <p:cNvGrpSpPr/>
          <p:nvPr/>
        </p:nvGrpSpPr>
        <p:grpSpPr>
          <a:xfrm>
            <a:off x="4771295" y="3863430"/>
            <a:ext cx="4290646" cy="2701470"/>
            <a:chOff x="4486030" y="3872523"/>
            <a:chExt cx="4501661" cy="2701470"/>
          </a:xfrm>
        </p:grpSpPr>
        <p:sp>
          <p:nvSpPr>
            <p:cNvPr id="10" name="テキスト ボックス 9"/>
            <p:cNvSpPr txBox="1"/>
            <p:nvPr/>
          </p:nvSpPr>
          <p:spPr>
            <a:xfrm>
              <a:off x="5290055" y="6296994"/>
              <a:ext cx="2893612" cy="276999"/>
            </a:xfrm>
            <a:prstGeom prst="rect">
              <a:avLst/>
            </a:prstGeom>
            <a:noFill/>
          </p:spPr>
          <p:txBody>
            <a:bodyPr wrap="square" rtlCol="0">
              <a:spAutoFit/>
            </a:bodyPr>
            <a:lstStyle/>
            <a:p>
              <a:pPr algn="ctr"/>
              <a:r>
                <a:rPr lang="ja-JP" altLang="en-US" sz="1200" dirty="0"/>
                <a:t>パラメータの重要度（混合モデル）</a:t>
              </a:r>
            </a:p>
          </p:txBody>
        </p:sp>
        <p:graphicFrame>
          <p:nvGraphicFramePr>
            <p:cNvPr id="9" name="グラフ 8"/>
            <p:cNvGraphicFramePr/>
            <p:nvPr>
              <p:extLst>
                <p:ext uri="{D42A27DB-BD31-4B8C-83A1-F6EECF244321}">
                  <p14:modId xmlns:p14="http://schemas.microsoft.com/office/powerpoint/2010/main" val="1899441523"/>
                </p:ext>
              </p:extLst>
            </p:nvPr>
          </p:nvGraphicFramePr>
          <p:xfrm>
            <a:off x="4486030" y="3872523"/>
            <a:ext cx="4501661" cy="2436205"/>
          </p:xfrm>
          <a:graphic>
            <a:graphicData uri="http://schemas.openxmlformats.org/drawingml/2006/chart">
              <c:chart xmlns:c="http://schemas.openxmlformats.org/drawingml/2006/chart" xmlns:r="http://schemas.openxmlformats.org/officeDocument/2006/relationships" r:id="rId3"/>
            </a:graphicData>
          </a:graphic>
        </p:graphicFrame>
      </p:grpSp>
      <p:grpSp>
        <p:nvGrpSpPr>
          <p:cNvPr id="5" name="グループ化 4"/>
          <p:cNvGrpSpPr/>
          <p:nvPr/>
        </p:nvGrpSpPr>
        <p:grpSpPr>
          <a:xfrm>
            <a:off x="5354828" y="5736543"/>
            <a:ext cx="3667999" cy="270704"/>
            <a:chOff x="5354828" y="5736543"/>
            <a:chExt cx="3667999" cy="270704"/>
          </a:xfrm>
        </p:grpSpPr>
        <p:grpSp>
          <p:nvGrpSpPr>
            <p:cNvPr id="28" name="グループ化 27"/>
            <p:cNvGrpSpPr/>
            <p:nvPr/>
          </p:nvGrpSpPr>
          <p:grpSpPr>
            <a:xfrm>
              <a:off x="5354828" y="5745637"/>
              <a:ext cx="989201" cy="261610"/>
              <a:chOff x="1437282" y="5670145"/>
              <a:chExt cx="989201" cy="261610"/>
            </a:xfrm>
          </p:grpSpPr>
          <p:sp>
            <p:nvSpPr>
              <p:cNvPr id="29" name="テキスト ボックス 28"/>
              <p:cNvSpPr txBox="1"/>
              <p:nvPr/>
            </p:nvSpPr>
            <p:spPr>
              <a:xfrm>
                <a:off x="1437282" y="5670145"/>
                <a:ext cx="379432" cy="261610"/>
              </a:xfrm>
              <a:prstGeom prst="rect">
                <a:avLst/>
              </a:prstGeom>
              <a:noFill/>
            </p:spPr>
            <p:txBody>
              <a:bodyPr wrap="square" rtlCol="0">
                <a:spAutoFit/>
              </a:bodyPr>
              <a:lstStyle/>
              <a:p>
                <a:pPr algn="ctr"/>
                <a:r>
                  <a:rPr kumimoji="1" lang="en-US" altLang="ja-JP" sz="1050" dirty="0" smtClean="0"/>
                  <a:t>P1</a:t>
                </a:r>
                <a:endParaRPr kumimoji="1" lang="ja-JP" altLang="en-US" sz="1050" dirty="0"/>
              </a:p>
            </p:txBody>
          </p:sp>
          <p:sp>
            <p:nvSpPr>
              <p:cNvPr id="30" name="テキスト ボックス 29"/>
              <p:cNvSpPr txBox="1"/>
              <p:nvPr/>
            </p:nvSpPr>
            <p:spPr>
              <a:xfrm>
                <a:off x="1701247" y="5670145"/>
                <a:ext cx="379432" cy="261610"/>
              </a:xfrm>
              <a:prstGeom prst="rect">
                <a:avLst/>
              </a:prstGeom>
              <a:noFill/>
            </p:spPr>
            <p:txBody>
              <a:bodyPr wrap="square" rtlCol="0">
                <a:spAutoFit/>
              </a:bodyPr>
              <a:lstStyle/>
              <a:p>
                <a:pPr algn="ctr"/>
                <a:r>
                  <a:rPr kumimoji="1" lang="en-US" altLang="ja-JP" sz="1050" dirty="0" smtClean="0"/>
                  <a:t>P2</a:t>
                </a:r>
                <a:endParaRPr kumimoji="1" lang="ja-JP" altLang="en-US" sz="1050" dirty="0"/>
              </a:p>
            </p:txBody>
          </p:sp>
          <p:sp>
            <p:nvSpPr>
              <p:cNvPr id="31" name="テキスト ボックス 30"/>
              <p:cNvSpPr txBox="1"/>
              <p:nvPr/>
            </p:nvSpPr>
            <p:spPr>
              <a:xfrm>
                <a:off x="1925913" y="5670145"/>
                <a:ext cx="500570" cy="261610"/>
              </a:xfrm>
              <a:prstGeom prst="rect">
                <a:avLst/>
              </a:prstGeom>
              <a:noFill/>
            </p:spPr>
            <p:txBody>
              <a:bodyPr wrap="square" rtlCol="0">
                <a:spAutoFit/>
              </a:bodyPr>
              <a:lstStyle/>
              <a:p>
                <a:pPr algn="ctr"/>
                <a:r>
                  <a:rPr kumimoji="1" lang="ja-JP" altLang="en-US" sz="1050" dirty="0" smtClean="0"/>
                  <a:t>差分</a:t>
                </a:r>
                <a:endParaRPr kumimoji="1" lang="ja-JP" altLang="en-US" sz="1050" dirty="0"/>
              </a:p>
            </p:txBody>
          </p:sp>
        </p:grpSp>
        <p:grpSp>
          <p:nvGrpSpPr>
            <p:cNvPr id="32" name="グループ化 31"/>
            <p:cNvGrpSpPr/>
            <p:nvPr/>
          </p:nvGrpSpPr>
          <p:grpSpPr>
            <a:xfrm>
              <a:off x="6246558" y="5736543"/>
              <a:ext cx="989201" cy="261610"/>
              <a:chOff x="1437282" y="5670145"/>
              <a:chExt cx="989201" cy="261610"/>
            </a:xfrm>
          </p:grpSpPr>
          <p:sp>
            <p:nvSpPr>
              <p:cNvPr id="33" name="テキスト ボックス 32"/>
              <p:cNvSpPr txBox="1"/>
              <p:nvPr/>
            </p:nvSpPr>
            <p:spPr>
              <a:xfrm>
                <a:off x="1437282" y="5670145"/>
                <a:ext cx="379432" cy="261610"/>
              </a:xfrm>
              <a:prstGeom prst="rect">
                <a:avLst/>
              </a:prstGeom>
              <a:noFill/>
            </p:spPr>
            <p:txBody>
              <a:bodyPr wrap="square" rtlCol="0">
                <a:spAutoFit/>
              </a:bodyPr>
              <a:lstStyle/>
              <a:p>
                <a:pPr algn="ctr"/>
                <a:r>
                  <a:rPr kumimoji="1" lang="en-US" altLang="ja-JP" sz="1050" dirty="0" smtClean="0"/>
                  <a:t>P1</a:t>
                </a:r>
                <a:endParaRPr kumimoji="1" lang="ja-JP" altLang="en-US" sz="1050" dirty="0"/>
              </a:p>
            </p:txBody>
          </p:sp>
          <p:sp>
            <p:nvSpPr>
              <p:cNvPr id="34" name="テキスト ボックス 33"/>
              <p:cNvSpPr txBox="1"/>
              <p:nvPr/>
            </p:nvSpPr>
            <p:spPr>
              <a:xfrm>
                <a:off x="1701247" y="5670145"/>
                <a:ext cx="379432" cy="261610"/>
              </a:xfrm>
              <a:prstGeom prst="rect">
                <a:avLst/>
              </a:prstGeom>
              <a:noFill/>
            </p:spPr>
            <p:txBody>
              <a:bodyPr wrap="square" rtlCol="0">
                <a:spAutoFit/>
              </a:bodyPr>
              <a:lstStyle/>
              <a:p>
                <a:pPr algn="ctr"/>
                <a:r>
                  <a:rPr kumimoji="1" lang="en-US" altLang="ja-JP" sz="1050" dirty="0" smtClean="0"/>
                  <a:t>P2</a:t>
                </a:r>
                <a:endParaRPr kumimoji="1" lang="ja-JP" altLang="en-US" sz="1050" dirty="0"/>
              </a:p>
            </p:txBody>
          </p:sp>
          <p:sp>
            <p:nvSpPr>
              <p:cNvPr id="35" name="テキスト ボックス 34"/>
              <p:cNvSpPr txBox="1"/>
              <p:nvPr/>
            </p:nvSpPr>
            <p:spPr>
              <a:xfrm>
                <a:off x="1925913" y="5670145"/>
                <a:ext cx="500570" cy="261610"/>
              </a:xfrm>
              <a:prstGeom prst="rect">
                <a:avLst/>
              </a:prstGeom>
              <a:noFill/>
            </p:spPr>
            <p:txBody>
              <a:bodyPr wrap="square" rtlCol="0">
                <a:spAutoFit/>
              </a:bodyPr>
              <a:lstStyle/>
              <a:p>
                <a:pPr algn="ctr"/>
                <a:r>
                  <a:rPr kumimoji="1" lang="ja-JP" altLang="en-US" sz="1050" dirty="0" smtClean="0"/>
                  <a:t>差分</a:t>
                </a:r>
                <a:endParaRPr kumimoji="1" lang="ja-JP" altLang="en-US" sz="1050" dirty="0"/>
              </a:p>
            </p:txBody>
          </p:sp>
        </p:grpSp>
        <p:grpSp>
          <p:nvGrpSpPr>
            <p:cNvPr id="36" name="グループ化 35"/>
            <p:cNvGrpSpPr/>
            <p:nvPr/>
          </p:nvGrpSpPr>
          <p:grpSpPr>
            <a:xfrm>
              <a:off x="7138288" y="5745636"/>
              <a:ext cx="989201" cy="261610"/>
              <a:chOff x="1437282" y="5670145"/>
              <a:chExt cx="989201" cy="261610"/>
            </a:xfrm>
          </p:grpSpPr>
          <p:sp>
            <p:nvSpPr>
              <p:cNvPr id="37" name="テキスト ボックス 36"/>
              <p:cNvSpPr txBox="1"/>
              <p:nvPr/>
            </p:nvSpPr>
            <p:spPr>
              <a:xfrm>
                <a:off x="1437282" y="5670145"/>
                <a:ext cx="379432" cy="261610"/>
              </a:xfrm>
              <a:prstGeom prst="rect">
                <a:avLst/>
              </a:prstGeom>
              <a:noFill/>
            </p:spPr>
            <p:txBody>
              <a:bodyPr wrap="square" rtlCol="0">
                <a:spAutoFit/>
              </a:bodyPr>
              <a:lstStyle/>
              <a:p>
                <a:pPr algn="ctr"/>
                <a:r>
                  <a:rPr kumimoji="1" lang="en-US" altLang="ja-JP" sz="1050" dirty="0" smtClean="0"/>
                  <a:t>P1</a:t>
                </a:r>
                <a:endParaRPr kumimoji="1" lang="ja-JP" altLang="en-US" sz="1050" dirty="0"/>
              </a:p>
            </p:txBody>
          </p:sp>
          <p:sp>
            <p:nvSpPr>
              <p:cNvPr id="38" name="テキスト ボックス 37"/>
              <p:cNvSpPr txBox="1"/>
              <p:nvPr/>
            </p:nvSpPr>
            <p:spPr>
              <a:xfrm>
                <a:off x="1705155" y="5670145"/>
                <a:ext cx="379432" cy="261610"/>
              </a:xfrm>
              <a:prstGeom prst="rect">
                <a:avLst/>
              </a:prstGeom>
              <a:noFill/>
            </p:spPr>
            <p:txBody>
              <a:bodyPr wrap="square" rtlCol="0">
                <a:spAutoFit/>
              </a:bodyPr>
              <a:lstStyle/>
              <a:p>
                <a:pPr algn="ctr"/>
                <a:r>
                  <a:rPr kumimoji="1" lang="en-US" altLang="ja-JP" sz="1050" dirty="0" smtClean="0"/>
                  <a:t>P2</a:t>
                </a:r>
                <a:endParaRPr kumimoji="1" lang="ja-JP" altLang="en-US" sz="1050" dirty="0"/>
              </a:p>
            </p:txBody>
          </p:sp>
          <p:sp>
            <p:nvSpPr>
              <p:cNvPr id="39" name="テキスト ボックス 38"/>
              <p:cNvSpPr txBox="1"/>
              <p:nvPr/>
            </p:nvSpPr>
            <p:spPr>
              <a:xfrm>
                <a:off x="1925913" y="5670145"/>
                <a:ext cx="500570" cy="261610"/>
              </a:xfrm>
              <a:prstGeom prst="rect">
                <a:avLst/>
              </a:prstGeom>
              <a:noFill/>
            </p:spPr>
            <p:txBody>
              <a:bodyPr wrap="square" rtlCol="0">
                <a:spAutoFit/>
              </a:bodyPr>
              <a:lstStyle/>
              <a:p>
                <a:pPr algn="ctr"/>
                <a:r>
                  <a:rPr kumimoji="1" lang="ja-JP" altLang="en-US" sz="1050" dirty="0" smtClean="0"/>
                  <a:t>差分</a:t>
                </a:r>
                <a:endParaRPr kumimoji="1" lang="ja-JP" altLang="en-US" sz="1050" dirty="0"/>
              </a:p>
            </p:txBody>
          </p:sp>
        </p:grpSp>
        <p:grpSp>
          <p:nvGrpSpPr>
            <p:cNvPr id="40" name="グループ化 39"/>
            <p:cNvGrpSpPr/>
            <p:nvPr/>
          </p:nvGrpSpPr>
          <p:grpSpPr>
            <a:xfrm>
              <a:off x="8033626" y="5745636"/>
              <a:ext cx="989201" cy="261610"/>
              <a:chOff x="1437282" y="5670145"/>
              <a:chExt cx="989201" cy="261610"/>
            </a:xfrm>
          </p:grpSpPr>
          <p:sp>
            <p:nvSpPr>
              <p:cNvPr id="41" name="テキスト ボックス 40"/>
              <p:cNvSpPr txBox="1"/>
              <p:nvPr/>
            </p:nvSpPr>
            <p:spPr>
              <a:xfrm>
                <a:off x="1437282" y="5670145"/>
                <a:ext cx="379432" cy="261610"/>
              </a:xfrm>
              <a:prstGeom prst="rect">
                <a:avLst/>
              </a:prstGeom>
              <a:noFill/>
            </p:spPr>
            <p:txBody>
              <a:bodyPr wrap="square" rtlCol="0">
                <a:spAutoFit/>
              </a:bodyPr>
              <a:lstStyle/>
              <a:p>
                <a:pPr algn="ctr"/>
                <a:r>
                  <a:rPr kumimoji="1" lang="en-US" altLang="ja-JP" sz="1050" dirty="0" smtClean="0"/>
                  <a:t>P1</a:t>
                </a:r>
                <a:endParaRPr kumimoji="1" lang="ja-JP" altLang="en-US" sz="1050" dirty="0"/>
              </a:p>
            </p:txBody>
          </p:sp>
          <p:sp>
            <p:nvSpPr>
              <p:cNvPr id="42" name="テキスト ボックス 41"/>
              <p:cNvSpPr txBox="1"/>
              <p:nvPr/>
            </p:nvSpPr>
            <p:spPr>
              <a:xfrm>
                <a:off x="1701247" y="5670145"/>
                <a:ext cx="379432" cy="261610"/>
              </a:xfrm>
              <a:prstGeom prst="rect">
                <a:avLst/>
              </a:prstGeom>
              <a:noFill/>
            </p:spPr>
            <p:txBody>
              <a:bodyPr wrap="square" rtlCol="0">
                <a:spAutoFit/>
              </a:bodyPr>
              <a:lstStyle/>
              <a:p>
                <a:pPr algn="ctr"/>
                <a:r>
                  <a:rPr kumimoji="1" lang="en-US" altLang="ja-JP" sz="1050" dirty="0" smtClean="0"/>
                  <a:t>P2</a:t>
                </a:r>
                <a:endParaRPr kumimoji="1" lang="ja-JP" altLang="en-US" sz="1050" dirty="0"/>
              </a:p>
            </p:txBody>
          </p:sp>
          <p:sp>
            <p:nvSpPr>
              <p:cNvPr id="43" name="テキスト ボックス 42"/>
              <p:cNvSpPr txBox="1"/>
              <p:nvPr/>
            </p:nvSpPr>
            <p:spPr>
              <a:xfrm>
                <a:off x="1925913" y="5670145"/>
                <a:ext cx="500570" cy="261610"/>
              </a:xfrm>
              <a:prstGeom prst="rect">
                <a:avLst/>
              </a:prstGeom>
              <a:noFill/>
            </p:spPr>
            <p:txBody>
              <a:bodyPr wrap="square" rtlCol="0">
                <a:spAutoFit/>
              </a:bodyPr>
              <a:lstStyle/>
              <a:p>
                <a:pPr algn="ctr"/>
                <a:r>
                  <a:rPr kumimoji="1" lang="ja-JP" altLang="en-US" sz="1050" dirty="0" smtClean="0"/>
                  <a:t>差分</a:t>
                </a:r>
                <a:endParaRPr kumimoji="1" lang="ja-JP" altLang="en-US" sz="1050" dirty="0"/>
              </a:p>
            </p:txBody>
          </p:sp>
        </p:grpSp>
      </p:grpSp>
    </p:spTree>
    <p:extLst>
      <p:ext uri="{BB962C8B-B14F-4D97-AF65-F5344CB8AC3E}">
        <p14:creationId xmlns:p14="http://schemas.microsoft.com/office/powerpoint/2010/main" val="30561313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457200" y="1616919"/>
            <a:ext cx="8390503" cy="4729169"/>
          </a:xfrm>
          <a:noFill/>
          <a:ln>
            <a:noFill/>
          </a:ln>
        </p:spPr>
        <p:txBody>
          <a:bodyPr/>
          <a:lstStyle/>
          <a:p>
            <a:pPr marL="0" indent="0">
              <a:buNone/>
            </a:pPr>
            <a:r>
              <a:rPr kumimoji="1" lang="ja-JP" altLang="en-US" sz="2800" dirty="0" smtClean="0"/>
              <a:t>開発履歴のメタ情報からマージコンフリクトの解消方法</a:t>
            </a:r>
            <a:r>
              <a:rPr lang="ja-JP" altLang="en-US" sz="2800" dirty="0"/>
              <a:t>の</a:t>
            </a:r>
            <a:r>
              <a:rPr lang="ja-JP" altLang="en-US" sz="2800" dirty="0" smtClean="0"/>
              <a:t>判定モデルによる開発支援手法を提案した</a:t>
            </a:r>
            <a:endParaRPr lang="en-US" altLang="ja-JP" sz="800" dirty="0"/>
          </a:p>
          <a:p>
            <a:pPr>
              <a:buFont typeface="Wingdings" panose="05000000000000000000" pitchFamily="2" charset="2"/>
              <a:buChar char="Ø"/>
            </a:pPr>
            <a:r>
              <a:rPr lang="ja-JP" altLang="en-US" dirty="0"/>
              <a:t>本研究の手法では，</a:t>
            </a:r>
            <a:r>
              <a:rPr lang="ja-JP" altLang="en-US" b="1" u="sng" dirty="0">
                <a:solidFill>
                  <a:srgbClr val="C00000"/>
                </a:solidFill>
              </a:rPr>
              <a:t>平均約</a:t>
            </a:r>
            <a:r>
              <a:rPr lang="en-US" altLang="ja-JP" b="1" u="sng" dirty="0" smtClean="0">
                <a:solidFill>
                  <a:srgbClr val="C00000"/>
                </a:solidFill>
              </a:rPr>
              <a:t>66%</a:t>
            </a:r>
            <a:r>
              <a:rPr lang="ja-JP" altLang="en-US" b="1" u="sng" dirty="0" err="1">
                <a:solidFill>
                  <a:srgbClr val="C00000"/>
                </a:solidFill>
              </a:rPr>
              <a:t>，</a:t>
            </a:r>
            <a:r>
              <a:rPr lang="ja-JP" altLang="en-US" b="1" u="sng" dirty="0" smtClean="0">
                <a:solidFill>
                  <a:srgbClr val="C00000"/>
                </a:solidFill>
              </a:rPr>
              <a:t>最大約</a:t>
            </a:r>
            <a:r>
              <a:rPr lang="en-US" altLang="ja-JP" b="1" u="sng" dirty="0" smtClean="0">
                <a:solidFill>
                  <a:srgbClr val="C00000"/>
                </a:solidFill>
              </a:rPr>
              <a:t>94%</a:t>
            </a:r>
            <a:r>
              <a:rPr lang="ja-JP" altLang="en-US" b="1" u="sng" dirty="0" smtClean="0">
                <a:solidFill>
                  <a:srgbClr val="C00000"/>
                </a:solidFill>
              </a:rPr>
              <a:t>の</a:t>
            </a:r>
            <a:r>
              <a:rPr lang="ja-JP" altLang="en-US" b="1" u="sng" dirty="0">
                <a:solidFill>
                  <a:srgbClr val="C00000"/>
                </a:solidFill>
              </a:rPr>
              <a:t>正答率</a:t>
            </a:r>
            <a:r>
              <a:rPr lang="ja-JP" altLang="en-US" dirty="0"/>
              <a:t>で，</a:t>
            </a:r>
            <a:r>
              <a:rPr lang="en-US" altLang="ja-JP" dirty="0"/>
              <a:t/>
            </a:r>
            <a:br>
              <a:rPr lang="en-US" altLang="ja-JP" dirty="0"/>
            </a:br>
            <a:r>
              <a:rPr lang="ja-JP" altLang="en-US" dirty="0"/>
              <a:t>解消方法を提案</a:t>
            </a:r>
            <a:r>
              <a:rPr lang="ja-JP" altLang="en-US" dirty="0" smtClean="0"/>
              <a:t>できる</a:t>
            </a:r>
            <a:endParaRPr lang="en-US" altLang="ja-JP" dirty="0"/>
          </a:p>
          <a:p>
            <a:pPr lvl="1">
              <a:buFont typeface="Arial" panose="020B0604020202020204" pitchFamily="34" charset="0"/>
              <a:buChar char="•"/>
            </a:pPr>
            <a:r>
              <a:rPr lang="ja-JP" altLang="en-US" sz="2000" dirty="0" smtClean="0"/>
              <a:t>ただし，マージコンフリクト</a:t>
            </a:r>
            <a:r>
              <a:rPr lang="ja-JP" altLang="en-US" sz="2000" dirty="0"/>
              <a:t>の発生件数が少ないプロジェクトでは</a:t>
            </a:r>
            <a:r>
              <a:rPr lang="ja-JP" altLang="en-US" sz="2000" dirty="0" smtClean="0"/>
              <a:t>，</a:t>
            </a:r>
            <a:r>
              <a:rPr lang="en-US" altLang="ja-JP" sz="2000" dirty="0" smtClean="0"/>
              <a:t/>
            </a:r>
            <a:br>
              <a:rPr lang="en-US" altLang="ja-JP" sz="2000" dirty="0" smtClean="0"/>
            </a:br>
            <a:r>
              <a:rPr lang="ja-JP" altLang="en-US" sz="2000" dirty="0" smtClean="0"/>
              <a:t>学習不足により，判定</a:t>
            </a:r>
            <a:r>
              <a:rPr lang="ja-JP" altLang="en-US" sz="2000" dirty="0"/>
              <a:t>の精度は低下</a:t>
            </a:r>
            <a:r>
              <a:rPr lang="ja-JP" altLang="en-US" sz="2000" dirty="0" smtClean="0"/>
              <a:t>する恐れがある</a:t>
            </a:r>
            <a:endParaRPr lang="en-US" altLang="ja-JP" sz="2000" dirty="0"/>
          </a:p>
          <a:p>
            <a:endParaRPr lang="en-US" altLang="ja-JP" sz="800" dirty="0"/>
          </a:p>
          <a:p>
            <a:pPr>
              <a:buFont typeface="Wingdings" panose="05000000000000000000" pitchFamily="2" charset="2"/>
              <a:buChar char="Ø"/>
            </a:pPr>
            <a:r>
              <a:rPr lang="ja-JP" altLang="en-US" dirty="0"/>
              <a:t>マージコンフリクトの解消方法の判定には，</a:t>
            </a:r>
            <a:r>
              <a:rPr lang="ja-JP" altLang="en-US" b="1" u="sng" dirty="0">
                <a:solidFill>
                  <a:srgbClr val="C00000"/>
                </a:solidFill>
              </a:rPr>
              <a:t>コンフリクト箇所の行数や，コンフリクト箇所が編集されたコミットまで</a:t>
            </a:r>
            <a:r>
              <a:rPr lang="ja-JP" altLang="en-US" b="1" u="sng" dirty="0" smtClean="0">
                <a:solidFill>
                  <a:srgbClr val="C00000"/>
                </a:solidFill>
              </a:rPr>
              <a:t>のコミット数</a:t>
            </a:r>
            <a:r>
              <a:rPr lang="ja-JP" altLang="en-US" dirty="0" smtClean="0"/>
              <a:t>など</a:t>
            </a:r>
            <a:r>
              <a:rPr lang="ja-JP" altLang="en-US" dirty="0"/>
              <a:t>が重視される</a:t>
            </a:r>
            <a:endParaRPr lang="en-US" altLang="ja-JP" dirty="0"/>
          </a:p>
          <a:p>
            <a:pPr lvl="1">
              <a:buFont typeface="Arial" panose="020B0604020202020204" pitchFamily="34" charset="0"/>
              <a:buChar char="•"/>
            </a:pPr>
            <a:r>
              <a:rPr lang="ja-JP" altLang="en-US" sz="2000" dirty="0"/>
              <a:t>複合モデルでは，プロジェクトごと</a:t>
            </a:r>
            <a:r>
              <a:rPr lang="ja-JP" altLang="en-US" sz="2000"/>
              <a:t>の</a:t>
            </a:r>
            <a:r>
              <a:rPr lang="ja-JP" altLang="en-US" sz="2000" smtClean="0"/>
              <a:t>場合と，同様の傾向が表れた</a:t>
            </a:r>
            <a:endParaRPr lang="ja-JP" altLang="en-US"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22816726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マージコンフリクト</a:t>
            </a:r>
            <a:endParaRPr kumimoji="1" lang="ja-JP" altLang="en-US" dirty="0"/>
          </a:p>
        </p:txBody>
      </p:sp>
      <p:sp>
        <p:nvSpPr>
          <p:cNvPr id="3" name="コンテンツ プレースホルダー 2"/>
          <p:cNvSpPr>
            <a:spLocks noGrp="1"/>
          </p:cNvSpPr>
          <p:nvPr>
            <p:ph idx="1"/>
          </p:nvPr>
        </p:nvSpPr>
        <p:spPr>
          <a:xfrm>
            <a:off x="462756" y="1656000"/>
            <a:ext cx="8218488" cy="3394472"/>
          </a:xfrm>
        </p:spPr>
        <p:txBody>
          <a:bodyPr/>
          <a:lstStyle/>
          <a:p>
            <a:pPr marL="0" indent="0">
              <a:buNone/>
            </a:pPr>
            <a:r>
              <a:rPr lang="en-US" altLang="ja-JP" dirty="0"/>
              <a:t>VCS</a:t>
            </a:r>
            <a:r>
              <a:rPr lang="ja-JP" altLang="en-US" dirty="0"/>
              <a:t>を用いた並行開発において，別々のブランチ上でファイルの同一箇所を編集した場合，マージ実行時にマージコンフリクトが生じる</a:t>
            </a: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pPr marL="0" indent="0" algn="ctr">
              <a:buNone/>
            </a:pPr>
            <a:endParaRPr lang="en-US" altLang="ja-JP" dirty="0"/>
          </a:p>
          <a:p>
            <a:pPr marL="0" indent="0">
              <a:buNone/>
            </a:pPr>
            <a:endParaRPr lang="en-US" altLang="ja-JP" b="1" dirty="0">
              <a:solidFill>
                <a:srgbClr val="FF0000"/>
              </a:solidFill>
            </a:endParaRPr>
          </a:p>
          <a:p>
            <a:pPr marL="0" indent="0" algn="ctr">
              <a:buNone/>
            </a:pPr>
            <a:endParaRPr lang="en-US" altLang="ja-JP" b="1" dirty="0">
              <a:solidFill>
                <a:srgbClr val="FF0000"/>
              </a:solidFill>
            </a:endParaRPr>
          </a:p>
          <a:p>
            <a:pPr marL="0" indent="0" algn="ctr">
              <a:buNone/>
            </a:pPr>
            <a:r>
              <a:rPr lang="ja-JP" altLang="en-US" b="1" dirty="0">
                <a:solidFill>
                  <a:srgbClr val="C00000"/>
                </a:solidFill>
              </a:rPr>
              <a:t>マージコンフリクトの解消には，時間と手間がかかる</a:t>
            </a:r>
            <a:r>
              <a:rPr lang="en-US" altLang="ja-JP" dirty="0" smtClean="0">
                <a:solidFill>
                  <a:srgbClr val="C00000"/>
                </a:solidFill>
              </a:rPr>
              <a:t>[1]</a:t>
            </a:r>
            <a:endParaRPr lang="en-US" altLang="ja-JP" dirty="0">
              <a:solidFill>
                <a:srgbClr val="C00000"/>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
        <p:nvSpPr>
          <p:cNvPr id="38" name="テキスト ボックス 37"/>
          <p:cNvSpPr txBox="1"/>
          <p:nvPr/>
        </p:nvSpPr>
        <p:spPr>
          <a:xfrm>
            <a:off x="3918920" y="2956297"/>
            <a:ext cx="1295047"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a:solidFill>
                  <a:srgbClr val="FF0000"/>
                </a:solidFill>
              </a:rPr>
              <a:t>10   -  </a:t>
            </a:r>
            <a:r>
              <a:rPr lang="en-US" altLang="ja-JP" sz="1200" b="1" err="1">
                <a:solidFill>
                  <a:srgbClr val="FF0000"/>
                </a:solidFill>
              </a:rPr>
              <a:t>int</a:t>
            </a:r>
            <a:r>
              <a:rPr lang="en-US" altLang="ja-JP" sz="1200" b="1">
                <a:solidFill>
                  <a:srgbClr val="FF0000"/>
                </a:solidFill>
              </a:rPr>
              <a:t> </a:t>
            </a:r>
            <a:r>
              <a:rPr lang="en-US" altLang="ja-JP" sz="1200" b="1" smtClean="0">
                <a:solidFill>
                  <a:srgbClr val="FF0000"/>
                </a:solidFill>
              </a:rPr>
              <a:t>a;</a:t>
            </a:r>
            <a:endParaRPr lang="en-US" altLang="ja-JP" sz="1200" b="1" dirty="0">
              <a:solidFill>
                <a:srgbClr val="FF0000"/>
              </a:solidFill>
            </a:endParaRPr>
          </a:p>
          <a:p>
            <a:r>
              <a:rPr lang="en-US" altLang="ja-JP" sz="1200" b="1" dirty="0">
                <a:solidFill>
                  <a:srgbClr val="00B050"/>
                </a:solidFill>
              </a:rPr>
              <a:t>10  +  </a:t>
            </a:r>
            <a:r>
              <a:rPr lang="en-US" altLang="ja-JP" sz="1200" b="1" err="1">
                <a:solidFill>
                  <a:srgbClr val="00B050"/>
                </a:solidFill>
              </a:rPr>
              <a:t>int</a:t>
            </a:r>
            <a:r>
              <a:rPr lang="en-US" altLang="ja-JP" sz="1200" b="1">
                <a:solidFill>
                  <a:srgbClr val="00B050"/>
                </a:solidFill>
              </a:rPr>
              <a:t> </a:t>
            </a:r>
            <a:r>
              <a:rPr lang="en-US" altLang="ja-JP" sz="1200" b="1" smtClean="0">
                <a:solidFill>
                  <a:srgbClr val="00B050"/>
                </a:solidFill>
              </a:rPr>
              <a:t>a, </a:t>
            </a:r>
            <a:r>
              <a:rPr lang="en-US" altLang="ja-JP" sz="1200" b="1" dirty="0">
                <a:solidFill>
                  <a:srgbClr val="00B050"/>
                </a:solidFill>
              </a:rPr>
              <a:t>b;</a:t>
            </a:r>
          </a:p>
          <a:p>
            <a:r>
              <a:rPr lang="en-US" altLang="ja-JP" sz="1200" b="1" dirty="0">
                <a:solidFill>
                  <a:srgbClr val="00B050"/>
                </a:solidFill>
              </a:rPr>
              <a:t>11  </a:t>
            </a:r>
            <a:r>
              <a:rPr lang="en-US" altLang="ja-JP" sz="1200" b="1">
                <a:solidFill>
                  <a:srgbClr val="00B050"/>
                </a:solidFill>
              </a:rPr>
              <a:t>+  </a:t>
            </a:r>
            <a:r>
              <a:rPr lang="en-US" altLang="ja-JP" sz="1200" b="1" smtClean="0">
                <a:solidFill>
                  <a:srgbClr val="00B050"/>
                </a:solidFill>
              </a:rPr>
              <a:t>a </a:t>
            </a:r>
            <a:r>
              <a:rPr lang="en-US" altLang="ja-JP" sz="1200" b="1" dirty="0">
                <a:solidFill>
                  <a:srgbClr val="00B050"/>
                </a:solidFill>
              </a:rPr>
              <a:t>= 1;</a:t>
            </a:r>
          </a:p>
          <a:p>
            <a:r>
              <a:rPr lang="en-US" altLang="ja-JP" sz="1200" b="1" dirty="0">
                <a:solidFill>
                  <a:srgbClr val="00B050"/>
                </a:solidFill>
              </a:rPr>
              <a:t>12  +  b = 2;</a:t>
            </a:r>
            <a:endParaRPr lang="ja-JP" altLang="en-US" sz="1200" b="1" dirty="0">
              <a:solidFill>
                <a:srgbClr val="00B050"/>
              </a:solidFill>
            </a:endParaRPr>
          </a:p>
        </p:txBody>
      </p:sp>
      <p:sp>
        <p:nvSpPr>
          <p:cNvPr id="39" name="テキスト ボックス 38"/>
          <p:cNvSpPr txBox="1"/>
          <p:nvPr/>
        </p:nvSpPr>
        <p:spPr>
          <a:xfrm>
            <a:off x="3918920" y="4164873"/>
            <a:ext cx="1295048"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a:solidFill>
                  <a:srgbClr val="FF0000"/>
                </a:solidFill>
              </a:rPr>
              <a:t>10   -  </a:t>
            </a:r>
            <a:r>
              <a:rPr lang="en-US" altLang="ja-JP" sz="1200" b="1" err="1">
                <a:solidFill>
                  <a:srgbClr val="FF0000"/>
                </a:solidFill>
              </a:rPr>
              <a:t>int</a:t>
            </a:r>
            <a:r>
              <a:rPr lang="en-US" altLang="ja-JP" sz="1200" b="1">
                <a:solidFill>
                  <a:srgbClr val="FF0000"/>
                </a:solidFill>
              </a:rPr>
              <a:t> </a:t>
            </a:r>
            <a:r>
              <a:rPr lang="en-US" altLang="ja-JP" sz="1200" b="1" smtClean="0">
                <a:solidFill>
                  <a:srgbClr val="FF0000"/>
                </a:solidFill>
              </a:rPr>
              <a:t>a;</a:t>
            </a:r>
            <a:endParaRPr lang="en-US" altLang="ja-JP" sz="1200" b="1" dirty="0">
              <a:solidFill>
                <a:srgbClr val="FF0000"/>
              </a:solidFill>
            </a:endParaRPr>
          </a:p>
          <a:p>
            <a:r>
              <a:rPr lang="en-US" altLang="ja-JP" sz="1200" b="1" dirty="0">
                <a:solidFill>
                  <a:srgbClr val="00B050"/>
                </a:solidFill>
              </a:rPr>
              <a:t>10  +  </a:t>
            </a:r>
            <a:r>
              <a:rPr lang="en-US" altLang="ja-JP" sz="1200" b="1" err="1">
                <a:solidFill>
                  <a:srgbClr val="00B050"/>
                </a:solidFill>
              </a:rPr>
              <a:t>int</a:t>
            </a:r>
            <a:r>
              <a:rPr lang="en-US" altLang="ja-JP" sz="1200" b="1">
                <a:solidFill>
                  <a:srgbClr val="00B050"/>
                </a:solidFill>
              </a:rPr>
              <a:t> </a:t>
            </a:r>
            <a:r>
              <a:rPr lang="en-US" altLang="ja-JP" sz="1200" b="1" smtClean="0">
                <a:solidFill>
                  <a:srgbClr val="00B050"/>
                </a:solidFill>
              </a:rPr>
              <a:t>a </a:t>
            </a:r>
            <a:r>
              <a:rPr lang="en-US" altLang="ja-JP" sz="1200" b="1" dirty="0">
                <a:solidFill>
                  <a:srgbClr val="00B050"/>
                </a:solidFill>
              </a:rPr>
              <a:t>= 1;</a:t>
            </a:r>
          </a:p>
          <a:p>
            <a:r>
              <a:rPr lang="en-US" altLang="ja-JP" sz="1200" b="1" dirty="0">
                <a:solidFill>
                  <a:srgbClr val="00B050"/>
                </a:solidFill>
              </a:rPr>
              <a:t>11  +  </a:t>
            </a:r>
            <a:r>
              <a:rPr lang="en-US" altLang="ja-JP" sz="1200" b="1" dirty="0" err="1">
                <a:solidFill>
                  <a:srgbClr val="00B050"/>
                </a:solidFill>
              </a:rPr>
              <a:t>int</a:t>
            </a:r>
            <a:r>
              <a:rPr lang="en-US" altLang="ja-JP" sz="1200" b="1" dirty="0">
                <a:solidFill>
                  <a:srgbClr val="00B050"/>
                </a:solidFill>
              </a:rPr>
              <a:t> b = 2;</a:t>
            </a:r>
            <a:endParaRPr lang="ja-JP" altLang="en-US" sz="1200" b="1" dirty="0">
              <a:solidFill>
                <a:srgbClr val="00B050"/>
              </a:solidFill>
            </a:endParaRPr>
          </a:p>
        </p:txBody>
      </p:sp>
      <p:sp>
        <p:nvSpPr>
          <p:cNvPr id="40" name="テキスト ボックス 39"/>
          <p:cNvSpPr txBox="1"/>
          <p:nvPr/>
        </p:nvSpPr>
        <p:spPr>
          <a:xfrm>
            <a:off x="1691270" y="3648794"/>
            <a:ext cx="1201723" cy="27699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dirty="0"/>
              <a:t>10  </a:t>
            </a:r>
            <a:r>
              <a:rPr lang="en-US" altLang="ja-JP" sz="1200" err="1"/>
              <a:t>Int</a:t>
            </a:r>
            <a:r>
              <a:rPr lang="en-US" altLang="ja-JP" sz="1200"/>
              <a:t> </a:t>
            </a:r>
            <a:r>
              <a:rPr lang="en-US" altLang="ja-JP" sz="1200" smtClean="0"/>
              <a:t>a;</a:t>
            </a:r>
            <a:endParaRPr lang="ja-JP" altLang="en-US" sz="1200" dirty="0"/>
          </a:p>
        </p:txBody>
      </p:sp>
      <p:sp>
        <p:nvSpPr>
          <p:cNvPr id="41" name="テキスト ボックス 40"/>
          <p:cNvSpPr txBox="1"/>
          <p:nvPr/>
        </p:nvSpPr>
        <p:spPr>
          <a:xfrm>
            <a:off x="6510109" y="3075230"/>
            <a:ext cx="1331285" cy="156966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smtClean="0">
                <a:solidFill>
                  <a:srgbClr val="00B050"/>
                </a:solidFill>
              </a:rPr>
              <a:t>++&lt;&lt;&lt;&lt;&lt;</a:t>
            </a:r>
            <a:endParaRPr lang="en-US" altLang="ja-JP" sz="1200" b="1" dirty="0">
              <a:solidFill>
                <a:srgbClr val="00B050"/>
              </a:solidFill>
            </a:endParaRPr>
          </a:p>
          <a:p>
            <a:r>
              <a:rPr lang="en-US" altLang="ja-JP" sz="1200" b="1" dirty="0" smtClean="0">
                <a:solidFill>
                  <a:srgbClr val="00B050"/>
                </a:solidFill>
              </a:rPr>
              <a:t>  </a:t>
            </a:r>
            <a:r>
              <a:rPr lang="en-US" altLang="ja-JP" sz="1200" b="1" dirty="0">
                <a:solidFill>
                  <a:srgbClr val="00B050"/>
                </a:solidFill>
              </a:rPr>
              <a:t>+  </a:t>
            </a:r>
            <a:r>
              <a:rPr lang="en-US" altLang="ja-JP" sz="1200" b="1" err="1">
                <a:solidFill>
                  <a:srgbClr val="00B050"/>
                </a:solidFill>
              </a:rPr>
              <a:t>int</a:t>
            </a:r>
            <a:r>
              <a:rPr lang="en-US" altLang="ja-JP" sz="1200" b="1">
                <a:solidFill>
                  <a:srgbClr val="00B050"/>
                </a:solidFill>
              </a:rPr>
              <a:t> </a:t>
            </a:r>
            <a:r>
              <a:rPr lang="en-US" altLang="ja-JP" sz="1200" b="1" smtClean="0">
                <a:solidFill>
                  <a:srgbClr val="00B050"/>
                </a:solidFill>
              </a:rPr>
              <a:t>a, </a:t>
            </a:r>
            <a:r>
              <a:rPr lang="en-US" altLang="ja-JP" sz="1200" b="1" dirty="0">
                <a:solidFill>
                  <a:srgbClr val="00B050"/>
                </a:solidFill>
              </a:rPr>
              <a:t>b;</a:t>
            </a:r>
          </a:p>
          <a:p>
            <a:r>
              <a:rPr lang="en-US" altLang="ja-JP" sz="1200" b="1" dirty="0" smtClean="0">
                <a:solidFill>
                  <a:srgbClr val="00B050"/>
                </a:solidFill>
              </a:rPr>
              <a:t>  </a:t>
            </a:r>
            <a:r>
              <a:rPr lang="en-US" altLang="ja-JP" sz="1200" b="1">
                <a:solidFill>
                  <a:srgbClr val="00B050"/>
                </a:solidFill>
              </a:rPr>
              <a:t>+  </a:t>
            </a:r>
            <a:r>
              <a:rPr lang="en-US" altLang="ja-JP" sz="1200" b="1" smtClean="0">
                <a:solidFill>
                  <a:srgbClr val="00B050"/>
                </a:solidFill>
              </a:rPr>
              <a:t>a </a:t>
            </a:r>
            <a:r>
              <a:rPr lang="en-US" altLang="ja-JP" sz="1200" b="1" dirty="0">
                <a:solidFill>
                  <a:srgbClr val="00B050"/>
                </a:solidFill>
              </a:rPr>
              <a:t>= 1;</a:t>
            </a:r>
          </a:p>
          <a:p>
            <a:r>
              <a:rPr lang="en-US" altLang="ja-JP" sz="1200" b="1" dirty="0" smtClean="0">
                <a:solidFill>
                  <a:srgbClr val="00B050"/>
                </a:solidFill>
              </a:rPr>
              <a:t>  </a:t>
            </a:r>
            <a:r>
              <a:rPr lang="en-US" altLang="ja-JP" sz="1200" b="1" dirty="0">
                <a:solidFill>
                  <a:srgbClr val="00B050"/>
                </a:solidFill>
              </a:rPr>
              <a:t>+  b = 2;</a:t>
            </a:r>
          </a:p>
          <a:p>
            <a:r>
              <a:rPr lang="en-US" altLang="ja-JP" sz="1200" b="1" dirty="0" smtClean="0">
                <a:solidFill>
                  <a:srgbClr val="00B050"/>
                </a:solidFill>
              </a:rPr>
              <a:t>++======</a:t>
            </a:r>
            <a:endParaRPr lang="en-US" altLang="ja-JP" sz="1200" b="1" dirty="0">
              <a:solidFill>
                <a:srgbClr val="00B050"/>
              </a:solidFill>
            </a:endParaRPr>
          </a:p>
          <a:p>
            <a:r>
              <a:rPr lang="en-US" altLang="ja-JP" sz="1200" b="1" dirty="0" smtClean="0">
                <a:solidFill>
                  <a:srgbClr val="00B050"/>
                </a:solidFill>
              </a:rPr>
              <a:t>+    </a:t>
            </a:r>
            <a:r>
              <a:rPr lang="en-US" altLang="ja-JP" sz="1200" b="1" err="1">
                <a:solidFill>
                  <a:srgbClr val="00B050"/>
                </a:solidFill>
              </a:rPr>
              <a:t>int</a:t>
            </a:r>
            <a:r>
              <a:rPr lang="en-US" altLang="ja-JP" sz="1200" b="1">
                <a:solidFill>
                  <a:srgbClr val="00B050"/>
                </a:solidFill>
              </a:rPr>
              <a:t> </a:t>
            </a:r>
            <a:r>
              <a:rPr lang="en-US" altLang="ja-JP" sz="1200" b="1" smtClean="0">
                <a:solidFill>
                  <a:srgbClr val="00B050"/>
                </a:solidFill>
              </a:rPr>
              <a:t>a </a:t>
            </a:r>
            <a:r>
              <a:rPr lang="en-US" altLang="ja-JP" sz="1200" b="1" dirty="0">
                <a:solidFill>
                  <a:srgbClr val="00B050"/>
                </a:solidFill>
              </a:rPr>
              <a:t>= 1;</a:t>
            </a:r>
          </a:p>
          <a:p>
            <a:r>
              <a:rPr lang="en-US" altLang="ja-JP" sz="1200" b="1" dirty="0" smtClean="0">
                <a:solidFill>
                  <a:srgbClr val="00B050"/>
                </a:solidFill>
              </a:rPr>
              <a:t>+    </a:t>
            </a:r>
            <a:r>
              <a:rPr lang="en-US" altLang="ja-JP" sz="1200" b="1" dirty="0" err="1">
                <a:solidFill>
                  <a:srgbClr val="00B050"/>
                </a:solidFill>
              </a:rPr>
              <a:t>int</a:t>
            </a:r>
            <a:r>
              <a:rPr lang="en-US" altLang="ja-JP" sz="1200" b="1" dirty="0">
                <a:solidFill>
                  <a:srgbClr val="00B050"/>
                </a:solidFill>
              </a:rPr>
              <a:t> b = 2;</a:t>
            </a:r>
          </a:p>
          <a:p>
            <a:r>
              <a:rPr lang="en-US" altLang="ja-JP" sz="1200" b="1" dirty="0" smtClean="0">
                <a:solidFill>
                  <a:srgbClr val="00B050"/>
                </a:solidFill>
              </a:rPr>
              <a:t>++&gt;&gt;&gt;&gt;&gt;</a:t>
            </a:r>
            <a:endParaRPr lang="ja-JP" altLang="en-US" sz="1200" b="1" dirty="0">
              <a:solidFill>
                <a:srgbClr val="00B050"/>
              </a:solidFill>
            </a:endParaRPr>
          </a:p>
        </p:txBody>
      </p:sp>
      <p:sp>
        <p:nvSpPr>
          <p:cNvPr id="43" name="テキスト ボックス 42"/>
          <p:cNvSpPr txBox="1"/>
          <p:nvPr/>
        </p:nvSpPr>
        <p:spPr>
          <a:xfrm>
            <a:off x="1595465" y="3394878"/>
            <a:ext cx="1393331" cy="276999"/>
          </a:xfrm>
          <a:prstGeom prst="rect">
            <a:avLst/>
          </a:prstGeom>
          <a:noFill/>
        </p:spPr>
        <p:txBody>
          <a:bodyPr wrap="none" rtlCol="0">
            <a:spAutoFit/>
          </a:bodyPr>
          <a:lstStyle/>
          <a:p>
            <a:pPr algn="ctr"/>
            <a:r>
              <a:rPr lang="ja-JP" altLang="en-US" sz="1200" dirty="0"/>
              <a:t>共通の先祖コミット</a:t>
            </a:r>
          </a:p>
        </p:txBody>
      </p:sp>
      <p:sp>
        <p:nvSpPr>
          <p:cNvPr id="44" name="テキスト ボックス 43"/>
          <p:cNvSpPr txBox="1"/>
          <p:nvPr/>
        </p:nvSpPr>
        <p:spPr>
          <a:xfrm>
            <a:off x="4230383" y="2679446"/>
            <a:ext cx="811441" cy="276999"/>
          </a:xfrm>
          <a:prstGeom prst="rect">
            <a:avLst/>
          </a:prstGeom>
          <a:noFill/>
        </p:spPr>
        <p:txBody>
          <a:bodyPr wrap="none" rtlCol="0">
            <a:spAutoFit/>
          </a:bodyPr>
          <a:lstStyle/>
          <a:p>
            <a:r>
              <a:rPr lang="ja-JP" altLang="en-US" sz="1200" dirty="0" smtClean="0"/>
              <a:t>コミット</a:t>
            </a:r>
            <a:r>
              <a:rPr lang="en-US" altLang="ja-JP" sz="1200" dirty="0" smtClean="0"/>
              <a:t>P1</a:t>
            </a:r>
            <a:endParaRPr lang="ja-JP" altLang="en-US" sz="1200" dirty="0"/>
          </a:p>
        </p:txBody>
      </p:sp>
      <p:sp>
        <p:nvSpPr>
          <p:cNvPr id="45" name="テキスト ボックス 44"/>
          <p:cNvSpPr txBox="1"/>
          <p:nvPr/>
        </p:nvSpPr>
        <p:spPr>
          <a:xfrm>
            <a:off x="4224278" y="3894117"/>
            <a:ext cx="811441" cy="276999"/>
          </a:xfrm>
          <a:prstGeom prst="rect">
            <a:avLst/>
          </a:prstGeom>
          <a:noFill/>
        </p:spPr>
        <p:txBody>
          <a:bodyPr wrap="none" rtlCol="0">
            <a:spAutoFit/>
          </a:bodyPr>
          <a:lstStyle/>
          <a:p>
            <a:r>
              <a:rPr lang="ja-JP" altLang="en-US" sz="1200" dirty="0" smtClean="0"/>
              <a:t>コミット</a:t>
            </a:r>
            <a:r>
              <a:rPr lang="en-US" altLang="ja-JP" sz="1200" dirty="0" smtClean="0"/>
              <a:t>P2</a:t>
            </a:r>
            <a:endParaRPr lang="ja-JP" altLang="en-US" sz="1200" dirty="0"/>
          </a:p>
        </p:txBody>
      </p:sp>
      <p:sp>
        <p:nvSpPr>
          <p:cNvPr id="46" name="テキスト ボックス 45"/>
          <p:cNvSpPr txBox="1"/>
          <p:nvPr/>
        </p:nvSpPr>
        <p:spPr>
          <a:xfrm>
            <a:off x="6510108" y="2619085"/>
            <a:ext cx="1327608" cy="461665"/>
          </a:xfrm>
          <a:prstGeom prst="rect">
            <a:avLst/>
          </a:prstGeom>
          <a:noFill/>
        </p:spPr>
        <p:txBody>
          <a:bodyPr wrap="none" rtlCol="0">
            <a:spAutoFit/>
          </a:bodyPr>
          <a:lstStyle/>
          <a:p>
            <a:pPr algn="ctr"/>
            <a:r>
              <a:rPr lang="ja-JP" altLang="en-US" sz="1200" dirty="0"/>
              <a:t>マージコンフリクト</a:t>
            </a:r>
            <a:endParaRPr lang="en-US" altLang="ja-JP" sz="1200" dirty="0"/>
          </a:p>
          <a:p>
            <a:pPr algn="ctr"/>
            <a:r>
              <a:rPr lang="ja-JP" altLang="en-US" sz="1200" dirty="0"/>
              <a:t>発生</a:t>
            </a:r>
          </a:p>
        </p:txBody>
      </p:sp>
      <p:cxnSp>
        <p:nvCxnSpPr>
          <p:cNvPr id="48" name="カギ線コネクタ 47"/>
          <p:cNvCxnSpPr>
            <a:stCxn id="40" idx="3"/>
            <a:endCxn id="38" idx="1"/>
          </p:cNvCxnSpPr>
          <p:nvPr/>
        </p:nvCxnSpPr>
        <p:spPr>
          <a:xfrm flipV="1">
            <a:off x="2892993" y="3371796"/>
            <a:ext cx="1025927" cy="415498"/>
          </a:xfrm>
          <a:prstGeom prst="bentConnector3">
            <a:avLst>
              <a:gd name="adj1" fmla="val 50000"/>
            </a:avLst>
          </a:prstGeom>
          <a:ln w="31750">
            <a:tailEnd type="triangle"/>
          </a:ln>
        </p:spPr>
        <p:style>
          <a:lnRef idx="1">
            <a:schemeClr val="dk1"/>
          </a:lnRef>
          <a:fillRef idx="0">
            <a:schemeClr val="dk1"/>
          </a:fillRef>
          <a:effectRef idx="0">
            <a:schemeClr val="dk1"/>
          </a:effectRef>
          <a:fontRef idx="minor">
            <a:schemeClr val="tx1"/>
          </a:fontRef>
        </p:style>
      </p:cxnSp>
      <p:cxnSp>
        <p:nvCxnSpPr>
          <p:cNvPr id="49" name="カギ線コネクタ 48"/>
          <p:cNvCxnSpPr>
            <a:stCxn id="40" idx="3"/>
            <a:endCxn id="39" idx="1"/>
          </p:cNvCxnSpPr>
          <p:nvPr/>
        </p:nvCxnSpPr>
        <p:spPr>
          <a:xfrm>
            <a:off x="2892993" y="3787294"/>
            <a:ext cx="1025927" cy="700745"/>
          </a:xfrm>
          <a:prstGeom prst="bentConnector3">
            <a:avLst>
              <a:gd name="adj1" fmla="val 50000"/>
            </a:avLst>
          </a:prstGeom>
          <a:ln w="31750">
            <a:tailEnd type="triangle"/>
          </a:ln>
        </p:spPr>
        <p:style>
          <a:lnRef idx="1">
            <a:schemeClr val="dk1"/>
          </a:lnRef>
          <a:fillRef idx="0">
            <a:schemeClr val="dk1"/>
          </a:fillRef>
          <a:effectRef idx="0">
            <a:schemeClr val="dk1"/>
          </a:effectRef>
          <a:fontRef idx="minor">
            <a:schemeClr val="tx1"/>
          </a:fontRef>
        </p:style>
      </p:cxnSp>
      <p:cxnSp>
        <p:nvCxnSpPr>
          <p:cNvPr id="50" name="カギ線コネクタ 49"/>
          <p:cNvCxnSpPr>
            <a:stCxn id="38" idx="3"/>
            <a:endCxn id="41" idx="1"/>
          </p:cNvCxnSpPr>
          <p:nvPr/>
        </p:nvCxnSpPr>
        <p:spPr>
          <a:xfrm>
            <a:off x="5213967" y="3371796"/>
            <a:ext cx="1296142" cy="488264"/>
          </a:xfrm>
          <a:prstGeom prst="bentConnector3">
            <a:avLst/>
          </a:prstGeom>
          <a:ln w="31750">
            <a:tailEnd type="triangle"/>
          </a:ln>
        </p:spPr>
        <p:style>
          <a:lnRef idx="1">
            <a:schemeClr val="dk1"/>
          </a:lnRef>
          <a:fillRef idx="0">
            <a:schemeClr val="dk1"/>
          </a:fillRef>
          <a:effectRef idx="0">
            <a:schemeClr val="dk1"/>
          </a:effectRef>
          <a:fontRef idx="minor">
            <a:schemeClr val="tx1"/>
          </a:fontRef>
        </p:style>
      </p:cxnSp>
      <p:cxnSp>
        <p:nvCxnSpPr>
          <p:cNvPr id="51" name="カギ線コネクタ 50"/>
          <p:cNvCxnSpPr>
            <a:stCxn id="39" idx="3"/>
            <a:endCxn id="41" idx="1"/>
          </p:cNvCxnSpPr>
          <p:nvPr/>
        </p:nvCxnSpPr>
        <p:spPr>
          <a:xfrm flipV="1">
            <a:off x="5213968" y="3860060"/>
            <a:ext cx="1296141" cy="627979"/>
          </a:xfrm>
          <a:prstGeom prst="bentConnector3">
            <a:avLst/>
          </a:prstGeom>
          <a:ln w="31750">
            <a:tailEnd type="triangle"/>
          </a:ln>
        </p:spPr>
        <p:style>
          <a:lnRef idx="1">
            <a:schemeClr val="dk1"/>
          </a:lnRef>
          <a:fillRef idx="0">
            <a:schemeClr val="dk1"/>
          </a:fillRef>
          <a:effectRef idx="0">
            <a:schemeClr val="dk1"/>
          </a:effectRef>
          <a:fontRef idx="minor">
            <a:schemeClr val="tx1"/>
          </a:fontRef>
        </p:style>
      </p:cxnSp>
      <p:sp>
        <p:nvSpPr>
          <p:cNvPr id="17" name="テキスト ボックス 16"/>
          <p:cNvSpPr txBox="1"/>
          <p:nvPr/>
        </p:nvSpPr>
        <p:spPr>
          <a:xfrm>
            <a:off x="1516874" y="6283914"/>
            <a:ext cx="6867769" cy="338554"/>
          </a:xfrm>
          <a:prstGeom prst="rect">
            <a:avLst/>
          </a:prstGeom>
          <a:solidFill>
            <a:srgbClr val="FFFFCC"/>
          </a:solidFill>
        </p:spPr>
        <p:txBody>
          <a:bodyPr wrap="square" rtlCol="0">
            <a:spAutoFit/>
          </a:bodyPr>
          <a:lstStyle/>
          <a:p>
            <a:r>
              <a:rPr lang="en-US" altLang="ja-JP" sz="800" dirty="0"/>
              <a:t>[1] </a:t>
            </a:r>
            <a:r>
              <a:rPr lang="en-US" altLang="ja-JP" sz="800" dirty="0" err="1" smtClean="0"/>
              <a:t>Bakhtiar</a:t>
            </a:r>
            <a:r>
              <a:rPr lang="en-US" altLang="ja-JP" sz="800" dirty="0" smtClean="0"/>
              <a:t> Khan </a:t>
            </a:r>
            <a:r>
              <a:rPr lang="en-US" altLang="ja-JP" sz="800" dirty="0" err="1" smtClean="0"/>
              <a:t>Kasi</a:t>
            </a:r>
            <a:r>
              <a:rPr lang="en-US" altLang="ja-JP" sz="800" dirty="0" smtClean="0"/>
              <a:t> and Anita </a:t>
            </a:r>
            <a:r>
              <a:rPr lang="en-US" altLang="ja-JP" sz="800" dirty="0" err="1" smtClean="0"/>
              <a:t>Sarma</a:t>
            </a:r>
            <a:r>
              <a:rPr lang="en-US" altLang="ja-JP" sz="800" dirty="0" smtClean="0"/>
              <a:t>. Cassandra: Proactive </a:t>
            </a:r>
            <a:r>
              <a:rPr lang="en-US" altLang="ja-JP" sz="800" dirty="0" err="1"/>
              <a:t>C</a:t>
            </a:r>
            <a:r>
              <a:rPr lang="en-US" altLang="ja-JP" sz="800" dirty="0" err="1" smtClean="0"/>
              <a:t>onict</a:t>
            </a:r>
            <a:r>
              <a:rPr lang="en-US" altLang="ja-JP" sz="800" dirty="0" smtClean="0"/>
              <a:t> Minimization through </a:t>
            </a:r>
            <a:r>
              <a:rPr lang="en-US" altLang="ja-JP" sz="800" dirty="0"/>
              <a:t>O</a:t>
            </a:r>
            <a:r>
              <a:rPr lang="en-US" altLang="ja-JP" sz="800" dirty="0" smtClean="0"/>
              <a:t>ptimized Task </a:t>
            </a:r>
            <a:r>
              <a:rPr lang="en-US" altLang="ja-JP" sz="800" dirty="0"/>
              <a:t>S</a:t>
            </a:r>
            <a:r>
              <a:rPr lang="en-US" altLang="ja-JP" sz="800" dirty="0" smtClean="0"/>
              <a:t>cheduling</a:t>
            </a:r>
            <a:r>
              <a:rPr lang="en-US" altLang="ja-JP" sz="800" dirty="0"/>
              <a:t>. </a:t>
            </a:r>
            <a:r>
              <a:rPr lang="en-US" altLang="ja-JP" sz="800" dirty="0" smtClean="0"/>
              <a:t>In Proceedings of ICSE </a:t>
            </a:r>
            <a:r>
              <a:rPr lang="en-US" altLang="ja-JP" sz="800" dirty="0"/>
              <a:t>2013, </a:t>
            </a:r>
            <a:r>
              <a:rPr lang="en-US" altLang="ja-JP" sz="800" dirty="0" smtClean="0"/>
              <a:t>San Francisco</a:t>
            </a:r>
            <a:r>
              <a:rPr lang="en-US" altLang="ja-JP" sz="800" dirty="0"/>
              <a:t>, </a:t>
            </a:r>
            <a:r>
              <a:rPr lang="en-US" altLang="ja-JP" sz="800" dirty="0" smtClean="0"/>
              <a:t>CA, USA , </a:t>
            </a:r>
            <a:r>
              <a:rPr lang="en-US" altLang="ja-JP" sz="800" dirty="0"/>
              <a:t>pp. </a:t>
            </a:r>
            <a:r>
              <a:rPr lang="en-US" altLang="ja-JP" sz="800" dirty="0" smtClean="0"/>
              <a:t>732-741</a:t>
            </a:r>
            <a:r>
              <a:rPr lang="en-US" altLang="ja-JP" sz="800" dirty="0"/>
              <a:t>.</a:t>
            </a:r>
          </a:p>
        </p:txBody>
      </p:sp>
    </p:spTree>
    <p:extLst>
      <p:ext uri="{BB962C8B-B14F-4D97-AF65-F5344CB8AC3E}">
        <p14:creationId xmlns:p14="http://schemas.microsoft.com/office/powerpoint/2010/main" val="11874009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提案手法：解消方法の判定モデル</a:t>
            </a:r>
            <a:endParaRPr kumimoji="1" lang="ja-JP" altLang="en-US" dirty="0"/>
          </a:p>
        </p:txBody>
      </p:sp>
      <p:sp>
        <p:nvSpPr>
          <p:cNvPr id="3" name="コンテンツ プレースホルダー 2"/>
          <p:cNvSpPr>
            <a:spLocks noGrp="1"/>
          </p:cNvSpPr>
          <p:nvPr>
            <p:ph idx="1"/>
          </p:nvPr>
        </p:nvSpPr>
        <p:spPr>
          <a:xfrm>
            <a:off x="457200" y="1656000"/>
            <a:ext cx="8218488" cy="752473"/>
          </a:xfrm>
        </p:spPr>
        <p:txBody>
          <a:bodyPr/>
          <a:lstStyle/>
          <a:p>
            <a:pPr marL="0" indent="0">
              <a:buNone/>
            </a:pPr>
            <a:r>
              <a:rPr lang="ja-JP" altLang="en-US" dirty="0"/>
              <a:t>機械学習を用いて，メタ情報を基に解消方法の判定するモデルを作成し，</a:t>
            </a:r>
            <a:r>
              <a:rPr lang="en-US" altLang="ja-JP" dirty="0"/>
              <a:t/>
            </a:r>
            <a:br>
              <a:rPr lang="en-US" altLang="ja-JP" dirty="0"/>
            </a:br>
            <a:r>
              <a:rPr lang="ja-JP" altLang="en-US" dirty="0"/>
              <a:t>開発時のマージコンフリクトに対して解消方法を提案する</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68" y="3330556"/>
            <a:ext cx="7053263" cy="2303331"/>
          </a:xfrm>
          <a:prstGeom prst="rect">
            <a:avLst/>
          </a:prstGeom>
        </p:spPr>
      </p:pic>
    </p:spTree>
    <p:extLst>
      <p:ext uri="{BB962C8B-B14F-4D97-AF65-F5344CB8AC3E}">
        <p14:creationId xmlns:p14="http://schemas.microsoft.com/office/powerpoint/2010/main" val="40765614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 : </a:t>
            </a:r>
            <a:r>
              <a:rPr lang="ja-JP" altLang="en-US" dirty="0" smtClean="0"/>
              <a:t>解消</a:t>
            </a:r>
            <a:r>
              <a:rPr lang="ja-JP" altLang="en-US" dirty="0"/>
              <a:t>方法</a:t>
            </a:r>
            <a:r>
              <a:rPr lang="ja-JP" altLang="en-US" dirty="0" smtClean="0"/>
              <a:t>の偏り</a:t>
            </a:r>
            <a:endParaRPr kumimoji="1" lang="ja-JP" altLang="en-US" dirty="0"/>
          </a:p>
        </p:txBody>
      </p:sp>
      <p:sp>
        <p:nvSpPr>
          <p:cNvPr id="5" name="コンテンツ プレースホルダー 4"/>
          <p:cNvSpPr>
            <a:spLocks noGrp="1"/>
          </p:cNvSpPr>
          <p:nvPr>
            <p:ph idx="1"/>
          </p:nvPr>
        </p:nvSpPr>
        <p:spPr>
          <a:xfrm>
            <a:off x="457200" y="1656000"/>
            <a:ext cx="8229600" cy="4525963"/>
          </a:xfrm>
        </p:spPr>
        <p:txBody>
          <a:bodyPr/>
          <a:lstStyle/>
          <a:p>
            <a:pPr marL="0" indent="0">
              <a:buNone/>
            </a:pPr>
            <a:r>
              <a:rPr lang="ja-JP" altLang="en-US" dirty="0"/>
              <a:t>モデルによる判定の正答率が高いプロジェクトを調査すると，</a:t>
            </a:r>
            <a:r>
              <a:rPr lang="en-US" altLang="ja-JP" dirty="0"/>
              <a:t/>
            </a:r>
            <a:br>
              <a:rPr lang="en-US" altLang="ja-JP" dirty="0"/>
            </a:br>
            <a:r>
              <a:rPr lang="ja-JP" altLang="en-US" dirty="0"/>
              <a:t>マージコンフリクトの解消方法に偏りが存在する傾向にあった</a:t>
            </a:r>
            <a:endParaRPr lang="en-US" altLang="ja-JP" dirty="0"/>
          </a:p>
          <a:p>
            <a:pPr marL="0" indent="0">
              <a:buNone/>
            </a:pPr>
            <a:r>
              <a:rPr lang="ja-JP" altLang="en-US" dirty="0" smtClean="0"/>
              <a:t>例え</a:t>
            </a:r>
            <a:r>
              <a:rPr lang="ja-JP" altLang="en-US" dirty="0"/>
              <a:t>ば</a:t>
            </a:r>
            <a:r>
              <a:rPr lang="ja-JP" altLang="en-US" dirty="0" smtClean="0"/>
              <a:t>，</a:t>
            </a:r>
            <a:r>
              <a:rPr lang="ja-JP" altLang="en-US" dirty="0"/>
              <a:t>正答率が約</a:t>
            </a:r>
            <a:r>
              <a:rPr lang="en-US" altLang="ja-JP" dirty="0"/>
              <a:t>90%</a:t>
            </a:r>
            <a:r>
              <a:rPr lang="ja-JP" altLang="en-US"/>
              <a:t>であった </a:t>
            </a:r>
            <a:r>
              <a:rPr lang="en-US" altLang="ja-JP" smtClean="0"/>
              <a:t>Beam </a:t>
            </a:r>
            <a:r>
              <a:rPr lang="ja-JP" altLang="en-US" dirty="0"/>
              <a:t>の</a:t>
            </a:r>
            <a:r>
              <a:rPr lang="ja-JP" altLang="en-US" dirty="0" smtClean="0"/>
              <a:t>場合，</a:t>
            </a:r>
            <a:r>
              <a:rPr lang="en-US" altLang="ja-JP" dirty="0" smtClean="0"/>
              <a:t/>
            </a:r>
            <a:br>
              <a:rPr lang="en-US" altLang="ja-JP" dirty="0" smtClean="0"/>
            </a:br>
            <a:r>
              <a:rPr lang="ja-JP" altLang="en-US" dirty="0" smtClean="0"/>
              <a:t>（</a:t>
            </a:r>
            <a:r>
              <a:rPr lang="en-US" altLang="ja-JP" dirty="0"/>
              <a:t>DELETE</a:t>
            </a:r>
            <a:r>
              <a:rPr lang="en-US" altLang="ja-JP"/>
              <a:t>, </a:t>
            </a:r>
            <a:r>
              <a:rPr lang="en-US" altLang="ja-JP" smtClean="0"/>
              <a:t>ADOPT</a:t>
            </a:r>
            <a:r>
              <a:rPr lang="ja-JP" altLang="en-US" dirty="0" smtClean="0"/>
              <a:t>）の片側採用に</a:t>
            </a:r>
            <a:r>
              <a:rPr lang="ja-JP" altLang="en-US" dirty="0"/>
              <a:t>，解消方法</a:t>
            </a:r>
            <a:r>
              <a:rPr lang="ja-JP" altLang="en-US" dirty="0" smtClean="0"/>
              <a:t>が偏っている</a:t>
            </a:r>
            <a:endParaRPr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graphicFrame>
        <p:nvGraphicFramePr>
          <p:cNvPr id="10" name="グラフ 9"/>
          <p:cNvGraphicFramePr/>
          <p:nvPr>
            <p:extLst>
              <p:ext uri="{D42A27DB-BD31-4B8C-83A1-F6EECF244321}">
                <p14:modId xmlns:p14="http://schemas.microsoft.com/office/powerpoint/2010/main" val="1850638703"/>
              </p:ext>
            </p:extLst>
          </p:nvPr>
        </p:nvGraphicFramePr>
        <p:xfrm>
          <a:off x="84493" y="3681650"/>
          <a:ext cx="8975013" cy="2916004"/>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p:cNvSpPr txBox="1"/>
          <p:nvPr/>
        </p:nvSpPr>
        <p:spPr>
          <a:xfrm>
            <a:off x="832338" y="4837724"/>
            <a:ext cx="3313724" cy="369332"/>
          </a:xfrm>
          <a:prstGeom prst="rect">
            <a:avLst/>
          </a:prstGeom>
          <a:solidFill>
            <a:schemeClr val="bg1"/>
          </a:solidFill>
        </p:spPr>
        <p:txBody>
          <a:bodyPr wrap="square" rtlCol="0">
            <a:spAutoFit/>
          </a:bodyPr>
          <a:lstStyle/>
          <a:p>
            <a:pPr algn="ctr"/>
            <a:r>
              <a:rPr lang="en-US" altLang="ja-JP" b="1" dirty="0" smtClean="0">
                <a:solidFill>
                  <a:srgbClr val="C00000"/>
                </a:solidFill>
              </a:rPr>
              <a:t>(DELETE, ADOPT)</a:t>
            </a:r>
            <a:r>
              <a:rPr lang="ja-JP" altLang="en-US" b="1" dirty="0" smtClean="0">
                <a:solidFill>
                  <a:srgbClr val="C00000"/>
                </a:solidFill>
              </a:rPr>
              <a:t>の片側採用</a:t>
            </a:r>
            <a:endParaRPr kumimoji="1" lang="ja-JP" altLang="en-US" b="1" dirty="0">
              <a:solidFill>
                <a:srgbClr val="C00000"/>
              </a:solidFill>
            </a:endParaRPr>
          </a:p>
        </p:txBody>
      </p:sp>
      <p:cxnSp>
        <p:nvCxnSpPr>
          <p:cNvPr id="7" name="直線矢印コネクタ 6"/>
          <p:cNvCxnSpPr/>
          <p:nvPr/>
        </p:nvCxnSpPr>
        <p:spPr>
          <a:xfrm>
            <a:off x="2000738" y="5173784"/>
            <a:ext cx="0" cy="300889"/>
          </a:xfrm>
          <a:prstGeom prst="straightConnector1">
            <a:avLst/>
          </a:prstGeom>
          <a:ln w="444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V="1">
            <a:off x="2000738" y="4595447"/>
            <a:ext cx="0" cy="312614"/>
          </a:xfrm>
          <a:prstGeom prst="straightConnector1">
            <a:avLst/>
          </a:prstGeom>
          <a:ln w="444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74010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マージコンフリクトの解消</a:t>
            </a:r>
            <a:endParaRPr kumimoji="1" lang="ja-JP" altLang="en-US" dirty="0"/>
          </a:p>
        </p:txBody>
      </p:sp>
      <p:sp>
        <p:nvSpPr>
          <p:cNvPr id="3" name="コンテンツ プレースホルダー 2"/>
          <p:cNvSpPr>
            <a:spLocks noGrp="1"/>
          </p:cNvSpPr>
          <p:nvPr>
            <p:ph idx="1"/>
          </p:nvPr>
        </p:nvSpPr>
        <p:spPr>
          <a:xfrm>
            <a:off x="394678" y="1656000"/>
            <a:ext cx="8354036" cy="3648074"/>
          </a:xfrm>
        </p:spPr>
        <p:txBody>
          <a:bodyPr/>
          <a:lstStyle/>
          <a:p>
            <a:pPr marL="0" indent="0">
              <a:buNone/>
            </a:pPr>
            <a:r>
              <a:rPr lang="ja-JP" altLang="en-US" dirty="0"/>
              <a:t>マージコンフリクトの解消に</a:t>
            </a:r>
            <a:r>
              <a:rPr lang="ja-JP" altLang="en-US" dirty="0" smtClean="0"/>
              <a:t>ついて</a:t>
            </a:r>
            <a:endParaRPr lang="en-US" altLang="ja-JP" dirty="0" smtClean="0"/>
          </a:p>
          <a:p>
            <a:pPr lvl="1">
              <a:buFont typeface="Wingdings" panose="05000000000000000000" pitchFamily="2" charset="2"/>
              <a:buChar char="Ø"/>
            </a:pPr>
            <a:r>
              <a:rPr lang="ja-JP" altLang="en-US" sz="2000" dirty="0" smtClean="0">
                <a:latin typeface="+mn-ea"/>
              </a:rPr>
              <a:t>マージコンフリクトが発生したコミットペアに対して，片方を採用，</a:t>
            </a:r>
            <a:r>
              <a:rPr lang="en-US" altLang="ja-JP" sz="2000" dirty="0" smtClean="0">
                <a:latin typeface="+mn-ea"/>
              </a:rPr>
              <a:t/>
            </a:r>
            <a:br>
              <a:rPr lang="en-US" altLang="ja-JP" sz="2000" dirty="0" smtClean="0">
                <a:latin typeface="+mn-ea"/>
              </a:rPr>
            </a:br>
            <a:r>
              <a:rPr lang="ja-JP" altLang="en-US" sz="2000" dirty="0" smtClean="0">
                <a:latin typeface="+mn-ea"/>
              </a:rPr>
              <a:t>もう片方を削除することによって解消されることが多い</a:t>
            </a:r>
            <a:r>
              <a:rPr lang="en-US" altLang="ja-JP" sz="2000" dirty="0" smtClean="0">
                <a:latin typeface="+mn-ea"/>
              </a:rPr>
              <a:t>[2]</a:t>
            </a:r>
            <a:endParaRPr lang="en-US" altLang="ja-JP" sz="2400" baseline="30000" dirty="0">
              <a:latin typeface="+mn-ea"/>
            </a:endParaRPr>
          </a:p>
          <a:p>
            <a:pPr lvl="1">
              <a:buFont typeface="Wingdings" panose="05000000000000000000" pitchFamily="2" charset="2"/>
              <a:buChar char="Ø"/>
            </a:pPr>
            <a:r>
              <a:rPr lang="ja-JP" altLang="en-US" sz="2000" dirty="0" smtClean="0">
                <a:latin typeface="+mn-ea"/>
              </a:rPr>
              <a:t>しかし，どちらを採用するかなどの基準は</a:t>
            </a:r>
            <a:r>
              <a:rPr lang="ja-JP" altLang="en-US" sz="2000" dirty="0">
                <a:latin typeface="+mn-ea"/>
              </a:rPr>
              <a:t>明らかになっていない</a:t>
            </a:r>
            <a:endParaRPr lang="en-US" altLang="ja-JP" sz="2000" dirty="0">
              <a:latin typeface="+mn-ea"/>
            </a:endParaRPr>
          </a:p>
          <a:p>
            <a:pPr marL="0" indent="0">
              <a:buNone/>
            </a:pPr>
            <a:endParaRPr lang="en-US" altLang="ja-JP" sz="900" dirty="0">
              <a:latin typeface="+mn-ea"/>
            </a:endParaRPr>
          </a:p>
          <a:p>
            <a:pPr marL="0" indent="0" algn="ctr">
              <a:buNone/>
            </a:pPr>
            <a:r>
              <a:rPr lang="ja-JP" altLang="en-US" b="1" dirty="0" smtClean="0">
                <a:solidFill>
                  <a:srgbClr val="C00000"/>
                </a:solidFill>
                <a:latin typeface="+mn-ea"/>
              </a:rPr>
              <a:t>開発者</a:t>
            </a:r>
            <a:r>
              <a:rPr lang="ja-JP" altLang="en-US" b="1" dirty="0">
                <a:solidFill>
                  <a:srgbClr val="C00000"/>
                </a:solidFill>
                <a:latin typeface="+mn-ea"/>
              </a:rPr>
              <a:t>に</a:t>
            </a:r>
            <a:r>
              <a:rPr lang="ja-JP" altLang="en-US" b="1" dirty="0" smtClean="0">
                <a:solidFill>
                  <a:srgbClr val="C00000"/>
                </a:solidFill>
                <a:latin typeface="+mn-ea"/>
              </a:rPr>
              <a:t>対して，コミットごとの解消方法の</a:t>
            </a:r>
            <a:r>
              <a:rPr lang="ja-JP" altLang="en-US" b="1" dirty="0">
                <a:solidFill>
                  <a:srgbClr val="C00000"/>
                </a:solidFill>
                <a:latin typeface="+mn-ea"/>
              </a:rPr>
              <a:t>提案によって，</a:t>
            </a:r>
            <a:endParaRPr lang="en-US" altLang="ja-JP" b="1" dirty="0">
              <a:solidFill>
                <a:srgbClr val="C00000"/>
              </a:solidFill>
              <a:latin typeface="+mn-ea"/>
            </a:endParaRPr>
          </a:p>
          <a:p>
            <a:pPr marL="0" indent="0" algn="ctr">
              <a:buNone/>
            </a:pPr>
            <a:r>
              <a:rPr lang="ja-JP" altLang="en-US" b="1" dirty="0">
                <a:solidFill>
                  <a:srgbClr val="C00000"/>
                </a:solidFill>
                <a:latin typeface="+mn-ea"/>
              </a:rPr>
              <a:t>マージコンフリクトの解消を支援を</a:t>
            </a:r>
            <a:r>
              <a:rPr lang="ja-JP" altLang="en-US" b="1" dirty="0" smtClean="0">
                <a:solidFill>
                  <a:srgbClr val="C00000"/>
                </a:solidFill>
                <a:latin typeface="+mn-ea"/>
              </a:rPr>
              <a:t>試みる</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5" name="テキスト ボックス 4"/>
          <p:cNvSpPr txBox="1"/>
          <p:nvPr/>
        </p:nvSpPr>
        <p:spPr>
          <a:xfrm>
            <a:off x="1476733" y="6382210"/>
            <a:ext cx="6867769" cy="215444"/>
          </a:xfrm>
          <a:prstGeom prst="rect">
            <a:avLst/>
          </a:prstGeom>
          <a:solidFill>
            <a:srgbClr val="FFFFCC"/>
          </a:solidFill>
        </p:spPr>
        <p:txBody>
          <a:bodyPr wrap="square" rtlCol="0">
            <a:spAutoFit/>
          </a:bodyPr>
          <a:lstStyle/>
          <a:p>
            <a:r>
              <a:rPr lang="en-US" altLang="ja-JP" sz="800" dirty="0" smtClean="0"/>
              <a:t>[</a:t>
            </a:r>
            <a:r>
              <a:rPr lang="en-US" altLang="ja-JP" sz="800" dirty="0"/>
              <a:t>2</a:t>
            </a:r>
            <a:r>
              <a:rPr lang="en-US" altLang="ja-JP" sz="800" dirty="0" smtClean="0"/>
              <a:t>] </a:t>
            </a:r>
            <a:r>
              <a:rPr lang="ja-JP" altLang="en-US" sz="800" dirty="0"/>
              <a:t>湯</a:t>
            </a:r>
            <a:r>
              <a:rPr lang="ja-JP" altLang="en-US" sz="800" dirty="0" smtClean="0"/>
              <a:t>月亮平</a:t>
            </a:r>
            <a:r>
              <a:rPr lang="en-US" altLang="ja-JP" sz="800" dirty="0" smtClean="0"/>
              <a:t>(2015), </a:t>
            </a:r>
            <a:r>
              <a:rPr lang="ja-JP" altLang="en-US" sz="800" dirty="0" smtClean="0"/>
              <a:t>開発履歴を用いたメソッドコンフリクト分析</a:t>
            </a:r>
            <a:r>
              <a:rPr lang="en-US" altLang="ja-JP" sz="800" dirty="0" smtClean="0"/>
              <a:t>,  </a:t>
            </a:r>
            <a:r>
              <a:rPr lang="ja-JP" altLang="en-US" sz="800" dirty="0" smtClean="0"/>
              <a:t>修士論文</a:t>
            </a:r>
            <a:r>
              <a:rPr lang="en-US" altLang="ja-JP" sz="800" dirty="0" smtClean="0"/>
              <a:t>, </a:t>
            </a:r>
            <a:r>
              <a:rPr lang="ja-JP" altLang="en-US" sz="800" dirty="0" smtClean="0"/>
              <a:t>奈良先端科学技術大学院大学</a:t>
            </a:r>
            <a:endParaRPr lang="ja-JP" altLang="en-US" sz="200" dirty="0" smtClean="0"/>
          </a:p>
        </p:txBody>
      </p:sp>
      <p:grpSp>
        <p:nvGrpSpPr>
          <p:cNvPr id="29" name="グループ化 28"/>
          <p:cNvGrpSpPr/>
          <p:nvPr/>
        </p:nvGrpSpPr>
        <p:grpSpPr>
          <a:xfrm>
            <a:off x="2247675" y="4480829"/>
            <a:ext cx="4637537" cy="1569660"/>
            <a:chOff x="2073076" y="4350447"/>
            <a:chExt cx="4637537" cy="1569660"/>
          </a:xfrm>
        </p:grpSpPr>
        <p:sp>
          <p:nvSpPr>
            <p:cNvPr id="6" name="テキスト ボックス 5"/>
            <p:cNvSpPr txBox="1"/>
            <p:nvPr/>
          </p:nvSpPr>
          <p:spPr>
            <a:xfrm>
              <a:off x="5415566" y="4812112"/>
              <a:ext cx="1295047"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smtClean="0">
                  <a:solidFill>
                    <a:srgbClr val="00B050"/>
                  </a:solidFill>
                </a:rPr>
                <a:t>+  </a:t>
              </a:r>
              <a:r>
                <a:rPr lang="en-US" altLang="ja-JP" sz="1200" b="1" err="1">
                  <a:solidFill>
                    <a:srgbClr val="00B050"/>
                  </a:solidFill>
                </a:rPr>
                <a:t>int</a:t>
              </a:r>
              <a:r>
                <a:rPr lang="en-US" altLang="ja-JP" sz="1200" b="1">
                  <a:solidFill>
                    <a:srgbClr val="00B050"/>
                  </a:solidFill>
                </a:rPr>
                <a:t> </a:t>
              </a:r>
              <a:r>
                <a:rPr lang="en-US" altLang="ja-JP" sz="1200" b="1" smtClean="0">
                  <a:solidFill>
                    <a:srgbClr val="00B050"/>
                  </a:solidFill>
                </a:rPr>
                <a:t>a, </a:t>
              </a:r>
              <a:r>
                <a:rPr lang="en-US" altLang="ja-JP" sz="1200" b="1" dirty="0">
                  <a:solidFill>
                    <a:srgbClr val="00B050"/>
                  </a:solidFill>
                </a:rPr>
                <a:t>b;</a:t>
              </a:r>
            </a:p>
            <a:p>
              <a:r>
                <a:rPr lang="en-US" altLang="ja-JP" sz="1200" b="1" smtClean="0">
                  <a:solidFill>
                    <a:srgbClr val="00B050"/>
                  </a:solidFill>
                </a:rPr>
                <a:t>+  a </a:t>
              </a:r>
              <a:r>
                <a:rPr lang="en-US" altLang="ja-JP" sz="1200" b="1" dirty="0">
                  <a:solidFill>
                    <a:srgbClr val="00B050"/>
                  </a:solidFill>
                </a:rPr>
                <a:t>= 1;</a:t>
              </a:r>
            </a:p>
            <a:p>
              <a:r>
                <a:rPr lang="en-US" altLang="ja-JP" sz="1200" b="1" dirty="0" smtClean="0">
                  <a:solidFill>
                    <a:srgbClr val="00B050"/>
                  </a:solidFill>
                </a:rPr>
                <a:t>+  </a:t>
              </a:r>
              <a:r>
                <a:rPr lang="en-US" altLang="ja-JP" sz="1200" b="1" dirty="0">
                  <a:solidFill>
                    <a:srgbClr val="00B050"/>
                  </a:solidFill>
                </a:rPr>
                <a:t>b = 2;</a:t>
              </a:r>
              <a:endParaRPr lang="ja-JP" altLang="en-US" sz="1200" b="1" dirty="0">
                <a:solidFill>
                  <a:srgbClr val="00B050"/>
                </a:solidFill>
              </a:endParaRPr>
            </a:p>
          </p:txBody>
        </p:sp>
        <p:sp>
          <p:nvSpPr>
            <p:cNvPr id="7" name="テキスト ボックス 6"/>
            <p:cNvSpPr txBox="1"/>
            <p:nvPr/>
          </p:nvSpPr>
          <p:spPr>
            <a:xfrm>
              <a:off x="2073076" y="4350447"/>
              <a:ext cx="1331285" cy="156966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smtClean="0">
                  <a:solidFill>
                    <a:srgbClr val="00B050"/>
                  </a:solidFill>
                </a:rPr>
                <a:t>++&lt;&lt;&lt;&lt;&lt;</a:t>
              </a:r>
              <a:endParaRPr lang="en-US" altLang="ja-JP" sz="1200" b="1" dirty="0">
                <a:solidFill>
                  <a:srgbClr val="00B050"/>
                </a:solidFill>
              </a:endParaRPr>
            </a:p>
            <a:p>
              <a:r>
                <a:rPr lang="en-US" altLang="ja-JP" sz="1200" b="1" dirty="0" smtClean="0">
                  <a:solidFill>
                    <a:srgbClr val="00B050"/>
                  </a:solidFill>
                </a:rPr>
                <a:t>  </a:t>
              </a:r>
              <a:r>
                <a:rPr lang="en-US" altLang="ja-JP" sz="1200" b="1" dirty="0">
                  <a:solidFill>
                    <a:srgbClr val="00B050"/>
                  </a:solidFill>
                </a:rPr>
                <a:t>+  </a:t>
              </a:r>
              <a:r>
                <a:rPr lang="en-US" altLang="ja-JP" sz="1200" b="1" dirty="0" err="1">
                  <a:solidFill>
                    <a:srgbClr val="00B050"/>
                  </a:solidFill>
                </a:rPr>
                <a:t>int</a:t>
              </a:r>
              <a:r>
                <a:rPr lang="en-US" altLang="ja-JP" sz="1200" b="1" dirty="0">
                  <a:solidFill>
                    <a:srgbClr val="00B050"/>
                  </a:solidFill>
                </a:rPr>
                <a:t> </a:t>
              </a:r>
              <a:r>
                <a:rPr lang="en-US" altLang="ja-JP" sz="1200" b="1" dirty="0" smtClean="0">
                  <a:solidFill>
                    <a:srgbClr val="00B050"/>
                  </a:solidFill>
                </a:rPr>
                <a:t>a, </a:t>
              </a:r>
              <a:r>
                <a:rPr lang="en-US" altLang="ja-JP" sz="1200" b="1" dirty="0">
                  <a:solidFill>
                    <a:srgbClr val="00B050"/>
                  </a:solidFill>
                </a:rPr>
                <a:t>b;</a:t>
              </a:r>
            </a:p>
            <a:p>
              <a:r>
                <a:rPr lang="en-US" altLang="ja-JP" sz="1200" b="1" dirty="0" smtClean="0">
                  <a:solidFill>
                    <a:srgbClr val="00B050"/>
                  </a:solidFill>
                </a:rPr>
                <a:t>  </a:t>
              </a:r>
              <a:r>
                <a:rPr lang="en-US" altLang="ja-JP" sz="1200" b="1" dirty="0">
                  <a:solidFill>
                    <a:srgbClr val="00B050"/>
                  </a:solidFill>
                </a:rPr>
                <a:t>+  </a:t>
              </a:r>
              <a:r>
                <a:rPr lang="en-US" altLang="ja-JP" sz="1200" b="1" dirty="0" smtClean="0">
                  <a:solidFill>
                    <a:srgbClr val="00B050"/>
                  </a:solidFill>
                </a:rPr>
                <a:t>a </a:t>
              </a:r>
              <a:r>
                <a:rPr lang="en-US" altLang="ja-JP" sz="1200" b="1" dirty="0">
                  <a:solidFill>
                    <a:srgbClr val="00B050"/>
                  </a:solidFill>
                </a:rPr>
                <a:t>= 1;</a:t>
              </a:r>
            </a:p>
            <a:p>
              <a:r>
                <a:rPr lang="en-US" altLang="ja-JP" sz="1200" b="1" dirty="0" smtClean="0">
                  <a:solidFill>
                    <a:srgbClr val="00B050"/>
                  </a:solidFill>
                </a:rPr>
                <a:t>  </a:t>
              </a:r>
              <a:r>
                <a:rPr lang="en-US" altLang="ja-JP" sz="1200" b="1" dirty="0">
                  <a:solidFill>
                    <a:srgbClr val="00B050"/>
                  </a:solidFill>
                </a:rPr>
                <a:t>+  b = 2;</a:t>
              </a:r>
            </a:p>
            <a:p>
              <a:r>
                <a:rPr lang="en-US" altLang="ja-JP" sz="1200" b="1" dirty="0" smtClean="0">
                  <a:solidFill>
                    <a:srgbClr val="00B050"/>
                  </a:solidFill>
                </a:rPr>
                <a:t>++======</a:t>
              </a:r>
              <a:endParaRPr lang="en-US" altLang="ja-JP" sz="1200" b="1" dirty="0">
                <a:solidFill>
                  <a:srgbClr val="00B050"/>
                </a:solidFill>
              </a:endParaRPr>
            </a:p>
            <a:p>
              <a:r>
                <a:rPr lang="en-US" altLang="ja-JP" sz="1200" b="1" dirty="0" smtClean="0">
                  <a:solidFill>
                    <a:srgbClr val="00B050"/>
                  </a:solidFill>
                </a:rPr>
                <a:t>+    </a:t>
              </a:r>
              <a:r>
                <a:rPr lang="en-US" altLang="ja-JP" sz="1200" b="1" dirty="0" err="1">
                  <a:solidFill>
                    <a:srgbClr val="00B050"/>
                  </a:solidFill>
                </a:rPr>
                <a:t>int</a:t>
              </a:r>
              <a:r>
                <a:rPr lang="en-US" altLang="ja-JP" sz="1200" b="1" dirty="0">
                  <a:solidFill>
                    <a:srgbClr val="00B050"/>
                  </a:solidFill>
                </a:rPr>
                <a:t> </a:t>
              </a:r>
              <a:r>
                <a:rPr lang="en-US" altLang="ja-JP" sz="1200" b="1" dirty="0" smtClean="0">
                  <a:solidFill>
                    <a:srgbClr val="00B050"/>
                  </a:solidFill>
                </a:rPr>
                <a:t>a </a:t>
              </a:r>
              <a:r>
                <a:rPr lang="en-US" altLang="ja-JP" sz="1200" b="1" dirty="0">
                  <a:solidFill>
                    <a:srgbClr val="00B050"/>
                  </a:solidFill>
                </a:rPr>
                <a:t>= 1;</a:t>
              </a:r>
            </a:p>
            <a:p>
              <a:r>
                <a:rPr lang="en-US" altLang="ja-JP" sz="1200" b="1" dirty="0" smtClean="0">
                  <a:solidFill>
                    <a:srgbClr val="00B050"/>
                  </a:solidFill>
                </a:rPr>
                <a:t>+    </a:t>
              </a:r>
              <a:r>
                <a:rPr lang="en-US" altLang="ja-JP" sz="1200" b="1" dirty="0" err="1">
                  <a:solidFill>
                    <a:srgbClr val="00B050"/>
                  </a:solidFill>
                </a:rPr>
                <a:t>int</a:t>
              </a:r>
              <a:r>
                <a:rPr lang="en-US" altLang="ja-JP" sz="1200" b="1" dirty="0">
                  <a:solidFill>
                    <a:srgbClr val="00B050"/>
                  </a:solidFill>
                </a:rPr>
                <a:t> b = 2;</a:t>
              </a:r>
            </a:p>
            <a:p>
              <a:r>
                <a:rPr lang="en-US" altLang="ja-JP" sz="1200" b="1" dirty="0" smtClean="0">
                  <a:solidFill>
                    <a:srgbClr val="00B050"/>
                  </a:solidFill>
                </a:rPr>
                <a:t>++&gt;&gt;&gt;&gt;&gt;</a:t>
              </a:r>
              <a:endParaRPr lang="ja-JP" altLang="en-US" sz="1200" b="1" dirty="0">
                <a:solidFill>
                  <a:srgbClr val="00B050"/>
                </a:solidFill>
              </a:endParaRPr>
            </a:p>
          </p:txBody>
        </p:sp>
        <p:cxnSp>
          <p:nvCxnSpPr>
            <p:cNvPr id="12" name="直線矢印コネクタ 11"/>
            <p:cNvCxnSpPr>
              <a:stCxn id="7" idx="3"/>
              <a:endCxn id="6" idx="1"/>
            </p:cNvCxnSpPr>
            <p:nvPr/>
          </p:nvCxnSpPr>
          <p:spPr>
            <a:xfrm>
              <a:off x="3404361" y="5135277"/>
              <a:ext cx="2011205" cy="1"/>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 name="グループ化 21"/>
            <p:cNvGrpSpPr/>
            <p:nvPr/>
          </p:nvGrpSpPr>
          <p:grpSpPr>
            <a:xfrm>
              <a:off x="3219619" y="5271281"/>
              <a:ext cx="1368434" cy="522156"/>
              <a:chOff x="3118579" y="5339374"/>
              <a:chExt cx="1523933" cy="679088"/>
            </a:xfrm>
          </p:grpSpPr>
          <p:sp>
            <p:nvSpPr>
              <p:cNvPr id="20" name="右中かっこ 19"/>
              <p:cNvSpPr/>
              <p:nvPr/>
            </p:nvSpPr>
            <p:spPr>
              <a:xfrm>
                <a:off x="3118579" y="5339374"/>
                <a:ext cx="594791" cy="622872"/>
              </a:xfrm>
              <a:prstGeom prst="rightBrace">
                <a:avLst>
                  <a:gd name="adj1" fmla="val 0"/>
                  <a:gd name="adj2" fmla="val 73662"/>
                </a:avLst>
              </a:prstGeom>
              <a:ln w="158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600"/>
              </a:p>
            </p:txBody>
          </p:sp>
          <p:sp>
            <p:nvSpPr>
              <p:cNvPr id="19" name="正方形/長方形 18"/>
              <p:cNvSpPr/>
              <p:nvPr/>
            </p:nvSpPr>
            <p:spPr>
              <a:xfrm>
                <a:off x="3634327" y="5584709"/>
                <a:ext cx="1008185" cy="433753"/>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rPr>
                  <a:t>削除</a:t>
                </a:r>
                <a:endParaRPr kumimoji="1" lang="ja-JP" altLang="en-US" sz="1600" dirty="0">
                  <a:solidFill>
                    <a:schemeClr val="tx1"/>
                  </a:solidFill>
                </a:endParaRPr>
              </a:p>
            </p:txBody>
          </p:sp>
        </p:grpSp>
        <p:grpSp>
          <p:nvGrpSpPr>
            <p:cNvPr id="24" name="グループ化 23"/>
            <p:cNvGrpSpPr/>
            <p:nvPr/>
          </p:nvGrpSpPr>
          <p:grpSpPr>
            <a:xfrm>
              <a:off x="3223023" y="4516764"/>
              <a:ext cx="1360544" cy="539861"/>
              <a:chOff x="3116183" y="5463699"/>
              <a:chExt cx="1515146" cy="702114"/>
            </a:xfrm>
          </p:grpSpPr>
          <p:sp>
            <p:nvSpPr>
              <p:cNvPr id="25" name="右中かっこ 24"/>
              <p:cNvSpPr/>
              <p:nvPr/>
            </p:nvSpPr>
            <p:spPr>
              <a:xfrm>
                <a:off x="3116183" y="5463699"/>
                <a:ext cx="594791" cy="702114"/>
              </a:xfrm>
              <a:prstGeom prst="rightBrace">
                <a:avLst>
                  <a:gd name="adj1" fmla="val 0"/>
                  <a:gd name="adj2" fmla="val 31904"/>
                </a:avLst>
              </a:prstGeom>
              <a:ln w="158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600"/>
              </a:p>
            </p:txBody>
          </p:sp>
          <p:sp>
            <p:nvSpPr>
              <p:cNvPr id="26" name="正方形/長方形 25"/>
              <p:cNvSpPr/>
              <p:nvPr/>
            </p:nvSpPr>
            <p:spPr>
              <a:xfrm>
                <a:off x="3623144" y="5467348"/>
                <a:ext cx="1008185" cy="43375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rPr>
                  <a:t>採用</a:t>
                </a:r>
                <a:endParaRPr kumimoji="1" lang="ja-JP" altLang="en-US" sz="1600" dirty="0">
                  <a:solidFill>
                    <a:schemeClr val="tx1"/>
                  </a:solidFill>
                </a:endParaRPr>
              </a:p>
            </p:txBody>
          </p:sp>
        </p:grpSp>
      </p:grpSp>
      <p:sp>
        <p:nvSpPr>
          <p:cNvPr id="28" name="テキスト ボックス 27"/>
          <p:cNvSpPr txBox="1"/>
          <p:nvPr/>
        </p:nvSpPr>
        <p:spPr>
          <a:xfrm>
            <a:off x="3198120" y="6035146"/>
            <a:ext cx="2736647" cy="338554"/>
          </a:xfrm>
          <a:prstGeom prst="rect">
            <a:avLst/>
          </a:prstGeom>
          <a:noFill/>
        </p:spPr>
        <p:txBody>
          <a:bodyPr wrap="none" rtlCol="0">
            <a:spAutoFit/>
          </a:bodyPr>
          <a:lstStyle/>
          <a:p>
            <a:r>
              <a:rPr lang="ja-JP" altLang="en-US" sz="1600" dirty="0" smtClean="0"/>
              <a:t>マージコンフリクトの解消の例</a:t>
            </a:r>
            <a:endParaRPr lang="ja-JP" altLang="en-US" sz="1600" dirty="0"/>
          </a:p>
        </p:txBody>
      </p:sp>
    </p:spTree>
    <p:extLst>
      <p:ext uri="{BB962C8B-B14F-4D97-AF65-F5344CB8AC3E}">
        <p14:creationId xmlns:p14="http://schemas.microsoft.com/office/powerpoint/2010/main" val="519154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開発</a:t>
            </a:r>
            <a:r>
              <a:rPr lang="ja-JP" altLang="en-US" dirty="0" smtClean="0"/>
              <a:t>履歴の</a:t>
            </a:r>
            <a:r>
              <a:rPr kumimoji="1" lang="ja-JP" altLang="en-US" dirty="0" smtClean="0"/>
              <a:t>メタ情報</a:t>
            </a:r>
            <a:endParaRPr kumimoji="1" lang="ja-JP" altLang="en-US" dirty="0"/>
          </a:p>
        </p:txBody>
      </p:sp>
      <p:sp>
        <p:nvSpPr>
          <p:cNvPr id="3" name="コンテンツ プレースホルダー 2"/>
          <p:cNvSpPr>
            <a:spLocks noGrp="1"/>
          </p:cNvSpPr>
          <p:nvPr>
            <p:ph idx="1"/>
          </p:nvPr>
        </p:nvSpPr>
        <p:spPr>
          <a:xfrm>
            <a:off x="457200" y="1656000"/>
            <a:ext cx="8218488" cy="3394472"/>
          </a:xfrm>
        </p:spPr>
        <p:txBody>
          <a:bodyPr/>
          <a:lstStyle/>
          <a:p>
            <a:pPr marL="0" indent="0">
              <a:buNone/>
            </a:pPr>
            <a:r>
              <a:rPr lang="ja-JP" altLang="en-US" sz="2800" dirty="0"/>
              <a:t>ソースコードの内容以外の</a:t>
            </a:r>
            <a:r>
              <a:rPr lang="ja-JP" altLang="en-US" sz="2800" dirty="0" smtClean="0"/>
              <a:t>情報</a:t>
            </a:r>
            <a:endParaRPr lang="en-US" altLang="ja-JP" dirty="0"/>
          </a:p>
          <a:p>
            <a:pPr marL="300038" lvl="1" indent="0">
              <a:buNone/>
            </a:pPr>
            <a:r>
              <a:rPr lang="en-US" altLang="ja-JP" sz="2000" dirty="0" smtClean="0"/>
              <a:t>ex</a:t>
            </a:r>
            <a:r>
              <a:rPr lang="en-US" altLang="ja-JP" sz="2000" dirty="0"/>
              <a:t>.) </a:t>
            </a:r>
            <a:r>
              <a:rPr lang="ja-JP" altLang="en-US" sz="2000" dirty="0" smtClean="0"/>
              <a:t>コミット</a:t>
            </a:r>
            <a:r>
              <a:rPr lang="ja-JP" altLang="en-US" sz="2000" dirty="0"/>
              <a:t>作成</a:t>
            </a:r>
            <a:r>
              <a:rPr lang="ja-JP" altLang="en-US" sz="2000" dirty="0" smtClean="0"/>
              <a:t>日時，ブランチ上のコミット数 </a:t>
            </a:r>
            <a:r>
              <a:rPr lang="en-US" altLang="ja-JP" sz="2000" dirty="0"/>
              <a:t>etc</a:t>
            </a:r>
            <a:r>
              <a:rPr lang="en-US" altLang="ja-JP" sz="2000" dirty="0" smtClean="0"/>
              <a:t>.</a:t>
            </a:r>
          </a:p>
          <a:p>
            <a:pPr marL="0" indent="0">
              <a:buNone/>
            </a:pPr>
            <a:endParaRPr lang="en-US" altLang="ja-JP" sz="2000" dirty="0"/>
          </a:p>
          <a:p>
            <a:pPr marL="0" indent="0">
              <a:buNone/>
            </a:pPr>
            <a:r>
              <a:rPr lang="ja-JP" altLang="en-US" sz="2800" dirty="0" smtClean="0"/>
              <a:t>マージコンフリクトに関連</a:t>
            </a:r>
            <a:r>
              <a:rPr lang="ja-JP" altLang="en-US" sz="2800" dirty="0"/>
              <a:t>する情報（本研究で追加）</a:t>
            </a:r>
            <a:endParaRPr lang="en-US" altLang="ja-JP" dirty="0" smtClean="0"/>
          </a:p>
          <a:p>
            <a:pPr marL="300038" lvl="1" indent="0">
              <a:buNone/>
            </a:pPr>
            <a:r>
              <a:rPr lang="en-US" altLang="ja-JP" sz="2000" dirty="0" smtClean="0"/>
              <a:t>e</a:t>
            </a:r>
            <a:r>
              <a:rPr lang="en-US" altLang="ja-JP" sz="2000" dirty="0" smtClean="0"/>
              <a:t>x.) </a:t>
            </a:r>
            <a:r>
              <a:rPr lang="ja-JP" altLang="en-US" sz="2000" dirty="0" smtClean="0"/>
              <a:t>マージコンフリクトが発生したファイル名，行番号</a:t>
            </a:r>
            <a:endParaRPr lang="en-US" altLang="ja-JP" sz="2000" dirty="0" smtClean="0"/>
          </a:p>
          <a:p>
            <a:pPr marL="300038" lvl="1" indent="0">
              <a:buNone/>
            </a:pPr>
            <a:endParaRPr lang="en-US" altLang="ja-JP" sz="2000" dirty="0" smtClean="0"/>
          </a:p>
          <a:p>
            <a:pPr marL="0" indent="0">
              <a:buNone/>
            </a:pPr>
            <a:r>
              <a:rPr lang="ja-JP" altLang="en-US" dirty="0" smtClean="0"/>
              <a:t>コミットの作成日時や，マージコンフリクトの発生行数は，</a:t>
            </a:r>
            <a:r>
              <a:rPr lang="en-US" altLang="ja-JP" dirty="0" smtClean="0"/>
              <a:t/>
            </a:r>
            <a:br>
              <a:rPr lang="en-US" altLang="ja-JP" dirty="0" smtClean="0"/>
            </a:br>
            <a:r>
              <a:rPr lang="ja-JP" altLang="en-US" dirty="0" smtClean="0"/>
              <a:t>バグの発生率やマージコンフリクトの発生と関連がある</a:t>
            </a:r>
            <a:r>
              <a:rPr lang="en-US" altLang="ja-JP" dirty="0" smtClean="0"/>
              <a:t>[3]</a:t>
            </a:r>
          </a:p>
          <a:p>
            <a:pPr marL="0" indent="0">
              <a:buNone/>
            </a:pPr>
            <a:endParaRPr lang="en-US" altLang="ja-JP" dirty="0"/>
          </a:p>
          <a:p>
            <a:pPr marL="0" indent="0" algn="ctr">
              <a:buNone/>
            </a:pPr>
            <a:r>
              <a:rPr lang="ja-JP" altLang="en-US" sz="2800" b="1" dirty="0" smtClean="0">
                <a:solidFill>
                  <a:srgbClr val="FF0000"/>
                </a:solidFill>
              </a:rPr>
              <a:t>マージコンフリクトの解消に役立つ可能性がある</a:t>
            </a:r>
            <a:endParaRPr lang="en-US" altLang="ja-JP" sz="2800" b="1" dirty="0">
              <a:solidFill>
                <a:srgbClr val="FF0000"/>
              </a:solidFill>
            </a:endParaRP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5" name="テキスト ボックス 4"/>
          <p:cNvSpPr txBox="1"/>
          <p:nvPr/>
        </p:nvSpPr>
        <p:spPr>
          <a:xfrm>
            <a:off x="1465584" y="6259100"/>
            <a:ext cx="6867769" cy="461665"/>
          </a:xfrm>
          <a:prstGeom prst="rect">
            <a:avLst/>
          </a:prstGeom>
          <a:solidFill>
            <a:srgbClr val="FFFFCC"/>
          </a:solidFill>
        </p:spPr>
        <p:txBody>
          <a:bodyPr wrap="square" rtlCol="0">
            <a:spAutoFit/>
          </a:bodyPr>
          <a:lstStyle/>
          <a:p>
            <a:r>
              <a:rPr lang="en-US" altLang="ja-JP" sz="800" dirty="0" smtClean="0"/>
              <a:t>[3] </a:t>
            </a:r>
            <a:r>
              <a:rPr lang="en-US" altLang="ja-JP" sz="800" dirty="0" err="1"/>
              <a:t>Umme</a:t>
            </a:r>
            <a:r>
              <a:rPr lang="en-US" altLang="ja-JP" sz="800" dirty="0"/>
              <a:t> </a:t>
            </a:r>
            <a:r>
              <a:rPr lang="en-US" altLang="ja-JP" sz="800" dirty="0" err="1" smtClean="0"/>
              <a:t>Ayda</a:t>
            </a:r>
            <a:r>
              <a:rPr lang="en-US" altLang="ja-JP" sz="800" dirty="0" smtClean="0"/>
              <a:t> </a:t>
            </a:r>
            <a:r>
              <a:rPr lang="en-US" altLang="ja-JP" sz="800" dirty="0" err="1" smtClean="0"/>
              <a:t>Mannan</a:t>
            </a:r>
            <a:r>
              <a:rPr lang="en-US" altLang="ja-JP" sz="800" dirty="0" smtClean="0"/>
              <a:t> Carlos </a:t>
            </a:r>
            <a:r>
              <a:rPr lang="en-US" altLang="ja-JP" sz="800" dirty="0"/>
              <a:t>Jensen </a:t>
            </a:r>
            <a:r>
              <a:rPr lang="en-US" altLang="ja-JP" sz="800" dirty="0" smtClean="0"/>
              <a:t>Anita </a:t>
            </a:r>
            <a:r>
              <a:rPr lang="en-US" altLang="ja-JP" sz="800" dirty="0" err="1" smtClean="0"/>
              <a:t>Sarma</a:t>
            </a:r>
            <a:r>
              <a:rPr lang="en-US" altLang="ja-JP" sz="800" dirty="0" smtClean="0"/>
              <a:t> </a:t>
            </a:r>
            <a:r>
              <a:rPr lang="en-US" altLang="ja-JP" sz="800" dirty="0" err="1" smtClean="0"/>
              <a:t>Iftekhar</a:t>
            </a:r>
            <a:r>
              <a:rPr lang="en-US" altLang="ja-JP" sz="800" dirty="0" smtClean="0"/>
              <a:t> Ahmed</a:t>
            </a:r>
            <a:r>
              <a:rPr lang="en-US" altLang="ja-JP" sz="800" dirty="0"/>
              <a:t>, </a:t>
            </a:r>
            <a:r>
              <a:rPr lang="en-US" altLang="ja-JP" sz="800" dirty="0" smtClean="0"/>
              <a:t>Caius </a:t>
            </a:r>
            <a:r>
              <a:rPr lang="en-US" altLang="ja-JP" sz="800" dirty="0" err="1" smtClean="0"/>
              <a:t>Brindescu.An</a:t>
            </a:r>
            <a:r>
              <a:rPr lang="en-US" altLang="ja-JP" sz="800" dirty="0" smtClean="0"/>
              <a:t> Empirical Examination </a:t>
            </a:r>
            <a:r>
              <a:rPr lang="en-US" altLang="ja-JP" sz="800" dirty="0"/>
              <a:t>of the </a:t>
            </a:r>
            <a:r>
              <a:rPr lang="en-US" altLang="ja-JP" sz="800" dirty="0" smtClean="0"/>
              <a:t>Relationship </a:t>
            </a:r>
            <a:r>
              <a:rPr lang="en-US" altLang="ja-JP" sz="800" dirty="0"/>
              <a:t>B</a:t>
            </a:r>
            <a:r>
              <a:rPr lang="en-US" altLang="ja-JP" sz="800" dirty="0" smtClean="0"/>
              <a:t>etween </a:t>
            </a:r>
            <a:r>
              <a:rPr lang="en-US" altLang="ja-JP" sz="800" dirty="0"/>
              <a:t>C</a:t>
            </a:r>
            <a:r>
              <a:rPr lang="en-US" altLang="ja-JP" sz="800" dirty="0" smtClean="0"/>
              <a:t>ode </a:t>
            </a:r>
            <a:r>
              <a:rPr lang="en-US" altLang="ja-JP" sz="800" dirty="0"/>
              <a:t>S</a:t>
            </a:r>
            <a:r>
              <a:rPr lang="en-US" altLang="ja-JP" sz="800" dirty="0" smtClean="0"/>
              <a:t>mells and Merge </a:t>
            </a:r>
            <a:r>
              <a:rPr lang="en-US" altLang="ja-JP" sz="800" dirty="0" err="1"/>
              <a:t>C</a:t>
            </a:r>
            <a:r>
              <a:rPr lang="en-US" altLang="ja-JP" sz="800" dirty="0" err="1" smtClean="0"/>
              <a:t>onicts</a:t>
            </a:r>
            <a:r>
              <a:rPr lang="en-US" altLang="ja-JP" sz="800" dirty="0" smtClean="0"/>
              <a:t>. In</a:t>
            </a:r>
            <a:r>
              <a:rPr lang="ja-JP" altLang="en-US" sz="800" dirty="0" smtClean="0"/>
              <a:t> </a:t>
            </a:r>
            <a:r>
              <a:rPr lang="en-US" altLang="ja-JP" sz="800" dirty="0" smtClean="0"/>
              <a:t>Proceedings of ACM/IEEE International </a:t>
            </a:r>
            <a:r>
              <a:rPr lang="en-US" altLang="ja-JP" sz="800" dirty="0"/>
              <a:t>Symposium on </a:t>
            </a:r>
            <a:r>
              <a:rPr lang="en-US" altLang="ja-JP" sz="800" dirty="0" smtClean="0"/>
              <a:t>Empirical Software </a:t>
            </a:r>
            <a:r>
              <a:rPr lang="en-US" altLang="ja-JP" sz="800" dirty="0"/>
              <a:t>Engineering </a:t>
            </a:r>
            <a:r>
              <a:rPr lang="en-US" altLang="ja-JP" sz="800" dirty="0" smtClean="0"/>
              <a:t>and Measurement , </a:t>
            </a:r>
            <a:r>
              <a:rPr lang="en-US" altLang="ja-JP" sz="800" dirty="0"/>
              <a:t>pp. </a:t>
            </a:r>
            <a:r>
              <a:rPr lang="en-US" altLang="ja-JP" sz="800" dirty="0" smtClean="0"/>
              <a:t>58-67</a:t>
            </a:r>
            <a:r>
              <a:rPr lang="en-US" altLang="ja-JP" sz="800" dirty="0"/>
              <a:t>, 2017.</a:t>
            </a:r>
          </a:p>
        </p:txBody>
      </p:sp>
    </p:spTree>
    <p:extLst>
      <p:ext uri="{BB962C8B-B14F-4D97-AF65-F5344CB8AC3E}">
        <p14:creationId xmlns:p14="http://schemas.microsoft.com/office/powerpoint/2010/main" val="2720473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提案手法：解消方法の判定モデル</a:t>
            </a:r>
            <a:endParaRPr kumimoji="1" lang="ja-JP" altLang="en-US" dirty="0"/>
          </a:p>
        </p:txBody>
      </p:sp>
      <p:sp>
        <p:nvSpPr>
          <p:cNvPr id="3" name="コンテンツ プレースホルダー 2"/>
          <p:cNvSpPr>
            <a:spLocks noGrp="1"/>
          </p:cNvSpPr>
          <p:nvPr>
            <p:ph idx="1"/>
          </p:nvPr>
        </p:nvSpPr>
        <p:spPr>
          <a:xfrm>
            <a:off x="457200" y="1656000"/>
            <a:ext cx="8218488" cy="752473"/>
          </a:xfrm>
        </p:spPr>
        <p:txBody>
          <a:bodyPr/>
          <a:lstStyle/>
          <a:p>
            <a:pPr marL="0" indent="0">
              <a:buNone/>
            </a:pPr>
            <a:r>
              <a:rPr lang="ja-JP" altLang="en-US" dirty="0"/>
              <a:t>機械学習を用いて，メタ情報</a:t>
            </a:r>
            <a:r>
              <a:rPr lang="ja-JP" altLang="en-US" dirty="0" smtClean="0"/>
              <a:t>をから解消</a:t>
            </a:r>
            <a:r>
              <a:rPr lang="ja-JP" altLang="en-US" dirty="0"/>
              <a:t>方法の判定するモデルを作成し</a:t>
            </a:r>
            <a:r>
              <a:rPr lang="ja-JP" altLang="en-US" dirty="0" smtClean="0"/>
              <a:t>，マージコンフリクトが発生した際，開発者に</a:t>
            </a:r>
            <a:r>
              <a:rPr lang="ja-JP" altLang="en-US" dirty="0"/>
              <a:t>対して解消方法を提案する</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46" name="角丸四角形 45"/>
          <p:cNvSpPr/>
          <p:nvPr/>
        </p:nvSpPr>
        <p:spPr>
          <a:xfrm>
            <a:off x="5273592" y="4922231"/>
            <a:ext cx="1522456" cy="772209"/>
          </a:xfrm>
          <a:prstGeom prst="roundRect">
            <a:avLst/>
          </a:prstGeom>
          <a:gradFill flip="none" rotWithShape="1">
            <a:gsLst>
              <a:gs pos="0">
                <a:srgbClr val="5B9BD5">
                  <a:lumMod val="5000"/>
                  <a:lumOff val="95000"/>
                </a:srgbClr>
              </a:gs>
              <a:gs pos="74000">
                <a:srgbClr val="5B9BD5">
                  <a:lumMod val="45000"/>
                  <a:lumOff val="55000"/>
                </a:srgbClr>
              </a:gs>
              <a:gs pos="83000">
                <a:srgbClr val="5B9BD5">
                  <a:lumMod val="45000"/>
                  <a:lumOff val="55000"/>
                </a:srgbClr>
              </a:gs>
              <a:gs pos="100000">
                <a:srgbClr val="5B9BD5">
                  <a:lumMod val="30000"/>
                  <a:lumOff val="70000"/>
                </a:srgbClr>
              </a:gs>
            </a:gsLst>
            <a:lin ang="5400000" scaled="1"/>
            <a:tileRect/>
          </a:gradFill>
          <a:ln w="6350" cap="flat" cmpd="sng" algn="ctr">
            <a:solidFill>
              <a:srgbClr val="5B9BD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判定モデル</a:t>
            </a:r>
          </a:p>
        </p:txBody>
      </p:sp>
      <p:sp>
        <p:nvSpPr>
          <p:cNvPr id="47" name="フローチャート: 書類 46"/>
          <p:cNvSpPr/>
          <p:nvPr/>
        </p:nvSpPr>
        <p:spPr>
          <a:xfrm>
            <a:off x="3562381" y="4967413"/>
            <a:ext cx="1106243" cy="659043"/>
          </a:xfrm>
          <a:prstGeom prst="flowChartDocument">
            <a:avLst/>
          </a:prstGeom>
          <a:solidFill>
            <a:srgbClr val="E7E6E6"/>
          </a:solidFill>
          <a:ln w="635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メタ情報</a:t>
            </a:r>
          </a:p>
        </p:txBody>
      </p:sp>
      <p:sp>
        <p:nvSpPr>
          <p:cNvPr id="48" name="フローチャート: 複数書類 47"/>
          <p:cNvSpPr/>
          <p:nvPr/>
        </p:nvSpPr>
        <p:spPr>
          <a:xfrm>
            <a:off x="3542299" y="3246075"/>
            <a:ext cx="1287071" cy="797593"/>
          </a:xfrm>
          <a:prstGeom prst="flowChartMultidocument">
            <a:avLst/>
          </a:prstGeom>
          <a:solidFill>
            <a:srgbClr val="E7E6E6"/>
          </a:solidFill>
          <a:ln w="635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メタ情報</a:t>
            </a:r>
          </a:p>
        </p:txBody>
      </p:sp>
      <p:sp>
        <p:nvSpPr>
          <p:cNvPr id="49" name="曲折矢印 48"/>
          <p:cNvSpPr/>
          <p:nvPr/>
        </p:nvSpPr>
        <p:spPr>
          <a:xfrm rot="5400000">
            <a:off x="4878882" y="3486502"/>
            <a:ext cx="1343142" cy="1114333"/>
          </a:xfrm>
          <a:prstGeom prst="bentArrow">
            <a:avLst>
              <a:gd name="adj1" fmla="val 27168"/>
              <a:gd name="adj2" fmla="val 25688"/>
              <a:gd name="adj3" fmla="val 20778"/>
              <a:gd name="adj4" fmla="val 43750"/>
            </a:avLst>
          </a:prstGeom>
          <a:solidFill>
            <a:srgbClr val="FFC000">
              <a:lumMod val="40000"/>
              <a:lumOff val="60000"/>
            </a:srgbClr>
          </a:solidFill>
          <a:ln w="15875"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63" b="0" i="0" u="none" strike="noStrike" kern="0" cap="none" spc="0" normalizeH="0" baseline="0" noProof="0" smtClean="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テキスト ボックス 49"/>
          <p:cNvSpPr txBox="1"/>
          <p:nvPr/>
        </p:nvSpPr>
        <p:spPr>
          <a:xfrm>
            <a:off x="4883490" y="3046878"/>
            <a:ext cx="670725" cy="33855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学習</a:t>
            </a:r>
          </a:p>
        </p:txBody>
      </p:sp>
      <p:grpSp>
        <p:nvGrpSpPr>
          <p:cNvPr id="53" name="グループ化 52"/>
          <p:cNvGrpSpPr/>
          <p:nvPr/>
        </p:nvGrpSpPr>
        <p:grpSpPr>
          <a:xfrm>
            <a:off x="7196630" y="4447550"/>
            <a:ext cx="2093588" cy="930746"/>
            <a:chOff x="4960527" y="4737633"/>
            <a:chExt cx="6027968" cy="1498601"/>
          </a:xfrm>
          <a:solidFill>
            <a:sysClr val="window" lastClr="FFFFFF"/>
          </a:solidFill>
        </p:grpSpPr>
        <p:sp>
          <p:nvSpPr>
            <p:cNvPr id="78" name="楕円 77"/>
            <p:cNvSpPr/>
            <p:nvPr/>
          </p:nvSpPr>
          <p:spPr>
            <a:xfrm>
              <a:off x="5561443" y="4737633"/>
              <a:ext cx="4826141" cy="1498601"/>
            </a:xfrm>
            <a:prstGeom prst="ellipse">
              <a:avLst/>
            </a:prstGeom>
            <a:grpFill/>
            <a:ln w="12700" cap="flat" cmpd="sng" algn="ctr">
              <a:solidFill>
                <a:sysClr val="windowText" lastClr="000000">
                  <a:lumMod val="50000"/>
                  <a:lumOff val="50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6000" b="0" i="0" u="none" strike="noStrike" kern="0" cap="none" spc="0" normalizeH="0" baseline="0" noProof="0" dirty="0" smtClean="0">
                <a:ln>
                  <a:noFill/>
                </a:ln>
                <a:solidFill>
                  <a:srgbClr val="E7E6E6">
                    <a:lumMod val="40000"/>
                    <a:lumOff val="60000"/>
                  </a:srgbClr>
                </a:solidFill>
                <a:effectLst/>
                <a:uLnTx/>
                <a:uFillTx/>
                <a:latin typeface="Calibri" panose="020F0502020204030204"/>
                <a:ea typeface="游ゴシック" panose="020B0400000000000000" pitchFamily="50" charset="-128"/>
                <a:cs typeface="+mn-cs"/>
              </a:endParaRPr>
            </a:p>
          </p:txBody>
        </p:sp>
        <p:sp>
          <p:nvSpPr>
            <p:cNvPr id="79" name="テキスト ボックス 78"/>
            <p:cNvSpPr txBox="1"/>
            <p:nvPr/>
          </p:nvSpPr>
          <p:spPr>
            <a:xfrm>
              <a:off x="4960527" y="5164997"/>
              <a:ext cx="6027968" cy="84244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smtClean="0">
                  <a:ln>
                    <a:noFill/>
                  </a:ln>
                  <a:solidFill>
                    <a:srgbClr val="C00000"/>
                  </a:solidFill>
                  <a:effectLst/>
                  <a:uLnTx/>
                  <a:uFillTx/>
                  <a:latin typeface="Calibri" panose="020F0502020204030204"/>
                  <a:ea typeface="游ゴシック" panose="020B0400000000000000" pitchFamily="50" charset="-128"/>
                </a:rPr>
                <a:t>マージコンフリクト</a:t>
              </a:r>
              <a:endParaRPr kumimoji="0" lang="en-US" altLang="ja-JP" sz="1400" b="1" i="0" u="none" strike="noStrike" kern="0" cap="none" spc="0" normalizeH="0" baseline="0" noProof="0" dirty="0" smtClean="0">
                <a:ln>
                  <a:noFill/>
                </a:ln>
                <a:solidFill>
                  <a:srgbClr val="C00000"/>
                </a:solidFill>
                <a:effectLst/>
                <a:uLnTx/>
                <a:uFillTx/>
                <a:latin typeface="Calibri" panose="020F0502020204030204"/>
                <a:ea typeface="游ゴシック" panose="020B0400000000000000"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smtClean="0">
                  <a:ln>
                    <a:noFill/>
                  </a:ln>
                  <a:solidFill>
                    <a:srgbClr val="C00000"/>
                  </a:solidFill>
                  <a:effectLst/>
                  <a:uLnTx/>
                  <a:uFillTx/>
                  <a:latin typeface="Calibri" panose="020F0502020204030204"/>
                  <a:ea typeface="游ゴシック" panose="020B0400000000000000" pitchFamily="50" charset="-128"/>
                </a:rPr>
                <a:t>の解消方法</a:t>
              </a:r>
            </a:p>
          </p:txBody>
        </p:sp>
      </p:grpSp>
      <p:grpSp>
        <p:nvGrpSpPr>
          <p:cNvPr id="55" name="グループ化 54"/>
          <p:cNvGrpSpPr/>
          <p:nvPr/>
        </p:nvGrpSpPr>
        <p:grpSpPr>
          <a:xfrm>
            <a:off x="138539" y="3084168"/>
            <a:ext cx="2808016" cy="1195697"/>
            <a:chOff x="-302729" y="3107872"/>
            <a:chExt cx="3202283" cy="1363583"/>
          </a:xfrm>
          <a:solidFill>
            <a:sysClr val="window" lastClr="FFFFFF">
              <a:lumMod val="85000"/>
            </a:sysClr>
          </a:solidFill>
        </p:grpSpPr>
        <p:sp>
          <p:nvSpPr>
            <p:cNvPr id="75" name="角丸四角形 74"/>
            <p:cNvSpPr/>
            <p:nvPr/>
          </p:nvSpPr>
          <p:spPr>
            <a:xfrm>
              <a:off x="21123" y="3107872"/>
              <a:ext cx="2878431" cy="1096069"/>
            </a:xfrm>
            <a:prstGeom prst="roundRect">
              <a:avLst/>
            </a:prstGeom>
            <a:grp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開発履歴の</a:t>
              </a:r>
              <a:endParaRPr kumimoji="0" lang="en-US" altLang="ja-JP" sz="14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マージコンフリクト</a:t>
              </a:r>
            </a:p>
          </p:txBody>
        </p:sp>
        <p:sp>
          <p:nvSpPr>
            <p:cNvPr id="76" name="角丸四角形 75"/>
            <p:cNvSpPr/>
            <p:nvPr/>
          </p:nvSpPr>
          <p:spPr>
            <a:xfrm>
              <a:off x="-140802" y="3216114"/>
              <a:ext cx="2878429" cy="1096069"/>
            </a:xfrm>
            <a:prstGeom prst="roundRect">
              <a:avLst/>
            </a:prstGeom>
            <a:grp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開発履歴の</a:t>
              </a:r>
              <a:endParaRPr kumimoji="0" lang="en-US" altLang="ja-JP" sz="14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マージコンフリクト</a:t>
              </a:r>
            </a:p>
          </p:txBody>
        </p:sp>
        <p:sp>
          <p:nvSpPr>
            <p:cNvPr id="77" name="角丸四角形 76"/>
            <p:cNvSpPr/>
            <p:nvPr/>
          </p:nvSpPr>
          <p:spPr>
            <a:xfrm>
              <a:off x="-302729" y="3375386"/>
              <a:ext cx="2878429" cy="1096069"/>
            </a:xfrm>
            <a:prstGeom prst="roundRect">
              <a:avLst/>
            </a:prstGeom>
            <a:grp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開発履歴の</a:t>
              </a:r>
              <a:endParaRPr kumimoji="0" lang="en-US" altLang="ja-JP"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cs typeface="+mn-cs"/>
                </a:rPr>
                <a:t>マージコンフリクト</a:t>
              </a:r>
            </a:p>
          </p:txBody>
        </p:sp>
      </p:grpSp>
      <p:grpSp>
        <p:nvGrpSpPr>
          <p:cNvPr id="56" name="グループ化 55"/>
          <p:cNvGrpSpPr/>
          <p:nvPr/>
        </p:nvGrpSpPr>
        <p:grpSpPr>
          <a:xfrm>
            <a:off x="2830987" y="2891703"/>
            <a:ext cx="670725" cy="941952"/>
            <a:chOff x="4591132" y="4425415"/>
            <a:chExt cx="1178333" cy="1654828"/>
          </a:xfrm>
          <a:solidFill>
            <a:srgbClr val="FFC000">
              <a:lumMod val="40000"/>
              <a:lumOff val="60000"/>
            </a:srgbClr>
          </a:solidFill>
        </p:grpSpPr>
        <p:sp>
          <p:nvSpPr>
            <p:cNvPr id="73" name="右矢印 72"/>
            <p:cNvSpPr/>
            <p:nvPr/>
          </p:nvSpPr>
          <p:spPr>
            <a:xfrm>
              <a:off x="4951455" y="5033804"/>
              <a:ext cx="771526" cy="1046439"/>
            </a:xfrm>
            <a:prstGeom prst="rightArrow">
              <a:avLst/>
            </a:prstGeom>
            <a:grp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63"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4591132" y="4425415"/>
              <a:ext cx="1178333" cy="594774"/>
            </a:xfrm>
            <a:prstGeom prst="rect">
              <a:avLst/>
            </a:prstGeom>
            <a:no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抽出</a:t>
              </a:r>
            </a:p>
          </p:txBody>
        </p:sp>
      </p:grpSp>
      <p:grpSp>
        <p:nvGrpSpPr>
          <p:cNvPr id="18" name="グループ化 17"/>
          <p:cNvGrpSpPr/>
          <p:nvPr/>
        </p:nvGrpSpPr>
        <p:grpSpPr>
          <a:xfrm>
            <a:off x="7078695" y="5277442"/>
            <a:ext cx="1997295" cy="977156"/>
            <a:chOff x="6308866" y="5101419"/>
            <a:chExt cx="1997295" cy="977156"/>
          </a:xfrm>
        </p:grpSpPr>
        <p:grpSp>
          <p:nvGrpSpPr>
            <p:cNvPr id="17" name="グループ化 16"/>
            <p:cNvGrpSpPr/>
            <p:nvPr/>
          </p:nvGrpSpPr>
          <p:grpSpPr>
            <a:xfrm>
              <a:off x="7556989" y="5101419"/>
              <a:ext cx="749172" cy="977156"/>
              <a:chOff x="6561707" y="5565502"/>
              <a:chExt cx="749172" cy="977156"/>
            </a:xfrm>
          </p:grpSpPr>
          <p:pic>
            <p:nvPicPr>
              <p:cNvPr id="70" name="図 69" descr="マイクロソフト クリップアート 復刻: &lt;strong&gt;パワポ&lt;/strong&gt;マン （パソコンに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7370" y="5565502"/>
                <a:ext cx="723509" cy="723509"/>
              </a:xfrm>
              <a:prstGeom prst="rect">
                <a:avLst/>
              </a:prstGeom>
            </p:spPr>
          </p:pic>
          <p:sp>
            <p:nvSpPr>
              <p:cNvPr id="96" name="テキスト ボックス 95"/>
              <p:cNvSpPr txBox="1"/>
              <p:nvPr/>
            </p:nvSpPr>
            <p:spPr>
              <a:xfrm>
                <a:off x="6561707" y="6234881"/>
                <a:ext cx="723275" cy="307777"/>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開発者</a:t>
                </a:r>
              </a:p>
            </p:txBody>
          </p:sp>
        </p:grpSp>
        <p:sp>
          <p:nvSpPr>
            <p:cNvPr id="72" name="テキスト ボックス 71"/>
            <p:cNvSpPr txBox="1"/>
            <p:nvPr/>
          </p:nvSpPr>
          <p:spPr>
            <a:xfrm>
              <a:off x="6308866" y="5347267"/>
              <a:ext cx="1415772" cy="584775"/>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smtClean="0">
                  <a:ln>
                    <a:noFill/>
                  </a:ln>
                  <a:solidFill>
                    <a:srgbClr val="C00000"/>
                  </a:solidFill>
                  <a:effectLst/>
                  <a:uLnTx/>
                  <a:uFillTx/>
                  <a:latin typeface="Calibri" panose="020F0502020204030204"/>
                  <a:ea typeface="游ゴシック" panose="020B0400000000000000" pitchFamily="50" charset="-128"/>
                </a:rPr>
                <a:t>適用する？</a:t>
              </a:r>
              <a:endParaRPr kumimoji="0" lang="en-US" altLang="ja-JP" sz="1600" b="1" i="0" u="none" strike="noStrike" kern="0" cap="none" spc="0" normalizeH="0" baseline="0" noProof="0" dirty="0" smtClean="0">
                <a:ln>
                  <a:noFill/>
                </a:ln>
                <a:solidFill>
                  <a:srgbClr val="C00000"/>
                </a:solidFill>
                <a:effectLst/>
                <a:uLnTx/>
                <a:uFillTx/>
                <a:latin typeface="Calibri" panose="020F0502020204030204"/>
                <a:ea typeface="游ゴシック" panose="020B0400000000000000"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smtClean="0">
                  <a:ln>
                    <a:noFill/>
                  </a:ln>
                  <a:solidFill>
                    <a:srgbClr val="C00000"/>
                  </a:solidFill>
                  <a:effectLst/>
                  <a:uLnTx/>
                  <a:uFillTx/>
                  <a:latin typeface="Calibri" panose="020F0502020204030204"/>
                  <a:ea typeface="游ゴシック" panose="020B0400000000000000" pitchFamily="50" charset="-128"/>
                </a:rPr>
                <a:t>適用しない？</a:t>
              </a:r>
            </a:p>
          </p:txBody>
        </p:sp>
      </p:grpSp>
      <p:grpSp>
        <p:nvGrpSpPr>
          <p:cNvPr id="16" name="グループ化 15"/>
          <p:cNvGrpSpPr/>
          <p:nvPr/>
        </p:nvGrpSpPr>
        <p:grpSpPr>
          <a:xfrm>
            <a:off x="85709" y="4447550"/>
            <a:ext cx="2899891" cy="1861179"/>
            <a:chOff x="702233" y="4722827"/>
            <a:chExt cx="2899891" cy="1861179"/>
          </a:xfrm>
        </p:grpSpPr>
        <p:sp>
          <p:nvSpPr>
            <p:cNvPr id="14" name="角丸四角形 13"/>
            <p:cNvSpPr/>
            <p:nvPr/>
          </p:nvSpPr>
          <p:spPr>
            <a:xfrm>
              <a:off x="702233" y="4905892"/>
              <a:ext cx="2845946" cy="1678114"/>
            </a:xfrm>
            <a:prstGeom prst="roundRect">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p:cNvSpPr/>
            <p:nvPr/>
          </p:nvSpPr>
          <p:spPr>
            <a:xfrm>
              <a:off x="2534685" y="5744949"/>
              <a:ext cx="530710" cy="366130"/>
            </a:xfrm>
            <a:prstGeom prst="ellipse">
              <a:avLst/>
            </a:prstGeom>
            <a:solidFill>
              <a:sysClr val="window" lastClr="FFFFFF"/>
            </a:solidFill>
            <a:ln w="1270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8" name="楕円 57"/>
            <p:cNvSpPr/>
            <p:nvPr/>
          </p:nvSpPr>
          <p:spPr>
            <a:xfrm>
              <a:off x="787575" y="5789668"/>
              <a:ext cx="276692" cy="276692"/>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9" name="楕円 58"/>
            <p:cNvSpPr/>
            <p:nvPr/>
          </p:nvSpPr>
          <p:spPr>
            <a:xfrm>
              <a:off x="1694993" y="5789668"/>
              <a:ext cx="276692" cy="276692"/>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0" name="楕円 59"/>
            <p:cNvSpPr/>
            <p:nvPr/>
          </p:nvSpPr>
          <p:spPr>
            <a:xfrm>
              <a:off x="1694993" y="5123117"/>
              <a:ext cx="276692" cy="276692"/>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61" name="直線矢印コネクタ 60"/>
            <p:cNvCxnSpPr>
              <a:stCxn id="58" idx="7"/>
              <a:endCxn id="60" idx="2"/>
            </p:cNvCxnSpPr>
            <p:nvPr/>
          </p:nvCxnSpPr>
          <p:spPr>
            <a:xfrm flipV="1">
              <a:off x="1023746" y="5261463"/>
              <a:ext cx="671247" cy="568726"/>
            </a:xfrm>
            <a:prstGeom prst="straightConnector1">
              <a:avLst/>
            </a:prstGeom>
            <a:noFill/>
            <a:ln w="25400" cap="flat" cmpd="sng" algn="ctr">
              <a:solidFill>
                <a:sysClr val="windowText" lastClr="000000"/>
              </a:solidFill>
              <a:prstDash val="solid"/>
              <a:miter lim="800000"/>
              <a:tailEnd type="triangle"/>
            </a:ln>
            <a:effectLst/>
          </p:spPr>
        </p:cxnSp>
        <p:cxnSp>
          <p:nvCxnSpPr>
            <p:cNvPr id="62" name="直線矢印コネクタ 61"/>
            <p:cNvCxnSpPr>
              <a:stCxn id="58" idx="6"/>
              <a:endCxn id="59" idx="2"/>
            </p:cNvCxnSpPr>
            <p:nvPr/>
          </p:nvCxnSpPr>
          <p:spPr>
            <a:xfrm>
              <a:off x="1064267" y="5928014"/>
              <a:ext cx="630726" cy="0"/>
            </a:xfrm>
            <a:prstGeom prst="straightConnector1">
              <a:avLst/>
            </a:prstGeom>
            <a:noFill/>
            <a:ln w="25400" cap="flat" cmpd="sng" algn="ctr">
              <a:solidFill>
                <a:sysClr val="windowText" lastClr="000000"/>
              </a:solidFill>
              <a:prstDash val="solid"/>
              <a:miter lim="800000"/>
              <a:tailEnd type="triangle"/>
            </a:ln>
            <a:effectLst/>
          </p:spPr>
        </p:cxnSp>
        <p:cxnSp>
          <p:nvCxnSpPr>
            <p:cNvPr id="63" name="直線矢印コネクタ 62"/>
            <p:cNvCxnSpPr>
              <a:stCxn id="59" idx="6"/>
              <a:endCxn id="57" idx="2"/>
            </p:cNvCxnSpPr>
            <p:nvPr/>
          </p:nvCxnSpPr>
          <p:spPr>
            <a:xfrm>
              <a:off x="1971685" y="5928014"/>
              <a:ext cx="563000" cy="0"/>
            </a:xfrm>
            <a:prstGeom prst="straightConnector1">
              <a:avLst/>
            </a:prstGeom>
            <a:noFill/>
            <a:ln w="25400" cap="flat" cmpd="sng" algn="ctr">
              <a:solidFill>
                <a:sysClr val="windowText" lastClr="000000"/>
              </a:solidFill>
              <a:prstDash val="solid"/>
              <a:miter lim="800000"/>
              <a:tailEnd type="triangle"/>
            </a:ln>
            <a:effectLst/>
          </p:spPr>
        </p:cxnSp>
        <p:sp>
          <p:nvSpPr>
            <p:cNvPr id="64" name="星 16 63"/>
            <p:cNvSpPr/>
            <p:nvPr/>
          </p:nvSpPr>
          <p:spPr>
            <a:xfrm>
              <a:off x="2581522" y="5722225"/>
              <a:ext cx="400757" cy="401941"/>
            </a:xfrm>
            <a:prstGeom prst="star16">
              <a:avLst/>
            </a:prstGeom>
            <a:solidFill>
              <a:srgbClr val="FFC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65" name="直線矢印コネクタ 64"/>
            <p:cNvCxnSpPr>
              <a:stCxn id="60" idx="6"/>
              <a:endCxn id="57" idx="1"/>
            </p:cNvCxnSpPr>
            <p:nvPr/>
          </p:nvCxnSpPr>
          <p:spPr>
            <a:xfrm>
              <a:off x="1971685" y="5261463"/>
              <a:ext cx="640721" cy="537104"/>
            </a:xfrm>
            <a:prstGeom prst="straightConnector1">
              <a:avLst/>
            </a:prstGeom>
            <a:noFill/>
            <a:ln w="25400" cap="flat" cmpd="sng" algn="ctr">
              <a:solidFill>
                <a:sysClr val="windowText" lastClr="000000"/>
              </a:solidFill>
              <a:prstDash val="solid"/>
              <a:miter lim="800000"/>
              <a:tailEnd type="triangle"/>
            </a:ln>
            <a:effectLst/>
          </p:spPr>
        </p:cxnSp>
        <p:sp>
          <p:nvSpPr>
            <p:cNvPr id="66" name="テキスト ボックス 65"/>
            <p:cNvSpPr txBox="1"/>
            <p:nvPr/>
          </p:nvSpPr>
          <p:spPr>
            <a:xfrm>
              <a:off x="1621906" y="5998419"/>
              <a:ext cx="420308" cy="369332"/>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P1</a:t>
              </a:r>
              <a:endParaRPr kumimoji="0" lang="ja-JP" altLang="en-US"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endParaRPr>
            </a:p>
          </p:txBody>
        </p:sp>
        <p:sp>
          <p:nvSpPr>
            <p:cNvPr id="67" name="テキスト ボックス 66"/>
            <p:cNvSpPr txBox="1"/>
            <p:nvPr/>
          </p:nvSpPr>
          <p:spPr>
            <a:xfrm>
              <a:off x="1621906" y="5322540"/>
              <a:ext cx="420308" cy="369332"/>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P2</a:t>
              </a:r>
              <a:endParaRPr kumimoji="0" lang="ja-JP" altLang="en-US"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endParaRPr>
            </a:p>
          </p:txBody>
        </p:sp>
        <p:sp>
          <p:nvSpPr>
            <p:cNvPr id="68" name="テキスト ボックス 67"/>
            <p:cNvSpPr txBox="1"/>
            <p:nvPr/>
          </p:nvSpPr>
          <p:spPr>
            <a:xfrm>
              <a:off x="1961676" y="6097187"/>
              <a:ext cx="1640448" cy="46166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マージコンフリクト</a:t>
              </a:r>
              <a:endParaRPr kumimoji="0" lang="en-US" altLang="ja-JP" sz="12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発生</a:t>
              </a:r>
            </a:p>
          </p:txBody>
        </p:sp>
        <p:sp>
          <p:nvSpPr>
            <p:cNvPr id="15" name="テキスト ボックス 14"/>
            <p:cNvSpPr txBox="1"/>
            <p:nvPr/>
          </p:nvSpPr>
          <p:spPr>
            <a:xfrm>
              <a:off x="1455792" y="4722827"/>
              <a:ext cx="1338828" cy="369332"/>
            </a:xfrm>
            <a:prstGeom prst="rect">
              <a:avLst/>
            </a:prstGeom>
            <a:solidFill>
              <a:schemeClr val="bg1"/>
            </a:solidFill>
          </p:spPr>
          <p:txBody>
            <a:bodyPr wrap="none" rtlCol="0">
              <a:spAutoFit/>
            </a:bodyPr>
            <a:lstStyle/>
            <a:p>
              <a:pPr algn="ctr"/>
              <a:r>
                <a:rPr kumimoji="1" lang="ja-JP" altLang="en-US" dirty="0" smtClean="0"/>
                <a:t>実際の開発</a:t>
              </a:r>
              <a:endParaRPr kumimoji="1" lang="ja-JP" altLang="en-US" dirty="0"/>
            </a:p>
          </p:txBody>
        </p:sp>
      </p:grpSp>
      <p:grpSp>
        <p:nvGrpSpPr>
          <p:cNvPr id="89" name="グループ化 88"/>
          <p:cNvGrpSpPr/>
          <p:nvPr/>
        </p:nvGrpSpPr>
        <p:grpSpPr>
          <a:xfrm>
            <a:off x="2805089" y="4541368"/>
            <a:ext cx="682955" cy="917113"/>
            <a:chOff x="4523162" y="4469052"/>
            <a:chExt cx="1199819" cy="1611191"/>
          </a:xfrm>
          <a:solidFill>
            <a:schemeClr val="accent1"/>
          </a:solidFill>
        </p:grpSpPr>
        <p:sp>
          <p:nvSpPr>
            <p:cNvPr id="90" name="右矢印 89"/>
            <p:cNvSpPr/>
            <p:nvPr/>
          </p:nvSpPr>
          <p:spPr>
            <a:xfrm>
              <a:off x="4951455" y="5033804"/>
              <a:ext cx="771526" cy="1046439"/>
            </a:xfrm>
            <a:prstGeom prst="rightArrow">
              <a:avLst/>
            </a:prstGeom>
            <a:grp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63"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1" name="テキスト ボックス 90"/>
            <p:cNvSpPr txBox="1"/>
            <p:nvPr/>
          </p:nvSpPr>
          <p:spPr>
            <a:xfrm>
              <a:off x="4523162" y="4469052"/>
              <a:ext cx="1178333" cy="594774"/>
            </a:xfrm>
            <a:prstGeom prst="rect">
              <a:avLst/>
            </a:prstGeom>
            <a:no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抽出</a:t>
              </a:r>
            </a:p>
          </p:txBody>
        </p:sp>
      </p:grpSp>
      <p:grpSp>
        <p:nvGrpSpPr>
          <p:cNvPr id="92" name="グループ化 91"/>
          <p:cNvGrpSpPr/>
          <p:nvPr/>
        </p:nvGrpSpPr>
        <p:grpSpPr>
          <a:xfrm>
            <a:off x="4525524" y="4529450"/>
            <a:ext cx="673731" cy="928798"/>
            <a:chOff x="4539367" y="4448524"/>
            <a:chExt cx="1183614" cy="1631719"/>
          </a:xfrm>
          <a:solidFill>
            <a:schemeClr val="accent1"/>
          </a:solidFill>
        </p:grpSpPr>
        <p:sp>
          <p:nvSpPr>
            <p:cNvPr id="93" name="右矢印 92"/>
            <p:cNvSpPr/>
            <p:nvPr/>
          </p:nvSpPr>
          <p:spPr>
            <a:xfrm>
              <a:off x="4951455" y="5033804"/>
              <a:ext cx="771526" cy="1046439"/>
            </a:xfrm>
            <a:prstGeom prst="rightArrow">
              <a:avLst/>
            </a:prstGeom>
            <a:grp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63"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4" name="テキスト ボックス 93"/>
            <p:cNvSpPr txBox="1"/>
            <p:nvPr/>
          </p:nvSpPr>
          <p:spPr>
            <a:xfrm>
              <a:off x="4539367" y="4448524"/>
              <a:ext cx="1178333" cy="594774"/>
            </a:xfrm>
            <a:prstGeom prst="rect">
              <a:avLst/>
            </a:prstGeom>
            <a:no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入力</a:t>
              </a:r>
            </a:p>
          </p:txBody>
        </p:sp>
      </p:grpSp>
      <p:grpSp>
        <p:nvGrpSpPr>
          <p:cNvPr id="95" name="グループ化 94"/>
          <p:cNvGrpSpPr/>
          <p:nvPr/>
        </p:nvGrpSpPr>
        <p:grpSpPr>
          <a:xfrm>
            <a:off x="6693397" y="4541368"/>
            <a:ext cx="670725" cy="916881"/>
            <a:chOff x="4600671" y="4469460"/>
            <a:chExt cx="1178333" cy="1610783"/>
          </a:xfrm>
          <a:solidFill>
            <a:schemeClr val="accent1"/>
          </a:solidFill>
        </p:grpSpPr>
        <p:sp>
          <p:nvSpPr>
            <p:cNvPr id="98" name="右矢印 97"/>
            <p:cNvSpPr/>
            <p:nvPr/>
          </p:nvSpPr>
          <p:spPr>
            <a:xfrm>
              <a:off x="4951455" y="5033804"/>
              <a:ext cx="771525" cy="1046439"/>
            </a:xfrm>
            <a:prstGeom prst="rightArrow">
              <a:avLst/>
            </a:prstGeom>
            <a:grp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63"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9" name="テキスト ボックス 98"/>
            <p:cNvSpPr txBox="1"/>
            <p:nvPr/>
          </p:nvSpPr>
          <p:spPr>
            <a:xfrm>
              <a:off x="4600671" y="4469460"/>
              <a:ext cx="1178333" cy="594774"/>
            </a:xfrm>
            <a:prstGeom prst="rect">
              <a:avLst/>
            </a:prstGeom>
            <a:no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出力</a:t>
              </a:r>
            </a:p>
          </p:txBody>
        </p:sp>
      </p:grpSp>
    </p:spTree>
    <p:extLst>
      <p:ext uri="{BB962C8B-B14F-4D97-AF65-F5344CB8AC3E}">
        <p14:creationId xmlns:p14="http://schemas.microsoft.com/office/powerpoint/2010/main" val="1579338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マージコンフリクトが発生したコミットの区別</a:t>
            </a:r>
            <a:endParaRPr kumimoji="1" lang="ja-JP" altLang="en-US" dirty="0"/>
          </a:p>
        </p:txBody>
      </p:sp>
      <p:sp>
        <p:nvSpPr>
          <p:cNvPr id="3" name="コンテンツ プレースホルダー 2"/>
          <p:cNvSpPr>
            <a:spLocks noGrp="1"/>
          </p:cNvSpPr>
          <p:nvPr>
            <p:ph idx="1"/>
          </p:nvPr>
        </p:nvSpPr>
        <p:spPr>
          <a:xfrm>
            <a:off x="394677" y="1600205"/>
            <a:ext cx="8401537" cy="1900234"/>
          </a:xfrm>
        </p:spPr>
        <p:txBody>
          <a:bodyPr/>
          <a:lstStyle/>
          <a:p>
            <a:pPr marL="0" indent="0">
              <a:buNone/>
            </a:pPr>
            <a:r>
              <a:rPr lang="ja-JP" altLang="en-US" dirty="0" smtClean="0"/>
              <a:t>解消方法を判定および提案するにあたって，マージコンフリクトが発生した</a:t>
            </a:r>
            <a:r>
              <a:rPr lang="en-US" altLang="ja-JP" dirty="0" smtClean="0"/>
              <a:t>2</a:t>
            </a:r>
            <a:r>
              <a:rPr lang="ja-JP" altLang="en-US" dirty="0" err="1" smtClean="0"/>
              <a:t>つの</a:t>
            </a:r>
            <a:r>
              <a:rPr lang="ja-JP" altLang="en-US" dirty="0" smtClean="0"/>
              <a:t>コミットを明確に区別する．</a:t>
            </a:r>
            <a:endParaRPr lang="en-US" altLang="ja-JP" dirty="0" smtClean="0"/>
          </a:p>
          <a:p>
            <a:pPr marL="0" indent="0">
              <a:buNone/>
            </a:pPr>
            <a:r>
              <a:rPr lang="ja-JP" altLang="en-US" dirty="0" smtClean="0"/>
              <a:t>本</a:t>
            </a:r>
            <a:r>
              <a:rPr kumimoji="1" lang="ja-JP" altLang="en-US" dirty="0" smtClean="0"/>
              <a:t>流となるブランチのコミットを</a:t>
            </a:r>
            <a:r>
              <a:rPr lang="en-US" altLang="ja-JP" dirty="0" smtClean="0"/>
              <a:t>P1</a:t>
            </a:r>
            <a:r>
              <a:rPr kumimoji="1" lang="ja-JP" altLang="en-US" dirty="0" err="1" smtClean="0"/>
              <a:t>，</a:t>
            </a:r>
            <a:r>
              <a:rPr kumimoji="1" lang="ja-JP" altLang="en-US" dirty="0" smtClean="0"/>
              <a:t>新たに作成されたブランチ上のコミットを</a:t>
            </a:r>
            <a:r>
              <a:rPr lang="en-US" altLang="ja-JP" dirty="0" smtClean="0"/>
              <a:t>P2</a:t>
            </a:r>
            <a:r>
              <a:rPr kumimoji="1" lang="ja-JP" altLang="en-US" dirty="0" smtClean="0"/>
              <a:t>とする．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grpSp>
        <p:nvGrpSpPr>
          <p:cNvPr id="93" name="グループ化 92"/>
          <p:cNvGrpSpPr/>
          <p:nvPr/>
        </p:nvGrpSpPr>
        <p:grpSpPr>
          <a:xfrm>
            <a:off x="818765" y="3932642"/>
            <a:ext cx="7563985" cy="2146188"/>
            <a:chOff x="1675113" y="2149044"/>
            <a:chExt cx="8978976" cy="2547674"/>
          </a:xfrm>
        </p:grpSpPr>
        <p:sp>
          <p:nvSpPr>
            <p:cNvPr id="94" name="楕円 93"/>
            <p:cNvSpPr/>
            <p:nvPr/>
          </p:nvSpPr>
          <p:spPr>
            <a:xfrm>
              <a:off x="8995258" y="3026599"/>
              <a:ext cx="1228953" cy="1228953"/>
            </a:xfrm>
            <a:prstGeom prst="ellipse">
              <a:avLst/>
            </a:prstGeom>
            <a:solidFill>
              <a:sysClr val="window" lastClr="FFFFFF"/>
            </a:solidFill>
            <a:ln w="1270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5" name="楕円 94"/>
            <p:cNvSpPr/>
            <p:nvPr/>
          </p:nvSpPr>
          <p:spPr>
            <a:xfrm>
              <a:off x="2657314" y="3375836"/>
              <a:ext cx="528588" cy="52858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6" name="楕円 95"/>
            <p:cNvSpPr/>
            <p:nvPr/>
          </p:nvSpPr>
          <p:spPr>
            <a:xfrm>
              <a:off x="5826286" y="3376781"/>
              <a:ext cx="528588" cy="52858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7" name="楕円 96"/>
            <p:cNvSpPr/>
            <p:nvPr/>
          </p:nvSpPr>
          <p:spPr>
            <a:xfrm>
              <a:off x="5826286" y="2149044"/>
              <a:ext cx="528588" cy="528588"/>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98" name="直線矢印コネクタ 97"/>
            <p:cNvCxnSpPr>
              <a:stCxn id="95" idx="7"/>
              <a:endCxn id="97" idx="2"/>
            </p:cNvCxnSpPr>
            <p:nvPr/>
          </p:nvCxnSpPr>
          <p:spPr>
            <a:xfrm flipV="1">
              <a:off x="3108492" y="2413338"/>
              <a:ext cx="2717794" cy="1039908"/>
            </a:xfrm>
            <a:prstGeom prst="straightConnector1">
              <a:avLst/>
            </a:prstGeom>
            <a:noFill/>
            <a:ln w="50800" cap="flat" cmpd="sng" algn="ctr">
              <a:solidFill>
                <a:srgbClr val="FFC000"/>
              </a:solidFill>
              <a:prstDash val="solid"/>
              <a:miter lim="800000"/>
              <a:tailEnd type="triangle"/>
            </a:ln>
            <a:effectLst/>
          </p:spPr>
        </p:cxnSp>
        <p:cxnSp>
          <p:nvCxnSpPr>
            <p:cNvPr id="99" name="直線矢印コネクタ 98"/>
            <p:cNvCxnSpPr>
              <a:stCxn id="95" idx="6"/>
              <a:endCxn id="96" idx="2"/>
            </p:cNvCxnSpPr>
            <p:nvPr/>
          </p:nvCxnSpPr>
          <p:spPr>
            <a:xfrm>
              <a:off x="3185902" y="3640130"/>
              <a:ext cx="2640384" cy="945"/>
            </a:xfrm>
            <a:prstGeom prst="straightConnector1">
              <a:avLst/>
            </a:prstGeom>
            <a:noFill/>
            <a:ln w="50800" cap="flat" cmpd="sng" algn="ctr">
              <a:solidFill>
                <a:sysClr val="windowText" lastClr="000000"/>
              </a:solidFill>
              <a:prstDash val="solid"/>
              <a:miter lim="800000"/>
              <a:tailEnd type="triangle"/>
            </a:ln>
            <a:effectLst/>
          </p:spPr>
        </p:cxnSp>
        <p:cxnSp>
          <p:nvCxnSpPr>
            <p:cNvPr id="100" name="直線矢印コネクタ 99"/>
            <p:cNvCxnSpPr>
              <a:stCxn id="96" idx="6"/>
              <a:endCxn id="94" idx="2"/>
            </p:cNvCxnSpPr>
            <p:nvPr/>
          </p:nvCxnSpPr>
          <p:spPr>
            <a:xfrm>
              <a:off x="6354874" y="3641075"/>
              <a:ext cx="2640384" cy="1"/>
            </a:xfrm>
            <a:prstGeom prst="straightConnector1">
              <a:avLst/>
            </a:prstGeom>
            <a:noFill/>
            <a:ln w="50800" cap="flat" cmpd="sng" algn="ctr">
              <a:solidFill>
                <a:sysClr val="windowText" lastClr="000000"/>
              </a:solidFill>
              <a:prstDash val="solid"/>
              <a:miter lim="800000"/>
              <a:tailEnd type="triangle"/>
            </a:ln>
            <a:effectLst/>
          </p:spPr>
        </p:cxnSp>
        <p:sp>
          <p:nvSpPr>
            <p:cNvPr id="101" name="星 16 100"/>
            <p:cNvSpPr/>
            <p:nvPr/>
          </p:nvSpPr>
          <p:spPr>
            <a:xfrm>
              <a:off x="9020631" y="3206575"/>
              <a:ext cx="773922" cy="776208"/>
            </a:xfrm>
            <a:prstGeom prst="star16">
              <a:avLst/>
            </a:prstGeom>
            <a:solidFill>
              <a:srgbClr val="FFC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102" name="直線矢印コネクタ 101"/>
            <p:cNvCxnSpPr>
              <a:stCxn id="97" idx="6"/>
              <a:endCxn id="94" idx="1"/>
            </p:cNvCxnSpPr>
            <p:nvPr/>
          </p:nvCxnSpPr>
          <p:spPr>
            <a:xfrm>
              <a:off x="6354874" y="2413338"/>
              <a:ext cx="2820360" cy="793237"/>
            </a:xfrm>
            <a:prstGeom prst="straightConnector1">
              <a:avLst/>
            </a:prstGeom>
            <a:noFill/>
            <a:ln w="50800" cap="flat" cmpd="sng" algn="ctr">
              <a:solidFill>
                <a:srgbClr val="FFC000"/>
              </a:solidFill>
              <a:prstDash val="solid"/>
              <a:miter lim="800000"/>
              <a:tailEnd type="triangle"/>
            </a:ln>
            <a:effectLst/>
          </p:spPr>
        </p:cxnSp>
        <p:sp>
          <p:nvSpPr>
            <p:cNvPr id="103" name="テキスト ボックス 102"/>
            <p:cNvSpPr txBox="1"/>
            <p:nvPr/>
          </p:nvSpPr>
          <p:spPr>
            <a:xfrm>
              <a:off x="1675113" y="3915103"/>
              <a:ext cx="2492991" cy="400110"/>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共通の先祖コミット</a:t>
              </a:r>
            </a:p>
          </p:txBody>
        </p:sp>
        <p:sp>
          <p:nvSpPr>
            <p:cNvPr id="104" name="テキスト ボックス 103"/>
            <p:cNvSpPr txBox="1"/>
            <p:nvPr/>
          </p:nvSpPr>
          <p:spPr>
            <a:xfrm>
              <a:off x="5821733" y="3904424"/>
              <a:ext cx="531282" cy="474958"/>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P1</a:t>
              </a:r>
              <a:endParaRPr kumimoji="0" lang="ja-JP" altLang="en-US" sz="20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endParaRPr>
            </a:p>
          </p:txBody>
        </p:sp>
        <p:sp>
          <p:nvSpPr>
            <p:cNvPr id="105" name="テキスト ボックス 104"/>
            <p:cNvSpPr txBox="1"/>
            <p:nvPr/>
          </p:nvSpPr>
          <p:spPr>
            <a:xfrm>
              <a:off x="5824939" y="2626099"/>
              <a:ext cx="531282" cy="474958"/>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P2</a:t>
              </a:r>
              <a:endParaRPr kumimoji="0" lang="ja-JP" altLang="en-US" sz="20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endParaRPr>
            </a:p>
          </p:txBody>
        </p:sp>
        <p:sp>
          <p:nvSpPr>
            <p:cNvPr id="106" name="テキスト ボックス 105"/>
            <p:cNvSpPr txBox="1"/>
            <p:nvPr/>
          </p:nvSpPr>
          <p:spPr>
            <a:xfrm>
              <a:off x="8161099" y="3988832"/>
              <a:ext cx="2492990" cy="707886"/>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マージコンフリクト</a:t>
              </a:r>
              <a:endParaRPr kumimoji="0" lang="en-US" altLang="ja-JP" sz="20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prstClr val="black"/>
                  </a:solidFill>
                  <a:effectLst/>
                  <a:uLnTx/>
                  <a:uFillTx/>
                  <a:latin typeface="Calibri" panose="020F0502020204030204"/>
                  <a:ea typeface="游ゴシック" panose="020B0400000000000000" pitchFamily="50" charset="-128"/>
                </a:rPr>
                <a:t>発生</a:t>
              </a:r>
            </a:p>
          </p:txBody>
        </p:sp>
      </p:grpSp>
      <p:cxnSp>
        <p:nvCxnSpPr>
          <p:cNvPr id="107" name="直線矢印コネクタ 106"/>
          <p:cNvCxnSpPr/>
          <p:nvPr/>
        </p:nvCxnSpPr>
        <p:spPr>
          <a:xfrm>
            <a:off x="863657" y="4247380"/>
            <a:ext cx="594676" cy="0"/>
          </a:xfrm>
          <a:prstGeom prst="straightConnector1">
            <a:avLst/>
          </a:prstGeom>
          <a:noFill/>
          <a:ln w="50800" cap="flat" cmpd="sng" algn="ctr">
            <a:solidFill>
              <a:srgbClr val="FFC000"/>
            </a:solidFill>
            <a:prstDash val="solid"/>
            <a:miter lim="800000"/>
            <a:tailEnd type="triangle"/>
          </a:ln>
          <a:effectLst/>
        </p:spPr>
      </p:cxnSp>
      <p:cxnSp>
        <p:nvCxnSpPr>
          <p:cNvPr id="108" name="直線矢印コネクタ 107"/>
          <p:cNvCxnSpPr/>
          <p:nvPr/>
        </p:nvCxnSpPr>
        <p:spPr>
          <a:xfrm>
            <a:off x="863657" y="3885430"/>
            <a:ext cx="594676" cy="0"/>
          </a:xfrm>
          <a:prstGeom prst="straightConnector1">
            <a:avLst/>
          </a:prstGeom>
          <a:noFill/>
          <a:ln w="50800" cap="flat" cmpd="sng" algn="ctr">
            <a:solidFill>
              <a:sysClr val="windowText" lastClr="000000"/>
            </a:solidFill>
            <a:prstDash val="solid"/>
            <a:miter lim="800000"/>
            <a:tailEnd type="triangle"/>
          </a:ln>
          <a:effectLst/>
        </p:spPr>
      </p:cxnSp>
      <p:sp>
        <p:nvSpPr>
          <p:cNvPr id="109" name="テキスト ボックス 108"/>
          <p:cNvSpPr txBox="1"/>
          <p:nvPr/>
        </p:nvSpPr>
        <p:spPr>
          <a:xfrm>
            <a:off x="1529632" y="4084247"/>
            <a:ext cx="1960028" cy="338554"/>
          </a:xfrm>
          <a:prstGeom prst="rect">
            <a:avLst/>
          </a:prstGeom>
          <a:noFill/>
        </p:spPr>
        <p:txBody>
          <a:bodyPr wrap="square" rtlCol="0">
            <a:spAutoFit/>
          </a:bodyPr>
          <a:lstStyle/>
          <a:p>
            <a:pPr fontAlgn="auto">
              <a:spcBef>
                <a:spcPts val="0"/>
              </a:spcBef>
              <a:spcAft>
                <a:spcPts val="0"/>
              </a:spcAft>
            </a:pPr>
            <a:r>
              <a:rPr lang="ja-JP" altLang="en-US" sz="1600" dirty="0">
                <a:solidFill>
                  <a:prstClr val="black"/>
                </a:solidFill>
                <a:latin typeface="Calibri" panose="020F0502020204030204"/>
                <a:ea typeface="游ゴシック" panose="020B0400000000000000" pitchFamily="50" charset="-128"/>
              </a:rPr>
              <a:t>派生</a:t>
            </a:r>
            <a:r>
              <a:rPr lang="ja-JP" altLang="en-US" sz="1600" dirty="0" smtClean="0">
                <a:solidFill>
                  <a:prstClr val="black"/>
                </a:solidFill>
                <a:latin typeface="Calibri" panose="020F0502020204030204"/>
                <a:ea typeface="游ゴシック" panose="020B0400000000000000" pitchFamily="50" charset="-128"/>
              </a:rPr>
              <a:t>したブランチ</a:t>
            </a:r>
            <a:endParaRPr lang="ja-JP" altLang="en-US" sz="1600" dirty="0">
              <a:solidFill>
                <a:prstClr val="black"/>
              </a:solidFill>
              <a:latin typeface="Calibri" panose="020F0502020204030204"/>
              <a:ea typeface="游ゴシック" panose="020B0400000000000000" pitchFamily="50" charset="-128"/>
            </a:endParaRPr>
          </a:p>
        </p:txBody>
      </p:sp>
      <p:sp>
        <p:nvSpPr>
          <p:cNvPr id="110" name="テキスト ボックス 109"/>
          <p:cNvSpPr txBox="1"/>
          <p:nvPr/>
        </p:nvSpPr>
        <p:spPr>
          <a:xfrm>
            <a:off x="1529631" y="3730338"/>
            <a:ext cx="2031325" cy="338554"/>
          </a:xfrm>
          <a:prstGeom prst="rect">
            <a:avLst/>
          </a:prstGeom>
          <a:noFill/>
        </p:spPr>
        <p:txBody>
          <a:bodyPr wrap="none" rtlCol="0">
            <a:spAutoFit/>
          </a:bodyPr>
          <a:lstStyle/>
          <a:p>
            <a:pPr fontAlgn="auto">
              <a:spcBef>
                <a:spcPts val="0"/>
              </a:spcBef>
              <a:spcAft>
                <a:spcPts val="0"/>
              </a:spcAft>
            </a:pPr>
            <a:r>
              <a:rPr lang="ja-JP" altLang="en-US" sz="1600" dirty="0" smtClean="0">
                <a:solidFill>
                  <a:prstClr val="black"/>
                </a:solidFill>
                <a:latin typeface="Calibri" panose="020F0502020204030204"/>
                <a:ea typeface="游ゴシック" panose="020B0400000000000000" pitchFamily="50" charset="-128"/>
              </a:rPr>
              <a:t>本流となるブランチ</a:t>
            </a:r>
            <a:endParaRPr lang="ja-JP" altLang="en-US" sz="1600" dirty="0">
              <a:solidFill>
                <a:prstClr val="black"/>
              </a:solidFill>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1532326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モデルのパラメータ</a:t>
            </a:r>
            <a:endParaRPr kumimoji="1" lang="ja-JP" altLang="en-US" dirty="0"/>
          </a:p>
        </p:txBody>
      </p:sp>
      <p:sp>
        <p:nvSpPr>
          <p:cNvPr id="3" name="コンテンツ プレースホルダー 2"/>
          <p:cNvSpPr>
            <a:spLocks noGrp="1"/>
          </p:cNvSpPr>
          <p:nvPr>
            <p:ph idx="1"/>
          </p:nvPr>
        </p:nvSpPr>
        <p:spPr>
          <a:xfrm>
            <a:off x="457200" y="1656000"/>
            <a:ext cx="8218488" cy="3362323"/>
          </a:xfrm>
        </p:spPr>
        <p:txBody>
          <a:bodyPr/>
          <a:lstStyle/>
          <a:p>
            <a:pPr marL="0" indent="0">
              <a:buNone/>
            </a:pPr>
            <a:r>
              <a:rPr lang="ja-JP" altLang="en-US" dirty="0"/>
              <a:t>以下のメタ</a:t>
            </a:r>
            <a:r>
              <a:rPr lang="ja-JP" altLang="en-US" dirty="0" smtClean="0"/>
              <a:t>情報を，</a:t>
            </a:r>
            <a:r>
              <a:rPr lang="en-US" altLang="ja-JP" dirty="0" smtClean="0"/>
              <a:t>P1</a:t>
            </a:r>
            <a:r>
              <a:rPr lang="ja-JP" altLang="en-US" dirty="0" err="1" smtClean="0"/>
              <a:t>，</a:t>
            </a:r>
            <a:r>
              <a:rPr lang="en-US" altLang="ja-JP" dirty="0" smtClean="0"/>
              <a:t>P2</a:t>
            </a:r>
            <a:r>
              <a:rPr lang="ja-JP" altLang="en-US" dirty="0" err="1" smtClean="0"/>
              <a:t>，</a:t>
            </a:r>
            <a:r>
              <a:rPr lang="en-US" altLang="ja-JP" dirty="0" smtClean="0"/>
              <a:t>P1</a:t>
            </a:r>
            <a:r>
              <a:rPr lang="ja-JP" altLang="en-US" dirty="0" smtClean="0"/>
              <a:t>と</a:t>
            </a:r>
            <a:r>
              <a:rPr lang="en-US" altLang="ja-JP" dirty="0" smtClean="0"/>
              <a:t>P2</a:t>
            </a:r>
            <a:r>
              <a:rPr lang="ja-JP" altLang="en-US" dirty="0" smtClean="0"/>
              <a:t>の差分に対して抽出し，</a:t>
            </a:r>
            <a:r>
              <a:rPr lang="en-US" altLang="ja-JP" dirty="0" smtClean="0"/>
              <a:t/>
            </a:r>
            <a:br>
              <a:rPr lang="en-US" altLang="ja-JP" dirty="0" smtClean="0"/>
            </a:br>
            <a:r>
              <a:rPr lang="ja-JP" altLang="en-US" dirty="0" smtClean="0"/>
              <a:t>モデルのパラメータとする</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707791712"/>
              </p:ext>
            </p:extLst>
          </p:nvPr>
        </p:nvGraphicFramePr>
        <p:xfrm>
          <a:off x="492370" y="2559689"/>
          <a:ext cx="8218487" cy="3749040"/>
        </p:xfrm>
        <a:graphic>
          <a:graphicData uri="http://schemas.openxmlformats.org/drawingml/2006/table">
            <a:tbl>
              <a:tblPr bandRow="1">
                <a:tableStyleId>{5C22544A-7EE6-4342-B048-85BDC9FD1C3A}</a:tableStyleId>
              </a:tblPr>
              <a:tblGrid>
                <a:gridCol w="1613877">
                  <a:extLst>
                    <a:ext uri="{9D8B030D-6E8A-4147-A177-3AD203B41FA5}">
                      <a16:colId xmlns:a16="http://schemas.microsoft.com/office/drawing/2014/main" val="2521021612"/>
                    </a:ext>
                  </a:extLst>
                </a:gridCol>
                <a:gridCol w="976923">
                  <a:extLst>
                    <a:ext uri="{9D8B030D-6E8A-4147-A177-3AD203B41FA5}">
                      <a16:colId xmlns:a16="http://schemas.microsoft.com/office/drawing/2014/main" val="3627258604"/>
                    </a:ext>
                  </a:extLst>
                </a:gridCol>
                <a:gridCol w="5627687">
                  <a:extLst>
                    <a:ext uri="{9D8B030D-6E8A-4147-A177-3AD203B41FA5}">
                      <a16:colId xmlns:a16="http://schemas.microsoft.com/office/drawing/2014/main" val="792888927"/>
                    </a:ext>
                  </a:extLst>
                </a:gridCol>
              </a:tblGrid>
              <a:tr h="226060">
                <a:tc rowSpan="3">
                  <a:txBody>
                    <a:bodyPr/>
                    <a:lstStyle/>
                    <a:p>
                      <a:r>
                        <a:rPr kumimoji="1" lang="en-US" altLang="ja-JP" sz="2000" dirty="0" err="1" smtClean="0">
                          <a:solidFill>
                            <a:schemeClr val="tx1"/>
                          </a:solidFill>
                        </a:rPr>
                        <a:t>line_num</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smtClean="0">
                          <a:solidFill>
                            <a:schemeClr val="tx1"/>
                          </a:solidFill>
                        </a:rPr>
                        <a:t>(P1)</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r>
                        <a:rPr kumimoji="1" lang="ja-JP" altLang="en-US" sz="2000" dirty="0" smtClean="0">
                          <a:solidFill>
                            <a:schemeClr val="tx1"/>
                          </a:solidFill>
                        </a:rPr>
                        <a:t>マージコンフリクトの発生箇所の行数</a:t>
                      </a:r>
                      <a:endParaRPr kumimoji="1" lang="ja-JP" altLang="en-US" sz="20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7917548"/>
                  </a:ext>
                </a:extLst>
              </a:tr>
              <a:tr h="226060">
                <a:tc vMerge="1">
                  <a:txBody>
                    <a:bodyPr/>
                    <a:lstStyle/>
                    <a:p>
                      <a:endParaRPr kumimoji="1" lang="ja-JP" altLang="en-US"/>
                    </a:p>
                  </a:txBody>
                  <a:tcPr/>
                </a:tc>
                <a:tc>
                  <a:txBody>
                    <a:bodyPr/>
                    <a:lstStyle/>
                    <a:p>
                      <a:pPr algn="ctr"/>
                      <a:r>
                        <a:rPr kumimoji="1" lang="en-US" altLang="ja-JP" sz="1600" dirty="0" smtClean="0">
                          <a:solidFill>
                            <a:schemeClr val="tx1"/>
                          </a:solidFill>
                        </a:rPr>
                        <a:t>(P2)</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2976072053"/>
                  </a:ext>
                </a:extLst>
              </a:tr>
              <a:tr h="226060">
                <a:tc vMerge="1">
                  <a:txBody>
                    <a:bodyPr/>
                    <a:lstStyle/>
                    <a:p>
                      <a:endParaRPr kumimoji="1" lang="ja-JP" altLang="en-US"/>
                    </a:p>
                  </a:txBody>
                  <a:tcPr/>
                </a:tc>
                <a:tc>
                  <a:txBody>
                    <a:bodyPr/>
                    <a:lstStyle/>
                    <a:p>
                      <a:pPr algn="ctr"/>
                      <a:r>
                        <a:rPr kumimoji="1" lang="en-US" altLang="ja-JP" sz="1600" dirty="0" smtClean="0">
                          <a:solidFill>
                            <a:schemeClr val="tx1"/>
                          </a:solidFill>
                        </a:rPr>
                        <a:t>(</a:t>
                      </a:r>
                      <a:r>
                        <a:rPr kumimoji="1" lang="ja-JP" altLang="en-US" sz="1600" dirty="0" smtClean="0">
                          <a:solidFill>
                            <a:schemeClr val="tx1"/>
                          </a:solidFill>
                        </a:rPr>
                        <a:t>差分</a:t>
                      </a:r>
                      <a:r>
                        <a:rPr kumimoji="1" lang="en-US" altLang="ja-JP" sz="1600" dirty="0" smtClean="0">
                          <a:solidFill>
                            <a:schemeClr val="tx1"/>
                          </a:solidFill>
                        </a:rPr>
                        <a:t>)</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980512160"/>
                  </a:ext>
                </a:extLst>
              </a:tr>
              <a:tr h="226060">
                <a:tc rowSpan="3">
                  <a:txBody>
                    <a:bodyPr/>
                    <a:lstStyle/>
                    <a:p>
                      <a:r>
                        <a:rPr kumimoji="1" lang="en-US" altLang="ja-JP" sz="2000" dirty="0" smtClean="0">
                          <a:solidFill>
                            <a:schemeClr val="tx1"/>
                          </a:solidFill>
                        </a:rPr>
                        <a:t>time</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smtClean="0">
                          <a:solidFill>
                            <a:schemeClr val="tx1"/>
                          </a:solidFill>
                        </a:rPr>
                        <a:t>(P1)</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r>
                        <a:rPr kumimoji="1" lang="ja-JP" altLang="en-US" sz="2000" dirty="0" smtClean="0">
                          <a:solidFill>
                            <a:schemeClr val="tx1"/>
                          </a:solidFill>
                        </a:rPr>
                        <a:t>コミットの作成日時</a:t>
                      </a:r>
                      <a:endParaRPr kumimoji="1" lang="en-US" altLang="ja-JP" sz="2000" dirty="0" smtClean="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4822194"/>
                  </a:ext>
                </a:extLst>
              </a:tr>
              <a:tr h="226060">
                <a:tc vMerge="1">
                  <a:txBody>
                    <a:bodyPr/>
                    <a:lstStyle/>
                    <a:p>
                      <a:endParaRPr kumimoji="1" lang="ja-JP" altLang="en-US"/>
                    </a:p>
                  </a:txBody>
                  <a:tcPr/>
                </a:tc>
                <a:tc>
                  <a:txBody>
                    <a:bodyPr/>
                    <a:lstStyle/>
                    <a:p>
                      <a:pPr algn="ctr"/>
                      <a:r>
                        <a:rPr kumimoji="1" lang="en-US" altLang="ja-JP" sz="1600" dirty="0" smtClean="0">
                          <a:solidFill>
                            <a:schemeClr val="tx1"/>
                          </a:solidFill>
                        </a:rPr>
                        <a:t>(P2)</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173865677"/>
                  </a:ext>
                </a:extLst>
              </a:tr>
              <a:tr h="226060">
                <a:tc vMerge="1">
                  <a:txBody>
                    <a:bodyPr/>
                    <a:lstStyle/>
                    <a:p>
                      <a:endParaRPr kumimoji="1" lang="ja-JP" altLang="en-US"/>
                    </a:p>
                  </a:txBody>
                  <a:tcPr/>
                </a:tc>
                <a:tc>
                  <a:txBody>
                    <a:bodyPr/>
                    <a:lstStyle/>
                    <a:p>
                      <a:pPr algn="ctr"/>
                      <a:r>
                        <a:rPr kumimoji="1" lang="en-US" altLang="ja-JP" sz="1600" dirty="0" smtClean="0">
                          <a:solidFill>
                            <a:schemeClr val="tx1"/>
                          </a:solidFill>
                        </a:rPr>
                        <a:t>(</a:t>
                      </a:r>
                      <a:r>
                        <a:rPr kumimoji="1" lang="ja-JP" altLang="en-US" sz="1600" dirty="0" smtClean="0">
                          <a:solidFill>
                            <a:schemeClr val="tx1"/>
                          </a:solidFill>
                        </a:rPr>
                        <a:t>差分</a:t>
                      </a:r>
                      <a:r>
                        <a:rPr kumimoji="1" lang="en-US" altLang="ja-JP" sz="1600" dirty="0" smtClean="0">
                          <a:solidFill>
                            <a:schemeClr val="tx1"/>
                          </a:solidFill>
                        </a:rPr>
                        <a:t>)</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628151743"/>
                  </a:ext>
                </a:extLst>
              </a:tr>
              <a:tr h="226060">
                <a:tc rowSpan="3">
                  <a:txBody>
                    <a:bodyPr/>
                    <a:lstStyle/>
                    <a:p>
                      <a:r>
                        <a:rPr kumimoji="1" lang="en-US" altLang="ja-JP" sz="2000" smtClean="0">
                          <a:solidFill>
                            <a:schemeClr val="tx1"/>
                          </a:solidFill>
                        </a:rPr>
                        <a:t>distance</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smtClean="0">
                          <a:solidFill>
                            <a:schemeClr val="tx1"/>
                          </a:solidFill>
                        </a:rPr>
                        <a:t>(P1)</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r>
                        <a:rPr kumimoji="1" lang="ja-JP" altLang="en-US" sz="2000" dirty="0" smtClean="0">
                          <a:solidFill>
                            <a:schemeClr val="tx1"/>
                          </a:solidFill>
                        </a:rPr>
                        <a:t>マージコンフリクト発生箇所を編集した直近の</a:t>
                      </a:r>
                      <a:endParaRPr kumimoji="1" lang="en-US" altLang="ja-JP" sz="2000" dirty="0" smtClean="0">
                        <a:solidFill>
                          <a:schemeClr val="tx1"/>
                        </a:solidFill>
                      </a:endParaRPr>
                    </a:p>
                    <a:p>
                      <a:r>
                        <a:rPr kumimoji="1" lang="ja-JP" altLang="en-US" sz="2000" dirty="0" smtClean="0">
                          <a:solidFill>
                            <a:schemeClr val="tx1"/>
                          </a:solidFill>
                        </a:rPr>
                        <a:t>コミットまでのコミット数</a:t>
                      </a:r>
                      <a:endParaRPr kumimoji="1" lang="ja-JP" altLang="en-US" sz="20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83414426"/>
                  </a:ext>
                </a:extLst>
              </a:tr>
              <a:tr h="226060">
                <a:tc vMerge="1">
                  <a:txBody>
                    <a:bodyPr/>
                    <a:lstStyle/>
                    <a:p>
                      <a:endParaRPr kumimoji="1" lang="ja-JP" altLang="en-US"/>
                    </a:p>
                  </a:txBody>
                  <a:tcPr/>
                </a:tc>
                <a:tc>
                  <a:txBody>
                    <a:bodyPr/>
                    <a:lstStyle/>
                    <a:p>
                      <a:pPr algn="ctr"/>
                      <a:r>
                        <a:rPr kumimoji="1" lang="en-US" altLang="ja-JP" sz="1600" dirty="0" smtClean="0">
                          <a:solidFill>
                            <a:schemeClr val="tx1"/>
                          </a:solidFill>
                        </a:rPr>
                        <a:t>(P2)</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610607808"/>
                  </a:ext>
                </a:extLst>
              </a:tr>
              <a:tr h="226060">
                <a:tc vMerge="1">
                  <a:txBody>
                    <a:bodyPr/>
                    <a:lstStyle/>
                    <a:p>
                      <a:endParaRPr kumimoji="1" lang="ja-JP" altLang="en-US"/>
                    </a:p>
                  </a:txBody>
                  <a:tcPr/>
                </a:tc>
                <a:tc>
                  <a:txBody>
                    <a:bodyPr/>
                    <a:lstStyle/>
                    <a:p>
                      <a:pPr algn="ctr"/>
                      <a:r>
                        <a:rPr kumimoji="1" lang="en-US" altLang="ja-JP" sz="1600" dirty="0" smtClean="0">
                          <a:solidFill>
                            <a:schemeClr val="tx1"/>
                          </a:solidFill>
                        </a:rPr>
                        <a:t>(</a:t>
                      </a:r>
                      <a:r>
                        <a:rPr kumimoji="1" lang="ja-JP" altLang="en-US" sz="1600" dirty="0" smtClean="0">
                          <a:solidFill>
                            <a:schemeClr val="tx1"/>
                          </a:solidFill>
                        </a:rPr>
                        <a:t>差分</a:t>
                      </a:r>
                      <a:r>
                        <a:rPr kumimoji="1" lang="en-US" altLang="ja-JP" sz="1600" dirty="0" smtClean="0">
                          <a:solidFill>
                            <a:schemeClr val="tx1"/>
                          </a:solidFill>
                        </a:rPr>
                        <a:t>)</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758173098"/>
                  </a:ext>
                </a:extLst>
              </a:tr>
              <a:tr h="226060">
                <a:tc rowSpan="3">
                  <a:txBody>
                    <a:bodyPr/>
                    <a:lstStyle/>
                    <a:p>
                      <a:r>
                        <a:rPr kumimoji="1" lang="en-US" altLang="ja-JP" sz="2000" smtClean="0">
                          <a:solidFill>
                            <a:schemeClr val="tx1"/>
                          </a:solidFill>
                        </a:rPr>
                        <a:t>author_ratio</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smtClean="0">
                          <a:solidFill>
                            <a:schemeClr val="tx1"/>
                          </a:solidFill>
                        </a:rPr>
                        <a:t>(P1)</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r>
                        <a:rPr kumimoji="1" lang="ja-JP" altLang="en-US" sz="2000" dirty="0" smtClean="0">
                          <a:solidFill>
                            <a:schemeClr val="tx1"/>
                          </a:solidFill>
                        </a:rPr>
                        <a:t>コミット作成者のプロジェクト全体に対するコミット率</a:t>
                      </a:r>
                      <a:endParaRPr kumimoji="1" lang="ja-JP" altLang="en-US" sz="20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9007336"/>
                  </a:ext>
                </a:extLst>
              </a:tr>
              <a:tr h="226060">
                <a:tc vMerge="1">
                  <a:txBody>
                    <a:bodyPr/>
                    <a:lstStyle/>
                    <a:p>
                      <a:endParaRPr kumimoji="1" lang="ja-JP" altLang="en-US"/>
                    </a:p>
                  </a:txBody>
                  <a:tcPr/>
                </a:tc>
                <a:tc>
                  <a:txBody>
                    <a:bodyPr/>
                    <a:lstStyle/>
                    <a:p>
                      <a:pPr algn="ctr"/>
                      <a:r>
                        <a:rPr kumimoji="1" lang="en-US" altLang="ja-JP" sz="1600" dirty="0" smtClean="0">
                          <a:solidFill>
                            <a:schemeClr val="tx1"/>
                          </a:solidFill>
                        </a:rPr>
                        <a:t>(P2)</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853606005"/>
                  </a:ext>
                </a:extLst>
              </a:tr>
              <a:tr h="226060">
                <a:tc vMerge="1">
                  <a:txBody>
                    <a:bodyPr/>
                    <a:lstStyle/>
                    <a:p>
                      <a:endParaRPr kumimoji="1" lang="ja-JP" altLang="en-US"/>
                    </a:p>
                  </a:txBody>
                  <a:tcPr/>
                </a:tc>
                <a:tc>
                  <a:txBody>
                    <a:bodyPr/>
                    <a:lstStyle/>
                    <a:p>
                      <a:pPr algn="ctr"/>
                      <a:r>
                        <a:rPr kumimoji="1" lang="en-US" altLang="ja-JP" sz="1600" dirty="0" smtClean="0">
                          <a:solidFill>
                            <a:schemeClr val="tx1"/>
                          </a:solidFill>
                        </a:rPr>
                        <a:t>(</a:t>
                      </a:r>
                      <a:r>
                        <a:rPr kumimoji="1" lang="ja-JP" altLang="en-US" sz="1600" dirty="0" smtClean="0">
                          <a:solidFill>
                            <a:schemeClr val="tx1"/>
                          </a:solidFill>
                        </a:rPr>
                        <a:t>差分</a:t>
                      </a:r>
                      <a:r>
                        <a:rPr kumimoji="1" lang="en-US" altLang="ja-JP" sz="1600" dirty="0" smtClean="0">
                          <a:solidFill>
                            <a:schemeClr val="tx1"/>
                          </a:solidFill>
                        </a:rPr>
                        <a:t>)</a:t>
                      </a:r>
                      <a:endParaRPr kumimoji="1" lang="ja-JP" altLang="en-US" sz="16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2187283139"/>
                  </a:ext>
                </a:extLst>
              </a:tr>
            </a:tbl>
          </a:graphicData>
        </a:graphic>
      </p:graphicFrame>
    </p:spTree>
    <p:extLst>
      <p:ext uri="{BB962C8B-B14F-4D97-AF65-F5344CB8AC3E}">
        <p14:creationId xmlns:p14="http://schemas.microsoft.com/office/powerpoint/2010/main" val="834454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解消方法の分類</a:t>
            </a:r>
            <a:endParaRPr kumimoji="1" lang="ja-JP" altLang="en-US" dirty="0"/>
          </a:p>
        </p:txBody>
      </p:sp>
      <p:sp>
        <p:nvSpPr>
          <p:cNvPr id="3" name="コンテンツ プレースホルダー 2"/>
          <p:cNvSpPr>
            <a:spLocks noGrp="1"/>
          </p:cNvSpPr>
          <p:nvPr>
            <p:ph idx="1"/>
          </p:nvPr>
        </p:nvSpPr>
        <p:spPr>
          <a:xfrm>
            <a:off x="246185" y="1656000"/>
            <a:ext cx="8639907" cy="4776167"/>
          </a:xfrm>
        </p:spPr>
        <p:txBody>
          <a:bodyPr/>
          <a:lstStyle/>
          <a:p>
            <a:pPr marL="0" indent="0">
              <a:buNone/>
            </a:pPr>
            <a:r>
              <a:rPr lang="ja-JP" altLang="en-US" dirty="0"/>
              <a:t>マージコンフリクトの解消方法は，以下の</a:t>
            </a:r>
            <a:r>
              <a:rPr lang="en-US" altLang="ja-JP" dirty="0"/>
              <a:t>4</a:t>
            </a:r>
            <a:r>
              <a:rPr lang="ja-JP" altLang="en-US" dirty="0"/>
              <a:t>種類で判定を</a:t>
            </a:r>
            <a:r>
              <a:rPr lang="ja-JP" altLang="en-US" dirty="0" smtClean="0"/>
              <a:t>行う</a:t>
            </a: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marL="0" indent="0">
              <a:buNone/>
            </a:pPr>
            <a:endParaRPr lang="en-US" altLang="ja-JP" dirty="0"/>
          </a:p>
          <a:p>
            <a:pPr marL="0" indent="0">
              <a:buNone/>
            </a:pPr>
            <a:endParaRPr lang="en-US" altLang="ja-JP" sz="1050" dirty="0" smtClean="0"/>
          </a:p>
          <a:p>
            <a:pPr marL="0" indent="0">
              <a:buNone/>
            </a:pPr>
            <a:r>
              <a:rPr lang="ja-JP" altLang="en-US" dirty="0" smtClean="0"/>
              <a:t>出力は</a:t>
            </a:r>
            <a:r>
              <a:rPr lang="ja-JP" altLang="en-US" dirty="0" smtClean="0"/>
              <a:t>， </a:t>
            </a:r>
            <a:r>
              <a:rPr lang="en-US" altLang="ja-JP" dirty="0" smtClean="0"/>
              <a:t>(P1</a:t>
            </a:r>
            <a:r>
              <a:rPr lang="ja-JP" altLang="en-US" dirty="0" smtClean="0"/>
              <a:t>の解消方法</a:t>
            </a:r>
            <a:r>
              <a:rPr lang="en-US" altLang="ja-JP" dirty="0" smtClean="0"/>
              <a:t>, P2</a:t>
            </a:r>
            <a:r>
              <a:rPr lang="ja-JP" altLang="en-US" dirty="0" smtClean="0"/>
              <a:t>の解消方法</a:t>
            </a:r>
            <a:r>
              <a:rPr lang="en-US" altLang="ja-JP" dirty="0" smtClean="0"/>
              <a:t>) = (ADOPT</a:t>
            </a:r>
            <a:r>
              <a:rPr lang="en-US" altLang="ja-JP" dirty="0"/>
              <a:t>, </a:t>
            </a:r>
            <a:r>
              <a:rPr lang="en-US" altLang="ja-JP" dirty="0" smtClean="0"/>
              <a:t>DELETE) </a:t>
            </a:r>
            <a:r>
              <a:rPr lang="ja-JP" altLang="en-US" dirty="0" smtClean="0"/>
              <a:t>のよう</a:t>
            </a:r>
            <a:r>
              <a:rPr lang="ja-JP" altLang="en-US" dirty="0"/>
              <a:t>に</a:t>
            </a:r>
            <a:r>
              <a:rPr lang="ja-JP" altLang="en-US" dirty="0" smtClean="0"/>
              <a:t>，</a:t>
            </a:r>
            <a:r>
              <a:rPr lang="ja-JP" altLang="en-US" dirty="0"/>
              <a:t>解消方法の組合わせとなる</a:t>
            </a: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en-US" altLang="ja-JP" dirty="0" smtClean="0"/>
          </a:p>
          <a:p>
            <a:pPr marL="0" indent="0">
              <a:buNone/>
            </a:pPr>
            <a:endParaRPr lang="en-US" altLang="ja-JP" dirty="0"/>
          </a:p>
          <a:p>
            <a:pPr marL="0" indent="0">
              <a:buNone/>
            </a:pP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dirty="0"/>
          </a:p>
        </p:txBody>
      </p:sp>
      <p:graphicFrame>
        <p:nvGraphicFramePr>
          <p:cNvPr id="5" name="表 4"/>
          <p:cNvGraphicFramePr>
            <a:graphicFrameLocks noGrp="1"/>
          </p:cNvGraphicFramePr>
          <p:nvPr>
            <p:extLst>
              <p:ext uri="{D42A27DB-BD31-4B8C-83A1-F6EECF244321}">
                <p14:modId xmlns:p14="http://schemas.microsoft.com/office/powerpoint/2010/main" val="2070995284"/>
              </p:ext>
            </p:extLst>
          </p:nvPr>
        </p:nvGraphicFramePr>
        <p:xfrm>
          <a:off x="1064846" y="2197537"/>
          <a:ext cx="7014307" cy="1497330"/>
        </p:xfrm>
        <a:graphic>
          <a:graphicData uri="http://schemas.openxmlformats.org/drawingml/2006/table">
            <a:tbl>
              <a:tblPr bandRow="1">
                <a:tableStyleId>{5C22544A-7EE6-4342-B048-85BDC9FD1C3A}</a:tableStyleId>
              </a:tblPr>
              <a:tblGrid>
                <a:gridCol w="1446701">
                  <a:extLst>
                    <a:ext uri="{9D8B030D-6E8A-4147-A177-3AD203B41FA5}">
                      <a16:colId xmlns:a16="http://schemas.microsoft.com/office/drawing/2014/main" val="2932505659"/>
                    </a:ext>
                  </a:extLst>
                </a:gridCol>
                <a:gridCol w="5567606">
                  <a:extLst>
                    <a:ext uri="{9D8B030D-6E8A-4147-A177-3AD203B41FA5}">
                      <a16:colId xmlns:a16="http://schemas.microsoft.com/office/drawing/2014/main" val="1411580857"/>
                    </a:ext>
                  </a:extLst>
                </a:gridCol>
              </a:tblGrid>
              <a:tr h="278130">
                <a:tc>
                  <a:txBody>
                    <a:bodyPr/>
                    <a:lstStyle/>
                    <a:p>
                      <a:r>
                        <a:rPr kumimoji="1" lang="en-US" altLang="ja-JP" sz="2000" smtClean="0">
                          <a:solidFill>
                            <a:schemeClr val="tx1"/>
                          </a:solidFill>
                        </a:rPr>
                        <a:t>ADOPT</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2000" dirty="0" smtClean="0">
                          <a:solidFill>
                            <a:schemeClr val="tx1"/>
                          </a:solidFill>
                        </a:rPr>
                        <a:t>編集内容を全て採用する</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08104088"/>
                  </a:ext>
                </a:extLst>
              </a:tr>
              <a:tr h="278130">
                <a:tc>
                  <a:txBody>
                    <a:bodyPr/>
                    <a:lstStyle/>
                    <a:p>
                      <a:r>
                        <a:rPr kumimoji="1" lang="en-US" altLang="ja-JP" sz="2000" dirty="0" smtClean="0">
                          <a:solidFill>
                            <a:schemeClr val="tx1"/>
                          </a:solidFill>
                        </a:rPr>
                        <a:t>DELETE</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2000" dirty="0" smtClean="0">
                          <a:solidFill>
                            <a:schemeClr val="tx1"/>
                          </a:solidFill>
                        </a:rPr>
                        <a:t>編集内容を全て削除する</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5559985"/>
                  </a:ext>
                </a:extLst>
              </a:tr>
              <a:tr h="377190">
                <a:tc>
                  <a:txBody>
                    <a:bodyPr/>
                    <a:lstStyle/>
                    <a:p>
                      <a:r>
                        <a:rPr kumimoji="1" lang="en-US" altLang="ja-JP" sz="2000" dirty="0" smtClean="0">
                          <a:solidFill>
                            <a:schemeClr val="tx1"/>
                          </a:solidFill>
                        </a:rPr>
                        <a:t>EDIT</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2000" dirty="0" smtClean="0">
                          <a:solidFill>
                            <a:schemeClr val="tx1"/>
                          </a:solidFill>
                        </a:rPr>
                        <a:t>編集内容の一部を採用する，追加の編集を行う</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6408110"/>
                  </a:ext>
                </a:extLst>
              </a:tr>
              <a:tr h="278130">
                <a:tc>
                  <a:txBody>
                    <a:bodyPr/>
                    <a:lstStyle/>
                    <a:p>
                      <a:r>
                        <a:rPr kumimoji="1" lang="en-US" altLang="ja-JP" sz="2000" dirty="0" smtClean="0">
                          <a:solidFill>
                            <a:schemeClr val="tx1"/>
                          </a:solidFill>
                        </a:rPr>
                        <a:t>ZERO</a:t>
                      </a:r>
                      <a:endParaRPr kumimoji="1" lang="ja-JP" altLang="en-US" sz="2000" dirty="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編集箇所が</a:t>
                      </a:r>
                      <a:r>
                        <a:rPr kumimoji="1" lang="en-US" altLang="ja-JP" sz="2000" dirty="0" smtClean="0">
                          <a:solidFill>
                            <a:schemeClr val="tx1"/>
                          </a:solidFill>
                        </a:rPr>
                        <a:t>0</a:t>
                      </a:r>
                      <a:r>
                        <a:rPr kumimoji="1" lang="ja-JP" altLang="en-US" sz="2000" dirty="0" smtClean="0">
                          <a:solidFill>
                            <a:schemeClr val="tx1"/>
                          </a:solidFill>
                        </a:rPr>
                        <a:t>行である</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28170213"/>
                  </a:ext>
                </a:extLst>
              </a:tr>
            </a:tbl>
          </a:graphicData>
        </a:graphic>
      </p:graphicFrame>
      <p:grpSp>
        <p:nvGrpSpPr>
          <p:cNvPr id="8" name="グループ化 7"/>
          <p:cNvGrpSpPr/>
          <p:nvPr/>
        </p:nvGrpSpPr>
        <p:grpSpPr>
          <a:xfrm>
            <a:off x="1619488" y="5007113"/>
            <a:ext cx="5384657" cy="1384995"/>
            <a:chOff x="2073076" y="4350447"/>
            <a:chExt cx="6121245" cy="1574454"/>
          </a:xfrm>
        </p:grpSpPr>
        <p:sp>
          <p:nvSpPr>
            <p:cNvPr id="9" name="テキスト ボックス 8"/>
            <p:cNvSpPr txBox="1"/>
            <p:nvPr/>
          </p:nvSpPr>
          <p:spPr>
            <a:xfrm>
              <a:off x="6899274" y="4786695"/>
              <a:ext cx="1295047" cy="656022"/>
            </a:xfrm>
            <a:prstGeom prst="rect">
              <a:avLst/>
            </a:prstGeom>
            <a:solidFill>
              <a:schemeClr val="lt1">
                <a:alpha val="40000"/>
              </a:schemeClr>
            </a:solidFill>
            <a:ln>
              <a:solidFill>
                <a:schemeClr val="dk1">
                  <a:alpha val="40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050" b="1" dirty="0" smtClean="0">
                  <a:solidFill>
                    <a:srgbClr val="00B050">
                      <a:alpha val="60000"/>
                    </a:srgbClr>
                  </a:solidFill>
                </a:rPr>
                <a:t>+  </a:t>
              </a:r>
              <a:r>
                <a:rPr lang="en-US" altLang="ja-JP" sz="1050" b="1" dirty="0" err="1">
                  <a:solidFill>
                    <a:srgbClr val="00B050">
                      <a:alpha val="60000"/>
                    </a:srgbClr>
                  </a:solidFill>
                </a:rPr>
                <a:t>int</a:t>
              </a:r>
              <a:r>
                <a:rPr lang="en-US" altLang="ja-JP" sz="1050" b="1" dirty="0">
                  <a:solidFill>
                    <a:srgbClr val="00B050">
                      <a:alpha val="60000"/>
                    </a:srgbClr>
                  </a:solidFill>
                </a:rPr>
                <a:t> </a:t>
              </a:r>
              <a:r>
                <a:rPr lang="en-US" altLang="ja-JP" sz="1050" b="1" dirty="0" smtClean="0">
                  <a:solidFill>
                    <a:srgbClr val="00B050">
                      <a:alpha val="60000"/>
                    </a:srgbClr>
                  </a:solidFill>
                </a:rPr>
                <a:t>a, </a:t>
              </a:r>
              <a:r>
                <a:rPr lang="en-US" altLang="ja-JP" sz="1050" b="1" dirty="0">
                  <a:solidFill>
                    <a:srgbClr val="00B050">
                      <a:alpha val="60000"/>
                    </a:srgbClr>
                  </a:solidFill>
                </a:rPr>
                <a:t>b;</a:t>
              </a:r>
            </a:p>
            <a:p>
              <a:r>
                <a:rPr lang="en-US" altLang="ja-JP" sz="1050" b="1" dirty="0" smtClean="0">
                  <a:solidFill>
                    <a:srgbClr val="00B050">
                      <a:alpha val="60000"/>
                    </a:srgbClr>
                  </a:solidFill>
                </a:rPr>
                <a:t>+  a </a:t>
              </a:r>
              <a:r>
                <a:rPr lang="en-US" altLang="ja-JP" sz="1050" b="1" dirty="0">
                  <a:solidFill>
                    <a:srgbClr val="00B050">
                      <a:alpha val="60000"/>
                    </a:srgbClr>
                  </a:solidFill>
                </a:rPr>
                <a:t>= 1;</a:t>
              </a:r>
            </a:p>
            <a:p>
              <a:r>
                <a:rPr lang="en-US" altLang="ja-JP" sz="1050" b="1" dirty="0" smtClean="0">
                  <a:solidFill>
                    <a:srgbClr val="00B050">
                      <a:alpha val="60000"/>
                    </a:srgbClr>
                  </a:solidFill>
                </a:rPr>
                <a:t>+  </a:t>
              </a:r>
              <a:r>
                <a:rPr lang="en-US" altLang="ja-JP" sz="1050" b="1" dirty="0">
                  <a:solidFill>
                    <a:srgbClr val="00B050">
                      <a:alpha val="60000"/>
                    </a:srgbClr>
                  </a:solidFill>
                </a:rPr>
                <a:t>b = 2;</a:t>
              </a:r>
              <a:endParaRPr lang="ja-JP" altLang="en-US" sz="1050" b="1" dirty="0">
                <a:solidFill>
                  <a:srgbClr val="00B050">
                    <a:alpha val="60000"/>
                  </a:srgbClr>
                </a:solidFill>
              </a:endParaRPr>
            </a:p>
          </p:txBody>
        </p:sp>
        <p:sp>
          <p:nvSpPr>
            <p:cNvPr id="10" name="テキスト ボックス 9"/>
            <p:cNvSpPr txBox="1"/>
            <p:nvPr/>
          </p:nvSpPr>
          <p:spPr>
            <a:xfrm>
              <a:off x="2073076" y="4350447"/>
              <a:ext cx="1331284" cy="15744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050" b="1" dirty="0" smtClean="0">
                  <a:solidFill>
                    <a:srgbClr val="00B050"/>
                  </a:solidFill>
                </a:rPr>
                <a:t>++&lt;&lt;&lt;&lt;&lt;</a:t>
              </a:r>
              <a:endParaRPr lang="en-US" altLang="ja-JP" sz="1050" b="1" dirty="0">
                <a:solidFill>
                  <a:srgbClr val="00B050"/>
                </a:solidFill>
              </a:endParaRPr>
            </a:p>
            <a:p>
              <a:r>
                <a:rPr lang="en-US" altLang="ja-JP" sz="1050" b="1" dirty="0" smtClean="0">
                  <a:solidFill>
                    <a:srgbClr val="00B050"/>
                  </a:solidFill>
                </a:rPr>
                <a:t>  </a:t>
              </a:r>
              <a:r>
                <a:rPr lang="en-US" altLang="ja-JP" sz="1050" b="1" dirty="0">
                  <a:solidFill>
                    <a:srgbClr val="00B050"/>
                  </a:solidFill>
                </a:rPr>
                <a:t>+  </a:t>
              </a:r>
              <a:r>
                <a:rPr lang="en-US" altLang="ja-JP" sz="1050" b="1" dirty="0" err="1">
                  <a:solidFill>
                    <a:srgbClr val="00B050"/>
                  </a:solidFill>
                </a:rPr>
                <a:t>int</a:t>
              </a:r>
              <a:r>
                <a:rPr lang="en-US" altLang="ja-JP" sz="1050" b="1" dirty="0">
                  <a:solidFill>
                    <a:srgbClr val="00B050"/>
                  </a:solidFill>
                </a:rPr>
                <a:t> </a:t>
              </a:r>
              <a:r>
                <a:rPr lang="en-US" altLang="ja-JP" sz="1050" b="1" dirty="0" smtClean="0">
                  <a:solidFill>
                    <a:srgbClr val="00B050"/>
                  </a:solidFill>
                </a:rPr>
                <a:t>a, </a:t>
              </a:r>
              <a:r>
                <a:rPr lang="en-US" altLang="ja-JP" sz="1050" b="1" dirty="0">
                  <a:solidFill>
                    <a:srgbClr val="00B050"/>
                  </a:solidFill>
                </a:rPr>
                <a:t>b;</a:t>
              </a:r>
            </a:p>
            <a:p>
              <a:r>
                <a:rPr lang="en-US" altLang="ja-JP" sz="1050" b="1" dirty="0" smtClean="0">
                  <a:solidFill>
                    <a:srgbClr val="00B050"/>
                  </a:solidFill>
                </a:rPr>
                <a:t>  </a:t>
              </a:r>
              <a:r>
                <a:rPr lang="en-US" altLang="ja-JP" sz="1050" b="1" dirty="0">
                  <a:solidFill>
                    <a:srgbClr val="00B050"/>
                  </a:solidFill>
                </a:rPr>
                <a:t>+  </a:t>
              </a:r>
              <a:r>
                <a:rPr lang="en-US" altLang="ja-JP" sz="1050" b="1" dirty="0" smtClean="0">
                  <a:solidFill>
                    <a:srgbClr val="00B050"/>
                  </a:solidFill>
                </a:rPr>
                <a:t>a </a:t>
              </a:r>
              <a:r>
                <a:rPr lang="en-US" altLang="ja-JP" sz="1050" b="1" dirty="0">
                  <a:solidFill>
                    <a:srgbClr val="00B050"/>
                  </a:solidFill>
                </a:rPr>
                <a:t>= 1;</a:t>
              </a:r>
            </a:p>
            <a:p>
              <a:r>
                <a:rPr lang="en-US" altLang="ja-JP" sz="1050" b="1" dirty="0" smtClean="0">
                  <a:solidFill>
                    <a:srgbClr val="00B050"/>
                  </a:solidFill>
                </a:rPr>
                <a:t>  </a:t>
              </a:r>
              <a:r>
                <a:rPr lang="en-US" altLang="ja-JP" sz="1050" b="1" dirty="0">
                  <a:solidFill>
                    <a:srgbClr val="00B050"/>
                  </a:solidFill>
                </a:rPr>
                <a:t>+  b = 2;</a:t>
              </a:r>
            </a:p>
            <a:p>
              <a:r>
                <a:rPr lang="en-US" altLang="ja-JP" sz="1050" b="1" dirty="0" smtClean="0">
                  <a:solidFill>
                    <a:srgbClr val="00B050"/>
                  </a:solidFill>
                </a:rPr>
                <a:t>++======</a:t>
              </a:r>
              <a:endParaRPr lang="en-US" altLang="ja-JP" sz="1050" b="1" dirty="0">
                <a:solidFill>
                  <a:srgbClr val="00B050"/>
                </a:solidFill>
              </a:endParaRPr>
            </a:p>
            <a:p>
              <a:r>
                <a:rPr lang="en-US" altLang="ja-JP" sz="1050" b="1" dirty="0" smtClean="0">
                  <a:solidFill>
                    <a:srgbClr val="00B050"/>
                  </a:solidFill>
                </a:rPr>
                <a:t>+    </a:t>
              </a:r>
              <a:r>
                <a:rPr lang="en-US" altLang="ja-JP" sz="1050" b="1" dirty="0" err="1">
                  <a:solidFill>
                    <a:srgbClr val="00B050"/>
                  </a:solidFill>
                </a:rPr>
                <a:t>int</a:t>
              </a:r>
              <a:r>
                <a:rPr lang="en-US" altLang="ja-JP" sz="1050" b="1" dirty="0">
                  <a:solidFill>
                    <a:srgbClr val="00B050"/>
                  </a:solidFill>
                </a:rPr>
                <a:t> </a:t>
              </a:r>
              <a:r>
                <a:rPr lang="en-US" altLang="ja-JP" sz="1050" b="1" dirty="0" smtClean="0">
                  <a:solidFill>
                    <a:srgbClr val="00B050"/>
                  </a:solidFill>
                </a:rPr>
                <a:t>a </a:t>
              </a:r>
              <a:r>
                <a:rPr lang="en-US" altLang="ja-JP" sz="1050" b="1" dirty="0">
                  <a:solidFill>
                    <a:srgbClr val="00B050"/>
                  </a:solidFill>
                </a:rPr>
                <a:t>= 1;</a:t>
              </a:r>
            </a:p>
            <a:p>
              <a:r>
                <a:rPr lang="en-US" altLang="ja-JP" sz="1050" b="1" dirty="0" smtClean="0">
                  <a:solidFill>
                    <a:srgbClr val="00B050"/>
                  </a:solidFill>
                </a:rPr>
                <a:t>+    </a:t>
              </a:r>
              <a:r>
                <a:rPr lang="en-US" altLang="ja-JP" sz="1050" b="1" dirty="0" err="1">
                  <a:solidFill>
                    <a:srgbClr val="00B050"/>
                  </a:solidFill>
                </a:rPr>
                <a:t>int</a:t>
              </a:r>
              <a:r>
                <a:rPr lang="en-US" altLang="ja-JP" sz="1050" b="1" dirty="0">
                  <a:solidFill>
                    <a:srgbClr val="00B050"/>
                  </a:solidFill>
                </a:rPr>
                <a:t> b = 2;</a:t>
              </a:r>
            </a:p>
            <a:p>
              <a:r>
                <a:rPr lang="en-US" altLang="ja-JP" sz="1050" b="1" dirty="0" smtClean="0">
                  <a:solidFill>
                    <a:srgbClr val="00B050"/>
                  </a:solidFill>
                </a:rPr>
                <a:t>++&gt;&gt;&gt;&gt;&gt;</a:t>
              </a:r>
              <a:endParaRPr lang="ja-JP" altLang="en-US" sz="1050" b="1" dirty="0">
                <a:solidFill>
                  <a:srgbClr val="00B050"/>
                </a:solidFill>
              </a:endParaRPr>
            </a:p>
          </p:txBody>
        </p:sp>
        <p:cxnSp>
          <p:nvCxnSpPr>
            <p:cNvPr id="11" name="直線矢印コネクタ 10"/>
            <p:cNvCxnSpPr>
              <a:stCxn id="10" idx="3"/>
              <a:endCxn id="9" idx="1"/>
            </p:cNvCxnSpPr>
            <p:nvPr/>
          </p:nvCxnSpPr>
          <p:spPr>
            <a:xfrm flipV="1">
              <a:off x="3404361" y="5114707"/>
              <a:ext cx="3494914" cy="22968"/>
            </a:xfrm>
            <a:prstGeom prst="straightConnector1">
              <a:avLst/>
            </a:prstGeom>
            <a:ln w="31750">
              <a:solidFill>
                <a:schemeClr val="dk1">
                  <a:alpha val="4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2" name="グループ化 11"/>
            <p:cNvGrpSpPr/>
            <p:nvPr/>
          </p:nvGrpSpPr>
          <p:grpSpPr>
            <a:xfrm>
              <a:off x="3219618" y="5271287"/>
              <a:ext cx="2062848" cy="550767"/>
              <a:chOff x="3118579" y="5339374"/>
              <a:chExt cx="2297256" cy="716297"/>
            </a:xfrm>
          </p:grpSpPr>
          <p:sp>
            <p:nvSpPr>
              <p:cNvPr id="16" name="右中かっこ 15"/>
              <p:cNvSpPr/>
              <p:nvPr/>
            </p:nvSpPr>
            <p:spPr>
              <a:xfrm>
                <a:off x="3118579" y="5339374"/>
                <a:ext cx="594791" cy="622872"/>
              </a:xfrm>
              <a:prstGeom prst="rightBrace">
                <a:avLst>
                  <a:gd name="adj1" fmla="val 0"/>
                  <a:gd name="adj2" fmla="val 73662"/>
                </a:avLst>
              </a:prstGeom>
              <a:ln w="158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600"/>
              </a:p>
            </p:txBody>
          </p:sp>
          <p:sp>
            <p:nvSpPr>
              <p:cNvPr id="17" name="正方形/長方形 16"/>
              <p:cNvSpPr/>
              <p:nvPr/>
            </p:nvSpPr>
            <p:spPr>
              <a:xfrm>
                <a:off x="3634326" y="5481990"/>
                <a:ext cx="1781509" cy="573681"/>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rPr>
                  <a:t>P2 : DELETE</a:t>
                </a:r>
                <a:endParaRPr kumimoji="1" lang="ja-JP" altLang="en-US" sz="1400" dirty="0">
                  <a:solidFill>
                    <a:schemeClr val="tx1"/>
                  </a:solidFill>
                </a:endParaRPr>
              </a:p>
            </p:txBody>
          </p:sp>
        </p:grpSp>
        <p:grpSp>
          <p:nvGrpSpPr>
            <p:cNvPr id="13" name="グループ化 12"/>
            <p:cNvGrpSpPr/>
            <p:nvPr/>
          </p:nvGrpSpPr>
          <p:grpSpPr>
            <a:xfrm>
              <a:off x="3223022" y="4440582"/>
              <a:ext cx="2054959" cy="616035"/>
              <a:chOff x="3116183" y="5364630"/>
              <a:chExt cx="2288470" cy="801183"/>
            </a:xfrm>
          </p:grpSpPr>
          <p:sp>
            <p:nvSpPr>
              <p:cNvPr id="14" name="右中かっこ 13"/>
              <p:cNvSpPr/>
              <p:nvPr/>
            </p:nvSpPr>
            <p:spPr>
              <a:xfrm>
                <a:off x="3116183" y="5463699"/>
                <a:ext cx="594791" cy="702114"/>
              </a:xfrm>
              <a:prstGeom prst="rightBrace">
                <a:avLst>
                  <a:gd name="adj1" fmla="val 0"/>
                  <a:gd name="adj2" fmla="val 31904"/>
                </a:avLst>
              </a:prstGeom>
              <a:ln w="158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600"/>
              </a:p>
            </p:txBody>
          </p:sp>
          <p:sp>
            <p:nvSpPr>
              <p:cNvPr id="15" name="正方形/長方形 14"/>
              <p:cNvSpPr/>
              <p:nvPr/>
            </p:nvSpPr>
            <p:spPr>
              <a:xfrm>
                <a:off x="3623145" y="5364630"/>
                <a:ext cx="1781508" cy="57368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rPr>
                  <a:t>P1 : ADOPT</a:t>
                </a:r>
                <a:endParaRPr kumimoji="1" lang="ja-JP" altLang="en-US" sz="1400" dirty="0">
                  <a:solidFill>
                    <a:schemeClr val="tx1"/>
                  </a:solidFill>
                </a:endParaRPr>
              </a:p>
            </p:txBody>
          </p:sp>
        </p:grpSp>
      </p:grpSp>
      <p:sp>
        <p:nvSpPr>
          <p:cNvPr id="23" name="テキスト ボックス 22"/>
          <p:cNvSpPr txBox="1"/>
          <p:nvPr/>
        </p:nvSpPr>
        <p:spPr>
          <a:xfrm>
            <a:off x="4443483" y="6091797"/>
            <a:ext cx="3153492" cy="369332"/>
          </a:xfrm>
          <a:prstGeom prst="rect">
            <a:avLst/>
          </a:prstGeom>
          <a:noFill/>
        </p:spPr>
        <p:txBody>
          <a:bodyPr wrap="none" rtlCol="0">
            <a:spAutoFit/>
          </a:bodyPr>
          <a:lstStyle/>
          <a:p>
            <a:r>
              <a:rPr kumimoji="1" lang="ja-JP" altLang="en-US" b="1" dirty="0" smtClean="0">
                <a:solidFill>
                  <a:srgbClr val="C00000"/>
                </a:solidFill>
              </a:rPr>
              <a:t>判定結果 </a:t>
            </a:r>
            <a:r>
              <a:rPr kumimoji="1" lang="en-US" altLang="ja-JP" b="1" dirty="0" smtClean="0">
                <a:solidFill>
                  <a:srgbClr val="C00000"/>
                </a:solidFill>
              </a:rPr>
              <a:t>(ADOPT, DELETE)</a:t>
            </a:r>
            <a:endParaRPr kumimoji="1" lang="ja-JP" altLang="en-US" b="1" dirty="0">
              <a:solidFill>
                <a:srgbClr val="C00000"/>
              </a:solidFill>
            </a:endParaRPr>
          </a:p>
        </p:txBody>
      </p:sp>
    </p:spTree>
    <p:extLst>
      <p:ext uri="{BB962C8B-B14F-4D97-AF65-F5344CB8AC3E}">
        <p14:creationId xmlns:p14="http://schemas.microsoft.com/office/powerpoint/2010/main" val="4031612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評価テスト</a:t>
            </a:r>
            <a:endParaRPr kumimoji="1" lang="ja-JP" altLang="en-US" dirty="0"/>
          </a:p>
        </p:txBody>
      </p:sp>
      <p:sp>
        <p:nvSpPr>
          <p:cNvPr id="3" name="コンテンツ プレースホルダー 2"/>
          <p:cNvSpPr>
            <a:spLocks noGrp="1"/>
          </p:cNvSpPr>
          <p:nvPr>
            <p:ph idx="1"/>
          </p:nvPr>
        </p:nvSpPr>
        <p:spPr>
          <a:xfrm>
            <a:off x="257909" y="1655999"/>
            <a:ext cx="8589106" cy="4760431"/>
          </a:xfrm>
        </p:spPr>
        <p:txBody>
          <a:bodyPr/>
          <a:lstStyle/>
          <a:p>
            <a:pPr marL="0" indent="0">
              <a:buNone/>
            </a:pPr>
            <a:r>
              <a:rPr lang="ja-JP" altLang="en-US" dirty="0" smtClean="0"/>
              <a:t>メタ情報によるマージコンフリクトの判定モデルを評価するために，以下のステップでテストを行った．</a:t>
            </a:r>
            <a:endParaRPr lang="en-US" altLang="ja-JP" dirty="0" smtClean="0"/>
          </a:p>
          <a:p>
            <a:pPr marL="300038" lvl="1" indent="0">
              <a:buNone/>
            </a:pPr>
            <a:endParaRPr lang="en-US" altLang="ja-JP" sz="1800" dirty="0" smtClean="0"/>
          </a:p>
          <a:p>
            <a:pPr marL="0" indent="0">
              <a:lnSpc>
                <a:spcPct val="150000"/>
              </a:lnSpc>
              <a:buNone/>
            </a:pPr>
            <a:r>
              <a:rPr lang="en-US" altLang="ja-JP" sz="2200" dirty="0" smtClean="0"/>
              <a:t>STEP1</a:t>
            </a:r>
            <a:r>
              <a:rPr lang="ja-JP" altLang="en-US" sz="2200" dirty="0" smtClean="0"/>
              <a:t>  プロジェクト</a:t>
            </a:r>
            <a:r>
              <a:rPr lang="ja-JP" altLang="en-US" sz="2200" dirty="0"/>
              <a:t>の開発履歴</a:t>
            </a:r>
            <a:r>
              <a:rPr lang="ja-JP" altLang="en-US" sz="2200" dirty="0" smtClean="0"/>
              <a:t>から</a:t>
            </a:r>
            <a:r>
              <a:rPr lang="ja-JP" altLang="en-US" sz="2200" dirty="0"/>
              <a:t>，</a:t>
            </a:r>
            <a:r>
              <a:rPr lang="ja-JP" altLang="en-US" sz="2200" dirty="0" smtClean="0"/>
              <a:t>マージコンフリクト</a:t>
            </a:r>
            <a:r>
              <a:rPr lang="ja-JP" altLang="en-US" sz="2200" dirty="0"/>
              <a:t>を</a:t>
            </a:r>
            <a:r>
              <a:rPr lang="ja-JP" altLang="en-US" sz="2200" dirty="0" smtClean="0"/>
              <a:t>収集</a:t>
            </a:r>
            <a:endParaRPr lang="en-US" altLang="ja-JP" sz="2200" dirty="0" smtClean="0"/>
          </a:p>
          <a:p>
            <a:pPr marL="0" indent="0">
              <a:lnSpc>
                <a:spcPct val="150000"/>
              </a:lnSpc>
              <a:buNone/>
            </a:pPr>
            <a:r>
              <a:rPr lang="en-US" altLang="ja-JP" sz="2200" dirty="0" smtClean="0"/>
              <a:t>STEP2</a:t>
            </a:r>
            <a:r>
              <a:rPr lang="ja-JP" altLang="en-US" sz="2200" dirty="0" smtClean="0"/>
              <a:t>  収集</a:t>
            </a:r>
            <a:r>
              <a:rPr lang="ja-JP" altLang="en-US" sz="2200" dirty="0"/>
              <a:t>したマージコンフリクトを，教師データとテストデータに</a:t>
            </a:r>
            <a:r>
              <a:rPr lang="ja-JP" altLang="en-US" sz="2200" dirty="0" smtClean="0"/>
              <a:t>分割</a:t>
            </a:r>
            <a:endParaRPr lang="ja-JP" altLang="en-US" sz="2200" dirty="0"/>
          </a:p>
          <a:p>
            <a:pPr marL="0" indent="0">
              <a:lnSpc>
                <a:spcPct val="150000"/>
              </a:lnSpc>
              <a:buNone/>
            </a:pPr>
            <a:r>
              <a:rPr lang="en-US" altLang="ja-JP" sz="2200" dirty="0" smtClean="0"/>
              <a:t>STEP3</a:t>
            </a:r>
            <a:r>
              <a:rPr lang="ja-JP" altLang="en-US" sz="2200" dirty="0"/>
              <a:t> </a:t>
            </a:r>
            <a:r>
              <a:rPr lang="ja-JP" altLang="en-US" sz="2200" dirty="0" smtClean="0"/>
              <a:t> 教師</a:t>
            </a:r>
            <a:r>
              <a:rPr lang="ja-JP" altLang="en-US" sz="2200" dirty="0"/>
              <a:t>データから</a:t>
            </a:r>
            <a:r>
              <a:rPr lang="ja-JP" altLang="en-US" sz="2200" dirty="0" smtClean="0"/>
              <a:t>，メタ情報と解消方法を</a:t>
            </a:r>
            <a:r>
              <a:rPr lang="ja-JP" altLang="en-US" sz="2200" dirty="0"/>
              <a:t>抽出し，モデルを</a:t>
            </a:r>
            <a:r>
              <a:rPr lang="ja-JP" altLang="en-US" sz="2200" dirty="0" smtClean="0"/>
              <a:t>作成</a:t>
            </a:r>
            <a:endParaRPr lang="ja-JP" altLang="en-US" sz="2200" dirty="0"/>
          </a:p>
          <a:p>
            <a:pPr marL="0" indent="0">
              <a:lnSpc>
                <a:spcPct val="150000"/>
              </a:lnSpc>
              <a:buNone/>
            </a:pPr>
            <a:r>
              <a:rPr lang="en-US" altLang="ja-JP" sz="2200" dirty="0" smtClean="0"/>
              <a:t>STEP4</a:t>
            </a:r>
            <a:r>
              <a:rPr lang="ja-JP" altLang="en-US" sz="2200" dirty="0"/>
              <a:t> </a:t>
            </a:r>
            <a:r>
              <a:rPr lang="ja-JP" altLang="en-US" sz="2200" dirty="0" smtClean="0"/>
              <a:t> テストデータ</a:t>
            </a:r>
            <a:r>
              <a:rPr lang="ja-JP" altLang="en-US" sz="2200" dirty="0"/>
              <a:t>から，メタ情報を抽出し，モデルに</a:t>
            </a:r>
            <a:r>
              <a:rPr lang="ja-JP" altLang="en-US" sz="2200" dirty="0" smtClean="0"/>
              <a:t>入力</a:t>
            </a:r>
            <a:endParaRPr lang="ja-JP" altLang="en-US" sz="2200" dirty="0"/>
          </a:p>
          <a:p>
            <a:pPr marL="0" indent="0">
              <a:lnSpc>
                <a:spcPct val="150000"/>
              </a:lnSpc>
              <a:buNone/>
            </a:pPr>
            <a:r>
              <a:rPr lang="en-US" altLang="ja-JP" sz="2200" dirty="0" smtClean="0"/>
              <a:t>STEP5</a:t>
            </a:r>
            <a:r>
              <a:rPr lang="ja-JP" altLang="en-US" sz="2200" dirty="0"/>
              <a:t> </a:t>
            </a:r>
            <a:r>
              <a:rPr lang="en-US" altLang="ja-JP" sz="2200" dirty="0" smtClean="0"/>
              <a:t> </a:t>
            </a:r>
            <a:r>
              <a:rPr lang="ja-JP" altLang="en-US" sz="2200" dirty="0" smtClean="0"/>
              <a:t>モデル</a:t>
            </a:r>
            <a:r>
              <a:rPr lang="ja-JP" altLang="en-US" sz="2200" dirty="0"/>
              <a:t>の判定結果と，実際の解消方法が一致するか</a:t>
            </a:r>
            <a:r>
              <a:rPr lang="ja-JP" altLang="en-US" sz="2200" dirty="0" smtClean="0"/>
              <a:t>を調査</a:t>
            </a:r>
            <a:endParaRPr lang="en-US" altLang="ja-JP" sz="22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516188358"/>
      </p:ext>
    </p:extLst>
  </p:cSld>
  <p:clrMapOvr>
    <a:masterClrMapping/>
  </p:clrMapOvr>
  <p:timing>
    <p:tnLst>
      <p:par>
        <p:cTn id="1" dur="indefinite" restart="never" nodeType="tmRoot"/>
      </p:par>
    </p:tnLst>
  </p:timing>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S_seminar.pptx" id="{98C9AD1C-8297-4ADA-967C-07B36B778398}" vid="{418858DF-6927-47E4-8C3B-0B5543360FA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4757</TotalTime>
  <Words>2999</Words>
  <Application>Microsoft Office PowerPoint</Application>
  <PresentationFormat>画面に合わせる (4:3)</PresentationFormat>
  <Paragraphs>482</Paragraphs>
  <Slides>21</Slides>
  <Notes>21</Notes>
  <HiddenSlides>3</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21</vt:i4>
      </vt:variant>
    </vt:vector>
  </HeadingPairs>
  <TitlesOfParts>
    <vt:vector size="27" baseType="lpstr">
      <vt:lpstr>ＭＳ Ｐゴシック</vt:lpstr>
      <vt:lpstr>游ゴシック</vt:lpstr>
      <vt:lpstr>Arial</vt:lpstr>
      <vt:lpstr>Calibri</vt:lpstr>
      <vt:lpstr>Wingdings</vt:lpstr>
      <vt:lpstr>テーマ1</vt:lpstr>
      <vt:lpstr>開発履歴のメタ情報を用いた マージコンフリクトの解消支援手法 </vt:lpstr>
      <vt:lpstr>マージコンフリクト</vt:lpstr>
      <vt:lpstr>マージコンフリクトの解消</vt:lpstr>
      <vt:lpstr>開発履歴のメタ情報</vt:lpstr>
      <vt:lpstr>提案手法：解消方法の判定モデル</vt:lpstr>
      <vt:lpstr>マージコンフリクトが発生したコミットの区別</vt:lpstr>
      <vt:lpstr>モデルのパラメータ</vt:lpstr>
      <vt:lpstr>解消方法の分類</vt:lpstr>
      <vt:lpstr>評価テスト</vt:lpstr>
      <vt:lpstr>テストの対象とするデータセット</vt:lpstr>
      <vt:lpstr>リサーチクエスチョン</vt:lpstr>
      <vt:lpstr>RQ1 : モデルの正答率</vt:lpstr>
      <vt:lpstr>RQ1 : 解消方法の偏り</vt:lpstr>
      <vt:lpstr>RQ1 : 解消方法の偏り</vt:lpstr>
      <vt:lpstr>RQ1のまとめ</vt:lpstr>
      <vt:lpstr>RQ2 : パラメータの重要度</vt:lpstr>
      <vt:lpstr>RQ2 のまとめ</vt:lpstr>
      <vt:lpstr>複数のプロジェクトの混合モデル</vt:lpstr>
      <vt:lpstr>まとめ</vt:lpstr>
      <vt:lpstr>提案手法：解消方法の判定モデル</vt:lpstr>
      <vt:lpstr>RQ1 : 解消方法の偏り</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開発履歴のメタ情報を用いた マージコンフリクトの解消支援手法 </dc:title>
  <dc:creator>s-siraki</dc:creator>
  <cp:lastModifiedBy>Shuya Shiraki</cp:lastModifiedBy>
  <cp:revision>163</cp:revision>
  <cp:lastPrinted>2020-02-12T01:25:19Z</cp:lastPrinted>
  <dcterms:created xsi:type="dcterms:W3CDTF">2020-02-03T05:30:26Z</dcterms:created>
  <dcterms:modified xsi:type="dcterms:W3CDTF">2020-02-12T02:12:46Z</dcterms:modified>
</cp:coreProperties>
</file>