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301" r:id="rId3"/>
    <p:sldId id="302" r:id="rId4"/>
    <p:sldId id="290" r:id="rId5"/>
    <p:sldId id="277" r:id="rId6"/>
    <p:sldId id="309" r:id="rId7"/>
    <p:sldId id="386" r:id="rId8"/>
    <p:sldId id="385" r:id="rId9"/>
    <p:sldId id="336" r:id="rId10"/>
    <p:sldId id="369" r:id="rId11"/>
    <p:sldId id="359" r:id="rId12"/>
    <p:sldId id="341" r:id="rId13"/>
    <p:sldId id="370" r:id="rId14"/>
    <p:sldId id="343" r:id="rId15"/>
    <p:sldId id="355" r:id="rId16"/>
    <p:sldId id="344" r:id="rId17"/>
    <p:sldId id="371" r:id="rId18"/>
    <p:sldId id="356" r:id="rId19"/>
    <p:sldId id="345" r:id="rId20"/>
    <p:sldId id="402" r:id="rId21"/>
    <p:sldId id="360" r:id="rId22"/>
    <p:sldId id="372" r:id="rId23"/>
    <p:sldId id="401" r:id="rId24"/>
  </p:sldIdLst>
  <p:sldSz cx="9144000" cy="6858000" type="screen4x3"/>
  <p:notesSz cx="6805613" cy="9939338"/>
  <p:defaultTextStyle>
    <a:defPPr>
      <a:defRPr lang="ja-JP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6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-numata" initials="s" lastIdx="3" clrIdx="0"/>
  <p:cmAuthor id="2" name="楊　詩語" initials="楊　詩語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F4"/>
    <a:srgbClr val="92D050"/>
    <a:srgbClr val="000000"/>
    <a:srgbClr val="ED7D31"/>
    <a:srgbClr val="F5F7F9"/>
    <a:srgbClr val="90909C"/>
    <a:srgbClr val="CDCDDE"/>
    <a:srgbClr val="E8E8EF"/>
    <a:srgbClr val="DBE8DE"/>
    <a:srgbClr val="DAB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2"/>
    <p:restoredTop sz="13483" autoAdjust="0"/>
  </p:normalViewPr>
  <p:slideViewPr>
    <p:cSldViewPr snapToObjects="1" showGuides="1">
      <p:cViewPr varScale="1">
        <p:scale>
          <a:sx n="13" d="100"/>
          <a:sy n="13" d="100"/>
        </p:scale>
        <p:origin x="3387" y="36"/>
      </p:cViewPr>
      <p:guideLst>
        <p:guide orient="horz" pos="1126"/>
        <p:guide pos="383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9971FC-8375-447F-A32C-B5B13940FE63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8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明朝" panose="02020600040205080304" pitchFamily="18" charset="-128"/>
                <a:cs typeface="+mn-cs"/>
              </a:rPr>
              <a:t>マスタ テキストの書式設定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明朝" panose="02020600040205080304" pitchFamily="18" charset="-128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明朝" panose="02020600040205080304" pitchFamily="18" charset="-128"/>
                <a:cs typeface="+mn-cs"/>
              </a:rPr>
              <a:t>2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明朝" panose="02020600040205080304" pitchFamily="18" charset="-128"/>
                <a:cs typeface="+mn-cs"/>
              </a:rPr>
              <a:t>レベル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明朝" panose="02020600040205080304" pitchFamily="18" charset="-128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明朝" panose="02020600040205080304" pitchFamily="18" charset="-128"/>
                <a:cs typeface="+mn-cs"/>
              </a:rPr>
              <a:t>3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明朝" panose="02020600040205080304" pitchFamily="18" charset="-128"/>
                <a:cs typeface="+mn-cs"/>
              </a:rPr>
              <a:t>レベル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明朝" panose="02020600040205080304" pitchFamily="18" charset="-128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明朝" panose="02020600040205080304" pitchFamily="18" charset="-128"/>
                <a:cs typeface="+mn-cs"/>
              </a:rPr>
              <a:t>4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明朝" panose="02020600040205080304" pitchFamily="18" charset="-128"/>
                <a:cs typeface="+mn-cs"/>
              </a:rPr>
              <a:t>レベル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明朝" panose="02020600040205080304" pitchFamily="18" charset="-128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明朝" panose="02020600040205080304" pitchFamily="18" charset="-128"/>
                <a:cs typeface="+mn-cs"/>
              </a:rPr>
              <a:t>5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明朝" panose="02020600040205080304" pitchFamily="18" charset="-128"/>
                <a:cs typeface="+mn-cs"/>
              </a:rPr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95035-9969-4A33-A6CE-F2FE5862F336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ea typeface="SimSun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</p:spPr>
        <p:txBody>
          <a:bodyPr wrap="square" lIns="91742" tIns="45871" rIns="91742" bIns="45871" anchor="t" anchorCtr="0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ja-JP" b="1" kern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sym typeface="+mn-ea"/>
            </a:endParaRPr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10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</p:spPr>
        <p:txBody>
          <a:bodyPr wrap="square" lIns="91742" tIns="45871" rIns="91742" bIns="45871" anchor="t" anchorCtr="0"/>
          <a:lstStyle/>
          <a:p>
            <a:pPr lvl="0"/>
            <a:endParaRPr lang="ja-JP" altLang="en-US" dirty="0"/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11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</p:spPr>
        <p:txBody>
          <a:bodyPr wrap="square" lIns="91742" tIns="45871" rIns="91742" bIns="45871" anchor="t" anchorCtr="0"/>
          <a:lstStyle/>
          <a:p>
            <a:pPr lvl="0"/>
            <a:endParaRPr kumimoji="1" lang="en-US" altLang="ja-JP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12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</p:spPr>
        <p:txBody>
          <a:bodyPr wrap="square" lIns="91742" tIns="45871" rIns="91742" bIns="45871" anchor="t" anchorCtr="0"/>
          <a:lstStyle/>
          <a:p>
            <a:pPr lvl="0"/>
            <a:endParaRPr lang="en-US" altLang="ja-JP" b="1" dirty="0">
              <a:sym typeface="+mn-ea"/>
            </a:endParaRPr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13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</p:spPr>
        <p:txBody>
          <a:bodyPr wrap="square" lIns="91742" tIns="45871" rIns="91742" bIns="45871" anchor="t" anchorCtr="0"/>
          <a:lstStyle/>
          <a:p>
            <a:pPr lvl="0"/>
            <a:endParaRPr lang="en-US" altLang="ja-JP" b="1" dirty="0"/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14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</p:spPr>
        <p:txBody>
          <a:bodyPr wrap="square" lIns="91742" tIns="45871" rIns="91742" bIns="45871" anchor="t" anchorCtr="0"/>
          <a:lstStyle/>
          <a:p>
            <a:pPr lvl="0"/>
            <a:endParaRPr lang="ja-JP" altLang="en-US" dirty="0"/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15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altLang="zh-CN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</p:spPr>
        <p:txBody>
          <a:bodyPr wrap="square" lIns="91742" tIns="45871" rIns="91742" bIns="45871" anchor="t" anchorCtr="0"/>
          <a:lstStyle/>
          <a:p>
            <a:pPr lvl="0"/>
            <a:endParaRPr lang="ja-JP" altLang="en-US" dirty="0"/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18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</p:spPr>
        <p:txBody>
          <a:bodyPr wrap="square" lIns="91742" tIns="45871" rIns="91742" bIns="45871" anchor="t" anchorCtr="0"/>
          <a:lstStyle/>
          <a:p>
            <a:pPr lvl="0"/>
            <a:endParaRPr lang="ja-JP" altLang="en-US" dirty="0"/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19</a:t>
            </a:fld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85670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ja-JP" dirty="0">
              <a:sym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</p:spPr>
        <p:txBody>
          <a:bodyPr wrap="square" lIns="91742" tIns="45871" rIns="91742" bIns="45871" anchor="t" anchorCtr="0"/>
          <a:lstStyle/>
          <a:p>
            <a:pPr lvl="0"/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20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>
              <a:effectLst/>
              <a:latin typeface="+mn-lt"/>
              <a:ea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>
              <a:effectLst/>
              <a:latin typeface="+mn-lt"/>
              <a:ea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ea typeface="SimSun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srgbClr val="333333"/>
              </a:solidFill>
              <a:effectLst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>
              <a:solidFill>
                <a:srgbClr val="333333"/>
              </a:solidFill>
              <a:effectLst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>
              <a:effectLst/>
              <a:latin typeface="+mn-lt"/>
              <a:ea typeface="+mn-ea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</p:spPr>
        <p:txBody>
          <a:bodyPr wrap="square" lIns="91742" tIns="45871" rIns="91742" bIns="45871" anchor="t" anchorCtr="0"/>
          <a:lstStyle/>
          <a:p>
            <a:pPr lvl="0"/>
            <a:endParaRPr lang="ja-JP" altLang="en-US" dirty="0"/>
          </a:p>
          <a:p>
            <a:pPr lvl="0"/>
            <a:endParaRPr lang="ja-JP" altLang="en-US" dirty="0"/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8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</p:spPr>
        <p:txBody>
          <a:bodyPr wrap="square" lIns="91742" tIns="45871" rIns="91742" bIns="45871" anchor="t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b="1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9</a:t>
            </a:fld>
            <a:endParaRPr lang="en-US" altLang="ja-JP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 descr="横線"/>
          <p:cNvSpPr>
            <a:spLocks noChangeArrowheads="1"/>
          </p:cNvSpPr>
          <p:nvPr/>
        </p:nvSpPr>
        <p:spPr bwMode="auto">
          <a:xfrm>
            <a:off x="6699250" y="908050"/>
            <a:ext cx="2192338" cy="5473700"/>
          </a:xfrm>
          <a:prstGeom prst="rect">
            <a:avLst/>
          </a:prstGeom>
          <a:pattFill prst="ltHorz">
            <a:fgClr>
              <a:schemeClr val="bg2">
                <a:alpha val="50195"/>
              </a:scheme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17500" y="404813"/>
            <a:ext cx="6381750" cy="503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699250" y="404813"/>
            <a:ext cx="2193925" cy="5032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17500" y="901700"/>
            <a:ext cx="8574088" cy="144463"/>
          </a:xfrm>
          <a:prstGeom prst="rect">
            <a:avLst/>
          </a:prstGeom>
          <a:gradFill rotWithShape="1">
            <a:gsLst>
              <a:gs pos="0">
                <a:schemeClr val="bg2">
                  <a:alpha val="39998"/>
                </a:schemeClr>
              </a:gs>
              <a:gs pos="100000">
                <a:schemeClr val="bg1">
                  <a:alpha val="39998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54" name="Line 8"/>
          <p:cNvSpPr/>
          <p:nvPr/>
        </p:nvSpPr>
        <p:spPr>
          <a:xfrm>
            <a:off x="450850" y="3213100"/>
            <a:ext cx="6116638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055" name="Picture 9" descr="sel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5824538"/>
            <a:ext cx="1624012" cy="557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484438" y="5805488"/>
            <a:ext cx="4392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12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Department of Computer Science,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12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Graduate School of Information Science &amp; Technology,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12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Osaka University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39738" y="3201988"/>
            <a:ext cx="4614863" cy="1254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054600" y="3201988"/>
            <a:ext cx="1511300" cy="12541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84225" y="1125538"/>
            <a:ext cx="5781675" cy="1943100"/>
          </a:xfrm>
        </p:spPr>
        <p:txBody>
          <a:bodyPr anchor="b"/>
          <a:lstStyle>
            <a:lvl1pPr>
              <a:defRPr sz="44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84225" y="3357563"/>
            <a:ext cx="5781675" cy="23764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26213"/>
            <a:ext cx="1511300" cy="2873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76D068-9298-4837-86AD-E34E9F2FFF19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87563" y="6526213"/>
            <a:ext cx="4968875" cy="2873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526213"/>
            <a:ext cx="1225550" cy="2873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F5F3B3-13EE-469D-9A24-74551AACBEA7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0B9F4B-3C97-43C0-8B98-8826F0D41CA9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0050" y="115888"/>
            <a:ext cx="2143125" cy="6121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7500" y="115888"/>
            <a:ext cx="6280150" cy="6121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84501C-6FAA-47AA-B6BA-25E57D91A667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7500" y="115888"/>
            <a:ext cx="8574088" cy="86518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1412875"/>
            <a:ext cx="4208463" cy="482441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4713" y="1412875"/>
            <a:ext cx="4208462" cy="482441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F9AC04-AE36-4B34-B216-C92371649EAA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 descr="横線"/>
          <p:cNvSpPr>
            <a:spLocks noChangeArrowheads="1"/>
          </p:cNvSpPr>
          <p:nvPr/>
        </p:nvSpPr>
        <p:spPr bwMode="auto">
          <a:xfrm>
            <a:off x="6699250" y="908050"/>
            <a:ext cx="2192338" cy="5473700"/>
          </a:xfrm>
          <a:prstGeom prst="rect">
            <a:avLst/>
          </a:prstGeom>
          <a:pattFill prst="ltHorz">
            <a:fgClr>
              <a:schemeClr val="bg2">
                <a:alpha val="50195"/>
              </a:scheme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17500" y="404813"/>
            <a:ext cx="6381750" cy="503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699250" y="404813"/>
            <a:ext cx="2193925" cy="5032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17500" y="901700"/>
            <a:ext cx="8574088" cy="144463"/>
          </a:xfrm>
          <a:prstGeom prst="rect">
            <a:avLst/>
          </a:prstGeom>
          <a:gradFill rotWithShape="1">
            <a:gsLst>
              <a:gs pos="0">
                <a:schemeClr val="bg2">
                  <a:alpha val="39998"/>
                </a:schemeClr>
              </a:gs>
              <a:gs pos="100000">
                <a:schemeClr val="bg1">
                  <a:alpha val="39998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54" name="Line 8"/>
          <p:cNvSpPr/>
          <p:nvPr/>
        </p:nvSpPr>
        <p:spPr>
          <a:xfrm>
            <a:off x="450850" y="3213100"/>
            <a:ext cx="6116638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055" name="Picture 9" descr="sel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5824538"/>
            <a:ext cx="1624012" cy="557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484438" y="5805488"/>
            <a:ext cx="4392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12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Department of Computer Science,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12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Graduate School of Information Science &amp; Technology,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12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Osaka University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39738" y="3201988"/>
            <a:ext cx="4614863" cy="1254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054600" y="3201988"/>
            <a:ext cx="1511300" cy="12541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84225" y="1125538"/>
            <a:ext cx="5781675" cy="1943100"/>
          </a:xfrm>
        </p:spPr>
        <p:txBody>
          <a:bodyPr anchor="b"/>
          <a:lstStyle>
            <a:lvl1pPr>
              <a:defRPr sz="44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84225" y="3357563"/>
            <a:ext cx="5781675" cy="23764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26213"/>
            <a:ext cx="1511300" cy="2873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D8C95F-8E71-4F4B-9F78-8B1EC0F305F9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87563" y="6526213"/>
            <a:ext cx="4968875" cy="2873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526213"/>
            <a:ext cx="1225550" cy="2873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F5F3B3-13EE-469D-9A24-74551AACBEA7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2F04F3-C8AD-4C84-9351-D2864B591EC0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5160D1-398A-4CF9-85A7-2D75F2238C90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20846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4713" y="1412875"/>
            <a:ext cx="420846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3ED4F2-EE9A-4565-BC58-C74C02162F58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5CDF00-96CB-4E0D-9D00-DF593373E551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EA2FFE-1CF9-478A-B33A-E26ED25DD5C5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7886-30B6-4F8C-A3B5-4BA6110844F4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F409CA-7CF1-44EF-A0AF-011AB7BCCA27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06E1B6-5DDC-4EEC-AD8A-9A2429AA09BC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FF23D6-0068-4418-8741-1D84DAED2D1D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D7A169-F90C-4EBE-8CD4-9FF40DD4C88D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0050" y="115888"/>
            <a:ext cx="2143125" cy="6121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7500" y="115888"/>
            <a:ext cx="6280150" cy="6121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79132B-8F38-4C39-B933-6F97F7805682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7500" y="115888"/>
            <a:ext cx="8574088" cy="86518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1412875"/>
            <a:ext cx="4208463" cy="482441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4713" y="1412875"/>
            <a:ext cx="4208462" cy="482441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FF4EDD-E2E0-40A3-A303-76B62223F0B3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66E51-BF2A-4271-8DE1-FC1E232F4E6E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20846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4713" y="1412875"/>
            <a:ext cx="420846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E531B-1A4A-4ECC-94AB-1230E9330588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183B94-8C15-4472-9448-287983EECAA3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27F9A2-D67A-40E5-98BA-60DEF600B7D8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407E29-37DC-449F-9BE3-3DC61D4A2B93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50223E-2A31-42A3-9A02-A38497DE4FE4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DC73A2-1744-4971-8DE5-CC5E82978D55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横線"/>
          <p:cNvSpPr>
            <a:spLocks noChangeArrowheads="1"/>
          </p:cNvSpPr>
          <p:nvPr/>
        </p:nvSpPr>
        <p:spPr bwMode="auto">
          <a:xfrm>
            <a:off x="1908175" y="6588125"/>
            <a:ext cx="6551613" cy="274638"/>
          </a:xfrm>
          <a:prstGeom prst="rect">
            <a:avLst/>
          </a:prstGeom>
          <a:pattFill prst="ltHorz">
            <a:fgClr>
              <a:schemeClr val="bg2">
                <a:alpha val="50195"/>
              </a:scheme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7500" y="1052513"/>
            <a:ext cx="6381750" cy="1444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8" name="Rectangle 4" descr="横線"/>
          <p:cNvSpPr>
            <a:spLocks noChangeArrowheads="1"/>
          </p:cNvSpPr>
          <p:nvPr/>
        </p:nvSpPr>
        <p:spPr bwMode="auto">
          <a:xfrm>
            <a:off x="6699250" y="1138238"/>
            <a:ext cx="2192338" cy="274638"/>
          </a:xfrm>
          <a:prstGeom prst="rect">
            <a:avLst/>
          </a:prstGeom>
          <a:pattFill prst="ltHorz">
            <a:fgClr>
              <a:schemeClr val="bg2">
                <a:alpha val="50195"/>
              </a:scheme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699250" y="1052513"/>
            <a:ext cx="2193925" cy="1444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title"/>
          </p:nvPr>
        </p:nvSpPr>
        <p:spPr>
          <a:xfrm>
            <a:off x="317500" y="115888"/>
            <a:ext cx="8574088" cy="8651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31" name="Rectangle 7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569325" cy="48244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pic>
        <p:nvPicPr>
          <p:cNvPr id="1032" name="Picture 8" descr="sel-logo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600" y="6381750"/>
            <a:ext cx="1408113" cy="48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835150" y="6608763"/>
            <a:ext cx="668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10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Department of Computer Science, Graduate School of Information Science &amp; Technology, Osaka University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308725"/>
            <a:ext cx="5616575" cy="287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308725"/>
            <a:ext cx="1414463" cy="287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6ECAA4-BB29-4866-AE33-D93C43A210E4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84950"/>
            <a:ext cx="550863" cy="273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p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横線"/>
          <p:cNvSpPr>
            <a:spLocks noChangeArrowheads="1"/>
          </p:cNvSpPr>
          <p:nvPr/>
        </p:nvSpPr>
        <p:spPr bwMode="auto">
          <a:xfrm>
            <a:off x="1908175" y="6588125"/>
            <a:ext cx="6551613" cy="274638"/>
          </a:xfrm>
          <a:prstGeom prst="rect">
            <a:avLst/>
          </a:prstGeom>
          <a:pattFill prst="ltHorz">
            <a:fgClr>
              <a:schemeClr val="bg2">
                <a:alpha val="50195"/>
              </a:scheme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7500" y="1052513"/>
            <a:ext cx="6381750" cy="1444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8" name="Rectangle 4" descr="横線"/>
          <p:cNvSpPr>
            <a:spLocks noChangeArrowheads="1"/>
          </p:cNvSpPr>
          <p:nvPr/>
        </p:nvSpPr>
        <p:spPr bwMode="auto">
          <a:xfrm>
            <a:off x="6699250" y="1138238"/>
            <a:ext cx="2192338" cy="274638"/>
          </a:xfrm>
          <a:prstGeom prst="rect">
            <a:avLst/>
          </a:prstGeom>
          <a:pattFill prst="ltHorz">
            <a:fgClr>
              <a:schemeClr val="bg2">
                <a:alpha val="50195"/>
              </a:scheme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699250" y="1052513"/>
            <a:ext cx="2193925" cy="1444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title"/>
          </p:nvPr>
        </p:nvSpPr>
        <p:spPr>
          <a:xfrm>
            <a:off x="317500" y="115888"/>
            <a:ext cx="8574088" cy="8651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31" name="Rectangle 7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569325" cy="48244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pic>
        <p:nvPicPr>
          <p:cNvPr id="1032" name="Picture 8" descr="sel-logo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600" y="6381750"/>
            <a:ext cx="1408113" cy="48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835150" y="6608763"/>
            <a:ext cx="668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10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Department of Computer Science, Graduate School of Information Science &amp; Technology, Osaka University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308725"/>
            <a:ext cx="5616575" cy="287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308725"/>
            <a:ext cx="1414463" cy="287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C4C7A3-84E3-46A4-95EB-41A8D9A6CAF5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2022/2/9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84950"/>
            <a:ext cx="550863" cy="273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p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226" y="1367482"/>
            <a:ext cx="5781675" cy="1774184"/>
          </a:xfrm>
        </p:spPr>
        <p:txBody>
          <a:bodyPr anchor="b"/>
          <a:lstStyle/>
          <a:p>
            <a:r>
              <a:rPr lang="en-US" sz="2800" dirty="0"/>
              <a:t>Investigating Impact to Compilability of Python Code Snippets on Stack Overflow due to Python Version Upgrades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sz="2400" dirty="0" err="1"/>
              <a:t>Shiyu</a:t>
            </a:r>
            <a:r>
              <a:rPr lang="en-US" sz="2400" dirty="0"/>
              <a:t> Yang</a:t>
            </a:r>
          </a:p>
          <a:p>
            <a:pPr algn="r"/>
            <a:r>
              <a:rPr lang="en-US" sz="2400" dirty="0"/>
              <a:t>Inoue Lab</a:t>
            </a:r>
          </a:p>
          <a:p>
            <a:pPr algn="r"/>
            <a:r>
              <a:rPr lang="en-US" sz="2400" dirty="0"/>
              <a:t>2022/02/09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AA8D79-A4DA-4011-9078-4F68559B6CB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ja-JP" dirty="0">
                <a:solidFill>
                  <a:schemeClr val="tx1"/>
                </a:solidFill>
                <a:sym typeface="+mn-ea"/>
              </a:rPr>
              <a:t>RQ1: </a:t>
            </a:r>
            <a:r>
              <a:rPr lang="en-US" altLang="ja-JP" sz="4000" noProof="0" dirty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Version</a:t>
            </a:r>
            <a:r>
              <a:rPr lang="en-US" altLang="ja-JP" sz="4000" dirty="0">
                <a:cs typeface="+mn-cs"/>
                <a:sym typeface="+mn-ea"/>
              </a:rPr>
              <a:t> range combination 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412875"/>
            <a:ext cx="5313045" cy="4977765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The combination of available version ranges  in Python 2 and Python 3 can be divided into three categories: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1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Ranges span Python 2 and Python 3：</a:t>
            </a:r>
            <a:r>
              <a:rPr lang="en-US" altLang="ja-JP" sz="1800" noProof="0" dirty="0">
                <a:ln>
                  <a:noFill/>
                </a:ln>
                <a:effectLst/>
                <a:uLnTx/>
                <a:uFillTx/>
                <a:sym typeface="+mn-ea"/>
              </a:rPr>
              <a:t>contains both the range of Python 2 and Python 3, such as </a:t>
            </a:r>
            <a:r>
              <a:rPr lang="en-US" altLang="ja-JP" sz="2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[2.0,3.0-3.3] 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1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Only in Python 2：</a:t>
            </a:r>
            <a:r>
              <a:rPr lang="en-US" altLang="ja-JP" sz="1800" noProof="0" dirty="0">
                <a:ln>
                  <a:noFill/>
                </a:ln>
                <a:effectLst/>
                <a:uLnTx/>
                <a:uFillTx/>
                <a:sym typeface="+mn-ea"/>
              </a:rPr>
              <a:t>Contains only the range of Python 2, not the range of Python 3, like </a:t>
            </a:r>
            <a:r>
              <a:rPr lang="en-US" altLang="ja-JP" sz="2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[2.0, ∅]</a:t>
            </a:r>
            <a:endParaRPr kumimoji="1" lang="en-US" altLang="ja-JP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1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Only in Python 3：</a:t>
            </a:r>
            <a:r>
              <a:rPr lang="en-US" altLang="ja-JP" sz="1800" noProof="0" dirty="0">
                <a:ln>
                  <a:noFill/>
                </a:ln>
                <a:effectLst/>
                <a:uLnTx/>
                <a:uFillTx/>
                <a:sym typeface="+mn-ea"/>
              </a:rPr>
              <a:t>Contains only the range of Python 3, not the range of Python 2, like </a:t>
            </a:r>
            <a:r>
              <a:rPr lang="en-US" altLang="ja-JP" sz="2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[∅, 3.6]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∅: no Python 2 version available or no Python 3 version available</a:t>
            </a: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10</a:t>
            </a:fld>
            <a:endParaRPr lang="en-US" altLang="ja-JP" sz="1000" dirty="0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7449047" y="1427923"/>
          <a:ext cx="1440000" cy="338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Version Range</a:t>
                      </a:r>
                      <a:endParaRPr lang="en-US" alt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3.0-3.3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3.0-3.6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3.1-3.3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3.1-3.6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3.3-3.5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3.3-3.6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3.5-3.6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ja-JP" sz="16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+mn-ea"/>
                        </a:rPr>
                        <a:t>∅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292080" y="6222047"/>
            <a:ext cx="3809365" cy="3371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r>
              <a:rPr kumimoji="1" lang="en-US" altLang="ja-JP" sz="1600" kern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[Range in </a:t>
            </a:r>
            <a:r>
              <a:rPr kumimoji="1" lang="en-US" altLang="ja-JP" sz="1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sym typeface="+mn-ea"/>
              </a:rPr>
              <a:t>Python</a:t>
            </a:r>
            <a:r>
              <a:rPr kumimoji="1" lang="en-US" altLang="ja-JP" sz="1600" kern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 </a:t>
            </a:r>
            <a:r>
              <a:rPr kumimoji="1" lang="en-US" altLang="ja-JP" sz="1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sym typeface="+mn-ea"/>
              </a:rPr>
              <a:t>2</a:t>
            </a:r>
            <a:r>
              <a:rPr kumimoji="1" lang="en-US" altLang="ja-JP" sz="1600" kern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 , Range in </a:t>
            </a:r>
            <a:r>
              <a:rPr kumimoji="1" lang="en-US" altLang="ja-JP" sz="1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sym typeface="+mn-ea"/>
              </a:rPr>
              <a:t>Python</a:t>
            </a:r>
            <a:r>
              <a:rPr kumimoji="1" lang="en-US" altLang="ja-JP" sz="1600" kern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 </a:t>
            </a:r>
            <a:r>
              <a:rPr kumimoji="1" lang="en-US" altLang="ja-JP" sz="1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sym typeface="+mn-ea"/>
              </a:rPr>
              <a:t>3</a:t>
            </a:r>
            <a:r>
              <a:rPr kumimoji="1" lang="en-US" altLang="ja-JP" sz="1600" kern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]</a:t>
            </a:r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5868365" y="1427923"/>
          <a:ext cx="1440160" cy="45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Version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alt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2.0-2.4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2.0-2.5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2.0-2.7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2.2-2.4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2.2-2.7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2.4-2.5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2.4-2.7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2.5-2.7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2.6-2.7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ja-JP" sz="16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+mn-ea"/>
                        </a:rPr>
                        <a:t>∅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6" name="矢印: 右 18"/>
          <p:cNvSpPr/>
          <p:nvPr/>
        </p:nvSpPr>
        <p:spPr>
          <a:xfrm rot="5400000">
            <a:off x="6570445" y="6022945"/>
            <a:ext cx="180000" cy="144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矢印: 右 18"/>
          <p:cNvSpPr/>
          <p:nvPr/>
        </p:nvSpPr>
        <p:spPr>
          <a:xfrm rot="5400000">
            <a:off x="7665047" y="5358077"/>
            <a:ext cx="1008000" cy="144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RQ1:</a:t>
            </a:r>
            <a:r>
              <a:rPr lang="en-US" dirty="0">
                <a:sym typeface="+mn-ea"/>
              </a:rPr>
              <a:t>Result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412875"/>
            <a:ext cx="3354705" cy="286131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ja-JP" altLang="en-US" sz="2000" dirty="0">
                <a:sym typeface="+mn-ea"/>
              </a:rPr>
              <a:t>46 available Python version ranges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altLang="ja-JP" sz="18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Ranges span Python 2 and Python 3： 42%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Only in Python 2： </a:t>
            </a: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40%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Only in Python 3： </a:t>
            </a: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18%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11</a:t>
            </a:fld>
            <a:endParaRPr lang="en-US" altLang="ja-JP" sz="1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85" y="1424940"/>
            <a:ext cx="5219700" cy="33420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160" y="5085715"/>
            <a:ext cx="1080000" cy="114206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04640" y="4543425"/>
            <a:ext cx="4212000" cy="216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316641" y="1700530"/>
            <a:ext cx="503510" cy="278828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17500" y="5085040"/>
            <a:ext cx="76390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en-US" altLang="zh-CN" sz="2400" kern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Code snippets are relatively concentrated in the range of versions containing 2.7 and/or 3.6</a:t>
            </a:r>
            <a:endParaRPr kumimoji="1" lang="en-US" altLang="ja-JP" sz="2400" kern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260" y="4076700"/>
            <a:ext cx="2016532" cy="360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3260" y="3357245"/>
            <a:ext cx="2016532" cy="3600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RQ2: </a:t>
            </a:r>
            <a:r>
              <a:rPr lang="en-US" altLang="ja-JP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Definition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412875"/>
            <a:ext cx="8569325" cy="506222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RQ2: How Stack Overflow users respond to each Python release, and what are the differences between Python 2 and Python 3?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We refer to the Python code snippets that are compilable for a certain Python version after it is released as the code snippets responding to that version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 snippets </a:t>
            </a:r>
            <a:r>
              <a:rPr lang="en-US" altLang="ja-JP" sz="1800" noProof="0" dirty="0">
                <a:ln>
                  <a:noFill/>
                </a:ln>
                <a:effectLst/>
                <a:uLnTx/>
                <a:uFillTx/>
                <a:sym typeface="+mn-ea"/>
              </a:rPr>
              <a:t>responding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 certain Python version need to be compilable for that version,  and uncompilable for the Python versions before that version</a:t>
            </a: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13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12</a:t>
            </a:fld>
            <a:endParaRPr lang="en-US" altLang="ja-JP" sz="1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67360" y="5012690"/>
            <a:ext cx="311213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Code snippets responding to Python 3.1</a:t>
            </a:r>
          </a:p>
        </p:txBody>
      </p:sp>
      <p:sp>
        <p:nvSpPr>
          <p:cNvPr id="58" name="矢印: 右 18"/>
          <p:cNvSpPr/>
          <p:nvPr/>
        </p:nvSpPr>
        <p:spPr>
          <a:xfrm>
            <a:off x="3779520" y="5293995"/>
            <a:ext cx="1373505" cy="14414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030" y="3716655"/>
            <a:ext cx="4335018" cy="29032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グラフ, ヒストグラム&#10;&#10;中程度の精度で自動的に生成された説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12" y="1364011"/>
            <a:ext cx="4680000" cy="2632500"/>
          </a:xfrm>
          <a:prstGeom prst="rect">
            <a:avLst/>
          </a:prstGeom>
        </p:spPr>
      </p:pic>
      <p:pic>
        <p:nvPicPr>
          <p:cNvPr id="11" name="図 10" descr="グラフ&#10;&#10;自動的に生成された説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6" y="3964495"/>
            <a:ext cx="4680000" cy="2632500"/>
          </a:xfrm>
          <a:prstGeom prst="rect">
            <a:avLst/>
          </a:prstGeom>
        </p:spPr>
      </p:pic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RQ2: </a:t>
            </a:r>
            <a:r>
              <a:rPr lang="en-US" dirty="0">
                <a:sym typeface="+mn-ea"/>
              </a:rPr>
              <a:t>Result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49" y="1412875"/>
            <a:ext cx="3664368" cy="482473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Except for 3.1, new versions are released and </a:t>
            </a:r>
            <a:r>
              <a:rPr lang="en-US" altLang="ja-JP" sz="20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get a response shortly afterward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The release of the new version </a:t>
            </a:r>
            <a:r>
              <a:rPr lang="en-US" altLang="ja-JP" sz="20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inhibits</a:t>
            </a: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 the development of the old versions</a:t>
            </a:r>
            <a:endParaRPr lang="en-US" altLang="ja-JP" sz="10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altLang="ja-JP" sz="20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Unable to compare </a:t>
            </a: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response differences between Python 2 and Python 3 releases</a:t>
            </a: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altLang="ja-JP" sz="22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Notably:</a:t>
            </a: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altLang="ja-JP" sz="1800" noProof="0" dirty="0">
                <a:ln>
                  <a:noFill/>
                </a:ln>
                <a:effectLst/>
                <a:uLnTx/>
                <a:uFillTx/>
                <a:sym typeface="+mn-ea"/>
              </a:rPr>
              <a:t>3.6 developed rapidly after getting the response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ja-JP" sz="2000" b="1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13</a:t>
            </a:fld>
            <a:endParaRPr lang="en-US" altLang="ja-JP" sz="1000" dirty="0"/>
          </a:p>
        </p:txBody>
      </p:sp>
      <p:pic>
        <p:nvPicPr>
          <p:cNvPr id="8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169" y="1742599"/>
            <a:ext cx="680085" cy="1788795"/>
          </a:xfrm>
          <a:prstGeom prst="rect">
            <a:avLst/>
          </a:prstGeom>
        </p:spPr>
      </p:pic>
      <p:pic>
        <p:nvPicPr>
          <p:cNvPr id="9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490" y="4292918"/>
            <a:ext cx="651510" cy="176593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923655" y="1412875"/>
            <a:ext cx="720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100%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39655" y="3388132"/>
            <a:ext cx="504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0%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18653" y="3735494"/>
            <a:ext cx="2520000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kumimoji="1" lang="en-US" altLang="ja-JP" sz="1400" dirty="0"/>
              <a:t>Posting date of code snippets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70145" y="6327753"/>
            <a:ext cx="2520000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kumimoji="1" lang="en-US" altLang="ja-JP" sz="1400" dirty="0"/>
              <a:t>Posting date of code snippets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95440" y="4043271"/>
            <a:ext cx="720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100%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08505" y="6000345"/>
            <a:ext cx="504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0%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95363" y="3724305"/>
            <a:ext cx="923290" cy="288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2008/08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744927" y="3735494"/>
            <a:ext cx="923290" cy="288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2019/08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53311" y="6328003"/>
            <a:ext cx="923290" cy="288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2008/08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785255" y="6327753"/>
            <a:ext cx="923290" cy="288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2019/08</a:t>
            </a:r>
            <a:endParaRPr kumimoji="1" lang="ja-JP" altLang="en-US" sz="1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69702" y="605606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…</a:t>
            </a:r>
            <a:endParaRPr kumimoji="1" lang="ja-JP" altLang="en-US" sz="2400" b="1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RQ3: </a:t>
            </a:r>
            <a:r>
              <a:rPr lang="en-US" altLang="ja-JP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Definition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412875"/>
            <a:ext cx="8569325" cy="506222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RQ3: How are Python 2-only compilable Python code snippets and Python 3-only compilable Python code snippets distributed on Stack Overflow?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ja-JP" altLang="en-US" sz="2000" dirty="0">
                <a:sym typeface="+mn-ea"/>
              </a:rPr>
              <a:t>While developers can upgrade to Python 3, code snippets written in Python 2 on Stack Overflow may not be modified by their authors to make them compilable for Python 3</a:t>
            </a:r>
            <a:endParaRPr kumimoji="1" lang="en-US" altLang="ja-JP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We need to find out if Python 2-only compilable Python code snippets on Stack Overflow. If so, compare it to the Python 3-only compilable code snippets and analyze the differences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altLang="ja-JP" sz="16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ja-JP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ja-JP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cs"/>
            </a:endParaRP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14</a:t>
            </a:fld>
            <a:endParaRPr lang="en-US" altLang="ja-JP" sz="10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RQ3: </a:t>
            </a:r>
            <a:r>
              <a:rPr lang="en-US" dirty="0">
                <a:sym typeface="+mn-ea"/>
              </a:rPr>
              <a:t>Result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number of Python 2-only compilable Python code snippets increased year by year starting in 2008, peaked in 2015, and began to decline year by year after that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an </a:t>
            </a: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overall upward trend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Python 3-only compilable Python code snippets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15</a:t>
            </a:fld>
            <a:endParaRPr lang="en-US" altLang="ja-JP" sz="1000" dirty="0"/>
          </a:p>
        </p:txBody>
      </p:sp>
      <p:sp>
        <p:nvSpPr>
          <p:cNvPr id="2" name="文本框 1"/>
          <p:cNvSpPr txBox="1"/>
          <p:nvPr/>
        </p:nvSpPr>
        <p:spPr>
          <a:xfrm>
            <a:off x="323850" y="3068955"/>
            <a:ext cx="29629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en-US" altLang="ja-JP" sz="2000" kern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Among the code snippets investigated by RQ3, the Python 2-only compilable Python code snippets are </a:t>
            </a:r>
            <a:r>
              <a:rPr kumimoji="1" lang="en-US" altLang="ja-JP" sz="2000" b="1" kern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about twice as large as</a:t>
            </a:r>
            <a:r>
              <a:rPr kumimoji="1" lang="en-US" altLang="ja-JP" sz="2000" kern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 the Python 3-only compilable Python code snippets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2852420"/>
            <a:ext cx="5605780" cy="36690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ja-JP" dirty="0"/>
              <a:t>Conclusion</a:t>
            </a:r>
            <a:endParaRPr lang="ja-JP" altLang="en-US" dirty="0"/>
          </a:p>
        </p:txBody>
      </p:sp>
      <p:sp>
        <p:nvSpPr>
          <p:cNvPr id="22531" name="コンテンツ プレースホルダー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want to investigate the impact of Python version upgrades on the compilability of Python code snippets on Stack Overflow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analyzing the compilability of Python code snippets on Stack Overflow for different Python versions, 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found that Python version upgrades had an impact on the compilability of Python code snippets on Stack Overflow, as 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follows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：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About 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40</a:t>
            </a: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% of the code snippets investigated in this study were 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un</a:t>
            </a: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compilable for Python 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The 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release</a:t>
            </a: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 of new Python version </a:t>
            </a:r>
            <a:r>
              <a:rPr lang="en-US" altLang="ja-JP" sz="1800" noProof="0" dirty="0">
                <a:ln>
                  <a:noFill/>
                </a:ln>
                <a:effectLst/>
                <a:uLnTx/>
                <a:uFillTx/>
                <a:sym typeface="+mn-ea"/>
              </a:rPr>
              <a:t>inhibits</a:t>
            </a: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 Stack Overflow users</a:t>
            </a: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’</a:t>
            </a: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 response to older versions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The trend of code snippets responding to newer versions increases over time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4580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16</a:t>
            </a:fld>
            <a:endParaRPr lang="en-US" altLang="ja-JP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ja-JP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Future Work</a:t>
            </a:r>
            <a:endParaRPr lang="ja-JP" altLang="en-US" dirty="0"/>
          </a:p>
        </p:txBody>
      </p:sp>
      <p:sp>
        <p:nvSpPr>
          <p:cNvPr id="22531" name="コンテンツ プレースホルダー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Investigate the reasons for the failure of the code snippets removed in this study that are uncompilable for all Python versions</a:t>
            </a:r>
            <a:endParaRPr lang="en-US" altLang="ja-JP" sz="2400" noProof="0" dirty="0">
              <a:ln>
                <a:noFill/>
              </a:ln>
              <a:effectLst/>
              <a:uLnTx/>
              <a:uFillTx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altLang="ja-JP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Investigate factors that affect the compilability of code snippets on Stack Overflow due to Python version upgrades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0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17</a:t>
            </a:fld>
            <a:endParaRPr lang="en-US" altLang="ja-JP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Q&amp;A</a:t>
            </a:r>
            <a:endParaRPr lang="ja-JP" altLang="en-US" dirty="0"/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18</a:t>
            </a:fld>
            <a:endParaRPr lang="en-US" altLang="ja-JP" sz="1000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3794EE2-609F-449C-BBAE-05601F16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ja-JP" alt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Q&amp;A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412875"/>
            <a:ext cx="7156450" cy="506222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l"/>
              <a:defRPr/>
            </a:pPr>
            <a:r>
              <a:rPr lang="en-US" sz="2800" dirty="0"/>
              <a:t>Python versions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l"/>
              <a:defRPr/>
            </a:pPr>
            <a:r>
              <a:rPr lang="en-US" sz="2400" dirty="0"/>
              <a:t>We removed the results for the versions whose parsing results were identical to the previous version</a:t>
            </a:r>
          </a:p>
          <a:p>
            <a:pPr marR="0" lvl="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l"/>
              <a:defRPr/>
            </a:pPr>
            <a:r>
              <a:rPr lang="en-US" sz="2000" dirty="0"/>
              <a:t>2.1, 2.3, 3.2, 3.4 were elided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l"/>
              <a:defRPr/>
            </a:pPr>
            <a:endParaRPr lang="en-US" sz="18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n"/>
              <a:defRPr/>
            </a:pP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19</a:t>
            </a:fld>
            <a:endParaRPr lang="en-US" altLang="ja-JP" sz="1000" dirty="0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7308850" y="1441450"/>
          <a:ext cx="1395095" cy="5033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50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/>
                        <a:t>Version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v2.0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v2.2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v2.4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v2.5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v2.6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v2.7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v3.0</a:t>
                      </a:r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v3.1</a:t>
                      </a:r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v3.3</a:t>
                      </a:r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v3.5</a:t>
                      </a:r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v3.6</a:t>
                      </a:r>
                    </a:p>
                  </a:txBody>
                  <a:tcPr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8617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6"/>
          <p:cNvPicPr>
            <a:picLocks noChangeAspect="1"/>
          </p:cNvPicPr>
          <p:nvPr/>
        </p:nvPicPr>
        <p:blipFill>
          <a:blip r:embed="rId3"/>
          <a:srcRect b="4772"/>
          <a:stretch>
            <a:fillRect/>
          </a:stretch>
        </p:blipFill>
        <p:spPr>
          <a:xfrm>
            <a:off x="467360" y="3573145"/>
            <a:ext cx="8644890" cy="2499360"/>
          </a:xfrm>
          <a:prstGeom prst="rect">
            <a:avLst/>
          </a:prstGeom>
        </p:spPr>
      </p:pic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ym typeface="+mn-ea"/>
              </a:rPr>
              <a:t>Introduction</a:t>
            </a:r>
            <a:endParaRPr lang="en-US" altLang="ja-JP" sz="2800" dirty="0"/>
          </a:p>
        </p:txBody>
      </p:sp>
      <p:sp>
        <p:nvSpPr>
          <p:cNvPr id="7171" name="コンテンツ プレースホルダー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Stack Overflow</a:t>
            </a:r>
            <a:r>
              <a:rPr lang="en-US" altLang="ja-JP" sz="2800" noProof="0" dirty="0">
                <a:ln>
                  <a:noFill/>
                </a:ln>
                <a:effectLst/>
                <a:uLnTx/>
                <a:uFillTx/>
                <a:sym typeface="+mn-ea"/>
              </a:rPr>
              <a:t> 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ja-JP" sz="2000" dirty="0">
                <a:sym typeface="+mn-ea"/>
              </a:rPr>
              <a:t>One of the most popular Q&amp;A websites for programmers that have accumulated a wealth of code snippets</a:t>
            </a: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ym typeface="+mn-ea"/>
              </a:rPr>
              <a:t>P</a:t>
            </a:r>
            <a:r>
              <a:rPr lang="en-US" altLang="ja-JP" sz="2000" dirty="0">
                <a:sym typeface="+mn-ea"/>
              </a:rPr>
              <a:t>rogrammers are used to looking for answers on </a:t>
            </a: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Stack Overflow</a:t>
            </a:r>
            <a:r>
              <a:rPr lang="en-US" altLang="ja-JP" sz="2000" dirty="0">
                <a:sym typeface="+mn-ea"/>
              </a:rPr>
              <a:t> and reusing code snippets posted on </a:t>
            </a: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Stack Overflow</a:t>
            </a: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 3 is not backward compatible with Python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2</a:t>
            </a:fld>
            <a:endParaRPr lang="en-US" altLang="ja-JP" sz="1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950" y="5661660"/>
            <a:ext cx="65214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/>
              <a:t>[1]</a:t>
            </a:r>
          </a:p>
        </p:txBody>
      </p:sp>
      <p:sp>
        <p:nvSpPr>
          <p:cNvPr id="8" name="テキスト ボックス 85"/>
          <p:cNvSpPr txBox="1"/>
          <p:nvPr/>
        </p:nvSpPr>
        <p:spPr>
          <a:xfrm>
            <a:off x="1907540" y="6292850"/>
            <a:ext cx="6552565" cy="2921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700" dirty="0"/>
              <a:t>[1] B. A. Malloy and J. F. Power, "Quantifying the Transition from Python 2 to 3: An Empirical Study of Python Applications," 2017 ACM/IEEE International Symposium on Empirical Software Engineering and Measurement (ESEM), Nov. 2017, pp. 314-323.</a:t>
            </a:r>
            <a:endParaRPr kumimoji="1" lang="en-US" altLang="ja-JP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Q&amp;A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412875"/>
            <a:ext cx="6259830" cy="506222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l"/>
              <a:defRPr/>
            </a:pPr>
            <a:endParaRPr lang="en-US" sz="18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n"/>
              <a:defRPr/>
            </a:pP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20</a:t>
            </a:fld>
            <a:endParaRPr lang="en-US" altLang="ja-JP" sz="1000" dirty="0"/>
          </a:p>
        </p:txBody>
      </p:sp>
      <p:sp>
        <p:nvSpPr>
          <p:cNvPr id="14341" name="正方形/長方形 2"/>
          <p:cNvSpPr/>
          <p:nvPr/>
        </p:nvSpPr>
        <p:spPr>
          <a:xfrm>
            <a:off x="6835775" y="6168390"/>
            <a:ext cx="2056130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i="1" dirty="0"/>
              <a:t>https://www.python.org/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115695" y="1403985"/>
          <a:ext cx="3681730" cy="4519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5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Release 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v2.0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2000</a:t>
                      </a:r>
                      <a:r>
                        <a:rPr lang="en-US" sz="1800"/>
                        <a:t>.</a:t>
                      </a:r>
                      <a:r>
                        <a:rPr lang="zh-CN" altLang="en-US" sz="1800"/>
                        <a:t>10</a:t>
                      </a:r>
                      <a:r>
                        <a:rPr lang="en-US" altLang="zh-CN" sz="1800"/>
                        <a:t>.</a:t>
                      </a:r>
                      <a:r>
                        <a:rPr lang="zh-CN" altLang="en-US" sz="180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v2.2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2001</a:t>
                      </a:r>
                      <a:r>
                        <a:rPr lang="en-US" altLang="zh-CN" sz="1800"/>
                        <a:t>.</a:t>
                      </a:r>
                      <a:r>
                        <a:rPr lang="zh-CN" altLang="en-US" sz="1800"/>
                        <a:t>12</a:t>
                      </a:r>
                      <a:r>
                        <a:rPr lang="en-US" altLang="zh-CN" sz="1800"/>
                        <a:t>.</a:t>
                      </a:r>
                      <a:r>
                        <a:rPr lang="zh-CN" altLang="en-US" sz="1800"/>
                        <a:t>21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v2.4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2004</a:t>
                      </a:r>
                      <a:r>
                        <a:rPr lang="en-US" altLang="zh-CN" sz="1800"/>
                        <a:t>.</a:t>
                      </a:r>
                      <a:r>
                        <a:rPr lang="zh-CN" altLang="en-US" sz="1800"/>
                        <a:t>11</a:t>
                      </a:r>
                      <a:r>
                        <a:rPr lang="en-US" altLang="zh-CN" sz="1800"/>
                        <a:t>.</a:t>
                      </a:r>
                      <a:r>
                        <a:rPr lang="zh-CN" altLang="en-US" sz="1800"/>
                        <a:t>30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v2.5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2006</a:t>
                      </a:r>
                      <a:r>
                        <a:rPr lang="en-US" altLang="zh-CN" sz="1800"/>
                        <a:t>.09.</a:t>
                      </a:r>
                      <a:r>
                        <a:rPr lang="zh-CN" altLang="en-US" sz="1800"/>
                        <a:t>19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sym typeface="+mn-ea"/>
                        </a:rPr>
                        <a:t>v2.6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</a:rPr>
                        <a:t>2008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zh-CN" altLang="en-US" sz="180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zh-CN" altLang="en-US" sz="18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v2.7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2010</a:t>
                      </a:r>
                      <a:r>
                        <a:rPr lang="en-US" altLang="zh-CN" sz="1800"/>
                        <a:t>.</a:t>
                      </a:r>
                      <a:r>
                        <a:rPr lang="zh-CN" altLang="en-US" sz="1800"/>
                        <a:t>7</a:t>
                      </a:r>
                      <a:r>
                        <a:rPr lang="en-US" altLang="zh-CN" sz="1800"/>
                        <a:t>.</a:t>
                      </a:r>
                      <a:r>
                        <a:rPr lang="zh-CN" altLang="en-US" sz="1800"/>
                        <a:t>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v3.0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2008</a:t>
                      </a:r>
                      <a:r>
                        <a:rPr lang="en-US" altLang="zh-CN" sz="1800"/>
                        <a:t>.</a:t>
                      </a:r>
                      <a:r>
                        <a:rPr lang="zh-CN" altLang="en-US" sz="1800"/>
                        <a:t>12</a:t>
                      </a:r>
                      <a:r>
                        <a:rPr lang="en-US" altLang="zh-CN" sz="1800"/>
                        <a:t>.</a:t>
                      </a:r>
                      <a:r>
                        <a:rPr lang="zh-CN" altLang="en-US" sz="180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v3.1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2009</a:t>
                      </a:r>
                      <a:r>
                        <a:rPr lang="en-US" altLang="zh-CN" sz="1800"/>
                        <a:t>.</a:t>
                      </a:r>
                      <a:r>
                        <a:rPr lang="zh-CN" altLang="en-US" sz="1800"/>
                        <a:t>6</a:t>
                      </a:r>
                      <a:r>
                        <a:rPr lang="en-US" altLang="zh-CN" sz="1800"/>
                        <a:t>.</a:t>
                      </a:r>
                      <a:r>
                        <a:rPr lang="zh-CN" altLang="en-US" sz="1800"/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v3.3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2012</a:t>
                      </a:r>
                      <a:r>
                        <a:rPr lang="en-US" altLang="zh-CN" sz="1800"/>
                        <a:t>.</a:t>
                      </a:r>
                      <a:r>
                        <a:rPr lang="zh-CN" altLang="en-US" sz="1800"/>
                        <a:t>9</a:t>
                      </a:r>
                      <a:r>
                        <a:rPr lang="en-US" altLang="zh-CN" sz="1800"/>
                        <a:t>.</a:t>
                      </a:r>
                      <a:r>
                        <a:rPr lang="zh-CN" altLang="en-US" sz="1800"/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v3.5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2015</a:t>
                      </a:r>
                      <a:r>
                        <a:rPr lang="en-US" altLang="zh-CN" sz="1800"/>
                        <a:t>.</a:t>
                      </a:r>
                      <a:r>
                        <a:rPr lang="zh-CN" altLang="en-US" sz="1800"/>
                        <a:t>9</a:t>
                      </a:r>
                      <a:r>
                        <a:rPr lang="en-US" altLang="zh-CN" sz="1800"/>
                        <a:t>.</a:t>
                      </a:r>
                      <a:r>
                        <a:rPr lang="zh-CN" altLang="en-US" sz="180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v3.6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2016</a:t>
                      </a:r>
                      <a:r>
                        <a:rPr lang="en-US" altLang="zh-CN" sz="1800"/>
                        <a:t>.</a:t>
                      </a:r>
                      <a:r>
                        <a:rPr lang="zh-CN" altLang="en-US" sz="1800"/>
                        <a:t>12</a:t>
                      </a:r>
                      <a:r>
                        <a:rPr lang="en-US" altLang="zh-CN" sz="1800"/>
                        <a:t>.</a:t>
                      </a:r>
                      <a:r>
                        <a:rPr lang="zh-CN" altLang="en-US" sz="1800"/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Q&amp;A</a:t>
            </a:r>
            <a:endParaRPr lang="en-US" altLang="ja-JP" sz="2800" dirty="0"/>
          </a:p>
        </p:txBody>
      </p:sp>
      <p:sp>
        <p:nvSpPr>
          <p:cNvPr id="7171" name="コンテンツ プレースホルダー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n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PyComply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 Compliance Analyzer, testing applications for Python 2 and Python 3 compliance with Python syntax and feature recognition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charset="0"/>
              <a:buChar char="n"/>
              <a:defRPr/>
            </a:pP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Dataflow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sz="1800" dirty="0">
                <a:sym typeface="+mn-ea"/>
              </a:rPr>
              <a:t>Input to PyComply is the Python grammar for the version under study together with a Python program or test case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sz="1800" dirty="0">
                <a:sym typeface="+mn-ea"/>
              </a:rPr>
              <a:t>output from the tool includes the statistical information that we gather for this study or the number of Python 3 features that were recognised by PyComply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21</a:t>
            </a:fld>
            <a:endParaRPr lang="en-US" altLang="ja-JP" sz="10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220" y="4221480"/>
            <a:ext cx="5889625" cy="2190750"/>
          </a:xfrm>
          <a:prstGeom prst="rect">
            <a:avLst/>
          </a:prstGeom>
          <a:ln w="19050">
            <a:noFill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619885" y="6075045"/>
            <a:ext cx="65214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/>
              <a:t>[1]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Q&amp;A</a:t>
            </a:r>
            <a:endParaRPr lang="en-US" altLang="ja-JP" sz="2800" dirty="0"/>
          </a:p>
        </p:txBody>
      </p:sp>
      <p:sp>
        <p:nvSpPr>
          <p:cNvPr id="7171" name="コンテンツ プレースホルダー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n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 snippets on Stack Overflow are short and lack specific Python version features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22</a:t>
            </a:fld>
            <a:endParaRPr lang="en-US" altLang="ja-JP" sz="1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9885" y="6075045"/>
            <a:ext cx="65214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/>
              <a:t>[1]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" y="2708910"/>
            <a:ext cx="8957310" cy="20726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81660" y="3357245"/>
            <a:ext cx="8046085" cy="3025140"/>
            <a:chOff x="623" y="4578"/>
            <a:chExt cx="12671" cy="4764"/>
          </a:xfrm>
        </p:grpSpPr>
        <p:pic>
          <p:nvPicPr>
            <p:cNvPr id="2" name="图片 1" descr="下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" y="7954"/>
              <a:ext cx="3560" cy="1389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1304" y="5416"/>
              <a:ext cx="2415" cy="2345"/>
              <a:chOff x="5953" y="5444"/>
              <a:chExt cx="1588" cy="1398"/>
            </a:xfrm>
          </p:grpSpPr>
          <p:sp>
            <p:nvSpPr>
              <p:cNvPr id="38" name="1 つの角を切り取った四角形 6"/>
              <p:cNvSpPr/>
              <p:nvPr/>
            </p:nvSpPr>
            <p:spPr>
              <a:xfrm>
                <a:off x="5953" y="5444"/>
                <a:ext cx="1588" cy="1398"/>
              </a:xfrm>
              <a:prstGeom prst="snip1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code snippet</a:t>
                </a: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6141" y="6307"/>
                <a:ext cx="1230" cy="468"/>
              </a:xfrm>
              <a:prstGeom prst="rect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Python 2 features</a:t>
                </a:r>
              </a:p>
            </p:txBody>
          </p:sp>
        </p:grpSp>
        <p:sp>
          <p:nvSpPr>
            <p:cNvPr id="9" name="矢印: 右 13"/>
            <p:cNvSpPr/>
            <p:nvPr/>
          </p:nvSpPr>
          <p:spPr>
            <a:xfrm rot="20486674">
              <a:off x="4569" y="5404"/>
              <a:ext cx="2211" cy="215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円/楕円 4"/>
            <p:cNvSpPr/>
            <p:nvPr/>
          </p:nvSpPr>
          <p:spPr>
            <a:xfrm>
              <a:off x="6973" y="4578"/>
              <a:ext cx="1134" cy="113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60" name="テキスト ボックス 10"/>
            <p:cNvSpPr txBox="1"/>
            <p:nvPr/>
          </p:nvSpPr>
          <p:spPr>
            <a:xfrm>
              <a:off x="8381" y="4604"/>
              <a:ext cx="4132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/>
                <a:t>User's project</a:t>
              </a:r>
            </a:p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/>
                <a:t>Python version: 2.x </a:t>
              </a:r>
            </a:p>
          </p:txBody>
        </p:sp>
        <p:pic>
          <p:nvPicPr>
            <p:cNvPr id="18" name="图片 17" descr="31393938393834313b31393939353232383bb9b4d5fdc8b7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530" y="4736"/>
              <a:ext cx="737" cy="737"/>
            </a:xfrm>
            <a:prstGeom prst="rect">
              <a:avLst/>
            </a:prstGeom>
          </p:spPr>
        </p:pic>
        <p:sp>
          <p:nvSpPr>
            <p:cNvPr id="19" name="矢印: 右 13"/>
            <p:cNvSpPr/>
            <p:nvPr/>
          </p:nvSpPr>
          <p:spPr>
            <a:xfrm rot="1166674">
              <a:off x="4565" y="7765"/>
              <a:ext cx="2211" cy="215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円/楕円 20"/>
            <p:cNvSpPr/>
            <p:nvPr/>
          </p:nvSpPr>
          <p:spPr>
            <a:xfrm>
              <a:off x="6973" y="7666"/>
              <a:ext cx="1134" cy="113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8" name="图片 27" descr="31393938393834313b31393939353233313bb2e6b4edcef3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558" y="7921"/>
              <a:ext cx="737" cy="737"/>
            </a:xfrm>
            <a:prstGeom prst="rect">
              <a:avLst/>
            </a:prstGeom>
          </p:spPr>
        </p:pic>
        <p:sp>
          <p:nvSpPr>
            <p:cNvPr id="10248" name="テキスト ボックス 10"/>
            <p:cNvSpPr txBox="1"/>
            <p:nvPr/>
          </p:nvSpPr>
          <p:spPr>
            <a:xfrm>
              <a:off x="4592" y="4831"/>
              <a:ext cx="230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/>
                <a:t>Reuse</a:t>
              </a:r>
            </a:p>
          </p:txBody>
        </p:sp>
        <p:sp>
          <p:nvSpPr>
            <p:cNvPr id="3" name="テキスト ボックス 10"/>
            <p:cNvSpPr txBox="1"/>
            <p:nvPr/>
          </p:nvSpPr>
          <p:spPr>
            <a:xfrm>
              <a:off x="4568" y="7957"/>
              <a:ext cx="230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/>
                <a:t>Reuse</a:t>
              </a:r>
            </a:p>
          </p:txBody>
        </p:sp>
        <p:sp>
          <p:nvSpPr>
            <p:cNvPr id="4" name="テキスト ボックス 10"/>
            <p:cNvSpPr txBox="1"/>
            <p:nvPr/>
          </p:nvSpPr>
          <p:spPr>
            <a:xfrm>
              <a:off x="8381" y="7710"/>
              <a:ext cx="4132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/>
                <a:t>User's project</a:t>
              </a:r>
            </a:p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/>
                <a:t>Python version: 3.x </a:t>
              </a:r>
            </a:p>
          </p:txBody>
        </p:sp>
      </p:grpSp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ja-JP" dirty="0">
                <a:solidFill>
                  <a:schemeClr val="tx1"/>
                </a:solidFill>
                <a:sym typeface="+mn-ea"/>
              </a:rPr>
              <a:t>Problems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4339" name="コンテンツ プレースホルダー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r>
              <a:rPr lang="en-US" altLang="ja-JP" sz="2400" dirty="0"/>
              <a:t>The lack of backward compatibility for Python 3 can cause problems for users who want to reuse Stack Overflow code snippets</a:t>
            </a:r>
          </a:p>
          <a:p>
            <a:pPr lvl="1"/>
            <a:r>
              <a:rPr lang="en-US" altLang="ja-JP" sz="2000" dirty="0">
                <a:sym typeface="+mn-ea"/>
              </a:rPr>
              <a:t>Code snippets written in Python2 may be uncompilable for Python3</a:t>
            </a:r>
          </a:p>
        </p:txBody>
      </p:sp>
      <p:sp>
        <p:nvSpPr>
          <p:cNvPr id="14340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3</a:t>
            </a:fld>
            <a:endParaRPr lang="en-US" altLang="ja-JP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/>
              <a:t>Research Questions</a:t>
            </a:r>
            <a:endParaRPr lang="en-US" altLang="ja-JP" sz="2800" dirty="0"/>
          </a:p>
        </p:txBody>
      </p:sp>
      <p:sp>
        <p:nvSpPr>
          <p:cNvPr id="7171" name="コンテンツ プレースホルダー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Questions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RQ1: What are the available Python version ranges for Python code snippets on Stack Overflow?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RQ2: How Stack Overflow users respond to each Python release, and what are the differences between Python 2 and Python 3?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RQ3: How are Python 2-only compilable Python code snippets and Python 3-only compilable Python code snippets distributed on Stack Overflow?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4</a:t>
            </a:fld>
            <a:endParaRPr lang="en-US" altLang="ja-JP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PyComply[1]</a:t>
            </a:r>
            <a:endParaRPr lang="en-US" altLang="ja-JP" sz="2800" dirty="0"/>
          </a:p>
        </p:txBody>
      </p:sp>
      <p:sp>
        <p:nvSpPr>
          <p:cNvPr id="7171" name="コンテンツ プレースホルダー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n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PyComply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 Compliance Analyzer, testing applications for Python 2 and Python 3 compliance with Python syntax and feature identification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charset="0"/>
              <a:buChar char="n"/>
              <a:defRPr/>
            </a:pP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Dataflow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ym typeface="+mn-ea"/>
              </a:rPr>
              <a:t>In</a:t>
            </a:r>
            <a:r>
              <a:rPr lang="zh-CN" altLang="en-US" sz="2000" dirty="0">
                <a:sym typeface="+mn-ea"/>
              </a:rPr>
              <a:t>put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sz="2000" dirty="0">
                <a:sym typeface="+mn-ea"/>
              </a:rPr>
              <a:t> Python </a:t>
            </a: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code snippets</a:t>
            </a:r>
            <a:endParaRPr sz="2000" dirty="0"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ym typeface="+mn-ea"/>
              </a:rPr>
              <a:t>Out</a:t>
            </a:r>
            <a:r>
              <a:rPr lang="zh-CN" altLang="en-US" sz="2000" dirty="0">
                <a:sym typeface="+mn-ea"/>
              </a:rPr>
              <a:t>put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 compliance results of the code snippets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5</a:t>
            </a:fld>
            <a:endParaRPr lang="en-US" altLang="ja-JP" sz="10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3060065" y="4221480"/>
            <a:ext cx="3290570" cy="1629410"/>
            <a:chOff x="9321" y="7199"/>
            <a:chExt cx="4736" cy="2294"/>
          </a:xfrm>
        </p:grpSpPr>
        <p:grpSp>
          <p:nvGrpSpPr>
            <p:cNvPr id="11" name="グループ化 12"/>
            <p:cNvGrpSpPr/>
            <p:nvPr/>
          </p:nvGrpSpPr>
          <p:grpSpPr>
            <a:xfrm>
              <a:off x="9321" y="7199"/>
              <a:ext cx="4737" cy="2295"/>
              <a:chOff x="4112623" y="3007771"/>
              <a:chExt cx="3390314" cy="1715399"/>
            </a:xfrm>
          </p:grpSpPr>
          <p:sp>
            <p:nvSpPr>
              <p:cNvPr id="12" name="正方形/長方形 16"/>
              <p:cNvSpPr/>
              <p:nvPr/>
            </p:nvSpPr>
            <p:spPr>
              <a:xfrm>
                <a:off x="4112623" y="3007771"/>
                <a:ext cx="3390314" cy="17153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grpSp>
            <p:nvGrpSpPr>
              <p:cNvPr id="13" name="グループ化 17"/>
              <p:cNvGrpSpPr/>
              <p:nvPr/>
            </p:nvGrpSpPr>
            <p:grpSpPr>
              <a:xfrm>
                <a:off x="4218106" y="3103740"/>
                <a:ext cx="3179348" cy="948558"/>
                <a:chOff x="5134658" y="4915107"/>
                <a:chExt cx="3179348" cy="948558"/>
              </a:xfrm>
            </p:grpSpPr>
            <p:sp>
              <p:nvSpPr>
                <p:cNvPr id="14" name="下矢印吹き出し 18"/>
                <p:cNvSpPr/>
                <p:nvPr/>
              </p:nvSpPr>
              <p:spPr>
                <a:xfrm>
                  <a:off x="5134658" y="4915107"/>
                  <a:ext cx="3179348" cy="948558"/>
                </a:xfrm>
                <a:prstGeom prst="downArrowCallou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加算 19"/>
                <p:cNvSpPr/>
                <p:nvPr/>
              </p:nvSpPr>
              <p:spPr>
                <a:xfrm>
                  <a:off x="6657839" y="5084327"/>
                  <a:ext cx="232622" cy="232117"/>
                </a:xfrm>
                <a:prstGeom prst="mathPlus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8" name="矩形 17"/>
            <p:cNvSpPr/>
            <p:nvPr/>
          </p:nvSpPr>
          <p:spPr>
            <a:xfrm>
              <a:off x="10465" y="8802"/>
              <a:ext cx="2608" cy="4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PyComply x.x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9581" y="7554"/>
              <a:ext cx="1939" cy="4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sz="1600">
                  <a:solidFill>
                    <a:schemeClr val="tx1"/>
                  </a:solidFill>
                </a:rPr>
                <a:t>Scanner x.x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2000" y="7553"/>
              <a:ext cx="1794" cy="4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sz="1600">
                  <a:solidFill>
                    <a:schemeClr val="tx1"/>
                  </a:solidFill>
                </a:rPr>
                <a:t>Parser x.x</a:t>
              </a:r>
            </a:p>
          </p:txBody>
        </p:sp>
      </p:grpSp>
      <p:sp>
        <p:nvSpPr>
          <p:cNvPr id="38" name="1 つの角を切り取った四角形 6"/>
          <p:cNvSpPr/>
          <p:nvPr/>
        </p:nvSpPr>
        <p:spPr>
          <a:xfrm>
            <a:off x="776605" y="4312920"/>
            <a:ext cx="1283970" cy="1004570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 snippets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矢印: 右 18"/>
          <p:cNvSpPr/>
          <p:nvPr/>
        </p:nvSpPr>
        <p:spPr>
          <a:xfrm>
            <a:off x="2195830" y="4725670"/>
            <a:ext cx="711835" cy="16700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矢印: 右 18"/>
          <p:cNvSpPr/>
          <p:nvPr/>
        </p:nvSpPr>
        <p:spPr>
          <a:xfrm>
            <a:off x="6516370" y="4664710"/>
            <a:ext cx="711835" cy="16700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50760" y="3989070"/>
            <a:ext cx="1493520" cy="165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dirty="0">
                <a:solidFill>
                  <a:schemeClr val="tx1"/>
                </a:solidFill>
                <a:sym typeface="+mn-ea"/>
              </a:rPr>
              <a:t>compliance result</a:t>
            </a:r>
            <a:r>
              <a:rPr lang="en-US" sz="2000" dirty="0">
                <a:solidFill>
                  <a:schemeClr val="tx1"/>
                </a:solidFill>
                <a:sym typeface="+mn-ea"/>
              </a:rPr>
              <a:t>s</a:t>
            </a:r>
            <a:endParaRPr lang="en-US" altLang="en-US" sz="20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ja-JP" dirty="0">
                <a:solidFill>
                  <a:schemeClr val="tx1"/>
                </a:solidFill>
                <a:sym typeface="+mn-ea"/>
              </a:rPr>
              <a:t>Study Approach(1/2)</a:t>
            </a:r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图片 7" descr="logo_sotorrent"/>
          <p:cNvPicPr>
            <a:picLocks noChangeAspect="1"/>
          </p:cNvPicPr>
          <p:nvPr/>
        </p:nvPicPr>
        <p:blipFill>
          <a:blip r:embed="rId3"/>
          <a:srcRect l="28570" r="30098" b="41323"/>
          <a:stretch>
            <a:fillRect/>
          </a:stretch>
        </p:blipFill>
        <p:spPr>
          <a:xfrm>
            <a:off x="394970" y="1844675"/>
            <a:ext cx="1238885" cy="948690"/>
          </a:xfrm>
          <a:prstGeom prst="rect">
            <a:avLst/>
          </a:prstGeom>
        </p:spPr>
      </p:pic>
      <p:sp>
        <p:nvSpPr>
          <p:cNvPr id="38" name="1 つの角を切り取った四角形 6"/>
          <p:cNvSpPr/>
          <p:nvPr/>
        </p:nvSpPr>
        <p:spPr>
          <a:xfrm>
            <a:off x="4841875" y="1756205"/>
            <a:ext cx="1529715" cy="1397635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buClrTx/>
              <a:buSzTx/>
            </a:pPr>
            <a:r>
              <a:rPr kumimoji="1" lang="en-US" altLang="ja-JP" sz="2000" b="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Formatted Python code snippets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1 つの角を切り取った四角形 6"/>
          <p:cNvSpPr/>
          <p:nvPr/>
        </p:nvSpPr>
        <p:spPr>
          <a:xfrm>
            <a:off x="2627630" y="1761490"/>
            <a:ext cx="1260000" cy="1007745"/>
          </a:xfrm>
          <a:prstGeom prst="snip1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buClrTx/>
              <a:buSzTx/>
            </a:pPr>
            <a:r>
              <a:rPr kumimoji="1" lang="en-US" altLang="ja-JP" sz="2000" b="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Python code snippets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91680" y="1497965"/>
            <a:ext cx="1894205" cy="1661160"/>
            <a:chOff x="7089" y="2451"/>
            <a:chExt cx="1714" cy="2111"/>
          </a:xfrm>
        </p:grpSpPr>
        <p:sp>
          <p:nvSpPr>
            <p:cNvPr id="9" name="矩形 8"/>
            <p:cNvSpPr/>
            <p:nvPr/>
          </p:nvSpPr>
          <p:spPr>
            <a:xfrm>
              <a:off x="7089" y="2451"/>
              <a:ext cx="1714" cy="4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</a:rPr>
                <a:t>PyComply2.0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089" y="3025"/>
              <a:ext cx="1714" cy="4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</a:rPr>
                <a:t>PyComply2.2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089" y="4108"/>
              <a:ext cx="1714" cy="4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</a:rPr>
                <a:t>PyComply3.6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930" y="3585"/>
              <a:ext cx="416" cy="4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b="1"/>
                <a:t>...</a:t>
              </a:r>
            </a:p>
          </p:txBody>
        </p:sp>
      </p:grpSp>
      <p:sp>
        <p:nvSpPr>
          <p:cNvPr id="26" name="矢印: 右 18"/>
          <p:cNvSpPr/>
          <p:nvPr/>
        </p:nvSpPr>
        <p:spPr>
          <a:xfrm>
            <a:off x="1817370" y="2162810"/>
            <a:ext cx="576000" cy="144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矢印: 右 18"/>
          <p:cNvSpPr/>
          <p:nvPr/>
        </p:nvSpPr>
        <p:spPr>
          <a:xfrm>
            <a:off x="4121785" y="2204720"/>
            <a:ext cx="576000" cy="144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矢印: 右 18"/>
          <p:cNvSpPr/>
          <p:nvPr/>
        </p:nvSpPr>
        <p:spPr>
          <a:xfrm>
            <a:off x="6371590" y="2204720"/>
            <a:ext cx="576000" cy="144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5" name="直接箭头连接符 54"/>
          <p:cNvCxnSpPr/>
          <p:nvPr/>
        </p:nvCxnSpPr>
        <p:spPr>
          <a:xfrm>
            <a:off x="2195195" y="2281555"/>
            <a:ext cx="0" cy="576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>
            <a:off x="6713855" y="2306955"/>
            <a:ext cx="0" cy="900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120650" y="2997200"/>
            <a:ext cx="4001135" cy="33229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000" b="1" dirty="0">
                <a:sym typeface="+mn-ea"/>
              </a:rPr>
              <a:t>1.</a:t>
            </a:r>
            <a:r>
              <a:rPr lang="zh-CN" altLang="en-US" sz="2000" b="1" dirty="0">
                <a:sym typeface="+mn-ea"/>
              </a:rPr>
              <a:t>Extracting Python</a:t>
            </a:r>
            <a:r>
              <a:rPr lang="en-US" altLang="zh-CN" sz="2000" b="1" dirty="0">
                <a:sym typeface="+mn-ea"/>
              </a:rPr>
              <a:t> </a:t>
            </a:r>
            <a:r>
              <a:rPr lang="zh-CN" altLang="en-US" sz="2000" b="1" dirty="0">
                <a:sym typeface="+mn-ea"/>
              </a:rPr>
              <a:t>code snippets</a:t>
            </a:r>
            <a:endParaRPr lang="zh-CN" altLang="en-US" sz="1400" b="1" dirty="0"/>
          </a:p>
          <a:p>
            <a:pPr>
              <a:buFont typeface="Arial" panose="020B0604020202020204" pitchFamily="34" charset="0"/>
            </a:pPr>
            <a:r>
              <a:rPr lang="zh-CN" altLang="en-US" sz="1800" b="1" dirty="0">
                <a:solidFill>
                  <a:schemeClr val="accent1"/>
                </a:solidFill>
              </a:rPr>
              <a:t>Data source</a:t>
            </a:r>
            <a:r>
              <a:rPr lang="en-US" altLang="zh-CN" sz="1800" b="1" dirty="0">
                <a:solidFill>
                  <a:schemeClr val="accent1"/>
                </a:solidFill>
                <a:sym typeface="+mn-ea"/>
              </a:rPr>
              <a:t>:</a:t>
            </a:r>
          </a:p>
          <a:p>
            <a:pPr>
              <a:buFont typeface="Arial" panose="020B0604020202020204" pitchFamily="34" charset="0"/>
            </a:pPr>
            <a:r>
              <a:rPr lang="en-US" altLang="ja-JP" sz="1600" dirty="0">
                <a:sym typeface="+mn-ea"/>
              </a:rPr>
              <a:t>SOTorrent, </a:t>
            </a:r>
            <a:r>
              <a:rPr lang="zh-CN" altLang="en-US" sz="1600" dirty="0">
                <a:sym typeface="+mn-ea"/>
              </a:rPr>
              <a:t>an open dataset based on the official Stack Overflow data dump</a:t>
            </a:r>
            <a:endParaRPr lang="en-US" altLang="ja-JP" sz="1600" dirty="0">
              <a:sym typeface="+mn-ea"/>
            </a:endParaRPr>
          </a:p>
          <a:p>
            <a:pPr>
              <a:buFont typeface="Arial" panose="020B0604020202020204" pitchFamily="34" charset="0"/>
            </a:pPr>
            <a:r>
              <a:rPr lang="en-US" altLang="ja-JP" sz="1600" dirty="0">
                <a:sym typeface="+mn-ea"/>
              </a:rPr>
              <a:t>version: SOTorrent20_03</a:t>
            </a:r>
            <a:endParaRPr lang="en-US" altLang="ja-JP" sz="1800" dirty="0">
              <a:sym typeface="+mn-ea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1800" b="1" dirty="0">
                <a:solidFill>
                  <a:schemeClr val="accent1"/>
                </a:solidFill>
              </a:rPr>
              <a:t>Criteria for code snippets</a:t>
            </a:r>
            <a:r>
              <a:rPr lang="en-US" altLang="zh-CN" sz="1800" b="1" dirty="0">
                <a:solidFill>
                  <a:schemeClr val="accent1"/>
                </a:solidFill>
              </a:rPr>
              <a:t>:</a:t>
            </a:r>
          </a:p>
          <a:p>
            <a:pPr marL="285750" lvl="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sz="1600" dirty="0">
                <a:sym typeface="+mn-ea"/>
              </a:rPr>
              <a:t>Code snippets from posts containing the tag "Python"</a:t>
            </a:r>
            <a:endParaRPr lang="en-US" altLang="ja-JP" sz="1600" dirty="0"/>
          </a:p>
          <a:p>
            <a:pPr marL="285750" lvl="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sz="1600" dirty="0">
                <a:sym typeface="+mn-ea"/>
              </a:rPr>
              <a:t>Posting data is up to date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</a:pPr>
            <a:r>
              <a:rPr lang="en-US" altLang="zh-CN" sz="1800" b="1" dirty="0">
                <a:solidFill>
                  <a:schemeClr val="accent1"/>
                </a:solidFill>
              </a:rPr>
              <a:t>Number of code snippets:</a:t>
            </a:r>
            <a:endParaRPr lang="en-US" altLang="zh-CN" sz="1800" b="1" dirty="0"/>
          </a:p>
          <a:p>
            <a:pPr marL="285750" indent="-285750">
              <a:buFont typeface="Arial" panose="020B0604020202020204" pitchFamily="34" charset="0"/>
            </a:pPr>
            <a:r>
              <a:rPr lang="en-US" altLang="ja-JP" sz="2000" b="1" u="sng" dirty="0">
                <a:solidFill>
                  <a:schemeClr val="tx1"/>
                </a:solidFill>
                <a:sym typeface="+mn-ea"/>
              </a:rPr>
              <a:t>2,475,559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2555240" y="1268730"/>
            <a:ext cx="3893820" cy="398780"/>
          </a:xfrm>
          <a:prstGeom prst="rect">
            <a:avLst/>
          </a:prstGeom>
          <a:solidFill>
            <a:srgbClr val="EFEFF4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2000" b="1" dirty="0"/>
              <a:t>2.</a:t>
            </a:r>
            <a:r>
              <a:rPr lang="zh-CN" altLang="en-US" sz="2000" b="1" dirty="0"/>
              <a:t>Handling formatting issues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5361940" y="3356610"/>
            <a:ext cx="3529330" cy="13220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000" b="1">
                <a:sym typeface="+mn-ea"/>
              </a:rPr>
              <a:t>3.</a:t>
            </a:r>
            <a:r>
              <a:rPr lang="zh-CN" altLang="en-US" sz="2000" b="1">
                <a:sym typeface="+mn-ea"/>
              </a:rPr>
              <a:t>Build the PyComply for </a:t>
            </a:r>
            <a:r>
              <a:rPr lang="en-US" altLang="zh-CN" sz="2000" b="1">
                <a:sym typeface="+mn-ea"/>
              </a:rPr>
              <a:t>each</a:t>
            </a:r>
            <a:r>
              <a:rPr lang="zh-CN" altLang="en-US" sz="2000" b="1">
                <a:sym typeface="+mn-ea"/>
              </a:rPr>
              <a:t> Python  version</a:t>
            </a:r>
          </a:p>
          <a:p>
            <a:pPr>
              <a:buFont typeface="Arial" panose="020B0604020202020204" pitchFamily="34" charset="0"/>
            </a:pPr>
            <a:endParaRPr lang="en-US" altLang="zh-CN" sz="2000" b="1"/>
          </a:p>
          <a:p>
            <a:pPr>
              <a:buFont typeface="Arial" panose="020B0604020202020204" pitchFamily="34" charset="0"/>
            </a:pPr>
            <a:r>
              <a:rPr lang="en-US" altLang="zh-CN" sz="2000" b="1">
                <a:sym typeface="+mn-ea"/>
              </a:rPr>
              <a:t>4.</a:t>
            </a:r>
            <a:r>
              <a:rPr lang="zh-CN" altLang="en-US" sz="2000" b="1">
                <a:sym typeface="+mn-ea"/>
              </a:rPr>
              <a:t>PyComply parsing</a:t>
            </a: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4410075" y="1700530"/>
            <a:ext cx="0" cy="540000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6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ja-JP" dirty="0">
                <a:solidFill>
                  <a:schemeClr val="tx1"/>
                </a:solidFill>
                <a:sym typeface="+mn-ea"/>
              </a:rPr>
              <a:t>Study Approach(2/2)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1 つの角を切り取った四角形 6"/>
          <p:cNvSpPr/>
          <p:nvPr/>
        </p:nvSpPr>
        <p:spPr>
          <a:xfrm>
            <a:off x="6948170" y="5157470"/>
            <a:ext cx="1377950" cy="1085215"/>
          </a:xfrm>
          <a:prstGeom prst="snip1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buClrTx/>
              <a:buSzTx/>
            </a:pPr>
            <a:r>
              <a:rPr kumimoji="1" lang="en-US" altLang="ja-JP" sz="2000" b="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Python code snippets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07315" y="2493010"/>
            <a:ext cx="5148000" cy="3815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000" b="1" dirty="0">
                <a:solidFill>
                  <a:schemeClr val="accent1"/>
                </a:solidFill>
                <a:sym typeface="+mn-ea"/>
              </a:rPr>
              <a:t>Failed for all versions</a:t>
            </a:r>
            <a:r>
              <a:rPr lang="en-US" altLang="zh-CN" sz="2000" b="1" dirty="0">
                <a:solidFill>
                  <a:schemeClr val="accent1"/>
                </a:solidFill>
              </a:rPr>
              <a:t>: </a:t>
            </a:r>
          </a:p>
          <a:p>
            <a:pPr>
              <a:buFont typeface="Arial" panose="020B0604020202020204" pitchFamily="34" charset="0"/>
            </a:pPr>
            <a:r>
              <a:rPr lang="en-US" altLang="ja-JP" sz="1800" dirty="0"/>
              <a:t>Code snippets that are not compilable for all Python versions</a:t>
            </a:r>
          </a:p>
          <a:p>
            <a:pPr>
              <a:buFont typeface="Arial" panose="020B0604020202020204" pitchFamily="34" charset="0"/>
            </a:pPr>
            <a:r>
              <a:rPr lang="en-US" altLang="ja-JP" sz="1800" dirty="0">
                <a:sym typeface="+mn-ea"/>
              </a:rPr>
              <a:t>Number: </a:t>
            </a:r>
            <a:r>
              <a:rPr lang="en-US" altLang="ja-JP" sz="1800" kern="0" dirty="0">
                <a:sym typeface="+mn-ea"/>
              </a:rPr>
              <a:t>1,173,905(47%)</a:t>
            </a:r>
            <a:r>
              <a:rPr lang="en-US" altLang="zh-CN" sz="1600" b="1" dirty="0">
                <a:solidFill>
                  <a:schemeClr val="accent1"/>
                </a:solidFill>
              </a:rPr>
              <a:t>	</a:t>
            </a:r>
          </a:p>
          <a:p>
            <a:pPr>
              <a:buFont typeface="Arial" panose="020B0604020202020204" pitchFamily="34" charset="0"/>
            </a:pPr>
            <a:r>
              <a:rPr lang="en-US" altLang="zh-CN" sz="2000" b="1" dirty="0">
                <a:solidFill>
                  <a:schemeClr val="accent1"/>
                </a:solidFill>
                <a:sym typeface="+mn-ea"/>
              </a:rPr>
              <a:t>Passed for all versions:</a:t>
            </a:r>
          </a:p>
          <a:p>
            <a:pPr>
              <a:buFont typeface="Arial" panose="020B0604020202020204" pitchFamily="34" charset="0"/>
            </a:pPr>
            <a:r>
              <a:rPr lang="en-US" altLang="ja-JP" sz="1800" dirty="0">
                <a:sym typeface="+mn-ea"/>
              </a:rPr>
              <a:t>Code snippets that are compilable for all Python versions</a:t>
            </a:r>
          </a:p>
          <a:p>
            <a:pPr>
              <a:buFont typeface="Arial" panose="020B0604020202020204" pitchFamily="34" charset="0"/>
            </a:pPr>
            <a:r>
              <a:rPr lang="en-US" altLang="ja-JP" sz="1800" dirty="0">
                <a:sym typeface="+mn-ea"/>
              </a:rPr>
              <a:t>Number: </a:t>
            </a:r>
            <a:r>
              <a:rPr lang="en-US" altLang="ja-JP" sz="1800" kern="0" dirty="0">
                <a:sym typeface="+mn-ea"/>
              </a:rPr>
              <a:t>993,866(40%)</a:t>
            </a:r>
          </a:p>
          <a:p>
            <a:pPr>
              <a:buFont typeface="Arial" panose="020B0604020202020204" pitchFamily="34" charset="0"/>
            </a:pPr>
            <a:endParaRPr lang="en-US" altLang="zh-CN" sz="1600" b="1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</a:pPr>
            <a:r>
              <a:rPr lang="en-US" altLang="zh-CN" sz="2000" b="1" dirty="0">
                <a:solidFill>
                  <a:schemeClr val="accent1"/>
                </a:solidFill>
                <a:sym typeface="+mn-ea"/>
              </a:rPr>
              <a:t>Only passed for specific versions:</a:t>
            </a:r>
          </a:p>
          <a:p>
            <a:pPr algn="l">
              <a:buClrTx/>
              <a:buSzTx/>
              <a:buFont typeface="Arial" panose="020B0604020202020204" pitchFamily="34" charset="0"/>
            </a:pPr>
            <a:r>
              <a:rPr lang="en-US" altLang="ja-JP" sz="1800" dirty="0"/>
              <a:t>Code snippets that are only compilable for </a:t>
            </a:r>
            <a:r>
              <a:rPr lang="zh-CN" altLang="en-US" sz="2000" dirty="0">
                <a:sym typeface="+mn-ea"/>
              </a:rPr>
              <a:t>certain</a:t>
            </a:r>
            <a:r>
              <a:rPr lang="en-US" altLang="ja-JP" sz="2000" dirty="0"/>
              <a:t> version</a:t>
            </a:r>
            <a:r>
              <a:rPr lang="en-US" altLang="ja-JP" sz="2000" dirty="0">
                <a:sym typeface="+mn-ea"/>
              </a:rPr>
              <a:t>s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</a:pPr>
            <a:r>
              <a:rPr lang="en-US" altLang="ja-JP" sz="1800" dirty="0">
                <a:sym typeface="+mn-ea"/>
              </a:rPr>
              <a:t>Number:</a:t>
            </a:r>
            <a:r>
              <a:rPr lang="en-US" altLang="ja-JP" sz="1600" dirty="0">
                <a:sym typeface="+mn-ea"/>
              </a:rPr>
              <a:t> </a:t>
            </a:r>
            <a:r>
              <a:rPr lang="en-US" altLang="ja-JP" sz="2000" b="1" u="sng" dirty="0">
                <a:solidFill>
                  <a:schemeClr val="tx1"/>
                </a:solidFill>
                <a:sym typeface="+mn-ea"/>
              </a:rPr>
              <a:t>307,788(12%)</a:t>
            </a:r>
          </a:p>
        </p:txBody>
      </p:sp>
      <p:pic>
        <p:nvPicPr>
          <p:cNvPr id="76" name="图片 75" descr="303b32303039333038373b3f8f9c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6645" y="3141345"/>
            <a:ext cx="298450" cy="298450"/>
          </a:xfrm>
          <a:prstGeom prst="rect">
            <a:avLst/>
          </a:prstGeom>
        </p:spPr>
      </p:pic>
      <p:pic>
        <p:nvPicPr>
          <p:cNvPr id="79" name="图片 78" descr="303b32303039333038373b3f8f9c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6010" y="4437380"/>
            <a:ext cx="298450" cy="298450"/>
          </a:xfrm>
          <a:prstGeom prst="rect">
            <a:avLst/>
          </a:prstGeom>
        </p:spPr>
      </p:pic>
      <p:pic>
        <p:nvPicPr>
          <p:cNvPr id="80" name="图片 79" descr="32303036343138353b32303037313631393b96da3f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6320" y="5733415"/>
            <a:ext cx="419735" cy="41973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>
            <a:off x="5255260" y="4496435"/>
            <a:ext cx="2196465" cy="0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05" y="1250315"/>
            <a:ext cx="4635500" cy="10744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436235" y="1341755"/>
            <a:ext cx="3628390" cy="2740660"/>
            <a:chOff x="7978" y="2153"/>
            <a:chExt cx="5714" cy="4316"/>
          </a:xfrm>
        </p:grpSpPr>
        <p:sp>
          <p:nvSpPr>
            <p:cNvPr id="21" name="折角形 20"/>
            <p:cNvSpPr/>
            <p:nvPr/>
          </p:nvSpPr>
          <p:spPr>
            <a:xfrm>
              <a:off x="7978" y="2153"/>
              <a:ext cx="5715" cy="4317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  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673" y="3661"/>
              <a:ext cx="4309" cy="737"/>
            </a:xfrm>
            <a:prstGeom prst="rect">
              <a:avLst/>
            </a:prstGeom>
            <a:ln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sz="2000">
                  <a:solidFill>
                    <a:schemeClr val="tx1"/>
                  </a:solidFill>
                </a:rPr>
                <a:t>Passed for all versions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8673" y="2379"/>
              <a:ext cx="4309" cy="73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sz="2000">
                  <a:solidFill>
                    <a:schemeClr val="tx1"/>
                  </a:solidFill>
                  <a:sym typeface="+mn-ea"/>
                </a:rPr>
                <a:t>Failed</a:t>
              </a:r>
              <a:r>
                <a:rPr lang="en-US" altLang="zh-CN" sz="2000">
                  <a:solidFill>
                    <a:schemeClr val="tx1"/>
                  </a:solidFill>
                </a:rPr>
                <a:t> for all versions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692" y="4946"/>
              <a:ext cx="4290" cy="1134"/>
            </a:xfrm>
            <a:prstGeom prst="rect">
              <a:avLst/>
            </a:prstGeom>
            <a:ln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sz="2000">
                  <a:solidFill>
                    <a:schemeClr val="tx1"/>
                  </a:solidFill>
                </a:rPr>
                <a:t>Only passed for specific versions</a:t>
              </a:r>
            </a:p>
          </p:txBody>
        </p:sp>
        <p:pic>
          <p:nvPicPr>
            <p:cNvPr id="16" name="图片 15" descr="32303036343138353b32303037313631393b96da3f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189" y="5173"/>
              <a:ext cx="661" cy="661"/>
            </a:xfrm>
            <a:prstGeom prst="rect">
              <a:avLst/>
            </a:prstGeom>
          </p:spPr>
        </p:pic>
      </p:grpSp>
      <p:sp>
        <p:nvSpPr>
          <p:cNvPr id="6" name="矢印: 右 18"/>
          <p:cNvSpPr/>
          <p:nvPr/>
        </p:nvSpPr>
        <p:spPr>
          <a:xfrm rot="5400000">
            <a:off x="6889445" y="4329735"/>
            <a:ext cx="1317600" cy="19304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7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RQ1: </a:t>
            </a:r>
            <a:r>
              <a:rPr lang="en-US" altLang="ja-JP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Definition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412875"/>
            <a:ext cx="8569325" cy="506222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RQ1: What are the available Python version ranges for Python code snippets on Stack Overflow?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>
              <a:buFont typeface="Wingdings" panose="05000000000000000000" pitchFamily="2" charset="2"/>
              <a:buChar char="l"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Version range for Python 2 or Python 3: 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the </a:t>
            </a: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available Python version ranges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code snippets within Python 2 and Python 3, respectively</a:t>
            </a:r>
          </a:p>
          <a:p>
            <a:pPr marL="514350" lvl="1" indent="0">
              <a:buClr>
                <a:schemeClr val="accent1"/>
              </a:buClr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>
              <a:buFont typeface="Wingdings" panose="05000000000000000000" pitchFamily="2" charset="2"/>
              <a:buChar char="l"/>
              <a:defRPr/>
            </a:pPr>
            <a:r>
              <a:rPr lang="en-US" altLang="ja-JP" sz="2800" noProof="0" dirty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Version</a:t>
            </a:r>
            <a:r>
              <a:rPr lang="en-US" altLang="ja-JP" sz="2800" dirty="0">
                <a:cs typeface="+mn-cs"/>
                <a:sym typeface="+mn-ea"/>
              </a:rPr>
              <a:t> range combination </a:t>
            </a:r>
            <a:r>
              <a:rPr lang="en-US" altLang="ja-JP" sz="2800" noProof="0" dirty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: 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 the obtained </a:t>
            </a: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available 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version ranges in Python 2 and Python 3 in pairs, and extract the duplicates</a:t>
            </a:r>
            <a:endParaRPr lang="en-US" altLang="ja-JP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cs"/>
            </a:endParaRP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8</a:t>
            </a:fld>
            <a:endParaRPr lang="en-US" altLang="ja-JP" sz="10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ja-JP" sz="3200" dirty="0">
                <a:solidFill>
                  <a:schemeClr val="tx1"/>
                </a:solidFill>
                <a:sym typeface="+mn-ea"/>
              </a:rPr>
              <a:t>RQ1: </a:t>
            </a: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Version range for Python 2 or Python 3</a:t>
            </a:r>
            <a:r>
              <a:rPr kumimoji="1" lang="en-US" altLang="ja-JP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7500" y="1412875"/>
            <a:ext cx="4706620" cy="489966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2000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sym typeface="+mn-ea"/>
              </a:rPr>
              <a:t>Criteria for available Python version ranges</a:t>
            </a:r>
            <a:endParaRPr lang="en-US" altLang="ja-JP" sz="20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1800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sym typeface="+mn-ea"/>
              </a:rPr>
              <a:t>From the oldest python version to the latest python version that the code snippet can pass PyComply parsing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1800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sym typeface="+mn-ea"/>
              </a:rPr>
              <a:t>There can be breaks between available python version </a:t>
            </a:r>
            <a:r>
              <a:rPr lang="en-US" altLang="ja-JP" sz="2000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sym typeface="+mn-ea"/>
              </a:rPr>
              <a:t>ranges</a:t>
            </a:r>
            <a:endParaRPr lang="en-US" altLang="ja-JP" sz="20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2000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sym typeface="+mn-ea"/>
              </a:rPr>
              <a:t>An Example</a:t>
            </a:r>
            <a:endParaRPr lang="en-US" altLang="ja-JP" sz="20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1800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sym typeface="+mn-ea"/>
              </a:rPr>
              <a:t>2.0-2.4</a:t>
            </a:r>
            <a:endParaRPr lang="en-US" altLang="ja-JP" sz="18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1600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sym typeface="+mn-ea"/>
              </a:rPr>
              <a:t>code snippets are compilable for Python 2.0 and Python 2.4</a:t>
            </a:r>
            <a:endParaRPr lang="en-US" altLang="ja-JP" sz="16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1600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sym typeface="+mn-ea"/>
              </a:rPr>
              <a:t>code snippets can exist that are not compilable for Python 2.2</a:t>
            </a:r>
            <a:endParaRPr lang="en-US" altLang="ja-JP" sz="16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altLang="ja-JP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9</a:t>
            </a:fld>
            <a:endParaRPr lang="en-US" altLang="ja-JP" sz="1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190" y="1412875"/>
            <a:ext cx="3900488" cy="282463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795" y="4322445"/>
            <a:ext cx="3251264" cy="217741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ee15a1d-d98e-4e9f-bbd5-f067f5a942fe}"/>
  <p:tag name="TABLE_ENDDRAG_ORIGIN_RECT" val="113*274"/>
  <p:tag name="TABLE_ENDDRAG_RECT" val="592*113*113*2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dbfc65e-173b-4260-8e42-943161b233e3}"/>
  <p:tag name="TABLE_ENDDRAG_ORIGIN_RECT" val="113*350"/>
  <p:tag name="TABLE_ENDDRAG_RECT" val="467*111*113*3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2dffb07-3096-4e87-bf8d-f172116f8f07}"/>
  <p:tag name="TABLE_ENDDRAG_ORIGIN_RECT" val="109*383"/>
  <p:tag name="TABLE_ENDDRAG_RECT" val="572*122*109*3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2dffb07-3096-4e87-bf8d-f172116f8f07}"/>
  <p:tag name="TABLE_ENDDRAG_ORIGIN_RECT" val="289*297"/>
  <p:tag name="TABLE_ENDDRAG_RECT" val="87*110*289*297"/>
</p:tagLst>
</file>

<file path=ppt/theme/theme1.xml><?xml version="1.0" encoding="utf-8"?>
<a:theme xmlns:a="http://schemas.openxmlformats.org/drawingml/2006/main" name="Sel-BlueMonday">
  <a:themeElements>
    <a:clrScheme name="Sel-BlueMonda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3399"/>
      </a:accent1>
      <a:accent2>
        <a:srgbClr val="3366CC"/>
      </a:accent2>
      <a:accent3>
        <a:srgbClr val="FFFFFF"/>
      </a:accent3>
      <a:accent4>
        <a:srgbClr val="000000"/>
      </a:accent4>
      <a:accent5>
        <a:srgbClr val="ADADCA"/>
      </a:accent5>
      <a:accent6>
        <a:srgbClr val="2D5CB9"/>
      </a:accent6>
      <a:hlink>
        <a:srgbClr val="6699FF"/>
      </a:hlink>
      <a:folHlink>
        <a:srgbClr val="000066"/>
      </a:folHlink>
    </a:clrScheme>
    <a:fontScheme name="Sel-BlueMonday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l-BlueMond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3399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2D5CB9"/>
        </a:accent6>
        <a:hlink>
          <a:srgbClr val="6699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-BlueMonday 2">
        <a:dk1>
          <a:srgbClr val="000000"/>
        </a:dk1>
        <a:lt1>
          <a:srgbClr val="F6F1E6"/>
        </a:lt1>
        <a:dk2>
          <a:srgbClr val="800000"/>
        </a:dk2>
        <a:lt2>
          <a:srgbClr val="825018"/>
        </a:lt2>
        <a:accent1>
          <a:srgbClr val="AD1F1F"/>
        </a:accent1>
        <a:accent2>
          <a:srgbClr val="CC0000"/>
        </a:accent2>
        <a:accent3>
          <a:srgbClr val="FAF7F0"/>
        </a:accent3>
        <a:accent4>
          <a:srgbClr val="000000"/>
        </a:accent4>
        <a:accent5>
          <a:srgbClr val="D3ABAB"/>
        </a:accent5>
        <a:accent6>
          <a:srgbClr val="B90000"/>
        </a:accent6>
        <a:hlink>
          <a:srgbClr val="ED7A33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-BlueMonday 3">
        <a:dk1>
          <a:srgbClr val="808080"/>
        </a:dk1>
        <a:lt1>
          <a:srgbClr val="DDDDDD"/>
        </a:lt1>
        <a:dk2>
          <a:srgbClr val="080808"/>
        </a:dk2>
        <a:lt2>
          <a:srgbClr val="DDDDDD"/>
        </a:lt2>
        <a:accent1>
          <a:srgbClr val="333399"/>
        </a:accent1>
        <a:accent2>
          <a:srgbClr val="3366CC"/>
        </a:accent2>
        <a:accent3>
          <a:srgbClr val="AAAAAA"/>
        </a:accent3>
        <a:accent4>
          <a:srgbClr val="BDBDBD"/>
        </a:accent4>
        <a:accent5>
          <a:srgbClr val="ADADCA"/>
        </a:accent5>
        <a:accent6>
          <a:srgbClr val="2D5CB9"/>
        </a:accent6>
        <a:hlink>
          <a:srgbClr val="A7A9FB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-BlueMonday 4">
        <a:dk1>
          <a:srgbClr val="000000"/>
        </a:dk1>
        <a:lt1>
          <a:srgbClr val="FFFFFF"/>
        </a:lt1>
        <a:dk2>
          <a:srgbClr val="056400"/>
        </a:dk2>
        <a:lt2>
          <a:srgbClr val="94C8C3"/>
        </a:lt2>
        <a:accent1>
          <a:srgbClr val="4FB616"/>
        </a:accent1>
        <a:accent2>
          <a:srgbClr val="87E044"/>
        </a:accent2>
        <a:accent3>
          <a:srgbClr val="FFFFFF"/>
        </a:accent3>
        <a:accent4>
          <a:srgbClr val="000000"/>
        </a:accent4>
        <a:accent5>
          <a:srgbClr val="B2D7AB"/>
        </a:accent5>
        <a:accent6>
          <a:srgbClr val="7ACB3D"/>
        </a:accent6>
        <a:hlink>
          <a:srgbClr val="D6E739"/>
        </a:hlink>
        <a:folHlink>
          <a:srgbClr val="06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el-BlueMonday">
  <a:themeElements>
    <a:clrScheme name="Sel-BlueMonda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3399"/>
      </a:accent1>
      <a:accent2>
        <a:srgbClr val="3366CC"/>
      </a:accent2>
      <a:accent3>
        <a:srgbClr val="FFFFFF"/>
      </a:accent3>
      <a:accent4>
        <a:srgbClr val="000000"/>
      </a:accent4>
      <a:accent5>
        <a:srgbClr val="ADADCA"/>
      </a:accent5>
      <a:accent6>
        <a:srgbClr val="2D5CB9"/>
      </a:accent6>
      <a:hlink>
        <a:srgbClr val="6699FF"/>
      </a:hlink>
      <a:folHlink>
        <a:srgbClr val="000066"/>
      </a:folHlink>
    </a:clrScheme>
    <a:fontScheme name="Sel-BlueMonday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l-BlueMond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3399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2D5CB9"/>
        </a:accent6>
        <a:hlink>
          <a:srgbClr val="6699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-BlueMonday 2">
        <a:dk1>
          <a:srgbClr val="000000"/>
        </a:dk1>
        <a:lt1>
          <a:srgbClr val="F6F1E6"/>
        </a:lt1>
        <a:dk2>
          <a:srgbClr val="800000"/>
        </a:dk2>
        <a:lt2>
          <a:srgbClr val="825018"/>
        </a:lt2>
        <a:accent1>
          <a:srgbClr val="AD1F1F"/>
        </a:accent1>
        <a:accent2>
          <a:srgbClr val="CC0000"/>
        </a:accent2>
        <a:accent3>
          <a:srgbClr val="FAF7F0"/>
        </a:accent3>
        <a:accent4>
          <a:srgbClr val="000000"/>
        </a:accent4>
        <a:accent5>
          <a:srgbClr val="D3ABAB"/>
        </a:accent5>
        <a:accent6>
          <a:srgbClr val="B90000"/>
        </a:accent6>
        <a:hlink>
          <a:srgbClr val="ED7A33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-BlueMonday 3">
        <a:dk1>
          <a:srgbClr val="808080"/>
        </a:dk1>
        <a:lt1>
          <a:srgbClr val="DDDDDD"/>
        </a:lt1>
        <a:dk2>
          <a:srgbClr val="080808"/>
        </a:dk2>
        <a:lt2>
          <a:srgbClr val="DDDDDD"/>
        </a:lt2>
        <a:accent1>
          <a:srgbClr val="333399"/>
        </a:accent1>
        <a:accent2>
          <a:srgbClr val="3366CC"/>
        </a:accent2>
        <a:accent3>
          <a:srgbClr val="AAAAAA"/>
        </a:accent3>
        <a:accent4>
          <a:srgbClr val="BDBDBD"/>
        </a:accent4>
        <a:accent5>
          <a:srgbClr val="ADADCA"/>
        </a:accent5>
        <a:accent6>
          <a:srgbClr val="2D5CB9"/>
        </a:accent6>
        <a:hlink>
          <a:srgbClr val="A7A9FB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-BlueMonday 4">
        <a:dk1>
          <a:srgbClr val="000000"/>
        </a:dk1>
        <a:lt1>
          <a:srgbClr val="FFFFFF"/>
        </a:lt1>
        <a:dk2>
          <a:srgbClr val="056400"/>
        </a:dk2>
        <a:lt2>
          <a:srgbClr val="94C8C3"/>
        </a:lt2>
        <a:accent1>
          <a:srgbClr val="4FB616"/>
        </a:accent1>
        <a:accent2>
          <a:srgbClr val="87E044"/>
        </a:accent2>
        <a:accent3>
          <a:srgbClr val="FFFFFF"/>
        </a:accent3>
        <a:accent4>
          <a:srgbClr val="000000"/>
        </a:accent4>
        <a:accent5>
          <a:srgbClr val="B2D7AB"/>
        </a:accent5>
        <a:accent6>
          <a:srgbClr val="7ACB3D"/>
        </a:accent6>
        <a:hlink>
          <a:srgbClr val="D6E739"/>
        </a:hlink>
        <a:folHlink>
          <a:srgbClr val="06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Sel-BlueMonday</Template>
  <TotalTime>315</TotalTime>
  <Words>1527</Words>
  <Application>Microsoft Office PowerPoint</Application>
  <PresentationFormat>画面に合わせる (4:3)</PresentationFormat>
  <Paragraphs>277</Paragraphs>
  <Slides>22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Sel-BlueMonday</vt:lpstr>
      <vt:lpstr>1_Sel-BlueMonday</vt:lpstr>
      <vt:lpstr>Investigating Impact to Compilability of Python Code Snippets on Stack Overflow due to Python Version Upgrades</vt:lpstr>
      <vt:lpstr>Introduction</vt:lpstr>
      <vt:lpstr>Problems</vt:lpstr>
      <vt:lpstr>Research Questions</vt:lpstr>
      <vt:lpstr>PyComply[1]</vt:lpstr>
      <vt:lpstr>Study Approach(1/2)</vt:lpstr>
      <vt:lpstr>Study Approach(2/2)</vt:lpstr>
      <vt:lpstr>RQ1: Definition</vt:lpstr>
      <vt:lpstr>RQ1: Version range for Python 2 or Python 3 </vt:lpstr>
      <vt:lpstr>RQ1: Version range combination </vt:lpstr>
      <vt:lpstr>RQ1:Result</vt:lpstr>
      <vt:lpstr>RQ2: Definition</vt:lpstr>
      <vt:lpstr>RQ2: Result</vt:lpstr>
      <vt:lpstr>RQ3: Definition</vt:lpstr>
      <vt:lpstr>RQ3: Result</vt:lpstr>
      <vt:lpstr>Conclusion</vt:lpstr>
      <vt:lpstr>Future Work</vt:lpstr>
      <vt:lpstr>Q&amp;A</vt:lpstr>
      <vt:lpstr>Q&amp;A</vt:lpstr>
      <vt:lpstr>Q&amp;A</vt:lpstr>
      <vt:lpstr>Q&amp;A</vt:lpstr>
      <vt:lpstr>Q&amp;A</vt:lpstr>
    </vt:vector>
  </TitlesOfParts>
  <Company>大阪大学　大学院情報科学研究科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ソースコードの類似性分析に基づく ソフトウェア保守支援に関する研究</dc:title>
  <dc:creator>大阪大学　大学院情報科学研究科</dc:creator>
  <cp:lastModifiedBy>yang shiyu</cp:lastModifiedBy>
  <cp:revision>1217</cp:revision>
  <cp:lastPrinted>2014-12-25T00:29:00Z</cp:lastPrinted>
  <dcterms:created xsi:type="dcterms:W3CDTF">2008-12-18T20:20:00Z</dcterms:created>
  <dcterms:modified xsi:type="dcterms:W3CDTF">2022-02-09T03:14:44Z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410A1A173D35474DBA1FCA536849CEDC</vt:lpwstr>
  </property>
  <property fmtid="{D5CDD505-2E9C-101B-9397-08002B2CF9AE}" pid="3" name="KSOProductBuildVer">
    <vt:lpwstr>2052-11.1.0.10723</vt:lpwstr>
  </property>
</Properties>
</file>