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3" r:id="rId3"/>
    <p:sldId id="314" r:id="rId4"/>
    <p:sldId id="279" r:id="rId5"/>
    <p:sldId id="315" r:id="rId6"/>
    <p:sldId id="305" r:id="rId7"/>
    <p:sldId id="316" r:id="rId8"/>
    <p:sldId id="341" r:id="rId9"/>
    <p:sldId id="339" r:id="rId10"/>
    <p:sldId id="340" r:id="rId11"/>
    <p:sldId id="326" r:id="rId12"/>
    <p:sldId id="327" r:id="rId13"/>
    <p:sldId id="303" r:id="rId14"/>
    <p:sldId id="295" r:id="rId15"/>
    <p:sldId id="319" r:id="rId16"/>
    <p:sldId id="320" r:id="rId17"/>
    <p:sldId id="332" r:id="rId18"/>
    <p:sldId id="336" r:id="rId19"/>
    <p:sldId id="337" r:id="rId20"/>
    <p:sldId id="299" r:id="rId21"/>
  </p:sldIdLst>
  <p:sldSz cx="9144000" cy="6858000" type="screen4x3"/>
  <p:notesSz cx="9939338" cy="68072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828"/>
    <a:srgbClr val="0070C0"/>
    <a:srgbClr val="000000"/>
    <a:srgbClr val="1111FF"/>
    <a:srgbClr val="BF0040"/>
    <a:srgbClr val="00B3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4893" autoAdjust="0"/>
  </p:normalViewPr>
  <p:slideViewPr>
    <p:cSldViewPr snapToGrid="0">
      <p:cViewPr varScale="1">
        <p:scale>
          <a:sx n="75" d="100"/>
          <a:sy n="75" d="100"/>
        </p:scale>
        <p:origin x="160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547C6-89AC-4C70-8F7F-DEB558DC217E}" type="datetimeFigureOut">
              <a:rPr kumimoji="1" lang="ja-JP" altLang="en-US" smtClean="0"/>
              <a:t>2022/2/8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178EC3-FF0B-405B-8A74-6C531A01C8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7441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56E8E-151E-469D-9CCC-26E8697AABA7}" type="datetimeFigureOut">
              <a:rPr kumimoji="1" lang="ja-JP" altLang="en-US" smtClean="0"/>
              <a:t>2022/2/8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7DBAB-9892-4E08-9876-61FC0EAEF0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11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057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5289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3213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2350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254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8353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F46CF-F03C-4B35-82BE-252A452E2E6A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4035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F46CF-F03C-4B35-82BE-252A452E2E6A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7633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914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3781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008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5532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21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8546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6497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6F46CF-F03C-4B35-82BE-252A452E2E6A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088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790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46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432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D7DBAB-9892-4E08-9876-61FC0EAEF01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761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2385" y="1483200"/>
            <a:ext cx="7979229" cy="1470025"/>
          </a:xfrm>
        </p:spPr>
        <p:txBody>
          <a:bodyPr/>
          <a:lstStyle/>
          <a:p>
            <a:r>
              <a:rPr kumimoji="1" lang="ja-JP" altLang="en-US" sz="4000" dirty="0" smtClean="0"/>
              <a:t>ソースコードのグラフ表現を利用した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lang="ja-JP" altLang="en-US" sz="4000" dirty="0" smtClean="0"/>
              <a:t>深層</a:t>
            </a:r>
            <a:r>
              <a:rPr lang="ja-JP" altLang="en-US" sz="4000" dirty="0"/>
              <a:t>学習</a:t>
            </a:r>
            <a:r>
              <a:rPr lang="ja-JP" altLang="en-US" sz="4000" dirty="0" smtClean="0"/>
              <a:t>による開発者の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コーディング能力の評価</a:t>
            </a:r>
            <a:r>
              <a:rPr lang="ja-JP" altLang="en-US" sz="4000" dirty="0"/>
              <a:t>手法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井上研究室  松井 智寛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368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3"/>
          <a:srcRect b="69825"/>
          <a:stretch/>
        </p:blipFill>
        <p:spPr>
          <a:xfrm>
            <a:off x="457200" y="2904016"/>
            <a:ext cx="2715262" cy="310486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グラフへの変換 </a:t>
            </a:r>
            <a:r>
              <a:rPr lang="en-US" altLang="ja-JP" dirty="0" smtClean="0"/>
              <a:t>4</a:t>
            </a:r>
            <a:r>
              <a:rPr kumimoji="1" lang="en-US" altLang="ja-JP" dirty="0" smtClean="0"/>
              <a:t>/6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kumimoji="1" lang="ja-JP" altLang="en-US" dirty="0" smtClean="0"/>
              <a:t>冗長</a:t>
            </a:r>
            <a:r>
              <a:rPr kumimoji="1" lang="ja-JP" altLang="en-US" dirty="0"/>
              <a:t>なノードを削除</a:t>
            </a:r>
            <a:r>
              <a:rPr kumimoji="1" lang="ja-JP" altLang="en-US" dirty="0" smtClean="0"/>
              <a:t>する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1456" y="2471021"/>
            <a:ext cx="2288814" cy="4126629"/>
          </a:xfrm>
          <a:prstGeom prst="rect">
            <a:avLst/>
          </a:prstGeom>
        </p:spPr>
      </p:pic>
      <p:sp>
        <p:nvSpPr>
          <p:cNvPr id="8" name="右矢印 7"/>
          <p:cNvSpPr/>
          <p:nvPr/>
        </p:nvSpPr>
        <p:spPr>
          <a:xfrm>
            <a:off x="1932164" y="2898700"/>
            <a:ext cx="530942" cy="334297"/>
          </a:xfrm>
          <a:prstGeom prst="rightArrow">
            <a:avLst/>
          </a:prstGeom>
          <a:solidFill>
            <a:srgbClr val="92D050"/>
          </a:solidFill>
          <a:ln w="25400" cap="flat" cmpd="sng" algn="ctr">
            <a:solidFill>
              <a:srgbClr val="2D2D8A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40798" y="249753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ANTLR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5709073" y="2899794"/>
            <a:ext cx="530942" cy="334297"/>
          </a:xfrm>
          <a:prstGeom prst="rightArrow">
            <a:avLst/>
          </a:prstGeom>
          <a:solidFill>
            <a:srgbClr val="92D050"/>
          </a:solidFill>
          <a:ln w="25400" cap="flat" cmpd="sng" algn="ctr">
            <a:solidFill>
              <a:srgbClr val="2D2D8A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356081" y="2497537"/>
            <a:ext cx="1194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ノード削除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0303" y="2477774"/>
            <a:ext cx="2003178" cy="58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グラフへの変換 </a:t>
            </a:r>
            <a:r>
              <a:rPr lang="en-US" altLang="ja-JP" dirty="0" smtClean="0"/>
              <a:t>5</a:t>
            </a:r>
            <a:r>
              <a:rPr kumimoji="1" lang="en-US" altLang="ja-JP" dirty="0" smtClean="0"/>
              <a:t>/6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6"/>
            </a:pPr>
            <a:r>
              <a:rPr kumimoji="1" lang="en-US" altLang="ja-JP" sz="2800" dirty="0" smtClean="0"/>
              <a:t>Understand[8]</a:t>
            </a:r>
            <a:r>
              <a:rPr kumimoji="1" lang="ja-JP" altLang="en-US" sz="2800" dirty="0" smtClean="0"/>
              <a:t>から得られる変数情報を利用して</a:t>
            </a:r>
            <a:r>
              <a:rPr kumimoji="1" lang="en-US" altLang="ja-JP" sz="2800" dirty="0" err="1" smtClean="0"/>
              <a:t>LastLexicalUse</a:t>
            </a:r>
            <a:r>
              <a:rPr kumimoji="1" lang="ja-JP" altLang="en-US" sz="2800" dirty="0" smtClean="0"/>
              <a:t>エッジを追加する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41284" y="6297568"/>
            <a:ext cx="69207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[</a:t>
            </a:r>
            <a:r>
              <a:rPr lang="en-US" altLang="ja-JP" sz="900" dirty="0"/>
              <a:t>8</a:t>
            </a:r>
            <a:r>
              <a:rPr lang="en-US" altLang="ja-JP" sz="900" dirty="0" smtClean="0"/>
              <a:t>] </a:t>
            </a:r>
            <a:r>
              <a:rPr lang="en-US" altLang="ja-JP" sz="900" dirty="0"/>
              <a:t>https://www.techmatrix.co.jp/product/understand</a:t>
            </a:r>
            <a:r>
              <a:rPr lang="en-US" altLang="ja-JP" sz="900" dirty="0" smtClean="0"/>
              <a:t>/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6624790" y="501147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Child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624790" y="5465090"/>
            <a:ext cx="1274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err="1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NextToken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cxnSp>
        <p:nvCxnSpPr>
          <p:cNvPr id="45" name="直線コネクタ 44"/>
          <p:cNvCxnSpPr/>
          <p:nvPr/>
        </p:nvCxnSpPr>
        <p:spPr>
          <a:xfrm>
            <a:off x="6211431" y="5196136"/>
            <a:ext cx="413359" cy="0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46" name="直線コネクタ 45"/>
          <p:cNvCxnSpPr/>
          <p:nvPr/>
        </p:nvCxnSpPr>
        <p:spPr>
          <a:xfrm>
            <a:off x="6211431" y="5661803"/>
            <a:ext cx="413359" cy="0"/>
          </a:xfrm>
          <a:prstGeom prst="line">
            <a:avLst/>
          </a:prstGeom>
          <a:noFill/>
          <a:ln w="12700" cap="flat" cmpd="sng" algn="ctr">
            <a:solidFill>
              <a:srgbClr val="FF2828"/>
            </a:solidFill>
            <a:prstDash val="solid"/>
          </a:ln>
          <a:effectLst/>
        </p:spPr>
      </p:cxnSp>
      <p:cxnSp>
        <p:nvCxnSpPr>
          <p:cNvPr id="47" name="直線コネクタ 46"/>
          <p:cNvCxnSpPr/>
          <p:nvPr/>
        </p:nvCxnSpPr>
        <p:spPr>
          <a:xfrm>
            <a:off x="6211431" y="6126163"/>
            <a:ext cx="41335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</p:cxnSp>
      <p:sp>
        <p:nvSpPr>
          <p:cNvPr id="48" name="テキスト ボックス 47"/>
          <p:cNvSpPr txBox="1"/>
          <p:nvPr/>
        </p:nvSpPr>
        <p:spPr>
          <a:xfrm>
            <a:off x="6624789" y="5941497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err="1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LastLexicalUse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pic>
        <p:nvPicPr>
          <p:cNvPr id="51" name="コンテンツ プレースホルダ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85733" y="2696430"/>
            <a:ext cx="8561422" cy="22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直線コネクタ 12"/>
          <p:cNvCxnSpPr/>
          <p:nvPr/>
        </p:nvCxnSpPr>
        <p:spPr>
          <a:xfrm flipV="1">
            <a:off x="3147613" y="3993686"/>
            <a:ext cx="0" cy="523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8750003" y="3993686"/>
            <a:ext cx="0" cy="523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6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グラフへの変換 </a:t>
            </a:r>
            <a:r>
              <a:rPr lang="en-US" altLang="ja-JP" dirty="0" smtClean="0"/>
              <a:t>6</a:t>
            </a:r>
            <a:r>
              <a:rPr kumimoji="1" lang="en-US" altLang="ja-JP" dirty="0" smtClean="0"/>
              <a:t>/6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ja-JP" altLang="en-US" sz="2800" dirty="0" smtClean="0"/>
              <a:t>ノード</a:t>
            </a:r>
            <a:r>
              <a:rPr lang="ja-JP" altLang="en-US" sz="2800" dirty="0"/>
              <a:t>を分割</a:t>
            </a:r>
            <a:r>
              <a:rPr lang="ja-JP" altLang="en-US" sz="2800" dirty="0" smtClean="0"/>
              <a:t>し，</a:t>
            </a:r>
            <a:r>
              <a:rPr lang="en-US" altLang="ja-JP" sz="2800" dirty="0" err="1" smtClean="0"/>
              <a:t>UsesSubtoken</a:t>
            </a:r>
            <a:r>
              <a:rPr lang="ja-JP" altLang="en-US" sz="2800" dirty="0" smtClean="0"/>
              <a:t>エッジを追加する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sp>
        <p:nvSpPr>
          <p:cNvPr id="6" name="角丸四角形 5"/>
          <p:cNvSpPr/>
          <p:nvPr/>
        </p:nvSpPr>
        <p:spPr>
          <a:xfrm>
            <a:off x="3151311" y="2912435"/>
            <a:ext cx="2376464" cy="476071"/>
          </a:xfrm>
          <a:prstGeom prst="roundRect">
            <a:avLst>
              <a:gd name="adj" fmla="val 50000"/>
            </a:avLst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rtlCol="0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assignmentExpression</a:t>
            </a: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937129" y="3726587"/>
            <a:ext cx="323012" cy="338554"/>
          </a:xfrm>
          <a:prstGeom prst="roundRect">
            <a:avLst>
              <a:gd name="adj" fmla="val 0"/>
            </a:avLst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1</a:t>
            </a: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8" name="直線コネクタ 7"/>
          <p:cNvCxnSpPr>
            <a:stCxn id="6" idx="2"/>
          </p:cNvCxnSpPr>
          <p:nvPr/>
        </p:nvCxnSpPr>
        <p:spPr>
          <a:xfrm flipH="1">
            <a:off x="3610302" y="3388506"/>
            <a:ext cx="729236" cy="338081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9" name="直線コネクタ 8"/>
          <p:cNvCxnSpPr>
            <a:stCxn id="6" idx="2"/>
            <a:endCxn id="7" idx="0"/>
          </p:cNvCxnSpPr>
          <p:nvPr/>
        </p:nvCxnSpPr>
        <p:spPr>
          <a:xfrm>
            <a:off x="4339538" y="3388506"/>
            <a:ext cx="759097" cy="338081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10" name="直線矢印コネクタ 9"/>
          <p:cNvCxnSpPr>
            <a:stCxn id="12" idx="3"/>
            <a:endCxn id="11" idx="1"/>
          </p:cNvCxnSpPr>
          <p:nvPr/>
        </p:nvCxnSpPr>
        <p:spPr>
          <a:xfrm>
            <a:off x="3741947" y="3895864"/>
            <a:ext cx="436085" cy="0"/>
          </a:xfrm>
          <a:prstGeom prst="straightConnector1">
            <a:avLst/>
          </a:prstGeom>
          <a:noFill/>
          <a:ln w="12700" cap="flat" cmpd="sng" algn="ctr">
            <a:solidFill>
              <a:srgbClr val="FF2828"/>
            </a:solidFill>
            <a:prstDash val="solid"/>
            <a:tailEnd type="triangle"/>
          </a:ln>
          <a:effectLst/>
        </p:spPr>
      </p:cxnSp>
      <p:sp>
        <p:nvSpPr>
          <p:cNvPr id="11" name="角丸四角形 10"/>
          <p:cNvSpPr/>
          <p:nvPr/>
        </p:nvSpPr>
        <p:spPr>
          <a:xfrm>
            <a:off x="4178032" y="3726587"/>
            <a:ext cx="323012" cy="338554"/>
          </a:xfrm>
          <a:prstGeom prst="roundRect">
            <a:avLst>
              <a:gd name="adj" fmla="val 0"/>
            </a:avLst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=</a:t>
            </a: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418935" y="3726587"/>
            <a:ext cx="323012" cy="338554"/>
          </a:xfrm>
          <a:prstGeom prst="roundRect">
            <a:avLst>
              <a:gd name="adj" fmla="val 0"/>
            </a:avLst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n</a:t>
            </a: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13" name="直線矢印コネクタ 12"/>
          <p:cNvCxnSpPr>
            <a:stCxn id="11" idx="3"/>
            <a:endCxn id="7" idx="1"/>
          </p:cNvCxnSpPr>
          <p:nvPr/>
        </p:nvCxnSpPr>
        <p:spPr>
          <a:xfrm>
            <a:off x="4501044" y="3895864"/>
            <a:ext cx="436085" cy="0"/>
          </a:xfrm>
          <a:prstGeom prst="straightConnector1">
            <a:avLst/>
          </a:prstGeom>
          <a:noFill/>
          <a:ln w="12700" cap="flat" cmpd="sng" algn="ctr">
            <a:solidFill>
              <a:srgbClr val="FF2828"/>
            </a:solidFill>
            <a:prstDash val="solid"/>
            <a:tailEnd type="triangle"/>
          </a:ln>
          <a:effectLst/>
        </p:spPr>
      </p:cxnSp>
      <p:cxnSp>
        <p:nvCxnSpPr>
          <p:cNvPr id="14" name="直線コネクタ 13"/>
          <p:cNvCxnSpPr>
            <a:stCxn id="6" idx="2"/>
            <a:endCxn id="11" idx="0"/>
          </p:cNvCxnSpPr>
          <p:nvPr/>
        </p:nvCxnSpPr>
        <p:spPr>
          <a:xfrm flipH="1">
            <a:off x="4339538" y="3388506"/>
            <a:ext cx="5" cy="338081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15" name="直線コネクタ 14"/>
          <p:cNvCxnSpPr>
            <a:endCxn id="6" idx="0"/>
          </p:cNvCxnSpPr>
          <p:nvPr/>
        </p:nvCxnSpPr>
        <p:spPr>
          <a:xfrm>
            <a:off x="4339538" y="2257470"/>
            <a:ext cx="5" cy="654965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solid"/>
            <a:tailEnd type="triangle"/>
          </a:ln>
          <a:effectLst/>
        </p:spPr>
      </p:cxnSp>
      <p:cxnSp>
        <p:nvCxnSpPr>
          <p:cNvPr id="16" name="直線矢印コネクタ 15"/>
          <p:cNvCxnSpPr>
            <a:stCxn id="7" idx="3"/>
          </p:cNvCxnSpPr>
          <p:nvPr/>
        </p:nvCxnSpPr>
        <p:spPr>
          <a:xfrm>
            <a:off x="5260141" y="3895864"/>
            <a:ext cx="192664" cy="3799"/>
          </a:xfrm>
          <a:prstGeom prst="straightConnector1">
            <a:avLst/>
          </a:prstGeom>
          <a:noFill/>
          <a:ln w="12700" cap="flat" cmpd="sng" algn="ctr">
            <a:solidFill>
              <a:srgbClr val="FF2828"/>
            </a:solidFill>
            <a:prstDash val="solid"/>
            <a:tailEnd type="triangle"/>
          </a:ln>
          <a:effectLst/>
        </p:spPr>
      </p:cxnSp>
      <p:cxnSp>
        <p:nvCxnSpPr>
          <p:cNvPr id="19" name="直線矢印コネクタ 18"/>
          <p:cNvCxnSpPr/>
          <p:nvPr/>
        </p:nvCxnSpPr>
        <p:spPr>
          <a:xfrm>
            <a:off x="3226271" y="3895864"/>
            <a:ext cx="192664" cy="3799"/>
          </a:xfrm>
          <a:prstGeom prst="straightConnector1">
            <a:avLst/>
          </a:prstGeom>
          <a:noFill/>
          <a:ln w="12700" cap="flat" cmpd="sng" algn="ctr">
            <a:solidFill>
              <a:srgbClr val="FF2828"/>
            </a:solidFill>
            <a:prstDash val="solid"/>
            <a:tailEnd type="triangle"/>
          </a:ln>
          <a:effectLst/>
        </p:spPr>
      </p:cxnSp>
      <p:cxnSp>
        <p:nvCxnSpPr>
          <p:cNvPr id="20" name="直線コネクタ 19"/>
          <p:cNvCxnSpPr>
            <a:stCxn id="6" idx="2"/>
            <a:endCxn id="22" idx="0"/>
          </p:cNvCxnSpPr>
          <p:nvPr/>
        </p:nvCxnSpPr>
        <p:spPr>
          <a:xfrm flipH="1">
            <a:off x="1471431" y="3388506"/>
            <a:ext cx="2868112" cy="342373"/>
          </a:xfrm>
          <a:prstGeom prst="line">
            <a:avLst/>
          </a:prstGeom>
          <a:noFill/>
          <a:ln w="12700" cap="flat" cmpd="sng" algn="ctr">
            <a:solidFill>
              <a:srgbClr val="92D050"/>
            </a:solidFill>
            <a:prstDash val="solid"/>
            <a:tailEnd type="triangle"/>
          </a:ln>
          <a:effectLst/>
        </p:spPr>
      </p:cxnSp>
      <p:cxnSp>
        <p:nvCxnSpPr>
          <p:cNvPr id="21" name="直線コネクタ 20"/>
          <p:cNvCxnSpPr>
            <a:stCxn id="6" idx="2"/>
            <a:endCxn id="24" idx="0"/>
          </p:cNvCxnSpPr>
          <p:nvPr/>
        </p:nvCxnSpPr>
        <p:spPr>
          <a:xfrm>
            <a:off x="4339543" y="3388506"/>
            <a:ext cx="2879567" cy="338080"/>
          </a:xfrm>
          <a:prstGeom prst="line">
            <a:avLst/>
          </a:prstGeom>
          <a:noFill/>
          <a:ln w="12700" cap="flat" cmpd="sng" algn="ctr">
            <a:solidFill>
              <a:srgbClr val="92D050"/>
            </a:solidFill>
            <a:prstDash val="solid"/>
            <a:tailEnd type="triangle"/>
          </a:ln>
          <a:effectLst/>
        </p:spPr>
      </p:cxnSp>
      <p:sp>
        <p:nvSpPr>
          <p:cNvPr id="22" name="角丸四角形 21"/>
          <p:cNvSpPr/>
          <p:nvPr/>
        </p:nvSpPr>
        <p:spPr>
          <a:xfrm>
            <a:off x="789329" y="3730879"/>
            <a:ext cx="1364203" cy="476071"/>
          </a:xfrm>
          <a:prstGeom prst="roundRect">
            <a:avLst>
              <a:gd name="adj" fmla="val 50000"/>
            </a:avLst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rtlCol="0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assignment</a:t>
            </a: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6550725" y="3726586"/>
            <a:ext cx="1336770" cy="476071"/>
          </a:xfrm>
          <a:prstGeom prst="roundRect">
            <a:avLst>
              <a:gd name="adj" fmla="val 50000"/>
            </a:avLst>
          </a:prstGeom>
          <a:noFill/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wrap="none" rtlCol="0" anchor="ctr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Expression</a:t>
            </a:r>
            <a:endParaRPr kumimoji="0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901070" y="476789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Child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901070" y="5221512"/>
            <a:ext cx="1274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err="1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NextToken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cxnSp>
        <p:nvCxnSpPr>
          <p:cNvPr id="31" name="直線コネクタ 30"/>
          <p:cNvCxnSpPr/>
          <p:nvPr/>
        </p:nvCxnSpPr>
        <p:spPr>
          <a:xfrm>
            <a:off x="5487711" y="4952558"/>
            <a:ext cx="413359" cy="0"/>
          </a:xfrm>
          <a:prstGeom prst="line">
            <a:avLst/>
          </a:prstGeom>
          <a:noFill/>
          <a:ln w="12700" cap="flat" cmpd="sng" algn="ctr">
            <a:solidFill>
              <a:srgbClr val="0070C0"/>
            </a:solidFill>
            <a:prstDash val="solid"/>
          </a:ln>
          <a:effectLst/>
        </p:spPr>
      </p:cxnSp>
      <p:cxnSp>
        <p:nvCxnSpPr>
          <p:cNvPr id="32" name="直線コネクタ 31"/>
          <p:cNvCxnSpPr/>
          <p:nvPr/>
        </p:nvCxnSpPr>
        <p:spPr>
          <a:xfrm>
            <a:off x="5487711" y="5418225"/>
            <a:ext cx="413359" cy="0"/>
          </a:xfrm>
          <a:prstGeom prst="line">
            <a:avLst/>
          </a:prstGeom>
          <a:noFill/>
          <a:ln w="12700" cap="flat" cmpd="sng" algn="ctr">
            <a:solidFill>
              <a:srgbClr val="FF2828"/>
            </a:solidFill>
            <a:prstDash val="solid"/>
          </a:ln>
          <a:effectLst/>
        </p:spPr>
      </p:cxnSp>
      <p:cxnSp>
        <p:nvCxnSpPr>
          <p:cNvPr id="33" name="直線コネクタ 32"/>
          <p:cNvCxnSpPr/>
          <p:nvPr/>
        </p:nvCxnSpPr>
        <p:spPr>
          <a:xfrm>
            <a:off x="5487711" y="5882585"/>
            <a:ext cx="41335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</p:cxnSp>
      <p:sp>
        <p:nvSpPr>
          <p:cNvPr id="34" name="テキスト ボックス 33"/>
          <p:cNvSpPr txBox="1"/>
          <p:nvPr/>
        </p:nvSpPr>
        <p:spPr>
          <a:xfrm>
            <a:off x="5901069" y="5697919"/>
            <a:ext cx="1749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err="1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LastLexicalUse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5487711" y="6358992"/>
            <a:ext cx="413359" cy="0"/>
          </a:xfrm>
          <a:prstGeom prst="line">
            <a:avLst/>
          </a:prstGeom>
          <a:noFill/>
          <a:ln w="12700" cap="flat" cmpd="sng" algn="ctr">
            <a:solidFill>
              <a:srgbClr val="92D050"/>
            </a:solidFill>
            <a:prstDash val="solid"/>
          </a:ln>
          <a:effectLst/>
        </p:spPr>
      </p:cxnSp>
      <p:sp>
        <p:nvSpPr>
          <p:cNvPr id="36" name="テキスト ボックス 35"/>
          <p:cNvSpPr txBox="1"/>
          <p:nvPr/>
        </p:nvSpPr>
        <p:spPr>
          <a:xfrm>
            <a:off x="5901069" y="6174326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 err="1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UsesSub</a:t>
            </a:r>
            <a:r>
              <a:rPr lang="en-US" altLang="ja-JP" dirty="0" err="1">
                <a:solidFill>
                  <a:srgbClr val="000000"/>
                </a:solidFill>
              </a:rPr>
              <a:t>t</a:t>
            </a:r>
            <a:r>
              <a:rPr lang="en-US" altLang="ja-JP" dirty="0" err="1" smtClean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oken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cxnSp>
        <p:nvCxnSpPr>
          <p:cNvPr id="37" name="直線コネクタ 36"/>
          <p:cNvCxnSpPr/>
          <p:nvPr/>
        </p:nvCxnSpPr>
        <p:spPr>
          <a:xfrm>
            <a:off x="789329" y="2261762"/>
            <a:ext cx="7686016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フリーフォーム 39"/>
          <p:cNvSpPr/>
          <p:nvPr/>
        </p:nvSpPr>
        <p:spPr>
          <a:xfrm>
            <a:off x="3598606" y="4070555"/>
            <a:ext cx="4807975" cy="643070"/>
          </a:xfrm>
          <a:custGeom>
            <a:avLst/>
            <a:gdLst>
              <a:gd name="connsiteX0" fmla="*/ 0 w 4807975"/>
              <a:gd name="connsiteY0" fmla="*/ 0 h 643070"/>
              <a:gd name="connsiteX1" fmla="*/ 2723536 w 4807975"/>
              <a:gd name="connsiteY1" fmla="*/ 560439 h 643070"/>
              <a:gd name="connsiteX2" fmla="*/ 4807975 w 4807975"/>
              <a:gd name="connsiteY2" fmla="*/ 629264 h 643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07975" h="643070">
                <a:moveTo>
                  <a:pt x="0" y="0"/>
                </a:moveTo>
                <a:cubicBezTo>
                  <a:pt x="961103" y="227781"/>
                  <a:pt x="1922207" y="455562"/>
                  <a:pt x="2723536" y="560439"/>
                </a:cubicBezTo>
                <a:cubicBezTo>
                  <a:pt x="3524865" y="665316"/>
                  <a:pt x="4166420" y="647290"/>
                  <a:pt x="4807975" y="629264"/>
                </a:cubicBezTo>
              </a:path>
            </a:pathLst>
          </a:custGeom>
          <a:noFill/>
          <a:ln w="12700">
            <a:solidFill>
              <a:schemeClr val="tx1"/>
            </a:solidFill>
            <a:head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コネクタ 40"/>
          <p:cNvCxnSpPr/>
          <p:nvPr/>
        </p:nvCxnSpPr>
        <p:spPr>
          <a:xfrm flipV="1">
            <a:off x="3226271" y="3679054"/>
            <a:ext cx="0" cy="523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 flipV="1">
            <a:off x="5452805" y="3634062"/>
            <a:ext cx="0" cy="523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 flipV="1">
            <a:off x="8406581" y="4428955"/>
            <a:ext cx="0" cy="52360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499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予測の流れ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sp>
        <p:nvSpPr>
          <p:cNvPr id="5" name="1 つの角を切り取った四角形 4"/>
          <p:cNvSpPr/>
          <p:nvPr/>
        </p:nvSpPr>
        <p:spPr>
          <a:xfrm>
            <a:off x="885866" y="2729091"/>
            <a:ext cx="285136" cy="372344"/>
          </a:xfrm>
          <a:prstGeom prst="snip1Rect">
            <a:avLst>
              <a:gd name="adj" fmla="val 2291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7192" y="2099734"/>
            <a:ext cx="1582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ソースファイル</a:t>
            </a:r>
            <a:endParaRPr kumimoji="1" lang="ja-JP" altLang="en-US" dirty="0"/>
          </a:p>
        </p:txBody>
      </p:sp>
      <p:sp>
        <p:nvSpPr>
          <p:cNvPr id="7" name="右矢印 6"/>
          <p:cNvSpPr/>
          <p:nvPr/>
        </p:nvSpPr>
        <p:spPr>
          <a:xfrm>
            <a:off x="1977014" y="2748114"/>
            <a:ext cx="530942" cy="33429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17944" y="209973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変換</a:t>
            </a:r>
            <a:endParaRPr kumimoji="1" lang="ja-JP" altLang="en-US" dirty="0"/>
          </a:p>
        </p:txBody>
      </p:sp>
      <p:sp>
        <p:nvSpPr>
          <p:cNvPr id="18" name="楕円 17"/>
          <p:cNvSpPr/>
          <p:nvPr/>
        </p:nvSpPr>
        <p:spPr>
          <a:xfrm>
            <a:off x="3343998" y="2469066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/>
          <p:cNvSpPr/>
          <p:nvPr/>
        </p:nvSpPr>
        <p:spPr>
          <a:xfrm>
            <a:off x="2901559" y="2824666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/>
          <p:cNvSpPr/>
          <p:nvPr/>
        </p:nvSpPr>
        <p:spPr>
          <a:xfrm>
            <a:off x="3786437" y="2824666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/>
          <p:cNvSpPr/>
          <p:nvPr/>
        </p:nvSpPr>
        <p:spPr>
          <a:xfrm>
            <a:off x="2662543" y="3218066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楕円 21"/>
          <p:cNvSpPr/>
          <p:nvPr/>
        </p:nvSpPr>
        <p:spPr>
          <a:xfrm>
            <a:off x="3115398" y="3218066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楕円 22"/>
          <p:cNvSpPr/>
          <p:nvPr/>
        </p:nvSpPr>
        <p:spPr>
          <a:xfrm>
            <a:off x="3566304" y="3218065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/>
          <p:cNvSpPr/>
          <p:nvPr/>
        </p:nvSpPr>
        <p:spPr>
          <a:xfrm>
            <a:off x="4017210" y="3218064"/>
            <a:ext cx="220133" cy="22013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>
            <a:stCxn id="18" idx="3"/>
            <a:endCxn id="19" idx="7"/>
          </p:cNvCxnSpPr>
          <p:nvPr/>
        </p:nvCxnSpPr>
        <p:spPr>
          <a:xfrm flipH="1">
            <a:off x="3089454" y="2656961"/>
            <a:ext cx="286782" cy="199943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18" idx="5"/>
            <a:endCxn id="20" idx="1"/>
          </p:cNvCxnSpPr>
          <p:nvPr/>
        </p:nvCxnSpPr>
        <p:spPr>
          <a:xfrm>
            <a:off x="3531893" y="2656961"/>
            <a:ext cx="286782" cy="199943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>
            <a:stCxn id="19" idx="3"/>
            <a:endCxn id="21" idx="0"/>
          </p:cNvCxnSpPr>
          <p:nvPr/>
        </p:nvCxnSpPr>
        <p:spPr>
          <a:xfrm flipH="1">
            <a:off x="2772610" y="3012561"/>
            <a:ext cx="161187" cy="20550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20" idx="3"/>
            <a:endCxn id="23" idx="0"/>
          </p:cNvCxnSpPr>
          <p:nvPr/>
        </p:nvCxnSpPr>
        <p:spPr>
          <a:xfrm flipH="1">
            <a:off x="3676371" y="3012561"/>
            <a:ext cx="142304" cy="205504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19" idx="5"/>
            <a:endCxn id="22" idx="0"/>
          </p:cNvCxnSpPr>
          <p:nvPr/>
        </p:nvCxnSpPr>
        <p:spPr>
          <a:xfrm>
            <a:off x="3089454" y="3012561"/>
            <a:ext cx="136011" cy="205505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20" idx="5"/>
            <a:endCxn id="24" idx="0"/>
          </p:cNvCxnSpPr>
          <p:nvPr/>
        </p:nvCxnSpPr>
        <p:spPr>
          <a:xfrm>
            <a:off x="3974332" y="3012561"/>
            <a:ext cx="152945" cy="205503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>
            <a:stCxn id="21" idx="6"/>
            <a:endCxn id="22" idx="2"/>
          </p:cNvCxnSpPr>
          <p:nvPr/>
        </p:nvCxnSpPr>
        <p:spPr>
          <a:xfrm>
            <a:off x="2882676" y="3328133"/>
            <a:ext cx="232722" cy="0"/>
          </a:xfrm>
          <a:prstGeom prst="straightConnector1">
            <a:avLst/>
          </a:prstGeom>
          <a:ln>
            <a:solidFill>
              <a:srgbClr val="FF28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>
            <a:off x="3343998" y="3328133"/>
            <a:ext cx="232722" cy="0"/>
          </a:xfrm>
          <a:prstGeom prst="straightConnector1">
            <a:avLst/>
          </a:prstGeom>
          <a:ln>
            <a:solidFill>
              <a:srgbClr val="FF28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/>
          <p:nvPr/>
        </p:nvCxnSpPr>
        <p:spPr>
          <a:xfrm>
            <a:off x="3786437" y="3328133"/>
            <a:ext cx="232722" cy="0"/>
          </a:xfrm>
          <a:prstGeom prst="straightConnector1">
            <a:avLst/>
          </a:prstGeom>
          <a:ln>
            <a:solidFill>
              <a:srgbClr val="FF28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/>
          <p:cNvSpPr txBox="1"/>
          <p:nvPr/>
        </p:nvSpPr>
        <p:spPr>
          <a:xfrm>
            <a:off x="3058763" y="209973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グラフ</a:t>
            </a:r>
            <a:endParaRPr kumimoji="1" lang="ja-JP" altLang="en-US" dirty="0"/>
          </a:p>
        </p:txBody>
      </p:sp>
      <p:sp>
        <p:nvSpPr>
          <p:cNvPr id="35" name="右矢印 34"/>
          <p:cNvSpPr/>
          <p:nvPr/>
        </p:nvSpPr>
        <p:spPr>
          <a:xfrm>
            <a:off x="4586778" y="2725700"/>
            <a:ext cx="530942" cy="33429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027343" y="2099734"/>
            <a:ext cx="1649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エンベディング</a:t>
            </a:r>
            <a:endParaRPr kumimoji="1" lang="ja-JP" altLang="en-US" dirty="0"/>
          </a:p>
        </p:txBody>
      </p:sp>
      <p:sp>
        <p:nvSpPr>
          <p:cNvPr id="37" name="楕円 36"/>
          <p:cNvSpPr/>
          <p:nvPr/>
        </p:nvSpPr>
        <p:spPr>
          <a:xfrm>
            <a:off x="5860854" y="2469066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A</a:t>
            </a:r>
            <a:r>
              <a:rPr lang="en-US" altLang="ja-JP" sz="1600" baseline="-10000" dirty="0" smtClean="0">
                <a:solidFill>
                  <a:schemeClr val="tx1"/>
                </a:solidFill>
              </a:rPr>
              <a:t>1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39" name="楕円 38"/>
          <p:cNvSpPr/>
          <p:nvPr/>
        </p:nvSpPr>
        <p:spPr>
          <a:xfrm>
            <a:off x="5860854" y="3215925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N</a:t>
            </a:r>
            <a:r>
              <a:rPr lang="en-US" altLang="ja-JP" sz="1600" baseline="-10000" dirty="0" smtClean="0">
                <a:solidFill>
                  <a:schemeClr val="tx1"/>
                </a:solidFill>
              </a:rPr>
              <a:t>1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807538" y="2800722"/>
            <a:ext cx="461665" cy="4385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・・・</a:t>
            </a:r>
            <a:endParaRPr kumimoji="1" lang="ja-JP" altLang="en-US" dirty="0"/>
          </a:p>
        </p:txBody>
      </p:sp>
      <p:sp>
        <p:nvSpPr>
          <p:cNvPr id="41" name="楕円 40"/>
          <p:cNvSpPr/>
          <p:nvPr/>
        </p:nvSpPr>
        <p:spPr>
          <a:xfrm>
            <a:off x="7922150" y="2461150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A</a:t>
            </a:r>
            <a:r>
              <a:rPr lang="en-US" altLang="ja-JP" sz="1600" baseline="-10000" dirty="0">
                <a:solidFill>
                  <a:schemeClr val="tx1"/>
                </a:solidFill>
              </a:rPr>
              <a:t>m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2" name="楕円 41"/>
          <p:cNvSpPr/>
          <p:nvPr/>
        </p:nvSpPr>
        <p:spPr>
          <a:xfrm>
            <a:off x="7922150" y="3208009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N</a:t>
            </a:r>
            <a:r>
              <a:rPr lang="en-US" altLang="ja-JP" sz="1600" baseline="-10000" dirty="0">
                <a:solidFill>
                  <a:schemeClr val="tx1"/>
                </a:solidFill>
              </a:rPr>
              <a:t>m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868834" y="2792806"/>
            <a:ext cx="461665" cy="4385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・・・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534409" y="208089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初期状態</a:t>
            </a:r>
            <a:endParaRPr kumimoji="1" lang="ja-JP" altLang="en-US" dirty="0"/>
          </a:p>
        </p:txBody>
      </p:sp>
      <p:sp>
        <p:nvSpPr>
          <p:cNvPr id="47" name="右矢印 46"/>
          <p:cNvSpPr/>
          <p:nvPr/>
        </p:nvSpPr>
        <p:spPr>
          <a:xfrm>
            <a:off x="6776308" y="2696450"/>
            <a:ext cx="530942" cy="33429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615754" y="2105362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RGCN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7533408" y="2105362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最終</a:t>
            </a:r>
            <a:r>
              <a:rPr kumimoji="1" lang="ja-JP" altLang="en-US" dirty="0" smtClean="0"/>
              <a:t>状態</a:t>
            </a:r>
            <a:endParaRPr kumimoji="1" lang="ja-JP" altLang="en-US" dirty="0"/>
          </a:p>
        </p:txBody>
      </p:sp>
      <p:sp>
        <p:nvSpPr>
          <p:cNvPr id="50" name="右矢印 49"/>
          <p:cNvSpPr/>
          <p:nvPr/>
        </p:nvSpPr>
        <p:spPr>
          <a:xfrm>
            <a:off x="661583" y="4525860"/>
            <a:ext cx="530942" cy="33429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楕円 51"/>
          <p:cNvSpPr/>
          <p:nvPr/>
        </p:nvSpPr>
        <p:spPr>
          <a:xfrm>
            <a:off x="1469467" y="4290666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A</a:t>
            </a:r>
            <a:r>
              <a:rPr lang="en-US" altLang="ja-JP" sz="1600" baseline="-10000" dirty="0" smtClean="0">
                <a:solidFill>
                  <a:schemeClr val="tx1"/>
                </a:solidFill>
              </a:rPr>
              <a:t>1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3" name="楕円 52"/>
          <p:cNvSpPr/>
          <p:nvPr/>
        </p:nvSpPr>
        <p:spPr>
          <a:xfrm>
            <a:off x="1469467" y="5037525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N</a:t>
            </a:r>
            <a:r>
              <a:rPr lang="en-US" altLang="ja-JP" sz="1600" baseline="-10000" dirty="0" smtClean="0">
                <a:solidFill>
                  <a:schemeClr val="tx1"/>
                </a:solidFill>
              </a:rPr>
              <a:t>1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416151" y="4622322"/>
            <a:ext cx="461665" cy="4385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・・・</a:t>
            </a:r>
            <a:endParaRPr kumimoji="1" lang="ja-JP" altLang="en-US" dirty="0"/>
          </a:p>
        </p:txBody>
      </p:sp>
      <p:sp>
        <p:nvSpPr>
          <p:cNvPr id="55" name="楕円 54"/>
          <p:cNvSpPr/>
          <p:nvPr/>
        </p:nvSpPr>
        <p:spPr>
          <a:xfrm>
            <a:off x="1845158" y="4290666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600" dirty="0" smtClean="0">
                <a:solidFill>
                  <a:schemeClr val="tx1"/>
                </a:solidFill>
              </a:rPr>
              <a:t>A</a:t>
            </a:r>
            <a:r>
              <a:rPr lang="en-US" altLang="ja-JP" sz="1600" baseline="-10000" dirty="0">
                <a:solidFill>
                  <a:schemeClr val="tx1"/>
                </a:solidFill>
              </a:rPr>
              <a:t>m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6" name="楕円 55"/>
          <p:cNvSpPr/>
          <p:nvPr/>
        </p:nvSpPr>
        <p:spPr>
          <a:xfrm>
            <a:off x="1845158" y="5037525"/>
            <a:ext cx="355034" cy="355034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</a:rPr>
              <a:t>N</a:t>
            </a:r>
            <a:r>
              <a:rPr lang="en-US" altLang="ja-JP" sz="1600" baseline="-10000" dirty="0">
                <a:solidFill>
                  <a:schemeClr val="tx1"/>
                </a:solidFill>
              </a:rPr>
              <a:t>m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791842" y="4622322"/>
            <a:ext cx="461665" cy="43858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/>
              <a:t>・・・</a:t>
            </a:r>
            <a:endParaRPr kumimoji="1" lang="ja-JP" altLang="en-US" dirty="0"/>
          </a:p>
        </p:txBody>
      </p:sp>
      <p:sp>
        <p:nvSpPr>
          <p:cNvPr id="58" name="右矢印 57"/>
          <p:cNvSpPr/>
          <p:nvPr/>
        </p:nvSpPr>
        <p:spPr>
          <a:xfrm>
            <a:off x="2615236" y="4525860"/>
            <a:ext cx="530942" cy="33429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344342" y="3860691"/>
            <a:ext cx="1072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重み付き</a:t>
            </a:r>
            <a:endParaRPr lang="en-US" altLang="ja-JP" dirty="0" smtClean="0"/>
          </a:p>
          <a:p>
            <a:r>
              <a:rPr kumimoji="1" lang="ja-JP" altLang="en-US" dirty="0" smtClean="0"/>
              <a:t>平均・和</a:t>
            </a:r>
            <a:endParaRPr kumimoji="1" lang="ja-JP" altLang="en-US" dirty="0"/>
          </a:p>
        </p:txBody>
      </p:sp>
      <p:sp>
        <p:nvSpPr>
          <p:cNvPr id="60" name="楕円 59"/>
          <p:cNvSpPr/>
          <p:nvPr/>
        </p:nvSpPr>
        <p:spPr>
          <a:xfrm>
            <a:off x="3284247" y="4486578"/>
            <a:ext cx="494553" cy="49455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err="1" smtClean="0">
                <a:solidFill>
                  <a:schemeClr val="tx1"/>
                </a:solidFill>
              </a:rPr>
              <a:t>W</a:t>
            </a:r>
            <a:r>
              <a:rPr lang="en-US" altLang="ja-JP" sz="1600" baseline="-10000" dirty="0" err="1" smtClean="0">
                <a:solidFill>
                  <a:schemeClr val="tx1"/>
                </a:solidFill>
              </a:rPr>
              <a:t>avg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1" name="楕円 60"/>
          <p:cNvSpPr/>
          <p:nvPr/>
        </p:nvSpPr>
        <p:spPr>
          <a:xfrm>
            <a:off x="3785247" y="4486578"/>
            <a:ext cx="494553" cy="494553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en-US" altLang="ja-JP" sz="1600" dirty="0" err="1" smtClean="0">
                <a:solidFill>
                  <a:schemeClr val="tx1"/>
                </a:solidFill>
              </a:rPr>
              <a:t>W</a:t>
            </a:r>
            <a:r>
              <a:rPr lang="en-US" altLang="ja-JP" sz="1600" baseline="-10000" dirty="0" err="1" smtClean="0">
                <a:solidFill>
                  <a:schemeClr val="tx1"/>
                </a:solidFill>
              </a:rPr>
              <a:t>sum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2" name="右矢印 61"/>
          <p:cNvSpPr/>
          <p:nvPr/>
        </p:nvSpPr>
        <p:spPr>
          <a:xfrm>
            <a:off x="4453234" y="4525860"/>
            <a:ext cx="530942" cy="334297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5105367" y="3943499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MLP</a:t>
            </a:r>
            <a:endParaRPr kumimoji="1" lang="ja-JP" altLang="en-US" dirty="0"/>
          </a:p>
        </p:txBody>
      </p:sp>
      <p:sp>
        <p:nvSpPr>
          <p:cNvPr id="64" name="楕円 63"/>
          <p:cNvSpPr/>
          <p:nvPr/>
        </p:nvSpPr>
        <p:spPr>
          <a:xfrm>
            <a:off x="5105606" y="4290666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楕円 64"/>
          <p:cNvSpPr/>
          <p:nvPr/>
        </p:nvSpPr>
        <p:spPr>
          <a:xfrm>
            <a:off x="5105606" y="4610691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楕円 65"/>
          <p:cNvSpPr/>
          <p:nvPr/>
        </p:nvSpPr>
        <p:spPr>
          <a:xfrm>
            <a:off x="5117607" y="4927458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楕円 66"/>
          <p:cNvSpPr/>
          <p:nvPr/>
        </p:nvSpPr>
        <p:spPr>
          <a:xfrm>
            <a:off x="5118172" y="5244225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楕円 67"/>
          <p:cNvSpPr/>
          <p:nvPr/>
        </p:nvSpPr>
        <p:spPr>
          <a:xfrm>
            <a:off x="5547179" y="4422287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楕円 68"/>
          <p:cNvSpPr/>
          <p:nvPr/>
        </p:nvSpPr>
        <p:spPr>
          <a:xfrm>
            <a:off x="5547178" y="4760998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楕円 69"/>
          <p:cNvSpPr/>
          <p:nvPr/>
        </p:nvSpPr>
        <p:spPr>
          <a:xfrm>
            <a:off x="5547177" y="5099709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直線コネクタ 71"/>
          <p:cNvCxnSpPr>
            <a:stCxn id="64" idx="6"/>
            <a:endCxn id="68" idx="2"/>
          </p:cNvCxnSpPr>
          <p:nvPr/>
        </p:nvCxnSpPr>
        <p:spPr>
          <a:xfrm>
            <a:off x="5325739" y="4400733"/>
            <a:ext cx="221440" cy="1316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64" idx="6"/>
            <a:endCxn id="69" idx="2"/>
          </p:cNvCxnSpPr>
          <p:nvPr/>
        </p:nvCxnSpPr>
        <p:spPr>
          <a:xfrm>
            <a:off x="5325739" y="4400733"/>
            <a:ext cx="221439" cy="470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直線コネクタ 75"/>
          <p:cNvCxnSpPr>
            <a:stCxn id="64" idx="6"/>
            <a:endCxn id="70" idx="2"/>
          </p:cNvCxnSpPr>
          <p:nvPr/>
        </p:nvCxnSpPr>
        <p:spPr>
          <a:xfrm>
            <a:off x="5325739" y="4400733"/>
            <a:ext cx="221438" cy="8090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直線コネクタ 77"/>
          <p:cNvCxnSpPr>
            <a:stCxn id="65" idx="6"/>
            <a:endCxn id="68" idx="2"/>
          </p:cNvCxnSpPr>
          <p:nvPr/>
        </p:nvCxnSpPr>
        <p:spPr>
          <a:xfrm flipV="1">
            <a:off x="5325739" y="4532354"/>
            <a:ext cx="221440" cy="1884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直線コネクタ 79"/>
          <p:cNvCxnSpPr>
            <a:stCxn id="65" idx="6"/>
            <a:endCxn id="69" idx="2"/>
          </p:cNvCxnSpPr>
          <p:nvPr/>
        </p:nvCxnSpPr>
        <p:spPr>
          <a:xfrm>
            <a:off x="5325739" y="4720758"/>
            <a:ext cx="221439" cy="1503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コネクタ 81"/>
          <p:cNvCxnSpPr>
            <a:stCxn id="65" idx="6"/>
            <a:endCxn id="70" idx="2"/>
          </p:cNvCxnSpPr>
          <p:nvPr/>
        </p:nvCxnSpPr>
        <p:spPr>
          <a:xfrm>
            <a:off x="5325739" y="4720758"/>
            <a:ext cx="221438" cy="4890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コネクタ 83"/>
          <p:cNvCxnSpPr>
            <a:stCxn id="66" idx="6"/>
            <a:endCxn id="68" idx="2"/>
          </p:cNvCxnSpPr>
          <p:nvPr/>
        </p:nvCxnSpPr>
        <p:spPr>
          <a:xfrm flipV="1">
            <a:off x="5337740" y="4532354"/>
            <a:ext cx="209439" cy="5051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コネクタ 85"/>
          <p:cNvCxnSpPr>
            <a:stCxn id="66" idx="6"/>
            <a:endCxn id="69" idx="2"/>
          </p:cNvCxnSpPr>
          <p:nvPr/>
        </p:nvCxnSpPr>
        <p:spPr>
          <a:xfrm flipV="1">
            <a:off x="5337740" y="4871065"/>
            <a:ext cx="209438" cy="1664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/>
          <p:cNvCxnSpPr>
            <a:stCxn id="66" idx="6"/>
            <a:endCxn id="70" idx="2"/>
          </p:cNvCxnSpPr>
          <p:nvPr/>
        </p:nvCxnSpPr>
        <p:spPr>
          <a:xfrm>
            <a:off x="5337740" y="5037525"/>
            <a:ext cx="209437" cy="1722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直線コネクタ 89"/>
          <p:cNvCxnSpPr>
            <a:stCxn id="67" idx="6"/>
            <a:endCxn id="68" idx="2"/>
          </p:cNvCxnSpPr>
          <p:nvPr/>
        </p:nvCxnSpPr>
        <p:spPr>
          <a:xfrm flipV="1">
            <a:off x="5338305" y="4532354"/>
            <a:ext cx="208874" cy="8219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直線コネクタ 91"/>
          <p:cNvCxnSpPr>
            <a:stCxn id="67" idx="6"/>
            <a:endCxn id="69" idx="2"/>
          </p:cNvCxnSpPr>
          <p:nvPr/>
        </p:nvCxnSpPr>
        <p:spPr>
          <a:xfrm flipV="1">
            <a:off x="5338305" y="4871065"/>
            <a:ext cx="208873" cy="4832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/>
          <p:cNvCxnSpPr>
            <a:stCxn id="67" idx="6"/>
            <a:endCxn id="70" idx="2"/>
          </p:cNvCxnSpPr>
          <p:nvPr/>
        </p:nvCxnSpPr>
        <p:spPr>
          <a:xfrm flipV="1">
            <a:off x="5338305" y="5209776"/>
            <a:ext cx="208872" cy="1445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0" name="テキスト ボックス 99"/>
          <p:cNvSpPr txBox="1"/>
          <p:nvPr/>
        </p:nvSpPr>
        <p:spPr>
          <a:xfrm>
            <a:off x="5690576" y="393711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Softmax</a:t>
            </a:r>
            <a:endParaRPr kumimoji="1" lang="ja-JP" altLang="en-US" dirty="0"/>
          </a:p>
        </p:txBody>
      </p:sp>
      <p:sp>
        <p:nvSpPr>
          <p:cNvPr id="101" name="楕円 100"/>
          <p:cNvSpPr/>
          <p:nvPr/>
        </p:nvSpPr>
        <p:spPr>
          <a:xfrm>
            <a:off x="6600678" y="4422287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楕円 101"/>
          <p:cNvSpPr/>
          <p:nvPr/>
        </p:nvSpPr>
        <p:spPr>
          <a:xfrm>
            <a:off x="6600677" y="4760998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楕円 102"/>
          <p:cNvSpPr/>
          <p:nvPr/>
        </p:nvSpPr>
        <p:spPr>
          <a:xfrm>
            <a:off x="6600676" y="5099709"/>
            <a:ext cx="220133" cy="220133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6950080" y="4344018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上級者</a:t>
            </a:r>
            <a:r>
              <a:rPr kumimoji="1" lang="en-US" altLang="ja-JP" dirty="0" smtClean="0"/>
              <a:t>X%</a:t>
            </a:r>
            <a:endParaRPr kumimoji="1" lang="ja-JP" altLang="en-US" dirty="0"/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6950080" y="4691572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中</a:t>
            </a:r>
            <a:r>
              <a:rPr kumimoji="1" lang="ja-JP" altLang="en-US" dirty="0" smtClean="0"/>
              <a:t>級者</a:t>
            </a:r>
            <a:r>
              <a:rPr lang="en-US" altLang="ja-JP" dirty="0"/>
              <a:t>Y</a:t>
            </a:r>
            <a:r>
              <a:rPr kumimoji="1" lang="en-US" altLang="ja-JP" dirty="0" smtClean="0"/>
              <a:t>%</a:t>
            </a:r>
            <a:endParaRPr kumimoji="1" lang="ja-JP" altLang="en-US" dirty="0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6944523" y="5031742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初</a:t>
            </a:r>
            <a:r>
              <a:rPr kumimoji="1" lang="ja-JP" altLang="en-US" dirty="0" smtClean="0"/>
              <a:t>級者</a:t>
            </a:r>
            <a:r>
              <a:rPr lang="en-US" altLang="ja-JP" dirty="0"/>
              <a:t>Z</a:t>
            </a:r>
            <a:r>
              <a:rPr kumimoji="1" lang="en-US" altLang="ja-JP" dirty="0" smtClean="0"/>
              <a:t>%</a:t>
            </a:r>
            <a:endParaRPr kumimoji="1" lang="ja-JP" altLang="en-US" dirty="0"/>
          </a:p>
        </p:txBody>
      </p:sp>
      <p:cxnSp>
        <p:nvCxnSpPr>
          <p:cNvPr id="108" name="直線矢印コネクタ 107"/>
          <p:cNvCxnSpPr>
            <a:stCxn id="68" idx="6"/>
            <a:endCxn id="101" idx="2"/>
          </p:cNvCxnSpPr>
          <p:nvPr/>
        </p:nvCxnSpPr>
        <p:spPr>
          <a:xfrm>
            <a:off x="5767312" y="4532354"/>
            <a:ext cx="83336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直線矢印コネクタ 109"/>
          <p:cNvCxnSpPr>
            <a:stCxn id="69" idx="6"/>
            <a:endCxn id="102" idx="2"/>
          </p:cNvCxnSpPr>
          <p:nvPr/>
        </p:nvCxnSpPr>
        <p:spPr>
          <a:xfrm>
            <a:off x="5767311" y="4871065"/>
            <a:ext cx="83336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直線矢印コネクタ 111"/>
          <p:cNvCxnSpPr>
            <a:stCxn id="70" idx="6"/>
            <a:endCxn id="103" idx="2"/>
          </p:cNvCxnSpPr>
          <p:nvPr/>
        </p:nvCxnSpPr>
        <p:spPr>
          <a:xfrm>
            <a:off x="5767310" y="5209776"/>
            <a:ext cx="833366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正方形/長方形 98"/>
          <p:cNvSpPr/>
          <p:nvPr/>
        </p:nvSpPr>
        <p:spPr>
          <a:xfrm>
            <a:off x="6039455" y="4290454"/>
            <a:ext cx="158128" cy="1173904"/>
          </a:xfrm>
          <a:prstGeom prst="rect">
            <a:avLst/>
          </a:prstGeom>
          <a:solidFill>
            <a:schemeClr val="accent4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323303" y="3431458"/>
            <a:ext cx="747252" cy="118343"/>
          </a:xfrm>
          <a:custGeom>
            <a:avLst/>
            <a:gdLst>
              <a:gd name="connsiteX0" fmla="*/ 747252 w 747252"/>
              <a:gd name="connsiteY0" fmla="*/ 29497 h 118343"/>
              <a:gd name="connsiteX1" fmla="*/ 363794 w 747252"/>
              <a:gd name="connsiteY1" fmla="*/ 117987 h 118343"/>
              <a:gd name="connsiteX2" fmla="*/ 0 w 747252"/>
              <a:gd name="connsiteY2" fmla="*/ 0 h 118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47252" h="118343">
                <a:moveTo>
                  <a:pt x="747252" y="29497"/>
                </a:moveTo>
                <a:cubicBezTo>
                  <a:pt x="617794" y="76200"/>
                  <a:pt x="488336" y="122903"/>
                  <a:pt x="363794" y="117987"/>
                </a:cubicBezTo>
                <a:cubicBezTo>
                  <a:pt x="239252" y="113071"/>
                  <a:pt x="119626" y="56535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8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sz="2800" dirty="0" smtClean="0"/>
              <a:t>既存手法の</a:t>
            </a:r>
            <a:r>
              <a:rPr kumimoji="1" lang="en-US" altLang="ja-JP" sz="2800" dirty="0" smtClean="0"/>
              <a:t>RF</a:t>
            </a:r>
            <a:r>
              <a:rPr lang="ja-JP" altLang="en-US" sz="2800" dirty="0" err="1"/>
              <a:t>や</a:t>
            </a:r>
            <a:r>
              <a:rPr lang="en-US" altLang="ja-JP" sz="2800" dirty="0" smtClean="0"/>
              <a:t>LSTM</a:t>
            </a:r>
            <a:r>
              <a:rPr kumimoji="1" lang="ja-JP" altLang="en-US" sz="2800" dirty="0" smtClean="0"/>
              <a:t>による</a:t>
            </a:r>
            <a:r>
              <a:rPr lang="ja-JP" altLang="en-US" sz="2800" dirty="0"/>
              <a:t>判定</a:t>
            </a:r>
            <a:r>
              <a:rPr kumimoji="1" lang="ja-JP" altLang="en-US" sz="2800" dirty="0" smtClean="0"/>
              <a:t>と提案手法の</a:t>
            </a:r>
            <a:r>
              <a:rPr kumimoji="1" lang="en-US" altLang="ja-JP" sz="2800" dirty="0" smtClean="0"/>
              <a:t>RGCN</a:t>
            </a:r>
            <a:r>
              <a:rPr kumimoji="1" lang="ja-JP" altLang="en-US" sz="2800" dirty="0" smtClean="0"/>
              <a:t>による</a:t>
            </a:r>
            <a:r>
              <a:rPr lang="ja-JP" altLang="en-US" sz="2800" dirty="0"/>
              <a:t>評価</a:t>
            </a:r>
            <a:r>
              <a:rPr kumimoji="1" lang="ja-JP" altLang="en-US" sz="2800" dirty="0" smtClean="0"/>
              <a:t>を比較する</a:t>
            </a:r>
            <a:endParaRPr kumimoji="1" lang="en-US" altLang="ja-JP" sz="2800" dirty="0" smtClean="0"/>
          </a:p>
          <a:p>
            <a:pPr marL="0" indent="0">
              <a:buNone/>
            </a:pP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 smtClean="0"/>
              <a:t>提案手法はエッジを制限した学習の</a:t>
            </a:r>
            <a:r>
              <a:rPr lang="ja-JP" altLang="en-US" sz="2800" dirty="0"/>
              <a:t>評価</a:t>
            </a:r>
            <a:r>
              <a:rPr kumimoji="1" lang="ja-JP" altLang="en-US" sz="2800" dirty="0" smtClean="0"/>
              <a:t>も行う</a:t>
            </a:r>
            <a:endParaRPr kumimoji="1" lang="en-US" altLang="ja-JP" sz="2800" dirty="0" smtClean="0"/>
          </a:p>
          <a:p>
            <a:pPr marL="0" indent="0">
              <a:buNone/>
            </a:pPr>
            <a:endParaRPr kumimoji="1" lang="en-US" altLang="ja-JP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800" dirty="0" smtClean="0"/>
              <a:t>評価指標は</a:t>
            </a:r>
            <a:r>
              <a:rPr lang="en-US" altLang="ja-JP" sz="2800" dirty="0" smtClean="0"/>
              <a:t>accuracy</a:t>
            </a:r>
            <a:r>
              <a:rPr lang="ja-JP" altLang="en-US" sz="2800" dirty="0" smtClean="0"/>
              <a:t>と上級者・中級者・初級者における</a:t>
            </a:r>
            <a:r>
              <a:rPr lang="en-US" altLang="ja-JP" sz="2800" dirty="0" smtClean="0"/>
              <a:t>F</a:t>
            </a:r>
            <a:r>
              <a:rPr lang="ja-JP" altLang="en-US" sz="2800" dirty="0" smtClean="0"/>
              <a:t>値</a:t>
            </a:r>
            <a:endParaRPr lang="en-US" altLang="ja-JP" sz="2800" dirty="0" smtClean="0"/>
          </a:p>
          <a:p>
            <a:pPr lvl="1"/>
            <a:r>
              <a:rPr kumimoji="1" lang="en-US" altLang="ja-JP" sz="2400" dirty="0" smtClean="0"/>
              <a:t>RF</a:t>
            </a:r>
            <a:r>
              <a:rPr kumimoji="1" lang="ja-JP" altLang="en-US" sz="2400" dirty="0" smtClean="0"/>
              <a:t>は</a:t>
            </a:r>
            <a:r>
              <a:rPr kumimoji="1" lang="en-US" altLang="ja-JP" sz="2400" dirty="0" err="1" smtClean="0"/>
              <a:t>train:test</a:t>
            </a:r>
            <a:r>
              <a:rPr kumimoji="1" lang="en-US" altLang="ja-JP" sz="2400" dirty="0" smtClean="0"/>
              <a:t>=9:1</a:t>
            </a:r>
            <a:r>
              <a:rPr kumimoji="1" lang="ja-JP" altLang="en-US" sz="2400" dirty="0" smtClean="0"/>
              <a:t>の</a:t>
            </a:r>
            <a:r>
              <a:rPr kumimoji="1" lang="en-US" altLang="ja-JP" sz="2400" dirty="0" smtClean="0"/>
              <a:t>10</a:t>
            </a:r>
            <a:r>
              <a:rPr kumimoji="1" lang="ja-JP" altLang="en-US" sz="2400" dirty="0" smtClean="0"/>
              <a:t>分割交差検証</a:t>
            </a:r>
            <a:endParaRPr kumimoji="1" lang="en-US" altLang="ja-JP" sz="2400" dirty="0" smtClean="0"/>
          </a:p>
          <a:p>
            <a:pPr lvl="1"/>
            <a:r>
              <a:rPr lang="en-US" altLang="ja-JP" sz="2400" dirty="0" smtClean="0"/>
              <a:t>LSTM</a:t>
            </a:r>
            <a:r>
              <a:rPr lang="ja-JP" altLang="en-US" sz="2400" dirty="0" err="1" smtClean="0"/>
              <a:t>，</a:t>
            </a:r>
            <a:r>
              <a:rPr lang="en-US" altLang="ja-JP" sz="2400" dirty="0" smtClean="0"/>
              <a:t>RGCN</a:t>
            </a:r>
            <a:r>
              <a:rPr lang="ja-JP" altLang="en-US" sz="2400" dirty="0" smtClean="0"/>
              <a:t>は</a:t>
            </a:r>
            <a:r>
              <a:rPr lang="en-US" altLang="ja-JP" sz="2400" dirty="0" err="1" smtClean="0"/>
              <a:t>train:valid:test</a:t>
            </a:r>
            <a:r>
              <a:rPr lang="en-US" altLang="ja-JP" sz="2400" dirty="0" smtClean="0"/>
              <a:t>=8:1:1</a:t>
            </a:r>
            <a:r>
              <a:rPr lang="ja-JP" altLang="en-US" sz="2400" dirty="0" smtClean="0"/>
              <a:t>の</a:t>
            </a:r>
            <a:r>
              <a:rPr lang="en-US" altLang="ja-JP" sz="2400" dirty="0" smtClean="0"/>
              <a:t>test</a:t>
            </a:r>
            <a:r>
              <a:rPr lang="ja-JP" altLang="en-US" sz="2400" dirty="0" smtClean="0"/>
              <a:t>の精度</a:t>
            </a:r>
            <a:endParaRPr lang="en-US" altLang="ja-JP" sz="2400" dirty="0" smtClean="0"/>
          </a:p>
          <a:p>
            <a:endParaRPr kumimoji="1"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377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プログラミングコンテスト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与えられた問題を解くソースコードを提出する</a:t>
            </a:r>
            <a:endParaRPr kumimoji="1" lang="en-US" altLang="ja-JP" dirty="0"/>
          </a:p>
          <a:p>
            <a:r>
              <a:rPr kumimoji="1" lang="ja-JP" altLang="en-US" dirty="0"/>
              <a:t>正解数や回答時間に応じてレーティングが決定される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65423" y="4120493"/>
            <a:ext cx="43508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/>
              <a:t>・ </a:t>
            </a:r>
            <a:r>
              <a:rPr kumimoji="1" lang="ja-JP" altLang="en-US" sz="2000" dirty="0" smtClean="0"/>
              <a:t>問題を解いて実装する能力，</a:t>
            </a:r>
            <a:r>
              <a:rPr kumimoji="1" lang="ja-JP" altLang="en-US" sz="2000" dirty="0" err="1" smtClean="0"/>
              <a:t>すなわ</a:t>
            </a:r>
            <a:endParaRPr kumimoji="1" lang="en-US" altLang="ja-JP" sz="2000" dirty="0" smtClean="0"/>
          </a:p>
          <a:p>
            <a:r>
              <a:rPr lang="en-US" altLang="ja-JP" sz="2000" dirty="0"/>
              <a:t> </a:t>
            </a:r>
            <a:r>
              <a:rPr lang="ja-JP" altLang="en-US" sz="2000" dirty="0" smtClean="0"/>
              <a:t>　</a:t>
            </a:r>
            <a:r>
              <a:rPr kumimoji="1" lang="ja-JP" altLang="en-US" sz="2000" dirty="0" err="1" smtClean="0"/>
              <a:t>ち</a:t>
            </a:r>
            <a:r>
              <a:rPr kumimoji="1" lang="ja-JP" altLang="en-US" sz="2000" dirty="0" smtClean="0"/>
              <a:t>コーディング能力が高い開発者が</a:t>
            </a:r>
            <a:endParaRPr kumimoji="1"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ja-JP" altLang="en-US" sz="2000" dirty="0" smtClean="0"/>
              <a:t> </a:t>
            </a:r>
            <a:r>
              <a:rPr kumimoji="1" lang="ja-JP" altLang="en-US" sz="2000" dirty="0" smtClean="0"/>
              <a:t>良い順位</a:t>
            </a:r>
            <a:r>
              <a:rPr lang="ja-JP" altLang="en-US" sz="2000" dirty="0" smtClean="0"/>
              <a:t>を取り，レーティングが高く</a:t>
            </a:r>
            <a:endParaRPr lang="en-US" altLang="ja-JP" sz="2000" dirty="0" smtClean="0"/>
          </a:p>
          <a:p>
            <a:r>
              <a:rPr lang="ja-JP" altLang="en-US" sz="2000" dirty="0"/>
              <a:t>　</a:t>
            </a:r>
            <a:r>
              <a:rPr lang="ja-JP" altLang="en-US" sz="2000" dirty="0" smtClean="0"/>
              <a:t> なると考えられる</a:t>
            </a:r>
            <a:endParaRPr kumimoji="1" lang="ja-JP" altLang="en-US" sz="2000" dirty="0"/>
          </a:p>
        </p:txBody>
      </p:sp>
      <p:sp>
        <p:nvSpPr>
          <p:cNvPr id="7" name="角丸四角形 6"/>
          <p:cNvSpPr/>
          <p:nvPr/>
        </p:nvSpPr>
        <p:spPr>
          <a:xfrm>
            <a:off x="358140" y="3449627"/>
            <a:ext cx="8488681" cy="28063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2348" y="3241545"/>
            <a:ext cx="1773242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レーティング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588324" y="5615770"/>
            <a:ext cx="5357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/>
              <a:t>2020/2/3</a:t>
            </a:r>
            <a:r>
              <a:rPr kumimoji="1" lang="ja-JP" altLang="en-US" sz="1600" dirty="0"/>
              <a:t>時点でのレーティングのページ，ユーザ名は削除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28260" y="5929482"/>
            <a:ext cx="19896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100" dirty="0"/>
              <a:t>http://codeforces.com/ratings</a:t>
            </a:r>
            <a:endParaRPr kumimoji="1" lang="ja-JP" altLang="en-US" sz="1100" dirty="0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2" b="60472"/>
          <a:stretch/>
        </p:blipFill>
        <p:spPr>
          <a:xfrm>
            <a:off x="4602480" y="3592429"/>
            <a:ext cx="3870711" cy="20353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5258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角丸四角形 18"/>
          <p:cNvSpPr/>
          <p:nvPr/>
        </p:nvSpPr>
        <p:spPr>
          <a:xfrm>
            <a:off x="198120" y="1859280"/>
            <a:ext cx="4297680" cy="4404360"/>
          </a:xfrm>
          <a:prstGeom prst="roundRect">
            <a:avLst>
              <a:gd name="adj" fmla="val 8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noFill/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kumimoji="1" lang="ja-JP" altLang="en-US" sz="2400" dirty="0"/>
              <a:t>ロシアのプログラミングコンテスト</a:t>
            </a:r>
            <a:r>
              <a:rPr kumimoji="1" lang="en-US" altLang="ja-JP" sz="2400" dirty="0" err="1" smtClean="0"/>
              <a:t>Codeforces</a:t>
            </a:r>
            <a:r>
              <a:rPr lang="ja-JP" altLang="en-US" sz="2400" dirty="0" smtClean="0"/>
              <a:t>から構築された</a:t>
            </a:r>
            <a:r>
              <a:rPr kumimoji="1" lang="ja-JP" altLang="en-US" sz="2400" dirty="0" smtClean="0"/>
              <a:t>データセット</a:t>
            </a:r>
            <a:endParaRPr kumimoji="1" lang="en-US" altLang="ja-JP" sz="2400" dirty="0" smtClean="0"/>
          </a:p>
          <a:p>
            <a:pPr lvl="1"/>
            <a:r>
              <a:rPr lang="ja-JP" altLang="en-US" sz="2000" dirty="0"/>
              <a:t>収集</a:t>
            </a:r>
            <a:r>
              <a:rPr lang="ja-JP" altLang="en-US" sz="2000" dirty="0" smtClean="0"/>
              <a:t>期間：</a:t>
            </a:r>
            <a:endParaRPr lang="en-US" altLang="ja-JP" sz="2000" dirty="0" smtClean="0"/>
          </a:p>
          <a:p>
            <a:pPr marL="457200" lvl="1" indent="0">
              <a:buNone/>
            </a:pPr>
            <a:r>
              <a:rPr lang="en-US" altLang="ja-JP" sz="2000" dirty="0" smtClean="0"/>
              <a:t>       2016/5/19</a:t>
            </a:r>
            <a:r>
              <a:rPr lang="ja-JP" altLang="en-US" sz="2000" dirty="0"/>
              <a:t>～</a:t>
            </a:r>
            <a:r>
              <a:rPr lang="en-US" altLang="ja-JP" sz="2000" dirty="0"/>
              <a:t>2016/11/15</a:t>
            </a:r>
            <a:endParaRPr kumimoji="1" lang="en-US" altLang="ja-JP" sz="2000" dirty="0" smtClean="0"/>
          </a:p>
          <a:p>
            <a:r>
              <a:rPr lang="ja-JP" altLang="en-US" sz="2400" dirty="0" smtClean="0"/>
              <a:t>約</a:t>
            </a:r>
            <a:r>
              <a:rPr lang="en-US" altLang="ja-JP" sz="2400" dirty="0" smtClean="0"/>
              <a:t>90%</a:t>
            </a:r>
            <a:r>
              <a:rPr lang="ja-JP" altLang="en-US" sz="2400" dirty="0" smtClean="0"/>
              <a:t>が</a:t>
            </a:r>
            <a:r>
              <a:rPr lang="en-US" altLang="ja-JP" sz="2400" dirty="0" smtClean="0"/>
              <a:t>C++</a:t>
            </a:r>
            <a:r>
              <a:rPr lang="ja-JP" altLang="en-US" sz="2400" dirty="0" smtClean="0"/>
              <a:t>のファイル</a:t>
            </a:r>
            <a:endParaRPr kumimoji="1" lang="ja-JP" altLang="en-US" sz="24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データセット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720090" y="2638028"/>
          <a:ext cx="371094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470">
                  <a:extLst>
                    <a:ext uri="{9D8B030D-6E8A-4147-A177-3AD203B41FA5}">
                      <a16:colId xmlns:a16="http://schemas.microsoft.com/office/drawing/2014/main" val="395895055"/>
                    </a:ext>
                  </a:extLst>
                </a:gridCol>
                <a:gridCol w="1855470">
                  <a:extLst>
                    <a:ext uri="{9D8B030D-6E8A-4147-A177-3AD203B41FA5}">
                      <a16:colId xmlns:a16="http://schemas.microsoft.com/office/drawing/2014/main" val="11650034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提出ファイル数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提出者数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265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1,644,636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14,520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794653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518160" y="2305288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データベース情報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88280" y="2305288"/>
            <a:ext cx="3156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C++</a:t>
            </a:r>
            <a:r>
              <a:rPr kumimoji="1" lang="ja-JP" altLang="en-US" dirty="0"/>
              <a:t>のソースコードを提出者の</a:t>
            </a:r>
            <a:endParaRPr kumimoji="1" lang="en-US" altLang="ja-JP" dirty="0"/>
          </a:p>
          <a:p>
            <a:r>
              <a:rPr kumimoji="1" lang="ja-JP" altLang="en-US" dirty="0"/>
              <a:t>レーティングによってソート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4653699" y="1859280"/>
            <a:ext cx="4297680" cy="4404360"/>
          </a:xfrm>
          <a:prstGeom prst="roundRect">
            <a:avLst>
              <a:gd name="adj" fmla="val 851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433414" y="1600200"/>
            <a:ext cx="2738250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開発者の分類</a:t>
            </a:r>
            <a:r>
              <a:rPr kumimoji="1" lang="en-US" altLang="ja-JP" sz="2800" dirty="0" smtClean="0"/>
              <a:t>[4]</a:t>
            </a:r>
            <a:endParaRPr kumimoji="1" lang="ja-JP" altLang="en-US" sz="28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95331" y="1600200"/>
            <a:ext cx="350288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ソースコード</a:t>
            </a:r>
            <a:r>
              <a:rPr kumimoji="1" lang="ja-JP" altLang="en-US" sz="2800" dirty="0" smtClean="0"/>
              <a:t>の</a:t>
            </a:r>
            <a:r>
              <a:rPr lang="ja-JP" altLang="en-US" sz="2800" dirty="0" smtClean="0"/>
              <a:t>収集</a:t>
            </a:r>
            <a:r>
              <a:rPr lang="en-US" altLang="ja-JP" sz="2800" dirty="0" smtClean="0"/>
              <a:t>[</a:t>
            </a:r>
            <a:r>
              <a:rPr lang="en-US" altLang="ja-JP" sz="2800" dirty="0"/>
              <a:t>9</a:t>
            </a:r>
            <a:r>
              <a:rPr lang="en-US" altLang="ja-JP" sz="2800" dirty="0" smtClean="0"/>
              <a:t>]</a:t>
            </a:r>
            <a:endParaRPr kumimoji="1" lang="ja-JP" altLang="en-US" sz="2800" dirty="0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A75B4-47F8-43D9-9E5B-0E2C9B0AE409}" type="slidenum">
              <a:rPr lang="en-US" altLang="ja-JP" smtClean="0"/>
              <a:pPr/>
              <a:t>16</a:t>
            </a:fld>
            <a:endParaRPr lang="en-US" altLang="ja-JP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4E67590B-834B-4AD8-A7AC-F4C6726996B2}"/>
              </a:ext>
            </a:extLst>
          </p:cNvPr>
          <p:cNvGrpSpPr/>
          <p:nvPr/>
        </p:nvGrpSpPr>
        <p:grpSpPr>
          <a:xfrm>
            <a:off x="5298439" y="3008868"/>
            <a:ext cx="2889739" cy="1232106"/>
            <a:chOff x="5448043" y="3376597"/>
            <a:chExt cx="2889739" cy="1232106"/>
          </a:xfrm>
        </p:grpSpPr>
        <p:graphicFrame>
          <p:nvGraphicFramePr>
            <p:cNvPr id="24" name="オブジェクト 23">
              <a:extLst>
                <a:ext uri="{FF2B5EF4-FFF2-40B4-BE49-F238E27FC236}">
                  <a16:creationId xmlns:a16="http://schemas.microsoft.com/office/drawing/2014/main" id="{B9D27E87-051F-4E09-B991-213F713BFA2C}"/>
                </a:ext>
              </a:extLst>
            </p:cNvPr>
            <p:cNvGraphicFramePr>
              <a:graphicFrameLocks/>
            </p:cNvGraphicFramePr>
            <p:nvPr>
              <p:extLst/>
            </p:nvPr>
          </p:nvGraphicFramePr>
          <p:xfrm>
            <a:off x="5548311" y="3707583"/>
            <a:ext cx="2689200" cy="32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8" name="ワークシート" r:id="rId4" imgW="2689999" imgH="236312" progId="Excel.Sheet.12">
                    <p:embed/>
                  </p:oleObj>
                </mc:Choice>
                <mc:Fallback>
                  <p:oleObj name="ワークシート" r:id="rId4" imgW="2689999" imgH="236312" progId="Excel.Sheet.12">
                    <p:embed/>
                    <p:pic>
                      <p:nvPicPr>
                        <p:cNvPr id="24" name="オブジェクト 23">
                          <a:extLst>
                            <a:ext uri="{FF2B5EF4-FFF2-40B4-BE49-F238E27FC236}">
                              <a16:creationId xmlns:a16="http://schemas.microsoft.com/office/drawing/2014/main" id="{B9D27E87-051F-4E09-B991-213F713BFA2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548311" y="3707583"/>
                          <a:ext cx="2689200" cy="320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F33D9A67-F003-4F71-B4E0-00D31743A862}"/>
                </a:ext>
              </a:extLst>
            </p:cNvPr>
            <p:cNvSpPr txBox="1"/>
            <p:nvPr/>
          </p:nvSpPr>
          <p:spPr>
            <a:xfrm>
              <a:off x="5448043" y="3972083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初級者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7E202ACA-A507-43A7-8EEB-ABBF668123B4}"/>
                </a:ext>
              </a:extLst>
            </p:cNvPr>
            <p:cNvSpPr txBox="1"/>
            <p:nvPr/>
          </p:nvSpPr>
          <p:spPr>
            <a:xfrm>
              <a:off x="7460619" y="3972083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/>
                <a:t>上級者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B58657EF-DC57-4238-9D83-592830FBFB37}"/>
                </a:ext>
              </a:extLst>
            </p:cNvPr>
            <p:cNvSpPr txBox="1"/>
            <p:nvPr/>
          </p:nvSpPr>
          <p:spPr>
            <a:xfrm>
              <a:off x="5915489" y="337659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25%</a:t>
              </a:r>
              <a:endParaRPr kumimoji="1" lang="ja-JP" altLang="en-US" dirty="0"/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59592CB-18BA-46EE-86FD-5DAFC1F78C50}"/>
                </a:ext>
              </a:extLst>
            </p:cNvPr>
            <p:cNvSpPr txBox="1"/>
            <p:nvPr/>
          </p:nvSpPr>
          <p:spPr>
            <a:xfrm>
              <a:off x="6569746" y="337659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50%</a:t>
              </a:r>
              <a:endParaRPr kumimoji="1" lang="ja-JP" altLang="en-US" dirty="0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87F2A175-34D4-41E6-96D1-8712360AAFA5}"/>
                </a:ext>
              </a:extLst>
            </p:cNvPr>
            <p:cNvSpPr txBox="1"/>
            <p:nvPr/>
          </p:nvSpPr>
          <p:spPr>
            <a:xfrm>
              <a:off x="7229191" y="3376597"/>
              <a:ext cx="6463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/>
                <a:t>75%</a:t>
              </a:r>
              <a:endParaRPr kumimoji="1" lang="ja-JP" altLang="en-US" dirty="0"/>
            </a:p>
          </p:txBody>
        </p:sp>
        <p:sp>
          <p:nvSpPr>
            <p:cNvPr id="30" name="右中かっこ 29">
              <a:extLst>
                <a:ext uri="{FF2B5EF4-FFF2-40B4-BE49-F238E27FC236}">
                  <a16:creationId xmlns:a16="http://schemas.microsoft.com/office/drawing/2014/main" id="{1B580BA0-265D-425B-B065-26BF0A4BF3B8}"/>
                </a:ext>
              </a:extLst>
            </p:cNvPr>
            <p:cNvSpPr/>
            <p:nvPr/>
          </p:nvSpPr>
          <p:spPr>
            <a:xfrm rot="5400000">
              <a:off x="6777316" y="3570834"/>
              <a:ext cx="194777" cy="1171829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B62470B2-E2CB-444D-AAA2-AF45CA1A5130}"/>
                </a:ext>
              </a:extLst>
            </p:cNvPr>
            <p:cNvSpPr txBox="1"/>
            <p:nvPr/>
          </p:nvSpPr>
          <p:spPr>
            <a:xfrm>
              <a:off x="6407635" y="4239371"/>
              <a:ext cx="8771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中級者</a:t>
              </a:r>
              <a:endParaRPr kumimoji="1" lang="ja-JP" altLang="en-US" dirty="0"/>
            </a:p>
          </p:txBody>
        </p:sp>
      </p:grp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02C049E7-D4DB-44DF-B3B3-D2ACF98F396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754880" y="4328050"/>
          <a:ext cx="4140199" cy="1691640"/>
        </p:xfrm>
        <a:graphic>
          <a:graphicData uri="http://schemas.openxmlformats.org/drawingml/2006/table">
            <a:tbl>
              <a:tblPr/>
              <a:tblGrid>
                <a:gridCol w="1174087">
                  <a:extLst>
                    <a:ext uri="{9D8B030D-6E8A-4147-A177-3AD203B41FA5}">
                      <a16:colId xmlns:a16="http://schemas.microsoft.com/office/drawing/2014/main" val="2233318405"/>
                    </a:ext>
                  </a:extLst>
                </a:gridCol>
                <a:gridCol w="741528">
                  <a:extLst>
                    <a:ext uri="{9D8B030D-6E8A-4147-A177-3AD203B41FA5}">
                      <a16:colId xmlns:a16="http://schemas.microsoft.com/office/drawing/2014/main" val="2315712755"/>
                    </a:ext>
                  </a:extLst>
                </a:gridCol>
                <a:gridCol w="741528">
                  <a:extLst>
                    <a:ext uri="{9D8B030D-6E8A-4147-A177-3AD203B41FA5}">
                      <a16:colId xmlns:a16="http://schemas.microsoft.com/office/drawing/2014/main" val="2304535844"/>
                    </a:ext>
                  </a:extLst>
                </a:gridCol>
                <a:gridCol w="741528">
                  <a:extLst>
                    <a:ext uri="{9D8B030D-6E8A-4147-A177-3AD203B41FA5}">
                      <a16:colId xmlns:a16="http://schemas.microsoft.com/office/drawing/2014/main" val="4049989091"/>
                    </a:ext>
                  </a:extLst>
                </a:gridCol>
                <a:gridCol w="741528">
                  <a:extLst>
                    <a:ext uri="{9D8B030D-6E8A-4147-A177-3AD203B41FA5}">
                      <a16:colId xmlns:a16="http://schemas.microsoft.com/office/drawing/2014/main" val="4038933512"/>
                    </a:ext>
                  </a:extLst>
                </a:gridCol>
              </a:tblGrid>
              <a:tr h="28194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初級者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中級者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上級者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7173198"/>
                  </a:ext>
                </a:extLst>
              </a:tr>
              <a:tr h="281940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レーティング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平均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1180.22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1459.66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1944.35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6776071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最小値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-39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165583"/>
                  </a:ext>
                </a:extLst>
              </a:tr>
              <a:tr h="2819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最大値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1310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3367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4431674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人数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3899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8409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2212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486605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ファイル数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353,346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701,871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352,557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960468"/>
                  </a:ext>
                </a:extLst>
              </a:tr>
            </a:tbl>
          </a:graphicData>
        </a:graphic>
      </p:graphicFrame>
      <p:sp>
        <p:nvSpPr>
          <p:cNvPr id="33" name="テキスト ボックス 4"/>
          <p:cNvSpPr txBox="1"/>
          <p:nvPr/>
        </p:nvSpPr>
        <p:spPr>
          <a:xfrm>
            <a:off x="1474511" y="6220385"/>
            <a:ext cx="705620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r>
              <a:rPr lang="en-US" altLang="ja-JP" sz="900" dirty="0"/>
              <a:t>[4]</a:t>
            </a:r>
            <a:r>
              <a:rPr lang="zh-TW" altLang="en-US" sz="900" dirty="0"/>
              <a:t>松井智寛</a:t>
            </a:r>
            <a:r>
              <a:rPr lang="en-US" altLang="zh-TW" sz="900" dirty="0"/>
              <a:t>, </a:t>
            </a:r>
            <a:r>
              <a:rPr lang="zh-TW" altLang="en-US" sz="900" dirty="0"/>
              <a:t>松下誠</a:t>
            </a:r>
            <a:r>
              <a:rPr lang="en-US" altLang="zh-TW" sz="900" dirty="0"/>
              <a:t>, </a:t>
            </a:r>
            <a:r>
              <a:rPr lang="zh-TW" altLang="en-US" sz="900" dirty="0"/>
              <a:t>井上克郎</a:t>
            </a:r>
            <a:r>
              <a:rPr lang="en-US" altLang="ja-JP" sz="900" dirty="0"/>
              <a:t>:”</a:t>
            </a:r>
            <a:r>
              <a:rPr lang="ja-JP" altLang="en-US" sz="900" dirty="0"/>
              <a:t>判定対象の拡大を目的とした</a:t>
            </a:r>
            <a:r>
              <a:rPr lang="en-US" altLang="ja-JP" sz="900" dirty="0"/>
              <a:t>3 </a:t>
            </a:r>
            <a:r>
              <a:rPr lang="ja-JP" altLang="en-US" sz="900" dirty="0"/>
              <a:t>値分類によるソースコード品質の評価手法</a:t>
            </a:r>
            <a:r>
              <a:rPr lang="en-US" altLang="ja-JP" sz="900" dirty="0"/>
              <a:t>”,</a:t>
            </a:r>
            <a:r>
              <a:rPr lang="ja-JP" altLang="en-US" sz="900" dirty="0"/>
              <a:t>情報処理学会研究報告</a:t>
            </a:r>
            <a:r>
              <a:rPr lang="en-US" altLang="ja-JP" sz="900" dirty="0"/>
              <a:t>, Vol. 2020-SE-205, No. 7, pp. 1–8, 2020</a:t>
            </a:r>
          </a:p>
          <a:p>
            <a:r>
              <a:rPr lang="en-US" altLang="ja-JP" sz="900" dirty="0" smtClean="0"/>
              <a:t>[</a:t>
            </a:r>
            <a:r>
              <a:rPr lang="en-US" altLang="ja-JP" sz="900" dirty="0"/>
              <a:t>9</a:t>
            </a:r>
            <a:r>
              <a:rPr lang="en-US" altLang="ja-JP" sz="900" dirty="0" smtClean="0"/>
              <a:t>]</a:t>
            </a:r>
            <a:r>
              <a:rPr lang="ja-JP" altLang="en-US" sz="900" dirty="0"/>
              <a:t>堤祥吾</a:t>
            </a:r>
            <a:r>
              <a:rPr lang="en-US" altLang="ja-JP" sz="900" dirty="0"/>
              <a:t>: "</a:t>
            </a:r>
            <a:r>
              <a:rPr lang="ja-JP" altLang="en-US" sz="900" dirty="0"/>
              <a:t>プログラミングコンテスト初級者・上級者間におけるソースコード特徴量の比較</a:t>
            </a:r>
            <a:r>
              <a:rPr lang="en-US" altLang="ja-JP" sz="900" dirty="0"/>
              <a:t>", </a:t>
            </a:r>
            <a:r>
              <a:rPr lang="ja-JP" altLang="en-US" sz="900" dirty="0"/>
              <a:t>大阪大学大学院情報科学研究科修士論文</a:t>
            </a:r>
            <a:r>
              <a:rPr lang="en-US" altLang="ja-JP" sz="900" dirty="0"/>
              <a:t>,2018</a:t>
            </a:r>
            <a:r>
              <a:rPr lang="en-US" altLang="ja-JP" sz="900" dirty="0" smtClean="0"/>
              <a:t>.</a:t>
            </a:r>
            <a:endParaRPr lang="en-US" altLang="ja-JP" sz="900" dirty="0"/>
          </a:p>
        </p:txBody>
      </p:sp>
    </p:spTree>
    <p:extLst>
      <p:ext uri="{BB962C8B-B14F-4D97-AF65-F5344CB8AC3E}">
        <p14:creationId xmlns:p14="http://schemas.microsoft.com/office/powerpoint/2010/main" val="206324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505162"/>
              </p:ext>
            </p:extLst>
          </p:nvPr>
        </p:nvGraphicFramePr>
        <p:xfrm>
          <a:off x="351990" y="2323941"/>
          <a:ext cx="8428908" cy="30784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58769">
                  <a:extLst>
                    <a:ext uri="{9D8B030D-6E8A-4147-A177-3AD203B41FA5}">
                      <a16:colId xmlns:a16="http://schemas.microsoft.com/office/drawing/2014/main" val="1764008685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4213545986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1573557577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1849503241"/>
                    </a:ext>
                  </a:extLst>
                </a:gridCol>
                <a:gridCol w="1311660">
                  <a:extLst>
                    <a:ext uri="{9D8B030D-6E8A-4147-A177-3AD203B41FA5}">
                      <a16:colId xmlns:a16="http://schemas.microsoft.com/office/drawing/2014/main" val="123101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モデル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上級者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中級者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初級者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accuracy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70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RF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0.758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0.793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0.699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0.762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40628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LSTM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0.770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0.768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0.697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0.750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56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RGCN(</a:t>
                      </a:r>
                      <a:r>
                        <a:rPr kumimoji="1" lang="ja-JP" altLang="en-US" sz="2000" b="1" dirty="0" smtClean="0">
                          <a:solidFill>
                            <a:srgbClr val="FF0000"/>
                          </a:solidFill>
                        </a:rPr>
                        <a:t>提案手法</a:t>
                      </a:r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0.891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0.881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0.835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0.871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1375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RGCN – </a:t>
                      </a:r>
                      <a:r>
                        <a:rPr kumimoji="1" lang="en-US" altLang="ja-JP" sz="2000" dirty="0" err="1" smtClean="0">
                          <a:solidFill>
                            <a:schemeClr val="tx1"/>
                          </a:solidFill>
                        </a:rPr>
                        <a:t>LastLexicalUse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0.888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0.876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0.829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0.866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2961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RGCN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kumimoji="1" lang="en-US" altLang="ja-JP" sz="2000" baseline="0" dirty="0" err="1" smtClean="0">
                          <a:solidFill>
                            <a:schemeClr val="tx1"/>
                          </a:solidFill>
                        </a:rPr>
                        <a:t>NextToken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0.882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0.874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0.827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0.863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90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RGCN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–</a:t>
                      </a:r>
                    </a:p>
                    <a:p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kumimoji="1" lang="en-US" altLang="ja-JP" sz="2000" baseline="0" dirty="0" err="1" smtClean="0">
                          <a:solidFill>
                            <a:schemeClr val="tx1"/>
                          </a:solidFill>
                        </a:rPr>
                        <a:t>NextToken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kumimoji="1" lang="en-US" altLang="ja-JP" sz="2000" baseline="0" dirty="0" err="1" smtClean="0">
                          <a:solidFill>
                            <a:schemeClr val="tx1"/>
                          </a:solidFill>
                        </a:rPr>
                        <a:t>LastLexicalUse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0.868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0.860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0.804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0.847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30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48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 </a:t>
            </a:r>
            <a:r>
              <a:rPr kumimoji="1" lang="en-US" altLang="ja-JP" dirty="0" smtClean="0"/>
              <a:t>1/2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2</a:t>
            </a:r>
            <a:r>
              <a:rPr lang="ja-JP" altLang="en-US" dirty="0"/>
              <a:t>種類</a:t>
            </a:r>
            <a:r>
              <a:rPr kumimoji="1" lang="ja-JP" altLang="en-US" dirty="0" smtClean="0"/>
              <a:t>のエッジを制限しても</a:t>
            </a:r>
            <a:r>
              <a:rPr lang="ja-JP" altLang="en-US" dirty="0"/>
              <a:t>既存手法</a:t>
            </a:r>
            <a:r>
              <a:rPr kumimoji="1" lang="ja-JP" altLang="en-US" dirty="0" smtClean="0"/>
              <a:t>に比べて大きく精度が向上している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構文木から</a:t>
            </a:r>
            <a:r>
              <a:rPr lang="ja-JP" altLang="en-US" dirty="0" smtClean="0"/>
              <a:t>得られる構文の情報は非常に有用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1852645"/>
              </p:ext>
            </p:extLst>
          </p:nvPr>
        </p:nvGraphicFramePr>
        <p:xfrm>
          <a:off x="388800" y="3840163"/>
          <a:ext cx="8428908" cy="2286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58769">
                  <a:extLst>
                    <a:ext uri="{9D8B030D-6E8A-4147-A177-3AD203B41FA5}">
                      <a16:colId xmlns:a16="http://schemas.microsoft.com/office/drawing/2014/main" val="1764008685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4213545986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1573557577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1849503241"/>
                    </a:ext>
                  </a:extLst>
                </a:gridCol>
                <a:gridCol w="1311660">
                  <a:extLst>
                    <a:ext uri="{9D8B030D-6E8A-4147-A177-3AD203B41FA5}">
                      <a16:colId xmlns:a16="http://schemas.microsoft.com/office/drawing/2014/main" val="123101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モデル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上級者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中級者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初級者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accuracy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70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RF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0.758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0.793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0.699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0.762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40628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LSTM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0.770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0.768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0.697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0.750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568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RGCN(</a:t>
                      </a:r>
                      <a:r>
                        <a:rPr kumimoji="1" lang="ja-JP" altLang="en-US" sz="2000" b="1" dirty="0" smtClean="0">
                          <a:solidFill>
                            <a:srgbClr val="FF0000"/>
                          </a:solidFill>
                        </a:rPr>
                        <a:t>提案手法</a:t>
                      </a:r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0.891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0.881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0.835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0.871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839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RGCN</a:t>
                      </a:r>
                      <a:r>
                        <a:rPr kumimoji="1" lang="en-US" altLang="ja-JP" sz="2000" b="1" baseline="0" dirty="0" smtClean="0">
                          <a:solidFill>
                            <a:schemeClr val="tx1"/>
                          </a:solidFill>
                        </a:rPr>
                        <a:t> –</a:t>
                      </a:r>
                    </a:p>
                    <a:p>
                      <a:r>
                        <a:rPr kumimoji="1" lang="en-US" altLang="ja-JP" sz="2000" b="1" baseline="0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kumimoji="1" lang="en-US" altLang="ja-JP" sz="2000" b="1" baseline="0" dirty="0" err="1" smtClean="0">
                          <a:solidFill>
                            <a:schemeClr val="tx1"/>
                          </a:solidFill>
                        </a:rPr>
                        <a:t>NextToken</a:t>
                      </a:r>
                      <a:r>
                        <a:rPr kumimoji="1" lang="en-US" altLang="ja-JP" sz="2000" b="1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kumimoji="1" lang="en-US" altLang="ja-JP" sz="2000" b="1" baseline="0" dirty="0" err="1" smtClean="0">
                          <a:solidFill>
                            <a:schemeClr val="tx1"/>
                          </a:solidFill>
                        </a:rPr>
                        <a:t>LastLexicalUse</a:t>
                      </a:r>
                      <a:r>
                        <a:rPr kumimoji="1" lang="en-US" altLang="ja-JP" sz="2000" b="1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0.868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0.860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0.804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0.847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30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838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考察 </a:t>
            </a:r>
            <a:r>
              <a:rPr lang="en-US" altLang="ja-JP" dirty="0"/>
              <a:t>2</a:t>
            </a:r>
            <a:r>
              <a:rPr kumimoji="1" lang="en-US" altLang="ja-JP" dirty="0" smtClean="0"/>
              <a:t>/2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0"/>
            <a:ext cx="8291513" cy="4525963"/>
          </a:xfrm>
        </p:spPr>
        <p:txBody>
          <a:bodyPr/>
          <a:lstStyle/>
          <a:p>
            <a:r>
              <a:rPr lang="en-US" altLang="ja-JP" sz="2800" dirty="0" smtClean="0"/>
              <a:t>1</a:t>
            </a:r>
            <a:r>
              <a:rPr lang="ja-JP" altLang="en-US" sz="2800" dirty="0"/>
              <a:t>種類</a:t>
            </a:r>
            <a:r>
              <a:rPr lang="ja-JP" altLang="en-US" sz="2800" dirty="0" smtClean="0"/>
              <a:t>のエッジを制限したもの同士ではあまり差が出ない</a:t>
            </a:r>
            <a:endParaRPr lang="en-US" altLang="ja-JP" sz="2800" dirty="0"/>
          </a:p>
          <a:p>
            <a:pPr lvl="1"/>
            <a:r>
              <a:rPr lang="en-US" altLang="ja-JP" sz="2400" dirty="0" err="1" smtClean="0"/>
              <a:t>LastLexicalUse</a:t>
            </a:r>
            <a:r>
              <a:rPr lang="ja-JP" altLang="en-US" sz="2400" dirty="0" smtClean="0"/>
              <a:t>エッジの数は</a:t>
            </a:r>
            <a:r>
              <a:rPr lang="en-US" altLang="ja-JP" sz="2400" dirty="0" err="1" smtClean="0"/>
              <a:t>NextToken</a:t>
            </a:r>
            <a:r>
              <a:rPr lang="ja-JP" altLang="en-US" sz="2400" dirty="0" smtClean="0"/>
              <a:t>エッジの</a:t>
            </a:r>
            <a:r>
              <a:rPr lang="en-US" altLang="ja-JP" sz="2400" dirty="0" smtClean="0"/>
              <a:t>1/5</a:t>
            </a:r>
            <a:r>
              <a:rPr lang="ja-JP" altLang="en-US" sz="2400" dirty="0" smtClean="0"/>
              <a:t>以下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数が少ないにもかかわらず</a:t>
            </a:r>
            <a:r>
              <a:rPr lang="en-US" altLang="ja-JP" sz="2400" dirty="0" err="1" smtClean="0"/>
              <a:t>LastLexicalUse</a:t>
            </a:r>
            <a:r>
              <a:rPr lang="ja-JP" altLang="en-US" sz="2400" dirty="0" smtClean="0"/>
              <a:t>エッジは非常に有用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908967"/>
              </p:ext>
            </p:extLst>
          </p:nvPr>
        </p:nvGraphicFramePr>
        <p:xfrm>
          <a:off x="388501" y="3840163"/>
          <a:ext cx="8428908" cy="22860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058769">
                  <a:extLst>
                    <a:ext uri="{9D8B030D-6E8A-4147-A177-3AD203B41FA5}">
                      <a16:colId xmlns:a16="http://schemas.microsoft.com/office/drawing/2014/main" val="1764008685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4213545986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1573557577"/>
                    </a:ext>
                  </a:extLst>
                </a:gridCol>
                <a:gridCol w="1019493">
                  <a:extLst>
                    <a:ext uri="{9D8B030D-6E8A-4147-A177-3AD203B41FA5}">
                      <a16:colId xmlns:a16="http://schemas.microsoft.com/office/drawing/2014/main" val="1849503241"/>
                    </a:ext>
                  </a:extLst>
                </a:gridCol>
                <a:gridCol w="1311660">
                  <a:extLst>
                    <a:ext uri="{9D8B030D-6E8A-4147-A177-3AD203B41FA5}">
                      <a16:colId xmlns:a16="http://schemas.microsoft.com/office/drawing/2014/main" val="12310110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モデル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上級者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中級者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初級者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accuracy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70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RGCN(</a:t>
                      </a:r>
                      <a:r>
                        <a:rPr kumimoji="1" lang="ja-JP" altLang="en-US" sz="2000" b="1" dirty="0" smtClean="0">
                          <a:solidFill>
                            <a:srgbClr val="FF0000"/>
                          </a:solidFill>
                        </a:rPr>
                        <a:t>提案手法</a:t>
                      </a:r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0.891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0.881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0.835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rgbClr val="FF0000"/>
                          </a:solidFill>
                        </a:rPr>
                        <a:t>0.871</a:t>
                      </a:r>
                      <a:endParaRPr kumimoji="1" lang="ja-JP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576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RGCN – </a:t>
                      </a:r>
                      <a:r>
                        <a:rPr kumimoji="1" lang="en-US" altLang="ja-JP" sz="2000" b="1" dirty="0" err="1" smtClean="0">
                          <a:solidFill>
                            <a:schemeClr val="tx1"/>
                          </a:solidFill>
                        </a:rPr>
                        <a:t>LastLexicalUse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0.888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0.876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0.829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0.866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8003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RGCN</a:t>
                      </a:r>
                      <a:r>
                        <a:rPr kumimoji="1" lang="en-US" altLang="ja-JP" sz="2000" b="1" baseline="0" dirty="0" smtClean="0">
                          <a:solidFill>
                            <a:schemeClr val="tx1"/>
                          </a:solidFill>
                        </a:rPr>
                        <a:t> – </a:t>
                      </a:r>
                      <a:r>
                        <a:rPr kumimoji="1" lang="en-US" altLang="ja-JP" sz="2000" b="1" baseline="0" dirty="0" err="1" smtClean="0">
                          <a:solidFill>
                            <a:schemeClr val="tx1"/>
                          </a:solidFill>
                        </a:rPr>
                        <a:t>NextToken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0.882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0.874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0.827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b="1" dirty="0" smtClean="0">
                          <a:solidFill>
                            <a:schemeClr val="tx1"/>
                          </a:solidFill>
                        </a:rPr>
                        <a:t>0.863</a:t>
                      </a:r>
                      <a:endParaRPr kumimoji="1" lang="ja-JP" alt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7045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RGCN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–</a:t>
                      </a:r>
                    </a:p>
                    <a:p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 (</a:t>
                      </a:r>
                      <a:r>
                        <a:rPr kumimoji="1" lang="en-US" altLang="ja-JP" sz="2000" baseline="0" dirty="0" err="1" smtClean="0">
                          <a:solidFill>
                            <a:schemeClr val="tx1"/>
                          </a:solidFill>
                        </a:rPr>
                        <a:t>NextToken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+ </a:t>
                      </a:r>
                      <a:r>
                        <a:rPr kumimoji="1" lang="en-US" altLang="ja-JP" sz="2000" baseline="0" dirty="0" err="1" smtClean="0">
                          <a:solidFill>
                            <a:schemeClr val="tx1"/>
                          </a:solidFill>
                        </a:rPr>
                        <a:t>LastLexicalUse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0.868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0.860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0.804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0.847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3054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838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コーディング能力を知りたい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企業はコーディング能力が優れた開発者を採用</a:t>
            </a:r>
            <a:r>
              <a:rPr lang="ja-JP" altLang="en-US" sz="2400" dirty="0"/>
              <a:t>し</a:t>
            </a:r>
            <a:r>
              <a:rPr lang="ja-JP" altLang="en-US" sz="2400" dirty="0" smtClean="0"/>
              <a:t>，プロジェクトに配置できる</a:t>
            </a:r>
            <a:endParaRPr lang="en-US" altLang="ja-JP" sz="2400" dirty="0" smtClean="0"/>
          </a:p>
          <a:p>
            <a:pPr lvl="1"/>
            <a:r>
              <a:rPr kumimoji="1" lang="en-US" altLang="ja-JP" sz="2400" dirty="0" smtClean="0"/>
              <a:t>Google</a:t>
            </a:r>
            <a:r>
              <a:rPr kumimoji="1" lang="ja-JP" altLang="en-US" sz="2400" dirty="0" smtClean="0"/>
              <a:t>等の技術系の企業では採用の場面でコーディングの課題が実施されている</a:t>
            </a:r>
            <a:r>
              <a:rPr kumimoji="1" lang="en-US" altLang="ja-JP" sz="2400" dirty="0" smtClean="0"/>
              <a:t>[1]</a:t>
            </a:r>
          </a:p>
          <a:p>
            <a:pPr lvl="2"/>
            <a:r>
              <a:rPr lang="ja-JP" altLang="en-US" sz="2000" dirty="0"/>
              <a:t>人による評価</a:t>
            </a:r>
            <a:r>
              <a:rPr lang="ja-JP" altLang="en-US" sz="2000" dirty="0" smtClean="0"/>
              <a:t>はコストが高くなる</a:t>
            </a:r>
            <a:endParaRPr kumimoji="1" lang="en-US" altLang="ja-JP" sz="2000" dirty="0" smtClean="0"/>
          </a:p>
          <a:p>
            <a:r>
              <a:rPr kumimoji="1" lang="ja-JP" altLang="en-US" sz="2800" dirty="0" smtClean="0"/>
              <a:t>コーディング能力の</a:t>
            </a:r>
            <a:r>
              <a:rPr lang="ja-JP" altLang="en-US" sz="2800" dirty="0"/>
              <a:t>評価</a:t>
            </a:r>
            <a:r>
              <a:rPr kumimoji="1" lang="ja-JP" altLang="en-US" sz="2800" dirty="0" smtClean="0"/>
              <a:t>は難しい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経験年数で一概に</a:t>
            </a:r>
            <a:r>
              <a:rPr lang="ja-JP" altLang="en-US" sz="2400" dirty="0"/>
              <a:t>評価</a:t>
            </a:r>
            <a:r>
              <a:rPr kumimoji="1" lang="ja-JP" altLang="en-US" sz="2400" dirty="0" smtClean="0"/>
              <a:t>することはできない</a:t>
            </a:r>
            <a:r>
              <a:rPr kumimoji="1" lang="en-US" altLang="ja-JP" sz="2400" dirty="0" smtClean="0"/>
              <a:t>[2]</a:t>
            </a:r>
          </a:p>
          <a:p>
            <a:pPr lvl="1"/>
            <a:r>
              <a:rPr lang="ja-JP" altLang="en-US" sz="2400" dirty="0"/>
              <a:t>採用決定</a:t>
            </a:r>
            <a:r>
              <a:rPr lang="ja-JP" altLang="en-US" sz="2400" dirty="0" smtClean="0"/>
              <a:t>を間違えた場合のコストは年棒の</a:t>
            </a:r>
            <a:r>
              <a:rPr lang="en-US" altLang="ja-JP" sz="2400" dirty="0" smtClean="0"/>
              <a:t>10</a:t>
            </a:r>
            <a:r>
              <a:rPr lang="ja-JP" altLang="en-US" sz="2400" dirty="0" smtClean="0"/>
              <a:t>倍になる</a:t>
            </a:r>
            <a:r>
              <a:rPr lang="en-US" altLang="ja-JP" sz="2400" dirty="0" smtClean="0"/>
              <a:t>[3]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99301" y="5872247"/>
            <a:ext cx="7807047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/>
              <a:t>[1] Gayle </a:t>
            </a:r>
            <a:r>
              <a:rPr lang="en-US" altLang="ja-JP" sz="900" dirty="0" err="1"/>
              <a:t>Laakmann</a:t>
            </a:r>
            <a:r>
              <a:rPr lang="en-US" altLang="ja-JP" sz="900" dirty="0"/>
              <a:t> McDowell: “Cracking the coding interview: 189 programming </a:t>
            </a:r>
            <a:r>
              <a:rPr lang="en-US" altLang="ja-JP" sz="900" dirty="0" smtClean="0"/>
              <a:t>questions and </a:t>
            </a:r>
            <a:r>
              <a:rPr lang="en-US" altLang="ja-JP" sz="900" dirty="0"/>
              <a:t>solutions</a:t>
            </a:r>
            <a:r>
              <a:rPr lang="en-US" altLang="ja-JP" sz="900" dirty="0" smtClean="0"/>
              <a:t>”, 2015</a:t>
            </a:r>
            <a:endParaRPr lang="en-US" altLang="ja-JP" sz="900" dirty="0"/>
          </a:p>
          <a:p>
            <a:r>
              <a:rPr lang="en-US" altLang="ja-JP" sz="900" dirty="0" smtClean="0"/>
              <a:t>[</a:t>
            </a:r>
            <a:r>
              <a:rPr lang="en-US" altLang="ja-JP" sz="900" dirty="0"/>
              <a:t>2</a:t>
            </a:r>
            <a:r>
              <a:rPr lang="en-US" altLang="ja-JP" sz="900" dirty="0" smtClean="0"/>
              <a:t>] </a:t>
            </a:r>
            <a:r>
              <a:rPr lang="en-US" altLang="ja-JP" sz="900" dirty="0"/>
              <a:t>Sebastian </a:t>
            </a:r>
            <a:r>
              <a:rPr lang="en-US" altLang="ja-JP" sz="900" dirty="0" err="1" smtClean="0"/>
              <a:t>Baltes</a:t>
            </a:r>
            <a:r>
              <a:rPr lang="en-US" altLang="ja-JP" sz="900" dirty="0" smtClean="0"/>
              <a:t> :”Towards </a:t>
            </a:r>
            <a:r>
              <a:rPr lang="en-US" altLang="ja-JP" sz="900" dirty="0"/>
              <a:t>a Theory of Software Development Expertise”,</a:t>
            </a:r>
            <a:r>
              <a:rPr lang="en-US" altLang="ja-JP" sz="900" dirty="0" smtClean="0"/>
              <a:t> ESEC/FSE 2018</a:t>
            </a:r>
          </a:p>
          <a:p>
            <a:r>
              <a:rPr lang="en-US" altLang="ja-JP" sz="900" dirty="0" smtClean="0"/>
              <a:t>[3] </a:t>
            </a:r>
            <a:r>
              <a:rPr lang="en-US" altLang="ja-JP" sz="900" dirty="0"/>
              <a:t>Martin S. </a:t>
            </a:r>
            <a:r>
              <a:rPr lang="en-US" altLang="ja-JP" sz="900" dirty="0" err="1" smtClean="0"/>
              <a:t>Bressler</a:t>
            </a:r>
            <a:r>
              <a:rPr lang="en-US" altLang="ja-JP" sz="900" dirty="0"/>
              <a:t> :” Building the winning organization through high-impact hiring”, Journal of Management and </a:t>
            </a:r>
            <a:r>
              <a:rPr lang="en-US" altLang="ja-JP" sz="900" dirty="0" smtClean="0"/>
              <a:t>Marketing  Research, Vol. 15, 2014</a:t>
            </a:r>
          </a:p>
        </p:txBody>
      </p:sp>
    </p:spTree>
    <p:extLst>
      <p:ext uri="{BB962C8B-B14F-4D97-AF65-F5344CB8AC3E}">
        <p14:creationId xmlns:p14="http://schemas.microsoft.com/office/powerpoint/2010/main" val="1781073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まとめ・今後の</a:t>
            </a:r>
            <a:r>
              <a:rPr lang="ja-JP" altLang="en-US" dirty="0"/>
              <a:t>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構文木と変数の意味情報を利用したグラフにより，コーディング能力を効果的に学習することができた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エッジの種類による学習への影響を確認できた</a:t>
            </a:r>
            <a:endParaRPr lang="en-US" altLang="ja-JP" dirty="0" smtClean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汎化性能の確認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889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既存手法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sz="2800" dirty="0" smtClean="0"/>
              <a:t>ソースコードから機械学習による開発者の能力予測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予約語</a:t>
            </a:r>
            <a:r>
              <a:rPr lang="ja-JP" altLang="en-US" sz="2800" dirty="0"/>
              <a:t>の利用頻度やソースコードから計測できるメトリクスを利用</a:t>
            </a:r>
            <a:r>
              <a:rPr lang="ja-JP" altLang="en-US" sz="2800" dirty="0" smtClean="0"/>
              <a:t>した機械学習による手法</a:t>
            </a:r>
            <a:r>
              <a:rPr lang="en-US" altLang="ja-JP" sz="2800" dirty="0" smtClean="0"/>
              <a:t>[4]</a:t>
            </a:r>
          </a:p>
          <a:p>
            <a:pPr lvl="1"/>
            <a:r>
              <a:rPr lang="en-US" altLang="ja-JP" sz="2400" dirty="0" smtClean="0"/>
              <a:t>if</a:t>
            </a:r>
            <a:r>
              <a:rPr lang="ja-JP" altLang="en-US" sz="2400" dirty="0" smtClean="0"/>
              <a:t>の利用回数，ソースコードの行数等をランダムフォレスト</a:t>
            </a:r>
            <a:r>
              <a:rPr lang="en-US" altLang="ja-JP" sz="2400" dirty="0" smtClean="0"/>
              <a:t>(RF)</a:t>
            </a:r>
            <a:r>
              <a:rPr lang="ja-JP" altLang="en-US" sz="2400" dirty="0" smtClean="0"/>
              <a:t>に入力</a:t>
            </a:r>
            <a:endParaRPr lang="en-US" altLang="ja-JP" sz="2400" dirty="0" smtClean="0"/>
          </a:p>
          <a:p>
            <a:r>
              <a:rPr lang="ja-JP" altLang="en-US" sz="2800" dirty="0"/>
              <a:t>ソースコードを単語毎に分割して自然言語のように扱った深層学習による</a:t>
            </a:r>
            <a:r>
              <a:rPr lang="ja-JP" altLang="en-US" sz="2800" dirty="0" smtClean="0"/>
              <a:t>手法</a:t>
            </a:r>
            <a:r>
              <a:rPr lang="en-US" altLang="ja-JP" sz="2800" dirty="0" smtClean="0"/>
              <a:t>[5]</a:t>
            </a:r>
          </a:p>
          <a:p>
            <a:pPr lvl="1"/>
            <a:r>
              <a:rPr kumimoji="1" lang="en-US" altLang="ja-JP" sz="2400" dirty="0" err="1" smtClean="0"/>
              <a:t>int</a:t>
            </a:r>
            <a:r>
              <a:rPr kumimoji="1" lang="ja-JP" altLang="en-US" sz="2400" dirty="0" err="1" smtClean="0"/>
              <a:t>，</a:t>
            </a:r>
            <a:r>
              <a:rPr kumimoji="1" lang="en-US" altLang="ja-JP" sz="2400" dirty="0" smtClean="0"/>
              <a:t>n</a:t>
            </a:r>
            <a:r>
              <a:rPr kumimoji="1" lang="ja-JP" altLang="en-US" sz="2400" dirty="0" err="1" smtClean="0"/>
              <a:t>，</a:t>
            </a:r>
            <a:r>
              <a:rPr kumimoji="1" lang="en-US" altLang="ja-JP" sz="2400" dirty="0" smtClean="0"/>
              <a:t>=</a:t>
            </a:r>
            <a:r>
              <a:rPr kumimoji="1" lang="ja-JP" altLang="en-US" sz="2400" dirty="0" err="1" smtClean="0"/>
              <a:t>のように</a:t>
            </a:r>
            <a:r>
              <a:rPr kumimoji="1" lang="ja-JP" altLang="en-US" sz="2400" dirty="0" smtClean="0"/>
              <a:t>分割し，</a:t>
            </a:r>
            <a:r>
              <a:rPr kumimoji="1" lang="en-US" altLang="ja-JP" sz="2400" dirty="0" smtClean="0"/>
              <a:t>LSTM</a:t>
            </a:r>
            <a:r>
              <a:rPr kumimoji="1" lang="ja-JP" altLang="en-US" sz="2400" dirty="0" smtClean="0"/>
              <a:t>に入力</a:t>
            </a:r>
            <a:endParaRPr kumimoji="1" lang="en-US" altLang="ja-JP" sz="2400" dirty="0" smtClean="0"/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07014" y="5806856"/>
            <a:ext cx="6920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[4]</a:t>
            </a:r>
            <a:r>
              <a:rPr lang="zh-TW" altLang="en-US" sz="900" dirty="0"/>
              <a:t>松井智寛</a:t>
            </a:r>
            <a:r>
              <a:rPr lang="en-US" altLang="zh-TW" sz="900" dirty="0"/>
              <a:t>, </a:t>
            </a:r>
            <a:r>
              <a:rPr lang="zh-TW" altLang="en-US" sz="900" dirty="0"/>
              <a:t>松下誠</a:t>
            </a:r>
            <a:r>
              <a:rPr lang="en-US" altLang="zh-TW" sz="900" dirty="0"/>
              <a:t>, </a:t>
            </a:r>
            <a:r>
              <a:rPr lang="zh-TW" altLang="en-US" sz="900" dirty="0" smtClean="0"/>
              <a:t>井上克郎</a:t>
            </a:r>
            <a:r>
              <a:rPr lang="en-US" altLang="ja-JP" sz="900" dirty="0" smtClean="0"/>
              <a:t>:”</a:t>
            </a:r>
            <a:r>
              <a:rPr lang="ja-JP" altLang="en-US" sz="900" dirty="0"/>
              <a:t>判定対象の拡大を目的とした</a:t>
            </a:r>
            <a:r>
              <a:rPr lang="en-US" altLang="ja-JP" sz="900" dirty="0"/>
              <a:t>3 </a:t>
            </a:r>
            <a:r>
              <a:rPr lang="ja-JP" altLang="en-US" sz="900" dirty="0"/>
              <a:t>値分類による</a:t>
            </a:r>
            <a:r>
              <a:rPr lang="ja-JP" altLang="en-US" sz="900" dirty="0" smtClean="0"/>
              <a:t>ソースコード</a:t>
            </a:r>
            <a:r>
              <a:rPr lang="ja-JP" altLang="en-US" sz="900" dirty="0"/>
              <a:t>品質の評価手法</a:t>
            </a:r>
            <a:r>
              <a:rPr lang="en-US" altLang="ja-JP" sz="900" dirty="0" smtClean="0"/>
              <a:t>”,</a:t>
            </a:r>
            <a:r>
              <a:rPr lang="ja-JP" altLang="en-US" sz="900" dirty="0"/>
              <a:t>情報処理学会研究報告</a:t>
            </a:r>
            <a:r>
              <a:rPr lang="en-US" altLang="ja-JP" sz="900" dirty="0"/>
              <a:t>, Vol. 2020-SE-205, No. 7, pp. 1–8, </a:t>
            </a:r>
            <a:r>
              <a:rPr lang="en-US" altLang="ja-JP" sz="900" dirty="0" smtClean="0"/>
              <a:t>2020</a:t>
            </a:r>
          </a:p>
          <a:p>
            <a:r>
              <a:rPr lang="en-US" altLang="ja-JP" sz="900" dirty="0" smtClean="0"/>
              <a:t>[5] </a:t>
            </a:r>
            <a:r>
              <a:rPr lang="en-US" altLang="ja-JP" sz="900" dirty="0"/>
              <a:t>Farooq </a:t>
            </a:r>
            <a:r>
              <a:rPr lang="en-US" altLang="ja-JP" sz="900" dirty="0" err="1"/>
              <a:t>Javeed</a:t>
            </a:r>
            <a:r>
              <a:rPr lang="en-US" altLang="ja-JP" sz="900" dirty="0"/>
              <a:t>, </a:t>
            </a:r>
            <a:r>
              <a:rPr lang="en-US" altLang="ja-JP" sz="900" dirty="0" err="1"/>
              <a:t>Ansar</a:t>
            </a:r>
            <a:r>
              <a:rPr lang="en-US" altLang="ja-JP" sz="900" dirty="0"/>
              <a:t> Siddique, Akhtar </a:t>
            </a:r>
            <a:r>
              <a:rPr lang="en-US" altLang="ja-JP" sz="900" dirty="0" err="1"/>
              <a:t>Munir</a:t>
            </a:r>
            <a:r>
              <a:rPr lang="en-US" altLang="ja-JP" sz="900" dirty="0"/>
              <a:t>, </a:t>
            </a:r>
            <a:r>
              <a:rPr lang="en-US" altLang="ja-JP" sz="900" dirty="0" err="1"/>
              <a:t>Basit</a:t>
            </a:r>
            <a:r>
              <a:rPr lang="en-US" altLang="ja-JP" sz="900" dirty="0"/>
              <a:t> </a:t>
            </a:r>
            <a:r>
              <a:rPr lang="en-US" altLang="ja-JP" sz="900" dirty="0" err="1"/>
              <a:t>Shehzad</a:t>
            </a:r>
            <a:r>
              <a:rPr lang="en-US" altLang="ja-JP" sz="900" dirty="0"/>
              <a:t>, and Muhammad </a:t>
            </a:r>
            <a:r>
              <a:rPr lang="en-US" altLang="ja-JP" sz="900" dirty="0" err="1" smtClean="0"/>
              <a:t>I.U.Lali</a:t>
            </a:r>
            <a:r>
              <a:rPr lang="en-US" altLang="ja-JP" sz="900" dirty="0"/>
              <a:t>:” Discovering software developer’s coding expertise through deep learning</a:t>
            </a:r>
            <a:r>
              <a:rPr lang="en-US" altLang="ja-JP" sz="900" dirty="0" smtClean="0"/>
              <a:t>”, </a:t>
            </a:r>
            <a:r>
              <a:rPr lang="nl-NL" altLang="ja-JP" sz="900" dirty="0" smtClean="0"/>
              <a:t>IET Software</a:t>
            </a:r>
            <a:r>
              <a:rPr lang="nl-NL" altLang="ja-JP" sz="900" dirty="0"/>
              <a:t>, Vol. 14, No. 3, pp. 213–220, 2020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2830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既存手法の問題点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ソースコードの構造や変数などの意味に関する情報が大きく損なわれている</a:t>
            </a:r>
            <a:endParaRPr kumimoji="1" lang="en-US" altLang="ja-JP" sz="2800" dirty="0" smtClean="0"/>
          </a:p>
          <a:p>
            <a:pPr lvl="1"/>
            <a:r>
              <a:rPr lang="ja-JP" altLang="en-US" sz="2400" dirty="0"/>
              <a:t>予約語の利用</a:t>
            </a:r>
            <a:r>
              <a:rPr lang="ja-JP" altLang="en-US" sz="2400" dirty="0" smtClean="0"/>
              <a:t>回数が与えられてもそれらはソースコード中のどの部分で使われたのかわからない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単語の順序関係だけではスコープが異なる同じ名前の変数が出現しても，その情報は得られない</a:t>
            </a:r>
            <a:endParaRPr lang="en-US" altLang="ja-JP" sz="2400" dirty="0" smtClean="0"/>
          </a:p>
          <a:p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 smtClean="0"/>
              <a:t>→</a:t>
            </a:r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03610" y="4705814"/>
            <a:ext cx="729879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構造と変数に関する情報をグラフとして表現し</a:t>
            </a:r>
            <a:r>
              <a:rPr lang="ja-JP" altLang="en-US" sz="2800" dirty="0" smtClean="0"/>
              <a:t>，</a:t>
            </a:r>
            <a:endParaRPr lang="en-US" altLang="ja-JP" sz="2800" dirty="0" smtClean="0"/>
          </a:p>
          <a:p>
            <a:r>
              <a:rPr lang="en-US" altLang="ja-JP" sz="2800" dirty="0" smtClean="0"/>
              <a:t>GNN</a:t>
            </a:r>
            <a:r>
              <a:rPr lang="ja-JP" altLang="en-US" sz="2800" dirty="0"/>
              <a:t>で学習する</a:t>
            </a:r>
            <a:endParaRPr lang="en-US" altLang="ja-JP" sz="2800" dirty="0"/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416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本研究の概要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提案手法</a:t>
            </a:r>
            <a:endParaRPr lang="en-US" altLang="ja-JP" dirty="0"/>
          </a:p>
          <a:p>
            <a:pPr lvl="1"/>
            <a:r>
              <a:rPr kumimoji="1" lang="ja-JP" altLang="en-US" dirty="0" smtClean="0"/>
              <a:t>ソースコードを構造や変数に関する情報を表現できるグラフに変換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GNN</a:t>
            </a:r>
            <a:r>
              <a:rPr kumimoji="1" lang="ja-JP" altLang="en-US" dirty="0" smtClean="0"/>
              <a:t>を用いた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値分類によるコーディング能力の</a:t>
            </a:r>
            <a:r>
              <a:rPr lang="ja-JP" altLang="en-US" dirty="0"/>
              <a:t>評価</a:t>
            </a:r>
            <a:endParaRPr kumimoji="1" lang="en-US" altLang="ja-JP" dirty="0" smtClean="0"/>
          </a:p>
          <a:p>
            <a:r>
              <a:rPr lang="ja-JP" altLang="en-US" dirty="0" smtClean="0"/>
              <a:t>評価</a:t>
            </a:r>
            <a:r>
              <a:rPr lang="ja-JP" altLang="en-US" dirty="0"/>
              <a:t>実験</a:t>
            </a:r>
            <a:endParaRPr lang="en-US" altLang="ja-JP" dirty="0"/>
          </a:p>
          <a:p>
            <a:pPr lvl="1"/>
            <a:r>
              <a:rPr lang="ja-JP" altLang="en-US" dirty="0"/>
              <a:t>評価</a:t>
            </a:r>
            <a:r>
              <a:rPr kumimoji="1" lang="ja-JP" altLang="en-US" dirty="0" smtClean="0"/>
              <a:t>精度</a:t>
            </a:r>
            <a:r>
              <a:rPr kumimoji="1" lang="ja-JP" altLang="en-US" dirty="0"/>
              <a:t>の測定</a:t>
            </a:r>
            <a:endParaRPr kumimoji="1" lang="en-US" altLang="ja-JP" dirty="0"/>
          </a:p>
          <a:p>
            <a:pPr lvl="1"/>
            <a:r>
              <a:rPr lang="ja-JP" altLang="en-US" dirty="0"/>
              <a:t>既存手法</a:t>
            </a:r>
            <a:r>
              <a:rPr lang="en-US" altLang="ja-JP" dirty="0" smtClean="0"/>
              <a:t>[4,5]</a:t>
            </a:r>
            <a:r>
              <a:rPr lang="ja-JP" altLang="en-US" dirty="0"/>
              <a:t>の結果と比較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07014" y="5806856"/>
            <a:ext cx="69207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[4]</a:t>
            </a:r>
            <a:r>
              <a:rPr lang="zh-TW" altLang="en-US" sz="900" dirty="0"/>
              <a:t>松井智寛</a:t>
            </a:r>
            <a:r>
              <a:rPr lang="en-US" altLang="zh-TW" sz="900" dirty="0"/>
              <a:t>, </a:t>
            </a:r>
            <a:r>
              <a:rPr lang="zh-TW" altLang="en-US" sz="900" dirty="0"/>
              <a:t>松下誠</a:t>
            </a:r>
            <a:r>
              <a:rPr lang="en-US" altLang="zh-TW" sz="900" dirty="0"/>
              <a:t>, </a:t>
            </a:r>
            <a:r>
              <a:rPr lang="zh-TW" altLang="en-US" sz="900" dirty="0" smtClean="0"/>
              <a:t>井上克郎</a:t>
            </a:r>
            <a:r>
              <a:rPr lang="en-US" altLang="ja-JP" sz="900" dirty="0" smtClean="0"/>
              <a:t>:”</a:t>
            </a:r>
            <a:r>
              <a:rPr lang="ja-JP" altLang="en-US" sz="900" dirty="0"/>
              <a:t>判定対象の拡大を目的とした</a:t>
            </a:r>
            <a:r>
              <a:rPr lang="en-US" altLang="ja-JP" sz="900" dirty="0"/>
              <a:t>3 </a:t>
            </a:r>
            <a:r>
              <a:rPr lang="ja-JP" altLang="en-US" sz="900" dirty="0"/>
              <a:t>値分類による</a:t>
            </a:r>
            <a:r>
              <a:rPr lang="ja-JP" altLang="en-US" sz="900" dirty="0" smtClean="0"/>
              <a:t>ソースコード</a:t>
            </a:r>
            <a:r>
              <a:rPr lang="ja-JP" altLang="en-US" sz="900" dirty="0"/>
              <a:t>品質の評価手法</a:t>
            </a:r>
            <a:r>
              <a:rPr lang="en-US" altLang="ja-JP" sz="900" dirty="0" smtClean="0"/>
              <a:t>”,</a:t>
            </a:r>
            <a:r>
              <a:rPr lang="ja-JP" altLang="en-US" sz="900" dirty="0"/>
              <a:t>情報処理学会研究報告</a:t>
            </a:r>
            <a:r>
              <a:rPr lang="en-US" altLang="ja-JP" sz="900" dirty="0"/>
              <a:t>, Vol. 2020-SE-205, No. 7, pp. 1–8, </a:t>
            </a:r>
            <a:r>
              <a:rPr lang="en-US" altLang="ja-JP" sz="900" dirty="0" smtClean="0"/>
              <a:t>2020</a:t>
            </a:r>
          </a:p>
          <a:p>
            <a:r>
              <a:rPr lang="en-US" altLang="ja-JP" sz="900" dirty="0" smtClean="0"/>
              <a:t>[5] </a:t>
            </a:r>
            <a:r>
              <a:rPr lang="en-US" altLang="ja-JP" sz="900" dirty="0"/>
              <a:t>Farooq </a:t>
            </a:r>
            <a:r>
              <a:rPr lang="en-US" altLang="ja-JP" sz="900" dirty="0" err="1"/>
              <a:t>Javeed</a:t>
            </a:r>
            <a:r>
              <a:rPr lang="en-US" altLang="ja-JP" sz="900" dirty="0"/>
              <a:t>, </a:t>
            </a:r>
            <a:r>
              <a:rPr lang="en-US" altLang="ja-JP" sz="900" dirty="0" err="1"/>
              <a:t>Ansar</a:t>
            </a:r>
            <a:r>
              <a:rPr lang="en-US" altLang="ja-JP" sz="900" dirty="0"/>
              <a:t> Siddique, Akhtar </a:t>
            </a:r>
            <a:r>
              <a:rPr lang="en-US" altLang="ja-JP" sz="900" dirty="0" err="1"/>
              <a:t>Munir</a:t>
            </a:r>
            <a:r>
              <a:rPr lang="en-US" altLang="ja-JP" sz="900" dirty="0"/>
              <a:t>, </a:t>
            </a:r>
            <a:r>
              <a:rPr lang="en-US" altLang="ja-JP" sz="900" dirty="0" err="1"/>
              <a:t>Basit</a:t>
            </a:r>
            <a:r>
              <a:rPr lang="en-US" altLang="ja-JP" sz="900" dirty="0"/>
              <a:t> </a:t>
            </a:r>
            <a:r>
              <a:rPr lang="en-US" altLang="ja-JP" sz="900" dirty="0" err="1"/>
              <a:t>Shehzad</a:t>
            </a:r>
            <a:r>
              <a:rPr lang="en-US" altLang="ja-JP" sz="900" dirty="0"/>
              <a:t>, and Muhammad </a:t>
            </a:r>
            <a:r>
              <a:rPr lang="en-US" altLang="ja-JP" sz="900" dirty="0" err="1" smtClean="0"/>
              <a:t>I.U.Lali</a:t>
            </a:r>
            <a:r>
              <a:rPr lang="en-US" altLang="ja-JP" sz="900" dirty="0"/>
              <a:t>:” Discovering software developer’s coding expertise through deep learning</a:t>
            </a:r>
            <a:r>
              <a:rPr lang="en-US" altLang="ja-JP" sz="900" dirty="0" smtClean="0"/>
              <a:t>”, </a:t>
            </a:r>
            <a:r>
              <a:rPr lang="nl-NL" altLang="ja-JP" sz="900" dirty="0" smtClean="0"/>
              <a:t>IET Software</a:t>
            </a:r>
            <a:r>
              <a:rPr lang="nl-NL" altLang="ja-JP" sz="900" dirty="0"/>
              <a:t>, Vol. 14, No. 3, pp. 213–220, 2020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1755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ソースコードのグラフ表現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sz="2800" dirty="0" err="1" smtClean="0"/>
              <a:t>Allamanis</a:t>
            </a:r>
            <a:r>
              <a:rPr kumimoji="1" lang="ja-JP" altLang="en-US" sz="2800" dirty="0" smtClean="0"/>
              <a:t>ら</a:t>
            </a:r>
            <a:r>
              <a:rPr kumimoji="1" lang="en-US" altLang="ja-JP" sz="2800" dirty="0" smtClean="0"/>
              <a:t>[6]</a:t>
            </a:r>
            <a:r>
              <a:rPr kumimoji="1" lang="ja-JP" altLang="en-US" sz="2800" dirty="0" smtClean="0"/>
              <a:t>が提案したグラフの一部を利用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ノード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ソースコード中のトークン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構文木から得られる文法を表す</a:t>
            </a:r>
            <a:r>
              <a:rPr lang="ja-JP" altLang="en-US" sz="2400" dirty="0" smtClean="0"/>
              <a:t>節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ノード名</a:t>
            </a:r>
            <a:r>
              <a:rPr lang="ja-JP" altLang="en-US" sz="2400" dirty="0" smtClean="0"/>
              <a:t>を分割したもの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エッジ</a:t>
            </a:r>
            <a:endParaRPr kumimoji="1" lang="en-US" altLang="ja-JP" sz="2800" dirty="0" smtClean="0"/>
          </a:p>
          <a:p>
            <a:pPr lvl="1"/>
            <a:r>
              <a:rPr lang="ja-JP" altLang="en-US" sz="2400" dirty="0"/>
              <a:t>構文木の親子関係を表す</a:t>
            </a:r>
            <a:r>
              <a:rPr lang="en-US" altLang="ja-JP" sz="2400" dirty="0"/>
              <a:t>Child</a:t>
            </a:r>
            <a:r>
              <a:rPr lang="ja-JP" altLang="en-US" sz="2400" dirty="0" smtClean="0"/>
              <a:t>エッジ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トークンの順序関係を表す</a:t>
            </a:r>
            <a:r>
              <a:rPr lang="en-US" altLang="ja-JP" sz="2400" dirty="0" err="1" smtClean="0"/>
              <a:t>NextToken</a:t>
            </a:r>
            <a:r>
              <a:rPr lang="ja-JP" altLang="en-US" sz="2400" dirty="0" smtClean="0"/>
              <a:t>エッジ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同一変数の利用情報を表す</a:t>
            </a:r>
            <a:r>
              <a:rPr lang="en-US" altLang="ja-JP" sz="2400" dirty="0" err="1" smtClean="0"/>
              <a:t>LastLexicalUse</a:t>
            </a:r>
            <a:r>
              <a:rPr lang="ja-JP" altLang="en-US" sz="2400" dirty="0" smtClean="0"/>
              <a:t>エッジ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ノードの分割を表す</a:t>
            </a:r>
            <a:r>
              <a:rPr lang="en-US" altLang="ja-JP" sz="2400" dirty="0" err="1" smtClean="0"/>
              <a:t>UsesSubtoken</a:t>
            </a:r>
            <a:r>
              <a:rPr lang="ja-JP" altLang="en-US" sz="2400" dirty="0" smtClean="0"/>
              <a:t>エッジ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1774" y="6246147"/>
            <a:ext cx="69207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[6</a:t>
            </a:r>
            <a:r>
              <a:rPr lang="en-US" altLang="ja-JP" sz="900" dirty="0"/>
              <a:t>] https://github.com/microsoft/tf-gnn-samples</a:t>
            </a:r>
            <a:endParaRPr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867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グラフへの変換 </a:t>
            </a:r>
            <a:r>
              <a:rPr kumimoji="1" lang="en-US" altLang="ja-JP" dirty="0" smtClean="0"/>
              <a:t>1/6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sz="2400" dirty="0" smtClean="0"/>
              <a:t>ANTLR[7]</a:t>
            </a:r>
            <a:r>
              <a:rPr lang="ja-JP" altLang="en-US" sz="2400" dirty="0" smtClean="0"/>
              <a:t>で ソースコードを構文木に変換する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 smtClean="0"/>
              <a:t>構文木中の各ノードをグラフのノードとする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400" dirty="0" smtClean="0"/>
              <a:t>親ノードから子ノードに接続されるエッジを</a:t>
            </a:r>
            <a:r>
              <a:rPr kumimoji="1" lang="en-US" altLang="ja-JP" sz="2400" dirty="0" smtClean="0"/>
              <a:t>Child</a:t>
            </a:r>
            <a:r>
              <a:rPr kumimoji="1" lang="ja-JP" altLang="en-US" sz="2400" dirty="0" smtClean="0"/>
              <a:t>エッジとする</a:t>
            </a:r>
            <a:endParaRPr kumimoji="1"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 smtClean="0"/>
              <a:t>前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トークンから後ろのトークン</a:t>
            </a:r>
            <a:r>
              <a:rPr lang="en-US" altLang="ja-JP" sz="2400" dirty="0" err="1" smtClean="0"/>
              <a:t>NextToken</a:t>
            </a:r>
            <a:r>
              <a:rPr lang="ja-JP" altLang="en-US" sz="2400" dirty="0" smtClean="0"/>
              <a:t>エッジを接続する</a:t>
            </a:r>
            <a:endParaRPr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sz="2400" dirty="0" smtClean="0"/>
              <a:t>冗長</a:t>
            </a:r>
            <a:r>
              <a:rPr kumimoji="1" lang="ja-JP" altLang="en-US" sz="2400" dirty="0"/>
              <a:t>なノードを削除</a:t>
            </a:r>
            <a:r>
              <a:rPr kumimoji="1" lang="ja-JP" altLang="en-US" sz="2400" dirty="0" smtClean="0"/>
              <a:t>する</a:t>
            </a:r>
            <a:endParaRPr kumimoji="1"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en-US" altLang="ja-JP" sz="2400" dirty="0" smtClean="0"/>
              <a:t>Understand[8]</a:t>
            </a:r>
            <a:r>
              <a:rPr kumimoji="1" lang="ja-JP" altLang="en-US" sz="2400" dirty="0" smtClean="0"/>
              <a:t>から得られる変数情報を利用して</a:t>
            </a:r>
            <a:r>
              <a:rPr kumimoji="1" lang="en-US" altLang="ja-JP" sz="2400" dirty="0" err="1" smtClean="0"/>
              <a:t>LastLexicalUse</a:t>
            </a:r>
            <a:r>
              <a:rPr kumimoji="1" lang="ja-JP" altLang="en-US" sz="2400" dirty="0" smtClean="0"/>
              <a:t>エッジを追加する</a:t>
            </a:r>
            <a:endParaRPr kumimoji="1" lang="en-US" altLang="ja-JP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/>
              <a:t>ノードを分割</a:t>
            </a:r>
            <a:r>
              <a:rPr lang="ja-JP" altLang="en-US" sz="2400" dirty="0" smtClean="0"/>
              <a:t>し，</a:t>
            </a:r>
            <a:r>
              <a:rPr lang="en-US" altLang="ja-JP" sz="2400" dirty="0" err="1" smtClean="0"/>
              <a:t>UsesSubtoken</a:t>
            </a:r>
            <a:r>
              <a:rPr lang="ja-JP" altLang="en-US" sz="2400" dirty="0" smtClean="0"/>
              <a:t>エッジを追加する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41284" y="6297568"/>
            <a:ext cx="6920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/>
              <a:t>[7] </a:t>
            </a:r>
            <a:r>
              <a:rPr lang="en-US" altLang="ja-JP" sz="900" dirty="0"/>
              <a:t>https://</a:t>
            </a:r>
            <a:r>
              <a:rPr lang="en-US" altLang="ja-JP" sz="900" dirty="0" smtClean="0"/>
              <a:t>www.antlr.org/</a:t>
            </a:r>
            <a:endParaRPr lang="en-US" altLang="ja-JP" sz="900" dirty="0"/>
          </a:p>
          <a:p>
            <a:r>
              <a:rPr kumimoji="1" lang="en-US" altLang="ja-JP" sz="900" dirty="0" smtClean="0"/>
              <a:t>[</a:t>
            </a:r>
            <a:r>
              <a:rPr lang="en-US" altLang="ja-JP" sz="900" dirty="0"/>
              <a:t>8</a:t>
            </a:r>
            <a:r>
              <a:rPr lang="en-US" altLang="ja-JP" sz="900" dirty="0" smtClean="0"/>
              <a:t>] </a:t>
            </a:r>
            <a:r>
              <a:rPr lang="en-US" altLang="ja-JP" sz="900" dirty="0"/>
              <a:t>https://www.techmatrix.co.jp/product/understand</a:t>
            </a:r>
            <a:r>
              <a:rPr lang="en-US" altLang="ja-JP" sz="900" dirty="0" smtClean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11694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グラフへの変換 </a:t>
            </a:r>
            <a:r>
              <a:rPr lang="en-US" altLang="ja-JP" dirty="0" smtClean="0"/>
              <a:t>2</a:t>
            </a:r>
            <a:r>
              <a:rPr kumimoji="1" lang="en-US" altLang="ja-JP" dirty="0" smtClean="0"/>
              <a:t>/6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ja-JP" sz="2400" dirty="0"/>
              <a:t>ANTLR[7]</a:t>
            </a:r>
            <a:r>
              <a:rPr lang="ja-JP" altLang="en-US" sz="2400" dirty="0"/>
              <a:t>で ソースコードを構文木に変換する</a:t>
            </a:r>
            <a:endParaRPr lang="en-US" altLang="ja-JP" sz="2400" dirty="0"/>
          </a:p>
          <a:p>
            <a:pPr marL="514350" indent="-514350">
              <a:buFont typeface="+mj-lt"/>
              <a:buAutoNum type="arabicPeriod" startAt="2"/>
            </a:pPr>
            <a:r>
              <a:rPr lang="ja-JP" altLang="en-US" sz="2400" dirty="0"/>
              <a:t>構文木中の各ノードをグラフのノードとする</a:t>
            </a:r>
            <a:endParaRPr lang="en-US" altLang="ja-JP" sz="2400" dirty="0"/>
          </a:p>
          <a:p>
            <a:pPr marL="514350" indent="-514350">
              <a:buFont typeface="+mj-lt"/>
              <a:buAutoNum type="arabicPeriod" startAt="2"/>
            </a:pPr>
            <a:r>
              <a:rPr lang="ja-JP" altLang="en-US" sz="2400" dirty="0"/>
              <a:t>親ノードから子ノードに接続されるエッジを</a:t>
            </a:r>
            <a:r>
              <a:rPr lang="en-US" altLang="ja-JP" sz="2400" dirty="0"/>
              <a:t>Child</a:t>
            </a:r>
            <a:r>
              <a:rPr lang="ja-JP" altLang="en-US" sz="2400" dirty="0"/>
              <a:t>エッジとする</a:t>
            </a:r>
            <a:endParaRPr lang="en-US" altLang="ja-JP" sz="2400" dirty="0"/>
          </a:p>
          <a:p>
            <a:pPr marL="514350" indent="-514350">
              <a:buFont typeface="+mj-lt"/>
              <a:buAutoNum type="arabicPeriod" startAt="2"/>
            </a:pPr>
            <a:r>
              <a:rPr lang="ja-JP" altLang="en-US" sz="2400" dirty="0"/>
              <a:t>前のトークンから後ろのトークンに</a:t>
            </a:r>
            <a:r>
              <a:rPr lang="en-US" altLang="ja-JP" sz="2400" dirty="0" err="1"/>
              <a:t>NextToken</a:t>
            </a:r>
            <a:r>
              <a:rPr lang="ja-JP" altLang="en-US" sz="2400" dirty="0"/>
              <a:t>エッジを接続する</a:t>
            </a:r>
            <a:endParaRPr lang="en-US" altLang="ja-JP" sz="2400" dirty="0"/>
          </a:p>
          <a:p>
            <a:pPr marL="514350" indent="-514350">
              <a:buFont typeface="+mj-lt"/>
              <a:buAutoNum type="arabicPeriod"/>
            </a:pP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41284" y="6297568"/>
            <a:ext cx="69207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/>
              <a:t>[7] https://www.antlr.org/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 rotWithShape="1">
          <a:blip r:embed="rId3"/>
          <a:srcRect b="69825"/>
          <a:stretch/>
        </p:blipFill>
        <p:spPr>
          <a:xfrm>
            <a:off x="382982" y="4920095"/>
            <a:ext cx="2715262" cy="310486"/>
          </a:xfrm>
          <a:prstGeom prst="rect">
            <a:avLst/>
          </a:prstGeom>
        </p:spPr>
      </p:pic>
      <p:sp>
        <p:nvSpPr>
          <p:cNvPr id="18" name="右矢印 17"/>
          <p:cNvSpPr/>
          <p:nvPr/>
        </p:nvSpPr>
        <p:spPr>
          <a:xfrm>
            <a:off x="1598015" y="4893578"/>
            <a:ext cx="530942" cy="334297"/>
          </a:xfrm>
          <a:prstGeom prst="rightArrow">
            <a:avLst/>
          </a:prstGeom>
          <a:solidFill>
            <a:srgbClr val="92D050"/>
          </a:solidFill>
          <a:ln w="25400" cap="flat" cmpd="sng" algn="ctr">
            <a:solidFill>
              <a:srgbClr val="2D2D8A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555608" y="4564024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</a:rPr>
              <a:t>1,2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790446" y="6160549"/>
            <a:ext cx="4405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※</a:t>
            </a:r>
            <a:r>
              <a:rPr lang="ja-JP" altLang="en-US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式以外を表す構文木の節は省略している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65EC982-1AF9-460D-AF3F-9C9D150F6402}"/>
              </a:ext>
            </a:extLst>
          </p:cNvPr>
          <p:cNvGrpSpPr/>
          <p:nvPr/>
        </p:nvGrpSpPr>
        <p:grpSpPr>
          <a:xfrm>
            <a:off x="5425656" y="4173365"/>
            <a:ext cx="3668772" cy="1895903"/>
            <a:chOff x="4444056" y="3936287"/>
            <a:chExt cx="3668772" cy="1895903"/>
          </a:xfrm>
        </p:grpSpPr>
        <p:sp>
          <p:nvSpPr>
            <p:cNvPr id="21" name="角丸四角形 20"/>
            <p:cNvSpPr/>
            <p:nvPr/>
          </p:nvSpPr>
          <p:spPr>
            <a:xfrm>
              <a:off x="4444056" y="4586960"/>
              <a:ext cx="2376464" cy="476071"/>
            </a:xfrm>
            <a:prstGeom prst="roundRect">
              <a:avLst>
                <a:gd name="adj" fmla="val 5000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assignmentExpression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22" name="角丸四角形 21"/>
            <p:cNvSpPr/>
            <p:nvPr/>
          </p:nvSpPr>
          <p:spPr>
            <a:xfrm>
              <a:off x="6229874" y="5401112"/>
              <a:ext cx="323012" cy="338554"/>
            </a:xfrm>
            <a:prstGeom prst="roundRect">
              <a:avLst>
                <a:gd name="adj" fmla="val 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1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cxnSp>
          <p:nvCxnSpPr>
            <p:cNvPr id="24" name="直線コネクタ 23"/>
            <p:cNvCxnSpPr>
              <a:stCxn id="21" idx="2"/>
            </p:cNvCxnSpPr>
            <p:nvPr/>
          </p:nvCxnSpPr>
          <p:spPr>
            <a:xfrm flipH="1">
              <a:off x="4903047" y="5063031"/>
              <a:ext cx="729236" cy="338081"/>
            </a:xfrm>
            <a:prstGeom prst="lin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  <a:tailEnd type="triangle"/>
            </a:ln>
            <a:effectLst/>
          </p:spPr>
        </p:cxnSp>
        <p:cxnSp>
          <p:nvCxnSpPr>
            <p:cNvPr id="25" name="直線コネクタ 24"/>
            <p:cNvCxnSpPr>
              <a:stCxn id="21" idx="2"/>
              <a:endCxn id="22" idx="0"/>
            </p:cNvCxnSpPr>
            <p:nvPr/>
          </p:nvCxnSpPr>
          <p:spPr>
            <a:xfrm>
              <a:off x="5632283" y="5063031"/>
              <a:ext cx="759097" cy="338081"/>
            </a:xfrm>
            <a:prstGeom prst="lin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  <a:tailEnd type="triangle"/>
            </a:ln>
            <a:effectLst/>
          </p:spPr>
        </p:cxnSp>
        <p:cxnSp>
          <p:nvCxnSpPr>
            <p:cNvPr id="26" name="直線矢印コネクタ 25"/>
            <p:cNvCxnSpPr>
              <a:stCxn id="28" idx="3"/>
              <a:endCxn id="27" idx="1"/>
            </p:cNvCxnSpPr>
            <p:nvPr/>
          </p:nvCxnSpPr>
          <p:spPr>
            <a:xfrm>
              <a:off x="5034692" y="5570389"/>
              <a:ext cx="436085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FF2828"/>
              </a:solidFill>
              <a:prstDash val="solid"/>
              <a:tailEnd type="triangle"/>
            </a:ln>
            <a:effectLst/>
          </p:spPr>
        </p:cxnSp>
        <p:sp>
          <p:nvSpPr>
            <p:cNvPr id="27" name="角丸四角形 26"/>
            <p:cNvSpPr/>
            <p:nvPr/>
          </p:nvSpPr>
          <p:spPr>
            <a:xfrm>
              <a:off x="5470777" y="5401112"/>
              <a:ext cx="323012" cy="338554"/>
            </a:xfrm>
            <a:prstGeom prst="roundRect">
              <a:avLst>
                <a:gd name="adj" fmla="val 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=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28" name="角丸四角形 27"/>
            <p:cNvSpPr/>
            <p:nvPr/>
          </p:nvSpPr>
          <p:spPr>
            <a:xfrm>
              <a:off x="4711680" y="5401112"/>
              <a:ext cx="323012" cy="338554"/>
            </a:xfrm>
            <a:prstGeom prst="roundRect">
              <a:avLst>
                <a:gd name="adj" fmla="val 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n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cxnSp>
          <p:nvCxnSpPr>
            <p:cNvPr id="29" name="直線矢印コネクタ 28"/>
            <p:cNvCxnSpPr>
              <a:stCxn id="27" idx="3"/>
              <a:endCxn id="22" idx="1"/>
            </p:cNvCxnSpPr>
            <p:nvPr/>
          </p:nvCxnSpPr>
          <p:spPr>
            <a:xfrm>
              <a:off x="5793789" y="5570389"/>
              <a:ext cx="436085" cy="0"/>
            </a:xfrm>
            <a:prstGeom prst="straightConnector1">
              <a:avLst/>
            </a:prstGeom>
            <a:noFill/>
            <a:ln w="12700" cap="flat" cmpd="sng" algn="ctr">
              <a:solidFill>
                <a:srgbClr val="FF2828"/>
              </a:solidFill>
              <a:prstDash val="solid"/>
              <a:tailEnd type="triangle"/>
            </a:ln>
            <a:effectLst/>
          </p:spPr>
        </p:cxnSp>
        <p:cxnSp>
          <p:nvCxnSpPr>
            <p:cNvPr id="30" name="直線コネクタ 29"/>
            <p:cNvCxnSpPr>
              <a:stCxn id="21" idx="2"/>
              <a:endCxn id="27" idx="0"/>
            </p:cNvCxnSpPr>
            <p:nvPr/>
          </p:nvCxnSpPr>
          <p:spPr>
            <a:xfrm flipH="1">
              <a:off x="5632283" y="5063031"/>
              <a:ext cx="5" cy="338081"/>
            </a:xfrm>
            <a:prstGeom prst="lin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  <a:tailEnd type="triangle"/>
            </a:ln>
            <a:effectLst/>
          </p:spPr>
        </p:cxnSp>
        <p:cxnSp>
          <p:nvCxnSpPr>
            <p:cNvPr id="32" name="直線コネクタ 31"/>
            <p:cNvCxnSpPr>
              <a:endCxn id="21" idx="0"/>
            </p:cNvCxnSpPr>
            <p:nvPr/>
          </p:nvCxnSpPr>
          <p:spPr>
            <a:xfrm>
              <a:off x="5632283" y="3936287"/>
              <a:ext cx="5" cy="650673"/>
            </a:xfrm>
            <a:prstGeom prst="lin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  <a:tailEnd type="triangle"/>
            </a:ln>
            <a:effectLst/>
          </p:spPr>
        </p:cxnSp>
        <p:cxnSp>
          <p:nvCxnSpPr>
            <p:cNvPr id="33" name="直線矢印コネクタ 32"/>
            <p:cNvCxnSpPr>
              <a:stCxn id="22" idx="3"/>
            </p:cNvCxnSpPr>
            <p:nvPr/>
          </p:nvCxnSpPr>
          <p:spPr>
            <a:xfrm>
              <a:off x="6552886" y="5570389"/>
              <a:ext cx="192664" cy="3799"/>
            </a:xfrm>
            <a:prstGeom prst="straightConnector1">
              <a:avLst/>
            </a:prstGeom>
            <a:noFill/>
            <a:ln w="12700" cap="flat" cmpd="sng" algn="ctr">
              <a:solidFill>
                <a:srgbClr val="FF2828"/>
              </a:solidFill>
              <a:prstDash val="solid"/>
              <a:tailEnd type="triangle"/>
            </a:ln>
            <a:effectLst/>
          </p:spPr>
        </p:cxnSp>
        <p:cxnSp>
          <p:nvCxnSpPr>
            <p:cNvPr id="34" name="直線矢印コネクタ 33"/>
            <p:cNvCxnSpPr/>
            <p:nvPr/>
          </p:nvCxnSpPr>
          <p:spPr>
            <a:xfrm>
              <a:off x="4519016" y="5595026"/>
              <a:ext cx="192664" cy="3799"/>
            </a:xfrm>
            <a:prstGeom prst="straightConnector1">
              <a:avLst/>
            </a:prstGeom>
            <a:noFill/>
            <a:ln w="12700" cap="flat" cmpd="sng" algn="ctr">
              <a:solidFill>
                <a:srgbClr val="FF2828"/>
              </a:solidFill>
              <a:prstDash val="solid"/>
              <a:tailEnd type="triangle"/>
            </a:ln>
            <a:effectLst/>
          </p:spPr>
        </p:cxnSp>
        <p:sp>
          <p:nvSpPr>
            <p:cNvPr id="35" name="テキスト ボックス 34"/>
            <p:cNvSpPr txBox="1"/>
            <p:nvPr/>
          </p:nvSpPr>
          <p:spPr>
            <a:xfrm>
              <a:off x="7120215" y="4427530"/>
              <a:ext cx="7104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>
                  <a:solidFill>
                    <a:srgbClr val="000000"/>
                  </a:solidFill>
                  <a:latin typeface="Arial" charset="0"/>
                  <a:ea typeface="ＭＳ Ｐゴシック" pitchFamily="50" charset="-128"/>
                </a:rPr>
                <a:t>Child</a:t>
              </a:r>
              <a:endParaRPr lang="ja-JP" altLang="en-US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838055" y="4917949"/>
              <a:ext cx="12747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ja-JP" dirty="0" err="1">
                  <a:solidFill>
                    <a:srgbClr val="000000"/>
                  </a:solidFill>
                  <a:latin typeface="Arial" charset="0"/>
                  <a:ea typeface="ＭＳ Ｐゴシック" pitchFamily="50" charset="-128"/>
                </a:rPr>
                <a:t>NextToken</a:t>
              </a:r>
              <a:endParaRPr lang="ja-JP" altLang="en-US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endParaRPr>
            </a:p>
          </p:txBody>
        </p:sp>
        <p:cxnSp>
          <p:nvCxnSpPr>
            <p:cNvPr id="37" name="直線コネクタ 36"/>
            <p:cNvCxnSpPr>
              <a:cxnSpLocks/>
            </p:cNvCxnSpPr>
            <p:nvPr/>
          </p:nvCxnSpPr>
          <p:spPr>
            <a:xfrm>
              <a:off x="6959793" y="4768823"/>
              <a:ext cx="1031293" cy="0"/>
            </a:xfrm>
            <a:prstGeom prst="line">
              <a:avLst/>
            </a:prstGeom>
            <a:noFill/>
            <a:ln w="12700" cap="flat" cmpd="sng" algn="ctr">
              <a:solidFill>
                <a:srgbClr val="0070C0"/>
              </a:solidFill>
              <a:prstDash val="solid"/>
            </a:ln>
            <a:effectLst/>
          </p:spPr>
        </p:cxnSp>
        <p:cxnSp>
          <p:nvCxnSpPr>
            <p:cNvPr id="38" name="直線コネクタ 37"/>
            <p:cNvCxnSpPr>
              <a:cxnSpLocks/>
            </p:cNvCxnSpPr>
            <p:nvPr/>
          </p:nvCxnSpPr>
          <p:spPr>
            <a:xfrm>
              <a:off x="6959793" y="5287281"/>
              <a:ext cx="1031293" cy="0"/>
            </a:xfrm>
            <a:prstGeom prst="line">
              <a:avLst/>
            </a:prstGeom>
            <a:noFill/>
            <a:ln w="12700" cap="flat" cmpd="sng" algn="ctr">
              <a:solidFill>
                <a:srgbClr val="FF2828"/>
              </a:solidFill>
              <a:prstDash val="solid"/>
            </a:ln>
            <a:effectLst/>
          </p:spPr>
        </p:cxnSp>
        <p:cxnSp>
          <p:nvCxnSpPr>
            <p:cNvPr id="39" name="直線コネクタ 38"/>
            <p:cNvCxnSpPr/>
            <p:nvPr/>
          </p:nvCxnSpPr>
          <p:spPr>
            <a:xfrm flipV="1">
              <a:off x="4519016" y="5308587"/>
              <a:ext cx="0" cy="52360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/>
            <p:nvPr/>
          </p:nvCxnSpPr>
          <p:spPr>
            <a:xfrm flipV="1">
              <a:off x="6745550" y="5308587"/>
              <a:ext cx="0" cy="52360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>
              <a:cxnSpLocks/>
            </p:cNvCxnSpPr>
            <p:nvPr/>
          </p:nvCxnSpPr>
          <p:spPr>
            <a:xfrm>
              <a:off x="4670011" y="3936287"/>
              <a:ext cx="1979207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DB878223-4E4C-4892-9FF7-D1E18B293D39}"/>
              </a:ext>
            </a:extLst>
          </p:cNvPr>
          <p:cNvGrpSpPr/>
          <p:nvPr/>
        </p:nvGrpSpPr>
        <p:grpSpPr>
          <a:xfrm>
            <a:off x="2289377" y="4159037"/>
            <a:ext cx="2376464" cy="1803379"/>
            <a:chOff x="4409645" y="2989348"/>
            <a:chExt cx="2376464" cy="1803379"/>
          </a:xfrm>
        </p:grpSpPr>
        <p:sp>
          <p:nvSpPr>
            <p:cNvPr id="43" name="角丸四角形 5">
              <a:extLst>
                <a:ext uri="{FF2B5EF4-FFF2-40B4-BE49-F238E27FC236}">
                  <a16:creationId xmlns:a16="http://schemas.microsoft.com/office/drawing/2014/main" id="{E472AF30-EBB4-4897-A529-608CEC6392A2}"/>
                </a:ext>
              </a:extLst>
            </p:cNvPr>
            <p:cNvSpPr/>
            <p:nvPr/>
          </p:nvSpPr>
          <p:spPr>
            <a:xfrm>
              <a:off x="4409645" y="3640021"/>
              <a:ext cx="2376464" cy="476071"/>
            </a:xfrm>
            <a:prstGeom prst="roundRect">
              <a:avLst>
                <a:gd name="adj" fmla="val 5000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non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assignmentExpression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44" name="角丸四角形 6">
              <a:extLst>
                <a:ext uri="{FF2B5EF4-FFF2-40B4-BE49-F238E27FC236}">
                  <a16:creationId xmlns:a16="http://schemas.microsoft.com/office/drawing/2014/main" id="{8CE5FBB5-4281-4195-841A-9BAFC686A3B6}"/>
                </a:ext>
              </a:extLst>
            </p:cNvPr>
            <p:cNvSpPr/>
            <p:nvPr/>
          </p:nvSpPr>
          <p:spPr>
            <a:xfrm>
              <a:off x="6195463" y="4454173"/>
              <a:ext cx="323012" cy="338554"/>
            </a:xfrm>
            <a:prstGeom prst="roundRect">
              <a:avLst>
                <a:gd name="adj" fmla="val 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1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3626005E-86E1-4258-AA9E-1E3A9A2C70D6}"/>
                </a:ext>
              </a:extLst>
            </p:cNvPr>
            <p:cNvCxnSpPr>
              <a:stCxn id="43" idx="2"/>
            </p:cNvCxnSpPr>
            <p:nvPr/>
          </p:nvCxnSpPr>
          <p:spPr>
            <a:xfrm flipH="1">
              <a:off x="4868636" y="4116092"/>
              <a:ext cx="729236" cy="338081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tailEnd type="none"/>
            </a:ln>
            <a:effectLst/>
          </p:spPr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C74E57C6-B17C-4369-B138-EF49C989F1E6}"/>
                </a:ext>
              </a:extLst>
            </p:cNvPr>
            <p:cNvCxnSpPr>
              <a:stCxn id="43" idx="2"/>
              <a:endCxn id="44" idx="0"/>
            </p:cNvCxnSpPr>
            <p:nvPr/>
          </p:nvCxnSpPr>
          <p:spPr>
            <a:xfrm>
              <a:off x="5597872" y="4116092"/>
              <a:ext cx="759097" cy="338081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tailEnd type="none"/>
            </a:ln>
            <a:effectLst/>
          </p:spPr>
        </p:cxnSp>
        <p:sp>
          <p:nvSpPr>
            <p:cNvPr id="47" name="角丸四角形 10">
              <a:extLst>
                <a:ext uri="{FF2B5EF4-FFF2-40B4-BE49-F238E27FC236}">
                  <a16:creationId xmlns:a16="http://schemas.microsoft.com/office/drawing/2014/main" id="{093D7FFD-9C2A-47D5-A913-45E4F6D437C4}"/>
                </a:ext>
              </a:extLst>
            </p:cNvPr>
            <p:cNvSpPr/>
            <p:nvPr/>
          </p:nvSpPr>
          <p:spPr>
            <a:xfrm>
              <a:off x="5436366" y="4454173"/>
              <a:ext cx="323012" cy="338554"/>
            </a:xfrm>
            <a:prstGeom prst="roundRect">
              <a:avLst>
                <a:gd name="adj" fmla="val 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=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48" name="角丸四角形 11">
              <a:extLst>
                <a:ext uri="{FF2B5EF4-FFF2-40B4-BE49-F238E27FC236}">
                  <a16:creationId xmlns:a16="http://schemas.microsoft.com/office/drawing/2014/main" id="{871479A8-0C9A-42A0-BFDE-BB4E1372EF32}"/>
                </a:ext>
              </a:extLst>
            </p:cNvPr>
            <p:cNvSpPr/>
            <p:nvPr/>
          </p:nvSpPr>
          <p:spPr>
            <a:xfrm>
              <a:off x="4677269" y="4454173"/>
              <a:ext cx="323012" cy="338554"/>
            </a:xfrm>
            <a:prstGeom prst="roundRect">
              <a:avLst>
                <a:gd name="adj" fmla="val 0"/>
              </a:avLst>
            </a:pr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n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7800EE43-1F0F-4BFB-8D0B-D2D7C3FE9D6B}"/>
                </a:ext>
              </a:extLst>
            </p:cNvPr>
            <p:cNvCxnSpPr>
              <a:stCxn id="43" idx="2"/>
              <a:endCxn id="47" idx="0"/>
            </p:cNvCxnSpPr>
            <p:nvPr/>
          </p:nvCxnSpPr>
          <p:spPr>
            <a:xfrm flipH="1">
              <a:off x="5597872" y="4116092"/>
              <a:ext cx="5" cy="338081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tailEnd type="none"/>
            </a:ln>
            <a:effectLst/>
          </p:spPr>
        </p:cxnSp>
        <p:cxnSp>
          <p:nvCxnSpPr>
            <p:cNvPr id="50" name="直線コネクタ 49">
              <a:extLst>
                <a:ext uri="{FF2B5EF4-FFF2-40B4-BE49-F238E27FC236}">
                  <a16:creationId xmlns:a16="http://schemas.microsoft.com/office/drawing/2014/main" id="{79752BD8-7D6E-4BF2-9344-0342DA4EA68C}"/>
                </a:ext>
              </a:extLst>
            </p:cNvPr>
            <p:cNvCxnSpPr>
              <a:endCxn id="43" idx="0"/>
            </p:cNvCxnSpPr>
            <p:nvPr/>
          </p:nvCxnSpPr>
          <p:spPr>
            <a:xfrm>
              <a:off x="5597872" y="2989348"/>
              <a:ext cx="5" cy="650673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tailEnd type="none"/>
            </a:ln>
            <a:effectLst/>
          </p:spPr>
        </p:cxnSp>
        <p:cxnSp>
          <p:nvCxnSpPr>
            <p:cNvPr id="51" name="直線コネクタ 50">
              <a:extLst>
                <a:ext uri="{FF2B5EF4-FFF2-40B4-BE49-F238E27FC236}">
                  <a16:creationId xmlns:a16="http://schemas.microsoft.com/office/drawing/2014/main" id="{C371D24B-086B-4693-8956-2E27ECDD95EB}"/>
                </a:ext>
              </a:extLst>
            </p:cNvPr>
            <p:cNvCxnSpPr>
              <a:cxnSpLocks/>
            </p:cNvCxnSpPr>
            <p:nvPr/>
          </p:nvCxnSpPr>
          <p:spPr>
            <a:xfrm>
              <a:off x="4575160" y="2989348"/>
              <a:ext cx="1943315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右矢印 17">
            <a:extLst>
              <a:ext uri="{FF2B5EF4-FFF2-40B4-BE49-F238E27FC236}">
                <a16:creationId xmlns:a16="http://schemas.microsoft.com/office/drawing/2014/main" id="{3DB2210B-DEFA-4BB2-B9C0-F65CC137B3C5}"/>
              </a:ext>
            </a:extLst>
          </p:cNvPr>
          <p:cNvSpPr/>
          <p:nvPr/>
        </p:nvSpPr>
        <p:spPr>
          <a:xfrm>
            <a:off x="4782281" y="4893578"/>
            <a:ext cx="530942" cy="334297"/>
          </a:xfrm>
          <a:prstGeom prst="rightArrow">
            <a:avLst/>
          </a:prstGeom>
          <a:solidFill>
            <a:srgbClr val="92D050"/>
          </a:solidFill>
          <a:ln w="25400" cap="flat" cmpd="sng" algn="ctr">
            <a:solidFill>
              <a:srgbClr val="2D2D8A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37B57F49-1F40-4ED7-A44E-3A0628FBCE47}"/>
              </a:ext>
            </a:extLst>
          </p:cNvPr>
          <p:cNvSpPr txBox="1"/>
          <p:nvPr/>
        </p:nvSpPr>
        <p:spPr>
          <a:xfrm>
            <a:off x="4749003" y="4544390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dirty="0">
                <a:solidFill>
                  <a:srgbClr val="000000"/>
                </a:solidFill>
                <a:latin typeface="Arial" charset="0"/>
                <a:ea typeface="ＭＳ Ｐゴシック" pitchFamily="50" charset="-128"/>
              </a:rPr>
              <a:t>3,4</a:t>
            </a:r>
            <a:endParaRPr lang="ja-JP" altLang="en-US" dirty="0">
              <a:solidFill>
                <a:srgbClr val="000000"/>
              </a:solidFill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193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ja-JP" altLang="en-US" dirty="0" smtClean="0"/>
              <a:t>  グラフへの変換 </a:t>
            </a:r>
            <a:r>
              <a:rPr lang="en-US" altLang="ja-JP" dirty="0" smtClean="0"/>
              <a:t>3</a:t>
            </a:r>
            <a:r>
              <a:rPr kumimoji="1" lang="en-US" altLang="ja-JP" dirty="0" smtClean="0"/>
              <a:t>/6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kumimoji="1" lang="ja-JP" altLang="en-US" sz="2800" dirty="0" smtClean="0"/>
              <a:t>冗長</a:t>
            </a:r>
            <a:r>
              <a:rPr kumimoji="1" lang="ja-JP" altLang="en-US" sz="2800" dirty="0"/>
              <a:t>なノードを削除</a:t>
            </a:r>
            <a:r>
              <a:rPr kumimoji="1" lang="ja-JP" altLang="en-US" sz="2800" dirty="0" smtClean="0"/>
              <a:t>する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453936" y="2332037"/>
            <a:ext cx="561004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ja-JP" altLang="en-US" sz="2800" kern="0" dirty="0" smtClean="0"/>
              <a:t>効率よく学習するために冗長な</a:t>
            </a:r>
            <a:endParaRPr lang="en-US" altLang="ja-JP" sz="2800" kern="0" dirty="0" smtClean="0"/>
          </a:p>
          <a:p>
            <a:pPr marL="0" indent="0">
              <a:buFontTx/>
              <a:buNone/>
            </a:pPr>
            <a:r>
              <a:rPr lang="ja-JP" altLang="en-US" sz="2800" kern="0" dirty="0" smtClean="0"/>
              <a:t>ノードを削除し，親ノードから</a:t>
            </a:r>
            <a:endParaRPr lang="en-US" altLang="ja-JP" sz="2800" kern="0" dirty="0" smtClean="0"/>
          </a:p>
          <a:p>
            <a:pPr marL="0" indent="0">
              <a:buFontTx/>
              <a:buNone/>
            </a:pPr>
            <a:r>
              <a:rPr lang="ja-JP" altLang="en-US" sz="2800" kern="0" dirty="0" smtClean="0"/>
              <a:t>接続されていた</a:t>
            </a:r>
            <a:r>
              <a:rPr lang="en-US" altLang="ja-JP" sz="2800" kern="0" dirty="0" smtClean="0"/>
              <a:t>Child</a:t>
            </a:r>
            <a:r>
              <a:rPr lang="ja-JP" altLang="en-US" sz="2800" kern="0" dirty="0" smtClean="0"/>
              <a:t>エッジは</a:t>
            </a:r>
            <a:endParaRPr lang="en-US" altLang="ja-JP" sz="2800" kern="0" dirty="0" smtClean="0"/>
          </a:p>
          <a:p>
            <a:pPr marL="0" indent="0">
              <a:buFontTx/>
              <a:buNone/>
            </a:pPr>
            <a:r>
              <a:rPr lang="ja-JP" altLang="en-US" sz="2800" kern="0" dirty="0" smtClean="0"/>
              <a:t>子ノードに直接接続する</a:t>
            </a:r>
            <a:endParaRPr lang="en-US" altLang="ja-JP" sz="2800" kern="0" dirty="0" smtClean="0"/>
          </a:p>
          <a:p>
            <a:pPr lvl="1"/>
            <a:r>
              <a:rPr lang="ja-JP" altLang="en-US" sz="2400" kern="0" dirty="0" smtClean="0"/>
              <a:t>子ノードが文法ノードであるもの</a:t>
            </a:r>
            <a:endParaRPr lang="en-US" altLang="ja-JP" sz="2400" kern="0" dirty="0" smtClean="0"/>
          </a:p>
          <a:p>
            <a:pPr lvl="1"/>
            <a:r>
              <a:rPr lang="ja-JP" altLang="en-US" sz="2400" kern="0" dirty="0" smtClean="0"/>
              <a:t>子ノードが</a:t>
            </a:r>
            <a:r>
              <a:rPr lang="en-US" altLang="ja-JP" sz="2400" kern="0" dirty="0" smtClean="0"/>
              <a:t>1</a:t>
            </a:r>
            <a:r>
              <a:rPr lang="ja-JP" altLang="en-US" sz="2400" kern="0" dirty="0" smtClean="0"/>
              <a:t>つしかないもの</a:t>
            </a:r>
            <a:endParaRPr lang="en-US" altLang="ja-JP" sz="2400" kern="0" dirty="0" smtClean="0"/>
          </a:p>
          <a:p>
            <a:endParaRPr lang="ja-JP" altLang="en-US" sz="2800" kern="0" dirty="0"/>
          </a:p>
        </p:txBody>
      </p:sp>
      <p:sp>
        <p:nvSpPr>
          <p:cNvPr id="46" name="正方形/長方形 45"/>
          <p:cNvSpPr/>
          <p:nvPr/>
        </p:nvSpPr>
        <p:spPr>
          <a:xfrm>
            <a:off x="5402547" y="1417638"/>
            <a:ext cx="3623466" cy="18256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8" name="図 4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793" y="274638"/>
            <a:ext cx="3524974" cy="635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57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55456</TotalTime>
  <Words>1545</Words>
  <Application>Microsoft Office PowerPoint</Application>
  <PresentationFormat>画面に合わせる (4:3)</PresentationFormat>
  <Paragraphs>352</Paragraphs>
  <Slides>20</Slides>
  <Notes>20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5" baseType="lpstr">
      <vt:lpstr>ＭＳ Ｐゴシック</vt:lpstr>
      <vt:lpstr>游ゴシック</vt:lpstr>
      <vt:lpstr>Arial</vt:lpstr>
      <vt:lpstr>Sel-CoolMetal-white</vt:lpstr>
      <vt:lpstr>ワークシート</vt:lpstr>
      <vt:lpstr>ソースコードのグラフ表現を利用した 深層学習による開発者の コーディング能力の評価手法</vt:lpstr>
      <vt:lpstr>背景</vt:lpstr>
      <vt:lpstr>既存手法</vt:lpstr>
      <vt:lpstr>既存手法の問題点</vt:lpstr>
      <vt:lpstr>本研究の概要</vt:lpstr>
      <vt:lpstr>ソースコードのグラフ表現</vt:lpstr>
      <vt:lpstr>グラフへの変換 1/6</vt:lpstr>
      <vt:lpstr>グラフへの変換 2/6</vt:lpstr>
      <vt:lpstr>  グラフへの変換 3/6</vt:lpstr>
      <vt:lpstr>グラフへの変換 4/6</vt:lpstr>
      <vt:lpstr>グラフへの変換 5/6</vt:lpstr>
      <vt:lpstr>グラフへの変換 6/6</vt:lpstr>
      <vt:lpstr>予測の流れ</vt:lpstr>
      <vt:lpstr>実験</vt:lpstr>
      <vt:lpstr>プログラミングコンテスト</vt:lpstr>
      <vt:lpstr>データセット</vt:lpstr>
      <vt:lpstr>結果</vt:lpstr>
      <vt:lpstr>考察 1/2</vt:lpstr>
      <vt:lpstr>考察 2/2</vt:lpstr>
      <vt:lpstr>まとめ・今後の課題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ソースコードのグラフ表現を利用した 深層学習によるソースコード品質の評価手法</dc:title>
  <dc:creator>anonymous .</dc:creator>
  <cp:lastModifiedBy>anonymous .</cp:lastModifiedBy>
  <cp:revision>380</cp:revision>
  <cp:lastPrinted>2022-02-02T07:32:26Z</cp:lastPrinted>
  <dcterms:created xsi:type="dcterms:W3CDTF">2020-11-30T06:01:37Z</dcterms:created>
  <dcterms:modified xsi:type="dcterms:W3CDTF">2022-02-08T08:44:51Z</dcterms:modified>
</cp:coreProperties>
</file>