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0" r:id="rId3"/>
    <p:sldId id="426" r:id="rId4"/>
    <p:sldId id="428" r:id="rId5"/>
    <p:sldId id="433" r:id="rId6"/>
    <p:sldId id="387" r:id="rId7"/>
    <p:sldId id="459" r:id="rId8"/>
    <p:sldId id="447" r:id="rId9"/>
    <p:sldId id="453" r:id="rId10"/>
    <p:sldId id="449" r:id="rId11"/>
    <p:sldId id="450" r:id="rId12"/>
    <p:sldId id="455" r:id="rId13"/>
    <p:sldId id="456" r:id="rId14"/>
    <p:sldId id="436" r:id="rId15"/>
    <p:sldId id="417" r:id="rId16"/>
    <p:sldId id="457" r:id="rId17"/>
    <p:sldId id="458" r:id="rId18"/>
    <p:sldId id="438"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発表スライド" id="{CA6EB40E-6D6A-3B43-BD8D-48780A9847FC}">
          <p14:sldIdLst>
            <p14:sldId id="257"/>
            <p14:sldId id="270"/>
            <p14:sldId id="426"/>
            <p14:sldId id="428"/>
            <p14:sldId id="433"/>
            <p14:sldId id="387"/>
            <p14:sldId id="459"/>
            <p14:sldId id="447"/>
            <p14:sldId id="453"/>
            <p14:sldId id="449"/>
            <p14:sldId id="450"/>
            <p14:sldId id="455"/>
            <p14:sldId id="456"/>
            <p14:sldId id="436"/>
            <p14:sldId id="417"/>
            <p14:sldId id="457"/>
            <p14:sldId id="458"/>
            <p14:sldId id="4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100"/>
    <a:srgbClr val="000066"/>
    <a:srgbClr val="B3B3B3"/>
    <a:srgbClr val="595959"/>
    <a:srgbClr val="444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2" autoAdjust="0"/>
    <p:restoredTop sz="80096" autoAdjust="0"/>
  </p:normalViewPr>
  <p:slideViewPr>
    <p:cSldViewPr snapToGrid="0">
      <p:cViewPr varScale="1">
        <p:scale>
          <a:sx n="95" d="100"/>
          <a:sy n="95" d="100"/>
        </p:scale>
        <p:origin x="1984" y="184"/>
      </p:cViewPr>
      <p:guideLst/>
    </p:cSldViewPr>
  </p:slideViewPr>
  <p:outlineViewPr>
    <p:cViewPr>
      <p:scale>
        <a:sx n="33" d="100"/>
        <a:sy n="33" d="100"/>
      </p:scale>
      <p:origin x="0" y="-7626"/>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6DE0B-3EA1-034A-BAE8-C7331721C342}" type="datetimeFigureOut">
              <a:rPr kumimoji="1" lang="ja-JP" altLang="en-US" smtClean="0"/>
              <a:t>2022/2/9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D75EC-AC43-9A49-82BA-DEA8A5581AE7}" type="slidenum">
              <a:rPr kumimoji="1" lang="ja-JP" altLang="en-US" smtClean="0"/>
              <a:t>‹#›</a:t>
            </a:fld>
            <a:endParaRPr kumimoji="1" lang="ja-JP" altLang="en-US"/>
          </a:p>
        </p:txBody>
      </p:sp>
    </p:spTree>
    <p:extLst>
      <p:ext uri="{BB962C8B-B14F-4D97-AF65-F5344CB8AC3E}">
        <p14:creationId xmlns:p14="http://schemas.microsoft.com/office/powerpoint/2010/main" val="2965580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a:t>
            </a:fld>
            <a:endParaRPr kumimoji="1" lang="ja-JP" altLang="en-US"/>
          </a:p>
        </p:txBody>
      </p:sp>
    </p:spTree>
    <p:extLst>
      <p:ext uri="{BB962C8B-B14F-4D97-AF65-F5344CB8AC3E}">
        <p14:creationId xmlns:p14="http://schemas.microsoft.com/office/powerpoint/2010/main" val="263886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10</a:t>
            </a:fld>
            <a:endParaRPr kumimoji="1" lang="ja-JP" altLang="en-US"/>
          </a:p>
        </p:txBody>
      </p:sp>
    </p:spTree>
    <p:extLst>
      <p:ext uri="{BB962C8B-B14F-4D97-AF65-F5344CB8AC3E}">
        <p14:creationId xmlns:p14="http://schemas.microsoft.com/office/powerpoint/2010/main" val="363069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4000" dirty="0">
              <a:solidFill>
                <a:srgbClr val="FF0000"/>
              </a:solidFill>
            </a:endParaRPr>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11</a:t>
            </a:fld>
            <a:endParaRPr kumimoji="1" lang="ja-JP" altLang="en-US"/>
          </a:p>
        </p:txBody>
      </p:sp>
    </p:spTree>
    <p:extLst>
      <p:ext uri="{BB962C8B-B14F-4D97-AF65-F5344CB8AC3E}">
        <p14:creationId xmlns:p14="http://schemas.microsoft.com/office/powerpoint/2010/main" val="25972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12</a:t>
            </a:fld>
            <a:endParaRPr kumimoji="1" lang="ja-JP" altLang="en-US"/>
          </a:p>
        </p:txBody>
      </p:sp>
    </p:spTree>
    <p:extLst>
      <p:ext uri="{BB962C8B-B14F-4D97-AF65-F5344CB8AC3E}">
        <p14:creationId xmlns:p14="http://schemas.microsoft.com/office/powerpoint/2010/main" val="168542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13</a:t>
            </a:fld>
            <a:endParaRPr kumimoji="1" lang="ja-JP" altLang="en-US"/>
          </a:p>
        </p:txBody>
      </p:sp>
    </p:spTree>
    <p:extLst>
      <p:ext uri="{BB962C8B-B14F-4D97-AF65-F5344CB8AC3E}">
        <p14:creationId xmlns:p14="http://schemas.microsoft.com/office/powerpoint/2010/main" val="73393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14</a:t>
            </a:fld>
            <a:endParaRPr kumimoji="1" lang="ja-JP" altLang="en-US"/>
          </a:p>
        </p:txBody>
      </p:sp>
    </p:spTree>
    <p:extLst>
      <p:ext uri="{BB962C8B-B14F-4D97-AF65-F5344CB8AC3E}">
        <p14:creationId xmlns:p14="http://schemas.microsoft.com/office/powerpoint/2010/main" val="213257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15</a:t>
            </a:fld>
            <a:endParaRPr kumimoji="1" lang="ja-JP" altLang="en-US"/>
          </a:p>
        </p:txBody>
      </p:sp>
    </p:spTree>
    <p:extLst>
      <p:ext uri="{BB962C8B-B14F-4D97-AF65-F5344CB8AC3E}">
        <p14:creationId xmlns:p14="http://schemas.microsoft.com/office/powerpoint/2010/main" val="256503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16</a:t>
            </a:fld>
            <a:endParaRPr kumimoji="1" lang="ja-JP" altLang="en-US"/>
          </a:p>
        </p:txBody>
      </p:sp>
    </p:spTree>
    <p:extLst>
      <p:ext uri="{BB962C8B-B14F-4D97-AF65-F5344CB8AC3E}">
        <p14:creationId xmlns:p14="http://schemas.microsoft.com/office/powerpoint/2010/main" val="26132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17</a:t>
            </a:fld>
            <a:endParaRPr kumimoji="1" lang="ja-JP" altLang="en-US"/>
          </a:p>
        </p:txBody>
      </p:sp>
    </p:spTree>
    <p:extLst>
      <p:ext uri="{BB962C8B-B14F-4D97-AF65-F5344CB8AC3E}">
        <p14:creationId xmlns:p14="http://schemas.microsoft.com/office/powerpoint/2010/main" val="74488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18</a:t>
            </a:fld>
            <a:endParaRPr kumimoji="1" lang="ja-JP" altLang="en-US"/>
          </a:p>
        </p:txBody>
      </p:sp>
    </p:spTree>
    <p:extLst>
      <p:ext uri="{BB962C8B-B14F-4D97-AF65-F5344CB8AC3E}">
        <p14:creationId xmlns:p14="http://schemas.microsoft.com/office/powerpoint/2010/main" val="230749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2</a:t>
            </a:fld>
            <a:endParaRPr kumimoji="1" lang="ja-JP" altLang="en-US"/>
          </a:p>
        </p:txBody>
      </p:sp>
    </p:spTree>
    <p:extLst>
      <p:ext uri="{BB962C8B-B14F-4D97-AF65-F5344CB8AC3E}">
        <p14:creationId xmlns:p14="http://schemas.microsoft.com/office/powerpoint/2010/main" val="102561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3</a:t>
            </a:fld>
            <a:endParaRPr kumimoji="1" lang="ja-JP" altLang="en-US"/>
          </a:p>
        </p:txBody>
      </p:sp>
    </p:spTree>
    <p:extLst>
      <p:ext uri="{BB962C8B-B14F-4D97-AF65-F5344CB8AC3E}">
        <p14:creationId xmlns:p14="http://schemas.microsoft.com/office/powerpoint/2010/main" val="44951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4</a:t>
            </a:fld>
            <a:endParaRPr kumimoji="1" lang="ja-JP" altLang="en-US"/>
          </a:p>
        </p:txBody>
      </p:sp>
    </p:spTree>
    <p:extLst>
      <p:ext uri="{BB962C8B-B14F-4D97-AF65-F5344CB8AC3E}">
        <p14:creationId xmlns:p14="http://schemas.microsoft.com/office/powerpoint/2010/main" val="425264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5</a:t>
            </a:fld>
            <a:endParaRPr kumimoji="1" lang="ja-JP" altLang="en-US"/>
          </a:p>
        </p:txBody>
      </p:sp>
    </p:spTree>
    <p:extLst>
      <p:ext uri="{BB962C8B-B14F-4D97-AF65-F5344CB8AC3E}">
        <p14:creationId xmlns:p14="http://schemas.microsoft.com/office/powerpoint/2010/main" val="18240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1"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6</a:t>
            </a:fld>
            <a:endParaRPr kumimoji="1" lang="ja-JP" altLang="en-US"/>
          </a:p>
        </p:txBody>
      </p:sp>
    </p:spTree>
    <p:extLst>
      <p:ext uri="{BB962C8B-B14F-4D97-AF65-F5344CB8AC3E}">
        <p14:creationId xmlns:p14="http://schemas.microsoft.com/office/powerpoint/2010/main" val="41769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7</a:t>
            </a:fld>
            <a:endParaRPr kumimoji="1" lang="ja-JP" altLang="en-US"/>
          </a:p>
        </p:txBody>
      </p:sp>
    </p:spTree>
    <p:extLst>
      <p:ext uri="{BB962C8B-B14F-4D97-AF65-F5344CB8AC3E}">
        <p14:creationId xmlns:p14="http://schemas.microsoft.com/office/powerpoint/2010/main" val="105263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8</a:t>
            </a:fld>
            <a:endParaRPr kumimoji="1" lang="ja-JP" altLang="en-US"/>
          </a:p>
        </p:txBody>
      </p:sp>
    </p:spTree>
    <p:extLst>
      <p:ext uri="{BB962C8B-B14F-4D97-AF65-F5344CB8AC3E}">
        <p14:creationId xmlns:p14="http://schemas.microsoft.com/office/powerpoint/2010/main" val="40146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ja-JP" sz="2000" dirty="0"/>
          </a:p>
        </p:txBody>
      </p:sp>
      <p:sp>
        <p:nvSpPr>
          <p:cNvPr id="4" name="スライド番号プレースホルダー 3"/>
          <p:cNvSpPr>
            <a:spLocks noGrp="1"/>
          </p:cNvSpPr>
          <p:nvPr>
            <p:ph type="sldNum" sz="quarter" idx="5"/>
          </p:nvPr>
        </p:nvSpPr>
        <p:spPr/>
        <p:txBody>
          <a:bodyPr/>
          <a:lstStyle/>
          <a:p>
            <a:fld id="{1F6D75EC-AC43-9A49-82BA-DEA8A5581AE7}" type="slidenum">
              <a:rPr kumimoji="1" lang="ja-JP" altLang="en-US" smtClean="0"/>
              <a:t>9</a:t>
            </a:fld>
            <a:endParaRPr kumimoji="1" lang="ja-JP" altLang="en-US"/>
          </a:p>
        </p:txBody>
      </p:sp>
    </p:spTree>
    <p:extLst>
      <p:ext uri="{BB962C8B-B14F-4D97-AF65-F5344CB8AC3E}">
        <p14:creationId xmlns:p14="http://schemas.microsoft.com/office/powerpoint/2010/main" val="3405835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1800"/>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endParaRPr lang="ja-JP" altLang="en-US" sz="1800"/>
          </a:p>
        </p:txBody>
      </p:sp>
      <p:sp>
        <p:nvSpPr>
          <p:cNvPr id="3093" name="Text Box 21"/>
          <p:cNvSpPr txBox="1">
            <a:spLocks noChangeArrowheads="1"/>
          </p:cNvSpPr>
          <p:nvPr/>
        </p:nvSpPr>
        <p:spPr bwMode="auto">
          <a:xfrm>
            <a:off x="452439" y="6640515"/>
            <a:ext cx="6377067" cy="246221"/>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245F2ADB-40E5-4F4E-9ECE-436455FC927C}" type="datetime1">
              <a:rPr kumimoji="1" lang="ja-JP" altLang="en-US" smtClean="0"/>
              <a:t>2022/2/9</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20080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72B0596-82B2-3B4F-879D-5F1D495A6275}" type="datetime1">
              <a:rPr kumimoji="1" lang="ja-JP" altLang="en-US" smtClean="0"/>
              <a:t>2022/2/9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278161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D0380E4C-BD89-4E46-86D3-7E5DE2FD1482}" type="datetime1">
              <a:rPr kumimoji="1" lang="ja-JP" altLang="en-US" smtClean="0"/>
              <a:t>2022/2/9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69128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CD29967A-0158-BB4E-AE94-F7C01CCFD0F5}" type="datetime1">
              <a:rPr kumimoji="1" lang="ja-JP" altLang="en-US" smtClean="0"/>
              <a:t>2022/2/9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393980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C5D9BEFE-086A-5440-8028-FBCEC340461E}" type="datetime1">
              <a:rPr kumimoji="1" lang="ja-JP" altLang="en-US" smtClean="0"/>
              <a:t>2022/2/9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261260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65F0E1BA-C146-F04F-BEA5-F67DD649ADA8}" type="datetime1">
              <a:rPr kumimoji="1" lang="ja-JP" altLang="en-US" smtClean="0"/>
              <a:t>2022/2/9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280674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0E77FEA4-06BF-A14C-ADF7-A826F3C06D9C}" type="datetime1">
              <a:rPr kumimoji="1" lang="ja-JP" altLang="en-US" smtClean="0"/>
              <a:t>2022/2/9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421071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AB76A653-FB6F-F949-9C66-0383593350E0}" type="datetime1">
              <a:rPr kumimoji="1" lang="ja-JP" altLang="en-US" smtClean="0"/>
              <a:t>2022/2/9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13345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6CC7B029-515A-094D-B463-1B96C795565E}" type="datetime1">
              <a:rPr kumimoji="1" lang="ja-JP" altLang="en-US" smtClean="0"/>
              <a:t>2022/2/9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273752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64247DC2-A8CC-6945-8597-AE0F4BBE430F}" type="datetime1">
              <a:rPr kumimoji="1" lang="ja-JP" altLang="en-US" smtClean="0"/>
              <a:t>2022/2/9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332067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CDA40BD7-DAFF-DC4A-B39B-86100D0CFFB9}" type="datetime1">
              <a:rPr kumimoji="1" lang="ja-JP" altLang="en-US" smtClean="0"/>
              <a:t>2022/2/9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5562A26C-942E-4EAB-BE94-093B57D20BD1}" type="slidenum">
              <a:rPr kumimoji="1" lang="ja-JP" altLang="en-US" smtClean="0"/>
              <a:t>‹#›</a:t>
            </a:fld>
            <a:endParaRPr kumimoji="1" lang="ja-JP" altLang="en-US"/>
          </a:p>
        </p:txBody>
      </p:sp>
    </p:spTree>
    <p:extLst>
      <p:ext uri="{BB962C8B-B14F-4D97-AF65-F5344CB8AC3E}">
        <p14:creationId xmlns:p14="http://schemas.microsoft.com/office/powerpoint/2010/main" val="367078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1800"/>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endParaRPr lang="ja-JP" altLang="en-US" sz="1800"/>
          </a:p>
        </p:txBody>
      </p:sp>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837863FC-EFEA-D84B-A6E7-B1BA27325D60}" type="datetime1">
              <a:rPr kumimoji="1" lang="ja-JP" altLang="en-US" smtClean="0"/>
              <a:t>2022/2/9</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vl1pPr>
          </a:lstStyle>
          <a:p>
            <a:fld id="{5562A26C-942E-4EAB-BE94-093B57D20BD1}" type="slidenum">
              <a:rPr lang="ja-JP" altLang="en-US" smtClean="0"/>
              <a:pPr/>
              <a:t>‹#›</a:t>
            </a:fld>
            <a:endParaRPr lang="ja-JP" altLang="en-US"/>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2020015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tackoverflow.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 y="1687515"/>
            <a:ext cx="8896350" cy="1470025"/>
          </a:xfrm>
        </p:spPr>
        <p:txBody>
          <a:bodyPr>
            <a:normAutofit/>
          </a:bodyPr>
          <a:lstStyle/>
          <a:p>
            <a:r>
              <a:rPr lang="en-US" altLang="ja-JP" sz="3600" dirty="0"/>
              <a:t>Stack Overflow</a:t>
            </a:r>
            <a:r>
              <a:rPr lang="ja-JP" altLang="en-US" sz="3600" dirty="0"/>
              <a:t>のコード片の進化パターンとその</a:t>
            </a:r>
            <a:r>
              <a:rPr lang="en-US" altLang="ja-JP" sz="3600" dirty="0"/>
              <a:t>OSS</a:t>
            </a:r>
            <a:r>
              <a:rPr lang="ja-JP" altLang="en-US" sz="3600" dirty="0" err="1"/>
              <a:t>での</a:t>
            </a:r>
            <a:r>
              <a:rPr lang="ja-JP" altLang="en-US" sz="3600" dirty="0"/>
              <a:t>追従状況</a:t>
            </a:r>
          </a:p>
        </p:txBody>
      </p:sp>
      <p:sp>
        <p:nvSpPr>
          <p:cNvPr id="4" name="スライド番号プレースホルダー 3">
            <a:extLst>
              <a:ext uri="{FF2B5EF4-FFF2-40B4-BE49-F238E27FC236}">
                <a16:creationId xmlns:a16="http://schemas.microsoft.com/office/drawing/2014/main" id="{529592F0-DBB7-4142-AD4B-3BDA058B69C1}"/>
              </a:ext>
            </a:extLst>
          </p:cNvPr>
          <p:cNvSpPr>
            <a:spLocks noGrp="1"/>
          </p:cNvSpPr>
          <p:nvPr>
            <p:ph type="sldNum" sz="quarter" idx="4"/>
          </p:nvPr>
        </p:nvSpPr>
        <p:spPr/>
        <p:txBody>
          <a:bodyPr/>
          <a:lstStyle/>
          <a:p>
            <a:fld id="{5562A26C-942E-4EAB-BE94-093B57D20BD1}" type="slidenum">
              <a:rPr kumimoji="1" lang="ja-JP" altLang="en-US" smtClean="0"/>
              <a:t>1</a:t>
            </a:fld>
            <a:endParaRPr kumimoji="1" lang="ja-JP" altLang="en-US"/>
          </a:p>
        </p:txBody>
      </p:sp>
      <p:sp>
        <p:nvSpPr>
          <p:cNvPr id="11" name="字幕 2">
            <a:extLst>
              <a:ext uri="{FF2B5EF4-FFF2-40B4-BE49-F238E27FC236}">
                <a16:creationId xmlns:a16="http://schemas.microsoft.com/office/drawing/2014/main" id="{1C892DA8-8897-7B4F-8E81-CFFF078CA632}"/>
              </a:ext>
            </a:extLst>
          </p:cNvPr>
          <p:cNvSpPr>
            <a:spLocks noGrp="1"/>
          </p:cNvSpPr>
          <p:nvPr>
            <p:ph type="subTitle" idx="1"/>
          </p:nvPr>
        </p:nvSpPr>
        <p:spPr>
          <a:xfrm>
            <a:off x="853440" y="3573463"/>
            <a:ext cx="7437120" cy="1752600"/>
          </a:xfrm>
        </p:spPr>
        <p:txBody>
          <a:bodyPr anchor="ctr"/>
          <a:lstStyle/>
          <a:p>
            <a:pPr algn="r"/>
            <a:r>
              <a:rPr lang="ja-JP" altLang="en-US" sz="2400" dirty="0"/>
              <a:t>井上研究室</a:t>
            </a:r>
            <a:br>
              <a:rPr lang="en-US" altLang="ja-JP" sz="2400" dirty="0"/>
            </a:br>
            <a:r>
              <a:rPr lang="ja-JP" altLang="en-US" sz="2400" dirty="0"/>
              <a:t>栗原拓己</a:t>
            </a:r>
            <a:endParaRPr lang="en-US" altLang="ja-JP" sz="2400" baseline="30000" dirty="0"/>
          </a:p>
        </p:txBody>
      </p:sp>
    </p:spTree>
    <p:extLst>
      <p:ext uri="{BB962C8B-B14F-4D97-AF65-F5344CB8AC3E}">
        <p14:creationId xmlns:p14="http://schemas.microsoft.com/office/powerpoint/2010/main" val="92187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en-US" altLang="ja-JP" sz="3600" b="1" dirty="0"/>
              <a:t>STEP2(B)</a:t>
            </a:r>
          </a:p>
        </p:txBody>
      </p:sp>
      <p:sp>
        <p:nvSpPr>
          <p:cNvPr id="3" name="コンテンツ プレースホルダー 2"/>
          <p:cNvSpPr>
            <a:spLocks noGrp="1"/>
          </p:cNvSpPr>
          <p:nvPr>
            <p:ph idx="1"/>
          </p:nvPr>
        </p:nvSpPr>
        <p:spPr>
          <a:xfrm>
            <a:off x="87395" y="1528282"/>
            <a:ext cx="9139767" cy="1727151"/>
          </a:xfrm>
        </p:spPr>
        <p:txBody>
          <a:bodyPr/>
          <a:lstStyle/>
          <a:p>
            <a:pPr marL="0" indent="0">
              <a:lnSpc>
                <a:spcPts val="2500"/>
              </a:lnSpc>
              <a:buNone/>
            </a:pPr>
            <a:r>
              <a:rPr lang="en-US" altLang="ja-JP" sz="2200" b="1" dirty="0"/>
              <a:t>STEP2(B): </a:t>
            </a:r>
            <a:r>
              <a:rPr lang="ja-JP" altLang="en-US" sz="2200" b="1" dirty="0"/>
              <a:t>コードクローン検出</a:t>
            </a:r>
            <a:r>
              <a:rPr lang="ja-JP" altLang="en-US" sz="2200" dirty="0"/>
              <a:t>を用いた再利用状況の調査</a:t>
            </a:r>
            <a:endParaRPr lang="en-US" altLang="ja-JP" sz="2200" dirty="0"/>
          </a:p>
          <a:p>
            <a:pPr>
              <a:lnSpc>
                <a:spcPts val="2500"/>
              </a:lnSpc>
            </a:pPr>
            <a:r>
              <a:rPr lang="en-US" altLang="ja-JP" sz="1800" dirty="0"/>
              <a:t>STEP1</a:t>
            </a:r>
            <a:r>
              <a:rPr lang="ja-JP" altLang="en-US" sz="1800" dirty="0"/>
              <a:t>で作成した調査対象リストから</a:t>
            </a:r>
            <a:r>
              <a:rPr lang="en-US" altLang="ja-JP" sz="1800" dirty="0"/>
              <a:t>SO</a:t>
            </a:r>
            <a:r>
              <a:rPr lang="ja-JP" altLang="en-US" sz="1800" dirty="0"/>
              <a:t>の各投稿の最新バージョンのコード片と</a:t>
            </a:r>
            <a:br>
              <a:rPr lang="en-US" altLang="ja-JP" sz="1800" dirty="0"/>
            </a:br>
            <a:r>
              <a:rPr lang="ja-JP" altLang="en-US" sz="1800" dirty="0"/>
              <a:t>旧バージョンのコード片のリストをそれぞれ作成</a:t>
            </a:r>
            <a:endParaRPr lang="en-US" altLang="ja-JP" sz="1800" dirty="0"/>
          </a:p>
          <a:p>
            <a:pPr>
              <a:lnSpc>
                <a:spcPts val="2500"/>
              </a:lnSpc>
            </a:pPr>
            <a:r>
              <a:rPr lang="ja-JP" altLang="en-US" sz="1800" dirty="0"/>
              <a:t>最新バージョン，</a:t>
            </a:r>
            <a:r>
              <a:rPr lang="ja-JP" altLang="en-US" sz="1800"/>
              <a:t>旧バージョンそれぞれのリストと</a:t>
            </a:r>
            <a:r>
              <a:rPr lang="en-US" altLang="ja-JP" sz="1800" dirty="0"/>
              <a:t>22</a:t>
            </a:r>
            <a:r>
              <a:rPr lang="ja-JP" altLang="en-US" sz="1800" dirty="0"/>
              <a:t>個の</a:t>
            </a:r>
            <a:r>
              <a:rPr lang="en-US" altLang="ja-JP" sz="1800" dirty="0"/>
              <a:t>Android</a:t>
            </a:r>
            <a:r>
              <a:rPr lang="ja-JP" altLang="en-US" sz="1800" dirty="0"/>
              <a:t>アプリケーションの間で</a:t>
            </a:r>
            <a:r>
              <a:rPr lang="en-US" altLang="ja-JP" sz="1800" dirty="0" err="1"/>
              <a:t>CCFinderX</a:t>
            </a:r>
            <a:r>
              <a:rPr lang="ja-JP" altLang="en-US" sz="1800" dirty="0"/>
              <a:t>を用いてコードクローン検出</a:t>
            </a:r>
            <a:endParaRPr lang="en-US" altLang="ja-JP" sz="1800" dirty="0"/>
          </a:p>
          <a:p>
            <a:pPr marL="0" indent="0">
              <a:lnSpc>
                <a:spcPts val="2500"/>
              </a:lnSpc>
              <a:buNone/>
            </a:pPr>
            <a:endParaRPr lang="en-US" altLang="ja-JP" sz="1200" b="1"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EFC2AFBD-8069-48D1-899A-40EE37D9423E}"/>
              </a:ext>
            </a:extLst>
          </p:cNvPr>
          <p:cNvGrpSpPr/>
          <p:nvPr/>
        </p:nvGrpSpPr>
        <p:grpSpPr>
          <a:xfrm>
            <a:off x="324598" y="3375140"/>
            <a:ext cx="2885080" cy="3229032"/>
            <a:chOff x="324598" y="3385300"/>
            <a:chExt cx="2885080" cy="3229032"/>
          </a:xfrm>
        </p:grpSpPr>
        <p:pic>
          <p:nvPicPr>
            <p:cNvPr id="8" name="図 7">
              <a:extLst>
                <a:ext uri="{FF2B5EF4-FFF2-40B4-BE49-F238E27FC236}">
                  <a16:creationId xmlns:a16="http://schemas.microsoft.com/office/drawing/2014/main" id="{47D1BB85-616C-4384-89B2-61D0EE2FB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78" y="3651990"/>
              <a:ext cx="2880000" cy="2962342"/>
            </a:xfrm>
            <a:prstGeom prst="rect">
              <a:avLst/>
            </a:prstGeom>
            <a:ln>
              <a:solidFill>
                <a:schemeClr val="tx1"/>
              </a:solidFill>
            </a:ln>
          </p:spPr>
        </p:pic>
        <p:sp>
          <p:nvSpPr>
            <p:cNvPr id="9" name="テキスト ボックス 8">
              <a:extLst>
                <a:ext uri="{FF2B5EF4-FFF2-40B4-BE49-F238E27FC236}">
                  <a16:creationId xmlns:a16="http://schemas.microsoft.com/office/drawing/2014/main" id="{77484C48-816C-4C1F-A78A-39E657344E1E}"/>
                </a:ext>
              </a:extLst>
            </p:cNvPr>
            <p:cNvSpPr txBox="1"/>
            <p:nvPr/>
          </p:nvSpPr>
          <p:spPr>
            <a:xfrm>
              <a:off x="324598" y="3385300"/>
              <a:ext cx="2880000" cy="261610"/>
            </a:xfrm>
            <a:prstGeom prst="rect">
              <a:avLst/>
            </a:prstGeom>
            <a:noFill/>
            <a:ln>
              <a:solidFill>
                <a:schemeClr val="tx1"/>
              </a:solidFill>
            </a:ln>
          </p:spPr>
          <p:txBody>
            <a:bodyPr wrap="square" rtlCol="0">
              <a:spAutoFit/>
            </a:bodyPr>
            <a:lstStyle/>
            <a:p>
              <a:r>
                <a:rPr lang="en-US" altLang="ja-JP" sz="1100" b="1" u="sng" dirty="0"/>
                <a:t>http://stackoverflow.com/a/31480</a:t>
              </a:r>
              <a:endParaRPr kumimoji="1" lang="ja-JP" altLang="en-US" sz="800" b="1" u="sng" dirty="0"/>
            </a:p>
          </p:txBody>
        </p:sp>
        <p:sp>
          <p:nvSpPr>
            <p:cNvPr id="11" name="テキスト ボックス 10">
              <a:extLst>
                <a:ext uri="{FF2B5EF4-FFF2-40B4-BE49-F238E27FC236}">
                  <a16:creationId xmlns:a16="http://schemas.microsoft.com/office/drawing/2014/main" id="{6AE9762C-6F7A-4A91-80E6-13587868B437}"/>
                </a:ext>
              </a:extLst>
            </p:cNvPr>
            <p:cNvSpPr txBox="1"/>
            <p:nvPr/>
          </p:nvSpPr>
          <p:spPr>
            <a:xfrm>
              <a:off x="1535706" y="4681057"/>
              <a:ext cx="1668892" cy="369332"/>
            </a:xfrm>
            <a:prstGeom prst="rect">
              <a:avLst/>
            </a:prstGeom>
            <a:noFill/>
          </p:spPr>
          <p:txBody>
            <a:bodyPr wrap="square" rtlCol="0">
              <a:spAutoFit/>
            </a:bodyPr>
            <a:lstStyle/>
            <a:p>
              <a:r>
                <a:rPr lang="ja-JP" altLang="en-US" dirty="0">
                  <a:solidFill>
                    <a:srgbClr val="FF0000"/>
                  </a:solidFill>
                </a:rPr>
                <a:t>最新</a:t>
              </a:r>
              <a:r>
                <a:rPr kumimoji="1" lang="ja-JP" altLang="en-US" dirty="0">
                  <a:solidFill>
                    <a:srgbClr val="FF0000"/>
                  </a:solidFill>
                </a:rPr>
                <a:t>バージョン</a:t>
              </a:r>
            </a:p>
          </p:txBody>
        </p:sp>
        <p:sp>
          <p:nvSpPr>
            <p:cNvPr id="12" name="テキスト ボックス 11">
              <a:extLst>
                <a:ext uri="{FF2B5EF4-FFF2-40B4-BE49-F238E27FC236}">
                  <a16:creationId xmlns:a16="http://schemas.microsoft.com/office/drawing/2014/main" id="{8D00E713-BEBF-4E69-9057-A9E9FD0F1200}"/>
                </a:ext>
              </a:extLst>
            </p:cNvPr>
            <p:cNvSpPr txBox="1"/>
            <p:nvPr/>
          </p:nvSpPr>
          <p:spPr>
            <a:xfrm>
              <a:off x="1535706" y="6214030"/>
              <a:ext cx="1422400" cy="369332"/>
            </a:xfrm>
            <a:prstGeom prst="rect">
              <a:avLst/>
            </a:prstGeom>
            <a:noFill/>
          </p:spPr>
          <p:txBody>
            <a:bodyPr wrap="square" rtlCol="0">
              <a:spAutoFit/>
            </a:bodyPr>
            <a:lstStyle/>
            <a:p>
              <a:r>
                <a:rPr kumimoji="1" lang="ja-JP" altLang="en-US" dirty="0">
                  <a:solidFill>
                    <a:srgbClr val="000066"/>
                  </a:solidFill>
                </a:rPr>
                <a:t>旧バージョン</a:t>
              </a:r>
            </a:p>
          </p:txBody>
        </p:sp>
      </p:grpSp>
      <p:sp>
        <p:nvSpPr>
          <p:cNvPr id="6" name="正方形/長方形 5">
            <a:extLst>
              <a:ext uri="{FF2B5EF4-FFF2-40B4-BE49-F238E27FC236}">
                <a16:creationId xmlns:a16="http://schemas.microsoft.com/office/drawing/2014/main" id="{2CD8E6BE-4C29-A64E-80AA-1DFE342136BC}"/>
              </a:ext>
            </a:extLst>
          </p:cNvPr>
          <p:cNvSpPr/>
          <p:nvPr/>
        </p:nvSpPr>
        <p:spPr>
          <a:xfrm>
            <a:off x="324596" y="5649821"/>
            <a:ext cx="2890161" cy="954352"/>
          </a:xfrm>
          <a:prstGeom prst="rect">
            <a:avLst/>
          </a:prstGeom>
          <a:noFill/>
          <a:ln>
            <a:solidFill>
              <a:srgbClr val="00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005D5C0-B5E0-F44D-A1EA-A8548BD98E9B}"/>
              </a:ext>
            </a:extLst>
          </p:cNvPr>
          <p:cNvSpPr/>
          <p:nvPr/>
        </p:nvSpPr>
        <p:spPr>
          <a:xfrm>
            <a:off x="324597" y="4116848"/>
            <a:ext cx="2879999" cy="923382"/>
          </a:xfrm>
          <a:prstGeom prst="rect">
            <a:avLst/>
          </a:prstGeom>
          <a:noFill/>
          <a:ln>
            <a:solidFill>
              <a:srgbClr val="FF0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73E617B6-8EC0-6641-AEAB-4E068E486D2F}"/>
              </a:ext>
            </a:extLst>
          </p:cNvPr>
          <p:cNvCxnSpPr>
            <a:cxnSpLocks/>
            <a:stCxn id="14" idx="3"/>
            <a:endCxn id="13" idx="1"/>
          </p:cNvCxnSpPr>
          <p:nvPr/>
        </p:nvCxnSpPr>
        <p:spPr>
          <a:xfrm>
            <a:off x="3204596" y="4578539"/>
            <a:ext cx="406938" cy="1139"/>
          </a:xfrm>
          <a:prstGeom prst="straightConnector1">
            <a:avLst/>
          </a:prstGeom>
          <a:ln w="349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70A2A93-543C-F145-8FE2-6DAC085E4BAA}"/>
              </a:ext>
            </a:extLst>
          </p:cNvPr>
          <p:cNvCxnSpPr>
            <a:cxnSpLocks/>
            <a:stCxn id="6" idx="3"/>
            <a:endCxn id="10" idx="1"/>
          </p:cNvCxnSpPr>
          <p:nvPr/>
        </p:nvCxnSpPr>
        <p:spPr>
          <a:xfrm>
            <a:off x="3214757" y="6126997"/>
            <a:ext cx="363222" cy="8371"/>
          </a:xfrm>
          <a:prstGeom prst="straightConnector1">
            <a:avLst/>
          </a:prstGeom>
          <a:ln w="34925">
            <a:solidFill>
              <a:srgbClr val="000066"/>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73A864D7-2B4E-4646-B797-606F8F520E5A}"/>
              </a:ext>
            </a:extLst>
          </p:cNvPr>
          <p:cNvGrpSpPr/>
          <p:nvPr/>
        </p:nvGrpSpPr>
        <p:grpSpPr>
          <a:xfrm>
            <a:off x="3611534" y="4157063"/>
            <a:ext cx="619618" cy="761698"/>
            <a:chOff x="3977454" y="4166569"/>
            <a:chExt cx="619618" cy="761698"/>
          </a:xfrm>
        </p:grpSpPr>
        <p:pic>
          <p:nvPicPr>
            <p:cNvPr id="13" name="図 12">
              <a:extLst>
                <a:ext uri="{FF2B5EF4-FFF2-40B4-BE49-F238E27FC236}">
                  <a16:creationId xmlns:a16="http://schemas.microsoft.com/office/drawing/2014/main" id="{7F615CF4-6D38-F246-9B63-A7D5ECD92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454" y="4250100"/>
              <a:ext cx="544490" cy="678167"/>
            </a:xfrm>
            <a:prstGeom prst="rect">
              <a:avLst/>
            </a:prstGeom>
          </p:spPr>
        </p:pic>
        <p:pic>
          <p:nvPicPr>
            <p:cNvPr id="20" name="図 19">
              <a:extLst>
                <a:ext uri="{FF2B5EF4-FFF2-40B4-BE49-F238E27FC236}">
                  <a16:creationId xmlns:a16="http://schemas.microsoft.com/office/drawing/2014/main" id="{287D36C7-389A-CA4F-945E-BDD6670C6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82" y="4166569"/>
              <a:ext cx="544490" cy="678167"/>
            </a:xfrm>
            <a:prstGeom prst="rect">
              <a:avLst/>
            </a:prstGeom>
          </p:spPr>
        </p:pic>
      </p:grpSp>
      <p:grpSp>
        <p:nvGrpSpPr>
          <p:cNvPr id="23" name="グループ化 22">
            <a:extLst>
              <a:ext uri="{FF2B5EF4-FFF2-40B4-BE49-F238E27FC236}">
                <a16:creationId xmlns:a16="http://schemas.microsoft.com/office/drawing/2014/main" id="{A008CD09-735F-8E4F-8461-50D3BEA38A32}"/>
              </a:ext>
            </a:extLst>
          </p:cNvPr>
          <p:cNvGrpSpPr/>
          <p:nvPr/>
        </p:nvGrpSpPr>
        <p:grpSpPr>
          <a:xfrm>
            <a:off x="3577979" y="5716075"/>
            <a:ext cx="611599" cy="758376"/>
            <a:chOff x="4005400" y="5640320"/>
            <a:chExt cx="611599" cy="758376"/>
          </a:xfrm>
        </p:grpSpPr>
        <p:pic>
          <p:nvPicPr>
            <p:cNvPr id="10" name="図 9">
              <a:extLst>
                <a:ext uri="{FF2B5EF4-FFF2-40B4-BE49-F238E27FC236}">
                  <a16:creationId xmlns:a16="http://schemas.microsoft.com/office/drawing/2014/main" id="{3DA288C7-9B8E-7D42-B1AF-24EFB5449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400" y="5720530"/>
              <a:ext cx="544489" cy="678166"/>
            </a:xfrm>
            <a:prstGeom prst="rect">
              <a:avLst/>
            </a:prstGeom>
          </p:spPr>
        </p:pic>
        <p:pic>
          <p:nvPicPr>
            <p:cNvPr id="21" name="図 20">
              <a:extLst>
                <a:ext uri="{FF2B5EF4-FFF2-40B4-BE49-F238E27FC236}">
                  <a16:creationId xmlns:a16="http://schemas.microsoft.com/office/drawing/2014/main" id="{4CDEC675-2982-104B-956A-0D8562825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510" y="5640320"/>
              <a:ext cx="544489" cy="678166"/>
            </a:xfrm>
            <a:prstGeom prst="rect">
              <a:avLst/>
            </a:prstGeom>
          </p:spPr>
        </p:pic>
      </p:grpSp>
      <p:pic>
        <p:nvPicPr>
          <p:cNvPr id="26" name="図 25">
            <a:extLst>
              <a:ext uri="{FF2B5EF4-FFF2-40B4-BE49-F238E27FC236}">
                <a16:creationId xmlns:a16="http://schemas.microsoft.com/office/drawing/2014/main" id="{E9DAC264-62D2-6743-A73B-931367F95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0248" y="4106624"/>
            <a:ext cx="719746" cy="784252"/>
          </a:xfrm>
          <a:prstGeom prst="rect">
            <a:avLst/>
          </a:prstGeom>
        </p:spPr>
      </p:pic>
      <p:pic>
        <p:nvPicPr>
          <p:cNvPr id="27" name="図 26">
            <a:extLst>
              <a:ext uri="{FF2B5EF4-FFF2-40B4-BE49-F238E27FC236}">
                <a16:creationId xmlns:a16="http://schemas.microsoft.com/office/drawing/2014/main" id="{3424F239-C3F8-5945-9972-65EA2E75F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0248" y="5674421"/>
            <a:ext cx="719746" cy="784252"/>
          </a:xfrm>
          <a:prstGeom prst="rect">
            <a:avLst/>
          </a:prstGeom>
        </p:spPr>
      </p:pic>
      <p:cxnSp>
        <p:nvCxnSpPr>
          <p:cNvPr id="29" name="直線矢印コネクタ 28">
            <a:extLst>
              <a:ext uri="{FF2B5EF4-FFF2-40B4-BE49-F238E27FC236}">
                <a16:creationId xmlns:a16="http://schemas.microsoft.com/office/drawing/2014/main" id="{99CFA42B-2DCC-724D-A4A0-254E2080AA6D}"/>
              </a:ext>
            </a:extLst>
          </p:cNvPr>
          <p:cNvCxnSpPr>
            <a:cxnSpLocks/>
            <a:stCxn id="20" idx="3"/>
            <a:endCxn id="26" idx="1"/>
          </p:cNvCxnSpPr>
          <p:nvPr/>
        </p:nvCxnSpPr>
        <p:spPr>
          <a:xfrm>
            <a:off x="4231152" y="4496147"/>
            <a:ext cx="1269096" cy="2603"/>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D73668-9A8A-D447-80C9-8ECE7969149F}"/>
              </a:ext>
            </a:extLst>
          </p:cNvPr>
          <p:cNvCxnSpPr>
            <a:cxnSpLocks/>
            <a:stCxn id="21" idx="3"/>
            <a:endCxn id="27" idx="1"/>
          </p:cNvCxnSpPr>
          <p:nvPr/>
        </p:nvCxnSpPr>
        <p:spPr>
          <a:xfrm>
            <a:off x="4189578" y="6055158"/>
            <a:ext cx="1310670" cy="11389"/>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645295E-B012-5A44-9A12-658899E7F4E4}"/>
              </a:ext>
            </a:extLst>
          </p:cNvPr>
          <p:cNvCxnSpPr>
            <a:cxnSpLocks/>
          </p:cNvCxnSpPr>
          <p:nvPr/>
        </p:nvCxnSpPr>
        <p:spPr>
          <a:xfrm flipV="1">
            <a:off x="4878663" y="3944219"/>
            <a:ext cx="0" cy="540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3FC7EBDA-C8AB-5F4D-ABA0-A30E4A19F6A9}"/>
              </a:ext>
            </a:extLst>
          </p:cNvPr>
          <p:cNvCxnSpPr>
            <a:cxnSpLocks/>
          </p:cNvCxnSpPr>
          <p:nvPr/>
        </p:nvCxnSpPr>
        <p:spPr>
          <a:xfrm>
            <a:off x="4864160" y="3944219"/>
            <a:ext cx="2340000" cy="774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C7D94DDA-5F21-F24A-A75B-0206277DE8C7}"/>
              </a:ext>
            </a:extLst>
          </p:cNvPr>
          <p:cNvCxnSpPr>
            <a:cxnSpLocks/>
          </p:cNvCxnSpPr>
          <p:nvPr/>
        </p:nvCxnSpPr>
        <p:spPr>
          <a:xfrm>
            <a:off x="4857679" y="5538113"/>
            <a:ext cx="234000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図 49">
            <a:extLst>
              <a:ext uri="{FF2B5EF4-FFF2-40B4-BE49-F238E27FC236}">
                <a16:creationId xmlns:a16="http://schemas.microsoft.com/office/drawing/2014/main" id="{43C10E88-0502-714B-B0AF-E75B38B89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679" y="3613464"/>
            <a:ext cx="544490" cy="678167"/>
          </a:xfrm>
          <a:prstGeom prst="rect">
            <a:avLst/>
          </a:prstGeom>
        </p:spPr>
      </p:pic>
      <p:pic>
        <p:nvPicPr>
          <p:cNvPr id="51" name="図 50">
            <a:extLst>
              <a:ext uri="{FF2B5EF4-FFF2-40B4-BE49-F238E27FC236}">
                <a16:creationId xmlns:a16="http://schemas.microsoft.com/office/drawing/2014/main" id="{A6DB1F12-DA72-DF41-8E55-6A2CBD47C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7679" y="5199030"/>
            <a:ext cx="544489" cy="678166"/>
          </a:xfrm>
          <a:prstGeom prst="rect">
            <a:avLst/>
          </a:prstGeom>
        </p:spPr>
      </p:pic>
      <p:sp>
        <p:nvSpPr>
          <p:cNvPr id="52" name="テキスト ボックス 51">
            <a:extLst>
              <a:ext uri="{FF2B5EF4-FFF2-40B4-BE49-F238E27FC236}">
                <a16:creationId xmlns:a16="http://schemas.microsoft.com/office/drawing/2014/main" id="{13FEB793-1ABE-4A4F-947C-9029DC48D1F9}"/>
              </a:ext>
            </a:extLst>
          </p:cNvPr>
          <p:cNvSpPr txBox="1"/>
          <p:nvPr/>
        </p:nvSpPr>
        <p:spPr>
          <a:xfrm>
            <a:off x="6068257" y="4690820"/>
            <a:ext cx="2803332" cy="523220"/>
          </a:xfrm>
          <a:prstGeom prst="rect">
            <a:avLst/>
          </a:prstGeom>
          <a:noFill/>
        </p:spPr>
        <p:txBody>
          <a:bodyPr wrap="square" rtlCol="0">
            <a:spAutoFit/>
          </a:bodyPr>
          <a:lstStyle/>
          <a:p>
            <a:pPr algn="ctr"/>
            <a:r>
              <a:rPr lang="en-US" altLang="ja-JP" sz="1400" dirty="0"/>
              <a:t>OSS</a:t>
            </a:r>
            <a:r>
              <a:rPr lang="ja-JP" altLang="en-US" sz="1400" dirty="0"/>
              <a:t>に再利用された</a:t>
            </a:r>
            <a:br>
              <a:rPr lang="en-US" altLang="ja-JP" sz="1400" dirty="0"/>
            </a:br>
            <a:r>
              <a:rPr lang="ja-JP" altLang="en-US" sz="1400" b="1" dirty="0">
                <a:solidFill>
                  <a:srgbClr val="000066"/>
                </a:solidFill>
              </a:rPr>
              <a:t>旧</a:t>
            </a:r>
            <a:r>
              <a:rPr kumimoji="1" lang="ja-JP" altLang="en-US" sz="1400" b="1" dirty="0">
                <a:solidFill>
                  <a:srgbClr val="000066"/>
                </a:solidFill>
              </a:rPr>
              <a:t>バージョン</a:t>
            </a:r>
            <a:r>
              <a:rPr kumimoji="1" lang="ja-JP" altLang="en-US" sz="1400" dirty="0"/>
              <a:t>のコード片</a:t>
            </a:r>
          </a:p>
        </p:txBody>
      </p:sp>
      <p:cxnSp>
        <p:nvCxnSpPr>
          <p:cNvPr id="60" name="直線コネクタ 59">
            <a:extLst>
              <a:ext uri="{FF2B5EF4-FFF2-40B4-BE49-F238E27FC236}">
                <a16:creationId xmlns:a16="http://schemas.microsoft.com/office/drawing/2014/main" id="{DD5FB192-6435-1946-B59B-3967C200A2E4}"/>
              </a:ext>
            </a:extLst>
          </p:cNvPr>
          <p:cNvCxnSpPr>
            <a:cxnSpLocks/>
          </p:cNvCxnSpPr>
          <p:nvPr/>
        </p:nvCxnSpPr>
        <p:spPr>
          <a:xfrm flipV="1">
            <a:off x="4880526" y="5523570"/>
            <a:ext cx="0" cy="540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039A3A18-DCB0-F34C-AD66-1C58C33446B1}"/>
              </a:ext>
            </a:extLst>
          </p:cNvPr>
          <p:cNvSpPr txBox="1"/>
          <p:nvPr/>
        </p:nvSpPr>
        <p:spPr>
          <a:xfrm>
            <a:off x="6068257" y="3105746"/>
            <a:ext cx="2803332" cy="523220"/>
          </a:xfrm>
          <a:prstGeom prst="rect">
            <a:avLst/>
          </a:prstGeom>
          <a:noFill/>
        </p:spPr>
        <p:txBody>
          <a:bodyPr wrap="square" rtlCol="0">
            <a:spAutoFit/>
          </a:bodyPr>
          <a:lstStyle/>
          <a:p>
            <a:pPr algn="ctr"/>
            <a:r>
              <a:rPr lang="en-US" altLang="ja-JP" sz="1400" dirty="0"/>
              <a:t>OSS</a:t>
            </a:r>
            <a:r>
              <a:rPr lang="ja-JP" altLang="en-US" sz="1400" dirty="0"/>
              <a:t>に再利用された</a:t>
            </a:r>
            <a:br>
              <a:rPr lang="en-US" altLang="ja-JP" sz="1400" dirty="0"/>
            </a:br>
            <a:r>
              <a:rPr lang="ja-JP" altLang="en-US" sz="1400" b="1" dirty="0">
                <a:solidFill>
                  <a:srgbClr val="FF0100"/>
                </a:solidFill>
              </a:rPr>
              <a:t>最新</a:t>
            </a:r>
            <a:r>
              <a:rPr kumimoji="1" lang="ja-JP" altLang="en-US" sz="1400" b="1" dirty="0">
                <a:solidFill>
                  <a:srgbClr val="FF0100"/>
                </a:solidFill>
              </a:rPr>
              <a:t>バージョン</a:t>
            </a:r>
            <a:r>
              <a:rPr kumimoji="1" lang="ja-JP" altLang="en-US" sz="1400" dirty="0"/>
              <a:t>のコード片</a:t>
            </a:r>
          </a:p>
        </p:txBody>
      </p:sp>
      <p:sp>
        <p:nvSpPr>
          <p:cNvPr id="32" name="テキスト ボックス 31">
            <a:extLst>
              <a:ext uri="{FF2B5EF4-FFF2-40B4-BE49-F238E27FC236}">
                <a16:creationId xmlns:a16="http://schemas.microsoft.com/office/drawing/2014/main" id="{00EC7BF8-BA72-9247-8A7F-75DB75562D1C}"/>
              </a:ext>
            </a:extLst>
          </p:cNvPr>
          <p:cNvSpPr txBox="1"/>
          <p:nvPr/>
        </p:nvSpPr>
        <p:spPr>
          <a:xfrm>
            <a:off x="4164177" y="4497448"/>
            <a:ext cx="1439251" cy="584775"/>
          </a:xfrm>
          <a:prstGeom prst="rect">
            <a:avLst/>
          </a:prstGeom>
          <a:noFill/>
        </p:spPr>
        <p:txBody>
          <a:bodyPr wrap="square" rtlCol="0">
            <a:spAutoFit/>
          </a:bodyPr>
          <a:lstStyle/>
          <a:p>
            <a:pPr algn="ctr"/>
            <a:r>
              <a:rPr kumimoji="1" lang="ja-JP" altLang="en-US" sz="1600" b="1" dirty="0"/>
              <a:t>コードクローン検出</a:t>
            </a:r>
          </a:p>
        </p:txBody>
      </p:sp>
      <p:sp>
        <p:nvSpPr>
          <p:cNvPr id="34" name="テキスト ボックス 33">
            <a:extLst>
              <a:ext uri="{FF2B5EF4-FFF2-40B4-BE49-F238E27FC236}">
                <a16:creationId xmlns:a16="http://schemas.microsoft.com/office/drawing/2014/main" id="{6389532A-C3C2-0444-B8EE-4B934619ECAA}"/>
              </a:ext>
            </a:extLst>
          </p:cNvPr>
          <p:cNvSpPr txBox="1"/>
          <p:nvPr/>
        </p:nvSpPr>
        <p:spPr>
          <a:xfrm>
            <a:off x="4144534" y="6058088"/>
            <a:ext cx="1439251" cy="584775"/>
          </a:xfrm>
          <a:prstGeom prst="rect">
            <a:avLst/>
          </a:prstGeom>
          <a:noFill/>
        </p:spPr>
        <p:txBody>
          <a:bodyPr wrap="square" rtlCol="0">
            <a:spAutoFit/>
          </a:bodyPr>
          <a:lstStyle/>
          <a:p>
            <a:pPr algn="ctr"/>
            <a:r>
              <a:rPr lang="ja-JP" altLang="en-US" sz="1600" b="1" dirty="0" err="1"/>
              <a:t>コードクローン検出</a:t>
            </a:r>
            <a:endParaRPr kumimoji="1" lang="en-US" altLang="ja-JP" sz="1600" b="1" dirty="0" err="1"/>
          </a:p>
        </p:txBody>
      </p:sp>
    </p:spTree>
    <p:extLst>
      <p:ext uri="{BB962C8B-B14F-4D97-AF65-F5344CB8AC3E}">
        <p14:creationId xmlns:p14="http://schemas.microsoft.com/office/powerpoint/2010/main" val="868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52" grpId="0"/>
      <p:bldP spid="63"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en-US" altLang="ja-JP" sz="3600" b="1" dirty="0"/>
              <a:t>STEP3</a:t>
            </a:r>
          </a:p>
        </p:txBody>
      </p:sp>
      <p:sp>
        <p:nvSpPr>
          <p:cNvPr id="3" name="コンテンツ プレースホルダー 2"/>
          <p:cNvSpPr>
            <a:spLocks noGrp="1"/>
          </p:cNvSpPr>
          <p:nvPr>
            <p:ph idx="1"/>
          </p:nvPr>
        </p:nvSpPr>
        <p:spPr>
          <a:xfrm>
            <a:off x="154008" y="1546448"/>
            <a:ext cx="8808324" cy="759872"/>
          </a:xfrm>
        </p:spPr>
        <p:txBody>
          <a:bodyPr/>
          <a:lstStyle/>
          <a:p>
            <a:pPr marL="0" indent="0">
              <a:lnSpc>
                <a:spcPts val="2500"/>
              </a:lnSpc>
              <a:buNone/>
            </a:pPr>
            <a:r>
              <a:rPr lang="en-US" altLang="ja-JP" sz="2200" b="1" dirty="0"/>
              <a:t>STEP3</a:t>
            </a:r>
            <a:r>
              <a:rPr lang="en-US" altLang="ja-JP" sz="2200" dirty="0"/>
              <a:t>: OSS</a:t>
            </a:r>
            <a:r>
              <a:rPr lang="ja-JP" altLang="en-US" sz="2200" dirty="0"/>
              <a:t>の追従状況の調査</a:t>
            </a:r>
            <a:endParaRPr lang="en-US" altLang="ja-JP" sz="2200" dirty="0"/>
          </a:p>
          <a:p>
            <a:pPr>
              <a:lnSpc>
                <a:spcPts val="2500"/>
              </a:lnSpc>
            </a:pPr>
            <a:r>
              <a:rPr lang="ja-JP" altLang="en-US" sz="2000" dirty="0"/>
              <a:t>最新バージョンを再利用している</a:t>
            </a:r>
            <a:r>
              <a:rPr lang="en-US" altLang="ja-JP" sz="2000" dirty="0"/>
              <a:t>OSS</a:t>
            </a:r>
            <a:r>
              <a:rPr lang="ja-JP" altLang="en-US" sz="2000" dirty="0"/>
              <a:t>の変更履歴と再利用されているコード片の変更履歴を遡り，進化に追従しているか調べる</a:t>
            </a:r>
            <a:endParaRPr lang="en-US" altLang="ja-JP" sz="22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a:xfrm>
            <a:off x="7597775" y="6308727"/>
            <a:ext cx="1150938" cy="288925"/>
          </a:xfrm>
        </p:spPr>
        <p:txBody>
          <a:bodyPr/>
          <a:lstStyle/>
          <a:p>
            <a:fld id="{5562A26C-942E-4EAB-BE94-093B57D20BD1}" type="slidenum">
              <a:rPr kumimoji="1" lang="ja-JP" altLang="en-US" smtClean="0"/>
              <a:t>11</a:t>
            </a:fld>
            <a:endParaRPr kumimoji="1" lang="ja-JP" altLang="en-US"/>
          </a:p>
        </p:txBody>
      </p:sp>
      <p:pic>
        <p:nvPicPr>
          <p:cNvPr id="80" name="図 79">
            <a:extLst>
              <a:ext uri="{FF2B5EF4-FFF2-40B4-BE49-F238E27FC236}">
                <a16:creationId xmlns:a16="http://schemas.microsoft.com/office/drawing/2014/main" id="{0C7B0694-9B73-8C4B-A358-80ECC64BD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32" y="4883691"/>
            <a:ext cx="544490" cy="678167"/>
          </a:xfrm>
          <a:prstGeom prst="rect">
            <a:avLst/>
          </a:prstGeom>
        </p:spPr>
      </p:pic>
      <p:pic>
        <p:nvPicPr>
          <p:cNvPr id="81" name="図 80">
            <a:extLst>
              <a:ext uri="{FF2B5EF4-FFF2-40B4-BE49-F238E27FC236}">
                <a16:creationId xmlns:a16="http://schemas.microsoft.com/office/drawing/2014/main" id="{961022DA-8441-7544-A450-9809759AD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894" y="4879421"/>
            <a:ext cx="544489" cy="678166"/>
          </a:xfrm>
          <a:prstGeom prst="rect">
            <a:avLst/>
          </a:prstGeom>
        </p:spPr>
      </p:pic>
      <p:sp>
        <p:nvSpPr>
          <p:cNvPr id="84" name="右矢印 83">
            <a:extLst>
              <a:ext uri="{FF2B5EF4-FFF2-40B4-BE49-F238E27FC236}">
                <a16:creationId xmlns:a16="http://schemas.microsoft.com/office/drawing/2014/main" id="{44CC97E3-CF28-F34A-B21E-CA104446B7BC}"/>
              </a:ext>
            </a:extLst>
          </p:cNvPr>
          <p:cNvSpPr/>
          <p:nvPr/>
        </p:nvSpPr>
        <p:spPr>
          <a:xfrm>
            <a:off x="1128655" y="5897100"/>
            <a:ext cx="7179337" cy="259879"/>
          </a:xfrm>
          <a:prstGeom prst="rightArrow">
            <a:avLst>
              <a:gd name="adj1" fmla="val 50000"/>
              <a:gd name="adj2" fmla="val 102014"/>
            </a:avLst>
          </a:prstGeom>
          <a:noFill/>
          <a:ln>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5" name="円/楕円 84">
            <a:extLst>
              <a:ext uri="{FF2B5EF4-FFF2-40B4-BE49-F238E27FC236}">
                <a16:creationId xmlns:a16="http://schemas.microsoft.com/office/drawing/2014/main" id="{AFE2E569-D330-8744-B382-B3F430D5637B}"/>
              </a:ext>
            </a:extLst>
          </p:cNvPr>
          <p:cNvSpPr/>
          <p:nvPr/>
        </p:nvSpPr>
        <p:spPr>
          <a:xfrm>
            <a:off x="1664917" y="5961207"/>
            <a:ext cx="14245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a:extLst>
              <a:ext uri="{FF2B5EF4-FFF2-40B4-BE49-F238E27FC236}">
                <a16:creationId xmlns:a16="http://schemas.microsoft.com/office/drawing/2014/main" id="{786E3F4D-8624-D64E-BBFE-C29C5AA6290F}"/>
              </a:ext>
            </a:extLst>
          </p:cNvPr>
          <p:cNvSpPr/>
          <p:nvPr/>
        </p:nvSpPr>
        <p:spPr>
          <a:xfrm>
            <a:off x="5449977" y="5955663"/>
            <a:ext cx="14245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a:extLst>
              <a:ext uri="{FF2B5EF4-FFF2-40B4-BE49-F238E27FC236}">
                <a16:creationId xmlns:a16="http://schemas.microsoft.com/office/drawing/2014/main" id="{B720EEDD-C1B0-A748-8749-9CD1E645E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345" y="3482580"/>
            <a:ext cx="719474" cy="719474"/>
          </a:xfrm>
          <a:prstGeom prst="rect">
            <a:avLst/>
          </a:prstGeom>
        </p:spPr>
      </p:pic>
      <p:sp>
        <p:nvSpPr>
          <p:cNvPr id="89" name="テキスト ボックス 88">
            <a:extLst>
              <a:ext uri="{FF2B5EF4-FFF2-40B4-BE49-F238E27FC236}">
                <a16:creationId xmlns:a16="http://schemas.microsoft.com/office/drawing/2014/main" id="{978C88A9-4894-D345-857A-F1E851977D53}"/>
              </a:ext>
            </a:extLst>
          </p:cNvPr>
          <p:cNvSpPr txBox="1"/>
          <p:nvPr/>
        </p:nvSpPr>
        <p:spPr>
          <a:xfrm>
            <a:off x="343137" y="5842373"/>
            <a:ext cx="780864" cy="369332"/>
          </a:xfrm>
          <a:prstGeom prst="rect">
            <a:avLst/>
          </a:prstGeom>
          <a:noFill/>
        </p:spPr>
        <p:txBody>
          <a:bodyPr wrap="square" rtlCol="0">
            <a:spAutoFit/>
          </a:bodyPr>
          <a:lstStyle/>
          <a:p>
            <a:pPr algn="ctr"/>
            <a:r>
              <a:rPr kumimoji="1" lang="ja-JP" altLang="en-US"/>
              <a:t>過去</a:t>
            </a:r>
          </a:p>
        </p:txBody>
      </p:sp>
      <p:sp>
        <p:nvSpPr>
          <p:cNvPr id="90" name="テキスト ボックス 89">
            <a:extLst>
              <a:ext uri="{FF2B5EF4-FFF2-40B4-BE49-F238E27FC236}">
                <a16:creationId xmlns:a16="http://schemas.microsoft.com/office/drawing/2014/main" id="{97AEAC55-CF8D-7E4D-A0FC-D64727AF0BF6}"/>
              </a:ext>
            </a:extLst>
          </p:cNvPr>
          <p:cNvSpPr txBox="1"/>
          <p:nvPr/>
        </p:nvSpPr>
        <p:spPr>
          <a:xfrm>
            <a:off x="8427623" y="5842373"/>
            <a:ext cx="780864" cy="369332"/>
          </a:xfrm>
          <a:prstGeom prst="rect">
            <a:avLst/>
          </a:prstGeom>
          <a:noFill/>
        </p:spPr>
        <p:txBody>
          <a:bodyPr wrap="square" rtlCol="0">
            <a:spAutoFit/>
          </a:bodyPr>
          <a:lstStyle/>
          <a:p>
            <a:pPr algn="ctr"/>
            <a:r>
              <a:rPr kumimoji="1" lang="ja-JP" altLang="en-US"/>
              <a:t>現在</a:t>
            </a:r>
          </a:p>
        </p:txBody>
      </p:sp>
      <p:sp>
        <p:nvSpPr>
          <p:cNvPr id="91" name="テキスト ボックス 90">
            <a:extLst>
              <a:ext uri="{FF2B5EF4-FFF2-40B4-BE49-F238E27FC236}">
                <a16:creationId xmlns:a16="http://schemas.microsoft.com/office/drawing/2014/main" id="{3C26377C-0232-4544-8F29-138FFD1029BC}"/>
              </a:ext>
            </a:extLst>
          </p:cNvPr>
          <p:cNvSpPr txBox="1"/>
          <p:nvPr/>
        </p:nvSpPr>
        <p:spPr>
          <a:xfrm>
            <a:off x="1252489" y="6090281"/>
            <a:ext cx="967303" cy="261610"/>
          </a:xfrm>
          <a:prstGeom prst="rect">
            <a:avLst/>
          </a:prstGeom>
          <a:noFill/>
        </p:spPr>
        <p:txBody>
          <a:bodyPr wrap="square" rtlCol="0">
            <a:spAutoFit/>
          </a:bodyPr>
          <a:lstStyle/>
          <a:p>
            <a:pPr algn="ctr"/>
            <a:r>
              <a:rPr lang="en-US" altLang="ja-JP" sz="1100" dirty="0"/>
              <a:t>2013-01</a:t>
            </a:r>
            <a:endParaRPr kumimoji="1" lang="ja-JP" altLang="en-US" sz="1100" dirty="0"/>
          </a:p>
        </p:txBody>
      </p:sp>
      <p:sp>
        <p:nvSpPr>
          <p:cNvPr id="93" name="テキスト ボックス 92">
            <a:extLst>
              <a:ext uri="{FF2B5EF4-FFF2-40B4-BE49-F238E27FC236}">
                <a16:creationId xmlns:a16="http://schemas.microsoft.com/office/drawing/2014/main" id="{CED16DDE-6733-CB40-8258-B33E55E9AA0B}"/>
              </a:ext>
            </a:extLst>
          </p:cNvPr>
          <p:cNvSpPr txBox="1"/>
          <p:nvPr/>
        </p:nvSpPr>
        <p:spPr>
          <a:xfrm>
            <a:off x="5037550" y="6080900"/>
            <a:ext cx="967303" cy="261610"/>
          </a:xfrm>
          <a:prstGeom prst="rect">
            <a:avLst/>
          </a:prstGeom>
          <a:noFill/>
        </p:spPr>
        <p:txBody>
          <a:bodyPr wrap="square" rtlCol="0">
            <a:spAutoFit/>
          </a:bodyPr>
          <a:lstStyle/>
          <a:p>
            <a:pPr algn="ctr"/>
            <a:r>
              <a:rPr lang="en-US" altLang="ja-JP" sz="1100" dirty="0"/>
              <a:t>2018-09</a:t>
            </a:r>
            <a:endParaRPr kumimoji="1" lang="ja-JP" altLang="en-US" sz="1100" dirty="0"/>
          </a:p>
        </p:txBody>
      </p:sp>
      <p:sp>
        <p:nvSpPr>
          <p:cNvPr id="95" name="テキスト ボックス 94">
            <a:extLst>
              <a:ext uri="{FF2B5EF4-FFF2-40B4-BE49-F238E27FC236}">
                <a16:creationId xmlns:a16="http://schemas.microsoft.com/office/drawing/2014/main" id="{6D3E3F85-C596-E54E-859E-A4394577339D}"/>
              </a:ext>
            </a:extLst>
          </p:cNvPr>
          <p:cNvSpPr txBox="1"/>
          <p:nvPr/>
        </p:nvSpPr>
        <p:spPr>
          <a:xfrm>
            <a:off x="4558166" y="4599296"/>
            <a:ext cx="1783621" cy="307777"/>
          </a:xfrm>
          <a:prstGeom prst="rect">
            <a:avLst/>
          </a:prstGeom>
          <a:noFill/>
        </p:spPr>
        <p:txBody>
          <a:bodyPr wrap="square" rtlCol="0">
            <a:spAutoFit/>
          </a:bodyPr>
          <a:lstStyle/>
          <a:p>
            <a:pPr algn="ctr"/>
            <a:r>
              <a:rPr kumimoji="1" lang="ja-JP" altLang="en-US" sz="1400" b="1"/>
              <a:t>最新バージョン</a:t>
            </a:r>
          </a:p>
        </p:txBody>
      </p:sp>
      <p:pic>
        <p:nvPicPr>
          <p:cNvPr id="96" name="図 95">
            <a:extLst>
              <a:ext uri="{FF2B5EF4-FFF2-40B4-BE49-F238E27FC236}">
                <a16:creationId xmlns:a16="http://schemas.microsoft.com/office/drawing/2014/main" id="{303DB977-4396-B648-831A-25E2E0331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62" y="3305186"/>
            <a:ext cx="342514" cy="426604"/>
          </a:xfrm>
          <a:prstGeom prst="rect">
            <a:avLst/>
          </a:prstGeom>
        </p:spPr>
      </p:pic>
      <p:sp>
        <p:nvSpPr>
          <p:cNvPr id="97" name="テキスト ボックス 96">
            <a:extLst>
              <a:ext uri="{FF2B5EF4-FFF2-40B4-BE49-F238E27FC236}">
                <a16:creationId xmlns:a16="http://schemas.microsoft.com/office/drawing/2014/main" id="{F204981C-24DF-F241-9E1C-5883011045CF}"/>
              </a:ext>
            </a:extLst>
          </p:cNvPr>
          <p:cNvSpPr txBox="1"/>
          <p:nvPr/>
        </p:nvSpPr>
        <p:spPr>
          <a:xfrm>
            <a:off x="1252486" y="5697078"/>
            <a:ext cx="967303" cy="276999"/>
          </a:xfrm>
          <a:prstGeom prst="rect">
            <a:avLst/>
          </a:prstGeom>
          <a:noFill/>
        </p:spPr>
        <p:txBody>
          <a:bodyPr wrap="square" rtlCol="0">
            <a:spAutoFit/>
          </a:bodyPr>
          <a:lstStyle/>
          <a:p>
            <a:pPr algn="ctr"/>
            <a:r>
              <a:rPr kumimoji="1" lang="ja-JP" altLang="en-US" sz="1200"/>
              <a:t>新規作成</a:t>
            </a:r>
          </a:p>
        </p:txBody>
      </p:sp>
      <p:sp>
        <p:nvSpPr>
          <p:cNvPr id="99" name="テキスト ボックス 98">
            <a:extLst>
              <a:ext uri="{FF2B5EF4-FFF2-40B4-BE49-F238E27FC236}">
                <a16:creationId xmlns:a16="http://schemas.microsoft.com/office/drawing/2014/main" id="{48CE3852-FC4F-8B4C-9FFB-264A11D4BD51}"/>
              </a:ext>
            </a:extLst>
          </p:cNvPr>
          <p:cNvSpPr txBox="1"/>
          <p:nvPr/>
        </p:nvSpPr>
        <p:spPr>
          <a:xfrm>
            <a:off x="5037549" y="5703873"/>
            <a:ext cx="967303" cy="461665"/>
          </a:xfrm>
          <a:prstGeom prst="rect">
            <a:avLst/>
          </a:prstGeom>
          <a:noFill/>
        </p:spPr>
        <p:txBody>
          <a:bodyPr wrap="square" rtlCol="0">
            <a:spAutoFit/>
          </a:bodyPr>
          <a:lstStyle/>
          <a:p>
            <a:pPr algn="ctr"/>
            <a:r>
              <a:rPr lang="ja-JP" altLang="en-US" sz="1200" dirty="0"/>
              <a:t>編集</a:t>
            </a:r>
            <a:endParaRPr lang="en-US" altLang="ja-JP" sz="1200" dirty="0"/>
          </a:p>
          <a:p>
            <a:pPr algn="ctr"/>
            <a:endParaRPr kumimoji="1" lang="ja-JP" altLang="en-US" sz="1200" dirty="0"/>
          </a:p>
        </p:txBody>
      </p:sp>
      <p:sp>
        <p:nvSpPr>
          <p:cNvPr id="100" name="テキスト ボックス 99">
            <a:extLst>
              <a:ext uri="{FF2B5EF4-FFF2-40B4-BE49-F238E27FC236}">
                <a16:creationId xmlns:a16="http://schemas.microsoft.com/office/drawing/2014/main" id="{5BAF702A-78EB-D24E-89EF-894AC4DA70A2}"/>
              </a:ext>
            </a:extLst>
          </p:cNvPr>
          <p:cNvSpPr txBox="1"/>
          <p:nvPr/>
        </p:nvSpPr>
        <p:spPr>
          <a:xfrm>
            <a:off x="844326" y="4553815"/>
            <a:ext cx="1783621" cy="307777"/>
          </a:xfrm>
          <a:prstGeom prst="rect">
            <a:avLst/>
          </a:prstGeom>
          <a:noFill/>
        </p:spPr>
        <p:txBody>
          <a:bodyPr wrap="square" rtlCol="0">
            <a:spAutoFit/>
          </a:bodyPr>
          <a:lstStyle/>
          <a:p>
            <a:pPr algn="ctr"/>
            <a:r>
              <a:rPr lang="ja-JP" altLang="en-US" sz="1400" b="1" dirty="0"/>
              <a:t>バージョン</a:t>
            </a:r>
            <a:r>
              <a:rPr lang="en-US" altLang="ja-JP" sz="1400" b="1" dirty="0"/>
              <a:t>1</a:t>
            </a:r>
            <a:endParaRPr kumimoji="1" lang="ja-JP" altLang="en-US" sz="1400" b="1" dirty="0"/>
          </a:p>
        </p:txBody>
      </p:sp>
      <p:cxnSp>
        <p:nvCxnSpPr>
          <p:cNvPr id="106" name="直線矢印コネクタ 105">
            <a:extLst>
              <a:ext uri="{FF2B5EF4-FFF2-40B4-BE49-F238E27FC236}">
                <a16:creationId xmlns:a16="http://schemas.microsoft.com/office/drawing/2014/main" id="{63937AB5-627A-BB4D-978E-8AFB9DC92681}"/>
              </a:ext>
            </a:extLst>
          </p:cNvPr>
          <p:cNvCxnSpPr>
            <a:cxnSpLocks/>
            <a:endCxn id="88" idx="2"/>
          </p:cNvCxnSpPr>
          <p:nvPr/>
        </p:nvCxnSpPr>
        <p:spPr>
          <a:xfrm flipV="1">
            <a:off x="3573082" y="4202054"/>
            <a:ext cx="0" cy="1772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F0B6D78F-1AC2-3F46-96C8-A1FCB19E48F7}"/>
              </a:ext>
            </a:extLst>
          </p:cNvPr>
          <p:cNvSpPr txBox="1"/>
          <p:nvPr/>
        </p:nvSpPr>
        <p:spPr>
          <a:xfrm>
            <a:off x="2546265" y="4488057"/>
            <a:ext cx="2051673" cy="523220"/>
          </a:xfrm>
          <a:prstGeom prst="rect">
            <a:avLst/>
          </a:prstGeom>
          <a:solidFill>
            <a:schemeClr val="bg1"/>
          </a:solidFill>
        </p:spPr>
        <p:txBody>
          <a:bodyPr wrap="square" rtlCol="0">
            <a:spAutoFit/>
          </a:bodyPr>
          <a:lstStyle/>
          <a:p>
            <a:pPr algn="ctr"/>
            <a:r>
              <a:rPr kumimoji="1" lang="ja-JP" altLang="en-US" sz="1400" b="1" dirty="0"/>
              <a:t>バージョン</a:t>
            </a:r>
            <a:r>
              <a:rPr kumimoji="1" lang="en-US" altLang="ja-JP" sz="1400" b="1" dirty="0"/>
              <a:t>1</a:t>
            </a:r>
            <a:r>
              <a:rPr kumimoji="1" lang="ja-JP" altLang="en-US" sz="1400" b="1" dirty="0"/>
              <a:t>のコード片を再利用</a:t>
            </a:r>
          </a:p>
        </p:txBody>
      </p:sp>
      <p:sp>
        <p:nvSpPr>
          <p:cNvPr id="109" name="テキスト ボックス 108">
            <a:extLst>
              <a:ext uri="{FF2B5EF4-FFF2-40B4-BE49-F238E27FC236}">
                <a16:creationId xmlns:a16="http://schemas.microsoft.com/office/drawing/2014/main" id="{B25B1A48-2E87-874E-B6EF-00E87B9194DC}"/>
              </a:ext>
            </a:extLst>
          </p:cNvPr>
          <p:cNvSpPr txBox="1"/>
          <p:nvPr/>
        </p:nvSpPr>
        <p:spPr>
          <a:xfrm>
            <a:off x="5449977" y="2771254"/>
            <a:ext cx="3447648" cy="400110"/>
          </a:xfrm>
          <a:prstGeom prst="rect">
            <a:avLst/>
          </a:prstGeom>
          <a:solidFill>
            <a:schemeClr val="bg1"/>
          </a:solidFill>
        </p:spPr>
        <p:txBody>
          <a:bodyPr wrap="square" rtlCol="0">
            <a:spAutoFit/>
          </a:bodyPr>
          <a:lstStyle/>
          <a:p>
            <a:pPr algn="ctr"/>
            <a:r>
              <a:rPr lang="ja-JP" altLang="en-US" sz="2000" b="1" u="sng" dirty="0"/>
              <a:t>進化に追従しているか調査</a:t>
            </a:r>
            <a:endParaRPr kumimoji="1" lang="ja-JP" altLang="en-US" sz="2000" b="1" u="sng" dirty="0"/>
          </a:p>
        </p:txBody>
      </p:sp>
      <p:cxnSp>
        <p:nvCxnSpPr>
          <p:cNvPr id="123" name="直線矢印コネクタ 122">
            <a:extLst>
              <a:ext uri="{FF2B5EF4-FFF2-40B4-BE49-F238E27FC236}">
                <a16:creationId xmlns:a16="http://schemas.microsoft.com/office/drawing/2014/main" id="{D3DCB8FD-5CFC-0A49-9361-C7E1C82551FF}"/>
              </a:ext>
            </a:extLst>
          </p:cNvPr>
          <p:cNvCxnSpPr>
            <a:cxnSpLocks/>
            <a:endCxn id="32" idx="2"/>
          </p:cNvCxnSpPr>
          <p:nvPr/>
        </p:nvCxnSpPr>
        <p:spPr>
          <a:xfrm flipV="1">
            <a:off x="6899717" y="4232366"/>
            <a:ext cx="0" cy="1723297"/>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427A1A11-16F5-0C48-9D9C-6EEB713E16EB}"/>
              </a:ext>
            </a:extLst>
          </p:cNvPr>
          <p:cNvSpPr txBox="1"/>
          <p:nvPr/>
        </p:nvSpPr>
        <p:spPr>
          <a:xfrm>
            <a:off x="6071207" y="4519311"/>
            <a:ext cx="1645068" cy="307777"/>
          </a:xfrm>
          <a:prstGeom prst="rect">
            <a:avLst/>
          </a:prstGeom>
          <a:solidFill>
            <a:schemeClr val="bg1"/>
          </a:solidFill>
        </p:spPr>
        <p:txBody>
          <a:bodyPr wrap="square" rtlCol="0">
            <a:spAutoFit/>
          </a:bodyPr>
          <a:lstStyle/>
          <a:p>
            <a:pPr algn="ctr"/>
            <a:r>
              <a:rPr lang="en-US" altLang="ja-JP" sz="1400" b="1" dirty="0"/>
              <a:t>SO</a:t>
            </a:r>
            <a:r>
              <a:rPr lang="ja-JP" altLang="en-US" sz="1400" b="1"/>
              <a:t>の進化に追従</a:t>
            </a:r>
            <a:endParaRPr kumimoji="1" lang="ja-JP" altLang="en-US" sz="1400" b="1"/>
          </a:p>
        </p:txBody>
      </p:sp>
      <p:sp>
        <p:nvSpPr>
          <p:cNvPr id="135" name="テキスト ボックス 134">
            <a:extLst>
              <a:ext uri="{FF2B5EF4-FFF2-40B4-BE49-F238E27FC236}">
                <a16:creationId xmlns:a16="http://schemas.microsoft.com/office/drawing/2014/main" id="{FF6B75BA-4A18-D24F-895A-CF8475790C61}"/>
              </a:ext>
            </a:extLst>
          </p:cNvPr>
          <p:cNvSpPr txBox="1"/>
          <p:nvPr/>
        </p:nvSpPr>
        <p:spPr>
          <a:xfrm>
            <a:off x="6410090" y="6100357"/>
            <a:ext cx="967303" cy="261610"/>
          </a:xfrm>
          <a:prstGeom prst="rect">
            <a:avLst/>
          </a:prstGeom>
          <a:noFill/>
        </p:spPr>
        <p:txBody>
          <a:bodyPr wrap="square" rtlCol="0">
            <a:spAutoFit/>
          </a:bodyPr>
          <a:lstStyle/>
          <a:p>
            <a:pPr algn="ctr"/>
            <a:r>
              <a:rPr lang="en-US" altLang="ja-JP" sz="1100" dirty="0"/>
              <a:t>2019-04</a:t>
            </a:r>
            <a:endParaRPr kumimoji="1" lang="ja-JP" altLang="en-US" sz="1100" dirty="0"/>
          </a:p>
        </p:txBody>
      </p:sp>
      <p:sp>
        <p:nvSpPr>
          <p:cNvPr id="39" name="テキスト ボックス 38">
            <a:extLst>
              <a:ext uri="{FF2B5EF4-FFF2-40B4-BE49-F238E27FC236}">
                <a16:creationId xmlns:a16="http://schemas.microsoft.com/office/drawing/2014/main" id="{27A366FC-D963-402D-91B1-F804D53EDE2D}"/>
              </a:ext>
            </a:extLst>
          </p:cNvPr>
          <p:cNvSpPr txBox="1"/>
          <p:nvPr/>
        </p:nvSpPr>
        <p:spPr>
          <a:xfrm>
            <a:off x="3104496" y="6076005"/>
            <a:ext cx="967303" cy="261610"/>
          </a:xfrm>
          <a:prstGeom prst="rect">
            <a:avLst/>
          </a:prstGeom>
          <a:noFill/>
        </p:spPr>
        <p:txBody>
          <a:bodyPr wrap="square" rtlCol="0">
            <a:spAutoFit/>
          </a:bodyPr>
          <a:lstStyle/>
          <a:p>
            <a:pPr algn="ctr"/>
            <a:r>
              <a:rPr lang="en-US" altLang="ja-JP" sz="1100" dirty="0"/>
              <a:t>2014-11</a:t>
            </a:r>
            <a:endParaRPr kumimoji="1" lang="ja-JP" altLang="en-US" sz="1100" dirty="0"/>
          </a:p>
        </p:txBody>
      </p:sp>
      <p:pic>
        <p:nvPicPr>
          <p:cNvPr id="32" name="図 31">
            <a:extLst>
              <a:ext uri="{FF2B5EF4-FFF2-40B4-BE49-F238E27FC236}">
                <a16:creationId xmlns:a16="http://schemas.microsoft.com/office/drawing/2014/main" id="{35B46991-1091-DC4F-9D71-8C0E7BCF99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980" y="3512892"/>
            <a:ext cx="719474" cy="719474"/>
          </a:xfrm>
          <a:prstGeom prst="rect">
            <a:avLst/>
          </a:prstGeom>
        </p:spPr>
      </p:pic>
      <p:pic>
        <p:nvPicPr>
          <p:cNvPr id="33" name="図 32">
            <a:extLst>
              <a:ext uri="{FF2B5EF4-FFF2-40B4-BE49-F238E27FC236}">
                <a16:creationId xmlns:a16="http://schemas.microsoft.com/office/drawing/2014/main" id="{421E44F6-49BA-8744-A2B5-B16DD34DF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197" y="3335498"/>
            <a:ext cx="342514" cy="426604"/>
          </a:xfrm>
          <a:prstGeom prst="rect">
            <a:avLst/>
          </a:prstGeom>
        </p:spPr>
      </p:pic>
      <p:pic>
        <p:nvPicPr>
          <p:cNvPr id="34" name="図 33">
            <a:extLst>
              <a:ext uri="{FF2B5EF4-FFF2-40B4-BE49-F238E27FC236}">
                <a16:creationId xmlns:a16="http://schemas.microsoft.com/office/drawing/2014/main" id="{F7856251-47C8-9045-9BED-931C188E5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465" y="3335498"/>
            <a:ext cx="342514" cy="426604"/>
          </a:xfrm>
          <a:prstGeom prst="rect">
            <a:avLst/>
          </a:prstGeom>
        </p:spPr>
      </p:pic>
      <p:cxnSp>
        <p:nvCxnSpPr>
          <p:cNvPr id="35" name="直線矢印コネクタ 34">
            <a:extLst>
              <a:ext uri="{FF2B5EF4-FFF2-40B4-BE49-F238E27FC236}">
                <a16:creationId xmlns:a16="http://schemas.microsoft.com/office/drawing/2014/main" id="{D53240B6-7AF9-5B42-A1D3-D4BFD7D40AC9}"/>
              </a:ext>
            </a:extLst>
          </p:cNvPr>
          <p:cNvCxnSpPr>
            <a:cxnSpLocks/>
          </p:cNvCxnSpPr>
          <p:nvPr/>
        </p:nvCxnSpPr>
        <p:spPr>
          <a:xfrm>
            <a:off x="7438934" y="3566959"/>
            <a:ext cx="2999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A7A8BCB-19EF-DD49-8F4F-66993FF2C15D}"/>
              </a:ext>
            </a:extLst>
          </p:cNvPr>
          <p:cNvSpPr txBox="1"/>
          <p:nvPr/>
        </p:nvSpPr>
        <p:spPr>
          <a:xfrm>
            <a:off x="7402172" y="3067383"/>
            <a:ext cx="342514"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Tree>
    <p:extLst>
      <p:ext uri="{BB962C8B-B14F-4D97-AF65-F5344CB8AC3E}">
        <p14:creationId xmlns:p14="http://schemas.microsoft.com/office/powerpoint/2010/main" val="10506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fade">
                                      <p:cBhvr>
                                        <p:cTn id="24" dur="500"/>
                                        <p:tgtEl>
                                          <p:spTgt spid="134"/>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500"/>
                                        <p:tgtEl>
                                          <p:spTgt spid="1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3" grpId="0"/>
      <p:bldP spid="99" grpId="0"/>
      <p:bldP spid="109" grpId="0" animBg="1"/>
      <p:bldP spid="134" grpId="0" animBg="1"/>
      <p:bldP spid="13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en-US" altLang="ja-JP" sz="3600" b="1" dirty="0"/>
              <a:t>STEP4</a:t>
            </a:r>
          </a:p>
        </p:txBody>
      </p:sp>
      <p:sp>
        <p:nvSpPr>
          <p:cNvPr id="3" name="コンテンツ プレースホルダー 2"/>
          <p:cNvSpPr>
            <a:spLocks noGrp="1"/>
          </p:cNvSpPr>
          <p:nvPr>
            <p:ph idx="1"/>
          </p:nvPr>
        </p:nvSpPr>
        <p:spPr>
          <a:xfrm>
            <a:off x="154008" y="1546448"/>
            <a:ext cx="8808324" cy="759872"/>
          </a:xfrm>
        </p:spPr>
        <p:txBody>
          <a:bodyPr/>
          <a:lstStyle/>
          <a:p>
            <a:pPr marL="0" indent="0">
              <a:lnSpc>
                <a:spcPts val="2500"/>
              </a:lnSpc>
              <a:buNone/>
            </a:pPr>
            <a:r>
              <a:rPr lang="en-US" altLang="ja-JP" sz="2000" b="1" dirty="0"/>
              <a:t>STEP4</a:t>
            </a:r>
            <a:r>
              <a:rPr lang="en-US" altLang="ja-JP" sz="2000" dirty="0"/>
              <a:t>: 5</a:t>
            </a:r>
            <a:r>
              <a:rPr lang="ja-JP" altLang="en-US" sz="2000" dirty="0" err="1"/>
              <a:t>つの</a:t>
            </a:r>
            <a:r>
              <a:rPr lang="ja-JP" altLang="en-US" sz="2000" dirty="0"/>
              <a:t>進化パターンに分類し追従する必要性を考察</a:t>
            </a:r>
            <a:endParaRPr lang="en-US" altLang="ja-JP" sz="2000" dirty="0"/>
          </a:p>
          <a:p>
            <a:pPr>
              <a:lnSpc>
                <a:spcPts val="2500"/>
              </a:lnSpc>
            </a:pPr>
            <a:r>
              <a:rPr lang="en-US" altLang="ja-JP" sz="2000" dirty="0"/>
              <a:t>OSS</a:t>
            </a:r>
            <a:r>
              <a:rPr lang="ja-JP" altLang="en-US" sz="2000" dirty="0"/>
              <a:t>に再利用されている旧バージョンのコード片を再利用後の変更に応じて</a:t>
            </a:r>
            <a:br>
              <a:rPr lang="en-US" altLang="ja-JP" sz="2000" dirty="0"/>
            </a:br>
            <a:r>
              <a:rPr lang="en-US" altLang="ja-JP" sz="2000" dirty="0"/>
              <a:t>5</a:t>
            </a:r>
            <a:r>
              <a:rPr lang="ja-JP" altLang="en-US" sz="2000" dirty="0" err="1"/>
              <a:t>つの</a:t>
            </a:r>
            <a:r>
              <a:rPr lang="ja-JP" altLang="en-US" sz="2000" dirty="0"/>
              <a:t>進化パターンに分類し追従する必要性を考察する</a:t>
            </a:r>
            <a:endParaRPr lang="en-US" altLang="ja-JP" sz="2000" dirty="0"/>
          </a:p>
          <a:p>
            <a:pPr>
              <a:lnSpc>
                <a:spcPts val="2500"/>
              </a:lnSpc>
            </a:pPr>
            <a:r>
              <a:rPr lang="ja-JP" altLang="en-US" sz="2000" dirty="0"/>
              <a:t>再利用された旧バージョンと最新バージョンを比較する</a:t>
            </a:r>
            <a:endParaRPr lang="en-US" altLang="ja-JP" sz="2200" dirty="0"/>
          </a:p>
          <a:p>
            <a:pPr marL="457200" lvl="1" indent="0">
              <a:buNone/>
            </a:pPr>
            <a:endParaRPr lang="en-US" altLang="ja-JP" sz="1200" b="1"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12</a:t>
            </a:fld>
            <a:endParaRPr kumimoji="1" lang="ja-JP" altLang="en-US"/>
          </a:p>
        </p:txBody>
      </p:sp>
      <p:pic>
        <p:nvPicPr>
          <p:cNvPr id="39" name="図 38">
            <a:extLst>
              <a:ext uri="{FF2B5EF4-FFF2-40B4-BE49-F238E27FC236}">
                <a16:creationId xmlns:a16="http://schemas.microsoft.com/office/drawing/2014/main" id="{9FE31D50-49D3-0C4B-AB5A-EC974080A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43" y="5009423"/>
            <a:ext cx="544490" cy="678167"/>
          </a:xfrm>
          <a:prstGeom prst="rect">
            <a:avLst/>
          </a:prstGeom>
        </p:spPr>
      </p:pic>
      <p:pic>
        <p:nvPicPr>
          <p:cNvPr id="40" name="図 39">
            <a:extLst>
              <a:ext uri="{FF2B5EF4-FFF2-40B4-BE49-F238E27FC236}">
                <a16:creationId xmlns:a16="http://schemas.microsoft.com/office/drawing/2014/main" id="{46743CDD-E878-AE4C-ABF7-D0B8DE8A8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84" y="5030269"/>
            <a:ext cx="544489" cy="678166"/>
          </a:xfrm>
          <a:prstGeom prst="rect">
            <a:avLst/>
          </a:prstGeom>
        </p:spPr>
      </p:pic>
      <p:sp>
        <p:nvSpPr>
          <p:cNvPr id="43" name="右矢印 42">
            <a:extLst>
              <a:ext uri="{FF2B5EF4-FFF2-40B4-BE49-F238E27FC236}">
                <a16:creationId xmlns:a16="http://schemas.microsoft.com/office/drawing/2014/main" id="{2A8A898A-F877-2D45-9A21-EE326E78060A}"/>
              </a:ext>
            </a:extLst>
          </p:cNvPr>
          <p:cNvSpPr/>
          <p:nvPr/>
        </p:nvSpPr>
        <p:spPr>
          <a:xfrm>
            <a:off x="867851" y="6042554"/>
            <a:ext cx="5138751" cy="237802"/>
          </a:xfrm>
          <a:prstGeom prst="rightArrow">
            <a:avLst>
              <a:gd name="adj1" fmla="val 50000"/>
              <a:gd name="adj2" fmla="val 102014"/>
            </a:avLst>
          </a:prstGeom>
          <a:no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4" name="円/楕円 43">
            <a:extLst>
              <a:ext uri="{FF2B5EF4-FFF2-40B4-BE49-F238E27FC236}">
                <a16:creationId xmlns:a16="http://schemas.microsoft.com/office/drawing/2014/main" id="{D8C66AA3-6894-734A-A58F-F2DBA7ED31B9}"/>
              </a:ext>
            </a:extLst>
          </p:cNvPr>
          <p:cNvSpPr/>
          <p:nvPr/>
        </p:nvSpPr>
        <p:spPr>
          <a:xfrm>
            <a:off x="1258615" y="6101215"/>
            <a:ext cx="103801" cy="1255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1A35D732-33E5-484C-9443-C74E54A339DA}"/>
              </a:ext>
            </a:extLst>
          </p:cNvPr>
          <p:cNvSpPr/>
          <p:nvPr/>
        </p:nvSpPr>
        <p:spPr>
          <a:xfrm>
            <a:off x="5159047" y="6099460"/>
            <a:ext cx="103801" cy="1255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C78737F2-D980-DA46-AD31-CCB3088F6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926" y="3698906"/>
            <a:ext cx="719474" cy="719474"/>
          </a:xfrm>
          <a:prstGeom prst="rect">
            <a:avLst/>
          </a:prstGeom>
        </p:spPr>
      </p:pic>
      <p:sp>
        <p:nvSpPr>
          <p:cNvPr id="48" name="テキスト ボックス 47">
            <a:extLst>
              <a:ext uri="{FF2B5EF4-FFF2-40B4-BE49-F238E27FC236}">
                <a16:creationId xmlns:a16="http://schemas.microsoft.com/office/drawing/2014/main" id="{16DBC9CF-59D2-B340-9EA3-9B430C8491E8}"/>
              </a:ext>
            </a:extLst>
          </p:cNvPr>
          <p:cNvSpPr txBox="1"/>
          <p:nvPr/>
        </p:nvSpPr>
        <p:spPr>
          <a:xfrm>
            <a:off x="99175" y="6030579"/>
            <a:ext cx="780864" cy="369332"/>
          </a:xfrm>
          <a:prstGeom prst="rect">
            <a:avLst/>
          </a:prstGeom>
          <a:noFill/>
        </p:spPr>
        <p:txBody>
          <a:bodyPr wrap="square" rtlCol="0">
            <a:spAutoFit/>
          </a:bodyPr>
          <a:lstStyle/>
          <a:p>
            <a:pPr algn="ctr"/>
            <a:r>
              <a:rPr kumimoji="1" lang="ja-JP" altLang="en-US"/>
              <a:t>過去</a:t>
            </a:r>
          </a:p>
        </p:txBody>
      </p:sp>
      <p:sp>
        <p:nvSpPr>
          <p:cNvPr id="49" name="テキスト ボックス 48">
            <a:extLst>
              <a:ext uri="{FF2B5EF4-FFF2-40B4-BE49-F238E27FC236}">
                <a16:creationId xmlns:a16="http://schemas.microsoft.com/office/drawing/2014/main" id="{F3001A9A-1C60-4645-A32A-D2B7EA4330AC}"/>
              </a:ext>
            </a:extLst>
          </p:cNvPr>
          <p:cNvSpPr txBox="1"/>
          <p:nvPr/>
        </p:nvSpPr>
        <p:spPr>
          <a:xfrm>
            <a:off x="6006934" y="6030579"/>
            <a:ext cx="780864" cy="369332"/>
          </a:xfrm>
          <a:prstGeom prst="rect">
            <a:avLst/>
          </a:prstGeom>
          <a:noFill/>
        </p:spPr>
        <p:txBody>
          <a:bodyPr wrap="square" rtlCol="0">
            <a:spAutoFit/>
          </a:bodyPr>
          <a:lstStyle/>
          <a:p>
            <a:pPr algn="ctr"/>
            <a:r>
              <a:rPr kumimoji="1" lang="ja-JP" altLang="en-US"/>
              <a:t>現在</a:t>
            </a:r>
          </a:p>
        </p:txBody>
      </p:sp>
      <p:sp>
        <p:nvSpPr>
          <p:cNvPr id="50" name="テキスト ボックス 49">
            <a:extLst>
              <a:ext uri="{FF2B5EF4-FFF2-40B4-BE49-F238E27FC236}">
                <a16:creationId xmlns:a16="http://schemas.microsoft.com/office/drawing/2014/main" id="{DA5EFAD4-DA28-424E-BE33-B5E7124EABD4}"/>
              </a:ext>
            </a:extLst>
          </p:cNvPr>
          <p:cNvSpPr txBox="1"/>
          <p:nvPr/>
        </p:nvSpPr>
        <p:spPr>
          <a:xfrm>
            <a:off x="826863" y="6233226"/>
            <a:ext cx="967303" cy="261610"/>
          </a:xfrm>
          <a:prstGeom prst="rect">
            <a:avLst/>
          </a:prstGeom>
          <a:noFill/>
        </p:spPr>
        <p:txBody>
          <a:bodyPr wrap="square" rtlCol="0">
            <a:spAutoFit/>
          </a:bodyPr>
          <a:lstStyle/>
          <a:p>
            <a:pPr algn="ctr"/>
            <a:r>
              <a:rPr lang="en-US" altLang="ja-JP" sz="1100" dirty="0"/>
              <a:t>2013-01</a:t>
            </a:r>
            <a:endParaRPr kumimoji="1" lang="ja-JP" altLang="en-US" sz="1100" dirty="0"/>
          </a:p>
        </p:txBody>
      </p:sp>
      <p:sp>
        <p:nvSpPr>
          <p:cNvPr id="52" name="テキスト ボックス 51">
            <a:extLst>
              <a:ext uri="{FF2B5EF4-FFF2-40B4-BE49-F238E27FC236}">
                <a16:creationId xmlns:a16="http://schemas.microsoft.com/office/drawing/2014/main" id="{7E4E5F83-4824-124C-9C25-0D8E32D87083}"/>
              </a:ext>
            </a:extLst>
          </p:cNvPr>
          <p:cNvSpPr txBox="1"/>
          <p:nvPr/>
        </p:nvSpPr>
        <p:spPr>
          <a:xfrm>
            <a:off x="4727295" y="6224335"/>
            <a:ext cx="967303" cy="261610"/>
          </a:xfrm>
          <a:prstGeom prst="rect">
            <a:avLst/>
          </a:prstGeom>
          <a:noFill/>
        </p:spPr>
        <p:txBody>
          <a:bodyPr wrap="square" rtlCol="0">
            <a:spAutoFit/>
          </a:bodyPr>
          <a:lstStyle/>
          <a:p>
            <a:pPr algn="ctr"/>
            <a:r>
              <a:rPr lang="en-US" altLang="ja-JP" sz="1100" dirty="0"/>
              <a:t>2018-09</a:t>
            </a:r>
            <a:endParaRPr kumimoji="1" lang="ja-JP" altLang="en-US" sz="1100" dirty="0"/>
          </a:p>
        </p:txBody>
      </p:sp>
      <p:sp>
        <p:nvSpPr>
          <p:cNvPr id="54" name="テキスト ボックス 53">
            <a:extLst>
              <a:ext uri="{FF2B5EF4-FFF2-40B4-BE49-F238E27FC236}">
                <a16:creationId xmlns:a16="http://schemas.microsoft.com/office/drawing/2014/main" id="{34C88D27-EC3E-434B-B09A-6BE84336B6B3}"/>
              </a:ext>
            </a:extLst>
          </p:cNvPr>
          <p:cNvSpPr txBox="1"/>
          <p:nvPr/>
        </p:nvSpPr>
        <p:spPr>
          <a:xfrm>
            <a:off x="4304077" y="4725028"/>
            <a:ext cx="1783621" cy="307777"/>
          </a:xfrm>
          <a:prstGeom prst="rect">
            <a:avLst/>
          </a:prstGeom>
          <a:noFill/>
        </p:spPr>
        <p:txBody>
          <a:bodyPr wrap="square" rtlCol="0">
            <a:spAutoFit/>
          </a:bodyPr>
          <a:lstStyle/>
          <a:p>
            <a:pPr algn="ctr"/>
            <a:r>
              <a:rPr kumimoji="1" lang="ja-JP" altLang="en-US" sz="1400" b="1"/>
              <a:t>最新バージョン</a:t>
            </a:r>
          </a:p>
        </p:txBody>
      </p:sp>
      <p:sp>
        <p:nvSpPr>
          <p:cNvPr id="56" name="テキスト ボックス 55">
            <a:extLst>
              <a:ext uri="{FF2B5EF4-FFF2-40B4-BE49-F238E27FC236}">
                <a16:creationId xmlns:a16="http://schemas.microsoft.com/office/drawing/2014/main" id="{B5E3943C-AF0F-034E-AE7D-2D2B8E1608AC}"/>
              </a:ext>
            </a:extLst>
          </p:cNvPr>
          <p:cNvSpPr txBox="1"/>
          <p:nvPr/>
        </p:nvSpPr>
        <p:spPr>
          <a:xfrm>
            <a:off x="843676" y="5847926"/>
            <a:ext cx="967303" cy="276999"/>
          </a:xfrm>
          <a:prstGeom prst="rect">
            <a:avLst/>
          </a:prstGeom>
          <a:noFill/>
        </p:spPr>
        <p:txBody>
          <a:bodyPr wrap="square" rtlCol="0">
            <a:spAutoFit/>
          </a:bodyPr>
          <a:lstStyle/>
          <a:p>
            <a:pPr algn="ctr"/>
            <a:r>
              <a:rPr kumimoji="1" lang="ja-JP" altLang="en-US" sz="1200"/>
              <a:t>新規作成</a:t>
            </a:r>
          </a:p>
        </p:txBody>
      </p:sp>
      <p:sp>
        <p:nvSpPr>
          <p:cNvPr id="58" name="テキスト ボックス 57">
            <a:extLst>
              <a:ext uri="{FF2B5EF4-FFF2-40B4-BE49-F238E27FC236}">
                <a16:creationId xmlns:a16="http://schemas.microsoft.com/office/drawing/2014/main" id="{A575CD8E-0E73-6544-A8B2-4D0BD068436E}"/>
              </a:ext>
            </a:extLst>
          </p:cNvPr>
          <p:cNvSpPr txBox="1"/>
          <p:nvPr/>
        </p:nvSpPr>
        <p:spPr>
          <a:xfrm>
            <a:off x="4783460" y="5829605"/>
            <a:ext cx="967303" cy="461665"/>
          </a:xfrm>
          <a:prstGeom prst="rect">
            <a:avLst/>
          </a:prstGeom>
          <a:noFill/>
        </p:spPr>
        <p:txBody>
          <a:bodyPr wrap="square" rtlCol="0">
            <a:spAutoFit/>
          </a:bodyPr>
          <a:lstStyle/>
          <a:p>
            <a:pPr algn="ctr"/>
            <a:r>
              <a:rPr lang="ja-JP" altLang="en-US" sz="1200" dirty="0"/>
              <a:t>編集</a:t>
            </a:r>
            <a:endParaRPr lang="en-US" altLang="ja-JP" sz="1200" dirty="0"/>
          </a:p>
          <a:p>
            <a:pPr algn="ctr"/>
            <a:endParaRPr kumimoji="1" lang="ja-JP" altLang="en-US" sz="1200" dirty="0"/>
          </a:p>
        </p:txBody>
      </p:sp>
      <p:sp>
        <p:nvSpPr>
          <p:cNvPr id="59" name="テキスト ボックス 58">
            <a:extLst>
              <a:ext uri="{FF2B5EF4-FFF2-40B4-BE49-F238E27FC236}">
                <a16:creationId xmlns:a16="http://schemas.microsoft.com/office/drawing/2014/main" id="{BF26FE1F-5175-1449-920F-076A4F29FA3D}"/>
              </a:ext>
            </a:extLst>
          </p:cNvPr>
          <p:cNvSpPr txBox="1"/>
          <p:nvPr/>
        </p:nvSpPr>
        <p:spPr>
          <a:xfrm>
            <a:off x="420065" y="4683857"/>
            <a:ext cx="1783621" cy="307777"/>
          </a:xfrm>
          <a:prstGeom prst="rect">
            <a:avLst/>
          </a:prstGeom>
          <a:noFill/>
        </p:spPr>
        <p:txBody>
          <a:bodyPr wrap="square" rtlCol="0">
            <a:spAutoFit/>
          </a:bodyPr>
          <a:lstStyle/>
          <a:p>
            <a:pPr algn="ctr"/>
            <a:r>
              <a:rPr lang="ja-JP" altLang="en-US" sz="1400" b="1" dirty="0"/>
              <a:t>バージョン</a:t>
            </a:r>
            <a:r>
              <a:rPr lang="en-US" altLang="ja-JP" sz="1400" b="1" dirty="0"/>
              <a:t>1</a:t>
            </a:r>
            <a:endParaRPr kumimoji="1" lang="ja-JP" altLang="en-US" sz="1400" b="1" dirty="0"/>
          </a:p>
        </p:txBody>
      </p:sp>
      <p:cxnSp>
        <p:nvCxnSpPr>
          <p:cNvPr id="65" name="直線矢印コネクタ 64">
            <a:extLst>
              <a:ext uri="{FF2B5EF4-FFF2-40B4-BE49-F238E27FC236}">
                <a16:creationId xmlns:a16="http://schemas.microsoft.com/office/drawing/2014/main" id="{6EC8E0A3-8D9A-104C-B203-9621B73B4352}"/>
              </a:ext>
            </a:extLst>
          </p:cNvPr>
          <p:cNvCxnSpPr>
            <a:cxnSpLocks/>
            <a:endCxn id="47" idx="2"/>
          </p:cNvCxnSpPr>
          <p:nvPr/>
        </p:nvCxnSpPr>
        <p:spPr>
          <a:xfrm flipH="1" flipV="1">
            <a:off x="2995663" y="4418380"/>
            <a:ext cx="10886" cy="1674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87FC141C-BDE0-7842-B543-53A1FF08E2A0}"/>
              </a:ext>
            </a:extLst>
          </p:cNvPr>
          <p:cNvSpPr txBox="1"/>
          <p:nvPr/>
        </p:nvSpPr>
        <p:spPr>
          <a:xfrm>
            <a:off x="2168651" y="4690360"/>
            <a:ext cx="1645068" cy="523220"/>
          </a:xfrm>
          <a:prstGeom prst="rect">
            <a:avLst/>
          </a:prstGeom>
          <a:solidFill>
            <a:schemeClr val="bg1"/>
          </a:solidFill>
        </p:spPr>
        <p:txBody>
          <a:bodyPr wrap="square" rtlCol="0">
            <a:spAutoFit/>
          </a:bodyPr>
          <a:lstStyle/>
          <a:p>
            <a:pPr algn="ctr"/>
            <a:r>
              <a:rPr kumimoji="1" lang="ja-JP" altLang="en-US" sz="1400" b="1" dirty="0"/>
              <a:t>バージョン</a:t>
            </a:r>
            <a:r>
              <a:rPr kumimoji="1" lang="en-US" altLang="ja-JP" sz="1400" b="1" dirty="0"/>
              <a:t>1</a:t>
            </a:r>
            <a:r>
              <a:rPr kumimoji="1" lang="ja-JP" altLang="en-US" sz="1400" b="1" dirty="0"/>
              <a:t>の</a:t>
            </a:r>
            <a:br>
              <a:rPr kumimoji="1" lang="en-US" altLang="ja-JP" sz="1400" b="1" dirty="0"/>
            </a:br>
            <a:r>
              <a:rPr kumimoji="1" lang="ja-JP" altLang="en-US" sz="1400" b="1" dirty="0"/>
              <a:t>コード片を再利用</a:t>
            </a:r>
          </a:p>
        </p:txBody>
      </p:sp>
      <p:sp>
        <p:nvSpPr>
          <p:cNvPr id="41" name="テキスト ボックス 40">
            <a:extLst>
              <a:ext uri="{FF2B5EF4-FFF2-40B4-BE49-F238E27FC236}">
                <a16:creationId xmlns:a16="http://schemas.microsoft.com/office/drawing/2014/main" id="{F9B70779-BB27-3349-967B-589F936DE17A}"/>
              </a:ext>
            </a:extLst>
          </p:cNvPr>
          <p:cNvSpPr txBox="1"/>
          <p:nvPr/>
        </p:nvSpPr>
        <p:spPr>
          <a:xfrm>
            <a:off x="3984466" y="3497327"/>
            <a:ext cx="2803332" cy="584775"/>
          </a:xfrm>
          <a:prstGeom prst="rect">
            <a:avLst/>
          </a:prstGeom>
          <a:noFill/>
        </p:spPr>
        <p:txBody>
          <a:bodyPr wrap="square" rtlCol="0">
            <a:spAutoFit/>
          </a:bodyPr>
          <a:lstStyle/>
          <a:p>
            <a:pPr algn="ctr"/>
            <a:r>
              <a:rPr lang="en-US" altLang="ja-JP" sz="1600" dirty="0"/>
              <a:t>OSS</a:t>
            </a:r>
            <a:r>
              <a:rPr lang="ja-JP" altLang="en-US" sz="1600" dirty="0"/>
              <a:t>に再利用された後</a:t>
            </a:r>
            <a:br>
              <a:rPr lang="en-US" altLang="ja-JP" sz="1600" dirty="0"/>
            </a:br>
            <a:r>
              <a:rPr lang="ja-JP" altLang="en-US" sz="1600" dirty="0"/>
              <a:t>どのように</a:t>
            </a:r>
            <a:r>
              <a:rPr lang="ja-JP" altLang="en-US" sz="1600" b="1" dirty="0"/>
              <a:t>進化</a:t>
            </a:r>
            <a:r>
              <a:rPr lang="ja-JP" altLang="en-US" sz="1600" dirty="0"/>
              <a:t>したか</a:t>
            </a:r>
            <a:endParaRPr kumimoji="1" lang="ja-JP" altLang="en-US" sz="1600" dirty="0"/>
          </a:p>
        </p:txBody>
      </p:sp>
      <p:pic>
        <p:nvPicPr>
          <p:cNvPr id="13" name="図 12">
            <a:extLst>
              <a:ext uri="{FF2B5EF4-FFF2-40B4-BE49-F238E27FC236}">
                <a16:creationId xmlns:a16="http://schemas.microsoft.com/office/drawing/2014/main" id="{9B592426-5EF0-9242-B29F-72C19D4BD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4288" y="3076345"/>
            <a:ext cx="449410" cy="449410"/>
          </a:xfrm>
          <a:prstGeom prst="rect">
            <a:avLst/>
          </a:prstGeom>
        </p:spPr>
      </p:pic>
      <p:grpSp>
        <p:nvGrpSpPr>
          <p:cNvPr id="6" name="グループ化 5">
            <a:extLst>
              <a:ext uri="{FF2B5EF4-FFF2-40B4-BE49-F238E27FC236}">
                <a16:creationId xmlns:a16="http://schemas.microsoft.com/office/drawing/2014/main" id="{6D19A240-1A62-493C-A8AB-4FA9FEF81FFE}"/>
              </a:ext>
            </a:extLst>
          </p:cNvPr>
          <p:cNvGrpSpPr/>
          <p:nvPr/>
        </p:nvGrpSpPr>
        <p:grpSpPr>
          <a:xfrm>
            <a:off x="4354411" y="3294712"/>
            <a:ext cx="2805182" cy="3282886"/>
            <a:chOff x="4354411" y="3294712"/>
            <a:chExt cx="2805182" cy="3282886"/>
          </a:xfrm>
        </p:grpSpPr>
        <p:sp>
          <p:nvSpPr>
            <p:cNvPr id="28" name="正方形/長方形 27">
              <a:extLst>
                <a:ext uri="{FF2B5EF4-FFF2-40B4-BE49-F238E27FC236}">
                  <a16:creationId xmlns:a16="http://schemas.microsoft.com/office/drawing/2014/main" id="{53ED167D-3585-5449-ACD4-31A7C2106968}"/>
                </a:ext>
              </a:extLst>
            </p:cNvPr>
            <p:cNvSpPr/>
            <p:nvPr/>
          </p:nvSpPr>
          <p:spPr>
            <a:xfrm>
              <a:off x="4354411" y="4635343"/>
              <a:ext cx="1623296" cy="194225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D6B369DE-028F-154B-A732-57277886A6EF}"/>
                </a:ext>
              </a:extLst>
            </p:cNvPr>
            <p:cNvCxnSpPr>
              <a:cxnSpLocks/>
              <a:stCxn id="28" idx="0"/>
            </p:cNvCxnSpPr>
            <p:nvPr/>
          </p:nvCxnSpPr>
          <p:spPr>
            <a:xfrm flipH="1" flipV="1">
              <a:off x="5159047" y="4069521"/>
              <a:ext cx="7012" cy="56582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2E22FDD-19AE-1748-BBD0-7B89E109A1DF}"/>
                </a:ext>
              </a:extLst>
            </p:cNvPr>
            <p:cNvCxnSpPr>
              <a:cxnSpLocks/>
            </p:cNvCxnSpPr>
            <p:nvPr/>
          </p:nvCxnSpPr>
          <p:spPr>
            <a:xfrm>
              <a:off x="6521768" y="3294712"/>
              <a:ext cx="637825"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3002E84-1C86-3841-90E6-F0118DC20416}"/>
                </a:ext>
              </a:extLst>
            </p:cNvPr>
            <p:cNvCxnSpPr>
              <a:cxnSpLocks/>
            </p:cNvCxnSpPr>
            <p:nvPr/>
          </p:nvCxnSpPr>
          <p:spPr>
            <a:xfrm flipH="1">
              <a:off x="5159047" y="4156644"/>
              <a:ext cx="136272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D5773E1-61BF-AC4D-A618-10B540703E20}"/>
                </a:ext>
              </a:extLst>
            </p:cNvPr>
            <p:cNvCxnSpPr>
              <a:cxnSpLocks/>
            </p:cNvCxnSpPr>
            <p:nvPr/>
          </p:nvCxnSpPr>
          <p:spPr>
            <a:xfrm>
              <a:off x="6521768" y="3294712"/>
              <a:ext cx="0" cy="270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931261A8-E059-844D-AE59-B249D4F88C49}"/>
                </a:ext>
              </a:extLst>
            </p:cNvPr>
            <p:cNvCxnSpPr>
              <a:cxnSpLocks/>
            </p:cNvCxnSpPr>
            <p:nvPr/>
          </p:nvCxnSpPr>
          <p:spPr>
            <a:xfrm>
              <a:off x="6521768" y="4635343"/>
              <a:ext cx="637825"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5F2F7E3D-3BB5-2A4A-BFDA-D3CC94C16271}"/>
                </a:ext>
              </a:extLst>
            </p:cNvPr>
            <p:cNvCxnSpPr>
              <a:cxnSpLocks/>
            </p:cNvCxnSpPr>
            <p:nvPr/>
          </p:nvCxnSpPr>
          <p:spPr>
            <a:xfrm>
              <a:off x="6521768" y="5994712"/>
              <a:ext cx="637825"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BABADB34-81A0-E64D-9522-EE44D857B0B1}"/>
                </a:ext>
              </a:extLst>
            </p:cNvPr>
            <p:cNvCxnSpPr>
              <a:cxnSpLocks/>
            </p:cNvCxnSpPr>
            <p:nvPr/>
          </p:nvCxnSpPr>
          <p:spPr>
            <a:xfrm>
              <a:off x="6521768" y="3962120"/>
              <a:ext cx="637825"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D60D4CEE-C545-BF42-8671-6D1ADE910EB2}"/>
                </a:ext>
              </a:extLst>
            </p:cNvPr>
            <p:cNvCxnSpPr>
              <a:cxnSpLocks/>
            </p:cNvCxnSpPr>
            <p:nvPr/>
          </p:nvCxnSpPr>
          <p:spPr>
            <a:xfrm>
              <a:off x="6521768" y="5280448"/>
              <a:ext cx="637825"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4" name="テキスト ボックス 63">
            <a:extLst>
              <a:ext uri="{FF2B5EF4-FFF2-40B4-BE49-F238E27FC236}">
                <a16:creationId xmlns:a16="http://schemas.microsoft.com/office/drawing/2014/main" id="{44B06B16-5AA9-264C-8EF3-0092CC696B18}"/>
              </a:ext>
            </a:extLst>
          </p:cNvPr>
          <p:cNvSpPr txBox="1"/>
          <p:nvPr/>
        </p:nvSpPr>
        <p:spPr>
          <a:xfrm>
            <a:off x="7659449" y="3131773"/>
            <a:ext cx="1393398" cy="369332"/>
          </a:xfrm>
          <a:prstGeom prst="rect">
            <a:avLst/>
          </a:prstGeom>
          <a:noFill/>
          <a:ln>
            <a:noFill/>
          </a:ln>
        </p:spPr>
        <p:txBody>
          <a:bodyPr wrap="square" rtlCol="0">
            <a:spAutoFit/>
          </a:bodyPr>
          <a:lstStyle/>
          <a:p>
            <a:pPr algn="ctr"/>
            <a:r>
              <a:rPr kumimoji="1" lang="ja-JP" altLang="en-US" dirty="0"/>
              <a:t>是正保守</a:t>
            </a:r>
          </a:p>
        </p:txBody>
      </p:sp>
      <p:pic>
        <p:nvPicPr>
          <p:cNvPr id="69" name="図 68">
            <a:extLst>
              <a:ext uri="{FF2B5EF4-FFF2-40B4-BE49-F238E27FC236}">
                <a16:creationId xmlns:a16="http://schemas.microsoft.com/office/drawing/2014/main" id="{17A07C3A-EEB1-A14C-8A88-3CE678F739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4288" y="3766054"/>
            <a:ext cx="449410" cy="449410"/>
          </a:xfrm>
          <a:prstGeom prst="rect">
            <a:avLst/>
          </a:prstGeom>
        </p:spPr>
      </p:pic>
      <p:sp>
        <p:nvSpPr>
          <p:cNvPr id="70" name="テキスト ボックス 69">
            <a:extLst>
              <a:ext uri="{FF2B5EF4-FFF2-40B4-BE49-F238E27FC236}">
                <a16:creationId xmlns:a16="http://schemas.microsoft.com/office/drawing/2014/main" id="{939F3EEE-0E91-EB41-A155-B054D719A7A5}"/>
              </a:ext>
            </a:extLst>
          </p:cNvPr>
          <p:cNvSpPr txBox="1"/>
          <p:nvPr/>
        </p:nvSpPr>
        <p:spPr>
          <a:xfrm>
            <a:off x="7659449" y="3821482"/>
            <a:ext cx="1393398" cy="369332"/>
          </a:xfrm>
          <a:prstGeom prst="rect">
            <a:avLst/>
          </a:prstGeom>
          <a:noFill/>
          <a:ln>
            <a:noFill/>
          </a:ln>
        </p:spPr>
        <p:txBody>
          <a:bodyPr wrap="square" rtlCol="0">
            <a:spAutoFit/>
          </a:bodyPr>
          <a:lstStyle/>
          <a:p>
            <a:pPr algn="ctr"/>
            <a:r>
              <a:rPr lang="ja-JP" altLang="en-US" dirty="0"/>
              <a:t>適応</a:t>
            </a:r>
            <a:r>
              <a:rPr kumimoji="1" lang="ja-JP" altLang="en-US" dirty="0"/>
              <a:t>保守</a:t>
            </a:r>
          </a:p>
        </p:txBody>
      </p:sp>
      <p:pic>
        <p:nvPicPr>
          <p:cNvPr id="71" name="図 70">
            <a:extLst>
              <a:ext uri="{FF2B5EF4-FFF2-40B4-BE49-F238E27FC236}">
                <a16:creationId xmlns:a16="http://schemas.microsoft.com/office/drawing/2014/main" id="{49A1AC2E-2892-5D41-BA02-459F9ECE3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4288" y="4433066"/>
            <a:ext cx="449410" cy="449410"/>
          </a:xfrm>
          <a:prstGeom prst="rect">
            <a:avLst/>
          </a:prstGeom>
        </p:spPr>
      </p:pic>
      <p:sp>
        <p:nvSpPr>
          <p:cNvPr id="72" name="テキスト ボックス 71">
            <a:extLst>
              <a:ext uri="{FF2B5EF4-FFF2-40B4-BE49-F238E27FC236}">
                <a16:creationId xmlns:a16="http://schemas.microsoft.com/office/drawing/2014/main" id="{745D9663-38C7-5442-B207-FF321B9AE5F2}"/>
              </a:ext>
            </a:extLst>
          </p:cNvPr>
          <p:cNvSpPr txBox="1"/>
          <p:nvPr/>
        </p:nvSpPr>
        <p:spPr>
          <a:xfrm>
            <a:off x="7659449" y="4488494"/>
            <a:ext cx="1393398" cy="369332"/>
          </a:xfrm>
          <a:prstGeom prst="rect">
            <a:avLst/>
          </a:prstGeom>
          <a:noFill/>
          <a:ln>
            <a:noFill/>
          </a:ln>
        </p:spPr>
        <p:txBody>
          <a:bodyPr wrap="square" rtlCol="0">
            <a:spAutoFit/>
          </a:bodyPr>
          <a:lstStyle/>
          <a:p>
            <a:pPr algn="ctr"/>
            <a:r>
              <a:rPr lang="ja-JP" altLang="en-US" dirty="0"/>
              <a:t>完全性</a:t>
            </a:r>
            <a:r>
              <a:rPr kumimoji="1" lang="ja-JP" altLang="en-US" dirty="0"/>
              <a:t>保守</a:t>
            </a:r>
          </a:p>
        </p:txBody>
      </p:sp>
      <p:pic>
        <p:nvPicPr>
          <p:cNvPr id="74" name="図 73">
            <a:extLst>
              <a:ext uri="{FF2B5EF4-FFF2-40B4-BE49-F238E27FC236}">
                <a16:creationId xmlns:a16="http://schemas.microsoft.com/office/drawing/2014/main" id="{AEAF3F75-3FAD-2A49-98B3-83D2ECBD0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9535" y="5055743"/>
            <a:ext cx="449410" cy="449410"/>
          </a:xfrm>
          <a:prstGeom prst="rect">
            <a:avLst/>
          </a:prstGeom>
        </p:spPr>
      </p:pic>
      <p:sp>
        <p:nvSpPr>
          <p:cNvPr id="75" name="テキスト ボックス 74">
            <a:extLst>
              <a:ext uri="{FF2B5EF4-FFF2-40B4-BE49-F238E27FC236}">
                <a16:creationId xmlns:a16="http://schemas.microsoft.com/office/drawing/2014/main" id="{BA445BBD-56D9-ED46-9B60-1033CB84A999}"/>
              </a:ext>
            </a:extLst>
          </p:cNvPr>
          <p:cNvSpPr txBox="1"/>
          <p:nvPr/>
        </p:nvSpPr>
        <p:spPr>
          <a:xfrm>
            <a:off x="7654696" y="5111171"/>
            <a:ext cx="1393398" cy="369332"/>
          </a:xfrm>
          <a:prstGeom prst="rect">
            <a:avLst/>
          </a:prstGeom>
          <a:noFill/>
          <a:ln>
            <a:noFill/>
          </a:ln>
        </p:spPr>
        <p:txBody>
          <a:bodyPr wrap="square" rtlCol="0">
            <a:spAutoFit/>
          </a:bodyPr>
          <a:lstStyle/>
          <a:p>
            <a:pPr algn="ctr"/>
            <a:r>
              <a:rPr lang="ja-JP" altLang="en-US"/>
              <a:t>機能追加</a:t>
            </a:r>
            <a:endParaRPr kumimoji="1" lang="ja-JP" altLang="en-US" dirty="0"/>
          </a:p>
        </p:txBody>
      </p:sp>
      <p:pic>
        <p:nvPicPr>
          <p:cNvPr id="77" name="図 76">
            <a:extLst>
              <a:ext uri="{FF2B5EF4-FFF2-40B4-BE49-F238E27FC236}">
                <a16:creationId xmlns:a16="http://schemas.microsoft.com/office/drawing/2014/main" id="{CB56975C-6876-A54D-BF14-823115BA6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9535" y="5770007"/>
            <a:ext cx="449410" cy="449410"/>
          </a:xfrm>
          <a:prstGeom prst="rect">
            <a:avLst/>
          </a:prstGeom>
        </p:spPr>
      </p:pic>
      <p:sp>
        <p:nvSpPr>
          <p:cNvPr id="78" name="テキスト ボックス 77">
            <a:extLst>
              <a:ext uri="{FF2B5EF4-FFF2-40B4-BE49-F238E27FC236}">
                <a16:creationId xmlns:a16="http://schemas.microsoft.com/office/drawing/2014/main" id="{F546E87D-BF9B-7F41-ACC5-77CAF9007860}"/>
              </a:ext>
            </a:extLst>
          </p:cNvPr>
          <p:cNvSpPr txBox="1"/>
          <p:nvPr/>
        </p:nvSpPr>
        <p:spPr>
          <a:xfrm>
            <a:off x="7654696" y="5825435"/>
            <a:ext cx="1393398" cy="369332"/>
          </a:xfrm>
          <a:prstGeom prst="rect">
            <a:avLst/>
          </a:prstGeom>
          <a:noFill/>
          <a:ln>
            <a:noFill/>
          </a:ln>
        </p:spPr>
        <p:txBody>
          <a:bodyPr wrap="square" rtlCol="0">
            <a:spAutoFit/>
          </a:bodyPr>
          <a:lstStyle/>
          <a:p>
            <a:pPr algn="ctr"/>
            <a:r>
              <a:rPr lang="ja-JP" altLang="en-US"/>
              <a:t>非機能追加</a:t>
            </a:r>
            <a:endParaRPr kumimoji="1" lang="ja-JP" altLang="en-US" dirty="0"/>
          </a:p>
        </p:txBody>
      </p:sp>
      <p:sp>
        <p:nvSpPr>
          <p:cNvPr id="45" name="テキスト ボックス 44">
            <a:extLst>
              <a:ext uri="{FF2B5EF4-FFF2-40B4-BE49-F238E27FC236}">
                <a16:creationId xmlns:a16="http://schemas.microsoft.com/office/drawing/2014/main" id="{D2C2F119-03EC-40F3-911A-A38F0D085D22}"/>
              </a:ext>
            </a:extLst>
          </p:cNvPr>
          <p:cNvSpPr txBox="1"/>
          <p:nvPr/>
        </p:nvSpPr>
        <p:spPr>
          <a:xfrm>
            <a:off x="2472981" y="6231695"/>
            <a:ext cx="967303" cy="261610"/>
          </a:xfrm>
          <a:prstGeom prst="rect">
            <a:avLst/>
          </a:prstGeom>
          <a:noFill/>
        </p:spPr>
        <p:txBody>
          <a:bodyPr wrap="square" rtlCol="0">
            <a:spAutoFit/>
          </a:bodyPr>
          <a:lstStyle/>
          <a:p>
            <a:pPr algn="ctr"/>
            <a:r>
              <a:rPr lang="en-US" altLang="ja-JP" sz="1100" dirty="0"/>
              <a:t>2014-11</a:t>
            </a:r>
            <a:endParaRPr kumimoji="1" lang="ja-JP" altLang="en-US" sz="1100" dirty="0"/>
          </a:p>
        </p:txBody>
      </p:sp>
      <p:pic>
        <p:nvPicPr>
          <p:cNvPr id="51" name="図 50">
            <a:extLst>
              <a:ext uri="{FF2B5EF4-FFF2-40B4-BE49-F238E27FC236}">
                <a16:creationId xmlns:a16="http://schemas.microsoft.com/office/drawing/2014/main" id="{953980E8-5E78-4F50-AAA0-BBB508D25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564" y="3589365"/>
            <a:ext cx="342514" cy="426604"/>
          </a:xfrm>
          <a:prstGeom prst="rect">
            <a:avLst/>
          </a:prstGeom>
        </p:spPr>
      </p:pic>
      <p:pic>
        <p:nvPicPr>
          <p:cNvPr id="67" name="図 66">
            <a:extLst>
              <a:ext uri="{FF2B5EF4-FFF2-40B4-BE49-F238E27FC236}">
                <a16:creationId xmlns:a16="http://schemas.microsoft.com/office/drawing/2014/main" id="{9663FBE5-4BCD-47EF-99EE-8E3EAB4F1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832" y="3589365"/>
            <a:ext cx="342514" cy="426604"/>
          </a:xfrm>
          <a:prstGeom prst="rect">
            <a:avLst/>
          </a:prstGeom>
        </p:spPr>
      </p:pic>
      <p:cxnSp>
        <p:nvCxnSpPr>
          <p:cNvPr id="68" name="直線矢印コネクタ 67">
            <a:extLst>
              <a:ext uri="{FF2B5EF4-FFF2-40B4-BE49-F238E27FC236}">
                <a16:creationId xmlns:a16="http://schemas.microsoft.com/office/drawing/2014/main" id="{887ABD87-1F23-4642-9BAE-C3C482FAA25F}"/>
              </a:ext>
            </a:extLst>
          </p:cNvPr>
          <p:cNvCxnSpPr>
            <a:cxnSpLocks/>
          </p:cNvCxnSpPr>
          <p:nvPr/>
        </p:nvCxnSpPr>
        <p:spPr>
          <a:xfrm>
            <a:off x="3443301" y="3820826"/>
            <a:ext cx="2999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1320ACE6-8EBF-4C1C-8E9C-51D2F72C2B32}"/>
              </a:ext>
            </a:extLst>
          </p:cNvPr>
          <p:cNvSpPr txBox="1"/>
          <p:nvPr/>
        </p:nvSpPr>
        <p:spPr>
          <a:xfrm>
            <a:off x="3479076" y="3284866"/>
            <a:ext cx="557784" cy="1107996"/>
          </a:xfrm>
          <a:prstGeom prst="rect">
            <a:avLst/>
          </a:prstGeom>
          <a:noFill/>
        </p:spPr>
        <p:txBody>
          <a:bodyPr wrap="square" rtlCol="0">
            <a:spAutoFit/>
          </a:bodyPr>
          <a:lstStyle/>
          <a:p>
            <a:pPr algn="ctr"/>
            <a:r>
              <a:rPr kumimoji="1" lang="en-US" altLang="ja-JP" sz="6600" b="1" dirty="0"/>
              <a:t>×</a:t>
            </a:r>
            <a:endParaRPr kumimoji="1" lang="ja-JP" altLang="en-US" sz="6600" b="1" dirty="0"/>
          </a:p>
        </p:txBody>
      </p:sp>
      <p:sp>
        <p:nvSpPr>
          <p:cNvPr id="55" name="テキスト ボックス 54">
            <a:extLst>
              <a:ext uri="{FF2B5EF4-FFF2-40B4-BE49-F238E27FC236}">
                <a16:creationId xmlns:a16="http://schemas.microsoft.com/office/drawing/2014/main" id="{898AC639-5E8F-CB45-A7FA-B8A6BC1C1AE3}"/>
              </a:ext>
            </a:extLst>
          </p:cNvPr>
          <p:cNvSpPr txBox="1"/>
          <p:nvPr/>
        </p:nvSpPr>
        <p:spPr>
          <a:xfrm>
            <a:off x="2720667" y="3206091"/>
            <a:ext cx="1784007" cy="369332"/>
          </a:xfrm>
          <a:prstGeom prst="rect">
            <a:avLst/>
          </a:prstGeom>
          <a:noFill/>
        </p:spPr>
        <p:txBody>
          <a:bodyPr wrap="square">
            <a:spAutoFit/>
          </a:bodyPr>
          <a:lstStyle/>
          <a:p>
            <a:r>
              <a:rPr lang="ja-JP" altLang="en-US" sz="1800" b="1">
                <a:solidFill>
                  <a:srgbClr val="000066"/>
                </a:solidFill>
              </a:rPr>
              <a:t>追従していない</a:t>
            </a:r>
            <a:endParaRPr lang="ja-JP" altLang="en-US"/>
          </a:p>
        </p:txBody>
      </p:sp>
    </p:spTree>
    <p:extLst>
      <p:ext uri="{BB962C8B-B14F-4D97-AF65-F5344CB8AC3E}">
        <p14:creationId xmlns:p14="http://schemas.microsoft.com/office/powerpoint/2010/main" val="16728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10" presetClass="entr" presetSubtype="0" fill="hold"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par>
                                <p:cTn id="100" presetID="10" presetClass="entr" presetSubtype="0" fill="hold"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500"/>
                                        <p:tgtEl>
                                          <p:spTgt spid="75"/>
                                        </p:tgtEl>
                                      </p:cBhvr>
                                    </p:animEffect>
                                  </p:childTnLst>
                                </p:cTn>
                              </p:par>
                              <p:par>
                                <p:cTn id="106" presetID="10" presetClass="entr" presetSubtype="0" fill="hold"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50" grpId="0"/>
      <p:bldP spid="52" grpId="0"/>
      <p:bldP spid="54" grpId="0"/>
      <p:bldP spid="56" grpId="0"/>
      <p:bldP spid="58" grpId="0"/>
      <p:bldP spid="59" grpId="0"/>
      <p:bldP spid="66" grpId="0" animBg="1"/>
      <p:bldP spid="41" grpId="0"/>
      <p:bldP spid="64" grpId="0"/>
      <p:bldP spid="70" grpId="0"/>
      <p:bldP spid="72" grpId="0"/>
      <p:bldP spid="75" grpId="0"/>
      <p:bldP spid="78" grpId="0"/>
      <p:bldP spid="45" grpId="0"/>
      <p:bldP spid="73"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3600" b="1" dirty="0"/>
              <a:t>進化パターン</a:t>
            </a:r>
            <a:endParaRPr lang="en-US" altLang="ja-JP" sz="3600" b="1" dirty="0"/>
          </a:p>
        </p:txBody>
      </p:sp>
      <p:sp>
        <p:nvSpPr>
          <p:cNvPr id="3" name="コンテンツ プレースホルダー 2"/>
          <p:cNvSpPr>
            <a:spLocks noGrp="1"/>
          </p:cNvSpPr>
          <p:nvPr>
            <p:ph idx="1"/>
          </p:nvPr>
        </p:nvSpPr>
        <p:spPr>
          <a:xfrm>
            <a:off x="457200" y="1546448"/>
            <a:ext cx="8989992" cy="5036914"/>
          </a:xfrm>
        </p:spPr>
        <p:txBody>
          <a:bodyPr/>
          <a:lstStyle/>
          <a:p>
            <a:pPr marL="0" indent="0">
              <a:lnSpc>
                <a:spcPts val="2500"/>
              </a:lnSpc>
              <a:buNone/>
            </a:pPr>
            <a:r>
              <a:rPr lang="ja-JP" altLang="en-US" sz="2400" dirty="0"/>
              <a:t>筆者と協力者</a:t>
            </a:r>
            <a:r>
              <a:rPr lang="en-US" altLang="ja-JP" sz="2400" dirty="0"/>
              <a:t>1</a:t>
            </a:r>
            <a:r>
              <a:rPr lang="ja-JP" altLang="en-US" sz="2400" dirty="0"/>
              <a:t>名でコミットメッセージや変更内容を基に以下の</a:t>
            </a:r>
            <a:br>
              <a:rPr lang="en-US" altLang="ja-JP" sz="2400" dirty="0"/>
            </a:br>
            <a:r>
              <a:rPr lang="ja-JP" altLang="en-US" sz="2400" dirty="0"/>
              <a:t>どれに当てはまるか分類</a:t>
            </a:r>
            <a:endParaRPr lang="en-US" altLang="ja-JP" sz="2400" dirty="0"/>
          </a:p>
          <a:p>
            <a:pPr>
              <a:lnSpc>
                <a:spcPts val="2500"/>
              </a:lnSpc>
            </a:pPr>
            <a:r>
              <a:rPr lang="ja-JP" altLang="en-US" sz="2400" dirty="0"/>
              <a:t>是正保守</a:t>
            </a:r>
            <a:endParaRPr lang="en-US" altLang="ja-JP" sz="2400" dirty="0"/>
          </a:p>
          <a:p>
            <a:pPr lvl="1">
              <a:lnSpc>
                <a:spcPts val="2500"/>
              </a:lnSpc>
            </a:pPr>
            <a:r>
              <a:rPr lang="ja-JP" altLang="en-US" sz="2000" dirty="0"/>
              <a:t>例</a:t>
            </a:r>
            <a:r>
              <a:rPr lang="en-US" altLang="ja-JP" sz="2000" dirty="0"/>
              <a:t>: </a:t>
            </a:r>
            <a:r>
              <a:rPr lang="ja-JP" altLang="en-US" sz="2000" dirty="0"/>
              <a:t>バグ修正・仕様に合わせた変更</a:t>
            </a:r>
            <a:endParaRPr lang="en-US" altLang="ja-JP" sz="2000" dirty="0"/>
          </a:p>
          <a:p>
            <a:pPr>
              <a:lnSpc>
                <a:spcPts val="2500"/>
              </a:lnSpc>
            </a:pPr>
            <a:r>
              <a:rPr lang="ja-JP" altLang="en-US" sz="2400" dirty="0"/>
              <a:t>適応保守</a:t>
            </a:r>
            <a:endParaRPr lang="en-US" altLang="ja-JP" sz="2400" dirty="0"/>
          </a:p>
          <a:p>
            <a:pPr lvl="1">
              <a:lnSpc>
                <a:spcPts val="2500"/>
              </a:lnSpc>
            </a:pPr>
            <a:r>
              <a:rPr lang="ja-JP" altLang="en-US" sz="2000" dirty="0"/>
              <a:t>例</a:t>
            </a:r>
            <a:r>
              <a:rPr lang="en-US" altLang="ja-JP" sz="2000" dirty="0"/>
              <a:t>: OS</a:t>
            </a:r>
            <a:r>
              <a:rPr lang="ja-JP" altLang="en-US" sz="2000" dirty="0"/>
              <a:t>・言語のバージョンによる変更</a:t>
            </a:r>
            <a:endParaRPr lang="en-US" altLang="ja-JP" sz="2000" dirty="0"/>
          </a:p>
          <a:p>
            <a:pPr>
              <a:lnSpc>
                <a:spcPts val="2500"/>
              </a:lnSpc>
            </a:pPr>
            <a:r>
              <a:rPr lang="ja-JP" altLang="en-US" sz="2400" dirty="0"/>
              <a:t>完全性保守</a:t>
            </a:r>
            <a:endParaRPr lang="en-US" altLang="ja-JP" sz="2400" dirty="0"/>
          </a:p>
          <a:p>
            <a:pPr lvl="1">
              <a:lnSpc>
                <a:spcPts val="2500"/>
              </a:lnSpc>
            </a:pPr>
            <a:r>
              <a:rPr lang="ja-JP" altLang="en-US" sz="2000" dirty="0"/>
              <a:t>例</a:t>
            </a:r>
            <a:r>
              <a:rPr lang="en-US" altLang="ja-JP" sz="2000" dirty="0"/>
              <a:t>: </a:t>
            </a:r>
            <a:r>
              <a:rPr lang="ja-JP" altLang="en-US" sz="2000" dirty="0"/>
              <a:t>計算アルゴリズムの改善・リファクタリング</a:t>
            </a:r>
            <a:endParaRPr lang="en-US" altLang="ja-JP" sz="2000" dirty="0"/>
          </a:p>
          <a:p>
            <a:pPr>
              <a:lnSpc>
                <a:spcPts val="2500"/>
              </a:lnSpc>
            </a:pPr>
            <a:r>
              <a:rPr lang="ja-JP" altLang="en-US" sz="2400" dirty="0"/>
              <a:t>機能追加</a:t>
            </a:r>
            <a:endParaRPr lang="en-US" altLang="ja-JP" sz="2400" dirty="0"/>
          </a:p>
          <a:p>
            <a:pPr lvl="1">
              <a:lnSpc>
                <a:spcPts val="2500"/>
              </a:lnSpc>
            </a:pPr>
            <a:r>
              <a:rPr lang="ja-JP" altLang="en-US" sz="2000" dirty="0"/>
              <a:t>例</a:t>
            </a:r>
            <a:r>
              <a:rPr lang="en-US" altLang="ja-JP" sz="2000" dirty="0"/>
              <a:t>: </a:t>
            </a:r>
            <a:r>
              <a:rPr lang="ja-JP" altLang="en-US" sz="2000" dirty="0"/>
              <a:t>テストコードの追加</a:t>
            </a:r>
            <a:endParaRPr lang="en-US" altLang="ja-JP" sz="2000" dirty="0"/>
          </a:p>
          <a:p>
            <a:pPr>
              <a:lnSpc>
                <a:spcPts val="2500"/>
              </a:lnSpc>
            </a:pPr>
            <a:r>
              <a:rPr lang="ja-JP" altLang="en-US" sz="2400" dirty="0"/>
              <a:t>非機能追加</a:t>
            </a:r>
            <a:endParaRPr lang="en-US" altLang="ja-JP" sz="2400" dirty="0"/>
          </a:p>
          <a:p>
            <a:pPr lvl="1">
              <a:lnSpc>
                <a:spcPts val="2500"/>
              </a:lnSpc>
            </a:pPr>
            <a:r>
              <a:rPr lang="ja-JP" altLang="en-US" sz="2000" dirty="0"/>
              <a:t>例</a:t>
            </a:r>
            <a:r>
              <a:rPr lang="en-US" altLang="ja-JP" sz="2000" dirty="0"/>
              <a:t>: </a:t>
            </a:r>
            <a:r>
              <a:rPr lang="ja-JP" altLang="en-US" sz="2000" dirty="0"/>
              <a:t>ライセンスの追加・クラス宣言の付与</a:t>
            </a:r>
            <a:endParaRPr lang="en-US" altLang="ja-JP" sz="2000" dirty="0"/>
          </a:p>
          <a:p>
            <a:pPr marL="457200" lvl="1" indent="0">
              <a:buNone/>
            </a:pPr>
            <a:endParaRPr lang="en-US" altLang="ja-JP" sz="1200" b="1" dirty="0"/>
          </a:p>
        </p:txBody>
      </p:sp>
      <p:sp>
        <p:nvSpPr>
          <p:cNvPr id="4" name="スライド番号プレースホルダー 3">
            <a:extLst>
              <a:ext uri="{FF2B5EF4-FFF2-40B4-BE49-F238E27FC236}">
                <a16:creationId xmlns:a16="http://schemas.microsoft.com/office/drawing/2014/main" id="{5BDE0613-19AF-454E-878C-A21BA9DB2A65}"/>
              </a:ext>
            </a:extLst>
          </p:cNvPr>
          <p:cNvSpPr>
            <a:spLocks noGrp="1"/>
          </p:cNvSpPr>
          <p:nvPr>
            <p:ph type="sldNum" sz="quarter" idx="12"/>
          </p:nvPr>
        </p:nvSpPr>
        <p:spPr>
          <a:xfrm>
            <a:off x="7597775" y="6308727"/>
            <a:ext cx="1150938" cy="288925"/>
          </a:xfrm>
        </p:spPr>
        <p:txBody>
          <a:bodyPr/>
          <a:lstStyle/>
          <a:p>
            <a:fld id="{5562A26C-942E-4EAB-BE94-093B57D20BD1}" type="slidenum">
              <a:rPr kumimoji="1" lang="ja-JP" altLang="en-US" smtClean="0"/>
              <a:t>13</a:t>
            </a:fld>
            <a:endParaRPr kumimoji="1" lang="ja-JP" altLang="en-US"/>
          </a:p>
        </p:txBody>
      </p:sp>
    </p:spTree>
    <p:extLst>
      <p:ext uri="{BB962C8B-B14F-4D97-AF65-F5344CB8AC3E}">
        <p14:creationId xmlns:p14="http://schemas.microsoft.com/office/powerpoint/2010/main" val="82221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a:t>RQ1</a:t>
            </a:r>
            <a:endParaRPr kumimoji="1" lang="ja-JP" altLang="en-US" sz="3600" dirty="0"/>
          </a:p>
        </p:txBody>
      </p:sp>
      <p:sp>
        <p:nvSpPr>
          <p:cNvPr id="3" name="コンテンツ プレースホルダー 2"/>
          <p:cNvSpPr>
            <a:spLocks noGrp="1"/>
          </p:cNvSpPr>
          <p:nvPr>
            <p:ph idx="1"/>
          </p:nvPr>
        </p:nvSpPr>
        <p:spPr>
          <a:xfrm>
            <a:off x="153099" y="1600202"/>
            <a:ext cx="8826689" cy="680661"/>
          </a:xfrm>
        </p:spPr>
        <p:txBody>
          <a:bodyPr/>
          <a:lstStyle/>
          <a:p>
            <a:r>
              <a:rPr kumimoji="1" lang="en-US" altLang="ja-JP" sz="2000" b="1" dirty="0"/>
              <a:t>RQ1</a:t>
            </a:r>
            <a:r>
              <a:rPr kumimoji="1" lang="en-US" altLang="ja-JP" sz="2000" dirty="0"/>
              <a:t>: </a:t>
            </a:r>
            <a:r>
              <a:rPr lang="en-US" altLang="ja-JP" sz="2000" dirty="0"/>
              <a:t>OSS</a:t>
            </a:r>
            <a:r>
              <a:rPr lang="ja-JP" altLang="en-US" sz="2000" dirty="0"/>
              <a:t>が</a:t>
            </a:r>
            <a:r>
              <a:rPr lang="en-US" altLang="ja-JP" sz="2000" dirty="0"/>
              <a:t>SO</a:t>
            </a:r>
            <a:r>
              <a:rPr lang="ja-JP" altLang="en-US" sz="2000" dirty="0"/>
              <a:t>のコード片の進化に追従して最新バージョンになっているものはどの程度あるのか？</a:t>
            </a:r>
            <a:endParaRPr lang="en-US" altLang="ja-JP" sz="2000" dirty="0"/>
          </a:p>
          <a:p>
            <a:pPr lvl="1"/>
            <a:r>
              <a:rPr lang="en-US" altLang="ja-JP" sz="1800" dirty="0"/>
              <a:t>URL</a:t>
            </a:r>
            <a:r>
              <a:rPr lang="ja-JP" altLang="en-US" sz="1800" dirty="0"/>
              <a:t>を基に調査した</a:t>
            </a:r>
            <a:r>
              <a:rPr lang="en-US" altLang="ja-JP" sz="1800" dirty="0"/>
              <a:t>232</a:t>
            </a:r>
            <a:r>
              <a:rPr lang="ja-JP" altLang="en-US" sz="1800" dirty="0"/>
              <a:t>件を分類</a:t>
            </a:r>
            <a:endParaRPr lang="en-US" altLang="ja-JP" sz="1800" dirty="0"/>
          </a:p>
          <a:p>
            <a:pPr lvl="1"/>
            <a:r>
              <a:rPr lang="ja-JP" altLang="en-US" sz="1800" dirty="0"/>
              <a:t>コードクローン</a:t>
            </a:r>
            <a:r>
              <a:rPr lang="ja-JP" altLang="en-US" sz="1800"/>
              <a:t>検出を用いて調査した</a:t>
            </a:r>
            <a:r>
              <a:rPr lang="en-US" altLang="ja-JP" sz="1800"/>
              <a:t>409</a:t>
            </a:r>
            <a:r>
              <a:rPr lang="ja-JP" altLang="en-US" sz="1800" dirty="0"/>
              <a:t>件を分類</a:t>
            </a:r>
            <a:endParaRPr lang="en-US" altLang="ja-JP" sz="2000" dirty="0"/>
          </a:p>
          <a:p>
            <a:pPr lvl="1"/>
            <a:endParaRPr lang="ja-JP" altLang="en-US" sz="2000" dirty="0"/>
          </a:p>
          <a:p>
            <a:endParaRPr lang="en-US" altLang="ja-JP" sz="24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a:xfrm>
            <a:off x="7597775" y="6308727"/>
            <a:ext cx="1150938" cy="288925"/>
          </a:xfrm>
        </p:spPr>
        <p:txBody>
          <a:bodyPr/>
          <a:lstStyle/>
          <a:p>
            <a:fld id="{5562A26C-942E-4EAB-BE94-093B57D20BD1}" type="slidenum">
              <a:rPr kumimoji="1" lang="ja-JP" altLang="en-US" smtClean="0"/>
              <a:t>14</a:t>
            </a:fld>
            <a:endParaRPr kumimoji="1" lang="ja-JP" altLang="en-US" dirty="0"/>
          </a:p>
        </p:txBody>
      </p:sp>
      <p:graphicFrame>
        <p:nvGraphicFramePr>
          <p:cNvPr id="5" name="表 4">
            <a:extLst>
              <a:ext uri="{FF2B5EF4-FFF2-40B4-BE49-F238E27FC236}">
                <a16:creationId xmlns:a16="http://schemas.microsoft.com/office/drawing/2014/main" id="{C106B18F-EB63-46DD-B8AB-2AB3C486E2A7}"/>
              </a:ext>
            </a:extLst>
          </p:cNvPr>
          <p:cNvGraphicFramePr>
            <a:graphicFrameLocks noGrp="1"/>
          </p:cNvGraphicFramePr>
          <p:nvPr>
            <p:extLst>
              <p:ext uri="{D42A27DB-BD31-4B8C-83A1-F6EECF244321}">
                <p14:modId xmlns:p14="http://schemas.microsoft.com/office/powerpoint/2010/main" val="2898995433"/>
              </p:ext>
            </p:extLst>
          </p:nvPr>
        </p:nvGraphicFramePr>
        <p:xfrm>
          <a:off x="2024702" y="3545675"/>
          <a:ext cx="4613842" cy="1226466"/>
        </p:xfrm>
        <a:graphic>
          <a:graphicData uri="http://schemas.openxmlformats.org/drawingml/2006/table">
            <a:tbl>
              <a:tblPr firstRow="1" bandRow="1">
                <a:tableStyleId>{7E9639D4-E3E2-4D34-9284-5A2195B3D0D7}</a:tableStyleId>
              </a:tblPr>
              <a:tblGrid>
                <a:gridCol w="3139148">
                  <a:extLst>
                    <a:ext uri="{9D8B030D-6E8A-4147-A177-3AD203B41FA5}">
                      <a16:colId xmlns:a16="http://schemas.microsoft.com/office/drawing/2014/main" val="1838352190"/>
                    </a:ext>
                  </a:extLst>
                </a:gridCol>
                <a:gridCol w="1474694">
                  <a:extLst>
                    <a:ext uri="{9D8B030D-6E8A-4147-A177-3AD203B41FA5}">
                      <a16:colId xmlns:a16="http://schemas.microsoft.com/office/drawing/2014/main" val="482617051"/>
                    </a:ext>
                  </a:extLst>
                </a:gridCol>
              </a:tblGrid>
              <a:tr h="408822">
                <a:tc>
                  <a:txBody>
                    <a:bodyPr/>
                    <a:lstStyle/>
                    <a:p>
                      <a:pPr algn="ctr"/>
                      <a:r>
                        <a:rPr kumimoji="1" lang="ja-JP" altLang="en-US" sz="1600" dirty="0">
                          <a:solidFill>
                            <a:schemeClr val="bg1"/>
                          </a:solidFill>
                        </a:rPr>
                        <a:t>利用状況</a:t>
                      </a:r>
                    </a:p>
                  </a:txBody>
                  <a:tcPr/>
                </a:tc>
                <a:tc>
                  <a:txBody>
                    <a:bodyPr/>
                    <a:lstStyle/>
                    <a:p>
                      <a:pPr algn="ctr"/>
                      <a:r>
                        <a:rPr kumimoji="1" lang="ja-JP" altLang="en-US" sz="1600" dirty="0">
                          <a:solidFill>
                            <a:schemeClr val="bg1"/>
                          </a:solidFill>
                        </a:rPr>
                        <a:t>件数</a:t>
                      </a:r>
                    </a:p>
                  </a:txBody>
                  <a:tcPr/>
                </a:tc>
                <a:extLst>
                  <a:ext uri="{0D108BD9-81ED-4DB2-BD59-A6C34878D82A}">
                    <a16:rowId xmlns:a16="http://schemas.microsoft.com/office/drawing/2014/main" val="1860432425"/>
                  </a:ext>
                </a:extLst>
              </a:tr>
              <a:tr h="408822">
                <a:tc>
                  <a:txBody>
                    <a:bodyPr/>
                    <a:lstStyle/>
                    <a:p>
                      <a:pPr algn="ctr"/>
                      <a:r>
                        <a:rPr kumimoji="1" lang="ja-JP" altLang="en-US" sz="2000" dirty="0"/>
                        <a:t>最新バージョン</a:t>
                      </a:r>
                      <a:endParaRPr kumimoji="1" lang="en-US" altLang="ja-JP" sz="2000" dirty="0"/>
                    </a:p>
                  </a:txBody>
                  <a:tcPr/>
                </a:tc>
                <a:tc>
                  <a:txBody>
                    <a:bodyPr/>
                    <a:lstStyle/>
                    <a:p>
                      <a:pPr algn="ctr"/>
                      <a:r>
                        <a:rPr kumimoji="1" lang="en-US" altLang="ja-JP" sz="2000" dirty="0"/>
                        <a:t>464</a:t>
                      </a:r>
                    </a:p>
                  </a:txBody>
                  <a:tcPr/>
                </a:tc>
                <a:extLst>
                  <a:ext uri="{0D108BD9-81ED-4DB2-BD59-A6C34878D82A}">
                    <a16:rowId xmlns:a16="http://schemas.microsoft.com/office/drawing/2014/main" val="638265373"/>
                  </a:ext>
                </a:extLst>
              </a:tr>
              <a:tr h="408822">
                <a:tc>
                  <a:txBody>
                    <a:bodyPr/>
                    <a:lstStyle/>
                    <a:p>
                      <a:pPr algn="ctr"/>
                      <a:r>
                        <a:rPr kumimoji="1" lang="ja-JP" altLang="en-US" sz="2000" dirty="0"/>
                        <a:t>旧バージョン</a:t>
                      </a:r>
                    </a:p>
                  </a:txBody>
                  <a:tcPr/>
                </a:tc>
                <a:tc>
                  <a:txBody>
                    <a:bodyPr/>
                    <a:lstStyle/>
                    <a:p>
                      <a:pPr algn="ctr"/>
                      <a:r>
                        <a:rPr kumimoji="1" lang="en-US" altLang="ja-JP" sz="2000" dirty="0"/>
                        <a:t>177</a:t>
                      </a:r>
                      <a:endParaRPr kumimoji="1" lang="ja-JP" altLang="en-US" sz="2000" dirty="0"/>
                    </a:p>
                  </a:txBody>
                  <a:tcPr/>
                </a:tc>
                <a:extLst>
                  <a:ext uri="{0D108BD9-81ED-4DB2-BD59-A6C34878D82A}">
                    <a16:rowId xmlns:a16="http://schemas.microsoft.com/office/drawing/2014/main" val="187993400"/>
                  </a:ext>
                </a:extLst>
              </a:tr>
            </a:tbl>
          </a:graphicData>
        </a:graphic>
      </p:graphicFrame>
      <p:sp>
        <p:nvSpPr>
          <p:cNvPr id="9" name="コンテンツ プレースホルダー 2">
            <a:extLst>
              <a:ext uri="{FF2B5EF4-FFF2-40B4-BE49-F238E27FC236}">
                <a16:creationId xmlns:a16="http://schemas.microsoft.com/office/drawing/2014/main" id="{2CFE92A4-C65D-426F-A7C1-6C7A10024AD1}"/>
              </a:ext>
            </a:extLst>
          </p:cNvPr>
          <p:cNvSpPr txBox="1">
            <a:spLocks/>
          </p:cNvSpPr>
          <p:nvPr/>
        </p:nvSpPr>
        <p:spPr bwMode="auto">
          <a:xfrm>
            <a:off x="173647" y="4884390"/>
            <a:ext cx="9219851" cy="1973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000" kern="0" dirty="0"/>
              <a:t>OSS</a:t>
            </a:r>
            <a:r>
              <a:rPr lang="ja-JP" altLang="en-US" sz="2000" kern="0" dirty="0"/>
              <a:t>に再利用された</a:t>
            </a:r>
            <a:r>
              <a:rPr lang="en-US" altLang="ja-JP" sz="2000" kern="0" dirty="0"/>
              <a:t>SO</a:t>
            </a:r>
            <a:r>
              <a:rPr lang="ja-JP" altLang="en-US" sz="2000" kern="0" dirty="0"/>
              <a:t>のコード片の</a:t>
            </a:r>
            <a:br>
              <a:rPr lang="en-US" altLang="ja-JP" sz="2000" kern="0" dirty="0"/>
            </a:br>
            <a:r>
              <a:rPr lang="en-US" altLang="ja-JP" sz="2000" kern="0" dirty="0"/>
              <a:t>72.4%</a:t>
            </a:r>
            <a:r>
              <a:rPr lang="ja-JP" altLang="en-US" sz="2000" kern="0" dirty="0"/>
              <a:t>が最新バージョン</a:t>
            </a:r>
            <a:r>
              <a:rPr lang="en-US" altLang="ja-JP" sz="2000" kern="0" dirty="0"/>
              <a:t>, 27.6%</a:t>
            </a:r>
            <a:r>
              <a:rPr lang="ja-JP" altLang="en-US" sz="2000" kern="0" dirty="0"/>
              <a:t>が旧バージョン</a:t>
            </a:r>
          </a:p>
          <a:p>
            <a:r>
              <a:rPr lang="ja-JP" altLang="en-US" sz="2000" kern="0" dirty="0"/>
              <a:t>最新バージョン</a:t>
            </a:r>
            <a:r>
              <a:rPr lang="en-US" altLang="ja-JP" sz="2000" kern="0" dirty="0"/>
              <a:t>464</a:t>
            </a:r>
            <a:r>
              <a:rPr lang="ja-JP" altLang="en-US" sz="2000" kern="0" dirty="0"/>
              <a:t>件に対して</a:t>
            </a:r>
            <a:r>
              <a:rPr lang="en-US" altLang="ja-JP" sz="2000" kern="0" dirty="0"/>
              <a:t>OSS</a:t>
            </a:r>
            <a:r>
              <a:rPr lang="ja-JP" altLang="en-US" sz="2000" kern="0" dirty="0"/>
              <a:t>が</a:t>
            </a:r>
            <a:r>
              <a:rPr lang="en-US" altLang="ja-JP" sz="2000" kern="0" dirty="0"/>
              <a:t>SO</a:t>
            </a:r>
            <a:r>
              <a:rPr lang="ja-JP" altLang="en-US" sz="2000" kern="0" dirty="0"/>
              <a:t>のコード片の</a:t>
            </a:r>
            <a:br>
              <a:rPr lang="en-US" altLang="ja-JP" sz="2000" kern="0" dirty="0"/>
            </a:br>
            <a:r>
              <a:rPr lang="ja-JP" altLang="en-US" sz="2000" b="1" u="sng" kern="0" dirty="0"/>
              <a:t>進化に追従して最新バージョンになっている事例</a:t>
            </a:r>
            <a:r>
              <a:rPr lang="ja-JP" altLang="en-US" sz="2000" b="1" u="sng" kern="0"/>
              <a:t>はなかった</a:t>
            </a:r>
            <a:endParaRPr lang="en-US" altLang="ja-JP" sz="2000" b="1" u="sng" kern="0" dirty="0"/>
          </a:p>
        </p:txBody>
      </p:sp>
    </p:spTree>
    <p:extLst>
      <p:ext uri="{BB962C8B-B14F-4D97-AF65-F5344CB8AC3E}">
        <p14:creationId xmlns:p14="http://schemas.microsoft.com/office/powerpoint/2010/main" val="410344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a:t>RQ2</a:t>
            </a:r>
            <a:endParaRPr kumimoji="1" lang="ja-JP" altLang="en-US" sz="3600" dirty="0"/>
          </a:p>
        </p:txBody>
      </p:sp>
      <p:sp>
        <p:nvSpPr>
          <p:cNvPr id="3" name="コンテンツ プレースホルダー 2"/>
          <p:cNvSpPr>
            <a:spLocks noGrp="1"/>
          </p:cNvSpPr>
          <p:nvPr>
            <p:ph idx="1"/>
          </p:nvPr>
        </p:nvSpPr>
        <p:spPr>
          <a:xfrm>
            <a:off x="153097" y="1475361"/>
            <a:ext cx="8826689" cy="1637709"/>
          </a:xfrm>
        </p:spPr>
        <p:txBody>
          <a:bodyPr/>
          <a:lstStyle/>
          <a:p>
            <a:r>
              <a:rPr kumimoji="1" lang="en-US" altLang="ja-JP" sz="2400" b="1" dirty="0"/>
              <a:t>RQ2</a:t>
            </a:r>
            <a:r>
              <a:rPr kumimoji="1" lang="en-US" altLang="ja-JP" sz="2400" dirty="0"/>
              <a:t>:</a:t>
            </a:r>
            <a:r>
              <a:rPr lang="ja-JP" altLang="en-US" sz="2400" dirty="0"/>
              <a:t>旧バージョンを再利用しているものは進化に追従する必要はあるのか</a:t>
            </a:r>
            <a:endParaRPr lang="en-US" altLang="ja-JP" sz="2400" dirty="0"/>
          </a:p>
          <a:p>
            <a:pPr lvl="1"/>
            <a:r>
              <a:rPr lang="en-US" altLang="ja-JP" sz="2000" dirty="0"/>
              <a:t>OSS</a:t>
            </a:r>
            <a:r>
              <a:rPr lang="ja-JP" altLang="en-US" sz="2000" dirty="0"/>
              <a:t>に再利用されている</a:t>
            </a:r>
            <a:r>
              <a:rPr lang="en-US" altLang="ja-JP" sz="2000" dirty="0"/>
              <a:t>177</a:t>
            </a:r>
            <a:r>
              <a:rPr lang="ja-JP" altLang="en-US" sz="2000" dirty="0"/>
              <a:t>件の旧バージョンが再利用後</a:t>
            </a:r>
            <a:br>
              <a:rPr lang="en-US" altLang="ja-JP" sz="2000" dirty="0"/>
            </a:br>
            <a:r>
              <a:rPr lang="ja-JP" altLang="en-US" sz="2000" dirty="0"/>
              <a:t>どのように変更されるか</a:t>
            </a:r>
            <a:r>
              <a:rPr lang="en-US" altLang="ja-JP" sz="2000" dirty="0"/>
              <a:t>5</a:t>
            </a:r>
            <a:r>
              <a:rPr lang="ja-JP" altLang="en-US" sz="2000" dirty="0" err="1"/>
              <a:t>つの</a:t>
            </a:r>
            <a:r>
              <a:rPr lang="ja-JP" altLang="en-US" sz="2000" dirty="0"/>
              <a:t>進化パターン</a:t>
            </a:r>
            <a:r>
              <a:rPr lang="ja-JP" altLang="en-US" sz="2000"/>
              <a:t>に分類</a:t>
            </a:r>
            <a:endParaRPr lang="ja-JP" altLang="en-US" sz="2000" dirty="0"/>
          </a:p>
          <a:p>
            <a:endParaRPr lang="en-US" altLang="ja-JP" sz="24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15</a:t>
            </a:fld>
            <a:endParaRPr kumimoji="1" lang="ja-JP" altLang="en-US"/>
          </a:p>
        </p:txBody>
      </p:sp>
      <p:graphicFrame>
        <p:nvGraphicFramePr>
          <p:cNvPr id="13" name="表 12">
            <a:extLst>
              <a:ext uri="{FF2B5EF4-FFF2-40B4-BE49-F238E27FC236}">
                <a16:creationId xmlns:a16="http://schemas.microsoft.com/office/drawing/2014/main" id="{04BBC180-9304-49F5-B575-41F26E927381}"/>
              </a:ext>
            </a:extLst>
          </p:cNvPr>
          <p:cNvGraphicFramePr>
            <a:graphicFrameLocks noGrp="1"/>
          </p:cNvGraphicFramePr>
          <p:nvPr>
            <p:extLst>
              <p:ext uri="{D42A27DB-BD31-4B8C-83A1-F6EECF244321}">
                <p14:modId xmlns:p14="http://schemas.microsoft.com/office/powerpoint/2010/main" val="3503472976"/>
              </p:ext>
            </p:extLst>
          </p:nvPr>
        </p:nvGraphicFramePr>
        <p:xfrm>
          <a:off x="2059265" y="3148506"/>
          <a:ext cx="3758374" cy="2225040"/>
        </p:xfrm>
        <a:graphic>
          <a:graphicData uri="http://schemas.openxmlformats.org/drawingml/2006/table">
            <a:tbl>
              <a:tblPr firstRow="1" bandRow="1">
                <a:tableStyleId>{7E9639D4-E3E2-4D34-9284-5A2195B3D0D7}</a:tableStyleId>
              </a:tblPr>
              <a:tblGrid>
                <a:gridCol w="2431766">
                  <a:extLst>
                    <a:ext uri="{9D8B030D-6E8A-4147-A177-3AD203B41FA5}">
                      <a16:colId xmlns:a16="http://schemas.microsoft.com/office/drawing/2014/main" val="2863607902"/>
                    </a:ext>
                  </a:extLst>
                </a:gridCol>
                <a:gridCol w="1326608">
                  <a:extLst>
                    <a:ext uri="{9D8B030D-6E8A-4147-A177-3AD203B41FA5}">
                      <a16:colId xmlns:a16="http://schemas.microsoft.com/office/drawing/2014/main" val="2831757240"/>
                    </a:ext>
                  </a:extLst>
                </a:gridCol>
              </a:tblGrid>
              <a:tr h="370840">
                <a:tc>
                  <a:txBody>
                    <a:bodyPr/>
                    <a:lstStyle/>
                    <a:p>
                      <a:pPr algn="ctr"/>
                      <a:r>
                        <a:rPr kumimoji="1" lang="ja-JP" altLang="en-US" dirty="0"/>
                        <a:t>進化パターン</a:t>
                      </a:r>
                    </a:p>
                  </a:txBody>
                  <a:tcPr/>
                </a:tc>
                <a:tc>
                  <a:txBody>
                    <a:bodyPr/>
                    <a:lstStyle/>
                    <a:p>
                      <a:pPr algn="ctr"/>
                      <a:r>
                        <a:rPr kumimoji="1" lang="ja-JP" altLang="en-US" dirty="0"/>
                        <a:t>件数</a:t>
                      </a:r>
                    </a:p>
                  </a:txBody>
                  <a:tcPr/>
                </a:tc>
                <a:extLst>
                  <a:ext uri="{0D108BD9-81ED-4DB2-BD59-A6C34878D82A}">
                    <a16:rowId xmlns:a16="http://schemas.microsoft.com/office/drawing/2014/main" val="2560744960"/>
                  </a:ext>
                </a:extLst>
              </a:tr>
              <a:tr h="370840">
                <a:tc>
                  <a:txBody>
                    <a:bodyPr/>
                    <a:lstStyle/>
                    <a:p>
                      <a:pPr algn="ctr"/>
                      <a:r>
                        <a:rPr kumimoji="1" lang="ja-JP" altLang="en-US" dirty="0"/>
                        <a:t>是正保守</a:t>
                      </a:r>
                    </a:p>
                  </a:txBody>
                  <a:tcPr/>
                </a:tc>
                <a:tc>
                  <a:txBody>
                    <a:bodyPr/>
                    <a:lstStyle/>
                    <a:p>
                      <a:pPr algn="ctr"/>
                      <a:r>
                        <a:rPr kumimoji="1" lang="en-US" altLang="ja-JP" dirty="0"/>
                        <a:t>64</a:t>
                      </a:r>
                    </a:p>
                  </a:txBody>
                  <a:tcPr/>
                </a:tc>
                <a:extLst>
                  <a:ext uri="{0D108BD9-81ED-4DB2-BD59-A6C34878D82A}">
                    <a16:rowId xmlns:a16="http://schemas.microsoft.com/office/drawing/2014/main" val="3580562480"/>
                  </a:ext>
                </a:extLst>
              </a:tr>
              <a:tr h="370840">
                <a:tc>
                  <a:txBody>
                    <a:bodyPr/>
                    <a:lstStyle/>
                    <a:p>
                      <a:pPr algn="ctr"/>
                      <a:r>
                        <a:rPr kumimoji="1" lang="ja-JP" altLang="en-US" dirty="0"/>
                        <a:t>適応保守</a:t>
                      </a:r>
                      <a:endParaRPr kumimoji="1" lang="en-US" altLang="ja-JP" dirty="0"/>
                    </a:p>
                  </a:txBody>
                  <a:tcPr/>
                </a:tc>
                <a:tc>
                  <a:txBody>
                    <a:bodyPr/>
                    <a:lstStyle/>
                    <a:p>
                      <a:pPr algn="ctr"/>
                      <a:r>
                        <a:rPr kumimoji="1" lang="en-US" altLang="ja-JP" dirty="0"/>
                        <a:t>10</a:t>
                      </a:r>
                    </a:p>
                  </a:txBody>
                  <a:tcPr/>
                </a:tc>
                <a:extLst>
                  <a:ext uri="{0D108BD9-81ED-4DB2-BD59-A6C34878D82A}">
                    <a16:rowId xmlns:a16="http://schemas.microsoft.com/office/drawing/2014/main" val="2612318763"/>
                  </a:ext>
                </a:extLst>
              </a:tr>
              <a:tr h="370840">
                <a:tc>
                  <a:txBody>
                    <a:bodyPr/>
                    <a:lstStyle/>
                    <a:p>
                      <a:pPr algn="ctr"/>
                      <a:r>
                        <a:rPr kumimoji="1" lang="ja-JP" altLang="en-US" dirty="0"/>
                        <a:t>完全性保守</a:t>
                      </a:r>
                    </a:p>
                  </a:txBody>
                  <a:tcPr/>
                </a:tc>
                <a:tc>
                  <a:txBody>
                    <a:bodyPr/>
                    <a:lstStyle/>
                    <a:p>
                      <a:pPr algn="ctr"/>
                      <a:r>
                        <a:rPr kumimoji="1" lang="en-US" altLang="ja-JP" dirty="0"/>
                        <a:t>55</a:t>
                      </a:r>
                      <a:endParaRPr kumimoji="1" lang="ja-JP" altLang="en-US" dirty="0"/>
                    </a:p>
                  </a:txBody>
                  <a:tcPr/>
                </a:tc>
                <a:extLst>
                  <a:ext uri="{0D108BD9-81ED-4DB2-BD59-A6C34878D82A}">
                    <a16:rowId xmlns:a16="http://schemas.microsoft.com/office/drawing/2014/main" val="1879845856"/>
                  </a:ext>
                </a:extLst>
              </a:tr>
              <a:tr h="370840">
                <a:tc>
                  <a:txBody>
                    <a:bodyPr/>
                    <a:lstStyle/>
                    <a:p>
                      <a:pPr algn="ctr"/>
                      <a:r>
                        <a:rPr kumimoji="1" lang="ja-JP" altLang="en-US" dirty="0"/>
                        <a:t>機能追加</a:t>
                      </a:r>
                    </a:p>
                  </a:txBody>
                  <a:tcPr/>
                </a:tc>
                <a:tc>
                  <a:txBody>
                    <a:bodyPr/>
                    <a:lstStyle/>
                    <a:p>
                      <a:pPr algn="ctr"/>
                      <a:r>
                        <a:rPr kumimoji="1" lang="en-US" altLang="ja-JP" dirty="0"/>
                        <a:t>24</a:t>
                      </a:r>
                      <a:endParaRPr kumimoji="1" lang="ja-JP" altLang="en-US" dirty="0"/>
                    </a:p>
                  </a:txBody>
                  <a:tcPr/>
                </a:tc>
                <a:extLst>
                  <a:ext uri="{0D108BD9-81ED-4DB2-BD59-A6C34878D82A}">
                    <a16:rowId xmlns:a16="http://schemas.microsoft.com/office/drawing/2014/main" val="1900018321"/>
                  </a:ext>
                </a:extLst>
              </a:tr>
              <a:tr h="370840">
                <a:tc>
                  <a:txBody>
                    <a:bodyPr/>
                    <a:lstStyle/>
                    <a:p>
                      <a:pPr algn="ctr"/>
                      <a:r>
                        <a:rPr kumimoji="1" lang="ja-JP" altLang="en-US" dirty="0"/>
                        <a:t>非機能追加</a:t>
                      </a:r>
                    </a:p>
                  </a:txBody>
                  <a:tcPr/>
                </a:tc>
                <a:tc>
                  <a:txBody>
                    <a:bodyPr/>
                    <a:lstStyle/>
                    <a:p>
                      <a:pPr algn="ctr"/>
                      <a:r>
                        <a:rPr kumimoji="1" lang="en-US" altLang="ja-JP" dirty="0"/>
                        <a:t>51</a:t>
                      </a:r>
                      <a:endParaRPr kumimoji="1" lang="ja-JP" altLang="en-US" dirty="0"/>
                    </a:p>
                  </a:txBody>
                  <a:tcPr/>
                </a:tc>
                <a:extLst>
                  <a:ext uri="{0D108BD9-81ED-4DB2-BD59-A6C34878D82A}">
                    <a16:rowId xmlns:a16="http://schemas.microsoft.com/office/drawing/2014/main" val="756363473"/>
                  </a:ext>
                </a:extLst>
              </a:tr>
            </a:tbl>
          </a:graphicData>
        </a:graphic>
      </p:graphicFrame>
      <p:sp>
        <p:nvSpPr>
          <p:cNvPr id="16" name="コンテンツ プレースホルダー 2">
            <a:extLst>
              <a:ext uri="{FF2B5EF4-FFF2-40B4-BE49-F238E27FC236}">
                <a16:creationId xmlns:a16="http://schemas.microsoft.com/office/drawing/2014/main" id="{119EE159-71AF-4239-947D-353382473E23}"/>
              </a:ext>
            </a:extLst>
          </p:cNvPr>
          <p:cNvSpPr txBox="1">
            <a:spLocks/>
          </p:cNvSpPr>
          <p:nvPr/>
        </p:nvSpPr>
        <p:spPr bwMode="auto">
          <a:xfrm>
            <a:off x="317311" y="5741821"/>
            <a:ext cx="8826689" cy="429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000" kern="0" dirty="0"/>
              <a:t>是正保守，完全性保守，非機能追加の順で多かった</a:t>
            </a:r>
            <a:endParaRPr lang="en-US" altLang="ja-JP" sz="2000" kern="0" dirty="0"/>
          </a:p>
        </p:txBody>
      </p:sp>
      <p:sp>
        <p:nvSpPr>
          <p:cNvPr id="8" name="テキスト ボックス 7">
            <a:extLst>
              <a:ext uri="{FF2B5EF4-FFF2-40B4-BE49-F238E27FC236}">
                <a16:creationId xmlns:a16="http://schemas.microsoft.com/office/drawing/2014/main" id="{D00117B7-26A1-8440-8801-54C5A5806285}"/>
              </a:ext>
            </a:extLst>
          </p:cNvPr>
          <p:cNvSpPr txBox="1"/>
          <p:nvPr/>
        </p:nvSpPr>
        <p:spPr>
          <a:xfrm>
            <a:off x="5913202" y="3476582"/>
            <a:ext cx="2881780" cy="646331"/>
          </a:xfrm>
          <a:prstGeom prst="rect">
            <a:avLst/>
          </a:prstGeom>
          <a:noFill/>
        </p:spPr>
        <p:txBody>
          <a:bodyPr wrap="square">
            <a:spAutoFit/>
          </a:bodyPr>
          <a:lstStyle/>
          <a:p>
            <a:r>
              <a:rPr kumimoji="1" lang="en-US" altLang="ja-JP" dirty="0"/>
              <a:t>※</a:t>
            </a:r>
            <a:r>
              <a:rPr kumimoji="1" lang="ja-JP" altLang="en-US" dirty="0"/>
              <a:t>複数の変更が行われた場合は</a:t>
            </a:r>
            <a:r>
              <a:rPr lang="ja-JP" altLang="en-US" dirty="0"/>
              <a:t>両方に計上する</a:t>
            </a:r>
          </a:p>
        </p:txBody>
      </p:sp>
    </p:spTree>
    <p:extLst>
      <p:ext uri="{BB962C8B-B14F-4D97-AF65-F5344CB8AC3E}">
        <p14:creationId xmlns:p14="http://schemas.microsoft.com/office/powerpoint/2010/main" val="328135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9E257-AC6C-934F-AF07-3A317F385B45}"/>
              </a:ext>
            </a:extLst>
          </p:cNvPr>
          <p:cNvSpPr>
            <a:spLocks noGrp="1"/>
          </p:cNvSpPr>
          <p:nvPr>
            <p:ph type="title"/>
          </p:nvPr>
        </p:nvSpPr>
        <p:spPr>
          <a:xfrm>
            <a:off x="457200" y="274638"/>
            <a:ext cx="8218488" cy="1143000"/>
          </a:xfrm>
        </p:spPr>
        <p:txBody>
          <a:bodyPr/>
          <a:lstStyle/>
          <a:p>
            <a:r>
              <a:rPr lang="ja-JP" altLang="en-US" sz="4000" dirty="0"/>
              <a:t>例</a:t>
            </a:r>
            <a:r>
              <a:rPr lang="en-US" altLang="ja-JP" sz="4000" dirty="0"/>
              <a:t>:</a:t>
            </a:r>
            <a:r>
              <a:rPr lang="ja-JP" altLang="en-US" sz="4000" dirty="0"/>
              <a:t> </a:t>
            </a:r>
            <a:r>
              <a:rPr lang="ja-JP" altLang="en-US" sz="4000"/>
              <a:t>是正保守</a:t>
            </a:r>
            <a:r>
              <a:rPr lang="en-US" altLang="ja-JP" sz="4000" dirty="0"/>
              <a:t>(</a:t>
            </a:r>
            <a:r>
              <a:rPr lang="ja-JP" altLang="en-US" sz="4000"/>
              <a:t>バグ修正</a:t>
            </a:r>
            <a:r>
              <a:rPr lang="en-US" altLang="ja-JP" sz="4000" dirty="0"/>
              <a:t>)</a:t>
            </a:r>
            <a:endParaRPr kumimoji="1" lang="ja-JP" altLang="en-US" sz="4000" dirty="0"/>
          </a:p>
        </p:txBody>
      </p:sp>
      <p:sp>
        <p:nvSpPr>
          <p:cNvPr id="4" name="スライド番号プレースホルダー 3">
            <a:extLst>
              <a:ext uri="{FF2B5EF4-FFF2-40B4-BE49-F238E27FC236}">
                <a16:creationId xmlns:a16="http://schemas.microsoft.com/office/drawing/2014/main" id="{57DB754B-E549-F84C-9E43-ADF0C7752220}"/>
              </a:ext>
            </a:extLst>
          </p:cNvPr>
          <p:cNvSpPr>
            <a:spLocks noGrp="1"/>
          </p:cNvSpPr>
          <p:nvPr>
            <p:ph type="sldNum" sz="quarter" idx="12"/>
          </p:nvPr>
        </p:nvSpPr>
        <p:spPr/>
        <p:txBody>
          <a:bodyPr/>
          <a:lstStyle/>
          <a:p>
            <a:fld id="{5562A26C-942E-4EAB-BE94-093B57D20BD1}" type="slidenum">
              <a:rPr kumimoji="1" lang="ja-JP" altLang="en-US" smtClean="0"/>
              <a:t>16</a:t>
            </a:fld>
            <a:endParaRPr kumimoji="1" lang="ja-JP" altLang="en-US"/>
          </a:p>
        </p:txBody>
      </p:sp>
      <p:sp>
        <p:nvSpPr>
          <p:cNvPr id="13" name="Rectangle 6">
            <a:extLst>
              <a:ext uri="{FF2B5EF4-FFF2-40B4-BE49-F238E27FC236}">
                <a16:creationId xmlns:a16="http://schemas.microsoft.com/office/drawing/2014/main" id="{A32DD986-1CB0-47A4-B9F7-E72B36F2C576}"/>
              </a:ext>
            </a:extLst>
          </p:cNvPr>
          <p:cNvSpPr>
            <a:spLocks noChangeArrowheads="1"/>
          </p:cNvSpPr>
          <p:nvPr/>
        </p:nvSpPr>
        <p:spPr bwMode="auto">
          <a:xfrm>
            <a:off x="228600" y="1920189"/>
            <a:ext cx="4269525" cy="3939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readByte == 0xA ) {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dirty="0">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line = line + 1; </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a:t>
            </a:r>
            <a:r>
              <a:rPr kumimoji="0" lang="ja-JP" altLang="ja-JP" sz="1600" b="0" i="0" u="none" strike="sngStrike" cap="none" normalizeH="0" baseline="0" dirty="0">
                <a:ln>
                  <a:noFill/>
                </a:ln>
                <a:solidFill>
                  <a:srgbClr val="FF0000"/>
                </a:solidFill>
                <a:effectLst/>
                <a:latin typeface="Arial Unicode MS"/>
                <a:ea typeface="inherit"/>
              </a:rPr>
              <a:t>(line == lines) {</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if (</a:t>
            </a:r>
            <a:r>
              <a:rPr kumimoji="0" lang="ja-JP" altLang="ja-JP" sz="1600" b="0" i="0" u="none" strike="noStrike" cap="none" normalizeH="0" baseline="0" dirty="0">
                <a:ln>
                  <a:noFill/>
                </a:ln>
                <a:solidFill>
                  <a:schemeClr val="tx1"/>
                </a:solidFill>
                <a:effectLst/>
                <a:latin typeface="Arial Unicode MS"/>
                <a:ea typeface="inherit"/>
              </a:rPr>
              <a:t>filePointer </a:t>
            </a:r>
            <a:r>
              <a:rPr kumimoji="0" lang="ja-JP" altLang="ja-JP" sz="1600" b="0" i="0" u="none" strike="sngStrike" cap="none" normalizeH="0" baseline="0" dirty="0">
                <a:ln>
                  <a:noFill/>
                </a:ln>
                <a:solidFill>
                  <a:srgbClr val="FF0000"/>
                </a:solidFill>
                <a:effectLst/>
                <a:latin typeface="Arial Unicode MS"/>
                <a:ea typeface="inherit"/>
              </a:rPr>
              <a:t>==</a:t>
            </a:r>
            <a:r>
              <a:rPr kumimoji="0" lang="ja-JP" altLang="ja-JP" sz="1600" b="0" i="0" u="none" strike="noStrike" cap="none" normalizeH="0" baseline="0" dirty="0">
                <a:ln>
                  <a:noFill/>
                </a:ln>
                <a:solidFill>
                  <a:schemeClr val="tx1"/>
                </a:solidFill>
                <a:effectLst/>
                <a:latin typeface="Arial Unicode MS"/>
                <a:ea typeface="inherit"/>
              </a:rPr>
              <a:t> fileLength) {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continue;</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break;</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}else if( readByte == 0xD ) {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line = line + 1; </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a:t>
            </a:r>
            <a:r>
              <a:rPr kumimoji="0" lang="ja-JP" altLang="ja-JP" sz="1600" b="0" i="0" u="none" strike="sngStrike" cap="none" normalizeH="0" baseline="0" dirty="0">
                <a:ln>
                  <a:noFill/>
                </a:ln>
                <a:solidFill>
                  <a:srgbClr val="FF0000"/>
                </a:solidFill>
                <a:effectLst/>
                <a:latin typeface="Arial Unicode MS"/>
                <a:ea typeface="inherit"/>
              </a:rPr>
              <a:t>line == lines</a:t>
            </a:r>
            <a:r>
              <a:rPr kumimoji="0" lang="ja-JP" altLang="ja-JP" sz="1600" b="0" i="0" u="none" strike="noStrike" cap="none" normalizeH="0" baseline="0" dirty="0">
                <a:ln>
                  <a:noFill/>
                </a:ln>
                <a:solidFill>
                  <a:schemeClr val="tx1"/>
                </a:solidFill>
                <a:effectLst/>
                <a:latin typeface="Arial Unicode MS"/>
                <a:ea typeface="inherit"/>
              </a:rPr>
              <a:t>)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if (filePointer == fileLength - 1) {</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continue;</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break;</a:t>
            </a:r>
            <a:endParaRPr kumimoji="0" lang="en-US" altLang="ja-JP" sz="1600" b="0" i="0" u="none" strike="sngStrike" cap="none" normalizeH="0" baseline="0" dirty="0">
              <a:ln>
                <a:noFill/>
              </a:ln>
              <a:solidFill>
                <a:srgbClr val="FF000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cap="none" normalizeH="0" baseline="0" dirty="0">
                <a:ln>
                  <a:noFill/>
                </a:ln>
                <a:solidFill>
                  <a:srgbClr val="FF0000"/>
                </a:solidFill>
                <a:effectLst/>
                <a:latin typeface="Arial Unicode MS"/>
                <a:ea typeface="inherit"/>
              </a:rPr>
              <a:t> </a:t>
            </a:r>
            <a:r>
              <a:rPr kumimoji="0" lang="ja-JP" altLang="ja-JP" sz="1600" b="0" i="0" u="none" strike="sngStrike" cap="none" normalizeH="0" baseline="0" dirty="0">
                <a:ln>
                  <a:noFill/>
                </a:ln>
                <a:solidFill>
                  <a:srgbClr val="FF0000"/>
                </a:solidFill>
                <a:effectLst/>
                <a:latin typeface="Arial Unicode MS"/>
                <a:ea typeface="inherit"/>
              </a:rPr>
              <a:t>}</a:t>
            </a:r>
            <a:endParaRPr kumimoji="0" lang="en-US" altLang="ja-JP" sz="1600" b="0" i="0" u="none" strike="sngStrike" cap="none" normalizeH="0" baseline="0" dirty="0">
              <a:ln>
                <a:noFill/>
              </a:ln>
              <a:solidFill>
                <a:srgbClr val="FF0000"/>
              </a:solidFill>
              <a:effectLst/>
              <a:latin typeface="Arial Unicode MS"/>
              <a:ea typeface="inherit"/>
            </a:endParaRPr>
          </a:p>
        </p:txBody>
      </p:sp>
      <p:sp>
        <p:nvSpPr>
          <p:cNvPr id="14" name="Rectangle 7">
            <a:extLst>
              <a:ext uri="{FF2B5EF4-FFF2-40B4-BE49-F238E27FC236}">
                <a16:creationId xmlns:a16="http://schemas.microsoft.com/office/drawing/2014/main" id="{41D9319B-5588-4A58-9558-1491BABC9D95}"/>
              </a:ext>
            </a:extLst>
          </p:cNvPr>
          <p:cNvSpPr>
            <a:spLocks noChangeArrowheads="1"/>
          </p:cNvSpPr>
          <p:nvPr/>
        </p:nvSpPr>
        <p:spPr bwMode="auto">
          <a:xfrm>
            <a:off x="4645877" y="1920189"/>
            <a:ext cx="4269525" cy="3200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readByte == 0xA )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(filePointer </a:t>
            </a:r>
            <a:r>
              <a:rPr kumimoji="0" lang="ja-JP" altLang="ja-JP" sz="1600" b="0" i="0" u="none" strike="noStrike" cap="none" normalizeH="0" baseline="0" dirty="0">
                <a:ln>
                  <a:noFill/>
                </a:ln>
                <a:solidFill>
                  <a:srgbClr val="00B050"/>
                </a:solidFill>
                <a:effectLst/>
                <a:latin typeface="Arial Unicode MS"/>
                <a:ea typeface="inherit"/>
              </a:rPr>
              <a:t>&lt;</a:t>
            </a:r>
            <a:r>
              <a:rPr kumimoji="0" lang="ja-JP" altLang="ja-JP" sz="1600" b="0" i="0" u="none" strike="noStrike" cap="none" normalizeH="0" baseline="0" dirty="0">
                <a:ln>
                  <a:noFill/>
                </a:ln>
                <a:solidFill>
                  <a:schemeClr val="tx1"/>
                </a:solidFill>
                <a:effectLst/>
                <a:latin typeface="Arial Unicode MS"/>
                <a:ea typeface="inherit"/>
              </a:rPr>
              <a:t> fileLength)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rgbClr val="00B050"/>
                </a:solidFill>
                <a:effectLst/>
                <a:latin typeface="Arial Unicode MS"/>
                <a:ea typeface="inherit"/>
              </a:rPr>
              <a:t>line = line + 1;</a:t>
            </a:r>
            <a:endParaRPr kumimoji="0" lang="en-US" altLang="ja-JP" sz="1600" b="0" i="0" u="none" strike="noStrike" cap="none" normalizeH="0" baseline="0" dirty="0">
              <a:ln>
                <a:noFill/>
              </a:ln>
              <a:solidFill>
                <a:srgbClr val="00B05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 else if( readByte == 0xD )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if (</a:t>
            </a:r>
            <a:r>
              <a:rPr kumimoji="0" lang="ja-JP" altLang="ja-JP" sz="1600" b="0" i="0" u="none" strike="noStrike" cap="none" normalizeH="0" baseline="0" dirty="0">
                <a:ln>
                  <a:noFill/>
                </a:ln>
                <a:solidFill>
                  <a:srgbClr val="00B050"/>
                </a:solidFill>
                <a:effectLst/>
                <a:latin typeface="Arial Unicode MS"/>
                <a:ea typeface="inherit"/>
              </a:rPr>
              <a:t>filePointer &lt; fileLength-1</a:t>
            </a:r>
            <a:r>
              <a:rPr kumimoji="0" lang="ja-JP" altLang="ja-JP" sz="1600" b="0" i="0" u="none" strike="noStrike" cap="none" normalizeH="0" baseline="0" dirty="0">
                <a:ln>
                  <a:noFill/>
                </a:ln>
                <a:solidFill>
                  <a:schemeClr val="tx1"/>
                </a:solidFill>
                <a:effectLst/>
                <a:latin typeface="Arial Unicode MS"/>
                <a:ea typeface="inherit"/>
              </a:rPr>
              <a:t>) {</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rgbClr val="00B050"/>
                </a:solidFill>
                <a:effectLst/>
                <a:latin typeface="Arial Unicode MS"/>
                <a:ea typeface="inherit"/>
              </a:rPr>
              <a:t>line = line + 1;</a:t>
            </a:r>
            <a:endParaRPr kumimoji="0" lang="en-US" altLang="ja-JP" sz="1600" b="0" i="0" u="none" strike="noStrike" cap="none" normalizeH="0" baseline="0" dirty="0">
              <a:ln>
                <a:noFill/>
              </a:ln>
              <a:solidFill>
                <a:srgbClr val="00B05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en-US" altLang="ja-JP" sz="1600" b="0" i="0" u="none" strike="noStrike" cap="none" normalizeH="0" baseline="0" dirty="0">
                <a:ln>
                  <a:noFill/>
                </a:ln>
                <a:solidFill>
                  <a:srgbClr val="00B050"/>
                </a:solidFill>
                <a:effectLst/>
                <a:latin typeface="Arial Unicode MS"/>
                <a:ea typeface="inherit"/>
              </a:rPr>
              <a:t> </a:t>
            </a:r>
            <a:r>
              <a:rPr kumimoji="0" lang="ja-JP" altLang="ja-JP" sz="1600" b="0" i="0" u="none" strike="noStrike" cap="none" normalizeH="0" baseline="0" dirty="0">
                <a:ln>
                  <a:noFill/>
                </a:ln>
                <a:solidFill>
                  <a:srgbClr val="00B050"/>
                </a:solidFill>
                <a:effectLst/>
                <a:latin typeface="Arial Unicode MS"/>
                <a:ea typeface="inherit"/>
              </a:rPr>
              <a:t>}</a:t>
            </a:r>
            <a:endParaRPr kumimoji="0" lang="en-US" altLang="ja-JP" sz="1600" b="0" i="0" u="none" strike="noStrike" cap="none" normalizeH="0" baseline="0" dirty="0">
              <a:ln>
                <a:noFill/>
              </a:ln>
              <a:solidFill>
                <a:srgbClr val="00B05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a:t>
            </a:r>
            <a:endParaRPr kumimoji="0" lang="en-US" altLang="ja-JP" sz="1600" b="0" i="0" u="none" strike="noStrike" cap="none" normalizeH="0" baseline="0" dirty="0">
              <a:ln>
                <a:noFill/>
              </a:ln>
              <a:solidFill>
                <a:schemeClr val="tx1"/>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rgbClr val="00B050"/>
                </a:solidFill>
                <a:effectLst/>
                <a:latin typeface="Arial Unicode MS"/>
                <a:ea typeface="inherit"/>
              </a:rPr>
              <a:t>if (line &gt;= lines) {</a:t>
            </a:r>
            <a:endParaRPr kumimoji="0" lang="en-US" altLang="ja-JP" sz="1600" b="0" i="0" u="none" strike="noStrike" cap="none" normalizeH="0" baseline="0" dirty="0">
              <a:ln>
                <a:noFill/>
              </a:ln>
              <a:solidFill>
                <a:srgbClr val="00B05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B050"/>
                </a:solidFill>
                <a:effectLst/>
                <a:latin typeface="Arial Unicode MS"/>
                <a:ea typeface="inherit"/>
              </a:rPr>
              <a:t>   </a:t>
            </a:r>
            <a:r>
              <a:rPr kumimoji="0" lang="ja-JP" altLang="ja-JP" sz="1600" b="0" i="0" u="none" strike="noStrike" cap="none" normalizeH="0" baseline="0" dirty="0">
                <a:ln>
                  <a:noFill/>
                </a:ln>
                <a:solidFill>
                  <a:srgbClr val="00B050"/>
                </a:solidFill>
                <a:effectLst/>
                <a:latin typeface="Arial Unicode MS"/>
                <a:ea typeface="inherit"/>
              </a:rPr>
              <a:t>break;</a:t>
            </a:r>
            <a:endParaRPr kumimoji="0" lang="en-US" altLang="ja-JP" sz="1600" b="0" i="0" u="none" strike="noStrike" cap="none" normalizeH="0" baseline="0" dirty="0">
              <a:ln>
                <a:noFill/>
              </a:ln>
              <a:solidFill>
                <a:srgbClr val="00B050"/>
              </a:solidFill>
              <a:effectLst/>
              <a:latin typeface="Arial Unicode MS"/>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Unicode MS"/>
                <a:ea typeface="inherit"/>
              </a:rPr>
              <a:t> </a:t>
            </a:r>
            <a:r>
              <a:rPr kumimoji="0" lang="ja-JP" altLang="ja-JP" sz="1600" b="0" i="0" u="none" strike="noStrike" cap="none" normalizeH="0" baseline="0" dirty="0">
                <a:ln>
                  <a:noFill/>
                </a:ln>
                <a:solidFill>
                  <a:schemeClr val="tx1"/>
                </a:solidFill>
                <a:effectLst/>
                <a:latin typeface="Arial Unicode MS"/>
                <a:ea typeface="inherit"/>
              </a:rPr>
              <a:t>}</a:t>
            </a:r>
            <a:br>
              <a:rPr kumimoji="0" lang="ja-JP" altLang="ja-JP" sz="1600" b="0" i="0" u="none" strike="noStrike" cap="none" normalizeH="0" baseline="0" dirty="0">
                <a:ln>
                  <a:noFill/>
                </a:ln>
                <a:solidFill>
                  <a:schemeClr val="tx1"/>
                </a:solidFill>
                <a:effectLst/>
              </a:rPr>
            </a:b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5" name="正方形/長方形 4">
            <a:extLst>
              <a:ext uri="{FF2B5EF4-FFF2-40B4-BE49-F238E27FC236}">
                <a16:creationId xmlns:a16="http://schemas.microsoft.com/office/drawing/2014/main" id="{C5CD5B07-0E3A-4963-81E0-EF34B15850C0}"/>
              </a:ext>
            </a:extLst>
          </p:cNvPr>
          <p:cNvSpPr/>
          <p:nvPr/>
        </p:nvSpPr>
        <p:spPr>
          <a:xfrm>
            <a:off x="313362" y="5875476"/>
            <a:ext cx="8218488" cy="707886"/>
          </a:xfrm>
          <a:prstGeom prst="rect">
            <a:avLst/>
          </a:prstGeom>
        </p:spPr>
        <p:txBody>
          <a:bodyPr wrap="square">
            <a:spAutoFit/>
          </a:bodyPr>
          <a:lstStyle/>
          <a:p>
            <a:r>
              <a:rPr lang="ja-JP" altLang="en-US" sz="2000" dirty="0"/>
              <a:t>是正保守はSOの回答として機能が不十分であるときの変更やバグ修正が含まれており変更内容を把握して追従すべきである</a:t>
            </a:r>
          </a:p>
        </p:txBody>
      </p:sp>
    </p:spTree>
    <p:extLst>
      <p:ext uri="{BB962C8B-B14F-4D97-AF65-F5344CB8AC3E}">
        <p14:creationId xmlns:p14="http://schemas.microsoft.com/office/powerpoint/2010/main" val="219107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9E257-AC6C-934F-AF07-3A317F385B45}"/>
              </a:ext>
            </a:extLst>
          </p:cNvPr>
          <p:cNvSpPr>
            <a:spLocks noGrp="1"/>
          </p:cNvSpPr>
          <p:nvPr>
            <p:ph type="title"/>
          </p:nvPr>
        </p:nvSpPr>
        <p:spPr>
          <a:xfrm>
            <a:off x="457200" y="274638"/>
            <a:ext cx="8218488" cy="1143000"/>
          </a:xfrm>
        </p:spPr>
        <p:txBody>
          <a:bodyPr/>
          <a:lstStyle/>
          <a:p>
            <a:r>
              <a:rPr lang="ja-JP" altLang="en-US" sz="4000" dirty="0"/>
              <a:t>例</a:t>
            </a:r>
            <a:r>
              <a:rPr lang="en-US" altLang="ja-JP" sz="4000" dirty="0"/>
              <a:t>:</a:t>
            </a:r>
            <a:r>
              <a:rPr lang="ja-JP" altLang="en-US" sz="4000" dirty="0"/>
              <a:t> </a:t>
            </a:r>
            <a:r>
              <a:rPr lang="ja-JP" altLang="en-US" sz="4000"/>
              <a:t>完全性保守</a:t>
            </a:r>
            <a:r>
              <a:rPr lang="en-US" altLang="ja-JP" sz="4000" dirty="0"/>
              <a:t>(</a:t>
            </a:r>
            <a:r>
              <a:rPr lang="ja-JP" altLang="en-US" sz="4000"/>
              <a:t>リファクタリング</a:t>
            </a:r>
            <a:r>
              <a:rPr lang="en-US" altLang="ja-JP" sz="4000" dirty="0"/>
              <a:t>)</a:t>
            </a:r>
            <a:endParaRPr kumimoji="1" lang="ja-JP" altLang="en-US" sz="4000" dirty="0"/>
          </a:p>
        </p:txBody>
      </p:sp>
      <p:sp>
        <p:nvSpPr>
          <p:cNvPr id="4" name="スライド番号プレースホルダー 3">
            <a:extLst>
              <a:ext uri="{FF2B5EF4-FFF2-40B4-BE49-F238E27FC236}">
                <a16:creationId xmlns:a16="http://schemas.microsoft.com/office/drawing/2014/main" id="{57DB754B-E549-F84C-9E43-ADF0C7752220}"/>
              </a:ext>
            </a:extLst>
          </p:cNvPr>
          <p:cNvSpPr>
            <a:spLocks noGrp="1"/>
          </p:cNvSpPr>
          <p:nvPr>
            <p:ph type="sldNum" sz="quarter" idx="12"/>
          </p:nvPr>
        </p:nvSpPr>
        <p:spPr/>
        <p:txBody>
          <a:bodyPr/>
          <a:lstStyle/>
          <a:p>
            <a:fld id="{5562A26C-942E-4EAB-BE94-093B57D20BD1}" type="slidenum">
              <a:rPr kumimoji="1" lang="ja-JP" altLang="en-US" smtClean="0"/>
              <a:t>17</a:t>
            </a:fld>
            <a:endParaRPr kumimoji="1" lang="ja-JP" altLang="en-US"/>
          </a:p>
        </p:txBody>
      </p:sp>
      <p:sp>
        <p:nvSpPr>
          <p:cNvPr id="13" name="Rectangle 6">
            <a:extLst>
              <a:ext uri="{FF2B5EF4-FFF2-40B4-BE49-F238E27FC236}">
                <a16:creationId xmlns:a16="http://schemas.microsoft.com/office/drawing/2014/main" id="{A32DD986-1CB0-47A4-B9F7-E72B36F2C576}"/>
              </a:ext>
            </a:extLst>
          </p:cNvPr>
          <p:cNvSpPr>
            <a:spLocks noChangeArrowheads="1"/>
          </p:cNvSpPr>
          <p:nvPr/>
        </p:nvSpPr>
        <p:spPr bwMode="auto">
          <a:xfrm>
            <a:off x="73929" y="1826704"/>
            <a:ext cx="4587718" cy="34470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 altLang="ja-JP" sz="1400" dirty="0"/>
              <a:t> public static </a:t>
            </a:r>
            <a:r>
              <a:rPr lang="en" altLang="ja-JP" sz="1400" dirty="0" err="1"/>
              <a:t>boolean</a:t>
            </a:r>
            <a:r>
              <a:rPr lang="en" altLang="ja-JP" sz="1400" dirty="0"/>
              <a:t> </a:t>
            </a:r>
            <a:r>
              <a:rPr lang="en" altLang="ja-JP" sz="1400" dirty="0" err="1"/>
              <a:t>deleteDir</a:t>
            </a:r>
            <a:r>
              <a:rPr lang="en" altLang="ja-JP" sz="1400" dirty="0"/>
              <a:t>(File </a:t>
            </a:r>
            <a:r>
              <a:rPr lang="en" altLang="ja-JP" sz="1400" dirty="0" err="1"/>
              <a:t>dir</a:t>
            </a:r>
            <a:r>
              <a:rPr lang="en" altLang="ja-JP" sz="1400" dirty="0"/>
              <a:t>) </a:t>
            </a:r>
          </a:p>
          <a:p>
            <a:r>
              <a:rPr lang="en" altLang="ja-JP" sz="1400" dirty="0"/>
              <a:t> { </a:t>
            </a:r>
          </a:p>
          <a:p>
            <a:r>
              <a:rPr lang="en" altLang="ja-JP" sz="1400" dirty="0"/>
              <a:t>   if (</a:t>
            </a:r>
            <a:r>
              <a:rPr lang="en" altLang="ja-JP" sz="1400" dirty="0" err="1"/>
              <a:t>dir.isDirectory</a:t>
            </a:r>
            <a:r>
              <a:rPr lang="en" altLang="ja-JP" sz="1400" dirty="0"/>
              <a:t>())</a:t>
            </a:r>
          </a:p>
          <a:p>
            <a:r>
              <a:rPr lang="en" altLang="ja-JP" sz="1400" dirty="0"/>
              <a:t>   {</a:t>
            </a:r>
          </a:p>
          <a:p>
            <a:r>
              <a:rPr lang="en" altLang="ja-JP" sz="1400" dirty="0"/>
              <a:t>     String[] children = </a:t>
            </a:r>
            <a:r>
              <a:rPr lang="en" altLang="ja-JP" sz="1400" dirty="0" err="1"/>
              <a:t>dir.list</a:t>
            </a:r>
            <a:r>
              <a:rPr lang="en" altLang="ja-JP" sz="1400" dirty="0"/>
              <a:t>(); </a:t>
            </a:r>
          </a:p>
          <a:p>
            <a:r>
              <a:rPr lang="en" altLang="ja-JP" sz="1400" dirty="0"/>
              <a:t>     for (int </a:t>
            </a:r>
            <a:r>
              <a:rPr lang="en" altLang="ja-JP" sz="1400" dirty="0" err="1"/>
              <a:t>i</a:t>
            </a:r>
            <a:r>
              <a:rPr lang="en" altLang="ja-JP" sz="1400" dirty="0"/>
              <a:t>=0; </a:t>
            </a:r>
            <a:r>
              <a:rPr lang="en" altLang="ja-JP" sz="1400" dirty="0" err="1"/>
              <a:t>i</a:t>
            </a:r>
            <a:r>
              <a:rPr lang="en" altLang="ja-JP" sz="1400" dirty="0"/>
              <a:t>&lt;</a:t>
            </a:r>
            <a:r>
              <a:rPr lang="en" altLang="ja-JP" sz="1400" dirty="0" err="1"/>
              <a:t>children.length</a:t>
            </a:r>
            <a:r>
              <a:rPr lang="en" altLang="ja-JP" sz="1400" dirty="0"/>
              <a:t>; </a:t>
            </a:r>
            <a:r>
              <a:rPr lang="en" altLang="ja-JP" sz="1400" dirty="0" err="1"/>
              <a:t>i</a:t>
            </a:r>
            <a:r>
              <a:rPr lang="en" altLang="ja-JP" sz="1400" dirty="0"/>
              <a:t>++)</a:t>
            </a:r>
            <a:r>
              <a:rPr lang="en" altLang="ja-JP" sz="1400" strike="sngStrike" dirty="0"/>
              <a:t> </a:t>
            </a:r>
          </a:p>
          <a:p>
            <a:r>
              <a:rPr lang="en" altLang="ja-JP" sz="1400" dirty="0"/>
              <a:t>     </a:t>
            </a:r>
            <a:r>
              <a:rPr lang="en" altLang="ja-JP" sz="1400" strike="sngStrike" dirty="0">
                <a:solidFill>
                  <a:srgbClr val="FF0000"/>
                </a:solidFill>
              </a:rPr>
              <a:t>{</a:t>
            </a:r>
            <a:r>
              <a:rPr lang="en" altLang="ja-JP" sz="1400" dirty="0"/>
              <a:t> </a:t>
            </a:r>
          </a:p>
          <a:p>
            <a:r>
              <a:rPr lang="en" altLang="ja-JP" sz="1400" dirty="0"/>
              <a:t>       </a:t>
            </a:r>
            <a:r>
              <a:rPr lang="en" altLang="ja-JP" sz="1400" strike="sngStrike" dirty="0" err="1">
                <a:solidFill>
                  <a:srgbClr val="FF0000"/>
                </a:solidFill>
              </a:rPr>
              <a:t>boolean</a:t>
            </a:r>
            <a:r>
              <a:rPr lang="en" altLang="ja-JP" sz="1400" dirty="0"/>
              <a:t> </a:t>
            </a:r>
            <a:r>
              <a:rPr lang="en" altLang="ja-JP" sz="1400" strike="sngStrike" dirty="0">
                <a:solidFill>
                  <a:srgbClr val="FF0000"/>
                </a:solidFill>
              </a:rPr>
              <a:t>success</a:t>
            </a:r>
            <a:r>
              <a:rPr lang="en" altLang="ja-JP" sz="1400" dirty="0"/>
              <a:t> </a:t>
            </a:r>
            <a:r>
              <a:rPr lang="en" altLang="ja-JP" sz="1400" strike="sngStrike" dirty="0"/>
              <a:t>=</a:t>
            </a:r>
            <a:r>
              <a:rPr lang="en" altLang="ja-JP" sz="1400" dirty="0"/>
              <a:t> </a:t>
            </a:r>
            <a:r>
              <a:rPr lang="en" altLang="ja-JP" sz="1400" dirty="0" err="1"/>
              <a:t>deleteDir</a:t>
            </a:r>
            <a:r>
              <a:rPr lang="en" altLang="ja-JP" sz="1400" dirty="0"/>
              <a:t>(new File(</a:t>
            </a:r>
            <a:r>
              <a:rPr lang="en" altLang="ja-JP" sz="1400" dirty="0" err="1"/>
              <a:t>dir</a:t>
            </a:r>
            <a:r>
              <a:rPr lang="en" altLang="ja-JP" sz="1400" dirty="0"/>
              <a:t>, children[</a:t>
            </a:r>
            <a:r>
              <a:rPr lang="en" altLang="ja-JP" sz="1400" dirty="0" err="1"/>
              <a:t>i</a:t>
            </a:r>
            <a:r>
              <a:rPr lang="en" altLang="ja-JP" sz="1400" dirty="0"/>
              <a:t>])); </a:t>
            </a:r>
          </a:p>
          <a:p>
            <a:r>
              <a:rPr lang="en" altLang="ja-JP" sz="1400" dirty="0"/>
              <a:t>       </a:t>
            </a:r>
            <a:r>
              <a:rPr lang="en" altLang="ja-JP" sz="1400" strike="sngStrike" dirty="0">
                <a:solidFill>
                  <a:srgbClr val="FF0000"/>
                </a:solidFill>
              </a:rPr>
              <a:t>if (!success)</a:t>
            </a:r>
          </a:p>
          <a:p>
            <a:r>
              <a:rPr lang="en" altLang="ja-JP" sz="1400" dirty="0"/>
              <a:t>      </a:t>
            </a:r>
            <a:r>
              <a:rPr lang="en" altLang="ja-JP" sz="1400" dirty="0">
                <a:solidFill>
                  <a:srgbClr val="FF0000"/>
                </a:solidFill>
              </a:rPr>
              <a:t> </a:t>
            </a:r>
            <a:r>
              <a:rPr lang="en" altLang="ja-JP" sz="1400" strike="sngStrike" dirty="0">
                <a:solidFill>
                  <a:srgbClr val="FF0000"/>
                </a:solidFill>
              </a:rPr>
              <a:t>{</a:t>
            </a:r>
          </a:p>
          <a:p>
            <a:r>
              <a:rPr lang="en" altLang="ja-JP" sz="1400" dirty="0"/>
              <a:t>         </a:t>
            </a:r>
            <a:r>
              <a:rPr lang="en" altLang="ja-JP" sz="1400" strike="sngStrike" dirty="0">
                <a:solidFill>
                  <a:srgbClr val="FF0000"/>
                </a:solidFill>
              </a:rPr>
              <a:t>return false;</a:t>
            </a:r>
          </a:p>
          <a:p>
            <a:r>
              <a:rPr lang="en" altLang="ja-JP" sz="1400" dirty="0"/>
              <a:t>       </a:t>
            </a:r>
            <a:r>
              <a:rPr lang="en" altLang="ja-JP" sz="1400" strike="sngStrike" dirty="0">
                <a:solidFill>
                  <a:srgbClr val="FF0000"/>
                </a:solidFill>
              </a:rPr>
              <a:t>}</a:t>
            </a:r>
          </a:p>
          <a:p>
            <a:r>
              <a:rPr lang="en" altLang="ja-JP" sz="1400" dirty="0">
                <a:solidFill>
                  <a:srgbClr val="FF0000"/>
                </a:solidFill>
              </a:rPr>
              <a:t>     </a:t>
            </a:r>
            <a:r>
              <a:rPr lang="en" altLang="ja-JP" sz="1400" strike="sngStrike" dirty="0">
                <a:solidFill>
                  <a:srgbClr val="FF0000"/>
                </a:solidFill>
              </a:rPr>
              <a:t>}</a:t>
            </a:r>
          </a:p>
          <a:p>
            <a:r>
              <a:rPr lang="en" altLang="ja-JP" sz="1400" dirty="0"/>
              <a:t>   }</a:t>
            </a:r>
          </a:p>
          <a:p>
            <a:r>
              <a:rPr lang="en" altLang="ja-JP" sz="1400" dirty="0"/>
              <a:t>   return </a:t>
            </a:r>
            <a:r>
              <a:rPr lang="en" altLang="ja-JP" sz="1400" dirty="0" err="1"/>
              <a:t>dir.delete</a:t>
            </a:r>
            <a:r>
              <a:rPr lang="en" altLang="ja-JP" sz="1400" dirty="0"/>
              <a:t>(); </a:t>
            </a:r>
          </a:p>
          <a:p>
            <a:r>
              <a:rPr lang="en" altLang="ja-JP" sz="1400" dirty="0"/>
              <a:t> } </a:t>
            </a:r>
            <a:endParaRPr lang="ja-JP" altLang="en-US" sz="1400" dirty="0"/>
          </a:p>
        </p:txBody>
      </p:sp>
      <p:sp>
        <p:nvSpPr>
          <p:cNvPr id="14" name="Rectangle 7">
            <a:extLst>
              <a:ext uri="{FF2B5EF4-FFF2-40B4-BE49-F238E27FC236}">
                <a16:creationId xmlns:a16="http://schemas.microsoft.com/office/drawing/2014/main" id="{41D9319B-5588-4A58-9558-1491BABC9D95}"/>
              </a:ext>
            </a:extLst>
          </p:cNvPr>
          <p:cNvSpPr>
            <a:spLocks noChangeArrowheads="1"/>
          </p:cNvSpPr>
          <p:nvPr/>
        </p:nvSpPr>
        <p:spPr bwMode="auto">
          <a:xfrm>
            <a:off x="4742330" y="1826703"/>
            <a:ext cx="4327741" cy="2492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 altLang="ja-JP" sz="1600" dirty="0"/>
              <a:t> public static </a:t>
            </a:r>
            <a:r>
              <a:rPr lang="en" altLang="ja-JP" sz="1600" dirty="0" err="1"/>
              <a:t>boolean</a:t>
            </a:r>
            <a:r>
              <a:rPr lang="en" altLang="ja-JP" sz="1600" dirty="0"/>
              <a:t> </a:t>
            </a:r>
            <a:r>
              <a:rPr lang="en" altLang="ja-JP" sz="1600" dirty="0" err="1"/>
              <a:t>deleteDir</a:t>
            </a:r>
            <a:r>
              <a:rPr lang="en" altLang="ja-JP" sz="1600" dirty="0"/>
              <a:t>(File </a:t>
            </a:r>
            <a:r>
              <a:rPr lang="en" altLang="ja-JP" sz="1600" dirty="0" err="1"/>
              <a:t>dir</a:t>
            </a:r>
            <a:r>
              <a:rPr lang="en" altLang="ja-JP" sz="1600" dirty="0"/>
              <a:t>) </a:t>
            </a:r>
          </a:p>
          <a:p>
            <a:r>
              <a:rPr lang="en" altLang="ja-JP" sz="1600" dirty="0"/>
              <a:t> { </a:t>
            </a:r>
          </a:p>
          <a:p>
            <a:r>
              <a:rPr lang="en" altLang="ja-JP" sz="1600" dirty="0"/>
              <a:t>   if (</a:t>
            </a:r>
            <a:r>
              <a:rPr lang="en" altLang="ja-JP" sz="1600" dirty="0" err="1"/>
              <a:t>dir.isDirectory</a:t>
            </a:r>
            <a:r>
              <a:rPr lang="en" altLang="ja-JP" sz="1600" dirty="0"/>
              <a:t>()) </a:t>
            </a:r>
          </a:p>
          <a:p>
            <a:r>
              <a:rPr lang="en" altLang="ja-JP" sz="1600" dirty="0"/>
              <a:t>   { </a:t>
            </a:r>
          </a:p>
          <a:p>
            <a:r>
              <a:rPr lang="en" altLang="ja-JP" sz="1600" dirty="0"/>
              <a:t>     String[] children = </a:t>
            </a:r>
            <a:r>
              <a:rPr lang="en" altLang="ja-JP" sz="1600" dirty="0" err="1"/>
              <a:t>dir.list</a:t>
            </a:r>
            <a:r>
              <a:rPr lang="en" altLang="ja-JP" sz="1600" dirty="0"/>
              <a:t>(); </a:t>
            </a:r>
          </a:p>
          <a:p>
            <a:r>
              <a:rPr lang="en" altLang="ja-JP" sz="1600" dirty="0"/>
              <a:t>     for (int </a:t>
            </a:r>
            <a:r>
              <a:rPr lang="en" altLang="ja-JP" sz="1600" dirty="0" err="1"/>
              <a:t>i</a:t>
            </a:r>
            <a:r>
              <a:rPr lang="en" altLang="ja-JP" sz="1600" dirty="0"/>
              <a:t>=0; </a:t>
            </a:r>
            <a:r>
              <a:rPr lang="en" altLang="ja-JP" sz="1600" dirty="0" err="1"/>
              <a:t>i</a:t>
            </a:r>
            <a:r>
              <a:rPr lang="en" altLang="ja-JP" sz="1600" dirty="0"/>
              <a:t>&lt;</a:t>
            </a:r>
            <a:r>
              <a:rPr lang="en" altLang="ja-JP" sz="1600" dirty="0" err="1"/>
              <a:t>children.length</a:t>
            </a:r>
            <a:r>
              <a:rPr lang="en" altLang="ja-JP" sz="1600" dirty="0"/>
              <a:t>; </a:t>
            </a:r>
            <a:r>
              <a:rPr lang="en" altLang="ja-JP" sz="1600" dirty="0" err="1"/>
              <a:t>i</a:t>
            </a:r>
            <a:r>
              <a:rPr lang="en" altLang="ja-JP" sz="1600" dirty="0"/>
              <a:t>++) </a:t>
            </a:r>
          </a:p>
          <a:p>
            <a:r>
              <a:rPr lang="en" altLang="ja-JP" dirty="0"/>
              <a:t>       </a:t>
            </a:r>
            <a:r>
              <a:rPr lang="en" altLang="ja-JP" dirty="0">
                <a:solidFill>
                  <a:srgbClr val="00B050"/>
                </a:solidFill>
              </a:rPr>
              <a:t>return</a:t>
            </a:r>
            <a:r>
              <a:rPr lang="en" altLang="ja-JP" sz="1600" dirty="0"/>
              <a:t> </a:t>
            </a:r>
            <a:r>
              <a:rPr lang="en" altLang="ja-JP" sz="1600" dirty="0" err="1"/>
              <a:t>deleteDir</a:t>
            </a:r>
            <a:r>
              <a:rPr lang="en" altLang="ja-JP" sz="1600" dirty="0"/>
              <a:t>(new File(</a:t>
            </a:r>
            <a:r>
              <a:rPr lang="en" altLang="ja-JP" sz="1600" dirty="0" err="1"/>
              <a:t>dir</a:t>
            </a:r>
            <a:r>
              <a:rPr lang="en" altLang="ja-JP" sz="1600" dirty="0"/>
              <a:t>, children[</a:t>
            </a:r>
            <a:r>
              <a:rPr lang="en" altLang="ja-JP" sz="1600" dirty="0" err="1"/>
              <a:t>i</a:t>
            </a:r>
            <a:r>
              <a:rPr lang="en" altLang="ja-JP" sz="1600" dirty="0"/>
              <a:t>])); </a:t>
            </a:r>
          </a:p>
          <a:p>
            <a:r>
              <a:rPr lang="en" altLang="ja-JP" sz="1600" dirty="0"/>
              <a:t>   } </a:t>
            </a:r>
          </a:p>
          <a:p>
            <a:r>
              <a:rPr lang="en" altLang="ja-JP" sz="1600" dirty="0"/>
              <a:t>   return </a:t>
            </a:r>
            <a:r>
              <a:rPr lang="en" altLang="ja-JP" sz="1600" dirty="0" err="1"/>
              <a:t>dir.delete</a:t>
            </a:r>
            <a:r>
              <a:rPr lang="en" altLang="ja-JP" sz="1600" dirty="0"/>
              <a:t>(); </a:t>
            </a:r>
          </a:p>
          <a:p>
            <a:r>
              <a:rPr lang="en" altLang="ja-JP" sz="1600" dirty="0"/>
              <a:t> } </a:t>
            </a:r>
            <a:endParaRPr lang="en-US" altLang="ja-JP" sz="1600" dirty="0"/>
          </a:p>
        </p:txBody>
      </p:sp>
      <p:sp>
        <p:nvSpPr>
          <p:cNvPr id="5" name="正方形/長方形 4">
            <a:extLst>
              <a:ext uri="{FF2B5EF4-FFF2-40B4-BE49-F238E27FC236}">
                <a16:creationId xmlns:a16="http://schemas.microsoft.com/office/drawing/2014/main" id="{C5CD5B07-0E3A-4963-81E0-EF34B15850C0}"/>
              </a:ext>
            </a:extLst>
          </p:cNvPr>
          <p:cNvSpPr/>
          <p:nvPr/>
        </p:nvSpPr>
        <p:spPr>
          <a:xfrm>
            <a:off x="244319" y="5682867"/>
            <a:ext cx="8644250" cy="923330"/>
          </a:xfrm>
          <a:prstGeom prst="rect">
            <a:avLst/>
          </a:prstGeom>
        </p:spPr>
        <p:txBody>
          <a:bodyPr wrap="square">
            <a:spAutoFit/>
          </a:bodyPr>
          <a:lstStyle/>
          <a:p>
            <a:r>
              <a:rPr lang="ja-JP" altLang="en-US" dirty="0"/>
              <a:t>完全性保守は是正保守に比べて即座に進化する必要性は低いがパフォーマンス向上や</a:t>
            </a:r>
            <a:br>
              <a:rPr lang="en-US" altLang="ja-JP" dirty="0"/>
            </a:br>
            <a:r>
              <a:rPr lang="ja-JP" altLang="en-US" dirty="0"/>
              <a:t>リファクタリングの目的で変更されているため</a:t>
            </a:r>
            <a:r>
              <a:rPr lang="en-US" altLang="ja-JP" dirty="0"/>
              <a:t>OSS</a:t>
            </a:r>
            <a:r>
              <a:rPr lang="ja-JP" altLang="en-US" dirty="0"/>
              <a:t>開発者に変更を通知することは</a:t>
            </a:r>
            <a:br>
              <a:rPr lang="en-US" altLang="ja-JP" dirty="0"/>
            </a:br>
            <a:r>
              <a:rPr lang="ja-JP" altLang="en-US" dirty="0"/>
              <a:t>有益である</a:t>
            </a:r>
            <a:endParaRPr lang="en-US" altLang="ja-JP" dirty="0"/>
          </a:p>
        </p:txBody>
      </p:sp>
    </p:spTree>
    <p:extLst>
      <p:ext uri="{BB962C8B-B14F-4D97-AF65-F5344CB8AC3E}">
        <p14:creationId xmlns:p14="http://schemas.microsoft.com/office/powerpoint/2010/main" val="118802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まとめ</a:t>
            </a:r>
            <a:endParaRPr kumimoji="1" lang="ja-JP" altLang="en-US" sz="3600" dirty="0"/>
          </a:p>
        </p:txBody>
      </p:sp>
      <p:sp>
        <p:nvSpPr>
          <p:cNvPr id="3" name="コンテンツ プレースホルダー 2"/>
          <p:cNvSpPr>
            <a:spLocks noGrp="1"/>
          </p:cNvSpPr>
          <p:nvPr>
            <p:ph idx="1"/>
          </p:nvPr>
        </p:nvSpPr>
        <p:spPr>
          <a:xfrm>
            <a:off x="53993" y="1600202"/>
            <a:ext cx="9090007" cy="1828798"/>
          </a:xfrm>
        </p:spPr>
        <p:txBody>
          <a:bodyPr/>
          <a:lstStyle/>
          <a:p>
            <a:r>
              <a:rPr lang="en-US" altLang="ja-JP" sz="2200" dirty="0"/>
              <a:t>OSS</a:t>
            </a:r>
            <a:r>
              <a:rPr lang="ja-JP" altLang="en-US" sz="2200" dirty="0"/>
              <a:t>が再利用した</a:t>
            </a:r>
            <a:r>
              <a:rPr lang="en-US" altLang="ja-JP" sz="2200" dirty="0"/>
              <a:t>SO</a:t>
            </a:r>
            <a:r>
              <a:rPr lang="ja-JP" altLang="en-US" sz="2200" dirty="0"/>
              <a:t>のコード片の進化に追従する必要性を</a:t>
            </a:r>
            <a:br>
              <a:rPr lang="en-US" altLang="ja-JP" sz="2200" dirty="0"/>
            </a:br>
            <a:r>
              <a:rPr lang="ja-JP" altLang="en-US" sz="2200" dirty="0"/>
              <a:t>調査するために実際の事例に基づいて詳細な分析を行った</a:t>
            </a:r>
            <a:endParaRPr lang="en-US" altLang="ja-JP" sz="2200" dirty="0"/>
          </a:p>
          <a:p>
            <a:r>
              <a:rPr lang="en-US" altLang="ja-JP" sz="2200" dirty="0"/>
              <a:t>OSS</a:t>
            </a:r>
            <a:r>
              <a:rPr lang="ja-JP" altLang="en-US" sz="2200" dirty="0" err="1"/>
              <a:t>での</a:t>
            </a:r>
            <a:r>
              <a:rPr lang="en-US" altLang="ja-JP" sz="2200" dirty="0"/>
              <a:t>SO</a:t>
            </a:r>
            <a:r>
              <a:rPr lang="ja-JP" altLang="en-US" sz="2200" dirty="0"/>
              <a:t>のコード片の利用状況を調査した</a:t>
            </a:r>
            <a:endParaRPr lang="en-US" altLang="ja-JP" sz="2200" dirty="0"/>
          </a:p>
          <a:p>
            <a:pPr lvl="1"/>
            <a:r>
              <a:rPr lang="ja-JP" altLang="en-US" sz="2200" dirty="0"/>
              <a:t>最新バージョン</a:t>
            </a:r>
            <a:r>
              <a:rPr lang="en-US" altLang="ja-JP" sz="2200" dirty="0"/>
              <a:t>: 72.4% </a:t>
            </a:r>
            <a:r>
              <a:rPr lang="ja-JP" altLang="en-US" sz="2200" dirty="0"/>
              <a:t>旧バージョン</a:t>
            </a:r>
            <a:r>
              <a:rPr lang="en-US" altLang="ja-JP" sz="2200" dirty="0"/>
              <a:t>: 27.6%</a:t>
            </a:r>
          </a:p>
          <a:p>
            <a:r>
              <a:rPr lang="ja-JP" altLang="en-US" sz="2200" dirty="0"/>
              <a:t>再利用されている旧バージョンのコード片が再利用後どのように</a:t>
            </a:r>
            <a:br>
              <a:rPr lang="en-US" altLang="ja-JP" sz="2200" dirty="0"/>
            </a:br>
            <a:r>
              <a:rPr lang="ja-JP" altLang="en-US" sz="2200" dirty="0"/>
              <a:t>変更されているか</a:t>
            </a:r>
            <a:r>
              <a:rPr lang="en-US" altLang="ja-JP" sz="2200" dirty="0"/>
              <a:t>5</a:t>
            </a:r>
            <a:r>
              <a:rPr lang="ja-JP" altLang="en-US" sz="2200" dirty="0" err="1"/>
              <a:t>つの</a:t>
            </a:r>
            <a:r>
              <a:rPr lang="ja-JP" altLang="en-US" sz="2200" dirty="0"/>
              <a:t>進化パターンに分類した</a:t>
            </a:r>
            <a:endParaRPr lang="en-US" altLang="ja-JP" sz="2200" dirty="0"/>
          </a:p>
          <a:p>
            <a:pPr lvl="1"/>
            <a:r>
              <a:rPr lang="ja-JP" altLang="en-US" sz="2200" dirty="0"/>
              <a:t>是正保守，完全性保守，非機能追加の順で多い</a:t>
            </a:r>
            <a:endParaRPr lang="en-US" altLang="ja-JP" sz="2200" dirty="0"/>
          </a:p>
          <a:p>
            <a:r>
              <a:rPr lang="en-US" altLang="ja-JP" sz="2200" dirty="0"/>
              <a:t>OSS</a:t>
            </a:r>
            <a:r>
              <a:rPr lang="ja-JP" altLang="en-US" sz="2200" dirty="0"/>
              <a:t>が</a:t>
            </a:r>
            <a:r>
              <a:rPr lang="en-US" altLang="ja-JP" sz="2200" dirty="0"/>
              <a:t>SO</a:t>
            </a:r>
            <a:r>
              <a:rPr lang="ja-JP" altLang="en-US" sz="2200" dirty="0"/>
              <a:t>のコード片の進化に追従している事例はなかったが，</a:t>
            </a:r>
            <a:br>
              <a:rPr lang="en-US" altLang="ja-JP" sz="2200" dirty="0"/>
            </a:br>
            <a:r>
              <a:rPr lang="ja-JP" altLang="en-US" sz="2200" dirty="0"/>
              <a:t>是正保守や完全性保守が多いため変更内容を把握して進化に追従する必要がある</a:t>
            </a:r>
            <a:endParaRPr lang="en-US" altLang="ja-JP" sz="2200" dirty="0"/>
          </a:p>
          <a:p>
            <a:endParaRPr lang="en-US" altLang="ja-JP" sz="2400" dirty="0"/>
          </a:p>
          <a:p>
            <a:endParaRPr lang="en-US" altLang="ja-JP" sz="2400" dirty="0"/>
          </a:p>
          <a:p>
            <a:endParaRPr lang="en-US" altLang="ja-JP" sz="2400" dirty="0"/>
          </a:p>
          <a:p>
            <a:endParaRPr lang="en-US" altLang="ja-JP" sz="24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18</a:t>
            </a:fld>
            <a:endParaRPr kumimoji="1" lang="ja-JP" altLang="en-US"/>
          </a:p>
        </p:txBody>
      </p:sp>
    </p:spTree>
    <p:extLst>
      <p:ext uri="{BB962C8B-B14F-4D97-AF65-F5344CB8AC3E}">
        <p14:creationId xmlns:p14="http://schemas.microsoft.com/office/powerpoint/2010/main" val="288149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a:t>Stack Overflow</a:t>
            </a:r>
            <a:endParaRPr kumimoji="1" lang="ja-JP" altLang="en-US" sz="3600" dirty="0"/>
          </a:p>
        </p:txBody>
      </p:sp>
      <p:sp>
        <p:nvSpPr>
          <p:cNvPr id="3" name="コンテンツ プレースホルダー 2"/>
          <p:cNvSpPr>
            <a:spLocks noGrp="1"/>
          </p:cNvSpPr>
          <p:nvPr>
            <p:ph idx="1"/>
          </p:nvPr>
        </p:nvSpPr>
        <p:spPr>
          <a:xfrm>
            <a:off x="457200" y="1600203"/>
            <a:ext cx="8229600" cy="1828798"/>
          </a:xfrm>
        </p:spPr>
        <p:txBody>
          <a:bodyPr/>
          <a:lstStyle/>
          <a:p>
            <a:r>
              <a:rPr lang="ja-JP" altLang="en-US" sz="2200" dirty="0"/>
              <a:t>プログラミングに特化した</a:t>
            </a:r>
            <a:r>
              <a:rPr lang="en-US" altLang="ja-JP" sz="2200" dirty="0"/>
              <a:t>Q&amp;A</a:t>
            </a:r>
            <a:r>
              <a:rPr lang="ja-JP" altLang="en-US" sz="2200" dirty="0"/>
              <a:t>サイト</a:t>
            </a:r>
            <a:r>
              <a:rPr lang="en-US" altLang="ja-JP" sz="2200" dirty="0"/>
              <a:t>[1]</a:t>
            </a:r>
          </a:p>
          <a:p>
            <a:pPr lvl="1"/>
            <a:r>
              <a:rPr lang="ja-JP" altLang="en-US" sz="1800" dirty="0"/>
              <a:t>ユーザ数</a:t>
            </a:r>
            <a:r>
              <a:rPr lang="en-US" altLang="ja-JP" sz="1800" dirty="0"/>
              <a:t>:</a:t>
            </a:r>
            <a:r>
              <a:rPr lang="ja-JP" altLang="en-US" sz="1800" dirty="0"/>
              <a:t> 約</a:t>
            </a:r>
            <a:r>
              <a:rPr lang="en-US" altLang="ja-JP" sz="1800" dirty="0"/>
              <a:t>1,700</a:t>
            </a:r>
            <a:r>
              <a:rPr lang="ja-JP" altLang="en-US" sz="1800" dirty="0"/>
              <a:t>万人</a:t>
            </a:r>
            <a:endParaRPr lang="en-US" altLang="ja-JP" sz="1800" dirty="0"/>
          </a:p>
          <a:p>
            <a:pPr lvl="1"/>
            <a:r>
              <a:rPr lang="ja-JP" altLang="en-US" sz="1800" dirty="0"/>
              <a:t>質問，回答の合計</a:t>
            </a:r>
            <a:r>
              <a:rPr lang="en-US" altLang="ja-JP" sz="1800" dirty="0"/>
              <a:t>: </a:t>
            </a:r>
            <a:r>
              <a:rPr lang="ja-JP" altLang="en-US" sz="1800" dirty="0"/>
              <a:t>約</a:t>
            </a:r>
            <a:r>
              <a:rPr lang="en-US" altLang="ja-JP" sz="1800" dirty="0"/>
              <a:t>5,500</a:t>
            </a:r>
            <a:r>
              <a:rPr lang="ja-JP" altLang="en-US" sz="1800" dirty="0"/>
              <a:t>万件</a:t>
            </a:r>
            <a:r>
              <a:rPr lang="en-US" altLang="ja-JP" sz="1800" dirty="0"/>
              <a:t>[2]</a:t>
            </a:r>
          </a:p>
          <a:p>
            <a:r>
              <a:rPr lang="ja-JP" altLang="en-US" sz="2200" dirty="0"/>
              <a:t>投稿は質問，回答ともに変更が可能</a:t>
            </a:r>
            <a:endParaRPr lang="en-US" altLang="ja-JP" sz="2200" dirty="0"/>
          </a:p>
          <a:p>
            <a:r>
              <a:rPr lang="ja-JP" altLang="en-US" sz="2200" b="1" dirty="0"/>
              <a:t>開発者に広く普及している</a:t>
            </a:r>
            <a:endParaRPr lang="en-US" altLang="ja-JP" sz="2200" b="1" dirty="0"/>
          </a:p>
          <a:p>
            <a:r>
              <a:rPr lang="en-US" altLang="ja-JP" sz="2200" dirty="0"/>
              <a:t>GitHub</a:t>
            </a:r>
            <a:r>
              <a:rPr lang="ja-JP" altLang="en-US" sz="2200" dirty="0"/>
              <a:t>プロジェクトにコメントとして残されている</a:t>
            </a:r>
            <a:r>
              <a:rPr lang="en-US" altLang="ja-JP" sz="2200" dirty="0"/>
              <a:t>URL</a:t>
            </a:r>
            <a:r>
              <a:rPr lang="ja-JP" altLang="en-US" sz="2200" dirty="0"/>
              <a:t>中のドメインとして</a:t>
            </a:r>
            <a:r>
              <a:rPr lang="en-US" altLang="ja-JP" sz="2200" b="1" dirty="0">
                <a:solidFill>
                  <a:srgbClr val="FF0000"/>
                </a:solidFill>
              </a:rPr>
              <a:t>2</a:t>
            </a:r>
            <a:r>
              <a:rPr lang="ja-JP" altLang="en-US" sz="2200" b="1" dirty="0">
                <a:solidFill>
                  <a:srgbClr val="FF0000"/>
                </a:solidFill>
              </a:rPr>
              <a:t>番目</a:t>
            </a:r>
            <a:r>
              <a:rPr lang="ja-JP" altLang="en-US" sz="2200" dirty="0"/>
              <a:t>に多い</a:t>
            </a:r>
            <a:r>
              <a:rPr lang="en-US" altLang="ja-JP" sz="2200" dirty="0"/>
              <a:t>[3]</a:t>
            </a:r>
            <a:r>
              <a:rPr lang="ja-JP" altLang="en-US" sz="2200" b="1" dirty="0"/>
              <a:t> </a:t>
            </a:r>
            <a:endParaRPr lang="en-US" altLang="ja-JP" sz="2200" b="1" dirty="0"/>
          </a:p>
          <a:p>
            <a:pPr marL="0" indent="0">
              <a:buNone/>
            </a:pPr>
            <a:r>
              <a:rPr lang="ja-JP" altLang="en-US" sz="2200" b="1" dirty="0"/>
              <a:t>→</a:t>
            </a:r>
            <a:r>
              <a:rPr lang="en-US" altLang="ja-JP" sz="2200" b="1" dirty="0"/>
              <a:t>OSS</a:t>
            </a:r>
            <a:r>
              <a:rPr lang="ja-JP" altLang="en-US" sz="2200" b="1" dirty="0"/>
              <a:t>で多く再利用されている</a:t>
            </a:r>
            <a:endParaRPr lang="en-US" altLang="ja-JP" sz="2200" b="1"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2</a:t>
            </a:fld>
            <a:endParaRPr kumimoji="1" lang="ja-JP" altLang="en-US"/>
          </a:p>
        </p:txBody>
      </p:sp>
      <p:sp>
        <p:nvSpPr>
          <p:cNvPr id="5" name="コンテンツ プレースホルダー 2">
            <a:extLst>
              <a:ext uri="{FF2B5EF4-FFF2-40B4-BE49-F238E27FC236}">
                <a16:creationId xmlns:a16="http://schemas.microsoft.com/office/drawing/2014/main" id="{11405744-B63B-4FE9-9105-2A35A30B5C41}"/>
              </a:ext>
            </a:extLst>
          </p:cNvPr>
          <p:cNvSpPr txBox="1">
            <a:spLocks/>
          </p:cNvSpPr>
          <p:nvPr/>
        </p:nvSpPr>
        <p:spPr bwMode="auto">
          <a:xfrm>
            <a:off x="187534" y="5257797"/>
            <a:ext cx="8874486" cy="5678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kern="0" dirty="0"/>
              <a:t>[1] </a:t>
            </a:r>
            <a:r>
              <a:rPr lang="en-US" altLang="ja-JP" sz="1000" kern="0" dirty="0" err="1"/>
              <a:t>StackExchangeInc</a:t>
            </a:r>
            <a:r>
              <a:rPr lang="en-US" altLang="ja-JP" sz="1000" kern="0" dirty="0"/>
              <a:t>: Stack Overflow, </a:t>
            </a:r>
            <a:r>
              <a:rPr lang="en-US" altLang="ja-JP" sz="1000" kern="0" dirty="0">
                <a:hlinkClick r:id="rId3">
                  <a:extLst>
                    <a:ext uri="{A12FA001-AC4F-418D-AE19-62706E023703}">
                      <ahyp:hlinkClr xmlns:ahyp="http://schemas.microsoft.com/office/drawing/2018/hyperlinkcolor" val="tx"/>
                    </a:ext>
                  </a:extLst>
                </a:hlinkClick>
              </a:rPr>
              <a:t>https://stackoverflow.com/</a:t>
            </a:r>
            <a:r>
              <a:rPr lang="en-US" altLang="ja-JP" sz="1000" kern="0" dirty="0"/>
              <a:t>.</a:t>
            </a:r>
          </a:p>
          <a:p>
            <a:pPr marL="0" indent="0">
              <a:buNone/>
            </a:pPr>
            <a:r>
              <a:rPr lang="en-US" altLang="ja-JP" sz="1000" kern="0" dirty="0"/>
              <a:t>[2] </a:t>
            </a:r>
            <a:r>
              <a:rPr lang="en-US" altLang="ja-JP" sz="1000" kern="0" dirty="0" err="1"/>
              <a:t>StackExchangeInc</a:t>
            </a:r>
            <a:r>
              <a:rPr lang="en-US" altLang="ja-JP" sz="1000" kern="0" dirty="0"/>
              <a:t>: All Sites - Stack </a:t>
            </a:r>
            <a:r>
              <a:rPr lang="en-US" altLang="ja-JP" sz="1000" kern="0" dirty="0" err="1"/>
              <a:t>Exchange,https</a:t>
            </a:r>
            <a:r>
              <a:rPr lang="en-US" altLang="ja-JP" sz="1000" kern="0" dirty="0"/>
              <a:t>://stackexchange.com/</a:t>
            </a:r>
            <a:r>
              <a:rPr lang="en-US" altLang="ja-JP" sz="1000" kern="0" dirty="0" err="1"/>
              <a:t>sites?view</a:t>
            </a:r>
            <a:r>
              <a:rPr lang="en-US" altLang="ja-JP" sz="1000" kern="0" dirty="0"/>
              <a:t>=list#.</a:t>
            </a:r>
          </a:p>
          <a:p>
            <a:pPr marL="0" indent="0">
              <a:buNone/>
            </a:pPr>
            <a:r>
              <a:rPr lang="en-US" altLang="ja-JP" sz="1000" kern="0" dirty="0"/>
              <a:t>[3] </a:t>
            </a:r>
            <a:r>
              <a:rPr lang="en-US" altLang="ja-JP" sz="1000" kern="0" dirty="0" err="1"/>
              <a:t>Hata</a:t>
            </a:r>
            <a:r>
              <a:rPr lang="en-US" altLang="ja-JP" sz="1000" kern="0" dirty="0"/>
              <a:t>, H., </a:t>
            </a:r>
            <a:r>
              <a:rPr lang="en-US" altLang="ja-JP" sz="1000" kern="0" dirty="0" err="1"/>
              <a:t>Treude</a:t>
            </a:r>
            <a:r>
              <a:rPr lang="en-US" altLang="ja-JP" sz="1000" kern="0" dirty="0"/>
              <a:t>, C., Kula, R. G. and </a:t>
            </a:r>
            <a:r>
              <a:rPr lang="en-US" altLang="ja-JP" sz="1000" kern="0" dirty="0" err="1"/>
              <a:t>Ishio</a:t>
            </a:r>
            <a:r>
              <a:rPr lang="en-US" altLang="ja-JP" sz="1000" kern="0" dirty="0"/>
              <a:t>, T.: 9.6 Million Links in Source Code Comments: Purpose, Evolution, and Decay, Proceedings of the 41st International Conference on Software Engineering (ICSE), pp. 1211– 1221 (2019).</a:t>
            </a:r>
            <a:endParaRPr lang="en-US" altLang="ja-JP" sz="1000" b="1" kern="0" dirty="0"/>
          </a:p>
          <a:p>
            <a:pPr marL="0" indent="0">
              <a:buNone/>
            </a:pPr>
            <a:endParaRPr lang="en-US" altLang="ja-JP" sz="1400" kern="0" dirty="0"/>
          </a:p>
          <a:p>
            <a:pPr marL="0" indent="0">
              <a:buFontTx/>
              <a:buNone/>
            </a:pPr>
            <a:endParaRPr lang="en-US" altLang="ja-JP" sz="2400" b="1" kern="0" dirty="0"/>
          </a:p>
        </p:txBody>
      </p:sp>
    </p:spTree>
    <p:extLst>
      <p:ext uri="{BB962C8B-B14F-4D97-AF65-F5344CB8AC3E}">
        <p14:creationId xmlns:p14="http://schemas.microsoft.com/office/powerpoint/2010/main" val="40008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t>Stack Overflow</a:t>
            </a:r>
            <a:r>
              <a:rPr lang="ja-JP" altLang="en-US" sz="3600" dirty="0"/>
              <a:t>のコード片の変更</a:t>
            </a:r>
            <a:endParaRPr kumimoji="1" lang="ja-JP" altLang="en-US" sz="3600" dirty="0"/>
          </a:p>
        </p:txBody>
      </p:sp>
      <p:sp>
        <p:nvSpPr>
          <p:cNvPr id="4" name="スライド番号プレースホルダー 3">
            <a:extLst>
              <a:ext uri="{FF2B5EF4-FFF2-40B4-BE49-F238E27FC236}">
                <a16:creationId xmlns:a16="http://schemas.microsoft.com/office/drawing/2014/main" id="{2DE1083A-430B-3344-9666-E4200B1AC699}"/>
              </a:ext>
            </a:extLst>
          </p:cNvPr>
          <p:cNvSpPr>
            <a:spLocks noGrp="1"/>
          </p:cNvSpPr>
          <p:nvPr>
            <p:ph type="sldNum" sz="quarter" idx="12"/>
          </p:nvPr>
        </p:nvSpPr>
        <p:spPr/>
        <p:txBody>
          <a:bodyPr/>
          <a:lstStyle/>
          <a:p>
            <a:fld id="{5562A26C-942E-4EAB-BE94-093B57D20BD1}"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34CE4CDD-1705-954E-9C34-88A02848B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821" y="2801997"/>
            <a:ext cx="4239245" cy="3376390"/>
          </a:xfrm>
          <a:prstGeom prst="rect">
            <a:avLst/>
          </a:prstGeom>
        </p:spPr>
      </p:pic>
      <p:sp>
        <p:nvSpPr>
          <p:cNvPr id="11" name="コンテンツ プレースホルダー 2">
            <a:extLst>
              <a:ext uri="{FF2B5EF4-FFF2-40B4-BE49-F238E27FC236}">
                <a16:creationId xmlns:a16="http://schemas.microsoft.com/office/drawing/2014/main" id="{21292F71-A5E8-FF4F-BA01-B17ACE4CCD7C}"/>
              </a:ext>
            </a:extLst>
          </p:cNvPr>
          <p:cNvSpPr>
            <a:spLocks noGrp="1"/>
          </p:cNvSpPr>
          <p:nvPr>
            <p:ph idx="1"/>
          </p:nvPr>
        </p:nvSpPr>
        <p:spPr>
          <a:xfrm>
            <a:off x="457200" y="1600202"/>
            <a:ext cx="8229600" cy="446037"/>
          </a:xfrm>
        </p:spPr>
        <p:txBody>
          <a:bodyPr/>
          <a:lstStyle/>
          <a:p>
            <a:r>
              <a:rPr kumimoji="1" lang="en-US" altLang="ja-JP" sz="2200" dirty="0"/>
              <a:t>Stack Overflow(SO)</a:t>
            </a:r>
            <a:r>
              <a:rPr lang="ja-JP" altLang="en-US" sz="2200" dirty="0"/>
              <a:t>の投稿は</a:t>
            </a:r>
            <a:r>
              <a:rPr kumimoji="1" lang="ja-JP" altLang="en-US" sz="2200" dirty="0"/>
              <a:t>変更が繰り返されている</a:t>
            </a:r>
            <a:endParaRPr kumimoji="1" lang="en-US" altLang="ja-JP" sz="2200" dirty="0"/>
          </a:p>
          <a:p>
            <a:r>
              <a:rPr lang="en-US" altLang="ja-JP" sz="2200" dirty="0">
                <a:solidFill>
                  <a:schemeClr val="tx2"/>
                </a:solidFill>
              </a:rPr>
              <a:t>GitHub</a:t>
            </a:r>
            <a:r>
              <a:rPr lang="ja-JP" altLang="en-US" sz="2200" dirty="0">
                <a:solidFill>
                  <a:schemeClr val="tx2"/>
                </a:solidFill>
              </a:rPr>
              <a:t>で参照されているコード片を含む</a:t>
            </a:r>
            <a:r>
              <a:rPr lang="en-US" altLang="ja-JP" sz="2200" dirty="0">
                <a:solidFill>
                  <a:schemeClr val="tx2"/>
                </a:solidFill>
              </a:rPr>
              <a:t>SO</a:t>
            </a:r>
            <a:r>
              <a:rPr lang="ja-JP" altLang="en-US" sz="2200" dirty="0">
                <a:solidFill>
                  <a:schemeClr val="tx2"/>
                </a:solidFill>
              </a:rPr>
              <a:t>の投稿は</a:t>
            </a:r>
            <a:r>
              <a:rPr lang="en-US" altLang="ja-JP" sz="2200" b="1" dirty="0">
                <a:solidFill>
                  <a:schemeClr val="tx2"/>
                </a:solidFill>
              </a:rPr>
              <a:t>79%</a:t>
            </a:r>
            <a:r>
              <a:rPr lang="ja-JP" altLang="en-US" sz="2200" dirty="0">
                <a:solidFill>
                  <a:schemeClr val="tx2"/>
                </a:solidFill>
              </a:rPr>
              <a:t>が</a:t>
            </a:r>
            <a:br>
              <a:rPr lang="en-US" altLang="ja-JP" sz="2200" dirty="0">
                <a:solidFill>
                  <a:schemeClr val="tx2"/>
                </a:solidFill>
              </a:rPr>
            </a:br>
            <a:r>
              <a:rPr lang="en-US" altLang="ja-JP" sz="2200" b="1" dirty="0">
                <a:solidFill>
                  <a:schemeClr val="tx2"/>
                </a:solidFill>
              </a:rPr>
              <a:t>1</a:t>
            </a:r>
            <a:r>
              <a:rPr lang="ja-JP" altLang="en-US" sz="2200" b="1" dirty="0">
                <a:solidFill>
                  <a:schemeClr val="tx2"/>
                </a:solidFill>
              </a:rPr>
              <a:t>回以上</a:t>
            </a:r>
            <a:r>
              <a:rPr lang="ja-JP" altLang="en-US" sz="2200" dirty="0">
                <a:solidFill>
                  <a:schemeClr val="tx2"/>
                </a:solidFill>
              </a:rPr>
              <a:t>変更されている</a:t>
            </a:r>
            <a:r>
              <a:rPr lang="en-US" altLang="ja-JP" sz="2200" dirty="0">
                <a:solidFill>
                  <a:schemeClr val="tx2"/>
                </a:solidFill>
              </a:rPr>
              <a:t>[4]</a:t>
            </a:r>
          </a:p>
          <a:p>
            <a:pPr marL="0" indent="0">
              <a:buNone/>
            </a:pPr>
            <a:endParaRPr lang="en-US" altLang="ja-JP" sz="2400" dirty="0"/>
          </a:p>
          <a:p>
            <a:endParaRPr kumimoji="1" lang="en-US" altLang="ja-JP" sz="2400" dirty="0"/>
          </a:p>
        </p:txBody>
      </p:sp>
      <p:sp>
        <p:nvSpPr>
          <p:cNvPr id="6" name="コンテンツ プレースホルダー 2">
            <a:extLst>
              <a:ext uri="{FF2B5EF4-FFF2-40B4-BE49-F238E27FC236}">
                <a16:creationId xmlns:a16="http://schemas.microsoft.com/office/drawing/2014/main" id="{ABF91F79-8F5D-4D4D-ADFE-8B75BD433CCB}"/>
              </a:ext>
            </a:extLst>
          </p:cNvPr>
          <p:cNvSpPr txBox="1">
            <a:spLocks/>
          </p:cNvSpPr>
          <p:nvPr/>
        </p:nvSpPr>
        <p:spPr bwMode="auto">
          <a:xfrm>
            <a:off x="448056" y="6169243"/>
            <a:ext cx="8686800" cy="5678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1000" kern="0" dirty="0"/>
              <a:t>[4] Manes, S. S. and </a:t>
            </a:r>
            <a:r>
              <a:rPr lang="en-US" altLang="ja-JP" sz="1000" kern="0" dirty="0" err="1"/>
              <a:t>Baysal</a:t>
            </a:r>
            <a:r>
              <a:rPr lang="en-US" altLang="ja-JP" sz="1000" kern="0" dirty="0"/>
              <a:t>, O.: How Often and What Stack Overflow Posts Do Developers Reference in Their GitHub Projects?, Proceedings of the 16th International Conference on Mining Software Repositories (MSR) , pp. 235–239 (2019).</a:t>
            </a:r>
            <a:endParaRPr lang="en-US" altLang="ja-JP" sz="1000" b="1" kern="0" dirty="0"/>
          </a:p>
        </p:txBody>
      </p:sp>
    </p:spTree>
    <p:extLst>
      <p:ext uri="{BB962C8B-B14F-4D97-AF65-F5344CB8AC3E}">
        <p14:creationId xmlns:p14="http://schemas.microsoft.com/office/powerpoint/2010/main" val="373212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コード片の再利用による問題</a:t>
            </a:r>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4</a:t>
            </a:fld>
            <a:endParaRPr kumimoji="1" lang="ja-JP" altLang="en-US"/>
          </a:p>
        </p:txBody>
      </p:sp>
      <p:sp>
        <p:nvSpPr>
          <p:cNvPr id="28" name="右矢印 27">
            <a:extLst>
              <a:ext uri="{FF2B5EF4-FFF2-40B4-BE49-F238E27FC236}">
                <a16:creationId xmlns:a16="http://schemas.microsoft.com/office/drawing/2014/main" id="{2725770D-82F1-4142-84B6-3B511AB639D4}"/>
              </a:ext>
            </a:extLst>
          </p:cNvPr>
          <p:cNvSpPr/>
          <p:nvPr/>
        </p:nvSpPr>
        <p:spPr>
          <a:xfrm>
            <a:off x="1272209" y="4991555"/>
            <a:ext cx="7052110" cy="259879"/>
          </a:xfrm>
          <a:prstGeom prst="rightArrow">
            <a:avLst>
              <a:gd name="adj1" fmla="val 50000"/>
              <a:gd name="adj2" fmla="val 102014"/>
            </a:avLst>
          </a:prstGeom>
          <a:noFill/>
          <a:ln>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AC3A105E-5FC4-A64B-BA10-E59DB70E4802}"/>
              </a:ext>
            </a:extLst>
          </p:cNvPr>
          <p:cNvSpPr txBox="1"/>
          <p:nvPr/>
        </p:nvSpPr>
        <p:spPr>
          <a:xfrm>
            <a:off x="486690" y="4936828"/>
            <a:ext cx="780864" cy="369332"/>
          </a:xfrm>
          <a:prstGeom prst="rect">
            <a:avLst/>
          </a:prstGeom>
          <a:noFill/>
        </p:spPr>
        <p:txBody>
          <a:bodyPr wrap="square" rtlCol="0">
            <a:spAutoFit/>
          </a:bodyPr>
          <a:lstStyle/>
          <a:p>
            <a:pPr algn="ctr"/>
            <a:r>
              <a:rPr kumimoji="1" lang="ja-JP" altLang="en-US"/>
              <a:t>過去</a:t>
            </a:r>
          </a:p>
        </p:txBody>
      </p:sp>
      <p:sp>
        <p:nvSpPr>
          <p:cNvPr id="39" name="テキスト ボックス 38">
            <a:extLst>
              <a:ext uri="{FF2B5EF4-FFF2-40B4-BE49-F238E27FC236}">
                <a16:creationId xmlns:a16="http://schemas.microsoft.com/office/drawing/2014/main" id="{9F07A198-8A89-F24A-A549-9A998A88802B}"/>
              </a:ext>
            </a:extLst>
          </p:cNvPr>
          <p:cNvSpPr txBox="1"/>
          <p:nvPr/>
        </p:nvSpPr>
        <p:spPr>
          <a:xfrm>
            <a:off x="8335777" y="4930033"/>
            <a:ext cx="780864" cy="369332"/>
          </a:xfrm>
          <a:prstGeom prst="rect">
            <a:avLst/>
          </a:prstGeom>
          <a:noFill/>
        </p:spPr>
        <p:txBody>
          <a:bodyPr wrap="square" rtlCol="0">
            <a:spAutoFit/>
          </a:bodyPr>
          <a:lstStyle/>
          <a:p>
            <a:pPr algn="ctr"/>
            <a:r>
              <a:rPr kumimoji="1" lang="ja-JP" altLang="en-US"/>
              <a:t>現在</a:t>
            </a:r>
          </a:p>
        </p:txBody>
      </p:sp>
      <p:grpSp>
        <p:nvGrpSpPr>
          <p:cNvPr id="6" name="グループ化 5">
            <a:extLst>
              <a:ext uri="{FF2B5EF4-FFF2-40B4-BE49-F238E27FC236}">
                <a16:creationId xmlns:a16="http://schemas.microsoft.com/office/drawing/2014/main" id="{22D73A53-51A2-4C10-B69A-DEE089489E88}"/>
              </a:ext>
            </a:extLst>
          </p:cNvPr>
          <p:cNvGrpSpPr/>
          <p:nvPr/>
        </p:nvGrpSpPr>
        <p:grpSpPr>
          <a:xfrm>
            <a:off x="4416378" y="3693751"/>
            <a:ext cx="1783621" cy="1808283"/>
            <a:chOff x="4416378" y="4160095"/>
            <a:chExt cx="1783621" cy="1808283"/>
          </a:xfrm>
        </p:grpSpPr>
        <p:pic>
          <p:nvPicPr>
            <p:cNvPr id="27" name="図 26">
              <a:extLst>
                <a:ext uri="{FF2B5EF4-FFF2-40B4-BE49-F238E27FC236}">
                  <a16:creationId xmlns:a16="http://schemas.microsoft.com/office/drawing/2014/main" id="{C658F140-4859-CE49-AFC2-9E45E97F1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418" y="4444901"/>
              <a:ext cx="544489" cy="678166"/>
            </a:xfrm>
            <a:prstGeom prst="rect">
              <a:avLst/>
            </a:prstGeom>
          </p:spPr>
        </p:pic>
        <p:sp>
          <p:nvSpPr>
            <p:cNvPr id="32" name="円/楕円 31">
              <a:extLst>
                <a:ext uri="{FF2B5EF4-FFF2-40B4-BE49-F238E27FC236}">
                  <a16:creationId xmlns:a16="http://schemas.microsoft.com/office/drawing/2014/main" id="{C7C1A3D0-8FFB-A94D-998D-21E7AF518521}"/>
                </a:ext>
              </a:extLst>
            </p:cNvPr>
            <p:cNvSpPr/>
            <p:nvPr/>
          </p:nvSpPr>
          <p:spPr>
            <a:xfrm>
              <a:off x="5236964" y="5516462"/>
              <a:ext cx="14245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D5CB3441-35E6-D84E-84D5-947C249F1838}"/>
                </a:ext>
              </a:extLst>
            </p:cNvPr>
            <p:cNvSpPr txBox="1"/>
            <p:nvPr/>
          </p:nvSpPr>
          <p:spPr>
            <a:xfrm>
              <a:off x="4809694" y="5660601"/>
              <a:ext cx="967303" cy="307777"/>
            </a:xfrm>
            <a:prstGeom prst="rect">
              <a:avLst/>
            </a:prstGeom>
            <a:noFill/>
          </p:spPr>
          <p:txBody>
            <a:bodyPr wrap="square" rtlCol="0">
              <a:spAutoFit/>
            </a:bodyPr>
            <a:lstStyle/>
            <a:p>
              <a:pPr algn="ctr"/>
              <a:r>
                <a:rPr lang="en-US" altLang="ja-JP" sz="1400" dirty="0"/>
                <a:t>2015-03</a:t>
              </a:r>
              <a:endParaRPr kumimoji="1" lang="ja-JP" altLang="en-US" sz="1100" dirty="0"/>
            </a:p>
          </p:txBody>
        </p:sp>
        <p:sp>
          <p:nvSpPr>
            <p:cNvPr id="44" name="テキスト ボックス 43">
              <a:extLst>
                <a:ext uri="{FF2B5EF4-FFF2-40B4-BE49-F238E27FC236}">
                  <a16:creationId xmlns:a16="http://schemas.microsoft.com/office/drawing/2014/main" id="{6FE503E9-D8AC-6D41-BA76-FAA2AFA2290B}"/>
                </a:ext>
              </a:extLst>
            </p:cNvPr>
            <p:cNvSpPr txBox="1"/>
            <p:nvPr/>
          </p:nvSpPr>
          <p:spPr>
            <a:xfrm>
              <a:off x="4416378" y="4160095"/>
              <a:ext cx="1783621" cy="307777"/>
            </a:xfrm>
            <a:prstGeom prst="rect">
              <a:avLst/>
            </a:prstGeom>
            <a:noFill/>
          </p:spPr>
          <p:txBody>
            <a:bodyPr wrap="square" rtlCol="0">
              <a:spAutoFit/>
            </a:bodyPr>
            <a:lstStyle/>
            <a:p>
              <a:pPr algn="ctr"/>
              <a:r>
                <a:rPr lang="ja-JP" altLang="en-US" sz="1400" b="1"/>
                <a:t>バージョン</a:t>
              </a:r>
              <a:r>
                <a:rPr lang="en-US" altLang="ja-JP" sz="1400" b="1" dirty="0"/>
                <a:t>2</a:t>
              </a:r>
              <a:endParaRPr kumimoji="1" lang="ja-JP" altLang="en-US" sz="1400" b="1"/>
            </a:p>
          </p:txBody>
        </p:sp>
        <p:sp>
          <p:nvSpPr>
            <p:cNvPr id="47" name="テキスト ボックス 46">
              <a:extLst>
                <a:ext uri="{FF2B5EF4-FFF2-40B4-BE49-F238E27FC236}">
                  <a16:creationId xmlns:a16="http://schemas.microsoft.com/office/drawing/2014/main" id="{32659DBE-93C7-8441-864B-9A97A8E6BB02}"/>
                </a:ext>
              </a:extLst>
            </p:cNvPr>
            <p:cNvSpPr txBox="1"/>
            <p:nvPr/>
          </p:nvSpPr>
          <p:spPr>
            <a:xfrm>
              <a:off x="4824536" y="5231096"/>
              <a:ext cx="967303" cy="276999"/>
            </a:xfrm>
            <a:prstGeom prst="rect">
              <a:avLst/>
            </a:prstGeom>
            <a:noFill/>
          </p:spPr>
          <p:txBody>
            <a:bodyPr wrap="square" rtlCol="0">
              <a:spAutoFit/>
            </a:bodyPr>
            <a:lstStyle/>
            <a:p>
              <a:pPr algn="ctr"/>
              <a:r>
                <a:rPr lang="ja-JP" altLang="en-US" sz="1200"/>
                <a:t>編集</a:t>
              </a:r>
              <a:r>
                <a:rPr lang="en-US" altLang="ja-JP" sz="1200" dirty="0"/>
                <a:t>1</a:t>
              </a:r>
              <a:r>
                <a:rPr lang="ja-JP" altLang="en-US" sz="1200"/>
                <a:t>回目</a:t>
              </a:r>
              <a:endParaRPr kumimoji="1" lang="ja-JP" altLang="en-US" sz="1200"/>
            </a:p>
          </p:txBody>
        </p:sp>
      </p:grpSp>
      <p:grpSp>
        <p:nvGrpSpPr>
          <p:cNvPr id="8" name="グループ化 7">
            <a:extLst>
              <a:ext uri="{FF2B5EF4-FFF2-40B4-BE49-F238E27FC236}">
                <a16:creationId xmlns:a16="http://schemas.microsoft.com/office/drawing/2014/main" id="{2A5A87A6-23CD-42B6-80AF-8484A3FCEF31}"/>
              </a:ext>
            </a:extLst>
          </p:cNvPr>
          <p:cNvGrpSpPr/>
          <p:nvPr/>
        </p:nvGrpSpPr>
        <p:grpSpPr>
          <a:xfrm>
            <a:off x="6504539" y="3693751"/>
            <a:ext cx="1783621" cy="1831368"/>
            <a:chOff x="6504539" y="4160095"/>
            <a:chExt cx="1783621" cy="1831368"/>
          </a:xfrm>
        </p:grpSpPr>
        <p:pic>
          <p:nvPicPr>
            <p:cNvPr id="7" name="図 6">
              <a:extLst>
                <a:ext uri="{FF2B5EF4-FFF2-40B4-BE49-F238E27FC236}">
                  <a16:creationId xmlns:a16="http://schemas.microsoft.com/office/drawing/2014/main" id="{EDDF23C2-0167-0547-A489-AB2E07BAD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105" y="4444490"/>
              <a:ext cx="544490" cy="678167"/>
            </a:xfrm>
            <a:prstGeom prst="rect">
              <a:avLst/>
            </a:prstGeom>
          </p:spPr>
        </p:pic>
        <p:sp>
          <p:nvSpPr>
            <p:cNvPr id="33" name="円/楕円 32">
              <a:extLst>
                <a:ext uri="{FF2B5EF4-FFF2-40B4-BE49-F238E27FC236}">
                  <a16:creationId xmlns:a16="http://schemas.microsoft.com/office/drawing/2014/main" id="{227F3F9A-6434-BF4B-98E4-7AB922BE14D1}"/>
                </a:ext>
              </a:extLst>
            </p:cNvPr>
            <p:cNvSpPr/>
            <p:nvPr/>
          </p:nvSpPr>
          <p:spPr>
            <a:xfrm>
              <a:off x="7396350" y="5516462"/>
              <a:ext cx="14245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386A1BC-0EF1-284F-99A3-6B44BE08545A}"/>
                </a:ext>
              </a:extLst>
            </p:cNvPr>
            <p:cNvSpPr txBox="1"/>
            <p:nvPr/>
          </p:nvSpPr>
          <p:spPr>
            <a:xfrm>
              <a:off x="6983921" y="5683686"/>
              <a:ext cx="967303" cy="307777"/>
            </a:xfrm>
            <a:prstGeom prst="rect">
              <a:avLst/>
            </a:prstGeom>
            <a:noFill/>
          </p:spPr>
          <p:txBody>
            <a:bodyPr wrap="square" rtlCol="0">
              <a:spAutoFit/>
            </a:bodyPr>
            <a:lstStyle/>
            <a:p>
              <a:pPr algn="ctr"/>
              <a:r>
                <a:rPr lang="en-US" altLang="ja-JP" sz="1400" dirty="0"/>
                <a:t>2018-09</a:t>
              </a:r>
              <a:endParaRPr kumimoji="1" lang="ja-JP" altLang="en-US" sz="1100"/>
            </a:p>
          </p:txBody>
        </p:sp>
        <p:sp>
          <p:nvSpPr>
            <p:cNvPr id="45" name="テキスト ボックス 44">
              <a:extLst>
                <a:ext uri="{FF2B5EF4-FFF2-40B4-BE49-F238E27FC236}">
                  <a16:creationId xmlns:a16="http://schemas.microsoft.com/office/drawing/2014/main" id="{C77708A5-4F43-3544-BE87-919716D10947}"/>
                </a:ext>
              </a:extLst>
            </p:cNvPr>
            <p:cNvSpPr txBox="1"/>
            <p:nvPr/>
          </p:nvSpPr>
          <p:spPr>
            <a:xfrm>
              <a:off x="6504539" y="4160095"/>
              <a:ext cx="1783621" cy="307777"/>
            </a:xfrm>
            <a:prstGeom prst="rect">
              <a:avLst/>
            </a:prstGeom>
            <a:noFill/>
          </p:spPr>
          <p:txBody>
            <a:bodyPr wrap="square" rtlCol="0">
              <a:spAutoFit/>
            </a:bodyPr>
            <a:lstStyle/>
            <a:p>
              <a:pPr algn="ctr"/>
              <a:r>
                <a:rPr kumimoji="1" lang="ja-JP" altLang="en-US" sz="1400" b="1"/>
                <a:t>最新バージョン</a:t>
              </a:r>
            </a:p>
          </p:txBody>
        </p:sp>
        <p:sp>
          <p:nvSpPr>
            <p:cNvPr id="48" name="テキスト ボックス 47">
              <a:extLst>
                <a:ext uri="{FF2B5EF4-FFF2-40B4-BE49-F238E27FC236}">
                  <a16:creationId xmlns:a16="http://schemas.microsoft.com/office/drawing/2014/main" id="{36E205BB-1FC8-D64A-9DDE-8A12FB8D92CA}"/>
                </a:ext>
              </a:extLst>
            </p:cNvPr>
            <p:cNvSpPr txBox="1"/>
            <p:nvPr/>
          </p:nvSpPr>
          <p:spPr>
            <a:xfrm>
              <a:off x="6983922" y="5264672"/>
              <a:ext cx="967303" cy="276999"/>
            </a:xfrm>
            <a:prstGeom prst="rect">
              <a:avLst/>
            </a:prstGeom>
            <a:noFill/>
          </p:spPr>
          <p:txBody>
            <a:bodyPr wrap="square" rtlCol="0">
              <a:spAutoFit/>
            </a:bodyPr>
            <a:lstStyle/>
            <a:p>
              <a:pPr algn="ctr"/>
              <a:r>
                <a:rPr lang="ja-JP" altLang="en-US" sz="1200"/>
                <a:t>編集</a:t>
              </a:r>
              <a:r>
                <a:rPr lang="en-US" altLang="ja-JP" sz="1200" dirty="0"/>
                <a:t>2</a:t>
              </a:r>
              <a:r>
                <a:rPr lang="ja-JP" altLang="en-US" sz="1200"/>
                <a:t>回目</a:t>
              </a:r>
              <a:endParaRPr kumimoji="1" lang="ja-JP" altLang="en-US" sz="1200"/>
            </a:p>
          </p:txBody>
        </p:sp>
      </p:grpSp>
      <p:grpSp>
        <p:nvGrpSpPr>
          <p:cNvPr id="5" name="グループ化 4">
            <a:extLst>
              <a:ext uri="{FF2B5EF4-FFF2-40B4-BE49-F238E27FC236}">
                <a16:creationId xmlns:a16="http://schemas.microsoft.com/office/drawing/2014/main" id="{58A10B85-9933-46D3-A86C-DC2814A3EB1E}"/>
              </a:ext>
            </a:extLst>
          </p:cNvPr>
          <p:cNvGrpSpPr/>
          <p:nvPr/>
        </p:nvGrpSpPr>
        <p:grpSpPr>
          <a:xfrm>
            <a:off x="1481655" y="3648270"/>
            <a:ext cx="1783621" cy="1853765"/>
            <a:chOff x="987879" y="4114614"/>
            <a:chExt cx="1783621" cy="1853765"/>
          </a:xfrm>
        </p:grpSpPr>
        <p:sp>
          <p:nvSpPr>
            <p:cNvPr id="40" name="テキスト ボックス 39">
              <a:extLst>
                <a:ext uri="{FF2B5EF4-FFF2-40B4-BE49-F238E27FC236}">
                  <a16:creationId xmlns:a16="http://schemas.microsoft.com/office/drawing/2014/main" id="{62FCF251-B7F0-454B-92B4-E463D8AB5E38}"/>
                </a:ext>
              </a:extLst>
            </p:cNvPr>
            <p:cNvSpPr txBox="1"/>
            <p:nvPr/>
          </p:nvSpPr>
          <p:spPr>
            <a:xfrm>
              <a:off x="1396039" y="5660602"/>
              <a:ext cx="967303" cy="307777"/>
            </a:xfrm>
            <a:prstGeom prst="rect">
              <a:avLst/>
            </a:prstGeom>
            <a:noFill/>
          </p:spPr>
          <p:txBody>
            <a:bodyPr wrap="square" rtlCol="0">
              <a:spAutoFit/>
            </a:bodyPr>
            <a:lstStyle/>
            <a:p>
              <a:pPr algn="ctr"/>
              <a:r>
                <a:rPr lang="en-US" altLang="ja-JP" sz="1400" dirty="0"/>
                <a:t>2013-01</a:t>
              </a:r>
              <a:endParaRPr kumimoji="1" lang="ja-JP" altLang="en-US" sz="1100" dirty="0"/>
            </a:p>
          </p:txBody>
        </p:sp>
        <p:sp>
          <p:nvSpPr>
            <p:cNvPr id="46" name="テキスト ボックス 45">
              <a:extLst>
                <a:ext uri="{FF2B5EF4-FFF2-40B4-BE49-F238E27FC236}">
                  <a16:creationId xmlns:a16="http://schemas.microsoft.com/office/drawing/2014/main" id="{42822AB1-EC89-DE4D-A1FF-7C4D2A134F75}"/>
                </a:ext>
              </a:extLst>
            </p:cNvPr>
            <p:cNvSpPr txBox="1"/>
            <p:nvPr/>
          </p:nvSpPr>
          <p:spPr>
            <a:xfrm>
              <a:off x="1396039" y="5257877"/>
              <a:ext cx="967303" cy="276999"/>
            </a:xfrm>
            <a:prstGeom prst="rect">
              <a:avLst/>
            </a:prstGeom>
            <a:noFill/>
          </p:spPr>
          <p:txBody>
            <a:bodyPr wrap="square" rtlCol="0">
              <a:spAutoFit/>
            </a:bodyPr>
            <a:lstStyle/>
            <a:p>
              <a:pPr algn="ctr"/>
              <a:r>
                <a:rPr kumimoji="1" lang="ja-JP" altLang="en-US" sz="1200"/>
                <a:t>新規作成</a:t>
              </a:r>
            </a:p>
          </p:txBody>
        </p:sp>
        <p:grpSp>
          <p:nvGrpSpPr>
            <p:cNvPr id="3" name="グループ化 2">
              <a:extLst>
                <a:ext uri="{FF2B5EF4-FFF2-40B4-BE49-F238E27FC236}">
                  <a16:creationId xmlns:a16="http://schemas.microsoft.com/office/drawing/2014/main" id="{528333FF-F645-44AF-BA43-EC52A011C07A}"/>
                </a:ext>
              </a:extLst>
            </p:cNvPr>
            <p:cNvGrpSpPr/>
            <p:nvPr/>
          </p:nvGrpSpPr>
          <p:grpSpPr>
            <a:xfrm>
              <a:off x="987879" y="4114614"/>
              <a:ext cx="1783621" cy="1544552"/>
              <a:chOff x="987879" y="4114614"/>
              <a:chExt cx="1783621" cy="1544552"/>
            </a:xfrm>
          </p:grpSpPr>
          <p:pic>
            <p:nvPicPr>
              <p:cNvPr id="9" name="図 8">
                <a:extLst>
                  <a:ext uri="{FF2B5EF4-FFF2-40B4-BE49-F238E27FC236}">
                    <a16:creationId xmlns:a16="http://schemas.microsoft.com/office/drawing/2014/main" id="{A2019ADC-F7BA-884E-B3D7-11073F66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447" y="4440220"/>
                <a:ext cx="544489" cy="678166"/>
              </a:xfrm>
              <a:prstGeom prst="rect">
                <a:avLst/>
              </a:prstGeom>
            </p:spPr>
          </p:pic>
          <p:sp>
            <p:nvSpPr>
              <p:cNvPr id="29" name="円/楕円 28">
                <a:extLst>
                  <a:ext uri="{FF2B5EF4-FFF2-40B4-BE49-F238E27FC236}">
                    <a16:creationId xmlns:a16="http://schemas.microsoft.com/office/drawing/2014/main" id="{95F7B147-C7E2-AA40-90BA-6C12314AB8E2}"/>
                  </a:ext>
                </a:extLst>
              </p:cNvPr>
              <p:cNvSpPr/>
              <p:nvPr/>
            </p:nvSpPr>
            <p:spPr>
              <a:xfrm>
                <a:off x="1808470" y="5522006"/>
                <a:ext cx="14245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8270DAE-40DD-E041-8CF2-D8F988FA50A9}"/>
                  </a:ext>
                </a:extLst>
              </p:cNvPr>
              <p:cNvSpPr txBox="1"/>
              <p:nvPr/>
            </p:nvSpPr>
            <p:spPr>
              <a:xfrm>
                <a:off x="987879" y="4114614"/>
                <a:ext cx="1783621" cy="307777"/>
              </a:xfrm>
              <a:prstGeom prst="rect">
                <a:avLst/>
              </a:prstGeom>
              <a:noFill/>
            </p:spPr>
            <p:txBody>
              <a:bodyPr wrap="square" rtlCol="0">
                <a:spAutoFit/>
              </a:bodyPr>
              <a:lstStyle/>
              <a:p>
                <a:pPr algn="ctr"/>
                <a:r>
                  <a:rPr lang="ja-JP" altLang="en-US" sz="1400" b="1" dirty="0"/>
                  <a:t>バージョン</a:t>
                </a:r>
                <a:r>
                  <a:rPr lang="en-US" altLang="ja-JP" sz="1400" b="1" dirty="0"/>
                  <a:t>1</a:t>
                </a:r>
                <a:endParaRPr kumimoji="1" lang="ja-JP" altLang="en-US" sz="1400" b="1" dirty="0"/>
              </a:p>
            </p:txBody>
          </p:sp>
        </p:grpSp>
      </p:grpSp>
      <p:grpSp>
        <p:nvGrpSpPr>
          <p:cNvPr id="72" name="グループ化 71">
            <a:extLst>
              <a:ext uri="{FF2B5EF4-FFF2-40B4-BE49-F238E27FC236}">
                <a16:creationId xmlns:a16="http://schemas.microsoft.com/office/drawing/2014/main" id="{095E136F-0146-1D4F-8FB6-0448312449BE}"/>
              </a:ext>
            </a:extLst>
          </p:cNvPr>
          <p:cNvGrpSpPr/>
          <p:nvPr/>
        </p:nvGrpSpPr>
        <p:grpSpPr>
          <a:xfrm>
            <a:off x="526254" y="1624730"/>
            <a:ext cx="2222613" cy="1482250"/>
            <a:chOff x="218282" y="1812538"/>
            <a:chExt cx="2222613" cy="1482250"/>
          </a:xfrm>
        </p:grpSpPr>
        <p:pic>
          <p:nvPicPr>
            <p:cNvPr id="20" name="図 19">
              <a:extLst>
                <a:ext uri="{FF2B5EF4-FFF2-40B4-BE49-F238E27FC236}">
                  <a16:creationId xmlns:a16="http://schemas.microsoft.com/office/drawing/2014/main" id="{9C4DA384-7C32-994C-8595-BBFC7C5E7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74" y="2763698"/>
              <a:ext cx="421871" cy="525444"/>
            </a:xfrm>
            <a:prstGeom prst="rect">
              <a:avLst/>
            </a:prstGeom>
          </p:spPr>
        </p:pic>
        <p:pic>
          <p:nvPicPr>
            <p:cNvPr id="22" name="図 21">
              <a:extLst>
                <a:ext uri="{FF2B5EF4-FFF2-40B4-BE49-F238E27FC236}">
                  <a16:creationId xmlns:a16="http://schemas.microsoft.com/office/drawing/2014/main" id="{647C11C8-2065-494F-A4E4-E7EEADE671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82" y="1812538"/>
              <a:ext cx="557450" cy="557450"/>
            </a:xfrm>
            <a:prstGeom prst="rect">
              <a:avLst/>
            </a:prstGeom>
          </p:spPr>
        </p:pic>
        <p:sp>
          <p:nvSpPr>
            <p:cNvPr id="43" name="テキスト ボックス 42">
              <a:extLst>
                <a:ext uri="{FF2B5EF4-FFF2-40B4-BE49-F238E27FC236}">
                  <a16:creationId xmlns:a16="http://schemas.microsoft.com/office/drawing/2014/main" id="{DB3112FD-5C2E-2143-85D5-4D97A47DCC39}"/>
                </a:ext>
              </a:extLst>
            </p:cNvPr>
            <p:cNvSpPr txBox="1"/>
            <p:nvPr/>
          </p:nvSpPr>
          <p:spPr>
            <a:xfrm>
              <a:off x="722915" y="1943872"/>
              <a:ext cx="1717980" cy="307777"/>
            </a:xfrm>
            <a:prstGeom prst="rect">
              <a:avLst/>
            </a:prstGeom>
            <a:noFill/>
          </p:spPr>
          <p:txBody>
            <a:bodyPr wrap="square" rtlCol="0">
              <a:spAutoFit/>
            </a:bodyPr>
            <a:lstStyle/>
            <a:p>
              <a:pPr algn="ctr"/>
              <a:r>
                <a:rPr kumimoji="1" lang="en-US" altLang="ja-JP" sz="1400" b="1" dirty="0"/>
                <a:t>GitHub</a:t>
              </a:r>
              <a:r>
                <a:rPr kumimoji="1" lang="ja-JP" altLang="en-US" sz="1400" b="1" dirty="0"/>
                <a:t>プロジェクト</a:t>
              </a:r>
            </a:p>
          </p:txBody>
        </p:sp>
        <p:sp>
          <p:nvSpPr>
            <p:cNvPr id="50" name="テキスト ボックス 49">
              <a:extLst>
                <a:ext uri="{FF2B5EF4-FFF2-40B4-BE49-F238E27FC236}">
                  <a16:creationId xmlns:a16="http://schemas.microsoft.com/office/drawing/2014/main" id="{BEB2E1B3-52C6-774F-B1F3-90A92AD16851}"/>
                </a:ext>
              </a:extLst>
            </p:cNvPr>
            <p:cNvSpPr txBox="1"/>
            <p:nvPr/>
          </p:nvSpPr>
          <p:spPr>
            <a:xfrm>
              <a:off x="759371" y="2771568"/>
              <a:ext cx="1645068" cy="523220"/>
            </a:xfrm>
            <a:prstGeom prst="rect">
              <a:avLst/>
            </a:prstGeom>
            <a:noFill/>
          </p:spPr>
          <p:txBody>
            <a:bodyPr wrap="square" rtlCol="0">
              <a:spAutoFit/>
            </a:bodyPr>
            <a:lstStyle/>
            <a:p>
              <a:pPr algn="ctr"/>
              <a:r>
                <a:rPr kumimoji="1" lang="en-US" altLang="ja-JP" sz="1400" b="1" dirty="0"/>
                <a:t>Stack Overflow</a:t>
              </a:r>
              <a:r>
                <a:rPr kumimoji="1" lang="ja-JP" altLang="en-US" sz="1400" b="1" dirty="0"/>
                <a:t>の</a:t>
              </a:r>
              <a:br>
                <a:rPr kumimoji="1" lang="en-US" altLang="ja-JP" sz="1400" b="1" dirty="0"/>
              </a:br>
              <a:r>
                <a:rPr kumimoji="1" lang="ja-JP" altLang="en-US" sz="1400" b="1" dirty="0"/>
                <a:t>コード片</a:t>
              </a:r>
            </a:p>
          </p:txBody>
        </p:sp>
      </p:grpSp>
      <p:grpSp>
        <p:nvGrpSpPr>
          <p:cNvPr id="11" name="グループ化 10">
            <a:extLst>
              <a:ext uri="{FF2B5EF4-FFF2-40B4-BE49-F238E27FC236}">
                <a16:creationId xmlns:a16="http://schemas.microsoft.com/office/drawing/2014/main" id="{8E5B53D4-E964-486E-8A27-777CB9F25ADF}"/>
              </a:ext>
            </a:extLst>
          </p:cNvPr>
          <p:cNvGrpSpPr/>
          <p:nvPr/>
        </p:nvGrpSpPr>
        <p:grpSpPr>
          <a:xfrm>
            <a:off x="4531407" y="1767381"/>
            <a:ext cx="4286054" cy="1926370"/>
            <a:chOff x="4531407" y="2233725"/>
            <a:chExt cx="4286054" cy="1926370"/>
          </a:xfrm>
        </p:grpSpPr>
        <p:cxnSp>
          <p:nvCxnSpPr>
            <p:cNvPr id="66" name="カギ線コネクタ 65">
              <a:extLst>
                <a:ext uri="{FF2B5EF4-FFF2-40B4-BE49-F238E27FC236}">
                  <a16:creationId xmlns:a16="http://schemas.microsoft.com/office/drawing/2014/main" id="{DA46954F-1DE7-664C-A0DC-0F0D41F0E4C6}"/>
                </a:ext>
              </a:extLst>
            </p:cNvPr>
            <p:cNvCxnSpPr>
              <a:stCxn id="45" idx="0"/>
              <a:endCxn id="35" idx="3"/>
            </p:cNvCxnSpPr>
            <p:nvPr/>
          </p:nvCxnSpPr>
          <p:spPr>
            <a:xfrm rot="16200000" flipV="1">
              <a:off x="5000694" y="1764438"/>
              <a:ext cx="1926370" cy="2864943"/>
            </a:xfrm>
            <a:prstGeom prst="bentConnector2">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C60EE63C-5DC9-C54A-9399-03B337685FCD}"/>
                </a:ext>
              </a:extLst>
            </p:cNvPr>
            <p:cNvSpPr txBox="1"/>
            <p:nvPr/>
          </p:nvSpPr>
          <p:spPr>
            <a:xfrm>
              <a:off x="5776997" y="2523737"/>
              <a:ext cx="3040464" cy="369332"/>
            </a:xfrm>
            <a:prstGeom prst="rect">
              <a:avLst/>
            </a:prstGeom>
            <a:solidFill>
              <a:schemeClr val="bg1"/>
            </a:solidFill>
          </p:spPr>
          <p:txBody>
            <a:bodyPr wrap="square" rtlCol="0">
              <a:spAutoFit/>
            </a:bodyPr>
            <a:lstStyle/>
            <a:p>
              <a:pPr algn="ctr"/>
              <a:r>
                <a:rPr kumimoji="1" lang="ja-JP" altLang="en-US" b="1" dirty="0">
                  <a:solidFill>
                    <a:srgbClr val="FF0000"/>
                  </a:solidFill>
                </a:rPr>
                <a:t>違いが</a:t>
              </a:r>
              <a:r>
                <a:rPr kumimoji="1" lang="ja-JP" altLang="en-US" b="1">
                  <a:solidFill>
                    <a:srgbClr val="FF0000"/>
                  </a:solidFill>
                </a:rPr>
                <a:t>生じている</a:t>
              </a:r>
              <a:endParaRPr kumimoji="1" lang="en-US" altLang="ja-JP" b="1" dirty="0">
                <a:solidFill>
                  <a:srgbClr val="FF0000"/>
                </a:solidFill>
              </a:endParaRPr>
            </a:p>
          </p:txBody>
        </p:sp>
      </p:grpSp>
      <p:grpSp>
        <p:nvGrpSpPr>
          <p:cNvPr id="10" name="グループ化 9">
            <a:extLst>
              <a:ext uri="{FF2B5EF4-FFF2-40B4-BE49-F238E27FC236}">
                <a16:creationId xmlns:a16="http://schemas.microsoft.com/office/drawing/2014/main" id="{E81D48D4-C33F-4A6F-8204-520A448BBE5C}"/>
              </a:ext>
            </a:extLst>
          </p:cNvPr>
          <p:cNvGrpSpPr/>
          <p:nvPr/>
        </p:nvGrpSpPr>
        <p:grpSpPr>
          <a:xfrm>
            <a:off x="2979198" y="1731473"/>
            <a:ext cx="2042430" cy="3807061"/>
            <a:chOff x="2979198" y="2197817"/>
            <a:chExt cx="2042430" cy="3807061"/>
          </a:xfrm>
        </p:grpSpPr>
        <p:pic>
          <p:nvPicPr>
            <p:cNvPr id="36" name="図 35">
              <a:extLst>
                <a:ext uri="{FF2B5EF4-FFF2-40B4-BE49-F238E27FC236}">
                  <a16:creationId xmlns:a16="http://schemas.microsoft.com/office/drawing/2014/main" id="{1DF341C1-4F95-FC44-852C-C9C33F6F1D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0676" y="2197817"/>
              <a:ext cx="719474" cy="719474"/>
            </a:xfrm>
            <a:prstGeom prst="rect">
              <a:avLst/>
            </a:prstGeom>
          </p:spPr>
        </p:pic>
        <p:cxnSp>
          <p:nvCxnSpPr>
            <p:cNvPr id="54" name="直線矢印コネクタ 53">
              <a:extLst>
                <a:ext uri="{FF2B5EF4-FFF2-40B4-BE49-F238E27FC236}">
                  <a16:creationId xmlns:a16="http://schemas.microsoft.com/office/drawing/2014/main" id="{D048F0BE-D0EE-194D-92ED-EB530AE741E7}"/>
                </a:ext>
              </a:extLst>
            </p:cNvPr>
            <p:cNvCxnSpPr>
              <a:cxnSpLocks/>
              <a:endCxn id="36" idx="2"/>
            </p:cNvCxnSpPr>
            <p:nvPr/>
          </p:nvCxnSpPr>
          <p:spPr>
            <a:xfrm flipH="1" flipV="1">
              <a:off x="4000413" y="2917291"/>
              <a:ext cx="17022" cy="26175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23881D3C-FA42-F643-8DE7-8E9E87B06333}"/>
                </a:ext>
              </a:extLst>
            </p:cNvPr>
            <p:cNvSpPr txBox="1"/>
            <p:nvPr/>
          </p:nvSpPr>
          <p:spPr>
            <a:xfrm>
              <a:off x="2979198" y="3517274"/>
              <a:ext cx="2042430" cy="523220"/>
            </a:xfrm>
            <a:prstGeom prst="rect">
              <a:avLst/>
            </a:prstGeom>
            <a:solidFill>
              <a:schemeClr val="bg1"/>
            </a:solidFill>
          </p:spPr>
          <p:txBody>
            <a:bodyPr wrap="square" rtlCol="0">
              <a:spAutoFit/>
            </a:bodyPr>
            <a:lstStyle/>
            <a:p>
              <a:pPr algn="ctr"/>
              <a:r>
                <a:rPr kumimoji="1" lang="ja-JP" altLang="en-US" sz="1400" b="1"/>
                <a:t>バージョン</a:t>
              </a:r>
              <a:r>
                <a:rPr kumimoji="1" lang="en-US" altLang="ja-JP" sz="1400" b="1" dirty="0"/>
                <a:t>1</a:t>
              </a:r>
              <a:r>
                <a:rPr kumimoji="1" lang="ja-JP" altLang="en-US" sz="1400" b="1" dirty="0"/>
                <a:t>のコード片を再利用</a:t>
              </a:r>
            </a:p>
          </p:txBody>
        </p:sp>
        <p:sp>
          <p:nvSpPr>
            <p:cNvPr id="76" name="テキスト ボックス 75">
              <a:extLst>
                <a:ext uri="{FF2B5EF4-FFF2-40B4-BE49-F238E27FC236}">
                  <a16:creationId xmlns:a16="http://schemas.microsoft.com/office/drawing/2014/main" id="{77599EB7-39A8-ED45-A5D0-049E4181DA65}"/>
                </a:ext>
              </a:extLst>
            </p:cNvPr>
            <p:cNvSpPr txBox="1"/>
            <p:nvPr/>
          </p:nvSpPr>
          <p:spPr>
            <a:xfrm>
              <a:off x="3534854" y="5697101"/>
              <a:ext cx="967303" cy="307777"/>
            </a:xfrm>
            <a:prstGeom prst="rect">
              <a:avLst/>
            </a:prstGeom>
            <a:noFill/>
          </p:spPr>
          <p:txBody>
            <a:bodyPr wrap="square" rtlCol="0">
              <a:spAutoFit/>
            </a:bodyPr>
            <a:lstStyle/>
            <a:p>
              <a:pPr algn="ctr"/>
              <a:r>
                <a:rPr lang="en-US" altLang="ja-JP" sz="1400" dirty="0"/>
                <a:t>2014-11</a:t>
              </a:r>
              <a:endParaRPr kumimoji="1" lang="ja-JP" altLang="en-US" sz="1400" dirty="0"/>
            </a:p>
          </p:txBody>
        </p:sp>
      </p:grpSp>
      <p:pic>
        <p:nvPicPr>
          <p:cNvPr id="35" name="図 34">
            <a:extLst>
              <a:ext uri="{FF2B5EF4-FFF2-40B4-BE49-F238E27FC236}">
                <a16:creationId xmlns:a16="http://schemas.microsoft.com/office/drawing/2014/main" id="{B71D4309-AD51-4547-9452-409D399BA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893" y="1554079"/>
            <a:ext cx="342514" cy="426604"/>
          </a:xfrm>
          <a:prstGeom prst="rect">
            <a:avLst/>
          </a:prstGeom>
        </p:spPr>
      </p:pic>
      <p:sp>
        <p:nvSpPr>
          <p:cNvPr id="25" name="円弧 24">
            <a:extLst>
              <a:ext uri="{FF2B5EF4-FFF2-40B4-BE49-F238E27FC236}">
                <a16:creationId xmlns:a16="http://schemas.microsoft.com/office/drawing/2014/main" id="{9E475756-9687-4870-A539-D2B0D7323736}"/>
              </a:ext>
            </a:extLst>
          </p:cNvPr>
          <p:cNvSpPr/>
          <p:nvPr/>
        </p:nvSpPr>
        <p:spPr>
          <a:xfrm flipH="1" flipV="1">
            <a:off x="4017433" y="5183766"/>
            <a:ext cx="3419166" cy="652234"/>
          </a:xfrm>
          <a:prstGeom prst="arc">
            <a:avLst>
              <a:gd name="adj1" fmla="val 10785820"/>
              <a:gd name="adj2" fmla="val 31992"/>
            </a:avLst>
          </a:prstGeom>
          <a:ln w="254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286B7A76-93AB-45C7-ADA3-B70D8C21F4F2}"/>
              </a:ext>
            </a:extLst>
          </p:cNvPr>
          <p:cNvSpPr txBox="1"/>
          <p:nvPr/>
        </p:nvSpPr>
        <p:spPr>
          <a:xfrm>
            <a:off x="2177079" y="5887858"/>
            <a:ext cx="6232532" cy="769441"/>
          </a:xfrm>
          <a:prstGeom prst="rect">
            <a:avLst/>
          </a:prstGeom>
          <a:noFill/>
        </p:spPr>
        <p:txBody>
          <a:bodyPr wrap="square" rtlCol="0">
            <a:spAutoFit/>
          </a:bodyPr>
          <a:lstStyle/>
          <a:p>
            <a:pPr algn="ctr"/>
            <a:r>
              <a:rPr kumimoji="1" lang="en-US" altLang="ja-JP" sz="2200" dirty="0"/>
              <a:t>GitHu</a:t>
            </a:r>
            <a:r>
              <a:rPr lang="en-US" altLang="ja-JP" sz="2200" dirty="0"/>
              <a:t>b</a:t>
            </a:r>
            <a:r>
              <a:rPr lang="ja-JP" altLang="en-US" sz="2200" dirty="0"/>
              <a:t>は</a:t>
            </a:r>
            <a:r>
              <a:rPr lang="en-US" altLang="ja-JP" sz="2200" b="1" dirty="0"/>
              <a:t>SO</a:t>
            </a:r>
            <a:r>
              <a:rPr lang="ja-JP" altLang="en-US" sz="2200" b="1" dirty="0"/>
              <a:t>の進化に追従するべき</a:t>
            </a:r>
            <a:r>
              <a:rPr lang="ja-JP" altLang="en-US" sz="2200" dirty="0"/>
              <a:t>なのか？</a:t>
            </a:r>
            <a:endParaRPr lang="en-US" altLang="ja-JP" sz="2200" dirty="0"/>
          </a:p>
          <a:p>
            <a:pPr algn="ctr"/>
            <a:r>
              <a:rPr kumimoji="1" lang="en-US" altLang="ja-JP" sz="2200" b="1" dirty="0"/>
              <a:t>SO</a:t>
            </a:r>
            <a:r>
              <a:rPr kumimoji="1" lang="ja-JP" altLang="en-US" sz="2200" b="1" dirty="0"/>
              <a:t>はどのような変更</a:t>
            </a:r>
            <a:r>
              <a:rPr kumimoji="1" lang="ja-JP" altLang="en-US" sz="2200" dirty="0"/>
              <a:t>がされているのか？</a:t>
            </a:r>
          </a:p>
        </p:txBody>
      </p:sp>
    </p:spTree>
    <p:extLst>
      <p:ext uri="{BB962C8B-B14F-4D97-AF65-F5344CB8AC3E}">
        <p14:creationId xmlns:p14="http://schemas.microsoft.com/office/powerpoint/2010/main" val="8115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研究目的</a:t>
            </a:r>
          </a:p>
        </p:txBody>
      </p:sp>
      <p:sp>
        <p:nvSpPr>
          <p:cNvPr id="3" name="コンテンツ プレースホルダー 2"/>
          <p:cNvSpPr>
            <a:spLocks noGrp="1"/>
          </p:cNvSpPr>
          <p:nvPr>
            <p:ph idx="1"/>
          </p:nvPr>
        </p:nvSpPr>
        <p:spPr>
          <a:xfrm>
            <a:off x="0" y="1564789"/>
            <a:ext cx="9049871" cy="3926564"/>
          </a:xfrm>
        </p:spPr>
        <p:txBody>
          <a:bodyPr/>
          <a:lstStyle/>
          <a:p>
            <a:pPr marL="0" indent="0">
              <a:buNone/>
            </a:pPr>
            <a:r>
              <a:rPr lang="ja-JP" altLang="en-US" sz="2400" b="1" dirty="0"/>
              <a:t>目的</a:t>
            </a:r>
            <a:endParaRPr lang="en-US" altLang="ja-JP" sz="2400" b="1" dirty="0"/>
          </a:p>
          <a:p>
            <a:pPr lvl="1"/>
            <a:r>
              <a:rPr lang="en-US" altLang="ja-JP" sz="2000" dirty="0"/>
              <a:t>OSS</a:t>
            </a:r>
            <a:r>
              <a:rPr lang="ja-JP" altLang="en-US" sz="2000" dirty="0"/>
              <a:t>が</a:t>
            </a:r>
            <a:r>
              <a:rPr lang="en-US" altLang="ja-JP" sz="2000" dirty="0"/>
              <a:t>SO</a:t>
            </a:r>
            <a:r>
              <a:rPr lang="ja-JP" altLang="en-US" sz="2000" dirty="0"/>
              <a:t>のコード片の進化に追従している状況を調べ，再利用後の変更を進化パターンに分類し，進化に追従する必要性を調査する</a:t>
            </a:r>
            <a:endParaRPr lang="en-US" altLang="ja-JP" sz="2000" dirty="0"/>
          </a:p>
          <a:p>
            <a:pPr marL="0" indent="0">
              <a:buNone/>
            </a:pPr>
            <a:r>
              <a:rPr lang="ja-JP" altLang="en-US" sz="2400" b="1" dirty="0"/>
              <a:t>対象</a:t>
            </a:r>
            <a:endParaRPr lang="en-US" altLang="ja-JP" sz="2400" b="1" dirty="0"/>
          </a:p>
          <a:p>
            <a:pPr lvl="1"/>
            <a:r>
              <a:rPr lang="en-US" altLang="ja-JP" sz="2000" dirty="0"/>
              <a:t>SO</a:t>
            </a:r>
            <a:r>
              <a:rPr lang="ja-JP" altLang="en-US" sz="2000" dirty="0"/>
              <a:t>のコード片と</a:t>
            </a:r>
            <a:r>
              <a:rPr lang="en-US" altLang="ja-JP" sz="2000" dirty="0"/>
              <a:t>OSS</a:t>
            </a:r>
            <a:r>
              <a:rPr lang="ja-JP" altLang="en-US" sz="2000" dirty="0"/>
              <a:t>共に</a:t>
            </a:r>
            <a:r>
              <a:rPr lang="en-US" altLang="ja-JP" sz="2000" dirty="0"/>
              <a:t>Java</a:t>
            </a:r>
            <a:r>
              <a:rPr lang="ja-JP" altLang="en-US" sz="2000" dirty="0"/>
              <a:t>言語で書かれたものを対象とする</a:t>
            </a:r>
            <a:endParaRPr lang="en-US" altLang="ja-JP" sz="2000" dirty="0"/>
          </a:p>
          <a:p>
            <a:pPr marL="0" indent="0">
              <a:buNone/>
            </a:pPr>
            <a:r>
              <a:rPr lang="en-US" altLang="ja-JP" sz="2400" b="1" dirty="0"/>
              <a:t>RQ1</a:t>
            </a:r>
            <a:endParaRPr lang="en-US" altLang="ja-JP" sz="2000" b="1" dirty="0"/>
          </a:p>
          <a:p>
            <a:pPr lvl="1"/>
            <a:r>
              <a:rPr lang="en-US" altLang="ja-JP" sz="2000" dirty="0"/>
              <a:t>OSS</a:t>
            </a:r>
            <a:r>
              <a:rPr lang="ja-JP" altLang="en-US" sz="2000" dirty="0"/>
              <a:t>が</a:t>
            </a:r>
            <a:r>
              <a:rPr lang="en-US" altLang="ja-JP" sz="2000" dirty="0"/>
              <a:t>SO</a:t>
            </a:r>
            <a:r>
              <a:rPr lang="ja-JP" altLang="en-US" sz="2000" dirty="0"/>
              <a:t>のコード片の進化に追従して最新バージョンになっているものはどの程度あるのか</a:t>
            </a:r>
            <a:endParaRPr lang="en-US" altLang="ja-JP" sz="2000" dirty="0"/>
          </a:p>
          <a:p>
            <a:pPr marL="0" indent="0">
              <a:buNone/>
            </a:pPr>
            <a:r>
              <a:rPr lang="en-US" altLang="ja-JP" sz="2400" b="1" dirty="0"/>
              <a:t>RQ2</a:t>
            </a:r>
          </a:p>
          <a:p>
            <a:pPr lvl="1"/>
            <a:r>
              <a:rPr lang="ja-JP" altLang="en-US" sz="2000" dirty="0"/>
              <a:t>旧バージョンを再利用しているものは進化に追従する必要はあるのか</a:t>
            </a:r>
            <a:endParaRPr lang="en-US" altLang="ja-JP" sz="2000" dirty="0"/>
          </a:p>
          <a:p>
            <a:pPr lvl="2"/>
            <a:r>
              <a:rPr lang="en-US" altLang="ja-JP" sz="1800" dirty="0"/>
              <a:t>5</a:t>
            </a:r>
            <a:r>
              <a:rPr lang="ja-JP" altLang="en-US" sz="1800" dirty="0" err="1"/>
              <a:t>つの</a:t>
            </a:r>
            <a:r>
              <a:rPr lang="ja-JP" altLang="en-US" sz="1800" dirty="0"/>
              <a:t>進化パターンに分類し進化に追従する必要性を調査</a:t>
            </a:r>
            <a:endParaRPr lang="en-US" altLang="ja-JP" sz="18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5</a:t>
            </a:fld>
            <a:endParaRPr kumimoji="1" lang="ja-JP" altLang="en-US"/>
          </a:p>
        </p:txBody>
      </p:sp>
    </p:spTree>
    <p:extLst>
      <p:ext uri="{BB962C8B-B14F-4D97-AF65-F5344CB8AC3E}">
        <p14:creationId xmlns:p14="http://schemas.microsoft.com/office/powerpoint/2010/main" val="267097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a:t>SOTorrent</a:t>
            </a:r>
            <a:endParaRPr kumimoji="1" lang="ja-JP" altLang="en-US" sz="3600" dirty="0"/>
          </a:p>
        </p:txBody>
      </p:sp>
      <p:sp>
        <p:nvSpPr>
          <p:cNvPr id="3" name="コンテンツ プレースホルダー 2"/>
          <p:cNvSpPr>
            <a:spLocks noGrp="1"/>
          </p:cNvSpPr>
          <p:nvPr>
            <p:ph idx="1"/>
          </p:nvPr>
        </p:nvSpPr>
        <p:spPr>
          <a:xfrm>
            <a:off x="54501" y="1595280"/>
            <a:ext cx="9089499" cy="1003298"/>
          </a:xfrm>
        </p:spPr>
        <p:txBody>
          <a:bodyPr/>
          <a:lstStyle/>
          <a:p>
            <a:r>
              <a:rPr lang="en-US" altLang="ja-JP" sz="2200" dirty="0"/>
              <a:t>SO</a:t>
            </a:r>
            <a:r>
              <a:rPr lang="ja-JP" altLang="en-US" sz="2200" dirty="0"/>
              <a:t>データダンプと</a:t>
            </a:r>
            <a:r>
              <a:rPr lang="en-US" altLang="ja-JP" sz="2200" dirty="0"/>
              <a:t>Google Big-Query GitHub</a:t>
            </a:r>
            <a:r>
              <a:rPr lang="ja-JP" altLang="en-US" sz="2200" dirty="0"/>
              <a:t>に基づくデータセット</a:t>
            </a:r>
            <a:endParaRPr lang="en-US" altLang="ja-JP" sz="2200" dirty="0"/>
          </a:p>
          <a:p>
            <a:r>
              <a:rPr lang="en-US" altLang="ja-JP" sz="2200" dirty="0"/>
              <a:t>SO</a:t>
            </a:r>
            <a:r>
              <a:rPr lang="ja-JP" altLang="en-US" sz="2200" dirty="0"/>
              <a:t>に関する情報が取得可能</a:t>
            </a:r>
            <a:endParaRPr lang="en-US" altLang="ja-JP" sz="2200" dirty="0"/>
          </a:p>
          <a:p>
            <a:pPr lvl="1"/>
            <a:r>
              <a:rPr lang="ja-JP" altLang="en-US" sz="2000" dirty="0"/>
              <a:t>約</a:t>
            </a:r>
            <a:r>
              <a:rPr lang="en-US" altLang="ja-JP" sz="2000" dirty="0"/>
              <a:t>4,800</a:t>
            </a:r>
            <a:r>
              <a:rPr lang="ja-JP" altLang="en-US" sz="2000" dirty="0"/>
              <a:t>万件の投稿情報</a:t>
            </a:r>
            <a:endParaRPr lang="en-US" altLang="ja-JP" sz="2000" dirty="0"/>
          </a:p>
          <a:p>
            <a:pPr lvl="1"/>
            <a:r>
              <a:rPr lang="ja-JP" altLang="en-US" sz="2000" b="1" dirty="0"/>
              <a:t>テキストブロック</a:t>
            </a:r>
            <a:r>
              <a:rPr lang="ja-JP" altLang="en-US" sz="2000" dirty="0"/>
              <a:t>や</a:t>
            </a:r>
            <a:r>
              <a:rPr lang="ja-JP" altLang="en-US" sz="2000" b="1" dirty="0"/>
              <a:t>コードブロック</a:t>
            </a:r>
            <a:r>
              <a:rPr lang="ja-JP" altLang="en-US" sz="2000" dirty="0"/>
              <a:t>ごとの</a:t>
            </a:r>
            <a:br>
              <a:rPr lang="en-US" altLang="ja-JP" sz="2000" dirty="0"/>
            </a:br>
            <a:r>
              <a:rPr lang="ja-JP" altLang="en-US" sz="2000" dirty="0"/>
              <a:t>変更履歴</a:t>
            </a:r>
            <a:endParaRPr lang="en-US" altLang="ja-JP" sz="2000" dirty="0"/>
          </a:p>
          <a:p>
            <a:pPr lvl="1"/>
            <a:r>
              <a:rPr lang="en-US" altLang="ja-JP" sz="2000" dirty="0"/>
              <a:t>SO</a:t>
            </a:r>
            <a:r>
              <a:rPr lang="ja-JP" altLang="en-US" sz="2000" dirty="0"/>
              <a:t>の投稿を参照した</a:t>
            </a:r>
            <a:r>
              <a:rPr lang="en-US" altLang="ja-JP" sz="2000" b="1" dirty="0"/>
              <a:t>GitHub</a:t>
            </a:r>
            <a:r>
              <a:rPr lang="ja-JP" altLang="en-US" sz="2000" b="1" dirty="0"/>
              <a:t>プロジェ</a:t>
            </a:r>
            <a:br>
              <a:rPr lang="en-US" altLang="ja-JP" sz="2000" b="1" dirty="0"/>
            </a:br>
            <a:r>
              <a:rPr lang="ja-JP" altLang="en-US" sz="2000" b="1" dirty="0"/>
              <a:t>クト</a:t>
            </a:r>
            <a:r>
              <a:rPr lang="ja-JP" altLang="en-US" sz="2000" dirty="0"/>
              <a:t>の情報</a:t>
            </a:r>
            <a:endParaRPr lang="en-US" altLang="ja-JP" sz="2000" dirty="0"/>
          </a:p>
          <a:p>
            <a:pPr marL="0" indent="0">
              <a:buNone/>
            </a:pPr>
            <a:endParaRPr lang="en-US" altLang="ja-JP" sz="2400" dirty="0">
              <a:solidFill>
                <a:srgbClr val="FF0000"/>
              </a:solidFill>
            </a:endParaRPr>
          </a:p>
          <a:p>
            <a:pPr marL="0" indent="0">
              <a:buNone/>
            </a:pPr>
            <a:endParaRPr lang="en-US" altLang="ja-JP" sz="2000" dirty="0"/>
          </a:p>
        </p:txBody>
      </p:sp>
      <p:grpSp>
        <p:nvGrpSpPr>
          <p:cNvPr id="24" name="グループ化 23">
            <a:extLst>
              <a:ext uri="{FF2B5EF4-FFF2-40B4-BE49-F238E27FC236}">
                <a16:creationId xmlns:a16="http://schemas.microsoft.com/office/drawing/2014/main" id="{178897DC-8161-4FF4-88F1-1B15E4D8710C}"/>
              </a:ext>
            </a:extLst>
          </p:cNvPr>
          <p:cNvGrpSpPr/>
          <p:nvPr/>
        </p:nvGrpSpPr>
        <p:grpSpPr>
          <a:xfrm>
            <a:off x="749556" y="4053461"/>
            <a:ext cx="3784961" cy="725930"/>
            <a:chOff x="120886" y="3695009"/>
            <a:chExt cx="3784961" cy="725930"/>
          </a:xfrm>
        </p:grpSpPr>
        <p:sp>
          <p:nvSpPr>
            <p:cNvPr id="25" name="コンテンツ プレースホルダー 2">
              <a:extLst>
                <a:ext uri="{FF2B5EF4-FFF2-40B4-BE49-F238E27FC236}">
                  <a16:creationId xmlns:a16="http://schemas.microsoft.com/office/drawing/2014/main" id="{241F0D1E-4399-4FC8-BCE4-153F81D678F0}"/>
                </a:ext>
              </a:extLst>
            </p:cNvPr>
            <p:cNvSpPr txBox="1">
              <a:spLocks/>
            </p:cNvSpPr>
            <p:nvPr/>
          </p:nvSpPr>
          <p:spPr bwMode="auto">
            <a:xfrm>
              <a:off x="120886" y="3695009"/>
              <a:ext cx="1941676" cy="334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57150" indent="0" algn="ctr">
                <a:buNone/>
              </a:pPr>
              <a:r>
                <a:rPr lang="ja-JP" altLang="en-US" sz="2000" kern="0" dirty="0"/>
                <a:t>テキストブロック</a:t>
              </a:r>
              <a:endParaRPr lang="en-US" altLang="ja-JP" sz="2000" kern="0" dirty="0"/>
            </a:p>
            <a:p>
              <a:pPr marL="0" indent="0" algn="ctr">
                <a:buFontTx/>
                <a:buNone/>
              </a:pPr>
              <a:endParaRPr lang="ja-JP" altLang="en-US" sz="2000" kern="0" dirty="0">
                <a:highlight>
                  <a:srgbClr val="C0C0C0"/>
                </a:highlight>
              </a:endParaRPr>
            </a:p>
          </p:txBody>
        </p:sp>
        <p:sp>
          <p:nvSpPr>
            <p:cNvPr id="26" name="正方形/長方形 25">
              <a:extLst>
                <a:ext uri="{FF2B5EF4-FFF2-40B4-BE49-F238E27FC236}">
                  <a16:creationId xmlns:a16="http://schemas.microsoft.com/office/drawing/2014/main" id="{7E61E633-36FF-45CE-8373-B55F418C30E3}"/>
                </a:ext>
              </a:extLst>
            </p:cNvPr>
            <p:cNvSpPr/>
            <p:nvPr/>
          </p:nvSpPr>
          <p:spPr>
            <a:xfrm>
              <a:off x="2096188" y="3735586"/>
              <a:ext cx="285696" cy="2718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9B807B0-D028-4E97-80F0-66AC787F8B3E}"/>
                </a:ext>
              </a:extLst>
            </p:cNvPr>
            <p:cNvSpPr/>
            <p:nvPr/>
          </p:nvSpPr>
          <p:spPr>
            <a:xfrm>
              <a:off x="2099559" y="4149121"/>
              <a:ext cx="285696" cy="27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50BAAB1-2B32-4F40-9A04-9C5410DB81D8}"/>
                </a:ext>
              </a:extLst>
            </p:cNvPr>
            <p:cNvSpPr/>
            <p:nvPr/>
          </p:nvSpPr>
          <p:spPr>
            <a:xfrm>
              <a:off x="3620151" y="3735586"/>
              <a:ext cx="285696" cy="271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a:extLst>
                <a:ext uri="{FF2B5EF4-FFF2-40B4-BE49-F238E27FC236}">
                  <a16:creationId xmlns:a16="http://schemas.microsoft.com/office/drawing/2014/main" id="{7364FCC9-EFE6-4C79-9F62-6A7FA16C3A5A}"/>
                </a:ext>
              </a:extLst>
            </p:cNvPr>
            <p:cNvSpPr txBox="1">
              <a:spLocks/>
            </p:cNvSpPr>
            <p:nvPr/>
          </p:nvSpPr>
          <p:spPr bwMode="auto">
            <a:xfrm>
              <a:off x="2413396" y="3695009"/>
              <a:ext cx="1164130" cy="334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57150" indent="0" algn="ctr">
                <a:buNone/>
              </a:pPr>
              <a:r>
                <a:rPr lang="ja-JP" altLang="en-US" sz="1800" kern="0" dirty="0"/>
                <a:t>コメント</a:t>
              </a:r>
              <a:endParaRPr lang="ja-JP" altLang="en-US" sz="2000" kern="0" dirty="0">
                <a:highlight>
                  <a:srgbClr val="C0C0C0"/>
                </a:highlight>
              </a:endParaRPr>
            </a:p>
          </p:txBody>
        </p:sp>
      </p:grpSp>
      <p:pic>
        <p:nvPicPr>
          <p:cNvPr id="32" name="図 31">
            <a:extLst>
              <a:ext uri="{FF2B5EF4-FFF2-40B4-BE49-F238E27FC236}">
                <a16:creationId xmlns:a16="http://schemas.microsoft.com/office/drawing/2014/main" id="{D76527CD-E7F5-453A-BE95-BE4FA4358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771" y="2101852"/>
            <a:ext cx="3884084" cy="4127500"/>
          </a:xfrm>
          <a:prstGeom prst="rect">
            <a:avLst/>
          </a:prstGeom>
        </p:spPr>
      </p:pic>
      <p:sp>
        <p:nvSpPr>
          <p:cNvPr id="33" name="コンテンツ プレースホルダー 2">
            <a:extLst>
              <a:ext uri="{FF2B5EF4-FFF2-40B4-BE49-F238E27FC236}">
                <a16:creationId xmlns:a16="http://schemas.microsoft.com/office/drawing/2014/main" id="{B690356B-CD27-4B49-A395-0FF67179FAB2}"/>
              </a:ext>
            </a:extLst>
          </p:cNvPr>
          <p:cNvSpPr txBox="1">
            <a:spLocks/>
          </p:cNvSpPr>
          <p:nvPr/>
        </p:nvSpPr>
        <p:spPr bwMode="auto">
          <a:xfrm>
            <a:off x="646439" y="4408558"/>
            <a:ext cx="1941676" cy="3342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57150" indent="0" algn="ctr">
              <a:buNone/>
            </a:pPr>
            <a:r>
              <a:rPr lang="ja-JP" altLang="en-US" sz="2000" kern="0" dirty="0"/>
              <a:t>コードブロック</a:t>
            </a:r>
            <a:endParaRPr lang="en-US" altLang="ja-JP" sz="2000" kern="0" dirty="0"/>
          </a:p>
          <a:p>
            <a:pPr marL="0" indent="0" algn="ctr">
              <a:buFontTx/>
              <a:buNone/>
            </a:pPr>
            <a:endParaRPr lang="ja-JP" altLang="en-US" sz="2000" kern="0" dirty="0">
              <a:highlight>
                <a:srgbClr val="C0C0C0"/>
              </a:highlight>
            </a:endParaRPr>
          </a:p>
        </p:txBody>
      </p:sp>
      <p:sp>
        <p:nvSpPr>
          <p:cNvPr id="34" name="スライド番号プレースホルダー 3">
            <a:extLst>
              <a:ext uri="{FF2B5EF4-FFF2-40B4-BE49-F238E27FC236}">
                <a16:creationId xmlns:a16="http://schemas.microsoft.com/office/drawing/2014/main" id="{71DD01DE-2065-4BC6-BDEB-4DDEBB32BE7D}"/>
              </a:ext>
            </a:extLst>
          </p:cNvPr>
          <p:cNvSpPr>
            <a:spLocks noGrp="1"/>
          </p:cNvSpPr>
          <p:nvPr>
            <p:ph type="sldNum" sz="quarter" idx="12"/>
          </p:nvPr>
        </p:nvSpPr>
        <p:spPr>
          <a:xfrm>
            <a:off x="7597775" y="6308727"/>
            <a:ext cx="1150938" cy="288925"/>
          </a:xfrm>
        </p:spPr>
        <p:txBody>
          <a:bodyPr/>
          <a:lstStyle/>
          <a:p>
            <a:fld id="{5562A26C-942E-4EAB-BE94-093B57D20BD1}" type="slidenum">
              <a:rPr kumimoji="1" lang="ja-JP" altLang="en-US" smtClean="0"/>
              <a:t>6</a:t>
            </a:fld>
            <a:endParaRPr kumimoji="1" lang="ja-JP" altLang="en-US"/>
          </a:p>
        </p:txBody>
      </p:sp>
    </p:spTree>
    <p:extLst>
      <p:ext uri="{BB962C8B-B14F-4D97-AF65-F5344CB8AC3E}">
        <p14:creationId xmlns:p14="http://schemas.microsoft.com/office/powerpoint/2010/main" val="35824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3600" b="1" dirty="0"/>
              <a:t>本研究の概要</a:t>
            </a:r>
            <a:endParaRPr lang="en-US" altLang="ja-JP" sz="3600" b="1" dirty="0"/>
          </a:p>
        </p:txBody>
      </p:sp>
      <p:sp>
        <p:nvSpPr>
          <p:cNvPr id="3" name="コンテンツ プレースホルダー 2"/>
          <p:cNvSpPr>
            <a:spLocks noGrp="1"/>
          </p:cNvSpPr>
          <p:nvPr>
            <p:ph idx="1"/>
          </p:nvPr>
        </p:nvSpPr>
        <p:spPr>
          <a:xfrm>
            <a:off x="310896" y="1665858"/>
            <a:ext cx="8364792" cy="4787331"/>
          </a:xfrm>
        </p:spPr>
        <p:txBody>
          <a:bodyPr/>
          <a:lstStyle/>
          <a:p>
            <a:pPr marL="0" indent="0">
              <a:lnSpc>
                <a:spcPts val="2500"/>
              </a:lnSpc>
              <a:buNone/>
            </a:pPr>
            <a:r>
              <a:rPr lang="en-US" altLang="ja-JP" sz="2200" b="1" dirty="0"/>
              <a:t>STEP1:</a:t>
            </a:r>
            <a:r>
              <a:rPr lang="en-US" altLang="ja-JP" sz="2200" dirty="0"/>
              <a:t> 1</a:t>
            </a:r>
            <a:r>
              <a:rPr lang="ja-JP" altLang="en-US" sz="2200" dirty="0"/>
              <a:t>回以上</a:t>
            </a:r>
            <a:r>
              <a:rPr lang="ja-JP" altLang="en-US" sz="2200"/>
              <a:t>変更された</a:t>
            </a:r>
            <a:r>
              <a:rPr lang="en-US" altLang="ja-JP" sz="2200" dirty="0"/>
              <a:t>SO</a:t>
            </a:r>
            <a:r>
              <a:rPr lang="ja-JP" altLang="en-US" sz="2200"/>
              <a:t>の回答</a:t>
            </a:r>
            <a:r>
              <a:rPr lang="ja-JP" altLang="en-US" sz="2200" dirty="0"/>
              <a:t>を</a:t>
            </a:r>
            <a:r>
              <a:rPr lang="ja-JP" altLang="en-US" sz="2200"/>
              <a:t>抽出し調査対象リストを作成</a:t>
            </a:r>
            <a:r>
              <a:rPr lang="en-US" altLang="ja-JP" sz="2200" b="1" dirty="0"/>
              <a:t>STEP2</a:t>
            </a:r>
            <a:r>
              <a:rPr lang="en-US" altLang="ja-JP" sz="2200" dirty="0"/>
              <a:t>: OSS</a:t>
            </a:r>
            <a:r>
              <a:rPr lang="ja-JP" altLang="en-US" sz="2200" dirty="0"/>
              <a:t>が再利用しているコード片のバージョンの分類</a:t>
            </a:r>
            <a:endParaRPr lang="en-US" altLang="ja-JP" sz="2200" dirty="0"/>
          </a:p>
          <a:p>
            <a:pPr marL="0" indent="0">
              <a:lnSpc>
                <a:spcPts val="2500"/>
              </a:lnSpc>
              <a:buNone/>
            </a:pPr>
            <a:r>
              <a:rPr lang="en-US" altLang="ja-JP" sz="2000" dirty="0"/>
              <a:t>	 </a:t>
            </a:r>
            <a:r>
              <a:rPr lang="en-US" altLang="ja-JP" sz="2000" b="1" dirty="0"/>
              <a:t>A</a:t>
            </a:r>
            <a:r>
              <a:rPr lang="en-US" altLang="ja-JP" sz="2000" dirty="0"/>
              <a:t>.</a:t>
            </a:r>
            <a:r>
              <a:rPr lang="ja-JP" altLang="en-US" sz="2000" dirty="0"/>
              <a:t> </a:t>
            </a:r>
            <a:r>
              <a:rPr lang="en-US" altLang="ja-JP" sz="2000" b="1" dirty="0"/>
              <a:t>URL</a:t>
            </a:r>
            <a:r>
              <a:rPr lang="ja-JP" altLang="en-US" sz="2000" dirty="0"/>
              <a:t>を基にした再利用状況の調査</a:t>
            </a:r>
            <a:endParaRPr lang="en-US" altLang="ja-JP" sz="2000" dirty="0"/>
          </a:p>
          <a:p>
            <a:pPr marL="0" indent="0">
              <a:lnSpc>
                <a:spcPts val="2500"/>
              </a:lnSpc>
              <a:buNone/>
            </a:pPr>
            <a:r>
              <a:rPr lang="en-US" altLang="ja-JP" sz="2000" dirty="0"/>
              <a:t>	 </a:t>
            </a:r>
            <a:r>
              <a:rPr lang="en-US" altLang="ja-JP" sz="2000" b="1" dirty="0"/>
              <a:t>B</a:t>
            </a:r>
            <a:r>
              <a:rPr lang="en-US" altLang="ja-JP" sz="2000" dirty="0"/>
              <a:t>. </a:t>
            </a:r>
            <a:r>
              <a:rPr lang="ja-JP" altLang="en-US" sz="2000" b="1" dirty="0"/>
              <a:t>コードクローン検出</a:t>
            </a:r>
            <a:r>
              <a:rPr lang="ja-JP" altLang="en-US" sz="2000" dirty="0"/>
              <a:t>を用いた再利用状況の調査</a:t>
            </a:r>
            <a:endParaRPr lang="en-US" altLang="ja-JP" sz="2000" dirty="0"/>
          </a:p>
          <a:p>
            <a:pPr marL="0" indent="0">
              <a:lnSpc>
                <a:spcPts val="2500"/>
              </a:lnSpc>
              <a:buNone/>
            </a:pPr>
            <a:r>
              <a:rPr lang="en-US" altLang="ja-JP" sz="2200" b="1" dirty="0"/>
              <a:t>STEP3</a:t>
            </a:r>
            <a:r>
              <a:rPr lang="en-US" altLang="ja-JP" sz="2200" dirty="0"/>
              <a:t>:</a:t>
            </a:r>
            <a:r>
              <a:rPr lang="ja-JP" altLang="en-US" sz="2200" dirty="0"/>
              <a:t> </a:t>
            </a:r>
            <a:r>
              <a:rPr lang="en-US" altLang="ja-JP" sz="2200" dirty="0"/>
              <a:t>OSS</a:t>
            </a:r>
            <a:r>
              <a:rPr lang="ja-JP" altLang="en-US" sz="2200" dirty="0"/>
              <a:t>の追従状況の調査</a:t>
            </a:r>
            <a:endParaRPr lang="en-US" altLang="ja-JP" sz="2200" dirty="0"/>
          </a:p>
          <a:p>
            <a:pPr marL="0" indent="0">
              <a:lnSpc>
                <a:spcPts val="2500"/>
              </a:lnSpc>
              <a:buNone/>
            </a:pPr>
            <a:r>
              <a:rPr lang="en-US" altLang="ja-JP" sz="2200" b="1" dirty="0"/>
              <a:t>STEP4</a:t>
            </a:r>
            <a:r>
              <a:rPr lang="en-US" altLang="ja-JP" sz="2200" dirty="0"/>
              <a:t>: 5</a:t>
            </a:r>
            <a:r>
              <a:rPr lang="ja-JP" altLang="en-US" sz="2200" dirty="0" err="1"/>
              <a:t>つの</a:t>
            </a:r>
            <a:r>
              <a:rPr lang="ja-JP" altLang="en-US" sz="2200" dirty="0"/>
              <a:t>進化パターンに分類し追従する必要性を考察</a:t>
            </a:r>
            <a:endParaRPr lang="en-US" altLang="ja-JP" sz="2000" dirty="0"/>
          </a:p>
          <a:p>
            <a:pPr marL="0" indent="0">
              <a:lnSpc>
                <a:spcPts val="2500"/>
              </a:lnSpc>
              <a:buNone/>
            </a:pPr>
            <a:endParaRPr lang="en-US" altLang="ja-JP" sz="2200" dirty="0"/>
          </a:p>
          <a:p>
            <a:pPr marL="457200" lvl="1" indent="0">
              <a:buNone/>
            </a:pPr>
            <a:endParaRPr lang="en-US" altLang="ja-JP" sz="1200" b="1"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7</a:t>
            </a:fld>
            <a:endParaRPr kumimoji="1" lang="ja-JP" altLang="en-US"/>
          </a:p>
        </p:txBody>
      </p:sp>
    </p:spTree>
    <p:extLst>
      <p:ext uri="{BB962C8B-B14F-4D97-AF65-F5344CB8AC3E}">
        <p14:creationId xmlns:p14="http://schemas.microsoft.com/office/powerpoint/2010/main" val="205039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5C588452-0531-43D2-88E2-1752D8F36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45" y="2609999"/>
            <a:ext cx="5173698" cy="3958145"/>
          </a:xfrm>
          <a:prstGeom prst="rect">
            <a:avLst/>
          </a:prstGeom>
        </p:spPr>
      </p:pic>
      <p:sp>
        <p:nvSpPr>
          <p:cNvPr id="2" name="タイトル 1"/>
          <p:cNvSpPr>
            <a:spLocks noGrp="1"/>
          </p:cNvSpPr>
          <p:nvPr>
            <p:ph type="title"/>
          </p:nvPr>
        </p:nvSpPr>
        <p:spPr/>
        <p:txBody>
          <a:bodyPr/>
          <a:lstStyle/>
          <a:p>
            <a:pPr marL="0" indent="0">
              <a:buNone/>
            </a:pPr>
            <a:r>
              <a:rPr lang="en-US" altLang="ja-JP" sz="3600" b="1" dirty="0"/>
              <a:t>STEP1</a:t>
            </a:r>
          </a:p>
        </p:txBody>
      </p:sp>
      <p:sp>
        <p:nvSpPr>
          <p:cNvPr id="3" name="コンテンツ プレースホルダー 2"/>
          <p:cNvSpPr>
            <a:spLocks noGrp="1"/>
          </p:cNvSpPr>
          <p:nvPr>
            <p:ph idx="1"/>
          </p:nvPr>
        </p:nvSpPr>
        <p:spPr>
          <a:xfrm>
            <a:off x="280573" y="1534842"/>
            <a:ext cx="9139767" cy="1013513"/>
          </a:xfrm>
        </p:spPr>
        <p:txBody>
          <a:bodyPr/>
          <a:lstStyle/>
          <a:p>
            <a:pPr marL="0" indent="0">
              <a:lnSpc>
                <a:spcPts val="2500"/>
              </a:lnSpc>
              <a:buNone/>
            </a:pPr>
            <a:r>
              <a:rPr lang="en-US" altLang="ja-JP" sz="2200" b="1" dirty="0"/>
              <a:t>STEP1:</a:t>
            </a:r>
            <a:r>
              <a:rPr lang="en-US" altLang="ja-JP" sz="2200" dirty="0"/>
              <a:t> 1</a:t>
            </a:r>
            <a:r>
              <a:rPr lang="ja-JP" altLang="en-US" sz="2200" dirty="0"/>
              <a:t>回以上変更された回答を</a:t>
            </a:r>
            <a:r>
              <a:rPr lang="ja-JP" altLang="en-US" sz="2200"/>
              <a:t>抽出し調査対象リストを作成</a:t>
            </a:r>
            <a:endParaRPr lang="en-US" altLang="ja-JP" sz="2200" dirty="0"/>
          </a:p>
          <a:p>
            <a:pPr>
              <a:lnSpc>
                <a:spcPts val="2500"/>
              </a:lnSpc>
            </a:pPr>
            <a:r>
              <a:rPr lang="en-US" altLang="ja-JP" sz="2200" dirty="0" err="1"/>
              <a:t>SOTorrent</a:t>
            </a:r>
            <a:r>
              <a:rPr lang="ja-JP" altLang="en-US" sz="2200"/>
              <a:t>からコードブロックが</a:t>
            </a:r>
            <a:r>
              <a:rPr lang="en-US" altLang="ja-JP" sz="2200" dirty="0"/>
              <a:t>1</a:t>
            </a:r>
            <a:r>
              <a:rPr lang="ja-JP" altLang="en-US" sz="2200" dirty="0"/>
              <a:t>回以上</a:t>
            </a:r>
            <a:r>
              <a:rPr lang="ja-JP" altLang="en-US" sz="2200"/>
              <a:t>変更された</a:t>
            </a:r>
            <a:r>
              <a:rPr lang="en-US" altLang="ja-JP" sz="2200" dirty="0"/>
              <a:t>Java</a:t>
            </a:r>
            <a:r>
              <a:rPr lang="ja-JP" altLang="en-US" sz="2200"/>
              <a:t>に関する</a:t>
            </a:r>
            <a:br>
              <a:rPr lang="en-US" altLang="ja-JP" sz="2200" dirty="0"/>
            </a:br>
            <a:r>
              <a:rPr lang="ja-JP" altLang="en-US" sz="2200"/>
              <a:t>回答</a:t>
            </a:r>
            <a:r>
              <a:rPr lang="ja-JP" altLang="en-US" sz="2200" dirty="0"/>
              <a:t>のみを抽出</a:t>
            </a:r>
            <a:endParaRPr lang="en-US" altLang="ja-JP" sz="22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8</a:t>
            </a:fld>
            <a:endParaRPr kumimoji="1" lang="ja-JP" altLang="en-US"/>
          </a:p>
        </p:txBody>
      </p:sp>
      <p:sp>
        <p:nvSpPr>
          <p:cNvPr id="10" name="楕円 9">
            <a:extLst>
              <a:ext uri="{FF2B5EF4-FFF2-40B4-BE49-F238E27FC236}">
                <a16:creationId xmlns:a16="http://schemas.microsoft.com/office/drawing/2014/main" id="{6EA38AD5-00C3-43A2-B532-0D0A8052F889}"/>
              </a:ext>
            </a:extLst>
          </p:cNvPr>
          <p:cNvSpPr/>
          <p:nvPr/>
        </p:nvSpPr>
        <p:spPr>
          <a:xfrm>
            <a:off x="2391885" y="3927754"/>
            <a:ext cx="1283940" cy="1354308"/>
          </a:xfrm>
          <a:prstGeom prst="ellipse">
            <a:avLst/>
          </a:prstGeom>
          <a:noFill/>
          <a:ln w="317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21" name="直線矢印コネクタ 20">
            <a:extLst>
              <a:ext uri="{FF2B5EF4-FFF2-40B4-BE49-F238E27FC236}">
                <a16:creationId xmlns:a16="http://schemas.microsoft.com/office/drawing/2014/main" id="{52BEC447-E46C-4445-97D2-E1347901E4EB}"/>
              </a:ext>
            </a:extLst>
          </p:cNvPr>
          <p:cNvCxnSpPr>
            <a:cxnSpLocks/>
            <a:stCxn id="10" idx="6"/>
            <a:endCxn id="16" idx="1"/>
          </p:cNvCxnSpPr>
          <p:nvPr/>
        </p:nvCxnSpPr>
        <p:spPr>
          <a:xfrm flipV="1">
            <a:off x="3675825" y="3813582"/>
            <a:ext cx="2336300" cy="791326"/>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D2B7F86-66AE-4A6E-A25F-781AF1FF723D}"/>
              </a:ext>
            </a:extLst>
          </p:cNvPr>
          <p:cNvCxnSpPr>
            <a:cxnSpLocks/>
          </p:cNvCxnSpPr>
          <p:nvPr/>
        </p:nvCxnSpPr>
        <p:spPr>
          <a:xfrm flipV="1">
            <a:off x="4979572" y="4182535"/>
            <a:ext cx="1014265" cy="1177316"/>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44C5163-5BF5-41BD-AC4D-1EEE8F5D84C0}"/>
              </a:ext>
            </a:extLst>
          </p:cNvPr>
          <p:cNvSpPr txBox="1"/>
          <p:nvPr/>
        </p:nvSpPr>
        <p:spPr>
          <a:xfrm>
            <a:off x="2606040" y="4718161"/>
            <a:ext cx="896112" cy="307777"/>
          </a:xfrm>
          <a:prstGeom prst="rect">
            <a:avLst/>
          </a:prstGeom>
          <a:noFill/>
        </p:spPr>
        <p:txBody>
          <a:bodyPr wrap="square" rtlCol="0">
            <a:spAutoFit/>
          </a:bodyPr>
          <a:lstStyle/>
          <a:p>
            <a:pPr algn="ctr"/>
            <a:r>
              <a:rPr lang="en-US" altLang="ja-JP" sz="1400" dirty="0"/>
              <a:t>Answer</a:t>
            </a:r>
          </a:p>
        </p:txBody>
      </p:sp>
      <p:sp>
        <p:nvSpPr>
          <p:cNvPr id="12" name="テキスト ボックス 11">
            <a:extLst>
              <a:ext uri="{FF2B5EF4-FFF2-40B4-BE49-F238E27FC236}">
                <a16:creationId xmlns:a16="http://schemas.microsoft.com/office/drawing/2014/main" id="{925F6FB3-FCB3-4AA2-9EA6-454EB28736B0}"/>
              </a:ext>
            </a:extLst>
          </p:cNvPr>
          <p:cNvSpPr txBox="1"/>
          <p:nvPr/>
        </p:nvSpPr>
        <p:spPr>
          <a:xfrm>
            <a:off x="4108478" y="5930710"/>
            <a:ext cx="947566" cy="307777"/>
          </a:xfrm>
          <a:prstGeom prst="rect">
            <a:avLst/>
          </a:prstGeom>
          <a:noFill/>
        </p:spPr>
        <p:txBody>
          <a:bodyPr wrap="square" rtlCol="0">
            <a:spAutoFit/>
          </a:bodyPr>
          <a:lstStyle/>
          <a:p>
            <a:pPr algn="ctr"/>
            <a:r>
              <a:rPr kumimoji="1" lang="en-US" altLang="ja-JP" sz="1400" dirty="0"/>
              <a:t>Answer</a:t>
            </a:r>
            <a:endParaRPr kumimoji="1" lang="ja-JP" altLang="en-US" sz="1400" dirty="0"/>
          </a:p>
        </p:txBody>
      </p:sp>
      <p:sp>
        <p:nvSpPr>
          <p:cNvPr id="19" name="楕円 18">
            <a:extLst>
              <a:ext uri="{FF2B5EF4-FFF2-40B4-BE49-F238E27FC236}">
                <a16:creationId xmlns:a16="http://schemas.microsoft.com/office/drawing/2014/main" id="{82C86FBE-260E-4B12-BAA9-01E467737AE6}"/>
              </a:ext>
            </a:extLst>
          </p:cNvPr>
          <p:cNvSpPr/>
          <p:nvPr/>
        </p:nvSpPr>
        <p:spPr>
          <a:xfrm>
            <a:off x="3924474" y="5139192"/>
            <a:ext cx="1283940" cy="1354308"/>
          </a:xfrm>
          <a:prstGeom prst="ellipse">
            <a:avLst/>
          </a:prstGeom>
          <a:noFill/>
          <a:ln w="317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9194CE7A-D838-4899-AB44-9F66B397DDC8}"/>
              </a:ext>
            </a:extLst>
          </p:cNvPr>
          <p:cNvSpPr txBox="1"/>
          <p:nvPr/>
        </p:nvSpPr>
        <p:spPr>
          <a:xfrm>
            <a:off x="4134689" y="4716020"/>
            <a:ext cx="896112" cy="307777"/>
          </a:xfrm>
          <a:prstGeom prst="rect">
            <a:avLst/>
          </a:prstGeom>
          <a:noFill/>
        </p:spPr>
        <p:txBody>
          <a:bodyPr wrap="square" rtlCol="0">
            <a:spAutoFit/>
          </a:bodyPr>
          <a:lstStyle/>
          <a:p>
            <a:pPr algn="ctr"/>
            <a:r>
              <a:rPr lang="en-US" altLang="ja-JP" sz="1400" dirty="0"/>
              <a:t>Question</a:t>
            </a:r>
          </a:p>
        </p:txBody>
      </p:sp>
      <p:sp>
        <p:nvSpPr>
          <p:cNvPr id="24" name="テキスト ボックス 23">
            <a:extLst>
              <a:ext uri="{FF2B5EF4-FFF2-40B4-BE49-F238E27FC236}">
                <a16:creationId xmlns:a16="http://schemas.microsoft.com/office/drawing/2014/main" id="{0B01A7D4-B3AC-4928-B053-64E4B0417B3C}"/>
              </a:ext>
            </a:extLst>
          </p:cNvPr>
          <p:cNvSpPr txBox="1"/>
          <p:nvPr/>
        </p:nvSpPr>
        <p:spPr>
          <a:xfrm>
            <a:off x="4134205" y="3510660"/>
            <a:ext cx="896112" cy="307777"/>
          </a:xfrm>
          <a:prstGeom prst="rect">
            <a:avLst/>
          </a:prstGeom>
          <a:noFill/>
        </p:spPr>
        <p:txBody>
          <a:bodyPr wrap="square" rtlCol="0">
            <a:spAutoFit/>
          </a:bodyPr>
          <a:lstStyle/>
          <a:p>
            <a:pPr algn="ctr"/>
            <a:r>
              <a:rPr lang="en-US" altLang="ja-JP" sz="1400" dirty="0"/>
              <a:t>Question</a:t>
            </a:r>
          </a:p>
        </p:txBody>
      </p:sp>
      <p:sp>
        <p:nvSpPr>
          <p:cNvPr id="25" name="テキスト ボックス 24">
            <a:extLst>
              <a:ext uri="{FF2B5EF4-FFF2-40B4-BE49-F238E27FC236}">
                <a16:creationId xmlns:a16="http://schemas.microsoft.com/office/drawing/2014/main" id="{1C4693FB-A292-4E19-AEE0-860E7731330E}"/>
              </a:ext>
            </a:extLst>
          </p:cNvPr>
          <p:cNvSpPr txBox="1"/>
          <p:nvPr/>
        </p:nvSpPr>
        <p:spPr>
          <a:xfrm>
            <a:off x="2585799" y="3510244"/>
            <a:ext cx="896112" cy="307777"/>
          </a:xfrm>
          <a:prstGeom prst="rect">
            <a:avLst/>
          </a:prstGeom>
          <a:noFill/>
        </p:spPr>
        <p:txBody>
          <a:bodyPr wrap="square" rtlCol="0">
            <a:spAutoFit/>
          </a:bodyPr>
          <a:lstStyle/>
          <a:p>
            <a:pPr algn="ctr"/>
            <a:r>
              <a:rPr lang="en-US" altLang="ja-JP" sz="1400" dirty="0"/>
              <a:t>Question</a:t>
            </a:r>
          </a:p>
        </p:txBody>
      </p:sp>
      <p:sp>
        <p:nvSpPr>
          <p:cNvPr id="26" name="テキスト ボックス 25">
            <a:extLst>
              <a:ext uri="{FF2B5EF4-FFF2-40B4-BE49-F238E27FC236}">
                <a16:creationId xmlns:a16="http://schemas.microsoft.com/office/drawing/2014/main" id="{CC810CBF-923B-476C-B327-231934424AA1}"/>
              </a:ext>
            </a:extLst>
          </p:cNvPr>
          <p:cNvSpPr txBox="1"/>
          <p:nvPr/>
        </p:nvSpPr>
        <p:spPr>
          <a:xfrm>
            <a:off x="2613265" y="5930710"/>
            <a:ext cx="896112" cy="307777"/>
          </a:xfrm>
          <a:prstGeom prst="rect">
            <a:avLst/>
          </a:prstGeom>
          <a:noFill/>
        </p:spPr>
        <p:txBody>
          <a:bodyPr wrap="square" rtlCol="0">
            <a:spAutoFit/>
          </a:bodyPr>
          <a:lstStyle/>
          <a:p>
            <a:pPr algn="ctr"/>
            <a:r>
              <a:rPr lang="en-US" altLang="ja-JP" sz="1400" dirty="0"/>
              <a:t>Answer</a:t>
            </a:r>
          </a:p>
        </p:txBody>
      </p:sp>
      <p:grpSp>
        <p:nvGrpSpPr>
          <p:cNvPr id="9" name="グループ化 8">
            <a:extLst>
              <a:ext uri="{FF2B5EF4-FFF2-40B4-BE49-F238E27FC236}">
                <a16:creationId xmlns:a16="http://schemas.microsoft.com/office/drawing/2014/main" id="{79ECE2A4-EAC0-4FCA-B618-50CC33F1E7EA}"/>
              </a:ext>
            </a:extLst>
          </p:cNvPr>
          <p:cNvGrpSpPr/>
          <p:nvPr/>
        </p:nvGrpSpPr>
        <p:grpSpPr>
          <a:xfrm>
            <a:off x="6012125" y="3058640"/>
            <a:ext cx="2847849" cy="1509883"/>
            <a:chOff x="6012125" y="3058640"/>
            <a:chExt cx="2847849" cy="1509883"/>
          </a:xfrm>
        </p:grpSpPr>
        <p:pic>
          <p:nvPicPr>
            <p:cNvPr id="16" name="図 15">
              <a:extLst>
                <a:ext uri="{FF2B5EF4-FFF2-40B4-BE49-F238E27FC236}">
                  <a16:creationId xmlns:a16="http://schemas.microsoft.com/office/drawing/2014/main" id="{D4B2EE22-3FF6-4D34-977D-C443AF83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25" y="3058640"/>
              <a:ext cx="2847849" cy="1509883"/>
            </a:xfrm>
            <a:prstGeom prst="rect">
              <a:avLst/>
            </a:prstGeom>
          </p:spPr>
        </p:pic>
        <p:sp>
          <p:nvSpPr>
            <p:cNvPr id="7" name="正方形/長方形 6">
              <a:extLst>
                <a:ext uri="{FF2B5EF4-FFF2-40B4-BE49-F238E27FC236}">
                  <a16:creationId xmlns:a16="http://schemas.microsoft.com/office/drawing/2014/main" id="{0A648862-A549-4786-9EF8-B9B3110EAFCA}"/>
                </a:ext>
              </a:extLst>
            </p:cNvPr>
            <p:cNvSpPr/>
            <p:nvPr/>
          </p:nvSpPr>
          <p:spPr>
            <a:xfrm>
              <a:off x="7152141" y="3545692"/>
              <a:ext cx="1662113" cy="67164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a:solidFill>
                    <a:schemeClr val="tx1"/>
                  </a:solidFill>
                </a:rPr>
                <a:t>調査対象リスト</a:t>
              </a:r>
            </a:p>
          </p:txBody>
        </p:sp>
      </p:grpSp>
    </p:spTree>
    <p:extLst>
      <p:ext uri="{BB962C8B-B14F-4D97-AF65-F5344CB8AC3E}">
        <p14:creationId xmlns:p14="http://schemas.microsoft.com/office/powerpoint/2010/main" val="284280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1B5B9C3-02C0-2D4F-8393-96EA7CF1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7" y="3651202"/>
            <a:ext cx="714762" cy="714762"/>
          </a:xfrm>
          <a:prstGeom prst="rect">
            <a:avLst/>
          </a:prstGeom>
        </p:spPr>
      </p:pic>
      <p:grpSp>
        <p:nvGrpSpPr>
          <p:cNvPr id="20" name="グループ化 19">
            <a:extLst>
              <a:ext uri="{FF2B5EF4-FFF2-40B4-BE49-F238E27FC236}">
                <a16:creationId xmlns:a16="http://schemas.microsoft.com/office/drawing/2014/main" id="{536E3A92-7E14-E945-9CB7-30DCCFEF8582}"/>
              </a:ext>
            </a:extLst>
          </p:cNvPr>
          <p:cNvGrpSpPr/>
          <p:nvPr/>
        </p:nvGrpSpPr>
        <p:grpSpPr>
          <a:xfrm>
            <a:off x="995575" y="3434990"/>
            <a:ext cx="2849945" cy="3185170"/>
            <a:chOff x="1641135" y="3412482"/>
            <a:chExt cx="2849945" cy="3185170"/>
          </a:xfrm>
        </p:grpSpPr>
        <p:pic>
          <p:nvPicPr>
            <p:cNvPr id="21" name="図 20">
              <a:extLst>
                <a:ext uri="{FF2B5EF4-FFF2-40B4-BE49-F238E27FC236}">
                  <a16:creationId xmlns:a16="http://schemas.microsoft.com/office/drawing/2014/main" id="{0609A26B-8CAD-6E41-867C-DECC96411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110" y="3677036"/>
              <a:ext cx="2843970" cy="2920616"/>
            </a:xfrm>
            <a:prstGeom prst="rect">
              <a:avLst/>
            </a:prstGeom>
            <a:ln>
              <a:solidFill>
                <a:schemeClr val="tx1"/>
              </a:solidFill>
            </a:ln>
          </p:spPr>
        </p:pic>
        <p:sp>
          <p:nvSpPr>
            <p:cNvPr id="22" name="テキスト ボックス 21">
              <a:extLst>
                <a:ext uri="{FF2B5EF4-FFF2-40B4-BE49-F238E27FC236}">
                  <a16:creationId xmlns:a16="http://schemas.microsoft.com/office/drawing/2014/main" id="{E86E1FCA-4AB4-854E-887F-35A3695328BF}"/>
                </a:ext>
              </a:extLst>
            </p:cNvPr>
            <p:cNvSpPr txBox="1"/>
            <p:nvPr/>
          </p:nvSpPr>
          <p:spPr>
            <a:xfrm>
              <a:off x="1641135" y="3412482"/>
              <a:ext cx="2843970" cy="261610"/>
            </a:xfrm>
            <a:prstGeom prst="rect">
              <a:avLst/>
            </a:prstGeom>
            <a:noFill/>
            <a:ln>
              <a:solidFill>
                <a:schemeClr val="tx1"/>
              </a:solidFill>
            </a:ln>
          </p:spPr>
          <p:txBody>
            <a:bodyPr wrap="square" rtlCol="0">
              <a:spAutoFit/>
            </a:bodyPr>
            <a:lstStyle/>
            <a:p>
              <a:r>
                <a:rPr lang="en-US" altLang="ja-JP" sz="1100" b="1" u="sng" dirty="0"/>
                <a:t>http://stackoverflow.com/a/31480</a:t>
              </a:r>
              <a:endParaRPr kumimoji="1" lang="ja-JP" altLang="en-US" sz="800" b="1" u="sng" dirty="0"/>
            </a:p>
          </p:txBody>
        </p:sp>
      </p:grpSp>
      <p:sp>
        <p:nvSpPr>
          <p:cNvPr id="24" name="正方形/長方形 23">
            <a:extLst>
              <a:ext uri="{FF2B5EF4-FFF2-40B4-BE49-F238E27FC236}">
                <a16:creationId xmlns:a16="http://schemas.microsoft.com/office/drawing/2014/main" id="{FD7F1B18-40E5-6F48-8D00-4D2A2A571AA0}"/>
              </a:ext>
            </a:extLst>
          </p:cNvPr>
          <p:cNvSpPr/>
          <p:nvPr/>
        </p:nvSpPr>
        <p:spPr>
          <a:xfrm>
            <a:off x="995396" y="4162165"/>
            <a:ext cx="2844150" cy="94120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201E9B70-36DF-0741-9D42-A63945C7ADFF}"/>
              </a:ext>
            </a:extLst>
          </p:cNvPr>
          <p:cNvSpPr txBox="1"/>
          <p:nvPr/>
        </p:nvSpPr>
        <p:spPr>
          <a:xfrm>
            <a:off x="2176628" y="4717856"/>
            <a:ext cx="1668892" cy="369332"/>
          </a:xfrm>
          <a:prstGeom prst="rect">
            <a:avLst/>
          </a:prstGeom>
          <a:noFill/>
        </p:spPr>
        <p:txBody>
          <a:bodyPr wrap="square" rtlCol="0">
            <a:spAutoFit/>
          </a:bodyPr>
          <a:lstStyle/>
          <a:p>
            <a:r>
              <a:rPr lang="ja-JP" altLang="en-US" dirty="0">
                <a:solidFill>
                  <a:srgbClr val="FF0000"/>
                </a:solidFill>
              </a:rPr>
              <a:t>最新</a:t>
            </a:r>
            <a:r>
              <a:rPr kumimoji="1" lang="ja-JP" altLang="en-US" dirty="0">
                <a:solidFill>
                  <a:srgbClr val="FF0000"/>
                </a:solidFill>
              </a:rPr>
              <a:t>バージョン</a:t>
            </a:r>
          </a:p>
        </p:txBody>
      </p:sp>
      <p:sp>
        <p:nvSpPr>
          <p:cNvPr id="28" name="テキスト ボックス 27">
            <a:extLst>
              <a:ext uri="{FF2B5EF4-FFF2-40B4-BE49-F238E27FC236}">
                <a16:creationId xmlns:a16="http://schemas.microsoft.com/office/drawing/2014/main" id="{4CEA1BD2-77DD-894C-AE6C-810A3BEBE610}"/>
              </a:ext>
            </a:extLst>
          </p:cNvPr>
          <p:cNvSpPr txBox="1"/>
          <p:nvPr/>
        </p:nvSpPr>
        <p:spPr>
          <a:xfrm>
            <a:off x="2423120" y="6233722"/>
            <a:ext cx="1422400" cy="369332"/>
          </a:xfrm>
          <a:prstGeom prst="rect">
            <a:avLst/>
          </a:prstGeom>
          <a:noFill/>
        </p:spPr>
        <p:txBody>
          <a:bodyPr wrap="square" rtlCol="0">
            <a:spAutoFit/>
          </a:bodyPr>
          <a:lstStyle/>
          <a:p>
            <a:r>
              <a:rPr kumimoji="1" lang="ja-JP" altLang="en-US" dirty="0">
                <a:solidFill>
                  <a:srgbClr val="000066"/>
                </a:solidFill>
              </a:rPr>
              <a:t>旧バージョン</a:t>
            </a:r>
          </a:p>
        </p:txBody>
      </p:sp>
      <p:cxnSp>
        <p:nvCxnSpPr>
          <p:cNvPr id="29" name="直線矢印コネクタ 28">
            <a:extLst>
              <a:ext uri="{FF2B5EF4-FFF2-40B4-BE49-F238E27FC236}">
                <a16:creationId xmlns:a16="http://schemas.microsoft.com/office/drawing/2014/main" id="{4D6CC568-1401-0844-9B2D-3C1513545898}"/>
              </a:ext>
            </a:extLst>
          </p:cNvPr>
          <p:cNvCxnSpPr>
            <a:cxnSpLocks/>
            <a:stCxn id="24" idx="3"/>
            <a:endCxn id="33" idx="1"/>
          </p:cNvCxnSpPr>
          <p:nvPr/>
        </p:nvCxnSpPr>
        <p:spPr>
          <a:xfrm>
            <a:off x="3839546" y="4632770"/>
            <a:ext cx="1009099" cy="7765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9482D0B9-DBB0-0046-9BE9-9F01200F03F3}"/>
              </a:ext>
            </a:extLst>
          </p:cNvPr>
          <p:cNvGrpSpPr/>
          <p:nvPr/>
        </p:nvGrpSpPr>
        <p:grpSpPr>
          <a:xfrm>
            <a:off x="4783908" y="3418613"/>
            <a:ext cx="3585060" cy="2554967"/>
            <a:chOff x="5295948" y="3828252"/>
            <a:chExt cx="3585060" cy="2554967"/>
          </a:xfrm>
        </p:grpSpPr>
        <p:sp>
          <p:nvSpPr>
            <p:cNvPr id="31" name="テキスト ボックス 30">
              <a:extLst>
                <a:ext uri="{FF2B5EF4-FFF2-40B4-BE49-F238E27FC236}">
                  <a16:creationId xmlns:a16="http://schemas.microsoft.com/office/drawing/2014/main" id="{2E6B1B28-7C86-EC43-998C-398EEAE3AA34}"/>
                </a:ext>
              </a:extLst>
            </p:cNvPr>
            <p:cNvSpPr txBox="1"/>
            <p:nvPr/>
          </p:nvSpPr>
          <p:spPr>
            <a:xfrm>
              <a:off x="5295949" y="4090284"/>
              <a:ext cx="3585059" cy="2292935"/>
            </a:xfrm>
            <a:prstGeom prst="rect">
              <a:avLst/>
            </a:prstGeom>
            <a:noFill/>
            <a:ln w="6350">
              <a:solidFill>
                <a:schemeClr val="tx1"/>
              </a:solidFill>
            </a:ln>
          </p:spPr>
          <p:txBody>
            <a:bodyPr wrap="square" rtlCol="0">
              <a:spAutoFit/>
            </a:bodyPr>
            <a:lstStyle/>
            <a:p>
              <a:r>
                <a:rPr lang="en-US" altLang="ja-JP" sz="1100" dirty="0"/>
                <a:t>    …</a:t>
              </a:r>
            </a:p>
            <a:p>
              <a:r>
                <a:rPr lang="en-US" altLang="ja-JP" sz="1100" dirty="0"/>
                <a:t>    return strings;</a:t>
              </a:r>
            </a:p>
            <a:p>
              <a:r>
                <a:rPr lang="en-US" altLang="ja-JP" sz="1100" b="1" u="sng" dirty="0"/>
                <a:t>}</a:t>
              </a:r>
            </a:p>
            <a:p>
              <a:r>
                <a:rPr lang="en-US" altLang="ja-JP" sz="1100" dirty="0"/>
                <a:t>/*</a:t>
              </a:r>
            </a:p>
            <a:p>
              <a:r>
                <a:rPr lang="en-US" altLang="ja-JP" sz="1100" dirty="0"/>
                <a:t> * borrowed the idea from:</a:t>
              </a:r>
            </a:p>
            <a:p>
              <a:r>
                <a:rPr lang="en-US" altLang="ja-JP" sz="1100" dirty="0"/>
                <a:t> * </a:t>
              </a:r>
              <a:r>
                <a:rPr lang="en-US" altLang="ja-JP" sz="1100" b="1" u="sng" dirty="0"/>
                <a:t>http://stackoverflow.com/a/31480</a:t>
              </a:r>
              <a:br>
                <a:rPr lang="en-US" altLang="ja-JP" sz="1100" dirty="0"/>
              </a:br>
              <a:r>
                <a:rPr lang="en-US" altLang="ja-JP" sz="1100" dirty="0"/>
                <a:t> */</a:t>
              </a:r>
            </a:p>
            <a:p>
              <a:r>
                <a:rPr lang="en-US" altLang="ja-JP" sz="1100" dirty="0"/>
                <a:t>public static String[] splitSpacesAndQuotes(String str) {</a:t>
              </a:r>
            </a:p>
            <a:p>
              <a:r>
                <a:rPr lang="en-US" altLang="ja-JP" sz="1100" dirty="0"/>
                <a:t>    str += “” ; </a:t>
              </a:r>
            </a:p>
            <a:p>
              <a:r>
                <a:rPr lang="en-US" altLang="ja-JP" sz="1100" dirty="0"/>
                <a:t>    ArrayList&lt;String&gt; strings = new ArrayList&lt;String&gt;();</a:t>
              </a:r>
            </a:p>
            <a:p>
              <a:r>
                <a:rPr lang="en-US" altLang="ja-JP" sz="1100" dirty="0"/>
                <a:t>    boolean inQuote = false;</a:t>
              </a:r>
            </a:p>
            <a:p>
              <a:r>
                <a:rPr lang="en-US" altLang="ja-JP" sz="1100" dirty="0"/>
                <a:t>    ...</a:t>
              </a:r>
            </a:p>
            <a:p>
              <a:r>
                <a:rPr lang="en-US" altLang="ja-JP" sz="1100" dirty="0"/>
                <a:t>}</a:t>
              </a:r>
            </a:p>
          </p:txBody>
        </p:sp>
        <p:sp>
          <p:nvSpPr>
            <p:cNvPr id="32" name="テキスト ボックス 31">
              <a:extLst>
                <a:ext uri="{FF2B5EF4-FFF2-40B4-BE49-F238E27FC236}">
                  <a16:creationId xmlns:a16="http://schemas.microsoft.com/office/drawing/2014/main" id="{C0B15CDB-7A71-3B4D-B16C-0411DF13F614}"/>
                </a:ext>
              </a:extLst>
            </p:cNvPr>
            <p:cNvSpPr txBox="1"/>
            <p:nvPr/>
          </p:nvSpPr>
          <p:spPr>
            <a:xfrm>
              <a:off x="5295948" y="3828252"/>
              <a:ext cx="3585059" cy="261610"/>
            </a:xfrm>
            <a:prstGeom prst="rect">
              <a:avLst/>
            </a:prstGeom>
            <a:noFill/>
            <a:ln>
              <a:solidFill>
                <a:schemeClr val="tx1"/>
              </a:solidFill>
            </a:ln>
          </p:spPr>
          <p:txBody>
            <a:bodyPr wrap="square" rtlCol="0">
              <a:spAutoFit/>
            </a:bodyPr>
            <a:lstStyle/>
            <a:p>
              <a:r>
                <a:rPr lang="en-US" altLang="ja-JP" sz="1100" dirty="0"/>
                <a:t>https://github.com/user1/repo/main/abc/Utils.java</a:t>
              </a:r>
            </a:p>
          </p:txBody>
        </p:sp>
      </p:grpSp>
      <p:sp>
        <p:nvSpPr>
          <p:cNvPr id="33" name="正方形/長方形 32">
            <a:extLst>
              <a:ext uri="{FF2B5EF4-FFF2-40B4-BE49-F238E27FC236}">
                <a16:creationId xmlns:a16="http://schemas.microsoft.com/office/drawing/2014/main" id="{D1853C42-B044-0149-A9E6-059BC7E6B17F}"/>
              </a:ext>
            </a:extLst>
          </p:cNvPr>
          <p:cNvSpPr/>
          <p:nvPr/>
        </p:nvSpPr>
        <p:spPr>
          <a:xfrm>
            <a:off x="4848645" y="4896654"/>
            <a:ext cx="3447494" cy="102533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1F17F068-DB9D-E548-9859-9968AD8DFE84}"/>
              </a:ext>
            </a:extLst>
          </p:cNvPr>
          <p:cNvSpPr txBox="1"/>
          <p:nvPr/>
        </p:nvSpPr>
        <p:spPr>
          <a:xfrm>
            <a:off x="4806076" y="5994366"/>
            <a:ext cx="3532632" cy="646331"/>
          </a:xfrm>
          <a:prstGeom prst="rect">
            <a:avLst/>
          </a:prstGeom>
          <a:noFill/>
        </p:spPr>
        <p:txBody>
          <a:bodyPr wrap="square" rtlCol="0">
            <a:spAutoFit/>
          </a:bodyPr>
          <a:lstStyle/>
          <a:p>
            <a:pPr algn="ctr"/>
            <a:r>
              <a:rPr lang="en-US" altLang="ja-JP" dirty="0"/>
              <a:t>OSS</a:t>
            </a:r>
            <a:r>
              <a:rPr lang="ja-JP" altLang="en-US" dirty="0"/>
              <a:t>に再利用された</a:t>
            </a:r>
            <a:br>
              <a:rPr lang="en-US" altLang="ja-JP" dirty="0"/>
            </a:br>
            <a:r>
              <a:rPr lang="ja-JP" altLang="en-US" dirty="0"/>
              <a:t>最新</a:t>
            </a:r>
            <a:r>
              <a:rPr kumimoji="1" lang="ja-JP" altLang="en-US" dirty="0"/>
              <a:t>バージョンのコード片</a:t>
            </a:r>
          </a:p>
        </p:txBody>
      </p:sp>
      <p:pic>
        <p:nvPicPr>
          <p:cNvPr id="35" name="図 34">
            <a:extLst>
              <a:ext uri="{FF2B5EF4-FFF2-40B4-BE49-F238E27FC236}">
                <a16:creationId xmlns:a16="http://schemas.microsoft.com/office/drawing/2014/main" id="{5B6BE724-8BDF-CA4E-B644-9BA8334B3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791" y="3020111"/>
            <a:ext cx="786354" cy="786354"/>
          </a:xfrm>
          <a:prstGeom prst="rect">
            <a:avLst/>
          </a:prstGeom>
        </p:spPr>
      </p:pic>
      <p:pic>
        <p:nvPicPr>
          <p:cNvPr id="36" name="図 35">
            <a:extLst>
              <a:ext uri="{FF2B5EF4-FFF2-40B4-BE49-F238E27FC236}">
                <a16:creationId xmlns:a16="http://schemas.microsoft.com/office/drawing/2014/main" id="{C19C2243-F77F-C14A-BE7D-97489A398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633" y="5503309"/>
            <a:ext cx="544490" cy="678167"/>
          </a:xfrm>
          <a:prstGeom prst="rect">
            <a:avLst/>
          </a:prstGeom>
        </p:spPr>
      </p:pic>
      <p:sp>
        <p:nvSpPr>
          <p:cNvPr id="2" name="タイトル 1"/>
          <p:cNvSpPr>
            <a:spLocks noGrp="1"/>
          </p:cNvSpPr>
          <p:nvPr>
            <p:ph type="title"/>
          </p:nvPr>
        </p:nvSpPr>
        <p:spPr/>
        <p:txBody>
          <a:bodyPr/>
          <a:lstStyle/>
          <a:p>
            <a:pPr marL="0" indent="0">
              <a:buNone/>
            </a:pPr>
            <a:r>
              <a:rPr lang="en-US" altLang="ja-JP" sz="3600" b="1" dirty="0"/>
              <a:t>STEP2(A)</a:t>
            </a:r>
          </a:p>
        </p:txBody>
      </p:sp>
      <p:sp>
        <p:nvSpPr>
          <p:cNvPr id="3" name="コンテンツ プレースホルダー 2"/>
          <p:cNvSpPr>
            <a:spLocks noGrp="1"/>
          </p:cNvSpPr>
          <p:nvPr>
            <p:ph idx="1"/>
          </p:nvPr>
        </p:nvSpPr>
        <p:spPr>
          <a:xfrm>
            <a:off x="154007" y="1546448"/>
            <a:ext cx="9139767" cy="1747010"/>
          </a:xfrm>
        </p:spPr>
        <p:txBody>
          <a:bodyPr/>
          <a:lstStyle/>
          <a:p>
            <a:pPr marL="0" indent="0">
              <a:lnSpc>
                <a:spcPts val="2500"/>
              </a:lnSpc>
              <a:buNone/>
            </a:pPr>
            <a:r>
              <a:rPr lang="en-US" altLang="ja-JP" sz="2200" b="1" dirty="0"/>
              <a:t>STEP2(A)</a:t>
            </a:r>
            <a:r>
              <a:rPr lang="en-US" altLang="ja-JP" sz="2200" dirty="0"/>
              <a:t>: </a:t>
            </a:r>
            <a:r>
              <a:rPr lang="en-US" altLang="ja-JP" sz="2200" b="1" dirty="0"/>
              <a:t>URL</a:t>
            </a:r>
            <a:r>
              <a:rPr lang="ja-JP" altLang="en-US" sz="2200" dirty="0"/>
              <a:t>を基にした再利用状況の調査</a:t>
            </a:r>
            <a:endParaRPr lang="en-US" altLang="ja-JP" sz="2200" dirty="0"/>
          </a:p>
          <a:p>
            <a:pPr>
              <a:lnSpc>
                <a:spcPts val="2500"/>
              </a:lnSpc>
            </a:pPr>
            <a:r>
              <a:rPr lang="ja-JP" altLang="en-US" sz="2000" dirty="0"/>
              <a:t>調査対象リストから</a:t>
            </a:r>
            <a:r>
              <a:rPr lang="en-US" altLang="ja-JP" sz="2000" dirty="0"/>
              <a:t>SO</a:t>
            </a:r>
            <a:r>
              <a:rPr lang="ja-JP" altLang="en-US" sz="2000" dirty="0"/>
              <a:t>の回答の</a:t>
            </a:r>
            <a:r>
              <a:rPr lang="en-US" altLang="ja-JP" sz="2000" dirty="0"/>
              <a:t>URL</a:t>
            </a:r>
            <a:r>
              <a:rPr lang="ja-JP" altLang="en-US" sz="2000" dirty="0"/>
              <a:t>とそれを含む</a:t>
            </a:r>
            <a:r>
              <a:rPr lang="en-US" altLang="ja-JP" sz="2000" dirty="0"/>
              <a:t>GitHub</a:t>
            </a:r>
            <a:r>
              <a:rPr lang="ja-JP" altLang="en-US" sz="2000" dirty="0"/>
              <a:t>プロジェクトの</a:t>
            </a:r>
            <a:br>
              <a:rPr lang="en-US" altLang="ja-JP" sz="2000" dirty="0"/>
            </a:br>
            <a:r>
              <a:rPr lang="en-US" altLang="ja-JP" sz="2000" dirty="0"/>
              <a:t>URL</a:t>
            </a:r>
            <a:r>
              <a:rPr lang="ja-JP" altLang="en-US" sz="2000" dirty="0"/>
              <a:t>の組を抽出</a:t>
            </a:r>
            <a:r>
              <a:rPr lang="en-US" altLang="ja-JP" sz="2000" dirty="0"/>
              <a:t>(SO</a:t>
            </a:r>
            <a:r>
              <a:rPr lang="ja-JP" altLang="en-US" sz="2000" dirty="0"/>
              <a:t>の回答</a:t>
            </a:r>
            <a:r>
              <a:rPr lang="en-US" altLang="ja-JP" sz="2000" dirty="0"/>
              <a:t>1</a:t>
            </a:r>
            <a:r>
              <a:rPr lang="ja-JP" altLang="en-US" sz="2000" dirty="0"/>
              <a:t>件につき，</a:t>
            </a:r>
            <a:r>
              <a:rPr lang="en-US" altLang="ja-JP" sz="2000" dirty="0"/>
              <a:t>1</a:t>
            </a:r>
            <a:r>
              <a:rPr lang="ja-JP" altLang="en-US" sz="2000" dirty="0" err="1"/>
              <a:t>つの</a:t>
            </a:r>
            <a:r>
              <a:rPr lang="en-US" altLang="ja-JP" sz="2000" dirty="0"/>
              <a:t>GitHub</a:t>
            </a:r>
            <a:r>
              <a:rPr lang="ja-JP" altLang="en-US" sz="2000" dirty="0"/>
              <a:t>プロジェクトを調査した</a:t>
            </a:r>
            <a:r>
              <a:rPr lang="en-US" altLang="ja-JP" sz="2000" dirty="0"/>
              <a:t>)</a:t>
            </a:r>
          </a:p>
          <a:p>
            <a:pPr>
              <a:lnSpc>
                <a:spcPts val="2500"/>
              </a:lnSpc>
            </a:pPr>
            <a:r>
              <a:rPr lang="en-US" altLang="ja-JP" sz="2000" dirty="0"/>
              <a:t>GitHub</a:t>
            </a:r>
            <a:r>
              <a:rPr lang="ja-JP" altLang="en-US" sz="2000" dirty="0"/>
              <a:t>プロジェクトが</a:t>
            </a:r>
            <a:r>
              <a:rPr lang="en-US" altLang="ja-JP" sz="2000" dirty="0"/>
              <a:t>SO</a:t>
            </a:r>
            <a:r>
              <a:rPr lang="ja-JP" altLang="en-US" sz="2000" dirty="0"/>
              <a:t>のコード片の</a:t>
            </a:r>
            <a:r>
              <a:rPr lang="ja-JP" altLang="en-US" sz="2000" b="1" dirty="0"/>
              <a:t>最新バージョン</a:t>
            </a:r>
            <a:r>
              <a:rPr lang="ja-JP" altLang="en-US" sz="2000" dirty="0"/>
              <a:t>を再利用しているか</a:t>
            </a:r>
            <a:br>
              <a:rPr lang="en-US" altLang="ja-JP" sz="2000" dirty="0"/>
            </a:br>
            <a:r>
              <a:rPr lang="ja-JP" altLang="en-US" sz="2000" b="1" dirty="0"/>
              <a:t>旧バージョン</a:t>
            </a:r>
            <a:r>
              <a:rPr lang="ja-JP" altLang="en-US" sz="2000" dirty="0"/>
              <a:t>を再利用しているか手動で</a:t>
            </a:r>
            <a:r>
              <a:rPr lang="en-US" altLang="ja-JP" sz="2000" dirty="0"/>
              <a:t>2</a:t>
            </a:r>
            <a:r>
              <a:rPr lang="ja-JP" altLang="en-US" sz="2000" dirty="0" err="1"/>
              <a:t>つに</a:t>
            </a:r>
            <a:r>
              <a:rPr lang="ja-JP" altLang="en-US" sz="2000" dirty="0"/>
              <a:t>分類</a:t>
            </a:r>
            <a:endParaRPr lang="en-US" altLang="ja-JP" sz="2000" dirty="0"/>
          </a:p>
        </p:txBody>
      </p:sp>
      <p:sp>
        <p:nvSpPr>
          <p:cNvPr id="4" name="スライド番号プレースホルダー 3">
            <a:extLst>
              <a:ext uri="{FF2B5EF4-FFF2-40B4-BE49-F238E27FC236}">
                <a16:creationId xmlns:a16="http://schemas.microsoft.com/office/drawing/2014/main" id="{A50C19C4-F3E8-7048-9918-978023AC76D7}"/>
              </a:ext>
            </a:extLst>
          </p:cNvPr>
          <p:cNvSpPr>
            <a:spLocks noGrp="1"/>
          </p:cNvSpPr>
          <p:nvPr>
            <p:ph type="sldNum" sz="quarter" idx="12"/>
          </p:nvPr>
        </p:nvSpPr>
        <p:spPr/>
        <p:txBody>
          <a:bodyPr/>
          <a:lstStyle/>
          <a:p>
            <a:fld id="{5562A26C-942E-4EAB-BE94-093B57D20BD1}" type="slidenum">
              <a:rPr kumimoji="1" lang="ja-JP" altLang="en-US" smtClean="0"/>
              <a:t>9</a:t>
            </a:fld>
            <a:endParaRPr kumimoji="1" lang="ja-JP" altLang="en-US"/>
          </a:p>
        </p:txBody>
      </p:sp>
      <p:sp>
        <p:nvSpPr>
          <p:cNvPr id="54" name="正方形/長方形 53">
            <a:extLst>
              <a:ext uri="{FF2B5EF4-FFF2-40B4-BE49-F238E27FC236}">
                <a16:creationId xmlns:a16="http://schemas.microsoft.com/office/drawing/2014/main" id="{AAE43025-65EB-4E18-8EF6-402DA21F2755}"/>
              </a:ext>
            </a:extLst>
          </p:cNvPr>
          <p:cNvSpPr/>
          <p:nvPr/>
        </p:nvSpPr>
        <p:spPr>
          <a:xfrm>
            <a:off x="1008436" y="3465928"/>
            <a:ext cx="2336383" cy="190195"/>
          </a:xfrm>
          <a:prstGeom prst="rect">
            <a:avLst/>
          </a:prstGeom>
          <a:noFill/>
          <a:ln w="254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C8E9A5DD-CF5F-4433-AA91-4B96DEF54467}"/>
              </a:ext>
            </a:extLst>
          </p:cNvPr>
          <p:cNvSpPr/>
          <p:nvPr/>
        </p:nvSpPr>
        <p:spPr>
          <a:xfrm>
            <a:off x="4942215" y="4568410"/>
            <a:ext cx="2336383" cy="190195"/>
          </a:xfrm>
          <a:prstGeom prst="rect">
            <a:avLst/>
          </a:prstGeom>
          <a:noFill/>
          <a:ln w="254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extLst>
              <a:ext uri="{FF2B5EF4-FFF2-40B4-BE49-F238E27FC236}">
                <a16:creationId xmlns:a16="http://schemas.microsoft.com/office/drawing/2014/main" id="{C82D421D-D022-4339-96F8-252DD4666633}"/>
              </a:ext>
            </a:extLst>
          </p:cNvPr>
          <p:cNvSpPr/>
          <p:nvPr/>
        </p:nvSpPr>
        <p:spPr>
          <a:xfrm>
            <a:off x="4848072" y="3445175"/>
            <a:ext cx="3063556" cy="194841"/>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231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5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8" grpId="0"/>
      <p:bldP spid="33" grpId="0" animBg="1"/>
      <p:bldP spid="34" grpId="0"/>
      <p:bldP spid="54" grpId="0" animBg="1"/>
      <p:bldP spid="54" grpId="1" animBg="1"/>
      <p:bldP spid="55" grpId="0" animBg="1"/>
      <p:bldP spid="55" grpId="1" animBg="1"/>
      <p:bldP spid="57" grpId="0" animBg="1"/>
      <p:bldP spid="57" grpId="1" animBg="1"/>
    </p:bld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27524</TotalTime>
  <Words>1893</Words>
  <Application>Microsoft Macintosh PowerPoint</Application>
  <PresentationFormat>画面に合わせる (4:3)</PresentationFormat>
  <Paragraphs>286</Paragraphs>
  <Slides>18</Slides>
  <Notes>18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Arial Unicode MS</vt:lpstr>
      <vt:lpstr>游ゴシック</vt:lpstr>
      <vt:lpstr>Arial</vt:lpstr>
      <vt:lpstr>Sel-CoolMetal-white</vt:lpstr>
      <vt:lpstr>Stack Overflowのコード片の進化パターンとそのOSSでの追従状況</vt:lpstr>
      <vt:lpstr>Stack Overflow</vt:lpstr>
      <vt:lpstr>Stack Overflowのコード片の変更</vt:lpstr>
      <vt:lpstr>コード片の再利用による問題</vt:lpstr>
      <vt:lpstr>研究目的</vt:lpstr>
      <vt:lpstr>SOTorrent</vt:lpstr>
      <vt:lpstr>本研究の概要</vt:lpstr>
      <vt:lpstr>STEP1</vt:lpstr>
      <vt:lpstr>STEP2(A)</vt:lpstr>
      <vt:lpstr>STEP2(B)</vt:lpstr>
      <vt:lpstr>STEP3</vt:lpstr>
      <vt:lpstr>STEP4</vt:lpstr>
      <vt:lpstr>進化パターン</vt:lpstr>
      <vt:lpstr>RQ1</vt:lpstr>
      <vt:lpstr>RQ2</vt:lpstr>
      <vt:lpstr>例: 是正保守(バグ修正)</vt:lpstr>
      <vt:lpstr>例: 完全性保守(リファクタリング)</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SOTorrent: Reconstructing and Analyzing the Evolution of Stack Overflow Posts</dc:title>
  <dc:creator>krst8</dc:creator>
  <cp:lastModifiedBy>Kurihara Takumi</cp:lastModifiedBy>
  <cp:revision>665</cp:revision>
  <cp:lastPrinted>2021-07-06T04:31:09Z</cp:lastPrinted>
  <dcterms:created xsi:type="dcterms:W3CDTF">2020-11-25T00:42:07Z</dcterms:created>
  <dcterms:modified xsi:type="dcterms:W3CDTF">2022-02-09T01:22:01Z</dcterms:modified>
</cp:coreProperties>
</file>