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1.xml" ContentType="application/vnd.openxmlformats-officedocument.presentationml.comments+xml"/>
  <Override PartName="/ppt/notesSlides/notesSlide8.xml" ContentType="application/vnd.openxmlformats-officedocument.presentationml.notesSlide+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3.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4.xml" ContentType="application/vnd.openxmlformats-officedocument.presentationml.comment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5.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comment6.xml" ContentType="application/vnd.openxmlformats-officedocument.presentationml.comments+xml"/>
  <Override PartName="/ppt/notesSlides/notesSlide20.xml" ContentType="application/vnd.openxmlformats-officedocument.presentationml.notesSlide+xml"/>
  <Override PartName="/ppt/comments/comment7.xml" ContentType="application/vnd.openxmlformats-officedocument.presentationml.comments+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omments/comment8.xml" ContentType="application/vnd.openxmlformats-officedocument.presentationml.comments+xml"/>
  <Override PartName="/ppt/notesSlides/notesSlide28.xml" ContentType="application/vnd.openxmlformats-officedocument.presentationml.notesSlide+xml"/>
  <Override PartName="/ppt/comments/comment9.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0"/>
  </p:notesMasterIdLst>
  <p:sldIdLst>
    <p:sldId id="256" r:id="rId2"/>
    <p:sldId id="263" r:id="rId3"/>
    <p:sldId id="307" r:id="rId4"/>
    <p:sldId id="309" r:id="rId5"/>
    <p:sldId id="305" r:id="rId6"/>
    <p:sldId id="275" r:id="rId7"/>
    <p:sldId id="279" r:id="rId8"/>
    <p:sldId id="303" r:id="rId9"/>
    <p:sldId id="304" r:id="rId10"/>
    <p:sldId id="289" r:id="rId11"/>
    <p:sldId id="306" r:id="rId12"/>
    <p:sldId id="280" r:id="rId13"/>
    <p:sldId id="318" r:id="rId14"/>
    <p:sldId id="314" r:id="rId15"/>
    <p:sldId id="319" r:id="rId16"/>
    <p:sldId id="290" r:id="rId17"/>
    <p:sldId id="283" r:id="rId18"/>
    <p:sldId id="286" r:id="rId19"/>
    <p:sldId id="282" r:id="rId20"/>
    <p:sldId id="284" r:id="rId21"/>
    <p:sldId id="295" r:id="rId22"/>
    <p:sldId id="294" r:id="rId23"/>
    <p:sldId id="302" r:id="rId24"/>
    <p:sldId id="301" r:id="rId25"/>
    <p:sldId id="285" r:id="rId26"/>
    <p:sldId id="308" r:id="rId27"/>
    <p:sldId id="265" r:id="rId28"/>
    <p:sldId id="267" r:id="rId29"/>
    <p:sldId id="312" r:id="rId30"/>
    <p:sldId id="315" r:id="rId31"/>
    <p:sldId id="316" r:id="rId32"/>
    <p:sldId id="317" r:id="rId33"/>
    <p:sldId id="287" r:id="rId34"/>
    <p:sldId id="268" r:id="rId35"/>
    <p:sldId id="269" r:id="rId36"/>
    <p:sldId id="276" r:id="rId37"/>
    <p:sldId id="277" r:id="rId38"/>
    <p:sldId id="293" r:id="rId39"/>
  </p:sldIdLst>
  <p:sldSz cx="12192000" cy="6858000"/>
  <p:notesSz cx="9144000" cy="6858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日向陽" initials="日向陽" lastIdx="39" clrIdx="0">
    <p:extLst>
      <p:ext uri="{19B8F6BF-5375-455C-9EA6-DF929625EA0E}">
        <p15:presenceInfo xmlns:p15="http://schemas.microsoft.com/office/powerpoint/2012/main" userId="a59e9c3283ea240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99"/>
    <a:srgbClr val="CDCD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64" autoAdjust="0"/>
    <p:restoredTop sz="86330" autoAdjust="0"/>
  </p:normalViewPr>
  <p:slideViewPr>
    <p:cSldViewPr snapToGrid="0">
      <p:cViewPr varScale="1">
        <p:scale>
          <a:sx n="95" d="100"/>
          <a:sy n="95" d="100"/>
        </p:scale>
        <p:origin x="76" y="140"/>
      </p:cViewPr>
      <p:guideLst/>
    </p:cSldViewPr>
  </p:slideViewPr>
  <p:outlineViewPr>
    <p:cViewPr>
      <p:scale>
        <a:sx n="33" d="100"/>
        <a:sy n="33" d="100"/>
      </p:scale>
      <p:origin x="0" y="-11722"/>
    </p:cViewPr>
  </p:outlineViewPr>
  <p:notesTextViewPr>
    <p:cViewPr>
      <p:scale>
        <a:sx n="1" d="1"/>
        <a:sy n="1" d="1"/>
      </p:scale>
      <p:origin x="0" y="0"/>
    </p:cViewPr>
  </p:notesTextViewPr>
  <p:sorterViewPr>
    <p:cViewPr>
      <p:scale>
        <a:sx n="100" d="100"/>
        <a:sy n="100" d="100"/>
      </p:scale>
      <p:origin x="0" y="-6936"/>
    </p:cViewPr>
  </p:sorterViewPr>
  <p:notesViewPr>
    <p:cSldViewPr snapToGrid="0">
      <p:cViewPr varScale="1">
        <p:scale>
          <a:sx n="100" d="100"/>
          <a:sy n="100" d="100"/>
        </p:scale>
        <p:origin x="1680" y="5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a59e9c3283ea2401" providerId="LiveId" clId="{6E162013-C4DB-4209-827A-C05C5CA1D87F}"/>
    <pc:docChg chg="addSld modSld">
      <pc:chgData name="" userId="a59e9c3283ea2401" providerId="LiveId" clId="{6E162013-C4DB-4209-827A-C05C5CA1D87F}" dt="2023-02-07T18:33:21.337" v="1" actId="20577"/>
      <pc:docMkLst>
        <pc:docMk/>
      </pc:docMkLst>
      <pc:sldChg chg="modNotesTx">
        <pc:chgData name="" userId="a59e9c3283ea2401" providerId="LiveId" clId="{6E162013-C4DB-4209-827A-C05C5CA1D87F}" dt="2023-02-07T18:33:21.337" v="1" actId="20577"/>
        <pc:sldMkLst>
          <pc:docMk/>
          <pc:sldMk cId="3859984394" sldId="314"/>
        </pc:sldMkLst>
      </pc:sldChg>
      <pc:sldChg chg="add">
        <pc:chgData name="" userId="a59e9c3283ea2401" providerId="LiveId" clId="{6E162013-C4DB-4209-827A-C05C5CA1D87F}" dt="2023-02-07T18:33:11.956" v="0"/>
        <pc:sldMkLst>
          <pc:docMk/>
          <pc:sldMk cId="3439124491" sldId="319"/>
        </pc:sldMkLst>
      </pc:sldChg>
    </pc:docChg>
  </pc:docChgLst>
  <pc:docChgLst>
    <pc:chgData userId="a59e9c3283ea2401" providerId="LiveId" clId="{9465B630-A781-412F-80CD-DB9F82542238}"/>
    <pc:docChg chg="undo delSld modSld">
      <pc:chgData name="" userId="a59e9c3283ea2401" providerId="LiveId" clId="{9465B630-A781-412F-80CD-DB9F82542238}" dt="2023-02-07T18:04:43.388" v="154" actId="20577"/>
      <pc:docMkLst>
        <pc:docMk/>
      </pc:docMkLst>
      <pc:sldChg chg="modTransition">
        <pc:chgData name="" userId="a59e9c3283ea2401" providerId="LiveId" clId="{9465B630-A781-412F-80CD-DB9F82542238}" dt="2023-02-07T17:53:59.831" v="34"/>
        <pc:sldMkLst>
          <pc:docMk/>
          <pc:sldMk cId="2350206313" sldId="256"/>
        </pc:sldMkLst>
      </pc:sldChg>
      <pc:sldChg chg="modTransition">
        <pc:chgData name="" userId="a59e9c3283ea2401" providerId="LiveId" clId="{9465B630-A781-412F-80CD-DB9F82542238}" dt="2023-02-07T17:53:59.831" v="34"/>
        <pc:sldMkLst>
          <pc:docMk/>
          <pc:sldMk cId="924338254" sldId="263"/>
        </pc:sldMkLst>
      </pc:sldChg>
      <pc:sldChg chg="del">
        <pc:chgData name="" userId="a59e9c3283ea2401" providerId="LiveId" clId="{9465B630-A781-412F-80CD-DB9F82542238}" dt="2023-02-07T10:29:27.168" v="7" actId="2696"/>
        <pc:sldMkLst>
          <pc:docMk/>
          <pc:sldMk cId="216630888" sldId="264"/>
        </pc:sldMkLst>
      </pc:sldChg>
      <pc:sldChg chg="modTransition">
        <pc:chgData name="" userId="a59e9c3283ea2401" providerId="LiveId" clId="{9465B630-A781-412F-80CD-DB9F82542238}" dt="2023-02-07T16:08:17.785" v="9"/>
        <pc:sldMkLst>
          <pc:docMk/>
          <pc:sldMk cId="89094857" sldId="265"/>
        </pc:sldMkLst>
      </pc:sldChg>
      <pc:sldChg chg="modTransition">
        <pc:chgData name="" userId="a59e9c3283ea2401" providerId="LiveId" clId="{9465B630-A781-412F-80CD-DB9F82542238}" dt="2023-02-07T16:08:17.785" v="9"/>
        <pc:sldMkLst>
          <pc:docMk/>
          <pc:sldMk cId="3252946579" sldId="267"/>
        </pc:sldMkLst>
      </pc:sldChg>
      <pc:sldChg chg="modTransition">
        <pc:chgData name="" userId="a59e9c3283ea2401" providerId="LiveId" clId="{9465B630-A781-412F-80CD-DB9F82542238}" dt="2023-02-07T16:08:17.785" v="9"/>
        <pc:sldMkLst>
          <pc:docMk/>
          <pc:sldMk cId="1771960100" sldId="268"/>
        </pc:sldMkLst>
      </pc:sldChg>
      <pc:sldChg chg="modTransition">
        <pc:chgData name="" userId="a59e9c3283ea2401" providerId="LiveId" clId="{9465B630-A781-412F-80CD-DB9F82542238}" dt="2023-02-07T16:08:17.785" v="9"/>
        <pc:sldMkLst>
          <pc:docMk/>
          <pc:sldMk cId="271368398" sldId="269"/>
        </pc:sldMkLst>
      </pc:sldChg>
      <pc:sldChg chg="del">
        <pc:chgData name="" userId="a59e9c3283ea2401" providerId="LiveId" clId="{9465B630-A781-412F-80CD-DB9F82542238}" dt="2023-02-07T10:24:54.478" v="0" actId="2696"/>
        <pc:sldMkLst>
          <pc:docMk/>
          <pc:sldMk cId="3464800264" sldId="270"/>
        </pc:sldMkLst>
      </pc:sldChg>
      <pc:sldChg chg="modTransition modNotesTx">
        <pc:chgData name="" userId="a59e9c3283ea2401" providerId="LiveId" clId="{9465B630-A781-412F-80CD-DB9F82542238}" dt="2023-02-07T18:04:43.388" v="154" actId="20577"/>
        <pc:sldMkLst>
          <pc:docMk/>
          <pc:sldMk cId="3086589274" sldId="275"/>
        </pc:sldMkLst>
      </pc:sldChg>
      <pc:sldChg chg="modTransition">
        <pc:chgData name="" userId="a59e9c3283ea2401" providerId="LiveId" clId="{9465B630-A781-412F-80CD-DB9F82542238}" dt="2023-02-07T16:08:17.785" v="9"/>
        <pc:sldMkLst>
          <pc:docMk/>
          <pc:sldMk cId="1913117549" sldId="276"/>
        </pc:sldMkLst>
      </pc:sldChg>
      <pc:sldChg chg="modTransition">
        <pc:chgData name="" userId="a59e9c3283ea2401" providerId="LiveId" clId="{9465B630-A781-412F-80CD-DB9F82542238}" dt="2023-02-07T16:08:17.785" v="9"/>
        <pc:sldMkLst>
          <pc:docMk/>
          <pc:sldMk cId="3057485560" sldId="277"/>
        </pc:sldMkLst>
      </pc:sldChg>
      <pc:sldChg chg="modTransition">
        <pc:chgData name="" userId="a59e9c3283ea2401" providerId="LiveId" clId="{9465B630-A781-412F-80CD-DB9F82542238}" dt="2023-02-07T17:53:59.831" v="34"/>
        <pc:sldMkLst>
          <pc:docMk/>
          <pc:sldMk cId="1681355039" sldId="279"/>
        </pc:sldMkLst>
      </pc:sldChg>
      <pc:sldChg chg="modTransition">
        <pc:chgData name="" userId="a59e9c3283ea2401" providerId="LiveId" clId="{9465B630-A781-412F-80CD-DB9F82542238}" dt="2023-02-07T17:53:59.831" v="34"/>
        <pc:sldMkLst>
          <pc:docMk/>
          <pc:sldMk cId="3564435970" sldId="280"/>
        </pc:sldMkLst>
      </pc:sldChg>
      <pc:sldChg chg="del">
        <pc:chgData name="" userId="a59e9c3283ea2401" providerId="LiveId" clId="{9465B630-A781-412F-80CD-DB9F82542238}" dt="2023-02-07T10:24:54.528" v="2" actId="2696"/>
        <pc:sldMkLst>
          <pc:docMk/>
          <pc:sldMk cId="1393547674" sldId="281"/>
        </pc:sldMkLst>
      </pc:sldChg>
      <pc:sldChg chg="modTransition">
        <pc:chgData name="" userId="a59e9c3283ea2401" providerId="LiveId" clId="{9465B630-A781-412F-80CD-DB9F82542238}" dt="2023-02-07T17:53:59.831" v="34"/>
        <pc:sldMkLst>
          <pc:docMk/>
          <pc:sldMk cId="3904411648" sldId="282"/>
        </pc:sldMkLst>
      </pc:sldChg>
      <pc:sldChg chg="modTransition">
        <pc:chgData name="" userId="a59e9c3283ea2401" providerId="LiveId" clId="{9465B630-A781-412F-80CD-DB9F82542238}" dt="2023-02-07T17:53:59.831" v="34"/>
        <pc:sldMkLst>
          <pc:docMk/>
          <pc:sldMk cId="4267744516" sldId="283"/>
        </pc:sldMkLst>
      </pc:sldChg>
      <pc:sldChg chg="modTransition">
        <pc:chgData name="" userId="a59e9c3283ea2401" providerId="LiveId" clId="{9465B630-A781-412F-80CD-DB9F82542238}" dt="2023-02-07T17:53:59.831" v="34"/>
        <pc:sldMkLst>
          <pc:docMk/>
          <pc:sldMk cId="1988218282" sldId="284"/>
        </pc:sldMkLst>
      </pc:sldChg>
      <pc:sldChg chg="modTransition">
        <pc:chgData name="" userId="a59e9c3283ea2401" providerId="LiveId" clId="{9465B630-A781-412F-80CD-DB9F82542238}" dt="2023-02-07T17:53:59.831" v="34"/>
        <pc:sldMkLst>
          <pc:docMk/>
          <pc:sldMk cId="1184052085" sldId="285"/>
        </pc:sldMkLst>
      </pc:sldChg>
      <pc:sldChg chg="modTransition">
        <pc:chgData name="" userId="a59e9c3283ea2401" providerId="LiveId" clId="{9465B630-A781-412F-80CD-DB9F82542238}" dt="2023-02-07T17:53:59.831" v="34"/>
        <pc:sldMkLst>
          <pc:docMk/>
          <pc:sldMk cId="205086366" sldId="286"/>
        </pc:sldMkLst>
      </pc:sldChg>
      <pc:sldChg chg="modTransition">
        <pc:chgData name="" userId="a59e9c3283ea2401" providerId="LiveId" clId="{9465B630-A781-412F-80CD-DB9F82542238}" dt="2023-02-07T16:08:17.785" v="9"/>
        <pc:sldMkLst>
          <pc:docMk/>
          <pc:sldMk cId="1177664285" sldId="287"/>
        </pc:sldMkLst>
      </pc:sldChg>
      <pc:sldChg chg="modTransition">
        <pc:chgData name="" userId="a59e9c3283ea2401" providerId="LiveId" clId="{9465B630-A781-412F-80CD-DB9F82542238}" dt="2023-02-07T17:53:59.831" v="34"/>
        <pc:sldMkLst>
          <pc:docMk/>
          <pc:sldMk cId="852072223" sldId="289"/>
        </pc:sldMkLst>
      </pc:sldChg>
      <pc:sldChg chg="modTransition">
        <pc:chgData name="" userId="a59e9c3283ea2401" providerId="LiveId" clId="{9465B630-A781-412F-80CD-DB9F82542238}" dt="2023-02-07T17:53:59.831" v="34"/>
        <pc:sldMkLst>
          <pc:docMk/>
          <pc:sldMk cId="241347402" sldId="290"/>
        </pc:sldMkLst>
      </pc:sldChg>
      <pc:sldChg chg="del">
        <pc:chgData name="" userId="a59e9c3283ea2401" providerId="LiveId" clId="{9465B630-A781-412F-80CD-DB9F82542238}" dt="2023-02-07T10:24:58.506" v="5" actId="2696"/>
        <pc:sldMkLst>
          <pc:docMk/>
          <pc:sldMk cId="2429443333" sldId="292"/>
        </pc:sldMkLst>
      </pc:sldChg>
      <pc:sldChg chg="modTransition">
        <pc:chgData name="" userId="a59e9c3283ea2401" providerId="LiveId" clId="{9465B630-A781-412F-80CD-DB9F82542238}" dt="2023-02-07T16:08:17.785" v="9"/>
        <pc:sldMkLst>
          <pc:docMk/>
          <pc:sldMk cId="288687089" sldId="293"/>
        </pc:sldMkLst>
      </pc:sldChg>
      <pc:sldChg chg="modTransition">
        <pc:chgData name="" userId="a59e9c3283ea2401" providerId="LiveId" clId="{9465B630-A781-412F-80CD-DB9F82542238}" dt="2023-02-07T17:53:59.831" v="34"/>
        <pc:sldMkLst>
          <pc:docMk/>
          <pc:sldMk cId="1789462131" sldId="294"/>
        </pc:sldMkLst>
      </pc:sldChg>
      <pc:sldChg chg="modTransition">
        <pc:chgData name="" userId="a59e9c3283ea2401" providerId="LiveId" clId="{9465B630-A781-412F-80CD-DB9F82542238}" dt="2023-02-07T17:53:59.831" v="34"/>
        <pc:sldMkLst>
          <pc:docMk/>
          <pc:sldMk cId="2479675224" sldId="295"/>
        </pc:sldMkLst>
      </pc:sldChg>
      <pc:sldChg chg="del">
        <pc:chgData name="" userId="a59e9c3283ea2401" providerId="LiveId" clId="{9465B630-A781-412F-80CD-DB9F82542238}" dt="2023-02-07T10:24:58.536" v="6" actId="2696"/>
        <pc:sldMkLst>
          <pc:docMk/>
          <pc:sldMk cId="2184343389" sldId="296"/>
        </pc:sldMkLst>
      </pc:sldChg>
      <pc:sldChg chg="del">
        <pc:chgData name="" userId="a59e9c3283ea2401" providerId="LiveId" clId="{9465B630-A781-412F-80CD-DB9F82542238}" dt="2023-02-07T10:24:54.560" v="3" actId="2696"/>
        <pc:sldMkLst>
          <pc:docMk/>
          <pc:sldMk cId="2459274500" sldId="300"/>
        </pc:sldMkLst>
      </pc:sldChg>
      <pc:sldChg chg="modTransition">
        <pc:chgData name="" userId="a59e9c3283ea2401" providerId="LiveId" clId="{9465B630-A781-412F-80CD-DB9F82542238}" dt="2023-02-07T17:53:59.831" v="34"/>
        <pc:sldMkLst>
          <pc:docMk/>
          <pc:sldMk cId="9400888" sldId="301"/>
        </pc:sldMkLst>
      </pc:sldChg>
      <pc:sldChg chg="modTransition">
        <pc:chgData name="" userId="a59e9c3283ea2401" providerId="LiveId" clId="{9465B630-A781-412F-80CD-DB9F82542238}" dt="2023-02-07T17:53:59.831" v="34"/>
        <pc:sldMkLst>
          <pc:docMk/>
          <pc:sldMk cId="4174478696" sldId="302"/>
        </pc:sldMkLst>
      </pc:sldChg>
      <pc:sldChg chg="modTransition">
        <pc:chgData name="" userId="a59e9c3283ea2401" providerId="LiveId" clId="{9465B630-A781-412F-80CD-DB9F82542238}" dt="2023-02-07T17:53:59.831" v="34"/>
        <pc:sldMkLst>
          <pc:docMk/>
          <pc:sldMk cId="382400670" sldId="303"/>
        </pc:sldMkLst>
      </pc:sldChg>
      <pc:sldChg chg="modTransition">
        <pc:chgData name="" userId="a59e9c3283ea2401" providerId="LiveId" clId="{9465B630-A781-412F-80CD-DB9F82542238}" dt="2023-02-07T17:53:59.831" v="34"/>
        <pc:sldMkLst>
          <pc:docMk/>
          <pc:sldMk cId="3256826831" sldId="304"/>
        </pc:sldMkLst>
      </pc:sldChg>
      <pc:sldChg chg="modTransition">
        <pc:chgData name="" userId="a59e9c3283ea2401" providerId="LiveId" clId="{9465B630-A781-412F-80CD-DB9F82542238}" dt="2023-02-07T17:53:59.831" v="34"/>
        <pc:sldMkLst>
          <pc:docMk/>
          <pc:sldMk cId="1101885292" sldId="305"/>
        </pc:sldMkLst>
      </pc:sldChg>
      <pc:sldChg chg="modTransition">
        <pc:chgData name="" userId="a59e9c3283ea2401" providerId="LiveId" clId="{9465B630-A781-412F-80CD-DB9F82542238}" dt="2023-02-07T17:53:59.831" v="34"/>
        <pc:sldMkLst>
          <pc:docMk/>
          <pc:sldMk cId="3382972656" sldId="306"/>
        </pc:sldMkLst>
      </pc:sldChg>
      <pc:sldChg chg="modTransition">
        <pc:chgData name="" userId="a59e9c3283ea2401" providerId="LiveId" clId="{9465B630-A781-412F-80CD-DB9F82542238}" dt="2023-02-07T17:53:59.831" v="34"/>
        <pc:sldMkLst>
          <pc:docMk/>
          <pc:sldMk cId="3734031626" sldId="307"/>
        </pc:sldMkLst>
      </pc:sldChg>
      <pc:sldChg chg="modTransition">
        <pc:chgData name="" userId="a59e9c3283ea2401" providerId="LiveId" clId="{9465B630-A781-412F-80CD-DB9F82542238}" dt="2023-02-07T17:53:59.831" v="34"/>
        <pc:sldMkLst>
          <pc:docMk/>
          <pc:sldMk cId="2273605024" sldId="308"/>
        </pc:sldMkLst>
      </pc:sldChg>
      <pc:sldChg chg="modTransition">
        <pc:chgData name="" userId="a59e9c3283ea2401" providerId="LiveId" clId="{9465B630-A781-412F-80CD-DB9F82542238}" dt="2023-02-07T17:53:59.831" v="34"/>
        <pc:sldMkLst>
          <pc:docMk/>
          <pc:sldMk cId="64388676" sldId="309"/>
        </pc:sldMkLst>
      </pc:sldChg>
      <pc:sldChg chg="del">
        <pc:chgData name="" userId="a59e9c3283ea2401" providerId="LiveId" clId="{9465B630-A781-412F-80CD-DB9F82542238}" dt="2023-02-07T10:24:54.514" v="1" actId="2696"/>
        <pc:sldMkLst>
          <pc:docMk/>
          <pc:sldMk cId="3665678024" sldId="310"/>
        </pc:sldMkLst>
      </pc:sldChg>
      <pc:sldChg chg="del">
        <pc:chgData name="" userId="a59e9c3283ea2401" providerId="LiveId" clId="{9465B630-A781-412F-80CD-DB9F82542238}" dt="2023-02-07T10:29:35.452" v="8" actId="2696"/>
        <pc:sldMkLst>
          <pc:docMk/>
          <pc:sldMk cId="1588293678" sldId="311"/>
        </pc:sldMkLst>
      </pc:sldChg>
      <pc:sldChg chg="modTransition">
        <pc:chgData name="" userId="a59e9c3283ea2401" providerId="LiveId" clId="{9465B630-A781-412F-80CD-DB9F82542238}" dt="2023-02-07T16:08:17.785" v="9"/>
        <pc:sldMkLst>
          <pc:docMk/>
          <pc:sldMk cId="3453600501" sldId="312"/>
        </pc:sldMkLst>
      </pc:sldChg>
      <pc:sldChg chg="del">
        <pc:chgData name="" userId="a59e9c3283ea2401" providerId="LiveId" clId="{9465B630-A781-412F-80CD-DB9F82542238}" dt="2023-02-07T10:24:54.568" v="4" actId="2696"/>
        <pc:sldMkLst>
          <pc:docMk/>
          <pc:sldMk cId="596847117" sldId="313"/>
        </pc:sldMkLst>
      </pc:sldChg>
      <pc:sldChg chg="addSp modSp modTransition">
        <pc:chgData name="" userId="a59e9c3283ea2401" providerId="LiveId" clId="{9465B630-A781-412F-80CD-DB9F82542238}" dt="2023-02-07T17:53:59.831" v="34"/>
        <pc:sldMkLst>
          <pc:docMk/>
          <pc:sldMk cId="3859984394" sldId="314"/>
        </pc:sldMkLst>
        <pc:spChg chg="mod">
          <ac:chgData name="" userId="a59e9c3283ea2401" providerId="LiveId" clId="{9465B630-A781-412F-80CD-DB9F82542238}" dt="2023-02-07T17:22:21.305" v="16" actId="1076"/>
          <ac:spMkLst>
            <pc:docMk/>
            <pc:sldMk cId="3859984394" sldId="314"/>
            <ac:spMk id="7" creationId="{5BAAA738-AF71-42C3-A1D1-97C635FAF107}"/>
          </ac:spMkLst>
        </pc:spChg>
        <pc:spChg chg="add mod">
          <ac:chgData name="" userId="a59e9c3283ea2401" providerId="LiveId" clId="{9465B630-A781-412F-80CD-DB9F82542238}" dt="2023-02-07T17:22:55.191" v="20" actId="1076"/>
          <ac:spMkLst>
            <pc:docMk/>
            <pc:sldMk cId="3859984394" sldId="314"/>
            <ac:spMk id="30" creationId="{25A0961F-DBD4-47B0-82B9-3A29D16EE728}"/>
          </ac:spMkLst>
        </pc:spChg>
        <pc:spChg chg="add mod">
          <ac:chgData name="" userId="a59e9c3283ea2401" providerId="LiveId" clId="{9465B630-A781-412F-80CD-DB9F82542238}" dt="2023-02-07T17:23:11.589" v="22" actId="1076"/>
          <ac:spMkLst>
            <pc:docMk/>
            <pc:sldMk cId="3859984394" sldId="314"/>
            <ac:spMk id="31" creationId="{235D91F3-A025-435A-8999-F571DF16872D}"/>
          </ac:spMkLst>
        </pc:spChg>
        <pc:spChg chg="mod">
          <ac:chgData name="" userId="a59e9c3283ea2401" providerId="LiveId" clId="{9465B630-A781-412F-80CD-DB9F82542238}" dt="2023-02-07T17:23:20.577" v="25" actId="1076"/>
          <ac:spMkLst>
            <pc:docMk/>
            <pc:sldMk cId="3859984394" sldId="314"/>
            <ac:spMk id="32" creationId="{2A1F308B-9731-4574-A440-A55177C2A457}"/>
          </ac:spMkLst>
        </pc:spChg>
        <pc:spChg chg="add mod">
          <ac:chgData name="" userId="a59e9c3283ea2401" providerId="LiveId" clId="{9465B630-A781-412F-80CD-DB9F82542238}" dt="2023-02-07T17:23:30.364" v="26" actId="1076"/>
          <ac:spMkLst>
            <pc:docMk/>
            <pc:sldMk cId="3859984394" sldId="314"/>
            <ac:spMk id="33" creationId="{734B3F50-6607-41A6-9751-CC034985A62F}"/>
          </ac:spMkLst>
        </pc:spChg>
        <pc:spChg chg="add mod">
          <ac:chgData name="" userId="a59e9c3283ea2401" providerId="LiveId" clId="{9465B630-A781-412F-80CD-DB9F82542238}" dt="2023-02-07T17:23:30.364" v="26" actId="1076"/>
          <ac:spMkLst>
            <pc:docMk/>
            <pc:sldMk cId="3859984394" sldId="314"/>
            <ac:spMk id="34" creationId="{9B19CBAA-4DB0-4873-8BEB-CA8059CE76CB}"/>
          </ac:spMkLst>
        </pc:spChg>
        <pc:spChg chg="mod">
          <ac:chgData name="" userId="a59e9c3283ea2401" providerId="LiveId" clId="{9465B630-A781-412F-80CD-DB9F82542238}" dt="2023-02-07T17:22:46.886" v="18" actId="1076"/>
          <ac:spMkLst>
            <pc:docMk/>
            <pc:sldMk cId="3859984394" sldId="314"/>
            <ac:spMk id="36" creationId="{73FE336A-117A-4420-8B8B-F7CEBB8380AD}"/>
          </ac:spMkLst>
        </pc:spChg>
        <pc:spChg chg="mod">
          <ac:chgData name="" userId="a59e9c3283ea2401" providerId="LiveId" clId="{9465B630-A781-412F-80CD-DB9F82542238}" dt="2023-02-07T17:22:46.886" v="18" actId="1076"/>
          <ac:spMkLst>
            <pc:docMk/>
            <pc:sldMk cId="3859984394" sldId="314"/>
            <ac:spMk id="37" creationId="{2FD2FC60-DBAF-413A-BF16-70FB5AD3256D}"/>
          </ac:spMkLst>
        </pc:spChg>
        <pc:spChg chg="mod">
          <ac:chgData name="" userId="a59e9c3283ea2401" providerId="LiveId" clId="{9465B630-A781-412F-80CD-DB9F82542238}" dt="2023-02-07T17:33:08.517" v="33" actId="20577"/>
          <ac:spMkLst>
            <pc:docMk/>
            <pc:sldMk cId="3859984394" sldId="314"/>
            <ac:spMk id="57" creationId="{E1201541-1A5E-4926-B9E3-D5554C0D1EBA}"/>
          </ac:spMkLst>
        </pc:spChg>
        <pc:spChg chg="mod">
          <ac:chgData name="" userId="a59e9c3283ea2401" providerId="LiveId" clId="{9465B630-A781-412F-80CD-DB9F82542238}" dt="2023-02-07T17:23:50.549" v="29" actId="1076"/>
          <ac:spMkLst>
            <pc:docMk/>
            <pc:sldMk cId="3859984394" sldId="314"/>
            <ac:spMk id="58" creationId="{1EC7915C-6CDF-419B-84F2-0EE04C26D287}"/>
          </ac:spMkLst>
        </pc:spChg>
        <pc:spChg chg="mod">
          <ac:chgData name="" userId="a59e9c3283ea2401" providerId="LiveId" clId="{9465B630-A781-412F-80CD-DB9F82542238}" dt="2023-02-07T17:23:37.640" v="28" actId="1076"/>
          <ac:spMkLst>
            <pc:docMk/>
            <pc:sldMk cId="3859984394" sldId="314"/>
            <ac:spMk id="59" creationId="{77EAB0A4-685D-4C90-9C37-87B0093D0C9B}"/>
          </ac:spMkLst>
        </pc:spChg>
      </pc:sldChg>
      <pc:sldChg chg="modTransition">
        <pc:chgData name="" userId="a59e9c3283ea2401" providerId="LiveId" clId="{9465B630-A781-412F-80CD-DB9F82542238}" dt="2023-02-07T16:08:17.785" v="9"/>
        <pc:sldMkLst>
          <pc:docMk/>
          <pc:sldMk cId="1020681714" sldId="315"/>
        </pc:sldMkLst>
      </pc:sldChg>
      <pc:sldChg chg="modTransition">
        <pc:chgData name="" userId="a59e9c3283ea2401" providerId="LiveId" clId="{9465B630-A781-412F-80CD-DB9F82542238}" dt="2023-02-07T16:08:17.785" v="9"/>
        <pc:sldMkLst>
          <pc:docMk/>
          <pc:sldMk cId="386803201" sldId="316"/>
        </pc:sldMkLst>
      </pc:sldChg>
      <pc:sldChg chg="modTransition">
        <pc:chgData name="" userId="a59e9c3283ea2401" providerId="LiveId" clId="{9465B630-A781-412F-80CD-DB9F82542238}" dt="2023-02-07T16:08:17.785" v="9"/>
        <pc:sldMkLst>
          <pc:docMk/>
          <pc:sldMk cId="744054590" sldId="317"/>
        </pc:sldMkLst>
      </pc:sldChg>
      <pc:sldChg chg="modTransition">
        <pc:chgData name="" userId="a59e9c3283ea2401" providerId="LiveId" clId="{9465B630-A781-412F-80CD-DB9F82542238}" dt="2023-02-07T17:53:59.831" v="34"/>
        <pc:sldMkLst>
          <pc:docMk/>
          <pc:sldMk cId="906820769" sldId="318"/>
        </pc:sldMkLst>
      </pc:sldChg>
    </pc:docChg>
  </pc:docChgLst>
  <pc:docChgLst>
    <pc:chgData userId="a59e9c3283ea2401" providerId="LiveId" clId="{019AA90E-A6FE-45ED-B7E4-D8E7DA3DC001}"/>
    <pc:docChg chg="undo modSld">
      <pc:chgData name="" userId="a59e9c3283ea2401" providerId="LiveId" clId="{019AA90E-A6FE-45ED-B7E4-D8E7DA3DC001}" dt="2023-02-08T00:57:23.247" v="26" actId="14100"/>
      <pc:docMkLst>
        <pc:docMk/>
      </pc:docMkLst>
      <pc:sldChg chg="modSp">
        <pc:chgData name="" userId="a59e9c3283ea2401" providerId="LiveId" clId="{019AA90E-A6FE-45ED-B7E4-D8E7DA3DC001}" dt="2023-02-08T00:57:23.247" v="26" actId="14100"/>
        <pc:sldMkLst>
          <pc:docMk/>
          <pc:sldMk cId="3439124491" sldId="319"/>
        </pc:sldMkLst>
        <pc:spChg chg="mod">
          <ac:chgData name="" userId="a59e9c3283ea2401" providerId="LiveId" clId="{019AA90E-A6FE-45ED-B7E4-D8E7DA3DC001}" dt="2023-02-08T00:55:37.879" v="13" actId="14100"/>
          <ac:spMkLst>
            <pc:docMk/>
            <pc:sldMk cId="3439124491" sldId="319"/>
            <ac:spMk id="6" creationId="{90ACDC41-2050-459E-B6C8-C8F662C1F6E1}"/>
          </ac:spMkLst>
        </pc:spChg>
        <pc:spChg chg="mod">
          <ac:chgData name="" userId="a59e9c3283ea2401" providerId="LiveId" clId="{019AA90E-A6FE-45ED-B7E4-D8E7DA3DC001}" dt="2023-02-08T00:55:34.518" v="12" actId="1076"/>
          <ac:spMkLst>
            <pc:docMk/>
            <pc:sldMk cId="3439124491" sldId="319"/>
            <ac:spMk id="13" creationId="{E57FAC53-BD26-4D8E-AD1C-001B3A071E7A}"/>
          </ac:spMkLst>
        </pc:spChg>
        <pc:spChg chg="mod">
          <ac:chgData name="" userId="a59e9c3283ea2401" providerId="LiveId" clId="{019AA90E-A6FE-45ED-B7E4-D8E7DA3DC001}" dt="2023-02-08T00:55:18.785" v="7" actId="1076"/>
          <ac:spMkLst>
            <pc:docMk/>
            <pc:sldMk cId="3439124491" sldId="319"/>
            <ac:spMk id="31" creationId="{53C77EBD-9037-438E-A616-8050FB2C6DE9}"/>
          </ac:spMkLst>
        </pc:spChg>
        <pc:spChg chg="mod">
          <ac:chgData name="" userId="a59e9c3283ea2401" providerId="LiveId" clId="{019AA90E-A6FE-45ED-B7E4-D8E7DA3DC001}" dt="2023-02-08T00:55:18.785" v="7" actId="1076"/>
          <ac:spMkLst>
            <pc:docMk/>
            <pc:sldMk cId="3439124491" sldId="319"/>
            <ac:spMk id="33" creationId="{C5F6C849-F598-4301-A98A-E015339412AB}"/>
          </ac:spMkLst>
        </pc:spChg>
        <pc:spChg chg="mod">
          <ac:chgData name="" userId="a59e9c3283ea2401" providerId="LiveId" clId="{019AA90E-A6FE-45ED-B7E4-D8E7DA3DC001}" dt="2023-02-08T00:55:08.820" v="6" actId="1076"/>
          <ac:spMkLst>
            <pc:docMk/>
            <pc:sldMk cId="3439124491" sldId="319"/>
            <ac:spMk id="34" creationId="{CABB9DEB-B886-440D-8532-77EB628D433C}"/>
          </ac:spMkLst>
        </pc:spChg>
        <pc:spChg chg="mod">
          <ac:chgData name="" userId="a59e9c3283ea2401" providerId="LiveId" clId="{019AA90E-A6FE-45ED-B7E4-D8E7DA3DC001}" dt="2023-02-08T00:55:08.820" v="6" actId="1076"/>
          <ac:spMkLst>
            <pc:docMk/>
            <pc:sldMk cId="3439124491" sldId="319"/>
            <ac:spMk id="35" creationId="{76B66670-CDE8-4C0B-9C2F-750EA6A62C4A}"/>
          </ac:spMkLst>
        </pc:spChg>
        <pc:spChg chg="mod">
          <ac:chgData name="" userId="a59e9c3283ea2401" providerId="LiveId" clId="{019AA90E-A6FE-45ED-B7E4-D8E7DA3DC001}" dt="2023-02-08T00:57:23.247" v="26" actId="14100"/>
          <ac:spMkLst>
            <pc:docMk/>
            <pc:sldMk cId="3439124491" sldId="319"/>
            <ac:spMk id="38" creationId="{BF214BBF-5B5B-49A6-855D-DDD3552BCACC}"/>
          </ac:spMkLst>
        </pc:spChg>
        <pc:spChg chg="mod">
          <ac:chgData name="" userId="a59e9c3283ea2401" providerId="LiveId" clId="{019AA90E-A6FE-45ED-B7E4-D8E7DA3DC001}" dt="2023-02-08T00:57:09.471" v="22" actId="1076"/>
          <ac:spMkLst>
            <pc:docMk/>
            <pc:sldMk cId="3439124491" sldId="319"/>
            <ac:spMk id="39" creationId="{490D6201-62F8-4B91-91B7-779BAAAF60EE}"/>
          </ac:spMkLst>
        </pc:spChg>
        <pc:spChg chg="mod">
          <ac:chgData name="" userId="a59e9c3283ea2401" providerId="LiveId" clId="{019AA90E-A6FE-45ED-B7E4-D8E7DA3DC001}" dt="2023-02-08T00:57:09.471" v="22" actId="1076"/>
          <ac:spMkLst>
            <pc:docMk/>
            <pc:sldMk cId="3439124491" sldId="319"/>
            <ac:spMk id="40" creationId="{64459D89-0BF5-42BA-8638-6C96E07AA4F3}"/>
          </ac:spMkLst>
        </pc:spChg>
        <pc:spChg chg="mod">
          <ac:chgData name="" userId="a59e9c3283ea2401" providerId="LiveId" clId="{019AA90E-A6FE-45ED-B7E4-D8E7DA3DC001}" dt="2023-02-08T00:56:45.031" v="21" actId="1076"/>
          <ac:spMkLst>
            <pc:docMk/>
            <pc:sldMk cId="3439124491" sldId="319"/>
            <ac:spMk id="41" creationId="{F2378F20-10B2-4772-A388-7A4D8F8D252C}"/>
          </ac:spMkLst>
        </pc:spChg>
        <pc:spChg chg="mod">
          <ac:chgData name="" userId="a59e9c3283ea2401" providerId="LiveId" clId="{019AA90E-A6FE-45ED-B7E4-D8E7DA3DC001}" dt="2023-02-08T00:56:45.031" v="21" actId="1076"/>
          <ac:spMkLst>
            <pc:docMk/>
            <pc:sldMk cId="3439124491" sldId="319"/>
            <ac:spMk id="43" creationId="{B01CF845-7711-4A32-BB8D-B6E6A6D13B06}"/>
          </ac:spMkLst>
        </pc:spChg>
        <pc:spChg chg="mod">
          <ac:chgData name="" userId="a59e9c3283ea2401" providerId="LiveId" clId="{019AA90E-A6FE-45ED-B7E4-D8E7DA3DC001}" dt="2023-02-08T00:57:20.766" v="25" actId="1076"/>
          <ac:spMkLst>
            <pc:docMk/>
            <pc:sldMk cId="3439124491" sldId="319"/>
            <ac:spMk id="55" creationId="{B08C2500-2C91-4C41-9826-515E90717DDF}"/>
          </ac:spMkLst>
        </pc:spChg>
        <pc:cxnChg chg="mod">
          <ac:chgData name="" userId="a59e9c3283ea2401" providerId="LiveId" clId="{019AA90E-A6FE-45ED-B7E4-D8E7DA3DC001}" dt="2023-02-08T00:55:18.785" v="7" actId="1076"/>
          <ac:cxnSpMkLst>
            <pc:docMk/>
            <pc:sldMk cId="3439124491" sldId="319"/>
            <ac:cxnSpMk id="11" creationId="{9A01B627-E808-4850-B6C3-7EC864CF2052}"/>
          </ac:cxnSpMkLst>
        </pc:cxnChg>
        <pc:cxnChg chg="mod">
          <ac:chgData name="" userId="a59e9c3283ea2401" providerId="LiveId" clId="{019AA90E-A6FE-45ED-B7E4-D8E7DA3DC001}" dt="2023-02-08T00:57:09.471" v="22" actId="1076"/>
          <ac:cxnSpMkLst>
            <pc:docMk/>
            <pc:sldMk cId="3439124491" sldId="319"/>
            <ac:cxnSpMk id="19" creationId="{348684E4-F519-4889-B5A2-61E20AB90D43}"/>
          </ac:cxnSpMkLst>
        </pc:cxnChg>
      </pc:sldChg>
    </pc:docChg>
  </pc:docChgLst>
  <pc:docChgLst>
    <pc:chgData userId="a59e9c3283ea2401" providerId="LiveId" clId="{9B922499-6A48-4974-ADA8-14289F9647C8}"/>
    <pc:docChg chg="modSld">
      <pc:chgData name="" userId="a59e9c3283ea2401" providerId="LiveId" clId="{9B922499-6A48-4974-ADA8-14289F9647C8}" dt="2023-02-08T03:24:24.487" v="7"/>
      <pc:docMkLst>
        <pc:docMk/>
      </pc:docMkLst>
      <pc:sldChg chg="modNotes">
        <pc:chgData name="" userId="a59e9c3283ea2401" providerId="LiveId" clId="{9B922499-6A48-4974-ADA8-14289F9647C8}" dt="2023-02-08T03:24:24.487" v="7"/>
        <pc:sldMkLst>
          <pc:docMk/>
          <pc:sldMk cId="2350206313" sldId="256"/>
        </pc:sldMkLst>
      </pc:sldChg>
      <pc:sldChg chg="modNotes">
        <pc:chgData name="" userId="a59e9c3283ea2401" providerId="LiveId" clId="{9B922499-6A48-4974-ADA8-14289F9647C8}" dt="2023-02-08T03:24:24.487" v="7"/>
        <pc:sldMkLst>
          <pc:docMk/>
          <pc:sldMk cId="924338254" sldId="263"/>
        </pc:sldMkLst>
      </pc:sldChg>
      <pc:sldChg chg="modNotes">
        <pc:chgData name="" userId="a59e9c3283ea2401" providerId="LiveId" clId="{9B922499-6A48-4974-ADA8-14289F9647C8}" dt="2023-02-08T03:24:24.487" v="7"/>
        <pc:sldMkLst>
          <pc:docMk/>
          <pc:sldMk cId="3086589274" sldId="275"/>
        </pc:sldMkLst>
      </pc:sldChg>
      <pc:sldChg chg="modSp modNotes">
        <pc:chgData name="" userId="a59e9c3283ea2401" providerId="LiveId" clId="{9B922499-6A48-4974-ADA8-14289F9647C8}" dt="2023-02-08T03:24:24.487" v="7"/>
        <pc:sldMkLst>
          <pc:docMk/>
          <pc:sldMk cId="1681355039" sldId="279"/>
        </pc:sldMkLst>
        <pc:spChg chg="mod">
          <ac:chgData name="" userId="a59e9c3283ea2401" providerId="LiveId" clId="{9B922499-6A48-4974-ADA8-14289F9647C8}" dt="2023-02-08T03:24:24.487" v="7"/>
          <ac:spMkLst>
            <pc:docMk/>
            <pc:sldMk cId="1681355039" sldId="279"/>
            <ac:spMk id="3" creationId="{A1C9D0FF-EB6B-4981-818B-775761E8DA24}"/>
          </ac:spMkLst>
        </pc:spChg>
      </pc:sldChg>
      <pc:sldChg chg="modNotes">
        <pc:chgData name="" userId="a59e9c3283ea2401" providerId="LiveId" clId="{9B922499-6A48-4974-ADA8-14289F9647C8}" dt="2023-02-08T03:24:24.487" v="7"/>
        <pc:sldMkLst>
          <pc:docMk/>
          <pc:sldMk cId="3564435970" sldId="280"/>
        </pc:sldMkLst>
      </pc:sldChg>
      <pc:sldChg chg="modNotes">
        <pc:chgData name="" userId="a59e9c3283ea2401" providerId="LiveId" clId="{9B922499-6A48-4974-ADA8-14289F9647C8}" dt="2023-02-08T03:24:24.487" v="7"/>
        <pc:sldMkLst>
          <pc:docMk/>
          <pc:sldMk cId="3904411648" sldId="282"/>
        </pc:sldMkLst>
      </pc:sldChg>
      <pc:sldChg chg="modNotes">
        <pc:chgData name="" userId="a59e9c3283ea2401" providerId="LiveId" clId="{9B922499-6A48-4974-ADA8-14289F9647C8}" dt="2023-02-08T03:24:24.487" v="7"/>
        <pc:sldMkLst>
          <pc:docMk/>
          <pc:sldMk cId="4267744516" sldId="283"/>
        </pc:sldMkLst>
      </pc:sldChg>
      <pc:sldChg chg="modNotes">
        <pc:chgData name="" userId="a59e9c3283ea2401" providerId="LiveId" clId="{9B922499-6A48-4974-ADA8-14289F9647C8}" dt="2023-02-08T03:24:24.487" v="7"/>
        <pc:sldMkLst>
          <pc:docMk/>
          <pc:sldMk cId="1988218282" sldId="284"/>
        </pc:sldMkLst>
      </pc:sldChg>
      <pc:sldChg chg="modNotes">
        <pc:chgData name="" userId="a59e9c3283ea2401" providerId="LiveId" clId="{9B922499-6A48-4974-ADA8-14289F9647C8}" dt="2023-02-08T03:24:24.487" v="7"/>
        <pc:sldMkLst>
          <pc:docMk/>
          <pc:sldMk cId="1184052085" sldId="285"/>
        </pc:sldMkLst>
      </pc:sldChg>
      <pc:sldChg chg="modNotes">
        <pc:chgData name="" userId="a59e9c3283ea2401" providerId="LiveId" clId="{9B922499-6A48-4974-ADA8-14289F9647C8}" dt="2023-02-08T03:24:24.487" v="7"/>
        <pc:sldMkLst>
          <pc:docMk/>
          <pc:sldMk cId="205086366" sldId="286"/>
        </pc:sldMkLst>
      </pc:sldChg>
      <pc:sldChg chg="modNotes">
        <pc:chgData name="" userId="a59e9c3283ea2401" providerId="LiveId" clId="{9B922499-6A48-4974-ADA8-14289F9647C8}" dt="2023-02-08T03:24:24.487" v="7"/>
        <pc:sldMkLst>
          <pc:docMk/>
          <pc:sldMk cId="852072223" sldId="289"/>
        </pc:sldMkLst>
      </pc:sldChg>
      <pc:sldChg chg="modNotes">
        <pc:chgData name="" userId="a59e9c3283ea2401" providerId="LiveId" clId="{9B922499-6A48-4974-ADA8-14289F9647C8}" dt="2023-02-08T03:24:24.487" v="7"/>
        <pc:sldMkLst>
          <pc:docMk/>
          <pc:sldMk cId="241347402" sldId="290"/>
        </pc:sldMkLst>
      </pc:sldChg>
      <pc:sldChg chg="modSp modNotes">
        <pc:chgData name="" userId="a59e9c3283ea2401" providerId="LiveId" clId="{9B922499-6A48-4974-ADA8-14289F9647C8}" dt="2023-02-08T03:24:24.487" v="7"/>
        <pc:sldMkLst>
          <pc:docMk/>
          <pc:sldMk cId="1789462131" sldId="294"/>
        </pc:sldMkLst>
        <pc:spChg chg="mod">
          <ac:chgData name="" userId="a59e9c3283ea2401" providerId="LiveId" clId="{9B922499-6A48-4974-ADA8-14289F9647C8}" dt="2023-02-08T03:24:24.487" v="7"/>
          <ac:spMkLst>
            <pc:docMk/>
            <pc:sldMk cId="1789462131" sldId="294"/>
            <ac:spMk id="3" creationId="{5E3DCAA3-3037-4950-BE98-B357213D8ECD}"/>
          </ac:spMkLst>
        </pc:spChg>
      </pc:sldChg>
      <pc:sldChg chg="modNotes">
        <pc:chgData name="" userId="a59e9c3283ea2401" providerId="LiveId" clId="{9B922499-6A48-4974-ADA8-14289F9647C8}" dt="2023-02-08T03:24:24.487" v="7"/>
        <pc:sldMkLst>
          <pc:docMk/>
          <pc:sldMk cId="2479675224" sldId="295"/>
        </pc:sldMkLst>
      </pc:sldChg>
      <pc:sldChg chg="modNotes">
        <pc:chgData name="" userId="a59e9c3283ea2401" providerId="LiveId" clId="{9B922499-6A48-4974-ADA8-14289F9647C8}" dt="2023-02-08T03:24:24.487" v="7"/>
        <pc:sldMkLst>
          <pc:docMk/>
          <pc:sldMk cId="9400888" sldId="301"/>
        </pc:sldMkLst>
      </pc:sldChg>
      <pc:sldChg chg="modNotes">
        <pc:chgData name="" userId="a59e9c3283ea2401" providerId="LiveId" clId="{9B922499-6A48-4974-ADA8-14289F9647C8}" dt="2023-02-08T03:24:24.487" v="7"/>
        <pc:sldMkLst>
          <pc:docMk/>
          <pc:sldMk cId="4174478696" sldId="302"/>
        </pc:sldMkLst>
      </pc:sldChg>
      <pc:sldChg chg="modSp modNotes">
        <pc:chgData name="" userId="a59e9c3283ea2401" providerId="LiveId" clId="{9B922499-6A48-4974-ADA8-14289F9647C8}" dt="2023-02-08T03:24:24.487" v="7"/>
        <pc:sldMkLst>
          <pc:docMk/>
          <pc:sldMk cId="382400670" sldId="303"/>
        </pc:sldMkLst>
        <pc:spChg chg="mod">
          <ac:chgData name="" userId="a59e9c3283ea2401" providerId="LiveId" clId="{9B922499-6A48-4974-ADA8-14289F9647C8}" dt="2023-02-08T03:24:24.487" v="7"/>
          <ac:spMkLst>
            <pc:docMk/>
            <pc:sldMk cId="382400670" sldId="303"/>
            <ac:spMk id="3" creationId="{A1C9D0FF-EB6B-4981-818B-775761E8DA24}"/>
          </ac:spMkLst>
        </pc:spChg>
      </pc:sldChg>
      <pc:sldChg chg="modSp modNotes">
        <pc:chgData name="" userId="a59e9c3283ea2401" providerId="LiveId" clId="{9B922499-6A48-4974-ADA8-14289F9647C8}" dt="2023-02-08T03:24:24.487" v="7"/>
        <pc:sldMkLst>
          <pc:docMk/>
          <pc:sldMk cId="3256826831" sldId="304"/>
        </pc:sldMkLst>
        <pc:spChg chg="mod">
          <ac:chgData name="" userId="a59e9c3283ea2401" providerId="LiveId" clId="{9B922499-6A48-4974-ADA8-14289F9647C8}" dt="2023-02-08T03:24:24.487" v="7"/>
          <ac:spMkLst>
            <pc:docMk/>
            <pc:sldMk cId="3256826831" sldId="304"/>
            <ac:spMk id="3" creationId="{A1C9D0FF-EB6B-4981-818B-775761E8DA24}"/>
          </ac:spMkLst>
        </pc:spChg>
      </pc:sldChg>
      <pc:sldChg chg="modSp modNotes">
        <pc:chgData name="" userId="a59e9c3283ea2401" providerId="LiveId" clId="{9B922499-6A48-4974-ADA8-14289F9647C8}" dt="2023-02-08T03:24:24.487" v="7"/>
        <pc:sldMkLst>
          <pc:docMk/>
          <pc:sldMk cId="1101885292" sldId="305"/>
        </pc:sldMkLst>
        <pc:spChg chg="mod">
          <ac:chgData name="" userId="a59e9c3283ea2401" providerId="LiveId" clId="{9B922499-6A48-4974-ADA8-14289F9647C8}" dt="2023-02-08T03:24:24.487" v="7"/>
          <ac:spMkLst>
            <pc:docMk/>
            <pc:sldMk cId="1101885292" sldId="305"/>
            <ac:spMk id="3" creationId="{C8D19D0D-6317-468C-9108-4D89A41476A1}"/>
          </ac:spMkLst>
        </pc:spChg>
      </pc:sldChg>
      <pc:sldChg chg="modNotes">
        <pc:chgData name="" userId="a59e9c3283ea2401" providerId="LiveId" clId="{9B922499-6A48-4974-ADA8-14289F9647C8}" dt="2023-02-08T03:24:24.487" v="7"/>
        <pc:sldMkLst>
          <pc:docMk/>
          <pc:sldMk cId="3382972656" sldId="306"/>
        </pc:sldMkLst>
      </pc:sldChg>
      <pc:sldChg chg="modNotes">
        <pc:chgData name="" userId="a59e9c3283ea2401" providerId="LiveId" clId="{9B922499-6A48-4974-ADA8-14289F9647C8}" dt="2023-02-08T03:24:24.487" v="7"/>
        <pc:sldMkLst>
          <pc:docMk/>
          <pc:sldMk cId="3734031626" sldId="307"/>
        </pc:sldMkLst>
      </pc:sldChg>
      <pc:sldChg chg="modSp modNotes">
        <pc:chgData name="" userId="a59e9c3283ea2401" providerId="LiveId" clId="{9B922499-6A48-4974-ADA8-14289F9647C8}" dt="2023-02-08T03:24:24.487" v="7"/>
        <pc:sldMkLst>
          <pc:docMk/>
          <pc:sldMk cId="2273605024" sldId="308"/>
        </pc:sldMkLst>
        <pc:spChg chg="mod">
          <ac:chgData name="" userId="a59e9c3283ea2401" providerId="LiveId" clId="{9B922499-6A48-4974-ADA8-14289F9647C8}" dt="2023-02-08T03:24:24.487" v="7"/>
          <ac:spMkLst>
            <pc:docMk/>
            <pc:sldMk cId="2273605024" sldId="308"/>
            <ac:spMk id="3" creationId="{B7C7F754-13B2-4FFC-A5FD-C7BBF1A89983}"/>
          </ac:spMkLst>
        </pc:spChg>
      </pc:sldChg>
      <pc:sldChg chg="modNotes">
        <pc:chgData name="" userId="a59e9c3283ea2401" providerId="LiveId" clId="{9B922499-6A48-4974-ADA8-14289F9647C8}" dt="2023-02-08T03:24:24.487" v="7"/>
        <pc:sldMkLst>
          <pc:docMk/>
          <pc:sldMk cId="64388676" sldId="309"/>
        </pc:sldMkLst>
      </pc:sldChg>
      <pc:sldChg chg="modNotes">
        <pc:chgData name="" userId="a59e9c3283ea2401" providerId="LiveId" clId="{9B922499-6A48-4974-ADA8-14289F9647C8}" dt="2023-02-08T03:24:24.487" v="7"/>
        <pc:sldMkLst>
          <pc:docMk/>
          <pc:sldMk cId="3859984394" sldId="314"/>
        </pc:sldMkLst>
      </pc:sldChg>
      <pc:sldChg chg="modNotes">
        <pc:chgData name="" userId="a59e9c3283ea2401" providerId="LiveId" clId="{9B922499-6A48-4974-ADA8-14289F9647C8}" dt="2023-02-08T03:24:24.487" v="7"/>
        <pc:sldMkLst>
          <pc:docMk/>
          <pc:sldMk cId="906820769" sldId="318"/>
        </pc:sldMkLst>
      </pc:sldChg>
      <pc:sldChg chg="modSp modNotes">
        <pc:chgData name="" userId="a59e9c3283ea2401" providerId="LiveId" clId="{9B922499-6A48-4974-ADA8-14289F9647C8}" dt="2023-02-08T03:24:24.487" v="7"/>
        <pc:sldMkLst>
          <pc:docMk/>
          <pc:sldMk cId="3439124491" sldId="319"/>
        </pc:sldMkLst>
        <pc:spChg chg="mod">
          <ac:chgData name="" userId="a59e9c3283ea2401" providerId="LiveId" clId="{9B922499-6A48-4974-ADA8-14289F9647C8}" dt="2023-02-08T03:17:30.906" v="5" actId="20577"/>
          <ac:spMkLst>
            <pc:docMk/>
            <pc:sldMk cId="3439124491" sldId="319"/>
            <ac:spMk id="57" creationId="{E1201541-1A5E-4926-B9E3-D5554C0D1EBA}"/>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3-01-20T16:15:19.546" idx="36">
    <p:pos x="3524" y="3498"/>
    <p:text>多く見えるがこのうち2000以上はlinux...</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1-18T00:21:18.314" idx="30">
    <p:pos x="10" y="10"/>
    <p:text>この2Pに「リスクのないリポジトリが少ない」「32bitリスクが多い」を書くかどうか</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3-02-02T15:51:58.090" idx="38">
    <p:pos x="5399" y="2532"/>
    <p:text>ここは先行研究の成果と同じになるので書き方は考えた方がいい</p:text>
    <p:extLst>
      <p:ext uri="{C676402C-5697-4E1C-873F-D02D1690AC5C}">
        <p15:threadingInfo xmlns:p15="http://schemas.microsoft.com/office/powerpoint/2012/main" timeZoneBias="-5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3-01-11T16:05:04.512" idx="16">
    <p:pos x="6718" y="1778"/>
    <p:text>ラッパー関数作成で比較も直るという話がしたいが…</p:text>
    <p:extLst>
      <p:ext uri="{C676402C-5697-4E1C-873F-D02D1690AC5C}">
        <p15:threadingInfo xmlns:p15="http://schemas.microsoft.com/office/powerpoint/2012/main" timeZoneBias="-540"/>
      </p:ext>
    </p:extLst>
  </p:cm>
  <p:cm authorId="1" dt="2023-02-02T15:10:04.588" idx="37">
    <p:pos x="2837" y="2493"/>
    <p:text>ここの解釈を変えるよ～っていうアニメーションを作りたい</p:text>
    <p:extLst>
      <p:ext uri="{C676402C-5697-4E1C-873F-D02D1690AC5C}">
        <p15:threadingInfo xmlns:p15="http://schemas.microsoft.com/office/powerpoint/2012/main" timeZoneBias="-5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3-01-16T16:56:51.584" idx="27">
    <p:pos x="6904" y="2514"/>
    <p:text>この分類はかなり主観的なものである。
その旨は言わないといけない。</p:text>
    <p:extLst mod="1">
      <p:ext uri="{C676402C-5697-4E1C-873F-D02D1690AC5C}">
        <p15:threadingInfo xmlns:p15="http://schemas.microsoft.com/office/powerpoint/2012/main" timeZoneBias="-5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3-01-11T17:40:10.477" idx="17">
    <p:pos x="1999" y="2924"/>
    <p:text>先行研究（自分の）を利用していることをどこに書くか？</p:text>
    <p:extLst>
      <p:ext uri="{C676402C-5697-4E1C-873F-D02D1690AC5C}">
        <p15:threadingInfo xmlns:p15="http://schemas.microsoft.com/office/powerpoint/2012/main" timeZoneBias="-5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3-01-16T08:56:31.881" idx="24">
    <p:pos x="6028" y="2443"/>
    <p:text>ipfwでエラーが出たため除外している理由付け</p:text>
    <p:extLst>
      <p:ext uri="{C676402C-5697-4E1C-873F-D02D1690AC5C}">
        <p15:threadingInfo xmlns:p15="http://schemas.microsoft.com/office/powerpoint/2012/main" timeZoneBias="-540"/>
      </p:ext>
    </p:extLst>
  </p:cm>
  <p:cm authorId="1" dt="2023-01-18T00:43:46.809" idx="32">
    <p:pos x="6522" y="2731"/>
    <p:text>この2ページはいるのか？「実行可能」以外の意義がない</p:text>
    <p:extLst>
      <p:ext uri="{C676402C-5697-4E1C-873F-D02D1690AC5C}">
        <p15:threadingInfo xmlns:p15="http://schemas.microsoft.com/office/powerpoint/2012/main" timeZoneBias="-54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3-01-11T19:16:17.227" idx="18">
    <p:pos x="7072" y="1682"/>
    <p:text>参考文献がページ内に入らない</p:text>
    <p:extLst>
      <p:ext uri="{C676402C-5697-4E1C-873F-D02D1690AC5C}">
        <p15:threadingInfo xmlns:p15="http://schemas.microsoft.com/office/powerpoint/2012/main" timeZoneBias="-540"/>
      </p:ext>
    </p:extLst>
  </p:cm>
  <p:cm authorId="1" dt="2023-01-16T16:06:28.163" idx="26">
    <p:pos x="10" y="10"/>
    <p:text>どうせろくに説明する暇はないので、概要一覧+個別スライドにするとかでいい
それなら参考文献も入れられる</p:text>
    <p:extLst>
      <p:ext uri="{C676402C-5697-4E1C-873F-D02D1690AC5C}">
        <p15:threadingInfo xmlns:p15="http://schemas.microsoft.com/office/powerpoint/2012/main" timeZoneBias="-54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23-01-11T19:18:33.835" idx="20">
    <p:pos x="6834" y="2070"/>
    <p:text>卒論のスライドから流用
作り直すべきか？</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30EA99D5-B14D-4AA3-9EED-DEAE47509143}" type="datetimeFigureOut">
              <a:rPr kumimoji="1" lang="ja-JP" altLang="en-US" smtClean="0"/>
              <a:t>2023/2/8</a:t>
            </a:fld>
            <a:endParaRPr kumimoji="1" lang="ja-JP" altLang="en-US"/>
          </a:p>
        </p:txBody>
      </p:sp>
      <p:sp>
        <p:nvSpPr>
          <p:cNvPr id="4" name="スライド イメージ プレースホルダー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06C432F7-90BB-4D7C-BCDB-104F7AAAB8C8}" type="slidenum">
              <a:rPr kumimoji="1" lang="ja-JP" altLang="en-US" smtClean="0"/>
              <a:t>‹#›</a:t>
            </a:fld>
            <a:endParaRPr kumimoji="1" lang="ja-JP" altLang="en-US"/>
          </a:p>
        </p:txBody>
      </p:sp>
    </p:spTree>
    <p:extLst>
      <p:ext uri="{BB962C8B-B14F-4D97-AF65-F5344CB8AC3E}">
        <p14:creationId xmlns:p14="http://schemas.microsoft.com/office/powerpoint/2010/main" val="3436244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Unix2038</a:t>
            </a:r>
            <a:r>
              <a:rPr kumimoji="1" lang="ja-JP" altLang="en-US" dirty="0"/>
              <a:t>年問題に関するソースコード修正支援ツールの作成という題で，肥後研究室の水上が報告いたします．</a:t>
            </a:r>
            <a:endParaRPr kumimoji="1" lang="en-US" altLang="ja-JP" dirty="0"/>
          </a:p>
          <a:p>
            <a:r>
              <a:rPr kumimoji="1" lang="ja-JP" altLang="en-US" dirty="0"/>
              <a:t>よろしくお願いします．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a:t>
            </a:fld>
            <a:endParaRPr kumimoji="1" lang="ja-JP" altLang="en-US"/>
          </a:p>
        </p:txBody>
      </p:sp>
    </p:spTree>
    <p:extLst>
      <p:ext uri="{BB962C8B-B14F-4D97-AF65-F5344CB8AC3E}">
        <p14:creationId xmlns:p14="http://schemas.microsoft.com/office/powerpoint/2010/main" val="4100481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これらの結果から，著名なリポジトリの多くが</a:t>
            </a:r>
            <a:r>
              <a:rPr kumimoji="1" lang="en-US" altLang="ja-JP" dirty="0"/>
              <a:t>2038</a:t>
            </a:r>
            <a:r>
              <a:rPr kumimoji="1" lang="ja-JP" altLang="en-US" dirty="0"/>
              <a:t>年問題のリスクを孕んでいるということがわかりました．</a:t>
            </a:r>
            <a:endParaRPr kumimoji="1" lang="en-US" altLang="ja-JP" dirty="0"/>
          </a:p>
          <a:p>
            <a:r>
              <a:rPr kumimoji="1" lang="ja-JP" altLang="en-US" dirty="0"/>
              <a:t>特に</a:t>
            </a:r>
            <a:r>
              <a:rPr kumimoji="1" lang="en-US" altLang="ja-JP" dirty="0"/>
              <a:t>32bit</a:t>
            </a:r>
            <a:r>
              <a:rPr kumimoji="1" lang="ja-JP" altLang="en-US" dirty="0" err="1"/>
              <a:t>での</a:t>
            </a:r>
            <a:r>
              <a:rPr kumimoji="1" lang="ja-JP" altLang="en-US" dirty="0"/>
              <a:t>リスクが多数を占めていたことから，</a:t>
            </a:r>
            <a:r>
              <a:rPr kumimoji="1" lang="en-US" altLang="ja-JP" dirty="0" err="1"/>
              <a:t>time_t</a:t>
            </a:r>
            <a:r>
              <a:rPr kumimoji="1" lang="ja-JP" altLang="en-US" dirty="0"/>
              <a:t>型を</a:t>
            </a:r>
            <a:r>
              <a:rPr kumimoji="1" lang="en-US" altLang="ja-JP" dirty="0"/>
              <a:t>64bit</a:t>
            </a:r>
            <a:r>
              <a:rPr kumimoji="1" lang="ja-JP" altLang="en-US" dirty="0"/>
              <a:t>化したシステムを利用できない環境においては，</a:t>
            </a:r>
            <a:r>
              <a:rPr kumimoji="1" lang="en-US" altLang="ja-JP" dirty="0"/>
              <a:t>2038</a:t>
            </a:r>
            <a:r>
              <a:rPr kumimoji="1" lang="ja-JP" altLang="en-US" dirty="0"/>
              <a:t>年問題は致命的となりえます．</a:t>
            </a:r>
            <a:endParaRPr kumimoji="1" lang="en-US" altLang="ja-JP" dirty="0"/>
          </a:p>
          <a:p>
            <a:r>
              <a:rPr kumimoji="1" lang="ja-JP" altLang="en-US" dirty="0"/>
              <a:t>また，比較的少数ではありますが，</a:t>
            </a:r>
            <a:r>
              <a:rPr kumimoji="1" lang="en-US" altLang="ja-JP" dirty="0"/>
              <a:t>64bit</a:t>
            </a:r>
            <a:r>
              <a:rPr kumimoji="1" lang="ja-JP" altLang="en-US" dirty="0" err="1"/>
              <a:t>での</a:t>
            </a:r>
            <a:r>
              <a:rPr kumimoji="1" lang="ja-JP" altLang="en-US" dirty="0"/>
              <a:t>リスクも存在しています．このため，</a:t>
            </a:r>
            <a:r>
              <a:rPr kumimoji="1" lang="en-US" altLang="ja-JP" dirty="0"/>
              <a:t>64bit</a:t>
            </a:r>
            <a:r>
              <a:rPr kumimoji="1" lang="ja-JP" altLang="en-US" dirty="0"/>
              <a:t>システムにおいても，</a:t>
            </a:r>
            <a:r>
              <a:rPr kumimoji="1" lang="en-US" altLang="ja-JP" dirty="0"/>
              <a:t>2038</a:t>
            </a:r>
            <a:r>
              <a:rPr kumimoji="1" lang="ja-JP" altLang="en-US" dirty="0"/>
              <a:t>年問題は無視できるものではありません．</a:t>
            </a:r>
            <a:endParaRPr kumimoji="1" lang="en-US" altLang="ja-JP" dirty="0"/>
          </a:p>
          <a:p>
            <a:r>
              <a:rPr kumimoji="1" lang="en-US" altLang="ja-JP" dirty="0"/>
              <a:t>2038</a:t>
            </a:r>
            <a:r>
              <a:rPr kumimoji="1" lang="ja-JP" altLang="en-US" dirty="0"/>
              <a:t>年問題の対応を容易化することには，十分な意義があると言えるでしょう．</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10</a:t>
            </a:fld>
            <a:endParaRPr kumimoji="1" lang="ja-JP" altLang="en-US"/>
          </a:p>
        </p:txBody>
      </p:sp>
    </p:spTree>
    <p:extLst>
      <p:ext uri="{BB962C8B-B14F-4D97-AF65-F5344CB8AC3E}">
        <p14:creationId xmlns:p14="http://schemas.microsoft.com/office/powerpoint/2010/main" val="1754086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それではここから，ソースコード修正支援ツールの作成についての内容に入ります．</a:t>
            </a:r>
            <a:endParaRPr kumimoji="1" lang="en-US" altLang="ja-JP" dirty="0"/>
          </a:p>
          <a:p>
            <a:r>
              <a:rPr kumimoji="1" lang="ja-JP" altLang="en-US" dirty="0"/>
              <a:t>事前調査の結果を踏まえ，</a:t>
            </a:r>
            <a:r>
              <a:rPr kumimoji="1" lang="en-US" altLang="ja-JP" dirty="0"/>
              <a:t>2038</a:t>
            </a:r>
            <a:r>
              <a:rPr kumimoji="1" lang="ja-JP" altLang="en-US" dirty="0"/>
              <a:t>年問題への対応省力化を目指します．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11</a:t>
            </a:fld>
            <a:endParaRPr kumimoji="1" lang="ja-JP" altLang="en-US"/>
          </a:p>
        </p:txBody>
      </p:sp>
    </p:spTree>
    <p:extLst>
      <p:ext uri="{BB962C8B-B14F-4D97-AF65-F5344CB8AC3E}">
        <p14:creationId xmlns:p14="http://schemas.microsoft.com/office/powerpoint/2010/main" val="1004299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本研究の作成ツールが想定する応用先は，</a:t>
            </a:r>
            <a:r>
              <a:rPr kumimoji="1" lang="en-US" altLang="ja-JP" dirty="0"/>
              <a:t>2038</a:t>
            </a:r>
            <a:r>
              <a:rPr kumimoji="1" lang="ja-JP" altLang="en-US" dirty="0"/>
              <a:t>年以降も動作保証を要求される長寿命なシステムや，コスト面などの制約から</a:t>
            </a:r>
            <a:r>
              <a:rPr kumimoji="1" lang="en-US" altLang="ja-JP" dirty="0"/>
              <a:t>64bit</a:t>
            </a:r>
            <a:r>
              <a:rPr kumimoji="1" lang="ja-JP" altLang="en-US" dirty="0"/>
              <a:t>化が難しいシステムです．</a:t>
            </a:r>
            <a:endParaRPr kumimoji="1" lang="en-US" altLang="ja-JP" dirty="0"/>
          </a:p>
          <a:p>
            <a:r>
              <a:rPr kumimoji="1" lang="ja-JP" altLang="en-US" dirty="0"/>
              <a:t>具体例としては，車載組み込みシステムなどが存在します．</a:t>
            </a:r>
            <a:endParaRPr kumimoji="1" lang="en-US" altLang="ja-JP" dirty="0"/>
          </a:p>
          <a:p>
            <a:r>
              <a:rPr kumimoji="1" lang="ja-JP" altLang="en-US" dirty="0"/>
              <a:t>こうしたシステムは，</a:t>
            </a:r>
            <a:r>
              <a:rPr kumimoji="1" lang="en-US" altLang="ja-JP" dirty="0"/>
              <a:t>2038</a:t>
            </a:r>
            <a:r>
              <a:rPr kumimoji="1" lang="ja-JP" altLang="en-US" dirty="0"/>
              <a:t>年問題への対応が喫緊の課題であり，それでいて取れる対応策が限られるという状況にあります．</a:t>
            </a:r>
            <a:endParaRPr kumimoji="1" lang="en-US" altLang="ja-JP" dirty="0"/>
          </a:p>
          <a:p>
            <a:r>
              <a:rPr kumimoji="1" lang="ja-JP" altLang="en-US" dirty="0"/>
              <a:t>これらを想定していることから，</a:t>
            </a:r>
            <a:r>
              <a:rPr kumimoji="1" lang="en-US" altLang="ja-JP" dirty="0"/>
              <a:t>32bit</a:t>
            </a:r>
            <a:r>
              <a:rPr kumimoji="1" lang="ja-JP" altLang="en-US" dirty="0"/>
              <a:t>アーキテクチャで動作する</a:t>
            </a:r>
            <a:r>
              <a:rPr kumimoji="1" lang="en-US" altLang="ja-JP" dirty="0"/>
              <a:t>C</a:t>
            </a:r>
            <a:r>
              <a:rPr kumimoji="1" lang="ja-JP" altLang="en-US" dirty="0"/>
              <a:t>言語ソースコードを対象としています．</a:t>
            </a:r>
            <a:endParaRPr kumimoji="1" lang="en-US" altLang="ja-JP" dirty="0"/>
          </a:p>
          <a:p>
            <a:r>
              <a:rPr kumimoji="1" lang="en-US" altLang="ja-JP" dirty="0" err="1"/>
              <a:t>time_t</a:t>
            </a:r>
            <a:r>
              <a:rPr kumimoji="1" lang="ja-JP" altLang="en-US" dirty="0"/>
              <a:t>型や</a:t>
            </a:r>
            <a:r>
              <a:rPr kumimoji="1" lang="en-US" altLang="ja-JP" dirty="0"/>
              <a:t>int</a:t>
            </a:r>
            <a:r>
              <a:rPr kumimoji="1" lang="ja-JP" altLang="en-US" dirty="0"/>
              <a:t>型の</a:t>
            </a:r>
            <a:r>
              <a:rPr kumimoji="1" lang="en-US" altLang="ja-JP" dirty="0"/>
              <a:t>64bit</a:t>
            </a:r>
            <a:r>
              <a:rPr kumimoji="1" lang="ja-JP" altLang="en-US" dirty="0"/>
              <a:t>化は想定せず，それに伴い事前調査における</a:t>
            </a:r>
            <a:r>
              <a:rPr kumimoji="1" lang="en-US" altLang="ja-JP" dirty="0"/>
              <a:t>64bit</a:t>
            </a:r>
            <a:r>
              <a:rPr kumimoji="1" lang="ja-JP" altLang="en-US" dirty="0"/>
              <a:t>のリスクも考慮しません．</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12</a:t>
            </a:fld>
            <a:endParaRPr kumimoji="1" lang="ja-JP" altLang="en-US"/>
          </a:p>
        </p:txBody>
      </p:sp>
    </p:spTree>
    <p:extLst>
      <p:ext uri="{BB962C8B-B14F-4D97-AF65-F5344CB8AC3E}">
        <p14:creationId xmlns:p14="http://schemas.microsoft.com/office/powerpoint/2010/main" val="10689134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続いて，作成ツールが使用する修正手法についてです．</a:t>
            </a:r>
            <a:endParaRPr kumimoji="1" lang="en-US" altLang="ja-JP" dirty="0"/>
          </a:p>
          <a:p>
            <a:r>
              <a:rPr kumimoji="1" lang="ja-JP" altLang="en-US" dirty="0"/>
              <a:t>作成ツールは，先行研究で提案された，ラッパー関数作成による時刻起算点変更という手法に基づき，</a:t>
            </a:r>
            <a:r>
              <a:rPr kumimoji="1" lang="en-US" altLang="ja-JP" dirty="0"/>
              <a:t>2038</a:t>
            </a:r>
            <a:r>
              <a:rPr kumimoji="1" lang="ja-JP" altLang="en-US" dirty="0"/>
              <a:t>年問題への対応を行います．</a:t>
            </a:r>
            <a:endParaRPr kumimoji="1" lang="en-US" altLang="ja-JP" dirty="0"/>
          </a:p>
          <a:p>
            <a:r>
              <a:rPr kumimoji="1" lang="ja-JP" altLang="en-US" dirty="0"/>
              <a:t>まず，時刻起算点の変更について説明します．</a:t>
            </a:r>
            <a:endParaRPr kumimoji="1" lang="en-US" altLang="ja-JP" dirty="0"/>
          </a:p>
          <a:p>
            <a:r>
              <a:rPr kumimoji="1" lang="ja-JP" altLang="en-US" dirty="0"/>
              <a:t>先述の通り，</a:t>
            </a:r>
            <a:r>
              <a:rPr kumimoji="1" lang="en-US" altLang="ja-JP" dirty="0"/>
              <a:t>UNIX</a:t>
            </a:r>
            <a:r>
              <a:rPr kumimoji="1" lang="ja-JP" altLang="en-US" dirty="0"/>
              <a:t>時刻の従来の起算点は，</a:t>
            </a:r>
            <a:r>
              <a:rPr kumimoji="1" lang="en-US" altLang="ja-JP" dirty="0"/>
              <a:t>1970</a:t>
            </a:r>
            <a:r>
              <a:rPr kumimoji="1" lang="ja-JP" altLang="en-US" dirty="0"/>
              <a:t>年です．これを，</a:t>
            </a:r>
            <a:r>
              <a:rPr kumimoji="1" lang="en-US" altLang="ja-JP" dirty="0"/>
              <a:t>28</a:t>
            </a:r>
            <a:r>
              <a:rPr kumimoji="1" lang="ja-JP" altLang="en-US" dirty="0"/>
              <a:t>年先送りし，</a:t>
            </a:r>
            <a:r>
              <a:rPr kumimoji="1" lang="en-US" altLang="ja-JP" dirty="0"/>
              <a:t>1998</a:t>
            </a:r>
            <a:r>
              <a:rPr kumimoji="1" lang="ja-JP" altLang="en-US" dirty="0"/>
              <a:t>年を起点とすると，オーバーフローの発生も</a:t>
            </a:r>
            <a:r>
              <a:rPr kumimoji="1" lang="en-US" altLang="ja-JP" dirty="0"/>
              <a:t>28</a:t>
            </a:r>
            <a:r>
              <a:rPr kumimoji="1" lang="ja-JP" altLang="en-US" dirty="0"/>
              <a:t>年先送りすることができます．</a:t>
            </a:r>
            <a:endParaRPr kumimoji="1" lang="en-US" altLang="ja-JP" dirty="0"/>
          </a:p>
          <a:p>
            <a:r>
              <a:rPr kumimoji="1" lang="ja-JP" altLang="en-US" dirty="0"/>
              <a:t>どのようにして起算点を変更するかというと，従来は</a:t>
            </a:r>
            <a:r>
              <a:rPr kumimoji="1" lang="en-US" altLang="ja-JP" dirty="0" err="1"/>
              <a:t>time_t</a:t>
            </a:r>
            <a:r>
              <a:rPr kumimoji="1" lang="ja-JP" altLang="en-US" dirty="0"/>
              <a:t>が</a:t>
            </a:r>
            <a:r>
              <a:rPr kumimoji="1" lang="en-US" altLang="ja-JP" dirty="0"/>
              <a:t>0</a:t>
            </a:r>
            <a:r>
              <a:rPr kumimoji="1" lang="ja-JP" altLang="en-US" dirty="0"/>
              <a:t>のときに</a:t>
            </a:r>
            <a:r>
              <a:rPr kumimoji="1" lang="en-US" altLang="ja-JP" dirty="0"/>
              <a:t>1970</a:t>
            </a:r>
            <a:r>
              <a:rPr kumimoji="1" lang="ja-JP" altLang="en-US" dirty="0"/>
              <a:t>年と解釈されていましたが，この</a:t>
            </a:r>
            <a:r>
              <a:rPr kumimoji="1" lang="en-US" altLang="ja-JP" dirty="0"/>
              <a:t>0</a:t>
            </a:r>
            <a:r>
              <a:rPr kumimoji="1" lang="ja-JP" altLang="en-US" dirty="0"/>
              <a:t>という値が</a:t>
            </a:r>
            <a:r>
              <a:rPr kumimoji="1" lang="en-US" altLang="ja-JP" dirty="0"/>
              <a:t>1998</a:t>
            </a:r>
            <a:r>
              <a:rPr kumimoji="1" lang="ja-JP" altLang="en-US" dirty="0"/>
              <a:t>年と解釈されるようにすることで実現します．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13</a:t>
            </a:fld>
            <a:endParaRPr kumimoji="1" lang="ja-JP" altLang="en-US"/>
          </a:p>
        </p:txBody>
      </p:sp>
    </p:spTree>
    <p:extLst>
      <p:ext uri="{BB962C8B-B14F-4D97-AF65-F5344CB8AC3E}">
        <p14:creationId xmlns:p14="http://schemas.microsoft.com/office/powerpoint/2010/main" val="4316257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この時刻起算点をアプリケーション内で行うために，この手法ではラッパー関数の作成を用いています．</a:t>
            </a:r>
            <a:endParaRPr kumimoji="1" lang="en-US" altLang="ja-JP" dirty="0"/>
          </a:p>
          <a:p>
            <a:r>
              <a:rPr kumimoji="1" lang="en-US" altLang="ja-JP" dirty="0" err="1"/>
              <a:t>time_t</a:t>
            </a:r>
            <a:r>
              <a:rPr kumimoji="1" lang="ja-JP" altLang="en-US" dirty="0"/>
              <a:t>型値を日時に変換したい場合，</a:t>
            </a:r>
            <a:r>
              <a:rPr kumimoji="1" lang="en-US" altLang="ja-JP" dirty="0" err="1"/>
              <a:t>localtime</a:t>
            </a:r>
            <a:r>
              <a:rPr kumimoji="1" lang="ja-JP" altLang="en-US" dirty="0"/>
              <a:t>関数のような標準ライブラリ関数を呼び出すことが一般的です．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14</a:t>
            </a:fld>
            <a:endParaRPr kumimoji="1" lang="ja-JP" altLang="en-US"/>
          </a:p>
        </p:txBody>
      </p:sp>
    </p:spTree>
    <p:extLst>
      <p:ext uri="{BB962C8B-B14F-4D97-AF65-F5344CB8AC3E}">
        <p14:creationId xmlns:p14="http://schemas.microsoft.com/office/powerpoint/2010/main" val="10032848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この関数呼び出しをラッパー関数を通したものに変更し，ラッパー関数内で元の関数を呼び出した後，値を修正して呼び出し元に返します．</a:t>
            </a:r>
            <a:endParaRPr kumimoji="1" lang="en-US" altLang="ja-JP" dirty="0"/>
          </a:p>
          <a:p>
            <a:r>
              <a:rPr kumimoji="1" lang="ja-JP" altLang="en-US" dirty="0"/>
              <a:t>この方法により，標準ライブラリや</a:t>
            </a:r>
            <a:r>
              <a:rPr kumimoji="1" lang="en-US" altLang="ja-JP" dirty="0"/>
              <a:t>OS</a:t>
            </a:r>
            <a:r>
              <a:rPr kumimoji="1" lang="ja-JP" altLang="en-US" dirty="0"/>
              <a:t>部分の修正は行わず，</a:t>
            </a:r>
            <a:r>
              <a:rPr kumimoji="1" lang="en-US" altLang="ja-JP" dirty="0"/>
              <a:t>2038</a:t>
            </a:r>
            <a:r>
              <a:rPr kumimoji="1" lang="ja-JP" altLang="en-US" dirty="0"/>
              <a:t>年問題への対応を行うことができます．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15</a:t>
            </a:fld>
            <a:endParaRPr kumimoji="1" lang="ja-JP" altLang="en-US"/>
          </a:p>
        </p:txBody>
      </p:sp>
    </p:spTree>
    <p:extLst>
      <p:ext uri="{BB962C8B-B14F-4D97-AF65-F5344CB8AC3E}">
        <p14:creationId xmlns:p14="http://schemas.microsoft.com/office/powerpoint/2010/main" val="15852267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続いて，この手法において修正が必要となる箇所について述べます．</a:t>
            </a:r>
            <a:endParaRPr kumimoji="1" lang="en-US" altLang="ja-JP" dirty="0"/>
          </a:p>
          <a:p>
            <a:r>
              <a:rPr kumimoji="1" lang="ja-JP" altLang="en-US" dirty="0"/>
              <a:t>この手法では，</a:t>
            </a:r>
            <a:r>
              <a:rPr kumimoji="1" lang="en-US" altLang="ja-JP" dirty="0" err="1"/>
              <a:t>localtime</a:t>
            </a:r>
            <a:r>
              <a:rPr kumimoji="1" lang="ja-JP" altLang="en-US" dirty="0"/>
              <a:t>関数のような時刻情報の解釈を行う関数の呼び出し箇所と，時刻情報の比較を行う箇所の，大きくわけて</a:t>
            </a:r>
            <a:r>
              <a:rPr kumimoji="1" lang="en-US" altLang="ja-JP" dirty="0"/>
              <a:t>2</a:t>
            </a:r>
            <a:r>
              <a:rPr kumimoji="1" lang="ja-JP" altLang="en-US" dirty="0"/>
              <a:t>種類の修正箇所が存在します．</a:t>
            </a:r>
            <a:endParaRPr kumimoji="1" lang="en-US" altLang="ja-JP" dirty="0"/>
          </a:p>
          <a:p>
            <a:r>
              <a:rPr kumimoji="1" lang="ja-JP" altLang="en-US" dirty="0"/>
              <a:t>それぞれ必要な対応が異なるため，修正箇所を特定後，分類を行う必要があります．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16</a:t>
            </a:fld>
            <a:endParaRPr kumimoji="1" lang="ja-JP" altLang="en-US"/>
          </a:p>
        </p:txBody>
      </p:sp>
    </p:spTree>
    <p:extLst>
      <p:ext uri="{BB962C8B-B14F-4D97-AF65-F5344CB8AC3E}">
        <p14:creationId xmlns:p14="http://schemas.microsoft.com/office/powerpoint/2010/main" val="1262642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分類を行う際，比較を行う箇所については，さらに</a:t>
            </a:r>
            <a:r>
              <a:rPr kumimoji="1" lang="en-US" altLang="ja-JP" dirty="0"/>
              <a:t>3</a:t>
            </a:r>
            <a:r>
              <a:rPr kumimoji="1" lang="ja-JP" altLang="en-US" dirty="0" err="1"/>
              <a:t>つに</a:t>
            </a:r>
            <a:r>
              <a:rPr kumimoji="1" lang="ja-JP" altLang="en-US" dirty="0"/>
              <a:t>分類することとしました．</a:t>
            </a:r>
            <a:endParaRPr kumimoji="1" lang="en-US" altLang="ja-JP" dirty="0"/>
          </a:p>
          <a:p>
            <a:r>
              <a:rPr kumimoji="1" lang="ja-JP" altLang="en-US" dirty="0"/>
              <a:t>これらは，実装を行う上で，対応を分けるための分類となっています．</a:t>
            </a:r>
            <a:endParaRPr kumimoji="1" lang="en-US" altLang="ja-JP" dirty="0"/>
          </a:p>
          <a:p>
            <a:r>
              <a:rPr kumimoji="1" lang="ja-JP" altLang="en-US" dirty="0"/>
              <a:t>それぞれの分類は，誤修正の起きやすさや，修正パターンの多さなど，主観的な判断ではありますが，機械的な修正を行う難易度の差によって分けています．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17</a:t>
            </a:fld>
            <a:endParaRPr kumimoji="1" lang="ja-JP" altLang="en-US"/>
          </a:p>
        </p:txBody>
      </p:sp>
    </p:spTree>
    <p:extLst>
      <p:ext uri="{BB962C8B-B14F-4D97-AF65-F5344CB8AC3E}">
        <p14:creationId xmlns:p14="http://schemas.microsoft.com/office/powerpoint/2010/main" val="37941615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こうして分類した修正箇所に対し，このように対応を行います．</a:t>
            </a:r>
            <a:endParaRPr kumimoji="1" lang="en-US" altLang="ja-JP" dirty="0"/>
          </a:p>
          <a:p>
            <a:r>
              <a:rPr kumimoji="1" lang="ja-JP" altLang="en-US" dirty="0"/>
              <a:t>関数呼出箇所は，ラッパー関数を作成し，呼び出し箇所をラッパー関数で置き換えます．</a:t>
            </a:r>
            <a:endParaRPr kumimoji="1" lang="en-US" altLang="ja-JP" dirty="0"/>
          </a:p>
          <a:p>
            <a:r>
              <a:rPr kumimoji="1" lang="ja-JP" altLang="en-US" dirty="0"/>
              <a:t>修正が比較的容易な比較箇所は，修正案を作成し，ユーザーの承認を確認してから修正の実行を行います．</a:t>
            </a:r>
            <a:endParaRPr kumimoji="1" lang="en-US" altLang="ja-JP" dirty="0"/>
          </a:p>
          <a:p>
            <a:r>
              <a:rPr kumimoji="1" lang="ja-JP" altLang="en-US" dirty="0"/>
              <a:t>修正が難しい比較箇所は，該当箇所を出力するのみとします．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18</a:t>
            </a:fld>
            <a:endParaRPr kumimoji="1" lang="ja-JP" altLang="en-US"/>
          </a:p>
        </p:txBody>
      </p:sp>
    </p:spTree>
    <p:extLst>
      <p:ext uri="{BB962C8B-B14F-4D97-AF65-F5344CB8AC3E}">
        <p14:creationId xmlns:p14="http://schemas.microsoft.com/office/powerpoint/2010/main" val="2367303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以上の手法を，ツールとして実装したものの概要図がこちらとなります．</a:t>
            </a:r>
            <a:endParaRPr kumimoji="1" lang="en-US" altLang="ja-JP" dirty="0"/>
          </a:p>
          <a:p>
            <a:r>
              <a:rPr kumimoji="1" lang="ja-JP" altLang="en-US" dirty="0"/>
              <a:t>入力は修正対象のソースファイルとコンパイルに用いるインクルードファイルです．</a:t>
            </a:r>
            <a:endParaRPr kumimoji="1" lang="en-US" altLang="ja-JP" dirty="0"/>
          </a:p>
          <a:p>
            <a:r>
              <a:rPr kumimoji="1" lang="ja-JP" altLang="en-US" dirty="0"/>
              <a:t>修正箇所の特定は，静的ソースコード解析を用いて行っており，先行研究のものを参考として作成しています．</a:t>
            </a:r>
            <a:endParaRPr kumimoji="1" lang="en-US" altLang="ja-JP" dirty="0"/>
          </a:p>
          <a:p>
            <a:r>
              <a:rPr kumimoji="1" lang="ja-JP" altLang="en-US" dirty="0"/>
              <a:t>特定した修正箇所は，分類した後にそれぞれ定められた対応を行います．</a:t>
            </a:r>
            <a:endParaRPr kumimoji="1" lang="en-US" altLang="ja-JP" dirty="0"/>
          </a:p>
          <a:p>
            <a:r>
              <a:rPr kumimoji="1" lang="ja-JP" altLang="en-US" dirty="0"/>
              <a:t>出力は，修正後のソースファイルと，ラッパー関数を記述したインクルード用ファイル，修正提案ができない箇所の一覧です．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19</a:t>
            </a:fld>
            <a:endParaRPr kumimoji="1" lang="ja-JP" altLang="en-US"/>
          </a:p>
        </p:txBody>
      </p:sp>
    </p:spTree>
    <p:extLst>
      <p:ext uri="{BB962C8B-B14F-4D97-AF65-F5344CB8AC3E}">
        <p14:creationId xmlns:p14="http://schemas.microsoft.com/office/powerpoint/2010/main" val="4031257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a:t>
            </a:r>
            <a:r>
              <a:rPr kumimoji="1" lang="en-US" altLang="ja-JP" dirty="0"/>
              <a:t>Unix2038</a:t>
            </a:r>
            <a:r>
              <a:rPr kumimoji="1" lang="ja-JP" altLang="en-US" dirty="0"/>
              <a:t>年問題について説明します．</a:t>
            </a:r>
            <a:endParaRPr kumimoji="1" lang="en-US" altLang="ja-JP" dirty="0"/>
          </a:p>
          <a:p>
            <a:r>
              <a:rPr kumimoji="1" lang="en-US" altLang="ja-JP" dirty="0"/>
              <a:t>Unix2038</a:t>
            </a:r>
            <a:r>
              <a:rPr kumimoji="1" lang="ja-JP" altLang="en-US" dirty="0"/>
              <a:t>年問題とは，</a:t>
            </a:r>
            <a:r>
              <a:rPr kumimoji="1" lang="en-US" altLang="ja-JP" dirty="0"/>
              <a:t>2038</a:t>
            </a:r>
            <a:r>
              <a:rPr kumimoji="1" lang="ja-JP" altLang="en-US" dirty="0"/>
              <a:t>年に</a:t>
            </a:r>
            <a:r>
              <a:rPr kumimoji="1" lang="en-US" altLang="ja-JP" dirty="0"/>
              <a:t>Unix</a:t>
            </a:r>
            <a:r>
              <a:rPr kumimoji="1" lang="ja-JP" altLang="en-US" dirty="0"/>
              <a:t>ベースシステムで発生する，時刻情報のオーバーフローによる問題です．</a:t>
            </a:r>
            <a:endParaRPr kumimoji="1" lang="en-US" altLang="ja-JP" dirty="0"/>
          </a:p>
          <a:p>
            <a:r>
              <a:rPr kumimoji="1" lang="en-US" altLang="ja-JP" dirty="0"/>
              <a:t>Unix</a:t>
            </a:r>
            <a:r>
              <a:rPr kumimoji="1" lang="ja-JP" altLang="en-US" dirty="0"/>
              <a:t>ベースシステムでは，</a:t>
            </a:r>
            <a:r>
              <a:rPr kumimoji="1" lang="en-US" altLang="ja-JP" dirty="0"/>
              <a:t>1970</a:t>
            </a:r>
            <a:r>
              <a:rPr kumimoji="1" lang="ja-JP" altLang="en-US" dirty="0"/>
              <a:t>年を時刻の起算点としており，起算点からの経過秒数を</a:t>
            </a:r>
            <a:r>
              <a:rPr kumimoji="1" lang="en-US" altLang="ja-JP" dirty="0" err="1"/>
              <a:t>time_t</a:t>
            </a:r>
            <a:r>
              <a:rPr kumimoji="1" lang="ja-JP" altLang="en-US" dirty="0"/>
              <a:t>型という整数型で扱っています．</a:t>
            </a:r>
            <a:endParaRPr kumimoji="1" lang="en-US" altLang="ja-JP" dirty="0"/>
          </a:p>
          <a:p>
            <a:r>
              <a:rPr kumimoji="1" lang="ja-JP" altLang="en-US" dirty="0"/>
              <a:t>この起算点からの経過秒数は</a:t>
            </a:r>
            <a:r>
              <a:rPr kumimoji="1" lang="en-US" altLang="ja-JP" dirty="0"/>
              <a:t>2038</a:t>
            </a:r>
            <a:r>
              <a:rPr kumimoji="1" lang="ja-JP" altLang="en-US" dirty="0"/>
              <a:t>年</a:t>
            </a:r>
            <a:r>
              <a:rPr kumimoji="1" lang="en-US" altLang="ja-JP" dirty="0"/>
              <a:t>1</a:t>
            </a:r>
            <a:r>
              <a:rPr kumimoji="1" lang="ja-JP" altLang="en-US" dirty="0"/>
              <a:t>月</a:t>
            </a:r>
            <a:r>
              <a:rPr kumimoji="1" lang="en-US" altLang="ja-JP" dirty="0"/>
              <a:t>19</a:t>
            </a:r>
            <a:r>
              <a:rPr kumimoji="1" lang="ja-JP" altLang="en-US" dirty="0"/>
              <a:t>日に符号付</a:t>
            </a:r>
            <a:r>
              <a:rPr kumimoji="1" lang="en-US" altLang="ja-JP" dirty="0"/>
              <a:t>32bit</a:t>
            </a:r>
            <a:r>
              <a:rPr kumimoji="1" lang="ja-JP" altLang="en-US" dirty="0"/>
              <a:t>値の上限を超えるため，</a:t>
            </a:r>
            <a:r>
              <a:rPr kumimoji="1" lang="en-US" altLang="ja-JP" dirty="0" err="1"/>
              <a:t>time_t</a:t>
            </a:r>
            <a:r>
              <a:rPr kumimoji="1" lang="ja-JP" altLang="en-US" dirty="0"/>
              <a:t>型を符号付</a:t>
            </a:r>
            <a:r>
              <a:rPr kumimoji="1" lang="en-US" altLang="ja-JP" dirty="0"/>
              <a:t>32bit</a:t>
            </a:r>
            <a:r>
              <a:rPr kumimoji="1" lang="ja-JP" altLang="en-US" dirty="0"/>
              <a:t>で定義している環境では，時刻解釈が誤ったものになり，不具合が生じる恐れがあります．</a:t>
            </a:r>
            <a:endParaRPr kumimoji="1" lang="en-US" altLang="ja-JP" dirty="0"/>
          </a:p>
          <a:p>
            <a:r>
              <a:rPr kumimoji="1" lang="ja-JP" altLang="en-US" dirty="0"/>
              <a:t>以降，単に</a:t>
            </a:r>
            <a:r>
              <a:rPr kumimoji="1" lang="en-US" altLang="ja-JP" dirty="0"/>
              <a:t>2038</a:t>
            </a:r>
            <a:r>
              <a:rPr kumimoji="1" lang="ja-JP" altLang="en-US" dirty="0"/>
              <a:t>年問題と呼称します．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a:t>
            </a:fld>
            <a:endParaRPr kumimoji="1" lang="ja-JP" altLang="en-US"/>
          </a:p>
        </p:txBody>
      </p:sp>
    </p:spTree>
    <p:extLst>
      <p:ext uri="{BB962C8B-B14F-4D97-AF65-F5344CB8AC3E}">
        <p14:creationId xmlns:p14="http://schemas.microsoft.com/office/powerpoint/2010/main" val="3059918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作成ツールの評価について述べます．</a:t>
            </a:r>
            <a:endParaRPr kumimoji="1" lang="en-US" altLang="ja-JP" dirty="0"/>
          </a:p>
          <a:p>
            <a:r>
              <a:rPr kumimoji="1" lang="ja-JP" altLang="en-US" dirty="0"/>
              <a:t>ツールの評価には，</a:t>
            </a:r>
            <a:r>
              <a:rPr kumimoji="1" lang="en-US" altLang="ja-JP" dirty="0"/>
              <a:t>FreeBSD</a:t>
            </a:r>
            <a:r>
              <a:rPr kumimoji="1" lang="ja-JP" altLang="en-US" dirty="0"/>
              <a:t>のソースファイルを用いました．手法を提案した先行研究で評価に使用されており，少数ながら正解データが存在することから選択しています．</a:t>
            </a:r>
            <a:endParaRPr kumimoji="1" lang="en-US" altLang="ja-JP" dirty="0"/>
          </a:p>
          <a:p>
            <a:r>
              <a:rPr kumimoji="1" lang="en-US" altLang="ja-JP" dirty="0"/>
              <a:t>FreeBSD</a:t>
            </a:r>
            <a:r>
              <a:rPr kumimoji="1" lang="ja-JP" altLang="en-US" dirty="0"/>
              <a:t>のコマンドから，時刻ライブラリを使用しているものを選択し実行したところ，</a:t>
            </a:r>
            <a:r>
              <a:rPr kumimoji="1" lang="en-US" altLang="ja-JP" dirty="0"/>
              <a:t>30</a:t>
            </a:r>
            <a:r>
              <a:rPr kumimoji="1" lang="ja-JP" altLang="en-US" dirty="0"/>
              <a:t>のコマンドで正常に実行できることが確認できました．</a:t>
            </a:r>
            <a:endParaRPr kumimoji="1" lang="en-US" altLang="ja-JP" dirty="0"/>
          </a:p>
          <a:p>
            <a:endParaRPr kumimoji="1" lang="en-US" altLang="ja-JP" dirty="0"/>
          </a:p>
          <a:p>
            <a:r>
              <a:rPr kumimoji="1" lang="ja-JP" altLang="en-US" dirty="0"/>
              <a:t>・</a:t>
            </a:r>
            <a:r>
              <a:rPr kumimoji="1" lang="en-US" altLang="ja-JP" dirty="0"/>
              <a:t>30</a:t>
            </a:r>
            <a:r>
              <a:rPr kumimoji="1" lang="ja-JP" altLang="en-US" dirty="0"/>
              <a:t>コマンド，計</a:t>
            </a:r>
            <a:r>
              <a:rPr kumimoji="1" lang="en-US" altLang="ja-JP" dirty="0"/>
              <a:t>194</a:t>
            </a:r>
            <a:r>
              <a:rPr kumimoji="1" lang="ja-JP" altLang="en-US" dirty="0"/>
              <a:t>の</a:t>
            </a:r>
            <a:r>
              <a:rPr kumimoji="1" lang="en-US" altLang="ja-JP" dirty="0"/>
              <a:t>c</a:t>
            </a:r>
            <a:r>
              <a:rPr kumimoji="1" lang="ja-JP" altLang="en-US" dirty="0"/>
              <a:t>ファイルを解析</a:t>
            </a:r>
            <a:endParaRPr kumimoji="1" lang="en-US" altLang="ja-JP" dirty="0"/>
          </a:p>
          <a:p>
            <a:r>
              <a:rPr kumimoji="1" lang="ja-JP" altLang="en-US" dirty="0"/>
              <a:t>・うち</a:t>
            </a:r>
            <a:r>
              <a:rPr kumimoji="1" lang="en-US" altLang="ja-JP" dirty="0"/>
              <a:t>37</a:t>
            </a:r>
            <a:r>
              <a:rPr kumimoji="1" lang="ja-JP" altLang="en-US" dirty="0"/>
              <a:t>ファイルで修正箇所が検出</a:t>
            </a:r>
            <a:endParaRPr kumimoji="1" lang="en-US" altLang="ja-JP" dirty="0"/>
          </a:p>
          <a:p>
            <a:r>
              <a:rPr kumimoji="1" lang="ja-JP" altLang="en-US" dirty="0"/>
              <a:t>（</a:t>
            </a:r>
            <a:r>
              <a:rPr kumimoji="1" lang="en-US" altLang="ja-JP" dirty="0" err="1"/>
              <a:t>ipfw</a:t>
            </a:r>
            <a:r>
              <a:rPr kumimoji="1" lang="ja-JP" altLang="en-US" dirty="0"/>
              <a:t>コマンドも条件を満たしているが，エラーが出たため除外している）</a:t>
            </a:r>
            <a:endParaRPr kumimoji="1" lang="en-US" altLang="ja-JP" dirty="0"/>
          </a:p>
          <a:p>
            <a:r>
              <a:rPr kumimoji="1" lang="ja-JP" altLang="en-US" dirty="0"/>
              <a:t>・実行時間：</a:t>
            </a:r>
            <a:r>
              <a:rPr kumimoji="1" lang="en-US" altLang="ja-JP" dirty="0"/>
              <a:t>date</a:t>
            </a:r>
            <a:r>
              <a:rPr kumimoji="1" lang="ja-JP" altLang="en-US" dirty="0" err="1"/>
              <a:t>，</a:t>
            </a:r>
            <a:r>
              <a:rPr kumimoji="1" lang="en-US" altLang="ja-JP" dirty="0"/>
              <a:t>stat</a:t>
            </a:r>
            <a:r>
              <a:rPr kumimoji="1" lang="ja-JP" altLang="en-US" dirty="0" err="1"/>
              <a:t>，</a:t>
            </a:r>
            <a:r>
              <a:rPr kumimoji="1" lang="en-US" altLang="ja-JP" dirty="0"/>
              <a:t>touch</a:t>
            </a:r>
            <a:r>
              <a:rPr kumimoji="1" lang="ja-JP" altLang="en-US" dirty="0"/>
              <a:t>では計</a:t>
            </a:r>
            <a:r>
              <a:rPr kumimoji="1" lang="en-US" altLang="ja-JP" dirty="0"/>
              <a:t>3</a:t>
            </a:r>
            <a:r>
              <a:rPr kumimoji="1" lang="ja-JP" altLang="en-US" dirty="0"/>
              <a:t>分．</a:t>
            </a:r>
            <a:r>
              <a:rPr kumimoji="1" lang="en-US" altLang="ja-JP" dirty="0"/>
              <a:t>10</a:t>
            </a:r>
            <a:r>
              <a:rPr kumimoji="1" lang="ja-JP" altLang="en-US" dirty="0"/>
              <a:t>コマンド</a:t>
            </a:r>
            <a:r>
              <a:rPr kumimoji="1" lang="en-US" altLang="ja-JP" dirty="0"/>
              <a:t>60</a:t>
            </a:r>
            <a:r>
              <a:rPr kumimoji="1" lang="ja-JP" altLang="en-US" dirty="0"/>
              <a:t>ファイルでは約</a:t>
            </a:r>
            <a:r>
              <a:rPr kumimoji="1" lang="en-US" altLang="ja-JP" dirty="0"/>
              <a:t>37</a:t>
            </a:r>
            <a:r>
              <a:rPr kumimoji="1" lang="ja-JP" altLang="en-US" dirty="0"/>
              <a:t>分．</a:t>
            </a:r>
            <a:r>
              <a:rPr kumimoji="1" lang="en-US" altLang="ja-JP" dirty="0"/>
              <a:t>20</a:t>
            </a:r>
            <a:r>
              <a:rPr kumimoji="1" lang="ja-JP" altLang="en-US" dirty="0"/>
              <a:t>コマンド</a:t>
            </a:r>
            <a:r>
              <a:rPr kumimoji="1" lang="en-US" altLang="ja-JP" dirty="0"/>
              <a:t>140</a:t>
            </a:r>
            <a:r>
              <a:rPr kumimoji="1" lang="ja-JP" altLang="en-US" dirty="0"/>
              <a:t>ファイルでは約</a:t>
            </a:r>
            <a:r>
              <a:rPr kumimoji="1" lang="en-US" altLang="ja-JP" dirty="0"/>
              <a:t>90</a:t>
            </a:r>
            <a:r>
              <a:rPr kumimoji="1" lang="ja-JP" altLang="en-US" dirty="0"/>
              <a:t>分．</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20</a:t>
            </a:fld>
            <a:endParaRPr kumimoji="1" lang="ja-JP" altLang="en-US"/>
          </a:p>
        </p:txBody>
      </p:sp>
    </p:spTree>
    <p:extLst>
      <p:ext uri="{BB962C8B-B14F-4D97-AF65-F5344CB8AC3E}">
        <p14:creationId xmlns:p14="http://schemas.microsoft.com/office/powerpoint/2010/main" val="40184108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続いて，本ツールを用いて修正したコマンドのうち，</a:t>
            </a:r>
            <a:r>
              <a:rPr kumimoji="1" lang="en-US" altLang="ja-JP" dirty="0"/>
              <a:t>date</a:t>
            </a:r>
            <a:r>
              <a:rPr kumimoji="1" lang="ja-JP" altLang="en-US" dirty="0" err="1"/>
              <a:t>，</a:t>
            </a:r>
            <a:r>
              <a:rPr kumimoji="1" lang="en-US" altLang="ja-JP" dirty="0"/>
              <a:t>stat</a:t>
            </a:r>
            <a:r>
              <a:rPr kumimoji="1" lang="ja-JP" altLang="en-US" dirty="0" err="1"/>
              <a:t>，</a:t>
            </a:r>
            <a:r>
              <a:rPr kumimoji="1" lang="en-US" altLang="ja-JP" dirty="0"/>
              <a:t>touch</a:t>
            </a:r>
            <a:r>
              <a:rPr kumimoji="1" lang="ja-JP" altLang="en-US" dirty="0"/>
              <a:t>の</a:t>
            </a:r>
            <a:r>
              <a:rPr kumimoji="1" lang="en-US" altLang="ja-JP" dirty="0"/>
              <a:t>3</a:t>
            </a:r>
            <a:r>
              <a:rPr kumimoji="1" lang="ja-JP" altLang="en-US" dirty="0" err="1"/>
              <a:t>つの</a:t>
            </a:r>
            <a:r>
              <a:rPr kumimoji="1" lang="ja-JP" altLang="en-US" dirty="0"/>
              <a:t>コマンドについて，</a:t>
            </a:r>
            <a:r>
              <a:rPr kumimoji="1" lang="en-US" altLang="ja-JP" dirty="0"/>
              <a:t>32bit</a:t>
            </a:r>
            <a:r>
              <a:rPr kumimoji="1" lang="ja-JP" altLang="en-US" dirty="0"/>
              <a:t>アーキテクチャで実行を試みました．</a:t>
            </a:r>
            <a:endParaRPr kumimoji="1" lang="en-US" altLang="ja-JP" dirty="0"/>
          </a:p>
          <a:p>
            <a:r>
              <a:rPr kumimoji="1" lang="ja-JP" altLang="en-US" dirty="0"/>
              <a:t>こちらは</a:t>
            </a:r>
            <a:r>
              <a:rPr kumimoji="1" lang="en-US" altLang="ja-JP" dirty="0"/>
              <a:t>date</a:t>
            </a:r>
            <a:r>
              <a:rPr kumimoji="1" lang="ja-JP" altLang="en-US" dirty="0"/>
              <a:t>コマンドの例になりますが，修正後の</a:t>
            </a:r>
            <a:r>
              <a:rPr kumimoji="1" lang="en-US" altLang="ja-JP" dirty="0"/>
              <a:t>3</a:t>
            </a:r>
            <a:r>
              <a:rPr kumimoji="1" lang="ja-JP" altLang="en-US" dirty="0" err="1"/>
              <a:t>つの</a:t>
            </a:r>
            <a:r>
              <a:rPr kumimoji="1" lang="ja-JP" altLang="en-US" dirty="0"/>
              <a:t>コマンドで</a:t>
            </a:r>
            <a:r>
              <a:rPr kumimoji="1" lang="en-US" altLang="ja-JP" dirty="0"/>
              <a:t>2038</a:t>
            </a:r>
            <a:r>
              <a:rPr kumimoji="1" lang="ja-JP" altLang="en-US" dirty="0"/>
              <a:t>年以降が正常に扱えることが確認できました．</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21</a:t>
            </a:fld>
            <a:endParaRPr kumimoji="1" lang="ja-JP" altLang="en-US"/>
          </a:p>
        </p:txBody>
      </p:sp>
    </p:spTree>
    <p:extLst>
      <p:ext uri="{BB962C8B-B14F-4D97-AF65-F5344CB8AC3E}">
        <p14:creationId xmlns:p14="http://schemas.microsoft.com/office/powerpoint/2010/main" val="25916295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最後に，採用手法の提案を行った先行研究との比較を行いました．</a:t>
            </a:r>
            <a:endParaRPr kumimoji="1" lang="en-US" altLang="ja-JP" dirty="0"/>
          </a:p>
          <a:p>
            <a:r>
              <a:rPr kumimoji="1" lang="ja-JP" altLang="en-US" dirty="0"/>
              <a:t>先行研究で著者らが人力で作成した修正済みコードを，正解データとして，本ツールの修正案との比較を行います．</a:t>
            </a:r>
            <a:endParaRPr kumimoji="1" lang="en-US" altLang="ja-JP" dirty="0"/>
          </a:p>
          <a:p>
            <a:endParaRPr kumimoji="1" lang="en-US" altLang="ja-JP" dirty="0"/>
          </a:p>
          <a:p>
            <a:r>
              <a:rPr kumimoji="1" lang="ja-JP" altLang="en-US" dirty="0"/>
              <a:t>・今回用いた手法を提案した先行研究では，一部のコマンドに対し，人力で修正箇所を特定し，修正を行うことで手法を評価している</a:t>
            </a:r>
            <a:endParaRPr kumimoji="1" lang="en-US" altLang="ja-JP" dirty="0"/>
          </a:p>
          <a:p>
            <a:r>
              <a:rPr kumimoji="1" lang="ja-JP" altLang="en-US" dirty="0"/>
              <a:t>・本ツールは，この研究の手法を実装したものであるため，先行研究による修正をツールの目指す「正解」とする</a:t>
            </a:r>
            <a:endParaRPr kumimoji="1" lang="en-US" altLang="ja-JP" dirty="0"/>
          </a:p>
          <a:p>
            <a:r>
              <a:rPr kumimoji="1" lang="ja-JP" altLang="en-US" dirty="0"/>
              <a:t>・修正困難比較箇所は，誤修正が多く信頼性が低いという分類のため，この評価では無視している</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22</a:t>
            </a:fld>
            <a:endParaRPr kumimoji="1" lang="ja-JP" altLang="en-US"/>
          </a:p>
        </p:txBody>
      </p:sp>
    </p:spTree>
    <p:extLst>
      <p:ext uri="{BB962C8B-B14F-4D97-AF65-F5344CB8AC3E}">
        <p14:creationId xmlns:p14="http://schemas.microsoft.com/office/powerpoint/2010/main" val="40920701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結果として，</a:t>
            </a:r>
            <a:r>
              <a:rPr kumimoji="1" lang="en-US" altLang="ja-JP" dirty="0"/>
              <a:t>3</a:t>
            </a:r>
            <a:r>
              <a:rPr kumimoji="1" lang="ja-JP" altLang="en-US" dirty="0" err="1"/>
              <a:t>つの</a:t>
            </a:r>
            <a:r>
              <a:rPr kumimoji="1" lang="ja-JP" altLang="en-US" dirty="0"/>
              <a:t>コマンド全てで高い再現率が実現できました．</a:t>
            </a:r>
            <a:endParaRPr kumimoji="1" lang="en-US" altLang="ja-JP" dirty="0"/>
          </a:p>
          <a:p>
            <a:r>
              <a:rPr kumimoji="1" lang="ja-JP" altLang="en-US" dirty="0"/>
              <a:t>これにより，作成ツールには漏れのないソースコード修正を支援する能力があると言えます．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23</a:t>
            </a:fld>
            <a:endParaRPr kumimoji="1" lang="ja-JP" altLang="en-US"/>
          </a:p>
        </p:txBody>
      </p:sp>
    </p:spTree>
    <p:extLst>
      <p:ext uri="{BB962C8B-B14F-4D97-AF65-F5344CB8AC3E}">
        <p14:creationId xmlns:p14="http://schemas.microsoft.com/office/powerpoint/2010/main" val="37785846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一方，適合率は低い値となっています．</a:t>
            </a:r>
            <a:endParaRPr kumimoji="1" lang="en-US" altLang="ja-JP" dirty="0"/>
          </a:p>
          <a:p>
            <a:r>
              <a:rPr kumimoji="1" lang="ja-JP" altLang="en-US" dirty="0"/>
              <a:t>再現率を優先しているため，修正が不要な箇所を誤認識することが多く見られました．</a:t>
            </a:r>
            <a:endParaRPr kumimoji="1" lang="en-US" altLang="ja-JP" dirty="0"/>
          </a:p>
          <a:p>
            <a:r>
              <a:rPr kumimoji="1" lang="ja-JP" altLang="en-US" dirty="0"/>
              <a:t>このため，最終的な修正作業に人の目での確認が必要となる点は，課題として残っています．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24</a:t>
            </a:fld>
            <a:endParaRPr kumimoji="1" lang="ja-JP" altLang="en-US"/>
          </a:p>
        </p:txBody>
      </p:sp>
    </p:spTree>
    <p:extLst>
      <p:ext uri="{BB962C8B-B14F-4D97-AF65-F5344CB8AC3E}">
        <p14:creationId xmlns:p14="http://schemas.microsoft.com/office/powerpoint/2010/main" val="42239463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まとめです．</a:t>
            </a:r>
            <a:endParaRPr kumimoji="1" lang="en-US" altLang="ja-JP" dirty="0"/>
          </a:p>
          <a:p>
            <a:r>
              <a:rPr kumimoji="1" lang="ja-JP" altLang="en-US" dirty="0"/>
              <a:t>本研究では，</a:t>
            </a:r>
            <a:r>
              <a:rPr kumimoji="1" lang="en-US" altLang="ja-JP" dirty="0"/>
              <a:t>2038</a:t>
            </a:r>
            <a:r>
              <a:rPr kumimoji="1" lang="ja-JP" altLang="en-US" dirty="0"/>
              <a:t>年問題に関するソースコード修正支援ツールを作成しました．また，事前調査として</a:t>
            </a:r>
            <a:r>
              <a:rPr kumimoji="1" lang="en-US" altLang="ja-JP" dirty="0"/>
              <a:t>OSS</a:t>
            </a:r>
            <a:r>
              <a:rPr kumimoji="1" lang="ja-JP" altLang="en-US" dirty="0"/>
              <a:t>を対象に</a:t>
            </a:r>
            <a:r>
              <a:rPr kumimoji="1" lang="en-US" altLang="ja-JP" dirty="0"/>
              <a:t>2038</a:t>
            </a:r>
            <a:r>
              <a:rPr kumimoji="1" lang="ja-JP" altLang="en-US" dirty="0"/>
              <a:t>年問題に関するリスクの調査を行いました．</a:t>
            </a:r>
            <a:endParaRPr kumimoji="1" lang="en-US" altLang="ja-JP" dirty="0"/>
          </a:p>
          <a:p>
            <a:r>
              <a:rPr kumimoji="1" lang="ja-JP" altLang="en-US" dirty="0"/>
              <a:t>事前調査では，</a:t>
            </a:r>
            <a:r>
              <a:rPr kumimoji="1" lang="en-US" altLang="ja-JP" dirty="0"/>
              <a:t>32bit</a:t>
            </a:r>
            <a:r>
              <a:rPr kumimoji="1" lang="ja-JP" altLang="en-US" dirty="0" err="1"/>
              <a:t>での</a:t>
            </a:r>
            <a:r>
              <a:rPr kumimoji="1" lang="ja-JP" altLang="en-US" dirty="0"/>
              <a:t>リスクを中心に，多くのリスクが確認される結果となりました．</a:t>
            </a:r>
            <a:endParaRPr kumimoji="1" lang="en-US" altLang="ja-JP" dirty="0"/>
          </a:p>
          <a:p>
            <a:r>
              <a:rPr kumimoji="1" lang="ja-JP" altLang="en-US" dirty="0"/>
              <a:t>作成したソースコード修正支援ツールは，時刻起算点変更による修正を支援するもので，漏れのない修正を支援できると言えます．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25</a:t>
            </a:fld>
            <a:endParaRPr kumimoji="1" lang="ja-JP" altLang="en-US"/>
          </a:p>
        </p:txBody>
      </p:sp>
    </p:spTree>
    <p:extLst>
      <p:ext uri="{BB962C8B-B14F-4D97-AF65-F5344CB8AC3E}">
        <p14:creationId xmlns:p14="http://schemas.microsoft.com/office/powerpoint/2010/main" val="40965199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今後の課題として，修正ツールの適合率向上と，より多くのソースコードでの評価が挙げられます．</a:t>
            </a:r>
            <a:endParaRPr kumimoji="1" lang="en-US" altLang="ja-JP" dirty="0"/>
          </a:p>
          <a:p>
            <a:r>
              <a:rPr kumimoji="1" lang="ja-JP" altLang="en-US" dirty="0"/>
              <a:t>以上で報告を終わります．ありがとうございました．</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26</a:t>
            </a:fld>
            <a:endParaRPr kumimoji="1" lang="ja-JP" altLang="en-US"/>
          </a:p>
        </p:txBody>
      </p:sp>
    </p:spTree>
    <p:extLst>
      <p:ext uri="{BB962C8B-B14F-4D97-AF65-F5344CB8AC3E}">
        <p14:creationId xmlns:p14="http://schemas.microsoft.com/office/powerpoint/2010/main" val="30275856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200"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27</a:t>
            </a:fld>
            <a:endParaRPr kumimoji="1" lang="ja-JP" altLang="en-US"/>
          </a:p>
        </p:txBody>
      </p:sp>
    </p:spTree>
    <p:extLst>
      <p:ext uri="{BB962C8B-B14F-4D97-AF65-F5344CB8AC3E}">
        <p14:creationId xmlns:p14="http://schemas.microsoft.com/office/powerpoint/2010/main" val="16086563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29</a:t>
            </a:fld>
            <a:endParaRPr kumimoji="1" lang="ja-JP" altLang="en-US"/>
          </a:p>
        </p:txBody>
      </p:sp>
    </p:spTree>
    <p:extLst>
      <p:ext uri="{BB962C8B-B14F-4D97-AF65-F5344CB8AC3E}">
        <p14:creationId xmlns:p14="http://schemas.microsoft.com/office/powerpoint/2010/main" val="1234238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rPr>
              <a:t>この</a:t>
            </a:r>
            <a:r>
              <a:rPr lang="en-US" altLang="ja-JP" sz="1400" dirty="0">
                <a:solidFill>
                  <a:srgbClr val="000000"/>
                </a:solidFill>
              </a:rPr>
              <a:t>2038</a:t>
            </a:r>
            <a:r>
              <a:rPr lang="ja-JP" altLang="en-US" sz="1400" dirty="0">
                <a:solidFill>
                  <a:srgbClr val="000000"/>
                </a:solidFill>
              </a:rPr>
              <a:t>年問題に関して取り組んでいる関連研究には，このようなものがあります．</a:t>
            </a: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rPr>
              <a:t>研究の詳細は割愛します．</a:t>
            </a: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dirty="0"/>
              <a:t>これらの関連研究では，低コストでの問題への対応手法の提案は行われていますが，実際にアプリケーションに修正を加える作業は現状人力で行う必要があります．</a:t>
            </a: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rPr>
              <a:t>特定条件下での</a:t>
            </a:r>
            <a:r>
              <a:rPr lang="en-US" altLang="ja-JP" sz="1400" dirty="0">
                <a:solidFill>
                  <a:srgbClr val="000000"/>
                </a:solidFill>
              </a:rPr>
              <a:t>2038</a:t>
            </a:r>
            <a:r>
              <a:rPr lang="ja-JP" altLang="en-US" sz="1400" dirty="0">
                <a:solidFill>
                  <a:srgbClr val="000000"/>
                </a:solidFill>
              </a:rPr>
              <a:t>年問題のリスク調査を行った研究として，</a:t>
            </a:r>
            <a:r>
              <a:rPr lang="en-US" altLang="ja-JP" sz="1400" dirty="0" err="1">
                <a:solidFill>
                  <a:srgbClr val="000000"/>
                </a:solidFill>
              </a:rPr>
              <a:t>time_t</a:t>
            </a:r>
            <a:r>
              <a:rPr lang="ja-JP" altLang="en-US" sz="1400" dirty="0">
                <a:solidFill>
                  <a:srgbClr val="000000"/>
                </a:solidFill>
              </a:rPr>
              <a:t>型を</a:t>
            </a:r>
            <a:r>
              <a:rPr lang="en-US" altLang="ja-JP" sz="1400" dirty="0">
                <a:solidFill>
                  <a:srgbClr val="000000"/>
                </a:solidFill>
              </a:rPr>
              <a:t>64bit</a:t>
            </a:r>
            <a:r>
              <a:rPr lang="ja-JP" altLang="en-US" sz="1400" dirty="0">
                <a:solidFill>
                  <a:srgbClr val="000000"/>
                </a:solidFill>
              </a:rPr>
              <a:t>化することで解決しない問題の指摘と調査を行ったものが存在します．</a:t>
            </a: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a:solidFill>
                  <a:srgbClr val="000000"/>
                </a:solidFill>
              </a:rPr>
              <a:t>時刻起算点を変更することにより</a:t>
            </a:r>
            <a:r>
              <a:rPr lang="en-US" altLang="ja-JP" sz="1400" dirty="0">
                <a:solidFill>
                  <a:srgbClr val="000000"/>
                </a:solidFill>
              </a:rPr>
              <a:t>2038</a:t>
            </a:r>
            <a:r>
              <a:rPr lang="ja-JP" altLang="en-US" sz="1400" dirty="0">
                <a:solidFill>
                  <a:srgbClr val="000000"/>
                </a:solidFill>
              </a:rPr>
              <a:t>年問題の発生を先送りする研究として，ラッパー関数の作成による手法を提案したものと，時刻同期ソフトウェアの修正による手法を提案したものが存在します．</a:t>
            </a:r>
            <a:endParaRPr lang="en-US" altLang="ja-JP" sz="1400" dirty="0">
              <a:solidFill>
                <a:srgbClr val="000000"/>
              </a:solidFill>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sz="1400" dirty="0">
                <a:solidFill>
                  <a:srgbClr val="000000"/>
                </a:solidFill>
              </a:rPr>
              <a:t>2038</a:t>
            </a:r>
            <a:r>
              <a:rPr lang="ja-JP" altLang="en-US" sz="1400" dirty="0">
                <a:solidFill>
                  <a:srgbClr val="000000"/>
                </a:solidFill>
              </a:rPr>
              <a:t>年問題を抱えたコードの検出を行った研究として，ソースコード中の修正が必要な箇所を特定するツールを作成したものが存在します．</a:t>
            </a:r>
            <a:endParaRPr lang="en-US" altLang="ja-JP" sz="1400" dirty="0">
              <a:solidFill>
                <a:srgbClr val="000000"/>
              </a:solidFill>
            </a:endParaRP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3</a:t>
            </a:fld>
            <a:endParaRPr kumimoji="1" lang="ja-JP" altLang="en-US"/>
          </a:p>
        </p:txBody>
      </p:sp>
    </p:spTree>
    <p:extLst>
      <p:ext uri="{BB962C8B-B14F-4D97-AF65-F5344CB8AC3E}">
        <p14:creationId xmlns:p14="http://schemas.microsoft.com/office/powerpoint/2010/main" val="3751772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これらの関連研究では，低コストでの問題への対応手法の提案は行われていますが，実際にアプリケーションに修正を加える作業は現状人力で行う必要があります．</a:t>
            </a:r>
            <a:endParaRPr kumimoji="1" lang="en-US" altLang="ja-JP" dirty="0"/>
          </a:p>
          <a:p>
            <a:r>
              <a:rPr kumimoji="1" lang="ja-JP" altLang="en-US" dirty="0"/>
              <a:t>そのため，本研究では，</a:t>
            </a:r>
            <a:r>
              <a:rPr kumimoji="1" lang="en-US" altLang="ja-JP" dirty="0"/>
              <a:t>2038</a:t>
            </a:r>
            <a:r>
              <a:rPr kumimoji="1" lang="ja-JP" altLang="en-US" dirty="0"/>
              <a:t>年問題への対応の実施を省力化することを目的とし，ソースコード修正支援ツールを作成します．</a:t>
            </a:r>
            <a:endParaRPr kumimoji="1" lang="en-US" altLang="ja-JP" dirty="0"/>
          </a:p>
          <a:p>
            <a:r>
              <a:rPr kumimoji="1" lang="ja-JP" altLang="en-US" dirty="0"/>
              <a:t>貢献内容として，</a:t>
            </a:r>
            <a:r>
              <a:rPr kumimoji="1" lang="en-US" altLang="ja-JP" dirty="0"/>
              <a:t>2038</a:t>
            </a:r>
            <a:r>
              <a:rPr kumimoji="1" lang="ja-JP" altLang="en-US" dirty="0"/>
              <a:t>年問題修正手法の</a:t>
            </a:r>
            <a:r>
              <a:rPr kumimoji="1" lang="en-US" altLang="ja-JP" dirty="0"/>
              <a:t>1</a:t>
            </a:r>
            <a:r>
              <a:rPr kumimoji="1" lang="ja-JP" altLang="en-US" dirty="0" err="1"/>
              <a:t>つを</a:t>
            </a:r>
            <a:r>
              <a:rPr kumimoji="1" lang="ja-JP" altLang="en-US" dirty="0"/>
              <a:t>プログラムとして実装したことが挙げられます．</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4</a:t>
            </a:fld>
            <a:endParaRPr kumimoji="1" lang="ja-JP" altLang="en-US"/>
          </a:p>
        </p:txBody>
      </p:sp>
    </p:spTree>
    <p:extLst>
      <p:ext uri="{BB962C8B-B14F-4D97-AF65-F5344CB8AC3E}">
        <p14:creationId xmlns:p14="http://schemas.microsoft.com/office/powerpoint/2010/main" val="1673678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ツール作成の事前調査として，実際のソフトウェアに</a:t>
            </a:r>
            <a:r>
              <a:rPr kumimoji="1" lang="en-US" altLang="ja-JP" dirty="0"/>
              <a:t>2038</a:t>
            </a:r>
            <a:r>
              <a:rPr kumimoji="1" lang="ja-JP" altLang="en-US" dirty="0"/>
              <a:t>年問題のリスクがどの程度存在するかの調査を行いました．</a:t>
            </a:r>
            <a:endParaRPr kumimoji="1" lang="en-US" altLang="ja-JP" dirty="0"/>
          </a:p>
          <a:p>
            <a:r>
              <a:rPr kumimoji="1" lang="en-US" altLang="ja-JP" dirty="0"/>
              <a:t>2038</a:t>
            </a:r>
            <a:r>
              <a:rPr kumimoji="1" lang="ja-JP" altLang="en-US" dirty="0"/>
              <a:t>年問題のリスクの存在に関し，包括的な調査を行った先行研究は確認できていません．</a:t>
            </a:r>
            <a:endParaRPr kumimoji="1" lang="en-US" altLang="ja-JP" dirty="0"/>
          </a:p>
          <a:p>
            <a:r>
              <a:rPr kumimoji="1" lang="ja-JP" altLang="en-US" dirty="0"/>
              <a:t>そのため，問題の実態を明らかにし，対応の必要性を確認することと，それに伴い本研究でのツール作成の意義を示すことを目的とします．</a:t>
            </a:r>
            <a:endParaRPr kumimoji="1" lang="en-US" altLang="ja-JP" dirty="0"/>
          </a:p>
          <a:p>
            <a:r>
              <a:rPr kumimoji="1" lang="ja-JP" altLang="en-US" dirty="0"/>
              <a:t>この調査による貢献として，</a:t>
            </a:r>
            <a:r>
              <a:rPr kumimoji="1" lang="en-US" altLang="ja-JP" dirty="0"/>
              <a:t>OSS</a:t>
            </a:r>
            <a:r>
              <a:rPr kumimoji="1" lang="ja-JP" altLang="en-US" dirty="0"/>
              <a:t>に対する</a:t>
            </a:r>
            <a:r>
              <a:rPr kumimoji="1" lang="en-US" altLang="ja-JP" dirty="0"/>
              <a:t>2038</a:t>
            </a:r>
            <a:r>
              <a:rPr kumimoji="1" lang="ja-JP" altLang="en-US" dirty="0"/>
              <a:t>年問題の潜在リスクの実態調査結果が挙げられます．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5</a:t>
            </a:fld>
            <a:endParaRPr kumimoji="1" lang="ja-JP" altLang="en-US"/>
          </a:p>
        </p:txBody>
      </p:sp>
    </p:spTree>
    <p:extLst>
      <p:ext uri="{BB962C8B-B14F-4D97-AF65-F5344CB8AC3E}">
        <p14:creationId xmlns:p14="http://schemas.microsoft.com/office/powerpoint/2010/main" val="835716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調査を行う</a:t>
            </a:r>
            <a:r>
              <a:rPr kumimoji="1" lang="en-US" altLang="ja-JP" dirty="0"/>
              <a:t>2038</a:t>
            </a:r>
            <a:r>
              <a:rPr kumimoji="1" lang="ja-JP" altLang="en-US" dirty="0"/>
              <a:t>年問題のリスクには，大きく分けて</a:t>
            </a:r>
            <a:r>
              <a:rPr kumimoji="1" lang="en-US" altLang="ja-JP" dirty="0"/>
              <a:t>2</a:t>
            </a:r>
            <a:r>
              <a:rPr kumimoji="1" lang="ja-JP" altLang="en-US" dirty="0"/>
              <a:t>種類が存在します．</a:t>
            </a:r>
            <a:endParaRPr kumimoji="1" lang="en-US" altLang="ja-JP" dirty="0"/>
          </a:p>
          <a:p>
            <a:r>
              <a:rPr kumimoji="1" lang="en-US" altLang="ja-JP" dirty="0"/>
              <a:t>1</a:t>
            </a:r>
            <a:r>
              <a:rPr kumimoji="1" lang="ja-JP" altLang="en-US" dirty="0"/>
              <a:t>つは，符号付</a:t>
            </a:r>
            <a:r>
              <a:rPr kumimoji="1" lang="en-US" altLang="ja-JP" dirty="0"/>
              <a:t>32bit</a:t>
            </a:r>
            <a:r>
              <a:rPr kumimoji="1" lang="ja-JP" altLang="en-US" dirty="0"/>
              <a:t>の</a:t>
            </a:r>
            <a:r>
              <a:rPr kumimoji="1" lang="en-US" altLang="ja-JP" dirty="0" err="1"/>
              <a:t>time_t</a:t>
            </a:r>
            <a:r>
              <a:rPr kumimoji="1" lang="ja-JP" altLang="en-US" dirty="0"/>
              <a:t>型値のオーバーフローによって直接発生する問題です．</a:t>
            </a:r>
            <a:endParaRPr kumimoji="1" lang="en-US" altLang="ja-JP" dirty="0"/>
          </a:p>
          <a:p>
            <a:r>
              <a:rPr kumimoji="1" lang="ja-JP" altLang="en-US" dirty="0"/>
              <a:t>もう</a:t>
            </a:r>
            <a:r>
              <a:rPr kumimoji="1" lang="en-US" altLang="ja-JP" dirty="0"/>
              <a:t>1</a:t>
            </a:r>
            <a:r>
              <a:rPr kumimoji="1" lang="ja-JP" altLang="en-US" dirty="0"/>
              <a:t>つは，関連研究で指摘されている，</a:t>
            </a:r>
            <a:r>
              <a:rPr kumimoji="1" lang="en-US" altLang="ja-JP" dirty="0" err="1"/>
              <a:t>time_t</a:t>
            </a:r>
            <a:r>
              <a:rPr kumimoji="1" lang="ja-JP" altLang="en-US" dirty="0"/>
              <a:t>型が</a:t>
            </a:r>
            <a:r>
              <a:rPr kumimoji="1" lang="en-US" altLang="ja-JP" dirty="0"/>
              <a:t>64bit</a:t>
            </a:r>
            <a:r>
              <a:rPr kumimoji="1" lang="ja-JP" altLang="en-US" dirty="0"/>
              <a:t>化された環境下で，既存のプログラムにおいて縮小変換が生じうる問題です．</a:t>
            </a:r>
            <a:endParaRPr kumimoji="1" lang="en-US" altLang="ja-JP" dirty="0"/>
          </a:p>
          <a:p>
            <a:r>
              <a:rPr kumimoji="1" lang="ja-JP" altLang="en-US" dirty="0"/>
              <a:t>それぞれのリスクは，こちらに記したようにさらにいくつかに分類されます．</a:t>
            </a:r>
            <a:endParaRPr kumimoji="1" lang="en-US" altLang="ja-JP" dirty="0"/>
          </a:p>
          <a:p>
            <a:endParaRPr kumimoji="1" lang="en-US" altLang="ja-JP" dirty="0"/>
          </a:p>
          <a:p>
            <a:r>
              <a:rPr kumimoji="1" lang="ja-JP" altLang="en-US" dirty="0"/>
              <a:t>・鈴木さんの調査との差異：同じ対象に対しての</a:t>
            </a:r>
            <a:r>
              <a:rPr kumimoji="1" lang="en-US" altLang="ja-JP" dirty="0"/>
              <a:t>64bit</a:t>
            </a:r>
            <a:r>
              <a:rPr kumimoji="1" lang="ja-JP" altLang="en-US" dirty="0"/>
              <a:t>と</a:t>
            </a:r>
            <a:r>
              <a:rPr kumimoji="1" lang="en-US" altLang="ja-JP" dirty="0"/>
              <a:t>32bit</a:t>
            </a:r>
            <a:r>
              <a:rPr kumimoji="1" lang="ja-JP" altLang="en-US" dirty="0"/>
              <a:t>の比較</a:t>
            </a:r>
            <a:endParaRPr kumimoji="1" lang="en-US" altLang="ja-JP" dirty="0"/>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6</a:t>
            </a:fld>
            <a:endParaRPr kumimoji="1" lang="ja-JP" altLang="en-US"/>
          </a:p>
        </p:txBody>
      </p:sp>
    </p:spTree>
    <p:extLst>
      <p:ext uri="{BB962C8B-B14F-4D97-AF65-F5344CB8AC3E}">
        <p14:creationId xmlns:p14="http://schemas.microsoft.com/office/powerpoint/2010/main" val="625366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調査対象は，</a:t>
            </a:r>
            <a:r>
              <a:rPr kumimoji="1" lang="en-US" altLang="ja-JP" dirty="0"/>
              <a:t>GitHub</a:t>
            </a:r>
            <a:r>
              <a:rPr kumimoji="1" lang="ja-JP" altLang="en-US" dirty="0"/>
              <a:t>上で公開されているリポジトリから，こちらの条件に合致するものを検索し，その中に含まれる</a:t>
            </a:r>
            <a:r>
              <a:rPr kumimoji="1" lang="en-US" altLang="ja-JP" dirty="0"/>
              <a:t>C</a:t>
            </a:r>
            <a:r>
              <a:rPr kumimoji="1" lang="ja-JP" altLang="en-US" dirty="0"/>
              <a:t>言語ソースファイルを解析して調査を行いました．</a:t>
            </a:r>
            <a:endParaRPr kumimoji="1" lang="en-US" altLang="ja-JP" dirty="0"/>
          </a:p>
          <a:p>
            <a:r>
              <a:rPr kumimoji="1" lang="ja-JP" altLang="en-US" dirty="0"/>
              <a:t>時間の制約から，条件を満たすリポジトリのうち，</a:t>
            </a:r>
            <a:r>
              <a:rPr kumimoji="1" lang="en-US" altLang="ja-JP" dirty="0"/>
              <a:t>GitHub</a:t>
            </a:r>
            <a:r>
              <a:rPr kumimoji="1" lang="ja-JP" altLang="en-US" dirty="0"/>
              <a:t>の</a:t>
            </a:r>
            <a:r>
              <a:rPr kumimoji="1" lang="en-US" altLang="ja-JP" dirty="0"/>
              <a:t>best match</a:t>
            </a:r>
            <a:r>
              <a:rPr kumimoji="1" lang="ja-JP" altLang="en-US" dirty="0"/>
              <a:t>ソートでの上位</a:t>
            </a:r>
            <a:r>
              <a:rPr kumimoji="1" lang="en-US" altLang="ja-JP" dirty="0"/>
              <a:t>172</a:t>
            </a:r>
            <a:r>
              <a:rPr kumimoji="1" lang="ja-JP" altLang="en-US" dirty="0"/>
              <a:t>件のみを調査しています．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7</a:t>
            </a:fld>
            <a:endParaRPr kumimoji="1" lang="ja-JP" altLang="en-US"/>
          </a:p>
        </p:txBody>
      </p:sp>
    </p:spTree>
    <p:extLst>
      <p:ext uri="{BB962C8B-B14F-4D97-AF65-F5344CB8AC3E}">
        <p14:creationId xmlns:p14="http://schemas.microsoft.com/office/powerpoint/2010/main" val="225078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結果として，調査を行ったリポジトリのうち，約</a:t>
            </a:r>
            <a:r>
              <a:rPr kumimoji="1" lang="en-US" altLang="ja-JP" dirty="0"/>
              <a:t>63%</a:t>
            </a:r>
            <a:r>
              <a:rPr kumimoji="1" lang="ja-JP" altLang="en-US" dirty="0"/>
              <a:t>にあたる</a:t>
            </a:r>
            <a:r>
              <a:rPr kumimoji="1" lang="en-US" altLang="ja-JP" dirty="0"/>
              <a:t>108</a:t>
            </a:r>
            <a:r>
              <a:rPr kumimoji="1" lang="ja-JP" altLang="en-US" dirty="0"/>
              <a:t>のリポジトリが</a:t>
            </a:r>
            <a:r>
              <a:rPr kumimoji="1" lang="en-US" altLang="ja-JP" dirty="0"/>
              <a:t>1</a:t>
            </a:r>
            <a:r>
              <a:rPr kumimoji="1" lang="ja-JP" altLang="en-US" dirty="0"/>
              <a:t>つ以上のリスクを含む結果となりました．</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8</a:t>
            </a:fld>
            <a:endParaRPr kumimoji="1" lang="ja-JP" altLang="en-US"/>
          </a:p>
        </p:txBody>
      </p:sp>
    </p:spTree>
    <p:extLst>
      <p:ext uri="{BB962C8B-B14F-4D97-AF65-F5344CB8AC3E}">
        <p14:creationId xmlns:p14="http://schemas.microsoft.com/office/powerpoint/2010/main" val="18315172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また，リスクの内訳は，</a:t>
            </a:r>
            <a:r>
              <a:rPr kumimoji="1" lang="en-US" altLang="ja-JP" dirty="0"/>
              <a:t>90%</a:t>
            </a:r>
            <a:r>
              <a:rPr kumimoji="1" lang="ja-JP" altLang="en-US" dirty="0"/>
              <a:t>以上が</a:t>
            </a:r>
            <a:r>
              <a:rPr kumimoji="1" lang="en-US" altLang="ja-JP" dirty="0"/>
              <a:t>32bit</a:t>
            </a:r>
            <a:r>
              <a:rPr kumimoji="1" lang="ja-JP" altLang="en-US" dirty="0"/>
              <a:t>のリスクとなっています．</a:t>
            </a:r>
          </a:p>
        </p:txBody>
      </p:sp>
      <p:sp>
        <p:nvSpPr>
          <p:cNvPr id="4" name="スライド番号プレースホルダー 3"/>
          <p:cNvSpPr>
            <a:spLocks noGrp="1"/>
          </p:cNvSpPr>
          <p:nvPr>
            <p:ph type="sldNum" sz="quarter" idx="5"/>
          </p:nvPr>
        </p:nvSpPr>
        <p:spPr/>
        <p:txBody>
          <a:bodyPr/>
          <a:lstStyle/>
          <a:p>
            <a:fld id="{06C432F7-90BB-4D7C-BCDB-104F7AAAB8C8}" type="slidenum">
              <a:rPr kumimoji="1" lang="ja-JP" altLang="en-US" smtClean="0"/>
              <a:t>9</a:t>
            </a:fld>
            <a:endParaRPr kumimoji="1" lang="ja-JP" altLang="en-US"/>
          </a:p>
        </p:txBody>
      </p:sp>
    </p:spTree>
    <p:extLst>
      <p:ext uri="{BB962C8B-B14F-4D97-AF65-F5344CB8AC3E}">
        <p14:creationId xmlns:p14="http://schemas.microsoft.com/office/powerpoint/2010/main" val="38555642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defRPr>
            </a:lvl1pPr>
          </a:lstStyle>
          <a:p>
            <a:fld id="{03556DD1-9DFB-4C6D-91FE-2017B34DB603}" type="datetime1">
              <a:rPr kumimoji="1" lang="ja-JP" altLang="en-US" smtClean="0"/>
              <a:t>2023/2/8</a:t>
            </a:fld>
            <a:endParaRPr kumimoji="1" lang="ja-JP" altLang="en-US"/>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2670815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9EF54CAC-46DB-4FA8-82BE-1CCEFD690A97}" type="datetime1">
              <a:rPr kumimoji="1" lang="ja-JP" altLang="en-US" smtClean="0"/>
              <a:t>2023/2/8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781852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067E3DF-7A06-4488-815C-005D48DD0FBB}" type="datetime1">
              <a:rPr kumimoji="1" lang="ja-JP" altLang="en-US" smtClean="0"/>
              <a:t>2023/2/8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2658428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4E114593-15B4-4D46-A245-27321298CE49}" type="datetime1">
              <a:rPr kumimoji="1" lang="ja-JP" altLang="en-US" smtClean="0"/>
              <a:t>2023/2/8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1645603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A6B378B6-85EF-49A5-A528-F9664CB7B4CA}" type="datetime1">
              <a:rPr kumimoji="1" lang="ja-JP" altLang="en-US" smtClean="0"/>
              <a:t>2023/2/8</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3434800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19B071F0-A2CB-4937-8F28-7CBF440E2997}" type="datetime1">
              <a:rPr kumimoji="1" lang="ja-JP" altLang="en-US" smtClean="0"/>
              <a:t>2023/2/8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3487727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93047D4B-3E51-4182-AA47-26AFB7599EAC}" type="datetime1">
              <a:rPr kumimoji="1" lang="ja-JP" altLang="en-US" smtClean="0"/>
              <a:t>2023/2/8</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2929568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E3EF427A-EC9D-42E4-87EE-932500C8AA7F}" type="datetime1">
              <a:rPr kumimoji="1" lang="ja-JP" altLang="en-US" smtClean="0"/>
              <a:t>2023/2/8</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1261122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E76D786-7FBF-47DF-9F23-F25E0CF389BC}" type="datetime1">
              <a:rPr kumimoji="1" lang="ja-JP" altLang="en-US" smtClean="0"/>
              <a:t>2023/2/8</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4167018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90A27B41-1E8A-436C-B2BA-0749DBFFBC39}" type="datetime1">
              <a:rPr kumimoji="1" lang="ja-JP" altLang="en-US" smtClean="0"/>
              <a:t>2023/2/8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348850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58420C47-FAB6-4AD6-BA76-CD24F167D180}" type="datetime1">
              <a:rPr kumimoji="1" lang="ja-JP" altLang="en-US" smtClean="0"/>
              <a:t>2023/2/8</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B951A452-32C3-41FF-9DA0-B1D43AF5C1DE}" type="slidenum">
              <a:rPr kumimoji="1" lang="ja-JP" altLang="en-US" smtClean="0"/>
              <a:t>‹#›</a:t>
            </a:fld>
            <a:endParaRPr kumimoji="1" lang="ja-JP" altLang="en-US"/>
          </a:p>
        </p:txBody>
      </p:sp>
    </p:spTree>
    <p:extLst>
      <p:ext uri="{BB962C8B-B14F-4D97-AF65-F5344CB8AC3E}">
        <p14:creationId xmlns:p14="http://schemas.microsoft.com/office/powerpoint/2010/main" val="102892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47F7C2D4-BF55-4CC3-84B2-591A1A68AFC5}" type="datetime1">
              <a:rPr kumimoji="1" lang="ja-JP" altLang="en-US" smtClean="0"/>
              <a:t>2023/2/8</a:t>
            </a:fld>
            <a:endParaRPr kumimoji="1" lang="ja-JP" altLang="en-US"/>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951A452-32C3-41FF-9DA0-B1D43AF5C1DE}" type="slidenum">
              <a:rPr kumimoji="1" lang="ja-JP" altLang="en-US" smtClean="0"/>
              <a:t>‹#›</a:t>
            </a:fld>
            <a:endParaRPr kumimoji="1" lang="ja-JP" altLang="en-US"/>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930431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svg"/><Relationship Id="rId11" Type="http://schemas.openxmlformats.org/officeDocument/2006/relationships/comments" Target="../comments/comment6.xml"/><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8.svg"/><Relationship Id="rId3" Type="http://schemas.openxmlformats.org/officeDocument/2006/relationships/image" Target="../media/image4.svg"/><Relationship Id="rId7" Type="http://schemas.openxmlformats.org/officeDocument/2006/relationships/image" Target="../media/image14.svg"/><Relationship Id="rId12" Type="http://schemas.openxmlformats.org/officeDocument/2006/relationships/image" Target="../media/image19.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6.svg"/><Relationship Id="rId10" Type="http://schemas.openxmlformats.org/officeDocument/2006/relationships/image" Target="../media/image17.png"/><Relationship Id="rId4" Type="http://schemas.openxmlformats.org/officeDocument/2006/relationships/image" Target="../media/image12.png"/><Relationship Id="rId9" Type="http://schemas.openxmlformats.org/officeDocument/2006/relationships/image" Target="../media/image16.svg"/><Relationship Id="rId14" Type="http://schemas.openxmlformats.org/officeDocument/2006/relationships/comments" Target="../comments/commen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4.svg"/><Relationship Id="rId7" Type="http://schemas.openxmlformats.org/officeDocument/2006/relationships/image" Target="../media/image14.sv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6.svg"/><Relationship Id="rId10" Type="http://schemas.openxmlformats.org/officeDocument/2006/relationships/image" Target="../media/image17.png"/><Relationship Id="rId4" Type="http://schemas.openxmlformats.org/officeDocument/2006/relationships/image" Target="../media/image12.png"/><Relationship Id="rId9"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68D8EB-D143-41B4-9742-F643AFE4AD6E}"/>
              </a:ext>
            </a:extLst>
          </p:cNvPr>
          <p:cNvSpPr>
            <a:spLocks noGrp="1"/>
          </p:cNvSpPr>
          <p:nvPr>
            <p:ph type="ctrTitle"/>
          </p:nvPr>
        </p:nvSpPr>
        <p:spPr/>
        <p:txBody>
          <a:bodyPr/>
          <a:lstStyle/>
          <a:p>
            <a:r>
              <a:rPr lang="en-US" altLang="ja-JP" dirty="0"/>
              <a:t>Unix2038</a:t>
            </a:r>
            <a:r>
              <a:rPr lang="ja-JP" altLang="en-US" dirty="0"/>
              <a:t>年問題に関する</a:t>
            </a:r>
            <a:br>
              <a:rPr lang="en-US" altLang="ja-JP" dirty="0"/>
            </a:br>
            <a:r>
              <a:rPr lang="ja-JP" altLang="en-US" dirty="0"/>
              <a:t>ソースコード修正支援ツールの作成</a:t>
            </a:r>
            <a:endParaRPr kumimoji="1" lang="ja-JP" altLang="en-US" dirty="0"/>
          </a:p>
        </p:txBody>
      </p:sp>
      <p:sp>
        <p:nvSpPr>
          <p:cNvPr id="3" name="字幕 2">
            <a:extLst>
              <a:ext uri="{FF2B5EF4-FFF2-40B4-BE49-F238E27FC236}">
                <a16:creationId xmlns:a16="http://schemas.microsoft.com/office/drawing/2014/main" id="{DF7B2BA9-3984-48B1-B72B-C13864D87D23}"/>
              </a:ext>
            </a:extLst>
          </p:cNvPr>
          <p:cNvSpPr>
            <a:spLocks noGrp="1"/>
          </p:cNvSpPr>
          <p:nvPr>
            <p:ph type="subTitle" idx="1"/>
          </p:nvPr>
        </p:nvSpPr>
        <p:spPr/>
        <p:txBody>
          <a:bodyPr/>
          <a:lstStyle/>
          <a:p>
            <a:r>
              <a:rPr kumimoji="1" lang="ja-JP" altLang="en-US" dirty="0"/>
              <a:t>肥後研究室 </a:t>
            </a:r>
            <a:r>
              <a:rPr kumimoji="1" lang="en-US" altLang="ja-JP" dirty="0"/>
              <a:t>M2</a:t>
            </a:r>
          </a:p>
          <a:p>
            <a:r>
              <a:rPr lang="ja-JP" altLang="en-US" dirty="0"/>
              <a:t>水上陽向</a:t>
            </a:r>
            <a:endParaRPr kumimoji="1" lang="ja-JP" altLang="en-US" dirty="0"/>
          </a:p>
        </p:txBody>
      </p:sp>
    </p:spTree>
    <p:extLst>
      <p:ext uri="{BB962C8B-B14F-4D97-AF65-F5344CB8AC3E}">
        <p14:creationId xmlns:p14="http://schemas.microsoft.com/office/powerpoint/2010/main" val="2350206313"/>
      </p:ext>
    </p:extLst>
  </p:cSld>
  <p:clrMapOvr>
    <a:masterClrMapping/>
  </p:clrMapOvr>
  <mc:AlternateContent xmlns:mc="http://schemas.openxmlformats.org/markup-compatibility/2006" xmlns:p14="http://schemas.microsoft.com/office/powerpoint/2010/main">
    <mc:Choice Requires="p14">
      <p:transition spd="slow" p14:dur="2000" advTm="13458"/>
    </mc:Choice>
    <mc:Fallback xmlns="">
      <p:transition spd="slow" advTm="1345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91E0BD-41C5-4059-8CBC-B515F608B6A7}"/>
              </a:ext>
            </a:extLst>
          </p:cNvPr>
          <p:cNvSpPr>
            <a:spLocks noGrp="1"/>
          </p:cNvSpPr>
          <p:nvPr>
            <p:ph type="title"/>
          </p:nvPr>
        </p:nvSpPr>
        <p:spPr/>
        <p:txBody>
          <a:bodyPr/>
          <a:lstStyle/>
          <a:p>
            <a:r>
              <a:rPr kumimoji="1" lang="en-US" altLang="ja-JP" dirty="0"/>
              <a:t>4-c. </a:t>
            </a:r>
            <a:r>
              <a:rPr kumimoji="1" lang="ja-JP" altLang="en-US" dirty="0"/>
              <a:t>考察</a:t>
            </a:r>
          </a:p>
        </p:txBody>
      </p:sp>
      <p:sp>
        <p:nvSpPr>
          <p:cNvPr id="3" name="コンテンツ プレースホルダー 2">
            <a:extLst>
              <a:ext uri="{FF2B5EF4-FFF2-40B4-BE49-F238E27FC236}">
                <a16:creationId xmlns:a16="http://schemas.microsoft.com/office/drawing/2014/main" id="{2D18F9FA-18EE-4D61-A7C7-A73320090E79}"/>
              </a:ext>
            </a:extLst>
          </p:cNvPr>
          <p:cNvSpPr>
            <a:spLocks noGrp="1"/>
          </p:cNvSpPr>
          <p:nvPr>
            <p:ph idx="1"/>
          </p:nvPr>
        </p:nvSpPr>
        <p:spPr/>
        <p:txBody>
          <a:bodyPr/>
          <a:lstStyle/>
          <a:p>
            <a:r>
              <a:rPr kumimoji="1" lang="ja-JP" altLang="en-US" dirty="0"/>
              <a:t>著名なリポジトリの多くが</a:t>
            </a:r>
            <a:r>
              <a:rPr kumimoji="1" lang="en-US" altLang="ja-JP" dirty="0"/>
              <a:t>2038</a:t>
            </a:r>
            <a:r>
              <a:rPr kumimoji="1" lang="ja-JP" altLang="en-US" dirty="0"/>
              <a:t>年問題のリスクを孕む</a:t>
            </a:r>
            <a:endParaRPr kumimoji="1" lang="en-US" altLang="ja-JP" dirty="0"/>
          </a:p>
          <a:p>
            <a:r>
              <a:rPr lang="ja-JP" altLang="en-US" dirty="0"/>
              <a:t>特に，</a:t>
            </a:r>
            <a:r>
              <a:rPr lang="en-US" altLang="ja-JP" dirty="0"/>
              <a:t>32bit</a:t>
            </a:r>
            <a:r>
              <a:rPr lang="ja-JP" altLang="en-US" dirty="0" err="1"/>
              <a:t>での</a:t>
            </a:r>
            <a:r>
              <a:rPr lang="ja-JP" altLang="en-US" dirty="0"/>
              <a:t>リスクが多数存在する</a:t>
            </a:r>
            <a:endParaRPr kumimoji="1" lang="en-US" altLang="ja-JP" dirty="0"/>
          </a:p>
          <a:p>
            <a:pPr lvl="1"/>
            <a:r>
              <a:rPr lang="en-US" altLang="ja-JP" dirty="0"/>
              <a:t>64bit</a:t>
            </a:r>
            <a:r>
              <a:rPr lang="ja-JP" altLang="en-US" dirty="0"/>
              <a:t>システムを利用できない環境では，致命的になりうる</a:t>
            </a:r>
            <a:endParaRPr lang="en-US" altLang="ja-JP" dirty="0"/>
          </a:p>
          <a:p>
            <a:pPr lvl="1"/>
            <a:r>
              <a:rPr lang="en-US" altLang="ja-JP" dirty="0"/>
              <a:t>32bit</a:t>
            </a:r>
            <a:r>
              <a:rPr lang="ja-JP" altLang="en-US" dirty="0"/>
              <a:t>のリスクはアプリケーションでの解決が困難という事情もある</a:t>
            </a:r>
            <a:endParaRPr lang="en-US" altLang="ja-JP" dirty="0"/>
          </a:p>
          <a:p>
            <a:r>
              <a:rPr lang="en-US" altLang="ja-JP" dirty="0"/>
              <a:t>64bit</a:t>
            </a:r>
            <a:r>
              <a:rPr lang="ja-JP" altLang="en-US" dirty="0" err="1"/>
              <a:t>での</a:t>
            </a:r>
            <a:r>
              <a:rPr lang="ja-JP" altLang="en-US" dirty="0"/>
              <a:t>リスクも，少ないものの存在する</a:t>
            </a:r>
            <a:endParaRPr lang="en-US" altLang="ja-JP" dirty="0"/>
          </a:p>
          <a:p>
            <a:pPr lvl="1"/>
            <a:r>
              <a:rPr kumimoji="1" lang="en-US" altLang="ja-JP" dirty="0"/>
              <a:t>64bit</a:t>
            </a:r>
            <a:r>
              <a:rPr kumimoji="1" lang="ja-JP" altLang="en-US" dirty="0"/>
              <a:t>システムにおいても，</a:t>
            </a:r>
            <a:r>
              <a:rPr kumimoji="1" lang="en-US" altLang="ja-JP" dirty="0"/>
              <a:t>2038</a:t>
            </a:r>
            <a:r>
              <a:rPr kumimoji="1" lang="ja-JP" altLang="en-US" dirty="0"/>
              <a:t>年問題は無視できない</a:t>
            </a:r>
            <a:endParaRPr lang="en-US" altLang="ja-JP" dirty="0"/>
          </a:p>
          <a:p>
            <a:r>
              <a:rPr kumimoji="1" lang="en-US" altLang="ja-JP" dirty="0"/>
              <a:t>2038</a:t>
            </a:r>
            <a:r>
              <a:rPr kumimoji="1" lang="ja-JP" altLang="en-US" dirty="0"/>
              <a:t>年問題への対応の容易化には十分な意義がある</a:t>
            </a:r>
            <a:endParaRPr kumimoji="1" lang="en-US" altLang="ja-JP" dirty="0"/>
          </a:p>
        </p:txBody>
      </p:sp>
      <p:sp>
        <p:nvSpPr>
          <p:cNvPr id="4" name="日付プレースホルダー 3">
            <a:extLst>
              <a:ext uri="{FF2B5EF4-FFF2-40B4-BE49-F238E27FC236}">
                <a16:creationId xmlns:a16="http://schemas.microsoft.com/office/drawing/2014/main" id="{84FC00EE-645D-44FB-AAD9-EBCE52EF459F}"/>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D798A475-184D-45D5-90B6-B201C15B457C}"/>
              </a:ext>
            </a:extLst>
          </p:cNvPr>
          <p:cNvSpPr>
            <a:spLocks noGrp="1"/>
          </p:cNvSpPr>
          <p:nvPr>
            <p:ph type="sldNum" sz="quarter" idx="12"/>
          </p:nvPr>
        </p:nvSpPr>
        <p:spPr/>
        <p:txBody>
          <a:bodyPr/>
          <a:lstStyle/>
          <a:p>
            <a:fld id="{B951A452-32C3-41FF-9DA0-B1D43AF5C1DE}" type="slidenum">
              <a:rPr kumimoji="1" lang="ja-JP" altLang="en-US" smtClean="0"/>
              <a:t>10</a:t>
            </a:fld>
            <a:endParaRPr kumimoji="1" lang="ja-JP" altLang="en-US"/>
          </a:p>
        </p:txBody>
      </p:sp>
    </p:spTree>
    <p:extLst>
      <p:ext uri="{BB962C8B-B14F-4D97-AF65-F5344CB8AC3E}">
        <p14:creationId xmlns:p14="http://schemas.microsoft.com/office/powerpoint/2010/main" val="852072223"/>
      </p:ext>
    </p:extLst>
  </p:cSld>
  <p:clrMapOvr>
    <a:masterClrMapping/>
  </p:clrMapOvr>
  <mc:AlternateContent xmlns:mc="http://schemas.openxmlformats.org/markup-compatibility/2006" xmlns:p14="http://schemas.microsoft.com/office/powerpoint/2010/main">
    <mc:Choice Requires="p14">
      <p:transition spd="slow" p14:dur="2000" advTm="44557"/>
    </mc:Choice>
    <mc:Fallback xmlns="">
      <p:transition spd="slow" advTm="4455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85841F-3C2F-4892-9A30-59C5B3CEB7A0}"/>
              </a:ext>
            </a:extLst>
          </p:cNvPr>
          <p:cNvSpPr>
            <a:spLocks noGrp="1"/>
          </p:cNvSpPr>
          <p:nvPr>
            <p:ph type="title"/>
          </p:nvPr>
        </p:nvSpPr>
        <p:spPr/>
        <p:txBody>
          <a:bodyPr/>
          <a:lstStyle/>
          <a:p>
            <a:r>
              <a:rPr kumimoji="1" lang="en-US" altLang="ja-JP" dirty="0"/>
              <a:t>5. </a:t>
            </a:r>
            <a:r>
              <a:rPr kumimoji="1" lang="ja-JP" altLang="en-US" dirty="0">
                <a:solidFill>
                  <a:srgbClr val="000000"/>
                </a:solidFill>
              </a:rPr>
              <a:t>ソースコード</a:t>
            </a:r>
            <a:r>
              <a:rPr lang="ja-JP" altLang="en-US" dirty="0">
                <a:solidFill>
                  <a:srgbClr val="000000"/>
                </a:solidFill>
              </a:rPr>
              <a:t>修正支援ツールの作成</a:t>
            </a:r>
            <a:endParaRPr kumimoji="1" lang="ja-JP" altLang="en-US" dirty="0"/>
          </a:p>
        </p:txBody>
      </p:sp>
      <p:sp>
        <p:nvSpPr>
          <p:cNvPr id="3" name="コンテンツ プレースホルダー 2">
            <a:extLst>
              <a:ext uri="{FF2B5EF4-FFF2-40B4-BE49-F238E27FC236}">
                <a16:creationId xmlns:a16="http://schemas.microsoft.com/office/drawing/2014/main" id="{E72244FD-E348-403A-BE9C-8C16FA7B88D3}"/>
              </a:ext>
            </a:extLst>
          </p:cNvPr>
          <p:cNvSpPr>
            <a:spLocks noGrp="1"/>
          </p:cNvSpPr>
          <p:nvPr>
            <p:ph idx="1"/>
          </p:nvPr>
        </p:nvSpPr>
        <p:spPr>
          <a:xfrm>
            <a:off x="609600" y="1600202"/>
            <a:ext cx="10972800" cy="4213370"/>
          </a:xfrm>
        </p:spPr>
        <p:txBody>
          <a:bodyPr/>
          <a:lstStyle/>
          <a:p>
            <a:pPr marL="0" indent="0">
              <a:buNone/>
            </a:pPr>
            <a:r>
              <a:rPr kumimoji="1" lang="ja-JP" altLang="en-US" dirty="0"/>
              <a:t>目的</a:t>
            </a:r>
            <a:endParaRPr kumimoji="1" lang="en-US" altLang="ja-JP" dirty="0"/>
          </a:p>
          <a:p>
            <a:pPr marL="457200" lvl="1" indent="0">
              <a:buNone/>
            </a:pPr>
            <a:r>
              <a:rPr lang="en-US" altLang="ja-JP" dirty="0"/>
              <a:t>2038</a:t>
            </a:r>
            <a:r>
              <a:rPr lang="ja-JP" altLang="en-US" dirty="0"/>
              <a:t>年問題への対応の省力化を行う</a:t>
            </a:r>
            <a:endParaRPr lang="en-US" altLang="ja-JP" dirty="0"/>
          </a:p>
          <a:p>
            <a:pPr marL="0" indent="0">
              <a:buNone/>
            </a:pPr>
            <a:r>
              <a:rPr kumimoji="1" lang="ja-JP" altLang="en-US" dirty="0"/>
              <a:t>手段</a:t>
            </a:r>
            <a:endParaRPr kumimoji="1" lang="en-US" altLang="ja-JP" dirty="0"/>
          </a:p>
          <a:p>
            <a:pPr marL="457200" lvl="1" indent="0">
              <a:buNone/>
            </a:pPr>
            <a:r>
              <a:rPr lang="ja-JP" altLang="en-US" dirty="0"/>
              <a:t>ソースコード修正支援ツールを作成する</a:t>
            </a:r>
            <a:endParaRPr lang="en-US" altLang="ja-JP" dirty="0"/>
          </a:p>
          <a:p>
            <a:pPr marL="0" indent="0">
              <a:buNone/>
            </a:pPr>
            <a:r>
              <a:rPr kumimoji="1" lang="ja-JP" altLang="en-US" dirty="0"/>
              <a:t>貢献</a:t>
            </a:r>
            <a:endParaRPr kumimoji="1" lang="en-US" altLang="ja-JP" dirty="0"/>
          </a:p>
          <a:p>
            <a:pPr marL="457200" lvl="1" indent="0">
              <a:buNone/>
            </a:pPr>
            <a:r>
              <a:rPr lang="en-US" altLang="ja-JP" dirty="0"/>
              <a:t>2038</a:t>
            </a:r>
            <a:r>
              <a:rPr lang="ja-JP" altLang="en-US" dirty="0"/>
              <a:t>年問題修正手法</a:t>
            </a:r>
            <a:r>
              <a:rPr lang="ja-JP" altLang="en-US" sz="2400" dirty="0"/>
              <a:t> </a:t>
            </a:r>
            <a:r>
              <a:rPr lang="en-US" altLang="ja-JP" sz="2400" dirty="0"/>
              <a:t>[2,3] </a:t>
            </a:r>
            <a:r>
              <a:rPr lang="ja-JP" altLang="en-US" dirty="0"/>
              <a:t>のプログラムとしての実装</a:t>
            </a:r>
            <a:endParaRPr kumimoji="1" lang="ja-JP" altLang="en-US" dirty="0"/>
          </a:p>
        </p:txBody>
      </p:sp>
      <p:sp>
        <p:nvSpPr>
          <p:cNvPr id="4" name="日付プレースホルダー 3">
            <a:extLst>
              <a:ext uri="{FF2B5EF4-FFF2-40B4-BE49-F238E27FC236}">
                <a16:creationId xmlns:a16="http://schemas.microsoft.com/office/drawing/2014/main" id="{D088362C-7231-4144-8180-DF0490F042AE}"/>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A8A398DF-13E4-41FB-9CC3-B09467EDEE7C}"/>
              </a:ext>
            </a:extLst>
          </p:cNvPr>
          <p:cNvSpPr>
            <a:spLocks noGrp="1"/>
          </p:cNvSpPr>
          <p:nvPr>
            <p:ph type="sldNum" sz="quarter" idx="12"/>
          </p:nvPr>
        </p:nvSpPr>
        <p:spPr/>
        <p:txBody>
          <a:bodyPr/>
          <a:lstStyle/>
          <a:p>
            <a:fld id="{B951A452-32C3-41FF-9DA0-B1D43AF5C1DE}" type="slidenum">
              <a:rPr kumimoji="1" lang="ja-JP" altLang="en-US" smtClean="0"/>
              <a:t>11</a:t>
            </a:fld>
            <a:endParaRPr kumimoji="1" lang="ja-JP" altLang="en-US"/>
          </a:p>
        </p:txBody>
      </p:sp>
      <p:sp>
        <p:nvSpPr>
          <p:cNvPr id="6" name="テキスト ボックス 5">
            <a:extLst>
              <a:ext uri="{FF2B5EF4-FFF2-40B4-BE49-F238E27FC236}">
                <a16:creationId xmlns:a16="http://schemas.microsoft.com/office/drawing/2014/main" id="{3C46F920-142F-4D9F-9FC3-CCBE4FAE5F94}"/>
              </a:ext>
            </a:extLst>
          </p:cNvPr>
          <p:cNvSpPr txBox="1"/>
          <p:nvPr/>
        </p:nvSpPr>
        <p:spPr>
          <a:xfrm>
            <a:off x="568325" y="5973985"/>
            <a:ext cx="11055350" cy="461665"/>
          </a:xfrm>
          <a:prstGeom prst="rect">
            <a:avLst/>
          </a:prstGeom>
          <a:noFill/>
        </p:spPr>
        <p:txBody>
          <a:bodyPr wrap="square" rtlCol="0">
            <a:spAutoFit/>
          </a:bodyPr>
          <a:lstStyle/>
          <a:p>
            <a:r>
              <a:rPr lang="en-US" altLang="ja-JP" sz="1200" dirty="0"/>
              <a:t>[2] </a:t>
            </a:r>
            <a:r>
              <a:rPr lang="ja-JP" altLang="en-US" sz="1200" dirty="0"/>
              <a:t>大江秀幸</a:t>
            </a:r>
            <a:r>
              <a:rPr lang="en-US" altLang="ja-JP" sz="1200" dirty="0"/>
              <a:t>, </a:t>
            </a:r>
            <a:r>
              <a:rPr lang="ja-JP" altLang="en-US" sz="1200" dirty="0"/>
              <a:t>安藤友康</a:t>
            </a:r>
            <a:r>
              <a:rPr lang="en-US" altLang="ja-JP" sz="1200" dirty="0"/>
              <a:t>, </a:t>
            </a:r>
            <a:r>
              <a:rPr lang="ja-JP" altLang="en-US" sz="1200" dirty="0"/>
              <a:t>松下誠</a:t>
            </a:r>
            <a:r>
              <a:rPr lang="en-US" altLang="ja-JP" sz="1200" dirty="0"/>
              <a:t>, </a:t>
            </a:r>
            <a:r>
              <a:rPr lang="ja-JP" altLang="en-US" sz="1200" dirty="0"/>
              <a:t>井上克郎</a:t>
            </a:r>
            <a:r>
              <a:rPr lang="en-US" altLang="ja-JP" sz="1200" dirty="0"/>
              <a:t>: </a:t>
            </a:r>
            <a:r>
              <a:rPr lang="ja-JP" altLang="en-US" sz="1200" dirty="0"/>
              <a:t>組込み機器開発における</a:t>
            </a:r>
            <a:r>
              <a:rPr lang="en-US" altLang="ja-JP" sz="1200" dirty="0"/>
              <a:t>2038</a:t>
            </a:r>
            <a:r>
              <a:rPr lang="ja-JP" altLang="en-US" sz="1200" dirty="0"/>
              <a:t>年問題への対応事例</a:t>
            </a:r>
            <a:r>
              <a:rPr lang="en-US" altLang="ja-JP" sz="1200" dirty="0"/>
              <a:t>, </a:t>
            </a:r>
            <a:r>
              <a:rPr lang="ja-JP" altLang="en-US" sz="1200" dirty="0"/>
              <a:t>情報処理学会デジタルプラクティス </a:t>
            </a:r>
            <a:r>
              <a:rPr lang="en-US" altLang="ja-JP" sz="1200" dirty="0"/>
              <a:t>Vol.10, No.3, pp603-620</a:t>
            </a:r>
            <a:r>
              <a:rPr lang="ja-JP" altLang="en-US" sz="1200" dirty="0"/>
              <a:t>（</a:t>
            </a:r>
            <a:r>
              <a:rPr lang="en-US" altLang="ja-JP" sz="1200" dirty="0"/>
              <a:t>2019</a:t>
            </a:r>
            <a:r>
              <a:rPr lang="ja-JP" altLang="en-US" sz="1200" dirty="0"/>
              <a:t>）</a:t>
            </a:r>
          </a:p>
          <a:p>
            <a:r>
              <a:rPr lang="en-US" altLang="ja-JP" sz="1200" dirty="0"/>
              <a:t>[3] </a:t>
            </a:r>
            <a:r>
              <a:rPr lang="ja-JP" altLang="en-US" sz="1200" dirty="0"/>
              <a:t>大江秀幸</a:t>
            </a:r>
            <a:r>
              <a:rPr lang="en-US" altLang="ja-JP" sz="1200" dirty="0"/>
              <a:t>, </a:t>
            </a:r>
            <a:r>
              <a:rPr lang="ja-JP" altLang="en-US" sz="1200" dirty="0"/>
              <a:t>松下誠</a:t>
            </a:r>
            <a:r>
              <a:rPr lang="en-US" altLang="ja-JP" sz="1200" dirty="0"/>
              <a:t>, </a:t>
            </a:r>
            <a:r>
              <a:rPr lang="ja-JP" altLang="en-US" sz="1200" dirty="0"/>
              <a:t>井上克郎</a:t>
            </a:r>
            <a:r>
              <a:rPr lang="en-US" altLang="ja-JP" sz="1200" dirty="0"/>
              <a:t>: 32bit UNIX</a:t>
            </a:r>
            <a:r>
              <a:rPr lang="ja-JP" altLang="en-US" sz="1200" dirty="0"/>
              <a:t>システムの</a:t>
            </a:r>
            <a:r>
              <a:rPr lang="en-US" altLang="ja-JP" sz="1200" dirty="0"/>
              <a:t>2038</a:t>
            </a:r>
            <a:r>
              <a:rPr lang="ja-JP" altLang="en-US" sz="1200" dirty="0"/>
              <a:t>年問題に対するプログラム修正法の提案</a:t>
            </a:r>
            <a:r>
              <a:rPr lang="en-US" altLang="ja-JP" sz="1200" dirty="0"/>
              <a:t>, </a:t>
            </a:r>
            <a:r>
              <a:rPr lang="ja-JP" altLang="en-US" sz="1200" dirty="0"/>
              <a:t>情報処理学会論文誌</a:t>
            </a:r>
            <a:r>
              <a:rPr lang="en-US" altLang="ja-JP" sz="1200" dirty="0"/>
              <a:t>, Vol.62, No.4, pp.1051-1055 (2021)</a:t>
            </a:r>
          </a:p>
        </p:txBody>
      </p:sp>
    </p:spTree>
    <p:extLst>
      <p:ext uri="{BB962C8B-B14F-4D97-AF65-F5344CB8AC3E}">
        <p14:creationId xmlns:p14="http://schemas.microsoft.com/office/powerpoint/2010/main" val="3382972656"/>
      </p:ext>
    </p:extLst>
  </p:cSld>
  <p:clrMapOvr>
    <a:masterClrMapping/>
  </p:clrMapOvr>
  <mc:AlternateContent xmlns:mc="http://schemas.openxmlformats.org/markup-compatibility/2006" xmlns:p14="http://schemas.microsoft.com/office/powerpoint/2010/main">
    <mc:Choice Requires="p14">
      <p:transition spd="slow" p14:dur="2000" advTm="13208"/>
    </mc:Choice>
    <mc:Fallback xmlns="">
      <p:transition spd="slow" advTm="1320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D15EF3-FBC4-4ED1-89DA-96BB4F13B9D7}"/>
              </a:ext>
            </a:extLst>
          </p:cNvPr>
          <p:cNvSpPr>
            <a:spLocks noGrp="1"/>
          </p:cNvSpPr>
          <p:nvPr>
            <p:ph type="title"/>
          </p:nvPr>
        </p:nvSpPr>
        <p:spPr/>
        <p:txBody>
          <a:bodyPr/>
          <a:lstStyle/>
          <a:p>
            <a:r>
              <a:rPr lang="en-US" altLang="ja-JP" sz="4000" dirty="0">
                <a:solidFill>
                  <a:srgbClr val="000000"/>
                </a:solidFill>
              </a:rPr>
              <a:t>5-a. </a:t>
            </a:r>
            <a:r>
              <a:rPr lang="ja-JP" altLang="en-US" sz="4000" dirty="0">
                <a:solidFill>
                  <a:srgbClr val="000000"/>
                </a:solidFill>
              </a:rPr>
              <a:t>修正対象と想定される応用先</a:t>
            </a:r>
            <a:endParaRPr kumimoji="1" lang="ja-JP" altLang="en-US" dirty="0"/>
          </a:p>
        </p:txBody>
      </p:sp>
      <p:sp>
        <p:nvSpPr>
          <p:cNvPr id="3" name="コンテンツ プレースホルダー 2">
            <a:extLst>
              <a:ext uri="{FF2B5EF4-FFF2-40B4-BE49-F238E27FC236}">
                <a16:creationId xmlns:a16="http://schemas.microsoft.com/office/drawing/2014/main" id="{45C5CAFB-D7B3-4C6C-A7C5-8FFC215BEAFA}"/>
              </a:ext>
            </a:extLst>
          </p:cNvPr>
          <p:cNvSpPr>
            <a:spLocks noGrp="1"/>
          </p:cNvSpPr>
          <p:nvPr>
            <p:ph idx="1"/>
          </p:nvPr>
        </p:nvSpPr>
        <p:spPr>
          <a:xfrm>
            <a:off x="609600" y="1600202"/>
            <a:ext cx="10972800" cy="3298370"/>
          </a:xfrm>
        </p:spPr>
        <p:txBody>
          <a:bodyPr/>
          <a:lstStyle/>
          <a:p>
            <a:r>
              <a:rPr lang="ja-JP" altLang="en-US" dirty="0"/>
              <a:t>以下のような条件のシステムを想定</a:t>
            </a:r>
            <a:endParaRPr lang="en-US" altLang="ja-JP" dirty="0"/>
          </a:p>
          <a:p>
            <a:pPr lvl="1"/>
            <a:r>
              <a:rPr lang="en-US" altLang="ja-JP" dirty="0"/>
              <a:t>2038</a:t>
            </a:r>
            <a:r>
              <a:rPr lang="ja-JP" altLang="en-US" dirty="0"/>
              <a:t>年以降も動作保証を要求される長寿命なシステム</a:t>
            </a:r>
            <a:endParaRPr lang="en-US" altLang="ja-JP" dirty="0"/>
          </a:p>
          <a:p>
            <a:pPr lvl="1"/>
            <a:r>
              <a:rPr lang="en-US" altLang="ja-JP" dirty="0"/>
              <a:t>64bit</a:t>
            </a:r>
            <a:r>
              <a:rPr lang="ja-JP" altLang="en-US" dirty="0"/>
              <a:t>アーキテクチャへの移行が難しいシステム</a:t>
            </a:r>
            <a:endParaRPr lang="en-US" altLang="ja-JP" dirty="0"/>
          </a:p>
          <a:p>
            <a:r>
              <a:rPr lang="en-US" altLang="ja-JP" dirty="0"/>
              <a:t>32bit</a:t>
            </a:r>
            <a:r>
              <a:rPr lang="ja-JP" altLang="en-US" dirty="0"/>
              <a:t>アーキテクチャで動作する</a:t>
            </a:r>
            <a:r>
              <a:rPr lang="en-US" altLang="ja-JP" dirty="0"/>
              <a:t>C</a:t>
            </a:r>
            <a:r>
              <a:rPr lang="ja-JP" altLang="en-US" dirty="0"/>
              <a:t>言語ソースコードが対象</a:t>
            </a:r>
            <a:endParaRPr lang="en-US" altLang="ja-JP" dirty="0"/>
          </a:p>
          <a:p>
            <a:pPr lvl="1"/>
            <a:r>
              <a:rPr lang="en-US" altLang="ja-JP" dirty="0" err="1"/>
              <a:t>time_t</a:t>
            </a:r>
            <a:r>
              <a:rPr lang="ja-JP" altLang="en-US" dirty="0"/>
              <a:t>型や</a:t>
            </a:r>
            <a:r>
              <a:rPr lang="en-US" altLang="ja-JP" dirty="0"/>
              <a:t>int</a:t>
            </a:r>
            <a:r>
              <a:rPr lang="ja-JP" altLang="en-US" dirty="0"/>
              <a:t>型の</a:t>
            </a:r>
            <a:r>
              <a:rPr lang="en-US" altLang="ja-JP" dirty="0"/>
              <a:t>64bit</a:t>
            </a:r>
            <a:r>
              <a:rPr lang="ja-JP" altLang="en-US" dirty="0"/>
              <a:t>化は想定しない</a:t>
            </a:r>
            <a:endParaRPr lang="en-US" altLang="ja-JP" dirty="0"/>
          </a:p>
        </p:txBody>
      </p:sp>
      <p:sp>
        <p:nvSpPr>
          <p:cNvPr id="4" name="日付プレースホルダー 3">
            <a:extLst>
              <a:ext uri="{FF2B5EF4-FFF2-40B4-BE49-F238E27FC236}">
                <a16:creationId xmlns:a16="http://schemas.microsoft.com/office/drawing/2014/main" id="{1F726892-8EC6-4947-882E-6847086A9D9B}"/>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B3029F5A-EB96-4470-8018-37C78449FF11}"/>
              </a:ext>
            </a:extLst>
          </p:cNvPr>
          <p:cNvSpPr>
            <a:spLocks noGrp="1"/>
          </p:cNvSpPr>
          <p:nvPr>
            <p:ph type="sldNum" sz="quarter" idx="12"/>
          </p:nvPr>
        </p:nvSpPr>
        <p:spPr/>
        <p:txBody>
          <a:bodyPr/>
          <a:lstStyle/>
          <a:p>
            <a:fld id="{B951A452-32C3-41FF-9DA0-B1D43AF5C1DE}" type="slidenum">
              <a:rPr kumimoji="1" lang="ja-JP" altLang="en-US" smtClean="0"/>
              <a:t>12</a:t>
            </a:fld>
            <a:endParaRPr kumimoji="1" lang="ja-JP" altLang="en-US"/>
          </a:p>
        </p:txBody>
      </p:sp>
    </p:spTree>
    <p:extLst>
      <p:ext uri="{BB962C8B-B14F-4D97-AF65-F5344CB8AC3E}">
        <p14:creationId xmlns:p14="http://schemas.microsoft.com/office/powerpoint/2010/main" val="3564435970"/>
      </p:ext>
    </p:extLst>
  </p:cSld>
  <p:clrMapOvr>
    <a:masterClrMapping/>
  </p:clrMapOvr>
  <mc:AlternateContent xmlns:mc="http://schemas.openxmlformats.org/markup-compatibility/2006" xmlns:p14="http://schemas.microsoft.com/office/powerpoint/2010/main">
    <mc:Choice Requires="p14">
      <p:transition spd="slow" p14:dur="2000" advTm="52472"/>
    </mc:Choice>
    <mc:Fallback xmlns="">
      <p:transition spd="slow" advTm="5247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0FC324-7547-4FAC-8DBA-3CDF37BF0643}"/>
              </a:ext>
            </a:extLst>
          </p:cNvPr>
          <p:cNvSpPr>
            <a:spLocks noGrp="1"/>
          </p:cNvSpPr>
          <p:nvPr>
            <p:ph type="title"/>
          </p:nvPr>
        </p:nvSpPr>
        <p:spPr/>
        <p:txBody>
          <a:bodyPr/>
          <a:lstStyle/>
          <a:p>
            <a:r>
              <a:rPr kumimoji="1" lang="en-US" altLang="ja-JP" dirty="0"/>
              <a:t>5-b. </a:t>
            </a:r>
            <a:r>
              <a:rPr kumimoji="1" lang="ja-JP" altLang="en-US" dirty="0"/>
              <a:t>修正手法（</a:t>
            </a:r>
            <a:r>
              <a:rPr kumimoji="1" lang="en-US" altLang="ja-JP" dirty="0"/>
              <a:t>1/2</a:t>
            </a:r>
            <a:r>
              <a:rPr kumimoji="1" lang="ja-JP" altLang="en-US" dirty="0"/>
              <a:t>）</a:t>
            </a:r>
          </a:p>
        </p:txBody>
      </p:sp>
      <p:sp>
        <p:nvSpPr>
          <p:cNvPr id="3" name="コンテンツ プレースホルダー 2">
            <a:extLst>
              <a:ext uri="{FF2B5EF4-FFF2-40B4-BE49-F238E27FC236}">
                <a16:creationId xmlns:a16="http://schemas.microsoft.com/office/drawing/2014/main" id="{CAF7FFB9-10E0-4092-8263-F17114345E02}"/>
              </a:ext>
            </a:extLst>
          </p:cNvPr>
          <p:cNvSpPr>
            <a:spLocks noGrp="1"/>
          </p:cNvSpPr>
          <p:nvPr>
            <p:ph idx="1"/>
          </p:nvPr>
        </p:nvSpPr>
        <p:spPr>
          <a:xfrm>
            <a:off x="609600" y="1600202"/>
            <a:ext cx="10972800" cy="2531224"/>
          </a:xfrm>
        </p:spPr>
        <p:txBody>
          <a:bodyPr/>
          <a:lstStyle/>
          <a:p>
            <a:pPr marL="0" indent="0">
              <a:buNone/>
            </a:pPr>
            <a:r>
              <a:rPr lang="ja-JP" altLang="en-US" dirty="0"/>
              <a:t>ラッパー関数作成による時刻起算点変更</a:t>
            </a:r>
            <a:endParaRPr lang="en-US" altLang="ja-JP" dirty="0"/>
          </a:p>
          <a:p>
            <a:pPr marL="457200" lvl="1" indent="0">
              <a:buNone/>
            </a:pPr>
            <a:r>
              <a:rPr lang="ja-JP" altLang="en-US" dirty="0"/>
              <a:t>先行研究</a:t>
            </a:r>
            <a:r>
              <a:rPr lang="ja-JP" altLang="en-US" sz="2400" dirty="0"/>
              <a:t> </a:t>
            </a:r>
            <a:r>
              <a:rPr lang="en-US" altLang="ja-JP" sz="2400" dirty="0"/>
              <a:t>[2,3] </a:t>
            </a:r>
            <a:r>
              <a:rPr lang="ja-JP" altLang="en-US" dirty="0"/>
              <a:t>の提案手法に従い修正</a:t>
            </a:r>
            <a:endParaRPr lang="en-US" altLang="ja-JP" dirty="0"/>
          </a:p>
        </p:txBody>
      </p:sp>
      <p:sp>
        <p:nvSpPr>
          <p:cNvPr id="4" name="日付プレースホルダー 3">
            <a:extLst>
              <a:ext uri="{FF2B5EF4-FFF2-40B4-BE49-F238E27FC236}">
                <a16:creationId xmlns:a16="http://schemas.microsoft.com/office/drawing/2014/main" id="{7D46CC34-9E68-4B9D-8790-25E87D743F61}"/>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90C08A9C-BDC8-483B-8E94-5678DC52E3EB}"/>
              </a:ext>
            </a:extLst>
          </p:cNvPr>
          <p:cNvSpPr>
            <a:spLocks noGrp="1"/>
          </p:cNvSpPr>
          <p:nvPr>
            <p:ph type="sldNum" sz="quarter" idx="12"/>
          </p:nvPr>
        </p:nvSpPr>
        <p:spPr/>
        <p:txBody>
          <a:bodyPr/>
          <a:lstStyle/>
          <a:p>
            <a:fld id="{B951A452-32C3-41FF-9DA0-B1D43AF5C1DE}" type="slidenum">
              <a:rPr kumimoji="1" lang="ja-JP" altLang="en-US" smtClean="0"/>
              <a:t>13</a:t>
            </a:fld>
            <a:endParaRPr kumimoji="1" lang="ja-JP" altLang="en-US"/>
          </a:p>
        </p:txBody>
      </p:sp>
      <p:cxnSp>
        <p:nvCxnSpPr>
          <p:cNvPr id="62" name="直線矢印コネクタ 61">
            <a:extLst>
              <a:ext uri="{FF2B5EF4-FFF2-40B4-BE49-F238E27FC236}">
                <a16:creationId xmlns:a16="http://schemas.microsoft.com/office/drawing/2014/main" id="{636972D4-47DC-4F85-9CF6-FC5CE5FE7F80}"/>
              </a:ext>
            </a:extLst>
          </p:cNvPr>
          <p:cNvCxnSpPr>
            <a:cxnSpLocks/>
          </p:cNvCxnSpPr>
          <p:nvPr/>
        </p:nvCxnSpPr>
        <p:spPr>
          <a:xfrm>
            <a:off x="2537213" y="2971367"/>
            <a:ext cx="8925603"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3" name="二等辺三角形 62">
            <a:extLst>
              <a:ext uri="{FF2B5EF4-FFF2-40B4-BE49-F238E27FC236}">
                <a16:creationId xmlns:a16="http://schemas.microsoft.com/office/drawing/2014/main" id="{FE137DA5-EE3D-4BEE-9958-4699934BA4B8}"/>
              </a:ext>
            </a:extLst>
          </p:cNvPr>
          <p:cNvSpPr/>
          <p:nvPr/>
        </p:nvSpPr>
        <p:spPr>
          <a:xfrm>
            <a:off x="3722003" y="3013799"/>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4" name="二等辺三角形 63">
            <a:extLst>
              <a:ext uri="{FF2B5EF4-FFF2-40B4-BE49-F238E27FC236}">
                <a16:creationId xmlns:a16="http://schemas.microsoft.com/office/drawing/2014/main" id="{E66931B4-2E85-419A-AD51-91FA42BAB3F6}"/>
              </a:ext>
            </a:extLst>
          </p:cNvPr>
          <p:cNvSpPr/>
          <p:nvPr/>
        </p:nvSpPr>
        <p:spPr>
          <a:xfrm>
            <a:off x="5378466" y="3003052"/>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5" name="二等辺三角形 64">
            <a:extLst>
              <a:ext uri="{FF2B5EF4-FFF2-40B4-BE49-F238E27FC236}">
                <a16:creationId xmlns:a16="http://schemas.microsoft.com/office/drawing/2014/main" id="{EEC15E9E-A0BA-42DC-ABF1-55D3CA2F745E}"/>
              </a:ext>
            </a:extLst>
          </p:cNvPr>
          <p:cNvSpPr/>
          <p:nvPr/>
        </p:nvSpPr>
        <p:spPr>
          <a:xfrm>
            <a:off x="8869187" y="3008471"/>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66" name="表 65">
            <a:extLst>
              <a:ext uri="{FF2B5EF4-FFF2-40B4-BE49-F238E27FC236}">
                <a16:creationId xmlns:a16="http://schemas.microsoft.com/office/drawing/2014/main" id="{AD0A8E20-A90C-467F-AC0D-596B83858755}"/>
              </a:ext>
            </a:extLst>
          </p:cNvPr>
          <p:cNvGraphicFramePr>
            <a:graphicFrameLocks noGrp="1"/>
          </p:cNvGraphicFramePr>
          <p:nvPr>
            <p:extLst>
              <p:ext uri="{D42A27DB-BD31-4B8C-83A1-F6EECF244321}">
                <p14:modId xmlns:p14="http://schemas.microsoft.com/office/powerpoint/2010/main" val="951585298"/>
              </p:ext>
            </p:extLst>
          </p:nvPr>
        </p:nvGraphicFramePr>
        <p:xfrm>
          <a:off x="0" y="3253576"/>
          <a:ext cx="11448000" cy="2794800"/>
        </p:xfrm>
        <a:graphic>
          <a:graphicData uri="http://schemas.openxmlformats.org/drawingml/2006/table">
            <a:tbl>
              <a:tblPr firstRow="1" bandRow="1">
                <a:tableStyleId>{F5AB1C69-6EDB-4FF4-983F-18BD219EF322}</a:tableStyleId>
              </a:tblPr>
              <a:tblGrid>
                <a:gridCol w="2988000">
                  <a:extLst>
                    <a:ext uri="{9D8B030D-6E8A-4147-A177-3AD203B41FA5}">
                      <a16:colId xmlns:a16="http://schemas.microsoft.com/office/drawing/2014/main" val="2685298159"/>
                    </a:ext>
                  </a:extLst>
                </a:gridCol>
                <a:gridCol w="1692000">
                  <a:extLst>
                    <a:ext uri="{9D8B030D-6E8A-4147-A177-3AD203B41FA5}">
                      <a16:colId xmlns:a16="http://schemas.microsoft.com/office/drawing/2014/main" val="2704995543"/>
                    </a:ext>
                  </a:extLst>
                </a:gridCol>
                <a:gridCol w="1692000">
                  <a:extLst>
                    <a:ext uri="{9D8B030D-6E8A-4147-A177-3AD203B41FA5}">
                      <a16:colId xmlns:a16="http://schemas.microsoft.com/office/drawing/2014/main" val="946883960"/>
                    </a:ext>
                  </a:extLst>
                </a:gridCol>
                <a:gridCol w="1692000">
                  <a:extLst>
                    <a:ext uri="{9D8B030D-6E8A-4147-A177-3AD203B41FA5}">
                      <a16:colId xmlns:a16="http://schemas.microsoft.com/office/drawing/2014/main" val="1732463882"/>
                    </a:ext>
                  </a:extLst>
                </a:gridCol>
                <a:gridCol w="1692000">
                  <a:extLst>
                    <a:ext uri="{9D8B030D-6E8A-4147-A177-3AD203B41FA5}">
                      <a16:colId xmlns:a16="http://schemas.microsoft.com/office/drawing/2014/main" val="2359490443"/>
                    </a:ext>
                  </a:extLst>
                </a:gridCol>
                <a:gridCol w="1692000">
                  <a:extLst>
                    <a:ext uri="{9D8B030D-6E8A-4147-A177-3AD203B41FA5}">
                      <a16:colId xmlns:a16="http://schemas.microsoft.com/office/drawing/2014/main" val="898098285"/>
                    </a:ext>
                  </a:extLst>
                </a:gridCol>
              </a:tblGrid>
              <a:tr h="370840">
                <a:tc>
                  <a:txBody>
                    <a:bodyPr/>
                    <a:lstStyle/>
                    <a:p>
                      <a:pPr algn="r"/>
                      <a:r>
                        <a:rPr kumimoji="1" lang="en-US" altLang="ja-JP" b="0" dirty="0">
                          <a:solidFill>
                            <a:schemeClr val="tx1"/>
                          </a:solidFill>
                        </a:rPr>
                        <a:t>【</a:t>
                      </a:r>
                      <a:r>
                        <a:rPr kumimoji="1" lang="ja-JP" altLang="en-US" b="0" dirty="0">
                          <a:solidFill>
                            <a:schemeClr val="tx1"/>
                          </a:solidFill>
                        </a:rPr>
                        <a:t>日時（</a:t>
                      </a:r>
                      <a:r>
                        <a:rPr kumimoji="1" lang="en-US" altLang="ja-JP" b="0" dirty="0">
                          <a:solidFill>
                            <a:schemeClr val="tx1"/>
                          </a:solidFill>
                        </a:rPr>
                        <a:t>UTC</a:t>
                      </a:r>
                      <a:r>
                        <a:rPr kumimoji="1" lang="ja-JP" altLang="en-US" b="0" dirty="0">
                          <a:solidFill>
                            <a:schemeClr val="tx1"/>
                          </a:solidFill>
                        </a:rPr>
                        <a:t>）</a:t>
                      </a:r>
                      <a:r>
                        <a:rPr kumimoji="1" lang="en-US" altLang="ja-JP" b="0" dirty="0">
                          <a:solidFill>
                            <a:schemeClr val="tx1"/>
                          </a:solidFill>
                        </a:rPr>
                        <a:t>】</a:t>
                      </a:r>
                      <a:endParaRPr kumimoji="1" lang="ja-JP" altLang="en-US" b="0" dirty="0">
                        <a:solidFill>
                          <a:schemeClr val="tx1"/>
                        </a:solidFill>
                      </a:endParaRPr>
                    </a:p>
                  </a:txBody>
                  <a:tcPr marR="324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1970/01/01</a:t>
                      </a:r>
                    </a:p>
                    <a:p>
                      <a:pPr algn="ctr"/>
                      <a:r>
                        <a:rPr kumimoji="1" lang="en-US" altLang="ja-JP" b="0" dirty="0">
                          <a:solidFill>
                            <a:schemeClr val="tx1"/>
                          </a:solidFill>
                        </a:rPr>
                        <a:t>00:00:00</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1998/01/01</a:t>
                      </a:r>
                    </a:p>
                    <a:p>
                      <a:pPr algn="ctr"/>
                      <a:r>
                        <a:rPr kumimoji="1" lang="en-US" altLang="ja-JP" b="0" dirty="0">
                          <a:solidFill>
                            <a:schemeClr val="tx1"/>
                          </a:solidFill>
                        </a:rPr>
                        <a:t>00:00:00</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a:t>
                      </a:r>
                      <a:endParaRPr kumimoji="1" lang="ja-JP" altLang="en-US"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2038/01/19</a:t>
                      </a:r>
                    </a:p>
                    <a:p>
                      <a:pPr algn="ctr"/>
                      <a:r>
                        <a:rPr kumimoji="1" lang="en-US" altLang="ja-JP" b="0" dirty="0">
                          <a:solidFill>
                            <a:schemeClr val="tx1"/>
                          </a:solidFill>
                        </a:rPr>
                        <a:t>03:14:08</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2066/01/19</a:t>
                      </a:r>
                    </a:p>
                    <a:p>
                      <a:pPr algn="ctr"/>
                      <a:r>
                        <a:rPr kumimoji="1" lang="en-US" altLang="ja-JP" b="0" dirty="0">
                          <a:solidFill>
                            <a:schemeClr val="tx1"/>
                          </a:solidFill>
                        </a:rPr>
                        <a:t>03:14:08</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84256472"/>
                  </a:ext>
                </a:extLst>
              </a:tr>
              <a:tr h="180000">
                <a:tc>
                  <a:txBody>
                    <a:bodyPr/>
                    <a:lstStyle/>
                    <a:p>
                      <a:pPr algn="r"/>
                      <a:endParaRPr kumimoji="1" lang="ja-JP" altLang="en-US" sz="800" b="0" dirty="0">
                        <a:solidFill>
                          <a:schemeClr val="tx1"/>
                        </a:solidFill>
                      </a:endParaRPr>
                    </a:p>
                  </a:txBody>
                  <a:tcPr marR="32400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3175" cap="flat" cmpd="sng" algn="ctr">
                      <a:solidFill>
                        <a:schemeClr val="bg1"/>
                      </a:solidFill>
                      <a:prstDash val="solid"/>
                      <a:round/>
                      <a:headEnd type="none" w="med" len="med"/>
                      <a:tailEnd type="none" w="med" len="med"/>
                    </a:lnR>
                    <a:lnT w="38100" cmpd="sng">
                      <a:no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3175"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38100" cmpd="sng">
                      <a:noFill/>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3121273"/>
                  </a:ext>
                </a:extLst>
              </a:tr>
              <a:tr h="432000">
                <a:tc>
                  <a:txBody>
                    <a:bodyPr/>
                    <a:lstStyle/>
                    <a:p>
                      <a:pPr algn="r"/>
                      <a:r>
                        <a:rPr kumimoji="1" lang="en-US" altLang="ja-JP" dirty="0"/>
                        <a:t>【</a:t>
                      </a:r>
                      <a:r>
                        <a:rPr kumimoji="1" lang="ja-JP" altLang="en-US" dirty="0"/>
                        <a:t>符号付</a:t>
                      </a:r>
                      <a:r>
                        <a:rPr kumimoji="1" lang="en-US" altLang="ja-JP" dirty="0"/>
                        <a:t>32bit </a:t>
                      </a:r>
                      <a:r>
                        <a:rPr kumimoji="1" lang="en-US" altLang="ja-JP" dirty="0" err="1"/>
                        <a:t>time_t</a:t>
                      </a:r>
                      <a:r>
                        <a:rPr kumimoji="1" lang="ja-JP" altLang="en-US" dirty="0"/>
                        <a:t>型値</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0000 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0x34AA DC80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8000 0000</a:t>
                      </a:r>
                      <a:endParaRPr kumimoji="1" lang="ja-JP" altLang="en-US" dirty="0"/>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kumimoji="1" lang="en-US" altLang="ja-JP" dirty="0"/>
                        <a:t>0xB4AA DC80</a:t>
                      </a:r>
                    </a:p>
                  </a:txBody>
                  <a:tcPr anchor="ctr">
                    <a:lnL w="38100" cap="flat" cmpd="sng" algn="ctr">
                      <a:solidFill>
                        <a:srgbClr val="FF0000"/>
                      </a:solidFill>
                      <a:prstDash val="solid"/>
                      <a:round/>
                      <a:headEnd type="none" w="med" len="med"/>
                      <a:tailEnd type="none" w="med" len="med"/>
                    </a:lnL>
                    <a:lnR w="1905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8391207"/>
                  </a:ext>
                </a:extLst>
              </a:tr>
              <a:tr h="432000">
                <a:tc>
                  <a:txBody>
                    <a:bodyPr/>
                    <a:lstStyle/>
                    <a:p>
                      <a:pPr algn="r"/>
                      <a:r>
                        <a:rPr kumimoji="1" lang="en-US" altLang="ja-JP" dirty="0"/>
                        <a:t>【10</a:t>
                      </a:r>
                      <a:r>
                        <a:rPr kumimoji="1" lang="ja-JP" altLang="en-US" dirty="0"/>
                        <a:t>進表記</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883612800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-2147483648</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mpd="sng">
                      <a:no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dirty="0"/>
                        <a:t>-1263870848</a:t>
                      </a:r>
                    </a:p>
                  </a:txBody>
                  <a:tcPr anchor="ctr">
                    <a:lnL w="38100" cap="flat" cmpd="sng" algn="ctr">
                      <a:solidFill>
                        <a:srgbClr val="FF0000"/>
                      </a:solidFill>
                      <a:prstDash val="solid"/>
                      <a:round/>
                      <a:headEnd type="none" w="med" len="med"/>
                      <a:tailEnd type="none" w="med" len="med"/>
                    </a:lnL>
                    <a:lnR w="19050" cap="flat" cmpd="sng" algn="ctr">
                      <a:noFill/>
                      <a:prstDash val="solid"/>
                      <a:round/>
                      <a:headEnd type="none" w="med" len="med"/>
                      <a:tailEnd type="none" w="med" len="med"/>
                    </a:lnR>
                    <a:lnT w="12700" cmpd="sng">
                      <a:noFill/>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8459812"/>
                  </a:ext>
                </a:extLst>
              </a:tr>
              <a:tr h="180000">
                <a:tc>
                  <a:txBody>
                    <a:bodyPr/>
                    <a:lstStyle/>
                    <a:p>
                      <a:pPr algn="r"/>
                      <a:endParaRPr kumimoji="1" lang="ja-JP" altLang="en-US" sz="800"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9050" cap="flat" cmpd="sng" algn="ctr">
                      <a:noFill/>
                      <a:prstDash val="solid"/>
                      <a:round/>
                      <a:headEnd type="none" w="med" len="med"/>
                      <a:tailEnd type="none" w="med" len="med"/>
                    </a:lnR>
                    <a:lnT w="381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endParaRPr kumimoji="1" lang="en-US" altLang="ja-JP" sz="800" dirty="0"/>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4602216"/>
                  </a:ext>
                </a:extLst>
              </a:tr>
              <a:tr h="432000">
                <a:tc>
                  <a:txBody>
                    <a:bodyPr/>
                    <a:lstStyle/>
                    <a:p>
                      <a:pPr algn="r"/>
                      <a:r>
                        <a:rPr kumimoji="1" lang="en-US" altLang="ja-JP" dirty="0"/>
                        <a:t>【</a:t>
                      </a:r>
                      <a:r>
                        <a:rPr kumimoji="1" lang="ja-JP" altLang="en-US" dirty="0"/>
                        <a:t>修正後</a:t>
                      </a:r>
                      <a:r>
                        <a:rPr kumimoji="1" lang="en-US" altLang="ja-JP" dirty="0"/>
                        <a:t>32bit </a:t>
                      </a:r>
                      <a:r>
                        <a:rPr kumimoji="1" lang="en-US" altLang="ja-JP" dirty="0" err="1"/>
                        <a:t>time_t</a:t>
                      </a:r>
                      <a:r>
                        <a:rPr kumimoji="1" lang="ja-JP" altLang="en-US" dirty="0"/>
                        <a:t>型値</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0000 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solidFill>
                            <a:schemeClr val="bg1">
                              <a:lumMod val="75000"/>
                            </a:schemeClr>
                          </a:solidFill>
                        </a:rPr>
                        <a:t>0x4855 2380</a:t>
                      </a:r>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8000 0000</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2389792"/>
                  </a:ext>
                </a:extLst>
              </a:tr>
              <a:tr h="432000">
                <a:tc>
                  <a:txBody>
                    <a:bodyPr/>
                    <a:lstStyle/>
                    <a:p>
                      <a:pPr algn="r"/>
                      <a:r>
                        <a:rPr kumimoji="1" lang="en-US" altLang="ja-JP" dirty="0"/>
                        <a:t>【10</a:t>
                      </a:r>
                      <a:r>
                        <a:rPr kumimoji="1" lang="ja-JP" altLang="en-US" dirty="0"/>
                        <a:t>進表記</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solidFill>
                            <a:schemeClr val="bg1">
                              <a:lumMod val="75000"/>
                            </a:schemeClr>
                          </a:solidFill>
                        </a:rPr>
                        <a:t>1213539200</a:t>
                      </a:r>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-2147483648</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0628189"/>
                  </a:ext>
                </a:extLst>
              </a:tr>
            </a:tbl>
          </a:graphicData>
        </a:graphic>
      </p:graphicFrame>
      <p:sp>
        <p:nvSpPr>
          <p:cNvPr id="67" name="二等辺三角形 66">
            <a:extLst>
              <a:ext uri="{FF2B5EF4-FFF2-40B4-BE49-F238E27FC236}">
                <a16:creationId xmlns:a16="http://schemas.microsoft.com/office/drawing/2014/main" id="{AE1C1A43-A5FF-4044-8CD4-4F96238BF7ED}"/>
              </a:ext>
            </a:extLst>
          </p:cNvPr>
          <p:cNvSpPr/>
          <p:nvPr/>
        </p:nvSpPr>
        <p:spPr>
          <a:xfrm>
            <a:off x="10467470" y="3003053"/>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4613B180-1CE6-4766-A8FB-46C20F9FEE51}"/>
              </a:ext>
            </a:extLst>
          </p:cNvPr>
          <p:cNvSpPr txBox="1"/>
          <p:nvPr/>
        </p:nvSpPr>
        <p:spPr>
          <a:xfrm>
            <a:off x="512234" y="6134399"/>
            <a:ext cx="11055350" cy="461665"/>
          </a:xfrm>
          <a:prstGeom prst="rect">
            <a:avLst/>
          </a:prstGeom>
          <a:noFill/>
        </p:spPr>
        <p:txBody>
          <a:bodyPr wrap="square" rtlCol="0">
            <a:spAutoFit/>
          </a:bodyPr>
          <a:lstStyle/>
          <a:p>
            <a:r>
              <a:rPr lang="en-US" altLang="ja-JP" sz="1200" dirty="0"/>
              <a:t>[2] </a:t>
            </a:r>
            <a:r>
              <a:rPr lang="ja-JP" altLang="en-US" sz="1200" dirty="0"/>
              <a:t>大江秀幸</a:t>
            </a:r>
            <a:r>
              <a:rPr lang="en-US" altLang="ja-JP" sz="1200" dirty="0"/>
              <a:t>, </a:t>
            </a:r>
            <a:r>
              <a:rPr lang="ja-JP" altLang="en-US" sz="1200" dirty="0"/>
              <a:t>安藤友康</a:t>
            </a:r>
            <a:r>
              <a:rPr lang="en-US" altLang="ja-JP" sz="1200" dirty="0"/>
              <a:t>, </a:t>
            </a:r>
            <a:r>
              <a:rPr lang="ja-JP" altLang="en-US" sz="1200" dirty="0"/>
              <a:t>松下誠</a:t>
            </a:r>
            <a:r>
              <a:rPr lang="en-US" altLang="ja-JP" sz="1200" dirty="0"/>
              <a:t>, </a:t>
            </a:r>
            <a:r>
              <a:rPr lang="ja-JP" altLang="en-US" sz="1200" dirty="0"/>
              <a:t>井上克郎</a:t>
            </a:r>
            <a:r>
              <a:rPr lang="en-US" altLang="ja-JP" sz="1200" dirty="0"/>
              <a:t>: </a:t>
            </a:r>
            <a:r>
              <a:rPr lang="ja-JP" altLang="en-US" sz="1200" dirty="0"/>
              <a:t>組込み機器開発における</a:t>
            </a:r>
            <a:r>
              <a:rPr lang="en-US" altLang="ja-JP" sz="1200" dirty="0"/>
              <a:t>2038</a:t>
            </a:r>
            <a:r>
              <a:rPr lang="ja-JP" altLang="en-US" sz="1200" dirty="0"/>
              <a:t>年問題への対応事例</a:t>
            </a:r>
            <a:r>
              <a:rPr lang="en-US" altLang="ja-JP" sz="1200" dirty="0"/>
              <a:t>, </a:t>
            </a:r>
            <a:r>
              <a:rPr lang="ja-JP" altLang="en-US" sz="1200" dirty="0"/>
              <a:t>情報処理学会デジタルプラクティス </a:t>
            </a:r>
            <a:r>
              <a:rPr lang="en-US" altLang="ja-JP" sz="1200" dirty="0"/>
              <a:t>Vol.10, No.3, pp603-620</a:t>
            </a:r>
            <a:r>
              <a:rPr lang="ja-JP" altLang="en-US" sz="1200" dirty="0"/>
              <a:t>（</a:t>
            </a:r>
            <a:r>
              <a:rPr lang="en-US" altLang="ja-JP" sz="1200" dirty="0"/>
              <a:t>2019</a:t>
            </a:r>
            <a:r>
              <a:rPr lang="ja-JP" altLang="en-US" sz="1200" dirty="0"/>
              <a:t>）</a:t>
            </a:r>
          </a:p>
          <a:p>
            <a:r>
              <a:rPr lang="en-US" altLang="ja-JP" sz="1200" dirty="0"/>
              <a:t>[3] </a:t>
            </a:r>
            <a:r>
              <a:rPr lang="ja-JP" altLang="en-US" sz="1200" dirty="0"/>
              <a:t>大江秀幸</a:t>
            </a:r>
            <a:r>
              <a:rPr lang="en-US" altLang="ja-JP" sz="1200" dirty="0"/>
              <a:t>, </a:t>
            </a:r>
            <a:r>
              <a:rPr lang="ja-JP" altLang="en-US" sz="1200" dirty="0"/>
              <a:t>松下誠</a:t>
            </a:r>
            <a:r>
              <a:rPr lang="en-US" altLang="ja-JP" sz="1200" dirty="0"/>
              <a:t>, </a:t>
            </a:r>
            <a:r>
              <a:rPr lang="ja-JP" altLang="en-US" sz="1200" dirty="0"/>
              <a:t>井上克郎</a:t>
            </a:r>
            <a:r>
              <a:rPr lang="en-US" altLang="ja-JP" sz="1200" dirty="0"/>
              <a:t>: 32bit UNIX</a:t>
            </a:r>
            <a:r>
              <a:rPr lang="ja-JP" altLang="en-US" sz="1200" dirty="0"/>
              <a:t>システムの</a:t>
            </a:r>
            <a:r>
              <a:rPr lang="en-US" altLang="ja-JP" sz="1200" dirty="0"/>
              <a:t>2038</a:t>
            </a:r>
            <a:r>
              <a:rPr lang="ja-JP" altLang="en-US" sz="1200" dirty="0"/>
              <a:t>年問題に対するプログラム修正法の提案</a:t>
            </a:r>
            <a:r>
              <a:rPr lang="en-US" altLang="ja-JP" sz="1200" dirty="0"/>
              <a:t>, </a:t>
            </a:r>
            <a:r>
              <a:rPr lang="ja-JP" altLang="en-US" sz="1200" dirty="0"/>
              <a:t>情報処理学会論文誌</a:t>
            </a:r>
            <a:r>
              <a:rPr lang="en-US" altLang="ja-JP" sz="1200" dirty="0"/>
              <a:t>, Vol.62, No.4, pp.1051-1055 (2021)</a:t>
            </a:r>
          </a:p>
        </p:txBody>
      </p:sp>
      <p:sp>
        <p:nvSpPr>
          <p:cNvPr id="6" name="フローチャート: 代替処理 5">
            <a:extLst>
              <a:ext uri="{FF2B5EF4-FFF2-40B4-BE49-F238E27FC236}">
                <a16:creationId xmlns:a16="http://schemas.microsoft.com/office/drawing/2014/main" id="{73CEB715-D077-49C0-802D-F31C304B087D}"/>
              </a:ext>
            </a:extLst>
          </p:cNvPr>
          <p:cNvSpPr/>
          <p:nvPr/>
        </p:nvSpPr>
        <p:spPr>
          <a:xfrm>
            <a:off x="2825312" y="5421580"/>
            <a:ext cx="1292086" cy="545784"/>
          </a:xfrm>
          <a:prstGeom prst="flowChartAlternateProcess">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時刻の起点を遅らせる</a:t>
            </a:r>
          </a:p>
        </p:txBody>
      </p:sp>
      <p:sp>
        <p:nvSpPr>
          <p:cNvPr id="9" name="楕円 8">
            <a:extLst>
              <a:ext uri="{FF2B5EF4-FFF2-40B4-BE49-F238E27FC236}">
                <a16:creationId xmlns:a16="http://schemas.microsoft.com/office/drawing/2014/main" id="{2796E224-73AA-4D4A-BDD1-E38D5F229FBE}"/>
              </a:ext>
            </a:extLst>
          </p:cNvPr>
          <p:cNvSpPr/>
          <p:nvPr/>
        </p:nvSpPr>
        <p:spPr>
          <a:xfrm>
            <a:off x="2872408" y="3965135"/>
            <a:ext cx="1838739" cy="972671"/>
          </a:xfrm>
          <a:prstGeom prst="ellipse">
            <a:avLst/>
          </a:prstGeom>
          <a:noFill/>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8E12AD22-6850-4A80-98DA-FDE79AE28B6A}"/>
              </a:ext>
            </a:extLst>
          </p:cNvPr>
          <p:cNvSpPr/>
          <p:nvPr/>
        </p:nvSpPr>
        <p:spPr>
          <a:xfrm>
            <a:off x="4577083" y="5042417"/>
            <a:ext cx="1838739" cy="972671"/>
          </a:xfrm>
          <a:prstGeom prst="ellipse">
            <a:avLst/>
          </a:prstGeom>
          <a:noFill/>
          <a:ln>
            <a:solidFill>
              <a:srgbClr val="00B0F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1" name="コネクタ: 曲線 10">
            <a:extLst>
              <a:ext uri="{FF2B5EF4-FFF2-40B4-BE49-F238E27FC236}">
                <a16:creationId xmlns:a16="http://schemas.microsoft.com/office/drawing/2014/main" id="{B0FD99D2-D2E8-470E-AD64-08EB413C42E3}"/>
              </a:ext>
            </a:extLst>
          </p:cNvPr>
          <p:cNvCxnSpPr>
            <a:stCxn id="9" idx="4"/>
            <a:endCxn id="17" idx="2"/>
          </p:cNvCxnSpPr>
          <p:nvPr/>
        </p:nvCxnSpPr>
        <p:spPr>
          <a:xfrm rot="16200000" flipH="1">
            <a:off x="3888957" y="4840626"/>
            <a:ext cx="590947" cy="785305"/>
          </a:xfrm>
          <a:prstGeom prst="curvedConnector2">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フローチャート: 代替処理 19">
            <a:extLst>
              <a:ext uri="{FF2B5EF4-FFF2-40B4-BE49-F238E27FC236}">
                <a16:creationId xmlns:a16="http://schemas.microsoft.com/office/drawing/2014/main" id="{038EB923-D51C-4776-B343-91E2E31DAE3F}"/>
              </a:ext>
            </a:extLst>
          </p:cNvPr>
          <p:cNvSpPr/>
          <p:nvPr/>
        </p:nvSpPr>
        <p:spPr>
          <a:xfrm>
            <a:off x="7874205" y="5386517"/>
            <a:ext cx="1292086" cy="545784"/>
          </a:xfrm>
          <a:prstGeom prst="flowChartAlternateProcess">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t>桁あふれも先送り</a:t>
            </a:r>
            <a:endParaRPr kumimoji="1" lang="ja-JP" altLang="en-US" sz="1600" dirty="0"/>
          </a:p>
        </p:txBody>
      </p:sp>
      <p:cxnSp>
        <p:nvCxnSpPr>
          <p:cNvPr id="23" name="コネクタ: 曲線 22">
            <a:extLst>
              <a:ext uri="{FF2B5EF4-FFF2-40B4-BE49-F238E27FC236}">
                <a16:creationId xmlns:a16="http://schemas.microsoft.com/office/drawing/2014/main" id="{409C4E83-E1A8-40F3-AEB6-2E83891C2803}"/>
              </a:ext>
            </a:extLst>
          </p:cNvPr>
          <p:cNvCxnSpPr/>
          <p:nvPr/>
        </p:nvCxnSpPr>
        <p:spPr>
          <a:xfrm rot="16200000" flipH="1">
            <a:off x="9057008" y="4885259"/>
            <a:ext cx="590947" cy="785305"/>
          </a:xfrm>
          <a:prstGeom prst="curvedConnector2">
            <a:avLst/>
          </a:prstGeom>
          <a:ln w="222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6820769"/>
      </p:ext>
    </p:extLst>
  </p:cSld>
  <p:clrMapOvr>
    <a:masterClrMapping/>
  </p:clrMapOvr>
  <mc:AlternateContent xmlns:mc="http://schemas.openxmlformats.org/markup-compatibility/2006" xmlns:p14="http://schemas.microsoft.com/office/powerpoint/2010/main">
    <mc:Choice Requires="p14">
      <p:transition spd="slow" p14:dur="2000" advTm="58470"/>
    </mc:Choice>
    <mc:Fallback xmlns="">
      <p:transition spd="slow" advTm="5847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0FC324-7547-4FAC-8DBA-3CDF37BF0643}"/>
              </a:ext>
            </a:extLst>
          </p:cNvPr>
          <p:cNvSpPr>
            <a:spLocks noGrp="1"/>
          </p:cNvSpPr>
          <p:nvPr>
            <p:ph type="title"/>
          </p:nvPr>
        </p:nvSpPr>
        <p:spPr/>
        <p:txBody>
          <a:bodyPr/>
          <a:lstStyle/>
          <a:p>
            <a:r>
              <a:rPr kumimoji="1" lang="en-US" altLang="ja-JP" dirty="0"/>
              <a:t>5-b. </a:t>
            </a:r>
            <a:r>
              <a:rPr kumimoji="1" lang="ja-JP" altLang="en-US" dirty="0"/>
              <a:t>修正手法（</a:t>
            </a:r>
            <a:r>
              <a:rPr kumimoji="1" lang="en-US" altLang="ja-JP" dirty="0"/>
              <a:t>2/2</a:t>
            </a:r>
            <a:r>
              <a:rPr kumimoji="1" lang="ja-JP" altLang="en-US" dirty="0"/>
              <a:t>）</a:t>
            </a:r>
          </a:p>
        </p:txBody>
      </p:sp>
      <p:sp>
        <p:nvSpPr>
          <p:cNvPr id="3" name="コンテンツ プレースホルダー 2">
            <a:extLst>
              <a:ext uri="{FF2B5EF4-FFF2-40B4-BE49-F238E27FC236}">
                <a16:creationId xmlns:a16="http://schemas.microsoft.com/office/drawing/2014/main" id="{CAF7FFB9-10E0-4092-8263-F17114345E02}"/>
              </a:ext>
            </a:extLst>
          </p:cNvPr>
          <p:cNvSpPr>
            <a:spLocks noGrp="1"/>
          </p:cNvSpPr>
          <p:nvPr>
            <p:ph idx="1"/>
          </p:nvPr>
        </p:nvSpPr>
        <p:spPr>
          <a:xfrm>
            <a:off x="609600" y="1600202"/>
            <a:ext cx="7323805" cy="1325429"/>
          </a:xfrm>
        </p:spPr>
        <p:txBody>
          <a:bodyPr/>
          <a:lstStyle/>
          <a:p>
            <a:pPr marL="0" indent="0">
              <a:buNone/>
            </a:pPr>
            <a:r>
              <a:rPr lang="ja-JP" altLang="en-US" dirty="0"/>
              <a:t>ラッパー関数作成による時刻起算点変更</a:t>
            </a:r>
            <a:endParaRPr lang="en-US" altLang="ja-JP" dirty="0"/>
          </a:p>
          <a:p>
            <a:pPr marL="457200" lvl="1" indent="0">
              <a:buNone/>
            </a:pPr>
            <a:r>
              <a:rPr lang="ja-JP" altLang="en-US" dirty="0"/>
              <a:t>先行研究</a:t>
            </a:r>
            <a:r>
              <a:rPr lang="ja-JP" altLang="en-US" sz="2400" dirty="0"/>
              <a:t> </a:t>
            </a:r>
            <a:r>
              <a:rPr lang="en-US" altLang="ja-JP" sz="2400" dirty="0"/>
              <a:t>[2,3] </a:t>
            </a:r>
            <a:r>
              <a:rPr lang="ja-JP" altLang="en-US" dirty="0"/>
              <a:t>の提案手法に従い修正</a:t>
            </a:r>
            <a:endParaRPr lang="en-US" altLang="ja-JP" dirty="0"/>
          </a:p>
        </p:txBody>
      </p:sp>
      <p:sp>
        <p:nvSpPr>
          <p:cNvPr id="4" name="日付プレースホルダー 3">
            <a:extLst>
              <a:ext uri="{FF2B5EF4-FFF2-40B4-BE49-F238E27FC236}">
                <a16:creationId xmlns:a16="http://schemas.microsoft.com/office/drawing/2014/main" id="{7D46CC34-9E68-4B9D-8790-25E87D743F61}"/>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90C08A9C-BDC8-483B-8E94-5678DC52E3EB}"/>
              </a:ext>
            </a:extLst>
          </p:cNvPr>
          <p:cNvSpPr>
            <a:spLocks noGrp="1"/>
          </p:cNvSpPr>
          <p:nvPr>
            <p:ph type="sldNum" sz="quarter" idx="12"/>
          </p:nvPr>
        </p:nvSpPr>
        <p:spPr/>
        <p:txBody>
          <a:bodyPr/>
          <a:lstStyle/>
          <a:p>
            <a:fld id="{B951A452-32C3-41FF-9DA0-B1D43AF5C1DE}" type="slidenum">
              <a:rPr kumimoji="1" lang="ja-JP" altLang="en-US" smtClean="0"/>
              <a:t>14</a:t>
            </a:fld>
            <a:endParaRPr kumimoji="1" lang="ja-JP" altLang="en-US"/>
          </a:p>
        </p:txBody>
      </p:sp>
      <p:sp>
        <p:nvSpPr>
          <p:cNvPr id="63" name="テキスト ボックス 62">
            <a:extLst>
              <a:ext uri="{FF2B5EF4-FFF2-40B4-BE49-F238E27FC236}">
                <a16:creationId xmlns:a16="http://schemas.microsoft.com/office/drawing/2014/main" id="{6905748A-919B-4463-811C-61E6EE1C0955}"/>
              </a:ext>
            </a:extLst>
          </p:cNvPr>
          <p:cNvSpPr txBox="1"/>
          <p:nvPr/>
        </p:nvSpPr>
        <p:spPr>
          <a:xfrm>
            <a:off x="512234" y="6134399"/>
            <a:ext cx="11055350" cy="461665"/>
          </a:xfrm>
          <a:prstGeom prst="rect">
            <a:avLst/>
          </a:prstGeom>
          <a:noFill/>
        </p:spPr>
        <p:txBody>
          <a:bodyPr wrap="square" rtlCol="0">
            <a:spAutoFit/>
          </a:bodyPr>
          <a:lstStyle/>
          <a:p>
            <a:r>
              <a:rPr lang="en-US" altLang="ja-JP" sz="1200" dirty="0"/>
              <a:t>[2] </a:t>
            </a:r>
            <a:r>
              <a:rPr lang="ja-JP" altLang="en-US" sz="1200" dirty="0"/>
              <a:t>大江秀幸</a:t>
            </a:r>
            <a:r>
              <a:rPr lang="en-US" altLang="ja-JP" sz="1200" dirty="0"/>
              <a:t>, </a:t>
            </a:r>
            <a:r>
              <a:rPr lang="ja-JP" altLang="en-US" sz="1200" dirty="0"/>
              <a:t>安藤友康</a:t>
            </a:r>
            <a:r>
              <a:rPr lang="en-US" altLang="ja-JP" sz="1200" dirty="0"/>
              <a:t>, </a:t>
            </a:r>
            <a:r>
              <a:rPr lang="ja-JP" altLang="en-US" sz="1200" dirty="0"/>
              <a:t>松下誠</a:t>
            </a:r>
            <a:r>
              <a:rPr lang="en-US" altLang="ja-JP" sz="1200" dirty="0"/>
              <a:t>, </a:t>
            </a:r>
            <a:r>
              <a:rPr lang="ja-JP" altLang="en-US" sz="1200" dirty="0"/>
              <a:t>井上克郎</a:t>
            </a:r>
            <a:r>
              <a:rPr lang="en-US" altLang="ja-JP" sz="1200" dirty="0"/>
              <a:t>: </a:t>
            </a:r>
            <a:r>
              <a:rPr lang="ja-JP" altLang="en-US" sz="1200" dirty="0"/>
              <a:t>組込み機器開発における</a:t>
            </a:r>
            <a:r>
              <a:rPr lang="en-US" altLang="ja-JP" sz="1200" dirty="0"/>
              <a:t>2038</a:t>
            </a:r>
            <a:r>
              <a:rPr lang="ja-JP" altLang="en-US" sz="1200" dirty="0"/>
              <a:t>年問題への対応事例</a:t>
            </a:r>
            <a:r>
              <a:rPr lang="en-US" altLang="ja-JP" sz="1200" dirty="0"/>
              <a:t>, </a:t>
            </a:r>
            <a:r>
              <a:rPr lang="ja-JP" altLang="en-US" sz="1200" dirty="0"/>
              <a:t>情報処理学会デジタルプラクティス </a:t>
            </a:r>
            <a:r>
              <a:rPr lang="en-US" altLang="ja-JP" sz="1200" dirty="0"/>
              <a:t>Vol.10, No.3, pp603-620</a:t>
            </a:r>
            <a:r>
              <a:rPr lang="ja-JP" altLang="en-US" sz="1200" dirty="0"/>
              <a:t>（</a:t>
            </a:r>
            <a:r>
              <a:rPr lang="en-US" altLang="ja-JP" sz="1200" dirty="0"/>
              <a:t>2019</a:t>
            </a:r>
            <a:r>
              <a:rPr lang="ja-JP" altLang="en-US" sz="1200" dirty="0"/>
              <a:t>）</a:t>
            </a:r>
          </a:p>
          <a:p>
            <a:r>
              <a:rPr lang="en-US" altLang="ja-JP" sz="1200" dirty="0"/>
              <a:t>[3] </a:t>
            </a:r>
            <a:r>
              <a:rPr lang="ja-JP" altLang="en-US" sz="1200" dirty="0"/>
              <a:t>大江秀幸</a:t>
            </a:r>
            <a:r>
              <a:rPr lang="en-US" altLang="ja-JP" sz="1200" dirty="0"/>
              <a:t>, </a:t>
            </a:r>
            <a:r>
              <a:rPr lang="ja-JP" altLang="en-US" sz="1200" dirty="0"/>
              <a:t>松下誠</a:t>
            </a:r>
            <a:r>
              <a:rPr lang="en-US" altLang="ja-JP" sz="1200" dirty="0"/>
              <a:t>, </a:t>
            </a:r>
            <a:r>
              <a:rPr lang="ja-JP" altLang="en-US" sz="1200" dirty="0"/>
              <a:t>井上克郎</a:t>
            </a:r>
            <a:r>
              <a:rPr lang="en-US" altLang="ja-JP" sz="1200" dirty="0"/>
              <a:t>: 32bit UNIX</a:t>
            </a:r>
            <a:r>
              <a:rPr lang="ja-JP" altLang="en-US" sz="1200" dirty="0"/>
              <a:t>システムの</a:t>
            </a:r>
            <a:r>
              <a:rPr lang="en-US" altLang="ja-JP" sz="1200" dirty="0"/>
              <a:t>2038</a:t>
            </a:r>
            <a:r>
              <a:rPr lang="ja-JP" altLang="en-US" sz="1200" dirty="0"/>
              <a:t>年問題に対するプログラム修正法の提案</a:t>
            </a:r>
            <a:r>
              <a:rPr lang="en-US" altLang="ja-JP" sz="1200" dirty="0"/>
              <a:t>, </a:t>
            </a:r>
            <a:r>
              <a:rPr lang="ja-JP" altLang="en-US" sz="1200" dirty="0"/>
              <a:t>情報処理学会論文誌</a:t>
            </a:r>
            <a:r>
              <a:rPr lang="en-US" altLang="ja-JP" sz="1200" dirty="0"/>
              <a:t>, Vol.62, No.4, pp.1051-1055 (2021)</a:t>
            </a:r>
          </a:p>
        </p:txBody>
      </p:sp>
      <p:sp>
        <p:nvSpPr>
          <p:cNvPr id="7" name="四角形: 角を丸くする 6">
            <a:extLst>
              <a:ext uri="{FF2B5EF4-FFF2-40B4-BE49-F238E27FC236}">
                <a16:creationId xmlns:a16="http://schemas.microsoft.com/office/drawing/2014/main" id="{5BAAA738-AF71-42C3-A1D1-97C635FAF107}"/>
              </a:ext>
            </a:extLst>
          </p:cNvPr>
          <p:cNvSpPr/>
          <p:nvPr/>
        </p:nvSpPr>
        <p:spPr>
          <a:xfrm>
            <a:off x="1506328" y="2785721"/>
            <a:ext cx="4432852" cy="15409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2A1F308B-9731-4574-A440-A55177C2A457}"/>
              </a:ext>
            </a:extLst>
          </p:cNvPr>
          <p:cNvSpPr/>
          <p:nvPr/>
        </p:nvSpPr>
        <p:spPr>
          <a:xfrm>
            <a:off x="1506328" y="4656534"/>
            <a:ext cx="4432852" cy="140408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フローチャート: データ 7">
            <a:extLst>
              <a:ext uri="{FF2B5EF4-FFF2-40B4-BE49-F238E27FC236}">
                <a16:creationId xmlns:a16="http://schemas.microsoft.com/office/drawing/2014/main" id="{9CF8C806-4DE4-4340-9054-06D1D2A076F2}"/>
              </a:ext>
            </a:extLst>
          </p:cNvPr>
          <p:cNvSpPr/>
          <p:nvPr/>
        </p:nvSpPr>
        <p:spPr>
          <a:xfrm>
            <a:off x="2654844" y="5518663"/>
            <a:ext cx="1951557" cy="448617"/>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br>
            <a:r>
              <a:rPr kumimoji="1" lang="en-US" altLang="ja-JP" sz="1400" dirty="0"/>
              <a:t>1970</a:t>
            </a:r>
            <a:r>
              <a:rPr kumimoji="1" lang="ja-JP" altLang="en-US" sz="1400" dirty="0"/>
              <a:t>年起点</a:t>
            </a:r>
          </a:p>
        </p:txBody>
      </p:sp>
      <p:sp>
        <p:nvSpPr>
          <p:cNvPr id="10" name="フローチャート: 処理 9">
            <a:extLst>
              <a:ext uri="{FF2B5EF4-FFF2-40B4-BE49-F238E27FC236}">
                <a16:creationId xmlns:a16="http://schemas.microsoft.com/office/drawing/2014/main" id="{2072B479-7142-4951-B81A-5061BFAA9AE6}"/>
              </a:ext>
            </a:extLst>
          </p:cNvPr>
          <p:cNvSpPr/>
          <p:nvPr/>
        </p:nvSpPr>
        <p:spPr>
          <a:xfrm>
            <a:off x="2763627" y="4665281"/>
            <a:ext cx="1918253" cy="530668"/>
          </a:xfrm>
          <a:prstGeom prst="flowChartProcess">
            <a:avLst/>
          </a:prstGeom>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ライブラ</a:t>
            </a:r>
            <a:r>
              <a:rPr lang="ja-JP" altLang="en-US" sz="1600" dirty="0"/>
              <a:t>リ</a:t>
            </a:r>
            <a:r>
              <a:rPr kumimoji="1" lang="ja-JP" altLang="en-US" sz="1600" dirty="0"/>
              <a:t>関数</a:t>
            </a:r>
            <a:br>
              <a:rPr kumimoji="1" lang="en-US" altLang="ja-JP" sz="1600" dirty="0"/>
            </a:br>
            <a:r>
              <a:rPr kumimoji="1" lang="ja-JP" altLang="en-US" sz="1600" dirty="0"/>
              <a:t>（</a:t>
            </a:r>
            <a:r>
              <a:rPr kumimoji="1" lang="en-US" altLang="ja-JP" sz="1600" dirty="0"/>
              <a:t>1970</a:t>
            </a:r>
            <a:r>
              <a:rPr kumimoji="1" lang="ja-JP" altLang="en-US" sz="1600" dirty="0"/>
              <a:t>年起点想定）</a:t>
            </a:r>
          </a:p>
        </p:txBody>
      </p:sp>
      <p:sp>
        <p:nvSpPr>
          <p:cNvPr id="36" name="フローチャート: データ 35">
            <a:extLst>
              <a:ext uri="{FF2B5EF4-FFF2-40B4-BE49-F238E27FC236}">
                <a16:creationId xmlns:a16="http://schemas.microsoft.com/office/drawing/2014/main" id="{73FE336A-117A-4420-8B8B-F7CEBB8380AD}"/>
              </a:ext>
            </a:extLst>
          </p:cNvPr>
          <p:cNvSpPr/>
          <p:nvPr/>
        </p:nvSpPr>
        <p:spPr>
          <a:xfrm>
            <a:off x="3803747" y="2890774"/>
            <a:ext cx="1951557"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br>
            <a:r>
              <a:rPr kumimoji="1" lang="en-US" altLang="ja-JP" sz="1400" dirty="0"/>
              <a:t>1970</a:t>
            </a:r>
            <a:r>
              <a:rPr kumimoji="1" lang="ja-JP" altLang="en-US" sz="1400" dirty="0"/>
              <a:t>年起点</a:t>
            </a:r>
          </a:p>
        </p:txBody>
      </p:sp>
      <p:sp>
        <p:nvSpPr>
          <p:cNvPr id="37" name="フローチャート: データ 36">
            <a:extLst>
              <a:ext uri="{FF2B5EF4-FFF2-40B4-BE49-F238E27FC236}">
                <a16:creationId xmlns:a16="http://schemas.microsoft.com/office/drawing/2014/main" id="{2FD2FC60-DBAF-413A-BF16-70FB5AD3256D}"/>
              </a:ext>
            </a:extLst>
          </p:cNvPr>
          <p:cNvSpPr/>
          <p:nvPr/>
        </p:nvSpPr>
        <p:spPr>
          <a:xfrm>
            <a:off x="1585841" y="2890774"/>
            <a:ext cx="2385478"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sz="1400" dirty="0"/>
              <a:t>非</a:t>
            </a:r>
            <a:r>
              <a:rPr kumimoji="1" lang="en-US" altLang="ja-JP" sz="1400" dirty="0" err="1"/>
              <a:t>time_t</a:t>
            </a:r>
            <a:r>
              <a:rPr kumimoji="1" lang="ja-JP" altLang="en-US" sz="1400" dirty="0"/>
              <a:t>型変数</a:t>
            </a:r>
            <a:br>
              <a:rPr kumimoji="1" lang="en-US" altLang="ja-JP" sz="1400" dirty="0"/>
            </a:br>
            <a:r>
              <a:rPr kumimoji="1" lang="ja-JP" altLang="en-US" sz="1400" dirty="0"/>
              <a:t>現在時刻</a:t>
            </a:r>
          </a:p>
        </p:txBody>
      </p:sp>
      <p:cxnSp>
        <p:nvCxnSpPr>
          <p:cNvPr id="12" name="直線矢印コネクタ 11">
            <a:extLst>
              <a:ext uri="{FF2B5EF4-FFF2-40B4-BE49-F238E27FC236}">
                <a16:creationId xmlns:a16="http://schemas.microsoft.com/office/drawing/2014/main" id="{8EB2EF81-C61B-4AA6-831D-DD87213A6AC8}"/>
              </a:ext>
            </a:extLst>
          </p:cNvPr>
          <p:cNvCxnSpPr>
            <a:cxnSpLocks/>
          </p:cNvCxnSpPr>
          <p:nvPr/>
        </p:nvCxnSpPr>
        <p:spPr>
          <a:xfrm flipV="1">
            <a:off x="3695863" y="5195949"/>
            <a:ext cx="0" cy="32271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84CE414E-8E66-4C4C-9569-3ADF48C96278}"/>
              </a:ext>
            </a:extLst>
          </p:cNvPr>
          <p:cNvCxnSpPr/>
          <p:nvPr/>
        </p:nvCxnSpPr>
        <p:spPr>
          <a:xfrm flipV="1">
            <a:off x="3036954" y="3340774"/>
            <a:ext cx="0" cy="1314173"/>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880F5110-BE24-4224-9222-EA14949867AB}"/>
              </a:ext>
            </a:extLst>
          </p:cNvPr>
          <p:cNvCxnSpPr/>
          <p:nvPr/>
        </p:nvCxnSpPr>
        <p:spPr>
          <a:xfrm flipV="1">
            <a:off x="4292597" y="3340774"/>
            <a:ext cx="0" cy="1314173"/>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7" name="四角形: 角を丸くする 46">
            <a:extLst>
              <a:ext uri="{FF2B5EF4-FFF2-40B4-BE49-F238E27FC236}">
                <a16:creationId xmlns:a16="http://schemas.microsoft.com/office/drawing/2014/main" id="{CEA849CB-1DF4-48A2-B0E7-5EC30E992A20}"/>
              </a:ext>
            </a:extLst>
          </p:cNvPr>
          <p:cNvSpPr/>
          <p:nvPr/>
        </p:nvSpPr>
        <p:spPr>
          <a:xfrm>
            <a:off x="7337937" y="2785721"/>
            <a:ext cx="4432852" cy="15409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四角形: 角を丸くする 47">
            <a:extLst>
              <a:ext uri="{FF2B5EF4-FFF2-40B4-BE49-F238E27FC236}">
                <a16:creationId xmlns:a16="http://schemas.microsoft.com/office/drawing/2014/main" id="{A83DEF31-53FC-4B11-A351-EB85A8E94423}"/>
              </a:ext>
            </a:extLst>
          </p:cNvPr>
          <p:cNvSpPr/>
          <p:nvPr/>
        </p:nvSpPr>
        <p:spPr>
          <a:xfrm>
            <a:off x="7337937" y="4656534"/>
            <a:ext cx="4432852" cy="140408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9" name="フローチャート: データ 48">
            <a:extLst>
              <a:ext uri="{FF2B5EF4-FFF2-40B4-BE49-F238E27FC236}">
                <a16:creationId xmlns:a16="http://schemas.microsoft.com/office/drawing/2014/main" id="{FB0E6E13-FDEA-49C1-BE3D-6A332795D967}"/>
              </a:ext>
            </a:extLst>
          </p:cNvPr>
          <p:cNvSpPr/>
          <p:nvPr/>
        </p:nvSpPr>
        <p:spPr>
          <a:xfrm>
            <a:off x="8486453" y="5518663"/>
            <a:ext cx="1951557" cy="448617"/>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br>
            <a:r>
              <a:rPr kumimoji="1" lang="en-US" altLang="ja-JP" sz="1400" dirty="0">
                <a:highlight>
                  <a:srgbClr val="FFFF00"/>
                </a:highlight>
              </a:rPr>
              <a:t>1998</a:t>
            </a:r>
            <a:r>
              <a:rPr kumimoji="1" lang="ja-JP" altLang="en-US" sz="1400" dirty="0">
                <a:highlight>
                  <a:srgbClr val="FFFF00"/>
                </a:highlight>
              </a:rPr>
              <a:t>年起点</a:t>
            </a:r>
          </a:p>
        </p:txBody>
      </p:sp>
      <p:sp>
        <p:nvSpPr>
          <p:cNvPr id="50" name="フローチャート: 処理 49">
            <a:extLst>
              <a:ext uri="{FF2B5EF4-FFF2-40B4-BE49-F238E27FC236}">
                <a16:creationId xmlns:a16="http://schemas.microsoft.com/office/drawing/2014/main" id="{C451785F-5714-4B41-BCC1-CC702AD69BE6}"/>
              </a:ext>
            </a:extLst>
          </p:cNvPr>
          <p:cNvSpPr/>
          <p:nvPr/>
        </p:nvSpPr>
        <p:spPr>
          <a:xfrm>
            <a:off x="8595236" y="4665281"/>
            <a:ext cx="1918253" cy="530668"/>
          </a:xfrm>
          <a:prstGeom prst="flowChartProcess">
            <a:avLst/>
          </a:prstGeom>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ライブラ</a:t>
            </a:r>
            <a:r>
              <a:rPr lang="ja-JP" altLang="en-US" sz="1600" dirty="0"/>
              <a:t>リ</a:t>
            </a:r>
            <a:r>
              <a:rPr kumimoji="1" lang="ja-JP" altLang="en-US" sz="1600" dirty="0"/>
              <a:t>関数</a:t>
            </a:r>
            <a:br>
              <a:rPr kumimoji="1" lang="en-US" altLang="ja-JP" sz="1600" dirty="0"/>
            </a:br>
            <a:r>
              <a:rPr kumimoji="1" lang="ja-JP" altLang="en-US" sz="1600" dirty="0"/>
              <a:t>（</a:t>
            </a:r>
            <a:r>
              <a:rPr kumimoji="1" lang="en-US" altLang="ja-JP" sz="1600" dirty="0"/>
              <a:t>1970</a:t>
            </a:r>
            <a:r>
              <a:rPr kumimoji="1" lang="ja-JP" altLang="en-US" sz="1600" dirty="0"/>
              <a:t>年起点想定）</a:t>
            </a:r>
          </a:p>
        </p:txBody>
      </p:sp>
      <p:sp>
        <p:nvSpPr>
          <p:cNvPr id="51" name="フローチャート: データ 50">
            <a:extLst>
              <a:ext uri="{FF2B5EF4-FFF2-40B4-BE49-F238E27FC236}">
                <a16:creationId xmlns:a16="http://schemas.microsoft.com/office/drawing/2014/main" id="{C0CF5F98-7E10-40E4-AF5D-5407144634BB}"/>
              </a:ext>
            </a:extLst>
          </p:cNvPr>
          <p:cNvSpPr/>
          <p:nvPr/>
        </p:nvSpPr>
        <p:spPr>
          <a:xfrm>
            <a:off x="9635356" y="2890774"/>
            <a:ext cx="1951557"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highlight>
                  <a:srgbClr val="FFFF00"/>
                </a:highlight>
              </a:rPr>
            </a:br>
            <a:r>
              <a:rPr kumimoji="1" lang="en-US" altLang="ja-JP" sz="1400" dirty="0">
                <a:highlight>
                  <a:srgbClr val="FFFF00"/>
                </a:highlight>
              </a:rPr>
              <a:t>1998</a:t>
            </a:r>
            <a:r>
              <a:rPr kumimoji="1" lang="ja-JP" altLang="en-US" sz="1400" dirty="0">
                <a:highlight>
                  <a:srgbClr val="FFFF00"/>
                </a:highlight>
              </a:rPr>
              <a:t>年起点</a:t>
            </a:r>
          </a:p>
        </p:txBody>
      </p:sp>
      <p:sp>
        <p:nvSpPr>
          <p:cNvPr id="52" name="フローチャート: データ 51">
            <a:extLst>
              <a:ext uri="{FF2B5EF4-FFF2-40B4-BE49-F238E27FC236}">
                <a16:creationId xmlns:a16="http://schemas.microsoft.com/office/drawing/2014/main" id="{8672020D-4450-406A-BF08-E945A1DB4E8A}"/>
              </a:ext>
            </a:extLst>
          </p:cNvPr>
          <p:cNvSpPr/>
          <p:nvPr/>
        </p:nvSpPr>
        <p:spPr>
          <a:xfrm>
            <a:off x="7417450" y="2890774"/>
            <a:ext cx="2385478"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sz="1400" dirty="0"/>
              <a:t>非</a:t>
            </a:r>
            <a:r>
              <a:rPr kumimoji="1" lang="en-US" altLang="ja-JP" sz="1400" dirty="0" err="1"/>
              <a:t>time_t</a:t>
            </a:r>
            <a:r>
              <a:rPr kumimoji="1" lang="ja-JP" altLang="en-US" sz="1400" dirty="0"/>
              <a:t>型変数</a:t>
            </a:r>
            <a:br>
              <a:rPr kumimoji="1" lang="en-US" altLang="ja-JP" sz="1400" dirty="0"/>
            </a:br>
            <a:r>
              <a:rPr kumimoji="1" lang="ja-JP" altLang="en-US" sz="1400" dirty="0"/>
              <a:t>現在時刻</a:t>
            </a:r>
          </a:p>
        </p:txBody>
      </p:sp>
      <p:cxnSp>
        <p:nvCxnSpPr>
          <p:cNvPr id="53" name="直線矢印コネクタ 52">
            <a:extLst>
              <a:ext uri="{FF2B5EF4-FFF2-40B4-BE49-F238E27FC236}">
                <a16:creationId xmlns:a16="http://schemas.microsoft.com/office/drawing/2014/main" id="{F945C5B4-B00D-4BD7-8047-7A33C9361E26}"/>
              </a:ext>
            </a:extLst>
          </p:cNvPr>
          <p:cNvCxnSpPr>
            <a:cxnSpLocks/>
          </p:cNvCxnSpPr>
          <p:nvPr/>
        </p:nvCxnSpPr>
        <p:spPr>
          <a:xfrm flipV="1">
            <a:off x="9527472" y="5195949"/>
            <a:ext cx="0" cy="32271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78026EA9-378B-44B9-A93C-FB9092BDEBAD}"/>
              </a:ext>
            </a:extLst>
          </p:cNvPr>
          <p:cNvCxnSpPr>
            <a:cxnSpLocks/>
          </p:cNvCxnSpPr>
          <p:nvPr/>
        </p:nvCxnSpPr>
        <p:spPr>
          <a:xfrm flipV="1">
            <a:off x="8868563" y="4325304"/>
            <a:ext cx="0" cy="3296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F3159BFB-3FB9-4577-ADBD-7D43135A095E}"/>
              </a:ext>
            </a:extLst>
          </p:cNvPr>
          <p:cNvCxnSpPr>
            <a:cxnSpLocks/>
          </p:cNvCxnSpPr>
          <p:nvPr/>
        </p:nvCxnSpPr>
        <p:spPr>
          <a:xfrm flipV="1">
            <a:off x="10124206" y="4325304"/>
            <a:ext cx="0" cy="3296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7" name="フローチャート: 処理 56">
            <a:extLst>
              <a:ext uri="{FF2B5EF4-FFF2-40B4-BE49-F238E27FC236}">
                <a16:creationId xmlns:a16="http://schemas.microsoft.com/office/drawing/2014/main" id="{E1201541-1A5E-4926-B9E3-D5554C0D1EBA}"/>
              </a:ext>
            </a:extLst>
          </p:cNvPr>
          <p:cNvSpPr/>
          <p:nvPr/>
        </p:nvSpPr>
        <p:spPr>
          <a:xfrm>
            <a:off x="8595235" y="3790774"/>
            <a:ext cx="1918253" cy="534530"/>
          </a:xfrm>
          <a:prstGeom prst="flowChartProcess">
            <a:avLst/>
          </a:prstGeom>
          <a:solidFill>
            <a:srgbClr val="FFFF00"/>
          </a:solidFill>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dirty="0"/>
              <a:t>ラッパー</a:t>
            </a:r>
            <a:r>
              <a:rPr kumimoji="1" lang="ja-JP" altLang="en-US" sz="1600" dirty="0"/>
              <a:t>関数</a:t>
            </a:r>
            <a:endParaRPr kumimoji="1" lang="en-US" altLang="ja-JP" sz="1600" dirty="0"/>
          </a:p>
          <a:p>
            <a:pPr algn="ctr"/>
            <a:r>
              <a:rPr kumimoji="1" lang="ja-JP" altLang="en-US" sz="1600" dirty="0"/>
              <a:t>（起点変更処理）</a:t>
            </a:r>
          </a:p>
        </p:txBody>
      </p:sp>
      <p:sp>
        <p:nvSpPr>
          <p:cNvPr id="58" name="テキスト ボックス 57">
            <a:extLst>
              <a:ext uri="{FF2B5EF4-FFF2-40B4-BE49-F238E27FC236}">
                <a16:creationId xmlns:a16="http://schemas.microsoft.com/office/drawing/2014/main" id="{1EC7915C-6CDF-419B-84F2-0EE04C26D287}"/>
              </a:ext>
            </a:extLst>
          </p:cNvPr>
          <p:cNvSpPr txBox="1"/>
          <p:nvPr/>
        </p:nvSpPr>
        <p:spPr>
          <a:xfrm>
            <a:off x="441035" y="3167402"/>
            <a:ext cx="948008" cy="400110"/>
          </a:xfrm>
          <a:prstGeom prst="rect">
            <a:avLst/>
          </a:prstGeom>
          <a:noFill/>
          <a:ln>
            <a:solidFill>
              <a:schemeClr val="tx1"/>
            </a:solidFill>
          </a:ln>
        </p:spPr>
        <p:txBody>
          <a:bodyPr wrap="square" rtlCol="0">
            <a:spAutoFit/>
          </a:bodyPr>
          <a:lstStyle/>
          <a:p>
            <a:r>
              <a:rPr kumimoji="1" lang="ja-JP" altLang="en-US" sz="2000" dirty="0"/>
              <a:t>修正前</a:t>
            </a:r>
          </a:p>
        </p:txBody>
      </p:sp>
      <p:sp>
        <p:nvSpPr>
          <p:cNvPr id="59" name="テキスト ボックス 58">
            <a:extLst>
              <a:ext uri="{FF2B5EF4-FFF2-40B4-BE49-F238E27FC236}">
                <a16:creationId xmlns:a16="http://schemas.microsoft.com/office/drawing/2014/main" id="{77EAB0A4-685D-4C90-9C37-87B0093D0C9B}"/>
              </a:ext>
            </a:extLst>
          </p:cNvPr>
          <p:cNvSpPr txBox="1"/>
          <p:nvPr/>
        </p:nvSpPr>
        <p:spPr>
          <a:xfrm>
            <a:off x="6263330" y="3170038"/>
            <a:ext cx="948318" cy="400110"/>
          </a:xfrm>
          <a:prstGeom prst="rect">
            <a:avLst/>
          </a:prstGeom>
          <a:noFill/>
          <a:ln>
            <a:solidFill>
              <a:schemeClr val="tx1"/>
            </a:solidFill>
          </a:ln>
        </p:spPr>
        <p:txBody>
          <a:bodyPr wrap="square" rtlCol="0">
            <a:spAutoFit/>
          </a:bodyPr>
          <a:lstStyle/>
          <a:p>
            <a:r>
              <a:rPr kumimoji="1" lang="ja-JP" altLang="en-US" sz="2000" dirty="0"/>
              <a:t>修正後</a:t>
            </a:r>
          </a:p>
        </p:txBody>
      </p:sp>
      <p:cxnSp>
        <p:nvCxnSpPr>
          <p:cNvPr id="61" name="直線矢印コネクタ 60">
            <a:extLst>
              <a:ext uri="{FF2B5EF4-FFF2-40B4-BE49-F238E27FC236}">
                <a16:creationId xmlns:a16="http://schemas.microsoft.com/office/drawing/2014/main" id="{2E1EA73B-BBD3-423B-ADD0-42D86EF2D7A1}"/>
              </a:ext>
            </a:extLst>
          </p:cNvPr>
          <p:cNvCxnSpPr>
            <a:cxnSpLocks/>
          </p:cNvCxnSpPr>
          <p:nvPr/>
        </p:nvCxnSpPr>
        <p:spPr>
          <a:xfrm flipV="1">
            <a:off x="10118045" y="3349522"/>
            <a:ext cx="0" cy="44125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04669DE8-5D68-4BC3-BF13-6873802C7CBD}"/>
              </a:ext>
            </a:extLst>
          </p:cNvPr>
          <p:cNvCxnSpPr>
            <a:cxnSpLocks/>
          </p:cNvCxnSpPr>
          <p:nvPr/>
        </p:nvCxnSpPr>
        <p:spPr>
          <a:xfrm flipV="1">
            <a:off x="8868563" y="3349521"/>
            <a:ext cx="0" cy="44125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四角形: 角を丸くする 29">
            <a:extLst>
              <a:ext uri="{FF2B5EF4-FFF2-40B4-BE49-F238E27FC236}">
                <a16:creationId xmlns:a16="http://schemas.microsoft.com/office/drawing/2014/main" id="{25A0961F-DBD4-47B0-82B9-3A29D16EE728}"/>
              </a:ext>
            </a:extLst>
          </p:cNvPr>
          <p:cNvSpPr/>
          <p:nvPr/>
        </p:nvSpPr>
        <p:spPr>
          <a:xfrm>
            <a:off x="383010" y="2647187"/>
            <a:ext cx="1508935"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アプリケーション</a:t>
            </a:r>
          </a:p>
        </p:txBody>
      </p:sp>
      <p:sp>
        <p:nvSpPr>
          <p:cNvPr id="31" name="四角形: 角を丸くする 30">
            <a:extLst>
              <a:ext uri="{FF2B5EF4-FFF2-40B4-BE49-F238E27FC236}">
                <a16:creationId xmlns:a16="http://schemas.microsoft.com/office/drawing/2014/main" id="{235D91F3-A025-435A-8999-F571DF16872D}"/>
              </a:ext>
            </a:extLst>
          </p:cNvPr>
          <p:cNvSpPr/>
          <p:nvPr/>
        </p:nvSpPr>
        <p:spPr>
          <a:xfrm>
            <a:off x="1054444" y="4502221"/>
            <a:ext cx="837501"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600" dirty="0"/>
              <a:t>OS</a:t>
            </a:r>
            <a:endParaRPr kumimoji="1" lang="ja-JP" altLang="en-US" sz="1600" dirty="0"/>
          </a:p>
        </p:txBody>
      </p:sp>
      <p:sp>
        <p:nvSpPr>
          <p:cNvPr id="33" name="四角形: 角を丸くする 32">
            <a:extLst>
              <a:ext uri="{FF2B5EF4-FFF2-40B4-BE49-F238E27FC236}">
                <a16:creationId xmlns:a16="http://schemas.microsoft.com/office/drawing/2014/main" id="{734B3F50-6607-41A6-9751-CC034985A62F}"/>
              </a:ext>
            </a:extLst>
          </p:cNvPr>
          <p:cNvSpPr/>
          <p:nvPr/>
        </p:nvSpPr>
        <p:spPr>
          <a:xfrm>
            <a:off x="6121464" y="2647187"/>
            <a:ext cx="1508935"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アプリケーション</a:t>
            </a:r>
          </a:p>
        </p:txBody>
      </p:sp>
      <p:sp>
        <p:nvSpPr>
          <p:cNvPr id="34" name="四角形: 角を丸くする 33">
            <a:extLst>
              <a:ext uri="{FF2B5EF4-FFF2-40B4-BE49-F238E27FC236}">
                <a16:creationId xmlns:a16="http://schemas.microsoft.com/office/drawing/2014/main" id="{9B19CBAA-4DB0-4873-8BEB-CA8059CE76CB}"/>
              </a:ext>
            </a:extLst>
          </p:cNvPr>
          <p:cNvSpPr/>
          <p:nvPr/>
        </p:nvSpPr>
        <p:spPr>
          <a:xfrm>
            <a:off x="6792898" y="4502221"/>
            <a:ext cx="837501"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600" dirty="0"/>
              <a:t>OS</a:t>
            </a:r>
            <a:endParaRPr kumimoji="1" lang="ja-JP" altLang="en-US" sz="1600" dirty="0"/>
          </a:p>
        </p:txBody>
      </p:sp>
    </p:spTree>
    <p:extLst>
      <p:ext uri="{BB962C8B-B14F-4D97-AF65-F5344CB8AC3E}">
        <p14:creationId xmlns:p14="http://schemas.microsoft.com/office/powerpoint/2010/main" val="3859984394"/>
      </p:ext>
    </p:extLst>
  </p:cSld>
  <p:clrMapOvr>
    <a:masterClrMapping/>
  </p:clrMapOvr>
  <mc:AlternateContent xmlns:mc="http://schemas.openxmlformats.org/markup-compatibility/2006" xmlns:p14="http://schemas.microsoft.com/office/powerpoint/2010/main">
    <mc:Choice Requires="p14">
      <p:transition spd="slow" p14:dur="2000" advTm="41096"/>
    </mc:Choice>
    <mc:Fallback xmlns="">
      <p:transition spd="slow" advTm="4109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0FC324-7547-4FAC-8DBA-3CDF37BF0643}"/>
              </a:ext>
            </a:extLst>
          </p:cNvPr>
          <p:cNvSpPr>
            <a:spLocks noGrp="1"/>
          </p:cNvSpPr>
          <p:nvPr>
            <p:ph type="title"/>
          </p:nvPr>
        </p:nvSpPr>
        <p:spPr/>
        <p:txBody>
          <a:bodyPr/>
          <a:lstStyle/>
          <a:p>
            <a:r>
              <a:rPr kumimoji="1" lang="en-US" altLang="ja-JP" dirty="0"/>
              <a:t>5-b. </a:t>
            </a:r>
            <a:r>
              <a:rPr kumimoji="1" lang="ja-JP" altLang="en-US" dirty="0"/>
              <a:t>修正手法（</a:t>
            </a:r>
            <a:r>
              <a:rPr kumimoji="1" lang="en-US" altLang="ja-JP" dirty="0"/>
              <a:t>2/2</a:t>
            </a:r>
            <a:r>
              <a:rPr kumimoji="1" lang="ja-JP" altLang="en-US" dirty="0"/>
              <a:t>）</a:t>
            </a:r>
          </a:p>
        </p:txBody>
      </p:sp>
      <p:sp>
        <p:nvSpPr>
          <p:cNvPr id="3" name="コンテンツ プレースホルダー 2">
            <a:extLst>
              <a:ext uri="{FF2B5EF4-FFF2-40B4-BE49-F238E27FC236}">
                <a16:creationId xmlns:a16="http://schemas.microsoft.com/office/drawing/2014/main" id="{CAF7FFB9-10E0-4092-8263-F17114345E02}"/>
              </a:ext>
            </a:extLst>
          </p:cNvPr>
          <p:cNvSpPr>
            <a:spLocks noGrp="1"/>
          </p:cNvSpPr>
          <p:nvPr>
            <p:ph idx="1"/>
          </p:nvPr>
        </p:nvSpPr>
        <p:spPr>
          <a:xfrm>
            <a:off x="609600" y="1600202"/>
            <a:ext cx="7323805" cy="1325429"/>
          </a:xfrm>
        </p:spPr>
        <p:txBody>
          <a:bodyPr/>
          <a:lstStyle/>
          <a:p>
            <a:pPr marL="0" indent="0">
              <a:buNone/>
            </a:pPr>
            <a:r>
              <a:rPr lang="ja-JP" altLang="en-US" dirty="0"/>
              <a:t>ラッパー関数作成による時刻起算点変更</a:t>
            </a:r>
            <a:endParaRPr lang="en-US" altLang="ja-JP" dirty="0"/>
          </a:p>
          <a:p>
            <a:pPr marL="457200" lvl="1" indent="0">
              <a:buNone/>
            </a:pPr>
            <a:r>
              <a:rPr lang="ja-JP" altLang="en-US" dirty="0"/>
              <a:t>先行研究</a:t>
            </a:r>
            <a:r>
              <a:rPr lang="ja-JP" altLang="en-US" sz="2400" dirty="0"/>
              <a:t> </a:t>
            </a:r>
            <a:r>
              <a:rPr lang="en-US" altLang="ja-JP" sz="2400" dirty="0"/>
              <a:t>[2,3] </a:t>
            </a:r>
            <a:r>
              <a:rPr lang="ja-JP" altLang="en-US" dirty="0"/>
              <a:t>の提案手法に従い修正</a:t>
            </a:r>
            <a:endParaRPr lang="en-US" altLang="ja-JP" dirty="0"/>
          </a:p>
        </p:txBody>
      </p:sp>
      <p:sp>
        <p:nvSpPr>
          <p:cNvPr id="4" name="日付プレースホルダー 3">
            <a:extLst>
              <a:ext uri="{FF2B5EF4-FFF2-40B4-BE49-F238E27FC236}">
                <a16:creationId xmlns:a16="http://schemas.microsoft.com/office/drawing/2014/main" id="{7D46CC34-9E68-4B9D-8790-25E87D743F61}"/>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90C08A9C-BDC8-483B-8E94-5678DC52E3EB}"/>
              </a:ext>
            </a:extLst>
          </p:cNvPr>
          <p:cNvSpPr>
            <a:spLocks noGrp="1"/>
          </p:cNvSpPr>
          <p:nvPr>
            <p:ph type="sldNum" sz="quarter" idx="12"/>
          </p:nvPr>
        </p:nvSpPr>
        <p:spPr/>
        <p:txBody>
          <a:bodyPr/>
          <a:lstStyle/>
          <a:p>
            <a:fld id="{B951A452-32C3-41FF-9DA0-B1D43AF5C1DE}" type="slidenum">
              <a:rPr kumimoji="1" lang="ja-JP" altLang="en-US" smtClean="0"/>
              <a:t>15</a:t>
            </a:fld>
            <a:endParaRPr kumimoji="1" lang="ja-JP" altLang="en-US"/>
          </a:p>
        </p:txBody>
      </p:sp>
      <p:sp>
        <p:nvSpPr>
          <p:cNvPr id="63" name="テキスト ボックス 62">
            <a:extLst>
              <a:ext uri="{FF2B5EF4-FFF2-40B4-BE49-F238E27FC236}">
                <a16:creationId xmlns:a16="http://schemas.microsoft.com/office/drawing/2014/main" id="{6905748A-919B-4463-811C-61E6EE1C0955}"/>
              </a:ext>
            </a:extLst>
          </p:cNvPr>
          <p:cNvSpPr txBox="1"/>
          <p:nvPr/>
        </p:nvSpPr>
        <p:spPr>
          <a:xfrm>
            <a:off x="512234" y="6134399"/>
            <a:ext cx="11055350" cy="461665"/>
          </a:xfrm>
          <a:prstGeom prst="rect">
            <a:avLst/>
          </a:prstGeom>
          <a:noFill/>
        </p:spPr>
        <p:txBody>
          <a:bodyPr wrap="square" rtlCol="0">
            <a:spAutoFit/>
          </a:bodyPr>
          <a:lstStyle/>
          <a:p>
            <a:r>
              <a:rPr lang="en-US" altLang="ja-JP" sz="1200" dirty="0"/>
              <a:t>[2] </a:t>
            </a:r>
            <a:r>
              <a:rPr lang="ja-JP" altLang="en-US" sz="1200" dirty="0"/>
              <a:t>大江秀幸</a:t>
            </a:r>
            <a:r>
              <a:rPr lang="en-US" altLang="ja-JP" sz="1200" dirty="0"/>
              <a:t>, </a:t>
            </a:r>
            <a:r>
              <a:rPr lang="ja-JP" altLang="en-US" sz="1200" dirty="0"/>
              <a:t>安藤友康</a:t>
            </a:r>
            <a:r>
              <a:rPr lang="en-US" altLang="ja-JP" sz="1200" dirty="0"/>
              <a:t>, </a:t>
            </a:r>
            <a:r>
              <a:rPr lang="ja-JP" altLang="en-US" sz="1200" dirty="0"/>
              <a:t>松下誠</a:t>
            </a:r>
            <a:r>
              <a:rPr lang="en-US" altLang="ja-JP" sz="1200" dirty="0"/>
              <a:t>, </a:t>
            </a:r>
            <a:r>
              <a:rPr lang="ja-JP" altLang="en-US" sz="1200" dirty="0"/>
              <a:t>井上克郎</a:t>
            </a:r>
            <a:r>
              <a:rPr lang="en-US" altLang="ja-JP" sz="1200" dirty="0"/>
              <a:t>: </a:t>
            </a:r>
            <a:r>
              <a:rPr lang="ja-JP" altLang="en-US" sz="1200" dirty="0"/>
              <a:t>組込み機器開発における</a:t>
            </a:r>
            <a:r>
              <a:rPr lang="en-US" altLang="ja-JP" sz="1200" dirty="0"/>
              <a:t>2038</a:t>
            </a:r>
            <a:r>
              <a:rPr lang="ja-JP" altLang="en-US" sz="1200" dirty="0"/>
              <a:t>年問題への対応事例</a:t>
            </a:r>
            <a:r>
              <a:rPr lang="en-US" altLang="ja-JP" sz="1200" dirty="0"/>
              <a:t>, </a:t>
            </a:r>
            <a:r>
              <a:rPr lang="ja-JP" altLang="en-US" sz="1200" dirty="0"/>
              <a:t>情報処理学会デジタルプラクティス </a:t>
            </a:r>
            <a:r>
              <a:rPr lang="en-US" altLang="ja-JP" sz="1200" dirty="0"/>
              <a:t>Vol.10, No.3, pp603-620</a:t>
            </a:r>
            <a:r>
              <a:rPr lang="ja-JP" altLang="en-US" sz="1200" dirty="0"/>
              <a:t>（</a:t>
            </a:r>
            <a:r>
              <a:rPr lang="en-US" altLang="ja-JP" sz="1200" dirty="0"/>
              <a:t>2019</a:t>
            </a:r>
            <a:r>
              <a:rPr lang="ja-JP" altLang="en-US" sz="1200" dirty="0"/>
              <a:t>）</a:t>
            </a:r>
          </a:p>
          <a:p>
            <a:r>
              <a:rPr lang="en-US" altLang="ja-JP" sz="1200" dirty="0"/>
              <a:t>[3] </a:t>
            </a:r>
            <a:r>
              <a:rPr lang="ja-JP" altLang="en-US" sz="1200" dirty="0"/>
              <a:t>大江秀幸</a:t>
            </a:r>
            <a:r>
              <a:rPr lang="en-US" altLang="ja-JP" sz="1200" dirty="0"/>
              <a:t>, </a:t>
            </a:r>
            <a:r>
              <a:rPr lang="ja-JP" altLang="en-US" sz="1200" dirty="0"/>
              <a:t>松下誠</a:t>
            </a:r>
            <a:r>
              <a:rPr lang="en-US" altLang="ja-JP" sz="1200" dirty="0"/>
              <a:t>, </a:t>
            </a:r>
            <a:r>
              <a:rPr lang="ja-JP" altLang="en-US" sz="1200" dirty="0"/>
              <a:t>井上克郎</a:t>
            </a:r>
            <a:r>
              <a:rPr lang="en-US" altLang="ja-JP" sz="1200" dirty="0"/>
              <a:t>: 32bit UNIX</a:t>
            </a:r>
            <a:r>
              <a:rPr lang="ja-JP" altLang="en-US" sz="1200" dirty="0"/>
              <a:t>システムの</a:t>
            </a:r>
            <a:r>
              <a:rPr lang="en-US" altLang="ja-JP" sz="1200" dirty="0"/>
              <a:t>2038</a:t>
            </a:r>
            <a:r>
              <a:rPr lang="ja-JP" altLang="en-US" sz="1200" dirty="0"/>
              <a:t>年問題に対するプログラム修正法の提案</a:t>
            </a:r>
            <a:r>
              <a:rPr lang="en-US" altLang="ja-JP" sz="1200" dirty="0"/>
              <a:t>, </a:t>
            </a:r>
            <a:r>
              <a:rPr lang="ja-JP" altLang="en-US" sz="1200" dirty="0"/>
              <a:t>情報処理学会論文誌</a:t>
            </a:r>
            <a:r>
              <a:rPr lang="en-US" altLang="ja-JP" sz="1200" dirty="0"/>
              <a:t>, Vol.62, No.4, pp.1051-1055 (2021)</a:t>
            </a:r>
          </a:p>
        </p:txBody>
      </p:sp>
      <p:sp>
        <p:nvSpPr>
          <p:cNvPr id="7" name="四角形: 角を丸くする 6">
            <a:extLst>
              <a:ext uri="{FF2B5EF4-FFF2-40B4-BE49-F238E27FC236}">
                <a16:creationId xmlns:a16="http://schemas.microsoft.com/office/drawing/2014/main" id="{5BAAA738-AF71-42C3-A1D1-97C635FAF107}"/>
              </a:ext>
            </a:extLst>
          </p:cNvPr>
          <p:cNvSpPr/>
          <p:nvPr/>
        </p:nvSpPr>
        <p:spPr>
          <a:xfrm>
            <a:off x="1506328" y="2785721"/>
            <a:ext cx="4432852" cy="1540933"/>
          </a:xfrm>
          <a:prstGeom prst="roundRect">
            <a:avLst/>
          </a:prstGeom>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bg1">
                  <a:lumMod val="85000"/>
                </a:schemeClr>
              </a:solidFill>
            </a:endParaRPr>
          </a:p>
        </p:txBody>
      </p:sp>
      <p:sp>
        <p:nvSpPr>
          <p:cNvPr id="32" name="四角形: 角を丸くする 31">
            <a:extLst>
              <a:ext uri="{FF2B5EF4-FFF2-40B4-BE49-F238E27FC236}">
                <a16:creationId xmlns:a16="http://schemas.microsoft.com/office/drawing/2014/main" id="{2A1F308B-9731-4574-A440-A55177C2A457}"/>
              </a:ext>
            </a:extLst>
          </p:cNvPr>
          <p:cNvSpPr/>
          <p:nvPr/>
        </p:nvSpPr>
        <p:spPr>
          <a:xfrm>
            <a:off x="1506328" y="4656534"/>
            <a:ext cx="4432852" cy="1404086"/>
          </a:xfrm>
          <a:prstGeom prst="roundRect">
            <a:avLst/>
          </a:prstGeom>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bg1">
                  <a:lumMod val="85000"/>
                </a:schemeClr>
              </a:solidFill>
            </a:endParaRPr>
          </a:p>
        </p:txBody>
      </p:sp>
      <p:sp>
        <p:nvSpPr>
          <p:cNvPr id="8" name="フローチャート: データ 7">
            <a:extLst>
              <a:ext uri="{FF2B5EF4-FFF2-40B4-BE49-F238E27FC236}">
                <a16:creationId xmlns:a16="http://schemas.microsoft.com/office/drawing/2014/main" id="{9CF8C806-4DE4-4340-9054-06D1D2A076F2}"/>
              </a:ext>
            </a:extLst>
          </p:cNvPr>
          <p:cNvSpPr/>
          <p:nvPr/>
        </p:nvSpPr>
        <p:spPr>
          <a:xfrm>
            <a:off x="2654844" y="5518663"/>
            <a:ext cx="1951557" cy="448617"/>
          </a:xfrm>
          <a:prstGeom prst="flowChartInputOutput">
            <a:avLst/>
          </a:prstGeom>
          <a:ln>
            <a:solidFill>
              <a:schemeClr val="accent1"/>
            </a:solid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solidFill>
                  <a:schemeClr val="bg1">
                    <a:lumMod val="85000"/>
                  </a:schemeClr>
                </a:solidFill>
              </a:rPr>
              <a:t>time_t</a:t>
            </a:r>
            <a:r>
              <a:rPr kumimoji="1" lang="ja-JP" altLang="en-US" sz="1400" dirty="0">
                <a:solidFill>
                  <a:schemeClr val="bg1">
                    <a:lumMod val="85000"/>
                  </a:schemeClr>
                </a:solidFill>
              </a:rPr>
              <a:t>型変数</a:t>
            </a:r>
            <a:br>
              <a:rPr kumimoji="1" lang="en-US" altLang="ja-JP" sz="1400" dirty="0">
                <a:solidFill>
                  <a:schemeClr val="bg1">
                    <a:lumMod val="85000"/>
                  </a:schemeClr>
                </a:solidFill>
              </a:rPr>
            </a:br>
            <a:r>
              <a:rPr kumimoji="1" lang="en-US" altLang="ja-JP" sz="1400" dirty="0">
                <a:solidFill>
                  <a:schemeClr val="bg1">
                    <a:lumMod val="85000"/>
                  </a:schemeClr>
                </a:solidFill>
              </a:rPr>
              <a:t>1970</a:t>
            </a:r>
            <a:r>
              <a:rPr kumimoji="1" lang="ja-JP" altLang="en-US" sz="1400" dirty="0">
                <a:solidFill>
                  <a:schemeClr val="bg1">
                    <a:lumMod val="85000"/>
                  </a:schemeClr>
                </a:solidFill>
              </a:rPr>
              <a:t>年起点</a:t>
            </a:r>
          </a:p>
        </p:txBody>
      </p:sp>
      <p:sp>
        <p:nvSpPr>
          <p:cNvPr id="10" name="フローチャート: 処理 9">
            <a:extLst>
              <a:ext uri="{FF2B5EF4-FFF2-40B4-BE49-F238E27FC236}">
                <a16:creationId xmlns:a16="http://schemas.microsoft.com/office/drawing/2014/main" id="{2072B479-7142-4951-B81A-5061BFAA9AE6}"/>
              </a:ext>
            </a:extLst>
          </p:cNvPr>
          <p:cNvSpPr/>
          <p:nvPr/>
        </p:nvSpPr>
        <p:spPr>
          <a:xfrm>
            <a:off x="2763627" y="4665281"/>
            <a:ext cx="1918253" cy="530668"/>
          </a:xfrm>
          <a:prstGeom prst="flowChartProcess">
            <a:avLst/>
          </a:prstGeom>
          <a:ln>
            <a:solidFill>
              <a:schemeClr val="accent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solidFill>
                  <a:schemeClr val="bg1">
                    <a:lumMod val="85000"/>
                  </a:schemeClr>
                </a:solidFill>
              </a:rPr>
              <a:t>ライブラ</a:t>
            </a:r>
            <a:r>
              <a:rPr lang="ja-JP" altLang="en-US" sz="1600" dirty="0">
                <a:solidFill>
                  <a:schemeClr val="bg1">
                    <a:lumMod val="85000"/>
                  </a:schemeClr>
                </a:solidFill>
              </a:rPr>
              <a:t>リ</a:t>
            </a:r>
            <a:r>
              <a:rPr kumimoji="1" lang="ja-JP" altLang="en-US" sz="1600" dirty="0">
                <a:solidFill>
                  <a:schemeClr val="bg1">
                    <a:lumMod val="85000"/>
                  </a:schemeClr>
                </a:solidFill>
              </a:rPr>
              <a:t>関数</a:t>
            </a:r>
            <a:br>
              <a:rPr kumimoji="1" lang="en-US" altLang="ja-JP" sz="1600" dirty="0">
                <a:solidFill>
                  <a:schemeClr val="bg1">
                    <a:lumMod val="85000"/>
                  </a:schemeClr>
                </a:solidFill>
              </a:rPr>
            </a:br>
            <a:r>
              <a:rPr kumimoji="1" lang="ja-JP" altLang="en-US" sz="1600" dirty="0">
                <a:solidFill>
                  <a:schemeClr val="bg1">
                    <a:lumMod val="85000"/>
                  </a:schemeClr>
                </a:solidFill>
              </a:rPr>
              <a:t>（</a:t>
            </a:r>
            <a:r>
              <a:rPr kumimoji="1" lang="en-US" altLang="ja-JP" sz="1600" dirty="0">
                <a:solidFill>
                  <a:schemeClr val="bg1">
                    <a:lumMod val="85000"/>
                  </a:schemeClr>
                </a:solidFill>
              </a:rPr>
              <a:t>1970</a:t>
            </a:r>
            <a:r>
              <a:rPr kumimoji="1" lang="ja-JP" altLang="en-US" sz="1600" dirty="0">
                <a:solidFill>
                  <a:schemeClr val="bg1">
                    <a:lumMod val="85000"/>
                  </a:schemeClr>
                </a:solidFill>
              </a:rPr>
              <a:t>年起点想定）</a:t>
            </a:r>
          </a:p>
        </p:txBody>
      </p:sp>
      <p:sp>
        <p:nvSpPr>
          <p:cNvPr id="36" name="フローチャート: データ 35">
            <a:extLst>
              <a:ext uri="{FF2B5EF4-FFF2-40B4-BE49-F238E27FC236}">
                <a16:creationId xmlns:a16="http://schemas.microsoft.com/office/drawing/2014/main" id="{73FE336A-117A-4420-8B8B-F7CEBB8380AD}"/>
              </a:ext>
            </a:extLst>
          </p:cNvPr>
          <p:cNvSpPr/>
          <p:nvPr/>
        </p:nvSpPr>
        <p:spPr>
          <a:xfrm>
            <a:off x="3803747" y="2890774"/>
            <a:ext cx="1951557" cy="450000"/>
          </a:xfrm>
          <a:prstGeom prst="flowChartInputOutput">
            <a:avLst/>
          </a:prstGeom>
          <a:ln>
            <a:solidFill>
              <a:schemeClr val="accent1"/>
            </a:solid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solidFill>
                  <a:schemeClr val="bg1">
                    <a:lumMod val="85000"/>
                  </a:schemeClr>
                </a:solidFill>
              </a:rPr>
              <a:t>time_t</a:t>
            </a:r>
            <a:r>
              <a:rPr kumimoji="1" lang="ja-JP" altLang="en-US" sz="1400" dirty="0">
                <a:solidFill>
                  <a:schemeClr val="bg1">
                    <a:lumMod val="85000"/>
                  </a:schemeClr>
                </a:solidFill>
              </a:rPr>
              <a:t>型変数</a:t>
            </a:r>
            <a:br>
              <a:rPr kumimoji="1" lang="en-US" altLang="ja-JP" sz="1400" dirty="0">
                <a:solidFill>
                  <a:schemeClr val="bg1">
                    <a:lumMod val="85000"/>
                  </a:schemeClr>
                </a:solidFill>
              </a:rPr>
            </a:br>
            <a:r>
              <a:rPr kumimoji="1" lang="en-US" altLang="ja-JP" sz="1400" dirty="0">
                <a:solidFill>
                  <a:schemeClr val="bg1">
                    <a:lumMod val="85000"/>
                  </a:schemeClr>
                </a:solidFill>
              </a:rPr>
              <a:t>1970</a:t>
            </a:r>
            <a:r>
              <a:rPr kumimoji="1" lang="ja-JP" altLang="en-US" sz="1400" dirty="0">
                <a:solidFill>
                  <a:schemeClr val="bg1">
                    <a:lumMod val="85000"/>
                  </a:schemeClr>
                </a:solidFill>
              </a:rPr>
              <a:t>年起点</a:t>
            </a:r>
          </a:p>
        </p:txBody>
      </p:sp>
      <p:sp>
        <p:nvSpPr>
          <p:cNvPr id="37" name="フローチャート: データ 36">
            <a:extLst>
              <a:ext uri="{FF2B5EF4-FFF2-40B4-BE49-F238E27FC236}">
                <a16:creationId xmlns:a16="http://schemas.microsoft.com/office/drawing/2014/main" id="{2FD2FC60-DBAF-413A-BF16-70FB5AD3256D}"/>
              </a:ext>
            </a:extLst>
          </p:cNvPr>
          <p:cNvSpPr/>
          <p:nvPr/>
        </p:nvSpPr>
        <p:spPr>
          <a:xfrm>
            <a:off x="1585841" y="2890774"/>
            <a:ext cx="2385478" cy="450000"/>
          </a:xfrm>
          <a:prstGeom prst="flowChartInputOutput">
            <a:avLst/>
          </a:prstGeom>
          <a:ln>
            <a:solidFill>
              <a:schemeClr val="accent1"/>
            </a:solidFill>
          </a:ln>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sz="1400" dirty="0">
                <a:solidFill>
                  <a:schemeClr val="bg1">
                    <a:lumMod val="85000"/>
                  </a:schemeClr>
                </a:solidFill>
              </a:rPr>
              <a:t>非</a:t>
            </a:r>
            <a:r>
              <a:rPr kumimoji="1" lang="en-US" altLang="ja-JP" sz="1400" dirty="0" err="1">
                <a:solidFill>
                  <a:schemeClr val="bg1">
                    <a:lumMod val="85000"/>
                  </a:schemeClr>
                </a:solidFill>
              </a:rPr>
              <a:t>time_t</a:t>
            </a:r>
            <a:r>
              <a:rPr kumimoji="1" lang="ja-JP" altLang="en-US" sz="1400" dirty="0">
                <a:solidFill>
                  <a:schemeClr val="bg1">
                    <a:lumMod val="85000"/>
                  </a:schemeClr>
                </a:solidFill>
              </a:rPr>
              <a:t>型変数</a:t>
            </a:r>
            <a:br>
              <a:rPr kumimoji="1" lang="en-US" altLang="ja-JP" sz="1400" dirty="0">
                <a:solidFill>
                  <a:schemeClr val="bg1">
                    <a:lumMod val="85000"/>
                  </a:schemeClr>
                </a:solidFill>
              </a:rPr>
            </a:br>
            <a:r>
              <a:rPr kumimoji="1" lang="ja-JP" altLang="en-US" sz="1400" dirty="0">
                <a:solidFill>
                  <a:schemeClr val="bg1">
                    <a:lumMod val="85000"/>
                  </a:schemeClr>
                </a:solidFill>
              </a:rPr>
              <a:t>現在時刻</a:t>
            </a:r>
          </a:p>
        </p:txBody>
      </p:sp>
      <p:cxnSp>
        <p:nvCxnSpPr>
          <p:cNvPr id="12" name="直線矢印コネクタ 11">
            <a:extLst>
              <a:ext uri="{FF2B5EF4-FFF2-40B4-BE49-F238E27FC236}">
                <a16:creationId xmlns:a16="http://schemas.microsoft.com/office/drawing/2014/main" id="{8EB2EF81-C61B-4AA6-831D-DD87213A6AC8}"/>
              </a:ext>
            </a:extLst>
          </p:cNvPr>
          <p:cNvCxnSpPr>
            <a:cxnSpLocks/>
          </p:cNvCxnSpPr>
          <p:nvPr/>
        </p:nvCxnSpPr>
        <p:spPr>
          <a:xfrm flipV="1">
            <a:off x="3695863" y="5195949"/>
            <a:ext cx="0" cy="322714"/>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84CE414E-8E66-4C4C-9569-3ADF48C96278}"/>
              </a:ext>
            </a:extLst>
          </p:cNvPr>
          <p:cNvCxnSpPr/>
          <p:nvPr/>
        </p:nvCxnSpPr>
        <p:spPr>
          <a:xfrm flipV="1">
            <a:off x="3036954" y="3340774"/>
            <a:ext cx="0" cy="1314173"/>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880F5110-BE24-4224-9222-EA14949867AB}"/>
              </a:ext>
            </a:extLst>
          </p:cNvPr>
          <p:cNvCxnSpPr/>
          <p:nvPr/>
        </p:nvCxnSpPr>
        <p:spPr>
          <a:xfrm flipV="1">
            <a:off x="4292597" y="3340774"/>
            <a:ext cx="0" cy="1314173"/>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47" name="四角形: 角を丸くする 46">
            <a:extLst>
              <a:ext uri="{FF2B5EF4-FFF2-40B4-BE49-F238E27FC236}">
                <a16:creationId xmlns:a16="http://schemas.microsoft.com/office/drawing/2014/main" id="{CEA849CB-1DF4-48A2-B0E7-5EC30E992A20}"/>
              </a:ext>
            </a:extLst>
          </p:cNvPr>
          <p:cNvSpPr/>
          <p:nvPr/>
        </p:nvSpPr>
        <p:spPr>
          <a:xfrm>
            <a:off x="7337937" y="2785721"/>
            <a:ext cx="4432852" cy="154093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8" name="四角形: 角を丸くする 47">
            <a:extLst>
              <a:ext uri="{FF2B5EF4-FFF2-40B4-BE49-F238E27FC236}">
                <a16:creationId xmlns:a16="http://schemas.microsoft.com/office/drawing/2014/main" id="{A83DEF31-53FC-4B11-A351-EB85A8E94423}"/>
              </a:ext>
            </a:extLst>
          </p:cNvPr>
          <p:cNvSpPr/>
          <p:nvPr/>
        </p:nvSpPr>
        <p:spPr>
          <a:xfrm>
            <a:off x="7337937" y="4656534"/>
            <a:ext cx="4432852" cy="140408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9" name="フローチャート: データ 48">
            <a:extLst>
              <a:ext uri="{FF2B5EF4-FFF2-40B4-BE49-F238E27FC236}">
                <a16:creationId xmlns:a16="http://schemas.microsoft.com/office/drawing/2014/main" id="{FB0E6E13-FDEA-49C1-BE3D-6A332795D967}"/>
              </a:ext>
            </a:extLst>
          </p:cNvPr>
          <p:cNvSpPr/>
          <p:nvPr/>
        </p:nvSpPr>
        <p:spPr>
          <a:xfrm>
            <a:off x="8486453" y="5518663"/>
            <a:ext cx="1951557" cy="448617"/>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br>
            <a:r>
              <a:rPr kumimoji="1" lang="en-US" altLang="ja-JP" sz="1400" dirty="0">
                <a:highlight>
                  <a:srgbClr val="FFFF00"/>
                </a:highlight>
              </a:rPr>
              <a:t>1998</a:t>
            </a:r>
            <a:r>
              <a:rPr kumimoji="1" lang="ja-JP" altLang="en-US" sz="1400" dirty="0">
                <a:highlight>
                  <a:srgbClr val="FFFF00"/>
                </a:highlight>
              </a:rPr>
              <a:t>年起点</a:t>
            </a:r>
          </a:p>
        </p:txBody>
      </p:sp>
      <p:sp>
        <p:nvSpPr>
          <p:cNvPr id="50" name="フローチャート: 処理 49">
            <a:extLst>
              <a:ext uri="{FF2B5EF4-FFF2-40B4-BE49-F238E27FC236}">
                <a16:creationId xmlns:a16="http://schemas.microsoft.com/office/drawing/2014/main" id="{C451785F-5714-4B41-BCC1-CC702AD69BE6}"/>
              </a:ext>
            </a:extLst>
          </p:cNvPr>
          <p:cNvSpPr/>
          <p:nvPr/>
        </p:nvSpPr>
        <p:spPr>
          <a:xfrm>
            <a:off x="8595236" y="4665281"/>
            <a:ext cx="1918253" cy="530668"/>
          </a:xfrm>
          <a:prstGeom prst="flowChartProcess">
            <a:avLst/>
          </a:prstGeom>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ライブラ</a:t>
            </a:r>
            <a:r>
              <a:rPr lang="ja-JP" altLang="en-US" sz="1600" dirty="0"/>
              <a:t>リ</a:t>
            </a:r>
            <a:r>
              <a:rPr kumimoji="1" lang="ja-JP" altLang="en-US" sz="1600" dirty="0"/>
              <a:t>関数</a:t>
            </a:r>
            <a:br>
              <a:rPr kumimoji="1" lang="en-US" altLang="ja-JP" sz="1600" dirty="0"/>
            </a:br>
            <a:r>
              <a:rPr kumimoji="1" lang="ja-JP" altLang="en-US" sz="1600" dirty="0"/>
              <a:t>（</a:t>
            </a:r>
            <a:r>
              <a:rPr kumimoji="1" lang="en-US" altLang="ja-JP" sz="1600" dirty="0"/>
              <a:t>1970</a:t>
            </a:r>
            <a:r>
              <a:rPr kumimoji="1" lang="ja-JP" altLang="en-US" sz="1600" dirty="0"/>
              <a:t>年起点想定）</a:t>
            </a:r>
          </a:p>
        </p:txBody>
      </p:sp>
      <p:sp>
        <p:nvSpPr>
          <p:cNvPr id="51" name="フローチャート: データ 50">
            <a:extLst>
              <a:ext uri="{FF2B5EF4-FFF2-40B4-BE49-F238E27FC236}">
                <a16:creationId xmlns:a16="http://schemas.microsoft.com/office/drawing/2014/main" id="{C0CF5F98-7E10-40E4-AF5D-5407144634BB}"/>
              </a:ext>
            </a:extLst>
          </p:cNvPr>
          <p:cNvSpPr/>
          <p:nvPr/>
        </p:nvSpPr>
        <p:spPr>
          <a:xfrm>
            <a:off x="9635356" y="2890774"/>
            <a:ext cx="1951557"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en-US" altLang="ja-JP" sz="1400" dirty="0" err="1"/>
              <a:t>time_t</a:t>
            </a:r>
            <a:r>
              <a:rPr kumimoji="1" lang="ja-JP" altLang="en-US" sz="1400" dirty="0"/>
              <a:t>型変数</a:t>
            </a:r>
            <a:br>
              <a:rPr kumimoji="1" lang="en-US" altLang="ja-JP" sz="1400" dirty="0">
                <a:highlight>
                  <a:srgbClr val="FFFF00"/>
                </a:highlight>
              </a:rPr>
            </a:br>
            <a:r>
              <a:rPr kumimoji="1" lang="en-US" altLang="ja-JP" sz="1400" dirty="0">
                <a:highlight>
                  <a:srgbClr val="FFFF00"/>
                </a:highlight>
              </a:rPr>
              <a:t>1998</a:t>
            </a:r>
            <a:r>
              <a:rPr kumimoji="1" lang="ja-JP" altLang="en-US" sz="1400" dirty="0">
                <a:highlight>
                  <a:srgbClr val="FFFF00"/>
                </a:highlight>
              </a:rPr>
              <a:t>年起点</a:t>
            </a:r>
          </a:p>
        </p:txBody>
      </p:sp>
      <p:sp>
        <p:nvSpPr>
          <p:cNvPr id="52" name="フローチャート: データ 51">
            <a:extLst>
              <a:ext uri="{FF2B5EF4-FFF2-40B4-BE49-F238E27FC236}">
                <a16:creationId xmlns:a16="http://schemas.microsoft.com/office/drawing/2014/main" id="{8672020D-4450-406A-BF08-E945A1DB4E8A}"/>
              </a:ext>
            </a:extLst>
          </p:cNvPr>
          <p:cNvSpPr/>
          <p:nvPr/>
        </p:nvSpPr>
        <p:spPr>
          <a:xfrm>
            <a:off x="7417450" y="2890774"/>
            <a:ext cx="2385478" cy="450000"/>
          </a:xfrm>
          <a:prstGeom prst="flowChartInputOutput">
            <a:avLst/>
          </a:prstGeom>
        </p:spPr>
        <p:style>
          <a:lnRef idx="2">
            <a:schemeClr val="dk1"/>
          </a:lnRef>
          <a:fillRef idx="1">
            <a:schemeClr val="lt1"/>
          </a:fillRef>
          <a:effectRef idx="0">
            <a:schemeClr val="dk1"/>
          </a:effectRef>
          <a:fontRef idx="minor">
            <a:schemeClr val="dk1"/>
          </a:fontRef>
        </p:style>
        <p:txBody>
          <a:bodyPr lIns="0" tIns="0" rIns="0" bIns="0" rtlCol="0" anchor="ctr"/>
          <a:lstStyle/>
          <a:p>
            <a:pPr algn="ctr"/>
            <a:r>
              <a:rPr kumimoji="1" lang="ja-JP" altLang="en-US" sz="1400" dirty="0"/>
              <a:t>非</a:t>
            </a:r>
            <a:r>
              <a:rPr kumimoji="1" lang="en-US" altLang="ja-JP" sz="1400" dirty="0" err="1"/>
              <a:t>time_t</a:t>
            </a:r>
            <a:r>
              <a:rPr kumimoji="1" lang="ja-JP" altLang="en-US" sz="1400" dirty="0"/>
              <a:t>型変数</a:t>
            </a:r>
            <a:br>
              <a:rPr kumimoji="1" lang="en-US" altLang="ja-JP" sz="1400" dirty="0"/>
            </a:br>
            <a:r>
              <a:rPr kumimoji="1" lang="ja-JP" altLang="en-US" sz="1400" dirty="0"/>
              <a:t>現在時刻</a:t>
            </a:r>
          </a:p>
        </p:txBody>
      </p:sp>
      <p:cxnSp>
        <p:nvCxnSpPr>
          <p:cNvPr id="53" name="直線矢印コネクタ 52">
            <a:extLst>
              <a:ext uri="{FF2B5EF4-FFF2-40B4-BE49-F238E27FC236}">
                <a16:creationId xmlns:a16="http://schemas.microsoft.com/office/drawing/2014/main" id="{F945C5B4-B00D-4BD7-8047-7A33C9361E26}"/>
              </a:ext>
            </a:extLst>
          </p:cNvPr>
          <p:cNvCxnSpPr>
            <a:cxnSpLocks/>
          </p:cNvCxnSpPr>
          <p:nvPr/>
        </p:nvCxnSpPr>
        <p:spPr>
          <a:xfrm flipV="1">
            <a:off x="9527472" y="5195949"/>
            <a:ext cx="0" cy="32271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78026EA9-378B-44B9-A93C-FB9092BDEBAD}"/>
              </a:ext>
            </a:extLst>
          </p:cNvPr>
          <p:cNvCxnSpPr>
            <a:cxnSpLocks/>
          </p:cNvCxnSpPr>
          <p:nvPr/>
        </p:nvCxnSpPr>
        <p:spPr>
          <a:xfrm flipV="1">
            <a:off x="8868563" y="4325304"/>
            <a:ext cx="0" cy="3296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6" name="直線矢印コネクタ 55">
            <a:extLst>
              <a:ext uri="{FF2B5EF4-FFF2-40B4-BE49-F238E27FC236}">
                <a16:creationId xmlns:a16="http://schemas.microsoft.com/office/drawing/2014/main" id="{F3159BFB-3FB9-4577-ADBD-7D43135A095E}"/>
              </a:ext>
            </a:extLst>
          </p:cNvPr>
          <p:cNvCxnSpPr>
            <a:cxnSpLocks/>
          </p:cNvCxnSpPr>
          <p:nvPr/>
        </p:nvCxnSpPr>
        <p:spPr>
          <a:xfrm flipV="1">
            <a:off x="10124206" y="4325304"/>
            <a:ext cx="0" cy="3296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7" name="フローチャート: 処理 56">
            <a:extLst>
              <a:ext uri="{FF2B5EF4-FFF2-40B4-BE49-F238E27FC236}">
                <a16:creationId xmlns:a16="http://schemas.microsoft.com/office/drawing/2014/main" id="{E1201541-1A5E-4926-B9E3-D5554C0D1EBA}"/>
              </a:ext>
            </a:extLst>
          </p:cNvPr>
          <p:cNvSpPr/>
          <p:nvPr/>
        </p:nvSpPr>
        <p:spPr>
          <a:xfrm>
            <a:off x="8595235" y="3790774"/>
            <a:ext cx="1918253" cy="534530"/>
          </a:xfrm>
          <a:prstGeom prst="flowChartProcess">
            <a:avLst/>
          </a:prstGeom>
          <a:solidFill>
            <a:srgbClr val="FFFF00"/>
          </a:solidFill>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ja-JP" altLang="en-US" sz="1600" dirty="0"/>
              <a:t>ラッパー</a:t>
            </a:r>
            <a:r>
              <a:rPr kumimoji="1" lang="ja-JP" altLang="en-US" sz="1600" dirty="0"/>
              <a:t>関数</a:t>
            </a:r>
            <a:endParaRPr kumimoji="1" lang="en-US" altLang="ja-JP" sz="1600" dirty="0"/>
          </a:p>
          <a:p>
            <a:pPr algn="ctr"/>
            <a:r>
              <a:rPr kumimoji="1" lang="ja-JP" altLang="en-US" sz="1600" dirty="0"/>
              <a:t>（起点変更処理）</a:t>
            </a:r>
          </a:p>
        </p:txBody>
      </p:sp>
      <p:sp>
        <p:nvSpPr>
          <p:cNvPr id="58" name="テキスト ボックス 57">
            <a:extLst>
              <a:ext uri="{FF2B5EF4-FFF2-40B4-BE49-F238E27FC236}">
                <a16:creationId xmlns:a16="http://schemas.microsoft.com/office/drawing/2014/main" id="{1EC7915C-6CDF-419B-84F2-0EE04C26D287}"/>
              </a:ext>
            </a:extLst>
          </p:cNvPr>
          <p:cNvSpPr txBox="1"/>
          <p:nvPr/>
        </p:nvSpPr>
        <p:spPr>
          <a:xfrm>
            <a:off x="412459" y="2814581"/>
            <a:ext cx="948008" cy="400110"/>
          </a:xfrm>
          <a:prstGeom prst="rect">
            <a:avLst/>
          </a:prstGeom>
          <a:noFill/>
          <a:ln>
            <a:solidFill>
              <a:schemeClr val="accent1"/>
            </a:solidFill>
          </a:ln>
        </p:spPr>
        <p:txBody>
          <a:bodyPr wrap="square" rtlCol="0">
            <a:spAutoFit/>
          </a:bodyPr>
          <a:lstStyle/>
          <a:p>
            <a:r>
              <a:rPr kumimoji="1" lang="ja-JP" altLang="en-US" sz="2000" dirty="0">
                <a:solidFill>
                  <a:schemeClr val="bg1">
                    <a:lumMod val="85000"/>
                  </a:schemeClr>
                </a:solidFill>
              </a:rPr>
              <a:t>修正前</a:t>
            </a:r>
          </a:p>
        </p:txBody>
      </p:sp>
      <p:sp>
        <p:nvSpPr>
          <p:cNvPr id="59" name="テキスト ボックス 58">
            <a:extLst>
              <a:ext uri="{FF2B5EF4-FFF2-40B4-BE49-F238E27FC236}">
                <a16:creationId xmlns:a16="http://schemas.microsoft.com/office/drawing/2014/main" id="{77EAB0A4-685D-4C90-9C37-87B0093D0C9B}"/>
              </a:ext>
            </a:extLst>
          </p:cNvPr>
          <p:cNvSpPr txBox="1"/>
          <p:nvPr/>
        </p:nvSpPr>
        <p:spPr>
          <a:xfrm>
            <a:off x="6285256" y="2814581"/>
            <a:ext cx="948318" cy="400110"/>
          </a:xfrm>
          <a:prstGeom prst="rect">
            <a:avLst/>
          </a:prstGeom>
          <a:noFill/>
          <a:ln>
            <a:solidFill>
              <a:schemeClr val="tx1"/>
            </a:solidFill>
          </a:ln>
        </p:spPr>
        <p:txBody>
          <a:bodyPr wrap="square" rtlCol="0">
            <a:spAutoFit/>
          </a:bodyPr>
          <a:lstStyle/>
          <a:p>
            <a:r>
              <a:rPr kumimoji="1" lang="ja-JP" altLang="en-US" sz="2000" dirty="0"/>
              <a:t>修正後</a:t>
            </a:r>
          </a:p>
        </p:txBody>
      </p:sp>
      <p:cxnSp>
        <p:nvCxnSpPr>
          <p:cNvPr id="61" name="直線矢印コネクタ 60">
            <a:extLst>
              <a:ext uri="{FF2B5EF4-FFF2-40B4-BE49-F238E27FC236}">
                <a16:creationId xmlns:a16="http://schemas.microsoft.com/office/drawing/2014/main" id="{2E1EA73B-BBD3-423B-ADD0-42D86EF2D7A1}"/>
              </a:ext>
            </a:extLst>
          </p:cNvPr>
          <p:cNvCxnSpPr>
            <a:cxnSpLocks/>
          </p:cNvCxnSpPr>
          <p:nvPr/>
        </p:nvCxnSpPr>
        <p:spPr>
          <a:xfrm flipV="1">
            <a:off x="10118045" y="3349522"/>
            <a:ext cx="0" cy="44125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04669DE8-5D68-4BC3-BF13-6873802C7CBD}"/>
              </a:ext>
            </a:extLst>
          </p:cNvPr>
          <p:cNvCxnSpPr>
            <a:cxnSpLocks/>
          </p:cNvCxnSpPr>
          <p:nvPr/>
        </p:nvCxnSpPr>
        <p:spPr>
          <a:xfrm flipV="1">
            <a:off x="8868563" y="3349521"/>
            <a:ext cx="0" cy="44125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吹き出し: 角を丸めた四角形 5">
            <a:extLst>
              <a:ext uri="{FF2B5EF4-FFF2-40B4-BE49-F238E27FC236}">
                <a16:creationId xmlns:a16="http://schemas.microsoft.com/office/drawing/2014/main" id="{90ACDC41-2050-459E-B6C8-C8F662C1F6E1}"/>
              </a:ext>
            </a:extLst>
          </p:cNvPr>
          <p:cNvSpPr/>
          <p:nvPr/>
        </p:nvSpPr>
        <p:spPr>
          <a:xfrm>
            <a:off x="1678511" y="4836485"/>
            <a:ext cx="6108564" cy="1204574"/>
          </a:xfrm>
          <a:prstGeom prst="wedgeRoundRectCallout">
            <a:avLst>
              <a:gd name="adj1" fmla="val 60004"/>
              <a:gd name="adj2" fmla="val -32827"/>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1" name="フローチャート: データ 30">
            <a:extLst>
              <a:ext uri="{FF2B5EF4-FFF2-40B4-BE49-F238E27FC236}">
                <a16:creationId xmlns:a16="http://schemas.microsoft.com/office/drawing/2014/main" id="{53C77EBD-9037-438E-A616-8050FB2C6DE9}"/>
              </a:ext>
            </a:extLst>
          </p:cNvPr>
          <p:cNvSpPr/>
          <p:nvPr/>
        </p:nvSpPr>
        <p:spPr>
          <a:xfrm>
            <a:off x="2115174" y="5592130"/>
            <a:ext cx="2101487" cy="29571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800" dirty="0"/>
              <a:t>0x00000000</a:t>
            </a:r>
            <a:endParaRPr kumimoji="1" lang="ja-JP" altLang="en-US" sz="1800" dirty="0"/>
          </a:p>
        </p:txBody>
      </p:sp>
      <p:sp>
        <p:nvSpPr>
          <p:cNvPr id="33" name="フローチャート: データ 32">
            <a:extLst>
              <a:ext uri="{FF2B5EF4-FFF2-40B4-BE49-F238E27FC236}">
                <a16:creationId xmlns:a16="http://schemas.microsoft.com/office/drawing/2014/main" id="{C5F6C849-F598-4301-A98A-E015339412AB}"/>
              </a:ext>
            </a:extLst>
          </p:cNvPr>
          <p:cNvSpPr/>
          <p:nvPr/>
        </p:nvSpPr>
        <p:spPr>
          <a:xfrm>
            <a:off x="1789087" y="5391386"/>
            <a:ext cx="1152000" cy="216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en-US" altLang="ja-JP" sz="1600" dirty="0" err="1"/>
              <a:t>time_t</a:t>
            </a:r>
            <a:endParaRPr kumimoji="1" lang="ja-JP" altLang="en-US" sz="1600" dirty="0"/>
          </a:p>
        </p:txBody>
      </p:sp>
      <p:sp>
        <p:nvSpPr>
          <p:cNvPr id="34" name="フローチャート: データ 33">
            <a:extLst>
              <a:ext uri="{FF2B5EF4-FFF2-40B4-BE49-F238E27FC236}">
                <a16:creationId xmlns:a16="http://schemas.microsoft.com/office/drawing/2014/main" id="{CABB9DEB-B886-440D-8532-77EB628D433C}"/>
              </a:ext>
            </a:extLst>
          </p:cNvPr>
          <p:cNvSpPr/>
          <p:nvPr/>
        </p:nvSpPr>
        <p:spPr>
          <a:xfrm>
            <a:off x="5549440" y="5592640"/>
            <a:ext cx="2101487" cy="29520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1970/01/01</a:t>
            </a:r>
            <a:endParaRPr kumimoji="1" lang="ja-JP" altLang="en-US" sz="1800" dirty="0"/>
          </a:p>
        </p:txBody>
      </p:sp>
      <p:sp>
        <p:nvSpPr>
          <p:cNvPr id="35" name="フローチャート: データ 34">
            <a:extLst>
              <a:ext uri="{FF2B5EF4-FFF2-40B4-BE49-F238E27FC236}">
                <a16:creationId xmlns:a16="http://schemas.microsoft.com/office/drawing/2014/main" id="{76B66670-CDE8-4C0B-9C2F-750EA6A62C4A}"/>
              </a:ext>
            </a:extLst>
          </p:cNvPr>
          <p:cNvSpPr/>
          <p:nvPr/>
        </p:nvSpPr>
        <p:spPr>
          <a:xfrm>
            <a:off x="5131049" y="5367827"/>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cxnSp>
        <p:nvCxnSpPr>
          <p:cNvPr id="11" name="直線矢印コネクタ 10">
            <a:extLst>
              <a:ext uri="{FF2B5EF4-FFF2-40B4-BE49-F238E27FC236}">
                <a16:creationId xmlns:a16="http://schemas.microsoft.com/office/drawing/2014/main" id="{9A01B627-E808-4850-B6C3-7EC864CF2052}"/>
              </a:ext>
            </a:extLst>
          </p:cNvPr>
          <p:cNvCxnSpPr>
            <a:stCxn id="31" idx="5"/>
            <a:endCxn id="34" idx="2"/>
          </p:cNvCxnSpPr>
          <p:nvPr/>
        </p:nvCxnSpPr>
        <p:spPr>
          <a:xfrm>
            <a:off x="4006512" y="5739985"/>
            <a:ext cx="1753077" cy="255"/>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E57FAC53-BD26-4D8E-AD1C-001B3A071E7A}"/>
              </a:ext>
            </a:extLst>
          </p:cNvPr>
          <p:cNvSpPr txBox="1"/>
          <p:nvPr/>
        </p:nvSpPr>
        <p:spPr>
          <a:xfrm>
            <a:off x="3608276" y="4941070"/>
            <a:ext cx="2170594" cy="338554"/>
          </a:xfrm>
          <a:prstGeom prst="rect">
            <a:avLst/>
          </a:prstGeom>
          <a:noFill/>
        </p:spPr>
        <p:txBody>
          <a:bodyPr wrap="square" rtlCol="0">
            <a:spAutoFit/>
          </a:bodyPr>
          <a:lstStyle/>
          <a:p>
            <a:r>
              <a:rPr kumimoji="1" lang="en-US" altLang="ja-JP" sz="1600" dirty="0"/>
              <a:t>1970</a:t>
            </a:r>
            <a:r>
              <a:rPr kumimoji="1" lang="ja-JP" altLang="en-US" sz="1600" dirty="0"/>
              <a:t>年起点として変換</a:t>
            </a:r>
          </a:p>
        </p:txBody>
      </p:sp>
      <p:sp>
        <p:nvSpPr>
          <p:cNvPr id="38" name="吹き出し: 角を丸めた四角形 37">
            <a:extLst>
              <a:ext uri="{FF2B5EF4-FFF2-40B4-BE49-F238E27FC236}">
                <a16:creationId xmlns:a16="http://schemas.microsoft.com/office/drawing/2014/main" id="{BF214BBF-5B5B-49A6-855D-DDD3552BCACC}"/>
              </a:ext>
            </a:extLst>
          </p:cNvPr>
          <p:cNvSpPr/>
          <p:nvPr/>
        </p:nvSpPr>
        <p:spPr>
          <a:xfrm>
            <a:off x="1651044" y="3317773"/>
            <a:ext cx="6108565" cy="1206000"/>
          </a:xfrm>
          <a:prstGeom prst="wedgeRoundRectCallout">
            <a:avLst>
              <a:gd name="adj1" fmla="val 59890"/>
              <a:gd name="adj2" fmla="val 20482"/>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9" name="フローチャート: データ 38">
            <a:extLst>
              <a:ext uri="{FF2B5EF4-FFF2-40B4-BE49-F238E27FC236}">
                <a16:creationId xmlns:a16="http://schemas.microsoft.com/office/drawing/2014/main" id="{490D6201-62F8-4B91-91B7-779BAAAF60EE}"/>
              </a:ext>
            </a:extLst>
          </p:cNvPr>
          <p:cNvSpPr/>
          <p:nvPr/>
        </p:nvSpPr>
        <p:spPr>
          <a:xfrm>
            <a:off x="2209429" y="4096318"/>
            <a:ext cx="2101487" cy="29520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1970/01/01</a:t>
            </a:r>
            <a:endParaRPr kumimoji="1" lang="ja-JP" altLang="en-US" sz="1800" dirty="0"/>
          </a:p>
        </p:txBody>
      </p:sp>
      <p:sp>
        <p:nvSpPr>
          <p:cNvPr id="40" name="フローチャート: データ 39">
            <a:extLst>
              <a:ext uri="{FF2B5EF4-FFF2-40B4-BE49-F238E27FC236}">
                <a16:creationId xmlns:a16="http://schemas.microsoft.com/office/drawing/2014/main" id="{64459D89-0BF5-42BA-8638-6C96E07AA4F3}"/>
              </a:ext>
            </a:extLst>
          </p:cNvPr>
          <p:cNvSpPr/>
          <p:nvPr/>
        </p:nvSpPr>
        <p:spPr>
          <a:xfrm>
            <a:off x="1791038" y="3871505"/>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sp>
        <p:nvSpPr>
          <p:cNvPr id="41" name="フローチャート: データ 40">
            <a:extLst>
              <a:ext uri="{FF2B5EF4-FFF2-40B4-BE49-F238E27FC236}">
                <a16:creationId xmlns:a16="http://schemas.microsoft.com/office/drawing/2014/main" id="{F2378F20-10B2-4772-A388-7A4D8F8D252C}"/>
              </a:ext>
            </a:extLst>
          </p:cNvPr>
          <p:cNvSpPr/>
          <p:nvPr/>
        </p:nvSpPr>
        <p:spPr>
          <a:xfrm>
            <a:off x="5545155" y="4089049"/>
            <a:ext cx="2101487" cy="295200"/>
          </a:xfrm>
          <a:prstGeom prst="flowChartInputOutput">
            <a:avLst/>
          </a:prstGeom>
          <a:solidFill>
            <a:srgbClr val="FFFF00"/>
          </a:solidFill>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1998/01/01</a:t>
            </a:r>
            <a:endParaRPr kumimoji="1" lang="ja-JP" altLang="en-US" sz="1800" dirty="0"/>
          </a:p>
        </p:txBody>
      </p:sp>
      <p:sp>
        <p:nvSpPr>
          <p:cNvPr id="43" name="フローチャート: データ 42">
            <a:extLst>
              <a:ext uri="{FF2B5EF4-FFF2-40B4-BE49-F238E27FC236}">
                <a16:creationId xmlns:a16="http://schemas.microsoft.com/office/drawing/2014/main" id="{B01CF845-7711-4A32-BB8D-B6E6A6D13B06}"/>
              </a:ext>
            </a:extLst>
          </p:cNvPr>
          <p:cNvSpPr/>
          <p:nvPr/>
        </p:nvSpPr>
        <p:spPr>
          <a:xfrm>
            <a:off x="5048117" y="3874082"/>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cxnSp>
        <p:nvCxnSpPr>
          <p:cNvPr id="19" name="直線矢印コネクタ 18">
            <a:extLst>
              <a:ext uri="{FF2B5EF4-FFF2-40B4-BE49-F238E27FC236}">
                <a16:creationId xmlns:a16="http://schemas.microsoft.com/office/drawing/2014/main" id="{348684E4-F519-4889-B5A2-61E20AB90D43}"/>
              </a:ext>
            </a:extLst>
          </p:cNvPr>
          <p:cNvCxnSpPr>
            <a:stCxn id="39" idx="5"/>
            <a:endCxn id="41" idx="2"/>
          </p:cNvCxnSpPr>
          <p:nvPr/>
        </p:nvCxnSpPr>
        <p:spPr>
          <a:xfrm flipV="1">
            <a:off x="4100767" y="4236649"/>
            <a:ext cx="1654537" cy="7269"/>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B08C2500-2C91-4C41-9826-515E90717DDF}"/>
              </a:ext>
            </a:extLst>
          </p:cNvPr>
          <p:cNvSpPr txBox="1"/>
          <p:nvPr/>
        </p:nvSpPr>
        <p:spPr>
          <a:xfrm>
            <a:off x="3691999" y="3443856"/>
            <a:ext cx="2046429" cy="338554"/>
          </a:xfrm>
          <a:prstGeom prst="rect">
            <a:avLst/>
          </a:prstGeom>
          <a:noFill/>
        </p:spPr>
        <p:txBody>
          <a:bodyPr wrap="square" rtlCol="0">
            <a:spAutoFit/>
          </a:bodyPr>
          <a:lstStyle/>
          <a:p>
            <a:r>
              <a:rPr kumimoji="1" lang="ja-JP" altLang="en-US" sz="1600" dirty="0"/>
              <a:t>起算点変更分を反映</a:t>
            </a:r>
          </a:p>
        </p:txBody>
      </p:sp>
    </p:spTree>
    <p:extLst>
      <p:ext uri="{BB962C8B-B14F-4D97-AF65-F5344CB8AC3E}">
        <p14:creationId xmlns:p14="http://schemas.microsoft.com/office/powerpoint/2010/main" val="3439124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8496BC-9A28-41E3-AADC-7DB584C8C9FD}"/>
              </a:ext>
            </a:extLst>
          </p:cNvPr>
          <p:cNvSpPr>
            <a:spLocks noGrp="1"/>
          </p:cNvSpPr>
          <p:nvPr>
            <p:ph type="title"/>
          </p:nvPr>
        </p:nvSpPr>
        <p:spPr/>
        <p:txBody>
          <a:bodyPr/>
          <a:lstStyle/>
          <a:p>
            <a:r>
              <a:rPr kumimoji="1" lang="en-US" altLang="ja-JP" dirty="0"/>
              <a:t>5-c. </a:t>
            </a:r>
            <a:r>
              <a:rPr kumimoji="1" lang="ja-JP" altLang="en-US" dirty="0"/>
              <a:t>修正箇所の分類（</a:t>
            </a:r>
            <a:r>
              <a:rPr kumimoji="1" lang="en-US" altLang="ja-JP" dirty="0"/>
              <a:t>1</a:t>
            </a:r>
            <a:r>
              <a:rPr lang="en-US" altLang="ja-JP" dirty="0"/>
              <a:t>/3</a:t>
            </a:r>
            <a:r>
              <a:rPr kumimoji="1" lang="ja-JP" altLang="en-US" dirty="0"/>
              <a:t>）</a:t>
            </a:r>
          </a:p>
        </p:txBody>
      </p:sp>
      <p:sp>
        <p:nvSpPr>
          <p:cNvPr id="3" name="コンテンツ プレースホルダー 2">
            <a:extLst>
              <a:ext uri="{FF2B5EF4-FFF2-40B4-BE49-F238E27FC236}">
                <a16:creationId xmlns:a16="http://schemas.microsoft.com/office/drawing/2014/main" id="{C8A36C40-2104-464D-BF57-00A5F4B78709}"/>
              </a:ext>
            </a:extLst>
          </p:cNvPr>
          <p:cNvSpPr>
            <a:spLocks noGrp="1"/>
          </p:cNvSpPr>
          <p:nvPr>
            <p:ph idx="1"/>
          </p:nvPr>
        </p:nvSpPr>
        <p:spPr>
          <a:xfrm>
            <a:off x="609600" y="1600201"/>
            <a:ext cx="10972800" cy="3335693"/>
          </a:xfrm>
        </p:spPr>
        <p:txBody>
          <a:bodyPr/>
          <a:lstStyle/>
          <a:p>
            <a:r>
              <a:rPr kumimoji="1" lang="ja-JP" altLang="en-US" dirty="0"/>
              <a:t>修正が必要な箇所には，大きく分けて</a:t>
            </a:r>
            <a:r>
              <a:rPr kumimoji="1" lang="en-US" altLang="ja-JP" dirty="0"/>
              <a:t>2</a:t>
            </a:r>
            <a:r>
              <a:rPr kumimoji="1" lang="ja-JP" altLang="en-US" dirty="0"/>
              <a:t>つがある</a:t>
            </a:r>
            <a:endParaRPr lang="en-US" altLang="ja-JP" dirty="0"/>
          </a:p>
          <a:p>
            <a:pPr lvl="1"/>
            <a:r>
              <a:rPr lang="ja-JP" altLang="en-US" dirty="0"/>
              <a:t>時刻情報を解釈するライブラリ関数呼び出し箇所</a:t>
            </a:r>
          </a:p>
          <a:p>
            <a:pPr lvl="1"/>
            <a:r>
              <a:rPr lang="ja-JP" altLang="en-US" dirty="0"/>
              <a:t>時刻情報の比較を行う箇所</a:t>
            </a:r>
            <a:endParaRPr lang="en-US" altLang="ja-JP" dirty="0"/>
          </a:p>
          <a:p>
            <a:r>
              <a:rPr lang="ja-JP" altLang="en-US" dirty="0"/>
              <a:t>特定された修正箇所を分類する必要がある</a:t>
            </a:r>
          </a:p>
        </p:txBody>
      </p:sp>
      <p:sp>
        <p:nvSpPr>
          <p:cNvPr id="4" name="日付プレースホルダー 3">
            <a:extLst>
              <a:ext uri="{FF2B5EF4-FFF2-40B4-BE49-F238E27FC236}">
                <a16:creationId xmlns:a16="http://schemas.microsoft.com/office/drawing/2014/main" id="{704BF18F-B98F-427D-8BBE-F3492D19A7C7}"/>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181E99F6-8053-4F28-8289-6B3F12F34649}"/>
              </a:ext>
            </a:extLst>
          </p:cNvPr>
          <p:cNvSpPr>
            <a:spLocks noGrp="1"/>
          </p:cNvSpPr>
          <p:nvPr>
            <p:ph type="sldNum" sz="quarter" idx="12"/>
          </p:nvPr>
        </p:nvSpPr>
        <p:spPr/>
        <p:txBody>
          <a:bodyPr/>
          <a:lstStyle/>
          <a:p>
            <a:fld id="{B951A452-32C3-41FF-9DA0-B1D43AF5C1DE}" type="slidenum">
              <a:rPr kumimoji="1" lang="ja-JP" altLang="en-US" smtClean="0"/>
              <a:t>16</a:t>
            </a:fld>
            <a:endParaRPr kumimoji="1" lang="ja-JP" altLang="en-US"/>
          </a:p>
        </p:txBody>
      </p:sp>
      <p:sp>
        <p:nvSpPr>
          <p:cNvPr id="6" name="テキスト ボックス 5">
            <a:extLst>
              <a:ext uri="{FF2B5EF4-FFF2-40B4-BE49-F238E27FC236}">
                <a16:creationId xmlns:a16="http://schemas.microsoft.com/office/drawing/2014/main" id="{F577C7C6-E228-4640-B857-A7B794C36207}"/>
              </a:ext>
            </a:extLst>
          </p:cNvPr>
          <p:cNvSpPr txBox="1"/>
          <p:nvPr/>
        </p:nvSpPr>
        <p:spPr>
          <a:xfrm>
            <a:off x="1220624" y="4577856"/>
            <a:ext cx="3144417" cy="369332"/>
          </a:xfrm>
          <a:prstGeom prst="rect">
            <a:avLst/>
          </a:prstGeom>
          <a:noFill/>
        </p:spPr>
        <p:txBody>
          <a:bodyPr wrap="square" rtlCol="0">
            <a:spAutoFit/>
          </a:bodyPr>
          <a:lstStyle/>
          <a:p>
            <a:r>
              <a:rPr lang="en-US" altLang="ja-JP" sz="1800" dirty="0" err="1">
                <a:latin typeface="Consolas" panose="020B0609020204030204" pitchFamily="49" charset="0"/>
              </a:rPr>
              <a:t>lt</a:t>
            </a:r>
            <a:r>
              <a:rPr lang="en-US" altLang="ja-JP" sz="1800" dirty="0">
                <a:latin typeface="Consolas" panose="020B0609020204030204" pitchFamily="49" charset="0"/>
              </a:rPr>
              <a:t> = </a:t>
            </a:r>
            <a:r>
              <a:rPr lang="en-US" altLang="ja-JP" sz="1800" dirty="0" err="1">
                <a:latin typeface="Consolas" panose="020B0609020204030204" pitchFamily="49" charset="0"/>
              </a:rPr>
              <a:t>localtime</a:t>
            </a:r>
            <a:r>
              <a:rPr lang="en-US" altLang="ja-JP" sz="1800" dirty="0">
                <a:latin typeface="Consolas" panose="020B0609020204030204" pitchFamily="49" charset="0"/>
              </a:rPr>
              <a:t>(&amp;</a:t>
            </a:r>
            <a:r>
              <a:rPr lang="en-US" altLang="ja-JP" sz="1800" dirty="0" err="1">
                <a:latin typeface="Consolas" panose="020B0609020204030204" pitchFamily="49" charset="0"/>
              </a:rPr>
              <a:t>tval</a:t>
            </a:r>
            <a:r>
              <a:rPr lang="en-US" altLang="ja-JP" sz="1800" dirty="0">
                <a:latin typeface="Consolas" panose="020B0609020204030204" pitchFamily="49" charset="0"/>
              </a:rPr>
              <a:t>);</a:t>
            </a:r>
            <a:endParaRPr kumimoji="1" lang="ja-JP" altLang="en-US" sz="1800" dirty="0">
              <a:latin typeface="Consolas" panose="020B0609020204030204" pitchFamily="49" charset="0"/>
            </a:endParaRPr>
          </a:p>
        </p:txBody>
      </p:sp>
      <p:sp>
        <p:nvSpPr>
          <p:cNvPr id="7" name="テキスト ボックス 6">
            <a:extLst>
              <a:ext uri="{FF2B5EF4-FFF2-40B4-BE49-F238E27FC236}">
                <a16:creationId xmlns:a16="http://schemas.microsoft.com/office/drawing/2014/main" id="{D1C77FA3-C658-46E5-998D-9BF974CECFF2}"/>
              </a:ext>
            </a:extLst>
          </p:cNvPr>
          <p:cNvSpPr txBox="1"/>
          <p:nvPr/>
        </p:nvSpPr>
        <p:spPr>
          <a:xfrm>
            <a:off x="1220624" y="5699968"/>
            <a:ext cx="4018385" cy="369332"/>
          </a:xfrm>
          <a:prstGeom prst="rect">
            <a:avLst/>
          </a:prstGeom>
          <a:noFill/>
        </p:spPr>
        <p:txBody>
          <a:bodyPr wrap="square" rtlCol="0">
            <a:spAutoFit/>
          </a:bodyPr>
          <a:lstStyle/>
          <a:p>
            <a:r>
              <a:rPr lang="en-US" altLang="ja-JP" sz="1800" dirty="0" err="1">
                <a:latin typeface="Consolas" panose="020B0609020204030204" pitchFamily="49" charset="0"/>
              </a:rPr>
              <a:t>lt</a:t>
            </a:r>
            <a:r>
              <a:rPr lang="en-US" altLang="ja-JP" sz="1800" dirty="0">
                <a:latin typeface="Consolas" panose="020B0609020204030204" pitchFamily="49" charset="0"/>
              </a:rPr>
              <a:t> = </a:t>
            </a:r>
            <a:r>
              <a:rPr lang="en-US" altLang="ja-JP" sz="1800" dirty="0" err="1">
                <a:highlight>
                  <a:srgbClr val="FFFF00"/>
                </a:highlight>
                <a:latin typeface="Consolas" panose="020B0609020204030204" pitchFamily="49" charset="0"/>
              </a:rPr>
              <a:t>wrapper_localtime</a:t>
            </a:r>
            <a:r>
              <a:rPr lang="en-US" altLang="ja-JP" sz="1800" dirty="0">
                <a:latin typeface="Consolas" panose="020B0609020204030204" pitchFamily="49" charset="0"/>
              </a:rPr>
              <a:t>(&amp;</a:t>
            </a:r>
            <a:r>
              <a:rPr lang="en-US" altLang="ja-JP" sz="1800" dirty="0" err="1">
                <a:latin typeface="Consolas" panose="020B0609020204030204" pitchFamily="49" charset="0"/>
              </a:rPr>
              <a:t>tval</a:t>
            </a:r>
            <a:r>
              <a:rPr lang="en-US" altLang="ja-JP" sz="1800" dirty="0">
                <a:latin typeface="Consolas" panose="020B0609020204030204" pitchFamily="49" charset="0"/>
              </a:rPr>
              <a:t>);</a:t>
            </a:r>
            <a:endParaRPr kumimoji="1" lang="ja-JP" altLang="en-US" sz="1800" dirty="0">
              <a:latin typeface="Consolas" panose="020B0609020204030204" pitchFamily="49" charset="0"/>
            </a:endParaRPr>
          </a:p>
        </p:txBody>
      </p:sp>
      <p:sp>
        <p:nvSpPr>
          <p:cNvPr id="9" name="矢印: 右 8">
            <a:extLst>
              <a:ext uri="{FF2B5EF4-FFF2-40B4-BE49-F238E27FC236}">
                <a16:creationId xmlns:a16="http://schemas.microsoft.com/office/drawing/2014/main" id="{F882BDD8-E69D-44BB-B98F-E76FFD0F2C50}"/>
              </a:ext>
            </a:extLst>
          </p:cNvPr>
          <p:cNvSpPr/>
          <p:nvPr/>
        </p:nvSpPr>
        <p:spPr>
          <a:xfrm rot="5400000">
            <a:off x="2489589" y="5181999"/>
            <a:ext cx="522514" cy="369332"/>
          </a:xfrm>
          <a:prstGeom prst="rightArrow">
            <a:avLst/>
          </a:prstGeom>
          <a:solidFill>
            <a:srgbClr val="FF0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AD8C362D-4103-4DB9-B1A8-7DFA910BC9C0}"/>
              </a:ext>
            </a:extLst>
          </p:cNvPr>
          <p:cNvSpPr txBox="1"/>
          <p:nvPr/>
        </p:nvSpPr>
        <p:spPr>
          <a:xfrm>
            <a:off x="7176665" y="4577856"/>
            <a:ext cx="3144417" cy="369332"/>
          </a:xfrm>
          <a:prstGeom prst="rect">
            <a:avLst/>
          </a:prstGeom>
          <a:noFill/>
        </p:spPr>
        <p:txBody>
          <a:bodyPr wrap="square" rtlCol="0">
            <a:spAutoFit/>
          </a:bodyPr>
          <a:lstStyle/>
          <a:p>
            <a:r>
              <a:rPr lang="en-US" altLang="ja-JP" sz="1800" dirty="0">
                <a:latin typeface="Consolas" panose="020B0609020204030204" pitchFamily="49" charset="0"/>
              </a:rPr>
              <a:t>if (t-&gt;</a:t>
            </a:r>
            <a:r>
              <a:rPr lang="en-US" altLang="ja-JP" sz="1800" dirty="0" err="1">
                <a:latin typeface="Consolas" panose="020B0609020204030204" pitchFamily="49" charset="0"/>
              </a:rPr>
              <a:t>tm_year</a:t>
            </a:r>
            <a:r>
              <a:rPr lang="en-US" altLang="ja-JP" sz="1800" dirty="0">
                <a:latin typeface="Consolas" panose="020B0609020204030204" pitchFamily="49" charset="0"/>
              </a:rPr>
              <a:t> &lt; 39)</a:t>
            </a:r>
            <a:endParaRPr kumimoji="1" lang="ja-JP" altLang="en-US" sz="1800" dirty="0">
              <a:latin typeface="Consolas" panose="020B0609020204030204" pitchFamily="49" charset="0"/>
            </a:endParaRPr>
          </a:p>
        </p:txBody>
      </p:sp>
      <p:sp>
        <p:nvSpPr>
          <p:cNvPr id="11" name="テキスト ボックス 10">
            <a:extLst>
              <a:ext uri="{FF2B5EF4-FFF2-40B4-BE49-F238E27FC236}">
                <a16:creationId xmlns:a16="http://schemas.microsoft.com/office/drawing/2014/main" id="{12D72201-3BEB-408E-B8B2-F3BCE2EEA85D}"/>
              </a:ext>
            </a:extLst>
          </p:cNvPr>
          <p:cNvSpPr txBox="1"/>
          <p:nvPr/>
        </p:nvSpPr>
        <p:spPr>
          <a:xfrm>
            <a:off x="7176665" y="5695538"/>
            <a:ext cx="3144417" cy="369332"/>
          </a:xfrm>
          <a:prstGeom prst="rect">
            <a:avLst/>
          </a:prstGeom>
          <a:noFill/>
        </p:spPr>
        <p:txBody>
          <a:bodyPr wrap="square" rtlCol="0">
            <a:spAutoFit/>
          </a:bodyPr>
          <a:lstStyle/>
          <a:p>
            <a:r>
              <a:rPr lang="en-US" altLang="ja-JP" sz="1800" dirty="0">
                <a:latin typeface="Consolas" panose="020B0609020204030204" pitchFamily="49" charset="0"/>
              </a:rPr>
              <a:t>if (t-&gt;</a:t>
            </a:r>
            <a:r>
              <a:rPr lang="en-US" altLang="ja-JP" sz="1800" dirty="0" err="1">
                <a:latin typeface="Consolas" panose="020B0609020204030204" pitchFamily="49" charset="0"/>
              </a:rPr>
              <a:t>tm_year</a:t>
            </a:r>
            <a:r>
              <a:rPr lang="en-US" altLang="ja-JP" sz="1800" dirty="0">
                <a:latin typeface="Consolas" panose="020B0609020204030204" pitchFamily="49" charset="0"/>
              </a:rPr>
              <a:t> &lt; 39</a:t>
            </a:r>
            <a:r>
              <a:rPr lang="en-US" altLang="ja-JP" sz="1800" dirty="0">
                <a:highlight>
                  <a:srgbClr val="FFFF00"/>
                </a:highlight>
                <a:latin typeface="Consolas" panose="020B0609020204030204" pitchFamily="49" charset="0"/>
              </a:rPr>
              <a:t>+28</a:t>
            </a:r>
            <a:r>
              <a:rPr lang="en-US" altLang="ja-JP" sz="1800" dirty="0">
                <a:latin typeface="Consolas" panose="020B0609020204030204" pitchFamily="49" charset="0"/>
              </a:rPr>
              <a:t>)</a:t>
            </a:r>
            <a:endParaRPr kumimoji="1" lang="ja-JP" altLang="en-US" sz="1800" dirty="0">
              <a:latin typeface="Consolas" panose="020B0609020204030204" pitchFamily="49" charset="0"/>
            </a:endParaRPr>
          </a:p>
        </p:txBody>
      </p:sp>
      <p:sp>
        <p:nvSpPr>
          <p:cNvPr id="12" name="矢印: 右 11">
            <a:extLst>
              <a:ext uri="{FF2B5EF4-FFF2-40B4-BE49-F238E27FC236}">
                <a16:creationId xmlns:a16="http://schemas.microsoft.com/office/drawing/2014/main" id="{B668D4F7-B5CD-4BEE-AF07-03D5273101E5}"/>
              </a:ext>
            </a:extLst>
          </p:cNvPr>
          <p:cNvSpPr/>
          <p:nvPr/>
        </p:nvSpPr>
        <p:spPr>
          <a:xfrm rot="5400000">
            <a:off x="8227915" y="5145023"/>
            <a:ext cx="522514" cy="369332"/>
          </a:xfrm>
          <a:prstGeom prst="rightArrow">
            <a:avLst/>
          </a:prstGeom>
          <a:solidFill>
            <a:srgbClr val="FF0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08273622-6510-4E71-A660-550AB035C8FC}"/>
              </a:ext>
            </a:extLst>
          </p:cNvPr>
          <p:cNvSpPr/>
          <p:nvPr/>
        </p:nvSpPr>
        <p:spPr>
          <a:xfrm>
            <a:off x="906495" y="4354024"/>
            <a:ext cx="4512906" cy="1951330"/>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A7629E4D-90E1-4DC9-B64F-7A8CE47503BC}"/>
              </a:ext>
            </a:extLst>
          </p:cNvPr>
          <p:cNvSpPr/>
          <p:nvPr/>
        </p:nvSpPr>
        <p:spPr>
          <a:xfrm>
            <a:off x="527049" y="4126397"/>
            <a:ext cx="2286000" cy="3382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dirty="0"/>
              <a:t>関数呼び出しの修正</a:t>
            </a:r>
          </a:p>
        </p:txBody>
      </p:sp>
      <p:sp>
        <p:nvSpPr>
          <p:cNvPr id="16" name="四角形: 角を丸くする 15">
            <a:extLst>
              <a:ext uri="{FF2B5EF4-FFF2-40B4-BE49-F238E27FC236}">
                <a16:creationId xmlns:a16="http://schemas.microsoft.com/office/drawing/2014/main" id="{B5E9E0AA-4055-46A9-9246-22A51CDB183A}"/>
              </a:ext>
            </a:extLst>
          </p:cNvPr>
          <p:cNvSpPr/>
          <p:nvPr/>
        </p:nvSpPr>
        <p:spPr>
          <a:xfrm>
            <a:off x="6582618" y="4357396"/>
            <a:ext cx="4512906" cy="1951330"/>
          </a:xfrm>
          <a:prstGeom prst="round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44D2498A-0841-4C66-A2A1-DB4D67616C80}"/>
              </a:ext>
            </a:extLst>
          </p:cNvPr>
          <p:cNvSpPr/>
          <p:nvPr/>
        </p:nvSpPr>
        <p:spPr>
          <a:xfrm>
            <a:off x="6203172" y="4129769"/>
            <a:ext cx="2286000" cy="338249"/>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dirty="0"/>
              <a:t>比較箇所の修正</a:t>
            </a:r>
          </a:p>
        </p:txBody>
      </p:sp>
    </p:spTree>
    <p:extLst>
      <p:ext uri="{BB962C8B-B14F-4D97-AF65-F5344CB8AC3E}">
        <p14:creationId xmlns:p14="http://schemas.microsoft.com/office/powerpoint/2010/main" val="241347402"/>
      </p:ext>
    </p:extLst>
  </p:cSld>
  <p:clrMapOvr>
    <a:masterClrMapping/>
  </p:clrMapOvr>
  <mc:AlternateContent xmlns:mc="http://schemas.openxmlformats.org/markup-compatibility/2006" xmlns:p14="http://schemas.microsoft.com/office/powerpoint/2010/main">
    <mc:Choice Requires="p14">
      <p:transition spd="slow" p14:dur="2000" advTm="28648"/>
    </mc:Choice>
    <mc:Fallback xmlns="">
      <p:transition spd="slow" advTm="28648"/>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F908A9-140F-4ADE-9123-D277C812F14F}"/>
              </a:ext>
            </a:extLst>
          </p:cNvPr>
          <p:cNvSpPr>
            <a:spLocks noGrp="1"/>
          </p:cNvSpPr>
          <p:nvPr>
            <p:ph type="title"/>
          </p:nvPr>
        </p:nvSpPr>
        <p:spPr/>
        <p:txBody>
          <a:bodyPr/>
          <a:lstStyle/>
          <a:p>
            <a:r>
              <a:rPr kumimoji="1" lang="en-US" altLang="ja-JP" dirty="0"/>
              <a:t>5-c. </a:t>
            </a:r>
            <a:r>
              <a:rPr kumimoji="1" lang="ja-JP" altLang="en-US" dirty="0"/>
              <a:t>修正箇所の分類（</a:t>
            </a:r>
            <a:r>
              <a:rPr lang="en-US" altLang="ja-JP" dirty="0"/>
              <a:t>2</a:t>
            </a:r>
            <a:r>
              <a:rPr kumimoji="1" lang="en-US" altLang="ja-JP" dirty="0"/>
              <a:t>/3</a:t>
            </a:r>
            <a:r>
              <a:rPr kumimoji="1" lang="ja-JP" altLang="en-US" dirty="0"/>
              <a:t>）</a:t>
            </a:r>
          </a:p>
        </p:txBody>
      </p:sp>
      <p:sp>
        <p:nvSpPr>
          <p:cNvPr id="3" name="コンテンツ プレースホルダー 2">
            <a:extLst>
              <a:ext uri="{FF2B5EF4-FFF2-40B4-BE49-F238E27FC236}">
                <a16:creationId xmlns:a16="http://schemas.microsoft.com/office/drawing/2014/main" id="{F0C2D871-D20C-4413-88E8-2FFBC5A07066}"/>
              </a:ext>
            </a:extLst>
          </p:cNvPr>
          <p:cNvSpPr>
            <a:spLocks noGrp="1"/>
          </p:cNvSpPr>
          <p:nvPr>
            <p:ph idx="1"/>
          </p:nvPr>
        </p:nvSpPr>
        <p:spPr>
          <a:xfrm>
            <a:off x="609600" y="1600202"/>
            <a:ext cx="10972800" cy="2726980"/>
          </a:xfrm>
        </p:spPr>
        <p:txBody>
          <a:bodyPr/>
          <a:lstStyle/>
          <a:p>
            <a:r>
              <a:rPr kumimoji="1" lang="ja-JP" altLang="en-US" dirty="0"/>
              <a:t>時刻情報を解釈するライブラリ関数呼び出し箇所</a:t>
            </a:r>
            <a:endParaRPr kumimoji="1" lang="en-US" altLang="ja-JP" dirty="0"/>
          </a:p>
          <a:p>
            <a:r>
              <a:rPr lang="ja-JP" altLang="en-US" dirty="0"/>
              <a:t>時刻情報の比較を行う箇所</a:t>
            </a:r>
            <a:endParaRPr lang="en-US" altLang="ja-JP" dirty="0"/>
          </a:p>
          <a:p>
            <a:pPr marL="971550" lvl="1" indent="-514350">
              <a:buFont typeface="+mj-lt"/>
              <a:buAutoNum type="alphaLcPeriod"/>
            </a:pPr>
            <a:r>
              <a:rPr lang="ja-JP" altLang="en-US" dirty="0"/>
              <a:t>年情報を</a:t>
            </a:r>
            <a:r>
              <a:rPr lang="en-US" altLang="ja-JP" dirty="0"/>
              <a:t>2038</a:t>
            </a:r>
            <a:r>
              <a:rPr lang="ja-JP" altLang="en-US" dirty="0"/>
              <a:t>年問題に関わる値と比較を行う箇所</a:t>
            </a:r>
            <a:endParaRPr lang="en-US" altLang="ja-JP" dirty="0"/>
          </a:p>
          <a:p>
            <a:pPr marL="971550" lvl="1" indent="-514350">
              <a:buFont typeface="+mj-lt"/>
              <a:buAutoNum type="alphaLcPeriod"/>
            </a:pPr>
            <a:r>
              <a:rPr lang="en-US" altLang="ja-JP" dirty="0" err="1"/>
              <a:t>time_t</a:t>
            </a:r>
            <a:r>
              <a:rPr lang="ja-JP" altLang="en-US" dirty="0"/>
              <a:t>値の比較を行う箇所</a:t>
            </a:r>
            <a:endParaRPr lang="en-US" altLang="ja-JP" dirty="0"/>
          </a:p>
          <a:p>
            <a:pPr marL="971550" lvl="1" indent="-514350">
              <a:buFont typeface="+mj-lt"/>
              <a:buAutoNum type="alphaLcPeriod"/>
            </a:pPr>
            <a:r>
              <a:rPr lang="ja-JP" altLang="en-US" dirty="0"/>
              <a:t>その他の</a:t>
            </a:r>
            <a:r>
              <a:rPr kumimoji="1" lang="ja-JP" altLang="en-US" dirty="0"/>
              <a:t>比較を行う箇所</a:t>
            </a:r>
            <a:endParaRPr kumimoji="1" lang="en-US" altLang="ja-JP" dirty="0"/>
          </a:p>
          <a:p>
            <a:pPr marL="457200" lvl="1" indent="0">
              <a:buNone/>
            </a:pPr>
            <a:r>
              <a:rPr lang="en-US" altLang="ja-JP" dirty="0"/>
              <a:t>		</a:t>
            </a:r>
            <a:endParaRPr kumimoji="1" lang="ja-JP" altLang="en-US" dirty="0">
              <a:solidFill>
                <a:srgbClr val="FF0000"/>
              </a:solidFill>
            </a:endParaRPr>
          </a:p>
        </p:txBody>
      </p:sp>
      <p:sp>
        <p:nvSpPr>
          <p:cNvPr id="4" name="日付プレースホルダー 3">
            <a:extLst>
              <a:ext uri="{FF2B5EF4-FFF2-40B4-BE49-F238E27FC236}">
                <a16:creationId xmlns:a16="http://schemas.microsoft.com/office/drawing/2014/main" id="{41651F3A-AEB9-4A38-BABB-BF64FCEBAD5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C9E496C8-D42D-416D-87F3-CE594782C6E3}"/>
              </a:ext>
            </a:extLst>
          </p:cNvPr>
          <p:cNvSpPr>
            <a:spLocks noGrp="1"/>
          </p:cNvSpPr>
          <p:nvPr>
            <p:ph type="sldNum" sz="quarter" idx="12"/>
          </p:nvPr>
        </p:nvSpPr>
        <p:spPr/>
        <p:txBody>
          <a:bodyPr/>
          <a:lstStyle/>
          <a:p>
            <a:fld id="{B951A452-32C3-41FF-9DA0-B1D43AF5C1DE}" type="slidenum">
              <a:rPr kumimoji="1" lang="ja-JP" altLang="en-US" smtClean="0"/>
              <a:t>17</a:t>
            </a:fld>
            <a:endParaRPr kumimoji="1" lang="ja-JP" altLang="en-US"/>
          </a:p>
        </p:txBody>
      </p:sp>
      <p:graphicFrame>
        <p:nvGraphicFramePr>
          <p:cNvPr id="11" name="表 10">
            <a:extLst>
              <a:ext uri="{FF2B5EF4-FFF2-40B4-BE49-F238E27FC236}">
                <a16:creationId xmlns:a16="http://schemas.microsoft.com/office/drawing/2014/main" id="{7669450A-B953-467E-873D-920D93F56A99}"/>
              </a:ext>
            </a:extLst>
          </p:cNvPr>
          <p:cNvGraphicFramePr>
            <a:graphicFrameLocks noGrp="1"/>
          </p:cNvGraphicFramePr>
          <p:nvPr>
            <p:extLst>
              <p:ext uri="{D42A27DB-BD31-4B8C-83A1-F6EECF244321}">
                <p14:modId xmlns:p14="http://schemas.microsoft.com/office/powerpoint/2010/main" val="2499323876"/>
              </p:ext>
            </p:extLst>
          </p:nvPr>
        </p:nvGraphicFramePr>
        <p:xfrm>
          <a:off x="141156" y="4302389"/>
          <a:ext cx="11196000" cy="2332172"/>
        </p:xfrm>
        <a:graphic>
          <a:graphicData uri="http://schemas.openxmlformats.org/drawingml/2006/table">
            <a:tbl>
              <a:tblPr firstRow="1" bandRow="1">
                <a:tableStyleId>{21E4AEA4-8DFA-4A89-87EB-49C32662AFE0}</a:tableStyleId>
              </a:tblPr>
              <a:tblGrid>
                <a:gridCol w="2268000">
                  <a:extLst>
                    <a:ext uri="{9D8B030D-6E8A-4147-A177-3AD203B41FA5}">
                      <a16:colId xmlns:a16="http://schemas.microsoft.com/office/drawing/2014/main" val="1263737722"/>
                    </a:ext>
                  </a:extLst>
                </a:gridCol>
                <a:gridCol w="2736000">
                  <a:extLst>
                    <a:ext uri="{9D8B030D-6E8A-4147-A177-3AD203B41FA5}">
                      <a16:colId xmlns:a16="http://schemas.microsoft.com/office/drawing/2014/main" val="3351672451"/>
                    </a:ext>
                  </a:extLst>
                </a:gridCol>
                <a:gridCol w="1584000">
                  <a:extLst>
                    <a:ext uri="{9D8B030D-6E8A-4147-A177-3AD203B41FA5}">
                      <a16:colId xmlns:a16="http://schemas.microsoft.com/office/drawing/2014/main" val="2565339787"/>
                    </a:ext>
                  </a:extLst>
                </a:gridCol>
                <a:gridCol w="2052000">
                  <a:extLst>
                    <a:ext uri="{9D8B030D-6E8A-4147-A177-3AD203B41FA5}">
                      <a16:colId xmlns:a16="http://schemas.microsoft.com/office/drawing/2014/main" val="2198601545"/>
                    </a:ext>
                  </a:extLst>
                </a:gridCol>
                <a:gridCol w="2556000">
                  <a:extLst>
                    <a:ext uri="{9D8B030D-6E8A-4147-A177-3AD203B41FA5}">
                      <a16:colId xmlns:a16="http://schemas.microsoft.com/office/drawing/2014/main" val="1591812099"/>
                    </a:ext>
                  </a:extLst>
                </a:gridCol>
              </a:tblGrid>
              <a:tr h="504000">
                <a:tc>
                  <a:txBody>
                    <a:bodyPr/>
                    <a:lstStyle/>
                    <a:p>
                      <a:r>
                        <a:rPr kumimoji="1" lang="ja-JP" altLang="en-US" dirty="0"/>
                        <a:t>分類</a:t>
                      </a:r>
                    </a:p>
                  </a:txBody>
                  <a:tcPr anchor="ctr"/>
                </a:tc>
                <a:tc>
                  <a:txBody>
                    <a:bodyPr/>
                    <a:lstStyle/>
                    <a:p>
                      <a:r>
                        <a:rPr kumimoji="1" lang="ja-JP" altLang="en-US" dirty="0"/>
                        <a:t>誤修正可能性（偽陽性率）</a:t>
                      </a:r>
                    </a:p>
                  </a:txBody>
                  <a:tcPr anchor="ctr"/>
                </a:tc>
                <a:tc>
                  <a:txBody>
                    <a:bodyPr/>
                    <a:lstStyle/>
                    <a:p>
                      <a:r>
                        <a:rPr kumimoji="1" lang="ja-JP" altLang="en-US" dirty="0"/>
                        <a:t>修正パターン</a:t>
                      </a:r>
                    </a:p>
                  </a:txBody>
                  <a:tcPr anchor="ctr"/>
                </a:tc>
                <a:tc>
                  <a:txBody>
                    <a:bodyPr/>
                    <a:lstStyle/>
                    <a:p>
                      <a:r>
                        <a:rPr kumimoji="1" lang="ja-JP" altLang="en-US" dirty="0"/>
                        <a:t>機械的修正難易度</a:t>
                      </a:r>
                    </a:p>
                  </a:txBody>
                  <a:tcPr anchor="ctr"/>
                </a:tc>
                <a:tc>
                  <a:txBody>
                    <a:bodyPr/>
                    <a:lstStyle/>
                    <a:p>
                      <a:r>
                        <a:rPr kumimoji="1" lang="ja-JP" altLang="en-US" sz="1600" dirty="0"/>
                        <a:t>目視での修正判断難易度</a:t>
                      </a:r>
                    </a:p>
                  </a:txBody>
                  <a:tcPr anchor="ctr"/>
                </a:tc>
                <a:extLst>
                  <a:ext uri="{0D108BD9-81ED-4DB2-BD59-A6C34878D82A}">
                    <a16:rowId xmlns:a16="http://schemas.microsoft.com/office/drawing/2014/main" val="2338657010"/>
                  </a:ext>
                </a:extLst>
              </a:tr>
              <a:tr h="457043">
                <a:tc>
                  <a:txBody>
                    <a:bodyPr/>
                    <a:lstStyle/>
                    <a:p>
                      <a:r>
                        <a:rPr kumimoji="1" lang="ja-JP" altLang="en-US" dirty="0"/>
                        <a:t>関数呼出箇所</a:t>
                      </a:r>
                    </a:p>
                  </a:txBody>
                  <a:tcPr anchor="ctr"/>
                </a:tc>
                <a:tc>
                  <a:txBody>
                    <a:bodyPr/>
                    <a:lstStyle/>
                    <a:p>
                      <a:r>
                        <a:rPr kumimoji="1" lang="ja-JP" altLang="en-US" dirty="0"/>
                        <a:t>低</a:t>
                      </a:r>
                    </a:p>
                  </a:txBody>
                  <a:tcPr anchor="ctr"/>
                </a:tc>
                <a:tc>
                  <a:txBody>
                    <a:bodyPr/>
                    <a:lstStyle/>
                    <a:p>
                      <a:r>
                        <a:rPr kumimoji="1" lang="ja-JP" altLang="en-US" dirty="0"/>
                        <a:t>少</a:t>
                      </a:r>
                    </a:p>
                  </a:txBody>
                  <a:tcPr anchor="ctr"/>
                </a:tc>
                <a:tc>
                  <a:txBody>
                    <a:bodyPr/>
                    <a:lstStyle/>
                    <a:p>
                      <a:r>
                        <a:rPr kumimoji="1" lang="ja-JP" altLang="en-US" dirty="0"/>
                        <a:t>低</a:t>
                      </a:r>
                    </a:p>
                  </a:txBody>
                  <a:tcPr anchor="ctr"/>
                </a:tc>
                <a:tc>
                  <a:txBody>
                    <a:bodyPr/>
                    <a:lstStyle/>
                    <a:p>
                      <a:r>
                        <a:rPr kumimoji="1" lang="ja-JP" altLang="en-US" dirty="0"/>
                        <a:t>低</a:t>
                      </a:r>
                    </a:p>
                  </a:txBody>
                  <a:tcPr anchor="ctr"/>
                </a:tc>
                <a:extLst>
                  <a:ext uri="{0D108BD9-81ED-4DB2-BD59-A6C34878D82A}">
                    <a16:rowId xmlns:a16="http://schemas.microsoft.com/office/drawing/2014/main" val="2681977680"/>
                  </a:ext>
                </a:extLst>
              </a:tr>
              <a:tr h="457043">
                <a:tc>
                  <a:txBody>
                    <a:bodyPr/>
                    <a:lstStyle/>
                    <a:p>
                      <a:r>
                        <a:rPr kumimoji="1" lang="ja-JP" altLang="en-US" dirty="0"/>
                        <a:t>特定年情報比較箇所</a:t>
                      </a:r>
                    </a:p>
                  </a:txBody>
                  <a:tcPr anchor="ctr"/>
                </a:tc>
                <a:tc>
                  <a:txBody>
                    <a:bodyPr/>
                    <a:lstStyle/>
                    <a:p>
                      <a:r>
                        <a:rPr kumimoji="1" lang="ja-JP" altLang="en-US" dirty="0"/>
                        <a:t>中</a:t>
                      </a:r>
                    </a:p>
                  </a:txBody>
                  <a:tcPr anchor="ctr"/>
                </a:tc>
                <a:tc>
                  <a:txBody>
                    <a:bodyPr/>
                    <a:lstStyle/>
                    <a:p>
                      <a:r>
                        <a:rPr kumimoji="1" lang="ja-JP" altLang="en-US" dirty="0"/>
                        <a:t>少</a:t>
                      </a:r>
                    </a:p>
                  </a:txBody>
                  <a:tcPr anchor="ctr"/>
                </a:tc>
                <a:tc>
                  <a:txBody>
                    <a:bodyPr/>
                    <a:lstStyle/>
                    <a:p>
                      <a:r>
                        <a:rPr kumimoji="1" lang="ja-JP" altLang="en-US" dirty="0"/>
                        <a:t>中</a:t>
                      </a:r>
                    </a:p>
                  </a:txBody>
                  <a:tcPr anchor="ctr"/>
                </a:tc>
                <a:tc>
                  <a:txBody>
                    <a:bodyPr/>
                    <a:lstStyle/>
                    <a:p>
                      <a:r>
                        <a:rPr kumimoji="1" lang="ja-JP" altLang="en-US" dirty="0"/>
                        <a:t>中</a:t>
                      </a:r>
                    </a:p>
                  </a:txBody>
                  <a:tcPr anchor="ctr"/>
                </a:tc>
                <a:extLst>
                  <a:ext uri="{0D108BD9-81ED-4DB2-BD59-A6C34878D82A}">
                    <a16:rowId xmlns:a16="http://schemas.microsoft.com/office/drawing/2014/main" val="4256718688"/>
                  </a:ext>
                </a:extLst>
              </a:tr>
              <a:tr h="457043">
                <a:tc>
                  <a:txBody>
                    <a:bodyPr/>
                    <a:lstStyle/>
                    <a:p>
                      <a:r>
                        <a:rPr kumimoji="1" lang="en-US" altLang="ja-JP" dirty="0" err="1"/>
                        <a:t>time_t</a:t>
                      </a:r>
                      <a:r>
                        <a:rPr kumimoji="1" lang="ja-JP" altLang="en-US" dirty="0"/>
                        <a:t>値比較箇所</a:t>
                      </a:r>
                    </a:p>
                  </a:txBody>
                  <a:tcPr anchor="ctr"/>
                </a:tc>
                <a:tc>
                  <a:txBody>
                    <a:bodyPr/>
                    <a:lstStyle/>
                    <a:p>
                      <a:r>
                        <a:rPr kumimoji="1" lang="ja-JP" altLang="en-US" dirty="0"/>
                        <a:t>高</a:t>
                      </a:r>
                    </a:p>
                  </a:txBody>
                  <a:tcPr anchor="ctr"/>
                </a:tc>
                <a:tc>
                  <a:txBody>
                    <a:bodyPr/>
                    <a:lstStyle/>
                    <a:p>
                      <a:r>
                        <a:rPr kumimoji="1" lang="ja-JP" altLang="en-US" dirty="0"/>
                        <a:t>少</a:t>
                      </a:r>
                    </a:p>
                  </a:txBody>
                  <a:tcPr anchor="ctr"/>
                </a:tc>
                <a:tc>
                  <a:txBody>
                    <a:bodyPr/>
                    <a:lstStyle/>
                    <a:p>
                      <a:r>
                        <a:rPr kumimoji="1" lang="ja-JP" altLang="en-US" dirty="0"/>
                        <a:t>中</a:t>
                      </a:r>
                    </a:p>
                  </a:txBody>
                  <a:tcPr anchor="ctr"/>
                </a:tc>
                <a:tc>
                  <a:txBody>
                    <a:bodyPr/>
                    <a:lstStyle/>
                    <a:p>
                      <a:r>
                        <a:rPr kumimoji="1" lang="ja-JP" altLang="en-US" dirty="0"/>
                        <a:t>中</a:t>
                      </a:r>
                    </a:p>
                  </a:txBody>
                  <a:tcPr anchor="ctr"/>
                </a:tc>
                <a:extLst>
                  <a:ext uri="{0D108BD9-81ED-4DB2-BD59-A6C34878D82A}">
                    <a16:rowId xmlns:a16="http://schemas.microsoft.com/office/drawing/2014/main" val="1386090764"/>
                  </a:ext>
                </a:extLst>
              </a:tr>
              <a:tr h="457043">
                <a:tc>
                  <a:txBody>
                    <a:bodyPr/>
                    <a:lstStyle/>
                    <a:p>
                      <a:r>
                        <a:rPr kumimoji="1" lang="ja-JP" altLang="en-US" dirty="0"/>
                        <a:t>その他比較箇所</a:t>
                      </a:r>
                    </a:p>
                  </a:txBody>
                  <a:tcPr anchor="ctr"/>
                </a:tc>
                <a:tc>
                  <a:txBody>
                    <a:bodyPr/>
                    <a:lstStyle/>
                    <a:p>
                      <a:r>
                        <a:rPr kumimoji="1" lang="ja-JP" altLang="en-US" dirty="0"/>
                        <a:t>高</a:t>
                      </a:r>
                    </a:p>
                  </a:txBody>
                  <a:tcPr anchor="ctr"/>
                </a:tc>
                <a:tc>
                  <a:txBody>
                    <a:bodyPr/>
                    <a:lstStyle/>
                    <a:p>
                      <a:r>
                        <a:rPr kumimoji="1" lang="ja-JP" altLang="en-US" dirty="0"/>
                        <a:t>多</a:t>
                      </a:r>
                    </a:p>
                  </a:txBody>
                  <a:tcPr anchor="ctr"/>
                </a:tc>
                <a:tc>
                  <a:txBody>
                    <a:bodyPr/>
                    <a:lstStyle/>
                    <a:p>
                      <a:r>
                        <a:rPr kumimoji="1" lang="ja-JP" altLang="en-US" dirty="0"/>
                        <a:t>高</a:t>
                      </a:r>
                    </a:p>
                  </a:txBody>
                  <a:tcPr anchor="ctr"/>
                </a:tc>
                <a:tc>
                  <a:txBody>
                    <a:bodyPr/>
                    <a:lstStyle/>
                    <a:p>
                      <a:r>
                        <a:rPr kumimoji="1" lang="ja-JP" altLang="en-US" dirty="0"/>
                        <a:t>高</a:t>
                      </a:r>
                    </a:p>
                  </a:txBody>
                  <a:tcPr anchor="ctr"/>
                </a:tc>
                <a:extLst>
                  <a:ext uri="{0D108BD9-81ED-4DB2-BD59-A6C34878D82A}">
                    <a16:rowId xmlns:a16="http://schemas.microsoft.com/office/drawing/2014/main" val="1342335909"/>
                  </a:ext>
                </a:extLst>
              </a:tr>
            </a:tbl>
          </a:graphicData>
        </a:graphic>
      </p:graphicFrame>
    </p:spTree>
    <p:extLst>
      <p:ext uri="{BB962C8B-B14F-4D97-AF65-F5344CB8AC3E}">
        <p14:creationId xmlns:p14="http://schemas.microsoft.com/office/powerpoint/2010/main" val="4267744516"/>
      </p:ext>
    </p:extLst>
  </p:cSld>
  <p:clrMapOvr>
    <a:masterClrMapping/>
  </p:clrMapOvr>
  <mc:AlternateContent xmlns:mc="http://schemas.openxmlformats.org/markup-compatibility/2006" xmlns:p14="http://schemas.microsoft.com/office/powerpoint/2010/main">
    <mc:Choice Requires="p14">
      <p:transition spd="slow" p14:dur="2000" advTm="24668"/>
    </mc:Choice>
    <mc:Fallback xmlns="">
      <p:transition spd="slow" advTm="24668"/>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F908A9-140F-4ADE-9123-D277C812F14F}"/>
              </a:ext>
            </a:extLst>
          </p:cNvPr>
          <p:cNvSpPr>
            <a:spLocks noGrp="1"/>
          </p:cNvSpPr>
          <p:nvPr>
            <p:ph type="title"/>
          </p:nvPr>
        </p:nvSpPr>
        <p:spPr/>
        <p:txBody>
          <a:bodyPr/>
          <a:lstStyle/>
          <a:p>
            <a:r>
              <a:rPr kumimoji="1" lang="en-US" altLang="ja-JP" dirty="0"/>
              <a:t>5-c. </a:t>
            </a:r>
            <a:r>
              <a:rPr kumimoji="1" lang="ja-JP" altLang="en-US" dirty="0"/>
              <a:t>修正箇所の分類（</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F0C2D871-D20C-4413-88E8-2FFBC5A07066}"/>
              </a:ext>
            </a:extLst>
          </p:cNvPr>
          <p:cNvSpPr>
            <a:spLocks noGrp="1"/>
          </p:cNvSpPr>
          <p:nvPr>
            <p:ph idx="1"/>
          </p:nvPr>
        </p:nvSpPr>
        <p:spPr/>
        <p:txBody>
          <a:bodyPr/>
          <a:lstStyle/>
          <a:p>
            <a:pPr marL="0" indent="0">
              <a:buNone/>
            </a:pPr>
            <a:endParaRPr kumimoji="1" lang="ja-JP" altLang="en-US" dirty="0"/>
          </a:p>
        </p:txBody>
      </p:sp>
      <p:sp>
        <p:nvSpPr>
          <p:cNvPr id="4" name="日付プレースホルダー 3">
            <a:extLst>
              <a:ext uri="{FF2B5EF4-FFF2-40B4-BE49-F238E27FC236}">
                <a16:creationId xmlns:a16="http://schemas.microsoft.com/office/drawing/2014/main" id="{41651F3A-AEB9-4A38-BABB-BF64FCEBAD5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C9E496C8-D42D-416D-87F3-CE594782C6E3}"/>
              </a:ext>
            </a:extLst>
          </p:cNvPr>
          <p:cNvSpPr>
            <a:spLocks noGrp="1"/>
          </p:cNvSpPr>
          <p:nvPr>
            <p:ph type="sldNum" sz="quarter" idx="12"/>
          </p:nvPr>
        </p:nvSpPr>
        <p:spPr/>
        <p:txBody>
          <a:bodyPr/>
          <a:lstStyle/>
          <a:p>
            <a:fld id="{B951A452-32C3-41FF-9DA0-B1D43AF5C1DE}" type="slidenum">
              <a:rPr kumimoji="1" lang="ja-JP" altLang="en-US" smtClean="0"/>
              <a:t>18</a:t>
            </a:fld>
            <a:endParaRPr kumimoji="1" lang="ja-JP" altLang="en-US"/>
          </a:p>
        </p:txBody>
      </p:sp>
      <p:graphicFrame>
        <p:nvGraphicFramePr>
          <p:cNvPr id="7" name="表 6">
            <a:extLst>
              <a:ext uri="{FF2B5EF4-FFF2-40B4-BE49-F238E27FC236}">
                <a16:creationId xmlns:a16="http://schemas.microsoft.com/office/drawing/2014/main" id="{153621AA-BAB6-406B-AAD6-5F87E5441FA6}"/>
              </a:ext>
            </a:extLst>
          </p:cNvPr>
          <p:cNvGraphicFramePr>
            <a:graphicFrameLocks noGrp="1"/>
          </p:cNvGraphicFramePr>
          <p:nvPr>
            <p:extLst>
              <p:ext uri="{D42A27DB-BD31-4B8C-83A1-F6EECF244321}">
                <p14:modId xmlns:p14="http://schemas.microsoft.com/office/powerpoint/2010/main" val="950682537"/>
              </p:ext>
            </p:extLst>
          </p:nvPr>
        </p:nvGraphicFramePr>
        <p:xfrm>
          <a:off x="886592" y="2642663"/>
          <a:ext cx="10404000" cy="3328839"/>
        </p:xfrm>
        <a:graphic>
          <a:graphicData uri="http://schemas.openxmlformats.org/drawingml/2006/table">
            <a:tbl>
              <a:tblPr firstRow="1" bandRow="1">
                <a:tableStyleId>{21E4AEA4-8DFA-4A89-87EB-49C32662AFE0}</a:tableStyleId>
              </a:tblPr>
              <a:tblGrid>
                <a:gridCol w="2988000">
                  <a:extLst>
                    <a:ext uri="{9D8B030D-6E8A-4147-A177-3AD203B41FA5}">
                      <a16:colId xmlns:a16="http://schemas.microsoft.com/office/drawing/2014/main" val="3591446933"/>
                    </a:ext>
                  </a:extLst>
                </a:gridCol>
                <a:gridCol w="2664000">
                  <a:extLst>
                    <a:ext uri="{9D8B030D-6E8A-4147-A177-3AD203B41FA5}">
                      <a16:colId xmlns:a16="http://schemas.microsoft.com/office/drawing/2014/main" val="2584797839"/>
                    </a:ext>
                  </a:extLst>
                </a:gridCol>
                <a:gridCol w="4752000">
                  <a:extLst>
                    <a:ext uri="{9D8B030D-6E8A-4147-A177-3AD203B41FA5}">
                      <a16:colId xmlns:a16="http://schemas.microsoft.com/office/drawing/2014/main" val="3581598428"/>
                    </a:ext>
                  </a:extLst>
                </a:gridCol>
              </a:tblGrid>
              <a:tr h="576000">
                <a:tc>
                  <a:txBody>
                    <a:bodyPr/>
                    <a:lstStyle/>
                    <a:p>
                      <a:r>
                        <a:rPr kumimoji="1" lang="ja-JP" altLang="en-US" sz="2400" dirty="0"/>
                        <a:t>分類</a:t>
                      </a:r>
                    </a:p>
                  </a:txBody>
                  <a:tcPr/>
                </a:tc>
                <a:tc>
                  <a:txBody>
                    <a:bodyPr/>
                    <a:lstStyle/>
                    <a:p>
                      <a:r>
                        <a:rPr kumimoji="1" lang="ja-JP" altLang="en-US" sz="2400" dirty="0"/>
                        <a:t>呼称</a:t>
                      </a:r>
                    </a:p>
                  </a:txBody>
                  <a:tcPr/>
                </a:tc>
                <a:tc>
                  <a:txBody>
                    <a:bodyPr/>
                    <a:lstStyle/>
                    <a:p>
                      <a:r>
                        <a:rPr kumimoji="1" lang="ja-JP" altLang="en-US" sz="2400" dirty="0"/>
                        <a:t>対応</a:t>
                      </a:r>
                    </a:p>
                  </a:txBody>
                  <a:tcPr/>
                </a:tc>
                <a:extLst>
                  <a:ext uri="{0D108BD9-81ED-4DB2-BD59-A6C34878D82A}">
                    <a16:rowId xmlns:a16="http://schemas.microsoft.com/office/drawing/2014/main" val="175150478"/>
                  </a:ext>
                </a:extLst>
              </a:tr>
              <a:tr h="885845">
                <a:tc>
                  <a:txBody>
                    <a:bodyPr/>
                    <a:lstStyle/>
                    <a:p>
                      <a:r>
                        <a:rPr kumimoji="1" lang="ja-JP" altLang="en-US" sz="2400" dirty="0"/>
                        <a:t>関数呼出箇所</a:t>
                      </a:r>
                    </a:p>
                  </a:txBody>
                  <a:tcPr anchor="ctr"/>
                </a:tc>
                <a:tc>
                  <a:txBody>
                    <a:bodyPr/>
                    <a:lstStyle/>
                    <a:p>
                      <a:r>
                        <a:rPr kumimoji="1" lang="ja-JP" altLang="en-US" sz="2400" dirty="0"/>
                        <a:t>関数呼出箇所</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dirty="0"/>
                        <a:t>ラッパー関数を作成</a:t>
                      </a:r>
                      <a:endParaRPr kumimoji="1" lang="en-US" altLang="ja-JP" sz="2400" dirty="0"/>
                    </a:p>
                    <a:p>
                      <a:r>
                        <a:rPr kumimoji="1" lang="ja-JP" altLang="en-US" sz="2400" dirty="0"/>
                        <a:t>ラッパー関数により置き換え</a:t>
                      </a:r>
                      <a:endParaRPr kumimoji="1" lang="en-US" altLang="ja-JP" sz="2400" dirty="0"/>
                    </a:p>
                  </a:txBody>
                  <a:tcPr anchor="ctr"/>
                </a:tc>
                <a:extLst>
                  <a:ext uri="{0D108BD9-81ED-4DB2-BD59-A6C34878D82A}">
                    <a16:rowId xmlns:a16="http://schemas.microsoft.com/office/drawing/2014/main" val="2671124156"/>
                  </a:ext>
                </a:extLst>
              </a:tr>
              <a:tr h="594360">
                <a:tc>
                  <a:txBody>
                    <a:bodyPr/>
                    <a:lstStyle/>
                    <a:p>
                      <a:r>
                        <a:rPr kumimoji="1" lang="ja-JP" altLang="en-US" sz="2400" dirty="0"/>
                        <a:t>特定年情報比較箇所</a:t>
                      </a:r>
                    </a:p>
                  </a:txBody>
                  <a:tcPr anchor="ctr"/>
                </a:tc>
                <a:tc rowSpan="2">
                  <a:txBody>
                    <a:bodyPr/>
                    <a:lstStyle/>
                    <a:p>
                      <a:r>
                        <a:rPr kumimoji="1" lang="ja-JP" altLang="en-US" sz="2400" dirty="0"/>
                        <a:t>修正容易比較箇所</a:t>
                      </a:r>
                    </a:p>
                  </a:txBody>
                  <a:tcPr anchor="ctr"/>
                </a:tc>
                <a:tc rowSpan="2">
                  <a:txBody>
                    <a:bodyPr/>
                    <a:lstStyle/>
                    <a:p>
                      <a:r>
                        <a:rPr kumimoji="1" lang="ja-JP" altLang="en-US" sz="2400" dirty="0"/>
                        <a:t>修正案を作成</a:t>
                      </a:r>
                      <a:endParaRPr kumimoji="1" lang="en-US" altLang="ja-JP" sz="2400" dirty="0"/>
                    </a:p>
                    <a:p>
                      <a:r>
                        <a:rPr kumimoji="1" lang="ja-JP" altLang="en-US" sz="2400" dirty="0"/>
                        <a:t>ユーザーの承認があれば修正実行</a:t>
                      </a:r>
                    </a:p>
                  </a:txBody>
                  <a:tcPr anchor="ctr"/>
                </a:tc>
                <a:extLst>
                  <a:ext uri="{0D108BD9-81ED-4DB2-BD59-A6C34878D82A}">
                    <a16:rowId xmlns:a16="http://schemas.microsoft.com/office/drawing/2014/main" val="480254693"/>
                  </a:ext>
                </a:extLst>
              </a:tr>
              <a:tr h="594360">
                <a:tc>
                  <a:txBody>
                    <a:bodyPr/>
                    <a:lstStyle/>
                    <a:p>
                      <a:r>
                        <a:rPr kumimoji="1" lang="en-US" altLang="ja-JP" sz="2400" dirty="0" err="1"/>
                        <a:t>time_t</a:t>
                      </a:r>
                      <a:r>
                        <a:rPr kumimoji="1" lang="ja-JP" altLang="en-US" sz="2400" dirty="0"/>
                        <a:t>値比較箇所</a:t>
                      </a:r>
                    </a:p>
                  </a:txBody>
                  <a:tcPr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89071615"/>
                  </a:ext>
                </a:extLst>
              </a:tr>
              <a:tr h="678274">
                <a:tc>
                  <a:txBody>
                    <a:bodyPr/>
                    <a:lstStyle/>
                    <a:p>
                      <a:r>
                        <a:rPr kumimoji="1" lang="ja-JP" altLang="en-US" sz="2400" dirty="0"/>
                        <a:t>その他比較箇所</a:t>
                      </a:r>
                    </a:p>
                  </a:txBody>
                  <a:tcPr anchor="ctr"/>
                </a:tc>
                <a:tc>
                  <a:txBody>
                    <a:bodyPr/>
                    <a:lstStyle/>
                    <a:p>
                      <a:r>
                        <a:rPr kumimoji="1" lang="ja-JP" altLang="en-US" sz="2400" dirty="0"/>
                        <a:t>修正困難比較箇所</a:t>
                      </a:r>
                    </a:p>
                  </a:txBody>
                  <a:tcPr anchor="ctr"/>
                </a:tc>
                <a:tc>
                  <a:txBody>
                    <a:bodyPr/>
                    <a:lstStyle/>
                    <a:p>
                      <a:r>
                        <a:rPr kumimoji="1" lang="ja-JP" altLang="en-US" sz="2400" dirty="0"/>
                        <a:t>該当箇所の出力のみ</a:t>
                      </a:r>
                    </a:p>
                  </a:txBody>
                  <a:tcPr anchor="ctr"/>
                </a:tc>
                <a:extLst>
                  <a:ext uri="{0D108BD9-81ED-4DB2-BD59-A6C34878D82A}">
                    <a16:rowId xmlns:a16="http://schemas.microsoft.com/office/drawing/2014/main" val="112217163"/>
                  </a:ext>
                </a:extLst>
              </a:tr>
            </a:tbl>
          </a:graphicData>
        </a:graphic>
      </p:graphicFrame>
    </p:spTree>
    <p:extLst>
      <p:ext uri="{BB962C8B-B14F-4D97-AF65-F5344CB8AC3E}">
        <p14:creationId xmlns:p14="http://schemas.microsoft.com/office/powerpoint/2010/main" val="205086366"/>
      </p:ext>
    </p:extLst>
  </p:cSld>
  <p:clrMapOvr>
    <a:masterClrMapping/>
  </p:clrMapOvr>
  <mc:AlternateContent xmlns:mc="http://schemas.openxmlformats.org/markup-compatibility/2006" xmlns:p14="http://schemas.microsoft.com/office/powerpoint/2010/main">
    <mc:Choice Requires="p14">
      <p:transition spd="slow" p14:dur="2000" advTm="36445"/>
    </mc:Choice>
    <mc:Fallback xmlns="">
      <p:transition spd="slow" advTm="36445"/>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四角形: 角を丸くする 97">
            <a:extLst>
              <a:ext uri="{FF2B5EF4-FFF2-40B4-BE49-F238E27FC236}">
                <a16:creationId xmlns:a16="http://schemas.microsoft.com/office/drawing/2014/main" id="{39578198-0ABC-43C1-8CF6-43EEE5FF4C86}"/>
              </a:ext>
            </a:extLst>
          </p:cNvPr>
          <p:cNvSpPr/>
          <p:nvPr/>
        </p:nvSpPr>
        <p:spPr>
          <a:xfrm>
            <a:off x="6942565" y="1240821"/>
            <a:ext cx="3548097" cy="1019499"/>
          </a:xfrm>
          <a:prstGeom prst="roundRect">
            <a:avLst/>
          </a:prstGeom>
          <a:ln>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3AB64DDA-5EBC-4CF4-9BF3-793A8ADDEAE2}"/>
              </a:ext>
            </a:extLst>
          </p:cNvPr>
          <p:cNvSpPr>
            <a:spLocks noGrp="1"/>
          </p:cNvSpPr>
          <p:nvPr>
            <p:ph type="title"/>
          </p:nvPr>
        </p:nvSpPr>
        <p:spPr>
          <a:xfrm>
            <a:off x="609600" y="274638"/>
            <a:ext cx="10957984" cy="1143000"/>
          </a:xfrm>
        </p:spPr>
        <p:txBody>
          <a:bodyPr/>
          <a:lstStyle/>
          <a:p>
            <a:r>
              <a:rPr kumimoji="1" lang="en-US" altLang="ja-JP" dirty="0"/>
              <a:t>5-d. </a:t>
            </a:r>
            <a:r>
              <a:rPr kumimoji="1" lang="ja-JP" altLang="en-US" dirty="0"/>
              <a:t>作成ツールの概要</a:t>
            </a:r>
          </a:p>
        </p:txBody>
      </p:sp>
      <p:pic>
        <p:nvPicPr>
          <p:cNvPr id="9" name="コンテンツ プレースホルダー 8" descr="ドキュメント">
            <a:extLst>
              <a:ext uri="{FF2B5EF4-FFF2-40B4-BE49-F238E27FC236}">
                <a16:creationId xmlns:a16="http://schemas.microsoft.com/office/drawing/2014/main" id="{9C84AD49-95DF-4B92-AD5C-1B602E94190A}"/>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896" y="4033755"/>
            <a:ext cx="504895" cy="504895"/>
          </a:xfrm>
        </p:spPr>
      </p:pic>
      <p:sp>
        <p:nvSpPr>
          <p:cNvPr id="4" name="日付プレースホルダー 3">
            <a:extLst>
              <a:ext uri="{FF2B5EF4-FFF2-40B4-BE49-F238E27FC236}">
                <a16:creationId xmlns:a16="http://schemas.microsoft.com/office/drawing/2014/main" id="{29FDE186-A5BB-419E-B399-853B6965D71F}"/>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996A9C14-F818-44A2-B7F8-5F975711EE7C}"/>
              </a:ext>
            </a:extLst>
          </p:cNvPr>
          <p:cNvSpPr>
            <a:spLocks noGrp="1"/>
          </p:cNvSpPr>
          <p:nvPr>
            <p:ph type="sldNum" sz="quarter" idx="12"/>
          </p:nvPr>
        </p:nvSpPr>
        <p:spPr/>
        <p:txBody>
          <a:bodyPr/>
          <a:lstStyle/>
          <a:p>
            <a:fld id="{B951A452-32C3-41FF-9DA0-B1D43AF5C1DE}" type="slidenum">
              <a:rPr kumimoji="1" lang="ja-JP" altLang="en-US" smtClean="0"/>
              <a:t>19</a:t>
            </a:fld>
            <a:endParaRPr kumimoji="1" lang="ja-JP" altLang="en-US"/>
          </a:p>
        </p:txBody>
      </p:sp>
      <p:sp>
        <p:nvSpPr>
          <p:cNvPr id="7" name="四角形: 角を丸くする 6">
            <a:extLst>
              <a:ext uri="{FF2B5EF4-FFF2-40B4-BE49-F238E27FC236}">
                <a16:creationId xmlns:a16="http://schemas.microsoft.com/office/drawing/2014/main" id="{0E6571C7-DFFB-4287-8303-D1B2455BD516}"/>
              </a:ext>
            </a:extLst>
          </p:cNvPr>
          <p:cNvSpPr/>
          <p:nvPr/>
        </p:nvSpPr>
        <p:spPr>
          <a:xfrm>
            <a:off x="1333890" y="2700284"/>
            <a:ext cx="8787210" cy="3752529"/>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11" name="グラフィックス 10" descr="フォルダー">
            <a:extLst>
              <a:ext uri="{FF2B5EF4-FFF2-40B4-BE49-F238E27FC236}">
                <a16:creationId xmlns:a16="http://schemas.microsoft.com/office/drawing/2014/main" id="{1A7E515D-4F7A-401E-990E-BB3DFEF0ED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3901" y="5245366"/>
            <a:ext cx="513629" cy="513629"/>
          </a:xfrm>
          <a:prstGeom prst="rect">
            <a:avLst/>
          </a:prstGeom>
        </p:spPr>
      </p:pic>
      <p:pic>
        <p:nvPicPr>
          <p:cNvPr id="13" name="グラフィックス 12" descr="チェックリスト">
            <a:extLst>
              <a:ext uri="{FF2B5EF4-FFF2-40B4-BE49-F238E27FC236}">
                <a16:creationId xmlns:a16="http://schemas.microsoft.com/office/drawing/2014/main" id="{72E30BCC-DEEB-4E81-AD42-40B91B402B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166441" y="5085272"/>
            <a:ext cx="504429" cy="504429"/>
          </a:xfrm>
          <a:prstGeom prst="rect">
            <a:avLst/>
          </a:prstGeom>
        </p:spPr>
      </p:pic>
      <p:pic>
        <p:nvPicPr>
          <p:cNvPr id="15" name="グラフィックス 14" descr="プログラマー">
            <a:extLst>
              <a:ext uri="{FF2B5EF4-FFF2-40B4-BE49-F238E27FC236}">
                <a16:creationId xmlns:a16="http://schemas.microsoft.com/office/drawing/2014/main" id="{13278B77-E998-4839-B399-755DE209F17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549759" y="1247670"/>
            <a:ext cx="914400" cy="914400"/>
          </a:xfrm>
          <a:prstGeom prst="rect">
            <a:avLst/>
          </a:prstGeom>
        </p:spPr>
      </p:pic>
      <p:sp>
        <p:nvSpPr>
          <p:cNvPr id="16" name="テキスト ボックス 15">
            <a:extLst>
              <a:ext uri="{FF2B5EF4-FFF2-40B4-BE49-F238E27FC236}">
                <a16:creationId xmlns:a16="http://schemas.microsoft.com/office/drawing/2014/main" id="{E015647D-CE55-4BA8-BA4E-EBACBE34C13E}"/>
              </a:ext>
            </a:extLst>
          </p:cNvPr>
          <p:cNvSpPr txBox="1"/>
          <p:nvPr/>
        </p:nvSpPr>
        <p:spPr>
          <a:xfrm>
            <a:off x="110368" y="4556860"/>
            <a:ext cx="1185949" cy="584775"/>
          </a:xfrm>
          <a:prstGeom prst="rect">
            <a:avLst/>
          </a:prstGeom>
          <a:noFill/>
        </p:spPr>
        <p:txBody>
          <a:bodyPr wrap="square" rtlCol="0">
            <a:spAutoFit/>
          </a:bodyPr>
          <a:lstStyle/>
          <a:p>
            <a:pPr algn="ctr"/>
            <a:r>
              <a:rPr kumimoji="1" lang="ja-JP" altLang="en-US" sz="1600" dirty="0"/>
              <a:t>対象ソースファイル</a:t>
            </a:r>
          </a:p>
        </p:txBody>
      </p:sp>
      <p:sp>
        <p:nvSpPr>
          <p:cNvPr id="18" name="テキスト ボックス 17">
            <a:extLst>
              <a:ext uri="{FF2B5EF4-FFF2-40B4-BE49-F238E27FC236}">
                <a16:creationId xmlns:a16="http://schemas.microsoft.com/office/drawing/2014/main" id="{84FE4E6F-FD41-49C8-9F05-4215C7896982}"/>
              </a:ext>
            </a:extLst>
          </p:cNvPr>
          <p:cNvSpPr txBox="1"/>
          <p:nvPr/>
        </p:nvSpPr>
        <p:spPr>
          <a:xfrm>
            <a:off x="81986" y="5723951"/>
            <a:ext cx="1257458" cy="584775"/>
          </a:xfrm>
          <a:prstGeom prst="rect">
            <a:avLst/>
          </a:prstGeom>
          <a:noFill/>
        </p:spPr>
        <p:txBody>
          <a:bodyPr wrap="square" rtlCol="0">
            <a:spAutoFit/>
          </a:bodyPr>
          <a:lstStyle/>
          <a:p>
            <a:pPr algn="ctr"/>
            <a:r>
              <a:rPr lang="ja-JP" altLang="en-US" sz="1600" dirty="0"/>
              <a:t>インクルード</a:t>
            </a:r>
            <a:r>
              <a:rPr kumimoji="1" lang="ja-JP" altLang="en-US" sz="1600" dirty="0"/>
              <a:t>ファイル</a:t>
            </a:r>
          </a:p>
        </p:txBody>
      </p:sp>
      <p:pic>
        <p:nvPicPr>
          <p:cNvPr id="19" name="コンテンツ プレースホルダー 8" descr="ドキュメント">
            <a:extLst>
              <a:ext uri="{FF2B5EF4-FFF2-40B4-BE49-F238E27FC236}">
                <a16:creationId xmlns:a16="http://schemas.microsoft.com/office/drawing/2014/main" id="{1C7D7008-6FB9-429F-90A4-D47276335F9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11163450" y="2700284"/>
            <a:ext cx="504896" cy="504896"/>
          </a:xfrm>
          <a:prstGeom prst="rect">
            <a:avLst/>
          </a:prstGeom>
          <a:noFill/>
          <a:ln w="9525">
            <a:noFill/>
            <a:miter lim="800000"/>
            <a:headEnd/>
            <a:tailEnd/>
          </a:ln>
          <a:effectLst/>
        </p:spPr>
      </p:pic>
      <p:sp>
        <p:nvSpPr>
          <p:cNvPr id="20" name="テキスト ボックス 19">
            <a:extLst>
              <a:ext uri="{FF2B5EF4-FFF2-40B4-BE49-F238E27FC236}">
                <a16:creationId xmlns:a16="http://schemas.microsoft.com/office/drawing/2014/main" id="{65DE3776-7FEE-47E8-8421-307CAD9452C7}"/>
              </a:ext>
            </a:extLst>
          </p:cNvPr>
          <p:cNvSpPr txBox="1"/>
          <p:nvPr/>
        </p:nvSpPr>
        <p:spPr>
          <a:xfrm>
            <a:off x="10825447" y="3204761"/>
            <a:ext cx="1185949" cy="584775"/>
          </a:xfrm>
          <a:prstGeom prst="rect">
            <a:avLst/>
          </a:prstGeom>
          <a:noFill/>
        </p:spPr>
        <p:txBody>
          <a:bodyPr wrap="square" rtlCol="0">
            <a:spAutoFit/>
          </a:bodyPr>
          <a:lstStyle/>
          <a:p>
            <a:pPr algn="ctr"/>
            <a:r>
              <a:rPr lang="ja-JP" altLang="en-US" sz="1600" dirty="0"/>
              <a:t>修正</a:t>
            </a:r>
            <a:r>
              <a:rPr kumimoji="1" lang="ja-JP" altLang="en-US" sz="1600" dirty="0"/>
              <a:t>ソースファイル</a:t>
            </a:r>
          </a:p>
        </p:txBody>
      </p:sp>
      <p:pic>
        <p:nvPicPr>
          <p:cNvPr id="21" name="コンテンツ プレースホルダー 8" descr="ドキュメント">
            <a:extLst>
              <a:ext uri="{FF2B5EF4-FFF2-40B4-BE49-F238E27FC236}">
                <a16:creationId xmlns:a16="http://schemas.microsoft.com/office/drawing/2014/main" id="{54B6EC28-DAA9-434A-9204-13863DA4BA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bwMode="auto">
          <a:xfrm>
            <a:off x="11150791" y="3911005"/>
            <a:ext cx="504896" cy="504896"/>
          </a:xfrm>
          <a:prstGeom prst="rect">
            <a:avLst/>
          </a:prstGeom>
          <a:noFill/>
          <a:ln w="9525">
            <a:noFill/>
            <a:miter lim="800000"/>
            <a:headEnd/>
            <a:tailEnd/>
          </a:ln>
          <a:effectLst/>
        </p:spPr>
      </p:pic>
      <p:sp>
        <p:nvSpPr>
          <p:cNvPr id="22" name="テキスト ボックス 21">
            <a:extLst>
              <a:ext uri="{FF2B5EF4-FFF2-40B4-BE49-F238E27FC236}">
                <a16:creationId xmlns:a16="http://schemas.microsoft.com/office/drawing/2014/main" id="{E4115C9B-7831-480B-801F-177671D4D180}"/>
              </a:ext>
            </a:extLst>
          </p:cNvPr>
          <p:cNvSpPr txBox="1"/>
          <p:nvPr/>
        </p:nvSpPr>
        <p:spPr>
          <a:xfrm>
            <a:off x="10635947" y="4379447"/>
            <a:ext cx="1534584" cy="584775"/>
          </a:xfrm>
          <a:prstGeom prst="rect">
            <a:avLst/>
          </a:prstGeom>
          <a:noFill/>
        </p:spPr>
        <p:txBody>
          <a:bodyPr wrap="square" rtlCol="0">
            <a:spAutoFit/>
          </a:bodyPr>
          <a:lstStyle/>
          <a:p>
            <a:pPr algn="ctr"/>
            <a:r>
              <a:rPr lang="ja-JP" altLang="en-US" sz="1600" dirty="0"/>
              <a:t>ラッパーソース</a:t>
            </a:r>
            <a:r>
              <a:rPr kumimoji="1" lang="ja-JP" altLang="en-US" sz="1600" dirty="0"/>
              <a:t>ファイル</a:t>
            </a:r>
          </a:p>
        </p:txBody>
      </p:sp>
      <p:sp>
        <p:nvSpPr>
          <p:cNvPr id="23" name="テキスト ボックス 22">
            <a:extLst>
              <a:ext uri="{FF2B5EF4-FFF2-40B4-BE49-F238E27FC236}">
                <a16:creationId xmlns:a16="http://schemas.microsoft.com/office/drawing/2014/main" id="{D398FF1F-B749-4F50-84BB-CC3E0D169E48}"/>
              </a:ext>
            </a:extLst>
          </p:cNvPr>
          <p:cNvSpPr txBox="1"/>
          <p:nvPr/>
        </p:nvSpPr>
        <p:spPr>
          <a:xfrm>
            <a:off x="10746994" y="5584651"/>
            <a:ext cx="1342856" cy="584775"/>
          </a:xfrm>
          <a:prstGeom prst="rect">
            <a:avLst/>
          </a:prstGeom>
          <a:noFill/>
        </p:spPr>
        <p:txBody>
          <a:bodyPr wrap="square" rtlCol="0">
            <a:spAutoFit/>
          </a:bodyPr>
          <a:lstStyle/>
          <a:p>
            <a:pPr algn="ctr"/>
            <a:r>
              <a:rPr kumimoji="1" lang="ja-JP" altLang="en-US" sz="1600" dirty="0"/>
              <a:t>修正提案</a:t>
            </a:r>
            <a:br>
              <a:rPr kumimoji="1" lang="en-US" altLang="ja-JP" sz="1600" dirty="0"/>
            </a:br>
            <a:r>
              <a:rPr kumimoji="1" lang="ja-JP" altLang="en-US" sz="1600" dirty="0"/>
              <a:t>できない箇所</a:t>
            </a:r>
          </a:p>
        </p:txBody>
      </p:sp>
      <p:sp>
        <p:nvSpPr>
          <p:cNvPr id="24" name="四角形: 角を丸くする 23">
            <a:extLst>
              <a:ext uri="{FF2B5EF4-FFF2-40B4-BE49-F238E27FC236}">
                <a16:creationId xmlns:a16="http://schemas.microsoft.com/office/drawing/2014/main" id="{583E536D-B78D-4448-8AB7-B5082894F24E}"/>
              </a:ext>
            </a:extLst>
          </p:cNvPr>
          <p:cNvSpPr/>
          <p:nvPr/>
        </p:nvSpPr>
        <p:spPr>
          <a:xfrm>
            <a:off x="1769233" y="4642049"/>
            <a:ext cx="1403990" cy="947652"/>
          </a:xfrm>
          <a:prstGeom prst="roundRect">
            <a:avLst/>
          </a:prstGeom>
        </p:spPr>
        <p:style>
          <a:lnRef idx="2">
            <a:schemeClr val="accent6"/>
          </a:lnRef>
          <a:fillRef idx="1">
            <a:schemeClr val="lt1"/>
          </a:fillRef>
          <a:effectRef idx="0">
            <a:schemeClr val="accent6"/>
          </a:effectRef>
          <a:fontRef idx="minor">
            <a:schemeClr val="dk1"/>
          </a:fontRef>
        </p:style>
        <p:txBody>
          <a:bodyPr lIns="36000" rIns="36000" rtlCol="0" anchor="ctr"/>
          <a:lstStyle/>
          <a:p>
            <a:pPr algn="ctr"/>
            <a:r>
              <a:rPr kumimoji="1" lang="ja-JP" altLang="en-US" sz="1600" dirty="0"/>
              <a:t>修正箇所特定</a:t>
            </a:r>
          </a:p>
        </p:txBody>
      </p:sp>
      <p:sp>
        <p:nvSpPr>
          <p:cNvPr id="26" name="フローチャート: 処理 25">
            <a:extLst>
              <a:ext uri="{FF2B5EF4-FFF2-40B4-BE49-F238E27FC236}">
                <a16:creationId xmlns:a16="http://schemas.microsoft.com/office/drawing/2014/main" id="{89DBD12D-090C-47FC-9F45-C16E2337AA80}"/>
              </a:ext>
            </a:extLst>
          </p:cNvPr>
          <p:cNvSpPr/>
          <p:nvPr/>
        </p:nvSpPr>
        <p:spPr>
          <a:xfrm>
            <a:off x="3193108" y="2912792"/>
            <a:ext cx="1022465" cy="584775"/>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修正箇所</a:t>
            </a:r>
            <a:br>
              <a:rPr kumimoji="1" lang="en-US" altLang="ja-JP" sz="1600" dirty="0"/>
            </a:br>
            <a:r>
              <a:rPr kumimoji="1" lang="ja-JP" altLang="en-US" sz="1600" dirty="0"/>
              <a:t>の分類</a:t>
            </a:r>
            <a:endParaRPr kumimoji="1" lang="en-US" altLang="ja-JP" sz="1600" dirty="0"/>
          </a:p>
        </p:txBody>
      </p:sp>
      <p:sp>
        <p:nvSpPr>
          <p:cNvPr id="27" name="フローチャート: 処理 26">
            <a:extLst>
              <a:ext uri="{FF2B5EF4-FFF2-40B4-BE49-F238E27FC236}">
                <a16:creationId xmlns:a16="http://schemas.microsoft.com/office/drawing/2014/main" id="{808DDD60-B4BE-4A1D-B6CC-AE59924E9B7E}"/>
              </a:ext>
            </a:extLst>
          </p:cNvPr>
          <p:cNvSpPr/>
          <p:nvPr/>
        </p:nvSpPr>
        <p:spPr>
          <a:xfrm>
            <a:off x="6254499" y="4671834"/>
            <a:ext cx="1376132" cy="584775"/>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ラッパー</a:t>
            </a:r>
            <a:br>
              <a:rPr kumimoji="1" lang="en-US" altLang="ja-JP" sz="1600" dirty="0"/>
            </a:br>
            <a:r>
              <a:rPr kumimoji="1" lang="ja-JP" altLang="en-US" sz="1600" dirty="0"/>
              <a:t>ファイル作成</a:t>
            </a:r>
            <a:endParaRPr kumimoji="1" lang="en-US" altLang="ja-JP" sz="1600" dirty="0"/>
          </a:p>
        </p:txBody>
      </p:sp>
      <p:pic>
        <p:nvPicPr>
          <p:cNvPr id="28" name="グラフィックス 27" descr="チェックリスト">
            <a:extLst>
              <a:ext uri="{FF2B5EF4-FFF2-40B4-BE49-F238E27FC236}">
                <a16:creationId xmlns:a16="http://schemas.microsoft.com/office/drawing/2014/main" id="{012B5D13-5E53-47C4-BE85-3D6312EC4A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199461" y="2951099"/>
            <a:ext cx="500103" cy="500103"/>
          </a:xfrm>
          <a:prstGeom prst="rect">
            <a:avLst/>
          </a:prstGeom>
        </p:spPr>
      </p:pic>
      <p:sp>
        <p:nvSpPr>
          <p:cNvPr id="29" name="テキスト ボックス 28">
            <a:extLst>
              <a:ext uri="{FF2B5EF4-FFF2-40B4-BE49-F238E27FC236}">
                <a16:creationId xmlns:a16="http://schemas.microsoft.com/office/drawing/2014/main" id="{A50CF668-5EB8-478C-B2C0-A368AC12929D}"/>
              </a:ext>
            </a:extLst>
          </p:cNvPr>
          <p:cNvSpPr txBox="1"/>
          <p:nvPr/>
        </p:nvSpPr>
        <p:spPr>
          <a:xfrm>
            <a:off x="1947868" y="3446698"/>
            <a:ext cx="1037013" cy="584775"/>
          </a:xfrm>
          <a:prstGeom prst="rect">
            <a:avLst/>
          </a:prstGeom>
          <a:noFill/>
        </p:spPr>
        <p:txBody>
          <a:bodyPr wrap="square" rtlCol="0">
            <a:spAutoFit/>
          </a:bodyPr>
          <a:lstStyle/>
          <a:p>
            <a:pPr algn="ctr"/>
            <a:r>
              <a:rPr kumimoji="1" lang="ja-JP" altLang="en-US" sz="1600" dirty="0"/>
              <a:t>修正必要</a:t>
            </a:r>
            <a:br>
              <a:rPr kumimoji="1" lang="en-US" altLang="ja-JP" sz="1600" dirty="0"/>
            </a:br>
            <a:r>
              <a:rPr kumimoji="1" lang="ja-JP" altLang="en-US" sz="1600" dirty="0"/>
              <a:t>リスト</a:t>
            </a:r>
          </a:p>
        </p:txBody>
      </p:sp>
      <p:sp>
        <p:nvSpPr>
          <p:cNvPr id="31" name="フローチャート: 処理 30">
            <a:extLst>
              <a:ext uri="{FF2B5EF4-FFF2-40B4-BE49-F238E27FC236}">
                <a16:creationId xmlns:a16="http://schemas.microsoft.com/office/drawing/2014/main" id="{ECF4EA42-7A4B-41E4-9836-3237E20E2DEA}"/>
              </a:ext>
            </a:extLst>
          </p:cNvPr>
          <p:cNvSpPr/>
          <p:nvPr/>
        </p:nvSpPr>
        <p:spPr>
          <a:xfrm>
            <a:off x="6071818" y="2949098"/>
            <a:ext cx="894930" cy="584775"/>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a:t>修正案</a:t>
            </a:r>
            <a:br>
              <a:rPr lang="en-US" altLang="ja-JP" sz="1600" dirty="0"/>
            </a:br>
            <a:r>
              <a:rPr kumimoji="1" lang="ja-JP" altLang="en-US" sz="1600" dirty="0"/>
              <a:t>作成</a:t>
            </a:r>
            <a:endParaRPr kumimoji="1" lang="en-US" altLang="ja-JP" sz="1600" dirty="0"/>
          </a:p>
        </p:txBody>
      </p:sp>
      <p:pic>
        <p:nvPicPr>
          <p:cNvPr id="32" name="グラフィックス 31" descr="チェックリスト">
            <a:extLst>
              <a:ext uri="{FF2B5EF4-FFF2-40B4-BE49-F238E27FC236}">
                <a16:creationId xmlns:a16="http://schemas.microsoft.com/office/drawing/2014/main" id="{AEAADB01-86AE-49F5-9008-1CA52FF25FE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269230" y="1504081"/>
            <a:ext cx="500103" cy="500103"/>
          </a:xfrm>
          <a:prstGeom prst="rect">
            <a:avLst/>
          </a:prstGeom>
        </p:spPr>
      </p:pic>
      <p:sp>
        <p:nvSpPr>
          <p:cNvPr id="33" name="テキスト ボックス 32">
            <a:extLst>
              <a:ext uri="{FF2B5EF4-FFF2-40B4-BE49-F238E27FC236}">
                <a16:creationId xmlns:a16="http://schemas.microsoft.com/office/drawing/2014/main" id="{7E1ACC8F-B2AC-4DAC-8540-0BFE86A13E73}"/>
              </a:ext>
            </a:extLst>
          </p:cNvPr>
          <p:cNvSpPr txBox="1"/>
          <p:nvPr/>
        </p:nvSpPr>
        <p:spPr>
          <a:xfrm>
            <a:off x="6096000" y="1951347"/>
            <a:ext cx="846565" cy="584775"/>
          </a:xfrm>
          <a:prstGeom prst="rect">
            <a:avLst/>
          </a:prstGeom>
          <a:noFill/>
        </p:spPr>
        <p:txBody>
          <a:bodyPr wrap="square" rtlCol="0">
            <a:spAutoFit/>
          </a:bodyPr>
          <a:lstStyle/>
          <a:p>
            <a:pPr algn="ctr"/>
            <a:r>
              <a:rPr kumimoji="1" lang="ja-JP" altLang="en-US" sz="1600" dirty="0"/>
              <a:t>修正案</a:t>
            </a:r>
            <a:br>
              <a:rPr kumimoji="1" lang="en-US" altLang="ja-JP" sz="1600" dirty="0"/>
            </a:br>
            <a:r>
              <a:rPr kumimoji="1" lang="ja-JP" altLang="en-US" sz="1600" dirty="0"/>
              <a:t>リスト</a:t>
            </a:r>
          </a:p>
        </p:txBody>
      </p:sp>
      <p:sp>
        <p:nvSpPr>
          <p:cNvPr id="34" name="フローチャート: 処理 33">
            <a:extLst>
              <a:ext uri="{FF2B5EF4-FFF2-40B4-BE49-F238E27FC236}">
                <a16:creationId xmlns:a16="http://schemas.microsoft.com/office/drawing/2014/main" id="{5CCA3454-F465-4175-9AED-55636C4335B3}"/>
              </a:ext>
            </a:extLst>
          </p:cNvPr>
          <p:cNvSpPr/>
          <p:nvPr/>
        </p:nvSpPr>
        <p:spPr>
          <a:xfrm>
            <a:off x="8112029" y="2990634"/>
            <a:ext cx="894930" cy="584775"/>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a:t>修正案</a:t>
            </a:r>
            <a:br>
              <a:rPr lang="en-US" altLang="ja-JP" sz="1600" dirty="0"/>
            </a:br>
            <a:r>
              <a:rPr lang="ja-JP" altLang="en-US" sz="1600" dirty="0"/>
              <a:t>実行</a:t>
            </a:r>
            <a:endParaRPr kumimoji="1" lang="en-US" altLang="ja-JP" sz="1600" dirty="0"/>
          </a:p>
        </p:txBody>
      </p:sp>
      <p:pic>
        <p:nvPicPr>
          <p:cNvPr id="35" name="グラフィックス 34" descr="チェックリスト">
            <a:extLst>
              <a:ext uri="{FF2B5EF4-FFF2-40B4-BE49-F238E27FC236}">
                <a16:creationId xmlns:a16="http://schemas.microsoft.com/office/drawing/2014/main" id="{A8F6A092-55D5-453D-9C15-90B225DE35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79415" y="4084054"/>
            <a:ext cx="500103" cy="500103"/>
          </a:xfrm>
          <a:prstGeom prst="rect">
            <a:avLst/>
          </a:prstGeom>
        </p:spPr>
      </p:pic>
      <p:sp>
        <p:nvSpPr>
          <p:cNvPr id="36" name="テキスト ボックス 35">
            <a:extLst>
              <a:ext uri="{FF2B5EF4-FFF2-40B4-BE49-F238E27FC236}">
                <a16:creationId xmlns:a16="http://schemas.microsoft.com/office/drawing/2014/main" id="{A7B30DD7-B373-404C-B500-AE7B84260364}"/>
              </a:ext>
            </a:extLst>
          </p:cNvPr>
          <p:cNvSpPr txBox="1"/>
          <p:nvPr/>
        </p:nvSpPr>
        <p:spPr>
          <a:xfrm>
            <a:off x="4710959" y="4547302"/>
            <a:ext cx="1037013" cy="584775"/>
          </a:xfrm>
          <a:prstGeom prst="rect">
            <a:avLst/>
          </a:prstGeom>
          <a:noFill/>
        </p:spPr>
        <p:txBody>
          <a:bodyPr wrap="square" rtlCol="0">
            <a:spAutoFit/>
          </a:bodyPr>
          <a:lstStyle/>
          <a:p>
            <a:pPr algn="ctr"/>
            <a:r>
              <a:rPr lang="ja-JP" altLang="en-US" sz="1600" dirty="0"/>
              <a:t>関数呼出</a:t>
            </a:r>
            <a:br>
              <a:rPr kumimoji="1" lang="en-US" altLang="ja-JP" sz="1600" dirty="0"/>
            </a:br>
            <a:r>
              <a:rPr lang="ja-JP" altLang="en-US" sz="1600" dirty="0"/>
              <a:t>箇所</a:t>
            </a:r>
            <a:endParaRPr kumimoji="1" lang="ja-JP" altLang="en-US" sz="1600" dirty="0"/>
          </a:p>
        </p:txBody>
      </p:sp>
      <p:pic>
        <p:nvPicPr>
          <p:cNvPr id="37" name="グラフィックス 36" descr="チェックリスト">
            <a:extLst>
              <a:ext uri="{FF2B5EF4-FFF2-40B4-BE49-F238E27FC236}">
                <a16:creationId xmlns:a16="http://schemas.microsoft.com/office/drawing/2014/main" id="{D68233A4-1DCE-4CA1-B95A-E6EF98EB44B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42306" y="2858511"/>
            <a:ext cx="500103" cy="500103"/>
          </a:xfrm>
          <a:prstGeom prst="rect">
            <a:avLst/>
          </a:prstGeom>
        </p:spPr>
      </p:pic>
      <p:sp>
        <p:nvSpPr>
          <p:cNvPr id="38" name="テキスト ボックス 37">
            <a:extLst>
              <a:ext uri="{FF2B5EF4-FFF2-40B4-BE49-F238E27FC236}">
                <a16:creationId xmlns:a16="http://schemas.microsoft.com/office/drawing/2014/main" id="{CE89C977-733B-47C2-A641-8932D343ADDD}"/>
              </a:ext>
            </a:extLst>
          </p:cNvPr>
          <p:cNvSpPr txBox="1"/>
          <p:nvPr/>
        </p:nvSpPr>
        <p:spPr>
          <a:xfrm>
            <a:off x="4673850" y="3321759"/>
            <a:ext cx="1037013" cy="584775"/>
          </a:xfrm>
          <a:prstGeom prst="rect">
            <a:avLst/>
          </a:prstGeom>
          <a:noFill/>
        </p:spPr>
        <p:txBody>
          <a:bodyPr wrap="square" rtlCol="0">
            <a:spAutoFit/>
          </a:bodyPr>
          <a:lstStyle/>
          <a:p>
            <a:pPr algn="ctr"/>
            <a:r>
              <a:rPr lang="ja-JP" altLang="en-US" sz="1600" dirty="0"/>
              <a:t>修正容易</a:t>
            </a:r>
            <a:r>
              <a:rPr kumimoji="1" lang="ja-JP" altLang="en-US" sz="1600" dirty="0"/>
              <a:t>比較箇所</a:t>
            </a:r>
          </a:p>
        </p:txBody>
      </p:sp>
      <p:pic>
        <p:nvPicPr>
          <p:cNvPr id="39" name="グラフィックス 38" descr="チェックリスト">
            <a:extLst>
              <a:ext uri="{FF2B5EF4-FFF2-40B4-BE49-F238E27FC236}">
                <a16:creationId xmlns:a16="http://schemas.microsoft.com/office/drawing/2014/main" id="{C6E52045-E214-42BC-ABA3-89C8D8ED7A3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83661" y="5329920"/>
            <a:ext cx="500103" cy="500103"/>
          </a:xfrm>
          <a:prstGeom prst="rect">
            <a:avLst/>
          </a:prstGeom>
        </p:spPr>
      </p:pic>
      <p:sp>
        <p:nvSpPr>
          <p:cNvPr id="40" name="テキスト ボックス 39">
            <a:extLst>
              <a:ext uri="{FF2B5EF4-FFF2-40B4-BE49-F238E27FC236}">
                <a16:creationId xmlns:a16="http://schemas.microsoft.com/office/drawing/2014/main" id="{7443A8CC-EE76-472A-80C0-9752FDA69CF6}"/>
              </a:ext>
            </a:extLst>
          </p:cNvPr>
          <p:cNvSpPr txBox="1"/>
          <p:nvPr/>
        </p:nvSpPr>
        <p:spPr>
          <a:xfrm>
            <a:off x="4710959" y="5764881"/>
            <a:ext cx="1037013" cy="584775"/>
          </a:xfrm>
          <a:prstGeom prst="rect">
            <a:avLst/>
          </a:prstGeom>
          <a:noFill/>
        </p:spPr>
        <p:txBody>
          <a:bodyPr wrap="square" rtlCol="0">
            <a:spAutoFit/>
          </a:bodyPr>
          <a:lstStyle/>
          <a:p>
            <a:pPr algn="ctr"/>
            <a:r>
              <a:rPr kumimoji="1" lang="ja-JP" altLang="en-US" sz="1600" dirty="0"/>
              <a:t>修正困難比較箇所</a:t>
            </a:r>
          </a:p>
        </p:txBody>
      </p:sp>
      <p:sp>
        <p:nvSpPr>
          <p:cNvPr id="41" name="フローチャート: 処理 40">
            <a:extLst>
              <a:ext uri="{FF2B5EF4-FFF2-40B4-BE49-F238E27FC236}">
                <a16:creationId xmlns:a16="http://schemas.microsoft.com/office/drawing/2014/main" id="{94F30049-6FEE-498E-9369-FAFBE31F061D}"/>
              </a:ext>
            </a:extLst>
          </p:cNvPr>
          <p:cNvSpPr/>
          <p:nvPr/>
        </p:nvSpPr>
        <p:spPr>
          <a:xfrm>
            <a:off x="8077660" y="3865893"/>
            <a:ext cx="1037014" cy="500103"/>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関数置換</a:t>
            </a:r>
            <a:endParaRPr kumimoji="1" lang="en-US" altLang="ja-JP" sz="1600" dirty="0"/>
          </a:p>
        </p:txBody>
      </p:sp>
      <p:sp>
        <p:nvSpPr>
          <p:cNvPr id="42" name="フローチャート: 手操作入力 41">
            <a:extLst>
              <a:ext uri="{FF2B5EF4-FFF2-40B4-BE49-F238E27FC236}">
                <a16:creationId xmlns:a16="http://schemas.microsoft.com/office/drawing/2014/main" id="{6A4E82D8-B33A-44E7-A588-633B0AD89CA8}"/>
              </a:ext>
            </a:extLst>
          </p:cNvPr>
          <p:cNvSpPr/>
          <p:nvPr/>
        </p:nvSpPr>
        <p:spPr>
          <a:xfrm>
            <a:off x="7247968" y="1431698"/>
            <a:ext cx="1119154" cy="659671"/>
          </a:xfrm>
          <a:prstGeom prst="flowChartManualInpu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t>修正可否選択</a:t>
            </a:r>
          </a:p>
        </p:txBody>
      </p:sp>
      <p:sp>
        <p:nvSpPr>
          <p:cNvPr id="43" name="フローチャート: 処理 42">
            <a:extLst>
              <a:ext uri="{FF2B5EF4-FFF2-40B4-BE49-F238E27FC236}">
                <a16:creationId xmlns:a16="http://schemas.microsoft.com/office/drawing/2014/main" id="{EA664CC9-97D3-445A-A11F-887A6D61C2DC}"/>
              </a:ext>
            </a:extLst>
          </p:cNvPr>
          <p:cNvSpPr/>
          <p:nvPr/>
        </p:nvSpPr>
        <p:spPr>
          <a:xfrm>
            <a:off x="7372379" y="5814769"/>
            <a:ext cx="691991" cy="403138"/>
          </a:xfrm>
          <a:prstGeom prst="flowChartProcess">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600" dirty="0"/>
              <a:t>出力</a:t>
            </a:r>
            <a:endParaRPr kumimoji="1" lang="en-US" altLang="ja-JP" sz="1600" dirty="0"/>
          </a:p>
        </p:txBody>
      </p:sp>
      <p:cxnSp>
        <p:nvCxnSpPr>
          <p:cNvPr id="45" name="コネクタ: カギ線 44">
            <a:extLst>
              <a:ext uri="{FF2B5EF4-FFF2-40B4-BE49-F238E27FC236}">
                <a16:creationId xmlns:a16="http://schemas.microsoft.com/office/drawing/2014/main" id="{ED180770-ACAF-469F-99B4-AF5687A5FFF3}"/>
              </a:ext>
            </a:extLst>
          </p:cNvPr>
          <p:cNvCxnSpPr>
            <a:stCxn id="9" idx="3"/>
            <a:endCxn id="24" idx="1"/>
          </p:cNvCxnSpPr>
          <p:nvPr/>
        </p:nvCxnSpPr>
        <p:spPr>
          <a:xfrm>
            <a:off x="955791" y="4286203"/>
            <a:ext cx="813442" cy="829672"/>
          </a:xfrm>
          <a:prstGeom prst="bentConnector3">
            <a:avLst>
              <a:gd name="adj1" fmla="val 63285"/>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7" name="コネクタ: カギ線 46">
            <a:extLst>
              <a:ext uri="{FF2B5EF4-FFF2-40B4-BE49-F238E27FC236}">
                <a16:creationId xmlns:a16="http://schemas.microsoft.com/office/drawing/2014/main" id="{32701BF4-C0C5-4F39-A221-4F269EF3E7FA}"/>
              </a:ext>
            </a:extLst>
          </p:cNvPr>
          <p:cNvCxnSpPr>
            <a:stCxn id="11" idx="3"/>
            <a:endCxn id="24" idx="1"/>
          </p:cNvCxnSpPr>
          <p:nvPr/>
        </p:nvCxnSpPr>
        <p:spPr>
          <a:xfrm flipV="1">
            <a:off x="967530" y="5115875"/>
            <a:ext cx="801703" cy="386306"/>
          </a:xfrm>
          <a:prstGeom prst="bentConnector3">
            <a:avLst>
              <a:gd name="adj1" fmla="val 63479"/>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a:extLst>
              <a:ext uri="{FF2B5EF4-FFF2-40B4-BE49-F238E27FC236}">
                <a16:creationId xmlns:a16="http://schemas.microsoft.com/office/drawing/2014/main" id="{84B1197C-93E9-4074-9009-BFBF7630889C}"/>
              </a:ext>
            </a:extLst>
          </p:cNvPr>
          <p:cNvCxnSpPr>
            <a:stCxn id="24" idx="0"/>
            <a:endCxn id="29" idx="2"/>
          </p:cNvCxnSpPr>
          <p:nvPr/>
        </p:nvCxnSpPr>
        <p:spPr>
          <a:xfrm flipH="1" flipV="1">
            <a:off x="2466375" y="4031473"/>
            <a:ext cx="4853" cy="610576"/>
          </a:xfrm>
          <a:prstGeom prst="straightConnector1">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5EAA5B0C-5C5D-4E9F-ADEB-40876FE0BE1E}"/>
              </a:ext>
            </a:extLst>
          </p:cNvPr>
          <p:cNvCxnSpPr>
            <a:stCxn id="28" idx="3"/>
            <a:endCxn id="26" idx="1"/>
          </p:cNvCxnSpPr>
          <p:nvPr/>
        </p:nvCxnSpPr>
        <p:spPr>
          <a:xfrm>
            <a:off x="2699564" y="3201151"/>
            <a:ext cx="493544" cy="4029"/>
          </a:xfrm>
          <a:prstGeom prst="straightConnector1">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9A7322D8-524F-428A-8A87-EAACC2C5F7B6}"/>
              </a:ext>
            </a:extLst>
          </p:cNvPr>
          <p:cNvCxnSpPr>
            <a:stCxn id="26" idx="3"/>
            <a:endCxn id="37" idx="1"/>
          </p:cNvCxnSpPr>
          <p:nvPr/>
        </p:nvCxnSpPr>
        <p:spPr>
          <a:xfrm flipV="1">
            <a:off x="4215573" y="3108563"/>
            <a:ext cx="726733" cy="96617"/>
          </a:xfrm>
          <a:prstGeom prst="bentConnector3">
            <a:avLst>
              <a:gd name="adj1" fmla="val 52288"/>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64" name="コネクタ: カギ線 63">
            <a:extLst>
              <a:ext uri="{FF2B5EF4-FFF2-40B4-BE49-F238E27FC236}">
                <a16:creationId xmlns:a16="http://schemas.microsoft.com/office/drawing/2014/main" id="{50B6A670-EAA9-4BA1-B63B-ECBAD34CD9BB}"/>
              </a:ext>
            </a:extLst>
          </p:cNvPr>
          <p:cNvCxnSpPr>
            <a:stCxn id="26" idx="3"/>
            <a:endCxn id="35" idx="1"/>
          </p:cNvCxnSpPr>
          <p:nvPr/>
        </p:nvCxnSpPr>
        <p:spPr>
          <a:xfrm>
            <a:off x="4215573" y="3205180"/>
            <a:ext cx="763842" cy="1128926"/>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66" name="コネクタ: カギ線 65">
            <a:extLst>
              <a:ext uri="{FF2B5EF4-FFF2-40B4-BE49-F238E27FC236}">
                <a16:creationId xmlns:a16="http://schemas.microsoft.com/office/drawing/2014/main" id="{5ADE32A0-23E9-409D-8604-BFCF1CDAC460}"/>
              </a:ext>
            </a:extLst>
          </p:cNvPr>
          <p:cNvCxnSpPr>
            <a:stCxn id="26" idx="3"/>
            <a:endCxn id="39" idx="1"/>
          </p:cNvCxnSpPr>
          <p:nvPr/>
        </p:nvCxnSpPr>
        <p:spPr>
          <a:xfrm>
            <a:off x="4215573" y="3205180"/>
            <a:ext cx="768088" cy="2374792"/>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69" name="コネクタ: カギ線 68">
            <a:extLst>
              <a:ext uri="{FF2B5EF4-FFF2-40B4-BE49-F238E27FC236}">
                <a16:creationId xmlns:a16="http://schemas.microsoft.com/office/drawing/2014/main" id="{8F00513F-3D09-4649-B183-4A55A5319AA4}"/>
              </a:ext>
            </a:extLst>
          </p:cNvPr>
          <p:cNvCxnSpPr>
            <a:stCxn id="37" idx="3"/>
            <a:endCxn id="31" idx="1"/>
          </p:cNvCxnSpPr>
          <p:nvPr/>
        </p:nvCxnSpPr>
        <p:spPr>
          <a:xfrm>
            <a:off x="5442409" y="3108563"/>
            <a:ext cx="629409" cy="132923"/>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71" name="直線矢印コネクタ 70">
            <a:extLst>
              <a:ext uri="{FF2B5EF4-FFF2-40B4-BE49-F238E27FC236}">
                <a16:creationId xmlns:a16="http://schemas.microsoft.com/office/drawing/2014/main" id="{D4A01C5D-B615-4FFF-A718-ADFA7287E183}"/>
              </a:ext>
            </a:extLst>
          </p:cNvPr>
          <p:cNvCxnSpPr>
            <a:stCxn id="31" idx="0"/>
            <a:endCxn id="33" idx="2"/>
          </p:cNvCxnSpPr>
          <p:nvPr/>
        </p:nvCxnSpPr>
        <p:spPr>
          <a:xfrm flipV="1">
            <a:off x="6519283" y="2536122"/>
            <a:ext cx="0" cy="412976"/>
          </a:xfrm>
          <a:prstGeom prst="straightConnector1">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73A0889C-AFCB-4253-8EF5-98973B5371FE}"/>
              </a:ext>
            </a:extLst>
          </p:cNvPr>
          <p:cNvSpPr txBox="1"/>
          <p:nvPr/>
        </p:nvSpPr>
        <p:spPr>
          <a:xfrm>
            <a:off x="9263321" y="1458182"/>
            <a:ext cx="1047403" cy="584775"/>
          </a:xfrm>
          <a:prstGeom prst="rect">
            <a:avLst/>
          </a:prstGeom>
          <a:noFill/>
        </p:spPr>
        <p:txBody>
          <a:bodyPr wrap="square" rtlCol="0">
            <a:spAutoFit/>
          </a:bodyPr>
          <a:lstStyle/>
          <a:p>
            <a:pPr algn="ctr"/>
            <a:r>
              <a:rPr kumimoji="1" lang="ja-JP" altLang="en-US" sz="1600" dirty="0"/>
              <a:t>ユーザー操作</a:t>
            </a:r>
          </a:p>
        </p:txBody>
      </p:sp>
      <p:cxnSp>
        <p:nvCxnSpPr>
          <p:cNvPr id="77" name="直線矢印コネクタ 76">
            <a:extLst>
              <a:ext uri="{FF2B5EF4-FFF2-40B4-BE49-F238E27FC236}">
                <a16:creationId xmlns:a16="http://schemas.microsoft.com/office/drawing/2014/main" id="{9130F8B1-66E1-4153-BD42-D3A7B3FE94DB}"/>
              </a:ext>
            </a:extLst>
          </p:cNvPr>
          <p:cNvCxnSpPr>
            <a:stCxn id="32" idx="3"/>
            <a:endCxn id="42" idx="1"/>
          </p:cNvCxnSpPr>
          <p:nvPr/>
        </p:nvCxnSpPr>
        <p:spPr>
          <a:xfrm>
            <a:off x="6769333" y="1754133"/>
            <a:ext cx="478635" cy="7401"/>
          </a:xfrm>
          <a:prstGeom prst="straightConnector1">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79" name="コネクタ: カギ線 78">
            <a:extLst>
              <a:ext uri="{FF2B5EF4-FFF2-40B4-BE49-F238E27FC236}">
                <a16:creationId xmlns:a16="http://schemas.microsoft.com/office/drawing/2014/main" id="{4E62B7E9-76ED-42EB-82FF-B9B458192726}"/>
              </a:ext>
            </a:extLst>
          </p:cNvPr>
          <p:cNvCxnSpPr>
            <a:stCxn id="42" idx="2"/>
            <a:endCxn id="34" idx="0"/>
          </p:cNvCxnSpPr>
          <p:nvPr/>
        </p:nvCxnSpPr>
        <p:spPr>
          <a:xfrm rot="16200000" flipH="1">
            <a:off x="7733887" y="2165026"/>
            <a:ext cx="899265" cy="751949"/>
          </a:xfrm>
          <a:prstGeom prst="bentConnector3">
            <a:avLst>
              <a:gd name="adj1" fmla="val 38907"/>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81" name="コネクタ: カギ線 80">
            <a:extLst>
              <a:ext uri="{FF2B5EF4-FFF2-40B4-BE49-F238E27FC236}">
                <a16:creationId xmlns:a16="http://schemas.microsoft.com/office/drawing/2014/main" id="{AD80223F-4A06-4EDC-856B-F7C1D45806EF}"/>
              </a:ext>
            </a:extLst>
          </p:cNvPr>
          <p:cNvCxnSpPr>
            <a:stCxn id="34" idx="3"/>
            <a:endCxn id="19" idx="1"/>
          </p:cNvCxnSpPr>
          <p:nvPr/>
        </p:nvCxnSpPr>
        <p:spPr>
          <a:xfrm flipV="1">
            <a:off x="9006959" y="2952732"/>
            <a:ext cx="2156491" cy="330290"/>
          </a:xfrm>
          <a:prstGeom prst="bentConnector3">
            <a:avLst>
              <a:gd name="adj1" fmla="val 38719"/>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83" name="コネクタ: カギ線 82">
            <a:extLst>
              <a:ext uri="{FF2B5EF4-FFF2-40B4-BE49-F238E27FC236}">
                <a16:creationId xmlns:a16="http://schemas.microsoft.com/office/drawing/2014/main" id="{6FE0EF7F-42CB-40C6-928C-8A016E00E293}"/>
              </a:ext>
            </a:extLst>
          </p:cNvPr>
          <p:cNvCxnSpPr>
            <a:stCxn id="41" idx="3"/>
            <a:endCxn id="19" idx="1"/>
          </p:cNvCxnSpPr>
          <p:nvPr/>
        </p:nvCxnSpPr>
        <p:spPr>
          <a:xfrm flipV="1">
            <a:off x="9114674" y="2952732"/>
            <a:ext cx="2048776" cy="1163213"/>
          </a:xfrm>
          <a:prstGeom prst="bentConnector3">
            <a:avLst>
              <a:gd name="adj1" fmla="val 35259"/>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87" name="コネクタ: カギ線 86">
            <a:extLst>
              <a:ext uri="{FF2B5EF4-FFF2-40B4-BE49-F238E27FC236}">
                <a16:creationId xmlns:a16="http://schemas.microsoft.com/office/drawing/2014/main" id="{6716AF84-E3EB-457A-A50C-9178DA5D6D9D}"/>
              </a:ext>
            </a:extLst>
          </p:cNvPr>
          <p:cNvCxnSpPr>
            <a:stCxn id="35" idx="3"/>
            <a:endCxn id="27" idx="1"/>
          </p:cNvCxnSpPr>
          <p:nvPr/>
        </p:nvCxnSpPr>
        <p:spPr>
          <a:xfrm>
            <a:off x="5479518" y="4334106"/>
            <a:ext cx="774981" cy="630116"/>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89" name="コネクタ: カギ線 88">
            <a:extLst>
              <a:ext uri="{FF2B5EF4-FFF2-40B4-BE49-F238E27FC236}">
                <a16:creationId xmlns:a16="http://schemas.microsoft.com/office/drawing/2014/main" id="{F6017830-3696-45CE-85EF-2DCC68434828}"/>
              </a:ext>
            </a:extLst>
          </p:cNvPr>
          <p:cNvCxnSpPr>
            <a:stCxn id="27" idx="3"/>
            <a:endCxn id="21" idx="1"/>
          </p:cNvCxnSpPr>
          <p:nvPr/>
        </p:nvCxnSpPr>
        <p:spPr>
          <a:xfrm flipV="1">
            <a:off x="7630631" y="4163453"/>
            <a:ext cx="3520160" cy="800769"/>
          </a:xfrm>
          <a:prstGeom prst="bentConnector3">
            <a:avLst>
              <a:gd name="adj1" fmla="val 65861"/>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92" name="コネクタ: カギ線 91">
            <a:extLst>
              <a:ext uri="{FF2B5EF4-FFF2-40B4-BE49-F238E27FC236}">
                <a16:creationId xmlns:a16="http://schemas.microsoft.com/office/drawing/2014/main" id="{67454AFA-4E2B-4F2E-8B0C-75AF50E73F0D}"/>
              </a:ext>
            </a:extLst>
          </p:cNvPr>
          <p:cNvCxnSpPr>
            <a:stCxn id="39" idx="3"/>
            <a:endCxn id="43" idx="1"/>
          </p:cNvCxnSpPr>
          <p:nvPr/>
        </p:nvCxnSpPr>
        <p:spPr>
          <a:xfrm>
            <a:off x="5483764" y="5579972"/>
            <a:ext cx="1888615" cy="436366"/>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94" name="コネクタ: カギ線 93">
            <a:extLst>
              <a:ext uri="{FF2B5EF4-FFF2-40B4-BE49-F238E27FC236}">
                <a16:creationId xmlns:a16="http://schemas.microsoft.com/office/drawing/2014/main" id="{02644A4D-B40E-49B2-B2FA-768F9D6DD0A7}"/>
              </a:ext>
            </a:extLst>
          </p:cNvPr>
          <p:cNvCxnSpPr>
            <a:stCxn id="43" idx="3"/>
            <a:endCxn id="13" idx="1"/>
          </p:cNvCxnSpPr>
          <p:nvPr/>
        </p:nvCxnSpPr>
        <p:spPr>
          <a:xfrm flipV="1">
            <a:off x="8064370" y="5337487"/>
            <a:ext cx="3102071" cy="678851"/>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96" name="コネクタ: カギ線 95">
            <a:extLst>
              <a:ext uri="{FF2B5EF4-FFF2-40B4-BE49-F238E27FC236}">
                <a16:creationId xmlns:a16="http://schemas.microsoft.com/office/drawing/2014/main" id="{8F52CF6D-6DBA-4001-8D49-86331338DC2C}"/>
              </a:ext>
            </a:extLst>
          </p:cNvPr>
          <p:cNvCxnSpPr>
            <a:stCxn id="35" idx="3"/>
            <a:endCxn id="41" idx="1"/>
          </p:cNvCxnSpPr>
          <p:nvPr/>
        </p:nvCxnSpPr>
        <p:spPr>
          <a:xfrm flipV="1">
            <a:off x="5479518" y="4115945"/>
            <a:ext cx="2598142" cy="218161"/>
          </a:xfrm>
          <a:prstGeom prst="bentConnector3">
            <a:avLst/>
          </a:prstGeom>
          <a:ln w="127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4411648"/>
      </p:ext>
    </p:extLst>
  </p:cSld>
  <p:clrMapOvr>
    <a:masterClrMapping/>
  </p:clrMapOvr>
  <mc:AlternateContent xmlns:mc="http://schemas.openxmlformats.org/markup-compatibility/2006" xmlns:p14="http://schemas.microsoft.com/office/powerpoint/2010/main">
    <mc:Choice Requires="p14">
      <p:transition spd="slow" p14:dur="2000" advTm="48324"/>
    </mc:Choice>
    <mc:Fallback xmlns="">
      <p:transition spd="slow" advTm="4832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56786D-1EFA-420C-98D4-1F1464E6B74F}"/>
              </a:ext>
            </a:extLst>
          </p:cNvPr>
          <p:cNvSpPr>
            <a:spLocks noGrp="1"/>
          </p:cNvSpPr>
          <p:nvPr>
            <p:ph type="title"/>
          </p:nvPr>
        </p:nvSpPr>
        <p:spPr/>
        <p:txBody>
          <a:bodyPr/>
          <a:lstStyle/>
          <a:p>
            <a:r>
              <a:rPr kumimoji="1" lang="en-US" altLang="ja-JP" dirty="0"/>
              <a:t>1. </a:t>
            </a:r>
            <a:r>
              <a:rPr kumimoji="1" lang="ja-JP" altLang="en-US" dirty="0"/>
              <a:t>背景：</a:t>
            </a:r>
            <a:r>
              <a:rPr kumimoji="1" lang="en-US" altLang="ja-JP" dirty="0"/>
              <a:t>Unix2038</a:t>
            </a:r>
            <a:r>
              <a:rPr kumimoji="1" lang="ja-JP" altLang="en-US" dirty="0"/>
              <a:t>年問題とは</a:t>
            </a:r>
          </a:p>
        </p:txBody>
      </p:sp>
      <p:sp>
        <p:nvSpPr>
          <p:cNvPr id="3" name="コンテンツ プレースホルダー 2">
            <a:extLst>
              <a:ext uri="{FF2B5EF4-FFF2-40B4-BE49-F238E27FC236}">
                <a16:creationId xmlns:a16="http://schemas.microsoft.com/office/drawing/2014/main" id="{2E53CD37-8D85-472B-8C72-B63E14C8CB1C}"/>
              </a:ext>
            </a:extLst>
          </p:cNvPr>
          <p:cNvSpPr>
            <a:spLocks noGrp="1"/>
          </p:cNvSpPr>
          <p:nvPr>
            <p:ph idx="1"/>
          </p:nvPr>
        </p:nvSpPr>
        <p:spPr>
          <a:xfrm>
            <a:off x="609600" y="1600202"/>
            <a:ext cx="10972800" cy="2008237"/>
          </a:xfrm>
        </p:spPr>
        <p:txBody>
          <a:bodyPr/>
          <a:lstStyle/>
          <a:p>
            <a:r>
              <a:rPr kumimoji="1" lang="ja-JP" altLang="en-US" dirty="0"/>
              <a:t>時刻情報のオーバーフローと，それに伴う不具合</a:t>
            </a:r>
            <a:endParaRPr kumimoji="1" lang="en-US" altLang="ja-JP" dirty="0"/>
          </a:p>
          <a:p>
            <a:r>
              <a:rPr lang="en-US" altLang="ja-JP" dirty="0"/>
              <a:t>2038</a:t>
            </a:r>
            <a:r>
              <a:rPr lang="ja-JP" altLang="en-US" dirty="0"/>
              <a:t>年に</a:t>
            </a:r>
            <a:r>
              <a:rPr lang="en-US" altLang="ja-JP" dirty="0"/>
              <a:t>UNIX</a:t>
            </a:r>
            <a:r>
              <a:rPr lang="ja-JP" altLang="en-US" dirty="0"/>
              <a:t>ベースシステムで発生</a:t>
            </a:r>
            <a:endParaRPr lang="en-US" altLang="ja-JP" dirty="0"/>
          </a:p>
          <a:p>
            <a:pPr lvl="1"/>
            <a:r>
              <a:rPr lang="ja-JP" altLang="en-US" dirty="0"/>
              <a:t>起算点からの経過秒数が符号付</a:t>
            </a:r>
            <a:r>
              <a:rPr lang="en-US" altLang="ja-JP" dirty="0"/>
              <a:t>32bit</a:t>
            </a:r>
            <a:r>
              <a:rPr lang="ja-JP" altLang="en-US" dirty="0"/>
              <a:t>の上限を超える</a:t>
            </a:r>
            <a:endParaRPr kumimoji="1" lang="en-US" altLang="ja-JP" dirty="0"/>
          </a:p>
        </p:txBody>
      </p:sp>
      <p:sp>
        <p:nvSpPr>
          <p:cNvPr id="4" name="日付プレースホルダー 3">
            <a:extLst>
              <a:ext uri="{FF2B5EF4-FFF2-40B4-BE49-F238E27FC236}">
                <a16:creationId xmlns:a16="http://schemas.microsoft.com/office/drawing/2014/main" id="{31FC5CE9-60CA-4CDA-A635-7AB6C0BBFE83}"/>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1C3971C5-ED2B-4D14-85BC-F38ADAF41934}"/>
              </a:ext>
            </a:extLst>
          </p:cNvPr>
          <p:cNvSpPr>
            <a:spLocks noGrp="1"/>
          </p:cNvSpPr>
          <p:nvPr>
            <p:ph type="sldNum" sz="quarter" idx="12"/>
          </p:nvPr>
        </p:nvSpPr>
        <p:spPr/>
        <p:txBody>
          <a:bodyPr/>
          <a:lstStyle/>
          <a:p>
            <a:fld id="{B951A452-32C3-41FF-9DA0-B1D43AF5C1DE}" type="slidenum">
              <a:rPr kumimoji="1" lang="ja-JP" altLang="en-US" smtClean="0"/>
              <a:t>2</a:t>
            </a:fld>
            <a:endParaRPr kumimoji="1" lang="ja-JP" altLang="en-US"/>
          </a:p>
        </p:txBody>
      </p:sp>
      <p:cxnSp>
        <p:nvCxnSpPr>
          <p:cNvPr id="8" name="直線矢印コネクタ 7">
            <a:extLst>
              <a:ext uri="{FF2B5EF4-FFF2-40B4-BE49-F238E27FC236}">
                <a16:creationId xmlns:a16="http://schemas.microsoft.com/office/drawing/2014/main" id="{19EAAC36-FDBC-4CF1-990C-354930089625}"/>
              </a:ext>
            </a:extLst>
          </p:cNvPr>
          <p:cNvCxnSpPr>
            <a:cxnSpLocks/>
          </p:cNvCxnSpPr>
          <p:nvPr/>
        </p:nvCxnSpPr>
        <p:spPr>
          <a:xfrm>
            <a:off x="2851355" y="3962445"/>
            <a:ext cx="7413522"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 name="二等辺三角形 8">
            <a:extLst>
              <a:ext uri="{FF2B5EF4-FFF2-40B4-BE49-F238E27FC236}">
                <a16:creationId xmlns:a16="http://schemas.microsoft.com/office/drawing/2014/main" id="{657C65AF-CEDD-4538-8676-6465B4898D49}"/>
              </a:ext>
            </a:extLst>
          </p:cNvPr>
          <p:cNvSpPr/>
          <p:nvPr/>
        </p:nvSpPr>
        <p:spPr>
          <a:xfrm>
            <a:off x="4036145" y="4004877"/>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二等辺三角形 9">
            <a:extLst>
              <a:ext uri="{FF2B5EF4-FFF2-40B4-BE49-F238E27FC236}">
                <a16:creationId xmlns:a16="http://schemas.microsoft.com/office/drawing/2014/main" id="{34946AA0-6DA1-4B99-A307-812DE14BD6A7}"/>
              </a:ext>
            </a:extLst>
          </p:cNvPr>
          <p:cNvSpPr/>
          <p:nvPr/>
        </p:nvSpPr>
        <p:spPr>
          <a:xfrm>
            <a:off x="7456228" y="3999549"/>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id="{0238C43A-7D90-4A7D-BF4B-C7E62E5210F1}"/>
              </a:ext>
            </a:extLst>
          </p:cNvPr>
          <p:cNvSpPr/>
          <p:nvPr/>
        </p:nvSpPr>
        <p:spPr>
          <a:xfrm>
            <a:off x="9183329" y="3999549"/>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4" name="表 13">
            <a:extLst>
              <a:ext uri="{FF2B5EF4-FFF2-40B4-BE49-F238E27FC236}">
                <a16:creationId xmlns:a16="http://schemas.microsoft.com/office/drawing/2014/main" id="{53E481E8-26BF-4F05-9345-EB517A74CCBB}"/>
              </a:ext>
            </a:extLst>
          </p:cNvPr>
          <p:cNvGraphicFramePr>
            <a:graphicFrameLocks noGrp="1"/>
          </p:cNvGraphicFramePr>
          <p:nvPr>
            <p:extLst>
              <p:ext uri="{D42A27DB-BD31-4B8C-83A1-F6EECF244321}">
                <p14:modId xmlns:p14="http://schemas.microsoft.com/office/powerpoint/2010/main" val="4161140015"/>
              </p:ext>
            </p:extLst>
          </p:nvPr>
        </p:nvGraphicFramePr>
        <p:xfrm>
          <a:off x="314142" y="4244654"/>
          <a:ext cx="9816225" cy="2357520"/>
        </p:xfrm>
        <a:graphic>
          <a:graphicData uri="http://schemas.openxmlformats.org/drawingml/2006/table">
            <a:tbl>
              <a:tblPr firstRow="1" bandRow="1">
                <a:tableStyleId>{F5AB1C69-6EDB-4FF4-983F-18BD219EF322}</a:tableStyleId>
              </a:tblPr>
              <a:tblGrid>
                <a:gridCol w="2988000">
                  <a:extLst>
                    <a:ext uri="{9D8B030D-6E8A-4147-A177-3AD203B41FA5}">
                      <a16:colId xmlns:a16="http://schemas.microsoft.com/office/drawing/2014/main" val="2685298159"/>
                    </a:ext>
                  </a:extLst>
                </a:gridCol>
                <a:gridCol w="1728000">
                  <a:extLst>
                    <a:ext uri="{9D8B030D-6E8A-4147-A177-3AD203B41FA5}">
                      <a16:colId xmlns:a16="http://schemas.microsoft.com/office/drawing/2014/main" val="2704995543"/>
                    </a:ext>
                  </a:extLst>
                </a:gridCol>
                <a:gridCol w="1644225">
                  <a:extLst>
                    <a:ext uri="{9D8B030D-6E8A-4147-A177-3AD203B41FA5}">
                      <a16:colId xmlns:a16="http://schemas.microsoft.com/office/drawing/2014/main" val="1732463882"/>
                    </a:ext>
                  </a:extLst>
                </a:gridCol>
                <a:gridCol w="1728000">
                  <a:extLst>
                    <a:ext uri="{9D8B030D-6E8A-4147-A177-3AD203B41FA5}">
                      <a16:colId xmlns:a16="http://schemas.microsoft.com/office/drawing/2014/main" val="2359490443"/>
                    </a:ext>
                  </a:extLst>
                </a:gridCol>
                <a:gridCol w="1728000">
                  <a:extLst>
                    <a:ext uri="{9D8B030D-6E8A-4147-A177-3AD203B41FA5}">
                      <a16:colId xmlns:a16="http://schemas.microsoft.com/office/drawing/2014/main" val="898098285"/>
                    </a:ext>
                  </a:extLst>
                </a:gridCol>
              </a:tblGrid>
              <a:tr h="370840">
                <a:tc>
                  <a:txBody>
                    <a:bodyPr/>
                    <a:lstStyle/>
                    <a:p>
                      <a:pPr algn="r"/>
                      <a:r>
                        <a:rPr kumimoji="1" lang="en-US" altLang="ja-JP" b="0" dirty="0">
                          <a:solidFill>
                            <a:schemeClr val="tx1"/>
                          </a:solidFill>
                        </a:rPr>
                        <a:t>【</a:t>
                      </a:r>
                      <a:r>
                        <a:rPr kumimoji="1" lang="ja-JP" altLang="en-US" b="0" dirty="0">
                          <a:solidFill>
                            <a:schemeClr val="tx1"/>
                          </a:solidFill>
                        </a:rPr>
                        <a:t>日時（</a:t>
                      </a:r>
                      <a:r>
                        <a:rPr kumimoji="1" lang="en-US" altLang="ja-JP" b="0" dirty="0">
                          <a:solidFill>
                            <a:schemeClr val="tx1"/>
                          </a:solidFill>
                        </a:rPr>
                        <a:t>UTC</a:t>
                      </a:r>
                      <a:r>
                        <a:rPr kumimoji="1" lang="ja-JP" altLang="en-US" b="0" dirty="0">
                          <a:solidFill>
                            <a:schemeClr val="tx1"/>
                          </a:solidFill>
                        </a:rPr>
                        <a:t>）</a:t>
                      </a:r>
                      <a:r>
                        <a:rPr kumimoji="1" lang="en-US" altLang="ja-JP" b="0" dirty="0">
                          <a:solidFill>
                            <a:schemeClr val="tx1"/>
                          </a:solidFill>
                        </a:rPr>
                        <a:t>】</a:t>
                      </a:r>
                      <a:endParaRPr kumimoji="1" lang="ja-JP" altLang="en-US" b="0" dirty="0">
                        <a:solidFill>
                          <a:schemeClr val="tx1"/>
                        </a:solidFill>
                      </a:endParaRPr>
                    </a:p>
                  </a:txBody>
                  <a:tcPr marR="324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1970/01/01</a:t>
                      </a:r>
                    </a:p>
                    <a:p>
                      <a:pPr algn="ctr"/>
                      <a:r>
                        <a:rPr kumimoji="1" lang="en-US" altLang="ja-JP" b="0" dirty="0">
                          <a:solidFill>
                            <a:schemeClr val="tx1"/>
                          </a:solidFill>
                        </a:rPr>
                        <a:t>00:00:00</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a:t>
                      </a:r>
                      <a:endParaRPr kumimoji="1" lang="ja-JP" altLang="en-US"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2038/01/19</a:t>
                      </a:r>
                    </a:p>
                    <a:p>
                      <a:pPr algn="ctr"/>
                      <a:r>
                        <a:rPr kumimoji="1" lang="en-US" altLang="ja-JP" b="0" dirty="0">
                          <a:solidFill>
                            <a:schemeClr val="tx1"/>
                          </a:solidFill>
                        </a:rPr>
                        <a:t>03:14:07</a:t>
                      </a:r>
                      <a:endParaRPr kumimoji="1" lang="ja-JP" altLang="en-US" b="0" dirty="0">
                        <a:solidFill>
                          <a:schemeClr val="tx1"/>
                        </a:solidFill>
                      </a:endParaRPr>
                    </a:p>
                  </a:txBody>
                  <a:tcPr>
                    <a:lnL w="12700" cmpd="sng">
                      <a:noFill/>
                    </a:lnL>
                    <a:lnR w="38100" cap="flat" cmpd="sng" algn="ctr">
                      <a:solidFill>
                        <a:srgbClr val="FF0000"/>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2038/01/19</a:t>
                      </a:r>
                    </a:p>
                    <a:p>
                      <a:pPr algn="ctr"/>
                      <a:r>
                        <a:rPr kumimoji="1" lang="en-US" altLang="ja-JP" b="0" dirty="0">
                          <a:solidFill>
                            <a:schemeClr val="tx1"/>
                          </a:solidFill>
                        </a:rPr>
                        <a:t>03:14:08</a:t>
                      </a:r>
                      <a:endParaRPr kumimoji="1" lang="ja-JP" altLang="en-US" b="0" dirty="0">
                        <a:solidFill>
                          <a:schemeClr val="tx1"/>
                        </a:solidFill>
                      </a:endParaRP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84256472"/>
                  </a:ext>
                </a:extLst>
              </a:tr>
              <a:tr h="180000">
                <a:tc>
                  <a:txBody>
                    <a:bodyPr/>
                    <a:lstStyle/>
                    <a:p>
                      <a:pPr algn="r"/>
                      <a:endParaRPr kumimoji="1" lang="ja-JP" altLang="en-US" sz="800" b="0" dirty="0">
                        <a:solidFill>
                          <a:schemeClr val="tx1"/>
                        </a:solidFill>
                      </a:endParaRPr>
                    </a:p>
                  </a:txBody>
                  <a:tcPr marR="32400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38100" cap="flat" cmpd="sng" algn="ctr">
                      <a:solidFill>
                        <a:srgbClr val="FF0000"/>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3121273"/>
                  </a:ext>
                </a:extLst>
              </a:tr>
              <a:tr h="432000">
                <a:tc>
                  <a:txBody>
                    <a:bodyPr/>
                    <a:lstStyle/>
                    <a:p>
                      <a:pPr algn="r"/>
                      <a:r>
                        <a:rPr kumimoji="1" lang="en-US" altLang="ja-JP" dirty="0"/>
                        <a:t>【</a:t>
                      </a:r>
                      <a:r>
                        <a:rPr kumimoji="1" lang="ja-JP" altLang="en-US" dirty="0"/>
                        <a:t>符号付</a:t>
                      </a:r>
                      <a:r>
                        <a:rPr kumimoji="1" lang="en-US" altLang="ja-JP" dirty="0"/>
                        <a:t>32bit </a:t>
                      </a:r>
                      <a:r>
                        <a:rPr kumimoji="1" lang="en-US" altLang="ja-JP" dirty="0" err="1"/>
                        <a:t>time_t</a:t>
                      </a:r>
                      <a:r>
                        <a:rPr kumimoji="1" lang="ja-JP" altLang="en-US" dirty="0"/>
                        <a:t>型値</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0000 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7FFF FFFF</a:t>
                      </a:r>
                      <a:endParaRPr kumimoji="1" lang="ja-JP" altLang="en-US"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8000 0000</a:t>
                      </a:r>
                      <a:endParaRPr kumimoji="1" lang="ja-JP" altLang="en-US" dirty="0"/>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905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8391207"/>
                  </a:ext>
                </a:extLst>
              </a:tr>
              <a:tr h="432000">
                <a:tc>
                  <a:txBody>
                    <a:bodyPr/>
                    <a:lstStyle/>
                    <a:p>
                      <a:pPr algn="r"/>
                      <a:r>
                        <a:rPr kumimoji="1" lang="en-US" altLang="ja-JP" dirty="0"/>
                        <a:t>【10</a:t>
                      </a:r>
                      <a:r>
                        <a:rPr kumimoji="1" lang="ja-JP" altLang="en-US" dirty="0"/>
                        <a:t>進表記</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800" b="0" i="0" kern="1200" dirty="0">
                          <a:solidFill>
                            <a:schemeClr val="dk1"/>
                          </a:solidFill>
                          <a:effectLst/>
                          <a:latin typeface="+mn-lt"/>
                          <a:ea typeface="+mn-ea"/>
                          <a:cs typeface="+mn-cs"/>
                        </a:rPr>
                        <a:t>2147483647</a:t>
                      </a:r>
                      <a:endParaRPr kumimoji="1" lang="ja-JP" altLang="en-US" sz="1800"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-2147483648</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mpd="sng">
                      <a:noFill/>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8459812"/>
                  </a:ext>
                </a:extLst>
              </a:tr>
              <a:tr h="0">
                <a:tc>
                  <a:txBody>
                    <a:bodyPr/>
                    <a:lstStyle/>
                    <a:p>
                      <a:pPr algn="r"/>
                      <a:r>
                        <a:rPr kumimoji="1" lang="en-US" altLang="ja-JP" dirty="0"/>
                        <a:t>【</a:t>
                      </a:r>
                      <a:r>
                        <a:rPr kumimoji="1" lang="ja-JP" altLang="en-US" dirty="0"/>
                        <a:t>時刻への解釈</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1970/01/01</a:t>
                      </a:r>
                    </a:p>
                    <a:p>
                      <a:pPr algn="ctr"/>
                      <a:r>
                        <a:rPr kumimoji="1" lang="en-US" altLang="ja-JP" dirty="0"/>
                        <a:t>00:00:00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2038/01/19</a:t>
                      </a:r>
                    </a:p>
                    <a:p>
                      <a:pPr algn="ctr"/>
                      <a:r>
                        <a:rPr kumimoji="1" lang="en-US" altLang="ja-JP" dirty="0"/>
                        <a:t>03:14:07</a:t>
                      </a:r>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1901/12/13 20:45:52</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1742098"/>
                  </a:ext>
                </a:extLst>
              </a:tr>
            </a:tbl>
          </a:graphicData>
        </a:graphic>
      </p:graphicFrame>
    </p:spTree>
    <p:extLst>
      <p:ext uri="{BB962C8B-B14F-4D97-AF65-F5344CB8AC3E}">
        <p14:creationId xmlns:p14="http://schemas.microsoft.com/office/powerpoint/2010/main" val="924338254"/>
      </p:ext>
    </p:extLst>
  </p:cSld>
  <p:clrMapOvr>
    <a:masterClrMapping/>
  </p:clrMapOvr>
  <mc:AlternateContent xmlns:mc="http://schemas.openxmlformats.org/markup-compatibility/2006" xmlns:p14="http://schemas.microsoft.com/office/powerpoint/2010/main">
    <mc:Choice Requires="p14">
      <p:transition spd="slow" p14:dur="2000" advTm="48866"/>
    </mc:Choice>
    <mc:Fallback xmlns="">
      <p:transition spd="slow" advTm="48866"/>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49ED7-3C47-49F3-8148-518163B1C121}"/>
              </a:ext>
            </a:extLst>
          </p:cNvPr>
          <p:cNvSpPr>
            <a:spLocks noGrp="1"/>
          </p:cNvSpPr>
          <p:nvPr>
            <p:ph type="title"/>
          </p:nvPr>
        </p:nvSpPr>
        <p:spPr/>
        <p:txBody>
          <a:bodyPr/>
          <a:lstStyle/>
          <a:p>
            <a:r>
              <a:rPr kumimoji="1" lang="en-US" altLang="ja-JP" dirty="0"/>
              <a:t>5-e. </a:t>
            </a:r>
            <a:r>
              <a:rPr kumimoji="1" lang="ja-JP" altLang="en-US" dirty="0"/>
              <a:t>ツールの評価（</a:t>
            </a:r>
            <a:r>
              <a:rPr kumimoji="1" lang="en-US" altLang="ja-JP" dirty="0"/>
              <a:t>1/3</a:t>
            </a:r>
            <a:r>
              <a:rPr kumimoji="1" lang="ja-JP" altLang="en-US" dirty="0"/>
              <a:t>）</a:t>
            </a:r>
          </a:p>
        </p:txBody>
      </p:sp>
      <p:sp>
        <p:nvSpPr>
          <p:cNvPr id="3" name="コンテンツ プレースホルダー 2">
            <a:extLst>
              <a:ext uri="{FF2B5EF4-FFF2-40B4-BE49-F238E27FC236}">
                <a16:creationId xmlns:a16="http://schemas.microsoft.com/office/drawing/2014/main" id="{FE5930D4-44A2-41F3-95FA-E81D93ECB875}"/>
              </a:ext>
            </a:extLst>
          </p:cNvPr>
          <p:cNvSpPr>
            <a:spLocks noGrp="1"/>
          </p:cNvSpPr>
          <p:nvPr>
            <p:ph idx="1"/>
          </p:nvPr>
        </p:nvSpPr>
        <p:spPr/>
        <p:txBody>
          <a:bodyPr/>
          <a:lstStyle/>
          <a:p>
            <a:r>
              <a:rPr kumimoji="1" lang="en-US" altLang="ja-JP" dirty="0"/>
              <a:t>Free BSD</a:t>
            </a:r>
            <a:r>
              <a:rPr kumimoji="1" lang="en-US" altLang="ja-JP" sz="2800" dirty="0"/>
              <a:t> [6] </a:t>
            </a:r>
            <a:r>
              <a:rPr kumimoji="1" lang="en-US" altLang="ja-JP" dirty="0"/>
              <a:t>12.1</a:t>
            </a:r>
            <a:r>
              <a:rPr kumimoji="1" lang="ja-JP" altLang="en-US" dirty="0"/>
              <a:t>を実行対象としてツールの評価を行う</a:t>
            </a:r>
            <a:endParaRPr kumimoji="1" lang="en-US" altLang="ja-JP" dirty="0"/>
          </a:p>
          <a:p>
            <a:pPr lvl="1"/>
            <a:r>
              <a:rPr kumimoji="1" lang="ja-JP" altLang="en-US" dirty="0"/>
              <a:t>先行研究</a:t>
            </a:r>
            <a:r>
              <a:rPr kumimoji="1" lang="ja-JP" altLang="en-US" sz="2400" dirty="0"/>
              <a:t> </a:t>
            </a:r>
            <a:r>
              <a:rPr kumimoji="1" lang="en-US" altLang="ja-JP" sz="2400" dirty="0"/>
              <a:t>[3] </a:t>
            </a:r>
            <a:r>
              <a:rPr kumimoji="1" lang="ja-JP" altLang="en-US" dirty="0"/>
              <a:t>で手法の評価に使用され，「正解データ」が存在する</a:t>
            </a:r>
            <a:endParaRPr kumimoji="1" lang="en-US" altLang="ja-JP" dirty="0"/>
          </a:p>
          <a:p>
            <a:r>
              <a:rPr kumimoji="1" lang="ja-JP" altLang="en-US" dirty="0"/>
              <a:t>時刻ライブラリが使用されているコマンドを対象とする</a:t>
            </a:r>
            <a:endParaRPr kumimoji="1" lang="en-US" altLang="ja-JP" dirty="0"/>
          </a:p>
          <a:p>
            <a:pPr lvl="1"/>
            <a:r>
              <a:rPr lang="en-US" altLang="ja-JP" dirty="0" err="1"/>
              <a:t>src</a:t>
            </a:r>
            <a:r>
              <a:rPr lang="en-US" altLang="ja-JP" dirty="0"/>
              <a:t>/bin</a:t>
            </a:r>
            <a:r>
              <a:rPr lang="ja-JP" altLang="en-US" dirty="0" err="1"/>
              <a:t>，</a:t>
            </a:r>
            <a:r>
              <a:rPr lang="en-US" altLang="ja-JP" dirty="0" err="1"/>
              <a:t>src</a:t>
            </a:r>
            <a:r>
              <a:rPr lang="en-US" altLang="ja-JP" dirty="0"/>
              <a:t>/</a:t>
            </a:r>
            <a:r>
              <a:rPr lang="en-US" altLang="ja-JP" dirty="0" err="1"/>
              <a:t>sbin</a:t>
            </a:r>
            <a:r>
              <a:rPr lang="ja-JP" altLang="en-US" dirty="0"/>
              <a:t>に含まれる</a:t>
            </a:r>
            <a:r>
              <a:rPr lang="en-US" altLang="ja-JP" dirty="0"/>
              <a:t>30</a:t>
            </a:r>
            <a:r>
              <a:rPr lang="ja-JP" altLang="en-US" dirty="0"/>
              <a:t>のコマンドで実行に成功</a:t>
            </a:r>
            <a:endParaRPr lang="en-US" altLang="ja-JP" dirty="0"/>
          </a:p>
          <a:p>
            <a:pPr lvl="1"/>
            <a:endParaRPr kumimoji="1" lang="en-US" altLang="ja-JP" dirty="0"/>
          </a:p>
        </p:txBody>
      </p:sp>
      <p:sp>
        <p:nvSpPr>
          <p:cNvPr id="4" name="日付プレースホルダー 3">
            <a:extLst>
              <a:ext uri="{FF2B5EF4-FFF2-40B4-BE49-F238E27FC236}">
                <a16:creationId xmlns:a16="http://schemas.microsoft.com/office/drawing/2014/main" id="{144B0EC2-3A52-43E6-AED2-D76FFDC5395D}"/>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7BB08943-F5F1-4A50-A989-551EFCECA917}"/>
              </a:ext>
            </a:extLst>
          </p:cNvPr>
          <p:cNvSpPr>
            <a:spLocks noGrp="1"/>
          </p:cNvSpPr>
          <p:nvPr>
            <p:ph type="sldNum" sz="quarter" idx="12"/>
          </p:nvPr>
        </p:nvSpPr>
        <p:spPr/>
        <p:txBody>
          <a:bodyPr/>
          <a:lstStyle/>
          <a:p>
            <a:fld id="{B951A452-32C3-41FF-9DA0-B1D43AF5C1DE}" type="slidenum">
              <a:rPr kumimoji="1" lang="ja-JP" altLang="en-US" smtClean="0"/>
              <a:t>20</a:t>
            </a:fld>
            <a:endParaRPr kumimoji="1" lang="ja-JP" altLang="en-US"/>
          </a:p>
        </p:txBody>
      </p:sp>
      <p:graphicFrame>
        <p:nvGraphicFramePr>
          <p:cNvPr id="6" name="表 5">
            <a:extLst>
              <a:ext uri="{FF2B5EF4-FFF2-40B4-BE49-F238E27FC236}">
                <a16:creationId xmlns:a16="http://schemas.microsoft.com/office/drawing/2014/main" id="{46C10A64-2051-4BFE-83E4-EB511CBF6874}"/>
              </a:ext>
            </a:extLst>
          </p:cNvPr>
          <p:cNvGraphicFramePr>
            <a:graphicFrameLocks noGrp="1"/>
          </p:cNvGraphicFramePr>
          <p:nvPr>
            <p:extLst>
              <p:ext uri="{D42A27DB-BD31-4B8C-83A1-F6EECF244321}">
                <p14:modId xmlns:p14="http://schemas.microsoft.com/office/powerpoint/2010/main" val="2118555148"/>
              </p:ext>
            </p:extLst>
          </p:nvPr>
        </p:nvGraphicFramePr>
        <p:xfrm>
          <a:off x="1821546" y="3930294"/>
          <a:ext cx="8128000" cy="2108200"/>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val="1916265780"/>
                    </a:ext>
                  </a:extLst>
                </a:gridCol>
                <a:gridCol w="4064000">
                  <a:extLst>
                    <a:ext uri="{9D8B030D-6E8A-4147-A177-3AD203B41FA5}">
                      <a16:colId xmlns:a16="http://schemas.microsoft.com/office/drawing/2014/main" val="915647443"/>
                    </a:ext>
                  </a:extLst>
                </a:gridCol>
              </a:tblGrid>
              <a:tr h="370840">
                <a:tc>
                  <a:txBody>
                    <a:bodyPr/>
                    <a:lstStyle/>
                    <a:p>
                      <a:r>
                        <a:rPr kumimoji="1" lang="en-US" altLang="ja-JP" dirty="0" err="1"/>
                        <a:t>src</a:t>
                      </a:r>
                      <a:r>
                        <a:rPr kumimoji="1" lang="en-US" altLang="ja-JP" dirty="0"/>
                        <a:t>/bin</a:t>
                      </a:r>
                      <a:endParaRPr kumimoji="1" lang="ja-JP" altLang="en-US" dirty="0"/>
                    </a:p>
                  </a:txBody>
                  <a:tcPr/>
                </a:tc>
                <a:tc>
                  <a:txBody>
                    <a:bodyPr/>
                    <a:lstStyle/>
                    <a:p>
                      <a:r>
                        <a:rPr kumimoji="1" lang="en-US" altLang="ja-JP" dirty="0" err="1"/>
                        <a:t>src</a:t>
                      </a:r>
                      <a:r>
                        <a:rPr kumimoji="1" lang="en-US" altLang="ja-JP" dirty="0"/>
                        <a:t>/</a:t>
                      </a:r>
                      <a:r>
                        <a:rPr kumimoji="1" lang="en-US" altLang="ja-JP" dirty="0" err="1"/>
                        <a:t>sbin</a:t>
                      </a:r>
                      <a:endParaRPr kumimoji="1" lang="ja-JP" altLang="en-US" dirty="0"/>
                    </a:p>
                  </a:txBody>
                  <a:tcPr/>
                </a:tc>
                <a:extLst>
                  <a:ext uri="{0D108BD9-81ED-4DB2-BD59-A6C34878D82A}">
                    <a16:rowId xmlns:a16="http://schemas.microsoft.com/office/drawing/2014/main" val="1706598050"/>
                  </a:ext>
                </a:extLst>
              </a:tr>
              <a:tr h="576000">
                <a:tc>
                  <a:txBody>
                    <a:bodyPr/>
                    <a:lstStyle/>
                    <a:p>
                      <a:r>
                        <a:rPr kumimoji="1" lang="en-US" altLang="ja-JP" dirty="0"/>
                        <a:t>date, </a:t>
                      </a:r>
                      <a:r>
                        <a:rPr kumimoji="1" lang="en-US" altLang="ja-JP" dirty="0" err="1"/>
                        <a:t>pax</a:t>
                      </a:r>
                      <a:r>
                        <a:rPr kumimoji="1" lang="en-US" altLang="ja-JP" dirty="0"/>
                        <a:t>, </a:t>
                      </a:r>
                      <a:r>
                        <a:rPr kumimoji="1" lang="en-US" altLang="ja-JP" dirty="0" err="1"/>
                        <a:t>ps</a:t>
                      </a:r>
                      <a:r>
                        <a:rPr kumimoji="1" lang="en-US" altLang="ja-JP" dirty="0"/>
                        <a:t>, </a:t>
                      </a:r>
                      <a:r>
                        <a:rPr kumimoji="1" lang="en-US" altLang="ja-JP" dirty="0" err="1"/>
                        <a:t>sh</a:t>
                      </a:r>
                      <a:r>
                        <a:rPr kumimoji="1" lang="en-US" altLang="ja-JP" dirty="0"/>
                        <a:t>, sleep</a:t>
                      </a:r>
                      <a:endParaRPr kumimoji="1" lang="ja-JP" altLang="en-US" dirty="0"/>
                    </a:p>
                  </a:txBody>
                  <a:tcPr/>
                </a:tc>
                <a:tc>
                  <a:txBody>
                    <a:bodyPr/>
                    <a:lstStyle/>
                    <a:p>
                      <a:r>
                        <a:rPr kumimoji="1" lang="en-US" altLang="ja-JP" dirty="0" err="1"/>
                        <a:t>adjkerntz</a:t>
                      </a:r>
                      <a:r>
                        <a:rPr kumimoji="1" lang="en-US" altLang="ja-JP" dirty="0"/>
                        <a:t>, </a:t>
                      </a:r>
                      <a:r>
                        <a:rPr kumimoji="1" lang="en-US" altLang="ja-JP" dirty="0" err="1"/>
                        <a:t>bectl</a:t>
                      </a:r>
                      <a:r>
                        <a:rPr kumimoji="1" lang="en-US" altLang="ja-JP" dirty="0"/>
                        <a:t>, </a:t>
                      </a:r>
                      <a:r>
                        <a:rPr kumimoji="1" lang="en-US" altLang="ja-JP" dirty="0" err="1"/>
                        <a:t>camcontrol</a:t>
                      </a:r>
                      <a:r>
                        <a:rPr kumimoji="1" lang="en-US" altLang="ja-JP" dirty="0"/>
                        <a:t>, </a:t>
                      </a:r>
                      <a:r>
                        <a:rPr kumimoji="1" lang="en-US" altLang="ja-JP" dirty="0" err="1"/>
                        <a:t>dhclient</a:t>
                      </a:r>
                      <a:r>
                        <a:rPr kumimoji="1" lang="en-US" altLang="ja-JP" dirty="0"/>
                        <a:t>, dump, </a:t>
                      </a:r>
                      <a:r>
                        <a:rPr kumimoji="1" lang="en-US" altLang="ja-JP" dirty="0" err="1"/>
                        <a:t>dumpfs</a:t>
                      </a:r>
                      <a:r>
                        <a:rPr kumimoji="1" lang="en-US" altLang="ja-JP" dirty="0"/>
                        <a:t>, </a:t>
                      </a:r>
                      <a:r>
                        <a:rPr kumimoji="1" lang="en-US" altLang="ja-JP" dirty="0" err="1"/>
                        <a:t>fsck_ffs</a:t>
                      </a:r>
                      <a:r>
                        <a:rPr kumimoji="1" lang="en-US" altLang="ja-JP" dirty="0"/>
                        <a:t>, </a:t>
                      </a:r>
                      <a:r>
                        <a:rPr kumimoji="1" lang="en-US" altLang="ja-JP" dirty="0" err="1"/>
                        <a:t>fsdb</a:t>
                      </a:r>
                      <a:r>
                        <a:rPr kumimoji="1" lang="en-US" altLang="ja-JP" dirty="0"/>
                        <a:t>, </a:t>
                      </a:r>
                      <a:r>
                        <a:rPr kumimoji="1" lang="en-US" altLang="ja-JP" dirty="0" err="1"/>
                        <a:t>growfs</a:t>
                      </a:r>
                      <a:r>
                        <a:rPr kumimoji="1" lang="en-US" altLang="ja-JP" dirty="0"/>
                        <a:t>, </a:t>
                      </a:r>
                      <a:r>
                        <a:rPr kumimoji="1" lang="en-US" altLang="ja-JP" dirty="0" err="1"/>
                        <a:t>hastd</a:t>
                      </a:r>
                      <a:r>
                        <a:rPr kumimoji="1" lang="en-US" altLang="ja-JP" dirty="0"/>
                        <a:t>, ifconfig, </a:t>
                      </a:r>
                      <a:r>
                        <a:rPr kumimoji="1" lang="en-US" altLang="ja-JP" dirty="0" err="1"/>
                        <a:t>init</a:t>
                      </a:r>
                      <a:r>
                        <a:rPr kumimoji="1" lang="en-US" altLang="ja-JP" dirty="0"/>
                        <a:t>, </a:t>
                      </a:r>
                      <a:r>
                        <a:rPr kumimoji="1" lang="en-US" altLang="ja-JP" dirty="0" err="1"/>
                        <a:t>iscontrol</a:t>
                      </a:r>
                      <a:r>
                        <a:rPr kumimoji="1" lang="en-US" altLang="ja-JP" dirty="0"/>
                        <a:t>, </a:t>
                      </a:r>
                      <a:r>
                        <a:rPr kumimoji="1" lang="en-US" altLang="ja-JP" dirty="0" err="1"/>
                        <a:t>nandfs</a:t>
                      </a:r>
                      <a:r>
                        <a:rPr kumimoji="1" lang="en-US" altLang="ja-JP" dirty="0"/>
                        <a:t>, </a:t>
                      </a:r>
                      <a:r>
                        <a:rPr kumimoji="1" lang="en-US" altLang="ja-JP" dirty="0" err="1"/>
                        <a:t>newfs</a:t>
                      </a:r>
                      <a:r>
                        <a:rPr kumimoji="1" lang="en-US" altLang="ja-JP" dirty="0"/>
                        <a:t>, </a:t>
                      </a:r>
                      <a:r>
                        <a:rPr kumimoji="1" lang="en-US" altLang="ja-JP" dirty="0" err="1"/>
                        <a:t>newfs_msdos</a:t>
                      </a:r>
                      <a:r>
                        <a:rPr kumimoji="1" lang="en-US" altLang="ja-JP" dirty="0"/>
                        <a:t>, </a:t>
                      </a:r>
                      <a:r>
                        <a:rPr kumimoji="1" lang="en-US" altLang="ja-JP" dirty="0" err="1"/>
                        <a:t>pfctl</a:t>
                      </a:r>
                      <a:r>
                        <a:rPr kumimoji="1" lang="en-US" altLang="ja-JP" dirty="0"/>
                        <a:t>, ping6, restore, route, </a:t>
                      </a:r>
                      <a:r>
                        <a:rPr kumimoji="1" lang="en-US" altLang="ja-JP" dirty="0" err="1"/>
                        <a:t>savecore</a:t>
                      </a:r>
                      <a:r>
                        <a:rPr kumimoji="1" lang="en-US" altLang="ja-JP" dirty="0"/>
                        <a:t>, </a:t>
                      </a:r>
                      <a:r>
                        <a:rPr kumimoji="1" lang="en-US" altLang="ja-JP" dirty="0" err="1"/>
                        <a:t>setkey</a:t>
                      </a:r>
                      <a:r>
                        <a:rPr kumimoji="1" lang="en-US" altLang="ja-JP" dirty="0"/>
                        <a:t>, shutdown, </a:t>
                      </a:r>
                      <a:r>
                        <a:rPr kumimoji="1" lang="en-US" altLang="ja-JP" dirty="0" err="1"/>
                        <a:t>sysctl</a:t>
                      </a:r>
                      <a:r>
                        <a:rPr kumimoji="1" lang="en-US" altLang="ja-JP" dirty="0"/>
                        <a:t>, </a:t>
                      </a:r>
                      <a:r>
                        <a:rPr kumimoji="1" lang="en-US" altLang="ja-JP" dirty="0" err="1"/>
                        <a:t>tunefs</a:t>
                      </a:r>
                      <a:endParaRPr kumimoji="1" lang="ja-JP" altLang="en-US" dirty="0"/>
                    </a:p>
                  </a:txBody>
                  <a:tcPr/>
                </a:tc>
                <a:extLst>
                  <a:ext uri="{0D108BD9-81ED-4DB2-BD59-A6C34878D82A}">
                    <a16:rowId xmlns:a16="http://schemas.microsoft.com/office/drawing/2014/main" val="3625212605"/>
                  </a:ext>
                </a:extLst>
              </a:tr>
            </a:tbl>
          </a:graphicData>
        </a:graphic>
      </p:graphicFrame>
      <p:sp>
        <p:nvSpPr>
          <p:cNvPr id="7" name="テキスト ボックス 6">
            <a:extLst>
              <a:ext uri="{FF2B5EF4-FFF2-40B4-BE49-F238E27FC236}">
                <a16:creationId xmlns:a16="http://schemas.microsoft.com/office/drawing/2014/main" id="{2BB4B305-E7A7-49F0-BED7-6B0EE063B229}"/>
              </a:ext>
            </a:extLst>
          </p:cNvPr>
          <p:cNvSpPr txBox="1"/>
          <p:nvPr/>
        </p:nvSpPr>
        <p:spPr>
          <a:xfrm>
            <a:off x="527049" y="6130022"/>
            <a:ext cx="10716995" cy="646331"/>
          </a:xfrm>
          <a:prstGeom prst="rect">
            <a:avLst/>
          </a:prstGeom>
          <a:noFill/>
        </p:spPr>
        <p:txBody>
          <a:bodyPr wrap="square" rtlCol="0">
            <a:spAutoFit/>
          </a:bodyPr>
          <a:lstStyle/>
          <a:p>
            <a:pPr lvl="0"/>
            <a:r>
              <a:rPr lang="en-US" altLang="ja-JP" sz="1200" dirty="0">
                <a:solidFill>
                  <a:srgbClr val="000000"/>
                </a:solidFill>
              </a:rPr>
              <a:t>[3] </a:t>
            </a:r>
            <a:r>
              <a:rPr lang="ja-JP" altLang="en-US" sz="1200" dirty="0">
                <a:solidFill>
                  <a:srgbClr val="000000"/>
                </a:solidFill>
              </a:rPr>
              <a:t>大江秀幸</a:t>
            </a:r>
            <a:r>
              <a:rPr lang="en-US" altLang="ja-JP" sz="1200" dirty="0">
                <a:solidFill>
                  <a:srgbClr val="000000"/>
                </a:solidFill>
              </a:rPr>
              <a:t>, </a:t>
            </a:r>
            <a:r>
              <a:rPr lang="ja-JP" altLang="en-US" sz="1200" dirty="0">
                <a:solidFill>
                  <a:srgbClr val="000000"/>
                </a:solidFill>
              </a:rPr>
              <a:t>松下誠</a:t>
            </a:r>
            <a:r>
              <a:rPr lang="en-US" altLang="ja-JP" sz="1200" dirty="0">
                <a:solidFill>
                  <a:srgbClr val="000000"/>
                </a:solidFill>
              </a:rPr>
              <a:t>, </a:t>
            </a:r>
            <a:r>
              <a:rPr lang="ja-JP" altLang="en-US" sz="1200" dirty="0">
                <a:solidFill>
                  <a:srgbClr val="000000"/>
                </a:solidFill>
              </a:rPr>
              <a:t>井上克郎</a:t>
            </a:r>
            <a:r>
              <a:rPr lang="en-US" altLang="ja-JP" sz="1200" dirty="0">
                <a:solidFill>
                  <a:srgbClr val="000000"/>
                </a:solidFill>
              </a:rPr>
              <a:t>: 32bit UNIX</a:t>
            </a:r>
            <a:r>
              <a:rPr lang="ja-JP" altLang="en-US" sz="1200" dirty="0">
                <a:solidFill>
                  <a:srgbClr val="000000"/>
                </a:solidFill>
              </a:rPr>
              <a:t>システムの</a:t>
            </a:r>
            <a:r>
              <a:rPr lang="en-US" altLang="ja-JP" sz="1200" dirty="0">
                <a:solidFill>
                  <a:srgbClr val="000000"/>
                </a:solidFill>
              </a:rPr>
              <a:t>2038</a:t>
            </a:r>
            <a:r>
              <a:rPr lang="ja-JP" altLang="en-US" sz="1200" dirty="0">
                <a:solidFill>
                  <a:srgbClr val="000000"/>
                </a:solidFill>
              </a:rPr>
              <a:t>年問題に対するプログラム修正法の提案</a:t>
            </a:r>
            <a:r>
              <a:rPr lang="en-US" altLang="ja-JP" sz="1200" dirty="0">
                <a:solidFill>
                  <a:srgbClr val="000000"/>
                </a:solidFill>
              </a:rPr>
              <a:t>, </a:t>
            </a:r>
            <a:r>
              <a:rPr lang="ja-JP" altLang="en-US" sz="1200" dirty="0">
                <a:solidFill>
                  <a:srgbClr val="000000"/>
                </a:solidFill>
              </a:rPr>
              <a:t>情報処理学会論文誌</a:t>
            </a:r>
            <a:r>
              <a:rPr lang="en-US" altLang="ja-JP" sz="1200" dirty="0">
                <a:solidFill>
                  <a:srgbClr val="000000"/>
                </a:solidFill>
              </a:rPr>
              <a:t>, Vol.62, No.4, pp.1051-1055 (2021)</a:t>
            </a:r>
          </a:p>
          <a:p>
            <a:pPr lvl="0"/>
            <a:r>
              <a:rPr lang="en-US" altLang="ja-JP" sz="1200" dirty="0">
                <a:solidFill>
                  <a:srgbClr val="000000"/>
                </a:solidFill>
              </a:rPr>
              <a:t>[6] The FreeBSD Project, https://www.freebsd.org/</a:t>
            </a:r>
          </a:p>
          <a:p>
            <a:pPr lvl="0"/>
            <a:endParaRPr lang="en-US" altLang="ja-JP" sz="1200" dirty="0">
              <a:solidFill>
                <a:srgbClr val="000000"/>
              </a:solidFill>
            </a:endParaRPr>
          </a:p>
        </p:txBody>
      </p:sp>
    </p:spTree>
    <p:extLst>
      <p:ext uri="{BB962C8B-B14F-4D97-AF65-F5344CB8AC3E}">
        <p14:creationId xmlns:p14="http://schemas.microsoft.com/office/powerpoint/2010/main" val="1988218282"/>
      </p:ext>
    </p:extLst>
  </p:cSld>
  <p:clrMapOvr>
    <a:masterClrMapping/>
  </p:clrMapOvr>
  <mc:AlternateContent xmlns:mc="http://schemas.openxmlformats.org/markup-compatibility/2006" xmlns:p14="http://schemas.microsoft.com/office/powerpoint/2010/main">
    <mc:Choice Requires="p14">
      <p:transition spd="slow" p14:dur="2000" advTm="35458"/>
    </mc:Choice>
    <mc:Fallback xmlns="">
      <p:transition spd="slow" advTm="35458"/>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532E6A-0CF2-4CBC-A963-33A68B15D33F}"/>
              </a:ext>
            </a:extLst>
          </p:cNvPr>
          <p:cNvSpPr>
            <a:spLocks noGrp="1"/>
          </p:cNvSpPr>
          <p:nvPr>
            <p:ph type="title"/>
          </p:nvPr>
        </p:nvSpPr>
        <p:spPr/>
        <p:txBody>
          <a:bodyPr/>
          <a:lstStyle/>
          <a:p>
            <a:r>
              <a:rPr lang="en-US" altLang="ja-JP" dirty="0"/>
              <a:t>5-e. </a:t>
            </a:r>
            <a:r>
              <a:rPr lang="ja-JP" altLang="en-US" dirty="0"/>
              <a:t>ツールの評価（</a:t>
            </a:r>
            <a:r>
              <a:rPr lang="en-US" altLang="ja-JP" dirty="0"/>
              <a:t>2/3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F40CAB8D-4D39-4A74-B62F-23829EDDC65C}"/>
              </a:ext>
            </a:extLst>
          </p:cNvPr>
          <p:cNvSpPr>
            <a:spLocks noGrp="1"/>
          </p:cNvSpPr>
          <p:nvPr>
            <p:ph idx="1"/>
          </p:nvPr>
        </p:nvSpPr>
        <p:spPr>
          <a:xfrm>
            <a:off x="609600" y="1600201"/>
            <a:ext cx="10972800" cy="2206689"/>
          </a:xfrm>
        </p:spPr>
        <p:txBody>
          <a:bodyPr/>
          <a:lstStyle/>
          <a:p>
            <a:pPr marL="0" indent="0">
              <a:buNone/>
            </a:pPr>
            <a:r>
              <a:rPr kumimoji="1" lang="ja-JP" altLang="en-US" dirty="0"/>
              <a:t>修正済みコードの実行テスト</a:t>
            </a:r>
            <a:endParaRPr kumimoji="1" lang="en-US" altLang="ja-JP" dirty="0"/>
          </a:p>
          <a:p>
            <a:pPr lvl="1"/>
            <a:r>
              <a:rPr lang="ja-JP" altLang="en-US" dirty="0"/>
              <a:t>本ツールで修正したコマンドを</a:t>
            </a:r>
            <a:r>
              <a:rPr lang="en-US" altLang="ja-JP" dirty="0"/>
              <a:t>32bit</a:t>
            </a:r>
            <a:r>
              <a:rPr lang="ja-JP" altLang="en-US" dirty="0"/>
              <a:t>アーキテクチャで実行する</a:t>
            </a:r>
            <a:endParaRPr lang="en-US" altLang="ja-JP" dirty="0"/>
          </a:p>
          <a:p>
            <a:pPr lvl="1"/>
            <a:r>
              <a:rPr kumimoji="1" lang="en-US" altLang="ja-JP" dirty="0"/>
              <a:t>date</a:t>
            </a:r>
            <a:r>
              <a:rPr kumimoji="1" lang="ja-JP" altLang="en-US" dirty="0" err="1"/>
              <a:t>，</a:t>
            </a:r>
            <a:r>
              <a:rPr kumimoji="1" lang="en-US" altLang="ja-JP" dirty="0"/>
              <a:t>touch</a:t>
            </a:r>
            <a:r>
              <a:rPr kumimoji="1" lang="ja-JP" altLang="en-US" dirty="0" err="1"/>
              <a:t>，</a:t>
            </a:r>
            <a:r>
              <a:rPr kumimoji="1" lang="en-US" altLang="ja-JP" dirty="0"/>
              <a:t>stat</a:t>
            </a:r>
            <a:r>
              <a:rPr kumimoji="1" lang="ja-JP" altLang="en-US" dirty="0"/>
              <a:t>のコマンドについて，</a:t>
            </a:r>
            <a:r>
              <a:rPr kumimoji="1" lang="en-US" altLang="ja-JP" dirty="0"/>
              <a:t>2038</a:t>
            </a:r>
            <a:r>
              <a:rPr kumimoji="1" lang="ja-JP" altLang="en-US" dirty="0"/>
              <a:t>年以降の時間を扱えることを確認した</a:t>
            </a:r>
            <a:endParaRPr kumimoji="1" lang="en-US" altLang="ja-JP" dirty="0"/>
          </a:p>
        </p:txBody>
      </p:sp>
      <p:sp>
        <p:nvSpPr>
          <p:cNvPr id="4" name="日付プレースホルダー 3">
            <a:extLst>
              <a:ext uri="{FF2B5EF4-FFF2-40B4-BE49-F238E27FC236}">
                <a16:creationId xmlns:a16="http://schemas.microsoft.com/office/drawing/2014/main" id="{9CE9F6CA-B1C2-4BD8-9984-FE23587543E7}"/>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F3F04A6F-5F0A-4907-B93E-77CE879CEC94}"/>
              </a:ext>
            </a:extLst>
          </p:cNvPr>
          <p:cNvSpPr>
            <a:spLocks noGrp="1"/>
          </p:cNvSpPr>
          <p:nvPr>
            <p:ph type="sldNum" sz="quarter" idx="12"/>
          </p:nvPr>
        </p:nvSpPr>
        <p:spPr/>
        <p:txBody>
          <a:bodyPr/>
          <a:lstStyle/>
          <a:p>
            <a:fld id="{B951A452-32C3-41FF-9DA0-B1D43AF5C1DE}" type="slidenum">
              <a:rPr kumimoji="1" lang="ja-JP" altLang="en-US" smtClean="0"/>
              <a:t>21</a:t>
            </a:fld>
            <a:endParaRPr kumimoji="1" lang="ja-JP" altLang="en-US"/>
          </a:p>
        </p:txBody>
      </p:sp>
      <p:sp>
        <p:nvSpPr>
          <p:cNvPr id="7" name="テキスト ボックス 6">
            <a:extLst>
              <a:ext uri="{FF2B5EF4-FFF2-40B4-BE49-F238E27FC236}">
                <a16:creationId xmlns:a16="http://schemas.microsoft.com/office/drawing/2014/main" id="{2C0ACEAA-85B5-4051-9EF6-9C015D5D4E48}"/>
              </a:ext>
            </a:extLst>
          </p:cNvPr>
          <p:cNvSpPr txBox="1"/>
          <p:nvPr/>
        </p:nvSpPr>
        <p:spPr>
          <a:xfrm>
            <a:off x="2657616" y="4224138"/>
            <a:ext cx="7655077" cy="646331"/>
          </a:xfrm>
          <a:prstGeom prst="rect">
            <a:avLst/>
          </a:prstGeom>
          <a:noFill/>
          <a:ln>
            <a:solidFill>
              <a:schemeClr val="tx1"/>
            </a:solidFill>
          </a:ln>
        </p:spPr>
        <p:txBody>
          <a:bodyPr wrap="square" rtlCol="0">
            <a:spAutoFit/>
          </a:bodyPr>
          <a:lstStyle/>
          <a:p>
            <a:r>
              <a:rPr kumimoji="1" lang="en-US" altLang="ja-JP" sz="1800" dirty="0">
                <a:latin typeface="Consolas" panose="020B0609020204030204" pitchFamily="49" charset="0"/>
              </a:rPr>
              <a:t>root@freebsd-12_1:/</a:t>
            </a:r>
            <a:r>
              <a:rPr kumimoji="1" lang="en-US" altLang="ja-JP" sz="1800" dirty="0" err="1">
                <a:latin typeface="Consolas" panose="020B0609020204030204" pitchFamily="49" charset="0"/>
              </a:rPr>
              <a:t>mnt</a:t>
            </a:r>
            <a:r>
              <a:rPr kumimoji="1" lang="en-US" altLang="ja-JP" sz="1800" dirty="0">
                <a:latin typeface="Consolas" panose="020B0609020204030204" pitchFamily="49" charset="0"/>
              </a:rPr>
              <a:t>/</a:t>
            </a:r>
            <a:r>
              <a:rPr kumimoji="1" lang="en-US" altLang="ja-JP" sz="1800" dirty="0" err="1">
                <a:latin typeface="Consolas" panose="020B0609020204030204" pitchFamily="49" charset="0"/>
              </a:rPr>
              <a:t>hgfs</a:t>
            </a:r>
            <a:r>
              <a:rPr kumimoji="1" lang="en-US" altLang="ja-JP" sz="1800" dirty="0">
                <a:latin typeface="Consolas" panose="020B0609020204030204" pitchFamily="49" charset="0"/>
              </a:rPr>
              <a:t>/shared # date –j 204001010000</a:t>
            </a:r>
          </a:p>
          <a:p>
            <a:r>
              <a:rPr lang="en-US" altLang="ja-JP" sz="1800" dirty="0">
                <a:latin typeface="Consolas" panose="020B0609020204030204" pitchFamily="49" charset="0"/>
              </a:rPr>
              <a:t>date: nonexistent time</a:t>
            </a:r>
            <a:endParaRPr kumimoji="1" lang="ja-JP" altLang="en-US" sz="1800" dirty="0">
              <a:latin typeface="Consolas" panose="020B0609020204030204" pitchFamily="49" charset="0"/>
            </a:endParaRPr>
          </a:p>
        </p:txBody>
      </p:sp>
      <p:sp>
        <p:nvSpPr>
          <p:cNvPr id="8" name="テキスト ボックス 7">
            <a:extLst>
              <a:ext uri="{FF2B5EF4-FFF2-40B4-BE49-F238E27FC236}">
                <a16:creationId xmlns:a16="http://schemas.microsoft.com/office/drawing/2014/main" id="{71389618-8E6B-4E75-A8F3-C7C27262B7B6}"/>
              </a:ext>
            </a:extLst>
          </p:cNvPr>
          <p:cNvSpPr txBox="1"/>
          <p:nvPr/>
        </p:nvSpPr>
        <p:spPr>
          <a:xfrm>
            <a:off x="2657616" y="5649158"/>
            <a:ext cx="8472839" cy="646331"/>
          </a:xfrm>
          <a:prstGeom prst="rect">
            <a:avLst/>
          </a:prstGeom>
          <a:noFill/>
          <a:ln>
            <a:solidFill>
              <a:schemeClr val="tx1"/>
            </a:solidFill>
          </a:ln>
        </p:spPr>
        <p:txBody>
          <a:bodyPr wrap="square" rtlCol="0">
            <a:spAutoFit/>
          </a:bodyPr>
          <a:lstStyle/>
          <a:p>
            <a:r>
              <a:rPr kumimoji="1" lang="en-US" altLang="ja-JP" sz="1800" dirty="0">
                <a:latin typeface="Consolas" panose="020B0609020204030204" pitchFamily="49" charset="0"/>
              </a:rPr>
              <a:t>root@freebsd-12_1:/</a:t>
            </a:r>
            <a:r>
              <a:rPr kumimoji="1" lang="en-US" altLang="ja-JP" sz="1800" dirty="0" err="1">
                <a:latin typeface="Consolas" panose="020B0609020204030204" pitchFamily="49" charset="0"/>
              </a:rPr>
              <a:t>mnt</a:t>
            </a:r>
            <a:r>
              <a:rPr kumimoji="1" lang="en-US" altLang="ja-JP" sz="1800" dirty="0">
                <a:latin typeface="Consolas" panose="020B0609020204030204" pitchFamily="49" charset="0"/>
              </a:rPr>
              <a:t>/</a:t>
            </a:r>
            <a:r>
              <a:rPr kumimoji="1" lang="en-US" altLang="ja-JP" sz="1800" dirty="0" err="1">
                <a:latin typeface="Consolas" panose="020B0609020204030204" pitchFamily="49" charset="0"/>
              </a:rPr>
              <a:t>hgfs</a:t>
            </a:r>
            <a:r>
              <a:rPr kumimoji="1" lang="en-US" altLang="ja-JP" sz="1800" dirty="0">
                <a:latin typeface="Consolas" panose="020B0609020204030204" pitchFamily="49" charset="0"/>
              </a:rPr>
              <a:t>/shared # ./</a:t>
            </a:r>
            <a:r>
              <a:rPr kumimoji="1" lang="en-US" altLang="ja-JP" sz="1800" dirty="0" err="1">
                <a:latin typeface="Consolas" panose="020B0609020204030204" pitchFamily="49" charset="0"/>
              </a:rPr>
              <a:t>date_new</a:t>
            </a:r>
            <a:r>
              <a:rPr kumimoji="1" lang="en-US" altLang="ja-JP" sz="1800" dirty="0">
                <a:latin typeface="Consolas" panose="020B0609020204030204" pitchFamily="49" charset="0"/>
              </a:rPr>
              <a:t> –j 204001010000</a:t>
            </a:r>
          </a:p>
          <a:p>
            <a:r>
              <a:rPr kumimoji="1" lang="en-US" altLang="ja-JP" sz="1800" dirty="0">
                <a:latin typeface="Consolas" panose="020B0609020204030204" pitchFamily="49" charset="0"/>
              </a:rPr>
              <a:t>Sun Jan</a:t>
            </a:r>
            <a:r>
              <a:rPr lang="en-US" altLang="ja-JP" sz="1800" dirty="0">
                <a:latin typeface="Consolas" panose="020B0609020204030204" pitchFamily="49" charset="0"/>
              </a:rPr>
              <a:t>	  </a:t>
            </a:r>
            <a:r>
              <a:rPr kumimoji="1" lang="en-US" altLang="ja-JP" sz="1800" dirty="0">
                <a:latin typeface="Consolas" panose="020B0609020204030204" pitchFamily="49" charset="0"/>
              </a:rPr>
              <a:t>1 00:00:00 JST 2040</a:t>
            </a:r>
            <a:endParaRPr kumimoji="1" lang="ja-JP" altLang="en-US" sz="1800" dirty="0">
              <a:latin typeface="Consolas" panose="020B0609020204030204" pitchFamily="49" charset="0"/>
            </a:endParaRPr>
          </a:p>
        </p:txBody>
      </p:sp>
      <p:sp>
        <p:nvSpPr>
          <p:cNvPr id="9" name="矢印: 右 8">
            <a:extLst>
              <a:ext uri="{FF2B5EF4-FFF2-40B4-BE49-F238E27FC236}">
                <a16:creationId xmlns:a16="http://schemas.microsoft.com/office/drawing/2014/main" id="{F5E9B9A8-9406-4F84-A117-EE2CC1A217A1}"/>
              </a:ext>
            </a:extLst>
          </p:cNvPr>
          <p:cNvSpPr/>
          <p:nvPr/>
        </p:nvSpPr>
        <p:spPr>
          <a:xfrm rot="5400000">
            <a:off x="6088592" y="5068498"/>
            <a:ext cx="517160" cy="363637"/>
          </a:xfrm>
          <a:prstGeom prst="rightArrow">
            <a:avLst/>
          </a:prstGeom>
          <a:solidFill>
            <a:srgbClr val="FF0000"/>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四角形: 角を丸くする 9">
            <a:extLst>
              <a:ext uri="{FF2B5EF4-FFF2-40B4-BE49-F238E27FC236}">
                <a16:creationId xmlns:a16="http://schemas.microsoft.com/office/drawing/2014/main" id="{439709C2-1F1E-4539-93E8-E0E283220818}"/>
              </a:ext>
            </a:extLst>
          </p:cNvPr>
          <p:cNvSpPr/>
          <p:nvPr/>
        </p:nvSpPr>
        <p:spPr>
          <a:xfrm>
            <a:off x="1576551" y="3830056"/>
            <a:ext cx="1355835" cy="41724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dirty="0"/>
              <a:t>修正前</a:t>
            </a:r>
            <a:r>
              <a:rPr lang="en-US" altLang="ja-JP" sz="1800" dirty="0"/>
              <a:t>date</a:t>
            </a:r>
            <a:endParaRPr kumimoji="1" lang="ja-JP" altLang="en-US" sz="1800" dirty="0"/>
          </a:p>
        </p:txBody>
      </p:sp>
      <p:sp>
        <p:nvSpPr>
          <p:cNvPr id="11" name="四角形: 角を丸くする 10">
            <a:extLst>
              <a:ext uri="{FF2B5EF4-FFF2-40B4-BE49-F238E27FC236}">
                <a16:creationId xmlns:a16="http://schemas.microsoft.com/office/drawing/2014/main" id="{D4014630-CD96-4B4D-AADB-B8FFECD76EB5}"/>
              </a:ext>
            </a:extLst>
          </p:cNvPr>
          <p:cNvSpPr/>
          <p:nvPr/>
        </p:nvSpPr>
        <p:spPr>
          <a:xfrm>
            <a:off x="1576550" y="5300273"/>
            <a:ext cx="1355835" cy="41724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800" dirty="0"/>
              <a:t>修正後</a:t>
            </a:r>
            <a:r>
              <a:rPr lang="en-US" altLang="ja-JP" sz="1800" dirty="0"/>
              <a:t>date</a:t>
            </a:r>
            <a:endParaRPr kumimoji="1" lang="ja-JP" altLang="en-US" sz="1800" dirty="0"/>
          </a:p>
        </p:txBody>
      </p:sp>
    </p:spTree>
    <p:extLst>
      <p:ext uri="{BB962C8B-B14F-4D97-AF65-F5344CB8AC3E}">
        <p14:creationId xmlns:p14="http://schemas.microsoft.com/office/powerpoint/2010/main" val="2479675224"/>
      </p:ext>
    </p:extLst>
  </p:cSld>
  <p:clrMapOvr>
    <a:masterClrMapping/>
  </p:clrMapOvr>
  <mc:AlternateContent xmlns:mc="http://schemas.openxmlformats.org/markup-compatibility/2006" xmlns:p14="http://schemas.microsoft.com/office/powerpoint/2010/main">
    <mc:Choice Requires="p14">
      <p:transition spd="slow" p14:dur="2000" advTm="31685"/>
    </mc:Choice>
    <mc:Fallback xmlns="">
      <p:transition spd="slow" advTm="31685"/>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7F4EF-A2B1-4003-AA8B-0D76C36079AC}"/>
              </a:ext>
            </a:extLst>
          </p:cNvPr>
          <p:cNvSpPr>
            <a:spLocks noGrp="1"/>
          </p:cNvSpPr>
          <p:nvPr>
            <p:ph type="title"/>
          </p:nvPr>
        </p:nvSpPr>
        <p:spPr/>
        <p:txBody>
          <a:bodyPr/>
          <a:lstStyle/>
          <a:p>
            <a:r>
              <a:rPr lang="en-US" altLang="ja-JP" dirty="0"/>
              <a:t>5-e. </a:t>
            </a:r>
            <a:r>
              <a:rPr lang="ja-JP" altLang="en-US" dirty="0"/>
              <a:t>ツールの評価（</a:t>
            </a:r>
            <a:r>
              <a:rPr lang="en-US" altLang="ja-JP" dirty="0"/>
              <a:t>3/3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E3DCAA3-3037-4950-BE98-B357213D8ECD}"/>
              </a:ext>
            </a:extLst>
          </p:cNvPr>
          <p:cNvSpPr>
            <a:spLocks noGrp="1"/>
          </p:cNvSpPr>
          <p:nvPr>
            <p:ph idx="1"/>
          </p:nvPr>
        </p:nvSpPr>
        <p:spPr>
          <a:xfrm>
            <a:off x="609600" y="1600202"/>
            <a:ext cx="10972800" cy="2290663"/>
          </a:xfrm>
        </p:spPr>
        <p:txBody>
          <a:bodyPr/>
          <a:lstStyle/>
          <a:p>
            <a:pPr marL="0" indent="0">
              <a:buNone/>
            </a:pPr>
            <a:r>
              <a:rPr kumimoji="1" lang="ja-JP" altLang="en-US" dirty="0"/>
              <a:t>先行研究</a:t>
            </a:r>
            <a:r>
              <a:rPr kumimoji="1" lang="ja-JP" altLang="en-US" sz="2800" dirty="0"/>
              <a:t> </a:t>
            </a:r>
            <a:r>
              <a:rPr kumimoji="1" lang="en-US" altLang="ja-JP" sz="2800" dirty="0"/>
              <a:t>[3]</a:t>
            </a:r>
            <a:r>
              <a:rPr lang="ja-JP" altLang="en-US" sz="2400" dirty="0"/>
              <a:t> </a:t>
            </a:r>
            <a:r>
              <a:rPr lang="ja-JP" altLang="en-US" dirty="0"/>
              <a:t>との比較</a:t>
            </a:r>
            <a:endParaRPr lang="en-US" altLang="ja-JP" dirty="0"/>
          </a:p>
          <a:p>
            <a:pPr lvl="1"/>
            <a:r>
              <a:rPr lang="ja-JP" altLang="en-US" dirty="0"/>
              <a:t>著者らが作成した修正済コードを，「正解データ」とする</a:t>
            </a:r>
            <a:endParaRPr lang="en-US" altLang="ja-JP" dirty="0"/>
          </a:p>
          <a:p>
            <a:pPr lvl="1"/>
            <a:r>
              <a:rPr lang="ja-JP" altLang="en-US" dirty="0"/>
              <a:t>本ツールの修正案と，先行研究の修正箇所を比較</a:t>
            </a:r>
            <a:endParaRPr lang="en-US" altLang="ja-JP" dirty="0"/>
          </a:p>
          <a:p>
            <a:pPr lvl="2"/>
            <a:r>
              <a:rPr lang="ja-JP" altLang="en-US" dirty="0"/>
              <a:t>本ツールでは，修正困難比較箇所は数えない</a:t>
            </a:r>
            <a:endParaRPr lang="en-US" altLang="ja-JP" dirty="0"/>
          </a:p>
        </p:txBody>
      </p:sp>
      <p:sp>
        <p:nvSpPr>
          <p:cNvPr id="4" name="日付プレースホルダー 3">
            <a:extLst>
              <a:ext uri="{FF2B5EF4-FFF2-40B4-BE49-F238E27FC236}">
                <a16:creationId xmlns:a16="http://schemas.microsoft.com/office/drawing/2014/main" id="{08A0A1BA-517C-4E4F-BC8A-B519228A17AE}"/>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D61323BB-D76A-47F0-8648-F90239658EDC}"/>
              </a:ext>
            </a:extLst>
          </p:cNvPr>
          <p:cNvSpPr>
            <a:spLocks noGrp="1"/>
          </p:cNvSpPr>
          <p:nvPr>
            <p:ph type="sldNum" sz="quarter" idx="12"/>
          </p:nvPr>
        </p:nvSpPr>
        <p:spPr/>
        <p:txBody>
          <a:bodyPr/>
          <a:lstStyle/>
          <a:p>
            <a:fld id="{B951A452-32C3-41FF-9DA0-B1D43AF5C1DE}" type="slidenum">
              <a:rPr kumimoji="1" lang="ja-JP" altLang="en-US" smtClean="0"/>
              <a:t>22</a:t>
            </a:fld>
            <a:endParaRPr kumimoji="1" lang="ja-JP" altLang="en-US"/>
          </a:p>
        </p:txBody>
      </p:sp>
      <p:graphicFrame>
        <p:nvGraphicFramePr>
          <p:cNvPr id="6" name="表 5">
            <a:extLst>
              <a:ext uri="{FF2B5EF4-FFF2-40B4-BE49-F238E27FC236}">
                <a16:creationId xmlns:a16="http://schemas.microsoft.com/office/drawing/2014/main" id="{1E5828B9-937E-4C63-8A14-5DF197C24CB5}"/>
              </a:ext>
            </a:extLst>
          </p:cNvPr>
          <p:cNvGraphicFramePr>
            <a:graphicFrameLocks noGrp="1"/>
          </p:cNvGraphicFramePr>
          <p:nvPr>
            <p:extLst>
              <p:ext uri="{D42A27DB-BD31-4B8C-83A1-F6EECF244321}">
                <p14:modId xmlns:p14="http://schemas.microsoft.com/office/powerpoint/2010/main" val="3828570763"/>
              </p:ext>
            </p:extLst>
          </p:nvPr>
        </p:nvGraphicFramePr>
        <p:xfrm>
          <a:off x="2010000" y="3691711"/>
          <a:ext cx="8172000" cy="2554632"/>
        </p:xfrm>
        <a:graphic>
          <a:graphicData uri="http://schemas.openxmlformats.org/drawingml/2006/table">
            <a:tbl>
              <a:tblPr firstRow="1" bandRow="1">
                <a:tableStyleId>{21E4AEA4-8DFA-4A89-87EB-49C32662AFE0}</a:tableStyleId>
              </a:tblPr>
              <a:tblGrid>
                <a:gridCol w="1656000">
                  <a:extLst>
                    <a:ext uri="{9D8B030D-6E8A-4147-A177-3AD203B41FA5}">
                      <a16:colId xmlns:a16="http://schemas.microsoft.com/office/drawing/2014/main" val="563144330"/>
                    </a:ext>
                  </a:extLst>
                </a:gridCol>
                <a:gridCol w="1368000">
                  <a:extLst>
                    <a:ext uri="{9D8B030D-6E8A-4147-A177-3AD203B41FA5}">
                      <a16:colId xmlns:a16="http://schemas.microsoft.com/office/drawing/2014/main" val="1746947550"/>
                    </a:ext>
                  </a:extLst>
                </a:gridCol>
                <a:gridCol w="1368000">
                  <a:extLst>
                    <a:ext uri="{9D8B030D-6E8A-4147-A177-3AD203B41FA5}">
                      <a16:colId xmlns:a16="http://schemas.microsoft.com/office/drawing/2014/main" val="3195875512"/>
                    </a:ext>
                  </a:extLst>
                </a:gridCol>
                <a:gridCol w="1044000">
                  <a:extLst>
                    <a:ext uri="{9D8B030D-6E8A-4147-A177-3AD203B41FA5}">
                      <a16:colId xmlns:a16="http://schemas.microsoft.com/office/drawing/2014/main" val="2808137503"/>
                    </a:ext>
                  </a:extLst>
                </a:gridCol>
                <a:gridCol w="1368000">
                  <a:extLst>
                    <a:ext uri="{9D8B030D-6E8A-4147-A177-3AD203B41FA5}">
                      <a16:colId xmlns:a16="http://schemas.microsoft.com/office/drawing/2014/main" val="3777046358"/>
                    </a:ext>
                  </a:extLst>
                </a:gridCol>
                <a:gridCol w="1368000">
                  <a:extLst>
                    <a:ext uri="{9D8B030D-6E8A-4147-A177-3AD203B41FA5}">
                      <a16:colId xmlns:a16="http://schemas.microsoft.com/office/drawing/2014/main" val="1567218252"/>
                    </a:ext>
                  </a:extLst>
                </a:gridCol>
              </a:tblGrid>
              <a:tr h="213053">
                <a:tc rowSpan="2">
                  <a:txBody>
                    <a:bodyPr/>
                    <a:lstStyle/>
                    <a:p>
                      <a:r>
                        <a:rPr kumimoji="1" lang="ja-JP" altLang="en-US" sz="2100" dirty="0"/>
                        <a:t>対象コマンド</a:t>
                      </a:r>
                    </a:p>
                  </a:txBody>
                  <a:tcPr marL="105067" marR="105067" marT="52533" marB="52533"/>
                </a:tc>
                <a:tc rowSpan="2">
                  <a:txBody>
                    <a:bodyPr/>
                    <a:lstStyle/>
                    <a:p>
                      <a:r>
                        <a:rPr kumimoji="1" lang="ja-JP" altLang="en-US" sz="2100" dirty="0"/>
                        <a:t>先行研究</a:t>
                      </a:r>
                      <a:br>
                        <a:rPr kumimoji="1" lang="en-US" altLang="ja-JP" sz="2100" dirty="0"/>
                      </a:br>
                      <a:r>
                        <a:rPr kumimoji="1" lang="en-US" altLang="ja-JP" sz="2000" dirty="0"/>
                        <a:t>[3]</a:t>
                      </a:r>
                      <a:endParaRPr kumimoji="1" lang="ja-JP" altLang="en-US" sz="2100" dirty="0"/>
                    </a:p>
                  </a:txBody>
                  <a:tcPr marL="105067" marR="105067" marT="52533" marB="52533"/>
                </a:tc>
                <a:tc rowSpan="2">
                  <a:txBody>
                    <a:bodyPr/>
                    <a:lstStyle/>
                    <a:p>
                      <a:r>
                        <a:rPr kumimoji="1" lang="ja-JP" altLang="en-US" sz="2100" dirty="0"/>
                        <a:t>本ツール</a:t>
                      </a:r>
                    </a:p>
                  </a:txBody>
                  <a:tcPr marL="105067" marR="105067" marT="52533" marB="52533">
                    <a:lnR w="12700" cmpd="sng">
                      <a:noFill/>
                    </a:lnR>
                  </a:tcPr>
                </a:tc>
                <a:tc>
                  <a:txBody>
                    <a:bodyPr/>
                    <a:lstStyle/>
                    <a:p>
                      <a:endParaRPr kumimoji="1" lang="ja-JP" altLang="en-US" sz="2100" dirty="0"/>
                    </a:p>
                  </a:txBody>
                  <a:tcPr marL="105067" marR="105067" marT="52533" marB="52533">
                    <a:lnL w="12700" cmpd="sng">
                      <a:noFill/>
                    </a:lnL>
                  </a:tcPr>
                </a:tc>
                <a:tc rowSpan="2">
                  <a:txBody>
                    <a:bodyPr/>
                    <a:lstStyle/>
                    <a:p>
                      <a:r>
                        <a:rPr kumimoji="1" lang="ja-JP" altLang="en-US" sz="2100" dirty="0"/>
                        <a:t>適合率</a:t>
                      </a:r>
                    </a:p>
                  </a:txBody>
                  <a:tcPr marL="105067" marR="105067" marT="52533" marB="52533"/>
                </a:tc>
                <a:tc rowSpan="2">
                  <a:txBody>
                    <a:bodyPr/>
                    <a:lstStyle/>
                    <a:p>
                      <a:r>
                        <a:rPr kumimoji="1" lang="ja-JP" altLang="en-US" sz="2100" dirty="0"/>
                        <a:t>再現率</a:t>
                      </a:r>
                    </a:p>
                  </a:txBody>
                  <a:tcPr marL="105067" marR="105067" marT="52533" marB="52533"/>
                </a:tc>
                <a:extLst>
                  <a:ext uri="{0D108BD9-81ED-4DB2-BD59-A6C34878D82A}">
                    <a16:rowId xmlns:a16="http://schemas.microsoft.com/office/drawing/2014/main" val="107864546"/>
                  </a:ext>
                </a:extLst>
              </a:tr>
              <a:tr h="21305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2100" dirty="0"/>
                        <a:t>一致数</a:t>
                      </a:r>
                    </a:p>
                  </a:txBody>
                  <a:tcPr marL="105067" marR="105067" marT="52533" marB="52533"/>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81932839"/>
                  </a:ext>
                </a:extLst>
              </a:tr>
              <a:tr h="426105">
                <a:tc>
                  <a:txBody>
                    <a:bodyPr/>
                    <a:lstStyle/>
                    <a:p>
                      <a:r>
                        <a:rPr kumimoji="1" lang="en-US" altLang="ja-JP" sz="2100" dirty="0"/>
                        <a:t>date</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tc>
                <a:tc>
                  <a:txBody>
                    <a:bodyPr/>
                    <a:lstStyle/>
                    <a:p>
                      <a:r>
                        <a:rPr kumimoji="1" lang="en-US" altLang="ja-JP" sz="2100" dirty="0"/>
                        <a:t>5</a:t>
                      </a:r>
                      <a:endParaRPr kumimoji="1" lang="ja-JP" altLang="en-US" sz="2100" dirty="0"/>
                    </a:p>
                  </a:txBody>
                  <a:tcPr marL="105067" marR="105067" marT="52533" marB="52533"/>
                </a:tc>
                <a:tc>
                  <a:txBody>
                    <a:bodyPr/>
                    <a:lstStyle/>
                    <a:p>
                      <a:r>
                        <a:rPr kumimoji="1" lang="en-US" altLang="ja-JP" sz="2100" dirty="0"/>
                        <a:t>0.38</a:t>
                      </a:r>
                      <a:endParaRPr kumimoji="1" lang="ja-JP" altLang="en-US" sz="2100" dirty="0"/>
                    </a:p>
                  </a:txBody>
                  <a:tcPr marL="105067" marR="105067" marT="52533" marB="52533"/>
                </a:tc>
                <a:tc>
                  <a:txBody>
                    <a:bodyPr/>
                    <a:lstStyle/>
                    <a:p>
                      <a:r>
                        <a:rPr kumimoji="1" lang="en-US" altLang="ja-JP" sz="2100" dirty="0"/>
                        <a:t>0.83</a:t>
                      </a:r>
                      <a:endParaRPr kumimoji="1" lang="ja-JP" altLang="en-US" sz="2100" dirty="0"/>
                    </a:p>
                  </a:txBody>
                  <a:tcPr marL="105067" marR="105067" marT="52533" marB="52533"/>
                </a:tc>
                <a:extLst>
                  <a:ext uri="{0D108BD9-81ED-4DB2-BD59-A6C34878D82A}">
                    <a16:rowId xmlns:a16="http://schemas.microsoft.com/office/drawing/2014/main" val="2494327116"/>
                  </a:ext>
                </a:extLst>
              </a:tr>
              <a:tr h="426105">
                <a:tc>
                  <a:txBody>
                    <a:bodyPr/>
                    <a:lstStyle/>
                    <a:p>
                      <a:r>
                        <a:rPr kumimoji="1" lang="en-US" altLang="ja-JP" sz="2100" dirty="0"/>
                        <a:t>stat</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32</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0.06</a:t>
                      </a:r>
                      <a:endParaRPr kumimoji="1" lang="ja-JP" altLang="en-US" sz="2100" dirty="0"/>
                    </a:p>
                  </a:txBody>
                  <a:tcPr marL="105067" marR="105067" marT="52533" marB="52533"/>
                </a:tc>
                <a:tc>
                  <a:txBody>
                    <a:bodyPr/>
                    <a:lstStyle/>
                    <a:p>
                      <a:r>
                        <a:rPr kumimoji="1" lang="en-US" altLang="ja-JP" sz="2100" dirty="0"/>
                        <a:t>1.00</a:t>
                      </a:r>
                      <a:endParaRPr kumimoji="1" lang="ja-JP" altLang="en-US" sz="2100" dirty="0"/>
                    </a:p>
                  </a:txBody>
                  <a:tcPr marL="105067" marR="105067" marT="52533" marB="52533"/>
                </a:tc>
                <a:extLst>
                  <a:ext uri="{0D108BD9-81ED-4DB2-BD59-A6C34878D82A}">
                    <a16:rowId xmlns:a16="http://schemas.microsoft.com/office/drawing/2014/main" val="788328239"/>
                  </a:ext>
                </a:extLst>
              </a:tr>
              <a:tr h="426105">
                <a:tc>
                  <a:txBody>
                    <a:bodyPr/>
                    <a:lstStyle/>
                    <a:p>
                      <a:r>
                        <a:rPr kumimoji="1" lang="en-US" altLang="ja-JP" sz="2100" dirty="0"/>
                        <a:t>touch</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10</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0.60</a:t>
                      </a:r>
                      <a:endParaRPr kumimoji="1" lang="ja-JP" altLang="en-US" sz="2100" dirty="0"/>
                    </a:p>
                  </a:txBody>
                  <a:tcPr marL="105067" marR="105067" marT="52533" marB="52533"/>
                </a:tc>
                <a:tc>
                  <a:txBody>
                    <a:bodyPr/>
                    <a:lstStyle/>
                    <a:p>
                      <a:r>
                        <a:rPr kumimoji="1" lang="en-US" altLang="ja-JP" sz="2100" dirty="0"/>
                        <a:t>1.00</a:t>
                      </a:r>
                      <a:endParaRPr kumimoji="1" lang="ja-JP" altLang="en-US" sz="2100" dirty="0"/>
                    </a:p>
                  </a:txBody>
                  <a:tcPr marL="105067" marR="105067" marT="52533" marB="52533"/>
                </a:tc>
                <a:extLst>
                  <a:ext uri="{0D108BD9-81ED-4DB2-BD59-A6C34878D82A}">
                    <a16:rowId xmlns:a16="http://schemas.microsoft.com/office/drawing/2014/main" val="2889447192"/>
                  </a:ext>
                </a:extLst>
              </a:tr>
              <a:tr h="426105">
                <a:tc>
                  <a:txBody>
                    <a:bodyPr/>
                    <a:lstStyle/>
                    <a:p>
                      <a:r>
                        <a:rPr kumimoji="1" lang="ja-JP" altLang="en-US" sz="2100" dirty="0"/>
                        <a:t>合計</a:t>
                      </a:r>
                    </a:p>
                  </a:txBody>
                  <a:tcPr marL="105067" marR="105067" marT="52533" marB="52533"/>
                </a:tc>
                <a:tc>
                  <a:txBody>
                    <a:bodyPr/>
                    <a:lstStyle/>
                    <a:p>
                      <a:r>
                        <a:rPr kumimoji="1" lang="en-US" altLang="ja-JP" sz="2100" dirty="0"/>
                        <a:t>14</a:t>
                      </a:r>
                      <a:endParaRPr kumimoji="1" lang="ja-JP" altLang="en-US" sz="2100" dirty="0"/>
                    </a:p>
                  </a:txBody>
                  <a:tcPr marL="105067" marR="105067" marT="52533" marB="52533"/>
                </a:tc>
                <a:tc>
                  <a:txBody>
                    <a:bodyPr/>
                    <a:lstStyle/>
                    <a:p>
                      <a:r>
                        <a:rPr kumimoji="1" lang="en-US" altLang="ja-JP" sz="2100" dirty="0"/>
                        <a:t>55</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tc>
                <a:tc>
                  <a:txBody>
                    <a:bodyPr/>
                    <a:lstStyle/>
                    <a:p>
                      <a:r>
                        <a:rPr kumimoji="1" lang="en-US" altLang="ja-JP" sz="2100" dirty="0"/>
                        <a:t>0.24</a:t>
                      </a:r>
                      <a:endParaRPr kumimoji="1" lang="ja-JP" altLang="en-US" sz="2100" dirty="0"/>
                    </a:p>
                  </a:txBody>
                  <a:tcPr marL="105067" marR="105067" marT="52533" marB="52533"/>
                </a:tc>
                <a:tc>
                  <a:txBody>
                    <a:bodyPr/>
                    <a:lstStyle/>
                    <a:p>
                      <a:r>
                        <a:rPr kumimoji="1" lang="en-US" altLang="ja-JP" sz="2100" dirty="0"/>
                        <a:t>0.93</a:t>
                      </a:r>
                      <a:endParaRPr kumimoji="1" lang="ja-JP" altLang="en-US" sz="2100" dirty="0"/>
                    </a:p>
                  </a:txBody>
                  <a:tcPr marL="105067" marR="105067" marT="52533" marB="52533"/>
                </a:tc>
                <a:extLst>
                  <a:ext uri="{0D108BD9-81ED-4DB2-BD59-A6C34878D82A}">
                    <a16:rowId xmlns:a16="http://schemas.microsoft.com/office/drawing/2014/main" val="1006630249"/>
                  </a:ext>
                </a:extLst>
              </a:tr>
            </a:tbl>
          </a:graphicData>
        </a:graphic>
      </p:graphicFrame>
      <p:sp>
        <p:nvSpPr>
          <p:cNvPr id="7" name="テキスト ボックス 6">
            <a:extLst>
              <a:ext uri="{FF2B5EF4-FFF2-40B4-BE49-F238E27FC236}">
                <a16:creationId xmlns:a16="http://schemas.microsoft.com/office/drawing/2014/main" id="{9A2034DB-C87B-435A-852C-F7E44396E6D1}"/>
              </a:ext>
            </a:extLst>
          </p:cNvPr>
          <p:cNvSpPr txBox="1"/>
          <p:nvPr/>
        </p:nvSpPr>
        <p:spPr>
          <a:xfrm>
            <a:off x="527049" y="6282704"/>
            <a:ext cx="10716995" cy="276999"/>
          </a:xfrm>
          <a:prstGeom prst="rect">
            <a:avLst/>
          </a:prstGeom>
          <a:noFill/>
        </p:spPr>
        <p:txBody>
          <a:bodyPr wrap="square" rtlCol="0">
            <a:spAutoFit/>
          </a:bodyPr>
          <a:lstStyle/>
          <a:p>
            <a:pPr lvl="0"/>
            <a:r>
              <a:rPr lang="en-US" altLang="ja-JP" sz="1200" dirty="0">
                <a:solidFill>
                  <a:srgbClr val="000000"/>
                </a:solidFill>
              </a:rPr>
              <a:t>[3] </a:t>
            </a:r>
            <a:r>
              <a:rPr lang="ja-JP" altLang="en-US" sz="1200" dirty="0">
                <a:solidFill>
                  <a:srgbClr val="000000"/>
                </a:solidFill>
              </a:rPr>
              <a:t>大江秀幸</a:t>
            </a:r>
            <a:r>
              <a:rPr lang="en-US" altLang="ja-JP" sz="1200" dirty="0">
                <a:solidFill>
                  <a:srgbClr val="000000"/>
                </a:solidFill>
              </a:rPr>
              <a:t>, </a:t>
            </a:r>
            <a:r>
              <a:rPr lang="ja-JP" altLang="en-US" sz="1200" dirty="0">
                <a:solidFill>
                  <a:srgbClr val="000000"/>
                </a:solidFill>
              </a:rPr>
              <a:t>松下誠</a:t>
            </a:r>
            <a:r>
              <a:rPr lang="en-US" altLang="ja-JP" sz="1200" dirty="0">
                <a:solidFill>
                  <a:srgbClr val="000000"/>
                </a:solidFill>
              </a:rPr>
              <a:t>, </a:t>
            </a:r>
            <a:r>
              <a:rPr lang="ja-JP" altLang="en-US" sz="1200" dirty="0">
                <a:solidFill>
                  <a:srgbClr val="000000"/>
                </a:solidFill>
              </a:rPr>
              <a:t>井上克郎</a:t>
            </a:r>
            <a:r>
              <a:rPr lang="en-US" altLang="ja-JP" sz="1200" dirty="0">
                <a:solidFill>
                  <a:srgbClr val="000000"/>
                </a:solidFill>
              </a:rPr>
              <a:t>: 32bit UNIX</a:t>
            </a:r>
            <a:r>
              <a:rPr lang="ja-JP" altLang="en-US" sz="1200" dirty="0">
                <a:solidFill>
                  <a:srgbClr val="000000"/>
                </a:solidFill>
              </a:rPr>
              <a:t>システムの</a:t>
            </a:r>
            <a:r>
              <a:rPr lang="en-US" altLang="ja-JP" sz="1200" dirty="0">
                <a:solidFill>
                  <a:srgbClr val="000000"/>
                </a:solidFill>
              </a:rPr>
              <a:t>2038</a:t>
            </a:r>
            <a:r>
              <a:rPr lang="ja-JP" altLang="en-US" sz="1200" dirty="0">
                <a:solidFill>
                  <a:srgbClr val="000000"/>
                </a:solidFill>
              </a:rPr>
              <a:t>年問題に対するプログラム修正法の提案</a:t>
            </a:r>
            <a:r>
              <a:rPr lang="en-US" altLang="ja-JP" sz="1200" dirty="0">
                <a:solidFill>
                  <a:srgbClr val="000000"/>
                </a:solidFill>
              </a:rPr>
              <a:t>, </a:t>
            </a:r>
            <a:r>
              <a:rPr lang="ja-JP" altLang="en-US" sz="1200" dirty="0">
                <a:solidFill>
                  <a:srgbClr val="000000"/>
                </a:solidFill>
              </a:rPr>
              <a:t>情報処理学会論文誌</a:t>
            </a:r>
            <a:r>
              <a:rPr lang="en-US" altLang="ja-JP" sz="1200" dirty="0">
                <a:solidFill>
                  <a:srgbClr val="000000"/>
                </a:solidFill>
              </a:rPr>
              <a:t>, Vol.62, No.4, pp.1051-1055 (2021)</a:t>
            </a:r>
          </a:p>
        </p:txBody>
      </p:sp>
    </p:spTree>
    <p:extLst>
      <p:ext uri="{BB962C8B-B14F-4D97-AF65-F5344CB8AC3E}">
        <p14:creationId xmlns:p14="http://schemas.microsoft.com/office/powerpoint/2010/main" val="1789462131"/>
      </p:ext>
    </p:extLst>
  </p:cSld>
  <p:clrMapOvr>
    <a:masterClrMapping/>
  </p:clrMapOvr>
  <mc:AlternateContent xmlns:mc="http://schemas.openxmlformats.org/markup-compatibility/2006" xmlns:p14="http://schemas.microsoft.com/office/powerpoint/2010/main">
    <mc:Choice Requires="p14">
      <p:transition spd="slow" p14:dur="2000" advTm="20612"/>
    </mc:Choice>
    <mc:Fallback xmlns="">
      <p:transition spd="slow" advTm="20612"/>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7F4EF-A2B1-4003-AA8B-0D76C36079AC}"/>
              </a:ext>
            </a:extLst>
          </p:cNvPr>
          <p:cNvSpPr>
            <a:spLocks noGrp="1"/>
          </p:cNvSpPr>
          <p:nvPr>
            <p:ph type="title"/>
          </p:nvPr>
        </p:nvSpPr>
        <p:spPr/>
        <p:txBody>
          <a:bodyPr/>
          <a:lstStyle/>
          <a:p>
            <a:r>
              <a:rPr lang="en-US" altLang="ja-JP" dirty="0"/>
              <a:t>5-e. </a:t>
            </a:r>
            <a:r>
              <a:rPr lang="ja-JP" altLang="en-US" dirty="0"/>
              <a:t>ツールの評価（</a:t>
            </a:r>
            <a:r>
              <a:rPr lang="en-US" altLang="ja-JP" dirty="0"/>
              <a:t>3/3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E3DCAA3-3037-4950-BE98-B357213D8ECD}"/>
              </a:ext>
            </a:extLst>
          </p:cNvPr>
          <p:cNvSpPr>
            <a:spLocks noGrp="1"/>
          </p:cNvSpPr>
          <p:nvPr>
            <p:ph idx="1"/>
          </p:nvPr>
        </p:nvSpPr>
        <p:spPr>
          <a:xfrm>
            <a:off x="609600" y="1600202"/>
            <a:ext cx="10972800" cy="2290663"/>
          </a:xfrm>
        </p:spPr>
        <p:txBody>
          <a:bodyPr/>
          <a:lstStyle/>
          <a:p>
            <a:pPr marL="0" lvl="0" indent="0">
              <a:buNone/>
            </a:pPr>
            <a:r>
              <a:rPr lang="ja-JP" altLang="en-US" dirty="0">
                <a:solidFill>
                  <a:srgbClr val="000000"/>
                </a:solidFill>
              </a:rPr>
              <a:t>高い再現率を実現した</a:t>
            </a:r>
            <a:endParaRPr lang="en-US" altLang="ja-JP" dirty="0">
              <a:solidFill>
                <a:srgbClr val="000000"/>
              </a:solidFill>
            </a:endParaRPr>
          </a:p>
          <a:p>
            <a:pPr marL="457200" lvl="1" indent="0">
              <a:buNone/>
            </a:pPr>
            <a:r>
              <a:rPr lang="ja-JP" altLang="en-US" dirty="0">
                <a:solidFill>
                  <a:srgbClr val="000000"/>
                </a:solidFill>
              </a:rPr>
              <a:t>漏れのないソースコード修正を支援できる</a:t>
            </a:r>
            <a:endParaRPr lang="en-US" altLang="ja-JP" dirty="0">
              <a:solidFill>
                <a:srgbClr val="000000"/>
              </a:solidFill>
            </a:endParaRPr>
          </a:p>
        </p:txBody>
      </p:sp>
      <p:sp>
        <p:nvSpPr>
          <p:cNvPr id="4" name="日付プレースホルダー 3">
            <a:extLst>
              <a:ext uri="{FF2B5EF4-FFF2-40B4-BE49-F238E27FC236}">
                <a16:creationId xmlns:a16="http://schemas.microsoft.com/office/drawing/2014/main" id="{08A0A1BA-517C-4E4F-BC8A-B519228A17AE}"/>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D61323BB-D76A-47F0-8648-F90239658EDC}"/>
              </a:ext>
            </a:extLst>
          </p:cNvPr>
          <p:cNvSpPr>
            <a:spLocks noGrp="1"/>
          </p:cNvSpPr>
          <p:nvPr>
            <p:ph type="sldNum" sz="quarter" idx="12"/>
          </p:nvPr>
        </p:nvSpPr>
        <p:spPr/>
        <p:txBody>
          <a:bodyPr/>
          <a:lstStyle/>
          <a:p>
            <a:fld id="{B951A452-32C3-41FF-9DA0-B1D43AF5C1DE}" type="slidenum">
              <a:rPr kumimoji="1" lang="ja-JP" altLang="en-US" smtClean="0"/>
              <a:t>23</a:t>
            </a:fld>
            <a:endParaRPr kumimoji="1" lang="ja-JP" altLang="en-US"/>
          </a:p>
        </p:txBody>
      </p:sp>
      <p:graphicFrame>
        <p:nvGraphicFramePr>
          <p:cNvPr id="7" name="表 6">
            <a:extLst>
              <a:ext uri="{FF2B5EF4-FFF2-40B4-BE49-F238E27FC236}">
                <a16:creationId xmlns:a16="http://schemas.microsoft.com/office/drawing/2014/main" id="{27C78154-2AFC-442C-8C65-6E0A87148A51}"/>
              </a:ext>
            </a:extLst>
          </p:cNvPr>
          <p:cNvGraphicFramePr>
            <a:graphicFrameLocks noGrp="1"/>
          </p:cNvGraphicFramePr>
          <p:nvPr>
            <p:extLst>
              <p:ext uri="{D42A27DB-BD31-4B8C-83A1-F6EECF244321}">
                <p14:modId xmlns:p14="http://schemas.microsoft.com/office/powerpoint/2010/main" val="2306089126"/>
              </p:ext>
            </p:extLst>
          </p:nvPr>
        </p:nvGraphicFramePr>
        <p:xfrm>
          <a:off x="2010000" y="3691711"/>
          <a:ext cx="8172000" cy="2554632"/>
        </p:xfrm>
        <a:graphic>
          <a:graphicData uri="http://schemas.openxmlformats.org/drawingml/2006/table">
            <a:tbl>
              <a:tblPr firstRow="1" bandRow="1">
                <a:tableStyleId>{21E4AEA4-8DFA-4A89-87EB-49C32662AFE0}</a:tableStyleId>
              </a:tblPr>
              <a:tblGrid>
                <a:gridCol w="1656000">
                  <a:extLst>
                    <a:ext uri="{9D8B030D-6E8A-4147-A177-3AD203B41FA5}">
                      <a16:colId xmlns:a16="http://schemas.microsoft.com/office/drawing/2014/main" val="563144330"/>
                    </a:ext>
                  </a:extLst>
                </a:gridCol>
                <a:gridCol w="1368000">
                  <a:extLst>
                    <a:ext uri="{9D8B030D-6E8A-4147-A177-3AD203B41FA5}">
                      <a16:colId xmlns:a16="http://schemas.microsoft.com/office/drawing/2014/main" val="1746947550"/>
                    </a:ext>
                  </a:extLst>
                </a:gridCol>
                <a:gridCol w="1368000">
                  <a:extLst>
                    <a:ext uri="{9D8B030D-6E8A-4147-A177-3AD203B41FA5}">
                      <a16:colId xmlns:a16="http://schemas.microsoft.com/office/drawing/2014/main" val="3195875512"/>
                    </a:ext>
                  </a:extLst>
                </a:gridCol>
                <a:gridCol w="1044000">
                  <a:extLst>
                    <a:ext uri="{9D8B030D-6E8A-4147-A177-3AD203B41FA5}">
                      <a16:colId xmlns:a16="http://schemas.microsoft.com/office/drawing/2014/main" val="2808137503"/>
                    </a:ext>
                  </a:extLst>
                </a:gridCol>
                <a:gridCol w="1368000">
                  <a:extLst>
                    <a:ext uri="{9D8B030D-6E8A-4147-A177-3AD203B41FA5}">
                      <a16:colId xmlns:a16="http://schemas.microsoft.com/office/drawing/2014/main" val="3777046358"/>
                    </a:ext>
                  </a:extLst>
                </a:gridCol>
                <a:gridCol w="1368000">
                  <a:extLst>
                    <a:ext uri="{9D8B030D-6E8A-4147-A177-3AD203B41FA5}">
                      <a16:colId xmlns:a16="http://schemas.microsoft.com/office/drawing/2014/main" val="1567218252"/>
                    </a:ext>
                  </a:extLst>
                </a:gridCol>
              </a:tblGrid>
              <a:tr h="213053">
                <a:tc rowSpan="2">
                  <a:txBody>
                    <a:bodyPr/>
                    <a:lstStyle/>
                    <a:p>
                      <a:r>
                        <a:rPr kumimoji="1" lang="ja-JP" altLang="en-US" sz="2100" dirty="0"/>
                        <a:t>対象コマンド</a:t>
                      </a:r>
                    </a:p>
                  </a:txBody>
                  <a:tcPr marL="105067" marR="105067" marT="52533" marB="52533"/>
                </a:tc>
                <a:tc rowSpan="2">
                  <a:txBody>
                    <a:bodyPr/>
                    <a:lstStyle/>
                    <a:p>
                      <a:r>
                        <a:rPr kumimoji="1" lang="ja-JP" altLang="en-US" sz="2100" dirty="0"/>
                        <a:t>先行研究</a:t>
                      </a:r>
                      <a:br>
                        <a:rPr kumimoji="1" lang="en-US" altLang="ja-JP" sz="2100" dirty="0"/>
                      </a:br>
                      <a:r>
                        <a:rPr kumimoji="1" lang="en-US" altLang="ja-JP" sz="2000" dirty="0"/>
                        <a:t>[3]</a:t>
                      </a:r>
                      <a:endParaRPr kumimoji="1" lang="ja-JP" altLang="en-US" sz="2100" dirty="0"/>
                    </a:p>
                  </a:txBody>
                  <a:tcPr marL="105067" marR="105067" marT="52533" marB="52533"/>
                </a:tc>
                <a:tc rowSpan="2">
                  <a:txBody>
                    <a:bodyPr/>
                    <a:lstStyle/>
                    <a:p>
                      <a:r>
                        <a:rPr kumimoji="1" lang="ja-JP" altLang="en-US" sz="2100" dirty="0"/>
                        <a:t>本ツール</a:t>
                      </a:r>
                    </a:p>
                  </a:txBody>
                  <a:tcPr marL="105067" marR="105067" marT="52533" marB="52533">
                    <a:lnR w="12700" cmpd="sng">
                      <a:noFill/>
                    </a:lnR>
                  </a:tcPr>
                </a:tc>
                <a:tc>
                  <a:txBody>
                    <a:bodyPr/>
                    <a:lstStyle/>
                    <a:p>
                      <a:endParaRPr kumimoji="1" lang="ja-JP" altLang="en-US" sz="2100" dirty="0"/>
                    </a:p>
                  </a:txBody>
                  <a:tcPr marL="105067" marR="105067" marT="52533" marB="52533">
                    <a:lnL w="12700" cmpd="sng">
                      <a:noFill/>
                    </a:lnL>
                  </a:tcPr>
                </a:tc>
                <a:tc rowSpan="2">
                  <a:txBody>
                    <a:bodyPr/>
                    <a:lstStyle/>
                    <a:p>
                      <a:r>
                        <a:rPr kumimoji="1" lang="ja-JP" altLang="en-US" sz="2100" dirty="0"/>
                        <a:t>適合率</a:t>
                      </a:r>
                    </a:p>
                  </a:txBody>
                  <a:tcPr marL="105067" marR="105067" marT="52533" marB="52533"/>
                </a:tc>
                <a:tc rowSpan="2">
                  <a:txBody>
                    <a:bodyPr/>
                    <a:lstStyle/>
                    <a:p>
                      <a:r>
                        <a:rPr kumimoji="1" lang="ja-JP" altLang="en-US" sz="2100" dirty="0"/>
                        <a:t>再現率</a:t>
                      </a:r>
                    </a:p>
                  </a:txBody>
                  <a:tcPr marL="105067" marR="105067" marT="52533" marB="52533"/>
                </a:tc>
                <a:extLst>
                  <a:ext uri="{0D108BD9-81ED-4DB2-BD59-A6C34878D82A}">
                    <a16:rowId xmlns:a16="http://schemas.microsoft.com/office/drawing/2014/main" val="107864546"/>
                  </a:ext>
                </a:extLst>
              </a:tr>
              <a:tr h="21305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2100" dirty="0"/>
                        <a:t>一致数</a:t>
                      </a:r>
                    </a:p>
                  </a:txBody>
                  <a:tcPr marL="105067" marR="105067" marT="52533" marB="52533"/>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81932839"/>
                  </a:ext>
                </a:extLst>
              </a:tr>
              <a:tr h="426105">
                <a:tc>
                  <a:txBody>
                    <a:bodyPr/>
                    <a:lstStyle/>
                    <a:p>
                      <a:r>
                        <a:rPr kumimoji="1" lang="en-US" altLang="ja-JP" sz="2100" dirty="0"/>
                        <a:t>date</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tc>
                <a:tc>
                  <a:txBody>
                    <a:bodyPr/>
                    <a:lstStyle/>
                    <a:p>
                      <a:r>
                        <a:rPr kumimoji="1" lang="en-US" altLang="ja-JP" sz="2100" dirty="0"/>
                        <a:t>5</a:t>
                      </a:r>
                      <a:endParaRPr kumimoji="1" lang="ja-JP" altLang="en-US" sz="2100" dirty="0"/>
                    </a:p>
                  </a:txBody>
                  <a:tcPr marL="105067" marR="105067" marT="52533" marB="52533"/>
                </a:tc>
                <a:tc>
                  <a:txBody>
                    <a:bodyPr/>
                    <a:lstStyle/>
                    <a:p>
                      <a:r>
                        <a:rPr kumimoji="1" lang="en-US" altLang="ja-JP" sz="2100" dirty="0"/>
                        <a:t>0.38</a:t>
                      </a:r>
                      <a:endParaRPr kumimoji="1" lang="ja-JP" altLang="en-US" sz="2100" dirty="0"/>
                    </a:p>
                  </a:txBody>
                  <a:tcPr marL="105067" marR="105067" marT="52533" marB="52533"/>
                </a:tc>
                <a:tc>
                  <a:txBody>
                    <a:bodyPr/>
                    <a:lstStyle/>
                    <a:p>
                      <a:r>
                        <a:rPr kumimoji="1" lang="en-US" altLang="ja-JP" sz="2100" dirty="0"/>
                        <a:t>0.83</a:t>
                      </a:r>
                      <a:endParaRPr kumimoji="1" lang="ja-JP" altLang="en-US" sz="2100" dirty="0"/>
                    </a:p>
                  </a:txBody>
                  <a:tcPr marL="105067" marR="105067" marT="52533" marB="52533"/>
                </a:tc>
                <a:extLst>
                  <a:ext uri="{0D108BD9-81ED-4DB2-BD59-A6C34878D82A}">
                    <a16:rowId xmlns:a16="http://schemas.microsoft.com/office/drawing/2014/main" val="2494327116"/>
                  </a:ext>
                </a:extLst>
              </a:tr>
              <a:tr h="426105">
                <a:tc>
                  <a:txBody>
                    <a:bodyPr/>
                    <a:lstStyle/>
                    <a:p>
                      <a:r>
                        <a:rPr kumimoji="1" lang="en-US" altLang="ja-JP" sz="2100" dirty="0"/>
                        <a:t>stat</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32</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0.06</a:t>
                      </a:r>
                      <a:endParaRPr kumimoji="1" lang="ja-JP" altLang="en-US" sz="2100" dirty="0"/>
                    </a:p>
                  </a:txBody>
                  <a:tcPr marL="105067" marR="105067" marT="52533" marB="52533"/>
                </a:tc>
                <a:tc>
                  <a:txBody>
                    <a:bodyPr/>
                    <a:lstStyle/>
                    <a:p>
                      <a:r>
                        <a:rPr kumimoji="1" lang="en-US" altLang="ja-JP" sz="2100" dirty="0"/>
                        <a:t>1.00</a:t>
                      </a:r>
                      <a:endParaRPr kumimoji="1" lang="ja-JP" altLang="en-US" sz="2100" dirty="0"/>
                    </a:p>
                  </a:txBody>
                  <a:tcPr marL="105067" marR="105067" marT="52533" marB="52533"/>
                </a:tc>
                <a:extLst>
                  <a:ext uri="{0D108BD9-81ED-4DB2-BD59-A6C34878D82A}">
                    <a16:rowId xmlns:a16="http://schemas.microsoft.com/office/drawing/2014/main" val="788328239"/>
                  </a:ext>
                </a:extLst>
              </a:tr>
              <a:tr h="426105">
                <a:tc>
                  <a:txBody>
                    <a:bodyPr/>
                    <a:lstStyle/>
                    <a:p>
                      <a:r>
                        <a:rPr kumimoji="1" lang="en-US" altLang="ja-JP" sz="2100" dirty="0"/>
                        <a:t>touch</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10</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0.60</a:t>
                      </a:r>
                      <a:endParaRPr kumimoji="1" lang="ja-JP" altLang="en-US" sz="2100" dirty="0"/>
                    </a:p>
                  </a:txBody>
                  <a:tcPr marL="105067" marR="105067" marT="52533" marB="52533"/>
                </a:tc>
                <a:tc>
                  <a:txBody>
                    <a:bodyPr/>
                    <a:lstStyle/>
                    <a:p>
                      <a:r>
                        <a:rPr kumimoji="1" lang="en-US" altLang="ja-JP" sz="2100" dirty="0"/>
                        <a:t>1.00</a:t>
                      </a:r>
                      <a:endParaRPr kumimoji="1" lang="ja-JP" altLang="en-US" sz="2100" dirty="0"/>
                    </a:p>
                  </a:txBody>
                  <a:tcPr marL="105067" marR="105067" marT="52533" marB="52533">
                    <a:lnB w="381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2889447192"/>
                  </a:ext>
                </a:extLst>
              </a:tr>
              <a:tr h="426105">
                <a:tc>
                  <a:txBody>
                    <a:bodyPr/>
                    <a:lstStyle/>
                    <a:p>
                      <a:r>
                        <a:rPr kumimoji="1" lang="ja-JP" altLang="en-US" sz="2100" dirty="0"/>
                        <a:t>合計</a:t>
                      </a:r>
                    </a:p>
                  </a:txBody>
                  <a:tcPr marL="105067" marR="105067" marT="52533" marB="52533"/>
                </a:tc>
                <a:tc>
                  <a:txBody>
                    <a:bodyPr/>
                    <a:lstStyle/>
                    <a:p>
                      <a:r>
                        <a:rPr kumimoji="1" lang="en-US" altLang="ja-JP" sz="2100" dirty="0"/>
                        <a:t>14</a:t>
                      </a:r>
                      <a:endParaRPr kumimoji="1" lang="ja-JP" altLang="en-US" sz="2100" dirty="0"/>
                    </a:p>
                  </a:txBody>
                  <a:tcPr marL="105067" marR="105067" marT="52533" marB="52533"/>
                </a:tc>
                <a:tc>
                  <a:txBody>
                    <a:bodyPr/>
                    <a:lstStyle/>
                    <a:p>
                      <a:r>
                        <a:rPr kumimoji="1" lang="en-US" altLang="ja-JP" sz="2100" dirty="0"/>
                        <a:t>55</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tc>
                <a:tc>
                  <a:txBody>
                    <a:bodyPr/>
                    <a:lstStyle/>
                    <a:p>
                      <a:r>
                        <a:rPr kumimoji="1" lang="en-US" altLang="ja-JP" sz="2100" dirty="0"/>
                        <a:t>0.24</a:t>
                      </a:r>
                      <a:endParaRPr kumimoji="1" lang="ja-JP" altLang="en-US" sz="2100" dirty="0"/>
                    </a:p>
                  </a:txBody>
                  <a:tcPr marL="105067" marR="105067" marT="52533" marB="52533">
                    <a:lnR w="38100" cap="flat" cmpd="sng" algn="ctr">
                      <a:solidFill>
                        <a:srgbClr val="FF0000"/>
                      </a:solidFill>
                      <a:prstDash val="solid"/>
                      <a:round/>
                      <a:headEnd type="none" w="med" len="med"/>
                      <a:tailEnd type="none" w="med" len="med"/>
                    </a:lnR>
                  </a:tcPr>
                </a:tc>
                <a:tc>
                  <a:txBody>
                    <a:bodyPr/>
                    <a:lstStyle/>
                    <a:p>
                      <a:r>
                        <a:rPr kumimoji="1" lang="en-US" altLang="ja-JP" sz="2100" dirty="0"/>
                        <a:t>0.93</a:t>
                      </a:r>
                      <a:endParaRPr kumimoji="1" lang="ja-JP" altLang="en-US" sz="2100" dirty="0"/>
                    </a:p>
                  </a:txBody>
                  <a:tcPr marL="105067" marR="105067" marT="52533" marB="52533">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1006630249"/>
                  </a:ext>
                </a:extLst>
              </a:tr>
            </a:tbl>
          </a:graphicData>
        </a:graphic>
      </p:graphicFrame>
      <p:sp>
        <p:nvSpPr>
          <p:cNvPr id="8" name="テキスト ボックス 7">
            <a:extLst>
              <a:ext uri="{FF2B5EF4-FFF2-40B4-BE49-F238E27FC236}">
                <a16:creationId xmlns:a16="http://schemas.microsoft.com/office/drawing/2014/main" id="{55BC3BB7-0D61-46A5-809A-8A542A2A14EF}"/>
              </a:ext>
            </a:extLst>
          </p:cNvPr>
          <p:cNvSpPr txBox="1"/>
          <p:nvPr/>
        </p:nvSpPr>
        <p:spPr>
          <a:xfrm>
            <a:off x="527049" y="6282704"/>
            <a:ext cx="10716995" cy="276999"/>
          </a:xfrm>
          <a:prstGeom prst="rect">
            <a:avLst/>
          </a:prstGeom>
          <a:noFill/>
        </p:spPr>
        <p:txBody>
          <a:bodyPr wrap="square" rtlCol="0">
            <a:spAutoFit/>
          </a:bodyPr>
          <a:lstStyle/>
          <a:p>
            <a:pPr lvl="0"/>
            <a:r>
              <a:rPr lang="en-US" altLang="ja-JP" sz="1200" dirty="0">
                <a:solidFill>
                  <a:srgbClr val="000000"/>
                </a:solidFill>
              </a:rPr>
              <a:t>[3] </a:t>
            </a:r>
            <a:r>
              <a:rPr lang="ja-JP" altLang="en-US" sz="1200" dirty="0">
                <a:solidFill>
                  <a:srgbClr val="000000"/>
                </a:solidFill>
              </a:rPr>
              <a:t>大江秀幸</a:t>
            </a:r>
            <a:r>
              <a:rPr lang="en-US" altLang="ja-JP" sz="1200" dirty="0">
                <a:solidFill>
                  <a:srgbClr val="000000"/>
                </a:solidFill>
              </a:rPr>
              <a:t>, </a:t>
            </a:r>
            <a:r>
              <a:rPr lang="ja-JP" altLang="en-US" sz="1200" dirty="0">
                <a:solidFill>
                  <a:srgbClr val="000000"/>
                </a:solidFill>
              </a:rPr>
              <a:t>松下誠</a:t>
            </a:r>
            <a:r>
              <a:rPr lang="en-US" altLang="ja-JP" sz="1200" dirty="0">
                <a:solidFill>
                  <a:srgbClr val="000000"/>
                </a:solidFill>
              </a:rPr>
              <a:t>, </a:t>
            </a:r>
            <a:r>
              <a:rPr lang="ja-JP" altLang="en-US" sz="1200" dirty="0">
                <a:solidFill>
                  <a:srgbClr val="000000"/>
                </a:solidFill>
              </a:rPr>
              <a:t>井上克郎</a:t>
            </a:r>
            <a:r>
              <a:rPr lang="en-US" altLang="ja-JP" sz="1200" dirty="0">
                <a:solidFill>
                  <a:srgbClr val="000000"/>
                </a:solidFill>
              </a:rPr>
              <a:t>: 32bit UNIX</a:t>
            </a:r>
            <a:r>
              <a:rPr lang="ja-JP" altLang="en-US" sz="1200" dirty="0">
                <a:solidFill>
                  <a:srgbClr val="000000"/>
                </a:solidFill>
              </a:rPr>
              <a:t>システムの</a:t>
            </a:r>
            <a:r>
              <a:rPr lang="en-US" altLang="ja-JP" sz="1200" dirty="0">
                <a:solidFill>
                  <a:srgbClr val="000000"/>
                </a:solidFill>
              </a:rPr>
              <a:t>2038</a:t>
            </a:r>
            <a:r>
              <a:rPr lang="ja-JP" altLang="en-US" sz="1200" dirty="0">
                <a:solidFill>
                  <a:srgbClr val="000000"/>
                </a:solidFill>
              </a:rPr>
              <a:t>年問題に対するプログラム修正法の提案</a:t>
            </a:r>
            <a:r>
              <a:rPr lang="en-US" altLang="ja-JP" sz="1200" dirty="0">
                <a:solidFill>
                  <a:srgbClr val="000000"/>
                </a:solidFill>
              </a:rPr>
              <a:t>, </a:t>
            </a:r>
            <a:r>
              <a:rPr lang="ja-JP" altLang="en-US" sz="1200" dirty="0">
                <a:solidFill>
                  <a:srgbClr val="000000"/>
                </a:solidFill>
              </a:rPr>
              <a:t>情報処理学会論文誌</a:t>
            </a:r>
            <a:r>
              <a:rPr lang="en-US" altLang="ja-JP" sz="1200" dirty="0">
                <a:solidFill>
                  <a:srgbClr val="000000"/>
                </a:solidFill>
              </a:rPr>
              <a:t>, Vol.62, No.4, pp.1051-1055 (2021)</a:t>
            </a:r>
          </a:p>
        </p:txBody>
      </p:sp>
    </p:spTree>
    <p:extLst>
      <p:ext uri="{BB962C8B-B14F-4D97-AF65-F5344CB8AC3E}">
        <p14:creationId xmlns:p14="http://schemas.microsoft.com/office/powerpoint/2010/main" val="4174478696"/>
      </p:ext>
    </p:extLst>
  </p:cSld>
  <p:clrMapOvr>
    <a:masterClrMapping/>
  </p:clrMapOvr>
  <mc:AlternateContent xmlns:mc="http://schemas.openxmlformats.org/markup-compatibility/2006" xmlns:p14="http://schemas.microsoft.com/office/powerpoint/2010/main">
    <mc:Choice Requires="p14">
      <p:transition spd="slow" p14:dur="2000" advTm="13809"/>
    </mc:Choice>
    <mc:Fallback xmlns="">
      <p:transition spd="slow" advTm="13809"/>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07F4EF-A2B1-4003-AA8B-0D76C36079AC}"/>
              </a:ext>
            </a:extLst>
          </p:cNvPr>
          <p:cNvSpPr>
            <a:spLocks noGrp="1"/>
          </p:cNvSpPr>
          <p:nvPr>
            <p:ph type="title"/>
          </p:nvPr>
        </p:nvSpPr>
        <p:spPr/>
        <p:txBody>
          <a:bodyPr/>
          <a:lstStyle/>
          <a:p>
            <a:r>
              <a:rPr lang="en-US" altLang="ja-JP" dirty="0"/>
              <a:t>5-e. </a:t>
            </a:r>
            <a:r>
              <a:rPr lang="ja-JP" altLang="en-US" dirty="0"/>
              <a:t>ツールの評価（</a:t>
            </a:r>
            <a:r>
              <a:rPr lang="en-US" altLang="ja-JP" dirty="0"/>
              <a:t>3/3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E3DCAA3-3037-4950-BE98-B357213D8ECD}"/>
              </a:ext>
            </a:extLst>
          </p:cNvPr>
          <p:cNvSpPr>
            <a:spLocks noGrp="1"/>
          </p:cNvSpPr>
          <p:nvPr>
            <p:ph idx="1"/>
          </p:nvPr>
        </p:nvSpPr>
        <p:spPr>
          <a:xfrm>
            <a:off x="609600" y="1600202"/>
            <a:ext cx="10972800" cy="2290663"/>
          </a:xfrm>
        </p:spPr>
        <p:txBody>
          <a:bodyPr/>
          <a:lstStyle/>
          <a:p>
            <a:pPr marL="0" lvl="0" indent="0">
              <a:buNone/>
            </a:pPr>
            <a:r>
              <a:rPr lang="ja-JP" altLang="en-US" dirty="0">
                <a:solidFill>
                  <a:srgbClr val="000000"/>
                </a:solidFill>
              </a:rPr>
              <a:t>適合率は低い値となった</a:t>
            </a:r>
            <a:endParaRPr lang="en-US" altLang="ja-JP" dirty="0">
              <a:solidFill>
                <a:srgbClr val="000000"/>
              </a:solidFill>
            </a:endParaRPr>
          </a:p>
          <a:p>
            <a:pPr lvl="1"/>
            <a:r>
              <a:rPr lang="ja-JP" altLang="en-US" dirty="0">
                <a:solidFill>
                  <a:srgbClr val="000000"/>
                </a:solidFill>
              </a:rPr>
              <a:t>再現率を優先した結果，修正不要な箇所を誤認識しやすい</a:t>
            </a:r>
            <a:endParaRPr lang="en-US" altLang="ja-JP" dirty="0">
              <a:solidFill>
                <a:srgbClr val="000000"/>
              </a:solidFill>
            </a:endParaRPr>
          </a:p>
          <a:p>
            <a:pPr lvl="1"/>
            <a:r>
              <a:rPr lang="ja-JP" altLang="en-US" dirty="0">
                <a:solidFill>
                  <a:srgbClr val="000000"/>
                </a:solidFill>
              </a:rPr>
              <a:t>人の目による確認が必要な点は克服できていない</a:t>
            </a:r>
            <a:endParaRPr lang="en-US" altLang="ja-JP" dirty="0">
              <a:solidFill>
                <a:srgbClr val="000000"/>
              </a:solidFill>
            </a:endParaRPr>
          </a:p>
        </p:txBody>
      </p:sp>
      <p:sp>
        <p:nvSpPr>
          <p:cNvPr id="4" name="日付プレースホルダー 3">
            <a:extLst>
              <a:ext uri="{FF2B5EF4-FFF2-40B4-BE49-F238E27FC236}">
                <a16:creationId xmlns:a16="http://schemas.microsoft.com/office/drawing/2014/main" id="{08A0A1BA-517C-4E4F-BC8A-B519228A17AE}"/>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D61323BB-D76A-47F0-8648-F90239658EDC}"/>
              </a:ext>
            </a:extLst>
          </p:cNvPr>
          <p:cNvSpPr>
            <a:spLocks noGrp="1"/>
          </p:cNvSpPr>
          <p:nvPr>
            <p:ph type="sldNum" sz="quarter" idx="12"/>
          </p:nvPr>
        </p:nvSpPr>
        <p:spPr/>
        <p:txBody>
          <a:bodyPr/>
          <a:lstStyle/>
          <a:p>
            <a:fld id="{B951A452-32C3-41FF-9DA0-B1D43AF5C1DE}" type="slidenum">
              <a:rPr kumimoji="1" lang="ja-JP" altLang="en-US" smtClean="0"/>
              <a:t>24</a:t>
            </a:fld>
            <a:endParaRPr kumimoji="1" lang="ja-JP" altLang="en-US"/>
          </a:p>
        </p:txBody>
      </p:sp>
      <p:graphicFrame>
        <p:nvGraphicFramePr>
          <p:cNvPr id="7" name="表 6">
            <a:extLst>
              <a:ext uri="{FF2B5EF4-FFF2-40B4-BE49-F238E27FC236}">
                <a16:creationId xmlns:a16="http://schemas.microsoft.com/office/drawing/2014/main" id="{7D0758EB-ACD3-4942-B874-A5E1E9111C62}"/>
              </a:ext>
            </a:extLst>
          </p:cNvPr>
          <p:cNvGraphicFramePr>
            <a:graphicFrameLocks noGrp="1"/>
          </p:cNvGraphicFramePr>
          <p:nvPr>
            <p:extLst>
              <p:ext uri="{D42A27DB-BD31-4B8C-83A1-F6EECF244321}">
                <p14:modId xmlns:p14="http://schemas.microsoft.com/office/powerpoint/2010/main" val="442218735"/>
              </p:ext>
            </p:extLst>
          </p:nvPr>
        </p:nvGraphicFramePr>
        <p:xfrm>
          <a:off x="2010000" y="3691711"/>
          <a:ext cx="8172000" cy="2554632"/>
        </p:xfrm>
        <a:graphic>
          <a:graphicData uri="http://schemas.openxmlformats.org/drawingml/2006/table">
            <a:tbl>
              <a:tblPr firstRow="1" bandRow="1">
                <a:tableStyleId>{21E4AEA4-8DFA-4A89-87EB-49C32662AFE0}</a:tableStyleId>
              </a:tblPr>
              <a:tblGrid>
                <a:gridCol w="1656000">
                  <a:extLst>
                    <a:ext uri="{9D8B030D-6E8A-4147-A177-3AD203B41FA5}">
                      <a16:colId xmlns:a16="http://schemas.microsoft.com/office/drawing/2014/main" val="563144330"/>
                    </a:ext>
                  </a:extLst>
                </a:gridCol>
                <a:gridCol w="1368000">
                  <a:extLst>
                    <a:ext uri="{9D8B030D-6E8A-4147-A177-3AD203B41FA5}">
                      <a16:colId xmlns:a16="http://schemas.microsoft.com/office/drawing/2014/main" val="1746947550"/>
                    </a:ext>
                  </a:extLst>
                </a:gridCol>
                <a:gridCol w="1368000">
                  <a:extLst>
                    <a:ext uri="{9D8B030D-6E8A-4147-A177-3AD203B41FA5}">
                      <a16:colId xmlns:a16="http://schemas.microsoft.com/office/drawing/2014/main" val="3195875512"/>
                    </a:ext>
                  </a:extLst>
                </a:gridCol>
                <a:gridCol w="1044000">
                  <a:extLst>
                    <a:ext uri="{9D8B030D-6E8A-4147-A177-3AD203B41FA5}">
                      <a16:colId xmlns:a16="http://schemas.microsoft.com/office/drawing/2014/main" val="2808137503"/>
                    </a:ext>
                  </a:extLst>
                </a:gridCol>
                <a:gridCol w="1368000">
                  <a:extLst>
                    <a:ext uri="{9D8B030D-6E8A-4147-A177-3AD203B41FA5}">
                      <a16:colId xmlns:a16="http://schemas.microsoft.com/office/drawing/2014/main" val="3777046358"/>
                    </a:ext>
                  </a:extLst>
                </a:gridCol>
                <a:gridCol w="1368000">
                  <a:extLst>
                    <a:ext uri="{9D8B030D-6E8A-4147-A177-3AD203B41FA5}">
                      <a16:colId xmlns:a16="http://schemas.microsoft.com/office/drawing/2014/main" val="1567218252"/>
                    </a:ext>
                  </a:extLst>
                </a:gridCol>
              </a:tblGrid>
              <a:tr h="213053">
                <a:tc rowSpan="2">
                  <a:txBody>
                    <a:bodyPr/>
                    <a:lstStyle/>
                    <a:p>
                      <a:r>
                        <a:rPr kumimoji="1" lang="ja-JP" altLang="en-US" sz="2100" dirty="0"/>
                        <a:t>対象コマンド</a:t>
                      </a:r>
                    </a:p>
                  </a:txBody>
                  <a:tcPr marL="105067" marR="105067" marT="52533" marB="52533"/>
                </a:tc>
                <a:tc rowSpan="2">
                  <a:txBody>
                    <a:bodyPr/>
                    <a:lstStyle/>
                    <a:p>
                      <a:r>
                        <a:rPr kumimoji="1" lang="ja-JP" altLang="en-US" sz="2100" dirty="0"/>
                        <a:t>先行研究</a:t>
                      </a:r>
                      <a:br>
                        <a:rPr kumimoji="1" lang="en-US" altLang="ja-JP" sz="2100" dirty="0"/>
                      </a:br>
                      <a:r>
                        <a:rPr kumimoji="1" lang="en-US" altLang="ja-JP" sz="2000" dirty="0"/>
                        <a:t>[3]</a:t>
                      </a:r>
                      <a:endParaRPr kumimoji="1" lang="ja-JP" altLang="en-US" sz="2100" dirty="0"/>
                    </a:p>
                  </a:txBody>
                  <a:tcPr marL="105067" marR="105067" marT="52533" marB="52533"/>
                </a:tc>
                <a:tc rowSpan="2">
                  <a:txBody>
                    <a:bodyPr/>
                    <a:lstStyle/>
                    <a:p>
                      <a:r>
                        <a:rPr kumimoji="1" lang="ja-JP" altLang="en-US" sz="2100" dirty="0"/>
                        <a:t>本ツール</a:t>
                      </a:r>
                    </a:p>
                  </a:txBody>
                  <a:tcPr marL="105067" marR="105067" marT="52533" marB="52533">
                    <a:lnR w="12700" cmpd="sng">
                      <a:noFill/>
                    </a:lnR>
                  </a:tcPr>
                </a:tc>
                <a:tc>
                  <a:txBody>
                    <a:bodyPr/>
                    <a:lstStyle/>
                    <a:p>
                      <a:endParaRPr kumimoji="1" lang="ja-JP" altLang="en-US" sz="2100" dirty="0"/>
                    </a:p>
                  </a:txBody>
                  <a:tcPr marL="105067" marR="105067" marT="52533" marB="52533">
                    <a:lnL w="12700" cmpd="sng">
                      <a:noFill/>
                    </a:lnL>
                  </a:tcPr>
                </a:tc>
                <a:tc rowSpan="2">
                  <a:txBody>
                    <a:bodyPr/>
                    <a:lstStyle/>
                    <a:p>
                      <a:r>
                        <a:rPr kumimoji="1" lang="ja-JP" altLang="en-US" sz="2100" dirty="0"/>
                        <a:t>適合率</a:t>
                      </a:r>
                    </a:p>
                  </a:txBody>
                  <a:tcPr marL="105067" marR="105067" marT="52533" marB="52533"/>
                </a:tc>
                <a:tc rowSpan="2">
                  <a:txBody>
                    <a:bodyPr/>
                    <a:lstStyle/>
                    <a:p>
                      <a:r>
                        <a:rPr kumimoji="1" lang="ja-JP" altLang="en-US" sz="2100" dirty="0"/>
                        <a:t>再現率</a:t>
                      </a:r>
                    </a:p>
                  </a:txBody>
                  <a:tcPr marL="105067" marR="105067" marT="52533" marB="52533"/>
                </a:tc>
                <a:extLst>
                  <a:ext uri="{0D108BD9-81ED-4DB2-BD59-A6C34878D82A}">
                    <a16:rowId xmlns:a16="http://schemas.microsoft.com/office/drawing/2014/main" val="107864546"/>
                  </a:ext>
                </a:extLst>
              </a:tr>
              <a:tr h="21305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r>
                        <a:rPr kumimoji="1" lang="ja-JP" altLang="en-US" sz="2100" dirty="0"/>
                        <a:t>一致数</a:t>
                      </a:r>
                    </a:p>
                  </a:txBody>
                  <a:tcPr marL="105067" marR="105067" marT="52533" marB="52533"/>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81932839"/>
                  </a:ext>
                </a:extLst>
              </a:tr>
              <a:tr h="426105">
                <a:tc>
                  <a:txBody>
                    <a:bodyPr/>
                    <a:lstStyle/>
                    <a:p>
                      <a:r>
                        <a:rPr kumimoji="1" lang="en-US" altLang="ja-JP" sz="2100" dirty="0"/>
                        <a:t>date</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tc>
                <a:tc>
                  <a:txBody>
                    <a:bodyPr/>
                    <a:lstStyle/>
                    <a:p>
                      <a:r>
                        <a:rPr kumimoji="1" lang="en-US" altLang="ja-JP" sz="2100" dirty="0"/>
                        <a:t>5</a:t>
                      </a:r>
                      <a:endParaRPr kumimoji="1" lang="ja-JP" altLang="en-US" sz="2100" dirty="0"/>
                    </a:p>
                  </a:txBody>
                  <a:tcPr marL="105067" marR="105067" marT="52533" marB="52533"/>
                </a:tc>
                <a:tc>
                  <a:txBody>
                    <a:bodyPr/>
                    <a:lstStyle/>
                    <a:p>
                      <a:r>
                        <a:rPr kumimoji="1" lang="en-US" altLang="ja-JP" sz="2100" dirty="0"/>
                        <a:t>0.38</a:t>
                      </a:r>
                      <a:endParaRPr kumimoji="1" lang="ja-JP" altLang="en-US" sz="2100" dirty="0"/>
                    </a:p>
                  </a:txBody>
                  <a:tcPr marL="105067" marR="105067" marT="52533" marB="52533"/>
                </a:tc>
                <a:tc>
                  <a:txBody>
                    <a:bodyPr/>
                    <a:lstStyle/>
                    <a:p>
                      <a:r>
                        <a:rPr kumimoji="1" lang="en-US" altLang="ja-JP" sz="2100" dirty="0"/>
                        <a:t>0.83</a:t>
                      </a:r>
                      <a:endParaRPr kumimoji="1" lang="ja-JP" altLang="en-US" sz="2100" dirty="0"/>
                    </a:p>
                  </a:txBody>
                  <a:tcPr marL="105067" marR="105067" marT="52533" marB="52533"/>
                </a:tc>
                <a:extLst>
                  <a:ext uri="{0D108BD9-81ED-4DB2-BD59-A6C34878D82A}">
                    <a16:rowId xmlns:a16="http://schemas.microsoft.com/office/drawing/2014/main" val="2494327116"/>
                  </a:ext>
                </a:extLst>
              </a:tr>
              <a:tr h="426105">
                <a:tc>
                  <a:txBody>
                    <a:bodyPr/>
                    <a:lstStyle/>
                    <a:p>
                      <a:r>
                        <a:rPr kumimoji="1" lang="en-US" altLang="ja-JP" sz="2100" dirty="0"/>
                        <a:t>stat</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32</a:t>
                      </a:r>
                      <a:endParaRPr kumimoji="1" lang="ja-JP" altLang="en-US" sz="2100" dirty="0"/>
                    </a:p>
                  </a:txBody>
                  <a:tcPr marL="105067" marR="105067" marT="52533" marB="52533"/>
                </a:tc>
                <a:tc>
                  <a:txBody>
                    <a:bodyPr/>
                    <a:lstStyle/>
                    <a:p>
                      <a:r>
                        <a:rPr kumimoji="1" lang="en-US" altLang="ja-JP" sz="2100" dirty="0"/>
                        <a:t>2</a:t>
                      </a:r>
                      <a:endParaRPr kumimoji="1" lang="ja-JP" altLang="en-US" sz="2100" dirty="0"/>
                    </a:p>
                  </a:txBody>
                  <a:tcPr marL="105067" marR="105067" marT="52533" marB="52533"/>
                </a:tc>
                <a:tc>
                  <a:txBody>
                    <a:bodyPr/>
                    <a:lstStyle/>
                    <a:p>
                      <a:r>
                        <a:rPr kumimoji="1" lang="en-US" altLang="ja-JP" sz="2100" dirty="0"/>
                        <a:t>0.06</a:t>
                      </a:r>
                      <a:endParaRPr kumimoji="1" lang="ja-JP" altLang="en-US" sz="2100" dirty="0"/>
                    </a:p>
                  </a:txBody>
                  <a:tcPr marL="105067" marR="105067" marT="52533" marB="52533"/>
                </a:tc>
                <a:tc>
                  <a:txBody>
                    <a:bodyPr/>
                    <a:lstStyle/>
                    <a:p>
                      <a:r>
                        <a:rPr kumimoji="1" lang="en-US" altLang="ja-JP" sz="2100" dirty="0"/>
                        <a:t>1.00</a:t>
                      </a:r>
                      <a:endParaRPr kumimoji="1" lang="ja-JP" altLang="en-US" sz="2100" dirty="0"/>
                    </a:p>
                  </a:txBody>
                  <a:tcPr marL="105067" marR="105067" marT="52533" marB="52533"/>
                </a:tc>
                <a:extLst>
                  <a:ext uri="{0D108BD9-81ED-4DB2-BD59-A6C34878D82A}">
                    <a16:rowId xmlns:a16="http://schemas.microsoft.com/office/drawing/2014/main" val="788328239"/>
                  </a:ext>
                </a:extLst>
              </a:tr>
              <a:tr h="426105">
                <a:tc>
                  <a:txBody>
                    <a:bodyPr/>
                    <a:lstStyle/>
                    <a:p>
                      <a:r>
                        <a:rPr kumimoji="1" lang="en-US" altLang="ja-JP" sz="2100" dirty="0"/>
                        <a:t>touch</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10</a:t>
                      </a:r>
                      <a:endParaRPr kumimoji="1" lang="ja-JP" altLang="en-US" sz="2100" dirty="0"/>
                    </a:p>
                  </a:txBody>
                  <a:tcPr marL="105067" marR="105067" marT="52533" marB="52533"/>
                </a:tc>
                <a:tc>
                  <a:txBody>
                    <a:bodyPr/>
                    <a:lstStyle/>
                    <a:p>
                      <a:r>
                        <a:rPr kumimoji="1" lang="en-US" altLang="ja-JP" sz="2100" dirty="0"/>
                        <a:t>6</a:t>
                      </a:r>
                      <a:endParaRPr kumimoji="1" lang="ja-JP" altLang="en-US" sz="2100" dirty="0"/>
                    </a:p>
                  </a:txBody>
                  <a:tcPr marL="105067" marR="105067" marT="52533" marB="52533"/>
                </a:tc>
                <a:tc>
                  <a:txBody>
                    <a:bodyPr/>
                    <a:lstStyle/>
                    <a:p>
                      <a:r>
                        <a:rPr kumimoji="1" lang="en-US" altLang="ja-JP" sz="2100" dirty="0"/>
                        <a:t>0.60</a:t>
                      </a:r>
                      <a:endParaRPr kumimoji="1" lang="ja-JP" altLang="en-US" sz="2100" dirty="0"/>
                    </a:p>
                  </a:txBody>
                  <a:tcPr marL="105067" marR="105067" marT="52533" marB="52533">
                    <a:lnB w="38100" cap="flat" cmpd="sng" algn="ctr">
                      <a:solidFill>
                        <a:srgbClr val="FF0000"/>
                      </a:solidFill>
                      <a:prstDash val="solid"/>
                      <a:round/>
                      <a:headEnd type="none" w="med" len="med"/>
                      <a:tailEnd type="none" w="med" len="med"/>
                    </a:lnB>
                  </a:tcPr>
                </a:tc>
                <a:tc>
                  <a:txBody>
                    <a:bodyPr/>
                    <a:lstStyle/>
                    <a:p>
                      <a:r>
                        <a:rPr kumimoji="1" lang="en-US" altLang="ja-JP" sz="2100" dirty="0"/>
                        <a:t>1.00</a:t>
                      </a:r>
                      <a:endParaRPr kumimoji="1" lang="ja-JP" altLang="en-US" sz="2100" dirty="0"/>
                    </a:p>
                  </a:txBody>
                  <a:tcPr marL="105067" marR="105067" marT="52533" marB="52533"/>
                </a:tc>
                <a:extLst>
                  <a:ext uri="{0D108BD9-81ED-4DB2-BD59-A6C34878D82A}">
                    <a16:rowId xmlns:a16="http://schemas.microsoft.com/office/drawing/2014/main" val="2889447192"/>
                  </a:ext>
                </a:extLst>
              </a:tr>
              <a:tr h="426105">
                <a:tc>
                  <a:txBody>
                    <a:bodyPr/>
                    <a:lstStyle/>
                    <a:p>
                      <a:r>
                        <a:rPr kumimoji="1" lang="ja-JP" altLang="en-US" sz="2100" dirty="0"/>
                        <a:t>合計</a:t>
                      </a:r>
                    </a:p>
                  </a:txBody>
                  <a:tcPr marL="105067" marR="105067" marT="52533" marB="52533"/>
                </a:tc>
                <a:tc>
                  <a:txBody>
                    <a:bodyPr/>
                    <a:lstStyle/>
                    <a:p>
                      <a:r>
                        <a:rPr kumimoji="1" lang="en-US" altLang="ja-JP" sz="2100" dirty="0"/>
                        <a:t>14</a:t>
                      </a:r>
                      <a:endParaRPr kumimoji="1" lang="ja-JP" altLang="en-US" sz="2100" dirty="0"/>
                    </a:p>
                  </a:txBody>
                  <a:tcPr marL="105067" marR="105067" marT="52533" marB="52533"/>
                </a:tc>
                <a:tc>
                  <a:txBody>
                    <a:bodyPr/>
                    <a:lstStyle/>
                    <a:p>
                      <a:r>
                        <a:rPr kumimoji="1" lang="en-US" altLang="ja-JP" sz="2100" dirty="0"/>
                        <a:t>55</a:t>
                      </a:r>
                      <a:endParaRPr kumimoji="1" lang="ja-JP" altLang="en-US" sz="2100" dirty="0"/>
                    </a:p>
                  </a:txBody>
                  <a:tcPr marL="105067" marR="105067" marT="52533" marB="52533"/>
                </a:tc>
                <a:tc>
                  <a:txBody>
                    <a:bodyPr/>
                    <a:lstStyle/>
                    <a:p>
                      <a:r>
                        <a:rPr kumimoji="1" lang="en-US" altLang="ja-JP" sz="2100" dirty="0"/>
                        <a:t>13</a:t>
                      </a:r>
                      <a:endParaRPr kumimoji="1" lang="ja-JP" altLang="en-US" sz="2100" dirty="0"/>
                    </a:p>
                  </a:txBody>
                  <a:tcPr marL="105067" marR="105067" marT="52533" marB="52533">
                    <a:lnR w="38100" cap="flat" cmpd="sng" algn="ctr">
                      <a:solidFill>
                        <a:srgbClr val="FF0000"/>
                      </a:solidFill>
                      <a:prstDash val="solid"/>
                      <a:round/>
                      <a:headEnd type="none" w="med" len="med"/>
                      <a:tailEnd type="none" w="med" len="med"/>
                    </a:lnR>
                  </a:tcPr>
                </a:tc>
                <a:tc>
                  <a:txBody>
                    <a:bodyPr/>
                    <a:lstStyle/>
                    <a:p>
                      <a:r>
                        <a:rPr kumimoji="1" lang="en-US" altLang="ja-JP" sz="2100" dirty="0"/>
                        <a:t>0.24</a:t>
                      </a:r>
                      <a:endParaRPr kumimoji="1" lang="ja-JP" altLang="en-US" sz="2100" dirty="0"/>
                    </a:p>
                  </a:txBody>
                  <a:tcPr marL="105067" marR="105067" marT="52533" marB="52533">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r>
                        <a:rPr kumimoji="1" lang="en-US" altLang="ja-JP" sz="2100" dirty="0"/>
                        <a:t>0.93</a:t>
                      </a:r>
                      <a:endParaRPr kumimoji="1" lang="ja-JP" altLang="en-US" sz="2100" dirty="0"/>
                    </a:p>
                  </a:txBody>
                  <a:tcPr marL="105067" marR="105067" marT="52533" marB="52533">
                    <a:lnL w="3810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1006630249"/>
                  </a:ext>
                </a:extLst>
              </a:tr>
            </a:tbl>
          </a:graphicData>
        </a:graphic>
      </p:graphicFrame>
      <p:sp>
        <p:nvSpPr>
          <p:cNvPr id="8" name="テキスト ボックス 7">
            <a:extLst>
              <a:ext uri="{FF2B5EF4-FFF2-40B4-BE49-F238E27FC236}">
                <a16:creationId xmlns:a16="http://schemas.microsoft.com/office/drawing/2014/main" id="{1C0E450D-8E8B-4A29-AE51-7201D30FDBEC}"/>
              </a:ext>
            </a:extLst>
          </p:cNvPr>
          <p:cNvSpPr txBox="1"/>
          <p:nvPr/>
        </p:nvSpPr>
        <p:spPr>
          <a:xfrm>
            <a:off x="527049" y="6282704"/>
            <a:ext cx="10716995" cy="276999"/>
          </a:xfrm>
          <a:prstGeom prst="rect">
            <a:avLst/>
          </a:prstGeom>
          <a:noFill/>
        </p:spPr>
        <p:txBody>
          <a:bodyPr wrap="square" rtlCol="0">
            <a:spAutoFit/>
          </a:bodyPr>
          <a:lstStyle/>
          <a:p>
            <a:pPr lvl="0"/>
            <a:r>
              <a:rPr lang="en-US" altLang="ja-JP" sz="1200" dirty="0">
                <a:solidFill>
                  <a:srgbClr val="000000"/>
                </a:solidFill>
              </a:rPr>
              <a:t>[3] </a:t>
            </a:r>
            <a:r>
              <a:rPr lang="ja-JP" altLang="en-US" sz="1200" dirty="0">
                <a:solidFill>
                  <a:srgbClr val="000000"/>
                </a:solidFill>
              </a:rPr>
              <a:t>大江秀幸</a:t>
            </a:r>
            <a:r>
              <a:rPr lang="en-US" altLang="ja-JP" sz="1200" dirty="0">
                <a:solidFill>
                  <a:srgbClr val="000000"/>
                </a:solidFill>
              </a:rPr>
              <a:t>, </a:t>
            </a:r>
            <a:r>
              <a:rPr lang="ja-JP" altLang="en-US" sz="1200" dirty="0">
                <a:solidFill>
                  <a:srgbClr val="000000"/>
                </a:solidFill>
              </a:rPr>
              <a:t>松下誠</a:t>
            </a:r>
            <a:r>
              <a:rPr lang="en-US" altLang="ja-JP" sz="1200" dirty="0">
                <a:solidFill>
                  <a:srgbClr val="000000"/>
                </a:solidFill>
              </a:rPr>
              <a:t>, </a:t>
            </a:r>
            <a:r>
              <a:rPr lang="ja-JP" altLang="en-US" sz="1200" dirty="0">
                <a:solidFill>
                  <a:srgbClr val="000000"/>
                </a:solidFill>
              </a:rPr>
              <a:t>井上克郎</a:t>
            </a:r>
            <a:r>
              <a:rPr lang="en-US" altLang="ja-JP" sz="1200" dirty="0">
                <a:solidFill>
                  <a:srgbClr val="000000"/>
                </a:solidFill>
              </a:rPr>
              <a:t>: 32bit UNIX</a:t>
            </a:r>
            <a:r>
              <a:rPr lang="ja-JP" altLang="en-US" sz="1200" dirty="0">
                <a:solidFill>
                  <a:srgbClr val="000000"/>
                </a:solidFill>
              </a:rPr>
              <a:t>システムの</a:t>
            </a:r>
            <a:r>
              <a:rPr lang="en-US" altLang="ja-JP" sz="1200" dirty="0">
                <a:solidFill>
                  <a:srgbClr val="000000"/>
                </a:solidFill>
              </a:rPr>
              <a:t>2038</a:t>
            </a:r>
            <a:r>
              <a:rPr lang="ja-JP" altLang="en-US" sz="1200" dirty="0">
                <a:solidFill>
                  <a:srgbClr val="000000"/>
                </a:solidFill>
              </a:rPr>
              <a:t>年問題に対するプログラム修正法の提案</a:t>
            </a:r>
            <a:r>
              <a:rPr lang="en-US" altLang="ja-JP" sz="1200" dirty="0">
                <a:solidFill>
                  <a:srgbClr val="000000"/>
                </a:solidFill>
              </a:rPr>
              <a:t>, </a:t>
            </a:r>
            <a:r>
              <a:rPr lang="ja-JP" altLang="en-US" sz="1200" dirty="0">
                <a:solidFill>
                  <a:srgbClr val="000000"/>
                </a:solidFill>
              </a:rPr>
              <a:t>情報処理学会論文誌</a:t>
            </a:r>
            <a:r>
              <a:rPr lang="en-US" altLang="ja-JP" sz="1200" dirty="0">
                <a:solidFill>
                  <a:srgbClr val="000000"/>
                </a:solidFill>
              </a:rPr>
              <a:t>, Vol.62, No.4, pp.1051-1055 (2021)</a:t>
            </a:r>
          </a:p>
        </p:txBody>
      </p:sp>
    </p:spTree>
    <p:extLst>
      <p:ext uri="{BB962C8B-B14F-4D97-AF65-F5344CB8AC3E}">
        <p14:creationId xmlns:p14="http://schemas.microsoft.com/office/powerpoint/2010/main" val="9400888"/>
      </p:ext>
    </p:extLst>
  </p:cSld>
  <p:clrMapOvr>
    <a:masterClrMapping/>
  </p:clrMapOvr>
  <mc:AlternateContent xmlns:mc="http://schemas.openxmlformats.org/markup-compatibility/2006" xmlns:p14="http://schemas.microsoft.com/office/powerpoint/2010/main">
    <mc:Choice Requires="p14">
      <p:transition spd="slow" p14:dur="2000" advTm="23015"/>
    </mc:Choice>
    <mc:Fallback xmlns="">
      <p:transition spd="slow" advTm="23015"/>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7FF86E-B388-438D-8823-6B0E786CD315}"/>
              </a:ext>
            </a:extLst>
          </p:cNvPr>
          <p:cNvSpPr>
            <a:spLocks noGrp="1"/>
          </p:cNvSpPr>
          <p:nvPr>
            <p:ph type="title"/>
          </p:nvPr>
        </p:nvSpPr>
        <p:spPr/>
        <p:txBody>
          <a:bodyPr/>
          <a:lstStyle/>
          <a:p>
            <a:r>
              <a:rPr kumimoji="1" lang="en-US" altLang="ja-JP" dirty="0"/>
              <a:t>6. </a:t>
            </a:r>
            <a:r>
              <a:rPr kumimoji="1" lang="ja-JP" altLang="en-US" dirty="0"/>
              <a:t>まとめ</a:t>
            </a:r>
          </a:p>
        </p:txBody>
      </p:sp>
      <p:sp>
        <p:nvSpPr>
          <p:cNvPr id="3" name="コンテンツ プレースホルダー 2">
            <a:extLst>
              <a:ext uri="{FF2B5EF4-FFF2-40B4-BE49-F238E27FC236}">
                <a16:creationId xmlns:a16="http://schemas.microsoft.com/office/drawing/2014/main" id="{DA2C82E2-4A23-4861-BB4E-582A83CB57E3}"/>
              </a:ext>
            </a:extLst>
          </p:cNvPr>
          <p:cNvSpPr>
            <a:spLocks noGrp="1"/>
          </p:cNvSpPr>
          <p:nvPr>
            <p:ph idx="1"/>
          </p:nvPr>
        </p:nvSpPr>
        <p:spPr/>
        <p:txBody>
          <a:bodyPr/>
          <a:lstStyle/>
          <a:p>
            <a:r>
              <a:rPr lang="en-US" altLang="ja-JP" dirty="0"/>
              <a:t>OSS</a:t>
            </a:r>
            <a:r>
              <a:rPr lang="ja-JP" altLang="en-US" dirty="0"/>
              <a:t>を対象とした</a:t>
            </a:r>
            <a:r>
              <a:rPr lang="en-US" altLang="ja-JP" dirty="0"/>
              <a:t>2038</a:t>
            </a:r>
            <a:r>
              <a:rPr lang="ja-JP" altLang="en-US" dirty="0"/>
              <a:t>年問題に関するリスク調査</a:t>
            </a:r>
            <a:endParaRPr lang="en-US" altLang="ja-JP" dirty="0"/>
          </a:p>
          <a:p>
            <a:pPr lvl="1"/>
            <a:r>
              <a:rPr lang="en-US" altLang="ja-JP" dirty="0"/>
              <a:t>GitHub</a:t>
            </a:r>
            <a:r>
              <a:rPr lang="ja-JP" altLang="en-US" dirty="0"/>
              <a:t>のソースファイルを対象に調査</a:t>
            </a:r>
            <a:endParaRPr lang="en-US" altLang="ja-JP" dirty="0"/>
          </a:p>
          <a:p>
            <a:pPr lvl="1"/>
            <a:r>
              <a:rPr lang="en-US" altLang="ja-JP" dirty="0"/>
              <a:t>32bit</a:t>
            </a:r>
            <a:r>
              <a:rPr lang="ja-JP" altLang="en-US" dirty="0" err="1"/>
              <a:t>での</a:t>
            </a:r>
            <a:r>
              <a:rPr lang="ja-JP" altLang="en-US" dirty="0"/>
              <a:t>リスクを中心に，多くのリスクが確認された</a:t>
            </a:r>
            <a:endParaRPr lang="en-US" altLang="ja-JP" dirty="0"/>
          </a:p>
          <a:p>
            <a:r>
              <a:rPr lang="en-US" altLang="ja-JP" dirty="0"/>
              <a:t>2038</a:t>
            </a:r>
            <a:r>
              <a:rPr lang="ja-JP" altLang="en-US" dirty="0"/>
              <a:t>年問題に関するソースコード修正支援ツールの作成</a:t>
            </a:r>
            <a:endParaRPr lang="en-US" altLang="ja-JP" dirty="0"/>
          </a:p>
          <a:p>
            <a:pPr lvl="1"/>
            <a:r>
              <a:rPr kumimoji="1" lang="ja-JP" altLang="en-US" dirty="0"/>
              <a:t>時刻起算点変更による修正を支援する</a:t>
            </a:r>
            <a:endParaRPr kumimoji="1" lang="en-US" altLang="ja-JP" dirty="0"/>
          </a:p>
          <a:p>
            <a:pPr lvl="2"/>
            <a:r>
              <a:rPr kumimoji="1" lang="ja-JP" altLang="en-US" dirty="0"/>
              <a:t>機械的修正が容易な箇所は自動で修正</a:t>
            </a:r>
            <a:endParaRPr kumimoji="1" lang="en-US" altLang="ja-JP" dirty="0"/>
          </a:p>
          <a:p>
            <a:pPr lvl="2"/>
            <a:r>
              <a:rPr kumimoji="1" lang="ja-JP" altLang="en-US" dirty="0"/>
              <a:t>機械的修正が困難な箇所はリストを作成して提示</a:t>
            </a:r>
            <a:endParaRPr kumimoji="1" lang="en-US" altLang="ja-JP" dirty="0"/>
          </a:p>
          <a:p>
            <a:pPr lvl="1"/>
            <a:r>
              <a:rPr lang="ja-JP" altLang="en-US" dirty="0"/>
              <a:t>漏れのない修正を支援できる</a:t>
            </a:r>
            <a:endParaRPr kumimoji="1" lang="ja-JP" altLang="en-US" dirty="0"/>
          </a:p>
        </p:txBody>
      </p:sp>
      <p:sp>
        <p:nvSpPr>
          <p:cNvPr id="4" name="日付プレースホルダー 3">
            <a:extLst>
              <a:ext uri="{FF2B5EF4-FFF2-40B4-BE49-F238E27FC236}">
                <a16:creationId xmlns:a16="http://schemas.microsoft.com/office/drawing/2014/main" id="{E869DBED-6163-44D7-BDF5-A98DF137F00A}"/>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ACF3D09C-C896-4355-B0F4-0F91F0205E0F}"/>
              </a:ext>
            </a:extLst>
          </p:cNvPr>
          <p:cNvSpPr>
            <a:spLocks noGrp="1"/>
          </p:cNvSpPr>
          <p:nvPr>
            <p:ph type="sldNum" sz="quarter" idx="12"/>
          </p:nvPr>
        </p:nvSpPr>
        <p:spPr/>
        <p:txBody>
          <a:bodyPr/>
          <a:lstStyle/>
          <a:p>
            <a:fld id="{B951A452-32C3-41FF-9DA0-B1D43AF5C1DE}" type="slidenum">
              <a:rPr kumimoji="1" lang="ja-JP" altLang="en-US" smtClean="0"/>
              <a:t>25</a:t>
            </a:fld>
            <a:endParaRPr kumimoji="1" lang="ja-JP" altLang="en-US"/>
          </a:p>
        </p:txBody>
      </p:sp>
    </p:spTree>
    <p:extLst>
      <p:ext uri="{BB962C8B-B14F-4D97-AF65-F5344CB8AC3E}">
        <p14:creationId xmlns:p14="http://schemas.microsoft.com/office/powerpoint/2010/main" val="1184052085"/>
      </p:ext>
    </p:extLst>
  </p:cSld>
  <p:clrMapOvr>
    <a:masterClrMapping/>
  </p:clrMapOvr>
  <mc:AlternateContent xmlns:mc="http://schemas.openxmlformats.org/markup-compatibility/2006" xmlns:p14="http://schemas.microsoft.com/office/powerpoint/2010/main">
    <mc:Choice Requires="p14">
      <p:transition spd="slow" p14:dur="2000" advTm="39147"/>
    </mc:Choice>
    <mc:Fallback xmlns="">
      <p:transition spd="slow" advTm="39147"/>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C52210-ADAA-4093-BEDF-58612DA98736}"/>
              </a:ext>
            </a:extLst>
          </p:cNvPr>
          <p:cNvSpPr>
            <a:spLocks noGrp="1"/>
          </p:cNvSpPr>
          <p:nvPr>
            <p:ph type="title"/>
          </p:nvPr>
        </p:nvSpPr>
        <p:spPr/>
        <p:txBody>
          <a:bodyPr/>
          <a:lstStyle/>
          <a:p>
            <a:r>
              <a:rPr kumimoji="1" lang="en-US" altLang="ja-JP" dirty="0"/>
              <a:t>7. </a:t>
            </a:r>
            <a:r>
              <a:rPr kumimoji="1" lang="ja-JP" altLang="en-US" dirty="0"/>
              <a:t>今後の課題</a:t>
            </a:r>
          </a:p>
        </p:txBody>
      </p:sp>
      <p:sp>
        <p:nvSpPr>
          <p:cNvPr id="3" name="コンテンツ プレースホルダー 2">
            <a:extLst>
              <a:ext uri="{FF2B5EF4-FFF2-40B4-BE49-F238E27FC236}">
                <a16:creationId xmlns:a16="http://schemas.microsoft.com/office/drawing/2014/main" id="{B7C7F754-13B2-4FFC-A5FD-C7BBF1A89983}"/>
              </a:ext>
            </a:extLst>
          </p:cNvPr>
          <p:cNvSpPr>
            <a:spLocks noGrp="1"/>
          </p:cNvSpPr>
          <p:nvPr>
            <p:ph idx="1"/>
          </p:nvPr>
        </p:nvSpPr>
        <p:spPr/>
        <p:txBody>
          <a:bodyPr/>
          <a:lstStyle/>
          <a:p>
            <a:r>
              <a:rPr kumimoji="1" lang="ja-JP" altLang="en-US" dirty="0"/>
              <a:t>修正支援ツールの適合率向上</a:t>
            </a:r>
            <a:endParaRPr kumimoji="1" lang="en-US" altLang="ja-JP" dirty="0"/>
          </a:p>
          <a:p>
            <a:pPr lvl="1"/>
            <a:r>
              <a:rPr kumimoji="1" lang="ja-JP" altLang="en-US" dirty="0"/>
              <a:t>プログラムの意味を考慮した解析</a:t>
            </a:r>
            <a:endParaRPr kumimoji="1" lang="en-US" altLang="ja-JP" dirty="0"/>
          </a:p>
          <a:p>
            <a:pPr lvl="1"/>
            <a:r>
              <a:rPr kumimoji="1" lang="ja-JP" altLang="en-US" dirty="0"/>
              <a:t>再現率を上げるアプローチの変更</a:t>
            </a:r>
            <a:endParaRPr kumimoji="1" lang="en-US" altLang="ja-JP" dirty="0"/>
          </a:p>
          <a:p>
            <a:r>
              <a:rPr kumimoji="1" lang="ja-JP" altLang="en-US" dirty="0"/>
              <a:t>より多くのソースコードでの評価</a:t>
            </a:r>
            <a:endParaRPr kumimoji="1" lang="en-US" altLang="ja-JP" dirty="0"/>
          </a:p>
          <a:p>
            <a:pPr lvl="1"/>
            <a:r>
              <a:rPr lang="ja-JP" altLang="en-US" dirty="0"/>
              <a:t>正解データとなる，修正済みファイルの作成</a:t>
            </a:r>
            <a:endParaRPr lang="en-US" altLang="ja-JP" dirty="0"/>
          </a:p>
          <a:p>
            <a:pPr lvl="1"/>
            <a:r>
              <a:rPr kumimoji="1" lang="ja-JP" altLang="en-US" dirty="0"/>
              <a:t>それらを用いた評価の実施</a:t>
            </a:r>
          </a:p>
        </p:txBody>
      </p:sp>
      <p:sp>
        <p:nvSpPr>
          <p:cNvPr id="4" name="日付プレースホルダー 3">
            <a:extLst>
              <a:ext uri="{FF2B5EF4-FFF2-40B4-BE49-F238E27FC236}">
                <a16:creationId xmlns:a16="http://schemas.microsoft.com/office/drawing/2014/main" id="{C4534796-4131-4F7B-A315-EEC9AD0F9847}"/>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FB1F5439-3F40-4B2F-B0A4-4995959AF616}"/>
              </a:ext>
            </a:extLst>
          </p:cNvPr>
          <p:cNvSpPr>
            <a:spLocks noGrp="1"/>
          </p:cNvSpPr>
          <p:nvPr>
            <p:ph type="sldNum" sz="quarter" idx="12"/>
          </p:nvPr>
        </p:nvSpPr>
        <p:spPr/>
        <p:txBody>
          <a:bodyPr/>
          <a:lstStyle/>
          <a:p>
            <a:fld id="{B951A452-32C3-41FF-9DA0-B1D43AF5C1DE}" type="slidenum">
              <a:rPr kumimoji="1" lang="ja-JP" altLang="en-US" smtClean="0"/>
              <a:t>26</a:t>
            </a:fld>
            <a:endParaRPr kumimoji="1" lang="ja-JP" altLang="en-US"/>
          </a:p>
        </p:txBody>
      </p:sp>
    </p:spTree>
    <p:extLst>
      <p:ext uri="{BB962C8B-B14F-4D97-AF65-F5344CB8AC3E}">
        <p14:creationId xmlns:p14="http://schemas.microsoft.com/office/powerpoint/2010/main" val="2273605024"/>
      </p:ext>
    </p:extLst>
  </p:cSld>
  <p:clrMapOvr>
    <a:masterClrMapping/>
  </p:clrMapOvr>
  <mc:AlternateContent xmlns:mc="http://schemas.openxmlformats.org/markup-compatibility/2006" xmlns:p14="http://schemas.microsoft.com/office/powerpoint/2010/main">
    <mc:Choice Requires="p14">
      <p:transition spd="slow" p14:dur="2000" advTm="12534"/>
    </mc:Choice>
    <mc:Fallback xmlns="">
      <p:transition spd="slow" advTm="12534"/>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99EBA2-93BF-4432-9BCD-A10153769F20}"/>
              </a:ext>
            </a:extLst>
          </p:cNvPr>
          <p:cNvSpPr>
            <a:spLocks noGrp="1"/>
          </p:cNvSpPr>
          <p:nvPr>
            <p:ph type="title"/>
          </p:nvPr>
        </p:nvSpPr>
        <p:spPr/>
        <p:txBody>
          <a:bodyPr/>
          <a:lstStyle/>
          <a:p>
            <a:r>
              <a:rPr lang="ja-JP" altLang="en-US" dirty="0"/>
              <a:t>参考：時刻情報に関わる類似の問題</a:t>
            </a:r>
            <a:endParaRPr kumimoji="1" lang="ja-JP" altLang="en-US" dirty="0"/>
          </a:p>
        </p:txBody>
      </p:sp>
      <p:sp>
        <p:nvSpPr>
          <p:cNvPr id="3" name="コンテンツ プレースホルダー 2">
            <a:extLst>
              <a:ext uri="{FF2B5EF4-FFF2-40B4-BE49-F238E27FC236}">
                <a16:creationId xmlns:a16="http://schemas.microsoft.com/office/drawing/2014/main" id="{12AE0F4E-8208-4C42-8F3D-CB3D65A55D17}"/>
              </a:ext>
            </a:extLst>
          </p:cNvPr>
          <p:cNvSpPr>
            <a:spLocks noGrp="1"/>
          </p:cNvSpPr>
          <p:nvPr>
            <p:ph idx="1"/>
          </p:nvPr>
        </p:nvSpPr>
        <p:spPr>
          <a:xfrm>
            <a:off x="609600" y="1600202"/>
            <a:ext cx="10972800" cy="4028812"/>
          </a:xfrm>
        </p:spPr>
        <p:txBody>
          <a:bodyPr/>
          <a:lstStyle/>
          <a:p>
            <a:r>
              <a:rPr kumimoji="1" lang="en-US" altLang="ja-JP" sz="2800" dirty="0"/>
              <a:t>2000</a:t>
            </a:r>
            <a:r>
              <a:rPr kumimoji="1" lang="ja-JP" altLang="en-US" sz="2800" dirty="0"/>
              <a:t>年問題</a:t>
            </a:r>
            <a:endParaRPr kumimoji="1" lang="en-US" altLang="ja-JP" sz="2800" dirty="0"/>
          </a:p>
          <a:p>
            <a:pPr lvl="1"/>
            <a:r>
              <a:rPr lang="ja-JP" altLang="en-US" sz="2400" dirty="0"/>
              <a:t>年情報の下</a:t>
            </a:r>
            <a:r>
              <a:rPr lang="en-US" altLang="ja-JP" sz="2400" dirty="0"/>
              <a:t>2</a:t>
            </a:r>
            <a:r>
              <a:rPr lang="ja-JP" altLang="en-US" sz="2400" dirty="0"/>
              <a:t>桁が</a:t>
            </a:r>
            <a:r>
              <a:rPr lang="en-US" altLang="ja-JP" sz="2400" dirty="0"/>
              <a:t>00</a:t>
            </a:r>
            <a:r>
              <a:rPr lang="ja-JP" altLang="en-US" sz="2400" dirty="0"/>
              <a:t>に戻ることで発生</a:t>
            </a:r>
            <a:endParaRPr lang="en-US" altLang="ja-JP" sz="2400" dirty="0"/>
          </a:p>
          <a:p>
            <a:pPr lvl="2"/>
            <a:r>
              <a:rPr lang="ja-JP" altLang="en-US" sz="2000" dirty="0"/>
              <a:t>事例</a:t>
            </a:r>
            <a:r>
              <a:rPr lang="en-US" altLang="ja-JP" sz="2000" dirty="0"/>
              <a:t>) </a:t>
            </a:r>
            <a:r>
              <a:rPr lang="ja-JP" altLang="en-US" sz="2000" dirty="0"/>
              <a:t>軍事コンピューターの不具合</a:t>
            </a:r>
            <a:r>
              <a:rPr lang="ja-JP" altLang="en-US" sz="1800" dirty="0"/>
              <a:t> </a:t>
            </a:r>
            <a:r>
              <a:rPr lang="en-US" altLang="ja-JP" sz="1800" dirty="0"/>
              <a:t>[7] </a:t>
            </a:r>
            <a:r>
              <a:rPr lang="ja-JP" altLang="en-US" sz="2000" dirty="0" err="1"/>
              <a:t>，</a:t>
            </a:r>
            <a:r>
              <a:rPr lang="ja-JP" altLang="en-US" sz="2000" dirty="0"/>
              <a:t>原子力発電所での計器異常</a:t>
            </a:r>
            <a:r>
              <a:rPr lang="ja-JP" altLang="en-US" sz="1800" dirty="0"/>
              <a:t> </a:t>
            </a:r>
            <a:r>
              <a:rPr lang="en-US" altLang="ja-JP" sz="1800" dirty="0"/>
              <a:t>[8]</a:t>
            </a:r>
            <a:endParaRPr kumimoji="1" lang="en-US" altLang="ja-JP" sz="2000" dirty="0"/>
          </a:p>
          <a:p>
            <a:r>
              <a:rPr lang="en-US" altLang="ja-JP" sz="2800" dirty="0"/>
              <a:t>1970</a:t>
            </a:r>
            <a:r>
              <a:rPr lang="ja-JP" altLang="en-US" sz="2800" dirty="0"/>
              <a:t>年から</a:t>
            </a:r>
            <a:r>
              <a:rPr lang="en-US" altLang="ja-JP" sz="2800" dirty="0"/>
              <a:t>2038</a:t>
            </a:r>
            <a:r>
              <a:rPr lang="ja-JP" altLang="en-US" sz="2800" dirty="0"/>
              <a:t>年の中間地点の問題（</a:t>
            </a:r>
            <a:r>
              <a:rPr lang="en-US" altLang="ja-JP" sz="2800" dirty="0"/>
              <a:t>2004</a:t>
            </a:r>
            <a:r>
              <a:rPr lang="ja-JP" altLang="en-US" sz="2800" dirty="0"/>
              <a:t>年</a:t>
            </a:r>
            <a:r>
              <a:rPr lang="en-US" altLang="ja-JP" sz="2800" dirty="0"/>
              <a:t>1</a:t>
            </a:r>
            <a:r>
              <a:rPr lang="ja-JP" altLang="en-US" sz="2800" dirty="0"/>
              <a:t>月）</a:t>
            </a:r>
            <a:endParaRPr lang="en-US" altLang="ja-JP" sz="2800" dirty="0"/>
          </a:p>
          <a:p>
            <a:pPr lvl="1"/>
            <a:r>
              <a:rPr lang="en-US" altLang="ja-JP" sz="2400" dirty="0"/>
              <a:t>2</a:t>
            </a:r>
            <a:r>
              <a:rPr lang="ja-JP" altLang="en-US" sz="2400" dirty="0" err="1"/>
              <a:t>つの</a:t>
            </a:r>
            <a:r>
              <a:rPr lang="ja-JP" altLang="en-US" sz="2400" dirty="0"/>
              <a:t>時刻を足し合わせる場合などにオーバーフロー</a:t>
            </a:r>
            <a:endParaRPr lang="en-US" altLang="ja-JP" sz="2400" dirty="0"/>
          </a:p>
          <a:p>
            <a:pPr lvl="2"/>
            <a:r>
              <a:rPr lang="ja-JP" altLang="en-US" sz="2000" dirty="0"/>
              <a:t>事例</a:t>
            </a:r>
            <a:r>
              <a:rPr lang="en-US" altLang="ja-JP" sz="2000" dirty="0"/>
              <a:t>) ATM</a:t>
            </a:r>
            <a:r>
              <a:rPr lang="ja-JP" altLang="en-US" sz="2000" dirty="0"/>
              <a:t>の障害</a:t>
            </a:r>
            <a:r>
              <a:rPr lang="ja-JP" altLang="en-US" sz="1800" dirty="0"/>
              <a:t> </a:t>
            </a:r>
            <a:r>
              <a:rPr lang="en-US" altLang="ja-JP" sz="1800" dirty="0"/>
              <a:t>[4] </a:t>
            </a:r>
            <a:r>
              <a:rPr lang="ja-JP" altLang="en-US" sz="2000" dirty="0" err="1"/>
              <a:t>，</a:t>
            </a:r>
            <a:r>
              <a:rPr lang="ja-JP" altLang="en-US" sz="2000" dirty="0"/>
              <a:t>曜日情報の誤りによる携帯通信料の誤請求</a:t>
            </a:r>
            <a:r>
              <a:rPr lang="ja-JP" altLang="en-US" sz="1800" dirty="0"/>
              <a:t> </a:t>
            </a:r>
            <a:r>
              <a:rPr lang="en-US" altLang="ja-JP" sz="1800" dirty="0"/>
              <a:t>[9]</a:t>
            </a:r>
            <a:endParaRPr lang="en-US" altLang="ja-JP" sz="2000" dirty="0"/>
          </a:p>
          <a:p>
            <a:r>
              <a:rPr lang="en-US" altLang="ja-JP" sz="2800" dirty="0"/>
              <a:t>GPS</a:t>
            </a:r>
            <a:r>
              <a:rPr lang="ja-JP" altLang="en-US" sz="2800" dirty="0"/>
              <a:t>の週番号ロールオーバー（</a:t>
            </a:r>
            <a:r>
              <a:rPr lang="en-US" altLang="ja-JP" sz="2800" dirty="0"/>
              <a:t>1999</a:t>
            </a:r>
            <a:r>
              <a:rPr lang="ja-JP" altLang="en-US" sz="2800" dirty="0"/>
              <a:t>年，</a:t>
            </a:r>
            <a:r>
              <a:rPr lang="en-US" altLang="ja-JP" sz="2800" dirty="0"/>
              <a:t>2019</a:t>
            </a:r>
            <a:r>
              <a:rPr lang="ja-JP" altLang="en-US" sz="2800" dirty="0"/>
              <a:t>年）</a:t>
            </a:r>
            <a:endParaRPr lang="en-US" altLang="ja-JP" sz="2800" dirty="0"/>
          </a:p>
          <a:p>
            <a:pPr lvl="1"/>
            <a:r>
              <a:rPr lang="en-US" altLang="ja-JP" sz="2400" dirty="0"/>
              <a:t>1024</a:t>
            </a:r>
            <a:r>
              <a:rPr lang="ja-JP" altLang="en-US" sz="2400" dirty="0"/>
              <a:t>週で週情報がリセットされる</a:t>
            </a:r>
          </a:p>
          <a:p>
            <a:pPr lvl="2"/>
            <a:r>
              <a:rPr lang="ja-JP" altLang="en-US" sz="2000" dirty="0"/>
              <a:t>事例</a:t>
            </a:r>
            <a:r>
              <a:rPr lang="en-US" altLang="ja-JP" sz="2000" dirty="0"/>
              <a:t>) GPS</a:t>
            </a:r>
            <a:r>
              <a:rPr lang="ja-JP" altLang="en-US" sz="2000" dirty="0"/>
              <a:t>機器の日付情報の誤表示</a:t>
            </a:r>
            <a:r>
              <a:rPr lang="ja-JP" altLang="en-US" sz="1800" dirty="0"/>
              <a:t> </a:t>
            </a:r>
            <a:r>
              <a:rPr lang="en-US" altLang="ja-JP" sz="1800" dirty="0"/>
              <a:t>[10] </a:t>
            </a:r>
            <a:r>
              <a:rPr lang="ja-JP" altLang="en-US" sz="2000" dirty="0" err="1"/>
              <a:t>，</a:t>
            </a:r>
            <a:r>
              <a:rPr lang="ja-JP" altLang="en-US" sz="2000" dirty="0"/>
              <a:t>位置情報のずれ</a:t>
            </a:r>
            <a:r>
              <a:rPr lang="ja-JP" altLang="en-US" sz="1800" dirty="0"/>
              <a:t> </a:t>
            </a:r>
            <a:r>
              <a:rPr lang="en-US" altLang="ja-JP" sz="1800" dirty="0"/>
              <a:t>[10]</a:t>
            </a:r>
          </a:p>
        </p:txBody>
      </p:sp>
      <p:sp>
        <p:nvSpPr>
          <p:cNvPr id="4" name="日付プレースホルダー 3">
            <a:extLst>
              <a:ext uri="{FF2B5EF4-FFF2-40B4-BE49-F238E27FC236}">
                <a16:creationId xmlns:a16="http://schemas.microsoft.com/office/drawing/2014/main" id="{EDE9A54C-645A-47BB-8C9C-C973E03D6C39}"/>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CF6FA108-56CD-4792-8706-9B3A1FBD1F92}"/>
              </a:ext>
            </a:extLst>
          </p:cNvPr>
          <p:cNvSpPr>
            <a:spLocks noGrp="1"/>
          </p:cNvSpPr>
          <p:nvPr>
            <p:ph type="sldNum" sz="quarter" idx="12"/>
          </p:nvPr>
        </p:nvSpPr>
        <p:spPr/>
        <p:txBody>
          <a:bodyPr/>
          <a:lstStyle/>
          <a:p>
            <a:fld id="{B951A452-32C3-41FF-9DA0-B1D43AF5C1DE}" type="slidenum">
              <a:rPr kumimoji="1" lang="ja-JP" altLang="en-US" smtClean="0"/>
              <a:t>27</a:t>
            </a:fld>
            <a:endParaRPr kumimoji="1" lang="ja-JP" altLang="en-US"/>
          </a:p>
        </p:txBody>
      </p:sp>
      <p:sp>
        <p:nvSpPr>
          <p:cNvPr id="6" name="テキスト ボックス 5">
            <a:extLst>
              <a:ext uri="{FF2B5EF4-FFF2-40B4-BE49-F238E27FC236}">
                <a16:creationId xmlns:a16="http://schemas.microsoft.com/office/drawing/2014/main" id="{5FEC72FF-50EC-46B1-AAAE-7223E09C0EFD}"/>
              </a:ext>
            </a:extLst>
          </p:cNvPr>
          <p:cNvSpPr txBox="1"/>
          <p:nvPr/>
        </p:nvSpPr>
        <p:spPr>
          <a:xfrm>
            <a:off x="374708" y="5734207"/>
            <a:ext cx="11442583" cy="830997"/>
          </a:xfrm>
          <a:prstGeom prst="rect">
            <a:avLst/>
          </a:prstGeom>
          <a:noFill/>
        </p:spPr>
        <p:txBody>
          <a:bodyPr wrap="square" rtlCol="0">
            <a:spAutoFit/>
          </a:bodyPr>
          <a:lstStyle/>
          <a:p>
            <a:r>
              <a:rPr lang="en-US" altLang="ja-JP" sz="1200" dirty="0"/>
              <a:t>[2] US satellites safe after Y2K glitch | BBC News, http://news.bbc.co.uk/2/hi/americas/589836.stm (2000)</a:t>
            </a:r>
          </a:p>
          <a:p>
            <a:r>
              <a:rPr lang="en-US" altLang="ja-JP" sz="1200" dirty="0"/>
              <a:t>[3] </a:t>
            </a:r>
            <a:r>
              <a:rPr lang="ja-JP" altLang="en-US" sz="1200" dirty="0"/>
              <a:t>コンピュータ西暦２０００年問題の対応結果について</a:t>
            </a:r>
            <a:r>
              <a:rPr lang="en-US" altLang="ja-JP" sz="1200" dirty="0"/>
              <a:t>| </a:t>
            </a:r>
            <a:r>
              <a:rPr lang="ja-JP" altLang="en-US" sz="1200" dirty="0"/>
              <a:t>電気事業連合会</a:t>
            </a:r>
            <a:r>
              <a:rPr lang="en-US" altLang="ja-JP" sz="1200" dirty="0"/>
              <a:t>, https://www.fepc.or.jp/about_us/pr/kaiken/detail/200001-s1.html (2000)</a:t>
            </a:r>
          </a:p>
          <a:p>
            <a:r>
              <a:rPr lang="en-US" altLang="ja-JP" sz="1200" dirty="0"/>
              <a:t>[4] </a:t>
            </a:r>
            <a:r>
              <a:rPr lang="ja-JP" altLang="en-US" sz="1200" dirty="0"/>
              <a:t>「西暦</a:t>
            </a:r>
            <a:r>
              <a:rPr lang="en-US" altLang="ja-JP" sz="1200" dirty="0"/>
              <a:t>2038</a:t>
            </a:r>
            <a:r>
              <a:rPr lang="ja-JP" altLang="en-US" sz="1200" dirty="0"/>
              <a:t>年問題」でトラブル相次ぐ プログラムの設定ミスで“魔の</a:t>
            </a:r>
            <a:r>
              <a:rPr lang="en-US" altLang="ja-JP" sz="1200" dirty="0"/>
              <a:t>1</a:t>
            </a:r>
            <a:r>
              <a:rPr lang="ja-JP" altLang="en-US" sz="1200" dirty="0"/>
              <a:t>月</a:t>
            </a:r>
            <a:r>
              <a:rPr lang="en-US" altLang="ja-JP" sz="1200" dirty="0"/>
              <a:t>10</a:t>
            </a:r>
            <a:r>
              <a:rPr lang="ja-JP" altLang="en-US" sz="1200" dirty="0"/>
              <a:t>日”に </a:t>
            </a:r>
            <a:r>
              <a:rPr lang="en-US" altLang="ja-JP" sz="1200" dirty="0"/>
              <a:t>| </a:t>
            </a:r>
            <a:r>
              <a:rPr lang="ja-JP" altLang="en-US" sz="1200" dirty="0"/>
              <a:t>日経</a:t>
            </a:r>
            <a:r>
              <a:rPr lang="en-US" altLang="ja-JP" sz="1200" dirty="0"/>
              <a:t>XTECH, https://xtech.nikkei.com/it/members/NC/ITARTICLE/20040325/1/ (2004)</a:t>
            </a:r>
          </a:p>
          <a:p>
            <a:r>
              <a:rPr lang="en-US" altLang="ja-JP" sz="1200" dirty="0"/>
              <a:t>[5] </a:t>
            </a:r>
            <a:r>
              <a:rPr lang="ja-JP" altLang="en-US" sz="1200" dirty="0"/>
              <a:t>船舶用</a:t>
            </a:r>
            <a:r>
              <a:rPr lang="en-US" altLang="ja-JP" sz="1200" dirty="0"/>
              <a:t>GPS</a:t>
            </a:r>
            <a:r>
              <a:rPr lang="ja-JP" altLang="en-US" sz="1200" dirty="0"/>
              <a:t>受信機／航法装置のロールオーバー問題に関するお知らせ </a:t>
            </a:r>
            <a:r>
              <a:rPr lang="en-US" altLang="ja-JP" sz="1200" dirty="0"/>
              <a:t>| </a:t>
            </a:r>
            <a:r>
              <a:rPr lang="ja-JP" altLang="en-US" sz="1200" dirty="0"/>
              <a:t>光電製作所</a:t>
            </a:r>
            <a:r>
              <a:rPr lang="en-US" altLang="ja-JP" sz="1200" dirty="0"/>
              <a:t>, https://www.koden-electronics.co.jp/jpn/gps-rollover.html</a:t>
            </a:r>
          </a:p>
        </p:txBody>
      </p:sp>
    </p:spTree>
    <p:extLst>
      <p:ext uri="{BB962C8B-B14F-4D97-AF65-F5344CB8AC3E}">
        <p14:creationId xmlns:p14="http://schemas.microsoft.com/office/powerpoint/2010/main" val="89094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1CB0D-6A12-4F72-9CC3-539054DA13BC}"/>
              </a:ext>
            </a:extLst>
          </p:cNvPr>
          <p:cNvSpPr>
            <a:spLocks noGrp="1"/>
          </p:cNvSpPr>
          <p:nvPr>
            <p:ph type="title"/>
          </p:nvPr>
        </p:nvSpPr>
        <p:spPr/>
        <p:txBody>
          <a:bodyPr/>
          <a:lstStyle/>
          <a:p>
            <a:r>
              <a:rPr kumimoji="1" lang="en-US" altLang="ja-JP" sz="3600" dirty="0"/>
              <a:t>2-1. </a:t>
            </a:r>
            <a:r>
              <a:rPr lang="ja-JP" altLang="en-US" sz="3600" dirty="0"/>
              <a:t>ラッパー関数作成による時刻起算点変更（</a:t>
            </a:r>
            <a:r>
              <a:rPr lang="en-US" altLang="ja-JP" sz="3600" dirty="0"/>
              <a:t>1/2</a:t>
            </a:r>
            <a:r>
              <a:rPr lang="ja-JP" altLang="en-US" sz="3600" dirty="0"/>
              <a:t>）</a:t>
            </a:r>
            <a:endParaRPr kumimoji="1" lang="ja-JP" altLang="en-US" sz="3600" dirty="0"/>
          </a:p>
        </p:txBody>
      </p:sp>
      <p:sp>
        <p:nvSpPr>
          <p:cNvPr id="3" name="コンテンツ プレースホルダー 2">
            <a:extLst>
              <a:ext uri="{FF2B5EF4-FFF2-40B4-BE49-F238E27FC236}">
                <a16:creationId xmlns:a16="http://schemas.microsoft.com/office/drawing/2014/main" id="{BD99D4A9-145B-4C70-91F9-140A9A972DC8}"/>
              </a:ext>
            </a:extLst>
          </p:cNvPr>
          <p:cNvSpPr>
            <a:spLocks noGrp="1"/>
          </p:cNvSpPr>
          <p:nvPr>
            <p:ph idx="1"/>
          </p:nvPr>
        </p:nvSpPr>
        <p:spPr>
          <a:xfrm>
            <a:off x="609600" y="1600202"/>
            <a:ext cx="10972800" cy="2334236"/>
          </a:xfrm>
        </p:spPr>
        <p:txBody>
          <a:bodyPr/>
          <a:lstStyle/>
          <a:p>
            <a:r>
              <a:rPr kumimoji="1" lang="ja-JP" altLang="en-US" dirty="0"/>
              <a:t>システム時刻の起算点をずらし，オーバーフローを先送り</a:t>
            </a:r>
            <a:endParaRPr kumimoji="1" lang="en-US" altLang="ja-JP" dirty="0"/>
          </a:p>
          <a:p>
            <a:r>
              <a:rPr kumimoji="1" lang="en-US" altLang="ja-JP" dirty="0" err="1"/>
              <a:t>time_t</a:t>
            </a:r>
            <a:r>
              <a:rPr kumimoji="1" lang="ja-JP" altLang="en-US" dirty="0"/>
              <a:t>型値を時刻として解釈する部分を変更する</a:t>
            </a:r>
          </a:p>
        </p:txBody>
      </p:sp>
      <p:sp>
        <p:nvSpPr>
          <p:cNvPr id="4" name="日付プレースホルダー 3">
            <a:extLst>
              <a:ext uri="{FF2B5EF4-FFF2-40B4-BE49-F238E27FC236}">
                <a16:creationId xmlns:a16="http://schemas.microsoft.com/office/drawing/2014/main" id="{D7327242-42B9-4392-A136-12C2CCCA752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4111236-1EF8-44E6-A61C-DCDD9F457C21}"/>
              </a:ext>
            </a:extLst>
          </p:cNvPr>
          <p:cNvSpPr>
            <a:spLocks noGrp="1"/>
          </p:cNvSpPr>
          <p:nvPr>
            <p:ph type="sldNum" sz="quarter" idx="12"/>
          </p:nvPr>
        </p:nvSpPr>
        <p:spPr/>
        <p:txBody>
          <a:bodyPr/>
          <a:lstStyle/>
          <a:p>
            <a:fld id="{B951A452-32C3-41FF-9DA0-B1D43AF5C1DE}" type="slidenum">
              <a:rPr kumimoji="1" lang="ja-JP" altLang="en-US" smtClean="0"/>
              <a:t>28</a:t>
            </a:fld>
            <a:endParaRPr kumimoji="1" lang="ja-JP" altLang="en-US"/>
          </a:p>
        </p:txBody>
      </p:sp>
      <p:cxnSp>
        <p:nvCxnSpPr>
          <p:cNvPr id="7" name="直線矢印コネクタ 6">
            <a:extLst>
              <a:ext uri="{FF2B5EF4-FFF2-40B4-BE49-F238E27FC236}">
                <a16:creationId xmlns:a16="http://schemas.microsoft.com/office/drawing/2014/main" id="{EA4F07E6-5631-4884-9E8B-8117D50D0F82}"/>
              </a:ext>
            </a:extLst>
          </p:cNvPr>
          <p:cNvCxnSpPr>
            <a:cxnSpLocks/>
          </p:cNvCxnSpPr>
          <p:nvPr/>
        </p:nvCxnSpPr>
        <p:spPr>
          <a:xfrm>
            <a:off x="2656797" y="3111759"/>
            <a:ext cx="8925603"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8" name="二等辺三角形 7">
            <a:extLst>
              <a:ext uri="{FF2B5EF4-FFF2-40B4-BE49-F238E27FC236}">
                <a16:creationId xmlns:a16="http://schemas.microsoft.com/office/drawing/2014/main" id="{6D4D487C-C0A4-42BF-AA67-D7FF51ECFA2D}"/>
              </a:ext>
            </a:extLst>
          </p:cNvPr>
          <p:cNvSpPr/>
          <p:nvPr/>
        </p:nvSpPr>
        <p:spPr>
          <a:xfrm>
            <a:off x="3841587" y="3154191"/>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二等辺三角形 8">
            <a:extLst>
              <a:ext uri="{FF2B5EF4-FFF2-40B4-BE49-F238E27FC236}">
                <a16:creationId xmlns:a16="http://schemas.microsoft.com/office/drawing/2014/main" id="{C49FF77C-C296-4139-9C33-EE2C006E2A96}"/>
              </a:ext>
            </a:extLst>
          </p:cNvPr>
          <p:cNvSpPr/>
          <p:nvPr/>
        </p:nvSpPr>
        <p:spPr>
          <a:xfrm>
            <a:off x="7261670" y="3148863"/>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0" name="二等辺三角形 9">
            <a:extLst>
              <a:ext uri="{FF2B5EF4-FFF2-40B4-BE49-F238E27FC236}">
                <a16:creationId xmlns:a16="http://schemas.microsoft.com/office/drawing/2014/main" id="{C7386B03-2762-42A6-89F9-54B1AD3216E7}"/>
              </a:ext>
            </a:extLst>
          </p:cNvPr>
          <p:cNvSpPr/>
          <p:nvPr/>
        </p:nvSpPr>
        <p:spPr>
          <a:xfrm>
            <a:off x="8988771" y="3148863"/>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aphicFrame>
        <p:nvGraphicFramePr>
          <p:cNvPr id="11" name="表 10">
            <a:extLst>
              <a:ext uri="{FF2B5EF4-FFF2-40B4-BE49-F238E27FC236}">
                <a16:creationId xmlns:a16="http://schemas.microsoft.com/office/drawing/2014/main" id="{40A55448-8FEC-49C6-A137-F9C10A5BB832}"/>
              </a:ext>
            </a:extLst>
          </p:cNvPr>
          <p:cNvGraphicFramePr>
            <a:graphicFrameLocks noGrp="1"/>
          </p:cNvGraphicFramePr>
          <p:nvPr>
            <p:extLst>
              <p:ext uri="{D42A27DB-BD31-4B8C-83A1-F6EECF244321}">
                <p14:modId xmlns:p14="http://schemas.microsoft.com/office/powerpoint/2010/main" val="2491972869"/>
              </p:ext>
            </p:extLst>
          </p:nvPr>
        </p:nvGraphicFramePr>
        <p:xfrm>
          <a:off x="119584" y="3393968"/>
          <a:ext cx="11448000" cy="2794800"/>
        </p:xfrm>
        <a:graphic>
          <a:graphicData uri="http://schemas.openxmlformats.org/drawingml/2006/table">
            <a:tbl>
              <a:tblPr firstRow="1" bandRow="1">
                <a:tableStyleId>{F5AB1C69-6EDB-4FF4-983F-18BD219EF322}</a:tableStyleId>
              </a:tblPr>
              <a:tblGrid>
                <a:gridCol w="2988000">
                  <a:extLst>
                    <a:ext uri="{9D8B030D-6E8A-4147-A177-3AD203B41FA5}">
                      <a16:colId xmlns:a16="http://schemas.microsoft.com/office/drawing/2014/main" val="2685298159"/>
                    </a:ext>
                  </a:extLst>
                </a:gridCol>
                <a:gridCol w="1692000">
                  <a:extLst>
                    <a:ext uri="{9D8B030D-6E8A-4147-A177-3AD203B41FA5}">
                      <a16:colId xmlns:a16="http://schemas.microsoft.com/office/drawing/2014/main" val="2704995543"/>
                    </a:ext>
                  </a:extLst>
                </a:gridCol>
                <a:gridCol w="1692000">
                  <a:extLst>
                    <a:ext uri="{9D8B030D-6E8A-4147-A177-3AD203B41FA5}">
                      <a16:colId xmlns:a16="http://schemas.microsoft.com/office/drawing/2014/main" val="946883960"/>
                    </a:ext>
                  </a:extLst>
                </a:gridCol>
                <a:gridCol w="1692000">
                  <a:extLst>
                    <a:ext uri="{9D8B030D-6E8A-4147-A177-3AD203B41FA5}">
                      <a16:colId xmlns:a16="http://schemas.microsoft.com/office/drawing/2014/main" val="1732463882"/>
                    </a:ext>
                  </a:extLst>
                </a:gridCol>
                <a:gridCol w="1692000">
                  <a:extLst>
                    <a:ext uri="{9D8B030D-6E8A-4147-A177-3AD203B41FA5}">
                      <a16:colId xmlns:a16="http://schemas.microsoft.com/office/drawing/2014/main" val="2359490443"/>
                    </a:ext>
                  </a:extLst>
                </a:gridCol>
                <a:gridCol w="1692000">
                  <a:extLst>
                    <a:ext uri="{9D8B030D-6E8A-4147-A177-3AD203B41FA5}">
                      <a16:colId xmlns:a16="http://schemas.microsoft.com/office/drawing/2014/main" val="898098285"/>
                    </a:ext>
                  </a:extLst>
                </a:gridCol>
              </a:tblGrid>
              <a:tr h="370840">
                <a:tc>
                  <a:txBody>
                    <a:bodyPr/>
                    <a:lstStyle/>
                    <a:p>
                      <a:pPr algn="r"/>
                      <a:r>
                        <a:rPr kumimoji="1" lang="en-US" altLang="ja-JP" b="0" dirty="0">
                          <a:solidFill>
                            <a:schemeClr val="tx1"/>
                          </a:solidFill>
                        </a:rPr>
                        <a:t>【</a:t>
                      </a:r>
                      <a:r>
                        <a:rPr kumimoji="1" lang="ja-JP" altLang="en-US" b="0" dirty="0">
                          <a:solidFill>
                            <a:schemeClr val="tx1"/>
                          </a:solidFill>
                        </a:rPr>
                        <a:t>日時（</a:t>
                      </a:r>
                      <a:r>
                        <a:rPr kumimoji="1" lang="en-US" altLang="ja-JP" b="0" dirty="0">
                          <a:solidFill>
                            <a:schemeClr val="tx1"/>
                          </a:solidFill>
                        </a:rPr>
                        <a:t>UTC</a:t>
                      </a:r>
                      <a:r>
                        <a:rPr kumimoji="1" lang="ja-JP" altLang="en-US" b="0" dirty="0">
                          <a:solidFill>
                            <a:schemeClr val="tx1"/>
                          </a:solidFill>
                        </a:rPr>
                        <a:t>）</a:t>
                      </a:r>
                      <a:r>
                        <a:rPr kumimoji="1" lang="en-US" altLang="ja-JP" b="0" dirty="0">
                          <a:solidFill>
                            <a:schemeClr val="tx1"/>
                          </a:solidFill>
                        </a:rPr>
                        <a:t>】</a:t>
                      </a:r>
                      <a:endParaRPr kumimoji="1" lang="ja-JP" altLang="en-US" b="0" dirty="0">
                        <a:solidFill>
                          <a:schemeClr val="tx1"/>
                        </a:solidFill>
                      </a:endParaRPr>
                    </a:p>
                  </a:txBody>
                  <a:tcPr marR="32400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1970/01/01</a:t>
                      </a:r>
                    </a:p>
                    <a:p>
                      <a:pPr algn="ctr"/>
                      <a:r>
                        <a:rPr kumimoji="1" lang="en-US" altLang="ja-JP" b="0" dirty="0">
                          <a:solidFill>
                            <a:schemeClr val="tx1"/>
                          </a:solidFill>
                        </a:rPr>
                        <a:t>00:00:00</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1998/01/01</a:t>
                      </a:r>
                    </a:p>
                    <a:p>
                      <a:pPr algn="ctr"/>
                      <a:r>
                        <a:rPr kumimoji="1" lang="en-US" altLang="ja-JP" b="0" dirty="0">
                          <a:solidFill>
                            <a:schemeClr val="tx1"/>
                          </a:solidFill>
                        </a:rPr>
                        <a:t>00:00:00</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a:t>
                      </a:r>
                      <a:endParaRPr kumimoji="1" lang="ja-JP" altLang="en-US"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2038/01/19</a:t>
                      </a:r>
                    </a:p>
                    <a:p>
                      <a:pPr algn="ctr"/>
                      <a:r>
                        <a:rPr kumimoji="1" lang="en-US" altLang="ja-JP" b="0" dirty="0">
                          <a:solidFill>
                            <a:schemeClr val="tx1"/>
                          </a:solidFill>
                        </a:rPr>
                        <a:t>03:14:08</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kumimoji="1" lang="en-US" altLang="ja-JP" b="0" dirty="0">
                          <a:solidFill>
                            <a:schemeClr val="tx1"/>
                          </a:solidFill>
                        </a:rPr>
                        <a:t>2066/01/19</a:t>
                      </a:r>
                    </a:p>
                    <a:p>
                      <a:pPr algn="ctr"/>
                      <a:r>
                        <a:rPr kumimoji="1" lang="en-US" altLang="ja-JP" b="0" dirty="0">
                          <a:solidFill>
                            <a:schemeClr val="tx1"/>
                          </a:solidFill>
                        </a:rPr>
                        <a:t>03:14:08</a:t>
                      </a:r>
                      <a:endParaRPr kumimoji="1" lang="ja-JP" altLang="en-US"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84256472"/>
                  </a:ext>
                </a:extLst>
              </a:tr>
              <a:tr h="180000">
                <a:tc>
                  <a:txBody>
                    <a:bodyPr/>
                    <a:lstStyle/>
                    <a:p>
                      <a:pPr algn="r"/>
                      <a:endParaRPr kumimoji="1" lang="ja-JP" altLang="en-US" sz="800" b="0" dirty="0">
                        <a:solidFill>
                          <a:schemeClr val="tx1"/>
                        </a:solidFill>
                      </a:endParaRPr>
                    </a:p>
                  </a:txBody>
                  <a:tcPr marR="32400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12700" cmpd="sng">
                      <a:noFill/>
                    </a:lnL>
                    <a:lnR w="3175" cap="flat" cmpd="sng" algn="ctr">
                      <a:solidFill>
                        <a:schemeClr val="bg1"/>
                      </a:solidFill>
                      <a:prstDash val="solid"/>
                      <a:round/>
                      <a:headEnd type="none" w="med" len="med"/>
                      <a:tailEnd type="none" w="med" len="med"/>
                    </a:lnR>
                    <a:lnT w="38100" cmpd="sng">
                      <a:no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800" b="0" dirty="0">
                        <a:solidFill>
                          <a:schemeClr val="tx1"/>
                        </a:solidFill>
                      </a:endParaRPr>
                    </a:p>
                  </a:txBody>
                  <a:tcPr>
                    <a:lnL w="3175" cap="flat" cmpd="sng" algn="ctr">
                      <a:solidFill>
                        <a:schemeClr val="bg1"/>
                      </a:solidFill>
                      <a:prstDash val="solid"/>
                      <a:round/>
                      <a:headEnd type="none" w="med" len="med"/>
                      <a:tailEnd type="none" w="med" len="med"/>
                    </a:lnL>
                    <a:lnR w="19050" cap="flat" cmpd="sng" algn="ctr">
                      <a:noFill/>
                      <a:prstDash val="solid"/>
                      <a:round/>
                      <a:headEnd type="none" w="med" len="med"/>
                      <a:tailEnd type="none" w="med" len="med"/>
                    </a:lnR>
                    <a:lnT w="38100" cmpd="sng">
                      <a:noFill/>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23121273"/>
                  </a:ext>
                </a:extLst>
              </a:tr>
              <a:tr h="432000">
                <a:tc>
                  <a:txBody>
                    <a:bodyPr/>
                    <a:lstStyle/>
                    <a:p>
                      <a:pPr algn="r"/>
                      <a:r>
                        <a:rPr kumimoji="1" lang="en-US" altLang="ja-JP" dirty="0"/>
                        <a:t>【</a:t>
                      </a:r>
                      <a:r>
                        <a:rPr kumimoji="1" lang="ja-JP" altLang="en-US" dirty="0"/>
                        <a:t>符号付</a:t>
                      </a:r>
                      <a:r>
                        <a:rPr kumimoji="1" lang="en-US" altLang="ja-JP" dirty="0"/>
                        <a:t>32bit </a:t>
                      </a:r>
                      <a:r>
                        <a:rPr kumimoji="1" lang="en-US" altLang="ja-JP" dirty="0" err="1"/>
                        <a:t>time_t</a:t>
                      </a:r>
                      <a:r>
                        <a:rPr kumimoji="1" lang="ja-JP" altLang="en-US" dirty="0"/>
                        <a:t>型値</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0000 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0x34AA DC80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8000 0000</a:t>
                      </a:r>
                      <a:endParaRPr kumimoji="1" lang="ja-JP" altLang="en-US" dirty="0"/>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kumimoji="1" lang="en-US" altLang="ja-JP" dirty="0"/>
                        <a:t>0xB4AA DC80</a:t>
                      </a:r>
                    </a:p>
                  </a:txBody>
                  <a:tcPr anchor="ctr">
                    <a:lnL w="38100" cap="flat" cmpd="sng" algn="ctr">
                      <a:solidFill>
                        <a:srgbClr val="FF0000"/>
                      </a:solidFill>
                      <a:prstDash val="solid"/>
                      <a:round/>
                      <a:headEnd type="none" w="med" len="med"/>
                      <a:tailEnd type="none" w="med" len="med"/>
                    </a:lnL>
                    <a:lnR w="1905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8391207"/>
                  </a:ext>
                </a:extLst>
              </a:tr>
              <a:tr h="432000">
                <a:tc>
                  <a:txBody>
                    <a:bodyPr/>
                    <a:lstStyle/>
                    <a:p>
                      <a:pPr algn="r"/>
                      <a:r>
                        <a:rPr kumimoji="1" lang="en-US" altLang="ja-JP" dirty="0"/>
                        <a:t>【10</a:t>
                      </a:r>
                      <a:r>
                        <a:rPr kumimoji="1" lang="ja-JP" altLang="en-US" dirty="0"/>
                        <a:t>進表記</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883612800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-2147483648</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12700" cmpd="sng">
                      <a:noFill/>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dirty="0"/>
                        <a:t>-1263870848</a:t>
                      </a:r>
                    </a:p>
                  </a:txBody>
                  <a:tcPr anchor="ctr">
                    <a:lnL w="38100" cap="flat" cmpd="sng" algn="ctr">
                      <a:solidFill>
                        <a:srgbClr val="FF0000"/>
                      </a:solidFill>
                      <a:prstDash val="solid"/>
                      <a:round/>
                      <a:headEnd type="none" w="med" len="med"/>
                      <a:tailEnd type="none" w="med" len="med"/>
                    </a:lnL>
                    <a:lnR w="19050" cap="flat" cmpd="sng" algn="ctr">
                      <a:noFill/>
                      <a:prstDash val="solid"/>
                      <a:round/>
                      <a:headEnd type="none" w="med" len="med"/>
                      <a:tailEnd type="none" w="med" len="med"/>
                    </a:lnR>
                    <a:lnT w="12700" cmpd="sng">
                      <a:noFill/>
                    </a:lnT>
                    <a:lnB w="317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8459812"/>
                  </a:ext>
                </a:extLst>
              </a:tr>
              <a:tr h="180000">
                <a:tc>
                  <a:txBody>
                    <a:bodyPr/>
                    <a:lstStyle/>
                    <a:p>
                      <a:pPr algn="r"/>
                      <a:endParaRPr kumimoji="1" lang="ja-JP" altLang="en-US" sz="800"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endParaRPr kumimoji="1" lang="ja-JP" altLang="en-US" sz="800" dirty="0"/>
                    </a:p>
                  </a:txBody>
                  <a:tcPr anchor="ctr">
                    <a:lnL w="12700" cmpd="sng">
                      <a:noFill/>
                    </a:lnL>
                    <a:lnR w="19050" cap="flat" cmpd="sng" algn="ctr">
                      <a:noFill/>
                      <a:prstDash val="solid"/>
                      <a:round/>
                      <a:headEnd type="none" w="med" len="med"/>
                      <a:tailEnd type="none" w="med" len="med"/>
                    </a:lnR>
                    <a:lnT w="38100" cap="flat" cmpd="sng" algn="ctr">
                      <a:solidFill>
                        <a:srgbClr val="FF00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endParaRPr kumimoji="1" lang="en-US" altLang="ja-JP" sz="800" dirty="0"/>
                    </a:p>
                  </a:txBody>
                  <a:tcPr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4602216"/>
                  </a:ext>
                </a:extLst>
              </a:tr>
              <a:tr h="432000">
                <a:tc>
                  <a:txBody>
                    <a:bodyPr/>
                    <a:lstStyle/>
                    <a:p>
                      <a:pPr algn="r"/>
                      <a:r>
                        <a:rPr kumimoji="1" lang="en-US" altLang="ja-JP" dirty="0"/>
                        <a:t>【</a:t>
                      </a:r>
                      <a:r>
                        <a:rPr kumimoji="1" lang="ja-JP" altLang="en-US" dirty="0"/>
                        <a:t>修正後</a:t>
                      </a:r>
                      <a:r>
                        <a:rPr kumimoji="1" lang="en-US" altLang="ja-JP" dirty="0"/>
                        <a:t>32bit </a:t>
                      </a:r>
                      <a:r>
                        <a:rPr kumimoji="1" lang="en-US" altLang="ja-JP" dirty="0" err="1"/>
                        <a:t>time_t</a:t>
                      </a:r>
                      <a:r>
                        <a:rPr kumimoji="1" lang="ja-JP" altLang="en-US" dirty="0"/>
                        <a:t>型値</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0000 0000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0x4855 2380</a:t>
                      </a:r>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0x 8000 0000</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2389792"/>
                  </a:ext>
                </a:extLst>
              </a:tr>
              <a:tr h="432000">
                <a:tc>
                  <a:txBody>
                    <a:bodyPr/>
                    <a:lstStyle/>
                    <a:p>
                      <a:pPr algn="r"/>
                      <a:r>
                        <a:rPr kumimoji="1" lang="en-US" altLang="ja-JP" dirty="0"/>
                        <a:t>【10</a:t>
                      </a:r>
                      <a:r>
                        <a:rPr kumimoji="1" lang="ja-JP" altLang="en-US" dirty="0"/>
                        <a:t>進表記</a:t>
                      </a:r>
                      <a:r>
                        <a:rPr kumimoji="1" lang="en-US" altLang="ja-JP" dirty="0"/>
                        <a:t>】</a:t>
                      </a:r>
                      <a:endParaRPr kumimoji="1" lang="ja-JP" altLang="en-US" dirty="0"/>
                    </a:p>
                  </a:txBody>
                  <a:tcPr marR="324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0</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a:t>
                      </a:r>
                      <a:endParaRPr kumimoji="1" lang="ja-JP" altLang="en-US"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1213539200</a:t>
                      </a:r>
                    </a:p>
                  </a:txBody>
                  <a:tcPr anchor="ctr">
                    <a:lnL w="12700" cmpd="sng">
                      <a:noFill/>
                    </a:lnL>
                    <a:lnR w="38100" cap="flat" cmpd="sng" algn="ctr">
                      <a:solidFill>
                        <a:srgbClr val="FF0000"/>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dirty="0"/>
                        <a:t>-2147483648</a:t>
                      </a:r>
                    </a:p>
                  </a:txBody>
                  <a:tcPr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70628189"/>
                  </a:ext>
                </a:extLst>
              </a:tr>
            </a:tbl>
          </a:graphicData>
        </a:graphic>
      </p:graphicFrame>
      <p:sp>
        <p:nvSpPr>
          <p:cNvPr id="13" name="二等辺三角形 12">
            <a:extLst>
              <a:ext uri="{FF2B5EF4-FFF2-40B4-BE49-F238E27FC236}">
                <a16:creationId xmlns:a16="http://schemas.microsoft.com/office/drawing/2014/main" id="{66CF47C7-ED47-446D-94BE-E0D96F7BFCFA}"/>
              </a:ext>
            </a:extLst>
          </p:cNvPr>
          <p:cNvSpPr/>
          <p:nvPr/>
        </p:nvSpPr>
        <p:spPr>
          <a:xfrm>
            <a:off x="10587054" y="3143445"/>
            <a:ext cx="235975" cy="203427"/>
          </a:xfrm>
          <a:prstGeom prst="triangl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252946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4B7BC8-97AC-4A1E-93BA-A451814D868D}"/>
              </a:ext>
            </a:extLst>
          </p:cNvPr>
          <p:cNvSpPr>
            <a:spLocks noGrp="1"/>
          </p:cNvSpPr>
          <p:nvPr>
            <p:ph type="title"/>
          </p:nvPr>
        </p:nvSpPr>
        <p:spPr/>
        <p:txBody>
          <a:bodyPr/>
          <a:lstStyle/>
          <a:p>
            <a:r>
              <a:rPr lang="en-US" altLang="ja-JP" sz="3600" dirty="0">
                <a:solidFill>
                  <a:srgbClr val="000000"/>
                </a:solidFill>
              </a:rPr>
              <a:t>2-1. </a:t>
            </a:r>
            <a:r>
              <a:rPr lang="ja-JP" altLang="en-US" sz="3600" dirty="0">
                <a:solidFill>
                  <a:srgbClr val="000000"/>
                </a:solidFill>
              </a:rPr>
              <a:t>ラッパー関数作成による時刻起算点変更（</a:t>
            </a:r>
            <a:r>
              <a:rPr lang="en-US" altLang="ja-JP" sz="3600" dirty="0">
                <a:solidFill>
                  <a:srgbClr val="000000"/>
                </a:solidFill>
              </a:rPr>
              <a:t>2/2</a:t>
            </a:r>
            <a:r>
              <a:rPr lang="ja-JP" altLang="en-US" sz="3600" dirty="0">
                <a:solidFill>
                  <a:srgbClr val="000000"/>
                </a:solidFill>
              </a:rPr>
              <a:t>）</a:t>
            </a:r>
            <a:endParaRPr kumimoji="1" lang="ja-JP" altLang="en-US" dirty="0"/>
          </a:p>
        </p:txBody>
      </p:sp>
      <p:sp>
        <p:nvSpPr>
          <p:cNvPr id="3" name="コンテンツ プレースホルダー 2">
            <a:extLst>
              <a:ext uri="{FF2B5EF4-FFF2-40B4-BE49-F238E27FC236}">
                <a16:creationId xmlns:a16="http://schemas.microsoft.com/office/drawing/2014/main" id="{A92C7C05-1B8B-4410-A669-1C882C242061}"/>
              </a:ext>
            </a:extLst>
          </p:cNvPr>
          <p:cNvSpPr>
            <a:spLocks noGrp="1"/>
          </p:cNvSpPr>
          <p:nvPr>
            <p:ph idx="1"/>
          </p:nvPr>
        </p:nvSpPr>
        <p:spPr>
          <a:xfrm>
            <a:off x="609600" y="1600202"/>
            <a:ext cx="10972800" cy="2108040"/>
          </a:xfrm>
        </p:spPr>
        <p:txBody>
          <a:bodyPr/>
          <a:lstStyle/>
          <a:p>
            <a:r>
              <a:rPr kumimoji="1" lang="ja-JP" altLang="en-US" dirty="0"/>
              <a:t>時刻の解釈を行う関数を変更することで実現</a:t>
            </a:r>
            <a:endParaRPr kumimoji="1" lang="en-US" altLang="ja-JP" dirty="0"/>
          </a:p>
          <a:p>
            <a:pPr lvl="1"/>
            <a:r>
              <a:rPr lang="ja-JP" altLang="en-US" dirty="0"/>
              <a:t>逆に時刻を</a:t>
            </a:r>
            <a:r>
              <a:rPr lang="en-US" altLang="ja-JP" dirty="0" err="1"/>
              <a:t>time_t</a:t>
            </a:r>
            <a:r>
              <a:rPr lang="ja-JP" altLang="en-US" dirty="0"/>
              <a:t>型値に変換する関数も変更が必要</a:t>
            </a:r>
            <a:endParaRPr kumimoji="1" lang="en-US" altLang="ja-JP" dirty="0"/>
          </a:p>
          <a:p>
            <a:r>
              <a:rPr lang="ja-JP" altLang="en-US" dirty="0"/>
              <a:t>ラッパー関数を用いることで，標準ライブラリの変更は不要</a:t>
            </a:r>
            <a:endParaRPr lang="en-US" altLang="ja-JP" dirty="0"/>
          </a:p>
        </p:txBody>
      </p:sp>
      <p:sp>
        <p:nvSpPr>
          <p:cNvPr id="4" name="日付プレースホルダー 3">
            <a:extLst>
              <a:ext uri="{FF2B5EF4-FFF2-40B4-BE49-F238E27FC236}">
                <a16:creationId xmlns:a16="http://schemas.microsoft.com/office/drawing/2014/main" id="{F929C359-8CC1-4EA4-A150-E5BDD9611923}"/>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4893DA42-8843-483A-A613-784C85E8A07A}"/>
              </a:ext>
            </a:extLst>
          </p:cNvPr>
          <p:cNvSpPr>
            <a:spLocks noGrp="1"/>
          </p:cNvSpPr>
          <p:nvPr>
            <p:ph type="sldNum" sz="quarter" idx="12"/>
          </p:nvPr>
        </p:nvSpPr>
        <p:spPr/>
        <p:txBody>
          <a:bodyPr/>
          <a:lstStyle/>
          <a:p>
            <a:fld id="{B951A452-32C3-41FF-9DA0-B1D43AF5C1DE}" type="slidenum">
              <a:rPr kumimoji="1" lang="ja-JP" altLang="en-US" smtClean="0"/>
              <a:t>29</a:t>
            </a:fld>
            <a:endParaRPr kumimoji="1" lang="ja-JP" altLang="en-US"/>
          </a:p>
        </p:txBody>
      </p:sp>
      <p:sp>
        <p:nvSpPr>
          <p:cNvPr id="41" name="四角形: 角を丸くする 40">
            <a:extLst>
              <a:ext uri="{FF2B5EF4-FFF2-40B4-BE49-F238E27FC236}">
                <a16:creationId xmlns:a16="http://schemas.microsoft.com/office/drawing/2014/main" id="{41A65DBA-83E6-4BC4-BB72-377E4FF3BCA7}"/>
              </a:ext>
            </a:extLst>
          </p:cNvPr>
          <p:cNvSpPr/>
          <p:nvPr/>
        </p:nvSpPr>
        <p:spPr>
          <a:xfrm>
            <a:off x="8929397" y="3618573"/>
            <a:ext cx="2907462" cy="80596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2" name="四角形: 角を丸くする 41">
            <a:extLst>
              <a:ext uri="{FF2B5EF4-FFF2-40B4-BE49-F238E27FC236}">
                <a16:creationId xmlns:a16="http://schemas.microsoft.com/office/drawing/2014/main" id="{E1AD4AF9-FC80-48BB-98D4-E7BEFE700563}"/>
              </a:ext>
            </a:extLst>
          </p:cNvPr>
          <p:cNvSpPr/>
          <p:nvPr/>
        </p:nvSpPr>
        <p:spPr>
          <a:xfrm>
            <a:off x="1545408" y="3868504"/>
            <a:ext cx="2907462" cy="8120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3" name="四角形: 角を丸くする 42">
            <a:extLst>
              <a:ext uri="{FF2B5EF4-FFF2-40B4-BE49-F238E27FC236}">
                <a16:creationId xmlns:a16="http://schemas.microsoft.com/office/drawing/2014/main" id="{8E19C485-D80F-47A3-820D-61B694BB0F26}"/>
              </a:ext>
            </a:extLst>
          </p:cNvPr>
          <p:cNvSpPr/>
          <p:nvPr/>
        </p:nvSpPr>
        <p:spPr>
          <a:xfrm>
            <a:off x="1437351" y="3593112"/>
            <a:ext cx="2290195"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アプリケーション</a:t>
            </a:r>
          </a:p>
        </p:txBody>
      </p:sp>
      <p:sp>
        <p:nvSpPr>
          <p:cNvPr id="44" name="四角形: 角を丸くする 43">
            <a:extLst>
              <a:ext uri="{FF2B5EF4-FFF2-40B4-BE49-F238E27FC236}">
                <a16:creationId xmlns:a16="http://schemas.microsoft.com/office/drawing/2014/main" id="{1B7973E7-9FE8-4984-BFF8-835442FB2619}"/>
              </a:ext>
            </a:extLst>
          </p:cNvPr>
          <p:cNvSpPr/>
          <p:nvPr/>
        </p:nvSpPr>
        <p:spPr>
          <a:xfrm>
            <a:off x="1564471" y="5809343"/>
            <a:ext cx="2907462" cy="812097"/>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6" name="四角形: 角を丸くする 45">
            <a:extLst>
              <a:ext uri="{FF2B5EF4-FFF2-40B4-BE49-F238E27FC236}">
                <a16:creationId xmlns:a16="http://schemas.microsoft.com/office/drawing/2014/main" id="{31009833-B39E-4B08-BCCB-72B9BE4A6DB1}"/>
              </a:ext>
            </a:extLst>
          </p:cNvPr>
          <p:cNvSpPr/>
          <p:nvPr/>
        </p:nvSpPr>
        <p:spPr>
          <a:xfrm>
            <a:off x="1145720" y="5543412"/>
            <a:ext cx="837501"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600" dirty="0"/>
              <a:t>OS</a:t>
            </a:r>
            <a:endParaRPr kumimoji="1" lang="ja-JP" altLang="en-US" sz="1600" dirty="0"/>
          </a:p>
        </p:txBody>
      </p:sp>
      <p:sp>
        <p:nvSpPr>
          <p:cNvPr id="47" name="フローチャート: データ 46">
            <a:extLst>
              <a:ext uri="{FF2B5EF4-FFF2-40B4-BE49-F238E27FC236}">
                <a16:creationId xmlns:a16="http://schemas.microsoft.com/office/drawing/2014/main" id="{0A143EE7-DFC0-4A3C-882C-E83E1E144882}"/>
              </a:ext>
            </a:extLst>
          </p:cNvPr>
          <p:cNvSpPr/>
          <p:nvPr/>
        </p:nvSpPr>
        <p:spPr>
          <a:xfrm>
            <a:off x="2044359" y="6184077"/>
            <a:ext cx="2101487" cy="29571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800" dirty="0"/>
              <a:t>0x00000000</a:t>
            </a:r>
            <a:endParaRPr kumimoji="1" lang="ja-JP" altLang="en-US" sz="1800" dirty="0"/>
          </a:p>
        </p:txBody>
      </p:sp>
      <p:sp>
        <p:nvSpPr>
          <p:cNvPr id="48" name="フローチャート: データ 47">
            <a:extLst>
              <a:ext uri="{FF2B5EF4-FFF2-40B4-BE49-F238E27FC236}">
                <a16:creationId xmlns:a16="http://schemas.microsoft.com/office/drawing/2014/main" id="{10A01108-B44D-4131-BDF8-9BD310617ED5}"/>
              </a:ext>
            </a:extLst>
          </p:cNvPr>
          <p:cNvSpPr/>
          <p:nvPr/>
        </p:nvSpPr>
        <p:spPr>
          <a:xfrm>
            <a:off x="1718272" y="5994998"/>
            <a:ext cx="1152000" cy="216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en-US" altLang="ja-JP" sz="1600" dirty="0" err="1"/>
              <a:t>time_t</a:t>
            </a:r>
            <a:endParaRPr kumimoji="1" lang="ja-JP" altLang="en-US" sz="1600" dirty="0"/>
          </a:p>
        </p:txBody>
      </p:sp>
      <p:sp>
        <p:nvSpPr>
          <p:cNvPr id="49" name="正方形/長方形 48">
            <a:extLst>
              <a:ext uri="{FF2B5EF4-FFF2-40B4-BE49-F238E27FC236}">
                <a16:creationId xmlns:a16="http://schemas.microsoft.com/office/drawing/2014/main" id="{9A6B41D6-53E9-4C8F-97F9-7E1CDF89A9FD}"/>
              </a:ext>
            </a:extLst>
          </p:cNvPr>
          <p:cNvSpPr/>
          <p:nvPr/>
        </p:nvSpPr>
        <p:spPr>
          <a:xfrm>
            <a:off x="2131721" y="5291634"/>
            <a:ext cx="1789106" cy="3328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800" dirty="0" err="1"/>
              <a:t>localtime</a:t>
            </a:r>
            <a:endParaRPr kumimoji="1" lang="ja-JP" altLang="en-US" sz="1800" dirty="0"/>
          </a:p>
        </p:txBody>
      </p:sp>
      <p:sp>
        <p:nvSpPr>
          <p:cNvPr id="50" name="フローチャート: データ 49">
            <a:extLst>
              <a:ext uri="{FF2B5EF4-FFF2-40B4-BE49-F238E27FC236}">
                <a16:creationId xmlns:a16="http://schemas.microsoft.com/office/drawing/2014/main" id="{0F21A53E-CF7E-4E0E-8B80-5361BEA28F49}"/>
              </a:ext>
            </a:extLst>
          </p:cNvPr>
          <p:cNvSpPr/>
          <p:nvPr/>
        </p:nvSpPr>
        <p:spPr>
          <a:xfrm>
            <a:off x="2184214" y="4247301"/>
            <a:ext cx="2101487" cy="29520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1970/01/01</a:t>
            </a:r>
            <a:endParaRPr kumimoji="1" lang="ja-JP" altLang="en-US" sz="1800" dirty="0"/>
          </a:p>
        </p:txBody>
      </p:sp>
      <p:sp>
        <p:nvSpPr>
          <p:cNvPr id="51" name="フローチャート: データ 50">
            <a:extLst>
              <a:ext uri="{FF2B5EF4-FFF2-40B4-BE49-F238E27FC236}">
                <a16:creationId xmlns:a16="http://schemas.microsoft.com/office/drawing/2014/main" id="{31740A42-BB09-4449-BF5D-D416CF2B38D7}"/>
              </a:ext>
            </a:extLst>
          </p:cNvPr>
          <p:cNvSpPr/>
          <p:nvPr/>
        </p:nvSpPr>
        <p:spPr>
          <a:xfrm>
            <a:off x="1747827" y="4027373"/>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cxnSp>
        <p:nvCxnSpPr>
          <p:cNvPr id="52" name="直線矢印コネクタ 51">
            <a:extLst>
              <a:ext uri="{FF2B5EF4-FFF2-40B4-BE49-F238E27FC236}">
                <a16:creationId xmlns:a16="http://schemas.microsoft.com/office/drawing/2014/main" id="{EBBD9BFD-3870-4986-ADE5-E4D4BCA5447D}"/>
              </a:ext>
            </a:extLst>
          </p:cNvPr>
          <p:cNvCxnSpPr>
            <a:cxnSpLocks/>
          </p:cNvCxnSpPr>
          <p:nvPr/>
        </p:nvCxnSpPr>
        <p:spPr>
          <a:xfrm flipV="1">
            <a:off x="3026274" y="5641737"/>
            <a:ext cx="0" cy="54234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a:extLst>
              <a:ext uri="{FF2B5EF4-FFF2-40B4-BE49-F238E27FC236}">
                <a16:creationId xmlns:a16="http://schemas.microsoft.com/office/drawing/2014/main" id="{ACFE994E-D735-4FCE-97EB-0FF8244A8E52}"/>
              </a:ext>
            </a:extLst>
          </p:cNvPr>
          <p:cNvCxnSpPr>
            <a:cxnSpLocks/>
          </p:cNvCxnSpPr>
          <p:nvPr/>
        </p:nvCxnSpPr>
        <p:spPr>
          <a:xfrm flipV="1">
            <a:off x="2582716" y="4529654"/>
            <a:ext cx="0" cy="760499"/>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4" name="四角形: 角を丸くする 53">
            <a:extLst>
              <a:ext uri="{FF2B5EF4-FFF2-40B4-BE49-F238E27FC236}">
                <a16:creationId xmlns:a16="http://schemas.microsoft.com/office/drawing/2014/main" id="{4D54960C-4E02-4EAD-A74B-B1ABE2D02C3D}"/>
              </a:ext>
            </a:extLst>
          </p:cNvPr>
          <p:cNvSpPr/>
          <p:nvPr/>
        </p:nvSpPr>
        <p:spPr>
          <a:xfrm>
            <a:off x="8782380" y="3349631"/>
            <a:ext cx="2290195"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600" dirty="0"/>
              <a:t>アプリケーション</a:t>
            </a:r>
          </a:p>
        </p:txBody>
      </p:sp>
      <p:cxnSp>
        <p:nvCxnSpPr>
          <p:cNvPr id="57" name="直線矢印コネクタ 56">
            <a:extLst>
              <a:ext uri="{FF2B5EF4-FFF2-40B4-BE49-F238E27FC236}">
                <a16:creationId xmlns:a16="http://schemas.microsoft.com/office/drawing/2014/main" id="{058B4A89-68AB-443D-85F1-4C46484CC1D4}"/>
              </a:ext>
            </a:extLst>
          </p:cNvPr>
          <p:cNvCxnSpPr>
            <a:cxnSpLocks/>
          </p:cNvCxnSpPr>
          <p:nvPr/>
        </p:nvCxnSpPr>
        <p:spPr>
          <a:xfrm flipH="1" flipV="1">
            <a:off x="9870942" y="4309590"/>
            <a:ext cx="1" cy="519778"/>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58" name="正方形/長方形 57">
            <a:extLst>
              <a:ext uri="{FF2B5EF4-FFF2-40B4-BE49-F238E27FC236}">
                <a16:creationId xmlns:a16="http://schemas.microsoft.com/office/drawing/2014/main" id="{508581CB-43C2-49F9-8EB2-3CAF26380C95}"/>
              </a:ext>
            </a:extLst>
          </p:cNvPr>
          <p:cNvSpPr/>
          <p:nvPr/>
        </p:nvSpPr>
        <p:spPr>
          <a:xfrm>
            <a:off x="9226199" y="4794127"/>
            <a:ext cx="2101486" cy="332844"/>
          </a:xfrm>
          <a:prstGeom prst="rect">
            <a:avLst/>
          </a:prstGeom>
          <a:solidFill>
            <a:srgbClr val="FFFF00"/>
          </a:solid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800" dirty="0" err="1"/>
              <a:t>wrapper_localtime</a:t>
            </a:r>
            <a:endParaRPr kumimoji="1" lang="ja-JP" altLang="en-US" sz="1800" dirty="0"/>
          </a:p>
        </p:txBody>
      </p:sp>
      <p:sp>
        <p:nvSpPr>
          <p:cNvPr id="59" name="四角形: 角を丸くする 58">
            <a:extLst>
              <a:ext uri="{FF2B5EF4-FFF2-40B4-BE49-F238E27FC236}">
                <a16:creationId xmlns:a16="http://schemas.microsoft.com/office/drawing/2014/main" id="{5212A7EC-297F-4F32-BB99-C72E0FC2CC3F}"/>
              </a:ext>
            </a:extLst>
          </p:cNvPr>
          <p:cNvSpPr/>
          <p:nvPr/>
        </p:nvSpPr>
        <p:spPr>
          <a:xfrm>
            <a:off x="6098672" y="5815473"/>
            <a:ext cx="2907462" cy="80596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9" name="四角形: 角を丸くする 68">
            <a:extLst>
              <a:ext uri="{FF2B5EF4-FFF2-40B4-BE49-F238E27FC236}">
                <a16:creationId xmlns:a16="http://schemas.microsoft.com/office/drawing/2014/main" id="{9B4915A7-BEDC-4FDC-8C1D-8267A3AA5914}"/>
              </a:ext>
            </a:extLst>
          </p:cNvPr>
          <p:cNvSpPr/>
          <p:nvPr/>
        </p:nvSpPr>
        <p:spPr>
          <a:xfrm>
            <a:off x="5660210" y="5543412"/>
            <a:ext cx="837501" cy="344648"/>
          </a:xfrm>
          <a:prstGeom prst="roundRec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600" dirty="0"/>
              <a:t>OS</a:t>
            </a:r>
            <a:endParaRPr kumimoji="1" lang="ja-JP" altLang="en-US" sz="1600" dirty="0"/>
          </a:p>
        </p:txBody>
      </p:sp>
      <p:sp>
        <p:nvSpPr>
          <p:cNvPr id="70" name="フローチャート: データ 69">
            <a:extLst>
              <a:ext uri="{FF2B5EF4-FFF2-40B4-BE49-F238E27FC236}">
                <a16:creationId xmlns:a16="http://schemas.microsoft.com/office/drawing/2014/main" id="{AB977DDE-3283-4B07-A1B3-DBA53BDFEA53}"/>
              </a:ext>
            </a:extLst>
          </p:cNvPr>
          <p:cNvSpPr/>
          <p:nvPr/>
        </p:nvSpPr>
        <p:spPr>
          <a:xfrm>
            <a:off x="6578560" y="6184077"/>
            <a:ext cx="2101487" cy="29571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kumimoji="1" lang="en-US" altLang="ja-JP" sz="1800" dirty="0"/>
              <a:t>0x00000000</a:t>
            </a:r>
            <a:endParaRPr kumimoji="1" lang="ja-JP" altLang="en-US" sz="1800" dirty="0"/>
          </a:p>
        </p:txBody>
      </p:sp>
      <p:sp>
        <p:nvSpPr>
          <p:cNvPr id="71" name="フローチャート: データ 70">
            <a:extLst>
              <a:ext uri="{FF2B5EF4-FFF2-40B4-BE49-F238E27FC236}">
                <a16:creationId xmlns:a16="http://schemas.microsoft.com/office/drawing/2014/main" id="{EF603728-61D4-4652-B6EA-84329419FBE6}"/>
              </a:ext>
            </a:extLst>
          </p:cNvPr>
          <p:cNvSpPr/>
          <p:nvPr/>
        </p:nvSpPr>
        <p:spPr>
          <a:xfrm>
            <a:off x="6252473" y="5983333"/>
            <a:ext cx="1152000" cy="216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en-US" altLang="ja-JP" sz="1600" dirty="0" err="1"/>
              <a:t>time_t</a:t>
            </a:r>
            <a:endParaRPr kumimoji="1" lang="ja-JP" altLang="en-US" sz="1600" dirty="0"/>
          </a:p>
        </p:txBody>
      </p:sp>
      <p:sp>
        <p:nvSpPr>
          <p:cNvPr id="73" name="正方形/長方形 72">
            <a:extLst>
              <a:ext uri="{FF2B5EF4-FFF2-40B4-BE49-F238E27FC236}">
                <a16:creationId xmlns:a16="http://schemas.microsoft.com/office/drawing/2014/main" id="{9D93F0DB-34F2-4F92-8E31-23C776660FD6}"/>
              </a:ext>
            </a:extLst>
          </p:cNvPr>
          <p:cNvSpPr/>
          <p:nvPr/>
        </p:nvSpPr>
        <p:spPr>
          <a:xfrm>
            <a:off x="6916462" y="5290153"/>
            <a:ext cx="1288025" cy="3328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800" dirty="0" err="1"/>
              <a:t>localtime</a:t>
            </a:r>
            <a:endParaRPr kumimoji="1" lang="ja-JP" altLang="en-US" sz="1800" dirty="0"/>
          </a:p>
        </p:txBody>
      </p:sp>
      <p:sp>
        <p:nvSpPr>
          <p:cNvPr id="74" name="フローチャート: データ 73">
            <a:extLst>
              <a:ext uri="{FF2B5EF4-FFF2-40B4-BE49-F238E27FC236}">
                <a16:creationId xmlns:a16="http://schemas.microsoft.com/office/drawing/2014/main" id="{A51551DB-B318-4C9E-A377-870F5EB6B96B}"/>
              </a:ext>
            </a:extLst>
          </p:cNvPr>
          <p:cNvSpPr/>
          <p:nvPr/>
        </p:nvSpPr>
        <p:spPr>
          <a:xfrm>
            <a:off x="6606822" y="4789303"/>
            <a:ext cx="2101487" cy="295200"/>
          </a:xfrm>
          <a:prstGeom prst="flowChartInputOutput">
            <a:avLst/>
          </a:prstGeom>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1970/01/01</a:t>
            </a:r>
            <a:endParaRPr kumimoji="1" lang="ja-JP" altLang="en-US" sz="1800" dirty="0"/>
          </a:p>
        </p:txBody>
      </p:sp>
      <p:sp>
        <p:nvSpPr>
          <p:cNvPr id="78" name="フローチャート: データ 77">
            <a:extLst>
              <a:ext uri="{FF2B5EF4-FFF2-40B4-BE49-F238E27FC236}">
                <a16:creationId xmlns:a16="http://schemas.microsoft.com/office/drawing/2014/main" id="{4B2D2D70-08EE-48EE-9113-4A7D764C28B4}"/>
              </a:ext>
            </a:extLst>
          </p:cNvPr>
          <p:cNvSpPr/>
          <p:nvPr/>
        </p:nvSpPr>
        <p:spPr>
          <a:xfrm>
            <a:off x="6188431" y="4564490"/>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cxnSp>
        <p:nvCxnSpPr>
          <p:cNvPr id="80" name="直線矢印コネクタ 79">
            <a:extLst>
              <a:ext uri="{FF2B5EF4-FFF2-40B4-BE49-F238E27FC236}">
                <a16:creationId xmlns:a16="http://schemas.microsoft.com/office/drawing/2014/main" id="{9879A0A6-B0EC-4649-92A7-14E654999B64}"/>
              </a:ext>
            </a:extLst>
          </p:cNvPr>
          <p:cNvCxnSpPr>
            <a:cxnSpLocks/>
            <a:endCxn id="73" idx="2"/>
          </p:cNvCxnSpPr>
          <p:nvPr/>
        </p:nvCxnSpPr>
        <p:spPr>
          <a:xfrm flipV="1">
            <a:off x="7560475" y="5622997"/>
            <a:ext cx="0" cy="56108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線矢印コネクタ 81">
            <a:extLst>
              <a:ext uri="{FF2B5EF4-FFF2-40B4-BE49-F238E27FC236}">
                <a16:creationId xmlns:a16="http://schemas.microsoft.com/office/drawing/2014/main" id="{0263291F-1CFF-49A4-82F6-AF19B12488D5}"/>
              </a:ext>
            </a:extLst>
          </p:cNvPr>
          <p:cNvCxnSpPr>
            <a:cxnSpLocks/>
          </p:cNvCxnSpPr>
          <p:nvPr/>
        </p:nvCxnSpPr>
        <p:spPr>
          <a:xfrm flipH="1" flipV="1">
            <a:off x="7560475" y="5084503"/>
            <a:ext cx="0" cy="205650"/>
          </a:xfrm>
          <a:prstGeom prst="straightConnector1">
            <a:avLst/>
          </a:prstGeom>
          <a:ln w="19050">
            <a:solidFill>
              <a:schemeClr val="accent4"/>
            </a:solidFill>
            <a:tailEnd type="none"/>
          </a:ln>
        </p:spPr>
        <p:style>
          <a:lnRef idx="1">
            <a:schemeClr val="accent1"/>
          </a:lnRef>
          <a:fillRef idx="0">
            <a:schemeClr val="accent1"/>
          </a:fillRef>
          <a:effectRef idx="0">
            <a:schemeClr val="accent1"/>
          </a:effectRef>
          <a:fontRef idx="minor">
            <a:schemeClr val="tx1"/>
          </a:fontRef>
        </p:style>
      </p:cxnSp>
      <p:cxnSp>
        <p:nvCxnSpPr>
          <p:cNvPr id="84" name="直線矢印コネクタ 83">
            <a:extLst>
              <a:ext uri="{FF2B5EF4-FFF2-40B4-BE49-F238E27FC236}">
                <a16:creationId xmlns:a16="http://schemas.microsoft.com/office/drawing/2014/main" id="{295C241B-973C-4F1E-9B58-3615FC6E87B8}"/>
              </a:ext>
            </a:extLst>
          </p:cNvPr>
          <p:cNvCxnSpPr>
            <a:cxnSpLocks/>
          </p:cNvCxnSpPr>
          <p:nvPr/>
        </p:nvCxnSpPr>
        <p:spPr>
          <a:xfrm>
            <a:off x="3670286" y="4564490"/>
            <a:ext cx="0" cy="727144"/>
          </a:xfrm>
          <a:prstGeom prst="straightConnector1">
            <a:avLst/>
          </a:prstGeom>
          <a:ln w="19050">
            <a:solidFill>
              <a:schemeClr val="accent4"/>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86" name="テキスト ボックス 85">
            <a:extLst>
              <a:ext uri="{FF2B5EF4-FFF2-40B4-BE49-F238E27FC236}">
                <a16:creationId xmlns:a16="http://schemas.microsoft.com/office/drawing/2014/main" id="{BF8CA0D4-01DD-4C79-BF33-D4F4BA9E36E7}"/>
              </a:ext>
            </a:extLst>
          </p:cNvPr>
          <p:cNvSpPr txBox="1"/>
          <p:nvPr/>
        </p:nvSpPr>
        <p:spPr>
          <a:xfrm>
            <a:off x="3688645" y="4739275"/>
            <a:ext cx="1032383" cy="338554"/>
          </a:xfrm>
          <a:prstGeom prst="rect">
            <a:avLst/>
          </a:prstGeom>
          <a:noFill/>
        </p:spPr>
        <p:txBody>
          <a:bodyPr wrap="square" rtlCol="0">
            <a:spAutoFit/>
          </a:bodyPr>
          <a:lstStyle/>
          <a:p>
            <a:r>
              <a:rPr kumimoji="1" lang="ja-JP" altLang="en-US" sz="1600" dirty="0"/>
              <a:t>呼び出し</a:t>
            </a:r>
          </a:p>
        </p:txBody>
      </p:sp>
      <p:sp>
        <p:nvSpPr>
          <p:cNvPr id="87" name="フローチャート: データ 86">
            <a:extLst>
              <a:ext uri="{FF2B5EF4-FFF2-40B4-BE49-F238E27FC236}">
                <a16:creationId xmlns:a16="http://schemas.microsoft.com/office/drawing/2014/main" id="{5D07BC5D-A156-4E61-B205-D8576C590F50}"/>
              </a:ext>
            </a:extLst>
          </p:cNvPr>
          <p:cNvSpPr/>
          <p:nvPr/>
        </p:nvSpPr>
        <p:spPr>
          <a:xfrm>
            <a:off x="9577540" y="4005484"/>
            <a:ext cx="2101487" cy="295200"/>
          </a:xfrm>
          <a:prstGeom prst="flowChartInputOutput">
            <a:avLst/>
          </a:prstGeom>
          <a:solidFill>
            <a:srgbClr val="FFFF00"/>
          </a:solidFill>
        </p:spPr>
        <p:style>
          <a:lnRef idx="2">
            <a:schemeClr val="dk1"/>
          </a:lnRef>
          <a:fillRef idx="1">
            <a:schemeClr val="lt1"/>
          </a:fillRef>
          <a:effectRef idx="0">
            <a:schemeClr val="dk1"/>
          </a:effectRef>
          <a:fontRef idx="minor">
            <a:schemeClr val="dk1"/>
          </a:fontRef>
        </p:style>
        <p:txBody>
          <a:bodyPr lIns="0" rIns="0" rtlCol="0" anchor="ctr"/>
          <a:lstStyle/>
          <a:p>
            <a:pPr algn="ctr"/>
            <a:r>
              <a:rPr lang="en-US" altLang="ja-JP" sz="1800" dirty="0"/>
              <a:t>1998/01/01</a:t>
            </a:r>
            <a:endParaRPr kumimoji="1" lang="ja-JP" altLang="en-US" sz="1800" dirty="0"/>
          </a:p>
        </p:txBody>
      </p:sp>
      <p:sp>
        <p:nvSpPr>
          <p:cNvPr id="92" name="フローチャート: データ 91">
            <a:extLst>
              <a:ext uri="{FF2B5EF4-FFF2-40B4-BE49-F238E27FC236}">
                <a16:creationId xmlns:a16="http://schemas.microsoft.com/office/drawing/2014/main" id="{DF90C4E0-D024-4CF5-BDBD-F4FC8172F480}"/>
              </a:ext>
            </a:extLst>
          </p:cNvPr>
          <p:cNvSpPr/>
          <p:nvPr/>
        </p:nvSpPr>
        <p:spPr>
          <a:xfrm>
            <a:off x="9080502" y="3790517"/>
            <a:ext cx="1440000" cy="252000"/>
          </a:xfrm>
          <a:prstGeom prst="flowChartInputOutput">
            <a:avLst/>
          </a:prstGeom>
          <a:solidFill>
            <a:schemeClr val="bg1"/>
          </a:solidFill>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lang="en-US" altLang="ja-JP" sz="1600" dirty="0"/>
              <a:t>struct </a:t>
            </a:r>
            <a:r>
              <a:rPr kumimoji="1" lang="en-US" altLang="ja-JP" sz="1600" dirty="0"/>
              <a:t>tm</a:t>
            </a:r>
            <a:endParaRPr kumimoji="1" lang="ja-JP" altLang="en-US" sz="1600" dirty="0"/>
          </a:p>
        </p:txBody>
      </p:sp>
      <p:cxnSp>
        <p:nvCxnSpPr>
          <p:cNvPr id="93" name="直線矢印コネクタ 92">
            <a:extLst>
              <a:ext uri="{FF2B5EF4-FFF2-40B4-BE49-F238E27FC236}">
                <a16:creationId xmlns:a16="http://schemas.microsoft.com/office/drawing/2014/main" id="{A347B04B-4D28-4118-9091-8AD60360FCA2}"/>
              </a:ext>
            </a:extLst>
          </p:cNvPr>
          <p:cNvCxnSpPr>
            <a:cxnSpLocks/>
          </p:cNvCxnSpPr>
          <p:nvPr/>
        </p:nvCxnSpPr>
        <p:spPr>
          <a:xfrm>
            <a:off x="11058249" y="4300684"/>
            <a:ext cx="0" cy="493443"/>
          </a:xfrm>
          <a:prstGeom prst="straightConnector1">
            <a:avLst/>
          </a:prstGeom>
          <a:ln w="19050">
            <a:solidFill>
              <a:schemeClr val="accent4"/>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94" name="直線矢印コネクタ 93">
            <a:extLst>
              <a:ext uri="{FF2B5EF4-FFF2-40B4-BE49-F238E27FC236}">
                <a16:creationId xmlns:a16="http://schemas.microsoft.com/office/drawing/2014/main" id="{93AFF819-3014-4595-9FC8-0C27FE797AFE}"/>
              </a:ext>
            </a:extLst>
          </p:cNvPr>
          <p:cNvCxnSpPr>
            <a:cxnSpLocks/>
          </p:cNvCxnSpPr>
          <p:nvPr/>
        </p:nvCxnSpPr>
        <p:spPr>
          <a:xfrm>
            <a:off x="8483040" y="4960549"/>
            <a:ext cx="734169" cy="0"/>
          </a:xfrm>
          <a:prstGeom prst="straightConnector1">
            <a:avLst/>
          </a:prstGeom>
          <a:ln w="1905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95" name="コネクタ: カギ線 94">
            <a:extLst>
              <a:ext uri="{FF2B5EF4-FFF2-40B4-BE49-F238E27FC236}">
                <a16:creationId xmlns:a16="http://schemas.microsoft.com/office/drawing/2014/main" id="{7DF710A5-EFF3-4431-96A0-9D244310FA9B}"/>
              </a:ext>
            </a:extLst>
          </p:cNvPr>
          <p:cNvCxnSpPr>
            <a:stCxn id="58" idx="2"/>
            <a:endCxn id="73" idx="3"/>
          </p:cNvCxnSpPr>
          <p:nvPr/>
        </p:nvCxnSpPr>
        <p:spPr>
          <a:xfrm rot="5400000">
            <a:off x="9075913" y="4255546"/>
            <a:ext cx="329604" cy="2072455"/>
          </a:xfrm>
          <a:prstGeom prst="bentConnector2">
            <a:avLst/>
          </a:prstGeom>
          <a:ln w="19050">
            <a:solidFill>
              <a:schemeClr val="accent4"/>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96" name="テキスト ボックス 95">
            <a:extLst>
              <a:ext uri="{FF2B5EF4-FFF2-40B4-BE49-F238E27FC236}">
                <a16:creationId xmlns:a16="http://schemas.microsoft.com/office/drawing/2014/main" id="{088E1708-17C9-4642-BA9E-984070425566}"/>
              </a:ext>
            </a:extLst>
          </p:cNvPr>
          <p:cNvSpPr txBox="1"/>
          <p:nvPr/>
        </p:nvSpPr>
        <p:spPr>
          <a:xfrm>
            <a:off x="9620329" y="5472459"/>
            <a:ext cx="1032383" cy="338554"/>
          </a:xfrm>
          <a:prstGeom prst="rect">
            <a:avLst/>
          </a:prstGeom>
          <a:noFill/>
        </p:spPr>
        <p:txBody>
          <a:bodyPr wrap="square" rtlCol="0">
            <a:spAutoFit/>
          </a:bodyPr>
          <a:lstStyle/>
          <a:p>
            <a:r>
              <a:rPr kumimoji="1" lang="ja-JP" altLang="en-US" sz="1600" dirty="0"/>
              <a:t>呼び出し</a:t>
            </a:r>
          </a:p>
        </p:txBody>
      </p:sp>
      <p:sp>
        <p:nvSpPr>
          <p:cNvPr id="97" name="テキスト ボックス 96">
            <a:extLst>
              <a:ext uri="{FF2B5EF4-FFF2-40B4-BE49-F238E27FC236}">
                <a16:creationId xmlns:a16="http://schemas.microsoft.com/office/drawing/2014/main" id="{45767A56-A9B1-46A4-B046-BB4D73079CEE}"/>
              </a:ext>
            </a:extLst>
          </p:cNvPr>
          <p:cNvSpPr txBox="1"/>
          <p:nvPr/>
        </p:nvSpPr>
        <p:spPr>
          <a:xfrm>
            <a:off x="409781" y="3660661"/>
            <a:ext cx="948008" cy="400110"/>
          </a:xfrm>
          <a:prstGeom prst="rect">
            <a:avLst/>
          </a:prstGeom>
          <a:noFill/>
          <a:ln>
            <a:solidFill>
              <a:schemeClr val="tx1"/>
            </a:solidFill>
          </a:ln>
        </p:spPr>
        <p:txBody>
          <a:bodyPr wrap="square" rtlCol="0">
            <a:spAutoFit/>
          </a:bodyPr>
          <a:lstStyle/>
          <a:p>
            <a:r>
              <a:rPr kumimoji="1" lang="ja-JP" altLang="en-US" sz="2000" dirty="0"/>
              <a:t>修正前</a:t>
            </a:r>
          </a:p>
        </p:txBody>
      </p:sp>
      <p:sp>
        <p:nvSpPr>
          <p:cNvPr id="98" name="テキスト ボックス 97">
            <a:extLst>
              <a:ext uri="{FF2B5EF4-FFF2-40B4-BE49-F238E27FC236}">
                <a16:creationId xmlns:a16="http://schemas.microsoft.com/office/drawing/2014/main" id="{E2D345DC-7F57-43D9-87CC-F5AF63010802}"/>
              </a:ext>
            </a:extLst>
          </p:cNvPr>
          <p:cNvSpPr txBox="1"/>
          <p:nvPr/>
        </p:nvSpPr>
        <p:spPr>
          <a:xfrm>
            <a:off x="5960113" y="3674268"/>
            <a:ext cx="948318" cy="400110"/>
          </a:xfrm>
          <a:prstGeom prst="rect">
            <a:avLst/>
          </a:prstGeom>
          <a:noFill/>
          <a:ln>
            <a:solidFill>
              <a:schemeClr val="tx1"/>
            </a:solidFill>
          </a:ln>
        </p:spPr>
        <p:txBody>
          <a:bodyPr wrap="square" rtlCol="0">
            <a:spAutoFit/>
          </a:bodyPr>
          <a:lstStyle/>
          <a:p>
            <a:r>
              <a:rPr kumimoji="1" lang="ja-JP" altLang="en-US" sz="2000" dirty="0"/>
              <a:t>修正後</a:t>
            </a:r>
          </a:p>
        </p:txBody>
      </p:sp>
      <p:sp>
        <p:nvSpPr>
          <p:cNvPr id="99" name="テキスト ボックス 98">
            <a:extLst>
              <a:ext uri="{FF2B5EF4-FFF2-40B4-BE49-F238E27FC236}">
                <a16:creationId xmlns:a16="http://schemas.microsoft.com/office/drawing/2014/main" id="{3406BAC7-7F82-4674-914A-E187C425A79C}"/>
              </a:ext>
            </a:extLst>
          </p:cNvPr>
          <p:cNvSpPr txBox="1"/>
          <p:nvPr/>
        </p:nvSpPr>
        <p:spPr>
          <a:xfrm>
            <a:off x="11072575" y="4419035"/>
            <a:ext cx="1032383" cy="338554"/>
          </a:xfrm>
          <a:prstGeom prst="rect">
            <a:avLst/>
          </a:prstGeom>
          <a:noFill/>
        </p:spPr>
        <p:txBody>
          <a:bodyPr wrap="square" rtlCol="0">
            <a:spAutoFit/>
          </a:bodyPr>
          <a:lstStyle/>
          <a:p>
            <a:r>
              <a:rPr kumimoji="1" lang="ja-JP" altLang="en-US" sz="1600" dirty="0"/>
              <a:t>呼び出し</a:t>
            </a:r>
          </a:p>
        </p:txBody>
      </p:sp>
      <p:sp>
        <p:nvSpPr>
          <p:cNvPr id="100" name="テキスト ボックス 99">
            <a:extLst>
              <a:ext uri="{FF2B5EF4-FFF2-40B4-BE49-F238E27FC236}">
                <a16:creationId xmlns:a16="http://schemas.microsoft.com/office/drawing/2014/main" id="{BE514BE1-C167-475E-9C2D-3857DA393344}"/>
              </a:ext>
            </a:extLst>
          </p:cNvPr>
          <p:cNvSpPr txBox="1"/>
          <p:nvPr/>
        </p:nvSpPr>
        <p:spPr>
          <a:xfrm>
            <a:off x="1784492" y="4740453"/>
            <a:ext cx="1032383" cy="338554"/>
          </a:xfrm>
          <a:prstGeom prst="rect">
            <a:avLst/>
          </a:prstGeom>
          <a:noFill/>
        </p:spPr>
        <p:txBody>
          <a:bodyPr wrap="square" rtlCol="0">
            <a:spAutoFit/>
          </a:bodyPr>
          <a:lstStyle/>
          <a:p>
            <a:r>
              <a:rPr lang="ja-JP" altLang="en-US" sz="1600" dirty="0"/>
              <a:t>戻り値</a:t>
            </a:r>
            <a:endParaRPr kumimoji="1" lang="ja-JP" altLang="en-US" sz="1600" dirty="0"/>
          </a:p>
        </p:txBody>
      </p:sp>
      <p:sp>
        <p:nvSpPr>
          <p:cNvPr id="101" name="テキスト ボックス 100">
            <a:extLst>
              <a:ext uri="{FF2B5EF4-FFF2-40B4-BE49-F238E27FC236}">
                <a16:creationId xmlns:a16="http://schemas.microsoft.com/office/drawing/2014/main" id="{E1FE309D-4B54-4CEA-8A5D-1EF70D7F8D74}"/>
              </a:ext>
            </a:extLst>
          </p:cNvPr>
          <p:cNvSpPr txBox="1"/>
          <p:nvPr/>
        </p:nvSpPr>
        <p:spPr>
          <a:xfrm>
            <a:off x="9104137" y="4424516"/>
            <a:ext cx="1032383" cy="338554"/>
          </a:xfrm>
          <a:prstGeom prst="rect">
            <a:avLst/>
          </a:prstGeom>
          <a:noFill/>
        </p:spPr>
        <p:txBody>
          <a:bodyPr wrap="square" rtlCol="0">
            <a:spAutoFit/>
          </a:bodyPr>
          <a:lstStyle/>
          <a:p>
            <a:r>
              <a:rPr lang="ja-JP" altLang="en-US" sz="1600" dirty="0"/>
              <a:t>戻り値</a:t>
            </a:r>
            <a:endParaRPr kumimoji="1" lang="ja-JP" altLang="en-US" sz="1600" dirty="0"/>
          </a:p>
        </p:txBody>
      </p:sp>
      <p:sp>
        <p:nvSpPr>
          <p:cNvPr id="102" name="テキスト ボックス 101">
            <a:extLst>
              <a:ext uri="{FF2B5EF4-FFF2-40B4-BE49-F238E27FC236}">
                <a16:creationId xmlns:a16="http://schemas.microsoft.com/office/drawing/2014/main" id="{86070AF3-7375-4A97-A526-D13BDD9A0FFE}"/>
              </a:ext>
            </a:extLst>
          </p:cNvPr>
          <p:cNvSpPr txBox="1"/>
          <p:nvPr/>
        </p:nvSpPr>
        <p:spPr>
          <a:xfrm>
            <a:off x="8308255" y="4938425"/>
            <a:ext cx="1032383" cy="338554"/>
          </a:xfrm>
          <a:prstGeom prst="rect">
            <a:avLst/>
          </a:prstGeom>
          <a:noFill/>
        </p:spPr>
        <p:txBody>
          <a:bodyPr wrap="square" rtlCol="0">
            <a:spAutoFit/>
          </a:bodyPr>
          <a:lstStyle/>
          <a:p>
            <a:r>
              <a:rPr lang="ja-JP" altLang="en-US" sz="1600" dirty="0"/>
              <a:t>戻り値</a:t>
            </a:r>
            <a:endParaRPr kumimoji="1" lang="ja-JP" altLang="en-US" sz="1600" dirty="0"/>
          </a:p>
        </p:txBody>
      </p:sp>
    </p:spTree>
    <p:extLst>
      <p:ext uri="{BB962C8B-B14F-4D97-AF65-F5344CB8AC3E}">
        <p14:creationId xmlns:p14="http://schemas.microsoft.com/office/powerpoint/2010/main" val="3453600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42938-55B8-4FB3-BCE5-86BA78741465}"/>
              </a:ext>
            </a:extLst>
          </p:cNvPr>
          <p:cNvSpPr>
            <a:spLocks noGrp="1"/>
          </p:cNvSpPr>
          <p:nvPr>
            <p:ph type="title"/>
          </p:nvPr>
        </p:nvSpPr>
        <p:spPr/>
        <p:txBody>
          <a:bodyPr/>
          <a:lstStyle/>
          <a:p>
            <a:r>
              <a:rPr kumimoji="1" lang="en-US" altLang="ja-JP" dirty="0"/>
              <a:t>2. </a:t>
            </a:r>
            <a:r>
              <a:rPr lang="ja-JP" altLang="en-US" dirty="0"/>
              <a:t>関連研究</a:t>
            </a:r>
            <a:endParaRPr kumimoji="1" lang="ja-JP" altLang="en-US" dirty="0"/>
          </a:p>
        </p:txBody>
      </p:sp>
      <p:sp>
        <p:nvSpPr>
          <p:cNvPr id="3" name="コンテンツ プレースホルダー 2">
            <a:extLst>
              <a:ext uri="{FF2B5EF4-FFF2-40B4-BE49-F238E27FC236}">
                <a16:creationId xmlns:a16="http://schemas.microsoft.com/office/drawing/2014/main" id="{F2FD6BC3-33C2-4A74-AE4C-273F14EF2FE3}"/>
              </a:ext>
            </a:extLst>
          </p:cNvPr>
          <p:cNvSpPr>
            <a:spLocks noGrp="1"/>
          </p:cNvSpPr>
          <p:nvPr>
            <p:ph idx="1"/>
          </p:nvPr>
        </p:nvSpPr>
        <p:spPr>
          <a:xfrm>
            <a:off x="609599" y="1600201"/>
            <a:ext cx="11055351" cy="3609281"/>
          </a:xfrm>
        </p:spPr>
        <p:txBody>
          <a:bodyPr/>
          <a:lstStyle/>
          <a:p>
            <a:r>
              <a:rPr lang="ja-JP" altLang="en-US" dirty="0"/>
              <a:t>特定状況下での</a:t>
            </a:r>
            <a:r>
              <a:rPr lang="en-US" altLang="ja-JP" dirty="0"/>
              <a:t>2038</a:t>
            </a:r>
            <a:r>
              <a:rPr lang="ja-JP" altLang="en-US" dirty="0"/>
              <a:t>年問題のリスク調査</a:t>
            </a:r>
            <a:endParaRPr lang="en-US" altLang="ja-JP" dirty="0"/>
          </a:p>
          <a:p>
            <a:pPr lvl="1"/>
            <a:r>
              <a:rPr lang="en-US" altLang="ja-JP" dirty="0" err="1"/>
              <a:t>time_t</a:t>
            </a:r>
            <a:r>
              <a:rPr lang="ja-JP" altLang="en-US" dirty="0"/>
              <a:t>型の</a:t>
            </a:r>
            <a:r>
              <a:rPr lang="en-US" altLang="ja-JP" dirty="0"/>
              <a:t>64bit</a:t>
            </a:r>
            <a:r>
              <a:rPr lang="ja-JP" altLang="en-US" dirty="0"/>
              <a:t>化で解消されないリスクの調査 </a:t>
            </a:r>
            <a:r>
              <a:rPr lang="en-US" altLang="ja-JP" dirty="0"/>
              <a:t>[1]</a:t>
            </a:r>
          </a:p>
          <a:p>
            <a:r>
              <a:rPr lang="ja-JP" altLang="en-US" dirty="0"/>
              <a:t>時刻起算点変更による</a:t>
            </a:r>
            <a:r>
              <a:rPr lang="en-US" altLang="ja-JP" dirty="0"/>
              <a:t>2038</a:t>
            </a:r>
            <a:r>
              <a:rPr lang="ja-JP" altLang="en-US" dirty="0"/>
              <a:t>年問題の先送り</a:t>
            </a:r>
            <a:endParaRPr lang="en-US" altLang="ja-JP" dirty="0"/>
          </a:p>
          <a:p>
            <a:pPr lvl="1"/>
            <a:r>
              <a:rPr lang="ja-JP" altLang="en-US" dirty="0"/>
              <a:t>ラッパー関数作成による時刻起算点変更 </a:t>
            </a:r>
            <a:r>
              <a:rPr lang="en-US" altLang="ja-JP" dirty="0"/>
              <a:t>[2,3]</a:t>
            </a:r>
          </a:p>
          <a:p>
            <a:pPr lvl="1"/>
            <a:r>
              <a:rPr lang="ja-JP" altLang="en-US" dirty="0"/>
              <a:t>時刻同期ソフトウェアの修正による時刻起算点変更 </a:t>
            </a:r>
            <a:r>
              <a:rPr lang="en-US" altLang="ja-JP" dirty="0"/>
              <a:t>[4]</a:t>
            </a:r>
          </a:p>
          <a:p>
            <a:r>
              <a:rPr lang="en-US" altLang="ja-JP" dirty="0"/>
              <a:t>2038</a:t>
            </a:r>
            <a:r>
              <a:rPr lang="ja-JP" altLang="en-US" dirty="0"/>
              <a:t>年問題を抱えたコードの検出</a:t>
            </a:r>
            <a:endParaRPr lang="en-US" altLang="ja-JP" dirty="0"/>
          </a:p>
          <a:p>
            <a:pPr lvl="1"/>
            <a:r>
              <a:rPr lang="ja-JP" altLang="en-US" dirty="0"/>
              <a:t>ソースコード修正必要箇所特定ツールの作成 </a:t>
            </a:r>
            <a:r>
              <a:rPr lang="en-US" altLang="ja-JP" dirty="0"/>
              <a:t>[5]</a:t>
            </a:r>
          </a:p>
        </p:txBody>
      </p:sp>
      <p:sp>
        <p:nvSpPr>
          <p:cNvPr id="4" name="日付プレースホルダー 3">
            <a:extLst>
              <a:ext uri="{FF2B5EF4-FFF2-40B4-BE49-F238E27FC236}">
                <a16:creationId xmlns:a16="http://schemas.microsoft.com/office/drawing/2014/main" id="{DAF94000-E4C0-43DC-BC63-4D038F359C1D}"/>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5CEE4F17-4435-4D8A-AA8C-0F4D4CDAD174}"/>
              </a:ext>
            </a:extLst>
          </p:cNvPr>
          <p:cNvSpPr>
            <a:spLocks noGrp="1"/>
          </p:cNvSpPr>
          <p:nvPr>
            <p:ph type="sldNum" sz="quarter" idx="12"/>
          </p:nvPr>
        </p:nvSpPr>
        <p:spPr/>
        <p:txBody>
          <a:bodyPr/>
          <a:lstStyle/>
          <a:p>
            <a:fld id="{B951A452-32C3-41FF-9DA0-B1D43AF5C1DE}" type="slidenum">
              <a:rPr kumimoji="1" lang="ja-JP" altLang="en-US" smtClean="0"/>
              <a:t>3</a:t>
            </a:fld>
            <a:endParaRPr kumimoji="1" lang="ja-JP" altLang="en-US"/>
          </a:p>
        </p:txBody>
      </p:sp>
      <p:sp>
        <p:nvSpPr>
          <p:cNvPr id="6" name="テキスト ボックス 5">
            <a:extLst>
              <a:ext uri="{FF2B5EF4-FFF2-40B4-BE49-F238E27FC236}">
                <a16:creationId xmlns:a16="http://schemas.microsoft.com/office/drawing/2014/main" id="{6D2E326C-F8E7-4F50-ABDB-782F3D40DF2E}"/>
              </a:ext>
            </a:extLst>
          </p:cNvPr>
          <p:cNvSpPr txBox="1"/>
          <p:nvPr/>
        </p:nvSpPr>
        <p:spPr>
          <a:xfrm>
            <a:off x="609600" y="5431505"/>
            <a:ext cx="11055350" cy="1277273"/>
          </a:xfrm>
          <a:prstGeom prst="rect">
            <a:avLst/>
          </a:prstGeom>
          <a:noFill/>
        </p:spPr>
        <p:txBody>
          <a:bodyPr wrap="square" rtlCol="0">
            <a:spAutoFit/>
          </a:bodyPr>
          <a:lstStyle/>
          <a:p>
            <a:r>
              <a:rPr lang="en-US" altLang="ja-JP" sz="1100" dirty="0"/>
              <a:t>[1] Keita Suzuki, </a:t>
            </a:r>
            <a:r>
              <a:rPr lang="en-US" altLang="ja-JP" sz="1100" dirty="0" err="1"/>
              <a:t>Takafumi</a:t>
            </a:r>
            <a:r>
              <a:rPr lang="en-US" altLang="ja-JP" sz="1100" dirty="0"/>
              <a:t> Kubota, Kenji </a:t>
            </a:r>
            <a:r>
              <a:rPr lang="en-US" altLang="ja-JP" sz="1100" dirty="0" err="1"/>
              <a:t>Kono</a:t>
            </a:r>
            <a:r>
              <a:rPr lang="en-US" altLang="ja-JP" sz="1100" dirty="0"/>
              <a:t>: Detecting and Analyzing Year 2038 Problem Bugs in User-level Applications, 2019 IEEE 24th Pacific Rim International Symposium on Dependable Computing (PRDC), pp65-74</a:t>
            </a:r>
            <a:r>
              <a:rPr lang="ja-JP" altLang="en-US" sz="1100" dirty="0"/>
              <a:t>（</a:t>
            </a:r>
            <a:r>
              <a:rPr lang="en-US" altLang="ja-JP" sz="1100" dirty="0"/>
              <a:t>2019</a:t>
            </a:r>
            <a:r>
              <a:rPr lang="ja-JP" altLang="en-US" sz="1100" dirty="0"/>
              <a:t>）</a:t>
            </a:r>
          </a:p>
          <a:p>
            <a:r>
              <a:rPr lang="en-US" altLang="ja-JP" sz="1100" dirty="0"/>
              <a:t>[2] </a:t>
            </a:r>
            <a:r>
              <a:rPr lang="ja-JP" altLang="en-US" sz="1100" dirty="0"/>
              <a:t>大江秀幸</a:t>
            </a:r>
            <a:r>
              <a:rPr lang="en-US" altLang="ja-JP" sz="1100" dirty="0"/>
              <a:t>, </a:t>
            </a:r>
            <a:r>
              <a:rPr lang="ja-JP" altLang="en-US" sz="1100" dirty="0"/>
              <a:t>安藤友康</a:t>
            </a:r>
            <a:r>
              <a:rPr lang="en-US" altLang="ja-JP" sz="1100" dirty="0"/>
              <a:t>, </a:t>
            </a:r>
            <a:r>
              <a:rPr lang="ja-JP" altLang="en-US" sz="1100" dirty="0"/>
              <a:t>松下誠</a:t>
            </a:r>
            <a:r>
              <a:rPr lang="en-US" altLang="ja-JP" sz="1100" dirty="0"/>
              <a:t>, </a:t>
            </a:r>
            <a:r>
              <a:rPr lang="ja-JP" altLang="en-US" sz="1100" dirty="0"/>
              <a:t>井上克郎</a:t>
            </a:r>
            <a:r>
              <a:rPr lang="en-US" altLang="ja-JP" sz="1100" dirty="0"/>
              <a:t>: </a:t>
            </a:r>
            <a:r>
              <a:rPr lang="ja-JP" altLang="en-US" sz="1100" dirty="0"/>
              <a:t>組込み機器開発における</a:t>
            </a:r>
            <a:r>
              <a:rPr lang="en-US" altLang="ja-JP" sz="1100" dirty="0"/>
              <a:t>2038</a:t>
            </a:r>
            <a:r>
              <a:rPr lang="ja-JP" altLang="en-US" sz="1100" dirty="0"/>
              <a:t>年問題への対応事例</a:t>
            </a:r>
            <a:r>
              <a:rPr lang="en-US" altLang="ja-JP" sz="1100" dirty="0"/>
              <a:t>, </a:t>
            </a:r>
            <a:r>
              <a:rPr lang="ja-JP" altLang="en-US" sz="1100" dirty="0"/>
              <a:t>情報処理学会デジタルプラクティス </a:t>
            </a:r>
            <a:r>
              <a:rPr lang="en-US" altLang="ja-JP" sz="1100" dirty="0"/>
              <a:t>Vol.10, No.3, pp603-620</a:t>
            </a:r>
            <a:r>
              <a:rPr lang="ja-JP" altLang="en-US" sz="1100" dirty="0"/>
              <a:t>（</a:t>
            </a:r>
            <a:r>
              <a:rPr lang="en-US" altLang="ja-JP" sz="1100" dirty="0"/>
              <a:t>2019</a:t>
            </a:r>
            <a:r>
              <a:rPr lang="ja-JP" altLang="en-US" sz="1100" dirty="0"/>
              <a:t>）</a:t>
            </a:r>
          </a:p>
          <a:p>
            <a:r>
              <a:rPr lang="en-US" altLang="ja-JP" sz="1100" dirty="0"/>
              <a:t>[3] </a:t>
            </a:r>
            <a:r>
              <a:rPr lang="ja-JP" altLang="en-US" sz="1100" dirty="0"/>
              <a:t>大江秀幸</a:t>
            </a:r>
            <a:r>
              <a:rPr lang="en-US" altLang="ja-JP" sz="1100" dirty="0"/>
              <a:t>, </a:t>
            </a:r>
            <a:r>
              <a:rPr lang="ja-JP" altLang="en-US" sz="1100" dirty="0"/>
              <a:t>松下誠</a:t>
            </a:r>
            <a:r>
              <a:rPr lang="en-US" altLang="ja-JP" sz="1100" dirty="0"/>
              <a:t>, </a:t>
            </a:r>
            <a:r>
              <a:rPr lang="ja-JP" altLang="en-US" sz="1100" dirty="0"/>
              <a:t>井上克郎</a:t>
            </a:r>
            <a:r>
              <a:rPr lang="en-US" altLang="ja-JP" sz="1100" dirty="0"/>
              <a:t>: 32bit UNIX</a:t>
            </a:r>
            <a:r>
              <a:rPr lang="ja-JP" altLang="en-US" sz="1100" dirty="0"/>
              <a:t>システムの</a:t>
            </a:r>
            <a:r>
              <a:rPr lang="en-US" altLang="ja-JP" sz="1100" dirty="0"/>
              <a:t>2038</a:t>
            </a:r>
            <a:r>
              <a:rPr lang="ja-JP" altLang="en-US" sz="1100" dirty="0"/>
              <a:t>年問題に対するプログラム修正法の提案</a:t>
            </a:r>
            <a:r>
              <a:rPr lang="en-US" altLang="ja-JP" sz="1100" dirty="0"/>
              <a:t>, </a:t>
            </a:r>
            <a:r>
              <a:rPr lang="ja-JP" altLang="en-US" sz="1100" dirty="0"/>
              <a:t>情報処理学会論文誌</a:t>
            </a:r>
            <a:r>
              <a:rPr lang="en-US" altLang="ja-JP" sz="1100" dirty="0"/>
              <a:t>, Vol.62, No.4, pp.1051-1055 (2021)</a:t>
            </a:r>
          </a:p>
          <a:p>
            <a:r>
              <a:rPr lang="en-US" altLang="ja-JP" sz="1100" dirty="0"/>
              <a:t>[4] Ryo Okabe, Jun </a:t>
            </a:r>
            <a:r>
              <a:rPr lang="en-US" altLang="ja-JP" sz="1100" dirty="0" err="1"/>
              <a:t>Yabuki</a:t>
            </a:r>
            <a:r>
              <a:rPr lang="en-US" altLang="ja-JP" sz="1100" dirty="0"/>
              <a:t>, </a:t>
            </a:r>
            <a:r>
              <a:rPr lang="en-US" altLang="ja-JP" sz="1100" dirty="0" err="1"/>
              <a:t>Masakatsu</a:t>
            </a:r>
            <a:r>
              <a:rPr lang="en-US" altLang="ja-JP" sz="1100" dirty="0"/>
              <a:t> Toyama: Avoiding Year 2038 Problem on 32-bit Linux</a:t>
            </a:r>
            <a:r>
              <a:rPr lang="ja-JP" altLang="en-US" sz="1100" dirty="0"/>
              <a:t> </a:t>
            </a:r>
            <a:r>
              <a:rPr lang="en-US" altLang="ja-JP" sz="1100" dirty="0"/>
              <a:t>by Rewinding Time on Clock Synchronization, 2020 25th IEEE International Conference on Emerging Technologies and Factory Automation (ETFA), pp1019-1022</a:t>
            </a:r>
            <a:r>
              <a:rPr lang="ja-JP" altLang="en-US" sz="1100" dirty="0"/>
              <a:t>（</a:t>
            </a:r>
            <a:r>
              <a:rPr lang="en-US" altLang="ja-JP" sz="1100" dirty="0"/>
              <a:t>2020</a:t>
            </a:r>
            <a:r>
              <a:rPr lang="ja-JP" altLang="en-US" sz="1100" dirty="0"/>
              <a:t>）</a:t>
            </a:r>
            <a:endParaRPr lang="en-US" altLang="ja-JP" sz="1100" dirty="0"/>
          </a:p>
          <a:p>
            <a:r>
              <a:rPr lang="en-US" altLang="ja-JP" sz="1100" dirty="0"/>
              <a:t>[5] </a:t>
            </a:r>
            <a:r>
              <a:rPr lang="ja-JP" altLang="en-US" sz="1100" dirty="0"/>
              <a:t>水上陽向</a:t>
            </a:r>
            <a:r>
              <a:rPr lang="en-US" altLang="ja-JP" sz="1100" dirty="0"/>
              <a:t>, </a:t>
            </a:r>
            <a:r>
              <a:rPr lang="ja-JP" altLang="en-US" sz="1100" dirty="0"/>
              <a:t>松下誠</a:t>
            </a:r>
            <a:r>
              <a:rPr lang="en-US" altLang="ja-JP" sz="1100" dirty="0"/>
              <a:t>, </a:t>
            </a:r>
            <a:r>
              <a:rPr lang="ja-JP" altLang="en-US" sz="1100" dirty="0"/>
              <a:t>井上克郎</a:t>
            </a:r>
            <a:r>
              <a:rPr lang="en-US" altLang="ja-JP" sz="1100" dirty="0"/>
              <a:t>: UNIX</a:t>
            </a:r>
            <a:r>
              <a:rPr lang="ja-JP" altLang="en-US" sz="1100" dirty="0"/>
              <a:t>の</a:t>
            </a:r>
            <a:r>
              <a:rPr lang="en-US" altLang="ja-JP" sz="1100" dirty="0"/>
              <a:t>2038</a:t>
            </a:r>
            <a:r>
              <a:rPr lang="ja-JP" altLang="en-US" sz="1100" dirty="0"/>
              <a:t>年問題に対する問題箇所特定ツール</a:t>
            </a:r>
            <a:r>
              <a:rPr lang="en-US" altLang="ja-JP" sz="1100" dirty="0"/>
              <a:t>, </a:t>
            </a:r>
            <a:r>
              <a:rPr lang="ja-JP" altLang="en-US" sz="1100" dirty="0"/>
              <a:t>ソフトウェアエンジニアリングシンポジウム</a:t>
            </a:r>
            <a:r>
              <a:rPr lang="en-US" altLang="ja-JP" sz="1100" dirty="0"/>
              <a:t>2021</a:t>
            </a:r>
            <a:r>
              <a:rPr lang="ja-JP" altLang="en-US" sz="1100" dirty="0"/>
              <a:t>論文集</a:t>
            </a:r>
            <a:r>
              <a:rPr lang="en-US" altLang="ja-JP" sz="1100" dirty="0"/>
              <a:t>,</a:t>
            </a:r>
            <a:r>
              <a:rPr lang="ja-JP" altLang="en-US" sz="1100" dirty="0"/>
              <a:t>　</a:t>
            </a:r>
            <a:r>
              <a:rPr lang="en-US" altLang="ja-JP" sz="1100" dirty="0"/>
              <a:t>pp275-282 (2021)</a:t>
            </a:r>
            <a:endParaRPr lang="ja-JP" altLang="en-US" sz="1100" dirty="0"/>
          </a:p>
        </p:txBody>
      </p:sp>
    </p:spTree>
    <p:extLst>
      <p:ext uri="{BB962C8B-B14F-4D97-AF65-F5344CB8AC3E}">
        <p14:creationId xmlns:p14="http://schemas.microsoft.com/office/powerpoint/2010/main" val="3734031626"/>
      </p:ext>
    </p:extLst>
  </p:cSld>
  <p:clrMapOvr>
    <a:masterClrMapping/>
  </p:clrMapOvr>
  <mc:AlternateContent xmlns:mc="http://schemas.openxmlformats.org/markup-compatibility/2006" xmlns:p14="http://schemas.microsoft.com/office/powerpoint/2010/main">
    <mc:Choice Requires="p14">
      <p:transition spd="slow" p14:dur="2000" advTm="23364"/>
    </mc:Choice>
    <mc:Fallback xmlns="">
      <p:transition spd="slow" advTm="23364"/>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D68B7D-815F-4241-BA59-C9463685EBDE}"/>
              </a:ext>
            </a:extLst>
          </p:cNvPr>
          <p:cNvSpPr>
            <a:spLocks noGrp="1"/>
          </p:cNvSpPr>
          <p:nvPr>
            <p:ph type="title"/>
          </p:nvPr>
        </p:nvSpPr>
        <p:spPr/>
        <p:txBody>
          <a:bodyPr/>
          <a:lstStyle/>
          <a:p>
            <a:r>
              <a:rPr kumimoji="1" lang="ja-JP" altLang="en-US" dirty="0"/>
              <a:t>ラッパー関数の例</a:t>
            </a:r>
          </a:p>
        </p:txBody>
      </p:sp>
      <p:sp>
        <p:nvSpPr>
          <p:cNvPr id="4" name="日付プレースホルダー 3">
            <a:extLst>
              <a:ext uri="{FF2B5EF4-FFF2-40B4-BE49-F238E27FC236}">
                <a16:creationId xmlns:a16="http://schemas.microsoft.com/office/drawing/2014/main" id="{3CA5AFEF-9366-48C7-8BC7-C2FCFEEE8968}"/>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3727D944-FD31-49F0-A203-834852C2B088}"/>
              </a:ext>
            </a:extLst>
          </p:cNvPr>
          <p:cNvSpPr>
            <a:spLocks noGrp="1"/>
          </p:cNvSpPr>
          <p:nvPr>
            <p:ph type="sldNum" sz="quarter" idx="12"/>
          </p:nvPr>
        </p:nvSpPr>
        <p:spPr/>
        <p:txBody>
          <a:bodyPr/>
          <a:lstStyle/>
          <a:p>
            <a:fld id="{B951A452-32C3-41FF-9DA0-B1D43AF5C1DE}" type="slidenum">
              <a:rPr kumimoji="1" lang="ja-JP" altLang="en-US" smtClean="0"/>
              <a:t>30</a:t>
            </a:fld>
            <a:endParaRPr kumimoji="1" lang="ja-JP" altLang="en-US"/>
          </a:p>
        </p:txBody>
      </p:sp>
      <p:sp>
        <p:nvSpPr>
          <p:cNvPr id="7" name="テキスト ボックス 6">
            <a:extLst>
              <a:ext uri="{FF2B5EF4-FFF2-40B4-BE49-F238E27FC236}">
                <a16:creationId xmlns:a16="http://schemas.microsoft.com/office/drawing/2014/main" id="{EB7F8983-1DBA-4F2C-A9F3-F19256B837D8}"/>
              </a:ext>
            </a:extLst>
          </p:cNvPr>
          <p:cNvSpPr txBox="1"/>
          <p:nvPr/>
        </p:nvSpPr>
        <p:spPr>
          <a:xfrm>
            <a:off x="715616" y="2716618"/>
            <a:ext cx="7341704" cy="2370457"/>
          </a:xfrm>
          <a:prstGeom prst="rect">
            <a:avLst/>
          </a:prstGeom>
          <a:noFill/>
          <a:ln w="19050">
            <a:solidFill>
              <a:srgbClr val="0070C0"/>
            </a:solidFill>
          </a:ln>
        </p:spPr>
        <p:txBody>
          <a:bodyPr wrap="square" rtlCol="0">
            <a:spAutoFit/>
          </a:bodyPr>
          <a:lstStyle/>
          <a:p>
            <a:pPr>
              <a:lnSpc>
                <a:spcPts val="3000"/>
              </a:lnSpc>
            </a:pPr>
            <a:r>
              <a:rPr lang="en-US" altLang="ja-JP" sz="2000" dirty="0">
                <a:latin typeface="Consolas" panose="020B0609020204030204" pitchFamily="49" charset="0"/>
              </a:rPr>
              <a:t>struct tm *</a:t>
            </a:r>
            <a:r>
              <a:rPr lang="en-US" altLang="ja-JP" sz="2000" dirty="0" err="1">
                <a:latin typeface="Consolas" panose="020B0609020204030204" pitchFamily="49" charset="0"/>
              </a:rPr>
              <a:t>wrapper_localtime</a:t>
            </a:r>
            <a:r>
              <a:rPr lang="en-US" altLang="ja-JP" sz="2000" dirty="0">
                <a:latin typeface="Consolas" panose="020B0609020204030204" pitchFamily="49" charset="0"/>
              </a:rPr>
              <a:t>(const </a:t>
            </a:r>
            <a:r>
              <a:rPr lang="en-US" altLang="ja-JP" sz="2000" dirty="0" err="1">
                <a:latin typeface="Consolas" panose="020B0609020204030204" pitchFamily="49" charset="0"/>
              </a:rPr>
              <a:t>time_t</a:t>
            </a:r>
            <a:r>
              <a:rPr lang="en-US" altLang="ja-JP" sz="2000" dirty="0">
                <a:latin typeface="Consolas" panose="020B0609020204030204" pitchFamily="49" charset="0"/>
              </a:rPr>
              <a:t> *timer){</a:t>
            </a:r>
          </a:p>
          <a:p>
            <a:pPr>
              <a:lnSpc>
                <a:spcPts val="3000"/>
              </a:lnSpc>
            </a:pPr>
            <a:r>
              <a:rPr lang="en-US" altLang="ja-JP" sz="2000" dirty="0">
                <a:latin typeface="Consolas" panose="020B0609020204030204" pitchFamily="49" charset="0"/>
              </a:rPr>
              <a:t>    struct tm *ret;</a:t>
            </a:r>
          </a:p>
          <a:p>
            <a:pPr>
              <a:lnSpc>
                <a:spcPts val="3000"/>
              </a:lnSpc>
            </a:pPr>
            <a:r>
              <a:rPr lang="en-US" altLang="ja-JP" sz="2000" dirty="0">
                <a:latin typeface="Consolas" panose="020B0609020204030204" pitchFamily="49" charset="0"/>
              </a:rPr>
              <a:t>    ret = </a:t>
            </a:r>
            <a:r>
              <a:rPr lang="en-US" altLang="ja-JP" sz="2000" dirty="0" err="1">
                <a:latin typeface="Consolas" panose="020B0609020204030204" pitchFamily="49" charset="0"/>
              </a:rPr>
              <a:t>localtime</a:t>
            </a:r>
            <a:r>
              <a:rPr lang="en-US" altLang="ja-JP" sz="2000" dirty="0">
                <a:latin typeface="Consolas" panose="020B0609020204030204" pitchFamily="49" charset="0"/>
              </a:rPr>
              <a:t>(timer);</a:t>
            </a:r>
          </a:p>
          <a:p>
            <a:pPr>
              <a:lnSpc>
                <a:spcPts val="3000"/>
              </a:lnSpc>
            </a:pPr>
            <a:r>
              <a:rPr lang="en-US" altLang="ja-JP" sz="2000" dirty="0">
                <a:latin typeface="Consolas" panose="020B0609020204030204" pitchFamily="49" charset="0"/>
              </a:rPr>
              <a:t>    ret-&gt;</a:t>
            </a:r>
            <a:r>
              <a:rPr lang="en-US" altLang="ja-JP" sz="2000" dirty="0" err="1">
                <a:latin typeface="Consolas" panose="020B0609020204030204" pitchFamily="49" charset="0"/>
              </a:rPr>
              <a:t>tm_year</a:t>
            </a:r>
            <a:r>
              <a:rPr lang="en-US" altLang="ja-JP" sz="2000" dirty="0">
                <a:latin typeface="Consolas" panose="020B0609020204030204" pitchFamily="49" charset="0"/>
              </a:rPr>
              <a:t> += 28;</a:t>
            </a:r>
          </a:p>
          <a:p>
            <a:pPr>
              <a:lnSpc>
                <a:spcPts val="3000"/>
              </a:lnSpc>
            </a:pPr>
            <a:r>
              <a:rPr lang="en-US" altLang="ja-JP" sz="2000" dirty="0">
                <a:latin typeface="Consolas" panose="020B0609020204030204" pitchFamily="49" charset="0"/>
              </a:rPr>
              <a:t>    return ret;</a:t>
            </a:r>
          </a:p>
          <a:p>
            <a:pPr>
              <a:lnSpc>
                <a:spcPts val="3000"/>
              </a:lnSpc>
            </a:pPr>
            <a:r>
              <a:rPr lang="en-US" altLang="ja-JP" sz="2000" dirty="0">
                <a:latin typeface="Consolas" panose="020B0609020204030204" pitchFamily="49" charset="0"/>
              </a:rPr>
              <a:t>}</a:t>
            </a:r>
            <a:endParaRPr kumimoji="1" lang="ja-JP" altLang="en-US" sz="2000" dirty="0">
              <a:latin typeface="Consolas" panose="020B0609020204030204" pitchFamily="49" charset="0"/>
            </a:endParaRPr>
          </a:p>
        </p:txBody>
      </p:sp>
      <p:sp>
        <p:nvSpPr>
          <p:cNvPr id="8" name="テキスト ボックス 7">
            <a:extLst>
              <a:ext uri="{FF2B5EF4-FFF2-40B4-BE49-F238E27FC236}">
                <a16:creationId xmlns:a16="http://schemas.microsoft.com/office/drawing/2014/main" id="{7B09069F-7EE3-44E7-B71A-8EC275A99089}"/>
              </a:ext>
            </a:extLst>
          </p:cNvPr>
          <p:cNvSpPr txBox="1"/>
          <p:nvPr/>
        </p:nvSpPr>
        <p:spPr>
          <a:xfrm>
            <a:off x="609600" y="1658996"/>
            <a:ext cx="8676861" cy="584775"/>
          </a:xfrm>
          <a:prstGeom prst="rect">
            <a:avLst/>
          </a:prstGeom>
          <a:noFill/>
        </p:spPr>
        <p:txBody>
          <a:bodyPr wrap="square" rtlCol="0">
            <a:spAutoFit/>
          </a:bodyPr>
          <a:lstStyle/>
          <a:p>
            <a:r>
              <a:rPr lang="ja-JP" altLang="en-US" sz="3200" dirty="0">
                <a:latin typeface="+mn-ea"/>
                <a:ea typeface="+mn-ea"/>
              </a:rPr>
              <a:t>例） </a:t>
            </a:r>
            <a:r>
              <a:rPr lang="en-US" altLang="ja-JP" sz="3200" dirty="0" err="1">
                <a:latin typeface="+mn-ea"/>
                <a:ea typeface="+mn-ea"/>
              </a:rPr>
              <a:t>localtime</a:t>
            </a:r>
            <a:r>
              <a:rPr lang="ja-JP" altLang="en-US" sz="3200" dirty="0">
                <a:latin typeface="+mn-ea"/>
                <a:ea typeface="+mn-ea"/>
              </a:rPr>
              <a:t>関数のラッパー関数</a:t>
            </a:r>
            <a:endParaRPr kumimoji="1" lang="ja-JP" altLang="en-US" sz="3200" dirty="0">
              <a:latin typeface="+mn-ea"/>
              <a:ea typeface="+mn-ea"/>
            </a:endParaRPr>
          </a:p>
        </p:txBody>
      </p:sp>
      <p:sp>
        <p:nvSpPr>
          <p:cNvPr id="9" name="テキスト ボックス 8">
            <a:extLst>
              <a:ext uri="{FF2B5EF4-FFF2-40B4-BE49-F238E27FC236}">
                <a16:creationId xmlns:a16="http://schemas.microsoft.com/office/drawing/2014/main" id="{84E47A5B-8B3D-44BE-9C80-608A7C4E26FD}"/>
              </a:ext>
            </a:extLst>
          </p:cNvPr>
          <p:cNvSpPr txBox="1"/>
          <p:nvPr/>
        </p:nvSpPr>
        <p:spPr>
          <a:xfrm>
            <a:off x="3946432" y="5579681"/>
            <a:ext cx="6648681" cy="578882"/>
          </a:xfrm>
          <a:prstGeom prst="roundRect">
            <a:avLst/>
          </a:prstGeom>
          <a:noFill/>
          <a:ln w="28575">
            <a:solidFill>
              <a:srgbClr val="FF0000"/>
            </a:solidFill>
          </a:ln>
        </p:spPr>
        <p:txBody>
          <a:bodyPr wrap="square" rtlCol="0">
            <a:spAutoFit/>
          </a:bodyPr>
          <a:lstStyle/>
          <a:p>
            <a:r>
              <a:rPr kumimoji="1" lang="en-US" altLang="ja-JP" sz="2800" dirty="0" err="1">
                <a:latin typeface="+mn-ea"/>
                <a:ea typeface="+mn-ea"/>
              </a:rPr>
              <a:t>localtime</a:t>
            </a:r>
            <a:r>
              <a:rPr kumimoji="1" lang="ja-JP" altLang="en-US" sz="2800" dirty="0">
                <a:latin typeface="+mn-ea"/>
                <a:ea typeface="+mn-ea"/>
              </a:rPr>
              <a:t>関数：</a:t>
            </a:r>
            <a:r>
              <a:rPr kumimoji="1" lang="en-US" altLang="ja-JP" sz="2800" dirty="0" err="1">
                <a:latin typeface="+mn-ea"/>
                <a:ea typeface="+mn-ea"/>
              </a:rPr>
              <a:t>time_t</a:t>
            </a:r>
            <a:r>
              <a:rPr lang="ja-JP" altLang="en-US" sz="2800" dirty="0">
                <a:latin typeface="+mn-ea"/>
                <a:ea typeface="+mn-ea"/>
              </a:rPr>
              <a:t>型を</a:t>
            </a:r>
            <a:r>
              <a:rPr lang="en-US" altLang="ja-JP" sz="2800" dirty="0">
                <a:latin typeface="+mn-ea"/>
                <a:ea typeface="+mn-ea"/>
              </a:rPr>
              <a:t>tm</a:t>
            </a:r>
            <a:r>
              <a:rPr lang="ja-JP" altLang="en-US" sz="2800" dirty="0">
                <a:latin typeface="+mn-ea"/>
                <a:ea typeface="+mn-ea"/>
              </a:rPr>
              <a:t>構造体に変換</a:t>
            </a:r>
            <a:endParaRPr kumimoji="1" lang="ja-JP" altLang="en-US" sz="2800" dirty="0">
              <a:latin typeface="+mn-ea"/>
              <a:ea typeface="+mn-ea"/>
            </a:endParaRPr>
          </a:p>
        </p:txBody>
      </p:sp>
    </p:spTree>
    <p:extLst>
      <p:ext uri="{BB962C8B-B14F-4D97-AF65-F5344CB8AC3E}">
        <p14:creationId xmlns:p14="http://schemas.microsoft.com/office/powerpoint/2010/main" val="1020681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D68B7D-815F-4241-BA59-C9463685EBDE}"/>
              </a:ext>
            </a:extLst>
          </p:cNvPr>
          <p:cNvSpPr>
            <a:spLocks noGrp="1"/>
          </p:cNvSpPr>
          <p:nvPr>
            <p:ph type="title"/>
          </p:nvPr>
        </p:nvSpPr>
        <p:spPr/>
        <p:txBody>
          <a:bodyPr/>
          <a:lstStyle/>
          <a:p>
            <a:r>
              <a:rPr kumimoji="1" lang="ja-JP" altLang="en-US" dirty="0"/>
              <a:t>ラッパー関数の例</a:t>
            </a:r>
          </a:p>
        </p:txBody>
      </p:sp>
      <p:sp>
        <p:nvSpPr>
          <p:cNvPr id="4" name="日付プレースホルダー 3">
            <a:extLst>
              <a:ext uri="{FF2B5EF4-FFF2-40B4-BE49-F238E27FC236}">
                <a16:creationId xmlns:a16="http://schemas.microsoft.com/office/drawing/2014/main" id="{3CA5AFEF-9366-48C7-8BC7-C2FCFEEE8968}"/>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3727D944-FD31-49F0-A203-834852C2B088}"/>
              </a:ext>
            </a:extLst>
          </p:cNvPr>
          <p:cNvSpPr>
            <a:spLocks noGrp="1"/>
          </p:cNvSpPr>
          <p:nvPr>
            <p:ph type="sldNum" sz="quarter" idx="12"/>
          </p:nvPr>
        </p:nvSpPr>
        <p:spPr/>
        <p:txBody>
          <a:bodyPr/>
          <a:lstStyle/>
          <a:p>
            <a:fld id="{B951A452-32C3-41FF-9DA0-B1D43AF5C1DE}" type="slidenum">
              <a:rPr kumimoji="1" lang="ja-JP" altLang="en-US" smtClean="0"/>
              <a:t>31</a:t>
            </a:fld>
            <a:endParaRPr kumimoji="1" lang="ja-JP" altLang="en-US"/>
          </a:p>
        </p:txBody>
      </p:sp>
      <p:sp>
        <p:nvSpPr>
          <p:cNvPr id="7" name="テキスト ボックス 6">
            <a:extLst>
              <a:ext uri="{FF2B5EF4-FFF2-40B4-BE49-F238E27FC236}">
                <a16:creationId xmlns:a16="http://schemas.microsoft.com/office/drawing/2014/main" id="{EB7F8983-1DBA-4F2C-A9F3-F19256B837D8}"/>
              </a:ext>
            </a:extLst>
          </p:cNvPr>
          <p:cNvSpPr txBox="1"/>
          <p:nvPr/>
        </p:nvSpPr>
        <p:spPr>
          <a:xfrm>
            <a:off x="715616" y="2716618"/>
            <a:ext cx="7341704" cy="2370457"/>
          </a:xfrm>
          <a:prstGeom prst="rect">
            <a:avLst/>
          </a:prstGeom>
          <a:noFill/>
          <a:ln w="19050">
            <a:solidFill>
              <a:srgbClr val="0070C0"/>
            </a:solidFill>
          </a:ln>
        </p:spPr>
        <p:txBody>
          <a:bodyPr wrap="square" rtlCol="0">
            <a:spAutoFit/>
          </a:bodyPr>
          <a:lstStyle/>
          <a:p>
            <a:pPr>
              <a:lnSpc>
                <a:spcPts val="3000"/>
              </a:lnSpc>
            </a:pPr>
            <a:r>
              <a:rPr lang="en-US" altLang="ja-JP" sz="2000" dirty="0">
                <a:latin typeface="Consolas" panose="020B0609020204030204" pitchFamily="49" charset="0"/>
              </a:rPr>
              <a:t>struct tm *</a:t>
            </a:r>
            <a:r>
              <a:rPr lang="en-US" altLang="ja-JP" sz="2000" dirty="0" err="1">
                <a:latin typeface="Consolas" panose="020B0609020204030204" pitchFamily="49" charset="0"/>
              </a:rPr>
              <a:t>wrapper_localtime</a:t>
            </a:r>
            <a:r>
              <a:rPr lang="en-US" altLang="ja-JP" sz="2000" dirty="0">
                <a:latin typeface="Consolas" panose="020B0609020204030204" pitchFamily="49" charset="0"/>
              </a:rPr>
              <a:t>(const </a:t>
            </a:r>
            <a:r>
              <a:rPr lang="en-US" altLang="ja-JP" sz="2000" dirty="0" err="1">
                <a:latin typeface="Consolas" panose="020B0609020204030204" pitchFamily="49" charset="0"/>
              </a:rPr>
              <a:t>time_t</a:t>
            </a:r>
            <a:r>
              <a:rPr lang="en-US" altLang="ja-JP" sz="2000" dirty="0">
                <a:latin typeface="Consolas" panose="020B0609020204030204" pitchFamily="49" charset="0"/>
              </a:rPr>
              <a:t> *timer){</a:t>
            </a:r>
          </a:p>
          <a:p>
            <a:pPr>
              <a:lnSpc>
                <a:spcPts val="3000"/>
              </a:lnSpc>
            </a:pPr>
            <a:r>
              <a:rPr lang="en-US" altLang="ja-JP" sz="2000" dirty="0">
                <a:latin typeface="Consolas" panose="020B0609020204030204" pitchFamily="49" charset="0"/>
              </a:rPr>
              <a:t>    struct tm *ret;</a:t>
            </a:r>
          </a:p>
          <a:p>
            <a:pPr>
              <a:lnSpc>
                <a:spcPts val="3000"/>
              </a:lnSpc>
            </a:pPr>
            <a:r>
              <a:rPr lang="en-US" altLang="ja-JP" sz="2000" dirty="0">
                <a:latin typeface="Consolas" panose="020B0609020204030204" pitchFamily="49" charset="0"/>
              </a:rPr>
              <a:t>    ret = </a:t>
            </a:r>
            <a:r>
              <a:rPr lang="en-US" altLang="ja-JP" sz="2000" dirty="0" err="1">
                <a:latin typeface="Consolas" panose="020B0609020204030204" pitchFamily="49" charset="0"/>
              </a:rPr>
              <a:t>localtime</a:t>
            </a:r>
            <a:r>
              <a:rPr lang="en-US" altLang="ja-JP" sz="2000" dirty="0">
                <a:latin typeface="Consolas" panose="020B0609020204030204" pitchFamily="49" charset="0"/>
              </a:rPr>
              <a:t>(timer);</a:t>
            </a:r>
          </a:p>
          <a:p>
            <a:pPr>
              <a:lnSpc>
                <a:spcPts val="3000"/>
              </a:lnSpc>
            </a:pPr>
            <a:r>
              <a:rPr lang="en-US" altLang="ja-JP" sz="2000" dirty="0">
                <a:latin typeface="Consolas" panose="020B0609020204030204" pitchFamily="49" charset="0"/>
              </a:rPr>
              <a:t>    ret-&gt;</a:t>
            </a:r>
            <a:r>
              <a:rPr lang="en-US" altLang="ja-JP" sz="2000" dirty="0" err="1">
                <a:latin typeface="Consolas" panose="020B0609020204030204" pitchFamily="49" charset="0"/>
              </a:rPr>
              <a:t>tm_year</a:t>
            </a:r>
            <a:r>
              <a:rPr lang="en-US" altLang="ja-JP" sz="2000" dirty="0">
                <a:latin typeface="Consolas" panose="020B0609020204030204" pitchFamily="49" charset="0"/>
              </a:rPr>
              <a:t> += 28;</a:t>
            </a:r>
          </a:p>
          <a:p>
            <a:pPr>
              <a:lnSpc>
                <a:spcPts val="3000"/>
              </a:lnSpc>
            </a:pPr>
            <a:r>
              <a:rPr lang="en-US" altLang="ja-JP" sz="2000" dirty="0">
                <a:latin typeface="Consolas" panose="020B0609020204030204" pitchFamily="49" charset="0"/>
              </a:rPr>
              <a:t>    return ret;</a:t>
            </a:r>
          </a:p>
          <a:p>
            <a:pPr>
              <a:lnSpc>
                <a:spcPts val="3000"/>
              </a:lnSpc>
            </a:pPr>
            <a:r>
              <a:rPr lang="en-US" altLang="ja-JP" sz="2000" dirty="0">
                <a:latin typeface="Consolas" panose="020B0609020204030204" pitchFamily="49" charset="0"/>
              </a:rPr>
              <a:t>}</a:t>
            </a:r>
            <a:endParaRPr kumimoji="1" lang="ja-JP" altLang="en-US" sz="2000" dirty="0">
              <a:latin typeface="Consolas" panose="020B0609020204030204" pitchFamily="49" charset="0"/>
            </a:endParaRPr>
          </a:p>
        </p:txBody>
      </p:sp>
      <p:sp>
        <p:nvSpPr>
          <p:cNvPr id="8" name="テキスト ボックス 7">
            <a:extLst>
              <a:ext uri="{FF2B5EF4-FFF2-40B4-BE49-F238E27FC236}">
                <a16:creationId xmlns:a16="http://schemas.microsoft.com/office/drawing/2014/main" id="{7B09069F-7EE3-44E7-B71A-8EC275A99089}"/>
              </a:ext>
            </a:extLst>
          </p:cNvPr>
          <p:cNvSpPr txBox="1"/>
          <p:nvPr/>
        </p:nvSpPr>
        <p:spPr>
          <a:xfrm>
            <a:off x="609600" y="1658996"/>
            <a:ext cx="8676861" cy="584775"/>
          </a:xfrm>
          <a:prstGeom prst="rect">
            <a:avLst/>
          </a:prstGeom>
          <a:noFill/>
        </p:spPr>
        <p:txBody>
          <a:bodyPr wrap="square" rtlCol="0">
            <a:spAutoFit/>
          </a:bodyPr>
          <a:lstStyle/>
          <a:p>
            <a:r>
              <a:rPr lang="ja-JP" altLang="en-US" sz="3200" dirty="0">
                <a:latin typeface="+mn-ea"/>
                <a:ea typeface="+mn-ea"/>
              </a:rPr>
              <a:t>例） </a:t>
            </a:r>
            <a:r>
              <a:rPr lang="en-US" altLang="ja-JP" sz="3200" dirty="0" err="1">
                <a:latin typeface="+mn-ea"/>
                <a:ea typeface="+mn-ea"/>
              </a:rPr>
              <a:t>localtime</a:t>
            </a:r>
            <a:r>
              <a:rPr lang="ja-JP" altLang="en-US" sz="3200" dirty="0">
                <a:latin typeface="+mn-ea"/>
                <a:ea typeface="+mn-ea"/>
              </a:rPr>
              <a:t>関数のラッパー関数</a:t>
            </a:r>
            <a:endParaRPr kumimoji="1" lang="ja-JP" altLang="en-US" sz="3200" dirty="0">
              <a:latin typeface="+mn-ea"/>
              <a:ea typeface="+mn-ea"/>
            </a:endParaRPr>
          </a:p>
        </p:txBody>
      </p:sp>
      <p:sp>
        <p:nvSpPr>
          <p:cNvPr id="3" name="フローチャート: 代替処理 2">
            <a:extLst>
              <a:ext uri="{FF2B5EF4-FFF2-40B4-BE49-F238E27FC236}">
                <a16:creationId xmlns:a16="http://schemas.microsoft.com/office/drawing/2014/main" id="{39597F8F-E352-4DB4-AEB5-48E822067DC9}"/>
              </a:ext>
            </a:extLst>
          </p:cNvPr>
          <p:cNvSpPr/>
          <p:nvPr/>
        </p:nvSpPr>
        <p:spPr>
          <a:xfrm>
            <a:off x="1182755" y="3528391"/>
            <a:ext cx="3468757" cy="373455"/>
          </a:xfrm>
          <a:prstGeom prst="flowChartAlternateProcess">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301621F-F768-4404-BE27-67F71EF56509}"/>
              </a:ext>
            </a:extLst>
          </p:cNvPr>
          <p:cNvSpPr txBox="1"/>
          <p:nvPr/>
        </p:nvSpPr>
        <p:spPr>
          <a:xfrm>
            <a:off x="3946432" y="5579681"/>
            <a:ext cx="7135698" cy="578882"/>
          </a:xfrm>
          <a:prstGeom prst="roundRect">
            <a:avLst/>
          </a:prstGeom>
          <a:noFill/>
          <a:ln w="28575">
            <a:solidFill>
              <a:srgbClr val="FF0000"/>
            </a:solidFill>
          </a:ln>
        </p:spPr>
        <p:txBody>
          <a:bodyPr wrap="square" rtlCol="0">
            <a:spAutoFit/>
          </a:bodyPr>
          <a:lstStyle/>
          <a:p>
            <a:r>
              <a:rPr kumimoji="1" lang="ja-JP" altLang="en-US" sz="2800" dirty="0">
                <a:latin typeface="+mn-ea"/>
                <a:ea typeface="+mn-ea"/>
              </a:rPr>
              <a:t>与えられた引数を用いて元の関数を呼び出し</a:t>
            </a:r>
          </a:p>
        </p:txBody>
      </p:sp>
      <p:cxnSp>
        <p:nvCxnSpPr>
          <p:cNvPr id="10" name="直線矢印コネクタ 9">
            <a:extLst>
              <a:ext uri="{FF2B5EF4-FFF2-40B4-BE49-F238E27FC236}">
                <a16:creationId xmlns:a16="http://schemas.microsoft.com/office/drawing/2014/main" id="{3BB045B7-7511-4A1D-BBB1-BB0304CA9CAC}"/>
              </a:ext>
            </a:extLst>
          </p:cNvPr>
          <p:cNvCxnSpPr/>
          <p:nvPr/>
        </p:nvCxnSpPr>
        <p:spPr>
          <a:xfrm flipH="1" flipV="1">
            <a:off x="4502426" y="3901846"/>
            <a:ext cx="954157" cy="1658076"/>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03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D68B7D-815F-4241-BA59-C9463685EBDE}"/>
              </a:ext>
            </a:extLst>
          </p:cNvPr>
          <p:cNvSpPr>
            <a:spLocks noGrp="1"/>
          </p:cNvSpPr>
          <p:nvPr>
            <p:ph type="title"/>
          </p:nvPr>
        </p:nvSpPr>
        <p:spPr/>
        <p:txBody>
          <a:bodyPr/>
          <a:lstStyle/>
          <a:p>
            <a:r>
              <a:rPr kumimoji="1" lang="ja-JP" altLang="en-US" dirty="0"/>
              <a:t>ラッパー関数の例</a:t>
            </a:r>
          </a:p>
        </p:txBody>
      </p:sp>
      <p:sp>
        <p:nvSpPr>
          <p:cNvPr id="4" name="日付プレースホルダー 3">
            <a:extLst>
              <a:ext uri="{FF2B5EF4-FFF2-40B4-BE49-F238E27FC236}">
                <a16:creationId xmlns:a16="http://schemas.microsoft.com/office/drawing/2014/main" id="{3CA5AFEF-9366-48C7-8BC7-C2FCFEEE8968}"/>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3727D944-FD31-49F0-A203-834852C2B088}"/>
              </a:ext>
            </a:extLst>
          </p:cNvPr>
          <p:cNvSpPr>
            <a:spLocks noGrp="1"/>
          </p:cNvSpPr>
          <p:nvPr>
            <p:ph type="sldNum" sz="quarter" idx="12"/>
          </p:nvPr>
        </p:nvSpPr>
        <p:spPr/>
        <p:txBody>
          <a:bodyPr/>
          <a:lstStyle/>
          <a:p>
            <a:fld id="{B951A452-32C3-41FF-9DA0-B1D43AF5C1DE}" type="slidenum">
              <a:rPr kumimoji="1" lang="ja-JP" altLang="en-US" smtClean="0"/>
              <a:t>32</a:t>
            </a:fld>
            <a:endParaRPr kumimoji="1" lang="ja-JP" altLang="en-US"/>
          </a:p>
        </p:txBody>
      </p:sp>
      <p:sp>
        <p:nvSpPr>
          <p:cNvPr id="7" name="テキスト ボックス 6">
            <a:extLst>
              <a:ext uri="{FF2B5EF4-FFF2-40B4-BE49-F238E27FC236}">
                <a16:creationId xmlns:a16="http://schemas.microsoft.com/office/drawing/2014/main" id="{EB7F8983-1DBA-4F2C-A9F3-F19256B837D8}"/>
              </a:ext>
            </a:extLst>
          </p:cNvPr>
          <p:cNvSpPr txBox="1"/>
          <p:nvPr/>
        </p:nvSpPr>
        <p:spPr>
          <a:xfrm>
            <a:off x="715616" y="2716618"/>
            <a:ext cx="7341704" cy="2370457"/>
          </a:xfrm>
          <a:prstGeom prst="rect">
            <a:avLst/>
          </a:prstGeom>
          <a:noFill/>
          <a:ln w="19050">
            <a:solidFill>
              <a:srgbClr val="0070C0"/>
            </a:solidFill>
          </a:ln>
        </p:spPr>
        <p:txBody>
          <a:bodyPr wrap="square" rtlCol="0">
            <a:spAutoFit/>
          </a:bodyPr>
          <a:lstStyle/>
          <a:p>
            <a:pPr>
              <a:lnSpc>
                <a:spcPts val="3000"/>
              </a:lnSpc>
            </a:pPr>
            <a:r>
              <a:rPr lang="en-US" altLang="ja-JP" sz="2000" dirty="0">
                <a:latin typeface="Consolas" panose="020B0609020204030204" pitchFamily="49" charset="0"/>
              </a:rPr>
              <a:t>struct tm *</a:t>
            </a:r>
            <a:r>
              <a:rPr lang="en-US" altLang="ja-JP" sz="2000" dirty="0" err="1">
                <a:latin typeface="Consolas" panose="020B0609020204030204" pitchFamily="49" charset="0"/>
              </a:rPr>
              <a:t>wrapper_localtime</a:t>
            </a:r>
            <a:r>
              <a:rPr lang="en-US" altLang="ja-JP" sz="2000" dirty="0">
                <a:latin typeface="Consolas" panose="020B0609020204030204" pitchFamily="49" charset="0"/>
              </a:rPr>
              <a:t>(const </a:t>
            </a:r>
            <a:r>
              <a:rPr lang="en-US" altLang="ja-JP" sz="2000" dirty="0" err="1">
                <a:latin typeface="Consolas" panose="020B0609020204030204" pitchFamily="49" charset="0"/>
              </a:rPr>
              <a:t>time_t</a:t>
            </a:r>
            <a:r>
              <a:rPr lang="en-US" altLang="ja-JP" sz="2000" dirty="0">
                <a:latin typeface="Consolas" panose="020B0609020204030204" pitchFamily="49" charset="0"/>
              </a:rPr>
              <a:t> *timer){</a:t>
            </a:r>
          </a:p>
          <a:p>
            <a:pPr>
              <a:lnSpc>
                <a:spcPts val="3000"/>
              </a:lnSpc>
            </a:pPr>
            <a:r>
              <a:rPr lang="en-US" altLang="ja-JP" sz="2000" dirty="0">
                <a:latin typeface="Consolas" panose="020B0609020204030204" pitchFamily="49" charset="0"/>
              </a:rPr>
              <a:t>    struct tm *ret;</a:t>
            </a:r>
          </a:p>
          <a:p>
            <a:pPr>
              <a:lnSpc>
                <a:spcPts val="3000"/>
              </a:lnSpc>
            </a:pPr>
            <a:r>
              <a:rPr lang="en-US" altLang="ja-JP" sz="2000" dirty="0">
                <a:latin typeface="Consolas" panose="020B0609020204030204" pitchFamily="49" charset="0"/>
              </a:rPr>
              <a:t>    ret = </a:t>
            </a:r>
            <a:r>
              <a:rPr lang="en-US" altLang="ja-JP" sz="2000" dirty="0" err="1">
                <a:latin typeface="Consolas" panose="020B0609020204030204" pitchFamily="49" charset="0"/>
              </a:rPr>
              <a:t>localtime</a:t>
            </a:r>
            <a:r>
              <a:rPr lang="en-US" altLang="ja-JP" sz="2000" dirty="0">
                <a:latin typeface="Consolas" panose="020B0609020204030204" pitchFamily="49" charset="0"/>
              </a:rPr>
              <a:t>(timer);</a:t>
            </a:r>
          </a:p>
          <a:p>
            <a:pPr>
              <a:lnSpc>
                <a:spcPts val="3000"/>
              </a:lnSpc>
            </a:pPr>
            <a:r>
              <a:rPr lang="en-US" altLang="ja-JP" sz="2000" dirty="0">
                <a:latin typeface="Consolas" panose="020B0609020204030204" pitchFamily="49" charset="0"/>
              </a:rPr>
              <a:t>    ret-&gt;</a:t>
            </a:r>
            <a:r>
              <a:rPr lang="en-US" altLang="ja-JP" sz="2000" dirty="0" err="1">
                <a:latin typeface="Consolas" panose="020B0609020204030204" pitchFamily="49" charset="0"/>
              </a:rPr>
              <a:t>tm_year</a:t>
            </a:r>
            <a:r>
              <a:rPr lang="en-US" altLang="ja-JP" sz="2000" dirty="0">
                <a:latin typeface="Consolas" panose="020B0609020204030204" pitchFamily="49" charset="0"/>
              </a:rPr>
              <a:t> += 28;</a:t>
            </a:r>
          </a:p>
          <a:p>
            <a:pPr>
              <a:lnSpc>
                <a:spcPts val="3000"/>
              </a:lnSpc>
            </a:pPr>
            <a:r>
              <a:rPr lang="en-US" altLang="ja-JP" sz="2000" dirty="0">
                <a:latin typeface="Consolas" panose="020B0609020204030204" pitchFamily="49" charset="0"/>
              </a:rPr>
              <a:t>    return ret;</a:t>
            </a:r>
          </a:p>
          <a:p>
            <a:pPr>
              <a:lnSpc>
                <a:spcPts val="3000"/>
              </a:lnSpc>
            </a:pPr>
            <a:r>
              <a:rPr lang="en-US" altLang="ja-JP" sz="2000" dirty="0">
                <a:latin typeface="Consolas" panose="020B0609020204030204" pitchFamily="49" charset="0"/>
              </a:rPr>
              <a:t>}</a:t>
            </a:r>
            <a:endParaRPr kumimoji="1" lang="ja-JP" altLang="en-US" sz="2000" dirty="0">
              <a:latin typeface="Consolas" panose="020B0609020204030204" pitchFamily="49" charset="0"/>
            </a:endParaRPr>
          </a:p>
        </p:txBody>
      </p:sp>
      <p:sp>
        <p:nvSpPr>
          <p:cNvPr id="8" name="テキスト ボックス 7">
            <a:extLst>
              <a:ext uri="{FF2B5EF4-FFF2-40B4-BE49-F238E27FC236}">
                <a16:creationId xmlns:a16="http://schemas.microsoft.com/office/drawing/2014/main" id="{7B09069F-7EE3-44E7-B71A-8EC275A99089}"/>
              </a:ext>
            </a:extLst>
          </p:cNvPr>
          <p:cNvSpPr txBox="1"/>
          <p:nvPr/>
        </p:nvSpPr>
        <p:spPr>
          <a:xfrm>
            <a:off x="609600" y="1658996"/>
            <a:ext cx="8676861" cy="584775"/>
          </a:xfrm>
          <a:prstGeom prst="rect">
            <a:avLst/>
          </a:prstGeom>
          <a:noFill/>
        </p:spPr>
        <p:txBody>
          <a:bodyPr wrap="square" rtlCol="0">
            <a:spAutoFit/>
          </a:bodyPr>
          <a:lstStyle/>
          <a:p>
            <a:r>
              <a:rPr lang="ja-JP" altLang="en-US" sz="3200" dirty="0">
                <a:latin typeface="+mn-ea"/>
                <a:ea typeface="+mn-ea"/>
              </a:rPr>
              <a:t>例） </a:t>
            </a:r>
            <a:r>
              <a:rPr lang="en-US" altLang="ja-JP" sz="3200" dirty="0" err="1">
                <a:latin typeface="+mn-ea"/>
                <a:ea typeface="+mn-ea"/>
              </a:rPr>
              <a:t>localtime</a:t>
            </a:r>
            <a:r>
              <a:rPr lang="ja-JP" altLang="en-US" sz="3200" dirty="0">
                <a:latin typeface="+mn-ea"/>
                <a:ea typeface="+mn-ea"/>
              </a:rPr>
              <a:t>関数のラッパー関数</a:t>
            </a:r>
            <a:endParaRPr kumimoji="1" lang="ja-JP" altLang="en-US" sz="3200" dirty="0">
              <a:latin typeface="+mn-ea"/>
              <a:ea typeface="+mn-ea"/>
            </a:endParaRPr>
          </a:p>
        </p:txBody>
      </p:sp>
      <p:sp>
        <p:nvSpPr>
          <p:cNvPr id="6" name="テキスト ボックス 5">
            <a:extLst>
              <a:ext uri="{FF2B5EF4-FFF2-40B4-BE49-F238E27FC236}">
                <a16:creationId xmlns:a16="http://schemas.microsoft.com/office/drawing/2014/main" id="{D301621F-F768-4404-BE27-67F71EF56509}"/>
              </a:ext>
            </a:extLst>
          </p:cNvPr>
          <p:cNvSpPr txBox="1"/>
          <p:nvPr/>
        </p:nvSpPr>
        <p:spPr>
          <a:xfrm>
            <a:off x="3946432" y="5579681"/>
            <a:ext cx="6183935" cy="578882"/>
          </a:xfrm>
          <a:prstGeom prst="roundRect">
            <a:avLst/>
          </a:prstGeom>
          <a:noFill/>
          <a:ln w="28575">
            <a:solidFill>
              <a:srgbClr val="FF0000"/>
            </a:solidFill>
          </a:ln>
        </p:spPr>
        <p:txBody>
          <a:bodyPr wrap="square" rtlCol="0">
            <a:spAutoFit/>
          </a:bodyPr>
          <a:lstStyle/>
          <a:p>
            <a:r>
              <a:rPr kumimoji="1" lang="ja-JP" altLang="en-US" sz="2800" dirty="0">
                <a:latin typeface="+mn-ea"/>
                <a:ea typeface="+mn-ea"/>
              </a:rPr>
              <a:t>元の関数の戻り値に修正を加えて返す</a:t>
            </a:r>
          </a:p>
        </p:txBody>
      </p:sp>
      <p:cxnSp>
        <p:nvCxnSpPr>
          <p:cNvPr id="10" name="直線矢印コネクタ 9">
            <a:extLst>
              <a:ext uri="{FF2B5EF4-FFF2-40B4-BE49-F238E27FC236}">
                <a16:creationId xmlns:a16="http://schemas.microsoft.com/office/drawing/2014/main" id="{3BB045B7-7511-4A1D-BBB1-BB0304CA9CAC}"/>
              </a:ext>
            </a:extLst>
          </p:cNvPr>
          <p:cNvCxnSpPr>
            <a:cxnSpLocks/>
          </p:cNvCxnSpPr>
          <p:nvPr/>
        </p:nvCxnSpPr>
        <p:spPr>
          <a:xfrm flipH="1" flipV="1">
            <a:off x="4253948" y="4412974"/>
            <a:ext cx="1202636" cy="1146949"/>
          </a:xfrm>
          <a:prstGeom prst="straightConnector1">
            <a:avLst/>
          </a:prstGeom>
          <a:ln w="254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1" name="フローチャート: 代替処理 10">
            <a:extLst>
              <a:ext uri="{FF2B5EF4-FFF2-40B4-BE49-F238E27FC236}">
                <a16:creationId xmlns:a16="http://schemas.microsoft.com/office/drawing/2014/main" id="{3FD16032-93A3-44D0-8558-1C9DEF0A8B3B}"/>
              </a:ext>
            </a:extLst>
          </p:cNvPr>
          <p:cNvSpPr/>
          <p:nvPr/>
        </p:nvSpPr>
        <p:spPr>
          <a:xfrm>
            <a:off x="1182755" y="3934278"/>
            <a:ext cx="3071193" cy="737113"/>
          </a:xfrm>
          <a:prstGeom prst="flowChartAlternateProcess">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7440545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2D394E-C73A-4BAB-A8FF-9AECF3D1A60A}"/>
              </a:ext>
            </a:extLst>
          </p:cNvPr>
          <p:cNvSpPr>
            <a:spLocks noGrp="1"/>
          </p:cNvSpPr>
          <p:nvPr>
            <p:ph type="title"/>
          </p:nvPr>
        </p:nvSpPr>
        <p:spPr/>
        <p:txBody>
          <a:bodyPr/>
          <a:lstStyle/>
          <a:p>
            <a:r>
              <a:rPr lang="en-US" altLang="ja-JP" sz="4000" dirty="0"/>
              <a:t>2-2. </a:t>
            </a:r>
            <a:r>
              <a:rPr lang="ja-JP" altLang="en-US" sz="4000" dirty="0"/>
              <a:t>ソースコード修正必要箇所特定ツールの作成 </a:t>
            </a:r>
            <a:endParaRPr kumimoji="1" lang="ja-JP" altLang="en-US" sz="4000" dirty="0"/>
          </a:p>
        </p:txBody>
      </p:sp>
      <p:sp>
        <p:nvSpPr>
          <p:cNvPr id="3" name="コンテンツ プレースホルダー 2">
            <a:extLst>
              <a:ext uri="{FF2B5EF4-FFF2-40B4-BE49-F238E27FC236}">
                <a16:creationId xmlns:a16="http://schemas.microsoft.com/office/drawing/2014/main" id="{7A842A01-883C-4B82-9F84-54605D155A74}"/>
              </a:ext>
            </a:extLst>
          </p:cNvPr>
          <p:cNvSpPr>
            <a:spLocks noGrp="1"/>
          </p:cNvSpPr>
          <p:nvPr>
            <p:ph idx="1"/>
          </p:nvPr>
        </p:nvSpPr>
        <p:spPr>
          <a:xfrm>
            <a:off x="609600" y="1600201"/>
            <a:ext cx="10972800" cy="1828799"/>
          </a:xfrm>
        </p:spPr>
        <p:txBody>
          <a:bodyPr/>
          <a:lstStyle/>
          <a:p>
            <a:r>
              <a:rPr lang="ja-JP" altLang="en-US" dirty="0"/>
              <a:t>ラッパー関数による時刻起算点変更を支援</a:t>
            </a:r>
            <a:endParaRPr lang="en-US" altLang="ja-JP" dirty="0"/>
          </a:p>
          <a:p>
            <a:r>
              <a:rPr kumimoji="1" lang="ja-JP" altLang="en-US" dirty="0"/>
              <a:t>修正が必要な箇所を特定し出力</a:t>
            </a:r>
            <a:endParaRPr lang="en-US" altLang="ja-JP" dirty="0"/>
          </a:p>
          <a:p>
            <a:pPr lvl="1"/>
            <a:r>
              <a:rPr kumimoji="1" lang="ja-JP" altLang="en-US" dirty="0"/>
              <a:t>静的コード解析を用いる</a:t>
            </a:r>
            <a:endParaRPr kumimoji="1" lang="en-US" altLang="ja-JP" dirty="0"/>
          </a:p>
        </p:txBody>
      </p:sp>
      <p:sp>
        <p:nvSpPr>
          <p:cNvPr id="4" name="日付プレースホルダー 3">
            <a:extLst>
              <a:ext uri="{FF2B5EF4-FFF2-40B4-BE49-F238E27FC236}">
                <a16:creationId xmlns:a16="http://schemas.microsoft.com/office/drawing/2014/main" id="{E6831651-A4DB-412B-A36D-6D8D98808DA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FD110539-FF1E-4273-97EC-0F9A34D6DECF}"/>
              </a:ext>
            </a:extLst>
          </p:cNvPr>
          <p:cNvSpPr>
            <a:spLocks noGrp="1"/>
          </p:cNvSpPr>
          <p:nvPr>
            <p:ph type="sldNum" sz="quarter" idx="12"/>
          </p:nvPr>
        </p:nvSpPr>
        <p:spPr/>
        <p:txBody>
          <a:bodyPr/>
          <a:lstStyle/>
          <a:p>
            <a:fld id="{B951A452-32C3-41FF-9DA0-B1D43AF5C1DE}" type="slidenum">
              <a:rPr kumimoji="1" lang="ja-JP" altLang="en-US" smtClean="0"/>
              <a:t>33</a:t>
            </a:fld>
            <a:endParaRPr kumimoji="1" lang="ja-JP" altLang="en-US"/>
          </a:p>
        </p:txBody>
      </p:sp>
      <p:grpSp>
        <p:nvGrpSpPr>
          <p:cNvPr id="6" name="グループ化 5">
            <a:extLst>
              <a:ext uri="{FF2B5EF4-FFF2-40B4-BE49-F238E27FC236}">
                <a16:creationId xmlns:a16="http://schemas.microsoft.com/office/drawing/2014/main" id="{1C1CB1E6-B91A-4AC7-99E2-3E126B8976EF}"/>
              </a:ext>
            </a:extLst>
          </p:cNvPr>
          <p:cNvGrpSpPr/>
          <p:nvPr/>
        </p:nvGrpSpPr>
        <p:grpSpPr>
          <a:xfrm>
            <a:off x="276317" y="4762052"/>
            <a:ext cx="1447923" cy="1191747"/>
            <a:chOff x="849114" y="3429000"/>
            <a:chExt cx="1447923" cy="1191747"/>
          </a:xfrm>
        </p:grpSpPr>
        <p:pic>
          <p:nvPicPr>
            <p:cNvPr id="7" name="グラフィックス 6" descr="ドキュメント">
              <a:extLst>
                <a:ext uri="{FF2B5EF4-FFF2-40B4-BE49-F238E27FC236}">
                  <a16:creationId xmlns:a16="http://schemas.microsoft.com/office/drawing/2014/main" id="{DB6A7FA0-1BA5-4291-ADF8-57C8BF4678B6}"/>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79633" y="3429000"/>
              <a:ext cx="606972" cy="606972"/>
            </a:xfrm>
            <a:prstGeom prst="rect">
              <a:avLst/>
            </a:prstGeom>
          </p:spPr>
        </p:pic>
        <p:sp>
          <p:nvSpPr>
            <p:cNvPr id="8" name="テキスト ボックス 7">
              <a:extLst>
                <a:ext uri="{FF2B5EF4-FFF2-40B4-BE49-F238E27FC236}">
                  <a16:creationId xmlns:a16="http://schemas.microsoft.com/office/drawing/2014/main" id="{0DFB185D-180F-4C81-AB2F-5F0791C66F2C}"/>
                </a:ext>
              </a:extLst>
            </p:cNvPr>
            <p:cNvSpPr txBox="1"/>
            <p:nvPr/>
          </p:nvSpPr>
          <p:spPr>
            <a:xfrm>
              <a:off x="849114" y="4035972"/>
              <a:ext cx="1447923"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対象</a:t>
              </a:r>
              <a:b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b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grpSp>
        <p:nvGrpSpPr>
          <p:cNvPr id="9" name="グループ化 8">
            <a:extLst>
              <a:ext uri="{FF2B5EF4-FFF2-40B4-BE49-F238E27FC236}">
                <a16:creationId xmlns:a16="http://schemas.microsoft.com/office/drawing/2014/main" id="{D71A67BD-51F0-4E40-8582-7BFE43EA3574}"/>
              </a:ext>
            </a:extLst>
          </p:cNvPr>
          <p:cNvGrpSpPr/>
          <p:nvPr/>
        </p:nvGrpSpPr>
        <p:grpSpPr>
          <a:xfrm>
            <a:off x="285850" y="3463674"/>
            <a:ext cx="1408388" cy="945526"/>
            <a:chOff x="871339" y="2119833"/>
            <a:chExt cx="1408388" cy="945526"/>
          </a:xfrm>
        </p:grpSpPr>
        <p:pic>
          <p:nvPicPr>
            <p:cNvPr id="10" name="グラフィックス 9" descr="フォルダー">
              <a:extLst>
                <a:ext uri="{FF2B5EF4-FFF2-40B4-BE49-F238E27FC236}">
                  <a16:creationId xmlns:a16="http://schemas.microsoft.com/office/drawing/2014/main" id="{6DAE43F8-13AD-434B-AF0D-A5500C7A822B}"/>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9633" y="2119833"/>
              <a:ext cx="606972" cy="606972"/>
            </a:xfrm>
            <a:prstGeom prst="rect">
              <a:avLst/>
            </a:prstGeom>
          </p:spPr>
        </p:pic>
        <p:sp>
          <p:nvSpPr>
            <p:cNvPr id="11" name="テキスト ボックス 10">
              <a:extLst>
                <a:ext uri="{FF2B5EF4-FFF2-40B4-BE49-F238E27FC236}">
                  <a16:creationId xmlns:a16="http://schemas.microsoft.com/office/drawing/2014/main" id="{3CDCA778-4790-4E82-A278-CD60D02762AC}"/>
                </a:ext>
              </a:extLst>
            </p:cNvPr>
            <p:cNvSpPr txBox="1"/>
            <p:nvPr/>
          </p:nvSpPr>
          <p:spPr>
            <a:xfrm>
              <a:off x="871339" y="2726805"/>
              <a:ext cx="140838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ヘッダファイル</a:t>
              </a:r>
            </a:p>
          </p:txBody>
        </p:sp>
      </p:grpSp>
      <p:grpSp>
        <p:nvGrpSpPr>
          <p:cNvPr id="12" name="グループ化 11">
            <a:extLst>
              <a:ext uri="{FF2B5EF4-FFF2-40B4-BE49-F238E27FC236}">
                <a16:creationId xmlns:a16="http://schemas.microsoft.com/office/drawing/2014/main" id="{874BC207-48F6-44CC-95DC-CD4609D74364}"/>
              </a:ext>
            </a:extLst>
          </p:cNvPr>
          <p:cNvGrpSpPr/>
          <p:nvPr/>
        </p:nvGrpSpPr>
        <p:grpSpPr>
          <a:xfrm>
            <a:off x="3200053" y="4762052"/>
            <a:ext cx="1269124" cy="1254809"/>
            <a:chOff x="2980663" y="3429000"/>
            <a:chExt cx="1269124" cy="1254809"/>
          </a:xfrm>
        </p:grpSpPr>
        <p:pic>
          <p:nvPicPr>
            <p:cNvPr id="13" name="グラフィックス 12" descr="データベース">
              <a:extLst>
                <a:ext uri="{FF2B5EF4-FFF2-40B4-BE49-F238E27FC236}">
                  <a16:creationId xmlns:a16="http://schemas.microsoft.com/office/drawing/2014/main" id="{64F8E17B-B3A7-4C91-9B5B-ADFA4A74DFB1}"/>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313386" y="3429000"/>
              <a:ext cx="606972" cy="606972"/>
            </a:xfrm>
            <a:prstGeom prst="rect">
              <a:avLst/>
            </a:prstGeom>
          </p:spPr>
        </p:pic>
        <p:sp>
          <p:nvSpPr>
            <p:cNvPr id="14" name="テキスト ボックス 13">
              <a:extLst>
                <a:ext uri="{FF2B5EF4-FFF2-40B4-BE49-F238E27FC236}">
                  <a16:creationId xmlns:a16="http://schemas.microsoft.com/office/drawing/2014/main" id="{336CEAD9-23A4-40E5-8179-CFD25D3F2B07}"/>
                </a:ext>
              </a:extLst>
            </p:cNvPr>
            <p:cNvSpPr txBox="1"/>
            <p:nvPr/>
          </p:nvSpPr>
          <p:spPr>
            <a:xfrm>
              <a:off x="2980663" y="4099034"/>
              <a:ext cx="1269124"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解析結果</a:t>
              </a:r>
            </a:p>
          </p:txBody>
        </p:sp>
      </p:grpSp>
      <p:grpSp>
        <p:nvGrpSpPr>
          <p:cNvPr id="15" name="グループ化 14">
            <a:extLst>
              <a:ext uri="{FF2B5EF4-FFF2-40B4-BE49-F238E27FC236}">
                <a16:creationId xmlns:a16="http://schemas.microsoft.com/office/drawing/2014/main" id="{8B00FE77-5B46-4B0B-B72D-AF3552F5ADB0}"/>
              </a:ext>
            </a:extLst>
          </p:cNvPr>
          <p:cNvGrpSpPr/>
          <p:nvPr/>
        </p:nvGrpSpPr>
        <p:grpSpPr>
          <a:xfrm>
            <a:off x="5872365" y="4734302"/>
            <a:ext cx="1183542" cy="1326864"/>
            <a:chOff x="5086734" y="3429000"/>
            <a:chExt cx="1183542" cy="1326864"/>
          </a:xfrm>
        </p:grpSpPr>
        <p:pic>
          <p:nvPicPr>
            <p:cNvPr id="16" name="グラフィックス 15" descr="階層">
              <a:extLst>
                <a:ext uri="{FF2B5EF4-FFF2-40B4-BE49-F238E27FC236}">
                  <a16:creationId xmlns:a16="http://schemas.microsoft.com/office/drawing/2014/main" id="{00DCBB70-8CB4-4721-B844-1C48D83C4D4F}"/>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347139" y="3429000"/>
              <a:ext cx="670034" cy="670034"/>
            </a:xfrm>
            <a:prstGeom prst="rect">
              <a:avLst/>
            </a:prstGeom>
          </p:spPr>
        </p:pic>
        <p:sp>
          <p:nvSpPr>
            <p:cNvPr id="17" name="テキスト ボックス 16">
              <a:extLst>
                <a:ext uri="{FF2B5EF4-FFF2-40B4-BE49-F238E27FC236}">
                  <a16:creationId xmlns:a16="http://schemas.microsoft.com/office/drawing/2014/main" id="{AD4C1566-B97A-4B05-959E-63A3DB1E49F8}"/>
                </a:ext>
              </a:extLst>
            </p:cNvPr>
            <p:cNvSpPr txBox="1"/>
            <p:nvPr/>
          </p:nvSpPr>
          <p:spPr>
            <a:xfrm>
              <a:off x="5086734" y="4171089"/>
              <a:ext cx="118354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Tahoma" pitchFamily="34" charset="0"/>
                  <a:ea typeface="ＭＳ Ｐゴシック" charset="-128"/>
                </a:rPr>
                <a:t>プログラム</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依存グラフ</a:t>
              </a:r>
            </a:p>
          </p:txBody>
        </p:sp>
      </p:grpSp>
      <p:grpSp>
        <p:nvGrpSpPr>
          <p:cNvPr id="18" name="グループ化 17">
            <a:extLst>
              <a:ext uri="{FF2B5EF4-FFF2-40B4-BE49-F238E27FC236}">
                <a16:creationId xmlns:a16="http://schemas.microsoft.com/office/drawing/2014/main" id="{03D3D8F6-1906-4B61-9B27-38AFB60AFBEC}"/>
              </a:ext>
            </a:extLst>
          </p:cNvPr>
          <p:cNvGrpSpPr/>
          <p:nvPr/>
        </p:nvGrpSpPr>
        <p:grpSpPr>
          <a:xfrm>
            <a:off x="8292471" y="4734302"/>
            <a:ext cx="1032641" cy="1314857"/>
            <a:chOff x="7349361" y="3429000"/>
            <a:chExt cx="1032641" cy="1314857"/>
          </a:xfrm>
        </p:grpSpPr>
        <p:pic>
          <p:nvPicPr>
            <p:cNvPr id="19" name="グラフィックス 18" descr="リスト">
              <a:extLst>
                <a:ext uri="{FF2B5EF4-FFF2-40B4-BE49-F238E27FC236}">
                  <a16:creationId xmlns:a16="http://schemas.microsoft.com/office/drawing/2014/main" id="{7E40FFF5-2349-4B81-9609-DFAD323D8027}"/>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530665" y="3429000"/>
              <a:ext cx="670034" cy="670034"/>
            </a:xfrm>
            <a:prstGeom prst="rect">
              <a:avLst/>
            </a:prstGeom>
          </p:spPr>
        </p:pic>
        <p:sp>
          <p:nvSpPr>
            <p:cNvPr id="20" name="テキスト ボックス 19">
              <a:extLst>
                <a:ext uri="{FF2B5EF4-FFF2-40B4-BE49-F238E27FC236}">
                  <a16:creationId xmlns:a16="http://schemas.microsoft.com/office/drawing/2014/main" id="{28A8FD6C-FFFC-4DC2-B3E1-3934D7717168}"/>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リスト</a:t>
              </a:r>
            </a:p>
          </p:txBody>
        </p:sp>
      </p:grpSp>
      <p:grpSp>
        <p:nvGrpSpPr>
          <p:cNvPr id="21" name="グループ化 20">
            <a:extLst>
              <a:ext uri="{FF2B5EF4-FFF2-40B4-BE49-F238E27FC236}">
                <a16:creationId xmlns:a16="http://schemas.microsoft.com/office/drawing/2014/main" id="{EEA1D74D-AEAF-4024-B826-4A9C1A60EB64}"/>
              </a:ext>
            </a:extLst>
          </p:cNvPr>
          <p:cNvGrpSpPr/>
          <p:nvPr/>
        </p:nvGrpSpPr>
        <p:grpSpPr>
          <a:xfrm>
            <a:off x="10692348" y="4726462"/>
            <a:ext cx="1408278" cy="1316507"/>
            <a:chOff x="9698323" y="4830764"/>
            <a:chExt cx="1408278" cy="1316507"/>
          </a:xfrm>
        </p:grpSpPr>
        <p:pic>
          <p:nvPicPr>
            <p:cNvPr id="22" name="グラフィックス 21" descr="チェックリスト">
              <a:extLst>
                <a:ext uri="{FF2B5EF4-FFF2-40B4-BE49-F238E27FC236}">
                  <a16:creationId xmlns:a16="http://schemas.microsoft.com/office/drawing/2014/main" id="{1F59A29C-A632-4F57-B1AE-00D313C92AAB}"/>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016357" y="4830764"/>
              <a:ext cx="683173" cy="683173"/>
            </a:xfrm>
            <a:prstGeom prst="rect">
              <a:avLst/>
            </a:prstGeom>
          </p:spPr>
        </p:pic>
        <p:sp>
          <p:nvSpPr>
            <p:cNvPr id="23" name="テキスト ボックス 22">
              <a:extLst>
                <a:ext uri="{FF2B5EF4-FFF2-40B4-BE49-F238E27FC236}">
                  <a16:creationId xmlns:a16="http://schemas.microsoft.com/office/drawing/2014/main" id="{12FF1BAD-4D4D-461D-AF58-94197DD9D537}"/>
                </a:ext>
              </a:extLst>
            </p:cNvPr>
            <p:cNvSpPr txBox="1"/>
            <p:nvPr/>
          </p:nvSpPr>
          <p:spPr>
            <a:xfrm>
              <a:off x="9698323" y="5562496"/>
              <a:ext cx="1408278"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修正必要箇所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通知</a:t>
              </a:r>
            </a:p>
          </p:txBody>
        </p:sp>
      </p:grpSp>
      <p:sp>
        <p:nvSpPr>
          <p:cNvPr id="24" name="テキスト ボックス 23">
            <a:extLst>
              <a:ext uri="{FF2B5EF4-FFF2-40B4-BE49-F238E27FC236}">
                <a16:creationId xmlns:a16="http://schemas.microsoft.com/office/drawing/2014/main" id="{D0D9691B-836B-473B-B42A-87780B880F76}"/>
              </a:ext>
            </a:extLst>
          </p:cNvPr>
          <p:cNvSpPr txBox="1"/>
          <p:nvPr/>
        </p:nvSpPr>
        <p:spPr>
          <a:xfrm>
            <a:off x="4596976" y="4526928"/>
            <a:ext cx="1183542" cy="10772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STEP2</a:t>
            </a:r>
          </a:p>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Arial"/>
                <a:ea typeface="ＭＳ Ｐゴシック"/>
              </a:rPr>
              <a:t>プログラム</a:t>
            </a: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依存グラフ構築</a:t>
            </a:r>
          </a:p>
        </p:txBody>
      </p:sp>
      <p:sp>
        <p:nvSpPr>
          <p:cNvPr id="25" name="テキスト ボックス 24">
            <a:extLst>
              <a:ext uri="{FF2B5EF4-FFF2-40B4-BE49-F238E27FC236}">
                <a16:creationId xmlns:a16="http://schemas.microsoft.com/office/drawing/2014/main" id="{A6F265FE-9073-485A-937D-76A71DAF8249}"/>
              </a:ext>
            </a:extLst>
          </p:cNvPr>
          <p:cNvSpPr txBox="1"/>
          <p:nvPr/>
        </p:nvSpPr>
        <p:spPr>
          <a:xfrm>
            <a:off x="7066871" y="4653820"/>
            <a:ext cx="1041406"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修正箇所</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特定</a:t>
            </a:r>
          </a:p>
        </p:txBody>
      </p:sp>
      <p:sp>
        <p:nvSpPr>
          <p:cNvPr id="26" name="テキスト ボックス 25">
            <a:extLst>
              <a:ext uri="{FF2B5EF4-FFF2-40B4-BE49-F238E27FC236}">
                <a16:creationId xmlns:a16="http://schemas.microsoft.com/office/drawing/2014/main" id="{885661E5-1BD9-4A55-B4D9-B2C028586033}"/>
              </a:ext>
            </a:extLst>
          </p:cNvPr>
          <p:cNvSpPr txBox="1"/>
          <p:nvPr/>
        </p:nvSpPr>
        <p:spPr>
          <a:xfrm>
            <a:off x="1938398" y="4650039"/>
            <a:ext cx="126912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ソースコード</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解析</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27" name="テキスト ボックス 26">
            <a:extLst>
              <a:ext uri="{FF2B5EF4-FFF2-40B4-BE49-F238E27FC236}">
                <a16:creationId xmlns:a16="http://schemas.microsoft.com/office/drawing/2014/main" id="{4E6F0CB7-B30D-4FA3-A453-36DD81B3322F}"/>
              </a:ext>
            </a:extLst>
          </p:cNvPr>
          <p:cNvSpPr txBox="1"/>
          <p:nvPr/>
        </p:nvSpPr>
        <p:spPr>
          <a:xfrm>
            <a:off x="9519668" y="4775661"/>
            <a:ext cx="104140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STEP4</a:t>
            </a:r>
            <a:b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b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結果出力</a:t>
            </a:r>
          </a:p>
        </p:txBody>
      </p:sp>
      <p:sp>
        <p:nvSpPr>
          <p:cNvPr id="28" name="四角形: 角を丸くする 27">
            <a:extLst>
              <a:ext uri="{FF2B5EF4-FFF2-40B4-BE49-F238E27FC236}">
                <a16:creationId xmlns:a16="http://schemas.microsoft.com/office/drawing/2014/main" id="{1F7AFBC0-F11F-4F2D-98DA-AC2B4A82E465}"/>
              </a:ext>
            </a:extLst>
          </p:cNvPr>
          <p:cNvSpPr/>
          <p:nvPr/>
        </p:nvSpPr>
        <p:spPr>
          <a:xfrm>
            <a:off x="1694237" y="3463675"/>
            <a:ext cx="9061393" cy="2959986"/>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29" name="四角形: 角を丸くする 28">
            <a:extLst>
              <a:ext uri="{FF2B5EF4-FFF2-40B4-BE49-F238E27FC236}">
                <a16:creationId xmlns:a16="http://schemas.microsoft.com/office/drawing/2014/main" id="{B4CA131D-8B98-4A77-95AE-5D0F01BB77BA}"/>
              </a:ext>
            </a:extLst>
          </p:cNvPr>
          <p:cNvSpPr/>
          <p:nvPr/>
        </p:nvSpPr>
        <p:spPr>
          <a:xfrm>
            <a:off x="1785813" y="4326638"/>
            <a:ext cx="2646511" cy="1822702"/>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333399"/>
              </a:solidFill>
              <a:effectLst/>
              <a:uLnTx/>
              <a:uFillTx/>
              <a:latin typeface="Arial"/>
              <a:ea typeface="ＭＳ Ｐゴシック"/>
              <a:cs typeface="+mn-cs"/>
            </a:endParaRPr>
          </a:p>
        </p:txBody>
      </p:sp>
      <p:sp>
        <p:nvSpPr>
          <p:cNvPr id="31" name="テキスト ボックス 30">
            <a:extLst>
              <a:ext uri="{FF2B5EF4-FFF2-40B4-BE49-F238E27FC236}">
                <a16:creationId xmlns:a16="http://schemas.microsoft.com/office/drawing/2014/main" id="{B028A669-9186-49DD-BD53-A0DC457B5AEF}"/>
              </a:ext>
            </a:extLst>
          </p:cNvPr>
          <p:cNvSpPr txBox="1"/>
          <p:nvPr/>
        </p:nvSpPr>
        <p:spPr>
          <a:xfrm>
            <a:off x="2629793" y="3741863"/>
            <a:ext cx="158115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既存ツール</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p>
        </p:txBody>
      </p:sp>
      <p:cxnSp>
        <p:nvCxnSpPr>
          <p:cNvPr id="32" name="コネクタ: カギ線 31">
            <a:extLst>
              <a:ext uri="{FF2B5EF4-FFF2-40B4-BE49-F238E27FC236}">
                <a16:creationId xmlns:a16="http://schemas.microsoft.com/office/drawing/2014/main" id="{FE4497A6-013F-4B2E-91CC-977AEC6A94CA}"/>
              </a:ext>
            </a:extLst>
          </p:cNvPr>
          <p:cNvCxnSpPr>
            <a:stCxn id="10" idx="3"/>
            <a:endCxn id="26" idx="0"/>
          </p:cNvCxnSpPr>
          <p:nvPr/>
        </p:nvCxnSpPr>
        <p:spPr>
          <a:xfrm>
            <a:off x="1301116" y="3767160"/>
            <a:ext cx="1271843" cy="88287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33" name="直線矢印コネクタ 32">
            <a:extLst>
              <a:ext uri="{FF2B5EF4-FFF2-40B4-BE49-F238E27FC236}">
                <a16:creationId xmlns:a16="http://schemas.microsoft.com/office/drawing/2014/main" id="{8FF90E57-E9CF-44D8-BC80-4FB72B8E3620}"/>
              </a:ext>
            </a:extLst>
          </p:cNvPr>
          <p:cNvCxnSpPr>
            <a:stCxn id="7" idx="3"/>
            <a:endCxn id="26" idx="1"/>
          </p:cNvCxnSpPr>
          <p:nvPr/>
        </p:nvCxnSpPr>
        <p:spPr>
          <a:xfrm>
            <a:off x="1313808" y="5065538"/>
            <a:ext cx="62459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4" name="直線矢印コネクタ 33">
            <a:extLst>
              <a:ext uri="{FF2B5EF4-FFF2-40B4-BE49-F238E27FC236}">
                <a16:creationId xmlns:a16="http://schemas.microsoft.com/office/drawing/2014/main" id="{1E785E2D-30E3-42A1-B35B-B0B3A145759E}"/>
              </a:ext>
            </a:extLst>
          </p:cNvPr>
          <p:cNvCxnSpPr>
            <a:stCxn id="26" idx="3"/>
            <a:endCxn id="13" idx="1"/>
          </p:cNvCxnSpPr>
          <p:nvPr/>
        </p:nvCxnSpPr>
        <p:spPr>
          <a:xfrm>
            <a:off x="3207520" y="5065538"/>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766F7B7C-E4B9-47A8-B995-9A3B3BB3BF4A}"/>
              </a:ext>
            </a:extLst>
          </p:cNvPr>
          <p:cNvCxnSpPr>
            <a:cxnSpLocks/>
            <a:stCxn id="13" idx="3"/>
            <a:endCxn id="24" idx="1"/>
          </p:cNvCxnSpPr>
          <p:nvPr/>
        </p:nvCxnSpPr>
        <p:spPr>
          <a:xfrm flipV="1">
            <a:off x="4139748" y="5065537"/>
            <a:ext cx="45722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D7BD3704-D497-49E6-9DE9-5F4310206DA9}"/>
              </a:ext>
            </a:extLst>
          </p:cNvPr>
          <p:cNvCxnSpPr>
            <a:cxnSpLocks/>
            <a:stCxn id="24" idx="3"/>
            <a:endCxn id="16" idx="1"/>
          </p:cNvCxnSpPr>
          <p:nvPr/>
        </p:nvCxnSpPr>
        <p:spPr>
          <a:xfrm>
            <a:off x="5780518" y="5065537"/>
            <a:ext cx="352252" cy="37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ABBC62A6-145F-4ED6-932D-ADE064149C9B}"/>
              </a:ext>
            </a:extLst>
          </p:cNvPr>
          <p:cNvCxnSpPr>
            <a:stCxn id="16" idx="3"/>
            <a:endCxn id="25" idx="1"/>
          </p:cNvCxnSpPr>
          <p:nvPr/>
        </p:nvCxnSpPr>
        <p:spPr>
          <a:xfrm>
            <a:off x="6802804" y="5069319"/>
            <a:ext cx="264067"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B4E89C15-B8A2-4DEC-907C-5CADE9F270A4}"/>
              </a:ext>
            </a:extLst>
          </p:cNvPr>
          <p:cNvCxnSpPr>
            <a:stCxn id="25" idx="3"/>
            <a:endCxn id="19" idx="1"/>
          </p:cNvCxnSpPr>
          <p:nvPr/>
        </p:nvCxnSpPr>
        <p:spPr>
          <a:xfrm>
            <a:off x="8108277" y="5069319"/>
            <a:ext cx="36549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9" name="直線矢印コネクタ 38">
            <a:extLst>
              <a:ext uri="{FF2B5EF4-FFF2-40B4-BE49-F238E27FC236}">
                <a16:creationId xmlns:a16="http://schemas.microsoft.com/office/drawing/2014/main" id="{19A239AB-7880-4EAF-ABE0-35CA4BD5E506}"/>
              </a:ext>
            </a:extLst>
          </p:cNvPr>
          <p:cNvCxnSpPr>
            <a:cxnSpLocks/>
            <a:stCxn id="27" idx="3"/>
            <a:endCxn id="22" idx="1"/>
          </p:cNvCxnSpPr>
          <p:nvPr/>
        </p:nvCxnSpPr>
        <p:spPr>
          <a:xfrm>
            <a:off x="10561074" y="5068049"/>
            <a:ext cx="44930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0" name="コネクタ: カギ線 39">
            <a:extLst>
              <a:ext uri="{FF2B5EF4-FFF2-40B4-BE49-F238E27FC236}">
                <a16:creationId xmlns:a16="http://schemas.microsoft.com/office/drawing/2014/main" id="{2E993057-31A7-4D50-B4B0-B261DB63723D}"/>
              </a:ext>
            </a:extLst>
          </p:cNvPr>
          <p:cNvCxnSpPr>
            <a:stCxn id="14" idx="2"/>
            <a:endCxn id="25" idx="2"/>
          </p:cNvCxnSpPr>
          <p:nvPr/>
        </p:nvCxnSpPr>
        <p:spPr>
          <a:xfrm rot="5400000" flipH="1" flipV="1">
            <a:off x="5445072" y="3874359"/>
            <a:ext cx="532044" cy="3752959"/>
          </a:xfrm>
          <a:prstGeom prst="bentConnector3">
            <a:avLst>
              <a:gd name="adj1" fmla="val -42966"/>
            </a:avLst>
          </a:prstGeom>
          <a:ln w="19050">
            <a:tailEnd type="triangle"/>
          </a:ln>
        </p:spPr>
        <p:style>
          <a:lnRef idx="1">
            <a:schemeClr val="dk1"/>
          </a:lnRef>
          <a:fillRef idx="0">
            <a:schemeClr val="dk1"/>
          </a:fillRef>
          <a:effectRef idx="0">
            <a:schemeClr val="dk1"/>
          </a:effectRef>
          <a:fontRef idx="minor">
            <a:schemeClr val="tx1"/>
          </a:fontRef>
        </p:style>
      </p:cxnSp>
      <p:cxnSp>
        <p:nvCxnSpPr>
          <p:cNvPr id="41" name="直線矢印コネクタ 40">
            <a:extLst>
              <a:ext uri="{FF2B5EF4-FFF2-40B4-BE49-F238E27FC236}">
                <a16:creationId xmlns:a16="http://schemas.microsoft.com/office/drawing/2014/main" id="{F5AAB99C-DA5C-41A0-8AE8-84428F35FF31}"/>
              </a:ext>
            </a:extLst>
          </p:cNvPr>
          <p:cNvCxnSpPr>
            <a:stCxn id="19" idx="3"/>
            <a:endCxn id="27" idx="1"/>
          </p:cNvCxnSpPr>
          <p:nvPr/>
        </p:nvCxnSpPr>
        <p:spPr>
          <a:xfrm flipV="1">
            <a:off x="9143809" y="5068049"/>
            <a:ext cx="375859" cy="127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776642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5D608A-3818-4522-9FB5-26ED6849954B}"/>
              </a:ext>
            </a:extLst>
          </p:cNvPr>
          <p:cNvSpPr>
            <a:spLocks noGrp="1"/>
          </p:cNvSpPr>
          <p:nvPr>
            <p:ph type="title"/>
          </p:nvPr>
        </p:nvSpPr>
        <p:spPr/>
        <p:txBody>
          <a:bodyPr/>
          <a:lstStyle/>
          <a:p>
            <a:r>
              <a:rPr kumimoji="1" lang="en-US" altLang="ja-JP" sz="3600" dirty="0"/>
              <a:t>2-3. </a:t>
            </a:r>
            <a:r>
              <a:rPr lang="ja-JP" altLang="en-US" sz="3600" dirty="0"/>
              <a:t>時刻同期ソフトウェア修正による時刻起算点変更</a:t>
            </a:r>
            <a:endParaRPr kumimoji="1" lang="ja-JP" altLang="en-US" sz="3600" dirty="0"/>
          </a:p>
        </p:txBody>
      </p:sp>
      <p:sp>
        <p:nvSpPr>
          <p:cNvPr id="3" name="コンテンツ プレースホルダー 2">
            <a:extLst>
              <a:ext uri="{FF2B5EF4-FFF2-40B4-BE49-F238E27FC236}">
                <a16:creationId xmlns:a16="http://schemas.microsoft.com/office/drawing/2014/main" id="{9EE7D776-0172-47B1-9DF2-0953AEB0DBE6}"/>
              </a:ext>
            </a:extLst>
          </p:cNvPr>
          <p:cNvSpPr>
            <a:spLocks noGrp="1"/>
          </p:cNvSpPr>
          <p:nvPr>
            <p:ph idx="1"/>
          </p:nvPr>
        </p:nvSpPr>
        <p:spPr>
          <a:xfrm>
            <a:off x="609600" y="1600202"/>
            <a:ext cx="10972800" cy="1386279"/>
          </a:xfrm>
        </p:spPr>
        <p:txBody>
          <a:bodyPr/>
          <a:lstStyle/>
          <a:p>
            <a:r>
              <a:rPr kumimoji="1" lang="ja-JP" altLang="en-US" dirty="0"/>
              <a:t>時刻同期</a:t>
            </a:r>
            <a:r>
              <a:rPr lang="ja-JP" altLang="en-US" dirty="0"/>
              <a:t>ソフトウェアを修正し，時刻起算点を変更</a:t>
            </a:r>
            <a:endParaRPr lang="en-US" altLang="ja-JP" dirty="0"/>
          </a:p>
          <a:p>
            <a:r>
              <a:rPr lang="ja-JP" altLang="en-US" dirty="0"/>
              <a:t>時刻同期プロトコルによる時刻合わせを考慮</a:t>
            </a:r>
            <a:endParaRPr lang="en-US" altLang="ja-JP" dirty="0"/>
          </a:p>
        </p:txBody>
      </p:sp>
      <p:sp>
        <p:nvSpPr>
          <p:cNvPr id="4" name="日付プレースホルダー 3">
            <a:extLst>
              <a:ext uri="{FF2B5EF4-FFF2-40B4-BE49-F238E27FC236}">
                <a16:creationId xmlns:a16="http://schemas.microsoft.com/office/drawing/2014/main" id="{C98721D3-7A1A-481E-90EB-7251CEF4D40A}"/>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7408F2D5-8EFD-4F9D-8A02-2455CFFEFD69}"/>
              </a:ext>
            </a:extLst>
          </p:cNvPr>
          <p:cNvSpPr>
            <a:spLocks noGrp="1"/>
          </p:cNvSpPr>
          <p:nvPr>
            <p:ph type="sldNum" sz="quarter" idx="12"/>
          </p:nvPr>
        </p:nvSpPr>
        <p:spPr/>
        <p:txBody>
          <a:bodyPr/>
          <a:lstStyle/>
          <a:p>
            <a:fld id="{B951A452-32C3-41FF-9DA0-B1D43AF5C1DE}" type="slidenum">
              <a:rPr kumimoji="1" lang="ja-JP" altLang="en-US" smtClean="0"/>
              <a:t>34</a:t>
            </a:fld>
            <a:endParaRPr kumimoji="1" lang="ja-JP" altLang="en-US"/>
          </a:p>
        </p:txBody>
      </p:sp>
      <p:sp>
        <p:nvSpPr>
          <p:cNvPr id="6" name="四角形: 角を丸くする 5">
            <a:extLst>
              <a:ext uri="{FF2B5EF4-FFF2-40B4-BE49-F238E27FC236}">
                <a16:creationId xmlns:a16="http://schemas.microsoft.com/office/drawing/2014/main" id="{729F4391-985A-4660-8842-FC1A51C178C6}"/>
              </a:ext>
            </a:extLst>
          </p:cNvPr>
          <p:cNvSpPr/>
          <p:nvPr/>
        </p:nvSpPr>
        <p:spPr>
          <a:xfrm>
            <a:off x="694753" y="3768505"/>
            <a:ext cx="4457350" cy="2684683"/>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363C25D-397B-44B2-81D6-B4CF1178F995}"/>
              </a:ext>
            </a:extLst>
          </p:cNvPr>
          <p:cNvSpPr/>
          <p:nvPr/>
        </p:nvSpPr>
        <p:spPr>
          <a:xfrm>
            <a:off x="2403987" y="3109755"/>
            <a:ext cx="1644242" cy="369116"/>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solidFill>
                  <a:schemeClr val="tx1"/>
                </a:solidFill>
              </a:rPr>
              <a:t>NTP</a:t>
            </a:r>
            <a:r>
              <a:rPr kumimoji="1" lang="ja-JP" altLang="en-US" sz="1800" dirty="0">
                <a:solidFill>
                  <a:schemeClr val="tx1"/>
                </a:solidFill>
              </a:rPr>
              <a:t>サーバー</a:t>
            </a:r>
          </a:p>
        </p:txBody>
      </p:sp>
      <p:sp>
        <p:nvSpPr>
          <p:cNvPr id="11" name="四角形: 角を丸くする 10">
            <a:extLst>
              <a:ext uri="{FF2B5EF4-FFF2-40B4-BE49-F238E27FC236}">
                <a16:creationId xmlns:a16="http://schemas.microsoft.com/office/drawing/2014/main" id="{1957E507-5403-42B2-B690-BA7B0651C0A2}"/>
              </a:ext>
            </a:extLst>
          </p:cNvPr>
          <p:cNvSpPr/>
          <p:nvPr/>
        </p:nvSpPr>
        <p:spPr>
          <a:xfrm>
            <a:off x="1140542" y="3975397"/>
            <a:ext cx="3755923" cy="1453592"/>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四角形: 角を丸くする 12">
            <a:extLst>
              <a:ext uri="{FF2B5EF4-FFF2-40B4-BE49-F238E27FC236}">
                <a16:creationId xmlns:a16="http://schemas.microsoft.com/office/drawing/2014/main" id="{5A1B2F09-FFC6-45EB-9A37-415281D81DC7}"/>
              </a:ext>
            </a:extLst>
          </p:cNvPr>
          <p:cNvSpPr/>
          <p:nvPr/>
        </p:nvSpPr>
        <p:spPr>
          <a:xfrm>
            <a:off x="1140542" y="5635881"/>
            <a:ext cx="3755923" cy="690218"/>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5" name="四角形: 角を丸くする 14">
            <a:extLst>
              <a:ext uri="{FF2B5EF4-FFF2-40B4-BE49-F238E27FC236}">
                <a16:creationId xmlns:a16="http://schemas.microsoft.com/office/drawing/2014/main" id="{4027D45A-268D-4A81-9BDE-EEB8D3777C2D}"/>
              </a:ext>
            </a:extLst>
          </p:cNvPr>
          <p:cNvSpPr/>
          <p:nvPr/>
        </p:nvSpPr>
        <p:spPr>
          <a:xfrm>
            <a:off x="850266" y="3890802"/>
            <a:ext cx="1217620" cy="3342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err="1">
                <a:solidFill>
                  <a:schemeClr val="tx1"/>
                </a:solidFill>
              </a:rPr>
              <a:t>nt</a:t>
            </a:r>
            <a:r>
              <a:rPr lang="en-US" altLang="ja-JP" sz="2000" dirty="0" err="1">
                <a:solidFill>
                  <a:schemeClr val="tx1"/>
                </a:solidFill>
              </a:rPr>
              <a:t>pd</a:t>
            </a:r>
            <a:endParaRPr kumimoji="1" lang="ja-JP" altLang="en-US" sz="2000" dirty="0">
              <a:solidFill>
                <a:schemeClr val="tx1"/>
              </a:solidFill>
            </a:endParaRPr>
          </a:p>
        </p:txBody>
      </p:sp>
      <p:sp>
        <p:nvSpPr>
          <p:cNvPr id="16" name="平行四辺形 15">
            <a:extLst>
              <a:ext uri="{FF2B5EF4-FFF2-40B4-BE49-F238E27FC236}">
                <a16:creationId xmlns:a16="http://schemas.microsoft.com/office/drawing/2014/main" id="{BFB6BBE8-CB8D-4516-8955-D0B693F9CAEF}"/>
              </a:ext>
            </a:extLst>
          </p:cNvPr>
          <p:cNvSpPr/>
          <p:nvPr/>
        </p:nvSpPr>
        <p:spPr>
          <a:xfrm>
            <a:off x="2215596" y="4168236"/>
            <a:ext cx="1932036" cy="363890"/>
          </a:xfrm>
          <a:prstGeom prst="parallelogram">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dirty="0">
                <a:solidFill>
                  <a:schemeClr val="tx1"/>
                </a:solidFill>
              </a:rPr>
              <a:t>実</a:t>
            </a:r>
            <a:r>
              <a:rPr kumimoji="1" lang="en-US" altLang="ja-JP" sz="1800" dirty="0">
                <a:solidFill>
                  <a:schemeClr val="tx1"/>
                </a:solidFill>
              </a:rPr>
              <a:t>NTP</a:t>
            </a:r>
            <a:r>
              <a:rPr kumimoji="1" lang="ja-JP" altLang="en-US" sz="1800" dirty="0">
                <a:solidFill>
                  <a:schemeClr val="tx1"/>
                </a:solidFill>
              </a:rPr>
              <a:t>時刻</a:t>
            </a:r>
          </a:p>
        </p:txBody>
      </p:sp>
      <p:sp>
        <p:nvSpPr>
          <p:cNvPr id="19" name="平行四辺形 18">
            <a:extLst>
              <a:ext uri="{FF2B5EF4-FFF2-40B4-BE49-F238E27FC236}">
                <a16:creationId xmlns:a16="http://schemas.microsoft.com/office/drawing/2014/main" id="{36C72C70-8671-4F40-96C2-C0EE3FB17245}"/>
              </a:ext>
            </a:extLst>
          </p:cNvPr>
          <p:cNvSpPr/>
          <p:nvPr/>
        </p:nvSpPr>
        <p:spPr>
          <a:xfrm>
            <a:off x="2256505" y="4894870"/>
            <a:ext cx="1932037" cy="363890"/>
          </a:xfrm>
          <a:prstGeom prst="parallelogram">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800" dirty="0">
                <a:solidFill>
                  <a:schemeClr val="tx1"/>
                </a:solidFill>
              </a:rPr>
              <a:t>実</a:t>
            </a:r>
            <a:r>
              <a:rPr lang="en-US" altLang="ja-JP" sz="1800" dirty="0">
                <a:solidFill>
                  <a:schemeClr val="tx1"/>
                </a:solidFill>
              </a:rPr>
              <a:t>UNIX</a:t>
            </a:r>
            <a:r>
              <a:rPr kumimoji="1" lang="ja-JP" altLang="en-US" sz="1800" dirty="0">
                <a:solidFill>
                  <a:schemeClr val="tx1"/>
                </a:solidFill>
              </a:rPr>
              <a:t>時刻</a:t>
            </a:r>
          </a:p>
        </p:txBody>
      </p:sp>
      <p:sp>
        <p:nvSpPr>
          <p:cNvPr id="20" name="四角形: 角を丸くする 19">
            <a:extLst>
              <a:ext uri="{FF2B5EF4-FFF2-40B4-BE49-F238E27FC236}">
                <a16:creationId xmlns:a16="http://schemas.microsoft.com/office/drawing/2014/main" id="{7B0A6575-092A-4F75-BF4C-9DEF623BC3A2}"/>
              </a:ext>
            </a:extLst>
          </p:cNvPr>
          <p:cNvSpPr/>
          <p:nvPr/>
        </p:nvSpPr>
        <p:spPr>
          <a:xfrm>
            <a:off x="850266" y="5543857"/>
            <a:ext cx="1217620" cy="3342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カーネル</a:t>
            </a:r>
            <a:endParaRPr kumimoji="1" lang="ja-JP" altLang="en-US" sz="2000" dirty="0">
              <a:solidFill>
                <a:schemeClr val="tx1"/>
              </a:solidFill>
            </a:endParaRPr>
          </a:p>
        </p:txBody>
      </p:sp>
      <p:sp>
        <p:nvSpPr>
          <p:cNvPr id="21" name="平行四辺形 20">
            <a:extLst>
              <a:ext uri="{FF2B5EF4-FFF2-40B4-BE49-F238E27FC236}">
                <a16:creationId xmlns:a16="http://schemas.microsoft.com/office/drawing/2014/main" id="{EADD8FD7-38E9-4F20-8AB8-3D7A6F9044B7}"/>
              </a:ext>
            </a:extLst>
          </p:cNvPr>
          <p:cNvSpPr/>
          <p:nvPr/>
        </p:nvSpPr>
        <p:spPr>
          <a:xfrm>
            <a:off x="2256505" y="5814343"/>
            <a:ext cx="1932037" cy="363890"/>
          </a:xfrm>
          <a:prstGeom prst="parallelogram">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800" dirty="0">
                <a:solidFill>
                  <a:schemeClr val="tx1"/>
                </a:solidFill>
              </a:rPr>
              <a:t>実</a:t>
            </a:r>
            <a:r>
              <a:rPr lang="en-US" altLang="ja-JP" sz="1800" dirty="0">
                <a:solidFill>
                  <a:schemeClr val="tx1"/>
                </a:solidFill>
              </a:rPr>
              <a:t>UNIX</a:t>
            </a:r>
            <a:r>
              <a:rPr kumimoji="1" lang="ja-JP" altLang="en-US" sz="1800" dirty="0">
                <a:solidFill>
                  <a:schemeClr val="tx1"/>
                </a:solidFill>
              </a:rPr>
              <a:t>時刻</a:t>
            </a:r>
          </a:p>
        </p:txBody>
      </p:sp>
      <p:sp>
        <p:nvSpPr>
          <p:cNvPr id="22" name="四角形: 角を丸くする 21">
            <a:extLst>
              <a:ext uri="{FF2B5EF4-FFF2-40B4-BE49-F238E27FC236}">
                <a16:creationId xmlns:a16="http://schemas.microsoft.com/office/drawing/2014/main" id="{2E20A390-A4BE-40B7-B259-E51D9FCEA80D}"/>
              </a:ext>
            </a:extLst>
          </p:cNvPr>
          <p:cNvSpPr/>
          <p:nvPr/>
        </p:nvSpPr>
        <p:spPr>
          <a:xfrm>
            <a:off x="6594108" y="3768505"/>
            <a:ext cx="4457350" cy="2684683"/>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14324DC9-3C53-4A68-AA81-29DADE783EF1}"/>
              </a:ext>
            </a:extLst>
          </p:cNvPr>
          <p:cNvSpPr/>
          <p:nvPr/>
        </p:nvSpPr>
        <p:spPr>
          <a:xfrm>
            <a:off x="8303342" y="3109755"/>
            <a:ext cx="1644242" cy="369116"/>
          </a:xfrm>
          <a:prstGeom prst="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solidFill>
                  <a:schemeClr val="tx1"/>
                </a:solidFill>
              </a:rPr>
              <a:t>NTP</a:t>
            </a:r>
            <a:r>
              <a:rPr kumimoji="1" lang="ja-JP" altLang="en-US" sz="1800" dirty="0">
                <a:solidFill>
                  <a:schemeClr val="tx1"/>
                </a:solidFill>
              </a:rPr>
              <a:t>サーバー</a:t>
            </a:r>
          </a:p>
        </p:txBody>
      </p:sp>
      <p:sp>
        <p:nvSpPr>
          <p:cNvPr id="24" name="四角形: 角を丸くする 23">
            <a:extLst>
              <a:ext uri="{FF2B5EF4-FFF2-40B4-BE49-F238E27FC236}">
                <a16:creationId xmlns:a16="http://schemas.microsoft.com/office/drawing/2014/main" id="{3B3524FC-70CD-4714-8F85-B47AAE48469A}"/>
              </a:ext>
            </a:extLst>
          </p:cNvPr>
          <p:cNvSpPr/>
          <p:nvPr/>
        </p:nvSpPr>
        <p:spPr>
          <a:xfrm>
            <a:off x="7039897" y="3975397"/>
            <a:ext cx="3755923" cy="1453592"/>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四角形: 角を丸くする 24">
            <a:extLst>
              <a:ext uri="{FF2B5EF4-FFF2-40B4-BE49-F238E27FC236}">
                <a16:creationId xmlns:a16="http://schemas.microsoft.com/office/drawing/2014/main" id="{D2F41917-289E-412C-B5EA-99445898E62F}"/>
              </a:ext>
            </a:extLst>
          </p:cNvPr>
          <p:cNvSpPr/>
          <p:nvPr/>
        </p:nvSpPr>
        <p:spPr>
          <a:xfrm>
            <a:off x="7039897" y="5635881"/>
            <a:ext cx="3755923" cy="690218"/>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四角形: 角を丸くする 25">
            <a:extLst>
              <a:ext uri="{FF2B5EF4-FFF2-40B4-BE49-F238E27FC236}">
                <a16:creationId xmlns:a16="http://schemas.microsoft.com/office/drawing/2014/main" id="{0868B0B0-B7E4-4320-AB30-4980583506B4}"/>
              </a:ext>
            </a:extLst>
          </p:cNvPr>
          <p:cNvSpPr/>
          <p:nvPr/>
        </p:nvSpPr>
        <p:spPr>
          <a:xfrm>
            <a:off x="6749621" y="3890802"/>
            <a:ext cx="1217620" cy="334200"/>
          </a:xfrm>
          <a:prstGeom prst="roundRect">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solidFill>
                  <a:schemeClr val="tx1"/>
                </a:solidFill>
              </a:rPr>
              <a:t>修正</a:t>
            </a:r>
            <a:r>
              <a:rPr kumimoji="1" lang="en-US" altLang="ja-JP" sz="2000" dirty="0" err="1">
                <a:solidFill>
                  <a:schemeClr val="tx1"/>
                </a:solidFill>
              </a:rPr>
              <a:t>nt</a:t>
            </a:r>
            <a:r>
              <a:rPr lang="en-US" altLang="ja-JP" sz="2000" dirty="0" err="1">
                <a:solidFill>
                  <a:schemeClr val="tx1"/>
                </a:solidFill>
              </a:rPr>
              <a:t>pd</a:t>
            </a:r>
            <a:endParaRPr kumimoji="1" lang="ja-JP" altLang="en-US" sz="2000" dirty="0">
              <a:solidFill>
                <a:schemeClr val="tx1"/>
              </a:solidFill>
            </a:endParaRPr>
          </a:p>
        </p:txBody>
      </p:sp>
      <p:sp>
        <p:nvSpPr>
          <p:cNvPr id="27" name="平行四辺形 26">
            <a:extLst>
              <a:ext uri="{FF2B5EF4-FFF2-40B4-BE49-F238E27FC236}">
                <a16:creationId xmlns:a16="http://schemas.microsoft.com/office/drawing/2014/main" id="{5C6BEE35-915C-471D-87A9-2F545A0578F2}"/>
              </a:ext>
            </a:extLst>
          </p:cNvPr>
          <p:cNvSpPr/>
          <p:nvPr/>
        </p:nvSpPr>
        <p:spPr>
          <a:xfrm>
            <a:off x="8114951" y="4168236"/>
            <a:ext cx="1932036" cy="363890"/>
          </a:xfrm>
          <a:prstGeom prst="parallelogram">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dirty="0">
                <a:solidFill>
                  <a:schemeClr val="tx1"/>
                </a:solidFill>
              </a:rPr>
              <a:t>実</a:t>
            </a:r>
            <a:r>
              <a:rPr kumimoji="1" lang="en-US" altLang="ja-JP" sz="1800" dirty="0">
                <a:solidFill>
                  <a:schemeClr val="tx1"/>
                </a:solidFill>
              </a:rPr>
              <a:t>NTP</a:t>
            </a:r>
            <a:r>
              <a:rPr kumimoji="1" lang="ja-JP" altLang="en-US" sz="1800" dirty="0">
                <a:solidFill>
                  <a:schemeClr val="tx1"/>
                </a:solidFill>
              </a:rPr>
              <a:t>時刻</a:t>
            </a:r>
          </a:p>
        </p:txBody>
      </p:sp>
      <p:sp>
        <p:nvSpPr>
          <p:cNvPr id="29" name="四角形: 角を丸くする 28">
            <a:extLst>
              <a:ext uri="{FF2B5EF4-FFF2-40B4-BE49-F238E27FC236}">
                <a16:creationId xmlns:a16="http://schemas.microsoft.com/office/drawing/2014/main" id="{6D341320-AC36-46DB-9310-7ADD209A80E1}"/>
              </a:ext>
            </a:extLst>
          </p:cNvPr>
          <p:cNvSpPr/>
          <p:nvPr/>
        </p:nvSpPr>
        <p:spPr>
          <a:xfrm>
            <a:off x="6749621" y="5546536"/>
            <a:ext cx="1217620" cy="334200"/>
          </a:xfrm>
          <a:prstGeom prst="round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カーネル</a:t>
            </a:r>
            <a:endParaRPr kumimoji="1" lang="ja-JP" altLang="en-US" sz="2000" dirty="0">
              <a:solidFill>
                <a:schemeClr val="tx1"/>
              </a:solidFill>
            </a:endParaRPr>
          </a:p>
        </p:txBody>
      </p:sp>
      <p:sp>
        <p:nvSpPr>
          <p:cNvPr id="18" name="平行四辺形 17">
            <a:extLst>
              <a:ext uri="{FF2B5EF4-FFF2-40B4-BE49-F238E27FC236}">
                <a16:creationId xmlns:a16="http://schemas.microsoft.com/office/drawing/2014/main" id="{CC40F48A-6C8C-4CDC-8222-F0EFCB743E0B}"/>
              </a:ext>
            </a:extLst>
          </p:cNvPr>
          <p:cNvSpPr/>
          <p:nvPr/>
        </p:nvSpPr>
        <p:spPr>
          <a:xfrm>
            <a:off x="8114949" y="4894870"/>
            <a:ext cx="1932038" cy="363890"/>
          </a:xfrm>
          <a:prstGeom prst="parallelogram">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dirty="0">
                <a:solidFill>
                  <a:schemeClr val="tx1"/>
                </a:solidFill>
              </a:rPr>
              <a:t>修正</a:t>
            </a:r>
            <a:r>
              <a:rPr lang="en-US" altLang="ja-JP" sz="1800" dirty="0">
                <a:solidFill>
                  <a:schemeClr val="tx1"/>
                </a:solidFill>
              </a:rPr>
              <a:t>UNIX</a:t>
            </a:r>
            <a:r>
              <a:rPr kumimoji="1" lang="ja-JP" altLang="en-US" sz="1800" dirty="0">
                <a:solidFill>
                  <a:schemeClr val="tx1"/>
                </a:solidFill>
              </a:rPr>
              <a:t>時刻</a:t>
            </a:r>
          </a:p>
        </p:txBody>
      </p:sp>
      <p:sp>
        <p:nvSpPr>
          <p:cNvPr id="31" name="平行四辺形 30">
            <a:extLst>
              <a:ext uri="{FF2B5EF4-FFF2-40B4-BE49-F238E27FC236}">
                <a16:creationId xmlns:a16="http://schemas.microsoft.com/office/drawing/2014/main" id="{50E52995-5B22-467B-8DDC-844470B0A628}"/>
              </a:ext>
            </a:extLst>
          </p:cNvPr>
          <p:cNvSpPr/>
          <p:nvPr/>
        </p:nvSpPr>
        <p:spPr>
          <a:xfrm>
            <a:off x="8114949" y="5814343"/>
            <a:ext cx="1932038" cy="363890"/>
          </a:xfrm>
          <a:prstGeom prst="parallelogram">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800" dirty="0">
                <a:solidFill>
                  <a:schemeClr val="tx1"/>
                </a:solidFill>
              </a:rPr>
              <a:t>修正</a:t>
            </a:r>
            <a:r>
              <a:rPr lang="en-US" altLang="ja-JP" sz="1800" dirty="0">
                <a:solidFill>
                  <a:schemeClr val="tx1"/>
                </a:solidFill>
              </a:rPr>
              <a:t>UNIX</a:t>
            </a:r>
            <a:r>
              <a:rPr kumimoji="1" lang="ja-JP" altLang="en-US" sz="1800" dirty="0">
                <a:solidFill>
                  <a:schemeClr val="tx1"/>
                </a:solidFill>
              </a:rPr>
              <a:t>時刻</a:t>
            </a:r>
          </a:p>
        </p:txBody>
      </p:sp>
      <p:cxnSp>
        <p:nvCxnSpPr>
          <p:cNvPr id="33" name="直線矢印コネクタ 32">
            <a:extLst>
              <a:ext uri="{FF2B5EF4-FFF2-40B4-BE49-F238E27FC236}">
                <a16:creationId xmlns:a16="http://schemas.microsoft.com/office/drawing/2014/main" id="{6F7EEC8C-4FF6-4D21-B518-D25BF98A03EF}"/>
              </a:ext>
            </a:extLst>
          </p:cNvPr>
          <p:cNvCxnSpPr>
            <a:cxnSpLocks/>
            <a:stCxn id="7" idx="2"/>
            <a:endCxn id="16" idx="1"/>
          </p:cNvCxnSpPr>
          <p:nvPr/>
        </p:nvCxnSpPr>
        <p:spPr>
          <a:xfrm>
            <a:off x="3226108" y="3478871"/>
            <a:ext cx="992" cy="689365"/>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ABEE17EC-8658-4816-9FE7-F5CB0DFD3136}"/>
              </a:ext>
            </a:extLst>
          </p:cNvPr>
          <p:cNvCxnSpPr>
            <a:cxnSpLocks/>
          </p:cNvCxnSpPr>
          <p:nvPr/>
        </p:nvCxnSpPr>
        <p:spPr>
          <a:xfrm>
            <a:off x="3222523" y="4532126"/>
            <a:ext cx="0" cy="3627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1" name="直線矢印コネクタ 40">
            <a:extLst>
              <a:ext uri="{FF2B5EF4-FFF2-40B4-BE49-F238E27FC236}">
                <a16:creationId xmlns:a16="http://schemas.microsoft.com/office/drawing/2014/main" id="{B209475F-36A9-4AC9-9756-BF38F1FBD7FB}"/>
              </a:ext>
            </a:extLst>
          </p:cNvPr>
          <p:cNvCxnSpPr>
            <a:cxnSpLocks/>
            <a:stCxn id="19" idx="4"/>
            <a:endCxn id="21" idx="1"/>
          </p:cNvCxnSpPr>
          <p:nvPr/>
        </p:nvCxnSpPr>
        <p:spPr>
          <a:xfrm>
            <a:off x="3222524" y="5258760"/>
            <a:ext cx="0" cy="555583"/>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D47EF245-11C5-45CB-93A6-AF1FA2370443}"/>
              </a:ext>
            </a:extLst>
          </p:cNvPr>
          <p:cNvCxnSpPr>
            <a:cxnSpLocks/>
          </p:cNvCxnSpPr>
          <p:nvPr/>
        </p:nvCxnSpPr>
        <p:spPr>
          <a:xfrm>
            <a:off x="9150586" y="3482848"/>
            <a:ext cx="992" cy="689365"/>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140841DF-910A-4C99-9EC9-42F3349B704E}"/>
              </a:ext>
            </a:extLst>
          </p:cNvPr>
          <p:cNvCxnSpPr>
            <a:cxnSpLocks/>
          </p:cNvCxnSpPr>
          <p:nvPr/>
        </p:nvCxnSpPr>
        <p:spPr>
          <a:xfrm>
            <a:off x="9147001" y="4536103"/>
            <a:ext cx="0" cy="362744"/>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A4231F77-5C2E-4528-8D2C-5866A7FCA5FC}"/>
              </a:ext>
            </a:extLst>
          </p:cNvPr>
          <p:cNvCxnSpPr>
            <a:cxnSpLocks/>
          </p:cNvCxnSpPr>
          <p:nvPr/>
        </p:nvCxnSpPr>
        <p:spPr>
          <a:xfrm>
            <a:off x="9147002" y="5262737"/>
            <a:ext cx="0" cy="555583"/>
          </a:xfrm>
          <a:prstGeom prst="straightConnector1">
            <a:avLst/>
          </a:prstGeom>
          <a:ln w="15875">
            <a:solidFill>
              <a:schemeClr val="accent4"/>
            </a:solidFill>
            <a:tailEnd type="triangle"/>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9BA2149D-2122-483A-B08C-3468327769C4}"/>
              </a:ext>
            </a:extLst>
          </p:cNvPr>
          <p:cNvSpPr txBox="1"/>
          <p:nvPr/>
        </p:nvSpPr>
        <p:spPr>
          <a:xfrm>
            <a:off x="3214435" y="4530980"/>
            <a:ext cx="645368" cy="338554"/>
          </a:xfrm>
          <a:prstGeom prst="rect">
            <a:avLst/>
          </a:prstGeom>
          <a:noFill/>
        </p:spPr>
        <p:txBody>
          <a:bodyPr wrap="square" rtlCol="0">
            <a:spAutoFit/>
          </a:bodyPr>
          <a:lstStyle/>
          <a:p>
            <a:r>
              <a:rPr kumimoji="1" lang="ja-JP" altLang="en-US" sz="1600" dirty="0"/>
              <a:t>変換</a:t>
            </a:r>
          </a:p>
        </p:txBody>
      </p:sp>
      <p:sp>
        <p:nvSpPr>
          <p:cNvPr id="46" name="テキスト ボックス 45">
            <a:extLst>
              <a:ext uri="{FF2B5EF4-FFF2-40B4-BE49-F238E27FC236}">
                <a16:creationId xmlns:a16="http://schemas.microsoft.com/office/drawing/2014/main" id="{D8A3305F-B947-4B4A-8C4D-EC1BAA516878}"/>
              </a:ext>
            </a:extLst>
          </p:cNvPr>
          <p:cNvSpPr txBox="1"/>
          <p:nvPr/>
        </p:nvSpPr>
        <p:spPr>
          <a:xfrm>
            <a:off x="9147001" y="4528971"/>
            <a:ext cx="645368" cy="338554"/>
          </a:xfrm>
          <a:prstGeom prst="rect">
            <a:avLst/>
          </a:prstGeom>
          <a:noFill/>
        </p:spPr>
        <p:txBody>
          <a:bodyPr wrap="square" rtlCol="0">
            <a:spAutoFit/>
          </a:bodyPr>
          <a:lstStyle/>
          <a:p>
            <a:r>
              <a:rPr kumimoji="1" lang="ja-JP" altLang="en-US" sz="1600" dirty="0"/>
              <a:t>変換</a:t>
            </a:r>
          </a:p>
        </p:txBody>
      </p:sp>
      <p:sp>
        <p:nvSpPr>
          <p:cNvPr id="47" name="矢印: 右 46">
            <a:extLst>
              <a:ext uri="{FF2B5EF4-FFF2-40B4-BE49-F238E27FC236}">
                <a16:creationId xmlns:a16="http://schemas.microsoft.com/office/drawing/2014/main" id="{561A42AF-1B3B-4BB0-A4CB-95498FD747CF}"/>
              </a:ext>
            </a:extLst>
          </p:cNvPr>
          <p:cNvSpPr/>
          <p:nvPr/>
        </p:nvSpPr>
        <p:spPr>
          <a:xfrm>
            <a:off x="5464388" y="4867525"/>
            <a:ext cx="806135" cy="39027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719601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D43EE2-ABCC-45DD-ACB6-0F66A157CD57}"/>
              </a:ext>
            </a:extLst>
          </p:cNvPr>
          <p:cNvSpPr>
            <a:spLocks noGrp="1"/>
          </p:cNvSpPr>
          <p:nvPr>
            <p:ph type="title"/>
          </p:nvPr>
        </p:nvSpPr>
        <p:spPr/>
        <p:txBody>
          <a:bodyPr/>
          <a:lstStyle/>
          <a:p>
            <a:r>
              <a:rPr kumimoji="1" lang="en-US" altLang="ja-JP" sz="3600" dirty="0"/>
              <a:t>2-4. </a:t>
            </a:r>
            <a:r>
              <a:rPr lang="en-US" altLang="ja-JP" sz="3600" dirty="0" err="1"/>
              <a:t>time_t</a:t>
            </a:r>
            <a:r>
              <a:rPr lang="ja-JP" altLang="en-US" sz="3600" dirty="0"/>
              <a:t>型の</a:t>
            </a:r>
            <a:r>
              <a:rPr lang="en-US" altLang="ja-JP" sz="3600" dirty="0"/>
              <a:t>64bit</a:t>
            </a:r>
            <a:r>
              <a:rPr lang="ja-JP" altLang="en-US" sz="3600" dirty="0"/>
              <a:t>化で解消されないリスクの調査</a:t>
            </a:r>
            <a:endParaRPr kumimoji="1" lang="ja-JP" altLang="en-US" sz="3600" dirty="0"/>
          </a:p>
        </p:txBody>
      </p:sp>
      <p:sp>
        <p:nvSpPr>
          <p:cNvPr id="3" name="コンテンツ プレースホルダー 2">
            <a:extLst>
              <a:ext uri="{FF2B5EF4-FFF2-40B4-BE49-F238E27FC236}">
                <a16:creationId xmlns:a16="http://schemas.microsoft.com/office/drawing/2014/main" id="{5DFFA73D-4059-41A2-9762-5FC343FE3F3F}"/>
              </a:ext>
            </a:extLst>
          </p:cNvPr>
          <p:cNvSpPr>
            <a:spLocks noGrp="1"/>
          </p:cNvSpPr>
          <p:nvPr>
            <p:ph idx="1"/>
          </p:nvPr>
        </p:nvSpPr>
        <p:spPr>
          <a:xfrm>
            <a:off x="609600" y="1600201"/>
            <a:ext cx="10972800" cy="1352724"/>
          </a:xfrm>
        </p:spPr>
        <p:txBody>
          <a:bodyPr/>
          <a:lstStyle/>
          <a:p>
            <a:pPr marL="0" indent="0">
              <a:buNone/>
            </a:pPr>
            <a:r>
              <a:rPr kumimoji="1" lang="en-US" altLang="ja-JP" dirty="0"/>
              <a:t>64bit</a:t>
            </a:r>
            <a:r>
              <a:rPr lang="ja-JP" altLang="en-US" dirty="0"/>
              <a:t>の</a:t>
            </a:r>
            <a:r>
              <a:rPr kumimoji="1" lang="en-US" altLang="ja-JP" dirty="0" err="1"/>
              <a:t>time_t</a:t>
            </a:r>
            <a:r>
              <a:rPr lang="ja-JP" altLang="en-US" dirty="0"/>
              <a:t>値を</a:t>
            </a:r>
            <a:r>
              <a:rPr lang="en-US" altLang="ja-JP" dirty="0"/>
              <a:t>32bit</a:t>
            </a:r>
            <a:r>
              <a:rPr lang="ja-JP" altLang="en-US" dirty="0"/>
              <a:t>と想定して扱うリスクを指摘</a:t>
            </a:r>
            <a:endParaRPr lang="en-US" altLang="ja-JP" dirty="0"/>
          </a:p>
          <a:p>
            <a:pPr marL="457200" lvl="1" indent="0">
              <a:buNone/>
            </a:pPr>
            <a:r>
              <a:rPr lang="en-US" altLang="ja-JP" dirty="0"/>
              <a:t>GitHub</a:t>
            </a:r>
            <a:r>
              <a:rPr lang="ja-JP" altLang="en-US" dirty="0"/>
              <a:t>のプロジェクトを対象に調査</a:t>
            </a:r>
            <a:endParaRPr lang="en-US" altLang="ja-JP" dirty="0"/>
          </a:p>
        </p:txBody>
      </p:sp>
      <p:sp>
        <p:nvSpPr>
          <p:cNvPr id="4" name="日付プレースホルダー 3">
            <a:extLst>
              <a:ext uri="{FF2B5EF4-FFF2-40B4-BE49-F238E27FC236}">
                <a16:creationId xmlns:a16="http://schemas.microsoft.com/office/drawing/2014/main" id="{23C427EB-2B3C-4C6A-8569-46832909C383}"/>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D5EBC6D-C862-400B-A18B-30B29EC0EAA2}"/>
              </a:ext>
            </a:extLst>
          </p:cNvPr>
          <p:cNvSpPr>
            <a:spLocks noGrp="1"/>
          </p:cNvSpPr>
          <p:nvPr>
            <p:ph type="sldNum" sz="quarter" idx="12"/>
          </p:nvPr>
        </p:nvSpPr>
        <p:spPr/>
        <p:txBody>
          <a:bodyPr/>
          <a:lstStyle/>
          <a:p>
            <a:fld id="{B951A452-32C3-41FF-9DA0-B1D43AF5C1DE}" type="slidenum">
              <a:rPr kumimoji="1" lang="ja-JP" altLang="en-US" smtClean="0"/>
              <a:t>35</a:t>
            </a:fld>
            <a:endParaRPr kumimoji="1" lang="ja-JP" altLang="en-US"/>
          </a:p>
        </p:txBody>
      </p:sp>
      <p:sp>
        <p:nvSpPr>
          <p:cNvPr id="29" name="四角形: 角を丸くする 28">
            <a:extLst>
              <a:ext uri="{FF2B5EF4-FFF2-40B4-BE49-F238E27FC236}">
                <a16:creationId xmlns:a16="http://schemas.microsoft.com/office/drawing/2014/main" id="{BB4EA486-BC8E-45C5-BD6C-F5C3FDFA84DF}"/>
              </a:ext>
            </a:extLst>
          </p:cNvPr>
          <p:cNvSpPr/>
          <p:nvPr/>
        </p:nvSpPr>
        <p:spPr>
          <a:xfrm>
            <a:off x="990961" y="3254477"/>
            <a:ext cx="4541934" cy="325347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代替処理 32">
            <a:extLst>
              <a:ext uri="{FF2B5EF4-FFF2-40B4-BE49-F238E27FC236}">
                <a16:creationId xmlns:a16="http://schemas.microsoft.com/office/drawing/2014/main" id="{A2654FCA-7949-40BE-9306-2803ABE817DB}"/>
              </a:ext>
            </a:extLst>
          </p:cNvPr>
          <p:cNvSpPr/>
          <p:nvPr/>
        </p:nvSpPr>
        <p:spPr>
          <a:xfrm>
            <a:off x="1458120" y="3020151"/>
            <a:ext cx="2887830" cy="693922"/>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300"/>
              </a:lnSpc>
            </a:pPr>
            <a:r>
              <a:rPr kumimoji="1" lang="en-US" altLang="ja-JP" sz="2000" dirty="0" err="1">
                <a:solidFill>
                  <a:schemeClr val="tx1"/>
                </a:solidFill>
              </a:rPr>
              <a:t>time_t</a:t>
            </a:r>
            <a:r>
              <a:rPr lang="ja-JP" altLang="en-US" sz="2000" dirty="0">
                <a:solidFill>
                  <a:schemeClr val="tx1"/>
                </a:solidFill>
              </a:rPr>
              <a:t>：</a:t>
            </a:r>
            <a:r>
              <a:rPr lang="en-US" altLang="ja-JP" sz="2000" dirty="0">
                <a:solidFill>
                  <a:schemeClr val="tx1"/>
                </a:solidFill>
              </a:rPr>
              <a:t>32bit</a:t>
            </a:r>
            <a:r>
              <a:rPr lang="ja-JP" altLang="en-US" sz="2000" dirty="0">
                <a:solidFill>
                  <a:schemeClr val="tx1"/>
                </a:solidFill>
              </a:rPr>
              <a:t>　</a:t>
            </a:r>
            <a:r>
              <a:rPr kumimoji="1" lang="en-US" altLang="ja-JP" sz="2000" dirty="0">
                <a:solidFill>
                  <a:schemeClr val="tx1"/>
                </a:solidFill>
              </a:rPr>
              <a:t>int</a:t>
            </a:r>
            <a:r>
              <a:rPr kumimoji="1" lang="ja-JP" altLang="en-US" sz="2000" dirty="0">
                <a:solidFill>
                  <a:schemeClr val="tx1"/>
                </a:solidFill>
              </a:rPr>
              <a:t>：</a:t>
            </a:r>
            <a:r>
              <a:rPr kumimoji="1" lang="en-US" altLang="ja-JP" sz="2000" dirty="0">
                <a:solidFill>
                  <a:schemeClr val="tx1"/>
                </a:solidFill>
              </a:rPr>
              <a:t>32bit</a:t>
            </a:r>
            <a:endParaRPr kumimoji="1" lang="ja-JP" altLang="en-US" sz="2000" dirty="0">
              <a:solidFill>
                <a:schemeClr val="tx1"/>
              </a:solidFill>
            </a:endParaRPr>
          </a:p>
        </p:txBody>
      </p:sp>
      <p:sp>
        <p:nvSpPr>
          <p:cNvPr id="30" name="フローチャート: 代替処理 29">
            <a:extLst>
              <a:ext uri="{FF2B5EF4-FFF2-40B4-BE49-F238E27FC236}">
                <a16:creationId xmlns:a16="http://schemas.microsoft.com/office/drawing/2014/main" id="{111DC1D3-3980-4FC5-ACFC-FE4CBE21DDD5}"/>
              </a:ext>
            </a:extLst>
          </p:cNvPr>
          <p:cNvSpPr/>
          <p:nvPr/>
        </p:nvSpPr>
        <p:spPr>
          <a:xfrm>
            <a:off x="527049" y="3020151"/>
            <a:ext cx="927823" cy="408847"/>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solidFill>
                  <a:schemeClr val="tx1"/>
                </a:solidFill>
              </a:rPr>
              <a:t>従来</a:t>
            </a:r>
            <a:endParaRPr kumimoji="1" lang="en-US" altLang="ja-JP" sz="1800" dirty="0">
              <a:solidFill>
                <a:schemeClr val="tx1"/>
              </a:solidFill>
            </a:endParaRPr>
          </a:p>
        </p:txBody>
      </p:sp>
      <p:sp>
        <p:nvSpPr>
          <p:cNvPr id="32" name="四角形: 角を丸くする 31">
            <a:extLst>
              <a:ext uri="{FF2B5EF4-FFF2-40B4-BE49-F238E27FC236}">
                <a16:creationId xmlns:a16="http://schemas.microsoft.com/office/drawing/2014/main" id="{5AB63C21-A2D6-49FA-8B20-3535262235A3}"/>
              </a:ext>
            </a:extLst>
          </p:cNvPr>
          <p:cNvSpPr/>
          <p:nvPr/>
        </p:nvSpPr>
        <p:spPr>
          <a:xfrm>
            <a:off x="6773117" y="3254477"/>
            <a:ext cx="4543200" cy="325347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フローチャート: 代替処理 33">
            <a:extLst>
              <a:ext uri="{FF2B5EF4-FFF2-40B4-BE49-F238E27FC236}">
                <a16:creationId xmlns:a16="http://schemas.microsoft.com/office/drawing/2014/main" id="{E846EFB2-A586-4340-9C1E-2B6106338B4D}"/>
              </a:ext>
            </a:extLst>
          </p:cNvPr>
          <p:cNvSpPr/>
          <p:nvPr/>
        </p:nvSpPr>
        <p:spPr>
          <a:xfrm>
            <a:off x="7237028" y="3020151"/>
            <a:ext cx="2887200" cy="694800"/>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300"/>
              </a:lnSpc>
            </a:pPr>
            <a:r>
              <a:rPr kumimoji="1" lang="en-US" altLang="ja-JP" sz="2000" dirty="0" err="1">
                <a:solidFill>
                  <a:srgbClr val="FF0000"/>
                </a:solidFill>
              </a:rPr>
              <a:t>time_t</a:t>
            </a:r>
            <a:r>
              <a:rPr lang="ja-JP" altLang="en-US" sz="2000" dirty="0">
                <a:solidFill>
                  <a:srgbClr val="FF0000"/>
                </a:solidFill>
              </a:rPr>
              <a:t>：</a:t>
            </a:r>
            <a:r>
              <a:rPr lang="en-US" altLang="ja-JP" sz="2000" dirty="0">
                <a:solidFill>
                  <a:srgbClr val="FF0000"/>
                </a:solidFill>
              </a:rPr>
              <a:t>64bit</a:t>
            </a:r>
            <a:r>
              <a:rPr lang="ja-JP" altLang="en-US" sz="2000" dirty="0">
                <a:solidFill>
                  <a:srgbClr val="FF0000"/>
                </a:solidFill>
              </a:rPr>
              <a:t>　</a:t>
            </a:r>
            <a:r>
              <a:rPr kumimoji="1" lang="en-US" altLang="ja-JP" sz="2000" dirty="0">
                <a:solidFill>
                  <a:schemeClr val="tx1"/>
                </a:solidFill>
              </a:rPr>
              <a:t>int</a:t>
            </a:r>
            <a:r>
              <a:rPr kumimoji="1" lang="ja-JP" altLang="en-US" sz="2000" dirty="0">
                <a:solidFill>
                  <a:schemeClr val="tx1"/>
                </a:solidFill>
              </a:rPr>
              <a:t>：</a:t>
            </a:r>
            <a:r>
              <a:rPr kumimoji="1" lang="en-US" altLang="ja-JP" sz="2000" dirty="0">
                <a:solidFill>
                  <a:schemeClr val="tx1"/>
                </a:solidFill>
              </a:rPr>
              <a:t>32bit</a:t>
            </a:r>
            <a:endParaRPr kumimoji="1" lang="ja-JP" altLang="en-US" sz="2000" dirty="0">
              <a:solidFill>
                <a:schemeClr val="tx1"/>
              </a:solidFill>
            </a:endParaRPr>
          </a:p>
        </p:txBody>
      </p:sp>
      <p:sp>
        <p:nvSpPr>
          <p:cNvPr id="31" name="フローチャート: 代替処理 30">
            <a:extLst>
              <a:ext uri="{FF2B5EF4-FFF2-40B4-BE49-F238E27FC236}">
                <a16:creationId xmlns:a16="http://schemas.microsoft.com/office/drawing/2014/main" id="{61255AF7-726C-456A-97C3-06893C13B686}"/>
              </a:ext>
            </a:extLst>
          </p:cNvPr>
          <p:cNvSpPr/>
          <p:nvPr/>
        </p:nvSpPr>
        <p:spPr>
          <a:xfrm>
            <a:off x="6309205" y="3048494"/>
            <a:ext cx="927823" cy="408847"/>
          </a:xfrm>
          <a:prstGeom prst="flowChartAlternate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tx1"/>
                </a:solidFill>
              </a:rPr>
              <a:t>修正後</a:t>
            </a:r>
            <a:endParaRPr kumimoji="1" lang="en-US" altLang="ja-JP" sz="1800" dirty="0">
              <a:solidFill>
                <a:schemeClr val="tx1"/>
              </a:solidFill>
            </a:endParaRPr>
          </a:p>
        </p:txBody>
      </p:sp>
      <p:sp>
        <p:nvSpPr>
          <p:cNvPr id="6" name="テキスト ボックス 5">
            <a:extLst>
              <a:ext uri="{FF2B5EF4-FFF2-40B4-BE49-F238E27FC236}">
                <a16:creationId xmlns:a16="http://schemas.microsoft.com/office/drawing/2014/main" id="{760AF13B-F622-4217-A449-3E47590102E9}"/>
              </a:ext>
            </a:extLst>
          </p:cNvPr>
          <p:cNvSpPr txBox="1"/>
          <p:nvPr/>
        </p:nvSpPr>
        <p:spPr>
          <a:xfrm>
            <a:off x="1253128" y="3910024"/>
            <a:ext cx="4017600" cy="1670457"/>
          </a:xfrm>
          <a:prstGeom prst="rect">
            <a:avLst/>
          </a:prstGeom>
          <a:noFill/>
          <a:ln w="19050">
            <a:solidFill>
              <a:schemeClr val="tx1"/>
            </a:solidFill>
          </a:ln>
        </p:spPr>
        <p:txBody>
          <a:bodyPr wrap="square" rtlCol="0">
            <a:spAutoFit/>
          </a:bodyPr>
          <a:lstStyle/>
          <a:p>
            <a:pPr>
              <a:lnSpc>
                <a:spcPts val="2460"/>
              </a:lnSpc>
            </a:pPr>
            <a:r>
              <a:rPr kumimoji="1" lang="en-US" altLang="ja-JP" sz="1800" dirty="0" err="1">
                <a:latin typeface="Consolas" panose="020B0609020204030204" pitchFamily="49" charset="0"/>
              </a:rPr>
              <a:t>time_t</a:t>
            </a:r>
            <a:r>
              <a:rPr kumimoji="1" lang="en-US" altLang="ja-JP" sz="1800" dirty="0">
                <a:latin typeface="Consolas" panose="020B0609020204030204" pitchFamily="49" charset="0"/>
              </a:rPr>
              <a:t> t;</a:t>
            </a:r>
          </a:p>
          <a:p>
            <a:pPr>
              <a:lnSpc>
                <a:spcPts val="2460"/>
              </a:lnSpc>
            </a:pPr>
            <a:r>
              <a:rPr lang="en-US" altLang="ja-JP" sz="1800" dirty="0">
                <a:latin typeface="Consolas" panose="020B0609020204030204" pitchFamily="49" charset="0"/>
              </a:rPr>
              <a:t>int a;</a:t>
            </a:r>
          </a:p>
          <a:p>
            <a:pPr>
              <a:lnSpc>
                <a:spcPts val="2460"/>
              </a:lnSpc>
            </a:pPr>
            <a:endParaRPr kumimoji="1" lang="en-US" altLang="ja-JP" sz="1800" dirty="0">
              <a:latin typeface="Consolas" panose="020B0609020204030204" pitchFamily="49" charset="0"/>
            </a:endParaRPr>
          </a:p>
          <a:p>
            <a:pPr>
              <a:lnSpc>
                <a:spcPts val="2460"/>
              </a:lnSpc>
            </a:pPr>
            <a:r>
              <a:rPr kumimoji="1" lang="en-US" altLang="ja-JP" sz="1800" dirty="0">
                <a:latin typeface="Consolas" panose="020B0609020204030204" pitchFamily="49" charset="0"/>
              </a:rPr>
              <a:t>t = time(NULL);</a:t>
            </a:r>
          </a:p>
          <a:p>
            <a:pPr>
              <a:lnSpc>
                <a:spcPts val="2460"/>
              </a:lnSpc>
            </a:pPr>
            <a:r>
              <a:rPr lang="en-US" altLang="ja-JP" sz="1800" dirty="0">
                <a:latin typeface="Consolas" panose="020B0609020204030204" pitchFamily="49" charset="0"/>
              </a:rPr>
              <a:t>a = (int) t; /* </a:t>
            </a:r>
            <a:r>
              <a:rPr lang="ja-JP" altLang="en-US" sz="1800" dirty="0">
                <a:latin typeface="Consolas" panose="020B0609020204030204" pitchFamily="49" charset="0"/>
              </a:rPr>
              <a:t>明示的キャスト</a:t>
            </a:r>
            <a:r>
              <a:rPr lang="en-US" altLang="ja-JP" sz="1800" dirty="0">
                <a:latin typeface="Consolas" panose="020B0609020204030204" pitchFamily="49" charset="0"/>
              </a:rPr>
              <a:t>*/</a:t>
            </a:r>
            <a:endParaRPr kumimoji="1" lang="ja-JP" altLang="en-US" sz="1800" dirty="0">
              <a:latin typeface="Consolas" panose="020B0609020204030204" pitchFamily="49" charset="0"/>
            </a:endParaRPr>
          </a:p>
        </p:txBody>
      </p:sp>
      <p:sp>
        <p:nvSpPr>
          <p:cNvPr id="35" name="テキスト ボックス 34">
            <a:extLst>
              <a:ext uri="{FF2B5EF4-FFF2-40B4-BE49-F238E27FC236}">
                <a16:creationId xmlns:a16="http://schemas.microsoft.com/office/drawing/2014/main" id="{CDF3F330-8EF5-4FDF-81F3-78291A5F206F}"/>
              </a:ext>
            </a:extLst>
          </p:cNvPr>
          <p:cNvSpPr txBox="1"/>
          <p:nvPr/>
        </p:nvSpPr>
        <p:spPr>
          <a:xfrm>
            <a:off x="7036550" y="3910024"/>
            <a:ext cx="4016334" cy="1670457"/>
          </a:xfrm>
          <a:prstGeom prst="rect">
            <a:avLst/>
          </a:prstGeom>
          <a:noFill/>
          <a:ln w="19050">
            <a:solidFill>
              <a:schemeClr val="tx1"/>
            </a:solidFill>
          </a:ln>
        </p:spPr>
        <p:txBody>
          <a:bodyPr wrap="square" rtlCol="0">
            <a:spAutoFit/>
          </a:bodyPr>
          <a:lstStyle/>
          <a:p>
            <a:pPr>
              <a:lnSpc>
                <a:spcPts val="2460"/>
              </a:lnSpc>
            </a:pPr>
            <a:r>
              <a:rPr kumimoji="1" lang="en-US" altLang="ja-JP" sz="1800" dirty="0" err="1">
                <a:latin typeface="Consolas" panose="020B0609020204030204" pitchFamily="49" charset="0"/>
              </a:rPr>
              <a:t>time_t</a:t>
            </a:r>
            <a:r>
              <a:rPr kumimoji="1" lang="en-US" altLang="ja-JP" sz="1800" dirty="0">
                <a:latin typeface="Consolas" panose="020B0609020204030204" pitchFamily="49" charset="0"/>
              </a:rPr>
              <a:t> t;</a:t>
            </a:r>
          </a:p>
          <a:p>
            <a:pPr>
              <a:lnSpc>
                <a:spcPts val="2460"/>
              </a:lnSpc>
            </a:pPr>
            <a:r>
              <a:rPr lang="en-US" altLang="ja-JP" sz="1800" dirty="0">
                <a:latin typeface="Consolas" panose="020B0609020204030204" pitchFamily="49" charset="0"/>
              </a:rPr>
              <a:t>int a;</a:t>
            </a:r>
          </a:p>
          <a:p>
            <a:pPr>
              <a:lnSpc>
                <a:spcPts val="2460"/>
              </a:lnSpc>
            </a:pPr>
            <a:endParaRPr kumimoji="1" lang="en-US" altLang="ja-JP" sz="1800" dirty="0">
              <a:latin typeface="Consolas" panose="020B0609020204030204" pitchFamily="49" charset="0"/>
            </a:endParaRPr>
          </a:p>
          <a:p>
            <a:pPr>
              <a:lnSpc>
                <a:spcPts val="2460"/>
              </a:lnSpc>
            </a:pPr>
            <a:r>
              <a:rPr kumimoji="1" lang="en-US" altLang="ja-JP" sz="1800" dirty="0">
                <a:latin typeface="Consolas" panose="020B0609020204030204" pitchFamily="49" charset="0"/>
              </a:rPr>
              <a:t>t = time(NULL);</a:t>
            </a:r>
          </a:p>
          <a:p>
            <a:pPr>
              <a:lnSpc>
                <a:spcPts val="2460"/>
              </a:lnSpc>
            </a:pPr>
            <a:r>
              <a:rPr lang="en-US" altLang="ja-JP" sz="1800" dirty="0">
                <a:latin typeface="Consolas" panose="020B0609020204030204" pitchFamily="49" charset="0"/>
              </a:rPr>
              <a:t>a = (int) t;</a:t>
            </a:r>
            <a:r>
              <a:rPr lang="ja-JP" altLang="en-US" sz="1800" dirty="0">
                <a:latin typeface="Consolas" panose="020B0609020204030204" pitchFamily="49" charset="0"/>
              </a:rPr>
              <a:t>　</a:t>
            </a:r>
            <a:r>
              <a:rPr lang="en-US" altLang="ja-JP" sz="1800" dirty="0">
                <a:latin typeface="Consolas" panose="020B0609020204030204" pitchFamily="49" charset="0"/>
              </a:rPr>
              <a:t>/* </a:t>
            </a:r>
            <a:r>
              <a:rPr lang="ja-JP" altLang="en-US" sz="1800" dirty="0">
                <a:latin typeface="Consolas" panose="020B0609020204030204" pitchFamily="49" charset="0"/>
              </a:rPr>
              <a:t>明示的キャスト*</a:t>
            </a:r>
            <a:r>
              <a:rPr lang="en-US" altLang="ja-JP" sz="1800" dirty="0">
                <a:latin typeface="Consolas" panose="020B0609020204030204" pitchFamily="49" charset="0"/>
              </a:rPr>
              <a:t>/</a:t>
            </a:r>
            <a:endParaRPr kumimoji="1" lang="ja-JP" altLang="en-US" sz="1800" dirty="0">
              <a:latin typeface="Consolas" panose="020B0609020204030204" pitchFamily="49" charset="0"/>
            </a:endParaRPr>
          </a:p>
        </p:txBody>
      </p:sp>
      <p:sp>
        <p:nvSpPr>
          <p:cNvPr id="7" name="四角形: 角を丸くする 6">
            <a:extLst>
              <a:ext uri="{FF2B5EF4-FFF2-40B4-BE49-F238E27FC236}">
                <a16:creationId xmlns:a16="http://schemas.microsoft.com/office/drawing/2014/main" id="{C6560F4A-1CB6-4836-906A-9AA587E07B59}"/>
              </a:ext>
            </a:extLst>
          </p:cNvPr>
          <p:cNvSpPr/>
          <p:nvPr/>
        </p:nvSpPr>
        <p:spPr>
          <a:xfrm>
            <a:off x="1253128" y="5220481"/>
            <a:ext cx="1685957" cy="360000"/>
          </a:xfrm>
          <a:prstGeom prst="roundRect">
            <a:avLst/>
          </a:prstGeom>
          <a:noFill/>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6" name="四角形: 角を丸くする 35">
            <a:extLst>
              <a:ext uri="{FF2B5EF4-FFF2-40B4-BE49-F238E27FC236}">
                <a16:creationId xmlns:a16="http://schemas.microsoft.com/office/drawing/2014/main" id="{E58BC24F-5406-4BF7-9BDA-FF2A1E91522B}"/>
              </a:ext>
            </a:extLst>
          </p:cNvPr>
          <p:cNvSpPr/>
          <p:nvPr/>
        </p:nvSpPr>
        <p:spPr>
          <a:xfrm>
            <a:off x="7046455" y="5220481"/>
            <a:ext cx="1685957" cy="360000"/>
          </a:xfrm>
          <a:prstGeom prst="roundRect">
            <a:avLst/>
          </a:prstGeom>
          <a:noFill/>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矢印: 折線 7">
            <a:extLst>
              <a:ext uri="{FF2B5EF4-FFF2-40B4-BE49-F238E27FC236}">
                <a16:creationId xmlns:a16="http://schemas.microsoft.com/office/drawing/2014/main" id="{47DD2326-5F4F-480B-8FA3-DD257AC2E393}"/>
              </a:ext>
            </a:extLst>
          </p:cNvPr>
          <p:cNvSpPr/>
          <p:nvPr/>
        </p:nvSpPr>
        <p:spPr>
          <a:xfrm rot="16200000">
            <a:off x="1410595" y="5689743"/>
            <a:ext cx="333213" cy="244660"/>
          </a:xfrm>
          <a:prstGeom prst="ben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tx1"/>
              </a:solidFill>
            </a:endParaRPr>
          </a:p>
        </p:txBody>
      </p:sp>
      <p:sp>
        <p:nvSpPr>
          <p:cNvPr id="11" name="テキスト ボックス 10">
            <a:extLst>
              <a:ext uri="{FF2B5EF4-FFF2-40B4-BE49-F238E27FC236}">
                <a16:creationId xmlns:a16="http://schemas.microsoft.com/office/drawing/2014/main" id="{31114DA1-140C-476C-8800-6906779E6885}"/>
              </a:ext>
            </a:extLst>
          </p:cNvPr>
          <p:cNvSpPr txBox="1"/>
          <p:nvPr/>
        </p:nvSpPr>
        <p:spPr>
          <a:xfrm>
            <a:off x="1699532" y="5740901"/>
            <a:ext cx="2913682" cy="646331"/>
          </a:xfrm>
          <a:prstGeom prst="rect">
            <a:avLst/>
          </a:prstGeom>
          <a:noFill/>
        </p:spPr>
        <p:txBody>
          <a:bodyPr wrap="square" rtlCol="0">
            <a:spAutoFit/>
          </a:bodyPr>
          <a:lstStyle/>
          <a:p>
            <a:r>
              <a:rPr lang="en-US" altLang="ja-JP" sz="1800" dirty="0"/>
              <a:t>32bit</a:t>
            </a:r>
            <a:r>
              <a:rPr lang="ja-JP" altLang="en-US" sz="1800" dirty="0"/>
              <a:t>から</a:t>
            </a:r>
            <a:r>
              <a:rPr lang="en-US" altLang="ja-JP" sz="1800" dirty="0"/>
              <a:t>32bit</a:t>
            </a:r>
            <a:r>
              <a:rPr lang="ja-JP" altLang="en-US" sz="1800" dirty="0" err="1"/>
              <a:t>への</a:t>
            </a:r>
            <a:r>
              <a:rPr lang="ja-JP" altLang="en-US" sz="1800" dirty="0"/>
              <a:t>キャスト</a:t>
            </a:r>
            <a:endParaRPr lang="en-US" altLang="ja-JP" sz="1800" dirty="0"/>
          </a:p>
          <a:p>
            <a:r>
              <a:rPr lang="ja-JP" altLang="en-US" sz="1800" dirty="0"/>
              <a:t>データ損失なくキャスト可能</a:t>
            </a:r>
            <a:endParaRPr kumimoji="1" lang="ja-JP" altLang="en-US" sz="1800" dirty="0"/>
          </a:p>
        </p:txBody>
      </p:sp>
      <p:sp>
        <p:nvSpPr>
          <p:cNvPr id="38" name="矢印: 折線 37">
            <a:extLst>
              <a:ext uri="{FF2B5EF4-FFF2-40B4-BE49-F238E27FC236}">
                <a16:creationId xmlns:a16="http://schemas.microsoft.com/office/drawing/2014/main" id="{99CCCB3C-ED02-4122-8AAD-E55447366E3E}"/>
              </a:ext>
            </a:extLst>
          </p:cNvPr>
          <p:cNvSpPr/>
          <p:nvPr/>
        </p:nvSpPr>
        <p:spPr>
          <a:xfrm rot="16200000">
            <a:off x="7248845" y="5689743"/>
            <a:ext cx="333213" cy="244660"/>
          </a:xfrm>
          <a:prstGeom prst="bentArrow">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rgbClr val="FF0000"/>
              </a:solidFill>
            </a:endParaRPr>
          </a:p>
        </p:txBody>
      </p:sp>
      <p:sp>
        <p:nvSpPr>
          <p:cNvPr id="39" name="テキスト ボックス 38">
            <a:extLst>
              <a:ext uri="{FF2B5EF4-FFF2-40B4-BE49-F238E27FC236}">
                <a16:creationId xmlns:a16="http://schemas.microsoft.com/office/drawing/2014/main" id="{228E956D-AB83-4399-B000-365E6A43088E}"/>
              </a:ext>
            </a:extLst>
          </p:cNvPr>
          <p:cNvSpPr txBox="1"/>
          <p:nvPr/>
        </p:nvSpPr>
        <p:spPr>
          <a:xfrm>
            <a:off x="7537782" y="5740901"/>
            <a:ext cx="2913682" cy="646331"/>
          </a:xfrm>
          <a:prstGeom prst="rect">
            <a:avLst/>
          </a:prstGeom>
          <a:noFill/>
        </p:spPr>
        <p:txBody>
          <a:bodyPr wrap="square" rtlCol="0">
            <a:spAutoFit/>
          </a:bodyPr>
          <a:lstStyle/>
          <a:p>
            <a:r>
              <a:rPr kumimoji="1" lang="en-US" altLang="ja-JP" sz="1800" dirty="0">
                <a:solidFill>
                  <a:srgbClr val="FF0000"/>
                </a:solidFill>
              </a:rPr>
              <a:t>64bit</a:t>
            </a:r>
            <a:r>
              <a:rPr kumimoji="1" lang="ja-JP" altLang="en-US" sz="1800" dirty="0">
                <a:solidFill>
                  <a:srgbClr val="FF0000"/>
                </a:solidFill>
              </a:rPr>
              <a:t>から</a:t>
            </a:r>
            <a:r>
              <a:rPr kumimoji="1" lang="en-US" altLang="ja-JP" sz="1800" dirty="0">
                <a:solidFill>
                  <a:srgbClr val="FF0000"/>
                </a:solidFill>
              </a:rPr>
              <a:t>32bit</a:t>
            </a:r>
            <a:r>
              <a:rPr kumimoji="1" lang="ja-JP" altLang="en-US" sz="1800" dirty="0" err="1">
                <a:solidFill>
                  <a:srgbClr val="FF0000"/>
                </a:solidFill>
              </a:rPr>
              <a:t>への</a:t>
            </a:r>
            <a:r>
              <a:rPr kumimoji="1" lang="ja-JP" altLang="en-US" sz="1800" dirty="0">
                <a:solidFill>
                  <a:srgbClr val="FF0000"/>
                </a:solidFill>
              </a:rPr>
              <a:t>キャスト</a:t>
            </a:r>
            <a:endParaRPr kumimoji="1" lang="en-US" altLang="ja-JP" sz="1800" dirty="0">
              <a:solidFill>
                <a:srgbClr val="FF0000"/>
              </a:solidFill>
            </a:endParaRPr>
          </a:p>
          <a:p>
            <a:r>
              <a:rPr kumimoji="1" lang="ja-JP" altLang="en-US" sz="1800" dirty="0">
                <a:solidFill>
                  <a:srgbClr val="FF0000"/>
                </a:solidFill>
              </a:rPr>
              <a:t>データ損失の恐れがある</a:t>
            </a:r>
          </a:p>
        </p:txBody>
      </p:sp>
    </p:spTree>
    <p:extLst>
      <p:ext uri="{BB962C8B-B14F-4D97-AF65-F5344CB8AC3E}">
        <p14:creationId xmlns:p14="http://schemas.microsoft.com/office/powerpoint/2010/main" val="2713683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18DC2C-99CA-4A4F-939B-461172A5B955}"/>
              </a:ext>
            </a:extLst>
          </p:cNvPr>
          <p:cNvSpPr>
            <a:spLocks noGrp="1"/>
          </p:cNvSpPr>
          <p:nvPr>
            <p:ph type="title"/>
          </p:nvPr>
        </p:nvSpPr>
        <p:spPr/>
        <p:txBody>
          <a:bodyPr/>
          <a:lstStyle/>
          <a:p>
            <a:r>
              <a:rPr lang="en-US" altLang="ja-JP" sz="3600" dirty="0" err="1"/>
              <a:t>i</a:t>
            </a:r>
            <a:r>
              <a:rPr lang="en-US" altLang="ja-JP" sz="3600" dirty="0"/>
              <a:t>. 32bit</a:t>
            </a:r>
            <a:r>
              <a:rPr lang="ja-JP" altLang="en-US" sz="3600" dirty="0"/>
              <a:t>の</a:t>
            </a:r>
            <a:r>
              <a:rPr lang="en-US" altLang="ja-JP" sz="3600" dirty="0" err="1"/>
              <a:t>time_t</a:t>
            </a:r>
            <a:r>
              <a:rPr lang="ja-JP" altLang="en-US" sz="3600" dirty="0"/>
              <a:t>型値のオーバーフローによる問題</a:t>
            </a:r>
            <a:endParaRPr kumimoji="1" lang="ja-JP" altLang="en-US" sz="3600" dirty="0"/>
          </a:p>
        </p:txBody>
      </p:sp>
      <p:sp>
        <p:nvSpPr>
          <p:cNvPr id="3" name="コンテンツ プレースホルダー 2">
            <a:extLst>
              <a:ext uri="{FF2B5EF4-FFF2-40B4-BE49-F238E27FC236}">
                <a16:creationId xmlns:a16="http://schemas.microsoft.com/office/drawing/2014/main" id="{549A69FC-C530-4520-B596-D7087507522E}"/>
              </a:ext>
            </a:extLst>
          </p:cNvPr>
          <p:cNvSpPr>
            <a:spLocks noGrp="1"/>
          </p:cNvSpPr>
          <p:nvPr>
            <p:ph idx="1"/>
          </p:nvPr>
        </p:nvSpPr>
        <p:spPr/>
        <p:txBody>
          <a:bodyPr/>
          <a:lstStyle/>
          <a:p>
            <a:r>
              <a:rPr kumimoji="1" lang="ja-JP" altLang="en-US" dirty="0"/>
              <a:t>時刻情報の解釈を行う際の不具合</a:t>
            </a:r>
            <a:endParaRPr kumimoji="1" lang="en-US" altLang="ja-JP" dirty="0"/>
          </a:p>
          <a:p>
            <a:pPr lvl="1"/>
            <a:r>
              <a:rPr lang="ja-JP" altLang="en-US" dirty="0"/>
              <a:t>時刻情報の解釈は，主に標準ライブラリ関数によって行われる</a:t>
            </a:r>
            <a:endParaRPr lang="en-US" altLang="ja-JP" dirty="0"/>
          </a:p>
          <a:p>
            <a:pPr lvl="1"/>
            <a:r>
              <a:rPr kumimoji="1" lang="ja-JP" altLang="en-US" dirty="0"/>
              <a:t>該当する関数の呼び出し箇所を調べる</a:t>
            </a:r>
            <a:endParaRPr kumimoji="1" lang="en-US" altLang="ja-JP" dirty="0"/>
          </a:p>
          <a:p>
            <a:r>
              <a:rPr lang="ja-JP" altLang="en-US" dirty="0"/>
              <a:t>比較を行う際の不具合</a:t>
            </a:r>
            <a:endParaRPr lang="en-US" altLang="ja-JP" dirty="0"/>
          </a:p>
          <a:p>
            <a:pPr lvl="1"/>
            <a:r>
              <a:rPr kumimoji="1" lang="ja-JP" altLang="en-US" dirty="0"/>
              <a:t>オーバーフローした値を比較に用いることで発生</a:t>
            </a:r>
            <a:endParaRPr kumimoji="1" lang="en-US" altLang="ja-JP" dirty="0"/>
          </a:p>
          <a:p>
            <a:pPr lvl="1"/>
            <a:r>
              <a:rPr kumimoji="1" lang="en-US" altLang="ja-JP" dirty="0" err="1"/>
              <a:t>time_t</a:t>
            </a:r>
            <a:r>
              <a:rPr kumimoji="1" lang="ja-JP" altLang="en-US" dirty="0"/>
              <a:t>型値を比較に用いている箇所を調べる</a:t>
            </a:r>
            <a:endParaRPr kumimoji="1" lang="en-US" altLang="ja-JP" dirty="0"/>
          </a:p>
        </p:txBody>
      </p:sp>
      <p:sp>
        <p:nvSpPr>
          <p:cNvPr id="4" name="日付プレースホルダー 3">
            <a:extLst>
              <a:ext uri="{FF2B5EF4-FFF2-40B4-BE49-F238E27FC236}">
                <a16:creationId xmlns:a16="http://schemas.microsoft.com/office/drawing/2014/main" id="{5ABA264E-1A09-4CA1-849F-BF851D3E42D1}"/>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8510BD4D-91BE-4104-890B-4ECB78915277}"/>
              </a:ext>
            </a:extLst>
          </p:cNvPr>
          <p:cNvSpPr>
            <a:spLocks noGrp="1"/>
          </p:cNvSpPr>
          <p:nvPr>
            <p:ph type="sldNum" sz="quarter" idx="12"/>
          </p:nvPr>
        </p:nvSpPr>
        <p:spPr/>
        <p:txBody>
          <a:bodyPr/>
          <a:lstStyle/>
          <a:p>
            <a:fld id="{B951A452-32C3-41FF-9DA0-B1D43AF5C1DE}" type="slidenum">
              <a:rPr kumimoji="1" lang="ja-JP" altLang="en-US" smtClean="0"/>
              <a:t>36</a:t>
            </a:fld>
            <a:endParaRPr kumimoji="1" lang="ja-JP" altLang="en-US"/>
          </a:p>
        </p:txBody>
      </p:sp>
    </p:spTree>
    <p:extLst>
      <p:ext uri="{BB962C8B-B14F-4D97-AF65-F5344CB8AC3E}">
        <p14:creationId xmlns:p14="http://schemas.microsoft.com/office/powerpoint/2010/main" val="19131175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42C40E-D5E7-4E97-B9D7-3248EFCE0212}"/>
              </a:ext>
            </a:extLst>
          </p:cNvPr>
          <p:cNvSpPr>
            <a:spLocks noGrp="1"/>
          </p:cNvSpPr>
          <p:nvPr>
            <p:ph type="title"/>
          </p:nvPr>
        </p:nvSpPr>
        <p:spPr/>
        <p:txBody>
          <a:bodyPr/>
          <a:lstStyle/>
          <a:p>
            <a:r>
              <a:rPr kumimoji="1" lang="en-US" altLang="ja-JP" sz="4000" dirty="0"/>
              <a:t>ii. </a:t>
            </a:r>
            <a:r>
              <a:rPr lang="en-US" altLang="ja-JP" sz="3600" dirty="0"/>
              <a:t>64bit</a:t>
            </a:r>
            <a:r>
              <a:rPr lang="ja-JP" altLang="en-US" sz="3600" dirty="0"/>
              <a:t>化した</a:t>
            </a:r>
            <a:r>
              <a:rPr lang="en-US" altLang="ja-JP" sz="3600" dirty="0" err="1"/>
              <a:t>time_t</a:t>
            </a:r>
            <a:r>
              <a:rPr lang="ja-JP" altLang="en-US" sz="3600" dirty="0"/>
              <a:t>型値の縮小変換による問題（</a:t>
            </a:r>
            <a:r>
              <a:rPr lang="en-US" altLang="ja-JP" sz="3600" dirty="0"/>
              <a:t>2/2</a:t>
            </a:r>
            <a:r>
              <a:rPr lang="ja-JP" altLang="en-US" sz="3600" dirty="0"/>
              <a:t>）</a:t>
            </a:r>
            <a:endParaRPr kumimoji="1" lang="ja-JP" altLang="en-US" sz="4000" dirty="0"/>
          </a:p>
        </p:txBody>
      </p:sp>
      <p:sp>
        <p:nvSpPr>
          <p:cNvPr id="3" name="コンテンツ プレースホルダー 2">
            <a:extLst>
              <a:ext uri="{FF2B5EF4-FFF2-40B4-BE49-F238E27FC236}">
                <a16:creationId xmlns:a16="http://schemas.microsoft.com/office/drawing/2014/main" id="{2CD08FBB-2DF3-4C40-B663-708F099B1B1C}"/>
              </a:ext>
            </a:extLst>
          </p:cNvPr>
          <p:cNvSpPr>
            <a:spLocks noGrp="1"/>
          </p:cNvSpPr>
          <p:nvPr>
            <p:ph idx="1"/>
          </p:nvPr>
        </p:nvSpPr>
        <p:spPr/>
        <p:txBody>
          <a:bodyPr/>
          <a:lstStyle/>
          <a:p>
            <a:r>
              <a:rPr kumimoji="1" lang="en-US" altLang="ja-JP" dirty="0"/>
              <a:t>int</a:t>
            </a:r>
            <a:r>
              <a:rPr kumimoji="1" lang="ja-JP" altLang="en-US" dirty="0"/>
              <a:t>型へのキャストによる不具合</a:t>
            </a:r>
            <a:endParaRPr kumimoji="1" lang="en-US" altLang="ja-JP" dirty="0"/>
          </a:p>
          <a:p>
            <a:pPr lvl="1"/>
            <a:r>
              <a:rPr lang="en-US" altLang="ja-JP" dirty="0" err="1"/>
              <a:t>time_t</a:t>
            </a:r>
            <a:r>
              <a:rPr lang="ja-JP" altLang="en-US" dirty="0"/>
              <a:t>型値を</a:t>
            </a:r>
            <a:r>
              <a:rPr lang="en-US" altLang="ja-JP" dirty="0"/>
              <a:t>int</a:t>
            </a:r>
            <a:r>
              <a:rPr lang="ja-JP" altLang="en-US" dirty="0"/>
              <a:t>型にキャストまたは代入する箇所を調べる</a:t>
            </a:r>
            <a:endParaRPr kumimoji="1" lang="en-US" altLang="ja-JP" dirty="0"/>
          </a:p>
          <a:p>
            <a:r>
              <a:rPr lang="en-US" altLang="ja-JP" dirty="0"/>
              <a:t>print</a:t>
            </a:r>
            <a:r>
              <a:rPr lang="ja-JP" altLang="en-US" dirty="0"/>
              <a:t>文による出力の際の不具合</a:t>
            </a:r>
            <a:endParaRPr lang="en-US" altLang="ja-JP" dirty="0"/>
          </a:p>
          <a:p>
            <a:pPr lvl="1"/>
            <a:r>
              <a:rPr lang="en-US" altLang="ja-JP" dirty="0"/>
              <a:t>32bit</a:t>
            </a:r>
            <a:r>
              <a:rPr lang="ja-JP" altLang="en-US" dirty="0"/>
              <a:t>用のフォーマット指定子で出力することで発生</a:t>
            </a:r>
            <a:endParaRPr lang="en-US" altLang="ja-JP" dirty="0"/>
          </a:p>
          <a:p>
            <a:pPr lvl="1"/>
            <a:r>
              <a:rPr lang="en-US" altLang="ja-JP" dirty="0" err="1"/>
              <a:t>printf</a:t>
            </a:r>
            <a:r>
              <a:rPr lang="ja-JP" altLang="en-US" dirty="0"/>
              <a:t>関数などの引数に</a:t>
            </a:r>
            <a:r>
              <a:rPr lang="en-US" altLang="ja-JP" dirty="0" err="1"/>
              <a:t>time_t</a:t>
            </a:r>
            <a:r>
              <a:rPr lang="ja-JP" altLang="en-US" dirty="0"/>
              <a:t>値が用いられている箇所を調べる</a:t>
            </a:r>
            <a:endParaRPr lang="en-US" altLang="ja-JP" dirty="0"/>
          </a:p>
          <a:p>
            <a:r>
              <a:rPr kumimoji="1" lang="ja-JP" altLang="en-US" dirty="0"/>
              <a:t>ファイルへの読み書きによる不具合</a:t>
            </a:r>
            <a:endParaRPr kumimoji="1" lang="en-US" altLang="ja-JP" dirty="0"/>
          </a:p>
          <a:p>
            <a:pPr lvl="1"/>
            <a:r>
              <a:rPr kumimoji="1" lang="en-US" altLang="ja-JP" dirty="0"/>
              <a:t>64bit</a:t>
            </a:r>
            <a:r>
              <a:rPr kumimoji="1" lang="ja-JP" altLang="en-US" dirty="0"/>
              <a:t>で書き込まれた</a:t>
            </a:r>
            <a:r>
              <a:rPr kumimoji="1" lang="en-US" altLang="ja-JP" dirty="0" err="1"/>
              <a:t>time_t</a:t>
            </a:r>
            <a:r>
              <a:rPr kumimoji="1" lang="ja-JP" altLang="en-US" dirty="0"/>
              <a:t>値を</a:t>
            </a:r>
            <a:r>
              <a:rPr kumimoji="1" lang="en-US" altLang="ja-JP" dirty="0"/>
              <a:t>32bit</a:t>
            </a:r>
            <a:r>
              <a:rPr kumimoji="1" lang="ja-JP" altLang="en-US" dirty="0"/>
              <a:t>と想定して読むことで発生</a:t>
            </a:r>
            <a:endParaRPr kumimoji="1" lang="en-US" altLang="ja-JP" dirty="0"/>
          </a:p>
          <a:p>
            <a:pPr lvl="1"/>
            <a:r>
              <a:rPr lang="en-US" altLang="ja-JP" dirty="0"/>
              <a:t>write</a:t>
            </a:r>
            <a:r>
              <a:rPr lang="ja-JP" altLang="en-US" dirty="0"/>
              <a:t>関数などの引数に</a:t>
            </a:r>
            <a:r>
              <a:rPr lang="en-US" altLang="ja-JP" dirty="0" err="1"/>
              <a:t>time_t</a:t>
            </a:r>
            <a:r>
              <a:rPr lang="ja-JP" altLang="en-US" dirty="0"/>
              <a:t>値が用いられている箇所を調べる</a:t>
            </a:r>
            <a:endParaRPr kumimoji="1" lang="ja-JP" altLang="en-US" dirty="0"/>
          </a:p>
        </p:txBody>
      </p:sp>
      <p:sp>
        <p:nvSpPr>
          <p:cNvPr id="4" name="日付プレースホルダー 3">
            <a:extLst>
              <a:ext uri="{FF2B5EF4-FFF2-40B4-BE49-F238E27FC236}">
                <a16:creationId xmlns:a16="http://schemas.microsoft.com/office/drawing/2014/main" id="{5FE79D8A-41CA-4B54-BB5D-ADCE70F421C7}"/>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B3DF988E-3600-4C5E-8FF3-B5A625B3A990}"/>
              </a:ext>
            </a:extLst>
          </p:cNvPr>
          <p:cNvSpPr>
            <a:spLocks noGrp="1"/>
          </p:cNvSpPr>
          <p:nvPr>
            <p:ph type="sldNum" sz="quarter" idx="12"/>
          </p:nvPr>
        </p:nvSpPr>
        <p:spPr/>
        <p:txBody>
          <a:bodyPr/>
          <a:lstStyle/>
          <a:p>
            <a:fld id="{B951A452-32C3-41FF-9DA0-B1D43AF5C1DE}" type="slidenum">
              <a:rPr kumimoji="1" lang="ja-JP" altLang="en-US" smtClean="0"/>
              <a:t>37</a:t>
            </a:fld>
            <a:endParaRPr kumimoji="1" lang="ja-JP" altLang="en-US"/>
          </a:p>
        </p:txBody>
      </p:sp>
    </p:spTree>
    <p:extLst>
      <p:ext uri="{BB962C8B-B14F-4D97-AF65-F5344CB8AC3E}">
        <p14:creationId xmlns:p14="http://schemas.microsoft.com/office/powerpoint/2010/main" val="30574855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CDB05E-BA2F-4E3F-8526-EEC6B0F4E4C7}"/>
              </a:ext>
            </a:extLst>
          </p:cNvPr>
          <p:cNvSpPr>
            <a:spLocks noGrp="1"/>
          </p:cNvSpPr>
          <p:nvPr>
            <p:ph type="title"/>
          </p:nvPr>
        </p:nvSpPr>
        <p:spPr/>
        <p:txBody>
          <a:bodyPr/>
          <a:lstStyle/>
          <a:p>
            <a:r>
              <a:rPr kumimoji="1" lang="ja-JP" altLang="en-US" dirty="0"/>
              <a:t>修正箇所の特定</a:t>
            </a:r>
          </a:p>
        </p:txBody>
      </p:sp>
      <p:sp>
        <p:nvSpPr>
          <p:cNvPr id="3" name="コンテンツ プレースホルダー 2">
            <a:extLst>
              <a:ext uri="{FF2B5EF4-FFF2-40B4-BE49-F238E27FC236}">
                <a16:creationId xmlns:a16="http://schemas.microsoft.com/office/drawing/2014/main" id="{82F59674-8C9A-4D64-A71B-2D797EE13518}"/>
              </a:ext>
            </a:extLst>
          </p:cNvPr>
          <p:cNvSpPr>
            <a:spLocks noGrp="1"/>
          </p:cNvSpPr>
          <p:nvPr>
            <p:ph idx="1"/>
          </p:nvPr>
        </p:nvSpPr>
        <p:spPr>
          <a:xfrm>
            <a:off x="609600" y="1600202"/>
            <a:ext cx="10972800" cy="1752922"/>
          </a:xfrm>
        </p:spPr>
        <p:txBody>
          <a:bodyPr/>
          <a:lstStyle/>
          <a:p>
            <a:r>
              <a:rPr kumimoji="1" lang="ja-JP" altLang="en-US" dirty="0"/>
              <a:t>先行研究</a:t>
            </a:r>
            <a:r>
              <a:rPr kumimoji="1" lang="ja-JP" altLang="en-US" sz="2800" dirty="0"/>
              <a:t> </a:t>
            </a:r>
            <a:r>
              <a:rPr kumimoji="1" lang="en-US" altLang="ja-JP" sz="2800" dirty="0"/>
              <a:t>[3] </a:t>
            </a:r>
            <a:r>
              <a:rPr kumimoji="1" lang="ja-JP" altLang="en-US" dirty="0"/>
              <a:t>のツールを改良して利用している</a:t>
            </a:r>
            <a:endParaRPr kumimoji="1" lang="en-US" altLang="ja-JP" dirty="0"/>
          </a:p>
          <a:p>
            <a:r>
              <a:rPr lang="ja-JP" altLang="en-US" dirty="0"/>
              <a:t>ソースコードの静的解析により，特定を行う</a:t>
            </a:r>
            <a:endParaRPr lang="en-US" altLang="ja-JP" dirty="0"/>
          </a:p>
          <a:p>
            <a:pPr lvl="1"/>
            <a:r>
              <a:rPr kumimoji="1" lang="ja-JP" altLang="en-US" dirty="0"/>
              <a:t>詳細は割愛する</a:t>
            </a:r>
          </a:p>
        </p:txBody>
      </p:sp>
      <p:sp>
        <p:nvSpPr>
          <p:cNvPr id="4" name="日付プレースホルダー 3">
            <a:extLst>
              <a:ext uri="{FF2B5EF4-FFF2-40B4-BE49-F238E27FC236}">
                <a16:creationId xmlns:a16="http://schemas.microsoft.com/office/drawing/2014/main" id="{3197EDBA-D6FC-44DC-855A-1B9958B4F928}"/>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4A34A90-4BBF-4CD4-ADA8-AA280F23EF0F}"/>
              </a:ext>
            </a:extLst>
          </p:cNvPr>
          <p:cNvSpPr>
            <a:spLocks noGrp="1"/>
          </p:cNvSpPr>
          <p:nvPr>
            <p:ph type="sldNum" sz="quarter" idx="12"/>
          </p:nvPr>
        </p:nvSpPr>
        <p:spPr/>
        <p:txBody>
          <a:bodyPr/>
          <a:lstStyle/>
          <a:p>
            <a:fld id="{B951A452-32C3-41FF-9DA0-B1D43AF5C1DE}" type="slidenum">
              <a:rPr kumimoji="1" lang="ja-JP" altLang="en-US" smtClean="0"/>
              <a:t>38</a:t>
            </a:fld>
            <a:endParaRPr kumimoji="1" lang="ja-JP" altLang="en-US"/>
          </a:p>
        </p:txBody>
      </p:sp>
      <p:grpSp>
        <p:nvGrpSpPr>
          <p:cNvPr id="38" name="グループ化 37">
            <a:extLst>
              <a:ext uri="{FF2B5EF4-FFF2-40B4-BE49-F238E27FC236}">
                <a16:creationId xmlns:a16="http://schemas.microsoft.com/office/drawing/2014/main" id="{DCB77181-EBCC-442C-BCD7-36DE38A471B4}"/>
              </a:ext>
            </a:extLst>
          </p:cNvPr>
          <p:cNvGrpSpPr/>
          <p:nvPr/>
        </p:nvGrpSpPr>
        <p:grpSpPr>
          <a:xfrm>
            <a:off x="1378962" y="4834065"/>
            <a:ext cx="1447923" cy="1191747"/>
            <a:chOff x="849114" y="3429000"/>
            <a:chExt cx="1447923" cy="1191747"/>
          </a:xfrm>
        </p:grpSpPr>
        <p:pic>
          <p:nvPicPr>
            <p:cNvPr id="39" name="グラフィックス 38" descr="ドキュメント">
              <a:extLst>
                <a:ext uri="{FF2B5EF4-FFF2-40B4-BE49-F238E27FC236}">
                  <a16:creationId xmlns:a16="http://schemas.microsoft.com/office/drawing/2014/main" id="{704B7310-A4DD-4EB1-A447-B3640450947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79633" y="3429000"/>
              <a:ext cx="606972" cy="606972"/>
            </a:xfrm>
            <a:prstGeom prst="rect">
              <a:avLst/>
            </a:prstGeom>
          </p:spPr>
        </p:pic>
        <p:sp>
          <p:nvSpPr>
            <p:cNvPr id="40" name="テキスト ボックス 39">
              <a:extLst>
                <a:ext uri="{FF2B5EF4-FFF2-40B4-BE49-F238E27FC236}">
                  <a16:creationId xmlns:a16="http://schemas.microsoft.com/office/drawing/2014/main" id="{19A9C472-AFA5-497D-8211-E7FA9BF64C28}"/>
                </a:ext>
              </a:extLst>
            </p:cNvPr>
            <p:cNvSpPr txBox="1"/>
            <p:nvPr/>
          </p:nvSpPr>
          <p:spPr>
            <a:xfrm>
              <a:off x="849114" y="4035972"/>
              <a:ext cx="1447923"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対象</a:t>
              </a:r>
              <a:b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b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ソースファイル</a:t>
              </a:r>
            </a:p>
          </p:txBody>
        </p:sp>
      </p:grpSp>
      <p:grpSp>
        <p:nvGrpSpPr>
          <p:cNvPr id="41" name="グループ化 40">
            <a:extLst>
              <a:ext uri="{FF2B5EF4-FFF2-40B4-BE49-F238E27FC236}">
                <a16:creationId xmlns:a16="http://schemas.microsoft.com/office/drawing/2014/main" id="{B7401E17-97A8-43C5-AFCE-DA020B422BDB}"/>
              </a:ext>
            </a:extLst>
          </p:cNvPr>
          <p:cNvGrpSpPr/>
          <p:nvPr/>
        </p:nvGrpSpPr>
        <p:grpSpPr>
          <a:xfrm>
            <a:off x="1388495" y="3535687"/>
            <a:ext cx="1408388" cy="945526"/>
            <a:chOff x="871339" y="2119833"/>
            <a:chExt cx="1408388" cy="945526"/>
          </a:xfrm>
        </p:grpSpPr>
        <p:pic>
          <p:nvPicPr>
            <p:cNvPr id="42" name="グラフィックス 41" descr="フォルダー">
              <a:extLst>
                <a:ext uri="{FF2B5EF4-FFF2-40B4-BE49-F238E27FC236}">
                  <a16:creationId xmlns:a16="http://schemas.microsoft.com/office/drawing/2014/main" id="{EE8F4337-EAD9-4C07-A2A5-A5A753EB010D}"/>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79633" y="2119833"/>
              <a:ext cx="606972" cy="606972"/>
            </a:xfrm>
            <a:prstGeom prst="rect">
              <a:avLst/>
            </a:prstGeom>
          </p:spPr>
        </p:pic>
        <p:sp>
          <p:nvSpPr>
            <p:cNvPr id="43" name="テキスト ボックス 42">
              <a:extLst>
                <a:ext uri="{FF2B5EF4-FFF2-40B4-BE49-F238E27FC236}">
                  <a16:creationId xmlns:a16="http://schemas.microsoft.com/office/drawing/2014/main" id="{E6C96DAB-6911-43D6-A585-4F94CB378656}"/>
                </a:ext>
              </a:extLst>
            </p:cNvPr>
            <p:cNvSpPr txBox="1"/>
            <p:nvPr/>
          </p:nvSpPr>
          <p:spPr>
            <a:xfrm>
              <a:off x="871339" y="2726805"/>
              <a:ext cx="1408388" cy="338554"/>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ヘッダファイル</a:t>
              </a:r>
            </a:p>
          </p:txBody>
        </p:sp>
      </p:grpSp>
      <p:grpSp>
        <p:nvGrpSpPr>
          <p:cNvPr id="44" name="グループ化 43">
            <a:extLst>
              <a:ext uri="{FF2B5EF4-FFF2-40B4-BE49-F238E27FC236}">
                <a16:creationId xmlns:a16="http://schemas.microsoft.com/office/drawing/2014/main" id="{0A63B0CE-F350-4070-BD89-35B5D2E640BA}"/>
              </a:ext>
            </a:extLst>
          </p:cNvPr>
          <p:cNvGrpSpPr/>
          <p:nvPr/>
        </p:nvGrpSpPr>
        <p:grpSpPr>
          <a:xfrm>
            <a:off x="4302698" y="4834065"/>
            <a:ext cx="1269124" cy="1254809"/>
            <a:chOff x="2980663" y="3429000"/>
            <a:chExt cx="1269124" cy="1254809"/>
          </a:xfrm>
        </p:grpSpPr>
        <p:pic>
          <p:nvPicPr>
            <p:cNvPr id="45" name="グラフィックス 44" descr="データベース">
              <a:extLst>
                <a:ext uri="{FF2B5EF4-FFF2-40B4-BE49-F238E27FC236}">
                  <a16:creationId xmlns:a16="http://schemas.microsoft.com/office/drawing/2014/main" id="{14947FCD-2302-4233-9FA0-FCEEC92F474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313386" y="3429000"/>
              <a:ext cx="606972" cy="606972"/>
            </a:xfrm>
            <a:prstGeom prst="rect">
              <a:avLst/>
            </a:prstGeom>
          </p:spPr>
        </p:pic>
        <p:sp>
          <p:nvSpPr>
            <p:cNvPr id="46" name="テキスト ボックス 45">
              <a:extLst>
                <a:ext uri="{FF2B5EF4-FFF2-40B4-BE49-F238E27FC236}">
                  <a16:creationId xmlns:a16="http://schemas.microsoft.com/office/drawing/2014/main" id="{E2F0DF8D-164B-4FE4-833B-C6D4D444860F}"/>
                </a:ext>
              </a:extLst>
            </p:cNvPr>
            <p:cNvSpPr txBox="1"/>
            <p:nvPr/>
          </p:nvSpPr>
          <p:spPr>
            <a:xfrm>
              <a:off x="2980663" y="4099034"/>
              <a:ext cx="1269124"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解析結果</a:t>
              </a:r>
            </a:p>
          </p:txBody>
        </p:sp>
      </p:grpSp>
      <p:grpSp>
        <p:nvGrpSpPr>
          <p:cNvPr id="47" name="グループ化 46">
            <a:extLst>
              <a:ext uri="{FF2B5EF4-FFF2-40B4-BE49-F238E27FC236}">
                <a16:creationId xmlns:a16="http://schemas.microsoft.com/office/drawing/2014/main" id="{1B6F2468-3444-4361-B284-154243BC6AA4}"/>
              </a:ext>
            </a:extLst>
          </p:cNvPr>
          <p:cNvGrpSpPr/>
          <p:nvPr/>
        </p:nvGrpSpPr>
        <p:grpSpPr>
          <a:xfrm>
            <a:off x="6975010" y="4806315"/>
            <a:ext cx="1183542" cy="1326864"/>
            <a:chOff x="5086734" y="3429000"/>
            <a:chExt cx="1183542" cy="1326864"/>
          </a:xfrm>
        </p:grpSpPr>
        <p:pic>
          <p:nvPicPr>
            <p:cNvPr id="48" name="グラフィックス 47" descr="階層">
              <a:extLst>
                <a:ext uri="{FF2B5EF4-FFF2-40B4-BE49-F238E27FC236}">
                  <a16:creationId xmlns:a16="http://schemas.microsoft.com/office/drawing/2014/main" id="{1C1F2BC8-EFD6-4921-BE30-D372C4F988DB}"/>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347139" y="3429000"/>
              <a:ext cx="670034" cy="670034"/>
            </a:xfrm>
            <a:prstGeom prst="rect">
              <a:avLst/>
            </a:prstGeom>
          </p:spPr>
        </p:pic>
        <p:sp>
          <p:nvSpPr>
            <p:cNvPr id="49" name="テキスト ボックス 48">
              <a:extLst>
                <a:ext uri="{FF2B5EF4-FFF2-40B4-BE49-F238E27FC236}">
                  <a16:creationId xmlns:a16="http://schemas.microsoft.com/office/drawing/2014/main" id="{9D7B0838-0D9B-43B8-AED8-6073E67657DD}"/>
                </a:ext>
              </a:extLst>
            </p:cNvPr>
            <p:cNvSpPr txBox="1"/>
            <p:nvPr/>
          </p:nvSpPr>
          <p:spPr>
            <a:xfrm>
              <a:off x="5086734" y="4171089"/>
              <a:ext cx="1183542"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Tahoma" pitchFamily="34" charset="0"/>
                  <a:ea typeface="ＭＳ Ｐゴシック" charset="-128"/>
                </a:rPr>
                <a:t>プログラム</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依存グラフ</a:t>
              </a:r>
            </a:p>
          </p:txBody>
        </p:sp>
      </p:grpSp>
      <p:grpSp>
        <p:nvGrpSpPr>
          <p:cNvPr id="50" name="グループ化 49">
            <a:extLst>
              <a:ext uri="{FF2B5EF4-FFF2-40B4-BE49-F238E27FC236}">
                <a16:creationId xmlns:a16="http://schemas.microsoft.com/office/drawing/2014/main" id="{02648563-794D-4DB7-B2BC-D6A18DF9679D}"/>
              </a:ext>
            </a:extLst>
          </p:cNvPr>
          <p:cNvGrpSpPr/>
          <p:nvPr/>
        </p:nvGrpSpPr>
        <p:grpSpPr>
          <a:xfrm>
            <a:off x="9395116" y="4806315"/>
            <a:ext cx="1032641" cy="1314857"/>
            <a:chOff x="7349361" y="3429000"/>
            <a:chExt cx="1032641" cy="1314857"/>
          </a:xfrm>
        </p:grpSpPr>
        <p:pic>
          <p:nvPicPr>
            <p:cNvPr id="51" name="グラフィックス 50" descr="リスト">
              <a:extLst>
                <a:ext uri="{FF2B5EF4-FFF2-40B4-BE49-F238E27FC236}">
                  <a16:creationId xmlns:a16="http://schemas.microsoft.com/office/drawing/2014/main" id="{A9B1CBE5-838E-42ED-A2CC-55E962EEEE6E}"/>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530665" y="3429000"/>
              <a:ext cx="670034" cy="670034"/>
            </a:xfrm>
            <a:prstGeom prst="rect">
              <a:avLst/>
            </a:prstGeom>
          </p:spPr>
        </p:pic>
        <p:sp>
          <p:nvSpPr>
            <p:cNvPr id="52" name="テキスト ボックス 51">
              <a:extLst>
                <a:ext uri="{FF2B5EF4-FFF2-40B4-BE49-F238E27FC236}">
                  <a16:creationId xmlns:a16="http://schemas.microsoft.com/office/drawing/2014/main" id="{2D9DD5FC-6DF3-46AB-90E8-0ABE8B551F1C}"/>
                </a:ext>
              </a:extLst>
            </p:cNvPr>
            <p:cNvSpPr txBox="1"/>
            <p:nvPr/>
          </p:nvSpPr>
          <p:spPr>
            <a:xfrm>
              <a:off x="7349361" y="4159082"/>
              <a:ext cx="1032641" cy="584775"/>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修正箇所</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リスト</a:t>
              </a:r>
            </a:p>
          </p:txBody>
        </p:sp>
      </p:grpSp>
      <p:sp>
        <p:nvSpPr>
          <p:cNvPr id="53" name="テキスト ボックス 52">
            <a:extLst>
              <a:ext uri="{FF2B5EF4-FFF2-40B4-BE49-F238E27FC236}">
                <a16:creationId xmlns:a16="http://schemas.microsoft.com/office/drawing/2014/main" id="{F21D3A67-8B74-4634-889E-9DA4F337B14F}"/>
              </a:ext>
            </a:extLst>
          </p:cNvPr>
          <p:cNvSpPr txBox="1"/>
          <p:nvPr/>
        </p:nvSpPr>
        <p:spPr>
          <a:xfrm>
            <a:off x="5699621" y="4598941"/>
            <a:ext cx="1183542" cy="107721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STEP2</a:t>
            </a:r>
          </a:p>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600" dirty="0">
                <a:solidFill>
                  <a:srgbClr val="000000"/>
                </a:solidFill>
                <a:latin typeface="Arial"/>
                <a:ea typeface="ＭＳ Ｐゴシック"/>
              </a:rPr>
              <a:t>プログラム</a:t>
            </a: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依存グラフ構築</a:t>
            </a:r>
          </a:p>
        </p:txBody>
      </p:sp>
      <p:sp>
        <p:nvSpPr>
          <p:cNvPr id="54" name="テキスト ボックス 53">
            <a:extLst>
              <a:ext uri="{FF2B5EF4-FFF2-40B4-BE49-F238E27FC236}">
                <a16:creationId xmlns:a16="http://schemas.microsoft.com/office/drawing/2014/main" id="{9166A099-5158-46C3-804E-B28D8A54CC07}"/>
              </a:ext>
            </a:extLst>
          </p:cNvPr>
          <p:cNvSpPr txBox="1"/>
          <p:nvPr/>
        </p:nvSpPr>
        <p:spPr>
          <a:xfrm>
            <a:off x="8169516" y="4725833"/>
            <a:ext cx="1041406"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STEP3</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修正箇所</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特定</a:t>
            </a:r>
          </a:p>
        </p:txBody>
      </p:sp>
      <p:sp>
        <p:nvSpPr>
          <p:cNvPr id="55" name="テキスト ボックス 54">
            <a:extLst>
              <a:ext uri="{FF2B5EF4-FFF2-40B4-BE49-F238E27FC236}">
                <a16:creationId xmlns:a16="http://schemas.microsoft.com/office/drawing/2014/main" id="{ACF37148-5570-454E-889A-4BD180EE0609}"/>
              </a:ext>
            </a:extLst>
          </p:cNvPr>
          <p:cNvSpPr txBox="1"/>
          <p:nvPr/>
        </p:nvSpPr>
        <p:spPr>
          <a:xfrm>
            <a:off x="3041043" y="4722052"/>
            <a:ext cx="126912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rPr>
              <a:t>STEP1</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ソースコード</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Arial"/>
                <a:ea typeface="ＭＳ Ｐゴシック"/>
                <a:cs typeface="+mn-cs"/>
              </a:rPr>
              <a:t>解析</a:t>
            </a:r>
            <a:endParaRPr kumimoji="1" lang="en-US" altLang="ja-JP" sz="1600" b="0" i="0" u="none" strike="noStrike" kern="1200" cap="none" spc="0" normalizeH="0" baseline="0" noProof="0" dirty="0">
              <a:ln>
                <a:noFill/>
              </a:ln>
              <a:solidFill>
                <a:srgbClr val="000000"/>
              </a:solidFill>
              <a:effectLst/>
              <a:uLnTx/>
              <a:uFillTx/>
              <a:latin typeface="Arial"/>
              <a:ea typeface="ＭＳ Ｐゴシック"/>
              <a:cs typeface="+mn-cs"/>
            </a:endParaRPr>
          </a:p>
        </p:txBody>
      </p:sp>
      <p:sp>
        <p:nvSpPr>
          <p:cNvPr id="57" name="四角形: 角を丸くする 56">
            <a:extLst>
              <a:ext uri="{FF2B5EF4-FFF2-40B4-BE49-F238E27FC236}">
                <a16:creationId xmlns:a16="http://schemas.microsoft.com/office/drawing/2014/main" id="{01F225C8-CFF7-48CD-AE97-6EB87C2FE3BE}"/>
              </a:ext>
            </a:extLst>
          </p:cNvPr>
          <p:cNvSpPr/>
          <p:nvPr/>
        </p:nvSpPr>
        <p:spPr>
          <a:xfrm>
            <a:off x="2796883" y="3535688"/>
            <a:ext cx="6598234" cy="2959986"/>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58" name="四角形: 角を丸くする 57">
            <a:extLst>
              <a:ext uri="{FF2B5EF4-FFF2-40B4-BE49-F238E27FC236}">
                <a16:creationId xmlns:a16="http://schemas.microsoft.com/office/drawing/2014/main" id="{6319B0ED-6F50-440B-815A-83E83984AA3D}"/>
              </a:ext>
            </a:extLst>
          </p:cNvPr>
          <p:cNvSpPr/>
          <p:nvPr/>
        </p:nvSpPr>
        <p:spPr>
          <a:xfrm>
            <a:off x="2888458" y="4398651"/>
            <a:ext cx="2646511" cy="1822702"/>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2400" b="0" i="0" u="none" strike="noStrike" kern="1200" cap="none" spc="0" normalizeH="0" baseline="0" noProof="0">
              <a:ln>
                <a:noFill/>
              </a:ln>
              <a:solidFill>
                <a:srgbClr val="333399"/>
              </a:solidFill>
              <a:effectLst/>
              <a:uLnTx/>
              <a:uFillTx/>
              <a:latin typeface="Arial"/>
              <a:ea typeface="ＭＳ Ｐゴシック"/>
              <a:cs typeface="+mn-cs"/>
            </a:endParaRPr>
          </a:p>
        </p:txBody>
      </p:sp>
      <p:sp>
        <p:nvSpPr>
          <p:cNvPr id="59" name="テキスト ボックス 58">
            <a:extLst>
              <a:ext uri="{FF2B5EF4-FFF2-40B4-BE49-F238E27FC236}">
                <a16:creationId xmlns:a16="http://schemas.microsoft.com/office/drawing/2014/main" id="{29BF4524-7E67-410F-8921-BA30E0AA47A5}"/>
              </a:ext>
            </a:extLst>
          </p:cNvPr>
          <p:cNvSpPr txBox="1"/>
          <p:nvPr/>
        </p:nvSpPr>
        <p:spPr>
          <a:xfrm>
            <a:off x="3732438" y="3813876"/>
            <a:ext cx="1581150" cy="58477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既存ツール</a:t>
            </a:r>
            <a:endPar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r>
              <a:rPr kumimoji="1" lang="en-US" altLang="ja-JP"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Understand</a:t>
            </a:r>
            <a:r>
              <a:rPr kumimoji="1" lang="ja-JP" altLang="en-US" sz="1600" b="0" i="0" u="none" strike="noStrike" kern="1200" cap="none" spc="0" normalizeH="0" baseline="0" noProof="0" dirty="0">
                <a:ln>
                  <a:noFill/>
                </a:ln>
                <a:solidFill>
                  <a:srgbClr val="000000"/>
                </a:solidFill>
                <a:effectLst/>
                <a:uLnTx/>
                <a:uFillTx/>
                <a:latin typeface="Tahoma" pitchFamily="34" charset="0"/>
                <a:ea typeface="ＭＳ Ｐゴシック" charset="-128"/>
                <a:cs typeface="+mn-cs"/>
              </a:rPr>
              <a:t>）</a:t>
            </a:r>
          </a:p>
        </p:txBody>
      </p:sp>
      <p:cxnSp>
        <p:nvCxnSpPr>
          <p:cNvPr id="60" name="コネクタ: カギ線 59">
            <a:extLst>
              <a:ext uri="{FF2B5EF4-FFF2-40B4-BE49-F238E27FC236}">
                <a16:creationId xmlns:a16="http://schemas.microsoft.com/office/drawing/2014/main" id="{3EDD353F-31AC-4E40-8FD2-DE6034826176}"/>
              </a:ext>
            </a:extLst>
          </p:cNvPr>
          <p:cNvCxnSpPr>
            <a:stCxn id="42" idx="3"/>
            <a:endCxn id="55" idx="0"/>
          </p:cNvCxnSpPr>
          <p:nvPr/>
        </p:nvCxnSpPr>
        <p:spPr>
          <a:xfrm>
            <a:off x="2403761" y="3839173"/>
            <a:ext cx="1271843" cy="88287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61" name="直線矢印コネクタ 60">
            <a:extLst>
              <a:ext uri="{FF2B5EF4-FFF2-40B4-BE49-F238E27FC236}">
                <a16:creationId xmlns:a16="http://schemas.microsoft.com/office/drawing/2014/main" id="{B44606BD-DA50-44A0-9595-837F9846B06F}"/>
              </a:ext>
            </a:extLst>
          </p:cNvPr>
          <p:cNvCxnSpPr>
            <a:stCxn id="39" idx="3"/>
            <a:endCxn id="55" idx="1"/>
          </p:cNvCxnSpPr>
          <p:nvPr/>
        </p:nvCxnSpPr>
        <p:spPr>
          <a:xfrm>
            <a:off x="2416453" y="5137551"/>
            <a:ext cx="62459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2" name="直線矢印コネクタ 61">
            <a:extLst>
              <a:ext uri="{FF2B5EF4-FFF2-40B4-BE49-F238E27FC236}">
                <a16:creationId xmlns:a16="http://schemas.microsoft.com/office/drawing/2014/main" id="{69E81CD9-4CF4-4E21-B244-5CFE603CF265}"/>
              </a:ext>
            </a:extLst>
          </p:cNvPr>
          <p:cNvCxnSpPr>
            <a:stCxn id="55" idx="3"/>
            <a:endCxn id="45" idx="1"/>
          </p:cNvCxnSpPr>
          <p:nvPr/>
        </p:nvCxnSpPr>
        <p:spPr>
          <a:xfrm>
            <a:off x="4310165" y="5137551"/>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3" name="直線矢印コネクタ 62">
            <a:extLst>
              <a:ext uri="{FF2B5EF4-FFF2-40B4-BE49-F238E27FC236}">
                <a16:creationId xmlns:a16="http://schemas.microsoft.com/office/drawing/2014/main" id="{27242F26-783B-47AB-A08C-684CCB5A48D5}"/>
              </a:ext>
            </a:extLst>
          </p:cNvPr>
          <p:cNvCxnSpPr>
            <a:cxnSpLocks/>
            <a:stCxn id="45" idx="3"/>
            <a:endCxn id="53" idx="1"/>
          </p:cNvCxnSpPr>
          <p:nvPr/>
        </p:nvCxnSpPr>
        <p:spPr>
          <a:xfrm flipV="1">
            <a:off x="5242393" y="5137550"/>
            <a:ext cx="45722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4" name="直線矢印コネクタ 63">
            <a:extLst>
              <a:ext uri="{FF2B5EF4-FFF2-40B4-BE49-F238E27FC236}">
                <a16:creationId xmlns:a16="http://schemas.microsoft.com/office/drawing/2014/main" id="{7BFD2BCA-0BAE-4FD8-9E12-DDE2C3D8DEDC}"/>
              </a:ext>
            </a:extLst>
          </p:cNvPr>
          <p:cNvCxnSpPr>
            <a:cxnSpLocks/>
            <a:stCxn id="53" idx="3"/>
            <a:endCxn id="48" idx="1"/>
          </p:cNvCxnSpPr>
          <p:nvPr/>
        </p:nvCxnSpPr>
        <p:spPr>
          <a:xfrm>
            <a:off x="6883163" y="5137550"/>
            <a:ext cx="352252" cy="378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5" name="直線矢印コネクタ 64">
            <a:extLst>
              <a:ext uri="{FF2B5EF4-FFF2-40B4-BE49-F238E27FC236}">
                <a16:creationId xmlns:a16="http://schemas.microsoft.com/office/drawing/2014/main" id="{BA3BF039-20AD-437C-89E8-AFA0E3D327FB}"/>
              </a:ext>
            </a:extLst>
          </p:cNvPr>
          <p:cNvCxnSpPr>
            <a:stCxn id="48" idx="3"/>
            <a:endCxn id="54" idx="1"/>
          </p:cNvCxnSpPr>
          <p:nvPr/>
        </p:nvCxnSpPr>
        <p:spPr>
          <a:xfrm>
            <a:off x="7905449" y="5141332"/>
            <a:ext cx="264067"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6" name="直線矢印コネクタ 65">
            <a:extLst>
              <a:ext uri="{FF2B5EF4-FFF2-40B4-BE49-F238E27FC236}">
                <a16:creationId xmlns:a16="http://schemas.microsoft.com/office/drawing/2014/main" id="{DD020B32-388D-463E-9D23-1F45BD3B1813}"/>
              </a:ext>
            </a:extLst>
          </p:cNvPr>
          <p:cNvCxnSpPr>
            <a:stCxn id="54" idx="3"/>
            <a:endCxn id="51" idx="1"/>
          </p:cNvCxnSpPr>
          <p:nvPr/>
        </p:nvCxnSpPr>
        <p:spPr>
          <a:xfrm>
            <a:off x="9210922" y="5141332"/>
            <a:ext cx="36549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68" name="コネクタ: カギ線 67">
            <a:extLst>
              <a:ext uri="{FF2B5EF4-FFF2-40B4-BE49-F238E27FC236}">
                <a16:creationId xmlns:a16="http://schemas.microsoft.com/office/drawing/2014/main" id="{2A4077E8-6931-40EA-A402-19B33FA43C3C}"/>
              </a:ext>
            </a:extLst>
          </p:cNvPr>
          <p:cNvCxnSpPr>
            <a:stCxn id="46" idx="2"/>
            <a:endCxn id="54" idx="2"/>
          </p:cNvCxnSpPr>
          <p:nvPr/>
        </p:nvCxnSpPr>
        <p:spPr>
          <a:xfrm rot="5400000" flipH="1" flipV="1">
            <a:off x="6547717" y="3946372"/>
            <a:ext cx="532044" cy="3752959"/>
          </a:xfrm>
          <a:prstGeom prst="bentConnector3">
            <a:avLst>
              <a:gd name="adj1" fmla="val -42966"/>
            </a:avLst>
          </a:prstGeom>
          <a:ln w="19050">
            <a:tailEnd type="triangle"/>
          </a:ln>
        </p:spPr>
        <p:style>
          <a:lnRef idx="1">
            <a:schemeClr val="dk1"/>
          </a:lnRef>
          <a:fillRef idx="0">
            <a:schemeClr val="dk1"/>
          </a:fillRef>
          <a:effectRef idx="0">
            <a:schemeClr val="dk1"/>
          </a:effectRef>
          <a:fontRef idx="minor">
            <a:schemeClr val="tx1"/>
          </a:fontRef>
        </p:style>
      </p:cxnSp>
      <p:sp>
        <p:nvSpPr>
          <p:cNvPr id="70" name="テキスト ボックス 69">
            <a:extLst>
              <a:ext uri="{FF2B5EF4-FFF2-40B4-BE49-F238E27FC236}">
                <a16:creationId xmlns:a16="http://schemas.microsoft.com/office/drawing/2014/main" id="{E1ABD76D-4ADC-4AEC-9DB4-54CF6B728FED}"/>
              </a:ext>
            </a:extLst>
          </p:cNvPr>
          <p:cNvSpPr txBox="1"/>
          <p:nvPr/>
        </p:nvSpPr>
        <p:spPr>
          <a:xfrm>
            <a:off x="7296493" y="3192272"/>
            <a:ext cx="2189275" cy="338554"/>
          </a:xfrm>
          <a:prstGeom prst="rect">
            <a:avLst/>
          </a:prstGeom>
          <a:noFill/>
        </p:spPr>
        <p:txBody>
          <a:bodyPr wrap="square" rtlCol="0">
            <a:spAutoFit/>
          </a:bodyPr>
          <a:lstStyle/>
          <a:p>
            <a:r>
              <a:rPr kumimoji="1" lang="ja-JP" altLang="en-US" sz="1600" dirty="0"/>
              <a:t>修正箇所特定部分</a:t>
            </a:r>
          </a:p>
        </p:txBody>
      </p:sp>
    </p:spTree>
    <p:extLst>
      <p:ext uri="{BB962C8B-B14F-4D97-AF65-F5344CB8AC3E}">
        <p14:creationId xmlns:p14="http://schemas.microsoft.com/office/powerpoint/2010/main" val="288687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85841F-3C2F-4892-9A30-59C5B3CEB7A0}"/>
              </a:ext>
            </a:extLst>
          </p:cNvPr>
          <p:cNvSpPr>
            <a:spLocks noGrp="1"/>
          </p:cNvSpPr>
          <p:nvPr>
            <p:ph type="title"/>
          </p:nvPr>
        </p:nvSpPr>
        <p:spPr/>
        <p:txBody>
          <a:bodyPr/>
          <a:lstStyle/>
          <a:p>
            <a:r>
              <a:rPr lang="en-US" altLang="ja-JP" dirty="0"/>
              <a:t>3.</a:t>
            </a:r>
            <a:r>
              <a:rPr lang="ja-JP" altLang="en-US" dirty="0"/>
              <a:t> 本研究の目的</a:t>
            </a:r>
            <a:endParaRPr kumimoji="1" lang="ja-JP" altLang="en-US" dirty="0"/>
          </a:p>
        </p:txBody>
      </p:sp>
      <p:sp>
        <p:nvSpPr>
          <p:cNvPr id="3" name="コンテンツ プレースホルダー 2">
            <a:extLst>
              <a:ext uri="{FF2B5EF4-FFF2-40B4-BE49-F238E27FC236}">
                <a16:creationId xmlns:a16="http://schemas.microsoft.com/office/drawing/2014/main" id="{E72244FD-E348-403A-BE9C-8C16FA7B88D3}"/>
              </a:ext>
            </a:extLst>
          </p:cNvPr>
          <p:cNvSpPr>
            <a:spLocks noGrp="1"/>
          </p:cNvSpPr>
          <p:nvPr>
            <p:ph idx="1"/>
          </p:nvPr>
        </p:nvSpPr>
        <p:spPr>
          <a:xfrm>
            <a:off x="609600" y="1600202"/>
            <a:ext cx="10972800" cy="4213370"/>
          </a:xfrm>
        </p:spPr>
        <p:txBody>
          <a:bodyPr/>
          <a:lstStyle/>
          <a:p>
            <a:pPr marL="0" indent="0">
              <a:buNone/>
            </a:pPr>
            <a:r>
              <a:rPr kumimoji="1" lang="ja-JP" altLang="en-US" dirty="0"/>
              <a:t>目的</a:t>
            </a:r>
            <a:endParaRPr kumimoji="1" lang="en-US" altLang="ja-JP" dirty="0"/>
          </a:p>
          <a:p>
            <a:pPr marL="457200" lvl="1" indent="0">
              <a:buNone/>
            </a:pPr>
            <a:r>
              <a:rPr lang="en-US" altLang="ja-JP" dirty="0"/>
              <a:t>2038</a:t>
            </a:r>
            <a:r>
              <a:rPr lang="ja-JP" altLang="en-US" dirty="0"/>
              <a:t>年問題への対応の省力化を行う</a:t>
            </a:r>
            <a:endParaRPr lang="en-US" altLang="ja-JP" dirty="0"/>
          </a:p>
          <a:p>
            <a:pPr marL="0" indent="0">
              <a:buNone/>
            </a:pPr>
            <a:r>
              <a:rPr kumimoji="1" lang="ja-JP" altLang="en-US" dirty="0"/>
              <a:t>手段</a:t>
            </a:r>
            <a:endParaRPr kumimoji="1" lang="en-US" altLang="ja-JP" dirty="0"/>
          </a:p>
          <a:p>
            <a:pPr marL="457200" lvl="1" indent="0">
              <a:buNone/>
            </a:pPr>
            <a:r>
              <a:rPr lang="ja-JP" altLang="en-US" dirty="0"/>
              <a:t>ソースコード修正支援ツールを作成する</a:t>
            </a:r>
            <a:endParaRPr lang="en-US" altLang="ja-JP" dirty="0"/>
          </a:p>
          <a:p>
            <a:pPr marL="0" indent="0">
              <a:buNone/>
            </a:pPr>
            <a:r>
              <a:rPr kumimoji="1" lang="ja-JP" altLang="en-US" dirty="0"/>
              <a:t>貢献</a:t>
            </a:r>
            <a:endParaRPr kumimoji="1" lang="en-US" altLang="ja-JP" dirty="0"/>
          </a:p>
          <a:p>
            <a:pPr marL="457200" lvl="1" indent="0">
              <a:buNone/>
            </a:pPr>
            <a:r>
              <a:rPr lang="en-US" altLang="ja-JP" dirty="0"/>
              <a:t>2038</a:t>
            </a:r>
            <a:r>
              <a:rPr lang="ja-JP" altLang="en-US" dirty="0"/>
              <a:t>年問題修正手法</a:t>
            </a:r>
            <a:r>
              <a:rPr lang="ja-JP" altLang="en-US" sz="2400" dirty="0"/>
              <a:t> </a:t>
            </a:r>
            <a:r>
              <a:rPr lang="en-US" altLang="ja-JP" sz="2400" dirty="0"/>
              <a:t>[2,3] </a:t>
            </a:r>
            <a:r>
              <a:rPr lang="ja-JP" altLang="en-US" dirty="0"/>
              <a:t>のプログラムとしての実装</a:t>
            </a:r>
            <a:endParaRPr kumimoji="1" lang="ja-JP" altLang="en-US" dirty="0"/>
          </a:p>
        </p:txBody>
      </p:sp>
      <p:sp>
        <p:nvSpPr>
          <p:cNvPr id="4" name="日付プレースホルダー 3">
            <a:extLst>
              <a:ext uri="{FF2B5EF4-FFF2-40B4-BE49-F238E27FC236}">
                <a16:creationId xmlns:a16="http://schemas.microsoft.com/office/drawing/2014/main" id="{D088362C-7231-4144-8180-DF0490F042AE}"/>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A8A398DF-13E4-41FB-9CC3-B09467EDEE7C}"/>
              </a:ext>
            </a:extLst>
          </p:cNvPr>
          <p:cNvSpPr>
            <a:spLocks noGrp="1"/>
          </p:cNvSpPr>
          <p:nvPr>
            <p:ph type="sldNum" sz="quarter" idx="12"/>
          </p:nvPr>
        </p:nvSpPr>
        <p:spPr/>
        <p:txBody>
          <a:bodyPr/>
          <a:lstStyle/>
          <a:p>
            <a:fld id="{B951A452-32C3-41FF-9DA0-B1D43AF5C1DE}" type="slidenum">
              <a:rPr kumimoji="1" lang="ja-JP" altLang="en-US" smtClean="0"/>
              <a:t>4</a:t>
            </a:fld>
            <a:endParaRPr kumimoji="1" lang="ja-JP" altLang="en-US"/>
          </a:p>
        </p:txBody>
      </p:sp>
      <p:sp>
        <p:nvSpPr>
          <p:cNvPr id="6" name="テキスト ボックス 5">
            <a:extLst>
              <a:ext uri="{FF2B5EF4-FFF2-40B4-BE49-F238E27FC236}">
                <a16:creationId xmlns:a16="http://schemas.microsoft.com/office/drawing/2014/main" id="{3C46F920-142F-4D9F-9FC3-CCBE4FAE5F94}"/>
              </a:ext>
            </a:extLst>
          </p:cNvPr>
          <p:cNvSpPr txBox="1"/>
          <p:nvPr/>
        </p:nvSpPr>
        <p:spPr>
          <a:xfrm>
            <a:off x="568325" y="5973985"/>
            <a:ext cx="11055350" cy="461665"/>
          </a:xfrm>
          <a:prstGeom prst="rect">
            <a:avLst/>
          </a:prstGeom>
          <a:noFill/>
        </p:spPr>
        <p:txBody>
          <a:bodyPr wrap="square" rtlCol="0">
            <a:spAutoFit/>
          </a:bodyPr>
          <a:lstStyle/>
          <a:p>
            <a:r>
              <a:rPr lang="en-US" altLang="ja-JP" sz="1200" dirty="0"/>
              <a:t>[2] </a:t>
            </a:r>
            <a:r>
              <a:rPr lang="ja-JP" altLang="en-US" sz="1200" dirty="0"/>
              <a:t>大江秀幸</a:t>
            </a:r>
            <a:r>
              <a:rPr lang="en-US" altLang="ja-JP" sz="1200" dirty="0"/>
              <a:t>, </a:t>
            </a:r>
            <a:r>
              <a:rPr lang="ja-JP" altLang="en-US" sz="1200" dirty="0"/>
              <a:t>安藤友康</a:t>
            </a:r>
            <a:r>
              <a:rPr lang="en-US" altLang="ja-JP" sz="1200" dirty="0"/>
              <a:t>, </a:t>
            </a:r>
            <a:r>
              <a:rPr lang="ja-JP" altLang="en-US" sz="1200" dirty="0"/>
              <a:t>松下誠</a:t>
            </a:r>
            <a:r>
              <a:rPr lang="en-US" altLang="ja-JP" sz="1200" dirty="0"/>
              <a:t>, </a:t>
            </a:r>
            <a:r>
              <a:rPr lang="ja-JP" altLang="en-US" sz="1200" dirty="0"/>
              <a:t>井上克郎</a:t>
            </a:r>
            <a:r>
              <a:rPr lang="en-US" altLang="ja-JP" sz="1200" dirty="0"/>
              <a:t>: </a:t>
            </a:r>
            <a:r>
              <a:rPr lang="ja-JP" altLang="en-US" sz="1200" dirty="0"/>
              <a:t>組込み機器開発における</a:t>
            </a:r>
            <a:r>
              <a:rPr lang="en-US" altLang="ja-JP" sz="1200" dirty="0"/>
              <a:t>2038</a:t>
            </a:r>
            <a:r>
              <a:rPr lang="ja-JP" altLang="en-US" sz="1200" dirty="0"/>
              <a:t>年問題への対応事例</a:t>
            </a:r>
            <a:r>
              <a:rPr lang="en-US" altLang="ja-JP" sz="1200" dirty="0"/>
              <a:t>, </a:t>
            </a:r>
            <a:r>
              <a:rPr lang="ja-JP" altLang="en-US" sz="1200" dirty="0"/>
              <a:t>情報処理学会デジタルプラクティス </a:t>
            </a:r>
            <a:r>
              <a:rPr lang="en-US" altLang="ja-JP" sz="1200" dirty="0"/>
              <a:t>Vol.10, No.3, pp603-620</a:t>
            </a:r>
            <a:r>
              <a:rPr lang="ja-JP" altLang="en-US" sz="1200" dirty="0"/>
              <a:t>（</a:t>
            </a:r>
            <a:r>
              <a:rPr lang="en-US" altLang="ja-JP" sz="1200" dirty="0"/>
              <a:t>2019</a:t>
            </a:r>
            <a:r>
              <a:rPr lang="ja-JP" altLang="en-US" sz="1200" dirty="0"/>
              <a:t>）</a:t>
            </a:r>
          </a:p>
          <a:p>
            <a:r>
              <a:rPr lang="en-US" altLang="ja-JP" sz="1200" dirty="0"/>
              <a:t>[3] </a:t>
            </a:r>
            <a:r>
              <a:rPr lang="ja-JP" altLang="en-US" sz="1200" dirty="0"/>
              <a:t>大江秀幸</a:t>
            </a:r>
            <a:r>
              <a:rPr lang="en-US" altLang="ja-JP" sz="1200" dirty="0"/>
              <a:t>, </a:t>
            </a:r>
            <a:r>
              <a:rPr lang="ja-JP" altLang="en-US" sz="1200" dirty="0"/>
              <a:t>松下誠</a:t>
            </a:r>
            <a:r>
              <a:rPr lang="en-US" altLang="ja-JP" sz="1200" dirty="0"/>
              <a:t>, </a:t>
            </a:r>
            <a:r>
              <a:rPr lang="ja-JP" altLang="en-US" sz="1200" dirty="0"/>
              <a:t>井上克郎</a:t>
            </a:r>
            <a:r>
              <a:rPr lang="en-US" altLang="ja-JP" sz="1200" dirty="0"/>
              <a:t>: 32bit UNIX</a:t>
            </a:r>
            <a:r>
              <a:rPr lang="ja-JP" altLang="en-US" sz="1200" dirty="0"/>
              <a:t>システムの</a:t>
            </a:r>
            <a:r>
              <a:rPr lang="en-US" altLang="ja-JP" sz="1200" dirty="0"/>
              <a:t>2038</a:t>
            </a:r>
            <a:r>
              <a:rPr lang="ja-JP" altLang="en-US" sz="1200" dirty="0"/>
              <a:t>年問題に対するプログラム修正法の提案</a:t>
            </a:r>
            <a:r>
              <a:rPr lang="en-US" altLang="ja-JP" sz="1200" dirty="0"/>
              <a:t>, </a:t>
            </a:r>
            <a:r>
              <a:rPr lang="ja-JP" altLang="en-US" sz="1200" dirty="0"/>
              <a:t>情報処理学会論文誌</a:t>
            </a:r>
            <a:r>
              <a:rPr lang="en-US" altLang="ja-JP" sz="1200" dirty="0"/>
              <a:t>, Vol.62, No.4, pp.1051-1055 (2021)</a:t>
            </a:r>
          </a:p>
        </p:txBody>
      </p:sp>
    </p:spTree>
    <p:extLst>
      <p:ext uri="{BB962C8B-B14F-4D97-AF65-F5344CB8AC3E}">
        <p14:creationId xmlns:p14="http://schemas.microsoft.com/office/powerpoint/2010/main" val="64388676"/>
      </p:ext>
    </p:extLst>
  </p:cSld>
  <p:clrMapOvr>
    <a:masterClrMapping/>
  </p:clrMapOvr>
  <mc:AlternateContent xmlns:mc="http://schemas.openxmlformats.org/markup-compatibility/2006" xmlns:p14="http://schemas.microsoft.com/office/powerpoint/2010/main">
    <mc:Choice Requires="p14">
      <p:transition spd="slow" p14:dur="2000" advTm="20066"/>
    </mc:Choice>
    <mc:Fallback xmlns="">
      <p:transition spd="slow" advTm="20066"/>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77417F-71F8-4E65-847F-8777AE582EB8}"/>
              </a:ext>
            </a:extLst>
          </p:cNvPr>
          <p:cNvSpPr>
            <a:spLocks noGrp="1"/>
          </p:cNvSpPr>
          <p:nvPr>
            <p:ph type="title"/>
          </p:nvPr>
        </p:nvSpPr>
        <p:spPr/>
        <p:txBody>
          <a:bodyPr/>
          <a:lstStyle/>
          <a:p>
            <a:r>
              <a:rPr kumimoji="1" lang="en-US" altLang="ja-JP" dirty="0"/>
              <a:t>4. </a:t>
            </a:r>
            <a:r>
              <a:rPr lang="en-US" altLang="ja-JP" dirty="0">
                <a:solidFill>
                  <a:srgbClr val="000000"/>
                </a:solidFill>
              </a:rPr>
              <a:t>2038</a:t>
            </a:r>
            <a:r>
              <a:rPr lang="ja-JP" altLang="en-US" dirty="0">
                <a:solidFill>
                  <a:srgbClr val="000000"/>
                </a:solidFill>
              </a:rPr>
              <a:t>年問題のリスク調査</a:t>
            </a:r>
            <a:endParaRPr kumimoji="1" lang="ja-JP" altLang="en-US" dirty="0"/>
          </a:p>
        </p:txBody>
      </p:sp>
      <p:sp>
        <p:nvSpPr>
          <p:cNvPr id="3" name="コンテンツ プレースホルダー 2">
            <a:extLst>
              <a:ext uri="{FF2B5EF4-FFF2-40B4-BE49-F238E27FC236}">
                <a16:creationId xmlns:a16="http://schemas.microsoft.com/office/drawing/2014/main" id="{C8D19D0D-6317-468C-9108-4D89A41476A1}"/>
              </a:ext>
            </a:extLst>
          </p:cNvPr>
          <p:cNvSpPr>
            <a:spLocks noGrp="1"/>
          </p:cNvSpPr>
          <p:nvPr>
            <p:ph idx="1"/>
          </p:nvPr>
        </p:nvSpPr>
        <p:spPr/>
        <p:txBody>
          <a:bodyPr/>
          <a:lstStyle/>
          <a:p>
            <a:pPr marL="0" indent="0">
              <a:buNone/>
            </a:pPr>
            <a:r>
              <a:rPr kumimoji="1" lang="ja-JP" altLang="en-US" dirty="0"/>
              <a:t>事前調査</a:t>
            </a:r>
            <a:r>
              <a:rPr lang="ja-JP" altLang="en-US" dirty="0"/>
              <a:t>として</a:t>
            </a:r>
            <a:r>
              <a:rPr lang="en-US" altLang="ja-JP" dirty="0"/>
              <a:t>2038</a:t>
            </a:r>
            <a:r>
              <a:rPr lang="ja-JP" altLang="en-US" dirty="0"/>
              <a:t>年問題のリスクの存在調査を行う</a:t>
            </a:r>
            <a:endParaRPr lang="en-US" altLang="ja-JP" dirty="0"/>
          </a:p>
          <a:p>
            <a:pPr marL="457200" lvl="1" indent="0">
              <a:buNone/>
            </a:pPr>
            <a:r>
              <a:rPr kumimoji="1" lang="ja-JP" altLang="en-US" dirty="0"/>
              <a:t>包括的な実態調査を行った先行研究は確認できない</a:t>
            </a:r>
            <a:endParaRPr kumimoji="1" lang="en-US" altLang="ja-JP" dirty="0"/>
          </a:p>
          <a:p>
            <a:endParaRPr kumimoji="1" lang="en-US" altLang="ja-JP" dirty="0"/>
          </a:p>
          <a:p>
            <a:pPr marL="0" indent="0">
              <a:buNone/>
            </a:pPr>
            <a:r>
              <a:rPr kumimoji="1" lang="ja-JP" altLang="en-US" dirty="0"/>
              <a:t>調査の目的</a:t>
            </a:r>
            <a:endParaRPr kumimoji="1" lang="en-US" altLang="ja-JP" dirty="0"/>
          </a:p>
          <a:p>
            <a:pPr lvl="1"/>
            <a:r>
              <a:rPr kumimoji="1" lang="en-US" altLang="ja-JP" dirty="0"/>
              <a:t>2038</a:t>
            </a:r>
            <a:r>
              <a:rPr kumimoji="1" lang="ja-JP" altLang="en-US" dirty="0"/>
              <a:t>年問題の実態を明らかにし，対応の必要性を確認する</a:t>
            </a:r>
            <a:endParaRPr kumimoji="1" lang="en-US" altLang="ja-JP" dirty="0"/>
          </a:p>
          <a:p>
            <a:pPr lvl="1"/>
            <a:r>
              <a:rPr kumimoji="1" lang="ja-JP" altLang="en-US" dirty="0"/>
              <a:t>本研究のツール作成の意義を示す</a:t>
            </a:r>
            <a:endParaRPr kumimoji="1" lang="en-US" altLang="ja-JP" dirty="0"/>
          </a:p>
          <a:p>
            <a:pPr marL="0" indent="0">
              <a:buNone/>
            </a:pPr>
            <a:r>
              <a:rPr lang="ja-JP" altLang="en-US" dirty="0"/>
              <a:t>貢献</a:t>
            </a:r>
            <a:endParaRPr lang="en-US" altLang="ja-JP" dirty="0"/>
          </a:p>
          <a:p>
            <a:pPr lvl="1"/>
            <a:r>
              <a:rPr kumimoji="1" lang="en-US" altLang="ja-JP" dirty="0"/>
              <a:t>OSS</a:t>
            </a:r>
            <a:r>
              <a:rPr kumimoji="1" lang="ja-JP" altLang="en-US" dirty="0"/>
              <a:t>に対する</a:t>
            </a:r>
            <a:r>
              <a:rPr kumimoji="1" lang="en-US" altLang="ja-JP" dirty="0"/>
              <a:t>2038</a:t>
            </a:r>
            <a:r>
              <a:rPr kumimoji="1" lang="ja-JP" altLang="en-US" dirty="0"/>
              <a:t>年問題の潜在リスクの実態調査結果</a:t>
            </a:r>
            <a:endParaRPr kumimoji="1" lang="en-US" altLang="ja-JP" dirty="0"/>
          </a:p>
        </p:txBody>
      </p:sp>
      <p:sp>
        <p:nvSpPr>
          <p:cNvPr id="4" name="日付プレースホルダー 3">
            <a:extLst>
              <a:ext uri="{FF2B5EF4-FFF2-40B4-BE49-F238E27FC236}">
                <a16:creationId xmlns:a16="http://schemas.microsoft.com/office/drawing/2014/main" id="{803622BD-9FDD-483D-95DE-CD7D3555758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B2D47420-6061-4AF3-B5D5-A4F1041FD8A5}"/>
              </a:ext>
            </a:extLst>
          </p:cNvPr>
          <p:cNvSpPr>
            <a:spLocks noGrp="1"/>
          </p:cNvSpPr>
          <p:nvPr>
            <p:ph type="sldNum" sz="quarter" idx="12"/>
          </p:nvPr>
        </p:nvSpPr>
        <p:spPr/>
        <p:txBody>
          <a:bodyPr/>
          <a:lstStyle/>
          <a:p>
            <a:fld id="{B951A452-32C3-41FF-9DA0-B1D43AF5C1DE}" type="slidenum">
              <a:rPr kumimoji="1" lang="ja-JP" altLang="en-US" smtClean="0"/>
              <a:t>5</a:t>
            </a:fld>
            <a:endParaRPr kumimoji="1" lang="ja-JP" altLang="en-US"/>
          </a:p>
        </p:txBody>
      </p:sp>
    </p:spTree>
    <p:extLst>
      <p:ext uri="{BB962C8B-B14F-4D97-AF65-F5344CB8AC3E}">
        <p14:creationId xmlns:p14="http://schemas.microsoft.com/office/powerpoint/2010/main" val="1101885292"/>
      </p:ext>
    </p:extLst>
  </p:cSld>
  <p:clrMapOvr>
    <a:masterClrMapping/>
  </p:clrMapOvr>
  <mc:AlternateContent xmlns:mc="http://schemas.openxmlformats.org/markup-compatibility/2006" xmlns:p14="http://schemas.microsoft.com/office/powerpoint/2010/main">
    <mc:Choice Requires="p14">
      <p:transition spd="slow" p14:dur="2000" advTm="41811"/>
    </mc:Choice>
    <mc:Fallback xmlns="">
      <p:transition spd="slow" advTm="4181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B637CA-513B-48FF-96EF-B84481D18736}"/>
              </a:ext>
            </a:extLst>
          </p:cNvPr>
          <p:cNvSpPr>
            <a:spLocks noGrp="1"/>
          </p:cNvSpPr>
          <p:nvPr>
            <p:ph type="title"/>
          </p:nvPr>
        </p:nvSpPr>
        <p:spPr/>
        <p:txBody>
          <a:bodyPr/>
          <a:lstStyle/>
          <a:p>
            <a:r>
              <a:rPr lang="en-US" altLang="ja-JP" dirty="0">
                <a:solidFill>
                  <a:srgbClr val="000000"/>
                </a:solidFill>
              </a:rPr>
              <a:t>4-a. </a:t>
            </a:r>
            <a:r>
              <a:rPr lang="ja-JP" altLang="en-US" dirty="0">
                <a:solidFill>
                  <a:srgbClr val="000000"/>
                </a:solidFill>
              </a:rPr>
              <a:t>調査対象のリスク</a:t>
            </a:r>
            <a:endParaRPr kumimoji="1" lang="ja-JP" altLang="en-US" dirty="0"/>
          </a:p>
        </p:txBody>
      </p:sp>
      <p:sp>
        <p:nvSpPr>
          <p:cNvPr id="3" name="コンテンツ プレースホルダー 2">
            <a:extLst>
              <a:ext uri="{FF2B5EF4-FFF2-40B4-BE49-F238E27FC236}">
                <a16:creationId xmlns:a16="http://schemas.microsoft.com/office/drawing/2014/main" id="{BC053448-05A1-414C-A227-52E9673C445E}"/>
              </a:ext>
            </a:extLst>
          </p:cNvPr>
          <p:cNvSpPr>
            <a:spLocks noGrp="1"/>
          </p:cNvSpPr>
          <p:nvPr>
            <p:ph idx="1"/>
          </p:nvPr>
        </p:nvSpPr>
        <p:spPr>
          <a:xfrm>
            <a:off x="609600" y="1600202"/>
            <a:ext cx="10972800" cy="4054150"/>
          </a:xfrm>
        </p:spPr>
        <p:txBody>
          <a:bodyPr/>
          <a:lstStyle/>
          <a:p>
            <a:pPr marL="0" indent="0">
              <a:buNone/>
            </a:pPr>
            <a:r>
              <a:rPr lang="en-US" altLang="ja-JP" dirty="0"/>
              <a:t>2038</a:t>
            </a:r>
            <a:r>
              <a:rPr lang="ja-JP" altLang="en-US" dirty="0"/>
              <a:t>年問題のリスクとは</a:t>
            </a:r>
            <a:endParaRPr lang="en-US" altLang="ja-JP" dirty="0"/>
          </a:p>
          <a:p>
            <a:pPr marL="1028700" lvl="1" indent="-571500">
              <a:buFont typeface="+mj-lt"/>
              <a:buAutoNum type="romanLcPeriod"/>
            </a:pPr>
            <a:r>
              <a:rPr lang="en-US" altLang="ja-JP" dirty="0"/>
              <a:t>32bit</a:t>
            </a:r>
            <a:r>
              <a:rPr lang="ja-JP" altLang="en-US" dirty="0"/>
              <a:t>の</a:t>
            </a:r>
            <a:r>
              <a:rPr lang="en-US" altLang="ja-JP" dirty="0" err="1"/>
              <a:t>time_t</a:t>
            </a:r>
            <a:r>
              <a:rPr lang="ja-JP" altLang="en-US" dirty="0"/>
              <a:t>型値のオーバーフローによる問題</a:t>
            </a:r>
            <a:r>
              <a:rPr lang="ja-JP" altLang="en-US" sz="2400" dirty="0"/>
              <a:t> </a:t>
            </a:r>
            <a:r>
              <a:rPr lang="en-US" altLang="ja-JP" sz="2400" dirty="0"/>
              <a:t>[2]</a:t>
            </a:r>
            <a:endParaRPr lang="en-US" altLang="ja-JP" dirty="0"/>
          </a:p>
          <a:p>
            <a:pPr marL="1200150" lvl="2" indent="-342900"/>
            <a:r>
              <a:rPr lang="ja-JP" altLang="en-US" dirty="0"/>
              <a:t>時刻情報の解釈を行う際の不具合</a:t>
            </a:r>
            <a:endParaRPr lang="en-US" altLang="ja-JP" dirty="0"/>
          </a:p>
          <a:p>
            <a:pPr marL="1200150" lvl="2" indent="-342900"/>
            <a:r>
              <a:rPr lang="ja-JP" altLang="en-US" dirty="0"/>
              <a:t>比較を行う場合の不具合</a:t>
            </a:r>
            <a:endParaRPr lang="en-US" altLang="ja-JP" dirty="0"/>
          </a:p>
          <a:p>
            <a:pPr marL="1028700" lvl="1" indent="-571500">
              <a:buFont typeface="+mj-lt"/>
              <a:buAutoNum type="romanLcPeriod"/>
            </a:pPr>
            <a:r>
              <a:rPr lang="en-US" altLang="ja-JP" dirty="0"/>
              <a:t>64bit</a:t>
            </a:r>
            <a:r>
              <a:rPr lang="ja-JP" altLang="en-US" dirty="0"/>
              <a:t>化した</a:t>
            </a:r>
            <a:r>
              <a:rPr lang="en-US" altLang="ja-JP" dirty="0" err="1"/>
              <a:t>time_t</a:t>
            </a:r>
            <a:r>
              <a:rPr lang="ja-JP" altLang="en-US" dirty="0"/>
              <a:t>型値の縮小変換による問題</a:t>
            </a:r>
            <a:r>
              <a:rPr lang="ja-JP" altLang="en-US" sz="2400" dirty="0"/>
              <a:t> </a:t>
            </a:r>
            <a:r>
              <a:rPr lang="en-US" altLang="ja-JP" sz="2400" dirty="0"/>
              <a:t>[1]</a:t>
            </a:r>
          </a:p>
          <a:p>
            <a:pPr marL="1200150" lvl="2" indent="-342900"/>
            <a:r>
              <a:rPr lang="en-US" altLang="ja-JP" dirty="0"/>
              <a:t>int</a:t>
            </a:r>
            <a:r>
              <a:rPr lang="ja-JP" altLang="en-US" dirty="0"/>
              <a:t>型へのキャストによる不具合</a:t>
            </a:r>
            <a:endParaRPr lang="en-US" altLang="ja-JP" dirty="0"/>
          </a:p>
          <a:p>
            <a:pPr marL="1200150" lvl="2" indent="-342900"/>
            <a:r>
              <a:rPr lang="en-US" altLang="ja-JP" dirty="0"/>
              <a:t>print</a:t>
            </a:r>
            <a:r>
              <a:rPr lang="ja-JP" altLang="en-US" dirty="0"/>
              <a:t>文による出力の際の不具合</a:t>
            </a:r>
            <a:endParaRPr lang="en-US" altLang="ja-JP" dirty="0"/>
          </a:p>
          <a:p>
            <a:pPr marL="1200150" lvl="2" indent="-342900"/>
            <a:r>
              <a:rPr lang="ja-JP" altLang="en-US" dirty="0"/>
              <a:t>ファイルへの読み書きによる不具合</a:t>
            </a:r>
            <a:endParaRPr lang="en-US" altLang="ja-JP" dirty="0"/>
          </a:p>
        </p:txBody>
      </p:sp>
      <p:sp>
        <p:nvSpPr>
          <p:cNvPr id="4" name="日付プレースホルダー 3">
            <a:extLst>
              <a:ext uri="{FF2B5EF4-FFF2-40B4-BE49-F238E27FC236}">
                <a16:creationId xmlns:a16="http://schemas.microsoft.com/office/drawing/2014/main" id="{92963867-D8AD-4927-B717-3E78C55A00FB}"/>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A0DB58F8-5136-4CEB-90A1-CE0E3407788E}"/>
              </a:ext>
            </a:extLst>
          </p:cNvPr>
          <p:cNvSpPr>
            <a:spLocks noGrp="1"/>
          </p:cNvSpPr>
          <p:nvPr>
            <p:ph type="sldNum" sz="quarter" idx="12"/>
          </p:nvPr>
        </p:nvSpPr>
        <p:spPr/>
        <p:txBody>
          <a:bodyPr/>
          <a:lstStyle/>
          <a:p>
            <a:fld id="{B951A452-32C3-41FF-9DA0-B1D43AF5C1DE}" type="slidenum">
              <a:rPr kumimoji="1" lang="ja-JP" altLang="en-US" smtClean="0"/>
              <a:t>6</a:t>
            </a:fld>
            <a:endParaRPr kumimoji="1" lang="ja-JP" altLang="en-US"/>
          </a:p>
        </p:txBody>
      </p:sp>
      <p:sp>
        <p:nvSpPr>
          <p:cNvPr id="6" name="テキスト ボックス 5">
            <a:extLst>
              <a:ext uri="{FF2B5EF4-FFF2-40B4-BE49-F238E27FC236}">
                <a16:creationId xmlns:a16="http://schemas.microsoft.com/office/drawing/2014/main" id="{95FD9DB8-DB73-441E-A11E-3310406ABB69}"/>
              </a:ext>
            </a:extLst>
          </p:cNvPr>
          <p:cNvSpPr txBox="1"/>
          <p:nvPr/>
        </p:nvSpPr>
        <p:spPr>
          <a:xfrm>
            <a:off x="534954" y="5836916"/>
            <a:ext cx="11047446" cy="646331"/>
          </a:xfrm>
          <a:prstGeom prst="rect">
            <a:avLst/>
          </a:prstGeom>
          <a:noFill/>
        </p:spPr>
        <p:txBody>
          <a:bodyPr wrap="square" rtlCol="0">
            <a:spAutoFit/>
          </a:bodyPr>
          <a:lstStyle/>
          <a:p>
            <a:r>
              <a:rPr lang="en-US" altLang="ja-JP" sz="1200" dirty="0">
                <a:solidFill>
                  <a:srgbClr val="000000"/>
                </a:solidFill>
              </a:rPr>
              <a:t>[1] Keita Suzuki, </a:t>
            </a:r>
            <a:r>
              <a:rPr lang="en-US" altLang="ja-JP" sz="1200" dirty="0" err="1">
                <a:solidFill>
                  <a:srgbClr val="000000"/>
                </a:solidFill>
              </a:rPr>
              <a:t>Takafumi</a:t>
            </a:r>
            <a:r>
              <a:rPr lang="en-US" altLang="ja-JP" sz="1200" dirty="0">
                <a:solidFill>
                  <a:srgbClr val="000000"/>
                </a:solidFill>
              </a:rPr>
              <a:t> Kubota, Kenji </a:t>
            </a:r>
            <a:r>
              <a:rPr lang="en-US" altLang="ja-JP" sz="1200" dirty="0" err="1">
                <a:solidFill>
                  <a:srgbClr val="000000"/>
                </a:solidFill>
              </a:rPr>
              <a:t>Kono</a:t>
            </a:r>
            <a:r>
              <a:rPr lang="en-US" altLang="ja-JP" sz="1200" dirty="0">
                <a:solidFill>
                  <a:srgbClr val="000000"/>
                </a:solidFill>
              </a:rPr>
              <a:t>: Detecting and Analyzing Year 2038 Problem Bugs in User-level Applications, 2019 IEEE 24th Pacific Rim International Symposium on Dependable Computing (PRDC), pp65-74</a:t>
            </a:r>
            <a:r>
              <a:rPr lang="ja-JP" altLang="en-US" sz="1200" dirty="0">
                <a:solidFill>
                  <a:srgbClr val="000000"/>
                </a:solidFill>
              </a:rPr>
              <a:t>（</a:t>
            </a:r>
            <a:r>
              <a:rPr lang="en-US" altLang="ja-JP" sz="1200" dirty="0">
                <a:solidFill>
                  <a:srgbClr val="000000"/>
                </a:solidFill>
              </a:rPr>
              <a:t>2019</a:t>
            </a:r>
            <a:r>
              <a:rPr lang="ja-JP" altLang="en-US" sz="1200" dirty="0">
                <a:solidFill>
                  <a:srgbClr val="000000"/>
                </a:solidFill>
              </a:rPr>
              <a:t>）</a:t>
            </a:r>
          </a:p>
          <a:p>
            <a:pPr lvl="0"/>
            <a:r>
              <a:rPr lang="en-US" altLang="ja-JP" sz="1200" dirty="0">
                <a:solidFill>
                  <a:srgbClr val="000000"/>
                </a:solidFill>
              </a:rPr>
              <a:t>[2] </a:t>
            </a:r>
            <a:r>
              <a:rPr lang="ja-JP" altLang="en-US" sz="1200" dirty="0">
                <a:solidFill>
                  <a:srgbClr val="000000"/>
                </a:solidFill>
              </a:rPr>
              <a:t>大江秀幸</a:t>
            </a:r>
            <a:r>
              <a:rPr lang="en-US" altLang="ja-JP" sz="1200" dirty="0">
                <a:solidFill>
                  <a:srgbClr val="000000"/>
                </a:solidFill>
              </a:rPr>
              <a:t>, </a:t>
            </a:r>
            <a:r>
              <a:rPr lang="ja-JP" altLang="en-US" sz="1200" dirty="0">
                <a:solidFill>
                  <a:srgbClr val="000000"/>
                </a:solidFill>
              </a:rPr>
              <a:t>安藤友康</a:t>
            </a:r>
            <a:r>
              <a:rPr lang="en-US" altLang="ja-JP" sz="1200" dirty="0">
                <a:solidFill>
                  <a:srgbClr val="000000"/>
                </a:solidFill>
              </a:rPr>
              <a:t>, </a:t>
            </a:r>
            <a:r>
              <a:rPr lang="ja-JP" altLang="en-US" sz="1200" dirty="0">
                <a:solidFill>
                  <a:srgbClr val="000000"/>
                </a:solidFill>
              </a:rPr>
              <a:t>松下誠</a:t>
            </a:r>
            <a:r>
              <a:rPr lang="en-US" altLang="ja-JP" sz="1200" dirty="0">
                <a:solidFill>
                  <a:srgbClr val="000000"/>
                </a:solidFill>
              </a:rPr>
              <a:t>, </a:t>
            </a:r>
            <a:r>
              <a:rPr lang="ja-JP" altLang="en-US" sz="1200" dirty="0">
                <a:solidFill>
                  <a:srgbClr val="000000"/>
                </a:solidFill>
              </a:rPr>
              <a:t>井上克郎</a:t>
            </a:r>
            <a:r>
              <a:rPr lang="en-US" altLang="ja-JP" sz="1200" dirty="0">
                <a:solidFill>
                  <a:srgbClr val="000000"/>
                </a:solidFill>
              </a:rPr>
              <a:t>: </a:t>
            </a:r>
            <a:r>
              <a:rPr lang="ja-JP" altLang="en-US" sz="1200" dirty="0">
                <a:solidFill>
                  <a:srgbClr val="000000"/>
                </a:solidFill>
              </a:rPr>
              <a:t>組込み機器開発における</a:t>
            </a:r>
            <a:r>
              <a:rPr lang="en-US" altLang="ja-JP" sz="1200" dirty="0">
                <a:solidFill>
                  <a:srgbClr val="000000"/>
                </a:solidFill>
              </a:rPr>
              <a:t>2038</a:t>
            </a:r>
            <a:r>
              <a:rPr lang="ja-JP" altLang="en-US" sz="1200" dirty="0">
                <a:solidFill>
                  <a:srgbClr val="000000"/>
                </a:solidFill>
              </a:rPr>
              <a:t>年問題への対応事例</a:t>
            </a:r>
            <a:r>
              <a:rPr lang="en-US" altLang="ja-JP" sz="1200" dirty="0">
                <a:solidFill>
                  <a:srgbClr val="000000"/>
                </a:solidFill>
              </a:rPr>
              <a:t>, </a:t>
            </a:r>
            <a:r>
              <a:rPr lang="ja-JP" altLang="en-US" sz="1200" dirty="0">
                <a:solidFill>
                  <a:srgbClr val="000000"/>
                </a:solidFill>
              </a:rPr>
              <a:t>情報処理学会デジタルプラクティス </a:t>
            </a:r>
            <a:r>
              <a:rPr lang="en-US" altLang="ja-JP" sz="1200" dirty="0">
                <a:solidFill>
                  <a:srgbClr val="000000"/>
                </a:solidFill>
              </a:rPr>
              <a:t>Vol.10, No.3, pp603-620</a:t>
            </a:r>
            <a:r>
              <a:rPr lang="ja-JP" altLang="en-US" sz="1200" dirty="0">
                <a:solidFill>
                  <a:srgbClr val="000000"/>
                </a:solidFill>
              </a:rPr>
              <a:t>（</a:t>
            </a:r>
            <a:r>
              <a:rPr lang="en-US" altLang="ja-JP" sz="1200" dirty="0">
                <a:solidFill>
                  <a:srgbClr val="000000"/>
                </a:solidFill>
              </a:rPr>
              <a:t>2019</a:t>
            </a:r>
            <a:r>
              <a:rPr lang="ja-JP" altLang="en-US" sz="1200" dirty="0">
                <a:solidFill>
                  <a:srgbClr val="000000"/>
                </a:solidFill>
              </a:rPr>
              <a:t>）</a:t>
            </a:r>
          </a:p>
        </p:txBody>
      </p:sp>
    </p:spTree>
    <p:extLst>
      <p:ext uri="{BB962C8B-B14F-4D97-AF65-F5344CB8AC3E}">
        <p14:creationId xmlns:p14="http://schemas.microsoft.com/office/powerpoint/2010/main" val="3086589274"/>
      </p:ext>
    </p:extLst>
  </p:cSld>
  <p:clrMapOvr>
    <a:masterClrMapping/>
  </p:clrMapOvr>
  <mc:AlternateContent xmlns:mc="http://schemas.openxmlformats.org/markup-compatibility/2006" xmlns:p14="http://schemas.microsoft.com/office/powerpoint/2010/main">
    <mc:Choice Requires="p14">
      <p:transition spd="slow" p14:dur="2000" advTm="33768"/>
    </mc:Choice>
    <mc:Fallback xmlns="">
      <p:transition spd="slow" advTm="3376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8BC92E-CEE0-4B48-9B1B-0DD0717D96F8}"/>
              </a:ext>
            </a:extLst>
          </p:cNvPr>
          <p:cNvSpPr>
            <a:spLocks noGrp="1"/>
          </p:cNvSpPr>
          <p:nvPr>
            <p:ph type="title"/>
          </p:nvPr>
        </p:nvSpPr>
        <p:spPr/>
        <p:txBody>
          <a:bodyPr/>
          <a:lstStyle/>
          <a:p>
            <a:r>
              <a:rPr kumimoji="1" lang="en-US" altLang="ja-JP" dirty="0"/>
              <a:t>4-b. </a:t>
            </a:r>
            <a:r>
              <a:rPr kumimoji="1" lang="ja-JP" altLang="en-US" dirty="0"/>
              <a:t>調査結果</a:t>
            </a:r>
          </a:p>
        </p:txBody>
      </p:sp>
      <p:sp>
        <p:nvSpPr>
          <p:cNvPr id="3" name="コンテンツ プレースホルダー 2">
            <a:extLst>
              <a:ext uri="{FF2B5EF4-FFF2-40B4-BE49-F238E27FC236}">
                <a16:creationId xmlns:a16="http://schemas.microsoft.com/office/drawing/2014/main" id="{A1C9D0FF-EB6B-4981-818B-775761E8DA24}"/>
              </a:ext>
            </a:extLst>
          </p:cNvPr>
          <p:cNvSpPr>
            <a:spLocks noGrp="1"/>
          </p:cNvSpPr>
          <p:nvPr>
            <p:ph idx="1"/>
          </p:nvPr>
        </p:nvSpPr>
        <p:spPr>
          <a:xfrm>
            <a:off x="609600" y="1600201"/>
            <a:ext cx="10972800" cy="2993763"/>
          </a:xfrm>
        </p:spPr>
        <p:txBody>
          <a:bodyPr/>
          <a:lstStyle/>
          <a:p>
            <a:r>
              <a:rPr lang="en-US" altLang="ja-JP" dirty="0"/>
              <a:t>GitHub</a:t>
            </a:r>
            <a:r>
              <a:rPr lang="ja-JP" altLang="en-US" dirty="0"/>
              <a:t>から以下の条件を満たすプロジェクトを検索</a:t>
            </a:r>
            <a:endParaRPr lang="en-US" altLang="ja-JP" dirty="0"/>
          </a:p>
          <a:p>
            <a:pPr lvl="1"/>
            <a:r>
              <a:rPr lang="en-US" altLang="ja-JP" dirty="0"/>
              <a:t>C</a:t>
            </a:r>
            <a:r>
              <a:rPr lang="ja-JP" altLang="en-US" dirty="0"/>
              <a:t>言語で作成されている</a:t>
            </a:r>
            <a:endParaRPr lang="en-US" altLang="ja-JP" dirty="0"/>
          </a:p>
          <a:p>
            <a:pPr lvl="1"/>
            <a:r>
              <a:rPr lang="en-US" altLang="ja-JP" dirty="0"/>
              <a:t>2018</a:t>
            </a:r>
            <a:r>
              <a:rPr lang="ja-JP" altLang="en-US" dirty="0"/>
              <a:t>年以前に作成され，</a:t>
            </a:r>
            <a:r>
              <a:rPr lang="en-US" altLang="ja-JP" dirty="0"/>
              <a:t>2022</a:t>
            </a:r>
            <a:r>
              <a:rPr lang="ja-JP" altLang="en-US" dirty="0"/>
              <a:t>年以降に更新された</a:t>
            </a:r>
            <a:endParaRPr lang="en-US" altLang="ja-JP" dirty="0"/>
          </a:p>
          <a:p>
            <a:pPr lvl="1"/>
            <a:r>
              <a:rPr lang="ja-JP" altLang="en-US" dirty="0"/>
              <a:t>スター数</a:t>
            </a:r>
            <a:r>
              <a:rPr lang="en-US" altLang="ja-JP" dirty="0"/>
              <a:t>1000</a:t>
            </a:r>
            <a:r>
              <a:rPr lang="ja-JP" altLang="en-US" dirty="0"/>
              <a:t>以上</a:t>
            </a:r>
            <a:endParaRPr lang="en-US" altLang="ja-JP" dirty="0"/>
          </a:p>
          <a:p>
            <a:r>
              <a:rPr lang="ja-JP" altLang="en-US" dirty="0"/>
              <a:t>時刻ライブラリを使用する</a:t>
            </a:r>
            <a:r>
              <a:rPr lang="en-US" altLang="ja-JP" dirty="0"/>
              <a:t>C</a:t>
            </a:r>
            <a:r>
              <a:rPr lang="ja-JP" altLang="en-US" dirty="0"/>
              <a:t>ソースファイルを解析</a:t>
            </a:r>
            <a:endParaRPr lang="en-US" altLang="ja-JP" dirty="0"/>
          </a:p>
        </p:txBody>
      </p:sp>
      <p:sp>
        <p:nvSpPr>
          <p:cNvPr id="4" name="日付プレースホルダー 3">
            <a:extLst>
              <a:ext uri="{FF2B5EF4-FFF2-40B4-BE49-F238E27FC236}">
                <a16:creationId xmlns:a16="http://schemas.microsoft.com/office/drawing/2014/main" id="{75435F7C-0DEF-4622-8563-B304FDC8369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F52EFA5-1575-449D-A68C-7C7875F9A72B}"/>
              </a:ext>
            </a:extLst>
          </p:cNvPr>
          <p:cNvSpPr>
            <a:spLocks noGrp="1"/>
          </p:cNvSpPr>
          <p:nvPr>
            <p:ph type="sldNum" sz="quarter" idx="12"/>
          </p:nvPr>
        </p:nvSpPr>
        <p:spPr/>
        <p:txBody>
          <a:bodyPr/>
          <a:lstStyle/>
          <a:p>
            <a:fld id="{B951A452-32C3-41FF-9DA0-B1D43AF5C1DE}" type="slidenum">
              <a:rPr kumimoji="1" lang="ja-JP" altLang="en-US" smtClean="0"/>
              <a:t>7</a:t>
            </a:fld>
            <a:endParaRPr kumimoji="1" lang="ja-JP" altLang="en-US"/>
          </a:p>
        </p:txBody>
      </p:sp>
      <p:graphicFrame>
        <p:nvGraphicFramePr>
          <p:cNvPr id="6" name="表 5">
            <a:extLst>
              <a:ext uri="{FF2B5EF4-FFF2-40B4-BE49-F238E27FC236}">
                <a16:creationId xmlns:a16="http://schemas.microsoft.com/office/drawing/2014/main" id="{7F6BCF23-8BBA-46CA-8FE6-8736790BCF37}"/>
              </a:ext>
            </a:extLst>
          </p:cNvPr>
          <p:cNvGraphicFramePr>
            <a:graphicFrameLocks noGrp="1"/>
          </p:cNvGraphicFramePr>
          <p:nvPr>
            <p:extLst>
              <p:ext uri="{D42A27DB-BD31-4B8C-83A1-F6EECF244321}">
                <p14:modId xmlns:p14="http://schemas.microsoft.com/office/powerpoint/2010/main" val="3216751173"/>
              </p:ext>
            </p:extLst>
          </p:nvPr>
        </p:nvGraphicFramePr>
        <p:xfrm>
          <a:off x="706592" y="4881302"/>
          <a:ext cx="10764000" cy="1368758"/>
        </p:xfrm>
        <a:graphic>
          <a:graphicData uri="http://schemas.openxmlformats.org/drawingml/2006/table">
            <a:tbl>
              <a:tblPr firstRow="1" bandRow="1">
                <a:tableStyleId>{21E4AEA4-8DFA-4A89-87EB-49C32662AFE0}</a:tableStyleId>
              </a:tblPr>
              <a:tblGrid>
                <a:gridCol w="1764000">
                  <a:extLst>
                    <a:ext uri="{9D8B030D-6E8A-4147-A177-3AD203B41FA5}">
                      <a16:colId xmlns:a16="http://schemas.microsoft.com/office/drawing/2014/main" val="4044045515"/>
                    </a:ext>
                  </a:extLst>
                </a:gridCol>
                <a:gridCol w="1764000">
                  <a:extLst>
                    <a:ext uri="{9D8B030D-6E8A-4147-A177-3AD203B41FA5}">
                      <a16:colId xmlns:a16="http://schemas.microsoft.com/office/drawing/2014/main" val="2156620891"/>
                    </a:ext>
                  </a:extLst>
                </a:gridCol>
                <a:gridCol w="2016000">
                  <a:extLst>
                    <a:ext uri="{9D8B030D-6E8A-4147-A177-3AD203B41FA5}">
                      <a16:colId xmlns:a16="http://schemas.microsoft.com/office/drawing/2014/main" val="3329368974"/>
                    </a:ext>
                  </a:extLst>
                </a:gridCol>
                <a:gridCol w="1620000">
                  <a:extLst>
                    <a:ext uri="{9D8B030D-6E8A-4147-A177-3AD203B41FA5}">
                      <a16:colId xmlns:a16="http://schemas.microsoft.com/office/drawing/2014/main" val="1616962440"/>
                    </a:ext>
                  </a:extLst>
                </a:gridCol>
                <a:gridCol w="1800000">
                  <a:extLst>
                    <a:ext uri="{9D8B030D-6E8A-4147-A177-3AD203B41FA5}">
                      <a16:colId xmlns:a16="http://schemas.microsoft.com/office/drawing/2014/main" val="2381503970"/>
                    </a:ext>
                  </a:extLst>
                </a:gridCol>
                <a:gridCol w="1800000">
                  <a:extLst>
                    <a:ext uri="{9D8B030D-6E8A-4147-A177-3AD203B41FA5}">
                      <a16:colId xmlns:a16="http://schemas.microsoft.com/office/drawing/2014/main" val="2969096911"/>
                    </a:ext>
                  </a:extLst>
                </a:gridCol>
              </a:tblGrid>
              <a:tr h="439201">
                <a:tc gridSpan="2">
                  <a:txBody>
                    <a:bodyPr/>
                    <a:lstStyle/>
                    <a:p>
                      <a:r>
                        <a:rPr kumimoji="1" lang="ja-JP" altLang="en-US" sz="2200" dirty="0"/>
                        <a:t>リポジトリ数</a:t>
                      </a:r>
                    </a:p>
                  </a:txBody>
                  <a:tcPr marL="109308" marR="109308" marT="54654" marB="54654">
                    <a:lnR w="38100" cap="flat" cmpd="sng" algn="ctr">
                      <a:solidFill>
                        <a:schemeClr val="bg1"/>
                      </a:solidFill>
                      <a:prstDash val="solid"/>
                      <a:round/>
                      <a:headEnd type="none" w="med" len="med"/>
                      <a:tailEnd type="none" w="med" len="med"/>
                    </a:lnR>
                    <a:lnB w="38100" cmpd="sng">
                      <a:noFill/>
                    </a:lnB>
                  </a:tcPr>
                </a:tc>
                <a:tc hMerge="1">
                  <a:txBody>
                    <a:bodyPr/>
                    <a:lstStyle/>
                    <a:p>
                      <a:endParaRPr kumimoji="1" lang="ja-JP" altLang="en-US" dirty="0"/>
                    </a:p>
                  </a:txBody>
                  <a:tcPr/>
                </a:tc>
                <a:tc rowSpan="2">
                  <a:txBody>
                    <a:bodyPr/>
                    <a:lstStyle/>
                    <a:p>
                      <a:r>
                        <a:rPr kumimoji="1" lang="ja-JP" altLang="en-US" sz="2200" dirty="0"/>
                        <a:t>解析ファイル数</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rowSpan="2">
                  <a:txBody>
                    <a:bodyPr/>
                    <a:lstStyle/>
                    <a:p>
                      <a:r>
                        <a:rPr kumimoji="1" lang="ja-JP" altLang="en-US" sz="2200" dirty="0"/>
                        <a:t>リスク総数</a:t>
                      </a:r>
                    </a:p>
                  </a:txBody>
                  <a:tcPr marL="109308" marR="109308" marT="54654" marB="54654">
                    <a:lnL w="38100" cap="flat" cmpd="sng" algn="ctr">
                      <a:solidFill>
                        <a:schemeClr val="bg1"/>
                      </a:solidFill>
                      <a:prstDash val="solid"/>
                      <a:round/>
                      <a:headEnd type="none" w="med" len="med"/>
                      <a:tailEnd type="none" w="med" len="med"/>
                    </a:lnL>
                    <a:lnR w="12700" cmpd="sng">
                      <a:noFill/>
                    </a:lnR>
                  </a:tcPr>
                </a:tc>
                <a:tc gridSpan="2">
                  <a:txBody>
                    <a:bodyPr/>
                    <a:lstStyle/>
                    <a:p>
                      <a:endParaRPr kumimoji="1" lang="ja-JP" altLang="en-US" sz="2200" dirty="0"/>
                    </a:p>
                  </a:txBody>
                  <a:tcPr marL="109308" marR="109308" marT="54654" marB="54654">
                    <a:lnL w="12700" cmpd="sng">
                      <a:noFill/>
                    </a:lnL>
                  </a:tcPr>
                </a:tc>
                <a:tc hMerge="1">
                  <a:txBody>
                    <a:bodyPr/>
                    <a:lstStyle/>
                    <a:p>
                      <a:endParaRPr kumimoji="1" lang="ja-JP" altLang="en-US" dirty="0"/>
                    </a:p>
                  </a:txBody>
                  <a:tcPr/>
                </a:tc>
                <a:extLst>
                  <a:ext uri="{0D108BD9-81ED-4DB2-BD59-A6C34878D82A}">
                    <a16:rowId xmlns:a16="http://schemas.microsoft.com/office/drawing/2014/main" val="3377803315"/>
                  </a:ext>
                </a:extLst>
              </a:tr>
              <a:tr h="455467">
                <a:tc>
                  <a:txBody>
                    <a:bodyPr/>
                    <a:lstStyle/>
                    <a:p>
                      <a:endParaRPr kumimoji="1" lang="ja-JP" altLang="en-US" sz="2200" dirty="0"/>
                    </a:p>
                  </a:txBody>
                  <a:tcPr marL="109308" marR="109308" marT="54654" marB="54654">
                    <a:lnR w="38100" cap="flat" cmpd="sng" algn="ctr">
                      <a:solidFill>
                        <a:schemeClr val="bg1"/>
                      </a:solidFill>
                      <a:prstDash val="solid"/>
                      <a:round/>
                      <a:headEnd type="none" w="med" len="med"/>
                      <a:tailEnd type="none" w="med" len="med"/>
                    </a:lnR>
                    <a:lnT w="38100" cmpd="sng">
                      <a:noFill/>
                    </a:lnT>
                    <a:lnB w="38100" cap="flat" cmpd="sng" algn="ctr">
                      <a:solidFill>
                        <a:schemeClr val="bg1"/>
                      </a:solidFill>
                      <a:prstDash val="solid"/>
                      <a:round/>
                      <a:headEnd type="none" w="med" len="med"/>
                      <a:tailEnd type="none" w="med" len="med"/>
                    </a:lnB>
                    <a:solidFill>
                      <a:srgbClr val="333399"/>
                    </a:solidFill>
                  </a:tcPr>
                </a:tc>
                <a:tc>
                  <a:txBody>
                    <a:bodyPr/>
                    <a:lstStyle/>
                    <a:p>
                      <a:r>
                        <a:rPr kumimoji="1" lang="ja-JP" altLang="en-US" sz="2200" dirty="0"/>
                        <a:t>内，リスク有</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vMerge="1">
                  <a:txBody>
                    <a:bodyPr/>
                    <a:lstStyle/>
                    <a:p>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vMerge="1">
                  <a:txBody>
                    <a:bodyPr/>
                    <a:lstStyle/>
                    <a:p>
                      <a:endParaRPr kumimoji="1" lang="ja-JP" altLang="en-US" dirty="0"/>
                    </a:p>
                  </a:txBody>
                  <a:tcPr>
                    <a:solidFill>
                      <a:srgbClr val="333399"/>
                    </a:solidFill>
                  </a:tcPr>
                </a:tc>
                <a:tc>
                  <a:txBody>
                    <a:bodyPr/>
                    <a:lstStyle/>
                    <a:p>
                      <a:r>
                        <a:rPr kumimoji="1" lang="en-US" altLang="ja-JP" sz="2200" dirty="0"/>
                        <a:t>32bit</a:t>
                      </a:r>
                      <a:r>
                        <a:rPr kumimoji="1" lang="ja-JP" altLang="en-US" sz="2200" dirty="0"/>
                        <a:t>のリスク</a:t>
                      </a:r>
                    </a:p>
                  </a:txBody>
                  <a:tcPr marL="109308" marR="109308" marT="54654" marB="54654"/>
                </a:tc>
                <a:tc>
                  <a:txBody>
                    <a:bodyPr/>
                    <a:lstStyle/>
                    <a:p>
                      <a:r>
                        <a:rPr kumimoji="1" lang="en-US" altLang="ja-JP" sz="2200" dirty="0"/>
                        <a:t>64bit</a:t>
                      </a:r>
                      <a:r>
                        <a:rPr kumimoji="1" lang="ja-JP" altLang="en-US" sz="2200" dirty="0"/>
                        <a:t>のリスク</a:t>
                      </a:r>
                    </a:p>
                  </a:txBody>
                  <a:tcPr marL="109308" marR="109308" marT="54654" marB="54654"/>
                </a:tc>
                <a:extLst>
                  <a:ext uri="{0D108BD9-81ED-4DB2-BD59-A6C34878D82A}">
                    <a16:rowId xmlns:a16="http://schemas.microsoft.com/office/drawing/2014/main" val="3419048063"/>
                  </a:ext>
                </a:extLst>
              </a:tr>
              <a:tr h="468703">
                <a:tc>
                  <a:txBody>
                    <a:bodyPr/>
                    <a:lstStyle/>
                    <a:p>
                      <a:r>
                        <a:rPr kumimoji="1" lang="en-US" altLang="ja-JP" sz="2200" dirty="0"/>
                        <a:t>172</a:t>
                      </a:r>
                      <a:endParaRPr kumimoji="1" lang="ja-JP" altLang="en-US" sz="2200" dirty="0"/>
                    </a:p>
                  </a:txBody>
                  <a:tcPr marL="109308" marR="109308" marT="54654" marB="54654">
                    <a:lnT w="38100" cap="flat" cmpd="sng" algn="ctr">
                      <a:solidFill>
                        <a:schemeClr val="bg1"/>
                      </a:solidFill>
                      <a:prstDash val="solid"/>
                      <a:round/>
                      <a:headEnd type="none" w="med" len="med"/>
                      <a:tailEnd type="none" w="med" len="med"/>
                    </a:lnT>
                  </a:tcPr>
                </a:tc>
                <a:tc>
                  <a:txBody>
                    <a:bodyPr/>
                    <a:lstStyle/>
                    <a:p>
                      <a:r>
                        <a:rPr kumimoji="1" lang="en-US" altLang="ja-JP" sz="2200" dirty="0"/>
                        <a:t>108</a:t>
                      </a:r>
                      <a:endParaRPr kumimoji="1" lang="ja-JP" altLang="en-US" sz="2200" dirty="0"/>
                    </a:p>
                  </a:txBody>
                  <a:tcPr marL="109308" marR="109308" marT="54654" marB="54654">
                    <a:lnR w="38100" cap="flat" cmpd="sng" algn="ctr">
                      <a:solidFill>
                        <a:schemeClr val="bg1"/>
                      </a:solidFill>
                      <a:prstDash val="solid"/>
                      <a:round/>
                      <a:headEnd type="none" w="med" len="med"/>
                      <a:tailEnd type="none" w="med" len="med"/>
                    </a:lnR>
                  </a:tcPr>
                </a:tc>
                <a:tc>
                  <a:txBody>
                    <a:bodyPr/>
                    <a:lstStyle/>
                    <a:p>
                      <a:r>
                        <a:rPr kumimoji="1" lang="en-US" altLang="ja-JP" sz="2200" dirty="0"/>
                        <a:t>10,000</a:t>
                      </a:r>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r>
                        <a:rPr kumimoji="1" lang="en-US" altLang="ja-JP" sz="2200" dirty="0"/>
                        <a:t>13,115</a:t>
                      </a:r>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tcPr>
                </a:tc>
                <a:tc>
                  <a:txBody>
                    <a:bodyPr/>
                    <a:lstStyle/>
                    <a:p>
                      <a:r>
                        <a:rPr kumimoji="1" lang="en-US" altLang="ja-JP" sz="2200" dirty="0"/>
                        <a:t>11,909</a:t>
                      </a:r>
                      <a:endParaRPr kumimoji="1" lang="ja-JP" altLang="en-US" sz="2200" dirty="0"/>
                    </a:p>
                  </a:txBody>
                  <a:tcPr marL="109308" marR="109308" marT="54654" marB="54654"/>
                </a:tc>
                <a:tc>
                  <a:txBody>
                    <a:bodyPr/>
                    <a:lstStyle/>
                    <a:p>
                      <a:r>
                        <a:rPr kumimoji="1" lang="en-US" altLang="ja-JP" sz="2200" dirty="0"/>
                        <a:t>1,206</a:t>
                      </a:r>
                      <a:endParaRPr kumimoji="1" lang="ja-JP" altLang="en-US" sz="2200" dirty="0"/>
                    </a:p>
                  </a:txBody>
                  <a:tcPr marL="109308" marR="109308" marT="54654" marB="54654"/>
                </a:tc>
                <a:extLst>
                  <a:ext uri="{0D108BD9-81ED-4DB2-BD59-A6C34878D82A}">
                    <a16:rowId xmlns:a16="http://schemas.microsoft.com/office/drawing/2014/main" val="3040193877"/>
                  </a:ext>
                </a:extLst>
              </a:tr>
            </a:tbl>
          </a:graphicData>
        </a:graphic>
      </p:graphicFrame>
    </p:spTree>
    <p:extLst>
      <p:ext uri="{BB962C8B-B14F-4D97-AF65-F5344CB8AC3E}">
        <p14:creationId xmlns:p14="http://schemas.microsoft.com/office/powerpoint/2010/main" val="1681355039"/>
      </p:ext>
    </p:extLst>
  </p:cSld>
  <p:clrMapOvr>
    <a:masterClrMapping/>
  </p:clrMapOvr>
  <mc:AlternateContent xmlns:mc="http://schemas.openxmlformats.org/markup-compatibility/2006" xmlns:p14="http://schemas.microsoft.com/office/powerpoint/2010/main">
    <mc:Choice Requires="p14">
      <p:transition spd="slow" p14:dur="2000" advTm="32734"/>
    </mc:Choice>
    <mc:Fallback xmlns="">
      <p:transition spd="slow" advTm="327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8BC92E-CEE0-4B48-9B1B-0DD0717D96F8}"/>
              </a:ext>
            </a:extLst>
          </p:cNvPr>
          <p:cNvSpPr>
            <a:spLocks noGrp="1"/>
          </p:cNvSpPr>
          <p:nvPr>
            <p:ph type="title"/>
          </p:nvPr>
        </p:nvSpPr>
        <p:spPr/>
        <p:txBody>
          <a:bodyPr/>
          <a:lstStyle/>
          <a:p>
            <a:r>
              <a:rPr lang="en-US" altLang="ja-JP" dirty="0"/>
              <a:t>4-b. </a:t>
            </a:r>
            <a:r>
              <a:rPr lang="ja-JP" altLang="en-US" dirty="0"/>
              <a:t>調査結果</a:t>
            </a:r>
            <a:endParaRPr kumimoji="1" lang="ja-JP" altLang="en-US" dirty="0"/>
          </a:p>
        </p:txBody>
      </p:sp>
      <p:sp>
        <p:nvSpPr>
          <p:cNvPr id="3" name="コンテンツ プレースホルダー 2">
            <a:extLst>
              <a:ext uri="{FF2B5EF4-FFF2-40B4-BE49-F238E27FC236}">
                <a16:creationId xmlns:a16="http://schemas.microsoft.com/office/drawing/2014/main" id="{A1C9D0FF-EB6B-4981-818B-775761E8DA24}"/>
              </a:ext>
            </a:extLst>
          </p:cNvPr>
          <p:cNvSpPr>
            <a:spLocks noGrp="1"/>
          </p:cNvSpPr>
          <p:nvPr>
            <p:ph idx="1"/>
          </p:nvPr>
        </p:nvSpPr>
        <p:spPr>
          <a:xfrm>
            <a:off x="609600" y="1600201"/>
            <a:ext cx="10972800" cy="2993763"/>
          </a:xfrm>
        </p:spPr>
        <p:txBody>
          <a:bodyPr/>
          <a:lstStyle/>
          <a:p>
            <a:pPr lvl="0"/>
            <a:r>
              <a:rPr lang="en-US" altLang="ja-JP" dirty="0">
                <a:solidFill>
                  <a:srgbClr val="000000"/>
                </a:solidFill>
              </a:rPr>
              <a:t>GitHub</a:t>
            </a:r>
            <a:r>
              <a:rPr lang="ja-JP" altLang="en-US" dirty="0">
                <a:solidFill>
                  <a:srgbClr val="000000"/>
                </a:solidFill>
              </a:rPr>
              <a:t>から以下の条件を満たすプロジェクトを検索</a:t>
            </a:r>
            <a:endParaRPr lang="en-US" altLang="ja-JP" dirty="0">
              <a:solidFill>
                <a:srgbClr val="000000"/>
              </a:solidFill>
            </a:endParaRPr>
          </a:p>
          <a:p>
            <a:pPr lvl="1"/>
            <a:r>
              <a:rPr lang="en-US" altLang="ja-JP" dirty="0">
                <a:solidFill>
                  <a:srgbClr val="000000"/>
                </a:solidFill>
              </a:rPr>
              <a:t>C</a:t>
            </a:r>
            <a:r>
              <a:rPr lang="ja-JP" altLang="en-US" dirty="0">
                <a:solidFill>
                  <a:srgbClr val="000000"/>
                </a:solidFill>
              </a:rPr>
              <a:t>言語で作成されている</a:t>
            </a:r>
            <a:endParaRPr lang="en-US" altLang="ja-JP" dirty="0">
              <a:solidFill>
                <a:srgbClr val="000000"/>
              </a:solidFill>
            </a:endParaRPr>
          </a:p>
          <a:p>
            <a:pPr lvl="1"/>
            <a:r>
              <a:rPr lang="en-US" altLang="ja-JP" dirty="0"/>
              <a:t>2018</a:t>
            </a:r>
            <a:r>
              <a:rPr lang="ja-JP" altLang="en-US" dirty="0"/>
              <a:t>年以前に作成され，</a:t>
            </a:r>
            <a:r>
              <a:rPr lang="en-US" altLang="ja-JP" dirty="0"/>
              <a:t>2022</a:t>
            </a:r>
            <a:r>
              <a:rPr lang="ja-JP" altLang="en-US" dirty="0"/>
              <a:t>年以降に更新された</a:t>
            </a:r>
            <a:endParaRPr lang="en-US" altLang="ja-JP" dirty="0"/>
          </a:p>
          <a:p>
            <a:pPr lvl="1"/>
            <a:r>
              <a:rPr lang="ja-JP" altLang="en-US" dirty="0">
                <a:solidFill>
                  <a:srgbClr val="000000"/>
                </a:solidFill>
              </a:rPr>
              <a:t>スター数</a:t>
            </a:r>
            <a:r>
              <a:rPr lang="en-US" altLang="ja-JP" dirty="0">
                <a:solidFill>
                  <a:srgbClr val="000000"/>
                </a:solidFill>
              </a:rPr>
              <a:t>1000</a:t>
            </a:r>
            <a:r>
              <a:rPr lang="ja-JP" altLang="en-US" dirty="0">
                <a:solidFill>
                  <a:srgbClr val="000000"/>
                </a:solidFill>
              </a:rPr>
              <a:t>以上</a:t>
            </a:r>
            <a:endParaRPr lang="en-US" altLang="ja-JP" dirty="0">
              <a:solidFill>
                <a:srgbClr val="000000"/>
              </a:solidFill>
            </a:endParaRPr>
          </a:p>
          <a:p>
            <a:r>
              <a:rPr lang="ja-JP" altLang="en-US" dirty="0">
                <a:solidFill>
                  <a:srgbClr val="000000"/>
                </a:solidFill>
              </a:rPr>
              <a:t>約</a:t>
            </a:r>
            <a:r>
              <a:rPr lang="en-US" altLang="ja-JP" dirty="0">
                <a:solidFill>
                  <a:srgbClr val="000000"/>
                </a:solidFill>
              </a:rPr>
              <a:t>63%</a:t>
            </a:r>
            <a:r>
              <a:rPr lang="ja-JP" altLang="en-US" dirty="0">
                <a:solidFill>
                  <a:srgbClr val="000000"/>
                </a:solidFill>
              </a:rPr>
              <a:t>のリポジトリがリスクを含む</a:t>
            </a:r>
            <a:endParaRPr lang="en-US" altLang="ja-JP" dirty="0">
              <a:solidFill>
                <a:srgbClr val="000000"/>
              </a:solidFill>
            </a:endParaRPr>
          </a:p>
        </p:txBody>
      </p:sp>
      <p:sp>
        <p:nvSpPr>
          <p:cNvPr id="4" name="日付プレースホルダー 3">
            <a:extLst>
              <a:ext uri="{FF2B5EF4-FFF2-40B4-BE49-F238E27FC236}">
                <a16:creationId xmlns:a16="http://schemas.microsoft.com/office/drawing/2014/main" id="{75435F7C-0DEF-4622-8563-B304FDC8369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F52EFA5-1575-449D-A68C-7C7875F9A72B}"/>
              </a:ext>
            </a:extLst>
          </p:cNvPr>
          <p:cNvSpPr>
            <a:spLocks noGrp="1"/>
          </p:cNvSpPr>
          <p:nvPr>
            <p:ph type="sldNum" sz="quarter" idx="12"/>
          </p:nvPr>
        </p:nvSpPr>
        <p:spPr/>
        <p:txBody>
          <a:bodyPr/>
          <a:lstStyle/>
          <a:p>
            <a:fld id="{B951A452-32C3-41FF-9DA0-B1D43AF5C1DE}" type="slidenum">
              <a:rPr kumimoji="1" lang="ja-JP" altLang="en-US" smtClean="0"/>
              <a:t>8</a:t>
            </a:fld>
            <a:endParaRPr kumimoji="1" lang="ja-JP" altLang="en-US"/>
          </a:p>
        </p:txBody>
      </p:sp>
      <p:graphicFrame>
        <p:nvGraphicFramePr>
          <p:cNvPr id="7" name="表 6">
            <a:extLst>
              <a:ext uri="{FF2B5EF4-FFF2-40B4-BE49-F238E27FC236}">
                <a16:creationId xmlns:a16="http://schemas.microsoft.com/office/drawing/2014/main" id="{A5250457-F23D-425D-832D-EEEEA79665FE}"/>
              </a:ext>
            </a:extLst>
          </p:cNvPr>
          <p:cNvGraphicFramePr>
            <a:graphicFrameLocks noGrp="1"/>
          </p:cNvGraphicFramePr>
          <p:nvPr>
            <p:extLst>
              <p:ext uri="{D42A27DB-BD31-4B8C-83A1-F6EECF244321}">
                <p14:modId xmlns:p14="http://schemas.microsoft.com/office/powerpoint/2010/main" val="180199985"/>
              </p:ext>
            </p:extLst>
          </p:nvPr>
        </p:nvGraphicFramePr>
        <p:xfrm>
          <a:off x="706592" y="4881302"/>
          <a:ext cx="10764000" cy="1368758"/>
        </p:xfrm>
        <a:graphic>
          <a:graphicData uri="http://schemas.openxmlformats.org/drawingml/2006/table">
            <a:tbl>
              <a:tblPr firstRow="1" bandRow="1">
                <a:tableStyleId>{21E4AEA4-8DFA-4A89-87EB-49C32662AFE0}</a:tableStyleId>
              </a:tblPr>
              <a:tblGrid>
                <a:gridCol w="1764000">
                  <a:extLst>
                    <a:ext uri="{9D8B030D-6E8A-4147-A177-3AD203B41FA5}">
                      <a16:colId xmlns:a16="http://schemas.microsoft.com/office/drawing/2014/main" val="4044045515"/>
                    </a:ext>
                  </a:extLst>
                </a:gridCol>
                <a:gridCol w="1764000">
                  <a:extLst>
                    <a:ext uri="{9D8B030D-6E8A-4147-A177-3AD203B41FA5}">
                      <a16:colId xmlns:a16="http://schemas.microsoft.com/office/drawing/2014/main" val="2156620891"/>
                    </a:ext>
                  </a:extLst>
                </a:gridCol>
                <a:gridCol w="2016000">
                  <a:extLst>
                    <a:ext uri="{9D8B030D-6E8A-4147-A177-3AD203B41FA5}">
                      <a16:colId xmlns:a16="http://schemas.microsoft.com/office/drawing/2014/main" val="3329368974"/>
                    </a:ext>
                  </a:extLst>
                </a:gridCol>
                <a:gridCol w="1620000">
                  <a:extLst>
                    <a:ext uri="{9D8B030D-6E8A-4147-A177-3AD203B41FA5}">
                      <a16:colId xmlns:a16="http://schemas.microsoft.com/office/drawing/2014/main" val="1616962440"/>
                    </a:ext>
                  </a:extLst>
                </a:gridCol>
                <a:gridCol w="1800000">
                  <a:extLst>
                    <a:ext uri="{9D8B030D-6E8A-4147-A177-3AD203B41FA5}">
                      <a16:colId xmlns:a16="http://schemas.microsoft.com/office/drawing/2014/main" val="2381503970"/>
                    </a:ext>
                  </a:extLst>
                </a:gridCol>
                <a:gridCol w="1800000">
                  <a:extLst>
                    <a:ext uri="{9D8B030D-6E8A-4147-A177-3AD203B41FA5}">
                      <a16:colId xmlns:a16="http://schemas.microsoft.com/office/drawing/2014/main" val="2969096911"/>
                    </a:ext>
                  </a:extLst>
                </a:gridCol>
              </a:tblGrid>
              <a:tr h="439201">
                <a:tc gridSpan="2">
                  <a:txBody>
                    <a:bodyPr/>
                    <a:lstStyle/>
                    <a:p>
                      <a:r>
                        <a:rPr kumimoji="1" lang="ja-JP" altLang="en-US" sz="2200" dirty="0"/>
                        <a:t>リポジトリ数</a:t>
                      </a:r>
                    </a:p>
                  </a:txBody>
                  <a:tcPr marL="109308" marR="109308" marT="54654" marB="54654">
                    <a:lnR w="38100" cap="flat" cmpd="sng" algn="ctr">
                      <a:solidFill>
                        <a:schemeClr val="bg1"/>
                      </a:solidFill>
                      <a:prstDash val="solid"/>
                      <a:round/>
                      <a:headEnd type="none" w="med" len="med"/>
                      <a:tailEnd type="none" w="med" len="med"/>
                    </a:lnR>
                    <a:lnB w="38100" cmpd="sng">
                      <a:noFill/>
                    </a:lnB>
                  </a:tcPr>
                </a:tc>
                <a:tc hMerge="1">
                  <a:txBody>
                    <a:bodyPr/>
                    <a:lstStyle/>
                    <a:p>
                      <a:endParaRPr kumimoji="1" lang="ja-JP" altLang="en-US" dirty="0"/>
                    </a:p>
                  </a:txBody>
                  <a:tcPr/>
                </a:tc>
                <a:tc rowSpan="2">
                  <a:txBody>
                    <a:bodyPr/>
                    <a:lstStyle/>
                    <a:p>
                      <a:r>
                        <a:rPr kumimoji="1" lang="ja-JP" altLang="en-US" sz="2200" dirty="0"/>
                        <a:t>解析ファイル数</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rowSpan="2">
                  <a:txBody>
                    <a:bodyPr/>
                    <a:lstStyle/>
                    <a:p>
                      <a:r>
                        <a:rPr kumimoji="1" lang="ja-JP" altLang="en-US" sz="2200" dirty="0"/>
                        <a:t>リスク総数</a:t>
                      </a:r>
                    </a:p>
                  </a:txBody>
                  <a:tcPr marL="109308" marR="109308" marT="54654" marB="54654">
                    <a:lnL w="38100" cap="flat" cmpd="sng" algn="ctr">
                      <a:solidFill>
                        <a:schemeClr val="bg1"/>
                      </a:solidFill>
                      <a:prstDash val="solid"/>
                      <a:round/>
                      <a:headEnd type="none" w="med" len="med"/>
                      <a:tailEnd type="none" w="med" len="med"/>
                    </a:lnL>
                    <a:lnR w="12700" cmpd="sng">
                      <a:noFill/>
                    </a:lnR>
                  </a:tcPr>
                </a:tc>
                <a:tc gridSpan="2">
                  <a:txBody>
                    <a:bodyPr/>
                    <a:lstStyle/>
                    <a:p>
                      <a:endParaRPr kumimoji="1" lang="ja-JP" altLang="en-US" sz="2200" dirty="0"/>
                    </a:p>
                  </a:txBody>
                  <a:tcPr marL="109308" marR="109308" marT="54654" marB="54654">
                    <a:lnL w="12700" cmpd="sng">
                      <a:noFill/>
                    </a:lnL>
                  </a:tcPr>
                </a:tc>
                <a:tc hMerge="1">
                  <a:txBody>
                    <a:bodyPr/>
                    <a:lstStyle/>
                    <a:p>
                      <a:endParaRPr kumimoji="1" lang="ja-JP" altLang="en-US" dirty="0"/>
                    </a:p>
                  </a:txBody>
                  <a:tcPr/>
                </a:tc>
                <a:extLst>
                  <a:ext uri="{0D108BD9-81ED-4DB2-BD59-A6C34878D82A}">
                    <a16:rowId xmlns:a16="http://schemas.microsoft.com/office/drawing/2014/main" val="3377803315"/>
                  </a:ext>
                </a:extLst>
              </a:tr>
              <a:tr h="455467">
                <a:tc>
                  <a:txBody>
                    <a:bodyPr/>
                    <a:lstStyle/>
                    <a:p>
                      <a:endParaRPr kumimoji="1" lang="ja-JP" altLang="en-US" sz="2200" dirty="0"/>
                    </a:p>
                  </a:txBody>
                  <a:tcPr marL="109308" marR="109308" marT="54654" marB="54654">
                    <a:lnR w="38100" cap="flat" cmpd="sng" algn="ctr">
                      <a:solidFill>
                        <a:schemeClr val="bg1"/>
                      </a:solidFill>
                      <a:prstDash val="solid"/>
                      <a:round/>
                      <a:headEnd type="none" w="med" len="med"/>
                      <a:tailEnd type="none" w="med" len="med"/>
                    </a:lnR>
                    <a:lnT w="38100" cmpd="sng">
                      <a:noFill/>
                    </a:lnT>
                    <a:lnB w="38100" cap="flat" cmpd="sng" algn="ctr">
                      <a:solidFill>
                        <a:schemeClr val="bg1"/>
                      </a:solidFill>
                      <a:prstDash val="solid"/>
                      <a:round/>
                      <a:headEnd type="none" w="med" len="med"/>
                      <a:tailEnd type="none" w="med" len="med"/>
                    </a:lnB>
                    <a:solidFill>
                      <a:srgbClr val="333399"/>
                    </a:solidFill>
                  </a:tcPr>
                </a:tc>
                <a:tc>
                  <a:txBody>
                    <a:bodyPr/>
                    <a:lstStyle/>
                    <a:p>
                      <a:r>
                        <a:rPr kumimoji="1" lang="ja-JP" altLang="en-US" sz="2200" dirty="0"/>
                        <a:t>内，リスク有</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B w="38100" cap="flat" cmpd="sng" algn="ctr">
                      <a:solidFill>
                        <a:srgbClr val="FF0000"/>
                      </a:solidFill>
                      <a:prstDash val="solid"/>
                      <a:round/>
                      <a:headEnd type="none" w="med" len="med"/>
                      <a:tailEnd type="none" w="med" len="med"/>
                    </a:lnB>
                  </a:tcPr>
                </a:tc>
                <a:tc vMerge="1">
                  <a:txBody>
                    <a:bodyPr/>
                    <a:lstStyle/>
                    <a:p>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vMerge="1">
                  <a:txBody>
                    <a:bodyPr/>
                    <a:lstStyle/>
                    <a:p>
                      <a:endParaRPr kumimoji="1" lang="ja-JP" altLang="en-US" dirty="0"/>
                    </a:p>
                  </a:txBody>
                  <a:tcPr>
                    <a:solidFill>
                      <a:srgbClr val="333399"/>
                    </a:solidFill>
                  </a:tcPr>
                </a:tc>
                <a:tc>
                  <a:txBody>
                    <a:bodyPr/>
                    <a:lstStyle/>
                    <a:p>
                      <a:r>
                        <a:rPr kumimoji="1" lang="en-US" altLang="ja-JP" sz="2200" dirty="0"/>
                        <a:t>32bit</a:t>
                      </a:r>
                      <a:r>
                        <a:rPr kumimoji="1" lang="ja-JP" altLang="en-US" sz="2200" dirty="0"/>
                        <a:t>のリスク</a:t>
                      </a:r>
                    </a:p>
                  </a:txBody>
                  <a:tcPr marL="109308" marR="109308" marT="54654" marB="54654"/>
                </a:tc>
                <a:tc>
                  <a:txBody>
                    <a:bodyPr/>
                    <a:lstStyle/>
                    <a:p>
                      <a:r>
                        <a:rPr kumimoji="1" lang="en-US" altLang="ja-JP" sz="2200" dirty="0"/>
                        <a:t>64bit</a:t>
                      </a:r>
                      <a:r>
                        <a:rPr kumimoji="1" lang="ja-JP" altLang="en-US" sz="2200" dirty="0"/>
                        <a:t>のリスク</a:t>
                      </a:r>
                    </a:p>
                  </a:txBody>
                  <a:tcPr marL="109308" marR="109308" marT="54654" marB="54654"/>
                </a:tc>
                <a:extLst>
                  <a:ext uri="{0D108BD9-81ED-4DB2-BD59-A6C34878D82A}">
                    <a16:rowId xmlns:a16="http://schemas.microsoft.com/office/drawing/2014/main" val="3419048063"/>
                  </a:ext>
                </a:extLst>
              </a:tr>
              <a:tr h="468703">
                <a:tc>
                  <a:txBody>
                    <a:bodyPr/>
                    <a:lstStyle/>
                    <a:p>
                      <a:r>
                        <a:rPr kumimoji="1" lang="en-US" altLang="ja-JP" sz="2200" dirty="0"/>
                        <a:t>172</a:t>
                      </a:r>
                      <a:endParaRPr kumimoji="1" lang="ja-JP" altLang="en-US" sz="2200" dirty="0"/>
                    </a:p>
                  </a:txBody>
                  <a:tcPr marL="109308" marR="109308" marT="54654" marB="54654">
                    <a:lnR w="38100" cap="flat" cmpd="sng" algn="ctr">
                      <a:solidFill>
                        <a:srgbClr val="FF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r>
                        <a:rPr kumimoji="1" lang="en-US" altLang="ja-JP" sz="2200" dirty="0"/>
                        <a:t>108</a:t>
                      </a:r>
                      <a:endParaRPr kumimoji="1" lang="ja-JP" altLang="en-US" sz="2200" dirty="0"/>
                    </a:p>
                  </a:txBody>
                  <a:tcPr marL="109308" marR="109308" marT="54654" marB="54654">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r>
                        <a:rPr kumimoji="1" lang="en-US" altLang="ja-JP" sz="2200" dirty="0"/>
                        <a:t>10,000</a:t>
                      </a:r>
                      <a:endParaRPr kumimoji="1" lang="ja-JP" altLang="en-US" sz="2200" dirty="0"/>
                    </a:p>
                  </a:txBody>
                  <a:tcPr marL="109308" marR="109308" marT="54654" marB="54654">
                    <a:lnL w="38100" cap="flat" cmpd="sng" algn="ctr">
                      <a:solidFill>
                        <a:srgbClr val="FF0000"/>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r>
                        <a:rPr kumimoji="1" lang="en-US" altLang="ja-JP" sz="2200" dirty="0"/>
                        <a:t>13,115</a:t>
                      </a:r>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tcPr>
                </a:tc>
                <a:tc>
                  <a:txBody>
                    <a:bodyPr/>
                    <a:lstStyle/>
                    <a:p>
                      <a:r>
                        <a:rPr kumimoji="1" lang="en-US" altLang="ja-JP" sz="2200" dirty="0"/>
                        <a:t>11,909</a:t>
                      </a:r>
                      <a:endParaRPr kumimoji="1" lang="ja-JP" altLang="en-US" sz="2200" dirty="0"/>
                    </a:p>
                  </a:txBody>
                  <a:tcPr marL="109308" marR="109308" marT="54654" marB="54654"/>
                </a:tc>
                <a:tc>
                  <a:txBody>
                    <a:bodyPr/>
                    <a:lstStyle/>
                    <a:p>
                      <a:r>
                        <a:rPr kumimoji="1" lang="en-US" altLang="ja-JP" sz="2200" dirty="0"/>
                        <a:t>1,206</a:t>
                      </a:r>
                      <a:endParaRPr kumimoji="1" lang="ja-JP" altLang="en-US" sz="2200" dirty="0"/>
                    </a:p>
                  </a:txBody>
                  <a:tcPr marL="109308" marR="109308" marT="54654" marB="54654"/>
                </a:tc>
                <a:extLst>
                  <a:ext uri="{0D108BD9-81ED-4DB2-BD59-A6C34878D82A}">
                    <a16:rowId xmlns:a16="http://schemas.microsoft.com/office/drawing/2014/main" val="3040193877"/>
                  </a:ext>
                </a:extLst>
              </a:tr>
            </a:tbl>
          </a:graphicData>
        </a:graphic>
      </p:graphicFrame>
    </p:spTree>
    <p:extLst>
      <p:ext uri="{BB962C8B-B14F-4D97-AF65-F5344CB8AC3E}">
        <p14:creationId xmlns:p14="http://schemas.microsoft.com/office/powerpoint/2010/main" val="382400670"/>
      </p:ext>
    </p:extLst>
  </p:cSld>
  <p:clrMapOvr>
    <a:masterClrMapping/>
  </p:clrMapOvr>
  <mc:AlternateContent xmlns:mc="http://schemas.openxmlformats.org/markup-compatibility/2006" xmlns:p14="http://schemas.microsoft.com/office/powerpoint/2010/main">
    <mc:Choice Requires="p14">
      <p:transition spd="slow" p14:dur="2000" advTm="13864"/>
    </mc:Choice>
    <mc:Fallback xmlns="">
      <p:transition spd="slow" advTm="13864"/>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8BC92E-CEE0-4B48-9B1B-0DD0717D96F8}"/>
              </a:ext>
            </a:extLst>
          </p:cNvPr>
          <p:cNvSpPr>
            <a:spLocks noGrp="1"/>
          </p:cNvSpPr>
          <p:nvPr>
            <p:ph type="title"/>
          </p:nvPr>
        </p:nvSpPr>
        <p:spPr/>
        <p:txBody>
          <a:bodyPr/>
          <a:lstStyle/>
          <a:p>
            <a:r>
              <a:rPr lang="en-US" altLang="ja-JP" dirty="0"/>
              <a:t>4-b. </a:t>
            </a:r>
            <a:r>
              <a:rPr lang="ja-JP" altLang="en-US" dirty="0"/>
              <a:t>調査結果</a:t>
            </a:r>
            <a:endParaRPr kumimoji="1" lang="ja-JP" altLang="en-US" dirty="0"/>
          </a:p>
        </p:txBody>
      </p:sp>
      <p:sp>
        <p:nvSpPr>
          <p:cNvPr id="3" name="コンテンツ プレースホルダー 2">
            <a:extLst>
              <a:ext uri="{FF2B5EF4-FFF2-40B4-BE49-F238E27FC236}">
                <a16:creationId xmlns:a16="http://schemas.microsoft.com/office/drawing/2014/main" id="{A1C9D0FF-EB6B-4981-818B-775761E8DA24}"/>
              </a:ext>
            </a:extLst>
          </p:cNvPr>
          <p:cNvSpPr>
            <a:spLocks noGrp="1"/>
          </p:cNvSpPr>
          <p:nvPr>
            <p:ph idx="1"/>
          </p:nvPr>
        </p:nvSpPr>
        <p:spPr>
          <a:xfrm>
            <a:off x="609600" y="1600201"/>
            <a:ext cx="10972800" cy="2993763"/>
          </a:xfrm>
        </p:spPr>
        <p:txBody>
          <a:bodyPr/>
          <a:lstStyle/>
          <a:p>
            <a:pPr lvl="0"/>
            <a:r>
              <a:rPr lang="en-US" altLang="ja-JP" dirty="0">
                <a:solidFill>
                  <a:srgbClr val="000000"/>
                </a:solidFill>
              </a:rPr>
              <a:t>GitHub</a:t>
            </a:r>
            <a:r>
              <a:rPr lang="ja-JP" altLang="en-US" dirty="0">
                <a:solidFill>
                  <a:srgbClr val="000000"/>
                </a:solidFill>
              </a:rPr>
              <a:t>から以下の条件を満たすプロジェクトを検索</a:t>
            </a:r>
            <a:endParaRPr lang="en-US" altLang="ja-JP" dirty="0">
              <a:solidFill>
                <a:srgbClr val="000000"/>
              </a:solidFill>
            </a:endParaRPr>
          </a:p>
          <a:p>
            <a:pPr lvl="1"/>
            <a:r>
              <a:rPr lang="en-US" altLang="ja-JP" dirty="0">
                <a:solidFill>
                  <a:srgbClr val="000000"/>
                </a:solidFill>
              </a:rPr>
              <a:t>C</a:t>
            </a:r>
            <a:r>
              <a:rPr lang="ja-JP" altLang="en-US" dirty="0">
                <a:solidFill>
                  <a:srgbClr val="000000"/>
                </a:solidFill>
              </a:rPr>
              <a:t>言語で作成されている</a:t>
            </a:r>
            <a:endParaRPr lang="en-US" altLang="ja-JP" dirty="0">
              <a:solidFill>
                <a:srgbClr val="000000"/>
              </a:solidFill>
            </a:endParaRPr>
          </a:p>
          <a:p>
            <a:pPr lvl="1"/>
            <a:r>
              <a:rPr lang="en-US" altLang="ja-JP" dirty="0"/>
              <a:t>2018</a:t>
            </a:r>
            <a:r>
              <a:rPr lang="ja-JP" altLang="en-US" dirty="0"/>
              <a:t>年以前に作成され，</a:t>
            </a:r>
            <a:r>
              <a:rPr lang="en-US" altLang="ja-JP" dirty="0"/>
              <a:t>2022</a:t>
            </a:r>
            <a:r>
              <a:rPr lang="ja-JP" altLang="en-US" dirty="0"/>
              <a:t>年以降に更新された</a:t>
            </a:r>
            <a:endParaRPr lang="en-US" altLang="ja-JP" dirty="0">
              <a:solidFill>
                <a:srgbClr val="000000"/>
              </a:solidFill>
            </a:endParaRPr>
          </a:p>
          <a:p>
            <a:pPr lvl="1"/>
            <a:r>
              <a:rPr lang="ja-JP" altLang="en-US" dirty="0">
                <a:solidFill>
                  <a:srgbClr val="000000"/>
                </a:solidFill>
              </a:rPr>
              <a:t>スター数</a:t>
            </a:r>
            <a:r>
              <a:rPr lang="en-US" altLang="ja-JP" dirty="0">
                <a:solidFill>
                  <a:srgbClr val="000000"/>
                </a:solidFill>
              </a:rPr>
              <a:t>1000</a:t>
            </a:r>
            <a:r>
              <a:rPr lang="ja-JP" altLang="en-US" dirty="0">
                <a:solidFill>
                  <a:srgbClr val="000000"/>
                </a:solidFill>
              </a:rPr>
              <a:t>以上</a:t>
            </a:r>
            <a:endParaRPr lang="en-US" altLang="ja-JP" dirty="0">
              <a:solidFill>
                <a:srgbClr val="000000"/>
              </a:solidFill>
            </a:endParaRPr>
          </a:p>
          <a:p>
            <a:r>
              <a:rPr lang="ja-JP" altLang="en-US" dirty="0">
                <a:solidFill>
                  <a:srgbClr val="000000"/>
                </a:solidFill>
              </a:rPr>
              <a:t>特に</a:t>
            </a:r>
            <a:r>
              <a:rPr lang="en-US" altLang="ja-JP" dirty="0">
                <a:solidFill>
                  <a:srgbClr val="000000"/>
                </a:solidFill>
              </a:rPr>
              <a:t>32bit</a:t>
            </a:r>
            <a:r>
              <a:rPr lang="ja-JP" altLang="en-US" dirty="0" err="1">
                <a:solidFill>
                  <a:srgbClr val="000000"/>
                </a:solidFill>
              </a:rPr>
              <a:t>での</a:t>
            </a:r>
            <a:r>
              <a:rPr lang="ja-JP" altLang="en-US" dirty="0">
                <a:solidFill>
                  <a:srgbClr val="000000"/>
                </a:solidFill>
              </a:rPr>
              <a:t>リスクが多数存在する</a:t>
            </a:r>
            <a:endParaRPr lang="en-US" altLang="ja-JP" dirty="0">
              <a:solidFill>
                <a:srgbClr val="000000"/>
              </a:solidFill>
            </a:endParaRPr>
          </a:p>
        </p:txBody>
      </p:sp>
      <p:sp>
        <p:nvSpPr>
          <p:cNvPr id="4" name="日付プレースホルダー 3">
            <a:extLst>
              <a:ext uri="{FF2B5EF4-FFF2-40B4-BE49-F238E27FC236}">
                <a16:creationId xmlns:a16="http://schemas.microsoft.com/office/drawing/2014/main" id="{75435F7C-0DEF-4622-8563-B304FDC83696}"/>
              </a:ext>
            </a:extLst>
          </p:cNvPr>
          <p:cNvSpPr>
            <a:spLocks noGrp="1"/>
          </p:cNvSpPr>
          <p:nvPr>
            <p:ph type="dt" sz="half" idx="10"/>
          </p:nvPr>
        </p:nvSpPr>
        <p:spPr/>
        <p:txBody>
          <a:bodyPr/>
          <a:lstStyle/>
          <a:p>
            <a:fld id="{4E114593-15B4-4D46-A245-27321298CE49}" type="datetime1">
              <a:rPr kumimoji="1" lang="ja-JP" altLang="en-US" smtClean="0"/>
              <a:t>2023/2/8</a:t>
            </a:fld>
            <a:endParaRPr kumimoji="1" lang="ja-JP" altLang="en-US"/>
          </a:p>
        </p:txBody>
      </p:sp>
      <p:sp>
        <p:nvSpPr>
          <p:cNvPr id="5" name="スライド番号プレースホルダー 4">
            <a:extLst>
              <a:ext uri="{FF2B5EF4-FFF2-40B4-BE49-F238E27FC236}">
                <a16:creationId xmlns:a16="http://schemas.microsoft.com/office/drawing/2014/main" id="{EF52EFA5-1575-449D-A68C-7C7875F9A72B}"/>
              </a:ext>
            </a:extLst>
          </p:cNvPr>
          <p:cNvSpPr>
            <a:spLocks noGrp="1"/>
          </p:cNvSpPr>
          <p:nvPr>
            <p:ph type="sldNum" sz="quarter" idx="12"/>
          </p:nvPr>
        </p:nvSpPr>
        <p:spPr/>
        <p:txBody>
          <a:bodyPr/>
          <a:lstStyle/>
          <a:p>
            <a:fld id="{B951A452-32C3-41FF-9DA0-B1D43AF5C1DE}" type="slidenum">
              <a:rPr kumimoji="1" lang="ja-JP" altLang="en-US" smtClean="0"/>
              <a:t>9</a:t>
            </a:fld>
            <a:endParaRPr kumimoji="1" lang="ja-JP" altLang="en-US"/>
          </a:p>
        </p:txBody>
      </p:sp>
      <p:graphicFrame>
        <p:nvGraphicFramePr>
          <p:cNvPr id="7" name="表 6">
            <a:extLst>
              <a:ext uri="{FF2B5EF4-FFF2-40B4-BE49-F238E27FC236}">
                <a16:creationId xmlns:a16="http://schemas.microsoft.com/office/drawing/2014/main" id="{3CAFE11B-728C-4D92-BE86-A088C4313013}"/>
              </a:ext>
            </a:extLst>
          </p:cNvPr>
          <p:cNvGraphicFramePr>
            <a:graphicFrameLocks noGrp="1"/>
          </p:cNvGraphicFramePr>
          <p:nvPr>
            <p:extLst>
              <p:ext uri="{D42A27DB-BD31-4B8C-83A1-F6EECF244321}">
                <p14:modId xmlns:p14="http://schemas.microsoft.com/office/powerpoint/2010/main" val="1130865687"/>
              </p:ext>
            </p:extLst>
          </p:nvPr>
        </p:nvGraphicFramePr>
        <p:xfrm>
          <a:off x="706592" y="4881302"/>
          <a:ext cx="10764000" cy="1368758"/>
        </p:xfrm>
        <a:graphic>
          <a:graphicData uri="http://schemas.openxmlformats.org/drawingml/2006/table">
            <a:tbl>
              <a:tblPr firstRow="1" bandRow="1">
                <a:tableStyleId>{21E4AEA4-8DFA-4A89-87EB-49C32662AFE0}</a:tableStyleId>
              </a:tblPr>
              <a:tblGrid>
                <a:gridCol w="1764000">
                  <a:extLst>
                    <a:ext uri="{9D8B030D-6E8A-4147-A177-3AD203B41FA5}">
                      <a16:colId xmlns:a16="http://schemas.microsoft.com/office/drawing/2014/main" val="4044045515"/>
                    </a:ext>
                  </a:extLst>
                </a:gridCol>
                <a:gridCol w="1764000">
                  <a:extLst>
                    <a:ext uri="{9D8B030D-6E8A-4147-A177-3AD203B41FA5}">
                      <a16:colId xmlns:a16="http://schemas.microsoft.com/office/drawing/2014/main" val="2156620891"/>
                    </a:ext>
                  </a:extLst>
                </a:gridCol>
                <a:gridCol w="2016000">
                  <a:extLst>
                    <a:ext uri="{9D8B030D-6E8A-4147-A177-3AD203B41FA5}">
                      <a16:colId xmlns:a16="http://schemas.microsoft.com/office/drawing/2014/main" val="3329368974"/>
                    </a:ext>
                  </a:extLst>
                </a:gridCol>
                <a:gridCol w="1620000">
                  <a:extLst>
                    <a:ext uri="{9D8B030D-6E8A-4147-A177-3AD203B41FA5}">
                      <a16:colId xmlns:a16="http://schemas.microsoft.com/office/drawing/2014/main" val="1616962440"/>
                    </a:ext>
                  </a:extLst>
                </a:gridCol>
                <a:gridCol w="1800000">
                  <a:extLst>
                    <a:ext uri="{9D8B030D-6E8A-4147-A177-3AD203B41FA5}">
                      <a16:colId xmlns:a16="http://schemas.microsoft.com/office/drawing/2014/main" val="2381503970"/>
                    </a:ext>
                  </a:extLst>
                </a:gridCol>
                <a:gridCol w="1800000">
                  <a:extLst>
                    <a:ext uri="{9D8B030D-6E8A-4147-A177-3AD203B41FA5}">
                      <a16:colId xmlns:a16="http://schemas.microsoft.com/office/drawing/2014/main" val="2969096911"/>
                    </a:ext>
                  </a:extLst>
                </a:gridCol>
              </a:tblGrid>
              <a:tr h="439201">
                <a:tc gridSpan="2">
                  <a:txBody>
                    <a:bodyPr/>
                    <a:lstStyle/>
                    <a:p>
                      <a:r>
                        <a:rPr kumimoji="1" lang="ja-JP" altLang="en-US" sz="2200" dirty="0"/>
                        <a:t>リポジトリ数</a:t>
                      </a:r>
                    </a:p>
                  </a:txBody>
                  <a:tcPr marL="109308" marR="109308" marT="54654" marB="54654">
                    <a:lnR w="38100" cap="flat" cmpd="sng" algn="ctr">
                      <a:solidFill>
                        <a:schemeClr val="bg1"/>
                      </a:solidFill>
                      <a:prstDash val="solid"/>
                      <a:round/>
                      <a:headEnd type="none" w="med" len="med"/>
                      <a:tailEnd type="none" w="med" len="med"/>
                    </a:lnR>
                    <a:lnB w="38100" cmpd="sng">
                      <a:noFill/>
                    </a:lnB>
                  </a:tcPr>
                </a:tc>
                <a:tc hMerge="1">
                  <a:txBody>
                    <a:bodyPr/>
                    <a:lstStyle/>
                    <a:p>
                      <a:endParaRPr kumimoji="1" lang="ja-JP" altLang="en-US" dirty="0"/>
                    </a:p>
                  </a:txBody>
                  <a:tcPr/>
                </a:tc>
                <a:tc rowSpan="2">
                  <a:txBody>
                    <a:bodyPr/>
                    <a:lstStyle/>
                    <a:p>
                      <a:r>
                        <a:rPr kumimoji="1" lang="ja-JP" altLang="en-US" sz="2200" dirty="0"/>
                        <a:t>解析ファイル数</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rowSpan="2">
                  <a:txBody>
                    <a:bodyPr/>
                    <a:lstStyle/>
                    <a:p>
                      <a:r>
                        <a:rPr kumimoji="1" lang="ja-JP" altLang="en-US" sz="2200" dirty="0"/>
                        <a:t>リスク総数</a:t>
                      </a:r>
                    </a:p>
                  </a:txBody>
                  <a:tcPr marL="109308" marR="109308" marT="54654" marB="54654">
                    <a:lnL w="38100" cap="flat" cmpd="sng" algn="ctr">
                      <a:solidFill>
                        <a:schemeClr val="bg1"/>
                      </a:solidFill>
                      <a:prstDash val="solid"/>
                      <a:round/>
                      <a:headEnd type="none" w="med" len="med"/>
                      <a:tailEnd type="none" w="med" len="med"/>
                    </a:lnL>
                    <a:lnR w="12700" cmpd="sng">
                      <a:noFill/>
                    </a:lnR>
                  </a:tcPr>
                </a:tc>
                <a:tc gridSpan="2">
                  <a:txBody>
                    <a:bodyPr/>
                    <a:lstStyle/>
                    <a:p>
                      <a:endParaRPr kumimoji="1" lang="ja-JP" altLang="en-US" sz="2200" dirty="0"/>
                    </a:p>
                  </a:txBody>
                  <a:tcPr marL="109308" marR="109308" marT="54654" marB="54654">
                    <a:lnL w="12700" cmpd="sng">
                      <a:noFill/>
                    </a:lnL>
                  </a:tcPr>
                </a:tc>
                <a:tc hMerge="1">
                  <a:txBody>
                    <a:bodyPr/>
                    <a:lstStyle/>
                    <a:p>
                      <a:endParaRPr kumimoji="1" lang="ja-JP" altLang="en-US" dirty="0"/>
                    </a:p>
                  </a:txBody>
                  <a:tcPr/>
                </a:tc>
                <a:extLst>
                  <a:ext uri="{0D108BD9-81ED-4DB2-BD59-A6C34878D82A}">
                    <a16:rowId xmlns:a16="http://schemas.microsoft.com/office/drawing/2014/main" val="3377803315"/>
                  </a:ext>
                </a:extLst>
              </a:tr>
              <a:tr h="455467">
                <a:tc>
                  <a:txBody>
                    <a:bodyPr/>
                    <a:lstStyle/>
                    <a:p>
                      <a:endParaRPr kumimoji="1" lang="ja-JP" altLang="en-US" sz="2200" dirty="0"/>
                    </a:p>
                  </a:txBody>
                  <a:tcPr marL="109308" marR="109308" marT="54654" marB="54654">
                    <a:lnR w="38100" cap="flat" cmpd="sng" algn="ctr">
                      <a:solidFill>
                        <a:schemeClr val="bg1"/>
                      </a:solidFill>
                      <a:prstDash val="solid"/>
                      <a:round/>
                      <a:headEnd type="none" w="med" len="med"/>
                      <a:tailEnd type="none" w="med" len="med"/>
                    </a:lnR>
                    <a:lnT w="38100" cmpd="sng">
                      <a:noFill/>
                    </a:lnT>
                    <a:lnB w="38100" cap="flat" cmpd="sng" algn="ctr">
                      <a:solidFill>
                        <a:schemeClr val="bg1"/>
                      </a:solidFill>
                      <a:prstDash val="solid"/>
                      <a:round/>
                      <a:headEnd type="none" w="med" len="med"/>
                      <a:tailEnd type="none" w="med" len="med"/>
                    </a:lnB>
                    <a:solidFill>
                      <a:srgbClr val="333399"/>
                    </a:solidFill>
                  </a:tcPr>
                </a:tc>
                <a:tc>
                  <a:txBody>
                    <a:bodyPr/>
                    <a:lstStyle/>
                    <a:p>
                      <a:r>
                        <a:rPr kumimoji="1" lang="ja-JP" altLang="en-US" sz="2200" dirty="0"/>
                        <a:t>内，リスク有</a:t>
                      </a:r>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vMerge="1">
                  <a:txBody>
                    <a:bodyPr/>
                    <a:lstStyle/>
                    <a:p>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vMerge="1">
                  <a:txBody>
                    <a:bodyPr/>
                    <a:lstStyle/>
                    <a:p>
                      <a:endParaRPr kumimoji="1" lang="ja-JP" altLang="en-US" dirty="0"/>
                    </a:p>
                  </a:txBody>
                  <a:tcPr>
                    <a:solidFill>
                      <a:srgbClr val="333399"/>
                    </a:solidFill>
                  </a:tcPr>
                </a:tc>
                <a:tc>
                  <a:txBody>
                    <a:bodyPr/>
                    <a:lstStyle/>
                    <a:p>
                      <a:r>
                        <a:rPr kumimoji="1" lang="en-US" altLang="ja-JP" sz="2200" dirty="0"/>
                        <a:t>32bit</a:t>
                      </a:r>
                      <a:r>
                        <a:rPr kumimoji="1" lang="ja-JP" altLang="en-US" sz="2200" dirty="0"/>
                        <a:t>のリスク</a:t>
                      </a:r>
                    </a:p>
                  </a:txBody>
                  <a:tcPr marL="109308" marR="109308" marT="54654" marB="54654">
                    <a:lnB w="38100" cap="flat" cmpd="sng" algn="ctr">
                      <a:solidFill>
                        <a:srgbClr val="FF0000"/>
                      </a:solidFill>
                      <a:prstDash val="solid"/>
                      <a:round/>
                      <a:headEnd type="none" w="med" len="med"/>
                      <a:tailEnd type="none" w="med" len="med"/>
                    </a:lnB>
                  </a:tcPr>
                </a:tc>
                <a:tc>
                  <a:txBody>
                    <a:bodyPr/>
                    <a:lstStyle/>
                    <a:p>
                      <a:r>
                        <a:rPr kumimoji="1" lang="en-US" altLang="ja-JP" sz="2200" dirty="0"/>
                        <a:t>64bit</a:t>
                      </a:r>
                      <a:r>
                        <a:rPr kumimoji="1" lang="ja-JP" altLang="en-US" sz="2200" dirty="0"/>
                        <a:t>のリスク</a:t>
                      </a:r>
                    </a:p>
                  </a:txBody>
                  <a:tcPr marL="109308" marR="109308" marT="54654" marB="54654"/>
                </a:tc>
                <a:extLst>
                  <a:ext uri="{0D108BD9-81ED-4DB2-BD59-A6C34878D82A}">
                    <a16:rowId xmlns:a16="http://schemas.microsoft.com/office/drawing/2014/main" val="3419048063"/>
                  </a:ext>
                </a:extLst>
              </a:tr>
              <a:tr h="468703">
                <a:tc>
                  <a:txBody>
                    <a:bodyPr/>
                    <a:lstStyle/>
                    <a:p>
                      <a:r>
                        <a:rPr kumimoji="1" lang="en-US" altLang="ja-JP" sz="2200" dirty="0"/>
                        <a:t>172</a:t>
                      </a:r>
                      <a:endParaRPr kumimoji="1" lang="ja-JP" altLang="en-US" sz="2200" dirty="0"/>
                    </a:p>
                  </a:txBody>
                  <a:tcPr marL="109308" marR="109308" marT="54654" marB="54654">
                    <a:lnT w="38100" cap="flat" cmpd="sng" algn="ctr">
                      <a:solidFill>
                        <a:schemeClr val="bg1"/>
                      </a:solidFill>
                      <a:prstDash val="solid"/>
                      <a:round/>
                      <a:headEnd type="none" w="med" len="med"/>
                      <a:tailEnd type="none" w="med" len="med"/>
                    </a:lnT>
                  </a:tcPr>
                </a:tc>
                <a:tc>
                  <a:txBody>
                    <a:bodyPr/>
                    <a:lstStyle/>
                    <a:p>
                      <a:r>
                        <a:rPr kumimoji="1" lang="en-US" altLang="ja-JP" sz="2200" dirty="0"/>
                        <a:t>108</a:t>
                      </a:r>
                      <a:endParaRPr kumimoji="1" lang="ja-JP" altLang="en-US" sz="2200" dirty="0"/>
                    </a:p>
                  </a:txBody>
                  <a:tcPr marL="109308" marR="109308" marT="54654" marB="54654">
                    <a:lnR w="38100" cap="flat" cmpd="sng" algn="ctr">
                      <a:solidFill>
                        <a:schemeClr val="bg1"/>
                      </a:solidFill>
                      <a:prstDash val="solid"/>
                      <a:round/>
                      <a:headEnd type="none" w="med" len="med"/>
                      <a:tailEnd type="none" w="med" len="med"/>
                    </a:lnR>
                  </a:tcPr>
                </a:tc>
                <a:tc>
                  <a:txBody>
                    <a:bodyPr/>
                    <a:lstStyle/>
                    <a:p>
                      <a:r>
                        <a:rPr kumimoji="1" lang="en-US" altLang="ja-JP" sz="2200" dirty="0"/>
                        <a:t>10,000</a:t>
                      </a:r>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r>
                        <a:rPr kumimoji="1" lang="en-US" altLang="ja-JP" sz="2200" dirty="0"/>
                        <a:t>13,115</a:t>
                      </a:r>
                      <a:endParaRPr kumimoji="1" lang="ja-JP" altLang="en-US" sz="2200" dirty="0"/>
                    </a:p>
                  </a:txBody>
                  <a:tcPr marL="109308" marR="109308" marT="54654" marB="54654">
                    <a:lnL w="38100" cap="flat" cmpd="sng" algn="ctr">
                      <a:solidFill>
                        <a:schemeClr val="bg1"/>
                      </a:solidFill>
                      <a:prstDash val="solid"/>
                      <a:round/>
                      <a:headEnd type="none" w="med" len="med"/>
                      <a:tailEnd type="none" w="med" len="med"/>
                    </a:lnL>
                    <a:lnR w="38100" cap="flat" cmpd="sng" algn="ctr">
                      <a:solidFill>
                        <a:srgbClr val="FF0000"/>
                      </a:solidFill>
                      <a:prstDash val="solid"/>
                      <a:round/>
                      <a:headEnd type="none" w="med" len="med"/>
                      <a:tailEnd type="none" w="med" len="med"/>
                    </a:lnR>
                  </a:tcPr>
                </a:tc>
                <a:tc>
                  <a:txBody>
                    <a:bodyPr/>
                    <a:lstStyle/>
                    <a:p>
                      <a:r>
                        <a:rPr kumimoji="1" lang="en-US" altLang="ja-JP" sz="2200" dirty="0"/>
                        <a:t>11,909</a:t>
                      </a:r>
                      <a:endParaRPr kumimoji="1" lang="ja-JP" altLang="en-US" sz="2200" dirty="0"/>
                    </a:p>
                  </a:txBody>
                  <a:tcPr marL="109308" marR="109308" marT="54654" marB="54654">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r>
                        <a:rPr kumimoji="1" lang="en-US" altLang="ja-JP" sz="2200" dirty="0"/>
                        <a:t>1,206</a:t>
                      </a:r>
                      <a:endParaRPr kumimoji="1" lang="ja-JP" altLang="en-US" sz="2200" dirty="0"/>
                    </a:p>
                  </a:txBody>
                  <a:tcPr marL="109308" marR="109308" marT="54654" marB="54654">
                    <a:lnL w="38100" cap="flat" cmpd="sng" algn="ctr">
                      <a:solidFill>
                        <a:srgbClr val="FF0000"/>
                      </a:solidFill>
                      <a:prstDash val="solid"/>
                      <a:round/>
                      <a:headEnd type="none" w="med" len="med"/>
                      <a:tailEnd type="none" w="med" len="med"/>
                    </a:lnL>
                  </a:tcPr>
                </a:tc>
                <a:extLst>
                  <a:ext uri="{0D108BD9-81ED-4DB2-BD59-A6C34878D82A}">
                    <a16:rowId xmlns:a16="http://schemas.microsoft.com/office/drawing/2014/main" val="3040193877"/>
                  </a:ext>
                </a:extLst>
              </a:tr>
            </a:tbl>
          </a:graphicData>
        </a:graphic>
      </p:graphicFrame>
    </p:spTree>
    <p:extLst>
      <p:ext uri="{BB962C8B-B14F-4D97-AF65-F5344CB8AC3E}">
        <p14:creationId xmlns:p14="http://schemas.microsoft.com/office/powerpoint/2010/main" val="3256826831"/>
      </p:ext>
    </p:extLst>
  </p:cSld>
  <p:clrMapOvr>
    <a:masterClrMapping/>
  </p:clrMapOvr>
  <mc:AlternateContent xmlns:mc="http://schemas.openxmlformats.org/markup-compatibility/2006" xmlns:p14="http://schemas.microsoft.com/office/powerpoint/2010/main">
    <mc:Choice Requires="p14">
      <p:transition spd="slow" p14:dur="2000" advTm="7789"/>
    </mc:Choice>
    <mc:Fallback xmlns="">
      <p:transition spd="slow" advTm="7789"/>
    </mc:Fallback>
  </mc:AlternateContent>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2">
          <a:schemeClr val="dk1"/>
        </a:lnRef>
        <a:fillRef idx="1">
          <a:schemeClr val="lt1"/>
        </a:fillRef>
        <a:effectRef idx="0">
          <a:schemeClr val="dk1"/>
        </a:effectRef>
        <a:fontRef idx="minor">
          <a:schemeClr val="dk1"/>
        </a:fontRef>
      </a:style>
    </a:spDef>
    <a:lnDef>
      <a:spPr>
        <a:ln w="12700">
          <a:solidFill>
            <a:schemeClr val="accent4"/>
          </a:solidFill>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Sel-CoolMetal-white-MSP-16-9</Template>
  <TotalTime>9819</TotalTime>
  <Words>6486</Words>
  <Application>Microsoft Office PowerPoint</Application>
  <PresentationFormat>ワイド画面</PresentationFormat>
  <Paragraphs>863</Paragraphs>
  <Slides>38</Slides>
  <Notes>28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38</vt:i4>
      </vt:variant>
    </vt:vector>
  </HeadingPairs>
  <TitlesOfParts>
    <vt:vector size="44" baseType="lpstr">
      <vt:lpstr>ＭＳ Ｐゴシック</vt:lpstr>
      <vt:lpstr>游ゴシック</vt:lpstr>
      <vt:lpstr>Arial</vt:lpstr>
      <vt:lpstr>Consolas</vt:lpstr>
      <vt:lpstr>Tahoma</vt:lpstr>
      <vt:lpstr>Sel-CoolMetal-white-2013-16vs9</vt:lpstr>
      <vt:lpstr>Unix2038年問題に関する ソースコード修正支援ツールの作成</vt:lpstr>
      <vt:lpstr>1. 背景：Unix2038年問題とは</vt:lpstr>
      <vt:lpstr>2. 関連研究</vt:lpstr>
      <vt:lpstr>3. 本研究の目的</vt:lpstr>
      <vt:lpstr>4. 2038年問題のリスク調査</vt:lpstr>
      <vt:lpstr>4-a. 調査対象のリスク</vt:lpstr>
      <vt:lpstr>4-b. 調査結果</vt:lpstr>
      <vt:lpstr>4-b. 調査結果</vt:lpstr>
      <vt:lpstr>4-b. 調査結果</vt:lpstr>
      <vt:lpstr>4-c. 考察</vt:lpstr>
      <vt:lpstr>5. ソースコード修正支援ツールの作成</vt:lpstr>
      <vt:lpstr>5-a. 修正対象と想定される応用先</vt:lpstr>
      <vt:lpstr>5-b. 修正手法（1/2）</vt:lpstr>
      <vt:lpstr>5-b. 修正手法（2/2）</vt:lpstr>
      <vt:lpstr>5-b. 修正手法（2/2）</vt:lpstr>
      <vt:lpstr>5-c. 修正箇所の分類（1/3）</vt:lpstr>
      <vt:lpstr>5-c. 修正箇所の分類（2/3）</vt:lpstr>
      <vt:lpstr>5-c. 修正箇所の分類（3/3）</vt:lpstr>
      <vt:lpstr>5-d. 作成ツールの概要</vt:lpstr>
      <vt:lpstr>5-e. ツールの評価（1/3）</vt:lpstr>
      <vt:lpstr>5-e. ツールの評価（2/3）</vt:lpstr>
      <vt:lpstr>5-e. ツールの評価（3/3）</vt:lpstr>
      <vt:lpstr>5-e. ツールの評価（3/3）</vt:lpstr>
      <vt:lpstr>5-e. ツールの評価（3/3）</vt:lpstr>
      <vt:lpstr>6. まとめ</vt:lpstr>
      <vt:lpstr>7. 今後の課題</vt:lpstr>
      <vt:lpstr>参考：時刻情報に関わる類似の問題</vt:lpstr>
      <vt:lpstr>2-1. ラッパー関数作成による時刻起算点変更（1/2）</vt:lpstr>
      <vt:lpstr>2-1. ラッパー関数作成による時刻起算点変更（2/2）</vt:lpstr>
      <vt:lpstr>ラッパー関数の例</vt:lpstr>
      <vt:lpstr>ラッパー関数の例</vt:lpstr>
      <vt:lpstr>ラッパー関数の例</vt:lpstr>
      <vt:lpstr>2-2. ソースコード修正必要箇所特定ツールの作成 </vt:lpstr>
      <vt:lpstr>2-3. 時刻同期ソフトウェア修正による時刻起算点変更</vt:lpstr>
      <vt:lpstr>2-4. time_t型の64bit化で解消されないリスクの調査</vt:lpstr>
      <vt:lpstr>i. 32bitのtime_t型値のオーバーフローによる問題</vt:lpstr>
      <vt:lpstr>ii. 64bit化したtime_t型値の縮小変換による問題（2/2）</vt:lpstr>
      <vt:lpstr>修正箇所の特定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2038年問題への対応ツール作成</dc:title>
  <dc:creator>日向陽</dc:creator>
  <cp:lastModifiedBy>日向陽</cp:lastModifiedBy>
  <cp:revision>194</cp:revision>
  <dcterms:created xsi:type="dcterms:W3CDTF">2022-12-29T07:37:38Z</dcterms:created>
  <dcterms:modified xsi:type="dcterms:W3CDTF">2023-02-08T03:24:32Z</dcterms:modified>
</cp:coreProperties>
</file>