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75" r:id="rId3"/>
    <p:sldId id="257" r:id="rId4"/>
    <p:sldId id="296" r:id="rId5"/>
    <p:sldId id="258" r:id="rId6"/>
    <p:sldId id="276" r:id="rId7"/>
    <p:sldId id="305" r:id="rId8"/>
    <p:sldId id="277" r:id="rId9"/>
    <p:sldId id="303" r:id="rId10"/>
    <p:sldId id="321" r:id="rId11"/>
    <p:sldId id="286" r:id="rId12"/>
    <p:sldId id="307" r:id="rId13"/>
    <p:sldId id="319" r:id="rId14"/>
    <p:sldId id="320" r:id="rId15"/>
    <p:sldId id="265" r:id="rId16"/>
    <p:sldId id="310" r:id="rId17"/>
    <p:sldId id="267" r:id="rId18"/>
    <p:sldId id="309" r:id="rId19"/>
    <p:sldId id="304" r:id="rId20"/>
    <p:sldId id="308" r:id="rId21"/>
    <p:sldId id="295" r:id="rId22"/>
    <p:sldId id="291" r:id="rId23"/>
    <p:sldId id="292" r:id="rId24"/>
    <p:sldId id="323" r:id="rId25"/>
    <p:sldId id="322" r:id="rId26"/>
    <p:sldId id="266" r:id="rId27"/>
    <p:sldId id="262" r:id="rId28"/>
    <p:sldId id="283" r:id="rId29"/>
  </p:sldIdLst>
  <p:sldSz cx="12192000" cy="6858000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田邉　傑士" initials="田邉　傑士" lastIdx="38" clrIdx="0">
    <p:extLst>
      <p:ext uri="{19B8F6BF-5375-455C-9EA6-DF929625EA0E}">
        <p15:presenceInfo xmlns:p15="http://schemas.microsoft.com/office/powerpoint/2012/main" userId="S::u418286e@ecs.osaka-u.ac.jp::a95da6e6-7013-467d-b07c-c21159705e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568"/>
    <a:srgbClr val="00C671"/>
    <a:srgbClr val="00A35D"/>
    <a:srgbClr val="009051"/>
    <a:srgbClr val="CFD5EA"/>
    <a:srgbClr val="E8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24"/>
    <p:restoredTop sz="94662"/>
  </p:normalViewPr>
  <p:slideViewPr>
    <p:cSldViewPr snapToGrid="0" snapToObjects="1">
      <p:cViewPr varScale="1">
        <p:scale>
          <a:sx n="109" d="100"/>
          <a:sy n="109" d="100"/>
        </p:scale>
        <p:origin x="9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1-27T19:10:08.008" idx="13">
    <p:pos x="10" y="10"/>
    <p:text>specificationの話</p:text>
    <p:extLst>
      <p:ext uri="{C676402C-5697-4E1C-873F-D02D1690AC5C}">
        <p15:threadingInfo xmlns:p15="http://schemas.microsoft.com/office/powerpoint/2012/main" timeZoneBias="-540"/>
      </p:ext>
    </p:extLst>
  </p:cm>
  <p:cm authorId="1" dt="2023-01-27T19:11:00.435" idx="14">
    <p:pos x="10" y="146"/>
    <p:text>例を使う？</p:text>
    <p:extLst>
      <p:ext uri="{C676402C-5697-4E1C-873F-D02D1690AC5C}">
        <p15:threadingInfo xmlns:p15="http://schemas.microsoft.com/office/powerpoint/2012/main" timeZoneBias="-540">
          <p15:parentCm authorId="1" idx="13"/>
        </p15:threadingInfo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1-27T19:24:42.821" idx="38">
    <p:pos x="64" y="53"/>
    <p:text>これまでにできないこと，このツールならできることを明確に</p:text>
    <p:extLst>
      <p:ext uri="{C676402C-5697-4E1C-873F-D02D1690AC5C}">
        <p15:threadingInfo xmlns:p15="http://schemas.microsoft.com/office/powerpoint/2012/main" timeZoneBias="-54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1-27T19:30:32.717" idx="34">
    <p:pos x="10" y="10"/>
    <p:text>解決できたものを図で説明したほうが良い</p:text>
    <p:extLst>
      <p:ext uri="{C676402C-5697-4E1C-873F-D02D1690AC5C}">
        <p15:threadingInfo xmlns:p15="http://schemas.microsoft.com/office/powerpoint/2012/main" timeZoneBias="-540"/>
      </p:ext>
    </p:extLst>
  </p:cm>
  <p:cm authorId="1" dt="2023-01-31T13:47:20.929" idx="35">
    <p:pos x="10" y="146"/>
    <p:text>が図にはし難い</p:text>
    <p:extLst>
      <p:ext uri="{C676402C-5697-4E1C-873F-D02D1690AC5C}">
        <p15:threadingInfo xmlns:p15="http://schemas.microsoft.com/office/powerpoint/2012/main" timeZoneBias="-540">
          <p15:parentCm authorId="1" idx="34"/>
        </p15:threadingInfo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1-27T19:28:28.553" idx="18">
    <p:pos x="10" y="10"/>
    <p:text>結果どうなっているのかが伝わらない</p:text>
    <p:extLst>
      <p:ext uri="{C676402C-5697-4E1C-873F-D02D1690AC5C}">
        <p15:threadingInfo xmlns:p15="http://schemas.microsoft.com/office/powerpoint/2012/main" timeZoneBias="-540"/>
      </p:ext>
    </p:extLst>
  </p:cm>
  <p:cm authorId="1" dt="2023-01-27T19:28:53.022" idx="19">
    <p:pos x="10" y="146"/>
    <p:text>図を追加して説明する</p:text>
    <p:extLst>
      <p:ext uri="{C676402C-5697-4E1C-873F-D02D1690AC5C}">
        <p15:threadingInfo xmlns:p15="http://schemas.microsoft.com/office/powerpoint/2012/main" timeZoneBias="-540">
          <p15:parentCm authorId="1" idx="18"/>
        </p15:threadingInfo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1-27T19:36:25.380" idx="21">
    <p:pos x="10" y="10"/>
    <p:text>結果の正しさ </p:text>
    <p:extLst>
      <p:ext uri="{C676402C-5697-4E1C-873F-D02D1690AC5C}">
        <p15:threadingInfo xmlns:p15="http://schemas.microsoft.com/office/powerpoint/2012/main" timeZoneBias="-54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2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D84A7-C894-A946-91A0-7C550ABA9E7F}" type="datetimeFigureOut">
              <a:rPr kumimoji="1" lang="ja-JP" altLang="en-US" smtClean="0"/>
              <a:t>2023/2/8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9B2A1C-1F11-7144-81E0-E126CDFD04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5260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A68FB9-356D-294D-AFA5-8356F2ED7D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A6A4469-CFA8-9D44-A96D-365AAE6EBC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33B94D-BC3F-C54E-AE9B-8F7B2AE74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1D09-2505-6F46-8390-54946B480246}" type="datetime1">
              <a:rPr kumimoji="1" lang="ja-JP" altLang="en-US" smtClean="0"/>
              <a:t>2023/2/8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603B96-5E84-714A-8BBE-26A4CBA77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76061B-62F8-784C-BD2E-47E576864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483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834F4F-1BD9-6F4C-ACA5-2932B7FE2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C5E8B5-E4D1-EC41-85FE-27142B2A3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925792-C529-004E-8BB2-4B528BB7F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EB2FF-CE1B-AB47-BC94-F9F7C36EB5E2}" type="datetime1">
              <a:rPr kumimoji="1" lang="ja-JP" altLang="en-US" smtClean="0"/>
              <a:t>2023/2/8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3F9412-E456-124E-AD4E-521A2F1F6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A4CEC2-A905-FA41-9817-07FE2BCD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9589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FDAC9B8-F3F3-A442-AA82-A328DF2EF2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949E011-7CF0-8D40-9A07-D5D4A652A5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195995-CEC8-4745-9EFD-46D67C9C9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F7435-E8F0-614F-AB17-590DD96D9902}" type="datetime1">
              <a:rPr kumimoji="1" lang="ja-JP" altLang="en-US" smtClean="0"/>
              <a:t>2023/2/8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7A5DA2-7C01-1145-B10D-D81CC84ED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07C715-6427-774C-AD59-A26C6A394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343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A54071-015C-624B-A45B-FD6B2004C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E71504-706C-9147-8246-1FE84046E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3D79456-752A-5447-A7C3-CD7ADC7D6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34D1-B6A7-C946-9544-0899C52A00DC}" type="datetime1">
              <a:rPr kumimoji="1" lang="ja-JP" altLang="en-US" smtClean="0"/>
              <a:t>2023/2/8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F9178E-963F-8947-AB4B-9C65F8628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08CCEAD-D06D-E149-B53A-70B51921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9766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DD388C-5F0E-704B-93C0-368039BCA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F5757E-5D87-7047-8471-3C381BE89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602702-B196-4F4A-8C89-F37B0310B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0DD0-C7FD-C849-927D-75ADF6073CFF}" type="datetime1">
              <a:rPr kumimoji="1" lang="ja-JP" altLang="en-US" smtClean="0"/>
              <a:t>2023/2/8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A1A156-EFAB-4948-B06C-501FC0C85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79C0BC-3B0C-A248-994D-1BD2B8683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7515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29C402-5741-894E-8D34-60012F6E6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D31682-CA86-D74F-BE3A-8A3D282F98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0982D30-68FC-AE4B-B632-F9DDEB41D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314B8D-52B9-3B43-88E4-A8AACD3B9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7E6D-FD46-6D4C-B29E-9901A7719DBB}" type="datetime1">
              <a:rPr kumimoji="1" lang="ja-JP" altLang="en-US" smtClean="0"/>
              <a:t>2023/2/8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9D5A534-DEEC-3A4D-831B-B01F731A7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C7DDB7-AE02-E549-A596-C0FA1DAC2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697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B97AFE-6179-8342-AB6D-071D9B633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4D65C03-91A3-1245-B438-8F1D4A2B8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165677F-2906-5B4D-87E0-DC89C556CE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A0DD9B7-A2DB-6048-A9A7-49EAE14B32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123091E-C9AC-2647-9C4C-F0332C0F47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1FAA8D7-7D63-8D4A-96AC-0975E856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8A61-584E-4049-9E96-593CA5A386FE}" type="datetime1">
              <a:rPr kumimoji="1" lang="ja-JP" altLang="en-US" smtClean="0"/>
              <a:t>2023/2/8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B6C499F-2478-7B4D-A2A8-A4CF91475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777711E-46E6-0A4D-B80F-739BE2F82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4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1B373D-9D3D-D14E-AD24-D3290D2C7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5E188D4-CB12-964E-BE4F-844A15348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2024-0B9E-3648-92EF-63208EA7A3EC}" type="datetime1">
              <a:rPr kumimoji="1" lang="ja-JP" altLang="en-US" smtClean="0"/>
              <a:t>2023/2/8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77D566D-ADD0-A14F-851D-703153B49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1F2F91B-DC20-924F-8C1C-4967B9F3A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318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D4627DA-908B-F344-9C05-E1B0998F5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BA2A-3681-D144-BCA7-203BF0A5F6A2}" type="datetime1">
              <a:rPr kumimoji="1" lang="ja-JP" altLang="en-US" smtClean="0"/>
              <a:t>2023/2/8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BE20D01-6D03-D444-B130-B8B27A58E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0A066EB-E9F8-014F-B664-C405FD232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79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6ECCE5-3885-324F-9912-54FF5512D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780C02-AFCD-1F4A-9510-B49B7C98F0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8641C52-95EA-5B46-801A-463CA8C5A6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E59FB3A-CBB4-8E45-8EEA-2AC5C6ACD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08FD8-5110-E443-B770-9B2F282CD566}" type="datetime1">
              <a:rPr kumimoji="1" lang="ja-JP" altLang="en-US" smtClean="0"/>
              <a:t>2023/2/8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9F0BEB-7054-7845-95FC-72C958628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0B352C-9806-384A-AE09-3E261BE7F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8997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3066D6-686C-1E4F-91C7-367AF6DF2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DD4F76F-47D5-2F4D-B6BF-9F0B94221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1A9554C-6FB0-3A42-8877-3BA0B17347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8DD8F22-186C-3F42-9FC5-EACB78614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D5A2-B481-814B-A3EF-DFE557700604}" type="datetime1">
              <a:rPr kumimoji="1" lang="ja-JP" altLang="en-US" smtClean="0"/>
              <a:t>2023/2/8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476345C-2A72-E247-989C-0E8F1F13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1034F5B-5A9C-B848-B4C0-C48A4B925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094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0564634-9D53-E84F-A82C-18E4800E7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1291F94-4B61-B049-B1C2-44B4977A2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6316A7-B664-9246-A304-197FE1E66C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5639C-E901-9A47-8A21-D0B81200B2B8}" type="datetime1">
              <a:rPr kumimoji="1" lang="ja-JP" altLang="en-US" smtClean="0"/>
              <a:t>2023/2/8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E27B06-8B08-DC42-B467-0D40014F8A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63C3D3-0472-2B4B-843E-EB93294BA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213D6-4A95-424C-BBE5-4D73F5E9E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118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spdx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55E2CC-860A-F44B-831E-7BCE343955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9351" y="1122363"/>
            <a:ext cx="10213298" cy="23876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4400"/>
              <a:t>パッケージ間の依存関係を有する</a:t>
            </a:r>
            <a:br>
              <a:rPr lang="en-US" altLang="ja-JP" sz="4400" dirty="0"/>
            </a:br>
            <a:r>
              <a:rPr lang="en" altLang="ja-JP" sz="4400" dirty="0"/>
              <a:t>SPDX</a:t>
            </a:r>
            <a:r>
              <a:rPr lang="ja-JP" altLang="en-US" sz="4400"/>
              <a:t>ファイル自動生成ツールの開発</a:t>
            </a:r>
            <a:endParaRPr kumimoji="1" lang="ja-JP" altLang="en-US" sz="440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46111D8-8E83-BF42-AA1E-125F53F1CC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ja-JP" dirty="0"/>
          </a:p>
          <a:p>
            <a:r>
              <a:rPr kumimoji="1" lang="ja-JP" altLang="en-US"/>
              <a:t>肥後研究室</a:t>
            </a:r>
            <a:endParaRPr lang="en-US" altLang="ja-JP" dirty="0"/>
          </a:p>
          <a:p>
            <a:r>
              <a:rPr kumimoji="1" lang="en-US" altLang="ja-JP" dirty="0"/>
              <a:t>M2</a:t>
            </a:r>
            <a:r>
              <a:rPr kumimoji="1" lang="ja-JP" altLang="en-US"/>
              <a:t> 田邉　傑士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DC5E43C-E92C-7C45-B870-A70EEA066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9113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237ACF-8A49-1246-A59D-6F456B828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提案</a:t>
            </a:r>
            <a:r>
              <a:rPr kumimoji="1" lang="ja-JP" altLang="en-US"/>
              <a:t>ツールの</a:t>
            </a:r>
            <a:r>
              <a:rPr lang="ja-JP" altLang="en-US"/>
              <a:t>概要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4DE17C-920B-CA41-8C9D-BA6E7F09B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8800"/>
            <a:ext cx="10515600" cy="4747846"/>
          </a:xfrm>
        </p:spPr>
        <p:txBody>
          <a:bodyPr>
            <a:normAutofit lnSpcReduction="10000"/>
          </a:bodyPr>
          <a:lstStyle/>
          <a:p>
            <a:r>
              <a:rPr lang="ja-JP" altLang="en-US"/>
              <a:t>重要な要素を解析する</a:t>
            </a:r>
            <a:r>
              <a:rPr lang="en-US" altLang="ja-JP" dirty="0"/>
              <a:t>SPDX</a:t>
            </a:r>
            <a:r>
              <a:rPr kumimoji="1" lang="ja-JP" altLang="en-US"/>
              <a:t>ファイル自動生成ツール</a:t>
            </a:r>
            <a:endParaRPr lang="en-US" altLang="ja-JP" dirty="0"/>
          </a:p>
          <a:p>
            <a:pPr lvl="1">
              <a:lnSpc>
                <a:spcPct val="150000"/>
              </a:lnSpc>
            </a:pPr>
            <a:r>
              <a:rPr lang="ja-JP" altLang="en-US"/>
              <a:t>インストール済みのすべての</a:t>
            </a:r>
            <a:r>
              <a:rPr lang="en-US" altLang="ja-JP" dirty="0"/>
              <a:t>Debian</a:t>
            </a:r>
            <a:r>
              <a:rPr lang="ja-JP" altLang="en-US"/>
              <a:t>パッケージを解析</a:t>
            </a:r>
            <a:endParaRPr lang="en-US" altLang="ja-JP" dirty="0"/>
          </a:p>
          <a:p>
            <a:pPr lvl="1">
              <a:lnSpc>
                <a:spcPct val="150000"/>
              </a:lnSpc>
            </a:pPr>
            <a:r>
              <a:rPr lang="ja-JP" altLang="en-US" dirty="0"/>
              <a:t>可能な限り，パッケージ</a:t>
            </a:r>
            <a:r>
              <a:rPr lang="en-US" altLang="ja-JP" dirty="0"/>
              <a:t>1</a:t>
            </a:r>
            <a:r>
              <a:rPr lang="ja-JP" altLang="en-US" dirty="0" err="1"/>
              <a:t>つに</a:t>
            </a:r>
            <a:r>
              <a:rPr lang="ja-JP" altLang="en-US" dirty="0"/>
              <a:t>つき</a:t>
            </a:r>
            <a:r>
              <a:rPr lang="en-US" altLang="ja-JP" dirty="0"/>
              <a:t>SPDX</a:t>
            </a:r>
            <a:r>
              <a:rPr lang="ja-JP" altLang="en-US" dirty="0"/>
              <a:t>ファイルを</a:t>
            </a:r>
            <a:r>
              <a:rPr lang="en-US" altLang="ja-JP" dirty="0"/>
              <a:t>1</a:t>
            </a:r>
            <a:r>
              <a:rPr lang="ja-JP" altLang="en-US" dirty="0"/>
              <a:t>つ生成</a:t>
            </a:r>
            <a:endParaRPr lang="en-US" altLang="ja-JP" dirty="0"/>
          </a:p>
          <a:p>
            <a:pPr lvl="2">
              <a:lnSpc>
                <a:spcPct val="150000"/>
              </a:lnSpc>
            </a:pPr>
            <a:r>
              <a:rPr lang="ja-JP" altLang="en-US" dirty="0"/>
              <a:t>人間</a:t>
            </a:r>
            <a:r>
              <a:rPr lang="ja-JP" altLang="en-US"/>
              <a:t>も読みやすくする</a:t>
            </a:r>
            <a:endParaRPr lang="en-US" altLang="ja-JP" dirty="0"/>
          </a:p>
          <a:p>
            <a:pPr marL="914400" lvl="2" indent="0">
              <a:lnSpc>
                <a:spcPct val="150000"/>
              </a:lnSpc>
              <a:buNone/>
            </a:pPr>
            <a:r>
              <a:rPr lang="en-US" altLang="ja-JP" dirty="0"/>
              <a:t>※ </a:t>
            </a:r>
            <a:r>
              <a:rPr lang="ja-JP" altLang="en-US" dirty="0"/>
              <a:t>既存</a:t>
            </a:r>
            <a:r>
              <a:rPr lang="ja-JP" altLang="en-US"/>
              <a:t>ツールは解析したすべてのパッケージ情報を</a:t>
            </a:r>
            <a:r>
              <a:rPr lang="en-US" altLang="ja-JP" dirty="0"/>
              <a:t>1</a:t>
            </a:r>
            <a:r>
              <a:rPr lang="ja-JP" altLang="en-US"/>
              <a:t>つの</a:t>
            </a:r>
            <a:r>
              <a:rPr lang="en-US" altLang="ja-JP" dirty="0"/>
              <a:t>SPDX</a:t>
            </a:r>
            <a:r>
              <a:rPr lang="ja-JP" altLang="en-US"/>
              <a:t>ファイルにまとめる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r>
              <a:rPr kumimoji="1" lang="ja-JP" altLang="en-US"/>
              <a:t>ツールを実現するため，以下の問題に対処</a:t>
            </a:r>
            <a:endParaRPr kumimoji="1" lang="en-US" altLang="ja-JP" dirty="0"/>
          </a:p>
          <a:p>
            <a:pPr lvl="1">
              <a:lnSpc>
                <a:spcPct val="150000"/>
              </a:lnSpc>
            </a:pPr>
            <a:r>
              <a:rPr kumimoji="1" lang="en-US" altLang="ja-JP" dirty="0"/>
              <a:t>Debian</a:t>
            </a:r>
            <a:r>
              <a:rPr kumimoji="1" lang="ja-JP" altLang="en-US"/>
              <a:t>の既存の</a:t>
            </a:r>
            <a:r>
              <a:rPr lang="ja-JP" altLang="en-US"/>
              <a:t>依存関係表示</a:t>
            </a:r>
            <a:r>
              <a:rPr kumimoji="1" lang="ja-JP" altLang="en-US"/>
              <a:t>コマンドの課題</a:t>
            </a:r>
            <a:endParaRPr kumimoji="1" lang="en-US" altLang="ja-JP" dirty="0"/>
          </a:p>
          <a:p>
            <a:pPr lvl="1">
              <a:lnSpc>
                <a:spcPct val="150000"/>
              </a:lnSpc>
            </a:pPr>
            <a:r>
              <a:rPr lang="en-US" altLang="ja-JP" dirty="0"/>
              <a:t>1 </a:t>
            </a:r>
            <a:r>
              <a:rPr kumimoji="1" lang="ja-JP" altLang="en-US"/>
              <a:t>パッケージ </a:t>
            </a:r>
            <a:r>
              <a:rPr kumimoji="1" lang="en-US" altLang="ja-JP" dirty="0"/>
              <a:t> 1 </a:t>
            </a:r>
            <a:r>
              <a:rPr kumimoji="1" lang="ja-JP" altLang="en-US"/>
              <a:t>ファイルを阻む循環依存の存在</a:t>
            </a:r>
            <a:endParaRPr lang="ja-JP" altLang="en-US" dirty="0"/>
          </a:p>
          <a:p>
            <a:pPr marL="457200" lvl="1" indent="0">
              <a:buNone/>
            </a:pP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2D1DE1D-108C-2C40-84C3-A297FD78D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16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D5B11F-B1A9-9F41-A8DE-BDDCE1DC2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093605" cy="1325563"/>
          </a:xfrm>
        </p:spPr>
        <p:txBody>
          <a:bodyPr/>
          <a:lstStyle/>
          <a:p>
            <a:r>
              <a:rPr lang="ja-JP" altLang="en-US"/>
              <a:t>既存ツールと提案ツールの比較</a:t>
            </a:r>
            <a:endParaRPr kumimoji="1" lang="ja-JP" altLang="en-US"/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BB65EE56-9183-4043-A540-23646B423D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8709721"/>
              </p:ext>
            </p:extLst>
          </p:nvPr>
        </p:nvGraphicFramePr>
        <p:xfrm>
          <a:off x="838199" y="1474964"/>
          <a:ext cx="10666633" cy="4985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5753">
                  <a:extLst>
                    <a:ext uri="{9D8B030D-6E8A-4147-A177-3AD203B41FA5}">
                      <a16:colId xmlns:a16="http://schemas.microsoft.com/office/drawing/2014/main" val="2430987798"/>
                    </a:ext>
                  </a:extLst>
                </a:gridCol>
                <a:gridCol w="2297266">
                  <a:extLst>
                    <a:ext uri="{9D8B030D-6E8A-4147-A177-3AD203B41FA5}">
                      <a16:colId xmlns:a16="http://schemas.microsoft.com/office/drawing/2014/main" val="2070241796"/>
                    </a:ext>
                  </a:extLst>
                </a:gridCol>
                <a:gridCol w="2471807">
                  <a:extLst>
                    <a:ext uri="{9D8B030D-6E8A-4147-A177-3AD203B41FA5}">
                      <a16:colId xmlns:a16="http://schemas.microsoft.com/office/drawing/2014/main" val="81204963"/>
                    </a:ext>
                  </a:extLst>
                </a:gridCol>
                <a:gridCol w="2471807">
                  <a:extLst>
                    <a:ext uri="{9D8B030D-6E8A-4147-A177-3AD203B41FA5}">
                      <a16:colId xmlns:a16="http://schemas.microsoft.com/office/drawing/2014/main" val="2625549085"/>
                    </a:ext>
                  </a:extLst>
                </a:gridCol>
              </a:tblGrid>
              <a:tr h="929654">
                <a:tc>
                  <a:txBody>
                    <a:bodyPr/>
                    <a:lstStyle/>
                    <a:p>
                      <a:pPr lvl="0" algn="l">
                        <a:lnSpc>
                          <a:spcPct val="150000"/>
                        </a:lnSpc>
                      </a:pPr>
                      <a:r>
                        <a:rPr kumimoji="1" lang="ja-JP" altLang="en-US" sz="2000"/>
                        <a:t>内容</a:t>
                      </a:r>
                      <a:endParaRPr kumimoji="1" lang="en-US" altLang="ja-JP" sz="2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kumimoji="1" lang="en-US" altLang="ja-JP" sz="2000" dirty="0"/>
                        <a:t>FOSSology</a:t>
                      </a:r>
                      <a:endParaRPr kumimoji="1" lang="ja-JP" altLang="en-US" sz="200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kumimoji="1" lang="en-US" altLang="ja-JP" sz="2000" dirty="0"/>
                        <a:t>spdx-sbom-generator</a:t>
                      </a:r>
                      <a:endParaRPr kumimoji="1" lang="ja-JP" altLang="en-US" sz="200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kumimoji="1" lang="ja-JP" altLang="en-US" sz="2000"/>
                        <a:t>提案ツール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12892521"/>
                  </a:ext>
                </a:extLst>
              </a:tr>
              <a:tr h="57937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ja-JP" altLang="en-US" sz="2000"/>
                        <a:t>サプライヤ名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/>
                        <a:t>×</a:t>
                      </a:r>
                      <a:endParaRPr kumimoji="1" lang="ja-JP" altLang="en-US" sz="2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/>
                        <a:t>×</a:t>
                      </a:r>
                      <a:endParaRPr kumimoji="1" lang="ja-JP" altLang="en-US" sz="200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/>
                        <a:t>×</a:t>
                      </a:r>
                      <a:endParaRPr kumimoji="1" lang="ja-JP" alt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13980270"/>
                  </a:ext>
                </a:extLst>
              </a:tr>
              <a:tr h="57937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ja-JP" altLang="en-US" sz="2000"/>
                        <a:t>パッケージ名・バージョン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000" dirty="0"/>
                        <a:t>×</a:t>
                      </a:r>
                      <a:endParaRPr kumimoji="1" lang="ja-JP" altLang="en-US" sz="2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2000"/>
                        <a:t>○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/>
                        <a:t>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13235308"/>
                  </a:ext>
                </a:extLst>
              </a:tr>
              <a:tr h="57937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ja-JP" altLang="en-US" sz="2000"/>
                        <a:t>固有識別子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2000"/>
                        <a:t>○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2000"/>
                        <a:t>○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/>
                        <a:t>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3733085"/>
                  </a:ext>
                </a:extLst>
              </a:tr>
              <a:tr h="57937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ja-JP" altLang="en-US" sz="2000"/>
                        <a:t>パッケージ間の依存関係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000" dirty="0"/>
                        <a:t>×</a:t>
                      </a:r>
                      <a:endParaRPr kumimoji="1" lang="ja-JP" altLang="en-US" sz="2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2000"/>
                        <a:t>○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/>
                        <a:t>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07335850"/>
                  </a:ext>
                </a:extLst>
              </a:tr>
              <a:tr h="57937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ja-JP" altLang="en-US" sz="2000"/>
                        <a:t>作者名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2000"/>
                        <a:t>○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000" dirty="0"/>
                        <a:t>×</a:t>
                      </a:r>
                      <a:endParaRPr kumimoji="1" lang="ja-JP" altLang="en-US" sz="200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/>
                        <a:t>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6380650"/>
                  </a:ext>
                </a:extLst>
              </a:tr>
              <a:tr h="57937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ja-JP" altLang="en-US" sz="2000"/>
                        <a:t>作成時刻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/>
                        <a:t>○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/>
                        <a:t>○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/>
                        <a:t>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84675867"/>
                  </a:ext>
                </a:extLst>
              </a:tr>
              <a:tr h="57937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ja-JP" altLang="en-US" sz="2000"/>
                        <a:t>ライセンス・コピーライト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2000"/>
                        <a:t>○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000" dirty="0"/>
                        <a:t>×</a:t>
                      </a:r>
                      <a:endParaRPr kumimoji="1" lang="ja-JP" altLang="en-US" sz="200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/>
                        <a:t>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4311872"/>
                  </a:ext>
                </a:extLst>
              </a:tr>
            </a:tbl>
          </a:graphicData>
        </a:graphic>
      </p:graphicFrame>
      <p:sp>
        <p:nvSpPr>
          <p:cNvPr id="3" name="角丸四角形 2">
            <a:extLst>
              <a:ext uri="{FF2B5EF4-FFF2-40B4-BE49-F238E27FC236}">
                <a16:creationId xmlns:a16="http://schemas.microsoft.com/office/drawing/2014/main" id="{70972603-4262-1B45-80C1-949BC69CBDEC}"/>
              </a:ext>
            </a:extLst>
          </p:cNvPr>
          <p:cNvSpPr/>
          <p:nvPr/>
        </p:nvSpPr>
        <p:spPr>
          <a:xfrm>
            <a:off x="849923" y="2452738"/>
            <a:ext cx="3380740" cy="3433149"/>
          </a:xfrm>
          <a:prstGeom prst="roundRect">
            <a:avLst>
              <a:gd name="adj" fmla="val 7648"/>
            </a:avLst>
          </a:prstGeom>
          <a:ln w="76200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99A9F3A-B4C3-2D48-A7E5-8EC3D7ABA653}"/>
              </a:ext>
            </a:extLst>
          </p:cNvPr>
          <p:cNvSpPr txBox="1"/>
          <p:nvPr/>
        </p:nvSpPr>
        <p:spPr>
          <a:xfrm>
            <a:off x="2357440" y="2083406"/>
            <a:ext cx="2074985" cy="36933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b="1" dirty="0">
                <a:solidFill>
                  <a:sysClr val="windowText" lastClr="000000"/>
                </a:solidFill>
              </a:rPr>
              <a:t>SBOM</a:t>
            </a:r>
            <a:r>
              <a:rPr kumimoji="1" lang="ja-JP" altLang="en-US" sz="1800" b="1">
                <a:solidFill>
                  <a:sysClr val="windowText" lastClr="000000"/>
                </a:solidFill>
              </a:rPr>
              <a:t>の最小要素</a:t>
            </a:r>
          </a:p>
        </p:txBody>
      </p:sp>
      <p:sp>
        <p:nvSpPr>
          <p:cNvPr id="8" name="角丸四角形 7">
            <a:extLst>
              <a:ext uri="{FF2B5EF4-FFF2-40B4-BE49-F238E27FC236}">
                <a16:creationId xmlns:a16="http://schemas.microsoft.com/office/drawing/2014/main" id="{C01AA10D-467E-6E4F-B8A8-DF8C31A0B1C7}"/>
              </a:ext>
            </a:extLst>
          </p:cNvPr>
          <p:cNvSpPr/>
          <p:nvPr/>
        </p:nvSpPr>
        <p:spPr>
          <a:xfrm>
            <a:off x="849922" y="5939497"/>
            <a:ext cx="3380740" cy="499767"/>
          </a:xfrm>
          <a:prstGeom prst="roundRect">
            <a:avLst>
              <a:gd name="adj" fmla="val 28759"/>
            </a:avLst>
          </a:prstGeom>
          <a:ln w="76200">
            <a:solidFill>
              <a:srgbClr val="00B568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A6A66E9-766A-6D41-8285-BC84FDBE7AB1}"/>
              </a:ext>
            </a:extLst>
          </p:cNvPr>
          <p:cNvSpPr txBox="1"/>
          <p:nvPr/>
        </p:nvSpPr>
        <p:spPr>
          <a:xfrm>
            <a:off x="2357440" y="5604482"/>
            <a:ext cx="2319936" cy="369332"/>
          </a:xfrm>
          <a:prstGeom prst="rect">
            <a:avLst/>
          </a:prstGeom>
          <a:solidFill>
            <a:srgbClr val="00B568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kumimoji="1" lang="ja-JP" altLang="en-US" sz="1800" b="1" dirty="0"/>
              <a:t>企業が重視する要素</a:t>
            </a:r>
          </a:p>
        </p:txBody>
      </p:sp>
      <p:sp>
        <p:nvSpPr>
          <p:cNvPr id="11" name="スライド番号プレースホルダー 5">
            <a:extLst>
              <a:ext uri="{FF2B5EF4-FFF2-40B4-BE49-F238E27FC236}">
                <a16:creationId xmlns:a16="http://schemas.microsoft.com/office/drawing/2014/main" id="{875CF5E2-AF61-5342-A033-065B136A0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AC213D6-4A95-424C-BBE5-4D73F5E9E7AF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9620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E102B2-048F-BE41-886A-46DFECE7D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提案ツールが生成する</a:t>
            </a:r>
            <a:r>
              <a:rPr kumimoji="1" lang="en-US" altLang="ja-JP" dirty="0"/>
              <a:t>SPDX</a:t>
            </a:r>
            <a:r>
              <a:rPr kumimoji="1" lang="ja-JP" altLang="en-US" dirty="0"/>
              <a:t>ファイル </a:t>
            </a:r>
            <a:r>
              <a:rPr kumimoji="1" lang="en-US" altLang="ja-JP" dirty="0"/>
              <a:t>1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F861C67-80A5-1B47-B5DB-5CF01979E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247783" cy="4351338"/>
          </a:xfrm>
        </p:spPr>
        <p:txBody>
          <a:bodyPr/>
          <a:lstStyle/>
          <a:p>
            <a:r>
              <a:rPr lang="ja-JP" altLang="en-US" dirty="0"/>
              <a:t>作者名・作成時刻</a:t>
            </a:r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sz="2800" dirty="0"/>
              <a:t>パッケージ名・バージョン・固有識別子</a:t>
            </a:r>
            <a:endParaRPr kumimoji="1" lang="ja-JP" altLang="en-US" dirty="0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1C161570-0A0F-344C-932B-CFBB49EB8453}"/>
              </a:ext>
            </a:extLst>
          </p:cNvPr>
          <p:cNvGrpSpPr/>
          <p:nvPr/>
        </p:nvGrpSpPr>
        <p:grpSpPr>
          <a:xfrm>
            <a:off x="1364972" y="2277511"/>
            <a:ext cx="10133607" cy="1698142"/>
            <a:chOff x="1258956" y="2388291"/>
            <a:chExt cx="6891130" cy="3654700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6722D144-F5C6-054F-B635-945C8042F8C2}"/>
                </a:ext>
              </a:extLst>
            </p:cNvPr>
            <p:cNvSpPr/>
            <p:nvPr/>
          </p:nvSpPr>
          <p:spPr>
            <a:xfrm>
              <a:off x="1258956" y="2451652"/>
              <a:ext cx="6891130" cy="3486772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EE5892FB-0B41-8B42-8F71-DCF10EA480E0}"/>
                </a:ext>
              </a:extLst>
            </p:cNvPr>
            <p:cNvSpPr/>
            <p:nvPr/>
          </p:nvSpPr>
          <p:spPr>
            <a:xfrm>
              <a:off x="1328530" y="2388291"/>
              <a:ext cx="6751982" cy="36547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kumimoji="1" lang="en" altLang="ja-JP" sz="2400" dirty="0"/>
                <a:t>Creator: Tool: debiantospdx</a:t>
              </a:r>
            </a:p>
            <a:p>
              <a:pPr>
                <a:lnSpc>
                  <a:spcPct val="150000"/>
                </a:lnSpc>
              </a:pPr>
              <a:r>
                <a:rPr kumimoji="1" lang="en" altLang="ja-JP" sz="2400" dirty="0"/>
                <a:t>Creator: Person: </a:t>
              </a:r>
              <a:r>
                <a:rPr kumimoji="1" lang="en-US" altLang="ja-JP" sz="2400" dirty="0"/>
                <a:t>Tanabe Taketo (taketo@hoge.com)</a:t>
              </a:r>
              <a:endParaRPr kumimoji="1" lang="en" altLang="ja-JP" sz="2400" dirty="0"/>
            </a:p>
            <a:p>
              <a:pPr>
                <a:lnSpc>
                  <a:spcPct val="150000"/>
                </a:lnSpc>
              </a:pPr>
              <a:r>
                <a:rPr kumimoji="1" lang="en" altLang="ja-JP" sz="2400" dirty="0"/>
                <a:t>Created: 2022-11-28T14:46:00Z</a:t>
              </a:r>
              <a:endParaRPr kumimoji="1" lang="ja-JP" altLang="en-US" sz="2400" dirty="0"/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2D6B223E-46BC-1144-B78C-A432AE392409}"/>
              </a:ext>
            </a:extLst>
          </p:cNvPr>
          <p:cNvGrpSpPr/>
          <p:nvPr/>
        </p:nvGrpSpPr>
        <p:grpSpPr>
          <a:xfrm>
            <a:off x="1364971" y="4960147"/>
            <a:ext cx="10133607" cy="1698142"/>
            <a:chOff x="1258956" y="2388291"/>
            <a:chExt cx="6891130" cy="3654700"/>
          </a:xfrm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58F749FD-F918-394C-9317-C070A7FB896E}"/>
                </a:ext>
              </a:extLst>
            </p:cNvPr>
            <p:cNvSpPr/>
            <p:nvPr/>
          </p:nvSpPr>
          <p:spPr>
            <a:xfrm>
              <a:off x="1258956" y="2451652"/>
              <a:ext cx="6891130" cy="3486772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BE28F17E-5675-C147-BB05-1C79A48D7730}"/>
                </a:ext>
              </a:extLst>
            </p:cNvPr>
            <p:cNvSpPr/>
            <p:nvPr/>
          </p:nvSpPr>
          <p:spPr>
            <a:xfrm>
              <a:off x="1328530" y="2388291"/>
              <a:ext cx="6751982" cy="36547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kumimoji="1" lang="en" altLang="ja-JP" sz="2400" dirty="0"/>
                <a:t>PackageName: apport</a:t>
              </a:r>
            </a:p>
            <a:p>
              <a:pPr>
                <a:lnSpc>
                  <a:spcPct val="150000"/>
                </a:lnSpc>
              </a:pPr>
              <a:r>
                <a:rPr kumimoji="1" lang="en" altLang="ja-JP" sz="2400" dirty="0"/>
                <a:t>PackageVersion: </a:t>
              </a:r>
              <a:r>
                <a:rPr lang="en" altLang="ja-JP" sz="2400" dirty="0"/>
                <a:t>2.20.11</a:t>
              </a:r>
              <a:endParaRPr kumimoji="1" lang="en" altLang="ja-JP" sz="2400" dirty="0"/>
            </a:p>
            <a:p>
              <a:pPr>
                <a:lnSpc>
                  <a:spcPct val="150000"/>
                </a:lnSpc>
              </a:pPr>
              <a:r>
                <a:rPr kumimoji="1" lang="en" altLang="ja-JP" sz="2400" dirty="0"/>
                <a:t>PackageVerificationCode: 41cb360bca10..</a:t>
              </a:r>
              <a:r>
                <a:rPr kumimoji="1" lang="ja-JP" altLang="en-US" sz="2400" dirty="0"/>
                <a:t>（以下略）</a:t>
              </a:r>
            </a:p>
          </p:txBody>
        </p:sp>
      </p:grp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DAE79F3-2DC3-6442-9C35-23367DB2C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12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7048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B10FFE34-B8C9-44CC-879F-189617FC6BA3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101852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ライセンス・コピーライト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endParaRPr lang="en-US" altLang="ja-JP" dirty="0"/>
          </a:p>
          <a:p>
            <a:r>
              <a:rPr lang="ja-JP" altLang="en-US"/>
              <a:t>依存</a:t>
            </a:r>
            <a:r>
              <a:rPr lang="ja-JP" altLang="en-US" dirty="0"/>
              <a:t>関係（同じ</a:t>
            </a:r>
            <a:r>
              <a:rPr lang="en-US" altLang="ja-JP" dirty="0"/>
              <a:t>SPDX</a:t>
            </a:r>
            <a:r>
              <a:rPr lang="ja-JP" altLang="en-US" dirty="0"/>
              <a:t>ファイル内のパッケージに依存する</a:t>
            </a:r>
            <a:r>
              <a:rPr lang="ja-JP" altLang="en-US"/>
              <a:t>とき）</a:t>
            </a:r>
            <a:endParaRPr lang="en-US" altLang="ja-JP" dirty="0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93672BE0-0CCA-8545-8892-92A0D089F378}"/>
              </a:ext>
            </a:extLst>
          </p:cNvPr>
          <p:cNvGrpSpPr/>
          <p:nvPr/>
        </p:nvGrpSpPr>
        <p:grpSpPr>
          <a:xfrm>
            <a:off x="1364972" y="2426307"/>
            <a:ext cx="10133608" cy="1162713"/>
            <a:chOff x="1258956" y="2388291"/>
            <a:chExt cx="6891130" cy="3654700"/>
          </a:xfrm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D45FEA57-4D90-DD4E-BB5D-CD91A8347FE1}"/>
                </a:ext>
              </a:extLst>
            </p:cNvPr>
            <p:cNvSpPr/>
            <p:nvPr/>
          </p:nvSpPr>
          <p:spPr>
            <a:xfrm>
              <a:off x="1258956" y="2451652"/>
              <a:ext cx="6891130" cy="3486772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081E8FED-95DC-F94E-87A9-69F510138EBE}"/>
                </a:ext>
              </a:extLst>
            </p:cNvPr>
            <p:cNvSpPr/>
            <p:nvPr/>
          </p:nvSpPr>
          <p:spPr>
            <a:xfrm>
              <a:off x="1328530" y="2388291"/>
              <a:ext cx="6751982" cy="36547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tIns="46800" rtlCol="0" anchor="ctr"/>
            <a:lstStyle/>
            <a:p>
              <a:pPr algn="l">
                <a:lnSpc>
                  <a:spcPct val="150000"/>
                </a:lnSpc>
              </a:pPr>
              <a:r>
                <a:rPr lang="en" altLang="ja-JP" sz="2400" b="0" i="0" dirty="0">
                  <a:solidFill>
                    <a:srgbClr val="1D1C1D"/>
                  </a:solidFill>
                  <a:effectLst/>
                </a:rPr>
                <a:t>PackageLicenseInfoFromFiles: GPL-2.0-or-later</a:t>
              </a:r>
            </a:p>
            <a:p>
              <a:pPr algn="l">
                <a:lnSpc>
                  <a:spcPct val="150000"/>
                </a:lnSpc>
              </a:pPr>
              <a:r>
                <a:rPr lang="en" altLang="ja-JP" sz="2400" b="0" i="0" dirty="0">
                  <a:solidFill>
                    <a:srgbClr val="1D1C1D"/>
                  </a:solidFill>
                  <a:effectLst/>
                </a:rPr>
                <a:t>PackageCopyrightText: &lt;text&gt;Copyright (c) 2006-2012 Canonical Ltd.&lt;/text&gt;</a:t>
              </a: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9D7B8DCC-0D59-C04F-B6F3-27C10E861615}"/>
              </a:ext>
            </a:extLst>
          </p:cNvPr>
          <p:cNvGrpSpPr/>
          <p:nvPr/>
        </p:nvGrpSpPr>
        <p:grpSpPr>
          <a:xfrm>
            <a:off x="1364972" y="4922521"/>
            <a:ext cx="10133608" cy="944879"/>
            <a:chOff x="1258956" y="2388291"/>
            <a:chExt cx="6891130" cy="3654700"/>
          </a:xfrm>
        </p:grpSpPr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1CEDCE68-C6EC-5B41-8516-E8948CA3D5B7}"/>
                </a:ext>
              </a:extLst>
            </p:cNvPr>
            <p:cNvSpPr/>
            <p:nvPr/>
          </p:nvSpPr>
          <p:spPr>
            <a:xfrm>
              <a:off x="1258956" y="2451652"/>
              <a:ext cx="6891130" cy="3486772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973EF92F-8F41-5E48-A81F-E4C82B5EC1C9}"/>
                </a:ext>
              </a:extLst>
            </p:cNvPr>
            <p:cNvSpPr/>
            <p:nvPr/>
          </p:nvSpPr>
          <p:spPr>
            <a:xfrm>
              <a:off x="1328530" y="2388291"/>
              <a:ext cx="6751982" cy="36547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en" altLang="ja-JP" sz="2400" dirty="0"/>
                <a:t>Relationship: SPDXRef-apport DEPENDS_ON SPDXRef-python3-apport</a:t>
              </a:r>
            </a:p>
          </p:txBody>
        </p:sp>
      </p:grp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5548C0-F3D0-4048-ADF1-ADEEB3970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55ADEB96-C97A-47D1-A6AE-EF1CBA35F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 dirty="0"/>
              <a:t>提案ツールが生成する</a:t>
            </a:r>
            <a:r>
              <a:rPr kumimoji="1" lang="en-US" altLang="ja-JP" dirty="0"/>
              <a:t>SPDX</a:t>
            </a:r>
            <a:r>
              <a:rPr kumimoji="1" lang="ja-JP" altLang="en-US" dirty="0"/>
              <a:t>ファイル </a:t>
            </a:r>
            <a:r>
              <a:rPr kumimoji="1" lang="en-US" altLang="ja-JP" dirty="0"/>
              <a:t>2</a:t>
            </a:r>
            <a:endParaRPr kumimoji="1"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29B5851-BEEC-4449-8BA5-456C3C248414}"/>
              </a:ext>
            </a:extLst>
          </p:cNvPr>
          <p:cNvSpPr/>
          <p:nvPr/>
        </p:nvSpPr>
        <p:spPr>
          <a:xfrm>
            <a:off x="3211354" y="5199675"/>
            <a:ext cx="2030231" cy="521150"/>
          </a:xfrm>
          <a:prstGeom prst="rect">
            <a:avLst/>
          </a:prstGeom>
          <a:ln w="57150">
            <a:solidFill>
              <a:srgbClr val="00B0F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019B583-EB90-495C-82B3-CB771CBB2D2A}"/>
              </a:ext>
            </a:extLst>
          </p:cNvPr>
          <p:cNvSpPr/>
          <p:nvPr/>
        </p:nvSpPr>
        <p:spPr>
          <a:xfrm>
            <a:off x="7022329" y="5182855"/>
            <a:ext cx="3257051" cy="521150"/>
          </a:xfrm>
          <a:prstGeom prst="rect">
            <a:avLst/>
          </a:prstGeom>
          <a:ln w="5715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C000"/>
              </a:solidFill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2E1EC2B3-D0E8-46EB-B14F-A1B894BCF61E}"/>
              </a:ext>
            </a:extLst>
          </p:cNvPr>
          <p:cNvSpPr/>
          <p:nvPr/>
        </p:nvSpPr>
        <p:spPr>
          <a:xfrm>
            <a:off x="3735149" y="4782745"/>
            <a:ext cx="9541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000" b="1" dirty="0">
                <a:solidFill>
                  <a:srgbClr val="00B0F0"/>
                </a:solidFill>
              </a:rPr>
              <a:t>依存元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885E2B65-36E4-4DDD-89AD-CC3CF831CB92}"/>
              </a:ext>
            </a:extLst>
          </p:cNvPr>
          <p:cNvSpPr/>
          <p:nvPr/>
        </p:nvSpPr>
        <p:spPr>
          <a:xfrm>
            <a:off x="8173800" y="4782745"/>
            <a:ext cx="9541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accent2"/>
                </a:solidFill>
              </a:rPr>
              <a:t>依存先</a:t>
            </a:r>
          </a:p>
        </p:txBody>
      </p:sp>
    </p:spTree>
    <p:extLst>
      <p:ext uri="{BB962C8B-B14F-4D97-AF65-F5344CB8AC3E}">
        <p14:creationId xmlns:p14="http://schemas.microsoft.com/office/powerpoint/2010/main" val="563388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B10FFE34-B8C9-44CC-879F-189617FC6BA3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101852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依存関係（別の</a:t>
            </a:r>
            <a:r>
              <a:rPr lang="en-US" altLang="ja-JP" dirty="0"/>
              <a:t>SPDX</a:t>
            </a:r>
            <a:r>
              <a:rPr lang="ja-JP" altLang="en-US" dirty="0"/>
              <a:t>ファイル内のパッケージに依存するとき）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lvl="1"/>
            <a:endParaRPr lang="en-US" altLang="ja-JP" dirty="0"/>
          </a:p>
          <a:p>
            <a:pPr lvl="4"/>
            <a:endParaRPr lang="en-US" altLang="ja-JP" dirty="0"/>
          </a:p>
          <a:p>
            <a:r>
              <a:rPr lang="ja-JP" altLang="en-US" dirty="0"/>
              <a:t>外部</a:t>
            </a:r>
            <a:r>
              <a:rPr lang="en-US" altLang="ja-JP" dirty="0"/>
              <a:t>SPDX</a:t>
            </a:r>
            <a:r>
              <a:rPr lang="ja-JP" altLang="en-US" dirty="0"/>
              <a:t>ファイルへの参照</a:t>
            </a:r>
            <a:endParaRPr lang="en-US" altLang="ja-JP" dirty="0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93672BE0-0CCA-8545-8892-92A0D089F378}"/>
              </a:ext>
            </a:extLst>
          </p:cNvPr>
          <p:cNvGrpSpPr/>
          <p:nvPr/>
        </p:nvGrpSpPr>
        <p:grpSpPr>
          <a:xfrm>
            <a:off x="1364972" y="2620554"/>
            <a:ext cx="10133608" cy="1162713"/>
            <a:chOff x="1258956" y="2388291"/>
            <a:chExt cx="6891130" cy="3654700"/>
          </a:xfrm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D45FEA57-4D90-DD4E-BB5D-CD91A8347FE1}"/>
                </a:ext>
              </a:extLst>
            </p:cNvPr>
            <p:cNvSpPr/>
            <p:nvPr/>
          </p:nvSpPr>
          <p:spPr>
            <a:xfrm>
              <a:off x="1258956" y="2451652"/>
              <a:ext cx="6891130" cy="3486772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081E8FED-95DC-F94E-87A9-69F510138EBE}"/>
                </a:ext>
              </a:extLst>
            </p:cNvPr>
            <p:cNvSpPr/>
            <p:nvPr/>
          </p:nvSpPr>
          <p:spPr>
            <a:xfrm>
              <a:off x="1328530" y="2388291"/>
              <a:ext cx="6751982" cy="36547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tIns="46800" rtlCol="0" anchor="ctr"/>
            <a:lstStyle/>
            <a:p>
              <a:pPr>
                <a:lnSpc>
                  <a:spcPct val="150000"/>
                </a:lnSpc>
              </a:pPr>
              <a:r>
                <a:rPr lang="en" altLang="ja-JP" sz="2400" dirty="0"/>
                <a:t>Relationship: SPDXRef-apport DEPENDS_ON </a:t>
              </a:r>
            </a:p>
            <a:p>
              <a:pPr>
                <a:lnSpc>
                  <a:spcPct val="150000"/>
                </a:lnSpc>
              </a:pPr>
              <a:r>
                <a:rPr lang="en" altLang="ja-JP" sz="2400" dirty="0"/>
                <a:t> DocumentRef-adduser.Cycle :</a:t>
              </a:r>
              <a:r>
                <a:rPr lang="ja-JP" altLang="en-US" sz="2400" dirty="0"/>
                <a:t> </a:t>
              </a:r>
              <a:r>
                <a:rPr lang="en" altLang="ja-JP" sz="2400" dirty="0"/>
                <a:t>SPDXRef-python3</a:t>
              </a: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9D7B8DCC-0D59-C04F-B6F3-27C10E861615}"/>
              </a:ext>
            </a:extLst>
          </p:cNvPr>
          <p:cNvGrpSpPr/>
          <p:nvPr/>
        </p:nvGrpSpPr>
        <p:grpSpPr>
          <a:xfrm>
            <a:off x="1364972" y="5101908"/>
            <a:ext cx="10133608" cy="1254442"/>
            <a:chOff x="1258956" y="2388291"/>
            <a:chExt cx="6891130" cy="3654700"/>
          </a:xfrm>
        </p:grpSpPr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1CEDCE68-C6EC-5B41-8516-E8948CA3D5B7}"/>
                </a:ext>
              </a:extLst>
            </p:cNvPr>
            <p:cNvSpPr/>
            <p:nvPr/>
          </p:nvSpPr>
          <p:spPr>
            <a:xfrm>
              <a:off x="1258956" y="2451652"/>
              <a:ext cx="6891130" cy="3486772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973EF92F-8F41-5E48-A81F-E4C82B5EC1C9}"/>
                </a:ext>
              </a:extLst>
            </p:cNvPr>
            <p:cNvSpPr/>
            <p:nvPr/>
          </p:nvSpPr>
          <p:spPr>
            <a:xfrm>
              <a:off x="1328530" y="2388291"/>
              <a:ext cx="6751982" cy="36547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en" altLang="ja-JP" sz="2400" dirty="0"/>
                <a:t>ExternalDocumentRef: DocumentRef-adduser.Cycle </a:t>
              </a:r>
              <a:r>
                <a:rPr lang="en" altLang="ja-JP" sz="2400" dirty="0"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http://spdx</a:t>
              </a:r>
              <a:r>
                <a:rPr lang="en" altLang="ja-JP" sz="2400" dirty="0"/>
                <a:t>..(</a:t>
              </a:r>
              <a:r>
                <a:rPr lang="ja-JP" altLang="en-US" sz="2400" dirty="0"/>
                <a:t>略</a:t>
              </a:r>
              <a:r>
                <a:rPr lang="en-US" altLang="ja-JP" sz="2400" dirty="0"/>
                <a:t>)</a:t>
              </a:r>
              <a:r>
                <a:rPr lang="en" altLang="ja-JP" sz="2400" dirty="0"/>
                <a:t> </a:t>
              </a:r>
              <a:br>
                <a:rPr lang="en" altLang="ja-JP" sz="2400" dirty="0"/>
              </a:br>
              <a:r>
                <a:rPr lang="en" altLang="ja-JP" sz="2400" dirty="0"/>
                <a:t> SHA1: </a:t>
              </a:r>
              <a:r>
                <a:rPr lang="en-US" altLang="ja-JP" sz="2400" dirty="0"/>
                <a:t>ff4cac613229d6873a2c15770df30e81c970fefe</a:t>
              </a:r>
              <a:endParaRPr lang="ja-JP" altLang="en-US" sz="2400" dirty="0"/>
            </a:p>
          </p:txBody>
        </p:sp>
      </p:grpSp>
      <p:sp>
        <p:nvSpPr>
          <p:cNvPr id="14" name="タイトル 1">
            <a:extLst>
              <a:ext uri="{FF2B5EF4-FFF2-40B4-BE49-F238E27FC236}">
                <a16:creationId xmlns:a16="http://schemas.microsoft.com/office/drawing/2014/main" id="{55ADEB96-C97A-47D1-A6AE-EF1CBA35F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 dirty="0"/>
              <a:t>提案ツールが生成する</a:t>
            </a:r>
            <a:r>
              <a:rPr kumimoji="1" lang="en-US" altLang="ja-JP" dirty="0"/>
              <a:t>SPDX</a:t>
            </a:r>
            <a:r>
              <a:rPr kumimoji="1" lang="ja-JP" altLang="en-US" dirty="0"/>
              <a:t>ファイル </a:t>
            </a:r>
            <a:r>
              <a:rPr kumimoji="1" lang="en-US" altLang="ja-JP" dirty="0"/>
              <a:t>3</a:t>
            </a:r>
            <a:endParaRPr kumimoji="1" lang="ja-JP" altLang="en-US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56A7A6A-6EDC-4135-A4A6-DEADB18E6EB0}"/>
              </a:ext>
            </a:extLst>
          </p:cNvPr>
          <p:cNvSpPr/>
          <p:nvPr/>
        </p:nvSpPr>
        <p:spPr>
          <a:xfrm>
            <a:off x="3211353" y="2673096"/>
            <a:ext cx="2030231" cy="521150"/>
          </a:xfrm>
          <a:prstGeom prst="rect">
            <a:avLst/>
          </a:prstGeom>
          <a:ln w="57150">
            <a:solidFill>
              <a:srgbClr val="00B0F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A2C4A30-43F7-4389-BC9C-58F27D74D420}"/>
              </a:ext>
            </a:extLst>
          </p:cNvPr>
          <p:cNvSpPr/>
          <p:nvPr/>
        </p:nvSpPr>
        <p:spPr>
          <a:xfrm>
            <a:off x="3749415" y="2283305"/>
            <a:ext cx="9541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000" b="1" dirty="0">
                <a:solidFill>
                  <a:srgbClr val="00B0F0"/>
                </a:solidFill>
              </a:rPr>
              <a:t>依存元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618E692-BDB5-417B-830A-67BDF07FB156}"/>
              </a:ext>
            </a:extLst>
          </p:cNvPr>
          <p:cNvSpPr/>
          <p:nvPr/>
        </p:nvSpPr>
        <p:spPr>
          <a:xfrm>
            <a:off x="5288287" y="3290103"/>
            <a:ext cx="2226017" cy="521150"/>
          </a:xfrm>
          <a:prstGeom prst="rect">
            <a:avLst/>
          </a:prstGeom>
          <a:ln w="5715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C000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B674D95-3A9F-4E14-8E6C-FB85E3F3A583}"/>
              </a:ext>
            </a:extLst>
          </p:cNvPr>
          <p:cNvSpPr/>
          <p:nvPr/>
        </p:nvSpPr>
        <p:spPr>
          <a:xfrm>
            <a:off x="5870405" y="3866009"/>
            <a:ext cx="9541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accent2"/>
                </a:solidFill>
              </a:rPr>
              <a:t>依存先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1FFC68D-6030-40FB-9999-F4A6854CF395}"/>
              </a:ext>
            </a:extLst>
          </p:cNvPr>
          <p:cNvSpPr/>
          <p:nvPr/>
        </p:nvSpPr>
        <p:spPr>
          <a:xfrm>
            <a:off x="1534953" y="3290103"/>
            <a:ext cx="3651024" cy="521150"/>
          </a:xfrm>
          <a:prstGeom prst="rect">
            <a:avLst/>
          </a:prstGeom>
          <a:ln w="571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4130896-F3A9-44FE-8088-FEE38572EC74}"/>
              </a:ext>
            </a:extLst>
          </p:cNvPr>
          <p:cNvSpPr/>
          <p:nvPr/>
        </p:nvSpPr>
        <p:spPr>
          <a:xfrm>
            <a:off x="1642585" y="3863988"/>
            <a:ext cx="32873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000" b="1" dirty="0"/>
              <a:t>外部</a:t>
            </a:r>
            <a:r>
              <a:rPr lang="en-US" altLang="ja-JP" sz="2000" b="1" dirty="0"/>
              <a:t>SPDX</a:t>
            </a:r>
            <a:r>
              <a:rPr lang="ja-JP" altLang="en-US" sz="2000" b="1" dirty="0"/>
              <a:t>ファイルへの参照</a:t>
            </a:r>
            <a:endParaRPr lang="en-US" altLang="ja-JP" sz="2000" b="1" dirty="0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84053A0-3718-488E-B040-548321CF568B}"/>
              </a:ext>
            </a:extLst>
          </p:cNvPr>
          <p:cNvSpPr/>
          <p:nvPr/>
        </p:nvSpPr>
        <p:spPr>
          <a:xfrm>
            <a:off x="1534953" y="5782679"/>
            <a:ext cx="6747987" cy="586552"/>
          </a:xfrm>
          <a:prstGeom prst="rect">
            <a:avLst/>
          </a:prstGeom>
          <a:ln w="571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E5EA861C-3C95-4E55-8DA5-0F9A4C391FBC}"/>
              </a:ext>
            </a:extLst>
          </p:cNvPr>
          <p:cNvSpPr/>
          <p:nvPr/>
        </p:nvSpPr>
        <p:spPr>
          <a:xfrm>
            <a:off x="2970785" y="6434403"/>
            <a:ext cx="38170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000" b="1" dirty="0"/>
              <a:t>外部</a:t>
            </a:r>
            <a:r>
              <a:rPr lang="en-US" altLang="ja-JP" sz="2000" b="1" dirty="0"/>
              <a:t>SPDX</a:t>
            </a:r>
            <a:r>
              <a:rPr lang="ja-JP" altLang="en-US" sz="2000" b="1" dirty="0"/>
              <a:t>ファイルのハッシュ値</a:t>
            </a:r>
            <a:endParaRPr lang="en-US" altLang="ja-JP" sz="2000" b="1" dirty="0"/>
          </a:p>
        </p:txBody>
      </p:sp>
      <p:sp>
        <p:nvSpPr>
          <p:cNvPr id="21" name="スライド番号プレースホルダー 3">
            <a:extLst>
              <a:ext uri="{FF2B5EF4-FFF2-40B4-BE49-F238E27FC236}">
                <a16:creationId xmlns:a16="http://schemas.microsoft.com/office/drawing/2014/main" id="{82CC4CCF-C1AE-4D09-A318-DE28CE58B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AC213D6-4A95-424C-BBE5-4D73F5E9E7AF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7599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ABC302-C4F5-714F-A1AB-319ED5E6A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提案ツール実現における課題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F278FE3-8900-F64A-9BD3-FFF8A23B5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/>
              <a:t>依存関係解析の時</a:t>
            </a:r>
            <a:endParaRPr kumimoji="1" lang="en-US" altLang="ja-JP" dirty="0"/>
          </a:p>
          <a:p>
            <a:r>
              <a:rPr kumimoji="1" lang="ja-JP" altLang="en-US"/>
              <a:t>既存の</a:t>
            </a:r>
            <a:r>
              <a:rPr lang="ja-JP" altLang="en-US"/>
              <a:t>依存関係表示</a:t>
            </a:r>
            <a:r>
              <a:rPr kumimoji="1" lang="ja-JP" altLang="en-US"/>
              <a:t>コマンドの課題</a:t>
            </a:r>
            <a:endParaRPr kumimoji="1" lang="en-US" altLang="ja-JP" dirty="0"/>
          </a:p>
          <a:p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SPDX</a:t>
            </a:r>
            <a:r>
              <a:rPr kumimoji="1" lang="ja-JP" altLang="en-US"/>
              <a:t>ファイル作成の時</a:t>
            </a:r>
            <a:endParaRPr kumimoji="1" lang="en-US" altLang="ja-JP" dirty="0"/>
          </a:p>
          <a:p>
            <a:r>
              <a:rPr kumimoji="1" lang="ja-JP" altLang="en-US"/>
              <a:t>循環依存の存在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3FC26B-64E4-7E4B-9272-71FA290C6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615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34016D-BE10-1A42-ABB9-2A1A06747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既存の</a:t>
            </a:r>
            <a:r>
              <a:rPr lang="ja-JP" altLang="en-US"/>
              <a:t>依存関係表示</a:t>
            </a:r>
            <a:r>
              <a:rPr kumimoji="1" lang="ja-JP" altLang="en-US"/>
              <a:t>コマンドの課題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CCAFD0-5B74-8443-A226-789737CC4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/>
              <a:t>表示する依存先のパッケージは</a:t>
            </a:r>
            <a:endParaRPr lang="en-US" altLang="ja-JP" dirty="0"/>
          </a:p>
          <a:p>
            <a:pPr marL="2743200" lvl="6" indent="0">
              <a:buNone/>
            </a:pPr>
            <a:endParaRPr lang="en-US" altLang="ja-JP" dirty="0"/>
          </a:p>
          <a:p>
            <a:pPr>
              <a:lnSpc>
                <a:spcPct val="150000"/>
              </a:lnSpc>
            </a:pPr>
            <a:r>
              <a:rPr lang="ja-JP" altLang="en-US"/>
              <a:t>システムに存在するかが</a:t>
            </a:r>
            <a:r>
              <a:rPr kumimoji="1" lang="ja-JP" altLang="en-US"/>
              <a:t>不明</a:t>
            </a:r>
            <a:endParaRPr kumimoji="1" lang="en-US" altLang="ja-JP" dirty="0"/>
          </a:p>
          <a:p>
            <a:pPr>
              <a:lnSpc>
                <a:spcPct val="150000"/>
              </a:lnSpc>
            </a:pPr>
            <a:r>
              <a:rPr lang="ja-JP" altLang="en-US"/>
              <a:t>バージョン制約を満たすかが不明</a:t>
            </a:r>
            <a:endParaRPr lang="en-US" altLang="ja-JP" dirty="0"/>
          </a:p>
          <a:p>
            <a:pPr marL="0" indent="0">
              <a:lnSpc>
                <a:spcPct val="150000"/>
              </a:lnSpc>
              <a:buNone/>
            </a:pPr>
            <a:r>
              <a:rPr lang="ja-JP" altLang="en-US"/>
              <a:t>→ 依存関係を過剰に取る可能性</a:t>
            </a:r>
            <a:endParaRPr kumimoji="1" lang="en-US" altLang="ja-JP" dirty="0"/>
          </a:p>
          <a:p>
            <a:pPr lvl="1"/>
            <a:endParaRPr kumimoji="1" lang="en-US" altLang="ja-JP" dirty="0"/>
          </a:p>
          <a:p>
            <a:pPr marL="0" indent="0">
              <a:buNone/>
            </a:pPr>
            <a:r>
              <a:rPr lang="ja-JP" altLang="en-US"/>
              <a:t>解決方法</a:t>
            </a:r>
            <a:endParaRPr lang="en-US" altLang="ja-JP" dirty="0"/>
          </a:p>
          <a:p>
            <a:r>
              <a:rPr kumimoji="1" lang="ja-JP" altLang="en-US"/>
              <a:t>ツールに存在とバージョン制約を</a:t>
            </a:r>
            <a:br>
              <a:rPr kumimoji="1" lang="en-US" altLang="ja-JP" dirty="0"/>
            </a:br>
            <a:r>
              <a:rPr kumimoji="1" lang="ja-JP" altLang="en-US"/>
              <a:t>検証する</a:t>
            </a:r>
            <a:r>
              <a:rPr lang="ja-JP" altLang="en-US"/>
              <a:t>ロジックを実装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982FAD-6539-8A46-8E40-782F8FA6E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16</a:t>
            </a:fld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FFCBD00-68A7-1641-8B1B-3BD14BBD115B}"/>
              </a:ext>
            </a:extLst>
          </p:cNvPr>
          <p:cNvSpPr txBox="1"/>
          <p:nvPr/>
        </p:nvSpPr>
        <p:spPr>
          <a:xfrm>
            <a:off x="7553552" y="1522402"/>
            <a:ext cx="3570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/>
              <a:t>既存のコマンドの出力例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72996C3-E419-504E-9863-9DA1480070E5}"/>
              </a:ext>
            </a:extLst>
          </p:cNvPr>
          <p:cNvSpPr/>
          <p:nvPr/>
        </p:nvSpPr>
        <p:spPr>
          <a:xfrm>
            <a:off x="6772704" y="2011363"/>
            <a:ext cx="5131904" cy="4232582"/>
          </a:xfrm>
          <a:prstGeom prst="rect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>
              <a:lnSpc>
                <a:spcPts val="3380"/>
              </a:lnSpc>
            </a:pPr>
            <a:r>
              <a:rPr lang="en" altLang="ja-JP" sz="2400" dirty="0"/>
              <a:t>$ apt depends python3 </a:t>
            </a:r>
          </a:p>
          <a:p>
            <a:pPr>
              <a:lnSpc>
                <a:spcPts val="3380"/>
              </a:lnSpc>
            </a:pPr>
            <a:r>
              <a:rPr lang="en" altLang="ja-JP" sz="2400" dirty="0"/>
              <a:t>python3 </a:t>
            </a:r>
          </a:p>
          <a:p>
            <a:pPr>
              <a:lnSpc>
                <a:spcPts val="3380"/>
              </a:lnSpc>
            </a:pPr>
            <a:r>
              <a:rPr lang="en" altLang="ja-JP" sz="2400" dirty="0"/>
              <a:t>       PreDepends: python3-minimal </a:t>
            </a:r>
          </a:p>
          <a:p>
            <a:pPr>
              <a:lnSpc>
                <a:spcPts val="3380"/>
              </a:lnSpc>
            </a:pPr>
            <a:r>
              <a:rPr lang="en" altLang="ja-JP" sz="2400" dirty="0"/>
              <a:t>       Depends: python3.10</a:t>
            </a:r>
          </a:p>
          <a:p>
            <a:pPr>
              <a:lnSpc>
                <a:spcPts val="3380"/>
              </a:lnSpc>
            </a:pPr>
            <a:r>
              <a:rPr lang="en" altLang="ja-JP" sz="2400" dirty="0"/>
              <a:t>       Depends: libpython3-stdlib</a:t>
            </a:r>
          </a:p>
          <a:p>
            <a:pPr>
              <a:lnSpc>
                <a:spcPts val="3380"/>
              </a:lnSpc>
            </a:pPr>
            <a:r>
              <a:rPr lang="en" altLang="ja-JP" sz="2400" dirty="0"/>
              <a:t>       </a:t>
            </a:r>
            <a:r>
              <a:rPr lang="en" altLang="ja-JP" sz="2400" b="1" dirty="0">
                <a:solidFill>
                  <a:schemeClr val="accent2"/>
                </a:solidFill>
              </a:rPr>
              <a:t>Suggests: python3-doc</a:t>
            </a:r>
          </a:p>
          <a:p>
            <a:pPr>
              <a:lnSpc>
                <a:spcPts val="3380"/>
              </a:lnSpc>
            </a:pPr>
            <a:r>
              <a:rPr lang="en" altLang="ja-JP" sz="2400" b="1" dirty="0">
                <a:solidFill>
                  <a:schemeClr val="accent2"/>
                </a:solidFill>
              </a:rPr>
              <a:t>       Suggests: python3-tk</a:t>
            </a:r>
          </a:p>
          <a:p>
            <a:pPr>
              <a:lnSpc>
                <a:spcPts val="3380"/>
              </a:lnSpc>
            </a:pPr>
            <a:r>
              <a:rPr lang="en" altLang="ja-JP" sz="2400" dirty="0"/>
              <a:t>       Suggests: python3-venv</a:t>
            </a:r>
          </a:p>
          <a:p>
            <a:pPr>
              <a:lnSpc>
                <a:spcPts val="3380"/>
              </a:lnSpc>
            </a:pPr>
            <a:r>
              <a:rPr lang="en" altLang="ja-JP" sz="2400" dirty="0"/>
              <a:t>       Replaces: python3-minimal</a:t>
            </a:r>
            <a:endParaRPr lang="en-US" altLang="ja-JP" sz="2400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1F388FF-AF21-4989-849D-11A19AC46AE8}"/>
              </a:ext>
            </a:extLst>
          </p:cNvPr>
          <p:cNvSpPr/>
          <p:nvPr/>
        </p:nvSpPr>
        <p:spPr>
          <a:xfrm>
            <a:off x="7133766" y="6118306"/>
            <a:ext cx="3257051" cy="521150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ja-JP" altLang="en-US" sz="2000" dirty="0"/>
              <a:t>システムには存在しない</a:t>
            </a:r>
            <a:endParaRPr kumimoji="1" lang="ja-JP" altLang="en-US" sz="2000" dirty="0"/>
          </a:p>
        </p:txBody>
      </p:sp>
      <p:cxnSp>
        <p:nvCxnSpPr>
          <p:cNvPr id="6" name="コネクタ: カギ線 5">
            <a:extLst>
              <a:ext uri="{FF2B5EF4-FFF2-40B4-BE49-F238E27FC236}">
                <a16:creationId xmlns:a16="http://schemas.microsoft.com/office/drawing/2014/main" id="{D760421A-DD9A-463F-81EA-20D072DBD198}"/>
              </a:ext>
            </a:extLst>
          </p:cNvPr>
          <p:cNvCxnSpPr>
            <a:cxnSpLocks/>
          </p:cNvCxnSpPr>
          <p:nvPr/>
        </p:nvCxnSpPr>
        <p:spPr>
          <a:xfrm rot="10800000" flipH="1">
            <a:off x="7133767" y="4851920"/>
            <a:ext cx="152788" cy="1533864"/>
          </a:xfrm>
          <a:prstGeom prst="bentConnector3">
            <a:avLst>
              <a:gd name="adj1" fmla="val -94759"/>
            </a:avLst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85327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FE274C-ACB7-294D-8BF3-265A594E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循環依存の存在</a:t>
            </a:r>
            <a:endParaRPr kumimoji="1" lang="en-US" altLang="ja-JP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33DF8B5-BF53-C84D-8E70-04E0B3BB2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0915186" cy="5032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循環依存ではデッドロックが起き，</a:t>
            </a:r>
            <a:r>
              <a:rPr lang="en-US" altLang="ja-JP" dirty="0"/>
              <a:t>SPDX</a:t>
            </a:r>
            <a:r>
              <a:rPr lang="ja-JP" altLang="en-US" dirty="0"/>
              <a:t>ファイルを分けられない</a:t>
            </a:r>
            <a:endParaRPr lang="en-US" altLang="ja-JP" dirty="0"/>
          </a:p>
          <a:p>
            <a:pPr lvl="1"/>
            <a:r>
              <a:rPr lang="en-US" altLang="ja-JP" dirty="0"/>
              <a:t>SPDX</a:t>
            </a:r>
            <a:r>
              <a:rPr lang="ja-JP" altLang="en-US" dirty="0"/>
              <a:t>はファイル参照にハッシュ値が必要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lnSpc>
                <a:spcPct val="100000"/>
              </a:lnSpc>
              <a:buNone/>
            </a:pPr>
            <a:r>
              <a:rPr kumimoji="1" lang="ja-JP" altLang="en-US" dirty="0"/>
              <a:t>解決方法</a:t>
            </a:r>
            <a:endParaRPr kumimoji="1" lang="en-US" altLang="ja-JP" dirty="0"/>
          </a:p>
          <a:p>
            <a:pPr>
              <a:lnSpc>
                <a:spcPct val="100000"/>
              </a:lnSpc>
            </a:pPr>
            <a:r>
              <a:rPr lang="ja-JP" altLang="en-US" dirty="0"/>
              <a:t>循環依存するパッケージ群</a:t>
            </a:r>
            <a:br>
              <a:rPr lang="en-US" altLang="ja-JP" dirty="0"/>
            </a:br>
            <a:r>
              <a:rPr lang="ja-JP" altLang="en-US" dirty="0"/>
              <a:t>は</a:t>
            </a:r>
            <a:r>
              <a:rPr lang="en-US" altLang="ja-JP" dirty="0"/>
              <a:t>SPDX</a:t>
            </a:r>
            <a:r>
              <a:rPr lang="ja-JP" altLang="en-US" dirty="0"/>
              <a:t>ファイルを分けない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F7A4F7C-EBBB-AE44-8F69-950D82C52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17</a:t>
            </a:fld>
            <a:endParaRPr kumimoji="1" lang="ja-JP" altLang="en-US"/>
          </a:p>
        </p:txBody>
      </p:sp>
      <p:sp>
        <p:nvSpPr>
          <p:cNvPr id="6" name="円/楕円 5">
            <a:extLst>
              <a:ext uri="{FF2B5EF4-FFF2-40B4-BE49-F238E27FC236}">
                <a16:creationId xmlns:a16="http://schemas.microsoft.com/office/drawing/2014/main" id="{B93411B9-9154-2549-9E07-84156304D42D}"/>
              </a:ext>
            </a:extLst>
          </p:cNvPr>
          <p:cNvSpPr/>
          <p:nvPr/>
        </p:nvSpPr>
        <p:spPr>
          <a:xfrm>
            <a:off x="1683339" y="3384235"/>
            <a:ext cx="939114" cy="939114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</a:t>
            </a:r>
            <a:endParaRPr kumimoji="1" lang="ja-JP" altLang="en-US"/>
          </a:p>
        </p:txBody>
      </p:sp>
      <p:sp>
        <p:nvSpPr>
          <p:cNvPr id="7" name="円/楕円 6">
            <a:extLst>
              <a:ext uri="{FF2B5EF4-FFF2-40B4-BE49-F238E27FC236}">
                <a16:creationId xmlns:a16="http://schemas.microsoft.com/office/drawing/2014/main" id="{E7F69A04-2284-1F4E-B729-F3D8281EBBAC}"/>
              </a:ext>
            </a:extLst>
          </p:cNvPr>
          <p:cNvSpPr/>
          <p:nvPr/>
        </p:nvSpPr>
        <p:spPr>
          <a:xfrm>
            <a:off x="3748978" y="3384235"/>
            <a:ext cx="939114" cy="939114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B</a:t>
            </a:r>
            <a:endParaRPr kumimoji="1" lang="ja-JP" altLang="en-US"/>
          </a:p>
        </p:txBody>
      </p:sp>
      <p:cxnSp>
        <p:nvCxnSpPr>
          <p:cNvPr id="9" name="曲線コネクタ 8">
            <a:extLst>
              <a:ext uri="{FF2B5EF4-FFF2-40B4-BE49-F238E27FC236}">
                <a16:creationId xmlns:a16="http://schemas.microsoft.com/office/drawing/2014/main" id="{69BD0D6E-BF0D-904F-80FE-58B14C01195E}"/>
              </a:ext>
            </a:extLst>
          </p:cNvPr>
          <p:cNvCxnSpPr>
            <a:stCxn id="6" idx="7"/>
            <a:endCxn id="7" idx="1"/>
          </p:cNvCxnSpPr>
          <p:nvPr/>
        </p:nvCxnSpPr>
        <p:spPr>
          <a:xfrm rot="5400000" flipH="1" flipV="1">
            <a:off x="3185715" y="2820973"/>
            <a:ext cx="12700" cy="1401585"/>
          </a:xfrm>
          <a:prstGeom prst="curvedConnector3">
            <a:avLst>
              <a:gd name="adj1" fmla="val 2882913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曲線コネクタ 9">
            <a:extLst>
              <a:ext uri="{FF2B5EF4-FFF2-40B4-BE49-F238E27FC236}">
                <a16:creationId xmlns:a16="http://schemas.microsoft.com/office/drawing/2014/main" id="{A5209F9E-4255-064B-9B32-D7CB61D7D221}"/>
              </a:ext>
            </a:extLst>
          </p:cNvPr>
          <p:cNvCxnSpPr>
            <a:cxnSpLocks/>
            <a:stCxn id="7" idx="3"/>
            <a:endCxn id="6" idx="5"/>
          </p:cNvCxnSpPr>
          <p:nvPr/>
        </p:nvCxnSpPr>
        <p:spPr>
          <a:xfrm rot="5400000">
            <a:off x="3185716" y="3485027"/>
            <a:ext cx="12700" cy="1401585"/>
          </a:xfrm>
          <a:prstGeom prst="curvedConnector3">
            <a:avLst>
              <a:gd name="adj1" fmla="val 2882913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86BA24F-99BC-4943-8763-A382B47610EA}"/>
              </a:ext>
            </a:extLst>
          </p:cNvPr>
          <p:cNvSpPr/>
          <p:nvPr/>
        </p:nvSpPr>
        <p:spPr>
          <a:xfrm>
            <a:off x="5616549" y="3422405"/>
            <a:ext cx="2879125" cy="851613"/>
          </a:xfrm>
          <a:prstGeom prst="rect">
            <a:avLst/>
          </a:prstGeom>
          <a:solidFill>
            <a:srgbClr val="0070C0"/>
          </a:solidFill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bg1"/>
                </a:solidFill>
              </a:rPr>
              <a:t>A</a:t>
            </a:r>
            <a:r>
              <a:rPr lang="ja-JP" altLang="en-US">
                <a:solidFill>
                  <a:schemeClr val="bg1"/>
                </a:solidFill>
              </a:rPr>
              <a:t>の</a:t>
            </a:r>
            <a:r>
              <a:rPr lang="en-US" altLang="ja-JP" dirty="0">
                <a:solidFill>
                  <a:schemeClr val="bg1"/>
                </a:solidFill>
              </a:rPr>
              <a:t>SPDX</a:t>
            </a:r>
            <a:r>
              <a:rPr lang="ja-JP" altLang="en-US">
                <a:solidFill>
                  <a:schemeClr val="bg1"/>
                </a:solidFill>
              </a:rPr>
              <a:t>ファイル</a:t>
            </a:r>
            <a:r>
              <a:rPr lang="en-US" altLang="ja-JP" dirty="0">
                <a:solidFill>
                  <a:schemeClr val="bg1"/>
                </a:solidFill>
              </a:rPr>
              <a:t>(A.spdx)</a:t>
            </a:r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46C85E47-D657-384F-B838-750F38913266}"/>
              </a:ext>
            </a:extLst>
          </p:cNvPr>
          <p:cNvSpPr/>
          <p:nvPr/>
        </p:nvSpPr>
        <p:spPr>
          <a:xfrm>
            <a:off x="5616550" y="4366350"/>
            <a:ext cx="2879125" cy="197692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kumimoji="1" lang="en-US" altLang="ja-JP" b="1" dirty="0"/>
              <a:t>A</a:t>
            </a:r>
            <a:r>
              <a:rPr kumimoji="1" lang="ja-JP" altLang="en-US" b="1"/>
              <a:t>の依存関係：</a:t>
            </a:r>
            <a:endParaRPr kumimoji="1" lang="en-US" altLang="ja-JP" b="1" dirty="0"/>
          </a:p>
          <a:p>
            <a:pPr algn="ctr">
              <a:lnSpc>
                <a:spcPct val="150000"/>
              </a:lnSpc>
            </a:pPr>
            <a:r>
              <a:rPr kumimoji="1" lang="en-US" altLang="ja-JP" dirty="0"/>
              <a:t>A</a:t>
            </a:r>
            <a:r>
              <a:rPr kumimoji="1" lang="ja-JP" altLang="en-US"/>
              <a:t>は</a:t>
            </a:r>
            <a:r>
              <a:rPr lang="en-US" altLang="ja-JP" dirty="0"/>
              <a:t>B.spdx</a:t>
            </a:r>
            <a:r>
              <a:rPr lang="ja-JP" altLang="en-US"/>
              <a:t>（</a:t>
            </a:r>
            <a:r>
              <a:rPr lang="ja-JP" altLang="en-US" b="1"/>
              <a:t>ハッシュ値</a:t>
            </a:r>
            <a:r>
              <a:rPr lang="ja-JP" altLang="en-US"/>
              <a:t>）</a:t>
            </a:r>
            <a:endParaRPr lang="en-US" altLang="ja-JP" dirty="0"/>
          </a:p>
          <a:p>
            <a:pPr algn="ctr">
              <a:lnSpc>
                <a:spcPct val="150000"/>
              </a:lnSpc>
            </a:pPr>
            <a:r>
              <a:rPr lang="ja-JP" altLang="en-US"/>
              <a:t>のパッケージ</a:t>
            </a:r>
            <a:r>
              <a:rPr lang="en-US" altLang="ja-JP" dirty="0"/>
              <a:t>B</a:t>
            </a:r>
            <a:r>
              <a:rPr lang="ja-JP" altLang="en-US"/>
              <a:t>に依存</a:t>
            </a:r>
            <a:endParaRPr lang="en-US" altLang="ja-JP" dirty="0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0E86A987-7054-B440-8E81-2E5CB6BD9CAE}"/>
              </a:ext>
            </a:extLst>
          </p:cNvPr>
          <p:cNvSpPr/>
          <p:nvPr/>
        </p:nvSpPr>
        <p:spPr>
          <a:xfrm>
            <a:off x="9151699" y="3422405"/>
            <a:ext cx="2879126" cy="851613"/>
          </a:xfrm>
          <a:prstGeom prst="rect">
            <a:avLst/>
          </a:prstGeom>
          <a:solidFill>
            <a:srgbClr val="0070C0"/>
          </a:solidFill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bg1"/>
                </a:solidFill>
              </a:rPr>
              <a:t>B</a:t>
            </a:r>
            <a:r>
              <a:rPr lang="ja-JP" altLang="en-US">
                <a:solidFill>
                  <a:schemeClr val="bg1"/>
                </a:solidFill>
              </a:rPr>
              <a:t>の</a:t>
            </a:r>
            <a:r>
              <a:rPr lang="en-US" altLang="ja-JP" dirty="0">
                <a:solidFill>
                  <a:schemeClr val="bg1"/>
                </a:solidFill>
              </a:rPr>
              <a:t>SPDX</a:t>
            </a:r>
            <a:r>
              <a:rPr lang="ja-JP" altLang="en-US">
                <a:solidFill>
                  <a:schemeClr val="bg1"/>
                </a:solidFill>
              </a:rPr>
              <a:t>ファイル</a:t>
            </a:r>
            <a:r>
              <a:rPr lang="en-US" altLang="ja-JP" dirty="0">
                <a:solidFill>
                  <a:schemeClr val="bg1"/>
                </a:solidFill>
              </a:rPr>
              <a:t>(B.spdx)</a:t>
            </a:r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FB8144B0-456C-3E42-88F5-ABA4ED595E18}"/>
              </a:ext>
            </a:extLst>
          </p:cNvPr>
          <p:cNvSpPr/>
          <p:nvPr/>
        </p:nvSpPr>
        <p:spPr>
          <a:xfrm>
            <a:off x="9151700" y="4366349"/>
            <a:ext cx="2879125" cy="1976923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ja-JP" b="1" dirty="0"/>
              <a:t>B</a:t>
            </a:r>
            <a:r>
              <a:rPr kumimoji="1" lang="ja-JP" altLang="en-US" b="1"/>
              <a:t>の依存関係：</a:t>
            </a:r>
            <a:endParaRPr kumimoji="1" lang="en-US" altLang="ja-JP" b="1" dirty="0"/>
          </a:p>
          <a:p>
            <a:pPr algn="ctr">
              <a:lnSpc>
                <a:spcPct val="150000"/>
              </a:lnSpc>
            </a:pPr>
            <a:r>
              <a:rPr lang="en-US" altLang="ja-JP" dirty="0"/>
              <a:t>B</a:t>
            </a:r>
            <a:r>
              <a:rPr kumimoji="1" lang="ja-JP" altLang="en-US"/>
              <a:t>は</a:t>
            </a:r>
            <a:r>
              <a:rPr kumimoji="1" lang="en-US" altLang="ja-JP" dirty="0"/>
              <a:t>A</a:t>
            </a:r>
            <a:r>
              <a:rPr lang="en-US" altLang="ja-JP" dirty="0"/>
              <a:t>.spdx</a:t>
            </a:r>
            <a:r>
              <a:rPr lang="ja-JP" altLang="en-US"/>
              <a:t>（</a:t>
            </a:r>
            <a:r>
              <a:rPr lang="ja-JP" altLang="en-US" b="1"/>
              <a:t>ハッシュ値</a:t>
            </a:r>
            <a:r>
              <a:rPr lang="ja-JP" altLang="en-US"/>
              <a:t>）</a:t>
            </a:r>
            <a:endParaRPr lang="en-US" altLang="ja-JP" dirty="0"/>
          </a:p>
          <a:p>
            <a:pPr algn="ctr">
              <a:lnSpc>
                <a:spcPct val="150000"/>
              </a:lnSpc>
            </a:pPr>
            <a:r>
              <a:rPr lang="ja-JP" altLang="en-US"/>
              <a:t>のパッケージ</a:t>
            </a:r>
            <a:r>
              <a:rPr lang="en-US" altLang="ja-JP" dirty="0"/>
              <a:t>A</a:t>
            </a:r>
            <a:r>
              <a:rPr lang="ja-JP" altLang="en-US"/>
              <a:t>に依存</a:t>
            </a:r>
            <a:endParaRPr lang="en-US" altLang="ja-JP" dirty="0"/>
          </a:p>
        </p:txBody>
      </p: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E08606D1-5673-EB44-A184-15231942F6A2}"/>
              </a:ext>
            </a:extLst>
          </p:cNvPr>
          <p:cNvCxnSpPr>
            <a:cxnSpLocks/>
          </p:cNvCxnSpPr>
          <p:nvPr/>
        </p:nvCxnSpPr>
        <p:spPr>
          <a:xfrm flipH="1">
            <a:off x="8495676" y="4997972"/>
            <a:ext cx="656024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A540A2F2-ACE8-EA43-A714-C4BBFEDB4484}"/>
              </a:ext>
            </a:extLst>
          </p:cNvPr>
          <p:cNvCxnSpPr>
            <a:cxnSpLocks/>
          </p:cNvCxnSpPr>
          <p:nvPr/>
        </p:nvCxnSpPr>
        <p:spPr>
          <a:xfrm>
            <a:off x="8495675" y="5611289"/>
            <a:ext cx="656025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乗算記号 39">
            <a:extLst>
              <a:ext uri="{FF2B5EF4-FFF2-40B4-BE49-F238E27FC236}">
                <a16:creationId xmlns:a16="http://schemas.microsoft.com/office/drawing/2014/main" id="{C28CF80A-6A9E-0448-9C5B-C6E291A19C96}"/>
              </a:ext>
            </a:extLst>
          </p:cNvPr>
          <p:cNvSpPr/>
          <p:nvPr/>
        </p:nvSpPr>
        <p:spPr>
          <a:xfrm>
            <a:off x="8616440" y="4740933"/>
            <a:ext cx="535259" cy="535259"/>
          </a:xfrm>
          <a:prstGeom prst="mathMultiply">
            <a:avLst/>
          </a:prstGeom>
          <a:solidFill>
            <a:srgbClr val="FFC000"/>
          </a:solidFill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乗算記号 40">
            <a:extLst>
              <a:ext uri="{FF2B5EF4-FFF2-40B4-BE49-F238E27FC236}">
                <a16:creationId xmlns:a16="http://schemas.microsoft.com/office/drawing/2014/main" id="{2C904725-9B9E-7745-BF04-05775A7D29B0}"/>
              </a:ext>
            </a:extLst>
          </p:cNvPr>
          <p:cNvSpPr/>
          <p:nvPr/>
        </p:nvSpPr>
        <p:spPr>
          <a:xfrm>
            <a:off x="8495675" y="5348162"/>
            <a:ext cx="535259" cy="535259"/>
          </a:xfrm>
          <a:prstGeom prst="mathMultiply">
            <a:avLst/>
          </a:prstGeom>
          <a:solidFill>
            <a:srgbClr val="FFC000"/>
          </a:solidFill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EF5B332-18FF-3D4A-9DD5-9BDAEA25B3B2}"/>
              </a:ext>
            </a:extLst>
          </p:cNvPr>
          <p:cNvSpPr/>
          <p:nvPr/>
        </p:nvSpPr>
        <p:spPr>
          <a:xfrm>
            <a:off x="5616550" y="2686021"/>
            <a:ext cx="6414275" cy="580768"/>
          </a:xfrm>
          <a:prstGeom prst="rect">
            <a:avLst/>
          </a:prstGeom>
          <a:solidFill>
            <a:srgbClr val="FFC000"/>
          </a:solidFill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/>
              <a:t>デッドロックが発生</a:t>
            </a:r>
          </a:p>
        </p:txBody>
      </p:sp>
    </p:spTree>
    <p:extLst>
      <p:ext uri="{BB962C8B-B14F-4D97-AF65-F5344CB8AC3E}">
        <p14:creationId xmlns:p14="http://schemas.microsoft.com/office/powerpoint/2010/main" val="40790236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15D50C-0E8D-1240-B350-433CF4B1B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評価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768853-E218-2642-8EB8-AFE6925E3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依存関係の検出数の比較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/>
              <a:t>依存関係調査の容易さの比較</a:t>
            </a:r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/>
              <a:t>実行環境は</a:t>
            </a:r>
            <a:r>
              <a:rPr lang="en-US" altLang="ja-JP" dirty="0"/>
              <a:t>wsl2</a:t>
            </a:r>
            <a:r>
              <a:rPr lang="ja-JP" altLang="en-US"/>
              <a:t>上の</a:t>
            </a:r>
            <a:r>
              <a:rPr lang="en-US" altLang="ja-JP" dirty="0"/>
              <a:t>Ubuntu22.04</a:t>
            </a:r>
            <a:r>
              <a:rPr lang="ja-JP" altLang="en-US"/>
              <a:t>＋</a:t>
            </a:r>
            <a:r>
              <a:rPr lang="en-US" altLang="ja-JP" dirty="0"/>
              <a:t>python3-pip, </a:t>
            </a:r>
            <a:r>
              <a:rPr lang="en-US" altLang="ja-JP" dirty="0" err="1"/>
              <a:t>pipx</a:t>
            </a:r>
            <a:endParaRPr kumimoji="1" lang="en-US" altLang="ja-JP" dirty="0"/>
          </a:p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77C0851-A249-2840-94F7-8EDFEBDDC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72979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D215BB-3022-1843-A5DA-D53FFE58C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依存関係の検出数の比較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28465A-4131-BD4B-B73B-99D9080F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91092" cy="435133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kumimoji="1" lang="ja-JP" altLang="en-US"/>
              <a:t>既存のコマンド</a:t>
            </a:r>
            <a:r>
              <a:rPr kumimoji="1" lang="en-US" altLang="ja-JP" dirty="0"/>
              <a:t>(apt depends)</a:t>
            </a:r>
            <a:r>
              <a:rPr kumimoji="1" lang="ja-JP" altLang="en-US"/>
              <a:t>を繰り返して</a:t>
            </a:r>
            <a:br>
              <a:rPr kumimoji="1" lang="en-US" altLang="ja-JP" dirty="0"/>
            </a:br>
            <a:r>
              <a:rPr kumimoji="1" lang="ja-JP" altLang="en-US"/>
              <a:t>パッケージの</a:t>
            </a:r>
            <a:r>
              <a:rPr lang="ja-JP" altLang="en-US"/>
              <a:t>推移的な</a:t>
            </a:r>
            <a:r>
              <a:rPr kumimoji="1" lang="ja-JP" altLang="en-US"/>
              <a:t>依存関係を得る簡易ツール</a:t>
            </a:r>
            <a:endParaRPr kumimoji="1" lang="en-US" altLang="ja-JP" dirty="0"/>
          </a:p>
          <a:p>
            <a:r>
              <a:rPr lang="ja-JP" altLang="en-US"/>
              <a:t>提案ツール</a:t>
            </a:r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/>
              <a:t>上記</a:t>
            </a:r>
            <a:r>
              <a:rPr lang="en-US" altLang="ja-JP" dirty="0"/>
              <a:t>2</a:t>
            </a:r>
            <a:r>
              <a:rPr lang="ja-JP" altLang="en-US"/>
              <a:t>つのツールをすべてのパッケージに対して実行し，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/>
              <a:t>得られる推移的な依存関係を比較する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81AFBCA-E453-964F-B8A1-01F121829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3308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775D3C-3AD8-E14C-88AD-DD5586F7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ソフトウェアシステムの複雑化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52A9B9-4ACE-1C48-A920-D7FF8D191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kumimoji="1" lang="ja-JP" altLang="en-US" dirty="0"/>
              <a:t>ソフトウェアシステムは</a:t>
            </a:r>
            <a:r>
              <a:rPr kumimoji="1" lang="en-US" altLang="ja-JP" b="1" dirty="0"/>
              <a:t>OSS</a:t>
            </a:r>
            <a:r>
              <a:rPr lang="ja-JP" altLang="en-US" dirty="0"/>
              <a:t>などの</a:t>
            </a:r>
            <a:r>
              <a:rPr kumimoji="1" lang="ja-JP" altLang="en-US" dirty="0"/>
              <a:t>第三者が作成した</a:t>
            </a:r>
            <a:br>
              <a:rPr kumimoji="1" lang="en-US" altLang="ja-JP" dirty="0"/>
            </a:br>
            <a:r>
              <a:rPr lang="ja-JP" altLang="en-US" dirty="0"/>
              <a:t>ソフトウェアを</a:t>
            </a:r>
            <a:r>
              <a:rPr lang="ja-JP" altLang="en-US" b="1" dirty="0"/>
              <a:t>多く含む</a:t>
            </a:r>
            <a:endParaRPr lang="en-US" altLang="ja-JP" b="1" dirty="0"/>
          </a:p>
          <a:p>
            <a:pPr>
              <a:lnSpc>
                <a:spcPct val="100000"/>
              </a:lnSpc>
            </a:pPr>
            <a:endParaRPr kumimoji="1" lang="en-US" altLang="ja-JP" dirty="0"/>
          </a:p>
          <a:p>
            <a:pPr>
              <a:lnSpc>
                <a:spcPct val="100000"/>
              </a:lnSpc>
            </a:pPr>
            <a:r>
              <a:rPr kumimoji="1" lang="ja-JP" altLang="en-US" dirty="0"/>
              <a:t>よってソフトウェアのライセンスや</a:t>
            </a:r>
            <a:r>
              <a:rPr lang="ja-JP" altLang="en-US" dirty="0"/>
              <a:t>セキュリティ，品質などを</a:t>
            </a:r>
            <a:br>
              <a:rPr lang="en-US" altLang="ja-JP" dirty="0"/>
            </a:br>
            <a:r>
              <a:rPr lang="ja-JP" altLang="en-US" b="1" dirty="0"/>
              <a:t>すべて把握することは難しい</a:t>
            </a:r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そこで</a:t>
            </a:r>
            <a:r>
              <a:rPr kumimoji="1" lang="en-US" altLang="ja-JP" b="1" dirty="0"/>
              <a:t>SBOM</a:t>
            </a:r>
            <a:r>
              <a:rPr kumimoji="1" lang="ja-JP" altLang="en-US" dirty="0"/>
              <a:t>を活用する動きが広まっている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B9E5D7-6C70-8A44-99D4-A56DF3DF8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7780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49FC8DF-EB3B-5745-8263-1CEE18EAC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20</a:t>
            </a:fld>
            <a:endParaRPr kumimoji="1" lang="ja-JP" altLang="en-US"/>
          </a:p>
        </p:txBody>
      </p:sp>
      <p:sp>
        <p:nvSpPr>
          <p:cNvPr id="6" name="円/楕円 5">
            <a:extLst>
              <a:ext uri="{FF2B5EF4-FFF2-40B4-BE49-F238E27FC236}">
                <a16:creationId xmlns:a16="http://schemas.microsoft.com/office/drawing/2014/main" id="{46837131-1990-AF4A-88EB-CE627DA3FF5D}"/>
              </a:ext>
            </a:extLst>
          </p:cNvPr>
          <p:cNvSpPr/>
          <p:nvPr/>
        </p:nvSpPr>
        <p:spPr>
          <a:xfrm>
            <a:off x="5918802" y="586343"/>
            <a:ext cx="3485322" cy="3485322"/>
          </a:xfrm>
          <a:prstGeom prst="ellipse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>
            <a:extLst>
              <a:ext uri="{FF2B5EF4-FFF2-40B4-BE49-F238E27FC236}">
                <a16:creationId xmlns:a16="http://schemas.microsoft.com/office/drawing/2014/main" id="{9E852FB2-3EBB-F145-8603-71EFD5BAB43B}"/>
              </a:ext>
            </a:extLst>
          </p:cNvPr>
          <p:cNvSpPr/>
          <p:nvPr/>
        </p:nvSpPr>
        <p:spPr>
          <a:xfrm>
            <a:off x="7641716" y="586343"/>
            <a:ext cx="3485322" cy="3485322"/>
          </a:xfrm>
          <a:prstGeom prst="ellipse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4A4AA22-BE5F-CD41-8387-8978C82498FF}"/>
              </a:ext>
            </a:extLst>
          </p:cNvPr>
          <p:cNvSpPr txBox="1"/>
          <p:nvPr/>
        </p:nvSpPr>
        <p:spPr>
          <a:xfrm>
            <a:off x="5653904" y="365125"/>
            <a:ext cx="2236510" cy="70788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000"/>
              <a:t>提案ツールから</a:t>
            </a:r>
            <a:br>
              <a:rPr kumimoji="1" lang="en-US" altLang="ja-JP" sz="2000" dirty="0"/>
            </a:br>
            <a:r>
              <a:rPr kumimoji="1" lang="ja-JP" altLang="en-US" sz="2000"/>
              <a:t>得られる依存関係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B9FBA10-1A28-5949-B2E3-252DC5F8188E}"/>
              </a:ext>
            </a:extLst>
          </p:cNvPr>
          <p:cNvSpPr txBox="1"/>
          <p:nvPr/>
        </p:nvSpPr>
        <p:spPr>
          <a:xfrm>
            <a:off x="9438654" y="367899"/>
            <a:ext cx="2236510" cy="70788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2000"/>
              <a:t>簡易</a:t>
            </a:r>
            <a:r>
              <a:rPr kumimoji="1" lang="ja-JP" altLang="en-US" sz="2000"/>
              <a:t>ツールから</a:t>
            </a:r>
            <a:br>
              <a:rPr kumimoji="1" lang="en-US" altLang="ja-JP" sz="2000" dirty="0"/>
            </a:br>
            <a:r>
              <a:rPr kumimoji="1" lang="ja-JP" altLang="en-US" sz="2000"/>
              <a:t>得られる依存関係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348EC9A-34E2-B949-8CDE-0D2F646D183E}"/>
              </a:ext>
            </a:extLst>
          </p:cNvPr>
          <p:cNvSpPr txBox="1"/>
          <p:nvPr/>
        </p:nvSpPr>
        <p:spPr>
          <a:xfrm>
            <a:off x="9289727" y="1676865"/>
            <a:ext cx="18482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dirty="0"/>
              <a:t>4,992,049</a:t>
            </a:r>
            <a:endParaRPr kumimoji="1" lang="ja-JP" altLang="en-US" sz="28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18E7656-B035-1342-AF3E-2E826256F64A}"/>
              </a:ext>
            </a:extLst>
          </p:cNvPr>
          <p:cNvSpPr txBox="1"/>
          <p:nvPr/>
        </p:nvSpPr>
        <p:spPr>
          <a:xfrm>
            <a:off x="6068749" y="1676865"/>
            <a:ext cx="7489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dirty="0"/>
              <a:t>0</a:t>
            </a:r>
            <a:endParaRPr kumimoji="1" lang="ja-JP" altLang="en-US" sz="28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B6002F6-3D2B-BB41-8B32-87751DF218A9}"/>
              </a:ext>
            </a:extLst>
          </p:cNvPr>
          <p:cNvSpPr txBox="1"/>
          <p:nvPr/>
        </p:nvSpPr>
        <p:spPr>
          <a:xfrm>
            <a:off x="7661463" y="2312115"/>
            <a:ext cx="18658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/>
              <a:t>1</a:t>
            </a:r>
            <a:r>
              <a:rPr lang="en-US" altLang="ja-JP" sz="2800" dirty="0"/>
              <a:t>,</a:t>
            </a:r>
            <a:r>
              <a:rPr lang="ja-JP" altLang="en-US" sz="2800"/>
              <a:t>916</a:t>
            </a:r>
            <a:r>
              <a:rPr lang="en-US" altLang="ja-JP" sz="2800" dirty="0"/>
              <a:t>,</a:t>
            </a:r>
            <a:r>
              <a:rPr lang="ja-JP" altLang="en-US" sz="2800"/>
              <a:t>338</a:t>
            </a:r>
          </a:p>
        </p:txBody>
      </p:sp>
      <p:sp>
        <p:nvSpPr>
          <p:cNvPr id="16" name="タイトル 1">
            <a:extLst>
              <a:ext uri="{FF2B5EF4-FFF2-40B4-BE49-F238E27FC236}">
                <a16:creationId xmlns:a16="http://schemas.microsoft.com/office/drawing/2014/main" id="{74CB48B4-26E4-034E-92B9-7F8CCFAAC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/>
              <a:t>比較</a:t>
            </a:r>
            <a:r>
              <a:rPr kumimoji="1" lang="ja-JP" altLang="en-US"/>
              <a:t>結果</a:t>
            </a:r>
          </a:p>
        </p:txBody>
      </p:sp>
      <p:sp>
        <p:nvSpPr>
          <p:cNvPr id="17" name="コンテンツ プレースホルダー 2">
            <a:extLst>
              <a:ext uri="{FF2B5EF4-FFF2-40B4-BE49-F238E27FC236}">
                <a16:creationId xmlns:a16="http://schemas.microsoft.com/office/drawing/2014/main" id="{368BE85E-8A19-3B49-B09F-EB14327BA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36965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数字は検出された推移的な</a:t>
            </a:r>
            <a:endParaRPr lang="en-US" altLang="ja-JP" dirty="0">
              <a:solidFill>
                <a:srgbClr val="000000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依存関係</a:t>
            </a:r>
            <a:r>
              <a:rPr lang="ja-JP" altLang="en-US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パッケージの総数</a:t>
            </a:r>
            <a:endParaRPr lang="en-US" altLang="ja-JP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提案ツールは検出する依存関係を大幅に削減する</a:t>
            </a:r>
            <a:endParaRPr lang="en-US" altLang="ja-JP" dirty="0">
              <a:solidFill>
                <a:srgbClr val="000000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→ 依存関係からくる脆弱性の誤検出を低減できる</a:t>
            </a:r>
            <a:endParaRPr lang="en-US" altLang="ja-JP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670081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FA798A-96E9-BD40-9B25-11D410171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依存関係調査の容易さの比較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1F69B7-73AF-4545-B700-B4F608C40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30725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手動の場合と</a:t>
            </a:r>
            <a:r>
              <a:rPr lang="ja-JP" altLang="en-US" dirty="0"/>
              <a:t>提案</a:t>
            </a:r>
            <a:r>
              <a:rPr kumimoji="1" lang="ja-JP" altLang="en-US" dirty="0"/>
              <a:t>ツールを用いた場合を比較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対象</a:t>
            </a:r>
            <a:r>
              <a:rPr kumimoji="1" lang="ja-JP" altLang="en-US" dirty="0"/>
              <a:t>パッケージ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すべてのパッケージの組み合わせ（パッケージ</a:t>
            </a:r>
            <a:r>
              <a:rPr kumimoji="1" lang="en-US" altLang="ja-JP" dirty="0"/>
              <a:t>A</a:t>
            </a:r>
            <a:r>
              <a:rPr lang="ja-JP" altLang="en-US" dirty="0"/>
              <a:t>，</a:t>
            </a:r>
            <a:r>
              <a:rPr kumimoji="1" lang="ja-JP" altLang="en-US" dirty="0"/>
              <a:t>パッケージ</a:t>
            </a:r>
            <a:r>
              <a:rPr kumimoji="1" lang="en-US" altLang="ja-JP" dirty="0"/>
              <a:t>B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pPr lvl="2"/>
            <a:r>
              <a:rPr lang="en-US" altLang="ja-JP" dirty="0"/>
              <a:t>266,772</a:t>
            </a:r>
            <a:r>
              <a:rPr lang="ja-JP" altLang="en-US" dirty="0"/>
              <a:t>パターン</a:t>
            </a:r>
            <a:br>
              <a:rPr lang="en-US" altLang="ja-JP" dirty="0"/>
            </a:b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内容</a:t>
            </a:r>
            <a:endParaRPr kumimoji="1" lang="en-US" altLang="ja-JP" dirty="0"/>
          </a:p>
          <a:p>
            <a:pPr lvl="1">
              <a:lnSpc>
                <a:spcPct val="150000"/>
              </a:lnSpc>
            </a:pPr>
            <a:r>
              <a:rPr kumimoji="1" lang="ja-JP" altLang="en-US" dirty="0"/>
              <a:t>パッケージ</a:t>
            </a:r>
            <a:r>
              <a:rPr kumimoji="1" lang="en-US" altLang="ja-JP" dirty="0"/>
              <a:t>A</a:t>
            </a:r>
            <a:r>
              <a:rPr kumimoji="1" lang="ja-JP" altLang="en-US" dirty="0"/>
              <a:t>の推移的な依存関係がパッケージ</a:t>
            </a:r>
            <a:r>
              <a:rPr lang="en-US" altLang="ja-JP" dirty="0"/>
              <a:t>B</a:t>
            </a:r>
            <a:r>
              <a:rPr lang="ja-JP" altLang="en-US" dirty="0"/>
              <a:t>を含むか調査</a:t>
            </a:r>
            <a:endParaRPr lang="en-US" altLang="ja-JP" dirty="0"/>
          </a:p>
          <a:p>
            <a:pPr lvl="1">
              <a:lnSpc>
                <a:spcPct val="150000"/>
              </a:lnSpc>
            </a:pPr>
            <a:r>
              <a:rPr kumimoji="1" lang="ja-JP" altLang="en-US" dirty="0"/>
              <a:t>手動の場合はコマンド実行回数を提案ツールを改造して計測</a:t>
            </a:r>
          </a:p>
          <a:p>
            <a:pPr marL="0" indent="0">
              <a:buNone/>
            </a:pP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0D66D70-F924-5443-8D5E-E563EA7FC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26544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E793FD-089A-0D41-997C-A498A9C12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シナリオ別工数の比較結果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BB0B426-89D1-0E47-969B-714EF45FD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/>
              <a:t>手動の場合</a:t>
            </a:r>
            <a:endParaRPr lang="en-US" altLang="ja-JP" dirty="0"/>
          </a:p>
          <a:p>
            <a:pPr lvl="1"/>
            <a:r>
              <a:rPr kumimoji="1" lang="ja-JP" altLang="en-US" dirty="0"/>
              <a:t>コマンドの実行回数は平均</a:t>
            </a:r>
            <a:r>
              <a:rPr kumimoji="1" lang="en-US" altLang="ja-JP" dirty="0"/>
              <a:t>194.05</a:t>
            </a:r>
            <a:r>
              <a:rPr kumimoji="1" lang="ja-JP" altLang="en-US" dirty="0"/>
              <a:t>回</a:t>
            </a:r>
            <a:endParaRPr kumimoji="1" lang="en-US" altLang="ja-JP" dirty="0"/>
          </a:p>
          <a:p>
            <a:pPr lvl="1"/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提案ツールを用いた場合</a:t>
            </a:r>
            <a:endParaRPr lang="en-US" altLang="ja-JP" dirty="0"/>
          </a:p>
          <a:p>
            <a:pPr lvl="1"/>
            <a:r>
              <a:rPr lang="en-US" altLang="ja-JP" dirty="0"/>
              <a:t>SPDX</a:t>
            </a:r>
            <a:r>
              <a:rPr lang="ja-JP" altLang="en-US" dirty="0"/>
              <a:t>ファイルの生成 → 依存関係確認</a:t>
            </a:r>
            <a:endParaRPr lang="en-US" altLang="ja-JP" dirty="0"/>
          </a:p>
          <a:p>
            <a:pPr lvl="1"/>
            <a:r>
              <a:rPr kumimoji="1" lang="en-US" altLang="ja-JP" dirty="0"/>
              <a:t>SPDX</a:t>
            </a:r>
            <a:r>
              <a:rPr kumimoji="1" lang="ja-JP" altLang="en-US" dirty="0"/>
              <a:t>ファイル生成済みの場合は</a:t>
            </a:r>
            <a:r>
              <a:rPr lang="ja-JP" altLang="en-US" dirty="0"/>
              <a:t>依存関係確認だけ</a:t>
            </a:r>
          </a:p>
          <a:p>
            <a:pPr lvl="1"/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→ 手間が大幅に削減できる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6938BB0-37F0-FF4E-843A-7AE22D5A6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08535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149A06-6546-A748-AAAD-3A3E34694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まとめと今後の課題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881FD8-7774-5D4D-87C6-7033DB8DF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dirty="0"/>
              <a:t>まとめ</a:t>
            </a:r>
            <a:endParaRPr kumimoji="1" lang="en-US" altLang="ja-JP" dirty="0"/>
          </a:p>
          <a:p>
            <a:pPr>
              <a:lnSpc>
                <a:spcPct val="110000"/>
              </a:lnSpc>
            </a:pPr>
            <a:r>
              <a:rPr kumimoji="1" lang="en-US" altLang="ja-JP" dirty="0"/>
              <a:t>Debian</a:t>
            </a:r>
            <a:r>
              <a:rPr kumimoji="1" lang="ja-JP" altLang="en-US" dirty="0"/>
              <a:t>パッケージに対してパッケージ間の依存</a:t>
            </a:r>
            <a:r>
              <a:rPr kumimoji="1" lang="ja-JP" altLang="en-US"/>
              <a:t>関係を</a:t>
            </a:r>
            <a:r>
              <a:rPr lang="ja-JP" altLang="en-US"/>
              <a:t>有する</a:t>
            </a:r>
            <a:br>
              <a:rPr kumimoji="1" lang="en-US" altLang="ja-JP" dirty="0"/>
            </a:br>
            <a:r>
              <a:rPr kumimoji="1" lang="en-US" altLang="ja-JP" dirty="0"/>
              <a:t>SPDX</a:t>
            </a:r>
            <a:r>
              <a:rPr kumimoji="1" lang="ja-JP" altLang="en-US" dirty="0"/>
              <a:t>ファイル自動生成ツールを開発した</a:t>
            </a:r>
            <a:endParaRPr kumimoji="1" lang="en-US" altLang="ja-JP" dirty="0"/>
          </a:p>
          <a:p>
            <a:endParaRPr lang="en-US" altLang="ja-JP" dirty="0"/>
          </a:p>
          <a:p>
            <a:pPr>
              <a:lnSpc>
                <a:spcPct val="110000"/>
              </a:lnSpc>
            </a:pPr>
            <a:r>
              <a:rPr kumimoji="1" lang="ja-JP" altLang="en-US" dirty="0"/>
              <a:t>依存関係を</a:t>
            </a:r>
            <a:r>
              <a:rPr lang="ja-JP" altLang="en-US" dirty="0"/>
              <a:t>提案</a:t>
            </a:r>
            <a:r>
              <a:rPr kumimoji="1" lang="ja-JP" altLang="en-US" dirty="0"/>
              <a:t>ツール</a:t>
            </a:r>
            <a:r>
              <a:rPr lang="ja-JP" altLang="en-US" dirty="0"/>
              <a:t>で</a:t>
            </a:r>
            <a:r>
              <a:rPr kumimoji="1" lang="ja-JP" altLang="en-US" dirty="0"/>
              <a:t>取得すると，</a:t>
            </a:r>
            <a:r>
              <a:rPr lang="ja-JP" altLang="en-US" dirty="0"/>
              <a:t>コマンドで取得する</a:t>
            </a:r>
            <a:br>
              <a:rPr lang="en-US" altLang="ja-JP" dirty="0"/>
            </a:br>
            <a:r>
              <a:rPr lang="ja-JP" altLang="en-US" dirty="0"/>
              <a:t>場合と比べて，手間と不要な依存関係を削減する</a:t>
            </a:r>
            <a:endParaRPr kumimoji="1" lang="en-US" altLang="ja-JP" dirty="0"/>
          </a:p>
          <a:p>
            <a:pPr lvl="1"/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今後の課題</a:t>
            </a:r>
            <a:endParaRPr lang="en-US" altLang="ja-JP" dirty="0"/>
          </a:p>
          <a:p>
            <a:r>
              <a:rPr kumimoji="1" lang="en-US" altLang="ja-JP" dirty="0"/>
              <a:t>Debian</a:t>
            </a:r>
            <a:r>
              <a:rPr kumimoji="1" lang="ja-JP" altLang="en-US" dirty="0"/>
              <a:t>パッケージ以外も対象にできるようにする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5D020E-C2E8-9843-B7C4-51661BDCD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86133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097986C-0B24-5940-BB69-29D708149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24</a:t>
            </a:fld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EB3EF99C-37A8-3D41-81E9-A8C4ABDD67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0"/>
            <a:ext cx="10210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6909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3E59E9E-AB6A-1D42-8A22-DB06FCADF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25</a:t>
            </a:fld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EB1E57D-9E5D-0C4D-B2BC-7292E9ED2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228600"/>
            <a:ext cx="117856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1495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64F3A2-0011-7741-BC6E-1794220FC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135498" cy="1325563"/>
          </a:xfrm>
        </p:spPr>
        <p:txBody>
          <a:bodyPr>
            <a:normAutofit/>
          </a:bodyPr>
          <a:lstStyle/>
          <a:p>
            <a:r>
              <a:rPr kumimoji="1" lang="ja-JP" altLang="en-US"/>
              <a:t>参考：</a:t>
            </a:r>
            <a:r>
              <a:rPr kumimoji="1" lang="en-US" altLang="ja-JP" dirty="0"/>
              <a:t>pip</a:t>
            </a:r>
            <a:r>
              <a:rPr kumimoji="1" lang="ja-JP" altLang="en-US"/>
              <a:t>や</a:t>
            </a:r>
            <a:r>
              <a:rPr kumimoji="1" lang="en-US" altLang="ja-JP" dirty="0"/>
              <a:t>npm</a:t>
            </a:r>
            <a:r>
              <a:rPr kumimoji="1" lang="ja-JP" altLang="en-US"/>
              <a:t>の場合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69D3D7-A4AD-A548-8280-4C56A4CB2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実在するバージョンも分かる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33A87F04-D50C-5D4E-96EB-4F9D6ABF6B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84"/>
          <a:stretch/>
        </p:blipFill>
        <p:spPr>
          <a:xfrm>
            <a:off x="300518" y="2340248"/>
            <a:ext cx="7348113" cy="4351338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0783818A-E9EB-2D43-AAC4-AEB11F70A0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3893" y="1367827"/>
            <a:ext cx="3743269" cy="5323759"/>
          </a:xfrm>
          <a:prstGeom prst="rect">
            <a:avLst/>
          </a:prstGeom>
        </p:spPr>
      </p:pic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A7A10B32-D795-5847-A53C-1B2B34BB3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3930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153501-3D79-1948-93C1-F15AEDEC4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本ツールの実行例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6D68F9-AEDA-D349-B02C-6DCF925CB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27</a:t>
            </a:fld>
            <a:endParaRPr kumimoji="1" lang="ja-JP" altLang="en-US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4ADA6010-F70D-D349-872C-1E49ED0ADD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0493481"/>
              </p:ext>
            </p:extLst>
          </p:nvPr>
        </p:nvGraphicFramePr>
        <p:xfrm>
          <a:off x="838200" y="1591467"/>
          <a:ext cx="10591117" cy="4864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6599">
                  <a:extLst>
                    <a:ext uri="{9D8B030D-6E8A-4147-A177-3AD203B41FA5}">
                      <a16:colId xmlns:a16="http://schemas.microsoft.com/office/drawing/2014/main" val="2430987798"/>
                    </a:ext>
                  </a:extLst>
                </a:gridCol>
                <a:gridCol w="5944518">
                  <a:extLst>
                    <a:ext uri="{9D8B030D-6E8A-4147-A177-3AD203B41FA5}">
                      <a16:colId xmlns:a16="http://schemas.microsoft.com/office/drawing/2014/main" val="2070241796"/>
                    </a:ext>
                  </a:extLst>
                </a:gridCol>
              </a:tblGrid>
              <a:tr h="60801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000"/>
                        <a:t>項目</a:t>
                      </a:r>
                      <a:endParaRPr kumimoji="1" lang="en-US" altLang="ja-JP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000"/>
                        <a:t>内容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12892521"/>
                  </a:ext>
                </a:extLst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/>
                        <a:t>環境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000" dirty="0"/>
                        <a:t>WSL2</a:t>
                      </a:r>
                      <a:r>
                        <a:rPr kumimoji="1" lang="ja-JP" altLang="en-US" sz="2000"/>
                        <a:t>上の</a:t>
                      </a:r>
                      <a:r>
                        <a:rPr kumimoji="1" lang="en-US" altLang="ja-JP" sz="2000" dirty="0"/>
                        <a:t>Ubuntu22.04.1 LTS</a:t>
                      </a:r>
                      <a:endParaRPr kumimoji="1" lang="ja-JP" altLang="en-US" sz="2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8598591"/>
                  </a:ext>
                </a:extLst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/>
                        <a:t>追加したパッケージ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000" dirty="0"/>
                        <a:t>python3-pip, pipx</a:t>
                      </a:r>
                      <a:endParaRPr kumimoji="1" lang="ja-JP" altLang="en-US" sz="2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1719178"/>
                  </a:ext>
                </a:extLst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/>
                        <a:t>解析対象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2000"/>
                        <a:t>すべてのパッケージ，ライセンス込み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188580"/>
                  </a:ext>
                </a:extLst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/>
                        <a:t>解析したパッケージ数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2000" dirty="0"/>
                        <a:t>517</a:t>
                      </a:r>
                      <a:endParaRPr kumimoji="1" lang="ja-JP" altLang="en-US" sz="2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32517074"/>
                  </a:ext>
                </a:extLst>
              </a:tr>
              <a:tr h="60801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000"/>
                        <a:t>出力ファイル数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2000" dirty="0"/>
                        <a:t>252</a:t>
                      </a:r>
                      <a:endParaRPr kumimoji="1" lang="ja-JP" altLang="en-US" sz="2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13235308"/>
                  </a:ext>
                </a:extLst>
              </a:tr>
              <a:tr h="60801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2000"/>
                        <a:t>出力ファイルの合計サイズ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" altLang="ja-JP" sz="2000" dirty="0"/>
                        <a:t>11,626,270 </a:t>
                      </a:r>
                      <a:r>
                        <a:rPr lang="ja-JP" altLang="en-US" sz="2000"/>
                        <a:t>バイト</a:t>
                      </a:r>
                      <a:endParaRPr kumimoji="1" lang="ja-JP" altLang="en-US" sz="2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09800166"/>
                  </a:ext>
                </a:extLst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/>
                        <a:t>循環依存が依存関係に出現する数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ja-JP" sz="2000" dirty="0"/>
                        <a:t>562</a:t>
                      </a:r>
                      <a:endParaRPr kumimoji="1" lang="ja-JP" altLang="en-US" sz="20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073358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31629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070303-5BB1-5D4A-9017-74B6297B0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前回・前々</a:t>
            </a:r>
            <a:r>
              <a:rPr kumimoji="1" lang="ja-JP" altLang="en-US"/>
              <a:t>回の中間報告の質問など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5396594-3887-AB49-8694-BA9F3EA76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205117" cy="4351338"/>
          </a:xfrm>
        </p:spPr>
        <p:txBody>
          <a:bodyPr>
            <a:normAutofit/>
          </a:bodyPr>
          <a:lstStyle/>
          <a:p>
            <a:r>
              <a:rPr lang="en" altLang="ja-JP" sz="2000" dirty="0"/>
              <a:t>SBOM</a:t>
            </a:r>
            <a:r>
              <a:rPr lang="ja-JP" altLang="en-US" sz="2000"/>
              <a:t>の中で</a:t>
            </a:r>
            <a:r>
              <a:rPr lang="en" altLang="ja-JP" sz="2000" dirty="0"/>
              <a:t>SPDX</a:t>
            </a:r>
            <a:r>
              <a:rPr lang="ja-JP" altLang="en-US" sz="2000"/>
              <a:t>を使うのはなぜか</a:t>
            </a:r>
            <a:endParaRPr lang="ja-JP" altLang="en-US" sz="1000"/>
          </a:p>
          <a:p>
            <a:pPr lvl="1"/>
            <a:r>
              <a:rPr lang="ja-JP" altLang="en-US" sz="1600"/>
              <a:t>国際標準になったから</a:t>
            </a:r>
            <a:endParaRPr lang="en-US" altLang="ja-JP" sz="1600" dirty="0"/>
          </a:p>
          <a:p>
            <a:pPr lvl="1"/>
            <a:r>
              <a:rPr lang="en-US" altLang="ja-JP" sz="1600" dirty="0"/>
              <a:t>SPDX</a:t>
            </a:r>
            <a:r>
              <a:rPr lang="ja-JP" altLang="en-US" sz="1600"/>
              <a:t>は他の</a:t>
            </a:r>
            <a:r>
              <a:rPr lang="en-US" altLang="ja-JP" sz="1600" dirty="0"/>
              <a:t>SBOM</a:t>
            </a:r>
            <a:r>
              <a:rPr lang="ja-JP" altLang="en-US" sz="1600"/>
              <a:t>とは違い人も読めるように設計されている．深く解析しないなら特別なツールを必要としない</a:t>
            </a:r>
            <a:endParaRPr lang="en" altLang="ja-JP" sz="1600" dirty="0"/>
          </a:p>
          <a:p>
            <a:r>
              <a:rPr lang="ja-JP" altLang="en-US" sz="2000"/>
              <a:t>なぜ依存関係を扱うのか</a:t>
            </a:r>
            <a:endParaRPr lang="en" altLang="ja-JP" sz="2000" dirty="0"/>
          </a:p>
          <a:p>
            <a:pPr lvl="1"/>
            <a:r>
              <a:rPr lang="en" altLang="ja-JP" sz="1600" dirty="0"/>
              <a:t>SBOM</a:t>
            </a:r>
            <a:r>
              <a:rPr lang="ja-JP" altLang="en-US" sz="1600"/>
              <a:t>の最小要素だから</a:t>
            </a:r>
            <a:endParaRPr lang="en" altLang="ja-JP" sz="1600" dirty="0"/>
          </a:p>
          <a:p>
            <a:r>
              <a:rPr lang="en" altLang="ja-JP" sz="2000" dirty="0"/>
              <a:t>control</a:t>
            </a:r>
            <a:r>
              <a:rPr lang="ja-JP" altLang="en-US" sz="2000"/>
              <a:t>ファイルで見たらいいのでは</a:t>
            </a:r>
            <a:endParaRPr lang="en" altLang="ja-JP" sz="2000" dirty="0"/>
          </a:p>
          <a:p>
            <a:pPr lvl="1"/>
            <a:r>
              <a:rPr lang="en" altLang="ja-JP" sz="1600" dirty="0"/>
              <a:t>control</a:t>
            </a:r>
            <a:r>
              <a:rPr lang="ja-JP" altLang="en-US" sz="1600"/>
              <a:t>ファイルを追っていくのは大変（仮想パッケージの存在）</a:t>
            </a:r>
            <a:endParaRPr lang="en-US" altLang="ja-JP" sz="1600" dirty="0"/>
          </a:p>
          <a:p>
            <a:pPr lvl="1"/>
            <a:r>
              <a:rPr lang="en-US" altLang="ja-JP" sz="1600" dirty="0"/>
              <a:t>control</a:t>
            </a:r>
            <a:r>
              <a:rPr lang="ja-JP" altLang="en-US" sz="1600"/>
              <a:t>ファイルの情報は可能性，実際に存在するパッケージを理解するには適していない</a:t>
            </a:r>
            <a:endParaRPr lang="en" altLang="ja-JP" sz="1600" dirty="0"/>
          </a:p>
          <a:p>
            <a:r>
              <a:rPr lang="ja-JP" altLang="en-US" sz="2000"/>
              <a:t>ユーザーは誰？</a:t>
            </a:r>
            <a:endParaRPr lang="en-US" altLang="ja-JP" sz="2000" dirty="0"/>
          </a:p>
          <a:p>
            <a:pPr lvl="1"/>
            <a:r>
              <a:rPr lang="ja-JP" altLang="en-US" sz="1600"/>
              <a:t>パッケージを管理する人</a:t>
            </a:r>
            <a:endParaRPr lang="en-US" altLang="ja-JP" sz="1600" dirty="0"/>
          </a:p>
          <a:p>
            <a:r>
              <a:rPr lang="ja-JP" altLang="en-US" sz="2000"/>
              <a:t>その場合，実際に何がインストールされているかが重要になる．それはわかる？</a:t>
            </a:r>
            <a:endParaRPr lang="en-US" altLang="ja-JP" sz="2000" dirty="0"/>
          </a:p>
          <a:p>
            <a:pPr lvl="1"/>
            <a:r>
              <a:rPr lang="ja-JP" altLang="en-US" sz="1600"/>
              <a:t>コマンドなどには調べた限り，それがわかるものが用意されていなかった</a:t>
            </a:r>
            <a:endParaRPr lang="en-US" altLang="ja-JP" sz="1600" dirty="0"/>
          </a:p>
          <a:p>
            <a:pPr lvl="1"/>
            <a:r>
              <a:rPr lang="en-US" altLang="ja-JP" sz="1600" dirty="0"/>
              <a:t>debian</a:t>
            </a:r>
            <a:r>
              <a:rPr lang="ja-JP" altLang="en-US" sz="1600"/>
              <a:t>のソースコードから依存関係の解決方法を見つけ，それに従って解決した</a:t>
            </a:r>
            <a:endParaRPr lang="en-US" altLang="ja-JP" sz="16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E8A1F4E-E651-3645-B078-144CA5B0E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195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E0FDDB-F916-2045-9524-B8B2A61BD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SBOM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611F0-9357-CA4F-888F-357BB7BCD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71302" cy="4351338"/>
          </a:xfrm>
        </p:spPr>
        <p:txBody>
          <a:bodyPr>
            <a:normAutofit/>
          </a:bodyPr>
          <a:lstStyle/>
          <a:p>
            <a:r>
              <a:rPr kumimoji="1" lang="en-US" altLang="ja-JP" dirty="0"/>
              <a:t>SBOM</a:t>
            </a:r>
            <a:r>
              <a:rPr kumimoji="1" lang="ja-JP" altLang="en-US" dirty="0"/>
              <a:t>とはソフトウェアのメタデータ</a:t>
            </a:r>
            <a:r>
              <a:rPr lang="ja-JP" altLang="en-US" dirty="0"/>
              <a:t>をまとめたファイル</a:t>
            </a:r>
            <a:endParaRPr kumimoji="1" lang="en-US" altLang="ja-JP" dirty="0"/>
          </a:p>
          <a:p>
            <a:pPr lvl="1"/>
            <a:r>
              <a:rPr lang="ja-JP" altLang="en-US" dirty="0"/>
              <a:t>ソフトウェア名</a:t>
            </a:r>
            <a:endParaRPr lang="en-US" altLang="ja-JP" dirty="0"/>
          </a:p>
          <a:p>
            <a:pPr lvl="1"/>
            <a:r>
              <a:rPr kumimoji="1" lang="ja-JP" altLang="en-US" dirty="0"/>
              <a:t>バージョン</a:t>
            </a:r>
            <a:endParaRPr kumimoji="1" lang="en-US" altLang="ja-JP" dirty="0"/>
          </a:p>
          <a:p>
            <a:pPr lvl="1"/>
            <a:r>
              <a:rPr lang="ja-JP" altLang="en-US" dirty="0"/>
              <a:t>ライセンス，コピーライトなど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2021</a:t>
            </a:r>
            <a:r>
              <a:rPr kumimoji="1" lang="ja-JP" altLang="en-US" dirty="0"/>
              <a:t>年，アメリカの大統領令で使用を推奨された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日本でも経済産業省で導入が検討されている</a:t>
            </a:r>
            <a:endParaRPr kumimoji="1" lang="en-US" altLang="ja-JP" dirty="0"/>
          </a:p>
          <a:p>
            <a:pPr lvl="1"/>
            <a:r>
              <a:rPr lang="en-US" altLang="ja-JP" dirty="0"/>
              <a:t>SBOM</a:t>
            </a:r>
            <a:r>
              <a:rPr lang="ja-JP" altLang="en-US" dirty="0"/>
              <a:t>による管理が従来に比べてコストが低減することを実証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2A91FE-7AD8-704C-8096-1FA41DDEF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496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7FA39A-60AD-F143-96E1-9A758BBC8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SBOM</a:t>
            </a:r>
            <a:r>
              <a:rPr kumimoji="1" lang="ja-JP" altLang="en-US"/>
              <a:t>による管理工数低減の実証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A70444-477B-0D42-81B0-A4D12BBD4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※SBOM</a:t>
            </a:r>
            <a:r>
              <a:rPr lang="ja-JP" altLang="en-US"/>
              <a:t>を利用した管理では</a:t>
            </a:r>
            <a:r>
              <a:rPr lang="en-US" altLang="ja-JP" dirty="0"/>
              <a:t>SBOM</a:t>
            </a:r>
            <a:r>
              <a:rPr lang="ja-JP" altLang="en-US"/>
              <a:t>を解析するツールを利用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03C3399-EFC7-7446-97EF-1F3D9DCEB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2E8CD34-810F-D247-8CB6-B215C1F74D98}"/>
              </a:ext>
            </a:extLst>
          </p:cNvPr>
          <p:cNvSpPr txBox="1"/>
          <p:nvPr/>
        </p:nvSpPr>
        <p:spPr>
          <a:xfrm>
            <a:off x="622817" y="6385023"/>
            <a:ext cx="105208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/>
              <a:t>出典：経産省，サイバー・フィジカル・セキュリティ確保に向けた ソフトウェア管理手法等検討タスクフォース の検討の方向性</a:t>
            </a:r>
            <a:endParaRPr kumimoji="1" lang="ja-JP" altLang="en-US" sz="1400"/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F19CCD84-CE0F-F14A-8913-19BCCFA490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894628"/>
              </p:ext>
            </p:extLst>
          </p:nvPr>
        </p:nvGraphicFramePr>
        <p:xfrm>
          <a:off x="838200" y="1808388"/>
          <a:ext cx="10515600" cy="3743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0332">
                  <a:extLst>
                    <a:ext uri="{9D8B030D-6E8A-4147-A177-3AD203B41FA5}">
                      <a16:colId xmlns:a16="http://schemas.microsoft.com/office/drawing/2014/main" val="3207462487"/>
                    </a:ext>
                  </a:extLst>
                </a:gridCol>
                <a:gridCol w="3225762">
                  <a:extLst>
                    <a:ext uri="{9D8B030D-6E8A-4147-A177-3AD203B41FA5}">
                      <a16:colId xmlns:a16="http://schemas.microsoft.com/office/drawing/2014/main" val="3877540617"/>
                    </a:ext>
                  </a:extLst>
                </a:gridCol>
                <a:gridCol w="3339506">
                  <a:extLst>
                    <a:ext uri="{9D8B030D-6E8A-4147-A177-3AD203B41FA5}">
                      <a16:colId xmlns:a16="http://schemas.microsoft.com/office/drawing/2014/main" val="2625541058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シナリオ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b="1">
                          <a:solidFill>
                            <a:schemeClr val="bg1"/>
                          </a:solidFill>
                        </a:rPr>
                        <a:t>脆弱性特定工数</a:t>
                      </a:r>
                      <a:endParaRPr kumimoji="1" lang="ja-JP" altLang="en-US" sz="2400" b="1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b="1">
                          <a:solidFill>
                            <a:schemeClr val="bg1"/>
                          </a:solidFill>
                        </a:rPr>
                        <a:t>ライセンス特定工数</a:t>
                      </a:r>
                      <a:endParaRPr kumimoji="1" lang="ja-JP" altLang="en-US" sz="2400" b="1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328408"/>
                  </a:ext>
                </a:extLst>
              </a:tr>
              <a:tr h="14146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/>
                        <a:t>従来の管理</a:t>
                      </a:r>
                      <a:endParaRPr lang="en-US" altLang="ja-JP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800" dirty="0"/>
                        <a:t>6</a:t>
                      </a:r>
                      <a:r>
                        <a:rPr lang="ja-JP" altLang="en-US" sz="2800"/>
                        <a:t>分</a:t>
                      </a:r>
                      <a:r>
                        <a:rPr lang="en-US" altLang="ja-JP" sz="2800" dirty="0"/>
                        <a:t>/</a:t>
                      </a:r>
                      <a:r>
                        <a:rPr lang="ja-JP" altLang="en-US" sz="2800"/>
                        <a:t>部品</a:t>
                      </a:r>
                      <a:endParaRPr kumimoji="1" lang="ja-JP" alt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800" dirty="0"/>
                        <a:t>10</a:t>
                      </a:r>
                      <a:r>
                        <a:rPr lang="ja-JP" altLang="en-US" sz="2800"/>
                        <a:t>分</a:t>
                      </a:r>
                      <a:r>
                        <a:rPr lang="en-US" altLang="ja-JP" sz="2800" dirty="0"/>
                        <a:t>/</a:t>
                      </a:r>
                      <a:r>
                        <a:rPr lang="ja-JP" altLang="en-US" sz="2800"/>
                        <a:t>部品</a:t>
                      </a:r>
                      <a:endParaRPr kumimoji="1" lang="ja-JP" altLang="en-US" sz="28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0340754"/>
                  </a:ext>
                </a:extLst>
              </a:tr>
              <a:tr h="14146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800" dirty="0"/>
                        <a:t>SBOM</a:t>
                      </a:r>
                      <a:r>
                        <a:rPr lang="ja-JP" altLang="en-US" sz="2800"/>
                        <a:t>を利用した管理</a:t>
                      </a:r>
                      <a:endParaRPr lang="en-US" altLang="ja-JP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800" dirty="0"/>
                        <a:t>1</a:t>
                      </a:r>
                      <a:r>
                        <a:rPr lang="ja-JP" altLang="en-US" sz="2800"/>
                        <a:t>分未満</a:t>
                      </a:r>
                      <a:r>
                        <a:rPr lang="en-US" altLang="ja-JP" sz="2800" dirty="0"/>
                        <a:t>/</a:t>
                      </a:r>
                      <a:r>
                        <a:rPr lang="ja-JP" altLang="en-US" sz="2800"/>
                        <a:t>部品</a:t>
                      </a:r>
                      <a:endParaRPr kumimoji="1" lang="ja-JP" alt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800" dirty="0"/>
                        <a:t>1</a:t>
                      </a:r>
                      <a:r>
                        <a:rPr lang="ja-JP" altLang="en-US" sz="2800"/>
                        <a:t>分未満</a:t>
                      </a:r>
                      <a:r>
                        <a:rPr lang="en-US" altLang="ja-JP" sz="2800" dirty="0"/>
                        <a:t>/</a:t>
                      </a:r>
                      <a:r>
                        <a:rPr lang="ja-JP" altLang="en-US" sz="2800"/>
                        <a:t>部品</a:t>
                      </a:r>
                      <a:endParaRPr kumimoji="1" lang="ja-JP" altLang="en-US" sz="28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4561298"/>
                  </a:ext>
                </a:extLst>
              </a:tr>
            </a:tbl>
          </a:graphicData>
        </a:graphic>
      </p:graphicFrame>
      <p:sp>
        <p:nvSpPr>
          <p:cNvPr id="7" name="下矢印 6">
            <a:extLst>
              <a:ext uri="{FF2B5EF4-FFF2-40B4-BE49-F238E27FC236}">
                <a16:creationId xmlns:a16="http://schemas.microsoft.com/office/drawing/2014/main" id="{C5C9FB6D-1264-6049-B25B-F76271C3554F}"/>
              </a:ext>
            </a:extLst>
          </p:cNvPr>
          <p:cNvSpPr/>
          <p:nvPr/>
        </p:nvSpPr>
        <p:spPr>
          <a:xfrm>
            <a:off x="5883231" y="3708909"/>
            <a:ext cx="1019014" cy="657893"/>
          </a:xfrm>
          <a:prstGeom prst="downArrow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下矢印 7">
            <a:extLst>
              <a:ext uri="{FF2B5EF4-FFF2-40B4-BE49-F238E27FC236}">
                <a16:creationId xmlns:a16="http://schemas.microsoft.com/office/drawing/2014/main" id="{A24B1375-5352-D543-99DA-36E9D451BBEA}"/>
              </a:ext>
            </a:extLst>
          </p:cNvPr>
          <p:cNvSpPr/>
          <p:nvPr/>
        </p:nvSpPr>
        <p:spPr>
          <a:xfrm>
            <a:off x="9210247" y="3708908"/>
            <a:ext cx="1019014" cy="657893"/>
          </a:xfrm>
          <a:prstGeom prst="downArrow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49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A1E798-1BB6-2C44-AB21-BCD90D17B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SPDX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18D0945-8A49-FF40-A329-354DAEE2E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1876"/>
          </a:xfrm>
        </p:spPr>
        <p:txBody>
          <a:bodyPr>
            <a:normAutofit lnSpcReduction="10000"/>
          </a:bodyPr>
          <a:lstStyle/>
          <a:p>
            <a:r>
              <a:rPr kumimoji="1" lang="en-US" altLang="ja-JP" dirty="0"/>
              <a:t>SBOM</a:t>
            </a:r>
            <a:r>
              <a:rPr kumimoji="1" lang="ja-JP" altLang="en-US" dirty="0"/>
              <a:t>の代表的な形式の</a:t>
            </a:r>
            <a:r>
              <a:rPr kumimoji="1" lang="en-US" altLang="ja-JP" dirty="0"/>
              <a:t>1</a:t>
            </a:r>
            <a:r>
              <a:rPr kumimoji="1" lang="ja-JP" altLang="en-US" dirty="0"/>
              <a:t>つ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パッケージに関する情報を記述する形式</a:t>
            </a:r>
            <a:endParaRPr lang="en-US" altLang="ja-JP" dirty="0"/>
          </a:p>
          <a:p>
            <a:pPr lvl="1">
              <a:lnSpc>
                <a:spcPct val="160000"/>
              </a:lnSpc>
            </a:pPr>
            <a:r>
              <a:rPr lang="ja-JP" altLang="en-US" dirty="0"/>
              <a:t>パッケージ情報・ファイル情報・ライセンス情報</a:t>
            </a:r>
            <a:r>
              <a:rPr lang="en-US" altLang="ja-JP" dirty="0"/>
              <a:t> </a:t>
            </a:r>
            <a:r>
              <a:rPr lang="ja-JP" altLang="en-US" dirty="0"/>
              <a:t>などからなる</a:t>
            </a:r>
            <a:endParaRPr lang="en-US" altLang="ja-JP" dirty="0"/>
          </a:p>
          <a:p>
            <a:pPr lvl="1">
              <a:lnSpc>
                <a:spcPct val="160000"/>
              </a:lnSpc>
            </a:pPr>
            <a:r>
              <a:rPr lang="en-US" altLang="ja-JP" dirty="0"/>
              <a:t>1</a:t>
            </a:r>
            <a:r>
              <a:rPr lang="ja-JP" altLang="en-US" dirty="0" err="1"/>
              <a:t>つの</a:t>
            </a:r>
            <a:r>
              <a:rPr lang="en-US" altLang="ja-JP" dirty="0"/>
              <a:t>SPDX</a:t>
            </a:r>
            <a:r>
              <a:rPr lang="ja-JP" altLang="en-US" dirty="0"/>
              <a:t>ファイルに複数のパッケージ情報を書くこともできる</a:t>
            </a:r>
            <a:endParaRPr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2021</a:t>
            </a:r>
            <a:r>
              <a:rPr kumimoji="1" lang="ja-JP" altLang="en-US" dirty="0"/>
              <a:t>年，</a:t>
            </a:r>
            <a:r>
              <a:rPr kumimoji="1" lang="en-US" altLang="ja-JP" dirty="0"/>
              <a:t>ISO</a:t>
            </a:r>
            <a:r>
              <a:rPr kumimoji="1" lang="ja-JP" altLang="en-US" dirty="0"/>
              <a:t>によって</a:t>
            </a:r>
            <a:r>
              <a:rPr kumimoji="1" lang="ja-JP" altLang="en-US" sz="4400" b="1" dirty="0"/>
              <a:t>国際標準</a:t>
            </a:r>
            <a:r>
              <a:rPr kumimoji="1" lang="ja-JP" altLang="en-US" dirty="0"/>
              <a:t>に</a:t>
            </a:r>
            <a:r>
              <a:rPr lang="ja-JP" altLang="en-US" dirty="0"/>
              <a:t>認定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前述の</a:t>
            </a:r>
            <a:r>
              <a:rPr kumimoji="1" lang="en-US" altLang="ja-JP" dirty="0"/>
              <a:t>SBOM</a:t>
            </a:r>
            <a:r>
              <a:rPr kumimoji="1" lang="ja-JP" altLang="en-US" dirty="0"/>
              <a:t>実証も</a:t>
            </a:r>
            <a:r>
              <a:rPr kumimoji="1" lang="en-US" altLang="ja-JP" dirty="0"/>
              <a:t>SPDX</a:t>
            </a:r>
            <a:r>
              <a:rPr kumimoji="1" lang="ja-JP" altLang="en-US" dirty="0"/>
              <a:t>ファイルを使用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38C1235-4B04-9D40-804D-94FE263A5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544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0146B1-7F8E-D541-A471-C1C2B44C5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SPDX</a:t>
            </a:r>
            <a:r>
              <a:rPr kumimoji="1" lang="ja-JP" altLang="en-US"/>
              <a:t>ファイルの重要な要素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C122E1-FAB5-4940-9E68-C7B990214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82454" cy="4351338"/>
          </a:xfrm>
        </p:spPr>
        <p:txBody>
          <a:bodyPr>
            <a:normAutofit/>
          </a:bodyPr>
          <a:lstStyle/>
          <a:p>
            <a:r>
              <a:rPr kumimoji="1" lang="ja-JP" altLang="en-US"/>
              <a:t>アメリカの政府機関（</a:t>
            </a:r>
            <a:r>
              <a:rPr kumimoji="1" lang="en-US" altLang="ja-JP" dirty="0"/>
              <a:t>NTIA</a:t>
            </a:r>
            <a:r>
              <a:rPr kumimoji="1" lang="ja-JP" altLang="en-US"/>
              <a:t>）が定めた</a:t>
            </a:r>
            <a:r>
              <a:rPr kumimoji="1" lang="en-US" altLang="ja-JP" dirty="0"/>
              <a:t>SBOM</a:t>
            </a:r>
            <a:r>
              <a:rPr kumimoji="1" lang="ja-JP" altLang="en-US"/>
              <a:t>の最小要素</a:t>
            </a:r>
            <a:endParaRPr kumimoji="1" lang="en-US" altLang="ja-JP" dirty="0"/>
          </a:p>
          <a:p>
            <a:pPr lvl="1"/>
            <a:r>
              <a:rPr lang="ja-JP" altLang="en-US"/>
              <a:t>サプライヤ名</a:t>
            </a:r>
            <a:endParaRPr kumimoji="1" lang="en-US" altLang="ja-JP" dirty="0"/>
          </a:p>
          <a:p>
            <a:pPr lvl="1"/>
            <a:r>
              <a:rPr kumimoji="1" lang="ja-JP" altLang="en-US"/>
              <a:t>パッケージ名</a:t>
            </a:r>
            <a:r>
              <a:rPr lang="ja-JP" altLang="en-US"/>
              <a:t>・バージョン</a:t>
            </a:r>
            <a:endParaRPr lang="en-US" altLang="ja-JP" dirty="0"/>
          </a:p>
          <a:p>
            <a:pPr lvl="1"/>
            <a:r>
              <a:rPr lang="ja-JP" altLang="en-US"/>
              <a:t>固有識別子</a:t>
            </a:r>
            <a:endParaRPr lang="en-US" altLang="ja-JP" dirty="0"/>
          </a:p>
          <a:p>
            <a:pPr lvl="1"/>
            <a:r>
              <a:rPr lang="ja-JP" altLang="en-US"/>
              <a:t>パッケージ間の依存関係</a:t>
            </a:r>
            <a:endParaRPr lang="en-US" altLang="ja-JP" dirty="0"/>
          </a:p>
          <a:p>
            <a:pPr lvl="1"/>
            <a:r>
              <a:rPr lang="en-US" altLang="ja-JP" dirty="0"/>
              <a:t>SBOM</a:t>
            </a:r>
            <a:r>
              <a:rPr lang="ja-JP" altLang="en-US"/>
              <a:t>の作者名</a:t>
            </a:r>
            <a:endParaRPr lang="en-US" altLang="ja-JP" dirty="0"/>
          </a:p>
          <a:p>
            <a:pPr lvl="1"/>
            <a:r>
              <a:rPr lang="en-US" altLang="ja-JP" dirty="0"/>
              <a:t>SBOM</a:t>
            </a:r>
            <a:r>
              <a:rPr lang="ja-JP" altLang="en-US"/>
              <a:t>の作成時刻</a:t>
            </a:r>
            <a:endParaRPr lang="en-US" altLang="ja-JP" dirty="0"/>
          </a:p>
          <a:p>
            <a:endParaRPr kumimoji="1" lang="en-US" altLang="ja-JP" dirty="0"/>
          </a:p>
          <a:p>
            <a:r>
              <a:rPr lang="en-US" altLang="ja-JP" dirty="0"/>
              <a:t>SPDX</a:t>
            </a:r>
            <a:r>
              <a:rPr lang="ja-JP" altLang="en-US"/>
              <a:t>や</a:t>
            </a:r>
            <a:r>
              <a:rPr lang="en-US" altLang="ja-JP" dirty="0"/>
              <a:t>SBOM</a:t>
            </a:r>
            <a:r>
              <a:rPr lang="ja-JP" altLang="en-US"/>
              <a:t>導入に取り組む企業が重視する要素</a:t>
            </a:r>
            <a:endParaRPr lang="en-US" altLang="ja-JP" dirty="0"/>
          </a:p>
          <a:p>
            <a:pPr lvl="1"/>
            <a:r>
              <a:rPr kumimoji="1" lang="ja-JP" altLang="en-US" sz="2400"/>
              <a:t>ライセンス・コピーライト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5C66362-0987-9B47-A739-FC8AE40C1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4304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C69C8E-E0AE-754E-8868-0F94967A7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ライセンス（ソフトウェアライセンス）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BECA84-F25A-F146-B734-40CE4F7A2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ソフトウェアの利用者が守るべきことを書いたもの</a:t>
            </a:r>
            <a:endParaRPr kumimoji="1" lang="en-US" altLang="ja-JP" dirty="0"/>
          </a:p>
          <a:p>
            <a:endParaRPr lang="en-US" altLang="ja-JP" dirty="0"/>
          </a:p>
          <a:p>
            <a:pPr>
              <a:lnSpc>
                <a:spcPct val="150000"/>
              </a:lnSpc>
            </a:pPr>
            <a:r>
              <a:rPr kumimoji="1" lang="ja-JP" altLang="en-US"/>
              <a:t>ライセンスに違反すると訴えられることもある</a:t>
            </a:r>
            <a:endParaRPr kumimoji="1" lang="en-US" altLang="ja-JP" dirty="0"/>
          </a:p>
          <a:p>
            <a:pPr lvl="1">
              <a:lnSpc>
                <a:spcPct val="150000"/>
              </a:lnSpc>
            </a:pPr>
            <a:r>
              <a:rPr lang="ja-JP" altLang="en-US"/>
              <a:t>ソースコードの開示や賠償金が求められる</a:t>
            </a:r>
            <a:endParaRPr lang="en-US" altLang="ja-JP" dirty="0"/>
          </a:p>
          <a:p>
            <a:pPr marL="457200" lvl="1" indent="0">
              <a:lnSpc>
                <a:spcPct val="150000"/>
              </a:lnSpc>
              <a:buNone/>
            </a:pPr>
            <a:endParaRPr lang="en-US" altLang="ja-JP" dirty="0"/>
          </a:p>
          <a:p>
            <a:pPr marL="0" indent="0">
              <a:lnSpc>
                <a:spcPct val="150000"/>
              </a:lnSpc>
              <a:buNone/>
            </a:pPr>
            <a:r>
              <a:rPr lang="ja-JP" altLang="en-US"/>
              <a:t>そのため，企業はライセンスを把握しておきたい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2B94C6-7D9E-1141-88ED-F1DDBEB44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539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2830E4-6B6B-6A4A-AC33-66353ABA8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SPDX</a:t>
            </a:r>
            <a:r>
              <a:rPr kumimoji="1" lang="ja-JP" altLang="en-US"/>
              <a:t>ファイル自動生成ツール</a:t>
            </a:r>
            <a:endParaRPr kumimoji="1" lang="en-US" altLang="ja-JP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81FCC9-AB6D-EA46-AE42-F94F69381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935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ja-JP" dirty="0"/>
              <a:t>OSS</a:t>
            </a:r>
            <a:r>
              <a:rPr lang="ja-JP" altLang="en-US"/>
              <a:t>のパッケージを解析して</a:t>
            </a:r>
            <a:r>
              <a:rPr lang="en-US" altLang="ja-JP" dirty="0"/>
              <a:t>SPDX</a:t>
            </a:r>
            <a:r>
              <a:rPr lang="ja-JP" altLang="en-US"/>
              <a:t>ファイルを生成するツール</a:t>
            </a:r>
            <a:endParaRPr lang="en-US" altLang="ja-JP" dirty="0"/>
          </a:p>
          <a:p>
            <a:pPr>
              <a:lnSpc>
                <a:spcPct val="100000"/>
              </a:lnSpc>
            </a:pPr>
            <a:r>
              <a:rPr lang="en-US" altLang="ja-JP" dirty="0"/>
              <a:t>SPDX</a:t>
            </a:r>
            <a:r>
              <a:rPr lang="ja-JP" altLang="en-US"/>
              <a:t>作成の学習・解析コストを大幅に削減した事例もある</a:t>
            </a:r>
            <a:endParaRPr lang="en-US" altLang="ja-JP" dirty="0"/>
          </a:p>
          <a:p>
            <a:pPr>
              <a:lnSpc>
                <a:spcPct val="100000"/>
              </a:lnSpc>
            </a:pPr>
            <a:endParaRPr lang="en-US" altLang="ja-JP" dirty="0"/>
          </a:p>
          <a:p>
            <a:pPr>
              <a:lnSpc>
                <a:spcPct val="100000"/>
              </a:lnSpc>
            </a:pPr>
            <a:endParaRPr lang="en-US" altLang="ja-JP" dirty="0"/>
          </a:p>
          <a:p>
            <a:pPr>
              <a:lnSpc>
                <a:spcPct val="100000"/>
              </a:lnSpc>
            </a:pPr>
            <a:endParaRPr lang="en-US" altLang="ja-JP" dirty="0"/>
          </a:p>
          <a:p>
            <a:pPr>
              <a:lnSpc>
                <a:spcPct val="100000"/>
              </a:lnSpc>
            </a:pPr>
            <a:endParaRPr lang="en-US" altLang="ja-JP" dirty="0"/>
          </a:p>
          <a:p>
            <a:pPr>
              <a:lnSpc>
                <a:spcPct val="100000"/>
              </a:lnSpc>
            </a:pPr>
            <a:endParaRPr lang="en-US" altLang="ja-JP" dirty="0"/>
          </a:p>
          <a:p>
            <a:pPr>
              <a:lnSpc>
                <a:spcPct val="100000"/>
              </a:lnSpc>
            </a:pPr>
            <a:r>
              <a:rPr kumimoji="1" lang="ja-JP" altLang="en-US"/>
              <a:t>既存ツールは</a:t>
            </a:r>
            <a:r>
              <a:rPr kumimoji="1" lang="ja-JP" altLang="en-US" b="1"/>
              <a:t>重要な要素</a:t>
            </a:r>
            <a:r>
              <a:rPr kumimoji="1" lang="ja-JP" altLang="en-US"/>
              <a:t>の</a:t>
            </a:r>
            <a:r>
              <a:rPr lang="ja-JP" altLang="en-US"/>
              <a:t>一部</a:t>
            </a:r>
            <a:r>
              <a:rPr kumimoji="1" lang="ja-JP" altLang="en-US"/>
              <a:t>が</a:t>
            </a:r>
            <a:r>
              <a:rPr kumimoji="1" lang="ja-JP" altLang="en-US" b="1"/>
              <a:t>解析・出力されない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51BD483-FFA9-8B4F-AAB7-994B66E80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5803245-D563-9A44-8E6F-4C0E5806E693}"/>
              </a:ext>
            </a:extLst>
          </p:cNvPr>
          <p:cNvSpPr txBox="1"/>
          <p:nvPr/>
        </p:nvSpPr>
        <p:spPr>
          <a:xfrm>
            <a:off x="622817" y="6385023"/>
            <a:ext cx="105208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/>
              <a:t>出典：経産省，サイバー・フィジカル・セキュリティ確保に向けた ソフトウェア管理手法等検討タスクフォース の検討の方向性</a:t>
            </a:r>
            <a:endParaRPr kumimoji="1" lang="ja-JP" altLang="en-US" sz="1400"/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68104DC3-19BE-BC4A-B820-4C19F28948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48566"/>
              </p:ext>
            </p:extLst>
          </p:nvPr>
        </p:nvGraphicFramePr>
        <p:xfrm>
          <a:off x="622817" y="2999745"/>
          <a:ext cx="10837984" cy="2603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9385">
                  <a:extLst>
                    <a:ext uri="{9D8B030D-6E8A-4147-A177-3AD203B41FA5}">
                      <a16:colId xmlns:a16="http://schemas.microsoft.com/office/drawing/2014/main" val="1853928786"/>
                    </a:ext>
                  </a:extLst>
                </a:gridCol>
                <a:gridCol w="2649415">
                  <a:extLst>
                    <a:ext uri="{9D8B030D-6E8A-4147-A177-3AD203B41FA5}">
                      <a16:colId xmlns:a16="http://schemas.microsoft.com/office/drawing/2014/main" val="562301198"/>
                    </a:ext>
                  </a:extLst>
                </a:gridCol>
                <a:gridCol w="2672862">
                  <a:extLst>
                    <a:ext uri="{9D8B030D-6E8A-4147-A177-3AD203B41FA5}">
                      <a16:colId xmlns:a16="http://schemas.microsoft.com/office/drawing/2014/main" val="2680487951"/>
                    </a:ext>
                  </a:extLst>
                </a:gridCol>
                <a:gridCol w="2526322">
                  <a:extLst>
                    <a:ext uri="{9D8B030D-6E8A-4147-A177-3AD203B41FA5}">
                      <a16:colId xmlns:a16="http://schemas.microsoft.com/office/drawing/2014/main" val="505959495"/>
                    </a:ext>
                  </a:extLst>
                </a:gridCol>
              </a:tblGrid>
              <a:tr h="8707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作成方法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/>
                        <a:t>環境整備工数</a:t>
                      </a:r>
                      <a:endParaRPr kumimoji="1" lang="ja-JP" alt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/>
                        <a:t>体制構築・学習 工数</a:t>
                      </a:r>
                      <a:endParaRPr kumimoji="1" lang="ja-JP" alt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/>
                        <a:t>作成工数</a:t>
                      </a:r>
                      <a:endParaRPr kumimoji="1" lang="ja-JP" altLang="en-US" sz="2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34043277"/>
                  </a:ext>
                </a:extLst>
              </a:tr>
              <a:tr h="8624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手動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400" dirty="0"/>
                        <a:t>102.1</a:t>
                      </a:r>
                      <a:r>
                        <a:rPr lang="ja-JP" altLang="en-US" sz="2400"/>
                        <a:t>人時間</a:t>
                      </a:r>
                      <a:endParaRPr kumimoji="1" lang="ja-JP" alt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400" dirty="0"/>
                        <a:t>48.2</a:t>
                      </a:r>
                      <a:r>
                        <a:rPr lang="ja-JP" altLang="en-US" sz="2400"/>
                        <a:t>人時間</a:t>
                      </a:r>
                      <a:endParaRPr kumimoji="1" lang="ja-JP" alt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400" dirty="0"/>
                        <a:t>2.9</a:t>
                      </a:r>
                      <a:r>
                        <a:rPr lang="ja-JP" altLang="en-US" sz="2400"/>
                        <a:t>分</a:t>
                      </a:r>
                      <a:r>
                        <a:rPr lang="en-US" altLang="ja-JP" sz="2400" dirty="0"/>
                        <a:t>/</a:t>
                      </a:r>
                      <a:r>
                        <a:rPr lang="ja-JP" altLang="en-US" sz="2400"/>
                        <a:t>部品</a:t>
                      </a:r>
                      <a:endParaRPr kumimoji="1" lang="ja-JP" altLang="en-US" sz="2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5718098"/>
                  </a:ext>
                </a:extLst>
              </a:tr>
              <a:tr h="8707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/>
                        <a:t>ツール</a:t>
                      </a:r>
                      <a:endParaRPr kumimoji="1" lang="en-US" altLang="ja-JP" sz="2400" dirty="0"/>
                    </a:p>
                    <a:p>
                      <a:pPr algn="ctr"/>
                      <a:r>
                        <a:rPr kumimoji="1" lang="ja-JP" altLang="en-US" sz="2400"/>
                        <a:t>（依存関係解析可）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400" dirty="0"/>
                        <a:t>3.0</a:t>
                      </a:r>
                      <a:r>
                        <a:rPr lang="ja-JP" altLang="en-US" sz="2400"/>
                        <a:t>人時間</a:t>
                      </a:r>
                      <a:endParaRPr kumimoji="1" lang="ja-JP" alt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400" dirty="0"/>
                        <a:t>6.5</a:t>
                      </a:r>
                      <a:r>
                        <a:rPr lang="ja-JP" altLang="en-US" sz="2400"/>
                        <a:t>人時間</a:t>
                      </a:r>
                      <a:endParaRPr kumimoji="1" lang="ja-JP" alt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400" dirty="0"/>
                        <a:t>0.3</a:t>
                      </a:r>
                      <a:r>
                        <a:rPr lang="ja-JP" altLang="en-US" sz="2400"/>
                        <a:t>分</a:t>
                      </a:r>
                      <a:r>
                        <a:rPr lang="en-US" altLang="ja-JP" sz="2400" dirty="0"/>
                        <a:t>/</a:t>
                      </a:r>
                      <a:r>
                        <a:rPr lang="ja-JP" altLang="en-US" sz="2400"/>
                        <a:t>部品</a:t>
                      </a:r>
                      <a:endParaRPr kumimoji="1" lang="ja-JP" altLang="en-US" sz="2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32399381"/>
                  </a:ext>
                </a:extLst>
              </a:tr>
            </a:tbl>
          </a:graphicData>
        </a:graphic>
      </p:graphicFrame>
      <p:sp>
        <p:nvSpPr>
          <p:cNvPr id="7" name="下矢印 6">
            <a:extLst>
              <a:ext uri="{FF2B5EF4-FFF2-40B4-BE49-F238E27FC236}">
                <a16:creationId xmlns:a16="http://schemas.microsoft.com/office/drawing/2014/main" id="{2D2CB32E-D7C2-D54B-AE86-D9EC812C3552}"/>
              </a:ext>
            </a:extLst>
          </p:cNvPr>
          <p:cNvSpPr/>
          <p:nvPr/>
        </p:nvSpPr>
        <p:spPr>
          <a:xfrm>
            <a:off x="4420907" y="4555813"/>
            <a:ext cx="1019014" cy="411895"/>
          </a:xfrm>
          <a:prstGeom prst="downArrow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下矢印 7">
            <a:extLst>
              <a:ext uri="{FF2B5EF4-FFF2-40B4-BE49-F238E27FC236}">
                <a16:creationId xmlns:a16="http://schemas.microsoft.com/office/drawing/2014/main" id="{002759EF-F1DE-B24F-B3B7-C79F97EEDED0}"/>
              </a:ext>
            </a:extLst>
          </p:cNvPr>
          <p:cNvSpPr/>
          <p:nvPr/>
        </p:nvSpPr>
        <p:spPr>
          <a:xfrm>
            <a:off x="9697265" y="4555811"/>
            <a:ext cx="1019014" cy="411895"/>
          </a:xfrm>
          <a:prstGeom prst="downArrow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下矢印 8">
            <a:extLst>
              <a:ext uri="{FF2B5EF4-FFF2-40B4-BE49-F238E27FC236}">
                <a16:creationId xmlns:a16="http://schemas.microsoft.com/office/drawing/2014/main" id="{1AE7F684-0EFE-EC4B-94F2-735FA9351CC3}"/>
              </a:ext>
            </a:extLst>
          </p:cNvPr>
          <p:cNvSpPr/>
          <p:nvPr/>
        </p:nvSpPr>
        <p:spPr>
          <a:xfrm>
            <a:off x="7059086" y="4555812"/>
            <a:ext cx="1019014" cy="411895"/>
          </a:xfrm>
          <a:prstGeom prst="downArrow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437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7C545D-1C79-AC41-9ED6-68F51778B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本研究の目的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3B5161-4931-9949-BE1D-E1E522F16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SPDX</a:t>
            </a:r>
            <a:r>
              <a:rPr kumimoji="1" lang="ja-JP" altLang="en-US"/>
              <a:t>の活用には</a:t>
            </a:r>
            <a:r>
              <a:rPr lang="en-US" altLang="ja-JP" dirty="0"/>
              <a:t>SPDX</a:t>
            </a:r>
            <a:r>
              <a:rPr kumimoji="1" lang="ja-JP" altLang="en-US"/>
              <a:t>ファイル自動生成ツールが有効</a:t>
            </a:r>
            <a:endParaRPr kumimoji="1" lang="en-US" altLang="ja-JP" dirty="0"/>
          </a:p>
          <a:p>
            <a:r>
              <a:rPr lang="ja-JP" altLang="en-US"/>
              <a:t>既存ツールは重要な要素の一部が解析されない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/>
              <a:t>そこで，本研究では</a:t>
            </a:r>
            <a:r>
              <a:rPr lang="en-US" altLang="ja-JP" dirty="0"/>
              <a:t>Debian</a:t>
            </a:r>
            <a:r>
              <a:rPr lang="ja-JP" altLang="en-US"/>
              <a:t>パッケージを対象に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/>
              <a:t>重要な要素を解析する</a:t>
            </a:r>
            <a:r>
              <a:rPr lang="en-US" altLang="ja-JP" b="1" dirty="0"/>
              <a:t>SPDX</a:t>
            </a:r>
            <a:r>
              <a:rPr kumimoji="1" lang="ja-JP" altLang="en-US" b="1"/>
              <a:t>ファイル自動生成ツール</a:t>
            </a:r>
            <a:r>
              <a:rPr kumimoji="1" lang="ja-JP" altLang="en-US"/>
              <a:t>を開発する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05CF1B6-6DB3-2F4E-A560-82E840255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13D6-4A95-424C-BBE5-4D73F5E9E7AF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480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 kumimoji="1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28575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{C9A69628-73C7-FA49-8055-B3EA96BCF769}tf10001123</Template>
  <TotalTime>45215</TotalTime>
  <Words>1604</Words>
  <Application>Microsoft Macintosh PowerPoint</Application>
  <PresentationFormat>ワイド画面</PresentationFormat>
  <Paragraphs>342</Paragraphs>
  <Slides>28</Slides>
  <Notes>0</Notes>
  <HiddenSlides>5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28</vt:i4>
      </vt:variant>
    </vt:vector>
  </HeadingPairs>
  <TitlesOfParts>
    <vt:vector size="33" baseType="lpstr">
      <vt:lpstr>メイリオ</vt:lpstr>
      <vt:lpstr>游ゴシック</vt:lpstr>
      <vt:lpstr>Arial</vt:lpstr>
      <vt:lpstr>Calibri</vt:lpstr>
      <vt:lpstr>Office テーマ</vt:lpstr>
      <vt:lpstr>パッケージ間の依存関係を有する SPDXファイル自動生成ツールの開発</vt:lpstr>
      <vt:lpstr>ソフトウェアシステムの複雑化</vt:lpstr>
      <vt:lpstr>SBOM</vt:lpstr>
      <vt:lpstr>SBOMによる管理工数低減の実証</vt:lpstr>
      <vt:lpstr>SPDX</vt:lpstr>
      <vt:lpstr>SPDXファイルの重要な要素</vt:lpstr>
      <vt:lpstr>ライセンス（ソフトウェアライセンス）</vt:lpstr>
      <vt:lpstr>SPDXファイル自動生成ツール</vt:lpstr>
      <vt:lpstr>本研究の目的</vt:lpstr>
      <vt:lpstr>提案ツールの概要</vt:lpstr>
      <vt:lpstr>既存ツールと提案ツールの比較</vt:lpstr>
      <vt:lpstr>提案ツールが生成するSPDXファイル 1</vt:lpstr>
      <vt:lpstr>提案ツールが生成するSPDXファイル 2</vt:lpstr>
      <vt:lpstr>提案ツールが生成するSPDXファイル 3</vt:lpstr>
      <vt:lpstr>提案ツール実現における課題</vt:lpstr>
      <vt:lpstr>既存の依存関係表示コマンドの課題</vt:lpstr>
      <vt:lpstr>循環依存の存在</vt:lpstr>
      <vt:lpstr>評価</vt:lpstr>
      <vt:lpstr>依存関係の検出数の比較</vt:lpstr>
      <vt:lpstr>比較結果</vt:lpstr>
      <vt:lpstr>依存関係調査の容易さの比較</vt:lpstr>
      <vt:lpstr>シナリオ別工数の比較結果</vt:lpstr>
      <vt:lpstr>まとめと今後の課題</vt:lpstr>
      <vt:lpstr>PowerPoint プレゼンテーション</vt:lpstr>
      <vt:lpstr>PowerPoint プレゼンテーション</vt:lpstr>
      <vt:lpstr>参考：pipやnpmの場合</vt:lpstr>
      <vt:lpstr>本ツールの実行例</vt:lpstr>
      <vt:lpstr>前回・前々回の中間報告の質問など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SPDX自動生成ツール</dc:title>
  <dc:creator>田邉　傑士</dc:creator>
  <cp:lastModifiedBy>田邉　傑士</cp:lastModifiedBy>
  <cp:revision>45</cp:revision>
  <cp:lastPrinted>2023-02-08T09:03:39Z</cp:lastPrinted>
  <dcterms:created xsi:type="dcterms:W3CDTF">2022-11-25T05:10:22Z</dcterms:created>
  <dcterms:modified xsi:type="dcterms:W3CDTF">2023-02-08T09:24:54Z</dcterms:modified>
</cp:coreProperties>
</file>