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39_9B3869F6.xml" ContentType="application/vnd.ms-powerpoint.comments+xml"/>
  <Override PartName="/ppt/comments/modernComment_13A_ACAB9BFA.xml" ContentType="application/vnd.ms-powerpoint.comments+xml"/>
  <Override PartName="/ppt/comments/modernComment_187_8C5E7B66.xml" ContentType="application/vnd.ms-powerpoint.comments+xml"/>
  <Override PartName="/ppt/comments/modernComment_19E_A513932C.xml" ContentType="application/vnd.ms-powerpoint.comments+xml"/>
  <Override PartName="/ppt/comments/modernComment_1BD_9720B3B7.xml" ContentType="application/vnd.ms-powerpoint.comments+xml"/>
  <Override PartName="/ppt/comments/modernComment_1AC_AA303F87.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4"/>
  </p:notesMasterIdLst>
  <p:sldIdLst>
    <p:sldId id="256" r:id="rId2"/>
    <p:sldId id="311" r:id="rId3"/>
    <p:sldId id="313" r:id="rId4"/>
    <p:sldId id="419" r:id="rId5"/>
    <p:sldId id="314" r:id="rId6"/>
    <p:sldId id="436" r:id="rId7"/>
    <p:sldId id="453" r:id="rId8"/>
    <p:sldId id="437" r:id="rId9"/>
    <p:sldId id="391" r:id="rId10"/>
    <p:sldId id="421" r:id="rId11"/>
    <p:sldId id="440" r:id="rId12"/>
    <p:sldId id="456" r:id="rId13"/>
    <p:sldId id="438" r:id="rId14"/>
    <p:sldId id="442" r:id="rId15"/>
    <p:sldId id="457" r:id="rId16"/>
    <p:sldId id="447" r:id="rId17"/>
    <p:sldId id="443" r:id="rId18"/>
    <p:sldId id="451" r:id="rId19"/>
    <p:sldId id="455" r:id="rId20"/>
    <p:sldId id="414" r:id="rId21"/>
    <p:sldId id="415" r:id="rId22"/>
    <p:sldId id="452" r:id="rId23"/>
    <p:sldId id="387" r:id="rId24"/>
    <p:sldId id="435" r:id="rId25"/>
    <p:sldId id="398" r:id="rId26"/>
    <p:sldId id="446" r:id="rId27"/>
    <p:sldId id="445" r:id="rId28"/>
    <p:sldId id="444" r:id="rId29"/>
    <p:sldId id="369" r:id="rId30"/>
    <p:sldId id="434" r:id="rId31"/>
    <p:sldId id="384" r:id="rId32"/>
    <p:sldId id="428" r:id="rId33"/>
    <p:sldId id="385" r:id="rId34"/>
    <p:sldId id="420" r:id="rId35"/>
    <p:sldId id="393" r:id="rId36"/>
    <p:sldId id="394" r:id="rId37"/>
    <p:sldId id="395" r:id="rId38"/>
    <p:sldId id="427" r:id="rId39"/>
    <p:sldId id="424" r:id="rId40"/>
    <p:sldId id="404" r:id="rId41"/>
    <p:sldId id="377" r:id="rId42"/>
    <p:sldId id="364" r:id="rId43"/>
    <p:sldId id="367" r:id="rId44"/>
    <p:sldId id="375" r:id="rId45"/>
    <p:sldId id="376" r:id="rId46"/>
    <p:sldId id="370" r:id="rId47"/>
    <p:sldId id="371" r:id="rId48"/>
    <p:sldId id="368" r:id="rId49"/>
    <p:sldId id="357" r:id="rId50"/>
    <p:sldId id="342" r:id="rId51"/>
    <p:sldId id="316" r:id="rId52"/>
    <p:sldId id="363" r:id="rId53"/>
    <p:sldId id="365" r:id="rId54"/>
    <p:sldId id="366" r:id="rId55"/>
    <p:sldId id="372" r:id="rId56"/>
    <p:sldId id="373" r:id="rId57"/>
    <p:sldId id="374" r:id="rId58"/>
    <p:sldId id="344" r:id="rId59"/>
    <p:sldId id="349" r:id="rId60"/>
    <p:sldId id="320" r:id="rId61"/>
    <p:sldId id="350" r:id="rId62"/>
    <p:sldId id="325" r:id="rId63"/>
    <p:sldId id="326" r:id="rId64"/>
    <p:sldId id="327" r:id="rId65"/>
    <p:sldId id="328" r:id="rId66"/>
    <p:sldId id="356" r:id="rId67"/>
    <p:sldId id="337" r:id="rId68"/>
    <p:sldId id="358" r:id="rId69"/>
    <p:sldId id="333" r:id="rId70"/>
    <p:sldId id="334" r:id="rId71"/>
    <p:sldId id="339" r:id="rId72"/>
    <p:sldId id="335" r:id="rId73"/>
    <p:sldId id="354" r:id="rId74"/>
    <p:sldId id="336" r:id="rId75"/>
    <p:sldId id="340" r:id="rId76"/>
    <p:sldId id="351" r:id="rId77"/>
    <p:sldId id="352" r:id="rId78"/>
    <p:sldId id="353" r:id="rId79"/>
    <p:sldId id="355" r:id="rId80"/>
    <p:sldId id="360" r:id="rId81"/>
    <p:sldId id="343" r:id="rId82"/>
    <p:sldId id="317" r:id="rId83"/>
    <p:sldId id="319" r:id="rId84"/>
    <p:sldId id="324" r:id="rId85"/>
    <p:sldId id="330" r:id="rId86"/>
    <p:sldId id="331" r:id="rId87"/>
    <p:sldId id="321" r:id="rId88"/>
    <p:sldId id="332" r:id="rId89"/>
    <p:sldId id="322" r:id="rId90"/>
    <p:sldId id="341" r:id="rId91"/>
    <p:sldId id="359" r:id="rId92"/>
    <p:sldId id="329" r:id="rId93"/>
  </p:sldIdLst>
  <p:sldSz cx="9144000" cy="6858000" type="screen4x3"/>
  <p:notesSz cx="6807200" cy="9939338"/>
  <p:defaultTex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0C8220-6F0B-EA30-2D08-0FF0BB445DA4}" name="克郎 井上" initials="克郎" userId="960172256352bd67" providerId="Windows Live"/>
  <p188:author id="{C8009B25-B0F5-E652-2ED9-573B5746C272}" name="Matsushita Makoto" initials="MM" userId="4ac42d0626fc5d1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小池」耀" initials="小池」耀" lastIdx="1" clrIdx="0">
    <p:extLst>
      <p:ext uri="{19B8F6BF-5375-455C-9EA6-DF929625EA0E}">
        <p15:presenceInfo xmlns:p15="http://schemas.microsoft.com/office/powerpoint/2012/main" userId="d6450e9c7a6008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12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10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uza\Documents\&#12456;&#12521;&#12540;&#20998;&#39006;\dirrs0115\tables\types-gradle.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7352808988764045"/>
          <c:y val="1.7403915881073241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Sheet3!$G$2</c:f>
              <c:strCache>
                <c:ptCount val="1"/>
                <c:pt idx="0">
                  <c:v>Freq</c:v>
                </c:pt>
              </c:strCache>
            </c:strRef>
          </c:tx>
          <c:spPr>
            <a:solidFill>
              <a:schemeClr val="tx2"/>
            </a:solidFill>
            <a:ln>
              <a:solidFill>
                <a:schemeClr val="tx1"/>
              </a:solidFill>
            </a:ln>
            <a:effectLst/>
          </c:spPr>
          <c:invertIfNegative val="0"/>
          <c:cat>
            <c:strRef>
              <c:f>Sheet3!$F$3:$F$14</c:f>
              <c:strCache>
                <c:ptCount val="12"/>
                <c:pt idx="0">
                  <c:v>file not found</c:v>
                </c:pt>
                <c:pt idx="1">
                  <c:v>dependencies</c:v>
                </c:pt>
                <c:pt idx="2">
                  <c:v>build files parsing/interpretation</c:v>
                </c:pt>
                <c:pt idx="3">
                  <c:v>configuration</c:v>
                </c:pt>
                <c:pt idx="4">
                  <c:v>Kotlin compilation</c:v>
                </c:pt>
                <c:pt idx="5">
                  <c:v>packaging</c:v>
                </c:pt>
                <c:pt idx="6">
                  <c:v>external program execution</c:v>
                </c:pt>
                <c:pt idx="7">
                  <c:v>non-Java compilation</c:v>
                </c:pt>
                <c:pt idx="8">
                  <c:v>Kotlin compKotlin compilationilation</c:v>
                </c:pt>
                <c:pt idx="9">
                  <c:v>documentation generation</c:v>
                </c:pt>
                <c:pt idx="10">
                  <c:v>version control integration</c:v>
                </c:pt>
                <c:pt idx="11">
                  <c:v>other</c:v>
                </c:pt>
              </c:strCache>
            </c:strRef>
          </c:cat>
          <c:val>
            <c:numRef>
              <c:f>Sheet3!$G$3:$G$14</c:f>
              <c:numCache>
                <c:formatCode>General</c:formatCode>
                <c:ptCount val="12"/>
                <c:pt idx="0">
                  <c:v>21.941678520625899</c:v>
                </c:pt>
                <c:pt idx="1">
                  <c:v>19.025604551920349</c:v>
                </c:pt>
                <c:pt idx="2">
                  <c:v>12.411095305832148</c:v>
                </c:pt>
                <c:pt idx="3">
                  <c:v>7.6458036984352846</c:v>
                </c:pt>
                <c:pt idx="4">
                  <c:v>6.0810810810810851</c:v>
                </c:pt>
                <c:pt idx="5">
                  <c:v>1.9203413940256031</c:v>
                </c:pt>
                <c:pt idx="6">
                  <c:v>1.4224751066856327</c:v>
                </c:pt>
                <c:pt idx="7">
                  <c:v>0.53342816500711299</c:v>
                </c:pt>
                <c:pt idx="8">
                  <c:v>0.3200568990042677</c:v>
                </c:pt>
                <c:pt idx="9">
                  <c:v>3.55618776671408E-2</c:v>
                </c:pt>
                <c:pt idx="10">
                  <c:v>3.55618776671408E-2</c:v>
                </c:pt>
                <c:pt idx="11">
                  <c:v>23.470839260313028</c:v>
                </c:pt>
              </c:numCache>
            </c:numRef>
          </c:val>
          <c:extLst>
            <c:ext xmlns:c16="http://schemas.microsoft.com/office/drawing/2014/chart" uri="{C3380CC4-5D6E-409C-BE32-E72D297353CC}">
              <c16:uniqueId val="{00000000-5741-49D9-BBD2-F845D39D4E97}"/>
            </c:ext>
          </c:extLst>
        </c:ser>
        <c:dLbls>
          <c:showLegendKey val="0"/>
          <c:showVal val="0"/>
          <c:showCatName val="0"/>
          <c:showSerName val="0"/>
          <c:showPercent val="0"/>
          <c:showBubbleSize val="0"/>
        </c:dLbls>
        <c:gapWidth val="182"/>
        <c:axId val="1222071247"/>
        <c:axId val="1221363199"/>
      </c:barChart>
      <c:catAx>
        <c:axId val="12220712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1221363199"/>
        <c:crosses val="autoZero"/>
        <c:auto val="1"/>
        <c:lblAlgn val="ctr"/>
        <c:lblOffset val="100"/>
        <c:noMultiLvlLbl val="0"/>
      </c:catAx>
      <c:valAx>
        <c:axId val="1221363199"/>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2220712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39_9B3869F6.xml><?xml version="1.0" encoding="utf-8"?>
<p188:cmLst xmlns:a="http://schemas.openxmlformats.org/drawingml/2006/main" xmlns:r="http://schemas.openxmlformats.org/officeDocument/2006/relationships" xmlns:p188="http://schemas.microsoft.com/office/powerpoint/2018/8/main">
  <p188:cm id="{BFF1A55D-1055-7E4B-A0E9-9770B2C025B0}" authorId="{7B0C8220-6F0B-EA30-2D08-0FF0BB445DA4}" status="resolved" created="2023-01-23T11:00:31.033" complete="100000">
    <ac:txMkLst xmlns:ac="http://schemas.microsoft.com/office/drawing/2013/main/command">
      <pc:docMk xmlns:pc="http://schemas.microsoft.com/office/powerpoint/2013/main/command"/>
      <pc:sldMk xmlns:pc="http://schemas.microsoft.com/office/powerpoint/2013/main/command" cId="2604165622" sldId="313"/>
      <ac:spMk id="5" creationId="{A0FF13DD-A91D-49BB-8F09-23C258FA661B}"/>
      <ac:txMk cp="189" len="1">
        <ac:context len="194" hash="1649106431"/>
      </ac:txMk>
    </ac:txMkLst>
    <p188:pos x="7478039" y="739479"/>
    <p188:txBody>
      <a:bodyPr/>
      <a:lstStyle/>
      <a:p>
        <a:r>
          <a:rPr lang="ja-JP" altLang="en-US"/>
          <a:t>？で終わってるのが怪しげ。
解決済みの問題ではない[1]
と文献１では言ってるのではないの？？？</a:t>
        </a:r>
      </a:p>
    </p188:txBody>
  </p188:cm>
  <p188:cm id="{CF4ACC6E-313D-BC4A-AEC1-B1EFE5B24E53}" authorId="{7B0C8220-6F0B-EA30-2D08-0FF0BB445DA4}" status="resolved" created="2023-01-23T11:01:43.733" complete="100000">
    <pc:sldMkLst xmlns:pc="http://schemas.microsoft.com/office/powerpoint/2013/main/command">
      <pc:docMk/>
      <pc:sldMk cId="2604165622" sldId="313"/>
    </pc:sldMkLst>
    <p188:txBody>
      <a:bodyPr/>
      <a:lstStyle/>
      <a:p>
        <a:r>
          <a:rPr lang="ja-JP" altLang="en-US"/>
          <a:t>2012 では？？</a:t>
        </a:r>
      </a:p>
    </p188:txBody>
  </p188:cm>
</p188:cmLst>
</file>

<file path=ppt/comments/modernComment_13A_ACAB9BFA.xml><?xml version="1.0" encoding="utf-8"?>
<p188:cmLst xmlns:a="http://schemas.openxmlformats.org/drawingml/2006/main" xmlns:r="http://schemas.openxmlformats.org/officeDocument/2006/relationships" xmlns:p188="http://schemas.microsoft.com/office/powerpoint/2018/8/main">
  <p188:cm id="{C0DE93DE-A2A5-EA44-A8C3-C34B46804F92}" authorId="{7B0C8220-6F0B-EA30-2D08-0FF0BB445DA4}" status="resolved" created="2023-01-23T11:03:56.896" complete="100000">
    <ac:deMkLst xmlns:ac="http://schemas.microsoft.com/office/drawing/2013/main/command">
      <pc:docMk xmlns:pc="http://schemas.microsoft.com/office/powerpoint/2013/main/command"/>
      <pc:sldMk xmlns:pc="http://schemas.microsoft.com/office/powerpoint/2013/main/command" cId="2896927738" sldId="314"/>
      <ac:spMk id="3" creationId="{1FAAD1ED-CE01-9B23-D779-060D56597757}"/>
    </ac:deMkLst>
    <p188:txBody>
      <a:bodyPr/>
      <a:lstStyle/>
      <a:p>
        <a:r>
          <a:rPr lang="ja-JP" altLang="en-US"/>
          <a:t>原因だけじゃないのでは？
ビルドの成功率と失敗の原因などを定量的に調べた	</a:t>
        </a:r>
      </a:p>
    </p188:txBody>
  </p188:cm>
  <p188:cm id="{0FAF98FA-7290-974F-9703-06E3C4145A95}" authorId="{7B0C8220-6F0B-EA30-2D08-0FF0BB445DA4}" status="resolved" created="2023-01-23T11:06:06.643" complete="100000">
    <ac:txMkLst xmlns:ac="http://schemas.microsoft.com/office/drawing/2013/main/command">
      <pc:docMk xmlns:pc="http://schemas.microsoft.com/office/powerpoint/2013/main/command"/>
      <pc:sldMk xmlns:pc="http://schemas.microsoft.com/office/powerpoint/2013/main/command" cId="2896927738" sldId="314"/>
      <ac:spMk id="5" creationId="{00000000-0000-0000-0000-000000000000}"/>
      <ac:txMk cp="0" len="222">
        <ac:context len="357" hash="1051655813"/>
      </ac:txMk>
    </ac:txMkLst>
    <p188:pos x="10759858" y="492557"/>
    <p188:txBody>
      <a:bodyPr/>
      <a:lstStyle/>
      <a:p>
        <a:r>
          <a:rPr lang="ja-JP" altLang="en-US"/>
          <a:t>2020年の論文も参考文献として下に書いたら？？</a:t>
        </a:r>
      </a:p>
    </p188:txBody>
  </p188:cm>
</p188:cmLst>
</file>

<file path=ppt/comments/modernComment_187_8C5E7B66.xml><?xml version="1.0" encoding="utf-8"?>
<p188:cmLst xmlns:a="http://schemas.openxmlformats.org/drawingml/2006/main" xmlns:r="http://schemas.openxmlformats.org/officeDocument/2006/relationships" xmlns:p188="http://schemas.microsoft.com/office/powerpoint/2018/8/main">
  <p188:cm id="{7E937BB3-C692-4EEB-BA29-C1A8D9798399}" authorId="{C8009B25-B0F5-E652-2ED9-573B5746C272}" status="resolved" created="2023-01-18T13:05:14.090" complete="100000">
    <ac:deMkLst xmlns:ac="http://schemas.microsoft.com/office/drawing/2013/main/command">
      <pc:docMk xmlns:pc="http://schemas.microsoft.com/office/powerpoint/2013/main/command"/>
      <pc:sldMk xmlns:pc="http://schemas.microsoft.com/office/powerpoint/2013/main/command" cId="2355002214" sldId="391"/>
      <ac:spMk id="3" creationId="{86CCD095-43CD-49A9-8810-A4C6859C17CA}"/>
    </ac:deMkLst>
    <p188:replyLst>
      <p188:reply id="{D0770BF7-DA5E-9844-A19A-E2B32D060DB4}" authorId="{7B0C8220-6F0B-EA30-2D08-0FF0BB445DA4}" created="2023-01-23T11:16:18.171">
        <p188:txBody>
          <a:bodyPr/>
          <a:lstStyle/>
          <a:p>
            <a:r>
              <a:rPr lang="ja-JP" altLang="en-US"/>
              <a:t>たぶん、定量的に、多数の失敗プロジェクトがあることを示して（RQ1,2)、その原因は何だっtか(RQ3)という順が理解されやすい気がします。時間がないなら、RQ1、２、は軽くでもいいですが。</a:t>
            </a:r>
          </a:p>
        </p188:txBody>
      </p188:reply>
    </p188:replyLst>
    <p188:txBody>
      <a:bodyPr/>
      <a:lstStyle/>
      <a:p>
        <a:r>
          <a:rPr lang="ja-JP" altLang="en-US"/>
          <a:t>なんとなくRQをこの順番で書いたけど、多分RQ3,1,2の順よね...で、RQ1, RQ2しゃべるとRQ3しゃべる暇ない心配をしていますが、どうなんでしょうか...</a:t>
        </a:r>
      </a:p>
    </p188:txBody>
  </p188:cm>
</p188:cmLst>
</file>

<file path=ppt/comments/modernComment_19E_A513932C.xml><?xml version="1.0" encoding="utf-8"?>
<p188:cmLst xmlns:a="http://schemas.openxmlformats.org/drawingml/2006/main" xmlns:r="http://schemas.openxmlformats.org/officeDocument/2006/relationships" xmlns:p188="http://schemas.microsoft.com/office/powerpoint/2018/8/main">
  <p188:cm id="{3E07C2AF-D6B8-403E-B3E5-16111C3D2A91}" authorId="{C8009B25-B0F5-E652-2ED9-573B5746C272}" status="resolved" created="2023-01-18T13:14:43.762" complete="100000">
    <ac:txMkLst xmlns:ac="http://schemas.microsoft.com/office/drawing/2013/main/command">
      <pc:docMk xmlns:pc="http://schemas.microsoft.com/office/powerpoint/2013/main/command"/>
      <pc:sldMk xmlns:pc="http://schemas.microsoft.com/office/powerpoint/2013/main/command" cId="2769523500" sldId="414"/>
      <ac:spMk id="3" creationId="{1D21EF4F-7A77-4A76-A7BF-7D26628805CC}"/>
      <ac:txMk cp="0">
        <ac:context len="124" hash="553683572"/>
      </ac:txMk>
    </ac:txMkLst>
    <p188:pos x="6429829" y="388256"/>
    <p188:txBody>
      <a:bodyPr/>
      <a:lstStyle/>
      <a:p>
        <a:r>
          <a:rPr lang="ja-JP" altLang="en-US"/>
          <a:t>って何が含まれるのかって説明は口頭でいいからどっかでしたいかなあ</a:t>
        </a:r>
      </a:p>
    </p188:txBody>
  </p188:cm>
</p188:cmLst>
</file>

<file path=ppt/comments/modernComment_1AC_AA303F87.xml><?xml version="1.0" encoding="utf-8"?>
<p188:cmLst xmlns:a="http://schemas.openxmlformats.org/drawingml/2006/main" xmlns:r="http://schemas.openxmlformats.org/officeDocument/2006/relationships" xmlns:p188="http://schemas.microsoft.com/office/powerpoint/2018/8/main">
  <p188:cm id="{2331C339-4EF4-4D72-8768-B9361A4570D4}" authorId="{C8009B25-B0F5-E652-2ED9-573B5746C272}" created="2023-01-18T12:48:53.184">
    <pc:sldMkLst xmlns:pc="http://schemas.microsoft.com/office/powerpoint/2013/main/command">
      <pc:docMk/>
      <pc:sldMk cId="3455748632" sldId="403"/>
    </pc:sldMkLst>
    <p188:replyLst>
      <p188:reply id="{644E34BE-FDEE-4785-9446-090080CA4B17}" authorId="{C8009B25-B0F5-E652-2ED9-573B5746C272}" created="2023-01-18T12:50:01.102">
        <p188:txBody>
          <a:bodyPr/>
          <a:lstStyle/>
          <a:p>
            <a:r>
              <a:rPr lang="ja-JP" altLang="en-US"/>
              <a:t>ってあー、前あって消えて井上先生が指摘した、Javaアプリケーションの話、なんかな？であればそれはどっからやってきたのか、調査対象でいわなあかんのんちゃうか
</a:t>
            </a:r>
          </a:p>
        </p188:txBody>
      </p188:reply>
    </p188:replyLst>
    <p188:txBody>
      <a:bodyPr/>
      <a:lstStyle/>
      <a:p>
        <a:r>
          <a:rPr lang="ja-JP" altLang="en-US"/>
          <a:t>7196ってどっから出てきたんでしょ、先行研究は7264だし、調査対象は7362で、どっちも7196じゃないです...</a:t>
        </a:r>
      </a:p>
    </p188:txBody>
  </p188:cm>
</p188:cmLst>
</file>

<file path=ppt/comments/modernComment_1BD_9720B3B7.xml><?xml version="1.0" encoding="utf-8"?>
<p188:cmLst xmlns:a="http://schemas.openxmlformats.org/drawingml/2006/main" xmlns:r="http://schemas.openxmlformats.org/officeDocument/2006/relationships" xmlns:p188="http://schemas.microsoft.com/office/powerpoint/2018/8/main">
  <p188:cm id="{FBD1AA91-C75F-499C-B68C-9ADAAF9C59A9}" authorId="{C8009B25-B0F5-E652-2ED9-573B5746C272}" created="2023-01-18T13:11:44.924">
    <ac:txMkLst xmlns:ac="http://schemas.microsoft.com/office/drawing/2013/main/command">
      <pc:docMk xmlns:pc="http://schemas.microsoft.com/office/powerpoint/2013/main/command"/>
      <pc:sldMk xmlns:pc="http://schemas.microsoft.com/office/powerpoint/2013/main/command" cId="2535502775" sldId="445"/>
      <ac:spMk id="3" creationId="{4466DBB5-4BAB-47C5-BD0A-873CC386C91A}"/>
      <ac:txMk cp="186">
        <ac:context len="177" hash="4162654086"/>
      </ac:txMk>
    </ac:txMkLst>
    <p188:pos x="8926286" y="3726542"/>
    <p188:txBody>
      <a:bodyPr/>
      <a:lstStyle/>
      <a:p>
        <a:r>
          <a:rPr lang="ja-JP" altLang="en-US"/>
          <a:t>複数のエラーが同一カテゴリになる例にしたいですう</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51.wmf"/></Relationships>
</file>

<file path=ppt/drawings/drawing1.xml><?xml version="1.0" encoding="utf-8"?>
<c:userShapes xmlns:c="http://schemas.openxmlformats.org/drawingml/2006/chart">
  <cdr:relSizeAnchor xmlns:cdr="http://schemas.openxmlformats.org/drawingml/2006/chartDrawing">
    <cdr:from>
      <cdr:x>0.87056</cdr:x>
      <cdr:y>0.02973</cdr:y>
    </cdr:from>
    <cdr:to>
      <cdr:x>1</cdr:x>
      <cdr:y>0.23858</cdr:y>
    </cdr:to>
    <cdr:sp macro="" textlink="">
      <cdr:nvSpPr>
        <cdr:cNvPr id="2" name="テキスト ボックス 1">
          <a:extLst xmlns:a="http://schemas.openxmlformats.org/drawingml/2006/main">
            <a:ext uri="{FF2B5EF4-FFF2-40B4-BE49-F238E27FC236}">
              <a16:creationId xmlns:a16="http://schemas.microsoft.com/office/drawing/2014/main" id="{F28042D3-1B69-4A07-82A7-BC5F4EB49D27}"/>
            </a:ext>
          </a:extLst>
        </cdr:cNvPr>
        <cdr:cNvSpPr txBox="1"/>
      </cdr:nvSpPr>
      <cdr:spPr>
        <a:xfrm xmlns:a="http://schemas.openxmlformats.org/drawingml/2006/main">
          <a:off x="6149975" y="13017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100"/>
            <a:t>単位 </a:t>
          </a:r>
          <a:r>
            <a:rPr lang="en-US" altLang="ja-JP" sz="1100"/>
            <a:t>:%</a:t>
          </a:r>
          <a:endParaRPr lang="ja-JP" alt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F7996B3-D146-4B4D-8E76-029E2CB614F9}" type="datetimeFigureOut">
              <a:rPr kumimoji="1" lang="ja-JP" altLang="en-US" smtClean="0"/>
              <a:t>2023/2/8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63FAACD-D0CD-45E5-8312-4FCFD326A2D3}" type="slidenum">
              <a:rPr kumimoji="1" lang="ja-JP" altLang="en-US" smtClean="0"/>
              <a:t>‹#›</a:t>
            </a:fld>
            <a:endParaRPr kumimoji="1" lang="ja-JP" altLang="en-US"/>
          </a:p>
        </p:txBody>
      </p:sp>
    </p:spTree>
    <p:extLst>
      <p:ext uri="{BB962C8B-B14F-4D97-AF65-F5344CB8AC3E}">
        <p14:creationId xmlns:p14="http://schemas.microsoft.com/office/powerpoint/2010/main" val="18249966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a:t>この研究の背景について説明</a:t>
            </a:r>
            <a:endParaRPr kumimoji="1" lang="en-US" altLang="ja-JP"/>
          </a:p>
          <a:p>
            <a:endParaRPr kumimoji="1" lang="en-US" altLang="ja-JP"/>
          </a:p>
          <a:p>
            <a:r>
              <a:rPr kumimoji="1" lang="ja-JP" altLang="en-US"/>
              <a:t>ソフトウェア開発の際や，ソースコードからソフトウェアを利用する際にはビルドが必要となっている</a:t>
            </a:r>
            <a:endParaRPr kumimoji="1" lang="en-US" altLang="ja-JP"/>
          </a:p>
          <a:p>
            <a:endParaRPr kumimoji="1" lang="en-US" altLang="ja-JP"/>
          </a:p>
          <a:p>
            <a:r>
              <a:rPr kumimoji="1" lang="ja-JP" altLang="en-US"/>
              <a:t>様々な状況で必要なビルドを支援するためにビルドツールが普及</a:t>
            </a:r>
            <a:endParaRPr kumimoji="1" lang="en-US" altLang="ja-JP"/>
          </a:p>
          <a:p>
            <a:endParaRPr kumimoji="1" lang="en-US" altLang="ja-JP"/>
          </a:p>
          <a:p>
            <a:endParaRPr kumimoji="1" lang="en-US" altLang="ja-JP"/>
          </a:p>
          <a:p>
            <a:endParaRPr kumimoji="1" lang="en-US" altLang="ja-JP"/>
          </a:p>
          <a:p>
            <a:endParaRPr kumimoji="1" lang="en-US" altLang="ja-JP"/>
          </a:p>
          <a:p>
            <a:endParaRPr kumimoji="1" lang="en-US" altLang="ja-JP"/>
          </a:p>
          <a:p>
            <a:endParaRPr kumimoji="1" lang="en-US" altLang="ja-JP"/>
          </a:p>
          <a:p>
            <a:r>
              <a:rPr kumimoji="1" lang="ja-JP" altLang="en-US"/>
              <a:t>実際には，</a:t>
            </a:r>
            <a:r>
              <a:rPr kumimoji="1" lang="en-US" altLang="ja-JP"/>
              <a:t>Gradle</a:t>
            </a:r>
            <a:r>
              <a:rPr kumimoji="1" lang="ja-JP" altLang="en-US"/>
              <a:t>や</a:t>
            </a:r>
            <a:r>
              <a:rPr kumimoji="1" lang="en-US" altLang="ja-JP"/>
              <a:t>Maven</a:t>
            </a:r>
            <a:r>
              <a:rPr kumimoji="1" lang="ja-JP" altLang="en-US" err="1"/>
              <a:t>のような</a:t>
            </a:r>
            <a:r>
              <a:rPr kumimoji="1" lang="ja-JP" altLang="en-US"/>
              <a:t>ビルドツールが普及しており，これらのツールを用いてビルドが実行される</a:t>
            </a:r>
            <a:endParaRPr kumimoji="1" lang="en-US" altLang="ja-JP"/>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2</a:t>
            </a:fld>
            <a:endParaRPr kumimoji="1" lang="ja-JP" altLang="en-US"/>
          </a:p>
        </p:txBody>
      </p:sp>
    </p:spTree>
    <p:extLst>
      <p:ext uri="{BB962C8B-B14F-4D97-AF65-F5344CB8AC3E}">
        <p14:creationId xmlns:p14="http://schemas.microsoft.com/office/powerpoint/2010/main" val="882286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en-US" altLang="ja-JP"/>
          </a:p>
          <a:p>
            <a:r>
              <a:rPr kumimoji="1" lang="ja-JP" altLang="en-US" sz="1200" b="0" i="0" kern="1200">
                <a:solidFill>
                  <a:schemeClr val="tx1"/>
                </a:solidFill>
                <a:effectLst/>
                <a:latin typeface="+mn-lt"/>
                <a:ea typeface="+mn-ea"/>
                <a:cs typeface="+mn-cs"/>
              </a:rPr>
              <a:t>フェドラ</a:t>
            </a:r>
            <a:endParaRPr kumimoji="1" lang="en-US" altLang="ja-JP"/>
          </a:p>
          <a:p>
            <a:endParaRPr kumimoji="1" lang="en-US" altLang="ja-JP"/>
          </a:p>
          <a:p>
            <a:endParaRPr kumimoji="1" lang="en-US" altLang="ja-JP"/>
          </a:p>
          <a:p>
            <a:endParaRPr kumimoji="1" lang="en-US" altLang="ja-JP"/>
          </a:p>
          <a:p>
            <a:r>
              <a:rPr kumimoji="1" lang="ja-JP" altLang="en-US"/>
              <a:t>ここからはデータ収集の方法について説明</a:t>
            </a:r>
            <a:endParaRPr kumimoji="1" lang="en-US" altLang="ja-JP"/>
          </a:p>
          <a:p>
            <a:r>
              <a:rPr kumimoji="1" lang="ja-JP" altLang="en-US">
                <a:ea typeface="游ゴシック"/>
              </a:rPr>
              <a:t>先ほどの調査対象を</a:t>
            </a:r>
            <a:r>
              <a:rPr kumimoji="1" lang="en-US" altLang="ja-JP">
                <a:ea typeface="游ゴシック"/>
              </a:rPr>
              <a:t>Java</a:t>
            </a:r>
            <a:r>
              <a:rPr kumimoji="1" lang="ja-JP" altLang="en-US">
                <a:ea typeface="游ゴシック"/>
              </a:rPr>
              <a:t>プロジェクトについては</a:t>
            </a:r>
            <a:r>
              <a:rPr kumimoji="1" lang="en-US" altLang="ja-JP">
                <a:ea typeface="游ゴシック"/>
              </a:rPr>
              <a:t>java8</a:t>
            </a:r>
            <a:r>
              <a:rPr kumimoji="1" lang="ja-JP" altLang="en-US">
                <a:ea typeface="游ゴシック"/>
              </a:rPr>
              <a:t>を用いてビルドし、</a:t>
            </a:r>
            <a:r>
              <a:rPr kumimoji="1" lang="en-US" altLang="ja-JP">
                <a:ea typeface="游ゴシック"/>
              </a:rPr>
              <a:t>android</a:t>
            </a:r>
            <a:r>
              <a:rPr kumimoji="1" lang="ja-JP" altLang="en-US">
                <a:ea typeface="游ゴシック"/>
              </a:rPr>
              <a:t>アプリについては</a:t>
            </a:r>
            <a:r>
              <a:rPr kumimoji="1" lang="en-US" altLang="ja-JP">
                <a:ea typeface="游ゴシック"/>
              </a:rPr>
              <a:t>java8 </a:t>
            </a:r>
            <a:r>
              <a:rPr kumimoji="1" lang="ja-JP" altLang="en-US">
                <a:ea typeface="游ゴシック"/>
              </a:rPr>
              <a:t>と</a:t>
            </a:r>
            <a:r>
              <a:rPr kumimoji="1" lang="en-US" altLang="ja-JP">
                <a:ea typeface="游ゴシック"/>
              </a:rPr>
              <a:t>java11</a:t>
            </a:r>
            <a:r>
              <a:rPr kumimoji="1" lang="ja-JP" altLang="en-US">
                <a:ea typeface="游ゴシック"/>
              </a:rPr>
              <a:t>の二つのビルド環境を用意し、</a:t>
            </a:r>
            <a:r>
              <a:rPr lang="ja-JP" altLang="en-US">
                <a:ea typeface="游ゴシック"/>
              </a:rPr>
              <a:t>一つ調査対象につき二回の</a:t>
            </a:r>
            <a:r>
              <a:rPr kumimoji="1" lang="ja-JP" altLang="en-US">
                <a:ea typeface="游ゴシック"/>
              </a:rPr>
              <a:t>ビルドしました。</a:t>
            </a:r>
            <a:endParaRPr lang="ja-JP" altLang="en-US">
              <a:ea typeface="游ゴシック"/>
            </a:endParaRPr>
          </a:p>
          <a:p>
            <a:endParaRPr lang="ja-JP" altLang="en-US">
              <a:ea typeface="游ゴシック"/>
            </a:endParaRPr>
          </a:p>
          <a:p>
            <a:r>
              <a:rPr kumimoji="1" lang="ja-JP" altLang="en-US">
                <a:ea typeface="游ゴシック"/>
              </a:rPr>
              <a:t>これは</a:t>
            </a:r>
            <a:r>
              <a:rPr kumimoji="1" lang="en-US" altLang="ja-JP">
                <a:ea typeface="游ゴシック"/>
              </a:rPr>
              <a:t>java 8</a:t>
            </a:r>
            <a:r>
              <a:rPr kumimoji="1" lang="ja-JP" altLang="en-US">
                <a:ea typeface="游ゴシック"/>
              </a:rPr>
              <a:t>と</a:t>
            </a:r>
            <a:r>
              <a:rPr kumimoji="1" lang="en-US" altLang="ja-JP">
                <a:ea typeface="游ゴシック"/>
              </a:rPr>
              <a:t>java11</a:t>
            </a:r>
            <a:r>
              <a:rPr kumimoji="1" lang="ja-JP" altLang="en-US" err="1">
                <a:ea typeface="游ゴシック"/>
              </a:rPr>
              <a:t>には</a:t>
            </a:r>
            <a:r>
              <a:rPr kumimoji="1" lang="ja-JP" altLang="en-US">
                <a:ea typeface="游ゴシック"/>
              </a:rPr>
              <a:t>非互換性があるためです。</a:t>
            </a:r>
          </a:p>
          <a:p>
            <a:endParaRPr lang="ja-JP" altLang="en-US">
              <a:ea typeface="游ゴシック"/>
            </a:endParaRPr>
          </a:p>
          <a:p>
            <a:r>
              <a:rPr lang="ja-JP" altLang="en-US">
                <a:ea typeface="游ゴシック"/>
              </a:rPr>
              <a:t>ビルドが終わったら以下のデータを収集します</a:t>
            </a:r>
          </a:p>
          <a:p>
            <a:endParaRPr lang="ja-JP" altLang="en-US">
              <a:ea typeface="游ゴシック"/>
            </a:endParaRPr>
          </a:p>
          <a:p>
            <a:r>
              <a:rPr lang="ja-JP" altLang="en-US">
                <a:ea typeface="游ゴシック"/>
              </a:rPr>
              <a:t>ビルドログからビルドの成否やエラー内容を抽出します</a:t>
            </a: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12</a:t>
            </a:fld>
            <a:endParaRPr kumimoji="1" lang="ja-JP" altLang="en-US"/>
          </a:p>
        </p:txBody>
      </p:sp>
    </p:spTree>
    <p:extLst>
      <p:ext uri="{BB962C8B-B14F-4D97-AF65-F5344CB8AC3E}">
        <p14:creationId xmlns:p14="http://schemas.microsoft.com/office/powerpoint/2010/main" val="193542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en-US" altLang="ja-JP">
                <a:ea typeface="+mn-lt"/>
                <a:cs typeface="+mn-lt"/>
              </a:rPr>
              <a:t>RQ1</a:t>
            </a:r>
            <a:r>
              <a:rPr lang="ja-JP" altLang="en-US">
                <a:ea typeface="+mn-lt"/>
                <a:cs typeface="+mn-lt"/>
              </a:rPr>
              <a:t>：現在の</a:t>
            </a:r>
            <a:r>
              <a:rPr lang="en-US" altLang="ja-JP">
                <a:ea typeface="+mn-lt"/>
                <a:cs typeface="+mn-lt"/>
              </a:rPr>
              <a:t>Java</a:t>
            </a:r>
            <a:r>
              <a:rPr lang="ja-JP" altLang="en-US">
                <a:ea typeface="+mn-lt"/>
                <a:cs typeface="+mn-lt"/>
              </a:rPr>
              <a:t>プロジェクトやAndroid</a:t>
            </a:r>
            <a:br>
              <a:rPr lang="ja-JP" altLang="en-US">
                <a:ea typeface="+mn-lt"/>
                <a:cs typeface="+mn-lt"/>
              </a:rPr>
            </a:br>
            <a:r>
              <a:rPr lang="ja-JP" altLang="en-US">
                <a:ea typeface="+mn-lt"/>
                <a:cs typeface="+mn-lt"/>
              </a:rPr>
              <a:t>アプリにおけるビルド成功率はどの程度か</a:t>
            </a:r>
          </a:p>
          <a:p>
            <a:endParaRPr kumimoji="1" lang="ja-JP" altLang="en-US"/>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13</a:t>
            </a:fld>
            <a:endParaRPr kumimoji="1" lang="ja-JP" altLang="en-US"/>
          </a:p>
        </p:txBody>
      </p:sp>
    </p:spTree>
    <p:extLst>
      <p:ext uri="{BB962C8B-B14F-4D97-AF65-F5344CB8AC3E}">
        <p14:creationId xmlns:p14="http://schemas.microsoft.com/office/powerpoint/2010/main" val="120574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a:latin typeface="Calibri"/>
                <a:ea typeface="游ゴシック"/>
                <a:cs typeface="Calibri"/>
              </a:rPr>
              <a:t>ミスリードしないように口で説明</a:t>
            </a:r>
            <a:endParaRPr lang="en-US" altLang="ja-JP">
              <a:latin typeface="Calibri"/>
              <a:ea typeface="游ゴシック"/>
              <a:cs typeface="Calibri"/>
            </a:endParaRPr>
          </a:p>
          <a:p>
            <a:endParaRPr lang="en-US" altLang="ja-JP">
              <a:latin typeface="Calibri"/>
              <a:ea typeface="游ゴシック"/>
              <a:cs typeface="Calibri"/>
            </a:endParaRPr>
          </a:p>
          <a:p>
            <a:r>
              <a:rPr lang="ja-JP" altLang="en-US">
                <a:latin typeface="Calibri"/>
                <a:ea typeface="游ゴシック"/>
                <a:cs typeface="Calibri"/>
              </a:rPr>
              <a:t>こちらは本研究で実行した</a:t>
            </a:r>
            <a:endParaRPr lang="en-US" altLang="ja-JP">
              <a:latin typeface="Calibri"/>
              <a:ea typeface="游ゴシック"/>
              <a:cs typeface="Calibri"/>
            </a:endParaRPr>
          </a:p>
          <a:p>
            <a:endParaRPr lang="en-US" altLang="ja-JP">
              <a:latin typeface="Calibri"/>
              <a:ea typeface="游ゴシック"/>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ea typeface="+mn-lt"/>
                <a:cs typeface="+mn-lt"/>
              </a:rPr>
              <a:t>RQ1</a:t>
            </a:r>
            <a:r>
              <a:rPr lang="ja-JP" altLang="en-US">
                <a:ea typeface="+mn-lt"/>
                <a:cs typeface="+mn-lt"/>
              </a:rPr>
              <a:t>：現在の</a:t>
            </a:r>
            <a:r>
              <a:rPr lang="en-US" altLang="ja-JP">
                <a:ea typeface="+mn-lt"/>
                <a:cs typeface="+mn-lt"/>
              </a:rPr>
              <a:t>Java</a:t>
            </a:r>
            <a:r>
              <a:rPr lang="ja-JP" altLang="en-US">
                <a:ea typeface="+mn-lt"/>
                <a:cs typeface="+mn-lt"/>
              </a:rPr>
              <a:t>プロジェクトやAndroid</a:t>
            </a:r>
            <a:br>
              <a:rPr lang="ja-JP" altLang="en-US">
                <a:ea typeface="+mn-lt"/>
                <a:cs typeface="+mn-lt"/>
              </a:rPr>
            </a:br>
            <a:r>
              <a:rPr lang="ja-JP" altLang="en-US">
                <a:ea typeface="+mn-lt"/>
                <a:cs typeface="+mn-lt"/>
              </a:rPr>
              <a:t>アプリにおけるビルド成功率はどの程度か</a:t>
            </a:r>
          </a:p>
          <a:p>
            <a:endParaRPr lang="en-US" altLang="ja-JP">
              <a:latin typeface="Calibri"/>
              <a:cs typeface="Calibri"/>
            </a:endParaRP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14</a:t>
            </a:fld>
            <a:endParaRPr kumimoji="1" lang="ja-JP" altLang="en-US"/>
          </a:p>
        </p:txBody>
      </p:sp>
    </p:spTree>
    <p:extLst>
      <p:ext uri="{BB962C8B-B14F-4D97-AF65-F5344CB8AC3E}">
        <p14:creationId xmlns:p14="http://schemas.microsoft.com/office/powerpoint/2010/main" val="4063257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en-US" altLang="ja-JP"/>
              <a:t>RQ1</a:t>
            </a:r>
            <a:r>
              <a:rPr lang="ja-JP"/>
              <a:t>：現在の</a:t>
            </a:r>
            <a:r>
              <a:rPr lang="en-US" altLang="ja-JP"/>
              <a:t>Java</a:t>
            </a:r>
            <a:r>
              <a:rPr lang="ja-JP"/>
              <a:t>プロジェクトにおけるビルド成功率や</a:t>
            </a:r>
            <a:br>
              <a:rPr lang="ja-JP"/>
            </a:br>
            <a:r>
              <a:rPr lang="ja-JP"/>
              <a:t>その他のデータは先行研究と比べどのように変化しているか</a:t>
            </a: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15</a:t>
            </a:fld>
            <a:endParaRPr kumimoji="1" lang="ja-JP" altLang="en-US"/>
          </a:p>
        </p:txBody>
      </p:sp>
    </p:spTree>
    <p:extLst>
      <p:ext uri="{BB962C8B-B14F-4D97-AF65-F5344CB8AC3E}">
        <p14:creationId xmlns:p14="http://schemas.microsoft.com/office/powerpoint/2010/main" val="380847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en-US" altLang="ja-JP"/>
              <a:t>RQ3: Android</a:t>
            </a:r>
            <a:r>
              <a:rPr lang="ja-JP"/>
              <a:t>アプリのビルドが失敗する原因は何か</a:t>
            </a:r>
            <a:br>
              <a:rPr lang="ja-JP"/>
            </a:br>
            <a:r>
              <a:rPr lang="ja-JP"/>
              <a:t>またそれを解消するにはどうすればよいか</a:t>
            </a:r>
          </a:p>
          <a:p>
            <a:endParaRPr lang="ja-JP" altLang="en-US" b="1">
              <a:ea typeface="游ゴシック"/>
            </a:endParaRPr>
          </a:p>
          <a:p>
            <a:endParaRPr lang="ja-JP" altLang="en-US" b="1">
              <a:ea typeface="游ゴシック"/>
            </a:endParaRPr>
          </a:p>
          <a:p>
            <a:r>
              <a:rPr lang="ja-JP" b="1">
                <a:ea typeface="游ゴシック"/>
              </a:rPr>
              <a:t>Matsushita Makoto</a:t>
            </a:r>
            <a:endParaRPr lang="ja-JP">
              <a:ea typeface="游ゴシック"/>
            </a:endParaRPr>
          </a:p>
          <a:p>
            <a:r>
              <a:rPr lang="ja-JP" altLang="en-US"/>
              <a:t>（</a:t>
            </a:r>
            <a:r>
              <a:rPr kumimoji="1" lang="en-US" altLang="ja-JP"/>
              <a:t>File not found </a:t>
            </a:r>
            <a:r>
              <a:rPr lang="ja-JP" altLang="en-US"/>
              <a:t>に分類されたエラー）</a:t>
            </a:r>
            <a:r>
              <a:rPr lang="ja-JP"/>
              <a:t>って何が含まれるのかって説明は口頭でいいからどっかでしたいかなあ</a:t>
            </a:r>
            <a:endParaRPr lang="en-US" altLang="ja-JP"/>
          </a:p>
          <a:p>
            <a:endParaRPr lang="en-US" altLang="ja-JP"/>
          </a:p>
          <a:p>
            <a:r>
              <a:rPr lang="en-US" altLang="ja-JP" err="1"/>
              <a:t>MissingResource</a:t>
            </a:r>
            <a:endParaRPr lang="ja-JP"/>
          </a:p>
          <a:p>
            <a:r>
              <a:rPr lang="en-US" altLang="ja-JP" err="1">
                <a:ea typeface="游ゴシック"/>
              </a:rPr>
              <a:t>EvalIssue</a:t>
            </a:r>
            <a:endParaRPr lang="ja-JP" altLang="en-US">
              <a:ea typeface="游ゴシック"/>
            </a:endParaRP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20</a:t>
            </a:fld>
            <a:endParaRPr kumimoji="1" lang="ja-JP" altLang="en-US"/>
          </a:p>
        </p:txBody>
      </p:sp>
    </p:spTree>
    <p:extLst>
      <p:ext uri="{BB962C8B-B14F-4D97-AF65-F5344CB8AC3E}">
        <p14:creationId xmlns:p14="http://schemas.microsoft.com/office/powerpoint/2010/main" val="756479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1405255" lvl="2">
              <a:spcBef>
                <a:spcPct val="20000"/>
              </a:spcBef>
              <a:spcAft>
                <a:spcPct val="0"/>
              </a:spcAft>
            </a:pPr>
            <a:r>
              <a:rPr lang="en-US"/>
              <a:t>RQ3: Android</a:t>
            </a:r>
            <a:r>
              <a:rPr lang="ja-JP" altLang="en-US"/>
              <a:t>アプリのビルドが失敗する原因は何か</a:t>
            </a:r>
            <a:br>
              <a:rPr lang="ja-JP" altLang="en-US"/>
            </a:br>
            <a:r>
              <a:rPr lang="ja-JP" altLang="en-US"/>
              <a:t>またそれを解消するにはどうすればよいか</a:t>
            </a:r>
          </a:p>
          <a:p>
            <a:pPr marL="1405255" lvl="2">
              <a:spcBef>
                <a:spcPct val="20000"/>
              </a:spcBef>
              <a:spcAft>
                <a:spcPct val="0"/>
              </a:spcAft>
            </a:pPr>
            <a:endParaRPr lang="en-US"/>
          </a:p>
          <a:p>
            <a:pPr marL="1405255" lvl="2">
              <a:spcBef>
                <a:spcPct val="20000"/>
              </a:spcBef>
              <a:spcAft>
                <a:spcPct val="0"/>
              </a:spcAft>
            </a:pPr>
            <a:r>
              <a:rPr lang="en-US"/>
              <a:t>horizontalsystems:hd-wallet-kit-androidのa3666d8というコミットからb29ea91に変更 </a:t>
            </a:r>
            <a:br>
              <a:rPr lang="en-US" altLang="ja-JP">
                <a:ea typeface="游ゴシック"/>
                <a:cs typeface="+mn-lt"/>
              </a:rPr>
            </a:br>
            <a:r>
              <a:rPr lang="ja-JP" altLang="en-US">
                <a:ea typeface="游ゴシック"/>
              </a:rPr>
              <a:t>新たなコミットを指定することで解決</a:t>
            </a:r>
            <a:endParaRPr lang="en-US">
              <a:ea typeface="游ゴシック"/>
            </a:endParaRPr>
          </a:p>
          <a:p>
            <a:pPr marL="285750" indent="-285750">
              <a:spcBef>
                <a:spcPct val="20000"/>
              </a:spcBef>
              <a:spcAft>
                <a:spcPct val="0"/>
              </a:spcAft>
              <a:buFont typeface="Arial,Sans-Serif"/>
              <a:buChar char="•"/>
            </a:pPr>
            <a:endParaRPr lang="ja-JP" altLang="en-US">
              <a:latin typeface="游ゴシック" panose="020F0502020204030204"/>
              <a:ea typeface="游ゴシック" panose="020B0400000000000000" pitchFamily="34" charset="-128"/>
              <a:cs typeface="Calibri"/>
            </a:endParaRP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21</a:t>
            </a:fld>
            <a:endParaRPr kumimoji="1" lang="ja-JP" altLang="en-US"/>
          </a:p>
        </p:txBody>
      </p:sp>
    </p:spTree>
    <p:extLst>
      <p:ext uri="{BB962C8B-B14F-4D97-AF65-F5344CB8AC3E}">
        <p14:creationId xmlns:p14="http://schemas.microsoft.com/office/powerpoint/2010/main" val="80689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a:t>RQ3: Android</a:t>
            </a:r>
            <a:r>
              <a:rPr lang="ja-JP"/>
              <a:t>アプリのビルドが失敗する原因は何か</a:t>
            </a:r>
            <a:br>
              <a:rPr lang="ja-JP"/>
            </a:br>
            <a:r>
              <a:rPr lang="ja-JP"/>
              <a:t>またそれを解消するにはどうすればよいか</a:t>
            </a: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25</a:t>
            </a:fld>
            <a:endParaRPr kumimoji="1" lang="ja-JP" altLang="en-US"/>
          </a:p>
        </p:txBody>
      </p:sp>
    </p:spTree>
    <p:extLst>
      <p:ext uri="{BB962C8B-B14F-4D97-AF65-F5344CB8AC3E}">
        <p14:creationId xmlns:p14="http://schemas.microsoft.com/office/powerpoint/2010/main" val="790707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a:ea typeface="游ゴシック"/>
              </a:rPr>
              <a:t>ここからは調査結果について説明</a:t>
            </a:r>
            <a:endParaRPr lang="en-US"/>
          </a:p>
          <a:p>
            <a:endParaRPr lang="en-US"/>
          </a:p>
          <a:p>
            <a:r>
              <a:rPr lang="en-US"/>
              <a:t>RQ1</a:t>
            </a:r>
            <a:r>
              <a:rPr lang="ja-JP">
                <a:ea typeface="游ゴシック"/>
              </a:rPr>
              <a:t>：現在の</a:t>
            </a:r>
            <a:r>
              <a:rPr lang="en-US"/>
              <a:t>Java</a:t>
            </a:r>
            <a:r>
              <a:rPr lang="ja-JP">
                <a:ea typeface="游ゴシック"/>
              </a:rPr>
              <a:t>プロジェクトにおけるビルド成功率や</a:t>
            </a:r>
            <a:br>
              <a:rPr lang="ja-JP">
                <a:cs typeface="+mn-lt"/>
              </a:rPr>
            </a:br>
            <a:r>
              <a:rPr lang="ja-JP">
                <a:ea typeface="游ゴシック"/>
              </a:rPr>
              <a:t>その他のデータは先行研究と比べどのように変化しているか</a:t>
            </a:r>
            <a:endParaRPr lang="ja-JP"/>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26</a:t>
            </a:fld>
            <a:endParaRPr kumimoji="1" lang="ja-JP" altLang="en-US"/>
          </a:p>
        </p:txBody>
      </p:sp>
    </p:spTree>
    <p:extLst>
      <p:ext uri="{BB962C8B-B14F-4D97-AF65-F5344CB8AC3E}">
        <p14:creationId xmlns:p14="http://schemas.microsoft.com/office/powerpoint/2010/main" val="1460461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a:t>RQ1</a:t>
            </a:r>
            <a:r>
              <a:rPr lang="ja-JP"/>
              <a:t>：現在の</a:t>
            </a:r>
            <a:r>
              <a:rPr lang="en-US"/>
              <a:t>Java</a:t>
            </a:r>
            <a:r>
              <a:rPr lang="ja-JP"/>
              <a:t>プロジェクトにおけるビルド成功率や</a:t>
            </a:r>
            <a:br>
              <a:rPr lang="ja-JP"/>
            </a:br>
            <a:r>
              <a:rPr lang="ja-JP"/>
              <a:t>その他のデータは先行研究と比べどのように変化しているか</a:t>
            </a:r>
            <a:endParaRPr lang="en-US" altLang="ja-JP"/>
          </a:p>
          <a:p>
            <a:pPr marL="0" marR="0" lvl="0" indent="0" algn="l" defTabSz="914400">
              <a:lnSpc>
                <a:spcPct val="100000"/>
              </a:lnSpc>
              <a:spcBef>
                <a:spcPts val="0"/>
              </a:spcBef>
              <a:spcAft>
                <a:spcPts val="0"/>
              </a:spcAft>
              <a:buNone/>
              <a:tabLst/>
              <a:defRPr/>
            </a:pPr>
            <a:endParaRPr lang="en-US" altLang="ja-JP"/>
          </a:p>
          <a:p>
            <a:pPr marL="0" marR="0" lvl="0" indent="0" algn="l" defTabSz="914400">
              <a:lnSpc>
                <a:spcPct val="100000"/>
              </a:lnSpc>
              <a:spcBef>
                <a:spcPts val="0"/>
              </a:spcBef>
              <a:spcAft>
                <a:spcPts val="0"/>
              </a:spcAft>
              <a:buNone/>
              <a:tabLst/>
              <a:defRPr/>
            </a:pPr>
            <a:r>
              <a:rPr lang="ja-JP" altLang="en-US"/>
              <a:t>　ビルドの結果ビルドに失敗した</a:t>
            </a:r>
            <a:r>
              <a:rPr lang="en-US" altLang="ja-JP"/>
              <a:t>java</a:t>
            </a:r>
            <a:r>
              <a:rPr lang="ja-JP" altLang="en-US"/>
              <a:t>プロジェクトからは合計</a:t>
            </a:r>
            <a:r>
              <a:rPr lang="en-US" altLang="ja-JP"/>
              <a:t>502</a:t>
            </a:r>
            <a:r>
              <a:rPr lang="ja-JP" altLang="en-US"/>
              <a:t>種類のエラーが出力された</a:t>
            </a:r>
            <a:endParaRPr lang="en-US" altLang="ja-JP"/>
          </a:p>
          <a:p>
            <a:pPr marL="0" marR="0" lvl="0" indent="0" algn="l" defTabSz="914400">
              <a:lnSpc>
                <a:spcPct val="100000"/>
              </a:lnSpc>
              <a:spcBef>
                <a:spcPts val="0"/>
              </a:spcBef>
              <a:spcAft>
                <a:spcPts val="0"/>
              </a:spcAft>
              <a:buNone/>
              <a:tabLst/>
              <a:defRPr/>
            </a:pPr>
            <a:r>
              <a:rPr lang="ja-JP" altLang="en-US"/>
              <a:t>これをエラーの原因によって手動で分類し</a:t>
            </a:r>
            <a:r>
              <a:rPr lang="ja-JP" altLang="en-US" err="1"/>
              <a:t>ぱ</a:t>
            </a:r>
            <a:r>
              <a:rPr lang="ja-JP" altLang="en-US"/>
              <a:t>した</a:t>
            </a:r>
            <a:endParaRPr lang="ja-JP"/>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27</a:t>
            </a:fld>
            <a:endParaRPr kumimoji="1" lang="ja-JP" altLang="en-US"/>
          </a:p>
        </p:txBody>
      </p:sp>
    </p:spTree>
    <p:extLst>
      <p:ext uri="{BB962C8B-B14F-4D97-AF65-F5344CB8AC3E}">
        <p14:creationId xmlns:p14="http://schemas.microsoft.com/office/powerpoint/2010/main" val="3191066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en-US" altLang="ja-JP"/>
              <a:t>RQ1</a:t>
            </a:r>
            <a:r>
              <a:rPr lang="ja-JP"/>
              <a:t>：現在の</a:t>
            </a:r>
            <a:r>
              <a:rPr lang="en-US" altLang="ja-JP"/>
              <a:t>Java</a:t>
            </a:r>
            <a:r>
              <a:rPr lang="ja-JP"/>
              <a:t>プロジェクトにおけるビルド成功率や</a:t>
            </a:r>
            <a:br>
              <a:rPr lang="ja-JP"/>
            </a:br>
            <a:r>
              <a:rPr lang="ja-JP"/>
              <a:t>その他のデータは先行研究と比べどのように変化しているか</a:t>
            </a: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28</a:t>
            </a:fld>
            <a:endParaRPr kumimoji="1" lang="ja-JP" altLang="en-US"/>
          </a:p>
        </p:txBody>
      </p:sp>
    </p:spTree>
    <p:extLst>
      <p:ext uri="{BB962C8B-B14F-4D97-AF65-F5344CB8AC3E}">
        <p14:creationId xmlns:p14="http://schemas.microsoft.com/office/powerpoint/2010/main" val="48033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a:t>こうしたことからビルドは度々解決済みの問題として扱われる．</a:t>
            </a:r>
            <a:endParaRPr kumimoji="1" lang="en-US" altLang="ja-JP"/>
          </a:p>
          <a:p>
            <a:endParaRPr kumimoji="1" lang="en-US" altLang="ja-JP"/>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しかし，実際にはビルドツールを利用した多くのソフトウェアが自動的なビルドに失敗しており，</a:t>
            </a:r>
            <a:endParaRPr kumimoji="1" lang="en-US" altLang="ja-JP"/>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手動の操作が必要な状況となっている</a:t>
            </a:r>
            <a:endParaRPr kumimoji="1" lang="en-US" altLang="ja-JP"/>
          </a:p>
          <a:p>
            <a:endParaRPr kumimoji="1" lang="ja-JP" altLang="en-US"/>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3</a:t>
            </a:fld>
            <a:endParaRPr kumimoji="1" lang="ja-JP" altLang="en-US"/>
          </a:p>
        </p:txBody>
      </p:sp>
    </p:spTree>
    <p:extLst>
      <p:ext uri="{BB962C8B-B14F-4D97-AF65-F5344CB8AC3E}">
        <p14:creationId xmlns:p14="http://schemas.microsoft.com/office/powerpoint/2010/main" val="878936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t>（動機を踏まえてかく）</a:t>
            </a:r>
          </a:p>
          <a:p>
            <a:endParaRPr lang="ja-JP">
              <a:ea typeface="游ゴシック"/>
            </a:endParaRPr>
          </a:p>
          <a:p>
            <a:pPr marL="608965" indent="-422910">
              <a:spcBef>
                <a:spcPct val="20000"/>
              </a:spcBef>
              <a:spcAft>
                <a:spcPct val="0"/>
              </a:spcAft>
              <a:buFont typeface="Arial"/>
              <a:buChar char="•"/>
            </a:pPr>
            <a:endParaRPr lang="ja-JP"/>
          </a:p>
          <a:p>
            <a:pPr marL="608965" indent="-422910">
              <a:spcBef>
                <a:spcPct val="20000"/>
              </a:spcBef>
              <a:spcAft>
                <a:spcPct val="0"/>
              </a:spcAft>
              <a:buFont typeface="Arial"/>
              <a:buChar char="•"/>
            </a:pPr>
            <a:endParaRPr lang="ja-JP" altLang="en-US"/>
          </a:p>
          <a:p>
            <a:pPr marL="171450" indent="-171450">
              <a:spcBef>
                <a:spcPct val="20000"/>
              </a:spcBef>
              <a:spcAft>
                <a:spcPct val="0"/>
              </a:spcAft>
              <a:buFont typeface="Arial"/>
              <a:buChar char="•"/>
            </a:pPr>
            <a:r>
              <a:rPr lang="en-US" altLang="ja-JP">
                <a:ea typeface="游ゴシック"/>
              </a:rPr>
              <a:t>•Android</a:t>
            </a:r>
            <a:r>
              <a:rPr lang="ja-JP" altLang="en-US">
                <a:ea typeface="游ゴシック"/>
              </a:rPr>
              <a:t> アプリのビルドの特徴や失敗原因を調査</a:t>
            </a:r>
          </a:p>
          <a:p>
            <a:pPr marL="171450" indent="-171450">
              <a:spcBef>
                <a:spcPct val="20000"/>
              </a:spcBef>
              <a:spcAft>
                <a:spcPct val="0"/>
              </a:spcAft>
              <a:buFont typeface="Arial"/>
              <a:buChar char="•"/>
            </a:pPr>
            <a:r>
              <a:rPr lang="en-US" altLang="ja-JP">
                <a:ea typeface="游ゴシック"/>
              </a:rPr>
              <a:t>–Android</a:t>
            </a:r>
            <a:r>
              <a:rPr lang="ja-JP" altLang="en-US">
                <a:ea typeface="游ゴシック"/>
              </a:rPr>
              <a:t> アプリのビルドに問題があることを確認</a:t>
            </a:r>
          </a:p>
          <a:p>
            <a:pPr marL="171450" indent="-171450">
              <a:spcBef>
                <a:spcPct val="20000"/>
              </a:spcBef>
              <a:spcAft>
                <a:spcPct val="0"/>
              </a:spcAft>
              <a:buFont typeface="Arial"/>
              <a:buChar char="•"/>
            </a:pPr>
            <a:r>
              <a:rPr lang="en-US" altLang="ja-JP">
                <a:ea typeface="游ゴシック"/>
              </a:rPr>
              <a:t>–</a:t>
            </a:r>
            <a:endParaRPr lang="ja-JP" altLang="en-US">
              <a:ea typeface="游ゴシック"/>
            </a:endParaRPr>
          </a:p>
          <a:p>
            <a:pPr marL="171450" indent="-171450">
              <a:spcBef>
                <a:spcPct val="20000"/>
              </a:spcBef>
              <a:spcAft>
                <a:spcPct val="0"/>
              </a:spcAft>
              <a:buFont typeface="Arial"/>
              <a:buChar char="•"/>
            </a:pPr>
            <a:r>
              <a:rPr lang="en-US" altLang="ja-JP">
                <a:ea typeface="游ゴシック"/>
              </a:rPr>
              <a:t>–</a:t>
            </a:r>
            <a:r>
              <a:rPr lang="ja-JP" altLang="en-US">
                <a:ea typeface="游ゴシック"/>
              </a:rPr>
              <a:t>失敗原因を詳しく分析し修正方法を調査</a:t>
            </a:r>
          </a:p>
          <a:p>
            <a:pPr marL="171450" indent="-171450">
              <a:spcBef>
                <a:spcPct val="20000"/>
              </a:spcBef>
              <a:spcAft>
                <a:spcPct val="0"/>
              </a:spcAft>
              <a:buFont typeface="Arial"/>
              <a:buChar char="•"/>
            </a:pPr>
            <a:r>
              <a:rPr lang="en-US" altLang="ja-JP">
                <a:ea typeface="游ゴシック"/>
              </a:rPr>
              <a:t>–</a:t>
            </a:r>
            <a:endParaRPr lang="ja-JP" altLang="en-US">
              <a:ea typeface="游ゴシック"/>
            </a:endParaRPr>
          </a:p>
          <a:p>
            <a:pPr marL="171450" indent="-171450">
              <a:spcBef>
                <a:spcPct val="20000"/>
              </a:spcBef>
              <a:spcAft>
                <a:spcPct val="0"/>
              </a:spcAft>
              <a:buFont typeface="Arial"/>
              <a:buChar char="•"/>
            </a:pPr>
            <a:r>
              <a:rPr lang="en-US" altLang="ja-JP">
                <a:ea typeface="游ゴシック"/>
              </a:rPr>
              <a:t>•</a:t>
            </a:r>
            <a:r>
              <a:rPr lang="ja-JP" altLang="en-US">
                <a:ea typeface="游ゴシック"/>
              </a:rPr>
              <a:t>ビルドの改善に貢献</a:t>
            </a: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29</a:t>
            </a:fld>
            <a:endParaRPr kumimoji="1" lang="ja-JP" altLang="en-US"/>
          </a:p>
        </p:txBody>
      </p:sp>
    </p:spTree>
    <p:extLst>
      <p:ext uri="{BB962C8B-B14F-4D97-AF65-F5344CB8AC3E}">
        <p14:creationId xmlns:p14="http://schemas.microsoft.com/office/powerpoint/2010/main" val="741579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32</a:t>
            </a:fld>
            <a:endParaRPr kumimoji="1" lang="ja-JP" altLang="en-US"/>
          </a:p>
        </p:txBody>
      </p:sp>
    </p:spTree>
    <p:extLst>
      <p:ext uri="{BB962C8B-B14F-4D97-AF65-F5344CB8AC3E}">
        <p14:creationId xmlns:p14="http://schemas.microsoft.com/office/powerpoint/2010/main" val="3656328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en-US" altLang="ja-JP"/>
              <a:t>java8okjava11F 1528</a:t>
            </a:r>
          </a:p>
          <a:p>
            <a:r>
              <a:rPr lang="ja-JP" altLang="en-US"/>
              <a:t>逆 </a:t>
            </a:r>
            <a:r>
              <a:rPr lang="en-US" altLang="ja-JP"/>
              <a:t>1002</a:t>
            </a:r>
          </a:p>
          <a:p>
            <a:r>
              <a:rPr kumimoji="1" lang="ja-JP" altLang="en-US"/>
              <a:t>両方</a:t>
            </a:r>
            <a:r>
              <a:rPr kumimoji="1" lang="en-US" altLang="ja-JP"/>
              <a:t>OK 2014</a:t>
            </a:r>
          </a:p>
          <a:p>
            <a:r>
              <a:rPr lang="ja-JP" altLang="en-US"/>
              <a:t>両方ダメ </a:t>
            </a:r>
            <a:r>
              <a:rPr lang="en-US" altLang="ja-JP"/>
              <a:t>2818</a:t>
            </a:r>
          </a:p>
          <a:p>
            <a:r>
              <a:rPr lang="ja-JP" altLang="en-US"/>
              <a:t>計 </a:t>
            </a:r>
            <a:r>
              <a:rPr lang="en-US" altLang="ja-JP"/>
              <a:t>7362</a:t>
            </a:r>
            <a:endParaRPr kumimoji="1" lang="en-US" altLang="ja-JP"/>
          </a:p>
          <a:p>
            <a:endParaRPr kumimoji="1" lang="en-US" altLang="ja-JP"/>
          </a:p>
          <a:p>
            <a:r>
              <a:rPr kumimoji="1" lang="ja-JP" altLang="en-US"/>
              <a:t>タイムアウトが</a:t>
            </a:r>
            <a:r>
              <a:rPr kumimoji="1" lang="en-US" altLang="ja-JP"/>
              <a:t>NA</a:t>
            </a:r>
            <a:r>
              <a:rPr kumimoji="1" lang="ja-JP" altLang="en-US"/>
              <a:t>になっているのは　すべてのタイムアウトしたリポジトリはもう片方のビルドではビルドに普通に失敗しているため</a:t>
            </a:r>
            <a:endParaRPr kumimoji="1" lang="en-US" altLang="ja-JP"/>
          </a:p>
          <a:p>
            <a:endParaRPr kumimoji="1" lang="en-US" altLang="ja-JP"/>
          </a:p>
          <a:p>
            <a:pPr rtl="0" eaLnBrk="1" fontAlgn="t" hangingPunct="1"/>
            <a:r>
              <a:rPr kumimoji="1" lang="en-US" altLang="ja-JP" sz="1200" b="1" i="0" u="none" strike="noStrike" kern="1200">
                <a:solidFill>
                  <a:schemeClr val="tx1"/>
                </a:solidFill>
                <a:effectLst/>
                <a:latin typeface="+mn-lt"/>
                <a:ea typeface="+mn-ea"/>
                <a:cs typeface="+mn-cs"/>
              </a:rPr>
              <a:t>Kotlin</a:t>
            </a:r>
            <a:r>
              <a:rPr kumimoji="1" lang="ja-JP" altLang="ja-JP" sz="1200" b="1" i="0" u="none" strike="noStrike" kern="1200" baseline="0">
                <a:solidFill>
                  <a:schemeClr val="tx1"/>
                </a:solidFill>
                <a:effectLst/>
                <a:latin typeface="+mn-lt"/>
                <a:ea typeface="+mn-ea"/>
                <a:cs typeface="+mn-cs"/>
              </a:rPr>
              <a:t> の </a:t>
            </a:r>
            <a:r>
              <a:rPr kumimoji="1" lang="en-US" altLang="ja-JP" sz="1200" b="1" i="0" u="none" strike="noStrike" kern="1200">
                <a:solidFill>
                  <a:schemeClr val="tx1"/>
                </a:solidFill>
                <a:effectLst/>
                <a:latin typeface="+mn-lt"/>
                <a:ea typeface="+mn-ea"/>
                <a:cs typeface="+mn-cs"/>
              </a:rPr>
              <a:t>Android</a:t>
            </a:r>
            <a:r>
              <a:rPr kumimoji="1" lang="en-US" altLang="ja-JP" sz="1200" b="1" i="0" u="none" strike="noStrike" kern="1200" baseline="0">
                <a:solidFill>
                  <a:schemeClr val="tx1"/>
                </a:solidFill>
                <a:effectLst/>
                <a:latin typeface="+mn-lt"/>
                <a:ea typeface="+mn-ea"/>
                <a:cs typeface="+mn-cs"/>
              </a:rPr>
              <a:t> </a:t>
            </a:r>
            <a:r>
              <a:rPr kumimoji="1" lang="ja-JP" altLang="ja-JP" sz="1200" b="1" i="0" u="none" strike="noStrike" kern="1200" baseline="0">
                <a:solidFill>
                  <a:schemeClr val="tx1"/>
                </a:solidFill>
                <a:effectLst/>
                <a:latin typeface="+mn-lt"/>
                <a:ea typeface="+mn-ea"/>
                <a:cs typeface="+mn-cs"/>
              </a:rPr>
              <a:t>アプリ</a:t>
            </a:r>
            <a:r>
              <a:rPr kumimoji="1" lang="en-US" altLang="ja-JP" sz="1200" b="1" i="0" u="none" strike="noStrike" kern="1200" baseline="0">
                <a:solidFill>
                  <a:schemeClr val="tx1"/>
                </a:solidFill>
                <a:effectLst/>
                <a:latin typeface="+mn-lt"/>
                <a:ea typeface="+mn-ea"/>
                <a:cs typeface="+mn-cs"/>
              </a:rPr>
              <a:t>(Java 8 &amp; Java 11)</a:t>
            </a:r>
            <a:endParaRPr kumimoji="1" lang="ja-JP" altLang="ja-JP" sz="1200" b="0" i="0" u="none" strike="noStrike" kern="1200">
              <a:solidFill>
                <a:schemeClr val="tx1"/>
              </a:solidFill>
              <a:effectLst/>
              <a:latin typeface="+mn-lt"/>
              <a:ea typeface="+mn-ea"/>
              <a:cs typeface="+mn-cs"/>
            </a:endParaRPr>
          </a:p>
          <a:p>
            <a:pPr rtl="0" eaLnBrk="1" fontAlgn="t" hangingPunct="1"/>
            <a:r>
              <a:rPr kumimoji="1" lang="en-US" altLang="ja-JP" sz="1200" b="1" i="0" u="none" strike="noStrike" kern="1200">
                <a:solidFill>
                  <a:schemeClr val="tx1"/>
                </a:solidFill>
                <a:effectLst/>
                <a:latin typeface="+mn-lt"/>
                <a:ea typeface="+mn-ea"/>
                <a:cs typeface="+mn-cs"/>
              </a:rPr>
              <a:t>61.72</a:t>
            </a:r>
            <a:r>
              <a:rPr kumimoji="1" lang="ja-JP" altLang="ja-JP" sz="1200" b="1" i="0" u="none" strike="noStrike" kern="1200">
                <a:solidFill>
                  <a:schemeClr val="tx1"/>
                </a:solidFill>
                <a:effectLst/>
                <a:latin typeface="+mn-lt"/>
                <a:ea typeface="+mn-ea"/>
                <a:cs typeface="+mn-cs"/>
              </a:rPr>
              <a:t>％</a:t>
            </a:r>
            <a:r>
              <a:rPr kumimoji="1" lang="en-US" altLang="ja-JP" sz="1200" b="1" i="0" u="none" strike="noStrike" kern="1200">
                <a:solidFill>
                  <a:schemeClr val="tx1"/>
                </a:solidFill>
                <a:effectLst/>
                <a:latin typeface="+mn-lt"/>
                <a:ea typeface="+mn-ea"/>
                <a:cs typeface="+mn-cs"/>
              </a:rPr>
              <a:t>(4</a:t>
            </a:r>
            <a:r>
              <a:rPr kumimoji="1" lang="en-US" altLang="ja-JP" sz="1200" b="0" i="0" u="none" strike="noStrike" kern="1200">
                <a:solidFill>
                  <a:schemeClr val="tx1"/>
                </a:solidFill>
                <a:effectLst/>
                <a:latin typeface="+mn-lt"/>
                <a:ea typeface="+mn-ea"/>
                <a:cs typeface="+mn-cs"/>
              </a:rPr>
              <a:t>,</a:t>
            </a:r>
            <a:r>
              <a:rPr kumimoji="1" lang="en-US" altLang="ja-JP" sz="1200" b="1" i="0" u="none" strike="noStrike" kern="1200">
                <a:solidFill>
                  <a:schemeClr val="tx1"/>
                </a:solidFill>
                <a:effectLst/>
                <a:latin typeface="+mn-lt"/>
                <a:ea typeface="+mn-ea"/>
                <a:cs typeface="+mn-cs"/>
              </a:rPr>
              <a:t>544 </a:t>
            </a:r>
            <a:r>
              <a:rPr kumimoji="1" lang="ja-JP" altLang="ja-JP" sz="1200" b="1" i="0" u="none" strike="noStrike" kern="1200">
                <a:solidFill>
                  <a:schemeClr val="tx1"/>
                </a:solidFill>
                <a:effectLst/>
                <a:latin typeface="+mn-lt"/>
                <a:ea typeface="+mn-ea"/>
                <a:cs typeface="+mn-cs"/>
              </a:rPr>
              <a:t>個</a:t>
            </a:r>
            <a:r>
              <a:rPr kumimoji="1" lang="en-US" altLang="ja-JP" sz="1200" b="1" i="0" u="none" strike="noStrike" kern="1200">
                <a:solidFill>
                  <a:schemeClr val="tx1"/>
                </a:solidFill>
                <a:effectLst/>
                <a:latin typeface="+mn-lt"/>
                <a:ea typeface="+mn-ea"/>
                <a:cs typeface="+mn-cs"/>
              </a:rPr>
              <a:t>)</a:t>
            </a:r>
            <a:endParaRPr kumimoji="1" lang="ja-JP" altLang="ja-JP" sz="1200" b="0" i="0" u="none" strike="noStrike" kern="1200">
              <a:solidFill>
                <a:schemeClr val="tx1"/>
              </a:solidFill>
              <a:effectLst/>
              <a:latin typeface="+mn-lt"/>
              <a:ea typeface="+mn-ea"/>
              <a:cs typeface="+mn-cs"/>
            </a:endParaRPr>
          </a:p>
          <a:p>
            <a:pPr rtl="0" eaLnBrk="1" fontAlgn="t" hangingPunct="1"/>
            <a:r>
              <a:rPr kumimoji="1" lang="en-US" altLang="ja-JP" sz="1200" b="1" i="0" u="none" strike="noStrike" kern="1200">
                <a:solidFill>
                  <a:schemeClr val="tx1"/>
                </a:solidFill>
                <a:effectLst/>
                <a:latin typeface="+mn-lt"/>
                <a:ea typeface="+mn-ea"/>
                <a:cs typeface="+mn-cs"/>
              </a:rPr>
              <a:t>38.27</a:t>
            </a:r>
            <a:r>
              <a:rPr kumimoji="1" lang="ja-JP" altLang="ja-JP" sz="1200" b="1" i="0" u="none" strike="noStrike" kern="1200">
                <a:solidFill>
                  <a:schemeClr val="tx1"/>
                </a:solidFill>
                <a:effectLst/>
                <a:latin typeface="+mn-lt"/>
                <a:ea typeface="+mn-ea"/>
                <a:cs typeface="+mn-cs"/>
              </a:rPr>
              <a:t>％</a:t>
            </a:r>
            <a:r>
              <a:rPr kumimoji="1" lang="en-US" altLang="ja-JP" sz="1200" b="1" i="0" u="none" strike="noStrike" kern="1200">
                <a:solidFill>
                  <a:schemeClr val="tx1"/>
                </a:solidFill>
                <a:effectLst/>
                <a:latin typeface="+mn-lt"/>
                <a:ea typeface="+mn-ea"/>
                <a:cs typeface="+mn-cs"/>
              </a:rPr>
              <a:t>(2</a:t>
            </a:r>
            <a:r>
              <a:rPr kumimoji="1" lang="en-US" altLang="ja-JP" sz="1200" b="0" i="0" u="none" strike="noStrike" kern="1200">
                <a:solidFill>
                  <a:schemeClr val="tx1"/>
                </a:solidFill>
                <a:effectLst/>
                <a:latin typeface="+mn-lt"/>
                <a:ea typeface="+mn-ea"/>
                <a:cs typeface="+mn-cs"/>
              </a:rPr>
              <a:t>,</a:t>
            </a:r>
            <a:r>
              <a:rPr kumimoji="1" lang="en-US" altLang="ja-JP" sz="1200" b="1" i="0" u="none" strike="noStrike" kern="1200">
                <a:solidFill>
                  <a:schemeClr val="tx1"/>
                </a:solidFill>
                <a:effectLst/>
                <a:latin typeface="+mn-lt"/>
                <a:ea typeface="+mn-ea"/>
                <a:cs typeface="+mn-cs"/>
              </a:rPr>
              <a:t>808 </a:t>
            </a:r>
            <a:r>
              <a:rPr kumimoji="1" lang="ja-JP" altLang="ja-JP" sz="1200" b="1" i="0" u="none" strike="noStrike" kern="1200">
                <a:solidFill>
                  <a:schemeClr val="tx1"/>
                </a:solidFill>
                <a:effectLst/>
                <a:latin typeface="+mn-lt"/>
                <a:ea typeface="+mn-ea"/>
                <a:cs typeface="+mn-cs"/>
              </a:rPr>
              <a:t>個</a:t>
            </a:r>
            <a:r>
              <a:rPr kumimoji="1" lang="en-US" altLang="ja-JP" sz="1200" b="1" i="0" u="none" strike="noStrike" kern="1200">
                <a:solidFill>
                  <a:schemeClr val="tx1"/>
                </a:solidFill>
                <a:effectLst/>
                <a:latin typeface="+mn-lt"/>
                <a:ea typeface="+mn-ea"/>
                <a:cs typeface="+mn-cs"/>
              </a:rPr>
              <a:t>)</a:t>
            </a:r>
            <a:endParaRPr kumimoji="1" lang="ja-JP" altLang="ja-JP" sz="1200" b="0" i="0" u="none" strike="noStrike" kern="1200">
              <a:solidFill>
                <a:schemeClr val="tx1"/>
              </a:solidFill>
              <a:effectLst/>
              <a:latin typeface="+mn-lt"/>
              <a:ea typeface="+mn-ea"/>
              <a:cs typeface="+mn-cs"/>
            </a:endParaRPr>
          </a:p>
          <a:p>
            <a:pPr rtl="0" eaLnBrk="1" fontAlgn="t" hangingPunct="1"/>
            <a:r>
              <a:rPr kumimoji="1" lang="en-US" altLang="ja-JP" sz="1200" b="1" i="0" u="none" strike="noStrike" kern="1200">
                <a:solidFill>
                  <a:schemeClr val="tx1"/>
                </a:solidFill>
                <a:effectLst/>
                <a:latin typeface="+mn-lt"/>
                <a:ea typeface="+mn-ea"/>
                <a:cs typeface="+mn-cs"/>
              </a:rPr>
              <a:t>NA</a:t>
            </a:r>
            <a:endParaRPr kumimoji="1" lang="ja-JP" altLang="ja-JP" sz="1200" b="0" i="0" u="none" strike="noStrike" kern="120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40</a:t>
            </a:fld>
            <a:endParaRPr kumimoji="1" lang="ja-JP" altLang="en-US"/>
          </a:p>
        </p:txBody>
      </p:sp>
    </p:spTree>
    <p:extLst>
      <p:ext uri="{BB962C8B-B14F-4D97-AF65-F5344CB8AC3E}">
        <p14:creationId xmlns:p14="http://schemas.microsoft.com/office/powerpoint/2010/main" val="3777555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42</a:t>
            </a:fld>
            <a:endParaRPr kumimoji="1" lang="ja-JP" altLang="en-US"/>
          </a:p>
        </p:txBody>
      </p:sp>
    </p:spTree>
    <p:extLst>
      <p:ext uri="{BB962C8B-B14F-4D97-AF65-F5344CB8AC3E}">
        <p14:creationId xmlns:p14="http://schemas.microsoft.com/office/powerpoint/2010/main" val="3599206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a:t>先ほど示したデータの信ぴょう性が低くなっている</a:t>
            </a: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43</a:t>
            </a:fld>
            <a:endParaRPr kumimoji="1" lang="ja-JP" altLang="en-US"/>
          </a:p>
        </p:txBody>
      </p:sp>
    </p:spTree>
    <p:extLst>
      <p:ext uri="{BB962C8B-B14F-4D97-AF65-F5344CB8AC3E}">
        <p14:creationId xmlns:p14="http://schemas.microsoft.com/office/powerpoint/2010/main" val="3073929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a:t>ビルドに成功しやすいリポジトリの特徴をより明らかにするために取得できるデータを拡充した</a:t>
            </a: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44</a:t>
            </a:fld>
            <a:endParaRPr kumimoji="1" lang="ja-JP" altLang="en-US"/>
          </a:p>
        </p:txBody>
      </p:sp>
    </p:spTree>
    <p:extLst>
      <p:ext uri="{BB962C8B-B14F-4D97-AF65-F5344CB8AC3E}">
        <p14:creationId xmlns:p14="http://schemas.microsoft.com/office/powerpoint/2010/main" val="2552513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ビルドに成功したリポジトリと失敗したリポジトリそれぞれにおける</a:t>
            </a:r>
            <a:r>
              <a:rPr kumimoji="1" lang="ja-JP" altLang="en-US" sz="1200"/>
              <a:t>ビルドにかかった時間</a:t>
            </a:r>
            <a:r>
              <a:rPr kumimoji="1" lang="ja-JP" altLang="en-US"/>
              <a:t>の分布と中央値を表したグラフ</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ビルドに成功したリポジトリはビルドにかかる時間が長い傾向にある</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自然</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コミットされた回数が多いほうがビルドに失敗しやすい傾向にある</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単純にコミットされた回数が多いリポジトリは古いリポジトリが多いためと推測</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45</a:t>
            </a:fld>
            <a:endParaRPr kumimoji="1" lang="ja-JP" altLang="en-US"/>
          </a:p>
        </p:txBody>
      </p:sp>
    </p:spTree>
    <p:extLst>
      <p:ext uri="{BB962C8B-B14F-4D97-AF65-F5344CB8AC3E}">
        <p14:creationId xmlns:p14="http://schemas.microsoft.com/office/powerpoint/2010/main" val="1190483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a:t>図の幅がおかしく見にくい問題</a:t>
            </a: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46</a:t>
            </a:fld>
            <a:endParaRPr kumimoji="1" lang="ja-JP" altLang="en-US"/>
          </a:p>
        </p:txBody>
      </p:sp>
    </p:spTree>
    <p:extLst>
      <p:ext uri="{BB962C8B-B14F-4D97-AF65-F5344CB8AC3E}">
        <p14:creationId xmlns:p14="http://schemas.microsoft.com/office/powerpoint/2010/main" val="165380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a:t>シーザーアンドジョーンズ？</a:t>
            </a: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47</a:t>
            </a:fld>
            <a:endParaRPr kumimoji="1" lang="ja-JP" altLang="en-US"/>
          </a:p>
        </p:txBody>
      </p:sp>
    </p:spTree>
    <p:extLst>
      <p:ext uri="{BB962C8B-B14F-4D97-AF65-F5344CB8AC3E}">
        <p14:creationId xmlns:p14="http://schemas.microsoft.com/office/powerpoint/2010/main" val="1854413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a:t>Java </a:t>
            </a:r>
            <a:r>
              <a:rPr lang="ja-JP" altLang="en-US"/>
              <a:t>で記述されているアプリケーションのリポジトリであること</a:t>
            </a:r>
            <a:endParaRPr lang="en-US" altLang="ja-JP"/>
          </a:p>
          <a:p>
            <a:r>
              <a:rPr lang="ja-JP" altLang="en-US"/>
              <a:t>条件（</a:t>
            </a:r>
            <a:r>
              <a:rPr lang="en-US" altLang="ja-JP"/>
              <a:t>1</a:t>
            </a:r>
            <a:r>
              <a:rPr lang="ja-JP" altLang="en-US"/>
              <a:t>）については，</a:t>
            </a:r>
            <a:r>
              <a:rPr lang="en-US" altLang="ja-JP"/>
              <a:t>Java </a:t>
            </a:r>
            <a:r>
              <a:rPr lang="ja-JP" altLang="en-US"/>
              <a:t>は </a:t>
            </a:r>
            <a:r>
              <a:rPr lang="en-US" altLang="ja-JP" err="1"/>
              <a:t>Gradle</a:t>
            </a:r>
            <a:r>
              <a:rPr lang="en-US" altLang="ja-JP"/>
              <a:t>, Maven, Ant </a:t>
            </a:r>
            <a:r>
              <a:rPr lang="ja-JP" altLang="en-US"/>
              <a:t>などの高機 能なビルドツールが複数存在し，</a:t>
            </a:r>
            <a:r>
              <a:rPr lang="en-US" altLang="ja-JP"/>
              <a:t>Android </a:t>
            </a:r>
            <a:r>
              <a:rPr lang="ja-JP" altLang="en-US"/>
              <a:t>アプリケーションに おいても頻繁に用いられるため，調査対象として選択した． </a:t>
            </a:r>
            <a:endParaRPr lang="en-US" altLang="ja-JP"/>
          </a:p>
          <a:p>
            <a:r>
              <a:rPr lang="ja-JP" altLang="en-US"/>
              <a:t>条件（</a:t>
            </a:r>
            <a:r>
              <a:rPr lang="en-US" altLang="ja-JP"/>
              <a:t>2</a:t>
            </a:r>
            <a:r>
              <a:rPr lang="ja-JP" altLang="en-US"/>
              <a:t>）については，オープンソースのソフトウェアを対象 にしているため，そのソフトウェアが用いているライセンスに ついて記述されたファイルが存在していることを条件として設 </a:t>
            </a:r>
            <a:r>
              <a:rPr lang="ja-JP" altLang="en-US" err="1"/>
              <a:t>定した</a:t>
            </a:r>
            <a:endParaRPr lang="en-US" altLang="ja-JP"/>
          </a:p>
          <a:p>
            <a:r>
              <a:rPr lang="ja-JP" altLang="en-US"/>
              <a:t>条件（</a:t>
            </a:r>
            <a:r>
              <a:rPr lang="en-US" altLang="ja-JP"/>
              <a:t>3</a:t>
            </a:r>
            <a:r>
              <a:rPr lang="ja-JP" altLang="en-US"/>
              <a:t>）は，個人的なリポジトリを排除し，他者からの協力 を受けたリポジトリを対象とするために設定した．</a:t>
            </a:r>
            <a:endParaRPr lang="en-US" altLang="ja-JP"/>
          </a:p>
          <a:p>
            <a:r>
              <a:rPr lang="ja-JP" altLang="en-US"/>
              <a:t>そして， 条件（</a:t>
            </a:r>
            <a:r>
              <a:rPr lang="en-US" altLang="ja-JP"/>
              <a:t>4</a:t>
            </a:r>
            <a:r>
              <a:rPr lang="ja-JP" altLang="en-US"/>
              <a:t>）と条件（</a:t>
            </a:r>
            <a:r>
              <a:rPr lang="en-US" altLang="ja-JP"/>
              <a:t>5</a:t>
            </a:r>
            <a:r>
              <a:rPr lang="ja-JP" altLang="en-US"/>
              <a:t>）は，</a:t>
            </a:r>
            <a:r>
              <a:rPr lang="en-US" altLang="ja-JP"/>
              <a:t>JNI </a:t>
            </a:r>
            <a:r>
              <a:rPr lang="ja-JP" altLang="en-US"/>
              <a:t>や </a:t>
            </a:r>
            <a:r>
              <a:rPr lang="en-US" altLang="ja-JP"/>
              <a:t>Java ME </a:t>
            </a:r>
            <a:r>
              <a:rPr lang="ja-JP" altLang="en-US"/>
              <a:t>といった 技術を排除し，</a:t>
            </a:r>
            <a:r>
              <a:rPr lang="en-US" altLang="ja-JP"/>
              <a:t>Android API </a:t>
            </a:r>
            <a:r>
              <a:rPr lang="ja-JP" altLang="en-US"/>
              <a:t>の使用を確認することで，</a:t>
            </a:r>
            <a:r>
              <a:rPr lang="en-US" altLang="ja-JP"/>
              <a:t>Android </a:t>
            </a:r>
            <a:r>
              <a:rPr lang="ja-JP" altLang="en-US"/>
              <a:t>アプリケーションに焦点を当て，他の言語に関するデータが入 らないようにするために設定した． </a:t>
            </a:r>
            <a:endParaRPr kumimoji="1" lang="en-US" altLang="ja-JP"/>
          </a:p>
          <a:p>
            <a:endParaRPr kumimoji="1" lang="ja-JP" altLang="en-US"/>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58</a:t>
            </a:fld>
            <a:endParaRPr kumimoji="1" lang="ja-JP" altLang="en-US"/>
          </a:p>
        </p:txBody>
      </p:sp>
    </p:spTree>
    <p:extLst>
      <p:ext uri="{BB962C8B-B14F-4D97-AF65-F5344CB8AC3E}">
        <p14:creationId xmlns:p14="http://schemas.microsoft.com/office/powerpoint/2010/main" val="1291374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a:ea typeface="游ゴシック"/>
              </a:rPr>
              <a:t>自動的なビルドが失敗しないということは重要です。</a:t>
            </a:r>
            <a:endParaRPr lang="en-US" altLang="ja-JP">
              <a:ea typeface="游ゴシック"/>
            </a:endParaRPr>
          </a:p>
          <a:p>
            <a:r>
              <a:rPr lang="ja-JP" altLang="en-US">
                <a:ea typeface="游ゴシック"/>
              </a:rPr>
              <a:t>まず、単純にビルドに失敗するということはソフトウェアの開発に悪影響を与える</a:t>
            </a:r>
            <a:endParaRPr lang="en-US" altLang="ja-JP">
              <a:ea typeface="游ゴシック"/>
            </a:endParaRPr>
          </a:p>
          <a:p>
            <a:endParaRPr lang="en-US" altLang="ja-JP">
              <a:ea typeface="游ゴシック"/>
            </a:endParaRPr>
          </a:p>
          <a:p>
            <a:r>
              <a:rPr lang="ja-JP" altLang="en-US">
                <a:ea typeface="游ゴシック"/>
              </a:rPr>
              <a:t>近年のソフトウェア開発でよく用いられる継続的インテグレーションでは自動的にビルドが行えることが必須です．</a:t>
            </a:r>
            <a:endParaRPr lang="en-US" altLang="ja-JP">
              <a:ea typeface="游ゴシック"/>
            </a:endParaRPr>
          </a:p>
          <a:p>
            <a:endParaRPr lang="en-US" altLang="ja-JP">
              <a:ea typeface="游ゴシック"/>
            </a:endParaRPr>
          </a:p>
          <a:p>
            <a:endParaRPr lang="en-US" altLang="ja-JP">
              <a:ea typeface="游ゴシック"/>
            </a:endParaRPr>
          </a:p>
          <a:p>
            <a:r>
              <a:rPr lang="ja-JP" altLang="en-US">
                <a:ea typeface="游ゴシック"/>
              </a:rPr>
              <a:t>ソフトウェアの構築以外の目的でビルドを利用することがある</a:t>
            </a:r>
            <a:endParaRPr lang="en-US" altLang="ja-JP">
              <a:ea typeface="游ゴシック"/>
            </a:endParaRPr>
          </a:p>
          <a:p>
            <a:endParaRPr lang="en-US" altLang="ja-JP">
              <a:ea typeface="游ゴシック"/>
            </a:endParaRPr>
          </a:p>
          <a:p>
            <a:endParaRPr lang="en-US" altLang="ja-JP">
              <a:ea typeface="游ゴシック"/>
            </a:endParaRPr>
          </a:p>
          <a:p>
            <a:r>
              <a:rPr lang="ja-JP" altLang="en-US">
                <a:ea typeface="游ゴシック"/>
              </a:rPr>
              <a:t>一例として，多数のプロジェクトを集め，コンパイル</a:t>
            </a:r>
            <a:r>
              <a:rPr lang="en-US" altLang="ja-JP">
                <a:ea typeface="游ゴシック"/>
              </a:rPr>
              <a:t> </a:t>
            </a:r>
            <a:r>
              <a:rPr lang="ja-JP" altLang="en-US">
                <a:ea typeface="游ゴシック"/>
              </a:rPr>
              <a:t>及びコンパイルの逆の処理であるデコンパイルを通して，ソー</a:t>
            </a:r>
            <a:r>
              <a:rPr lang="en-US" altLang="ja-JP">
                <a:ea typeface="游ゴシック"/>
              </a:rPr>
              <a:t> </a:t>
            </a:r>
            <a:r>
              <a:rPr lang="ja-JP" altLang="en-US">
                <a:ea typeface="游ゴシック"/>
              </a:rPr>
              <a:t>スコードを解析する研究がある</a:t>
            </a:r>
            <a:r>
              <a:rPr lang="en-US"/>
              <a:t> [2]</a:t>
            </a:r>
            <a:r>
              <a:rPr lang="ja-JP" altLang="en-US" err="1">
                <a:ea typeface="游ゴシック"/>
              </a:rPr>
              <a:t>．</a:t>
            </a:r>
            <a:r>
              <a:rPr lang="ja-JP" altLang="en-US">
                <a:ea typeface="游ゴシック"/>
              </a:rPr>
              <a:t>このような研究では，収集</a:t>
            </a:r>
            <a:r>
              <a:rPr lang="en-US" altLang="ja-JP">
                <a:ea typeface="游ゴシック"/>
              </a:rPr>
              <a:t> </a:t>
            </a:r>
            <a:r>
              <a:rPr lang="ja-JP" altLang="en-US">
                <a:ea typeface="游ゴシック"/>
              </a:rPr>
              <a:t>した多数のプロジェクトのビルドが正しく行われることが必須</a:t>
            </a:r>
            <a:r>
              <a:rPr lang="en-US" altLang="ja-JP">
                <a:ea typeface="游ゴシック"/>
              </a:rPr>
              <a:t> </a:t>
            </a:r>
            <a:r>
              <a:rPr lang="ja-JP" altLang="en-US">
                <a:ea typeface="游ゴシック"/>
              </a:rPr>
              <a:t>である</a:t>
            </a:r>
            <a:endParaRPr lang="ja-JP">
              <a:ea typeface="游ゴシック"/>
            </a:endParaRP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4</a:t>
            </a:fld>
            <a:endParaRPr kumimoji="1" lang="ja-JP" altLang="en-US"/>
          </a:p>
        </p:txBody>
      </p:sp>
    </p:spTree>
    <p:extLst>
      <p:ext uri="{BB962C8B-B14F-4D97-AF65-F5344CB8AC3E}">
        <p14:creationId xmlns:p14="http://schemas.microsoft.com/office/powerpoint/2010/main" val="4269438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a:t>以降の分析ではすべてのビルドツールのデータが含まれているが，細かい分析については，</a:t>
            </a:r>
            <a:r>
              <a:rPr kumimoji="1" lang="en-US" altLang="ja-JP"/>
              <a:t>Gradle</a:t>
            </a:r>
            <a:r>
              <a:rPr kumimoji="1" lang="ja-JP" altLang="en-US"/>
              <a:t> のみについて調査した．</a:t>
            </a:r>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59</a:t>
            </a:fld>
            <a:endParaRPr kumimoji="1" lang="ja-JP" altLang="en-US"/>
          </a:p>
        </p:txBody>
      </p:sp>
    </p:spTree>
    <p:extLst>
      <p:ext uri="{BB962C8B-B14F-4D97-AF65-F5344CB8AC3E}">
        <p14:creationId xmlns:p14="http://schemas.microsoft.com/office/powerpoint/2010/main" val="3460880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a:t>条件を満たすリポジトリを </a:t>
            </a:r>
            <a:r>
              <a:rPr lang="en-US" altLang="ja-JP"/>
              <a:t>10000 </a:t>
            </a:r>
            <a:r>
              <a:rPr lang="ja-JP" altLang="en-US"/>
              <a:t>個抽出し，</a:t>
            </a:r>
            <a:br>
              <a:rPr lang="en-US" altLang="ja-JP"/>
            </a:br>
            <a:r>
              <a:rPr lang="ja-JP" altLang="en-US"/>
              <a:t>ビルドファイルが認識できた </a:t>
            </a:r>
            <a:r>
              <a:rPr lang="en-US" altLang="ja-JP"/>
              <a:t>7,196 </a:t>
            </a:r>
            <a:r>
              <a:rPr lang="ja-JP" altLang="en-US"/>
              <a:t>個のリポジトリに対してビルドを実行</a:t>
            </a:r>
            <a:endParaRPr kumimoji="1" lang="ja-JP" altLang="en-US"/>
          </a:p>
          <a:p>
            <a:endParaRPr kumimoji="1" lang="ja-JP" altLang="en-US"/>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60</a:t>
            </a:fld>
            <a:endParaRPr kumimoji="1" lang="ja-JP" altLang="en-US"/>
          </a:p>
        </p:txBody>
      </p:sp>
    </p:spTree>
    <p:extLst>
      <p:ext uri="{BB962C8B-B14F-4D97-AF65-F5344CB8AC3E}">
        <p14:creationId xmlns:p14="http://schemas.microsoft.com/office/powerpoint/2010/main" val="2084876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a:t>ウィルコクソンの順位和検定</a:t>
            </a:r>
            <a:endParaRPr kumimoji="1" lang="en-US" altLang="ja-JP"/>
          </a:p>
          <a:p>
            <a:endParaRPr kumimoji="1" lang="en-US" altLang="ja-JP"/>
          </a:p>
          <a:p>
            <a:r>
              <a:rPr lang="en-US" altLang="ja-JP"/>
              <a:t>p-value &lt; 2.2e-16</a:t>
            </a:r>
          </a:p>
          <a:p>
            <a:r>
              <a:rPr lang="en-US" altLang="ja-JP"/>
              <a:t>p-value = 0.02029</a:t>
            </a:r>
            <a:endParaRPr kumimoji="1" lang="ja-JP" altLang="en-US"/>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63</a:t>
            </a:fld>
            <a:endParaRPr kumimoji="1" lang="ja-JP" altLang="en-US"/>
          </a:p>
        </p:txBody>
      </p:sp>
    </p:spTree>
    <p:extLst>
      <p:ext uri="{BB962C8B-B14F-4D97-AF65-F5344CB8AC3E}">
        <p14:creationId xmlns:p14="http://schemas.microsoft.com/office/powerpoint/2010/main" val="38857392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en-US" altLang="ja-JP"/>
              <a:t>p-value &lt; 2.2e-16</a:t>
            </a:r>
            <a:endParaRPr kumimoji="1" lang="ja-JP" altLang="en-US"/>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64</a:t>
            </a:fld>
            <a:endParaRPr kumimoji="1" lang="ja-JP" altLang="en-US"/>
          </a:p>
        </p:txBody>
      </p:sp>
    </p:spTree>
    <p:extLst>
      <p:ext uri="{BB962C8B-B14F-4D97-AF65-F5344CB8AC3E}">
        <p14:creationId xmlns:p14="http://schemas.microsoft.com/office/powerpoint/2010/main" val="3781485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en-US" altLang="ja-JP"/>
              <a:t>p-value &lt; 2.2e-16</a:t>
            </a:r>
          </a:p>
          <a:p>
            <a:endParaRPr kumimoji="1" lang="en-US" altLang="ja-JP"/>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65</a:t>
            </a:fld>
            <a:endParaRPr kumimoji="1" lang="ja-JP" altLang="en-US"/>
          </a:p>
        </p:txBody>
      </p:sp>
    </p:spTree>
    <p:extLst>
      <p:ext uri="{BB962C8B-B14F-4D97-AF65-F5344CB8AC3E}">
        <p14:creationId xmlns:p14="http://schemas.microsoft.com/office/powerpoint/2010/main" val="2851850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67</a:t>
            </a:fld>
            <a:endParaRPr kumimoji="1" lang="ja-JP" altLang="en-US"/>
          </a:p>
        </p:txBody>
      </p:sp>
    </p:spTree>
    <p:extLst>
      <p:ext uri="{BB962C8B-B14F-4D97-AF65-F5344CB8AC3E}">
        <p14:creationId xmlns:p14="http://schemas.microsoft.com/office/powerpoint/2010/main" val="883666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a:t>また，</a:t>
            </a:r>
            <a:r>
              <a:rPr kumimoji="1" lang="en-US" altLang="ja-JP"/>
              <a:t>Gradle</a:t>
            </a:r>
            <a:r>
              <a:rPr kumimoji="1" lang="ja-JP" altLang="en-US"/>
              <a:t>を用いたビルドの失敗原因について調査したところ</a:t>
            </a:r>
            <a:r>
              <a:rPr kumimoji="1" lang="en-US" altLang="ja-JP"/>
              <a:t>…</a:t>
            </a:r>
          </a:p>
          <a:p>
            <a:endParaRPr kumimoji="1" lang="en-US" altLang="ja-JP"/>
          </a:p>
          <a:p>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a:t>
            </a:r>
            <a:r>
              <a:rPr lang="en-US" altLang="ja-JP" err="1"/>
              <a:t>ListenerNotification</a:t>
            </a:r>
            <a:r>
              <a:rPr lang="ja-JP" altLang="en-US"/>
              <a:t>」と「</a:t>
            </a:r>
            <a:r>
              <a:rPr kumimoji="1" lang="en-US" altLang="ja-JP" err="1"/>
              <a:t>PluginApplication:application</a:t>
            </a:r>
            <a:r>
              <a:rPr lang="ja-JP" altLang="en-US"/>
              <a:t>」</a:t>
            </a:r>
            <a:endParaRPr kumimoji="1" lang="ja-JP" altLang="en-US"/>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68</a:t>
            </a:fld>
            <a:endParaRPr kumimoji="1" lang="ja-JP" altLang="en-US"/>
          </a:p>
        </p:txBody>
      </p:sp>
    </p:spTree>
    <p:extLst>
      <p:ext uri="{BB962C8B-B14F-4D97-AF65-F5344CB8AC3E}">
        <p14:creationId xmlns:p14="http://schemas.microsoft.com/office/powerpoint/2010/main" val="383038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73</a:t>
            </a:fld>
            <a:endParaRPr kumimoji="1" lang="ja-JP" altLang="en-US"/>
          </a:p>
        </p:txBody>
      </p:sp>
    </p:spTree>
    <p:extLst>
      <p:ext uri="{BB962C8B-B14F-4D97-AF65-F5344CB8AC3E}">
        <p14:creationId xmlns:p14="http://schemas.microsoft.com/office/powerpoint/2010/main" val="4708231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75</a:t>
            </a:fld>
            <a:endParaRPr kumimoji="1" lang="ja-JP" altLang="en-US"/>
          </a:p>
        </p:txBody>
      </p:sp>
    </p:spTree>
    <p:extLst>
      <p:ext uri="{BB962C8B-B14F-4D97-AF65-F5344CB8AC3E}">
        <p14:creationId xmlns:p14="http://schemas.microsoft.com/office/powerpoint/2010/main" val="982818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a:t>この図は先行研究の結果から抜き出したもの</a:t>
            </a:r>
            <a:endParaRPr kumimoji="1" lang="en-US" altLang="ja-JP"/>
          </a:p>
          <a:p>
            <a:endParaRPr kumimoji="1" lang="en-US" altLang="ja-JP"/>
          </a:p>
          <a:p>
            <a:r>
              <a:rPr kumimoji="1" lang="ja-JP" altLang="en-US"/>
              <a:t>一番左の図は成功したプロジェクトと失敗したプロジェクトそれぞれのファイル数の分布を表した図で，図の直線は中央値を表している</a:t>
            </a:r>
            <a:endParaRPr kumimoji="1" lang="en-US" altLang="ja-JP"/>
          </a:p>
          <a:p>
            <a:endParaRPr kumimoji="1" lang="en-US" altLang="ja-JP"/>
          </a:p>
          <a:p>
            <a:r>
              <a:rPr kumimoji="1" lang="ja-JP" altLang="en-US"/>
              <a:t>成功したプロジェクトより，失敗したプロジェクトのほうが中央値が大きいことから大規模なプロジェクトはビルドが失敗しやすいことが分かる</a:t>
            </a:r>
            <a:endParaRPr kumimoji="1" lang="en-US" altLang="ja-JP"/>
          </a:p>
          <a:p>
            <a:endParaRPr kumimoji="1" lang="en-US" altLang="ja-JP"/>
          </a:p>
          <a:p>
            <a:r>
              <a:rPr kumimoji="1" lang="ja-JP" altLang="en-US"/>
              <a:t>成功したプロジェクトと失敗したプロジェクトそれぞれのリポジトリ作成日からの日数の分布</a:t>
            </a:r>
            <a:endParaRPr kumimoji="1" lang="en-US" altLang="ja-JP"/>
          </a:p>
          <a:p>
            <a:endParaRPr kumimoji="1" lang="en-US" altLang="ja-JP"/>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最終更新日からの日数の分布</a:t>
            </a:r>
            <a:endParaRPr kumimoji="1" lang="en-US" altLang="ja-JP"/>
          </a:p>
          <a:p>
            <a:endParaRPr kumimoji="1" lang="en-US" altLang="ja-JP"/>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81</a:t>
            </a:fld>
            <a:endParaRPr kumimoji="1" lang="ja-JP" altLang="en-US"/>
          </a:p>
        </p:txBody>
      </p:sp>
    </p:spTree>
    <p:extLst>
      <p:ext uri="{BB962C8B-B14F-4D97-AF65-F5344CB8AC3E}">
        <p14:creationId xmlns:p14="http://schemas.microsoft.com/office/powerpoint/2010/main" val="3333894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a:t>こうした点を踏まえて、自動的なビルドが失敗する原因について調査した先行研究が存在</a:t>
            </a:r>
            <a:endParaRPr lang="ja-JP"/>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5</a:t>
            </a:fld>
            <a:endParaRPr kumimoji="1" lang="ja-JP" altLang="en-US"/>
          </a:p>
        </p:txBody>
      </p:sp>
    </p:spTree>
    <p:extLst>
      <p:ext uri="{BB962C8B-B14F-4D97-AF65-F5344CB8AC3E}">
        <p14:creationId xmlns:p14="http://schemas.microsoft.com/office/powerpoint/2010/main" val="504184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a:t>僕の研究内容に入る前に</a:t>
            </a:r>
            <a:r>
              <a:rPr kumimoji="1" lang="en-US" altLang="ja-JP"/>
              <a:t>Java</a:t>
            </a:r>
            <a:r>
              <a:rPr kumimoji="1" lang="ja-JP" altLang="en-US"/>
              <a:t>プロジェクトに対して，ビルドの成功率等を調査した先行研究について簡単に説明します．</a:t>
            </a:r>
            <a:endParaRPr kumimoji="1" lang="en-US" altLang="ja-JP"/>
          </a:p>
          <a:p>
            <a:endParaRPr kumimoji="1" lang="en-US" altLang="ja-JP"/>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この先行研究では</a:t>
            </a:r>
            <a:r>
              <a:rPr kumimoji="1" lang="en-US" altLang="ja-JP"/>
              <a:t>GitHub </a:t>
            </a:r>
            <a:r>
              <a:rPr kumimoji="1" lang="ja-JP" altLang="en-US"/>
              <a:t>から </a:t>
            </a:r>
            <a:r>
              <a:rPr kumimoji="1" lang="en-US" altLang="ja-JP"/>
              <a:t>7,264 </a:t>
            </a:r>
            <a:r>
              <a:rPr kumimoji="1" lang="ja-JP" altLang="en-US"/>
              <a:t>個の</a:t>
            </a:r>
            <a:r>
              <a:rPr kumimoji="1" lang="en-US" altLang="ja-JP"/>
              <a:t>Java </a:t>
            </a:r>
            <a:r>
              <a:rPr kumimoji="1" lang="ja-JP" altLang="en-US"/>
              <a:t>プロジェクトを収集し</a:t>
            </a:r>
            <a:r>
              <a:rPr lang="ja-JP" altLang="en-US"/>
              <a:t>ビルドの成否やビルドが失敗しやすいプロジェクトの特徴であったり，ビルドの失敗原因について調査</a:t>
            </a:r>
            <a:endParaRPr kumimoji="1" lang="en-US" altLang="ja-JP"/>
          </a:p>
          <a:p>
            <a:endParaRPr kumimoji="1" lang="ja-JP" altLang="en-US"/>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82</a:t>
            </a:fld>
            <a:endParaRPr kumimoji="1" lang="ja-JP" altLang="en-US"/>
          </a:p>
        </p:txBody>
      </p:sp>
    </p:spTree>
    <p:extLst>
      <p:ext uri="{BB962C8B-B14F-4D97-AF65-F5344CB8AC3E}">
        <p14:creationId xmlns:p14="http://schemas.microsoft.com/office/powerpoint/2010/main" val="1639350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a:t>Java </a:t>
            </a:r>
            <a:r>
              <a:rPr lang="ja-JP" altLang="en-US"/>
              <a:t>で記述されているアプリケーションのリポジトリであること</a:t>
            </a:r>
            <a:endParaRPr lang="en-US" altLang="ja-JP"/>
          </a:p>
          <a:p>
            <a:r>
              <a:rPr lang="ja-JP" altLang="en-US"/>
              <a:t>条件（</a:t>
            </a:r>
            <a:r>
              <a:rPr lang="en-US" altLang="ja-JP"/>
              <a:t>1</a:t>
            </a:r>
            <a:r>
              <a:rPr lang="ja-JP" altLang="en-US"/>
              <a:t>）については，</a:t>
            </a:r>
            <a:r>
              <a:rPr lang="en-US" altLang="ja-JP"/>
              <a:t>Java </a:t>
            </a:r>
            <a:r>
              <a:rPr lang="ja-JP" altLang="en-US"/>
              <a:t>は </a:t>
            </a:r>
            <a:r>
              <a:rPr lang="en-US" altLang="ja-JP" err="1"/>
              <a:t>Gradle</a:t>
            </a:r>
            <a:r>
              <a:rPr lang="en-US" altLang="ja-JP"/>
              <a:t>, Maven, Ant </a:t>
            </a:r>
            <a:r>
              <a:rPr lang="ja-JP" altLang="en-US"/>
              <a:t>などの高機 能なビルドツールが複数存在し，</a:t>
            </a:r>
            <a:r>
              <a:rPr lang="en-US" altLang="ja-JP"/>
              <a:t>Android </a:t>
            </a:r>
            <a:r>
              <a:rPr lang="ja-JP" altLang="en-US"/>
              <a:t>アプリケーションに おいても頻繁に用いられるため，調査対象として選択した． </a:t>
            </a:r>
            <a:endParaRPr lang="en-US" altLang="ja-JP"/>
          </a:p>
          <a:p>
            <a:r>
              <a:rPr lang="ja-JP" altLang="en-US"/>
              <a:t>条件（</a:t>
            </a:r>
            <a:r>
              <a:rPr lang="en-US" altLang="ja-JP"/>
              <a:t>2</a:t>
            </a:r>
            <a:r>
              <a:rPr lang="ja-JP" altLang="en-US"/>
              <a:t>）については，オープンソースのソフトウェアを対象 にしているため，そのソフトウェアが用いているライセンスに ついて記述されたファイルが存在していることを条件として設 </a:t>
            </a:r>
            <a:r>
              <a:rPr lang="ja-JP" altLang="en-US" err="1"/>
              <a:t>定した</a:t>
            </a:r>
            <a:endParaRPr lang="en-US" altLang="ja-JP"/>
          </a:p>
          <a:p>
            <a:r>
              <a:rPr lang="ja-JP" altLang="en-US"/>
              <a:t>条件（</a:t>
            </a:r>
            <a:r>
              <a:rPr lang="en-US" altLang="ja-JP"/>
              <a:t>3</a:t>
            </a:r>
            <a:r>
              <a:rPr lang="ja-JP" altLang="en-US"/>
              <a:t>）は，個人的なリポジトリを排除し，他者からの協力 を受けたリポジトリを対象とするために設定した．</a:t>
            </a:r>
            <a:endParaRPr lang="en-US" altLang="ja-JP"/>
          </a:p>
          <a:p>
            <a:r>
              <a:rPr lang="ja-JP" altLang="en-US"/>
              <a:t>そして， 条件（</a:t>
            </a:r>
            <a:r>
              <a:rPr lang="en-US" altLang="ja-JP"/>
              <a:t>4</a:t>
            </a:r>
            <a:r>
              <a:rPr lang="ja-JP" altLang="en-US"/>
              <a:t>）と条件（</a:t>
            </a:r>
            <a:r>
              <a:rPr lang="en-US" altLang="ja-JP"/>
              <a:t>5</a:t>
            </a:r>
            <a:r>
              <a:rPr lang="ja-JP" altLang="en-US"/>
              <a:t>）は，</a:t>
            </a:r>
            <a:r>
              <a:rPr lang="en-US" altLang="ja-JP"/>
              <a:t>JNI </a:t>
            </a:r>
            <a:r>
              <a:rPr lang="ja-JP" altLang="en-US"/>
              <a:t>や </a:t>
            </a:r>
            <a:r>
              <a:rPr lang="en-US" altLang="ja-JP"/>
              <a:t>Java ME </a:t>
            </a:r>
            <a:r>
              <a:rPr lang="ja-JP" altLang="en-US"/>
              <a:t>といった 技術を排除し，</a:t>
            </a:r>
            <a:r>
              <a:rPr lang="en-US" altLang="ja-JP"/>
              <a:t>Android API </a:t>
            </a:r>
            <a:r>
              <a:rPr lang="ja-JP" altLang="en-US"/>
              <a:t>の使用を確認することで，</a:t>
            </a:r>
            <a:r>
              <a:rPr lang="en-US" altLang="ja-JP"/>
              <a:t>Android </a:t>
            </a:r>
            <a:r>
              <a:rPr lang="ja-JP" altLang="en-US"/>
              <a:t>アプリケーションに焦点を当て，他の言語に関するデータが入 らないようにするために設定した． </a:t>
            </a:r>
            <a:endParaRPr kumimoji="1" lang="en-US" altLang="ja-JP"/>
          </a:p>
          <a:p>
            <a:endParaRPr kumimoji="1" lang="ja-JP" altLang="en-US"/>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83</a:t>
            </a:fld>
            <a:endParaRPr kumimoji="1" lang="ja-JP" altLang="en-US"/>
          </a:p>
        </p:txBody>
      </p:sp>
    </p:spTree>
    <p:extLst>
      <p:ext uri="{BB962C8B-B14F-4D97-AF65-F5344CB8AC3E}">
        <p14:creationId xmlns:p14="http://schemas.microsoft.com/office/powerpoint/2010/main" val="5356308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a:t>ここからは先ほど抽出した</a:t>
            </a:r>
            <a:r>
              <a:rPr kumimoji="1" lang="en-US" altLang="ja-JP"/>
              <a:t>Android</a:t>
            </a:r>
            <a:r>
              <a:rPr kumimoji="1" lang="en-US" altLang="ja-JP" baseline="0"/>
              <a:t> </a:t>
            </a:r>
            <a:r>
              <a:rPr kumimoji="1" lang="ja-JP" altLang="en-US" baseline="0"/>
              <a:t>アプリをビルドする手順について説明</a:t>
            </a:r>
            <a:endParaRPr kumimoji="1" lang="en-US" altLang="ja-JP" baseline="0"/>
          </a:p>
          <a:p>
            <a:endParaRPr kumimoji="1" lang="en-US" altLang="ja-JP" baseline="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ルートディレクトリ内にビルドファイルが存在</a:t>
            </a:r>
            <a:br>
              <a:rPr kumimoji="1" lang="en-US" altLang="ja-JP"/>
            </a:br>
            <a:r>
              <a:rPr kumimoji="1" lang="ja-JP" altLang="en-US"/>
              <a:t>しているか確認するのですが，複数存在する場合がある</a:t>
            </a:r>
            <a:endParaRPr kumimoji="1" lang="en-US" altLang="ja-JP"/>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再現性向上のために</a:t>
            </a:r>
            <a:r>
              <a:rPr kumimoji="1" lang="en-US" altLang="ja-JP"/>
              <a:t>Docker</a:t>
            </a:r>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87</a:t>
            </a:fld>
            <a:endParaRPr kumimoji="1" lang="ja-JP" altLang="en-US"/>
          </a:p>
        </p:txBody>
      </p:sp>
    </p:spTree>
    <p:extLst>
      <p:ext uri="{BB962C8B-B14F-4D97-AF65-F5344CB8AC3E}">
        <p14:creationId xmlns:p14="http://schemas.microsoft.com/office/powerpoint/2010/main" val="1364057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kumimoji="1" lang="ja-JP" altLang="en-US"/>
              <a:t>先行研究で作られた制御スクリプトを利用</a:t>
            </a:r>
          </a:p>
        </p:txBody>
      </p:sp>
      <p:sp>
        <p:nvSpPr>
          <p:cNvPr id="4" name="スライド番号プレースホルダー 3"/>
          <p:cNvSpPr>
            <a:spLocks noGrp="1"/>
          </p:cNvSpPr>
          <p:nvPr>
            <p:ph type="sldNum" sz="quarter" idx="10"/>
          </p:nvPr>
        </p:nvSpPr>
        <p:spPr/>
        <p:txBody>
          <a:bodyPr/>
          <a:lstStyle/>
          <a:p>
            <a:fld id="{663FAACD-D0CD-45E5-8312-4FCFD326A2D3}" type="slidenum">
              <a:rPr kumimoji="1" lang="ja-JP" altLang="en-US" smtClean="0"/>
              <a:t>88</a:t>
            </a:fld>
            <a:endParaRPr kumimoji="1" lang="ja-JP" altLang="en-US"/>
          </a:p>
        </p:txBody>
      </p:sp>
    </p:spTree>
    <p:extLst>
      <p:ext uri="{BB962C8B-B14F-4D97-AF65-F5344CB8AC3E}">
        <p14:creationId xmlns:p14="http://schemas.microsoft.com/office/powerpoint/2010/main" val="306992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a:ea typeface="游ゴシック"/>
              </a:rPr>
              <a:t>この先行研究には課題が存在</a:t>
            </a:r>
          </a:p>
          <a:p>
            <a:endParaRPr lang="ja-JP" altLang="en-US">
              <a:ea typeface="游ゴシック"/>
            </a:endParaRPr>
          </a:p>
          <a:p>
            <a:r>
              <a:rPr lang="ja-JP" altLang="en-US">
                <a:ea typeface="游ゴシック"/>
              </a:rPr>
              <a:t>先行研究では～</a:t>
            </a:r>
          </a:p>
          <a:p>
            <a:r>
              <a:rPr lang="ja-JP" altLang="en-US">
                <a:ea typeface="游ゴシック"/>
              </a:rPr>
              <a:t>Java8 とJava11の間には非互換性があり，この影響が不明のままとなっている</a:t>
            </a:r>
          </a:p>
          <a:p>
            <a:endParaRPr lang="ja-JP" altLang="en-US">
              <a:ea typeface="游ゴシック"/>
            </a:endParaRPr>
          </a:p>
          <a:p>
            <a:endParaRPr lang="ja-JP" altLang="en-US">
              <a:ea typeface="游ゴシック"/>
            </a:endParaRP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6</a:t>
            </a:fld>
            <a:endParaRPr kumimoji="1" lang="ja-JP" altLang="en-US"/>
          </a:p>
        </p:txBody>
      </p:sp>
    </p:spTree>
    <p:extLst>
      <p:ext uri="{BB962C8B-B14F-4D97-AF65-F5344CB8AC3E}">
        <p14:creationId xmlns:p14="http://schemas.microsoft.com/office/powerpoint/2010/main" val="229002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285750" indent="-285750">
              <a:spcBef>
                <a:spcPct val="20000"/>
              </a:spcBef>
              <a:spcAft>
                <a:spcPct val="0"/>
              </a:spcAft>
              <a:buFont typeface="Arial"/>
              <a:buChar char="•"/>
            </a:pPr>
            <a:r>
              <a:rPr lang="ja-JP"/>
              <a:t>先行研究は</a:t>
            </a:r>
            <a:r>
              <a:rPr lang="en-US"/>
              <a:t>2016</a:t>
            </a:r>
            <a:r>
              <a:rPr lang="ja-JP"/>
              <a:t>年と2020年に行われている</a:t>
            </a:r>
            <a:endParaRPr lang="en-US"/>
          </a:p>
          <a:p>
            <a:pPr marL="0" lvl="1">
              <a:spcBef>
                <a:spcPct val="20000"/>
              </a:spcBef>
              <a:spcAft>
                <a:spcPct val="0"/>
              </a:spcAft>
              <a:buFont typeface="Arial"/>
              <a:buChar char="•"/>
            </a:pPr>
            <a:r>
              <a:rPr lang="ja-JP" altLang="en-US" err="1"/>
              <a:t>それぞれ</a:t>
            </a:r>
            <a:r>
              <a:rPr lang="en-US"/>
              <a:t> Java 8 </a:t>
            </a:r>
            <a:r>
              <a:rPr lang="ja-JP" altLang="en-US"/>
              <a:t>と</a:t>
            </a:r>
            <a:r>
              <a:rPr lang="en-US"/>
              <a:t> Java 11</a:t>
            </a:r>
            <a:r>
              <a:rPr lang="ja-JP" altLang="en-US"/>
              <a:t>を使用</a:t>
            </a:r>
            <a:endParaRPr lang="en-US"/>
          </a:p>
          <a:p>
            <a:pPr marL="0" lvl="1">
              <a:spcBef>
                <a:spcPct val="20000"/>
              </a:spcBef>
              <a:spcAft>
                <a:spcPct val="0"/>
              </a:spcAft>
              <a:buFont typeface="Arial"/>
              <a:buChar char="•"/>
            </a:pPr>
            <a:r>
              <a:rPr lang="ja-JP"/>
              <a:t>Java 8 とJava 11の非互換性の影響は？</a:t>
            </a:r>
          </a:p>
          <a:p>
            <a:pPr marL="285750" indent="-285750">
              <a:spcBef>
                <a:spcPct val="20000"/>
              </a:spcBef>
              <a:spcAft>
                <a:spcPct val="0"/>
              </a:spcAft>
              <a:buFont typeface="Arial"/>
              <a:buChar char="•"/>
            </a:pPr>
            <a:r>
              <a:rPr lang="ja-JP"/>
              <a:t>先行研究では</a:t>
            </a:r>
            <a:r>
              <a:rPr lang="en-US"/>
              <a:t>Java</a:t>
            </a:r>
            <a:r>
              <a:rPr lang="ja-JP"/>
              <a:t>プロジェクトのみを対象</a:t>
            </a:r>
          </a:p>
          <a:p>
            <a:pPr marL="0" lvl="1">
              <a:spcBef>
                <a:spcPct val="20000"/>
              </a:spcBef>
              <a:spcAft>
                <a:spcPct val="0"/>
              </a:spcAft>
              <a:buFont typeface="Arial"/>
              <a:buChar char="•"/>
            </a:pPr>
            <a:r>
              <a:rPr lang="en-US"/>
              <a:t>Java</a:t>
            </a:r>
            <a:r>
              <a:rPr lang="ja-JP"/>
              <a:t>から派生した言語や実行環境が普及</a:t>
            </a:r>
          </a:p>
          <a:p>
            <a:pPr marL="0" lvl="1">
              <a:spcBef>
                <a:spcPct val="20000"/>
              </a:spcBef>
              <a:spcAft>
                <a:spcPct val="0"/>
              </a:spcAft>
              <a:buFont typeface="Arial"/>
              <a:buChar char="•"/>
            </a:pPr>
            <a:r>
              <a:rPr lang="en-US"/>
              <a:t>Android</a:t>
            </a:r>
            <a:r>
              <a:rPr lang="ja-JP"/>
              <a:t>アプリケーション（</a:t>
            </a:r>
            <a:r>
              <a:rPr lang="en-US"/>
              <a:t>Android</a:t>
            </a:r>
            <a:r>
              <a:rPr lang="ja-JP"/>
              <a:t>アプリ）が普及</a:t>
            </a:r>
            <a:endParaRPr lang="en-US"/>
          </a:p>
          <a:p>
            <a:pPr marL="0" lvl="2">
              <a:spcBef>
                <a:spcPct val="20000"/>
              </a:spcBef>
              <a:spcAft>
                <a:spcPct val="0"/>
              </a:spcAft>
              <a:buFont typeface="Arial"/>
              <a:buChar char="•"/>
            </a:pPr>
            <a:r>
              <a:rPr lang="ja-JP" altLang="en-US" err="1"/>
              <a:t>スマホ</a:t>
            </a:r>
            <a:r>
              <a:rPr lang="en-US"/>
              <a:t> OS </a:t>
            </a:r>
            <a:r>
              <a:rPr lang="ja-JP" altLang="en-US"/>
              <a:t>の</a:t>
            </a:r>
            <a:r>
              <a:rPr lang="en-US"/>
              <a:t>72.37%[6]</a:t>
            </a:r>
          </a:p>
          <a:p>
            <a:pPr marL="0" lvl="1">
              <a:spcBef>
                <a:spcPct val="20000"/>
              </a:spcBef>
              <a:spcAft>
                <a:spcPct val="0"/>
              </a:spcAft>
              <a:buFont typeface="Arial"/>
              <a:buChar char="•"/>
            </a:pPr>
            <a:r>
              <a:rPr lang="en-US"/>
              <a:t>Android</a:t>
            </a:r>
            <a:r>
              <a:rPr lang="ja-JP"/>
              <a:t>アプリでは自動的なビルドは十分機能？</a:t>
            </a: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7</a:t>
            </a:fld>
            <a:endParaRPr kumimoji="1" lang="ja-JP" altLang="en-US"/>
          </a:p>
        </p:txBody>
      </p:sp>
    </p:spTree>
    <p:extLst>
      <p:ext uri="{BB962C8B-B14F-4D97-AF65-F5344CB8AC3E}">
        <p14:creationId xmlns:p14="http://schemas.microsoft.com/office/powerpoint/2010/main" val="192847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pPr marL="608965" indent="-422910"/>
            <a:r>
              <a:rPr lang="ja-JP" altLang="en-US">
                <a:ea typeface="游ゴシック"/>
              </a:rPr>
              <a:t>本研究の目的を達成するために以下のRQを設定</a:t>
            </a:r>
            <a:endParaRPr lang="en-US" altLang="ja-JP"/>
          </a:p>
          <a:p>
            <a:pPr marL="608965" indent="-422910"/>
            <a:endParaRPr lang="ja-JP" altLang="en-US">
              <a:ea typeface="游ゴシック"/>
            </a:endParaRPr>
          </a:p>
          <a:p>
            <a:pPr marL="608965" indent="-422910"/>
            <a:endParaRPr lang="ja-JP" altLang="en-US">
              <a:ea typeface="游ゴシック"/>
            </a:endParaRPr>
          </a:p>
          <a:p>
            <a:pPr marL="608965" indent="-422910"/>
            <a:r>
              <a:rPr lang="en-US" altLang="ja-JP">
                <a:ea typeface="游ゴシック"/>
              </a:rPr>
              <a:t>Android </a:t>
            </a:r>
            <a:r>
              <a:rPr lang="ja-JP" altLang="en-US">
                <a:ea typeface="游ゴシック"/>
              </a:rPr>
              <a:t>アプリのビルドの特徴や失敗原因を調査</a:t>
            </a:r>
            <a:endParaRPr lang="en-US" altLang="ja-JP">
              <a:ea typeface="游ゴシック"/>
            </a:endParaRPr>
          </a:p>
          <a:p>
            <a:pPr marL="1218565" lvl="1" indent="-422910"/>
            <a:r>
              <a:rPr lang="ja-JP" altLang="ja-JP"/>
              <a:t>Android</a:t>
            </a:r>
            <a:r>
              <a:rPr lang="ja-JP" altLang="en-US"/>
              <a:t> </a:t>
            </a:r>
            <a:r>
              <a:rPr lang="ja-JP" altLang="ja-JP"/>
              <a:t>アプリのビルドに</a:t>
            </a:r>
            <a:r>
              <a:rPr lang="ja-JP" altLang="en-US"/>
              <a:t>問題</a:t>
            </a:r>
            <a:r>
              <a:rPr lang="ja-JP" altLang="ja-JP"/>
              <a:t>があることを確認</a:t>
            </a:r>
            <a:endParaRPr lang="ja-JP" altLang="en-US"/>
          </a:p>
          <a:p>
            <a:pPr marL="1218565" lvl="1" indent="-422910"/>
            <a:endParaRPr lang="ja-JP" altLang="en-US"/>
          </a:p>
          <a:p>
            <a:pPr marL="1218565" lvl="1" indent="-422910"/>
            <a:r>
              <a:rPr lang="ja-JP" altLang="en-US"/>
              <a:t>失敗原因を詳しく分析し修正方法を調査</a:t>
            </a:r>
          </a:p>
          <a:p>
            <a:pPr marL="1218565" lvl="1" indent="-422910"/>
            <a:endParaRPr lang="ja-JP" altLang="ja-JP"/>
          </a:p>
          <a:p>
            <a:pPr marL="795655" lvl="1" indent="0">
              <a:buNone/>
            </a:pPr>
            <a:endParaRPr lang="ja-JP" altLang="ja-JP"/>
          </a:p>
          <a:p>
            <a:pPr marL="608965" indent="-422910"/>
            <a:r>
              <a:rPr lang="ja-JP" altLang="en-US"/>
              <a:t>ビルドの改善に貢献</a:t>
            </a:r>
            <a:endParaRPr lang="en-US" altLang="ja-JP"/>
          </a:p>
          <a:p>
            <a:pPr marL="608965" indent="-422910"/>
            <a:r>
              <a:rPr lang="ja-JP"/>
              <a:t>（先行研究と比較して状況は変化してるのかどうかってはなしをかく）</a:t>
            </a:r>
          </a:p>
          <a:p>
            <a:endParaRPr lang="ja-JP" altLang="en-US"/>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9</a:t>
            </a:fld>
            <a:endParaRPr kumimoji="1" lang="ja-JP" altLang="en-US"/>
          </a:p>
        </p:txBody>
      </p:sp>
    </p:spTree>
    <p:extLst>
      <p:ext uri="{BB962C8B-B14F-4D97-AF65-F5344CB8AC3E}">
        <p14:creationId xmlns:p14="http://schemas.microsoft.com/office/powerpoint/2010/main" val="358555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a:ea typeface="游ゴシック"/>
              </a:rPr>
              <a:t>ここから実験の手法について説明していきます。</a:t>
            </a:r>
            <a:endParaRPr lang="en-US" altLang="ja-JP">
              <a:ea typeface="游ゴシック"/>
            </a:endParaRPr>
          </a:p>
          <a:p>
            <a:r>
              <a:rPr lang="ja-JP" altLang="en-US">
                <a:ea typeface="游ゴシック"/>
              </a:rPr>
              <a:t>まず先行研究の調査対象の決定方法について</a:t>
            </a:r>
          </a:p>
          <a:p>
            <a:endParaRPr lang="ja-JP" altLang="en-US">
              <a:ea typeface="游ゴシック"/>
            </a:endParaRPr>
          </a:p>
          <a:p>
            <a:r>
              <a:rPr lang="ja-JP" altLang="en-US">
                <a:ea typeface="游ゴシック"/>
              </a:rPr>
              <a:t>AndroidのAPIをもちいていないことを条件としているのは</a:t>
            </a: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10</a:t>
            </a:fld>
            <a:endParaRPr kumimoji="1" lang="ja-JP" altLang="en-US"/>
          </a:p>
        </p:txBody>
      </p:sp>
    </p:spTree>
    <p:extLst>
      <p:ext uri="{BB962C8B-B14F-4D97-AF65-F5344CB8AC3E}">
        <p14:creationId xmlns:p14="http://schemas.microsoft.com/office/powerpoint/2010/main" val="67427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r>
              <a:rPr lang="ja-JP" altLang="en-US">
                <a:ea typeface="游ゴシック"/>
              </a:rPr>
              <a:t>ここから実験の手法について説明していきます。</a:t>
            </a:r>
            <a:endParaRPr lang="en-US" altLang="ja-JP">
              <a:ea typeface="游ゴシック"/>
            </a:endParaRPr>
          </a:p>
          <a:p>
            <a:r>
              <a:rPr lang="ja-JP" altLang="en-US">
                <a:ea typeface="游ゴシック"/>
              </a:rPr>
              <a:t>まず先行研究の調査対象の決定方法について</a:t>
            </a:r>
          </a:p>
          <a:p>
            <a:endParaRPr lang="ja-JP" altLang="en-US">
              <a:ea typeface="游ゴシック"/>
            </a:endParaRPr>
          </a:p>
          <a:p>
            <a:r>
              <a:rPr lang="ja-JP" altLang="en-US">
                <a:ea typeface="游ゴシック"/>
              </a:rPr>
              <a:t>AndroidのAPIをもちいていないことを条件としているのは</a:t>
            </a:r>
          </a:p>
          <a:p>
            <a:endParaRPr lang="ja-JP" altLang="en-US" dirty="0">
              <a:ea typeface="游ゴシック"/>
            </a:endParaRPr>
          </a:p>
          <a:p>
            <a:r>
              <a:rPr lang="ja-JP"/>
              <a:t>Kotlin が Android 開発における推奨言語であり，Java から派生した言語であることから，調査対象として適切だと考えたためである．そ</a:t>
            </a:r>
          </a:p>
        </p:txBody>
      </p:sp>
      <p:sp>
        <p:nvSpPr>
          <p:cNvPr id="4" name="スライド番号プレースホルダー 3"/>
          <p:cNvSpPr>
            <a:spLocks noGrp="1"/>
          </p:cNvSpPr>
          <p:nvPr>
            <p:ph type="sldNum" sz="quarter" idx="5"/>
          </p:nvPr>
        </p:nvSpPr>
        <p:spPr/>
        <p:txBody>
          <a:bodyPr/>
          <a:lstStyle/>
          <a:p>
            <a:fld id="{663FAACD-D0CD-45E5-8312-4FCFD326A2D3}" type="slidenum">
              <a:rPr kumimoji="1" lang="ja-JP" altLang="en-US" smtClean="0"/>
              <a:t>11</a:t>
            </a:fld>
            <a:endParaRPr kumimoji="1" lang="ja-JP" altLang="en-US"/>
          </a:p>
        </p:txBody>
      </p:sp>
    </p:spTree>
    <p:extLst>
      <p:ext uri="{BB962C8B-B14F-4D97-AF65-F5344CB8AC3E}">
        <p14:creationId xmlns:p14="http://schemas.microsoft.com/office/powerpoint/2010/main" val="3970366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3091" name="Picture 19" descr="bottom_ban"/>
          <p:cNvPicPr>
            <a:picLocks noChangeAspect="1" noChangeArrowheads="1"/>
          </p:cNvPicPr>
          <p:nvPr/>
        </p:nvPicPr>
        <p:blipFill>
          <a:blip r:embed="rId2"/>
          <a:srcRect/>
          <a:stretch>
            <a:fillRect/>
          </a:stretch>
        </p:blipFill>
        <p:spPr bwMode="auto">
          <a:xfrm>
            <a:off x="0" y="6597650"/>
            <a:ext cx="9144000" cy="260350"/>
          </a:xfrm>
          <a:prstGeom prst="rect">
            <a:avLst/>
          </a:prstGeom>
          <a:noFill/>
        </p:spPr>
      </p:pic>
      <p:sp>
        <p:nvSpPr>
          <p:cNvPr id="3079" name="Rectangle 7" descr="ban"/>
          <p:cNvSpPr>
            <a:spLocks noChangeArrowheads="1"/>
          </p:cNvSpPr>
          <p:nvPr/>
        </p:nvSpPr>
        <p:spPr bwMode="auto">
          <a:xfrm>
            <a:off x="0" y="2"/>
            <a:ext cx="9144000" cy="188913"/>
          </a:xfrm>
          <a:prstGeom prst="rect">
            <a:avLst/>
          </a:prstGeom>
          <a:blipFill dpi="0" rotWithShape="1">
            <a:blip r:embed="rId3"/>
            <a:srcRect/>
            <a:stretch>
              <a:fillRect/>
            </a:stretch>
          </a:blipFill>
          <a:ln w="9525">
            <a:noFill/>
            <a:miter lim="800000"/>
            <a:headEnd/>
            <a:tailEnd/>
          </a:ln>
          <a:effectLst/>
        </p:spPr>
        <p:txBody>
          <a:bodyPr wrap="none" anchor="ctr"/>
          <a:lstStyle/>
          <a:p>
            <a:endParaRPr lang="ja-JP" altLang="en-US" sz="1800"/>
          </a:p>
        </p:txBody>
      </p:sp>
      <p:sp>
        <p:nvSpPr>
          <p:cNvPr id="3074" name="Rectangle 2"/>
          <p:cNvSpPr>
            <a:spLocks noGrp="1" noChangeArrowheads="1"/>
          </p:cNvSpPr>
          <p:nvPr>
            <p:ph type="ctrTitle"/>
          </p:nvPr>
        </p:nvSpPr>
        <p:spPr>
          <a:xfrm>
            <a:off x="685800" y="1484315"/>
            <a:ext cx="7772400" cy="1470025"/>
          </a:xfrm>
        </p:spPr>
        <p:txBody>
          <a:bodyPr/>
          <a:lstStyle>
            <a:lvl1pPr>
              <a:defRPr/>
            </a:lvl1pPr>
          </a:lstStyle>
          <a:p>
            <a:r>
              <a:rPr lang="ja-JP" altLang="en-US"/>
              <a:t>マスター タイトルの書式設定</a:t>
            </a:r>
          </a:p>
        </p:txBody>
      </p:sp>
      <p:sp>
        <p:nvSpPr>
          <p:cNvPr id="3075" name="Rectangle 3"/>
          <p:cNvSpPr>
            <a:spLocks noGrp="1" noChangeArrowheads="1"/>
          </p:cNvSpPr>
          <p:nvPr>
            <p:ph type="subTitle" idx="1"/>
          </p:nvPr>
        </p:nvSpPr>
        <p:spPr>
          <a:xfrm>
            <a:off x="1371600" y="3573463"/>
            <a:ext cx="6400800" cy="1752600"/>
          </a:xfrm>
        </p:spPr>
        <p:txBody>
          <a:bodyPr/>
          <a:lstStyle>
            <a:lvl1pPr marL="0" indent="0" algn="ctr">
              <a:buFontTx/>
              <a:buNone/>
              <a:defRPr/>
            </a:lvl1pPr>
          </a:lstStyle>
          <a:p>
            <a:r>
              <a:rPr lang="ja-JP" altLang="en-US"/>
              <a:t>マスター サブタイトルの書式設定</a:t>
            </a:r>
          </a:p>
        </p:txBody>
      </p:sp>
      <p:sp>
        <p:nvSpPr>
          <p:cNvPr id="3086" name="Line 14"/>
          <p:cNvSpPr>
            <a:spLocks noChangeShapeType="1"/>
          </p:cNvSpPr>
          <p:nvPr/>
        </p:nvSpPr>
        <p:spPr bwMode="auto">
          <a:xfrm>
            <a:off x="1331914" y="3213100"/>
            <a:ext cx="6480175" cy="0"/>
          </a:xfrm>
          <a:prstGeom prst="line">
            <a:avLst/>
          </a:prstGeom>
          <a:noFill/>
          <a:ln w="9525">
            <a:solidFill>
              <a:schemeClr val="tx1"/>
            </a:solidFill>
            <a:round/>
            <a:headEnd/>
            <a:tailEnd/>
          </a:ln>
          <a:effectLst/>
        </p:spPr>
        <p:txBody>
          <a:bodyPr/>
          <a:lstStyle/>
          <a:p>
            <a:endParaRPr lang="ja-JP" altLang="en-US" sz="1800"/>
          </a:p>
        </p:txBody>
      </p:sp>
      <p:sp>
        <p:nvSpPr>
          <p:cNvPr id="3093" name="Text Box 21"/>
          <p:cNvSpPr txBox="1">
            <a:spLocks noChangeArrowheads="1"/>
          </p:cNvSpPr>
          <p:nvPr/>
        </p:nvSpPr>
        <p:spPr bwMode="auto">
          <a:xfrm>
            <a:off x="452438" y="6640515"/>
            <a:ext cx="6215885" cy="207749"/>
          </a:xfrm>
          <a:prstGeom prst="rect">
            <a:avLst/>
          </a:prstGeom>
          <a:noFill/>
          <a:ln w="9525">
            <a:noFill/>
            <a:miter lim="800000"/>
            <a:headEnd/>
            <a:tailEnd/>
          </a:ln>
          <a:effectLst/>
        </p:spPr>
        <p:txBody>
          <a:bodyPr wrap="square">
            <a:spAutoFit/>
          </a:bodyPr>
          <a:lstStyle/>
          <a:p>
            <a:r>
              <a:rPr lang="en-US" altLang="ja-JP" sz="750">
                <a:solidFill>
                  <a:srgbClr val="DDDDDD"/>
                </a:solidFill>
              </a:rPr>
              <a:t>Software Engineering Laboratory, Department of Computer Science, Graduate School of Information Science and Technology, Osaka University</a:t>
            </a:r>
          </a:p>
        </p:txBody>
      </p:sp>
      <p:sp>
        <p:nvSpPr>
          <p:cNvPr id="3094" name="Rectangle 22"/>
          <p:cNvSpPr>
            <a:spLocks noGrp="1" noChangeArrowheads="1"/>
          </p:cNvSpPr>
          <p:nvPr>
            <p:ph type="dt" sz="half" idx="2"/>
          </p:nvPr>
        </p:nvSpPr>
        <p:spPr>
          <a:xfrm>
            <a:off x="457200" y="6245225"/>
            <a:ext cx="2133600" cy="279400"/>
          </a:xfrm>
        </p:spPr>
        <p:txBody>
          <a:bodyPr/>
          <a:lstStyle>
            <a:lvl1pPr algn="l">
              <a:defRPr>
                <a:solidFill>
                  <a:schemeClr val="tx1"/>
                </a:solidFill>
              </a:defRPr>
            </a:lvl1pPr>
          </a:lstStyle>
          <a:p>
            <a:fld id="{A8391B11-DFD6-4875-B5C8-3E6C63B22A72}" type="datetime1">
              <a:rPr kumimoji="1" lang="ja-JP" altLang="en-US" smtClean="0"/>
              <a:t>2023/2/8</a:t>
            </a:fld>
            <a:endParaRPr kumimoji="1" lang="ja-JP" altLang="en-US"/>
          </a:p>
        </p:txBody>
      </p:sp>
      <p:sp>
        <p:nvSpPr>
          <p:cNvPr id="3095" name="Rectangle 23"/>
          <p:cNvSpPr>
            <a:spLocks noGrp="1" noChangeArrowheads="1"/>
          </p:cNvSpPr>
          <p:nvPr>
            <p:ph type="ftr" sz="quarter" idx="3"/>
          </p:nvPr>
        </p:nvSpPr>
        <p:spPr>
          <a:xfrm>
            <a:off x="2700338" y="6245225"/>
            <a:ext cx="3743325" cy="279400"/>
          </a:xfrm>
        </p:spPr>
        <p:txBody>
          <a:bodyPr/>
          <a:lstStyle>
            <a:lvl1pPr>
              <a:defRPr/>
            </a:lvl1pPr>
          </a:lstStyle>
          <a:p>
            <a:endParaRPr kumimoji="1" lang="ja-JP" altLang="en-US"/>
          </a:p>
        </p:txBody>
      </p:sp>
      <p:sp>
        <p:nvSpPr>
          <p:cNvPr id="3096" name="Rectangle 24"/>
          <p:cNvSpPr>
            <a:spLocks noGrp="1" noChangeArrowheads="1"/>
          </p:cNvSpPr>
          <p:nvPr>
            <p:ph type="sldNum" sz="quarter" idx="4"/>
          </p:nvPr>
        </p:nvSpPr>
        <p:spPr>
          <a:xfrm>
            <a:off x="6553200" y="6245225"/>
            <a:ext cx="2133600" cy="279400"/>
          </a:xfrm>
        </p:spPr>
        <p:txBody>
          <a:bodyPr/>
          <a:lstStyle>
            <a:lvl1pPr>
              <a:defRPr/>
            </a:lvl1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374943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79EEADE8-0CD4-438B-A212-BF0F89A23178}" type="datetime1">
              <a:rPr kumimoji="1" lang="ja-JP" altLang="en-US" smtClean="0"/>
              <a:t>2023/2/8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44319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B131C06B-D42E-43EE-8BBA-28AA1494C026}" type="datetime1">
              <a:rPr kumimoji="1" lang="ja-JP" altLang="en-US" smtClean="0"/>
              <a:t>2023/2/8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3416296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E9A3669D-654D-42F4-B3B5-64B8B139B89F}" type="datetime1">
              <a:rPr kumimoji="1" lang="ja-JP" altLang="en-US" smtClean="0"/>
              <a:t>2023/2/8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214485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ja-JP" altLang="en-US"/>
              <a:t>マスター テキストの書式設定</a:t>
            </a:r>
          </a:p>
        </p:txBody>
      </p:sp>
      <p:sp>
        <p:nvSpPr>
          <p:cNvPr id="4" name="日付プレースホルダ 3"/>
          <p:cNvSpPr>
            <a:spLocks noGrp="1"/>
          </p:cNvSpPr>
          <p:nvPr>
            <p:ph type="dt" sz="half" idx="10"/>
          </p:nvPr>
        </p:nvSpPr>
        <p:spPr/>
        <p:txBody>
          <a:bodyPr/>
          <a:lstStyle>
            <a:lvl1pPr>
              <a:defRPr/>
            </a:lvl1pPr>
          </a:lstStyle>
          <a:p>
            <a:fld id="{E1EF599B-A72B-4808-B17D-9AACFF58602C}" type="datetime1">
              <a:rPr kumimoji="1" lang="ja-JP" altLang="en-US" smtClean="0"/>
              <a:t>2023/2/8</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vl1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89072826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1680EB67-00E8-4DBD-BE6A-3851F441FD58}" type="datetime1">
              <a:rPr kumimoji="1" lang="ja-JP" altLang="en-US" smtClean="0"/>
              <a:t>2023/2/8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404910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fld id="{0A81B90E-F4D1-4C90-9EE3-CCDA37DA3F1B}" type="datetime1">
              <a:rPr kumimoji="1" lang="ja-JP" altLang="en-US" smtClean="0"/>
              <a:t>2023/2/8</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vl1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9532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p:txBody>
          <a:bodyPr/>
          <a:lstStyle>
            <a:lvl1pPr>
              <a:defRPr/>
            </a:lvl1pPr>
          </a:lstStyle>
          <a:p>
            <a:fld id="{E8245200-BB32-46CF-8243-88BD2C4A6F20}" type="datetime1">
              <a:rPr kumimoji="1" lang="ja-JP" altLang="en-US" smtClean="0"/>
              <a:t>2023/2/8</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vl1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14144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5AAB1628-5B49-41ED-BCD0-4643247A60E9}" type="datetime1">
              <a:rPr kumimoji="1" lang="ja-JP" altLang="en-US" smtClean="0"/>
              <a:t>2023/2/8</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a:lvl1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225958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5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EFB5DD2C-C3CD-4F0A-8048-22F7D3602BCA}" type="datetime1">
              <a:rPr kumimoji="1" lang="ja-JP" altLang="en-US" smtClean="0"/>
              <a:t>2023/2/8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105224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5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日付プレースホルダ 4"/>
          <p:cNvSpPr>
            <a:spLocks noGrp="1"/>
          </p:cNvSpPr>
          <p:nvPr>
            <p:ph type="dt" sz="half" idx="10"/>
          </p:nvPr>
        </p:nvSpPr>
        <p:spPr/>
        <p:txBody>
          <a:bodyPr/>
          <a:lstStyle>
            <a:lvl1pPr>
              <a:defRPr/>
            </a:lvl1pPr>
          </a:lstStyle>
          <a:p>
            <a:fld id="{E1EF599B-A72B-4808-B17D-9AACFF58602C}" type="datetime1">
              <a:rPr kumimoji="1" lang="ja-JP" altLang="en-US" smtClean="0"/>
              <a:t>2023/2/8</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vl1pPr>
          </a:lstStyle>
          <a:p>
            <a:fld id="{71BD41F1-5DB9-48B5-9F82-F72C0C97469D}" type="slidenum">
              <a:rPr kumimoji="1" lang="ja-JP" altLang="en-US" smtClean="0"/>
              <a:t>‹#›</a:t>
            </a:fld>
            <a:endParaRPr kumimoji="1" lang="ja-JP" altLang="en-US"/>
          </a:p>
        </p:txBody>
      </p:sp>
    </p:spTree>
    <p:extLst>
      <p:ext uri="{BB962C8B-B14F-4D97-AF65-F5344CB8AC3E}">
        <p14:creationId xmlns:p14="http://schemas.microsoft.com/office/powerpoint/2010/main" val="21472606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bottom_ban"/>
          <p:cNvPicPr>
            <a:picLocks noChangeAspect="1" noChangeArrowheads="1"/>
          </p:cNvPicPr>
          <p:nvPr/>
        </p:nvPicPr>
        <p:blipFill>
          <a:blip r:embed="rId13"/>
          <a:srcRect/>
          <a:stretch>
            <a:fillRect/>
          </a:stretch>
        </p:blipFill>
        <p:spPr bwMode="auto">
          <a:xfrm>
            <a:off x="0" y="6597650"/>
            <a:ext cx="9144000" cy="260350"/>
          </a:xfrm>
          <a:prstGeom prst="rect">
            <a:avLst/>
          </a:prstGeom>
          <a:noFill/>
        </p:spPr>
      </p:pic>
      <p:sp>
        <p:nvSpPr>
          <p:cNvPr id="1026" name="Rectangle 2"/>
          <p:cNvSpPr>
            <a:spLocks noGrp="1" noChangeArrowheads="1"/>
          </p:cNvSpPr>
          <p:nvPr>
            <p:ph type="title"/>
          </p:nvPr>
        </p:nvSpPr>
        <p:spPr bwMode="auto">
          <a:xfrm>
            <a:off x="457200" y="274638"/>
            <a:ext cx="821848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descr="ban"/>
          <p:cNvSpPr>
            <a:spLocks noChangeArrowheads="1"/>
          </p:cNvSpPr>
          <p:nvPr/>
        </p:nvSpPr>
        <p:spPr bwMode="auto">
          <a:xfrm>
            <a:off x="0" y="2"/>
            <a:ext cx="9144000" cy="188913"/>
          </a:xfrm>
          <a:prstGeom prst="rect">
            <a:avLst/>
          </a:prstGeom>
          <a:blipFill dpi="0" rotWithShape="1">
            <a:blip r:embed="rId14"/>
            <a:srcRect/>
            <a:stretch>
              <a:fillRect/>
            </a:stretch>
          </a:blipFill>
          <a:ln w="9525">
            <a:noFill/>
            <a:miter lim="800000"/>
            <a:headEnd/>
            <a:tailEnd/>
          </a:ln>
          <a:effectLst/>
        </p:spPr>
        <p:txBody>
          <a:bodyPr wrap="none" anchor="ctr"/>
          <a:lstStyle/>
          <a:p>
            <a:endParaRPr lang="ja-JP" altLang="en-US" sz="1800"/>
          </a:p>
        </p:txBody>
      </p:sp>
      <p:sp>
        <p:nvSpPr>
          <p:cNvPr id="1036" name="Line 12"/>
          <p:cNvSpPr>
            <a:spLocks noChangeShapeType="1"/>
          </p:cNvSpPr>
          <p:nvPr/>
        </p:nvSpPr>
        <p:spPr bwMode="auto">
          <a:xfrm>
            <a:off x="468314" y="1484313"/>
            <a:ext cx="8207375" cy="0"/>
          </a:xfrm>
          <a:prstGeom prst="line">
            <a:avLst/>
          </a:prstGeom>
          <a:noFill/>
          <a:ln w="9525">
            <a:solidFill>
              <a:schemeClr val="tx1"/>
            </a:solidFill>
            <a:round/>
            <a:headEnd/>
            <a:tailEnd/>
          </a:ln>
          <a:effectLst/>
        </p:spPr>
        <p:txBody>
          <a:bodyPr/>
          <a:lstStyle/>
          <a:p>
            <a:endParaRPr lang="ja-JP" altLang="en-US" sz="1800"/>
          </a:p>
        </p:txBody>
      </p:sp>
      <p:sp>
        <p:nvSpPr>
          <p:cNvPr id="1045" name="Rectangle 21"/>
          <p:cNvSpPr>
            <a:spLocks noGrp="1" noChangeArrowheads="1"/>
          </p:cNvSpPr>
          <p:nvPr>
            <p:ph type="dt" sz="half" idx="2"/>
          </p:nvPr>
        </p:nvSpPr>
        <p:spPr bwMode="auto">
          <a:xfrm>
            <a:off x="7308851" y="6596065"/>
            <a:ext cx="1439863"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bg1"/>
                </a:solidFill>
              </a:defRPr>
            </a:lvl1pPr>
          </a:lstStyle>
          <a:p>
            <a:fld id="{E1EF599B-A72B-4808-B17D-9AACFF58602C}" type="datetime1">
              <a:rPr kumimoji="1" lang="ja-JP" altLang="en-US" smtClean="0"/>
              <a:t>2023/2/8</a:t>
            </a:fld>
            <a:endParaRPr kumimoji="1" lang="ja-JP" altLang="en-US"/>
          </a:p>
        </p:txBody>
      </p:sp>
      <p:sp>
        <p:nvSpPr>
          <p:cNvPr id="1046" name="Rectangle 22"/>
          <p:cNvSpPr>
            <a:spLocks noGrp="1" noChangeArrowheads="1"/>
          </p:cNvSpPr>
          <p:nvPr>
            <p:ph type="ftr" sz="quarter" idx="3"/>
          </p:nvPr>
        </p:nvSpPr>
        <p:spPr bwMode="auto">
          <a:xfrm>
            <a:off x="1655764" y="6310315"/>
            <a:ext cx="5832475"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endParaRPr kumimoji="1" lang="ja-JP" altLang="en-US"/>
          </a:p>
        </p:txBody>
      </p:sp>
      <p:sp>
        <p:nvSpPr>
          <p:cNvPr id="1047" name="Rectangle 23"/>
          <p:cNvSpPr>
            <a:spLocks noGrp="1" noChangeArrowheads="1"/>
          </p:cNvSpPr>
          <p:nvPr>
            <p:ph type="sldNum" sz="quarter" idx="4"/>
          </p:nvPr>
        </p:nvSpPr>
        <p:spPr bwMode="auto">
          <a:xfrm>
            <a:off x="7597775" y="6308727"/>
            <a:ext cx="1150938"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71BD41F1-5DB9-48B5-9F82-F72C0C97469D}" type="slidenum">
              <a:rPr kumimoji="1" lang="ja-JP" altLang="en-US" smtClean="0"/>
              <a:t>‹#›</a:t>
            </a:fld>
            <a:endParaRPr kumimoji="1" lang="ja-JP" altLang="en-US"/>
          </a:p>
        </p:txBody>
      </p:sp>
      <p:sp>
        <p:nvSpPr>
          <p:cNvPr id="1048" name="Text Box 24"/>
          <p:cNvSpPr txBox="1">
            <a:spLocks noChangeArrowheads="1"/>
          </p:cNvSpPr>
          <p:nvPr/>
        </p:nvSpPr>
        <p:spPr bwMode="auto">
          <a:xfrm>
            <a:off x="334963" y="6640515"/>
            <a:ext cx="4764766" cy="323165"/>
          </a:xfrm>
          <a:prstGeom prst="rect">
            <a:avLst/>
          </a:prstGeom>
          <a:noFill/>
          <a:ln w="9525">
            <a:noFill/>
            <a:miter lim="800000"/>
            <a:headEnd/>
            <a:tailEnd/>
          </a:ln>
          <a:effectLst/>
        </p:spPr>
        <p:txBody>
          <a:bodyPr wrap="square">
            <a:spAutoFit/>
          </a:bodyPr>
          <a:lstStyle/>
          <a:p>
            <a:r>
              <a:rPr lang="en-US" altLang="ja-JP" sz="750">
                <a:solidFill>
                  <a:srgbClr val="DDDDDD"/>
                </a:solidFill>
              </a:rPr>
              <a:t>Department of Computer Science, Graduate School of Information Science and Technology, Osaka University</a:t>
            </a:r>
          </a:p>
        </p:txBody>
      </p:sp>
    </p:spTree>
    <p:extLst>
      <p:ext uri="{BB962C8B-B14F-4D97-AF65-F5344CB8AC3E}">
        <p14:creationId xmlns:p14="http://schemas.microsoft.com/office/powerpoint/2010/main" val="33040402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9E_A513932C.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1BD_9720B3B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39_9B3869F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AC_AA303F8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3A_ACAB9BFA.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2.png"/><Relationship Id="rId4" Type="http://schemas.openxmlformats.org/officeDocument/2006/relationships/image" Target="../media/image51.wmf"/></Relationships>
</file>

<file path=ppt/slides/_rels/slide8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87_8C5E7B6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9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017C08-4B24-4C3A-A6A2-06FDE58C339A}"/>
              </a:ext>
            </a:extLst>
          </p:cNvPr>
          <p:cNvSpPr>
            <a:spLocks noGrp="1"/>
          </p:cNvSpPr>
          <p:nvPr>
            <p:ph type="ctrTitle"/>
          </p:nvPr>
        </p:nvSpPr>
        <p:spPr>
          <a:xfrm>
            <a:off x="466725" y="1484315"/>
            <a:ext cx="8486775" cy="1470025"/>
          </a:xfrm>
        </p:spPr>
        <p:txBody>
          <a:bodyPr/>
          <a:lstStyle/>
          <a:p>
            <a:r>
              <a:rPr lang="en-US" altLang="ja-JP" sz="3600"/>
              <a:t>Java</a:t>
            </a:r>
            <a:r>
              <a:rPr lang="ja-JP" altLang="en-US" sz="3600"/>
              <a:t>プロジェクトと</a:t>
            </a:r>
            <a:r>
              <a:rPr lang="en-US" altLang="ja-JP" sz="3600"/>
              <a:t>Android</a:t>
            </a:r>
            <a:r>
              <a:rPr lang="ja-JP" altLang="en-US" sz="3600"/>
              <a:t>アプリケーションを対象としたビルド可能性調査</a:t>
            </a:r>
            <a:endParaRPr kumimoji="1" lang="ja-JP" altLang="en-US" sz="3600"/>
          </a:p>
        </p:txBody>
      </p:sp>
      <p:sp>
        <p:nvSpPr>
          <p:cNvPr id="3" name="字幕 2">
            <a:extLst>
              <a:ext uri="{FF2B5EF4-FFF2-40B4-BE49-F238E27FC236}">
                <a16:creationId xmlns:a16="http://schemas.microsoft.com/office/drawing/2014/main" id="{F5DDD945-29DF-4009-898E-76000878855B}"/>
              </a:ext>
            </a:extLst>
          </p:cNvPr>
          <p:cNvSpPr>
            <a:spLocks noGrp="1"/>
          </p:cNvSpPr>
          <p:nvPr>
            <p:ph type="subTitle" idx="1"/>
          </p:nvPr>
        </p:nvSpPr>
        <p:spPr/>
        <p:txBody>
          <a:bodyPr/>
          <a:lstStyle/>
          <a:p>
            <a:r>
              <a:rPr kumimoji="1" lang="ja-JP" altLang="en-US"/>
              <a:t>　</a:t>
            </a:r>
            <a:endParaRPr kumimoji="1" lang="en-US" altLang="ja-JP"/>
          </a:p>
          <a:p>
            <a:r>
              <a:rPr lang="ja-JP" altLang="en-US"/>
              <a:t>肥後研究室 </a:t>
            </a:r>
            <a:r>
              <a:rPr lang="en-US" altLang="ja-JP"/>
              <a:t>M2 </a:t>
            </a:r>
            <a:r>
              <a:rPr lang="ja-JP" altLang="en-US"/>
              <a:t>小池耀</a:t>
            </a:r>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C4F50356-148C-4C36-820D-A5FA76D3DA0B}"/>
              </a:ext>
            </a:extLst>
          </p:cNvPr>
          <p:cNvSpPr>
            <a:spLocks noGrp="1"/>
          </p:cNvSpPr>
          <p:nvPr>
            <p:ph type="sldNum" sz="quarter" idx="4"/>
          </p:nvPr>
        </p:nvSpPr>
        <p:spPr/>
        <p:txBody>
          <a:bodyPr/>
          <a:lstStyle/>
          <a:p>
            <a:fld id="{71BD41F1-5DB9-48B5-9F82-F72C0C97469D}" type="slidenum">
              <a:rPr kumimoji="1" lang="ja-JP" altLang="en-US" smtClean="0"/>
              <a:t>1</a:t>
            </a:fld>
            <a:endParaRPr kumimoji="1" lang="ja-JP" altLang="en-US"/>
          </a:p>
        </p:txBody>
      </p:sp>
    </p:spTree>
    <p:extLst>
      <p:ext uri="{BB962C8B-B14F-4D97-AF65-F5344CB8AC3E}">
        <p14:creationId xmlns:p14="http://schemas.microsoft.com/office/powerpoint/2010/main" val="2499677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CB7557-5720-BDB9-CD99-966745D459FF}"/>
              </a:ext>
            </a:extLst>
          </p:cNvPr>
          <p:cNvSpPr>
            <a:spLocks noGrp="1"/>
          </p:cNvSpPr>
          <p:nvPr>
            <p:ph type="title"/>
          </p:nvPr>
        </p:nvSpPr>
        <p:spPr/>
        <p:txBody>
          <a:bodyPr/>
          <a:lstStyle/>
          <a:p>
            <a:r>
              <a:rPr lang="ja-JP">
                <a:ea typeface="+mj-lt"/>
                <a:cs typeface="+mj-lt"/>
              </a:rPr>
              <a:t>調査対象: </a:t>
            </a:r>
            <a:r>
              <a:rPr lang="en-US" altLang="ja-JP" err="1">
                <a:ea typeface="+mj-lt"/>
                <a:cs typeface="+mj-lt"/>
              </a:rPr>
              <a:t>Javaプロジェクト</a:t>
            </a:r>
            <a:endParaRPr lang="ja-JP" altLang="en-US" err="1">
              <a:ea typeface="+mj-lt"/>
              <a:cs typeface="+mj-lt"/>
            </a:endParaRPr>
          </a:p>
        </p:txBody>
      </p:sp>
      <p:sp>
        <p:nvSpPr>
          <p:cNvPr id="3" name="コンテンツ プレースホルダー 2">
            <a:extLst>
              <a:ext uri="{FF2B5EF4-FFF2-40B4-BE49-F238E27FC236}">
                <a16:creationId xmlns:a16="http://schemas.microsoft.com/office/drawing/2014/main" id="{E63F76FB-08B5-3E1D-FFE4-F6CC9FE074B1}"/>
              </a:ext>
            </a:extLst>
          </p:cNvPr>
          <p:cNvSpPr>
            <a:spLocks noGrp="1"/>
          </p:cNvSpPr>
          <p:nvPr>
            <p:ph idx="1"/>
          </p:nvPr>
        </p:nvSpPr>
        <p:spPr>
          <a:xfrm>
            <a:off x="457200" y="1468520"/>
            <a:ext cx="8747271" cy="4525963"/>
          </a:xfrm>
        </p:spPr>
        <p:txBody>
          <a:bodyPr/>
          <a:lstStyle/>
          <a:p>
            <a:pPr marL="0" indent="0">
              <a:buNone/>
            </a:pPr>
            <a:r>
              <a:rPr lang="ja-JP" dirty="0">
                <a:ea typeface="+mn-lt"/>
                <a:cs typeface="+mn-lt"/>
              </a:rPr>
              <a:t>以下の条件を</a:t>
            </a:r>
            <a:r>
              <a:rPr lang="ja-JP" altLang="en-US" dirty="0">
                <a:ea typeface="+mn-lt"/>
                <a:cs typeface="+mn-lt"/>
              </a:rPr>
              <a:t>満</a:t>
            </a:r>
            <a:r>
              <a:rPr lang="ja-JP" dirty="0">
                <a:ea typeface="+mn-lt"/>
                <a:cs typeface="+mn-lt"/>
              </a:rPr>
              <a:t>たす</a:t>
            </a:r>
            <a:r>
              <a:rPr lang="en-US" altLang="ja-JP" dirty="0">
                <a:ea typeface="+mn-lt"/>
                <a:cs typeface="+mn-lt"/>
              </a:rPr>
              <a:t>Java</a:t>
            </a:r>
            <a:r>
              <a:rPr lang="ja-JP" dirty="0">
                <a:ea typeface="+mn-lt"/>
                <a:cs typeface="+mn-lt"/>
              </a:rPr>
              <a:t>プロジェクトを</a:t>
            </a:r>
            <a:br>
              <a:rPr lang="ja-JP" dirty="0">
                <a:ea typeface="+mn-lt"/>
                <a:cs typeface="+mn-lt"/>
              </a:rPr>
            </a:br>
            <a:r>
              <a:rPr lang="ja-JP" dirty="0">
                <a:ea typeface="+mn-lt"/>
                <a:cs typeface="+mn-lt"/>
              </a:rPr>
              <a:t>G</a:t>
            </a:r>
            <a:r>
              <a:rPr lang="en-US" altLang="ja-JP" dirty="0" err="1">
                <a:ea typeface="+mn-lt"/>
                <a:cs typeface="+mn-lt"/>
              </a:rPr>
              <a:t>itHubから</a:t>
            </a:r>
            <a:r>
              <a:rPr lang="ja-JP" dirty="0">
                <a:ea typeface="+mn-lt"/>
                <a:cs typeface="+mn-lt"/>
              </a:rPr>
              <a:t>ランダムに</a:t>
            </a:r>
            <a:r>
              <a:rPr lang="en-US" altLang="ja-JP" dirty="0">
                <a:ea typeface="+mn-lt"/>
                <a:cs typeface="Arial"/>
              </a:rPr>
              <a:t>10,000</a:t>
            </a:r>
            <a:r>
              <a:rPr lang="ja-JP" dirty="0">
                <a:ea typeface="+mn-lt"/>
                <a:cs typeface="+mn-lt"/>
              </a:rPr>
              <a:t>個抽出</a:t>
            </a:r>
            <a:endParaRPr lang="ja-JP" altLang="en-US" dirty="0">
              <a:ea typeface="+mn-lt"/>
              <a:cs typeface="+mn-lt"/>
            </a:endParaRPr>
          </a:p>
          <a:p>
            <a:pPr marL="696595" indent="-556895">
              <a:buAutoNum type="arabicPeriod"/>
            </a:pPr>
            <a:r>
              <a:rPr lang="en-US" altLang="ja-JP" sz="2800" dirty="0">
                <a:ea typeface="+mn-lt"/>
                <a:cs typeface="Arial"/>
              </a:rPr>
              <a:t>Android </a:t>
            </a:r>
            <a:r>
              <a:rPr lang="ja-JP" sz="2800" dirty="0">
                <a:cs typeface="Arial"/>
              </a:rPr>
              <a:t>の </a:t>
            </a:r>
            <a:r>
              <a:rPr lang="en-US" altLang="ja-JP" sz="2800" dirty="0">
                <a:ea typeface="+mn-lt"/>
                <a:cs typeface="Arial"/>
              </a:rPr>
              <a:t>API </a:t>
            </a:r>
            <a:r>
              <a:rPr lang="ja-JP" sz="2800" dirty="0">
                <a:cs typeface="Arial"/>
              </a:rPr>
              <a:t>を</a:t>
            </a:r>
            <a:r>
              <a:rPr lang="ja-JP" altLang="en-US" sz="2800" dirty="0">
                <a:cs typeface="Arial"/>
              </a:rPr>
              <a:t>利用せず </a:t>
            </a:r>
            <a:r>
              <a:rPr lang="en-US" altLang="ja-JP" sz="2800" dirty="0">
                <a:cs typeface="Arial"/>
              </a:rPr>
              <a:t>Java </a:t>
            </a:r>
            <a:r>
              <a:rPr lang="ja-JP" sz="2800" dirty="0">
                <a:cs typeface="Arial"/>
              </a:rPr>
              <a:t>で記述</a:t>
            </a:r>
            <a:endParaRPr lang="ja-JP" altLang="en-US" sz="2800" dirty="0">
              <a:ea typeface="ＭＳ Ｐゴシック"/>
              <a:cs typeface="+mn-lt"/>
            </a:endParaRPr>
          </a:p>
          <a:p>
            <a:pPr marL="696595" indent="-556895">
              <a:buAutoNum type="arabicPeriod"/>
            </a:pPr>
            <a:r>
              <a:rPr lang="ja-JP" sz="2800" dirty="0">
                <a:cs typeface="Arial"/>
              </a:rPr>
              <a:t>ライセンスを明記</a:t>
            </a:r>
            <a:endParaRPr lang="en-US" altLang="ja-JP" sz="2800" dirty="0">
              <a:ea typeface="+mn-lt"/>
              <a:cs typeface="+mn-lt"/>
            </a:endParaRPr>
          </a:p>
          <a:p>
            <a:pPr marL="696595" indent="-556895">
              <a:buAutoNum type="arabicPeriod"/>
            </a:pPr>
            <a:r>
              <a:rPr lang="en-US" altLang="ja-JP" sz="2800" dirty="0">
                <a:cs typeface="Arial"/>
              </a:rPr>
              <a:t>1</a:t>
            </a:r>
            <a:r>
              <a:rPr lang="ja-JP" sz="2800" dirty="0">
                <a:cs typeface="Arial"/>
              </a:rPr>
              <a:t>回以上フォークされている</a:t>
            </a:r>
            <a:endParaRPr lang="en-US" altLang="ja-JP" sz="2800" dirty="0">
              <a:ea typeface="+mn-lt"/>
              <a:cs typeface="+mn-lt"/>
            </a:endParaRPr>
          </a:p>
          <a:p>
            <a:pPr marL="696595" indent="-556895">
              <a:buAutoNum type="arabicPeriod"/>
            </a:pPr>
            <a:r>
              <a:rPr lang="en-US" altLang="ja-JP" sz="2800" dirty="0">
                <a:ea typeface="+mn-lt"/>
                <a:cs typeface="Arial"/>
              </a:rPr>
              <a:t>JNI </a:t>
            </a:r>
            <a:r>
              <a:rPr lang="ja-JP" sz="2800" dirty="0">
                <a:ea typeface="+mn-lt"/>
                <a:cs typeface="+mn-lt"/>
              </a:rPr>
              <a:t>や </a:t>
            </a:r>
            <a:r>
              <a:rPr lang="en-US" altLang="ja-JP" sz="2800" dirty="0">
                <a:ea typeface="+mn-lt"/>
                <a:cs typeface="Arial"/>
              </a:rPr>
              <a:t>Java ME </a:t>
            </a:r>
            <a:r>
              <a:rPr lang="ja-JP" sz="2800" dirty="0">
                <a:ea typeface="+mn-lt"/>
                <a:cs typeface="+mn-lt"/>
              </a:rPr>
              <a:t>の </a:t>
            </a:r>
            <a:r>
              <a:rPr lang="en-US" altLang="ja-JP" sz="2800" dirty="0">
                <a:ea typeface="+mn-lt"/>
                <a:cs typeface="Arial"/>
              </a:rPr>
              <a:t>API </a:t>
            </a:r>
            <a:r>
              <a:rPr lang="ja-JP" sz="2800" dirty="0">
                <a:ea typeface="+mn-lt"/>
                <a:cs typeface="+mn-lt"/>
              </a:rPr>
              <a:t>を利用していない</a:t>
            </a:r>
          </a:p>
          <a:p>
            <a:pPr marL="0" indent="0">
              <a:buNone/>
            </a:pPr>
            <a:r>
              <a:rPr lang="ja-JP" altLang="en-US" dirty="0">
                <a:cs typeface="Arial"/>
              </a:rPr>
              <a:t>　</a:t>
            </a:r>
          </a:p>
        </p:txBody>
      </p:sp>
      <p:sp>
        <p:nvSpPr>
          <p:cNvPr id="4" name="スライド番号プレースホルダー 3">
            <a:extLst>
              <a:ext uri="{FF2B5EF4-FFF2-40B4-BE49-F238E27FC236}">
                <a16:creationId xmlns:a16="http://schemas.microsoft.com/office/drawing/2014/main" id="{8C01E50C-A71A-6A43-520D-C7EFECA1AE83}"/>
              </a:ext>
            </a:extLst>
          </p:cNvPr>
          <p:cNvSpPr>
            <a:spLocks noGrp="1"/>
          </p:cNvSpPr>
          <p:nvPr>
            <p:ph type="sldNum" sz="quarter" idx="12"/>
          </p:nvPr>
        </p:nvSpPr>
        <p:spPr/>
        <p:txBody>
          <a:bodyPr/>
          <a:lstStyle/>
          <a:p>
            <a:fld id="{71BD41F1-5DB9-48B5-9F82-F72C0C97469D}" type="slidenum">
              <a:rPr kumimoji="1" lang="ja-JP" altLang="en-US" smtClean="0"/>
              <a:t>10</a:t>
            </a:fld>
            <a:endParaRPr kumimoji="1" lang="ja-JP" altLang="en-US"/>
          </a:p>
        </p:txBody>
      </p:sp>
      <p:graphicFrame>
        <p:nvGraphicFramePr>
          <p:cNvPr id="5" name="表 5">
            <a:extLst>
              <a:ext uri="{FF2B5EF4-FFF2-40B4-BE49-F238E27FC236}">
                <a16:creationId xmlns:a16="http://schemas.microsoft.com/office/drawing/2014/main" id="{1D73AB3B-D483-5065-03C4-C4229394D0D9}"/>
              </a:ext>
            </a:extLst>
          </p:cNvPr>
          <p:cNvGraphicFramePr>
            <a:graphicFrameLocks noGrp="1"/>
          </p:cNvGraphicFramePr>
          <p:nvPr>
            <p:extLst>
              <p:ext uri="{D42A27DB-BD31-4B8C-83A1-F6EECF244321}">
                <p14:modId xmlns:p14="http://schemas.microsoft.com/office/powerpoint/2010/main" val="1289873652"/>
              </p:ext>
            </p:extLst>
          </p:nvPr>
        </p:nvGraphicFramePr>
        <p:xfrm>
          <a:off x="2210949" y="5639938"/>
          <a:ext cx="5120640" cy="1036320"/>
        </p:xfrm>
        <a:graphic>
          <a:graphicData uri="http://schemas.openxmlformats.org/drawingml/2006/table">
            <a:tbl>
              <a:tblPr firstRow="1" bandRow="1">
                <a:tableStyleId>{616DA210-FB5B-4158-B5E0-FEB733F419BA}</a:tableStyleId>
              </a:tblPr>
              <a:tblGrid>
                <a:gridCol w="1706880">
                  <a:extLst>
                    <a:ext uri="{9D8B030D-6E8A-4147-A177-3AD203B41FA5}">
                      <a16:colId xmlns:a16="http://schemas.microsoft.com/office/drawing/2014/main" val="2278838298"/>
                    </a:ext>
                  </a:extLst>
                </a:gridCol>
                <a:gridCol w="1706880">
                  <a:extLst>
                    <a:ext uri="{9D8B030D-6E8A-4147-A177-3AD203B41FA5}">
                      <a16:colId xmlns:a16="http://schemas.microsoft.com/office/drawing/2014/main" val="958795176"/>
                    </a:ext>
                  </a:extLst>
                </a:gridCol>
                <a:gridCol w="1706880">
                  <a:extLst>
                    <a:ext uri="{9D8B030D-6E8A-4147-A177-3AD203B41FA5}">
                      <a16:colId xmlns:a16="http://schemas.microsoft.com/office/drawing/2014/main" val="697194183"/>
                    </a:ext>
                  </a:extLst>
                </a:gridCol>
              </a:tblGrid>
              <a:tr h="429994">
                <a:tc>
                  <a:txBody>
                    <a:bodyPr/>
                    <a:lstStyle/>
                    <a:p>
                      <a:pPr algn="ctr"/>
                      <a:r>
                        <a:rPr lang="ja-JP" altLang="en-US" sz="2800"/>
                        <a:t>2016</a:t>
                      </a:r>
                      <a:endParaRPr kumimoji="1" lang="ja-JP" altLang="en-US" sz="2800"/>
                    </a:p>
                  </a:txBody>
                  <a:tcPr/>
                </a:tc>
                <a:tc>
                  <a:txBody>
                    <a:bodyPr/>
                    <a:lstStyle/>
                    <a:p>
                      <a:pPr algn="ctr"/>
                      <a:r>
                        <a:rPr lang="ja-JP" altLang="en-US" sz="2800"/>
                        <a:t>2020</a:t>
                      </a:r>
                      <a:endParaRPr kumimoji="1" lang="ja-JP" altLang="en-US" sz="2800"/>
                    </a:p>
                  </a:txBody>
                  <a:tcPr/>
                </a:tc>
                <a:tc>
                  <a:txBody>
                    <a:bodyPr/>
                    <a:lstStyle/>
                    <a:p>
                      <a:pPr algn="ctr"/>
                      <a:r>
                        <a:rPr kumimoji="1" lang="ja-JP" altLang="en-US" sz="2800"/>
                        <a:t>本研究</a:t>
                      </a:r>
                    </a:p>
                  </a:txBody>
                  <a:tcPr/>
                </a:tc>
                <a:extLst>
                  <a:ext uri="{0D108BD9-81ED-4DB2-BD59-A6C34878D82A}">
                    <a16:rowId xmlns:a16="http://schemas.microsoft.com/office/drawing/2014/main" val="2174222952"/>
                  </a:ext>
                </a:extLst>
              </a:tr>
              <a:tr h="429994">
                <a:tc>
                  <a:txBody>
                    <a:bodyPr/>
                    <a:lstStyle/>
                    <a:p>
                      <a:pPr algn="ctr"/>
                      <a:r>
                        <a:rPr lang="ja-JP" altLang="en-US" sz="2800"/>
                        <a:t>7,264個</a:t>
                      </a:r>
                      <a:endParaRPr kumimoji="1" lang="ja-JP" altLang="en-US" sz="2800"/>
                    </a:p>
                  </a:txBody>
                  <a:tcPr/>
                </a:tc>
                <a:tc>
                  <a:txBody>
                    <a:bodyPr/>
                    <a:lstStyle/>
                    <a:p>
                      <a:pPr lvl="0" algn="ctr">
                        <a:buNone/>
                      </a:pPr>
                      <a:r>
                        <a:rPr lang="en-US" sz="2800" u="none" strike="noStrike" noProof="0"/>
                        <a:t>7,233</a:t>
                      </a:r>
                      <a:r>
                        <a:rPr lang="ja-JP" sz="2800" u="none" strike="noStrike" noProof="0"/>
                        <a:t>個</a:t>
                      </a:r>
                      <a:endParaRPr kumimoji="1" lang="ja-JP" sz="2800"/>
                    </a:p>
                  </a:txBody>
                  <a:tcPr/>
                </a:tc>
                <a:tc>
                  <a:txBody>
                    <a:bodyPr/>
                    <a:lstStyle/>
                    <a:p>
                      <a:pPr lvl="0" algn="ctr">
                        <a:buNone/>
                      </a:pPr>
                      <a:r>
                        <a:rPr lang="ja-JP" sz="2800" u="none" strike="noStrike" noProof="0"/>
                        <a:t>7,</a:t>
                      </a:r>
                      <a:r>
                        <a:rPr lang="en-US" altLang="ja-JP" sz="2800" u="none" strike="noStrike" noProof="0"/>
                        <a:t>196</a:t>
                      </a:r>
                      <a:r>
                        <a:rPr lang="ja-JP" altLang="en-US" sz="2800" u="none" strike="noStrike" noProof="0"/>
                        <a:t>個</a:t>
                      </a:r>
                      <a:endParaRPr kumimoji="1" lang="ja-JP" sz="2800"/>
                    </a:p>
                  </a:txBody>
                  <a:tcPr/>
                </a:tc>
                <a:extLst>
                  <a:ext uri="{0D108BD9-81ED-4DB2-BD59-A6C34878D82A}">
                    <a16:rowId xmlns:a16="http://schemas.microsoft.com/office/drawing/2014/main" val="498545085"/>
                  </a:ext>
                </a:extLst>
              </a:tr>
            </a:tbl>
          </a:graphicData>
        </a:graphic>
      </p:graphicFrame>
      <p:sp>
        <p:nvSpPr>
          <p:cNvPr id="6" name="テキスト ボックス 5">
            <a:extLst>
              <a:ext uri="{FF2B5EF4-FFF2-40B4-BE49-F238E27FC236}">
                <a16:creationId xmlns:a16="http://schemas.microsoft.com/office/drawing/2014/main" id="{90018A2B-6006-7B3D-FA35-8A39803E6A0A}"/>
              </a:ext>
            </a:extLst>
          </p:cNvPr>
          <p:cNvSpPr txBox="1"/>
          <p:nvPr/>
        </p:nvSpPr>
        <p:spPr>
          <a:xfrm>
            <a:off x="458253" y="4574633"/>
            <a:ext cx="924829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3200">
                <a:latin typeface="Tahoma"/>
                <a:ea typeface="ＭＳ Ｐゴシック"/>
                <a:cs typeface="Tahoma"/>
              </a:rPr>
              <a:t>抽出した</a:t>
            </a:r>
            <a:r>
              <a:rPr lang="en-US" altLang="ja-JP" sz="3200" err="1">
                <a:latin typeface="Tahoma"/>
                <a:ea typeface="ＭＳ Ｐゴシック"/>
                <a:cs typeface="Tahoma"/>
              </a:rPr>
              <a:t>Javaプロジェクトのうち</a:t>
            </a:r>
            <a:endParaRPr lang="ja-JP" altLang="en-US" sz="3200" err="1">
              <a:cs typeface="Tahoma"/>
            </a:endParaRPr>
          </a:p>
          <a:p>
            <a:pPr algn="l"/>
            <a:r>
              <a:rPr lang="ja-JP" sz="3200">
                <a:latin typeface="Tahoma"/>
                <a:ea typeface="ＭＳ Ｐゴシック"/>
                <a:cs typeface="Tahoma"/>
              </a:rPr>
              <a:t>ビルドツールを使用しているものが</a:t>
            </a:r>
            <a:r>
              <a:rPr lang="ja-JP" altLang="en-US" sz="3200">
                <a:latin typeface="Tahoma"/>
                <a:ea typeface="ＭＳ Ｐゴシック"/>
                <a:cs typeface="Tahoma"/>
              </a:rPr>
              <a:t>対象</a:t>
            </a:r>
            <a:endParaRPr lang="ja-JP" sz="3200">
              <a:cs typeface="Tahoma"/>
            </a:endParaRPr>
          </a:p>
        </p:txBody>
      </p:sp>
    </p:spTree>
    <p:extLst>
      <p:ext uri="{BB962C8B-B14F-4D97-AF65-F5344CB8AC3E}">
        <p14:creationId xmlns:p14="http://schemas.microsoft.com/office/powerpoint/2010/main" val="2739682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CB7557-5720-BDB9-CD99-966745D459FF}"/>
              </a:ext>
            </a:extLst>
          </p:cNvPr>
          <p:cNvSpPr>
            <a:spLocks noGrp="1"/>
          </p:cNvSpPr>
          <p:nvPr>
            <p:ph type="title"/>
          </p:nvPr>
        </p:nvSpPr>
        <p:spPr/>
        <p:txBody>
          <a:bodyPr/>
          <a:lstStyle/>
          <a:p>
            <a:r>
              <a:rPr lang="ja-JP">
                <a:ea typeface="+mj-lt"/>
                <a:cs typeface="+mj-lt"/>
              </a:rPr>
              <a:t>調査対象: </a:t>
            </a:r>
            <a:r>
              <a:rPr lang="en-US">
                <a:ea typeface="+mj-lt"/>
                <a:cs typeface="+mj-lt"/>
              </a:rPr>
              <a:t>Android</a:t>
            </a:r>
            <a:r>
              <a:rPr lang="ja-JP" altLang="en-US">
                <a:ea typeface="+mj-lt"/>
                <a:cs typeface="+mj-lt"/>
              </a:rPr>
              <a:t> アプリ</a:t>
            </a:r>
            <a:endParaRPr lang="ja-JP" altLang="en-US" err="1">
              <a:ea typeface="+mj-lt"/>
              <a:cs typeface="+mj-lt"/>
            </a:endParaRPr>
          </a:p>
        </p:txBody>
      </p:sp>
      <p:sp>
        <p:nvSpPr>
          <p:cNvPr id="3" name="コンテンツ プレースホルダー 2">
            <a:extLst>
              <a:ext uri="{FF2B5EF4-FFF2-40B4-BE49-F238E27FC236}">
                <a16:creationId xmlns:a16="http://schemas.microsoft.com/office/drawing/2014/main" id="{E63F76FB-08B5-3E1D-FFE4-F6CC9FE074B1}"/>
              </a:ext>
            </a:extLst>
          </p:cNvPr>
          <p:cNvSpPr>
            <a:spLocks noGrp="1"/>
          </p:cNvSpPr>
          <p:nvPr>
            <p:ph idx="1"/>
          </p:nvPr>
        </p:nvSpPr>
        <p:spPr>
          <a:xfrm>
            <a:off x="457200" y="1468520"/>
            <a:ext cx="8747271" cy="4525963"/>
          </a:xfrm>
        </p:spPr>
        <p:txBody>
          <a:bodyPr/>
          <a:lstStyle/>
          <a:p>
            <a:pPr marL="0" indent="0">
              <a:buNone/>
            </a:pPr>
            <a:r>
              <a:rPr lang="ja-JP" dirty="0">
                <a:ea typeface="+mn-lt"/>
                <a:cs typeface="+mn-lt"/>
              </a:rPr>
              <a:t>以下の条件を</a:t>
            </a:r>
            <a:r>
              <a:rPr lang="ja-JP" altLang="en-US" dirty="0">
                <a:ea typeface="+mn-lt"/>
                <a:cs typeface="+mn-lt"/>
              </a:rPr>
              <a:t>満</a:t>
            </a:r>
            <a:r>
              <a:rPr lang="ja-JP" dirty="0">
                <a:ea typeface="+mn-lt"/>
                <a:cs typeface="+mn-lt"/>
              </a:rPr>
              <a:t>たす</a:t>
            </a:r>
            <a:r>
              <a:rPr lang="en-US" dirty="0">
                <a:ea typeface="+mn-lt"/>
                <a:cs typeface="+mn-lt"/>
              </a:rPr>
              <a:t>Android</a:t>
            </a:r>
            <a:r>
              <a:rPr lang="ja-JP" altLang="en-US" dirty="0">
                <a:ea typeface="+mn-lt"/>
                <a:cs typeface="+mn-lt"/>
              </a:rPr>
              <a:t> ア</a:t>
            </a:r>
            <a:r>
              <a:rPr lang="ja-JP" dirty="0">
                <a:ea typeface="+mn-lt"/>
                <a:cs typeface="+mn-lt"/>
              </a:rPr>
              <a:t>プ</a:t>
            </a:r>
            <a:r>
              <a:rPr lang="ja-JP" altLang="en-US" dirty="0">
                <a:ea typeface="+mn-lt"/>
                <a:cs typeface="+mn-lt"/>
              </a:rPr>
              <a:t>リ</a:t>
            </a:r>
            <a:r>
              <a:rPr lang="ja-JP" dirty="0">
                <a:ea typeface="+mn-lt"/>
                <a:cs typeface="+mn-lt"/>
              </a:rPr>
              <a:t>を</a:t>
            </a:r>
            <a:br>
              <a:rPr lang="ja-JP" dirty="0">
                <a:ea typeface="+mn-lt"/>
                <a:cs typeface="+mn-lt"/>
              </a:rPr>
            </a:br>
            <a:r>
              <a:rPr lang="ja-JP" dirty="0">
                <a:ea typeface="+mn-lt"/>
                <a:cs typeface="+mn-lt"/>
              </a:rPr>
              <a:t>G</a:t>
            </a:r>
            <a:r>
              <a:rPr lang="en-US" altLang="ja-JP" dirty="0" err="1">
                <a:ea typeface="+mn-lt"/>
                <a:cs typeface="+mn-lt"/>
              </a:rPr>
              <a:t>itHubから</a:t>
            </a:r>
            <a:r>
              <a:rPr lang="ja-JP" dirty="0">
                <a:ea typeface="+mn-lt"/>
                <a:cs typeface="+mn-lt"/>
              </a:rPr>
              <a:t>ランダムに</a:t>
            </a:r>
            <a:r>
              <a:rPr lang="en-US" altLang="ja-JP" dirty="0">
                <a:ea typeface="+mn-lt"/>
                <a:cs typeface="Arial"/>
              </a:rPr>
              <a:t>10,000</a:t>
            </a:r>
            <a:r>
              <a:rPr lang="ja-JP" dirty="0">
                <a:ea typeface="+mn-lt"/>
                <a:cs typeface="+mn-lt"/>
              </a:rPr>
              <a:t>個抽出</a:t>
            </a:r>
            <a:endParaRPr lang="ja-JP" altLang="en-US" dirty="0">
              <a:ea typeface="+mn-lt"/>
              <a:cs typeface="+mn-lt"/>
            </a:endParaRPr>
          </a:p>
          <a:p>
            <a:pPr marL="696595" indent="-556895">
              <a:buAutoNum type="arabicPeriod"/>
            </a:pPr>
            <a:r>
              <a:rPr lang="en-US" sz="2800" u="sng" dirty="0">
                <a:ea typeface="+mn-lt"/>
                <a:cs typeface="Arial"/>
              </a:rPr>
              <a:t>Android </a:t>
            </a:r>
            <a:r>
              <a:rPr lang="ja-JP" sz="2800" u="sng" dirty="0">
                <a:cs typeface="Arial"/>
              </a:rPr>
              <a:t>の </a:t>
            </a:r>
            <a:r>
              <a:rPr lang="en-US" sz="2800" u="sng" dirty="0">
                <a:ea typeface="+mn-lt"/>
                <a:cs typeface="Arial"/>
              </a:rPr>
              <a:t>API </a:t>
            </a:r>
            <a:r>
              <a:rPr lang="ja-JP" sz="2800" u="sng" dirty="0">
                <a:cs typeface="Arial"/>
              </a:rPr>
              <a:t>を利用し、</a:t>
            </a:r>
            <a:r>
              <a:rPr lang="en-US" sz="2800" u="sng" dirty="0">
                <a:ea typeface="+mn-lt"/>
                <a:cs typeface="Arial"/>
              </a:rPr>
              <a:t>Kotlin</a:t>
            </a:r>
            <a:r>
              <a:rPr lang="ja-JP" sz="2800" u="sng" dirty="0">
                <a:cs typeface="Arial"/>
              </a:rPr>
              <a:t>で記述</a:t>
            </a:r>
            <a:endParaRPr lang="ja-JP" altLang="en-US" sz="2800" u="sng" dirty="0">
              <a:ea typeface="ＭＳ Ｐゴシック"/>
              <a:cs typeface="+mn-lt"/>
            </a:endParaRPr>
          </a:p>
          <a:p>
            <a:pPr marL="696595" indent="-556895">
              <a:buAutoNum type="arabicPeriod"/>
            </a:pPr>
            <a:r>
              <a:rPr lang="ja-JP" sz="2800" dirty="0">
                <a:cs typeface="Arial"/>
              </a:rPr>
              <a:t>ライセンスを明記</a:t>
            </a:r>
            <a:endParaRPr lang="en-US" altLang="ja-JP" sz="2800" dirty="0">
              <a:ea typeface="+mn-lt"/>
              <a:cs typeface="+mn-lt"/>
            </a:endParaRPr>
          </a:p>
          <a:p>
            <a:pPr marL="696595" indent="-556895">
              <a:buAutoNum type="arabicPeriod"/>
            </a:pPr>
            <a:r>
              <a:rPr lang="en-US" altLang="ja-JP" sz="2800" dirty="0">
                <a:cs typeface="Arial"/>
              </a:rPr>
              <a:t>1</a:t>
            </a:r>
            <a:r>
              <a:rPr lang="ja-JP" sz="2800" dirty="0">
                <a:cs typeface="Arial"/>
              </a:rPr>
              <a:t>回以上フォークされている</a:t>
            </a:r>
            <a:endParaRPr lang="en-US" altLang="ja-JP" sz="2800" dirty="0">
              <a:ea typeface="+mn-lt"/>
              <a:cs typeface="+mn-lt"/>
            </a:endParaRPr>
          </a:p>
          <a:p>
            <a:pPr marL="696595" indent="-556895">
              <a:buAutoNum type="arabicPeriod"/>
            </a:pPr>
            <a:r>
              <a:rPr lang="en-US" altLang="ja-JP" sz="2800" dirty="0">
                <a:ea typeface="+mn-lt"/>
                <a:cs typeface="Arial"/>
              </a:rPr>
              <a:t>JNI </a:t>
            </a:r>
            <a:r>
              <a:rPr lang="ja-JP" sz="2800" dirty="0">
                <a:ea typeface="+mn-lt"/>
                <a:cs typeface="+mn-lt"/>
              </a:rPr>
              <a:t>や </a:t>
            </a:r>
            <a:r>
              <a:rPr lang="en-US" altLang="ja-JP" sz="2800" dirty="0">
                <a:ea typeface="+mn-lt"/>
                <a:cs typeface="Arial"/>
              </a:rPr>
              <a:t>Java ME </a:t>
            </a:r>
            <a:r>
              <a:rPr lang="ja-JP" sz="2800" dirty="0">
                <a:ea typeface="+mn-lt"/>
                <a:cs typeface="+mn-lt"/>
              </a:rPr>
              <a:t>の </a:t>
            </a:r>
            <a:r>
              <a:rPr lang="en-US" altLang="ja-JP" sz="2800" dirty="0">
                <a:ea typeface="+mn-lt"/>
                <a:cs typeface="Arial"/>
              </a:rPr>
              <a:t>API </a:t>
            </a:r>
            <a:r>
              <a:rPr lang="ja-JP" sz="2800" dirty="0">
                <a:ea typeface="+mn-lt"/>
                <a:cs typeface="+mn-lt"/>
              </a:rPr>
              <a:t>を利用していない</a:t>
            </a:r>
          </a:p>
          <a:p>
            <a:pPr marL="0" indent="0">
              <a:buNone/>
            </a:pPr>
            <a:r>
              <a:rPr lang="ja-JP" altLang="en-US" dirty="0">
                <a:cs typeface="Arial"/>
              </a:rPr>
              <a:t>　</a:t>
            </a:r>
          </a:p>
        </p:txBody>
      </p:sp>
      <p:sp>
        <p:nvSpPr>
          <p:cNvPr id="4" name="スライド番号プレースホルダー 3">
            <a:extLst>
              <a:ext uri="{FF2B5EF4-FFF2-40B4-BE49-F238E27FC236}">
                <a16:creationId xmlns:a16="http://schemas.microsoft.com/office/drawing/2014/main" id="{8C01E50C-A71A-6A43-520D-C7EFECA1AE83}"/>
              </a:ext>
            </a:extLst>
          </p:cNvPr>
          <p:cNvSpPr>
            <a:spLocks noGrp="1"/>
          </p:cNvSpPr>
          <p:nvPr>
            <p:ph type="sldNum" sz="quarter" idx="12"/>
          </p:nvPr>
        </p:nvSpPr>
        <p:spPr/>
        <p:txBody>
          <a:bodyPr/>
          <a:lstStyle/>
          <a:p>
            <a:fld id="{71BD41F1-5DB9-48B5-9F82-F72C0C97469D}" type="slidenum">
              <a:rPr kumimoji="1" lang="ja-JP" altLang="en-US" smtClean="0"/>
              <a:t>11</a:t>
            </a:fld>
            <a:endParaRPr kumimoji="1" lang="ja-JP" altLang="en-US"/>
          </a:p>
        </p:txBody>
      </p:sp>
      <p:sp>
        <p:nvSpPr>
          <p:cNvPr id="6" name="テキスト ボックス 5">
            <a:extLst>
              <a:ext uri="{FF2B5EF4-FFF2-40B4-BE49-F238E27FC236}">
                <a16:creationId xmlns:a16="http://schemas.microsoft.com/office/drawing/2014/main" id="{90018A2B-6006-7B3D-FA35-8A39803E6A0A}"/>
              </a:ext>
            </a:extLst>
          </p:cNvPr>
          <p:cNvSpPr txBox="1"/>
          <p:nvPr/>
        </p:nvSpPr>
        <p:spPr>
          <a:xfrm>
            <a:off x="458253" y="4574633"/>
            <a:ext cx="924829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3200">
                <a:latin typeface="Tahoma"/>
                <a:ea typeface="ＭＳ Ｐゴシック"/>
                <a:cs typeface="Tahoma"/>
              </a:rPr>
              <a:t>抽出した</a:t>
            </a:r>
            <a:r>
              <a:rPr lang="en-US" sz="3200">
                <a:latin typeface="Arial"/>
                <a:ea typeface="Tahoma"/>
                <a:cs typeface="Arial"/>
              </a:rPr>
              <a:t>Android</a:t>
            </a:r>
            <a:r>
              <a:rPr lang="ja-JP" altLang="en-US" sz="3200">
                <a:latin typeface="Arial"/>
                <a:ea typeface="ＭＳ Ｐゴシック"/>
                <a:cs typeface="Arial"/>
              </a:rPr>
              <a:t> アプリ</a:t>
            </a:r>
            <a:r>
              <a:rPr lang="en-US" altLang="ja-JP" sz="3200" err="1">
                <a:latin typeface="Tahoma"/>
                <a:ea typeface="ＭＳ Ｐゴシック"/>
                <a:cs typeface="Tahoma"/>
              </a:rPr>
              <a:t>のうち</a:t>
            </a:r>
            <a:endParaRPr lang="ja-JP" altLang="en-US" sz="3200" err="1">
              <a:cs typeface="Tahoma"/>
            </a:endParaRPr>
          </a:p>
          <a:p>
            <a:pPr algn="l"/>
            <a:r>
              <a:rPr lang="ja-JP" sz="3200">
                <a:latin typeface="Tahoma"/>
                <a:ea typeface="ＭＳ Ｐゴシック"/>
                <a:cs typeface="Tahoma"/>
              </a:rPr>
              <a:t>ビルドツールを使用しているものが</a:t>
            </a:r>
            <a:r>
              <a:rPr lang="ja-JP" altLang="en-US" sz="3200">
                <a:latin typeface="Tahoma"/>
                <a:ea typeface="ＭＳ Ｐゴシック"/>
                <a:cs typeface="Tahoma"/>
              </a:rPr>
              <a:t>対象</a:t>
            </a:r>
            <a:endParaRPr lang="ja-JP" sz="3200">
              <a:cs typeface="Tahoma"/>
            </a:endParaRPr>
          </a:p>
        </p:txBody>
      </p:sp>
      <p:graphicFrame>
        <p:nvGraphicFramePr>
          <p:cNvPr id="8" name="表 5">
            <a:extLst>
              <a:ext uri="{FF2B5EF4-FFF2-40B4-BE49-F238E27FC236}">
                <a16:creationId xmlns:a16="http://schemas.microsoft.com/office/drawing/2014/main" id="{CD8F4E66-DF20-D68E-6AE7-3833D526DFB7}"/>
              </a:ext>
            </a:extLst>
          </p:cNvPr>
          <p:cNvGraphicFramePr>
            <a:graphicFrameLocks noGrp="1"/>
          </p:cNvGraphicFramePr>
          <p:nvPr>
            <p:extLst>
              <p:ext uri="{D42A27DB-BD31-4B8C-83A1-F6EECF244321}">
                <p14:modId xmlns:p14="http://schemas.microsoft.com/office/powerpoint/2010/main" val="3614041870"/>
              </p:ext>
            </p:extLst>
          </p:nvPr>
        </p:nvGraphicFramePr>
        <p:xfrm>
          <a:off x="2210949" y="5639938"/>
          <a:ext cx="5120640" cy="1036320"/>
        </p:xfrm>
        <a:graphic>
          <a:graphicData uri="http://schemas.openxmlformats.org/drawingml/2006/table">
            <a:tbl>
              <a:tblPr firstRow="1" bandRow="1">
                <a:tableStyleId>{616DA210-FB5B-4158-B5E0-FEB733F419BA}</a:tableStyleId>
              </a:tblPr>
              <a:tblGrid>
                <a:gridCol w="1706880">
                  <a:extLst>
                    <a:ext uri="{9D8B030D-6E8A-4147-A177-3AD203B41FA5}">
                      <a16:colId xmlns:a16="http://schemas.microsoft.com/office/drawing/2014/main" val="2278838298"/>
                    </a:ext>
                  </a:extLst>
                </a:gridCol>
                <a:gridCol w="1706880">
                  <a:extLst>
                    <a:ext uri="{9D8B030D-6E8A-4147-A177-3AD203B41FA5}">
                      <a16:colId xmlns:a16="http://schemas.microsoft.com/office/drawing/2014/main" val="958795176"/>
                    </a:ext>
                  </a:extLst>
                </a:gridCol>
                <a:gridCol w="1706880">
                  <a:extLst>
                    <a:ext uri="{9D8B030D-6E8A-4147-A177-3AD203B41FA5}">
                      <a16:colId xmlns:a16="http://schemas.microsoft.com/office/drawing/2014/main" val="697194183"/>
                    </a:ext>
                  </a:extLst>
                </a:gridCol>
              </a:tblGrid>
              <a:tr h="429994">
                <a:tc>
                  <a:txBody>
                    <a:bodyPr/>
                    <a:lstStyle/>
                    <a:p>
                      <a:pPr algn="ctr"/>
                      <a:r>
                        <a:rPr lang="ja-JP" altLang="en-US" sz="2800"/>
                        <a:t>2016</a:t>
                      </a:r>
                      <a:endParaRPr kumimoji="1" lang="ja-JP" altLang="en-US" sz="2800"/>
                    </a:p>
                  </a:txBody>
                  <a:tcPr/>
                </a:tc>
                <a:tc>
                  <a:txBody>
                    <a:bodyPr/>
                    <a:lstStyle/>
                    <a:p>
                      <a:pPr algn="ctr"/>
                      <a:r>
                        <a:rPr lang="ja-JP" altLang="en-US" sz="2800"/>
                        <a:t>2020</a:t>
                      </a:r>
                      <a:endParaRPr kumimoji="1" lang="ja-JP" altLang="en-US" sz="2800"/>
                    </a:p>
                  </a:txBody>
                  <a:tcPr/>
                </a:tc>
                <a:tc>
                  <a:txBody>
                    <a:bodyPr/>
                    <a:lstStyle/>
                    <a:p>
                      <a:pPr algn="ctr"/>
                      <a:r>
                        <a:rPr lang="ja-JP" altLang="en-US" sz="2800"/>
                        <a:t>本研究</a:t>
                      </a:r>
                      <a:endParaRPr kumimoji="1" lang="ja-JP" altLang="en-US" sz="2800"/>
                    </a:p>
                  </a:txBody>
                  <a:tcPr/>
                </a:tc>
                <a:extLst>
                  <a:ext uri="{0D108BD9-81ED-4DB2-BD59-A6C34878D82A}">
                    <a16:rowId xmlns:a16="http://schemas.microsoft.com/office/drawing/2014/main" val="2174222952"/>
                  </a:ext>
                </a:extLst>
              </a:tr>
              <a:tr h="429994">
                <a:tc>
                  <a:txBody>
                    <a:bodyPr/>
                    <a:lstStyle/>
                    <a:p>
                      <a:pPr algn="ctr"/>
                      <a:r>
                        <a:rPr lang="ja-JP" altLang="en-US" sz="2800"/>
                        <a:t>-</a:t>
                      </a:r>
                      <a:endParaRPr kumimoji="1" lang="ja-JP" altLang="en-US" sz="2800"/>
                    </a:p>
                  </a:txBody>
                  <a:tcPr/>
                </a:tc>
                <a:tc>
                  <a:txBody>
                    <a:bodyPr/>
                    <a:lstStyle/>
                    <a:p>
                      <a:pPr lvl="0" algn="ctr">
                        <a:buNone/>
                      </a:pPr>
                      <a:r>
                        <a:rPr lang="en-US" altLang="ja-JP" sz="2800" u="none" strike="noStrike" noProof="0"/>
                        <a:t>-</a:t>
                      </a:r>
                      <a:endParaRPr kumimoji="1" lang="en-US" altLang="ja-JP" sz="2800" u="none" strike="noStrike" noProof="0"/>
                    </a:p>
                  </a:txBody>
                  <a:tcPr/>
                </a:tc>
                <a:tc>
                  <a:txBody>
                    <a:bodyPr/>
                    <a:lstStyle/>
                    <a:p>
                      <a:pPr lvl="0" algn="ctr">
                        <a:buNone/>
                      </a:pPr>
                      <a:r>
                        <a:rPr lang="ja-JP" sz="2800" u="none" strike="noStrike" noProof="0"/>
                        <a:t>7,362</a:t>
                      </a:r>
                      <a:r>
                        <a:rPr lang="ja-JP" altLang="en-US" sz="2800" u="none" strike="noStrike" noProof="0"/>
                        <a:t>個</a:t>
                      </a:r>
                      <a:endParaRPr kumimoji="1" lang="ja-JP" sz="2800"/>
                    </a:p>
                  </a:txBody>
                  <a:tcPr/>
                </a:tc>
                <a:extLst>
                  <a:ext uri="{0D108BD9-81ED-4DB2-BD59-A6C34878D82A}">
                    <a16:rowId xmlns:a16="http://schemas.microsoft.com/office/drawing/2014/main" val="498545085"/>
                  </a:ext>
                </a:extLst>
              </a:tr>
            </a:tbl>
          </a:graphicData>
        </a:graphic>
      </p:graphicFrame>
    </p:spTree>
    <p:extLst>
      <p:ext uri="{BB962C8B-B14F-4D97-AF65-F5344CB8AC3E}">
        <p14:creationId xmlns:p14="http://schemas.microsoft.com/office/powerpoint/2010/main" val="324922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EF2101-50B7-4D5F-8C65-39CB9C42E842}"/>
              </a:ext>
            </a:extLst>
          </p:cNvPr>
          <p:cNvSpPr>
            <a:spLocks noGrp="1"/>
          </p:cNvSpPr>
          <p:nvPr>
            <p:ph type="title"/>
          </p:nvPr>
        </p:nvSpPr>
        <p:spPr/>
        <p:txBody>
          <a:bodyPr/>
          <a:lstStyle/>
          <a:p>
            <a:r>
              <a:rPr lang="ja-JP">
                <a:ea typeface="+mj-lt"/>
                <a:cs typeface="+mj-lt"/>
              </a:rPr>
              <a:t>ビルド環境</a:t>
            </a:r>
            <a:r>
              <a:rPr lang="ja-JP" altLang="en-US">
                <a:ea typeface="+mj-lt"/>
                <a:cs typeface="+mj-lt"/>
              </a:rPr>
              <a:t>と</a:t>
            </a:r>
            <a:r>
              <a:rPr lang="ja-JP">
                <a:ea typeface="+mj-lt"/>
                <a:cs typeface="+mj-lt"/>
              </a:rPr>
              <a:t>利用するデータ</a:t>
            </a:r>
          </a:p>
        </p:txBody>
      </p:sp>
      <p:sp>
        <p:nvSpPr>
          <p:cNvPr id="3" name="テキスト プレースホルダー 2">
            <a:extLst>
              <a:ext uri="{FF2B5EF4-FFF2-40B4-BE49-F238E27FC236}">
                <a16:creationId xmlns:a16="http://schemas.microsoft.com/office/drawing/2014/main" id="{DFA4B389-8421-458F-AFFF-CC4C37C431AC}"/>
              </a:ext>
            </a:extLst>
          </p:cNvPr>
          <p:cNvSpPr>
            <a:spLocks noGrp="1"/>
          </p:cNvSpPr>
          <p:nvPr>
            <p:ph idx="1"/>
          </p:nvPr>
        </p:nvSpPr>
        <p:spPr>
          <a:xfrm>
            <a:off x="262311" y="1600202"/>
            <a:ext cx="8977553" cy="4525963"/>
          </a:xfrm>
        </p:spPr>
        <p:txBody>
          <a:bodyPr/>
          <a:lstStyle/>
          <a:p>
            <a:pPr marL="456565" indent="-316865"/>
            <a:r>
              <a:rPr lang="ja-JP" altLang="en-US" dirty="0">
                <a:cs typeface="Arial"/>
              </a:rPr>
              <a:t>ビルド環境</a:t>
            </a:r>
          </a:p>
          <a:p>
            <a:pPr lvl="1"/>
            <a:r>
              <a:rPr lang="ja-JP" altLang="en-US" dirty="0">
                <a:cs typeface="Arial"/>
              </a:rPr>
              <a:t>Java プロジェクト・Androidアプリそれぞれの</a:t>
            </a:r>
            <a:br>
              <a:rPr lang="ja-JP" altLang="en-US" dirty="0">
                <a:cs typeface="Arial"/>
              </a:rPr>
            </a:br>
            <a:r>
              <a:rPr lang="ja-JP" altLang="en-US" dirty="0">
                <a:cs typeface="Arial"/>
              </a:rPr>
              <a:t>ビルド環境を用意</a:t>
            </a:r>
          </a:p>
          <a:p>
            <a:pPr lvl="1"/>
            <a:r>
              <a:rPr lang="ja-JP" altLang="en-US" dirty="0">
                <a:ea typeface="ＭＳ Ｐゴシック"/>
                <a:cs typeface="Arial"/>
              </a:rPr>
              <a:t>それぞれについてJava 8</a:t>
            </a:r>
            <a:r>
              <a:rPr lang="ja-JP" altLang="en-US">
                <a:ea typeface="ＭＳ Ｐゴシック"/>
                <a:cs typeface="Arial"/>
              </a:rPr>
              <a:t>・Java 11</a:t>
            </a:r>
            <a:r>
              <a:rPr lang="ja-JP" altLang="en-US" dirty="0">
                <a:ea typeface="ＭＳ Ｐゴシック"/>
                <a:cs typeface="Arial"/>
              </a:rPr>
              <a:t>を用意</a:t>
            </a:r>
          </a:p>
          <a:p>
            <a:pPr lvl="1"/>
            <a:endParaRPr lang="ja-JP" altLang="en-US" dirty="0">
              <a:ea typeface="ＭＳ Ｐゴシック"/>
              <a:cs typeface="Arial"/>
            </a:endParaRPr>
          </a:p>
          <a:p>
            <a:pPr marL="596900" indent="-457200"/>
            <a:r>
              <a:rPr lang="ja-JP" dirty="0">
                <a:ea typeface="ＭＳ Ｐゴシック"/>
                <a:cs typeface="Arial"/>
              </a:rPr>
              <a:t>利用するデータ</a:t>
            </a:r>
            <a:endParaRPr lang="ja-JP" altLang="en-US" dirty="0">
              <a:ea typeface="ＭＳ Ｐゴシック"/>
              <a:cs typeface="Arial"/>
            </a:endParaRPr>
          </a:p>
          <a:p>
            <a:pPr lvl="1"/>
            <a:r>
              <a:rPr lang="ja-JP" dirty="0">
                <a:ea typeface="ＭＳ Ｐゴシック"/>
                <a:cs typeface="Arial"/>
              </a:rPr>
              <a:t>ビルドログ</a:t>
            </a:r>
            <a:endParaRPr lang="ja-JP" dirty="0">
              <a:ea typeface="+mn-lt"/>
              <a:cs typeface="+mn-lt"/>
            </a:endParaRPr>
          </a:p>
          <a:p>
            <a:pPr lvl="2"/>
            <a:r>
              <a:rPr lang="ja-JP" dirty="0">
                <a:ea typeface="ＭＳ Ｐゴシック"/>
                <a:cs typeface="Arial"/>
              </a:rPr>
              <a:t>ビルドの成否・エラー内容</a:t>
            </a:r>
            <a:endParaRPr lang="en-US" altLang="ja-JP" dirty="0">
              <a:ea typeface="+mn-lt"/>
              <a:cs typeface="+mn-lt"/>
            </a:endParaRPr>
          </a:p>
          <a:p>
            <a:pPr lvl="1"/>
            <a:r>
              <a:rPr lang="ja-JP" dirty="0">
                <a:ea typeface="+mn-lt"/>
                <a:cs typeface="+mn-lt"/>
              </a:rPr>
              <a:t>リポジトリのメタデータ</a:t>
            </a:r>
            <a:endParaRPr lang="en-US" altLang="ja-JP" dirty="0">
              <a:ea typeface="+mn-lt"/>
              <a:cs typeface="+mn-lt"/>
            </a:endParaRPr>
          </a:p>
          <a:p>
            <a:pPr lvl="2"/>
            <a:r>
              <a:rPr lang="ja-JP" dirty="0">
                <a:ea typeface="+mn-lt"/>
                <a:cs typeface="+mn-lt"/>
              </a:rPr>
              <a:t>ファイル数・スター数・最終更新日等</a:t>
            </a:r>
            <a:endParaRPr lang="ja-JP" dirty="0"/>
          </a:p>
          <a:p>
            <a:pPr marL="456565" indent="-316865"/>
            <a:endParaRPr lang="ja-JP" altLang="en-US" dirty="0">
              <a:ea typeface="ＭＳ Ｐゴシック"/>
              <a:cs typeface="Arial"/>
            </a:endParaRPr>
          </a:p>
          <a:p>
            <a:pPr marL="139700" indent="0">
              <a:buNone/>
            </a:pPr>
            <a:endParaRPr lang="ja-JP" altLang="en-US" dirty="0">
              <a:ea typeface="ＭＳ Ｐゴシック"/>
              <a:cs typeface="Arial"/>
            </a:endParaRPr>
          </a:p>
          <a:p>
            <a:pPr marL="456565" indent="-316865"/>
            <a:endParaRPr lang="ja-JP" altLang="en-US" dirty="0">
              <a:cs typeface="Arial"/>
            </a:endParaRPr>
          </a:p>
          <a:p>
            <a:pPr marL="139700" indent="0">
              <a:buNone/>
            </a:pPr>
            <a:endParaRPr lang="ja-JP" altLang="en-US" dirty="0">
              <a:cs typeface="Arial"/>
            </a:endParaRPr>
          </a:p>
          <a:p>
            <a:pPr marL="456565" indent="-316865"/>
            <a:endParaRPr lang="en-US" altLang="ja-JP" dirty="0">
              <a:cs typeface="Arial"/>
            </a:endParaRPr>
          </a:p>
          <a:p>
            <a:pPr marL="456565" indent="-316865"/>
            <a:endParaRPr lang="ja-JP" altLang="en-US" dirty="0">
              <a:cs typeface="Arial"/>
            </a:endParaRPr>
          </a:p>
        </p:txBody>
      </p:sp>
      <p:sp>
        <p:nvSpPr>
          <p:cNvPr id="4" name="スライド番号プレースホルダー 3">
            <a:extLst>
              <a:ext uri="{FF2B5EF4-FFF2-40B4-BE49-F238E27FC236}">
                <a16:creationId xmlns:a16="http://schemas.microsoft.com/office/drawing/2014/main" id="{FC6D2819-CC6A-49FD-913A-DE36CD55F13F}"/>
              </a:ext>
            </a:extLst>
          </p:cNvPr>
          <p:cNvSpPr>
            <a:spLocks noGrp="1"/>
          </p:cNvSpPr>
          <p:nvPr>
            <p:ph type="sldNum" sz="quarter" idx="12"/>
          </p:nvPr>
        </p:nvSpPr>
        <p:spPr/>
        <p:txBody>
          <a:bodyPr/>
          <a:lstStyle/>
          <a:p>
            <a:fld id="{71BD41F1-5DB9-48B5-9F82-F72C0C97469D}" type="slidenum">
              <a:rPr kumimoji="1" lang="ja-JP" altLang="en-US" smtClean="0"/>
              <a:t>12</a:t>
            </a:fld>
            <a:endParaRPr kumimoji="1" lang="ja-JP" altLang="en-US"/>
          </a:p>
        </p:txBody>
      </p:sp>
    </p:spTree>
    <p:extLst>
      <p:ext uri="{BB962C8B-B14F-4D97-AF65-F5344CB8AC3E}">
        <p14:creationId xmlns:p14="http://schemas.microsoft.com/office/powerpoint/2010/main" val="3626000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90710B-308F-D8BA-B9F5-382282077805}"/>
              </a:ext>
            </a:extLst>
          </p:cNvPr>
          <p:cNvSpPr>
            <a:spLocks noGrp="1"/>
          </p:cNvSpPr>
          <p:nvPr>
            <p:ph type="title"/>
          </p:nvPr>
        </p:nvSpPr>
        <p:spPr/>
        <p:txBody>
          <a:bodyPr/>
          <a:lstStyle/>
          <a:p>
            <a:r>
              <a:rPr lang="ja-JP">
                <a:ea typeface="+mj-lt"/>
                <a:cs typeface="+mj-lt"/>
              </a:rPr>
              <a:t>RQ1: </a:t>
            </a:r>
            <a:r>
              <a:rPr lang="en-US" altLang="ja-JP" err="1">
                <a:ea typeface="+mj-lt"/>
                <a:cs typeface="+mj-lt"/>
              </a:rPr>
              <a:t>Javaプロジェクトの</a:t>
            </a:r>
            <a:br>
              <a:rPr lang="en-US" altLang="ja-JP">
                <a:ea typeface="+mj-lt"/>
                <a:cs typeface="+mj-lt"/>
              </a:rPr>
            </a:br>
            <a:r>
              <a:rPr lang="ja-JP">
                <a:ea typeface="+mj-lt"/>
                <a:cs typeface="+mj-lt"/>
              </a:rPr>
              <a:t>ビルド成功率の変化</a:t>
            </a:r>
          </a:p>
        </p:txBody>
      </p:sp>
      <p:sp>
        <p:nvSpPr>
          <p:cNvPr id="4" name="スライド番号プレースホルダー 3">
            <a:extLst>
              <a:ext uri="{FF2B5EF4-FFF2-40B4-BE49-F238E27FC236}">
                <a16:creationId xmlns:a16="http://schemas.microsoft.com/office/drawing/2014/main" id="{0D08C078-A041-7E8B-B0FB-E4DF2B9D062E}"/>
              </a:ext>
            </a:extLst>
          </p:cNvPr>
          <p:cNvSpPr>
            <a:spLocks noGrp="1"/>
          </p:cNvSpPr>
          <p:nvPr>
            <p:ph type="sldNum" sz="quarter" idx="12"/>
          </p:nvPr>
        </p:nvSpPr>
        <p:spPr/>
        <p:txBody>
          <a:bodyPr/>
          <a:lstStyle/>
          <a:p>
            <a:fld id="{71BD41F1-5DB9-48B5-9F82-F72C0C97469D}" type="slidenum">
              <a:rPr kumimoji="1" lang="ja-JP" altLang="en-US" smtClean="0"/>
              <a:t>13</a:t>
            </a:fld>
            <a:endParaRPr kumimoji="1" lang="ja-JP" altLang="en-US"/>
          </a:p>
        </p:txBody>
      </p:sp>
      <p:sp>
        <p:nvSpPr>
          <p:cNvPr id="8" name="テキスト ボックス 7">
            <a:extLst>
              <a:ext uri="{FF2B5EF4-FFF2-40B4-BE49-F238E27FC236}">
                <a16:creationId xmlns:a16="http://schemas.microsoft.com/office/drawing/2014/main" id="{12CFCAEE-29A1-0619-2039-FB1A01FA6E85}"/>
              </a:ext>
            </a:extLst>
          </p:cNvPr>
          <p:cNvSpPr txBox="1"/>
          <p:nvPr/>
        </p:nvSpPr>
        <p:spPr>
          <a:xfrm>
            <a:off x="1264999" y="2291767"/>
            <a:ext cx="2057400"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ja-JP" altLang="en-US" sz="2800">
                <a:latin typeface="Tahoma"/>
                <a:ea typeface="ＭＳ Ｐゴシック"/>
                <a:cs typeface="Tahoma"/>
              </a:rPr>
              <a:t>2016年</a:t>
            </a:r>
            <a:endParaRPr lang="ja-JP" altLang="en-US" sz="2800"/>
          </a:p>
        </p:txBody>
      </p:sp>
      <p:sp>
        <p:nvSpPr>
          <p:cNvPr id="9" name="テキスト ボックス 8">
            <a:extLst>
              <a:ext uri="{FF2B5EF4-FFF2-40B4-BE49-F238E27FC236}">
                <a16:creationId xmlns:a16="http://schemas.microsoft.com/office/drawing/2014/main" id="{8508F84B-F43D-9210-7684-9F86A0689648}"/>
              </a:ext>
            </a:extLst>
          </p:cNvPr>
          <p:cNvSpPr txBox="1"/>
          <p:nvPr/>
        </p:nvSpPr>
        <p:spPr>
          <a:xfrm>
            <a:off x="1264998" y="2978119"/>
            <a:ext cx="2057400"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ja-JP" altLang="en-US" sz="2800">
                <a:latin typeface="Tahoma"/>
                <a:ea typeface="ＭＳ Ｐゴシック"/>
                <a:cs typeface="Tahoma"/>
              </a:rPr>
              <a:t>2020年</a:t>
            </a:r>
            <a:endParaRPr lang="ja-JP" altLang="en-US" sz="2800"/>
          </a:p>
        </p:txBody>
      </p:sp>
      <p:sp>
        <p:nvSpPr>
          <p:cNvPr id="10" name="テキスト ボックス 9">
            <a:extLst>
              <a:ext uri="{FF2B5EF4-FFF2-40B4-BE49-F238E27FC236}">
                <a16:creationId xmlns:a16="http://schemas.microsoft.com/office/drawing/2014/main" id="{3B24ADBA-D0F6-4586-6143-CA044E423847}"/>
              </a:ext>
            </a:extLst>
          </p:cNvPr>
          <p:cNvSpPr txBox="1"/>
          <p:nvPr/>
        </p:nvSpPr>
        <p:spPr>
          <a:xfrm>
            <a:off x="170108" y="3886253"/>
            <a:ext cx="2495371"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ja-JP" altLang="en-US" sz="2800" dirty="0">
                <a:latin typeface="Tahoma"/>
                <a:ea typeface="ＭＳ Ｐゴシック"/>
                <a:cs typeface="Tahoma"/>
              </a:rPr>
              <a:t>本研究(Java 8)</a:t>
            </a:r>
            <a:endParaRPr lang="ja-JP" altLang="en-US" sz="2800" dirty="0">
              <a:cs typeface="Tahoma"/>
            </a:endParaRPr>
          </a:p>
        </p:txBody>
      </p:sp>
      <p:pic>
        <p:nvPicPr>
          <p:cNvPr id="3" name="図 4" descr="家具, テーブル が含まれている画像&#10;&#10;説明は自動で生成されたものです">
            <a:extLst>
              <a:ext uri="{FF2B5EF4-FFF2-40B4-BE49-F238E27FC236}">
                <a16:creationId xmlns:a16="http://schemas.microsoft.com/office/drawing/2014/main" id="{419D159C-75C4-8423-4B52-4E9F28D731ED}"/>
              </a:ext>
            </a:extLst>
          </p:cNvPr>
          <p:cNvPicPr>
            <a:picLocks noChangeAspect="1"/>
          </p:cNvPicPr>
          <p:nvPr/>
        </p:nvPicPr>
        <p:blipFill>
          <a:blip r:embed="rId3"/>
          <a:stretch>
            <a:fillRect/>
          </a:stretch>
        </p:blipFill>
        <p:spPr>
          <a:xfrm>
            <a:off x="2753259" y="5519495"/>
            <a:ext cx="3597875" cy="432948"/>
          </a:xfrm>
          <a:prstGeom prst="rect">
            <a:avLst/>
          </a:prstGeom>
        </p:spPr>
      </p:pic>
      <p:sp>
        <p:nvSpPr>
          <p:cNvPr id="5" name="テキスト ボックス 4">
            <a:extLst>
              <a:ext uri="{FF2B5EF4-FFF2-40B4-BE49-F238E27FC236}">
                <a16:creationId xmlns:a16="http://schemas.microsoft.com/office/drawing/2014/main" id="{3D154E62-9ECE-3421-C6F1-F7656BBAE8FB}"/>
              </a:ext>
            </a:extLst>
          </p:cNvPr>
          <p:cNvSpPr txBox="1"/>
          <p:nvPr/>
        </p:nvSpPr>
        <p:spPr>
          <a:xfrm>
            <a:off x="1335255" y="5949393"/>
            <a:ext cx="707817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3200">
                <a:latin typeface="Tahoma"/>
                <a:ea typeface="ＭＳ Ｐゴシック"/>
                <a:cs typeface="Tahoma"/>
              </a:rPr>
              <a:t>ビルドの成功率は高いとは言えない</a:t>
            </a:r>
            <a:endParaRPr lang="ja-JP" altLang="en-US" sz="3200">
              <a:cs typeface="Tahoma"/>
            </a:endParaRPr>
          </a:p>
        </p:txBody>
      </p:sp>
      <p:pic>
        <p:nvPicPr>
          <p:cNvPr id="11" name="図 11" descr="グラフ, 棒グラフ&#10;&#10;説明は自動で生成されたものです">
            <a:extLst>
              <a:ext uri="{FF2B5EF4-FFF2-40B4-BE49-F238E27FC236}">
                <a16:creationId xmlns:a16="http://schemas.microsoft.com/office/drawing/2014/main" id="{037EAA01-52C6-AE44-3EF6-CEE48BED01F3}"/>
              </a:ext>
            </a:extLst>
          </p:cNvPr>
          <p:cNvPicPr>
            <a:picLocks noGrp="1" noChangeAspect="1"/>
          </p:cNvPicPr>
          <p:nvPr>
            <p:ph idx="1"/>
          </p:nvPr>
        </p:nvPicPr>
        <p:blipFill>
          <a:blip r:embed="rId4"/>
          <a:stretch>
            <a:fillRect/>
          </a:stretch>
        </p:blipFill>
        <p:spPr>
          <a:xfrm>
            <a:off x="2597745" y="1676425"/>
            <a:ext cx="6552489" cy="3500929"/>
          </a:xfrm>
        </p:spPr>
      </p:pic>
      <p:sp>
        <p:nvSpPr>
          <p:cNvPr id="13" name="テキスト ボックス 12">
            <a:extLst>
              <a:ext uri="{FF2B5EF4-FFF2-40B4-BE49-F238E27FC236}">
                <a16:creationId xmlns:a16="http://schemas.microsoft.com/office/drawing/2014/main" id="{A07461C9-8AF9-8489-473F-CF702298E40D}"/>
              </a:ext>
            </a:extLst>
          </p:cNvPr>
          <p:cNvSpPr txBox="1"/>
          <p:nvPr/>
        </p:nvSpPr>
        <p:spPr>
          <a:xfrm>
            <a:off x="43327" y="4522341"/>
            <a:ext cx="3040165" cy="50013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ja-JP" altLang="en-US" sz="2800" dirty="0">
                <a:latin typeface="Tahoma"/>
                <a:ea typeface="ＭＳ Ｐゴシック"/>
                <a:cs typeface="Tahoma"/>
              </a:rPr>
              <a:t>本研究(Java 11)</a:t>
            </a:r>
            <a:endParaRPr lang="ja-JP" altLang="en-US" sz="2800" dirty="0">
              <a:cs typeface="Tahoma"/>
            </a:endParaRPr>
          </a:p>
        </p:txBody>
      </p:sp>
      <p:pic>
        <p:nvPicPr>
          <p:cNvPr id="12" name="図 11">
            <a:extLst>
              <a:ext uri="{FF2B5EF4-FFF2-40B4-BE49-F238E27FC236}">
                <a16:creationId xmlns:a16="http://schemas.microsoft.com/office/drawing/2014/main" id="{1D73E0B1-3B1D-4143-ABFE-E2D3D98306E6}"/>
              </a:ext>
            </a:extLst>
          </p:cNvPr>
          <p:cNvPicPr>
            <a:picLocks noChangeAspect="1"/>
          </p:cNvPicPr>
          <p:nvPr/>
        </p:nvPicPr>
        <p:blipFill>
          <a:blip r:embed="rId5"/>
          <a:stretch>
            <a:fillRect/>
          </a:stretch>
        </p:blipFill>
        <p:spPr>
          <a:xfrm>
            <a:off x="2489310" y="1689980"/>
            <a:ext cx="6643338" cy="320951"/>
          </a:xfrm>
          <a:prstGeom prst="rect">
            <a:avLst/>
          </a:prstGeom>
        </p:spPr>
      </p:pic>
    </p:spTree>
    <p:extLst>
      <p:ext uri="{BB962C8B-B14F-4D97-AF65-F5344CB8AC3E}">
        <p14:creationId xmlns:p14="http://schemas.microsoft.com/office/powerpoint/2010/main" val="149778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90710B-308F-D8BA-B9F5-382282077805}"/>
              </a:ext>
            </a:extLst>
          </p:cNvPr>
          <p:cNvSpPr>
            <a:spLocks noGrp="1"/>
          </p:cNvSpPr>
          <p:nvPr>
            <p:ph type="title"/>
          </p:nvPr>
        </p:nvSpPr>
        <p:spPr/>
        <p:txBody>
          <a:bodyPr/>
          <a:lstStyle/>
          <a:p>
            <a:r>
              <a:rPr lang="ja-JP">
                <a:ea typeface="+mj-lt"/>
                <a:cs typeface="+mj-lt"/>
              </a:rPr>
              <a:t>RQ1: </a:t>
            </a:r>
            <a:r>
              <a:rPr lang="en-US">
                <a:ea typeface="+mj-lt"/>
                <a:cs typeface="+mj-lt"/>
              </a:rPr>
              <a:t>Android </a:t>
            </a:r>
            <a:r>
              <a:rPr lang="ja-JP" altLang="en-US">
                <a:ea typeface="+mj-lt"/>
                <a:cs typeface="+mj-lt"/>
              </a:rPr>
              <a:t>アプリにおける</a:t>
            </a:r>
            <a:br>
              <a:rPr lang="ja-JP" altLang="en-US">
                <a:ea typeface="+mj-lt"/>
                <a:cs typeface="+mj-lt"/>
              </a:rPr>
            </a:br>
            <a:r>
              <a:rPr lang="ja-JP">
                <a:ea typeface="+mj-lt"/>
                <a:cs typeface="+mj-lt"/>
              </a:rPr>
              <a:t>ビルド成功率</a:t>
            </a:r>
            <a:endParaRPr lang="ja-JP" altLang="en-US">
              <a:ea typeface="+mj-lt"/>
              <a:cs typeface="+mj-lt"/>
            </a:endParaRPr>
          </a:p>
        </p:txBody>
      </p:sp>
      <p:sp>
        <p:nvSpPr>
          <p:cNvPr id="4" name="スライド番号プレースホルダー 3">
            <a:extLst>
              <a:ext uri="{FF2B5EF4-FFF2-40B4-BE49-F238E27FC236}">
                <a16:creationId xmlns:a16="http://schemas.microsoft.com/office/drawing/2014/main" id="{0D08C078-A041-7E8B-B0FB-E4DF2B9D062E}"/>
              </a:ext>
            </a:extLst>
          </p:cNvPr>
          <p:cNvSpPr>
            <a:spLocks noGrp="1"/>
          </p:cNvSpPr>
          <p:nvPr>
            <p:ph type="sldNum" sz="quarter" idx="12"/>
          </p:nvPr>
        </p:nvSpPr>
        <p:spPr/>
        <p:txBody>
          <a:bodyPr/>
          <a:lstStyle/>
          <a:p>
            <a:fld id="{71BD41F1-5DB9-48B5-9F82-F72C0C97469D}" type="slidenum">
              <a:rPr kumimoji="1" lang="ja-JP" altLang="en-US" smtClean="0"/>
              <a:t>14</a:t>
            </a:fld>
            <a:endParaRPr kumimoji="1" lang="ja-JP" altLang="en-US"/>
          </a:p>
        </p:txBody>
      </p:sp>
      <p:sp>
        <p:nvSpPr>
          <p:cNvPr id="9" name="テキスト ボックス 8">
            <a:extLst>
              <a:ext uri="{FF2B5EF4-FFF2-40B4-BE49-F238E27FC236}">
                <a16:creationId xmlns:a16="http://schemas.microsoft.com/office/drawing/2014/main" id="{8508F84B-F43D-9210-7684-9F86A0689648}"/>
              </a:ext>
            </a:extLst>
          </p:cNvPr>
          <p:cNvSpPr txBox="1"/>
          <p:nvPr/>
        </p:nvSpPr>
        <p:spPr>
          <a:xfrm>
            <a:off x="-56752" y="2795210"/>
            <a:ext cx="2341833"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a:latin typeface="Arial"/>
                <a:ea typeface="ＭＳ Ｐゴシック"/>
              </a:rPr>
              <a:t>Android </a:t>
            </a:r>
            <a:r>
              <a:rPr lang="ja-JP">
                <a:latin typeface="Tahoma"/>
                <a:ea typeface="Arial"/>
                <a:cs typeface="Tahoma"/>
              </a:rPr>
              <a:t>アプリ</a:t>
            </a:r>
            <a:r>
              <a:rPr lang="en-US" altLang="ja-JP">
                <a:latin typeface="Tahoma"/>
                <a:ea typeface="ＭＳ Ｐゴシック"/>
                <a:cs typeface="Tahoma"/>
              </a:rPr>
              <a:t>(</a:t>
            </a:r>
            <a:r>
              <a:rPr lang="en-US">
                <a:latin typeface="Arial"/>
                <a:ea typeface="ＭＳ Ｐゴシック"/>
              </a:rPr>
              <a:t>Java</a:t>
            </a:r>
            <a:r>
              <a:rPr lang="ja-JP">
                <a:latin typeface="Tahoma"/>
                <a:ea typeface="Arial"/>
                <a:cs typeface="Tahoma"/>
              </a:rPr>
              <a:t> </a:t>
            </a:r>
            <a:r>
              <a:rPr lang="en-US">
                <a:latin typeface="Arial"/>
                <a:ea typeface="ＭＳ Ｐゴシック"/>
              </a:rPr>
              <a:t>8)</a:t>
            </a:r>
            <a:endParaRPr lang="ja-JP">
              <a:latin typeface="Tahoma"/>
              <a:cs typeface="Tahoma"/>
            </a:endParaRPr>
          </a:p>
        </p:txBody>
      </p:sp>
      <p:pic>
        <p:nvPicPr>
          <p:cNvPr id="3" name="図 4" descr="家具, テーブル が含まれている画像&#10;&#10;説明は自動で生成されたものです">
            <a:extLst>
              <a:ext uri="{FF2B5EF4-FFF2-40B4-BE49-F238E27FC236}">
                <a16:creationId xmlns:a16="http://schemas.microsoft.com/office/drawing/2014/main" id="{419D159C-75C4-8423-4B52-4E9F28D731ED}"/>
              </a:ext>
            </a:extLst>
          </p:cNvPr>
          <p:cNvPicPr>
            <a:picLocks noChangeAspect="1"/>
          </p:cNvPicPr>
          <p:nvPr/>
        </p:nvPicPr>
        <p:blipFill>
          <a:blip r:embed="rId3"/>
          <a:stretch>
            <a:fillRect/>
          </a:stretch>
        </p:blipFill>
        <p:spPr>
          <a:xfrm>
            <a:off x="2772943" y="5353081"/>
            <a:ext cx="3597875" cy="432948"/>
          </a:xfrm>
          <a:prstGeom prst="rect">
            <a:avLst/>
          </a:prstGeom>
        </p:spPr>
      </p:pic>
      <p:sp>
        <p:nvSpPr>
          <p:cNvPr id="5" name="テキスト ボックス 4">
            <a:extLst>
              <a:ext uri="{FF2B5EF4-FFF2-40B4-BE49-F238E27FC236}">
                <a16:creationId xmlns:a16="http://schemas.microsoft.com/office/drawing/2014/main" id="{3D154E62-9ECE-3421-C6F1-F7656BBAE8FB}"/>
              </a:ext>
            </a:extLst>
          </p:cNvPr>
          <p:cNvSpPr txBox="1"/>
          <p:nvPr/>
        </p:nvSpPr>
        <p:spPr>
          <a:xfrm>
            <a:off x="1335255" y="5949393"/>
            <a:ext cx="707817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3200">
                <a:latin typeface="Tahoma"/>
                <a:ea typeface="ＭＳ Ｐゴシック"/>
                <a:cs typeface="Tahoma"/>
              </a:rPr>
              <a:t>ビルドの成功率は高いとは言えない</a:t>
            </a:r>
            <a:endParaRPr lang="ja-JP" altLang="en-US" sz="3200">
              <a:cs typeface="Tahoma"/>
            </a:endParaRPr>
          </a:p>
        </p:txBody>
      </p:sp>
      <p:pic>
        <p:nvPicPr>
          <p:cNvPr id="11" name="図 11" descr="グラフ, 棒グラフ&#10;&#10;説明は自動で生成されたものです">
            <a:extLst>
              <a:ext uri="{FF2B5EF4-FFF2-40B4-BE49-F238E27FC236}">
                <a16:creationId xmlns:a16="http://schemas.microsoft.com/office/drawing/2014/main" id="{54831766-9A87-7D32-5A2D-2DB917BDB382}"/>
              </a:ext>
            </a:extLst>
          </p:cNvPr>
          <p:cNvPicPr>
            <a:picLocks noGrp="1" noChangeAspect="1"/>
          </p:cNvPicPr>
          <p:nvPr>
            <p:ph idx="1"/>
          </p:nvPr>
        </p:nvPicPr>
        <p:blipFill>
          <a:blip r:embed="rId4"/>
          <a:stretch>
            <a:fillRect/>
          </a:stretch>
        </p:blipFill>
        <p:spPr>
          <a:xfrm>
            <a:off x="2227006" y="1917195"/>
            <a:ext cx="6733693" cy="3433723"/>
          </a:xfrm>
        </p:spPr>
      </p:pic>
      <p:sp>
        <p:nvSpPr>
          <p:cNvPr id="13" name="テキスト ボックス 12">
            <a:extLst>
              <a:ext uri="{FF2B5EF4-FFF2-40B4-BE49-F238E27FC236}">
                <a16:creationId xmlns:a16="http://schemas.microsoft.com/office/drawing/2014/main" id="{A4378886-FF6B-51B8-0AC0-D5C6046227AC}"/>
              </a:ext>
            </a:extLst>
          </p:cNvPr>
          <p:cNvSpPr txBox="1"/>
          <p:nvPr/>
        </p:nvSpPr>
        <p:spPr>
          <a:xfrm>
            <a:off x="-54780" y="4106372"/>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a:latin typeface="Arial"/>
                <a:ea typeface="ＭＳ Ｐゴシック"/>
              </a:rPr>
              <a:t>Android </a:t>
            </a:r>
            <a:r>
              <a:rPr lang="ja-JP">
                <a:latin typeface="Tahoma"/>
                <a:ea typeface="ＭＳ Ｐゴシック"/>
                <a:cs typeface="Tahoma"/>
              </a:rPr>
              <a:t>アプリ</a:t>
            </a:r>
            <a:r>
              <a:rPr lang="en-US" altLang="ja-JP">
                <a:latin typeface="Tahoma"/>
                <a:ea typeface="ＭＳ Ｐゴシック"/>
                <a:cs typeface="Tahoma"/>
              </a:rPr>
              <a:t>(</a:t>
            </a:r>
            <a:r>
              <a:rPr lang="en-US" altLang="ja-JP">
                <a:latin typeface="Arial"/>
                <a:ea typeface="ＭＳ Ｐゴシック"/>
              </a:rPr>
              <a:t>Java</a:t>
            </a:r>
            <a:r>
              <a:rPr lang="ja-JP">
                <a:latin typeface="Tahoma"/>
                <a:ea typeface="ＭＳ Ｐゴシック"/>
                <a:cs typeface="Tahoma"/>
              </a:rPr>
              <a:t> </a:t>
            </a:r>
            <a:r>
              <a:rPr lang="en-US" altLang="ja-JP">
                <a:latin typeface="Tahoma"/>
                <a:ea typeface="ＭＳ Ｐゴシック"/>
                <a:cs typeface="Tahoma"/>
              </a:rPr>
              <a:t>11)</a:t>
            </a:r>
            <a:endParaRPr lang="ja-JP">
              <a:latin typeface="Tahoma"/>
              <a:ea typeface="ＭＳ Ｐゴシック"/>
              <a:cs typeface="Tahoma"/>
            </a:endParaRPr>
          </a:p>
        </p:txBody>
      </p:sp>
      <p:pic>
        <p:nvPicPr>
          <p:cNvPr id="10" name="図 9">
            <a:extLst>
              <a:ext uri="{FF2B5EF4-FFF2-40B4-BE49-F238E27FC236}">
                <a16:creationId xmlns:a16="http://schemas.microsoft.com/office/drawing/2014/main" id="{CDDB12B4-7545-40F8-A2E2-023CDC9C18F8}"/>
              </a:ext>
            </a:extLst>
          </p:cNvPr>
          <p:cNvPicPr>
            <a:picLocks noChangeAspect="1"/>
          </p:cNvPicPr>
          <p:nvPr/>
        </p:nvPicPr>
        <p:blipFill>
          <a:blip r:embed="rId5"/>
          <a:stretch>
            <a:fillRect/>
          </a:stretch>
        </p:blipFill>
        <p:spPr>
          <a:xfrm>
            <a:off x="2000250" y="1921098"/>
            <a:ext cx="7143750" cy="345127"/>
          </a:xfrm>
          <a:prstGeom prst="rect">
            <a:avLst/>
          </a:prstGeom>
        </p:spPr>
      </p:pic>
    </p:spTree>
    <p:extLst>
      <p:ext uri="{BB962C8B-B14F-4D97-AF65-F5344CB8AC3E}">
        <p14:creationId xmlns:p14="http://schemas.microsoft.com/office/powerpoint/2010/main" val="168866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A09B59-2C72-A590-F7B4-6A3467327BC0}"/>
              </a:ext>
            </a:extLst>
          </p:cNvPr>
          <p:cNvSpPr>
            <a:spLocks noGrp="1"/>
          </p:cNvSpPr>
          <p:nvPr>
            <p:ph type="title"/>
          </p:nvPr>
        </p:nvSpPr>
        <p:spPr/>
        <p:txBody>
          <a:bodyPr/>
          <a:lstStyle/>
          <a:p>
            <a:r>
              <a:rPr lang="ja-JP" altLang="en-US">
                <a:cs typeface="Arial"/>
              </a:rPr>
              <a:t>RQ1: まとめ</a:t>
            </a:r>
            <a:endParaRPr kumimoji="1" lang="ja-JP" altLang="en-US"/>
          </a:p>
        </p:txBody>
      </p:sp>
      <p:sp>
        <p:nvSpPr>
          <p:cNvPr id="3" name="コンテンツ プレースホルダー 2">
            <a:extLst>
              <a:ext uri="{FF2B5EF4-FFF2-40B4-BE49-F238E27FC236}">
                <a16:creationId xmlns:a16="http://schemas.microsoft.com/office/drawing/2014/main" id="{57638BF4-C4DB-A230-42E2-B797DF74FD29}"/>
              </a:ext>
            </a:extLst>
          </p:cNvPr>
          <p:cNvSpPr>
            <a:spLocks noGrp="1"/>
          </p:cNvSpPr>
          <p:nvPr>
            <p:ph idx="1"/>
          </p:nvPr>
        </p:nvSpPr>
        <p:spPr>
          <a:xfrm>
            <a:off x="457200" y="1600202"/>
            <a:ext cx="8481447" cy="4525963"/>
          </a:xfrm>
        </p:spPr>
        <p:txBody>
          <a:bodyPr/>
          <a:lstStyle/>
          <a:p>
            <a:pPr marL="0" indent="0">
              <a:buNone/>
            </a:pPr>
            <a:r>
              <a:rPr lang="ja-JP" altLang="en-US">
                <a:cs typeface="Arial"/>
              </a:rPr>
              <a:t>Java プロジェクトは2016~2020年の間でビルドの成功率が減少(先行研究)</a:t>
            </a:r>
          </a:p>
          <a:p>
            <a:endParaRPr lang="ja-JP" altLang="en-US">
              <a:cs typeface="Arial"/>
            </a:endParaRPr>
          </a:p>
          <a:p>
            <a:pPr marL="0" indent="0">
              <a:buNone/>
            </a:pPr>
            <a:r>
              <a:rPr lang="en-US" altLang="ja-JP" dirty="0">
                <a:cs typeface="Arial"/>
              </a:rPr>
              <a:t>2020</a:t>
            </a:r>
            <a:r>
              <a:rPr lang="ja-JP" altLang="en-US">
                <a:cs typeface="Arial"/>
              </a:rPr>
              <a:t>年～</a:t>
            </a:r>
            <a:r>
              <a:rPr lang="en-US" altLang="ja-JP" dirty="0">
                <a:cs typeface="Arial"/>
              </a:rPr>
              <a:t>2022</a:t>
            </a:r>
            <a:r>
              <a:rPr lang="ja-JP" altLang="en-US">
                <a:cs typeface="Arial"/>
              </a:rPr>
              <a:t>年の間に改善の傾向なし</a:t>
            </a:r>
            <a:endParaRPr lang="en-US" altLang="ja-JP">
              <a:cs typeface="Arial"/>
            </a:endParaRPr>
          </a:p>
          <a:p>
            <a:endParaRPr lang="ja-JP" altLang="en-US">
              <a:cs typeface="Arial"/>
            </a:endParaRPr>
          </a:p>
          <a:p>
            <a:pPr marL="0" indent="0">
              <a:buNone/>
            </a:pPr>
            <a:r>
              <a:rPr lang="ja-JP" altLang="en-US">
                <a:cs typeface="Arial"/>
              </a:rPr>
              <a:t>2016年から現在に至るまで自動的なビルドの</a:t>
            </a:r>
            <a:br>
              <a:rPr lang="ja-JP" altLang="en-US" dirty="0">
                <a:cs typeface="Arial"/>
              </a:rPr>
            </a:br>
            <a:r>
              <a:rPr lang="ja-JP" altLang="en-US">
                <a:cs typeface="Arial"/>
              </a:rPr>
              <a:t>問題は未解決</a:t>
            </a:r>
            <a:endParaRPr lang="ja-JP" altLang="en-US" dirty="0">
              <a:cs typeface="Arial"/>
            </a:endParaRPr>
          </a:p>
        </p:txBody>
      </p:sp>
      <p:sp>
        <p:nvSpPr>
          <p:cNvPr id="4" name="スライド番号プレースホルダー 3">
            <a:extLst>
              <a:ext uri="{FF2B5EF4-FFF2-40B4-BE49-F238E27FC236}">
                <a16:creationId xmlns:a16="http://schemas.microsoft.com/office/drawing/2014/main" id="{07BEB489-0612-B178-88FF-F9715384D3E7}"/>
              </a:ext>
            </a:extLst>
          </p:cNvPr>
          <p:cNvSpPr>
            <a:spLocks noGrp="1"/>
          </p:cNvSpPr>
          <p:nvPr>
            <p:ph type="sldNum" sz="quarter" idx="12"/>
          </p:nvPr>
        </p:nvSpPr>
        <p:spPr/>
        <p:txBody>
          <a:bodyPr/>
          <a:lstStyle/>
          <a:p>
            <a:fld id="{71BD41F1-5DB9-48B5-9F82-F72C0C97469D}" type="slidenum">
              <a:rPr kumimoji="1" lang="ja-JP" altLang="en-US" smtClean="0"/>
              <a:t>15</a:t>
            </a:fld>
            <a:endParaRPr kumimoji="1" lang="ja-JP" altLang="en-US"/>
          </a:p>
        </p:txBody>
      </p:sp>
      <p:cxnSp>
        <p:nvCxnSpPr>
          <p:cNvPr id="6" name="直線矢印コネクタ 5">
            <a:extLst>
              <a:ext uri="{FF2B5EF4-FFF2-40B4-BE49-F238E27FC236}">
                <a16:creationId xmlns:a16="http://schemas.microsoft.com/office/drawing/2014/main" id="{A942A59C-8975-D176-7D38-ADA37F1442D4}"/>
              </a:ext>
            </a:extLst>
          </p:cNvPr>
          <p:cNvCxnSpPr/>
          <p:nvPr/>
        </p:nvCxnSpPr>
        <p:spPr>
          <a:xfrm flipH="1">
            <a:off x="4570707" y="2617969"/>
            <a:ext cx="2583" cy="6122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4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DC86A-903D-AF1B-BA14-59CDE498A2F9}"/>
              </a:ext>
            </a:extLst>
          </p:cNvPr>
          <p:cNvSpPr>
            <a:spLocks noGrp="1"/>
          </p:cNvSpPr>
          <p:nvPr>
            <p:ph type="title"/>
          </p:nvPr>
        </p:nvSpPr>
        <p:spPr/>
        <p:txBody>
          <a:bodyPr/>
          <a:lstStyle/>
          <a:p>
            <a:r>
              <a:rPr lang="ja-JP" altLang="en-US">
                <a:cs typeface="Arial"/>
              </a:rPr>
              <a:t>RQ2</a:t>
            </a:r>
            <a:endParaRPr lang="ja-JP">
              <a:ea typeface="+mj-lt"/>
              <a:cs typeface="+mj-lt"/>
            </a:endParaRPr>
          </a:p>
        </p:txBody>
      </p:sp>
      <p:sp>
        <p:nvSpPr>
          <p:cNvPr id="3" name="コンテンツ プレースホルダー 2">
            <a:extLst>
              <a:ext uri="{FF2B5EF4-FFF2-40B4-BE49-F238E27FC236}">
                <a16:creationId xmlns:a16="http://schemas.microsoft.com/office/drawing/2014/main" id="{92E7C723-4DE1-F69C-C25C-32A47B4AC5ED}"/>
              </a:ext>
            </a:extLst>
          </p:cNvPr>
          <p:cNvSpPr>
            <a:spLocks noGrp="1"/>
          </p:cNvSpPr>
          <p:nvPr>
            <p:ph idx="1"/>
          </p:nvPr>
        </p:nvSpPr>
        <p:spPr/>
        <p:txBody>
          <a:bodyPr/>
          <a:lstStyle/>
          <a:p>
            <a:pPr marL="0" indent="0">
              <a:buNone/>
            </a:pPr>
            <a:r>
              <a:rPr lang="en-US" altLang="ja-JP">
                <a:ea typeface="+mn-lt"/>
                <a:cs typeface="+mn-lt"/>
              </a:rPr>
              <a:t>Java</a:t>
            </a:r>
            <a:r>
              <a:rPr lang="ja-JP" altLang="en-US">
                <a:ea typeface="+mn-lt"/>
                <a:cs typeface="+mn-lt"/>
              </a:rPr>
              <a:t> </a:t>
            </a:r>
            <a:r>
              <a:rPr lang="en-US" altLang="ja-JP">
                <a:ea typeface="+mn-lt"/>
                <a:cs typeface="+mn-lt"/>
              </a:rPr>
              <a:t>8</a:t>
            </a:r>
            <a:r>
              <a:rPr lang="ja-JP" altLang="en-US">
                <a:ea typeface="+mn-lt"/>
                <a:cs typeface="+mn-lt"/>
              </a:rPr>
              <a:t> と </a:t>
            </a:r>
            <a:r>
              <a:rPr lang="en-US" altLang="ja-JP">
                <a:ea typeface="+mn-lt"/>
                <a:cs typeface="+mn-lt"/>
              </a:rPr>
              <a:t>Java</a:t>
            </a:r>
            <a:r>
              <a:rPr lang="ja-JP" altLang="en-US">
                <a:ea typeface="+mn-lt"/>
                <a:cs typeface="+mn-lt"/>
              </a:rPr>
              <a:t> </a:t>
            </a:r>
            <a:r>
              <a:rPr lang="en-US" altLang="ja-JP">
                <a:ea typeface="+mn-lt"/>
                <a:cs typeface="+mn-lt"/>
              </a:rPr>
              <a:t>11</a:t>
            </a:r>
            <a:r>
              <a:rPr lang="ja-JP" altLang="en-US">
                <a:ea typeface="+mn-lt"/>
                <a:cs typeface="+mn-lt"/>
              </a:rPr>
              <a:t>の非互換性の影響は</a:t>
            </a:r>
            <a:br>
              <a:rPr lang="ja-JP" altLang="en-US">
                <a:ea typeface="+mn-lt"/>
                <a:cs typeface="+mn-lt"/>
              </a:rPr>
            </a:br>
            <a:r>
              <a:rPr lang="ja-JP" altLang="en-US">
                <a:ea typeface="+mn-lt"/>
                <a:cs typeface="+mn-lt"/>
              </a:rPr>
              <a:t>どの程度か</a:t>
            </a:r>
            <a:endParaRPr lang="ja-JP"/>
          </a:p>
          <a:p>
            <a:endParaRPr lang="ja-JP" altLang="en-US">
              <a:cs typeface="Arial"/>
            </a:endParaRPr>
          </a:p>
          <a:p>
            <a:endParaRPr lang="ja-JP" altLang="en-US">
              <a:cs typeface="Arial"/>
            </a:endParaRPr>
          </a:p>
          <a:p>
            <a:endParaRPr lang="ja-JP" altLang="en-US">
              <a:cs typeface="Arial"/>
            </a:endParaRPr>
          </a:p>
        </p:txBody>
      </p:sp>
      <p:sp>
        <p:nvSpPr>
          <p:cNvPr id="4" name="スライド番号プレースホルダー 3">
            <a:extLst>
              <a:ext uri="{FF2B5EF4-FFF2-40B4-BE49-F238E27FC236}">
                <a16:creationId xmlns:a16="http://schemas.microsoft.com/office/drawing/2014/main" id="{FD2681A6-1F6A-98B4-0403-7501C05C662E}"/>
              </a:ext>
            </a:extLst>
          </p:cNvPr>
          <p:cNvSpPr>
            <a:spLocks noGrp="1"/>
          </p:cNvSpPr>
          <p:nvPr>
            <p:ph type="sldNum" sz="quarter" idx="12"/>
          </p:nvPr>
        </p:nvSpPr>
        <p:spPr/>
        <p:txBody>
          <a:bodyPr/>
          <a:lstStyle/>
          <a:p>
            <a:fld id="{71BD41F1-5DB9-48B5-9F82-F72C0C97469D}" type="slidenum">
              <a:rPr kumimoji="1" lang="ja-JP" altLang="en-US" smtClean="0"/>
              <a:t>16</a:t>
            </a:fld>
            <a:endParaRPr kumimoji="1" lang="ja-JP" altLang="en-US"/>
          </a:p>
        </p:txBody>
      </p:sp>
      <p:sp>
        <p:nvSpPr>
          <p:cNvPr id="9" name="テキスト ボックス 8">
            <a:extLst>
              <a:ext uri="{FF2B5EF4-FFF2-40B4-BE49-F238E27FC236}">
                <a16:creationId xmlns:a16="http://schemas.microsoft.com/office/drawing/2014/main" id="{1E12B2A2-7019-512B-E617-7A3A249DA491}"/>
              </a:ext>
            </a:extLst>
          </p:cNvPr>
          <p:cNvSpPr txBox="1"/>
          <p:nvPr/>
        </p:nvSpPr>
        <p:spPr>
          <a:xfrm>
            <a:off x="457200" y="307863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err="1">
                <a:latin typeface="Arial"/>
                <a:ea typeface="ＭＳ Ｐゴシック"/>
              </a:rPr>
              <a:t>Javaプロジェクト</a:t>
            </a:r>
            <a:endParaRPr lang="ja-JP" altLang="en-US" err="1"/>
          </a:p>
        </p:txBody>
      </p:sp>
      <p:sp>
        <p:nvSpPr>
          <p:cNvPr id="11" name="テキスト ボックス 10">
            <a:extLst>
              <a:ext uri="{FF2B5EF4-FFF2-40B4-BE49-F238E27FC236}">
                <a16:creationId xmlns:a16="http://schemas.microsoft.com/office/drawing/2014/main" id="{B6F340D0-A6EE-33A9-38E2-61C012641603}"/>
              </a:ext>
            </a:extLst>
          </p:cNvPr>
          <p:cNvSpPr txBox="1"/>
          <p:nvPr/>
        </p:nvSpPr>
        <p:spPr>
          <a:xfrm>
            <a:off x="457200" y="414847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a:latin typeface="Arial"/>
                <a:ea typeface="ＭＳ Ｐゴシック"/>
              </a:rPr>
              <a:t>Android</a:t>
            </a:r>
            <a:r>
              <a:rPr lang="ja-JP">
                <a:latin typeface="Tahoma"/>
                <a:ea typeface="ＭＳ Ｐゴシック"/>
                <a:cs typeface="Tahoma"/>
              </a:rPr>
              <a:t>アプリ</a:t>
            </a:r>
            <a:endParaRPr lang="ja-JP" altLang="en-US">
              <a:latin typeface="Tahoma"/>
              <a:ea typeface="ＭＳ Ｐゴシック"/>
              <a:cs typeface="Tahoma"/>
            </a:endParaRPr>
          </a:p>
        </p:txBody>
      </p:sp>
      <p:sp>
        <p:nvSpPr>
          <p:cNvPr id="14" name="テキスト ボックス 13">
            <a:extLst>
              <a:ext uri="{FF2B5EF4-FFF2-40B4-BE49-F238E27FC236}">
                <a16:creationId xmlns:a16="http://schemas.microsoft.com/office/drawing/2014/main" id="{DD2E1AC0-8A0D-EBB8-5958-9E42F301D7EC}"/>
              </a:ext>
            </a:extLst>
          </p:cNvPr>
          <p:cNvSpPr txBox="1"/>
          <p:nvPr/>
        </p:nvSpPr>
        <p:spPr>
          <a:xfrm>
            <a:off x="619570" y="5827163"/>
            <a:ext cx="87893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3200" dirty="0">
                <a:latin typeface="Tahoma"/>
                <a:ea typeface="ＭＳ Ｐゴシック"/>
                <a:cs typeface="Tahoma"/>
              </a:rPr>
              <a:t>Java 8 と Java 11 の非互換性の影響が存在</a:t>
            </a:r>
            <a:endParaRPr lang="ja-JP" altLang="en-US" sz="3200" dirty="0">
              <a:cs typeface="Tahoma"/>
            </a:endParaRPr>
          </a:p>
        </p:txBody>
      </p:sp>
      <p:pic>
        <p:nvPicPr>
          <p:cNvPr id="15" name="図 14">
            <a:extLst>
              <a:ext uri="{FF2B5EF4-FFF2-40B4-BE49-F238E27FC236}">
                <a16:creationId xmlns:a16="http://schemas.microsoft.com/office/drawing/2014/main" id="{182A58CA-5E37-4600-976F-62A2F7584C5A}"/>
              </a:ext>
            </a:extLst>
          </p:cNvPr>
          <p:cNvPicPr>
            <a:picLocks noChangeAspect="1"/>
          </p:cNvPicPr>
          <p:nvPr/>
        </p:nvPicPr>
        <p:blipFill>
          <a:blip r:embed="rId2"/>
          <a:stretch>
            <a:fillRect/>
          </a:stretch>
        </p:blipFill>
        <p:spPr>
          <a:xfrm>
            <a:off x="2802681" y="2631781"/>
            <a:ext cx="5892402" cy="284672"/>
          </a:xfrm>
          <a:prstGeom prst="rect">
            <a:avLst/>
          </a:prstGeom>
        </p:spPr>
      </p:pic>
      <p:pic>
        <p:nvPicPr>
          <p:cNvPr id="10" name="図 11" descr="グラフ&#10;&#10;説明は自動で生成されたものです">
            <a:extLst>
              <a:ext uri="{FF2B5EF4-FFF2-40B4-BE49-F238E27FC236}">
                <a16:creationId xmlns:a16="http://schemas.microsoft.com/office/drawing/2014/main" id="{31C9F456-E682-5F3F-2198-19F0BDE26C2B}"/>
              </a:ext>
            </a:extLst>
          </p:cNvPr>
          <p:cNvPicPr>
            <a:picLocks noChangeAspect="1"/>
          </p:cNvPicPr>
          <p:nvPr/>
        </p:nvPicPr>
        <p:blipFill>
          <a:blip r:embed="rId3"/>
          <a:stretch>
            <a:fillRect/>
          </a:stretch>
        </p:blipFill>
        <p:spPr>
          <a:xfrm>
            <a:off x="2805913" y="3119577"/>
            <a:ext cx="5625988" cy="1600004"/>
          </a:xfrm>
          <a:prstGeom prst="rect">
            <a:avLst/>
          </a:prstGeom>
        </p:spPr>
      </p:pic>
      <p:pic>
        <p:nvPicPr>
          <p:cNvPr id="12" name="図 12">
            <a:extLst>
              <a:ext uri="{FF2B5EF4-FFF2-40B4-BE49-F238E27FC236}">
                <a16:creationId xmlns:a16="http://schemas.microsoft.com/office/drawing/2014/main" id="{1B6498DC-99BD-A29A-BB7C-5A70050690DF}"/>
              </a:ext>
            </a:extLst>
          </p:cNvPr>
          <p:cNvPicPr>
            <a:picLocks noChangeAspect="1"/>
          </p:cNvPicPr>
          <p:nvPr/>
        </p:nvPicPr>
        <p:blipFill>
          <a:blip r:embed="rId4"/>
          <a:stretch>
            <a:fillRect/>
          </a:stretch>
        </p:blipFill>
        <p:spPr>
          <a:xfrm>
            <a:off x="843596" y="5076617"/>
            <a:ext cx="7436580" cy="659747"/>
          </a:xfrm>
          <a:prstGeom prst="rect">
            <a:avLst/>
          </a:prstGeom>
        </p:spPr>
      </p:pic>
    </p:spTree>
    <p:extLst>
      <p:ext uri="{BB962C8B-B14F-4D97-AF65-F5344CB8AC3E}">
        <p14:creationId xmlns:p14="http://schemas.microsoft.com/office/powerpoint/2010/main" val="239127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10">
            <a:extLst>
              <a:ext uri="{FF2B5EF4-FFF2-40B4-BE49-F238E27FC236}">
                <a16:creationId xmlns:a16="http://schemas.microsoft.com/office/drawing/2014/main" id="{B47983E6-A47F-8CA0-A15C-B55129E47AC4}"/>
              </a:ext>
            </a:extLst>
          </p:cNvPr>
          <p:cNvPicPr>
            <a:picLocks noChangeAspect="1"/>
          </p:cNvPicPr>
          <p:nvPr/>
        </p:nvPicPr>
        <p:blipFill>
          <a:blip r:embed="rId2"/>
          <a:stretch>
            <a:fillRect/>
          </a:stretch>
        </p:blipFill>
        <p:spPr>
          <a:xfrm>
            <a:off x="2350736" y="4861392"/>
            <a:ext cx="6718412" cy="594560"/>
          </a:xfrm>
          <a:prstGeom prst="rect">
            <a:avLst/>
          </a:prstGeom>
        </p:spPr>
      </p:pic>
      <p:sp>
        <p:nvSpPr>
          <p:cNvPr id="2" name="タイトル 1">
            <a:extLst>
              <a:ext uri="{FF2B5EF4-FFF2-40B4-BE49-F238E27FC236}">
                <a16:creationId xmlns:a16="http://schemas.microsoft.com/office/drawing/2014/main" id="{11A4842F-2653-61ED-D13E-3C6516997D62}"/>
              </a:ext>
            </a:extLst>
          </p:cNvPr>
          <p:cNvSpPr>
            <a:spLocks noGrp="1"/>
          </p:cNvSpPr>
          <p:nvPr>
            <p:ph type="title"/>
          </p:nvPr>
        </p:nvSpPr>
        <p:spPr/>
        <p:txBody>
          <a:bodyPr/>
          <a:lstStyle/>
          <a:p>
            <a:r>
              <a:rPr lang="en-US" altLang="ja-JP">
                <a:ea typeface="+mj-lt"/>
                <a:cs typeface="Arial"/>
              </a:rPr>
              <a:t>RQ3</a:t>
            </a:r>
            <a:endParaRPr lang="ja-JP"/>
          </a:p>
        </p:txBody>
      </p:sp>
      <p:sp>
        <p:nvSpPr>
          <p:cNvPr id="3" name="コンテンツ プレースホルダー 2">
            <a:extLst>
              <a:ext uri="{FF2B5EF4-FFF2-40B4-BE49-F238E27FC236}">
                <a16:creationId xmlns:a16="http://schemas.microsoft.com/office/drawing/2014/main" id="{876E7588-11D0-38FC-3215-FCC783595C66}"/>
              </a:ext>
            </a:extLst>
          </p:cNvPr>
          <p:cNvSpPr>
            <a:spLocks noGrp="1"/>
          </p:cNvSpPr>
          <p:nvPr>
            <p:ph idx="1"/>
          </p:nvPr>
        </p:nvSpPr>
        <p:spPr>
          <a:xfrm>
            <a:off x="42483" y="1600202"/>
            <a:ext cx="9234671" cy="4525963"/>
          </a:xfrm>
        </p:spPr>
        <p:txBody>
          <a:bodyPr/>
          <a:lstStyle/>
          <a:p>
            <a:pPr marL="0" indent="0">
              <a:buNone/>
            </a:pPr>
            <a:r>
              <a:rPr lang="en-US" altLang="ja-JP">
                <a:ea typeface="+mn-lt"/>
                <a:cs typeface="+mn-lt"/>
              </a:rPr>
              <a:t>RQ3: Android</a:t>
            </a:r>
            <a:r>
              <a:rPr lang="ja-JP">
                <a:ea typeface="+mn-lt"/>
                <a:cs typeface="+mn-lt"/>
              </a:rPr>
              <a:t>アプリのビルドの失敗原因は何か</a:t>
            </a:r>
            <a:br>
              <a:rPr lang="ja-JP">
                <a:ea typeface="+mn-lt"/>
                <a:cs typeface="+mn-lt"/>
              </a:rPr>
            </a:br>
            <a:r>
              <a:rPr lang="ja-JP">
                <a:ea typeface="+mn-lt"/>
                <a:cs typeface="+mn-lt"/>
              </a:rPr>
              <a:t>またそれを解消するにはどうすればよいか</a:t>
            </a:r>
            <a:endParaRPr lang="ja-JP">
              <a:cs typeface="Arial"/>
            </a:endParaRPr>
          </a:p>
          <a:p>
            <a:pPr lvl="1"/>
            <a:r>
              <a:rPr lang="ja-JP" altLang="en-US">
                <a:cs typeface="Arial"/>
              </a:rPr>
              <a:t>Java 8によるビルドとJava 11によるビルド</a:t>
            </a:r>
            <a:br>
              <a:rPr lang="ja-JP" altLang="en-US">
                <a:cs typeface="Arial"/>
              </a:rPr>
            </a:br>
            <a:r>
              <a:rPr lang="ja-JP" altLang="en-US">
                <a:cs typeface="Arial"/>
              </a:rPr>
              <a:t>両方が失敗した場合にビルドが失敗したとみなす</a:t>
            </a:r>
          </a:p>
          <a:p>
            <a:pPr lvl="1"/>
            <a:endParaRPr lang="ja-JP" altLang="en-US">
              <a:cs typeface="Arial"/>
            </a:endParaRPr>
          </a:p>
        </p:txBody>
      </p:sp>
      <p:sp>
        <p:nvSpPr>
          <p:cNvPr id="4" name="スライド番号プレースホルダー 3">
            <a:extLst>
              <a:ext uri="{FF2B5EF4-FFF2-40B4-BE49-F238E27FC236}">
                <a16:creationId xmlns:a16="http://schemas.microsoft.com/office/drawing/2014/main" id="{173DC948-5E0F-641B-EDA1-3BB897F57281}"/>
              </a:ext>
            </a:extLst>
          </p:cNvPr>
          <p:cNvSpPr>
            <a:spLocks noGrp="1"/>
          </p:cNvSpPr>
          <p:nvPr>
            <p:ph type="sldNum" sz="quarter" idx="12"/>
          </p:nvPr>
        </p:nvSpPr>
        <p:spPr/>
        <p:txBody>
          <a:bodyPr/>
          <a:lstStyle/>
          <a:p>
            <a:fld id="{71BD41F1-5DB9-48B5-9F82-F72C0C97469D}" type="slidenum">
              <a:rPr kumimoji="1" lang="ja-JP" altLang="en-US" smtClean="0"/>
              <a:t>17</a:t>
            </a:fld>
            <a:endParaRPr kumimoji="1" lang="ja-JP" altLang="en-US"/>
          </a:p>
        </p:txBody>
      </p:sp>
      <p:sp>
        <p:nvSpPr>
          <p:cNvPr id="6" name="テキスト ボックス 2">
            <a:extLst>
              <a:ext uri="{FF2B5EF4-FFF2-40B4-BE49-F238E27FC236}">
                <a16:creationId xmlns:a16="http://schemas.microsoft.com/office/drawing/2014/main" id="{203A2CE2-72BE-85E0-11DF-341CAA90610F}"/>
              </a:ext>
            </a:extLst>
          </p:cNvPr>
          <p:cNvSpPr txBox="1"/>
          <p:nvPr/>
        </p:nvSpPr>
        <p:spPr>
          <a:xfrm>
            <a:off x="358922" y="4901110"/>
            <a:ext cx="2743200" cy="45720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algn="l" rtl="0" fontAlgn="base">
              <a:spcBef>
                <a:spcPct val="0"/>
              </a:spcBef>
              <a:spcAft>
                <a:spcPct val="0"/>
              </a:spcAft>
              <a:defRPr kumimoji="1" sz="2400" kern="1200">
                <a:solidFill>
                  <a:schemeClr val="tx1"/>
                </a:solidFill>
                <a:latin typeface="Tahoma" pitchFamily="34"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ahoma" pitchFamily="34"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ahoma" pitchFamily="34"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ahoma" pitchFamily="34"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ahoma" pitchFamily="34" charset="0"/>
                <a:ea typeface="ＭＳ Ｐゴシック" charset="-128"/>
                <a:cs typeface="+mn-cs"/>
              </a:defRPr>
            </a:lvl5pPr>
            <a:lvl6pPr marL="2286000" algn="l" defTabSz="914400" rtl="0" eaLnBrk="1" latinLnBrk="0" hangingPunct="1">
              <a:defRPr kumimoji="1" sz="2400" kern="1200">
                <a:solidFill>
                  <a:schemeClr val="tx1"/>
                </a:solidFill>
                <a:latin typeface="Tahoma" pitchFamily="34" charset="0"/>
                <a:ea typeface="ＭＳ Ｐゴシック" charset="-128"/>
                <a:cs typeface="+mn-cs"/>
              </a:defRPr>
            </a:lvl6pPr>
            <a:lvl7pPr marL="2743200" algn="l" defTabSz="914400" rtl="0" eaLnBrk="1" latinLnBrk="0" hangingPunct="1">
              <a:defRPr kumimoji="1" sz="2400" kern="1200">
                <a:solidFill>
                  <a:schemeClr val="tx1"/>
                </a:solidFill>
                <a:latin typeface="Tahoma" pitchFamily="34" charset="0"/>
                <a:ea typeface="ＭＳ Ｐゴシック" charset="-128"/>
                <a:cs typeface="+mn-cs"/>
              </a:defRPr>
            </a:lvl7pPr>
            <a:lvl8pPr marL="3200400" algn="l" defTabSz="914400" rtl="0" eaLnBrk="1" latinLnBrk="0" hangingPunct="1">
              <a:defRPr kumimoji="1" sz="2400" kern="1200">
                <a:solidFill>
                  <a:schemeClr val="tx1"/>
                </a:solidFill>
                <a:latin typeface="Tahoma" pitchFamily="34" charset="0"/>
                <a:ea typeface="ＭＳ Ｐゴシック" charset="-128"/>
                <a:cs typeface="+mn-cs"/>
              </a:defRPr>
            </a:lvl8pPr>
            <a:lvl9pPr marL="3657600" algn="l" defTabSz="914400" rtl="0" eaLnBrk="1" latinLnBrk="0" hangingPunct="1">
              <a:defRPr kumimoji="1" sz="2400" kern="1200">
                <a:solidFill>
                  <a:schemeClr val="tx1"/>
                </a:solidFill>
                <a:latin typeface="Tahoma" pitchFamily="34" charset="0"/>
                <a:ea typeface="ＭＳ Ｐゴシック" charset="-128"/>
                <a:cs typeface="+mn-cs"/>
              </a:defRPr>
            </a:lvl9pPr>
          </a:lstStyle>
          <a:p>
            <a:r>
              <a:rPr lang="en-US" altLang="ja-JP">
                <a:latin typeface="Arial"/>
                <a:ea typeface="ＭＳ Ｐゴシック"/>
              </a:rPr>
              <a:t>Android</a:t>
            </a:r>
            <a:r>
              <a:rPr lang="ja-JP">
                <a:latin typeface="Tahoma"/>
                <a:ea typeface="ＭＳ Ｐゴシック"/>
                <a:cs typeface="Tahoma"/>
              </a:rPr>
              <a:t>アプリ</a:t>
            </a:r>
            <a:endParaRPr lang="ja-JP" altLang="en-US">
              <a:latin typeface="Tahoma"/>
              <a:ea typeface="ＭＳ Ｐゴシック"/>
              <a:cs typeface="Tahoma"/>
            </a:endParaRPr>
          </a:p>
        </p:txBody>
      </p:sp>
      <p:sp>
        <p:nvSpPr>
          <p:cNvPr id="8" name="テキスト ボックス 7">
            <a:extLst>
              <a:ext uri="{FF2B5EF4-FFF2-40B4-BE49-F238E27FC236}">
                <a16:creationId xmlns:a16="http://schemas.microsoft.com/office/drawing/2014/main" id="{1E48DB5D-C991-54B5-C0FC-0427A08FDB95}"/>
              </a:ext>
            </a:extLst>
          </p:cNvPr>
          <p:cNvSpPr txBox="1"/>
          <p:nvPr/>
        </p:nvSpPr>
        <p:spPr>
          <a:xfrm>
            <a:off x="2903729" y="4389998"/>
            <a:ext cx="4343399"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endParaRPr lang="ja-JP" sz="2100">
              <a:latin typeface="Tahoma"/>
              <a:ea typeface="ＭＳ Ｐゴシック"/>
              <a:cs typeface="Tahoma"/>
            </a:endParaRPr>
          </a:p>
        </p:txBody>
      </p:sp>
      <p:sp>
        <p:nvSpPr>
          <p:cNvPr id="10" name="四角形: 角を丸くする 9">
            <a:extLst>
              <a:ext uri="{FF2B5EF4-FFF2-40B4-BE49-F238E27FC236}">
                <a16:creationId xmlns:a16="http://schemas.microsoft.com/office/drawing/2014/main" id="{EEF97DAA-5C96-51A8-33DE-BA43A6D70243}"/>
              </a:ext>
            </a:extLst>
          </p:cNvPr>
          <p:cNvSpPr/>
          <p:nvPr/>
        </p:nvSpPr>
        <p:spPr>
          <a:xfrm>
            <a:off x="6373225" y="4714173"/>
            <a:ext cx="2743200" cy="88729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正方形/長方形 8">
            <a:extLst>
              <a:ext uri="{FF2B5EF4-FFF2-40B4-BE49-F238E27FC236}">
                <a16:creationId xmlns:a16="http://schemas.microsoft.com/office/drawing/2014/main" id="{7C6B3FA7-C5BA-4AAB-890F-45CCF43CF102}"/>
              </a:ext>
            </a:extLst>
          </p:cNvPr>
          <p:cNvSpPr/>
          <p:nvPr/>
        </p:nvSpPr>
        <p:spPr>
          <a:xfrm>
            <a:off x="5371814" y="4076910"/>
            <a:ext cx="3772186" cy="584775"/>
          </a:xfrm>
          <a:prstGeom prst="rect">
            <a:avLst/>
          </a:prstGeom>
        </p:spPr>
        <p:txBody>
          <a:bodyPr wrap="none">
            <a:spAutoFit/>
          </a:bodyPr>
          <a:lstStyle/>
          <a:p>
            <a:pPr lvl="2"/>
            <a:r>
              <a:rPr lang="en-US" altLang="ja-JP" sz="3200">
                <a:cs typeface="Arial"/>
              </a:rPr>
              <a:t>2,818</a:t>
            </a:r>
            <a:r>
              <a:rPr lang="ja-JP" altLang="en-US" sz="3200">
                <a:cs typeface="Arial"/>
              </a:rPr>
              <a:t>個が対象</a:t>
            </a:r>
          </a:p>
        </p:txBody>
      </p:sp>
      <p:pic>
        <p:nvPicPr>
          <p:cNvPr id="12" name="図 12" descr="図形 が含まれている画像&#10;&#10;説明は自動で生成されたものです">
            <a:extLst>
              <a:ext uri="{FF2B5EF4-FFF2-40B4-BE49-F238E27FC236}">
                <a16:creationId xmlns:a16="http://schemas.microsoft.com/office/drawing/2014/main" id="{1BA4E56A-1449-EDF5-060B-C394B969CB56}"/>
              </a:ext>
            </a:extLst>
          </p:cNvPr>
          <p:cNvPicPr>
            <a:picLocks noChangeAspect="1"/>
          </p:cNvPicPr>
          <p:nvPr/>
        </p:nvPicPr>
        <p:blipFill>
          <a:blip r:embed="rId3"/>
          <a:stretch>
            <a:fillRect/>
          </a:stretch>
        </p:blipFill>
        <p:spPr>
          <a:xfrm>
            <a:off x="115312" y="5865591"/>
            <a:ext cx="8357049" cy="730552"/>
          </a:xfrm>
          <a:prstGeom prst="rect">
            <a:avLst/>
          </a:prstGeom>
        </p:spPr>
      </p:pic>
    </p:spTree>
    <p:extLst>
      <p:ext uri="{BB962C8B-B14F-4D97-AF65-F5344CB8AC3E}">
        <p14:creationId xmlns:p14="http://schemas.microsoft.com/office/powerpoint/2010/main" val="315757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C451FE-9E55-3DEC-6BB5-7A5058D7D52F}"/>
              </a:ext>
            </a:extLst>
          </p:cNvPr>
          <p:cNvSpPr>
            <a:spLocks noGrp="1"/>
          </p:cNvSpPr>
          <p:nvPr>
            <p:ph type="title"/>
          </p:nvPr>
        </p:nvSpPr>
        <p:spPr>
          <a:xfrm>
            <a:off x="457200" y="274638"/>
            <a:ext cx="8378721" cy="1143000"/>
          </a:xfrm>
        </p:spPr>
        <p:txBody>
          <a:bodyPr/>
          <a:lstStyle/>
          <a:p>
            <a:r>
              <a:rPr lang="en-US" altLang="ja-JP" sz="3600">
                <a:ea typeface="+mj-lt"/>
                <a:cs typeface="+mj-lt"/>
              </a:rPr>
              <a:t>RQ3: </a:t>
            </a:r>
            <a:r>
              <a:rPr lang="ja-JP" sz="3600">
                <a:ea typeface="+mj-lt"/>
                <a:cs typeface="+mj-lt"/>
              </a:rPr>
              <a:t>ビルドが失敗する主な原因は何か</a:t>
            </a:r>
            <a:endParaRPr lang="ja-JP" sz="3600"/>
          </a:p>
        </p:txBody>
      </p:sp>
      <p:sp>
        <p:nvSpPr>
          <p:cNvPr id="4" name="スライド番号プレースホルダー 3">
            <a:extLst>
              <a:ext uri="{FF2B5EF4-FFF2-40B4-BE49-F238E27FC236}">
                <a16:creationId xmlns:a16="http://schemas.microsoft.com/office/drawing/2014/main" id="{766B10F1-B891-D85C-F99A-565987903134}"/>
              </a:ext>
            </a:extLst>
          </p:cNvPr>
          <p:cNvSpPr>
            <a:spLocks noGrp="1"/>
          </p:cNvSpPr>
          <p:nvPr>
            <p:ph type="sldNum" sz="quarter" idx="12"/>
          </p:nvPr>
        </p:nvSpPr>
        <p:spPr/>
        <p:txBody>
          <a:bodyPr/>
          <a:lstStyle/>
          <a:p>
            <a:fld id="{71BD41F1-5DB9-48B5-9F82-F72C0C97469D}" type="slidenum">
              <a:rPr kumimoji="1" lang="ja-JP" altLang="en-US" smtClean="0"/>
              <a:t>18</a:t>
            </a:fld>
            <a:endParaRPr kumimoji="1" lang="ja-JP" altLang="en-US"/>
          </a:p>
        </p:txBody>
      </p:sp>
      <p:sp>
        <p:nvSpPr>
          <p:cNvPr id="9" name="コンテンツ プレースホルダー 8">
            <a:extLst>
              <a:ext uri="{FF2B5EF4-FFF2-40B4-BE49-F238E27FC236}">
                <a16:creationId xmlns:a16="http://schemas.microsoft.com/office/drawing/2014/main" id="{645BDF6D-8485-7CED-B1E6-4CC160F3F0AB}"/>
              </a:ext>
            </a:extLst>
          </p:cNvPr>
          <p:cNvSpPr>
            <a:spLocks noGrp="1"/>
          </p:cNvSpPr>
          <p:nvPr>
            <p:ph idx="1"/>
          </p:nvPr>
        </p:nvSpPr>
        <p:spPr/>
        <p:txBody>
          <a:bodyPr/>
          <a:lstStyle/>
          <a:p>
            <a:pPr marL="0" indent="0">
              <a:buNone/>
            </a:pPr>
            <a:r>
              <a:rPr lang="ja-JP" altLang="en-US" sz="2800">
                <a:cs typeface="Arial"/>
              </a:rPr>
              <a:t>Gradle が出力したエラーを手動で11種類に分類</a:t>
            </a:r>
            <a:br>
              <a:rPr lang="ja-JP" altLang="en-US" sz="2800">
                <a:cs typeface="Arial"/>
              </a:rPr>
            </a:br>
            <a:endParaRPr lang="ja-JP" altLang="en-US" sz="2800">
              <a:cs typeface="Arial"/>
            </a:endParaRPr>
          </a:p>
          <a:p>
            <a:endParaRPr lang="ja-JP" altLang="en-US" sz="2800">
              <a:cs typeface="+mn-lt"/>
            </a:endParaRPr>
          </a:p>
          <a:p>
            <a:pPr lvl="1"/>
            <a:endParaRPr lang="ja-JP" altLang="en-US" sz="2400">
              <a:ea typeface="ＭＳ Ｐゴシック"/>
              <a:cs typeface="+mn-lt"/>
            </a:endParaRPr>
          </a:p>
        </p:txBody>
      </p:sp>
      <p:pic>
        <p:nvPicPr>
          <p:cNvPr id="10" name="図 10" descr="グラフ, 円グラフ&#10;&#10;説明は自動で生成されたものです">
            <a:extLst>
              <a:ext uri="{FF2B5EF4-FFF2-40B4-BE49-F238E27FC236}">
                <a16:creationId xmlns:a16="http://schemas.microsoft.com/office/drawing/2014/main" id="{71FB8E39-0388-DC61-AE35-5F42B0A187D0}"/>
              </a:ext>
            </a:extLst>
          </p:cNvPr>
          <p:cNvPicPr>
            <a:picLocks noChangeAspect="1"/>
          </p:cNvPicPr>
          <p:nvPr/>
        </p:nvPicPr>
        <p:blipFill>
          <a:blip r:embed="rId2"/>
          <a:stretch>
            <a:fillRect/>
          </a:stretch>
        </p:blipFill>
        <p:spPr>
          <a:xfrm>
            <a:off x="5067298" y="2356172"/>
            <a:ext cx="3680870" cy="3384349"/>
          </a:xfrm>
          <a:prstGeom prst="rect">
            <a:avLst/>
          </a:prstGeom>
        </p:spPr>
      </p:pic>
      <p:sp>
        <p:nvSpPr>
          <p:cNvPr id="3" name="テキスト ボックス 2">
            <a:extLst>
              <a:ext uri="{FF2B5EF4-FFF2-40B4-BE49-F238E27FC236}">
                <a16:creationId xmlns:a16="http://schemas.microsoft.com/office/drawing/2014/main" id="{1E573E01-F834-53BE-9396-E579ABFBF165}"/>
              </a:ext>
            </a:extLst>
          </p:cNvPr>
          <p:cNvSpPr txBox="1"/>
          <p:nvPr/>
        </p:nvSpPr>
        <p:spPr>
          <a:xfrm>
            <a:off x="622191" y="2087034"/>
            <a:ext cx="6430709" cy="44504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spcBef>
                <a:spcPct val="20000"/>
              </a:spcBef>
            </a:pPr>
            <a:r>
              <a:rPr lang="en-US" altLang="ja-JP">
                <a:latin typeface="Tahoma"/>
                <a:ea typeface="ＭＳ Ｐゴシック"/>
                <a:cs typeface="Tahoma"/>
              </a:rPr>
              <a:t>f</a:t>
            </a:r>
            <a:r>
              <a:rPr lang="ja-JP">
                <a:latin typeface="Tahoma"/>
                <a:ea typeface="ＭＳ Ｐゴシック"/>
                <a:cs typeface="Tahoma"/>
              </a:rPr>
              <a:t>ile not found</a:t>
            </a:r>
            <a:endParaRPr lang="en-US" altLang="ja-JP">
              <a:latin typeface="Tahoma"/>
              <a:ea typeface="ＭＳ Ｐゴシック"/>
              <a:cs typeface="Tahoma"/>
            </a:endParaRPr>
          </a:p>
          <a:p>
            <a:pPr lvl="1">
              <a:spcBef>
                <a:spcPct val="20000"/>
              </a:spcBef>
            </a:pPr>
            <a:r>
              <a:rPr lang="ja-JP">
                <a:latin typeface="Arial"/>
                <a:cs typeface="Arial"/>
              </a:rPr>
              <a:t>依存関係</a:t>
            </a:r>
            <a:endParaRPr lang="en-US" altLang="ja-JP">
              <a:ea typeface="Tahoma"/>
              <a:cs typeface="Tahoma"/>
            </a:endParaRPr>
          </a:p>
          <a:p>
            <a:pPr lvl="1">
              <a:spcBef>
                <a:spcPct val="20000"/>
              </a:spcBef>
            </a:pPr>
            <a:r>
              <a:rPr lang="ja-JP">
                <a:latin typeface="Arial"/>
                <a:ea typeface="ＭＳ Ｐゴシック"/>
                <a:cs typeface="Arial"/>
              </a:rPr>
              <a:t>間違った</a:t>
            </a:r>
            <a:r>
              <a:rPr lang="en-US" altLang="ja-JP">
                <a:latin typeface="Arial"/>
                <a:ea typeface="Tahoma"/>
                <a:cs typeface="Arial"/>
              </a:rPr>
              <a:t>JDK</a:t>
            </a:r>
            <a:r>
              <a:rPr lang="ja-JP">
                <a:latin typeface="Arial"/>
                <a:ea typeface="ＭＳ Ｐゴシック"/>
                <a:cs typeface="Arial"/>
              </a:rPr>
              <a:t>のバージョン</a:t>
            </a:r>
            <a:endParaRPr lang="en-US" altLang="ja-JP">
              <a:ea typeface="ＭＳ Ｐゴシック"/>
              <a:cs typeface="Tahoma"/>
            </a:endParaRPr>
          </a:p>
          <a:p>
            <a:pPr lvl="1">
              <a:spcBef>
                <a:spcPct val="20000"/>
              </a:spcBef>
            </a:pPr>
            <a:r>
              <a:rPr lang="ja-JP">
                <a:latin typeface="Arial"/>
                <a:cs typeface="Arial"/>
              </a:rPr>
              <a:t>設定</a:t>
            </a:r>
            <a:endParaRPr lang="en-US" altLang="ja-JP">
              <a:ea typeface="Tahoma"/>
              <a:cs typeface="Tahoma"/>
            </a:endParaRPr>
          </a:p>
          <a:p>
            <a:pPr lvl="1">
              <a:spcBef>
                <a:spcPct val="20000"/>
              </a:spcBef>
            </a:pPr>
            <a:r>
              <a:rPr lang="ja-JP">
                <a:latin typeface="Arial"/>
                <a:cs typeface="Arial"/>
              </a:rPr>
              <a:t>ビルドファイルの構文エラー</a:t>
            </a:r>
            <a:endParaRPr lang="en-US" altLang="ja-JP">
              <a:ea typeface="Tahoma"/>
              <a:cs typeface="Tahoma"/>
            </a:endParaRPr>
          </a:p>
          <a:p>
            <a:pPr lvl="1">
              <a:spcBef>
                <a:spcPct val="20000"/>
              </a:spcBef>
            </a:pPr>
            <a:r>
              <a:rPr lang="ja-JP">
                <a:latin typeface="Arial"/>
                <a:cs typeface="Arial"/>
              </a:rPr>
              <a:t>Kotlin コンパイル</a:t>
            </a:r>
            <a:endParaRPr lang="en-US" altLang="ja-JP">
              <a:ea typeface="Tahoma"/>
              <a:cs typeface="Tahoma"/>
            </a:endParaRPr>
          </a:p>
          <a:p>
            <a:pPr lvl="1">
              <a:spcBef>
                <a:spcPct val="20000"/>
              </a:spcBef>
            </a:pPr>
            <a:r>
              <a:rPr lang="ja-JP">
                <a:latin typeface="Arial"/>
                <a:cs typeface="Arial"/>
              </a:rPr>
              <a:t>パッケージング</a:t>
            </a:r>
            <a:endParaRPr lang="en-US" altLang="ja-JP">
              <a:ea typeface="Tahoma"/>
              <a:cs typeface="Tahoma"/>
            </a:endParaRPr>
          </a:p>
          <a:p>
            <a:pPr lvl="1">
              <a:spcBef>
                <a:spcPct val="20000"/>
              </a:spcBef>
            </a:pPr>
            <a:r>
              <a:rPr lang="ja-JP">
                <a:latin typeface="Arial"/>
                <a:cs typeface="Arial"/>
              </a:rPr>
              <a:t>外部プログラムの実行</a:t>
            </a:r>
            <a:endParaRPr lang="en-US" altLang="ja-JP">
              <a:ea typeface="Tahoma"/>
              <a:cs typeface="Tahoma"/>
            </a:endParaRPr>
          </a:p>
          <a:p>
            <a:pPr lvl="1">
              <a:spcBef>
                <a:spcPct val="20000"/>
              </a:spcBef>
            </a:pPr>
            <a:r>
              <a:rPr lang="ja-JP">
                <a:latin typeface="Arial"/>
                <a:cs typeface="Arial"/>
              </a:rPr>
              <a:t>その他三種</a:t>
            </a:r>
            <a:endParaRPr lang="en-US" altLang="ja-JP">
              <a:ea typeface="Tahoma"/>
              <a:cs typeface="Tahoma"/>
            </a:endParaRPr>
          </a:p>
          <a:p>
            <a:pPr lvl="1" algn="l">
              <a:spcBef>
                <a:spcPct val="20000"/>
              </a:spcBef>
            </a:pPr>
            <a:r>
              <a:rPr lang="ja-JP">
                <a:latin typeface="Arial"/>
                <a:cs typeface="Arial"/>
              </a:rPr>
              <a:t>未分類・分類不明</a:t>
            </a:r>
            <a:endParaRPr lang="ja-JP">
              <a:cs typeface="Tahoma" pitchFamily="34" charset="0"/>
            </a:endParaRPr>
          </a:p>
        </p:txBody>
      </p:sp>
      <p:pic>
        <p:nvPicPr>
          <p:cNvPr id="5" name="図 5">
            <a:extLst>
              <a:ext uri="{FF2B5EF4-FFF2-40B4-BE49-F238E27FC236}">
                <a16:creationId xmlns:a16="http://schemas.microsoft.com/office/drawing/2014/main" id="{37AA7141-1A03-36E1-549C-F385086F5439}"/>
              </a:ext>
            </a:extLst>
          </p:cNvPr>
          <p:cNvPicPr>
            <a:picLocks noChangeAspect="1"/>
          </p:cNvPicPr>
          <p:nvPr/>
        </p:nvPicPr>
        <p:blipFill>
          <a:blip r:embed="rId3"/>
          <a:stretch>
            <a:fillRect/>
          </a:stretch>
        </p:blipFill>
        <p:spPr>
          <a:xfrm>
            <a:off x="812379" y="2186073"/>
            <a:ext cx="243740" cy="3437214"/>
          </a:xfrm>
          <a:prstGeom prst="rect">
            <a:avLst/>
          </a:prstGeom>
        </p:spPr>
      </p:pic>
      <p:pic>
        <p:nvPicPr>
          <p:cNvPr id="6" name="図 6">
            <a:extLst>
              <a:ext uri="{FF2B5EF4-FFF2-40B4-BE49-F238E27FC236}">
                <a16:creationId xmlns:a16="http://schemas.microsoft.com/office/drawing/2014/main" id="{630B79A6-00C7-D58C-56C8-0CA57243FAB6}"/>
              </a:ext>
            </a:extLst>
          </p:cNvPr>
          <p:cNvPicPr>
            <a:picLocks noChangeAspect="1"/>
          </p:cNvPicPr>
          <p:nvPr/>
        </p:nvPicPr>
        <p:blipFill>
          <a:blip r:embed="rId4"/>
          <a:stretch>
            <a:fillRect/>
          </a:stretch>
        </p:blipFill>
        <p:spPr>
          <a:xfrm>
            <a:off x="873364" y="6187201"/>
            <a:ext cx="128616" cy="246510"/>
          </a:xfrm>
          <a:prstGeom prst="rect">
            <a:avLst/>
          </a:prstGeom>
        </p:spPr>
      </p:pic>
    </p:spTree>
    <p:extLst>
      <p:ext uri="{BB962C8B-B14F-4D97-AF65-F5344CB8AC3E}">
        <p14:creationId xmlns:p14="http://schemas.microsoft.com/office/powerpoint/2010/main" val="62277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C451FE-9E55-3DEC-6BB5-7A5058D7D52F}"/>
              </a:ext>
            </a:extLst>
          </p:cNvPr>
          <p:cNvSpPr>
            <a:spLocks noGrp="1"/>
          </p:cNvSpPr>
          <p:nvPr>
            <p:ph type="title"/>
          </p:nvPr>
        </p:nvSpPr>
        <p:spPr>
          <a:xfrm>
            <a:off x="457200" y="274638"/>
            <a:ext cx="8378721" cy="1143000"/>
          </a:xfrm>
        </p:spPr>
        <p:txBody>
          <a:bodyPr/>
          <a:lstStyle/>
          <a:p>
            <a:r>
              <a:rPr lang="en-US" altLang="ja-JP" sz="3600">
                <a:ea typeface="+mj-lt"/>
                <a:cs typeface="+mj-lt"/>
              </a:rPr>
              <a:t>RQ3: </a:t>
            </a:r>
            <a:r>
              <a:rPr lang="ja-JP" sz="3600">
                <a:ea typeface="+mj-lt"/>
                <a:cs typeface="+mj-lt"/>
              </a:rPr>
              <a:t>ビルドが失敗する主な原因は何か</a:t>
            </a:r>
            <a:endParaRPr lang="ja-JP" sz="3600"/>
          </a:p>
        </p:txBody>
      </p:sp>
      <p:sp>
        <p:nvSpPr>
          <p:cNvPr id="4" name="スライド番号プレースホルダー 3">
            <a:extLst>
              <a:ext uri="{FF2B5EF4-FFF2-40B4-BE49-F238E27FC236}">
                <a16:creationId xmlns:a16="http://schemas.microsoft.com/office/drawing/2014/main" id="{766B10F1-B891-D85C-F99A-565987903134}"/>
              </a:ext>
            </a:extLst>
          </p:cNvPr>
          <p:cNvSpPr>
            <a:spLocks noGrp="1"/>
          </p:cNvSpPr>
          <p:nvPr>
            <p:ph type="sldNum" sz="quarter" idx="12"/>
          </p:nvPr>
        </p:nvSpPr>
        <p:spPr/>
        <p:txBody>
          <a:bodyPr/>
          <a:lstStyle/>
          <a:p>
            <a:fld id="{71BD41F1-5DB9-48B5-9F82-F72C0C97469D}" type="slidenum">
              <a:rPr kumimoji="1" lang="ja-JP" altLang="en-US" smtClean="0"/>
              <a:t>19</a:t>
            </a:fld>
            <a:endParaRPr kumimoji="1" lang="ja-JP" altLang="en-US"/>
          </a:p>
        </p:txBody>
      </p:sp>
      <p:sp>
        <p:nvSpPr>
          <p:cNvPr id="9" name="コンテンツ プレースホルダー 8">
            <a:extLst>
              <a:ext uri="{FF2B5EF4-FFF2-40B4-BE49-F238E27FC236}">
                <a16:creationId xmlns:a16="http://schemas.microsoft.com/office/drawing/2014/main" id="{645BDF6D-8485-7CED-B1E6-4CC160F3F0AB}"/>
              </a:ext>
            </a:extLst>
          </p:cNvPr>
          <p:cNvSpPr>
            <a:spLocks noGrp="1"/>
          </p:cNvSpPr>
          <p:nvPr>
            <p:ph idx="1"/>
          </p:nvPr>
        </p:nvSpPr>
        <p:spPr>
          <a:xfrm>
            <a:off x="457199" y="1600202"/>
            <a:ext cx="8562975" cy="4525963"/>
          </a:xfrm>
        </p:spPr>
        <p:txBody>
          <a:bodyPr/>
          <a:lstStyle/>
          <a:p>
            <a:r>
              <a:rPr lang="en-US" altLang="ja-JP" sz="2800">
                <a:cs typeface="Arial"/>
              </a:rPr>
              <a:t>11</a:t>
            </a:r>
            <a:r>
              <a:rPr lang="ja-JP" altLang="en-US" sz="2800">
                <a:cs typeface="Arial"/>
              </a:rPr>
              <a:t>種類の失敗原因について対処方法を手動で調査</a:t>
            </a:r>
            <a:endParaRPr lang="en-US" altLang="ja-JP" sz="2800">
              <a:cs typeface="Arial"/>
            </a:endParaRPr>
          </a:p>
          <a:p>
            <a:endParaRPr lang="en-US" altLang="ja-JP" sz="2800">
              <a:cs typeface="Arial"/>
            </a:endParaRPr>
          </a:p>
          <a:p>
            <a:r>
              <a:rPr lang="en-US" altLang="ja-JP" sz="2800">
                <a:cs typeface="Arial"/>
              </a:rPr>
              <a:t>file not found </a:t>
            </a:r>
            <a:r>
              <a:rPr lang="ja-JP" altLang="en-US" sz="2800">
                <a:cs typeface="Arial"/>
              </a:rPr>
              <a:t>と依存関係について紹介</a:t>
            </a:r>
            <a:endParaRPr lang="en-US" altLang="ja-JP" sz="2800">
              <a:cs typeface="Arial"/>
            </a:endParaRPr>
          </a:p>
          <a:p>
            <a:endParaRPr lang="en-US" altLang="ja-JP" sz="2800">
              <a:cs typeface="Arial"/>
            </a:endParaRPr>
          </a:p>
          <a:p>
            <a:pPr marL="0" indent="0">
              <a:buNone/>
            </a:pPr>
            <a:br>
              <a:rPr lang="ja-JP" altLang="en-US" sz="2800">
                <a:cs typeface="Arial"/>
              </a:rPr>
            </a:br>
            <a:endParaRPr lang="ja-JP" altLang="en-US" sz="2800">
              <a:cs typeface="Arial"/>
            </a:endParaRPr>
          </a:p>
          <a:p>
            <a:endParaRPr lang="ja-JP" altLang="en-US" sz="2800">
              <a:cs typeface="+mn-lt"/>
            </a:endParaRPr>
          </a:p>
          <a:p>
            <a:pPr lvl="1"/>
            <a:endParaRPr lang="ja-JP" altLang="en-US" sz="2400">
              <a:ea typeface="ＭＳ Ｐゴシック"/>
              <a:cs typeface="+mn-lt"/>
            </a:endParaRPr>
          </a:p>
        </p:txBody>
      </p:sp>
    </p:spTree>
    <p:extLst>
      <p:ext uri="{BB962C8B-B14F-4D97-AF65-F5344CB8AC3E}">
        <p14:creationId xmlns:p14="http://schemas.microsoft.com/office/powerpoint/2010/main" val="8711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3F3FBA-29A8-42C5-CA13-6266165D6B78}"/>
              </a:ext>
            </a:extLst>
          </p:cNvPr>
          <p:cNvSpPr>
            <a:spLocks noGrp="1"/>
          </p:cNvSpPr>
          <p:nvPr>
            <p:ph type="title"/>
          </p:nvPr>
        </p:nvSpPr>
        <p:spPr/>
        <p:txBody>
          <a:bodyPr/>
          <a:lstStyle/>
          <a:p>
            <a:r>
              <a:rPr lang="ja-JP" altLang="en-US"/>
              <a:t>背景</a:t>
            </a:r>
            <a:r>
              <a:rPr lang="en-US" altLang="ja-JP"/>
              <a:t>: </a:t>
            </a:r>
            <a:r>
              <a:rPr lang="ja-JP" altLang="en-US"/>
              <a:t>ソフトウェアのビルド</a:t>
            </a:r>
            <a:endParaRPr kumimoji="1" lang="ja-JP" altLang="en-US"/>
          </a:p>
        </p:txBody>
      </p:sp>
      <p:sp>
        <p:nvSpPr>
          <p:cNvPr id="3" name="テキスト プレースホルダー 2">
            <a:extLst>
              <a:ext uri="{FF2B5EF4-FFF2-40B4-BE49-F238E27FC236}">
                <a16:creationId xmlns:a16="http://schemas.microsoft.com/office/drawing/2014/main" id="{EC801A89-5DB3-C80F-D565-D095DCDD71F7}"/>
              </a:ext>
            </a:extLst>
          </p:cNvPr>
          <p:cNvSpPr>
            <a:spLocks noGrp="1"/>
          </p:cNvSpPr>
          <p:nvPr>
            <p:ph idx="1"/>
          </p:nvPr>
        </p:nvSpPr>
        <p:spPr>
          <a:xfrm>
            <a:off x="457200" y="1600202"/>
            <a:ext cx="8504469" cy="4525963"/>
          </a:xfrm>
        </p:spPr>
        <p:txBody>
          <a:bodyPr/>
          <a:lstStyle/>
          <a:p>
            <a:r>
              <a:rPr lang="ja-JP" altLang="en-US" sz="2800" dirty="0">
                <a:cs typeface="Arial"/>
              </a:rPr>
              <a:t>様々な状況でビルドが必要</a:t>
            </a:r>
          </a:p>
          <a:p>
            <a:pPr lvl="1"/>
            <a:r>
              <a:rPr lang="ja-JP" altLang="en-US" dirty="0">
                <a:cs typeface="Arial"/>
              </a:rPr>
              <a:t>ソフトウェア開発</a:t>
            </a:r>
          </a:p>
          <a:p>
            <a:pPr lvl="1"/>
            <a:r>
              <a:rPr lang="ja-JP" altLang="en-US" dirty="0">
                <a:cs typeface="Arial"/>
              </a:rPr>
              <a:t>ソースコードからソフトウェアを利用</a:t>
            </a:r>
          </a:p>
          <a:p>
            <a:pPr lvl="1"/>
            <a:endParaRPr lang="en-US" altLang="ja-JP" dirty="0">
              <a:cs typeface="Arial"/>
            </a:endParaRPr>
          </a:p>
          <a:p>
            <a:r>
              <a:rPr lang="en-US" altLang="ja-JP" sz="2800" dirty="0"/>
              <a:t>Gradle</a:t>
            </a:r>
            <a:r>
              <a:rPr lang="ja-JP" altLang="en-US" sz="2800" dirty="0"/>
              <a:t>や</a:t>
            </a:r>
            <a:r>
              <a:rPr lang="en-US" altLang="ja-JP" sz="2800" dirty="0"/>
              <a:t>Maven</a:t>
            </a:r>
            <a:r>
              <a:rPr lang="ja-JP" altLang="en-US" sz="2800" dirty="0" err="1"/>
              <a:t>のような</a:t>
            </a:r>
            <a:r>
              <a:rPr lang="ja-JP" altLang="en-US" sz="2800" dirty="0"/>
              <a:t>ビルドツールが普及</a:t>
            </a:r>
            <a:endParaRPr lang="ja-JP" altLang="en-US" sz="2800" dirty="0">
              <a:cs typeface="Arial"/>
            </a:endParaRPr>
          </a:p>
          <a:p>
            <a:endParaRPr lang="ja-JP" altLang="en-US" sz="2800" dirty="0">
              <a:cs typeface="Arial"/>
            </a:endParaRPr>
          </a:p>
          <a:p>
            <a:r>
              <a:rPr lang="en-US" altLang="ja-JP" sz="2800" dirty="0">
                <a:cs typeface="Arial"/>
              </a:rPr>
              <a:t>1</a:t>
            </a:r>
            <a:r>
              <a:rPr lang="ja-JP" altLang="en-US" sz="2800" dirty="0" err="1">
                <a:cs typeface="Arial"/>
              </a:rPr>
              <a:t>つの</a:t>
            </a:r>
            <a:r>
              <a:rPr lang="ja-JP" altLang="en-US" sz="2800" dirty="0">
                <a:cs typeface="Arial"/>
              </a:rPr>
              <a:t>コマンドのみでビルド(自動的なビルド)が可能</a:t>
            </a:r>
          </a:p>
          <a:p>
            <a:pPr marL="342900" lvl="1" indent="0">
              <a:buNone/>
            </a:pPr>
            <a:endParaRPr lang="ja-JP" altLang="en-US" dirty="0">
              <a:cs typeface="Arial"/>
            </a:endParaRPr>
          </a:p>
        </p:txBody>
      </p:sp>
      <p:sp>
        <p:nvSpPr>
          <p:cNvPr id="4" name="スライド番号プレースホルダー 3">
            <a:extLst>
              <a:ext uri="{FF2B5EF4-FFF2-40B4-BE49-F238E27FC236}">
                <a16:creationId xmlns:a16="http://schemas.microsoft.com/office/drawing/2014/main" id="{C64D1132-C21D-C6AD-CEB2-E4BB6127F56C}"/>
              </a:ext>
            </a:extLst>
          </p:cNvPr>
          <p:cNvSpPr>
            <a:spLocks noGrp="1"/>
          </p:cNvSpPr>
          <p:nvPr>
            <p:ph type="sldNum" sz="quarter" idx="12"/>
          </p:nvPr>
        </p:nvSpPr>
        <p:spPr/>
        <p:txBody>
          <a:bodyPr/>
          <a:lstStyle/>
          <a:p>
            <a:fld id="{71BD41F1-5DB9-48B5-9F82-F72C0C97469D}" type="slidenum">
              <a:rPr kumimoji="1" lang="ja-JP" altLang="en-US" smtClean="0"/>
              <a:t>2</a:t>
            </a:fld>
            <a:endParaRPr kumimoji="1" lang="ja-JP" altLang="en-US"/>
          </a:p>
        </p:txBody>
      </p:sp>
    </p:spTree>
    <p:extLst>
      <p:ext uri="{BB962C8B-B14F-4D97-AF65-F5344CB8AC3E}">
        <p14:creationId xmlns:p14="http://schemas.microsoft.com/office/powerpoint/2010/main" val="4248382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09D949-D1C6-4471-A2E1-F40A53412638}"/>
              </a:ext>
            </a:extLst>
          </p:cNvPr>
          <p:cNvSpPr>
            <a:spLocks noGrp="1"/>
          </p:cNvSpPr>
          <p:nvPr>
            <p:ph type="title"/>
          </p:nvPr>
        </p:nvSpPr>
        <p:spPr/>
        <p:txBody>
          <a:bodyPr/>
          <a:lstStyle/>
          <a:p>
            <a:r>
              <a:rPr lang="en-US" altLang="ja-JP"/>
              <a:t>RQ3: file not found </a:t>
            </a:r>
            <a:r>
              <a:rPr lang="ja-JP" altLang="en-US"/>
              <a:t>の対処</a:t>
            </a:r>
            <a:endParaRPr kumimoji="1" lang="ja-JP" altLang="en-US"/>
          </a:p>
        </p:txBody>
      </p:sp>
      <p:sp>
        <p:nvSpPr>
          <p:cNvPr id="3" name="テキスト プレースホルダー 2">
            <a:extLst>
              <a:ext uri="{FF2B5EF4-FFF2-40B4-BE49-F238E27FC236}">
                <a16:creationId xmlns:a16="http://schemas.microsoft.com/office/drawing/2014/main" id="{1D21EF4F-7A77-4A76-A7BF-7D26628805CC}"/>
              </a:ext>
            </a:extLst>
          </p:cNvPr>
          <p:cNvSpPr>
            <a:spLocks noGrp="1"/>
          </p:cNvSpPr>
          <p:nvPr>
            <p:ph idx="1"/>
          </p:nvPr>
        </p:nvSpPr>
        <p:spPr/>
        <p:txBody>
          <a:bodyPr/>
          <a:lstStyle/>
          <a:p>
            <a:pPr marL="0" indent="0">
              <a:buNone/>
            </a:pPr>
            <a:r>
              <a:rPr lang="en-US" altLang="ja-JP"/>
              <a:t>f</a:t>
            </a:r>
            <a:r>
              <a:rPr kumimoji="1" lang="en-US" altLang="ja-JP"/>
              <a:t>ile not found </a:t>
            </a:r>
            <a:r>
              <a:rPr lang="ja-JP" altLang="en-US"/>
              <a:t>に分類されたエラーの中では</a:t>
            </a:r>
            <a:r>
              <a:rPr lang="en-US" altLang="ja-JP" err="1"/>
              <a:t>ClassNotFound</a:t>
            </a:r>
            <a:r>
              <a:rPr lang="en-US" altLang="ja-JP"/>
              <a:t> </a:t>
            </a:r>
            <a:r>
              <a:rPr lang="ja-JP" altLang="en-US"/>
              <a:t>が最多</a:t>
            </a:r>
            <a:endParaRPr lang="en-US" altLang="ja-JP"/>
          </a:p>
          <a:p>
            <a:pPr lvl="1"/>
            <a:r>
              <a:rPr lang="en-US" altLang="ja-JP"/>
              <a:t>g</a:t>
            </a:r>
            <a:r>
              <a:rPr lang="ja-JP" altLang="en-US"/>
              <a:t>radle</a:t>
            </a:r>
            <a:r>
              <a:rPr lang="en-US" altLang="ja-JP"/>
              <a:t>-</a:t>
            </a:r>
            <a:r>
              <a:rPr lang="ja-JP" altLang="en-US"/>
              <a:t>wrapper.jar というファイルが何らかの</a:t>
            </a:r>
            <a:br>
              <a:rPr lang="ja-JP" altLang="en-US"/>
            </a:br>
            <a:r>
              <a:rPr lang="ja-JP" altLang="en-US"/>
              <a:t>理由で存在しないことが原因</a:t>
            </a:r>
            <a:endParaRPr lang="en-US" altLang="ja-JP"/>
          </a:p>
          <a:p>
            <a:pPr lvl="1"/>
            <a:r>
              <a:rPr lang="ja-JP" altLang="en-US"/>
              <a:t>Gradle wrapper を作り直すことで解決可能</a:t>
            </a:r>
          </a:p>
          <a:p>
            <a:pPr lvl="1"/>
            <a:endParaRPr lang="ja-JP" altLang="en-US"/>
          </a:p>
          <a:p>
            <a:pPr lvl="1"/>
            <a:endParaRPr lang="en-US" altLang="ja-JP"/>
          </a:p>
          <a:p>
            <a:endParaRPr lang="en-US" altLang="ja-JP"/>
          </a:p>
          <a:p>
            <a:endParaRPr kumimoji="1" lang="ja-JP" altLang="en-US"/>
          </a:p>
        </p:txBody>
      </p:sp>
      <p:sp>
        <p:nvSpPr>
          <p:cNvPr id="4" name="スライド番号プレースホルダー 3">
            <a:extLst>
              <a:ext uri="{FF2B5EF4-FFF2-40B4-BE49-F238E27FC236}">
                <a16:creationId xmlns:a16="http://schemas.microsoft.com/office/drawing/2014/main" id="{DA8D0D57-5843-4239-8E33-888858C0524C}"/>
              </a:ext>
            </a:extLst>
          </p:cNvPr>
          <p:cNvSpPr>
            <a:spLocks noGrp="1"/>
          </p:cNvSpPr>
          <p:nvPr>
            <p:ph type="sldNum" sz="quarter" idx="12"/>
          </p:nvPr>
        </p:nvSpPr>
        <p:spPr/>
        <p:txBody>
          <a:bodyPr/>
          <a:lstStyle/>
          <a:p>
            <a:fld id="{71BD41F1-5DB9-48B5-9F82-F72C0C97469D}" type="slidenum">
              <a:rPr kumimoji="1" lang="ja-JP" altLang="en-US" smtClean="0"/>
              <a:t>20</a:t>
            </a:fld>
            <a:endParaRPr kumimoji="1" lang="ja-JP" altLang="en-US"/>
          </a:p>
        </p:txBody>
      </p:sp>
    </p:spTree>
    <p:extLst>
      <p:ext uri="{BB962C8B-B14F-4D97-AF65-F5344CB8AC3E}">
        <p14:creationId xmlns:p14="http://schemas.microsoft.com/office/powerpoint/2010/main" val="2769523500"/>
      </p:ext>
    </p:extLst>
  </p:cSld>
  <p:clrMapOvr>
    <a:masterClrMapping/>
  </p:clrMapOvr>
  <p:extLst>
    <p:ext uri="{6950BFC3-D8DA-4A85-94F7-54DA5524770B}">
      <p188:commentRel xmlns:p188="http://schemas.microsoft.com/office/powerpoint/2018/8/main" xmlns=""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1C9221-23B3-4A78-9725-AFC663EB1673}"/>
              </a:ext>
            </a:extLst>
          </p:cNvPr>
          <p:cNvSpPr>
            <a:spLocks noGrp="1"/>
          </p:cNvSpPr>
          <p:nvPr>
            <p:ph type="title"/>
          </p:nvPr>
        </p:nvSpPr>
        <p:spPr/>
        <p:txBody>
          <a:bodyPr/>
          <a:lstStyle/>
          <a:p>
            <a:r>
              <a:rPr lang="en-US" altLang="ja-JP"/>
              <a:t>RQ3:</a:t>
            </a:r>
            <a:r>
              <a:rPr lang="ja-JP" altLang="ja-JP">
                <a:cs typeface="Arial"/>
              </a:rPr>
              <a:t>依存関係</a:t>
            </a:r>
            <a:r>
              <a:rPr lang="ja-JP" altLang="en-US"/>
              <a:t> の対処</a:t>
            </a:r>
            <a:endParaRPr kumimoji="1" lang="ja-JP" altLang="en-US"/>
          </a:p>
        </p:txBody>
      </p:sp>
      <p:sp>
        <p:nvSpPr>
          <p:cNvPr id="3" name="テキスト プレースホルダー 2">
            <a:extLst>
              <a:ext uri="{FF2B5EF4-FFF2-40B4-BE49-F238E27FC236}">
                <a16:creationId xmlns:a16="http://schemas.microsoft.com/office/drawing/2014/main" id="{4AA2BEFF-8458-4362-894B-3B5F5BC60F05}"/>
              </a:ext>
            </a:extLst>
          </p:cNvPr>
          <p:cNvSpPr>
            <a:spLocks noGrp="1"/>
          </p:cNvSpPr>
          <p:nvPr>
            <p:ph idx="1"/>
          </p:nvPr>
        </p:nvSpPr>
        <p:spPr/>
        <p:txBody>
          <a:bodyPr/>
          <a:lstStyle/>
          <a:p>
            <a:pPr marL="139541" indent="0">
              <a:buNone/>
            </a:pPr>
            <a:r>
              <a:rPr lang="ja-JP" altLang="en-US"/>
              <a:t>build.gradleファイルの依存関係に関する部分を修正することで解決する場合が存在</a:t>
            </a:r>
            <a:endParaRPr lang="ja-JP" altLang="ja-JP"/>
          </a:p>
          <a:p>
            <a:pPr marL="456724" indent="-317183"/>
            <a:endParaRPr lang="ja-JP" altLang="en-US"/>
          </a:p>
          <a:p>
            <a:pPr marL="139541" indent="0">
              <a:buNone/>
            </a:pPr>
            <a:r>
              <a:rPr lang="ja-JP" altLang="en-US"/>
              <a:t>例</a:t>
            </a:r>
            <a:r>
              <a:rPr lang="en-US" altLang="ja-JP"/>
              <a:t>: </a:t>
            </a:r>
            <a:r>
              <a:rPr lang="ja-JP" altLang="ja-JP"/>
              <a:t>udex-app-android</a:t>
            </a:r>
            <a:endParaRPr lang="ja-JP" altLang="en-US"/>
          </a:p>
          <a:p>
            <a:pPr marL="913924" lvl="1" indent="-317183"/>
            <a:r>
              <a:rPr lang="ja-JP" altLang="en-US"/>
              <a:t>依存関係の参照先が何らかの理由で消滅</a:t>
            </a:r>
            <a:br>
              <a:rPr lang="ja-JP" altLang="en-US">
                <a:cs typeface="Arial"/>
              </a:rPr>
            </a:br>
            <a:r>
              <a:rPr lang="ja-JP" altLang="en-US">
                <a:cs typeface="+mn-lt"/>
              </a:rPr>
              <a:t>→代わりとなる参照先を指定することで解決</a:t>
            </a:r>
            <a:endParaRPr lang="en-US" altLang="ja-JP">
              <a:cs typeface="+mn-lt"/>
            </a:endParaRPr>
          </a:p>
          <a:p>
            <a:pPr marL="913924" lvl="1" indent="-317183"/>
            <a:endParaRPr lang="ja-JP" altLang="en-US">
              <a:cs typeface="Arial"/>
            </a:endParaRPr>
          </a:p>
          <a:p>
            <a:pPr marL="913924" lvl="1" indent="-317183"/>
            <a:endParaRPr lang="ja-JP" altLang="en-US">
              <a:cs typeface="Arial"/>
            </a:endParaRPr>
          </a:p>
        </p:txBody>
      </p:sp>
      <p:sp>
        <p:nvSpPr>
          <p:cNvPr id="4" name="スライド番号プレースホルダー 3">
            <a:extLst>
              <a:ext uri="{FF2B5EF4-FFF2-40B4-BE49-F238E27FC236}">
                <a16:creationId xmlns:a16="http://schemas.microsoft.com/office/drawing/2014/main" id="{B95FF617-FB14-404F-83B6-8564D921A195}"/>
              </a:ext>
            </a:extLst>
          </p:cNvPr>
          <p:cNvSpPr>
            <a:spLocks noGrp="1"/>
          </p:cNvSpPr>
          <p:nvPr>
            <p:ph type="sldNum" sz="quarter" idx="12"/>
          </p:nvPr>
        </p:nvSpPr>
        <p:spPr/>
        <p:txBody>
          <a:bodyPr/>
          <a:lstStyle/>
          <a:p>
            <a:fld id="{71BD41F1-5DB9-48B5-9F82-F72C0C97469D}" type="slidenum">
              <a:rPr kumimoji="1" lang="ja-JP" altLang="en-US" smtClean="0"/>
              <a:t>21</a:t>
            </a:fld>
            <a:endParaRPr kumimoji="1" lang="ja-JP" altLang="en-US"/>
          </a:p>
        </p:txBody>
      </p:sp>
    </p:spTree>
    <p:extLst>
      <p:ext uri="{BB962C8B-B14F-4D97-AF65-F5344CB8AC3E}">
        <p14:creationId xmlns:p14="http://schemas.microsoft.com/office/powerpoint/2010/main" val="1602010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1AD85-6919-FEB4-1B40-18025AA9A63C}"/>
              </a:ext>
            </a:extLst>
          </p:cNvPr>
          <p:cNvSpPr>
            <a:spLocks noGrp="1"/>
          </p:cNvSpPr>
          <p:nvPr>
            <p:ph type="title"/>
          </p:nvPr>
        </p:nvSpPr>
        <p:spPr/>
        <p:txBody>
          <a:bodyPr/>
          <a:lstStyle/>
          <a:p>
            <a:r>
              <a:rPr lang="ja-JP" altLang="en-US">
                <a:cs typeface="Arial"/>
              </a:rPr>
              <a:t>RQ のまとめ</a:t>
            </a:r>
            <a:endParaRPr kumimoji="1" lang="ja-JP" altLang="en-US"/>
          </a:p>
        </p:txBody>
      </p:sp>
      <p:sp>
        <p:nvSpPr>
          <p:cNvPr id="3" name="コンテンツ プレースホルダー 2">
            <a:extLst>
              <a:ext uri="{FF2B5EF4-FFF2-40B4-BE49-F238E27FC236}">
                <a16:creationId xmlns:a16="http://schemas.microsoft.com/office/drawing/2014/main" id="{7966AD3D-9EBB-5440-D854-29CD153A2677}"/>
              </a:ext>
            </a:extLst>
          </p:cNvPr>
          <p:cNvSpPr>
            <a:spLocks noGrp="1"/>
          </p:cNvSpPr>
          <p:nvPr>
            <p:ph idx="1"/>
          </p:nvPr>
        </p:nvSpPr>
        <p:spPr/>
        <p:txBody>
          <a:bodyPr/>
          <a:lstStyle/>
          <a:p>
            <a:r>
              <a:rPr lang="ja-JP" altLang="en-US">
                <a:cs typeface="Arial"/>
              </a:rPr>
              <a:t>RQ1: </a:t>
            </a:r>
            <a:r>
              <a:rPr lang="ja-JP">
                <a:ea typeface="+mn-lt"/>
                <a:cs typeface="+mn-lt"/>
              </a:rPr>
              <a:t>Java プロジェクト</a:t>
            </a:r>
            <a:r>
              <a:rPr lang="ja-JP" altLang="en-US">
                <a:ea typeface="+mn-lt"/>
                <a:cs typeface="+mn-lt"/>
              </a:rPr>
              <a:t>のみならず</a:t>
            </a:r>
            <a:r>
              <a:rPr lang="en-US" altLang="ja-JP">
                <a:ea typeface="+mn-lt"/>
                <a:cs typeface="+mn-lt"/>
              </a:rPr>
              <a:t>Android </a:t>
            </a:r>
            <a:r>
              <a:rPr lang="en-US" altLang="ja-JP" err="1">
                <a:ea typeface="+mn-lt"/>
                <a:cs typeface="+mn-lt"/>
              </a:rPr>
              <a:t>アプリでも自動的なビルドに問題</a:t>
            </a:r>
          </a:p>
          <a:p>
            <a:endParaRPr lang="en-US" altLang="ja-JP">
              <a:cs typeface="Arial"/>
            </a:endParaRPr>
          </a:p>
          <a:p>
            <a:r>
              <a:rPr lang="en-US" altLang="ja-JP">
                <a:cs typeface="Arial"/>
              </a:rPr>
              <a:t>RQ2: </a:t>
            </a:r>
            <a:r>
              <a:rPr lang="en-US" altLang="ja-JP">
                <a:latin typeface="Tahoma"/>
                <a:ea typeface="Tahoma"/>
                <a:cs typeface="Tahoma"/>
              </a:rPr>
              <a:t>Java</a:t>
            </a:r>
            <a:r>
              <a:rPr lang="ja-JP" altLang="en-US">
                <a:latin typeface="Tahoma"/>
                <a:cs typeface="Tahoma"/>
              </a:rPr>
              <a:t> </a:t>
            </a:r>
            <a:r>
              <a:rPr lang="en-US" altLang="ja-JP">
                <a:latin typeface="Tahoma"/>
                <a:ea typeface="Tahoma"/>
                <a:cs typeface="Tahoma"/>
              </a:rPr>
              <a:t>8・11</a:t>
            </a:r>
            <a:r>
              <a:rPr lang="ja-JP" altLang="en-US">
                <a:latin typeface="Tahoma"/>
                <a:cs typeface="Tahoma"/>
              </a:rPr>
              <a:t> の非互換性の影響を確認</a:t>
            </a:r>
            <a:endParaRPr lang="ja-JP" altLang="en-US">
              <a:latin typeface="Tahoma"/>
              <a:ea typeface="ＭＳ Ｐゴシック"/>
              <a:cs typeface="Tahoma"/>
            </a:endParaRPr>
          </a:p>
          <a:p>
            <a:endParaRPr lang="ja-JP" altLang="en-US">
              <a:latin typeface="Tahoma"/>
              <a:cs typeface="Tahoma"/>
            </a:endParaRPr>
          </a:p>
          <a:p>
            <a:r>
              <a:rPr lang="ja-JP" altLang="en-US">
                <a:latin typeface="Tahoma"/>
                <a:cs typeface="Tahoma"/>
              </a:rPr>
              <a:t>RQ3: Android アプリのビルドの失敗原因と</a:t>
            </a:r>
            <a:br>
              <a:rPr lang="ja-JP" altLang="en-US">
                <a:latin typeface="Tahoma"/>
                <a:cs typeface="Tahoma"/>
              </a:rPr>
            </a:br>
            <a:r>
              <a:rPr lang="ja-JP" altLang="en-US">
                <a:latin typeface="Tahoma"/>
                <a:cs typeface="Tahoma"/>
              </a:rPr>
              <a:t>その対処法を提示</a:t>
            </a:r>
          </a:p>
          <a:p>
            <a:endParaRPr lang="en-US" altLang="ja-JP">
              <a:cs typeface="Arial"/>
            </a:endParaRPr>
          </a:p>
        </p:txBody>
      </p:sp>
      <p:sp>
        <p:nvSpPr>
          <p:cNvPr id="4" name="スライド番号プレースホルダー 3">
            <a:extLst>
              <a:ext uri="{FF2B5EF4-FFF2-40B4-BE49-F238E27FC236}">
                <a16:creationId xmlns:a16="http://schemas.microsoft.com/office/drawing/2014/main" id="{B9230953-CDFC-F54D-4A5B-A7E5115F7C92}"/>
              </a:ext>
            </a:extLst>
          </p:cNvPr>
          <p:cNvSpPr>
            <a:spLocks noGrp="1"/>
          </p:cNvSpPr>
          <p:nvPr>
            <p:ph type="sldNum" sz="quarter" idx="12"/>
          </p:nvPr>
        </p:nvSpPr>
        <p:spPr/>
        <p:txBody>
          <a:bodyPr/>
          <a:lstStyle/>
          <a:p>
            <a:fld id="{71BD41F1-5DB9-48B5-9F82-F72C0C97469D}" type="slidenum">
              <a:rPr kumimoji="1" lang="ja-JP" altLang="en-US" smtClean="0"/>
              <a:t>22</a:t>
            </a:fld>
            <a:endParaRPr kumimoji="1" lang="ja-JP" altLang="en-US"/>
          </a:p>
        </p:txBody>
      </p:sp>
    </p:spTree>
    <p:extLst>
      <p:ext uri="{BB962C8B-B14F-4D97-AF65-F5344CB8AC3E}">
        <p14:creationId xmlns:p14="http://schemas.microsoft.com/office/powerpoint/2010/main" val="81209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7D0CC-0A49-4E1F-9403-26159D509BDD}"/>
              </a:ext>
            </a:extLst>
          </p:cNvPr>
          <p:cNvSpPr>
            <a:spLocks noGrp="1"/>
          </p:cNvSpPr>
          <p:nvPr>
            <p:ph type="title"/>
          </p:nvPr>
        </p:nvSpPr>
        <p:spPr/>
        <p:txBody>
          <a:bodyPr/>
          <a:lstStyle/>
          <a:p>
            <a:r>
              <a:rPr lang="ja-JP" altLang="en-US"/>
              <a:t>まとめ</a:t>
            </a:r>
            <a:endParaRPr kumimoji="1" lang="ja-JP" altLang="en-US"/>
          </a:p>
        </p:txBody>
      </p:sp>
      <p:sp>
        <p:nvSpPr>
          <p:cNvPr id="3" name="テキスト プレースホルダー 2">
            <a:extLst>
              <a:ext uri="{FF2B5EF4-FFF2-40B4-BE49-F238E27FC236}">
                <a16:creationId xmlns:a16="http://schemas.microsoft.com/office/drawing/2014/main" id="{28AC14E2-8AFE-45E1-B9A2-C6972977A010}"/>
              </a:ext>
            </a:extLst>
          </p:cNvPr>
          <p:cNvSpPr>
            <a:spLocks noGrp="1"/>
          </p:cNvSpPr>
          <p:nvPr>
            <p:ph idx="1"/>
          </p:nvPr>
        </p:nvSpPr>
        <p:spPr>
          <a:xfrm>
            <a:off x="126521" y="1611704"/>
            <a:ext cx="9021360" cy="4187180"/>
          </a:xfrm>
        </p:spPr>
        <p:txBody>
          <a:bodyPr/>
          <a:lstStyle/>
          <a:p>
            <a:pPr marL="456565" indent="-316865"/>
            <a:r>
              <a:rPr lang="ja-JP" altLang="en-US">
                <a:ea typeface="+mn-lt"/>
                <a:cs typeface="+mn-lt"/>
              </a:rPr>
              <a:t>自動的なビルドに問題があることを確認</a:t>
            </a:r>
            <a:endParaRPr lang="ja-JP">
              <a:cs typeface="Arial"/>
            </a:endParaRPr>
          </a:p>
          <a:p>
            <a:pPr marL="456565" indent="-316865"/>
            <a:endParaRPr lang="ja-JP" altLang="en-US">
              <a:ea typeface="ＭＳ Ｐゴシック"/>
              <a:cs typeface="+mn-lt"/>
            </a:endParaRPr>
          </a:p>
          <a:p>
            <a:pPr marL="456565" indent="-316865"/>
            <a:r>
              <a:rPr lang="ja-JP">
                <a:ea typeface="+mn-lt"/>
                <a:cs typeface="+mn-lt"/>
              </a:rPr>
              <a:t>自動的なビルドの失敗原因と対処方法を提示</a:t>
            </a:r>
            <a:endParaRPr lang="ja-JP" altLang="en-US">
              <a:cs typeface="Arial"/>
            </a:endParaRPr>
          </a:p>
          <a:p>
            <a:pPr marL="456565" indent="-316865"/>
            <a:endParaRPr lang="ja-JP">
              <a:cs typeface="Arial"/>
            </a:endParaRPr>
          </a:p>
          <a:p>
            <a:pPr marL="456565" indent="-316865"/>
            <a:r>
              <a:rPr lang="ja-JP">
                <a:cs typeface="Arial"/>
              </a:rPr>
              <a:t>自動ビルド修正のような他の研究</a:t>
            </a:r>
            <a:r>
              <a:rPr lang="ja-JP" altLang="en-US">
                <a:cs typeface="Arial"/>
              </a:rPr>
              <a:t>に貢献</a:t>
            </a:r>
            <a:endParaRPr lang="ja-JP">
              <a:cs typeface="Arial"/>
            </a:endParaRPr>
          </a:p>
          <a:p>
            <a:pPr marL="456565" indent="-316865"/>
            <a:endParaRPr lang="ja-JP" altLang="en-US">
              <a:cs typeface="Arial"/>
            </a:endParaRPr>
          </a:p>
          <a:p>
            <a:pPr marL="456565" indent="-316865"/>
            <a:endParaRPr lang="ja-JP" altLang="en-US">
              <a:cs typeface="Arial"/>
            </a:endParaRPr>
          </a:p>
          <a:p>
            <a:pPr marL="456565" indent="-316865"/>
            <a:endParaRPr lang="en-US" altLang="ja-JP">
              <a:cs typeface="Arial"/>
            </a:endParaRPr>
          </a:p>
        </p:txBody>
      </p:sp>
      <p:sp>
        <p:nvSpPr>
          <p:cNvPr id="4" name="スライド番号プレースホルダー 3">
            <a:extLst>
              <a:ext uri="{FF2B5EF4-FFF2-40B4-BE49-F238E27FC236}">
                <a16:creationId xmlns:a16="http://schemas.microsoft.com/office/drawing/2014/main" id="{78A89C80-3C4C-44B5-B65A-6D146B03888A}"/>
              </a:ext>
            </a:extLst>
          </p:cNvPr>
          <p:cNvSpPr>
            <a:spLocks noGrp="1"/>
          </p:cNvSpPr>
          <p:nvPr>
            <p:ph type="sldNum" sz="quarter" idx="12"/>
          </p:nvPr>
        </p:nvSpPr>
        <p:spPr/>
        <p:txBody>
          <a:bodyPr/>
          <a:lstStyle/>
          <a:p>
            <a:fld id="{71BD41F1-5DB9-48B5-9F82-F72C0C97469D}" type="slidenum">
              <a:rPr kumimoji="1" lang="ja-JP" altLang="en-US" smtClean="0"/>
              <a:t>23</a:t>
            </a:fld>
            <a:endParaRPr kumimoji="1" lang="ja-JP" altLang="en-US"/>
          </a:p>
        </p:txBody>
      </p:sp>
    </p:spTree>
    <p:extLst>
      <p:ext uri="{BB962C8B-B14F-4D97-AF65-F5344CB8AC3E}">
        <p14:creationId xmlns:p14="http://schemas.microsoft.com/office/powerpoint/2010/main" val="3425457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D2BB2A-58B9-CB0F-FCC5-DA29B5036ECC}"/>
              </a:ext>
            </a:extLst>
          </p:cNvPr>
          <p:cNvSpPr>
            <a:spLocks noGrp="1"/>
          </p:cNvSpPr>
          <p:nvPr>
            <p:ph type="title"/>
          </p:nvPr>
        </p:nvSpPr>
        <p:spPr/>
        <p:txBody>
          <a:bodyPr/>
          <a:lstStyle/>
          <a:p>
            <a:r>
              <a:rPr lang="ja-JP">
                <a:ea typeface="+mj-lt"/>
                <a:cs typeface="+mj-lt"/>
              </a:rPr>
              <a:t>RQ1:</a:t>
            </a:r>
            <a:r>
              <a:rPr lang="ja-JP" altLang="en-US">
                <a:ea typeface="+mj-lt"/>
                <a:cs typeface="+mj-lt"/>
              </a:rPr>
              <a:t>最後に更新された年毎の</a:t>
            </a:r>
            <a:endParaRPr lang="ja-JP" altLang="en-US">
              <a:cs typeface="Arial"/>
            </a:endParaRPr>
          </a:p>
        </p:txBody>
      </p:sp>
      <p:sp>
        <p:nvSpPr>
          <p:cNvPr id="4" name="スライド番号プレースホルダー 3">
            <a:extLst>
              <a:ext uri="{FF2B5EF4-FFF2-40B4-BE49-F238E27FC236}">
                <a16:creationId xmlns:a16="http://schemas.microsoft.com/office/drawing/2014/main" id="{477C1F45-9FBA-0E7C-8E3E-4F4E4C688E3E}"/>
              </a:ext>
            </a:extLst>
          </p:cNvPr>
          <p:cNvSpPr>
            <a:spLocks noGrp="1"/>
          </p:cNvSpPr>
          <p:nvPr>
            <p:ph type="sldNum" sz="quarter" idx="12"/>
          </p:nvPr>
        </p:nvSpPr>
        <p:spPr/>
        <p:txBody>
          <a:bodyPr/>
          <a:lstStyle/>
          <a:p>
            <a:fld id="{71BD41F1-5DB9-48B5-9F82-F72C0C97469D}" type="slidenum">
              <a:rPr kumimoji="1" lang="ja-JP" altLang="en-US" smtClean="0"/>
              <a:t>24</a:t>
            </a:fld>
            <a:endParaRPr kumimoji="1" lang="ja-JP" altLang="en-US"/>
          </a:p>
        </p:txBody>
      </p:sp>
      <p:pic>
        <p:nvPicPr>
          <p:cNvPr id="8" name="図 8" descr="グラフ, 棒グラフ&#10;&#10;説明は自動で生成されたものです">
            <a:extLst>
              <a:ext uri="{FF2B5EF4-FFF2-40B4-BE49-F238E27FC236}">
                <a16:creationId xmlns:a16="http://schemas.microsoft.com/office/drawing/2014/main" id="{0F4C957D-6213-45F2-D70B-6BD4C0F7D951}"/>
              </a:ext>
            </a:extLst>
          </p:cNvPr>
          <p:cNvPicPr>
            <a:picLocks noGrp="1" noChangeAspect="1"/>
          </p:cNvPicPr>
          <p:nvPr>
            <p:ph idx="1"/>
          </p:nvPr>
        </p:nvPicPr>
        <p:blipFill>
          <a:blip r:embed="rId2"/>
          <a:stretch>
            <a:fillRect/>
          </a:stretch>
        </p:blipFill>
        <p:spPr>
          <a:xfrm>
            <a:off x="1191681" y="2826352"/>
            <a:ext cx="1664613" cy="3013325"/>
          </a:xfrm>
        </p:spPr>
      </p:pic>
      <p:pic>
        <p:nvPicPr>
          <p:cNvPr id="9" name="図 9" descr="グラフ, 棒グラフ&#10;&#10;説明は自動で生成されたものです">
            <a:extLst>
              <a:ext uri="{FF2B5EF4-FFF2-40B4-BE49-F238E27FC236}">
                <a16:creationId xmlns:a16="http://schemas.microsoft.com/office/drawing/2014/main" id="{82FEA741-653D-8AD0-0F95-673224F0F897}"/>
              </a:ext>
            </a:extLst>
          </p:cNvPr>
          <p:cNvPicPr>
            <a:picLocks noChangeAspect="1"/>
          </p:cNvPicPr>
          <p:nvPr/>
        </p:nvPicPr>
        <p:blipFill>
          <a:blip r:embed="rId3"/>
          <a:stretch>
            <a:fillRect/>
          </a:stretch>
        </p:blipFill>
        <p:spPr>
          <a:xfrm>
            <a:off x="3757122" y="2830126"/>
            <a:ext cx="1669646" cy="3045722"/>
          </a:xfrm>
          <a:prstGeom prst="rect">
            <a:avLst/>
          </a:prstGeom>
        </p:spPr>
      </p:pic>
      <p:pic>
        <p:nvPicPr>
          <p:cNvPr id="11" name="図 11" descr="グラフ, 棒グラフ&#10;&#10;説明は自動で生成されたものです">
            <a:extLst>
              <a:ext uri="{FF2B5EF4-FFF2-40B4-BE49-F238E27FC236}">
                <a16:creationId xmlns:a16="http://schemas.microsoft.com/office/drawing/2014/main" id="{33ACE481-0187-55FA-01A7-A3628165D1EA}"/>
              </a:ext>
            </a:extLst>
          </p:cNvPr>
          <p:cNvPicPr>
            <a:picLocks noChangeAspect="1"/>
          </p:cNvPicPr>
          <p:nvPr/>
        </p:nvPicPr>
        <p:blipFill>
          <a:blip r:embed="rId4"/>
          <a:stretch>
            <a:fillRect/>
          </a:stretch>
        </p:blipFill>
        <p:spPr>
          <a:xfrm>
            <a:off x="6330568" y="2825730"/>
            <a:ext cx="1663190" cy="3014663"/>
          </a:xfrm>
          <a:prstGeom prst="rect">
            <a:avLst/>
          </a:prstGeom>
        </p:spPr>
      </p:pic>
      <p:sp>
        <p:nvSpPr>
          <p:cNvPr id="13" name="コンテンツ プレースホルダー 2">
            <a:extLst>
              <a:ext uri="{FF2B5EF4-FFF2-40B4-BE49-F238E27FC236}">
                <a16:creationId xmlns:a16="http://schemas.microsoft.com/office/drawing/2014/main" id="{E23D7C12-3DA1-DF3C-ABAF-1268F52FE356}"/>
              </a:ext>
            </a:extLst>
          </p:cNvPr>
          <p:cNvSpPr txBox="1">
            <a:spLocks/>
          </p:cNvSpPr>
          <p:nvPr/>
        </p:nvSpPr>
        <p:spPr bwMode="auto">
          <a:xfrm>
            <a:off x="457200" y="2057401"/>
            <a:ext cx="8483600" cy="3394472"/>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ja-JP" sz="2400" kern="0">
                <a:cs typeface="Arial"/>
              </a:rPr>
              <a:t>最後に更新された年</a:t>
            </a:r>
            <a:r>
              <a:rPr lang="ja-JP" altLang="en-US" sz="2400" kern="0">
                <a:cs typeface="Arial"/>
              </a:rPr>
              <a:t>毎の成功したプロジェクト数と</a:t>
            </a:r>
          </a:p>
          <a:p>
            <a:endParaRPr lang="en-US" altLang="ja-JP" sz="2400" kern="0">
              <a:cs typeface="Arial"/>
            </a:endParaRPr>
          </a:p>
        </p:txBody>
      </p:sp>
    </p:spTree>
    <p:extLst>
      <p:ext uri="{BB962C8B-B14F-4D97-AF65-F5344CB8AC3E}">
        <p14:creationId xmlns:p14="http://schemas.microsoft.com/office/powerpoint/2010/main" val="93009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0FCF0A-ABD2-4755-B5AF-3F218665B032}"/>
              </a:ext>
            </a:extLst>
          </p:cNvPr>
          <p:cNvSpPr>
            <a:spLocks noGrp="1"/>
          </p:cNvSpPr>
          <p:nvPr>
            <p:ph type="title"/>
          </p:nvPr>
        </p:nvSpPr>
        <p:spPr/>
        <p:txBody>
          <a:bodyPr/>
          <a:lstStyle/>
          <a:p>
            <a:r>
              <a:rPr lang="en-US" altLang="ja-JP"/>
              <a:t>RQ3: </a:t>
            </a:r>
            <a:r>
              <a:rPr lang="ja-JP" altLang="en-US"/>
              <a:t>ビルドが失敗する主な原因は何か</a:t>
            </a:r>
          </a:p>
        </p:txBody>
      </p:sp>
      <p:sp>
        <p:nvSpPr>
          <p:cNvPr id="3" name="テキスト プレースホルダー 2">
            <a:extLst>
              <a:ext uri="{FF2B5EF4-FFF2-40B4-BE49-F238E27FC236}">
                <a16:creationId xmlns:a16="http://schemas.microsoft.com/office/drawing/2014/main" id="{4466DBB5-4BAB-47C5-BD0A-873CC386C91A}"/>
              </a:ext>
            </a:extLst>
          </p:cNvPr>
          <p:cNvSpPr>
            <a:spLocks noGrp="1"/>
          </p:cNvSpPr>
          <p:nvPr>
            <p:ph idx="1"/>
          </p:nvPr>
        </p:nvSpPr>
        <p:spPr/>
        <p:txBody>
          <a:bodyPr/>
          <a:lstStyle/>
          <a:p>
            <a:pPr marL="0" indent="0">
              <a:buNone/>
            </a:pPr>
            <a:r>
              <a:rPr lang="ja-JP" altLang="en-US"/>
              <a:t>エラーの原因を手動で分類</a:t>
            </a:r>
            <a:endParaRPr lang="en-US" altLang="ja-JP"/>
          </a:p>
          <a:p>
            <a:r>
              <a:rPr lang="ja-JP" altLang="en-US"/>
              <a:t>全体で</a:t>
            </a:r>
            <a:r>
              <a:rPr lang="en-US" altLang="ja-JP"/>
              <a:t>154</a:t>
            </a:r>
            <a:r>
              <a:rPr lang="ja-JP" altLang="en-US"/>
              <a:t>種類のエラー</a:t>
            </a:r>
            <a:endParaRPr lang="en-US" altLang="ja-JP"/>
          </a:p>
          <a:p>
            <a:r>
              <a:rPr lang="ja-JP" altLang="en-US"/>
              <a:t>出現回数上位</a:t>
            </a:r>
            <a:r>
              <a:rPr lang="en-US" altLang="ja-JP"/>
              <a:t>54</a:t>
            </a:r>
            <a:r>
              <a:rPr lang="ja-JP" altLang="en-US"/>
              <a:t>種類（エラー数の約</a:t>
            </a:r>
            <a:r>
              <a:rPr lang="en-US" altLang="ja-JP"/>
              <a:t>75%</a:t>
            </a:r>
            <a:r>
              <a:rPr lang="ja-JP" altLang="en-US"/>
              <a:t>）を対象とする</a:t>
            </a:r>
            <a:endParaRPr lang="en-US" altLang="ja-JP"/>
          </a:p>
          <a:p>
            <a:r>
              <a:rPr lang="ja-JP" altLang="en-US"/>
              <a:t>不明なものは未分類</a:t>
            </a:r>
            <a:endParaRPr lang="en-US" altLang="ja-JP"/>
          </a:p>
          <a:p>
            <a:r>
              <a:rPr lang="ja-JP" altLang="en-US"/>
              <a:t>例</a:t>
            </a:r>
            <a:endParaRPr lang="en-US" altLang="ja-JP">
              <a:cs typeface="Arial"/>
            </a:endParaRPr>
          </a:p>
          <a:p>
            <a:pPr lvl="1"/>
            <a:r>
              <a:rPr lang="en-US" altLang="ja-JP" err="1"/>
              <a:t>ArtifactResolve</a:t>
            </a:r>
            <a:r>
              <a:rPr lang="ja-JP" altLang="en-US"/>
              <a:t> → </a:t>
            </a:r>
            <a:r>
              <a:rPr lang="en-US" altLang="ja-JP"/>
              <a:t>dependencies</a:t>
            </a:r>
            <a:endParaRPr lang="en-US" altLang="ja-JP">
              <a:cs typeface="Arial"/>
            </a:endParaRPr>
          </a:p>
          <a:p>
            <a:pPr lvl="1"/>
            <a:r>
              <a:rPr lang="en-US" err="1">
                <a:ea typeface="+mn-lt"/>
                <a:cs typeface="+mn-lt"/>
              </a:rPr>
              <a:t>ModuleVersionResolve</a:t>
            </a:r>
            <a:r>
              <a:rPr lang="ja-JP" altLang="en-US">
                <a:ea typeface="+mn-lt"/>
                <a:cs typeface="+mn-lt"/>
              </a:rPr>
              <a:t> → </a:t>
            </a:r>
            <a:r>
              <a:rPr lang="en-US">
                <a:ea typeface="+mn-lt"/>
                <a:cs typeface="+mn-lt"/>
              </a:rPr>
              <a:t>dependencies</a:t>
            </a:r>
            <a:endParaRPr lang="en-US" altLang="ja-JP"/>
          </a:p>
          <a:p>
            <a:pPr lvl="1"/>
            <a:r>
              <a:rPr lang="en-US" err="1">
                <a:ea typeface="+mn-lt"/>
                <a:cs typeface="+mn-lt"/>
              </a:rPr>
              <a:t>ClassNotFound</a:t>
            </a:r>
            <a:r>
              <a:rPr lang="ja-JP" altLang="en-US">
                <a:ea typeface="+mn-lt"/>
                <a:cs typeface="+mn-lt"/>
              </a:rPr>
              <a:t> </a:t>
            </a:r>
            <a:r>
              <a:rPr lang="ja-JP">
                <a:ea typeface="+mn-lt"/>
                <a:cs typeface="+mn-lt"/>
              </a:rPr>
              <a:t>→ </a:t>
            </a:r>
            <a:r>
              <a:rPr lang="en-US">
                <a:ea typeface="+mn-lt"/>
              </a:rPr>
              <a:t>file</a:t>
            </a:r>
            <a:r>
              <a:rPr lang="en-US" altLang="ja-JP">
                <a:ea typeface="+mn-lt"/>
              </a:rPr>
              <a:t> </a:t>
            </a:r>
            <a:r>
              <a:rPr lang="en-US">
                <a:ea typeface="+mn-lt"/>
              </a:rPr>
              <a:t>not</a:t>
            </a:r>
            <a:r>
              <a:rPr lang="en-US" altLang="ja-JP">
                <a:ea typeface="+mn-lt"/>
              </a:rPr>
              <a:t> </a:t>
            </a:r>
            <a:r>
              <a:rPr lang="en-US">
                <a:ea typeface="+mn-lt"/>
              </a:rPr>
              <a:t>found</a:t>
            </a:r>
            <a:endParaRPr lang="en-US" altLang="ja-JP">
              <a:cs typeface="Arial"/>
            </a:endParaRPr>
          </a:p>
          <a:p>
            <a:pPr lvl="1"/>
            <a:endParaRPr lang="en-US" altLang="ja-JP"/>
          </a:p>
          <a:p>
            <a:pPr lvl="1"/>
            <a:endParaRPr lang="en-US" altLang="ja-JP"/>
          </a:p>
          <a:p>
            <a:pPr lvl="1"/>
            <a:endParaRPr lang="ja-JP" altLang="en-US"/>
          </a:p>
        </p:txBody>
      </p:sp>
      <p:sp>
        <p:nvSpPr>
          <p:cNvPr id="4" name="スライド番号プレースホルダー 3">
            <a:extLst>
              <a:ext uri="{FF2B5EF4-FFF2-40B4-BE49-F238E27FC236}">
                <a16:creationId xmlns:a16="http://schemas.microsoft.com/office/drawing/2014/main" id="{D8713E8E-89F9-4777-9B3D-B04A31A63B78}"/>
              </a:ext>
            </a:extLst>
          </p:cNvPr>
          <p:cNvSpPr>
            <a:spLocks noGrp="1"/>
          </p:cNvSpPr>
          <p:nvPr>
            <p:ph type="sldNum" sz="quarter" idx="12"/>
          </p:nvPr>
        </p:nvSpPr>
        <p:spPr/>
        <p:txBody>
          <a:bodyPr/>
          <a:lstStyle/>
          <a:p>
            <a:fld id="{71BD41F1-5DB9-48B5-9F82-F72C0C97469D}" type="slidenum">
              <a:rPr lang="ja-JP" altLang="en-US" smtClean="0"/>
              <a:pPr/>
              <a:t>25</a:t>
            </a:fld>
            <a:endParaRPr lang="ja-JP" altLang="en-US"/>
          </a:p>
        </p:txBody>
      </p:sp>
    </p:spTree>
    <p:extLst>
      <p:ext uri="{BB962C8B-B14F-4D97-AF65-F5344CB8AC3E}">
        <p14:creationId xmlns:p14="http://schemas.microsoft.com/office/powerpoint/2010/main" val="2556999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CEAECB-8481-A216-42B2-51DBA88199C5}"/>
              </a:ext>
            </a:extLst>
          </p:cNvPr>
          <p:cNvSpPr>
            <a:spLocks noGrp="1"/>
          </p:cNvSpPr>
          <p:nvPr>
            <p:ph type="title"/>
          </p:nvPr>
        </p:nvSpPr>
        <p:spPr/>
        <p:txBody>
          <a:bodyPr/>
          <a:lstStyle/>
          <a:p>
            <a:r>
              <a:rPr lang="ja-JP" altLang="en-US">
                <a:cs typeface="Arial"/>
              </a:rPr>
              <a:t>RQ1: ビルド成功率の変化</a:t>
            </a:r>
            <a:endParaRPr kumimoji="1" lang="ja-JP" altLang="en-US"/>
          </a:p>
        </p:txBody>
      </p:sp>
      <p:sp>
        <p:nvSpPr>
          <p:cNvPr id="4" name="スライド番号プレースホルダー 3">
            <a:extLst>
              <a:ext uri="{FF2B5EF4-FFF2-40B4-BE49-F238E27FC236}">
                <a16:creationId xmlns:a16="http://schemas.microsoft.com/office/drawing/2014/main" id="{F7B180FE-6732-6D9F-EC42-AB6B10194ABB}"/>
              </a:ext>
            </a:extLst>
          </p:cNvPr>
          <p:cNvSpPr>
            <a:spLocks noGrp="1"/>
          </p:cNvSpPr>
          <p:nvPr>
            <p:ph type="sldNum" sz="quarter" idx="12"/>
          </p:nvPr>
        </p:nvSpPr>
        <p:spPr/>
        <p:txBody>
          <a:bodyPr/>
          <a:lstStyle/>
          <a:p>
            <a:fld id="{71BD41F1-5DB9-48B5-9F82-F72C0C97469D}" type="slidenum">
              <a:rPr kumimoji="1" lang="ja-JP" altLang="en-US" smtClean="0"/>
              <a:t>26</a:t>
            </a:fld>
            <a:endParaRPr kumimoji="1" lang="ja-JP" altLang="en-US"/>
          </a:p>
        </p:txBody>
      </p:sp>
      <p:graphicFrame>
        <p:nvGraphicFramePr>
          <p:cNvPr id="7" name="表 6">
            <a:extLst>
              <a:ext uri="{FF2B5EF4-FFF2-40B4-BE49-F238E27FC236}">
                <a16:creationId xmlns:a16="http://schemas.microsoft.com/office/drawing/2014/main" id="{DD03BB84-2698-921F-B284-F619A4BF913D}"/>
              </a:ext>
            </a:extLst>
          </p:cNvPr>
          <p:cNvGraphicFramePr>
            <a:graphicFrameLocks noGrp="1"/>
          </p:cNvGraphicFramePr>
          <p:nvPr>
            <p:extLst>
              <p:ext uri="{D42A27DB-BD31-4B8C-83A1-F6EECF244321}">
                <p14:modId xmlns:p14="http://schemas.microsoft.com/office/powerpoint/2010/main" val="281757141"/>
              </p:ext>
            </p:extLst>
          </p:nvPr>
        </p:nvGraphicFramePr>
        <p:xfrm>
          <a:off x="64699" y="2399222"/>
          <a:ext cx="8936070" cy="2725794"/>
        </p:xfrm>
        <a:graphic>
          <a:graphicData uri="http://schemas.openxmlformats.org/drawingml/2006/table">
            <a:tbl>
              <a:tblPr firstRow="1" bandRow="1">
                <a:tableStyleId>{00A15C55-8517-42AA-B614-E9B94910E393}</a:tableStyleId>
              </a:tblPr>
              <a:tblGrid>
                <a:gridCol w="3699709">
                  <a:extLst>
                    <a:ext uri="{9D8B030D-6E8A-4147-A177-3AD203B41FA5}">
                      <a16:colId xmlns:a16="http://schemas.microsoft.com/office/drawing/2014/main" val="1997668563"/>
                    </a:ext>
                  </a:extLst>
                </a:gridCol>
                <a:gridCol w="1864893">
                  <a:extLst>
                    <a:ext uri="{9D8B030D-6E8A-4147-A177-3AD203B41FA5}">
                      <a16:colId xmlns:a16="http://schemas.microsoft.com/office/drawing/2014/main" val="2872981967"/>
                    </a:ext>
                  </a:extLst>
                </a:gridCol>
                <a:gridCol w="1849854">
                  <a:extLst>
                    <a:ext uri="{9D8B030D-6E8A-4147-A177-3AD203B41FA5}">
                      <a16:colId xmlns:a16="http://schemas.microsoft.com/office/drawing/2014/main" val="733296144"/>
                    </a:ext>
                  </a:extLst>
                </a:gridCol>
                <a:gridCol w="1521614">
                  <a:extLst>
                    <a:ext uri="{9D8B030D-6E8A-4147-A177-3AD203B41FA5}">
                      <a16:colId xmlns:a16="http://schemas.microsoft.com/office/drawing/2014/main" val="1608405075"/>
                    </a:ext>
                  </a:extLst>
                </a:gridCol>
              </a:tblGrid>
              <a:tr h="388620">
                <a:tc>
                  <a:txBody>
                    <a:bodyPr/>
                    <a:lstStyle/>
                    <a:p>
                      <a:r>
                        <a:rPr kumimoji="1" lang="ja-JP" altLang="en-US" sz="2100" cap="none" spc="50">
                          <a:ln w="0"/>
                          <a:effectLst>
                            <a:innerShdw blurRad="63500" dist="50800" dir="13500000">
                              <a:srgbClr val="000000">
                                <a:alpha val="50000"/>
                              </a:srgbClr>
                            </a:innerShdw>
                          </a:effectLst>
                        </a:rPr>
                        <a:t>言語</a:t>
                      </a:r>
                      <a:endParaRPr kumimoji="1" lang="ja-JP" altLang="en-US" sz="2100"/>
                    </a:p>
                  </a:txBody>
                  <a:tcPr marL="68580" marR="68580" marT="34290" marB="34290"/>
                </a:tc>
                <a:tc>
                  <a:txBody>
                    <a:bodyPr/>
                    <a:lstStyle/>
                    <a:p>
                      <a:r>
                        <a:rPr kumimoji="1" lang="ja-JP" altLang="en-US" sz="2100"/>
                        <a:t>成功</a:t>
                      </a:r>
                    </a:p>
                  </a:txBody>
                  <a:tcPr marL="68580" marR="68580" marT="34290" marB="34290"/>
                </a:tc>
                <a:tc>
                  <a:txBody>
                    <a:bodyPr/>
                    <a:lstStyle/>
                    <a:p>
                      <a:r>
                        <a:rPr kumimoji="1" lang="ja-JP" altLang="en-US" sz="2100"/>
                        <a:t>失敗</a:t>
                      </a:r>
                    </a:p>
                  </a:txBody>
                  <a:tcPr marL="68580" marR="68580" marT="34290" marB="34290"/>
                </a:tc>
                <a:tc>
                  <a:txBody>
                    <a:bodyPr/>
                    <a:lstStyle/>
                    <a:p>
                      <a:r>
                        <a:rPr kumimoji="1" lang="en-US" altLang="ja-JP" sz="2100"/>
                        <a:t>Timeout</a:t>
                      </a:r>
                      <a:r>
                        <a:rPr lang="en-US" altLang="ja-JP" sz="2100"/>
                        <a:t> </a:t>
                      </a:r>
                      <a:endParaRPr kumimoji="1" lang="ja-JP" altLang="en-US" sz="2100"/>
                    </a:p>
                  </a:txBody>
                  <a:tcPr marL="68580" marR="68580" marT="34290" marB="34290"/>
                </a:tc>
                <a:extLst>
                  <a:ext uri="{0D108BD9-81ED-4DB2-BD59-A6C34878D82A}">
                    <a16:rowId xmlns:a16="http://schemas.microsoft.com/office/drawing/2014/main" val="4162613903"/>
                  </a:ext>
                </a:extLst>
              </a:tr>
              <a:tr h="825500">
                <a:tc>
                  <a:txBody>
                    <a:bodyPr/>
                    <a:lstStyle/>
                    <a:p>
                      <a:pPr lvl="0">
                        <a:buNone/>
                      </a:pPr>
                      <a:r>
                        <a:rPr lang="en-US" altLang="ja-JP" sz="2100" b="0" i="0" u="none" strike="noStrike" noProof="0">
                          <a:latin typeface="Arial"/>
                        </a:rPr>
                        <a:t>Java</a:t>
                      </a:r>
                      <a:r>
                        <a:rPr lang="ja-JP" altLang="en-US" sz="2100" b="0" i="0" u="none" strike="noStrike" noProof="0">
                          <a:latin typeface="Arial"/>
                        </a:rPr>
                        <a:t> プロジェクト</a:t>
                      </a:r>
                      <a:endParaRPr lang="en-US" altLang="ja-JP" sz="2100" b="0" i="0" u="none" strike="noStrike" noProof="0"/>
                    </a:p>
                    <a:p>
                      <a:pPr lvl="0">
                        <a:buNone/>
                      </a:pPr>
                      <a:r>
                        <a:rPr lang="en-US" altLang="ja-JP" sz="2100" b="0" i="0" u="none" strike="noStrike" noProof="0"/>
                        <a:t>2016</a:t>
                      </a:r>
                      <a:r>
                        <a:rPr lang="ja-JP" altLang="en-US" sz="2100" b="0" i="0" u="none" strike="noStrike" noProof="0"/>
                        <a:t> 年</a:t>
                      </a:r>
                      <a:endParaRPr lang="ja-JP" sz="1400"/>
                    </a:p>
                  </a:txBody>
                  <a:tcPr marL="68580" marR="68580" marT="34290" marB="34290"/>
                </a:tc>
                <a:tc>
                  <a:txBody>
                    <a:bodyPr/>
                    <a:lstStyle/>
                    <a:p>
                      <a:pPr lvl="0">
                        <a:buNone/>
                      </a:pPr>
                      <a:r>
                        <a:rPr lang="en-US" sz="2100" b="0" i="0" u="none" strike="noStrike" noProof="0">
                          <a:latin typeface="Arial"/>
                        </a:rPr>
                        <a:t>61.87</a:t>
                      </a:r>
                      <a:r>
                        <a:rPr kumimoji="1" lang="en-US" altLang="ja-JP" sz="2100"/>
                        <a:t>%</a:t>
                      </a:r>
                      <a:br>
                        <a:rPr kumimoji="1" lang="en-US" altLang="ja-JP" sz="2100"/>
                      </a:br>
                      <a:r>
                        <a:rPr kumimoji="1" lang="en-US" altLang="ja-JP" sz="2100"/>
                        <a:t>(</a:t>
                      </a:r>
                      <a:r>
                        <a:rPr lang="en-US" sz="2100" b="0" i="0" u="none" strike="noStrike" noProof="0">
                          <a:latin typeface="Arial"/>
                        </a:rPr>
                        <a:t>4,494</a:t>
                      </a:r>
                      <a:r>
                        <a:rPr lang="en-US" altLang="ja-JP" sz="2100" b="0" i="0" u="none" strike="noStrike" noProof="0">
                          <a:latin typeface="Arial"/>
                        </a:rPr>
                        <a:t> </a:t>
                      </a:r>
                      <a:r>
                        <a:rPr kumimoji="1" lang="ja-JP" altLang="en-US" sz="2100"/>
                        <a:t>個</a:t>
                      </a:r>
                      <a:r>
                        <a:rPr kumimoji="1" lang="en-US" altLang="ja-JP" sz="2100"/>
                        <a:t>)</a:t>
                      </a:r>
                      <a:endParaRPr kumimoji="1" lang="ja-JP" altLang="en-US" sz="2100"/>
                    </a:p>
                  </a:txBody>
                  <a:tcPr marL="68580" marR="68580" marT="34290" marB="34290"/>
                </a:tc>
                <a:tc>
                  <a:txBody>
                    <a:bodyPr/>
                    <a:lstStyle/>
                    <a:p>
                      <a:pPr lvl="0">
                        <a:buNone/>
                      </a:pPr>
                      <a:r>
                        <a:rPr lang="en-US" altLang="ja-JP" sz="2100"/>
                        <a:t>38.05</a:t>
                      </a:r>
                      <a:r>
                        <a:rPr lang="en-US" altLang="ja-JP" sz="2100" b="0" i="0" u="none" strike="noStrike" cap="none">
                          <a:solidFill>
                            <a:schemeClr val="dk1"/>
                          </a:solidFill>
                          <a:effectLst/>
                          <a:latin typeface="+mn-lt"/>
                          <a:ea typeface="+mn-ea"/>
                          <a:cs typeface="+mn-cs"/>
                        </a:rPr>
                        <a:t>%</a:t>
                      </a:r>
                      <a:br>
                        <a:rPr kumimoji="1" lang="en-US" altLang="ja-JP" sz="2100" b="0" i="0" u="none" strike="noStrike" cap="none">
                          <a:solidFill>
                            <a:srgbClr val="000000"/>
                          </a:solidFill>
                          <a:effectLst/>
                          <a:latin typeface="+mn-lt"/>
                          <a:ea typeface="+mn-ea"/>
                          <a:cs typeface="+mn-cs"/>
                          <a:sym typeface="Arial"/>
                        </a:rPr>
                      </a:br>
                      <a:r>
                        <a:rPr lang="en-US" altLang="ja-JP" sz="2100" b="0" i="0" u="none" strike="noStrike" cap="none">
                          <a:solidFill>
                            <a:schemeClr val="dk1"/>
                          </a:solidFill>
                          <a:effectLst/>
                          <a:latin typeface="+mn-lt"/>
                          <a:ea typeface="+mn-ea"/>
                          <a:cs typeface="+mn-cs"/>
                        </a:rPr>
                        <a:t>(2,764</a:t>
                      </a:r>
                      <a:r>
                        <a:rPr kumimoji="1" lang="en-US" altLang="ja-JP" sz="2100"/>
                        <a:t> </a:t>
                      </a:r>
                      <a:r>
                        <a:rPr kumimoji="1" lang="ja-JP" altLang="en-US" sz="2100"/>
                        <a:t>個</a:t>
                      </a:r>
                      <a:r>
                        <a:rPr kumimoji="1" lang="en-US" altLang="ja-JP" sz="2100" b="0" i="0" u="none" strike="noStrike" cap="none">
                          <a:solidFill>
                            <a:schemeClr val="dk1"/>
                          </a:solidFill>
                          <a:effectLst/>
                          <a:latin typeface="+mn-lt"/>
                          <a:ea typeface="+mn-ea"/>
                          <a:cs typeface="+mn-cs"/>
                          <a:sym typeface="Arial"/>
                        </a:rPr>
                        <a:t>)</a:t>
                      </a:r>
                      <a:endParaRPr kumimoji="1" lang="ja-JP" altLang="en-US" sz="2100"/>
                    </a:p>
                  </a:txBody>
                  <a:tcPr marL="68580" marR="68580" marT="34290" marB="34290"/>
                </a:tc>
                <a:tc>
                  <a:txBody>
                    <a:bodyPr/>
                    <a:lstStyle/>
                    <a:p>
                      <a:pPr lvl="0">
                        <a:buNone/>
                      </a:pPr>
                      <a:r>
                        <a:rPr lang="en-US" altLang="ja-JP" sz="2100"/>
                        <a:t>0.08</a:t>
                      </a:r>
                      <a:r>
                        <a:rPr lang="en-US" altLang="ja-JP" sz="2100" b="0" i="0" u="none" strike="noStrike" cap="none">
                          <a:solidFill>
                            <a:schemeClr val="dk1"/>
                          </a:solidFill>
                          <a:effectLst/>
                          <a:latin typeface="+mn-lt"/>
                          <a:ea typeface="+mn-ea"/>
                          <a:cs typeface="+mn-cs"/>
                        </a:rPr>
                        <a:t>%</a:t>
                      </a:r>
                      <a:endParaRPr kumimoji="1" lang="en-US" altLang="ja-JP" sz="2100" b="0" i="0" u="none" strike="noStrike" cap="none">
                        <a:solidFill>
                          <a:schemeClr val="dk1"/>
                        </a:solidFill>
                        <a:effectLst/>
                        <a:latin typeface="+mn-lt"/>
                        <a:ea typeface="+mn-ea"/>
                        <a:cs typeface="+mn-cs"/>
                        <a:sym typeface="Arial"/>
                      </a:endParaRPr>
                    </a:p>
                    <a:p>
                      <a:pPr lvl="0">
                        <a:buNone/>
                      </a:pPr>
                      <a:r>
                        <a:rPr kumimoji="1" lang="en-US" altLang="ja-JP" sz="2100" b="0" i="0" u="none" strike="noStrike" cap="none">
                          <a:solidFill>
                            <a:schemeClr val="dk1"/>
                          </a:solidFill>
                          <a:effectLst/>
                          <a:latin typeface="+mn-lt"/>
                          <a:ea typeface="+mn-ea"/>
                          <a:cs typeface="+mn-cs"/>
                          <a:sym typeface="Arial"/>
                        </a:rPr>
                        <a:t>(</a:t>
                      </a:r>
                      <a:r>
                        <a:rPr lang="en-US" altLang="ja-JP" sz="2100" b="0" i="0" u="none" strike="noStrike" cap="none">
                          <a:solidFill>
                            <a:schemeClr val="dk1"/>
                          </a:solidFill>
                          <a:effectLst/>
                          <a:latin typeface="+mn-lt"/>
                          <a:ea typeface="+mn-ea"/>
                          <a:cs typeface="+mn-cs"/>
                        </a:rPr>
                        <a:t>6</a:t>
                      </a:r>
                      <a:r>
                        <a:rPr kumimoji="1" lang="en-US" altLang="ja-JP" sz="2100"/>
                        <a:t> </a:t>
                      </a:r>
                      <a:r>
                        <a:rPr kumimoji="1" lang="ja-JP" altLang="en-US" sz="2100"/>
                        <a:t>個</a:t>
                      </a:r>
                      <a:r>
                        <a:rPr kumimoji="1" lang="en-US" altLang="ja-JP" sz="2100" b="0" i="0" u="none" strike="noStrike" cap="none">
                          <a:solidFill>
                            <a:schemeClr val="dk1"/>
                          </a:solidFill>
                          <a:effectLst/>
                          <a:latin typeface="+mn-lt"/>
                          <a:ea typeface="+mn-ea"/>
                          <a:cs typeface="+mn-cs"/>
                          <a:sym typeface="Arial"/>
                        </a:rPr>
                        <a:t>)</a:t>
                      </a:r>
                      <a:endParaRPr kumimoji="1" lang="ja-JP" altLang="en-US" sz="2100"/>
                    </a:p>
                  </a:txBody>
                  <a:tcPr marL="68580" marR="68580" marT="34290" marB="34290"/>
                </a:tc>
                <a:extLst>
                  <a:ext uri="{0D108BD9-81ED-4DB2-BD59-A6C34878D82A}">
                    <a16:rowId xmlns:a16="http://schemas.microsoft.com/office/drawing/2014/main" val="2382560300"/>
                  </a:ext>
                </a:extLst>
              </a:tr>
              <a:tr h="708660">
                <a:tc>
                  <a:txBody>
                    <a:bodyPr/>
                    <a:lstStyle/>
                    <a:p>
                      <a:pPr marL="0" marR="0" lvl="0" indent="0" algn="l">
                        <a:lnSpc>
                          <a:spcPct val="100000"/>
                        </a:lnSpc>
                        <a:spcBef>
                          <a:spcPts val="0"/>
                        </a:spcBef>
                        <a:spcAft>
                          <a:spcPts val="0"/>
                        </a:spcAft>
                        <a:buNone/>
                      </a:pPr>
                      <a:r>
                        <a:rPr kumimoji="1" lang="en-US" sz="2100" b="0" i="0" u="none" strike="noStrike" baseline="0" noProof="0">
                          <a:latin typeface="Arial"/>
                        </a:rPr>
                        <a:t>Java</a:t>
                      </a:r>
                      <a:r>
                        <a:rPr lang="ja-JP" sz="2100" b="0" i="0" u="none" strike="noStrike" baseline="0" noProof="0">
                          <a:latin typeface="Arial"/>
                        </a:rPr>
                        <a:t> プロジェクト</a:t>
                      </a:r>
                      <a:endParaRPr kumimoji="1" lang="ja-JP" altLang="en-US" sz="2100" baseline="0"/>
                    </a:p>
                    <a:p>
                      <a:pPr marL="0" marR="0" lvl="0" indent="0" algn="l">
                        <a:lnSpc>
                          <a:spcPct val="100000"/>
                        </a:lnSpc>
                        <a:spcBef>
                          <a:spcPts val="0"/>
                        </a:spcBef>
                        <a:spcAft>
                          <a:spcPts val="0"/>
                        </a:spcAft>
                        <a:buNone/>
                      </a:pPr>
                      <a:r>
                        <a:rPr lang="ja-JP" sz="2100" b="0" i="0" u="none" strike="noStrike" baseline="0" noProof="0">
                          <a:latin typeface="Arial"/>
                        </a:rPr>
                        <a:t>20</a:t>
                      </a:r>
                      <a:r>
                        <a:rPr lang="en-US" altLang="ja-JP" sz="2100" b="0" i="0" u="none" strike="noStrike" baseline="0" noProof="0">
                          <a:latin typeface="Arial"/>
                        </a:rPr>
                        <a:t>20</a:t>
                      </a:r>
                      <a:r>
                        <a:rPr lang="ja-JP" sz="2100" b="0" i="0" u="none" strike="noStrike" baseline="0" noProof="0">
                          <a:latin typeface="Arial"/>
                        </a:rPr>
                        <a:t> 年</a:t>
                      </a:r>
                      <a:endParaRPr lang="ja-JP" sz="1400"/>
                    </a:p>
                  </a:txBody>
                  <a:tcPr marL="68580" marR="68580" marT="34290" marB="34290"/>
                </a:tc>
                <a:tc>
                  <a:txBody>
                    <a:bodyPr/>
                    <a:lstStyle/>
                    <a:p>
                      <a:r>
                        <a:rPr lang="en-US" altLang="ja-JP" sz="2100" b="0" i="0" u="none" strike="noStrike" cap="none">
                          <a:solidFill>
                            <a:schemeClr val="dk1"/>
                          </a:solidFill>
                          <a:effectLst/>
                          <a:latin typeface="+mn-lt"/>
                          <a:ea typeface="+mn-ea"/>
                          <a:cs typeface="+mn-cs"/>
                        </a:rPr>
                        <a:t>40.49%</a:t>
                      </a:r>
                      <a:br>
                        <a:rPr kumimoji="1" lang="en-US" altLang="ja-JP" sz="2100" b="0" i="0" u="none" strike="noStrike" cap="none">
                          <a:solidFill>
                            <a:srgbClr val="000000"/>
                          </a:solidFill>
                          <a:effectLst/>
                          <a:latin typeface="+mn-lt"/>
                          <a:ea typeface="+mn-ea"/>
                          <a:cs typeface="+mn-cs"/>
                          <a:sym typeface="Arial"/>
                        </a:rPr>
                      </a:br>
                      <a:r>
                        <a:rPr lang="en-US" altLang="ja-JP" sz="2100" b="0" i="0" u="none" strike="noStrike" cap="none">
                          <a:solidFill>
                            <a:schemeClr val="dk1"/>
                          </a:solidFill>
                          <a:effectLst/>
                          <a:latin typeface="+mn-lt"/>
                          <a:ea typeface="+mn-ea"/>
                          <a:cs typeface="+mn-cs"/>
                        </a:rPr>
                        <a:t>(2,929</a:t>
                      </a:r>
                      <a:r>
                        <a:rPr kumimoji="1" lang="en-US" altLang="ja-JP" sz="2100"/>
                        <a:t> </a:t>
                      </a:r>
                      <a:r>
                        <a:rPr kumimoji="1" lang="ja-JP" altLang="en-US" sz="2100"/>
                        <a:t>個</a:t>
                      </a:r>
                      <a:r>
                        <a:rPr kumimoji="1" lang="en-US" altLang="ja-JP" sz="2100" b="0" i="0" u="none" strike="noStrike" cap="none">
                          <a:solidFill>
                            <a:schemeClr val="dk1"/>
                          </a:solidFill>
                          <a:effectLst/>
                          <a:latin typeface="+mn-lt"/>
                          <a:ea typeface="+mn-ea"/>
                          <a:cs typeface="+mn-cs"/>
                          <a:sym typeface="Arial"/>
                        </a:rPr>
                        <a:t>)</a:t>
                      </a:r>
                      <a:endParaRPr kumimoji="1" lang="ja-JP" altLang="en-US" sz="2100"/>
                    </a:p>
                  </a:txBody>
                  <a:tcPr marL="68580" marR="68580" marT="34290" marB="34290"/>
                </a:tc>
                <a:tc>
                  <a:txBody>
                    <a:bodyPr/>
                    <a:lstStyle/>
                    <a:p>
                      <a:r>
                        <a:rPr lang="en-US" altLang="ja-JP" sz="2100" b="0" i="0" u="none" strike="noStrike" cap="none">
                          <a:solidFill>
                            <a:schemeClr val="dk1"/>
                          </a:solidFill>
                          <a:effectLst/>
                          <a:latin typeface="+mn-lt"/>
                          <a:ea typeface="+mn-ea"/>
                          <a:cs typeface="+mn-cs"/>
                        </a:rPr>
                        <a:t>59.38%</a:t>
                      </a:r>
                      <a:br>
                        <a:rPr kumimoji="1" lang="en-US" altLang="ja-JP" sz="2100" b="0" i="0" u="none" strike="noStrike" cap="none">
                          <a:solidFill>
                            <a:srgbClr val="000000"/>
                          </a:solidFill>
                          <a:effectLst/>
                          <a:latin typeface="+mn-lt"/>
                          <a:ea typeface="+mn-ea"/>
                          <a:cs typeface="+mn-cs"/>
                          <a:sym typeface="Arial"/>
                        </a:rPr>
                      </a:br>
                      <a:r>
                        <a:rPr lang="en-US" altLang="ja-JP" sz="2100" b="0" i="0" u="none" strike="noStrike" cap="none">
                          <a:solidFill>
                            <a:schemeClr val="dk1"/>
                          </a:solidFill>
                          <a:effectLst/>
                          <a:latin typeface="+mn-lt"/>
                          <a:ea typeface="+mn-ea"/>
                          <a:cs typeface="+mn-cs"/>
                        </a:rPr>
                        <a:t>(42,95</a:t>
                      </a:r>
                      <a:r>
                        <a:rPr kumimoji="1" lang="en-US" altLang="ja-JP" sz="2100"/>
                        <a:t> </a:t>
                      </a:r>
                      <a:r>
                        <a:rPr kumimoji="1" lang="ja-JP" altLang="en-US" sz="2100"/>
                        <a:t>個</a:t>
                      </a:r>
                      <a:r>
                        <a:rPr kumimoji="1" lang="en-US" altLang="ja-JP" sz="2100" b="0" i="0" u="none" strike="noStrike" cap="none">
                          <a:solidFill>
                            <a:schemeClr val="dk1"/>
                          </a:solidFill>
                          <a:effectLst/>
                          <a:latin typeface="+mn-lt"/>
                          <a:ea typeface="+mn-ea"/>
                          <a:cs typeface="+mn-cs"/>
                          <a:sym typeface="Arial"/>
                        </a:rPr>
                        <a:t>)</a:t>
                      </a:r>
                      <a:endParaRPr kumimoji="1" lang="ja-JP" altLang="en-US" sz="2100"/>
                    </a:p>
                  </a:txBody>
                  <a:tcPr marL="68580" marR="68580" marT="34290" marB="34290"/>
                </a:tc>
                <a:tc>
                  <a:txBody>
                    <a:bodyPr/>
                    <a:lstStyle/>
                    <a:p>
                      <a:r>
                        <a:rPr lang="en-US" altLang="ja-JP" sz="2100" b="0" i="0" u="none" strike="noStrike" cap="none">
                          <a:solidFill>
                            <a:schemeClr val="dk1"/>
                          </a:solidFill>
                          <a:effectLst/>
                          <a:latin typeface="+mn-lt"/>
                          <a:ea typeface="+mn-ea"/>
                          <a:cs typeface="+mn-cs"/>
                        </a:rPr>
                        <a:t>0.12%</a:t>
                      </a:r>
                      <a:endParaRPr kumimoji="1" lang="en-US" altLang="ja-JP" sz="2100" b="0" i="0" u="none" strike="noStrike" cap="none">
                        <a:solidFill>
                          <a:schemeClr val="dk1"/>
                        </a:solidFill>
                        <a:effectLst/>
                        <a:latin typeface="+mn-lt"/>
                        <a:ea typeface="+mn-ea"/>
                        <a:cs typeface="+mn-cs"/>
                        <a:sym typeface="Arial"/>
                      </a:endParaRPr>
                    </a:p>
                    <a:p>
                      <a:r>
                        <a:rPr kumimoji="1" lang="en-US" altLang="ja-JP" sz="2100" b="0" i="0" u="none" strike="noStrike" cap="none">
                          <a:solidFill>
                            <a:schemeClr val="dk1"/>
                          </a:solidFill>
                          <a:effectLst/>
                          <a:latin typeface="+mn-lt"/>
                          <a:ea typeface="+mn-ea"/>
                          <a:cs typeface="+mn-cs"/>
                          <a:sym typeface="Arial"/>
                        </a:rPr>
                        <a:t>(</a:t>
                      </a:r>
                      <a:r>
                        <a:rPr lang="en-US" altLang="ja-JP" sz="2100" b="0" i="0" u="none" strike="noStrike" cap="none">
                          <a:solidFill>
                            <a:schemeClr val="dk1"/>
                          </a:solidFill>
                          <a:effectLst/>
                          <a:latin typeface="+mn-lt"/>
                          <a:ea typeface="+mn-ea"/>
                          <a:cs typeface="+mn-cs"/>
                        </a:rPr>
                        <a:t>9</a:t>
                      </a:r>
                      <a:r>
                        <a:rPr kumimoji="1" lang="en-US" altLang="ja-JP" sz="2100"/>
                        <a:t> </a:t>
                      </a:r>
                      <a:r>
                        <a:rPr kumimoji="1" lang="ja-JP" altLang="en-US" sz="2100"/>
                        <a:t>個</a:t>
                      </a:r>
                      <a:r>
                        <a:rPr kumimoji="1" lang="en-US" altLang="ja-JP" sz="2100" b="0" i="0" u="none" strike="noStrike" cap="none">
                          <a:solidFill>
                            <a:schemeClr val="dk1"/>
                          </a:solidFill>
                          <a:effectLst/>
                          <a:latin typeface="+mn-lt"/>
                          <a:ea typeface="+mn-ea"/>
                          <a:cs typeface="+mn-cs"/>
                          <a:sym typeface="Arial"/>
                        </a:rPr>
                        <a:t>)</a:t>
                      </a:r>
                      <a:endParaRPr kumimoji="1" lang="ja-JP" altLang="en-US" sz="2100"/>
                    </a:p>
                  </a:txBody>
                  <a:tcPr marL="68580" marR="68580" marT="34290" marB="34290"/>
                </a:tc>
                <a:extLst>
                  <a:ext uri="{0D108BD9-81ED-4DB2-BD59-A6C34878D82A}">
                    <a16:rowId xmlns:a16="http://schemas.microsoft.com/office/drawing/2014/main" val="2886465059"/>
                  </a:ext>
                </a:extLst>
              </a:tr>
              <a:tr h="803014">
                <a:tc>
                  <a:txBody>
                    <a:bodyPr/>
                    <a:lstStyle/>
                    <a:p>
                      <a:pPr lvl="0">
                        <a:buNone/>
                      </a:pPr>
                      <a:r>
                        <a:rPr kumimoji="1" lang="en-US" altLang="ja-JP" sz="2100"/>
                        <a:t>Java</a:t>
                      </a:r>
                      <a:r>
                        <a:rPr lang="ja-JP" altLang="en-US" sz="2100" baseline="0"/>
                        <a:t> プロジェクト</a:t>
                      </a:r>
                    </a:p>
                    <a:p>
                      <a:pPr lvl="0">
                        <a:buNone/>
                      </a:pPr>
                      <a:r>
                        <a:rPr lang="ja-JP" altLang="en-US" sz="2100" baseline="0"/>
                        <a:t>2022 年</a:t>
                      </a:r>
                    </a:p>
                  </a:txBody>
                  <a:tcPr marL="68580" marR="68580" marT="34290" marB="34290"/>
                </a:tc>
                <a:tc>
                  <a:txBody>
                    <a:bodyPr/>
                    <a:lstStyle/>
                    <a:p>
                      <a:pPr lvl="0">
                        <a:buNone/>
                      </a:pPr>
                      <a:r>
                        <a:rPr lang="en-US" altLang="ja-JP" sz="2100"/>
                        <a:t>44.22</a:t>
                      </a:r>
                      <a:r>
                        <a:rPr kumimoji="1" lang="en-US" altLang="ja-JP" sz="2100">
                          <a:sym typeface="Arial"/>
                        </a:rPr>
                        <a:t>%</a:t>
                      </a:r>
                      <a:br>
                        <a:rPr lang="en-US" altLang="ja-JP" sz="2100"/>
                      </a:br>
                      <a:r>
                        <a:rPr kumimoji="1" lang="en-US" altLang="ja-JP" sz="2100">
                          <a:sym typeface="Arial"/>
                        </a:rPr>
                        <a:t>(</a:t>
                      </a:r>
                      <a:r>
                        <a:rPr lang="en-US" altLang="ja-JP" sz="2100"/>
                        <a:t>3,182</a:t>
                      </a:r>
                      <a:r>
                        <a:rPr kumimoji="1" lang="en-US" altLang="ja-JP" sz="2100"/>
                        <a:t> </a:t>
                      </a:r>
                      <a:r>
                        <a:rPr kumimoji="1" lang="ja-JP" altLang="en-US" sz="2100"/>
                        <a:t>個</a:t>
                      </a:r>
                      <a:r>
                        <a:rPr kumimoji="1" lang="en-US" altLang="ja-JP" sz="2100">
                          <a:sym typeface="Arial"/>
                        </a:rPr>
                        <a:t>)</a:t>
                      </a:r>
                      <a:endParaRPr kumimoji="1" lang="ja-JP" altLang="en-US" sz="2100"/>
                    </a:p>
                  </a:txBody>
                  <a:tcPr marL="68580" marR="68580" marT="34290" marB="34290"/>
                </a:tc>
                <a:tc>
                  <a:txBody>
                    <a:bodyPr/>
                    <a:lstStyle/>
                    <a:p>
                      <a:pPr lvl="0">
                        <a:buNone/>
                      </a:pPr>
                      <a:r>
                        <a:rPr lang="en-US" altLang="ja-JP" sz="2100"/>
                        <a:t>55.66</a:t>
                      </a:r>
                      <a:r>
                        <a:rPr kumimoji="1" lang="en-US" altLang="ja-JP" sz="2100" b="0" i="0" u="none" strike="noStrike" cap="none">
                          <a:solidFill>
                            <a:schemeClr val="dk1"/>
                          </a:solidFill>
                          <a:effectLst/>
                          <a:latin typeface="+mn-lt"/>
                          <a:ea typeface="+mn-ea"/>
                          <a:cs typeface="+mn-cs"/>
                          <a:sym typeface="Arial"/>
                        </a:rPr>
                        <a:t>%</a:t>
                      </a:r>
                      <a:br>
                        <a:rPr kumimoji="1" lang="en-US" altLang="ja-JP" sz="2100" b="0" i="0" u="none" strike="noStrike" cap="none">
                          <a:solidFill>
                            <a:srgbClr val="000000"/>
                          </a:solidFill>
                          <a:effectLst/>
                          <a:latin typeface="+mn-lt"/>
                          <a:ea typeface="+mn-ea"/>
                          <a:cs typeface="+mn-cs"/>
                          <a:sym typeface="Arial"/>
                        </a:rPr>
                      </a:br>
                      <a:r>
                        <a:rPr kumimoji="1" lang="en-US" altLang="ja-JP" sz="2100" b="0" i="0" u="none" strike="noStrike" cap="none">
                          <a:solidFill>
                            <a:schemeClr val="dk1"/>
                          </a:solidFill>
                          <a:effectLst/>
                          <a:latin typeface="+mn-lt"/>
                          <a:ea typeface="+mn-ea"/>
                          <a:cs typeface="+mn-cs"/>
                          <a:sym typeface="Arial"/>
                        </a:rPr>
                        <a:t>(</a:t>
                      </a:r>
                      <a:r>
                        <a:rPr lang="en-US" altLang="ja-JP" sz="2100" b="0" i="0" u="none" strike="noStrike" cap="none">
                          <a:solidFill>
                            <a:schemeClr val="dk1"/>
                          </a:solidFill>
                          <a:effectLst/>
                          <a:latin typeface="+mn-lt"/>
                          <a:ea typeface="+mn-ea"/>
                          <a:cs typeface="+mn-cs"/>
                        </a:rPr>
                        <a:t>4,005</a:t>
                      </a:r>
                      <a:r>
                        <a:rPr kumimoji="1" lang="en-US" altLang="ja-JP" sz="2100">
                          <a:sym typeface="Arial"/>
                        </a:rPr>
                        <a:t> </a:t>
                      </a:r>
                      <a:r>
                        <a:rPr kumimoji="1" lang="ja-JP" altLang="en-US" sz="2100"/>
                        <a:t>個</a:t>
                      </a:r>
                      <a:r>
                        <a:rPr kumimoji="1" lang="en-US" altLang="ja-JP" sz="2100" b="0" i="0" u="none" strike="noStrike" cap="none">
                          <a:solidFill>
                            <a:schemeClr val="dk1"/>
                          </a:solidFill>
                          <a:effectLst/>
                          <a:latin typeface="+mn-lt"/>
                          <a:ea typeface="+mn-ea"/>
                          <a:cs typeface="+mn-cs"/>
                          <a:sym typeface="Arial"/>
                        </a:rPr>
                        <a:t>)</a:t>
                      </a:r>
                      <a:endParaRPr kumimoji="1" lang="ja-JP" altLang="en-US" sz="2100"/>
                    </a:p>
                  </a:txBody>
                  <a:tcPr marL="68580" marR="68580" marT="34290" marB="34290"/>
                </a:tc>
                <a:tc>
                  <a:txBody>
                    <a:bodyPr/>
                    <a:lstStyle/>
                    <a:p>
                      <a:pPr lvl="0">
                        <a:buNone/>
                      </a:pPr>
                      <a:r>
                        <a:rPr lang="en-US" altLang="ja-JP" sz="2100"/>
                        <a:t>0.13</a:t>
                      </a:r>
                      <a:r>
                        <a:rPr kumimoji="1" lang="en-US" altLang="ja-JP" sz="2100" b="0" i="0" u="none" strike="noStrike" cap="none">
                          <a:solidFill>
                            <a:schemeClr val="dk1"/>
                          </a:solidFill>
                          <a:effectLst/>
                          <a:latin typeface="+mn-lt"/>
                          <a:ea typeface="+mn-ea"/>
                          <a:cs typeface="+mn-cs"/>
                          <a:sym typeface="Arial"/>
                        </a:rPr>
                        <a:t>%</a:t>
                      </a:r>
                    </a:p>
                    <a:p>
                      <a:pPr lvl="0">
                        <a:buNone/>
                      </a:pPr>
                      <a:r>
                        <a:rPr kumimoji="1" lang="en-US" altLang="ja-JP" sz="2100" b="0" i="0" u="none" strike="noStrike" cap="none">
                          <a:solidFill>
                            <a:schemeClr val="dk1"/>
                          </a:solidFill>
                          <a:effectLst/>
                          <a:latin typeface="+mn-lt"/>
                          <a:ea typeface="+mn-ea"/>
                          <a:cs typeface="+mn-cs"/>
                          <a:sym typeface="Arial"/>
                        </a:rPr>
                        <a:t>(</a:t>
                      </a:r>
                      <a:r>
                        <a:rPr lang="en-US" altLang="ja-JP" sz="2100" b="0" i="0" u="none" strike="noStrike" cap="none">
                          <a:solidFill>
                            <a:schemeClr val="dk1"/>
                          </a:solidFill>
                          <a:effectLst/>
                          <a:latin typeface="+mn-lt"/>
                          <a:ea typeface="+mn-ea"/>
                          <a:cs typeface="+mn-cs"/>
                        </a:rPr>
                        <a:t>9</a:t>
                      </a:r>
                      <a:r>
                        <a:rPr kumimoji="1" lang="en-US" altLang="ja-JP" sz="2100"/>
                        <a:t> </a:t>
                      </a:r>
                      <a:r>
                        <a:rPr kumimoji="1" lang="ja-JP" altLang="en-US" sz="2100"/>
                        <a:t>個</a:t>
                      </a:r>
                      <a:r>
                        <a:rPr kumimoji="1" lang="en-US" altLang="ja-JP" sz="2100" b="0" i="0" u="none" strike="noStrike" cap="none">
                          <a:solidFill>
                            <a:schemeClr val="dk1"/>
                          </a:solidFill>
                          <a:effectLst/>
                          <a:latin typeface="+mn-lt"/>
                          <a:ea typeface="+mn-ea"/>
                          <a:cs typeface="+mn-cs"/>
                          <a:sym typeface="Arial"/>
                        </a:rPr>
                        <a:t>)</a:t>
                      </a:r>
                      <a:endParaRPr kumimoji="1" lang="ja-JP" altLang="en-US" sz="2100"/>
                    </a:p>
                  </a:txBody>
                  <a:tcPr marL="68580" marR="68580" marT="34290" marB="34290"/>
                </a:tc>
                <a:extLst>
                  <a:ext uri="{0D108BD9-81ED-4DB2-BD59-A6C34878D82A}">
                    <a16:rowId xmlns:a16="http://schemas.microsoft.com/office/drawing/2014/main" val="2642325350"/>
                  </a:ext>
                </a:extLst>
              </a:tr>
            </a:tbl>
          </a:graphicData>
        </a:graphic>
      </p:graphicFrame>
      <p:sp>
        <p:nvSpPr>
          <p:cNvPr id="9" name="四角形: 角を丸くする 8">
            <a:extLst>
              <a:ext uri="{FF2B5EF4-FFF2-40B4-BE49-F238E27FC236}">
                <a16:creationId xmlns:a16="http://schemas.microsoft.com/office/drawing/2014/main" id="{4EFA55CC-586C-3AC3-3E42-F4C6D86F8ACB}"/>
              </a:ext>
            </a:extLst>
          </p:cNvPr>
          <p:cNvSpPr/>
          <p:nvPr/>
        </p:nvSpPr>
        <p:spPr>
          <a:xfrm>
            <a:off x="3751629" y="2403771"/>
            <a:ext cx="1904855" cy="2702445"/>
          </a:xfrm>
          <a:prstGeom prst="roundRect">
            <a:avLst>
              <a:gd name="adj" fmla="val 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384404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0FCF0A-ABD2-4755-B5AF-3F218665B032}"/>
              </a:ext>
            </a:extLst>
          </p:cNvPr>
          <p:cNvSpPr>
            <a:spLocks noGrp="1"/>
          </p:cNvSpPr>
          <p:nvPr>
            <p:ph type="title"/>
          </p:nvPr>
        </p:nvSpPr>
        <p:spPr/>
        <p:txBody>
          <a:bodyPr/>
          <a:lstStyle/>
          <a:p>
            <a:r>
              <a:rPr lang="en-US" altLang="ja-JP"/>
              <a:t>RQ1:</a:t>
            </a:r>
            <a:r>
              <a:rPr lang="ja-JP" altLang="en-US"/>
              <a:t>エ</a:t>
            </a:r>
            <a:r>
              <a:rPr lang="ja-JP"/>
              <a:t>ラー原因</a:t>
            </a:r>
            <a:r>
              <a:rPr lang="ja-JP" altLang="en-US"/>
              <a:t>の分類</a:t>
            </a:r>
            <a:endParaRPr lang="ja-JP" altLang="en-US">
              <a:ea typeface="ＭＳ Ｐゴシック"/>
              <a:cs typeface="+mj-lt"/>
            </a:endParaRPr>
          </a:p>
        </p:txBody>
      </p:sp>
      <p:sp>
        <p:nvSpPr>
          <p:cNvPr id="3" name="テキスト プレースホルダー 2">
            <a:extLst>
              <a:ext uri="{FF2B5EF4-FFF2-40B4-BE49-F238E27FC236}">
                <a16:creationId xmlns:a16="http://schemas.microsoft.com/office/drawing/2014/main" id="{4466DBB5-4BAB-47C5-BD0A-873CC386C91A}"/>
              </a:ext>
            </a:extLst>
          </p:cNvPr>
          <p:cNvSpPr>
            <a:spLocks noGrp="1"/>
          </p:cNvSpPr>
          <p:nvPr>
            <p:ph idx="1"/>
          </p:nvPr>
        </p:nvSpPr>
        <p:spPr/>
        <p:txBody>
          <a:bodyPr/>
          <a:lstStyle/>
          <a:p>
            <a:pPr marL="0" indent="0">
              <a:buNone/>
            </a:pPr>
            <a:r>
              <a:rPr lang="ja-JP" altLang="en-US"/>
              <a:t>エラーの原因を手動で分類</a:t>
            </a:r>
            <a:endParaRPr lang="en-US" altLang="ja-JP"/>
          </a:p>
          <a:p>
            <a:r>
              <a:rPr lang="ja-JP" altLang="en-US"/>
              <a:t>全体で502種類のエラー</a:t>
            </a:r>
            <a:endParaRPr lang="en-US" altLang="ja-JP"/>
          </a:p>
          <a:p>
            <a:r>
              <a:rPr lang="ja-JP" altLang="en-US"/>
              <a:t>出現回数上位8</a:t>
            </a:r>
            <a:r>
              <a:rPr lang="en-US" altLang="ja-JP"/>
              <a:t>4</a:t>
            </a:r>
            <a:r>
              <a:rPr lang="ja-JP" altLang="en-US"/>
              <a:t>種類（エラー数の86.5</a:t>
            </a:r>
            <a:r>
              <a:rPr lang="en-US" altLang="ja-JP"/>
              <a:t>%</a:t>
            </a:r>
            <a:r>
              <a:rPr lang="en-US" altLang="ja-JP" err="1"/>
              <a:t>以上</a:t>
            </a:r>
            <a:r>
              <a:rPr lang="ja-JP" altLang="en-US"/>
              <a:t>）を対象とする</a:t>
            </a:r>
            <a:endParaRPr lang="en-US" altLang="ja-JP"/>
          </a:p>
          <a:p>
            <a:r>
              <a:rPr lang="ja-JP" altLang="en-US"/>
              <a:t>不明なものは未分類</a:t>
            </a:r>
            <a:endParaRPr lang="en-US" altLang="ja-JP"/>
          </a:p>
          <a:p>
            <a:r>
              <a:rPr lang="ja-JP" altLang="en-US">
                <a:cs typeface="Arial"/>
              </a:rPr>
              <a:t>例</a:t>
            </a:r>
            <a:endParaRPr lang="ja-JP" altLang="en-US"/>
          </a:p>
          <a:p>
            <a:pPr lvl="1"/>
            <a:r>
              <a:rPr lang="en-US" altLang="ja-JP" err="1">
                <a:ea typeface="+mn-lt"/>
                <a:cs typeface="+mn-lt"/>
              </a:rPr>
              <a:t>ArtifactResolve</a:t>
            </a:r>
            <a:r>
              <a:rPr lang="ja-JP">
                <a:ea typeface="+mn-lt"/>
                <a:cs typeface="+mn-lt"/>
              </a:rPr>
              <a:t> → </a:t>
            </a:r>
            <a:r>
              <a:rPr lang="en-US" altLang="ja-JP">
                <a:ea typeface="+mn-lt"/>
                <a:cs typeface="+mn-lt"/>
              </a:rPr>
              <a:t>dependencies</a:t>
            </a:r>
          </a:p>
          <a:p>
            <a:pPr lvl="1"/>
            <a:r>
              <a:rPr lang="en-US" altLang="ja-JP" err="1">
                <a:ea typeface="+mn-lt"/>
                <a:cs typeface="Arial"/>
              </a:rPr>
              <a:t>ModuleVersionResolve</a:t>
            </a:r>
            <a:r>
              <a:rPr lang="ja-JP">
                <a:cs typeface="Arial"/>
              </a:rPr>
              <a:t> → </a:t>
            </a:r>
            <a:r>
              <a:rPr lang="en-US" altLang="ja-JP">
                <a:ea typeface="+mn-lt"/>
                <a:cs typeface="Arial"/>
              </a:rPr>
              <a:t>dependencies</a:t>
            </a:r>
            <a:endParaRPr lang="en-US" altLang="ja-JP">
              <a:ea typeface="+mn-lt"/>
              <a:cs typeface="+mn-lt"/>
            </a:endParaRPr>
          </a:p>
          <a:p>
            <a:pPr lvl="1"/>
            <a:r>
              <a:rPr lang="en-US" err="1">
                <a:ea typeface="+mn-lt"/>
                <a:cs typeface="+mn-lt"/>
              </a:rPr>
              <a:t>CompilationFailed</a:t>
            </a:r>
            <a:r>
              <a:rPr lang="ja-JP" altLang="en-US">
                <a:ea typeface="+mn-lt"/>
                <a:cs typeface="+mn-lt"/>
              </a:rPr>
              <a:t> </a:t>
            </a:r>
            <a:r>
              <a:rPr lang="ja-JP">
                <a:ea typeface="+mn-lt"/>
                <a:cs typeface="+mn-lt"/>
              </a:rPr>
              <a:t>→ </a:t>
            </a:r>
            <a:r>
              <a:rPr lang="en-US">
                <a:ea typeface="+mn-lt"/>
                <a:cs typeface="+mn-lt"/>
              </a:rPr>
              <a:t>Java</a:t>
            </a:r>
            <a:r>
              <a:rPr lang="ja-JP" altLang="en-US">
                <a:ea typeface="+mn-lt"/>
                <a:cs typeface="+mn-lt"/>
              </a:rPr>
              <a:t> </a:t>
            </a:r>
            <a:r>
              <a:rPr lang="en-US">
                <a:ea typeface="+mn-lt"/>
                <a:cs typeface="+mn-lt"/>
              </a:rPr>
              <a:t>compilation</a:t>
            </a:r>
            <a:endParaRPr lang="ja-JP">
              <a:cs typeface="Arial"/>
            </a:endParaRPr>
          </a:p>
          <a:p>
            <a:pPr marL="0" indent="0">
              <a:buNone/>
            </a:pPr>
            <a:endParaRPr lang="en-US" altLang="ja-JP">
              <a:cs typeface="Arial"/>
            </a:endParaRPr>
          </a:p>
          <a:p>
            <a:pPr lvl="1"/>
            <a:endParaRPr lang="en-US" altLang="ja-JP"/>
          </a:p>
          <a:p>
            <a:pPr lvl="1"/>
            <a:endParaRPr lang="en-US" altLang="ja-JP">
              <a:cs typeface="Arial"/>
            </a:endParaRPr>
          </a:p>
          <a:p>
            <a:pPr lvl="1"/>
            <a:endParaRPr lang="ja-JP" altLang="en-US">
              <a:cs typeface="Arial"/>
            </a:endParaRPr>
          </a:p>
        </p:txBody>
      </p:sp>
      <p:sp>
        <p:nvSpPr>
          <p:cNvPr id="4" name="スライド番号プレースホルダー 3">
            <a:extLst>
              <a:ext uri="{FF2B5EF4-FFF2-40B4-BE49-F238E27FC236}">
                <a16:creationId xmlns:a16="http://schemas.microsoft.com/office/drawing/2014/main" id="{D8713E8E-89F9-4777-9B3D-B04A31A63B78}"/>
              </a:ext>
            </a:extLst>
          </p:cNvPr>
          <p:cNvSpPr>
            <a:spLocks noGrp="1"/>
          </p:cNvSpPr>
          <p:nvPr>
            <p:ph type="sldNum" sz="quarter" idx="12"/>
          </p:nvPr>
        </p:nvSpPr>
        <p:spPr/>
        <p:txBody>
          <a:bodyPr/>
          <a:lstStyle/>
          <a:p>
            <a:fld id="{71BD41F1-5DB9-48B5-9F82-F72C0C97469D}" type="slidenum">
              <a:rPr lang="ja-JP" altLang="en-US" smtClean="0"/>
              <a:pPr/>
              <a:t>27</a:t>
            </a:fld>
            <a:endParaRPr lang="ja-JP" altLang="en-US"/>
          </a:p>
        </p:txBody>
      </p:sp>
    </p:spTree>
    <p:extLst>
      <p:ext uri="{BB962C8B-B14F-4D97-AF65-F5344CB8AC3E}">
        <p14:creationId xmlns:p14="http://schemas.microsoft.com/office/powerpoint/2010/main" val="2535502775"/>
      </p:ext>
    </p:extLst>
  </p:cSld>
  <p:clrMapOvr>
    <a:masterClrMapping/>
  </p:clrMapOvr>
  <p:extLst>
    <p:ext uri="{6950BFC3-D8DA-4A85-94F7-54DA5524770B}">
      <p188:commentRel xmlns:p188="http://schemas.microsoft.com/office/powerpoint/2018/8/main" xmlns="" r:id="rId3"/>
    </p:ext>
  </p:extLs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5D8C88-733C-4CC7-FD07-9963CCE466DA}"/>
              </a:ext>
            </a:extLst>
          </p:cNvPr>
          <p:cNvSpPr>
            <a:spLocks noGrp="1"/>
          </p:cNvSpPr>
          <p:nvPr>
            <p:ph type="title"/>
          </p:nvPr>
        </p:nvSpPr>
        <p:spPr/>
        <p:txBody>
          <a:bodyPr/>
          <a:lstStyle/>
          <a:p>
            <a:r>
              <a:rPr lang="ja-JP">
                <a:ea typeface="+mj-lt"/>
                <a:cs typeface="+mj-lt"/>
              </a:rPr>
              <a:t>RQ1:</a:t>
            </a:r>
            <a:r>
              <a:rPr lang="ja-JP" altLang="en-US">
                <a:ea typeface="+mj-lt"/>
                <a:cs typeface="+mj-lt"/>
              </a:rPr>
              <a:t>エラー原因の割合上位</a:t>
            </a:r>
            <a:r>
              <a:rPr lang="en-US" altLang="ja-JP">
                <a:ea typeface="+mj-lt"/>
                <a:cs typeface="+mj-lt"/>
              </a:rPr>
              <a:t>3種</a:t>
            </a:r>
            <a:r>
              <a:rPr lang="ja-JP">
                <a:ea typeface="+mj-lt"/>
                <a:cs typeface="+mj-lt"/>
              </a:rPr>
              <a:t>の変化</a:t>
            </a:r>
          </a:p>
        </p:txBody>
      </p:sp>
      <p:sp>
        <p:nvSpPr>
          <p:cNvPr id="4" name="スライド番号プレースホルダー 3">
            <a:extLst>
              <a:ext uri="{FF2B5EF4-FFF2-40B4-BE49-F238E27FC236}">
                <a16:creationId xmlns:a16="http://schemas.microsoft.com/office/drawing/2014/main" id="{E8000618-5FBC-31F3-ADC4-F8899A29FFD8}"/>
              </a:ext>
            </a:extLst>
          </p:cNvPr>
          <p:cNvSpPr>
            <a:spLocks noGrp="1"/>
          </p:cNvSpPr>
          <p:nvPr>
            <p:ph type="sldNum" sz="quarter" idx="12"/>
          </p:nvPr>
        </p:nvSpPr>
        <p:spPr/>
        <p:txBody>
          <a:bodyPr/>
          <a:lstStyle/>
          <a:p>
            <a:fld id="{71BD41F1-5DB9-48B5-9F82-F72C0C97469D}" type="slidenum">
              <a:rPr kumimoji="1" lang="ja-JP" altLang="en-US" smtClean="0"/>
              <a:t>28</a:t>
            </a:fld>
            <a:endParaRPr kumimoji="1" lang="ja-JP" altLang="en-US"/>
          </a:p>
        </p:txBody>
      </p:sp>
      <p:sp>
        <p:nvSpPr>
          <p:cNvPr id="11" name="テキスト ボックス 10">
            <a:extLst>
              <a:ext uri="{FF2B5EF4-FFF2-40B4-BE49-F238E27FC236}">
                <a16:creationId xmlns:a16="http://schemas.microsoft.com/office/drawing/2014/main" id="{1B23DFCB-CCD3-D38E-9764-19BAC5681252}"/>
              </a:ext>
            </a:extLst>
          </p:cNvPr>
          <p:cNvSpPr txBox="1"/>
          <p:nvPr/>
        </p:nvSpPr>
        <p:spPr>
          <a:xfrm>
            <a:off x="1395021" y="2703660"/>
            <a:ext cx="2995522" cy="9002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r"/>
            <a:r>
              <a:rPr lang="en-US" altLang="ja-JP" sz="1800" u="sng">
                <a:solidFill>
                  <a:srgbClr val="000000"/>
                </a:solidFill>
                <a:latin typeface="Tahoma"/>
                <a:ea typeface="ＭＳ Ｐゴシック"/>
                <a:cs typeface="Tahoma"/>
              </a:rPr>
              <a:t>dependencies </a:t>
            </a:r>
            <a:br>
              <a:rPr lang="en-US" altLang="ja-JP" sz="1800" u="sng">
                <a:latin typeface="Tahoma"/>
                <a:ea typeface="ＭＳ Ｐゴシック"/>
                <a:cs typeface="Tahoma"/>
              </a:rPr>
            </a:br>
            <a:r>
              <a:rPr lang="en-US" altLang="ja-JP" sz="1800">
                <a:latin typeface="Tahoma"/>
                <a:ea typeface="ＭＳ Ｐゴシック"/>
                <a:cs typeface="Tahoma"/>
              </a:rPr>
              <a:t>Java compilation </a:t>
            </a:r>
            <a:r>
              <a:rPr lang="en-US" sz="1800">
                <a:latin typeface="Tahoma"/>
                <a:ea typeface="Tahoma"/>
                <a:cs typeface="Tahoma"/>
              </a:rPr>
              <a:t>documentation　generation</a:t>
            </a:r>
            <a:endParaRPr lang="ja-JP" altLang="en-US" sz="1800"/>
          </a:p>
        </p:txBody>
      </p:sp>
      <p:sp>
        <p:nvSpPr>
          <p:cNvPr id="3" name="テキスト ボックス 2">
            <a:extLst>
              <a:ext uri="{FF2B5EF4-FFF2-40B4-BE49-F238E27FC236}">
                <a16:creationId xmlns:a16="http://schemas.microsoft.com/office/drawing/2014/main" id="{707086D1-4AA9-2AB9-8264-2451D895E1D4}"/>
              </a:ext>
            </a:extLst>
          </p:cNvPr>
          <p:cNvSpPr txBox="1"/>
          <p:nvPr/>
        </p:nvSpPr>
        <p:spPr>
          <a:xfrm>
            <a:off x="603498" y="3642734"/>
            <a:ext cx="3698158" cy="9002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r"/>
            <a:r>
              <a:rPr lang="en-US" altLang="ja-JP" sz="1800">
                <a:latin typeface="Tahoma"/>
                <a:ea typeface="ＭＳ Ｐゴシック"/>
                <a:cs typeface="Tahoma"/>
              </a:rPr>
              <a:t> </a:t>
            </a:r>
            <a:r>
              <a:rPr lang="en-US" altLang="ja-JP" sz="1800" u="sng">
                <a:latin typeface="Tahoma"/>
                <a:ea typeface="ＭＳ Ｐゴシック"/>
                <a:cs typeface="Tahoma"/>
              </a:rPr>
              <a:t>Java compilation</a:t>
            </a:r>
            <a:r>
              <a:rPr lang="en-US" altLang="ja-JP" sz="1800">
                <a:latin typeface="Tahoma"/>
                <a:ea typeface="ＭＳ Ｐゴシック"/>
                <a:cs typeface="Tahoma"/>
              </a:rPr>
              <a:t> </a:t>
            </a:r>
            <a:br>
              <a:rPr lang="en-US" altLang="ja-JP" sz="1800">
                <a:latin typeface="Tahoma"/>
                <a:ea typeface="ＭＳ Ｐゴシック"/>
                <a:cs typeface="Tahoma"/>
              </a:rPr>
            </a:br>
            <a:r>
              <a:rPr lang="en-US" altLang="ja-JP" sz="1800">
                <a:latin typeface="Tahoma"/>
                <a:ea typeface="ＭＳ Ｐゴシック"/>
                <a:cs typeface="Tahoma"/>
              </a:rPr>
              <a:t>dependencies </a:t>
            </a:r>
            <a:br>
              <a:rPr lang="en-US" altLang="ja-JP" sz="1800">
                <a:latin typeface="Tahoma"/>
                <a:ea typeface="ＭＳ Ｐゴシック"/>
                <a:cs typeface="Tahoma"/>
              </a:rPr>
            </a:br>
            <a:r>
              <a:rPr lang="en-US" altLang="ja-JP" sz="1800">
                <a:latin typeface="Tahoma"/>
                <a:ea typeface="ＭＳ Ｐゴシック"/>
                <a:cs typeface="Tahoma"/>
              </a:rPr>
              <a:t>build files parsing/interpretation</a:t>
            </a:r>
            <a:endParaRPr lang="ja-JP" altLang="en-US" sz="1800"/>
          </a:p>
        </p:txBody>
      </p:sp>
      <p:sp>
        <p:nvSpPr>
          <p:cNvPr id="5" name="テキスト ボックス 4">
            <a:extLst>
              <a:ext uri="{FF2B5EF4-FFF2-40B4-BE49-F238E27FC236}">
                <a16:creationId xmlns:a16="http://schemas.microsoft.com/office/drawing/2014/main" id="{6279758B-6F7F-AD9D-6B07-FDDDDD44217A}"/>
              </a:ext>
            </a:extLst>
          </p:cNvPr>
          <p:cNvSpPr txBox="1"/>
          <p:nvPr/>
        </p:nvSpPr>
        <p:spPr>
          <a:xfrm>
            <a:off x="605808" y="4632515"/>
            <a:ext cx="3698158" cy="9002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r"/>
            <a:r>
              <a:rPr lang="en-US" sz="1800" u="sng">
                <a:latin typeface="Tahoma"/>
                <a:ea typeface="Tahoma"/>
                <a:cs typeface="Tahoma"/>
              </a:rPr>
              <a:t>Java compilation</a:t>
            </a:r>
            <a:br>
              <a:rPr lang="en-US" sz="1800" u="sng">
                <a:latin typeface="Tahoma"/>
                <a:ea typeface="Tahoma"/>
                <a:cs typeface="Tahoma"/>
              </a:rPr>
            </a:br>
            <a:r>
              <a:rPr lang="en-US" sz="1800">
                <a:latin typeface="Tahoma"/>
                <a:ea typeface="Tahoma"/>
                <a:cs typeface="Tahoma"/>
              </a:rPr>
              <a:t>dependencies</a:t>
            </a:r>
            <a:br>
              <a:rPr lang="en-US" sz="1800">
                <a:latin typeface="Tahoma"/>
                <a:ea typeface="Tahoma"/>
                <a:cs typeface="Tahoma"/>
              </a:rPr>
            </a:br>
            <a:r>
              <a:rPr lang="en-US" sz="1800">
                <a:latin typeface="Tahoma"/>
                <a:ea typeface="Tahoma"/>
                <a:cs typeface="Tahoma"/>
              </a:rPr>
              <a:t> build files parsing/interpretation</a:t>
            </a:r>
            <a:endParaRPr lang="ja-JP" sz="1800"/>
          </a:p>
        </p:txBody>
      </p:sp>
      <p:sp>
        <p:nvSpPr>
          <p:cNvPr id="6" name="テキスト ボックス 5">
            <a:extLst>
              <a:ext uri="{FF2B5EF4-FFF2-40B4-BE49-F238E27FC236}">
                <a16:creationId xmlns:a16="http://schemas.microsoft.com/office/drawing/2014/main" id="{56DF8246-E9EB-DF42-E466-1D35A0AE890A}"/>
              </a:ext>
            </a:extLst>
          </p:cNvPr>
          <p:cNvSpPr txBox="1"/>
          <p:nvPr/>
        </p:nvSpPr>
        <p:spPr>
          <a:xfrm>
            <a:off x="106103" y="2857358"/>
            <a:ext cx="205740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ja-JP" altLang="en-US" sz="2100">
                <a:latin typeface="Tahoma"/>
                <a:ea typeface="ＭＳ Ｐゴシック"/>
                <a:cs typeface="Tahoma"/>
              </a:rPr>
              <a:t>2016年</a:t>
            </a:r>
            <a:endParaRPr lang="ja-JP" altLang="en-US" sz="1800"/>
          </a:p>
        </p:txBody>
      </p:sp>
      <p:sp>
        <p:nvSpPr>
          <p:cNvPr id="8" name="テキスト ボックス 7">
            <a:extLst>
              <a:ext uri="{FF2B5EF4-FFF2-40B4-BE49-F238E27FC236}">
                <a16:creationId xmlns:a16="http://schemas.microsoft.com/office/drawing/2014/main" id="{4E2EC3F3-1DC4-7E16-381A-E791685D4EEA}"/>
              </a:ext>
            </a:extLst>
          </p:cNvPr>
          <p:cNvSpPr txBox="1"/>
          <p:nvPr/>
        </p:nvSpPr>
        <p:spPr>
          <a:xfrm>
            <a:off x="106103" y="3853053"/>
            <a:ext cx="205740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ja-JP" altLang="en-US" sz="2100">
                <a:latin typeface="Tahoma"/>
                <a:ea typeface="ＭＳ Ｐゴシック"/>
                <a:cs typeface="Tahoma"/>
              </a:rPr>
              <a:t>2020年</a:t>
            </a:r>
            <a:endParaRPr lang="ja-JP" altLang="en-US" sz="1800"/>
          </a:p>
        </p:txBody>
      </p:sp>
      <p:sp>
        <p:nvSpPr>
          <p:cNvPr id="9" name="テキスト ボックス 8">
            <a:extLst>
              <a:ext uri="{FF2B5EF4-FFF2-40B4-BE49-F238E27FC236}">
                <a16:creationId xmlns:a16="http://schemas.microsoft.com/office/drawing/2014/main" id="{28A1515A-9B57-2DA7-F077-1505B794CD92}"/>
              </a:ext>
            </a:extLst>
          </p:cNvPr>
          <p:cNvSpPr txBox="1"/>
          <p:nvPr/>
        </p:nvSpPr>
        <p:spPr>
          <a:xfrm>
            <a:off x="106103" y="4884565"/>
            <a:ext cx="205740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ja-JP" altLang="en-US" sz="2100">
                <a:latin typeface="Tahoma"/>
                <a:ea typeface="ＭＳ Ｐゴシック"/>
                <a:cs typeface="Tahoma"/>
              </a:rPr>
              <a:t>2022年</a:t>
            </a:r>
            <a:endParaRPr lang="ja-JP" altLang="en-US" sz="1800"/>
          </a:p>
        </p:txBody>
      </p:sp>
      <p:sp>
        <p:nvSpPr>
          <p:cNvPr id="17" name="テキスト ボックス 16">
            <a:extLst>
              <a:ext uri="{FF2B5EF4-FFF2-40B4-BE49-F238E27FC236}">
                <a16:creationId xmlns:a16="http://schemas.microsoft.com/office/drawing/2014/main" id="{65A973F7-286D-08DD-8E80-CDE43A6AAA6D}"/>
              </a:ext>
            </a:extLst>
          </p:cNvPr>
          <p:cNvSpPr txBox="1"/>
          <p:nvPr/>
        </p:nvSpPr>
        <p:spPr>
          <a:xfrm>
            <a:off x="8165141" y="2048574"/>
            <a:ext cx="2057400" cy="3429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ja-JP" altLang="en-US" sz="1800">
                <a:latin typeface="Tahoma"/>
                <a:ea typeface="ＭＳ Ｐゴシック"/>
                <a:cs typeface="Tahoma"/>
              </a:rPr>
              <a:t>単位: %</a:t>
            </a:r>
            <a:endParaRPr lang="ja-JP" altLang="en-US" sz="1800"/>
          </a:p>
        </p:txBody>
      </p:sp>
      <p:pic>
        <p:nvPicPr>
          <p:cNvPr id="19" name="図 20" descr="グラフ, 棒グラフ&#10;&#10;説明は自動で生成されたものです">
            <a:extLst>
              <a:ext uri="{FF2B5EF4-FFF2-40B4-BE49-F238E27FC236}">
                <a16:creationId xmlns:a16="http://schemas.microsoft.com/office/drawing/2014/main" id="{B1FFC7F3-88D0-920D-E386-3D98ACD525B3}"/>
              </a:ext>
            </a:extLst>
          </p:cNvPr>
          <p:cNvPicPr>
            <a:picLocks noGrp="1" noChangeAspect="1"/>
          </p:cNvPicPr>
          <p:nvPr>
            <p:ph idx="1"/>
          </p:nvPr>
        </p:nvPicPr>
        <p:blipFill>
          <a:blip r:embed="rId3"/>
          <a:stretch>
            <a:fillRect/>
          </a:stretch>
        </p:blipFill>
        <p:spPr>
          <a:xfrm>
            <a:off x="4348304" y="2353356"/>
            <a:ext cx="4845900" cy="3088313"/>
          </a:xfrm>
        </p:spPr>
      </p:pic>
    </p:spTree>
    <p:extLst>
      <p:ext uri="{BB962C8B-B14F-4D97-AF65-F5344CB8AC3E}">
        <p14:creationId xmlns:p14="http://schemas.microsoft.com/office/powerpoint/2010/main" val="2589233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EACC57-DD79-46A5-BC75-FC98AE5E78C0}"/>
              </a:ext>
            </a:extLst>
          </p:cNvPr>
          <p:cNvSpPr>
            <a:spLocks noGrp="1"/>
          </p:cNvSpPr>
          <p:nvPr>
            <p:ph type="title"/>
          </p:nvPr>
        </p:nvSpPr>
        <p:spPr/>
        <p:txBody>
          <a:bodyPr/>
          <a:lstStyle/>
          <a:p>
            <a:r>
              <a:rPr kumimoji="1" lang="ja-JP" altLang="en-US"/>
              <a:t>本研究の</a:t>
            </a:r>
            <a:r>
              <a:rPr lang="ja-JP" altLang="en-US"/>
              <a:t>？</a:t>
            </a:r>
            <a:endParaRPr kumimoji="1" lang="ja-JP" altLang="en-US"/>
          </a:p>
        </p:txBody>
      </p:sp>
      <p:sp>
        <p:nvSpPr>
          <p:cNvPr id="3" name="テキスト プレースホルダー 2">
            <a:extLst>
              <a:ext uri="{FF2B5EF4-FFF2-40B4-BE49-F238E27FC236}">
                <a16:creationId xmlns:a16="http://schemas.microsoft.com/office/drawing/2014/main" id="{ED5E168F-C52B-457D-A9CF-C298899ED208}"/>
              </a:ext>
            </a:extLst>
          </p:cNvPr>
          <p:cNvSpPr>
            <a:spLocks noGrp="1"/>
          </p:cNvSpPr>
          <p:nvPr>
            <p:ph idx="1"/>
          </p:nvPr>
        </p:nvSpPr>
        <p:spPr/>
        <p:txBody>
          <a:bodyPr/>
          <a:lstStyle/>
          <a:p>
            <a:r>
              <a:rPr lang="en-US" altLang="ja-JP">
                <a:ea typeface="+mn-lt"/>
                <a:cs typeface="+mn-lt"/>
              </a:rPr>
              <a:t>Java </a:t>
            </a:r>
            <a:r>
              <a:rPr lang="ja-JP" altLang="en-US">
                <a:ea typeface="+mn-lt"/>
                <a:cs typeface="+mn-lt"/>
              </a:rPr>
              <a:t>プロジェクトのビルドの特徴や失敗原因を調査 </a:t>
            </a:r>
          </a:p>
          <a:p>
            <a:pPr lvl="1"/>
            <a:r>
              <a:rPr lang="ja-JP" altLang="en-US">
                <a:ea typeface="+mn-lt"/>
                <a:cs typeface="+mn-lt"/>
              </a:rPr>
              <a:t>先行研究と比較し現在の状況を確認</a:t>
            </a:r>
          </a:p>
          <a:p>
            <a:pPr lvl="1"/>
            <a:r>
              <a:rPr lang="ja-JP" altLang="en-US">
                <a:ea typeface="+mn-lt"/>
                <a:cs typeface="+mn-lt"/>
              </a:rPr>
              <a:t>ビルドに関するデータセットを提供</a:t>
            </a:r>
            <a:endParaRPr lang="ja-JP"/>
          </a:p>
          <a:p>
            <a:pPr marL="456724" indent="-317183"/>
            <a:endParaRPr lang="ja-JP" altLang="en-US">
              <a:ea typeface="+mn-lt"/>
              <a:cs typeface="+mn-lt"/>
            </a:endParaRPr>
          </a:p>
          <a:p>
            <a:pPr marL="456724" indent="-317183"/>
            <a:r>
              <a:rPr lang="ja-JP">
                <a:ea typeface="+mn-lt"/>
                <a:cs typeface="+mn-lt"/>
              </a:rPr>
              <a:t>Android アプリのビルドの特徴や失敗原因を調査 </a:t>
            </a:r>
            <a:endParaRPr lang="ja-JP">
              <a:ea typeface="ＭＳ Ｐゴシック"/>
              <a:cs typeface="+mn-lt"/>
            </a:endParaRPr>
          </a:p>
          <a:p>
            <a:pPr lvl="1"/>
            <a:r>
              <a:rPr lang="ja-JP">
                <a:ea typeface="+mn-lt"/>
                <a:cs typeface="+mn-lt"/>
              </a:rPr>
              <a:t>Android アプリのビルドに問題があることを確認 </a:t>
            </a:r>
            <a:endParaRPr lang="ja-JP" altLang="en-US">
              <a:ea typeface="ＭＳ Ｐゴシック"/>
              <a:cs typeface="+mn-lt"/>
            </a:endParaRPr>
          </a:p>
          <a:p>
            <a:pPr lvl="1"/>
            <a:r>
              <a:rPr lang="ja-JP">
                <a:ea typeface="+mn-lt"/>
                <a:cs typeface="+mn-lt"/>
              </a:rPr>
              <a:t>失敗原因を詳しく分析し修正方法を調査 </a:t>
            </a:r>
            <a:endParaRPr lang="ja-JP" altLang="en-US">
              <a:ea typeface="ＭＳ Ｐゴシック"/>
              <a:cs typeface="+mn-lt"/>
            </a:endParaRPr>
          </a:p>
          <a:p>
            <a:pPr lvl="1"/>
            <a:endParaRPr lang="ja-JP">
              <a:ea typeface="+mn-lt"/>
              <a:cs typeface="+mn-lt"/>
            </a:endParaRPr>
          </a:p>
          <a:p>
            <a:pPr indent="-342900"/>
            <a:r>
              <a:rPr lang="ja-JP">
                <a:ea typeface="+mn-lt"/>
                <a:cs typeface="+mn-lt"/>
              </a:rPr>
              <a:t>ビルドの改善に貢献</a:t>
            </a:r>
            <a:endParaRPr lang="ja-JP" altLang="en-US">
              <a:cs typeface="Arial"/>
            </a:endParaRPr>
          </a:p>
          <a:p>
            <a:endParaRPr lang="ja-JP">
              <a:cs typeface="Arial"/>
            </a:endParaRPr>
          </a:p>
          <a:p>
            <a:pPr marL="456724" indent="-317183"/>
            <a:endParaRPr lang="ja-JP" altLang="en-US">
              <a:cs typeface="Arial"/>
            </a:endParaRPr>
          </a:p>
        </p:txBody>
      </p:sp>
      <p:sp>
        <p:nvSpPr>
          <p:cNvPr id="4" name="スライド番号プレースホルダー 3">
            <a:extLst>
              <a:ext uri="{FF2B5EF4-FFF2-40B4-BE49-F238E27FC236}">
                <a16:creationId xmlns:a16="http://schemas.microsoft.com/office/drawing/2014/main" id="{7E18CF9D-C844-4D58-9DCB-C0340CEDF01D}"/>
              </a:ext>
            </a:extLst>
          </p:cNvPr>
          <p:cNvSpPr>
            <a:spLocks noGrp="1"/>
          </p:cNvSpPr>
          <p:nvPr>
            <p:ph type="sldNum" sz="quarter" idx="12"/>
          </p:nvPr>
        </p:nvSpPr>
        <p:spPr/>
        <p:txBody>
          <a:bodyPr/>
          <a:lstStyle/>
          <a:p>
            <a:fld id="{71BD41F1-5DB9-48B5-9F82-F72C0C97469D}" type="slidenum">
              <a:rPr kumimoji="1" lang="ja-JP" altLang="en-US" smtClean="0"/>
              <a:t>29</a:t>
            </a:fld>
            <a:endParaRPr kumimoji="1" lang="ja-JP" altLang="en-US"/>
          </a:p>
        </p:txBody>
      </p:sp>
    </p:spTree>
    <p:extLst>
      <p:ext uri="{BB962C8B-B14F-4D97-AF65-F5344CB8AC3E}">
        <p14:creationId xmlns:p14="http://schemas.microsoft.com/office/powerpoint/2010/main" val="275550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8172E7-6FD7-802F-3039-7E1573EF3928}"/>
              </a:ext>
            </a:extLst>
          </p:cNvPr>
          <p:cNvSpPr>
            <a:spLocks noGrp="1"/>
          </p:cNvSpPr>
          <p:nvPr>
            <p:ph type="title"/>
          </p:nvPr>
        </p:nvSpPr>
        <p:spPr/>
        <p:txBody>
          <a:bodyPr/>
          <a:lstStyle/>
          <a:p>
            <a:r>
              <a:rPr lang="ja-JP" altLang="en-US"/>
              <a:t>ビルドの困難さ</a:t>
            </a:r>
            <a:endParaRPr kumimoji="1" lang="ja-JP" altLang="en-US"/>
          </a:p>
        </p:txBody>
      </p:sp>
      <p:sp>
        <p:nvSpPr>
          <p:cNvPr id="3" name="テキスト プレースホルダー 2">
            <a:extLst>
              <a:ext uri="{FF2B5EF4-FFF2-40B4-BE49-F238E27FC236}">
                <a16:creationId xmlns:a16="http://schemas.microsoft.com/office/drawing/2014/main" id="{45DDAD04-0EA7-735A-D883-97BF95EF1F7F}"/>
              </a:ext>
            </a:extLst>
          </p:cNvPr>
          <p:cNvSpPr>
            <a:spLocks noGrp="1"/>
          </p:cNvSpPr>
          <p:nvPr>
            <p:ph idx="1"/>
          </p:nvPr>
        </p:nvSpPr>
        <p:spPr>
          <a:xfrm>
            <a:off x="457201" y="1562635"/>
            <a:ext cx="8474036" cy="3394472"/>
          </a:xfrm>
        </p:spPr>
        <p:txBody>
          <a:bodyPr/>
          <a:lstStyle/>
          <a:p>
            <a:r>
              <a:rPr kumimoji="1" lang="ja-JP" altLang="en-US" sz="2800"/>
              <a:t>ビルドは解決済みの問</a:t>
            </a:r>
            <a:r>
              <a:rPr lang="ja-JP" altLang="en-US" sz="2800"/>
              <a:t>題と主張される場合も存在[1]</a:t>
            </a:r>
            <a:endParaRPr lang="en-US" altLang="ja-JP" sz="2800">
              <a:cs typeface="Arial"/>
            </a:endParaRPr>
          </a:p>
          <a:p>
            <a:pPr marL="0" indent="0">
              <a:buNone/>
            </a:pPr>
            <a:endParaRPr lang="en-US" altLang="ja-JP" sz="2800">
              <a:cs typeface="Arial"/>
            </a:endParaRPr>
          </a:p>
          <a:p>
            <a:r>
              <a:rPr lang="ja-JP" altLang="en-US" sz="2800"/>
              <a:t>実際には</a:t>
            </a:r>
            <a:r>
              <a:rPr kumimoji="1" lang="ja-JP" altLang="en-US" sz="2800"/>
              <a:t>多くのソフトウェアが</a:t>
            </a:r>
            <a:r>
              <a:rPr lang="ja-JP" sz="2800">
                <a:ea typeface="+mn-lt"/>
                <a:cs typeface="+mn-lt"/>
              </a:rPr>
              <a:t>自動的な</a:t>
            </a:r>
            <a:r>
              <a:rPr kumimoji="1" lang="ja-JP" altLang="en-US" sz="2800">
                <a:ea typeface="ＭＳ Ｐゴシック"/>
                <a:cs typeface="+mn-lt"/>
              </a:rPr>
              <a:t>ビ</a:t>
            </a:r>
            <a:r>
              <a:rPr lang="ja-JP" altLang="en-US" sz="2800"/>
              <a:t>ルド</a:t>
            </a:r>
            <a:r>
              <a:rPr kumimoji="1" lang="ja-JP" altLang="en-US" sz="2800"/>
              <a:t>に失敗</a:t>
            </a:r>
            <a:endParaRPr kumimoji="1" lang="en-US" altLang="ja-JP" sz="2800"/>
          </a:p>
          <a:p>
            <a:pPr lvl="1"/>
            <a:endParaRPr lang="ja-JP" altLang="en-US">
              <a:cs typeface="Arial"/>
            </a:endParaRPr>
          </a:p>
          <a:p>
            <a:pPr marL="0" indent="0">
              <a:buNone/>
            </a:pPr>
            <a:endParaRPr lang="ja-JP" altLang="en-US">
              <a:cs typeface="Arial"/>
            </a:endParaRPr>
          </a:p>
        </p:txBody>
      </p:sp>
      <p:sp>
        <p:nvSpPr>
          <p:cNvPr id="4" name="スライド番号プレースホルダー 3">
            <a:extLst>
              <a:ext uri="{FF2B5EF4-FFF2-40B4-BE49-F238E27FC236}">
                <a16:creationId xmlns:a16="http://schemas.microsoft.com/office/drawing/2014/main" id="{578D1C5C-6A3E-2AF1-7C1E-6C3AEE8B79CF}"/>
              </a:ext>
            </a:extLst>
          </p:cNvPr>
          <p:cNvSpPr>
            <a:spLocks noGrp="1"/>
          </p:cNvSpPr>
          <p:nvPr>
            <p:ph type="sldNum" sz="quarter" idx="12"/>
          </p:nvPr>
        </p:nvSpPr>
        <p:spPr/>
        <p:txBody>
          <a:bodyPr/>
          <a:lstStyle/>
          <a:p>
            <a:fld id="{71BD41F1-5DB9-48B5-9F82-F72C0C97469D}" type="slidenum">
              <a:rPr kumimoji="1" lang="ja-JP" altLang="en-US" smtClean="0"/>
              <a:t>3</a:t>
            </a:fld>
            <a:endParaRPr kumimoji="1" lang="ja-JP" altLang="en-US"/>
          </a:p>
        </p:txBody>
      </p:sp>
      <p:sp>
        <p:nvSpPr>
          <p:cNvPr id="5" name="正方形/長方形 4">
            <a:extLst>
              <a:ext uri="{FF2B5EF4-FFF2-40B4-BE49-F238E27FC236}">
                <a16:creationId xmlns:a16="http://schemas.microsoft.com/office/drawing/2014/main" id="{A0FF13DD-A91D-49BB-8F09-23C258FA661B}"/>
              </a:ext>
            </a:extLst>
          </p:cNvPr>
          <p:cNvSpPr/>
          <p:nvPr/>
        </p:nvSpPr>
        <p:spPr>
          <a:xfrm>
            <a:off x="615288" y="6112258"/>
            <a:ext cx="8079299" cy="438581"/>
          </a:xfrm>
          <a:prstGeom prst="rect">
            <a:avLst/>
          </a:prstGeom>
        </p:spPr>
        <p:txBody>
          <a:bodyPr wrap="square" lIns="68580" tIns="34290" rIns="68580" bIns="34290" anchor="t">
            <a:spAutoFit/>
          </a:bodyPr>
          <a:lstStyle/>
          <a:p>
            <a:r>
              <a:rPr lang="en-US" altLang="ja-JP" sz="1200">
                <a:latin typeface="Tahoma"/>
                <a:ea typeface="ＭＳ Ｐゴシック"/>
                <a:cs typeface="Tahoma"/>
              </a:rPr>
              <a:t>[1] A. </a:t>
            </a:r>
            <a:r>
              <a:rPr lang="en-US" altLang="ja-JP" sz="1200" err="1">
                <a:latin typeface="Tahoma"/>
                <a:ea typeface="ＭＳ Ｐゴシック"/>
                <a:cs typeface="Tahoma"/>
              </a:rPr>
              <a:t>Neitsch</a:t>
            </a:r>
            <a:r>
              <a:rPr lang="en-US" altLang="ja-JP" sz="1200">
                <a:latin typeface="Tahoma"/>
                <a:ea typeface="ＭＳ Ｐゴシック"/>
                <a:cs typeface="Tahoma"/>
              </a:rPr>
              <a:t>, K. Wong, and M. Godfrey. Build system issues in multilanguage software. In Proceedings of the 28th International Conference on Software Maintenance (ICSM), pages 140–149 (2012).</a:t>
            </a:r>
            <a:endParaRPr lang="ja-JP" altLang="en-US" sz="1200">
              <a:latin typeface="Tahoma"/>
              <a:ea typeface="ＭＳ Ｐゴシック"/>
              <a:cs typeface="Tahoma"/>
            </a:endParaRPr>
          </a:p>
        </p:txBody>
      </p:sp>
    </p:spTree>
    <p:extLst>
      <p:ext uri="{BB962C8B-B14F-4D97-AF65-F5344CB8AC3E}">
        <p14:creationId xmlns:p14="http://schemas.microsoft.com/office/powerpoint/2010/main" val="2604165622"/>
      </p:ext>
    </p:extLst>
  </p:cSld>
  <p:clrMapOvr>
    <a:masterClrMapping/>
  </p:clrMapOvr>
  <p:extLst>
    <p:ext uri="{6950BFC3-D8DA-4A85-94F7-54DA5524770B}">
      <p188:commentRel xmlns:p188="http://schemas.microsoft.com/office/powerpoint/2018/8/main" xmlns="" r:id="rId3"/>
    </p:ext>
  </p:extLs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EB7AE-3496-4F72-9BB9-B73155C845EF}"/>
              </a:ext>
            </a:extLst>
          </p:cNvPr>
          <p:cNvSpPr>
            <a:spLocks noGrp="1"/>
          </p:cNvSpPr>
          <p:nvPr>
            <p:ph type="title"/>
          </p:nvPr>
        </p:nvSpPr>
        <p:spPr/>
        <p:txBody>
          <a:bodyPr/>
          <a:lstStyle/>
          <a:p>
            <a:r>
              <a:rPr lang="ja-JP" altLang="en-US"/>
              <a:t>本研究の目的</a:t>
            </a:r>
            <a:endParaRPr kumimoji="1" lang="ja-JP" altLang="en-US"/>
          </a:p>
        </p:txBody>
      </p:sp>
      <p:sp>
        <p:nvSpPr>
          <p:cNvPr id="3" name="コンテンツ プレースホルダー 2">
            <a:extLst>
              <a:ext uri="{FF2B5EF4-FFF2-40B4-BE49-F238E27FC236}">
                <a16:creationId xmlns:a16="http://schemas.microsoft.com/office/drawing/2014/main" id="{CFBA2EDD-0DCA-4549-BE4F-8F8113F38767}"/>
              </a:ext>
            </a:extLst>
          </p:cNvPr>
          <p:cNvSpPr>
            <a:spLocks noGrp="1"/>
          </p:cNvSpPr>
          <p:nvPr>
            <p:ph idx="1"/>
          </p:nvPr>
        </p:nvSpPr>
        <p:spPr/>
        <p:txBody>
          <a:bodyPr/>
          <a:lstStyle/>
          <a:p>
            <a:r>
              <a:rPr lang="en-US" altLang="ja-JP"/>
              <a:t>Java </a:t>
            </a:r>
            <a:r>
              <a:rPr lang="ja-JP" altLang="en-US"/>
              <a:t>プロジェクトのビルドについて再調査し現在の状況を</a:t>
            </a:r>
            <a:br>
              <a:rPr lang="en-US" altLang="ja-JP"/>
            </a:br>
            <a:r>
              <a:rPr lang="ja-JP" altLang="en-US"/>
              <a:t>確認</a:t>
            </a:r>
            <a:endParaRPr lang="en-US" altLang="ja-JP"/>
          </a:p>
          <a:p>
            <a:r>
              <a:rPr lang="en-US" altLang="ja-JP"/>
              <a:t>Java </a:t>
            </a:r>
            <a:r>
              <a:rPr lang="ja-JP" altLang="en-US">
                <a:ea typeface="+mn-lt"/>
                <a:cs typeface="+mn-lt"/>
              </a:rPr>
              <a:t>以外の言語で記述された </a:t>
            </a:r>
            <a:r>
              <a:rPr lang="en-US" altLang="ja-JP">
                <a:ea typeface="+mn-lt"/>
                <a:cs typeface="+mn-lt"/>
              </a:rPr>
              <a:t>Android </a:t>
            </a:r>
            <a:r>
              <a:rPr lang="ja-JP" altLang="en-US">
                <a:ea typeface="+mn-lt"/>
                <a:cs typeface="+mn-lt"/>
              </a:rPr>
              <a:t>アプリについてもビルドツールが十分に機能していないことを確認 </a:t>
            </a:r>
            <a:endParaRPr lang="en-US" altLang="ja-JP"/>
          </a:p>
          <a:p>
            <a:r>
              <a:rPr lang="ja-JP" altLang="ja-JP">
                <a:ea typeface="+mn-lt"/>
                <a:cs typeface="+mn-lt"/>
              </a:rPr>
              <a:t>失敗原因を詳しく分析し修正方法を調査</a:t>
            </a:r>
            <a:r>
              <a:rPr lang="ja-JP" altLang="en-US">
                <a:ea typeface="+mn-lt"/>
                <a:cs typeface="+mn-lt"/>
              </a:rPr>
              <a:t>することで</a:t>
            </a:r>
            <a:br>
              <a:rPr lang="en-US" altLang="ja-JP">
                <a:ea typeface="+mn-lt"/>
                <a:cs typeface="+mn-lt"/>
              </a:rPr>
            </a:br>
            <a:r>
              <a:rPr lang="ja-JP" altLang="en-US">
                <a:ea typeface="+mn-lt"/>
                <a:cs typeface="+mn-lt"/>
              </a:rPr>
              <a:t>ビルドツールを用いたビルドの改善に貢献</a:t>
            </a:r>
            <a:endParaRPr lang="en-US" altLang="ja-JP"/>
          </a:p>
          <a:p>
            <a:r>
              <a:rPr lang="ja-JP" altLang="en-US"/>
              <a:t>ビルドに関するデータセットを提供し</a:t>
            </a:r>
            <a:br>
              <a:rPr lang="en-US" altLang="ja-JP"/>
            </a:br>
            <a:r>
              <a:rPr lang="ja-JP" altLang="en-US"/>
              <a:t>自動ビルド修正のような他の研究に貢献</a:t>
            </a:r>
            <a:endParaRPr lang="ja-JP" altLang="ja-JP"/>
          </a:p>
          <a:p>
            <a:pPr lvl="1"/>
            <a:endParaRPr lang="en-US" altLang="ja-JP"/>
          </a:p>
          <a:p>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4B05C376-D7FA-48DC-92CF-7A77FF48281E}"/>
              </a:ext>
            </a:extLst>
          </p:cNvPr>
          <p:cNvSpPr>
            <a:spLocks noGrp="1"/>
          </p:cNvSpPr>
          <p:nvPr>
            <p:ph type="sldNum" sz="quarter" idx="12"/>
          </p:nvPr>
        </p:nvSpPr>
        <p:spPr/>
        <p:txBody>
          <a:bodyPr/>
          <a:lstStyle/>
          <a:p>
            <a:fld id="{71BD41F1-5DB9-48B5-9F82-F72C0C97469D}" type="slidenum">
              <a:rPr kumimoji="1" lang="ja-JP" altLang="en-US" smtClean="0"/>
              <a:t>30</a:t>
            </a:fld>
            <a:endParaRPr kumimoji="1" lang="ja-JP" altLang="en-US"/>
          </a:p>
        </p:txBody>
      </p:sp>
    </p:spTree>
    <p:extLst>
      <p:ext uri="{BB962C8B-B14F-4D97-AF65-F5344CB8AC3E}">
        <p14:creationId xmlns:p14="http://schemas.microsoft.com/office/powerpoint/2010/main" val="3398995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AC89B-5419-F8AE-327B-7BD9780AB26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80F6DF3-95C8-74A3-42CD-14E3E1DD3029}"/>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F0B9DF-C0B1-FDB9-6BEC-E5B316FBE025}"/>
              </a:ext>
            </a:extLst>
          </p:cNvPr>
          <p:cNvSpPr>
            <a:spLocks noGrp="1"/>
          </p:cNvSpPr>
          <p:nvPr>
            <p:ph type="sldNum" sz="quarter" idx="12"/>
          </p:nvPr>
        </p:nvSpPr>
        <p:spPr/>
        <p:txBody>
          <a:bodyPr/>
          <a:lstStyle/>
          <a:p>
            <a:fld id="{71BD41F1-5DB9-48B5-9F82-F72C0C97469D}" type="slidenum">
              <a:rPr kumimoji="1" lang="ja-JP" altLang="en-US" smtClean="0"/>
              <a:t>31</a:t>
            </a:fld>
            <a:endParaRPr kumimoji="1" lang="ja-JP" altLang="en-US"/>
          </a:p>
        </p:txBody>
      </p:sp>
    </p:spTree>
    <p:extLst>
      <p:ext uri="{BB962C8B-B14F-4D97-AF65-F5344CB8AC3E}">
        <p14:creationId xmlns:p14="http://schemas.microsoft.com/office/powerpoint/2010/main" val="3138066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40E81-5960-4685-AB3F-5A862BAD0858}"/>
              </a:ext>
            </a:extLst>
          </p:cNvPr>
          <p:cNvSpPr>
            <a:spLocks noGrp="1"/>
          </p:cNvSpPr>
          <p:nvPr>
            <p:ph type="title"/>
          </p:nvPr>
        </p:nvSpPr>
        <p:spPr/>
        <p:txBody>
          <a:bodyPr/>
          <a:lstStyle/>
          <a:p>
            <a:r>
              <a:rPr lang="en-US" altLang="ja-JP"/>
              <a:t>RQ２</a:t>
            </a:r>
            <a:r>
              <a:rPr kumimoji="1" lang="en-US" altLang="ja-JP"/>
              <a:t>: </a:t>
            </a:r>
            <a:r>
              <a:rPr kumimoji="1" lang="ja-JP" altLang="en-US"/>
              <a:t>比較対象</a:t>
            </a:r>
          </a:p>
        </p:txBody>
      </p:sp>
      <p:sp>
        <p:nvSpPr>
          <p:cNvPr id="3" name="テキスト プレースホルダー 2">
            <a:extLst>
              <a:ext uri="{FF2B5EF4-FFF2-40B4-BE49-F238E27FC236}">
                <a16:creationId xmlns:a16="http://schemas.microsoft.com/office/drawing/2014/main" id="{9C1544E2-5C12-4406-A4AE-A61137E0AA07}"/>
              </a:ext>
            </a:extLst>
          </p:cNvPr>
          <p:cNvSpPr>
            <a:spLocks noGrp="1"/>
          </p:cNvSpPr>
          <p:nvPr>
            <p:ph idx="1"/>
          </p:nvPr>
        </p:nvSpPr>
        <p:spPr>
          <a:xfrm>
            <a:off x="457200" y="2057402"/>
            <a:ext cx="8503920" cy="3394500"/>
          </a:xfrm>
        </p:spPr>
        <p:txBody>
          <a:bodyPr/>
          <a:lstStyle/>
          <a:p>
            <a:r>
              <a:rPr lang="ja-JP" altLang="en-US"/>
              <a:t>先行研究と同様の条件</a:t>
            </a:r>
            <a:endParaRPr lang="en-US" altLang="ja-JP"/>
          </a:p>
          <a:p>
            <a:pPr lvl="1"/>
            <a:r>
              <a:rPr kumimoji="1" lang="ja-JP" altLang="en-US"/>
              <a:t>通常の </a:t>
            </a:r>
            <a:r>
              <a:rPr kumimoji="1" lang="en-US" altLang="ja-JP"/>
              <a:t>Java </a:t>
            </a:r>
            <a:r>
              <a:rPr kumimoji="1" lang="ja-JP" altLang="en-US"/>
              <a:t>プロジェクト</a:t>
            </a:r>
            <a:endParaRPr kumimoji="1" lang="en-US" altLang="ja-JP"/>
          </a:p>
          <a:p>
            <a:pPr lvl="1"/>
            <a:r>
              <a:rPr lang="ja-JP" altLang="en-US"/>
              <a:t>先行研究と同じコンテナ</a:t>
            </a:r>
            <a:endParaRPr lang="en-US" altLang="ja-JP"/>
          </a:p>
          <a:p>
            <a:pPr lvl="1"/>
            <a:endParaRPr kumimoji="1" lang="en-US" altLang="ja-JP"/>
          </a:p>
          <a:p>
            <a:r>
              <a:rPr lang="en-US" altLang="ja-JP"/>
              <a:t>7,196 </a:t>
            </a:r>
            <a:r>
              <a:rPr lang="ja-JP" altLang="en-US"/>
              <a:t>個のリポジトリを </a:t>
            </a:r>
            <a:r>
              <a:rPr lang="en-US" altLang="ja-JP"/>
              <a:t>GitHub </a:t>
            </a:r>
            <a:r>
              <a:rPr lang="ja-JP" altLang="en-US"/>
              <a:t>から抽出・ビルド</a:t>
            </a:r>
            <a:endParaRPr kumimoji="1" lang="en-US" altLang="ja-JP"/>
          </a:p>
        </p:txBody>
      </p:sp>
      <p:sp>
        <p:nvSpPr>
          <p:cNvPr id="4" name="スライド番号プレースホルダー 3">
            <a:extLst>
              <a:ext uri="{FF2B5EF4-FFF2-40B4-BE49-F238E27FC236}">
                <a16:creationId xmlns:a16="http://schemas.microsoft.com/office/drawing/2014/main" id="{35623E07-A001-4E20-A64C-BFDD03B47275}"/>
              </a:ext>
            </a:extLst>
          </p:cNvPr>
          <p:cNvSpPr>
            <a:spLocks noGrp="1"/>
          </p:cNvSpPr>
          <p:nvPr>
            <p:ph type="sldNum" sz="quarter" idx="12"/>
          </p:nvPr>
        </p:nvSpPr>
        <p:spPr/>
        <p:txBody>
          <a:bodyPr/>
          <a:lstStyle/>
          <a:p>
            <a:fld id="{71BD41F1-5DB9-48B5-9F82-F72C0C97469D}" type="slidenum">
              <a:rPr kumimoji="1" lang="ja-JP" altLang="en-US" smtClean="0"/>
              <a:t>32</a:t>
            </a:fld>
            <a:endParaRPr kumimoji="1" lang="ja-JP" altLang="en-US"/>
          </a:p>
        </p:txBody>
      </p:sp>
    </p:spTree>
    <p:extLst>
      <p:ext uri="{BB962C8B-B14F-4D97-AF65-F5344CB8AC3E}">
        <p14:creationId xmlns:p14="http://schemas.microsoft.com/office/powerpoint/2010/main" val="2855288711"/>
      </p:ext>
    </p:extLst>
  </p:cSld>
  <p:clrMapOvr>
    <a:masterClrMapping/>
  </p:clrMapOvr>
  <p:extLst>
    <p:ext uri="{6950BFC3-D8DA-4A85-94F7-54DA5524770B}">
      <p188:commentRel xmlns:p188="http://schemas.microsoft.com/office/powerpoint/2018/8/main" xmlns="" r:id="rId3"/>
    </p:ext>
  </p:extLs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C5B55F-51BC-A8C1-1E9E-434AF051F31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792B842-B9D8-4624-BC70-73A72550F46F}"/>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75AC85E-6D1B-54D4-DD7C-148092F6EFF6}"/>
              </a:ext>
            </a:extLst>
          </p:cNvPr>
          <p:cNvSpPr>
            <a:spLocks noGrp="1"/>
          </p:cNvSpPr>
          <p:nvPr>
            <p:ph type="sldNum" sz="quarter" idx="12"/>
          </p:nvPr>
        </p:nvSpPr>
        <p:spPr/>
        <p:txBody>
          <a:bodyPr/>
          <a:lstStyle/>
          <a:p>
            <a:fld id="{71BD41F1-5DB9-48B5-9F82-F72C0C97469D}" type="slidenum">
              <a:rPr kumimoji="1" lang="ja-JP" altLang="en-US" smtClean="0"/>
              <a:t>33</a:t>
            </a:fld>
            <a:endParaRPr kumimoji="1" lang="ja-JP" altLang="en-US"/>
          </a:p>
        </p:txBody>
      </p:sp>
      <p:graphicFrame>
        <p:nvGraphicFramePr>
          <p:cNvPr id="6" name="グラフ 5">
            <a:extLst>
              <a:ext uri="{FF2B5EF4-FFF2-40B4-BE49-F238E27FC236}">
                <a16:creationId xmlns:a16="http://schemas.microsoft.com/office/drawing/2014/main" id="{537CF43C-1E47-4EC3-AABC-302CF6A85668}"/>
              </a:ext>
            </a:extLst>
          </p:cNvPr>
          <p:cNvGraphicFramePr>
            <a:graphicFrameLocks/>
          </p:cNvGraphicFramePr>
          <p:nvPr>
            <p:extLst>
              <p:ext uri="{D42A27DB-BD31-4B8C-83A1-F6EECF244321}">
                <p14:modId xmlns:p14="http://schemas.microsoft.com/office/powerpoint/2010/main" val="2808035879"/>
              </p:ext>
            </p:extLst>
          </p:nvPr>
        </p:nvGraphicFramePr>
        <p:xfrm>
          <a:off x="1917310" y="2304933"/>
          <a:ext cx="5298281" cy="32837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2923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0F64B0-EE01-55A8-102D-60F7F8E2F93C}"/>
              </a:ext>
            </a:extLst>
          </p:cNvPr>
          <p:cNvSpPr>
            <a:spLocks noGrp="1"/>
          </p:cNvSpPr>
          <p:nvPr>
            <p:ph type="title"/>
          </p:nvPr>
        </p:nvSpPr>
        <p:spPr/>
        <p:txBody>
          <a:bodyPr/>
          <a:lstStyle/>
          <a:p>
            <a:r>
              <a:rPr lang="ja-JP" altLang="en-US">
                <a:cs typeface="Arial"/>
              </a:rPr>
              <a:t>調査対象: Java プロジェクト</a:t>
            </a:r>
          </a:p>
        </p:txBody>
      </p:sp>
      <p:sp>
        <p:nvSpPr>
          <p:cNvPr id="3" name="コンテンツ プレースホルダー 2">
            <a:extLst>
              <a:ext uri="{FF2B5EF4-FFF2-40B4-BE49-F238E27FC236}">
                <a16:creationId xmlns:a16="http://schemas.microsoft.com/office/drawing/2014/main" id="{A99F462B-690D-30B0-50AD-ACFC977973AD}"/>
              </a:ext>
            </a:extLst>
          </p:cNvPr>
          <p:cNvSpPr>
            <a:spLocks noGrp="1"/>
          </p:cNvSpPr>
          <p:nvPr>
            <p:ph idx="1"/>
          </p:nvPr>
        </p:nvSpPr>
        <p:spPr/>
        <p:txBody>
          <a:bodyPr/>
          <a:lstStyle/>
          <a:p>
            <a:r>
              <a:rPr lang="ja-JP">
                <a:cs typeface="Arial"/>
              </a:rPr>
              <a:t>以下の条件を満たすアプリケーションのリポジトリを</a:t>
            </a:r>
            <a:r>
              <a:rPr lang="en-US" altLang="ja-JP">
                <a:ea typeface="+mn-lt"/>
                <a:cs typeface="Arial"/>
              </a:rPr>
              <a:t>GitHub</a:t>
            </a:r>
            <a:r>
              <a:rPr lang="ja-JP">
                <a:cs typeface="Arial"/>
              </a:rPr>
              <a:t>からランダムに</a:t>
            </a:r>
            <a:r>
              <a:rPr lang="en-US" altLang="ja-JP">
                <a:ea typeface="+mn-lt"/>
                <a:cs typeface="Arial"/>
              </a:rPr>
              <a:t>10,000</a:t>
            </a:r>
            <a:r>
              <a:rPr lang="ja-JP">
                <a:cs typeface="Arial"/>
              </a:rPr>
              <a:t>個抽出し、ビルド設定ファイルが存在した 7,</a:t>
            </a:r>
            <a:r>
              <a:rPr lang="en-US" altLang="ja-JP">
                <a:cs typeface="Arial"/>
              </a:rPr>
              <a:t>196</a:t>
            </a:r>
            <a:r>
              <a:rPr lang="ja-JP">
                <a:cs typeface="Arial"/>
              </a:rPr>
              <a:t>個を用いた</a:t>
            </a:r>
            <a:endParaRPr lang="en-US" altLang="ja-JP">
              <a:ea typeface="+mn-lt"/>
              <a:cs typeface="+mn-lt"/>
            </a:endParaRPr>
          </a:p>
          <a:p>
            <a:endParaRPr lang="en-US" altLang="ja-JP">
              <a:ea typeface="+mn-lt"/>
              <a:cs typeface="+mn-lt"/>
            </a:endParaRPr>
          </a:p>
          <a:p>
            <a:pPr marL="696754" indent="-557213">
              <a:buAutoNum type="arabicPeriod"/>
            </a:pPr>
            <a:r>
              <a:rPr lang="en-US" altLang="ja-JP">
                <a:ea typeface="+mn-lt"/>
                <a:cs typeface="+mn-lt"/>
              </a:rPr>
              <a:t>Android </a:t>
            </a:r>
            <a:r>
              <a:rPr lang="ja-JP">
                <a:ea typeface="+mn-lt"/>
                <a:cs typeface="+mn-lt"/>
              </a:rPr>
              <a:t>の </a:t>
            </a:r>
            <a:r>
              <a:rPr lang="en-US" altLang="ja-JP">
                <a:ea typeface="+mn-lt"/>
                <a:cs typeface="+mn-lt"/>
              </a:rPr>
              <a:t>API </a:t>
            </a:r>
            <a:r>
              <a:rPr lang="ja-JP">
                <a:ea typeface="+mn-lt"/>
                <a:cs typeface="+mn-lt"/>
              </a:rPr>
              <a:t>を利用し、</a:t>
            </a:r>
            <a:r>
              <a:rPr lang="en-US" altLang="ja-JP">
                <a:ea typeface="+mn-lt"/>
                <a:cs typeface="+mn-lt"/>
              </a:rPr>
              <a:t>Kotlin</a:t>
            </a:r>
            <a:r>
              <a:rPr lang="ja-JP">
                <a:ea typeface="+mn-lt"/>
                <a:cs typeface="+mn-lt"/>
              </a:rPr>
              <a:t>で記述</a:t>
            </a:r>
            <a:endParaRPr lang="en-US" altLang="ja-JP">
              <a:ea typeface="+mn-lt"/>
              <a:cs typeface="+mn-lt"/>
            </a:endParaRPr>
          </a:p>
          <a:p>
            <a:pPr marL="696754" indent="-557213">
              <a:buAutoNum type="arabicPeriod"/>
            </a:pPr>
            <a:r>
              <a:rPr lang="ja-JP">
                <a:ea typeface="+mn-lt"/>
                <a:cs typeface="+mn-lt"/>
              </a:rPr>
              <a:t>オープンソースソフトウェアのライセンスを明記</a:t>
            </a:r>
            <a:endParaRPr lang="en-US" altLang="ja-JP">
              <a:ea typeface="+mn-lt"/>
              <a:cs typeface="+mn-lt"/>
            </a:endParaRPr>
          </a:p>
          <a:p>
            <a:pPr marL="696754" indent="-557213">
              <a:buAutoNum type="arabicPeriod"/>
            </a:pPr>
            <a:r>
              <a:rPr lang="ja-JP">
                <a:ea typeface="+mn-lt"/>
                <a:cs typeface="+mn-lt"/>
              </a:rPr>
              <a:t>一回以上フォークされている</a:t>
            </a:r>
            <a:endParaRPr lang="en-US" altLang="ja-JP">
              <a:ea typeface="+mn-lt"/>
              <a:cs typeface="+mn-lt"/>
            </a:endParaRPr>
          </a:p>
          <a:p>
            <a:pPr marL="696754" indent="-557213">
              <a:buAutoNum type="arabicPeriod"/>
            </a:pPr>
            <a:r>
              <a:rPr lang="en-US" altLang="ja-JP">
                <a:ea typeface="+mn-lt"/>
                <a:cs typeface="Arial"/>
              </a:rPr>
              <a:t>JNI </a:t>
            </a:r>
            <a:r>
              <a:rPr lang="ja-JP">
                <a:cs typeface="Arial"/>
              </a:rPr>
              <a:t>や </a:t>
            </a:r>
            <a:r>
              <a:rPr lang="en-US" altLang="ja-JP">
                <a:ea typeface="+mn-lt"/>
                <a:cs typeface="Arial"/>
              </a:rPr>
              <a:t>Java ME </a:t>
            </a:r>
            <a:r>
              <a:rPr lang="ja-JP">
                <a:cs typeface="Arial"/>
              </a:rPr>
              <a:t>の </a:t>
            </a:r>
            <a:r>
              <a:rPr lang="en-US" altLang="ja-JP">
                <a:ea typeface="+mn-lt"/>
                <a:cs typeface="Arial"/>
              </a:rPr>
              <a:t>API </a:t>
            </a:r>
            <a:r>
              <a:rPr lang="ja-JP">
                <a:cs typeface="Arial"/>
              </a:rPr>
              <a:t>を利用していない</a:t>
            </a:r>
            <a:endParaRPr lang="ja-JP"/>
          </a:p>
        </p:txBody>
      </p:sp>
      <p:sp>
        <p:nvSpPr>
          <p:cNvPr id="4" name="スライド番号プレースホルダー 3">
            <a:extLst>
              <a:ext uri="{FF2B5EF4-FFF2-40B4-BE49-F238E27FC236}">
                <a16:creationId xmlns:a16="http://schemas.microsoft.com/office/drawing/2014/main" id="{605DDB68-9346-D38C-E5EF-84BA28095454}"/>
              </a:ext>
            </a:extLst>
          </p:cNvPr>
          <p:cNvSpPr>
            <a:spLocks noGrp="1"/>
          </p:cNvSpPr>
          <p:nvPr>
            <p:ph type="sldNum" sz="quarter" idx="12"/>
          </p:nvPr>
        </p:nvSpPr>
        <p:spPr/>
        <p:txBody>
          <a:bodyPr/>
          <a:lstStyle/>
          <a:p>
            <a:fld id="{71BD41F1-5DB9-48B5-9F82-F72C0C97469D}" type="slidenum">
              <a:rPr kumimoji="1" lang="ja-JP" altLang="en-US" smtClean="0"/>
              <a:t>34</a:t>
            </a:fld>
            <a:endParaRPr kumimoji="1" lang="ja-JP" altLang="en-US"/>
          </a:p>
        </p:txBody>
      </p:sp>
    </p:spTree>
    <p:extLst>
      <p:ext uri="{BB962C8B-B14F-4D97-AF65-F5344CB8AC3E}">
        <p14:creationId xmlns:p14="http://schemas.microsoft.com/office/powerpoint/2010/main" val="3375603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FD65B3-0F2F-46F1-96F1-38EF7DAEA82E}"/>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417557E-5442-4ECA-A2DE-2F46C018238F}"/>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99CB295-D0C3-4E1E-B61F-3BBA32B17725}"/>
              </a:ext>
            </a:extLst>
          </p:cNvPr>
          <p:cNvSpPr>
            <a:spLocks noGrp="1"/>
          </p:cNvSpPr>
          <p:nvPr>
            <p:ph type="sldNum" sz="quarter" idx="12"/>
          </p:nvPr>
        </p:nvSpPr>
        <p:spPr/>
        <p:txBody>
          <a:bodyPr/>
          <a:lstStyle/>
          <a:p>
            <a:fld id="{71BD41F1-5DB9-48B5-9F82-F72C0C97469D}" type="slidenum">
              <a:rPr kumimoji="1" lang="ja-JP" altLang="en-US" smtClean="0"/>
              <a:t>35</a:t>
            </a:fld>
            <a:endParaRPr kumimoji="1" lang="ja-JP" altLang="en-US"/>
          </a:p>
        </p:txBody>
      </p:sp>
    </p:spTree>
    <p:extLst>
      <p:ext uri="{BB962C8B-B14F-4D97-AF65-F5344CB8AC3E}">
        <p14:creationId xmlns:p14="http://schemas.microsoft.com/office/powerpoint/2010/main" val="850045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EFDA27-A933-4841-97F3-BC6399177D3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057A457-0355-4F04-855B-F6D3B6B86AC4}"/>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98ED166-EBF4-4E00-94BB-FC258EA4F5C0}"/>
              </a:ext>
            </a:extLst>
          </p:cNvPr>
          <p:cNvSpPr>
            <a:spLocks noGrp="1"/>
          </p:cNvSpPr>
          <p:nvPr>
            <p:ph type="sldNum" sz="quarter" idx="12"/>
          </p:nvPr>
        </p:nvSpPr>
        <p:spPr/>
        <p:txBody>
          <a:bodyPr/>
          <a:lstStyle/>
          <a:p>
            <a:fld id="{71BD41F1-5DB9-48B5-9F82-F72C0C97469D}" type="slidenum">
              <a:rPr kumimoji="1" lang="ja-JP" altLang="en-US" smtClean="0"/>
              <a:t>36</a:t>
            </a:fld>
            <a:endParaRPr kumimoji="1" lang="ja-JP" altLang="en-US"/>
          </a:p>
        </p:txBody>
      </p:sp>
    </p:spTree>
    <p:extLst>
      <p:ext uri="{BB962C8B-B14F-4D97-AF65-F5344CB8AC3E}">
        <p14:creationId xmlns:p14="http://schemas.microsoft.com/office/powerpoint/2010/main" val="3422138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D10C93-C4F1-4434-9479-1D97A16C5FA5}"/>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1504699-770B-4949-95E5-FAA0BF05F62C}"/>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DD16228-FEAD-4DFF-9C5B-5CF149116BA9}"/>
              </a:ext>
            </a:extLst>
          </p:cNvPr>
          <p:cNvSpPr>
            <a:spLocks noGrp="1"/>
          </p:cNvSpPr>
          <p:nvPr>
            <p:ph type="sldNum" sz="quarter" idx="12"/>
          </p:nvPr>
        </p:nvSpPr>
        <p:spPr/>
        <p:txBody>
          <a:bodyPr/>
          <a:lstStyle/>
          <a:p>
            <a:fld id="{71BD41F1-5DB9-48B5-9F82-F72C0C97469D}" type="slidenum">
              <a:rPr kumimoji="1" lang="ja-JP" altLang="en-US" smtClean="0"/>
              <a:t>37</a:t>
            </a:fld>
            <a:endParaRPr kumimoji="1" lang="ja-JP" altLang="en-US"/>
          </a:p>
        </p:txBody>
      </p:sp>
    </p:spTree>
    <p:extLst>
      <p:ext uri="{BB962C8B-B14F-4D97-AF65-F5344CB8AC3E}">
        <p14:creationId xmlns:p14="http://schemas.microsoft.com/office/powerpoint/2010/main" val="2831061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5D8C88-733C-4CC7-FD07-9963CCE466DA}"/>
              </a:ext>
            </a:extLst>
          </p:cNvPr>
          <p:cNvSpPr>
            <a:spLocks noGrp="1"/>
          </p:cNvSpPr>
          <p:nvPr>
            <p:ph type="title"/>
          </p:nvPr>
        </p:nvSpPr>
        <p:spPr/>
        <p:txBody>
          <a:bodyPr/>
          <a:lstStyle/>
          <a:p>
            <a:r>
              <a:rPr lang="ja-JP">
                <a:ea typeface="+mj-lt"/>
                <a:cs typeface="+mj-lt"/>
              </a:rPr>
              <a:t>RQ1:</a:t>
            </a:r>
            <a:r>
              <a:rPr lang="ja-JP" altLang="en-US">
                <a:ea typeface="+mj-lt"/>
                <a:cs typeface="+mj-lt"/>
              </a:rPr>
              <a:t>エラー原因の割合上位</a:t>
            </a:r>
            <a:r>
              <a:rPr lang="en-US" altLang="ja-JP">
                <a:ea typeface="+mj-lt"/>
                <a:cs typeface="+mj-lt"/>
              </a:rPr>
              <a:t>3種</a:t>
            </a:r>
            <a:r>
              <a:rPr lang="ja-JP">
                <a:ea typeface="+mj-lt"/>
                <a:cs typeface="+mj-lt"/>
              </a:rPr>
              <a:t>の変化</a:t>
            </a:r>
          </a:p>
        </p:txBody>
      </p:sp>
      <p:sp>
        <p:nvSpPr>
          <p:cNvPr id="4" name="スライド番号プレースホルダー 3">
            <a:extLst>
              <a:ext uri="{FF2B5EF4-FFF2-40B4-BE49-F238E27FC236}">
                <a16:creationId xmlns:a16="http://schemas.microsoft.com/office/drawing/2014/main" id="{E8000618-5FBC-31F3-ADC4-F8899A29FFD8}"/>
              </a:ext>
            </a:extLst>
          </p:cNvPr>
          <p:cNvSpPr>
            <a:spLocks noGrp="1"/>
          </p:cNvSpPr>
          <p:nvPr>
            <p:ph type="sldNum" sz="quarter" idx="12"/>
          </p:nvPr>
        </p:nvSpPr>
        <p:spPr/>
        <p:txBody>
          <a:bodyPr/>
          <a:lstStyle/>
          <a:p>
            <a:fld id="{71BD41F1-5DB9-48B5-9F82-F72C0C97469D}" type="slidenum">
              <a:rPr kumimoji="1" lang="ja-JP" altLang="en-US" smtClean="0"/>
              <a:t>38</a:t>
            </a:fld>
            <a:endParaRPr kumimoji="1" lang="ja-JP" altLang="en-US"/>
          </a:p>
        </p:txBody>
      </p:sp>
      <p:sp>
        <p:nvSpPr>
          <p:cNvPr id="11" name="テキスト ボックス 10">
            <a:extLst>
              <a:ext uri="{FF2B5EF4-FFF2-40B4-BE49-F238E27FC236}">
                <a16:creationId xmlns:a16="http://schemas.microsoft.com/office/drawing/2014/main" id="{1B23DFCB-CCD3-D38E-9764-19BAC5681252}"/>
              </a:ext>
            </a:extLst>
          </p:cNvPr>
          <p:cNvSpPr txBox="1"/>
          <p:nvPr/>
        </p:nvSpPr>
        <p:spPr>
          <a:xfrm>
            <a:off x="1395021" y="2703660"/>
            <a:ext cx="2995522" cy="9002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r"/>
            <a:r>
              <a:rPr lang="en-US" altLang="ja-JP" sz="1800">
                <a:latin typeface="Tahoma"/>
                <a:ea typeface="ＭＳ Ｐゴシック"/>
                <a:cs typeface="Tahoma"/>
              </a:rPr>
              <a:t>dependencies </a:t>
            </a:r>
            <a:br>
              <a:rPr lang="en-US" altLang="ja-JP" sz="1800">
                <a:latin typeface="Tahoma"/>
                <a:ea typeface="ＭＳ Ｐゴシック"/>
                <a:cs typeface="Tahoma"/>
              </a:rPr>
            </a:br>
            <a:r>
              <a:rPr lang="en-US" altLang="ja-JP" sz="1800">
                <a:latin typeface="Tahoma"/>
                <a:ea typeface="ＭＳ Ｐゴシック"/>
                <a:cs typeface="Tahoma"/>
              </a:rPr>
              <a:t>Java compilation </a:t>
            </a:r>
            <a:r>
              <a:rPr lang="en-US" sz="1800">
                <a:latin typeface="Tahoma"/>
                <a:ea typeface="Tahoma"/>
                <a:cs typeface="Tahoma"/>
              </a:rPr>
              <a:t>documentation　generation</a:t>
            </a:r>
            <a:endParaRPr lang="ja-JP" altLang="en-US" sz="1800"/>
          </a:p>
        </p:txBody>
      </p:sp>
      <p:sp>
        <p:nvSpPr>
          <p:cNvPr id="3" name="テキスト ボックス 2">
            <a:extLst>
              <a:ext uri="{FF2B5EF4-FFF2-40B4-BE49-F238E27FC236}">
                <a16:creationId xmlns:a16="http://schemas.microsoft.com/office/drawing/2014/main" id="{707086D1-4AA9-2AB9-8264-2451D895E1D4}"/>
              </a:ext>
            </a:extLst>
          </p:cNvPr>
          <p:cNvSpPr txBox="1"/>
          <p:nvPr/>
        </p:nvSpPr>
        <p:spPr>
          <a:xfrm>
            <a:off x="603498" y="3744787"/>
            <a:ext cx="3698158" cy="9002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r"/>
            <a:r>
              <a:rPr lang="en-US" altLang="ja-JP" sz="1800">
                <a:latin typeface="Tahoma"/>
                <a:ea typeface="ＭＳ Ｐゴシック"/>
                <a:cs typeface="Tahoma"/>
              </a:rPr>
              <a:t> Java compilation </a:t>
            </a:r>
            <a:br>
              <a:rPr lang="en-US" altLang="ja-JP" sz="1800">
                <a:latin typeface="Tahoma"/>
                <a:ea typeface="ＭＳ Ｐゴシック"/>
                <a:cs typeface="Tahoma"/>
              </a:rPr>
            </a:br>
            <a:r>
              <a:rPr lang="en-US" altLang="ja-JP" sz="1800">
                <a:latin typeface="Tahoma"/>
                <a:ea typeface="ＭＳ Ｐゴシック"/>
                <a:cs typeface="Tahoma"/>
              </a:rPr>
              <a:t>dependencies </a:t>
            </a:r>
            <a:br>
              <a:rPr lang="en-US" altLang="ja-JP" sz="1800">
                <a:latin typeface="Tahoma"/>
                <a:ea typeface="ＭＳ Ｐゴシック"/>
                <a:cs typeface="Tahoma"/>
              </a:rPr>
            </a:br>
            <a:r>
              <a:rPr lang="en-US" altLang="ja-JP" sz="1800">
                <a:latin typeface="Tahoma"/>
                <a:ea typeface="ＭＳ Ｐゴシック"/>
                <a:cs typeface="Tahoma"/>
              </a:rPr>
              <a:t>build files parsing/interpretation</a:t>
            </a:r>
            <a:endParaRPr lang="ja-JP" altLang="en-US" sz="1800"/>
          </a:p>
        </p:txBody>
      </p:sp>
      <p:sp>
        <p:nvSpPr>
          <p:cNvPr id="5" name="テキスト ボックス 4">
            <a:extLst>
              <a:ext uri="{FF2B5EF4-FFF2-40B4-BE49-F238E27FC236}">
                <a16:creationId xmlns:a16="http://schemas.microsoft.com/office/drawing/2014/main" id="{6279758B-6F7F-AD9D-6B07-FDDDDD44217A}"/>
              </a:ext>
            </a:extLst>
          </p:cNvPr>
          <p:cNvSpPr txBox="1"/>
          <p:nvPr/>
        </p:nvSpPr>
        <p:spPr>
          <a:xfrm>
            <a:off x="605808" y="4744774"/>
            <a:ext cx="3698158" cy="9002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r"/>
            <a:r>
              <a:rPr lang="en-US" sz="1800">
                <a:latin typeface="Tahoma"/>
                <a:ea typeface="Tahoma"/>
                <a:cs typeface="Tahoma"/>
              </a:rPr>
              <a:t>Java compilation</a:t>
            </a:r>
            <a:br>
              <a:rPr lang="en-US" sz="1800">
                <a:latin typeface="Tahoma"/>
                <a:ea typeface="Tahoma"/>
                <a:cs typeface="Tahoma"/>
              </a:rPr>
            </a:br>
            <a:r>
              <a:rPr lang="en-US" sz="1800">
                <a:latin typeface="Tahoma"/>
                <a:ea typeface="Tahoma"/>
                <a:cs typeface="Tahoma"/>
              </a:rPr>
              <a:t>dependencies</a:t>
            </a:r>
            <a:br>
              <a:rPr lang="en-US" sz="1800">
                <a:latin typeface="Tahoma"/>
                <a:ea typeface="Tahoma"/>
                <a:cs typeface="Tahoma"/>
              </a:rPr>
            </a:br>
            <a:r>
              <a:rPr lang="en-US" sz="1800">
                <a:latin typeface="Tahoma"/>
                <a:ea typeface="Tahoma"/>
                <a:cs typeface="Tahoma"/>
              </a:rPr>
              <a:t> build files parsing/interpretation</a:t>
            </a:r>
            <a:endParaRPr lang="ja-JP" sz="1800"/>
          </a:p>
        </p:txBody>
      </p:sp>
      <p:sp>
        <p:nvSpPr>
          <p:cNvPr id="6" name="テキスト ボックス 5">
            <a:extLst>
              <a:ext uri="{FF2B5EF4-FFF2-40B4-BE49-F238E27FC236}">
                <a16:creationId xmlns:a16="http://schemas.microsoft.com/office/drawing/2014/main" id="{56DF8246-E9EB-DF42-E466-1D35A0AE890A}"/>
              </a:ext>
            </a:extLst>
          </p:cNvPr>
          <p:cNvSpPr txBox="1"/>
          <p:nvPr/>
        </p:nvSpPr>
        <p:spPr>
          <a:xfrm>
            <a:off x="106103" y="2857358"/>
            <a:ext cx="205740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ja-JP" altLang="en-US" sz="2100">
                <a:latin typeface="Tahoma"/>
                <a:ea typeface="ＭＳ Ｐゴシック"/>
                <a:cs typeface="Tahoma"/>
              </a:rPr>
              <a:t>2016年</a:t>
            </a:r>
            <a:endParaRPr lang="ja-JP" altLang="en-US" sz="1800"/>
          </a:p>
        </p:txBody>
      </p:sp>
      <p:sp>
        <p:nvSpPr>
          <p:cNvPr id="8" name="テキスト ボックス 7">
            <a:extLst>
              <a:ext uri="{FF2B5EF4-FFF2-40B4-BE49-F238E27FC236}">
                <a16:creationId xmlns:a16="http://schemas.microsoft.com/office/drawing/2014/main" id="{4E2EC3F3-1DC4-7E16-381A-E791685D4EEA}"/>
              </a:ext>
            </a:extLst>
          </p:cNvPr>
          <p:cNvSpPr txBox="1"/>
          <p:nvPr/>
        </p:nvSpPr>
        <p:spPr>
          <a:xfrm>
            <a:off x="106103" y="3853053"/>
            <a:ext cx="205740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ja-JP" altLang="en-US" sz="2100">
                <a:latin typeface="Tahoma"/>
                <a:ea typeface="ＭＳ Ｐゴシック"/>
                <a:cs typeface="Tahoma"/>
              </a:rPr>
              <a:t>2020年</a:t>
            </a:r>
            <a:endParaRPr lang="ja-JP" altLang="en-US" sz="1800"/>
          </a:p>
        </p:txBody>
      </p:sp>
      <p:sp>
        <p:nvSpPr>
          <p:cNvPr id="9" name="テキスト ボックス 8">
            <a:extLst>
              <a:ext uri="{FF2B5EF4-FFF2-40B4-BE49-F238E27FC236}">
                <a16:creationId xmlns:a16="http://schemas.microsoft.com/office/drawing/2014/main" id="{28A1515A-9B57-2DA7-F077-1505B794CD92}"/>
              </a:ext>
            </a:extLst>
          </p:cNvPr>
          <p:cNvSpPr txBox="1"/>
          <p:nvPr/>
        </p:nvSpPr>
        <p:spPr>
          <a:xfrm>
            <a:off x="106103" y="4884565"/>
            <a:ext cx="2057400"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ja-JP" altLang="en-US" sz="2100">
                <a:latin typeface="Tahoma"/>
                <a:ea typeface="ＭＳ Ｐゴシック"/>
                <a:cs typeface="Tahoma"/>
              </a:rPr>
              <a:t>2022年</a:t>
            </a:r>
            <a:endParaRPr lang="ja-JP" altLang="en-US" sz="1800"/>
          </a:p>
        </p:txBody>
      </p:sp>
      <p:sp>
        <p:nvSpPr>
          <p:cNvPr id="17" name="テキスト ボックス 16">
            <a:extLst>
              <a:ext uri="{FF2B5EF4-FFF2-40B4-BE49-F238E27FC236}">
                <a16:creationId xmlns:a16="http://schemas.microsoft.com/office/drawing/2014/main" id="{65A973F7-286D-08DD-8E80-CDE43A6AAA6D}"/>
              </a:ext>
            </a:extLst>
          </p:cNvPr>
          <p:cNvSpPr txBox="1"/>
          <p:nvPr/>
        </p:nvSpPr>
        <p:spPr>
          <a:xfrm>
            <a:off x="8165141" y="2048574"/>
            <a:ext cx="2057400" cy="34290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ja-JP" altLang="en-US" sz="1800">
                <a:latin typeface="Tahoma"/>
                <a:ea typeface="ＭＳ Ｐゴシック"/>
                <a:cs typeface="Tahoma"/>
              </a:rPr>
              <a:t>単位: %</a:t>
            </a:r>
            <a:endParaRPr lang="ja-JP" altLang="en-US" sz="1800"/>
          </a:p>
        </p:txBody>
      </p:sp>
      <p:pic>
        <p:nvPicPr>
          <p:cNvPr id="12" name="図 12" descr="グラフ, 棒グラフ&#10;&#10;説明は自動で生成されたものです">
            <a:extLst>
              <a:ext uri="{FF2B5EF4-FFF2-40B4-BE49-F238E27FC236}">
                <a16:creationId xmlns:a16="http://schemas.microsoft.com/office/drawing/2014/main" id="{74FD5CA4-A2B2-6BFC-6F86-BE09B8F78372}"/>
              </a:ext>
            </a:extLst>
          </p:cNvPr>
          <p:cNvPicPr>
            <a:picLocks noGrp="1" noChangeAspect="1"/>
          </p:cNvPicPr>
          <p:nvPr>
            <p:ph idx="1"/>
          </p:nvPr>
        </p:nvPicPr>
        <p:blipFill>
          <a:blip r:embed="rId2"/>
          <a:stretch>
            <a:fillRect/>
          </a:stretch>
        </p:blipFill>
        <p:spPr>
          <a:xfrm>
            <a:off x="4311635" y="2383973"/>
            <a:ext cx="4827392" cy="3129133"/>
          </a:xfrm>
        </p:spPr>
      </p:pic>
    </p:spTree>
    <p:extLst>
      <p:ext uri="{BB962C8B-B14F-4D97-AF65-F5344CB8AC3E}">
        <p14:creationId xmlns:p14="http://schemas.microsoft.com/office/powerpoint/2010/main" val="4087492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5D8C88-733C-4CC7-FD07-9963CCE466DA}"/>
              </a:ext>
            </a:extLst>
          </p:cNvPr>
          <p:cNvSpPr>
            <a:spLocks noGrp="1"/>
          </p:cNvSpPr>
          <p:nvPr>
            <p:ph type="title"/>
          </p:nvPr>
        </p:nvSpPr>
        <p:spPr/>
        <p:txBody>
          <a:bodyPr/>
          <a:lstStyle/>
          <a:p>
            <a:r>
              <a:rPr lang="ja-JP">
                <a:ea typeface="+mj-lt"/>
                <a:cs typeface="+mj-lt"/>
              </a:rPr>
              <a:t>RQ1:</a:t>
            </a:r>
            <a:r>
              <a:rPr lang="ja-JP" altLang="en-US">
                <a:ea typeface="+mj-lt"/>
                <a:cs typeface="+mj-lt"/>
              </a:rPr>
              <a:t>エラー原因</a:t>
            </a:r>
            <a:r>
              <a:rPr lang="ja-JP">
                <a:ea typeface="+mj-lt"/>
                <a:cs typeface="+mj-lt"/>
              </a:rPr>
              <a:t>の変化</a:t>
            </a:r>
          </a:p>
        </p:txBody>
      </p:sp>
      <p:pic>
        <p:nvPicPr>
          <p:cNvPr id="7" name="図 7" descr="グラフ, タイムライン, 棒グラフ&#10;&#10;説明は自動で生成されたものです">
            <a:extLst>
              <a:ext uri="{FF2B5EF4-FFF2-40B4-BE49-F238E27FC236}">
                <a16:creationId xmlns:a16="http://schemas.microsoft.com/office/drawing/2014/main" id="{172B357A-C861-9DA5-6D5A-87D0ABB80A53}"/>
              </a:ext>
            </a:extLst>
          </p:cNvPr>
          <p:cNvPicPr>
            <a:picLocks noGrp="1" noChangeAspect="1"/>
          </p:cNvPicPr>
          <p:nvPr>
            <p:ph idx="1"/>
          </p:nvPr>
        </p:nvPicPr>
        <p:blipFill>
          <a:blip r:embed="rId2"/>
          <a:stretch>
            <a:fillRect/>
          </a:stretch>
        </p:blipFill>
        <p:spPr>
          <a:xfrm>
            <a:off x="3564267" y="2194984"/>
            <a:ext cx="4174465" cy="3394472"/>
          </a:xfrm>
        </p:spPr>
      </p:pic>
      <p:sp>
        <p:nvSpPr>
          <p:cNvPr id="4" name="スライド番号プレースホルダー 3">
            <a:extLst>
              <a:ext uri="{FF2B5EF4-FFF2-40B4-BE49-F238E27FC236}">
                <a16:creationId xmlns:a16="http://schemas.microsoft.com/office/drawing/2014/main" id="{E8000618-5FBC-31F3-ADC4-F8899A29FFD8}"/>
              </a:ext>
            </a:extLst>
          </p:cNvPr>
          <p:cNvSpPr>
            <a:spLocks noGrp="1"/>
          </p:cNvSpPr>
          <p:nvPr>
            <p:ph type="sldNum" sz="quarter" idx="12"/>
          </p:nvPr>
        </p:nvSpPr>
        <p:spPr/>
        <p:txBody>
          <a:bodyPr/>
          <a:lstStyle/>
          <a:p>
            <a:fld id="{71BD41F1-5DB9-48B5-9F82-F72C0C97469D}" type="slidenum">
              <a:rPr kumimoji="1" lang="ja-JP" altLang="en-US" smtClean="0"/>
              <a:t>39</a:t>
            </a:fld>
            <a:endParaRPr kumimoji="1" lang="ja-JP" altLang="en-US"/>
          </a:p>
        </p:txBody>
      </p:sp>
      <p:sp>
        <p:nvSpPr>
          <p:cNvPr id="11" name="テキスト ボックス 10">
            <a:extLst>
              <a:ext uri="{FF2B5EF4-FFF2-40B4-BE49-F238E27FC236}">
                <a16:creationId xmlns:a16="http://schemas.microsoft.com/office/drawing/2014/main" id="{1B23DFCB-CCD3-D38E-9764-19BAC5681252}"/>
              </a:ext>
            </a:extLst>
          </p:cNvPr>
          <p:cNvSpPr txBox="1"/>
          <p:nvPr/>
        </p:nvSpPr>
        <p:spPr>
          <a:xfrm>
            <a:off x="1801147" y="2262034"/>
            <a:ext cx="2057400" cy="90024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altLang="ja-JP" sz="1800">
                <a:latin typeface="Tahoma"/>
                <a:ea typeface="ＭＳ Ｐゴシック"/>
                <a:cs typeface="Tahoma"/>
              </a:rPr>
              <a:t>dependencies </a:t>
            </a:r>
            <a:br>
              <a:rPr lang="en-US" altLang="ja-JP" sz="1800">
                <a:latin typeface="Tahoma"/>
                <a:ea typeface="ＭＳ Ｐゴシック"/>
                <a:cs typeface="Tahoma"/>
              </a:rPr>
            </a:br>
            <a:r>
              <a:rPr lang="en-US" altLang="ja-JP" sz="1800">
                <a:latin typeface="Tahoma"/>
                <a:ea typeface="ＭＳ Ｐゴシック"/>
                <a:cs typeface="Tahoma"/>
              </a:rPr>
              <a:t>Java compilation uncategorized</a:t>
            </a:r>
          </a:p>
        </p:txBody>
      </p:sp>
    </p:spTree>
    <p:extLst>
      <p:ext uri="{BB962C8B-B14F-4D97-AF65-F5344CB8AC3E}">
        <p14:creationId xmlns:p14="http://schemas.microsoft.com/office/powerpoint/2010/main" val="58562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5E6A1E-C87E-D84F-2C2F-0E1A87B7B7E0}"/>
              </a:ext>
            </a:extLst>
          </p:cNvPr>
          <p:cNvSpPr>
            <a:spLocks noGrp="1"/>
          </p:cNvSpPr>
          <p:nvPr>
            <p:ph type="title"/>
          </p:nvPr>
        </p:nvSpPr>
        <p:spPr/>
        <p:txBody>
          <a:bodyPr/>
          <a:lstStyle/>
          <a:p>
            <a:r>
              <a:rPr lang="ja-JP" altLang="en-US">
                <a:cs typeface="Arial"/>
              </a:rPr>
              <a:t>自動的なビルドの重要性</a:t>
            </a:r>
            <a:endParaRPr kumimoji="1" lang="ja-JP" altLang="en-US"/>
          </a:p>
        </p:txBody>
      </p:sp>
      <p:sp>
        <p:nvSpPr>
          <p:cNvPr id="3" name="コンテンツ プレースホルダー 2">
            <a:extLst>
              <a:ext uri="{FF2B5EF4-FFF2-40B4-BE49-F238E27FC236}">
                <a16:creationId xmlns:a16="http://schemas.microsoft.com/office/drawing/2014/main" id="{2D8C8107-FEA4-8BFB-A40E-98831E306A63}"/>
              </a:ext>
            </a:extLst>
          </p:cNvPr>
          <p:cNvSpPr>
            <a:spLocks noGrp="1"/>
          </p:cNvSpPr>
          <p:nvPr>
            <p:ph idx="1"/>
          </p:nvPr>
        </p:nvSpPr>
        <p:spPr>
          <a:xfrm>
            <a:off x="457200" y="1600202"/>
            <a:ext cx="8531956" cy="4525963"/>
          </a:xfrm>
        </p:spPr>
        <p:txBody>
          <a:bodyPr/>
          <a:lstStyle/>
          <a:p>
            <a:r>
              <a:rPr lang="ja-JP" altLang="en-US" sz="2800">
                <a:cs typeface="Arial"/>
              </a:rPr>
              <a:t>複数のステップが必要なビルドはエラーを誘発[2]</a:t>
            </a:r>
          </a:p>
          <a:p>
            <a:r>
              <a:rPr lang="ja-JP" altLang="en-US" sz="2800">
                <a:cs typeface="Arial"/>
              </a:rPr>
              <a:t>継続的インテグレーション</a:t>
            </a:r>
          </a:p>
          <a:p>
            <a:r>
              <a:rPr lang="ja-JP" altLang="en-US" sz="2800">
                <a:cs typeface="Arial"/>
              </a:rPr>
              <a:t>ソースコードの解析にビルドを使用する研究</a:t>
            </a:r>
          </a:p>
          <a:p>
            <a:pPr lvl="1"/>
            <a:r>
              <a:rPr lang="ja-JP" altLang="en-US" sz="2400">
                <a:cs typeface="Arial"/>
              </a:rPr>
              <a:t>多数のプロジェクトに対しコンパイル・デコンパイルを実行しソースコードを解析[3]</a:t>
            </a:r>
          </a:p>
          <a:p>
            <a:pPr lvl="1"/>
            <a:endParaRPr lang="ja-JP" altLang="en-US">
              <a:cs typeface="Arial"/>
            </a:endParaRPr>
          </a:p>
          <a:p>
            <a:endParaRPr lang="ja-JP" altLang="en-US" sz="2800">
              <a:cs typeface="Arial"/>
            </a:endParaRPr>
          </a:p>
          <a:p>
            <a:endParaRPr lang="ja-JP" altLang="en-US" sz="2800">
              <a:cs typeface="Arial"/>
            </a:endParaRPr>
          </a:p>
          <a:p>
            <a:endParaRPr lang="ja-JP" altLang="en-US" sz="2800">
              <a:cs typeface="Arial"/>
            </a:endParaRPr>
          </a:p>
          <a:p>
            <a:endParaRPr lang="ja-JP" altLang="en-US" sz="2800">
              <a:cs typeface="Arial"/>
            </a:endParaRPr>
          </a:p>
          <a:p>
            <a:endParaRPr lang="ja-JP" altLang="en-US" sz="2800">
              <a:cs typeface="Arial"/>
            </a:endParaRPr>
          </a:p>
          <a:p>
            <a:endParaRPr lang="ja-JP" altLang="en-US" sz="2800">
              <a:cs typeface="Arial"/>
            </a:endParaRPr>
          </a:p>
        </p:txBody>
      </p:sp>
      <p:sp>
        <p:nvSpPr>
          <p:cNvPr id="4" name="スライド番号プレースホルダー 3">
            <a:extLst>
              <a:ext uri="{FF2B5EF4-FFF2-40B4-BE49-F238E27FC236}">
                <a16:creationId xmlns:a16="http://schemas.microsoft.com/office/drawing/2014/main" id="{BD9A3748-688F-1355-A0DE-CFC9BAB599CF}"/>
              </a:ext>
            </a:extLst>
          </p:cNvPr>
          <p:cNvSpPr>
            <a:spLocks noGrp="1"/>
          </p:cNvSpPr>
          <p:nvPr>
            <p:ph type="sldNum" sz="quarter" idx="12"/>
          </p:nvPr>
        </p:nvSpPr>
        <p:spPr/>
        <p:txBody>
          <a:bodyPr/>
          <a:lstStyle/>
          <a:p>
            <a:fld id="{71BD41F1-5DB9-48B5-9F82-F72C0C97469D}" type="slidenum">
              <a:rPr kumimoji="1" lang="ja-JP" altLang="en-US" smtClean="0"/>
              <a:t>4</a:t>
            </a:fld>
            <a:endParaRPr kumimoji="1" lang="ja-JP" altLang="en-US"/>
          </a:p>
        </p:txBody>
      </p:sp>
      <p:sp>
        <p:nvSpPr>
          <p:cNvPr id="7" name="テキスト ボックス 6">
            <a:extLst>
              <a:ext uri="{FF2B5EF4-FFF2-40B4-BE49-F238E27FC236}">
                <a16:creationId xmlns:a16="http://schemas.microsoft.com/office/drawing/2014/main" id="{F55BF5AF-14B9-58E1-686E-DFC732BEFC04}"/>
              </a:ext>
            </a:extLst>
          </p:cNvPr>
          <p:cNvSpPr txBox="1"/>
          <p:nvPr/>
        </p:nvSpPr>
        <p:spPr>
          <a:xfrm>
            <a:off x="576737" y="5790942"/>
            <a:ext cx="8100353" cy="807914"/>
          </a:xfrm>
          <a:prstGeom prst="rect">
            <a:avLst/>
          </a:prstGeom>
          <a:noFill/>
        </p:spPr>
        <p:txBody>
          <a:bodyPr wrap="square" lIns="68580" tIns="34290" rIns="68580" bIns="34290" rtlCol="0" anchor="t">
            <a:spAutoFit/>
          </a:bodyPr>
          <a:lstStyle/>
          <a:p>
            <a:r>
              <a:rPr lang="en-US" altLang="ja-JP" sz="1200">
                <a:latin typeface="Tahoma"/>
                <a:ea typeface="ＭＳ Ｐゴシック"/>
                <a:cs typeface="Tahoma"/>
              </a:rPr>
              <a:t>[2]</a:t>
            </a:r>
            <a:r>
              <a:rPr lang="en-US" sz="1200">
                <a:latin typeface="Tahoma"/>
                <a:ea typeface="Tahoma"/>
                <a:cs typeface="Tahoma"/>
              </a:rPr>
              <a:t>] J. </a:t>
            </a:r>
            <a:r>
              <a:rPr lang="en-US" sz="1200" err="1">
                <a:latin typeface="Tahoma"/>
                <a:ea typeface="Tahoma"/>
                <a:cs typeface="Tahoma"/>
              </a:rPr>
              <a:t>Spolsky</a:t>
            </a:r>
            <a:r>
              <a:rPr lang="en-US" sz="1200">
                <a:latin typeface="Tahoma"/>
                <a:ea typeface="Tahoma"/>
                <a:cs typeface="Tahoma"/>
              </a:rPr>
              <a:t>. Joel on Software, chapter The Joel Test: 12 Steps to Better Code, pages 17–30. </a:t>
            </a:r>
            <a:r>
              <a:rPr lang="en-US" sz="1200" err="1">
                <a:latin typeface="Tahoma"/>
                <a:ea typeface="Tahoma"/>
                <a:cs typeface="Tahoma"/>
              </a:rPr>
              <a:t>Apress</a:t>
            </a:r>
            <a:r>
              <a:rPr lang="en-US" sz="1200">
                <a:latin typeface="Tahoma"/>
                <a:ea typeface="Tahoma"/>
                <a:cs typeface="Tahoma"/>
              </a:rPr>
              <a:t>, Berkeley, CA, 2004. ISBN 978-1-4302-0753-5</a:t>
            </a:r>
          </a:p>
          <a:p>
            <a:r>
              <a:rPr lang="en-US" altLang="ja-JP" sz="1200">
                <a:latin typeface="Tahoma"/>
                <a:ea typeface="ＭＳ Ｐゴシック"/>
                <a:cs typeface="Tahoma"/>
              </a:rPr>
              <a:t>[3]</a:t>
            </a:r>
            <a:r>
              <a:rPr lang="en-US" sz="1200">
                <a:latin typeface="Tahoma"/>
                <a:ea typeface="Tahoma"/>
                <a:cs typeface="Tahoma"/>
              </a:rPr>
              <a:t>C. </a:t>
            </a:r>
            <a:r>
              <a:rPr lang="en-US" sz="1200" err="1">
                <a:latin typeface="Tahoma"/>
                <a:ea typeface="Tahoma"/>
                <a:cs typeface="Tahoma"/>
              </a:rPr>
              <a:t>Ragkhitwetsagul</a:t>
            </a:r>
            <a:r>
              <a:rPr lang="en-US" sz="1200">
                <a:latin typeface="Tahoma"/>
                <a:ea typeface="Tahoma"/>
                <a:cs typeface="Tahoma"/>
              </a:rPr>
              <a:t> and J. Krinke: “Using compilation/</a:t>
            </a:r>
            <a:r>
              <a:rPr lang="en-US" sz="1200" err="1">
                <a:latin typeface="Tahoma"/>
                <a:ea typeface="Tahoma"/>
                <a:cs typeface="Tahoma"/>
              </a:rPr>
              <a:t>decompilation</a:t>
            </a:r>
            <a:r>
              <a:rPr lang="en-US" sz="1200">
                <a:latin typeface="Tahoma"/>
                <a:ea typeface="Tahoma"/>
                <a:cs typeface="Tahoma"/>
              </a:rPr>
              <a:t> to enhance clone detection”, 2017 IEEE 11th International Workshop on Software Clones (IWSC)IEEE, pp. 1–7 (2017)</a:t>
            </a:r>
            <a:endParaRPr lang="en-US" altLang="ja-JP" sz="1200">
              <a:cs typeface="Tahoma"/>
            </a:endParaRPr>
          </a:p>
        </p:txBody>
      </p:sp>
    </p:spTree>
    <p:extLst>
      <p:ext uri="{BB962C8B-B14F-4D97-AF65-F5344CB8AC3E}">
        <p14:creationId xmlns:p14="http://schemas.microsoft.com/office/powerpoint/2010/main" val="4064383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63228"/>
            <a:ext cx="8358326" cy="857400"/>
          </a:xfrm>
        </p:spPr>
        <p:txBody>
          <a:bodyPr/>
          <a:lstStyle/>
          <a:p>
            <a:r>
              <a:rPr kumimoji="1" lang="en-US" altLang="ja-JP"/>
              <a:t>RQ1</a:t>
            </a:r>
            <a:r>
              <a:rPr lang="en-US" altLang="ja-JP"/>
              <a:t> : Android </a:t>
            </a:r>
            <a:r>
              <a:rPr lang="ja-JP" altLang="en-US"/>
              <a:t>アプリにおけるビルド成功率</a:t>
            </a:r>
            <a:endParaRPr kumimoji="1" lang="ja-JP" altLang="en-US"/>
          </a:p>
        </p:txBody>
      </p:sp>
      <p:sp>
        <p:nvSpPr>
          <p:cNvPr id="4" name="スライド番号プレースホルダー 3"/>
          <p:cNvSpPr>
            <a:spLocks noGrp="1"/>
          </p:cNvSpPr>
          <p:nvPr>
            <p:ph type="sldNum" sz="quarter" idx="12"/>
          </p:nvPr>
        </p:nvSpPr>
        <p:spPr/>
        <p:txBody>
          <a:bodyPr/>
          <a:lstStyle/>
          <a:p>
            <a:fld id="{71BD41F1-5DB9-48B5-9F82-F72C0C97469D}" type="slidenum">
              <a:rPr kumimoji="1" lang="ja-JP" altLang="en-US" smtClean="0"/>
              <a:t>40</a:t>
            </a:fld>
            <a:endParaRPr kumimoji="1" lang="ja-JP" altLang="en-US"/>
          </a:p>
        </p:txBody>
      </p:sp>
      <p:graphicFrame>
        <p:nvGraphicFramePr>
          <p:cNvPr id="5" name="表 4"/>
          <p:cNvGraphicFramePr>
            <a:graphicFrameLocks noGrp="1"/>
          </p:cNvGraphicFramePr>
          <p:nvPr/>
        </p:nvGraphicFramePr>
        <p:xfrm>
          <a:off x="59418" y="2403770"/>
          <a:ext cx="9025165" cy="2811780"/>
        </p:xfrm>
        <a:graphic>
          <a:graphicData uri="http://schemas.openxmlformats.org/drawingml/2006/table">
            <a:tbl>
              <a:tblPr firstRow="1" bandRow="1">
                <a:tableStyleId>{00A15C55-8517-42AA-B614-E9B94910E393}</a:tableStyleId>
              </a:tblPr>
              <a:tblGrid>
                <a:gridCol w="2624365">
                  <a:extLst>
                    <a:ext uri="{9D8B030D-6E8A-4147-A177-3AD203B41FA5}">
                      <a16:colId xmlns:a16="http://schemas.microsoft.com/office/drawing/2014/main" val="1997668563"/>
                    </a:ext>
                  </a:extLst>
                </a:gridCol>
                <a:gridCol w="1234440">
                  <a:extLst>
                    <a:ext uri="{9D8B030D-6E8A-4147-A177-3AD203B41FA5}">
                      <a16:colId xmlns:a16="http://schemas.microsoft.com/office/drawing/2014/main" val="2872981967"/>
                    </a:ext>
                  </a:extLst>
                </a:gridCol>
                <a:gridCol w="1295400">
                  <a:extLst>
                    <a:ext uri="{9D8B030D-6E8A-4147-A177-3AD203B41FA5}">
                      <a16:colId xmlns:a16="http://schemas.microsoft.com/office/drawing/2014/main" val="733296144"/>
                    </a:ext>
                  </a:extLst>
                </a:gridCol>
                <a:gridCol w="2042160">
                  <a:extLst>
                    <a:ext uri="{9D8B030D-6E8A-4147-A177-3AD203B41FA5}">
                      <a16:colId xmlns:a16="http://schemas.microsoft.com/office/drawing/2014/main" val="1608405075"/>
                    </a:ext>
                  </a:extLst>
                </a:gridCol>
                <a:gridCol w="1828800">
                  <a:extLst>
                    <a:ext uri="{9D8B030D-6E8A-4147-A177-3AD203B41FA5}">
                      <a16:colId xmlns:a16="http://schemas.microsoft.com/office/drawing/2014/main" val="834264045"/>
                    </a:ext>
                  </a:extLst>
                </a:gridCol>
              </a:tblGrid>
              <a:tr h="342900">
                <a:tc>
                  <a:txBody>
                    <a:bodyPr/>
                    <a:lstStyle/>
                    <a:p>
                      <a:r>
                        <a:rPr kumimoji="1" lang="ja-JP" altLang="en-US" sz="1800" cap="none" spc="50">
                          <a:ln w="0"/>
                          <a:effectLst>
                            <a:innerShdw blurRad="63500" dist="50800" dir="13500000">
                              <a:srgbClr val="000000">
                                <a:alpha val="50000"/>
                              </a:srgbClr>
                            </a:innerShdw>
                          </a:effectLst>
                        </a:rPr>
                        <a:t>言語</a:t>
                      </a:r>
                      <a:endParaRPr kumimoji="1" lang="ja-JP" altLang="en-US" sz="1800"/>
                    </a:p>
                  </a:txBody>
                  <a:tcPr marL="68580" marR="68580" marT="34290" marB="34290"/>
                </a:tc>
                <a:tc>
                  <a:txBody>
                    <a:bodyPr/>
                    <a:lstStyle/>
                    <a:p>
                      <a:r>
                        <a:rPr kumimoji="1" lang="ja-JP" altLang="en-US" sz="1800"/>
                        <a:t>成功率</a:t>
                      </a:r>
                    </a:p>
                  </a:txBody>
                  <a:tcPr marL="68580" marR="68580" marT="34290" marB="34290"/>
                </a:tc>
                <a:tc>
                  <a:txBody>
                    <a:bodyPr/>
                    <a:lstStyle/>
                    <a:p>
                      <a:r>
                        <a:rPr kumimoji="1" lang="ja-JP" altLang="en-US" sz="1800"/>
                        <a:t>失敗率</a:t>
                      </a:r>
                    </a:p>
                  </a:txBody>
                  <a:tcPr marL="68580" marR="68580" marT="34290" marB="34290"/>
                </a:tc>
                <a:tc>
                  <a:txBody>
                    <a:bodyPr/>
                    <a:lstStyle/>
                    <a:p>
                      <a:r>
                        <a:rPr kumimoji="1" lang="en-US" altLang="ja-JP" sz="1800"/>
                        <a:t>Timeout </a:t>
                      </a:r>
                      <a:r>
                        <a:rPr kumimoji="1" lang="ja-JP" altLang="en-US" sz="1800"/>
                        <a:t>した割合</a:t>
                      </a:r>
                    </a:p>
                  </a:txBody>
                  <a:tcPr marL="68580" marR="68580" marT="34290" marB="34290"/>
                </a:tc>
                <a:tc>
                  <a:txBody>
                    <a:bodyPr/>
                    <a:lstStyle/>
                    <a:p>
                      <a:r>
                        <a:rPr kumimoji="1" lang="ja-JP" altLang="en-US" sz="1800"/>
                        <a:t>合計</a:t>
                      </a:r>
                    </a:p>
                  </a:txBody>
                  <a:tcPr marL="68580" marR="68580" marT="34290" marB="34290"/>
                </a:tc>
                <a:extLst>
                  <a:ext uri="{0D108BD9-81ED-4DB2-BD59-A6C34878D82A}">
                    <a16:rowId xmlns:a16="http://schemas.microsoft.com/office/drawing/2014/main" val="4162613903"/>
                  </a:ext>
                </a:extLst>
              </a:tr>
              <a:tr h="617220">
                <a:tc>
                  <a:txBody>
                    <a:bodyPr/>
                    <a:lstStyle/>
                    <a:p>
                      <a:r>
                        <a:rPr kumimoji="1" lang="ja-JP" altLang="en-US" sz="1800"/>
                        <a:t>通常の </a:t>
                      </a:r>
                      <a:r>
                        <a:rPr kumimoji="1" lang="en-US" altLang="ja-JP" sz="1800"/>
                        <a:t>Java</a:t>
                      </a:r>
                      <a:r>
                        <a:rPr kumimoji="1" lang="ja-JP" altLang="en-US" sz="1800" baseline="0"/>
                        <a:t> プロジェクト</a:t>
                      </a:r>
                    </a:p>
                  </a:txBody>
                  <a:tcPr marL="68580" marR="68580" marT="34290" marB="34290"/>
                </a:tc>
                <a:tc>
                  <a:txBody>
                    <a:bodyPr/>
                    <a:lstStyle/>
                    <a:p>
                      <a:r>
                        <a:rPr kumimoji="1" lang="en-US" altLang="ja-JP" sz="1800"/>
                        <a:t>44.22%</a:t>
                      </a:r>
                      <a:br>
                        <a:rPr kumimoji="1" lang="en-US" altLang="ja-JP" sz="1800"/>
                      </a:br>
                      <a:r>
                        <a:rPr kumimoji="1" lang="en-US" altLang="ja-JP" sz="1800"/>
                        <a:t>(3,182 </a:t>
                      </a:r>
                      <a:r>
                        <a:rPr kumimoji="1" lang="ja-JP" altLang="en-US" sz="1800"/>
                        <a:t>個</a:t>
                      </a:r>
                      <a:r>
                        <a:rPr kumimoji="1" lang="en-US" altLang="ja-JP" sz="1800"/>
                        <a:t>)</a:t>
                      </a:r>
                      <a:endParaRPr kumimoji="1" lang="ja-JP" altLang="en-US" sz="1800"/>
                    </a:p>
                  </a:txBody>
                  <a:tcPr marL="68580" marR="68580" marT="34290" marB="34290"/>
                </a:tc>
                <a:tc>
                  <a:txBody>
                    <a:bodyPr/>
                    <a:lstStyle/>
                    <a:p>
                      <a:r>
                        <a:rPr kumimoji="1" lang="en-US" altLang="ja-JP" sz="1800"/>
                        <a:t>55.66</a:t>
                      </a:r>
                      <a:r>
                        <a:rPr kumimoji="1" lang="en-US" altLang="ja-JP" sz="1800" b="0" i="0" u="none" strike="noStrike" cap="none">
                          <a:solidFill>
                            <a:schemeClr val="dk1"/>
                          </a:solidFill>
                          <a:effectLst/>
                          <a:latin typeface="+mn-lt"/>
                          <a:ea typeface="+mn-ea"/>
                          <a:cs typeface="+mn-cs"/>
                          <a:sym typeface="Arial"/>
                        </a:rPr>
                        <a:t>%</a:t>
                      </a:r>
                      <a:br>
                        <a:rPr kumimoji="1" lang="en-US" altLang="ja-JP" sz="1800" b="0" i="0" u="none" strike="noStrike" cap="none">
                          <a:solidFill>
                            <a:schemeClr val="dk1"/>
                          </a:solidFill>
                          <a:effectLst/>
                          <a:latin typeface="+mn-lt"/>
                          <a:ea typeface="+mn-ea"/>
                          <a:cs typeface="+mn-cs"/>
                          <a:sym typeface="Arial"/>
                        </a:rPr>
                      </a:br>
                      <a:r>
                        <a:rPr kumimoji="1" lang="en-US" altLang="ja-JP" sz="1800" b="0" i="0" u="none" strike="noStrike" cap="none">
                          <a:solidFill>
                            <a:schemeClr val="dk1"/>
                          </a:solidFill>
                          <a:effectLst/>
                          <a:latin typeface="+mn-lt"/>
                          <a:ea typeface="+mn-ea"/>
                          <a:cs typeface="+mn-cs"/>
                          <a:sym typeface="Arial"/>
                        </a:rPr>
                        <a:t>(4,005</a:t>
                      </a:r>
                      <a:r>
                        <a:rPr kumimoji="1" lang="en-US" altLang="ja-JP" sz="1800"/>
                        <a:t> </a:t>
                      </a:r>
                      <a:r>
                        <a:rPr kumimoji="1" lang="ja-JP" altLang="en-US" sz="1800"/>
                        <a:t>個</a:t>
                      </a:r>
                      <a:r>
                        <a:rPr kumimoji="1" lang="en-US" altLang="ja-JP" sz="1800" b="0" i="0" u="none" strike="noStrike" cap="none">
                          <a:solidFill>
                            <a:schemeClr val="dk1"/>
                          </a:solidFill>
                          <a:effectLst/>
                          <a:latin typeface="+mn-lt"/>
                          <a:ea typeface="+mn-ea"/>
                          <a:cs typeface="+mn-cs"/>
                          <a:sym typeface="Arial"/>
                        </a:rPr>
                        <a:t>)</a:t>
                      </a:r>
                      <a:endParaRPr kumimoji="1" lang="ja-JP" altLang="en-US" sz="1800"/>
                    </a:p>
                  </a:txBody>
                  <a:tcPr marL="68580" marR="68580" marT="34290" marB="34290"/>
                </a:tc>
                <a:tc>
                  <a:txBody>
                    <a:bodyPr/>
                    <a:lstStyle/>
                    <a:p>
                      <a:r>
                        <a:rPr kumimoji="1" lang="en-US" altLang="ja-JP" sz="1800"/>
                        <a:t>0.13</a:t>
                      </a:r>
                      <a:r>
                        <a:rPr kumimoji="1" lang="en-US" altLang="ja-JP" sz="1800" b="0" i="0" u="none" strike="noStrike" cap="none">
                          <a:solidFill>
                            <a:schemeClr val="dk1"/>
                          </a:solidFill>
                          <a:effectLst/>
                          <a:latin typeface="+mn-lt"/>
                          <a:ea typeface="+mn-ea"/>
                          <a:cs typeface="+mn-cs"/>
                          <a:sym typeface="Arial"/>
                        </a:rPr>
                        <a:t>%</a:t>
                      </a:r>
                    </a:p>
                    <a:p>
                      <a:r>
                        <a:rPr kumimoji="1" lang="en-US" altLang="ja-JP" sz="1800" b="0" i="0" u="none" strike="noStrike" cap="none">
                          <a:solidFill>
                            <a:schemeClr val="dk1"/>
                          </a:solidFill>
                          <a:effectLst/>
                          <a:latin typeface="+mn-lt"/>
                          <a:ea typeface="+mn-ea"/>
                          <a:cs typeface="+mn-cs"/>
                          <a:sym typeface="Arial"/>
                        </a:rPr>
                        <a:t>(9</a:t>
                      </a:r>
                      <a:r>
                        <a:rPr kumimoji="1" lang="en-US" altLang="ja-JP" sz="1800"/>
                        <a:t> </a:t>
                      </a:r>
                      <a:r>
                        <a:rPr kumimoji="1" lang="ja-JP" altLang="en-US" sz="1800"/>
                        <a:t>個</a:t>
                      </a:r>
                      <a:r>
                        <a:rPr kumimoji="1" lang="en-US" altLang="ja-JP" sz="1800" b="0" i="0" u="none" strike="noStrike" cap="none">
                          <a:solidFill>
                            <a:schemeClr val="dk1"/>
                          </a:solidFill>
                          <a:effectLst/>
                          <a:latin typeface="+mn-lt"/>
                          <a:ea typeface="+mn-ea"/>
                          <a:cs typeface="+mn-cs"/>
                          <a:sym typeface="Arial"/>
                        </a:rPr>
                        <a:t>)</a:t>
                      </a:r>
                      <a:endParaRPr kumimoji="1" lang="ja-JP" altLang="en-US" sz="1800"/>
                    </a:p>
                  </a:txBody>
                  <a:tcPr marL="68580" marR="68580" marT="34290" marB="34290"/>
                </a:tc>
                <a:tc>
                  <a:txBody>
                    <a:bodyPr/>
                    <a:lstStyle/>
                    <a:p>
                      <a:r>
                        <a:rPr lang="en-US" altLang="ja-JP" sz="1800"/>
                        <a:t>100 %(7,196</a:t>
                      </a:r>
                      <a:r>
                        <a:rPr kumimoji="1" lang="en-US" altLang="ja-JP" sz="1800"/>
                        <a:t> </a:t>
                      </a:r>
                      <a:r>
                        <a:rPr kumimoji="1" lang="ja-JP" altLang="en-US" sz="1800"/>
                        <a:t>個</a:t>
                      </a:r>
                      <a:r>
                        <a:rPr lang="en-US" altLang="ja-JP" sz="1800"/>
                        <a:t>)</a:t>
                      </a:r>
                      <a:endParaRPr kumimoji="1" lang="ja-JP" altLang="en-US" sz="1800"/>
                    </a:p>
                  </a:txBody>
                  <a:tcPr marL="68580" marR="68580" marT="34290" marB="34290"/>
                </a:tc>
                <a:extLst>
                  <a:ext uri="{0D108BD9-81ED-4DB2-BD59-A6C34878D82A}">
                    <a16:rowId xmlns:a16="http://schemas.microsoft.com/office/drawing/2014/main" val="2382560300"/>
                  </a:ext>
                </a:extLst>
              </a:tr>
              <a:tr h="61722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err="1"/>
                        <a:t>Kotlin</a:t>
                      </a:r>
                      <a:r>
                        <a:rPr kumimoji="1" lang="ja-JP" altLang="en-US" sz="1800" baseline="0"/>
                        <a:t> の </a:t>
                      </a:r>
                      <a:r>
                        <a:rPr kumimoji="1" lang="en-US" altLang="ja-JP" sz="1800"/>
                        <a:t>Android</a:t>
                      </a:r>
                      <a:r>
                        <a:rPr kumimoji="1" lang="en-US" altLang="ja-JP" sz="1800" baseline="0"/>
                        <a:t> </a:t>
                      </a:r>
                      <a:r>
                        <a:rPr kumimoji="1" lang="ja-JP" altLang="en-US" sz="1800" baseline="0"/>
                        <a:t>アプリ（</a:t>
                      </a:r>
                      <a:r>
                        <a:rPr kumimoji="1" lang="en-US" altLang="ja-JP" sz="1800" baseline="0"/>
                        <a:t>Java</a:t>
                      </a:r>
                      <a:r>
                        <a:rPr kumimoji="1" lang="ja-JP" altLang="en-US" sz="1800" baseline="0"/>
                        <a:t> </a:t>
                      </a:r>
                      <a:r>
                        <a:rPr kumimoji="1" lang="en-US" altLang="ja-JP" sz="1800" baseline="0"/>
                        <a:t>8</a:t>
                      </a:r>
                      <a:r>
                        <a:rPr kumimoji="1" lang="ja-JP" altLang="en-US" sz="1800" baseline="0"/>
                        <a:t>）</a:t>
                      </a:r>
                      <a:endParaRPr kumimoji="1" lang="ja-JP" altLang="en-US" sz="1800"/>
                    </a:p>
                  </a:txBody>
                  <a:tcPr marL="68580" marR="68580" marT="34290" marB="34290"/>
                </a:tc>
                <a:tc>
                  <a:txBody>
                    <a:bodyPr/>
                    <a:lstStyle/>
                    <a:p>
                      <a:r>
                        <a:rPr kumimoji="1" lang="en-US" altLang="ja-JP" sz="1800" b="0" i="0" u="none" strike="noStrike" cap="none">
                          <a:solidFill>
                            <a:schemeClr val="dk1"/>
                          </a:solidFill>
                          <a:effectLst/>
                          <a:latin typeface="+mn-lt"/>
                          <a:ea typeface="+mn-ea"/>
                          <a:cs typeface="+mn-cs"/>
                          <a:sym typeface="Arial"/>
                        </a:rPr>
                        <a:t>48.11%</a:t>
                      </a:r>
                      <a:br>
                        <a:rPr kumimoji="1" lang="en-US" altLang="ja-JP" sz="1800" b="0" i="0" u="none" strike="noStrike" cap="none">
                          <a:solidFill>
                            <a:schemeClr val="dk1"/>
                          </a:solidFill>
                          <a:effectLst/>
                          <a:latin typeface="+mn-lt"/>
                          <a:ea typeface="+mn-ea"/>
                          <a:cs typeface="+mn-cs"/>
                          <a:sym typeface="Arial"/>
                        </a:rPr>
                      </a:br>
                      <a:r>
                        <a:rPr kumimoji="1" lang="en-US" altLang="ja-JP" sz="1800" b="0" i="0" u="none" strike="noStrike" cap="none">
                          <a:solidFill>
                            <a:schemeClr val="dk1"/>
                          </a:solidFill>
                          <a:effectLst/>
                          <a:latin typeface="+mn-lt"/>
                          <a:ea typeface="+mn-ea"/>
                          <a:cs typeface="+mn-cs"/>
                          <a:sym typeface="Arial"/>
                        </a:rPr>
                        <a:t>(3,542</a:t>
                      </a:r>
                      <a:r>
                        <a:rPr kumimoji="1" lang="en-US" altLang="ja-JP" sz="1800"/>
                        <a:t> </a:t>
                      </a:r>
                      <a:r>
                        <a:rPr kumimoji="1" lang="ja-JP" altLang="en-US" sz="1800"/>
                        <a:t>個</a:t>
                      </a:r>
                      <a:r>
                        <a:rPr kumimoji="1" lang="en-US" altLang="ja-JP" sz="1800" b="0" i="0" u="none" strike="noStrike" cap="none">
                          <a:solidFill>
                            <a:schemeClr val="dk1"/>
                          </a:solidFill>
                          <a:effectLst/>
                          <a:latin typeface="+mn-lt"/>
                          <a:ea typeface="+mn-ea"/>
                          <a:cs typeface="+mn-cs"/>
                          <a:sym typeface="Arial"/>
                        </a:rPr>
                        <a:t>)</a:t>
                      </a:r>
                      <a:endParaRPr kumimoji="1" lang="ja-JP" altLang="en-US" sz="1800"/>
                    </a:p>
                  </a:txBody>
                  <a:tcPr marL="68580" marR="68580" marT="34290" marB="34290"/>
                </a:tc>
                <a:tc>
                  <a:txBody>
                    <a:bodyPr/>
                    <a:lstStyle/>
                    <a:p>
                      <a:r>
                        <a:rPr kumimoji="1" lang="en-US" altLang="ja-JP" sz="1800" b="0" i="0" u="none" strike="noStrike" cap="none">
                          <a:solidFill>
                            <a:schemeClr val="dk1"/>
                          </a:solidFill>
                          <a:effectLst/>
                          <a:latin typeface="+mn-lt"/>
                          <a:ea typeface="+mn-ea"/>
                          <a:cs typeface="+mn-cs"/>
                          <a:sym typeface="Arial"/>
                        </a:rPr>
                        <a:t>51.83%</a:t>
                      </a:r>
                      <a:br>
                        <a:rPr kumimoji="1" lang="en-US" altLang="ja-JP" sz="1800" b="0" i="0" u="none" strike="noStrike" cap="none">
                          <a:solidFill>
                            <a:schemeClr val="dk1"/>
                          </a:solidFill>
                          <a:effectLst/>
                          <a:latin typeface="+mn-lt"/>
                          <a:ea typeface="+mn-ea"/>
                          <a:cs typeface="+mn-cs"/>
                          <a:sym typeface="Arial"/>
                        </a:rPr>
                      </a:br>
                      <a:r>
                        <a:rPr kumimoji="1" lang="en-US" altLang="ja-JP" sz="1800" b="0" i="0" u="none" strike="noStrike" cap="none">
                          <a:solidFill>
                            <a:schemeClr val="dk1"/>
                          </a:solidFill>
                          <a:effectLst/>
                          <a:latin typeface="+mn-lt"/>
                          <a:ea typeface="+mn-ea"/>
                          <a:cs typeface="+mn-cs"/>
                          <a:sym typeface="Arial"/>
                        </a:rPr>
                        <a:t>(3,816</a:t>
                      </a:r>
                      <a:r>
                        <a:rPr kumimoji="1" lang="en-US" altLang="ja-JP" sz="1800"/>
                        <a:t> </a:t>
                      </a:r>
                      <a:r>
                        <a:rPr kumimoji="1" lang="ja-JP" altLang="en-US" sz="1800"/>
                        <a:t>個</a:t>
                      </a:r>
                      <a:r>
                        <a:rPr kumimoji="1" lang="en-US" altLang="ja-JP" sz="1800" b="0" i="0" u="none" strike="noStrike" cap="none">
                          <a:solidFill>
                            <a:schemeClr val="dk1"/>
                          </a:solidFill>
                          <a:effectLst/>
                          <a:latin typeface="+mn-lt"/>
                          <a:ea typeface="+mn-ea"/>
                          <a:cs typeface="+mn-cs"/>
                          <a:sym typeface="Arial"/>
                        </a:rPr>
                        <a:t>)</a:t>
                      </a:r>
                      <a:endParaRPr kumimoji="1" lang="ja-JP" altLang="en-US" sz="1800"/>
                    </a:p>
                  </a:txBody>
                  <a:tcPr marL="68580" marR="68580" marT="34290" marB="34290"/>
                </a:tc>
                <a:tc>
                  <a:txBody>
                    <a:bodyPr/>
                    <a:lstStyle/>
                    <a:p>
                      <a:r>
                        <a:rPr kumimoji="1" lang="en-US" altLang="ja-JP" sz="1800" b="0" i="0" u="none" strike="noStrike" cap="none">
                          <a:solidFill>
                            <a:schemeClr val="dk1"/>
                          </a:solidFill>
                          <a:effectLst/>
                          <a:latin typeface="+mn-lt"/>
                          <a:ea typeface="+mn-ea"/>
                          <a:cs typeface="+mn-cs"/>
                          <a:sym typeface="Arial"/>
                        </a:rPr>
                        <a:t>0.05%</a:t>
                      </a:r>
                    </a:p>
                    <a:p>
                      <a:r>
                        <a:rPr kumimoji="1" lang="en-US" altLang="ja-JP" sz="1800" b="0" i="0" u="none" strike="noStrike" cap="none">
                          <a:solidFill>
                            <a:schemeClr val="dk1"/>
                          </a:solidFill>
                          <a:effectLst/>
                          <a:latin typeface="+mn-lt"/>
                          <a:ea typeface="+mn-ea"/>
                          <a:cs typeface="+mn-cs"/>
                          <a:sym typeface="Arial"/>
                        </a:rPr>
                        <a:t>(4</a:t>
                      </a:r>
                      <a:r>
                        <a:rPr kumimoji="1" lang="en-US" altLang="ja-JP" sz="1800"/>
                        <a:t> </a:t>
                      </a:r>
                      <a:r>
                        <a:rPr kumimoji="1" lang="ja-JP" altLang="en-US" sz="1800"/>
                        <a:t>個</a:t>
                      </a:r>
                      <a:r>
                        <a:rPr kumimoji="1" lang="en-US" altLang="ja-JP" sz="1800" b="0" i="0" u="none" strike="noStrike" cap="none">
                          <a:solidFill>
                            <a:schemeClr val="dk1"/>
                          </a:solidFill>
                          <a:effectLst/>
                          <a:latin typeface="+mn-lt"/>
                          <a:ea typeface="+mn-ea"/>
                          <a:cs typeface="+mn-cs"/>
                          <a:sym typeface="Arial"/>
                        </a:rPr>
                        <a:t>)</a:t>
                      </a:r>
                      <a:endParaRPr kumimoji="1" lang="ja-JP" altLang="en-US" sz="1800"/>
                    </a:p>
                  </a:txBody>
                  <a:tcPr marL="68580" marR="68580" marT="34290" marB="34290"/>
                </a:tc>
                <a:tc rowSpan="3">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altLang="ja-JP" sz="180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altLang="ja-JP" sz="180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altLang="ja-JP" sz="180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800"/>
                        <a:t>100 %(7,362</a:t>
                      </a:r>
                      <a:r>
                        <a:rPr kumimoji="1" lang="en-US" altLang="ja-JP" sz="1800"/>
                        <a:t> </a:t>
                      </a:r>
                      <a:r>
                        <a:rPr kumimoji="1" lang="ja-JP" altLang="en-US" sz="1800"/>
                        <a:t>個</a:t>
                      </a:r>
                      <a:r>
                        <a:rPr lang="en-US" altLang="ja-JP" sz="1800"/>
                        <a:t>)</a:t>
                      </a:r>
                      <a:endParaRPr kumimoji="1" lang="ja-JP" altLang="en-US" sz="1800"/>
                    </a:p>
                    <a:p>
                      <a:endParaRPr kumimoji="1" lang="ja-JP" altLang="en-US" sz="1800"/>
                    </a:p>
                    <a:p>
                      <a:endParaRPr kumimoji="1" lang="ja-JP" altLang="en-US" sz="1800"/>
                    </a:p>
                  </a:txBody>
                  <a:tcPr marL="68580" marR="68580" marT="34290" marB="34290"/>
                </a:tc>
                <a:extLst>
                  <a:ext uri="{0D108BD9-81ED-4DB2-BD59-A6C34878D82A}">
                    <a16:rowId xmlns:a16="http://schemas.microsoft.com/office/drawing/2014/main" val="2886465059"/>
                  </a:ext>
                </a:extLst>
              </a:tr>
              <a:tr h="61722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err="1"/>
                        <a:t>Kotlin</a:t>
                      </a:r>
                      <a:r>
                        <a:rPr kumimoji="1" lang="ja-JP" altLang="en-US" sz="1800" baseline="0"/>
                        <a:t> の </a:t>
                      </a:r>
                      <a:r>
                        <a:rPr kumimoji="1" lang="en-US" altLang="ja-JP" sz="1800"/>
                        <a:t>Android</a:t>
                      </a:r>
                      <a:r>
                        <a:rPr kumimoji="1" lang="en-US" altLang="ja-JP" sz="1800" baseline="0"/>
                        <a:t> </a:t>
                      </a:r>
                      <a:r>
                        <a:rPr kumimoji="1" lang="ja-JP" altLang="en-US" sz="1800" baseline="0"/>
                        <a:t>アプリ（</a:t>
                      </a:r>
                      <a:r>
                        <a:rPr kumimoji="1" lang="en-US" altLang="ja-JP" sz="1800" baseline="0"/>
                        <a:t>Java</a:t>
                      </a:r>
                      <a:r>
                        <a:rPr kumimoji="1" lang="ja-JP" altLang="en-US" sz="1800" baseline="0"/>
                        <a:t> </a:t>
                      </a:r>
                      <a:r>
                        <a:rPr kumimoji="1" lang="en-US" altLang="ja-JP" sz="1800" baseline="0"/>
                        <a:t>11</a:t>
                      </a:r>
                      <a:r>
                        <a:rPr kumimoji="1" lang="ja-JP" altLang="en-US" sz="1800" baseline="0"/>
                        <a:t>）</a:t>
                      </a:r>
                      <a:endParaRPr kumimoji="1" lang="ja-JP" altLang="en-US" sz="1800"/>
                    </a:p>
                  </a:txBody>
                  <a:tcPr marL="68580" marR="68580" marT="34290" marB="34290"/>
                </a:tc>
                <a:tc>
                  <a:txBody>
                    <a:bodyPr/>
                    <a:lstStyle/>
                    <a:p>
                      <a:r>
                        <a:rPr kumimoji="1" lang="en-US" altLang="ja-JP" sz="1800" b="0" i="0" u="none" strike="noStrike" cap="none">
                          <a:solidFill>
                            <a:schemeClr val="dk1"/>
                          </a:solidFill>
                          <a:effectLst/>
                          <a:latin typeface="+mn-lt"/>
                          <a:ea typeface="+mn-ea"/>
                          <a:cs typeface="+mn-cs"/>
                          <a:sym typeface="Arial"/>
                        </a:rPr>
                        <a:t>40.97%</a:t>
                      </a:r>
                    </a:p>
                    <a:p>
                      <a:r>
                        <a:rPr kumimoji="1" lang="en-US" altLang="ja-JP" sz="1800" b="0" i="0" u="none" strike="noStrike" cap="none">
                          <a:solidFill>
                            <a:schemeClr val="dk1"/>
                          </a:solidFill>
                          <a:effectLst/>
                          <a:latin typeface="+mn-lt"/>
                          <a:ea typeface="+mn-ea"/>
                          <a:cs typeface="+mn-cs"/>
                          <a:sym typeface="Arial"/>
                        </a:rPr>
                        <a:t>(3,016</a:t>
                      </a:r>
                      <a:r>
                        <a:rPr kumimoji="1" lang="en-US" altLang="ja-JP" sz="1800"/>
                        <a:t> </a:t>
                      </a:r>
                      <a:r>
                        <a:rPr kumimoji="1" lang="ja-JP" altLang="en-US" sz="1800"/>
                        <a:t>個</a:t>
                      </a:r>
                      <a:r>
                        <a:rPr kumimoji="1" lang="en-US" altLang="ja-JP" sz="1800" b="0" i="0" u="none" strike="noStrike" cap="none">
                          <a:solidFill>
                            <a:schemeClr val="dk1"/>
                          </a:solidFill>
                          <a:effectLst/>
                          <a:latin typeface="+mn-lt"/>
                          <a:ea typeface="+mn-ea"/>
                          <a:cs typeface="+mn-cs"/>
                          <a:sym typeface="Arial"/>
                        </a:rPr>
                        <a:t>)</a:t>
                      </a:r>
                      <a:endParaRPr kumimoji="1" lang="ja-JP" altLang="en-US" sz="1800"/>
                    </a:p>
                  </a:txBody>
                  <a:tcPr marL="68580" marR="68580" marT="34290" marB="34290"/>
                </a:tc>
                <a:tc>
                  <a:txBody>
                    <a:bodyPr/>
                    <a:lstStyle/>
                    <a:p>
                      <a:r>
                        <a:rPr kumimoji="1" lang="en-US" altLang="ja-JP" sz="1800" b="0" i="0" u="none" strike="noStrike" cap="none">
                          <a:solidFill>
                            <a:schemeClr val="dk1"/>
                          </a:solidFill>
                          <a:effectLst/>
                          <a:latin typeface="+mn-lt"/>
                          <a:ea typeface="+mn-ea"/>
                          <a:cs typeface="+mn-cs"/>
                          <a:sym typeface="Arial"/>
                        </a:rPr>
                        <a:t>58.95%</a:t>
                      </a:r>
                      <a:br>
                        <a:rPr kumimoji="1" lang="en-US" altLang="ja-JP" sz="1800" b="0" i="0" u="none" strike="noStrike" cap="none">
                          <a:solidFill>
                            <a:schemeClr val="dk1"/>
                          </a:solidFill>
                          <a:effectLst/>
                          <a:latin typeface="+mn-lt"/>
                          <a:ea typeface="+mn-ea"/>
                          <a:cs typeface="+mn-cs"/>
                          <a:sym typeface="Arial"/>
                        </a:rPr>
                      </a:br>
                      <a:r>
                        <a:rPr kumimoji="1" lang="en-US" altLang="ja-JP" sz="1800" b="0" i="0" u="none" strike="noStrike" cap="none">
                          <a:solidFill>
                            <a:schemeClr val="dk1"/>
                          </a:solidFill>
                          <a:effectLst/>
                          <a:latin typeface="+mn-lt"/>
                          <a:ea typeface="+mn-ea"/>
                          <a:cs typeface="+mn-cs"/>
                          <a:sym typeface="Arial"/>
                        </a:rPr>
                        <a:t>(4,040</a:t>
                      </a:r>
                      <a:r>
                        <a:rPr kumimoji="1" lang="ja-JP" altLang="en-US" sz="1800" b="0" i="0" u="none" strike="noStrike" cap="none">
                          <a:solidFill>
                            <a:schemeClr val="dk1"/>
                          </a:solidFill>
                          <a:effectLst/>
                          <a:latin typeface="+mn-lt"/>
                          <a:ea typeface="+mn-ea"/>
                          <a:cs typeface="+mn-cs"/>
                          <a:sym typeface="Arial"/>
                        </a:rPr>
                        <a:t> </a:t>
                      </a:r>
                      <a:r>
                        <a:rPr kumimoji="1" lang="ja-JP" altLang="en-US" sz="1800"/>
                        <a:t>個</a:t>
                      </a:r>
                      <a:r>
                        <a:rPr kumimoji="1" lang="en-US" altLang="ja-JP" sz="1800" b="0" i="0" u="none" strike="noStrike" cap="none">
                          <a:solidFill>
                            <a:schemeClr val="dk1"/>
                          </a:solidFill>
                          <a:effectLst/>
                          <a:latin typeface="+mn-lt"/>
                          <a:ea typeface="+mn-ea"/>
                          <a:cs typeface="+mn-cs"/>
                          <a:sym typeface="Arial"/>
                        </a:rPr>
                        <a:t>)</a:t>
                      </a:r>
                      <a:endParaRPr kumimoji="1" lang="ja-JP" altLang="en-US" sz="1800"/>
                    </a:p>
                  </a:txBody>
                  <a:tcPr marL="68580" marR="68580" marT="34290" marB="34290"/>
                </a:tc>
                <a:tc>
                  <a:txBody>
                    <a:bodyPr/>
                    <a:lstStyle/>
                    <a:p>
                      <a:r>
                        <a:rPr kumimoji="1" lang="en-US" altLang="ja-JP" sz="1800" b="0" i="0" u="none" strike="noStrike" cap="none">
                          <a:solidFill>
                            <a:schemeClr val="dk1"/>
                          </a:solidFill>
                          <a:effectLst/>
                          <a:latin typeface="+mn-lt"/>
                          <a:ea typeface="+mn-ea"/>
                          <a:cs typeface="+mn-cs"/>
                          <a:sym typeface="Arial"/>
                        </a:rPr>
                        <a:t>0.08%</a:t>
                      </a:r>
                    </a:p>
                    <a:p>
                      <a:r>
                        <a:rPr kumimoji="1" lang="en-US" altLang="ja-JP" sz="1800" b="0" i="0" u="none" strike="noStrike" cap="none">
                          <a:solidFill>
                            <a:schemeClr val="dk1"/>
                          </a:solidFill>
                          <a:effectLst/>
                          <a:latin typeface="+mn-lt"/>
                          <a:ea typeface="+mn-ea"/>
                          <a:cs typeface="+mn-cs"/>
                          <a:sym typeface="Arial"/>
                        </a:rPr>
                        <a:t>(6</a:t>
                      </a:r>
                      <a:r>
                        <a:rPr kumimoji="1" lang="en-US" altLang="ja-JP" sz="1800"/>
                        <a:t> </a:t>
                      </a:r>
                      <a:r>
                        <a:rPr kumimoji="1" lang="ja-JP" altLang="en-US" sz="1800"/>
                        <a:t>個</a:t>
                      </a:r>
                      <a:r>
                        <a:rPr kumimoji="1" lang="en-US" altLang="ja-JP" sz="1800" b="0" i="0" u="none" strike="noStrike" cap="none">
                          <a:solidFill>
                            <a:schemeClr val="dk1"/>
                          </a:solidFill>
                          <a:effectLst/>
                          <a:latin typeface="+mn-lt"/>
                          <a:ea typeface="+mn-ea"/>
                          <a:cs typeface="+mn-cs"/>
                          <a:sym typeface="Arial"/>
                        </a:rPr>
                        <a:t>)</a:t>
                      </a:r>
                      <a:endParaRPr kumimoji="1" lang="ja-JP" altLang="en-US" sz="1800"/>
                    </a:p>
                  </a:txBody>
                  <a:tcPr marL="68580" marR="68580" marT="34290" marB="34290"/>
                </a:tc>
                <a:tc vMerge="1">
                  <a:txBody>
                    <a:bodyPr/>
                    <a:lstStyle/>
                    <a:p>
                      <a:endParaRPr kumimoji="1" lang="ja-JP" altLang="en-US"/>
                    </a:p>
                  </a:txBody>
                  <a:tcPr/>
                </a:tc>
                <a:extLst>
                  <a:ext uri="{0D108BD9-81ED-4DB2-BD59-A6C34878D82A}">
                    <a16:rowId xmlns:a16="http://schemas.microsoft.com/office/drawing/2014/main" val="2642325350"/>
                  </a:ext>
                </a:extLst>
              </a:tr>
              <a:tr h="617220">
                <a:tc>
                  <a:txBody>
                    <a:bodyPr/>
                    <a:lstStyle/>
                    <a:p>
                      <a:r>
                        <a:rPr kumimoji="1" lang="en-US" altLang="ja-JP" sz="1800" err="1"/>
                        <a:t>Kotlin</a:t>
                      </a:r>
                      <a:r>
                        <a:rPr kumimoji="1" lang="ja-JP" altLang="en-US" sz="1800" baseline="0"/>
                        <a:t> の </a:t>
                      </a:r>
                      <a:r>
                        <a:rPr kumimoji="1" lang="en-US" altLang="ja-JP" sz="1800"/>
                        <a:t>Android</a:t>
                      </a:r>
                      <a:r>
                        <a:rPr kumimoji="1" lang="en-US" altLang="ja-JP" sz="1800" baseline="0"/>
                        <a:t> </a:t>
                      </a:r>
                      <a:r>
                        <a:rPr kumimoji="1" lang="ja-JP" altLang="en-US" sz="1800" baseline="0"/>
                        <a:t>アプリ</a:t>
                      </a:r>
                      <a:r>
                        <a:rPr kumimoji="1" lang="en-US" altLang="ja-JP" sz="1800" baseline="0"/>
                        <a:t>(Java 8 &amp; Java 11)</a:t>
                      </a:r>
                      <a:endParaRPr kumimoji="1" lang="ja-JP" altLang="en-US" sz="1800"/>
                    </a:p>
                  </a:txBody>
                  <a:tcPr marL="68580" marR="68580" marT="34290" marB="34290"/>
                </a:tc>
                <a:tc>
                  <a:txBody>
                    <a:bodyPr/>
                    <a:lstStyle/>
                    <a:p>
                      <a:r>
                        <a:rPr lang="en-US" altLang="ja-JP" sz="1800"/>
                        <a:t>61.72</a:t>
                      </a:r>
                      <a:r>
                        <a:rPr lang="ja-JP" altLang="en-US" sz="1800"/>
                        <a:t>％</a:t>
                      </a:r>
                      <a:r>
                        <a:rPr lang="en-US" altLang="ja-JP" sz="1800"/>
                        <a:t>(4</a:t>
                      </a:r>
                      <a:r>
                        <a:rPr kumimoji="1" lang="en-US" altLang="ja-JP" sz="1800" b="0" i="0" u="none" strike="noStrike" cap="none">
                          <a:solidFill>
                            <a:schemeClr val="dk1"/>
                          </a:solidFill>
                          <a:effectLst/>
                          <a:latin typeface="+mn-lt"/>
                          <a:ea typeface="+mn-ea"/>
                          <a:cs typeface="+mn-cs"/>
                          <a:sym typeface="Arial"/>
                        </a:rPr>
                        <a:t>,</a:t>
                      </a:r>
                      <a:r>
                        <a:rPr lang="en-US" altLang="ja-JP" sz="1800"/>
                        <a:t>544</a:t>
                      </a:r>
                      <a:r>
                        <a:rPr kumimoji="1" lang="en-US" altLang="ja-JP" sz="1800"/>
                        <a:t> </a:t>
                      </a:r>
                      <a:r>
                        <a:rPr kumimoji="1" lang="ja-JP" altLang="en-US" sz="1800"/>
                        <a:t>個</a:t>
                      </a:r>
                      <a:r>
                        <a:rPr lang="en-US" altLang="ja-JP" sz="1800"/>
                        <a:t>)</a:t>
                      </a:r>
                      <a:endParaRPr kumimoji="1" lang="ja-JP" altLang="en-US" sz="1800"/>
                    </a:p>
                  </a:txBody>
                  <a:tcPr marL="68580" marR="68580" marT="34290" marB="34290"/>
                </a:tc>
                <a:tc>
                  <a:txBody>
                    <a:bodyPr/>
                    <a:lstStyle/>
                    <a:p>
                      <a:r>
                        <a:rPr lang="en-US" altLang="ja-JP" sz="1800"/>
                        <a:t>38.27</a:t>
                      </a:r>
                      <a:r>
                        <a:rPr lang="ja-JP" altLang="en-US" sz="1800"/>
                        <a:t>％</a:t>
                      </a:r>
                      <a:r>
                        <a:rPr lang="en-US" altLang="ja-JP" sz="1800"/>
                        <a:t>(2</a:t>
                      </a:r>
                      <a:r>
                        <a:rPr kumimoji="1" lang="en-US" altLang="ja-JP" sz="1800" b="0" i="0" u="none" strike="noStrike" cap="none">
                          <a:solidFill>
                            <a:schemeClr val="dk1"/>
                          </a:solidFill>
                          <a:effectLst/>
                          <a:latin typeface="+mn-lt"/>
                          <a:ea typeface="+mn-ea"/>
                          <a:cs typeface="+mn-cs"/>
                          <a:sym typeface="Arial"/>
                        </a:rPr>
                        <a:t>,</a:t>
                      </a:r>
                      <a:r>
                        <a:rPr lang="en-US" altLang="ja-JP" sz="1800"/>
                        <a:t>808</a:t>
                      </a:r>
                      <a:r>
                        <a:rPr kumimoji="1" lang="en-US" altLang="ja-JP" sz="1800"/>
                        <a:t> </a:t>
                      </a:r>
                      <a:r>
                        <a:rPr kumimoji="1" lang="ja-JP" altLang="en-US" sz="1800"/>
                        <a:t>個</a:t>
                      </a:r>
                      <a:r>
                        <a:rPr lang="en-US" altLang="ja-JP" sz="1800"/>
                        <a:t>)</a:t>
                      </a:r>
                      <a:endParaRPr kumimoji="1" lang="ja-JP" altLang="en-US" sz="1800"/>
                    </a:p>
                  </a:txBody>
                  <a:tcPr marL="68580" marR="68580" marT="34290" marB="34290"/>
                </a:tc>
                <a:tc>
                  <a:txBody>
                    <a:bodyPr/>
                    <a:lstStyle/>
                    <a:p>
                      <a:r>
                        <a:rPr kumimoji="1" lang="en-US" altLang="ja-JP" sz="1800"/>
                        <a:t>NA</a:t>
                      </a:r>
                      <a:endParaRPr kumimoji="1" lang="ja-JP" altLang="en-US" sz="1800"/>
                    </a:p>
                  </a:txBody>
                  <a:tcPr marL="68580" marR="68580" marT="34290" marB="34290"/>
                </a:tc>
                <a:tc vMerge="1">
                  <a:txBody>
                    <a:bodyPr/>
                    <a:lstStyle/>
                    <a:p>
                      <a:endParaRPr kumimoji="1" lang="ja-JP" altLang="en-US"/>
                    </a:p>
                  </a:txBody>
                  <a:tcPr/>
                </a:tc>
                <a:extLst>
                  <a:ext uri="{0D108BD9-81ED-4DB2-BD59-A6C34878D82A}">
                    <a16:rowId xmlns:a16="http://schemas.microsoft.com/office/drawing/2014/main" val="761657496"/>
                  </a:ext>
                </a:extLst>
              </a:tr>
            </a:tbl>
          </a:graphicData>
        </a:graphic>
      </p:graphicFrame>
    </p:spTree>
    <p:extLst>
      <p:ext uri="{BB962C8B-B14F-4D97-AF65-F5344CB8AC3E}">
        <p14:creationId xmlns:p14="http://schemas.microsoft.com/office/powerpoint/2010/main" val="378478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89057-4F7C-4987-BDD0-26DF1FD9BD04}"/>
              </a:ext>
            </a:extLst>
          </p:cNvPr>
          <p:cNvSpPr>
            <a:spLocks noGrp="1"/>
          </p:cNvSpPr>
          <p:nvPr>
            <p:ph type="title"/>
          </p:nvPr>
        </p:nvSpPr>
        <p:spPr/>
        <p:txBody>
          <a:bodyPr/>
          <a:lstStyle/>
          <a:p>
            <a:r>
              <a:rPr lang="ja-JP" altLang="en-US"/>
              <a:t>収集するデータの例</a:t>
            </a:r>
            <a:endParaRPr kumimoji="1" lang="ja-JP" altLang="en-US"/>
          </a:p>
        </p:txBody>
      </p:sp>
      <p:sp>
        <p:nvSpPr>
          <p:cNvPr id="14" name="テキスト プレースホルダー 2">
            <a:extLst>
              <a:ext uri="{FF2B5EF4-FFF2-40B4-BE49-F238E27FC236}">
                <a16:creationId xmlns:a16="http://schemas.microsoft.com/office/drawing/2014/main" id="{ACD3EC5E-86EC-4FC5-9911-C489FD569044}"/>
              </a:ext>
            </a:extLst>
          </p:cNvPr>
          <p:cNvSpPr>
            <a:spLocks noGrp="1"/>
          </p:cNvSpPr>
          <p:nvPr>
            <p:ph idx="1"/>
          </p:nvPr>
        </p:nvSpPr>
        <p:spPr/>
        <p:txBody>
          <a:bodyPr/>
          <a:lstStyle/>
          <a:p>
            <a:pPr marL="457189" lvl="1">
              <a:buFont typeface="Arial"/>
              <a:buChar char="•"/>
            </a:pPr>
            <a:r>
              <a:rPr lang="en-US" altLang="ja-JP"/>
              <a:t>RQ1: </a:t>
            </a:r>
            <a:r>
              <a:rPr lang="ja-JP" altLang="en-US"/>
              <a:t>ビルドに失敗するアプリの特徴はなにか</a:t>
            </a:r>
            <a:endParaRPr lang="en-US" altLang="ja-JP"/>
          </a:p>
          <a:p>
            <a:endParaRPr lang="en-US" altLang="ja-JP"/>
          </a:p>
        </p:txBody>
      </p:sp>
      <p:sp>
        <p:nvSpPr>
          <p:cNvPr id="4" name="スライド番号プレースホルダー 3">
            <a:extLst>
              <a:ext uri="{FF2B5EF4-FFF2-40B4-BE49-F238E27FC236}">
                <a16:creationId xmlns:a16="http://schemas.microsoft.com/office/drawing/2014/main" id="{371EE521-72AF-4341-8E46-3886DACD6F72}"/>
              </a:ext>
            </a:extLst>
          </p:cNvPr>
          <p:cNvSpPr>
            <a:spLocks noGrp="1"/>
          </p:cNvSpPr>
          <p:nvPr>
            <p:ph type="sldNum" sz="quarter" idx="12"/>
          </p:nvPr>
        </p:nvSpPr>
        <p:spPr/>
        <p:txBody>
          <a:bodyPr/>
          <a:lstStyle/>
          <a:p>
            <a:fld id="{71BD41F1-5DB9-48B5-9F82-F72C0C97469D}" type="slidenum">
              <a:rPr kumimoji="1" lang="ja-JP" altLang="en-US" smtClean="0"/>
              <a:t>41</a:t>
            </a:fld>
            <a:endParaRPr kumimoji="1" lang="ja-JP" altLang="en-US"/>
          </a:p>
        </p:txBody>
      </p:sp>
      <p:pic>
        <p:nvPicPr>
          <p:cNvPr id="6" name="図 5">
            <a:extLst>
              <a:ext uri="{FF2B5EF4-FFF2-40B4-BE49-F238E27FC236}">
                <a16:creationId xmlns:a16="http://schemas.microsoft.com/office/drawing/2014/main" id="{CE90FEC2-C91A-4CC1-A88C-55C6C860DCE5}"/>
              </a:ext>
            </a:extLst>
          </p:cNvPr>
          <p:cNvPicPr>
            <a:picLocks noChangeAspect="1"/>
          </p:cNvPicPr>
          <p:nvPr/>
        </p:nvPicPr>
        <p:blipFill>
          <a:blip r:embed="rId2"/>
          <a:stretch>
            <a:fillRect/>
          </a:stretch>
        </p:blipFill>
        <p:spPr>
          <a:xfrm>
            <a:off x="6095185" y="2999788"/>
            <a:ext cx="2416412" cy="1347773"/>
          </a:xfrm>
          <a:prstGeom prst="rect">
            <a:avLst/>
          </a:prstGeom>
        </p:spPr>
      </p:pic>
      <p:sp>
        <p:nvSpPr>
          <p:cNvPr id="9" name="テキスト ボックス 8">
            <a:extLst>
              <a:ext uri="{FF2B5EF4-FFF2-40B4-BE49-F238E27FC236}">
                <a16:creationId xmlns:a16="http://schemas.microsoft.com/office/drawing/2014/main" id="{BC7BA18B-E6A1-4559-8C62-540729960CA7}"/>
              </a:ext>
            </a:extLst>
          </p:cNvPr>
          <p:cNvSpPr txBox="1"/>
          <p:nvPr/>
        </p:nvSpPr>
        <p:spPr>
          <a:xfrm>
            <a:off x="6369597" y="4487608"/>
            <a:ext cx="2618711" cy="553998"/>
          </a:xfrm>
          <a:prstGeom prst="rect">
            <a:avLst/>
          </a:prstGeom>
          <a:noFill/>
        </p:spPr>
        <p:txBody>
          <a:bodyPr wrap="square" rtlCol="0">
            <a:spAutoFit/>
          </a:bodyPr>
          <a:lstStyle/>
          <a:p>
            <a:r>
              <a:rPr kumimoji="1" lang="en-US" altLang="ja-JP" sz="1500"/>
              <a:t>Kotlin</a:t>
            </a:r>
            <a:r>
              <a:rPr kumimoji="1" lang="ja-JP" altLang="en-US" sz="1500"/>
              <a:t>で記述された </a:t>
            </a:r>
            <a:r>
              <a:rPr kumimoji="1" lang="en-US" altLang="ja-JP" sz="1500"/>
              <a:t>Android </a:t>
            </a:r>
            <a:r>
              <a:rPr kumimoji="1" lang="ja-JP" altLang="en-US" sz="1500"/>
              <a:t>アプリのビルド成功率</a:t>
            </a:r>
          </a:p>
        </p:txBody>
      </p:sp>
      <p:pic>
        <p:nvPicPr>
          <p:cNvPr id="10" name="図 9">
            <a:extLst>
              <a:ext uri="{FF2B5EF4-FFF2-40B4-BE49-F238E27FC236}">
                <a16:creationId xmlns:a16="http://schemas.microsoft.com/office/drawing/2014/main" id="{F0EF7F50-9EBB-4074-B9E0-BC915C8AA8AD}"/>
              </a:ext>
            </a:extLst>
          </p:cNvPr>
          <p:cNvPicPr>
            <a:picLocks noChangeAspect="1"/>
          </p:cNvPicPr>
          <p:nvPr/>
        </p:nvPicPr>
        <p:blipFill>
          <a:blip r:embed="rId3"/>
          <a:stretch>
            <a:fillRect/>
          </a:stretch>
        </p:blipFill>
        <p:spPr>
          <a:xfrm>
            <a:off x="63949" y="2829612"/>
            <a:ext cx="2626522" cy="1471486"/>
          </a:xfrm>
          <a:prstGeom prst="rect">
            <a:avLst/>
          </a:prstGeom>
        </p:spPr>
      </p:pic>
      <p:sp>
        <p:nvSpPr>
          <p:cNvPr id="11" name="正方形/長方形 10">
            <a:extLst>
              <a:ext uri="{FF2B5EF4-FFF2-40B4-BE49-F238E27FC236}">
                <a16:creationId xmlns:a16="http://schemas.microsoft.com/office/drawing/2014/main" id="{5B4547AA-415F-4B92-B82B-76C40E38321A}"/>
              </a:ext>
            </a:extLst>
          </p:cNvPr>
          <p:cNvSpPr/>
          <p:nvPr/>
        </p:nvSpPr>
        <p:spPr>
          <a:xfrm>
            <a:off x="405068" y="4487608"/>
            <a:ext cx="1944282" cy="553998"/>
          </a:xfrm>
          <a:prstGeom prst="rect">
            <a:avLst/>
          </a:prstGeom>
        </p:spPr>
        <p:txBody>
          <a:bodyPr wrap="square">
            <a:spAutoFit/>
          </a:bodyPr>
          <a:lstStyle/>
          <a:p>
            <a:r>
              <a:rPr lang="en-US" altLang="ja-JP" sz="1500"/>
              <a:t>Java </a:t>
            </a:r>
            <a:r>
              <a:rPr lang="ja-JP" altLang="en-US" sz="1500"/>
              <a:t>プロジェクトの</a:t>
            </a:r>
            <a:br>
              <a:rPr lang="en-US" altLang="ja-JP" sz="1500"/>
            </a:br>
            <a:r>
              <a:rPr lang="ja-JP" altLang="en-US" sz="1500"/>
              <a:t>ビルドの成功率</a:t>
            </a:r>
          </a:p>
        </p:txBody>
      </p:sp>
      <p:pic>
        <p:nvPicPr>
          <p:cNvPr id="12" name="図 11">
            <a:extLst>
              <a:ext uri="{FF2B5EF4-FFF2-40B4-BE49-F238E27FC236}">
                <a16:creationId xmlns:a16="http://schemas.microsoft.com/office/drawing/2014/main" id="{E5142F98-CFAE-4C54-9FBC-F0B6683BF224}"/>
              </a:ext>
            </a:extLst>
          </p:cNvPr>
          <p:cNvPicPr>
            <a:picLocks noChangeAspect="1"/>
          </p:cNvPicPr>
          <p:nvPr/>
        </p:nvPicPr>
        <p:blipFill>
          <a:blip r:embed="rId4"/>
          <a:stretch>
            <a:fillRect/>
          </a:stretch>
        </p:blipFill>
        <p:spPr>
          <a:xfrm>
            <a:off x="3018630" y="2937930"/>
            <a:ext cx="2748395" cy="1471486"/>
          </a:xfrm>
          <a:prstGeom prst="rect">
            <a:avLst/>
          </a:prstGeom>
        </p:spPr>
      </p:pic>
      <p:sp>
        <p:nvSpPr>
          <p:cNvPr id="13" name="正方形/長方形 12">
            <a:extLst>
              <a:ext uri="{FF2B5EF4-FFF2-40B4-BE49-F238E27FC236}">
                <a16:creationId xmlns:a16="http://schemas.microsoft.com/office/drawing/2014/main" id="{E41B03EC-85BB-4ECA-822B-206594A40449}"/>
              </a:ext>
            </a:extLst>
          </p:cNvPr>
          <p:cNvSpPr/>
          <p:nvPr/>
        </p:nvSpPr>
        <p:spPr>
          <a:xfrm>
            <a:off x="2836702" y="4487608"/>
            <a:ext cx="3098444" cy="553998"/>
          </a:xfrm>
          <a:prstGeom prst="rect">
            <a:avLst/>
          </a:prstGeom>
        </p:spPr>
        <p:txBody>
          <a:bodyPr wrap="square">
            <a:spAutoFit/>
          </a:bodyPr>
          <a:lstStyle/>
          <a:p>
            <a:r>
              <a:rPr lang="en-US" altLang="ja-JP" sz="1500"/>
              <a:t>Java </a:t>
            </a:r>
            <a:r>
              <a:rPr lang="ja-JP" altLang="en-US" sz="1500"/>
              <a:t>で記述された </a:t>
            </a:r>
            <a:r>
              <a:rPr lang="en-US" altLang="ja-JP" sz="1500"/>
              <a:t>Android </a:t>
            </a:r>
            <a:r>
              <a:rPr lang="ja-JP" altLang="en-US" sz="1500"/>
              <a:t>アプリ</a:t>
            </a:r>
            <a:br>
              <a:rPr lang="en-US" altLang="ja-JP" sz="1500"/>
            </a:br>
            <a:r>
              <a:rPr lang="ja-JP" altLang="en-US" sz="1500"/>
              <a:t>のビルドの成功率</a:t>
            </a:r>
          </a:p>
        </p:txBody>
      </p:sp>
    </p:spTree>
    <p:extLst>
      <p:ext uri="{BB962C8B-B14F-4D97-AF65-F5344CB8AC3E}">
        <p14:creationId xmlns:p14="http://schemas.microsoft.com/office/powerpoint/2010/main" val="2521365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8EC36E-80E3-4431-9D4A-DC009A0B7794}"/>
              </a:ext>
            </a:extLst>
          </p:cNvPr>
          <p:cNvSpPr>
            <a:spLocks noGrp="1"/>
          </p:cNvSpPr>
          <p:nvPr>
            <p:ph type="title"/>
          </p:nvPr>
        </p:nvSpPr>
        <p:spPr/>
        <p:txBody>
          <a:bodyPr/>
          <a:lstStyle/>
          <a:p>
            <a:r>
              <a:rPr lang="ja-JP" altLang="en-US"/>
              <a:t>収集されたビルドエラー</a:t>
            </a:r>
          </a:p>
        </p:txBody>
      </p:sp>
      <p:sp>
        <p:nvSpPr>
          <p:cNvPr id="7" name="テキスト プレースホルダー 2">
            <a:extLst>
              <a:ext uri="{FF2B5EF4-FFF2-40B4-BE49-F238E27FC236}">
                <a16:creationId xmlns:a16="http://schemas.microsoft.com/office/drawing/2014/main" id="{CDE1F6BC-5C0B-4609-9C39-F37E79D5343D}"/>
              </a:ext>
            </a:extLst>
          </p:cNvPr>
          <p:cNvSpPr>
            <a:spLocks noGrp="1"/>
          </p:cNvSpPr>
          <p:nvPr>
            <p:ph idx="1"/>
          </p:nvPr>
        </p:nvSpPr>
        <p:spPr/>
        <p:txBody>
          <a:bodyPr/>
          <a:lstStyle/>
          <a:p>
            <a:pPr marL="139541" indent="0">
              <a:buNone/>
            </a:pPr>
            <a:endParaRPr lang="en-US" altLang="ja-JP"/>
          </a:p>
        </p:txBody>
      </p:sp>
      <p:sp>
        <p:nvSpPr>
          <p:cNvPr id="4" name="スライド番号プレースホルダー 3">
            <a:extLst>
              <a:ext uri="{FF2B5EF4-FFF2-40B4-BE49-F238E27FC236}">
                <a16:creationId xmlns:a16="http://schemas.microsoft.com/office/drawing/2014/main" id="{19016670-6985-45A7-8721-93355777350E}"/>
              </a:ext>
            </a:extLst>
          </p:cNvPr>
          <p:cNvSpPr>
            <a:spLocks noGrp="1"/>
          </p:cNvSpPr>
          <p:nvPr>
            <p:ph type="sldNum" sz="quarter" idx="12"/>
          </p:nvPr>
        </p:nvSpPr>
        <p:spPr/>
        <p:txBody>
          <a:bodyPr/>
          <a:lstStyle/>
          <a:p>
            <a:fld id="{71BD41F1-5DB9-48B5-9F82-F72C0C97469D}" type="slidenum">
              <a:rPr kumimoji="1" lang="ja-JP" altLang="en-US" smtClean="0"/>
              <a:t>42</a:t>
            </a:fld>
            <a:endParaRPr kumimoji="1" lang="ja-JP" altLang="en-US"/>
          </a:p>
        </p:txBody>
      </p:sp>
      <p:pic>
        <p:nvPicPr>
          <p:cNvPr id="5" name="図 4">
            <a:extLst>
              <a:ext uri="{FF2B5EF4-FFF2-40B4-BE49-F238E27FC236}">
                <a16:creationId xmlns:a16="http://schemas.microsoft.com/office/drawing/2014/main" id="{A7887262-40F9-4B93-9725-1A97FFADCF81}"/>
              </a:ext>
            </a:extLst>
          </p:cNvPr>
          <p:cNvPicPr>
            <a:picLocks noChangeAspect="1"/>
          </p:cNvPicPr>
          <p:nvPr/>
        </p:nvPicPr>
        <p:blipFill>
          <a:blip r:embed="rId3"/>
          <a:stretch>
            <a:fillRect/>
          </a:stretch>
        </p:blipFill>
        <p:spPr>
          <a:xfrm>
            <a:off x="1878094" y="2732549"/>
            <a:ext cx="5035091" cy="2719353"/>
          </a:xfrm>
          <a:prstGeom prst="rect">
            <a:avLst/>
          </a:prstGeom>
        </p:spPr>
      </p:pic>
      <p:sp>
        <p:nvSpPr>
          <p:cNvPr id="6" name="テキスト ボックス 5">
            <a:extLst>
              <a:ext uri="{FF2B5EF4-FFF2-40B4-BE49-F238E27FC236}">
                <a16:creationId xmlns:a16="http://schemas.microsoft.com/office/drawing/2014/main" id="{C5238B79-36A3-4F41-B104-B9F27C79620C}"/>
              </a:ext>
            </a:extLst>
          </p:cNvPr>
          <p:cNvSpPr txBox="1"/>
          <p:nvPr/>
        </p:nvSpPr>
        <p:spPr>
          <a:xfrm>
            <a:off x="1878094" y="5505313"/>
            <a:ext cx="5429612" cy="323165"/>
          </a:xfrm>
          <a:prstGeom prst="rect">
            <a:avLst/>
          </a:prstGeom>
          <a:noFill/>
        </p:spPr>
        <p:txBody>
          <a:bodyPr wrap="square" rtlCol="0">
            <a:spAutoFit/>
          </a:bodyPr>
          <a:lstStyle/>
          <a:p>
            <a:r>
              <a:rPr kumimoji="1" lang="en-US" altLang="ja-JP" sz="1500"/>
              <a:t>Kotlin</a:t>
            </a:r>
            <a:r>
              <a:rPr kumimoji="1" lang="ja-JP" altLang="en-US" sz="1500"/>
              <a:t>で記述された </a:t>
            </a:r>
            <a:r>
              <a:rPr kumimoji="1" lang="en-US" altLang="ja-JP" sz="1500"/>
              <a:t>Android </a:t>
            </a:r>
            <a:r>
              <a:rPr kumimoji="1" lang="ja-JP" altLang="en-US" sz="1500"/>
              <a:t>アプリにおけるビルドの失敗原因</a:t>
            </a:r>
          </a:p>
        </p:txBody>
      </p:sp>
    </p:spTree>
    <p:extLst>
      <p:ext uri="{BB962C8B-B14F-4D97-AF65-F5344CB8AC3E}">
        <p14:creationId xmlns:p14="http://schemas.microsoft.com/office/powerpoint/2010/main" val="2956745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07B5CC-D461-459A-9E91-9DDCE59D9E8D}"/>
              </a:ext>
            </a:extLst>
          </p:cNvPr>
          <p:cNvSpPr>
            <a:spLocks noGrp="1"/>
          </p:cNvSpPr>
          <p:nvPr>
            <p:ph type="title"/>
          </p:nvPr>
        </p:nvSpPr>
        <p:spPr/>
        <p:txBody>
          <a:bodyPr/>
          <a:lstStyle/>
          <a:p>
            <a:r>
              <a:rPr lang="ja-JP" altLang="en-US"/>
              <a:t>進捗 </a:t>
            </a:r>
            <a:r>
              <a:rPr lang="en-US" altLang="ja-JP"/>
              <a:t>(1/3)</a:t>
            </a:r>
            <a:endParaRPr kumimoji="1" lang="ja-JP" altLang="en-US"/>
          </a:p>
        </p:txBody>
      </p:sp>
      <p:sp>
        <p:nvSpPr>
          <p:cNvPr id="3" name="テキスト プレースホルダー 2">
            <a:extLst>
              <a:ext uri="{FF2B5EF4-FFF2-40B4-BE49-F238E27FC236}">
                <a16:creationId xmlns:a16="http://schemas.microsoft.com/office/drawing/2014/main" id="{AA5895F1-54D9-4893-A160-69E636075924}"/>
              </a:ext>
            </a:extLst>
          </p:cNvPr>
          <p:cNvSpPr>
            <a:spLocks noGrp="1"/>
          </p:cNvSpPr>
          <p:nvPr>
            <p:ph idx="1"/>
          </p:nvPr>
        </p:nvSpPr>
        <p:spPr/>
        <p:txBody>
          <a:bodyPr/>
          <a:lstStyle/>
          <a:p>
            <a:r>
              <a:rPr lang="ja-JP" altLang="en-US"/>
              <a:t>最も頻繁に発生していたビルドエラーについて</a:t>
            </a:r>
            <a:br>
              <a:rPr lang="en-US" altLang="ja-JP"/>
            </a:br>
            <a:r>
              <a:rPr lang="ja-JP" altLang="en-US"/>
              <a:t>調査</a:t>
            </a:r>
            <a:endParaRPr lang="en-US" altLang="ja-JP"/>
          </a:p>
          <a:p>
            <a:pPr lvl="1"/>
            <a:r>
              <a:rPr lang="ja-JP" altLang="en-US"/>
              <a:t>シェル変数が想定と異なることが発覚</a:t>
            </a:r>
            <a:endParaRPr lang="en-US" altLang="ja-JP"/>
          </a:p>
          <a:p>
            <a:pPr lvl="1"/>
            <a:endParaRPr lang="en-US" altLang="ja-JP"/>
          </a:p>
          <a:p>
            <a:r>
              <a:rPr lang="ja-JP" altLang="en-US"/>
              <a:t>再集計中</a:t>
            </a:r>
            <a:endParaRPr lang="en-US" altLang="ja-JP"/>
          </a:p>
          <a:p>
            <a:pPr lvl="1"/>
            <a:r>
              <a:rPr lang="ja-JP" altLang="en-US"/>
              <a:t>ビルドの成功率が向上すると想定</a:t>
            </a:r>
            <a:endParaRPr lang="en-US" altLang="ja-JP"/>
          </a:p>
        </p:txBody>
      </p:sp>
      <p:sp>
        <p:nvSpPr>
          <p:cNvPr id="4" name="スライド番号プレースホルダー 3">
            <a:extLst>
              <a:ext uri="{FF2B5EF4-FFF2-40B4-BE49-F238E27FC236}">
                <a16:creationId xmlns:a16="http://schemas.microsoft.com/office/drawing/2014/main" id="{4A79677F-E1FE-48D6-AD1F-2AD78A512F32}"/>
              </a:ext>
            </a:extLst>
          </p:cNvPr>
          <p:cNvSpPr>
            <a:spLocks noGrp="1"/>
          </p:cNvSpPr>
          <p:nvPr>
            <p:ph type="sldNum" sz="quarter" idx="12"/>
          </p:nvPr>
        </p:nvSpPr>
        <p:spPr/>
        <p:txBody>
          <a:bodyPr/>
          <a:lstStyle/>
          <a:p>
            <a:fld id="{71BD41F1-5DB9-48B5-9F82-F72C0C97469D}" type="slidenum">
              <a:rPr kumimoji="1" lang="ja-JP" altLang="en-US" smtClean="0"/>
              <a:t>43</a:t>
            </a:fld>
            <a:endParaRPr kumimoji="1" lang="ja-JP" altLang="en-US"/>
          </a:p>
        </p:txBody>
      </p:sp>
    </p:spTree>
    <p:extLst>
      <p:ext uri="{BB962C8B-B14F-4D97-AF65-F5344CB8AC3E}">
        <p14:creationId xmlns:p14="http://schemas.microsoft.com/office/powerpoint/2010/main" val="3136725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1E90F9-F280-4F42-80BC-371879320FE0}"/>
              </a:ext>
            </a:extLst>
          </p:cNvPr>
          <p:cNvSpPr>
            <a:spLocks noGrp="1"/>
          </p:cNvSpPr>
          <p:nvPr>
            <p:ph type="title"/>
          </p:nvPr>
        </p:nvSpPr>
        <p:spPr/>
        <p:txBody>
          <a:bodyPr/>
          <a:lstStyle/>
          <a:p>
            <a:r>
              <a:rPr kumimoji="1" lang="ja-JP" altLang="en-US"/>
              <a:t>進捗 </a:t>
            </a:r>
            <a:r>
              <a:rPr lang="en-US" altLang="ja-JP"/>
              <a:t>(2/3)</a:t>
            </a:r>
            <a:endParaRPr kumimoji="1" lang="ja-JP" altLang="en-US"/>
          </a:p>
        </p:txBody>
      </p:sp>
      <p:sp>
        <p:nvSpPr>
          <p:cNvPr id="3" name="テキスト プレースホルダー 2">
            <a:extLst>
              <a:ext uri="{FF2B5EF4-FFF2-40B4-BE49-F238E27FC236}">
                <a16:creationId xmlns:a16="http://schemas.microsoft.com/office/drawing/2014/main" id="{7E8E3844-8816-4C5C-A051-0765AEDA6E07}"/>
              </a:ext>
            </a:extLst>
          </p:cNvPr>
          <p:cNvSpPr>
            <a:spLocks noGrp="1"/>
          </p:cNvSpPr>
          <p:nvPr>
            <p:ph idx="1"/>
          </p:nvPr>
        </p:nvSpPr>
        <p:spPr/>
        <p:txBody>
          <a:bodyPr/>
          <a:lstStyle/>
          <a:p>
            <a:r>
              <a:rPr kumimoji="1" lang="ja-JP" altLang="en-US"/>
              <a:t>取得できるデータの拡充</a:t>
            </a:r>
            <a:endParaRPr kumimoji="1" lang="en-US" altLang="ja-JP"/>
          </a:p>
          <a:p>
            <a:pPr lvl="1"/>
            <a:r>
              <a:rPr lang="ja-JP" altLang="en-US"/>
              <a:t>ビルドにかかった時間</a:t>
            </a:r>
            <a:endParaRPr kumimoji="1" lang="en-US" altLang="ja-JP"/>
          </a:p>
          <a:p>
            <a:pPr lvl="1"/>
            <a:r>
              <a:rPr kumimoji="1" lang="en-US" altLang="ja-JP"/>
              <a:t>Watch </a:t>
            </a:r>
            <a:r>
              <a:rPr kumimoji="1" lang="ja-JP" altLang="en-US"/>
              <a:t>している人の数</a:t>
            </a:r>
            <a:endParaRPr kumimoji="1" lang="en-US" altLang="ja-JP"/>
          </a:p>
          <a:p>
            <a:pPr lvl="1"/>
            <a:r>
              <a:rPr lang="ja-JP" altLang="en-US"/>
              <a:t>コミットされた回数</a:t>
            </a:r>
            <a:endParaRPr lang="en-US" altLang="ja-JP"/>
          </a:p>
        </p:txBody>
      </p:sp>
      <p:sp>
        <p:nvSpPr>
          <p:cNvPr id="4" name="スライド番号プレースホルダー 3">
            <a:extLst>
              <a:ext uri="{FF2B5EF4-FFF2-40B4-BE49-F238E27FC236}">
                <a16:creationId xmlns:a16="http://schemas.microsoft.com/office/drawing/2014/main" id="{56ED8111-8A07-4DAF-8C65-03537A2DC6F2}"/>
              </a:ext>
            </a:extLst>
          </p:cNvPr>
          <p:cNvSpPr>
            <a:spLocks noGrp="1"/>
          </p:cNvSpPr>
          <p:nvPr>
            <p:ph type="sldNum" sz="quarter" idx="12"/>
          </p:nvPr>
        </p:nvSpPr>
        <p:spPr/>
        <p:txBody>
          <a:bodyPr/>
          <a:lstStyle/>
          <a:p>
            <a:fld id="{71BD41F1-5DB9-48B5-9F82-F72C0C97469D}" type="slidenum">
              <a:rPr kumimoji="1" lang="ja-JP" altLang="en-US" smtClean="0"/>
              <a:t>44</a:t>
            </a:fld>
            <a:endParaRPr kumimoji="1" lang="ja-JP" altLang="en-US"/>
          </a:p>
        </p:txBody>
      </p:sp>
    </p:spTree>
    <p:extLst>
      <p:ext uri="{BB962C8B-B14F-4D97-AF65-F5344CB8AC3E}">
        <p14:creationId xmlns:p14="http://schemas.microsoft.com/office/powerpoint/2010/main" val="4276478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BD81D-68A2-4A3C-BACA-9D2E99F22801}"/>
              </a:ext>
            </a:extLst>
          </p:cNvPr>
          <p:cNvSpPr>
            <a:spLocks noGrp="1"/>
          </p:cNvSpPr>
          <p:nvPr>
            <p:ph type="title"/>
          </p:nvPr>
        </p:nvSpPr>
        <p:spPr/>
        <p:txBody>
          <a:bodyPr/>
          <a:lstStyle/>
          <a:p>
            <a:r>
              <a:rPr kumimoji="1" lang="ja-JP" altLang="en-US"/>
              <a:t>拡充したデータの例</a:t>
            </a:r>
          </a:p>
        </p:txBody>
      </p:sp>
      <p:sp>
        <p:nvSpPr>
          <p:cNvPr id="4" name="スライド番号プレースホルダー 3">
            <a:extLst>
              <a:ext uri="{FF2B5EF4-FFF2-40B4-BE49-F238E27FC236}">
                <a16:creationId xmlns:a16="http://schemas.microsoft.com/office/drawing/2014/main" id="{38F08040-7F11-44B0-A604-45D6C3FD9414}"/>
              </a:ext>
            </a:extLst>
          </p:cNvPr>
          <p:cNvSpPr>
            <a:spLocks noGrp="1"/>
          </p:cNvSpPr>
          <p:nvPr>
            <p:ph type="sldNum" sz="quarter" idx="12"/>
          </p:nvPr>
        </p:nvSpPr>
        <p:spPr/>
        <p:txBody>
          <a:bodyPr/>
          <a:lstStyle/>
          <a:p>
            <a:fld id="{71BD41F1-5DB9-48B5-9F82-F72C0C97469D}" type="slidenum">
              <a:rPr kumimoji="1" lang="ja-JP" altLang="en-US" smtClean="0"/>
              <a:t>45</a:t>
            </a:fld>
            <a:endParaRPr kumimoji="1" lang="ja-JP" altLang="en-US"/>
          </a:p>
        </p:txBody>
      </p:sp>
      <p:pic>
        <p:nvPicPr>
          <p:cNvPr id="5" name="図 4">
            <a:extLst>
              <a:ext uri="{FF2B5EF4-FFF2-40B4-BE49-F238E27FC236}">
                <a16:creationId xmlns:a16="http://schemas.microsoft.com/office/drawing/2014/main" id="{D164CC89-6583-410E-A713-10600CEFEA24}"/>
              </a:ext>
            </a:extLst>
          </p:cNvPr>
          <p:cNvPicPr>
            <a:picLocks noChangeAspect="1"/>
          </p:cNvPicPr>
          <p:nvPr/>
        </p:nvPicPr>
        <p:blipFill>
          <a:blip r:embed="rId3"/>
          <a:stretch>
            <a:fillRect/>
          </a:stretch>
        </p:blipFill>
        <p:spPr>
          <a:xfrm>
            <a:off x="6687850" y="2054304"/>
            <a:ext cx="1314634" cy="3157832"/>
          </a:xfrm>
          <a:prstGeom prst="rect">
            <a:avLst/>
          </a:prstGeom>
        </p:spPr>
      </p:pic>
      <p:pic>
        <p:nvPicPr>
          <p:cNvPr id="6" name="図 5">
            <a:extLst>
              <a:ext uri="{FF2B5EF4-FFF2-40B4-BE49-F238E27FC236}">
                <a16:creationId xmlns:a16="http://schemas.microsoft.com/office/drawing/2014/main" id="{5156F262-F4CC-4F20-9CC2-7E08AFAB7758}"/>
              </a:ext>
            </a:extLst>
          </p:cNvPr>
          <p:cNvPicPr>
            <a:picLocks noChangeAspect="1"/>
          </p:cNvPicPr>
          <p:nvPr/>
        </p:nvPicPr>
        <p:blipFill>
          <a:blip r:embed="rId4"/>
          <a:stretch>
            <a:fillRect/>
          </a:stretch>
        </p:blipFill>
        <p:spPr>
          <a:xfrm>
            <a:off x="3803091" y="2091203"/>
            <a:ext cx="1199096" cy="3030324"/>
          </a:xfrm>
          <a:prstGeom prst="rect">
            <a:avLst/>
          </a:prstGeom>
        </p:spPr>
      </p:pic>
      <p:sp>
        <p:nvSpPr>
          <p:cNvPr id="9" name="テキスト ボックス 8">
            <a:extLst>
              <a:ext uri="{FF2B5EF4-FFF2-40B4-BE49-F238E27FC236}">
                <a16:creationId xmlns:a16="http://schemas.microsoft.com/office/drawing/2014/main" id="{C2437BBE-00C4-4518-9A9C-E35AEA7A9D93}"/>
              </a:ext>
            </a:extLst>
          </p:cNvPr>
          <p:cNvSpPr txBox="1"/>
          <p:nvPr/>
        </p:nvSpPr>
        <p:spPr>
          <a:xfrm>
            <a:off x="6109131" y="5230921"/>
            <a:ext cx="2472071" cy="646331"/>
          </a:xfrm>
          <a:prstGeom prst="rect">
            <a:avLst/>
          </a:prstGeom>
          <a:noFill/>
        </p:spPr>
        <p:txBody>
          <a:bodyPr wrap="square" rtlCol="0">
            <a:spAutoFit/>
          </a:bodyPr>
          <a:lstStyle/>
          <a:p>
            <a:pPr lvl="1"/>
            <a:r>
              <a:rPr kumimoji="1" lang="en-US" altLang="ja-JP" sz="1800"/>
              <a:t>Watch </a:t>
            </a:r>
            <a:r>
              <a:rPr kumimoji="1" lang="ja-JP" altLang="en-US" sz="1800"/>
              <a:t>している人の数</a:t>
            </a:r>
            <a:endParaRPr kumimoji="1" lang="en-US" altLang="ja-JP" sz="1800"/>
          </a:p>
        </p:txBody>
      </p:sp>
      <p:sp>
        <p:nvSpPr>
          <p:cNvPr id="10" name="テキスト ボックス 9">
            <a:extLst>
              <a:ext uri="{FF2B5EF4-FFF2-40B4-BE49-F238E27FC236}">
                <a16:creationId xmlns:a16="http://schemas.microsoft.com/office/drawing/2014/main" id="{435B3E44-7544-4672-8CAB-4413DAF57934}"/>
              </a:ext>
            </a:extLst>
          </p:cNvPr>
          <p:cNvSpPr txBox="1"/>
          <p:nvPr/>
        </p:nvSpPr>
        <p:spPr>
          <a:xfrm>
            <a:off x="3458455" y="5230921"/>
            <a:ext cx="2215991" cy="646331"/>
          </a:xfrm>
          <a:prstGeom prst="rect">
            <a:avLst/>
          </a:prstGeom>
          <a:noFill/>
        </p:spPr>
        <p:txBody>
          <a:bodyPr wrap="square" rtlCol="0">
            <a:spAutoFit/>
          </a:bodyPr>
          <a:lstStyle/>
          <a:p>
            <a:pPr lvl="1"/>
            <a:r>
              <a:rPr lang="ja-JP" altLang="en-US" sz="1800"/>
              <a:t>コミットされた回数</a:t>
            </a:r>
            <a:endParaRPr lang="en-US" altLang="ja-JP" sz="1800"/>
          </a:p>
        </p:txBody>
      </p:sp>
      <p:pic>
        <p:nvPicPr>
          <p:cNvPr id="12" name="図 11">
            <a:extLst>
              <a:ext uri="{FF2B5EF4-FFF2-40B4-BE49-F238E27FC236}">
                <a16:creationId xmlns:a16="http://schemas.microsoft.com/office/drawing/2014/main" id="{0446A46D-3C54-46B2-9363-876E7DAAA507}"/>
              </a:ext>
            </a:extLst>
          </p:cNvPr>
          <p:cNvPicPr>
            <a:picLocks noChangeAspect="1"/>
          </p:cNvPicPr>
          <p:nvPr/>
        </p:nvPicPr>
        <p:blipFill>
          <a:blip r:embed="rId5"/>
          <a:stretch>
            <a:fillRect/>
          </a:stretch>
        </p:blipFill>
        <p:spPr>
          <a:xfrm>
            <a:off x="1252693" y="2054304"/>
            <a:ext cx="1283210" cy="3048438"/>
          </a:xfrm>
          <a:prstGeom prst="rect">
            <a:avLst/>
          </a:prstGeom>
        </p:spPr>
      </p:pic>
      <p:sp>
        <p:nvSpPr>
          <p:cNvPr id="13" name="テキスト ボックス 12">
            <a:extLst>
              <a:ext uri="{FF2B5EF4-FFF2-40B4-BE49-F238E27FC236}">
                <a16:creationId xmlns:a16="http://schemas.microsoft.com/office/drawing/2014/main" id="{A1B04C93-7388-4B5D-8BB8-6461A4DB86DB}"/>
              </a:ext>
            </a:extLst>
          </p:cNvPr>
          <p:cNvSpPr txBox="1"/>
          <p:nvPr/>
        </p:nvSpPr>
        <p:spPr>
          <a:xfrm>
            <a:off x="670885" y="5212135"/>
            <a:ext cx="2446824" cy="646331"/>
          </a:xfrm>
          <a:prstGeom prst="rect">
            <a:avLst/>
          </a:prstGeom>
          <a:noFill/>
        </p:spPr>
        <p:txBody>
          <a:bodyPr wrap="square" rtlCol="0">
            <a:spAutoFit/>
          </a:bodyPr>
          <a:lstStyle/>
          <a:p>
            <a:pPr lvl="1"/>
            <a:r>
              <a:rPr kumimoji="1" lang="ja-JP" altLang="en-US" sz="1800"/>
              <a:t>ビルドにかかった時間</a:t>
            </a:r>
          </a:p>
        </p:txBody>
      </p:sp>
    </p:spTree>
    <p:extLst>
      <p:ext uri="{BB962C8B-B14F-4D97-AF65-F5344CB8AC3E}">
        <p14:creationId xmlns:p14="http://schemas.microsoft.com/office/powerpoint/2010/main" val="2572614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9B9670-4AF6-4D2A-92C5-E8D0E8BD24C5}"/>
              </a:ext>
            </a:extLst>
          </p:cNvPr>
          <p:cNvSpPr>
            <a:spLocks noGrp="1"/>
          </p:cNvSpPr>
          <p:nvPr>
            <p:ph type="title"/>
          </p:nvPr>
        </p:nvSpPr>
        <p:spPr/>
        <p:txBody>
          <a:bodyPr/>
          <a:lstStyle/>
          <a:p>
            <a:r>
              <a:rPr kumimoji="1" lang="ja-JP" altLang="en-US"/>
              <a:t>進捗 </a:t>
            </a:r>
            <a:r>
              <a:rPr lang="en-US" altLang="ja-JP"/>
              <a:t>(3/3)</a:t>
            </a:r>
            <a:endParaRPr kumimoji="1" lang="ja-JP" altLang="en-US"/>
          </a:p>
        </p:txBody>
      </p:sp>
      <p:sp>
        <p:nvSpPr>
          <p:cNvPr id="3" name="テキスト プレースホルダー 2">
            <a:extLst>
              <a:ext uri="{FF2B5EF4-FFF2-40B4-BE49-F238E27FC236}">
                <a16:creationId xmlns:a16="http://schemas.microsoft.com/office/drawing/2014/main" id="{0435BB69-DF9F-4F49-8757-695C88DE07FD}"/>
              </a:ext>
            </a:extLst>
          </p:cNvPr>
          <p:cNvSpPr>
            <a:spLocks noGrp="1"/>
          </p:cNvSpPr>
          <p:nvPr>
            <p:ph idx="1"/>
          </p:nvPr>
        </p:nvSpPr>
        <p:spPr/>
        <p:txBody>
          <a:bodyPr/>
          <a:lstStyle/>
          <a:p>
            <a:r>
              <a:rPr kumimoji="1" lang="ja-JP" altLang="en-US"/>
              <a:t>図の幅がおかしい問題</a:t>
            </a:r>
            <a:endParaRPr kumimoji="1" lang="en-US" altLang="ja-JP"/>
          </a:p>
          <a:p>
            <a:endParaRPr lang="en-US" altLang="ja-JP"/>
          </a:p>
          <a:p>
            <a:r>
              <a:rPr kumimoji="1" lang="ja-JP" altLang="en-US"/>
              <a:t>バンド幅の決定方法を変更</a:t>
            </a:r>
            <a:endParaRPr kumimoji="1" lang="en-US" altLang="ja-JP"/>
          </a:p>
        </p:txBody>
      </p:sp>
      <p:sp>
        <p:nvSpPr>
          <p:cNvPr id="4" name="スライド番号プレースホルダー 3">
            <a:extLst>
              <a:ext uri="{FF2B5EF4-FFF2-40B4-BE49-F238E27FC236}">
                <a16:creationId xmlns:a16="http://schemas.microsoft.com/office/drawing/2014/main" id="{7C03CAC0-8539-47CE-97AC-0054B5CABEC5}"/>
              </a:ext>
            </a:extLst>
          </p:cNvPr>
          <p:cNvSpPr>
            <a:spLocks noGrp="1"/>
          </p:cNvSpPr>
          <p:nvPr>
            <p:ph type="sldNum" sz="quarter" idx="12"/>
          </p:nvPr>
        </p:nvSpPr>
        <p:spPr/>
        <p:txBody>
          <a:bodyPr/>
          <a:lstStyle/>
          <a:p>
            <a:fld id="{71BD41F1-5DB9-48B5-9F82-F72C0C97469D}" type="slidenum">
              <a:rPr kumimoji="1" lang="ja-JP" altLang="en-US" smtClean="0"/>
              <a:t>46</a:t>
            </a:fld>
            <a:endParaRPr kumimoji="1" lang="ja-JP" altLang="en-US"/>
          </a:p>
        </p:txBody>
      </p:sp>
      <p:pic>
        <p:nvPicPr>
          <p:cNvPr id="5" name="図 4">
            <a:extLst>
              <a:ext uri="{FF2B5EF4-FFF2-40B4-BE49-F238E27FC236}">
                <a16:creationId xmlns:a16="http://schemas.microsoft.com/office/drawing/2014/main" id="{E4C53B8C-D3BC-4B5A-A8F3-C9F56A354358}"/>
              </a:ext>
            </a:extLst>
          </p:cNvPr>
          <p:cNvPicPr>
            <a:picLocks noChangeAspect="1"/>
          </p:cNvPicPr>
          <p:nvPr/>
        </p:nvPicPr>
        <p:blipFill>
          <a:blip r:embed="rId3"/>
          <a:stretch>
            <a:fillRect/>
          </a:stretch>
        </p:blipFill>
        <p:spPr>
          <a:xfrm>
            <a:off x="6649957" y="2057402"/>
            <a:ext cx="1356359" cy="3427753"/>
          </a:xfrm>
          <a:prstGeom prst="rect">
            <a:avLst/>
          </a:prstGeom>
        </p:spPr>
      </p:pic>
    </p:spTree>
    <p:extLst>
      <p:ext uri="{BB962C8B-B14F-4D97-AF65-F5344CB8AC3E}">
        <p14:creationId xmlns:p14="http://schemas.microsoft.com/office/powerpoint/2010/main" val="4292314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6AA718-F4A3-4F58-86C7-6C787F63E180}"/>
              </a:ext>
            </a:extLst>
          </p:cNvPr>
          <p:cNvSpPr>
            <a:spLocks noGrp="1"/>
          </p:cNvSpPr>
          <p:nvPr>
            <p:ph type="title"/>
          </p:nvPr>
        </p:nvSpPr>
        <p:spPr/>
        <p:txBody>
          <a:bodyPr/>
          <a:lstStyle/>
          <a:p>
            <a:r>
              <a:rPr kumimoji="1" lang="ja-JP" altLang="en-US"/>
              <a:t>バンド幅の決定方法の例</a:t>
            </a:r>
          </a:p>
        </p:txBody>
      </p:sp>
      <p:sp>
        <p:nvSpPr>
          <p:cNvPr id="4" name="スライド番号プレースホルダー 3">
            <a:extLst>
              <a:ext uri="{FF2B5EF4-FFF2-40B4-BE49-F238E27FC236}">
                <a16:creationId xmlns:a16="http://schemas.microsoft.com/office/drawing/2014/main" id="{879AE1FA-97AD-4996-ADCC-4FFF5C58D9BB}"/>
              </a:ext>
            </a:extLst>
          </p:cNvPr>
          <p:cNvSpPr>
            <a:spLocks noGrp="1"/>
          </p:cNvSpPr>
          <p:nvPr>
            <p:ph type="sldNum" sz="quarter" idx="12"/>
          </p:nvPr>
        </p:nvSpPr>
        <p:spPr/>
        <p:txBody>
          <a:bodyPr/>
          <a:lstStyle/>
          <a:p>
            <a:fld id="{71BD41F1-5DB9-48B5-9F82-F72C0C97469D}" type="slidenum">
              <a:rPr kumimoji="1" lang="ja-JP" altLang="en-US" smtClean="0"/>
              <a:t>47</a:t>
            </a:fld>
            <a:endParaRPr kumimoji="1" lang="ja-JP" altLang="en-US"/>
          </a:p>
        </p:txBody>
      </p:sp>
      <p:pic>
        <p:nvPicPr>
          <p:cNvPr id="5" name="図 4">
            <a:extLst>
              <a:ext uri="{FF2B5EF4-FFF2-40B4-BE49-F238E27FC236}">
                <a16:creationId xmlns:a16="http://schemas.microsoft.com/office/drawing/2014/main" id="{C9C5C4C3-69B7-4E5A-AC2E-EC8EBBF8F203}"/>
              </a:ext>
            </a:extLst>
          </p:cNvPr>
          <p:cNvPicPr>
            <a:picLocks noChangeAspect="1"/>
          </p:cNvPicPr>
          <p:nvPr/>
        </p:nvPicPr>
        <p:blipFill>
          <a:blip r:embed="rId3"/>
          <a:stretch>
            <a:fillRect/>
          </a:stretch>
        </p:blipFill>
        <p:spPr>
          <a:xfrm>
            <a:off x="3753950" y="2039972"/>
            <a:ext cx="1286505" cy="3202576"/>
          </a:xfrm>
          <a:prstGeom prst="rect">
            <a:avLst/>
          </a:prstGeom>
        </p:spPr>
      </p:pic>
      <p:pic>
        <p:nvPicPr>
          <p:cNvPr id="6" name="図 5">
            <a:extLst>
              <a:ext uri="{FF2B5EF4-FFF2-40B4-BE49-F238E27FC236}">
                <a16:creationId xmlns:a16="http://schemas.microsoft.com/office/drawing/2014/main" id="{8466A8EC-FD4B-4BBA-B420-83A58D7F7DB1}"/>
              </a:ext>
            </a:extLst>
          </p:cNvPr>
          <p:cNvPicPr>
            <a:picLocks noChangeAspect="1"/>
          </p:cNvPicPr>
          <p:nvPr/>
        </p:nvPicPr>
        <p:blipFill>
          <a:blip r:embed="rId4"/>
          <a:stretch>
            <a:fillRect/>
          </a:stretch>
        </p:blipFill>
        <p:spPr>
          <a:xfrm>
            <a:off x="6560425" y="2022110"/>
            <a:ext cx="1198427" cy="3202576"/>
          </a:xfrm>
          <a:prstGeom prst="rect">
            <a:avLst/>
          </a:prstGeom>
        </p:spPr>
      </p:pic>
      <p:pic>
        <p:nvPicPr>
          <p:cNvPr id="7" name="図 6">
            <a:extLst>
              <a:ext uri="{FF2B5EF4-FFF2-40B4-BE49-F238E27FC236}">
                <a16:creationId xmlns:a16="http://schemas.microsoft.com/office/drawing/2014/main" id="{4DE4B14A-C546-4CB6-9FB9-65999AB9FF98}"/>
              </a:ext>
            </a:extLst>
          </p:cNvPr>
          <p:cNvPicPr>
            <a:picLocks noChangeAspect="1"/>
          </p:cNvPicPr>
          <p:nvPr/>
        </p:nvPicPr>
        <p:blipFill>
          <a:blip r:embed="rId5"/>
          <a:stretch>
            <a:fillRect/>
          </a:stretch>
        </p:blipFill>
        <p:spPr>
          <a:xfrm>
            <a:off x="1050369" y="2022110"/>
            <a:ext cx="1263455" cy="3220438"/>
          </a:xfrm>
          <a:prstGeom prst="rect">
            <a:avLst/>
          </a:prstGeom>
        </p:spPr>
      </p:pic>
      <p:sp>
        <p:nvSpPr>
          <p:cNvPr id="8" name="テキスト ボックス 7">
            <a:extLst>
              <a:ext uri="{FF2B5EF4-FFF2-40B4-BE49-F238E27FC236}">
                <a16:creationId xmlns:a16="http://schemas.microsoft.com/office/drawing/2014/main" id="{E013A766-1E39-4759-8DDC-DD9D7047827F}"/>
              </a:ext>
            </a:extLst>
          </p:cNvPr>
          <p:cNvSpPr txBox="1"/>
          <p:nvPr/>
        </p:nvSpPr>
        <p:spPr>
          <a:xfrm>
            <a:off x="290961" y="5242548"/>
            <a:ext cx="2730555" cy="369332"/>
          </a:xfrm>
          <a:prstGeom prst="rect">
            <a:avLst/>
          </a:prstGeom>
          <a:noFill/>
        </p:spPr>
        <p:txBody>
          <a:bodyPr wrap="square" rtlCol="0">
            <a:spAutoFit/>
          </a:bodyPr>
          <a:lstStyle/>
          <a:p>
            <a:r>
              <a:rPr lang="en-US" altLang="ja-JP" sz="1800" err="1"/>
              <a:t>Sheather</a:t>
            </a:r>
            <a:r>
              <a:rPr lang="en-US" altLang="ja-JP" sz="1800"/>
              <a:t> &amp; Jones </a:t>
            </a:r>
            <a:r>
              <a:rPr lang="ja-JP" altLang="en-US" sz="1800"/>
              <a:t>の方法</a:t>
            </a:r>
            <a:endParaRPr kumimoji="1" lang="ja-JP" altLang="en-US" sz="1800"/>
          </a:p>
        </p:txBody>
      </p:sp>
      <p:sp>
        <p:nvSpPr>
          <p:cNvPr id="9" name="テキスト ボックス 8">
            <a:extLst>
              <a:ext uri="{FF2B5EF4-FFF2-40B4-BE49-F238E27FC236}">
                <a16:creationId xmlns:a16="http://schemas.microsoft.com/office/drawing/2014/main" id="{1B9C2955-96C7-4C45-AE66-830FEDC09580}"/>
              </a:ext>
            </a:extLst>
          </p:cNvPr>
          <p:cNvSpPr txBox="1"/>
          <p:nvPr/>
        </p:nvSpPr>
        <p:spPr>
          <a:xfrm>
            <a:off x="3332219" y="5242548"/>
            <a:ext cx="2215991" cy="369332"/>
          </a:xfrm>
          <a:prstGeom prst="rect">
            <a:avLst/>
          </a:prstGeom>
          <a:noFill/>
        </p:spPr>
        <p:txBody>
          <a:bodyPr wrap="square" rtlCol="0">
            <a:spAutoFit/>
          </a:bodyPr>
          <a:lstStyle/>
          <a:p>
            <a:r>
              <a:rPr lang="ja-JP" altLang="en-US" sz="1800"/>
              <a:t>シルバーマンの方法</a:t>
            </a:r>
            <a:endParaRPr kumimoji="1" lang="ja-JP" altLang="en-US" sz="1800"/>
          </a:p>
        </p:txBody>
      </p:sp>
      <p:sp>
        <p:nvSpPr>
          <p:cNvPr id="10" name="テキスト ボックス 9">
            <a:extLst>
              <a:ext uri="{FF2B5EF4-FFF2-40B4-BE49-F238E27FC236}">
                <a16:creationId xmlns:a16="http://schemas.microsoft.com/office/drawing/2014/main" id="{8963FB73-7C08-40B3-B5C7-8A7233D2B5BD}"/>
              </a:ext>
            </a:extLst>
          </p:cNvPr>
          <p:cNvSpPr txBox="1"/>
          <p:nvPr/>
        </p:nvSpPr>
        <p:spPr>
          <a:xfrm>
            <a:off x="6628724" y="5242548"/>
            <a:ext cx="1061829" cy="646331"/>
          </a:xfrm>
          <a:prstGeom prst="rect">
            <a:avLst/>
          </a:prstGeom>
          <a:noFill/>
        </p:spPr>
        <p:txBody>
          <a:bodyPr wrap="square" rtlCol="0">
            <a:spAutoFit/>
          </a:bodyPr>
          <a:lstStyle/>
          <a:p>
            <a:r>
              <a:rPr lang="ja-JP" altLang="en-US" sz="1800"/>
              <a:t>交差検証</a:t>
            </a:r>
            <a:endParaRPr kumimoji="1" lang="ja-JP" altLang="en-US" sz="1800"/>
          </a:p>
        </p:txBody>
      </p:sp>
    </p:spTree>
    <p:extLst>
      <p:ext uri="{BB962C8B-B14F-4D97-AF65-F5344CB8AC3E}">
        <p14:creationId xmlns:p14="http://schemas.microsoft.com/office/powerpoint/2010/main" val="2658865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7D0CC-0A49-4E1F-9403-26159D509BDD}"/>
              </a:ext>
            </a:extLst>
          </p:cNvPr>
          <p:cNvSpPr>
            <a:spLocks noGrp="1"/>
          </p:cNvSpPr>
          <p:nvPr>
            <p:ph type="title"/>
          </p:nvPr>
        </p:nvSpPr>
        <p:spPr/>
        <p:txBody>
          <a:bodyPr/>
          <a:lstStyle/>
          <a:p>
            <a:r>
              <a:rPr lang="ja-JP" altLang="en-US"/>
              <a:t>まとめ</a:t>
            </a:r>
            <a:endParaRPr kumimoji="1" lang="ja-JP" altLang="en-US"/>
          </a:p>
        </p:txBody>
      </p:sp>
      <p:sp>
        <p:nvSpPr>
          <p:cNvPr id="3" name="テキスト プレースホルダー 2">
            <a:extLst>
              <a:ext uri="{FF2B5EF4-FFF2-40B4-BE49-F238E27FC236}">
                <a16:creationId xmlns:a16="http://schemas.microsoft.com/office/drawing/2014/main" id="{28AC14E2-8AFE-45E1-B9A2-C6972977A010}"/>
              </a:ext>
            </a:extLst>
          </p:cNvPr>
          <p:cNvSpPr>
            <a:spLocks noGrp="1"/>
          </p:cNvSpPr>
          <p:nvPr>
            <p:ph idx="1"/>
          </p:nvPr>
        </p:nvSpPr>
        <p:spPr/>
        <p:txBody>
          <a:bodyPr/>
          <a:lstStyle/>
          <a:p>
            <a:r>
              <a:rPr lang="en-US" altLang="ja-JP"/>
              <a:t>Android </a:t>
            </a:r>
            <a:r>
              <a:rPr lang="ja-JP" altLang="en-US"/>
              <a:t>アプリのビルドの特徴や失敗原因を調査</a:t>
            </a:r>
            <a:endParaRPr lang="en-US" altLang="ja-JP"/>
          </a:p>
          <a:p>
            <a:endParaRPr lang="en-US" altLang="ja-JP"/>
          </a:p>
          <a:p>
            <a:r>
              <a:rPr lang="ja-JP" altLang="en-US"/>
              <a:t>ビルド環境の整備・データの拡充・グラフの</a:t>
            </a:r>
            <a:br>
              <a:rPr lang="en-US" altLang="ja-JP"/>
            </a:br>
            <a:r>
              <a:rPr lang="ja-JP" altLang="en-US"/>
              <a:t>改善を実行中</a:t>
            </a:r>
            <a:endParaRPr lang="en-US" altLang="ja-JP"/>
          </a:p>
          <a:p>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78A89C80-3C4C-44B5-B65A-6D146B03888A}"/>
              </a:ext>
            </a:extLst>
          </p:cNvPr>
          <p:cNvSpPr>
            <a:spLocks noGrp="1"/>
          </p:cNvSpPr>
          <p:nvPr>
            <p:ph type="sldNum" sz="quarter" idx="12"/>
          </p:nvPr>
        </p:nvSpPr>
        <p:spPr/>
        <p:txBody>
          <a:bodyPr/>
          <a:lstStyle/>
          <a:p>
            <a:fld id="{71BD41F1-5DB9-48B5-9F82-F72C0C97469D}" type="slidenum">
              <a:rPr kumimoji="1" lang="ja-JP" altLang="en-US" smtClean="0"/>
              <a:t>48</a:t>
            </a:fld>
            <a:endParaRPr kumimoji="1" lang="ja-JP" altLang="en-US"/>
          </a:p>
        </p:txBody>
      </p:sp>
    </p:spTree>
    <p:extLst>
      <p:ext uri="{BB962C8B-B14F-4D97-AF65-F5344CB8AC3E}">
        <p14:creationId xmlns:p14="http://schemas.microsoft.com/office/powerpoint/2010/main" val="2362476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B2026-A802-4D70-9BD5-B494E8390C7C}"/>
              </a:ext>
            </a:extLst>
          </p:cNvPr>
          <p:cNvSpPr>
            <a:spLocks noGrp="1"/>
          </p:cNvSpPr>
          <p:nvPr>
            <p:ph type="title"/>
          </p:nvPr>
        </p:nvSpPr>
        <p:spPr/>
        <p:txBody>
          <a:bodyPr/>
          <a:lstStyle/>
          <a:p>
            <a:r>
              <a:rPr kumimoji="1" lang="ja-JP" altLang="en-US"/>
              <a:t>今後の課題</a:t>
            </a:r>
          </a:p>
        </p:txBody>
      </p:sp>
      <p:sp>
        <p:nvSpPr>
          <p:cNvPr id="3" name="テキスト プレースホルダー 2">
            <a:extLst>
              <a:ext uri="{FF2B5EF4-FFF2-40B4-BE49-F238E27FC236}">
                <a16:creationId xmlns:a16="http://schemas.microsoft.com/office/drawing/2014/main" id="{81BEFD53-DDE0-43D0-A8CD-16E45E0865B7}"/>
              </a:ext>
            </a:extLst>
          </p:cNvPr>
          <p:cNvSpPr>
            <a:spLocks noGrp="1"/>
          </p:cNvSpPr>
          <p:nvPr>
            <p:ph idx="1"/>
          </p:nvPr>
        </p:nvSpPr>
        <p:spPr/>
        <p:txBody>
          <a:bodyPr/>
          <a:lstStyle/>
          <a:p>
            <a:r>
              <a:rPr lang="ja-JP" altLang="en-US"/>
              <a:t>エラーの原因について詳しく調査</a:t>
            </a:r>
            <a:endParaRPr lang="en-US" altLang="ja-JP"/>
          </a:p>
          <a:p>
            <a:endParaRPr lang="en-US" altLang="ja-JP"/>
          </a:p>
          <a:p>
            <a:r>
              <a:rPr lang="ja-JP" altLang="en-US"/>
              <a:t>他のソフトウェアメトリクスと関連性の調査</a:t>
            </a:r>
            <a:endParaRPr lang="en-US" altLang="ja-JP"/>
          </a:p>
          <a:p>
            <a:endParaRPr kumimoji="1" lang="ja-JP" altLang="en-US"/>
          </a:p>
        </p:txBody>
      </p:sp>
      <p:sp>
        <p:nvSpPr>
          <p:cNvPr id="4" name="スライド番号プレースホルダー 3">
            <a:extLst>
              <a:ext uri="{FF2B5EF4-FFF2-40B4-BE49-F238E27FC236}">
                <a16:creationId xmlns:a16="http://schemas.microsoft.com/office/drawing/2014/main" id="{C1B27B97-FBB5-4194-9572-97D8D7B75BF7}"/>
              </a:ext>
            </a:extLst>
          </p:cNvPr>
          <p:cNvSpPr>
            <a:spLocks noGrp="1"/>
          </p:cNvSpPr>
          <p:nvPr>
            <p:ph type="sldNum" sz="quarter" idx="12"/>
          </p:nvPr>
        </p:nvSpPr>
        <p:spPr/>
        <p:txBody>
          <a:bodyPr/>
          <a:lstStyle/>
          <a:p>
            <a:fld id="{71BD41F1-5DB9-48B5-9F82-F72C0C97469D}" type="slidenum">
              <a:rPr kumimoji="1" lang="ja-JP" altLang="en-US" smtClean="0"/>
              <a:t>49</a:t>
            </a:fld>
            <a:endParaRPr kumimoji="1" lang="ja-JP" altLang="en-US"/>
          </a:p>
        </p:txBody>
      </p:sp>
    </p:spTree>
    <p:extLst>
      <p:ext uri="{BB962C8B-B14F-4D97-AF65-F5344CB8AC3E}">
        <p14:creationId xmlns:p14="http://schemas.microsoft.com/office/powerpoint/2010/main" val="269894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E26C15-23C4-8209-CCD8-6E9CFE738805}"/>
              </a:ext>
            </a:extLst>
          </p:cNvPr>
          <p:cNvSpPr>
            <a:spLocks noGrp="1"/>
          </p:cNvSpPr>
          <p:nvPr>
            <p:ph type="title"/>
          </p:nvPr>
        </p:nvSpPr>
        <p:spPr/>
        <p:txBody>
          <a:bodyPr/>
          <a:lstStyle/>
          <a:p>
            <a:r>
              <a:rPr kumimoji="1" lang="ja-JP" altLang="en-US"/>
              <a:t>先行研究</a:t>
            </a:r>
          </a:p>
        </p:txBody>
      </p:sp>
      <p:sp>
        <p:nvSpPr>
          <p:cNvPr id="3" name="テキスト プレースホルダー 2">
            <a:extLst>
              <a:ext uri="{FF2B5EF4-FFF2-40B4-BE49-F238E27FC236}">
                <a16:creationId xmlns:a16="http://schemas.microsoft.com/office/drawing/2014/main" id="{1FAAD1ED-CE01-9B23-D779-060D56597757}"/>
              </a:ext>
            </a:extLst>
          </p:cNvPr>
          <p:cNvSpPr>
            <a:spLocks noGrp="1"/>
          </p:cNvSpPr>
          <p:nvPr>
            <p:ph idx="1"/>
          </p:nvPr>
        </p:nvSpPr>
        <p:spPr>
          <a:xfrm>
            <a:off x="457200" y="1480175"/>
            <a:ext cx="8889253" cy="3394472"/>
          </a:xfrm>
        </p:spPr>
        <p:txBody>
          <a:bodyPr/>
          <a:lstStyle/>
          <a:p>
            <a:pPr marL="0" indent="0">
              <a:buNone/>
            </a:pPr>
            <a:r>
              <a:rPr lang="en-US" altLang="ja-JP" err="1"/>
              <a:t>Javaプロジェクト</a:t>
            </a:r>
            <a:r>
              <a:rPr lang="ja-JP" altLang="en-US"/>
              <a:t>の自動的なビルドの成功率や</a:t>
            </a:r>
            <a:endParaRPr lang="en-US" altLang="ja-JP"/>
          </a:p>
          <a:p>
            <a:pPr marL="0" indent="0">
              <a:buNone/>
            </a:pPr>
            <a:r>
              <a:rPr lang="ja-JP" altLang="en-US"/>
              <a:t>失敗の原因などを</a:t>
            </a:r>
            <a:r>
              <a:rPr kumimoji="1" lang="ja-JP" altLang="en-US"/>
              <a:t>調査 </a:t>
            </a:r>
            <a:r>
              <a:rPr lang="en-US" altLang="ja-JP"/>
              <a:t>[4][5]</a:t>
            </a:r>
            <a:endParaRPr lang="en-US" altLang="ja-JP">
              <a:cs typeface="Arial"/>
            </a:endParaRPr>
          </a:p>
          <a:p>
            <a:r>
              <a:rPr lang="en-US" altLang="ja-JP"/>
              <a:t>GitHub</a:t>
            </a:r>
            <a:r>
              <a:rPr lang="ja-JP" altLang="en-US"/>
              <a:t>から</a:t>
            </a:r>
            <a:r>
              <a:rPr lang="en-US" altLang="ja-JP"/>
              <a:t>7,264</a:t>
            </a:r>
            <a:r>
              <a:rPr lang="ja-JP" altLang="en-US"/>
              <a:t>個</a:t>
            </a:r>
            <a:r>
              <a:rPr kumimoji="1" lang="ja-JP" altLang="en-US"/>
              <a:t>の </a:t>
            </a:r>
            <a:r>
              <a:rPr kumimoji="1" lang="en-US" altLang="ja-JP"/>
              <a:t>Java</a:t>
            </a:r>
            <a:r>
              <a:rPr lang="ja-JP" altLang="en-US"/>
              <a:t> プロジェクトを収集</a:t>
            </a:r>
            <a:endParaRPr lang="ja-JP" altLang="en-US">
              <a:cs typeface="Arial"/>
            </a:endParaRPr>
          </a:p>
          <a:p>
            <a:r>
              <a:rPr lang="ja-JP" altLang="en-US"/>
              <a:t>自動的なビルドの実行結果を調査</a:t>
            </a:r>
            <a:endParaRPr lang="en-US" altLang="ja-JP">
              <a:cs typeface="Arial"/>
            </a:endParaRPr>
          </a:p>
          <a:p>
            <a:pPr lvl="1"/>
            <a:endParaRPr lang="en-US" altLang="ja-JP">
              <a:cs typeface="Arial"/>
            </a:endParaRPr>
          </a:p>
          <a:p>
            <a:pPr marL="0" indent="0">
              <a:buNone/>
            </a:pPr>
            <a:r>
              <a:rPr lang="ja-JP" altLang="en-US"/>
              <a:t>多くのソフトウェアが</a:t>
            </a:r>
            <a:r>
              <a:rPr lang="ja-JP" altLang="ja-JP">
                <a:ea typeface="+mn-lt"/>
                <a:cs typeface="+mn-lt"/>
              </a:rPr>
              <a:t>自動的な</a:t>
            </a:r>
            <a:r>
              <a:rPr lang="ja-JP" altLang="en-US">
                <a:cs typeface="+mn-lt"/>
              </a:rPr>
              <a:t>ビ</a:t>
            </a:r>
            <a:r>
              <a:rPr lang="ja-JP" altLang="en-US"/>
              <a:t>ルドに失敗</a:t>
            </a:r>
            <a:endParaRPr lang="en-US" altLang="ja-JP"/>
          </a:p>
          <a:p>
            <a:endParaRPr lang="en-US" altLang="ja-JP">
              <a:cs typeface="Arial"/>
            </a:endParaRPr>
          </a:p>
        </p:txBody>
      </p:sp>
      <p:sp>
        <p:nvSpPr>
          <p:cNvPr id="4" name="スライド番号プレースホルダー 3">
            <a:extLst>
              <a:ext uri="{FF2B5EF4-FFF2-40B4-BE49-F238E27FC236}">
                <a16:creationId xmlns:a16="http://schemas.microsoft.com/office/drawing/2014/main" id="{1A4D30F1-7542-201B-AF93-466493DDA643}"/>
              </a:ext>
            </a:extLst>
          </p:cNvPr>
          <p:cNvSpPr>
            <a:spLocks noGrp="1"/>
          </p:cNvSpPr>
          <p:nvPr>
            <p:ph type="sldNum" sz="quarter" idx="12"/>
          </p:nvPr>
        </p:nvSpPr>
        <p:spPr/>
        <p:txBody>
          <a:bodyPr/>
          <a:lstStyle/>
          <a:p>
            <a:fld id="{71BD41F1-5DB9-48B5-9F82-F72C0C97469D}" type="slidenum">
              <a:rPr kumimoji="1" lang="ja-JP" altLang="en-US" smtClean="0"/>
              <a:t>5</a:t>
            </a:fld>
            <a:endParaRPr kumimoji="1" lang="ja-JP" altLang="en-US"/>
          </a:p>
        </p:txBody>
      </p:sp>
      <p:sp>
        <p:nvSpPr>
          <p:cNvPr id="5" name="テキスト ボックス 4"/>
          <p:cNvSpPr txBox="1"/>
          <p:nvPr/>
        </p:nvSpPr>
        <p:spPr>
          <a:xfrm>
            <a:off x="390100" y="6136597"/>
            <a:ext cx="8174897" cy="484748"/>
          </a:xfrm>
          <a:prstGeom prst="rect">
            <a:avLst/>
          </a:prstGeom>
          <a:noFill/>
        </p:spPr>
        <p:txBody>
          <a:bodyPr wrap="square" lIns="68580" tIns="34290" rIns="68580" bIns="34290" rtlCol="0" anchor="t">
            <a:spAutoFit/>
          </a:bodyPr>
          <a:lstStyle/>
          <a:p>
            <a:r>
              <a:rPr lang="en-US" altLang="ja-JP" sz="900">
                <a:latin typeface="Tahoma"/>
                <a:ea typeface="ＭＳ Ｐゴシック"/>
                <a:cs typeface="Tahoma"/>
              </a:rPr>
              <a:t>[4]M. </a:t>
            </a:r>
            <a:r>
              <a:rPr lang="en-US" altLang="ja-JP" sz="900" err="1">
                <a:latin typeface="Tahoma"/>
                <a:ea typeface="ＭＳ Ｐゴシック"/>
                <a:cs typeface="Tahoma"/>
              </a:rPr>
              <a:t>Sulír</a:t>
            </a:r>
            <a:r>
              <a:rPr lang="en-US" altLang="ja-JP" sz="900">
                <a:latin typeface="Tahoma"/>
                <a:ea typeface="ＭＳ Ｐゴシック"/>
                <a:cs typeface="Tahoma"/>
              </a:rPr>
              <a:t> and J. </a:t>
            </a:r>
            <a:r>
              <a:rPr lang="en-US" altLang="ja-JP" sz="900" err="1">
                <a:latin typeface="Tahoma"/>
                <a:ea typeface="ＭＳ Ｐゴシック"/>
                <a:cs typeface="Tahoma"/>
              </a:rPr>
              <a:t>Porubän</a:t>
            </a:r>
            <a:r>
              <a:rPr lang="en-US" altLang="ja-JP" sz="900">
                <a:latin typeface="Tahoma"/>
                <a:ea typeface="ＭＳ Ｐゴシック"/>
                <a:cs typeface="Tahoma"/>
              </a:rPr>
              <a:t>: “A quantitative study of java software buildability”, In Proceedings of the 7th International Workshop on Evaluation and Usability of Programming Languages and Tools (PLATEAU), pp. 17–25 (2016).</a:t>
            </a:r>
          </a:p>
          <a:p>
            <a:r>
              <a:rPr lang="en-US" sz="900">
                <a:latin typeface="Tahoma"/>
                <a:ea typeface="Tahoma"/>
                <a:cs typeface="Tahoma"/>
              </a:rPr>
              <a:t>[5]</a:t>
            </a:r>
            <a:r>
              <a:rPr lang="en-US" sz="900" err="1">
                <a:latin typeface="Tahoma"/>
                <a:ea typeface="Tahoma"/>
                <a:cs typeface="Tahoma"/>
              </a:rPr>
              <a:t>Sulír</a:t>
            </a:r>
            <a:r>
              <a:rPr lang="en-US" sz="900">
                <a:latin typeface="Tahoma"/>
                <a:ea typeface="Tahoma"/>
                <a:cs typeface="Tahoma"/>
              </a:rPr>
              <a:t>, M.; </a:t>
            </a:r>
            <a:r>
              <a:rPr lang="en-US" sz="900" err="1">
                <a:latin typeface="Tahoma"/>
                <a:ea typeface="Tahoma"/>
                <a:cs typeface="Tahoma"/>
              </a:rPr>
              <a:t>Bačíková</a:t>
            </a:r>
            <a:r>
              <a:rPr lang="en-US" sz="900">
                <a:latin typeface="Tahoma"/>
                <a:ea typeface="Tahoma"/>
                <a:cs typeface="Tahoma"/>
              </a:rPr>
              <a:t>, M.; Madeja, M.; </a:t>
            </a:r>
            <a:r>
              <a:rPr lang="en-US" sz="900" err="1">
                <a:latin typeface="Tahoma"/>
                <a:ea typeface="Tahoma"/>
                <a:cs typeface="Tahoma"/>
              </a:rPr>
              <a:t>Chodarev</a:t>
            </a:r>
            <a:r>
              <a:rPr lang="en-US" sz="900">
                <a:latin typeface="Tahoma"/>
                <a:ea typeface="Tahoma"/>
                <a:cs typeface="Tahoma"/>
              </a:rPr>
              <a:t>, S.; </a:t>
            </a:r>
            <a:r>
              <a:rPr lang="en-US" sz="900" err="1">
                <a:latin typeface="Tahoma"/>
                <a:ea typeface="Tahoma"/>
                <a:cs typeface="Tahoma"/>
              </a:rPr>
              <a:t>Juhár</a:t>
            </a:r>
            <a:r>
              <a:rPr lang="en-US" sz="900">
                <a:latin typeface="Tahoma"/>
                <a:ea typeface="Tahoma"/>
                <a:cs typeface="Tahoma"/>
              </a:rPr>
              <a:t>, J. Large-Scale Dataset of Local Java Software Build Results. </a:t>
            </a:r>
            <a:r>
              <a:rPr lang="en-US" sz="900" i="1">
                <a:latin typeface="Tahoma"/>
                <a:ea typeface="Tahoma"/>
                <a:cs typeface="Tahoma"/>
              </a:rPr>
              <a:t>Data</a:t>
            </a:r>
            <a:r>
              <a:rPr lang="en-US" sz="900">
                <a:latin typeface="Tahoma"/>
                <a:ea typeface="Tahoma"/>
                <a:cs typeface="Tahoma"/>
              </a:rPr>
              <a:t> (2020)</a:t>
            </a:r>
            <a:endParaRPr lang="en-US" sz="900" b="1">
              <a:ea typeface="Tahoma"/>
              <a:cs typeface="Tahoma"/>
            </a:endParaRPr>
          </a:p>
        </p:txBody>
      </p:sp>
    </p:spTree>
    <p:extLst>
      <p:ext uri="{BB962C8B-B14F-4D97-AF65-F5344CB8AC3E}">
        <p14:creationId xmlns:p14="http://schemas.microsoft.com/office/powerpoint/2010/main" val="2896927738"/>
      </p:ext>
    </p:extLst>
  </p:cSld>
  <p:clrMapOvr>
    <a:masterClrMapping/>
  </p:clrMapOvr>
  <p:extLst>
    <p:ext uri="{6950BFC3-D8DA-4A85-94F7-54DA5524770B}">
      <p188:commentRel xmlns:p188="http://schemas.microsoft.com/office/powerpoint/2018/8/main" xmlns="" r:id="rId3"/>
    </p:ext>
  </p:extLst>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ビルドツールの役割</a:t>
            </a:r>
          </a:p>
        </p:txBody>
      </p:sp>
      <p:sp>
        <p:nvSpPr>
          <p:cNvPr id="3" name="テキスト プレースホルダー 2"/>
          <p:cNvSpPr>
            <a:spLocks noGrp="1"/>
          </p:cNvSpPr>
          <p:nvPr>
            <p:ph idx="1"/>
          </p:nvPr>
        </p:nvSpPr>
        <p:spPr/>
        <p:txBody>
          <a:bodyPr/>
          <a:lstStyle/>
          <a:p>
            <a:r>
              <a:rPr kumimoji="1" lang="ja-JP" altLang="en-US"/>
              <a:t>ビルドを自動化する機能を持つツール</a:t>
            </a:r>
            <a:endParaRPr kumimoji="1" lang="en-US" altLang="ja-JP"/>
          </a:p>
          <a:p>
            <a:pPr lvl="1"/>
            <a:r>
              <a:rPr lang="ja-JP" altLang="en-US"/>
              <a:t>プログラムのコンパイル</a:t>
            </a:r>
            <a:endParaRPr lang="en-US" altLang="ja-JP"/>
          </a:p>
          <a:p>
            <a:pPr lvl="1"/>
            <a:r>
              <a:rPr kumimoji="1" lang="ja-JP" altLang="en-US"/>
              <a:t>プログラムのテスト</a:t>
            </a:r>
            <a:endParaRPr kumimoji="1" lang="en-US" altLang="ja-JP"/>
          </a:p>
          <a:p>
            <a:pPr lvl="1"/>
            <a:r>
              <a:rPr lang="ja-JP" altLang="en-US"/>
              <a:t>ライブラリの管理</a:t>
            </a:r>
            <a:endParaRPr lang="en-US" altLang="ja-JP"/>
          </a:p>
          <a:p>
            <a:pPr lvl="1"/>
            <a:r>
              <a:rPr kumimoji="1" lang="ja-JP" altLang="en-US"/>
              <a:t>デプロイ</a:t>
            </a:r>
            <a:endParaRPr lang="en-US" altLang="ja-JP"/>
          </a:p>
          <a:p>
            <a:r>
              <a:rPr lang="ja-JP" altLang="en-US"/>
              <a:t>ビルドに必要な作業をビルドファイルに記述することで</a:t>
            </a:r>
            <a:r>
              <a:rPr kumimoji="1" lang="ja-JP" altLang="en-US"/>
              <a:t>自動的に実行</a:t>
            </a:r>
            <a:endParaRPr kumimoji="1" lang="en-US" altLang="ja-JP"/>
          </a:p>
          <a:p>
            <a:pPr marL="139697" indent="0">
              <a:buNone/>
            </a:pPr>
            <a:endParaRPr kumimoji="1" lang="en-US" altLang="ja-JP"/>
          </a:p>
          <a:p>
            <a:endParaRPr kumimoji="1" lang="ja-JP" altLang="en-US"/>
          </a:p>
        </p:txBody>
      </p:sp>
      <p:sp>
        <p:nvSpPr>
          <p:cNvPr id="4" name="スライド番号プレースホルダー 3"/>
          <p:cNvSpPr>
            <a:spLocks noGrp="1"/>
          </p:cNvSpPr>
          <p:nvPr>
            <p:ph type="sldNum" sz="quarter" idx="12"/>
          </p:nvPr>
        </p:nvSpPr>
        <p:spPr/>
        <p:txBody>
          <a:bodyPr/>
          <a:lstStyle/>
          <a:p>
            <a:fld id="{71BD41F1-5DB9-48B5-9F82-F72C0C97469D}" type="slidenum">
              <a:rPr kumimoji="1" lang="ja-JP" altLang="en-US" smtClean="0"/>
              <a:t>50</a:t>
            </a:fld>
            <a:endParaRPr kumimoji="1" lang="ja-JP" altLang="en-US"/>
          </a:p>
        </p:txBody>
      </p:sp>
    </p:spTree>
    <p:extLst>
      <p:ext uri="{BB962C8B-B14F-4D97-AF65-F5344CB8AC3E}">
        <p14:creationId xmlns:p14="http://schemas.microsoft.com/office/powerpoint/2010/main" val="858625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3EC0A5-69C2-A50F-CDC8-3847AC13E721}"/>
              </a:ext>
            </a:extLst>
          </p:cNvPr>
          <p:cNvSpPr>
            <a:spLocks noGrp="1"/>
          </p:cNvSpPr>
          <p:nvPr>
            <p:ph type="title"/>
          </p:nvPr>
        </p:nvSpPr>
        <p:spPr/>
        <p:txBody>
          <a:bodyPr/>
          <a:lstStyle/>
          <a:p>
            <a:r>
              <a:rPr lang="ja-JP" altLang="en-US"/>
              <a:t>進捗</a:t>
            </a:r>
            <a:endParaRPr kumimoji="1" lang="ja-JP" altLang="en-US"/>
          </a:p>
        </p:txBody>
      </p:sp>
      <p:sp>
        <p:nvSpPr>
          <p:cNvPr id="3" name="テキスト プレースホルダー 2">
            <a:extLst>
              <a:ext uri="{FF2B5EF4-FFF2-40B4-BE49-F238E27FC236}">
                <a16:creationId xmlns:a16="http://schemas.microsoft.com/office/drawing/2014/main" id="{2E768176-4527-96DC-9F83-F55006117293}"/>
              </a:ext>
            </a:extLst>
          </p:cNvPr>
          <p:cNvSpPr>
            <a:spLocks noGrp="1"/>
          </p:cNvSpPr>
          <p:nvPr>
            <p:ph idx="1"/>
          </p:nvPr>
        </p:nvSpPr>
        <p:spPr>
          <a:xfrm>
            <a:off x="457200" y="2057402"/>
            <a:ext cx="8375904" cy="3394500"/>
          </a:xfrm>
        </p:spPr>
        <p:txBody>
          <a:bodyPr/>
          <a:lstStyle/>
          <a:p>
            <a:r>
              <a:rPr kumimoji="1" lang="en-US" altLang="ja-JP"/>
              <a:t>Java </a:t>
            </a:r>
            <a:r>
              <a:rPr kumimoji="1" lang="ja-JP" altLang="en-US"/>
              <a:t>プロジェクトと </a:t>
            </a:r>
            <a:r>
              <a:rPr kumimoji="1" lang="en-US" altLang="ja-JP"/>
              <a:t>Android </a:t>
            </a:r>
            <a:r>
              <a:rPr kumimoji="1" lang="ja-JP" altLang="en-US"/>
              <a:t>アプリ</a:t>
            </a:r>
            <a:r>
              <a:rPr lang="ja-JP" altLang="en-US"/>
              <a:t>の</a:t>
            </a:r>
            <a:r>
              <a:rPr kumimoji="1" lang="ja-JP" altLang="en-US"/>
              <a:t>比較を</a:t>
            </a:r>
            <a:br>
              <a:rPr kumimoji="1" lang="en-US" altLang="ja-JP"/>
            </a:br>
            <a:r>
              <a:rPr kumimoji="1" lang="ja-JP" altLang="en-US"/>
              <a:t>通し</a:t>
            </a:r>
            <a:r>
              <a:rPr lang="ja-JP" altLang="en-US"/>
              <a:t>て</a:t>
            </a:r>
            <a:r>
              <a:rPr kumimoji="1" lang="ja-JP" altLang="en-US"/>
              <a:t>ビルドの成功率や失敗原因を調査</a:t>
            </a:r>
            <a:endParaRPr kumimoji="1" lang="en-US" altLang="ja-JP"/>
          </a:p>
          <a:p>
            <a:pPr lvl="1"/>
            <a:r>
              <a:rPr lang="en-US" altLang="ja-JP"/>
              <a:t>Android </a:t>
            </a:r>
            <a:r>
              <a:rPr lang="ja-JP" altLang="en-US"/>
              <a:t>アプリのビルドの特徴を発見</a:t>
            </a:r>
            <a:endParaRPr lang="en-US" altLang="ja-JP"/>
          </a:p>
          <a:p>
            <a:pPr lvl="1"/>
            <a:endParaRPr kumimoji="1" lang="en-US" altLang="ja-JP"/>
          </a:p>
          <a:p>
            <a:r>
              <a:rPr lang="en-US" altLang="ja-JP"/>
              <a:t>Android </a:t>
            </a:r>
            <a:r>
              <a:rPr lang="ja-JP" altLang="en-US"/>
              <a:t>アプリのビルド失敗原因として</a:t>
            </a:r>
            <a:br>
              <a:rPr lang="en-US" altLang="ja-JP"/>
            </a:br>
            <a:r>
              <a:rPr lang="en-US" altLang="ja-JP"/>
              <a:t>Gradle </a:t>
            </a:r>
            <a:r>
              <a:rPr lang="ja-JP" altLang="en-US"/>
              <a:t>のバージョン不整合が最多</a:t>
            </a:r>
            <a:endParaRPr lang="en-US" altLang="ja-JP"/>
          </a:p>
          <a:p>
            <a:pPr lvl="1"/>
            <a:r>
              <a:rPr lang="ja-JP" altLang="en-US"/>
              <a:t>バージョン不整合</a:t>
            </a:r>
            <a:r>
              <a:rPr lang="ja-JP" altLang="en-US" b="1"/>
              <a:t>を防ぐ</a:t>
            </a:r>
            <a:br>
              <a:rPr lang="en-US" altLang="ja-JP" b="1"/>
            </a:br>
            <a:r>
              <a:rPr kumimoji="1" lang="en-US" altLang="ja-JP"/>
              <a:t>Gradle wrapper </a:t>
            </a:r>
            <a:r>
              <a:rPr kumimoji="1" lang="ja-JP" altLang="en-US"/>
              <a:t>の効果を検証</a:t>
            </a:r>
            <a:endParaRPr kumimoji="1" lang="en-US" altLang="ja-JP"/>
          </a:p>
          <a:p>
            <a:pPr marL="596885" lvl="1" indent="0">
              <a:buNone/>
            </a:pPr>
            <a:endParaRPr kumimoji="1" lang="en-US" altLang="ja-JP"/>
          </a:p>
          <a:p>
            <a:endParaRPr lang="en-US" altLang="ja-JP"/>
          </a:p>
          <a:p>
            <a:endParaRPr kumimoji="1" lang="en-US" altLang="ja-JP"/>
          </a:p>
        </p:txBody>
      </p:sp>
      <p:sp>
        <p:nvSpPr>
          <p:cNvPr id="4" name="スライド番号プレースホルダー 3">
            <a:extLst>
              <a:ext uri="{FF2B5EF4-FFF2-40B4-BE49-F238E27FC236}">
                <a16:creationId xmlns:a16="http://schemas.microsoft.com/office/drawing/2014/main" id="{08F2A1D3-6E39-CF24-3288-F187106CD223}"/>
              </a:ext>
            </a:extLst>
          </p:cNvPr>
          <p:cNvSpPr>
            <a:spLocks noGrp="1"/>
          </p:cNvSpPr>
          <p:nvPr>
            <p:ph type="sldNum" sz="quarter" idx="12"/>
          </p:nvPr>
        </p:nvSpPr>
        <p:spPr/>
        <p:txBody>
          <a:bodyPr/>
          <a:lstStyle/>
          <a:p>
            <a:fld id="{71BD41F1-5DB9-48B5-9F82-F72C0C97469D}" type="slidenum">
              <a:rPr kumimoji="1" lang="ja-JP" altLang="en-US" smtClean="0"/>
              <a:t>51</a:t>
            </a:fld>
            <a:endParaRPr kumimoji="1" lang="ja-JP" altLang="en-US"/>
          </a:p>
        </p:txBody>
      </p:sp>
    </p:spTree>
    <p:extLst>
      <p:ext uri="{BB962C8B-B14F-4D97-AF65-F5344CB8AC3E}">
        <p14:creationId xmlns:p14="http://schemas.microsoft.com/office/powerpoint/2010/main" val="2538444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2A3912-780E-4906-97FC-13AFF84D7AFC}"/>
              </a:ext>
            </a:extLst>
          </p:cNvPr>
          <p:cNvSpPr>
            <a:spLocks noGrp="1"/>
          </p:cNvSpPr>
          <p:nvPr>
            <p:ph type="title"/>
          </p:nvPr>
        </p:nvSpPr>
        <p:spPr/>
        <p:txBody>
          <a:bodyPr/>
          <a:lstStyle/>
          <a:p>
            <a:r>
              <a:rPr lang="ja-JP" altLang="en-US"/>
              <a:t>実験結果の例</a:t>
            </a:r>
            <a:endParaRPr kumimoji="1" lang="ja-JP" altLang="en-US"/>
          </a:p>
        </p:txBody>
      </p:sp>
      <p:sp>
        <p:nvSpPr>
          <p:cNvPr id="7" name="テキスト プレースホルダー 2">
            <a:extLst>
              <a:ext uri="{FF2B5EF4-FFF2-40B4-BE49-F238E27FC236}">
                <a16:creationId xmlns:a16="http://schemas.microsoft.com/office/drawing/2014/main" id="{CDE1F6BC-5C0B-4609-9C39-F37E79D5343D}"/>
              </a:ext>
            </a:extLst>
          </p:cNvPr>
          <p:cNvSpPr>
            <a:spLocks noGrp="1"/>
          </p:cNvSpPr>
          <p:nvPr>
            <p:ph idx="1"/>
          </p:nvPr>
        </p:nvSpPr>
        <p:spPr/>
        <p:txBody>
          <a:bodyPr/>
          <a:lstStyle/>
          <a:p>
            <a:r>
              <a:rPr lang="en-US" altLang="ja-JP"/>
              <a:t>RQ3: </a:t>
            </a:r>
            <a:r>
              <a:rPr lang="ja-JP" altLang="en-US"/>
              <a:t>ビルドの成否と他の特徴に関連性はあるか</a:t>
            </a:r>
            <a:r>
              <a:rPr lang="en-US" altLang="ja-JP"/>
              <a:t>	</a:t>
            </a:r>
          </a:p>
        </p:txBody>
      </p:sp>
      <p:sp>
        <p:nvSpPr>
          <p:cNvPr id="4" name="スライド番号プレースホルダー 3">
            <a:extLst>
              <a:ext uri="{FF2B5EF4-FFF2-40B4-BE49-F238E27FC236}">
                <a16:creationId xmlns:a16="http://schemas.microsoft.com/office/drawing/2014/main" id="{3D5A8285-92C7-452B-B335-6A4F58CA6764}"/>
              </a:ext>
            </a:extLst>
          </p:cNvPr>
          <p:cNvSpPr>
            <a:spLocks noGrp="1"/>
          </p:cNvSpPr>
          <p:nvPr>
            <p:ph type="sldNum" sz="quarter" idx="12"/>
          </p:nvPr>
        </p:nvSpPr>
        <p:spPr/>
        <p:txBody>
          <a:bodyPr/>
          <a:lstStyle/>
          <a:p>
            <a:fld id="{71BD41F1-5DB9-48B5-9F82-F72C0C97469D}" type="slidenum">
              <a:rPr kumimoji="1" lang="ja-JP" altLang="en-US" smtClean="0"/>
              <a:t>52</a:t>
            </a:fld>
            <a:endParaRPr kumimoji="1" lang="ja-JP" altLang="en-US"/>
          </a:p>
        </p:txBody>
      </p:sp>
      <p:pic>
        <p:nvPicPr>
          <p:cNvPr id="5" name="図 4">
            <a:extLst>
              <a:ext uri="{FF2B5EF4-FFF2-40B4-BE49-F238E27FC236}">
                <a16:creationId xmlns:a16="http://schemas.microsoft.com/office/drawing/2014/main" id="{54B40E61-8185-4883-959C-AC0D26760ED5}"/>
              </a:ext>
            </a:extLst>
          </p:cNvPr>
          <p:cNvPicPr>
            <a:picLocks noChangeAspect="1"/>
          </p:cNvPicPr>
          <p:nvPr/>
        </p:nvPicPr>
        <p:blipFill>
          <a:blip r:embed="rId2"/>
          <a:stretch>
            <a:fillRect/>
          </a:stretch>
        </p:blipFill>
        <p:spPr>
          <a:xfrm>
            <a:off x="2404355" y="2633490"/>
            <a:ext cx="4324191" cy="2630368"/>
          </a:xfrm>
          <a:prstGeom prst="rect">
            <a:avLst/>
          </a:prstGeom>
        </p:spPr>
      </p:pic>
      <p:sp>
        <p:nvSpPr>
          <p:cNvPr id="6" name="テキスト ボックス 5">
            <a:extLst>
              <a:ext uri="{FF2B5EF4-FFF2-40B4-BE49-F238E27FC236}">
                <a16:creationId xmlns:a16="http://schemas.microsoft.com/office/drawing/2014/main" id="{975C2387-E6F7-4F0C-9B32-D97DC1EA89E0}"/>
              </a:ext>
            </a:extLst>
          </p:cNvPr>
          <p:cNvSpPr txBox="1"/>
          <p:nvPr/>
        </p:nvSpPr>
        <p:spPr>
          <a:xfrm>
            <a:off x="1227507" y="5263858"/>
            <a:ext cx="7448193" cy="553998"/>
          </a:xfrm>
          <a:prstGeom prst="rect">
            <a:avLst/>
          </a:prstGeom>
          <a:noFill/>
        </p:spPr>
        <p:txBody>
          <a:bodyPr wrap="square" rtlCol="0">
            <a:spAutoFit/>
          </a:bodyPr>
          <a:lstStyle/>
          <a:p>
            <a:r>
              <a:rPr kumimoji="1" lang="en-US" altLang="ja-JP" sz="1500"/>
              <a:t>Kotlin</a:t>
            </a:r>
            <a:r>
              <a:rPr kumimoji="1" lang="ja-JP" altLang="en-US" sz="1500"/>
              <a:t>で記述された</a:t>
            </a:r>
            <a:r>
              <a:rPr kumimoji="1" lang="en-US" altLang="ja-JP" sz="1500"/>
              <a:t>Android </a:t>
            </a:r>
            <a:r>
              <a:rPr kumimoji="1" lang="ja-JP" altLang="en-US" sz="1500"/>
              <a:t>アプリにおける，ビルドの成否毎の</a:t>
            </a:r>
            <a:br>
              <a:rPr kumimoji="1" lang="en-US" altLang="ja-JP" sz="1500"/>
            </a:br>
            <a:r>
              <a:rPr kumimoji="1" lang="ja-JP" altLang="en-US" sz="1500"/>
              <a:t>ファイル数・スター数・リポジトリ作成日からの日数・最終更新日からの日数の分布</a:t>
            </a:r>
          </a:p>
        </p:txBody>
      </p:sp>
    </p:spTree>
    <p:extLst>
      <p:ext uri="{BB962C8B-B14F-4D97-AF65-F5344CB8AC3E}">
        <p14:creationId xmlns:p14="http://schemas.microsoft.com/office/powerpoint/2010/main" val="1550670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1A74C9-E086-47BA-8430-05D6AA02BEC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CE7DCED8-9BD8-435E-9DE5-37D54C34F755}"/>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B82E677-D36A-4FB2-9D40-42465279C40C}"/>
              </a:ext>
            </a:extLst>
          </p:cNvPr>
          <p:cNvSpPr>
            <a:spLocks noGrp="1"/>
          </p:cNvSpPr>
          <p:nvPr>
            <p:ph type="sldNum" sz="quarter" idx="12"/>
          </p:nvPr>
        </p:nvSpPr>
        <p:spPr/>
        <p:txBody>
          <a:bodyPr/>
          <a:lstStyle/>
          <a:p>
            <a:fld id="{71BD41F1-5DB9-48B5-9F82-F72C0C97469D}" type="slidenum">
              <a:rPr kumimoji="1" lang="ja-JP" altLang="en-US" smtClean="0"/>
              <a:t>53</a:t>
            </a:fld>
            <a:endParaRPr kumimoji="1" lang="ja-JP" altLang="en-US"/>
          </a:p>
        </p:txBody>
      </p:sp>
    </p:spTree>
    <p:extLst>
      <p:ext uri="{BB962C8B-B14F-4D97-AF65-F5344CB8AC3E}">
        <p14:creationId xmlns:p14="http://schemas.microsoft.com/office/powerpoint/2010/main" val="969760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2BF2F1-8919-457A-818C-107526A052F9}"/>
              </a:ext>
            </a:extLst>
          </p:cNvPr>
          <p:cNvSpPr>
            <a:spLocks noGrp="1"/>
          </p:cNvSpPr>
          <p:nvPr>
            <p:ph type="title"/>
          </p:nvPr>
        </p:nvSpPr>
        <p:spPr/>
        <p:txBody>
          <a:bodyPr/>
          <a:lstStyle/>
          <a:p>
            <a:r>
              <a:rPr kumimoji="1" lang="ja-JP" altLang="en-US"/>
              <a:t>シルバーマン</a:t>
            </a:r>
          </a:p>
        </p:txBody>
      </p:sp>
      <p:sp>
        <p:nvSpPr>
          <p:cNvPr id="4" name="スライド番号プレースホルダー 3">
            <a:extLst>
              <a:ext uri="{FF2B5EF4-FFF2-40B4-BE49-F238E27FC236}">
                <a16:creationId xmlns:a16="http://schemas.microsoft.com/office/drawing/2014/main" id="{D5CA12FF-FC35-4F38-B654-5FF9874C173B}"/>
              </a:ext>
            </a:extLst>
          </p:cNvPr>
          <p:cNvSpPr>
            <a:spLocks noGrp="1"/>
          </p:cNvSpPr>
          <p:nvPr>
            <p:ph type="sldNum" sz="quarter" idx="12"/>
          </p:nvPr>
        </p:nvSpPr>
        <p:spPr/>
        <p:txBody>
          <a:bodyPr/>
          <a:lstStyle/>
          <a:p>
            <a:fld id="{71BD41F1-5DB9-48B5-9F82-F72C0C97469D}" type="slidenum">
              <a:rPr kumimoji="1" lang="ja-JP" altLang="en-US" smtClean="0"/>
              <a:t>54</a:t>
            </a:fld>
            <a:endParaRPr kumimoji="1" lang="ja-JP" altLang="en-US"/>
          </a:p>
        </p:txBody>
      </p:sp>
      <p:pic>
        <p:nvPicPr>
          <p:cNvPr id="5" name="図 4">
            <a:extLst>
              <a:ext uri="{FF2B5EF4-FFF2-40B4-BE49-F238E27FC236}">
                <a16:creationId xmlns:a16="http://schemas.microsoft.com/office/drawing/2014/main" id="{1BD9CA70-3BDA-4DF6-B936-B8D77ABE96BE}"/>
              </a:ext>
            </a:extLst>
          </p:cNvPr>
          <p:cNvPicPr>
            <a:picLocks noChangeAspect="1"/>
          </p:cNvPicPr>
          <p:nvPr/>
        </p:nvPicPr>
        <p:blipFill>
          <a:blip r:embed="rId2"/>
          <a:stretch>
            <a:fillRect/>
          </a:stretch>
        </p:blipFill>
        <p:spPr>
          <a:xfrm>
            <a:off x="2726872" y="1773796"/>
            <a:ext cx="3307244" cy="4020977"/>
          </a:xfrm>
          <a:prstGeom prst="rect">
            <a:avLst/>
          </a:prstGeom>
        </p:spPr>
      </p:pic>
    </p:spTree>
    <p:extLst>
      <p:ext uri="{BB962C8B-B14F-4D97-AF65-F5344CB8AC3E}">
        <p14:creationId xmlns:p14="http://schemas.microsoft.com/office/powerpoint/2010/main" val="3813301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235D05-76D7-4521-8162-C3880FA15E89}"/>
              </a:ext>
            </a:extLst>
          </p:cNvPr>
          <p:cNvSpPr>
            <a:spLocks noGrp="1"/>
          </p:cNvSpPr>
          <p:nvPr>
            <p:ph type="title"/>
          </p:nvPr>
        </p:nvSpPr>
        <p:spPr/>
        <p:txBody>
          <a:bodyPr/>
          <a:lstStyle/>
          <a:p>
            <a:r>
              <a:rPr lang="en-US" altLang="ja-JP" err="1"/>
              <a:t>Sheather</a:t>
            </a:r>
            <a:r>
              <a:rPr lang="en-US" altLang="ja-JP"/>
              <a:t> &amp; Jones </a:t>
            </a:r>
            <a:r>
              <a:rPr lang="ja-JP" altLang="en-US"/>
              <a:t>の方法</a:t>
            </a:r>
            <a:endParaRPr kumimoji="1" lang="ja-JP" altLang="en-US"/>
          </a:p>
        </p:txBody>
      </p:sp>
      <p:sp>
        <p:nvSpPr>
          <p:cNvPr id="4" name="スライド番号プレースホルダー 3">
            <a:extLst>
              <a:ext uri="{FF2B5EF4-FFF2-40B4-BE49-F238E27FC236}">
                <a16:creationId xmlns:a16="http://schemas.microsoft.com/office/drawing/2014/main" id="{5D90DA7C-CD29-4130-8395-530562AA6DCE}"/>
              </a:ext>
            </a:extLst>
          </p:cNvPr>
          <p:cNvSpPr>
            <a:spLocks noGrp="1"/>
          </p:cNvSpPr>
          <p:nvPr>
            <p:ph type="sldNum" sz="quarter" idx="12"/>
          </p:nvPr>
        </p:nvSpPr>
        <p:spPr/>
        <p:txBody>
          <a:bodyPr/>
          <a:lstStyle/>
          <a:p>
            <a:fld id="{71BD41F1-5DB9-48B5-9F82-F72C0C97469D}" type="slidenum">
              <a:rPr kumimoji="1" lang="ja-JP" altLang="en-US" smtClean="0"/>
              <a:t>55</a:t>
            </a:fld>
            <a:endParaRPr kumimoji="1" lang="ja-JP" altLang="en-US"/>
          </a:p>
        </p:txBody>
      </p:sp>
      <p:pic>
        <p:nvPicPr>
          <p:cNvPr id="6" name="図 5">
            <a:extLst>
              <a:ext uri="{FF2B5EF4-FFF2-40B4-BE49-F238E27FC236}">
                <a16:creationId xmlns:a16="http://schemas.microsoft.com/office/drawing/2014/main" id="{2856FE05-13E8-4FDC-B535-F20FA20C9092}"/>
              </a:ext>
            </a:extLst>
          </p:cNvPr>
          <p:cNvPicPr>
            <a:picLocks noChangeAspect="1"/>
          </p:cNvPicPr>
          <p:nvPr/>
        </p:nvPicPr>
        <p:blipFill>
          <a:blip r:embed="rId2"/>
          <a:stretch>
            <a:fillRect/>
          </a:stretch>
        </p:blipFill>
        <p:spPr>
          <a:xfrm>
            <a:off x="2898320" y="1920628"/>
            <a:ext cx="3200402" cy="3879638"/>
          </a:xfrm>
          <a:prstGeom prst="rect">
            <a:avLst/>
          </a:prstGeom>
        </p:spPr>
      </p:pic>
    </p:spTree>
    <p:extLst>
      <p:ext uri="{BB962C8B-B14F-4D97-AF65-F5344CB8AC3E}">
        <p14:creationId xmlns:p14="http://schemas.microsoft.com/office/powerpoint/2010/main" val="335831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A90D9E-E4C1-444E-9CD5-1978463DB342}"/>
              </a:ext>
            </a:extLst>
          </p:cNvPr>
          <p:cNvSpPr>
            <a:spLocks noGrp="1"/>
          </p:cNvSpPr>
          <p:nvPr>
            <p:ph type="title"/>
          </p:nvPr>
        </p:nvSpPr>
        <p:spPr/>
        <p:txBody>
          <a:bodyPr/>
          <a:lstStyle/>
          <a:p>
            <a:r>
              <a:rPr kumimoji="1" lang="ja-JP" altLang="en-US"/>
              <a:t>バイアスのある交差検証</a:t>
            </a:r>
          </a:p>
        </p:txBody>
      </p:sp>
      <p:sp>
        <p:nvSpPr>
          <p:cNvPr id="4" name="スライド番号プレースホルダー 3">
            <a:extLst>
              <a:ext uri="{FF2B5EF4-FFF2-40B4-BE49-F238E27FC236}">
                <a16:creationId xmlns:a16="http://schemas.microsoft.com/office/drawing/2014/main" id="{2951B004-BA5D-416B-841E-CCFC4CA37CF1}"/>
              </a:ext>
            </a:extLst>
          </p:cNvPr>
          <p:cNvSpPr>
            <a:spLocks noGrp="1"/>
          </p:cNvSpPr>
          <p:nvPr>
            <p:ph type="sldNum" sz="quarter" idx="12"/>
          </p:nvPr>
        </p:nvSpPr>
        <p:spPr/>
        <p:txBody>
          <a:bodyPr/>
          <a:lstStyle/>
          <a:p>
            <a:fld id="{71BD41F1-5DB9-48B5-9F82-F72C0C97469D}" type="slidenum">
              <a:rPr kumimoji="1" lang="ja-JP" altLang="en-US" smtClean="0"/>
              <a:t>56</a:t>
            </a:fld>
            <a:endParaRPr kumimoji="1" lang="ja-JP" altLang="en-US"/>
          </a:p>
        </p:txBody>
      </p:sp>
      <p:pic>
        <p:nvPicPr>
          <p:cNvPr id="5" name="図 4">
            <a:extLst>
              <a:ext uri="{FF2B5EF4-FFF2-40B4-BE49-F238E27FC236}">
                <a16:creationId xmlns:a16="http://schemas.microsoft.com/office/drawing/2014/main" id="{B5A3DE5E-EDEE-4404-88A6-A9F33A4BE38F}"/>
              </a:ext>
            </a:extLst>
          </p:cNvPr>
          <p:cNvPicPr>
            <a:picLocks noChangeAspect="1"/>
          </p:cNvPicPr>
          <p:nvPr/>
        </p:nvPicPr>
        <p:blipFill>
          <a:blip r:embed="rId2"/>
          <a:stretch>
            <a:fillRect/>
          </a:stretch>
        </p:blipFill>
        <p:spPr>
          <a:xfrm>
            <a:off x="3046895" y="1990512"/>
            <a:ext cx="3050210" cy="3706585"/>
          </a:xfrm>
          <a:prstGeom prst="rect">
            <a:avLst/>
          </a:prstGeom>
        </p:spPr>
      </p:pic>
    </p:spTree>
    <p:extLst>
      <p:ext uri="{BB962C8B-B14F-4D97-AF65-F5344CB8AC3E}">
        <p14:creationId xmlns:p14="http://schemas.microsoft.com/office/powerpoint/2010/main" val="3365603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19B79B-1E76-46F6-BA27-4BEE9C24E2D5}"/>
              </a:ext>
            </a:extLst>
          </p:cNvPr>
          <p:cNvSpPr>
            <a:spLocks noGrp="1"/>
          </p:cNvSpPr>
          <p:nvPr>
            <p:ph type="title"/>
          </p:nvPr>
        </p:nvSpPr>
        <p:spPr/>
        <p:txBody>
          <a:bodyPr/>
          <a:lstStyle/>
          <a:p>
            <a:r>
              <a:rPr kumimoji="1" lang="ja-JP" altLang="en-US"/>
              <a:t>バイアスのない交差検証</a:t>
            </a:r>
          </a:p>
        </p:txBody>
      </p:sp>
      <p:sp>
        <p:nvSpPr>
          <p:cNvPr id="4" name="スライド番号プレースホルダー 3">
            <a:extLst>
              <a:ext uri="{FF2B5EF4-FFF2-40B4-BE49-F238E27FC236}">
                <a16:creationId xmlns:a16="http://schemas.microsoft.com/office/drawing/2014/main" id="{588F5C0B-DFD1-4F9D-B9E5-3D755C2734B2}"/>
              </a:ext>
            </a:extLst>
          </p:cNvPr>
          <p:cNvSpPr>
            <a:spLocks noGrp="1"/>
          </p:cNvSpPr>
          <p:nvPr>
            <p:ph type="sldNum" sz="quarter" idx="12"/>
          </p:nvPr>
        </p:nvSpPr>
        <p:spPr/>
        <p:txBody>
          <a:bodyPr/>
          <a:lstStyle/>
          <a:p>
            <a:fld id="{71BD41F1-5DB9-48B5-9F82-F72C0C97469D}" type="slidenum">
              <a:rPr kumimoji="1" lang="ja-JP" altLang="en-US" smtClean="0"/>
              <a:t>57</a:t>
            </a:fld>
            <a:endParaRPr kumimoji="1" lang="ja-JP" altLang="en-US"/>
          </a:p>
        </p:txBody>
      </p:sp>
      <p:pic>
        <p:nvPicPr>
          <p:cNvPr id="5" name="図 4">
            <a:extLst>
              <a:ext uri="{FF2B5EF4-FFF2-40B4-BE49-F238E27FC236}">
                <a16:creationId xmlns:a16="http://schemas.microsoft.com/office/drawing/2014/main" id="{44D2457F-9B0C-4C69-9A06-F0B84A68A19E}"/>
              </a:ext>
            </a:extLst>
          </p:cNvPr>
          <p:cNvPicPr>
            <a:picLocks noChangeAspect="1"/>
          </p:cNvPicPr>
          <p:nvPr/>
        </p:nvPicPr>
        <p:blipFill>
          <a:blip r:embed="rId2"/>
          <a:stretch>
            <a:fillRect/>
          </a:stretch>
        </p:blipFill>
        <p:spPr>
          <a:xfrm>
            <a:off x="3021228" y="2057989"/>
            <a:ext cx="3090445" cy="3747407"/>
          </a:xfrm>
          <a:prstGeom prst="rect">
            <a:avLst/>
          </a:prstGeom>
        </p:spPr>
      </p:pic>
    </p:spTree>
    <p:extLst>
      <p:ext uri="{BB962C8B-B14F-4D97-AF65-F5344CB8AC3E}">
        <p14:creationId xmlns:p14="http://schemas.microsoft.com/office/powerpoint/2010/main" val="1186038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F53B9-1080-76FF-9BF2-06914BDE9542}"/>
              </a:ext>
            </a:extLst>
          </p:cNvPr>
          <p:cNvSpPr>
            <a:spLocks noGrp="1"/>
          </p:cNvSpPr>
          <p:nvPr>
            <p:ph type="title"/>
          </p:nvPr>
        </p:nvSpPr>
        <p:spPr/>
        <p:txBody>
          <a:bodyPr/>
          <a:lstStyle/>
          <a:p>
            <a:r>
              <a:rPr kumimoji="1" lang="ja-JP" altLang="en-US"/>
              <a:t>調査対象</a:t>
            </a:r>
          </a:p>
        </p:txBody>
      </p:sp>
      <p:sp>
        <p:nvSpPr>
          <p:cNvPr id="3" name="テキスト プレースホルダー 2">
            <a:extLst>
              <a:ext uri="{FF2B5EF4-FFF2-40B4-BE49-F238E27FC236}">
                <a16:creationId xmlns:a16="http://schemas.microsoft.com/office/drawing/2014/main" id="{9152E1A9-9155-25AB-75B0-9895EB951678}"/>
              </a:ext>
            </a:extLst>
          </p:cNvPr>
          <p:cNvSpPr>
            <a:spLocks noGrp="1"/>
          </p:cNvSpPr>
          <p:nvPr>
            <p:ph idx="1"/>
          </p:nvPr>
        </p:nvSpPr>
        <p:spPr/>
        <p:txBody>
          <a:bodyPr/>
          <a:lstStyle/>
          <a:p>
            <a:pPr marL="696909" indent="-557213">
              <a:buFont typeface="+mj-lt"/>
              <a:buAutoNum type="arabicPeriod"/>
            </a:pPr>
            <a:r>
              <a:rPr lang="ja-JP" altLang="en-US"/>
              <a:t>調査対象の言語で記述されている</a:t>
            </a:r>
            <a:br>
              <a:rPr lang="en-US" altLang="ja-JP"/>
            </a:br>
            <a:r>
              <a:rPr lang="ja-JP" altLang="en-US"/>
              <a:t>アプリケーションのリポジトリであること</a:t>
            </a:r>
            <a:endParaRPr lang="en-US" altLang="ja-JP"/>
          </a:p>
          <a:p>
            <a:pPr marL="696909" indent="-557213">
              <a:buFont typeface="+mj-lt"/>
              <a:buAutoNum type="arabicPeriod"/>
            </a:pPr>
            <a:r>
              <a:rPr kumimoji="1" lang="ja-JP" altLang="en-US"/>
              <a:t>オープンソースソフトウェアのライセンスが</a:t>
            </a:r>
            <a:br>
              <a:rPr kumimoji="1" lang="en-US" altLang="ja-JP"/>
            </a:br>
            <a:r>
              <a:rPr kumimoji="1" lang="ja-JP" altLang="en-US"/>
              <a:t>記述されたファイルがあること</a:t>
            </a:r>
            <a:endParaRPr kumimoji="1" lang="en-US" altLang="ja-JP"/>
          </a:p>
          <a:p>
            <a:pPr marL="696909" indent="-557213">
              <a:buFont typeface="+mj-lt"/>
              <a:buAutoNum type="arabicPeriod"/>
            </a:pPr>
            <a:r>
              <a:rPr lang="ja-JP" altLang="en-US"/>
              <a:t>一回以上フォークされていること</a:t>
            </a:r>
            <a:endParaRPr lang="en-US" altLang="ja-JP"/>
          </a:p>
          <a:p>
            <a:pPr marL="696909" indent="-557213">
              <a:buFont typeface="+mj-lt"/>
              <a:buAutoNum type="arabicPeriod"/>
            </a:pPr>
            <a:r>
              <a:rPr kumimoji="1" lang="en-US" altLang="ja-JP"/>
              <a:t>JNI </a:t>
            </a:r>
            <a:r>
              <a:rPr kumimoji="1" lang="ja-JP" altLang="en-US"/>
              <a:t>や </a:t>
            </a:r>
            <a:r>
              <a:rPr kumimoji="1" lang="en-US" altLang="ja-JP"/>
              <a:t>Java </a:t>
            </a:r>
            <a:r>
              <a:rPr lang="en-US" altLang="ja-JP"/>
              <a:t>ME</a:t>
            </a:r>
            <a:r>
              <a:rPr kumimoji="1" lang="en-US" altLang="ja-JP"/>
              <a:t> </a:t>
            </a:r>
            <a:r>
              <a:rPr kumimoji="1" lang="ja-JP" altLang="en-US"/>
              <a:t>の </a:t>
            </a:r>
            <a:r>
              <a:rPr kumimoji="1" lang="en-US" altLang="ja-JP"/>
              <a:t>API </a:t>
            </a:r>
            <a:r>
              <a:rPr kumimoji="1" lang="ja-JP" altLang="en-US"/>
              <a:t>を用いていないこと</a:t>
            </a:r>
            <a:endParaRPr lang="en-US" altLang="ja-JP"/>
          </a:p>
          <a:p>
            <a:pPr marL="696909" indent="-557213">
              <a:buFont typeface="+mj-lt"/>
              <a:buAutoNum type="arabicPeriod"/>
            </a:pPr>
            <a:r>
              <a:rPr lang="en-US" altLang="ja-JP" b="1"/>
              <a:t>Android </a:t>
            </a:r>
            <a:r>
              <a:rPr lang="ja-JP" altLang="en-US" b="1"/>
              <a:t>の </a:t>
            </a:r>
            <a:r>
              <a:rPr lang="en-US" altLang="ja-JP" b="1"/>
              <a:t>API </a:t>
            </a:r>
            <a:r>
              <a:rPr lang="ja-JP" altLang="en-US" b="1"/>
              <a:t>を用いていること</a:t>
            </a:r>
            <a:endParaRPr kumimoji="1" lang="ja-JP" altLang="en-US" b="1"/>
          </a:p>
        </p:txBody>
      </p:sp>
      <p:sp>
        <p:nvSpPr>
          <p:cNvPr id="4" name="スライド番号プレースホルダー 3">
            <a:extLst>
              <a:ext uri="{FF2B5EF4-FFF2-40B4-BE49-F238E27FC236}">
                <a16:creationId xmlns:a16="http://schemas.microsoft.com/office/drawing/2014/main" id="{4B4569EA-91FC-BA56-9190-518565279F3C}"/>
              </a:ext>
            </a:extLst>
          </p:cNvPr>
          <p:cNvSpPr>
            <a:spLocks noGrp="1"/>
          </p:cNvSpPr>
          <p:nvPr>
            <p:ph type="sldNum" sz="quarter" idx="12"/>
          </p:nvPr>
        </p:nvSpPr>
        <p:spPr/>
        <p:txBody>
          <a:bodyPr/>
          <a:lstStyle/>
          <a:p>
            <a:fld id="{71BD41F1-5DB9-48B5-9F82-F72C0C97469D}" type="slidenum">
              <a:rPr kumimoji="1" lang="ja-JP" altLang="en-US" smtClean="0"/>
              <a:t>58</a:t>
            </a:fld>
            <a:endParaRPr kumimoji="1" lang="ja-JP" altLang="en-US"/>
          </a:p>
        </p:txBody>
      </p:sp>
    </p:spTree>
    <p:extLst>
      <p:ext uri="{BB962C8B-B14F-4D97-AF65-F5344CB8AC3E}">
        <p14:creationId xmlns:p14="http://schemas.microsoft.com/office/powerpoint/2010/main" val="39354968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53FFF-7ABE-CBBE-E259-7EA10F95E84C}"/>
              </a:ext>
            </a:extLst>
          </p:cNvPr>
          <p:cNvSpPr>
            <a:spLocks noGrp="1"/>
          </p:cNvSpPr>
          <p:nvPr>
            <p:ph type="title"/>
          </p:nvPr>
        </p:nvSpPr>
        <p:spPr/>
        <p:txBody>
          <a:bodyPr/>
          <a:lstStyle/>
          <a:p>
            <a:r>
              <a:rPr lang="ja-JP" altLang="en-US"/>
              <a:t>使用ツール</a:t>
            </a:r>
            <a:endParaRPr kumimoji="1" lang="ja-JP" altLang="en-US"/>
          </a:p>
        </p:txBody>
      </p:sp>
      <p:sp>
        <p:nvSpPr>
          <p:cNvPr id="3" name="テキスト プレースホルダー 2">
            <a:extLst>
              <a:ext uri="{FF2B5EF4-FFF2-40B4-BE49-F238E27FC236}">
                <a16:creationId xmlns:a16="http://schemas.microsoft.com/office/drawing/2014/main" id="{11427CA4-3878-EB63-0391-305FC6910AFE}"/>
              </a:ext>
            </a:extLst>
          </p:cNvPr>
          <p:cNvSpPr>
            <a:spLocks noGrp="1"/>
          </p:cNvSpPr>
          <p:nvPr>
            <p:ph idx="1"/>
          </p:nvPr>
        </p:nvSpPr>
        <p:spPr/>
        <p:txBody>
          <a:bodyPr/>
          <a:lstStyle/>
          <a:p>
            <a:r>
              <a:rPr lang="ja-JP" altLang="en-US"/>
              <a:t>条件を満たすリポジトリを </a:t>
            </a:r>
            <a:r>
              <a:rPr lang="en-US" altLang="ja-JP"/>
              <a:t>10000 </a:t>
            </a:r>
            <a:r>
              <a:rPr lang="ja-JP" altLang="en-US"/>
              <a:t>個抽出</a:t>
            </a:r>
            <a:endParaRPr lang="en-US" altLang="ja-JP"/>
          </a:p>
          <a:p>
            <a:r>
              <a:rPr lang="ja-JP" altLang="en-US"/>
              <a:t>その内の </a:t>
            </a:r>
            <a:r>
              <a:rPr lang="en-US" altLang="ja-JP"/>
              <a:t>6,995 </a:t>
            </a:r>
            <a:r>
              <a:rPr lang="ja-JP" altLang="en-US"/>
              <a:t>個でビルドファイルの認識に成功</a:t>
            </a:r>
            <a:endParaRPr lang="en-US" altLang="ja-JP"/>
          </a:p>
          <a:p>
            <a:pPr lvl="1"/>
            <a:r>
              <a:rPr lang="ja-JP" altLang="en-US"/>
              <a:t>大半が </a:t>
            </a:r>
            <a:r>
              <a:rPr lang="en-US" altLang="ja-JP" err="1"/>
              <a:t>Gradle</a:t>
            </a:r>
            <a:r>
              <a:rPr lang="en-US" altLang="ja-JP"/>
              <a:t> </a:t>
            </a:r>
            <a:r>
              <a:rPr lang="ja-JP" altLang="en-US"/>
              <a:t>を使用</a:t>
            </a:r>
            <a:endParaRPr lang="en-US" altLang="ja-JP"/>
          </a:p>
          <a:p>
            <a:endParaRPr kumimoji="1" lang="ja-JP" altLang="en-US"/>
          </a:p>
        </p:txBody>
      </p:sp>
      <p:sp>
        <p:nvSpPr>
          <p:cNvPr id="4" name="スライド番号プレースホルダー 3">
            <a:extLst>
              <a:ext uri="{FF2B5EF4-FFF2-40B4-BE49-F238E27FC236}">
                <a16:creationId xmlns:a16="http://schemas.microsoft.com/office/drawing/2014/main" id="{1B547AA9-4E5C-53B7-CDD6-603459FAFFCB}"/>
              </a:ext>
            </a:extLst>
          </p:cNvPr>
          <p:cNvSpPr>
            <a:spLocks noGrp="1"/>
          </p:cNvSpPr>
          <p:nvPr>
            <p:ph type="sldNum" sz="quarter" idx="12"/>
          </p:nvPr>
        </p:nvSpPr>
        <p:spPr/>
        <p:txBody>
          <a:bodyPr/>
          <a:lstStyle/>
          <a:p>
            <a:fld id="{71BD41F1-5DB9-48B5-9F82-F72C0C97469D}" type="slidenum">
              <a:rPr kumimoji="1" lang="ja-JP" altLang="en-US" smtClean="0"/>
              <a:t>59</a:t>
            </a:fld>
            <a:endParaRPr kumimoji="1" lang="ja-JP" altLang="en-US"/>
          </a:p>
        </p:txBody>
      </p:sp>
      <p:pic>
        <p:nvPicPr>
          <p:cNvPr id="5" name="図 4"/>
          <p:cNvPicPr>
            <a:picLocks noChangeAspect="1"/>
          </p:cNvPicPr>
          <p:nvPr/>
        </p:nvPicPr>
        <p:blipFill>
          <a:blip r:embed="rId3"/>
          <a:stretch>
            <a:fillRect/>
          </a:stretch>
        </p:blipFill>
        <p:spPr>
          <a:xfrm>
            <a:off x="2422424" y="4081071"/>
            <a:ext cx="4055173" cy="1724325"/>
          </a:xfrm>
          <a:prstGeom prst="rect">
            <a:avLst/>
          </a:prstGeom>
        </p:spPr>
      </p:pic>
      <p:sp>
        <p:nvSpPr>
          <p:cNvPr id="7" name="正方形/長方形 6"/>
          <p:cNvSpPr/>
          <p:nvPr/>
        </p:nvSpPr>
        <p:spPr>
          <a:xfrm>
            <a:off x="2645479" y="3804072"/>
            <a:ext cx="3379772" cy="300082"/>
          </a:xfrm>
          <a:prstGeom prst="rect">
            <a:avLst/>
          </a:prstGeom>
        </p:spPr>
        <p:txBody>
          <a:bodyPr wrap="square">
            <a:spAutoFit/>
          </a:bodyPr>
          <a:lstStyle/>
          <a:p>
            <a:r>
              <a:rPr lang="en-US" altLang="ja-JP" sz="1350"/>
              <a:t>Android </a:t>
            </a:r>
            <a:r>
              <a:rPr lang="ja-JP" altLang="en-US" sz="1350"/>
              <a:t>アプリで使用されたビルドツール</a:t>
            </a:r>
          </a:p>
        </p:txBody>
      </p:sp>
    </p:spTree>
    <p:extLst>
      <p:ext uri="{BB962C8B-B14F-4D97-AF65-F5344CB8AC3E}">
        <p14:creationId xmlns:p14="http://schemas.microsoft.com/office/powerpoint/2010/main" val="252601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657773-FC9D-3B84-2041-5AF46F6FE869}"/>
              </a:ext>
            </a:extLst>
          </p:cNvPr>
          <p:cNvSpPr>
            <a:spLocks noGrp="1"/>
          </p:cNvSpPr>
          <p:nvPr>
            <p:ph type="title"/>
          </p:nvPr>
        </p:nvSpPr>
        <p:spPr/>
        <p:txBody>
          <a:bodyPr/>
          <a:lstStyle/>
          <a:p>
            <a:r>
              <a:rPr lang="ja-JP" altLang="en-US">
                <a:ea typeface="ＭＳ Ｐゴシック"/>
                <a:cs typeface="+mj-lt"/>
              </a:rPr>
              <a:t>先行研究の課題</a:t>
            </a:r>
            <a:endParaRPr lang="ja-JP">
              <a:ea typeface="ＭＳ Ｐゴシック"/>
              <a:cs typeface="+mj-lt"/>
            </a:endParaRPr>
          </a:p>
        </p:txBody>
      </p:sp>
      <p:sp>
        <p:nvSpPr>
          <p:cNvPr id="4" name="スライド番号プレースホルダー 3">
            <a:extLst>
              <a:ext uri="{FF2B5EF4-FFF2-40B4-BE49-F238E27FC236}">
                <a16:creationId xmlns:a16="http://schemas.microsoft.com/office/drawing/2014/main" id="{4AC99B7A-8212-376C-B2B8-D02C474AD616}"/>
              </a:ext>
            </a:extLst>
          </p:cNvPr>
          <p:cNvSpPr>
            <a:spLocks noGrp="1"/>
          </p:cNvSpPr>
          <p:nvPr>
            <p:ph type="sldNum" sz="quarter" idx="12"/>
          </p:nvPr>
        </p:nvSpPr>
        <p:spPr/>
        <p:txBody>
          <a:bodyPr/>
          <a:lstStyle/>
          <a:p>
            <a:fld id="{71BD41F1-5DB9-48B5-9F82-F72C0C97469D}" type="slidenum">
              <a:rPr kumimoji="1" lang="ja-JP" altLang="en-US" smtClean="0"/>
              <a:t>6</a:t>
            </a:fld>
            <a:endParaRPr kumimoji="1" lang="ja-JP" altLang="en-US"/>
          </a:p>
        </p:txBody>
      </p:sp>
      <p:sp>
        <p:nvSpPr>
          <p:cNvPr id="5" name="コンテンツ プレースホルダー 4">
            <a:extLst>
              <a:ext uri="{FF2B5EF4-FFF2-40B4-BE49-F238E27FC236}">
                <a16:creationId xmlns:a16="http://schemas.microsoft.com/office/drawing/2014/main" id="{669C3DE8-1D7E-DA3E-317B-4494D943E62F}"/>
              </a:ext>
            </a:extLst>
          </p:cNvPr>
          <p:cNvSpPr>
            <a:spLocks noGrp="1"/>
          </p:cNvSpPr>
          <p:nvPr>
            <p:ph idx="1"/>
          </p:nvPr>
        </p:nvSpPr>
        <p:spPr/>
        <p:txBody>
          <a:bodyPr/>
          <a:lstStyle/>
          <a:p>
            <a:endParaRPr lang="ja-JP" altLang="en-US"/>
          </a:p>
        </p:txBody>
      </p:sp>
      <p:sp>
        <p:nvSpPr>
          <p:cNvPr id="6" name="テキスト ボックス 5">
            <a:extLst>
              <a:ext uri="{FF2B5EF4-FFF2-40B4-BE49-F238E27FC236}">
                <a16:creationId xmlns:a16="http://schemas.microsoft.com/office/drawing/2014/main" id="{135B056D-442A-7B04-B6B8-D861ADCEDAD1}"/>
              </a:ext>
            </a:extLst>
          </p:cNvPr>
          <p:cNvSpPr txBox="1"/>
          <p:nvPr/>
        </p:nvSpPr>
        <p:spPr>
          <a:xfrm>
            <a:off x="3200400" y="320040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a:latin typeface="Arial"/>
                <a:cs typeface="Arial"/>
              </a:rPr>
              <a:t>​</a:t>
            </a:r>
            <a:endParaRPr lang="en-US" altLang="ja-JP"/>
          </a:p>
        </p:txBody>
      </p:sp>
      <p:graphicFrame>
        <p:nvGraphicFramePr>
          <p:cNvPr id="9" name="表 7">
            <a:extLst>
              <a:ext uri="{FF2B5EF4-FFF2-40B4-BE49-F238E27FC236}">
                <a16:creationId xmlns:a16="http://schemas.microsoft.com/office/drawing/2014/main" id="{6684387D-84A8-BE1A-6CB3-66B307C120AB}"/>
              </a:ext>
            </a:extLst>
          </p:cNvPr>
          <p:cNvGraphicFramePr>
            <a:graphicFrameLocks/>
          </p:cNvGraphicFramePr>
          <p:nvPr>
            <p:extLst>
              <p:ext uri="{D42A27DB-BD31-4B8C-83A1-F6EECF244321}">
                <p14:modId xmlns:p14="http://schemas.microsoft.com/office/powerpoint/2010/main" val="3078258393"/>
              </p:ext>
            </p:extLst>
          </p:nvPr>
        </p:nvGraphicFramePr>
        <p:xfrm>
          <a:off x="96865" y="1526679"/>
          <a:ext cx="5958790" cy="4998145"/>
        </p:xfrm>
        <a:graphic>
          <a:graphicData uri="http://schemas.openxmlformats.org/drawingml/2006/table">
            <a:tbl>
              <a:tblPr firstRow="1" bandRow="1">
                <a:tableStyleId>{073A0DAA-6AF3-43AB-8588-CEC1D06C72B9}</a:tableStyleId>
              </a:tblPr>
              <a:tblGrid>
                <a:gridCol w="2979395">
                  <a:extLst>
                    <a:ext uri="{9D8B030D-6E8A-4147-A177-3AD203B41FA5}">
                      <a16:colId xmlns:a16="http://schemas.microsoft.com/office/drawing/2014/main" val="3265899927"/>
                    </a:ext>
                  </a:extLst>
                </a:gridCol>
                <a:gridCol w="2979395">
                  <a:extLst>
                    <a:ext uri="{9D8B030D-6E8A-4147-A177-3AD203B41FA5}">
                      <a16:colId xmlns:a16="http://schemas.microsoft.com/office/drawing/2014/main" val="3315857796"/>
                    </a:ext>
                  </a:extLst>
                </a:gridCol>
              </a:tblGrid>
              <a:tr h="1198387">
                <a:tc>
                  <a:txBody>
                    <a:bodyPr/>
                    <a:lstStyle/>
                    <a:p>
                      <a:pPr lvl="0" algn="ctr">
                        <a:buNone/>
                      </a:pPr>
                      <a:r>
                        <a:rPr lang="ja-JP" altLang="en-US" sz="3600"/>
                        <a:t>2016</a:t>
                      </a:r>
                      <a:endParaRPr kumimoji="1" lang="ja-JP"/>
                    </a:p>
                  </a:txBody>
                  <a:tcPr/>
                </a:tc>
                <a:tc>
                  <a:txBody>
                    <a:bodyPr/>
                    <a:lstStyle/>
                    <a:p>
                      <a:pPr algn="ctr"/>
                      <a:r>
                        <a:rPr lang="ja-JP" altLang="en-US" sz="3600"/>
                        <a:t>2020</a:t>
                      </a:r>
                      <a:endParaRPr kumimoji="1" lang="ja-JP" altLang="en-US" sz="3600"/>
                    </a:p>
                  </a:txBody>
                  <a:tcPr/>
                </a:tc>
                <a:extLst>
                  <a:ext uri="{0D108BD9-81ED-4DB2-BD59-A6C34878D82A}">
                    <a16:rowId xmlns:a16="http://schemas.microsoft.com/office/drawing/2014/main" val="2715150606"/>
                  </a:ext>
                </a:extLst>
              </a:tr>
              <a:tr h="1549133">
                <a:tc>
                  <a:txBody>
                    <a:bodyPr/>
                    <a:lstStyle/>
                    <a:p>
                      <a:pPr marL="0" lvl="0" indent="0" algn="ctr">
                        <a:buNone/>
                      </a:pPr>
                      <a:r>
                        <a:rPr lang="ja-JP" altLang="en-US" sz="3200"/>
                        <a:t>Java 8 を使用</a:t>
                      </a:r>
                    </a:p>
                  </a:txBody>
                  <a:tcPr/>
                </a:tc>
                <a:tc>
                  <a:txBody>
                    <a:bodyPr/>
                    <a:lstStyle/>
                    <a:p>
                      <a:pPr marL="0" lvl="0" indent="0" algn="ctr">
                        <a:lnSpc>
                          <a:spcPct val="100000"/>
                        </a:lnSpc>
                        <a:spcBef>
                          <a:spcPts val="0"/>
                        </a:spcBef>
                        <a:spcAft>
                          <a:spcPts val="0"/>
                        </a:spcAft>
                        <a:buNone/>
                      </a:pPr>
                      <a:r>
                        <a:rPr lang="ja-JP" sz="3200" b="0" i="0" u="none" strike="noStrike" noProof="0">
                          <a:latin typeface="Arial"/>
                        </a:rPr>
                        <a:t>Java </a:t>
                      </a:r>
                      <a:r>
                        <a:rPr lang="en-US" altLang="ja-JP" sz="3200" b="0" i="0" u="none" strike="noStrike" noProof="0">
                          <a:latin typeface="Arial"/>
                        </a:rPr>
                        <a:t>11</a:t>
                      </a:r>
                      <a:r>
                        <a:rPr lang="ja-JP" altLang="en-US" sz="3200" b="0" i="0" u="none" strike="noStrike" noProof="0">
                          <a:latin typeface="Arial"/>
                        </a:rPr>
                        <a:t> </a:t>
                      </a:r>
                      <a:r>
                        <a:rPr lang="ja-JP" sz="3200" b="0" i="0" u="none" strike="noStrike" noProof="0">
                          <a:latin typeface="Arial"/>
                        </a:rPr>
                        <a:t>を使用</a:t>
                      </a:r>
                    </a:p>
                    <a:p>
                      <a:pPr lvl="0" algn="ctr">
                        <a:buNone/>
                      </a:pPr>
                      <a:endParaRPr kumimoji="1" lang="ja-JP" altLang="en-US" sz="3200"/>
                    </a:p>
                  </a:txBody>
                  <a:tcPr/>
                </a:tc>
                <a:extLst>
                  <a:ext uri="{0D108BD9-81ED-4DB2-BD59-A6C34878D82A}">
                    <a16:rowId xmlns:a16="http://schemas.microsoft.com/office/drawing/2014/main" val="1943419176"/>
                  </a:ext>
                </a:extLst>
              </a:tr>
              <a:tr h="2250625">
                <a:tc gridSpan="2">
                  <a:txBody>
                    <a:bodyPr/>
                    <a:lstStyle/>
                    <a:p>
                      <a:pPr marL="0" lvl="0" indent="0" algn="ctr">
                        <a:buNone/>
                      </a:pPr>
                      <a:endParaRPr lang="en-US" altLang="ja-JP" sz="3600"/>
                    </a:p>
                    <a:p>
                      <a:pPr marL="0" lvl="0" indent="0" algn="ctr">
                        <a:buNone/>
                      </a:pPr>
                      <a:r>
                        <a:rPr lang="ja-JP" altLang="en-US" sz="3600"/>
                        <a:t>Java プロジェクトのみ</a:t>
                      </a:r>
                      <a:endParaRPr kumimoji="1" lang="ja-JP" altLang="en-US" sz="3600"/>
                    </a:p>
                  </a:txBody>
                  <a:tcPr/>
                </a:tc>
                <a:tc hMerge="1">
                  <a:txBody>
                    <a:bodyPr/>
                    <a:lstStyle/>
                    <a:p>
                      <a:endParaRPr kumimoji="1" lang="ja-JP"/>
                    </a:p>
                  </a:txBody>
                  <a:tcPr/>
                </a:tc>
                <a:extLst>
                  <a:ext uri="{0D108BD9-81ED-4DB2-BD59-A6C34878D82A}">
                    <a16:rowId xmlns:a16="http://schemas.microsoft.com/office/drawing/2014/main" val="1825154038"/>
                  </a:ext>
                </a:extLst>
              </a:tr>
            </a:tbl>
          </a:graphicData>
        </a:graphic>
      </p:graphicFrame>
    </p:spTree>
    <p:extLst>
      <p:ext uri="{BB962C8B-B14F-4D97-AF65-F5344CB8AC3E}">
        <p14:creationId xmlns:p14="http://schemas.microsoft.com/office/powerpoint/2010/main" val="3396745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FAB3D6-23C8-0E5A-6D90-CED9775F1A48}"/>
              </a:ext>
            </a:extLst>
          </p:cNvPr>
          <p:cNvSpPr>
            <a:spLocks noGrp="1"/>
          </p:cNvSpPr>
          <p:nvPr>
            <p:ph type="title"/>
          </p:nvPr>
        </p:nvSpPr>
        <p:spPr/>
        <p:txBody>
          <a:bodyPr/>
          <a:lstStyle/>
          <a:p>
            <a:r>
              <a:rPr kumimoji="1" lang="ja-JP" altLang="en-US"/>
              <a:t>比較対象</a:t>
            </a:r>
          </a:p>
        </p:txBody>
      </p:sp>
      <p:sp>
        <p:nvSpPr>
          <p:cNvPr id="3" name="テキスト プレースホルダー 2">
            <a:extLst>
              <a:ext uri="{FF2B5EF4-FFF2-40B4-BE49-F238E27FC236}">
                <a16:creationId xmlns:a16="http://schemas.microsoft.com/office/drawing/2014/main" id="{0330EE36-5D2A-AB4E-2DE0-0C831810A92A}"/>
              </a:ext>
            </a:extLst>
          </p:cNvPr>
          <p:cNvSpPr>
            <a:spLocks noGrp="1"/>
          </p:cNvSpPr>
          <p:nvPr>
            <p:ph idx="1"/>
          </p:nvPr>
        </p:nvSpPr>
        <p:spPr/>
        <p:txBody>
          <a:bodyPr/>
          <a:lstStyle/>
          <a:p>
            <a:r>
              <a:rPr kumimoji="1" lang="en-US" altLang="ja-JP"/>
              <a:t>Android </a:t>
            </a:r>
            <a:r>
              <a:rPr kumimoji="1" lang="ja-JP" altLang="en-US"/>
              <a:t>アプリ以外の </a:t>
            </a:r>
            <a:r>
              <a:rPr kumimoji="1" lang="en-US" altLang="ja-JP"/>
              <a:t>Java </a:t>
            </a:r>
            <a:r>
              <a:rPr kumimoji="1" lang="ja-JP" altLang="en-US"/>
              <a:t>プロジェクト</a:t>
            </a:r>
            <a:br>
              <a:rPr kumimoji="1" lang="en-US" altLang="ja-JP"/>
            </a:br>
            <a:r>
              <a:rPr kumimoji="1" lang="ja-JP" altLang="en-US"/>
              <a:t>についても調査</a:t>
            </a:r>
            <a:endParaRPr kumimoji="1" lang="en-US" altLang="ja-JP"/>
          </a:p>
          <a:p>
            <a:endParaRPr kumimoji="1" lang="en-US" altLang="ja-JP"/>
          </a:p>
          <a:p>
            <a:r>
              <a:rPr lang="ja-JP" altLang="en-US"/>
              <a:t>先行研究と同様の条件</a:t>
            </a:r>
            <a:endParaRPr lang="en-US" altLang="ja-JP"/>
          </a:p>
          <a:p>
            <a:pPr lvl="1"/>
            <a:r>
              <a:rPr kumimoji="1" lang="en-US" altLang="ja-JP"/>
              <a:t>2016</a:t>
            </a:r>
            <a:r>
              <a:rPr lang="ja-JP" altLang="en-US"/>
              <a:t>年以降のプロジェクトも含む</a:t>
            </a:r>
            <a:endParaRPr lang="en-US" altLang="ja-JP"/>
          </a:p>
          <a:p>
            <a:pPr lvl="1"/>
            <a:endParaRPr kumimoji="1" lang="en-US" altLang="ja-JP"/>
          </a:p>
          <a:p>
            <a:r>
              <a:rPr lang="en-US" altLang="ja-JP"/>
              <a:t>7,196 </a:t>
            </a:r>
            <a:r>
              <a:rPr lang="ja-JP" altLang="en-US"/>
              <a:t>個のリポジトリに対してビルドを実行</a:t>
            </a:r>
            <a:endParaRPr kumimoji="1" lang="ja-JP" altLang="en-US"/>
          </a:p>
        </p:txBody>
      </p:sp>
      <p:sp>
        <p:nvSpPr>
          <p:cNvPr id="4" name="スライド番号プレースホルダー 3">
            <a:extLst>
              <a:ext uri="{FF2B5EF4-FFF2-40B4-BE49-F238E27FC236}">
                <a16:creationId xmlns:a16="http://schemas.microsoft.com/office/drawing/2014/main" id="{E2092E0D-EF79-8A40-1CC8-93D17D287837}"/>
              </a:ext>
            </a:extLst>
          </p:cNvPr>
          <p:cNvSpPr>
            <a:spLocks noGrp="1"/>
          </p:cNvSpPr>
          <p:nvPr>
            <p:ph type="sldNum" sz="quarter" idx="12"/>
          </p:nvPr>
        </p:nvSpPr>
        <p:spPr/>
        <p:txBody>
          <a:bodyPr/>
          <a:lstStyle/>
          <a:p>
            <a:fld id="{71BD41F1-5DB9-48B5-9F82-F72C0C97469D}" type="slidenum">
              <a:rPr kumimoji="1" lang="ja-JP" altLang="en-US" smtClean="0"/>
              <a:t>60</a:t>
            </a:fld>
            <a:endParaRPr kumimoji="1" lang="ja-JP" altLang="en-US"/>
          </a:p>
        </p:txBody>
      </p:sp>
    </p:spTree>
    <p:extLst>
      <p:ext uri="{BB962C8B-B14F-4D97-AF65-F5344CB8AC3E}">
        <p14:creationId xmlns:p14="http://schemas.microsoft.com/office/powerpoint/2010/main" val="2870005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調査結果</a:t>
            </a:r>
          </a:p>
        </p:txBody>
      </p:sp>
      <p:sp>
        <p:nvSpPr>
          <p:cNvPr id="3" name="テキスト プレースホルダー 2"/>
          <p:cNvSpPr>
            <a:spLocks noGrp="1"/>
          </p:cNvSpPr>
          <p:nvPr>
            <p:ph idx="1"/>
          </p:nvPr>
        </p:nvSpPr>
        <p:spPr>
          <a:xfrm>
            <a:off x="457200" y="2057402"/>
            <a:ext cx="8369710" cy="3394500"/>
          </a:xfrm>
        </p:spPr>
        <p:txBody>
          <a:bodyPr/>
          <a:lstStyle/>
          <a:p>
            <a:r>
              <a:rPr kumimoji="1" lang="en-US" altLang="ja-JP"/>
              <a:t>2022</a:t>
            </a:r>
            <a:r>
              <a:rPr kumimoji="1" lang="ja-JP" altLang="en-US"/>
              <a:t>年</a:t>
            </a:r>
            <a:r>
              <a:rPr kumimoji="1" lang="en-US" altLang="ja-JP"/>
              <a:t>5</a:t>
            </a:r>
            <a:r>
              <a:rPr kumimoji="1" lang="ja-JP" altLang="en-US"/>
              <a:t>月現在の </a:t>
            </a:r>
            <a:r>
              <a:rPr kumimoji="1" lang="en-US" altLang="ja-JP"/>
              <a:t>GitHub </a:t>
            </a:r>
            <a:r>
              <a:rPr lang="ja-JP" altLang="en-US"/>
              <a:t>における </a:t>
            </a:r>
            <a:br>
              <a:rPr lang="en-US" altLang="ja-JP"/>
            </a:br>
            <a:r>
              <a:rPr kumimoji="1" lang="en-US" altLang="ja-JP"/>
              <a:t>Java </a:t>
            </a:r>
            <a:r>
              <a:rPr kumimoji="1" lang="ja-JP" altLang="en-US"/>
              <a:t>プロジェクトと </a:t>
            </a:r>
            <a:r>
              <a:rPr kumimoji="1" lang="en-US" altLang="ja-JP"/>
              <a:t>Android </a:t>
            </a:r>
            <a:r>
              <a:rPr kumimoji="1" lang="ja-JP" altLang="en-US"/>
              <a:t>アプリの結果を比較</a:t>
            </a:r>
            <a:endParaRPr kumimoji="1" lang="en-US" altLang="ja-JP"/>
          </a:p>
          <a:p>
            <a:pPr lvl="1"/>
            <a:r>
              <a:rPr lang="ja-JP" altLang="en-US"/>
              <a:t>ビルドの成功率</a:t>
            </a:r>
            <a:endParaRPr lang="en-US" altLang="ja-JP"/>
          </a:p>
          <a:p>
            <a:pPr lvl="1"/>
            <a:r>
              <a:rPr lang="ja-JP" altLang="en-US"/>
              <a:t>プロジェクト・アプリの特徴とビルドの成否の関係</a:t>
            </a:r>
            <a:endParaRPr kumimoji="1" lang="en-US" altLang="ja-JP"/>
          </a:p>
          <a:p>
            <a:pPr lvl="1"/>
            <a:r>
              <a:rPr kumimoji="1" lang="ja-JP" altLang="en-US"/>
              <a:t>ビルドの失敗原因</a:t>
            </a:r>
          </a:p>
        </p:txBody>
      </p:sp>
      <p:sp>
        <p:nvSpPr>
          <p:cNvPr id="4" name="スライド番号プレースホルダー 3"/>
          <p:cNvSpPr>
            <a:spLocks noGrp="1"/>
          </p:cNvSpPr>
          <p:nvPr>
            <p:ph type="sldNum" sz="quarter" idx="12"/>
          </p:nvPr>
        </p:nvSpPr>
        <p:spPr/>
        <p:txBody>
          <a:bodyPr/>
          <a:lstStyle/>
          <a:p>
            <a:fld id="{71BD41F1-5DB9-48B5-9F82-F72C0C97469D}" type="slidenum">
              <a:rPr kumimoji="1" lang="ja-JP" altLang="en-US" smtClean="0"/>
              <a:t>61</a:t>
            </a:fld>
            <a:endParaRPr kumimoji="1" lang="ja-JP" altLang="en-US"/>
          </a:p>
        </p:txBody>
      </p:sp>
    </p:spTree>
    <p:extLst>
      <p:ext uri="{BB962C8B-B14F-4D97-AF65-F5344CB8AC3E}">
        <p14:creationId xmlns:p14="http://schemas.microsoft.com/office/powerpoint/2010/main" val="2566851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B8EB4-9984-601B-0B39-A1DDE9E8C5E6}"/>
              </a:ext>
            </a:extLst>
          </p:cNvPr>
          <p:cNvSpPr>
            <a:spLocks noGrp="1"/>
          </p:cNvSpPr>
          <p:nvPr>
            <p:ph type="title"/>
          </p:nvPr>
        </p:nvSpPr>
        <p:spPr/>
        <p:txBody>
          <a:bodyPr/>
          <a:lstStyle/>
          <a:p>
            <a:r>
              <a:rPr kumimoji="1" lang="ja-JP" altLang="en-US"/>
              <a:t>ビルドの成功率</a:t>
            </a:r>
          </a:p>
        </p:txBody>
      </p:sp>
      <p:sp>
        <p:nvSpPr>
          <p:cNvPr id="3" name="テキスト プレースホルダー 2">
            <a:extLst>
              <a:ext uri="{FF2B5EF4-FFF2-40B4-BE49-F238E27FC236}">
                <a16:creationId xmlns:a16="http://schemas.microsoft.com/office/drawing/2014/main" id="{4C119ED0-5F8B-E2C1-4D5A-2F38AECA4DE4}"/>
              </a:ext>
            </a:extLst>
          </p:cNvPr>
          <p:cNvSpPr>
            <a:spLocks noGrp="1"/>
          </p:cNvSpPr>
          <p:nvPr>
            <p:ph idx="1"/>
          </p:nvPr>
        </p:nvSpPr>
        <p:spPr/>
        <p:txBody>
          <a:bodyPr/>
          <a:lstStyle/>
          <a:p>
            <a:r>
              <a:rPr kumimoji="1" lang="en-US" altLang="ja-JP"/>
              <a:t>Android </a:t>
            </a:r>
            <a:r>
              <a:rPr kumimoji="1" lang="ja-JP" altLang="en-US"/>
              <a:t>アプリはビルドの成功率が</a:t>
            </a:r>
            <a:r>
              <a:rPr lang="ja-JP" altLang="en-US"/>
              <a:t>低い傾向</a:t>
            </a:r>
            <a:endParaRPr kumimoji="1" lang="ja-JP" altLang="en-US"/>
          </a:p>
        </p:txBody>
      </p:sp>
      <p:sp>
        <p:nvSpPr>
          <p:cNvPr id="4" name="スライド番号プレースホルダー 3">
            <a:extLst>
              <a:ext uri="{FF2B5EF4-FFF2-40B4-BE49-F238E27FC236}">
                <a16:creationId xmlns:a16="http://schemas.microsoft.com/office/drawing/2014/main" id="{85E5C0F4-A954-1B2E-2855-5F8D98E6E42F}"/>
              </a:ext>
            </a:extLst>
          </p:cNvPr>
          <p:cNvSpPr>
            <a:spLocks noGrp="1"/>
          </p:cNvSpPr>
          <p:nvPr>
            <p:ph type="sldNum" sz="quarter" idx="12"/>
          </p:nvPr>
        </p:nvSpPr>
        <p:spPr/>
        <p:txBody>
          <a:bodyPr/>
          <a:lstStyle/>
          <a:p>
            <a:fld id="{71BD41F1-5DB9-48B5-9F82-F72C0C97469D}" type="slidenum">
              <a:rPr kumimoji="1" lang="ja-JP" altLang="en-US" smtClean="0"/>
              <a:t>62</a:t>
            </a:fld>
            <a:endParaRPr kumimoji="1" lang="ja-JP" altLang="en-US"/>
          </a:p>
        </p:txBody>
      </p:sp>
      <p:pic>
        <p:nvPicPr>
          <p:cNvPr id="7" name="図 6"/>
          <p:cNvPicPr>
            <a:picLocks noChangeAspect="1"/>
          </p:cNvPicPr>
          <p:nvPr/>
        </p:nvPicPr>
        <p:blipFill>
          <a:blip r:embed="rId2"/>
          <a:stretch>
            <a:fillRect/>
          </a:stretch>
        </p:blipFill>
        <p:spPr>
          <a:xfrm>
            <a:off x="693174" y="3172795"/>
            <a:ext cx="3532239" cy="1978906"/>
          </a:xfrm>
          <a:prstGeom prst="rect">
            <a:avLst/>
          </a:prstGeom>
        </p:spPr>
      </p:pic>
      <p:pic>
        <p:nvPicPr>
          <p:cNvPr id="8" name="図 7"/>
          <p:cNvPicPr>
            <a:picLocks noChangeAspect="1"/>
          </p:cNvPicPr>
          <p:nvPr/>
        </p:nvPicPr>
        <p:blipFill>
          <a:blip r:embed="rId3"/>
          <a:stretch>
            <a:fillRect/>
          </a:stretch>
        </p:blipFill>
        <p:spPr>
          <a:xfrm>
            <a:off x="4461388" y="3172795"/>
            <a:ext cx="4629875" cy="1768080"/>
          </a:xfrm>
          <a:prstGeom prst="rect">
            <a:avLst/>
          </a:prstGeom>
        </p:spPr>
      </p:pic>
      <p:sp>
        <p:nvSpPr>
          <p:cNvPr id="9" name="正方形/長方形 8"/>
          <p:cNvSpPr/>
          <p:nvPr/>
        </p:nvSpPr>
        <p:spPr>
          <a:xfrm>
            <a:off x="5202170" y="5151820"/>
            <a:ext cx="2971006" cy="323165"/>
          </a:xfrm>
          <a:prstGeom prst="rect">
            <a:avLst/>
          </a:prstGeom>
        </p:spPr>
        <p:txBody>
          <a:bodyPr wrap="square">
            <a:spAutoFit/>
          </a:bodyPr>
          <a:lstStyle/>
          <a:p>
            <a:r>
              <a:rPr lang="en-US" altLang="ja-JP" sz="1500"/>
              <a:t>Android </a:t>
            </a:r>
            <a:r>
              <a:rPr lang="ja-JP" altLang="en-US" sz="1500"/>
              <a:t>アプリのビルドの成功率</a:t>
            </a:r>
          </a:p>
        </p:txBody>
      </p:sp>
      <p:sp>
        <p:nvSpPr>
          <p:cNvPr id="10" name="正方形/長方形 9"/>
          <p:cNvSpPr/>
          <p:nvPr/>
        </p:nvSpPr>
        <p:spPr>
          <a:xfrm>
            <a:off x="693174" y="5138434"/>
            <a:ext cx="3290805" cy="323165"/>
          </a:xfrm>
          <a:prstGeom prst="rect">
            <a:avLst/>
          </a:prstGeom>
        </p:spPr>
        <p:txBody>
          <a:bodyPr wrap="square">
            <a:spAutoFit/>
          </a:bodyPr>
          <a:lstStyle/>
          <a:p>
            <a:r>
              <a:rPr lang="en-US" altLang="ja-JP" sz="1500"/>
              <a:t>Java </a:t>
            </a:r>
            <a:r>
              <a:rPr lang="ja-JP" altLang="en-US" sz="1500"/>
              <a:t>プロジェクトのビルドの成功率</a:t>
            </a:r>
          </a:p>
        </p:txBody>
      </p:sp>
    </p:spTree>
    <p:extLst>
      <p:ext uri="{BB962C8B-B14F-4D97-AF65-F5344CB8AC3E}">
        <p14:creationId xmlns:p14="http://schemas.microsoft.com/office/powerpoint/2010/main" val="429938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BF6F15-B512-FC5E-5B78-F78CC2EDC050}"/>
              </a:ext>
            </a:extLst>
          </p:cNvPr>
          <p:cNvSpPr>
            <a:spLocks noGrp="1"/>
          </p:cNvSpPr>
          <p:nvPr>
            <p:ph type="title"/>
          </p:nvPr>
        </p:nvSpPr>
        <p:spPr/>
        <p:txBody>
          <a:bodyPr/>
          <a:lstStyle/>
          <a:p>
            <a:r>
              <a:rPr lang="ja-JP" altLang="en-US"/>
              <a:t>ファイル数とビルドの成否の関係</a:t>
            </a:r>
            <a:endParaRPr kumimoji="1" lang="ja-JP" altLang="en-US"/>
          </a:p>
        </p:txBody>
      </p:sp>
      <p:sp>
        <p:nvSpPr>
          <p:cNvPr id="3" name="テキスト プレースホルダー 2">
            <a:extLst>
              <a:ext uri="{FF2B5EF4-FFF2-40B4-BE49-F238E27FC236}">
                <a16:creationId xmlns:a16="http://schemas.microsoft.com/office/drawing/2014/main" id="{07E2D5FD-0998-7CE7-D976-3B2530EBF693}"/>
              </a:ext>
            </a:extLst>
          </p:cNvPr>
          <p:cNvSpPr>
            <a:spLocks noGrp="1"/>
          </p:cNvSpPr>
          <p:nvPr>
            <p:ph idx="1"/>
          </p:nvPr>
        </p:nvSpPr>
        <p:spPr/>
        <p:txBody>
          <a:bodyPr/>
          <a:lstStyle/>
          <a:p>
            <a:r>
              <a:rPr lang="en-US" altLang="ja-JP"/>
              <a:t>Java </a:t>
            </a:r>
            <a:r>
              <a:rPr lang="ja-JP" altLang="en-US"/>
              <a:t>プロジェクト</a:t>
            </a:r>
            <a:br>
              <a:rPr lang="en-US" altLang="ja-JP"/>
            </a:br>
            <a:r>
              <a:rPr lang="ja-JP" altLang="en-US"/>
              <a:t>ではファイル数が多い</a:t>
            </a:r>
            <a:br>
              <a:rPr lang="en-US" altLang="ja-JP"/>
            </a:br>
            <a:r>
              <a:rPr lang="ja-JP" altLang="en-US" err="1"/>
              <a:t>ほど</a:t>
            </a:r>
            <a:r>
              <a:rPr lang="ja-JP" altLang="en-US"/>
              <a:t>失敗しやすい傾向</a:t>
            </a:r>
            <a:endParaRPr lang="en-US" altLang="ja-JP"/>
          </a:p>
          <a:p>
            <a:pPr lvl="1"/>
            <a:r>
              <a:rPr lang="en-US" altLang="ja-JP"/>
              <a:t>p</a:t>
            </a:r>
            <a:r>
              <a:rPr lang="ja-JP" altLang="en-US"/>
              <a:t>値</a:t>
            </a:r>
            <a:r>
              <a:rPr lang="en-US" altLang="ja-JP"/>
              <a:t> &lt; 2.2e-16*</a:t>
            </a:r>
          </a:p>
          <a:p>
            <a:r>
              <a:rPr lang="en-US" altLang="ja-JP"/>
              <a:t>Android </a:t>
            </a:r>
            <a:r>
              <a:rPr lang="ja-JP" altLang="en-US"/>
              <a:t>アプリでは</a:t>
            </a:r>
            <a:br>
              <a:rPr lang="en-US" altLang="ja-JP"/>
            </a:br>
            <a:r>
              <a:rPr lang="ja-JP" altLang="en-US"/>
              <a:t>逆転</a:t>
            </a:r>
            <a:endParaRPr lang="en-US" altLang="ja-JP"/>
          </a:p>
          <a:p>
            <a:pPr lvl="1"/>
            <a:r>
              <a:rPr lang="en-US" altLang="ja-JP"/>
              <a:t>p</a:t>
            </a:r>
            <a:r>
              <a:rPr lang="ja-JP" altLang="en-US"/>
              <a:t>値</a:t>
            </a:r>
            <a:r>
              <a:rPr lang="en-US" altLang="ja-JP"/>
              <a:t> = 0.02029*</a:t>
            </a:r>
            <a:endParaRPr lang="ja-JP" altLang="en-US"/>
          </a:p>
          <a:p>
            <a:pPr lvl="1"/>
            <a:endParaRPr kumimoji="1" lang="ja-JP" altLang="en-US"/>
          </a:p>
        </p:txBody>
      </p:sp>
      <p:sp>
        <p:nvSpPr>
          <p:cNvPr id="4" name="スライド番号プレースホルダー 3">
            <a:extLst>
              <a:ext uri="{FF2B5EF4-FFF2-40B4-BE49-F238E27FC236}">
                <a16:creationId xmlns:a16="http://schemas.microsoft.com/office/drawing/2014/main" id="{B8E5EBFB-F6C0-E6C7-080E-091A1F0C9BE4}"/>
              </a:ext>
            </a:extLst>
          </p:cNvPr>
          <p:cNvSpPr>
            <a:spLocks noGrp="1"/>
          </p:cNvSpPr>
          <p:nvPr>
            <p:ph type="sldNum" sz="quarter" idx="12"/>
          </p:nvPr>
        </p:nvSpPr>
        <p:spPr/>
        <p:txBody>
          <a:bodyPr/>
          <a:lstStyle/>
          <a:p>
            <a:fld id="{71BD41F1-5DB9-48B5-9F82-F72C0C97469D}" type="slidenum">
              <a:rPr kumimoji="1" lang="ja-JP" altLang="en-US" smtClean="0"/>
              <a:t>63</a:t>
            </a:fld>
            <a:endParaRPr kumimoji="1" lang="ja-JP" altLang="en-US"/>
          </a:p>
        </p:txBody>
      </p:sp>
      <p:pic>
        <p:nvPicPr>
          <p:cNvPr id="5" name="図 4"/>
          <p:cNvPicPr>
            <a:picLocks noChangeAspect="1"/>
          </p:cNvPicPr>
          <p:nvPr/>
        </p:nvPicPr>
        <p:blipFill>
          <a:blip r:embed="rId3"/>
          <a:stretch>
            <a:fillRect/>
          </a:stretch>
        </p:blipFill>
        <p:spPr>
          <a:xfrm>
            <a:off x="5453365" y="2057403"/>
            <a:ext cx="2719811" cy="3079256"/>
          </a:xfrm>
          <a:prstGeom prst="rect">
            <a:avLst/>
          </a:prstGeom>
        </p:spPr>
      </p:pic>
      <p:sp>
        <p:nvSpPr>
          <p:cNvPr id="7" name="正方形/長方形 6"/>
          <p:cNvSpPr/>
          <p:nvPr/>
        </p:nvSpPr>
        <p:spPr>
          <a:xfrm>
            <a:off x="5083755" y="5186445"/>
            <a:ext cx="4060246" cy="553998"/>
          </a:xfrm>
          <a:prstGeom prst="rect">
            <a:avLst/>
          </a:prstGeom>
        </p:spPr>
        <p:txBody>
          <a:bodyPr wrap="square">
            <a:spAutoFit/>
          </a:bodyPr>
          <a:lstStyle/>
          <a:p>
            <a:r>
              <a:rPr lang="en-US" altLang="ja-JP" sz="1500"/>
              <a:t>Java </a:t>
            </a:r>
            <a:r>
              <a:rPr lang="ja-JP" altLang="en-US" sz="1500"/>
              <a:t>プロジェクトと </a:t>
            </a:r>
            <a:r>
              <a:rPr lang="en-US" altLang="ja-JP" sz="1500"/>
              <a:t>Android </a:t>
            </a:r>
            <a:r>
              <a:rPr lang="ja-JP" altLang="en-US" sz="1500"/>
              <a:t>アプリにおける</a:t>
            </a:r>
            <a:br>
              <a:rPr lang="en-US" altLang="ja-JP" sz="1500"/>
            </a:br>
            <a:r>
              <a:rPr lang="ja-JP" altLang="en-US" sz="1500"/>
              <a:t>ビルドの成否毎のファイル数の分布</a:t>
            </a:r>
          </a:p>
        </p:txBody>
      </p:sp>
      <p:sp>
        <p:nvSpPr>
          <p:cNvPr id="10" name="楕円 9">
            <a:extLst>
              <a:ext uri="{FF2B5EF4-FFF2-40B4-BE49-F238E27FC236}">
                <a16:creationId xmlns:a16="http://schemas.microsoft.com/office/drawing/2014/main" id="{E8C81E90-9E20-437C-8558-DBB678FB0E60}"/>
              </a:ext>
            </a:extLst>
          </p:cNvPr>
          <p:cNvSpPr/>
          <p:nvPr/>
        </p:nvSpPr>
        <p:spPr>
          <a:xfrm>
            <a:off x="5629046" y="4192982"/>
            <a:ext cx="1086308" cy="4389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 name="楕円 10">
            <a:extLst>
              <a:ext uri="{FF2B5EF4-FFF2-40B4-BE49-F238E27FC236}">
                <a16:creationId xmlns:a16="http://schemas.microsoft.com/office/drawing/2014/main" id="{A81F7356-3EC8-4F26-99BB-83CAC1B1B4DE}"/>
              </a:ext>
            </a:extLst>
          </p:cNvPr>
          <p:cNvSpPr/>
          <p:nvPr/>
        </p:nvSpPr>
        <p:spPr>
          <a:xfrm>
            <a:off x="6955840" y="3862883"/>
            <a:ext cx="1086308" cy="4389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 name="テキスト ボックス 5">
            <a:extLst>
              <a:ext uri="{FF2B5EF4-FFF2-40B4-BE49-F238E27FC236}">
                <a16:creationId xmlns:a16="http://schemas.microsoft.com/office/drawing/2014/main" id="{78B10CCC-3F7C-43D5-93B4-85F92273333A}"/>
              </a:ext>
            </a:extLst>
          </p:cNvPr>
          <p:cNvSpPr txBox="1"/>
          <p:nvPr/>
        </p:nvSpPr>
        <p:spPr>
          <a:xfrm>
            <a:off x="1657216" y="5601943"/>
            <a:ext cx="2809904" cy="646331"/>
          </a:xfrm>
          <a:prstGeom prst="rect">
            <a:avLst/>
          </a:prstGeom>
          <a:noFill/>
        </p:spPr>
        <p:txBody>
          <a:bodyPr wrap="square" rtlCol="0">
            <a:spAutoFit/>
          </a:bodyPr>
          <a:lstStyle/>
          <a:p>
            <a:r>
              <a:rPr kumimoji="1" lang="en-US" altLang="ja-JP" sz="1800"/>
              <a:t>*</a:t>
            </a:r>
            <a:r>
              <a:rPr kumimoji="1" lang="ja-JP" altLang="en-US" sz="1800"/>
              <a:t>ウィルコクソンの順位和検定　有意水準</a:t>
            </a:r>
            <a:r>
              <a:rPr kumimoji="1" lang="en-US" altLang="ja-JP" sz="1800"/>
              <a:t>5%</a:t>
            </a:r>
            <a:endParaRPr kumimoji="1" lang="ja-JP" altLang="en-US" sz="1800"/>
          </a:p>
        </p:txBody>
      </p:sp>
    </p:spTree>
    <p:extLst>
      <p:ext uri="{BB962C8B-B14F-4D97-AF65-F5344CB8AC3E}">
        <p14:creationId xmlns:p14="http://schemas.microsoft.com/office/powerpoint/2010/main" val="199850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DD253-4AC6-C846-CC71-05012469F41C}"/>
              </a:ext>
            </a:extLst>
          </p:cNvPr>
          <p:cNvSpPr>
            <a:spLocks noGrp="1"/>
          </p:cNvSpPr>
          <p:nvPr>
            <p:ph type="title"/>
          </p:nvPr>
        </p:nvSpPr>
        <p:spPr/>
        <p:txBody>
          <a:bodyPr/>
          <a:lstStyle/>
          <a:p>
            <a:r>
              <a:rPr lang="ja-JP" altLang="en-US"/>
              <a:t>リポジトリ作成日とビルド成否の関係</a:t>
            </a:r>
            <a:endParaRPr kumimoji="1" lang="ja-JP" altLang="en-US"/>
          </a:p>
        </p:txBody>
      </p:sp>
      <p:sp>
        <p:nvSpPr>
          <p:cNvPr id="3" name="テキスト プレースホルダー 2">
            <a:extLst>
              <a:ext uri="{FF2B5EF4-FFF2-40B4-BE49-F238E27FC236}">
                <a16:creationId xmlns:a16="http://schemas.microsoft.com/office/drawing/2014/main" id="{EC6DAADD-F82D-43A6-9B12-0E2CFCAE10FD}"/>
              </a:ext>
            </a:extLst>
          </p:cNvPr>
          <p:cNvSpPr>
            <a:spLocks noGrp="1"/>
          </p:cNvSpPr>
          <p:nvPr>
            <p:ph idx="1"/>
          </p:nvPr>
        </p:nvSpPr>
        <p:spPr/>
        <p:txBody>
          <a:bodyPr/>
          <a:lstStyle/>
          <a:p>
            <a:r>
              <a:rPr kumimoji="1" lang="ja-JP" altLang="en-US"/>
              <a:t>共に最近作成された</a:t>
            </a:r>
            <a:br>
              <a:rPr kumimoji="1" lang="en-US" altLang="ja-JP"/>
            </a:br>
            <a:r>
              <a:rPr kumimoji="1" lang="ja-JP" altLang="en-US"/>
              <a:t>リポジトリは成功しやすい</a:t>
            </a:r>
            <a:br>
              <a:rPr kumimoji="1" lang="en-US" altLang="ja-JP"/>
            </a:br>
            <a:r>
              <a:rPr kumimoji="1" lang="ja-JP" altLang="en-US"/>
              <a:t>傾向</a:t>
            </a:r>
            <a:endParaRPr kumimoji="1" lang="en-US" altLang="ja-JP"/>
          </a:p>
          <a:p>
            <a:pPr lvl="1"/>
            <a:r>
              <a:rPr lang="ja-JP" altLang="en-US"/>
              <a:t>中央値に有意差あり</a:t>
            </a:r>
            <a:endParaRPr kumimoji="1" lang="en-US" altLang="ja-JP"/>
          </a:p>
          <a:p>
            <a:endParaRPr lang="en-US" altLang="ja-JP"/>
          </a:p>
          <a:p>
            <a:r>
              <a:rPr kumimoji="1" lang="en-US" altLang="ja-JP"/>
              <a:t>Android </a:t>
            </a:r>
            <a:r>
              <a:rPr kumimoji="1" lang="ja-JP" altLang="en-US"/>
              <a:t>アプリの図には</a:t>
            </a:r>
            <a:br>
              <a:rPr kumimoji="1" lang="en-US" altLang="ja-JP"/>
            </a:br>
            <a:r>
              <a:rPr lang="ja-JP" altLang="en-US"/>
              <a:t>分布に谷が存在</a:t>
            </a:r>
            <a:endParaRPr kumimoji="1" lang="ja-JP" altLang="en-US"/>
          </a:p>
        </p:txBody>
      </p:sp>
      <p:sp>
        <p:nvSpPr>
          <p:cNvPr id="4" name="スライド番号プレースホルダー 3">
            <a:extLst>
              <a:ext uri="{FF2B5EF4-FFF2-40B4-BE49-F238E27FC236}">
                <a16:creationId xmlns:a16="http://schemas.microsoft.com/office/drawing/2014/main" id="{620E9AA7-51B1-D766-ED9F-F82F17552DEA}"/>
              </a:ext>
            </a:extLst>
          </p:cNvPr>
          <p:cNvSpPr>
            <a:spLocks noGrp="1"/>
          </p:cNvSpPr>
          <p:nvPr>
            <p:ph type="sldNum" sz="quarter" idx="12"/>
          </p:nvPr>
        </p:nvSpPr>
        <p:spPr/>
        <p:txBody>
          <a:bodyPr/>
          <a:lstStyle/>
          <a:p>
            <a:fld id="{71BD41F1-5DB9-48B5-9F82-F72C0C97469D}" type="slidenum">
              <a:rPr kumimoji="1" lang="ja-JP" altLang="en-US" smtClean="0"/>
              <a:t>64</a:t>
            </a:fld>
            <a:endParaRPr kumimoji="1" lang="ja-JP" altLang="en-US"/>
          </a:p>
        </p:txBody>
      </p:sp>
      <p:pic>
        <p:nvPicPr>
          <p:cNvPr id="6" name="図 5"/>
          <p:cNvPicPr>
            <a:picLocks noChangeAspect="1"/>
          </p:cNvPicPr>
          <p:nvPr/>
        </p:nvPicPr>
        <p:blipFill>
          <a:blip r:embed="rId3"/>
          <a:stretch>
            <a:fillRect/>
          </a:stretch>
        </p:blipFill>
        <p:spPr>
          <a:xfrm>
            <a:off x="5444941" y="2057403"/>
            <a:ext cx="2728235" cy="3238184"/>
          </a:xfrm>
          <a:prstGeom prst="rect">
            <a:avLst/>
          </a:prstGeom>
        </p:spPr>
      </p:pic>
      <p:sp>
        <p:nvSpPr>
          <p:cNvPr id="7" name="正方形/長方形 6"/>
          <p:cNvSpPr/>
          <p:nvPr/>
        </p:nvSpPr>
        <p:spPr>
          <a:xfrm>
            <a:off x="3835056" y="5295586"/>
            <a:ext cx="5025512" cy="553998"/>
          </a:xfrm>
          <a:prstGeom prst="rect">
            <a:avLst/>
          </a:prstGeom>
        </p:spPr>
        <p:txBody>
          <a:bodyPr wrap="square">
            <a:spAutoFit/>
          </a:bodyPr>
          <a:lstStyle/>
          <a:p>
            <a:r>
              <a:rPr lang="en-US" altLang="ja-JP" sz="1500"/>
              <a:t>Java </a:t>
            </a:r>
            <a:r>
              <a:rPr lang="ja-JP" altLang="en-US" sz="1500"/>
              <a:t>プロジェクトと </a:t>
            </a:r>
            <a:r>
              <a:rPr lang="en-US" altLang="ja-JP" sz="1500"/>
              <a:t>Android </a:t>
            </a:r>
            <a:r>
              <a:rPr lang="ja-JP" altLang="en-US" sz="1500"/>
              <a:t>アプリにおける</a:t>
            </a:r>
            <a:br>
              <a:rPr lang="en-US" altLang="ja-JP" sz="1500"/>
            </a:br>
            <a:r>
              <a:rPr lang="ja-JP" altLang="en-US" sz="1500"/>
              <a:t>ビルドの成否毎のリポジトリ作成日からの日数の分布</a:t>
            </a:r>
          </a:p>
        </p:txBody>
      </p:sp>
      <p:sp>
        <p:nvSpPr>
          <p:cNvPr id="8" name="楕円 7">
            <a:extLst>
              <a:ext uri="{FF2B5EF4-FFF2-40B4-BE49-F238E27FC236}">
                <a16:creationId xmlns:a16="http://schemas.microsoft.com/office/drawing/2014/main" id="{3550EB7C-8B66-4B75-9660-A258BEE02373}"/>
              </a:ext>
            </a:extLst>
          </p:cNvPr>
          <p:cNvSpPr/>
          <p:nvPr/>
        </p:nvSpPr>
        <p:spPr>
          <a:xfrm>
            <a:off x="7148779" y="4011930"/>
            <a:ext cx="499262" cy="4334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56542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9F469D-96BE-9389-9862-71CA0D38DBD2}"/>
              </a:ext>
            </a:extLst>
          </p:cNvPr>
          <p:cNvSpPr>
            <a:spLocks noGrp="1"/>
          </p:cNvSpPr>
          <p:nvPr>
            <p:ph type="title"/>
          </p:nvPr>
        </p:nvSpPr>
        <p:spPr/>
        <p:txBody>
          <a:bodyPr/>
          <a:lstStyle/>
          <a:p>
            <a:r>
              <a:rPr lang="ja-JP" altLang="en-US"/>
              <a:t>最終更新日とビルド成否の関係</a:t>
            </a:r>
            <a:endParaRPr kumimoji="1" lang="ja-JP" altLang="en-US"/>
          </a:p>
        </p:txBody>
      </p:sp>
      <p:sp>
        <p:nvSpPr>
          <p:cNvPr id="3" name="テキスト プレースホルダー 2">
            <a:extLst>
              <a:ext uri="{FF2B5EF4-FFF2-40B4-BE49-F238E27FC236}">
                <a16:creationId xmlns:a16="http://schemas.microsoft.com/office/drawing/2014/main" id="{D5CAE9A8-7295-0D7F-68CE-1D7D42C3D2A3}"/>
              </a:ext>
            </a:extLst>
          </p:cNvPr>
          <p:cNvSpPr>
            <a:spLocks noGrp="1"/>
          </p:cNvSpPr>
          <p:nvPr>
            <p:ph idx="1"/>
          </p:nvPr>
        </p:nvSpPr>
        <p:spPr/>
        <p:txBody>
          <a:bodyPr/>
          <a:lstStyle/>
          <a:p>
            <a:r>
              <a:rPr kumimoji="1" lang="ja-JP" altLang="en-US"/>
              <a:t>共に更新が新しいリポジトリは</a:t>
            </a:r>
            <a:br>
              <a:rPr kumimoji="1" lang="en-US" altLang="ja-JP"/>
            </a:br>
            <a:r>
              <a:rPr kumimoji="1" lang="ja-JP" altLang="en-US"/>
              <a:t>成功しやすい傾向</a:t>
            </a:r>
            <a:endParaRPr kumimoji="1" lang="en-US" altLang="ja-JP"/>
          </a:p>
          <a:p>
            <a:endParaRPr lang="en-US" altLang="ja-JP"/>
          </a:p>
          <a:p>
            <a:r>
              <a:rPr lang="en-US" altLang="ja-JP"/>
              <a:t>Android </a:t>
            </a:r>
            <a:r>
              <a:rPr lang="ja-JP" altLang="en-US"/>
              <a:t>アプリの図には</a:t>
            </a:r>
            <a:br>
              <a:rPr lang="en-US" altLang="ja-JP"/>
            </a:br>
            <a:r>
              <a:rPr lang="ja-JP" altLang="en-US"/>
              <a:t>分布に谷が存在</a:t>
            </a:r>
          </a:p>
          <a:p>
            <a:endParaRPr kumimoji="1" lang="en-US" altLang="ja-JP"/>
          </a:p>
        </p:txBody>
      </p:sp>
      <p:sp>
        <p:nvSpPr>
          <p:cNvPr id="4" name="スライド番号プレースホルダー 3">
            <a:extLst>
              <a:ext uri="{FF2B5EF4-FFF2-40B4-BE49-F238E27FC236}">
                <a16:creationId xmlns:a16="http://schemas.microsoft.com/office/drawing/2014/main" id="{B7712F3C-F866-6127-061B-3BB8C3DF5582}"/>
              </a:ext>
            </a:extLst>
          </p:cNvPr>
          <p:cNvSpPr>
            <a:spLocks noGrp="1"/>
          </p:cNvSpPr>
          <p:nvPr>
            <p:ph type="sldNum" sz="quarter" idx="12"/>
          </p:nvPr>
        </p:nvSpPr>
        <p:spPr/>
        <p:txBody>
          <a:bodyPr/>
          <a:lstStyle/>
          <a:p>
            <a:fld id="{71BD41F1-5DB9-48B5-9F82-F72C0C97469D}" type="slidenum">
              <a:rPr kumimoji="1" lang="ja-JP" altLang="en-US" smtClean="0"/>
              <a:t>65</a:t>
            </a:fld>
            <a:endParaRPr kumimoji="1" lang="ja-JP" altLang="en-US"/>
          </a:p>
        </p:txBody>
      </p:sp>
      <p:pic>
        <p:nvPicPr>
          <p:cNvPr id="6" name="図 5"/>
          <p:cNvPicPr>
            <a:picLocks noChangeAspect="1"/>
          </p:cNvPicPr>
          <p:nvPr/>
        </p:nvPicPr>
        <p:blipFill>
          <a:blip r:embed="rId3"/>
          <a:stretch>
            <a:fillRect/>
          </a:stretch>
        </p:blipFill>
        <p:spPr>
          <a:xfrm>
            <a:off x="6043898" y="2151421"/>
            <a:ext cx="2550725" cy="3106268"/>
          </a:xfrm>
          <a:prstGeom prst="rect">
            <a:avLst/>
          </a:prstGeom>
        </p:spPr>
      </p:pic>
      <p:sp>
        <p:nvSpPr>
          <p:cNvPr id="7" name="正方形/長方形 6"/>
          <p:cNvSpPr/>
          <p:nvPr/>
        </p:nvSpPr>
        <p:spPr>
          <a:xfrm>
            <a:off x="4398707" y="5254892"/>
            <a:ext cx="4572000" cy="553998"/>
          </a:xfrm>
          <a:prstGeom prst="rect">
            <a:avLst/>
          </a:prstGeom>
        </p:spPr>
        <p:txBody>
          <a:bodyPr wrap="square">
            <a:spAutoFit/>
          </a:bodyPr>
          <a:lstStyle/>
          <a:p>
            <a:r>
              <a:rPr lang="en-US" altLang="ja-JP" sz="1500"/>
              <a:t>Java </a:t>
            </a:r>
            <a:r>
              <a:rPr lang="ja-JP" altLang="en-US" sz="1500"/>
              <a:t>プロジェクトと </a:t>
            </a:r>
            <a:r>
              <a:rPr lang="en-US" altLang="ja-JP" sz="1500"/>
              <a:t>Android </a:t>
            </a:r>
            <a:r>
              <a:rPr lang="ja-JP" altLang="en-US" sz="1500"/>
              <a:t>アプリにおける</a:t>
            </a:r>
            <a:br>
              <a:rPr lang="en-US" altLang="ja-JP" sz="1500"/>
            </a:br>
            <a:r>
              <a:rPr lang="ja-JP" altLang="en-US" sz="1500"/>
              <a:t>ビルドの成否毎の最終更新日からの日数の分布</a:t>
            </a:r>
          </a:p>
        </p:txBody>
      </p:sp>
      <p:sp>
        <p:nvSpPr>
          <p:cNvPr id="8" name="楕円 7">
            <a:extLst>
              <a:ext uri="{FF2B5EF4-FFF2-40B4-BE49-F238E27FC236}">
                <a16:creationId xmlns:a16="http://schemas.microsoft.com/office/drawing/2014/main" id="{E6DE4312-5006-407B-A3AD-4BABFCF866DE}"/>
              </a:ext>
            </a:extLst>
          </p:cNvPr>
          <p:cNvSpPr/>
          <p:nvPr/>
        </p:nvSpPr>
        <p:spPr>
          <a:xfrm>
            <a:off x="7597776" y="3786988"/>
            <a:ext cx="499262" cy="10136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57953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2FE97E-3228-43DB-A6B7-F60B29379A7C}"/>
              </a:ext>
            </a:extLst>
          </p:cNvPr>
          <p:cNvSpPr>
            <a:spLocks noGrp="1"/>
          </p:cNvSpPr>
          <p:nvPr>
            <p:ph type="title"/>
          </p:nvPr>
        </p:nvSpPr>
        <p:spPr/>
        <p:txBody>
          <a:bodyPr/>
          <a:lstStyle/>
          <a:p>
            <a:r>
              <a:rPr lang="ja-JP" altLang="en-US"/>
              <a:t>考察</a:t>
            </a:r>
            <a:r>
              <a:rPr lang="en-US" altLang="ja-JP"/>
              <a:t>:</a:t>
            </a:r>
            <a:r>
              <a:rPr lang="ja-JP" altLang="en-US"/>
              <a:t>分布の谷に関する考察</a:t>
            </a:r>
            <a:endParaRPr kumimoji="1" lang="ja-JP" altLang="en-US"/>
          </a:p>
        </p:txBody>
      </p:sp>
      <p:sp>
        <p:nvSpPr>
          <p:cNvPr id="3" name="テキスト プレースホルダー 2">
            <a:extLst>
              <a:ext uri="{FF2B5EF4-FFF2-40B4-BE49-F238E27FC236}">
                <a16:creationId xmlns:a16="http://schemas.microsoft.com/office/drawing/2014/main" id="{D7B050DD-4942-415B-BA6F-73F9C6315329}"/>
              </a:ext>
            </a:extLst>
          </p:cNvPr>
          <p:cNvSpPr>
            <a:spLocks noGrp="1"/>
          </p:cNvSpPr>
          <p:nvPr>
            <p:ph idx="1"/>
          </p:nvPr>
        </p:nvSpPr>
        <p:spPr/>
        <p:txBody>
          <a:bodyPr/>
          <a:lstStyle/>
          <a:p>
            <a:r>
              <a:rPr kumimoji="1" lang="ja-JP" altLang="en-US"/>
              <a:t>単</a:t>
            </a:r>
            <a:r>
              <a:rPr lang="ja-JP" altLang="en-US"/>
              <a:t>に </a:t>
            </a:r>
            <a:r>
              <a:rPr lang="en-US" altLang="ja-JP"/>
              <a:t>Android </a:t>
            </a:r>
            <a:r>
              <a:rPr lang="ja-JP" altLang="en-US"/>
              <a:t>アプリの数が少ない可能性</a:t>
            </a:r>
            <a:endParaRPr lang="en-US" altLang="ja-JP"/>
          </a:p>
          <a:p>
            <a:endParaRPr lang="en-US" altLang="ja-JP"/>
          </a:p>
          <a:p>
            <a:endParaRPr lang="en-US" altLang="ja-JP"/>
          </a:p>
          <a:p>
            <a:endParaRPr kumimoji="1" lang="en-US" altLang="ja-JP"/>
          </a:p>
          <a:p>
            <a:endParaRPr lang="en-US" altLang="ja-JP"/>
          </a:p>
          <a:p>
            <a:endParaRPr kumimoji="1" lang="ja-JP" altLang="en-US"/>
          </a:p>
        </p:txBody>
      </p:sp>
      <p:sp>
        <p:nvSpPr>
          <p:cNvPr id="4" name="スライド番号プレースホルダー 3">
            <a:extLst>
              <a:ext uri="{FF2B5EF4-FFF2-40B4-BE49-F238E27FC236}">
                <a16:creationId xmlns:a16="http://schemas.microsoft.com/office/drawing/2014/main" id="{3E3ED654-85D0-4AEE-9003-C8A6C09A450F}"/>
              </a:ext>
            </a:extLst>
          </p:cNvPr>
          <p:cNvSpPr>
            <a:spLocks noGrp="1"/>
          </p:cNvSpPr>
          <p:nvPr>
            <p:ph type="sldNum" sz="quarter" idx="12"/>
          </p:nvPr>
        </p:nvSpPr>
        <p:spPr/>
        <p:txBody>
          <a:bodyPr/>
          <a:lstStyle/>
          <a:p>
            <a:fld id="{71BD41F1-5DB9-48B5-9F82-F72C0C97469D}" type="slidenum">
              <a:rPr kumimoji="1" lang="ja-JP" altLang="en-US" smtClean="0"/>
              <a:t>66</a:t>
            </a:fld>
            <a:endParaRPr kumimoji="1" lang="ja-JP" altLang="en-US"/>
          </a:p>
        </p:txBody>
      </p:sp>
      <p:grpSp>
        <p:nvGrpSpPr>
          <p:cNvPr id="8" name="グループ化 7">
            <a:extLst>
              <a:ext uri="{FF2B5EF4-FFF2-40B4-BE49-F238E27FC236}">
                <a16:creationId xmlns:a16="http://schemas.microsoft.com/office/drawing/2014/main" id="{5DD727F0-4957-45F2-B764-45CFC9B5D5EB}"/>
              </a:ext>
            </a:extLst>
          </p:cNvPr>
          <p:cNvGrpSpPr/>
          <p:nvPr/>
        </p:nvGrpSpPr>
        <p:grpSpPr>
          <a:xfrm>
            <a:off x="1937521" y="2680271"/>
            <a:ext cx="4793030" cy="2771632"/>
            <a:chOff x="4228228" y="2317406"/>
            <a:chExt cx="5902139" cy="3580268"/>
          </a:xfrm>
        </p:grpSpPr>
        <p:pic>
          <p:nvPicPr>
            <p:cNvPr id="6" name="図 5">
              <a:extLst>
                <a:ext uri="{FF2B5EF4-FFF2-40B4-BE49-F238E27FC236}">
                  <a16:creationId xmlns:a16="http://schemas.microsoft.com/office/drawing/2014/main" id="{1E941201-B4A8-40F0-9E44-9985F742BE6B}"/>
                </a:ext>
              </a:extLst>
            </p:cNvPr>
            <p:cNvPicPr>
              <a:picLocks noChangeAspect="1"/>
            </p:cNvPicPr>
            <p:nvPr/>
          </p:nvPicPr>
          <p:blipFill>
            <a:blip r:embed="rId2"/>
            <a:stretch>
              <a:fillRect/>
            </a:stretch>
          </p:blipFill>
          <p:spPr>
            <a:xfrm>
              <a:off x="4228228" y="2317406"/>
              <a:ext cx="1534400" cy="3580268"/>
            </a:xfrm>
            <a:prstGeom prst="rect">
              <a:avLst/>
            </a:prstGeom>
          </p:spPr>
        </p:pic>
        <p:pic>
          <p:nvPicPr>
            <p:cNvPr id="7" name="図 6">
              <a:extLst>
                <a:ext uri="{FF2B5EF4-FFF2-40B4-BE49-F238E27FC236}">
                  <a16:creationId xmlns:a16="http://schemas.microsoft.com/office/drawing/2014/main" id="{80B6504C-587E-4BB5-A9B8-2C202C272F27}"/>
                </a:ext>
              </a:extLst>
            </p:cNvPr>
            <p:cNvPicPr>
              <a:picLocks noChangeAspect="1"/>
            </p:cNvPicPr>
            <p:nvPr/>
          </p:nvPicPr>
          <p:blipFill>
            <a:blip r:embed="rId3"/>
            <a:stretch>
              <a:fillRect/>
            </a:stretch>
          </p:blipFill>
          <p:spPr>
            <a:xfrm>
              <a:off x="8618532" y="2317406"/>
              <a:ext cx="1511835" cy="3580268"/>
            </a:xfrm>
            <a:prstGeom prst="rect">
              <a:avLst/>
            </a:prstGeom>
          </p:spPr>
        </p:pic>
      </p:grpSp>
      <p:sp>
        <p:nvSpPr>
          <p:cNvPr id="9" name="楕円 8">
            <a:extLst>
              <a:ext uri="{FF2B5EF4-FFF2-40B4-BE49-F238E27FC236}">
                <a16:creationId xmlns:a16="http://schemas.microsoft.com/office/drawing/2014/main" id="{3D82D2AC-3C09-416C-8C71-0D159AB4A83E}"/>
              </a:ext>
            </a:extLst>
          </p:cNvPr>
          <p:cNvSpPr/>
          <p:nvPr/>
        </p:nvSpPr>
        <p:spPr>
          <a:xfrm>
            <a:off x="2369548" y="4185455"/>
            <a:ext cx="499262" cy="101361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正方形/長方形 9">
            <a:extLst>
              <a:ext uri="{FF2B5EF4-FFF2-40B4-BE49-F238E27FC236}">
                <a16:creationId xmlns:a16="http://schemas.microsoft.com/office/drawing/2014/main" id="{BAA1192E-B0A8-4415-8423-7E3ADF89202C}"/>
              </a:ext>
            </a:extLst>
          </p:cNvPr>
          <p:cNvSpPr/>
          <p:nvPr/>
        </p:nvSpPr>
        <p:spPr>
          <a:xfrm>
            <a:off x="5205202" y="5500889"/>
            <a:ext cx="4572000" cy="923330"/>
          </a:xfrm>
          <a:prstGeom prst="rect">
            <a:avLst/>
          </a:prstGeom>
        </p:spPr>
        <p:txBody>
          <a:bodyPr wrap="square">
            <a:spAutoFit/>
          </a:bodyPr>
          <a:lstStyle/>
          <a:p>
            <a:r>
              <a:rPr lang="en-US" altLang="ja-JP" sz="1800"/>
              <a:t>Android </a:t>
            </a:r>
            <a:r>
              <a:rPr lang="ja-JP" altLang="en-US" sz="1800"/>
              <a:t>アプリにおける</a:t>
            </a:r>
            <a:br>
              <a:rPr lang="en-US" altLang="ja-JP" sz="1800"/>
            </a:br>
            <a:r>
              <a:rPr lang="ja-JP" altLang="en-US" sz="1800"/>
              <a:t>ビルドの成否毎のリポジトリ作成日からの日数の分布</a:t>
            </a:r>
          </a:p>
        </p:txBody>
      </p:sp>
      <p:sp>
        <p:nvSpPr>
          <p:cNvPr id="11" name="正方形/長方形 10">
            <a:extLst>
              <a:ext uri="{FF2B5EF4-FFF2-40B4-BE49-F238E27FC236}">
                <a16:creationId xmlns:a16="http://schemas.microsoft.com/office/drawing/2014/main" id="{F07FDD21-AEC5-4B1A-B9D5-AE0A7FAD7580}"/>
              </a:ext>
            </a:extLst>
          </p:cNvPr>
          <p:cNvSpPr/>
          <p:nvPr/>
        </p:nvSpPr>
        <p:spPr>
          <a:xfrm>
            <a:off x="1652799" y="5451902"/>
            <a:ext cx="4572000" cy="646331"/>
          </a:xfrm>
          <a:prstGeom prst="rect">
            <a:avLst/>
          </a:prstGeom>
        </p:spPr>
        <p:txBody>
          <a:bodyPr wrap="square">
            <a:spAutoFit/>
          </a:bodyPr>
          <a:lstStyle/>
          <a:p>
            <a:r>
              <a:rPr lang="en-US" altLang="ja-JP" sz="1800"/>
              <a:t>Android </a:t>
            </a:r>
            <a:r>
              <a:rPr lang="ja-JP" altLang="en-US" sz="1800"/>
              <a:t>アプリにおける</a:t>
            </a:r>
            <a:br>
              <a:rPr lang="en-US" altLang="ja-JP" sz="1800"/>
            </a:br>
            <a:r>
              <a:rPr lang="ja-JP" altLang="en-US" sz="1800"/>
              <a:t>リポジトリ作成日からの日数の分布</a:t>
            </a:r>
          </a:p>
        </p:txBody>
      </p:sp>
    </p:spTree>
    <p:extLst>
      <p:ext uri="{BB962C8B-B14F-4D97-AF65-F5344CB8AC3E}">
        <p14:creationId xmlns:p14="http://schemas.microsoft.com/office/powerpoint/2010/main" val="42634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ED7573-6A76-40A0-9B16-4D3E678C8123}"/>
              </a:ext>
            </a:extLst>
          </p:cNvPr>
          <p:cNvSpPr>
            <a:spLocks noGrp="1"/>
          </p:cNvSpPr>
          <p:nvPr>
            <p:ph type="title"/>
          </p:nvPr>
        </p:nvSpPr>
        <p:spPr/>
        <p:txBody>
          <a:bodyPr/>
          <a:lstStyle/>
          <a:p>
            <a:r>
              <a:rPr kumimoji="1" lang="ja-JP" altLang="en-US"/>
              <a:t>考察</a:t>
            </a:r>
            <a:r>
              <a:rPr kumimoji="1" lang="en-US" altLang="ja-JP"/>
              <a:t>:</a:t>
            </a:r>
            <a:r>
              <a:rPr kumimoji="1" lang="ja-JP" altLang="en-US"/>
              <a:t>分布の谷に関する考察</a:t>
            </a:r>
          </a:p>
        </p:txBody>
      </p:sp>
      <p:sp>
        <p:nvSpPr>
          <p:cNvPr id="3" name="テキスト プレースホルダー 2">
            <a:extLst>
              <a:ext uri="{FF2B5EF4-FFF2-40B4-BE49-F238E27FC236}">
                <a16:creationId xmlns:a16="http://schemas.microsoft.com/office/drawing/2014/main" id="{6F398068-D0CA-4429-A4AB-54893443849B}"/>
              </a:ext>
            </a:extLst>
          </p:cNvPr>
          <p:cNvSpPr>
            <a:spLocks noGrp="1"/>
          </p:cNvSpPr>
          <p:nvPr>
            <p:ph idx="1"/>
          </p:nvPr>
        </p:nvSpPr>
        <p:spPr>
          <a:xfrm>
            <a:off x="457200" y="2002096"/>
            <a:ext cx="8229600" cy="3394500"/>
          </a:xfrm>
        </p:spPr>
        <p:txBody>
          <a:bodyPr/>
          <a:lstStyle/>
          <a:p>
            <a:r>
              <a:rPr lang="ja-JP" altLang="en-US"/>
              <a:t>約 </a:t>
            </a:r>
            <a:r>
              <a:rPr lang="en-US" altLang="ja-JP"/>
              <a:t>700 </a:t>
            </a:r>
            <a:r>
              <a:rPr lang="ja-JP" altLang="en-US"/>
              <a:t>日前にビルドに用いる</a:t>
            </a:r>
            <a:br>
              <a:rPr lang="en-US" altLang="ja-JP"/>
            </a:br>
            <a:r>
              <a:rPr lang="ja-JP" altLang="en-US"/>
              <a:t>ツールが更新</a:t>
            </a:r>
            <a:endParaRPr lang="en-US" altLang="ja-JP"/>
          </a:p>
          <a:p>
            <a:pPr lvl="1"/>
            <a:r>
              <a:rPr lang="en-US" altLang="ja-JP"/>
              <a:t>Android SDK </a:t>
            </a:r>
            <a:r>
              <a:rPr lang="ja-JP" altLang="en-US"/>
              <a:t>コマンドラインツール</a:t>
            </a:r>
          </a:p>
          <a:p>
            <a:pPr lvl="1"/>
            <a:r>
              <a:rPr lang="en-US" altLang="ja-JP"/>
              <a:t>Android </a:t>
            </a:r>
            <a:r>
              <a:rPr lang="en-US" altLang="ja-JP" err="1"/>
              <a:t>Gradle</a:t>
            </a:r>
            <a:r>
              <a:rPr lang="en-US" altLang="ja-JP"/>
              <a:t> </a:t>
            </a:r>
            <a:r>
              <a:rPr lang="ja-JP" altLang="en-US"/>
              <a:t>プラグイン</a:t>
            </a:r>
          </a:p>
          <a:p>
            <a:pPr lvl="1"/>
            <a:r>
              <a:rPr lang="en-US" altLang="ja-JP"/>
              <a:t>SDK </a:t>
            </a:r>
            <a:r>
              <a:rPr lang="en-US" altLang="ja-JP" err="1"/>
              <a:t>Platfrom</a:t>
            </a:r>
            <a:endParaRPr lang="en-US" altLang="ja-JP"/>
          </a:p>
          <a:p>
            <a:r>
              <a:rPr lang="ja-JP" altLang="en-US"/>
              <a:t>約 </a:t>
            </a:r>
            <a:r>
              <a:rPr lang="en-US" altLang="ja-JP"/>
              <a:t>1400 </a:t>
            </a:r>
            <a:r>
              <a:rPr lang="ja-JP" altLang="en-US"/>
              <a:t>日前・約 </a:t>
            </a:r>
            <a:r>
              <a:rPr lang="en-US" altLang="ja-JP"/>
              <a:t>2000 </a:t>
            </a:r>
            <a:r>
              <a:rPr lang="ja-JP" altLang="en-US"/>
              <a:t>日前も同様</a:t>
            </a:r>
            <a:endParaRPr lang="en-US" altLang="ja-JP"/>
          </a:p>
          <a:p>
            <a:r>
              <a:rPr lang="ja-JP" altLang="en-US"/>
              <a:t>古いリポジトリは非互換の更新</a:t>
            </a:r>
            <a:br>
              <a:rPr lang="en-US" altLang="ja-JP"/>
            </a:br>
            <a:r>
              <a:rPr lang="ja-JP" altLang="en-US"/>
              <a:t>によりビルド不能になった可能性</a:t>
            </a:r>
            <a:endParaRPr lang="en-US" altLang="ja-JP"/>
          </a:p>
        </p:txBody>
      </p:sp>
      <p:sp>
        <p:nvSpPr>
          <p:cNvPr id="4" name="スライド番号プレースホルダー 3">
            <a:extLst>
              <a:ext uri="{FF2B5EF4-FFF2-40B4-BE49-F238E27FC236}">
                <a16:creationId xmlns:a16="http://schemas.microsoft.com/office/drawing/2014/main" id="{50CA8F3A-7BB1-4C0A-A4DC-B930344B295B}"/>
              </a:ext>
            </a:extLst>
          </p:cNvPr>
          <p:cNvSpPr>
            <a:spLocks noGrp="1"/>
          </p:cNvSpPr>
          <p:nvPr>
            <p:ph type="sldNum" sz="quarter" idx="12"/>
          </p:nvPr>
        </p:nvSpPr>
        <p:spPr/>
        <p:txBody>
          <a:bodyPr/>
          <a:lstStyle/>
          <a:p>
            <a:fld id="{71BD41F1-5DB9-48B5-9F82-F72C0C97469D}" type="slidenum">
              <a:rPr kumimoji="1" lang="ja-JP" altLang="en-US" smtClean="0"/>
              <a:t>67</a:t>
            </a:fld>
            <a:endParaRPr kumimoji="1" lang="ja-JP" altLang="en-US"/>
          </a:p>
        </p:txBody>
      </p:sp>
      <p:pic>
        <p:nvPicPr>
          <p:cNvPr id="5" name="図 4">
            <a:extLst>
              <a:ext uri="{FF2B5EF4-FFF2-40B4-BE49-F238E27FC236}">
                <a16:creationId xmlns:a16="http://schemas.microsoft.com/office/drawing/2014/main" id="{B8FB8840-7B5A-44D4-B26F-2CEDAF053FED}"/>
              </a:ext>
            </a:extLst>
          </p:cNvPr>
          <p:cNvPicPr>
            <a:picLocks noChangeAspect="1"/>
          </p:cNvPicPr>
          <p:nvPr/>
        </p:nvPicPr>
        <p:blipFill>
          <a:blip r:embed="rId3"/>
          <a:stretch>
            <a:fillRect/>
          </a:stretch>
        </p:blipFill>
        <p:spPr>
          <a:xfrm>
            <a:off x="6706150" y="2145908"/>
            <a:ext cx="1123079" cy="2800985"/>
          </a:xfrm>
          <a:prstGeom prst="rect">
            <a:avLst/>
          </a:prstGeom>
        </p:spPr>
      </p:pic>
      <p:pic>
        <p:nvPicPr>
          <p:cNvPr id="6" name="図 5">
            <a:extLst>
              <a:ext uri="{FF2B5EF4-FFF2-40B4-BE49-F238E27FC236}">
                <a16:creationId xmlns:a16="http://schemas.microsoft.com/office/drawing/2014/main" id="{C5476CD2-069E-40E3-8D2E-3224AC5F22A2}"/>
              </a:ext>
            </a:extLst>
          </p:cNvPr>
          <p:cNvPicPr>
            <a:picLocks noChangeAspect="1"/>
          </p:cNvPicPr>
          <p:nvPr/>
        </p:nvPicPr>
        <p:blipFill>
          <a:blip r:embed="rId4"/>
          <a:stretch>
            <a:fillRect/>
          </a:stretch>
        </p:blipFill>
        <p:spPr>
          <a:xfrm>
            <a:off x="7829229" y="2187119"/>
            <a:ext cx="1123079" cy="2718564"/>
          </a:xfrm>
          <a:prstGeom prst="rect">
            <a:avLst/>
          </a:prstGeom>
        </p:spPr>
      </p:pic>
      <p:grpSp>
        <p:nvGrpSpPr>
          <p:cNvPr id="12" name="グループ化 11">
            <a:extLst>
              <a:ext uri="{FF2B5EF4-FFF2-40B4-BE49-F238E27FC236}">
                <a16:creationId xmlns:a16="http://schemas.microsoft.com/office/drawing/2014/main" id="{33354296-9A33-45AA-9BC7-71EC5953EA5B}"/>
              </a:ext>
            </a:extLst>
          </p:cNvPr>
          <p:cNvGrpSpPr/>
          <p:nvPr/>
        </p:nvGrpSpPr>
        <p:grpSpPr>
          <a:xfrm>
            <a:off x="6232393" y="4173641"/>
            <a:ext cx="1102925" cy="276999"/>
            <a:chOff x="8309857" y="4421855"/>
            <a:chExt cx="1470566" cy="369332"/>
          </a:xfrm>
        </p:grpSpPr>
        <p:cxnSp>
          <p:nvCxnSpPr>
            <p:cNvPr id="8" name="直線コネクタ 7">
              <a:extLst>
                <a:ext uri="{FF2B5EF4-FFF2-40B4-BE49-F238E27FC236}">
                  <a16:creationId xmlns:a16="http://schemas.microsoft.com/office/drawing/2014/main" id="{3673AF80-D135-41EA-8A61-255506B32368}"/>
                </a:ext>
              </a:extLst>
            </p:cNvPr>
            <p:cNvCxnSpPr>
              <a:cxnSpLocks/>
            </p:cNvCxnSpPr>
            <p:nvPr/>
          </p:nvCxnSpPr>
          <p:spPr>
            <a:xfrm>
              <a:off x="9041587" y="4484218"/>
              <a:ext cx="7388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8951C505-86CE-4961-A3AA-B4BAA6DA321B}"/>
                </a:ext>
              </a:extLst>
            </p:cNvPr>
            <p:cNvSpPr txBox="1"/>
            <p:nvPr/>
          </p:nvSpPr>
          <p:spPr>
            <a:xfrm>
              <a:off x="8309857" y="4421855"/>
              <a:ext cx="1112122" cy="369332"/>
            </a:xfrm>
            <a:prstGeom prst="rect">
              <a:avLst/>
            </a:prstGeom>
            <a:noFill/>
          </p:spPr>
          <p:txBody>
            <a:bodyPr wrap="square" rtlCol="0">
              <a:spAutoFit/>
            </a:bodyPr>
            <a:lstStyle/>
            <a:p>
              <a:r>
                <a:rPr kumimoji="1" lang="en-US" altLang="ja-JP" sz="1350">
                  <a:solidFill>
                    <a:srgbClr val="FF0000"/>
                  </a:solidFill>
                </a:rPr>
                <a:t>700</a:t>
              </a:r>
              <a:r>
                <a:rPr kumimoji="1" lang="ja-JP" altLang="en-US" sz="1350">
                  <a:solidFill>
                    <a:srgbClr val="FF0000"/>
                  </a:solidFill>
                </a:rPr>
                <a:t>日前</a:t>
              </a:r>
            </a:p>
          </p:txBody>
        </p:sp>
      </p:grpSp>
      <p:sp>
        <p:nvSpPr>
          <p:cNvPr id="13" name="テキスト ボックス 12">
            <a:extLst>
              <a:ext uri="{FF2B5EF4-FFF2-40B4-BE49-F238E27FC236}">
                <a16:creationId xmlns:a16="http://schemas.microsoft.com/office/drawing/2014/main" id="{5EE453D6-2A98-4B7C-AB0C-82E4AA643BAF}"/>
              </a:ext>
            </a:extLst>
          </p:cNvPr>
          <p:cNvSpPr txBox="1"/>
          <p:nvPr/>
        </p:nvSpPr>
        <p:spPr>
          <a:xfrm>
            <a:off x="6002581" y="3656751"/>
            <a:ext cx="933381" cy="300082"/>
          </a:xfrm>
          <a:prstGeom prst="rect">
            <a:avLst/>
          </a:prstGeom>
          <a:noFill/>
        </p:spPr>
        <p:txBody>
          <a:bodyPr wrap="square" rtlCol="0">
            <a:spAutoFit/>
          </a:bodyPr>
          <a:lstStyle/>
          <a:p>
            <a:r>
              <a:rPr kumimoji="1" lang="en-US" altLang="ja-JP" sz="1350">
                <a:solidFill>
                  <a:srgbClr val="FF0000"/>
                </a:solidFill>
              </a:rPr>
              <a:t>1400</a:t>
            </a:r>
            <a:r>
              <a:rPr kumimoji="1" lang="ja-JP" altLang="en-US" sz="1350">
                <a:solidFill>
                  <a:srgbClr val="FF0000"/>
                </a:solidFill>
              </a:rPr>
              <a:t>日前</a:t>
            </a:r>
          </a:p>
        </p:txBody>
      </p:sp>
      <p:cxnSp>
        <p:nvCxnSpPr>
          <p:cNvPr id="14" name="直線コネクタ 13">
            <a:extLst>
              <a:ext uri="{FF2B5EF4-FFF2-40B4-BE49-F238E27FC236}">
                <a16:creationId xmlns:a16="http://schemas.microsoft.com/office/drawing/2014/main" id="{62E61A86-2D07-4FE4-9053-972EAA9CB446}"/>
              </a:ext>
            </a:extLst>
          </p:cNvPr>
          <p:cNvCxnSpPr>
            <a:cxnSpLocks/>
          </p:cNvCxnSpPr>
          <p:nvPr/>
        </p:nvCxnSpPr>
        <p:spPr>
          <a:xfrm>
            <a:off x="6781190" y="3808019"/>
            <a:ext cx="5541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4F77E85-A7A9-41E1-8053-963E3A53A4E5}"/>
              </a:ext>
            </a:extLst>
          </p:cNvPr>
          <p:cNvSpPr txBox="1"/>
          <p:nvPr/>
        </p:nvSpPr>
        <p:spPr>
          <a:xfrm>
            <a:off x="6514475" y="3206192"/>
            <a:ext cx="933381" cy="300082"/>
          </a:xfrm>
          <a:prstGeom prst="rect">
            <a:avLst/>
          </a:prstGeom>
          <a:noFill/>
        </p:spPr>
        <p:txBody>
          <a:bodyPr wrap="square" rtlCol="0">
            <a:spAutoFit/>
          </a:bodyPr>
          <a:lstStyle/>
          <a:p>
            <a:r>
              <a:rPr kumimoji="1" lang="en-US" altLang="ja-JP" sz="1350">
                <a:solidFill>
                  <a:srgbClr val="FF0000"/>
                </a:solidFill>
              </a:rPr>
              <a:t>2000</a:t>
            </a:r>
            <a:r>
              <a:rPr kumimoji="1" lang="ja-JP" altLang="en-US" sz="1350">
                <a:solidFill>
                  <a:srgbClr val="FF0000"/>
                </a:solidFill>
              </a:rPr>
              <a:t>日前</a:t>
            </a:r>
          </a:p>
        </p:txBody>
      </p:sp>
      <p:cxnSp>
        <p:nvCxnSpPr>
          <p:cNvPr id="16" name="直線コネクタ 15">
            <a:extLst>
              <a:ext uri="{FF2B5EF4-FFF2-40B4-BE49-F238E27FC236}">
                <a16:creationId xmlns:a16="http://schemas.microsoft.com/office/drawing/2014/main" id="{87420EC6-C150-4F2E-B697-97F079BD0354}"/>
              </a:ext>
            </a:extLst>
          </p:cNvPr>
          <p:cNvCxnSpPr>
            <a:cxnSpLocks/>
          </p:cNvCxnSpPr>
          <p:nvPr/>
        </p:nvCxnSpPr>
        <p:spPr>
          <a:xfrm>
            <a:off x="7335318" y="3499478"/>
            <a:ext cx="4114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D64F49E-D9E5-42EA-9634-7499D6C77545}"/>
              </a:ext>
            </a:extLst>
          </p:cNvPr>
          <p:cNvCxnSpPr>
            <a:cxnSpLocks/>
          </p:cNvCxnSpPr>
          <p:nvPr/>
        </p:nvCxnSpPr>
        <p:spPr>
          <a:xfrm>
            <a:off x="7836641" y="4263390"/>
            <a:ext cx="5541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5D9F831-41AC-4BC4-BB85-0EC9362A36B8}"/>
              </a:ext>
            </a:extLst>
          </p:cNvPr>
          <p:cNvCxnSpPr>
            <a:cxnSpLocks/>
          </p:cNvCxnSpPr>
          <p:nvPr/>
        </p:nvCxnSpPr>
        <p:spPr>
          <a:xfrm>
            <a:off x="7836641" y="3857396"/>
            <a:ext cx="5541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58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FCDC37-8A3E-2224-AF7E-80B798855CBA}"/>
              </a:ext>
            </a:extLst>
          </p:cNvPr>
          <p:cNvSpPr>
            <a:spLocks noGrp="1"/>
          </p:cNvSpPr>
          <p:nvPr>
            <p:ph type="title"/>
          </p:nvPr>
        </p:nvSpPr>
        <p:spPr/>
        <p:txBody>
          <a:bodyPr/>
          <a:lstStyle/>
          <a:p>
            <a:r>
              <a:rPr lang="ja-JP" altLang="en-US"/>
              <a:t>エラーの原因</a:t>
            </a:r>
            <a:endParaRPr kumimoji="1" lang="ja-JP" altLang="en-US"/>
          </a:p>
        </p:txBody>
      </p:sp>
      <p:sp>
        <p:nvSpPr>
          <p:cNvPr id="3" name="テキスト プレースホルダー 2">
            <a:extLst>
              <a:ext uri="{FF2B5EF4-FFF2-40B4-BE49-F238E27FC236}">
                <a16:creationId xmlns:a16="http://schemas.microsoft.com/office/drawing/2014/main" id="{DEFB2064-CEF9-9B91-53D7-C1C67B8B637F}"/>
              </a:ext>
            </a:extLst>
          </p:cNvPr>
          <p:cNvSpPr>
            <a:spLocks noGrp="1"/>
          </p:cNvSpPr>
          <p:nvPr>
            <p:ph idx="1"/>
          </p:nvPr>
        </p:nvSpPr>
        <p:spPr>
          <a:xfrm>
            <a:off x="457200" y="2057402"/>
            <a:ext cx="8929315" cy="3394500"/>
          </a:xfrm>
        </p:spPr>
        <p:txBody>
          <a:bodyPr/>
          <a:lstStyle/>
          <a:p>
            <a:pPr marL="0" lvl="0" indent="0">
              <a:spcBef>
                <a:spcPts val="0"/>
              </a:spcBef>
              <a:buClrTx/>
              <a:buSzTx/>
              <a:buNone/>
              <a:defRPr/>
            </a:pPr>
            <a:r>
              <a:rPr lang="ja-JP" altLang="en-US"/>
              <a:t>「</a:t>
            </a:r>
            <a:r>
              <a:rPr lang="en-US" altLang="ja-JP" err="1"/>
              <a:t>ListenerNotification</a:t>
            </a:r>
            <a:r>
              <a:rPr lang="ja-JP" altLang="en-US"/>
              <a:t>」と「</a:t>
            </a:r>
            <a:r>
              <a:rPr lang="en-US" altLang="ja-JP" err="1"/>
              <a:t>PluginApplication:application</a:t>
            </a:r>
            <a:r>
              <a:rPr lang="ja-JP" altLang="en-US"/>
              <a:t>」が過半数</a:t>
            </a:r>
          </a:p>
          <a:p>
            <a:pPr lvl="1"/>
            <a:r>
              <a:rPr kumimoji="1" lang="en-US" altLang="ja-JP"/>
              <a:t>Gradle </a:t>
            </a:r>
            <a:r>
              <a:rPr kumimoji="1" lang="ja-JP" altLang="en-US"/>
              <a:t>のバージョンの不整合が原因</a:t>
            </a:r>
          </a:p>
        </p:txBody>
      </p:sp>
      <p:sp>
        <p:nvSpPr>
          <p:cNvPr id="4" name="スライド番号プレースホルダー 3">
            <a:extLst>
              <a:ext uri="{FF2B5EF4-FFF2-40B4-BE49-F238E27FC236}">
                <a16:creationId xmlns:a16="http://schemas.microsoft.com/office/drawing/2014/main" id="{B43797C0-6C6E-8AA8-F7D4-9E45AD78ACBA}"/>
              </a:ext>
            </a:extLst>
          </p:cNvPr>
          <p:cNvSpPr>
            <a:spLocks noGrp="1"/>
          </p:cNvSpPr>
          <p:nvPr>
            <p:ph type="sldNum" sz="quarter" idx="12"/>
          </p:nvPr>
        </p:nvSpPr>
        <p:spPr/>
        <p:txBody>
          <a:bodyPr/>
          <a:lstStyle/>
          <a:p>
            <a:fld id="{71BD41F1-5DB9-48B5-9F82-F72C0C97469D}" type="slidenum">
              <a:rPr kumimoji="1" lang="ja-JP" altLang="en-US" smtClean="0"/>
              <a:t>68</a:t>
            </a:fld>
            <a:endParaRPr kumimoji="1" lang="ja-JP" altLang="en-US"/>
          </a:p>
        </p:txBody>
      </p:sp>
      <p:pic>
        <p:nvPicPr>
          <p:cNvPr id="6" name="図 5"/>
          <p:cNvPicPr>
            <a:picLocks noChangeAspect="1"/>
          </p:cNvPicPr>
          <p:nvPr/>
        </p:nvPicPr>
        <p:blipFill>
          <a:blip r:embed="rId3"/>
          <a:stretch>
            <a:fillRect/>
          </a:stretch>
        </p:blipFill>
        <p:spPr>
          <a:xfrm>
            <a:off x="2518015" y="3341860"/>
            <a:ext cx="4096869" cy="2136748"/>
          </a:xfrm>
          <a:prstGeom prst="rect">
            <a:avLst/>
          </a:prstGeom>
        </p:spPr>
      </p:pic>
      <p:sp>
        <p:nvSpPr>
          <p:cNvPr id="7" name="正方形/長方形 6"/>
          <p:cNvSpPr/>
          <p:nvPr/>
        </p:nvSpPr>
        <p:spPr>
          <a:xfrm>
            <a:off x="2258607" y="5505313"/>
            <a:ext cx="4615687" cy="323165"/>
          </a:xfrm>
          <a:prstGeom prst="rect">
            <a:avLst/>
          </a:prstGeom>
        </p:spPr>
        <p:txBody>
          <a:bodyPr wrap="square">
            <a:spAutoFit/>
          </a:bodyPr>
          <a:lstStyle/>
          <a:p>
            <a:r>
              <a:rPr lang="en-US" altLang="ja-JP" sz="1500" err="1"/>
              <a:t>Gradle</a:t>
            </a:r>
            <a:r>
              <a:rPr lang="en-US" altLang="ja-JP" sz="1500"/>
              <a:t> </a:t>
            </a:r>
            <a:r>
              <a:rPr lang="ja-JP" altLang="en-US" sz="1500"/>
              <a:t>を用いた </a:t>
            </a:r>
            <a:r>
              <a:rPr lang="en-US" altLang="ja-JP" sz="1500"/>
              <a:t>Android </a:t>
            </a:r>
            <a:r>
              <a:rPr lang="ja-JP" altLang="en-US" sz="1500"/>
              <a:t>アプリのビルドの失敗原因</a:t>
            </a:r>
          </a:p>
        </p:txBody>
      </p:sp>
    </p:spTree>
    <p:extLst>
      <p:ext uri="{BB962C8B-B14F-4D97-AF65-F5344CB8AC3E}">
        <p14:creationId xmlns:p14="http://schemas.microsoft.com/office/powerpoint/2010/main" val="2943220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BC706-242D-4675-B4B9-880C4D2392BE}"/>
              </a:ext>
            </a:extLst>
          </p:cNvPr>
          <p:cNvSpPr>
            <a:spLocks noGrp="1"/>
          </p:cNvSpPr>
          <p:nvPr>
            <p:ph type="title"/>
          </p:nvPr>
        </p:nvSpPr>
        <p:spPr/>
        <p:txBody>
          <a:bodyPr/>
          <a:lstStyle/>
          <a:p>
            <a:r>
              <a:rPr lang="en-US" altLang="ja-JP" err="1"/>
              <a:t>Gradle</a:t>
            </a:r>
            <a:r>
              <a:rPr lang="en-US" altLang="ja-JP"/>
              <a:t> wrapper</a:t>
            </a:r>
            <a:endParaRPr kumimoji="1" lang="ja-JP" altLang="en-US"/>
          </a:p>
        </p:txBody>
      </p:sp>
      <p:sp>
        <p:nvSpPr>
          <p:cNvPr id="3" name="テキスト プレースホルダー 2">
            <a:extLst>
              <a:ext uri="{FF2B5EF4-FFF2-40B4-BE49-F238E27FC236}">
                <a16:creationId xmlns:a16="http://schemas.microsoft.com/office/drawing/2014/main" id="{4A4D2A0A-88EA-4940-B59B-8F60EA139A6C}"/>
              </a:ext>
            </a:extLst>
          </p:cNvPr>
          <p:cNvSpPr>
            <a:spLocks noGrp="1"/>
          </p:cNvSpPr>
          <p:nvPr>
            <p:ph idx="1"/>
          </p:nvPr>
        </p:nvSpPr>
        <p:spPr/>
        <p:txBody>
          <a:bodyPr/>
          <a:lstStyle/>
          <a:p>
            <a:r>
              <a:rPr lang="ja-JP" altLang="en-US"/>
              <a:t>環境の不整合によるビルドエラーを防止</a:t>
            </a:r>
            <a:endParaRPr lang="en-US" altLang="ja-JP"/>
          </a:p>
          <a:p>
            <a:pPr lvl="1"/>
            <a:r>
              <a:rPr lang="ja-JP" altLang="en-US"/>
              <a:t>「</a:t>
            </a:r>
            <a:r>
              <a:rPr lang="en-US" altLang="ja-JP" err="1"/>
              <a:t>ListenerNotification</a:t>
            </a:r>
            <a:r>
              <a:rPr lang="ja-JP" altLang="en-US"/>
              <a:t>」のようなエラーを防ぐ可能性</a:t>
            </a:r>
            <a:endParaRPr lang="en-US" altLang="ja-JP"/>
          </a:p>
          <a:p>
            <a:endParaRPr kumimoji="1" lang="en-US" altLang="ja-JP"/>
          </a:p>
          <a:p>
            <a:r>
              <a:rPr lang="en-US" altLang="ja-JP"/>
              <a:t>Gradle wrapper </a:t>
            </a:r>
            <a:r>
              <a:rPr lang="ja-JP" altLang="en-US"/>
              <a:t>が使用可能なら使用する設定で</a:t>
            </a:r>
            <a:r>
              <a:rPr lang="en-US" altLang="ja-JP"/>
              <a:t>7,021 </a:t>
            </a:r>
            <a:r>
              <a:rPr lang="ja-JP" altLang="en-US"/>
              <a:t>個のアプリを対象に再調査</a:t>
            </a:r>
            <a:endParaRPr kumimoji="1" lang="ja-JP" altLang="en-US"/>
          </a:p>
        </p:txBody>
      </p:sp>
      <p:sp>
        <p:nvSpPr>
          <p:cNvPr id="4" name="スライド番号プレースホルダー 3">
            <a:extLst>
              <a:ext uri="{FF2B5EF4-FFF2-40B4-BE49-F238E27FC236}">
                <a16:creationId xmlns:a16="http://schemas.microsoft.com/office/drawing/2014/main" id="{DFC9A425-7C78-4BBA-AF34-EABB65C259C4}"/>
              </a:ext>
            </a:extLst>
          </p:cNvPr>
          <p:cNvSpPr>
            <a:spLocks noGrp="1"/>
          </p:cNvSpPr>
          <p:nvPr>
            <p:ph type="sldNum" sz="quarter" idx="12"/>
          </p:nvPr>
        </p:nvSpPr>
        <p:spPr>
          <a:xfrm>
            <a:off x="7536000" y="5578172"/>
            <a:ext cx="1150800" cy="216600"/>
          </a:xfrm>
        </p:spPr>
        <p:txBody>
          <a:bodyPr/>
          <a:lstStyle/>
          <a:p>
            <a:fld id="{71BD41F1-5DB9-48B5-9F82-F72C0C97469D}" type="slidenum">
              <a:rPr kumimoji="1" lang="ja-JP" altLang="en-US" smtClean="0"/>
              <a:t>69</a:t>
            </a:fld>
            <a:endParaRPr kumimoji="1" lang="ja-JP" altLang="en-US"/>
          </a:p>
        </p:txBody>
      </p:sp>
    </p:spTree>
    <p:extLst>
      <p:ext uri="{BB962C8B-B14F-4D97-AF65-F5344CB8AC3E}">
        <p14:creationId xmlns:p14="http://schemas.microsoft.com/office/powerpoint/2010/main" val="189446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657773-FC9D-3B84-2041-5AF46F6FE869}"/>
              </a:ext>
            </a:extLst>
          </p:cNvPr>
          <p:cNvSpPr>
            <a:spLocks noGrp="1"/>
          </p:cNvSpPr>
          <p:nvPr>
            <p:ph type="title"/>
          </p:nvPr>
        </p:nvSpPr>
        <p:spPr/>
        <p:txBody>
          <a:bodyPr/>
          <a:lstStyle/>
          <a:p>
            <a:r>
              <a:rPr lang="ja-JP">
                <a:cs typeface="Arial"/>
              </a:rPr>
              <a:t>本研究の動機</a:t>
            </a:r>
            <a:endParaRPr lang="ja-JP">
              <a:ea typeface="+mj-lt"/>
              <a:cs typeface="+mj-lt"/>
            </a:endParaRPr>
          </a:p>
        </p:txBody>
      </p:sp>
      <p:graphicFrame>
        <p:nvGraphicFramePr>
          <p:cNvPr id="7" name="表 7">
            <a:extLst>
              <a:ext uri="{FF2B5EF4-FFF2-40B4-BE49-F238E27FC236}">
                <a16:creationId xmlns:a16="http://schemas.microsoft.com/office/drawing/2014/main" id="{AE34E542-6B83-A2A0-CA73-ECDE8FA1176C}"/>
              </a:ext>
            </a:extLst>
          </p:cNvPr>
          <p:cNvGraphicFramePr>
            <a:graphicFrameLocks noGrp="1"/>
          </p:cNvGraphicFramePr>
          <p:nvPr>
            <p:ph idx="1"/>
            <p:extLst>
              <p:ext uri="{D42A27DB-BD31-4B8C-83A1-F6EECF244321}">
                <p14:modId xmlns:p14="http://schemas.microsoft.com/office/powerpoint/2010/main" val="4130337313"/>
              </p:ext>
            </p:extLst>
          </p:nvPr>
        </p:nvGraphicFramePr>
        <p:xfrm>
          <a:off x="96865" y="1526679"/>
          <a:ext cx="8938185" cy="4998145"/>
        </p:xfrm>
        <a:graphic>
          <a:graphicData uri="http://schemas.openxmlformats.org/drawingml/2006/table">
            <a:tbl>
              <a:tblPr firstRow="1" bandRow="1">
                <a:tableStyleId>{073A0DAA-6AF3-43AB-8588-CEC1D06C72B9}</a:tableStyleId>
              </a:tblPr>
              <a:tblGrid>
                <a:gridCol w="2979395">
                  <a:extLst>
                    <a:ext uri="{9D8B030D-6E8A-4147-A177-3AD203B41FA5}">
                      <a16:colId xmlns:a16="http://schemas.microsoft.com/office/drawing/2014/main" val="3265899927"/>
                    </a:ext>
                  </a:extLst>
                </a:gridCol>
                <a:gridCol w="2979395">
                  <a:extLst>
                    <a:ext uri="{9D8B030D-6E8A-4147-A177-3AD203B41FA5}">
                      <a16:colId xmlns:a16="http://schemas.microsoft.com/office/drawing/2014/main" val="3315857796"/>
                    </a:ext>
                  </a:extLst>
                </a:gridCol>
                <a:gridCol w="2979395">
                  <a:extLst>
                    <a:ext uri="{9D8B030D-6E8A-4147-A177-3AD203B41FA5}">
                      <a16:colId xmlns:a16="http://schemas.microsoft.com/office/drawing/2014/main" val="1472687506"/>
                    </a:ext>
                  </a:extLst>
                </a:gridCol>
              </a:tblGrid>
              <a:tr h="1198387">
                <a:tc>
                  <a:txBody>
                    <a:bodyPr/>
                    <a:lstStyle/>
                    <a:p>
                      <a:pPr lvl="0" algn="ctr">
                        <a:buNone/>
                      </a:pPr>
                      <a:r>
                        <a:rPr lang="ja-JP" altLang="en-US" sz="3600"/>
                        <a:t>2016</a:t>
                      </a:r>
                      <a:endParaRPr kumimoji="1" lang="ja-JP"/>
                    </a:p>
                  </a:txBody>
                  <a:tcPr/>
                </a:tc>
                <a:tc>
                  <a:txBody>
                    <a:bodyPr/>
                    <a:lstStyle/>
                    <a:p>
                      <a:pPr algn="ctr"/>
                      <a:r>
                        <a:rPr lang="ja-JP" altLang="en-US" sz="3600"/>
                        <a:t>2020</a:t>
                      </a:r>
                      <a:endParaRPr kumimoji="1" lang="ja-JP" altLang="en-US" sz="3600"/>
                    </a:p>
                  </a:txBody>
                  <a:tcPr/>
                </a:tc>
                <a:tc>
                  <a:txBody>
                    <a:bodyPr/>
                    <a:lstStyle/>
                    <a:p>
                      <a:pPr algn="ctr"/>
                      <a:r>
                        <a:rPr lang="ja-JP" altLang="en-US" sz="3600"/>
                        <a:t>2022(本研究)</a:t>
                      </a:r>
                      <a:endParaRPr kumimoji="1" lang="ja-JP" altLang="en-US" sz="3600"/>
                    </a:p>
                  </a:txBody>
                  <a:tcPr/>
                </a:tc>
                <a:extLst>
                  <a:ext uri="{0D108BD9-81ED-4DB2-BD59-A6C34878D82A}">
                    <a16:rowId xmlns:a16="http://schemas.microsoft.com/office/drawing/2014/main" val="2715150606"/>
                  </a:ext>
                </a:extLst>
              </a:tr>
              <a:tr h="1549133">
                <a:tc>
                  <a:txBody>
                    <a:bodyPr/>
                    <a:lstStyle/>
                    <a:p>
                      <a:pPr marL="0" lvl="0" indent="0" algn="ctr">
                        <a:buNone/>
                      </a:pPr>
                      <a:r>
                        <a:rPr lang="ja-JP" altLang="en-US" sz="3200"/>
                        <a:t>Java 8 を使用</a:t>
                      </a:r>
                    </a:p>
                  </a:txBody>
                  <a:tcPr/>
                </a:tc>
                <a:tc>
                  <a:txBody>
                    <a:bodyPr/>
                    <a:lstStyle/>
                    <a:p>
                      <a:pPr marL="0" lvl="0" indent="0" algn="ctr">
                        <a:lnSpc>
                          <a:spcPct val="100000"/>
                        </a:lnSpc>
                        <a:spcBef>
                          <a:spcPts val="0"/>
                        </a:spcBef>
                        <a:spcAft>
                          <a:spcPts val="0"/>
                        </a:spcAft>
                        <a:buNone/>
                      </a:pPr>
                      <a:r>
                        <a:rPr lang="ja-JP" sz="3200" b="0" i="0" u="none" strike="noStrike" noProof="0">
                          <a:latin typeface="Arial"/>
                        </a:rPr>
                        <a:t>Java </a:t>
                      </a:r>
                      <a:r>
                        <a:rPr lang="en-US" altLang="ja-JP" sz="3200" b="0" i="0" u="none" strike="noStrike" noProof="0">
                          <a:latin typeface="Arial"/>
                        </a:rPr>
                        <a:t>11</a:t>
                      </a:r>
                      <a:r>
                        <a:rPr lang="ja-JP" altLang="en-US" sz="3200" b="0" i="0" u="none" strike="noStrike" noProof="0">
                          <a:latin typeface="Arial"/>
                        </a:rPr>
                        <a:t> </a:t>
                      </a:r>
                      <a:r>
                        <a:rPr lang="ja-JP" sz="3200" b="0" i="0" u="none" strike="noStrike" noProof="0">
                          <a:latin typeface="Arial"/>
                        </a:rPr>
                        <a:t>を使用</a:t>
                      </a:r>
                    </a:p>
                    <a:p>
                      <a:pPr lvl="0">
                        <a:buNone/>
                      </a:pPr>
                      <a:endParaRPr kumimoji="1" lang="ja-JP" altLang="en-US" sz="3200"/>
                    </a:p>
                  </a:txBody>
                  <a:tcPr/>
                </a:tc>
                <a:tc rowSpan="2">
                  <a:txBody>
                    <a:bodyPr/>
                    <a:lstStyle/>
                    <a:p>
                      <a:pPr marL="0" indent="0" algn="ctr">
                        <a:buFont typeface="Arial"/>
                        <a:buNone/>
                      </a:pPr>
                      <a:r>
                        <a:rPr lang="ja-JP" altLang="en-US" sz="3600" dirty="0"/>
                        <a:t>Java 8</a:t>
                      </a:r>
                      <a:br>
                        <a:rPr lang="ja-JP" altLang="en-US" sz="3600" dirty="0"/>
                      </a:br>
                      <a:r>
                        <a:rPr lang="ja-JP" altLang="en-US" sz="3600" dirty="0"/>
                        <a:t>Java 11</a:t>
                      </a:r>
                      <a:br>
                        <a:rPr lang="ja-JP" altLang="en-US" sz="3600" dirty="0"/>
                      </a:br>
                      <a:r>
                        <a:rPr lang="ja-JP" altLang="en-US" sz="3600" dirty="0"/>
                        <a:t>共に使用</a:t>
                      </a:r>
                    </a:p>
                    <a:p>
                      <a:pPr marL="571500" lvl="0" indent="-571500" algn="ctr">
                        <a:buFont typeface="Arial"/>
                        <a:buChar char="•"/>
                      </a:pPr>
                      <a:endParaRPr lang="ja-JP" altLang="en-US" sz="3600" dirty="0"/>
                    </a:p>
                    <a:p>
                      <a:pPr marL="0" lvl="0" indent="0" algn="ctr">
                        <a:buFont typeface="Arial"/>
                        <a:buNone/>
                      </a:pPr>
                      <a:r>
                        <a:rPr lang="ja-JP" altLang="en-US" sz="2700" dirty="0"/>
                        <a:t>Javaプロジェクト</a:t>
                      </a:r>
                      <a:endParaRPr lang="en-US" altLang="ja-JP" sz="2700" dirty="0"/>
                    </a:p>
                    <a:p>
                      <a:pPr marL="0" lvl="0" indent="0" algn="ctr">
                        <a:buFont typeface="Arial"/>
                        <a:buNone/>
                      </a:pPr>
                      <a:r>
                        <a:rPr lang="en-US" altLang="ja-JP" sz="2800" dirty="0"/>
                        <a:t>Android</a:t>
                      </a:r>
                      <a:r>
                        <a:rPr lang="ja-JP" altLang="en-US" sz="2800" dirty="0"/>
                        <a:t>アプリ</a:t>
                      </a:r>
                      <a:endParaRPr kumimoji="1" lang="en-US" altLang="ja-JP" sz="2800" dirty="0"/>
                    </a:p>
                  </a:txBody>
                  <a:tcPr/>
                </a:tc>
                <a:extLst>
                  <a:ext uri="{0D108BD9-81ED-4DB2-BD59-A6C34878D82A}">
                    <a16:rowId xmlns:a16="http://schemas.microsoft.com/office/drawing/2014/main" val="1943419176"/>
                  </a:ext>
                </a:extLst>
              </a:tr>
              <a:tr h="2250625">
                <a:tc gridSpan="2">
                  <a:txBody>
                    <a:bodyPr/>
                    <a:lstStyle/>
                    <a:p>
                      <a:pPr marL="0" lvl="0" indent="0">
                        <a:buNone/>
                      </a:pPr>
                      <a:endParaRPr lang="en-US" altLang="ja-JP" sz="3600" dirty="0"/>
                    </a:p>
                    <a:p>
                      <a:pPr marL="0" lvl="0" indent="0" algn="ctr">
                        <a:buNone/>
                      </a:pPr>
                      <a:r>
                        <a:rPr lang="ja-JP" altLang="en-US" sz="3600" dirty="0"/>
                        <a:t>Java プロジェクトのみ</a:t>
                      </a:r>
                      <a:endParaRPr kumimoji="1" lang="ja-JP" altLang="en-US" sz="3600" dirty="0"/>
                    </a:p>
                  </a:txBody>
                  <a:tcPr/>
                </a:tc>
                <a:tc hMerge="1">
                  <a:txBody>
                    <a:bodyPr/>
                    <a:lstStyle/>
                    <a:p>
                      <a:endParaRPr kumimoji="1" lang="ja-JP"/>
                    </a:p>
                  </a:txBody>
                  <a:tcPr/>
                </a:tc>
                <a:tc vMerge="1">
                  <a:txBody>
                    <a:bodyPr/>
                    <a:lstStyle/>
                    <a:p>
                      <a:endParaRPr kumimoji="1" lang="ja-JP"/>
                    </a:p>
                  </a:txBody>
                  <a:tcPr/>
                </a:tc>
                <a:extLst>
                  <a:ext uri="{0D108BD9-81ED-4DB2-BD59-A6C34878D82A}">
                    <a16:rowId xmlns:a16="http://schemas.microsoft.com/office/drawing/2014/main" val="1825154038"/>
                  </a:ext>
                </a:extLst>
              </a:tr>
            </a:tbl>
          </a:graphicData>
        </a:graphic>
      </p:graphicFrame>
      <p:sp>
        <p:nvSpPr>
          <p:cNvPr id="4" name="スライド番号プレースホルダー 3">
            <a:extLst>
              <a:ext uri="{FF2B5EF4-FFF2-40B4-BE49-F238E27FC236}">
                <a16:creationId xmlns:a16="http://schemas.microsoft.com/office/drawing/2014/main" id="{4AC99B7A-8212-376C-B2B8-D02C474AD616}"/>
              </a:ext>
            </a:extLst>
          </p:cNvPr>
          <p:cNvSpPr>
            <a:spLocks noGrp="1"/>
          </p:cNvSpPr>
          <p:nvPr>
            <p:ph type="sldNum" sz="quarter" idx="12"/>
          </p:nvPr>
        </p:nvSpPr>
        <p:spPr/>
        <p:txBody>
          <a:bodyPr/>
          <a:lstStyle/>
          <a:p>
            <a:fld id="{71BD41F1-5DB9-48B5-9F82-F72C0C97469D}" type="slidenum">
              <a:rPr kumimoji="1" lang="ja-JP" altLang="en-US" smtClean="0"/>
              <a:t>7</a:t>
            </a:fld>
            <a:endParaRPr kumimoji="1" lang="ja-JP" altLang="en-US"/>
          </a:p>
        </p:txBody>
      </p:sp>
    </p:spTree>
    <p:extLst>
      <p:ext uri="{BB962C8B-B14F-4D97-AF65-F5344CB8AC3E}">
        <p14:creationId xmlns:p14="http://schemas.microsoft.com/office/powerpoint/2010/main" val="2107123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F6C8EC-777C-4106-8A00-9E364A4C5B09}"/>
              </a:ext>
            </a:extLst>
          </p:cNvPr>
          <p:cNvSpPr>
            <a:spLocks noGrp="1"/>
          </p:cNvSpPr>
          <p:nvPr>
            <p:ph type="title"/>
          </p:nvPr>
        </p:nvSpPr>
        <p:spPr/>
        <p:txBody>
          <a:bodyPr/>
          <a:lstStyle/>
          <a:p>
            <a:r>
              <a:rPr lang="en-US" altLang="ja-JP"/>
              <a:t>Gradle wrapper </a:t>
            </a:r>
            <a:r>
              <a:rPr lang="ja-JP" altLang="en-US"/>
              <a:t>を用いたビルドの成功率</a:t>
            </a:r>
            <a:endParaRPr kumimoji="1" lang="ja-JP" altLang="en-US"/>
          </a:p>
        </p:txBody>
      </p:sp>
      <p:sp>
        <p:nvSpPr>
          <p:cNvPr id="3" name="テキスト プレースホルダー 2">
            <a:extLst>
              <a:ext uri="{FF2B5EF4-FFF2-40B4-BE49-F238E27FC236}">
                <a16:creationId xmlns:a16="http://schemas.microsoft.com/office/drawing/2014/main" id="{D4F2CF89-745E-45E2-AEFF-58A28C43FF76}"/>
              </a:ext>
            </a:extLst>
          </p:cNvPr>
          <p:cNvSpPr>
            <a:spLocks noGrp="1"/>
          </p:cNvSpPr>
          <p:nvPr>
            <p:ph idx="1"/>
          </p:nvPr>
        </p:nvSpPr>
        <p:spPr/>
        <p:txBody>
          <a:bodyPr/>
          <a:lstStyle/>
          <a:p>
            <a:r>
              <a:rPr lang="ja-JP" altLang="en-US"/>
              <a:t>ビルドの成功率が上昇</a:t>
            </a:r>
            <a:endParaRPr lang="en-US" altLang="ja-JP"/>
          </a:p>
          <a:p>
            <a:r>
              <a:rPr lang="en-US" altLang="ja-JP"/>
              <a:t>timeout </a:t>
            </a:r>
            <a:r>
              <a:rPr lang="ja-JP" altLang="en-US"/>
              <a:t>の割合が上昇</a:t>
            </a:r>
            <a:endParaRPr lang="en-US" altLang="ja-JP"/>
          </a:p>
          <a:p>
            <a:endParaRPr kumimoji="1" lang="ja-JP" altLang="en-US"/>
          </a:p>
        </p:txBody>
      </p:sp>
      <p:sp>
        <p:nvSpPr>
          <p:cNvPr id="4" name="スライド番号プレースホルダー 3">
            <a:extLst>
              <a:ext uri="{FF2B5EF4-FFF2-40B4-BE49-F238E27FC236}">
                <a16:creationId xmlns:a16="http://schemas.microsoft.com/office/drawing/2014/main" id="{E9788112-9F1C-4559-930C-DFEBA5F4A7A8}"/>
              </a:ext>
            </a:extLst>
          </p:cNvPr>
          <p:cNvSpPr>
            <a:spLocks noGrp="1"/>
          </p:cNvSpPr>
          <p:nvPr>
            <p:ph type="sldNum" sz="quarter" idx="12"/>
          </p:nvPr>
        </p:nvSpPr>
        <p:spPr/>
        <p:txBody>
          <a:bodyPr/>
          <a:lstStyle/>
          <a:p>
            <a:fld id="{71BD41F1-5DB9-48B5-9F82-F72C0C97469D}" type="slidenum">
              <a:rPr kumimoji="1" lang="ja-JP" altLang="en-US" smtClean="0"/>
              <a:t>70</a:t>
            </a:fld>
            <a:endParaRPr kumimoji="1" lang="ja-JP" altLang="en-US"/>
          </a:p>
        </p:txBody>
      </p:sp>
      <p:pic>
        <p:nvPicPr>
          <p:cNvPr id="7" name="図 6"/>
          <p:cNvPicPr>
            <a:picLocks noChangeAspect="1"/>
          </p:cNvPicPr>
          <p:nvPr/>
        </p:nvPicPr>
        <p:blipFill>
          <a:blip r:embed="rId2"/>
          <a:stretch>
            <a:fillRect/>
          </a:stretch>
        </p:blipFill>
        <p:spPr>
          <a:xfrm>
            <a:off x="127472" y="3066107"/>
            <a:ext cx="4629875" cy="1768080"/>
          </a:xfrm>
          <a:prstGeom prst="rect">
            <a:avLst/>
          </a:prstGeom>
        </p:spPr>
      </p:pic>
      <p:sp>
        <p:nvSpPr>
          <p:cNvPr id="8" name="正方形/長方形 7"/>
          <p:cNvSpPr/>
          <p:nvPr/>
        </p:nvSpPr>
        <p:spPr>
          <a:xfrm>
            <a:off x="722346" y="5191184"/>
            <a:ext cx="2971006" cy="323165"/>
          </a:xfrm>
          <a:prstGeom prst="rect">
            <a:avLst/>
          </a:prstGeom>
        </p:spPr>
        <p:txBody>
          <a:bodyPr wrap="square">
            <a:spAutoFit/>
          </a:bodyPr>
          <a:lstStyle/>
          <a:p>
            <a:r>
              <a:rPr lang="en-US" altLang="ja-JP" sz="1500"/>
              <a:t>Android </a:t>
            </a:r>
            <a:r>
              <a:rPr lang="ja-JP" altLang="en-US" sz="1500"/>
              <a:t>アプリのビルドの成功率</a:t>
            </a:r>
          </a:p>
        </p:txBody>
      </p:sp>
      <p:pic>
        <p:nvPicPr>
          <p:cNvPr id="9" name="図 8"/>
          <p:cNvPicPr>
            <a:picLocks noChangeAspect="1"/>
          </p:cNvPicPr>
          <p:nvPr/>
        </p:nvPicPr>
        <p:blipFill>
          <a:blip r:embed="rId3"/>
          <a:stretch>
            <a:fillRect/>
          </a:stretch>
        </p:blipFill>
        <p:spPr>
          <a:xfrm>
            <a:off x="4943278" y="2859741"/>
            <a:ext cx="4073251" cy="2180812"/>
          </a:xfrm>
          <a:prstGeom prst="rect">
            <a:avLst/>
          </a:prstGeom>
        </p:spPr>
      </p:pic>
      <p:sp>
        <p:nvSpPr>
          <p:cNvPr id="11" name="正方形/長方形 10"/>
          <p:cNvSpPr/>
          <p:nvPr/>
        </p:nvSpPr>
        <p:spPr>
          <a:xfrm>
            <a:off x="4522173" y="5174903"/>
            <a:ext cx="4668586" cy="300082"/>
          </a:xfrm>
          <a:prstGeom prst="rect">
            <a:avLst/>
          </a:prstGeom>
        </p:spPr>
        <p:txBody>
          <a:bodyPr wrap="square">
            <a:spAutoFit/>
          </a:bodyPr>
          <a:lstStyle/>
          <a:p>
            <a:r>
              <a:rPr lang="en-US" altLang="ja-JP" sz="1350" err="1"/>
              <a:t>Gradle</a:t>
            </a:r>
            <a:r>
              <a:rPr lang="en-US" altLang="ja-JP" sz="1350"/>
              <a:t> wrapper </a:t>
            </a:r>
            <a:r>
              <a:rPr lang="ja-JP" altLang="en-US" sz="1350"/>
              <a:t>を用いた </a:t>
            </a:r>
            <a:r>
              <a:rPr lang="en-US" altLang="ja-JP" sz="1350"/>
              <a:t>Android </a:t>
            </a:r>
            <a:r>
              <a:rPr lang="ja-JP" altLang="en-US" sz="1350"/>
              <a:t>アプリのビルドの成功率</a:t>
            </a:r>
          </a:p>
        </p:txBody>
      </p:sp>
      <p:sp>
        <p:nvSpPr>
          <p:cNvPr id="5" name="矢印: 右 4">
            <a:extLst>
              <a:ext uri="{FF2B5EF4-FFF2-40B4-BE49-F238E27FC236}">
                <a16:creationId xmlns:a16="http://schemas.microsoft.com/office/drawing/2014/main" id="{39C352CC-1359-40E3-B2A3-B0275D7B70C9}"/>
              </a:ext>
            </a:extLst>
          </p:cNvPr>
          <p:cNvSpPr/>
          <p:nvPr/>
        </p:nvSpPr>
        <p:spPr>
          <a:xfrm>
            <a:off x="4720172" y="3856221"/>
            <a:ext cx="733806" cy="363474"/>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1800">
              <a:solidFill>
                <a:schemeClr val="bg1"/>
              </a:solidFill>
            </a:endParaRPr>
          </a:p>
        </p:txBody>
      </p:sp>
    </p:spTree>
    <p:extLst>
      <p:ext uri="{BB962C8B-B14F-4D97-AF65-F5344CB8AC3E}">
        <p14:creationId xmlns:p14="http://schemas.microsoft.com/office/powerpoint/2010/main" val="267441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35CA7-9A09-44C7-BC7F-BEDF4AF73FBF}"/>
              </a:ext>
            </a:extLst>
          </p:cNvPr>
          <p:cNvSpPr>
            <a:spLocks noGrp="1"/>
          </p:cNvSpPr>
          <p:nvPr>
            <p:ph type="title"/>
          </p:nvPr>
        </p:nvSpPr>
        <p:spPr/>
        <p:txBody>
          <a:bodyPr/>
          <a:lstStyle/>
          <a:p>
            <a:r>
              <a:rPr lang="ja-JP" altLang="en-US"/>
              <a:t>考察</a:t>
            </a:r>
            <a:r>
              <a:rPr lang="en-US" altLang="ja-JP"/>
              <a:t>: Gradle wrapper </a:t>
            </a:r>
            <a:r>
              <a:rPr lang="ja-JP" altLang="en-US"/>
              <a:t>の効果</a:t>
            </a:r>
            <a:endParaRPr kumimoji="1" lang="ja-JP" altLang="en-US"/>
          </a:p>
        </p:txBody>
      </p:sp>
      <p:sp>
        <p:nvSpPr>
          <p:cNvPr id="3" name="テキスト プレースホルダー 2">
            <a:extLst>
              <a:ext uri="{FF2B5EF4-FFF2-40B4-BE49-F238E27FC236}">
                <a16:creationId xmlns:a16="http://schemas.microsoft.com/office/drawing/2014/main" id="{90DBA0C1-77A4-4267-AD95-960CB2C03E89}"/>
              </a:ext>
            </a:extLst>
          </p:cNvPr>
          <p:cNvSpPr>
            <a:spLocks noGrp="1"/>
          </p:cNvSpPr>
          <p:nvPr>
            <p:ph idx="1"/>
          </p:nvPr>
        </p:nvSpPr>
        <p:spPr/>
        <p:txBody>
          <a:bodyPr/>
          <a:lstStyle/>
          <a:p>
            <a:r>
              <a:rPr lang="en-US" altLang="ja-JP" err="1"/>
              <a:t>Gradle</a:t>
            </a:r>
            <a:r>
              <a:rPr lang="en-US" altLang="ja-JP"/>
              <a:t> wrapper </a:t>
            </a:r>
            <a:r>
              <a:rPr lang="ja-JP" altLang="en-US"/>
              <a:t>を用いた</a:t>
            </a:r>
            <a:r>
              <a:rPr lang="en-US" altLang="ja-JP"/>
              <a:t>Android </a:t>
            </a:r>
            <a:r>
              <a:rPr lang="ja-JP" altLang="en-US"/>
              <a:t>アプリのビルド時間が長い傾向にある可能性</a:t>
            </a:r>
            <a:endParaRPr lang="en-US" altLang="ja-JP"/>
          </a:p>
          <a:p>
            <a:pPr lvl="1"/>
            <a:r>
              <a:rPr lang="ja-JP" altLang="en-US"/>
              <a:t>適切な </a:t>
            </a:r>
            <a:r>
              <a:rPr lang="en-US" altLang="ja-JP" err="1"/>
              <a:t>Gradle</a:t>
            </a:r>
            <a:r>
              <a:rPr lang="en-US" altLang="ja-JP"/>
              <a:t> </a:t>
            </a:r>
            <a:r>
              <a:rPr lang="ja-JP" altLang="en-US"/>
              <a:t>のバージョンをダウンロード</a:t>
            </a:r>
            <a:endParaRPr lang="en-US" altLang="ja-JP"/>
          </a:p>
          <a:p>
            <a:pPr lvl="1"/>
            <a:endParaRPr lang="en-US" altLang="ja-JP"/>
          </a:p>
        </p:txBody>
      </p:sp>
      <p:sp>
        <p:nvSpPr>
          <p:cNvPr id="4" name="スライド番号プレースホルダー 3">
            <a:extLst>
              <a:ext uri="{FF2B5EF4-FFF2-40B4-BE49-F238E27FC236}">
                <a16:creationId xmlns:a16="http://schemas.microsoft.com/office/drawing/2014/main" id="{BD8D3137-0197-42DC-97BB-B8F4CB39EC70}"/>
              </a:ext>
            </a:extLst>
          </p:cNvPr>
          <p:cNvSpPr>
            <a:spLocks noGrp="1"/>
          </p:cNvSpPr>
          <p:nvPr>
            <p:ph type="sldNum" sz="quarter" idx="12"/>
          </p:nvPr>
        </p:nvSpPr>
        <p:spPr/>
        <p:txBody>
          <a:bodyPr/>
          <a:lstStyle/>
          <a:p>
            <a:fld id="{71BD41F1-5DB9-48B5-9F82-F72C0C97469D}" type="slidenum">
              <a:rPr kumimoji="1" lang="ja-JP" altLang="en-US" smtClean="0"/>
              <a:t>71</a:t>
            </a:fld>
            <a:endParaRPr kumimoji="1" lang="ja-JP" altLang="en-US"/>
          </a:p>
        </p:txBody>
      </p:sp>
      <p:pic>
        <p:nvPicPr>
          <p:cNvPr id="7" name="図 6">
            <a:extLst>
              <a:ext uri="{FF2B5EF4-FFF2-40B4-BE49-F238E27FC236}">
                <a16:creationId xmlns:a16="http://schemas.microsoft.com/office/drawing/2014/main" id="{2C5463DB-15D0-4C71-BB71-10B60CF5BAF8}"/>
              </a:ext>
            </a:extLst>
          </p:cNvPr>
          <p:cNvPicPr>
            <a:picLocks noChangeAspect="1"/>
          </p:cNvPicPr>
          <p:nvPr/>
        </p:nvPicPr>
        <p:blipFill>
          <a:blip r:embed="rId2"/>
          <a:stretch>
            <a:fillRect/>
          </a:stretch>
        </p:blipFill>
        <p:spPr>
          <a:xfrm>
            <a:off x="581558" y="3807025"/>
            <a:ext cx="3822403" cy="1459718"/>
          </a:xfrm>
          <a:prstGeom prst="rect">
            <a:avLst/>
          </a:prstGeom>
        </p:spPr>
      </p:pic>
      <p:pic>
        <p:nvPicPr>
          <p:cNvPr id="8" name="図 7">
            <a:extLst>
              <a:ext uri="{FF2B5EF4-FFF2-40B4-BE49-F238E27FC236}">
                <a16:creationId xmlns:a16="http://schemas.microsoft.com/office/drawing/2014/main" id="{59E6AFDA-E06B-48FC-BAD8-F112CF6DFFF5}"/>
              </a:ext>
            </a:extLst>
          </p:cNvPr>
          <p:cNvPicPr>
            <a:picLocks noChangeAspect="1"/>
          </p:cNvPicPr>
          <p:nvPr/>
        </p:nvPicPr>
        <p:blipFill>
          <a:blip r:embed="rId3"/>
          <a:stretch>
            <a:fillRect/>
          </a:stretch>
        </p:blipFill>
        <p:spPr>
          <a:xfrm>
            <a:off x="5263752" y="3807025"/>
            <a:ext cx="2865532" cy="1534201"/>
          </a:xfrm>
          <a:prstGeom prst="rect">
            <a:avLst/>
          </a:prstGeom>
        </p:spPr>
      </p:pic>
      <p:sp>
        <p:nvSpPr>
          <p:cNvPr id="9" name="正方形/長方形 8">
            <a:extLst>
              <a:ext uri="{FF2B5EF4-FFF2-40B4-BE49-F238E27FC236}">
                <a16:creationId xmlns:a16="http://schemas.microsoft.com/office/drawing/2014/main" id="{27C809DC-760D-4CB9-B791-BF187B524D38}"/>
              </a:ext>
            </a:extLst>
          </p:cNvPr>
          <p:cNvSpPr/>
          <p:nvPr/>
        </p:nvSpPr>
        <p:spPr>
          <a:xfrm>
            <a:off x="793669" y="5317342"/>
            <a:ext cx="2971006" cy="323165"/>
          </a:xfrm>
          <a:prstGeom prst="rect">
            <a:avLst/>
          </a:prstGeom>
        </p:spPr>
        <p:txBody>
          <a:bodyPr wrap="square">
            <a:spAutoFit/>
          </a:bodyPr>
          <a:lstStyle/>
          <a:p>
            <a:r>
              <a:rPr lang="en-US" altLang="ja-JP" sz="1500"/>
              <a:t>Android </a:t>
            </a:r>
            <a:r>
              <a:rPr lang="ja-JP" altLang="en-US" sz="1500"/>
              <a:t>アプリのビルドの成功率</a:t>
            </a:r>
          </a:p>
        </p:txBody>
      </p:sp>
      <p:sp>
        <p:nvSpPr>
          <p:cNvPr id="10" name="正方形/長方形 9">
            <a:extLst>
              <a:ext uri="{FF2B5EF4-FFF2-40B4-BE49-F238E27FC236}">
                <a16:creationId xmlns:a16="http://schemas.microsoft.com/office/drawing/2014/main" id="{E155F7DD-0BD6-40D1-971C-285AB817E0E4}"/>
              </a:ext>
            </a:extLst>
          </p:cNvPr>
          <p:cNvSpPr/>
          <p:nvPr/>
        </p:nvSpPr>
        <p:spPr>
          <a:xfrm>
            <a:off x="4475415" y="5337410"/>
            <a:ext cx="4668586" cy="300082"/>
          </a:xfrm>
          <a:prstGeom prst="rect">
            <a:avLst/>
          </a:prstGeom>
        </p:spPr>
        <p:txBody>
          <a:bodyPr wrap="square">
            <a:spAutoFit/>
          </a:bodyPr>
          <a:lstStyle/>
          <a:p>
            <a:r>
              <a:rPr lang="en-US" altLang="ja-JP" sz="1350" err="1"/>
              <a:t>Gradle</a:t>
            </a:r>
            <a:r>
              <a:rPr lang="en-US" altLang="ja-JP" sz="1350"/>
              <a:t> wrapper </a:t>
            </a:r>
            <a:r>
              <a:rPr lang="ja-JP" altLang="en-US" sz="1350"/>
              <a:t>を用いた </a:t>
            </a:r>
            <a:r>
              <a:rPr lang="en-US" altLang="ja-JP" sz="1350"/>
              <a:t>Android </a:t>
            </a:r>
            <a:r>
              <a:rPr lang="ja-JP" altLang="en-US" sz="1350"/>
              <a:t>アプリのビルドの成功率</a:t>
            </a:r>
          </a:p>
        </p:txBody>
      </p:sp>
      <p:sp>
        <p:nvSpPr>
          <p:cNvPr id="11" name="矢印: 右 10">
            <a:extLst>
              <a:ext uri="{FF2B5EF4-FFF2-40B4-BE49-F238E27FC236}">
                <a16:creationId xmlns:a16="http://schemas.microsoft.com/office/drawing/2014/main" id="{C6BB9B11-91C6-45B6-930C-C01E9C0D573F}"/>
              </a:ext>
            </a:extLst>
          </p:cNvPr>
          <p:cNvSpPr/>
          <p:nvPr/>
        </p:nvSpPr>
        <p:spPr>
          <a:xfrm>
            <a:off x="4315816" y="4392388"/>
            <a:ext cx="733806" cy="363474"/>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1800">
              <a:solidFill>
                <a:schemeClr val="bg1"/>
              </a:solidFill>
            </a:endParaRPr>
          </a:p>
        </p:txBody>
      </p:sp>
    </p:spTree>
    <p:extLst>
      <p:ext uri="{BB962C8B-B14F-4D97-AF65-F5344CB8AC3E}">
        <p14:creationId xmlns:p14="http://schemas.microsoft.com/office/powerpoint/2010/main" val="40149507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94B020-7AA6-4A65-AA21-E0A3960DD232}"/>
              </a:ext>
            </a:extLst>
          </p:cNvPr>
          <p:cNvSpPr>
            <a:spLocks noGrp="1"/>
          </p:cNvSpPr>
          <p:nvPr>
            <p:ph type="title"/>
          </p:nvPr>
        </p:nvSpPr>
        <p:spPr/>
        <p:txBody>
          <a:bodyPr/>
          <a:lstStyle/>
          <a:p>
            <a:r>
              <a:rPr lang="en-US" altLang="ja-JP"/>
              <a:t>Gradle wrapper </a:t>
            </a:r>
            <a:r>
              <a:rPr lang="ja-JP" altLang="en-US"/>
              <a:t>を用いたビルドの特徴</a:t>
            </a:r>
            <a:endParaRPr kumimoji="1" lang="ja-JP" altLang="en-US"/>
          </a:p>
        </p:txBody>
      </p:sp>
      <p:sp>
        <p:nvSpPr>
          <p:cNvPr id="3" name="テキスト プレースホルダー 2">
            <a:extLst>
              <a:ext uri="{FF2B5EF4-FFF2-40B4-BE49-F238E27FC236}">
                <a16:creationId xmlns:a16="http://schemas.microsoft.com/office/drawing/2014/main" id="{90629C68-E4C4-44E4-9553-E179A0D6037B}"/>
              </a:ext>
            </a:extLst>
          </p:cNvPr>
          <p:cNvSpPr>
            <a:spLocks noGrp="1"/>
          </p:cNvSpPr>
          <p:nvPr>
            <p:ph idx="1"/>
          </p:nvPr>
        </p:nvSpPr>
        <p:spPr>
          <a:xfrm>
            <a:off x="446100" y="2057462"/>
            <a:ext cx="8229600" cy="3394500"/>
          </a:xfrm>
        </p:spPr>
        <p:txBody>
          <a:bodyPr/>
          <a:lstStyle/>
          <a:p>
            <a:r>
              <a:rPr lang="ja-JP" altLang="en-US"/>
              <a:t>約 </a:t>
            </a:r>
            <a:r>
              <a:rPr lang="en-US" altLang="ja-JP"/>
              <a:t>2000 </a:t>
            </a:r>
            <a:r>
              <a:rPr lang="ja-JP" altLang="en-US"/>
              <a:t>日前に作成・更新されたリポジトリの</a:t>
            </a:r>
            <a:br>
              <a:rPr lang="en-US" altLang="ja-JP"/>
            </a:br>
            <a:r>
              <a:rPr lang="ja-JP" altLang="en-US"/>
              <a:t>ビルドは失敗しやすい傾向が変化</a:t>
            </a:r>
            <a:endParaRPr kumimoji="1" lang="ja-JP" altLang="en-US"/>
          </a:p>
        </p:txBody>
      </p:sp>
      <p:sp>
        <p:nvSpPr>
          <p:cNvPr id="4" name="スライド番号プレースホルダー 3">
            <a:extLst>
              <a:ext uri="{FF2B5EF4-FFF2-40B4-BE49-F238E27FC236}">
                <a16:creationId xmlns:a16="http://schemas.microsoft.com/office/drawing/2014/main" id="{58FE06D6-DA66-4C25-B540-62255EE6C9BD}"/>
              </a:ext>
            </a:extLst>
          </p:cNvPr>
          <p:cNvSpPr>
            <a:spLocks noGrp="1"/>
          </p:cNvSpPr>
          <p:nvPr>
            <p:ph type="sldNum" sz="quarter" idx="12"/>
          </p:nvPr>
        </p:nvSpPr>
        <p:spPr/>
        <p:txBody>
          <a:bodyPr/>
          <a:lstStyle/>
          <a:p>
            <a:fld id="{71BD41F1-5DB9-48B5-9F82-F72C0C97469D}" type="slidenum">
              <a:rPr kumimoji="1" lang="ja-JP" altLang="en-US" smtClean="0"/>
              <a:t>72</a:t>
            </a:fld>
            <a:endParaRPr kumimoji="1" lang="ja-JP" altLang="en-US"/>
          </a:p>
        </p:txBody>
      </p:sp>
      <p:pic>
        <p:nvPicPr>
          <p:cNvPr id="6" name="図 5">
            <a:extLst>
              <a:ext uri="{FF2B5EF4-FFF2-40B4-BE49-F238E27FC236}">
                <a16:creationId xmlns:a16="http://schemas.microsoft.com/office/drawing/2014/main" id="{6DE08ED5-3579-427D-B475-4F34C817CD79}"/>
              </a:ext>
            </a:extLst>
          </p:cNvPr>
          <p:cNvPicPr>
            <a:picLocks noChangeAspect="1"/>
          </p:cNvPicPr>
          <p:nvPr/>
        </p:nvPicPr>
        <p:blipFill>
          <a:blip r:embed="rId2"/>
          <a:stretch>
            <a:fillRect/>
          </a:stretch>
        </p:blipFill>
        <p:spPr>
          <a:xfrm>
            <a:off x="1501670" y="3014201"/>
            <a:ext cx="989717" cy="2322882"/>
          </a:xfrm>
          <a:prstGeom prst="rect">
            <a:avLst/>
          </a:prstGeom>
        </p:spPr>
      </p:pic>
      <p:pic>
        <p:nvPicPr>
          <p:cNvPr id="7" name="図 6">
            <a:extLst>
              <a:ext uri="{FF2B5EF4-FFF2-40B4-BE49-F238E27FC236}">
                <a16:creationId xmlns:a16="http://schemas.microsoft.com/office/drawing/2014/main" id="{5F7A1E95-9F6C-4B3B-860C-DA5C9B95262B}"/>
              </a:ext>
            </a:extLst>
          </p:cNvPr>
          <p:cNvPicPr>
            <a:picLocks noChangeAspect="1"/>
          </p:cNvPicPr>
          <p:nvPr/>
        </p:nvPicPr>
        <p:blipFill>
          <a:blip r:embed="rId3"/>
          <a:stretch>
            <a:fillRect/>
          </a:stretch>
        </p:blipFill>
        <p:spPr>
          <a:xfrm>
            <a:off x="5178453" y="3022356"/>
            <a:ext cx="924483" cy="2311206"/>
          </a:xfrm>
          <a:prstGeom prst="rect">
            <a:avLst/>
          </a:prstGeom>
        </p:spPr>
      </p:pic>
      <p:sp>
        <p:nvSpPr>
          <p:cNvPr id="8" name="テキスト ボックス 7">
            <a:extLst>
              <a:ext uri="{FF2B5EF4-FFF2-40B4-BE49-F238E27FC236}">
                <a16:creationId xmlns:a16="http://schemas.microsoft.com/office/drawing/2014/main" id="{DB48205D-E8D5-4E54-B848-33FA1A0D0116}"/>
              </a:ext>
            </a:extLst>
          </p:cNvPr>
          <p:cNvSpPr txBox="1"/>
          <p:nvPr/>
        </p:nvSpPr>
        <p:spPr>
          <a:xfrm>
            <a:off x="1300417" y="5337083"/>
            <a:ext cx="3138119" cy="1200329"/>
          </a:xfrm>
          <a:prstGeom prst="rect">
            <a:avLst/>
          </a:prstGeom>
          <a:noFill/>
        </p:spPr>
        <p:txBody>
          <a:bodyPr wrap="square" rtlCol="0">
            <a:spAutoFit/>
          </a:bodyPr>
          <a:lstStyle/>
          <a:p>
            <a:r>
              <a:rPr lang="en-US" altLang="ja-JP" sz="1800"/>
              <a:t>Gradle wrapper  </a:t>
            </a:r>
            <a:r>
              <a:rPr lang="ja-JP" altLang="en-US" sz="1800"/>
              <a:t>による </a:t>
            </a:r>
            <a:r>
              <a:rPr lang="en-US" altLang="ja-JP" sz="1800"/>
              <a:t>Android </a:t>
            </a:r>
            <a:r>
              <a:rPr lang="ja-JP" altLang="en-US" sz="1800"/>
              <a:t>アプリの</a:t>
            </a:r>
            <a:br>
              <a:rPr lang="en-US" altLang="ja-JP" sz="1800"/>
            </a:br>
            <a:r>
              <a:rPr lang="ja-JP" altLang="en-US" sz="1800"/>
              <a:t>リポジトリ作成日とビルドの成功率の関係の変化 </a:t>
            </a:r>
            <a:endParaRPr kumimoji="1" lang="ja-JP" altLang="en-US" sz="1800"/>
          </a:p>
        </p:txBody>
      </p:sp>
      <p:sp>
        <p:nvSpPr>
          <p:cNvPr id="9" name="テキスト ボックス 8">
            <a:extLst>
              <a:ext uri="{FF2B5EF4-FFF2-40B4-BE49-F238E27FC236}">
                <a16:creationId xmlns:a16="http://schemas.microsoft.com/office/drawing/2014/main" id="{70ADF9B8-BFCE-4707-8A32-2C6F332E3FDC}"/>
              </a:ext>
            </a:extLst>
          </p:cNvPr>
          <p:cNvSpPr txBox="1"/>
          <p:nvPr/>
        </p:nvSpPr>
        <p:spPr>
          <a:xfrm>
            <a:off x="4690147" y="5354647"/>
            <a:ext cx="4098719" cy="923330"/>
          </a:xfrm>
          <a:prstGeom prst="rect">
            <a:avLst/>
          </a:prstGeom>
          <a:noFill/>
        </p:spPr>
        <p:txBody>
          <a:bodyPr wrap="square" rtlCol="0">
            <a:spAutoFit/>
          </a:bodyPr>
          <a:lstStyle/>
          <a:p>
            <a:r>
              <a:rPr lang="en-US" altLang="ja-JP" sz="1800"/>
              <a:t>Gradle wrapper  </a:t>
            </a:r>
            <a:r>
              <a:rPr lang="ja-JP" altLang="en-US" sz="1800"/>
              <a:t>による </a:t>
            </a:r>
            <a:r>
              <a:rPr lang="en-US" altLang="ja-JP" sz="1800"/>
              <a:t>Android </a:t>
            </a:r>
            <a:r>
              <a:rPr lang="ja-JP" altLang="en-US" sz="1800"/>
              <a:t>アプリの最終更新日からの日数と</a:t>
            </a:r>
            <a:br>
              <a:rPr lang="en-US" altLang="ja-JP" sz="1800"/>
            </a:br>
            <a:r>
              <a:rPr lang="ja-JP" altLang="en-US" sz="1800"/>
              <a:t>ビルドの成功率の関係の変化 </a:t>
            </a:r>
            <a:endParaRPr kumimoji="1" lang="ja-JP" altLang="en-US" sz="1800"/>
          </a:p>
        </p:txBody>
      </p:sp>
      <p:pic>
        <p:nvPicPr>
          <p:cNvPr id="12" name="図 11">
            <a:extLst>
              <a:ext uri="{FF2B5EF4-FFF2-40B4-BE49-F238E27FC236}">
                <a16:creationId xmlns:a16="http://schemas.microsoft.com/office/drawing/2014/main" id="{4275B089-11C3-4FB9-B33C-C5A332D22E02}"/>
              </a:ext>
            </a:extLst>
          </p:cNvPr>
          <p:cNvPicPr>
            <a:picLocks noChangeAspect="1"/>
          </p:cNvPicPr>
          <p:nvPr/>
        </p:nvPicPr>
        <p:blipFill>
          <a:blip r:embed="rId4"/>
          <a:stretch>
            <a:fillRect/>
          </a:stretch>
        </p:blipFill>
        <p:spPr>
          <a:xfrm>
            <a:off x="2952253" y="3017722"/>
            <a:ext cx="989717" cy="2315840"/>
          </a:xfrm>
          <a:prstGeom prst="rect">
            <a:avLst/>
          </a:prstGeom>
        </p:spPr>
      </p:pic>
      <p:pic>
        <p:nvPicPr>
          <p:cNvPr id="13" name="図 12">
            <a:extLst>
              <a:ext uri="{FF2B5EF4-FFF2-40B4-BE49-F238E27FC236}">
                <a16:creationId xmlns:a16="http://schemas.microsoft.com/office/drawing/2014/main" id="{B7C60D29-57F6-4DE9-B768-31483420B3CF}"/>
              </a:ext>
            </a:extLst>
          </p:cNvPr>
          <p:cNvPicPr>
            <a:picLocks noChangeAspect="1"/>
          </p:cNvPicPr>
          <p:nvPr/>
        </p:nvPicPr>
        <p:blipFill>
          <a:blip r:embed="rId5"/>
          <a:stretch>
            <a:fillRect/>
          </a:stretch>
        </p:blipFill>
        <p:spPr>
          <a:xfrm>
            <a:off x="6830587" y="3043441"/>
            <a:ext cx="1012997" cy="2311206"/>
          </a:xfrm>
          <a:prstGeom prst="rect">
            <a:avLst/>
          </a:prstGeom>
        </p:spPr>
      </p:pic>
      <p:sp>
        <p:nvSpPr>
          <p:cNvPr id="14" name="矢印: 右 13">
            <a:extLst>
              <a:ext uri="{FF2B5EF4-FFF2-40B4-BE49-F238E27FC236}">
                <a16:creationId xmlns:a16="http://schemas.microsoft.com/office/drawing/2014/main" id="{8DBCEE66-9508-46D9-91E0-FD7A078A737A}"/>
              </a:ext>
            </a:extLst>
          </p:cNvPr>
          <p:cNvSpPr/>
          <p:nvPr/>
        </p:nvSpPr>
        <p:spPr>
          <a:xfrm>
            <a:off x="2457404" y="4031146"/>
            <a:ext cx="441813" cy="288992"/>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1800">
              <a:solidFill>
                <a:schemeClr val="bg1"/>
              </a:solidFill>
            </a:endParaRPr>
          </a:p>
        </p:txBody>
      </p:sp>
      <p:sp>
        <p:nvSpPr>
          <p:cNvPr id="16" name="矢印: 右 15">
            <a:extLst>
              <a:ext uri="{FF2B5EF4-FFF2-40B4-BE49-F238E27FC236}">
                <a16:creationId xmlns:a16="http://schemas.microsoft.com/office/drawing/2014/main" id="{05A6911E-83EA-410D-9DE2-5CD178DE56B2}"/>
              </a:ext>
            </a:extLst>
          </p:cNvPr>
          <p:cNvSpPr/>
          <p:nvPr/>
        </p:nvSpPr>
        <p:spPr>
          <a:xfrm>
            <a:off x="6240706" y="4054548"/>
            <a:ext cx="441813" cy="288992"/>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1800">
              <a:solidFill>
                <a:schemeClr val="bg1"/>
              </a:solidFill>
            </a:endParaRPr>
          </a:p>
        </p:txBody>
      </p:sp>
      <p:sp>
        <p:nvSpPr>
          <p:cNvPr id="17" name="楕円 16">
            <a:extLst>
              <a:ext uri="{FF2B5EF4-FFF2-40B4-BE49-F238E27FC236}">
                <a16:creationId xmlns:a16="http://schemas.microsoft.com/office/drawing/2014/main" id="{115C03BA-F3C7-4B9D-A921-E087C6A6B033}"/>
              </a:ext>
            </a:extLst>
          </p:cNvPr>
          <p:cNvSpPr/>
          <p:nvPr/>
        </p:nvSpPr>
        <p:spPr>
          <a:xfrm>
            <a:off x="3408023" y="3819810"/>
            <a:ext cx="326121" cy="7116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楕円 17">
            <a:extLst>
              <a:ext uri="{FF2B5EF4-FFF2-40B4-BE49-F238E27FC236}">
                <a16:creationId xmlns:a16="http://schemas.microsoft.com/office/drawing/2014/main" id="{75B5EBF2-F8A1-4B1D-8E50-279CE81B6B2C}"/>
              </a:ext>
            </a:extLst>
          </p:cNvPr>
          <p:cNvSpPr/>
          <p:nvPr/>
        </p:nvSpPr>
        <p:spPr>
          <a:xfrm>
            <a:off x="1983215" y="3819808"/>
            <a:ext cx="326121" cy="7116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36479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94B020-7AA6-4A65-AA21-E0A3960DD232}"/>
              </a:ext>
            </a:extLst>
          </p:cNvPr>
          <p:cNvSpPr>
            <a:spLocks noGrp="1"/>
          </p:cNvSpPr>
          <p:nvPr>
            <p:ph type="title"/>
          </p:nvPr>
        </p:nvSpPr>
        <p:spPr/>
        <p:txBody>
          <a:bodyPr/>
          <a:lstStyle/>
          <a:p>
            <a:r>
              <a:rPr lang="ja-JP" altLang="en-US"/>
              <a:t>考察</a:t>
            </a:r>
            <a:r>
              <a:rPr lang="en-US" altLang="ja-JP"/>
              <a:t>: </a:t>
            </a:r>
            <a:r>
              <a:rPr lang="en-US" altLang="ja-JP" err="1"/>
              <a:t>Gradle</a:t>
            </a:r>
            <a:r>
              <a:rPr lang="en-US" altLang="ja-JP"/>
              <a:t> wrapper </a:t>
            </a:r>
            <a:r>
              <a:rPr lang="ja-JP" altLang="en-US"/>
              <a:t>の効果</a:t>
            </a:r>
            <a:endParaRPr kumimoji="1" lang="ja-JP" altLang="en-US"/>
          </a:p>
        </p:txBody>
      </p:sp>
      <p:sp>
        <p:nvSpPr>
          <p:cNvPr id="3" name="テキスト プレースホルダー 2">
            <a:extLst>
              <a:ext uri="{FF2B5EF4-FFF2-40B4-BE49-F238E27FC236}">
                <a16:creationId xmlns:a16="http://schemas.microsoft.com/office/drawing/2014/main" id="{90629C68-E4C4-44E4-9553-E179A0D6037B}"/>
              </a:ext>
            </a:extLst>
          </p:cNvPr>
          <p:cNvSpPr>
            <a:spLocks noGrp="1"/>
          </p:cNvSpPr>
          <p:nvPr>
            <p:ph idx="1"/>
          </p:nvPr>
        </p:nvSpPr>
        <p:spPr>
          <a:xfrm>
            <a:off x="446100" y="2057462"/>
            <a:ext cx="8460156" cy="3394500"/>
          </a:xfrm>
        </p:spPr>
        <p:txBody>
          <a:bodyPr/>
          <a:lstStyle/>
          <a:p>
            <a:r>
              <a:rPr lang="en-US" altLang="ja-JP" err="1"/>
              <a:t>Gradle</a:t>
            </a:r>
            <a:r>
              <a:rPr lang="en-US" altLang="ja-JP"/>
              <a:t> wrapper </a:t>
            </a:r>
            <a:r>
              <a:rPr lang="ja-JP" altLang="en-US"/>
              <a:t>により約 </a:t>
            </a:r>
            <a:r>
              <a:rPr lang="en-US" altLang="ja-JP"/>
              <a:t>2000 </a:t>
            </a:r>
            <a:r>
              <a:rPr lang="ja-JP" altLang="en-US"/>
              <a:t>日前に作成・更新</a:t>
            </a:r>
            <a:br>
              <a:rPr lang="en-US" altLang="ja-JP"/>
            </a:br>
            <a:r>
              <a:rPr lang="ja-JP" altLang="en-US"/>
              <a:t>されたリポジトリのビルド成功率が向上した可能性</a:t>
            </a:r>
          </a:p>
        </p:txBody>
      </p:sp>
      <p:sp>
        <p:nvSpPr>
          <p:cNvPr id="4" name="スライド番号プレースホルダー 3">
            <a:extLst>
              <a:ext uri="{FF2B5EF4-FFF2-40B4-BE49-F238E27FC236}">
                <a16:creationId xmlns:a16="http://schemas.microsoft.com/office/drawing/2014/main" id="{58FE06D6-DA66-4C25-B540-62255EE6C9BD}"/>
              </a:ext>
            </a:extLst>
          </p:cNvPr>
          <p:cNvSpPr>
            <a:spLocks noGrp="1"/>
          </p:cNvSpPr>
          <p:nvPr>
            <p:ph type="sldNum" sz="quarter" idx="12"/>
          </p:nvPr>
        </p:nvSpPr>
        <p:spPr/>
        <p:txBody>
          <a:bodyPr/>
          <a:lstStyle/>
          <a:p>
            <a:fld id="{71BD41F1-5DB9-48B5-9F82-F72C0C97469D}" type="slidenum">
              <a:rPr kumimoji="1" lang="ja-JP" altLang="en-US" smtClean="0"/>
              <a:t>73</a:t>
            </a:fld>
            <a:endParaRPr kumimoji="1" lang="ja-JP" altLang="en-US"/>
          </a:p>
        </p:txBody>
      </p:sp>
      <p:sp>
        <p:nvSpPr>
          <p:cNvPr id="8" name="テキスト ボックス 7">
            <a:extLst>
              <a:ext uri="{FF2B5EF4-FFF2-40B4-BE49-F238E27FC236}">
                <a16:creationId xmlns:a16="http://schemas.microsoft.com/office/drawing/2014/main" id="{DB48205D-E8D5-4E54-B848-33FA1A0D0116}"/>
              </a:ext>
            </a:extLst>
          </p:cNvPr>
          <p:cNvSpPr txBox="1"/>
          <p:nvPr/>
        </p:nvSpPr>
        <p:spPr>
          <a:xfrm>
            <a:off x="1300417" y="5337083"/>
            <a:ext cx="3138119" cy="1200329"/>
          </a:xfrm>
          <a:prstGeom prst="rect">
            <a:avLst/>
          </a:prstGeom>
          <a:noFill/>
        </p:spPr>
        <p:txBody>
          <a:bodyPr wrap="square" rtlCol="0">
            <a:spAutoFit/>
          </a:bodyPr>
          <a:lstStyle/>
          <a:p>
            <a:r>
              <a:rPr lang="en-US" altLang="ja-JP" sz="1800"/>
              <a:t>Gradle wrapper  </a:t>
            </a:r>
            <a:r>
              <a:rPr lang="ja-JP" altLang="en-US" sz="1800"/>
              <a:t>による </a:t>
            </a:r>
            <a:r>
              <a:rPr lang="en-US" altLang="ja-JP" sz="1800"/>
              <a:t>Android </a:t>
            </a:r>
            <a:r>
              <a:rPr lang="ja-JP" altLang="en-US" sz="1800"/>
              <a:t>アプリの</a:t>
            </a:r>
            <a:br>
              <a:rPr lang="en-US" altLang="ja-JP" sz="1800"/>
            </a:br>
            <a:r>
              <a:rPr lang="ja-JP" altLang="en-US" sz="1800"/>
              <a:t>リポジトリ作成日とビルドの成功率の関係の変化 </a:t>
            </a:r>
            <a:endParaRPr kumimoji="1" lang="ja-JP" altLang="en-US" sz="1800"/>
          </a:p>
        </p:txBody>
      </p:sp>
      <p:sp>
        <p:nvSpPr>
          <p:cNvPr id="9" name="テキスト ボックス 8">
            <a:extLst>
              <a:ext uri="{FF2B5EF4-FFF2-40B4-BE49-F238E27FC236}">
                <a16:creationId xmlns:a16="http://schemas.microsoft.com/office/drawing/2014/main" id="{70ADF9B8-BFCE-4707-8A32-2C6F332E3FDC}"/>
              </a:ext>
            </a:extLst>
          </p:cNvPr>
          <p:cNvSpPr txBox="1"/>
          <p:nvPr/>
        </p:nvSpPr>
        <p:spPr>
          <a:xfrm>
            <a:off x="4690147" y="5354647"/>
            <a:ext cx="4098719" cy="923330"/>
          </a:xfrm>
          <a:prstGeom prst="rect">
            <a:avLst/>
          </a:prstGeom>
          <a:noFill/>
        </p:spPr>
        <p:txBody>
          <a:bodyPr wrap="square" rtlCol="0">
            <a:spAutoFit/>
          </a:bodyPr>
          <a:lstStyle/>
          <a:p>
            <a:r>
              <a:rPr lang="en-US" altLang="ja-JP" sz="1800"/>
              <a:t>Gradle wrapper  </a:t>
            </a:r>
            <a:r>
              <a:rPr lang="ja-JP" altLang="en-US" sz="1800"/>
              <a:t>による </a:t>
            </a:r>
            <a:r>
              <a:rPr lang="en-US" altLang="ja-JP" sz="1800"/>
              <a:t>Android </a:t>
            </a:r>
            <a:r>
              <a:rPr lang="ja-JP" altLang="en-US" sz="1800"/>
              <a:t>アプリの最終更新日からの日数と</a:t>
            </a:r>
            <a:br>
              <a:rPr lang="en-US" altLang="ja-JP" sz="1800"/>
            </a:br>
            <a:r>
              <a:rPr lang="ja-JP" altLang="en-US" sz="1800"/>
              <a:t>ビルドの成功率の関係の変化 </a:t>
            </a:r>
            <a:endParaRPr kumimoji="1" lang="ja-JP" altLang="en-US" sz="1800"/>
          </a:p>
        </p:txBody>
      </p:sp>
      <p:pic>
        <p:nvPicPr>
          <p:cNvPr id="14" name="図 13">
            <a:extLst>
              <a:ext uri="{FF2B5EF4-FFF2-40B4-BE49-F238E27FC236}">
                <a16:creationId xmlns:a16="http://schemas.microsoft.com/office/drawing/2014/main" id="{FA982BF1-F337-4BE3-B020-561D02DB4283}"/>
              </a:ext>
            </a:extLst>
          </p:cNvPr>
          <p:cNvPicPr>
            <a:picLocks noChangeAspect="1"/>
          </p:cNvPicPr>
          <p:nvPr/>
        </p:nvPicPr>
        <p:blipFill>
          <a:blip r:embed="rId3"/>
          <a:stretch>
            <a:fillRect/>
          </a:stretch>
        </p:blipFill>
        <p:spPr>
          <a:xfrm>
            <a:off x="1501670" y="3014201"/>
            <a:ext cx="989717" cy="2322882"/>
          </a:xfrm>
          <a:prstGeom prst="rect">
            <a:avLst/>
          </a:prstGeom>
        </p:spPr>
      </p:pic>
      <p:pic>
        <p:nvPicPr>
          <p:cNvPr id="15" name="図 14">
            <a:extLst>
              <a:ext uri="{FF2B5EF4-FFF2-40B4-BE49-F238E27FC236}">
                <a16:creationId xmlns:a16="http://schemas.microsoft.com/office/drawing/2014/main" id="{228E9C64-E61B-400D-9D2D-7BBED8B6FD90}"/>
              </a:ext>
            </a:extLst>
          </p:cNvPr>
          <p:cNvPicPr>
            <a:picLocks noChangeAspect="1"/>
          </p:cNvPicPr>
          <p:nvPr/>
        </p:nvPicPr>
        <p:blipFill>
          <a:blip r:embed="rId4"/>
          <a:stretch>
            <a:fillRect/>
          </a:stretch>
        </p:blipFill>
        <p:spPr>
          <a:xfrm>
            <a:off x="5178453" y="3022356"/>
            <a:ext cx="924483" cy="2311206"/>
          </a:xfrm>
          <a:prstGeom prst="rect">
            <a:avLst/>
          </a:prstGeom>
        </p:spPr>
      </p:pic>
      <p:pic>
        <p:nvPicPr>
          <p:cNvPr id="16" name="図 15">
            <a:extLst>
              <a:ext uri="{FF2B5EF4-FFF2-40B4-BE49-F238E27FC236}">
                <a16:creationId xmlns:a16="http://schemas.microsoft.com/office/drawing/2014/main" id="{30E1D3D8-516B-4A86-A339-915E36487F0E}"/>
              </a:ext>
            </a:extLst>
          </p:cNvPr>
          <p:cNvPicPr>
            <a:picLocks noChangeAspect="1"/>
          </p:cNvPicPr>
          <p:nvPr/>
        </p:nvPicPr>
        <p:blipFill>
          <a:blip r:embed="rId5"/>
          <a:stretch>
            <a:fillRect/>
          </a:stretch>
        </p:blipFill>
        <p:spPr>
          <a:xfrm>
            <a:off x="2952253" y="3017722"/>
            <a:ext cx="989717" cy="2315840"/>
          </a:xfrm>
          <a:prstGeom prst="rect">
            <a:avLst/>
          </a:prstGeom>
        </p:spPr>
      </p:pic>
      <p:pic>
        <p:nvPicPr>
          <p:cNvPr id="17" name="図 16">
            <a:extLst>
              <a:ext uri="{FF2B5EF4-FFF2-40B4-BE49-F238E27FC236}">
                <a16:creationId xmlns:a16="http://schemas.microsoft.com/office/drawing/2014/main" id="{A1CFBD61-408D-48C6-8F9C-A2B9A56A552C}"/>
              </a:ext>
            </a:extLst>
          </p:cNvPr>
          <p:cNvPicPr>
            <a:picLocks noChangeAspect="1"/>
          </p:cNvPicPr>
          <p:nvPr/>
        </p:nvPicPr>
        <p:blipFill>
          <a:blip r:embed="rId6"/>
          <a:stretch>
            <a:fillRect/>
          </a:stretch>
        </p:blipFill>
        <p:spPr>
          <a:xfrm>
            <a:off x="6830587" y="3043441"/>
            <a:ext cx="1012997" cy="2311206"/>
          </a:xfrm>
          <a:prstGeom prst="rect">
            <a:avLst/>
          </a:prstGeom>
        </p:spPr>
      </p:pic>
      <p:sp>
        <p:nvSpPr>
          <p:cNvPr id="18" name="矢印: 右 17">
            <a:extLst>
              <a:ext uri="{FF2B5EF4-FFF2-40B4-BE49-F238E27FC236}">
                <a16:creationId xmlns:a16="http://schemas.microsoft.com/office/drawing/2014/main" id="{5FB0D1FD-DB9F-40F6-9DB4-3F47CD7EC988}"/>
              </a:ext>
            </a:extLst>
          </p:cNvPr>
          <p:cNvSpPr/>
          <p:nvPr/>
        </p:nvSpPr>
        <p:spPr>
          <a:xfrm>
            <a:off x="2457404" y="4031146"/>
            <a:ext cx="441813" cy="288992"/>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1800">
              <a:solidFill>
                <a:schemeClr val="bg1"/>
              </a:solidFill>
            </a:endParaRPr>
          </a:p>
        </p:txBody>
      </p:sp>
      <p:sp>
        <p:nvSpPr>
          <p:cNvPr id="19" name="矢印: 右 18">
            <a:extLst>
              <a:ext uri="{FF2B5EF4-FFF2-40B4-BE49-F238E27FC236}">
                <a16:creationId xmlns:a16="http://schemas.microsoft.com/office/drawing/2014/main" id="{46FB40A1-5EAD-462A-95E3-D3867DCA2D81}"/>
              </a:ext>
            </a:extLst>
          </p:cNvPr>
          <p:cNvSpPr/>
          <p:nvPr/>
        </p:nvSpPr>
        <p:spPr>
          <a:xfrm>
            <a:off x="6240706" y="4054548"/>
            <a:ext cx="441813" cy="288992"/>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1800">
              <a:solidFill>
                <a:schemeClr val="bg1"/>
              </a:solidFill>
            </a:endParaRPr>
          </a:p>
        </p:txBody>
      </p:sp>
      <p:sp>
        <p:nvSpPr>
          <p:cNvPr id="10" name="左矢印 9"/>
          <p:cNvSpPr/>
          <p:nvPr/>
        </p:nvSpPr>
        <p:spPr>
          <a:xfrm>
            <a:off x="3252671" y="4129752"/>
            <a:ext cx="374904" cy="9177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 name="楕円 11">
            <a:extLst>
              <a:ext uri="{FF2B5EF4-FFF2-40B4-BE49-F238E27FC236}">
                <a16:creationId xmlns:a16="http://schemas.microsoft.com/office/drawing/2014/main" id="{935901B3-4CC4-4A50-BD2B-2400E7ED2CBD}"/>
              </a:ext>
            </a:extLst>
          </p:cNvPr>
          <p:cNvSpPr/>
          <p:nvPr/>
        </p:nvSpPr>
        <p:spPr>
          <a:xfrm>
            <a:off x="1957779" y="3813441"/>
            <a:ext cx="356616" cy="6280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正方形/長方形 12"/>
          <p:cNvSpPr/>
          <p:nvPr/>
        </p:nvSpPr>
        <p:spPr>
          <a:xfrm>
            <a:off x="-47648" y="3644728"/>
            <a:ext cx="2322721" cy="507831"/>
          </a:xfrm>
          <a:prstGeom prst="rect">
            <a:avLst/>
          </a:prstGeom>
        </p:spPr>
        <p:txBody>
          <a:bodyPr wrap="square">
            <a:spAutoFit/>
          </a:bodyPr>
          <a:lstStyle/>
          <a:p>
            <a:r>
              <a:rPr lang="ja-JP" altLang="en-US" sz="1350">
                <a:solidFill>
                  <a:srgbClr val="FF0000"/>
                </a:solidFill>
                <a:latin typeface="Arial" panose="020B0604020202020204" pitchFamily="34" charset="0"/>
              </a:rPr>
              <a:t>バージョン不整合</a:t>
            </a:r>
            <a:br>
              <a:rPr lang="en-US" altLang="ja-JP" sz="1350">
                <a:solidFill>
                  <a:srgbClr val="FF0000"/>
                </a:solidFill>
                <a:latin typeface="Arial" panose="020B0604020202020204" pitchFamily="34" charset="0"/>
              </a:rPr>
            </a:br>
            <a:r>
              <a:rPr lang="ja-JP" altLang="en-US" sz="1350">
                <a:solidFill>
                  <a:srgbClr val="FF0000"/>
                </a:solidFill>
                <a:latin typeface="Arial" panose="020B0604020202020204" pitchFamily="34" charset="0"/>
              </a:rPr>
              <a:t>によるエラーが多い</a:t>
            </a:r>
            <a:endParaRPr lang="ja-JP" altLang="en-US" sz="1350">
              <a:solidFill>
                <a:srgbClr val="FF0000"/>
              </a:solidFill>
            </a:endParaRPr>
          </a:p>
        </p:txBody>
      </p:sp>
      <p:sp>
        <p:nvSpPr>
          <p:cNvPr id="20" name="楕円 19">
            <a:extLst>
              <a:ext uri="{FF2B5EF4-FFF2-40B4-BE49-F238E27FC236}">
                <a16:creationId xmlns:a16="http://schemas.microsoft.com/office/drawing/2014/main" id="{564F79BD-5082-431B-A354-4EE4FE66FC8C}"/>
              </a:ext>
            </a:extLst>
          </p:cNvPr>
          <p:cNvSpPr/>
          <p:nvPr/>
        </p:nvSpPr>
        <p:spPr>
          <a:xfrm>
            <a:off x="3130055" y="3813441"/>
            <a:ext cx="356616" cy="6280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00258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20"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C6E09F-827B-44E4-8FB0-C126F76B8840}"/>
              </a:ext>
            </a:extLst>
          </p:cNvPr>
          <p:cNvSpPr>
            <a:spLocks noGrp="1"/>
          </p:cNvSpPr>
          <p:nvPr>
            <p:ph type="title"/>
          </p:nvPr>
        </p:nvSpPr>
        <p:spPr/>
        <p:txBody>
          <a:bodyPr/>
          <a:lstStyle/>
          <a:p>
            <a:r>
              <a:rPr lang="en-US" altLang="ja-JP"/>
              <a:t>Gradle wrapper </a:t>
            </a:r>
            <a:r>
              <a:rPr lang="ja-JP" altLang="en-US"/>
              <a:t>を用いたビルドの失敗原因</a:t>
            </a:r>
            <a:endParaRPr kumimoji="1" lang="ja-JP" altLang="en-US"/>
          </a:p>
        </p:txBody>
      </p:sp>
      <p:sp>
        <p:nvSpPr>
          <p:cNvPr id="3" name="テキスト プレースホルダー 2">
            <a:extLst>
              <a:ext uri="{FF2B5EF4-FFF2-40B4-BE49-F238E27FC236}">
                <a16:creationId xmlns:a16="http://schemas.microsoft.com/office/drawing/2014/main" id="{96A1521F-3D9A-4F9A-982B-125536FAE2A3}"/>
              </a:ext>
            </a:extLst>
          </p:cNvPr>
          <p:cNvSpPr>
            <a:spLocks noGrp="1"/>
          </p:cNvSpPr>
          <p:nvPr>
            <p:ph idx="1"/>
          </p:nvPr>
        </p:nvSpPr>
        <p:spPr>
          <a:xfrm>
            <a:off x="457200" y="2057402"/>
            <a:ext cx="8644738" cy="3394500"/>
          </a:xfrm>
        </p:spPr>
        <p:txBody>
          <a:bodyPr/>
          <a:lstStyle/>
          <a:p>
            <a:r>
              <a:rPr kumimoji="1" lang="ja-JP" altLang="en-US" sz="2400"/>
              <a:t>通常のビルドでは過半数を占めていた「</a:t>
            </a:r>
            <a:r>
              <a:rPr lang="en-US" altLang="ja-JP" sz="2400" err="1"/>
              <a:t>ListenerNotification</a:t>
            </a:r>
            <a:r>
              <a:rPr kumimoji="1" lang="ja-JP" altLang="en-US" sz="2400"/>
              <a:t>」と「</a:t>
            </a:r>
            <a:r>
              <a:rPr lang="en-US" altLang="ja-JP" sz="2400" err="1"/>
              <a:t>PluginApplication:application</a:t>
            </a:r>
            <a:r>
              <a:rPr kumimoji="1" lang="ja-JP" altLang="en-US" sz="2400"/>
              <a:t>」</a:t>
            </a:r>
            <a:br>
              <a:rPr lang="en-US" altLang="ja-JP" sz="2400"/>
            </a:br>
            <a:r>
              <a:rPr lang="ja-JP" altLang="en-US" sz="2400"/>
              <a:t>のエラーの割合が減少</a:t>
            </a:r>
            <a:endParaRPr lang="en-US" altLang="ja-JP" sz="2400"/>
          </a:p>
        </p:txBody>
      </p:sp>
      <p:sp>
        <p:nvSpPr>
          <p:cNvPr id="4" name="スライド番号プレースホルダー 3">
            <a:extLst>
              <a:ext uri="{FF2B5EF4-FFF2-40B4-BE49-F238E27FC236}">
                <a16:creationId xmlns:a16="http://schemas.microsoft.com/office/drawing/2014/main" id="{1BE3EF06-AE4F-4D11-83F9-B93A8B0F8233}"/>
              </a:ext>
            </a:extLst>
          </p:cNvPr>
          <p:cNvSpPr>
            <a:spLocks noGrp="1"/>
          </p:cNvSpPr>
          <p:nvPr>
            <p:ph type="sldNum" sz="quarter" idx="12"/>
          </p:nvPr>
        </p:nvSpPr>
        <p:spPr/>
        <p:txBody>
          <a:bodyPr/>
          <a:lstStyle/>
          <a:p>
            <a:fld id="{71BD41F1-5DB9-48B5-9F82-F72C0C97469D}" type="slidenum">
              <a:rPr kumimoji="1" lang="ja-JP" altLang="en-US" smtClean="0"/>
              <a:t>74</a:t>
            </a:fld>
            <a:endParaRPr kumimoji="1" lang="ja-JP" altLang="en-US"/>
          </a:p>
        </p:txBody>
      </p:sp>
      <p:pic>
        <p:nvPicPr>
          <p:cNvPr id="7" name="図 6">
            <a:extLst>
              <a:ext uri="{FF2B5EF4-FFF2-40B4-BE49-F238E27FC236}">
                <a16:creationId xmlns:a16="http://schemas.microsoft.com/office/drawing/2014/main" id="{C0E43BFD-6C5B-4F84-A716-63E786C37EAE}"/>
              </a:ext>
            </a:extLst>
          </p:cNvPr>
          <p:cNvPicPr>
            <a:picLocks noChangeAspect="1"/>
          </p:cNvPicPr>
          <p:nvPr/>
        </p:nvPicPr>
        <p:blipFill>
          <a:blip r:embed="rId2"/>
          <a:stretch>
            <a:fillRect/>
          </a:stretch>
        </p:blipFill>
        <p:spPr>
          <a:xfrm>
            <a:off x="905694" y="3334673"/>
            <a:ext cx="3666306" cy="1912185"/>
          </a:xfrm>
          <a:prstGeom prst="rect">
            <a:avLst/>
          </a:prstGeom>
        </p:spPr>
      </p:pic>
      <p:pic>
        <p:nvPicPr>
          <p:cNvPr id="8" name="図 7">
            <a:extLst>
              <a:ext uri="{FF2B5EF4-FFF2-40B4-BE49-F238E27FC236}">
                <a16:creationId xmlns:a16="http://schemas.microsoft.com/office/drawing/2014/main" id="{EE0680DD-0A1A-4647-8356-05F5F540FAAB}"/>
              </a:ext>
            </a:extLst>
          </p:cNvPr>
          <p:cNvPicPr>
            <a:picLocks noChangeAspect="1"/>
          </p:cNvPicPr>
          <p:nvPr/>
        </p:nvPicPr>
        <p:blipFill>
          <a:blip r:embed="rId3"/>
          <a:stretch>
            <a:fillRect/>
          </a:stretch>
        </p:blipFill>
        <p:spPr>
          <a:xfrm>
            <a:off x="4779568" y="3128151"/>
            <a:ext cx="4145132" cy="2392199"/>
          </a:xfrm>
          <a:prstGeom prst="rect">
            <a:avLst/>
          </a:prstGeom>
        </p:spPr>
      </p:pic>
      <p:sp>
        <p:nvSpPr>
          <p:cNvPr id="9" name="正方形/長方形 8">
            <a:extLst>
              <a:ext uri="{FF2B5EF4-FFF2-40B4-BE49-F238E27FC236}">
                <a16:creationId xmlns:a16="http://schemas.microsoft.com/office/drawing/2014/main" id="{6D6B492A-9267-40A7-B250-FBFE5C8EAD51}"/>
              </a:ext>
            </a:extLst>
          </p:cNvPr>
          <p:cNvSpPr/>
          <p:nvPr/>
        </p:nvSpPr>
        <p:spPr>
          <a:xfrm>
            <a:off x="431004" y="5268117"/>
            <a:ext cx="4615687" cy="323165"/>
          </a:xfrm>
          <a:prstGeom prst="rect">
            <a:avLst/>
          </a:prstGeom>
        </p:spPr>
        <p:txBody>
          <a:bodyPr wrap="square">
            <a:spAutoFit/>
          </a:bodyPr>
          <a:lstStyle/>
          <a:p>
            <a:r>
              <a:rPr lang="en-US" altLang="ja-JP" sz="1500" err="1"/>
              <a:t>Gradle</a:t>
            </a:r>
            <a:r>
              <a:rPr lang="en-US" altLang="ja-JP" sz="1500"/>
              <a:t> </a:t>
            </a:r>
            <a:r>
              <a:rPr lang="ja-JP" altLang="en-US" sz="1500"/>
              <a:t>を用いた </a:t>
            </a:r>
            <a:r>
              <a:rPr lang="en-US" altLang="ja-JP" sz="1500"/>
              <a:t>Android </a:t>
            </a:r>
            <a:r>
              <a:rPr lang="ja-JP" altLang="en-US" sz="1500"/>
              <a:t>アプリのビルドの失敗原因</a:t>
            </a:r>
          </a:p>
        </p:txBody>
      </p:sp>
      <p:sp>
        <p:nvSpPr>
          <p:cNvPr id="10" name="正方形/長方形 9">
            <a:extLst>
              <a:ext uri="{FF2B5EF4-FFF2-40B4-BE49-F238E27FC236}">
                <a16:creationId xmlns:a16="http://schemas.microsoft.com/office/drawing/2014/main" id="{7CC4AB16-7E8C-43F1-A863-BED5F12EA1B0}"/>
              </a:ext>
            </a:extLst>
          </p:cNvPr>
          <p:cNvSpPr/>
          <p:nvPr/>
        </p:nvSpPr>
        <p:spPr>
          <a:xfrm>
            <a:off x="5470852" y="5323219"/>
            <a:ext cx="3055163" cy="553998"/>
          </a:xfrm>
          <a:prstGeom prst="rect">
            <a:avLst/>
          </a:prstGeom>
        </p:spPr>
        <p:txBody>
          <a:bodyPr wrap="square">
            <a:spAutoFit/>
          </a:bodyPr>
          <a:lstStyle/>
          <a:p>
            <a:r>
              <a:rPr lang="en-US" altLang="ja-JP" sz="1500"/>
              <a:t>Gradle wrapper </a:t>
            </a:r>
            <a:r>
              <a:rPr lang="ja-JP" altLang="en-US" sz="1500"/>
              <a:t>を用いた </a:t>
            </a:r>
            <a:r>
              <a:rPr lang="en-US" altLang="ja-JP" sz="1500"/>
              <a:t>Android </a:t>
            </a:r>
            <a:br>
              <a:rPr lang="en-US" altLang="ja-JP" sz="1500"/>
            </a:br>
            <a:r>
              <a:rPr lang="ja-JP" altLang="en-US" sz="1500"/>
              <a:t>アプリのビルドの失敗原因</a:t>
            </a:r>
          </a:p>
        </p:txBody>
      </p:sp>
    </p:spTree>
    <p:extLst>
      <p:ext uri="{BB962C8B-B14F-4D97-AF65-F5344CB8AC3E}">
        <p14:creationId xmlns:p14="http://schemas.microsoft.com/office/powerpoint/2010/main" val="2951055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C3645C-150D-4736-A237-036C3E97AB23}"/>
              </a:ext>
            </a:extLst>
          </p:cNvPr>
          <p:cNvSpPr>
            <a:spLocks noGrp="1"/>
          </p:cNvSpPr>
          <p:nvPr>
            <p:ph type="title"/>
          </p:nvPr>
        </p:nvSpPr>
        <p:spPr/>
        <p:txBody>
          <a:bodyPr/>
          <a:lstStyle/>
          <a:p>
            <a:r>
              <a:rPr kumimoji="1" lang="ja-JP" altLang="en-US"/>
              <a:t>まとめ</a:t>
            </a:r>
          </a:p>
        </p:txBody>
      </p:sp>
      <p:sp>
        <p:nvSpPr>
          <p:cNvPr id="3" name="テキスト プレースホルダー 2">
            <a:extLst>
              <a:ext uri="{FF2B5EF4-FFF2-40B4-BE49-F238E27FC236}">
                <a16:creationId xmlns:a16="http://schemas.microsoft.com/office/drawing/2014/main" id="{1D1EA981-BE37-4DB8-BC23-ECAE21AFAF5B}"/>
              </a:ext>
            </a:extLst>
          </p:cNvPr>
          <p:cNvSpPr>
            <a:spLocks noGrp="1"/>
          </p:cNvSpPr>
          <p:nvPr>
            <p:ph idx="1"/>
          </p:nvPr>
        </p:nvSpPr>
        <p:spPr/>
        <p:txBody>
          <a:bodyPr/>
          <a:lstStyle/>
          <a:p>
            <a:r>
              <a:rPr lang="en-US" altLang="ja-JP"/>
              <a:t>Android </a:t>
            </a:r>
            <a:r>
              <a:rPr lang="ja-JP" altLang="en-US"/>
              <a:t>アプリのビルド成功率はリポジトリが</a:t>
            </a:r>
            <a:br>
              <a:rPr lang="en-US" altLang="ja-JP"/>
            </a:br>
            <a:r>
              <a:rPr lang="ja-JP" altLang="en-US"/>
              <a:t>作成された日時や最終更新日と関係</a:t>
            </a:r>
            <a:endParaRPr lang="en-US" altLang="ja-JP"/>
          </a:p>
          <a:p>
            <a:endParaRPr lang="en-US" altLang="ja-JP"/>
          </a:p>
          <a:p>
            <a:r>
              <a:rPr lang="en-US" altLang="ja-JP"/>
              <a:t>Gradle </a:t>
            </a:r>
            <a:r>
              <a:rPr lang="ja-JP" altLang="en-US"/>
              <a:t>のバージョンの不整合が失敗の一因</a:t>
            </a:r>
            <a:endParaRPr lang="en-US" altLang="ja-JP"/>
          </a:p>
          <a:p>
            <a:pPr lvl="1"/>
            <a:r>
              <a:rPr lang="en-US" altLang="ja-JP"/>
              <a:t>Gradle wrapper </a:t>
            </a:r>
            <a:r>
              <a:rPr lang="ja-JP" altLang="en-US"/>
              <a:t>を用いることで改善</a:t>
            </a:r>
            <a:endParaRPr kumimoji="1" lang="ja-JP" altLang="en-US"/>
          </a:p>
        </p:txBody>
      </p:sp>
      <p:sp>
        <p:nvSpPr>
          <p:cNvPr id="4" name="スライド番号プレースホルダー 3">
            <a:extLst>
              <a:ext uri="{FF2B5EF4-FFF2-40B4-BE49-F238E27FC236}">
                <a16:creationId xmlns:a16="http://schemas.microsoft.com/office/drawing/2014/main" id="{E64E21B0-CBFF-4812-98D1-0978548B22A6}"/>
              </a:ext>
            </a:extLst>
          </p:cNvPr>
          <p:cNvSpPr>
            <a:spLocks noGrp="1"/>
          </p:cNvSpPr>
          <p:nvPr>
            <p:ph type="sldNum" sz="quarter" idx="12"/>
          </p:nvPr>
        </p:nvSpPr>
        <p:spPr/>
        <p:txBody>
          <a:bodyPr/>
          <a:lstStyle/>
          <a:p>
            <a:fld id="{71BD41F1-5DB9-48B5-9F82-F72C0C97469D}" type="slidenum">
              <a:rPr kumimoji="1" lang="ja-JP" altLang="en-US" smtClean="0"/>
              <a:t>75</a:t>
            </a:fld>
            <a:endParaRPr kumimoji="1" lang="ja-JP" altLang="en-US"/>
          </a:p>
        </p:txBody>
      </p:sp>
    </p:spTree>
    <p:extLst>
      <p:ext uri="{BB962C8B-B14F-4D97-AF65-F5344CB8AC3E}">
        <p14:creationId xmlns:p14="http://schemas.microsoft.com/office/powerpoint/2010/main" val="42394453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1BD41F1-5DB9-48B5-9F82-F72C0C97469D}" type="slidenum">
              <a:rPr kumimoji="1" lang="ja-JP" altLang="en-US" smtClean="0"/>
              <a:t>76</a:t>
            </a:fld>
            <a:endParaRPr kumimoji="1" lang="ja-JP" altLang="en-US"/>
          </a:p>
        </p:txBody>
      </p:sp>
    </p:spTree>
    <p:extLst>
      <p:ext uri="{BB962C8B-B14F-4D97-AF65-F5344CB8AC3E}">
        <p14:creationId xmlns:p14="http://schemas.microsoft.com/office/powerpoint/2010/main" val="16564708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1BD41F1-5DB9-48B5-9F82-F72C0C97469D}" type="slidenum">
              <a:rPr kumimoji="1" lang="ja-JP" altLang="en-US" dirty="0" smtClean="0"/>
              <a:t>77</a:t>
            </a:fld>
            <a:endParaRPr kumimoji="1" lang="ja-JP" altLang="en-US"/>
          </a:p>
        </p:txBody>
      </p:sp>
    </p:spTree>
    <p:extLst>
      <p:ext uri="{BB962C8B-B14F-4D97-AF65-F5344CB8AC3E}">
        <p14:creationId xmlns:p14="http://schemas.microsoft.com/office/powerpoint/2010/main" val="38336230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1BD41F1-5DB9-48B5-9F82-F72C0C97469D}" type="slidenum">
              <a:rPr kumimoji="1" lang="ja-JP" altLang="en-US" dirty="0" smtClean="0"/>
              <a:t>78</a:t>
            </a:fld>
            <a:endParaRPr kumimoji="1" lang="ja-JP" altLang="en-US"/>
          </a:p>
        </p:txBody>
      </p:sp>
    </p:spTree>
    <p:extLst>
      <p:ext uri="{BB962C8B-B14F-4D97-AF65-F5344CB8AC3E}">
        <p14:creationId xmlns:p14="http://schemas.microsoft.com/office/powerpoint/2010/main" val="1639877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015672-D7BA-4A14-8875-FC580302F4B0}"/>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2C48AE6-8D0B-4FAE-87E6-A339BEF4EAC7}"/>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B3B8C90-C52B-412B-9C5A-C4797880EBEE}"/>
              </a:ext>
            </a:extLst>
          </p:cNvPr>
          <p:cNvSpPr>
            <a:spLocks noGrp="1"/>
          </p:cNvSpPr>
          <p:nvPr>
            <p:ph type="sldNum" sz="quarter" idx="12"/>
          </p:nvPr>
        </p:nvSpPr>
        <p:spPr/>
        <p:txBody>
          <a:bodyPr/>
          <a:lstStyle/>
          <a:p>
            <a:fld id="{71BD41F1-5DB9-48B5-9F82-F72C0C97469D}" type="slidenum">
              <a:rPr kumimoji="1" lang="ja-JP" altLang="en-US" smtClean="0"/>
              <a:t>79</a:t>
            </a:fld>
            <a:endParaRPr kumimoji="1" lang="ja-JP" altLang="en-US"/>
          </a:p>
        </p:txBody>
      </p:sp>
      <p:grpSp>
        <p:nvGrpSpPr>
          <p:cNvPr id="10" name="グループ化 9">
            <a:extLst>
              <a:ext uri="{FF2B5EF4-FFF2-40B4-BE49-F238E27FC236}">
                <a16:creationId xmlns:a16="http://schemas.microsoft.com/office/drawing/2014/main" id="{4F72B5D8-3AC3-4A9A-B6D5-036BF4A161A9}"/>
              </a:ext>
            </a:extLst>
          </p:cNvPr>
          <p:cNvGrpSpPr/>
          <p:nvPr/>
        </p:nvGrpSpPr>
        <p:grpSpPr>
          <a:xfrm>
            <a:off x="2619374" y="1063228"/>
            <a:ext cx="3894152" cy="4723075"/>
            <a:chOff x="3927484" y="1175864"/>
            <a:chExt cx="5197704" cy="6186632"/>
          </a:xfrm>
        </p:grpSpPr>
        <p:pic>
          <p:nvPicPr>
            <p:cNvPr id="9" name="図 8">
              <a:extLst>
                <a:ext uri="{FF2B5EF4-FFF2-40B4-BE49-F238E27FC236}">
                  <a16:creationId xmlns:a16="http://schemas.microsoft.com/office/drawing/2014/main" id="{2801EEEE-6C68-41E7-A3AA-493B07FFB8D2}"/>
                </a:ext>
              </a:extLst>
            </p:cNvPr>
            <p:cNvPicPr>
              <a:picLocks noChangeAspect="1"/>
            </p:cNvPicPr>
            <p:nvPr/>
          </p:nvPicPr>
          <p:blipFill>
            <a:blip r:embed="rId2"/>
            <a:stretch>
              <a:fillRect/>
            </a:stretch>
          </p:blipFill>
          <p:spPr>
            <a:xfrm>
              <a:off x="3927484" y="4293190"/>
              <a:ext cx="5197704" cy="3069306"/>
            </a:xfrm>
            <a:prstGeom prst="rect">
              <a:avLst/>
            </a:prstGeom>
          </p:spPr>
        </p:pic>
        <p:pic>
          <p:nvPicPr>
            <p:cNvPr id="8" name="図 7">
              <a:extLst>
                <a:ext uri="{FF2B5EF4-FFF2-40B4-BE49-F238E27FC236}">
                  <a16:creationId xmlns:a16="http://schemas.microsoft.com/office/drawing/2014/main" id="{9638574A-0FB0-4907-8211-AE512BF6237D}"/>
                </a:ext>
              </a:extLst>
            </p:cNvPr>
            <p:cNvPicPr>
              <a:picLocks noChangeAspect="1"/>
            </p:cNvPicPr>
            <p:nvPr/>
          </p:nvPicPr>
          <p:blipFill>
            <a:blip r:embed="rId3"/>
            <a:stretch>
              <a:fillRect/>
            </a:stretch>
          </p:blipFill>
          <p:spPr>
            <a:xfrm>
              <a:off x="3927484" y="1175864"/>
              <a:ext cx="5197704" cy="3117326"/>
            </a:xfrm>
            <a:prstGeom prst="rect">
              <a:avLst/>
            </a:prstGeom>
          </p:spPr>
        </p:pic>
      </p:grpSp>
    </p:spTree>
    <p:extLst>
      <p:ext uri="{BB962C8B-B14F-4D97-AF65-F5344CB8AC3E}">
        <p14:creationId xmlns:p14="http://schemas.microsoft.com/office/powerpoint/2010/main" val="202730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83AC56-65C1-2E67-21B0-0DC45438007B}"/>
              </a:ext>
            </a:extLst>
          </p:cNvPr>
          <p:cNvSpPr>
            <a:spLocks noGrp="1"/>
          </p:cNvSpPr>
          <p:nvPr>
            <p:ph type="title"/>
          </p:nvPr>
        </p:nvSpPr>
        <p:spPr/>
        <p:txBody>
          <a:bodyPr/>
          <a:lstStyle/>
          <a:p>
            <a:r>
              <a:rPr lang="ja-JP" altLang="en-US">
                <a:cs typeface="Arial"/>
              </a:rPr>
              <a:t>本研究の目的</a:t>
            </a:r>
            <a:endParaRPr kumimoji="1" lang="ja-JP" altLang="en-US"/>
          </a:p>
        </p:txBody>
      </p:sp>
      <p:sp>
        <p:nvSpPr>
          <p:cNvPr id="3" name="コンテンツ プレースホルダー 2">
            <a:extLst>
              <a:ext uri="{FF2B5EF4-FFF2-40B4-BE49-F238E27FC236}">
                <a16:creationId xmlns:a16="http://schemas.microsoft.com/office/drawing/2014/main" id="{32C4F056-6C4D-DAE4-2C00-CDC134352527}"/>
              </a:ext>
            </a:extLst>
          </p:cNvPr>
          <p:cNvSpPr>
            <a:spLocks noGrp="1"/>
          </p:cNvSpPr>
          <p:nvPr>
            <p:ph idx="1"/>
          </p:nvPr>
        </p:nvSpPr>
        <p:spPr>
          <a:xfrm>
            <a:off x="457200" y="1600202"/>
            <a:ext cx="8779339" cy="4525963"/>
          </a:xfrm>
        </p:spPr>
        <p:txBody>
          <a:bodyPr/>
          <a:lstStyle/>
          <a:p>
            <a:r>
              <a:rPr lang="ja-JP" altLang="en-US" dirty="0">
                <a:cs typeface="Arial"/>
              </a:rPr>
              <a:t>JavaプロジェクトやAndroidアプリの</a:t>
            </a:r>
            <a:br>
              <a:rPr lang="ja-JP" altLang="en-US" dirty="0">
                <a:cs typeface="Arial"/>
              </a:rPr>
            </a:br>
            <a:r>
              <a:rPr lang="ja-JP" altLang="en-US" dirty="0">
                <a:cs typeface="Arial"/>
              </a:rPr>
              <a:t>自動的なビルドに問題があることを確認</a:t>
            </a:r>
          </a:p>
          <a:p>
            <a:endParaRPr lang="ja-JP" altLang="en-US" dirty="0">
              <a:cs typeface="Arial"/>
            </a:endParaRPr>
          </a:p>
          <a:p>
            <a:r>
              <a:rPr lang="ja-JP" altLang="en-US" dirty="0">
                <a:cs typeface="Arial"/>
              </a:rPr>
              <a:t>自動的なビルドの失敗原因と対処方法を提示</a:t>
            </a:r>
          </a:p>
          <a:p>
            <a:endParaRPr lang="ja-JP" altLang="en-US" dirty="0">
              <a:cs typeface="Arial"/>
            </a:endParaRPr>
          </a:p>
          <a:p>
            <a:r>
              <a:rPr lang="ja-JP" dirty="0">
                <a:ea typeface="+mn-lt"/>
                <a:cs typeface="+mn-lt"/>
              </a:rPr>
              <a:t>自動ビルド修正</a:t>
            </a:r>
            <a:r>
              <a:rPr lang="en-US" altLang="ja-JP" dirty="0">
                <a:ea typeface="+mn-lt"/>
                <a:cs typeface="+mn-lt"/>
              </a:rPr>
              <a:t>[7]</a:t>
            </a:r>
            <a:r>
              <a:rPr lang="ja-JP" dirty="0" err="1">
                <a:ea typeface="+mn-lt"/>
                <a:cs typeface="+mn-lt"/>
              </a:rPr>
              <a:t>のような</a:t>
            </a:r>
            <a:r>
              <a:rPr lang="ja-JP" dirty="0">
                <a:ea typeface="+mn-lt"/>
                <a:cs typeface="+mn-lt"/>
              </a:rPr>
              <a:t>他の研究の</a:t>
            </a:r>
            <a:r>
              <a:rPr lang="ja-JP" altLang="en-US" dirty="0">
                <a:ea typeface="+mn-lt"/>
                <a:cs typeface="+mn-lt"/>
              </a:rPr>
              <a:t>円滑化</a:t>
            </a:r>
            <a:endParaRPr lang="ja-JP" dirty="0">
              <a:ea typeface="+mn-lt"/>
              <a:cs typeface="+mn-lt"/>
            </a:endParaRPr>
          </a:p>
          <a:p>
            <a:endParaRPr lang="ja-JP" altLang="en-US" dirty="0">
              <a:cs typeface="Arial"/>
            </a:endParaRPr>
          </a:p>
        </p:txBody>
      </p:sp>
      <p:sp>
        <p:nvSpPr>
          <p:cNvPr id="4" name="スライド番号プレースホルダー 3">
            <a:extLst>
              <a:ext uri="{FF2B5EF4-FFF2-40B4-BE49-F238E27FC236}">
                <a16:creationId xmlns:a16="http://schemas.microsoft.com/office/drawing/2014/main" id="{78E5FFE2-AF54-271F-B0E2-19A9A20DBB1E}"/>
              </a:ext>
            </a:extLst>
          </p:cNvPr>
          <p:cNvSpPr>
            <a:spLocks noGrp="1"/>
          </p:cNvSpPr>
          <p:nvPr>
            <p:ph type="sldNum" sz="quarter" idx="12"/>
          </p:nvPr>
        </p:nvSpPr>
        <p:spPr/>
        <p:txBody>
          <a:bodyPr/>
          <a:lstStyle/>
          <a:p>
            <a:fld id="{71BD41F1-5DB9-48B5-9F82-F72C0C97469D}" type="slidenum">
              <a:rPr kumimoji="1" lang="ja-JP" altLang="en-US" smtClean="0"/>
              <a:t>8</a:t>
            </a:fld>
            <a:endParaRPr kumimoji="1" lang="ja-JP" altLang="en-US"/>
          </a:p>
        </p:txBody>
      </p:sp>
      <p:sp>
        <p:nvSpPr>
          <p:cNvPr id="6" name="テキスト ボックス 5">
            <a:extLst>
              <a:ext uri="{FF2B5EF4-FFF2-40B4-BE49-F238E27FC236}">
                <a16:creationId xmlns:a16="http://schemas.microsoft.com/office/drawing/2014/main" id="{1A1B878C-A3AE-7DF5-49F4-5D35B0B535BA}"/>
              </a:ext>
            </a:extLst>
          </p:cNvPr>
          <p:cNvSpPr txBox="1"/>
          <p:nvPr/>
        </p:nvSpPr>
        <p:spPr>
          <a:xfrm>
            <a:off x="222762" y="6095188"/>
            <a:ext cx="8100353" cy="623248"/>
          </a:xfrm>
          <a:prstGeom prst="rect">
            <a:avLst/>
          </a:prstGeom>
          <a:noFill/>
        </p:spPr>
        <p:txBody>
          <a:bodyPr wrap="square" lIns="68580" tIns="34290" rIns="68580" bIns="34290" rtlCol="0" anchor="t">
            <a:spAutoFit/>
          </a:bodyPr>
          <a:lstStyle/>
          <a:p>
            <a:r>
              <a:rPr lang="en-US" altLang="ja-JP" sz="1200">
                <a:latin typeface="ＭＳ Ｐゴシック"/>
                <a:ea typeface="ＭＳ Ｐゴシック"/>
                <a:cs typeface="Tahoma"/>
              </a:rPr>
              <a:t>[7]</a:t>
            </a:r>
            <a:r>
              <a:rPr lang="en-US" sz="1200">
                <a:latin typeface="Tahoma"/>
                <a:ea typeface="Tahoma"/>
                <a:cs typeface="Tahoma"/>
              </a:rPr>
              <a:t> F. Hassan and X. Wang, "</a:t>
            </a:r>
            <a:r>
              <a:rPr lang="en-US" sz="1200" err="1">
                <a:latin typeface="Tahoma"/>
                <a:ea typeface="Tahoma"/>
                <a:cs typeface="Tahoma"/>
              </a:rPr>
              <a:t>HireBuild</a:t>
            </a:r>
            <a:r>
              <a:rPr lang="en-US" sz="1200">
                <a:latin typeface="Tahoma"/>
                <a:ea typeface="Tahoma"/>
                <a:cs typeface="Tahoma"/>
              </a:rPr>
              <a:t>: An Automatic Approach to History-Driven Repair of Build Scripts," </a:t>
            </a:r>
            <a:r>
              <a:rPr lang="en-US" sz="1200" i="1">
                <a:latin typeface="Tahoma"/>
                <a:ea typeface="Tahoma"/>
                <a:cs typeface="Tahoma"/>
              </a:rPr>
              <a:t>2018 IEEE/ACM 40th International Conference on Software Engineering (ICSE)</a:t>
            </a:r>
            <a:r>
              <a:rPr lang="en-US" sz="1200">
                <a:latin typeface="Tahoma"/>
                <a:ea typeface="Tahoma"/>
                <a:cs typeface="Tahoma"/>
              </a:rPr>
              <a:t>, Gothenburg, Sweden, 2018, pp. 1078-1089</a:t>
            </a:r>
          </a:p>
          <a:p>
            <a:endParaRPr lang="en-US" altLang="ja-JP" sz="1200">
              <a:latin typeface="Tahoma"/>
              <a:ea typeface="Tahoma"/>
              <a:cs typeface="Tahoma"/>
            </a:endParaRPr>
          </a:p>
        </p:txBody>
      </p:sp>
    </p:spTree>
    <p:extLst>
      <p:ext uri="{BB962C8B-B14F-4D97-AF65-F5344CB8AC3E}">
        <p14:creationId xmlns:p14="http://schemas.microsoft.com/office/powerpoint/2010/main" val="20494365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C2AA9A-E6FA-4F81-A1F6-CB81303BF20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E67C19F0-8BF3-4BC6-A1EE-6AD45CF1D9E9}"/>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AF0DF51-E3AB-43AD-BA72-5607A90E6DDF}"/>
              </a:ext>
            </a:extLst>
          </p:cNvPr>
          <p:cNvSpPr>
            <a:spLocks noGrp="1"/>
          </p:cNvSpPr>
          <p:nvPr>
            <p:ph type="sldNum" sz="quarter" idx="12"/>
          </p:nvPr>
        </p:nvSpPr>
        <p:spPr/>
        <p:txBody>
          <a:bodyPr/>
          <a:lstStyle/>
          <a:p>
            <a:fld id="{71BD41F1-5DB9-48B5-9F82-F72C0C97469D}" type="slidenum">
              <a:rPr kumimoji="1" lang="ja-JP" altLang="en-US" smtClean="0"/>
              <a:t>80</a:t>
            </a:fld>
            <a:endParaRPr kumimoji="1" lang="ja-JP" altLang="en-US"/>
          </a:p>
        </p:txBody>
      </p:sp>
      <p:graphicFrame>
        <p:nvGraphicFramePr>
          <p:cNvPr id="9" name="オブジェクト 8">
            <a:extLst>
              <a:ext uri="{FF2B5EF4-FFF2-40B4-BE49-F238E27FC236}">
                <a16:creationId xmlns:a16="http://schemas.microsoft.com/office/drawing/2014/main" id="{CA8D91F4-71DA-4811-A26D-84E313F2F543}"/>
              </a:ext>
            </a:extLst>
          </p:cNvPr>
          <p:cNvGraphicFramePr>
            <a:graphicFrameLocks noChangeAspect="1"/>
          </p:cNvGraphicFramePr>
          <p:nvPr>
            <p:extLst>
              <p:ext uri="{D42A27DB-BD31-4B8C-83A1-F6EECF244321}">
                <p14:modId xmlns:p14="http://schemas.microsoft.com/office/powerpoint/2010/main" val="1335930880"/>
              </p:ext>
            </p:extLst>
          </p:nvPr>
        </p:nvGraphicFramePr>
        <p:xfrm>
          <a:off x="3444478" y="8399860"/>
          <a:ext cx="1894004" cy="1140829"/>
        </p:xfrm>
        <a:graphic>
          <a:graphicData uri="http://schemas.openxmlformats.org/presentationml/2006/ole">
            <mc:AlternateContent xmlns:mc="http://schemas.openxmlformats.org/markup-compatibility/2006">
              <mc:Choice xmlns:v="urn:schemas-microsoft-com:vml" Requires="v">
                <p:oleObj spid="_x0000_s1029" name="パッケージャー シェル オブジェクト" showAsIcon="1" r:id="rId3" imgW="534600" imgH="338760" progId="Package">
                  <p:embed/>
                </p:oleObj>
              </mc:Choice>
              <mc:Fallback>
                <p:oleObj name="パッケージャー シェル オブジェクト" showAsIcon="1" r:id="rId3" imgW="534600" imgH="338760" progId="Package">
                  <p:embed/>
                  <p:pic>
                    <p:nvPicPr>
                      <p:cNvPr id="9" name="オブジェクト 8">
                        <a:extLst>
                          <a:ext uri="{FF2B5EF4-FFF2-40B4-BE49-F238E27FC236}">
                            <a16:creationId xmlns:a16="http://schemas.microsoft.com/office/drawing/2014/main" id="{CA8D91F4-71DA-4811-A26D-84E313F2F543}"/>
                          </a:ext>
                        </a:extLst>
                      </p:cNvPr>
                      <p:cNvPicPr/>
                      <p:nvPr/>
                    </p:nvPicPr>
                    <p:blipFill>
                      <a:blip r:embed="rId4"/>
                      <a:stretch>
                        <a:fillRect/>
                      </a:stretch>
                    </p:blipFill>
                    <p:spPr>
                      <a:xfrm>
                        <a:off x="3444478" y="8399860"/>
                        <a:ext cx="1894004" cy="1140829"/>
                      </a:xfrm>
                      <a:prstGeom prst="rect">
                        <a:avLst/>
                      </a:prstGeom>
                    </p:spPr>
                  </p:pic>
                </p:oleObj>
              </mc:Fallback>
            </mc:AlternateContent>
          </a:graphicData>
        </a:graphic>
      </p:graphicFrame>
      <p:pic>
        <p:nvPicPr>
          <p:cNvPr id="11" name="図 10">
            <a:extLst>
              <a:ext uri="{FF2B5EF4-FFF2-40B4-BE49-F238E27FC236}">
                <a16:creationId xmlns:a16="http://schemas.microsoft.com/office/drawing/2014/main" id="{E96751D9-3520-41A7-9589-D7BA5EC81F1F}"/>
              </a:ext>
            </a:extLst>
          </p:cNvPr>
          <p:cNvPicPr>
            <a:picLocks noChangeAspect="1"/>
          </p:cNvPicPr>
          <p:nvPr/>
        </p:nvPicPr>
        <p:blipFill>
          <a:blip r:embed="rId5"/>
          <a:stretch>
            <a:fillRect/>
          </a:stretch>
        </p:blipFill>
        <p:spPr>
          <a:xfrm>
            <a:off x="2515450" y="1166683"/>
            <a:ext cx="3752060" cy="4628090"/>
          </a:xfrm>
          <a:prstGeom prst="rect">
            <a:avLst/>
          </a:prstGeom>
        </p:spPr>
      </p:pic>
    </p:spTree>
    <p:extLst>
      <p:ext uri="{BB962C8B-B14F-4D97-AF65-F5344CB8AC3E}">
        <p14:creationId xmlns:p14="http://schemas.microsoft.com/office/powerpoint/2010/main" val="12202397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CDC34A-EC5F-747C-A452-D3F9F87A66A4}"/>
              </a:ext>
            </a:extLst>
          </p:cNvPr>
          <p:cNvSpPr>
            <a:spLocks noGrp="1"/>
          </p:cNvSpPr>
          <p:nvPr>
            <p:ph type="title"/>
          </p:nvPr>
        </p:nvSpPr>
        <p:spPr/>
        <p:txBody>
          <a:bodyPr/>
          <a:lstStyle/>
          <a:p>
            <a:r>
              <a:rPr kumimoji="1" lang="ja-JP" altLang="en-US"/>
              <a:t>先行研究の結果</a:t>
            </a:r>
          </a:p>
        </p:txBody>
      </p:sp>
      <p:sp>
        <p:nvSpPr>
          <p:cNvPr id="3" name="テキスト プレースホルダー 2">
            <a:extLst>
              <a:ext uri="{FF2B5EF4-FFF2-40B4-BE49-F238E27FC236}">
                <a16:creationId xmlns:a16="http://schemas.microsoft.com/office/drawing/2014/main" id="{74AF0C3A-D2D3-E70F-9BF7-F5F523592123}"/>
              </a:ext>
            </a:extLst>
          </p:cNvPr>
          <p:cNvSpPr>
            <a:spLocks noGrp="1"/>
          </p:cNvSpPr>
          <p:nvPr>
            <p:ph idx="1"/>
          </p:nvPr>
        </p:nvSpPr>
        <p:spPr>
          <a:xfrm>
            <a:off x="208483" y="2057402"/>
            <a:ext cx="8935517" cy="3394500"/>
          </a:xfrm>
        </p:spPr>
        <p:txBody>
          <a:bodyPr/>
          <a:lstStyle/>
          <a:p>
            <a:r>
              <a:rPr kumimoji="1" lang="ja-JP" altLang="en-US"/>
              <a:t>大規模・古い・更新が遅い</a:t>
            </a:r>
            <a:br>
              <a:rPr kumimoji="1" lang="en-US" altLang="ja-JP"/>
            </a:br>
            <a:r>
              <a:rPr kumimoji="1" lang="ja-JP" altLang="en-US"/>
              <a:t>などの特徴を持つ</a:t>
            </a:r>
            <a:br>
              <a:rPr kumimoji="1" lang="en-US" altLang="ja-JP"/>
            </a:br>
            <a:r>
              <a:rPr kumimoji="1" lang="ja-JP" altLang="en-US"/>
              <a:t>プロジェクトは失敗しやすい</a:t>
            </a:r>
            <a:br>
              <a:rPr kumimoji="1" lang="en-US" altLang="ja-JP"/>
            </a:br>
            <a:r>
              <a:rPr kumimoji="1" lang="ja-JP" altLang="en-US"/>
              <a:t>傾向</a:t>
            </a:r>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D6666506-39F1-FBD2-5C64-E25786C69DCA}"/>
              </a:ext>
            </a:extLst>
          </p:cNvPr>
          <p:cNvSpPr>
            <a:spLocks noGrp="1"/>
          </p:cNvSpPr>
          <p:nvPr>
            <p:ph type="sldNum" sz="quarter" idx="12"/>
          </p:nvPr>
        </p:nvSpPr>
        <p:spPr/>
        <p:txBody>
          <a:bodyPr/>
          <a:lstStyle/>
          <a:p>
            <a:fld id="{71BD41F1-5DB9-48B5-9F82-F72C0C97469D}" type="slidenum">
              <a:rPr kumimoji="1" lang="ja-JP" altLang="en-US" smtClean="0"/>
              <a:t>81</a:t>
            </a:fld>
            <a:endParaRPr kumimoji="1" lang="ja-JP" altLang="en-US"/>
          </a:p>
        </p:txBody>
      </p:sp>
      <p:pic>
        <p:nvPicPr>
          <p:cNvPr id="6" name="図 5">
            <a:extLst>
              <a:ext uri="{FF2B5EF4-FFF2-40B4-BE49-F238E27FC236}">
                <a16:creationId xmlns:a16="http://schemas.microsoft.com/office/drawing/2014/main" id="{5B737A47-43E6-4268-AEC4-D56CEC1DEADA}"/>
              </a:ext>
            </a:extLst>
          </p:cNvPr>
          <p:cNvPicPr>
            <a:picLocks noChangeAspect="1"/>
          </p:cNvPicPr>
          <p:nvPr/>
        </p:nvPicPr>
        <p:blipFill>
          <a:blip r:embed="rId3"/>
          <a:stretch>
            <a:fillRect/>
          </a:stretch>
        </p:blipFill>
        <p:spPr>
          <a:xfrm>
            <a:off x="5314475" y="2554972"/>
            <a:ext cx="1354332" cy="3033705"/>
          </a:xfrm>
          <a:prstGeom prst="rect">
            <a:avLst/>
          </a:prstGeom>
        </p:spPr>
      </p:pic>
      <p:pic>
        <p:nvPicPr>
          <p:cNvPr id="7" name="図 6">
            <a:extLst>
              <a:ext uri="{FF2B5EF4-FFF2-40B4-BE49-F238E27FC236}">
                <a16:creationId xmlns:a16="http://schemas.microsoft.com/office/drawing/2014/main" id="{1D833C9A-9A44-4B8C-ACB7-C13CEEDFDBC4}"/>
              </a:ext>
            </a:extLst>
          </p:cNvPr>
          <p:cNvPicPr>
            <a:picLocks noChangeAspect="1"/>
          </p:cNvPicPr>
          <p:nvPr/>
        </p:nvPicPr>
        <p:blipFill>
          <a:blip r:embed="rId4"/>
          <a:stretch>
            <a:fillRect/>
          </a:stretch>
        </p:blipFill>
        <p:spPr>
          <a:xfrm>
            <a:off x="6616176" y="2603323"/>
            <a:ext cx="2463816" cy="2985354"/>
          </a:xfrm>
          <a:prstGeom prst="rect">
            <a:avLst/>
          </a:prstGeom>
        </p:spPr>
      </p:pic>
    </p:spTree>
    <p:extLst>
      <p:ext uri="{BB962C8B-B14F-4D97-AF65-F5344CB8AC3E}">
        <p14:creationId xmlns:p14="http://schemas.microsoft.com/office/powerpoint/2010/main" val="16993847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9BCC6D-27F9-6E6E-43BB-C653B3D478D0}"/>
              </a:ext>
            </a:extLst>
          </p:cNvPr>
          <p:cNvSpPr>
            <a:spLocks noGrp="1"/>
          </p:cNvSpPr>
          <p:nvPr>
            <p:ph type="title"/>
          </p:nvPr>
        </p:nvSpPr>
        <p:spPr/>
        <p:txBody>
          <a:bodyPr/>
          <a:lstStyle/>
          <a:p>
            <a:r>
              <a:rPr kumimoji="1" lang="ja-JP" altLang="en-US"/>
              <a:t>先行研究</a:t>
            </a:r>
            <a:r>
              <a:rPr kumimoji="1" lang="en-US" altLang="ja-JP"/>
              <a:t>[1]</a:t>
            </a:r>
            <a:r>
              <a:rPr kumimoji="1" lang="ja-JP" altLang="en-US"/>
              <a:t>の概要</a:t>
            </a:r>
          </a:p>
        </p:txBody>
      </p:sp>
      <p:sp>
        <p:nvSpPr>
          <p:cNvPr id="3" name="テキスト プレースホルダー 2">
            <a:extLst>
              <a:ext uri="{FF2B5EF4-FFF2-40B4-BE49-F238E27FC236}">
                <a16:creationId xmlns:a16="http://schemas.microsoft.com/office/drawing/2014/main" id="{D42B9E0D-28B5-F382-DC09-BEFAA06EC899}"/>
              </a:ext>
            </a:extLst>
          </p:cNvPr>
          <p:cNvSpPr>
            <a:spLocks noGrp="1"/>
          </p:cNvSpPr>
          <p:nvPr>
            <p:ph idx="1"/>
          </p:nvPr>
        </p:nvSpPr>
        <p:spPr/>
        <p:txBody>
          <a:bodyPr/>
          <a:lstStyle/>
          <a:p>
            <a:r>
              <a:rPr kumimoji="1" lang="en-US" altLang="ja-JP"/>
              <a:t>Java </a:t>
            </a:r>
            <a:r>
              <a:rPr lang="ja-JP" altLang="en-US"/>
              <a:t>プロジェクトに対してビルドの成功率を</a:t>
            </a:r>
            <a:br>
              <a:rPr lang="en-US" altLang="ja-JP"/>
            </a:br>
            <a:r>
              <a:rPr lang="ja-JP" altLang="en-US"/>
              <a:t>調査した先行研究が存在</a:t>
            </a:r>
            <a:endParaRPr lang="en-US" altLang="ja-JP"/>
          </a:p>
          <a:p>
            <a:endParaRPr kumimoji="1" lang="en-US" altLang="ja-JP"/>
          </a:p>
          <a:p>
            <a:endParaRPr lang="en-US" altLang="ja-JP"/>
          </a:p>
          <a:p>
            <a:endParaRPr kumimoji="1" lang="ja-JP" altLang="en-US"/>
          </a:p>
        </p:txBody>
      </p:sp>
      <p:sp>
        <p:nvSpPr>
          <p:cNvPr id="4" name="スライド番号プレースホルダー 3">
            <a:extLst>
              <a:ext uri="{FF2B5EF4-FFF2-40B4-BE49-F238E27FC236}">
                <a16:creationId xmlns:a16="http://schemas.microsoft.com/office/drawing/2014/main" id="{D8FC9982-60F7-F4FD-078B-E777DDF81C0C}"/>
              </a:ext>
            </a:extLst>
          </p:cNvPr>
          <p:cNvSpPr>
            <a:spLocks noGrp="1"/>
          </p:cNvSpPr>
          <p:nvPr>
            <p:ph type="sldNum" sz="quarter" idx="12"/>
          </p:nvPr>
        </p:nvSpPr>
        <p:spPr/>
        <p:txBody>
          <a:bodyPr/>
          <a:lstStyle/>
          <a:p>
            <a:fld id="{71BD41F1-5DB9-48B5-9F82-F72C0C97469D}" type="slidenum">
              <a:rPr kumimoji="1" lang="ja-JP" altLang="en-US" smtClean="0"/>
              <a:t>82</a:t>
            </a:fld>
            <a:endParaRPr kumimoji="1" lang="ja-JP" altLang="en-US"/>
          </a:p>
        </p:txBody>
      </p:sp>
    </p:spTree>
    <p:extLst>
      <p:ext uri="{BB962C8B-B14F-4D97-AF65-F5344CB8AC3E}">
        <p14:creationId xmlns:p14="http://schemas.microsoft.com/office/powerpoint/2010/main" val="14515471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F53B9-1080-76FF-9BF2-06914BDE9542}"/>
              </a:ext>
            </a:extLst>
          </p:cNvPr>
          <p:cNvSpPr>
            <a:spLocks noGrp="1"/>
          </p:cNvSpPr>
          <p:nvPr>
            <p:ph type="title"/>
          </p:nvPr>
        </p:nvSpPr>
        <p:spPr/>
        <p:txBody>
          <a:bodyPr/>
          <a:lstStyle/>
          <a:p>
            <a:r>
              <a:rPr kumimoji="1" lang="ja-JP" altLang="en-US"/>
              <a:t>調査対象</a:t>
            </a:r>
          </a:p>
        </p:txBody>
      </p:sp>
      <p:sp>
        <p:nvSpPr>
          <p:cNvPr id="3" name="テキスト プレースホルダー 2">
            <a:extLst>
              <a:ext uri="{FF2B5EF4-FFF2-40B4-BE49-F238E27FC236}">
                <a16:creationId xmlns:a16="http://schemas.microsoft.com/office/drawing/2014/main" id="{9152E1A9-9155-25AB-75B0-9895EB951678}"/>
              </a:ext>
            </a:extLst>
          </p:cNvPr>
          <p:cNvSpPr>
            <a:spLocks noGrp="1"/>
          </p:cNvSpPr>
          <p:nvPr>
            <p:ph idx="1"/>
          </p:nvPr>
        </p:nvSpPr>
        <p:spPr/>
        <p:txBody>
          <a:bodyPr/>
          <a:lstStyle/>
          <a:p>
            <a:pPr marL="696909" indent="-557213">
              <a:buFont typeface="+mj-lt"/>
              <a:buAutoNum type="arabicPeriod"/>
            </a:pPr>
            <a:r>
              <a:rPr kumimoji="1" lang="en-US" altLang="ja-JP"/>
              <a:t>Java </a:t>
            </a:r>
            <a:r>
              <a:rPr lang="ja-JP" altLang="en-US"/>
              <a:t>で記述されているアプリケーションの</a:t>
            </a:r>
            <a:br>
              <a:rPr lang="en-US" altLang="ja-JP"/>
            </a:br>
            <a:r>
              <a:rPr lang="ja-JP" altLang="en-US"/>
              <a:t>リポジトリであること</a:t>
            </a:r>
            <a:endParaRPr lang="en-US" altLang="ja-JP"/>
          </a:p>
          <a:p>
            <a:pPr marL="696909" indent="-557213">
              <a:buFont typeface="+mj-lt"/>
              <a:buAutoNum type="arabicPeriod"/>
            </a:pPr>
            <a:r>
              <a:rPr kumimoji="1" lang="ja-JP" altLang="en-US"/>
              <a:t>オープンソースソフトウェアのライセンスが</a:t>
            </a:r>
            <a:br>
              <a:rPr kumimoji="1" lang="en-US" altLang="ja-JP"/>
            </a:br>
            <a:r>
              <a:rPr kumimoji="1" lang="ja-JP" altLang="en-US"/>
              <a:t>記述されたファイルがあること</a:t>
            </a:r>
            <a:endParaRPr kumimoji="1" lang="en-US" altLang="ja-JP"/>
          </a:p>
          <a:p>
            <a:pPr marL="696909" indent="-557213">
              <a:buFont typeface="+mj-lt"/>
              <a:buAutoNum type="arabicPeriod"/>
            </a:pPr>
            <a:r>
              <a:rPr lang="ja-JP" altLang="en-US"/>
              <a:t>一回以上フォークされていること</a:t>
            </a:r>
            <a:endParaRPr lang="en-US" altLang="ja-JP"/>
          </a:p>
          <a:p>
            <a:pPr marL="696909" indent="-557213">
              <a:buFont typeface="+mj-lt"/>
              <a:buAutoNum type="arabicPeriod"/>
            </a:pPr>
            <a:r>
              <a:rPr kumimoji="1" lang="en-US" altLang="ja-JP"/>
              <a:t>JNI </a:t>
            </a:r>
            <a:r>
              <a:rPr kumimoji="1" lang="ja-JP" altLang="en-US"/>
              <a:t>や </a:t>
            </a:r>
            <a:r>
              <a:rPr kumimoji="1" lang="en-US" altLang="ja-JP"/>
              <a:t>Java </a:t>
            </a:r>
            <a:r>
              <a:rPr kumimoji="1" lang="en-US" altLang="ja-JP" err="1"/>
              <a:t>Mava</a:t>
            </a:r>
            <a:r>
              <a:rPr kumimoji="1" lang="en-US" altLang="ja-JP"/>
              <a:t> </a:t>
            </a:r>
            <a:r>
              <a:rPr kumimoji="1" lang="ja-JP" altLang="en-US"/>
              <a:t>の </a:t>
            </a:r>
            <a:r>
              <a:rPr kumimoji="1" lang="en-US" altLang="ja-JP"/>
              <a:t>API </a:t>
            </a:r>
            <a:r>
              <a:rPr kumimoji="1" lang="ja-JP" altLang="en-US"/>
              <a:t>を用いていないこと</a:t>
            </a:r>
            <a:endParaRPr lang="en-US" altLang="ja-JP"/>
          </a:p>
          <a:p>
            <a:pPr marL="696909" indent="-557213">
              <a:buFont typeface="+mj-lt"/>
              <a:buAutoNum type="arabicPeriod"/>
            </a:pPr>
            <a:r>
              <a:rPr lang="en-US" altLang="ja-JP"/>
              <a:t>Android </a:t>
            </a:r>
            <a:r>
              <a:rPr lang="ja-JP" altLang="en-US"/>
              <a:t>の </a:t>
            </a:r>
            <a:r>
              <a:rPr lang="en-US" altLang="ja-JP"/>
              <a:t>API </a:t>
            </a:r>
            <a:r>
              <a:rPr lang="ja-JP" altLang="en-US"/>
              <a:t>を用いていること</a:t>
            </a:r>
            <a:endParaRPr kumimoji="1" lang="ja-JP" altLang="en-US"/>
          </a:p>
        </p:txBody>
      </p:sp>
      <p:sp>
        <p:nvSpPr>
          <p:cNvPr id="4" name="スライド番号プレースホルダー 3">
            <a:extLst>
              <a:ext uri="{FF2B5EF4-FFF2-40B4-BE49-F238E27FC236}">
                <a16:creationId xmlns:a16="http://schemas.microsoft.com/office/drawing/2014/main" id="{4B4569EA-91FC-BA56-9190-518565279F3C}"/>
              </a:ext>
            </a:extLst>
          </p:cNvPr>
          <p:cNvSpPr>
            <a:spLocks noGrp="1"/>
          </p:cNvSpPr>
          <p:nvPr>
            <p:ph type="sldNum" sz="quarter" idx="12"/>
          </p:nvPr>
        </p:nvSpPr>
        <p:spPr/>
        <p:txBody>
          <a:bodyPr/>
          <a:lstStyle/>
          <a:p>
            <a:fld id="{71BD41F1-5DB9-48B5-9F82-F72C0C97469D}" type="slidenum">
              <a:rPr kumimoji="1" lang="ja-JP" altLang="en-US" smtClean="0"/>
              <a:t>83</a:t>
            </a:fld>
            <a:endParaRPr kumimoji="1" lang="ja-JP" altLang="en-US"/>
          </a:p>
        </p:txBody>
      </p:sp>
    </p:spTree>
    <p:extLst>
      <p:ext uri="{BB962C8B-B14F-4D97-AF65-F5344CB8AC3E}">
        <p14:creationId xmlns:p14="http://schemas.microsoft.com/office/powerpoint/2010/main" val="29376920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F53FFF-7ABE-CBBE-E259-7EA10F95E84C}"/>
              </a:ext>
            </a:extLst>
          </p:cNvPr>
          <p:cNvSpPr>
            <a:spLocks noGrp="1"/>
          </p:cNvSpPr>
          <p:nvPr>
            <p:ph type="title"/>
          </p:nvPr>
        </p:nvSpPr>
        <p:spPr/>
        <p:txBody>
          <a:bodyPr/>
          <a:lstStyle/>
          <a:p>
            <a:r>
              <a:rPr lang="ja-JP" altLang="en-US"/>
              <a:t>使用ツール</a:t>
            </a:r>
            <a:endParaRPr kumimoji="1" lang="ja-JP" altLang="en-US"/>
          </a:p>
        </p:txBody>
      </p:sp>
      <p:sp>
        <p:nvSpPr>
          <p:cNvPr id="3" name="テキスト プレースホルダー 2">
            <a:extLst>
              <a:ext uri="{FF2B5EF4-FFF2-40B4-BE49-F238E27FC236}">
                <a16:creationId xmlns:a16="http://schemas.microsoft.com/office/drawing/2014/main" id="{11427CA4-3878-EB63-0391-305FC6910AFE}"/>
              </a:ext>
            </a:extLst>
          </p:cNvPr>
          <p:cNvSpPr>
            <a:spLocks noGrp="1"/>
          </p:cNvSpPr>
          <p:nvPr>
            <p:ph idx="1"/>
          </p:nvPr>
        </p:nvSpPr>
        <p:spPr/>
        <p:txBody>
          <a:bodyPr/>
          <a:lstStyle/>
          <a:p>
            <a:r>
              <a:rPr kumimoji="1" lang="en-US" altLang="ja-JP"/>
              <a:t>Java </a:t>
            </a:r>
            <a:r>
              <a:rPr kumimoji="1" lang="ja-JP" altLang="en-US"/>
              <a:t>プロジェクトと </a:t>
            </a:r>
            <a:r>
              <a:rPr kumimoji="1" lang="en-US" altLang="ja-JP"/>
              <a:t>Android </a:t>
            </a:r>
            <a:r>
              <a:rPr kumimoji="1" lang="ja-JP" altLang="en-US"/>
              <a:t>アプリで</a:t>
            </a:r>
            <a:br>
              <a:rPr kumimoji="1" lang="en-US" altLang="ja-JP"/>
            </a:br>
            <a:r>
              <a:rPr kumimoji="1" lang="ja-JP" altLang="en-US"/>
              <a:t>使用されたビルドツール</a:t>
            </a:r>
            <a:endParaRPr kumimoji="1" lang="en-US" altLang="ja-JP"/>
          </a:p>
          <a:p>
            <a:r>
              <a:rPr lang="en-US" altLang="ja-JP"/>
              <a:t>Android </a:t>
            </a:r>
            <a:r>
              <a:rPr lang="ja-JP" altLang="en-US"/>
              <a:t>アプリは </a:t>
            </a:r>
            <a:r>
              <a:rPr lang="en-US" altLang="ja-JP"/>
              <a:t>Gradle </a:t>
            </a:r>
            <a:r>
              <a:rPr lang="ja-JP" altLang="en-US"/>
              <a:t>が大半を占める</a:t>
            </a:r>
            <a:endParaRPr kumimoji="1" lang="ja-JP" altLang="en-US"/>
          </a:p>
        </p:txBody>
      </p:sp>
      <p:sp>
        <p:nvSpPr>
          <p:cNvPr id="4" name="スライド番号プレースホルダー 3">
            <a:extLst>
              <a:ext uri="{FF2B5EF4-FFF2-40B4-BE49-F238E27FC236}">
                <a16:creationId xmlns:a16="http://schemas.microsoft.com/office/drawing/2014/main" id="{1B547AA9-4E5C-53B7-CDD6-603459FAFFCB}"/>
              </a:ext>
            </a:extLst>
          </p:cNvPr>
          <p:cNvSpPr>
            <a:spLocks noGrp="1"/>
          </p:cNvSpPr>
          <p:nvPr>
            <p:ph type="sldNum" sz="quarter" idx="12"/>
          </p:nvPr>
        </p:nvSpPr>
        <p:spPr/>
        <p:txBody>
          <a:bodyPr/>
          <a:lstStyle/>
          <a:p>
            <a:fld id="{71BD41F1-5DB9-48B5-9F82-F72C0C97469D}" type="slidenum">
              <a:rPr kumimoji="1" lang="ja-JP" altLang="en-US" smtClean="0"/>
              <a:t>84</a:t>
            </a:fld>
            <a:endParaRPr kumimoji="1" lang="ja-JP" altLang="en-US"/>
          </a:p>
        </p:txBody>
      </p:sp>
      <p:pic>
        <p:nvPicPr>
          <p:cNvPr id="6" name="図 5">
            <a:extLst>
              <a:ext uri="{FF2B5EF4-FFF2-40B4-BE49-F238E27FC236}">
                <a16:creationId xmlns:a16="http://schemas.microsoft.com/office/drawing/2014/main" id="{FF4A7272-57A2-49BE-8C3D-AC5663934943}"/>
              </a:ext>
            </a:extLst>
          </p:cNvPr>
          <p:cNvPicPr>
            <a:picLocks noChangeAspect="1"/>
          </p:cNvPicPr>
          <p:nvPr/>
        </p:nvPicPr>
        <p:blipFill>
          <a:blip r:embed="rId2"/>
          <a:stretch>
            <a:fillRect/>
          </a:stretch>
        </p:blipFill>
        <p:spPr>
          <a:xfrm>
            <a:off x="457200" y="3633543"/>
            <a:ext cx="3346231" cy="1886806"/>
          </a:xfrm>
          <a:prstGeom prst="rect">
            <a:avLst/>
          </a:prstGeom>
        </p:spPr>
      </p:pic>
      <p:pic>
        <p:nvPicPr>
          <p:cNvPr id="9" name="図 8">
            <a:extLst>
              <a:ext uri="{FF2B5EF4-FFF2-40B4-BE49-F238E27FC236}">
                <a16:creationId xmlns:a16="http://schemas.microsoft.com/office/drawing/2014/main" id="{AF443797-B6C0-4D5C-A86A-43119CB38470}"/>
              </a:ext>
            </a:extLst>
          </p:cNvPr>
          <p:cNvPicPr>
            <a:picLocks noChangeAspect="1"/>
          </p:cNvPicPr>
          <p:nvPr/>
        </p:nvPicPr>
        <p:blipFill>
          <a:blip r:embed="rId3"/>
          <a:stretch>
            <a:fillRect/>
          </a:stretch>
        </p:blipFill>
        <p:spPr>
          <a:xfrm>
            <a:off x="4572000" y="3756053"/>
            <a:ext cx="3121761" cy="1695850"/>
          </a:xfrm>
          <a:prstGeom prst="rect">
            <a:avLst/>
          </a:prstGeom>
        </p:spPr>
      </p:pic>
    </p:spTree>
    <p:extLst>
      <p:ext uri="{BB962C8B-B14F-4D97-AF65-F5344CB8AC3E}">
        <p14:creationId xmlns:p14="http://schemas.microsoft.com/office/powerpoint/2010/main" val="4262860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086A3F-348E-43D6-A96A-69344A5D532A}"/>
              </a:ext>
            </a:extLst>
          </p:cNvPr>
          <p:cNvSpPr>
            <a:spLocks noGrp="1"/>
          </p:cNvSpPr>
          <p:nvPr>
            <p:ph type="title"/>
          </p:nvPr>
        </p:nvSpPr>
        <p:spPr/>
        <p:txBody>
          <a:bodyPr/>
          <a:lstStyle/>
          <a:p>
            <a:r>
              <a:rPr kumimoji="1" lang="ja-JP" altLang="en-US"/>
              <a:t>調査方法の概要</a:t>
            </a:r>
          </a:p>
        </p:txBody>
      </p:sp>
      <p:sp>
        <p:nvSpPr>
          <p:cNvPr id="3" name="テキスト プレースホルダー 2">
            <a:extLst>
              <a:ext uri="{FF2B5EF4-FFF2-40B4-BE49-F238E27FC236}">
                <a16:creationId xmlns:a16="http://schemas.microsoft.com/office/drawing/2014/main" id="{7708011B-6C8B-4E47-8975-51D2FBD65C09}"/>
              </a:ext>
            </a:extLst>
          </p:cNvPr>
          <p:cNvSpPr>
            <a:spLocks noGrp="1"/>
          </p:cNvSpPr>
          <p:nvPr>
            <p:ph idx="1"/>
          </p:nvPr>
        </p:nvSpPr>
        <p:spPr/>
        <p:txBody>
          <a:bodyPr/>
          <a:lstStyle/>
          <a:p>
            <a:r>
              <a:rPr kumimoji="1" lang="en-US" altLang="ja-JP"/>
              <a:t>GitHub </a:t>
            </a:r>
            <a:r>
              <a:rPr kumimoji="1" lang="ja-JP" altLang="en-US"/>
              <a:t>から </a:t>
            </a:r>
            <a:r>
              <a:rPr kumimoji="1" lang="en-US" altLang="ja-JP"/>
              <a:t>Android</a:t>
            </a:r>
            <a:r>
              <a:rPr lang="ja-JP" altLang="en-US"/>
              <a:t> アプリに関するリポジトリを抽出</a:t>
            </a:r>
            <a:endParaRPr lang="en-US" altLang="ja-JP"/>
          </a:p>
          <a:p>
            <a:r>
              <a:rPr kumimoji="1" lang="ja-JP" altLang="en-US"/>
              <a:t>リポジトリから得たソースコードに対しビルドを実行</a:t>
            </a:r>
            <a:endParaRPr lang="en-US" altLang="ja-JP"/>
          </a:p>
          <a:p>
            <a:r>
              <a:rPr kumimoji="1" lang="ja-JP" altLang="en-US"/>
              <a:t>ビルドの成否やログを記録</a:t>
            </a:r>
            <a:endParaRPr kumimoji="1" lang="en-US" altLang="ja-JP"/>
          </a:p>
        </p:txBody>
      </p:sp>
      <p:sp>
        <p:nvSpPr>
          <p:cNvPr id="4" name="スライド番号プレースホルダー 3">
            <a:extLst>
              <a:ext uri="{FF2B5EF4-FFF2-40B4-BE49-F238E27FC236}">
                <a16:creationId xmlns:a16="http://schemas.microsoft.com/office/drawing/2014/main" id="{0ABCAEB1-B6C2-44A1-A4AB-6B73D7FB3553}"/>
              </a:ext>
            </a:extLst>
          </p:cNvPr>
          <p:cNvSpPr>
            <a:spLocks noGrp="1"/>
          </p:cNvSpPr>
          <p:nvPr>
            <p:ph type="sldNum" sz="quarter" idx="12"/>
          </p:nvPr>
        </p:nvSpPr>
        <p:spPr/>
        <p:txBody>
          <a:bodyPr/>
          <a:lstStyle/>
          <a:p>
            <a:fld id="{71BD41F1-5DB9-48B5-9F82-F72C0C97469D}" type="slidenum">
              <a:rPr kumimoji="1" lang="ja-JP" altLang="en-US" smtClean="0"/>
              <a:t>85</a:t>
            </a:fld>
            <a:endParaRPr kumimoji="1" lang="ja-JP" altLang="en-US"/>
          </a:p>
        </p:txBody>
      </p:sp>
    </p:spTree>
    <p:extLst>
      <p:ext uri="{BB962C8B-B14F-4D97-AF65-F5344CB8AC3E}">
        <p14:creationId xmlns:p14="http://schemas.microsoft.com/office/powerpoint/2010/main" val="5292831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D56598-91DE-4CF3-8508-E6FE58ADF996}"/>
              </a:ext>
            </a:extLst>
          </p:cNvPr>
          <p:cNvSpPr>
            <a:spLocks noGrp="1"/>
          </p:cNvSpPr>
          <p:nvPr>
            <p:ph type="title"/>
          </p:nvPr>
        </p:nvSpPr>
        <p:spPr/>
        <p:txBody>
          <a:bodyPr/>
          <a:lstStyle/>
          <a:p>
            <a:r>
              <a:rPr lang="ja-JP" altLang="en-US"/>
              <a:t>調査対象</a:t>
            </a:r>
            <a:endParaRPr kumimoji="1" lang="ja-JP" altLang="en-US"/>
          </a:p>
        </p:txBody>
      </p:sp>
      <p:sp>
        <p:nvSpPr>
          <p:cNvPr id="3" name="テキスト プレースホルダー 2">
            <a:extLst>
              <a:ext uri="{FF2B5EF4-FFF2-40B4-BE49-F238E27FC236}">
                <a16:creationId xmlns:a16="http://schemas.microsoft.com/office/drawing/2014/main" id="{FEB391E4-3182-4504-ADE9-83162C49DFF7}"/>
              </a:ext>
            </a:extLst>
          </p:cNvPr>
          <p:cNvSpPr>
            <a:spLocks noGrp="1"/>
          </p:cNvSpPr>
          <p:nvPr>
            <p:ph idx="1"/>
          </p:nvPr>
        </p:nvSpPr>
        <p:spPr/>
        <p:txBody>
          <a:bodyPr/>
          <a:lstStyle/>
          <a:p>
            <a:r>
              <a:rPr lang="ja-JP" altLang="en-US"/>
              <a:t>これらの条件を満たすリポジトリを</a:t>
            </a:r>
            <a:br>
              <a:rPr lang="en-US" altLang="ja-JP"/>
            </a:br>
            <a:r>
              <a:rPr lang="ja-JP" altLang="en-US"/>
              <a:t> </a:t>
            </a:r>
            <a:r>
              <a:rPr lang="en-US" altLang="ja-JP"/>
              <a:t>Android </a:t>
            </a:r>
            <a:r>
              <a:rPr lang="ja-JP" altLang="en-US"/>
              <a:t>アプリと仮定</a:t>
            </a:r>
            <a:endParaRPr lang="en-US" altLang="ja-JP"/>
          </a:p>
          <a:p>
            <a:r>
              <a:rPr lang="ja-JP" altLang="en-US"/>
              <a:t>条件を満たすリポジトリを </a:t>
            </a:r>
            <a:r>
              <a:rPr lang="en-US" altLang="ja-JP"/>
              <a:t>10000 </a:t>
            </a:r>
            <a:r>
              <a:rPr lang="ja-JP" altLang="en-US"/>
              <a:t>個抽出し，</a:t>
            </a:r>
            <a:br>
              <a:rPr lang="en-US" altLang="ja-JP"/>
            </a:br>
            <a:r>
              <a:rPr lang="ja-JP" altLang="en-US"/>
              <a:t>ビルドファイルが認識できた </a:t>
            </a:r>
            <a:r>
              <a:rPr lang="en-US" altLang="ja-JP"/>
              <a:t>6,995 </a:t>
            </a:r>
            <a:r>
              <a:rPr lang="ja-JP" altLang="en-US"/>
              <a:t>個の</a:t>
            </a:r>
            <a:br>
              <a:rPr lang="en-US" altLang="ja-JP"/>
            </a:br>
            <a:r>
              <a:rPr lang="ja-JP" altLang="en-US"/>
              <a:t>リポジトリに対しビルドを実行</a:t>
            </a:r>
            <a:endParaRPr lang="en-US" altLang="ja-JP"/>
          </a:p>
          <a:p>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E477A682-2477-4DD4-9C29-412BCB32700B}"/>
              </a:ext>
            </a:extLst>
          </p:cNvPr>
          <p:cNvSpPr>
            <a:spLocks noGrp="1"/>
          </p:cNvSpPr>
          <p:nvPr>
            <p:ph type="sldNum" sz="quarter" idx="12"/>
          </p:nvPr>
        </p:nvSpPr>
        <p:spPr/>
        <p:txBody>
          <a:bodyPr/>
          <a:lstStyle/>
          <a:p>
            <a:fld id="{71BD41F1-5DB9-48B5-9F82-F72C0C97469D}" type="slidenum">
              <a:rPr kumimoji="1" lang="ja-JP" altLang="en-US" smtClean="0"/>
              <a:t>86</a:t>
            </a:fld>
            <a:endParaRPr kumimoji="1" lang="ja-JP" altLang="en-US"/>
          </a:p>
        </p:txBody>
      </p:sp>
      <p:pic>
        <p:nvPicPr>
          <p:cNvPr id="5" name="図 4">
            <a:extLst>
              <a:ext uri="{FF2B5EF4-FFF2-40B4-BE49-F238E27FC236}">
                <a16:creationId xmlns:a16="http://schemas.microsoft.com/office/drawing/2014/main" id="{AF443797-B6C0-4D5C-A86A-43119CB38470}"/>
              </a:ext>
            </a:extLst>
          </p:cNvPr>
          <p:cNvPicPr>
            <a:picLocks noChangeAspect="1"/>
          </p:cNvPicPr>
          <p:nvPr/>
        </p:nvPicPr>
        <p:blipFill>
          <a:blip r:embed="rId2"/>
          <a:stretch>
            <a:fillRect/>
          </a:stretch>
        </p:blipFill>
        <p:spPr>
          <a:xfrm>
            <a:off x="3266768" y="4304901"/>
            <a:ext cx="3121761" cy="1695850"/>
          </a:xfrm>
          <a:prstGeom prst="rect">
            <a:avLst/>
          </a:prstGeom>
        </p:spPr>
      </p:pic>
    </p:spTree>
    <p:extLst>
      <p:ext uri="{BB962C8B-B14F-4D97-AF65-F5344CB8AC3E}">
        <p14:creationId xmlns:p14="http://schemas.microsoft.com/office/powerpoint/2010/main" val="33928618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51216E-BD01-0274-2039-FDA7FFAEEEC0}"/>
              </a:ext>
            </a:extLst>
          </p:cNvPr>
          <p:cNvSpPr>
            <a:spLocks noGrp="1"/>
          </p:cNvSpPr>
          <p:nvPr>
            <p:ph type="title"/>
          </p:nvPr>
        </p:nvSpPr>
        <p:spPr/>
        <p:txBody>
          <a:bodyPr/>
          <a:lstStyle/>
          <a:p>
            <a:r>
              <a:rPr kumimoji="1" lang="ja-JP" altLang="en-US"/>
              <a:t>ビルドの手順</a:t>
            </a:r>
          </a:p>
        </p:txBody>
      </p:sp>
      <p:sp>
        <p:nvSpPr>
          <p:cNvPr id="3" name="テキスト プレースホルダー 2">
            <a:extLst>
              <a:ext uri="{FF2B5EF4-FFF2-40B4-BE49-F238E27FC236}">
                <a16:creationId xmlns:a16="http://schemas.microsoft.com/office/drawing/2014/main" id="{D4DC541B-72EF-CCCA-7CE3-B59549A80473}"/>
              </a:ext>
            </a:extLst>
          </p:cNvPr>
          <p:cNvSpPr>
            <a:spLocks noGrp="1"/>
          </p:cNvSpPr>
          <p:nvPr>
            <p:ph idx="1"/>
          </p:nvPr>
        </p:nvSpPr>
        <p:spPr/>
        <p:txBody>
          <a:bodyPr/>
          <a:lstStyle/>
          <a:p>
            <a:r>
              <a:rPr kumimoji="1" lang="ja-JP" altLang="en-US"/>
              <a:t>ルートディレクトリ内にビルドファイルが存在</a:t>
            </a:r>
            <a:br>
              <a:rPr kumimoji="1" lang="en-US" altLang="ja-JP"/>
            </a:br>
            <a:r>
              <a:rPr kumimoji="1" lang="ja-JP" altLang="en-US"/>
              <a:t>しているか確認</a:t>
            </a:r>
            <a:endParaRPr kumimoji="1" lang="en-US" altLang="ja-JP"/>
          </a:p>
          <a:p>
            <a:pPr marL="596885" lvl="1" indent="0">
              <a:buNone/>
            </a:pPr>
            <a:endParaRPr kumimoji="1" lang="en-US" altLang="ja-JP"/>
          </a:p>
          <a:p>
            <a:r>
              <a:rPr lang="ja-JP" altLang="en-US"/>
              <a:t>ビルド環境には </a:t>
            </a:r>
            <a:r>
              <a:rPr lang="en-US" altLang="ja-JP"/>
              <a:t>Docker</a:t>
            </a:r>
            <a:r>
              <a:rPr lang="ja-JP" altLang="en-US"/>
              <a:t> を利用</a:t>
            </a:r>
            <a:endParaRPr lang="en-US" altLang="ja-JP"/>
          </a:p>
          <a:p>
            <a:pPr lvl="1"/>
            <a:r>
              <a:rPr kumimoji="1" lang="ja-JP" altLang="en-US"/>
              <a:t>再現性向上のため</a:t>
            </a:r>
          </a:p>
        </p:txBody>
      </p:sp>
      <p:sp>
        <p:nvSpPr>
          <p:cNvPr id="4" name="スライド番号プレースホルダー 3">
            <a:extLst>
              <a:ext uri="{FF2B5EF4-FFF2-40B4-BE49-F238E27FC236}">
                <a16:creationId xmlns:a16="http://schemas.microsoft.com/office/drawing/2014/main" id="{CBBB8186-B4B7-E86E-5A5A-B1CA9F7A0252}"/>
              </a:ext>
            </a:extLst>
          </p:cNvPr>
          <p:cNvSpPr>
            <a:spLocks noGrp="1"/>
          </p:cNvSpPr>
          <p:nvPr>
            <p:ph type="sldNum" sz="quarter" idx="12"/>
          </p:nvPr>
        </p:nvSpPr>
        <p:spPr/>
        <p:txBody>
          <a:bodyPr/>
          <a:lstStyle/>
          <a:p>
            <a:fld id="{71BD41F1-5DB9-48B5-9F82-F72C0C97469D}" type="slidenum">
              <a:rPr kumimoji="1" lang="ja-JP" altLang="en-US" smtClean="0"/>
              <a:t>87</a:t>
            </a:fld>
            <a:endParaRPr kumimoji="1" lang="ja-JP" altLang="en-US"/>
          </a:p>
        </p:txBody>
      </p:sp>
    </p:spTree>
    <p:extLst>
      <p:ext uri="{BB962C8B-B14F-4D97-AF65-F5344CB8AC3E}">
        <p14:creationId xmlns:p14="http://schemas.microsoft.com/office/powerpoint/2010/main" val="2037359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70F768-2FEF-48A8-BE25-5305623401D4}"/>
              </a:ext>
            </a:extLst>
          </p:cNvPr>
          <p:cNvSpPr>
            <a:spLocks noGrp="1"/>
          </p:cNvSpPr>
          <p:nvPr>
            <p:ph type="title"/>
          </p:nvPr>
        </p:nvSpPr>
        <p:spPr/>
        <p:txBody>
          <a:bodyPr/>
          <a:lstStyle/>
          <a:p>
            <a:r>
              <a:rPr kumimoji="1" lang="ja-JP" altLang="en-US"/>
              <a:t>ビルドツールの制御</a:t>
            </a:r>
          </a:p>
        </p:txBody>
      </p:sp>
      <p:sp>
        <p:nvSpPr>
          <p:cNvPr id="3" name="テキスト プレースホルダー 2">
            <a:extLst>
              <a:ext uri="{FF2B5EF4-FFF2-40B4-BE49-F238E27FC236}">
                <a16:creationId xmlns:a16="http://schemas.microsoft.com/office/drawing/2014/main" id="{7B6321D3-64D6-4A47-8A04-BFD659FA7BF1}"/>
              </a:ext>
            </a:extLst>
          </p:cNvPr>
          <p:cNvSpPr>
            <a:spLocks noGrp="1"/>
          </p:cNvSpPr>
          <p:nvPr>
            <p:ph idx="1"/>
          </p:nvPr>
        </p:nvSpPr>
        <p:spPr/>
        <p:txBody>
          <a:bodyPr/>
          <a:lstStyle/>
          <a:p>
            <a:r>
              <a:rPr lang="ja-JP" altLang="en-US"/>
              <a:t>制御スクリプトによって各アプリのビルドを実行</a:t>
            </a:r>
            <a:endParaRPr lang="en-US" altLang="ja-JP"/>
          </a:p>
          <a:p>
            <a:endParaRPr lang="en-US" altLang="ja-JP"/>
          </a:p>
          <a:p>
            <a:r>
              <a:rPr lang="ja-JP" altLang="en-US"/>
              <a:t>各アプリのビルドに用いるビルドツールに</a:t>
            </a:r>
            <a:br>
              <a:rPr lang="en-US" altLang="ja-JP"/>
            </a:br>
            <a:r>
              <a:rPr lang="ja-JP" altLang="en-US"/>
              <a:t>対応するコマンドを実行</a:t>
            </a:r>
            <a:endParaRPr lang="en-US" altLang="ja-JP"/>
          </a:p>
          <a:p>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DF6EF495-8A35-48E7-A1D7-5208D10DEAB7}"/>
              </a:ext>
            </a:extLst>
          </p:cNvPr>
          <p:cNvSpPr>
            <a:spLocks noGrp="1"/>
          </p:cNvSpPr>
          <p:nvPr>
            <p:ph type="sldNum" sz="quarter" idx="12"/>
          </p:nvPr>
        </p:nvSpPr>
        <p:spPr/>
        <p:txBody>
          <a:bodyPr/>
          <a:lstStyle/>
          <a:p>
            <a:fld id="{71BD41F1-5DB9-48B5-9F82-F72C0C97469D}" type="slidenum">
              <a:rPr kumimoji="1" lang="ja-JP" altLang="en-US" smtClean="0"/>
              <a:t>88</a:t>
            </a:fld>
            <a:endParaRPr kumimoji="1" lang="ja-JP" altLang="en-US"/>
          </a:p>
        </p:txBody>
      </p:sp>
      <p:graphicFrame>
        <p:nvGraphicFramePr>
          <p:cNvPr id="5" name="表 4">
            <a:extLst>
              <a:ext uri="{FF2B5EF4-FFF2-40B4-BE49-F238E27FC236}">
                <a16:creationId xmlns:a16="http://schemas.microsoft.com/office/drawing/2014/main" id="{47BD2282-AC5E-4DCC-A04A-96442B5715AF}"/>
              </a:ext>
            </a:extLst>
          </p:cNvPr>
          <p:cNvGraphicFramePr>
            <a:graphicFrameLocks noGrp="1"/>
          </p:cNvGraphicFramePr>
          <p:nvPr>
            <p:extLst>
              <p:ext uri="{D42A27DB-BD31-4B8C-83A1-F6EECF244321}">
                <p14:modId xmlns:p14="http://schemas.microsoft.com/office/powerpoint/2010/main" val="1884116929"/>
              </p:ext>
            </p:extLst>
          </p:nvPr>
        </p:nvGraphicFramePr>
        <p:xfrm>
          <a:off x="909829" y="4236622"/>
          <a:ext cx="7082942" cy="1127760"/>
        </p:xfrm>
        <a:graphic>
          <a:graphicData uri="http://schemas.openxmlformats.org/drawingml/2006/table">
            <a:tbl>
              <a:tblPr firstRow="1" bandRow="1">
                <a:tableStyleId>{5C22544A-7EE6-4342-B048-85BDC9FD1C3A}</a:tableStyleId>
              </a:tblPr>
              <a:tblGrid>
                <a:gridCol w="1030892">
                  <a:extLst>
                    <a:ext uri="{9D8B030D-6E8A-4147-A177-3AD203B41FA5}">
                      <a16:colId xmlns:a16="http://schemas.microsoft.com/office/drawing/2014/main" val="4197875973"/>
                    </a:ext>
                  </a:extLst>
                </a:gridCol>
                <a:gridCol w="1661870">
                  <a:extLst>
                    <a:ext uri="{9D8B030D-6E8A-4147-A177-3AD203B41FA5}">
                      <a16:colId xmlns:a16="http://schemas.microsoft.com/office/drawing/2014/main" val="1160214767"/>
                    </a:ext>
                  </a:extLst>
                </a:gridCol>
                <a:gridCol w="4390180">
                  <a:extLst>
                    <a:ext uri="{9D8B030D-6E8A-4147-A177-3AD203B41FA5}">
                      <a16:colId xmlns:a16="http://schemas.microsoft.com/office/drawing/2014/main" val="1493172893"/>
                    </a:ext>
                  </a:extLst>
                </a:gridCol>
              </a:tblGrid>
              <a:tr h="278130">
                <a:tc>
                  <a:txBody>
                    <a:bodyPr/>
                    <a:lstStyle/>
                    <a:p>
                      <a:r>
                        <a:rPr kumimoji="1" lang="ja-JP" altLang="en-US" sz="1400"/>
                        <a:t>使用ツール</a:t>
                      </a:r>
                    </a:p>
                  </a:txBody>
                  <a:tcPr marL="68580" marR="68580" marT="34290" marB="34290"/>
                </a:tc>
                <a:tc>
                  <a:txBody>
                    <a:bodyPr/>
                    <a:lstStyle/>
                    <a:p>
                      <a:r>
                        <a:rPr kumimoji="1" lang="ja-JP" altLang="en-US" sz="1400"/>
                        <a:t>ビルドファイル名</a:t>
                      </a:r>
                    </a:p>
                  </a:txBody>
                  <a:tcPr marL="68580" marR="68580" marT="34290" marB="34290"/>
                </a:tc>
                <a:tc>
                  <a:txBody>
                    <a:bodyPr/>
                    <a:lstStyle/>
                    <a:p>
                      <a:r>
                        <a:rPr kumimoji="1" lang="ja-JP" altLang="en-US" sz="1400"/>
                        <a:t>コマンド</a:t>
                      </a:r>
                      <a:endParaRPr kumimoji="1" lang="en-US" altLang="ja-JP" sz="1400"/>
                    </a:p>
                  </a:txBody>
                  <a:tcPr marL="68580" marR="68580" marT="34290" marB="34290"/>
                </a:tc>
                <a:extLst>
                  <a:ext uri="{0D108BD9-81ED-4DB2-BD59-A6C34878D82A}">
                    <a16:rowId xmlns:a16="http://schemas.microsoft.com/office/drawing/2014/main" val="1586100373"/>
                  </a:ext>
                </a:extLst>
              </a:tr>
              <a:tr h="278130">
                <a:tc>
                  <a:txBody>
                    <a:bodyPr/>
                    <a:lstStyle/>
                    <a:p>
                      <a:r>
                        <a:rPr kumimoji="1" lang="en-US" altLang="ja-JP" sz="1400"/>
                        <a:t>Gradle</a:t>
                      </a:r>
                      <a:endParaRPr kumimoji="1" lang="ja-JP" altLang="en-US" sz="1400"/>
                    </a:p>
                  </a:txBody>
                  <a:tcPr marL="68580" marR="68580" marT="34290" marB="34290"/>
                </a:tc>
                <a:tc>
                  <a:txBody>
                    <a:bodyPr/>
                    <a:lstStyle/>
                    <a:p>
                      <a:r>
                        <a:rPr lang="en-US" altLang="ja-JP" sz="1400" err="1"/>
                        <a:t>Build.gradle</a:t>
                      </a:r>
                      <a:endParaRPr kumimoji="1" lang="ja-JP" altLang="en-US" sz="1400"/>
                    </a:p>
                  </a:txBody>
                  <a:tcPr marL="68580" marR="68580" marT="34290" marB="34290"/>
                </a:tc>
                <a:tc>
                  <a:txBody>
                    <a:bodyPr/>
                    <a:lstStyle/>
                    <a:p>
                      <a:r>
                        <a:rPr lang="en-US" altLang="ja-JP" sz="1400" err="1"/>
                        <a:t>gradle</a:t>
                      </a:r>
                      <a:r>
                        <a:rPr lang="en-US" altLang="ja-JP" sz="1400"/>
                        <a:t> clean assemble </a:t>
                      </a:r>
                      <a:endParaRPr kumimoji="1" lang="ja-JP" altLang="en-US" sz="1400"/>
                    </a:p>
                  </a:txBody>
                  <a:tcPr marL="68580" marR="68580" marT="34290" marB="34290"/>
                </a:tc>
                <a:extLst>
                  <a:ext uri="{0D108BD9-81ED-4DB2-BD59-A6C34878D82A}">
                    <a16:rowId xmlns:a16="http://schemas.microsoft.com/office/drawing/2014/main" val="2914883455"/>
                  </a:ext>
                </a:extLst>
              </a:tr>
              <a:tr h="278130">
                <a:tc>
                  <a:txBody>
                    <a:bodyPr/>
                    <a:lstStyle/>
                    <a:p>
                      <a:r>
                        <a:rPr kumimoji="1" lang="en-US" altLang="ja-JP" sz="1400"/>
                        <a:t>Maven</a:t>
                      </a:r>
                      <a:endParaRPr kumimoji="1" lang="ja-JP" altLang="en-US" sz="1400"/>
                    </a:p>
                  </a:txBody>
                  <a:tcPr marL="68580" marR="68580" marT="34290" marB="34290"/>
                </a:tc>
                <a:tc>
                  <a:txBody>
                    <a:bodyPr/>
                    <a:lstStyle/>
                    <a:p>
                      <a:r>
                        <a:rPr lang="en-US" altLang="ja-JP" sz="1400"/>
                        <a:t>pom.xml</a:t>
                      </a:r>
                      <a:endParaRPr kumimoji="1" lang="ja-JP" altLang="en-US" sz="1400"/>
                    </a:p>
                  </a:txBody>
                  <a:tcPr marL="68580" marR="68580" marT="34290" marB="34290"/>
                </a:tc>
                <a:tc>
                  <a:txBody>
                    <a:bodyPr/>
                    <a:lstStyle/>
                    <a:p>
                      <a:r>
                        <a:rPr lang="en-US" altLang="ja-JP" sz="1400" err="1"/>
                        <a:t>mvn</a:t>
                      </a:r>
                      <a:r>
                        <a:rPr lang="en-US" altLang="ja-JP" sz="1400"/>
                        <a:t> clean package -</a:t>
                      </a:r>
                      <a:r>
                        <a:rPr lang="en-US" altLang="ja-JP" sz="1400" err="1"/>
                        <a:t>DskipTests</a:t>
                      </a:r>
                      <a:r>
                        <a:rPr lang="en-US" altLang="ja-JP" sz="1400"/>
                        <a:t> </a:t>
                      </a:r>
                      <a:endParaRPr kumimoji="1" lang="ja-JP" altLang="en-US" sz="1400"/>
                    </a:p>
                  </a:txBody>
                  <a:tcPr marL="68580" marR="68580" marT="34290" marB="34290"/>
                </a:tc>
                <a:extLst>
                  <a:ext uri="{0D108BD9-81ED-4DB2-BD59-A6C34878D82A}">
                    <a16:rowId xmlns:a16="http://schemas.microsoft.com/office/drawing/2014/main" val="2424318928"/>
                  </a:ext>
                </a:extLst>
              </a:tr>
              <a:tr h="278130">
                <a:tc>
                  <a:txBody>
                    <a:bodyPr/>
                    <a:lstStyle/>
                    <a:p>
                      <a:r>
                        <a:rPr kumimoji="1" lang="en-US" altLang="ja-JP" sz="1400"/>
                        <a:t>Ant</a:t>
                      </a:r>
                      <a:endParaRPr kumimoji="1" lang="ja-JP" altLang="en-US" sz="1400"/>
                    </a:p>
                  </a:txBody>
                  <a:tcPr marL="68580" marR="68580" marT="34290" marB="34290"/>
                </a:tc>
                <a:tc>
                  <a:txBody>
                    <a:bodyPr/>
                    <a:lstStyle/>
                    <a:p>
                      <a:r>
                        <a:rPr lang="en-US" altLang="ja-JP" sz="1400"/>
                        <a:t>build.xml</a:t>
                      </a:r>
                      <a:endParaRPr kumimoji="1" lang="ja-JP" altLang="en-US" sz="1400"/>
                    </a:p>
                  </a:txBody>
                  <a:tcPr marL="68580" marR="68580" marT="34290" marB="34290"/>
                </a:tc>
                <a:tc>
                  <a:txBody>
                    <a:bodyPr/>
                    <a:lstStyle/>
                    <a:p>
                      <a:r>
                        <a:rPr lang="en-US" altLang="ja-JP" sz="1400"/>
                        <a:t>ant clean; ant jar || ant war || ant </a:t>
                      </a:r>
                      <a:r>
                        <a:rPr lang="en-US" altLang="ja-JP" sz="1400" err="1"/>
                        <a:t>dist</a:t>
                      </a:r>
                      <a:r>
                        <a:rPr lang="en-US" altLang="ja-JP" sz="1400"/>
                        <a:t> || ant</a:t>
                      </a:r>
                      <a:endParaRPr kumimoji="1" lang="ja-JP" altLang="en-US" sz="1400"/>
                    </a:p>
                  </a:txBody>
                  <a:tcPr marL="68580" marR="68580" marT="34290" marB="34290"/>
                </a:tc>
                <a:extLst>
                  <a:ext uri="{0D108BD9-81ED-4DB2-BD59-A6C34878D82A}">
                    <a16:rowId xmlns:a16="http://schemas.microsoft.com/office/drawing/2014/main" val="1211771193"/>
                  </a:ext>
                </a:extLst>
              </a:tr>
            </a:tbl>
          </a:graphicData>
        </a:graphic>
      </p:graphicFrame>
    </p:spTree>
    <p:extLst>
      <p:ext uri="{BB962C8B-B14F-4D97-AF65-F5344CB8AC3E}">
        <p14:creationId xmlns:p14="http://schemas.microsoft.com/office/powerpoint/2010/main" val="12035870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A42AC5-F9DB-DC71-F2A5-CB85C9FA51A3}"/>
              </a:ext>
            </a:extLst>
          </p:cNvPr>
          <p:cNvSpPr>
            <a:spLocks noGrp="1"/>
          </p:cNvSpPr>
          <p:nvPr>
            <p:ph type="title"/>
          </p:nvPr>
        </p:nvSpPr>
        <p:spPr/>
        <p:txBody>
          <a:bodyPr/>
          <a:lstStyle/>
          <a:p>
            <a:r>
              <a:rPr lang="ja-JP" altLang="en-US"/>
              <a:t>ビルドエラーの分類</a:t>
            </a:r>
            <a:endParaRPr kumimoji="1" lang="ja-JP" altLang="en-US"/>
          </a:p>
        </p:txBody>
      </p:sp>
      <p:sp>
        <p:nvSpPr>
          <p:cNvPr id="3" name="テキスト プレースホルダー 2">
            <a:extLst>
              <a:ext uri="{FF2B5EF4-FFF2-40B4-BE49-F238E27FC236}">
                <a16:creationId xmlns:a16="http://schemas.microsoft.com/office/drawing/2014/main" id="{520D4331-76AC-ED14-6032-487F8AEA4296}"/>
              </a:ext>
            </a:extLst>
          </p:cNvPr>
          <p:cNvSpPr>
            <a:spLocks noGrp="1"/>
          </p:cNvSpPr>
          <p:nvPr>
            <p:ph idx="1"/>
          </p:nvPr>
        </p:nvSpPr>
        <p:spPr>
          <a:xfrm>
            <a:off x="457200" y="2057402"/>
            <a:ext cx="8229600" cy="3386478"/>
          </a:xfrm>
        </p:spPr>
        <p:txBody>
          <a:bodyPr/>
          <a:lstStyle/>
          <a:p>
            <a:r>
              <a:rPr lang="ja-JP" altLang="en-US"/>
              <a:t>ログを検索し特定の文字列が存在するのか</a:t>
            </a:r>
            <a:br>
              <a:rPr lang="en-US" altLang="ja-JP"/>
            </a:br>
            <a:r>
              <a:rPr lang="ja-JP" altLang="en-US"/>
              <a:t>調査することで分類</a:t>
            </a:r>
            <a:endParaRPr lang="en-US" altLang="ja-JP"/>
          </a:p>
          <a:p>
            <a:endParaRPr kumimoji="1" lang="en-US" altLang="ja-JP"/>
          </a:p>
          <a:p>
            <a:r>
              <a:rPr lang="ja-JP" altLang="en-US"/>
              <a:t>さらに手作業で頻度が高いものを </a:t>
            </a:r>
            <a:r>
              <a:rPr lang="en-US" altLang="ja-JP"/>
              <a:t>84 </a:t>
            </a:r>
            <a:r>
              <a:rPr lang="ja-JP" altLang="en-US"/>
              <a:t>種類に分類</a:t>
            </a:r>
            <a:endParaRPr lang="en-US" altLang="ja-JP"/>
          </a:p>
          <a:p>
            <a:pPr lvl="1"/>
            <a:r>
              <a:rPr kumimoji="1" lang="ja-JP" altLang="en-US"/>
              <a:t>分類が不明なものは </a:t>
            </a:r>
            <a:r>
              <a:rPr kumimoji="1" lang="en-US" altLang="ja-JP"/>
              <a:t>Unknown </a:t>
            </a:r>
            <a:r>
              <a:rPr kumimoji="1" lang="ja-JP" altLang="en-US"/>
              <a:t>と分類</a:t>
            </a:r>
          </a:p>
        </p:txBody>
      </p:sp>
      <p:sp>
        <p:nvSpPr>
          <p:cNvPr id="4" name="スライド番号プレースホルダー 3">
            <a:extLst>
              <a:ext uri="{FF2B5EF4-FFF2-40B4-BE49-F238E27FC236}">
                <a16:creationId xmlns:a16="http://schemas.microsoft.com/office/drawing/2014/main" id="{32C9CA42-5EAC-FA91-08A8-B8C4F99EE9F8}"/>
              </a:ext>
            </a:extLst>
          </p:cNvPr>
          <p:cNvSpPr>
            <a:spLocks noGrp="1"/>
          </p:cNvSpPr>
          <p:nvPr>
            <p:ph type="sldNum" sz="quarter" idx="12"/>
          </p:nvPr>
        </p:nvSpPr>
        <p:spPr/>
        <p:txBody>
          <a:bodyPr/>
          <a:lstStyle/>
          <a:p>
            <a:fld id="{71BD41F1-5DB9-48B5-9F82-F72C0C97469D}" type="slidenum">
              <a:rPr kumimoji="1" lang="ja-JP" altLang="en-US" smtClean="0"/>
              <a:t>89</a:t>
            </a:fld>
            <a:endParaRPr kumimoji="1" lang="ja-JP" altLang="en-US"/>
          </a:p>
        </p:txBody>
      </p:sp>
    </p:spTree>
    <p:extLst>
      <p:ext uri="{BB962C8B-B14F-4D97-AF65-F5344CB8AC3E}">
        <p14:creationId xmlns:p14="http://schemas.microsoft.com/office/powerpoint/2010/main" val="132981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A8946F-1AA6-43CD-837D-DDF3176634F9}"/>
              </a:ext>
            </a:extLst>
          </p:cNvPr>
          <p:cNvSpPr>
            <a:spLocks noGrp="1"/>
          </p:cNvSpPr>
          <p:nvPr>
            <p:ph type="title"/>
          </p:nvPr>
        </p:nvSpPr>
        <p:spPr/>
        <p:txBody>
          <a:bodyPr/>
          <a:lstStyle/>
          <a:p>
            <a:r>
              <a:rPr kumimoji="1" lang="en-US" altLang="ja-JP"/>
              <a:t>Research Questions</a:t>
            </a:r>
            <a:endParaRPr kumimoji="1" lang="ja-JP" altLang="en-US"/>
          </a:p>
        </p:txBody>
      </p:sp>
      <p:sp>
        <p:nvSpPr>
          <p:cNvPr id="3" name="テキスト プレースホルダー 2">
            <a:extLst>
              <a:ext uri="{FF2B5EF4-FFF2-40B4-BE49-F238E27FC236}">
                <a16:creationId xmlns:a16="http://schemas.microsoft.com/office/drawing/2014/main" id="{86CCD095-43CD-49A9-8810-A4C6859C17CA}"/>
              </a:ext>
            </a:extLst>
          </p:cNvPr>
          <p:cNvSpPr>
            <a:spLocks noGrp="1"/>
          </p:cNvSpPr>
          <p:nvPr>
            <p:ph idx="1"/>
          </p:nvPr>
        </p:nvSpPr>
        <p:spPr>
          <a:xfrm>
            <a:off x="411388" y="1562635"/>
            <a:ext cx="8733064" cy="3394472"/>
          </a:xfrm>
        </p:spPr>
        <p:txBody>
          <a:bodyPr/>
          <a:lstStyle/>
          <a:p>
            <a:pPr marL="0" indent="0">
              <a:buNone/>
            </a:pPr>
            <a:r>
              <a:rPr lang="en-US" dirty="0">
                <a:ea typeface="+mn-lt"/>
                <a:cs typeface="+mn-lt"/>
              </a:rPr>
              <a:t>Java</a:t>
            </a:r>
            <a:r>
              <a:rPr lang="ja-JP" altLang="en-US" dirty="0">
                <a:ea typeface="+mn-lt"/>
                <a:cs typeface="+mn-lt"/>
              </a:rPr>
              <a:t>プロジェクトや</a:t>
            </a:r>
            <a:r>
              <a:rPr lang="en-US" dirty="0">
                <a:ea typeface="+mn-lt"/>
                <a:cs typeface="+mn-lt"/>
              </a:rPr>
              <a:t>Android</a:t>
            </a:r>
            <a:r>
              <a:rPr lang="ja-JP" altLang="en-US" dirty="0">
                <a:ea typeface="+mn-lt"/>
                <a:cs typeface="+mn-lt"/>
              </a:rPr>
              <a:t>アプリにおける</a:t>
            </a:r>
            <a:br>
              <a:rPr lang="ja-JP" altLang="en-US" dirty="0">
                <a:ea typeface="+mn-lt"/>
                <a:cs typeface="+mn-lt"/>
              </a:rPr>
            </a:br>
            <a:r>
              <a:rPr lang="ja-JP" altLang="en-US" dirty="0">
                <a:ea typeface="+mn-lt"/>
                <a:cs typeface="+mn-lt"/>
              </a:rPr>
              <a:t>自動ビルドを分析し以下の</a:t>
            </a:r>
            <a:r>
              <a:rPr lang="en-US" dirty="0">
                <a:ea typeface="+mn-lt"/>
                <a:cs typeface="+mn-lt"/>
              </a:rPr>
              <a:t>RQ</a:t>
            </a:r>
            <a:r>
              <a:rPr lang="ja-JP" altLang="en-US" dirty="0">
                <a:ea typeface="+mn-lt"/>
                <a:cs typeface="+mn-lt"/>
              </a:rPr>
              <a:t>に回答</a:t>
            </a:r>
            <a:endParaRPr lang="ja-JP" altLang="en-US" dirty="0"/>
          </a:p>
          <a:p>
            <a:pPr lvl="1"/>
            <a:r>
              <a:rPr lang="en-US" dirty="0">
                <a:ea typeface="+mn-lt"/>
                <a:cs typeface="+mn-lt"/>
              </a:rPr>
              <a:t>RQ1:</a:t>
            </a:r>
            <a:r>
              <a:rPr lang="ja-JP" altLang="en-US" dirty="0">
                <a:ea typeface="+mn-lt"/>
                <a:cs typeface="+mn-lt"/>
              </a:rPr>
              <a:t> 現在の</a:t>
            </a:r>
            <a:r>
              <a:rPr lang="en-US" altLang="ja-JP" dirty="0">
                <a:ea typeface="+mn-lt"/>
                <a:cs typeface="+mn-lt"/>
              </a:rPr>
              <a:t>Java</a:t>
            </a:r>
            <a:r>
              <a:rPr lang="ja-JP" altLang="en-US" dirty="0">
                <a:ea typeface="+mn-lt"/>
                <a:cs typeface="+mn-lt"/>
              </a:rPr>
              <a:t>プロジェクトやAndroidアプリ</a:t>
            </a:r>
            <a:r>
              <a:rPr lang="en-US" altLang="ja-JP" dirty="0">
                <a:ea typeface="+mn-lt"/>
                <a:cs typeface="+mn-lt"/>
              </a:rPr>
              <a:t> </a:t>
            </a:r>
            <a:br>
              <a:rPr lang="en-US" altLang="ja-JP" dirty="0">
                <a:ea typeface="+mn-lt"/>
                <a:cs typeface="+mn-lt"/>
              </a:rPr>
            </a:br>
            <a:r>
              <a:rPr lang="ja-JP" altLang="en-US" dirty="0">
                <a:ea typeface="+mn-lt"/>
                <a:cs typeface="+mn-lt"/>
              </a:rPr>
              <a:t>　　  におけるビルド成功率はどの程度か</a:t>
            </a:r>
            <a:endParaRPr lang="ja-JP" dirty="0"/>
          </a:p>
          <a:p>
            <a:pPr lvl="1"/>
            <a:r>
              <a:rPr lang="en-US" altLang="ja-JP" dirty="0"/>
              <a:t>RQ2</a:t>
            </a:r>
            <a:r>
              <a:rPr kumimoji="1" lang="en-US" altLang="ja-JP" dirty="0"/>
              <a:t>:</a:t>
            </a:r>
            <a:r>
              <a:rPr lang="en-US" altLang="ja-JP" dirty="0"/>
              <a:t> </a:t>
            </a:r>
            <a:r>
              <a:rPr lang="ja-JP" altLang="en-US" dirty="0"/>
              <a:t>Java 8 と Java 11の非互換性の影響は</a:t>
            </a:r>
            <a:br>
              <a:rPr lang="en-US" altLang="ja-JP" dirty="0"/>
            </a:br>
            <a:r>
              <a:rPr lang="en-US" altLang="ja-JP" dirty="0"/>
              <a:t>         </a:t>
            </a:r>
            <a:r>
              <a:rPr lang="ja-JP" altLang="en-US" dirty="0"/>
              <a:t>どの程度か</a:t>
            </a:r>
            <a:endParaRPr lang="ja-JP" altLang="en-US" dirty="0">
              <a:cs typeface="Arial"/>
            </a:endParaRPr>
          </a:p>
          <a:p>
            <a:pPr lvl="1"/>
            <a:r>
              <a:rPr lang="en-US" altLang="ja-JP" dirty="0"/>
              <a:t>RQ3: Android</a:t>
            </a:r>
            <a:r>
              <a:rPr lang="ja-JP" altLang="en-US" dirty="0"/>
              <a:t>アプリのビルドの失敗原因は何か</a:t>
            </a:r>
            <a:br>
              <a:rPr lang="en-US" altLang="ja-JP" dirty="0"/>
            </a:br>
            <a:r>
              <a:rPr lang="en-US" altLang="ja-JP" dirty="0"/>
              <a:t>         </a:t>
            </a:r>
            <a:r>
              <a:rPr lang="ja-JP" altLang="en-US" dirty="0"/>
              <a:t>またそれを解消するにはどうすればよいか</a:t>
            </a:r>
            <a:endParaRPr lang="en-US" altLang="ja-JP" dirty="0"/>
          </a:p>
          <a:p>
            <a:pPr lvl="1"/>
            <a:endParaRPr kumimoji="1" lang="en-US" altLang="ja-JP" dirty="0"/>
          </a:p>
          <a:p>
            <a:endParaRPr lang="ja-JP" altLang="en-US" dirty="0">
              <a:cs typeface="Arial"/>
            </a:endParaRPr>
          </a:p>
        </p:txBody>
      </p:sp>
      <p:sp>
        <p:nvSpPr>
          <p:cNvPr id="4" name="スライド番号プレースホルダー 3">
            <a:extLst>
              <a:ext uri="{FF2B5EF4-FFF2-40B4-BE49-F238E27FC236}">
                <a16:creationId xmlns:a16="http://schemas.microsoft.com/office/drawing/2014/main" id="{2E63ABD7-1A7C-49AD-99DE-5957069F504B}"/>
              </a:ext>
            </a:extLst>
          </p:cNvPr>
          <p:cNvSpPr>
            <a:spLocks noGrp="1"/>
          </p:cNvSpPr>
          <p:nvPr>
            <p:ph type="sldNum" sz="quarter" idx="12"/>
          </p:nvPr>
        </p:nvSpPr>
        <p:spPr/>
        <p:txBody>
          <a:bodyPr/>
          <a:lstStyle/>
          <a:p>
            <a:fld id="{71BD41F1-5DB9-48B5-9F82-F72C0C97469D}" type="slidenum">
              <a:rPr kumimoji="1" lang="ja-JP" altLang="en-US" smtClean="0"/>
              <a:t>9</a:t>
            </a:fld>
            <a:endParaRPr kumimoji="1" lang="ja-JP" altLang="en-US"/>
          </a:p>
        </p:txBody>
      </p:sp>
    </p:spTree>
    <p:extLst>
      <p:ext uri="{BB962C8B-B14F-4D97-AF65-F5344CB8AC3E}">
        <p14:creationId xmlns:p14="http://schemas.microsoft.com/office/powerpoint/2010/main" val="2355002214"/>
      </p:ext>
    </p:extLst>
  </p:cSld>
  <p:clrMapOvr>
    <a:masterClrMapping/>
  </p:clrMapOvr>
  <p:extLst>
    <p:ext uri="{6950BFC3-D8DA-4A85-94F7-54DA5524770B}">
      <p188:commentRel xmlns:p188="http://schemas.microsoft.com/office/powerpoint/2018/8/main" xmlns="" r:id="rId3"/>
    </p:ext>
  </p:extLst>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7061FE-27C2-4B8E-8B31-24E5A7C7BC4F}"/>
              </a:ext>
            </a:extLst>
          </p:cNvPr>
          <p:cNvSpPr>
            <a:spLocks noGrp="1"/>
          </p:cNvSpPr>
          <p:nvPr>
            <p:ph type="title"/>
          </p:nvPr>
        </p:nvSpPr>
        <p:spPr/>
        <p:txBody>
          <a:bodyPr/>
          <a:lstStyle/>
          <a:p>
            <a:r>
              <a:rPr kumimoji="1" lang="ja-JP" altLang="en-US"/>
              <a:t>今後の研究計画</a:t>
            </a:r>
          </a:p>
        </p:txBody>
      </p:sp>
      <p:sp>
        <p:nvSpPr>
          <p:cNvPr id="3" name="テキスト プレースホルダー 2">
            <a:extLst>
              <a:ext uri="{FF2B5EF4-FFF2-40B4-BE49-F238E27FC236}">
                <a16:creationId xmlns:a16="http://schemas.microsoft.com/office/drawing/2014/main" id="{CE1D023D-A064-4169-87D9-1CA31192EC1D}"/>
              </a:ext>
            </a:extLst>
          </p:cNvPr>
          <p:cNvSpPr>
            <a:spLocks noGrp="1"/>
          </p:cNvSpPr>
          <p:nvPr>
            <p:ph idx="1"/>
          </p:nvPr>
        </p:nvSpPr>
        <p:spPr/>
        <p:txBody>
          <a:bodyPr/>
          <a:lstStyle/>
          <a:p>
            <a:r>
              <a:rPr lang="ja-JP" altLang="en-US"/>
              <a:t>～</a:t>
            </a:r>
            <a:r>
              <a:rPr lang="en-US" altLang="ja-JP"/>
              <a:t>9</a:t>
            </a:r>
            <a:r>
              <a:rPr lang="ja-JP" altLang="en-US"/>
              <a:t>月</a:t>
            </a:r>
            <a:endParaRPr lang="en-US" altLang="ja-JP"/>
          </a:p>
          <a:p>
            <a:pPr lvl="1"/>
            <a:r>
              <a:rPr lang="ja-JP" altLang="en-US"/>
              <a:t>エラーの原因について調査</a:t>
            </a:r>
            <a:endParaRPr lang="en-US" altLang="ja-JP"/>
          </a:p>
          <a:p>
            <a:endParaRPr lang="en-US" altLang="ja-JP"/>
          </a:p>
          <a:p>
            <a:r>
              <a:rPr lang="en-US" altLang="ja-JP"/>
              <a:t>9</a:t>
            </a:r>
            <a:r>
              <a:rPr lang="ja-JP" altLang="en-US"/>
              <a:t>月～</a:t>
            </a:r>
            <a:endParaRPr lang="en-US" altLang="ja-JP"/>
          </a:p>
          <a:p>
            <a:pPr lvl="1"/>
            <a:r>
              <a:rPr lang="en-US" altLang="ja-JP"/>
              <a:t>C </a:t>
            </a:r>
            <a:r>
              <a:rPr lang="ja-JP" altLang="en-US"/>
              <a:t>や </a:t>
            </a:r>
            <a:r>
              <a:rPr lang="en-US" altLang="ja-JP"/>
              <a:t>C++ </a:t>
            </a:r>
            <a:r>
              <a:rPr lang="ja-JP" altLang="en-US" err="1"/>
              <a:t>のような</a:t>
            </a:r>
            <a:r>
              <a:rPr lang="ja-JP" altLang="en-US"/>
              <a:t>他の言語への拡張</a:t>
            </a:r>
            <a:endParaRPr lang="en-US" altLang="ja-JP"/>
          </a:p>
          <a:p>
            <a:pPr lvl="1"/>
            <a:r>
              <a:rPr lang="ja-JP" altLang="en-US"/>
              <a:t>他のソフトウェアメトリクスと関連性の調査</a:t>
            </a:r>
            <a:endParaRPr lang="en-US" altLang="ja-JP"/>
          </a:p>
          <a:p>
            <a:r>
              <a:rPr lang="ja-JP" altLang="en-US"/>
              <a:t>～</a:t>
            </a:r>
            <a:r>
              <a:rPr lang="en-US" altLang="ja-JP"/>
              <a:t>12</a:t>
            </a:r>
            <a:r>
              <a:rPr lang="ja-JP" altLang="en-US"/>
              <a:t>月</a:t>
            </a:r>
            <a:endParaRPr lang="en-US" altLang="ja-JP"/>
          </a:p>
          <a:p>
            <a:pPr lvl="1"/>
            <a:r>
              <a:rPr lang="ja-JP" altLang="en-US"/>
              <a:t>修論執筆</a:t>
            </a:r>
            <a:endParaRPr lang="en-US" altLang="ja-JP"/>
          </a:p>
          <a:p>
            <a:endParaRPr kumimoji="1" lang="en-US" altLang="ja-JP"/>
          </a:p>
          <a:p>
            <a:endParaRPr kumimoji="1" lang="ja-JP" altLang="en-US"/>
          </a:p>
        </p:txBody>
      </p:sp>
      <p:sp>
        <p:nvSpPr>
          <p:cNvPr id="4" name="スライド番号プレースホルダー 3">
            <a:extLst>
              <a:ext uri="{FF2B5EF4-FFF2-40B4-BE49-F238E27FC236}">
                <a16:creationId xmlns:a16="http://schemas.microsoft.com/office/drawing/2014/main" id="{C84DC101-CE28-4169-AFC5-F21DBF9D5487}"/>
              </a:ext>
            </a:extLst>
          </p:cNvPr>
          <p:cNvSpPr>
            <a:spLocks noGrp="1"/>
          </p:cNvSpPr>
          <p:nvPr>
            <p:ph type="sldNum" sz="quarter" idx="12"/>
          </p:nvPr>
        </p:nvSpPr>
        <p:spPr/>
        <p:txBody>
          <a:bodyPr/>
          <a:lstStyle/>
          <a:p>
            <a:fld id="{71BD41F1-5DB9-48B5-9F82-F72C0C97469D}" type="slidenum">
              <a:rPr kumimoji="1" lang="ja-JP" altLang="en-US" smtClean="0"/>
              <a:t>90</a:t>
            </a:fld>
            <a:endParaRPr kumimoji="1" lang="ja-JP" altLang="en-US"/>
          </a:p>
        </p:txBody>
      </p:sp>
    </p:spTree>
    <p:extLst>
      <p:ext uri="{BB962C8B-B14F-4D97-AF65-F5344CB8AC3E}">
        <p14:creationId xmlns:p14="http://schemas.microsoft.com/office/powerpoint/2010/main" val="21170666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94B020-7AA6-4A65-AA21-E0A3960DD232}"/>
              </a:ext>
            </a:extLst>
          </p:cNvPr>
          <p:cNvSpPr>
            <a:spLocks noGrp="1"/>
          </p:cNvSpPr>
          <p:nvPr>
            <p:ph type="title"/>
          </p:nvPr>
        </p:nvSpPr>
        <p:spPr/>
        <p:txBody>
          <a:bodyPr/>
          <a:lstStyle/>
          <a:p>
            <a:r>
              <a:rPr lang="en-US" altLang="ja-JP"/>
              <a:t>Gradle wrapper </a:t>
            </a:r>
            <a:r>
              <a:rPr lang="ja-JP" altLang="en-US"/>
              <a:t>を用いたビルドの特徴</a:t>
            </a:r>
            <a:endParaRPr kumimoji="1" lang="ja-JP" altLang="en-US"/>
          </a:p>
        </p:txBody>
      </p:sp>
      <p:sp>
        <p:nvSpPr>
          <p:cNvPr id="3" name="テキスト プレースホルダー 2">
            <a:extLst>
              <a:ext uri="{FF2B5EF4-FFF2-40B4-BE49-F238E27FC236}">
                <a16:creationId xmlns:a16="http://schemas.microsoft.com/office/drawing/2014/main" id="{90629C68-E4C4-44E4-9553-E179A0D6037B}"/>
              </a:ext>
            </a:extLst>
          </p:cNvPr>
          <p:cNvSpPr>
            <a:spLocks noGrp="1"/>
          </p:cNvSpPr>
          <p:nvPr>
            <p:ph idx="1"/>
          </p:nvPr>
        </p:nvSpPr>
        <p:spPr>
          <a:xfrm>
            <a:off x="446100" y="2057462"/>
            <a:ext cx="8229600" cy="3394500"/>
          </a:xfrm>
        </p:spPr>
        <p:txBody>
          <a:bodyPr/>
          <a:lstStyle/>
          <a:p>
            <a:r>
              <a:rPr lang="ja-JP" altLang="en-US"/>
              <a:t>約 </a:t>
            </a:r>
            <a:r>
              <a:rPr lang="en-US" altLang="ja-JP"/>
              <a:t>2000 </a:t>
            </a:r>
            <a:r>
              <a:rPr lang="ja-JP" altLang="en-US"/>
              <a:t>日前に作成・更新されたリポジトリの</a:t>
            </a:r>
            <a:br>
              <a:rPr lang="en-US" altLang="ja-JP"/>
            </a:br>
            <a:r>
              <a:rPr lang="ja-JP" altLang="en-US"/>
              <a:t>ビルドは失敗しやすい傾向が変化</a:t>
            </a:r>
            <a:endParaRPr kumimoji="1" lang="ja-JP" altLang="en-US"/>
          </a:p>
        </p:txBody>
      </p:sp>
      <p:sp>
        <p:nvSpPr>
          <p:cNvPr id="4" name="スライド番号プレースホルダー 3">
            <a:extLst>
              <a:ext uri="{FF2B5EF4-FFF2-40B4-BE49-F238E27FC236}">
                <a16:creationId xmlns:a16="http://schemas.microsoft.com/office/drawing/2014/main" id="{58FE06D6-DA66-4C25-B540-62255EE6C9BD}"/>
              </a:ext>
            </a:extLst>
          </p:cNvPr>
          <p:cNvSpPr>
            <a:spLocks noGrp="1"/>
          </p:cNvSpPr>
          <p:nvPr>
            <p:ph type="sldNum" sz="quarter" idx="12"/>
          </p:nvPr>
        </p:nvSpPr>
        <p:spPr/>
        <p:txBody>
          <a:bodyPr/>
          <a:lstStyle/>
          <a:p>
            <a:fld id="{71BD41F1-5DB9-48B5-9F82-F72C0C97469D}" type="slidenum">
              <a:rPr kumimoji="1" lang="ja-JP" altLang="en-US" smtClean="0"/>
              <a:t>91</a:t>
            </a:fld>
            <a:endParaRPr kumimoji="1" lang="ja-JP" altLang="en-US"/>
          </a:p>
        </p:txBody>
      </p:sp>
      <p:pic>
        <p:nvPicPr>
          <p:cNvPr id="6" name="図 5">
            <a:extLst>
              <a:ext uri="{FF2B5EF4-FFF2-40B4-BE49-F238E27FC236}">
                <a16:creationId xmlns:a16="http://schemas.microsoft.com/office/drawing/2014/main" id="{6DE08ED5-3579-427D-B475-4F34C817CD79}"/>
              </a:ext>
            </a:extLst>
          </p:cNvPr>
          <p:cNvPicPr>
            <a:picLocks noChangeAspect="1"/>
          </p:cNvPicPr>
          <p:nvPr/>
        </p:nvPicPr>
        <p:blipFill>
          <a:blip r:embed="rId2"/>
          <a:stretch>
            <a:fillRect/>
          </a:stretch>
        </p:blipFill>
        <p:spPr>
          <a:xfrm>
            <a:off x="1501670" y="3014201"/>
            <a:ext cx="989717" cy="2322882"/>
          </a:xfrm>
          <a:prstGeom prst="rect">
            <a:avLst/>
          </a:prstGeom>
        </p:spPr>
      </p:pic>
      <p:pic>
        <p:nvPicPr>
          <p:cNvPr id="7" name="図 6">
            <a:extLst>
              <a:ext uri="{FF2B5EF4-FFF2-40B4-BE49-F238E27FC236}">
                <a16:creationId xmlns:a16="http://schemas.microsoft.com/office/drawing/2014/main" id="{5F7A1E95-9F6C-4B3B-860C-DA5C9B95262B}"/>
              </a:ext>
            </a:extLst>
          </p:cNvPr>
          <p:cNvPicPr>
            <a:picLocks noChangeAspect="1"/>
          </p:cNvPicPr>
          <p:nvPr/>
        </p:nvPicPr>
        <p:blipFill>
          <a:blip r:embed="rId3"/>
          <a:stretch>
            <a:fillRect/>
          </a:stretch>
        </p:blipFill>
        <p:spPr>
          <a:xfrm>
            <a:off x="5178453" y="3022356"/>
            <a:ext cx="924483" cy="2311206"/>
          </a:xfrm>
          <a:prstGeom prst="rect">
            <a:avLst/>
          </a:prstGeom>
        </p:spPr>
      </p:pic>
      <p:sp>
        <p:nvSpPr>
          <p:cNvPr id="8" name="テキスト ボックス 7">
            <a:extLst>
              <a:ext uri="{FF2B5EF4-FFF2-40B4-BE49-F238E27FC236}">
                <a16:creationId xmlns:a16="http://schemas.microsoft.com/office/drawing/2014/main" id="{DB48205D-E8D5-4E54-B848-33FA1A0D0116}"/>
              </a:ext>
            </a:extLst>
          </p:cNvPr>
          <p:cNvSpPr txBox="1"/>
          <p:nvPr/>
        </p:nvSpPr>
        <p:spPr>
          <a:xfrm>
            <a:off x="1300417" y="5337083"/>
            <a:ext cx="3062377" cy="1200329"/>
          </a:xfrm>
          <a:prstGeom prst="rect">
            <a:avLst/>
          </a:prstGeom>
          <a:noFill/>
        </p:spPr>
        <p:txBody>
          <a:bodyPr wrap="square" rtlCol="0">
            <a:spAutoFit/>
          </a:bodyPr>
          <a:lstStyle/>
          <a:p>
            <a:r>
              <a:rPr lang="en-US" altLang="ja-JP" sz="1800"/>
              <a:t>Android </a:t>
            </a:r>
            <a:r>
              <a:rPr lang="ja-JP" altLang="en-US" sz="1800"/>
              <a:t>アプリのリポジトリ作成日や最終更新日</a:t>
            </a:r>
            <a:br>
              <a:rPr lang="en-US" altLang="ja-JP" sz="1800"/>
            </a:br>
            <a:r>
              <a:rPr lang="ja-JP" altLang="en-US" sz="1800"/>
              <a:t>からの日数とビルドの成功率の関係 </a:t>
            </a:r>
            <a:endParaRPr kumimoji="1" lang="ja-JP" altLang="en-US" sz="1800"/>
          </a:p>
        </p:txBody>
      </p:sp>
      <p:sp>
        <p:nvSpPr>
          <p:cNvPr id="9" name="テキスト ボックス 8">
            <a:extLst>
              <a:ext uri="{FF2B5EF4-FFF2-40B4-BE49-F238E27FC236}">
                <a16:creationId xmlns:a16="http://schemas.microsoft.com/office/drawing/2014/main" id="{70ADF9B8-BFCE-4707-8A32-2C6F332E3FDC}"/>
              </a:ext>
            </a:extLst>
          </p:cNvPr>
          <p:cNvSpPr txBox="1"/>
          <p:nvPr/>
        </p:nvSpPr>
        <p:spPr>
          <a:xfrm>
            <a:off x="4690147" y="5354647"/>
            <a:ext cx="3830616" cy="1200329"/>
          </a:xfrm>
          <a:prstGeom prst="rect">
            <a:avLst/>
          </a:prstGeom>
          <a:noFill/>
        </p:spPr>
        <p:txBody>
          <a:bodyPr wrap="square" rtlCol="0">
            <a:spAutoFit/>
          </a:bodyPr>
          <a:lstStyle/>
          <a:p>
            <a:r>
              <a:rPr lang="en-US" altLang="ja-JP" sz="1800"/>
              <a:t>Android </a:t>
            </a:r>
            <a:r>
              <a:rPr lang="ja-JP" altLang="en-US" sz="1800"/>
              <a:t>アプリのリポジトリ作成日や最終更新日</a:t>
            </a:r>
            <a:br>
              <a:rPr lang="en-US" altLang="ja-JP" sz="1800"/>
            </a:br>
            <a:r>
              <a:rPr lang="ja-JP" altLang="en-US" sz="1800"/>
              <a:t>からの日数と</a:t>
            </a:r>
            <a:r>
              <a:rPr lang="en-US" altLang="ja-JP" sz="1800"/>
              <a:t>Gradle wrapper </a:t>
            </a:r>
            <a:r>
              <a:rPr lang="ja-JP" altLang="en-US" sz="1800"/>
              <a:t>を用いたビルドの成功率の関係 </a:t>
            </a:r>
            <a:endParaRPr kumimoji="1" lang="ja-JP" altLang="en-US" sz="1800"/>
          </a:p>
        </p:txBody>
      </p:sp>
      <p:pic>
        <p:nvPicPr>
          <p:cNvPr id="12" name="図 11">
            <a:extLst>
              <a:ext uri="{FF2B5EF4-FFF2-40B4-BE49-F238E27FC236}">
                <a16:creationId xmlns:a16="http://schemas.microsoft.com/office/drawing/2014/main" id="{4275B089-11C3-4FB9-B33C-C5A332D22E02}"/>
              </a:ext>
            </a:extLst>
          </p:cNvPr>
          <p:cNvPicPr>
            <a:picLocks noChangeAspect="1"/>
          </p:cNvPicPr>
          <p:nvPr/>
        </p:nvPicPr>
        <p:blipFill>
          <a:blip r:embed="rId4"/>
          <a:stretch>
            <a:fillRect/>
          </a:stretch>
        </p:blipFill>
        <p:spPr>
          <a:xfrm>
            <a:off x="2952253" y="3017722"/>
            <a:ext cx="989717" cy="2315840"/>
          </a:xfrm>
          <a:prstGeom prst="rect">
            <a:avLst/>
          </a:prstGeom>
        </p:spPr>
      </p:pic>
      <p:pic>
        <p:nvPicPr>
          <p:cNvPr id="13" name="図 12">
            <a:extLst>
              <a:ext uri="{FF2B5EF4-FFF2-40B4-BE49-F238E27FC236}">
                <a16:creationId xmlns:a16="http://schemas.microsoft.com/office/drawing/2014/main" id="{B7C60D29-57F6-4DE9-B768-31483420B3CF}"/>
              </a:ext>
            </a:extLst>
          </p:cNvPr>
          <p:cNvPicPr>
            <a:picLocks noChangeAspect="1"/>
          </p:cNvPicPr>
          <p:nvPr/>
        </p:nvPicPr>
        <p:blipFill>
          <a:blip r:embed="rId5"/>
          <a:stretch>
            <a:fillRect/>
          </a:stretch>
        </p:blipFill>
        <p:spPr>
          <a:xfrm>
            <a:off x="6830587" y="3043441"/>
            <a:ext cx="1012997" cy="2311206"/>
          </a:xfrm>
          <a:prstGeom prst="rect">
            <a:avLst/>
          </a:prstGeom>
        </p:spPr>
      </p:pic>
      <p:sp>
        <p:nvSpPr>
          <p:cNvPr id="14" name="矢印: 右 13">
            <a:extLst>
              <a:ext uri="{FF2B5EF4-FFF2-40B4-BE49-F238E27FC236}">
                <a16:creationId xmlns:a16="http://schemas.microsoft.com/office/drawing/2014/main" id="{8DBCEE66-9508-46D9-91E0-FD7A078A737A}"/>
              </a:ext>
            </a:extLst>
          </p:cNvPr>
          <p:cNvSpPr/>
          <p:nvPr/>
        </p:nvSpPr>
        <p:spPr>
          <a:xfrm>
            <a:off x="2457404" y="4031146"/>
            <a:ext cx="441813" cy="288992"/>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1800">
              <a:solidFill>
                <a:schemeClr val="bg1"/>
              </a:solidFill>
            </a:endParaRPr>
          </a:p>
        </p:txBody>
      </p:sp>
      <p:sp>
        <p:nvSpPr>
          <p:cNvPr id="16" name="矢印: 右 15">
            <a:extLst>
              <a:ext uri="{FF2B5EF4-FFF2-40B4-BE49-F238E27FC236}">
                <a16:creationId xmlns:a16="http://schemas.microsoft.com/office/drawing/2014/main" id="{05A6911E-83EA-410D-9DE2-5CD178DE56B2}"/>
              </a:ext>
            </a:extLst>
          </p:cNvPr>
          <p:cNvSpPr/>
          <p:nvPr/>
        </p:nvSpPr>
        <p:spPr>
          <a:xfrm>
            <a:off x="6240706" y="4054548"/>
            <a:ext cx="441813" cy="288992"/>
          </a:xfrm>
          <a:prstGeom prst="rightArrow">
            <a:avLst/>
          </a:prstGeom>
          <a:solidFill>
            <a:schemeClr val="accent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sz="1800">
              <a:solidFill>
                <a:schemeClr val="bg1"/>
              </a:solidFill>
            </a:endParaRPr>
          </a:p>
        </p:txBody>
      </p:sp>
      <p:sp>
        <p:nvSpPr>
          <p:cNvPr id="17" name="楕円 16">
            <a:extLst>
              <a:ext uri="{FF2B5EF4-FFF2-40B4-BE49-F238E27FC236}">
                <a16:creationId xmlns:a16="http://schemas.microsoft.com/office/drawing/2014/main" id="{115C03BA-F3C7-4B9D-A921-E087C6A6B033}"/>
              </a:ext>
            </a:extLst>
          </p:cNvPr>
          <p:cNvSpPr/>
          <p:nvPr/>
        </p:nvSpPr>
        <p:spPr>
          <a:xfrm>
            <a:off x="3408023" y="3819810"/>
            <a:ext cx="326121" cy="7116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8" name="楕円 17">
            <a:extLst>
              <a:ext uri="{FF2B5EF4-FFF2-40B4-BE49-F238E27FC236}">
                <a16:creationId xmlns:a16="http://schemas.microsoft.com/office/drawing/2014/main" id="{75B5EBF2-F8A1-4B1D-8E50-279CE81B6B2C}"/>
              </a:ext>
            </a:extLst>
          </p:cNvPr>
          <p:cNvSpPr/>
          <p:nvPr/>
        </p:nvSpPr>
        <p:spPr>
          <a:xfrm>
            <a:off x="1983215" y="3819808"/>
            <a:ext cx="326121" cy="7116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242985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FCDC37-8A3E-2224-AF7E-80B798855CBA}"/>
              </a:ext>
            </a:extLst>
          </p:cNvPr>
          <p:cNvSpPr>
            <a:spLocks noGrp="1"/>
          </p:cNvSpPr>
          <p:nvPr>
            <p:ph type="title"/>
          </p:nvPr>
        </p:nvSpPr>
        <p:spPr/>
        <p:txBody>
          <a:bodyPr/>
          <a:lstStyle/>
          <a:p>
            <a:r>
              <a:rPr lang="ja-JP" altLang="en-US"/>
              <a:t>エラーの原因</a:t>
            </a:r>
            <a:endParaRPr kumimoji="1" lang="ja-JP" altLang="en-US"/>
          </a:p>
        </p:txBody>
      </p:sp>
      <p:sp>
        <p:nvSpPr>
          <p:cNvPr id="3" name="テキスト プレースホルダー 2">
            <a:extLst>
              <a:ext uri="{FF2B5EF4-FFF2-40B4-BE49-F238E27FC236}">
                <a16:creationId xmlns:a16="http://schemas.microsoft.com/office/drawing/2014/main" id="{DEFB2064-CEF9-9B91-53D7-C1C67B8B637F}"/>
              </a:ext>
            </a:extLst>
          </p:cNvPr>
          <p:cNvSpPr>
            <a:spLocks noGrp="1"/>
          </p:cNvSpPr>
          <p:nvPr>
            <p:ph idx="1"/>
          </p:nvPr>
        </p:nvSpPr>
        <p:spPr/>
        <p:txBody>
          <a:bodyPr/>
          <a:lstStyle/>
          <a:p>
            <a:r>
              <a:rPr lang="ja-JP" altLang="en-US"/>
              <a:t>「</a:t>
            </a:r>
            <a:r>
              <a:rPr lang="en-US" altLang="ja-JP" err="1"/>
              <a:t>ListenerNotification</a:t>
            </a:r>
            <a:r>
              <a:rPr lang="ja-JP" altLang="en-US"/>
              <a:t>」が最多のエラー</a:t>
            </a:r>
            <a:endParaRPr lang="en-US" altLang="ja-JP"/>
          </a:p>
          <a:p>
            <a:pPr lvl="1"/>
            <a:r>
              <a:rPr kumimoji="1" lang="en-US" altLang="ja-JP"/>
              <a:t>Gradle </a:t>
            </a:r>
            <a:r>
              <a:rPr kumimoji="1" lang="ja-JP" altLang="en-US"/>
              <a:t>のバージョンの不整合が原因</a:t>
            </a:r>
          </a:p>
        </p:txBody>
      </p:sp>
      <p:sp>
        <p:nvSpPr>
          <p:cNvPr id="4" name="スライド番号プレースホルダー 3">
            <a:extLst>
              <a:ext uri="{FF2B5EF4-FFF2-40B4-BE49-F238E27FC236}">
                <a16:creationId xmlns:a16="http://schemas.microsoft.com/office/drawing/2014/main" id="{B43797C0-6C6E-8AA8-F7D4-9E45AD78ACBA}"/>
              </a:ext>
            </a:extLst>
          </p:cNvPr>
          <p:cNvSpPr>
            <a:spLocks noGrp="1"/>
          </p:cNvSpPr>
          <p:nvPr>
            <p:ph type="sldNum" sz="quarter" idx="12"/>
          </p:nvPr>
        </p:nvSpPr>
        <p:spPr/>
        <p:txBody>
          <a:bodyPr/>
          <a:lstStyle/>
          <a:p>
            <a:fld id="{71BD41F1-5DB9-48B5-9F82-F72C0C97469D}" type="slidenum">
              <a:rPr kumimoji="1" lang="ja-JP" altLang="en-US" dirty="0" smtClean="0"/>
              <a:t>92</a:t>
            </a:fld>
            <a:endParaRPr kumimoji="1" lang="ja-JP" altLang="en-US"/>
          </a:p>
        </p:txBody>
      </p:sp>
      <p:pic>
        <p:nvPicPr>
          <p:cNvPr id="6" name="図 5"/>
          <p:cNvPicPr>
            <a:picLocks noChangeAspect="1"/>
          </p:cNvPicPr>
          <p:nvPr/>
        </p:nvPicPr>
        <p:blipFill>
          <a:blip r:embed="rId2"/>
          <a:stretch>
            <a:fillRect/>
          </a:stretch>
        </p:blipFill>
        <p:spPr>
          <a:xfrm>
            <a:off x="2258607" y="2972213"/>
            <a:ext cx="4754404" cy="2479689"/>
          </a:xfrm>
          <a:prstGeom prst="rect">
            <a:avLst/>
          </a:prstGeom>
        </p:spPr>
      </p:pic>
      <p:sp>
        <p:nvSpPr>
          <p:cNvPr id="7" name="正方形/長方形 6"/>
          <p:cNvSpPr/>
          <p:nvPr/>
        </p:nvSpPr>
        <p:spPr>
          <a:xfrm>
            <a:off x="2258607" y="5505313"/>
            <a:ext cx="4615687" cy="323165"/>
          </a:xfrm>
          <a:prstGeom prst="rect">
            <a:avLst/>
          </a:prstGeom>
        </p:spPr>
        <p:txBody>
          <a:bodyPr wrap="square">
            <a:spAutoFit/>
          </a:bodyPr>
          <a:lstStyle/>
          <a:p>
            <a:r>
              <a:rPr lang="en-US" altLang="ja-JP" sz="1500"/>
              <a:t>Gradle </a:t>
            </a:r>
            <a:r>
              <a:rPr lang="ja-JP" altLang="en-US" sz="1500"/>
              <a:t>を用いた </a:t>
            </a:r>
            <a:r>
              <a:rPr lang="en-US" altLang="ja-JP" sz="1500"/>
              <a:t>Android </a:t>
            </a:r>
            <a:r>
              <a:rPr lang="ja-JP" altLang="en-US" sz="1500"/>
              <a:t>アプリのビルドの失敗原因</a:t>
            </a:r>
          </a:p>
        </p:txBody>
      </p:sp>
    </p:spTree>
    <p:extLst>
      <p:ext uri="{BB962C8B-B14F-4D97-AF65-F5344CB8AC3E}">
        <p14:creationId xmlns:p14="http://schemas.microsoft.com/office/powerpoint/2010/main" val="2852710030"/>
      </p:ext>
    </p:extLst>
  </p:cSld>
  <p:clrMapOvr>
    <a:masterClrMapping/>
  </p:clrMapOvr>
</p:sld>
</file>

<file path=ppt/theme/theme1.xml><?xml version="1.0" encoding="utf-8"?>
<a:theme xmlns:a="http://schemas.openxmlformats.org/drawingml/2006/main" name="Sel-CoolMetal2022-white-MSP-16-9">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l-CoolMetal2022-white-MSP-16-9" id="{C278FD9C-6D71-41DF-B400-F63BE9B120E2}" vid="{2B0E707A-FAA0-4F38-BBDE-155441D35A7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Sel-CoolMetal2022-white-MSP-16-9</Template>
  <TotalTime>26</TotalTime>
  <Words>5604</Words>
  <Application>Microsoft Office PowerPoint</Application>
  <PresentationFormat>画面に合わせる (4:3)</PresentationFormat>
  <Paragraphs>839</Paragraphs>
  <Slides>92</Slides>
  <Notes>43</Notes>
  <HiddenSlides>70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92</vt:i4>
      </vt:variant>
    </vt:vector>
  </HeadingPairs>
  <TitlesOfParts>
    <vt:vector size="100" baseType="lpstr">
      <vt:lpstr>Arial,Sans-Serif</vt:lpstr>
      <vt:lpstr>ＭＳ Ｐゴシック</vt:lpstr>
      <vt:lpstr>游ゴシック</vt:lpstr>
      <vt:lpstr>Arial</vt:lpstr>
      <vt:lpstr>Calibri</vt:lpstr>
      <vt:lpstr>Tahoma</vt:lpstr>
      <vt:lpstr>Sel-CoolMetal2022-white-MSP-16-9</vt:lpstr>
      <vt:lpstr>パッケージャー シェル オブジェクト</vt:lpstr>
      <vt:lpstr>JavaプロジェクトとAndroidアプリケーションを対象としたビルド可能性調査</vt:lpstr>
      <vt:lpstr>背景: ソフトウェアのビルド</vt:lpstr>
      <vt:lpstr>ビルドの困難さ</vt:lpstr>
      <vt:lpstr>自動的なビルドの重要性</vt:lpstr>
      <vt:lpstr>先行研究</vt:lpstr>
      <vt:lpstr>先行研究の課題</vt:lpstr>
      <vt:lpstr>本研究の動機</vt:lpstr>
      <vt:lpstr>本研究の目的</vt:lpstr>
      <vt:lpstr>Research Questions</vt:lpstr>
      <vt:lpstr>調査対象: Javaプロジェクト</vt:lpstr>
      <vt:lpstr>調査対象: Android アプリ</vt:lpstr>
      <vt:lpstr>ビルド環境と利用するデータ</vt:lpstr>
      <vt:lpstr>RQ1: Javaプロジェクトの ビルド成功率の変化</vt:lpstr>
      <vt:lpstr>RQ1: Android アプリにおける ビルド成功率</vt:lpstr>
      <vt:lpstr>RQ1: まとめ</vt:lpstr>
      <vt:lpstr>RQ2</vt:lpstr>
      <vt:lpstr>RQ3</vt:lpstr>
      <vt:lpstr>RQ3: ビルドが失敗する主な原因は何か</vt:lpstr>
      <vt:lpstr>RQ3: ビルドが失敗する主な原因は何か</vt:lpstr>
      <vt:lpstr>RQ3: file not found の対処</vt:lpstr>
      <vt:lpstr>RQ3:依存関係 の対処</vt:lpstr>
      <vt:lpstr>RQ のまとめ</vt:lpstr>
      <vt:lpstr>まとめ</vt:lpstr>
      <vt:lpstr>RQ1:最後に更新された年毎の</vt:lpstr>
      <vt:lpstr>RQ3: ビルドが失敗する主な原因は何か</vt:lpstr>
      <vt:lpstr>RQ1: ビルド成功率の変化</vt:lpstr>
      <vt:lpstr>RQ1:エラー原因の分類</vt:lpstr>
      <vt:lpstr>RQ1:エラー原因の割合上位3種の変化</vt:lpstr>
      <vt:lpstr>本研究の？</vt:lpstr>
      <vt:lpstr>本研究の目的</vt:lpstr>
      <vt:lpstr>PowerPoint プレゼンテーション</vt:lpstr>
      <vt:lpstr>RQ２: 比較対象</vt:lpstr>
      <vt:lpstr>PowerPoint プレゼンテーション</vt:lpstr>
      <vt:lpstr>調査対象: Java プロジェクト</vt:lpstr>
      <vt:lpstr>PowerPoint プレゼンテーション</vt:lpstr>
      <vt:lpstr>PowerPoint プレゼンテーション</vt:lpstr>
      <vt:lpstr>PowerPoint プレゼンテーション</vt:lpstr>
      <vt:lpstr>RQ1:エラー原因の割合上位3種の変化</vt:lpstr>
      <vt:lpstr>RQ1:エラー原因の変化</vt:lpstr>
      <vt:lpstr>RQ1 : Android アプリにおけるビルド成功率</vt:lpstr>
      <vt:lpstr>収集するデータの例</vt:lpstr>
      <vt:lpstr>収集されたビルドエラー</vt:lpstr>
      <vt:lpstr>進捗 (1/3)</vt:lpstr>
      <vt:lpstr>進捗 (2/3)</vt:lpstr>
      <vt:lpstr>拡充したデータの例</vt:lpstr>
      <vt:lpstr>進捗 (3/3)</vt:lpstr>
      <vt:lpstr>バンド幅の決定方法の例</vt:lpstr>
      <vt:lpstr>まとめ</vt:lpstr>
      <vt:lpstr>今後の課題</vt:lpstr>
      <vt:lpstr>ビルドツールの役割</vt:lpstr>
      <vt:lpstr>進捗</vt:lpstr>
      <vt:lpstr>実験結果の例</vt:lpstr>
      <vt:lpstr>PowerPoint プレゼンテーション</vt:lpstr>
      <vt:lpstr>シルバーマン</vt:lpstr>
      <vt:lpstr>Sheather &amp; Jones の方法</vt:lpstr>
      <vt:lpstr>バイアスのある交差検証</vt:lpstr>
      <vt:lpstr>バイアスのない交差検証</vt:lpstr>
      <vt:lpstr>調査対象</vt:lpstr>
      <vt:lpstr>使用ツール</vt:lpstr>
      <vt:lpstr>比較対象</vt:lpstr>
      <vt:lpstr>調査結果</vt:lpstr>
      <vt:lpstr>ビルドの成功率</vt:lpstr>
      <vt:lpstr>ファイル数とビルドの成否の関係</vt:lpstr>
      <vt:lpstr>リポジトリ作成日とビルド成否の関係</vt:lpstr>
      <vt:lpstr>最終更新日とビルド成否の関係</vt:lpstr>
      <vt:lpstr>考察:分布の谷に関する考察</vt:lpstr>
      <vt:lpstr>考察:分布の谷に関する考察</vt:lpstr>
      <vt:lpstr>エラーの原因</vt:lpstr>
      <vt:lpstr>Gradle wrapper</vt:lpstr>
      <vt:lpstr>Gradle wrapper を用いたビルドの成功率</vt:lpstr>
      <vt:lpstr>考察: Gradle wrapper の効果</vt:lpstr>
      <vt:lpstr>Gradle wrapper を用いたビルドの特徴</vt:lpstr>
      <vt:lpstr>考察: Gradle wrapper の効果</vt:lpstr>
      <vt:lpstr>Gradle wrapper を用いたビルドの失敗原因</vt:lpstr>
      <vt:lpstr>まとめ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先行研究の結果</vt:lpstr>
      <vt:lpstr>先行研究[1]の概要</vt:lpstr>
      <vt:lpstr>調査対象</vt:lpstr>
      <vt:lpstr>使用ツール</vt:lpstr>
      <vt:lpstr>調査方法の概要</vt:lpstr>
      <vt:lpstr>調査対象</vt:lpstr>
      <vt:lpstr>ビルドの手順</vt:lpstr>
      <vt:lpstr>ビルドツールの制御</vt:lpstr>
      <vt:lpstr>ビルドエラーの分類</vt:lpstr>
      <vt:lpstr>今後の研究計画</vt:lpstr>
      <vt:lpstr>Gradle wrapper を用いたビルドの特徴</vt:lpstr>
      <vt:lpstr>エラーの原因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「コンパイル/デコンパイ ルを用いたコードクローン 検出の強化」の紹介と コードクローン分析ツー ル CCX への適応</dc:title>
  <dc:creator>小池」耀</dc:creator>
  <cp:lastModifiedBy>小池」耀</cp:lastModifiedBy>
  <cp:revision>42</cp:revision>
  <cp:lastPrinted>2023-01-16T05:43:07Z</cp:lastPrinted>
  <dcterms:created xsi:type="dcterms:W3CDTF">2021-11-24T05:03:12Z</dcterms:created>
  <dcterms:modified xsi:type="dcterms:W3CDTF">2023-02-08T04:49:24Z</dcterms:modified>
</cp:coreProperties>
</file>