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7" r:id="rId1"/>
  </p:sldMasterIdLst>
  <p:notesMasterIdLst>
    <p:notesMasterId r:id="rId49"/>
  </p:notesMasterIdLst>
  <p:sldIdLst>
    <p:sldId id="256" r:id="rId2"/>
    <p:sldId id="298" r:id="rId3"/>
    <p:sldId id="297" r:id="rId4"/>
    <p:sldId id="299" r:id="rId5"/>
    <p:sldId id="274" r:id="rId6"/>
    <p:sldId id="263" r:id="rId7"/>
    <p:sldId id="344" r:id="rId8"/>
    <p:sldId id="345" r:id="rId9"/>
    <p:sldId id="371" r:id="rId10"/>
    <p:sldId id="379" r:id="rId11"/>
    <p:sldId id="321" r:id="rId12"/>
    <p:sldId id="353" r:id="rId13"/>
    <p:sldId id="346" r:id="rId14"/>
    <p:sldId id="288" r:id="rId15"/>
    <p:sldId id="380" r:id="rId16"/>
    <p:sldId id="340" r:id="rId17"/>
    <p:sldId id="354" r:id="rId18"/>
    <p:sldId id="370" r:id="rId19"/>
    <p:sldId id="341" r:id="rId20"/>
    <p:sldId id="383" r:id="rId21"/>
    <p:sldId id="381" r:id="rId22"/>
    <p:sldId id="347" r:id="rId23"/>
    <p:sldId id="348" r:id="rId24"/>
    <p:sldId id="382" r:id="rId25"/>
    <p:sldId id="384" r:id="rId26"/>
    <p:sldId id="385" r:id="rId27"/>
    <p:sldId id="352" r:id="rId28"/>
    <p:sldId id="279" r:id="rId29"/>
    <p:sldId id="367" r:id="rId30"/>
    <p:sldId id="387" r:id="rId31"/>
    <p:sldId id="368" r:id="rId32"/>
    <p:sldId id="359" r:id="rId33"/>
    <p:sldId id="391" r:id="rId34"/>
    <p:sldId id="365" r:id="rId35"/>
    <p:sldId id="388" r:id="rId36"/>
    <p:sldId id="357" r:id="rId37"/>
    <p:sldId id="358" r:id="rId38"/>
    <p:sldId id="361" r:id="rId39"/>
    <p:sldId id="378" r:id="rId40"/>
    <p:sldId id="369" r:id="rId41"/>
    <p:sldId id="389" r:id="rId42"/>
    <p:sldId id="386" r:id="rId43"/>
    <p:sldId id="390" r:id="rId44"/>
    <p:sldId id="355" r:id="rId45"/>
    <p:sldId id="392" r:id="rId46"/>
    <p:sldId id="393" r:id="rId47"/>
    <p:sldId id="356" r:id="rId48"/>
  </p:sldIdLst>
  <p:sldSz cx="9144000" cy="6858000" type="screen4x3"/>
  <p:notesSz cx="9939338" cy="68072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E6E6"/>
    <a:srgbClr val="B8E4C9"/>
    <a:srgbClr val="F4DAE6"/>
    <a:srgbClr val="DCDCDC"/>
    <a:srgbClr val="F5F4F4"/>
    <a:srgbClr val="FF0000"/>
    <a:srgbClr val="0000FF"/>
    <a:srgbClr val="F1F1F1"/>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6" autoAdjust="0"/>
    <p:restoredTop sz="82579" autoAdjust="0"/>
  </p:normalViewPr>
  <p:slideViewPr>
    <p:cSldViewPr snapToGrid="0" showGuides="1">
      <p:cViewPr>
        <p:scale>
          <a:sx n="87" d="100"/>
          <a:sy n="87" d="100"/>
        </p:scale>
        <p:origin x="2120" y="552"/>
      </p:cViewPr>
      <p:guideLst/>
    </p:cSldViewPr>
  </p:slideViewPr>
  <p:notesTextViewPr>
    <p:cViewPr>
      <p:scale>
        <a:sx n="50" d="100"/>
        <a:sy n="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4307046" cy="34154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2" y="1"/>
            <a:ext cx="4307046" cy="341542"/>
          </a:xfrm>
          <a:prstGeom prst="rect">
            <a:avLst/>
          </a:prstGeom>
        </p:spPr>
        <p:txBody>
          <a:bodyPr vert="horz" lIns="91440" tIns="45720" rIns="91440" bIns="45720" rtlCol="0"/>
          <a:lstStyle>
            <a:lvl1pPr algn="r">
              <a:defRPr sz="1200"/>
            </a:lvl1pPr>
          </a:lstStyle>
          <a:p>
            <a:fld id="{3282770E-6C67-4A40-8393-4BFD107C7422}" type="datetimeFigureOut">
              <a:rPr kumimoji="1" lang="ja-JP" altLang="en-US" smtClean="0"/>
              <a:t>2024/2/7</a:t>
            </a:fld>
            <a:endParaRPr kumimoji="1" lang="ja-JP" altLang="en-US"/>
          </a:p>
        </p:txBody>
      </p:sp>
      <p:sp>
        <p:nvSpPr>
          <p:cNvPr id="4" name="スライド イメージ プレースホルダー 3"/>
          <p:cNvSpPr>
            <a:spLocks noGrp="1" noRot="1" noChangeAspect="1"/>
          </p:cNvSpPr>
          <p:nvPr>
            <p:ph type="sldImg" idx="2"/>
          </p:nvPr>
        </p:nvSpPr>
        <p:spPr>
          <a:xfrm>
            <a:off x="3438525" y="850900"/>
            <a:ext cx="3062288" cy="2297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993934" y="3275965"/>
            <a:ext cx="7951470" cy="268033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6465659"/>
            <a:ext cx="4307046" cy="34154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2" y="6465659"/>
            <a:ext cx="4307046" cy="341541"/>
          </a:xfrm>
          <a:prstGeom prst="rect">
            <a:avLst/>
          </a:prstGeom>
        </p:spPr>
        <p:txBody>
          <a:bodyPr vert="horz" lIns="91440" tIns="45720" rIns="91440" bIns="45720" rtlCol="0" anchor="b"/>
          <a:lstStyle>
            <a:lvl1pPr algn="r">
              <a:defRPr sz="1200"/>
            </a:lvl1pPr>
          </a:lstStyle>
          <a:p>
            <a:fld id="{931391C7-401B-2744-B334-44E3A5E50661}" type="slidenum">
              <a:rPr kumimoji="1" lang="ja-JP" altLang="en-US" smtClean="0"/>
              <a:t>‹#›</a:t>
            </a:fld>
            <a:endParaRPr kumimoji="1" lang="ja-JP" altLang="en-US"/>
          </a:p>
        </p:txBody>
      </p:sp>
    </p:spTree>
    <p:extLst>
      <p:ext uri="{BB962C8B-B14F-4D97-AF65-F5344CB8AC3E}">
        <p14:creationId xmlns:p14="http://schemas.microsoft.com/office/powerpoint/2010/main" val="235157108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大学院のあとのスペースはいらないかも</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0</a:t>
            </a:fld>
            <a:endParaRPr kumimoji="1" lang="ja-JP" altLang="en-US"/>
          </a:p>
        </p:txBody>
      </p:sp>
    </p:spTree>
    <p:extLst>
      <p:ext uri="{BB962C8B-B14F-4D97-AF65-F5344CB8AC3E}">
        <p14:creationId xmlns:p14="http://schemas.microsoft.com/office/powerpoint/2010/main" val="261764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9</a:t>
            </a:fld>
            <a:endParaRPr kumimoji="1" lang="ja-JP" altLang="en-US"/>
          </a:p>
        </p:txBody>
      </p:sp>
    </p:spTree>
    <p:extLst>
      <p:ext uri="{BB962C8B-B14F-4D97-AF65-F5344CB8AC3E}">
        <p14:creationId xmlns:p14="http://schemas.microsoft.com/office/powerpoint/2010/main" val="132469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では</a:t>
            </a:r>
            <a:r>
              <a:rPr kumimoji="1" lang="en-US" altLang="ja-JP" dirty="0"/>
              <a:t>GPT-4</a:t>
            </a:r>
            <a:r>
              <a:rPr kumimoji="1" lang="ja-JP" altLang="en-US" dirty="0"/>
              <a:t>と既存のモデルとの精度比較を行います．</a:t>
            </a:r>
            <a:endParaRPr kumimoji="1" lang="en-US" altLang="ja-JP" dirty="0"/>
          </a:p>
          <a:p>
            <a:r>
              <a:rPr kumimoji="1" lang="ja-JP" altLang="en-US" dirty="0"/>
              <a:t>比較対象モデルは</a:t>
            </a:r>
            <a:r>
              <a:rPr kumimoji="1" lang="en-US" altLang="ja-JP" dirty="0"/>
              <a:t>Meta</a:t>
            </a:r>
            <a:r>
              <a:rPr kumimoji="1" lang="ja-JP" altLang="en-US" dirty="0"/>
              <a:t>社が</a:t>
            </a:r>
            <a:r>
              <a:rPr kumimoji="1" lang="en-US" altLang="ja-JP" dirty="0"/>
              <a:t>2023</a:t>
            </a:r>
            <a:r>
              <a:rPr kumimoji="1" lang="ja-JP" altLang="en-US" dirty="0"/>
              <a:t>年に発表したモデルである</a:t>
            </a:r>
            <a:r>
              <a:rPr kumimoji="1" lang="en-US" altLang="ja-JP" dirty="0" err="1"/>
              <a:t>TransCoder</a:t>
            </a:r>
            <a:r>
              <a:rPr kumimoji="1" lang="en-US" altLang="ja-JP" dirty="0"/>
              <a:t>-IR</a:t>
            </a:r>
            <a:r>
              <a:rPr kumimoji="1" lang="ja-JP" altLang="en-US" dirty="0"/>
              <a:t>を選択しました．</a:t>
            </a:r>
            <a:endParaRPr kumimoji="1" lang="en-US" altLang="ja-JP" dirty="0"/>
          </a:p>
          <a:p>
            <a:r>
              <a:rPr kumimoji="1" lang="ja-JP" altLang="en-US" dirty="0"/>
              <a:t>このモデルは関数単位での翻訳を行うように，</a:t>
            </a:r>
            <a:r>
              <a:rPr kumimoji="1" lang="en-US" altLang="ja-JP" dirty="0"/>
              <a:t>C++</a:t>
            </a:r>
            <a:r>
              <a:rPr kumimoji="1" lang="ja-JP" altLang="en-US" dirty="0"/>
              <a:t>，</a:t>
            </a:r>
            <a:r>
              <a:rPr kumimoji="1" lang="en-US" altLang="ja-JP" dirty="0"/>
              <a:t>Go</a:t>
            </a:r>
            <a:r>
              <a:rPr kumimoji="1" lang="ja-JP" altLang="en-US" dirty="0"/>
              <a:t>，</a:t>
            </a:r>
            <a:r>
              <a:rPr kumimoji="1" lang="en-US" altLang="ja-JP" dirty="0"/>
              <a:t>Java</a:t>
            </a:r>
            <a:r>
              <a:rPr kumimoji="1" lang="ja-JP" altLang="en-US" dirty="0"/>
              <a:t>，</a:t>
            </a:r>
            <a:r>
              <a:rPr kumimoji="1" lang="en-US" altLang="ja-JP" dirty="0"/>
              <a:t>Rust</a:t>
            </a:r>
            <a:r>
              <a:rPr kumimoji="1" lang="ja-JP" altLang="en-US" dirty="0"/>
              <a:t>で学習を行っています．</a:t>
            </a:r>
            <a:endParaRPr kumimoji="1" lang="en-US" altLang="ja-JP" dirty="0"/>
          </a:p>
          <a:p>
            <a:endParaRPr kumimoji="1" lang="en-US" altLang="ja-JP" dirty="0"/>
          </a:p>
          <a:p>
            <a:r>
              <a:rPr kumimoji="1" lang="en-US" altLang="ja-JP" dirty="0" err="1"/>
              <a:t>TransCoder</a:t>
            </a:r>
            <a:r>
              <a:rPr kumimoji="1" lang="en-US" altLang="ja-JP" dirty="0"/>
              <a:t>-IR</a:t>
            </a:r>
            <a:r>
              <a:rPr kumimoji="1" lang="ja-JP" altLang="en-US" dirty="0"/>
              <a:t>は配布されているモデルをそのまま使用しました．</a:t>
            </a:r>
            <a:endParaRPr kumimoji="1" lang="en-US" altLang="ja-JP" dirty="0"/>
          </a:p>
          <a:p>
            <a:r>
              <a:rPr kumimoji="1" lang="en-US" altLang="ja-JP" dirty="0"/>
              <a:t>GPT-4</a:t>
            </a:r>
            <a:r>
              <a:rPr kumimoji="1" lang="ja-JP" altLang="en-US" dirty="0"/>
              <a:t>は</a:t>
            </a:r>
            <a:r>
              <a:rPr kumimoji="1" lang="en-US" altLang="ja-JP" dirty="0"/>
              <a:t>API</a:t>
            </a:r>
            <a:r>
              <a:rPr kumimoji="1" lang="ja-JP" altLang="en-US" dirty="0"/>
              <a:t>を使用し，モデルは</a:t>
            </a:r>
            <a:r>
              <a:rPr kumimoji="1" lang="en-US" altLang="ja-JP" dirty="0"/>
              <a:t>gpt-4-0613</a:t>
            </a:r>
            <a:r>
              <a:rPr kumimoji="1" lang="ja-JP" altLang="en-US" dirty="0"/>
              <a:t>を選択しました．</a:t>
            </a:r>
            <a:r>
              <a:rPr kumimoji="1" lang="en-US" altLang="ja-JP" dirty="0"/>
              <a:t>GPT-4</a:t>
            </a:r>
            <a:r>
              <a:rPr kumimoji="1" lang="ja-JP" altLang="en-US" dirty="0"/>
              <a:t>に与えたプロンプトの例はこのとおりです．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10</a:t>
            </a:fld>
            <a:endParaRPr kumimoji="1" lang="ja-JP" altLang="en-US"/>
          </a:p>
        </p:txBody>
      </p:sp>
    </p:spTree>
    <p:extLst>
      <p:ext uri="{BB962C8B-B14F-4D97-AF65-F5344CB8AC3E}">
        <p14:creationId xmlns:p14="http://schemas.microsoft.com/office/powerpoint/2010/main" val="162665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a:t>TransCoder</a:t>
            </a:r>
            <a:r>
              <a:rPr kumimoji="1" lang="en-US" altLang="ja-JP" dirty="0"/>
              <a:t>-IR</a:t>
            </a:r>
            <a:r>
              <a:rPr kumimoji="1" lang="ja-JP" altLang="en-US" dirty="0"/>
              <a:t>が関数単位で翻訳を行っているため，</a:t>
            </a:r>
            <a:r>
              <a:rPr kumimoji="1" lang="en-US" altLang="ja-JP" dirty="0"/>
              <a:t>GPT-4</a:t>
            </a:r>
            <a:r>
              <a:rPr kumimoji="1" lang="ja-JP" altLang="en-US" dirty="0"/>
              <a:t>でも同様に関数単位での翻訳を行って精度を比較します．</a:t>
            </a:r>
            <a:endParaRPr kumimoji="1" lang="en-US" altLang="ja-JP" dirty="0"/>
          </a:p>
          <a:p>
            <a:r>
              <a:rPr kumimoji="1" lang="ja-JP" altLang="en-US" dirty="0"/>
              <a:t>先述したデータセットでは関数単位の翻訳精度の比較を行うことができないため，データセットを加工します．</a:t>
            </a:r>
            <a:endParaRPr kumimoji="1" lang="en-US" altLang="ja-JP" dirty="0"/>
          </a:p>
          <a:p>
            <a:endParaRPr kumimoji="1" lang="en-US" altLang="ja-JP" dirty="0"/>
          </a:p>
          <a:p>
            <a:r>
              <a:rPr kumimoji="1" lang="ja-JP" altLang="en-US" dirty="0"/>
              <a:t>まず各ソースコードにおいて，</a:t>
            </a:r>
            <a:r>
              <a:rPr kumimoji="1" lang="en-US" altLang="ja-JP" dirty="0"/>
              <a:t>2</a:t>
            </a:r>
            <a:r>
              <a:rPr kumimoji="1" lang="ja-JP" altLang="en-US" dirty="0"/>
              <a:t>つの関数のみを含むように手動で変更します．</a:t>
            </a:r>
            <a:endParaRPr kumimoji="1" lang="en-US" altLang="ja-JP" dirty="0"/>
          </a:p>
          <a:p>
            <a:r>
              <a:rPr kumimoji="1" lang="en-US" altLang="ja-JP" dirty="0"/>
              <a:t>1</a:t>
            </a:r>
            <a:r>
              <a:rPr kumimoji="1" lang="ja-JP" altLang="en-US" dirty="0"/>
              <a:t>つ目が関数</a:t>
            </a:r>
            <a:r>
              <a:rPr kumimoji="1" lang="en-US" altLang="ja-JP" dirty="0"/>
              <a:t>main</a:t>
            </a:r>
            <a:r>
              <a:rPr kumimoji="1" lang="ja-JP" altLang="en-US" dirty="0"/>
              <a:t>で，標準入力から入力を受け付けて関数</a:t>
            </a:r>
            <a:r>
              <a:rPr kumimoji="1" lang="en-US" altLang="ja-JP" dirty="0"/>
              <a:t>solve</a:t>
            </a:r>
            <a:r>
              <a:rPr kumimoji="1" lang="ja-JP" altLang="en-US" dirty="0"/>
              <a:t>を呼び出します．</a:t>
            </a:r>
            <a:endParaRPr kumimoji="1" lang="en-US" altLang="ja-JP" dirty="0"/>
          </a:p>
          <a:p>
            <a:r>
              <a:rPr kumimoji="1" lang="en-US" altLang="ja-JP" dirty="0"/>
              <a:t>2</a:t>
            </a:r>
            <a:r>
              <a:rPr kumimoji="1" lang="ja-JP" altLang="en-US" dirty="0"/>
              <a:t>つ目が関数</a:t>
            </a:r>
            <a:r>
              <a:rPr kumimoji="1" lang="en-US" altLang="ja-JP" dirty="0"/>
              <a:t>solve</a:t>
            </a:r>
            <a:r>
              <a:rPr kumimoji="1" lang="ja-JP" altLang="en-US" dirty="0"/>
              <a:t>で，処理と出力を行います．</a:t>
            </a:r>
            <a:endParaRPr kumimoji="1" lang="en-US" altLang="ja-JP" dirty="0"/>
          </a:p>
          <a:p>
            <a:endParaRPr kumimoji="1" lang="en-US" altLang="ja-JP" dirty="0"/>
          </a:p>
          <a:p>
            <a:r>
              <a:rPr kumimoji="1" lang="ja-JP" altLang="en-US" dirty="0"/>
              <a:t>そして，書き換えたソースコードがテストケースに通ることを確認します．</a:t>
            </a:r>
            <a:endParaRPr kumimoji="1" lang="en-US" altLang="ja-JP" dirty="0"/>
          </a:p>
          <a:p>
            <a:endParaRPr kumimoji="1" lang="en-US" altLang="ja-JP" dirty="0"/>
          </a:p>
          <a:p>
            <a:r>
              <a:rPr kumimoji="1" lang="ja-JP" altLang="en-US" dirty="0"/>
              <a:t>関数</a:t>
            </a:r>
            <a:r>
              <a:rPr kumimoji="1" lang="en-US" altLang="ja-JP" dirty="0"/>
              <a:t>solve</a:t>
            </a:r>
            <a:r>
              <a:rPr kumimoji="1" lang="ja-JP" altLang="en-US" dirty="0"/>
              <a:t>の平均行数はこの様に</a:t>
            </a:r>
            <a:r>
              <a:rPr kumimoji="1" lang="ja-JP" altLang="en-US"/>
              <a:t>なりました．</a:t>
            </a:r>
            <a:endParaRPr kumimoji="1" lang="en-US" altLang="ja-JP" dirty="0"/>
          </a:p>
          <a:p>
            <a:endParaRPr kumimoji="1" lang="en-US" altLang="ja-JP" dirty="0"/>
          </a:p>
          <a:p>
            <a:r>
              <a:rPr kumimoji="1" lang="ja-JP" altLang="en-US"/>
              <a:t>この関数</a:t>
            </a:r>
            <a:r>
              <a:rPr kumimoji="1" lang="en-US" altLang="ja-JP" dirty="0"/>
              <a:t>solve</a:t>
            </a:r>
            <a:r>
              <a:rPr kumimoji="1" lang="ja-JP" altLang="en-US"/>
              <a:t>を翻訳して翻訳精度の調査を行います。</a:t>
            </a:r>
            <a:endParaRPr kumimoji="1" lang="en-US" altLang="ja-JP" dirty="0"/>
          </a:p>
          <a:p>
            <a:endParaRPr kumimoji="1" lang="en-US" altLang="ja-JP" dirty="0"/>
          </a:p>
          <a:p>
            <a:r>
              <a:rPr kumimoji="1" lang="ja-JP" altLang="en-US"/>
              <a:t>字が小さい</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12</a:t>
            </a:fld>
            <a:endParaRPr kumimoji="1" lang="ja-JP" altLang="en-US"/>
          </a:p>
        </p:txBody>
      </p:sp>
    </p:spTree>
    <p:extLst>
      <p:ext uri="{BB962C8B-B14F-4D97-AF65-F5344CB8AC3E}">
        <p14:creationId xmlns:p14="http://schemas.microsoft.com/office/powerpoint/2010/main" val="159633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の結果を表に示します．</a:t>
            </a:r>
            <a:endParaRPr kumimoji="1" lang="en-US" altLang="ja-JP" dirty="0"/>
          </a:p>
          <a:p>
            <a:r>
              <a:rPr kumimoji="1" lang="ja-JP" altLang="en-US" dirty="0"/>
              <a:t>結果から，</a:t>
            </a:r>
            <a:r>
              <a:rPr kumimoji="1" lang="en-US" altLang="ja-JP" dirty="0"/>
              <a:t>GPT-4</a:t>
            </a:r>
            <a:r>
              <a:rPr kumimoji="1" lang="ja-JP" altLang="en-US" dirty="0"/>
              <a:t>が全ての翻訳ペアにおいて</a:t>
            </a:r>
            <a:r>
              <a:rPr kumimoji="1" lang="en-US" altLang="ja-JP" dirty="0" err="1"/>
              <a:t>TransCoder</a:t>
            </a:r>
            <a:r>
              <a:rPr kumimoji="1" lang="en-US" altLang="ja-JP" dirty="0"/>
              <a:t>-IR</a:t>
            </a:r>
            <a:r>
              <a:rPr kumimoji="1" lang="ja-JP" altLang="en-US" dirty="0"/>
              <a:t>よりも翻訳精度が高いことがわかります．</a:t>
            </a:r>
            <a:endParaRPr kumimoji="1" lang="en-US" altLang="ja-JP" dirty="0"/>
          </a:p>
          <a:p>
            <a:r>
              <a:rPr kumimoji="1" lang="ja-JP" altLang="en-US" dirty="0"/>
              <a:t>また，</a:t>
            </a:r>
            <a:r>
              <a:rPr kumimoji="1" lang="en-US" altLang="ja-JP" dirty="0" err="1"/>
              <a:t>TransCoder</a:t>
            </a:r>
            <a:r>
              <a:rPr kumimoji="1" lang="en-US" altLang="ja-JP" dirty="0"/>
              <a:t>-IR</a:t>
            </a:r>
            <a:r>
              <a:rPr kumimoji="1" lang="ja-JP" altLang="en-US" dirty="0"/>
              <a:t>の翻訳精度が</a:t>
            </a:r>
            <a:r>
              <a:rPr kumimoji="1" lang="en-US" altLang="ja-JP" dirty="0" err="1"/>
              <a:t>TransCoder</a:t>
            </a:r>
            <a:r>
              <a:rPr kumimoji="1" lang="en-US" altLang="ja-JP" dirty="0"/>
              <a:t>-IR</a:t>
            </a:r>
            <a:r>
              <a:rPr kumimoji="1" lang="ja-JP" altLang="en-US" dirty="0"/>
              <a:t>の論文のものよりも全体的に低くなっているが，これは本研究のデータセットのほうが</a:t>
            </a:r>
            <a:r>
              <a:rPr kumimoji="1" lang="en-US" altLang="ja-JP" dirty="0" err="1"/>
              <a:t>TransCoder</a:t>
            </a:r>
            <a:r>
              <a:rPr kumimoji="1" lang="en-US" altLang="ja-JP" dirty="0"/>
              <a:t>-IR</a:t>
            </a:r>
            <a:r>
              <a:rPr kumimoji="1" lang="ja-JP" altLang="en-US" dirty="0"/>
              <a:t>の論文で使用されていたものよりも難しいためと考えられます．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13</a:t>
            </a:fld>
            <a:endParaRPr kumimoji="1" lang="ja-JP" altLang="en-US"/>
          </a:p>
        </p:txBody>
      </p:sp>
    </p:spTree>
    <p:extLst>
      <p:ext uri="{BB962C8B-B14F-4D97-AF65-F5344CB8AC3E}">
        <p14:creationId xmlns:p14="http://schemas.microsoft.com/office/powerpoint/2010/main" val="30112532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14</a:t>
            </a:fld>
            <a:endParaRPr kumimoji="1" lang="ja-JP" altLang="en-US"/>
          </a:p>
        </p:txBody>
      </p:sp>
    </p:spTree>
    <p:extLst>
      <p:ext uri="{BB962C8B-B14F-4D97-AF65-F5344CB8AC3E}">
        <p14:creationId xmlns:p14="http://schemas.microsoft.com/office/powerpoint/2010/main" val="1831658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RQ2</a:t>
            </a:r>
            <a:r>
              <a:rPr kumimoji="1" lang="ja-JP" altLang="en-US" dirty="0"/>
              <a:t>です．</a:t>
            </a:r>
            <a:endParaRPr kumimoji="1" lang="en-US" altLang="ja-JP" dirty="0"/>
          </a:p>
          <a:p>
            <a:r>
              <a:rPr kumimoji="1" lang="en-US" altLang="ja-JP" dirty="0"/>
              <a:t>RQ2</a:t>
            </a:r>
            <a:r>
              <a:rPr kumimoji="1" lang="ja-JP" altLang="en-US" dirty="0"/>
              <a:t>では異なる特徴の言語間の翻訳精度の調査を行います．例えばレガシーな言語とモダンな言語間，動的型付け言語と静的型付け言語間の翻訳精度の調査などです．</a:t>
            </a:r>
            <a:endParaRPr kumimoji="1" lang="en-US" altLang="ja-JP" dirty="0"/>
          </a:p>
          <a:p>
            <a:r>
              <a:rPr kumimoji="1" lang="ja-JP" altLang="en-US" dirty="0"/>
              <a:t>同時に，コード単位での翻訳精度の調査を行います．</a:t>
            </a:r>
            <a:endParaRPr kumimoji="1" lang="en-US" altLang="ja-JP" dirty="0"/>
          </a:p>
          <a:p>
            <a:endParaRPr kumimoji="1" lang="en-US" altLang="ja-JP" dirty="0"/>
          </a:p>
          <a:p>
            <a:r>
              <a:rPr kumimoji="1" lang="ja-JP" altLang="en-US" dirty="0"/>
              <a:t>先述したデータセットに含まれる</a:t>
            </a:r>
            <a:r>
              <a:rPr kumimoji="1" lang="en-US" altLang="ja-JP" dirty="0"/>
              <a:t>C++</a:t>
            </a:r>
            <a:r>
              <a:rPr kumimoji="1" lang="ja-JP" altLang="en-US" dirty="0"/>
              <a:t>，</a:t>
            </a:r>
            <a:r>
              <a:rPr kumimoji="1" lang="en-US" altLang="ja-JP" dirty="0"/>
              <a:t>Go</a:t>
            </a:r>
            <a:r>
              <a:rPr kumimoji="1" lang="ja-JP" altLang="en-US" dirty="0"/>
              <a:t>，</a:t>
            </a:r>
            <a:r>
              <a:rPr kumimoji="1" lang="en-US" altLang="ja-JP" dirty="0"/>
              <a:t>Java</a:t>
            </a:r>
            <a:r>
              <a:rPr kumimoji="1" lang="ja-JP" altLang="en-US" dirty="0"/>
              <a:t>，</a:t>
            </a:r>
            <a:r>
              <a:rPr kumimoji="1" lang="en-US" altLang="ja-JP" dirty="0"/>
              <a:t>Rust</a:t>
            </a:r>
            <a:r>
              <a:rPr kumimoji="1" lang="ja-JP" altLang="en-US" dirty="0"/>
              <a:t>，</a:t>
            </a:r>
            <a:r>
              <a:rPr kumimoji="1" lang="en-US" altLang="ja-JP" dirty="0"/>
              <a:t>Python3</a:t>
            </a:r>
            <a:r>
              <a:rPr kumimoji="1" lang="ja-JP" altLang="en-US" dirty="0"/>
              <a:t>，</a:t>
            </a:r>
            <a:r>
              <a:rPr kumimoji="1" lang="en-US" altLang="ja-JP" dirty="0"/>
              <a:t>COBOL</a:t>
            </a:r>
            <a:r>
              <a:rPr kumimoji="1" lang="ja-JP" altLang="en-US" dirty="0"/>
              <a:t>のコードを翻訳して精度を調査します．</a:t>
            </a:r>
            <a:endParaRPr kumimoji="1" lang="en-US" altLang="ja-JP" dirty="0"/>
          </a:p>
          <a:p>
            <a:endParaRPr kumimoji="1" lang="en-US" altLang="ja-JP" dirty="0"/>
          </a:p>
          <a:p>
            <a:r>
              <a:rPr kumimoji="1" lang="en-US" altLang="ja-JP" dirty="0"/>
              <a:t>GPT-4</a:t>
            </a:r>
            <a:r>
              <a:rPr kumimoji="1" lang="ja-JP" altLang="en-US" dirty="0"/>
              <a:t>は</a:t>
            </a:r>
            <a:r>
              <a:rPr kumimoji="1" lang="en-US" altLang="ja-JP" dirty="0"/>
              <a:t>RQ1</a:t>
            </a:r>
            <a:r>
              <a:rPr kumimoji="1" lang="ja-JP" altLang="en-US" dirty="0"/>
              <a:t>と同様に</a:t>
            </a:r>
            <a:r>
              <a:rPr kumimoji="1" lang="en-US" altLang="ja-JP" dirty="0"/>
              <a:t>API</a:t>
            </a:r>
            <a:r>
              <a:rPr kumimoji="1" lang="ja-JP" altLang="en-US" dirty="0"/>
              <a:t>を使用し，プロンプトは以下のように設定しています．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15</a:t>
            </a:fld>
            <a:endParaRPr kumimoji="1" lang="ja-JP" altLang="en-US"/>
          </a:p>
        </p:txBody>
      </p:sp>
    </p:spTree>
    <p:extLst>
      <p:ext uri="{BB962C8B-B14F-4D97-AF65-F5344CB8AC3E}">
        <p14:creationId xmlns:p14="http://schemas.microsoft.com/office/powerpoint/2010/main" val="60269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RQ2</a:t>
            </a:r>
            <a:r>
              <a:rPr kumimoji="1" lang="ja-JP" altLang="en-US" dirty="0"/>
              <a:t>の実験結果を表に示します．</a:t>
            </a:r>
            <a:endParaRPr kumimoji="1" lang="en-US" altLang="ja-JP" dirty="0"/>
          </a:p>
          <a:p>
            <a:r>
              <a:rPr kumimoji="1" lang="ja-JP" altLang="en-US" dirty="0"/>
              <a:t>結果から，翻訳元言語よりも翻訳先言語の方が精度に影響することがわかります．</a:t>
            </a:r>
            <a:endParaRPr kumimoji="1" lang="en-US" altLang="ja-JP" dirty="0"/>
          </a:p>
          <a:p>
            <a:r>
              <a:rPr kumimoji="1" lang="ja-JP" altLang="en-US" dirty="0"/>
              <a:t>特に翻訳先言語が</a:t>
            </a:r>
            <a:r>
              <a:rPr kumimoji="1" lang="en-US" altLang="ja-JP" dirty="0"/>
              <a:t>C++</a:t>
            </a:r>
            <a:r>
              <a:rPr kumimoji="1" lang="ja-JP" altLang="en-US" dirty="0"/>
              <a:t>，</a:t>
            </a:r>
            <a:r>
              <a:rPr kumimoji="1" lang="en-US" altLang="ja-JP" dirty="0"/>
              <a:t>Java</a:t>
            </a:r>
            <a:r>
              <a:rPr kumimoji="1" lang="ja-JP" altLang="en-US" dirty="0"/>
              <a:t>の場合は翻訳精度が高いのに対して，翻訳先が</a:t>
            </a:r>
            <a:r>
              <a:rPr kumimoji="1" lang="en-US" altLang="ja-JP" dirty="0"/>
              <a:t>COBOL</a:t>
            </a:r>
            <a:r>
              <a:rPr kumimoji="1" lang="ja-JP" altLang="en-US" dirty="0"/>
              <a:t>の場合は翻訳精度が低くなりました．</a:t>
            </a:r>
            <a:endParaRPr kumimoji="1" lang="en-US" altLang="ja-JP" dirty="0"/>
          </a:p>
          <a:p>
            <a:r>
              <a:rPr kumimoji="1" lang="ja-JP" altLang="en-US" dirty="0"/>
              <a:t>このことから，</a:t>
            </a:r>
            <a:r>
              <a:rPr kumimoji="1" lang="en-US" altLang="ja-JP" dirty="0"/>
              <a:t>GPT-4</a:t>
            </a:r>
            <a:r>
              <a:rPr kumimoji="1" lang="ja-JP" altLang="en-US" dirty="0"/>
              <a:t>は</a:t>
            </a:r>
            <a:r>
              <a:rPr kumimoji="1" lang="en-US" altLang="ja-JP" dirty="0"/>
              <a:t>COBOL</a:t>
            </a:r>
            <a:r>
              <a:rPr kumimoji="1" lang="ja-JP" altLang="en-US" dirty="0"/>
              <a:t>のようなレガシーな言語を生成する能力が低いと考えられます．</a:t>
            </a:r>
            <a:endParaRPr kumimoji="1" lang="en-US" altLang="ja-JP" dirty="0"/>
          </a:p>
          <a:p>
            <a:r>
              <a:rPr kumimoji="1" lang="ja-JP" altLang="en-US" dirty="0"/>
              <a:t>また，関連研究において，事前学習モデルでは動的型付け言語から静的型付け言語への翻訳精度が低下すると報告されていましたが，今回の実験では</a:t>
            </a:r>
            <a:r>
              <a:rPr kumimoji="1" lang="en-US" altLang="ja-JP" dirty="0"/>
              <a:t>GPT-4</a:t>
            </a:r>
            <a:r>
              <a:rPr kumimoji="1" lang="ja-JP" altLang="en-US" dirty="0"/>
              <a:t>にはそのような傾向は見られません</a:t>
            </a:r>
            <a:r>
              <a:rPr kumimoji="1" lang="ja-JP" altLang="en-US"/>
              <a:t>でした．</a:t>
            </a:r>
            <a:endParaRPr kumimoji="1" lang="en-US" altLang="ja-JP" dirty="0"/>
          </a:p>
          <a:p>
            <a:endParaRPr kumimoji="1" lang="en-US" altLang="ja-JP" dirty="0"/>
          </a:p>
          <a:p>
            <a:r>
              <a:rPr kumimoji="1" lang="ja-JP" altLang="en-US"/>
              <a:t>黄色見えにくい</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18</a:t>
            </a:fld>
            <a:endParaRPr kumimoji="1" lang="ja-JP" altLang="en-US"/>
          </a:p>
        </p:txBody>
      </p:sp>
    </p:spTree>
    <p:extLst>
      <p:ext uri="{BB962C8B-B14F-4D97-AF65-F5344CB8AC3E}">
        <p14:creationId xmlns:p14="http://schemas.microsoft.com/office/powerpoint/2010/main" val="2457216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結果は表のようになりました．括弧内は</a:t>
            </a:r>
            <a:r>
              <a:rPr kumimoji="1" lang="en-US" altLang="ja-JP" dirty="0"/>
              <a:t>RQ2</a:t>
            </a:r>
            <a:r>
              <a:rPr kumimoji="1" lang="ja-JP" altLang="en-US" dirty="0"/>
              <a:t>の結果との差分で，両者において精度が向上したことがわかります．</a:t>
            </a:r>
            <a:endParaRPr kumimoji="1" lang="en-US" altLang="ja-JP" dirty="0"/>
          </a:p>
          <a:p>
            <a:r>
              <a:rPr kumimoji="1" lang="ja-JP" altLang="en-US" dirty="0"/>
              <a:t>特に</a:t>
            </a:r>
            <a:r>
              <a:rPr kumimoji="1" lang="en-US" altLang="ja-JP" dirty="0" err="1"/>
              <a:t>goimports</a:t>
            </a:r>
            <a:r>
              <a:rPr kumimoji="1" lang="ja-JP" altLang="en-US" dirty="0"/>
              <a:t>を適用した場合精度が平均</a:t>
            </a:r>
            <a:r>
              <a:rPr kumimoji="1" lang="en-US" altLang="ja-JP" dirty="0"/>
              <a:t>+0.09</a:t>
            </a:r>
            <a:r>
              <a:rPr kumimoji="1" lang="ja-JP" altLang="en-US" dirty="0"/>
              <a:t>と大幅に向上しました．</a:t>
            </a:r>
            <a:endParaRPr kumimoji="1" lang="en-US" altLang="ja-JP" dirty="0"/>
          </a:p>
          <a:p>
            <a:r>
              <a:rPr kumimoji="1" lang="ja-JP" altLang="en-US" dirty="0"/>
              <a:t>このことから</a:t>
            </a:r>
            <a:r>
              <a:rPr kumimoji="1" lang="en-US" altLang="ja-JP" dirty="0"/>
              <a:t>GPT-4</a:t>
            </a:r>
            <a:r>
              <a:rPr kumimoji="1" lang="ja-JP" altLang="en-US" dirty="0"/>
              <a:t>と静的解析ツールを併用することで精度を向上させることができることが</a:t>
            </a:r>
            <a:r>
              <a:rPr kumimoji="1" lang="ja-JP" altLang="en-US"/>
              <a:t>わかりました．</a:t>
            </a:r>
            <a:endParaRPr kumimoji="1" lang="en-US" altLang="ja-JP" dirty="0"/>
          </a:p>
          <a:p>
            <a:endParaRPr kumimoji="1" lang="en-US" altLang="ja-JP" dirty="0"/>
          </a:p>
          <a:p>
            <a:r>
              <a:rPr kumimoji="1" lang="ja-JP" altLang="en-US"/>
              <a:t>両者において精度が向上がきもい</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19</a:t>
            </a:fld>
            <a:endParaRPr kumimoji="1" lang="ja-JP" altLang="en-US"/>
          </a:p>
        </p:txBody>
      </p:sp>
    </p:spTree>
    <p:extLst>
      <p:ext uri="{BB962C8B-B14F-4D97-AF65-F5344CB8AC3E}">
        <p14:creationId xmlns:p14="http://schemas.microsoft.com/office/powerpoint/2010/main" val="15365589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20</a:t>
            </a:fld>
            <a:endParaRPr kumimoji="1" lang="ja-JP" altLang="en-US"/>
          </a:p>
        </p:txBody>
      </p:sp>
    </p:spTree>
    <p:extLst>
      <p:ext uri="{BB962C8B-B14F-4D97-AF65-F5344CB8AC3E}">
        <p14:creationId xmlns:p14="http://schemas.microsoft.com/office/powerpoint/2010/main" val="1363207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RQ3</a:t>
            </a:r>
            <a:r>
              <a:rPr kumimoji="1" lang="ja-JP" altLang="en-US" dirty="0"/>
              <a:t>です．</a:t>
            </a:r>
            <a:endParaRPr kumimoji="1" lang="en-US" altLang="ja-JP" dirty="0"/>
          </a:p>
          <a:p>
            <a:r>
              <a:rPr kumimoji="1" lang="en-US" altLang="ja-JP" dirty="0"/>
              <a:t>RQ3</a:t>
            </a:r>
            <a:r>
              <a:rPr kumimoji="1" lang="ja-JP" altLang="en-US" dirty="0"/>
              <a:t>ではプロンプトを英語に変更して精度の変化を調査します．</a:t>
            </a:r>
            <a:endParaRPr kumimoji="1" lang="en-US" altLang="ja-JP" dirty="0"/>
          </a:p>
          <a:p>
            <a:r>
              <a:rPr kumimoji="1" lang="ja-JP" altLang="en-US" dirty="0"/>
              <a:t>実験方法は</a:t>
            </a:r>
            <a:r>
              <a:rPr kumimoji="1" lang="en-US" altLang="ja-JP" dirty="0"/>
              <a:t>RQ2</a:t>
            </a:r>
            <a:r>
              <a:rPr kumimoji="1" lang="ja-JP" altLang="en-US" dirty="0"/>
              <a:t>と同様で，プロンプトのみを英語に変更します．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21</a:t>
            </a:fld>
            <a:endParaRPr kumimoji="1" lang="ja-JP" altLang="en-US"/>
          </a:p>
        </p:txBody>
      </p:sp>
    </p:spTree>
    <p:extLst>
      <p:ext uri="{BB962C8B-B14F-4D97-AF65-F5344CB8AC3E}">
        <p14:creationId xmlns:p14="http://schemas.microsoft.com/office/powerpoint/2010/main" val="147464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まず背景から説明します。</a:t>
            </a:r>
            <a:endParaRPr kumimoji="1" lang="en-US" altLang="ja-JP" dirty="0"/>
          </a:p>
          <a:p>
            <a:r>
              <a:rPr kumimoji="1" lang="ja-JP" altLang="en-US" dirty="0"/>
              <a:t>自動コード翻訳とは言語</a:t>
            </a:r>
            <a:r>
              <a:rPr kumimoji="1" lang="en-US" altLang="ja-JP" dirty="0"/>
              <a:t>A</a:t>
            </a:r>
            <a:r>
              <a:rPr kumimoji="1" lang="ja-JP" altLang="en-US" dirty="0"/>
              <a:t>で記述されたソースコードを別の言語</a:t>
            </a:r>
            <a:r>
              <a:rPr kumimoji="1" lang="en-US" altLang="ja-JP" dirty="0"/>
              <a:t>B</a:t>
            </a:r>
            <a:r>
              <a:rPr kumimoji="1" lang="ja-JP" altLang="en-US" dirty="0"/>
              <a:t>に翻訳する技術です。</a:t>
            </a:r>
            <a:endParaRPr kumimoji="1" lang="en-US" altLang="ja-JP" dirty="0"/>
          </a:p>
          <a:p>
            <a:endParaRPr kumimoji="1" lang="en-US" altLang="ja-JP" dirty="0"/>
          </a:p>
          <a:p>
            <a:r>
              <a:rPr kumimoji="1" lang="ja-JP" altLang="en-US" dirty="0"/>
              <a:t>例えば</a:t>
            </a:r>
            <a:r>
              <a:rPr kumimoji="1" lang="en-US" altLang="ja-JP" dirty="0"/>
              <a:t>COBOL</a:t>
            </a:r>
            <a:r>
              <a:rPr kumimoji="1" lang="ja-JP" altLang="en-US" dirty="0"/>
              <a:t>から</a:t>
            </a:r>
            <a:r>
              <a:rPr kumimoji="1" lang="en-US" altLang="ja-JP" dirty="0"/>
              <a:t>Java</a:t>
            </a:r>
            <a:r>
              <a:rPr kumimoji="1" lang="ja-JP" altLang="en-US" dirty="0"/>
              <a:t>などの古い言語から新しい言語への翻訳や，</a:t>
            </a:r>
            <a:r>
              <a:rPr kumimoji="1" lang="en-US" altLang="ja-JP" dirty="0"/>
              <a:t>Python</a:t>
            </a:r>
            <a:r>
              <a:rPr kumimoji="1" lang="ja-JP" altLang="en-US" dirty="0"/>
              <a:t>から</a:t>
            </a:r>
            <a:r>
              <a:rPr kumimoji="1" lang="en-US" altLang="ja-JP" dirty="0"/>
              <a:t>C++</a:t>
            </a:r>
            <a:r>
              <a:rPr kumimoji="1" lang="ja-JP" altLang="en-US" dirty="0"/>
              <a:t>などの低速高水準言語から高速な低水準言語への翻訳などに利用されています。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1</a:t>
            </a:fld>
            <a:endParaRPr kumimoji="1" lang="ja-JP" altLang="en-US"/>
          </a:p>
        </p:txBody>
      </p:sp>
    </p:spTree>
    <p:extLst>
      <p:ext uri="{BB962C8B-B14F-4D97-AF65-F5344CB8AC3E}">
        <p14:creationId xmlns:p14="http://schemas.microsoft.com/office/powerpoint/2010/main" val="1336178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結果を表に示します．表における括弧内の数値は日本語の場合の制度との差分を示しています．</a:t>
            </a:r>
            <a:endParaRPr kumimoji="1" lang="en-US" altLang="ja-JP" dirty="0"/>
          </a:p>
          <a:p>
            <a:r>
              <a:rPr kumimoji="1" lang="ja-JP" altLang="en-US" dirty="0"/>
              <a:t>結果から，プロンプトが英語の場合と日本語の場合で精度に大きな差がないことがわかりました．</a:t>
            </a:r>
            <a:endParaRPr kumimoji="1" lang="en-US" altLang="ja-JP" dirty="0"/>
          </a:p>
          <a:p>
            <a:r>
              <a:rPr kumimoji="1" lang="ja-JP" altLang="en-US" dirty="0"/>
              <a:t>つまり，コード翻訳タスクにおいて日本語話者は無理にプロンプトを英訳する必要はない，ということです．</a:t>
            </a:r>
            <a:endParaRPr kumimoji="1" lang="en-US" altLang="ja-JP" dirty="0"/>
          </a:p>
          <a:p>
            <a:endParaRPr kumimoji="1" lang="en-US" altLang="ja-JP" dirty="0"/>
          </a:p>
          <a:p>
            <a:r>
              <a:rPr kumimoji="1" lang="ja-JP" altLang="en-US" dirty="0"/>
              <a:t>プロンプトが英語の場合も日本語の場合も出力されるコードの安全性は変わらないという報告と今回の結果から，コード生成に関するタスクではプロンプトの言語は精度に大きく影響しないと考えられる．</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22</a:t>
            </a:fld>
            <a:endParaRPr kumimoji="1" lang="ja-JP" altLang="en-US"/>
          </a:p>
        </p:txBody>
      </p:sp>
    </p:spTree>
    <p:extLst>
      <p:ext uri="{BB962C8B-B14F-4D97-AF65-F5344CB8AC3E}">
        <p14:creationId xmlns:p14="http://schemas.microsoft.com/office/powerpoint/2010/main" val="460382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23</a:t>
            </a:fld>
            <a:endParaRPr kumimoji="1" lang="ja-JP" altLang="en-US"/>
          </a:p>
        </p:txBody>
      </p:sp>
    </p:spTree>
    <p:extLst>
      <p:ext uri="{BB962C8B-B14F-4D97-AF65-F5344CB8AC3E}">
        <p14:creationId xmlns:p14="http://schemas.microsoft.com/office/powerpoint/2010/main" val="3952896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a:t>
            </a:r>
            <a:r>
              <a:rPr kumimoji="1" lang="en-US" altLang="ja-JP" dirty="0"/>
              <a:t>RQ3</a:t>
            </a:r>
            <a:r>
              <a:rPr kumimoji="1" lang="ja-JP" altLang="en-US" dirty="0"/>
              <a:t>です．</a:t>
            </a:r>
            <a:endParaRPr kumimoji="1" lang="en-US" altLang="ja-JP" dirty="0"/>
          </a:p>
          <a:p>
            <a:r>
              <a:rPr kumimoji="1" lang="en-US" altLang="ja-JP" dirty="0"/>
              <a:t>RQ3</a:t>
            </a:r>
            <a:r>
              <a:rPr kumimoji="1" lang="ja-JP" altLang="en-US" dirty="0"/>
              <a:t>ではプロンプトを英語に変更して精度の変化を調査します．</a:t>
            </a:r>
            <a:endParaRPr kumimoji="1" lang="en-US" altLang="ja-JP" dirty="0"/>
          </a:p>
          <a:p>
            <a:r>
              <a:rPr kumimoji="1" lang="ja-JP" altLang="en-US" dirty="0"/>
              <a:t>実験方法は</a:t>
            </a:r>
            <a:r>
              <a:rPr kumimoji="1" lang="en-US" altLang="ja-JP" dirty="0"/>
              <a:t>RQ2</a:t>
            </a:r>
            <a:r>
              <a:rPr kumimoji="1" lang="ja-JP" altLang="en-US" dirty="0"/>
              <a:t>と同様で，プロンプトのみを英語に変更します．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24</a:t>
            </a:fld>
            <a:endParaRPr kumimoji="1" lang="ja-JP" altLang="en-US"/>
          </a:p>
        </p:txBody>
      </p:sp>
    </p:spTree>
    <p:extLst>
      <p:ext uri="{BB962C8B-B14F-4D97-AF65-F5344CB8AC3E}">
        <p14:creationId xmlns:p14="http://schemas.microsoft.com/office/powerpoint/2010/main" val="1902390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endParaRPr kumimoji="1" lang="en-US" altLang="ja-JP" dirty="0"/>
          </a:p>
          <a:p>
            <a:r>
              <a:rPr kumimoji="1" lang="ja-JP" altLang="en-US" dirty="0"/>
              <a:t>本研究では</a:t>
            </a:r>
            <a:r>
              <a:rPr kumimoji="1" lang="en-US" altLang="ja-JP" dirty="0"/>
              <a:t>GPT-4</a:t>
            </a:r>
            <a:r>
              <a:rPr kumimoji="1" lang="ja-JP" altLang="en-US" dirty="0"/>
              <a:t>が事前学習していないデータからデータセットを新たに作成して</a:t>
            </a:r>
            <a:r>
              <a:rPr kumimoji="1" lang="en-US" altLang="ja-JP" dirty="0"/>
              <a:t>GPT-4</a:t>
            </a:r>
            <a:r>
              <a:rPr kumimoji="1" lang="ja-JP" altLang="en-US" dirty="0"/>
              <a:t>のコード翻訳タスクの精度を調査しました．</a:t>
            </a:r>
            <a:endParaRPr kumimoji="1" lang="en-US" altLang="ja-JP" dirty="0"/>
          </a:p>
          <a:p>
            <a:r>
              <a:rPr kumimoji="1" lang="ja-JP" altLang="en-US" dirty="0"/>
              <a:t>調査の結果，主に以下の</a:t>
            </a:r>
            <a:r>
              <a:rPr kumimoji="1" lang="en-US" altLang="ja-JP" dirty="0"/>
              <a:t>4</a:t>
            </a:r>
            <a:r>
              <a:rPr kumimoji="1" lang="ja-JP" altLang="en-US" dirty="0"/>
              <a:t>つの知見が得られました．</a:t>
            </a:r>
            <a:endParaRPr kumimoji="1" lang="en-US" altLang="ja-JP" dirty="0"/>
          </a:p>
          <a:p>
            <a:endParaRPr kumimoji="1" lang="en-US" altLang="ja-JP" dirty="0"/>
          </a:p>
          <a:p>
            <a:r>
              <a:rPr kumimoji="1" lang="en-US" altLang="ja-JP" dirty="0"/>
              <a:t>1</a:t>
            </a:r>
            <a:r>
              <a:rPr kumimoji="1" lang="ja-JP" altLang="en-US" dirty="0"/>
              <a:t>つ目は</a:t>
            </a:r>
            <a:r>
              <a:rPr kumimoji="1" lang="en-US" altLang="ja-JP" dirty="0"/>
              <a:t>GPT-4</a:t>
            </a:r>
            <a:r>
              <a:rPr kumimoji="1" lang="ja-JP" altLang="en-US" dirty="0"/>
              <a:t>は既存の事前学習モデルよりも高精度で翻訳が可能なこと．</a:t>
            </a:r>
            <a:endParaRPr kumimoji="1" lang="en-US" altLang="ja-JP" dirty="0"/>
          </a:p>
          <a:p>
            <a:r>
              <a:rPr kumimoji="1" lang="en-US" altLang="ja-JP" dirty="0"/>
              <a:t>2</a:t>
            </a:r>
            <a:r>
              <a:rPr kumimoji="1" lang="ja-JP" altLang="en-US" dirty="0"/>
              <a:t>つ目は翻訳元言語よりも翻訳先言語の方が精度への影響が大きいこと．</a:t>
            </a:r>
            <a:endParaRPr kumimoji="1" lang="en-US" altLang="ja-JP" dirty="0"/>
          </a:p>
          <a:p>
            <a:r>
              <a:rPr kumimoji="1" lang="en-US" altLang="ja-JP" dirty="0"/>
              <a:t>3</a:t>
            </a:r>
            <a:r>
              <a:rPr kumimoji="1" lang="ja-JP" altLang="en-US" dirty="0"/>
              <a:t>つ目はプロンプトが英語でも日本語でも精度に大きな影響はないこと．</a:t>
            </a:r>
            <a:endParaRPr kumimoji="1" lang="en-US" altLang="ja-JP" dirty="0"/>
          </a:p>
          <a:p>
            <a:r>
              <a:rPr kumimoji="1" lang="en-US" altLang="ja-JP" dirty="0"/>
              <a:t>4</a:t>
            </a:r>
            <a:r>
              <a:rPr kumimoji="1" lang="ja-JP" altLang="en-US" dirty="0"/>
              <a:t>つ目は</a:t>
            </a:r>
            <a:r>
              <a:rPr kumimoji="1" lang="en-US" altLang="ja-JP" dirty="0"/>
              <a:t>GPT-4</a:t>
            </a:r>
            <a:r>
              <a:rPr kumimoji="1" lang="ja-JP" altLang="en-US" dirty="0"/>
              <a:t>の出力結果に静的解析ツールを適用することは有効であることです．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26</a:t>
            </a:fld>
            <a:endParaRPr kumimoji="1" lang="ja-JP" altLang="en-US"/>
          </a:p>
        </p:txBody>
      </p:sp>
    </p:spTree>
    <p:extLst>
      <p:ext uri="{BB962C8B-B14F-4D97-AF65-F5344CB8AC3E}">
        <p14:creationId xmlns:p14="http://schemas.microsoft.com/office/powerpoint/2010/main" val="3567559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516E8-07DA-83BA-6533-5C730CFF76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16BF88-0EDF-03A8-041A-22A0B628555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59A3E0-0D48-0DD2-8291-D82DCDDFECC1}"/>
              </a:ext>
            </a:extLst>
          </p:cNvPr>
          <p:cNvSpPr>
            <a:spLocks noGrp="1"/>
          </p:cNvSpPr>
          <p:nvPr>
            <p:ph type="body" idx="1"/>
          </p:nvPr>
        </p:nvSpPr>
        <p:spPr/>
        <p:txBody>
          <a:bodyPr/>
          <a:lstStyle/>
          <a:p>
            <a:r>
              <a:rPr kumimoji="1" lang="ja-JP" altLang="en-US" dirty="0"/>
              <a:t>今後の展望です。</a:t>
            </a:r>
            <a:endParaRPr kumimoji="1" lang="en-US" altLang="ja-JP" dirty="0"/>
          </a:p>
          <a:p>
            <a:endParaRPr kumimoji="1" lang="en-US" altLang="ja-JP" dirty="0"/>
          </a:p>
          <a:p>
            <a:r>
              <a:rPr kumimoji="1" lang="ja-JP" altLang="en-US" dirty="0"/>
              <a:t>今後はプロンプトに</a:t>
            </a:r>
            <a:r>
              <a:rPr kumimoji="1" lang="en-US" altLang="ja-JP" dirty="0"/>
              <a:t>Chain-of-Thought</a:t>
            </a:r>
            <a:r>
              <a:rPr kumimoji="1" lang="ja-JP" altLang="en-US" dirty="0"/>
              <a:t>の導入，</a:t>
            </a:r>
            <a:r>
              <a:rPr kumimoji="1" lang="en-US" altLang="ja-JP" dirty="0"/>
              <a:t>Fine-tuning</a:t>
            </a:r>
            <a:r>
              <a:rPr kumimoji="1" lang="ja-JP" altLang="en-US" dirty="0"/>
              <a:t>の実施，実プロジェクトにおける精度の調査を行う予定です．</a:t>
            </a:r>
            <a:endParaRPr kumimoji="1" lang="en-US" altLang="ja-JP" dirty="0"/>
          </a:p>
          <a:p>
            <a:endParaRPr kumimoji="1" lang="en-US" altLang="ja-JP" dirty="0"/>
          </a:p>
          <a:p>
            <a:r>
              <a:rPr kumimoji="1" lang="en-US" altLang="ja-JP" dirty="0"/>
              <a:t>Chain-of-Thought</a:t>
            </a:r>
            <a:r>
              <a:rPr kumimoji="1" lang="ja-JP" altLang="en-US"/>
              <a:t>の説明</a:t>
            </a:r>
            <a:endParaRPr kumimoji="1" lang="en-US" altLang="ja-JP" dirty="0"/>
          </a:p>
          <a:p>
            <a:r>
              <a:rPr kumimoji="1" lang="en-US" altLang="ja-JP" dirty="0"/>
              <a:t>Fine-tuning</a:t>
            </a:r>
            <a:r>
              <a:rPr kumimoji="1" lang="ja-JP" altLang="en-US"/>
              <a:t>の具体的な話</a:t>
            </a:r>
            <a:endParaRPr kumimoji="1" lang="en-US" altLang="ja-JP" dirty="0"/>
          </a:p>
        </p:txBody>
      </p:sp>
      <p:sp>
        <p:nvSpPr>
          <p:cNvPr id="4" name="スライド番号プレースホルダー 3">
            <a:extLst>
              <a:ext uri="{FF2B5EF4-FFF2-40B4-BE49-F238E27FC236}">
                <a16:creationId xmlns:a16="http://schemas.microsoft.com/office/drawing/2014/main" id="{EA916B9C-4A24-188C-097D-1EF89B8714A4}"/>
              </a:ext>
            </a:extLst>
          </p:cNvPr>
          <p:cNvSpPr>
            <a:spLocks noGrp="1"/>
          </p:cNvSpPr>
          <p:nvPr>
            <p:ph type="sldNum" sz="quarter" idx="5"/>
          </p:nvPr>
        </p:nvSpPr>
        <p:spPr/>
        <p:txBody>
          <a:bodyPr/>
          <a:lstStyle/>
          <a:p>
            <a:fld id="{931391C7-401B-2744-B334-44E3A5E50661}" type="slidenum">
              <a:rPr kumimoji="1" lang="ja-JP" altLang="en-US" smtClean="0"/>
              <a:t>27</a:t>
            </a:fld>
            <a:endParaRPr kumimoji="1" lang="ja-JP" altLang="en-US"/>
          </a:p>
        </p:txBody>
      </p:sp>
    </p:spTree>
    <p:extLst>
      <p:ext uri="{BB962C8B-B14F-4D97-AF65-F5344CB8AC3E}">
        <p14:creationId xmlns:p14="http://schemas.microsoft.com/office/powerpoint/2010/main" val="2275787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の実験方法について説明します．</a:t>
            </a:r>
            <a:endParaRPr kumimoji="1" lang="en-US" altLang="ja-JP" dirty="0"/>
          </a:p>
          <a:p>
            <a:endParaRPr kumimoji="1" lang="en-US" altLang="ja-JP" dirty="0"/>
          </a:p>
          <a:p>
            <a:r>
              <a:rPr kumimoji="1" lang="ja-JP" altLang="en-US" dirty="0"/>
              <a:t>まずソースコードの関数</a:t>
            </a:r>
            <a:r>
              <a:rPr kumimoji="1" lang="en-US" altLang="ja-JP" dirty="0"/>
              <a:t>solve</a:t>
            </a:r>
            <a:r>
              <a:rPr kumimoji="1" lang="ja-JP" altLang="en-US" dirty="0"/>
              <a:t>を取得します．</a:t>
            </a:r>
            <a:endParaRPr kumimoji="1" lang="en-US" altLang="ja-JP" dirty="0"/>
          </a:p>
          <a:p>
            <a:r>
              <a:rPr kumimoji="1" lang="ja-JP" altLang="en-US" dirty="0"/>
              <a:t>次に関数</a:t>
            </a:r>
            <a:r>
              <a:rPr kumimoji="1" lang="en-US" altLang="ja-JP" dirty="0"/>
              <a:t>solve</a:t>
            </a:r>
            <a:r>
              <a:rPr kumimoji="1" lang="ja-JP" altLang="en-US" dirty="0"/>
              <a:t>を</a:t>
            </a:r>
            <a:r>
              <a:rPr kumimoji="1" lang="en-US" altLang="ja-JP" dirty="0" err="1"/>
              <a:t>TransCoder</a:t>
            </a:r>
            <a:r>
              <a:rPr kumimoji="1" lang="en-US" altLang="ja-JP" dirty="0"/>
              <a:t>-IR</a:t>
            </a:r>
            <a:r>
              <a:rPr kumimoji="1" lang="ja-JP" altLang="en-US" dirty="0"/>
              <a:t>または</a:t>
            </a:r>
            <a:r>
              <a:rPr kumimoji="1" lang="en-US" altLang="ja-JP" dirty="0"/>
              <a:t>GPT-4</a:t>
            </a:r>
            <a:r>
              <a:rPr kumimoji="1" lang="ja-JP" altLang="en-US" dirty="0"/>
              <a:t>で翻訳します．</a:t>
            </a:r>
            <a:endParaRPr kumimoji="1" lang="en-US" altLang="ja-JP" dirty="0"/>
          </a:p>
          <a:p>
            <a:r>
              <a:rPr kumimoji="1" lang="ja-JP" altLang="en-US" dirty="0"/>
              <a:t>次に，翻訳結果の関数呼び出し部とライブラリのインポートを手動で補完します．このとき翻訳結果は一切書き換えを行いません．</a:t>
            </a:r>
            <a:endParaRPr kumimoji="1" lang="en-US" altLang="ja-JP" dirty="0"/>
          </a:p>
          <a:p>
            <a:r>
              <a:rPr kumimoji="1" lang="ja-JP" altLang="en-US" dirty="0"/>
              <a:t>最後に補完後のソースコードをテストして翻訳精度を調査</a:t>
            </a:r>
            <a:r>
              <a:rPr kumimoji="1" lang="ja-JP" altLang="en-US"/>
              <a:t>します．</a:t>
            </a:r>
            <a:endParaRPr kumimoji="1" lang="en-US" altLang="ja-JP" dirty="0"/>
          </a:p>
          <a:p>
            <a:endParaRPr kumimoji="1" lang="en-US" altLang="ja-JP" dirty="0"/>
          </a:p>
          <a:p>
            <a:r>
              <a:rPr kumimoji="1" lang="ja-JP" altLang="en-US"/>
              <a:t>字が小さい</a:t>
            </a:r>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28</a:t>
            </a:fld>
            <a:endParaRPr kumimoji="1" lang="ja-JP" altLang="en-US"/>
          </a:p>
        </p:txBody>
      </p:sp>
    </p:spTree>
    <p:extLst>
      <p:ext uri="{BB962C8B-B14F-4D97-AF65-F5344CB8AC3E}">
        <p14:creationId xmlns:p14="http://schemas.microsoft.com/office/powerpoint/2010/main" val="2044886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の実験方法について説明します．</a:t>
            </a:r>
            <a:endParaRPr kumimoji="1" lang="en-US" altLang="ja-JP" dirty="0"/>
          </a:p>
          <a:p>
            <a:endParaRPr kumimoji="1" lang="en-US" altLang="ja-JP" dirty="0"/>
          </a:p>
          <a:p>
            <a:r>
              <a:rPr kumimoji="1" lang="ja-JP" altLang="en-US" dirty="0"/>
              <a:t>まずソースコードの関数</a:t>
            </a:r>
            <a:r>
              <a:rPr kumimoji="1" lang="en-US" altLang="ja-JP" dirty="0"/>
              <a:t>solve</a:t>
            </a:r>
            <a:r>
              <a:rPr kumimoji="1" lang="ja-JP" altLang="en-US" dirty="0"/>
              <a:t>を取得します．</a:t>
            </a:r>
            <a:endParaRPr kumimoji="1" lang="en-US" altLang="ja-JP" dirty="0"/>
          </a:p>
          <a:p>
            <a:r>
              <a:rPr kumimoji="1" lang="ja-JP" altLang="en-US" dirty="0"/>
              <a:t>次に関数</a:t>
            </a:r>
            <a:r>
              <a:rPr kumimoji="1" lang="en-US" altLang="ja-JP" dirty="0"/>
              <a:t>solve</a:t>
            </a:r>
            <a:r>
              <a:rPr kumimoji="1" lang="ja-JP" altLang="en-US" dirty="0"/>
              <a:t>を</a:t>
            </a:r>
            <a:r>
              <a:rPr kumimoji="1" lang="en-US" altLang="ja-JP" dirty="0" err="1"/>
              <a:t>TransCoder</a:t>
            </a:r>
            <a:r>
              <a:rPr kumimoji="1" lang="en-US" altLang="ja-JP" dirty="0"/>
              <a:t>-IR</a:t>
            </a:r>
            <a:r>
              <a:rPr kumimoji="1" lang="ja-JP" altLang="en-US" dirty="0"/>
              <a:t>または</a:t>
            </a:r>
            <a:r>
              <a:rPr kumimoji="1" lang="en-US" altLang="ja-JP" dirty="0"/>
              <a:t>GPT-4</a:t>
            </a:r>
            <a:r>
              <a:rPr kumimoji="1" lang="ja-JP" altLang="en-US" dirty="0"/>
              <a:t>で翻訳します．</a:t>
            </a:r>
            <a:endParaRPr kumimoji="1" lang="en-US" altLang="ja-JP" dirty="0"/>
          </a:p>
          <a:p>
            <a:r>
              <a:rPr kumimoji="1" lang="ja-JP" altLang="en-US" dirty="0"/>
              <a:t>次に，翻訳結果の関数呼び出し部とライブラリのインポートを手動で補完します．このとき翻訳結果は一切書き換えを行いません．</a:t>
            </a:r>
            <a:endParaRPr kumimoji="1" lang="en-US" altLang="ja-JP" dirty="0"/>
          </a:p>
          <a:p>
            <a:r>
              <a:rPr kumimoji="1" lang="ja-JP" altLang="en-US" dirty="0"/>
              <a:t>最後に補完後のソースコードをテストして翻訳精度を調査</a:t>
            </a:r>
            <a:r>
              <a:rPr kumimoji="1" lang="ja-JP" altLang="en-US"/>
              <a:t>します．</a:t>
            </a:r>
            <a:endParaRPr kumimoji="1" lang="en-US" altLang="ja-JP" dirty="0"/>
          </a:p>
          <a:p>
            <a:endParaRPr kumimoji="1" lang="en-US" altLang="ja-JP" dirty="0"/>
          </a:p>
          <a:p>
            <a:r>
              <a:rPr kumimoji="1" lang="ja-JP" altLang="en-US"/>
              <a:t>字が小さい</a:t>
            </a:r>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29</a:t>
            </a:fld>
            <a:endParaRPr kumimoji="1" lang="ja-JP" altLang="en-US"/>
          </a:p>
        </p:txBody>
      </p:sp>
    </p:spTree>
    <p:extLst>
      <p:ext uri="{BB962C8B-B14F-4D97-AF65-F5344CB8AC3E}">
        <p14:creationId xmlns:p14="http://schemas.microsoft.com/office/powerpoint/2010/main" val="12708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RQ1</a:t>
            </a:r>
            <a:r>
              <a:rPr kumimoji="1" lang="ja-JP" altLang="en-US" dirty="0"/>
              <a:t>の結果を表に示します．</a:t>
            </a:r>
            <a:endParaRPr kumimoji="1" lang="en-US" altLang="ja-JP" dirty="0"/>
          </a:p>
          <a:p>
            <a:r>
              <a:rPr kumimoji="1" lang="ja-JP" altLang="en-US" dirty="0"/>
              <a:t>結果から，</a:t>
            </a:r>
            <a:r>
              <a:rPr kumimoji="1" lang="en-US" altLang="ja-JP" dirty="0"/>
              <a:t>GPT-4</a:t>
            </a:r>
            <a:r>
              <a:rPr kumimoji="1" lang="ja-JP" altLang="en-US" dirty="0"/>
              <a:t>が全ての翻訳ペアにおいて</a:t>
            </a:r>
            <a:r>
              <a:rPr kumimoji="1" lang="en-US" altLang="ja-JP" dirty="0" err="1"/>
              <a:t>TransCoder</a:t>
            </a:r>
            <a:r>
              <a:rPr kumimoji="1" lang="en-US" altLang="ja-JP" dirty="0"/>
              <a:t>-IR</a:t>
            </a:r>
            <a:r>
              <a:rPr kumimoji="1" lang="ja-JP" altLang="en-US" dirty="0"/>
              <a:t>よりも翻訳精度が高いことがわかります．</a:t>
            </a:r>
            <a:endParaRPr kumimoji="1" lang="en-US" altLang="ja-JP" dirty="0"/>
          </a:p>
          <a:p>
            <a:r>
              <a:rPr kumimoji="1" lang="ja-JP" altLang="en-US" dirty="0"/>
              <a:t>また，</a:t>
            </a:r>
            <a:r>
              <a:rPr kumimoji="1" lang="en-US" altLang="ja-JP" dirty="0" err="1"/>
              <a:t>TransCoder</a:t>
            </a:r>
            <a:r>
              <a:rPr kumimoji="1" lang="en-US" altLang="ja-JP" dirty="0"/>
              <a:t>-IR</a:t>
            </a:r>
            <a:r>
              <a:rPr kumimoji="1" lang="ja-JP" altLang="en-US" dirty="0"/>
              <a:t>の翻訳精度が</a:t>
            </a:r>
            <a:r>
              <a:rPr kumimoji="1" lang="en-US" altLang="ja-JP" dirty="0" err="1"/>
              <a:t>TransCoder</a:t>
            </a:r>
            <a:r>
              <a:rPr kumimoji="1" lang="en-US" altLang="ja-JP" dirty="0"/>
              <a:t>-IR</a:t>
            </a:r>
            <a:r>
              <a:rPr kumimoji="1" lang="ja-JP" altLang="en-US" dirty="0"/>
              <a:t>の論文のものよりも全体的に低くなっているが，これは本研究のデータセットのほうが</a:t>
            </a:r>
            <a:r>
              <a:rPr kumimoji="1" lang="en-US" altLang="ja-JP" dirty="0" err="1"/>
              <a:t>TransCoder</a:t>
            </a:r>
            <a:r>
              <a:rPr kumimoji="1" lang="en-US" altLang="ja-JP" dirty="0"/>
              <a:t>-IR</a:t>
            </a:r>
            <a:r>
              <a:rPr kumimoji="1" lang="ja-JP" altLang="en-US" dirty="0"/>
              <a:t>の論文で使用されていたものよりも難しいためと考えられます．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30</a:t>
            </a:fld>
            <a:endParaRPr kumimoji="1" lang="ja-JP" altLang="en-US"/>
          </a:p>
        </p:txBody>
      </p:sp>
    </p:spTree>
    <p:extLst>
      <p:ext uri="{BB962C8B-B14F-4D97-AF65-F5344CB8AC3E}">
        <p14:creationId xmlns:p14="http://schemas.microsoft.com/office/powerpoint/2010/main" val="2824512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32</a:t>
            </a:fld>
            <a:endParaRPr kumimoji="1" lang="ja-JP" altLang="en-US"/>
          </a:p>
        </p:txBody>
      </p:sp>
    </p:spTree>
    <p:extLst>
      <p:ext uri="{BB962C8B-B14F-4D97-AF65-F5344CB8AC3E}">
        <p14:creationId xmlns:p14="http://schemas.microsoft.com/office/powerpoint/2010/main" val="3807837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RQ2</a:t>
            </a:r>
            <a:r>
              <a:rPr kumimoji="1" lang="ja-JP" altLang="en-US" dirty="0"/>
              <a:t>の実験結果を表に示します．</a:t>
            </a:r>
            <a:endParaRPr kumimoji="1" lang="en-US" altLang="ja-JP" dirty="0"/>
          </a:p>
          <a:p>
            <a:r>
              <a:rPr kumimoji="1" lang="ja-JP" altLang="en-US" dirty="0"/>
              <a:t>結果から，翻訳元言語よりも翻訳先言語の方が精度に影響することがわかります．</a:t>
            </a:r>
            <a:endParaRPr kumimoji="1" lang="en-US" altLang="ja-JP" dirty="0"/>
          </a:p>
          <a:p>
            <a:r>
              <a:rPr kumimoji="1" lang="ja-JP" altLang="en-US" dirty="0"/>
              <a:t>特に翻訳先言語が</a:t>
            </a:r>
            <a:r>
              <a:rPr kumimoji="1" lang="en-US" altLang="ja-JP" dirty="0"/>
              <a:t>C++</a:t>
            </a:r>
            <a:r>
              <a:rPr kumimoji="1" lang="ja-JP" altLang="en-US" dirty="0"/>
              <a:t>，</a:t>
            </a:r>
            <a:r>
              <a:rPr kumimoji="1" lang="en-US" altLang="ja-JP" dirty="0"/>
              <a:t>Java</a:t>
            </a:r>
            <a:r>
              <a:rPr kumimoji="1" lang="ja-JP" altLang="en-US" dirty="0"/>
              <a:t>の場合は翻訳精度が高いのに対して，翻訳先が</a:t>
            </a:r>
            <a:r>
              <a:rPr kumimoji="1" lang="en-US" altLang="ja-JP" dirty="0"/>
              <a:t>COBOL</a:t>
            </a:r>
            <a:r>
              <a:rPr kumimoji="1" lang="ja-JP" altLang="en-US" dirty="0"/>
              <a:t>の場合は翻訳精度が低くなりました．</a:t>
            </a:r>
            <a:endParaRPr kumimoji="1" lang="en-US" altLang="ja-JP" dirty="0"/>
          </a:p>
          <a:p>
            <a:r>
              <a:rPr kumimoji="1" lang="ja-JP" altLang="en-US" dirty="0"/>
              <a:t>このことから，</a:t>
            </a:r>
            <a:r>
              <a:rPr kumimoji="1" lang="en-US" altLang="ja-JP" dirty="0"/>
              <a:t>GPT-4</a:t>
            </a:r>
            <a:r>
              <a:rPr kumimoji="1" lang="ja-JP" altLang="en-US" dirty="0"/>
              <a:t>は</a:t>
            </a:r>
            <a:r>
              <a:rPr kumimoji="1" lang="en-US" altLang="ja-JP" dirty="0"/>
              <a:t>COBOL</a:t>
            </a:r>
            <a:r>
              <a:rPr kumimoji="1" lang="ja-JP" altLang="en-US" dirty="0"/>
              <a:t>のようなレガシーな言語を生成する能力が低いと考えられます．</a:t>
            </a:r>
            <a:endParaRPr kumimoji="1" lang="en-US" altLang="ja-JP" dirty="0"/>
          </a:p>
          <a:p>
            <a:r>
              <a:rPr kumimoji="1" lang="ja-JP" altLang="en-US" dirty="0"/>
              <a:t>また，関連研究において，事前学習モデルでは動的型付け言語から静的型付け言語への翻訳精度が低下すると報告されていましたが，今回の実験では</a:t>
            </a:r>
            <a:r>
              <a:rPr kumimoji="1" lang="en-US" altLang="ja-JP" dirty="0"/>
              <a:t>GPT-4</a:t>
            </a:r>
            <a:r>
              <a:rPr kumimoji="1" lang="ja-JP" altLang="en-US" dirty="0"/>
              <a:t>にはそのような傾向は見られません</a:t>
            </a:r>
            <a:r>
              <a:rPr kumimoji="1" lang="ja-JP" altLang="en-US"/>
              <a:t>でした．</a:t>
            </a:r>
            <a:endParaRPr kumimoji="1" lang="en-US" altLang="ja-JP" dirty="0"/>
          </a:p>
          <a:p>
            <a:endParaRPr kumimoji="1" lang="en-US" altLang="ja-JP" dirty="0"/>
          </a:p>
          <a:p>
            <a:r>
              <a:rPr kumimoji="1" lang="ja-JP" altLang="en-US"/>
              <a:t>元の論文の話を詳しく言う</a:t>
            </a:r>
            <a:endParaRPr kumimoji="1" lang="en-US" altLang="ja-JP" dirty="0"/>
          </a:p>
          <a:p>
            <a:r>
              <a:rPr kumimoji="1" lang="en-US" altLang="ja-JP" dirty="0"/>
              <a:t>Java, Pyton3, C++, C#, JavaScript</a:t>
            </a:r>
          </a:p>
          <a:p>
            <a:r>
              <a:rPr kumimoji="1" lang="ja-JP" altLang="en-US"/>
              <a:t>動的、静的の話をもうちょいする</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33</a:t>
            </a:fld>
            <a:endParaRPr kumimoji="1" lang="ja-JP" altLang="en-US"/>
          </a:p>
        </p:txBody>
      </p:sp>
    </p:spTree>
    <p:extLst>
      <p:ext uri="{BB962C8B-B14F-4D97-AF65-F5344CB8AC3E}">
        <p14:creationId xmlns:p14="http://schemas.microsoft.com/office/powerpoint/2010/main" val="2022791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自動コード翻訳の手法の</a:t>
            </a:r>
            <a:r>
              <a:rPr kumimoji="1" lang="en-US" altLang="ja-JP" dirty="0"/>
              <a:t>1</a:t>
            </a:r>
            <a:r>
              <a:rPr kumimoji="1" lang="ja-JP" altLang="en-US" dirty="0"/>
              <a:t>つとしてルールベース機械翻訳というものがあります。</a:t>
            </a:r>
            <a:endParaRPr kumimoji="1" lang="en-US" altLang="ja-JP" dirty="0"/>
          </a:p>
          <a:p>
            <a:r>
              <a:rPr kumimoji="1" lang="ja-JP" altLang="en-US" dirty="0"/>
              <a:t>これはルールや辞書に沿って翻訳を行う手法です。</a:t>
            </a:r>
            <a:endParaRPr kumimoji="1" lang="en-US" altLang="ja-JP" dirty="0"/>
          </a:p>
          <a:p>
            <a:r>
              <a:rPr kumimoji="1" lang="ja-JP" altLang="en-US" dirty="0"/>
              <a:t>メリットとして，登録してあるルールの範囲内であれば正確に翻訳することができる，という点です。</a:t>
            </a:r>
            <a:endParaRPr kumimoji="1" lang="en-US" altLang="ja-JP" dirty="0"/>
          </a:p>
          <a:p>
            <a:r>
              <a:rPr kumimoji="1" lang="ja-JP" altLang="en-US" dirty="0"/>
              <a:t>しかし，大量のルール登録を手動で行う必要があり，ルール登録は非常に労力がかかってしまう，というデメリットがあります。</a:t>
            </a:r>
            <a:endParaRPr kumimoji="1" lang="en-US" altLang="ja-JP" dirty="0"/>
          </a:p>
          <a:p>
            <a:r>
              <a:rPr kumimoji="1" lang="ja-JP" altLang="en-US" dirty="0"/>
              <a:t>また，不自然な翻訳が出力される場合があります。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2</a:t>
            </a:fld>
            <a:endParaRPr kumimoji="1" lang="ja-JP" altLang="en-US"/>
          </a:p>
        </p:txBody>
      </p:sp>
    </p:spTree>
    <p:extLst>
      <p:ext uri="{BB962C8B-B14F-4D97-AF65-F5344CB8AC3E}">
        <p14:creationId xmlns:p14="http://schemas.microsoft.com/office/powerpoint/2010/main" val="3291691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DBD209-4CF0-4521-3C5E-7A61CFE70AB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CADC6D-5153-78B7-0074-7497CA1007C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3675648-DF1B-9DA1-DFEA-54C5054D2A0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63D1CC12-92ED-439A-7782-E34415599F82}"/>
              </a:ext>
            </a:extLst>
          </p:cNvPr>
          <p:cNvSpPr>
            <a:spLocks noGrp="1"/>
          </p:cNvSpPr>
          <p:nvPr>
            <p:ph type="sldNum" sz="quarter" idx="5"/>
          </p:nvPr>
        </p:nvSpPr>
        <p:spPr/>
        <p:txBody>
          <a:bodyPr/>
          <a:lstStyle/>
          <a:p>
            <a:fld id="{931391C7-401B-2744-B334-44E3A5E50661}" type="slidenum">
              <a:rPr kumimoji="1" lang="ja-JP" altLang="en-US" smtClean="0"/>
              <a:t>35</a:t>
            </a:fld>
            <a:endParaRPr kumimoji="1" lang="ja-JP" altLang="en-US"/>
          </a:p>
        </p:txBody>
      </p:sp>
    </p:spTree>
    <p:extLst>
      <p:ext uri="{BB962C8B-B14F-4D97-AF65-F5344CB8AC3E}">
        <p14:creationId xmlns:p14="http://schemas.microsoft.com/office/powerpoint/2010/main" val="2050313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結果を表に示します．表における括弧内の数値は日本語の場合の制度との差分を示しています．</a:t>
            </a:r>
            <a:endParaRPr kumimoji="1" lang="en-US" altLang="ja-JP" dirty="0"/>
          </a:p>
          <a:p>
            <a:r>
              <a:rPr kumimoji="1" lang="ja-JP" altLang="en-US" dirty="0"/>
              <a:t>結果から，プロンプトが英語の場合と日本語の場合で精度に大きな差がないことがわかりました．</a:t>
            </a:r>
            <a:endParaRPr kumimoji="1" lang="en-US" altLang="ja-JP" dirty="0"/>
          </a:p>
          <a:p>
            <a:r>
              <a:rPr kumimoji="1" lang="ja-JP" altLang="en-US" dirty="0"/>
              <a:t>つまり，コード翻訳タスクにおいて日本語話者は無理にプロンプトを英訳する必要はない，ということです．</a:t>
            </a:r>
            <a:endParaRPr kumimoji="1" lang="en-US" altLang="ja-JP" dirty="0"/>
          </a:p>
          <a:p>
            <a:endParaRPr kumimoji="1" lang="en-US" altLang="ja-JP" dirty="0"/>
          </a:p>
          <a:p>
            <a:r>
              <a:rPr kumimoji="1" lang="ja-JP" altLang="en-US" dirty="0"/>
              <a:t>プロンプトが英語の場合も日本語の場合も出力されるコードの安全性は変わらないという報告と今回の結果から，コード生成に関するタスクではプロンプトの言語は精度に大きく影響しないと</a:t>
            </a:r>
            <a:r>
              <a:rPr kumimoji="1" lang="ja-JP" altLang="en-US"/>
              <a:t>考えられる．</a:t>
            </a:r>
            <a:endParaRPr kumimoji="1" lang="en-US" altLang="ja-JP" dirty="0"/>
          </a:p>
          <a:p>
            <a:endParaRPr kumimoji="1" lang="en-US" altLang="ja-JP" dirty="0"/>
          </a:p>
          <a:p>
            <a:r>
              <a:rPr kumimoji="1" lang="ja-JP" altLang="en-US"/>
              <a:t>タスクが違うという話</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39</a:t>
            </a:fld>
            <a:endParaRPr kumimoji="1" lang="ja-JP" altLang="en-US"/>
          </a:p>
        </p:txBody>
      </p:sp>
    </p:spTree>
    <p:extLst>
      <p:ext uri="{BB962C8B-B14F-4D97-AF65-F5344CB8AC3E}">
        <p14:creationId xmlns:p14="http://schemas.microsoft.com/office/powerpoint/2010/main" val="25785926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40</a:t>
            </a:fld>
            <a:endParaRPr kumimoji="1" lang="ja-JP" altLang="en-US"/>
          </a:p>
        </p:txBody>
      </p:sp>
    </p:spTree>
    <p:extLst>
      <p:ext uri="{BB962C8B-B14F-4D97-AF65-F5344CB8AC3E}">
        <p14:creationId xmlns:p14="http://schemas.microsoft.com/office/powerpoint/2010/main" val="6386925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a:t>妥当性の脅威について話していきます</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43</a:t>
            </a:fld>
            <a:endParaRPr kumimoji="1" lang="ja-JP" altLang="en-US"/>
          </a:p>
        </p:txBody>
      </p:sp>
    </p:spTree>
    <p:extLst>
      <p:ext uri="{BB962C8B-B14F-4D97-AF65-F5344CB8AC3E}">
        <p14:creationId xmlns:p14="http://schemas.microsoft.com/office/powerpoint/2010/main" val="38722677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44</a:t>
            </a:fld>
            <a:endParaRPr kumimoji="1" lang="ja-JP" altLang="en-US"/>
          </a:p>
        </p:txBody>
      </p:sp>
    </p:spTree>
    <p:extLst>
      <p:ext uri="{BB962C8B-B14F-4D97-AF65-F5344CB8AC3E}">
        <p14:creationId xmlns:p14="http://schemas.microsoft.com/office/powerpoint/2010/main" val="340239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そこで，ルールベースのコード翻訳に代わるものとしてニューラル機械翻訳という手法が提案されました。</a:t>
            </a:r>
            <a:endParaRPr kumimoji="1" lang="en-US" altLang="ja-JP" dirty="0"/>
          </a:p>
          <a:p>
            <a:r>
              <a:rPr kumimoji="1" lang="ja-JP" altLang="en-US" dirty="0"/>
              <a:t>これはニューラルネットワークで学習を行って翻訳を行う手法です．</a:t>
            </a:r>
            <a:endParaRPr kumimoji="1" lang="en-US" altLang="ja-JP" dirty="0"/>
          </a:p>
          <a:p>
            <a:endParaRPr kumimoji="1" lang="en-US" altLang="ja-JP" dirty="0"/>
          </a:p>
          <a:p>
            <a:r>
              <a:rPr kumimoji="1" lang="ja-JP" altLang="en-US" dirty="0"/>
              <a:t>メリットして，人間が読めるコードを学習しているため，理解しやすい翻訳が生成されやすいというものがあります。</a:t>
            </a:r>
            <a:endParaRPr kumimoji="1" lang="en-US" altLang="ja-JP" dirty="0"/>
          </a:p>
          <a:p>
            <a:r>
              <a:rPr kumimoji="1" lang="ja-JP" altLang="en-US" dirty="0"/>
              <a:t>また，ルールベースとは違い，ルール登録の必要がない，というメリットがあります。</a:t>
            </a:r>
            <a:endParaRPr kumimoji="1" lang="en-US" altLang="ja-JP" dirty="0"/>
          </a:p>
          <a:p>
            <a:endParaRPr kumimoji="1" lang="en-US" altLang="ja-JP" dirty="0"/>
          </a:p>
          <a:p>
            <a:r>
              <a:rPr kumimoji="1" lang="ja-JP" altLang="en-US" dirty="0"/>
              <a:t>しかし，信頼性が低く，正確に翻訳できないことが多いというデメリットがあります。</a:t>
            </a:r>
            <a:endParaRPr kumimoji="1" lang="en-US" altLang="ja-JP" dirty="0"/>
          </a:p>
          <a:p>
            <a:endParaRPr kumimoji="1" lang="en-US" altLang="ja-JP" dirty="0"/>
          </a:p>
          <a:p>
            <a:r>
              <a:rPr kumimoji="1" lang="ja-JP" altLang="en-US" dirty="0"/>
              <a:t>そこで，高い精度のニューラル機械翻訳モデルが求められています。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3</a:t>
            </a:fld>
            <a:endParaRPr kumimoji="1" lang="ja-JP" altLang="en-US"/>
          </a:p>
        </p:txBody>
      </p:sp>
    </p:spTree>
    <p:extLst>
      <p:ext uri="{BB962C8B-B14F-4D97-AF65-F5344CB8AC3E}">
        <p14:creationId xmlns:p14="http://schemas.microsoft.com/office/powerpoint/2010/main" val="3002262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少し話題が変わりますが，近年</a:t>
            </a:r>
            <a:r>
              <a:rPr kumimoji="1" lang="en-US" altLang="ja-JP" dirty="0" err="1"/>
              <a:t>OpenAI</a:t>
            </a:r>
            <a:r>
              <a:rPr kumimoji="1" lang="ja-JP" altLang="en-US" dirty="0"/>
              <a:t>社から</a:t>
            </a:r>
            <a:r>
              <a:rPr kumimoji="1" lang="en-US" altLang="ja-JP" dirty="0"/>
              <a:t>GPT-4</a:t>
            </a:r>
            <a:r>
              <a:rPr kumimoji="1" lang="ja-JP" altLang="en-US" dirty="0"/>
              <a:t>という大規模言語モデルが発表されました。</a:t>
            </a:r>
            <a:endParaRPr kumimoji="1" lang="en-US" altLang="ja-JP" dirty="0"/>
          </a:p>
          <a:p>
            <a:r>
              <a:rPr kumimoji="1" lang="ja-JP" altLang="en-US" dirty="0"/>
              <a:t>このモデルは学習に自然言語，ソースコード，画像を使用しており，様々なタスクで既存モデルを凌駕しています。</a:t>
            </a:r>
            <a:endParaRPr kumimoji="1" lang="en-US" altLang="ja-JP" dirty="0"/>
          </a:p>
          <a:p>
            <a:endParaRPr kumimoji="1" lang="en-US" altLang="ja-JP" dirty="0"/>
          </a:p>
          <a:p>
            <a:r>
              <a:rPr kumimoji="1" lang="en-US" altLang="ja-JP" dirty="0"/>
              <a:t>GPT-4</a:t>
            </a:r>
            <a:r>
              <a:rPr kumimoji="1" lang="ja-JP" altLang="en-US" dirty="0"/>
              <a:t>は広い分野で高い成績を残しており，例えば米国統一司法試験を受験者の上位</a:t>
            </a:r>
            <a:r>
              <a:rPr kumimoji="1" lang="en-US" altLang="ja-JP" dirty="0"/>
              <a:t>10%</a:t>
            </a:r>
            <a:r>
              <a:rPr kumimoji="1" lang="ja-JP" altLang="en-US" dirty="0"/>
              <a:t>の成績で合格，自然言語翻訳において既存の商用製品レベルのスコアを出す，既存モデルよりもコード理解，コード生成において高精度，などです．</a:t>
            </a:r>
            <a:endParaRPr kumimoji="1" lang="en-US" altLang="ja-JP" dirty="0"/>
          </a:p>
          <a:p>
            <a:endParaRPr kumimoji="1" lang="en-US" altLang="ja-JP" dirty="0"/>
          </a:p>
          <a:p>
            <a:endParaRPr kumimoji="1" lang="en-US" altLang="ja-JP" dirty="0"/>
          </a:p>
          <a:p>
            <a:r>
              <a:rPr kumimoji="1" lang="ja-JP" altLang="en-US" dirty="0"/>
              <a:t>そこで、私は</a:t>
            </a:r>
            <a:r>
              <a:rPr kumimoji="1" lang="en-US" altLang="ja-JP" dirty="0"/>
              <a:t>GPT-4</a:t>
            </a:r>
            <a:r>
              <a:rPr kumimoji="1" lang="ja-JP" altLang="en-US" dirty="0"/>
              <a:t>は自動プログラミング言語翻訳タスクも高精度でできるのではないか、と考えました</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4</a:t>
            </a:fld>
            <a:endParaRPr kumimoji="1" lang="ja-JP" altLang="en-US"/>
          </a:p>
        </p:txBody>
      </p:sp>
    </p:spTree>
    <p:extLst>
      <p:ext uri="{BB962C8B-B14F-4D97-AF65-F5344CB8AC3E}">
        <p14:creationId xmlns:p14="http://schemas.microsoft.com/office/powerpoint/2010/main" val="1297265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本研究の目的です。</a:t>
            </a:r>
            <a:endParaRPr kumimoji="1" lang="en-US" altLang="ja-JP" dirty="0"/>
          </a:p>
          <a:p>
            <a:r>
              <a:rPr kumimoji="1" lang="ja-JP" altLang="en-US" dirty="0"/>
              <a:t>本研究では</a:t>
            </a:r>
            <a:r>
              <a:rPr kumimoji="1" lang="en-US" altLang="ja-JP" dirty="0"/>
              <a:t>GPT-4</a:t>
            </a:r>
            <a:r>
              <a:rPr kumimoji="1" lang="ja-JP" altLang="en-US" dirty="0"/>
              <a:t>における自動コード翻訳タスクの精度の調査を行います。</a:t>
            </a:r>
            <a:endParaRPr kumimoji="1" lang="en-US" altLang="ja-JP" dirty="0"/>
          </a:p>
          <a:p>
            <a:endParaRPr kumimoji="1" lang="en-US" altLang="ja-JP" dirty="0"/>
          </a:p>
          <a:p>
            <a:r>
              <a:rPr kumimoji="1" lang="ja-JP" altLang="en-US" dirty="0"/>
              <a:t>本研究では</a:t>
            </a:r>
            <a:r>
              <a:rPr kumimoji="1" lang="en-US" altLang="ja-JP" dirty="0"/>
              <a:t>RQ</a:t>
            </a:r>
            <a:r>
              <a:rPr kumimoji="1" lang="ja-JP" altLang="en-US" dirty="0"/>
              <a:t>を</a:t>
            </a:r>
            <a:r>
              <a:rPr kumimoji="1" lang="en-US" altLang="ja-JP" dirty="0"/>
              <a:t>3</a:t>
            </a:r>
            <a:r>
              <a:rPr kumimoji="1" lang="ja-JP" altLang="en-US" dirty="0"/>
              <a:t>つ設定して調査を行います。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まず</a:t>
            </a:r>
            <a:r>
              <a:rPr kumimoji="1" lang="en-US" altLang="ja-JP" dirty="0"/>
              <a:t>1</a:t>
            </a:r>
            <a:r>
              <a:rPr kumimoji="1" lang="ja-JP" altLang="en-US" dirty="0"/>
              <a:t>つ目は「</a:t>
            </a:r>
            <a:r>
              <a:rPr lang="en-US" altLang="ja-JP" sz="1200" b="1" dirty="0"/>
              <a:t>GPT-4</a:t>
            </a:r>
            <a:r>
              <a:rPr lang="ja-JP" altLang="en-US" sz="1200" b="1" dirty="0"/>
              <a:t>と最新のニューラル機械翻訳モデルとの精度比較</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既存モデルと比較して</a:t>
            </a:r>
            <a:r>
              <a:rPr kumimoji="1" lang="en-US" altLang="ja-JP" dirty="0"/>
              <a:t>GPT-4</a:t>
            </a:r>
            <a:r>
              <a:rPr kumimoji="1" lang="ja-JP" altLang="en-US" dirty="0"/>
              <a:t>の自動コード翻訳タスクにおける有効性を調査します．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2</a:t>
            </a:r>
            <a:r>
              <a:rPr kumimoji="1" lang="ja-JP" altLang="en-US" dirty="0"/>
              <a:t>つ目は「</a:t>
            </a:r>
            <a:r>
              <a:rPr lang="ja-JP" altLang="en-US" sz="1200" b="1" dirty="0"/>
              <a:t>異なる特徴の言語間の翻訳精度の調査</a:t>
            </a:r>
            <a:r>
              <a:rPr kumimoji="1" lang="ja-JP" altLang="en-US" dirty="0"/>
              <a:t>」です。</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t>C++,</a:t>
            </a:r>
            <a:r>
              <a:rPr lang="ja-JP" altLang="en-US" sz="1200" dirty="0"/>
              <a:t> </a:t>
            </a:r>
            <a:r>
              <a:rPr lang="en-US" altLang="ja-JP" sz="1200" dirty="0"/>
              <a:t>COBOL,</a:t>
            </a:r>
            <a:r>
              <a:rPr lang="ja-JP" altLang="en-US" sz="1200" dirty="0"/>
              <a:t> </a:t>
            </a:r>
            <a:r>
              <a:rPr lang="en-US" altLang="ja-JP" sz="1200" dirty="0"/>
              <a:t>Go,</a:t>
            </a:r>
            <a:r>
              <a:rPr lang="ja-JP" altLang="en-US" sz="1200" dirty="0"/>
              <a:t> </a:t>
            </a:r>
            <a:r>
              <a:rPr lang="en-US" altLang="ja-JP" sz="1200" dirty="0"/>
              <a:t>Java, Python3,</a:t>
            </a:r>
            <a:r>
              <a:rPr lang="ja-JP" altLang="en-US" sz="1200" dirty="0"/>
              <a:t> </a:t>
            </a:r>
            <a:r>
              <a:rPr lang="en-US" altLang="ja-JP" sz="1200" dirty="0"/>
              <a:t>Rust</a:t>
            </a:r>
            <a:r>
              <a:rPr lang="ja-JP" altLang="en-US" sz="1200" dirty="0"/>
              <a:t>で翻訳精度を調査し，レガシーな言語とモダンな言語，静的型付け言語と動的型付け言語間の翻訳精度などを調査します．</a:t>
            </a: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3</a:t>
            </a:r>
            <a:r>
              <a:rPr kumimoji="1" lang="ja-JP" altLang="en-US" dirty="0"/>
              <a:t>つ目は、「</a:t>
            </a:r>
            <a:r>
              <a:rPr lang="ja-JP" altLang="en-US" sz="1200" b="1" dirty="0"/>
              <a:t>プロンプトの言語の翻訳精度への影響の調査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プロンプトが英語の場合と日本語の場合の精度の調査を行います．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4</a:t>
            </a:r>
            <a:r>
              <a:rPr kumimoji="1" lang="ja-JP" altLang="en-US" dirty="0"/>
              <a:t>つ目は，「</a:t>
            </a:r>
            <a:r>
              <a:rPr lang="ja-JP" altLang="en-US" sz="1200" b="1" dirty="0"/>
              <a:t>外部ツールの利用による翻訳精度の向上についての調査</a:t>
            </a:r>
            <a:r>
              <a:rPr kumimoji="1" lang="ja-JP" altLang="en-US" dirty="0"/>
              <a:t>」です．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静的解析ツールを用いて翻訳精度が向上するか調査</a:t>
            </a:r>
            <a:r>
              <a:rPr kumimoji="1" lang="ja-JP" altLang="en-US"/>
              <a:t>します．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ページ移動</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5</a:t>
            </a:fld>
            <a:endParaRPr kumimoji="1" lang="ja-JP" altLang="en-US"/>
          </a:p>
        </p:txBody>
      </p:sp>
    </p:spTree>
    <p:extLst>
      <p:ext uri="{BB962C8B-B14F-4D97-AF65-F5344CB8AC3E}">
        <p14:creationId xmlns:p14="http://schemas.microsoft.com/office/powerpoint/2010/main" val="220625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実験に使用する</a:t>
            </a:r>
            <a:r>
              <a:rPr kumimoji="1" lang="en-US" altLang="ja-JP" dirty="0"/>
              <a:t>GPT-4</a:t>
            </a:r>
            <a:r>
              <a:rPr kumimoji="1" lang="ja-JP" altLang="en-US" dirty="0"/>
              <a:t>のモデルは</a:t>
            </a:r>
            <a:r>
              <a:rPr kumimoji="1" lang="en-US" altLang="ja-JP" dirty="0"/>
              <a:t>2021</a:t>
            </a:r>
            <a:r>
              <a:rPr kumimoji="1" lang="ja-JP" altLang="en-US" dirty="0"/>
              <a:t>年</a:t>
            </a:r>
            <a:r>
              <a:rPr kumimoji="1" lang="en-US" altLang="ja-JP" dirty="0"/>
              <a:t>9</a:t>
            </a:r>
            <a:r>
              <a:rPr kumimoji="1" lang="ja-JP" altLang="en-US" dirty="0"/>
              <a:t>月までのデータを用いて事前学習されており，既存のデータセットは学習済みの可能性があります．</a:t>
            </a:r>
            <a:endParaRPr kumimoji="1" lang="en-US" altLang="ja-JP" dirty="0"/>
          </a:p>
          <a:p>
            <a:r>
              <a:rPr kumimoji="1" lang="ja-JP" altLang="en-US" dirty="0"/>
              <a:t>そこで，</a:t>
            </a:r>
            <a:r>
              <a:rPr kumimoji="1" lang="en-US" altLang="ja-JP" dirty="0"/>
              <a:t>GPT-4</a:t>
            </a:r>
            <a:r>
              <a:rPr kumimoji="1" lang="ja-JP" altLang="en-US" dirty="0"/>
              <a:t>が事前学習していないデータから新たなデータセットを作成して実験を行いました．</a:t>
            </a:r>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6</a:t>
            </a:fld>
            <a:endParaRPr kumimoji="1" lang="ja-JP" altLang="en-US"/>
          </a:p>
        </p:txBody>
      </p:sp>
    </p:spTree>
    <p:extLst>
      <p:ext uri="{BB962C8B-B14F-4D97-AF65-F5344CB8AC3E}">
        <p14:creationId xmlns:p14="http://schemas.microsoft.com/office/powerpoint/2010/main" val="29203691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データセットに含む言語は</a:t>
            </a:r>
            <a:r>
              <a:rPr lang="en-US" altLang="ja-JP" sz="1200" dirty="0"/>
              <a:t>C++, COBOL, Go, Java, Python3, Rust</a:t>
            </a:r>
            <a:r>
              <a:rPr lang="ja-JP" altLang="en-US" sz="1200" dirty="0"/>
              <a:t>とします．</a:t>
            </a:r>
            <a:endParaRPr lang="en-US" altLang="ja-JP" sz="1200" dirty="0"/>
          </a:p>
          <a:p>
            <a:endParaRPr kumimoji="1" lang="en-US" altLang="ja-JP" sz="1200" dirty="0"/>
          </a:p>
          <a:p>
            <a:r>
              <a:rPr kumimoji="1" lang="ja-JP" altLang="en-US" sz="1200" dirty="0"/>
              <a:t>競技プログラミングサイトである</a:t>
            </a:r>
            <a:r>
              <a:rPr kumimoji="1" lang="en-US" altLang="ja-JP" sz="1200" dirty="0" err="1"/>
              <a:t>AtCoder</a:t>
            </a:r>
            <a:r>
              <a:rPr kumimoji="1" lang="ja-JP" altLang="en-US" sz="1200" dirty="0"/>
              <a:t>からデータセットを作成しました．</a:t>
            </a:r>
            <a:endParaRPr kumimoji="1" lang="en-US" altLang="ja-JP" sz="1200" dirty="0"/>
          </a:p>
          <a:p>
            <a:r>
              <a:rPr kumimoji="1" lang="ja-JP" altLang="en-US" sz="1200" dirty="0"/>
              <a:t>対象の問題は</a:t>
            </a:r>
            <a:r>
              <a:rPr kumimoji="1" lang="en-US" altLang="ja-JP" sz="1200" dirty="0"/>
              <a:t>2022</a:t>
            </a:r>
            <a:r>
              <a:rPr kumimoji="1" lang="ja-JP" altLang="en-US" sz="1200" dirty="0"/>
              <a:t>年</a:t>
            </a:r>
            <a:r>
              <a:rPr kumimoji="1" lang="en-US" altLang="ja-JP" sz="1200" dirty="0"/>
              <a:t>1</a:t>
            </a:r>
            <a:r>
              <a:rPr kumimoji="1" lang="ja-JP" altLang="en-US" sz="1200" dirty="0"/>
              <a:t>月以降に開催された</a:t>
            </a:r>
            <a:r>
              <a:rPr kumimoji="1" lang="en-US" altLang="ja-JP" sz="1200" dirty="0" err="1"/>
              <a:t>AtCoder</a:t>
            </a:r>
            <a:r>
              <a:rPr kumimoji="1" lang="en-US" altLang="ja-JP" sz="1200" dirty="0"/>
              <a:t> </a:t>
            </a:r>
            <a:r>
              <a:rPr kumimoji="1" lang="en-US" altLang="ja-JP" sz="1200" dirty="0" err="1"/>
              <a:t>Begginer</a:t>
            </a:r>
            <a:r>
              <a:rPr kumimoji="1" lang="en-US" altLang="ja-JP" sz="1200" dirty="0"/>
              <a:t> Contest</a:t>
            </a:r>
            <a:r>
              <a:rPr kumimoji="1" lang="ja-JP" altLang="en-US" sz="1200" dirty="0"/>
              <a:t>の</a:t>
            </a:r>
            <a:r>
              <a:rPr kumimoji="1" lang="en-US" altLang="ja-JP" sz="1200" dirty="0"/>
              <a:t>A</a:t>
            </a:r>
            <a:r>
              <a:rPr kumimoji="1" lang="ja-JP" altLang="en-US" sz="1200" dirty="0"/>
              <a:t>問題，</a:t>
            </a:r>
            <a:r>
              <a:rPr kumimoji="1" lang="en-US" altLang="ja-JP" sz="1200" dirty="0"/>
              <a:t>B</a:t>
            </a:r>
            <a:r>
              <a:rPr kumimoji="1" lang="ja-JP" altLang="en-US" sz="1200" dirty="0"/>
              <a:t>問題を対象としています．</a:t>
            </a:r>
            <a:endParaRPr kumimoji="1" lang="en-US" altLang="ja-JP" sz="1200" dirty="0"/>
          </a:p>
          <a:p>
            <a:endParaRPr kumimoji="1" lang="en-US" altLang="ja-JP" sz="1200" dirty="0"/>
          </a:p>
          <a:p>
            <a:r>
              <a:rPr kumimoji="1" lang="ja-JP" altLang="en-US" dirty="0"/>
              <a:t>このデータセットは各言語の並列ソースコードとテストケースを含みます．並列ソースコードとは同じ機能のプログラムを別の言語で実装したものです．</a:t>
            </a:r>
            <a:endParaRPr kumimoji="1" lang="en-US" altLang="ja-JP" dirty="0"/>
          </a:p>
          <a:p>
            <a:r>
              <a:rPr kumimoji="1" lang="ja-JP" altLang="en-US" dirty="0"/>
              <a:t>データセットの大きさは表の様になりました．</a:t>
            </a:r>
            <a:r>
              <a:rPr kumimoji="1" lang="en-US" altLang="ja-JP" dirty="0"/>
              <a:t>COBOL</a:t>
            </a:r>
            <a:r>
              <a:rPr kumimoji="1" lang="ja-JP" altLang="en-US" dirty="0"/>
              <a:t>のみソースコード数が少ないのは</a:t>
            </a:r>
            <a:r>
              <a:rPr kumimoji="1" lang="en-US" altLang="ja-JP" dirty="0"/>
              <a:t>COBOL</a:t>
            </a:r>
            <a:r>
              <a:rPr kumimoji="1" lang="ja-JP" altLang="en-US" dirty="0"/>
              <a:t>の正解ソースコードが提出されていない問題が存在したためです．</a:t>
            </a:r>
            <a:endParaRPr kumimoji="1" lang="en-US" altLang="ja-JP" dirty="0"/>
          </a:p>
          <a:p>
            <a:endParaRPr kumimoji="1" lang="en-US" altLang="ja-JP" dirty="0"/>
          </a:p>
          <a:p>
            <a:r>
              <a:rPr kumimoji="1" lang="ja-JP" altLang="en-US" dirty="0"/>
              <a:t>このデータセットに含まれるソースコードを翻訳し，翻訳結果がテストケースを通過すれば翻訳は正しいとして，正しい翻訳が出力される精度を調査します．</a:t>
            </a:r>
            <a:endParaRPr kumimoji="1" lang="en-US" altLang="ja-JP" dirty="0"/>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7</a:t>
            </a:fld>
            <a:endParaRPr kumimoji="1" lang="ja-JP" altLang="en-US"/>
          </a:p>
        </p:txBody>
      </p:sp>
    </p:spTree>
    <p:extLst>
      <p:ext uri="{BB962C8B-B14F-4D97-AF65-F5344CB8AC3E}">
        <p14:creationId xmlns:p14="http://schemas.microsoft.com/office/powerpoint/2010/main" val="31054658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1391C7-401B-2744-B334-44E3A5E50661}" type="slidenum">
              <a:rPr kumimoji="1" lang="ja-JP" altLang="en-US" smtClean="0"/>
              <a:t>8</a:t>
            </a:fld>
            <a:endParaRPr kumimoji="1" lang="ja-JP" altLang="en-US"/>
          </a:p>
        </p:txBody>
      </p:sp>
    </p:spTree>
    <p:extLst>
      <p:ext uri="{BB962C8B-B14F-4D97-AF65-F5344CB8AC3E}">
        <p14:creationId xmlns:p14="http://schemas.microsoft.com/office/powerpoint/2010/main" val="1021208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8CC1D60-8C10-F54F-9744-27FADB8B0425}"/>
              </a:ext>
            </a:extLst>
          </p:cNvPr>
          <p:cNvSpPr/>
          <p:nvPr/>
        </p:nvSpPr>
        <p:spPr>
          <a:xfrm>
            <a:off x="-18000" y="-18000"/>
            <a:ext cx="9180000" cy="3834000"/>
          </a:xfrm>
          <a:prstGeom prst="rect">
            <a:avLst/>
          </a:prstGeom>
          <a:solidFill>
            <a:schemeClr val="accent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7F2A6178-EC09-7A47-93D5-683FC0911D87}"/>
              </a:ext>
            </a:extLst>
          </p:cNvPr>
          <p:cNvSpPr>
            <a:spLocks noGrp="1"/>
          </p:cNvSpPr>
          <p:nvPr>
            <p:ph type="ctrTitle"/>
          </p:nvPr>
        </p:nvSpPr>
        <p:spPr>
          <a:xfrm>
            <a:off x="396000" y="396000"/>
            <a:ext cx="8352000" cy="3024000"/>
          </a:xfrm>
        </p:spPr>
        <p:txBody>
          <a:bodyPr lIns="72000" tIns="72000" rIns="72000" bIns="72000" anchor="b"/>
          <a:lstStyle>
            <a:lvl1pPr algn="l">
              <a:defRPr sz="3200" baseline="0">
                <a:solidFill>
                  <a:schemeClr val="bg1"/>
                </a:solidFill>
                <a:latin typeface="Segoe UI" panose="020B0502040204020203" pitchFamily="34" charset="0"/>
                <a:cs typeface="Segoe UI" panose="020B0502040204020203" pitchFamily="34" charset="0"/>
              </a:defRPr>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FF7058C-A42B-6345-913F-3B9602CBB0D8}"/>
              </a:ext>
            </a:extLst>
          </p:cNvPr>
          <p:cNvSpPr>
            <a:spLocks noGrp="1"/>
          </p:cNvSpPr>
          <p:nvPr>
            <p:ph type="subTitle" idx="1"/>
          </p:nvPr>
        </p:nvSpPr>
        <p:spPr>
          <a:xfrm>
            <a:off x="396000" y="4229999"/>
            <a:ext cx="8352000" cy="1800000"/>
          </a:xfrm>
        </p:spPr>
        <p:txBody>
          <a:bodyPr lIns="72000" tIns="72000" rIns="72000" bIns="72000"/>
          <a:lstStyle>
            <a:lvl1pPr marL="0" indent="0" algn="l">
              <a:spcBef>
                <a:spcPts val="800"/>
              </a:spcBef>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endParaRPr kumimoji="1" lang="en-US" altLang="ja-JP" dirty="0"/>
          </a:p>
        </p:txBody>
      </p:sp>
      <p:sp>
        <p:nvSpPr>
          <p:cNvPr id="8" name="正方形/長方形 7">
            <a:extLst>
              <a:ext uri="{FF2B5EF4-FFF2-40B4-BE49-F238E27FC236}">
                <a16:creationId xmlns:a16="http://schemas.microsoft.com/office/drawing/2014/main" id="{F6F9618A-4F09-8440-B7F9-166C8C215B50}"/>
              </a:ext>
            </a:extLst>
          </p:cNvPr>
          <p:cNvSpPr/>
          <p:nvPr/>
        </p:nvSpPr>
        <p:spPr>
          <a:xfrm>
            <a:off x="702000" y="6309626"/>
            <a:ext cx="8496000" cy="566374"/>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ctr"/>
          <a:lstStyle/>
          <a:p>
            <a:pPr algn="l">
              <a:lnSpc>
                <a:spcPct val="100000"/>
              </a:lnSpc>
              <a:spcBef>
                <a:spcPts val="600"/>
              </a:spcBef>
              <a:spcAft>
                <a:spcPts val="100"/>
              </a:spcAft>
            </a:pPr>
            <a:r>
              <a:rPr kumimoji="1" lang="en-US" altLang="ja-JP" sz="1350" spc="0" baseline="0" dirty="0">
                <a:solidFill>
                  <a:schemeClr val="bg1"/>
                </a:solidFill>
                <a:latin typeface="Segoe UI" panose="020B0502040204020203" pitchFamily="34" charset="0"/>
                <a:ea typeface="+mn-ea"/>
                <a:cs typeface="Segoe UI" panose="020B0502040204020203" pitchFamily="34" charset="0"/>
              </a:rPr>
              <a:t>Department of Computer Science, Graduate School of Information Science and Technology, Osaka University.</a:t>
            </a:r>
            <a:br>
              <a:rPr kumimoji="1" lang="en-US" altLang="ja-JP" sz="1350" spc="0" baseline="0" dirty="0">
                <a:solidFill>
                  <a:schemeClr val="bg1"/>
                </a:solidFill>
                <a:latin typeface="Segoe UI" panose="020B0502040204020203" pitchFamily="34" charset="0"/>
                <a:ea typeface="+mn-ea"/>
                <a:cs typeface="Segoe UI" panose="020B0502040204020203" pitchFamily="34" charset="0"/>
              </a:rPr>
            </a:br>
            <a:r>
              <a:rPr kumimoji="1" lang="en-US" altLang="ja-JP" sz="1350" spc="0" baseline="0" dirty="0">
                <a:solidFill>
                  <a:schemeClr val="bg1"/>
                </a:solidFill>
                <a:latin typeface="Segoe UI" panose="020B0502040204020203" pitchFamily="34" charset="0"/>
                <a:ea typeface="+mn-ea"/>
                <a:cs typeface="Segoe UI" panose="020B0502040204020203" pitchFamily="34" charset="0"/>
              </a:rPr>
              <a:t>Software Engineering Laboratory. - https://</a:t>
            </a:r>
            <a:r>
              <a:rPr kumimoji="1" lang="en-US" altLang="ja-JP" sz="1350" spc="0" baseline="0" dirty="0" err="1">
                <a:solidFill>
                  <a:schemeClr val="bg1"/>
                </a:solidFill>
                <a:latin typeface="Segoe UI" panose="020B0502040204020203" pitchFamily="34" charset="0"/>
                <a:ea typeface="+mn-ea"/>
                <a:cs typeface="Segoe UI" panose="020B0502040204020203" pitchFamily="34" charset="0"/>
              </a:rPr>
              <a:t>sel.ist.osaka-u.ac.jp</a:t>
            </a:r>
            <a:endParaRPr kumimoji="1" lang="ja-JP" altLang="en-US" sz="1350" spc="0" baseline="0" dirty="0">
              <a:solidFill>
                <a:schemeClr val="bg1"/>
              </a:solidFill>
              <a:latin typeface="Segoe UI" panose="020B0502040204020203" pitchFamily="34" charset="0"/>
              <a:ea typeface="+mn-ea"/>
              <a:cs typeface="Segoe UI" panose="020B0502040204020203" pitchFamily="34" charset="0"/>
            </a:endParaRPr>
          </a:p>
        </p:txBody>
      </p:sp>
      <p:grpSp>
        <p:nvGrpSpPr>
          <p:cNvPr id="6" name="グラフィックス 4">
            <a:extLst>
              <a:ext uri="{FF2B5EF4-FFF2-40B4-BE49-F238E27FC236}">
                <a16:creationId xmlns:a16="http://schemas.microsoft.com/office/drawing/2014/main" id="{3C1BCF52-A644-8F07-BDF3-B95E476C120A}"/>
              </a:ext>
            </a:extLst>
          </p:cNvPr>
          <p:cNvGrpSpPr>
            <a:grpSpLocks noChangeAspect="1"/>
          </p:cNvGrpSpPr>
          <p:nvPr/>
        </p:nvGrpSpPr>
        <p:grpSpPr>
          <a:xfrm>
            <a:off x="173344" y="6369591"/>
            <a:ext cx="445312" cy="446443"/>
            <a:chOff x="125091" y="6161694"/>
            <a:chExt cx="567879" cy="569322"/>
          </a:xfrm>
        </p:grpSpPr>
        <p:sp>
          <p:nvSpPr>
            <p:cNvPr id="9" name="フリーフォーム: 図形 8">
              <a:extLst>
                <a:ext uri="{FF2B5EF4-FFF2-40B4-BE49-F238E27FC236}">
                  <a16:creationId xmlns:a16="http://schemas.microsoft.com/office/drawing/2014/main" id="{C42F1B19-C8AC-290C-5935-C47287B65CAC}"/>
                </a:ext>
              </a:extLst>
            </p:cNvPr>
            <p:cNvSpPr/>
            <p:nvPr/>
          </p:nvSpPr>
          <p:spPr>
            <a:xfrm>
              <a:off x="125091" y="6161694"/>
              <a:ext cx="567879" cy="569322"/>
            </a:xfrm>
            <a:custGeom>
              <a:avLst/>
              <a:gdLst>
                <a:gd name="connsiteX0" fmla="*/ 33428 w 567879"/>
                <a:gd name="connsiteY0" fmla="*/ -303 h 569322"/>
                <a:gd name="connsiteX1" fmla="*/ 24 w 567879"/>
                <a:gd name="connsiteY1" fmla="*/ 33083 h 569322"/>
                <a:gd name="connsiteX2" fmla="*/ 24 w 567879"/>
                <a:gd name="connsiteY2" fmla="*/ 33083 h 569322"/>
                <a:gd name="connsiteX3" fmla="*/ 24 w 567879"/>
                <a:gd name="connsiteY3" fmla="*/ 535608 h 569322"/>
                <a:gd name="connsiteX4" fmla="*/ 33428 w 567879"/>
                <a:gd name="connsiteY4" fmla="*/ 569020 h 569322"/>
                <a:gd name="connsiteX5" fmla="*/ 33428 w 567879"/>
                <a:gd name="connsiteY5" fmla="*/ 569020 h 569322"/>
                <a:gd name="connsiteX6" fmla="*/ 534527 w 567879"/>
                <a:gd name="connsiteY6" fmla="*/ 569020 h 569322"/>
                <a:gd name="connsiteX7" fmla="*/ 567904 w 567879"/>
                <a:gd name="connsiteY7" fmla="*/ 535608 h 569322"/>
                <a:gd name="connsiteX8" fmla="*/ 567904 w 567879"/>
                <a:gd name="connsiteY8" fmla="*/ 535608 h 569322"/>
                <a:gd name="connsiteX9" fmla="*/ 567904 w 567879"/>
                <a:gd name="connsiteY9" fmla="*/ 33083 h 569322"/>
                <a:gd name="connsiteX10" fmla="*/ 534527 w 567879"/>
                <a:gd name="connsiteY10" fmla="*/ -303 h 569322"/>
                <a:gd name="connsiteX11" fmla="*/ 534527 w 567879"/>
                <a:gd name="connsiteY11" fmla="*/ -303 h 569322"/>
                <a:gd name="connsiteX12" fmla="*/ 33428 w 567879"/>
                <a:gd name="connsiteY12" fmla="*/ -303 h 56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7879" h="569322">
                  <a:moveTo>
                    <a:pt x="33428" y="-303"/>
                  </a:moveTo>
                  <a:cubicBezTo>
                    <a:pt x="15075" y="-303"/>
                    <a:pt x="24" y="14722"/>
                    <a:pt x="24" y="33083"/>
                  </a:cubicBezTo>
                  <a:lnTo>
                    <a:pt x="24" y="33083"/>
                  </a:lnTo>
                  <a:lnTo>
                    <a:pt x="24" y="535608"/>
                  </a:lnTo>
                  <a:cubicBezTo>
                    <a:pt x="24" y="553980"/>
                    <a:pt x="15075" y="569020"/>
                    <a:pt x="33428" y="569020"/>
                  </a:cubicBezTo>
                  <a:lnTo>
                    <a:pt x="33428" y="569020"/>
                  </a:lnTo>
                  <a:lnTo>
                    <a:pt x="534527" y="569020"/>
                  </a:lnTo>
                  <a:cubicBezTo>
                    <a:pt x="552882" y="569020"/>
                    <a:pt x="567904" y="553980"/>
                    <a:pt x="567904" y="535608"/>
                  </a:cubicBezTo>
                  <a:lnTo>
                    <a:pt x="567904" y="535608"/>
                  </a:lnTo>
                  <a:lnTo>
                    <a:pt x="567904" y="33083"/>
                  </a:lnTo>
                  <a:cubicBezTo>
                    <a:pt x="567904" y="14722"/>
                    <a:pt x="552882" y="-303"/>
                    <a:pt x="534527" y="-303"/>
                  </a:cubicBezTo>
                  <a:lnTo>
                    <a:pt x="534527" y="-303"/>
                  </a:lnTo>
                  <a:lnTo>
                    <a:pt x="33428" y="-303"/>
                  </a:lnTo>
                  <a:close/>
                </a:path>
              </a:pathLst>
            </a:custGeom>
            <a:gradFill>
              <a:gsLst>
                <a:gs pos="0">
                  <a:srgbClr val="208BC1"/>
                </a:gs>
                <a:gs pos="50000">
                  <a:srgbClr val="286AAF">
                    <a:alpha val="97647"/>
                  </a:srgbClr>
                </a:gs>
                <a:gs pos="100000">
                  <a:srgbClr val="314A9E">
                    <a:alpha val="95294"/>
                  </a:srgbClr>
                </a:gs>
              </a:gsLst>
              <a:lin ang="6791777" scaled="1"/>
            </a:gradFill>
            <a:ln w="2898" cap="flat">
              <a:noFill/>
              <a:prstDash val="solid"/>
              <a:miter/>
            </a:ln>
          </p:spPr>
          <p:txBody>
            <a:bodyPr rtlCol="0" anchor="ctr"/>
            <a:lstStyle/>
            <a:p>
              <a:endParaRPr lang="ja-JP" altLang="en-US"/>
            </a:p>
          </p:txBody>
        </p:sp>
        <p:grpSp>
          <p:nvGrpSpPr>
            <p:cNvPr id="11" name="グラフィックス 4">
              <a:extLst>
                <a:ext uri="{FF2B5EF4-FFF2-40B4-BE49-F238E27FC236}">
                  <a16:creationId xmlns:a16="http://schemas.microsoft.com/office/drawing/2014/main" id="{57364A74-599C-F90E-7DB3-2BA2B1E68645}"/>
                </a:ext>
              </a:extLst>
            </p:cNvPr>
            <p:cNvGrpSpPr/>
            <p:nvPr/>
          </p:nvGrpSpPr>
          <p:grpSpPr>
            <a:xfrm>
              <a:off x="180304" y="6202778"/>
              <a:ext cx="451746" cy="490004"/>
              <a:chOff x="180304" y="6202778"/>
              <a:chExt cx="451746" cy="490004"/>
            </a:xfrm>
            <a:solidFill>
              <a:srgbClr val="FFFFFF"/>
            </a:solidFill>
          </p:grpSpPr>
          <p:sp>
            <p:nvSpPr>
              <p:cNvPr id="12" name="フリーフォーム: 図形 11">
                <a:extLst>
                  <a:ext uri="{FF2B5EF4-FFF2-40B4-BE49-F238E27FC236}">
                    <a16:creationId xmlns:a16="http://schemas.microsoft.com/office/drawing/2014/main" id="{FBEB5F79-347F-42BD-55CB-42D945D1BC07}"/>
                  </a:ext>
                </a:extLst>
              </p:cNvPr>
              <p:cNvSpPr/>
              <p:nvPr/>
            </p:nvSpPr>
            <p:spPr>
              <a:xfrm>
                <a:off x="180304" y="6379929"/>
                <a:ext cx="114843" cy="18845"/>
              </a:xfrm>
              <a:custGeom>
                <a:avLst/>
                <a:gdLst>
                  <a:gd name="connsiteX0" fmla="*/ 115170 w 114843"/>
                  <a:gd name="connsiteY0" fmla="*/ 9763 h 18845"/>
                  <a:gd name="connsiteX1" fmla="*/ 105151 w 114843"/>
                  <a:gd name="connsiteY1" fmla="*/ 19193 h 18845"/>
                  <a:gd name="connsiteX2" fmla="*/ 10352 w 114843"/>
                  <a:gd name="connsiteY2" fmla="*/ 19193 h 18845"/>
                  <a:gd name="connsiteX3" fmla="*/ 327 w 114843"/>
                  <a:gd name="connsiteY3" fmla="*/ 9763 h 18845"/>
                  <a:gd name="connsiteX4" fmla="*/ 10352 w 114843"/>
                  <a:gd name="connsiteY4" fmla="*/ 347 h 18845"/>
                  <a:gd name="connsiteX5" fmla="*/ 105151 w 114843"/>
                  <a:gd name="connsiteY5" fmla="*/ 347 h 18845"/>
                  <a:gd name="connsiteX6" fmla="*/ 115170 w 114843"/>
                  <a:gd name="connsiteY6" fmla="*/ 9763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63"/>
                    </a:moveTo>
                    <a:cubicBezTo>
                      <a:pt x="115170" y="14943"/>
                      <a:pt x="110670" y="19193"/>
                      <a:pt x="105151" y="19193"/>
                    </a:cubicBezTo>
                    <a:lnTo>
                      <a:pt x="10352" y="19193"/>
                    </a:lnTo>
                    <a:cubicBezTo>
                      <a:pt x="4841" y="19193"/>
                      <a:pt x="327" y="14946"/>
                      <a:pt x="327" y="9763"/>
                    </a:cubicBezTo>
                    <a:cubicBezTo>
                      <a:pt x="327" y="4580"/>
                      <a:pt x="4839" y="347"/>
                      <a:pt x="10352" y="347"/>
                    </a:cubicBezTo>
                    <a:lnTo>
                      <a:pt x="105151" y="347"/>
                    </a:lnTo>
                    <a:cubicBezTo>
                      <a:pt x="110673" y="347"/>
                      <a:pt x="115170" y="4583"/>
                      <a:pt x="115170" y="9763"/>
                    </a:cubicBezTo>
                  </a:path>
                </a:pathLst>
              </a:custGeom>
              <a:solidFill>
                <a:srgbClr val="FFFFFF"/>
              </a:solidFill>
              <a:ln w="2898" cap="flat">
                <a:noFill/>
                <a:prstDash val="solid"/>
                <a:miter/>
              </a:ln>
            </p:spPr>
            <p:txBody>
              <a:bodyPr rtlCol="0" anchor="ctr"/>
              <a:lstStyle/>
              <a:p>
                <a:endParaRPr lang="ja-JP" altLang="en-US"/>
              </a:p>
            </p:txBody>
          </p:sp>
          <p:sp>
            <p:nvSpPr>
              <p:cNvPr id="13" name="フリーフォーム: 図形 12">
                <a:extLst>
                  <a:ext uri="{FF2B5EF4-FFF2-40B4-BE49-F238E27FC236}">
                    <a16:creationId xmlns:a16="http://schemas.microsoft.com/office/drawing/2014/main" id="{62D0B54E-1B61-AFCA-CD18-BD85CC87FEC0}"/>
                  </a:ext>
                </a:extLst>
              </p:cNvPr>
              <p:cNvSpPr/>
              <p:nvPr/>
            </p:nvSpPr>
            <p:spPr>
              <a:xfrm>
                <a:off x="180304" y="6438377"/>
                <a:ext cx="114843" cy="18845"/>
              </a:xfrm>
              <a:custGeom>
                <a:avLst/>
                <a:gdLst>
                  <a:gd name="connsiteX0" fmla="*/ 115170 w 114843"/>
                  <a:gd name="connsiteY0" fmla="*/ 9719 h 18845"/>
                  <a:gd name="connsiteX1" fmla="*/ 105151 w 114843"/>
                  <a:gd name="connsiteY1" fmla="*/ 19144 h 18845"/>
                  <a:gd name="connsiteX2" fmla="*/ 10352 w 114843"/>
                  <a:gd name="connsiteY2" fmla="*/ 19144 h 18845"/>
                  <a:gd name="connsiteX3" fmla="*/ 327 w 114843"/>
                  <a:gd name="connsiteY3" fmla="*/ 9719 h 18845"/>
                  <a:gd name="connsiteX4" fmla="*/ 10352 w 114843"/>
                  <a:gd name="connsiteY4" fmla="*/ 298 h 18845"/>
                  <a:gd name="connsiteX5" fmla="*/ 105151 w 114843"/>
                  <a:gd name="connsiteY5" fmla="*/ 298 h 18845"/>
                  <a:gd name="connsiteX6" fmla="*/ 115170 w 114843"/>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719"/>
                    </a:moveTo>
                    <a:cubicBezTo>
                      <a:pt x="115170" y="14905"/>
                      <a:pt x="110670" y="19144"/>
                      <a:pt x="105151" y="19144"/>
                    </a:cubicBezTo>
                    <a:lnTo>
                      <a:pt x="10352" y="19144"/>
                    </a:lnTo>
                    <a:cubicBezTo>
                      <a:pt x="4841" y="19144"/>
                      <a:pt x="327" y="14905"/>
                      <a:pt x="327" y="9719"/>
                    </a:cubicBezTo>
                    <a:cubicBezTo>
                      <a:pt x="327" y="4542"/>
                      <a:pt x="4839" y="298"/>
                      <a:pt x="10352" y="298"/>
                    </a:cubicBezTo>
                    <a:lnTo>
                      <a:pt x="105151" y="298"/>
                    </a:lnTo>
                    <a:cubicBezTo>
                      <a:pt x="110673" y="301"/>
                      <a:pt x="115170" y="4545"/>
                      <a:pt x="115170" y="9719"/>
                    </a:cubicBezTo>
                  </a:path>
                </a:pathLst>
              </a:custGeom>
              <a:solidFill>
                <a:srgbClr val="FFFFFF"/>
              </a:solidFill>
              <a:ln w="2898" cap="flat">
                <a:noFill/>
                <a:prstDash val="solid"/>
                <a:miter/>
              </a:ln>
            </p:spPr>
            <p:txBody>
              <a:bodyPr rtlCol="0" anchor="ctr"/>
              <a:lstStyle/>
              <a:p>
                <a:endParaRPr lang="ja-JP" altLang="en-US"/>
              </a:p>
            </p:txBody>
          </p:sp>
          <p:sp>
            <p:nvSpPr>
              <p:cNvPr id="14" name="フリーフォーム: 図形 13">
                <a:extLst>
                  <a:ext uri="{FF2B5EF4-FFF2-40B4-BE49-F238E27FC236}">
                    <a16:creationId xmlns:a16="http://schemas.microsoft.com/office/drawing/2014/main" id="{1C8CFC7F-B1C9-F3A8-9146-64C8A29B1F4A}"/>
                  </a:ext>
                </a:extLst>
              </p:cNvPr>
              <p:cNvSpPr/>
              <p:nvPr/>
            </p:nvSpPr>
            <p:spPr>
              <a:xfrm>
                <a:off x="180304" y="6497458"/>
                <a:ext cx="114843" cy="18848"/>
              </a:xfrm>
              <a:custGeom>
                <a:avLst/>
                <a:gdLst>
                  <a:gd name="connsiteX0" fmla="*/ 115170 w 114843"/>
                  <a:gd name="connsiteY0" fmla="*/ 9689 h 18848"/>
                  <a:gd name="connsiteX1" fmla="*/ 105151 w 114843"/>
                  <a:gd name="connsiteY1" fmla="*/ 19096 h 18848"/>
                  <a:gd name="connsiteX2" fmla="*/ 10352 w 114843"/>
                  <a:gd name="connsiteY2" fmla="*/ 19096 h 18848"/>
                  <a:gd name="connsiteX3" fmla="*/ 327 w 114843"/>
                  <a:gd name="connsiteY3" fmla="*/ 9689 h 18848"/>
                  <a:gd name="connsiteX4" fmla="*/ 10352 w 114843"/>
                  <a:gd name="connsiteY4" fmla="*/ 247 h 18848"/>
                  <a:gd name="connsiteX5" fmla="*/ 105151 w 114843"/>
                  <a:gd name="connsiteY5" fmla="*/ 247 h 18848"/>
                  <a:gd name="connsiteX6" fmla="*/ 115170 w 114843"/>
                  <a:gd name="connsiteY6" fmla="*/ 968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8">
                    <a:moveTo>
                      <a:pt x="115170" y="9689"/>
                    </a:moveTo>
                    <a:cubicBezTo>
                      <a:pt x="115170" y="14878"/>
                      <a:pt x="110670" y="19096"/>
                      <a:pt x="105151" y="19096"/>
                    </a:cubicBezTo>
                    <a:lnTo>
                      <a:pt x="10352" y="19096"/>
                    </a:lnTo>
                    <a:cubicBezTo>
                      <a:pt x="4841" y="19096"/>
                      <a:pt x="327" y="14878"/>
                      <a:pt x="327" y="9689"/>
                    </a:cubicBezTo>
                    <a:cubicBezTo>
                      <a:pt x="327" y="4501"/>
                      <a:pt x="4839" y="247"/>
                      <a:pt x="10352" y="247"/>
                    </a:cubicBezTo>
                    <a:lnTo>
                      <a:pt x="105151" y="247"/>
                    </a:lnTo>
                    <a:cubicBezTo>
                      <a:pt x="110673" y="247"/>
                      <a:pt x="115170" y="4501"/>
                      <a:pt x="115170" y="9689"/>
                    </a:cubicBezTo>
                  </a:path>
                </a:pathLst>
              </a:custGeom>
              <a:solidFill>
                <a:srgbClr val="FFFFFF"/>
              </a:solidFill>
              <a:ln w="2898" cap="flat">
                <a:noFill/>
                <a:prstDash val="solid"/>
                <a:miter/>
              </a:ln>
            </p:spPr>
            <p:txBody>
              <a:bodyPr rtlCol="0" anchor="ctr"/>
              <a:lstStyle/>
              <a:p>
                <a:endParaRPr lang="ja-JP" altLang="en-US"/>
              </a:p>
            </p:txBody>
          </p:sp>
          <p:sp>
            <p:nvSpPr>
              <p:cNvPr id="15" name="フリーフォーム: 図形 14">
                <a:extLst>
                  <a:ext uri="{FF2B5EF4-FFF2-40B4-BE49-F238E27FC236}">
                    <a16:creationId xmlns:a16="http://schemas.microsoft.com/office/drawing/2014/main" id="{971C17AD-6512-A84D-239E-675DDDDA9EC8}"/>
                  </a:ext>
                </a:extLst>
              </p:cNvPr>
              <p:cNvSpPr/>
              <p:nvPr/>
            </p:nvSpPr>
            <p:spPr>
              <a:xfrm>
                <a:off x="180304" y="6379928"/>
                <a:ext cx="18845" cy="77296"/>
              </a:xfrm>
              <a:custGeom>
                <a:avLst/>
                <a:gdLst>
                  <a:gd name="connsiteX0" fmla="*/ 9659 w 18845"/>
                  <a:gd name="connsiteY0" fmla="*/ 77587 h 77296"/>
                  <a:gd name="connsiteX1" fmla="*/ 237 w 18845"/>
                  <a:gd name="connsiteY1" fmla="*/ 67561 h 77296"/>
                  <a:gd name="connsiteX2" fmla="*/ 237 w 18845"/>
                  <a:gd name="connsiteY2" fmla="*/ 10306 h 77296"/>
                  <a:gd name="connsiteX3" fmla="*/ 9659 w 18845"/>
                  <a:gd name="connsiteY3" fmla="*/ 290 h 77296"/>
                  <a:gd name="connsiteX4" fmla="*/ 19083 w 18845"/>
                  <a:gd name="connsiteY4" fmla="*/ 10306 h 77296"/>
                  <a:gd name="connsiteX5" fmla="*/ 19083 w 18845"/>
                  <a:gd name="connsiteY5" fmla="*/ 67561 h 77296"/>
                  <a:gd name="connsiteX6" fmla="*/ 9659 w 18845"/>
                  <a:gd name="connsiteY6" fmla="*/ 77587 h 77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96">
                    <a:moveTo>
                      <a:pt x="9659" y="77587"/>
                    </a:moveTo>
                    <a:cubicBezTo>
                      <a:pt x="4482" y="77587"/>
                      <a:pt x="237" y="73075"/>
                      <a:pt x="237" y="67561"/>
                    </a:cubicBezTo>
                    <a:lnTo>
                      <a:pt x="237" y="10306"/>
                    </a:lnTo>
                    <a:cubicBezTo>
                      <a:pt x="237" y="4799"/>
                      <a:pt x="4482" y="290"/>
                      <a:pt x="9659" y="290"/>
                    </a:cubicBezTo>
                    <a:cubicBezTo>
                      <a:pt x="14835" y="290"/>
                      <a:pt x="19083" y="4799"/>
                      <a:pt x="19083" y="10306"/>
                    </a:cubicBezTo>
                    <a:lnTo>
                      <a:pt x="19083" y="67561"/>
                    </a:lnTo>
                    <a:cubicBezTo>
                      <a:pt x="19083" y="73072"/>
                      <a:pt x="14833" y="77587"/>
                      <a:pt x="9659" y="77587"/>
                    </a:cubicBezTo>
                  </a:path>
                </a:pathLst>
              </a:custGeom>
              <a:solidFill>
                <a:srgbClr val="FFFFFF"/>
              </a:solidFill>
              <a:ln w="2898" cap="flat">
                <a:noFill/>
                <a:prstDash val="solid"/>
                <a:miter/>
              </a:ln>
            </p:spPr>
            <p:txBody>
              <a:bodyPr rtlCol="0" anchor="ctr"/>
              <a:lstStyle/>
              <a:p>
                <a:endParaRPr lang="ja-JP" altLang="en-US"/>
              </a:p>
            </p:txBody>
          </p:sp>
          <p:sp>
            <p:nvSpPr>
              <p:cNvPr id="16" name="フリーフォーム: 図形 15">
                <a:extLst>
                  <a:ext uri="{FF2B5EF4-FFF2-40B4-BE49-F238E27FC236}">
                    <a16:creationId xmlns:a16="http://schemas.microsoft.com/office/drawing/2014/main" id="{6E45E59D-5C5F-29DB-A50A-081693D9699E}"/>
                  </a:ext>
                </a:extLst>
              </p:cNvPr>
              <p:cNvSpPr/>
              <p:nvPr/>
            </p:nvSpPr>
            <p:spPr>
              <a:xfrm>
                <a:off x="180304" y="6439027"/>
                <a:ext cx="18845" cy="77279"/>
              </a:xfrm>
              <a:custGeom>
                <a:avLst/>
                <a:gdLst>
                  <a:gd name="connsiteX0" fmla="*/ 9659 w 18845"/>
                  <a:gd name="connsiteY0" fmla="*/ 77519 h 77279"/>
                  <a:gd name="connsiteX1" fmla="*/ 237 w 18845"/>
                  <a:gd name="connsiteY1" fmla="*/ 67517 h 77279"/>
                  <a:gd name="connsiteX2" fmla="*/ 237 w 18845"/>
                  <a:gd name="connsiteY2" fmla="*/ 10256 h 77279"/>
                  <a:gd name="connsiteX3" fmla="*/ 9659 w 18845"/>
                  <a:gd name="connsiteY3" fmla="*/ 239 h 77279"/>
                  <a:gd name="connsiteX4" fmla="*/ 19083 w 18845"/>
                  <a:gd name="connsiteY4" fmla="*/ 10256 h 77279"/>
                  <a:gd name="connsiteX5" fmla="*/ 19083 w 18845"/>
                  <a:gd name="connsiteY5" fmla="*/ 67514 h 77279"/>
                  <a:gd name="connsiteX6" fmla="*/ 9659 w 18845"/>
                  <a:gd name="connsiteY6" fmla="*/ 77519 h 7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279">
                    <a:moveTo>
                      <a:pt x="9659" y="77519"/>
                    </a:moveTo>
                    <a:cubicBezTo>
                      <a:pt x="4482" y="77519"/>
                      <a:pt x="237" y="73027"/>
                      <a:pt x="237" y="67517"/>
                    </a:cubicBezTo>
                    <a:lnTo>
                      <a:pt x="237" y="10256"/>
                    </a:lnTo>
                    <a:cubicBezTo>
                      <a:pt x="237" y="4746"/>
                      <a:pt x="4482" y="239"/>
                      <a:pt x="9659" y="239"/>
                    </a:cubicBezTo>
                    <a:cubicBezTo>
                      <a:pt x="14835" y="239"/>
                      <a:pt x="19083" y="4743"/>
                      <a:pt x="19083" y="10256"/>
                    </a:cubicBezTo>
                    <a:lnTo>
                      <a:pt x="19083" y="67514"/>
                    </a:lnTo>
                    <a:cubicBezTo>
                      <a:pt x="19083" y="73027"/>
                      <a:pt x="14833" y="77519"/>
                      <a:pt x="9659" y="77519"/>
                    </a:cubicBezTo>
                  </a:path>
                </a:pathLst>
              </a:custGeom>
              <a:solidFill>
                <a:srgbClr val="FFFFFF"/>
              </a:solidFill>
              <a:ln w="2898" cap="flat">
                <a:noFill/>
                <a:prstDash val="solid"/>
                <a:miter/>
              </a:ln>
            </p:spPr>
            <p:txBody>
              <a:bodyPr rtlCol="0" anchor="ctr"/>
              <a:lstStyle/>
              <a:p>
                <a:endParaRPr lang="ja-JP" altLang="en-US"/>
              </a:p>
            </p:txBody>
          </p:sp>
          <p:sp>
            <p:nvSpPr>
              <p:cNvPr id="17" name="フリーフォーム: 図形 16">
                <a:extLst>
                  <a:ext uri="{FF2B5EF4-FFF2-40B4-BE49-F238E27FC236}">
                    <a16:creationId xmlns:a16="http://schemas.microsoft.com/office/drawing/2014/main" id="{E90EB8C0-0E7C-1B1E-854A-BF753E09D8D3}"/>
                  </a:ext>
                </a:extLst>
              </p:cNvPr>
              <p:cNvSpPr/>
              <p:nvPr/>
            </p:nvSpPr>
            <p:spPr>
              <a:xfrm>
                <a:off x="180304" y="6222003"/>
                <a:ext cx="114843" cy="18845"/>
              </a:xfrm>
              <a:custGeom>
                <a:avLst/>
                <a:gdLst>
                  <a:gd name="connsiteX0" fmla="*/ 115170 w 114843"/>
                  <a:gd name="connsiteY0" fmla="*/ 9906 h 18845"/>
                  <a:gd name="connsiteX1" fmla="*/ 105151 w 114843"/>
                  <a:gd name="connsiteY1" fmla="*/ 19327 h 18845"/>
                  <a:gd name="connsiteX2" fmla="*/ 10352 w 114843"/>
                  <a:gd name="connsiteY2" fmla="*/ 19327 h 18845"/>
                  <a:gd name="connsiteX3" fmla="*/ 327 w 114843"/>
                  <a:gd name="connsiteY3" fmla="*/ 9906 h 18845"/>
                  <a:gd name="connsiteX4" fmla="*/ 10352 w 114843"/>
                  <a:gd name="connsiteY4" fmla="*/ 481 h 18845"/>
                  <a:gd name="connsiteX5" fmla="*/ 105151 w 114843"/>
                  <a:gd name="connsiteY5" fmla="*/ 481 h 18845"/>
                  <a:gd name="connsiteX6" fmla="*/ 115170 w 114843"/>
                  <a:gd name="connsiteY6" fmla="*/ 9906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5">
                    <a:moveTo>
                      <a:pt x="115170" y="9906"/>
                    </a:moveTo>
                    <a:cubicBezTo>
                      <a:pt x="115170" y="15085"/>
                      <a:pt x="110670" y="19327"/>
                      <a:pt x="105151" y="19327"/>
                    </a:cubicBezTo>
                    <a:lnTo>
                      <a:pt x="10352" y="19327"/>
                    </a:lnTo>
                    <a:cubicBezTo>
                      <a:pt x="4841" y="19327"/>
                      <a:pt x="327" y="15088"/>
                      <a:pt x="327" y="9906"/>
                    </a:cubicBezTo>
                    <a:cubicBezTo>
                      <a:pt x="327" y="4717"/>
                      <a:pt x="4839" y="481"/>
                      <a:pt x="10352" y="481"/>
                    </a:cubicBezTo>
                    <a:lnTo>
                      <a:pt x="105151" y="481"/>
                    </a:lnTo>
                    <a:cubicBezTo>
                      <a:pt x="110673" y="481"/>
                      <a:pt x="115170" y="4717"/>
                      <a:pt x="115170" y="9906"/>
                    </a:cubicBezTo>
                  </a:path>
                </a:pathLst>
              </a:custGeom>
              <a:solidFill>
                <a:srgbClr val="FFFFFF"/>
              </a:solidFill>
              <a:ln w="2898" cap="flat">
                <a:noFill/>
                <a:prstDash val="solid"/>
                <a:miter/>
              </a:ln>
            </p:spPr>
            <p:txBody>
              <a:bodyPr rtlCol="0" anchor="ctr"/>
              <a:lstStyle/>
              <a:p>
                <a:endParaRPr lang="ja-JP" altLang="en-US"/>
              </a:p>
            </p:txBody>
          </p:sp>
          <p:sp>
            <p:nvSpPr>
              <p:cNvPr id="18" name="フリーフォーム: 図形 17">
                <a:extLst>
                  <a:ext uri="{FF2B5EF4-FFF2-40B4-BE49-F238E27FC236}">
                    <a16:creationId xmlns:a16="http://schemas.microsoft.com/office/drawing/2014/main" id="{6B370827-B6B0-F586-CBF7-8050E3EA849E}"/>
                  </a:ext>
                </a:extLst>
              </p:cNvPr>
              <p:cNvSpPr/>
              <p:nvPr/>
            </p:nvSpPr>
            <p:spPr>
              <a:xfrm>
                <a:off x="180304" y="6280781"/>
                <a:ext cx="114843" cy="18840"/>
              </a:xfrm>
              <a:custGeom>
                <a:avLst/>
                <a:gdLst>
                  <a:gd name="connsiteX0" fmla="*/ 115170 w 114843"/>
                  <a:gd name="connsiteY0" fmla="*/ 9856 h 18840"/>
                  <a:gd name="connsiteX1" fmla="*/ 105151 w 114843"/>
                  <a:gd name="connsiteY1" fmla="*/ 19272 h 18840"/>
                  <a:gd name="connsiteX2" fmla="*/ 10352 w 114843"/>
                  <a:gd name="connsiteY2" fmla="*/ 19272 h 18840"/>
                  <a:gd name="connsiteX3" fmla="*/ 327 w 114843"/>
                  <a:gd name="connsiteY3" fmla="*/ 9856 h 18840"/>
                  <a:gd name="connsiteX4" fmla="*/ 10352 w 114843"/>
                  <a:gd name="connsiteY4" fmla="*/ 431 h 18840"/>
                  <a:gd name="connsiteX5" fmla="*/ 105151 w 114843"/>
                  <a:gd name="connsiteY5" fmla="*/ 431 h 18840"/>
                  <a:gd name="connsiteX6" fmla="*/ 115170 w 114843"/>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0">
                    <a:moveTo>
                      <a:pt x="115170" y="9856"/>
                    </a:moveTo>
                    <a:cubicBezTo>
                      <a:pt x="115170" y="15027"/>
                      <a:pt x="110670" y="19272"/>
                      <a:pt x="105151" y="19272"/>
                    </a:cubicBezTo>
                    <a:lnTo>
                      <a:pt x="10352" y="19272"/>
                    </a:lnTo>
                    <a:cubicBezTo>
                      <a:pt x="4841" y="19272"/>
                      <a:pt x="327" y="15027"/>
                      <a:pt x="327" y="9856"/>
                    </a:cubicBezTo>
                    <a:cubicBezTo>
                      <a:pt x="327" y="4662"/>
                      <a:pt x="4839" y="431"/>
                      <a:pt x="10352" y="431"/>
                    </a:cubicBezTo>
                    <a:lnTo>
                      <a:pt x="105151" y="431"/>
                    </a:lnTo>
                    <a:cubicBezTo>
                      <a:pt x="110673" y="431"/>
                      <a:pt x="115170" y="4662"/>
                      <a:pt x="115170" y="9856"/>
                    </a:cubicBezTo>
                  </a:path>
                </a:pathLst>
              </a:custGeom>
              <a:solidFill>
                <a:srgbClr val="FFFFFF"/>
              </a:solidFill>
              <a:ln w="2898" cap="flat">
                <a:noFill/>
                <a:prstDash val="solid"/>
                <a:miter/>
              </a:ln>
            </p:spPr>
            <p:txBody>
              <a:bodyPr rtlCol="0" anchor="ctr"/>
              <a:lstStyle/>
              <a:p>
                <a:endParaRPr lang="ja-JP" altLang="en-US"/>
              </a:p>
            </p:txBody>
          </p:sp>
          <p:sp>
            <p:nvSpPr>
              <p:cNvPr id="19" name="フリーフォーム: 図形 18">
                <a:extLst>
                  <a:ext uri="{FF2B5EF4-FFF2-40B4-BE49-F238E27FC236}">
                    <a16:creationId xmlns:a16="http://schemas.microsoft.com/office/drawing/2014/main" id="{D174E952-EEB2-1BDD-CB08-6E05DAE58375}"/>
                  </a:ext>
                </a:extLst>
              </p:cNvPr>
              <p:cNvSpPr/>
              <p:nvPr/>
            </p:nvSpPr>
            <p:spPr>
              <a:xfrm>
                <a:off x="180304" y="6339547"/>
                <a:ext cx="114843" cy="18842"/>
              </a:xfrm>
              <a:custGeom>
                <a:avLst/>
                <a:gdLst>
                  <a:gd name="connsiteX0" fmla="*/ 115170 w 114843"/>
                  <a:gd name="connsiteY0" fmla="*/ 9803 h 18842"/>
                  <a:gd name="connsiteX1" fmla="*/ 105151 w 114843"/>
                  <a:gd name="connsiteY1" fmla="*/ 19225 h 18842"/>
                  <a:gd name="connsiteX2" fmla="*/ 10352 w 114843"/>
                  <a:gd name="connsiteY2" fmla="*/ 19225 h 18842"/>
                  <a:gd name="connsiteX3" fmla="*/ 327 w 114843"/>
                  <a:gd name="connsiteY3" fmla="*/ 9803 h 18842"/>
                  <a:gd name="connsiteX4" fmla="*/ 10352 w 114843"/>
                  <a:gd name="connsiteY4" fmla="*/ 382 h 18842"/>
                  <a:gd name="connsiteX5" fmla="*/ 105151 w 114843"/>
                  <a:gd name="connsiteY5" fmla="*/ 382 h 18842"/>
                  <a:gd name="connsiteX6" fmla="*/ 115170 w 114843"/>
                  <a:gd name="connsiteY6" fmla="*/ 9803 h 18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3" h="18842">
                    <a:moveTo>
                      <a:pt x="115170" y="9803"/>
                    </a:moveTo>
                    <a:cubicBezTo>
                      <a:pt x="115170" y="14980"/>
                      <a:pt x="110670" y="19225"/>
                      <a:pt x="105151" y="19225"/>
                    </a:cubicBezTo>
                    <a:lnTo>
                      <a:pt x="10352" y="19225"/>
                    </a:lnTo>
                    <a:cubicBezTo>
                      <a:pt x="4841" y="19225"/>
                      <a:pt x="327" y="14980"/>
                      <a:pt x="327" y="9803"/>
                    </a:cubicBezTo>
                    <a:cubicBezTo>
                      <a:pt x="327" y="4623"/>
                      <a:pt x="4839" y="382"/>
                      <a:pt x="10352" y="382"/>
                    </a:cubicBezTo>
                    <a:lnTo>
                      <a:pt x="105151" y="382"/>
                    </a:lnTo>
                    <a:cubicBezTo>
                      <a:pt x="110673" y="382"/>
                      <a:pt x="115170" y="4623"/>
                      <a:pt x="115170" y="9803"/>
                    </a:cubicBezTo>
                  </a:path>
                </a:pathLst>
              </a:custGeom>
              <a:solidFill>
                <a:srgbClr val="FFFFFF"/>
              </a:solidFill>
              <a:ln w="2898" cap="flat">
                <a:noFill/>
                <a:prstDash val="solid"/>
                <a:miter/>
              </a:ln>
            </p:spPr>
            <p:txBody>
              <a:bodyPr rtlCol="0" anchor="ctr"/>
              <a:lstStyle/>
              <a:p>
                <a:endParaRPr lang="ja-JP" altLang="en-US"/>
              </a:p>
            </p:txBody>
          </p:sp>
          <p:sp>
            <p:nvSpPr>
              <p:cNvPr id="20" name="フリーフォーム: 図形 19">
                <a:extLst>
                  <a:ext uri="{FF2B5EF4-FFF2-40B4-BE49-F238E27FC236}">
                    <a16:creationId xmlns:a16="http://schemas.microsoft.com/office/drawing/2014/main" id="{FD6B6DF0-FFB5-4FC1-F0B3-FCD6E2C1A44B}"/>
                  </a:ext>
                </a:extLst>
              </p:cNvPr>
              <p:cNvSpPr/>
              <p:nvPr/>
            </p:nvSpPr>
            <p:spPr>
              <a:xfrm>
                <a:off x="180304" y="6222004"/>
                <a:ext cx="18845" cy="77616"/>
              </a:xfrm>
              <a:custGeom>
                <a:avLst/>
                <a:gdLst>
                  <a:gd name="connsiteX0" fmla="*/ 9659 w 18845"/>
                  <a:gd name="connsiteY0" fmla="*/ 78040 h 77616"/>
                  <a:gd name="connsiteX1" fmla="*/ 237 w 18845"/>
                  <a:gd name="connsiteY1" fmla="*/ 68020 h 77616"/>
                  <a:gd name="connsiteX2" fmla="*/ 237 w 18845"/>
                  <a:gd name="connsiteY2" fmla="*/ 10443 h 77616"/>
                  <a:gd name="connsiteX3" fmla="*/ 9659 w 18845"/>
                  <a:gd name="connsiteY3" fmla="*/ 423 h 77616"/>
                  <a:gd name="connsiteX4" fmla="*/ 19083 w 18845"/>
                  <a:gd name="connsiteY4" fmla="*/ 10443 h 77616"/>
                  <a:gd name="connsiteX5" fmla="*/ 19083 w 18845"/>
                  <a:gd name="connsiteY5" fmla="*/ 68020 h 77616"/>
                  <a:gd name="connsiteX6" fmla="*/ 9659 w 18845"/>
                  <a:gd name="connsiteY6" fmla="*/ 78040 h 7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77616">
                    <a:moveTo>
                      <a:pt x="9659" y="78040"/>
                    </a:moveTo>
                    <a:cubicBezTo>
                      <a:pt x="4482" y="78040"/>
                      <a:pt x="237" y="73537"/>
                      <a:pt x="237" y="68020"/>
                    </a:cubicBezTo>
                    <a:lnTo>
                      <a:pt x="237" y="10443"/>
                    </a:lnTo>
                    <a:cubicBezTo>
                      <a:pt x="237" y="4932"/>
                      <a:pt x="4482" y="423"/>
                      <a:pt x="9659" y="423"/>
                    </a:cubicBezTo>
                    <a:cubicBezTo>
                      <a:pt x="14835" y="423"/>
                      <a:pt x="19083" y="4932"/>
                      <a:pt x="19083" y="10443"/>
                    </a:cubicBezTo>
                    <a:lnTo>
                      <a:pt x="19083" y="68020"/>
                    </a:lnTo>
                    <a:cubicBezTo>
                      <a:pt x="19083" y="73537"/>
                      <a:pt x="14833" y="78040"/>
                      <a:pt x="9659" y="78040"/>
                    </a:cubicBezTo>
                  </a:path>
                </a:pathLst>
              </a:custGeom>
              <a:solidFill>
                <a:srgbClr val="FFFFFF"/>
              </a:solidFill>
              <a:ln w="2898" cap="flat">
                <a:noFill/>
                <a:prstDash val="solid"/>
                <a:miter/>
              </a:ln>
            </p:spPr>
            <p:txBody>
              <a:bodyPr rtlCol="0" anchor="ctr"/>
              <a:lstStyle/>
              <a:p>
                <a:endParaRPr lang="ja-JP" altLang="en-US"/>
              </a:p>
            </p:txBody>
          </p:sp>
          <p:sp>
            <p:nvSpPr>
              <p:cNvPr id="21" name="フリーフォーム: 図形 20">
                <a:extLst>
                  <a:ext uri="{FF2B5EF4-FFF2-40B4-BE49-F238E27FC236}">
                    <a16:creationId xmlns:a16="http://schemas.microsoft.com/office/drawing/2014/main" id="{8769BF83-3BC7-A992-1C7A-299A6ECBFF9A}"/>
                  </a:ext>
                </a:extLst>
              </p:cNvPr>
              <p:cNvSpPr/>
              <p:nvPr/>
            </p:nvSpPr>
            <p:spPr>
              <a:xfrm>
                <a:off x="276316" y="6280776"/>
                <a:ext cx="18834" cy="77610"/>
              </a:xfrm>
              <a:custGeom>
                <a:avLst/>
                <a:gdLst>
                  <a:gd name="connsiteX0" fmla="*/ 9731 w 18834"/>
                  <a:gd name="connsiteY0" fmla="*/ 77984 h 77610"/>
                  <a:gd name="connsiteX1" fmla="*/ 319 w 18834"/>
                  <a:gd name="connsiteY1" fmla="*/ 67967 h 77610"/>
                  <a:gd name="connsiteX2" fmla="*/ 319 w 18834"/>
                  <a:gd name="connsiteY2" fmla="*/ 10384 h 77610"/>
                  <a:gd name="connsiteX3" fmla="*/ 9731 w 18834"/>
                  <a:gd name="connsiteY3" fmla="*/ 374 h 77610"/>
                  <a:gd name="connsiteX4" fmla="*/ 19153 w 18834"/>
                  <a:gd name="connsiteY4" fmla="*/ 10384 h 77610"/>
                  <a:gd name="connsiteX5" fmla="*/ 19153 w 18834"/>
                  <a:gd name="connsiteY5" fmla="*/ 67967 h 77610"/>
                  <a:gd name="connsiteX6" fmla="*/ 9731 w 18834"/>
                  <a:gd name="connsiteY6" fmla="*/ 77984 h 77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77610">
                    <a:moveTo>
                      <a:pt x="9731" y="77984"/>
                    </a:moveTo>
                    <a:cubicBezTo>
                      <a:pt x="4555" y="77984"/>
                      <a:pt x="319" y="73484"/>
                      <a:pt x="319" y="67967"/>
                    </a:cubicBezTo>
                    <a:lnTo>
                      <a:pt x="319" y="10384"/>
                    </a:lnTo>
                    <a:cubicBezTo>
                      <a:pt x="319" y="4880"/>
                      <a:pt x="4555" y="374"/>
                      <a:pt x="9731" y="374"/>
                    </a:cubicBezTo>
                    <a:cubicBezTo>
                      <a:pt x="14908" y="374"/>
                      <a:pt x="19153" y="4883"/>
                      <a:pt x="19153" y="10384"/>
                    </a:cubicBezTo>
                    <a:lnTo>
                      <a:pt x="19153" y="67967"/>
                    </a:lnTo>
                    <a:cubicBezTo>
                      <a:pt x="19150" y="73487"/>
                      <a:pt x="14905" y="77984"/>
                      <a:pt x="9731" y="77984"/>
                    </a:cubicBezTo>
                  </a:path>
                </a:pathLst>
              </a:custGeom>
              <a:solidFill>
                <a:srgbClr val="FFFFFF"/>
              </a:solidFill>
              <a:ln w="2898" cap="flat">
                <a:noFill/>
                <a:prstDash val="solid"/>
                <a:miter/>
              </a:ln>
            </p:spPr>
            <p:txBody>
              <a:bodyPr rtlCol="0" anchor="ctr"/>
              <a:lstStyle/>
              <a:p>
                <a:endParaRPr lang="ja-JP" altLang="en-US"/>
              </a:p>
            </p:txBody>
          </p:sp>
          <p:sp>
            <p:nvSpPr>
              <p:cNvPr id="22" name="フリーフォーム: 図形 21">
                <a:extLst>
                  <a:ext uri="{FF2B5EF4-FFF2-40B4-BE49-F238E27FC236}">
                    <a16:creationId xmlns:a16="http://schemas.microsoft.com/office/drawing/2014/main" id="{152AE0ED-AF0B-2087-A52E-3768613113B4}"/>
                  </a:ext>
                </a:extLst>
              </p:cNvPr>
              <p:cNvSpPr/>
              <p:nvPr/>
            </p:nvSpPr>
            <p:spPr>
              <a:xfrm>
                <a:off x="180304" y="6202778"/>
                <a:ext cx="18845" cy="37741"/>
              </a:xfrm>
              <a:custGeom>
                <a:avLst/>
                <a:gdLst>
                  <a:gd name="connsiteX0" fmla="*/ 9659 w 18845"/>
                  <a:gd name="connsiteY0" fmla="*/ 38215 h 37741"/>
                  <a:gd name="connsiteX1" fmla="*/ 237 w 18845"/>
                  <a:gd name="connsiteY1" fmla="*/ 28195 h 37741"/>
                  <a:gd name="connsiteX2" fmla="*/ 237 w 18845"/>
                  <a:gd name="connsiteY2" fmla="*/ 10484 h 37741"/>
                  <a:gd name="connsiteX3" fmla="*/ 9659 w 18845"/>
                  <a:gd name="connsiteY3" fmla="*/ 474 h 37741"/>
                  <a:gd name="connsiteX4" fmla="*/ 19083 w 18845"/>
                  <a:gd name="connsiteY4" fmla="*/ 10484 h 37741"/>
                  <a:gd name="connsiteX5" fmla="*/ 19083 w 18845"/>
                  <a:gd name="connsiteY5" fmla="*/ 28195 h 37741"/>
                  <a:gd name="connsiteX6" fmla="*/ 9659 w 18845"/>
                  <a:gd name="connsiteY6" fmla="*/ 38215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37741">
                    <a:moveTo>
                      <a:pt x="9659" y="38215"/>
                    </a:moveTo>
                    <a:cubicBezTo>
                      <a:pt x="4482" y="38215"/>
                      <a:pt x="237" y="33715"/>
                      <a:pt x="237" y="28195"/>
                    </a:cubicBezTo>
                    <a:lnTo>
                      <a:pt x="237" y="10484"/>
                    </a:lnTo>
                    <a:cubicBezTo>
                      <a:pt x="237" y="4980"/>
                      <a:pt x="4482" y="474"/>
                      <a:pt x="9659" y="474"/>
                    </a:cubicBezTo>
                    <a:cubicBezTo>
                      <a:pt x="14835" y="474"/>
                      <a:pt x="19083" y="4983"/>
                      <a:pt x="19083" y="10484"/>
                    </a:cubicBezTo>
                    <a:lnTo>
                      <a:pt x="19083" y="28195"/>
                    </a:lnTo>
                    <a:cubicBezTo>
                      <a:pt x="19083" y="33717"/>
                      <a:pt x="14833" y="38215"/>
                      <a:pt x="9659" y="38215"/>
                    </a:cubicBezTo>
                  </a:path>
                </a:pathLst>
              </a:custGeom>
              <a:solidFill>
                <a:srgbClr val="FFFFFF"/>
              </a:solidFill>
              <a:ln w="2898" cap="flat">
                <a:noFill/>
                <a:prstDash val="solid"/>
                <a:miter/>
              </a:ln>
            </p:spPr>
            <p:txBody>
              <a:bodyPr rtlCol="0" anchor="ctr"/>
              <a:lstStyle/>
              <a:p>
                <a:endParaRPr lang="ja-JP" altLang="en-US"/>
              </a:p>
            </p:txBody>
          </p:sp>
          <p:sp>
            <p:nvSpPr>
              <p:cNvPr id="23" name="フリーフォーム: 図形 22">
                <a:extLst>
                  <a:ext uri="{FF2B5EF4-FFF2-40B4-BE49-F238E27FC236}">
                    <a16:creationId xmlns:a16="http://schemas.microsoft.com/office/drawing/2014/main" id="{58E044B7-456E-B820-E7B6-6AE5C2927202}"/>
                  </a:ext>
                </a:extLst>
              </p:cNvPr>
              <p:cNvSpPr/>
              <p:nvPr/>
            </p:nvSpPr>
            <p:spPr>
              <a:xfrm>
                <a:off x="276316" y="6261899"/>
                <a:ext cx="18834" cy="37755"/>
              </a:xfrm>
              <a:custGeom>
                <a:avLst/>
                <a:gdLst>
                  <a:gd name="connsiteX0" fmla="*/ 9731 w 18834"/>
                  <a:gd name="connsiteY0" fmla="*/ 38179 h 37755"/>
                  <a:gd name="connsiteX1" fmla="*/ 319 w 18834"/>
                  <a:gd name="connsiteY1" fmla="*/ 28154 h 37755"/>
                  <a:gd name="connsiteX2" fmla="*/ 319 w 18834"/>
                  <a:gd name="connsiteY2" fmla="*/ 10440 h 37755"/>
                  <a:gd name="connsiteX3" fmla="*/ 9731 w 18834"/>
                  <a:gd name="connsiteY3" fmla="*/ 423 h 37755"/>
                  <a:gd name="connsiteX4" fmla="*/ 19153 w 18834"/>
                  <a:gd name="connsiteY4" fmla="*/ 10440 h 37755"/>
                  <a:gd name="connsiteX5" fmla="*/ 19153 w 18834"/>
                  <a:gd name="connsiteY5" fmla="*/ 28154 h 37755"/>
                  <a:gd name="connsiteX6" fmla="*/ 9731 w 18834"/>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37755">
                    <a:moveTo>
                      <a:pt x="9731" y="38179"/>
                    </a:moveTo>
                    <a:cubicBezTo>
                      <a:pt x="4555" y="38179"/>
                      <a:pt x="319" y="33661"/>
                      <a:pt x="319" y="28154"/>
                    </a:cubicBezTo>
                    <a:lnTo>
                      <a:pt x="319" y="10440"/>
                    </a:lnTo>
                    <a:cubicBezTo>
                      <a:pt x="319" y="4929"/>
                      <a:pt x="4555" y="423"/>
                      <a:pt x="9731" y="423"/>
                    </a:cubicBezTo>
                    <a:cubicBezTo>
                      <a:pt x="14908" y="423"/>
                      <a:pt x="19153" y="4927"/>
                      <a:pt x="19153" y="10440"/>
                    </a:cubicBezTo>
                    <a:lnTo>
                      <a:pt x="19153" y="28154"/>
                    </a:lnTo>
                    <a:cubicBezTo>
                      <a:pt x="19150" y="33661"/>
                      <a:pt x="14905" y="38179"/>
                      <a:pt x="9731" y="38179"/>
                    </a:cubicBezTo>
                  </a:path>
                </a:pathLst>
              </a:custGeom>
              <a:solidFill>
                <a:srgbClr val="FFFFFF"/>
              </a:solidFill>
              <a:ln w="2898" cap="flat">
                <a:noFill/>
                <a:prstDash val="solid"/>
                <a:miter/>
              </a:ln>
            </p:spPr>
            <p:txBody>
              <a:bodyPr rtlCol="0" anchor="ctr"/>
              <a:lstStyle/>
              <a:p>
                <a:endParaRPr lang="ja-JP" altLang="en-US"/>
              </a:p>
            </p:txBody>
          </p:sp>
          <p:sp>
            <p:nvSpPr>
              <p:cNvPr id="24" name="フリーフォーム: 図形 23">
                <a:extLst>
                  <a:ext uri="{FF2B5EF4-FFF2-40B4-BE49-F238E27FC236}">
                    <a16:creationId xmlns:a16="http://schemas.microsoft.com/office/drawing/2014/main" id="{D15291D4-9440-5C37-3F50-B29F34AA78DD}"/>
                  </a:ext>
                </a:extLst>
              </p:cNvPr>
              <p:cNvSpPr/>
              <p:nvPr/>
            </p:nvSpPr>
            <p:spPr>
              <a:xfrm>
                <a:off x="180304" y="6537861"/>
                <a:ext cx="18845" cy="136386"/>
              </a:xfrm>
              <a:custGeom>
                <a:avLst/>
                <a:gdLst>
                  <a:gd name="connsiteX0" fmla="*/ 9659 w 18845"/>
                  <a:gd name="connsiteY0" fmla="*/ 136492 h 136386"/>
                  <a:gd name="connsiteX1" fmla="*/ 237 w 18845"/>
                  <a:gd name="connsiteY1" fmla="*/ 126464 h 136386"/>
                  <a:gd name="connsiteX2" fmla="*/ 237 w 18845"/>
                  <a:gd name="connsiteY2" fmla="*/ 10116 h 136386"/>
                  <a:gd name="connsiteX3" fmla="*/ 9659 w 18845"/>
                  <a:gd name="connsiteY3" fmla="*/ 105 h 136386"/>
                  <a:gd name="connsiteX4" fmla="*/ 19083 w 18845"/>
                  <a:gd name="connsiteY4" fmla="*/ 10116 h 136386"/>
                  <a:gd name="connsiteX5" fmla="*/ 19083 w 18845"/>
                  <a:gd name="connsiteY5" fmla="*/ 126461 h 136386"/>
                  <a:gd name="connsiteX6" fmla="*/ 9659 w 18845"/>
                  <a:gd name="connsiteY6" fmla="*/ 136492 h 136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5" h="136386">
                    <a:moveTo>
                      <a:pt x="9659" y="136492"/>
                    </a:moveTo>
                    <a:cubicBezTo>
                      <a:pt x="4482" y="136492"/>
                      <a:pt x="237" y="131983"/>
                      <a:pt x="237" y="126464"/>
                    </a:cubicBezTo>
                    <a:lnTo>
                      <a:pt x="237" y="10116"/>
                    </a:lnTo>
                    <a:cubicBezTo>
                      <a:pt x="237" y="4611"/>
                      <a:pt x="4482" y="105"/>
                      <a:pt x="9659" y="105"/>
                    </a:cubicBezTo>
                    <a:cubicBezTo>
                      <a:pt x="14835" y="105"/>
                      <a:pt x="19083" y="4614"/>
                      <a:pt x="19083" y="10116"/>
                    </a:cubicBezTo>
                    <a:lnTo>
                      <a:pt x="19083" y="126461"/>
                    </a:lnTo>
                    <a:cubicBezTo>
                      <a:pt x="19083" y="131983"/>
                      <a:pt x="14833" y="136492"/>
                      <a:pt x="9659" y="136492"/>
                    </a:cubicBezTo>
                  </a:path>
                </a:pathLst>
              </a:custGeom>
              <a:solidFill>
                <a:srgbClr val="FFFFFF"/>
              </a:solidFill>
              <a:ln w="2898" cap="flat">
                <a:noFill/>
                <a:prstDash val="solid"/>
                <a:miter/>
              </a:ln>
            </p:spPr>
            <p:txBody>
              <a:bodyPr rtlCol="0" anchor="ctr"/>
              <a:lstStyle/>
              <a:p>
                <a:endParaRPr lang="ja-JP" altLang="en-US"/>
              </a:p>
            </p:txBody>
          </p:sp>
          <p:sp>
            <p:nvSpPr>
              <p:cNvPr id="25" name="フリーフォーム: 図形 24">
                <a:extLst>
                  <a:ext uri="{FF2B5EF4-FFF2-40B4-BE49-F238E27FC236}">
                    <a16:creationId xmlns:a16="http://schemas.microsoft.com/office/drawing/2014/main" id="{CE85C598-47E9-8E3C-8A66-099844392E5D}"/>
                  </a:ext>
                </a:extLst>
              </p:cNvPr>
              <p:cNvSpPr/>
              <p:nvPr/>
            </p:nvSpPr>
            <p:spPr>
              <a:xfrm>
                <a:off x="180305" y="6655398"/>
                <a:ext cx="320531" cy="18848"/>
              </a:xfrm>
              <a:custGeom>
                <a:avLst/>
                <a:gdLst>
                  <a:gd name="connsiteX0" fmla="*/ 321032 w 320531"/>
                  <a:gd name="connsiteY0" fmla="*/ 9547 h 18848"/>
                  <a:gd name="connsiteX1" fmla="*/ 311030 w 320531"/>
                  <a:gd name="connsiteY1" fmla="*/ 18962 h 18848"/>
                  <a:gd name="connsiteX2" fmla="*/ 10527 w 320531"/>
                  <a:gd name="connsiteY2" fmla="*/ 18962 h 18848"/>
                  <a:gd name="connsiteX3" fmla="*/ 501 w 320531"/>
                  <a:gd name="connsiteY3" fmla="*/ 9547 h 18848"/>
                  <a:gd name="connsiteX4" fmla="*/ 10527 w 320531"/>
                  <a:gd name="connsiteY4" fmla="*/ 113 h 18848"/>
                  <a:gd name="connsiteX5" fmla="*/ 311030 w 320531"/>
                  <a:gd name="connsiteY5" fmla="*/ 113 h 18848"/>
                  <a:gd name="connsiteX6" fmla="*/ 321032 w 320531"/>
                  <a:gd name="connsiteY6" fmla="*/ 9547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531" h="18848">
                    <a:moveTo>
                      <a:pt x="321032" y="9547"/>
                    </a:moveTo>
                    <a:cubicBezTo>
                      <a:pt x="321032" y="14709"/>
                      <a:pt x="316541" y="18962"/>
                      <a:pt x="311030" y="18962"/>
                    </a:cubicBezTo>
                    <a:lnTo>
                      <a:pt x="10527" y="18962"/>
                    </a:lnTo>
                    <a:cubicBezTo>
                      <a:pt x="5016" y="18962"/>
                      <a:pt x="501" y="14709"/>
                      <a:pt x="501" y="9547"/>
                    </a:cubicBezTo>
                    <a:cubicBezTo>
                      <a:pt x="501" y="4358"/>
                      <a:pt x="5013" y="113"/>
                      <a:pt x="10527" y="113"/>
                    </a:cubicBezTo>
                    <a:lnTo>
                      <a:pt x="311030" y="113"/>
                    </a:lnTo>
                    <a:cubicBezTo>
                      <a:pt x="316541" y="113"/>
                      <a:pt x="321032" y="4355"/>
                      <a:pt x="321032" y="9547"/>
                    </a:cubicBezTo>
                  </a:path>
                </a:pathLst>
              </a:custGeom>
              <a:solidFill>
                <a:srgbClr val="FFFFFF"/>
              </a:solidFill>
              <a:ln w="2898" cap="flat">
                <a:noFill/>
                <a:prstDash val="solid"/>
                <a:miter/>
              </a:ln>
            </p:spPr>
            <p:txBody>
              <a:bodyPr rtlCol="0" anchor="ctr"/>
              <a:lstStyle/>
              <a:p>
                <a:endParaRPr lang="ja-JP" altLang="en-US"/>
              </a:p>
            </p:txBody>
          </p:sp>
          <p:sp>
            <p:nvSpPr>
              <p:cNvPr id="26" name="フリーフォーム: 図形 25">
                <a:extLst>
                  <a:ext uri="{FF2B5EF4-FFF2-40B4-BE49-F238E27FC236}">
                    <a16:creationId xmlns:a16="http://schemas.microsoft.com/office/drawing/2014/main" id="{FC9B8FA4-F68E-6A9E-822A-ACDCBC47AA83}"/>
                  </a:ext>
                </a:extLst>
              </p:cNvPr>
              <p:cNvSpPr/>
              <p:nvPr/>
            </p:nvSpPr>
            <p:spPr>
              <a:xfrm>
                <a:off x="311036" y="6261899"/>
                <a:ext cx="18837" cy="37755"/>
              </a:xfrm>
              <a:custGeom>
                <a:avLst/>
                <a:gdLst>
                  <a:gd name="connsiteX0" fmla="*/ 9778 w 18837"/>
                  <a:gd name="connsiteY0" fmla="*/ 38179 h 37755"/>
                  <a:gd name="connsiteX1" fmla="*/ 348 w 18837"/>
                  <a:gd name="connsiteY1" fmla="*/ 28154 h 37755"/>
                  <a:gd name="connsiteX2" fmla="*/ 348 w 18837"/>
                  <a:gd name="connsiteY2" fmla="*/ 10440 h 37755"/>
                  <a:gd name="connsiteX3" fmla="*/ 9778 w 18837"/>
                  <a:gd name="connsiteY3" fmla="*/ 423 h 37755"/>
                  <a:gd name="connsiteX4" fmla="*/ 19185 w 18837"/>
                  <a:gd name="connsiteY4" fmla="*/ 10440 h 37755"/>
                  <a:gd name="connsiteX5" fmla="*/ 19185 w 18837"/>
                  <a:gd name="connsiteY5" fmla="*/ 28154 h 37755"/>
                  <a:gd name="connsiteX6" fmla="*/ 9778 w 18837"/>
                  <a:gd name="connsiteY6" fmla="*/ 38179 h 37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37755">
                    <a:moveTo>
                      <a:pt x="9778" y="38179"/>
                    </a:moveTo>
                    <a:cubicBezTo>
                      <a:pt x="4590" y="38179"/>
                      <a:pt x="348" y="33661"/>
                      <a:pt x="348" y="28154"/>
                    </a:cubicBezTo>
                    <a:lnTo>
                      <a:pt x="348" y="10440"/>
                    </a:lnTo>
                    <a:cubicBezTo>
                      <a:pt x="348" y="4929"/>
                      <a:pt x="4587" y="423"/>
                      <a:pt x="9778" y="423"/>
                    </a:cubicBezTo>
                    <a:cubicBezTo>
                      <a:pt x="14949" y="423"/>
                      <a:pt x="19185" y="4927"/>
                      <a:pt x="19185" y="10440"/>
                    </a:cubicBezTo>
                    <a:lnTo>
                      <a:pt x="19185" y="28154"/>
                    </a:lnTo>
                    <a:cubicBezTo>
                      <a:pt x="19185" y="33661"/>
                      <a:pt x="14949" y="38179"/>
                      <a:pt x="9778" y="38179"/>
                    </a:cubicBezTo>
                  </a:path>
                </a:pathLst>
              </a:custGeom>
              <a:solidFill>
                <a:srgbClr val="FFFFFF"/>
              </a:solidFill>
              <a:ln w="2898" cap="flat">
                <a:noFill/>
                <a:prstDash val="solid"/>
                <a:miter/>
              </a:ln>
            </p:spPr>
            <p:txBody>
              <a:bodyPr rtlCol="0" anchor="ctr"/>
              <a:lstStyle/>
              <a:p>
                <a:endParaRPr lang="ja-JP" altLang="en-US"/>
              </a:p>
            </p:txBody>
          </p:sp>
          <p:sp>
            <p:nvSpPr>
              <p:cNvPr id="27" name="フリーフォーム: 図形 26">
                <a:extLst>
                  <a:ext uri="{FF2B5EF4-FFF2-40B4-BE49-F238E27FC236}">
                    <a16:creationId xmlns:a16="http://schemas.microsoft.com/office/drawing/2014/main" id="{8544859C-7A6F-F291-5972-578D0F551B5C}"/>
                  </a:ext>
                </a:extLst>
              </p:cNvPr>
              <p:cNvSpPr/>
              <p:nvPr/>
            </p:nvSpPr>
            <p:spPr>
              <a:xfrm>
                <a:off x="311036" y="6280777"/>
                <a:ext cx="18837" cy="48623"/>
              </a:xfrm>
              <a:custGeom>
                <a:avLst/>
                <a:gdLst>
                  <a:gd name="connsiteX0" fmla="*/ 9778 w 18837"/>
                  <a:gd name="connsiteY0" fmla="*/ 49021 h 48623"/>
                  <a:gd name="connsiteX1" fmla="*/ 348 w 18837"/>
                  <a:gd name="connsiteY1" fmla="*/ 39005 h 48623"/>
                  <a:gd name="connsiteX2" fmla="*/ 348 w 18837"/>
                  <a:gd name="connsiteY2" fmla="*/ 10415 h 48623"/>
                  <a:gd name="connsiteX3" fmla="*/ 9778 w 18837"/>
                  <a:gd name="connsiteY3" fmla="*/ 398 h 48623"/>
                  <a:gd name="connsiteX4" fmla="*/ 19185 w 18837"/>
                  <a:gd name="connsiteY4" fmla="*/ 10415 h 48623"/>
                  <a:gd name="connsiteX5" fmla="*/ 19185 w 18837"/>
                  <a:gd name="connsiteY5" fmla="*/ 39005 h 48623"/>
                  <a:gd name="connsiteX6" fmla="*/ 9778 w 18837"/>
                  <a:gd name="connsiteY6" fmla="*/ 49021 h 4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48623">
                    <a:moveTo>
                      <a:pt x="9778" y="49021"/>
                    </a:moveTo>
                    <a:cubicBezTo>
                      <a:pt x="4590" y="49021"/>
                      <a:pt x="348" y="44518"/>
                      <a:pt x="348" y="39005"/>
                    </a:cubicBezTo>
                    <a:lnTo>
                      <a:pt x="348" y="10415"/>
                    </a:lnTo>
                    <a:cubicBezTo>
                      <a:pt x="348" y="4907"/>
                      <a:pt x="4587" y="398"/>
                      <a:pt x="9778" y="398"/>
                    </a:cubicBezTo>
                    <a:cubicBezTo>
                      <a:pt x="14949" y="398"/>
                      <a:pt x="19185" y="4907"/>
                      <a:pt x="19185" y="10415"/>
                    </a:cubicBezTo>
                    <a:lnTo>
                      <a:pt x="19185" y="39005"/>
                    </a:lnTo>
                    <a:cubicBezTo>
                      <a:pt x="19185" y="44518"/>
                      <a:pt x="14949" y="49021"/>
                      <a:pt x="9778" y="49021"/>
                    </a:cubicBezTo>
                  </a:path>
                </a:pathLst>
              </a:custGeom>
              <a:solidFill>
                <a:srgbClr val="FFFFFF"/>
              </a:solidFill>
              <a:ln w="2898" cap="flat">
                <a:noFill/>
                <a:prstDash val="solid"/>
                <a:miter/>
              </a:ln>
            </p:spPr>
            <p:txBody>
              <a:bodyPr rtlCol="0" anchor="ctr"/>
              <a:lstStyle/>
              <a:p>
                <a:endParaRPr lang="ja-JP" altLang="en-US"/>
              </a:p>
            </p:txBody>
          </p:sp>
          <p:sp>
            <p:nvSpPr>
              <p:cNvPr id="28" name="フリーフォーム: 図形 27">
                <a:extLst>
                  <a:ext uri="{FF2B5EF4-FFF2-40B4-BE49-F238E27FC236}">
                    <a16:creationId xmlns:a16="http://schemas.microsoft.com/office/drawing/2014/main" id="{1E2FA127-4D9A-F35E-6386-8668F732B276}"/>
                  </a:ext>
                </a:extLst>
              </p:cNvPr>
              <p:cNvSpPr/>
              <p:nvPr/>
            </p:nvSpPr>
            <p:spPr>
              <a:xfrm>
                <a:off x="311036" y="6280781"/>
                <a:ext cx="123495" cy="18840"/>
              </a:xfrm>
              <a:custGeom>
                <a:avLst/>
                <a:gdLst>
                  <a:gd name="connsiteX0" fmla="*/ 123941 w 123495"/>
                  <a:gd name="connsiteY0" fmla="*/ 9856 h 18840"/>
                  <a:gd name="connsiteX1" fmla="*/ 113912 w 123495"/>
                  <a:gd name="connsiteY1" fmla="*/ 19272 h 18840"/>
                  <a:gd name="connsiteX2" fmla="*/ 10470 w 123495"/>
                  <a:gd name="connsiteY2" fmla="*/ 19272 h 18840"/>
                  <a:gd name="connsiteX3" fmla="*/ 445 w 123495"/>
                  <a:gd name="connsiteY3" fmla="*/ 9856 h 18840"/>
                  <a:gd name="connsiteX4" fmla="*/ 10470 w 123495"/>
                  <a:gd name="connsiteY4" fmla="*/ 431 h 18840"/>
                  <a:gd name="connsiteX5" fmla="*/ 113912 w 123495"/>
                  <a:gd name="connsiteY5" fmla="*/ 431 h 18840"/>
                  <a:gd name="connsiteX6" fmla="*/ 123941 w 123495"/>
                  <a:gd name="connsiteY6" fmla="*/ 985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495" h="18840">
                    <a:moveTo>
                      <a:pt x="123941" y="9856"/>
                    </a:moveTo>
                    <a:cubicBezTo>
                      <a:pt x="123941" y="15027"/>
                      <a:pt x="119406" y="19272"/>
                      <a:pt x="113912" y="19272"/>
                    </a:cubicBezTo>
                    <a:lnTo>
                      <a:pt x="10470" y="19272"/>
                    </a:lnTo>
                    <a:cubicBezTo>
                      <a:pt x="4951" y="19272"/>
                      <a:pt x="445" y="15027"/>
                      <a:pt x="445" y="9856"/>
                    </a:cubicBezTo>
                    <a:cubicBezTo>
                      <a:pt x="445" y="4662"/>
                      <a:pt x="4948" y="431"/>
                      <a:pt x="10470" y="431"/>
                    </a:cubicBezTo>
                    <a:lnTo>
                      <a:pt x="113912" y="431"/>
                    </a:lnTo>
                    <a:cubicBezTo>
                      <a:pt x="119408" y="431"/>
                      <a:pt x="123941" y="4662"/>
                      <a:pt x="123941" y="9856"/>
                    </a:cubicBezTo>
                  </a:path>
                </a:pathLst>
              </a:custGeom>
              <a:solidFill>
                <a:srgbClr val="FFFFFF"/>
              </a:solidFill>
              <a:ln w="2898" cap="flat">
                <a:noFill/>
                <a:prstDash val="solid"/>
                <a:miter/>
              </a:ln>
            </p:spPr>
            <p:txBody>
              <a:bodyPr rtlCol="0" anchor="ctr"/>
              <a:lstStyle/>
              <a:p>
                <a:endParaRPr lang="ja-JP" altLang="en-US"/>
              </a:p>
            </p:txBody>
          </p:sp>
          <p:sp>
            <p:nvSpPr>
              <p:cNvPr id="29" name="フリーフォーム: 図形 28">
                <a:extLst>
                  <a:ext uri="{FF2B5EF4-FFF2-40B4-BE49-F238E27FC236}">
                    <a16:creationId xmlns:a16="http://schemas.microsoft.com/office/drawing/2014/main" id="{566AF522-467E-4242-EAFC-953DBC227486}"/>
                  </a:ext>
                </a:extLst>
              </p:cNvPr>
              <p:cNvSpPr/>
              <p:nvPr/>
            </p:nvSpPr>
            <p:spPr>
              <a:xfrm>
                <a:off x="378597" y="6280906"/>
                <a:ext cx="18834" cy="117671"/>
              </a:xfrm>
              <a:custGeom>
                <a:avLst/>
                <a:gdLst>
                  <a:gd name="connsiteX0" fmla="*/ 9827 w 18834"/>
                  <a:gd name="connsiteY0" fmla="*/ 118011 h 117671"/>
                  <a:gd name="connsiteX1" fmla="*/ 406 w 18834"/>
                  <a:gd name="connsiteY1" fmla="*/ 107994 h 117671"/>
                  <a:gd name="connsiteX2" fmla="*/ 406 w 18834"/>
                  <a:gd name="connsiteY2" fmla="*/ 10359 h 117671"/>
                  <a:gd name="connsiteX3" fmla="*/ 9827 w 18834"/>
                  <a:gd name="connsiteY3" fmla="*/ 339 h 117671"/>
                  <a:gd name="connsiteX4" fmla="*/ 19240 w 18834"/>
                  <a:gd name="connsiteY4" fmla="*/ 10359 h 117671"/>
                  <a:gd name="connsiteX5" fmla="*/ 19240 w 18834"/>
                  <a:gd name="connsiteY5" fmla="*/ 107994 h 117671"/>
                  <a:gd name="connsiteX6" fmla="*/ 9827 w 18834"/>
                  <a:gd name="connsiteY6" fmla="*/ 118011 h 11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4" h="117671">
                    <a:moveTo>
                      <a:pt x="9827" y="118011"/>
                    </a:moveTo>
                    <a:cubicBezTo>
                      <a:pt x="4647" y="118011"/>
                      <a:pt x="406" y="113502"/>
                      <a:pt x="406" y="107994"/>
                    </a:cubicBezTo>
                    <a:lnTo>
                      <a:pt x="406" y="10359"/>
                    </a:lnTo>
                    <a:cubicBezTo>
                      <a:pt x="406" y="4848"/>
                      <a:pt x="4644" y="339"/>
                      <a:pt x="9827" y="339"/>
                    </a:cubicBezTo>
                    <a:cubicBezTo>
                      <a:pt x="15004" y="339"/>
                      <a:pt x="19240" y="4848"/>
                      <a:pt x="19240" y="10359"/>
                    </a:cubicBezTo>
                    <a:lnTo>
                      <a:pt x="19240" y="107994"/>
                    </a:lnTo>
                    <a:cubicBezTo>
                      <a:pt x="19237" y="113505"/>
                      <a:pt x="15001" y="118011"/>
                      <a:pt x="9827" y="118011"/>
                    </a:cubicBezTo>
                  </a:path>
                </a:pathLst>
              </a:custGeom>
              <a:solidFill>
                <a:srgbClr val="FFFFFF"/>
              </a:solidFill>
              <a:ln w="2898" cap="flat">
                <a:noFill/>
                <a:prstDash val="solid"/>
                <a:miter/>
              </a:ln>
            </p:spPr>
            <p:txBody>
              <a:bodyPr rtlCol="0" anchor="ctr"/>
              <a:lstStyle/>
              <a:p>
                <a:endParaRPr lang="ja-JP" altLang="en-US"/>
              </a:p>
            </p:txBody>
          </p:sp>
          <p:sp>
            <p:nvSpPr>
              <p:cNvPr id="30" name="フリーフォーム: 図形 29">
                <a:extLst>
                  <a:ext uri="{FF2B5EF4-FFF2-40B4-BE49-F238E27FC236}">
                    <a16:creationId xmlns:a16="http://schemas.microsoft.com/office/drawing/2014/main" id="{B368C650-3D41-218D-182B-FD2F36E1D389}"/>
                  </a:ext>
                </a:extLst>
              </p:cNvPr>
              <p:cNvSpPr/>
              <p:nvPr/>
            </p:nvSpPr>
            <p:spPr>
              <a:xfrm>
                <a:off x="415787" y="6361080"/>
                <a:ext cx="37482" cy="18848"/>
              </a:xfrm>
              <a:custGeom>
                <a:avLst/>
                <a:gdLst>
                  <a:gd name="connsiteX0" fmla="*/ 37944 w 37482"/>
                  <a:gd name="connsiteY0" fmla="*/ 9788 h 18848"/>
                  <a:gd name="connsiteX1" fmla="*/ 27924 w 37482"/>
                  <a:gd name="connsiteY1" fmla="*/ 19212 h 18848"/>
                  <a:gd name="connsiteX2" fmla="*/ 10486 w 37482"/>
                  <a:gd name="connsiteY2" fmla="*/ 19212 h 18848"/>
                  <a:gd name="connsiteX3" fmla="*/ 461 w 37482"/>
                  <a:gd name="connsiteY3" fmla="*/ 9788 h 18848"/>
                  <a:gd name="connsiteX4" fmla="*/ 10486 w 37482"/>
                  <a:gd name="connsiteY4" fmla="*/ 363 h 18848"/>
                  <a:gd name="connsiteX5" fmla="*/ 27924 w 37482"/>
                  <a:gd name="connsiteY5" fmla="*/ 363 h 18848"/>
                  <a:gd name="connsiteX6" fmla="*/ 37944 w 37482"/>
                  <a:gd name="connsiteY6" fmla="*/ 9788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2" h="18848">
                    <a:moveTo>
                      <a:pt x="37944" y="9788"/>
                    </a:moveTo>
                    <a:cubicBezTo>
                      <a:pt x="37944" y="14967"/>
                      <a:pt x="33435" y="19212"/>
                      <a:pt x="27924" y="19212"/>
                    </a:cubicBezTo>
                    <a:lnTo>
                      <a:pt x="10486" y="19212"/>
                    </a:lnTo>
                    <a:cubicBezTo>
                      <a:pt x="4976" y="19212"/>
                      <a:pt x="461" y="14967"/>
                      <a:pt x="461" y="9788"/>
                    </a:cubicBezTo>
                    <a:cubicBezTo>
                      <a:pt x="461" y="4611"/>
                      <a:pt x="4973" y="363"/>
                      <a:pt x="10486" y="363"/>
                    </a:cubicBezTo>
                    <a:lnTo>
                      <a:pt x="27924" y="363"/>
                    </a:lnTo>
                    <a:cubicBezTo>
                      <a:pt x="33438" y="363"/>
                      <a:pt x="37944" y="4611"/>
                      <a:pt x="37944" y="9788"/>
                    </a:cubicBezTo>
                  </a:path>
                </a:pathLst>
              </a:custGeom>
              <a:solidFill>
                <a:srgbClr val="FFFFFF"/>
              </a:solidFill>
              <a:ln w="2898" cap="flat">
                <a:noFill/>
                <a:prstDash val="solid"/>
                <a:miter/>
              </a:ln>
            </p:spPr>
            <p:txBody>
              <a:bodyPr rtlCol="0" anchor="ctr"/>
              <a:lstStyle/>
              <a:p>
                <a:endParaRPr lang="ja-JP" altLang="en-US"/>
              </a:p>
            </p:txBody>
          </p:sp>
          <p:sp>
            <p:nvSpPr>
              <p:cNvPr id="31" name="フリーフォーム: 図形 30">
                <a:extLst>
                  <a:ext uri="{FF2B5EF4-FFF2-40B4-BE49-F238E27FC236}">
                    <a16:creationId xmlns:a16="http://schemas.microsoft.com/office/drawing/2014/main" id="{C5B0BA95-7A93-0819-17C2-B208F59A52DF}"/>
                  </a:ext>
                </a:extLst>
              </p:cNvPr>
              <p:cNvSpPr/>
              <p:nvPr/>
            </p:nvSpPr>
            <p:spPr>
              <a:xfrm>
                <a:off x="482464" y="6339546"/>
                <a:ext cx="18857" cy="118237"/>
              </a:xfrm>
              <a:custGeom>
                <a:avLst/>
                <a:gdLst>
                  <a:gd name="connsiteX0" fmla="*/ 9935 w 18857"/>
                  <a:gd name="connsiteY0" fmla="*/ 118527 h 118237"/>
                  <a:gd name="connsiteX1" fmla="*/ 494 w 18857"/>
                  <a:gd name="connsiteY1" fmla="*/ 108501 h 118237"/>
                  <a:gd name="connsiteX2" fmla="*/ 494 w 18857"/>
                  <a:gd name="connsiteY2" fmla="*/ 10309 h 118237"/>
                  <a:gd name="connsiteX3" fmla="*/ 9935 w 18857"/>
                  <a:gd name="connsiteY3" fmla="*/ 289 h 118237"/>
                  <a:gd name="connsiteX4" fmla="*/ 19351 w 18857"/>
                  <a:gd name="connsiteY4" fmla="*/ 10309 h 118237"/>
                  <a:gd name="connsiteX5" fmla="*/ 19351 w 18857"/>
                  <a:gd name="connsiteY5" fmla="*/ 108501 h 118237"/>
                  <a:gd name="connsiteX6" fmla="*/ 9935 w 18857"/>
                  <a:gd name="connsiteY6" fmla="*/ 118527 h 11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118237">
                    <a:moveTo>
                      <a:pt x="9935" y="118527"/>
                    </a:moveTo>
                    <a:cubicBezTo>
                      <a:pt x="4730" y="118527"/>
                      <a:pt x="494" y="114009"/>
                      <a:pt x="494" y="108501"/>
                    </a:cubicBezTo>
                    <a:lnTo>
                      <a:pt x="494" y="10309"/>
                    </a:lnTo>
                    <a:cubicBezTo>
                      <a:pt x="494" y="4798"/>
                      <a:pt x="4730" y="289"/>
                      <a:pt x="9935" y="289"/>
                    </a:cubicBezTo>
                    <a:cubicBezTo>
                      <a:pt x="15106" y="289"/>
                      <a:pt x="19351" y="4798"/>
                      <a:pt x="19351" y="10309"/>
                    </a:cubicBezTo>
                    <a:lnTo>
                      <a:pt x="19351" y="108501"/>
                    </a:lnTo>
                    <a:cubicBezTo>
                      <a:pt x="19351" y="114012"/>
                      <a:pt x="15106" y="118527"/>
                      <a:pt x="9935" y="118527"/>
                    </a:cubicBezTo>
                  </a:path>
                </a:pathLst>
              </a:custGeom>
              <a:solidFill>
                <a:srgbClr val="FFFFFF"/>
              </a:solidFill>
              <a:ln w="2898" cap="flat">
                <a:noFill/>
                <a:prstDash val="solid"/>
                <a:miter/>
              </a:ln>
            </p:spPr>
            <p:txBody>
              <a:bodyPr rtlCol="0" anchor="ctr"/>
              <a:lstStyle/>
              <a:p>
                <a:endParaRPr lang="ja-JP" altLang="en-US"/>
              </a:p>
            </p:txBody>
          </p:sp>
          <p:sp>
            <p:nvSpPr>
              <p:cNvPr id="32" name="フリーフォーム: 図形 31">
                <a:extLst>
                  <a:ext uri="{FF2B5EF4-FFF2-40B4-BE49-F238E27FC236}">
                    <a16:creationId xmlns:a16="http://schemas.microsoft.com/office/drawing/2014/main" id="{24067FD9-6B97-E82A-CF48-A047B6E5C87E}"/>
                  </a:ext>
                </a:extLst>
              </p:cNvPr>
              <p:cNvSpPr/>
              <p:nvPr/>
            </p:nvSpPr>
            <p:spPr>
              <a:xfrm>
                <a:off x="415787" y="6438377"/>
                <a:ext cx="85048" cy="18845"/>
              </a:xfrm>
              <a:custGeom>
                <a:avLst/>
                <a:gdLst>
                  <a:gd name="connsiteX0" fmla="*/ 85550 w 85048"/>
                  <a:gd name="connsiteY0" fmla="*/ 9719 h 18845"/>
                  <a:gd name="connsiteX1" fmla="*/ 75548 w 85048"/>
                  <a:gd name="connsiteY1" fmla="*/ 19144 h 18845"/>
                  <a:gd name="connsiteX2" fmla="*/ 10527 w 85048"/>
                  <a:gd name="connsiteY2" fmla="*/ 19144 h 18845"/>
                  <a:gd name="connsiteX3" fmla="*/ 501 w 85048"/>
                  <a:gd name="connsiteY3" fmla="*/ 9719 h 18845"/>
                  <a:gd name="connsiteX4" fmla="*/ 10527 w 85048"/>
                  <a:gd name="connsiteY4" fmla="*/ 298 h 18845"/>
                  <a:gd name="connsiteX5" fmla="*/ 75548 w 85048"/>
                  <a:gd name="connsiteY5" fmla="*/ 298 h 18845"/>
                  <a:gd name="connsiteX6" fmla="*/ 85550 w 85048"/>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048" h="18845">
                    <a:moveTo>
                      <a:pt x="85550" y="9719"/>
                    </a:moveTo>
                    <a:cubicBezTo>
                      <a:pt x="85550" y="14905"/>
                      <a:pt x="81059" y="19144"/>
                      <a:pt x="75548" y="19144"/>
                    </a:cubicBezTo>
                    <a:lnTo>
                      <a:pt x="10527" y="19144"/>
                    </a:lnTo>
                    <a:cubicBezTo>
                      <a:pt x="5016" y="19144"/>
                      <a:pt x="501" y="14905"/>
                      <a:pt x="501" y="9719"/>
                    </a:cubicBezTo>
                    <a:cubicBezTo>
                      <a:pt x="501" y="4542"/>
                      <a:pt x="5013" y="298"/>
                      <a:pt x="10527" y="298"/>
                    </a:cubicBezTo>
                    <a:lnTo>
                      <a:pt x="75548" y="298"/>
                    </a:lnTo>
                    <a:cubicBezTo>
                      <a:pt x="81059" y="301"/>
                      <a:pt x="85550" y="4545"/>
                      <a:pt x="85550" y="9719"/>
                    </a:cubicBezTo>
                  </a:path>
                </a:pathLst>
              </a:custGeom>
              <a:solidFill>
                <a:srgbClr val="FFFFFF"/>
              </a:solidFill>
              <a:ln w="2898" cap="flat">
                <a:noFill/>
                <a:prstDash val="solid"/>
                <a:miter/>
              </a:ln>
            </p:spPr>
            <p:txBody>
              <a:bodyPr rtlCol="0" anchor="ctr"/>
              <a:lstStyle/>
              <a:p>
                <a:endParaRPr lang="ja-JP" altLang="en-US"/>
              </a:p>
            </p:txBody>
          </p:sp>
          <p:sp>
            <p:nvSpPr>
              <p:cNvPr id="33" name="フリーフォーム: 図形 32">
                <a:extLst>
                  <a:ext uri="{FF2B5EF4-FFF2-40B4-BE49-F238E27FC236}">
                    <a16:creationId xmlns:a16="http://schemas.microsoft.com/office/drawing/2014/main" id="{4DF16DC5-9968-A995-7CB3-85DBD9A67E72}"/>
                  </a:ext>
                </a:extLst>
              </p:cNvPr>
              <p:cNvSpPr/>
              <p:nvPr/>
            </p:nvSpPr>
            <p:spPr>
              <a:xfrm>
                <a:off x="517201" y="6497134"/>
                <a:ext cx="114846" cy="18857"/>
              </a:xfrm>
              <a:custGeom>
                <a:avLst/>
                <a:gdLst>
                  <a:gd name="connsiteX0" fmla="*/ 515 w 114846"/>
                  <a:gd name="connsiteY0" fmla="*/ 9690 h 18857"/>
                  <a:gd name="connsiteX1" fmla="*/ 10517 w 114846"/>
                  <a:gd name="connsiteY1" fmla="*/ 248 h 18857"/>
                  <a:gd name="connsiteX2" fmla="*/ 105325 w 114846"/>
                  <a:gd name="connsiteY2" fmla="*/ 248 h 18857"/>
                  <a:gd name="connsiteX3" fmla="*/ 115362 w 114846"/>
                  <a:gd name="connsiteY3" fmla="*/ 9690 h 18857"/>
                  <a:gd name="connsiteX4" fmla="*/ 105325 w 114846"/>
                  <a:gd name="connsiteY4" fmla="*/ 19105 h 18857"/>
                  <a:gd name="connsiteX5" fmla="*/ 10517 w 114846"/>
                  <a:gd name="connsiteY5" fmla="*/ 19105 h 18857"/>
                  <a:gd name="connsiteX6" fmla="*/ 515 w 114846"/>
                  <a:gd name="connsiteY6" fmla="*/ 9690 h 18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7">
                    <a:moveTo>
                      <a:pt x="515" y="9690"/>
                    </a:moveTo>
                    <a:cubicBezTo>
                      <a:pt x="515" y="4501"/>
                      <a:pt x="5007" y="248"/>
                      <a:pt x="10517" y="248"/>
                    </a:cubicBezTo>
                    <a:lnTo>
                      <a:pt x="105325" y="248"/>
                    </a:lnTo>
                    <a:cubicBezTo>
                      <a:pt x="110835" y="248"/>
                      <a:pt x="115362" y="4501"/>
                      <a:pt x="115362" y="9690"/>
                    </a:cubicBezTo>
                    <a:cubicBezTo>
                      <a:pt x="115362" y="14878"/>
                      <a:pt x="110835" y="19105"/>
                      <a:pt x="105325" y="19105"/>
                    </a:cubicBezTo>
                    <a:lnTo>
                      <a:pt x="10517" y="19105"/>
                    </a:lnTo>
                    <a:cubicBezTo>
                      <a:pt x="5007" y="19105"/>
                      <a:pt x="515" y="14878"/>
                      <a:pt x="515" y="9690"/>
                    </a:cubicBezTo>
                  </a:path>
                </a:pathLst>
              </a:custGeom>
              <a:solidFill>
                <a:srgbClr val="FFFFFF"/>
              </a:solidFill>
              <a:ln w="2898" cap="flat">
                <a:noFill/>
                <a:prstDash val="solid"/>
                <a:miter/>
              </a:ln>
            </p:spPr>
            <p:txBody>
              <a:bodyPr rtlCol="0" anchor="ctr"/>
              <a:lstStyle/>
              <a:p>
                <a:endParaRPr lang="ja-JP" altLang="en-US"/>
              </a:p>
            </p:txBody>
          </p:sp>
          <p:sp>
            <p:nvSpPr>
              <p:cNvPr id="34" name="フリーフォーム: 図形 33">
                <a:extLst>
                  <a:ext uri="{FF2B5EF4-FFF2-40B4-BE49-F238E27FC236}">
                    <a16:creationId xmlns:a16="http://schemas.microsoft.com/office/drawing/2014/main" id="{E29CEB3F-D143-E71F-B03D-C5FB18C8D51F}"/>
                  </a:ext>
                </a:extLst>
              </p:cNvPr>
              <p:cNvSpPr/>
              <p:nvPr/>
            </p:nvSpPr>
            <p:spPr>
              <a:xfrm>
                <a:off x="517201" y="6438377"/>
                <a:ext cx="114846" cy="18845"/>
              </a:xfrm>
              <a:custGeom>
                <a:avLst/>
                <a:gdLst>
                  <a:gd name="connsiteX0" fmla="*/ 515 w 114846"/>
                  <a:gd name="connsiteY0" fmla="*/ 9719 h 18845"/>
                  <a:gd name="connsiteX1" fmla="*/ 10517 w 114846"/>
                  <a:gd name="connsiteY1" fmla="*/ 298 h 18845"/>
                  <a:gd name="connsiteX2" fmla="*/ 105325 w 114846"/>
                  <a:gd name="connsiteY2" fmla="*/ 298 h 18845"/>
                  <a:gd name="connsiteX3" fmla="*/ 115362 w 114846"/>
                  <a:gd name="connsiteY3" fmla="*/ 9719 h 18845"/>
                  <a:gd name="connsiteX4" fmla="*/ 105325 w 114846"/>
                  <a:gd name="connsiteY4" fmla="*/ 19144 h 18845"/>
                  <a:gd name="connsiteX5" fmla="*/ 10517 w 114846"/>
                  <a:gd name="connsiteY5" fmla="*/ 19144 h 18845"/>
                  <a:gd name="connsiteX6" fmla="*/ 515 w 114846"/>
                  <a:gd name="connsiteY6" fmla="*/ 9719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5">
                    <a:moveTo>
                      <a:pt x="515" y="9719"/>
                    </a:moveTo>
                    <a:cubicBezTo>
                      <a:pt x="515" y="4542"/>
                      <a:pt x="5007" y="298"/>
                      <a:pt x="10517" y="298"/>
                    </a:cubicBezTo>
                    <a:lnTo>
                      <a:pt x="105325" y="298"/>
                    </a:lnTo>
                    <a:cubicBezTo>
                      <a:pt x="110835" y="298"/>
                      <a:pt x="115362" y="4542"/>
                      <a:pt x="115362" y="9719"/>
                    </a:cubicBezTo>
                    <a:cubicBezTo>
                      <a:pt x="115362" y="14905"/>
                      <a:pt x="110835" y="19144"/>
                      <a:pt x="105325" y="19144"/>
                    </a:cubicBezTo>
                    <a:lnTo>
                      <a:pt x="10517" y="19144"/>
                    </a:lnTo>
                    <a:cubicBezTo>
                      <a:pt x="5007" y="19146"/>
                      <a:pt x="515" y="14905"/>
                      <a:pt x="515" y="9719"/>
                    </a:cubicBezTo>
                  </a:path>
                </a:pathLst>
              </a:custGeom>
              <a:solidFill>
                <a:srgbClr val="FFFFFF"/>
              </a:solidFill>
              <a:ln w="2898" cap="flat">
                <a:noFill/>
                <a:prstDash val="solid"/>
                <a:miter/>
              </a:ln>
            </p:spPr>
            <p:txBody>
              <a:bodyPr rtlCol="0" anchor="ctr"/>
              <a:lstStyle/>
              <a:p>
                <a:endParaRPr lang="ja-JP" altLang="en-US"/>
              </a:p>
            </p:txBody>
          </p:sp>
          <p:sp>
            <p:nvSpPr>
              <p:cNvPr id="35" name="フリーフォーム: 図形 34">
                <a:extLst>
                  <a:ext uri="{FF2B5EF4-FFF2-40B4-BE49-F238E27FC236}">
                    <a16:creationId xmlns:a16="http://schemas.microsoft.com/office/drawing/2014/main" id="{58A37D52-86D5-9476-42D2-8631C8883336}"/>
                  </a:ext>
                </a:extLst>
              </p:cNvPr>
              <p:cNvSpPr/>
              <p:nvPr/>
            </p:nvSpPr>
            <p:spPr>
              <a:xfrm>
                <a:off x="517201" y="6379599"/>
                <a:ext cx="114846" cy="18854"/>
              </a:xfrm>
              <a:custGeom>
                <a:avLst/>
                <a:gdLst>
                  <a:gd name="connsiteX0" fmla="*/ 515 w 114846"/>
                  <a:gd name="connsiteY0" fmla="*/ 9772 h 18854"/>
                  <a:gd name="connsiteX1" fmla="*/ 10517 w 114846"/>
                  <a:gd name="connsiteY1" fmla="*/ 348 h 18854"/>
                  <a:gd name="connsiteX2" fmla="*/ 105325 w 114846"/>
                  <a:gd name="connsiteY2" fmla="*/ 348 h 18854"/>
                  <a:gd name="connsiteX3" fmla="*/ 115362 w 114846"/>
                  <a:gd name="connsiteY3" fmla="*/ 9772 h 18854"/>
                  <a:gd name="connsiteX4" fmla="*/ 105325 w 114846"/>
                  <a:gd name="connsiteY4" fmla="*/ 19202 h 18854"/>
                  <a:gd name="connsiteX5" fmla="*/ 10517 w 114846"/>
                  <a:gd name="connsiteY5" fmla="*/ 19202 h 18854"/>
                  <a:gd name="connsiteX6" fmla="*/ 515 w 114846"/>
                  <a:gd name="connsiteY6" fmla="*/ 9772 h 18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54">
                    <a:moveTo>
                      <a:pt x="515" y="9772"/>
                    </a:moveTo>
                    <a:cubicBezTo>
                      <a:pt x="515" y="4595"/>
                      <a:pt x="5007" y="348"/>
                      <a:pt x="10517" y="348"/>
                    </a:cubicBezTo>
                    <a:lnTo>
                      <a:pt x="105325" y="348"/>
                    </a:lnTo>
                    <a:cubicBezTo>
                      <a:pt x="110835" y="348"/>
                      <a:pt x="115362" y="4595"/>
                      <a:pt x="115362" y="9772"/>
                    </a:cubicBezTo>
                    <a:cubicBezTo>
                      <a:pt x="115362" y="14957"/>
                      <a:pt x="110835" y="19202"/>
                      <a:pt x="105325" y="19202"/>
                    </a:cubicBezTo>
                    <a:lnTo>
                      <a:pt x="10517" y="19202"/>
                    </a:lnTo>
                    <a:cubicBezTo>
                      <a:pt x="5007" y="19199"/>
                      <a:pt x="515" y="14954"/>
                      <a:pt x="515" y="9772"/>
                    </a:cubicBezTo>
                  </a:path>
                </a:pathLst>
              </a:custGeom>
              <a:solidFill>
                <a:srgbClr val="FFFFFF"/>
              </a:solidFill>
              <a:ln w="2898" cap="flat">
                <a:noFill/>
                <a:prstDash val="solid"/>
                <a:miter/>
              </a:ln>
            </p:spPr>
            <p:txBody>
              <a:bodyPr rtlCol="0" anchor="ctr"/>
              <a:lstStyle/>
              <a:p>
                <a:endParaRPr lang="ja-JP" altLang="en-US"/>
              </a:p>
            </p:txBody>
          </p:sp>
          <p:sp>
            <p:nvSpPr>
              <p:cNvPr id="36" name="フリーフォーム: 図形 35">
                <a:extLst>
                  <a:ext uri="{FF2B5EF4-FFF2-40B4-BE49-F238E27FC236}">
                    <a16:creationId xmlns:a16="http://schemas.microsoft.com/office/drawing/2014/main" id="{D35BEFFE-9C3C-28B8-74AE-64595E2A6B9D}"/>
                  </a:ext>
                </a:extLst>
              </p:cNvPr>
              <p:cNvSpPr/>
              <p:nvPr/>
            </p:nvSpPr>
            <p:spPr>
              <a:xfrm>
                <a:off x="613202" y="6438380"/>
                <a:ext cx="18848" cy="77613"/>
              </a:xfrm>
              <a:custGeom>
                <a:avLst/>
                <a:gdLst>
                  <a:gd name="connsiteX0" fmla="*/ 10029 w 18848"/>
                  <a:gd name="connsiteY0" fmla="*/ 306 h 77613"/>
                  <a:gd name="connsiteX1" fmla="*/ 19454 w 18848"/>
                  <a:gd name="connsiteY1" fmla="*/ 10317 h 77613"/>
                  <a:gd name="connsiteX2" fmla="*/ 19454 w 18848"/>
                  <a:gd name="connsiteY2" fmla="*/ 67899 h 77613"/>
                  <a:gd name="connsiteX3" fmla="*/ 10029 w 18848"/>
                  <a:gd name="connsiteY3" fmla="*/ 77919 h 77613"/>
                  <a:gd name="connsiteX4" fmla="*/ 605 w 18848"/>
                  <a:gd name="connsiteY4" fmla="*/ 67899 h 77613"/>
                  <a:gd name="connsiteX5" fmla="*/ 605 w 18848"/>
                  <a:gd name="connsiteY5" fmla="*/ 10317 h 77613"/>
                  <a:gd name="connsiteX6" fmla="*/ 10029 w 18848"/>
                  <a:gd name="connsiteY6" fmla="*/ 306 h 77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13">
                    <a:moveTo>
                      <a:pt x="10029" y="306"/>
                    </a:moveTo>
                    <a:cubicBezTo>
                      <a:pt x="15217" y="306"/>
                      <a:pt x="19454" y="4806"/>
                      <a:pt x="19454" y="10317"/>
                    </a:cubicBezTo>
                    <a:lnTo>
                      <a:pt x="19454" y="67899"/>
                    </a:lnTo>
                    <a:cubicBezTo>
                      <a:pt x="19454" y="73404"/>
                      <a:pt x="15217" y="77919"/>
                      <a:pt x="10029" y="77919"/>
                    </a:cubicBezTo>
                    <a:cubicBezTo>
                      <a:pt x="4841" y="77919"/>
                      <a:pt x="605" y="73401"/>
                      <a:pt x="605" y="67899"/>
                    </a:cubicBezTo>
                    <a:lnTo>
                      <a:pt x="605" y="10317"/>
                    </a:lnTo>
                    <a:cubicBezTo>
                      <a:pt x="605" y="4806"/>
                      <a:pt x="4841" y="306"/>
                      <a:pt x="10029" y="306"/>
                    </a:cubicBezTo>
                  </a:path>
                </a:pathLst>
              </a:custGeom>
              <a:solidFill>
                <a:srgbClr val="FFFFFF"/>
              </a:solidFill>
              <a:ln w="2898" cap="flat">
                <a:noFill/>
                <a:prstDash val="solid"/>
                <a:miter/>
              </a:ln>
            </p:spPr>
            <p:txBody>
              <a:bodyPr rtlCol="0" anchor="ctr"/>
              <a:lstStyle/>
              <a:p>
                <a:endParaRPr lang="ja-JP" altLang="en-US"/>
              </a:p>
            </p:txBody>
          </p:sp>
          <p:sp>
            <p:nvSpPr>
              <p:cNvPr id="37" name="フリーフォーム: 図形 36">
                <a:extLst>
                  <a:ext uri="{FF2B5EF4-FFF2-40B4-BE49-F238E27FC236}">
                    <a16:creationId xmlns:a16="http://schemas.microsoft.com/office/drawing/2014/main" id="{11E4E019-4F29-411F-7E9F-0603D233A564}"/>
                  </a:ext>
                </a:extLst>
              </p:cNvPr>
              <p:cNvSpPr/>
              <p:nvPr/>
            </p:nvSpPr>
            <p:spPr>
              <a:xfrm>
                <a:off x="613202" y="6379763"/>
                <a:ext cx="18848" cy="77622"/>
              </a:xfrm>
              <a:custGeom>
                <a:avLst/>
                <a:gdLst>
                  <a:gd name="connsiteX0" fmla="*/ 10029 w 18848"/>
                  <a:gd name="connsiteY0" fmla="*/ 355 h 77622"/>
                  <a:gd name="connsiteX1" fmla="*/ 19454 w 18848"/>
                  <a:gd name="connsiteY1" fmla="*/ 10372 h 77622"/>
                  <a:gd name="connsiteX2" fmla="*/ 19454 w 18848"/>
                  <a:gd name="connsiteY2" fmla="*/ 67958 h 77622"/>
                  <a:gd name="connsiteX3" fmla="*/ 10029 w 18848"/>
                  <a:gd name="connsiteY3" fmla="*/ 77978 h 77622"/>
                  <a:gd name="connsiteX4" fmla="*/ 605 w 18848"/>
                  <a:gd name="connsiteY4" fmla="*/ 67958 h 77622"/>
                  <a:gd name="connsiteX5" fmla="*/ 605 w 18848"/>
                  <a:gd name="connsiteY5" fmla="*/ 10372 h 77622"/>
                  <a:gd name="connsiteX6" fmla="*/ 10029 w 18848"/>
                  <a:gd name="connsiteY6" fmla="*/ 355 h 7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22">
                    <a:moveTo>
                      <a:pt x="10029" y="355"/>
                    </a:moveTo>
                    <a:cubicBezTo>
                      <a:pt x="15217" y="355"/>
                      <a:pt x="19454" y="4867"/>
                      <a:pt x="19454" y="10372"/>
                    </a:cubicBezTo>
                    <a:lnTo>
                      <a:pt x="19454" y="67958"/>
                    </a:lnTo>
                    <a:cubicBezTo>
                      <a:pt x="19454" y="73469"/>
                      <a:pt x="15217" y="77978"/>
                      <a:pt x="10029" y="77978"/>
                    </a:cubicBezTo>
                    <a:cubicBezTo>
                      <a:pt x="4841" y="77978"/>
                      <a:pt x="605" y="73469"/>
                      <a:pt x="605" y="67958"/>
                    </a:cubicBezTo>
                    <a:lnTo>
                      <a:pt x="605" y="10372"/>
                    </a:lnTo>
                    <a:cubicBezTo>
                      <a:pt x="605" y="4870"/>
                      <a:pt x="4841" y="355"/>
                      <a:pt x="10029" y="355"/>
                    </a:cubicBezTo>
                  </a:path>
                </a:pathLst>
              </a:custGeom>
              <a:solidFill>
                <a:srgbClr val="FFFFFF"/>
              </a:solidFill>
              <a:ln w="2898" cap="flat">
                <a:noFill/>
                <a:prstDash val="solid"/>
                <a:miter/>
              </a:ln>
            </p:spPr>
            <p:txBody>
              <a:bodyPr rtlCol="0" anchor="ctr"/>
              <a:lstStyle/>
              <a:p>
                <a:endParaRPr lang="ja-JP" altLang="en-US"/>
              </a:p>
            </p:txBody>
          </p:sp>
          <p:sp>
            <p:nvSpPr>
              <p:cNvPr id="38" name="フリーフォーム: 図形 37">
                <a:extLst>
                  <a:ext uri="{FF2B5EF4-FFF2-40B4-BE49-F238E27FC236}">
                    <a16:creationId xmlns:a16="http://schemas.microsoft.com/office/drawing/2014/main" id="{4C48189A-0CA4-C702-4934-91832FC765EB}"/>
                  </a:ext>
                </a:extLst>
              </p:cNvPr>
              <p:cNvSpPr/>
              <p:nvPr/>
            </p:nvSpPr>
            <p:spPr>
              <a:xfrm>
                <a:off x="613202" y="6221679"/>
                <a:ext cx="18848" cy="136395"/>
              </a:xfrm>
              <a:custGeom>
                <a:avLst/>
                <a:gdLst>
                  <a:gd name="connsiteX0" fmla="*/ 10029 w 18848"/>
                  <a:gd name="connsiteY0" fmla="*/ 490 h 136395"/>
                  <a:gd name="connsiteX1" fmla="*/ 19454 w 18848"/>
                  <a:gd name="connsiteY1" fmla="*/ 10501 h 136395"/>
                  <a:gd name="connsiteX2" fmla="*/ 19454 w 18848"/>
                  <a:gd name="connsiteY2" fmla="*/ 126851 h 136395"/>
                  <a:gd name="connsiteX3" fmla="*/ 10029 w 18848"/>
                  <a:gd name="connsiteY3" fmla="*/ 136885 h 136395"/>
                  <a:gd name="connsiteX4" fmla="*/ 605 w 18848"/>
                  <a:gd name="connsiteY4" fmla="*/ 126851 h 136395"/>
                  <a:gd name="connsiteX5" fmla="*/ 605 w 18848"/>
                  <a:gd name="connsiteY5" fmla="*/ 10501 h 136395"/>
                  <a:gd name="connsiteX6" fmla="*/ 10029 w 18848"/>
                  <a:gd name="connsiteY6" fmla="*/ 490 h 1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136395">
                    <a:moveTo>
                      <a:pt x="10029" y="490"/>
                    </a:moveTo>
                    <a:cubicBezTo>
                      <a:pt x="15217" y="490"/>
                      <a:pt x="19454" y="4993"/>
                      <a:pt x="19454" y="10501"/>
                    </a:cubicBezTo>
                    <a:lnTo>
                      <a:pt x="19454" y="126851"/>
                    </a:lnTo>
                    <a:cubicBezTo>
                      <a:pt x="19454" y="132362"/>
                      <a:pt x="15217" y="136885"/>
                      <a:pt x="10029" y="136885"/>
                    </a:cubicBezTo>
                    <a:cubicBezTo>
                      <a:pt x="4841" y="136885"/>
                      <a:pt x="605" y="132365"/>
                      <a:pt x="605" y="126851"/>
                    </a:cubicBezTo>
                    <a:lnTo>
                      <a:pt x="605" y="10501"/>
                    </a:lnTo>
                    <a:cubicBezTo>
                      <a:pt x="605" y="4993"/>
                      <a:pt x="4841" y="490"/>
                      <a:pt x="10029" y="490"/>
                    </a:cubicBezTo>
                  </a:path>
                </a:pathLst>
              </a:custGeom>
              <a:solidFill>
                <a:srgbClr val="FFFFFF"/>
              </a:solidFill>
              <a:ln w="2898" cap="flat">
                <a:noFill/>
                <a:prstDash val="solid"/>
                <a:miter/>
              </a:ln>
            </p:spPr>
            <p:txBody>
              <a:bodyPr rtlCol="0" anchor="ctr"/>
              <a:lstStyle/>
              <a:p>
                <a:endParaRPr lang="ja-JP" altLang="en-US"/>
              </a:p>
            </p:txBody>
          </p:sp>
          <p:sp>
            <p:nvSpPr>
              <p:cNvPr id="39" name="フリーフォーム: 図形 38">
                <a:extLst>
                  <a:ext uri="{FF2B5EF4-FFF2-40B4-BE49-F238E27FC236}">
                    <a16:creationId xmlns:a16="http://schemas.microsoft.com/office/drawing/2014/main" id="{61D09146-E057-4D99-36AB-A1468033282E}"/>
                  </a:ext>
                </a:extLst>
              </p:cNvPr>
              <p:cNvSpPr/>
              <p:nvPr/>
            </p:nvSpPr>
            <p:spPr>
              <a:xfrm>
                <a:off x="310343" y="6221679"/>
                <a:ext cx="321707" cy="18843"/>
              </a:xfrm>
              <a:custGeom>
                <a:avLst/>
                <a:gdLst>
                  <a:gd name="connsiteX0" fmla="*/ 340 w 321707"/>
                  <a:gd name="connsiteY0" fmla="*/ 9912 h 18843"/>
                  <a:gd name="connsiteX1" fmla="*/ 10356 w 321707"/>
                  <a:gd name="connsiteY1" fmla="*/ 482 h 18843"/>
                  <a:gd name="connsiteX2" fmla="*/ 312010 w 321707"/>
                  <a:gd name="connsiteY2" fmla="*/ 482 h 18843"/>
                  <a:gd name="connsiteX3" fmla="*/ 322047 w 321707"/>
                  <a:gd name="connsiteY3" fmla="*/ 9912 h 18843"/>
                  <a:gd name="connsiteX4" fmla="*/ 312010 w 321707"/>
                  <a:gd name="connsiteY4" fmla="*/ 19325 h 18843"/>
                  <a:gd name="connsiteX5" fmla="*/ 10356 w 321707"/>
                  <a:gd name="connsiteY5" fmla="*/ 19325 h 18843"/>
                  <a:gd name="connsiteX6" fmla="*/ 340 w 321707"/>
                  <a:gd name="connsiteY6" fmla="*/ 9912 h 1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707" h="18843">
                    <a:moveTo>
                      <a:pt x="340" y="9912"/>
                    </a:moveTo>
                    <a:cubicBezTo>
                      <a:pt x="340" y="4715"/>
                      <a:pt x="4849" y="482"/>
                      <a:pt x="10356" y="482"/>
                    </a:cubicBezTo>
                    <a:lnTo>
                      <a:pt x="312010" y="482"/>
                    </a:lnTo>
                    <a:cubicBezTo>
                      <a:pt x="317520" y="482"/>
                      <a:pt x="322047" y="4715"/>
                      <a:pt x="322047" y="9912"/>
                    </a:cubicBezTo>
                    <a:cubicBezTo>
                      <a:pt x="322047" y="15083"/>
                      <a:pt x="317520" y="19325"/>
                      <a:pt x="312010" y="19325"/>
                    </a:cubicBezTo>
                    <a:lnTo>
                      <a:pt x="10356" y="19325"/>
                    </a:lnTo>
                    <a:cubicBezTo>
                      <a:pt x="4849" y="19322"/>
                      <a:pt x="340" y="15083"/>
                      <a:pt x="340" y="9912"/>
                    </a:cubicBezTo>
                  </a:path>
                </a:pathLst>
              </a:custGeom>
              <a:solidFill>
                <a:srgbClr val="FFFFFF"/>
              </a:solidFill>
              <a:ln w="2898" cap="flat">
                <a:noFill/>
                <a:prstDash val="solid"/>
                <a:miter/>
              </a:ln>
            </p:spPr>
            <p:txBody>
              <a:bodyPr rtlCol="0" anchor="ctr"/>
              <a:lstStyle/>
              <a:p>
                <a:endParaRPr lang="ja-JP" altLang="en-US"/>
              </a:p>
            </p:txBody>
          </p:sp>
          <p:sp>
            <p:nvSpPr>
              <p:cNvPr id="40" name="フリーフォーム: 図形 39">
                <a:extLst>
                  <a:ext uri="{FF2B5EF4-FFF2-40B4-BE49-F238E27FC236}">
                    <a16:creationId xmlns:a16="http://schemas.microsoft.com/office/drawing/2014/main" id="{D7F54D3B-8C9E-FC56-CDE5-5DFEAB060EA5}"/>
                  </a:ext>
                </a:extLst>
              </p:cNvPr>
              <p:cNvSpPr/>
              <p:nvPr/>
            </p:nvSpPr>
            <p:spPr>
              <a:xfrm>
                <a:off x="354252" y="6528104"/>
                <a:ext cx="37479" cy="18840"/>
              </a:xfrm>
              <a:custGeom>
                <a:avLst/>
                <a:gdLst>
                  <a:gd name="connsiteX0" fmla="*/ 377 w 37479"/>
                  <a:gd name="connsiteY0" fmla="*/ 9646 h 18840"/>
                  <a:gd name="connsiteX1" fmla="*/ 10388 w 37479"/>
                  <a:gd name="connsiteY1" fmla="*/ 221 h 18840"/>
                  <a:gd name="connsiteX2" fmla="*/ 27837 w 37479"/>
                  <a:gd name="connsiteY2" fmla="*/ 221 h 18840"/>
                  <a:gd name="connsiteX3" fmla="*/ 37857 w 37479"/>
                  <a:gd name="connsiteY3" fmla="*/ 9646 h 18840"/>
                  <a:gd name="connsiteX4" fmla="*/ 27837 w 37479"/>
                  <a:gd name="connsiteY4" fmla="*/ 19062 h 18840"/>
                  <a:gd name="connsiteX5" fmla="*/ 10388 w 37479"/>
                  <a:gd name="connsiteY5" fmla="*/ 19062 h 18840"/>
                  <a:gd name="connsiteX6" fmla="*/ 377 w 37479"/>
                  <a:gd name="connsiteY6" fmla="*/ 9646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79" h="18840">
                    <a:moveTo>
                      <a:pt x="377" y="9646"/>
                    </a:moveTo>
                    <a:cubicBezTo>
                      <a:pt x="377" y="4466"/>
                      <a:pt x="4880" y="221"/>
                      <a:pt x="10388" y="221"/>
                    </a:cubicBezTo>
                    <a:lnTo>
                      <a:pt x="27837" y="221"/>
                    </a:lnTo>
                    <a:cubicBezTo>
                      <a:pt x="33325" y="221"/>
                      <a:pt x="37857" y="4466"/>
                      <a:pt x="37857" y="9646"/>
                    </a:cubicBezTo>
                    <a:cubicBezTo>
                      <a:pt x="37857" y="14834"/>
                      <a:pt x="33322" y="19062"/>
                      <a:pt x="27837" y="19062"/>
                    </a:cubicBezTo>
                    <a:lnTo>
                      <a:pt x="10388" y="19062"/>
                    </a:lnTo>
                    <a:cubicBezTo>
                      <a:pt x="4880" y="19064"/>
                      <a:pt x="377" y="14837"/>
                      <a:pt x="377" y="9646"/>
                    </a:cubicBezTo>
                  </a:path>
                </a:pathLst>
              </a:custGeom>
              <a:solidFill>
                <a:srgbClr val="FFFFFF"/>
              </a:solidFill>
              <a:ln w="2898" cap="flat">
                <a:noFill/>
                <a:prstDash val="solid"/>
                <a:miter/>
              </a:ln>
            </p:spPr>
            <p:txBody>
              <a:bodyPr rtlCol="0" anchor="ctr"/>
              <a:lstStyle/>
              <a:p>
                <a:endParaRPr lang="ja-JP" altLang="en-US"/>
              </a:p>
            </p:txBody>
          </p:sp>
          <p:sp>
            <p:nvSpPr>
              <p:cNvPr id="41" name="フリーフォーム: 図形 40">
                <a:extLst>
                  <a:ext uri="{FF2B5EF4-FFF2-40B4-BE49-F238E27FC236}">
                    <a16:creationId xmlns:a16="http://schemas.microsoft.com/office/drawing/2014/main" id="{F22D18CA-D340-236B-4CD4-70568BA99F5D}"/>
                  </a:ext>
                </a:extLst>
              </p:cNvPr>
              <p:cNvSpPr/>
              <p:nvPr/>
            </p:nvSpPr>
            <p:spPr>
              <a:xfrm>
                <a:off x="311036" y="6438380"/>
                <a:ext cx="18837" cy="117999"/>
              </a:xfrm>
              <a:custGeom>
                <a:avLst/>
                <a:gdLst>
                  <a:gd name="connsiteX0" fmla="*/ 9778 w 18837"/>
                  <a:gd name="connsiteY0" fmla="*/ 306 h 117999"/>
                  <a:gd name="connsiteX1" fmla="*/ 19185 w 18837"/>
                  <a:gd name="connsiteY1" fmla="*/ 10322 h 117999"/>
                  <a:gd name="connsiteX2" fmla="*/ 19185 w 18837"/>
                  <a:gd name="connsiteY2" fmla="*/ 108277 h 117999"/>
                  <a:gd name="connsiteX3" fmla="*/ 9778 w 18837"/>
                  <a:gd name="connsiteY3" fmla="*/ 118305 h 117999"/>
                  <a:gd name="connsiteX4" fmla="*/ 348 w 18837"/>
                  <a:gd name="connsiteY4" fmla="*/ 108277 h 117999"/>
                  <a:gd name="connsiteX5" fmla="*/ 348 w 18837"/>
                  <a:gd name="connsiteY5" fmla="*/ 10322 h 117999"/>
                  <a:gd name="connsiteX6" fmla="*/ 9778 w 18837"/>
                  <a:gd name="connsiteY6" fmla="*/ 306 h 11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17999">
                    <a:moveTo>
                      <a:pt x="9778" y="306"/>
                    </a:moveTo>
                    <a:cubicBezTo>
                      <a:pt x="14949" y="306"/>
                      <a:pt x="19185" y="4815"/>
                      <a:pt x="19185" y="10322"/>
                    </a:cubicBezTo>
                    <a:lnTo>
                      <a:pt x="19185" y="108277"/>
                    </a:lnTo>
                    <a:cubicBezTo>
                      <a:pt x="19185" y="113796"/>
                      <a:pt x="14949" y="118305"/>
                      <a:pt x="9778" y="118305"/>
                    </a:cubicBezTo>
                    <a:cubicBezTo>
                      <a:pt x="4590" y="118305"/>
                      <a:pt x="348" y="113796"/>
                      <a:pt x="348" y="108277"/>
                    </a:cubicBezTo>
                    <a:lnTo>
                      <a:pt x="348" y="10322"/>
                    </a:lnTo>
                    <a:cubicBezTo>
                      <a:pt x="348" y="4812"/>
                      <a:pt x="4590" y="306"/>
                      <a:pt x="9778" y="306"/>
                    </a:cubicBezTo>
                  </a:path>
                </a:pathLst>
              </a:custGeom>
              <a:solidFill>
                <a:srgbClr val="FFFFFF"/>
              </a:solidFill>
              <a:ln w="2898" cap="flat">
                <a:noFill/>
                <a:prstDash val="solid"/>
                <a:miter/>
              </a:ln>
            </p:spPr>
            <p:txBody>
              <a:bodyPr rtlCol="0" anchor="ctr"/>
              <a:lstStyle/>
              <a:p>
                <a:endParaRPr lang="ja-JP" altLang="en-US"/>
              </a:p>
            </p:txBody>
          </p:sp>
          <p:sp>
            <p:nvSpPr>
              <p:cNvPr id="42" name="フリーフォーム: 図形 41">
                <a:extLst>
                  <a:ext uri="{FF2B5EF4-FFF2-40B4-BE49-F238E27FC236}">
                    <a16:creationId xmlns:a16="http://schemas.microsoft.com/office/drawing/2014/main" id="{B5B41703-5032-46C2-8D76-54733F3AAC46}"/>
                  </a:ext>
                </a:extLst>
              </p:cNvPr>
              <p:cNvSpPr/>
              <p:nvPr/>
            </p:nvSpPr>
            <p:spPr>
              <a:xfrm>
                <a:off x="311036" y="6438380"/>
                <a:ext cx="86393" cy="18845"/>
              </a:xfrm>
              <a:custGeom>
                <a:avLst/>
                <a:gdLst>
                  <a:gd name="connsiteX0" fmla="*/ 340 w 86393"/>
                  <a:gd name="connsiteY0" fmla="*/ 9722 h 18845"/>
                  <a:gd name="connsiteX1" fmla="*/ 10366 w 86393"/>
                  <a:gd name="connsiteY1" fmla="*/ 298 h 18845"/>
                  <a:gd name="connsiteX2" fmla="*/ 76717 w 86393"/>
                  <a:gd name="connsiteY2" fmla="*/ 298 h 18845"/>
                  <a:gd name="connsiteX3" fmla="*/ 86733 w 86393"/>
                  <a:gd name="connsiteY3" fmla="*/ 9722 h 18845"/>
                  <a:gd name="connsiteX4" fmla="*/ 76717 w 86393"/>
                  <a:gd name="connsiteY4" fmla="*/ 19144 h 18845"/>
                  <a:gd name="connsiteX5" fmla="*/ 10366 w 86393"/>
                  <a:gd name="connsiteY5" fmla="*/ 19144 h 18845"/>
                  <a:gd name="connsiteX6" fmla="*/ 340 w 86393"/>
                  <a:gd name="connsiteY6" fmla="*/ 9722 h 18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393" h="18845">
                    <a:moveTo>
                      <a:pt x="340" y="9722"/>
                    </a:moveTo>
                    <a:cubicBezTo>
                      <a:pt x="340" y="4542"/>
                      <a:pt x="4843" y="298"/>
                      <a:pt x="10366" y="298"/>
                    </a:cubicBezTo>
                    <a:lnTo>
                      <a:pt x="76717" y="298"/>
                    </a:lnTo>
                    <a:cubicBezTo>
                      <a:pt x="82233" y="298"/>
                      <a:pt x="86733" y="4542"/>
                      <a:pt x="86733" y="9722"/>
                    </a:cubicBezTo>
                    <a:cubicBezTo>
                      <a:pt x="86733" y="14902"/>
                      <a:pt x="82233" y="19144"/>
                      <a:pt x="76717" y="19144"/>
                    </a:cubicBezTo>
                    <a:lnTo>
                      <a:pt x="10366" y="19144"/>
                    </a:lnTo>
                    <a:cubicBezTo>
                      <a:pt x="4846" y="19141"/>
                      <a:pt x="340" y="14902"/>
                      <a:pt x="340" y="9722"/>
                    </a:cubicBezTo>
                  </a:path>
                </a:pathLst>
              </a:custGeom>
              <a:solidFill>
                <a:srgbClr val="FFFFFF"/>
              </a:solidFill>
              <a:ln w="2898" cap="flat">
                <a:noFill/>
                <a:prstDash val="solid"/>
                <a:miter/>
              </a:ln>
            </p:spPr>
            <p:txBody>
              <a:bodyPr rtlCol="0" anchor="ctr"/>
              <a:lstStyle/>
              <a:p>
                <a:endParaRPr lang="ja-JP" altLang="en-US"/>
              </a:p>
            </p:txBody>
          </p:sp>
          <p:sp>
            <p:nvSpPr>
              <p:cNvPr id="43" name="フリーフォーム: 図形 42">
                <a:extLst>
                  <a:ext uri="{FF2B5EF4-FFF2-40B4-BE49-F238E27FC236}">
                    <a16:creationId xmlns:a16="http://schemas.microsoft.com/office/drawing/2014/main" id="{D316DFB9-D31D-AE6C-2684-447498324AF9}"/>
                  </a:ext>
                </a:extLst>
              </p:cNvPr>
              <p:cNvSpPr/>
              <p:nvPr/>
            </p:nvSpPr>
            <p:spPr>
              <a:xfrm>
                <a:off x="613202" y="6655041"/>
                <a:ext cx="18848" cy="37741"/>
              </a:xfrm>
              <a:custGeom>
                <a:avLst/>
                <a:gdLst>
                  <a:gd name="connsiteX0" fmla="*/ 10029 w 18848"/>
                  <a:gd name="connsiteY0" fmla="*/ 37831 h 37741"/>
                  <a:gd name="connsiteX1" fmla="*/ 605 w 18848"/>
                  <a:gd name="connsiteY1" fmla="*/ 27820 h 37741"/>
                  <a:gd name="connsiteX2" fmla="*/ 605 w 18848"/>
                  <a:gd name="connsiteY2" fmla="*/ 10118 h 37741"/>
                  <a:gd name="connsiteX3" fmla="*/ 10029 w 18848"/>
                  <a:gd name="connsiteY3" fmla="*/ 90 h 37741"/>
                  <a:gd name="connsiteX4" fmla="*/ 19454 w 18848"/>
                  <a:gd name="connsiteY4" fmla="*/ 10118 h 37741"/>
                  <a:gd name="connsiteX5" fmla="*/ 19454 w 18848"/>
                  <a:gd name="connsiteY5" fmla="*/ 27820 h 37741"/>
                  <a:gd name="connsiteX6" fmla="*/ 10029 w 18848"/>
                  <a:gd name="connsiteY6" fmla="*/ 37831 h 37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1">
                    <a:moveTo>
                      <a:pt x="10029" y="37831"/>
                    </a:moveTo>
                    <a:cubicBezTo>
                      <a:pt x="4841" y="37831"/>
                      <a:pt x="605" y="33331"/>
                      <a:pt x="605" y="27820"/>
                    </a:cubicBezTo>
                    <a:lnTo>
                      <a:pt x="605" y="10118"/>
                    </a:lnTo>
                    <a:cubicBezTo>
                      <a:pt x="605" y="4613"/>
                      <a:pt x="4841" y="90"/>
                      <a:pt x="10029" y="90"/>
                    </a:cubicBezTo>
                    <a:cubicBezTo>
                      <a:pt x="15217" y="90"/>
                      <a:pt x="19454" y="4616"/>
                      <a:pt x="19454" y="10118"/>
                    </a:cubicBezTo>
                    <a:lnTo>
                      <a:pt x="19454" y="27820"/>
                    </a:lnTo>
                    <a:cubicBezTo>
                      <a:pt x="19454" y="33331"/>
                      <a:pt x="15217" y="37831"/>
                      <a:pt x="10029" y="37831"/>
                    </a:cubicBezTo>
                  </a:path>
                </a:pathLst>
              </a:custGeom>
              <a:solidFill>
                <a:srgbClr val="FFFFFF"/>
              </a:solidFill>
              <a:ln w="2898" cap="flat">
                <a:noFill/>
                <a:prstDash val="solid"/>
                <a:miter/>
              </a:ln>
            </p:spPr>
            <p:txBody>
              <a:bodyPr rtlCol="0" anchor="ctr"/>
              <a:lstStyle/>
              <a:p>
                <a:endParaRPr lang="ja-JP" altLang="en-US"/>
              </a:p>
            </p:txBody>
          </p:sp>
          <p:sp>
            <p:nvSpPr>
              <p:cNvPr id="44" name="フリーフォーム: 図形 43">
                <a:extLst>
                  <a:ext uri="{FF2B5EF4-FFF2-40B4-BE49-F238E27FC236}">
                    <a16:creationId xmlns:a16="http://schemas.microsoft.com/office/drawing/2014/main" id="{5255DB4D-DD09-9348-652A-EE974F1AC7E8}"/>
                  </a:ext>
                </a:extLst>
              </p:cNvPr>
              <p:cNvSpPr/>
              <p:nvPr/>
            </p:nvSpPr>
            <p:spPr>
              <a:xfrm>
                <a:off x="517201" y="6655065"/>
                <a:ext cx="114846" cy="18840"/>
              </a:xfrm>
              <a:custGeom>
                <a:avLst/>
                <a:gdLst>
                  <a:gd name="connsiteX0" fmla="*/ 515 w 114846"/>
                  <a:gd name="connsiteY0" fmla="*/ 9529 h 18840"/>
                  <a:gd name="connsiteX1" fmla="*/ 10517 w 114846"/>
                  <a:gd name="connsiteY1" fmla="*/ 114 h 18840"/>
                  <a:gd name="connsiteX2" fmla="*/ 105325 w 114846"/>
                  <a:gd name="connsiteY2" fmla="*/ 114 h 18840"/>
                  <a:gd name="connsiteX3" fmla="*/ 115362 w 114846"/>
                  <a:gd name="connsiteY3" fmla="*/ 9529 h 18840"/>
                  <a:gd name="connsiteX4" fmla="*/ 105325 w 114846"/>
                  <a:gd name="connsiteY4" fmla="*/ 18954 h 18840"/>
                  <a:gd name="connsiteX5" fmla="*/ 10517 w 114846"/>
                  <a:gd name="connsiteY5" fmla="*/ 18954 h 18840"/>
                  <a:gd name="connsiteX6" fmla="*/ 515 w 114846"/>
                  <a:gd name="connsiteY6" fmla="*/ 9529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29"/>
                    </a:moveTo>
                    <a:cubicBezTo>
                      <a:pt x="515" y="4367"/>
                      <a:pt x="5007" y="114"/>
                      <a:pt x="10517" y="114"/>
                    </a:cubicBezTo>
                    <a:lnTo>
                      <a:pt x="105325" y="114"/>
                    </a:lnTo>
                    <a:cubicBezTo>
                      <a:pt x="110835" y="114"/>
                      <a:pt x="115362" y="4367"/>
                      <a:pt x="115362" y="9529"/>
                    </a:cubicBezTo>
                    <a:cubicBezTo>
                      <a:pt x="115362" y="14726"/>
                      <a:pt x="110835" y="18954"/>
                      <a:pt x="105325" y="18954"/>
                    </a:cubicBezTo>
                    <a:lnTo>
                      <a:pt x="10517" y="18954"/>
                    </a:lnTo>
                    <a:cubicBezTo>
                      <a:pt x="5007" y="18954"/>
                      <a:pt x="515" y="14726"/>
                      <a:pt x="515" y="9529"/>
                    </a:cubicBezTo>
                  </a:path>
                </a:pathLst>
              </a:custGeom>
              <a:solidFill>
                <a:srgbClr val="FFFFFF"/>
              </a:solidFill>
              <a:ln w="2898" cap="flat">
                <a:noFill/>
                <a:prstDash val="solid"/>
                <a:miter/>
              </a:ln>
            </p:spPr>
            <p:txBody>
              <a:bodyPr rtlCol="0" anchor="ctr"/>
              <a:lstStyle/>
              <a:p>
                <a:endParaRPr lang="ja-JP" altLang="en-US"/>
              </a:p>
            </p:txBody>
          </p:sp>
          <p:sp>
            <p:nvSpPr>
              <p:cNvPr id="45" name="フリーフォーム: 図形 44">
                <a:extLst>
                  <a:ext uri="{FF2B5EF4-FFF2-40B4-BE49-F238E27FC236}">
                    <a16:creationId xmlns:a16="http://schemas.microsoft.com/office/drawing/2014/main" id="{3CEAAB63-BDFB-37BF-6386-E4CE13134387}"/>
                  </a:ext>
                </a:extLst>
              </p:cNvPr>
              <p:cNvSpPr/>
              <p:nvPr/>
            </p:nvSpPr>
            <p:spPr>
              <a:xfrm>
                <a:off x="517201" y="6596297"/>
                <a:ext cx="114846" cy="18840"/>
              </a:xfrm>
              <a:custGeom>
                <a:avLst/>
                <a:gdLst>
                  <a:gd name="connsiteX0" fmla="*/ 515 w 114846"/>
                  <a:gd name="connsiteY0" fmla="*/ 9588 h 18840"/>
                  <a:gd name="connsiteX1" fmla="*/ 10517 w 114846"/>
                  <a:gd name="connsiteY1" fmla="*/ 164 h 18840"/>
                  <a:gd name="connsiteX2" fmla="*/ 105325 w 114846"/>
                  <a:gd name="connsiteY2" fmla="*/ 164 h 18840"/>
                  <a:gd name="connsiteX3" fmla="*/ 115362 w 114846"/>
                  <a:gd name="connsiteY3" fmla="*/ 9588 h 18840"/>
                  <a:gd name="connsiteX4" fmla="*/ 105325 w 114846"/>
                  <a:gd name="connsiteY4" fmla="*/ 19004 h 18840"/>
                  <a:gd name="connsiteX5" fmla="*/ 10517 w 114846"/>
                  <a:gd name="connsiteY5" fmla="*/ 19004 h 18840"/>
                  <a:gd name="connsiteX6" fmla="*/ 515 w 114846"/>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0">
                    <a:moveTo>
                      <a:pt x="515" y="9588"/>
                    </a:moveTo>
                    <a:cubicBezTo>
                      <a:pt x="515" y="4408"/>
                      <a:pt x="5007" y="164"/>
                      <a:pt x="10517" y="164"/>
                    </a:cubicBezTo>
                    <a:lnTo>
                      <a:pt x="105325" y="164"/>
                    </a:lnTo>
                    <a:cubicBezTo>
                      <a:pt x="110835" y="164"/>
                      <a:pt x="115362" y="4408"/>
                      <a:pt x="115362" y="9588"/>
                    </a:cubicBezTo>
                    <a:cubicBezTo>
                      <a:pt x="115362" y="14776"/>
                      <a:pt x="110835" y="19004"/>
                      <a:pt x="105325" y="19004"/>
                    </a:cubicBezTo>
                    <a:lnTo>
                      <a:pt x="10517" y="19004"/>
                    </a:lnTo>
                    <a:cubicBezTo>
                      <a:pt x="5007" y="19007"/>
                      <a:pt x="515" y="14779"/>
                      <a:pt x="515" y="9588"/>
                    </a:cubicBezTo>
                  </a:path>
                </a:pathLst>
              </a:custGeom>
              <a:solidFill>
                <a:srgbClr val="FFFFFF"/>
              </a:solidFill>
              <a:ln w="2898" cap="flat">
                <a:noFill/>
                <a:prstDash val="solid"/>
                <a:miter/>
              </a:ln>
            </p:spPr>
            <p:txBody>
              <a:bodyPr rtlCol="0" anchor="ctr"/>
              <a:lstStyle/>
              <a:p>
                <a:endParaRPr lang="ja-JP" altLang="en-US"/>
              </a:p>
            </p:txBody>
          </p:sp>
          <p:sp>
            <p:nvSpPr>
              <p:cNvPr id="46" name="フリーフォーム: 図形 45">
                <a:extLst>
                  <a:ext uri="{FF2B5EF4-FFF2-40B4-BE49-F238E27FC236}">
                    <a16:creationId xmlns:a16="http://schemas.microsoft.com/office/drawing/2014/main" id="{A4B96D0C-8454-18EA-14CE-C8B572CB8927}"/>
                  </a:ext>
                </a:extLst>
              </p:cNvPr>
              <p:cNvSpPr/>
              <p:nvPr/>
            </p:nvSpPr>
            <p:spPr>
              <a:xfrm>
                <a:off x="517201" y="6537531"/>
                <a:ext cx="114846" cy="18848"/>
              </a:xfrm>
              <a:custGeom>
                <a:avLst/>
                <a:gdLst>
                  <a:gd name="connsiteX0" fmla="*/ 515 w 114846"/>
                  <a:gd name="connsiteY0" fmla="*/ 9629 h 18848"/>
                  <a:gd name="connsiteX1" fmla="*/ 10517 w 114846"/>
                  <a:gd name="connsiteY1" fmla="*/ 213 h 18848"/>
                  <a:gd name="connsiteX2" fmla="*/ 105325 w 114846"/>
                  <a:gd name="connsiteY2" fmla="*/ 213 h 18848"/>
                  <a:gd name="connsiteX3" fmla="*/ 115362 w 114846"/>
                  <a:gd name="connsiteY3" fmla="*/ 9629 h 18848"/>
                  <a:gd name="connsiteX4" fmla="*/ 105325 w 114846"/>
                  <a:gd name="connsiteY4" fmla="*/ 19062 h 18848"/>
                  <a:gd name="connsiteX5" fmla="*/ 10517 w 114846"/>
                  <a:gd name="connsiteY5" fmla="*/ 19062 h 18848"/>
                  <a:gd name="connsiteX6" fmla="*/ 515 w 114846"/>
                  <a:gd name="connsiteY6" fmla="*/ 9629 h 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846" h="18848">
                    <a:moveTo>
                      <a:pt x="515" y="9629"/>
                    </a:moveTo>
                    <a:cubicBezTo>
                      <a:pt x="515" y="4458"/>
                      <a:pt x="5007" y="213"/>
                      <a:pt x="10517" y="213"/>
                    </a:cubicBezTo>
                    <a:lnTo>
                      <a:pt x="105325" y="213"/>
                    </a:lnTo>
                    <a:cubicBezTo>
                      <a:pt x="110835" y="213"/>
                      <a:pt x="115362" y="4458"/>
                      <a:pt x="115362" y="9629"/>
                    </a:cubicBezTo>
                    <a:cubicBezTo>
                      <a:pt x="115362" y="14809"/>
                      <a:pt x="110835" y="19062"/>
                      <a:pt x="105325" y="19062"/>
                    </a:cubicBezTo>
                    <a:lnTo>
                      <a:pt x="10517" y="19062"/>
                    </a:lnTo>
                    <a:cubicBezTo>
                      <a:pt x="5007" y="19062"/>
                      <a:pt x="515" y="14809"/>
                      <a:pt x="515" y="9629"/>
                    </a:cubicBezTo>
                  </a:path>
                </a:pathLst>
              </a:custGeom>
              <a:solidFill>
                <a:srgbClr val="FFFFFF"/>
              </a:solidFill>
              <a:ln w="2898" cap="flat">
                <a:noFill/>
                <a:prstDash val="solid"/>
                <a:miter/>
              </a:ln>
            </p:spPr>
            <p:txBody>
              <a:bodyPr rtlCol="0" anchor="ctr"/>
              <a:lstStyle/>
              <a:p>
                <a:endParaRPr lang="ja-JP" altLang="en-US"/>
              </a:p>
            </p:txBody>
          </p:sp>
          <p:sp>
            <p:nvSpPr>
              <p:cNvPr id="47" name="フリーフォーム: 図形 46">
                <a:extLst>
                  <a:ext uri="{FF2B5EF4-FFF2-40B4-BE49-F238E27FC236}">
                    <a16:creationId xmlns:a16="http://schemas.microsoft.com/office/drawing/2014/main" id="{48897C9C-DAB0-6853-FB84-D4B0CC5FF636}"/>
                  </a:ext>
                </a:extLst>
              </p:cNvPr>
              <p:cNvSpPr/>
              <p:nvPr/>
            </p:nvSpPr>
            <p:spPr>
              <a:xfrm>
                <a:off x="613202" y="6596297"/>
                <a:ext cx="18848" cy="77642"/>
              </a:xfrm>
              <a:custGeom>
                <a:avLst/>
                <a:gdLst>
                  <a:gd name="connsiteX0" fmla="*/ 10029 w 18848"/>
                  <a:gd name="connsiteY0" fmla="*/ 172 h 77642"/>
                  <a:gd name="connsiteX1" fmla="*/ 19454 w 18848"/>
                  <a:gd name="connsiteY1" fmla="*/ 10191 h 77642"/>
                  <a:gd name="connsiteX2" fmla="*/ 19454 w 18848"/>
                  <a:gd name="connsiteY2" fmla="*/ 67794 h 77642"/>
                  <a:gd name="connsiteX3" fmla="*/ 10029 w 18848"/>
                  <a:gd name="connsiteY3" fmla="*/ 77814 h 77642"/>
                  <a:gd name="connsiteX4" fmla="*/ 605 w 18848"/>
                  <a:gd name="connsiteY4" fmla="*/ 67794 h 77642"/>
                  <a:gd name="connsiteX5" fmla="*/ 605 w 18848"/>
                  <a:gd name="connsiteY5" fmla="*/ 10191 h 77642"/>
                  <a:gd name="connsiteX6" fmla="*/ 10029 w 18848"/>
                  <a:gd name="connsiteY6" fmla="*/ 172 h 7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42">
                    <a:moveTo>
                      <a:pt x="10029" y="172"/>
                    </a:moveTo>
                    <a:cubicBezTo>
                      <a:pt x="15217" y="172"/>
                      <a:pt x="19454" y="4681"/>
                      <a:pt x="19454" y="10191"/>
                    </a:cubicBezTo>
                    <a:lnTo>
                      <a:pt x="19454" y="67794"/>
                    </a:lnTo>
                    <a:cubicBezTo>
                      <a:pt x="19454" y="73282"/>
                      <a:pt x="15217" y="77814"/>
                      <a:pt x="10029" y="77814"/>
                    </a:cubicBezTo>
                    <a:cubicBezTo>
                      <a:pt x="4841" y="77814"/>
                      <a:pt x="605" y="73279"/>
                      <a:pt x="605" y="67794"/>
                    </a:cubicBezTo>
                    <a:lnTo>
                      <a:pt x="605" y="10191"/>
                    </a:lnTo>
                    <a:cubicBezTo>
                      <a:pt x="605" y="4681"/>
                      <a:pt x="4841" y="172"/>
                      <a:pt x="10029" y="172"/>
                    </a:cubicBezTo>
                  </a:path>
                </a:pathLst>
              </a:custGeom>
              <a:solidFill>
                <a:srgbClr val="FFFFFF"/>
              </a:solidFill>
              <a:ln w="2898" cap="flat">
                <a:noFill/>
                <a:prstDash val="solid"/>
                <a:miter/>
              </a:ln>
            </p:spPr>
            <p:txBody>
              <a:bodyPr rtlCol="0" anchor="ctr"/>
              <a:lstStyle/>
              <a:p>
                <a:endParaRPr lang="ja-JP" altLang="en-US"/>
              </a:p>
            </p:txBody>
          </p:sp>
          <p:sp>
            <p:nvSpPr>
              <p:cNvPr id="48" name="フリーフォーム: 図形 47">
                <a:extLst>
                  <a:ext uri="{FF2B5EF4-FFF2-40B4-BE49-F238E27FC236}">
                    <a16:creationId xmlns:a16="http://schemas.microsoft.com/office/drawing/2014/main" id="{29F50A27-2FDB-F414-8D00-3C0B0477D0D5}"/>
                  </a:ext>
                </a:extLst>
              </p:cNvPr>
              <p:cNvSpPr/>
              <p:nvPr/>
            </p:nvSpPr>
            <p:spPr>
              <a:xfrm>
                <a:off x="517201" y="6537528"/>
                <a:ext cx="18848" cy="77607"/>
              </a:xfrm>
              <a:custGeom>
                <a:avLst/>
                <a:gdLst>
                  <a:gd name="connsiteX0" fmla="*/ 9948 w 18848"/>
                  <a:gd name="connsiteY0" fmla="*/ 221 h 77607"/>
                  <a:gd name="connsiteX1" fmla="*/ 19372 w 18848"/>
                  <a:gd name="connsiteY1" fmla="*/ 10232 h 77607"/>
                  <a:gd name="connsiteX2" fmla="*/ 19372 w 18848"/>
                  <a:gd name="connsiteY2" fmla="*/ 67827 h 77607"/>
                  <a:gd name="connsiteX3" fmla="*/ 9948 w 18848"/>
                  <a:gd name="connsiteY3" fmla="*/ 77829 h 77607"/>
                  <a:gd name="connsiteX4" fmla="*/ 523 w 18848"/>
                  <a:gd name="connsiteY4" fmla="*/ 67827 h 77607"/>
                  <a:gd name="connsiteX5" fmla="*/ 523 w 18848"/>
                  <a:gd name="connsiteY5" fmla="*/ 10232 h 77607"/>
                  <a:gd name="connsiteX6" fmla="*/ 9948 w 18848"/>
                  <a:gd name="connsiteY6" fmla="*/ 221 h 77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77607">
                    <a:moveTo>
                      <a:pt x="9948" y="221"/>
                    </a:moveTo>
                    <a:cubicBezTo>
                      <a:pt x="15136" y="221"/>
                      <a:pt x="19372" y="4722"/>
                      <a:pt x="19372" y="10232"/>
                    </a:cubicBezTo>
                    <a:lnTo>
                      <a:pt x="19372" y="67827"/>
                    </a:lnTo>
                    <a:cubicBezTo>
                      <a:pt x="19372" y="73332"/>
                      <a:pt x="15136" y="77829"/>
                      <a:pt x="9948" y="77829"/>
                    </a:cubicBezTo>
                    <a:cubicBezTo>
                      <a:pt x="4742" y="77829"/>
                      <a:pt x="523" y="73329"/>
                      <a:pt x="523" y="67827"/>
                    </a:cubicBezTo>
                    <a:lnTo>
                      <a:pt x="523" y="10232"/>
                    </a:lnTo>
                    <a:cubicBezTo>
                      <a:pt x="523" y="4722"/>
                      <a:pt x="4742" y="221"/>
                      <a:pt x="9948" y="221"/>
                    </a:cubicBezTo>
                  </a:path>
                </a:pathLst>
              </a:custGeom>
              <a:solidFill>
                <a:srgbClr val="FFFFFF"/>
              </a:solidFill>
              <a:ln w="2898" cap="flat">
                <a:noFill/>
                <a:prstDash val="solid"/>
                <a:miter/>
              </a:ln>
            </p:spPr>
            <p:txBody>
              <a:bodyPr rtlCol="0" anchor="ctr"/>
              <a:lstStyle/>
              <a:p>
                <a:endParaRPr lang="ja-JP" altLang="en-US"/>
              </a:p>
            </p:txBody>
          </p:sp>
          <p:sp>
            <p:nvSpPr>
              <p:cNvPr id="49" name="フリーフォーム: 図形 48">
                <a:extLst>
                  <a:ext uri="{FF2B5EF4-FFF2-40B4-BE49-F238E27FC236}">
                    <a16:creationId xmlns:a16="http://schemas.microsoft.com/office/drawing/2014/main" id="{FF334EC2-0DA6-7A52-A2C1-A451066F7161}"/>
                  </a:ext>
                </a:extLst>
              </p:cNvPr>
              <p:cNvSpPr/>
              <p:nvPr/>
            </p:nvSpPr>
            <p:spPr>
              <a:xfrm>
                <a:off x="517201" y="6596594"/>
                <a:ext cx="18848" cy="37749"/>
              </a:xfrm>
              <a:custGeom>
                <a:avLst/>
                <a:gdLst>
                  <a:gd name="connsiteX0" fmla="*/ 9948 w 18848"/>
                  <a:gd name="connsiteY0" fmla="*/ 37889 h 37749"/>
                  <a:gd name="connsiteX1" fmla="*/ 523 w 18848"/>
                  <a:gd name="connsiteY1" fmla="*/ 27878 h 37749"/>
                  <a:gd name="connsiteX2" fmla="*/ 523 w 18848"/>
                  <a:gd name="connsiteY2" fmla="*/ 10168 h 37749"/>
                  <a:gd name="connsiteX3" fmla="*/ 9948 w 18848"/>
                  <a:gd name="connsiteY3" fmla="*/ 139 h 37749"/>
                  <a:gd name="connsiteX4" fmla="*/ 19372 w 18848"/>
                  <a:gd name="connsiteY4" fmla="*/ 10168 h 37749"/>
                  <a:gd name="connsiteX5" fmla="*/ 19372 w 18848"/>
                  <a:gd name="connsiteY5" fmla="*/ 27878 h 37749"/>
                  <a:gd name="connsiteX6" fmla="*/ 9948 w 18848"/>
                  <a:gd name="connsiteY6" fmla="*/ 37889 h 3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48" h="37749">
                    <a:moveTo>
                      <a:pt x="9948" y="37889"/>
                    </a:moveTo>
                    <a:cubicBezTo>
                      <a:pt x="4742" y="37889"/>
                      <a:pt x="523" y="33389"/>
                      <a:pt x="523" y="27878"/>
                    </a:cubicBezTo>
                    <a:lnTo>
                      <a:pt x="523" y="10168"/>
                    </a:lnTo>
                    <a:cubicBezTo>
                      <a:pt x="523" y="4648"/>
                      <a:pt x="4742" y="139"/>
                      <a:pt x="9948" y="139"/>
                    </a:cubicBezTo>
                    <a:cubicBezTo>
                      <a:pt x="15136" y="139"/>
                      <a:pt x="19372" y="4648"/>
                      <a:pt x="19372" y="10168"/>
                    </a:cubicBezTo>
                    <a:lnTo>
                      <a:pt x="19372" y="27878"/>
                    </a:lnTo>
                    <a:cubicBezTo>
                      <a:pt x="19372" y="33392"/>
                      <a:pt x="15136" y="37889"/>
                      <a:pt x="9948" y="37889"/>
                    </a:cubicBezTo>
                  </a:path>
                </a:pathLst>
              </a:custGeom>
              <a:solidFill>
                <a:srgbClr val="FFFFFF"/>
              </a:solidFill>
              <a:ln w="2898" cap="flat">
                <a:noFill/>
                <a:prstDash val="solid"/>
                <a:miter/>
              </a:ln>
            </p:spPr>
            <p:txBody>
              <a:bodyPr rtlCol="0" anchor="ctr"/>
              <a:lstStyle/>
              <a:p>
                <a:endParaRPr lang="ja-JP" altLang="en-US"/>
              </a:p>
            </p:txBody>
          </p:sp>
          <p:sp>
            <p:nvSpPr>
              <p:cNvPr id="50" name="フリーフォーム: 図形 49">
                <a:extLst>
                  <a:ext uri="{FF2B5EF4-FFF2-40B4-BE49-F238E27FC236}">
                    <a16:creationId xmlns:a16="http://schemas.microsoft.com/office/drawing/2014/main" id="{CCFF4E11-5A61-61CE-C97B-A683433E1DBA}"/>
                  </a:ext>
                </a:extLst>
              </p:cNvPr>
              <p:cNvSpPr/>
              <p:nvPr/>
            </p:nvSpPr>
            <p:spPr>
              <a:xfrm>
                <a:off x="482464" y="6566850"/>
                <a:ext cx="18857" cy="48611"/>
              </a:xfrm>
              <a:custGeom>
                <a:avLst/>
                <a:gdLst>
                  <a:gd name="connsiteX0" fmla="*/ 9935 w 18857"/>
                  <a:gd name="connsiteY0" fmla="*/ 197 h 48611"/>
                  <a:gd name="connsiteX1" fmla="*/ 19351 w 18857"/>
                  <a:gd name="connsiteY1" fmla="*/ 10216 h 48611"/>
                  <a:gd name="connsiteX2" fmla="*/ 19351 w 18857"/>
                  <a:gd name="connsiteY2" fmla="*/ 38797 h 48611"/>
                  <a:gd name="connsiteX3" fmla="*/ 9935 w 18857"/>
                  <a:gd name="connsiteY3" fmla="*/ 48808 h 48611"/>
                  <a:gd name="connsiteX4" fmla="*/ 494 w 18857"/>
                  <a:gd name="connsiteY4" fmla="*/ 38797 h 48611"/>
                  <a:gd name="connsiteX5" fmla="*/ 494 w 18857"/>
                  <a:gd name="connsiteY5" fmla="*/ 10216 h 48611"/>
                  <a:gd name="connsiteX6" fmla="*/ 9935 w 18857"/>
                  <a:gd name="connsiteY6" fmla="*/ 197 h 48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48611">
                    <a:moveTo>
                      <a:pt x="9935" y="197"/>
                    </a:moveTo>
                    <a:cubicBezTo>
                      <a:pt x="15106" y="197"/>
                      <a:pt x="19351" y="4706"/>
                      <a:pt x="19351" y="10216"/>
                    </a:cubicBezTo>
                    <a:lnTo>
                      <a:pt x="19351" y="38797"/>
                    </a:lnTo>
                    <a:cubicBezTo>
                      <a:pt x="19351" y="44308"/>
                      <a:pt x="15106" y="48808"/>
                      <a:pt x="9935" y="48808"/>
                    </a:cubicBezTo>
                    <a:cubicBezTo>
                      <a:pt x="4730" y="48808"/>
                      <a:pt x="494" y="44308"/>
                      <a:pt x="494" y="38797"/>
                    </a:cubicBezTo>
                    <a:lnTo>
                      <a:pt x="494" y="10216"/>
                    </a:lnTo>
                    <a:cubicBezTo>
                      <a:pt x="494" y="4703"/>
                      <a:pt x="4730" y="197"/>
                      <a:pt x="9935" y="197"/>
                    </a:cubicBezTo>
                  </a:path>
                </a:pathLst>
              </a:custGeom>
              <a:solidFill>
                <a:srgbClr val="FFFFFF"/>
              </a:solidFill>
              <a:ln w="2898" cap="flat">
                <a:noFill/>
                <a:prstDash val="solid"/>
                <a:miter/>
              </a:ln>
            </p:spPr>
            <p:txBody>
              <a:bodyPr rtlCol="0" anchor="ctr"/>
              <a:lstStyle/>
              <a:p>
                <a:endParaRPr lang="ja-JP" altLang="en-US"/>
              </a:p>
            </p:txBody>
          </p:sp>
          <p:sp>
            <p:nvSpPr>
              <p:cNvPr id="51" name="フリーフォーム: 図形 50">
                <a:extLst>
                  <a:ext uri="{FF2B5EF4-FFF2-40B4-BE49-F238E27FC236}">
                    <a16:creationId xmlns:a16="http://schemas.microsoft.com/office/drawing/2014/main" id="{FB1DDC7F-865D-75A9-906F-A1C0B78B7BD3}"/>
                  </a:ext>
                </a:extLst>
              </p:cNvPr>
              <p:cNvSpPr/>
              <p:nvPr/>
            </p:nvSpPr>
            <p:spPr>
              <a:xfrm>
                <a:off x="372985" y="6596621"/>
                <a:ext cx="128335" cy="18840"/>
              </a:xfrm>
              <a:custGeom>
                <a:avLst/>
                <a:gdLst>
                  <a:gd name="connsiteX0" fmla="*/ 393 w 128335"/>
                  <a:gd name="connsiteY0" fmla="*/ 9588 h 18840"/>
                  <a:gd name="connsiteX1" fmla="*/ 10418 w 128335"/>
                  <a:gd name="connsiteY1" fmla="*/ 163 h 18840"/>
                  <a:gd name="connsiteX2" fmla="*/ 118717 w 128335"/>
                  <a:gd name="connsiteY2" fmla="*/ 163 h 18840"/>
                  <a:gd name="connsiteX3" fmla="*/ 128728 w 128335"/>
                  <a:gd name="connsiteY3" fmla="*/ 9588 h 18840"/>
                  <a:gd name="connsiteX4" fmla="*/ 118717 w 128335"/>
                  <a:gd name="connsiteY4" fmla="*/ 19003 h 18840"/>
                  <a:gd name="connsiteX5" fmla="*/ 10418 w 128335"/>
                  <a:gd name="connsiteY5" fmla="*/ 19003 h 18840"/>
                  <a:gd name="connsiteX6" fmla="*/ 393 w 128335"/>
                  <a:gd name="connsiteY6" fmla="*/ 9588 h 18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335" h="18840">
                    <a:moveTo>
                      <a:pt x="393" y="9588"/>
                    </a:moveTo>
                    <a:cubicBezTo>
                      <a:pt x="393" y="4408"/>
                      <a:pt x="4902" y="163"/>
                      <a:pt x="10418" y="163"/>
                    </a:cubicBezTo>
                    <a:lnTo>
                      <a:pt x="118717" y="163"/>
                    </a:lnTo>
                    <a:cubicBezTo>
                      <a:pt x="124228" y="163"/>
                      <a:pt x="128728" y="4408"/>
                      <a:pt x="128728" y="9588"/>
                    </a:cubicBezTo>
                    <a:cubicBezTo>
                      <a:pt x="128728" y="14776"/>
                      <a:pt x="124228" y="19003"/>
                      <a:pt x="118717" y="19003"/>
                    </a:cubicBezTo>
                    <a:lnTo>
                      <a:pt x="10418" y="19003"/>
                    </a:lnTo>
                    <a:cubicBezTo>
                      <a:pt x="4902" y="19003"/>
                      <a:pt x="393" y="14776"/>
                      <a:pt x="393" y="9588"/>
                    </a:cubicBezTo>
                  </a:path>
                </a:pathLst>
              </a:custGeom>
              <a:solidFill>
                <a:srgbClr val="FFFFFF"/>
              </a:solidFill>
              <a:ln w="2898" cap="flat">
                <a:noFill/>
                <a:prstDash val="solid"/>
                <a:miter/>
              </a:ln>
            </p:spPr>
            <p:txBody>
              <a:bodyPr rtlCol="0" anchor="ctr"/>
              <a:lstStyle/>
              <a:p>
                <a:endParaRPr lang="ja-JP" altLang="en-US"/>
              </a:p>
            </p:txBody>
          </p:sp>
          <p:sp>
            <p:nvSpPr>
              <p:cNvPr id="52" name="フリーフォーム: 図形 51">
                <a:extLst>
                  <a:ext uri="{FF2B5EF4-FFF2-40B4-BE49-F238E27FC236}">
                    <a16:creationId xmlns:a16="http://schemas.microsoft.com/office/drawing/2014/main" id="{9A0604BF-EFBF-17E7-D552-3C9D686A2801}"/>
                  </a:ext>
                </a:extLst>
              </p:cNvPr>
              <p:cNvSpPr/>
              <p:nvPr/>
            </p:nvSpPr>
            <p:spPr>
              <a:xfrm>
                <a:off x="415786" y="6487098"/>
                <a:ext cx="18837" cy="128387"/>
              </a:xfrm>
              <a:custGeom>
                <a:avLst/>
                <a:gdLst>
                  <a:gd name="connsiteX0" fmla="*/ 9859 w 18837"/>
                  <a:gd name="connsiteY0" fmla="*/ 264 h 128387"/>
                  <a:gd name="connsiteX1" fmla="*/ 19274 w 18837"/>
                  <a:gd name="connsiteY1" fmla="*/ 10284 h 128387"/>
                  <a:gd name="connsiteX2" fmla="*/ 19274 w 18837"/>
                  <a:gd name="connsiteY2" fmla="*/ 118633 h 128387"/>
                  <a:gd name="connsiteX3" fmla="*/ 9859 w 18837"/>
                  <a:gd name="connsiteY3" fmla="*/ 128652 h 128387"/>
                  <a:gd name="connsiteX4" fmla="*/ 437 w 18837"/>
                  <a:gd name="connsiteY4" fmla="*/ 118633 h 128387"/>
                  <a:gd name="connsiteX5" fmla="*/ 437 w 18837"/>
                  <a:gd name="connsiteY5" fmla="*/ 10284 h 128387"/>
                  <a:gd name="connsiteX6" fmla="*/ 9859 w 18837"/>
                  <a:gd name="connsiteY6" fmla="*/ 264 h 128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37" h="128387">
                    <a:moveTo>
                      <a:pt x="9859" y="264"/>
                    </a:moveTo>
                    <a:cubicBezTo>
                      <a:pt x="15030" y="264"/>
                      <a:pt x="19274" y="4773"/>
                      <a:pt x="19274" y="10284"/>
                    </a:cubicBezTo>
                    <a:lnTo>
                      <a:pt x="19274" y="118633"/>
                    </a:lnTo>
                    <a:cubicBezTo>
                      <a:pt x="19274" y="124129"/>
                      <a:pt x="15030" y="128652"/>
                      <a:pt x="9859" y="128652"/>
                    </a:cubicBezTo>
                    <a:cubicBezTo>
                      <a:pt x="4679" y="128652"/>
                      <a:pt x="437" y="124126"/>
                      <a:pt x="437" y="118633"/>
                    </a:cubicBezTo>
                    <a:lnTo>
                      <a:pt x="437" y="10284"/>
                    </a:lnTo>
                    <a:cubicBezTo>
                      <a:pt x="440" y="4773"/>
                      <a:pt x="4679" y="264"/>
                      <a:pt x="9859" y="264"/>
                    </a:cubicBezTo>
                  </a:path>
                </a:pathLst>
              </a:custGeom>
              <a:solidFill>
                <a:srgbClr val="FFFFFF"/>
              </a:solidFill>
              <a:ln w="2898" cap="flat">
                <a:noFill/>
                <a:prstDash val="solid"/>
                <a:miter/>
              </a:ln>
            </p:spPr>
            <p:txBody>
              <a:bodyPr rtlCol="0" anchor="ctr"/>
              <a:lstStyle/>
              <a:p>
                <a:endParaRPr lang="ja-JP" altLang="en-US"/>
              </a:p>
            </p:txBody>
          </p:sp>
          <p:sp>
            <p:nvSpPr>
              <p:cNvPr id="53" name="フリーフォーム: 図形 52">
                <a:extLst>
                  <a:ext uri="{FF2B5EF4-FFF2-40B4-BE49-F238E27FC236}">
                    <a16:creationId xmlns:a16="http://schemas.microsoft.com/office/drawing/2014/main" id="{61CA65F7-4E36-128E-AF34-BE60727F599E}"/>
                  </a:ext>
                </a:extLst>
              </p:cNvPr>
              <p:cNvSpPr/>
              <p:nvPr/>
            </p:nvSpPr>
            <p:spPr>
              <a:xfrm>
                <a:off x="482464" y="6596264"/>
                <a:ext cx="18857" cy="37758"/>
              </a:xfrm>
              <a:custGeom>
                <a:avLst/>
                <a:gdLst>
                  <a:gd name="connsiteX0" fmla="*/ 9935 w 18857"/>
                  <a:gd name="connsiteY0" fmla="*/ 37898 h 37758"/>
                  <a:gd name="connsiteX1" fmla="*/ 494 w 18857"/>
                  <a:gd name="connsiteY1" fmla="*/ 27879 h 37758"/>
                  <a:gd name="connsiteX2" fmla="*/ 494 w 18857"/>
                  <a:gd name="connsiteY2" fmla="*/ 10168 h 37758"/>
                  <a:gd name="connsiteX3" fmla="*/ 9935 w 18857"/>
                  <a:gd name="connsiteY3" fmla="*/ 140 h 37758"/>
                  <a:gd name="connsiteX4" fmla="*/ 19351 w 18857"/>
                  <a:gd name="connsiteY4" fmla="*/ 10168 h 37758"/>
                  <a:gd name="connsiteX5" fmla="*/ 19351 w 18857"/>
                  <a:gd name="connsiteY5" fmla="*/ 27879 h 37758"/>
                  <a:gd name="connsiteX6" fmla="*/ 9935 w 18857"/>
                  <a:gd name="connsiteY6" fmla="*/ 37898 h 3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57" h="37758">
                    <a:moveTo>
                      <a:pt x="9935" y="37898"/>
                    </a:moveTo>
                    <a:cubicBezTo>
                      <a:pt x="4730" y="37898"/>
                      <a:pt x="494" y="33389"/>
                      <a:pt x="494" y="27879"/>
                    </a:cubicBezTo>
                    <a:lnTo>
                      <a:pt x="494" y="10168"/>
                    </a:lnTo>
                    <a:cubicBezTo>
                      <a:pt x="494" y="4657"/>
                      <a:pt x="4730" y="140"/>
                      <a:pt x="9935" y="140"/>
                    </a:cubicBezTo>
                    <a:cubicBezTo>
                      <a:pt x="15106" y="140"/>
                      <a:pt x="19351" y="4657"/>
                      <a:pt x="19351" y="10168"/>
                    </a:cubicBezTo>
                    <a:lnTo>
                      <a:pt x="19351" y="27879"/>
                    </a:lnTo>
                    <a:cubicBezTo>
                      <a:pt x="19351" y="33389"/>
                      <a:pt x="15106" y="37898"/>
                      <a:pt x="9935" y="37898"/>
                    </a:cubicBezTo>
                  </a:path>
                </a:pathLst>
              </a:custGeom>
              <a:solidFill>
                <a:srgbClr val="FFFFFF"/>
              </a:solidFill>
              <a:ln w="2898" cap="flat">
                <a:noFill/>
                <a:prstDash val="solid"/>
                <a:miter/>
              </a:ln>
            </p:spPr>
            <p:txBody>
              <a:bodyPr rtlCol="0" anchor="ctr"/>
              <a:lstStyle/>
              <a:p>
                <a:endParaRPr lang="ja-JP" altLang="en-US"/>
              </a:p>
            </p:txBody>
          </p:sp>
        </p:grpSp>
      </p:grpSp>
    </p:spTree>
    <p:extLst>
      <p:ext uri="{BB962C8B-B14F-4D97-AF65-F5344CB8AC3E}">
        <p14:creationId xmlns:p14="http://schemas.microsoft.com/office/powerpoint/2010/main" val="4130009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a:defRPr sz="2400" baseline="0"/>
            </a:lvl1pPr>
            <a:lvl2pPr marL="360000" indent="0">
              <a:defRPr sz="2000" baseline="0"/>
            </a:lvl2pPr>
            <a:lvl3pPr marL="720000" indent="0">
              <a:defRPr sz="1800" baseline="0"/>
            </a:lvl3pPr>
            <a:lvl4pPr marL="1008000" indent="0">
              <a:defRPr sz="1600" baseline="0"/>
            </a:lvl4pPr>
            <a:lvl5pPr marL="1260000" indent="0">
              <a:defRPr sz="1400" baseline="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35422610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enumerate)">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E5C80453-4EFD-4940-A451-9E602AAF2583}"/>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bg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F5DC03F9-51EA-6345-AA47-AE285D4747DC}"/>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BD7A5E-3F82-5840-B831-AF6309B11114}"/>
              </a:ext>
            </a:extLst>
          </p:cNvPr>
          <p:cNvSpPr>
            <a:spLocks noGrp="1"/>
          </p:cNvSpPr>
          <p:nvPr>
            <p:ph idx="1"/>
          </p:nvPr>
        </p:nvSpPr>
        <p:spPr/>
        <p:txBody>
          <a:bodyPr/>
          <a:lstStyle>
            <a:lvl1pPr marL="396000" indent="-396000">
              <a:buClr>
                <a:schemeClr val="tx1"/>
              </a:buClr>
              <a:buSzPct val="100000"/>
              <a:buFont typeface="+mj-lt"/>
              <a:buAutoNum type="arabicPeriod"/>
              <a:defRPr baseline="0"/>
            </a:lvl1pPr>
            <a:lvl2pPr marL="770400" indent="-360000">
              <a:buClr>
                <a:schemeClr val="tx1"/>
              </a:buClr>
              <a:buSzPct val="100000"/>
              <a:buFont typeface="+mj-lt"/>
              <a:buAutoNum type="arabicPeriod"/>
              <a:defRPr baseline="0"/>
            </a:lvl2pPr>
            <a:lvl3pPr marL="1116000" indent="-342000">
              <a:buClr>
                <a:schemeClr val="tx1"/>
              </a:buClr>
              <a:buSzPct val="100000"/>
              <a:buFont typeface="+mj-lt"/>
              <a:buAutoNum type="arabicPeriod"/>
              <a:defRPr baseline="0"/>
            </a:lvl3pPr>
            <a:lvl4pPr marL="1425600" indent="-306900">
              <a:buClr>
                <a:schemeClr val="tx1"/>
              </a:buClr>
              <a:buSzPct val="100000"/>
              <a:buFont typeface="+mj-lt"/>
              <a:buAutoNum type="arabicPeriod"/>
              <a:defRPr baseline="0"/>
            </a:lvl4pPr>
            <a:lvl5pPr marL="1620000" indent="-234000">
              <a:buClr>
                <a:schemeClr val="tx1"/>
              </a:buClr>
              <a:buSzPct val="100000"/>
              <a:buFont typeface="+mj-lt"/>
              <a:buAutoNum type="arabicPeriod"/>
              <a:defRPr baseline="0"/>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236BE2F4-A3FC-6F4A-96E3-50D23E2D2329}"/>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400343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C1B4CE64-2C95-5345-8A9C-CDEBCA6A75EE}"/>
              </a:ext>
            </a:extLst>
          </p:cNvPr>
          <p:cNvSpPr/>
          <p:nvPr/>
        </p:nvSpPr>
        <p:spPr>
          <a:xfrm>
            <a:off x="-18000" y="-18000"/>
            <a:ext cx="9180000" cy="1350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pc="120" baseline="0" dirty="0">
              <a:solidFill>
                <a:schemeClr val="tx1"/>
              </a:solidFill>
              <a:latin typeface="Segoe UI" panose="020B0502040204020203" pitchFamily="34" charset="0"/>
              <a:ea typeface="+mn-ea"/>
              <a:cs typeface="Segoe UI" panose="020B0502040204020203" pitchFamily="34" charset="0"/>
            </a:endParaRPr>
          </a:p>
        </p:txBody>
      </p:sp>
      <p:sp>
        <p:nvSpPr>
          <p:cNvPr id="2" name="タイトル 1">
            <a:extLst>
              <a:ext uri="{FF2B5EF4-FFF2-40B4-BE49-F238E27FC236}">
                <a16:creationId xmlns:a16="http://schemas.microsoft.com/office/drawing/2014/main" id="{D07058A9-CF00-834B-AEB7-58F43DF73322}"/>
              </a:ext>
            </a:extLst>
          </p:cNvPr>
          <p:cNvSpPr>
            <a:spLocks noGrp="1"/>
          </p:cNvSpPr>
          <p:nvPr>
            <p:ph type="title"/>
          </p:nvPr>
        </p:nvSpPr>
        <p:spPr/>
        <p:txBody>
          <a:bodyPr/>
          <a:lstStyle>
            <a:lvl1pPr>
              <a:defRPr baseline="0">
                <a:solidFill>
                  <a:schemeClr val="bg1"/>
                </a:solidFill>
              </a:defRPr>
            </a:lvl1pPr>
          </a:lstStyle>
          <a:p>
            <a:r>
              <a:rPr kumimoji="1" lang="ja-JP" altLang="en-US"/>
              <a:t>マスター タイトルの書式設定</a:t>
            </a:r>
          </a:p>
        </p:txBody>
      </p:sp>
      <p:sp>
        <p:nvSpPr>
          <p:cNvPr id="5" name="スライド番号プレースホルダー 4">
            <a:extLst>
              <a:ext uri="{FF2B5EF4-FFF2-40B4-BE49-F238E27FC236}">
                <a16:creationId xmlns:a16="http://schemas.microsoft.com/office/drawing/2014/main" id="{C9C43D2A-587B-014C-BE92-3DE1C1A1E396}"/>
              </a:ext>
            </a:extLst>
          </p:cNvPr>
          <p:cNvSpPr>
            <a:spLocks noGrp="1"/>
          </p:cNvSpPr>
          <p:nvPr>
            <p:ph type="sldNum" sz="quarter" idx="12"/>
          </p:nvPr>
        </p:nvSpPr>
        <p:spPr/>
        <p:txBody>
          <a:bodyPr/>
          <a:lstStyle>
            <a:lvl1pPr>
              <a:defRPr baseline="0"/>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74242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1B82BC98-42A1-2246-8A71-B27B2A8493AC}"/>
              </a:ext>
            </a:extLst>
          </p:cNvPr>
          <p:cNvSpPr>
            <a:spLocks noGrp="1"/>
          </p:cNvSpPr>
          <p:nvPr>
            <p:ph type="sldNum" sz="quarter" idx="12"/>
          </p:nvPr>
        </p:nvSpPr>
        <p:spPr/>
        <p:txBody>
          <a:bodyPr/>
          <a:lstStyle/>
          <a:p>
            <a:fld id="{B16735D3-C9E7-F649-AF37-A9D08763696D}" type="slidenum">
              <a:rPr kumimoji="1" lang="ja-JP" altLang="en-US" smtClean="0"/>
              <a:t>‹#›</a:t>
            </a:fld>
            <a:endParaRPr kumimoji="1" lang="ja-JP" altLang="en-US"/>
          </a:p>
        </p:txBody>
      </p:sp>
    </p:spTree>
    <p:extLst>
      <p:ext uri="{BB962C8B-B14F-4D97-AF65-F5344CB8AC3E}">
        <p14:creationId xmlns:p14="http://schemas.microsoft.com/office/powerpoint/2010/main" val="15174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6B1F05-84DC-B54E-B42B-3844479302E9}"/>
              </a:ext>
            </a:extLst>
          </p:cNvPr>
          <p:cNvSpPr>
            <a:spLocks noGrp="1"/>
          </p:cNvSpPr>
          <p:nvPr>
            <p:ph type="title"/>
          </p:nvPr>
        </p:nvSpPr>
        <p:spPr>
          <a:xfrm>
            <a:off x="396000" y="395999"/>
            <a:ext cx="8352000" cy="3816000"/>
          </a:xfrm>
        </p:spPr>
        <p:txBody>
          <a:bodyPr anchor="b"/>
          <a:lstStyle>
            <a:lvl1pPr>
              <a:defRPr sz="3200" baseline="0">
                <a:ln>
                  <a:noFill/>
                </a:ln>
                <a:solidFill>
                  <a:schemeClr val="bg1"/>
                </a:solidFill>
              </a:defRPr>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70E8620-14A2-A849-A25C-8EDEBC53C9CF}"/>
              </a:ext>
            </a:extLst>
          </p:cNvPr>
          <p:cNvSpPr>
            <a:spLocks noGrp="1"/>
          </p:cNvSpPr>
          <p:nvPr>
            <p:ph type="body" idx="1"/>
          </p:nvPr>
        </p:nvSpPr>
        <p:spPr>
          <a:xfrm>
            <a:off x="396000" y="4625999"/>
            <a:ext cx="8352000" cy="1835999"/>
          </a:xfrm>
        </p:spPr>
        <p:txBody>
          <a:bodyPr lIns="72000"/>
          <a:lstStyle>
            <a:lvl1pPr marL="0" indent="0">
              <a:spcBef>
                <a:spcPts val="1000"/>
              </a:spcBef>
              <a:buNone/>
              <a:defRPr sz="2000" baseline="0">
                <a:ln>
                  <a:noFill/>
                </a:ln>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6" name="スライド番号プレースホルダー 5">
            <a:extLst>
              <a:ext uri="{FF2B5EF4-FFF2-40B4-BE49-F238E27FC236}">
                <a16:creationId xmlns:a16="http://schemas.microsoft.com/office/drawing/2014/main" id="{2D9DA668-149E-A14F-BB4A-CD2B7F597988}"/>
              </a:ext>
            </a:extLst>
          </p:cNvPr>
          <p:cNvSpPr>
            <a:spLocks noGrp="1"/>
          </p:cNvSpPr>
          <p:nvPr>
            <p:ph type="sldNum" sz="quarter" idx="12"/>
          </p:nvPr>
        </p:nvSpPr>
        <p:spPr/>
        <p:txBody>
          <a:bodyPr/>
          <a:lstStyle>
            <a:lvl1pPr>
              <a:defRPr baseline="0">
                <a:ln>
                  <a:noFill/>
                </a:ln>
                <a:solidFill>
                  <a:schemeClr val="bg1"/>
                </a:solidFill>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1140837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73EFC5-CCEE-A64B-9495-2AB0AD758F79}"/>
              </a:ext>
            </a:extLst>
          </p:cNvPr>
          <p:cNvSpPr>
            <a:spLocks noGrp="1"/>
          </p:cNvSpPr>
          <p:nvPr>
            <p:ph type="title"/>
          </p:nvPr>
        </p:nvSpPr>
        <p:spPr>
          <a:xfrm>
            <a:off x="396000" y="396001"/>
            <a:ext cx="8352000" cy="540000"/>
          </a:xfrm>
          <a:prstGeom prst="rect">
            <a:avLst/>
          </a:prstGeom>
          <a:noFill/>
          <a:ln>
            <a:noFill/>
          </a:ln>
        </p:spPr>
        <p:txBody>
          <a:bodyPr vert="horz" wrap="none" lIns="72000" tIns="72000" rIns="72000" bIns="54000" rtlCol="0" anchor="t">
            <a:no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9C89C6E-2198-554A-922A-ABBF317A0AA9}"/>
              </a:ext>
            </a:extLst>
          </p:cNvPr>
          <p:cNvSpPr>
            <a:spLocks noGrp="1"/>
          </p:cNvSpPr>
          <p:nvPr>
            <p:ph type="body" idx="1"/>
          </p:nvPr>
        </p:nvSpPr>
        <p:spPr>
          <a:xfrm>
            <a:off x="396000" y="1728000"/>
            <a:ext cx="8352000" cy="4734000"/>
          </a:xfrm>
          <a:prstGeom prst="rect">
            <a:avLst/>
          </a:prstGeom>
          <a:noFill/>
          <a:ln>
            <a:noFill/>
          </a:ln>
        </p:spPr>
        <p:txBody>
          <a:bodyPr vert="horz" wrap="none" lIns="54000" tIns="54000" rIns="54000" bIns="54000" rtlCol="0">
            <a:no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6" name="スライド番号プレースホルダー 5">
            <a:extLst>
              <a:ext uri="{FF2B5EF4-FFF2-40B4-BE49-F238E27FC236}">
                <a16:creationId xmlns:a16="http://schemas.microsoft.com/office/drawing/2014/main" id="{858DA620-8294-E843-B477-D866D1EC288D}"/>
              </a:ext>
            </a:extLst>
          </p:cNvPr>
          <p:cNvSpPr>
            <a:spLocks noGrp="1"/>
          </p:cNvSpPr>
          <p:nvPr>
            <p:ph type="sldNum" sz="quarter" idx="4"/>
          </p:nvPr>
        </p:nvSpPr>
        <p:spPr>
          <a:xfrm>
            <a:off x="6690600" y="6498000"/>
            <a:ext cx="2057400" cy="360000"/>
          </a:xfrm>
          <a:prstGeom prst="rect">
            <a:avLst/>
          </a:prstGeom>
          <a:noFill/>
          <a:ln>
            <a:noFill/>
          </a:ln>
        </p:spPr>
        <p:txBody>
          <a:bodyPr vert="horz" wrap="none" lIns="54000" tIns="54000" rIns="54000" bIns="54000" rtlCol="0" anchor="ctr">
            <a:noAutofit/>
          </a:bodyPr>
          <a:lstStyle>
            <a:lvl1pPr algn="r">
              <a:lnSpc>
                <a:spcPct val="100000"/>
              </a:lnSpc>
              <a:defRPr sz="2000">
                <a:solidFill>
                  <a:schemeClr val="bg1">
                    <a:lumMod val="50000"/>
                  </a:schemeClr>
                </a:solidFill>
                <a:latin typeface="Segoe UI" panose="020B0502040204020203" pitchFamily="34" charset="0"/>
                <a:ea typeface="+mn-ea"/>
                <a:cs typeface="Segoe UI" panose="020B0502040204020203" pitchFamily="34" charset="0"/>
              </a:defRPr>
            </a:lvl1pPr>
          </a:lstStyle>
          <a:p>
            <a:fld id="{B16735D3-C9E7-F649-AF37-A9D08763696D}" type="slidenum">
              <a:rPr lang="ja-JP" altLang="en-US" smtClean="0"/>
              <a:pPr/>
              <a:t>‹#›</a:t>
            </a:fld>
            <a:endParaRPr lang="ja-JP" altLang="en-US"/>
          </a:p>
        </p:txBody>
      </p:sp>
    </p:spTree>
    <p:extLst>
      <p:ext uri="{BB962C8B-B14F-4D97-AF65-F5344CB8AC3E}">
        <p14:creationId xmlns:p14="http://schemas.microsoft.com/office/powerpoint/2010/main" val="2865518514"/>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Lst>
  <p:hf hdr="0" ftr="0" dt="0"/>
  <p:txStyles>
    <p:titleStyle>
      <a:lvl1pPr algn="just" defTabSz="914400" rtl="0" eaLnBrk="1" latinLnBrk="0" hangingPunct="1">
        <a:lnSpc>
          <a:spcPct val="90000"/>
        </a:lnSpc>
        <a:spcBef>
          <a:spcPts val="1600"/>
        </a:spcBef>
        <a:spcAft>
          <a:spcPts val="0"/>
        </a:spcAft>
        <a:buNone/>
        <a:defRPr kumimoji="1" sz="3200" kern="1200" spc="110" baseline="0">
          <a:solidFill>
            <a:schemeClr val="tx1"/>
          </a:solidFill>
          <a:latin typeface="Segoe UI" panose="020B0502040204020203" pitchFamily="34" charset="0"/>
          <a:ea typeface="+mn-ea"/>
          <a:cs typeface="Segoe UI" panose="020B0502040204020203" pitchFamily="34" charset="0"/>
        </a:defRPr>
      </a:lvl1pPr>
    </p:titleStyle>
    <p:bodyStyle>
      <a:lvl1pPr marL="0" indent="0" algn="l" defTabSz="914400" rtl="0" eaLnBrk="1" latinLnBrk="0" hangingPunct="1">
        <a:lnSpc>
          <a:spcPct val="90000"/>
        </a:lnSpc>
        <a:spcBef>
          <a:spcPts val="1400"/>
        </a:spcBef>
        <a:spcAft>
          <a:spcPts val="0"/>
        </a:spcAft>
        <a:buClr>
          <a:schemeClr val="bg1"/>
        </a:buClr>
        <a:buSzPct val="25000"/>
        <a:buFont typeface="Arial" panose="020B0604020202020204" pitchFamily="34" charset="0"/>
        <a:buChar char="•"/>
        <a:defRPr kumimoji="1" sz="2800" kern="1200" spc="110" baseline="0">
          <a:solidFill>
            <a:schemeClr val="tx1"/>
          </a:solidFill>
          <a:latin typeface="Segoe UI" panose="020B0502040204020203" pitchFamily="34" charset="0"/>
          <a:ea typeface="+mn-ea"/>
          <a:cs typeface="Segoe UI" panose="020B0502040204020203" pitchFamily="34" charset="0"/>
        </a:defRPr>
      </a:lvl1pPr>
      <a:lvl2pPr marL="230400" indent="-228600" algn="l" defTabSz="914400" rtl="0" eaLnBrk="1" latinLnBrk="0" hangingPunct="1">
        <a:lnSpc>
          <a:spcPct val="90000"/>
        </a:lnSpc>
        <a:spcBef>
          <a:spcPts val="1200"/>
        </a:spcBef>
        <a:spcAft>
          <a:spcPts val="0"/>
        </a:spcAft>
        <a:buClr>
          <a:schemeClr val="bg1"/>
        </a:buClr>
        <a:buSzPct val="25000"/>
        <a:buFont typeface="Arial" panose="020B0604020202020204" pitchFamily="34" charset="0"/>
        <a:buChar char="•"/>
        <a:defRPr kumimoji="1" sz="2400" kern="1200" spc="110" baseline="0">
          <a:solidFill>
            <a:schemeClr val="tx1"/>
          </a:solidFill>
          <a:latin typeface="Segoe UI" panose="020B0502040204020203" pitchFamily="34" charset="0"/>
          <a:ea typeface="+mn-ea"/>
          <a:cs typeface="Segoe UI" panose="020B0502040204020203" pitchFamily="34" charset="0"/>
        </a:defRPr>
      </a:lvl2pPr>
      <a:lvl3pPr marL="684000" indent="-228600" algn="l" defTabSz="914400" rtl="0" eaLnBrk="1" latinLnBrk="0" hangingPunct="1">
        <a:lnSpc>
          <a:spcPct val="90000"/>
        </a:lnSpc>
        <a:spcBef>
          <a:spcPts val="1000"/>
        </a:spcBef>
        <a:spcAft>
          <a:spcPts val="0"/>
        </a:spcAft>
        <a:buClr>
          <a:schemeClr val="bg1"/>
        </a:buClr>
        <a:buSzPct val="25000"/>
        <a:buFont typeface="Arial" panose="020B0604020202020204" pitchFamily="34" charset="0"/>
        <a:buChar char="•"/>
        <a:defRPr kumimoji="1" sz="2000" kern="1200" spc="110" baseline="0">
          <a:solidFill>
            <a:schemeClr val="tx1"/>
          </a:solidFill>
          <a:latin typeface="Segoe UI" panose="020B0502040204020203" pitchFamily="34" charset="0"/>
          <a:ea typeface="+mn-ea"/>
          <a:cs typeface="Segoe UI" panose="020B0502040204020203" pitchFamily="34" charset="0"/>
        </a:defRPr>
      </a:lvl3pPr>
      <a:lvl4pPr marL="1144800" indent="-228600" algn="l" defTabSz="914400" rtl="0" eaLnBrk="1" latinLnBrk="0" hangingPunct="1">
        <a:lnSpc>
          <a:spcPct val="90000"/>
        </a:lnSpc>
        <a:spcBef>
          <a:spcPts val="900"/>
        </a:spcBef>
        <a:spcAft>
          <a:spcPts val="0"/>
        </a:spcAft>
        <a:buClr>
          <a:schemeClr val="bg1"/>
        </a:buClr>
        <a:buSzPct val="25000"/>
        <a:buFont typeface="Arial" panose="020B0604020202020204" pitchFamily="34" charset="0"/>
        <a:buChar char="•"/>
        <a:defRPr kumimoji="1" sz="1800" kern="1200" spc="110" baseline="0">
          <a:solidFill>
            <a:schemeClr val="tx1"/>
          </a:solidFill>
          <a:latin typeface="Segoe UI" panose="020B0502040204020203" pitchFamily="34" charset="0"/>
          <a:ea typeface="+mn-ea"/>
          <a:cs typeface="Segoe UI" panose="020B0502040204020203" pitchFamily="34" charset="0"/>
        </a:defRPr>
      </a:lvl4pPr>
      <a:lvl5pPr marL="1598400" indent="-228600" algn="l" defTabSz="914400" rtl="0" eaLnBrk="1" latinLnBrk="0" hangingPunct="1">
        <a:lnSpc>
          <a:spcPct val="90000"/>
        </a:lnSpc>
        <a:spcBef>
          <a:spcPts val="800"/>
        </a:spcBef>
        <a:spcAft>
          <a:spcPts val="0"/>
        </a:spcAft>
        <a:buClr>
          <a:schemeClr val="bg1"/>
        </a:buClr>
        <a:buSzPct val="25000"/>
        <a:buFont typeface="Arial" panose="020B0604020202020204" pitchFamily="34" charset="0"/>
        <a:buChar char="•"/>
        <a:defRPr kumimoji="1" sz="1600" kern="1200" spc="110" baseline="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6.sv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51FA9B-E5C4-6CA9-176D-C175D97812C4}"/>
              </a:ext>
            </a:extLst>
          </p:cNvPr>
          <p:cNvSpPr>
            <a:spLocks noGrp="1"/>
          </p:cNvSpPr>
          <p:nvPr>
            <p:ph type="ctrTitle"/>
          </p:nvPr>
        </p:nvSpPr>
        <p:spPr/>
        <p:txBody>
          <a:bodyPr/>
          <a:lstStyle/>
          <a:p>
            <a:r>
              <a:rPr kumimoji="1" lang="en-US" altLang="ja-JP" dirty="0"/>
              <a:t>GPT-4</a:t>
            </a:r>
            <a:r>
              <a:rPr kumimoji="1" lang="ja-JP" altLang="en-US"/>
              <a:t>を用いた自動コード翻訳に対する</a:t>
            </a:r>
            <a:br>
              <a:rPr kumimoji="1" lang="en-US" altLang="ja-JP" dirty="0"/>
            </a:br>
            <a:r>
              <a:rPr kumimoji="1" lang="ja-JP" altLang="en-US"/>
              <a:t>精度調査</a:t>
            </a:r>
            <a:endParaRPr kumimoji="1" lang="ja-JP" altLang="en-US" dirty="0"/>
          </a:p>
        </p:txBody>
      </p:sp>
      <p:sp>
        <p:nvSpPr>
          <p:cNvPr id="3" name="字幕 2">
            <a:extLst>
              <a:ext uri="{FF2B5EF4-FFF2-40B4-BE49-F238E27FC236}">
                <a16:creationId xmlns:a16="http://schemas.microsoft.com/office/drawing/2014/main" id="{D10600EB-57B5-0C1C-9028-C0DC8EA23C23}"/>
              </a:ext>
            </a:extLst>
          </p:cNvPr>
          <p:cNvSpPr>
            <a:spLocks noGrp="1"/>
          </p:cNvSpPr>
          <p:nvPr>
            <p:ph type="subTitle" idx="1"/>
          </p:nvPr>
        </p:nvSpPr>
        <p:spPr/>
        <p:txBody>
          <a:bodyPr/>
          <a:lstStyle/>
          <a:p>
            <a:r>
              <a:rPr kumimoji="1" lang="ja-JP" altLang="en-US"/>
              <a:t>肥後研究室</a:t>
            </a:r>
            <a:endParaRPr lang="en-US" altLang="ja-JP" dirty="0"/>
          </a:p>
          <a:p>
            <a:r>
              <a:rPr kumimoji="1" lang="en-US" altLang="ja-JP" dirty="0"/>
              <a:t>M2 </a:t>
            </a:r>
            <a:r>
              <a:rPr kumimoji="1" lang="ja-JP" altLang="en-US"/>
              <a:t>川渕皓太</a:t>
            </a:r>
            <a:endParaRPr kumimoji="1" lang="en-US" altLang="ja-JP" dirty="0"/>
          </a:p>
        </p:txBody>
      </p:sp>
    </p:spTree>
    <p:extLst>
      <p:ext uri="{BB962C8B-B14F-4D97-AF65-F5344CB8AC3E}">
        <p14:creationId xmlns:p14="http://schemas.microsoft.com/office/powerpoint/2010/main" val="2925341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dirty="0"/>
              <a:t>調査</a:t>
            </a:r>
            <a:r>
              <a:rPr lang="en-US" altLang="ja-JP" sz="2000" b="1" dirty="0"/>
              <a:t>1. </a:t>
            </a:r>
            <a:r>
              <a:rPr lang="ja-JP" altLang="en-US" sz="2000" b="1" dirty="0"/>
              <a:t>ニューラル機械翻訳モデルと</a:t>
            </a:r>
            <a:r>
              <a:rPr lang="en-US" altLang="ja-JP" sz="2000" b="1" dirty="0"/>
              <a:t>GPT-4</a:t>
            </a:r>
            <a:r>
              <a:rPr lang="ja-JP" altLang="en-US" sz="2000" b="1" dirty="0"/>
              <a:t>の比較</a:t>
            </a:r>
            <a:endParaRPr lang="en-US" altLang="ja-JP" sz="2000" b="1" dirty="0"/>
          </a:p>
          <a:p>
            <a:pPr lvl="1"/>
            <a:r>
              <a:rPr lang="ja-JP" altLang="en-US" sz="1600" dirty="0"/>
              <a:t>既存のニューラル機械翻訳モデルと比較して有効性を調査</a:t>
            </a:r>
            <a:endParaRPr lang="en-US" altLang="ja-JP" sz="1600" dirty="0"/>
          </a:p>
          <a:p>
            <a:r>
              <a:rPr lang="ja-JP" altLang="en-US" sz="2000" b="1" dirty="0">
                <a:solidFill>
                  <a:schemeClr val="bg1">
                    <a:lumMod val="90000"/>
                  </a:schemeClr>
                </a:solidFill>
              </a:rPr>
              <a:t>調査</a:t>
            </a:r>
            <a:r>
              <a:rPr lang="en-US" altLang="ja-JP" sz="2000" b="1" dirty="0">
                <a:solidFill>
                  <a:schemeClr val="bg1">
                    <a:lumMod val="90000"/>
                  </a:schemeClr>
                </a:solidFill>
              </a:rPr>
              <a:t>2. </a:t>
            </a:r>
            <a:r>
              <a:rPr lang="ja-JP" altLang="en-US" sz="2000" b="1" dirty="0">
                <a:solidFill>
                  <a:schemeClr val="bg1">
                    <a:lumMod val="90000"/>
                  </a:schemeClr>
                </a:solidFill>
              </a:rPr>
              <a:t>異なる特徴の言語間における翻訳の精度</a:t>
            </a:r>
            <a:endParaRPr lang="en-US" altLang="ja-JP" sz="2000" b="1" dirty="0">
              <a:solidFill>
                <a:schemeClr val="bg1">
                  <a:lumMod val="90000"/>
                </a:schemeClr>
              </a:solidFill>
            </a:endParaRPr>
          </a:p>
          <a:p>
            <a:pPr lvl="1"/>
            <a:r>
              <a:rPr lang="en-US" altLang="ja-JP" sz="1600" dirty="0">
                <a:solidFill>
                  <a:schemeClr val="bg1">
                    <a:lumMod val="90000"/>
                  </a:schemeClr>
                </a:solidFill>
              </a:rPr>
              <a:t>C++,</a:t>
            </a:r>
            <a:r>
              <a:rPr lang="ja-JP" altLang="en-US" sz="1600" dirty="0">
                <a:solidFill>
                  <a:schemeClr val="bg1">
                    <a:lumMod val="90000"/>
                  </a:schemeClr>
                </a:solidFill>
              </a:rPr>
              <a:t> </a:t>
            </a:r>
            <a:r>
              <a:rPr lang="en-US" altLang="ja-JP" sz="1600" dirty="0">
                <a:solidFill>
                  <a:schemeClr val="bg1">
                    <a:lumMod val="90000"/>
                  </a:schemeClr>
                </a:solidFill>
              </a:rPr>
              <a:t>COBOL,</a:t>
            </a:r>
            <a:r>
              <a:rPr lang="ja-JP" altLang="en-US" sz="1600" dirty="0">
                <a:solidFill>
                  <a:schemeClr val="bg1">
                    <a:lumMod val="90000"/>
                  </a:schemeClr>
                </a:solidFill>
              </a:rPr>
              <a:t> </a:t>
            </a:r>
            <a:r>
              <a:rPr lang="en-US" altLang="ja-JP" sz="1600" dirty="0">
                <a:solidFill>
                  <a:schemeClr val="bg1">
                    <a:lumMod val="90000"/>
                  </a:schemeClr>
                </a:solidFill>
              </a:rPr>
              <a:t>Go,</a:t>
            </a:r>
            <a:r>
              <a:rPr lang="ja-JP" altLang="en-US" sz="1600" dirty="0">
                <a:solidFill>
                  <a:schemeClr val="bg1">
                    <a:lumMod val="90000"/>
                  </a:schemeClr>
                </a:solidFill>
              </a:rPr>
              <a:t> </a:t>
            </a:r>
            <a:r>
              <a:rPr lang="en-US" altLang="ja-JP" sz="1600" dirty="0">
                <a:solidFill>
                  <a:schemeClr val="bg1">
                    <a:lumMod val="90000"/>
                  </a:schemeClr>
                </a:solidFill>
              </a:rPr>
              <a:t>Java, Python3,</a:t>
            </a:r>
            <a:r>
              <a:rPr lang="ja-JP" altLang="en-US" sz="1600" dirty="0">
                <a:solidFill>
                  <a:schemeClr val="bg1">
                    <a:lumMod val="90000"/>
                  </a:schemeClr>
                </a:solidFill>
              </a:rPr>
              <a:t> </a:t>
            </a:r>
            <a:r>
              <a:rPr lang="en-US" altLang="ja-JP" sz="1600" dirty="0">
                <a:solidFill>
                  <a:schemeClr val="bg1">
                    <a:lumMod val="90000"/>
                  </a:schemeClr>
                </a:solidFill>
              </a:rPr>
              <a:t>Rust</a:t>
            </a:r>
            <a:r>
              <a:rPr lang="ja-JP" altLang="en-US" sz="1600" dirty="0">
                <a:solidFill>
                  <a:schemeClr val="bg1">
                    <a:lumMod val="90000"/>
                  </a:schemeClr>
                </a:solidFill>
              </a:rPr>
              <a:t>で翻訳の精度を調査</a:t>
            </a:r>
            <a:endParaRPr lang="en-US" altLang="ja-JP" sz="1600" dirty="0">
              <a:solidFill>
                <a:schemeClr val="bg1">
                  <a:lumMod val="90000"/>
                </a:schemeClr>
              </a:solidFill>
            </a:endParaRPr>
          </a:p>
          <a:p>
            <a:r>
              <a:rPr lang="ja-JP" altLang="en-US" sz="2000" b="1" dirty="0">
                <a:solidFill>
                  <a:schemeClr val="bg1">
                    <a:lumMod val="90000"/>
                  </a:schemeClr>
                </a:solidFill>
              </a:rPr>
              <a:t>調査</a:t>
            </a:r>
            <a:r>
              <a:rPr lang="en-US" altLang="ja-JP" sz="2000" b="1" dirty="0">
                <a:solidFill>
                  <a:schemeClr val="bg1">
                    <a:lumMod val="90000"/>
                  </a:schemeClr>
                </a:solidFill>
              </a:rPr>
              <a:t>3. </a:t>
            </a:r>
            <a:r>
              <a:rPr lang="ja-JP" altLang="en-US" sz="2000" b="1" dirty="0">
                <a:solidFill>
                  <a:schemeClr val="bg1">
                    <a:lumMod val="90000"/>
                  </a:schemeClr>
                </a:solidFill>
              </a:rPr>
              <a:t>プロンプトの言語が翻訳の精度に与える影響</a:t>
            </a:r>
            <a:endParaRPr lang="en-US" altLang="ja-JP" sz="2000" b="1" dirty="0">
              <a:solidFill>
                <a:schemeClr val="bg1">
                  <a:lumMod val="90000"/>
                </a:schemeClr>
              </a:solidFill>
            </a:endParaRPr>
          </a:p>
          <a:p>
            <a:pPr lvl="1"/>
            <a:r>
              <a:rPr lang="ja-JP" altLang="en-US" sz="1600" dirty="0">
                <a:solidFill>
                  <a:schemeClr val="bg1">
                    <a:lumMod val="90000"/>
                  </a:schemeClr>
                </a:solidFill>
              </a:rPr>
              <a:t>プロンプトが英語の場合と日本語の場合の精度の調査</a:t>
            </a:r>
            <a:endParaRPr lang="en-US" altLang="ja-JP" sz="1600" dirty="0">
              <a:solidFill>
                <a:schemeClr val="bg1">
                  <a:lumMod val="90000"/>
                </a:schemeClr>
              </a:solidFill>
            </a:endParaRPr>
          </a:p>
          <a:p>
            <a:r>
              <a:rPr lang="ja-JP" altLang="en-US" sz="2000" b="1" dirty="0">
                <a:solidFill>
                  <a:schemeClr val="bg1">
                    <a:lumMod val="90000"/>
                  </a:schemeClr>
                </a:solidFill>
              </a:rPr>
              <a:t>調査</a:t>
            </a:r>
            <a:r>
              <a:rPr lang="en-US" altLang="ja-JP" sz="2000" b="1" dirty="0">
                <a:solidFill>
                  <a:schemeClr val="bg1">
                    <a:lumMod val="90000"/>
                  </a:schemeClr>
                </a:solidFill>
              </a:rPr>
              <a:t>4. </a:t>
            </a:r>
            <a:r>
              <a:rPr lang="ja-JP" altLang="en-US" sz="2000" b="1" dirty="0">
                <a:solidFill>
                  <a:schemeClr val="bg1">
                    <a:lumMod val="90000"/>
                  </a:schemeClr>
                </a:solidFill>
              </a:rPr>
              <a:t>プロンプトに</a:t>
            </a:r>
            <a:r>
              <a:rPr lang="en-US" altLang="ja-JP" sz="2000" b="1" dirty="0">
                <a:solidFill>
                  <a:schemeClr val="bg1">
                    <a:lumMod val="90000"/>
                  </a:schemeClr>
                </a:solidFill>
              </a:rPr>
              <a:t>Chain-of-Thought</a:t>
            </a:r>
            <a:r>
              <a:rPr kumimoji="1" lang="en-US" altLang="ja-JP" sz="2000" b="1" baseline="30000" dirty="0">
                <a:solidFill>
                  <a:schemeClr val="bg1">
                    <a:lumMod val="90000"/>
                  </a:schemeClr>
                </a:solidFill>
              </a:rPr>
              <a:t>[6]</a:t>
            </a:r>
            <a:r>
              <a:rPr lang="ja-JP" altLang="en-US" sz="2000" b="1" dirty="0">
                <a:solidFill>
                  <a:schemeClr val="bg1">
                    <a:lumMod val="90000"/>
                  </a:schemeClr>
                </a:solidFill>
              </a:rPr>
              <a:t>を導入した場合の精度</a:t>
            </a:r>
            <a:endParaRPr lang="en-US" altLang="ja-JP" sz="2000" b="1" dirty="0">
              <a:solidFill>
                <a:schemeClr val="bg1">
                  <a:lumMod val="90000"/>
                </a:schemeClr>
              </a:solidFill>
            </a:endParaRPr>
          </a:p>
          <a:p>
            <a:pPr lvl="1"/>
            <a:r>
              <a:rPr lang="ja-JP" altLang="en-US" sz="1600" dirty="0">
                <a:solidFill>
                  <a:schemeClr val="bg1">
                    <a:lumMod val="90000"/>
                  </a:schemeClr>
                </a:solidFill>
              </a:rPr>
              <a:t>思考の連鎖を促す</a:t>
            </a:r>
            <a:r>
              <a:rPr lang="en-US" altLang="ja-JP" sz="1600" dirty="0">
                <a:solidFill>
                  <a:schemeClr val="bg1">
                    <a:lumMod val="90000"/>
                  </a:schemeClr>
                </a:solidFill>
              </a:rPr>
              <a:t>Chain-of-Thought</a:t>
            </a:r>
            <a:r>
              <a:rPr lang="ja-JP" altLang="en-US" sz="1600" dirty="0">
                <a:solidFill>
                  <a:schemeClr val="bg1">
                    <a:lumMod val="90000"/>
                  </a:schemeClr>
                </a:solidFill>
              </a:rPr>
              <a:t>をプロンプトに導入した場合の精度を調査</a:t>
            </a:r>
            <a:endParaRPr lang="en-US" altLang="ja-JP" sz="1600" dirty="0">
              <a:solidFill>
                <a:schemeClr val="bg1">
                  <a:lumMod val="90000"/>
                </a:schemeClr>
              </a:solidFill>
            </a:endParaRPr>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9</a:t>
            </a:fld>
            <a:endParaRPr lang="ja-JP" altLang="en-US"/>
          </a:p>
        </p:txBody>
      </p:sp>
      <p:sp>
        <p:nvSpPr>
          <p:cNvPr id="7" name="テキスト ボックス 6">
            <a:extLst>
              <a:ext uri="{FF2B5EF4-FFF2-40B4-BE49-F238E27FC236}">
                <a16:creationId xmlns:a16="http://schemas.microsoft.com/office/drawing/2014/main" id="{9EF0E51C-8F06-CBAA-ADEE-5B67F33FEFEF}"/>
              </a:ext>
            </a:extLst>
          </p:cNvPr>
          <p:cNvSpPr txBox="1"/>
          <p:nvPr/>
        </p:nvSpPr>
        <p:spPr>
          <a:xfrm>
            <a:off x="1711215" y="6327389"/>
            <a:ext cx="5721569" cy="430887"/>
          </a:xfrm>
          <a:prstGeom prst="rect">
            <a:avLst/>
          </a:prstGeom>
          <a:noFill/>
          <a:ln>
            <a:solidFill>
              <a:schemeClr val="tx1"/>
            </a:solidFill>
          </a:ln>
        </p:spPr>
        <p:txBody>
          <a:bodyPr wrap="square" rtlCol="0">
            <a:spAutoFit/>
          </a:bodyPr>
          <a:lstStyle/>
          <a:p>
            <a:pPr algn="ctr"/>
            <a:r>
              <a:rPr kumimoji="1" lang="en-US" altLang="ja-JP" sz="1100" dirty="0"/>
              <a:t>[6]: J. Wei, et al. </a:t>
            </a:r>
            <a:r>
              <a:rPr lang="en-US" altLang="ja-JP" sz="1100" b="0" i="0" dirty="0">
                <a:effectLst/>
              </a:rPr>
              <a:t>Chain-of-thought prompting elicits reasoning in large language models. </a:t>
            </a:r>
            <a:br>
              <a:rPr lang="en-US" altLang="ja-JP" sz="1100" b="0" i="0" dirty="0">
                <a:effectLst/>
              </a:rPr>
            </a:br>
            <a:r>
              <a:rPr lang="en-US" altLang="ja-JP" sz="1100" dirty="0" err="1"/>
              <a:t>e</a:t>
            </a:r>
            <a:r>
              <a:rPr lang="en-US" altLang="ja-JP" sz="1100" b="0" i="0" dirty="0" err="1">
                <a:effectLst/>
              </a:rPr>
              <a:t>print</a:t>
            </a:r>
            <a:r>
              <a:rPr lang="en-US" altLang="ja-JP" sz="1100" dirty="0"/>
              <a:t> </a:t>
            </a:r>
            <a:r>
              <a:rPr lang="en-US" altLang="ja-JP" sz="1100" b="0" i="0" dirty="0">
                <a:effectLst/>
              </a:rPr>
              <a:t>arXiv:2201.11903, Jan. 2022. </a:t>
            </a:r>
            <a:endParaRPr kumimoji="1" lang="ja-JP" altLang="en-US" sz="1100" dirty="0"/>
          </a:p>
        </p:txBody>
      </p:sp>
    </p:spTree>
    <p:extLst>
      <p:ext uri="{BB962C8B-B14F-4D97-AF65-F5344CB8AC3E}">
        <p14:creationId xmlns:p14="http://schemas.microsoft.com/office/powerpoint/2010/main" val="2107347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D0245E-BBE3-303D-5E6D-BE0FBFDB4EB4}"/>
              </a:ext>
            </a:extLst>
          </p:cNvPr>
          <p:cNvSpPr>
            <a:spLocks noGrp="1"/>
          </p:cNvSpPr>
          <p:nvPr>
            <p:ph type="title"/>
          </p:nvPr>
        </p:nvSpPr>
        <p:spPr/>
        <p:txBody>
          <a:bodyPr/>
          <a:lstStyle/>
          <a:p>
            <a:r>
              <a:rPr lang="ja-JP" altLang="en-US"/>
              <a:t>調査</a:t>
            </a:r>
            <a:r>
              <a:rPr lang="en-US" altLang="ja-JP" dirty="0"/>
              <a:t>1: </a:t>
            </a:r>
            <a:r>
              <a:rPr lang="ja-JP" altLang="en-US"/>
              <a:t>目的と実験方法</a:t>
            </a:r>
            <a:endParaRPr kumimoji="1" lang="ja-JP" altLang="en-US" dirty="0"/>
          </a:p>
        </p:txBody>
      </p:sp>
      <p:sp>
        <p:nvSpPr>
          <p:cNvPr id="3" name="コンテンツ プレースホルダー 2">
            <a:extLst>
              <a:ext uri="{FF2B5EF4-FFF2-40B4-BE49-F238E27FC236}">
                <a16:creationId xmlns:a16="http://schemas.microsoft.com/office/drawing/2014/main" id="{6156EF9B-9E37-9717-B273-91B4F8180BE4}"/>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dirty="0"/>
              <a:t>既存のニューラル機械翻訳モデルと</a:t>
            </a:r>
            <a:r>
              <a:rPr lang="en-US" altLang="ja-JP" sz="2000" dirty="0"/>
              <a:t>GPT-4</a:t>
            </a:r>
            <a:r>
              <a:rPr lang="ja-JP" altLang="en-US" sz="2000" dirty="0"/>
              <a:t>の精度の比較</a:t>
            </a:r>
          </a:p>
          <a:p>
            <a:r>
              <a:rPr lang="ja-JP" altLang="en-US" sz="2400" b="1" dirty="0"/>
              <a:t>比較対象モデル</a:t>
            </a:r>
            <a:endParaRPr lang="en-US" altLang="ja-JP" sz="2400" b="1" dirty="0"/>
          </a:p>
          <a:p>
            <a:pPr lvl="1"/>
            <a:r>
              <a:rPr lang="en-US" altLang="ja-JP" sz="2000" dirty="0" err="1"/>
              <a:t>TransCoder</a:t>
            </a:r>
            <a:r>
              <a:rPr lang="en-US" altLang="ja-JP" sz="2000" dirty="0"/>
              <a:t>-IR</a:t>
            </a:r>
            <a:r>
              <a:rPr kumimoji="1" lang="en-US" altLang="ja-JP" baseline="30000" dirty="0"/>
              <a:t>[8] </a:t>
            </a:r>
            <a:r>
              <a:rPr lang="en-US" altLang="ja-JP" sz="2000" dirty="0"/>
              <a:t>: Meta</a:t>
            </a:r>
            <a:r>
              <a:rPr lang="ja-JP" altLang="en-US" sz="2000" dirty="0"/>
              <a:t>社が</a:t>
            </a:r>
            <a:r>
              <a:rPr lang="en-US" altLang="ja-JP" sz="2000" dirty="0"/>
              <a:t>2023</a:t>
            </a:r>
            <a:r>
              <a:rPr lang="ja-JP" altLang="en-US" sz="2000" dirty="0"/>
              <a:t>年に発表した最新モデル</a:t>
            </a:r>
            <a:endParaRPr lang="en-US" altLang="ja-JP" dirty="0"/>
          </a:p>
          <a:p>
            <a:pPr lvl="2"/>
            <a:r>
              <a:rPr lang="ja-JP" altLang="en-US" dirty="0"/>
              <a:t>関数単位での翻訳を行うように</a:t>
            </a:r>
            <a:r>
              <a:rPr lang="en-US" altLang="ja-JP" dirty="0"/>
              <a:t>C++</a:t>
            </a:r>
            <a:r>
              <a:rPr lang="ja-JP" altLang="en-US" dirty="0"/>
              <a:t>，</a:t>
            </a:r>
            <a:r>
              <a:rPr lang="en-US" altLang="ja-JP" dirty="0"/>
              <a:t>Go</a:t>
            </a:r>
            <a:r>
              <a:rPr lang="ja-JP" altLang="en-US" dirty="0"/>
              <a:t>，</a:t>
            </a:r>
            <a:r>
              <a:rPr lang="en-US" altLang="ja-JP" dirty="0"/>
              <a:t>Java</a:t>
            </a:r>
            <a:r>
              <a:rPr lang="ja-JP" altLang="en-US" dirty="0"/>
              <a:t>，</a:t>
            </a:r>
            <a:r>
              <a:rPr lang="en-US" altLang="ja-JP" dirty="0"/>
              <a:t>Rust</a:t>
            </a:r>
            <a:r>
              <a:rPr lang="ja-JP" altLang="en-US" dirty="0"/>
              <a:t>で学習</a:t>
            </a:r>
            <a:endParaRPr lang="en-US" altLang="ja-JP" dirty="0"/>
          </a:p>
          <a:p>
            <a:r>
              <a:rPr lang="ja-JP" altLang="en-US" b="1" dirty="0"/>
              <a:t>実験方法</a:t>
            </a:r>
            <a:endParaRPr lang="en-US" altLang="ja-JP" b="1" dirty="0"/>
          </a:p>
          <a:p>
            <a:pPr lvl="1"/>
            <a:r>
              <a:rPr kumimoji="1" lang="en-US" altLang="ja-JP" sz="2000" dirty="0" err="1"/>
              <a:t>TransCoder</a:t>
            </a:r>
            <a:r>
              <a:rPr kumimoji="1" lang="en-US" altLang="ja-JP" sz="2000" dirty="0"/>
              <a:t>-IR</a:t>
            </a:r>
            <a:r>
              <a:rPr lang="ja-JP" altLang="en-US" dirty="0"/>
              <a:t>，</a:t>
            </a:r>
            <a:r>
              <a:rPr kumimoji="1" lang="en-US" altLang="ja-JP" sz="2000" dirty="0"/>
              <a:t>GPT-4</a:t>
            </a:r>
            <a:r>
              <a:rPr lang="ja-JP" altLang="en-US" dirty="0"/>
              <a:t>で</a:t>
            </a:r>
            <a:r>
              <a:rPr lang="en-US" altLang="ja-JP" dirty="0"/>
              <a:t>C++</a:t>
            </a:r>
            <a:r>
              <a:rPr lang="ja-JP" altLang="en-US" dirty="0"/>
              <a:t>，</a:t>
            </a:r>
            <a:r>
              <a:rPr lang="en-US" altLang="ja-JP" dirty="0"/>
              <a:t>Go</a:t>
            </a:r>
            <a:r>
              <a:rPr lang="ja-JP" altLang="en-US" dirty="0"/>
              <a:t>，</a:t>
            </a:r>
            <a:r>
              <a:rPr lang="en-US" altLang="ja-JP" dirty="0"/>
              <a:t>Java</a:t>
            </a:r>
            <a:r>
              <a:rPr lang="ja-JP" altLang="en-US" dirty="0"/>
              <a:t>，</a:t>
            </a:r>
            <a:r>
              <a:rPr lang="en-US" altLang="ja-JP" dirty="0"/>
              <a:t>Rust</a:t>
            </a:r>
            <a:r>
              <a:rPr lang="ja-JP" altLang="en-US" dirty="0"/>
              <a:t>のコードを</a:t>
            </a:r>
            <a:br>
              <a:rPr lang="en-US" altLang="ja-JP" dirty="0"/>
            </a:br>
            <a:r>
              <a:rPr kumimoji="1" lang="ja-JP" altLang="en-US" sz="2000" u="sng" dirty="0"/>
              <a:t>関数単位</a:t>
            </a:r>
            <a:r>
              <a:rPr kumimoji="1" lang="ja-JP" altLang="en-US" sz="2000" dirty="0"/>
              <a:t>で</a:t>
            </a:r>
            <a:r>
              <a:rPr lang="ja-JP" altLang="en-US" dirty="0"/>
              <a:t>翻訳して</a:t>
            </a:r>
            <a:r>
              <a:rPr kumimoji="1" lang="ja-JP" altLang="en-US" sz="2000" dirty="0"/>
              <a:t>精度を比較</a:t>
            </a:r>
            <a:endParaRPr kumimoji="1" lang="en-US" altLang="ja-JP" sz="2000" dirty="0"/>
          </a:p>
          <a:p>
            <a:pPr lvl="1"/>
            <a:endParaRPr lang="en-US" altLang="ja-JP" b="1" dirty="0"/>
          </a:p>
          <a:p>
            <a:pPr lvl="1"/>
            <a:endParaRPr lang="en-US" altLang="ja-JP" b="1" dirty="0"/>
          </a:p>
        </p:txBody>
      </p:sp>
      <p:sp>
        <p:nvSpPr>
          <p:cNvPr id="4" name="スライド番号プレースホルダー 3">
            <a:extLst>
              <a:ext uri="{FF2B5EF4-FFF2-40B4-BE49-F238E27FC236}">
                <a16:creationId xmlns:a16="http://schemas.microsoft.com/office/drawing/2014/main" id="{A199CD4E-88F0-25CC-A97A-BF1C140D28E9}"/>
              </a:ext>
            </a:extLst>
          </p:cNvPr>
          <p:cNvSpPr>
            <a:spLocks noGrp="1"/>
          </p:cNvSpPr>
          <p:nvPr>
            <p:ph type="sldNum" sz="quarter" idx="12"/>
          </p:nvPr>
        </p:nvSpPr>
        <p:spPr/>
        <p:txBody>
          <a:bodyPr/>
          <a:lstStyle/>
          <a:p>
            <a:fld id="{B16735D3-C9E7-F649-AF37-A9D08763696D}" type="slidenum">
              <a:rPr lang="ja-JP" altLang="en-US" smtClean="0"/>
              <a:pPr/>
              <a:t>10</a:t>
            </a:fld>
            <a:endParaRPr lang="ja-JP" altLang="en-US"/>
          </a:p>
        </p:txBody>
      </p:sp>
      <p:sp>
        <p:nvSpPr>
          <p:cNvPr id="7" name="テキスト ボックス 6">
            <a:extLst>
              <a:ext uri="{FF2B5EF4-FFF2-40B4-BE49-F238E27FC236}">
                <a16:creationId xmlns:a16="http://schemas.microsoft.com/office/drawing/2014/main" id="{28015E1D-9950-5067-1A8C-4B8822198BF1}"/>
              </a:ext>
            </a:extLst>
          </p:cNvPr>
          <p:cNvSpPr txBox="1"/>
          <p:nvPr/>
        </p:nvSpPr>
        <p:spPr>
          <a:xfrm>
            <a:off x="1503850" y="6492480"/>
            <a:ext cx="6136299" cy="261610"/>
          </a:xfrm>
          <a:prstGeom prst="rect">
            <a:avLst/>
          </a:prstGeom>
          <a:noFill/>
          <a:ln>
            <a:solidFill>
              <a:schemeClr val="tx1"/>
            </a:solidFill>
          </a:ln>
        </p:spPr>
        <p:txBody>
          <a:bodyPr wrap="square" rtlCol="0">
            <a:spAutoFit/>
          </a:bodyPr>
          <a:lstStyle/>
          <a:p>
            <a:r>
              <a:rPr kumimoji="1" lang="en-US" altLang="ja-JP" sz="1100" dirty="0"/>
              <a:t>[8]: M. </a:t>
            </a:r>
            <a:r>
              <a:rPr kumimoji="1" lang="en-US" altLang="ja-JP" sz="1100" dirty="0" err="1"/>
              <a:t>Szafraniec</a:t>
            </a:r>
            <a:r>
              <a:rPr kumimoji="1" lang="en-US" altLang="ja-JP" sz="1100" dirty="0"/>
              <a:t>, et al. Code translation with compiler representations. ICLR2023, May 2023</a:t>
            </a:r>
          </a:p>
        </p:txBody>
      </p:sp>
      <p:pic>
        <p:nvPicPr>
          <p:cNvPr id="6" name="図 5" descr="モニター画面に映る文字&#10;&#10;自動的に生成された説明">
            <a:extLst>
              <a:ext uri="{FF2B5EF4-FFF2-40B4-BE49-F238E27FC236}">
                <a16:creationId xmlns:a16="http://schemas.microsoft.com/office/drawing/2014/main" id="{8F977427-B145-66FD-3C31-0D6BC4F14272}"/>
              </a:ext>
            </a:extLst>
          </p:cNvPr>
          <p:cNvPicPr>
            <a:picLocks noChangeAspect="1"/>
          </p:cNvPicPr>
          <p:nvPr/>
        </p:nvPicPr>
        <p:blipFill>
          <a:blip r:embed="rId3"/>
          <a:stretch>
            <a:fillRect/>
          </a:stretch>
        </p:blipFill>
        <p:spPr>
          <a:xfrm>
            <a:off x="990600" y="5273720"/>
            <a:ext cx="7162800" cy="1193800"/>
          </a:xfrm>
          <a:prstGeom prst="rect">
            <a:avLst/>
          </a:prstGeom>
        </p:spPr>
      </p:pic>
    </p:spTree>
    <p:extLst>
      <p:ext uri="{BB962C8B-B14F-4D97-AF65-F5344CB8AC3E}">
        <p14:creationId xmlns:p14="http://schemas.microsoft.com/office/powerpoint/2010/main" val="2871431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512DDC-2A42-9DFB-A8D1-4CB11E78197F}"/>
              </a:ext>
            </a:extLst>
          </p:cNvPr>
          <p:cNvSpPr>
            <a:spLocks noGrp="1"/>
          </p:cNvSpPr>
          <p:nvPr>
            <p:ph type="title"/>
          </p:nvPr>
        </p:nvSpPr>
        <p:spPr/>
        <p:txBody>
          <a:bodyPr/>
          <a:lstStyle/>
          <a:p>
            <a:r>
              <a:rPr lang="ja-JP" altLang="en-US" dirty="0"/>
              <a:t>調査</a:t>
            </a:r>
            <a:r>
              <a:rPr kumimoji="1" lang="en-US" altLang="ja-JP" dirty="0"/>
              <a:t>1: </a:t>
            </a:r>
            <a:r>
              <a:rPr kumimoji="1" lang="ja-JP" altLang="en-US" dirty="0"/>
              <a:t>モデルの設定</a:t>
            </a:r>
          </a:p>
        </p:txBody>
      </p:sp>
      <p:sp>
        <p:nvSpPr>
          <p:cNvPr id="3" name="コンテンツ プレースホルダー 2">
            <a:extLst>
              <a:ext uri="{FF2B5EF4-FFF2-40B4-BE49-F238E27FC236}">
                <a16:creationId xmlns:a16="http://schemas.microsoft.com/office/drawing/2014/main" id="{63772CBF-8146-D773-9EA7-9F157A5269B1}"/>
              </a:ext>
            </a:extLst>
          </p:cNvPr>
          <p:cNvSpPr>
            <a:spLocks noGrp="1"/>
          </p:cNvSpPr>
          <p:nvPr>
            <p:ph idx="1"/>
          </p:nvPr>
        </p:nvSpPr>
        <p:spPr/>
        <p:txBody>
          <a:bodyPr/>
          <a:lstStyle/>
          <a:p>
            <a:r>
              <a:rPr lang="ja-JP" altLang="en-US" b="1"/>
              <a:t>モデルの設定</a:t>
            </a:r>
            <a:endParaRPr lang="en-US" altLang="ja-JP" b="1" dirty="0"/>
          </a:p>
          <a:p>
            <a:pPr lvl="1"/>
            <a:r>
              <a:rPr lang="en-US" altLang="ja-JP" dirty="0" err="1"/>
              <a:t>TransCoder</a:t>
            </a:r>
            <a:r>
              <a:rPr lang="en-US" altLang="ja-JP" dirty="0"/>
              <a:t>-IR: </a:t>
            </a:r>
            <a:r>
              <a:rPr lang="ja-JP" altLang="en-US"/>
              <a:t>配布されているモデルをそのまま使用</a:t>
            </a:r>
            <a:endParaRPr lang="en-US" altLang="ja-JP" dirty="0"/>
          </a:p>
          <a:p>
            <a:pPr lvl="1"/>
            <a:r>
              <a:rPr lang="en-US" altLang="ja-JP" dirty="0"/>
              <a:t>GPT-4: API</a:t>
            </a:r>
            <a:r>
              <a:rPr lang="ja-JP" altLang="en-US"/>
              <a:t>使用．モデルは</a:t>
            </a:r>
            <a:r>
              <a:rPr lang="en-US" altLang="ja-JP" dirty="0"/>
              <a:t>gpt-4-0613</a:t>
            </a:r>
            <a:r>
              <a:rPr lang="ja-JP" altLang="en-US"/>
              <a:t>．</a:t>
            </a:r>
            <a:endParaRPr lang="en-US" altLang="ja-JP" b="1" dirty="0"/>
          </a:p>
          <a:p>
            <a:endParaRPr kumimoji="1" lang="ja-JP" altLang="en-US"/>
          </a:p>
        </p:txBody>
      </p:sp>
      <p:sp>
        <p:nvSpPr>
          <p:cNvPr id="4" name="スライド番号プレースホルダー 3">
            <a:extLst>
              <a:ext uri="{FF2B5EF4-FFF2-40B4-BE49-F238E27FC236}">
                <a16:creationId xmlns:a16="http://schemas.microsoft.com/office/drawing/2014/main" id="{C2E269FC-50AA-20A9-855E-9426472D2945}"/>
              </a:ext>
            </a:extLst>
          </p:cNvPr>
          <p:cNvSpPr>
            <a:spLocks noGrp="1"/>
          </p:cNvSpPr>
          <p:nvPr>
            <p:ph type="sldNum" sz="quarter" idx="12"/>
          </p:nvPr>
        </p:nvSpPr>
        <p:spPr/>
        <p:txBody>
          <a:bodyPr/>
          <a:lstStyle/>
          <a:p>
            <a:fld id="{B16735D3-C9E7-F649-AF37-A9D08763696D}" type="slidenum">
              <a:rPr lang="ja-JP" altLang="en-US" smtClean="0"/>
              <a:pPr/>
              <a:t>11</a:t>
            </a:fld>
            <a:endParaRPr lang="ja-JP" altLang="en-US"/>
          </a:p>
        </p:txBody>
      </p:sp>
      <p:sp>
        <p:nvSpPr>
          <p:cNvPr id="6" name="テキスト ボックス 5">
            <a:extLst>
              <a:ext uri="{FF2B5EF4-FFF2-40B4-BE49-F238E27FC236}">
                <a16:creationId xmlns:a16="http://schemas.microsoft.com/office/drawing/2014/main" id="{178023DA-E050-9EEA-1859-F2F663060DCF}"/>
              </a:ext>
            </a:extLst>
          </p:cNvPr>
          <p:cNvSpPr txBox="1"/>
          <p:nvPr/>
        </p:nvSpPr>
        <p:spPr>
          <a:xfrm>
            <a:off x="806450" y="3406095"/>
            <a:ext cx="7531100" cy="1754326"/>
          </a:xfrm>
          <a:prstGeom prst="rect">
            <a:avLst/>
          </a:prstGeom>
          <a:noFill/>
          <a:ln>
            <a:solidFill>
              <a:schemeClr val="tx1"/>
            </a:solidFill>
          </a:ln>
        </p:spPr>
        <p:txBody>
          <a:bodyPr wrap="square" rtlCol="0">
            <a:spAutoFit/>
          </a:bodyPr>
          <a:lstStyle/>
          <a:p>
            <a:r>
              <a:rPr kumimoji="1" lang="ja-JP" altLang="en-US" sz="1800"/>
              <a:t>あなたは優秀なソフトウェアエンジニアです．</a:t>
            </a:r>
            <a:r>
              <a:rPr kumimoji="1" lang="en-US" altLang="ja-JP" sz="1800" dirty="0"/>
              <a:t>C++</a:t>
            </a:r>
            <a:r>
              <a:rPr kumimoji="1" lang="ja-JP" altLang="en-US" sz="1800"/>
              <a:t>で記述された以下の関数を</a:t>
            </a:r>
            <a:r>
              <a:rPr kumimoji="1" lang="en-US" altLang="ja-JP" sz="1800" dirty="0"/>
              <a:t>Rust</a:t>
            </a:r>
            <a:r>
              <a:rPr kumimoji="1" lang="ja-JP" altLang="en-US" sz="1800"/>
              <a:t>の関数に翻訳してください．必ず翻訳結果のみを出力してください．</a:t>
            </a:r>
            <a:endParaRPr kumimoji="1" lang="en-US" altLang="ja-JP" sz="1800" dirty="0"/>
          </a:p>
          <a:p>
            <a:r>
              <a:rPr lang="en-US" altLang="ja-JP" sz="1800" dirty="0"/>
              <a:t>```</a:t>
            </a:r>
          </a:p>
          <a:p>
            <a:r>
              <a:rPr lang="en-US" altLang="ja-JP" sz="1800" dirty="0"/>
              <a:t>{C++</a:t>
            </a:r>
            <a:r>
              <a:rPr lang="ja-JP" altLang="en-US" sz="1800"/>
              <a:t>の関数</a:t>
            </a:r>
            <a:r>
              <a:rPr lang="en-US" altLang="ja-JP" sz="1800" dirty="0"/>
              <a:t>}</a:t>
            </a:r>
          </a:p>
          <a:p>
            <a:r>
              <a:rPr kumimoji="1" lang="en-US" altLang="ja-JP" sz="1800" dirty="0"/>
              <a:t>```</a:t>
            </a:r>
            <a:endParaRPr kumimoji="1" lang="ja-JP" altLang="en-US" sz="1800"/>
          </a:p>
        </p:txBody>
      </p:sp>
    </p:spTree>
    <p:extLst>
      <p:ext uri="{BB962C8B-B14F-4D97-AF65-F5344CB8AC3E}">
        <p14:creationId xmlns:p14="http://schemas.microsoft.com/office/powerpoint/2010/main" val="1288619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C88959-8E92-A7F6-DC90-351F2CACFF8F}"/>
              </a:ext>
            </a:extLst>
          </p:cNvPr>
          <p:cNvSpPr>
            <a:spLocks noGrp="1"/>
          </p:cNvSpPr>
          <p:nvPr>
            <p:ph type="title"/>
          </p:nvPr>
        </p:nvSpPr>
        <p:spPr/>
        <p:txBody>
          <a:bodyPr/>
          <a:lstStyle/>
          <a:p>
            <a:r>
              <a:rPr lang="ja-JP" altLang="en-US" dirty="0"/>
              <a:t>調査</a:t>
            </a:r>
            <a:r>
              <a:rPr lang="en-US" altLang="ja-JP" dirty="0"/>
              <a:t>1: </a:t>
            </a:r>
            <a:r>
              <a:rPr kumimoji="1" lang="ja-JP" altLang="en-US" dirty="0"/>
              <a:t>データセットの加工</a:t>
            </a:r>
          </a:p>
        </p:txBody>
      </p:sp>
      <p:sp>
        <p:nvSpPr>
          <p:cNvPr id="3" name="コンテンツ プレースホルダー 2">
            <a:extLst>
              <a:ext uri="{FF2B5EF4-FFF2-40B4-BE49-F238E27FC236}">
                <a16:creationId xmlns:a16="http://schemas.microsoft.com/office/drawing/2014/main" id="{DF2E4229-C2AB-F45E-F746-19CDC2B92D3E}"/>
              </a:ext>
            </a:extLst>
          </p:cNvPr>
          <p:cNvSpPr>
            <a:spLocks noGrp="1"/>
          </p:cNvSpPr>
          <p:nvPr>
            <p:ph idx="1"/>
          </p:nvPr>
        </p:nvSpPr>
        <p:spPr/>
        <p:txBody>
          <a:bodyPr/>
          <a:lstStyle/>
          <a:p>
            <a:r>
              <a:rPr lang="en-US" altLang="ja-JP" sz="2000" dirty="0"/>
              <a:t>1. </a:t>
            </a:r>
            <a:r>
              <a:rPr lang="ja-JP" altLang="en-US" sz="2000"/>
              <a:t>各ソースコードにおいて以下の関数のみを含むように手動で変更</a:t>
            </a:r>
            <a:endParaRPr lang="en-US" altLang="ja-JP" sz="2000" dirty="0"/>
          </a:p>
          <a:p>
            <a:pPr lvl="1"/>
            <a:r>
              <a:rPr lang="ja-JP" altLang="en-US" sz="1600" b="1"/>
              <a:t>関数</a:t>
            </a:r>
            <a:r>
              <a:rPr lang="en-US" altLang="ja-JP" sz="1600" b="1" dirty="0"/>
              <a:t>main</a:t>
            </a:r>
            <a:r>
              <a:rPr lang="en-US" altLang="ja-JP" sz="1600" dirty="0"/>
              <a:t>: </a:t>
            </a:r>
            <a:r>
              <a:rPr lang="ja-JP" altLang="en-US" sz="1600"/>
              <a:t>入力と関数</a:t>
            </a:r>
            <a:r>
              <a:rPr lang="en-US" altLang="ja-JP" sz="1600" dirty="0"/>
              <a:t>solve</a:t>
            </a:r>
            <a:r>
              <a:rPr lang="ja-JP" altLang="en-US" sz="1600"/>
              <a:t>の呼び出し</a:t>
            </a:r>
            <a:endParaRPr lang="en-US" altLang="ja-JP" sz="1600" dirty="0"/>
          </a:p>
          <a:p>
            <a:pPr lvl="1"/>
            <a:r>
              <a:rPr lang="ja-JP" altLang="en-US" sz="1600" b="1"/>
              <a:t>関数</a:t>
            </a:r>
            <a:r>
              <a:rPr lang="en-US" altLang="ja-JP" sz="1600" b="1" dirty="0"/>
              <a:t>solve</a:t>
            </a:r>
            <a:r>
              <a:rPr lang="en-US" altLang="ja-JP" sz="1600" dirty="0"/>
              <a:t>: </a:t>
            </a:r>
            <a:r>
              <a:rPr lang="ja-JP" altLang="en-US" sz="1600"/>
              <a:t>処理と出力</a:t>
            </a:r>
            <a:endParaRPr lang="en-US" altLang="ja-JP" sz="1600" dirty="0"/>
          </a:p>
          <a:p>
            <a:r>
              <a:rPr lang="en-US" altLang="ja-JP" sz="2000" dirty="0"/>
              <a:t>2. </a:t>
            </a:r>
            <a:r>
              <a:rPr lang="ja-JP" altLang="en-US" sz="2000"/>
              <a:t>変更後のソースコードがテストケースに通ることを確認</a:t>
            </a:r>
            <a:endParaRPr kumimoji="1" lang="en-US" altLang="ja-JP" sz="2000" dirty="0"/>
          </a:p>
          <a:p>
            <a:endParaRPr lang="en-US" altLang="ja-JP" sz="2000" dirty="0"/>
          </a:p>
        </p:txBody>
      </p:sp>
      <p:sp>
        <p:nvSpPr>
          <p:cNvPr id="4" name="スライド番号プレースホルダー 3">
            <a:extLst>
              <a:ext uri="{FF2B5EF4-FFF2-40B4-BE49-F238E27FC236}">
                <a16:creationId xmlns:a16="http://schemas.microsoft.com/office/drawing/2014/main" id="{CFC147A0-9FE2-D7EC-3B15-ED082D634B60}"/>
              </a:ext>
            </a:extLst>
          </p:cNvPr>
          <p:cNvSpPr>
            <a:spLocks noGrp="1"/>
          </p:cNvSpPr>
          <p:nvPr>
            <p:ph type="sldNum" sz="quarter" idx="12"/>
          </p:nvPr>
        </p:nvSpPr>
        <p:spPr/>
        <p:txBody>
          <a:bodyPr/>
          <a:lstStyle/>
          <a:p>
            <a:fld id="{B16735D3-C9E7-F649-AF37-A9D08763696D}" type="slidenum">
              <a:rPr lang="ja-JP" altLang="en-US" smtClean="0"/>
              <a:pPr/>
              <a:t>12</a:t>
            </a:fld>
            <a:endParaRPr lang="ja-JP" altLang="en-US"/>
          </a:p>
        </p:txBody>
      </p:sp>
      <p:graphicFrame>
        <p:nvGraphicFramePr>
          <p:cNvPr id="7" name="表 5">
            <a:extLst>
              <a:ext uri="{FF2B5EF4-FFF2-40B4-BE49-F238E27FC236}">
                <a16:creationId xmlns:a16="http://schemas.microsoft.com/office/drawing/2014/main" id="{33C8D923-48DD-B742-DDA5-02B6C38E3A27}"/>
              </a:ext>
            </a:extLst>
          </p:cNvPr>
          <p:cNvGraphicFramePr>
            <a:graphicFrameLocks/>
          </p:cNvGraphicFramePr>
          <p:nvPr>
            <p:extLst>
              <p:ext uri="{D42A27DB-BD31-4B8C-83A1-F6EECF244321}">
                <p14:modId xmlns:p14="http://schemas.microsoft.com/office/powerpoint/2010/main" val="1828282919"/>
              </p:ext>
            </p:extLst>
          </p:nvPr>
        </p:nvGraphicFramePr>
        <p:xfrm>
          <a:off x="6621680" y="4298715"/>
          <a:ext cx="2453400" cy="1950720"/>
        </p:xfrm>
        <a:graphic>
          <a:graphicData uri="http://schemas.openxmlformats.org/drawingml/2006/table">
            <a:tbl>
              <a:tblPr firstRow="1" bandRow="1">
                <a:tableStyleId>{073A0DAA-6AF3-43AB-8588-CEC1D06C72B9}</a:tableStyleId>
              </a:tblPr>
              <a:tblGrid>
                <a:gridCol w="565526">
                  <a:extLst>
                    <a:ext uri="{9D8B030D-6E8A-4147-A177-3AD203B41FA5}">
                      <a16:colId xmlns:a16="http://schemas.microsoft.com/office/drawing/2014/main" val="999031319"/>
                    </a:ext>
                  </a:extLst>
                </a:gridCol>
                <a:gridCol w="943937">
                  <a:extLst>
                    <a:ext uri="{9D8B030D-6E8A-4147-A177-3AD203B41FA5}">
                      <a16:colId xmlns:a16="http://schemas.microsoft.com/office/drawing/2014/main" val="4208875075"/>
                    </a:ext>
                  </a:extLst>
                </a:gridCol>
                <a:gridCol w="943937">
                  <a:extLst>
                    <a:ext uri="{9D8B030D-6E8A-4147-A177-3AD203B41FA5}">
                      <a16:colId xmlns:a16="http://schemas.microsoft.com/office/drawing/2014/main" val="899113390"/>
                    </a:ext>
                  </a:extLst>
                </a:gridCol>
              </a:tblGrid>
              <a:tr h="347330">
                <a:tc>
                  <a:txBody>
                    <a:bodyPr/>
                    <a:lstStyle/>
                    <a:p>
                      <a:r>
                        <a:rPr kumimoji="1" lang="ja-JP" altLang="en-US" sz="1400"/>
                        <a:t>言語</a:t>
                      </a:r>
                      <a:endParaRPr kumimoji="1" lang="ja-JP" altLang="en-US" sz="1400" dirty="0"/>
                    </a:p>
                  </a:txBody>
                  <a:tcPr/>
                </a:tc>
                <a:tc>
                  <a:txBody>
                    <a:bodyPr/>
                    <a:lstStyle/>
                    <a:p>
                      <a:r>
                        <a:rPr kumimoji="1" lang="ja-JP" altLang="en-US" sz="1400"/>
                        <a:t>ソース</a:t>
                      </a:r>
                      <a:endParaRPr kumimoji="1" lang="en-US" altLang="ja-JP" sz="1400" dirty="0"/>
                    </a:p>
                    <a:p>
                      <a:r>
                        <a:rPr kumimoji="1" lang="ja-JP" altLang="en-US" sz="1400"/>
                        <a:t>コード数</a:t>
                      </a:r>
                      <a:endParaRPr kumimoji="1" lang="ja-JP" altLang="en-US" sz="1400" dirty="0"/>
                    </a:p>
                  </a:txBody>
                  <a:tcPr/>
                </a:tc>
                <a:tc>
                  <a:txBody>
                    <a:bodyPr/>
                    <a:lstStyle/>
                    <a:p>
                      <a:r>
                        <a:rPr kumimoji="1" lang="ja-JP" altLang="en-US" sz="1400"/>
                        <a:t>関数</a:t>
                      </a:r>
                      <a:endParaRPr kumimoji="1" lang="en-US" altLang="ja-JP" sz="1400" dirty="0"/>
                    </a:p>
                    <a:p>
                      <a:r>
                        <a:rPr kumimoji="1" lang="en-US" altLang="ja-JP" sz="1400" dirty="0"/>
                        <a:t>solve</a:t>
                      </a:r>
                      <a:r>
                        <a:rPr kumimoji="1" lang="ja-JP" altLang="en-US" sz="1400"/>
                        <a:t>の</a:t>
                      </a:r>
                      <a:endParaRPr kumimoji="1" lang="en-US" altLang="ja-JP" sz="1400" dirty="0"/>
                    </a:p>
                    <a:p>
                      <a:r>
                        <a:rPr kumimoji="1" lang="ja-JP" altLang="en-US" sz="1400"/>
                        <a:t>平均行数</a:t>
                      </a:r>
                      <a:endParaRPr kumimoji="1" lang="ja-JP" altLang="en-US" sz="1400" dirty="0"/>
                    </a:p>
                  </a:txBody>
                  <a:tcPr/>
                </a:tc>
                <a:extLst>
                  <a:ext uri="{0D108BD9-81ED-4DB2-BD59-A6C34878D82A}">
                    <a16:rowId xmlns:a16="http://schemas.microsoft.com/office/drawing/2014/main" val="631358636"/>
                  </a:ext>
                </a:extLst>
              </a:tr>
              <a:tr h="250559">
                <a:tc>
                  <a:txBody>
                    <a:bodyPr/>
                    <a:lstStyle/>
                    <a:p>
                      <a:r>
                        <a:rPr kumimoji="1" lang="en-US" altLang="ja-JP" sz="1400" dirty="0"/>
                        <a:t>C++</a:t>
                      </a:r>
                      <a:endParaRPr kumimoji="1" lang="ja-JP" altLang="en-US" sz="1400"/>
                    </a:p>
                  </a:txBody>
                  <a:tcPr/>
                </a:tc>
                <a:tc>
                  <a:txBody>
                    <a:bodyPr/>
                    <a:lstStyle/>
                    <a:p>
                      <a:r>
                        <a:rPr kumimoji="1" lang="en-US" altLang="ja-JP" sz="1400" dirty="0"/>
                        <a:t>140</a:t>
                      </a:r>
                      <a:endParaRPr kumimoji="1" lang="ja-JP" altLang="en-US" sz="1400" dirty="0"/>
                    </a:p>
                  </a:txBody>
                  <a:tcPr/>
                </a:tc>
                <a:tc>
                  <a:txBody>
                    <a:bodyPr/>
                    <a:lstStyle/>
                    <a:p>
                      <a:r>
                        <a:rPr kumimoji="1" lang="en-US" altLang="ja-JP" sz="1400"/>
                        <a:t>17.2</a:t>
                      </a:r>
                      <a:endParaRPr kumimoji="1" lang="ja-JP" altLang="en-US" sz="1400" dirty="0"/>
                    </a:p>
                  </a:txBody>
                  <a:tcPr/>
                </a:tc>
                <a:extLst>
                  <a:ext uri="{0D108BD9-81ED-4DB2-BD59-A6C34878D82A}">
                    <a16:rowId xmlns:a16="http://schemas.microsoft.com/office/drawing/2014/main" val="65515174"/>
                  </a:ext>
                </a:extLst>
              </a:tr>
              <a:tr h="271695">
                <a:tc>
                  <a:txBody>
                    <a:bodyPr/>
                    <a:lstStyle/>
                    <a:p>
                      <a:r>
                        <a:rPr kumimoji="1" lang="en-US" altLang="ja-JP" sz="1400"/>
                        <a:t>Go</a:t>
                      </a:r>
                      <a:endParaRPr kumimoji="1" lang="ja-JP" altLang="en-US" sz="1400" dirty="0"/>
                    </a:p>
                  </a:txBody>
                  <a:tcPr/>
                </a:tc>
                <a:tc>
                  <a:txBody>
                    <a:bodyPr/>
                    <a:lstStyle/>
                    <a:p>
                      <a:r>
                        <a:rPr kumimoji="1" lang="en-US" altLang="ja-JP" sz="1400"/>
                        <a:t>140</a:t>
                      </a:r>
                      <a:endParaRPr kumimoji="1" lang="ja-JP" altLang="en-US" sz="1400" dirty="0"/>
                    </a:p>
                  </a:txBody>
                  <a:tcPr/>
                </a:tc>
                <a:tc>
                  <a:txBody>
                    <a:bodyPr/>
                    <a:lstStyle/>
                    <a:p>
                      <a:r>
                        <a:rPr kumimoji="1" lang="en-US" altLang="ja-JP" sz="1400"/>
                        <a:t>10.7</a:t>
                      </a:r>
                      <a:endParaRPr kumimoji="1" lang="ja-JP" altLang="en-US" sz="1400" dirty="0"/>
                    </a:p>
                  </a:txBody>
                  <a:tcPr/>
                </a:tc>
                <a:extLst>
                  <a:ext uri="{0D108BD9-81ED-4DB2-BD59-A6C34878D82A}">
                    <a16:rowId xmlns:a16="http://schemas.microsoft.com/office/drawing/2014/main" val="3114773510"/>
                  </a:ext>
                </a:extLst>
              </a:tr>
              <a:tr h="250559">
                <a:tc>
                  <a:txBody>
                    <a:bodyPr/>
                    <a:lstStyle/>
                    <a:p>
                      <a:r>
                        <a:rPr kumimoji="1" lang="en-US" altLang="ja-JP" sz="1400"/>
                        <a:t>Java</a:t>
                      </a:r>
                      <a:endParaRPr kumimoji="1" lang="ja-JP" altLang="en-US" sz="1400" dirty="0"/>
                    </a:p>
                  </a:txBody>
                  <a:tcPr/>
                </a:tc>
                <a:tc>
                  <a:txBody>
                    <a:bodyPr/>
                    <a:lstStyle/>
                    <a:p>
                      <a:r>
                        <a:rPr kumimoji="1" lang="en-US" altLang="ja-JP" sz="1400"/>
                        <a:t>140</a:t>
                      </a:r>
                      <a:endParaRPr kumimoji="1" lang="ja-JP" altLang="en-US" sz="1400" dirty="0"/>
                    </a:p>
                  </a:txBody>
                  <a:tcPr/>
                </a:tc>
                <a:tc>
                  <a:txBody>
                    <a:bodyPr/>
                    <a:lstStyle/>
                    <a:p>
                      <a:r>
                        <a:rPr kumimoji="1" lang="en-US" altLang="ja-JP" sz="1400"/>
                        <a:t>14.1</a:t>
                      </a:r>
                      <a:endParaRPr kumimoji="1" lang="ja-JP" altLang="en-US" sz="1400" dirty="0"/>
                    </a:p>
                  </a:txBody>
                  <a:tcPr/>
                </a:tc>
                <a:extLst>
                  <a:ext uri="{0D108BD9-81ED-4DB2-BD59-A6C34878D82A}">
                    <a16:rowId xmlns:a16="http://schemas.microsoft.com/office/drawing/2014/main" val="692596946"/>
                  </a:ext>
                </a:extLst>
              </a:tr>
              <a:tr h="250559">
                <a:tc>
                  <a:txBody>
                    <a:bodyPr/>
                    <a:lstStyle/>
                    <a:p>
                      <a:r>
                        <a:rPr kumimoji="1" lang="en-US" altLang="ja-JP" sz="1400"/>
                        <a:t>Rust</a:t>
                      </a:r>
                      <a:endParaRPr kumimoji="1" lang="ja-JP" altLang="en-US" sz="1400" dirty="0"/>
                    </a:p>
                  </a:txBody>
                  <a:tcPr/>
                </a:tc>
                <a:tc>
                  <a:txBody>
                    <a:bodyPr/>
                    <a:lstStyle/>
                    <a:p>
                      <a:r>
                        <a:rPr kumimoji="1" lang="en-US" altLang="ja-JP" sz="1400"/>
                        <a:t>140</a:t>
                      </a:r>
                      <a:endParaRPr kumimoji="1" lang="ja-JP" altLang="en-US" sz="1400" dirty="0"/>
                    </a:p>
                  </a:txBody>
                  <a:tcPr/>
                </a:tc>
                <a:tc>
                  <a:txBody>
                    <a:bodyPr/>
                    <a:lstStyle/>
                    <a:p>
                      <a:r>
                        <a:rPr kumimoji="1" lang="en-US" altLang="ja-JP" sz="1400" dirty="0"/>
                        <a:t>11.3</a:t>
                      </a:r>
                      <a:endParaRPr kumimoji="1" lang="ja-JP" altLang="en-US" sz="1400" dirty="0"/>
                    </a:p>
                  </a:txBody>
                  <a:tcPr/>
                </a:tc>
                <a:extLst>
                  <a:ext uri="{0D108BD9-81ED-4DB2-BD59-A6C34878D82A}">
                    <a16:rowId xmlns:a16="http://schemas.microsoft.com/office/drawing/2014/main" val="3318957829"/>
                  </a:ext>
                </a:extLst>
              </a:tr>
            </a:tbl>
          </a:graphicData>
        </a:graphic>
      </p:graphicFrame>
      <p:pic>
        <p:nvPicPr>
          <p:cNvPr id="5" name="コンテンツ プレースホルダー 5" descr="テキスト&#10;&#10;自動的に生成された説明">
            <a:extLst>
              <a:ext uri="{FF2B5EF4-FFF2-40B4-BE49-F238E27FC236}">
                <a16:creationId xmlns:a16="http://schemas.microsoft.com/office/drawing/2014/main" id="{E4FB3BA2-0845-58DE-009E-91610A7186F8}"/>
              </a:ext>
            </a:extLst>
          </p:cNvPr>
          <p:cNvPicPr>
            <a:picLocks noChangeAspect="1"/>
          </p:cNvPicPr>
          <p:nvPr/>
        </p:nvPicPr>
        <p:blipFill rotWithShape="1">
          <a:blip r:embed="rId3"/>
          <a:srcRect t="13502"/>
          <a:stretch/>
        </p:blipFill>
        <p:spPr>
          <a:xfrm>
            <a:off x="68920" y="3816707"/>
            <a:ext cx="2904757" cy="2560413"/>
          </a:xfrm>
          <a:prstGeom prst="rect">
            <a:avLst/>
          </a:prstGeom>
          <a:noFill/>
          <a:ln w="19050">
            <a:solidFill>
              <a:schemeClr val="tx1"/>
            </a:solidFill>
          </a:ln>
        </p:spPr>
      </p:pic>
      <p:pic>
        <p:nvPicPr>
          <p:cNvPr id="8" name="図 7" descr="グラフィカル ユーザー インターフェイス, テキスト&#10;&#10;自動的に生成された説明">
            <a:extLst>
              <a:ext uri="{FF2B5EF4-FFF2-40B4-BE49-F238E27FC236}">
                <a16:creationId xmlns:a16="http://schemas.microsoft.com/office/drawing/2014/main" id="{4A1D42D9-FD06-2A53-E632-82687EBE0F56}"/>
              </a:ext>
            </a:extLst>
          </p:cNvPr>
          <p:cNvPicPr>
            <a:picLocks noChangeAspect="1"/>
          </p:cNvPicPr>
          <p:nvPr/>
        </p:nvPicPr>
        <p:blipFill rotWithShape="1">
          <a:blip r:embed="rId4"/>
          <a:srcRect t="24625" b="40319"/>
          <a:stretch/>
        </p:blipFill>
        <p:spPr>
          <a:xfrm>
            <a:off x="3406742" y="3544749"/>
            <a:ext cx="3015389" cy="1552165"/>
          </a:xfrm>
          <a:prstGeom prst="rect">
            <a:avLst/>
          </a:prstGeom>
          <a:ln w="19050">
            <a:solidFill>
              <a:schemeClr val="tx1"/>
            </a:solidFill>
          </a:ln>
        </p:spPr>
      </p:pic>
      <p:sp>
        <p:nvSpPr>
          <p:cNvPr id="11" name="矢印: 右 8">
            <a:extLst>
              <a:ext uri="{FF2B5EF4-FFF2-40B4-BE49-F238E27FC236}">
                <a16:creationId xmlns:a16="http://schemas.microsoft.com/office/drawing/2014/main" id="{CB0280A2-7DCA-9232-F02F-EE0D60B0C73B}"/>
              </a:ext>
            </a:extLst>
          </p:cNvPr>
          <p:cNvSpPr/>
          <p:nvPr/>
        </p:nvSpPr>
        <p:spPr>
          <a:xfrm>
            <a:off x="3048400" y="4879055"/>
            <a:ext cx="277767" cy="43571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3" name="テキスト ボックス 12">
            <a:extLst>
              <a:ext uri="{FF2B5EF4-FFF2-40B4-BE49-F238E27FC236}">
                <a16:creationId xmlns:a16="http://schemas.microsoft.com/office/drawing/2014/main" id="{4620E885-64D5-C602-BB51-DC15D54022DC}"/>
              </a:ext>
            </a:extLst>
          </p:cNvPr>
          <p:cNvSpPr txBox="1"/>
          <p:nvPr/>
        </p:nvSpPr>
        <p:spPr>
          <a:xfrm>
            <a:off x="6540971" y="3990938"/>
            <a:ext cx="2614818" cy="307777"/>
          </a:xfrm>
          <a:prstGeom prst="rect">
            <a:avLst/>
          </a:prstGeom>
          <a:noFill/>
        </p:spPr>
        <p:txBody>
          <a:bodyPr wrap="none" rtlCol="0">
            <a:spAutoFit/>
          </a:bodyPr>
          <a:lstStyle/>
          <a:p>
            <a:r>
              <a:rPr kumimoji="1" lang="ja-JP" altLang="en-US" sz="1400"/>
              <a:t>調査</a:t>
            </a:r>
            <a:r>
              <a:rPr kumimoji="1" lang="en-US" altLang="ja-JP" sz="1400" dirty="0"/>
              <a:t>1</a:t>
            </a:r>
            <a:r>
              <a:rPr kumimoji="1" lang="ja-JP" altLang="en-US" sz="1400"/>
              <a:t>で使用するデータセット</a:t>
            </a:r>
          </a:p>
        </p:txBody>
      </p:sp>
      <p:pic>
        <p:nvPicPr>
          <p:cNvPr id="6" name="図 5" descr="グラフィカル ユーザー インターフェイス, テキスト&#10;&#10;自動的に生成された説明">
            <a:extLst>
              <a:ext uri="{FF2B5EF4-FFF2-40B4-BE49-F238E27FC236}">
                <a16:creationId xmlns:a16="http://schemas.microsoft.com/office/drawing/2014/main" id="{920C8F57-F223-F8EB-5AD8-E4534A1BB92B}"/>
              </a:ext>
            </a:extLst>
          </p:cNvPr>
          <p:cNvPicPr>
            <a:picLocks noChangeAspect="1"/>
          </p:cNvPicPr>
          <p:nvPr/>
        </p:nvPicPr>
        <p:blipFill rotWithShape="1">
          <a:blip r:embed="rId4"/>
          <a:srcRect t="63846"/>
          <a:stretch/>
        </p:blipFill>
        <p:spPr>
          <a:xfrm>
            <a:off x="3409840" y="5096914"/>
            <a:ext cx="3015388" cy="1600818"/>
          </a:xfrm>
          <a:prstGeom prst="rect">
            <a:avLst/>
          </a:prstGeom>
          <a:ln w="19050">
            <a:solidFill>
              <a:schemeClr val="tx1"/>
            </a:solidFill>
          </a:ln>
        </p:spPr>
      </p:pic>
    </p:spTree>
    <p:extLst>
      <p:ext uri="{BB962C8B-B14F-4D97-AF65-F5344CB8AC3E}">
        <p14:creationId xmlns:p14="http://schemas.microsoft.com/office/powerpoint/2010/main" val="3772959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6C01D-A730-88A0-1D87-744F474F0FEC}"/>
              </a:ext>
            </a:extLst>
          </p:cNvPr>
          <p:cNvSpPr>
            <a:spLocks noGrp="1"/>
          </p:cNvSpPr>
          <p:nvPr>
            <p:ph type="title"/>
          </p:nvPr>
        </p:nvSpPr>
        <p:spPr/>
        <p:txBody>
          <a:bodyPr/>
          <a:lstStyle/>
          <a:p>
            <a:r>
              <a:rPr lang="ja-JP" altLang="en-US" dirty="0"/>
              <a:t>調査</a:t>
            </a:r>
            <a:r>
              <a:rPr lang="en-US" altLang="ja-JP" sz="3200" dirty="0"/>
              <a:t>1: </a:t>
            </a:r>
            <a:r>
              <a:rPr lang="ja-JP" altLang="en-US" sz="3200" dirty="0"/>
              <a:t>結果と考察</a:t>
            </a:r>
            <a:endParaRPr kumimoji="1" lang="ja-JP" altLang="en-US" dirty="0"/>
          </a:p>
        </p:txBody>
      </p:sp>
      <p:sp>
        <p:nvSpPr>
          <p:cNvPr id="3" name="コンテンツ プレースホルダー 2">
            <a:extLst>
              <a:ext uri="{FF2B5EF4-FFF2-40B4-BE49-F238E27FC236}">
                <a16:creationId xmlns:a16="http://schemas.microsoft.com/office/drawing/2014/main" id="{D1273BD5-2537-0775-9DCB-59F99E2F0559}"/>
              </a:ext>
            </a:extLst>
          </p:cNvPr>
          <p:cNvSpPr>
            <a:spLocks noGrp="1"/>
          </p:cNvSpPr>
          <p:nvPr>
            <p:ph idx="1"/>
          </p:nvPr>
        </p:nvSpPr>
        <p:spPr>
          <a:xfrm>
            <a:off x="396000" y="1727999"/>
            <a:ext cx="8352000" cy="4734000"/>
          </a:xfrm>
        </p:spPr>
        <p:txBody>
          <a:bodyPr/>
          <a:lstStyle/>
          <a:p>
            <a:pPr>
              <a:buNone/>
            </a:pPr>
            <a:r>
              <a:rPr kumimoji="1" lang="en-US" altLang="ja-JP" sz="2000" dirty="0"/>
              <a:t>GPT-4</a:t>
            </a:r>
            <a:r>
              <a:rPr kumimoji="1" lang="ja-JP" altLang="en-US" sz="2000" dirty="0"/>
              <a:t>が全ての</a:t>
            </a:r>
            <a:r>
              <a:rPr lang="ja-JP" altLang="en-US" sz="2000" dirty="0"/>
              <a:t>言語ペア</a:t>
            </a:r>
            <a:r>
              <a:rPr kumimoji="1" lang="ja-JP" altLang="en-US" sz="2000" dirty="0"/>
              <a:t>において</a:t>
            </a:r>
            <a:r>
              <a:rPr kumimoji="1" lang="en-US" altLang="ja-JP" sz="2000" dirty="0" err="1"/>
              <a:t>TransCoder</a:t>
            </a:r>
            <a:r>
              <a:rPr kumimoji="1" lang="en-US" altLang="ja-JP" sz="2000" dirty="0"/>
              <a:t>-IR</a:t>
            </a:r>
            <a:r>
              <a:rPr kumimoji="1" lang="ja-JP" altLang="en-US" sz="2000" dirty="0"/>
              <a:t>よりも精度が高い</a:t>
            </a:r>
            <a:endParaRPr kumimoji="1" lang="en-US" altLang="ja-JP" sz="2000" dirty="0"/>
          </a:p>
          <a:p>
            <a:pPr>
              <a:buNone/>
            </a:pPr>
            <a:r>
              <a:rPr lang="en-US" altLang="ja-JP" sz="2000" u="sng" dirty="0"/>
              <a:t>GPT-4</a:t>
            </a:r>
            <a:r>
              <a:rPr lang="ja-JP" altLang="en-US" sz="2000" u="sng" dirty="0"/>
              <a:t>は既存の事前学習モデルよりも高精度の翻訳が可能</a:t>
            </a:r>
            <a:endParaRPr kumimoji="1" lang="en-US" altLang="ja-JP" sz="2000" u="sng" dirty="0"/>
          </a:p>
          <a:p>
            <a:endParaRPr lang="en-US" altLang="ja-JP" sz="2000" dirty="0"/>
          </a:p>
          <a:p>
            <a:endParaRPr kumimoji="1" lang="en-US" altLang="ja-JP" sz="2000" dirty="0"/>
          </a:p>
          <a:p>
            <a:endParaRPr lang="en-US" altLang="ja-JP" sz="2000" dirty="0"/>
          </a:p>
          <a:p>
            <a:endParaRPr kumimoji="1" lang="en-US" altLang="ja-JP" sz="2000" u="sng" dirty="0"/>
          </a:p>
          <a:p>
            <a:endParaRPr lang="en-US" altLang="ja-JP" sz="2000" u="sng" dirty="0"/>
          </a:p>
        </p:txBody>
      </p:sp>
      <p:sp>
        <p:nvSpPr>
          <p:cNvPr id="4" name="スライド番号プレースホルダー 3">
            <a:extLst>
              <a:ext uri="{FF2B5EF4-FFF2-40B4-BE49-F238E27FC236}">
                <a16:creationId xmlns:a16="http://schemas.microsoft.com/office/drawing/2014/main" id="{B330AA2D-22A5-7E33-D8A8-926DDD66A84D}"/>
              </a:ext>
            </a:extLst>
          </p:cNvPr>
          <p:cNvSpPr>
            <a:spLocks noGrp="1"/>
          </p:cNvSpPr>
          <p:nvPr>
            <p:ph type="sldNum" sz="quarter" idx="12"/>
          </p:nvPr>
        </p:nvSpPr>
        <p:spPr/>
        <p:txBody>
          <a:bodyPr/>
          <a:lstStyle/>
          <a:p>
            <a:fld id="{B16735D3-C9E7-F649-AF37-A9D08763696D}" type="slidenum">
              <a:rPr lang="ja-JP" altLang="en-US" smtClean="0"/>
              <a:pPr/>
              <a:t>13</a:t>
            </a:fld>
            <a:endParaRPr lang="ja-JP" altLang="en-US" dirty="0"/>
          </a:p>
        </p:txBody>
      </p:sp>
      <p:graphicFrame>
        <p:nvGraphicFramePr>
          <p:cNvPr id="11" name="表 5">
            <a:extLst>
              <a:ext uri="{FF2B5EF4-FFF2-40B4-BE49-F238E27FC236}">
                <a16:creationId xmlns:a16="http://schemas.microsoft.com/office/drawing/2014/main" id="{23C629B3-B456-E9DF-13C1-B41F76B37220}"/>
              </a:ext>
            </a:extLst>
          </p:cNvPr>
          <p:cNvGraphicFramePr>
            <a:graphicFrameLocks noGrp="1"/>
          </p:cNvGraphicFramePr>
          <p:nvPr>
            <p:extLst>
              <p:ext uri="{D42A27DB-BD31-4B8C-83A1-F6EECF244321}">
                <p14:modId xmlns:p14="http://schemas.microsoft.com/office/powerpoint/2010/main" val="673245380"/>
              </p:ext>
            </p:extLst>
          </p:nvPr>
        </p:nvGraphicFramePr>
        <p:xfrm>
          <a:off x="546018" y="3916516"/>
          <a:ext cx="8352004" cy="2494977"/>
        </p:xfrm>
        <a:graphic>
          <a:graphicData uri="http://schemas.openxmlformats.org/drawingml/2006/table">
            <a:tbl>
              <a:tblPr firstRow="1" firstCol="1" bandRow="1">
                <a:tableStyleId>{073A0DAA-6AF3-43AB-8588-CEC1D06C72B9}</a:tableStyleId>
              </a:tblPr>
              <a:tblGrid>
                <a:gridCol w="542454">
                  <a:extLst>
                    <a:ext uri="{9D8B030D-6E8A-4147-A177-3AD203B41FA5}">
                      <a16:colId xmlns:a16="http://schemas.microsoft.com/office/drawing/2014/main" val="3508194959"/>
                    </a:ext>
                  </a:extLst>
                </a:gridCol>
                <a:gridCol w="780955">
                  <a:extLst>
                    <a:ext uri="{9D8B030D-6E8A-4147-A177-3AD203B41FA5}">
                      <a16:colId xmlns:a16="http://schemas.microsoft.com/office/drawing/2014/main" val="4235380085"/>
                    </a:ext>
                  </a:extLst>
                </a:gridCol>
                <a:gridCol w="780955">
                  <a:extLst>
                    <a:ext uri="{9D8B030D-6E8A-4147-A177-3AD203B41FA5}">
                      <a16:colId xmlns:a16="http://schemas.microsoft.com/office/drawing/2014/main" val="3359003573"/>
                    </a:ext>
                  </a:extLst>
                </a:gridCol>
                <a:gridCol w="780955">
                  <a:extLst>
                    <a:ext uri="{9D8B030D-6E8A-4147-A177-3AD203B41FA5}">
                      <a16:colId xmlns:a16="http://schemas.microsoft.com/office/drawing/2014/main" val="3188045020"/>
                    </a:ext>
                  </a:extLst>
                </a:gridCol>
                <a:gridCol w="780955">
                  <a:extLst>
                    <a:ext uri="{9D8B030D-6E8A-4147-A177-3AD203B41FA5}">
                      <a16:colId xmlns:a16="http://schemas.microsoft.com/office/drawing/2014/main" val="1140945810"/>
                    </a:ext>
                  </a:extLst>
                </a:gridCol>
                <a:gridCol w="780955">
                  <a:extLst>
                    <a:ext uri="{9D8B030D-6E8A-4147-A177-3AD203B41FA5}">
                      <a16:colId xmlns:a16="http://schemas.microsoft.com/office/drawing/2014/main" val="4099898923"/>
                    </a:ext>
                  </a:extLst>
                </a:gridCol>
                <a:gridCol w="780955">
                  <a:extLst>
                    <a:ext uri="{9D8B030D-6E8A-4147-A177-3AD203B41FA5}">
                      <a16:colId xmlns:a16="http://schemas.microsoft.com/office/drawing/2014/main" val="3354981961"/>
                    </a:ext>
                  </a:extLst>
                </a:gridCol>
                <a:gridCol w="780955">
                  <a:extLst>
                    <a:ext uri="{9D8B030D-6E8A-4147-A177-3AD203B41FA5}">
                      <a16:colId xmlns:a16="http://schemas.microsoft.com/office/drawing/2014/main" val="2293412292"/>
                    </a:ext>
                  </a:extLst>
                </a:gridCol>
                <a:gridCol w="780955">
                  <a:extLst>
                    <a:ext uri="{9D8B030D-6E8A-4147-A177-3AD203B41FA5}">
                      <a16:colId xmlns:a16="http://schemas.microsoft.com/office/drawing/2014/main" val="2102536661"/>
                    </a:ext>
                  </a:extLst>
                </a:gridCol>
                <a:gridCol w="780955">
                  <a:extLst>
                    <a:ext uri="{9D8B030D-6E8A-4147-A177-3AD203B41FA5}">
                      <a16:colId xmlns:a16="http://schemas.microsoft.com/office/drawing/2014/main" val="1928076334"/>
                    </a:ext>
                  </a:extLst>
                </a:gridCol>
                <a:gridCol w="780955">
                  <a:extLst>
                    <a:ext uri="{9D8B030D-6E8A-4147-A177-3AD203B41FA5}">
                      <a16:colId xmlns:a16="http://schemas.microsoft.com/office/drawing/2014/main" val="717626777"/>
                    </a:ext>
                  </a:extLst>
                </a:gridCol>
              </a:tblGrid>
              <a:tr h="325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dirty="0"/>
                    </a:p>
                  </a:txBody>
                  <a:tcPr marL="69254" marR="69254" marT="34627" marB="34627"/>
                </a:tc>
                <a:tc gridSpan="2">
                  <a:txBody>
                    <a:bodyPr/>
                    <a:lstStyle/>
                    <a:p>
                      <a:r>
                        <a:rPr kumimoji="1" lang="en-US" altLang="ja-JP" sz="1500" dirty="0"/>
                        <a:t>C++</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Go</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dirty="0"/>
                        <a:t>Java</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Rust</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ja-JP" altLang="en-US" sz="1500" dirty="0"/>
                        <a:t>平均</a:t>
                      </a:r>
                    </a:p>
                  </a:txBody>
                  <a:tcPr marL="69254" marR="69254" marT="34627" marB="34627"/>
                </a:tc>
                <a:tc hMerge="1">
                  <a:txBody>
                    <a:bodyPr/>
                    <a:lstStyle/>
                    <a:p>
                      <a:endParaRPr kumimoji="1" lang="ja-JP" altLang="en-US" sz="1100" dirty="0"/>
                    </a:p>
                  </a:txBody>
                  <a:tcPr marL="69254" marR="69254" marT="34627" marB="34627"/>
                </a:tc>
                <a:extLst>
                  <a:ext uri="{0D108BD9-81ED-4DB2-BD59-A6C34878D82A}">
                    <a16:rowId xmlns:a16="http://schemas.microsoft.com/office/drawing/2014/main" val="2822526968"/>
                  </a:ext>
                </a:extLst>
              </a:tr>
              <a:tr h="540015">
                <a:tc>
                  <a:txBody>
                    <a:bodyPr/>
                    <a:lstStyle/>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err="1"/>
                        <a:t>TransCoder</a:t>
                      </a:r>
                      <a:r>
                        <a:rPr kumimoji="1" lang="en-US" altLang="ja-JP" sz="1500" dirty="0"/>
                        <a:t>-IR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extLst>
                  <a:ext uri="{0D108BD9-81ED-4DB2-BD59-A6C34878D82A}">
                    <a16:rowId xmlns:a16="http://schemas.microsoft.com/office/drawing/2014/main" val="3171414577"/>
                  </a:ext>
                </a:extLst>
              </a:tr>
              <a:tr h="325827">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a:t>0.45</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dirty="0"/>
                        <a:t>0.54</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a:t>0.24</a:t>
                      </a:r>
                      <a:endParaRPr kumimoji="1" lang="ja-JP" altLang="en-US" sz="1500" b="0" dirty="0"/>
                    </a:p>
                  </a:txBody>
                  <a:tcPr marL="69254" marR="69254" marT="34627" marB="34627"/>
                </a:tc>
                <a:tc>
                  <a:txBody>
                    <a:bodyPr/>
                    <a:lstStyle/>
                    <a:p>
                      <a:r>
                        <a:rPr kumimoji="1" lang="en-US" altLang="ja-JP" sz="1500" b="1"/>
                        <a:t>0.85</a:t>
                      </a:r>
                      <a:endParaRPr kumimoji="1" lang="ja-JP" altLang="en-US" sz="1500" b="1" dirty="0"/>
                    </a:p>
                  </a:txBody>
                  <a:tcPr marL="69254" marR="69254" marT="34627" marB="34627"/>
                </a:tc>
                <a:tc>
                  <a:txBody>
                    <a:bodyPr/>
                    <a:lstStyle/>
                    <a:p>
                      <a:r>
                        <a:rPr kumimoji="1" lang="en-US" altLang="ja-JP" sz="1500" b="0"/>
                        <a:t>0.41</a:t>
                      </a:r>
                      <a:endParaRPr kumimoji="1" lang="ja-JP" altLang="en-US" sz="1500" b="0" dirty="0"/>
                    </a:p>
                  </a:txBody>
                  <a:tcPr marL="69254" marR="69254" marT="34627" marB="34627"/>
                </a:tc>
                <a:tc>
                  <a:txBody>
                    <a:bodyPr/>
                    <a:lstStyle/>
                    <a:p>
                      <a:r>
                        <a:rPr kumimoji="1" lang="en-US" altLang="ja-JP" sz="1500" b="1"/>
                        <a:t>0.90</a:t>
                      </a:r>
                      <a:endParaRPr kumimoji="1" lang="ja-JP" altLang="en-US" sz="1500" b="1" dirty="0"/>
                    </a:p>
                  </a:txBody>
                  <a:tcPr marL="69254" marR="69254" marT="34627" marB="34627"/>
                </a:tc>
                <a:extLst>
                  <a:ext uri="{0D108BD9-81ED-4DB2-BD59-A6C34878D82A}">
                    <a16:rowId xmlns:a16="http://schemas.microsoft.com/office/drawing/2014/main" val="1039459513"/>
                  </a:ext>
                </a:extLst>
              </a:tr>
              <a:tr h="325827">
                <a:tc>
                  <a:txBody>
                    <a:bodyPr/>
                    <a:lstStyle/>
                    <a:p>
                      <a:r>
                        <a:rPr kumimoji="1" lang="en-US" altLang="ja-JP" sz="1500"/>
                        <a:t>Go</a:t>
                      </a:r>
                      <a:endParaRPr kumimoji="1" lang="ja-JP" altLang="en-US" sz="1500" dirty="0"/>
                    </a:p>
                  </a:txBody>
                  <a:tcPr marL="69254" marR="69254" marT="34627" marB="34627"/>
                </a:tc>
                <a:tc>
                  <a:txBody>
                    <a:bodyPr/>
                    <a:lstStyle/>
                    <a:p>
                      <a:r>
                        <a:rPr kumimoji="1" lang="en-US" altLang="ja-JP" sz="1500"/>
                        <a:t>0.29</a:t>
                      </a:r>
                      <a:endParaRPr kumimoji="1" lang="ja-JP" altLang="en-US" sz="1500" dirty="0"/>
                    </a:p>
                  </a:txBody>
                  <a:tcPr marL="69254" marR="69254" marT="34627" marB="34627"/>
                </a:tc>
                <a:tc>
                  <a:txBody>
                    <a:bodyPr/>
                    <a:lstStyle/>
                    <a:p>
                      <a:r>
                        <a:rPr kumimoji="1" lang="en-US" altLang="ja-JP" sz="1500" b="1"/>
                        <a:t>0.89</a:t>
                      </a:r>
                      <a:endParaRPr kumimoji="1" lang="ja-JP" altLang="en-US" sz="1500" b="1" dirty="0"/>
                    </a:p>
                  </a:txBody>
                  <a:tcPr marL="69254" marR="69254" marT="34627" marB="34627"/>
                </a:tc>
                <a:tc>
                  <a:txBody>
                    <a:bodyPr/>
                    <a:lstStyle/>
                    <a:p>
                      <a:r>
                        <a:rPr kumimoji="1" lang="en-US" altLang="ja-JP" sz="1500" b="1"/>
                        <a:t>-</a:t>
                      </a:r>
                      <a:endParaRPr kumimoji="1" lang="ja-JP" altLang="en-US" sz="1500" b="1"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a:t>0.33</a:t>
                      </a:r>
                      <a:endParaRPr kumimoji="1" lang="ja-JP" altLang="en-US" sz="1500" dirty="0"/>
                    </a:p>
                  </a:txBody>
                  <a:tcPr marL="69254" marR="69254" marT="34627" marB="34627"/>
                </a:tc>
                <a:tc>
                  <a:txBody>
                    <a:bodyPr/>
                    <a:lstStyle/>
                    <a:p>
                      <a:r>
                        <a:rPr kumimoji="1" lang="en-US" altLang="ja-JP" sz="1500" b="1" dirty="0"/>
                        <a:t>0.86</a:t>
                      </a:r>
                      <a:endParaRPr kumimoji="1" lang="ja-JP" altLang="en-US" sz="1500" b="1" dirty="0"/>
                    </a:p>
                  </a:txBody>
                  <a:tcPr marL="69254" marR="69254" marT="34627" marB="34627"/>
                </a:tc>
                <a:tc>
                  <a:txBody>
                    <a:bodyPr/>
                    <a:lstStyle/>
                    <a:p>
                      <a:r>
                        <a:rPr kumimoji="1" lang="en-US" altLang="ja-JP" sz="1500" dirty="0"/>
                        <a:t>0.16</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0.86</a:t>
                      </a:r>
                      <a:endParaRPr kumimoji="1" lang="ja-JP" altLang="en-US" sz="1500" b="1" dirty="0"/>
                    </a:p>
                  </a:txBody>
                  <a:tcPr marL="69254" marR="69254" marT="34627" marB="34627"/>
                </a:tc>
                <a:extLst>
                  <a:ext uri="{0D108BD9-81ED-4DB2-BD59-A6C34878D82A}">
                    <a16:rowId xmlns:a16="http://schemas.microsoft.com/office/drawing/2014/main" val="3909070335"/>
                  </a:ext>
                </a:extLst>
              </a:tr>
              <a:tr h="325827">
                <a:tc>
                  <a:txBody>
                    <a:bodyPr/>
                    <a:lstStyle/>
                    <a:p>
                      <a:r>
                        <a:rPr kumimoji="1" lang="en-US" altLang="ja-JP" sz="1500"/>
                        <a:t>Java</a:t>
                      </a:r>
                      <a:endParaRPr kumimoji="1" lang="ja-JP" altLang="en-US" sz="1500" dirty="0"/>
                    </a:p>
                  </a:txBody>
                  <a:tcPr marL="69254" marR="69254" marT="34627" marB="34627"/>
                </a:tc>
                <a:tc>
                  <a:txBody>
                    <a:bodyPr/>
                    <a:lstStyle/>
                    <a:p>
                      <a:r>
                        <a:rPr kumimoji="1" lang="en-US" altLang="ja-JP" sz="1500"/>
                        <a:t>0.41</a:t>
                      </a:r>
                      <a:endParaRPr kumimoji="1" lang="ja-JP" altLang="en-US" sz="1500" dirty="0"/>
                    </a:p>
                  </a:txBody>
                  <a:tcPr marL="69254" marR="69254" marT="34627" marB="34627"/>
                </a:tc>
                <a:tc>
                  <a:txBody>
                    <a:bodyPr/>
                    <a:lstStyle/>
                    <a:p>
                      <a:r>
                        <a:rPr kumimoji="1" lang="en-US" altLang="ja-JP" sz="1500" b="1"/>
                        <a:t>0.91</a:t>
                      </a:r>
                      <a:endParaRPr kumimoji="1" lang="ja-JP" altLang="en-US" sz="1500" b="1" dirty="0"/>
                    </a:p>
                  </a:txBody>
                  <a:tcPr marL="69254" marR="69254" marT="34627" marB="34627"/>
                </a:tc>
                <a:tc>
                  <a:txBody>
                    <a:bodyPr/>
                    <a:lstStyle/>
                    <a:p>
                      <a:r>
                        <a:rPr kumimoji="1" lang="en-US" altLang="ja-JP" sz="1500"/>
                        <a:t>0.34</a:t>
                      </a:r>
                      <a:endParaRPr kumimoji="1" lang="ja-JP" altLang="en-US" sz="1500" dirty="0"/>
                    </a:p>
                  </a:txBody>
                  <a:tcPr marL="69254" marR="69254" marT="34627" marB="34627"/>
                </a:tc>
                <a:tc>
                  <a:txBody>
                    <a:bodyPr/>
                    <a:lstStyle/>
                    <a:p>
                      <a:r>
                        <a:rPr kumimoji="1" lang="en-US" altLang="ja-JP" sz="1500" b="1"/>
                        <a:t>0.94</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0.19</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tc>
                  <a:txBody>
                    <a:bodyPr/>
                    <a:lstStyle/>
                    <a:p>
                      <a:r>
                        <a:rPr kumimoji="1" lang="en-US" altLang="ja-JP" sz="1500" dirty="0"/>
                        <a:t>0.31</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extLst>
                  <a:ext uri="{0D108BD9-81ED-4DB2-BD59-A6C34878D82A}">
                    <a16:rowId xmlns:a16="http://schemas.microsoft.com/office/drawing/2014/main" val="951858582"/>
                  </a:ext>
                </a:extLst>
              </a:tr>
              <a:tr h="325827">
                <a:tc>
                  <a:txBody>
                    <a:bodyPr/>
                    <a:lstStyle/>
                    <a:p>
                      <a:r>
                        <a:rPr kumimoji="1" lang="en-US" altLang="ja-JP" sz="1500"/>
                        <a:t>Rust</a:t>
                      </a:r>
                      <a:endParaRPr kumimoji="1" lang="ja-JP" altLang="en-US" sz="1500" dirty="0"/>
                    </a:p>
                  </a:txBody>
                  <a:tcPr marL="69254" marR="69254" marT="34627" marB="34627"/>
                </a:tc>
                <a:tc>
                  <a:txBody>
                    <a:bodyPr/>
                    <a:lstStyle/>
                    <a:p>
                      <a:r>
                        <a:rPr kumimoji="1" lang="en-US" altLang="ja-JP" sz="1500"/>
                        <a:t>0.07</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0.04</a:t>
                      </a:r>
                      <a:endParaRPr kumimoji="1" lang="ja-JP" altLang="en-US" sz="1500" dirty="0"/>
                    </a:p>
                  </a:txBody>
                  <a:tcPr marL="69254" marR="69254" marT="34627" marB="34627"/>
                </a:tc>
                <a:tc>
                  <a:txBody>
                    <a:bodyPr/>
                    <a:lstStyle/>
                    <a:p>
                      <a:r>
                        <a:rPr kumimoji="1" lang="en-US" altLang="ja-JP" sz="1500" b="1"/>
                        <a:t>0.83</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dirty="0"/>
                        <a:t>0.85</a:t>
                      </a:r>
                      <a:endParaRPr kumimoji="1" lang="ja-JP" altLang="en-US" sz="1500" b="1" dirty="0"/>
                    </a:p>
                  </a:txBody>
                  <a:tcPr marL="69254" marR="69254" marT="34627" marB="34627"/>
                </a:tc>
                <a:extLst>
                  <a:ext uri="{0D108BD9-81ED-4DB2-BD59-A6C34878D82A}">
                    <a16:rowId xmlns:a16="http://schemas.microsoft.com/office/drawing/2014/main" val="1539663532"/>
                  </a:ext>
                </a:extLst>
              </a:tr>
              <a:tr h="325827">
                <a:tc>
                  <a:txBody>
                    <a:bodyPr/>
                    <a:lstStyle/>
                    <a:p>
                      <a:r>
                        <a:rPr kumimoji="1" lang="ja-JP" altLang="en-US" sz="1500"/>
                        <a:t>平均</a:t>
                      </a:r>
                      <a:endParaRPr kumimoji="1" lang="ja-JP" altLang="en-US" sz="1500"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0.28</a:t>
                      </a:r>
                      <a:endParaRPr kumimoji="1" lang="ja-JP" altLang="en-US" sz="1500" dirty="0"/>
                    </a:p>
                  </a:txBody>
                  <a:tcPr marL="69254" marR="69254" marT="34627" marB="34627"/>
                </a:tc>
                <a:tc>
                  <a:txBody>
                    <a:bodyPr/>
                    <a:lstStyle/>
                    <a:p>
                      <a:r>
                        <a:rPr kumimoji="1" lang="en-US" altLang="ja-JP" sz="1500" b="1" dirty="0"/>
                        <a:t>0.92</a:t>
                      </a:r>
                      <a:endParaRPr kumimoji="1" lang="ja-JP" altLang="en-US" sz="1500" b="1" dirty="0"/>
                    </a:p>
                  </a:txBody>
                  <a:tcPr marL="69254" marR="69254" marT="34627" marB="34627"/>
                </a:tc>
                <a:tc>
                  <a:txBody>
                    <a:bodyPr/>
                    <a:lstStyle/>
                    <a:p>
                      <a:r>
                        <a:rPr kumimoji="1" lang="en-US" altLang="ja-JP" sz="1500"/>
                        <a:t>0.30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0.88</a:t>
                      </a:r>
                      <a:endParaRPr kumimoji="1" lang="ja-JP" altLang="en-US" sz="1500" b="1" dirty="0"/>
                    </a:p>
                  </a:txBody>
                  <a:tcPr marL="69254" marR="69254" marT="34627" marB="34627"/>
                </a:tc>
                <a:extLst>
                  <a:ext uri="{0D108BD9-81ED-4DB2-BD59-A6C34878D82A}">
                    <a16:rowId xmlns:a16="http://schemas.microsoft.com/office/drawing/2014/main" val="1355719653"/>
                  </a:ext>
                </a:extLst>
              </a:tr>
            </a:tbl>
          </a:graphicData>
        </a:graphic>
      </p:graphicFrame>
      <p:sp>
        <p:nvSpPr>
          <p:cNvPr id="12" name="テキスト ボックス 11">
            <a:extLst>
              <a:ext uri="{FF2B5EF4-FFF2-40B4-BE49-F238E27FC236}">
                <a16:creationId xmlns:a16="http://schemas.microsoft.com/office/drawing/2014/main" id="{A483FE75-D207-AB7A-82F8-A968FD5BDDF7}"/>
              </a:ext>
            </a:extLst>
          </p:cNvPr>
          <p:cNvSpPr txBox="1"/>
          <p:nvPr/>
        </p:nvSpPr>
        <p:spPr>
          <a:xfrm>
            <a:off x="96822" y="4579228"/>
            <a:ext cx="299178" cy="1169551"/>
          </a:xfrm>
          <a:prstGeom prst="rect">
            <a:avLst/>
          </a:prstGeom>
          <a:noFill/>
        </p:spPr>
        <p:txBody>
          <a:bodyPr wrap="square" rtlCol="0">
            <a:spAutoFit/>
          </a:bodyPr>
          <a:lstStyle/>
          <a:p>
            <a:r>
              <a:rPr kumimoji="1" lang="ja-JP" altLang="en-US" sz="1400" dirty="0"/>
              <a:t>翻訳元言語</a:t>
            </a:r>
          </a:p>
        </p:txBody>
      </p:sp>
      <p:sp>
        <p:nvSpPr>
          <p:cNvPr id="15" name="テキスト ボックス 14">
            <a:extLst>
              <a:ext uri="{FF2B5EF4-FFF2-40B4-BE49-F238E27FC236}">
                <a16:creationId xmlns:a16="http://schemas.microsoft.com/office/drawing/2014/main" id="{CE81EFEE-60B7-6949-BFE5-69B68E0F7F35}"/>
              </a:ext>
            </a:extLst>
          </p:cNvPr>
          <p:cNvSpPr txBox="1"/>
          <p:nvPr/>
        </p:nvSpPr>
        <p:spPr>
          <a:xfrm>
            <a:off x="3833839" y="3608739"/>
            <a:ext cx="1776361" cy="307777"/>
          </a:xfrm>
          <a:prstGeom prst="rect">
            <a:avLst/>
          </a:prstGeom>
          <a:noFill/>
        </p:spPr>
        <p:txBody>
          <a:bodyPr wrap="square" rtlCol="0">
            <a:spAutoFit/>
          </a:bodyPr>
          <a:lstStyle/>
          <a:p>
            <a:pPr algn="ctr"/>
            <a:r>
              <a:rPr kumimoji="1" lang="ja-JP" altLang="en-US" sz="1400" dirty="0"/>
              <a:t>翻訳先言語</a:t>
            </a:r>
          </a:p>
        </p:txBody>
      </p:sp>
    </p:spTree>
    <p:extLst>
      <p:ext uri="{BB962C8B-B14F-4D97-AF65-F5344CB8AC3E}">
        <p14:creationId xmlns:p14="http://schemas.microsoft.com/office/powerpoint/2010/main" val="816890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dirty="0">
                <a:solidFill>
                  <a:schemeClr val="bg1">
                    <a:lumMod val="90000"/>
                  </a:schemeClr>
                </a:solidFill>
              </a:rPr>
              <a:t>調査</a:t>
            </a:r>
            <a:r>
              <a:rPr lang="en-US" altLang="ja-JP" sz="2000" b="1" dirty="0">
                <a:solidFill>
                  <a:schemeClr val="bg1">
                    <a:lumMod val="90000"/>
                  </a:schemeClr>
                </a:solidFill>
              </a:rPr>
              <a:t>1. </a:t>
            </a:r>
            <a:r>
              <a:rPr lang="ja-JP" altLang="en-US" sz="2000" b="1" dirty="0">
                <a:solidFill>
                  <a:schemeClr val="bg1">
                    <a:lumMod val="90000"/>
                  </a:schemeClr>
                </a:solidFill>
              </a:rPr>
              <a:t>ニューラル機械翻訳モデルと</a:t>
            </a:r>
            <a:r>
              <a:rPr lang="en-US" altLang="ja-JP" sz="2000" b="1" dirty="0">
                <a:solidFill>
                  <a:schemeClr val="bg1">
                    <a:lumMod val="90000"/>
                  </a:schemeClr>
                </a:solidFill>
              </a:rPr>
              <a:t>GPT-4</a:t>
            </a:r>
            <a:r>
              <a:rPr lang="ja-JP" altLang="en-US" sz="2000" b="1" dirty="0">
                <a:solidFill>
                  <a:schemeClr val="bg1">
                    <a:lumMod val="90000"/>
                  </a:schemeClr>
                </a:solidFill>
              </a:rPr>
              <a:t>の比較</a:t>
            </a:r>
            <a:endParaRPr lang="en-US" altLang="ja-JP" sz="2000" b="1" dirty="0">
              <a:solidFill>
                <a:schemeClr val="bg1">
                  <a:lumMod val="90000"/>
                </a:schemeClr>
              </a:solidFill>
            </a:endParaRPr>
          </a:p>
          <a:p>
            <a:pPr lvl="1"/>
            <a:r>
              <a:rPr lang="ja-JP" altLang="en-US" sz="1600" dirty="0">
                <a:solidFill>
                  <a:schemeClr val="bg1">
                    <a:lumMod val="90000"/>
                  </a:schemeClr>
                </a:solidFill>
              </a:rPr>
              <a:t>既存のニューラル機械翻訳モデルと比較して有効性を調査</a:t>
            </a:r>
            <a:endParaRPr lang="en-US" altLang="ja-JP" sz="1600" dirty="0">
              <a:solidFill>
                <a:schemeClr val="bg1">
                  <a:lumMod val="90000"/>
                </a:schemeClr>
              </a:solidFill>
            </a:endParaRPr>
          </a:p>
          <a:p>
            <a:r>
              <a:rPr lang="ja-JP" altLang="en-US" sz="2000" b="1" dirty="0"/>
              <a:t>調査</a:t>
            </a:r>
            <a:r>
              <a:rPr lang="en-US" altLang="ja-JP" sz="2000" b="1" dirty="0"/>
              <a:t>2. </a:t>
            </a:r>
            <a:r>
              <a:rPr lang="ja-JP" altLang="en-US" sz="2000" b="1" dirty="0"/>
              <a:t>異なる特徴の言語間における翻訳の精度</a:t>
            </a:r>
            <a:endParaRPr lang="en-US" altLang="ja-JP" sz="2000" b="1" dirty="0"/>
          </a:p>
          <a:p>
            <a:pPr lvl="1"/>
            <a:r>
              <a:rPr lang="en-US" altLang="ja-JP" sz="1600" dirty="0"/>
              <a:t>C++,</a:t>
            </a:r>
            <a:r>
              <a:rPr lang="ja-JP" altLang="en-US" sz="1600" dirty="0"/>
              <a:t> </a:t>
            </a:r>
            <a:r>
              <a:rPr lang="en-US" altLang="ja-JP" sz="1600" dirty="0"/>
              <a:t>COBOL,</a:t>
            </a:r>
            <a:r>
              <a:rPr lang="ja-JP" altLang="en-US" sz="1600" dirty="0"/>
              <a:t> </a:t>
            </a:r>
            <a:r>
              <a:rPr lang="en-US" altLang="ja-JP" sz="1600" dirty="0"/>
              <a:t>Go,</a:t>
            </a:r>
            <a:r>
              <a:rPr lang="ja-JP" altLang="en-US" sz="1600" dirty="0"/>
              <a:t> </a:t>
            </a:r>
            <a:r>
              <a:rPr lang="en-US" altLang="ja-JP" sz="1600" dirty="0"/>
              <a:t>Java, Python3,</a:t>
            </a:r>
            <a:r>
              <a:rPr lang="ja-JP" altLang="en-US" sz="1600" dirty="0"/>
              <a:t> </a:t>
            </a:r>
            <a:r>
              <a:rPr lang="en-US" altLang="ja-JP" sz="1600" dirty="0"/>
              <a:t>Rust</a:t>
            </a:r>
            <a:r>
              <a:rPr lang="ja-JP" altLang="en-US" sz="1600" dirty="0"/>
              <a:t>で翻訳の精度を調査</a:t>
            </a:r>
            <a:endParaRPr lang="en-US" altLang="ja-JP" sz="1600" dirty="0"/>
          </a:p>
          <a:p>
            <a:r>
              <a:rPr lang="ja-JP" altLang="en-US" sz="2000" b="1" dirty="0">
                <a:solidFill>
                  <a:schemeClr val="bg1">
                    <a:lumMod val="90000"/>
                  </a:schemeClr>
                </a:solidFill>
              </a:rPr>
              <a:t>調査</a:t>
            </a:r>
            <a:r>
              <a:rPr lang="en-US" altLang="ja-JP" sz="2000" b="1" dirty="0">
                <a:solidFill>
                  <a:schemeClr val="bg1">
                    <a:lumMod val="90000"/>
                  </a:schemeClr>
                </a:solidFill>
              </a:rPr>
              <a:t>3. </a:t>
            </a:r>
            <a:r>
              <a:rPr lang="ja-JP" altLang="en-US" sz="2000" b="1" dirty="0">
                <a:solidFill>
                  <a:schemeClr val="bg1">
                    <a:lumMod val="90000"/>
                  </a:schemeClr>
                </a:solidFill>
              </a:rPr>
              <a:t>プロンプトの言語が翻訳の精度に与える影響</a:t>
            </a:r>
            <a:endParaRPr lang="en-US" altLang="ja-JP" sz="2000" b="1" dirty="0">
              <a:solidFill>
                <a:schemeClr val="bg1">
                  <a:lumMod val="90000"/>
                </a:schemeClr>
              </a:solidFill>
            </a:endParaRPr>
          </a:p>
          <a:p>
            <a:pPr lvl="1"/>
            <a:r>
              <a:rPr lang="ja-JP" altLang="en-US" sz="1600" dirty="0">
                <a:solidFill>
                  <a:schemeClr val="bg1">
                    <a:lumMod val="90000"/>
                  </a:schemeClr>
                </a:solidFill>
              </a:rPr>
              <a:t>プロンプトが英語の場合と日本語の場合の精度の調査</a:t>
            </a:r>
            <a:endParaRPr lang="en-US" altLang="ja-JP" sz="1600" dirty="0">
              <a:solidFill>
                <a:schemeClr val="bg1">
                  <a:lumMod val="90000"/>
                </a:schemeClr>
              </a:solidFill>
            </a:endParaRPr>
          </a:p>
          <a:p>
            <a:r>
              <a:rPr lang="ja-JP" altLang="en-US" sz="2000" b="1" dirty="0">
                <a:solidFill>
                  <a:schemeClr val="bg1">
                    <a:lumMod val="90000"/>
                  </a:schemeClr>
                </a:solidFill>
              </a:rPr>
              <a:t>調査</a:t>
            </a:r>
            <a:r>
              <a:rPr lang="en-US" altLang="ja-JP" sz="2000" b="1" dirty="0">
                <a:solidFill>
                  <a:schemeClr val="bg1">
                    <a:lumMod val="90000"/>
                  </a:schemeClr>
                </a:solidFill>
              </a:rPr>
              <a:t>4. </a:t>
            </a:r>
            <a:r>
              <a:rPr lang="ja-JP" altLang="en-US" sz="2000" b="1" dirty="0">
                <a:solidFill>
                  <a:schemeClr val="bg1">
                    <a:lumMod val="90000"/>
                  </a:schemeClr>
                </a:solidFill>
              </a:rPr>
              <a:t>プロンプトに</a:t>
            </a:r>
            <a:r>
              <a:rPr lang="en-US" altLang="ja-JP" sz="2000" b="1" dirty="0">
                <a:solidFill>
                  <a:schemeClr val="bg1">
                    <a:lumMod val="90000"/>
                  </a:schemeClr>
                </a:solidFill>
              </a:rPr>
              <a:t>Chain-of-Thought</a:t>
            </a:r>
            <a:r>
              <a:rPr kumimoji="1" lang="en-US" altLang="ja-JP" sz="2000" b="1" baseline="30000" dirty="0">
                <a:solidFill>
                  <a:schemeClr val="bg1">
                    <a:lumMod val="90000"/>
                  </a:schemeClr>
                </a:solidFill>
              </a:rPr>
              <a:t>[6]</a:t>
            </a:r>
            <a:r>
              <a:rPr lang="ja-JP" altLang="en-US" sz="2000" b="1" dirty="0">
                <a:solidFill>
                  <a:schemeClr val="bg1">
                    <a:lumMod val="90000"/>
                  </a:schemeClr>
                </a:solidFill>
              </a:rPr>
              <a:t>を導入した場合の精度</a:t>
            </a:r>
            <a:endParaRPr lang="en-US" altLang="ja-JP" sz="2000" b="1" dirty="0">
              <a:solidFill>
                <a:schemeClr val="bg1">
                  <a:lumMod val="90000"/>
                </a:schemeClr>
              </a:solidFill>
            </a:endParaRPr>
          </a:p>
          <a:p>
            <a:pPr lvl="1"/>
            <a:r>
              <a:rPr lang="ja-JP" altLang="en-US" sz="1600" dirty="0">
                <a:solidFill>
                  <a:schemeClr val="bg1">
                    <a:lumMod val="90000"/>
                  </a:schemeClr>
                </a:solidFill>
              </a:rPr>
              <a:t>思考の連鎖を促す</a:t>
            </a:r>
            <a:r>
              <a:rPr lang="en-US" altLang="ja-JP" sz="1600" dirty="0">
                <a:solidFill>
                  <a:schemeClr val="bg1">
                    <a:lumMod val="90000"/>
                  </a:schemeClr>
                </a:solidFill>
              </a:rPr>
              <a:t>Chain-of-Thought</a:t>
            </a:r>
            <a:r>
              <a:rPr lang="ja-JP" altLang="en-US" sz="1600" dirty="0">
                <a:solidFill>
                  <a:schemeClr val="bg1">
                    <a:lumMod val="90000"/>
                  </a:schemeClr>
                </a:solidFill>
              </a:rPr>
              <a:t>をプロンプトに導入した場合の精度を調査</a:t>
            </a:r>
            <a:endParaRPr lang="en-US" altLang="ja-JP" sz="1600" dirty="0">
              <a:solidFill>
                <a:schemeClr val="bg1">
                  <a:lumMod val="90000"/>
                </a:schemeClr>
              </a:solidFill>
            </a:endParaRPr>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14</a:t>
            </a:fld>
            <a:endParaRPr lang="ja-JP" altLang="en-US"/>
          </a:p>
        </p:txBody>
      </p:sp>
      <p:sp>
        <p:nvSpPr>
          <p:cNvPr id="8" name="テキスト ボックス 7">
            <a:extLst>
              <a:ext uri="{FF2B5EF4-FFF2-40B4-BE49-F238E27FC236}">
                <a16:creationId xmlns:a16="http://schemas.microsoft.com/office/drawing/2014/main" id="{40DCC257-8F52-7188-8B7F-2048CF6552B4}"/>
              </a:ext>
            </a:extLst>
          </p:cNvPr>
          <p:cNvSpPr txBox="1"/>
          <p:nvPr/>
        </p:nvSpPr>
        <p:spPr>
          <a:xfrm>
            <a:off x="1711215" y="6327389"/>
            <a:ext cx="5721569" cy="430887"/>
          </a:xfrm>
          <a:prstGeom prst="rect">
            <a:avLst/>
          </a:prstGeom>
          <a:noFill/>
          <a:ln>
            <a:solidFill>
              <a:schemeClr val="tx1"/>
            </a:solidFill>
          </a:ln>
        </p:spPr>
        <p:txBody>
          <a:bodyPr wrap="square" rtlCol="0">
            <a:spAutoFit/>
          </a:bodyPr>
          <a:lstStyle/>
          <a:p>
            <a:pPr algn="ctr"/>
            <a:r>
              <a:rPr kumimoji="1" lang="en-US" altLang="ja-JP" sz="1100" dirty="0"/>
              <a:t>[6]: J. Wei, et al. </a:t>
            </a:r>
            <a:r>
              <a:rPr lang="en-US" altLang="ja-JP" sz="1100" b="0" i="0" dirty="0">
                <a:effectLst/>
              </a:rPr>
              <a:t>Chain-of-thought prompting elicits reasoning in large language models. </a:t>
            </a:r>
            <a:br>
              <a:rPr lang="en-US" altLang="ja-JP" sz="1100" b="0" i="0" dirty="0">
                <a:effectLst/>
              </a:rPr>
            </a:br>
            <a:r>
              <a:rPr lang="en-US" altLang="ja-JP" sz="1100" dirty="0" err="1"/>
              <a:t>e</a:t>
            </a:r>
            <a:r>
              <a:rPr lang="en-US" altLang="ja-JP" sz="1100" b="0" i="0" dirty="0" err="1">
                <a:effectLst/>
              </a:rPr>
              <a:t>print</a:t>
            </a:r>
            <a:r>
              <a:rPr lang="en-US" altLang="ja-JP" sz="1100" dirty="0"/>
              <a:t> </a:t>
            </a:r>
            <a:r>
              <a:rPr lang="en-US" altLang="ja-JP" sz="1100" b="0" i="0" dirty="0">
                <a:effectLst/>
              </a:rPr>
              <a:t>arXiv:2201.11903, Jan. 2022. </a:t>
            </a:r>
            <a:endParaRPr kumimoji="1" lang="ja-JP" altLang="en-US" sz="1100" dirty="0"/>
          </a:p>
        </p:txBody>
      </p:sp>
    </p:spTree>
    <p:extLst>
      <p:ext uri="{BB962C8B-B14F-4D97-AF65-F5344CB8AC3E}">
        <p14:creationId xmlns:p14="http://schemas.microsoft.com/office/powerpoint/2010/main" val="28941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D37ADC-7B5D-7D8A-500F-B0CEB8EDF82E}"/>
              </a:ext>
            </a:extLst>
          </p:cNvPr>
          <p:cNvSpPr>
            <a:spLocks noGrp="1"/>
          </p:cNvSpPr>
          <p:nvPr>
            <p:ph type="title"/>
          </p:nvPr>
        </p:nvSpPr>
        <p:spPr/>
        <p:txBody>
          <a:bodyPr/>
          <a:lstStyle/>
          <a:p>
            <a:r>
              <a:rPr lang="ja-JP" altLang="en-US" dirty="0"/>
              <a:t>調査</a:t>
            </a:r>
            <a:r>
              <a:rPr kumimoji="1" lang="en-US" altLang="ja-JP" dirty="0"/>
              <a:t>2: </a:t>
            </a:r>
            <a:r>
              <a:rPr lang="ja-JP" altLang="en-US" dirty="0"/>
              <a:t>目的と実験方法</a:t>
            </a:r>
            <a:endParaRPr kumimoji="1" lang="ja-JP" altLang="en-US" dirty="0"/>
          </a:p>
        </p:txBody>
      </p:sp>
      <p:sp>
        <p:nvSpPr>
          <p:cNvPr id="3" name="コンテンツ プレースホルダー 2">
            <a:extLst>
              <a:ext uri="{FF2B5EF4-FFF2-40B4-BE49-F238E27FC236}">
                <a16:creationId xmlns:a16="http://schemas.microsoft.com/office/drawing/2014/main" id="{8852AF3D-D98A-E50E-B451-7DC9BA6495A1}"/>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dirty="0"/>
              <a:t>異なる特徴の言語間</a:t>
            </a:r>
            <a:r>
              <a:rPr lang="ja-JP" altLang="en-US" sz="2000"/>
              <a:t>の翻訳の精度</a:t>
            </a:r>
            <a:r>
              <a:rPr lang="ja-JP" altLang="en-US" sz="2000" dirty="0"/>
              <a:t>の調査</a:t>
            </a:r>
            <a:endParaRPr lang="en-US" altLang="ja-JP" sz="2000" dirty="0"/>
          </a:p>
          <a:p>
            <a:pPr lvl="2"/>
            <a:r>
              <a:rPr lang="ja-JP" altLang="en-US" dirty="0"/>
              <a:t>レガシー↔モダン，動的型付け</a:t>
            </a:r>
            <a:r>
              <a:rPr lang="ja-JP" altLang="en-US"/>
              <a:t>↔静的型付け</a:t>
            </a:r>
            <a:endParaRPr lang="en-US" altLang="ja-JP" dirty="0"/>
          </a:p>
          <a:p>
            <a:pPr lvl="1"/>
            <a:r>
              <a:rPr lang="ja-JP" altLang="en-US"/>
              <a:t>コード単位の翻訳の精度の調査</a:t>
            </a:r>
            <a:endParaRPr lang="en-US" altLang="ja-JP" dirty="0"/>
          </a:p>
          <a:p>
            <a:r>
              <a:rPr lang="ja-JP" altLang="en-US" sz="2400" b="1"/>
              <a:t>実験</a:t>
            </a:r>
            <a:r>
              <a:rPr lang="ja-JP" altLang="en-US" sz="2400" b="1" dirty="0"/>
              <a:t>方法</a:t>
            </a:r>
            <a:endParaRPr lang="en-US" altLang="ja-JP" sz="2400" b="1" dirty="0"/>
          </a:p>
          <a:p>
            <a:pPr lvl="1"/>
            <a:r>
              <a:rPr lang="ja-JP" altLang="en-US" sz="2000" dirty="0"/>
              <a:t>先述したデータセットに含まれる</a:t>
            </a:r>
            <a:r>
              <a:rPr lang="en-US" altLang="ja-JP" sz="2000" dirty="0"/>
              <a:t>C++</a:t>
            </a:r>
            <a:r>
              <a:rPr lang="ja-JP" altLang="en-US" sz="2000" dirty="0"/>
              <a:t>、</a:t>
            </a:r>
            <a:r>
              <a:rPr lang="en-US" altLang="ja-JP" sz="2000" dirty="0"/>
              <a:t>Go</a:t>
            </a:r>
            <a:r>
              <a:rPr lang="ja-JP" altLang="en-US" sz="2000" dirty="0"/>
              <a:t>、</a:t>
            </a:r>
            <a:r>
              <a:rPr lang="en-US" altLang="ja-JP" sz="2000" dirty="0"/>
              <a:t>Java</a:t>
            </a:r>
            <a:r>
              <a:rPr lang="ja-JP" altLang="en-US" sz="2000" dirty="0"/>
              <a:t>、</a:t>
            </a:r>
            <a:r>
              <a:rPr lang="en-US" altLang="ja-JP" sz="2000" dirty="0"/>
              <a:t>Rust</a:t>
            </a:r>
            <a:r>
              <a:rPr lang="ja-JP" altLang="en-US" sz="2000" dirty="0"/>
              <a:t>、</a:t>
            </a:r>
            <a:br>
              <a:rPr lang="en-US" altLang="ja-JP" sz="2000" dirty="0"/>
            </a:br>
            <a:r>
              <a:rPr lang="en-US" altLang="ja-JP" sz="2000" dirty="0"/>
              <a:t>Python3</a:t>
            </a:r>
            <a:r>
              <a:rPr lang="ja-JP" altLang="en-US" sz="2000" dirty="0"/>
              <a:t>、</a:t>
            </a:r>
            <a:r>
              <a:rPr lang="en-US" altLang="ja-JP" sz="2000" dirty="0"/>
              <a:t>COBOL</a:t>
            </a:r>
            <a:r>
              <a:rPr lang="ja-JP" altLang="en-US" sz="2000" dirty="0"/>
              <a:t>のコードを翻訳して精度を調査</a:t>
            </a:r>
            <a:endParaRPr lang="en-US" altLang="ja-JP" sz="2000" dirty="0"/>
          </a:p>
          <a:p>
            <a:pPr lvl="1"/>
            <a:endParaRPr kumimoji="1" lang="ja-JP" altLang="en-US" sz="2000" dirty="0"/>
          </a:p>
        </p:txBody>
      </p:sp>
      <p:sp>
        <p:nvSpPr>
          <p:cNvPr id="4" name="スライド番号プレースホルダー 3">
            <a:extLst>
              <a:ext uri="{FF2B5EF4-FFF2-40B4-BE49-F238E27FC236}">
                <a16:creationId xmlns:a16="http://schemas.microsoft.com/office/drawing/2014/main" id="{483CF7EF-2470-B66F-1057-92908992A043}"/>
              </a:ext>
            </a:extLst>
          </p:cNvPr>
          <p:cNvSpPr>
            <a:spLocks noGrp="1"/>
          </p:cNvSpPr>
          <p:nvPr>
            <p:ph type="sldNum" sz="quarter" idx="12"/>
          </p:nvPr>
        </p:nvSpPr>
        <p:spPr/>
        <p:txBody>
          <a:bodyPr/>
          <a:lstStyle/>
          <a:p>
            <a:fld id="{B16735D3-C9E7-F649-AF37-A9D08763696D}" type="slidenum">
              <a:rPr lang="ja-JP" altLang="en-US" smtClean="0"/>
              <a:pPr/>
              <a:t>15</a:t>
            </a:fld>
            <a:endParaRPr lang="ja-JP" altLang="en-US"/>
          </a:p>
        </p:txBody>
      </p:sp>
      <p:pic>
        <p:nvPicPr>
          <p:cNvPr id="6" name="図 5" descr="文字が書かれている&#10;&#10;中程度の精度で自動的に生成された説明">
            <a:extLst>
              <a:ext uri="{FF2B5EF4-FFF2-40B4-BE49-F238E27FC236}">
                <a16:creationId xmlns:a16="http://schemas.microsoft.com/office/drawing/2014/main" id="{12042197-0907-FE0A-01C6-5A01E96CB7B5}"/>
              </a:ext>
            </a:extLst>
          </p:cNvPr>
          <p:cNvPicPr>
            <a:picLocks noChangeAspect="1"/>
          </p:cNvPicPr>
          <p:nvPr/>
        </p:nvPicPr>
        <p:blipFill>
          <a:blip r:embed="rId3"/>
          <a:stretch>
            <a:fillRect/>
          </a:stretch>
        </p:blipFill>
        <p:spPr>
          <a:xfrm>
            <a:off x="857250" y="5100195"/>
            <a:ext cx="7429500" cy="1244600"/>
          </a:xfrm>
          <a:prstGeom prst="rect">
            <a:avLst/>
          </a:prstGeom>
        </p:spPr>
      </p:pic>
    </p:spTree>
    <p:extLst>
      <p:ext uri="{BB962C8B-B14F-4D97-AF65-F5344CB8AC3E}">
        <p14:creationId xmlns:p14="http://schemas.microsoft.com/office/powerpoint/2010/main" val="2102803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99C84F-22E9-4FA1-C9B8-A86EE9EB44DA}"/>
              </a:ext>
            </a:extLst>
          </p:cNvPr>
          <p:cNvSpPr>
            <a:spLocks noGrp="1"/>
          </p:cNvSpPr>
          <p:nvPr>
            <p:ph type="title"/>
          </p:nvPr>
        </p:nvSpPr>
        <p:spPr/>
        <p:txBody>
          <a:bodyPr/>
          <a:lstStyle/>
          <a:p>
            <a:r>
              <a:rPr lang="ja-JP" altLang="en-US" dirty="0"/>
              <a:t>調査</a:t>
            </a:r>
            <a:r>
              <a:rPr kumimoji="1" lang="en-US" altLang="ja-JP" dirty="0"/>
              <a:t>2: </a:t>
            </a:r>
            <a:r>
              <a:rPr kumimoji="1" lang="ja-JP" altLang="en-US" dirty="0"/>
              <a:t>モデルの概要</a:t>
            </a:r>
          </a:p>
        </p:txBody>
      </p:sp>
      <p:sp>
        <p:nvSpPr>
          <p:cNvPr id="3" name="コンテンツ プレースホルダー 2">
            <a:extLst>
              <a:ext uri="{FF2B5EF4-FFF2-40B4-BE49-F238E27FC236}">
                <a16:creationId xmlns:a16="http://schemas.microsoft.com/office/drawing/2014/main" id="{AD2C179D-12B7-40ED-CF06-3E919031E755}"/>
              </a:ext>
            </a:extLst>
          </p:cNvPr>
          <p:cNvSpPr>
            <a:spLocks noGrp="1"/>
          </p:cNvSpPr>
          <p:nvPr>
            <p:ph idx="1"/>
          </p:nvPr>
        </p:nvSpPr>
        <p:spPr/>
        <p:txBody>
          <a:bodyPr/>
          <a:lstStyle/>
          <a:p>
            <a:r>
              <a:rPr lang="en-US" altLang="ja-JP" b="1" dirty="0"/>
              <a:t>GPT-4</a:t>
            </a:r>
            <a:r>
              <a:rPr lang="ja-JP" altLang="en-US" b="1"/>
              <a:t>の設定</a:t>
            </a:r>
            <a:endParaRPr lang="en-US" altLang="ja-JP" b="1" dirty="0"/>
          </a:p>
          <a:p>
            <a:pPr lvl="1"/>
            <a:r>
              <a:rPr lang="en-US" altLang="ja-JP" dirty="0"/>
              <a:t>API</a:t>
            </a:r>
            <a:r>
              <a:rPr lang="ja-JP" altLang="en-US"/>
              <a:t>使用</a:t>
            </a:r>
            <a:endParaRPr lang="en-US" altLang="ja-JP" dirty="0"/>
          </a:p>
          <a:p>
            <a:pPr lvl="1"/>
            <a:r>
              <a:rPr lang="ja-JP" altLang="en-US"/>
              <a:t>モデルは</a:t>
            </a:r>
            <a:r>
              <a:rPr lang="en-US" altLang="ja-JP" dirty="0"/>
              <a:t>gpt-4-0613</a:t>
            </a:r>
            <a:endParaRPr kumimoji="1" lang="en-US" altLang="ja-JP" dirty="0"/>
          </a:p>
          <a:p>
            <a:endParaRPr kumimoji="1" lang="ja-JP" altLang="en-US"/>
          </a:p>
        </p:txBody>
      </p:sp>
      <p:sp>
        <p:nvSpPr>
          <p:cNvPr id="4" name="スライド番号プレースホルダー 3">
            <a:extLst>
              <a:ext uri="{FF2B5EF4-FFF2-40B4-BE49-F238E27FC236}">
                <a16:creationId xmlns:a16="http://schemas.microsoft.com/office/drawing/2014/main" id="{07D4EA1C-AE65-0D28-AD76-094A7E13A9E2}"/>
              </a:ext>
            </a:extLst>
          </p:cNvPr>
          <p:cNvSpPr>
            <a:spLocks noGrp="1"/>
          </p:cNvSpPr>
          <p:nvPr>
            <p:ph type="sldNum" sz="quarter" idx="12"/>
          </p:nvPr>
        </p:nvSpPr>
        <p:spPr/>
        <p:txBody>
          <a:bodyPr/>
          <a:lstStyle/>
          <a:p>
            <a:fld id="{B16735D3-C9E7-F649-AF37-A9D08763696D}" type="slidenum">
              <a:rPr lang="ja-JP" altLang="en-US" smtClean="0"/>
              <a:pPr/>
              <a:t>16</a:t>
            </a:fld>
            <a:endParaRPr lang="ja-JP" altLang="en-US"/>
          </a:p>
        </p:txBody>
      </p:sp>
      <p:sp>
        <p:nvSpPr>
          <p:cNvPr id="5" name="テキスト ボックス 4">
            <a:extLst>
              <a:ext uri="{FF2B5EF4-FFF2-40B4-BE49-F238E27FC236}">
                <a16:creationId xmlns:a16="http://schemas.microsoft.com/office/drawing/2014/main" id="{5A71087A-0977-1468-3978-F9AB22B7AD5F}"/>
              </a:ext>
            </a:extLst>
          </p:cNvPr>
          <p:cNvSpPr txBox="1"/>
          <p:nvPr/>
        </p:nvSpPr>
        <p:spPr>
          <a:xfrm>
            <a:off x="806450" y="3310170"/>
            <a:ext cx="7531100" cy="1754326"/>
          </a:xfrm>
          <a:prstGeom prst="rect">
            <a:avLst/>
          </a:prstGeom>
          <a:solidFill>
            <a:schemeClr val="bg1"/>
          </a:solidFill>
          <a:ln>
            <a:solidFill>
              <a:schemeClr val="tx1"/>
            </a:solidFill>
          </a:ln>
        </p:spPr>
        <p:txBody>
          <a:bodyPr wrap="square" rtlCol="0">
            <a:spAutoFit/>
          </a:bodyPr>
          <a:lstStyle/>
          <a:p>
            <a:r>
              <a:rPr kumimoji="1" lang="ja-JP" altLang="en-US" dirty="0"/>
              <a:t>あなたは優秀なソフトウェアエンジニアです．</a:t>
            </a:r>
            <a:r>
              <a:rPr kumimoji="1" lang="en-US" altLang="ja-JP" dirty="0"/>
              <a:t>C++</a:t>
            </a:r>
            <a:r>
              <a:rPr kumimoji="1" lang="ja-JP" altLang="en-US" dirty="0"/>
              <a:t>で記述された以下のソースコードを</a:t>
            </a:r>
            <a:r>
              <a:rPr kumimoji="1" lang="en-US" altLang="ja-JP" dirty="0"/>
              <a:t>Rust</a:t>
            </a:r>
            <a:r>
              <a:rPr kumimoji="1" lang="ja-JP" altLang="en-US" dirty="0"/>
              <a:t>のソースコードに翻訳してください．必ず翻訳結果のみを出力してください．</a:t>
            </a:r>
            <a:endParaRPr kumimoji="1" lang="en-US" altLang="ja-JP" dirty="0"/>
          </a:p>
          <a:p>
            <a:r>
              <a:rPr lang="en-US" altLang="ja-JP" dirty="0"/>
              <a:t>```</a:t>
            </a:r>
          </a:p>
          <a:p>
            <a:r>
              <a:rPr lang="en-US" altLang="ja-JP" dirty="0"/>
              <a:t>{C++</a:t>
            </a:r>
            <a:r>
              <a:rPr lang="ja-JP" altLang="en-US" dirty="0"/>
              <a:t>のソースコード</a:t>
            </a:r>
            <a:r>
              <a:rPr lang="en-US" altLang="ja-JP" dirty="0"/>
              <a:t>}</a:t>
            </a:r>
          </a:p>
          <a:p>
            <a:r>
              <a:rPr kumimoji="1" lang="en-US" altLang="ja-JP" dirty="0"/>
              <a:t>```</a:t>
            </a:r>
            <a:endParaRPr kumimoji="1" lang="ja-JP" altLang="en-US" dirty="0"/>
          </a:p>
        </p:txBody>
      </p:sp>
    </p:spTree>
    <p:extLst>
      <p:ext uri="{BB962C8B-B14F-4D97-AF65-F5344CB8AC3E}">
        <p14:creationId xmlns:p14="http://schemas.microsoft.com/office/powerpoint/2010/main" val="3883705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54272C-422B-66D9-6484-A8D3A041E6C8}"/>
              </a:ext>
            </a:extLst>
          </p:cNvPr>
          <p:cNvSpPr>
            <a:spLocks noGrp="1"/>
          </p:cNvSpPr>
          <p:nvPr>
            <p:ph type="title"/>
          </p:nvPr>
        </p:nvSpPr>
        <p:spPr/>
        <p:txBody>
          <a:bodyPr/>
          <a:lstStyle/>
          <a:p>
            <a:r>
              <a:rPr lang="ja-JP" altLang="en-US" dirty="0"/>
              <a:t>調査</a:t>
            </a:r>
            <a:r>
              <a:rPr kumimoji="1" lang="en-US" altLang="ja-JP" dirty="0"/>
              <a:t>2: </a:t>
            </a:r>
            <a:r>
              <a:rPr kumimoji="1" lang="ja-JP" altLang="en-US" dirty="0"/>
              <a:t>結果</a:t>
            </a:r>
          </a:p>
        </p:txBody>
      </p:sp>
      <p:sp>
        <p:nvSpPr>
          <p:cNvPr id="3" name="コンテンツ プレースホルダー 2">
            <a:extLst>
              <a:ext uri="{FF2B5EF4-FFF2-40B4-BE49-F238E27FC236}">
                <a16:creationId xmlns:a16="http://schemas.microsoft.com/office/drawing/2014/main" id="{AC25B25E-D78C-9C1C-0B01-201E1037C030}"/>
              </a:ext>
            </a:extLst>
          </p:cNvPr>
          <p:cNvSpPr>
            <a:spLocks noGrp="1"/>
          </p:cNvSpPr>
          <p:nvPr>
            <p:ph idx="1"/>
          </p:nvPr>
        </p:nvSpPr>
        <p:spPr/>
        <p:txBody>
          <a:bodyPr/>
          <a:lstStyle/>
          <a:p>
            <a:r>
              <a:rPr kumimoji="1" lang="ja-JP" altLang="en-US" sz="2000"/>
              <a:t>精度の平均は</a:t>
            </a:r>
            <a:r>
              <a:rPr kumimoji="1" lang="en-US" altLang="ja-JP" sz="2000" dirty="0"/>
              <a:t>0.58</a:t>
            </a:r>
            <a:r>
              <a:rPr kumimoji="1" lang="ja-JP" altLang="en-US" sz="2000"/>
              <a:t>となった</a:t>
            </a:r>
          </a:p>
        </p:txBody>
      </p:sp>
      <p:sp>
        <p:nvSpPr>
          <p:cNvPr id="4" name="スライド番号プレースホルダー 3">
            <a:extLst>
              <a:ext uri="{FF2B5EF4-FFF2-40B4-BE49-F238E27FC236}">
                <a16:creationId xmlns:a16="http://schemas.microsoft.com/office/drawing/2014/main" id="{6B52EDB6-AF02-AD7F-7877-186A0A4B5600}"/>
              </a:ext>
            </a:extLst>
          </p:cNvPr>
          <p:cNvSpPr>
            <a:spLocks noGrp="1"/>
          </p:cNvSpPr>
          <p:nvPr>
            <p:ph type="sldNum" sz="quarter" idx="12"/>
          </p:nvPr>
        </p:nvSpPr>
        <p:spPr/>
        <p:txBody>
          <a:bodyPr/>
          <a:lstStyle/>
          <a:p>
            <a:fld id="{B16735D3-C9E7-F649-AF37-A9D08763696D}" type="slidenum">
              <a:rPr lang="ja-JP" altLang="en-US" smtClean="0"/>
              <a:pPr/>
              <a:t>17</a:t>
            </a:fld>
            <a:endParaRPr lang="ja-JP" altLang="en-US"/>
          </a:p>
        </p:txBody>
      </p:sp>
      <p:graphicFrame>
        <p:nvGraphicFramePr>
          <p:cNvPr id="5" name="表 5">
            <a:extLst>
              <a:ext uri="{FF2B5EF4-FFF2-40B4-BE49-F238E27FC236}">
                <a16:creationId xmlns:a16="http://schemas.microsoft.com/office/drawing/2014/main" id="{F5367C98-A112-43B9-2A37-B65045C04C53}"/>
              </a:ext>
            </a:extLst>
          </p:cNvPr>
          <p:cNvGraphicFramePr>
            <a:graphicFrameLocks noGrp="1"/>
          </p:cNvGraphicFramePr>
          <p:nvPr>
            <p:extLst>
              <p:ext uri="{D42A27DB-BD31-4B8C-83A1-F6EECF244321}">
                <p14:modId xmlns:p14="http://schemas.microsoft.com/office/powerpoint/2010/main" val="1096316788"/>
              </p:ext>
            </p:extLst>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0.70</a:t>
                      </a:r>
                      <a:endParaRPr kumimoji="1" lang="ja-JP" altLang="en-US" sz="1500" b="0" dirty="0"/>
                    </a:p>
                  </a:txBody>
                  <a:tcPr marL="69254" marR="69254" marT="34627" marB="34627"/>
                </a:tc>
                <a:tc>
                  <a:txBody>
                    <a:bodyPr/>
                    <a:lstStyle/>
                    <a:p>
                      <a:r>
                        <a:rPr kumimoji="1" lang="en-US" altLang="ja-JP" sz="1500" b="0" dirty="0"/>
                        <a:t>0.90</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0.59</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0.29</a:t>
                      </a:r>
                      <a:endParaRPr kumimoji="1" lang="ja-JP" altLang="en-US" sz="1500" b="0" dirty="0"/>
                    </a:p>
                  </a:txBody>
                  <a:tcPr marL="69254" marR="69254" marT="34627" marB="34627"/>
                </a:tc>
                <a:tc>
                  <a:txBody>
                    <a:bodyPr/>
                    <a:lstStyle/>
                    <a:p>
                      <a:r>
                        <a:rPr kumimoji="1" lang="en-US" altLang="ja-JP" sz="1500" b="0" dirty="0"/>
                        <a:t>0.65</a:t>
                      </a:r>
                      <a:endParaRPr kumimoji="1" lang="ja-JP" altLang="en-US" sz="1500" b="0" dirty="0"/>
                    </a:p>
                  </a:txBody>
                  <a:tcPr marL="69254" marR="69254" marT="34627" marB="34627"/>
                </a:tc>
                <a:tc>
                  <a:txBody>
                    <a:bodyPr/>
                    <a:lstStyle/>
                    <a:p>
                      <a:r>
                        <a:rPr kumimoji="1" lang="en-US" altLang="ja-JP" sz="1500" b="0" dirty="0"/>
                        <a:t>0.58</a:t>
                      </a:r>
                      <a:endParaRPr kumimoji="1" lang="ja-JP" altLang="en-US" sz="1500" b="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0.49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0.01</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0.94</a:t>
                      </a:r>
                      <a:endParaRPr kumimoji="1" lang="ja-JP" altLang="en-US" sz="1500" dirty="0"/>
                    </a:p>
                  </a:txBody>
                  <a:tcPr marL="69254" marR="69254" marT="34627" marB="34627"/>
                </a:tc>
                <a:tc>
                  <a:txBody>
                    <a:bodyPr/>
                    <a:lstStyle/>
                    <a:p>
                      <a:r>
                        <a:rPr kumimoji="1" lang="en-US" altLang="ja-JP" sz="1500" dirty="0"/>
                        <a:t>0.67</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0.91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0.64</a:t>
                      </a:r>
                      <a:endParaRPr kumimoji="1" lang="ja-JP" altLang="en-US" sz="1500" dirty="0"/>
                    </a:p>
                  </a:txBody>
                  <a:tcPr marL="69254" marR="69254" marT="34627" marB="34627"/>
                </a:tc>
                <a:tc>
                  <a:txBody>
                    <a:bodyPr/>
                    <a:lstStyle/>
                    <a:p>
                      <a:r>
                        <a:rPr kumimoji="1" lang="en-US" altLang="ja-JP" sz="1500" dirty="0"/>
                        <a:t>0.54</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0.84</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0.87</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0.86</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0.74</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0.81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0.83</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0.61</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1A186E84-F7BD-ABB5-2416-26334514A724}"/>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9A21ECB2-FDA2-7958-3D07-7750E497A533}"/>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spTree>
    <p:extLst>
      <p:ext uri="{BB962C8B-B14F-4D97-AF65-F5344CB8AC3E}">
        <p14:creationId xmlns:p14="http://schemas.microsoft.com/office/powerpoint/2010/main" val="2234935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14DA0-87F4-17B4-1B49-7B957C4A5BDA}"/>
              </a:ext>
            </a:extLst>
          </p:cNvPr>
          <p:cNvSpPr>
            <a:spLocks noGrp="1"/>
          </p:cNvSpPr>
          <p:nvPr>
            <p:ph type="title"/>
          </p:nvPr>
        </p:nvSpPr>
        <p:spPr/>
        <p:txBody>
          <a:bodyPr/>
          <a:lstStyle/>
          <a:p>
            <a:r>
              <a:rPr lang="ja-JP" altLang="en-US" dirty="0"/>
              <a:t>調査</a:t>
            </a:r>
            <a:r>
              <a:rPr kumimoji="1" lang="en-US" altLang="ja-JP" dirty="0"/>
              <a:t>2: </a:t>
            </a:r>
            <a:r>
              <a:rPr kumimoji="1" lang="ja-JP" altLang="en-US" dirty="0"/>
              <a:t>考察</a:t>
            </a:r>
            <a:r>
              <a:rPr lang="en-US" altLang="ja-JP" dirty="0"/>
              <a:t> (1)</a:t>
            </a:r>
            <a:endParaRPr kumimoji="1" lang="ja-JP" altLang="en-US" dirty="0"/>
          </a:p>
        </p:txBody>
      </p:sp>
      <p:sp>
        <p:nvSpPr>
          <p:cNvPr id="3" name="コンテンツ プレースホルダー 2">
            <a:extLst>
              <a:ext uri="{FF2B5EF4-FFF2-40B4-BE49-F238E27FC236}">
                <a16:creationId xmlns:a16="http://schemas.microsoft.com/office/drawing/2014/main" id="{FF19D5C7-4D80-58EE-041A-B40FCC8D54D8}"/>
              </a:ext>
            </a:extLst>
          </p:cNvPr>
          <p:cNvSpPr>
            <a:spLocks noGrp="1"/>
          </p:cNvSpPr>
          <p:nvPr>
            <p:ph idx="1"/>
          </p:nvPr>
        </p:nvSpPr>
        <p:spPr/>
        <p:txBody>
          <a:bodyPr/>
          <a:lstStyle/>
          <a:p>
            <a:r>
              <a:rPr kumimoji="1" lang="ja-JP" altLang="en-US" sz="2000" u="sng" dirty="0"/>
              <a:t>翻訳元言語よりも翻訳先言語のほうが精度に影響する</a:t>
            </a:r>
            <a:endParaRPr lang="en-US" altLang="ja-JP" sz="2000" u="sng" dirty="0"/>
          </a:p>
          <a:p>
            <a:r>
              <a:rPr kumimoji="1" lang="ja-JP" altLang="en-US" sz="2000" dirty="0"/>
              <a:t>特に翻訳先が</a:t>
            </a:r>
            <a:r>
              <a:rPr kumimoji="1" lang="en-US" altLang="ja-JP" sz="2000" dirty="0"/>
              <a:t>C++</a:t>
            </a:r>
            <a:r>
              <a:rPr kumimoji="1" lang="ja-JP" altLang="en-US" sz="2000" dirty="0"/>
              <a:t>，</a:t>
            </a:r>
            <a:r>
              <a:rPr kumimoji="1" lang="en-US" altLang="ja-JP" sz="2000" dirty="0"/>
              <a:t>Java</a:t>
            </a:r>
            <a:r>
              <a:rPr kumimoji="1" lang="ja-JP" altLang="en-US" sz="2000" dirty="0"/>
              <a:t>の場合は精度が高いのに対して，翻訳先が</a:t>
            </a:r>
            <a:br>
              <a:rPr kumimoji="1" lang="en-US" altLang="ja-JP" sz="2000" dirty="0"/>
            </a:br>
            <a:r>
              <a:rPr kumimoji="1" lang="en-US" altLang="ja-JP" sz="2000" dirty="0"/>
              <a:t>COBOL</a:t>
            </a:r>
            <a:r>
              <a:rPr kumimoji="1" lang="ja-JP" altLang="en-US" sz="2000" dirty="0"/>
              <a:t>の場合は精度が低い</a:t>
            </a:r>
            <a:endParaRPr kumimoji="1" lang="en-US" altLang="ja-JP" sz="2000" dirty="0"/>
          </a:p>
          <a:p>
            <a:r>
              <a:rPr kumimoji="1" lang="en-US" altLang="ja-JP" sz="2000" dirty="0"/>
              <a:t>GPT-4</a:t>
            </a:r>
            <a:r>
              <a:rPr kumimoji="1" lang="ja-JP" altLang="en-US" sz="2000" dirty="0"/>
              <a:t>は</a:t>
            </a:r>
            <a:r>
              <a:rPr kumimoji="1" lang="en-US" altLang="ja-JP" sz="2000" dirty="0"/>
              <a:t>COBOL</a:t>
            </a:r>
            <a:r>
              <a:rPr kumimoji="1" lang="ja-JP" altLang="en-US" sz="2000" dirty="0"/>
              <a:t>のようなレガシーな言語を生成する能力が</a:t>
            </a:r>
            <a:br>
              <a:rPr kumimoji="1" lang="en-US" altLang="ja-JP" sz="2000" dirty="0"/>
            </a:br>
            <a:r>
              <a:rPr kumimoji="1" lang="ja-JP" altLang="en-US" sz="2000" dirty="0"/>
              <a:t>低いと考えられる</a:t>
            </a:r>
            <a:endParaRPr kumimoji="1" lang="en-US" altLang="ja-JP" sz="2000" dirty="0"/>
          </a:p>
        </p:txBody>
      </p:sp>
      <p:sp>
        <p:nvSpPr>
          <p:cNvPr id="4" name="スライド番号プレースホルダー 3">
            <a:extLst>
              <a:ext uri="{FF2B5EF4-FFF2-40B4-BE49-F238E27FC236}">
                <a16:creationId xmlns:a16="http://schemas.microsoft.com/office/drawing/2014/main" id="{4DE667AF-953E-12B4-9F6C-22A104AA985F}"/>
              </a:ext>
            </a:extLst>
          </p:cNvPr>
          <p:cNvSpPr>
            <a:spLocks noGrp="1"/>
          </p:cNvSpPr>
          <p:nvPr>
            <p:ph type="sldNum" sz="quarter" idx="12"/>
          </p:nvPr>
        </p:nvSpPr>
        <p:spPr/>
        <p:txBody>
          <a:bodyPr/>
          <a:lstStyle/>
          <a:p>
            <a:fld id="{B16735D3-C9E7-F649-AF37-A9D08763696D}" type="slidenum">
              <a:rPr lang="ja-JP" altLang="en-US" smtClean="0"/>
              <a:pPr/>
              <a:t>18</a:t>
            </a:fld>
            <a:endParaRPr lang="ja-JP" altLang="en-US"/>
          </a:p>
        </p:txBody>
      </p:sp>
      <p:graphicFrame>
        <p:nvGraphicFramePr>
          <p:cNvPr id="7" name="表 5">
            <a:extLst>
              <a:ext uri="{FF2B5EF4-FFF2-40B4-BE49-F238E27FC236}">
                <a16:creationId xmlns:a16="http://schemas.microsoft.com/office/drawing/2014/main" id="{85366BDE-279F-8090-EC49-5098698520AA}"/>
              </a:ext>
            </a:extLst>
          </p:cNvPr>
          <p:cNvGraphicFramePr>
            <a:graphicFrameLocks noGrp="1"/>
          </p:cNvGraphicFramePr>
          <p:nvPr>
            <p:extLst>
              <p:ext uri="{D42A27DB-BD31-4B8C-83A1-F6EECF244321}">
                <p14:modId xmlns:p14="http://schemas.microsoft.com/office/powerpoint/2010/main" val="290099962"/>
              </p:ext>
            </p:extLst>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0.70</a:t>
                      </a:r>
                      <a:endParaRPr kumimoji="1" lang="ja-JP" altLang="en-US" sz="1500" b="0" dirty="0"/>
                    </a:p>
                  </a:txBody>
                  <a:tcPr marL="69254" marR="69254" marT="34627" marB="34627"/>
                </a:tc>
                <a:tc>
                  <a:txBody>
                    <a:bodyPr/>
                    <a:lstStyle/>
                    <a:p>
                      <a:r>
                        <a:rPr kumimoji="1" lang="en-US" altLang="ja-JP" sz="1500" b="0" dirty="0"/>
                        <a:t>0.90</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0.59</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0.29</a:t>
                      </a:r>
                      <a:endParaRPr kumimoji="1" lang="ja-JP" altLang="en-US" sz="1500" b="0" dirty="0"/>
                    </a:p>
                  </a:txBody>
                  <a:tcPr marL="69254" marR="69254" marT="34627" marB="34627"/>
                </a:tc>
                <a:tc>
                  <a:txBody>
                    <a:bodyPr/>
                    <a:lstStyle/>
                    <a:p>
                      <a:r>
                        <a:rPr kumimoji="1" lang="en-US" altLang="ja-JP" sz="1500" b="0" dirty="0"/>
                        <a:t>0.52</a:t>
                      </a:r>
                      <a:endParaRPr kumimoji="1" lang="ja-JP" altLang="en-US" sz="1500" b="0" dirty="0"/>
                    </a:p>
                  </a:txBody>
                  <a:tcPr marL="69254" marR="69254" marT="34627" marB="34627"/>
                </a:tc>
                <a:tc>
                  <a:txBody>
                    <a:bodyPr/>
                    <a:lstStyle/>
                    <a:p>
                      <a:r>
                        <a:rPr kumimoji="1" lang="en-US" altLang="ja-JP" sz="1500" b="0" dirty="0"/>
                        <a:t>0.58</a:t>
                      </a:r>
                      <a:endParaRPr kumimoji="1" lang="ja-JP" altLang="en-US" sz="1500" b="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0.49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0.01</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0.94</a:t>
                      </a:r>
                      <a:endParaRPr kumimoji="1" lang="ja-JP" altLang="en-US" sz="1500" dirty="0"/>
                    </a:p>
                  </a:txBody>
                  <a:tcPr marL="69254" marR="69254" marT="34627" marB="34627"/>
                </a:tc>
                <a:tc>
                  <a:txBody>
                    <a:bodyPr/>
                    <a:lstStyle/>
                    <a:p>
                      <a:r>
                        <a:rPr kumimoji="1" lang="en-US" altLang="ja-JP" sz="1500" dirty="0"/>
                        <a:t>0.67</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0.91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0.64</a:t>
                      </a:r>
                      <a:endParaRPr kumimoji="1" lang="ja-JP" altLang="en-US" sz="1500" dirty="0"/>
                    </a:p>
                  </a:txBody>
                  <a:tcPr marL="69254" marR="69254" marT="34627" marB="34627"/>
                </a:tc>
                <a:tc>
                  <a:txBody>
                    <a:bodyPr/>
                    <a:lstStyle/>
                    <a:p>
                      <a:r>
                        <a:rPr kumimoji="1" lang="en-US" altLang="ja-JP" sz="1500" dirty="0"/>
                        <a:t>0.54</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0.84</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0.87</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0.86</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0.74</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0.81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0.83</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0.61</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8" name="テキスト ボックス 7">
            <a:extLst>
              <a:ext uri="{FF2B5EF4-FFF2-40B4-BE49-F238E27FC236}">
                <a16:creationId xmlns:a16="http://schemas.microsoft.com/office/drawing/2014/main" id="{D1A1D20A-CB76-5DCF-EA0B-8F30DFD7FD34}"/>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9" name="テキスト ボックス 8">
            <a:extLst>
              <a:ext uri="{FF2B5EF4-FFF2-40B4-BE49-F238E27FC236}">
                <a16:creationId xmlns:a16="http://schemas.microsoft.com/office/drawing/2014/main" id="{3F6EE845-4C0A-BCC9-DFE1-53DE694BCD89}"/>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sp>
        <p:nvSpPr>
          <p:cNvPr id="5" name="正方形/長方形 4">
            <a:extLst>
              <a:ext uri="{FF2B5EF4-FFF2-40B4-BE49-F238E27FC236}">
                <a16:creationId xmlns:a16="http://schemas.microsoft.com/office/drawing/2014/main" id="{09FCF7C5-60DA-74E0-F061-D350DD5C8F75}"/>
              </a:ext>
            </a:extLst>
          </p:cNvPr>
          <p:cNvSpPr/>
          <p:nvPr/>
        </p:nvSpPr>
        <p:spPr>
          <a:xfrm>
            <a:off x="1831533" y="6035646"/>
            <a:ext cx="5273273" cy="35292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正方形/長方形 5">
            <a:extLst>
              <a:ext uri="{FF2B5EF4-FFF2-40B4-BE49-F238E27FC236}">
                <a16:creationId xmlns:a16="http://schemas.microsoft.com/office/drawing/2014/main" id="{CF6B1754-FCBD-A8C4-1900-6A7C2A8AFC0A}"/>
              </a:ext>
            </a:extLst>
          </p:cNvPr>
          <p:cNvSpPr/>
          <p:nvPr/>
        </p:nvSpPr>
        <p:spPr>
          <a:xfrm>
            <a:off x="7039592" y="3969563"/>
            <a:ext cx="881019" cy="211872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18D44DA8-D803-C248-203A-A34B253EDD7B}"/>
              </a:ext>
            </a:extLst>
          </p:cNvPr>
          <p:cNvSpPr txBox="1"/>
          <p:nvPr/>
        </p:nvSpPr>
        <p:spPr>
          <a:xfrm>
            <a:off x="6310550" y="3637360"/>
            <a:ext cx="2339102" cy="307777"/>
          </a:xfrm>
          <a:prstGeom prst="rect">
            <a:avLst/>
          </a:prstGeom>
          <a:noFill/>
        </p:spPr>
        <p:txBody>
          <a:bodyPr wrap="none" rtlCol="0">
            <a:spAutoFit/>
          </a:bodyPr>
          <a:lstStyle/>
          <a:p>
            <a:r>
              <a:rPr kumimoji="1" lang="ja-JP" altLang="en-US" sz="1400" b="1" dirty="0">
                <a:solidFill>
                  <a:schemeClr val="accent2">
                    <a:lumMod val="75000"/>
                  </a:schemeClr>
                </a:solidFill>
              </a:rPr>
              <a:t>翻訳元言語ごとの精度平均</a:t>
            </a:r>
          </a:p>
        </p:txBody>
      </p:sp>
      <p:sp>
        <p:nvSpPr>
          <p:cNvPr id="12" name="テキスト ボックス 11">
            <a:extLst>
              <a:ext uri="{FF2B5EF4-FFF2-40B4-BE49-F238E27FC236}">
                <a16:creationId xmlns:a16="http://schemas.microsoft.com/office/drawing/2014/main" id="{CFD4C03D-6037-2D3E-B0E1-806C66E7A4C0}"/>
              </a:ext>
            </a:extLst>
          </p:cNvPr>
          <p:cNvSpPr txBox="1"/>
          <p:nvPr/>
        </p:nvSpPr>
        <p:spPr>
          <a:xfrm>
            <a:off x="3306569" y="6435969"/>
            <a:ext cx="2339102" cy="307777"/>
          </a:xfrm>
          <a:prstGeom prst="rect">
            <a:avLst/>
          </a:prstGeom>
          <a:noFill/>
        </p:spPr>
        <p:txBody>
          <a:bodyPr wrap="none" rtlCol="0">
            <a:spAutoFit/>
          </a:bodyPr>
          <a:lstStyle/>
          <a:p>
            <a:r>
              <a:rPr kumimoji="1" lang="ja-JP" altLang="en-US" sz="1400" b="1" dirty="0">
                <a:solidFill>
                  <a:schemeClr val="accent5"/>
                </a:solidFill>
              </a:rPr>
              <a:t>翻訳先言語ごとの精度平均</a:t>
            </a:r>
          </a:p>
        </p:txBody>
      </p:sp>
    </p:spTree>
    <p:extLst>
      <p:ext uri="{BB962C8B-B14F-4D97-AF65-F5344CB8AC3E}">
        <p14:creationId xmlns:p14="http://schemas.microsoft.com/office/powerpoint/2010/main" val="3553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02CF06-C7BA-0433-5257-2A0B92A62FAC}"/>
              </a:ext>
            </a:extLst>
          </p:cNvPr>
          <p:cNvSpPr>
            <a:spLocks noGrp="1"/>
          </p:cNvSpPr>
          <p:nvPr>
            <p:ph type="title"/>
          </p:nvPr>
        </p:nvSpPr>
        <p:spPr/>
        <p:txBody>
          <a:bodyPr/>
          <a:lstStyle/>
          <a:p>
            <a:r>
              <a:rPr kumimoji="1" lang="ja-JP" altLang="en-US" dirty="0"/>
              <a:t>自動コード翻訳とは</a:t>
            </a:r>
          </a:p>
        </p:txBody>
      </p:sp>
      <p:sp>
        <p:nvSpPr>
          <p:cNvPr id="3" name="コンテンツ プレースホルダー 2">
            <a:extLst>
              <a:ext uri="{FF2B5EF4-FFF2-40B4-BE49-F238E27FC236}">
                <a16:creationId xmlns:a16="http://schemas.microsoft.com/office/drawing/2014/main" id="{09A3882C-9E7B-F637-4AE1-847FACB3EABE}"/>
              </a:ext>
            </a:extLst>
          </p:cNvPr>
          <p:cNvSpPr>
            <a:spLocks noGrp="1"/>
          </p:cNvSpPr>
          <p:nvPr>
            <p:ph idx="1"/>
          </p:nvPr>
        </p:nvSpPr>
        <p:spPr/>
        <p:txBody>
          <a:bodyPr/>
          <a:lstStyle/>
          <a:p>
            <a:r>
              <a:rPr lang="ja-JP" altLang="en-US" sz="2400" b="1" dirty="0"/>
              <a:t>自動コード翻訳</a:t>
            </a:r>
            <a:endParaRPr lang="en-US" altLang="ja-JP" sz="2400" b="1" dirty="0"/>
          </a:p>
          <a:p>
            <a:r>
              <a:rPr lang="ja-JP" altLang="en-US" sz="2000" dirty="0"/>
              <a:t>言語</a:t>
            </a:r>
            <a:r>
              <a:rPr lang="en-US" altLang="ja-JP" sz="2000" dirty="0"/>
              <a:t>A</a:t>
            </a:r>
            <a:r>
              <a:rPr lang="ja-JP" altLang="en-US" sz="2000" dirty="0"/>
              <a:t>で記述されたソースコードを別の言語</a:t>
            </a:r>
            <a:r>
              <a:rPr lang="en-US" altLang="ja-JP" sz="2000" dirty="0"/>
              <a:t>B</a:t>
            </a:r>
            <a:r>
              <a:rPr lang="ja-JP" altLang="en-US" sz="2000" dirty="0"/>
              <a:t>に翻訳</a:t>
            </a:r>
            <a:endParaRPr lang="en-US" altLang="ja-JP" sz="2000" dirty="0"/>
          </a:p>
          <a:p>
            <a:r>
              <a:rPr lang="ja-JP" altLang="en-US" sz="2000" u="sng" dirty="0"/>
              <a:t>実際の利用例</a:t>
            </a:r>
            <a:endParaRPr lang="en-US" altLang="ja-JP" sz="2000" u="sng" dirty="0"/>
          </a:p>
          <a:p>
            <a:pPr lvl="1"/>
            <a:r>
              <a:rPr lang="en-US" altLang="ja-JP" sz="2000" dirty="0"/>
              <a:t>COBOL</a:t>
            </a:r>
            <a:r>
              <a:rPr lang="ja-JP" altLang="en-US" sz="2000" dirty="0"/>
              <a:t>→</a:t>
            </a:r>
            <a:r>
              <a:rPr lang="en-US" altLang="ja-JP" sz="2000" dirty="0"/>
              <a:t>Java (</a:t>
            </a:r>
            <a:r>
              <a:rPr lang="ja-JP" altLang="en-US" sz="2000" dirty="0"/>
              <a:t>古い言語 → 新しい言語</a:t>
            </a:r>
            <a:r>
              <a:rPr lang="en-US" altLang="ja-JP" sz="2000" dirty="0"/>
              <a:t>)</a:t>
            </a:r>
          </a:p>
          <a:p>
            <a:pPr lvl="1"/>
            <a:r>
              <a:rPr lang="en-US" altLang="ja-JP" sz="2000" dirty="0"/>
              <a:t>Python</a:t>
            </a:r>
            <a:r>
              <a:rPr lang="ja-JP" altLang="en-US" sz="2000" dirty="0"/>
              <a:t>→</a:t>
            </a:r>
            <a:r>
              <a:rPr lang="en-US" altLang="ja-JP" sz="2000" dirty="0"/>
              <a:t>C++ (</a:t>
            </a:r>
            <a:r>
              <a:rPr lang="ja-JP" altLang="en-US" sz="2000" dirty="0"/>
              <a:t>低速高水準言語 → 高速低水準言語</a:t>
            </a:r>
            <a:r>
              <a:rPr lang="en-US" altLang="ja-JP" sz="2000" dirty="0"/>
              <a:t>)</a:t>
            </a:r>
          </a:p>
          <a:p>
            <a:endParaRPr kumimoji="1" lang="ja-JP" altLang="en-US" dirty="0"/>
          </a:p>
        </p:txBody>
      </p:sp>
      <p:sp>
        <p:nvSpPr>
          <p:cNvPr id="4" name="スライド番号プレースホルダー 3">
            <a:extLst>
              <a:ext uri="{FF2B5EF4-FFF2-40B4-BE49-F238E27FC236}">
                <a16:creationId xmlns:a16="http://schemas.microsoft.com/office/drawing/2014/main" id="{B10890D5-53EE-46C0-DFF8-9757734048AC}"/>
              </a:ext>
            </a:extLst>
          </p:cNvPr>
          <p:cNvSpPr>
            <a:spLocks noGrp="1"/>
          </p:cNvSpPr>
          <p:nvPr>
            <p:ph type="sldNum" sz="quarter" idx="12"/>
          </p:nvPr>
        </p:nvSpPr>
        <p:spPr/>
        <p:txBody>
          <a:bodyPr/>
          <a:lstStyle/>
          <a:p>
            <a:fld id="{B16735D3-C9E7-F649-AF37-A9D08763696D}" type="slidenum">
              <a:rPr lang="ja-JP" altLang="en-US" smtClean="0"/>
              <a:pPr/>
              <a:t>1</a:t>
            </a:fld>
            <a:endParaRPr lang="ja-JP" altLang="en-US"/>
          </a:p>
        </p:txBody>
      </p:sp>
      <p:sp>
        <p:nvSpPr>
          <p:cNvPr id="5" name="1 つの角を切り取った四角形 4">
            <a:extLst>
              <a:ext uri="{FF2B5EF4-FFF2-40B4-BE49-F238E27FC236}">
                <a16:creationId xmlns:a16="http://schemas.microsoft.com/office/drawing/2014/main" id="{DF3ECB38-CC88-47FC-F388-3F66F80282F8}"/>
              </a:ext>
            </a:extLst>
          </p:cNvPr>
          <p:cNvSpPr/>
          <p:nvPr/>
        </p:nvSpPr>
        <p:spPr>
          <a:xfrm>
            <a:off x="1225798" y="4381080"/>
            <a:ext cx="1567542" cy="1798655"/>
          </a:xfrm>
          <a:prstGeom prst="snip1Rect">
            <a:avLst/>
          </a:prstGeom>
          <a:solidFill>
            <a:schemeClr val="accent3">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6" name="テキスト ボックス 5">
            <a:extLst>
              <a:ext uri="{FF2B5EF4-FFF2-40B4-BE49-F238E27FC236}">
                <a16:creationId xmlns:a16="http://schemas.microsoft.com/office/drawing/2014/main" id="{89BE9714-A08A-E842-1076-9D532459EA97}"/>
              </a:ext>
            </a:extLst>
          </p:cNvPr>
          <p:cNvSpPr txBox="1"/>
          <p:nvPr/>
        </p:nvSpPr>
        <p:spPr>
          <a:xfrm>
            <a:off x="1225798" y="4847660"/>
            <a:ext cx="1567542" cy="923330"/>
          </a:xfrm>
          <a:prstGeom prst="rect">
            <a:avLst/>
          </a:prstGeom>
          <a:noFill/>
        </p:spPr>
        <p:txBody>
          <a:bodyPr wrap="square" rtlCol="0">
            <a:spAutoFit/>
          </a:bodyPr>
          <a:lstStyle/>
          <a:p>
            <a:pPr algn="ctr"/>
            <a:r>
              <a:rPr kumimoji="1" lang="ja-JP" altLang="en-US" b="1" dirty="0"/>
              <a:t>言語</a:t>
            </a:r>
            <a:r>
              <a:rPr kumimoji="1" lang="en-US" altLang="ja-JP" b="1" dirty="0"/>
              <a:t>A</a:t>
            </a:r>
            <a:r>
              <a:rPr kumimoji="1" lang="ja-JP" altLang="en-US" dirty="0"/>
              <a:t>で</a:t>
            </a:r>
            <a:endParaRPr kumimoji="1" lang="en-US" altLang="ja-JP" dirty="0"/>
          </a:p>
          <a:p>
            <a:pPr algn="ctr"/>
            <a:r>
              <a:rPr kumimoji="1" lang="ja-JP" altLang="en-US" dirty="0"/>
              <a:t>書かれた</a:t>
            </a:r>
            <a:endParaRPr kumimoji="1" lang="en-US" altLang="ja-JP" dirty="0"/>
          </a:p>
          <a:p>
            <a:pPr algn="ctr"/>
            <a:r>
              <a:rPr kumimoji="1" lang="ja-JP" altLang="en-US" dirty="0"/>
              <a:t>ソースコード</a:t>
            </a:r>
          </a:p>
        </p:txBody>
      </p:sp>
      <p:sp>
        <p:nvSpPr>
          <p:cNvPr id="7" name="1 つの角を切り取った四角形 7">
            <a:extLst>
              <a:ext uri="{FF2B5EF4-FFF2-40B4-BE49-F238E27FC236}">
                <a16:creationId xmlns:a16="http://schemas.microsoft.com/office/drawing/2014/main" id="{FE079A25-99F9-E793-AD7B-5A6ED09F426E}"/>
              </a:ext>
            </a:extLst>
          </p:cNvPr>
          <p:cNvSpPr/>
          <p:nvPr/>
        </p:nvSpPr>
        <p:spPr>
          <a:xfrm>
            <a:off x="6507112" y="4381077"/>
            <a:ext cx="1567542" cy="1798655"/>
          </a:xfrm>
          <a:prstGeom prst="snip1Rect">
            <a:avLst/>
          </a:prstGeom>
          <a:solidFill>
            <a:schemeClr val="accent2">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C67D55C3-8212-2B2D-FD39-B838C32A8547}"/>
              </a:ext>
            </a:extLst>
          </p:cNvPr>
          <p:cNvSpPr txBox="1"/>
          <p:nvPr/>
        </p:nvSpPr>
        <p:spPr>
          <a:xfrm>
            <a:off x="6507112" y="4847657"/>
            <a:ext cx="1567542" cy="923330"/>
          </a:xfrm>
          <a:prstGeom prst="rect">
            <a:avLst/>
          </a:prstGeom>
          <a:noFill/>
        </p:spPr>
        <p:txBody>
          <a:bodyPr wrap="square" rtlCol="0">
            <a:spAutoFit/>
          </a:bodyPr>
          <a:lstStyle/>
          <a:p>
            <a:pPr algn="ctr"/>
            <a:r>
              <a:rPr kumimoji="1" lang="ja-JP" altLang="en-US" b="1" dirty="0"/>
              <a:t>言語</a:t>
            </a:r>
            <a:r>
              <a:rPr lang="en-US" altLang="ja-JP" b="1" dirty="0"/>
              <a:t>B</a:t>
            </a:r>
            <a:r>
              <a:rPr kumimoji="1" lang="ja-JP" altLang="en-US" dirty="0"/>
              <a:t>で</a:t>
            </a:r>
            <a:endParaRPr kumimoji="1" lang="en-US" altLang="ja-JP" dirty="0"/>
          </a:p>
          <a:p>
            <a:pPr algn="ctr"/>
            <a:r>
              <a:rPr kumimoji="1" lang="ja-JP" altLang="en-US" dirty="0"/>
              <a:t>書かれた</a:t>
            </a:r>
            <a:endParaRPr kumimoji="1" lang="en-US" altLang="ja-JP" dirty="0"/>
          </a:p>
          <a:p>
            <a:pPr algn="ctr"/>
            <a:r>
              <a:rPr kumimoji="1" lang="ja-JP" altLang="en-US" dirty="0"/>
              <a:t>ソースコード</a:t>
            </a:r>
          </a:p>
        </p:txBody>
      </p:sp>
      <p:sp>
        <p:nvSpPr>
          <p:cNvPr id="9" name="右矢印 9">
            <a:extLst>
              <a:ext uri="{FF2B5EF4-FFF2-40B4-BE49-F238E27FC236}">
                <a16:creationId xmlns:a16="http://schemas.microsoft.com/office/drawing/2014/main" id="{DDD00FEB-DE5D-AE05-4947-61AEB2443690}"/>
              </a:ext>
            </a:extLst>
          </p:cNvPr>
          <p:cNvSpPr/>
          <p:nvPr/>
        </p:nvSpPr>
        <p:spPr>
          <a:xfrm>
            <a:off x="3146704" y="5044269"/>
            <a:ext cx="712597" cy="472275"/>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角丸四角形 10">
            <a:extLst>
              <a:ext uri="{FF2B5EF4-FFF2-40B4-BE49-F238E27FC236}">
                <a16:creationId xmlns:a16="http://schemas.microsoft.com/office/drawing/2014/main" id="{F0ECE006-C802-E092-85AF-FD9D21BABFBD}"/>
              </a:ext>
            </a:extLst>
          </p:cNvPr>
          <p:cNvSpPr/>
          <p:nvPr/>
        </p:nvSpPr>
        <p:spPr>
          <a:xfrm>
            <a:off x="4193026" y="4823206"/>
            <a:ext cx="914400" cy="9144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右矢印 11">
            <a:extLst>
              <a:ext uri="{FF2B5EF4-FFF2-40B4-BE49-F238E27FC236}">
                <a16:creationId xmlns:a16="http://schemas.microsoft.com/office/drawing/2014/main" id="{07BDD679-3B45-3600-F4E3-268D4E367484}"/>
              </a:ext>
            </a:extLst>
          </p:cNvPr>
          <p:cNvSpPr/>
          <p:nvPr/>
        </p:nvSpPr>
        <p:spPr>
          <a:xfrm>
            <a:off x="5441151" y="5044268"/>
            <a:ext cx="712597" cy="472275"/>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E9D307BD-90DF-C265-1E10-40AE3952F89E}"/>
              </a:ext>
            </a:extLst>
          </p:cNvPr>
          <p:cNvSpPr txBox="1"/>
          <p:nvPr/>
        </p:nvSpPr>
        <p:spPr>
          <a:xfrm>
            <a:off x="4210079" y="4986158"/>
            <a:ext cx="877163" cy="646331"/>
          </a:xfrm>
          <a:prstGeom prst="rect">
            <a:avLst/>
          </a:prstGeom>
          <a:noFill/>
        </p:spPr>
        <p:txBody>
          <a:bodyPr wrap="none" rtlCol="0">
            <a:spAutoFit/>
          </a:bodyPr>
          <a:lstStyle/>
          <a:p>
            <a:pPr algn="ctr"/>
            <a:r>
              <a:rPr kumimoji="1" lang="ja-JP" altLang="en-US"/>
              <a:t>翻訳</a:t>
            </a:r>
            <a:endParaRPr kumimoji="1" lang="en-US" altLang="ja-JP" dirty="0"/>
          </a:p>
          <a:p>
            <a:pPr algn="ctr"/>
            <a:r>
              <a:rPr kumimoji="1" lang="ja-JP" altLang="en-US"/>
              <a:t>ツール</a:t>
            </a:r>
          </a:p>
        </p:txBody>
      </p:sp>
    </p:spTree>
    <p:extLst>
      <p:ext uri="{BB962C8B-B14F-4D97-AF65-F5344CB8AC3E}">
        <p14:creationId xmlns:p14="http://schemas.microsoft.com/office/powerpoint/2010/main" val="9120247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016C49-D6BE-2C99-861E-A2A9F5460233}"/>
              </a:ext>
            </a:extLst>
          </p:cNvPr>
          <p:cNvSpPr>
            <a:spLocks noGrp="1"/>
          </p:cNvSpPr>
          <p:nvPr>
            <p:ph type="title"/>
          </p:nvPr>
        </p:nvSpPr>
        <p:spPr/>
        <p:txBody>
          <a:bodyPr/>
          <a:lstStyle/>
          <a:p>
            <a:r>
              <a:rPr kumimoji="1" lang="ja-JP" altLang="en-US" dirty="0"/>
              <a:t>調査</a:t>
            </a:r>
            <a:r>
              <a:rPr lang="en-US" altLang="ja-JP" dirty="0"/>
              <a:t>2</a:t>
            </a:r>
            <a:r>
              <a:rPr kumimoji="1" lang="en-US" altLang="ja-JP" dirty="0"/>
              <a:t>: </a:t>
            </a:r>
            <a:r>
              <a:rPr kumimoji="1" lang="ja-JP" altLang="en-US" dirty="0"/>
              <a:t>考察 </a:t>
            </a:r>
            <a:r>
              <a:rPr kumimoji="1" lang="en-US" altLang="ja-JP" dirty="0"/>
              <a:t>(2)</a:t>
            </a:r>
            <a:endParaRPr kumimoji="1" lang="ja-JP" altLang="en-US" dirty="0"/>
          </a:p>
        </p:txBody>
      </p:sp>
      <p:sp>
        <p:nvSpPr>
          <p:cNvPr id="3" name="コンテンツ プレースホルダー 2">
            <a:extLst>
              <a:ext uri="{FF2B5EF4-FFF2-40B4-BE49-F238E27FC236}">
                <a16:creationId xmlns:a16="http://schemas.microsoft.com/office/drawing/2014/main" id="{716D7E67-A608-44EF-9768-310A6780B785}"/>
              </a:ext>
            </a:extLst>
          </p:cNvPr>
          <p:cNvSpPr>
            <a:spLocks noGrp="1"/>
          </p:cNvSpPr>
          <p:nvPr>
            <p:ph idx="1"/>
          </p:nvPr>
        </p:nvSpPr>
        <p:spPr/>
        <p:txBody>
          <a:bodyPr/>
          <a:lstStyle/>
          <a:p>
            <a:r>
              <a:rPr lang="en-US" altLang="ja-JP" sz="2000" dirty="0"/>
              <a:t>Go</a:t>
            </a:r>
            <a:r>
              <a:rPr lang="ja-JP" altLang="en-US" sz="2000"/>
              <a:t>と</a:t>
            </a:r>
            <a:r>
              <a:rPr lang="en-US" altLang="ja-JP" sz="2000" dirty="0"/>
              <a:t>Rust</a:t>
            </a:r>
            <a:r>
              <a:rPr lang="ja-JP" altLang="en-US" sz="2000"/>
              <a:t>のコンパイルエラーに</a:t>
            </a:r>
            <a:r>
              <a:rPr kumimoji="1" lang="ja-JP" altLang="en-US" sz="2000"/>
              <a:t>静的解析ツール</a:t>
            </a:r>
            <a:r>
              <a:rPr lang="ja-JP" altLang="en-US" sz="2000"/>
              <a:t>で</a:t>
            </a:r>
            <a:r>
              <a:rPr kumimoji="1" lang="ja-JP" altLang="en-US" sz="2000"/>
              <a:t>自動解決できる</a:t>
            </a:r>
            <a:br>
              <a:rPr kumimoji="1" lang="en-US" altLang="ja-JP" sz="2000" dirty="0"/>
            </a:br>
            <a:r>
              <a:rPr kumimoji="1" lang="ja-JP" altLang="en-US" sz="2000"/>
              <a:t>エラーの存在を</a:t>
            </a:r>
            <a:r>
              <a:rPr kumimoji="1" lang="ja-JP" altLang="en-US" sz="2000" dirty="0"/>
              <a:t>確認</a:t>
            </a:r>
            <a:endParaRPr kumimoji="1" lang="en-US" altLang="ja-JP" sz="2000" dirty="0"/>
          </a:p>
          <a:p>
            <a:r>
              <a:rPr lang="ja-JP" altLang="en-US" sz="2000" dirty="0"/>
              <a:t>翻訳先言語が</a:t>
            </a:r>
            <a:r>
              <a:rPr lang="en-US" altLang="ja-JP" sz="2000" dirty="0"/>
              <a:t>Go</a:t>
            </a:r>
            <a:r>
              <a:rPr lang="ja-JP" altLang="en-US" sz="2000" dirty="0"/>
              <a:t>と</a:t>
            </a:r>
            <a:r>
              <a:rPr lang="en-US" altLang="ja-JP" sz="2000" dirty="0"/>
              <a:t>Rust</a:t>
            </a:r>
            <a:r>
              <a:rPr lang="ja-JP" altLang="en-US" sz="2000" dirty="0"/>
              <a:t>のソースコードに静的解析ツールを適用</a:t>
            </a:r>
            <a:endParaRPr kumimoji="1" lang="en-US" altLang="ja-JP" sz="2000" dirty="0"/>
          </a:p>
          <a:p>
            <a:endParaRPr lang="en-US" altLang="ja-JP" sz="2000" dirty="0"/>
          </a:p>
          <a:p>
            <a:r>
              <a:rPr lang="ja-JP" altLang="en-US" sz="2000" u="sng"/>
              <a:t>静的</a:t>
            </a:r>
            <a:r>
              <a:rPr lang="ja-JP" altLang="en-US" sz="2000" u="sng" dirty="0"/>
              <a:t>解析ツールを併用すること</a:t>
            </a:r>
            <a:r>
              <a:rPr lang="ja-JP" altLang="en-US" sz="2000" u="sng"/>
              <a:t>で精度が向上</a:t>
            </a:r>
            <a:endParaRPr kumimoji="1" lang="en-US" altLang="ja-JP" sz="2000" u="sng" dirty="0"/>
          </a:p>
        </p:txBody>
      </p:sp>
      <p:sp>
        <p:nvSpPr>
          <p:cNvPr id="4" name="スライド番号プレースホルダー 3">
            <a:extLst>
              <a:ext uri="{FF2B5EF4-FFF2-40B4-BE49-F238E27FC236}">
                <a16:creationId xmlns:a16="http://schemas.microsoft.com/office/drawing/2014/main" id="{C0BC4A84-9BF2-17E5-FB70-BD83E3659063}"/>
              </a:ext>
            </a:extLst>
          </p:cNvPr>
          <p:cNvSpPr>
            <a:spLocks noGrp="1"/>
          </p:cNvSpPr>
          <p:nvPr>
            <p:ph type="sldNum" sz="quarter" idx="12"/>
          </p:nvPr>
        </p:nvSpPr>
        <p:spPr/>
        <p:txBody>
          <a:bodyPr/>
          <a:lstStyle/>
          <a:p>
            <a:fld id="{B16735D3-C9E7-F649-AF37-A9D08763696D}" type="slidenum">
              <a:rPr lang="ja-JP" altLang="en-US" smtClean="0"/>
              <a:pPr/>
              <a:t>19</a:t>
            </a:fld>
            <a:endParaRPr lang="ja-JP" altLang="en-US"/>
          </a:p>
        </p:txBody>
      </p:sp>
      <p:graphicFrame>
        <p:nvGraphicFramePr>
          <p:cNvPr id="5" name="表 5">
            <a:extLst>
              <a:ext uri="{FF2B5EF4-FFF2-40B4-BE49-F238E27FC236}">
                <a16:creationId xmlns:a16="http://schemas.microsoft.com/office/drawing/2014/main" id="{CD3B1BE4-CA91-A0E8-30A8-CA45C74AAB75}"/>
              </a:ext>
            </a:extLst>
          </p:cNvPr>
          <p:cNvGraphicFramePr>
            <a:graphicFrameLocks noGrp="1"/>
          </p:cNvGraphicFramePr>
          <p:nvPr>
            <p:extLst>
              <p:ext uri="{D42A27DB-BD31-4B8C-83A1-F6EECF244321}">
                <p14:modId xmlns:p14="http://schemas.microsoft.com/office/powerpoint/2010/main" val="2632483717"/>
              </p:ext>
            </p:extLst>
          </p:nvPr>
        </p:nvGraphicFramePr>
        <p:xfrm>
          <a:off x="1261708" y="4129789"/>
          <a:ext cx="2639314" cy="2313578"/>
        </p:xfrm>
        <a:graphic>
          <a:graphicData uri="http://schemas.openxmlformats.org/drawingml/2006/table">
            <a:tbl>
              <a:tblPr firstRow="1" firstCol="1" bandRow="1">
                <a:tableStyleId>{073A0DAA-6AF3-43AB-8588-CEC1D06C72B9}</a:tableStyleId>
              </a:tblPr>
              <a:tblGrid>
                <a:gridCol w="1319657">
                  <a:extLst>
                    <a:ext uri="{9D8B030D-6E8A-4147-A177-3AD203B41FA5}">
                      <a16:colId xmlns:a16="http://schemas.microsoft.com/office/drawing/2014/main" val="3508194959"/>
                    </a:ext>
                  </a:extLst>
                </a:gridCol>
                <a:gridCol w="1319657">
                  <a:extLst>
                    <a:ext uri="{9D8B030D-6E8A-4147-A177-3AD203B41FA5}">
                      <a16:colId xmlns:a16="http://schemas.microsoft.com/office/drawing/2014/main" val="318804502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a:t>
                      </a:r>
                      <a:r>
                        <a:rPr kumimoji="1" lang="en-US" altLang="ja-JP" sz="1500" dirty="0" err="1"/>
                        <a:t>goimports</a:t>
                      </a:r>
                      <a:r>
                        <a:rPr kumimoji="1" lang="en-US" altLang="ja-JP" sz="1500" dirty="0"/>
                        <a:t>)</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0.82 (+0.12)</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0.32 (+0.03)</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667212734"/>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0.70</a:t>
                      </a:r>
                      <a:r>
                        <a:rPr kumimoji="1" lang="en-US" altLang="ja-JP" sz="1500" b="0" dirty="0"/>
                        <a:t> (+0.10)</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951858582"/>
                  </a:ext>
                </a:extLst>
              </a:tr>
              <a:tr h="280863">
                <a:tc>
                  <a:txBody>
                    <a:bodyPr/>
                    <a:lstStyle/>
                    <a:p>
                      <a:r>
                        <a:rPr kumimoji="1" lang="en-US" altLang="ja-JP" sz="1500" dirty="0"/>
                        <a:t>Python3</a:t>
                      </a:r>
                      <a:endParaRPr kumimoji="1" lang="ja-JP" altLang="en-US" sz="1500" dirty="0"/>
                    </a:p>
                  </a:txBody>
                  <a:tcPr marL="69254" marR="69254" marT="34627" marB="34627"/>
                </a:tc>
                <a:tc>
                  <a:txBody>
                    <a:bodyPr/>
                    <a:lstStyle/>
                    <a:p>
                      <a:r>
                        <a:rPr kumimoji="1" lang="en-US" altLang="ja-JP" sz="1500" dirty="0"/>
                        <a:t>0.68</a:t>
                      </a:r>
                      <a:r>
                        <a:rPr kumimoji="1" lang="en-US" altLang="ja-JP" sz="1500" b="0" dirty="0"/>
                        <a:t> (+0.08)</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0.71</a:t>
                      </a:r>
                      <a:r>
                        <a:rPr kumimoji="1" lang="en-US" altLang="ja-JP" sz="1500" b="0" dirty="0"/>
                        <a:t> (+0.09)</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0.65</a:t>
                      </a:r>
                      <a:r>
                        <a:rPr kumimoji="1" lang="en-US" altLang="ja-JP" sz="1500" b="0" dirty="0"/>
                        <a:t> (+0.09)</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2448050937"/>
                  </a:ext>
                </a:extLst>
              </a:tr>
            </a:tbl>
          </a:graphicData>
        </a:graphic>
      </p:graphicFrame>
      <p:graphicFrame>
        <p:nvGraphicFramePr>
          <p:cNvPr id="6" name="表 5">
            <a:extLst>
              <a:ext uri="{FF2B5EF4-FFF2-40B4-BE49-F238E27FC236}">
                <a16:creationId xmlns:a16="http://schemas.microsoft.com/office/drawing/2014/main" id="{33DC78ED-3D09-8C29-0F0D-3974484739AD}"/>
              </a:ext>
            </a:extLst>
          </p:cNvPr>
          <p:cNvGraphicFramePr>
            <a:graphicFrameLocks noGrp="1"/>
          </p:cNvGraphicFramePr>
          <p:nvPr>
            <p:extLst>
              <p:ext uri="{D42A27DB-BD31-4B8C-83A1-F6EECF244321}">
                <p14:modId xmlns:p14="http://schemas.microsoft.com/office/powerpoint/2010/main" val="2968989484"/>
              </p:ext>
            </p:extLst>
          </p:nvPr>
        </p:nvGraphicFramePr>
        <p:xfrm>
          <a:off x="5633928" y="4145008"/>
          <a:ext cx="2630270" cy="2313578"/>
        </p:xfrm>
        <a:graphic>
          <a:graphicData uri="http://schemas.openxmlformats.org/drawingml/2006/table">
            <a:tbl>
              <a:tblPr firstRow="1" firstCol="1" bandRow="1">
                <a:tableStyleId>{073A0DAA-6AF3-43AB-8588-CEC1D06C72B9}</a:tableStyleId>
              </a:tblPr>
              <a:tblGrid>
                <a:gridCol w="1315135">
                  <a:extLst>
                    <a:ext uri="{9D8B030D-6E8A-4147-A177-3AD203B41FA5}">
                      <a16:colId xmlns:a16="http://schemas.microsoft.com/office/drawing/2014/main" val="3508194959"/>
                    </a:ext>
                  </a:extLst>
                </a:gridCol>
                <a:gridCol w="1315135">
                  <a:extLst>
                    <a:ext uri="{9D8B030D-6E8A-4147-A177-3AD203B41FA5}">
                      <a16:colId xmlns:a16="http://schemas.microsoft.com/office/drawing/2014/main" val="405381780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(cargo-fix)</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0.65 (+0.01)</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0.58 (±0.00)</a:t>
                      </a:r>
                      <a:endParaRPr kumimoji="1" lang="ja-JP" altLang="en-US" sz="1500" b="0" dirty="0"/>
                    </a:p>
                  </a:txBody>
                  <a:tcPr marL="69254" marR="69254" marT="34627" marB="34627">
                    <a:solidFill>
                      <a:schemeClr val="tx2">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0.54</a:t>
                      </a:r>
                      <a:r>
                        <a:rPr kumimoji="1" lang="en-US" altLang="ja-JP" sz="1500" b="0" dirty="0"/>
                        <a:t> (±0.00)</a:t>
                      </a:r>
                      <a:endParaRPr kumimoji="1" lang="ja-JP" altLang="en-US" sz="1500" dirty="0"/>
                    </a:p>
                  </a:txBody>
                  <a:tcPr marL="69254" marR="69254" marT="34627" marB="34627">
                    <a:solidFill>
                      <a:schemeClr val="tx2">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0.66</a:t>
                      </a:r>
                      <a:r>
                        <a:rPr kumimoji="1" lang="en-US" altLang="ja-JP" sz="1500" b="0" dirty="0"/>
                        <a:t> (+0.02)</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951858582"/>
                  </a:ext>
                </a:extLst>
              </a:tr>
              <a:tr h="280863">
                <a:tc>
                  <a:txBody>
                    <a:bodyPr/>
                    <a:lstStyle/>
                    <a:p>
                      <a:r>
                        <a:rPr kumimoji="1" lang="en-US" altLang="ja-JP" sz="1500" dirty="0"/>
                        <a:t>Python3</a:t>
                      </a:r>
                      <a:endParaRPr kumimoji="1" lang="ja-JP" altLang="en-US" sz="1500" dirty="0"/>
                    </a:p>
                  </a:txBody>
                  <a:tcPr marL="69254" marR="69254" marT="34627" marB="34627"/>
                </a:tc>
                <a:tc>
                  <a:txBody>
                    <a:bodyPr/>
                    <a:lstStyle/>
                    <a:p>
                      <a:r>
                        <a:rPr kumimoji="1" lang="en-US" altLang="ja-JP" sz="1500" dirty="0"/>
                        <a:t>0.66</a:t>
                      </a:r>
                      <a:r>
                        <a:rPr kumimoji="1" lang="en-US" altLang="ja-JP" sz="1500" b="0" dirty="0"/>
                        <a:t> (+0.01)</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0.62</a:t>
                      </a:r>
                      <a:r>
                        <a:rPr kumimoji="1" lang="en-US" altLang="ja-JP" sz="1500" b="0" dirty="0"/>
                        <a:t> (+0.01)</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2448050937"/>
                  </a:ext>
                </a:extLst>
              </a:tr>
            </a:tbl>
          </a:graphicData>
        </a:graphic>
      </p:graphicFrame>
      <p:sp>
        <p:nvSpPr>
          <p:cNvPr id="9" name="テキスト ボックス 8">
            <a:extLst>
              <a:ext uri="{FF2B5EF4-FFF2-40B4-BE49-F238E27FC236}">
                <a16:creationId xmlns:a16="http://schemas.microsoft.com/office/drawing/2014/main" id="{AD62BCED-CD5D-F8E1-2339-08D3B4420672}"/>
              </a:ext>
            </a:extLst>
          </p:cNvPr>
          <p:cNvSpPr txBox="1"/>
          <p:nvPr/>
        </p:nvSpPr>
        <p:spPr>
          <a:xfrm>
            <a:off x="861298" y="4947247"/>
            <a:ext cx="400410" cy="1169551"/>
          </a:xfrm>
          <a:prstGeom prst="rect">
            <a:avLst/>
          </a:prstGeom>
          <a:noFill/>
        </p:spPr>
        <p:txBody>
          <a:bodyPr wrap="square" rtlCol="0">
            <a:spAutoFit/>
          </a:bodyPr>
          <a:lstStyle/>
          <a:p>
            <a:r>
              <a:rPr kumimoji="1" lang="ja-JP" altLang="en-US" sz="1400" dirty="0"/>
              <a:t>翻訳元言語</a:t>
            </a:r>
          </a:p>
        </p:txBody>
      </p:sp>
      <p:sp>
        <p:nvSpPr>
          <p:cNvPr id="10" name="テキスト ボックス 9">
            <a:extLst>
              <a:ext uri="{FF2B5EF4-FFF2-40B4-BE49-F238E27FC236}">
                <a16:creationId xmlns:a16="http://schemas.microsoft.com/office/drawing/2014/main" id="{3BDF74A0-5540-723C-A7A3-0BDF928BBF42}"/>
              </a:ext>
            </a:extLst>
          </p:cNvPr>
          <p:cNvSpPr txBox="1"/>
          <p:nvPr/>
        </p:nvSpPr>
        <p:spPr>
          <a:xfrm>
            <a:off x="2615585" y="3832179"/>
            <a:ext cx="1285437" cy="307777"/>
          </a:xfrm>
          <a:prstGeom prst="rect">
            <a:avLst/>
          </a:prstGeom>
          <a:noFill/>
        </p:spPr>
        <p:txBody>
          <a:bodyPr wrap="square" rtlCol="0">
            <a:spAutoFit/>
          </a:bodyPr>
          <a:lstStyle/>
          <a:p>
            <a:pPr algn="ctr"/>
            <a:r>
              <a:rPr kumimoji="1" lang="ja-JP" altLang="en-US" sz="1400" dirty="0"/>
              <a:t>翻訳先言語</a:t>
            </a:r>
          </a:p>
        </p:txBody>
      </p:sp>
      <p:sp>
        <p:nvSpPr>
          <p:cNvPr id="11" name="テキスト ボックス 10">
            <a:extLst>
              <a:ext uri="{FF2B5EF4-FFF2-40B4-BE49-F238E27FC236}">
                <a16:creationId xmlns:a16="http://schemas.microsoft.com/office/drawing/2014/main" id="{16DC4757-A6DB-2661-D93E-EB019A8F06D7}"/>
              </a:ext>
            </a:extLst>
          </p:cNvPr>
          <p:cNvSpPr txBox="1"/>
          <p:nvPr/>
        </p:nvSpPr>
        <p:spPr>
          <a:xfrm>
            <a:off x="5233518" y="4947248"/>
            <a:ext cx="400410" cy="1169551"/>
          </a:xfrm>
          <a:prstGeom prst="rect">
            <a:avLst/>
          </a:prstGeom>
          <a:noFill/>
        </p:spPr>
        <p:txBody>
          <a:bodyPr wrap="square" rtlCol="0">
            <a:spAutoFit/>
          </a:bodyPr>
          <a:lstStyle/>
          <a:p>
            <a:r>
              <a:rPr kumimoji="1" lang="ja-JP" altLang="en-US" sz="1400" dirty="0"/>
              <a:t>翻訳元言語</a:t>
            </a:r>
          </a:p>
        </p:txBody>
      </p:sp>
      <p:sp>
        <p:nvSpPr>
          <p:cNvPr id="12" name="テキスト ボックス 11">
            <a:extLst>
              <a:ext uri="{FF2B5EF4-FFF2-40B4-BE49-F238E27FC236}">
                <a16:creationId xmlns:a16="http://schemas.microsoft.com/office/drawing/2014/main" id="{B9D0F440-CF2F-814C-015A-81B26A754673}"/>
              </a:ext>
            </a:extLst>
          </p:cNvPr>
          <p:cNvSpPr txBox="1"/>
          <p:nvPr/>
        </p:nvSpPr>
        <p:spPr>
          <a:xfrm>
            <a:off x="6978761" y="3845238"/>
            <a:ext cx="1285437" cy="307777"/>
          </a:xfrm>
          <a:prstGeom prst="rect">
            <a:avLst/>
          </a:prstGeom>
          <a:noFill/>
        </p:spPr>
        <p:txBody>
          <a:bodyPr wrap="square" rtlCol="0">
            <a:spAutoFit/>
          </a:bodyPr>
          <a:lstStyle/>
          <a:p>
            <a:pPr algn="ctr"/>
            <a:r>
              <a:rPr kumimoji="1" lang="ja-JP" altLang="en-US" sz="1400" dirty="0"/>
              <a:t>翻訳先言語</a:t>
            </a:r>
          </a:p>
        </p:txBody>
      </p:sp>
      <p:sp>
        <p:nvSpPr>
          <p:cNvPr id="7" name="テキスト ボックス 6">
            <a:extLst>
              <a:ext uri="{FF2B5EF4-FFF2-40B4-BE49-F238E27FC236}">
                <a16:creationId xmlns:a16="http://schemas.microsoft.com/office/drawing/2014/main" id="{063A1685-0C39-FA91-3585-BE3FBD2F4704}"/>
              </a:ext>
            </a:extLst>
          </p:cNvPr>
          <p:cNvSpPr txBox="1"/>
          <p:nvPr/>
        </p:nvSpPr>
        <p:spPr>
          <a:xfrm>
            <a:off x="1833485" y="653464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
        <p:nvSpPr>
          <p:cNvPr id="8" name="下矢印 7">
            <a:extLst>
              <a:ext uri="{FF2B5EF4-FFF2-40B4-BE49-F238E27FC236}">
                <a16:creationId xmlns:a16="http://schemas.microsoft.com/office/drawing/2014/main" id="{10314B9E-C9A0-CD46-7957-982AC4205989}"/>
              </a:ext>
            </a:extLst>
          </p:cNvPr>
          <p:cNvSpPr/>
          <p:nvPr/>
        </p:nvSpPr>
        <p:spPr>
          <a:xfrm>
            <a:off x="4331043" y="2829697"/>
            <a:ext cx="481913" cy="434711"/>
          </a:xfrm>
          <a:prstGeom prst="down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83219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dirty="0">
                <a:solidFill>
                  <a:schemeClr val="bg1">
                    <a:lumMod val="90000"/>
                  </a:schemeClr>
                </a:solidFill>
              </a:rPr>
              <a:t>調査</a:t>
            </a:r>
            <a:r>
              <a:rPr lang="en-US" altLang="ja-JP" sz="2000" b="1" dirty="0">
                <a:solidFill>
                  <a:schemeClr val="bg1">
                    <a:lumMod val="90000"/>
                  </a:schemeClr>
                </a:solidFill>
              </a:rPr>
              <a:t>1. </a:t>
            </a:r>
            <a:r>
              <a:rPr lang="ja-JP" altLang="en-US" sz="2000" b="1" dirty="0">
                <a:solidFill>
                  <a:schemeClr val="bg1">
                    <a:lumMod val="90000"/>
                  </a:schemeClr>
                </a:solidFill>
              </a:rPr>
              <a:t>ニューラル機械翻訳モデルと</a:t>
            </a:r>
            <a:r>
              <a:rPr lang="en-US" altLang="ja-JP" sz="2000" b="1" dirty="0">
                <a:solidFill>
                  <a:schemeClr val="bg1">
                    <a:lumMod val="90000"/>
                  </a:schemeClr>
                </a:solidFill>
              </a:rPr>
              <a:t>GPT-4</a:t>
            </a:r>
            <a:r>
              <a:rPr lang="ja-JP" altLang="en-US" sz="2000" b="1" dirty="0">
                <a:solidFill>
                  <a:schemeClr val="bg1">
                    <a:lumMod val="90000"/>
                  </a:schemeClr>
                </a:solidFill>
              </a:rPr>
              <a:t>の比較</a:t>
            </a:r>
            <a:endParaRPr lang="en-US" altLang="ja-JP" sz="2000" b="1" dirty="0">
              <a:solidFill>
                <a:schemeClr val="bg1">
                  <a:lumMod val="90000"/>
                </a:schemeClr>
              </a:solidFill>
            </a:endParaRPr>
          </a:p>
          <a:p>
            <a:pPr lvl="1"/>
            <a:r>
              <a:rPr lang="ja-JP" altLang="en-US" sz="1600" dirty="0">
                <a:solidFill>
                  <a:schemeClr val="bg1">
                    <a:lumMod val="90000"/>
                  </a:schemeClr>
                </a:solidFill>
              </a:rPr>
              <a:t>既存のニューラル機械翻訳モデルと比較して有効性を調査</a:t>
            </a:r>
            <a:endParaRPr lang="en-US" altLang="ja-JP" sz="1600" dirty="0">
              <a:solidFill>
                <a:schemeClr val="bg1">
                  <a:lumMod val="90000"/>
                </a:schemeClr>
              </a:solidFill>
            </a:endParaRPr>
          </a:p>
          <a:p>
            <a:r>
              <a:rPr lang="ja-JP" altLang="en-US" sz="2000" b="1" dirty="0">
                <a:solidFill>
                  <a:schemeClr val="bg1">
                    <a:lumMod val="90000"/>
                  </a:schemeClr>
                </a:solidFill>
              </a:rPr>
              <a:t>調査</a:t>
            </a:r>
            <a:r>
              <a:rPr lang="en-US" altLang="ja-JP" sz="2000" b="1" dirty="0">
                <a:solidFill>
                  <a:schemeClr val="bg1">
                    <a:lumMod val="90000"/>
                  </a:schemeClr>
                </a:solidFill>
              </a:rPr>
              <a:t>2. </a:t>
            </a:r>
            <a:r>
              <a:rPr lang="ja-JP" altLang="en-US" sz="2000" b="1" dirty="0">
                <a:solidFill>
                  <a:schemeClr val="bg1">
                    <a:lumMod val="90000"/>
                  </a:schemeClr>
                </a:solidFill>
              </a:rPr>
              <a:t>異なる特徴の言語間における翻訳の精度</a:t>
            </a:r>
            <a:endParaRPr lang="en-US" altLang="ja-JP" sz="2000" b="1" dirty="0">
              <a:solidFill>
                <a:schemeClr val="bg1">
                  <a:lumMod val="90000"/>
                </a:schemeClr>
              </a:solidFill>
            </a:endParaRPr>
          </a:p>
          <a:p>
            <a:pPr lvl="1"/>
            <a:r>
              <a:rPr lang="en-US" altLang="ja-JP" sz="1600" dirty="0">
                <a:solidFill>
                  <a:schemeClr val="bg1">
                    <a:lumMod val="90000"/>
                  </a:schemeClr>
                </a:solidFill>
              </a:rPr>
              <a:t>C++,</a:t>
            </a:r>
            <a:r>
              <a:rPr lang="ja-JP" altLang="en-US" sz="1600" dirty="0">
                <a:solidFill>
                  <a:schemeClr val="bg1">
                    <a:lumMod val="90000"/>
                  </a:schemeClr>
                </a:solidFill>
              </a:rPr>
              <a:t> </a:t>
            </a:r>
            <a:r>
              <a:rPr lang="en-US" altLang="ja-JP" sz="1600" dirty="0">
                <a:solidFill>
                  <a:schemeClr val="bg1">
                    <a:lumMod val="90000"/>
                  </a:schemeClr>
                </a:solidFill>
              </a:rPr>
              <a:t>COBOL,</a:t>
            </a:r>
            <a:r>
              <a:rPr lang="ja-JP" altLang="en-US" sz="1600" dirty="0">
                <a:solidFill>
                  <a:schemeClr val="bg1">
                    <a:lumMod val="90000"/>
                  </a:schemeClr>
                </a:solidFill>
              </a:rPr>
              <a:t> </a:t>
            </a:r>
            <a:r>
              <a:rPr lang="en-US" altLang="ja-JP" sz="1600" dirty="0">
                <a:solidFill>
                  <a:schemeClr val="bg1">
                    <a:lumMod val="90000"/>
                  </a:schemeClr>
                </a:solidFill>
              </a:rPr>
              <a:t>Go,</a:t>
            </a:r>
            <a:r>
              <a:rPr lang="ja-JP" altLang="en-US" sz="1600" dirty="0">
                <a:solidFill>
                  <a:schemeClr val="bg1">
                    <a:lumMod val="90000"/>
                  </a:schemeClr>
                </a:solidFill>
              </a:rPr>
              <a:t> </a:t>
            </a:r>
            <a:r>
              <a:rPr lang="en-US" altLang="ja-JP" sz="1600" dirty="0">
                <a:solidFill>
                  <a:schemeClr val="bg1">
                    <a:lumMod val="90000"/>
                  </a:schemeClr>
                </a:solidFill>
              </a:rPr>
              <a:t>Java, Python3,</a:t>
            </a:r>
            <a:r>
              <a:rPr lang="ja-JP" altLang="en-US" sz="1600" dirty="0">
                <a:solidFill>
                  <a:schemeClr val="bg1">
                    <a:lumMod val="90000"/>
                  </a:schemeClr>
                </a:solidFill>
              </a:rPr>
              <a:t> </a:t>
            </a:r>
            <a:r>
              <a:rPr lang="en-US" altLang="ja-JP" sz="1600" dirty="0">
                <a:solidFill>
                  <a:schemeClr val="bg1">
                    <a:lumMod val="90000"/>
                  </a:schemeClr>
                </a:solidFill>
              </a:rPr>
              <a:t>Rust</a:t>
            </a:r>
            <a:r>
              <a:rPr lang="ja-JP" altLang="en-US" sz="1600" dirty="0">
                <a:solidFill>
                  <a:schemeClr val="bg1">
                    <a:lumMod val="90000"/>
                  </a:schemeClr>
                </a:solidFill>
              </a:rPr>
              <a:t>で翻訳の精度を調査</a:t>
            </a:r>
            <a:endParaRPr lang="en-US" altLang="ja-JP" sz="1600" dirty="0">
              <a:solidFill>
                <a:schemeClr val="bg1">
                  <a:lumMod val="90000"/>
                </a:schemeClr>
              </a:solidFill>
            </a:endParaRPr>
          </a:p>
          <a:p>
            <a:r>
              <a:rPr lang="ja-JP" altLang="en-US" sz="2000" b="1" dirty="0"/>
              <a:t>調査</a:t>
            </a:r>
            <a:r>
              <a:rPr lang="en-US" altLang="ja-JP" sz="2000" b="1" dirty="0"/>
              <a:t>3. </a:t>
            </a:r>
            <a:r>
              <a:rPr lang="ja-JP" altLang="en-US" sz="2000" b="1" dirty="0"/>
              <a:t>プロンプトの言語が翻訳の精度に与える影響</a:t>
            </a:r>
            <a:endParaRPr lang="en-US" altLang="ja-JP" sz="2000" b="1" dirty="0"/>
          </a:p>
          <a:p>
            <a:pPr lvl="1"/>
            <a:r>
              <a:rPr lang="ja-JP" altLang="en-US" sz="1600" dirty="0"/>
              <a:t>プロンプトが英語の場合と日本語の場合の精度の調査</a:t>
            </a:r>
            <a:endParaRPr lang="en-US" altLang="ja-JP" sz="1600" dirty="0"/>
          </a:p>
          <a:p>
            <a:r>
              <a:rPr lang="ja-JP" altLang="en-US" sz="2000" b="1" dirty="0">
                <a:solidFill>
                  <a:schemeClr val="bg1">
                    <a:lumMod val="90000"/>
                  </a:schemeClr>
                </a:solidFill>
              </a:rPr>
              <a:t>調査</a:t>
            </a:r>
            <a:r>
              <a:rPr lang="en-US" altLang="ja-JP" sz="2000" b="1" dirty="0">
                <a:solidFill>
                  <a:schemeClr val="bg1">
                    <a:lumMod val="90000"/>
                  </a:schemeClr>
                </a:solidFill>
              </a:rPr>
              <a:t>4. </a:t>
            </a:r>
            <a:r>
              <a:rPr lang="ja-JP" altLang="en-US" sz="2000" b="1" dirty="0">
                <a:solidFill>
                  <a:schemeClr val="bg1">
                    <a:lumMod val="90000"/>
                  </a:schemeClr>
                </a:solidFill>
              </a:rPr>
              <a:t>プロンプトに</a:t>
            </a:r>
            <a:r>
              <a:rPr lang="en-US" altLang="ja-JP" sz="2000" b="1" dirty="0">
                <a:solidFill>
                  <a:schemeClr val="bg1">
                    <a:lumMod val="90000"/>
                  </a:schemeClr>
                </a:solidFill>
              </a:rPr>
              <a:t>Chain-of-Thought</a:t>
            </a:r>
            <a:r>
              <a:rPr kumimoji="1" lang="en-US" altLang="ja-JP" sz="2000" b="1" baseline="30000" dirty="0">
                <a:solidFill>
                  <a:schemeClr val="bg1">
                    <a:lumMod val="90000"/>
                  </a:schemeClr>
                </a:solidFill>
              </a:rPr>
              <a:t>[6]</a:t>
            </a:r>
            <a:r>
              <a:rPr lang="ja-JP" altLang="en-US" sz="2000" b="1" dirty="0">
                <a:solidFill>
                  <a:schemeClr val="bg1">
                    <a:lumMod val="90000"/>
                  </a:schemeClr>
                </a:solidFill>
              </a:rPr>
              <a:t>を導入した場合の精度</a:t>
            </a:r>
            <a:endParaRPr lang="en-US" altLang="ja-JP" sz="2000" b="1" dirty="0">
              <a:solidFill>
                <a:schemeClr val="bg1">
                  <a:lumMod val="90000"/>
                </a:schemeClr>
              </a:solidFill>
            </a:endParaRPr>
          </a:p>
          <a:p>
            <a:pPr lvl="1"/>
            <a:r>
              <a:rPr lang="ja-JP" altLang="en-US" sz="1600" dirty="0">
                <a:solidFill>
                  <a:schemeClr val="bg1">
                    <a:lumMod val="90000"/>
                  </a:schemeClr>
                </a:solidFill>
              </a:rPr>
              <a:t>思考の連鎖を促す</a:t>
            </a:r>
            <a:r>
              <a:rPr lang="en-US" altLang="ja-JP" sz="1600" dirty="0">
                <a:solidFill>
                  <a:schemeClr val="bg1">
                    <a:lumMod val="90000"/>
                  </a:schemeClr>
                </a:solidFill>
              </a:rPr>
              <a:t>Chain-of-Thought</a:t>
            </a:r>
            <a:r>
              <a:rPr lang="ja-JP" altLang="en-US" sz="1600" dirty="0">
                <a:solidFill>
                  <a:schemeClr val="bg1">
                    <a:lumMod val="90000"/>
                  </a:schemeClr>
                </a:solidFill>
              </a:rPr>
              <a:t>をプロンプトに導入した場合の精度を調査</a:t>
            </a:r>
            <a:endParaRPr lang="en-US" altLang="ja-JP" sz="1600" dirty="0">
              <a:solidFill>
                <a:schemeClr val="bg1">
                  <a:lumMod val="90000"/>
                </a:schemeClr>
              </a:solidFill>
            </a:endParaRPr>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20</a:t>
            </a:fld>
            <a:endParaRPr lang="ja-JP" altLang="en-US"/>
          </a:p>
        </p:txBody>
      </p:sp>
      <p:sp>
        <p:nvSpPr>
          <p:cNvPr id="8" name="テキスト ボックス 7">
            <a:extLst>
              <a:ext uri="{FF2B5EF4-FFF2-40B4-BE49-F238E27FC236}">
                <a16:creationId xmlns:a16="http://schemas.microsoft.com/office/drawing/2014/main" id="{789D9B0A-6F13-E978-8E5B-EAEB21A45A4C}"/>
              </a:ext>
            </a:extLst>
          </p:cNvPr>
          <p:cNvSpPr txBox="1"/>
          <p:nvPr/>
        </p:nvSpPr>
        <p:spPr>
          <a:xfrm>
            <a:off x="1711215" y="6327389"/>
            <a:ext cx="5721569" cy="430887"/>
          </a:xfrm>
          <a:prstGeom prst="rect">
            <a:avLst/>
          </a:prstGeom>
          <a:noFill/>
          <a:ln>
            <a:solidFill>
              <a:schemeClr val="tx1"/>
            </a:solidFill>
          </a:ln>
        </p:spPr>
        <p:txBody>
          <a:bodyPr wrap="square" rtlCol="0">
            <a:spAutoFit/>
          </a:bodyPr>
          <a:lstStyle/>
          <a:p>
            <a:pPr algn="ctr"/>
            <a:r>
              <a:rPr kumimoji="1" lang="en-US" altLang="ja-JP" sz="1100" dirty="0"/>
              <a:t>[6]: J. Wei, et al. </a:t>
            </a:r>
            <a:r>
              <a:rPr lang="en-US" altLang="ja-JP" sz="1100" b="0" i="0" dirty="0">
                <a:effectLst/>
              </a:rPr>
              <a:t>Chain-of-thought prompting elicits reasoning in large language models. </a:t>
            </a:r>
            <a:br>
              <a:rPr lang="en-US" altLang="ja-JP" sz="1100" b="0" i="0" dirty="0">
                <a:effectLst/>
              </a:rPr>
            </a:br>
            <a:r>
              <a:rPr lang="en-US" altLang="ja-JP" sz="1100" dirty="0" err="1"/>
              <a:t>e</a:t>
            </a:r>
            <a:r>
              <a:rPr lang="en-US" altLang="ja-JP" sz="1100" b="0" i="0" dirty="0" err="1">
                <a:effectLst/>
              </a:rPr>
              <a:t>print</a:t>
            </a:r>
            <a:r>
              <a:rPr lang="en-US" altLang="ja-JP" sz="1100" dirty="0"/>
              <a:t> </a:t>
            </a:r>
            <a:r>
              <a:rPr lang="en-US" altLang="ja-JP" sz="1100" b="0" i="0" dirty="0">
                <a:effectLst/>
              </a:rPr>
              <a:t>arXiv:2201.11903, Jan. 2022. </a:t>
            </a:r>
            <a:endParaRPr kumimoji="1" lang="ja-JP" altLang="en-US" sz="1100" dirty="0"/>
          </a:p>
        </p:txBody>
      </p:sp>
    </p:spTree>
    <p:extLst>
      <p:ext uri="{BB962C8B-B14F-4D97-AF65-F5344CB8AC3E}">
        <p14:creationId xmlns:p14="http://schemas.microsoft.com/office/powerpoint/2010/main" val="3511088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B54A3-9458-257E-1B4C-C4E34DB80334}"/>
              </a:ext>
            </a:extLst>
          </p:cNvPr>
          <p:cNvSpPr>
            <a:spLocks noGrp="1"/>
          </p:cNvSpPr>
          <p:nvPr>
            <p:ph type="title"/>
          </p:nvPr>
        </p:nvSpPr>
        <p:spPr/>
        <p:txBody>
          <a:bodyPr/>
          <a:lstStyle/>
          <a:p>
            <a:r>
              <a:rPr lang="ja-JP" altLang="en-US" dirty="0"/>
              <a:t>調査</a:t>
            </a:r>
            <a:r>
              <a:rPr kumimoji="1" lang="en-US" altLang="ja-JP" dirty="0"/>
              <a:t>3: </a:t>
            </a:r>
            <a:r>
              <a:rPr kumimoji="1" lang="ja-JP" altLang="en-US" dirty="0"/>
              <a:t>概要</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CB2ED061-46EB-D4E0-33F9-4E778C9677ED}"/>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a:t>プロンプトが英語の場合と日本語の場合の精度の調査</a:t>
            </a:r>
            <a:endParaRPr lang="en-US" altLang="ja-JP" dirty="0"/>
          </a:p>
          <a:p>
            <a:r>
              <a:rPr lang="ja-JP" altLang="en-US" sz="2400" b="1"/>
              <a:t>実験方法</a:t>
            </a:r>
            <a:endParaRPr lang="en-US" altLang="ja-JP" sz="2400" b="1" dirty="0"/>
          </a:p>
          <a:p>
            <a:pPr lvl="1"/>
            <a:r>
              <a:rPr lang="ja-JP" altLang="en-US" sz="2000"/>
              <a:t>プロンプトを英語に変更して調査</a:t>
            </a:r>
            <a:r>
              <a:rPr lang="en-US" altLang="ja-JP" sz="2000" dirty="0"/>
              <a:t>2</a:t>
            </a:r>
            <a:r>
              <a:rPr lang="ja-JP" altLang="en-US" sz="2000"/>
              <a:t>の結果と比較</a:t>
            </a:r>
            <a:endParaRPr lang="en-US" altLang="ja-JP" b="1" dirty="0"/>
          </a:p>
          <a:p>
            <a:pPr lvl="1"/>
            <a:r>
              <a:rPr kumimoji="1" lang="ja-JP" altLang="en-US"/>
              <a:t>プロンプト以外</a:t>
            </a:r>
            <a:r>
              <a:rPr lang="ja-JP" altLang="en-US"/>
              <a:t>は調査</a:t>
            </a:r>
            <a:r>
              <a:rPr kumimoji="1" lang="en-US" altLang="ja-JP" dirty="0"/>
              <a:t>2</a:t>
            </a:r>
            <a:r>
              <a:rPr kumimoji="1" lang="ja-JP" altLang="en-US" dirty="0"/>
              <a:t>と同様</a:t>
            </a:r>
            <a:endParaRPr kumimoji="1" lang="en-US" altLang="ja-JP" dirty="0"/>
          </a:p>
          <a:p>
            <a:endParaRPr lang="en-US" altLang="ja-JP" b="1" dirty="0"/>
          </a:p>
          <a:p>
            <a:endParaRPr lang="en-US" altLang="ja-JP" b="1" dirty="0"/>
          </a:p>
          <a:p>
            <a:r>
              <a:rPr lang="ja-JP" altLang="en-US" b="1"/>
              <a:t>プロンプト</a:t>
            </a:r>
            <a:endParaRPr lang="en-US" altLang="ja-JP" b="1" dirty="0"/>
          </a:p>
        </p:txBody>
      </p:sp>
      <p:sp>
        <p:nvSpPr>
          <p:cNvPr id="4" name="スライド番号プレースホルダー 3">
            <a:extLst>
              <a:ext uri="{FF2B5EF4-FFF2-40B4-BE49-F238E27FC236}">
                <a16:creationId xmlns:a16="http://schemas.microsoft.com/office/drawing/2014/main" id="{AA098ECB-6AF6-EBB5-9216-57976005956D}"/>
              </a:ext>
            </a:extLst>
          </p:cNvPr>
          <p:cNvSpPr>
            <a:spLocks noGrp="1"/>
          </p:cNvSpPr>
          <p:nvPr>
            <p:ph type="sldNum" sz="quarter" idx="12"/>
          </p:nvPr>
        </p:nvSpPr>
        <p:spPr/>
        <p:txBody>
          <a:bodyPr/>
          <a:lstStyle/>
          <a:p>
            <a:fld id="{B16735D3-C9E7-F649-AF37-A9D08763696D}" type="slidenum">
              <a:rPr lang="ja-JP" altLang="en-US" smtClean="0"/>
              <a:pPr/>
              <a:t>21</a:t>
            </a:fld>
            <a:endParaRPr lang="ja-JP" altLang="en-US"/>
          </a:p>
        </p:txBody>
      </p:sp>
      <p:sp>
        <p:nvSpPr>
          <p:cNvPr id="5" name="テキスト ボックス 4">
            <a:extLst>
              <a:ext uri="{FF2B5EF4-FFF2-40B4-BE49-F238E27FC236}">
                <a16:creationId xmlns:a16="http://schemas.microsoft.com/office/drawing/2014/main" id="{C4371DFE-7577-7E81-9123-FF20AD743167}"/>
              </a:ext>
            </a:extLst>
          </p:cNvPr>
          <p:cNvSpPr txBox="1"/>
          <p:nvPr/>
        </p:nvSpPr>
        <p:spPr>
          <a:xfrm>
            <a:off x="806450" y="5508449"/>
            <a:ext cx="7531100" cy="1169551"/>
          </a:xfrm>
          <a:prstGeom prst="rect">
            <a:avLst/>
          </a:prstGeom>
          <a:solidFill>
            <a:schemeClr val="bg1"/>
          </a:solidFill>
          <a:ln>
            <a:solidFill>
              <a:schemeClr val="tx1"/>
            </a:solidFill>
          </a:ln>
        </p:spPr>
        <p:txBody>
          <a:bodyPr wrap="square" rtlCol="0">
            <a:spAutoFit/>
          </a:bodyPr>
          <a:lstStyle/>
          <a:p>
            <a:r>
              <a:rPr kumimoji="1" lang="en-US" altLang="ja-JP" sz="1400" dirty="0"/>
              <a:t>You are an excellent software developer. Translate the following source code, written in C++, into Rust source code. Make sure that you only output the results of the translation.</a:t>
            </a:r>
          </a:p>
          <a:p>
            <a:r>
              <a:rPr lang="en-US" altLang="ja-JP" sz="1400" dirty="0"/>
              <a:t>```</a:t>
            </a:r>
          </a:p>
          <a:p>
            <a:r>
              <a:rPr lang="en-US" altLang="ja-JP" sz="1400" dirty="0"/>
              <a:t>{C++</a:t>
            </a:r>
            <a:r>
              <a:rPr lang="ja-JP" altLang="en-US" sz="1400" dirty="0"/>
              <a:t>のソースコード</a:t>
            </a:r>
            <a:r>
              <a:rPr lang="en-US" altLang="ja-JP" sz="1400" dirty="0"/>
              <a:t>}</a:t>
            </a:r>
          </a:p>
          <a:p>
            <a:r>
              <a:rPr kumimoji="1" lang="en-US" altLang="ja-JP" sz="1400" dirty="0"/>
              <a:t>```</a:t>
            </a:r>
            <a:endParaRPr kumimoji="1" lang="ja-JP" altLang="en-US" sz="1400" dirty="0"/>
          </a:p>
        </p:txBody>
      </p:sp>
      <p:pic>
        <p:nvPicPr>
          <p:cNvPr id="9" name="図 8" descr="文字が書かれている&#10;&#10;中程度の精度で自動的に生成された説明">
            <a:extLst>
              <a:ext uri="{FF2B5EF4-FFF2-40B4-BE49-F238E27FC236}">
                <a16:creationId xmlns:a16="http://schemas.microsoft.com/office/drawing/2014/main" id="{D3D7DBBB-6FA2-0E1F-70AE-A88D3ADDDD86}"/>
              </a:ext>
            </a:extLst>
          </p:cNvPr>
          <p:cNvPicPr>
            <a:picLocks noChangeAspect="1"/>
          </p:cNvPicPr>
          <p:nvPr/>
        </p:nvPicPr>
        <p:blipFill>
          <a:blip r:embed="rId3"/>
          <a:stretch>
            <a:fillRect/>
          </a:stretch>
        </p:blipFill>
        <p:spPr>
          <a:xfrm>
            <a:off x="1539033" y="3967372"/>
            <a:ext cx="6065934" cy="1016173"/>
          </a:xfrm>
          <a:prstGeom prst="rect">
            <a:avLst/>
          </a:prstGeom>
        </p:spPr>
      </p:pic>
    </p:spTree>
    <p:extLst>
      <p:ext uri="{BB962C8B-B14F-4D97-AF65-F5344CB8AC3E}">
        <p14:creationId xmlns:p14="http://schemas.microsoft.com/office/powerpoint/2010/main" val="1635018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76CBA-DF6D-792A-B8E4-31C1A9805BDB}"/>
              </a:ext>
            </a:extLst>
          </p:cNvPr>
          <p:cNvSpPr>
            <a:spLocks noGrp="1"/>
          </p:cNvSpPr>
          <p:nvPr>
            <p:ph type="title"/>
          </p:nvPr>
        </p:nvSpPr>
        <p:spPr/>
        <p:txBody>
          <a:bodyPr/>
          <a:lstStyle/>
          <a:p>
            <a:r>
              <a:rPr lang="ja-JP" altLang="en-US" dirty="0"/>
              <a:t>調査</a:t>
            </a:r>
            <a:r>
              <a:rPr kumimoji="1" lang="en-US" altLang="ja-JP" dirty="0"/>
              <a:t>3: </a:t>
            </a:r>
            <a:r>
              <a:rPr kumimoji="1" lang="ja-JP" altLang="en-US" dirty="0"/>
              <a:t>結果と考察</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075B6E0-AFA8-312F-C44A-9912ED31B53A}"/>
                  </a:ext>
                </a:extLst>
              </p:cNvPr>
              <p:cNvSpPr>
                <a:spLocks noGrp="1"/>
              </p:cNvSpPr>
              <p:nvPr>
                <p:ph idx="1"/>
              </p:nvPr>
            </p:nvSpPr>
            <p:spPr/>
            <p:txBody>
              <a:bodyPr/>
              <a:lstStyle/>
              <a:p>
                <a:r>
                  <a:rPr kumimoji="1" lang="ja-JP" altLang="en-US" sz="2000" u="sng" dirty="0"/>
                  <a:t>プロンプトが英語の方が有意に精度が低下</a:t>
                </a:r>
                <a:r>
                  <a:rPr kumimoji="1" lang="en-US" altLang="ja-JP" sz="2000" u="sng" dirty="0"/>
                  <a:t> (</a:t>
                </a:r>
                <a14:m>
                  <m:oMath xmlns:m="http://schemas.openxmlformats.org/officeDocument/2006/math">
                    <m:r>
                      <a:rPr kumimoji="1" lang="en-US" altLang="ja-JP" sz="2000" i="1" u="sng" dirty="0" smtClean="0">
                        <a:latin typeface="Cambria Math" panose="02040503050406030204" pitchFamily="18" charset="0"/>
                      </a:rPr>
                      <m:t>𝑝</m:t>
                    </m:r>
                    <m:r>
                      <a:rPr kumimoji="1" lang="en-US" altLang="ja-JP" sz="2000" i="1" u="sng" dirty="0" smtClean="0">
                        <a:latin typeface="Cambria Math" panose="02040503050406030204" pitchFamily="18" charset="0"/>
                      </a:rPr>
                      <m:t>=0.002&lt;0.05</m:t>
                    </m:r>
                  </m:oMath>
                </a14:m>
                <a:r>
                  <a:rPr kumimoji="1" lang="en-US" altLang="ja-JP" sz="2000" u="sng" dirty="0"/>
                  <a:t>)</a:t>
                </a:r>
              </a:p>
              <a:p>
                <a:pPr lvl="1"/>
                <a:r>
                  <a:rPr lang="ja-JP" altLang="en-US" dirty="0"/>
                  <a:t>コード翻訳タスクにおいてプロンプトを英訳する必要はない</a:t>
                </a:r>
              </a:p>
            </p:txBody>
          </p:sp>
        </mc:Choice>
        <mc:Fallback xmlns="">
          <p:sp>
            <p:nvSpPr>
              <p:cNvPr id="3" name="コンテンツ プレースホルダー 2">
                <a:extLst>
                  <a:ext uri="{FF2B5EF4-FFF2-40B4-BE49-F238E27FC236}">
                    <a16:creationId xmlns:a16="http://schemas.microsoft.com/office/drawing/2014/main" id="{E075B6E0-AFA8-312F-C44A-9912ED31B53A}"/>
                  </a:ext>
                </a:extLst>
              </p:cNvPr>
              <p:cNvSpPr>
                <a:spLocks noGrp="1" noRot="1" noChangeAspect="1" noMove="1" noResize="1" noEditPoints="1" noAdjustHandles="1" noChangeArrowheads="1" noChangeShapeType="1" noTextEdit="1"/>
              </p:cNvSpPr>
              <p:nvPr>
                <p:ph idx="1"/>
              </p:nvPr>
            </p:nvSpPr>
            <p:spPr>
              <a:blipFill>
                <a:blip r:embed="rId3"/>
                <a:stretch>
                  <a:fillRect l="-949" t="-1287"/>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832A08A5-8ADE-37FA-DFBD-A481CEC579E7}"/>
              </a:ext>
            </a:extLst>
          </p:cNvPr>
          <p:cNvSpPr>
            <a:spLocks noGrp="1"/>
          </p:cNvSpPr>
          <p:nvPr>
            <p:ph type="sldNum" sz="quarter" idx="12"/>
          </p:nvPr>
        </p:nvSpPr>
        <p:spPr/>
        <p:txBody>
          <a:bodyPr/>
          <a:lstStyle/>
          <a:p>
            <a:fld id="{B16735D3-C9E7-F649-AF37-A9D08763696D}" type="slidenum">
              <a:rPr lang="ja-JP" altLang="en-US" smtClean="0"/>
              <a:pPr/>
              <a:t>22</a:t>
            </a:fld>
            <a:endParaRPr lang="ja-JP" altLang="en-US"/>
          </a:p>
        </p:txBody>
      </p:sp>
      <p:graphicFrame>
        <p:nvGraphicFramePr>
          <p:cNvPr id="5" name="表 5">
            <a:extLst>
              <a:ext uri="{FF2B5EF4-FFF2-40B4-BE49-F238E27FC236}">
                <a16:creationId xmlns:a16="http://schemas.microsoft.com/office/drawing/2014/main" id="{54F5A949-07A0-BD42-CABF-7D7B70258B05}"/>
              </a:ext>
            </a:extLst>
          </p:cNvPr>
          <p:cNvGraphicFramePr>
            <a:graphicFrameLocks noGrp="1"/>
          </p:cNvGraphicFramePr>
          <p:nvPr>
            <p:extLst>
              <p:ext uri="{D42A27DB-BD31-4B8C-83A1-F6EECF244321}">
                <p14:modId xmlns:p14="http://schemas.microsoft.com/office/powerpoint/2010/main" val="2708470483"/>
              </p:ext>
            </p:extLst>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0.01 (±0.00)</a:t>
                      </a:r>
                      <a:endParaRPr kumimoji="1" lang="ja-JP" altLang="en-US" sz="1300" b="0" dirty="0"/>
                    </a:p>
                  </a:txBody>
                  <a:tcPr marL="69254" marR="69254" marT="34627" marB="34627">
                    <a:solidFill>
                      <a:srgbClr val="DCDCDC"/>
                    </a:solidFill>
                  </a:tcPr>
                </a:tc>
                <a:tc>
                  <a:txBody>
                    <a:bodyPr/>
                    <a:lstStyle/>
                    <a:p>
                      <a:r>
                        <a:rPr kumimoji="1" lang="en-US" altLang="ja-JP" sz="1300" b="0" dirty="0"/>
                        <a:t>0.66 (-0.04)</a:t>
                      </a:r>
                      <a:endParaRPr kumimoji="1" lang="ja-JP" altLang="en-US" sz="1300" b="0" dirty="0"/>
                    </a:p>
                  </a:txBody>
                  <a:tcPr marL="69254" marR="69254" marT="34627" marB="34627">
                    <a:solidFill>
                      <a:srgbClr val="F4DAE6"/>
                    </a:solidFill>
                  </a:tcPr>
                </a:tc>
                <a:tc>
                  <a:txBody>
                    <a:bodyPr/>
                    <a:lstStyle/>
                    <a:p>
                      <a:r>
                        <a:rPr kumimoji="1" lang="en-US" altLang="ja-JP" sz="1300" b="0" dirty="0"/>
                        <a:t>0.91 (+0.01)</a:t>
                      </a:r>
                      <a:endParaRPr kumimoji="1" lang="ja-JP" altLang="en-US" sz="1300" b="0" dirty="0"/>
                    </a:p>
                  </a:txBody>
                  <a:tcPr marL="69254" marR="69254" marT="34627" marB="34627">
                    <a:solidFill>
                      <a:srgbClr val="B8E4C9"/>
                    </a:solidFill>
                  </a:tcPr>
                </a:tc>
                <a:tc>
                  <a:txBody>
                    <a:bodyPr/>
                    <a:lstStyle/>
                    <a:p>
                      <a:r>
                        <a:rPr kumimoji="1" lang="en-US" altLang="ja-JP" sz="1300" b="0" dirty="0"/>
                        <a:t>0.67 (+0.04)</a:t>
                      </a:r>
                      <a:endParaRPr kumimoji="1" lang="ja-JP" altLang="en-US" sz="1300" b="0" dirty="0"/>
                    </a:p>
                  </a:txBody>
                  <a:tcPr marL="69254" marR="69254" marT="34627" marB="34627">
                    <a:solidFill>
                      <a:srgbClr val="B8E4C9"/>
                    </a:solidFill>
                  </a:tcPr>
                </a:tc>
                <a:tc>
                  <a:txBody>
                    <a:bodyPr/>
                    <a:lstStyle/>
                    <a:p>
                      <a:r>
                        <a:rPr kumimoji="1" lang="en-US" altLang="ja-JP" sz="1300" b="0" dirty="0"/>
                        <a:t>0.58 (-0.05)</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0.57 (-0.02)</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0.51 (-0.02)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0.17 (-0.12)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(+0.06)</a:t>
                      </a:r>
                    </a:p>
                  </a:txBody>
                  <a:tcPr marL="69254" marR="69254" marT="34627" marB="34627">
                    <a:solidFill>
                      <a:srgbClr val="B8E4C9"/>
                    </a:solidFill>
                  </a:tcPr>
                </a:tc>
                <a:tc>
                  <a:txBody>
                    <a:bodyPr/>
                    <a:lstStyle/>
                    <a:p>
                      <a:r>
                        <a:rPr kumimoji="1" lang="en-US" altLang="ja-JP" sz="1300" b="0" dirty="0"/>
                        <a:t>0.54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0.46 (-0.07)</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0.45 (-0.06)</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0.91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0.03 </a:t>
                      </a:r>
                      <a:r>
                        <a:rPr kumimoji="1" lang="en-US" altLang="ja-JP" sz="1300" b="0" dirty="0"/>
                        <a:t>(+0.02)</a:t>
                      </a:r>
                      <a:endParaRPr kumimoji="1" lang="en-US" altLang="ja-JP"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0.91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0.56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0.61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0.92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0.58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0.50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0.79 </a:t>
                      </a:r>
                      <a:r>
                        <a:rPr kumimoji="1" lang="en-US" altLang="ja-JP" sz="1300" b="0" dirty="0"/>
                        <a:t>(-0.05)</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0.00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0.39 </a:t>
                      </a:r>
                      <a:r>
                        <a:rPr kumimoji="1" lang="en-US" altLang="ja-JP" sz="1300" b="0" dirty="0"/>
                        <a:t>(-0.21)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0.84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0.69 </a:t>
                      </a:r>
                      <a:r>
                        <a:rPr kumimoji="1" lang="en-US" altLang="ja-JP" sz="1300" b="0" dirty="0"/>
                        <a:t>(+0.04)</a:t>
                      </a:r>
                      <a:endParaRPr kumimoji="1" lang="ja-JP" altLang="en-US" sz="1300" dirty="0"/>
                    </a:p>
                  </a:txBody>
                  <a:tcPr marL="69254" marR="69254" marT="34627" marB="34627">
                    <a:solidFill>
                      <a:srgbClr val="B8E4C9"/>
                    </a:solidFill>
                  </a:tcPr>
                </a:tc>
                <a:tc>
                  <a:txBody>
                    <a:bodyPr/>
                    <a:lstStyle/>
                    <a:p>
                      <a:r>
                        <a:rPr kumimoji="1" lang="en-US" altLang="ja-JP" sz="1300" dirty="0"/>
                        <a:t>0.54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0.84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0.59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0.89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0.57 </a:t>
                      </a:r>
                      <a:r>
                        <a:rPr kumimoji="1" lang="en-US" altLang="ja-JP" sz="1300" b="0" dirty="0"/>
                        <a:t>(-0.17)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0.58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0.79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0.49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0.83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0.55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2448050937"/>
                  </a:ext>
                </a:extLst>
              </a:tr>
            </a:tbl>
          </a:graphicData>
        </a:graphic>
      </p:graphicFrame>
      <p:sp>
        <p:nvSpPr>
          <p:cNvPr id="12" name="テキスト ボックス 11">
            <a:extLst>
              <a:ext uri="{FF2B5EF4-FFF2-40B4-BE49-F238E27FC236}">
                <a16:creationId xmlns:a16="http://schemas.microsoft.com/office/drawing/2014/main" id="{B91B23AB-F2A5-C0DB-E8CF-41C98FB0D64F}"/>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13" name="テキスト ボックス 12">
            <a:extLst>
              <a:ext uri="{FF2B5EF4-FFF2-40B4-BE49-F238E27FC236}">
                <a16:creationId xmlns:a16="http://schemas.microsoft.com/office/drawing/2014/main" id="{4828537C-B3B3-9206-4411-CEAEA684A00A}"/>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14" name="矢印: 右 13">
            <a:extLst>
              <a:ext uri="{FF2B5EF4-FFF2-40B4-BE49-F238E27FC236}">
                <a16:creationId xmlns:a16="http://schemas.microsoft.com/office/drawing/2014/main" id="{70BD5101-80D4-8499-9802-1509E2F11C20}"/>
              </a:ext>
            </a:extLst>
          </p:cNvPr>
          <p:cNvSpPr/>
          <p:nvPr/>
        </p:nvSpPr>
        <p:spPr>
          <a:xfrm>
            <a:off x="396000" y="2212748"/>
            <a:ext cx="336550" cy="230632"/>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5D833BED-75C2-E863-D523-39947531CD9A}"/>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Tree>
    <p:extLst>
      <p:ext uri="{BB962C8B-B14F-4D97-AF65-F5344CB8AC3E}">
        <p14:creationId xmlns:p14="http://schemas.microsoft.com/office/powerpoint/2010/main" val="84918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dirty="0">
                <a:solidFill>
                  <a:schemeClr val="bg1">
                    <a:lumMod val="90000"/>
                  </a:schemeClr>
                </a:solidFill>
              </a:rPr>
              <a:t>調査</a:t>
            </a:r>
            <a:r>
              <a:rPr lang="en-US" altLang="ja-JP" sz="2000" b="1" dirty="0">
                <a:solidFill>
                  <a:schemeClr val="bg1">
                    <a:lumMod val="90000"/>
                  </a:schemeClr>
                </a:solidFill>
              </a:rPr>
              <a:t>1. </a:t>
            </a:r>
            <a:r>
              <a:rPr lang="ja-JP" altLang="en-US" sz="2000" b="1" dirty="0">
                <a:solidFill>
                  <a:schemeClr val="bg1">
                    <a:lumMod val="90000"/>
                  </a:schemeClr>
                </a:solidFill>
              </a:rPr>
              <a:t>ニューラル機械翻訳モデルと</a:t>
            </a:r>
            <a:r>
              <a:rPr lang="en-US" altLang="ja-JP" sz="2000" b="1" dirty="0">
                <a:solidFill>
                  <a:schemeClr val="bg1">
                    <a:lumMod val="90000"/>
                  </a:schemeClr>
                </a:solidFill>
              </a:rPr>
              <a:t>GPT-4</a:t>
            </a:r>
            <a:r>
              <a:rPr lang="ja-JP" altLang="en-US" sz="2000" b="1" dirty="0">
                <a:solidFill>
                  <a:schemeClr val="bg1">
                    <a:lumMod val="90000"/>
                  </a:schemeClr>
                </a:solidFill>
              </a:rPr>
              <a:t>の比較</a:t>
            </a:r>
            <a:endParaRPr lang="en-US" altLang="ja-JP" sz="2000" b="1" dirty="0">
              <a:solidFill>
                <a:schemeClr val="bg1">
                  <a:lumMod val="90000"/>
                </a:schemeClr>
              </a:solidFill>
            </a:endParaRPr>
          </a:p>
          <a:p>
            <a:pPr lvl="1"/>
            <a:r>
              <a:rPr lang="ja-JP" altLang="en-US" sz="1600" dirty="0">
                <a:solidFill>
                  <a:schemeClr val="bg1">
                    <a:lumMod val="90000"/>
                  </a:schemeClr>
                </a:solidFill>
              </a:rPr>
              <a:t>既存のニューラル機械翻訳モデルと比較して有効性を調査</a:t>
            </a:r>
            <a:endParaRPr lang="en-US" altLang="ja-JP" sz="1600" dirty="0">
              <a:solidFill>
                <a:schemeClr val="bg1">
                  <a:lumMod val="90000"/>
                </a:schemeClr>
              </a:solidFill>
            </a:endParaRPr>
          </a:p>
          <a:p>
            <a:r>
              <a:rPr lang="ja-JP" altLang="en-US" sz="2000" b="1" dirty="0">
                <a:solidFill>
                  <a:schemeClr val="bg1">
                    <a:lumMod val="90000"/>
                  </a:schemeClr>
                </a:solidFill>
              </a:rPr>
              <a:t>調査</a:t>
            </a:r>
            <a:r>
              <a:rPr lang="en-US" altLang="ja-JP" sz="2000" b="1" dirty="0">
                <a:solidFill>
                  <a:schemeClr val="bg1">
                    <a:lumMod val="90000"/>
                  </a:schemeClr>
                </a:solidFill>
              </a:rPr>
              <a:t>2. </a:t>
            </a:r>
            <a:r>
              <a:rPr lang="ja-JP" altLang="en-US" sz="2000" b="1" dirty="0">
                <a:solidFill>
                  <a:schemeClr val="bg1">
                    <a:lumMod val="90000"/>
                  </a:schemeClr>
                </a:solidFill>
              </a:rPr>
              <a:t>異なる特徴の言語間における翻訳の精度</a:t>
            </a:r>
            <a:endParaRPr lang="en-US" altLang="ja-JP" sz="2000" b="1" dirty="0">
              <a:solidFill>
                <a:schemeClr val="bg1">
                  <a:lumMod val="90000"/>
                </a:schemeClr>
              </a:solidFill>
            </a:endParaRPr>
          </a:p>
          <a:p>
            <a:pPr lvl="1"/>
            <a:r>
              <a:rPr lang="en-US" altLang="ja-JP" sz="1600" dirty="0">
                <a:solidFill>
                  <a:schemeClr val="bg1">
                    <a:lumMod val="90000"/>
                  </a:schemeClr>
                </a:solidFill>
              </a:rPr>
              <a:t>C++,</a:t>
            </a:r>
            <a:r>
              <a:rPr lang="ja-JP" altLang="en-US" sz="1600" dirty="0">
                <a:solidFill>
                  <a:schemeClr val="bg1">
                    <a:lumMod val="90000"/>
                  </a:schemeClr>
                </a:solidFill>
              </a:rPr>
              <a:t> </a:t>
            </a:r>
            <a:r>
              <a:rPr lang="en-US" altLang="ja-JP" sz="1600" dirty="0">
                <a:solidFill>
                  <a:schemeClr val="bg1">
                    <a:lumMod val="90000"/>
                  </a:schemeClr>
                </a:solidFill>
              </a:rPr>
              <a:t>COBOL,</a:t>
            </a:r>
            <a:r>
              <a:rPr lang="ja-JP" altLang="en-US" sz="1600" dirty="0">
                <a:solidFill>
                  <a:schemeClr val="bg1">
                    <a:lumMod val="90000"/>
                  </a:schemeClr>
                </a:solidFill>
              </a:rPr>
              <a:t> </a:t>
            </a:r>
            <a:r>
              <a:rPr lang="en-US" altLang="ja-JP" sz="1600" dirty="0">
                <a:solidFill>
                  <a:schemeClr val="bg1">
                    <a:lumMod val="90000"/>
                  </a:schemeClr>
                </a:solidFill>
              </a:rPr>
              <a:t>Go,</a:t>
            </a:r>
            <a:r>
              <a:rPr lang="ja-JP" altLang="en-US" sz="1600" dirty="0">
                <a:solidFill>
                  <a:schemeClr val="bg1">
                    <a:lumMod val="90000"/>
                  </a:schemeClr>
                </a:solidFill>
              </a:rPr>
              <a:t> </a:t>
            </a:r>
            <a:r>
              <a:rPr lang="en-US" altLang="ja-JP" sz="1600" dirty="0">
                <a:solidFill>
                  <a:schemeClr val="bg1">
                    <a:lumMod val="90000"/>
                  </a:schemeClr>
                </a:solidFill>
              </a:rPr>
              <a:t>Java, Python3,</a:t>
            </a:r>
            <a:r>
              <a:rPr lang="ja-JP" altLang="en-US" sz="1600" dirty="0">
                <a:solidFill>
                  <a:schemeClr val="bg1">
                    <a:lumMod val="90000"/>
                  </a:schemeClr>
                </a:solidFill>
              </a:rPr>
              <a:t> </a:t>
            </a:r>
            <a:r>
              <a:rPr lang="en-US" altLang="ja-JP" sz="1600" dirty="0">
                <a:solidFill>
                  <a:schemeClr val="bg1">
                    <a:lumMod val="90000"/>
                  </a:schemeClr>
                </a:solidFill>
              </a:rPr>
              <a:t>Rust</a:t>
            </a:r>
            <a:r>
              <a:rPr lang="ja-JP" altLang="en-US" sz="1600" dirty="0">
                <a:solidFill>
                  <a:schemeClr val="bg1">
                    <a:lumMod val="90000"/>
                  </a:schemeClr>
                </a:solidFill>
              </a:rPr>
              <a:t>で翻訳の精度を調査</a:t>
            </a:r>
            <a:endParaRPr lang="en-US" altLang="ja-JP" sz="1600" dirty="0">
              <a:solidFill>
                <a:schemeClr val="bg1">
                  <a:lumMod val="90000"/>
                </a:schemeClr>
              </a:solidFill>
            </a:endParaRPr>
          </a:p>
          <a:p>
            <a:r>
              <a:rPr lang="ja-JP" altLang="en-US" sz="2000" b="1" dirty="0">
                <a:solidFill>
                  <a:schemeClr val="bg1">
                    <a:lumMod val="90000"/>
                  </a:schemeClr>
                </a:solidFill>
              </a:rPr>
              <a:t>調査</a:t>
            </a:r>
            <a:r>
              <a:rPr lang="en-US" altLang="ja-JP" sz="2000" b="1" dirty="0">
                <a:solidFill>
                  <a:schemeClr val="bg1">
                    <a:lumMod val="90000"/>
                  </a:schemeClr>
                </a:solidFill>
              </a:rPr>
              <a:t>3. </a:t>
            </a:r>
            <a:r>
              <a:rPr lang="ja-JP" altLang="en-US" sz="2000" b="1" dirty="0">
                <a:solidFill>
                  <a:schemeClr val="bg1">
                    <a:lumMod val="90000"/>
                  </a:schemeClr>
                </a:solidFill>
              </a:rPr>
              <a:t>プロンプトの言語が翻訳の精度に与える影響</a:t>
            </a:r>
            <a:endParaRPr lang="en-US" altLang="ja-JP" sz="2000" b="1" dirty="0">
              <a:solidFill>
                <a:schemeClr val="bg1">
                  <a:lumMod val="90000"/>
                </a:schemeClr>
              </a:solidFill>
            </a:endParaRPr>
          </a:p>
          <a:p>
            <a:pPr lvl="1"/>
            <a:r>
              <a:rPr lang="ja-JP" altLang="en-US" sz="1600" dirty="0">
                <a:solidFill>
                  <a:schemeClr val="bg1">
                    <a:lumMod val="90000"/>
                  </a:schemeClr>
                </a:solidFill>
              </a:rPr>
              <a:t>プロンプトが英語の場合と日本語の場合の精度の調査</a:t>
            </a:r>
            <a:endParaRPr lang="en-US" altLang="ja-JP" sz="1600" dirty="0">
              <a:solidFill>
                <a:schemeClr val="bg1">
                  <a:lumMod val="90000"/>
                </a:schemeClr>
              </a:solidFill>
            </a:endParaRPr>
          </a:p>
          <a:p>
            <a:r>
              <a:rPr lang="ja-JP" altLang="en-US" sz="2000" b="1" dirty="0"/>
              <a:t>調査</a:t>
            </a:r>
            <a:r>
              <a:rPr lang="en-US" altLang="ja-JP" sz="2000" b="1" dirty="0"/>
              <a:t>4. </a:t>
            </a:r>
            <a:r>
              <a:rPr lang="ja-JP" altLang="en-US" sz="2000" b="1" dirty="0"/>
              <a:t>プロンプトに</a:t>
            </a:r>
            <a:r>
              <a:rPr lang="en-US" altLang="ja-JP" sz="2000" b="1" dirty="0"/>
              <a:t>Chain-of-Thought</a:t>
            </a:r>
            <a:r>
              <a:rPr kumimoji="1" lang="en-US" altLang="ja-JP" sz="2000" b="1" baseline="30000" dirty="0"/>
              <a:t>[6]</a:t>
            </a:r>
            <a:r>
              <a:rPr lang="ja-JP" altLang="en-US" sz="2000" b="1" dirty="0"/>
              <a:t>を導入した場合の精度</a:t>
            </a:r>
            <a:endParaRPr lang="en-US" altLang="ja-JP" sz="2000" b="1" dirty="0"/>
          </a:p>
          <a:p>
            <a:pPr lvl="1"/>
            <a:r>
              <a:rPr lang="ja-JP" altLang="en-US" sz="1600" dirty="0"/>
              <a:t>思考の連鎖を促す</a:t>
            </a:r>
            <a:r>
              <a:rPr lang="en-US" altLang="ja-JP" sz="1600" dirty="0"/>
              <a:t>Chain-of-Thought</a:t>
            </a:r>
            <a:r>
              <a:rPr lang="ja-JP" altLang="en-US" sz="1600" dirty="0"/>
              <a:t>をプロンプトに導入した場合の精度を調査</a:t>
            </a:r>
            <a:endParaRPr lang="en-US" altLang="ja-JP" sz="16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23</a:t>
            </a:fld>
            <a:endParaRPr lang="ja-JP" altLang="en-US"/>
          </a:p>
        </p:txBody>
      </p:sp>
      <p:sp>
        <p:nvSpPr>
          <p:cNvPr id="8" name="テキスト ボックス 7">
            <a:extLst>
              <a:ext uri="{FF2B5EF4-FFF2-40B4-BE49-F238E27FC236}">
                <a16:creationId xmlns:a16="http://schemas.microsoft.com/office/drawing/2014/main" id="{8CCDC8C4-E699-1D7E-AF92-CB7672C4A306}"/>
              </a:ext>
            </a:extLst>
          </p:cNvPr>
          <p:cNvSpPr txBox="1"/>
          <p:nvPr/>
        </p:nvSpPr>
        <p:spPr>
          <a:xfrm>
            <a:off x="1711215" y="6327389"/>
            <a:ext cx="5721569" cy="430887"/>
          </a:xfrm>
          <a:prstGeom prst="rect">
            <a:avLst/>
          </a:prstGeom>
          <a:noFill/>
          <a:ln>
            <a:solidFill>
              <a:schemeClr val="tx1"/>
            </a:solidFill>
          </a:ln>
        </p:spPr>
        <p:txBody>
          <a:bodyPr wrap="square" rtlCol="0">
            <a:spAutoFit/>
          </a:bodyPr>
          <a:lstStyle/>
          <a:p>
            <a:pPr algn="ctr"/>
            <a:r>
              <a:rPr kumimoji="1" lang="en-US" altLang="ja-JP" sz="1100" dirty="0"/>
              <a:t>[6]: J. Wei, et al. </a:t>
            </a:r>
            <a:r>
              <a:rPr lang="en-US" altLang="ja-JP" sz="1100" b="0" i="0" dirty="0">
                <a:effectLst/>
              </a:rPr>
              <a:t>Chain-of-thought prompting elicits reasoning in large language models. </a:t>
            </a:r>
            <a:br>
              <a:rPr lang="en-US" altLang="ja-JP" sz="1100" b="0" i="0" dirty="0">
                <a:effectLst/>
              </a:rPr>
            </a:br>
            <a:r>
              <a:rPr lang="en-US" altLang="ja-JP" sz="1100" dirty="0" err="1"/>
              <a:t>e</a:t>
            </a:r>
            <a:r>
              <a:rPr lang="en-US" altLang="ja-JP" sz="1100" b="0" i="0" dirty="0" err="1">
                <a:effectLst/>
              </a:rPr>
              <a:t>print</a:t>
            </a:r>
            <a:r>
              <a:rPr lang="en-US" altLang="ja-JP" sz="1100" dirty="0"/>
              <a:t> </a:t>
            </a:r>
            <a:r>
              <a:rPr lang="en-US" altLang="ja-JP" sz="1100" b="0" i="0" dirty="0">
                <a:effectLst/>
              </a:rPr>
              <a:t>arXiv:2201.11903, Jan. 2022. </a:t>
            </a:r>
            <a:endParaRPr kumimoji="1" lang="ja-JP" altLang="en-US" sz="1100" dirty="0"/>
          </a:p>
        </p:txBody>
      </p:sp>
    </p:spTree>
    <p:extLst>
      <p:ext uri="{BB962C8B-B14F-4D97-AF65-F5344CB8AC3E}">
        <p14:creationId xmlns:p14="http://schemas.microsoft.com/office/powerpoint/2010/main" val="19500244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8B54A3-9458-257E-1B4C-C4E34DB80334}"/>
              </a:ext>
            </a:extLst>
          </p:cNvPr>
          <p:cNvSpPr>
            <a:spLocks noGrp="1"/>
          </p:cNvSpPr>
          <p:nvPr>
            <p:ph type="title"/>
          </p:nvPr>
        </p:nvSpPr>
        <p:spPr/>
        <p:txBody>
          <a:bodyPr/>
          <a:lstStyle/>
          <a:p>
            <a:r>
              <a:rPr lang="ja-JP" altLang="en-US" dirty="0"/>
              <a:t>調査</a:t>
            </a:r>
            <a:r>
              <a:rPr lang="en-US" altLang="ja-JP" dirty="0"/>
              <a:t>4</a:t>
            </a:r>
            <a:r>
              <a:rPr kumimoji="1" lang="en-US" altLang="ja-JP" dirty="0"/>
              <a:t>: </a:t>
            </a:r>
            <a:r>
              <a:rPr kumimoji="1" lang="ja-JP" altLang="en-US" dirty="0"/>
              <a:t>概要</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CB2ED061-46EB-D4E0-33F9-4E778C9677ED}"/>
              </a:ext>
            </a:extLst>
          </p:cNvPr>
          <p:cNvSpPr>
            <a:spLocks noGrp="1"/>
          </p:cNvSpPr>
          <p:nvPr>
            <p:ph idx="1"/>
          </p:nvPr>
        </p:nvSpPr>
        <p:spPr/>
        <p:txBody>
          <a:bodyPr/>
          <a:lstStyle/>
          <a:p>
            <a:r>
              <a:rPr lang="ja-JP" altLang="en-US" sz="2400" b="1" dirty="0"/>
              <a:t>目的</a:t>
            </a:r>
            <a:endParaRPr lang="en-US" altLang="ja-JP" sz="2400" b="1" dirty="0"/>
          </a:p>
          <a:p>
            <a:pPr lvl="1"/>
            <a:r>
              <a:rPr lang="ja-JP" altLang="en-US" sz="2000" dirty="0"/>
              <a:t>プロンプトに</a:t>
            </a:r>
            <a:r>
              <a:rPr lang="en-US" altLang="ja-JP" sz="2000" dirty="0"/>
              <a:t>Chain-of-Thought(</a:t>
            </a:r>
            <a:r>
              <a:rPr lang="en-US" altLang="ja-JP" sz="2000" dirty="0" err="1"/>
              <a:t>CoT</a:t>
            </a:r>
            <a:r>
              <a:rPr lang="en-US" altLang="ja-JP" sz="2000" dirty="0"/>
              <a:t>)</a:t>
            </a:r>
            <a:r>
              <a:rPr lang="ja-JP" altLang="en-US" sz="2000" dirty="0"/>
              <a:t>を導入した場合の精度</a:t>
            </a:r>
            <a:endParaRPr lang="en-US" altLang="ja-JP" sz="2000" dirty="0"/>
          </a:p>
          <a:p>
            <a:pPr lvl="2"/>
            <a:r>
              <a:rPr lang="en-US" altLang="ja-JP" dirty="0" err="1"/>
              <a:t>CoT</a:t>
            </a:r>
            <a:r>
              <a:rPr lang="en-US" altLang="ja-JP" dirty="0"/>
              <a:t>: </a:t>
            </a:r>
            <a:r>
              <a:rPr lang="ja-JP" altLang="en-US" dirty="0"/>
              <a:t>プロンプトで</a:t>
            </a:r>
            <a:r>
              <a:rPr kumimoji="1" lang="ja-JP" altLang="en-US" dirty="0"/>
              <a:t>思考の連鎖の手順を示すことで精度を上げる手法</a:t>
            </a:r>
            <a:endParaRPr lang="en-US" altLang="ja-JP" dirty="0"/>
          </a:p>
          <a:p>
            <a:r>
              <a:rPr lang="ja-JP" altLang="en-US" sz="2400" b="1" dirty="0"/>
              <a:t>実験方法</a:t>
            </a:r>
            <a:endParaRPr lang="en-US" altLang="ja-JP" sz="2400" b="1" dirty="0"/>
          </a:p>
          <a:p>
            <a:pPr lvl="1"/>
            <a:r>
              <a:rPr kumimoji="1" lang="ja-JP" altLang="en-US" dirty="0"/>
              <a:t>プロンプト以外</a:t>
            </a:r>
            <a:r>
              <a:rPr lang="ja-JP" altLang="en-US" dirty="0"/>
              <a:t>調査</a:t>
            </a:r>
            <a:r>
              <a:rPr kumimoji="1" lang="en-US" altLang="ja-JP" dirty="0"/>
              <a:t>2</a:t>
            </a:r>
            <a:r>
              <a:rPr kumimoji="1" lang="ja-JP" altLang="en-US" dirty="0"/>
              <a:t>と同様</a:t>
            </a:r>
            <a:endParaRPr kumimoji="1" lang="en-US" altLang="ja-JP" dirty="0"/>
          </a:p>
          <a:p>
            <a:endParaRPr lang="en-US" altLang="ja-JP" b="1" dirty="0"/>
          </a:p>
          <a:p>
            <a:endParaRPr lang="en-US" altLang="ja-JP" b="1" dirty="0"/>
          </a:p>
          <a:p>
            <a:r>
              <a:rPr lang="ja-JP" altLang="en-US" b="1" dirty="0"/>
              <a:t>プロンプト</a:t>
            </a:r>
            <a:endParaRPr lang="en-US" altLang="ja-JP" b="1" dirty="0"/>
          </a:p>
        </p:txBody>
      </p:sp>
      <p:sp>
        <p:nvSpPr>
          <p:cNvPr id="4" name="スライド番号プレースホルダー 3">
            <a:extLst>
              <a:ext uri="{FF2B5EF4-FFF2-40B4-BE49-F238E27FC236}">
                <a16:creationId xmlns:a16="http://schemas.microsoft.com/office/drawing/2014/main" id="{AA098ECB-6AF6-EBB5-9216-57976005956D}"/>
              </a:ext>
            </a:extLst>
          </p:cNvPr>
          <p:cNvSpPr>
            <a:spLocks noGrp="1"/>
          </p:cNvSpPr>
          <p:nvPr>
            <p:ph type="sldNum" sz="quarter" idx="12"/>
          </p:nvPr>
        </p:nvSpPr>
        <p:spPr/>
        <p:txBody>
          <a:bodyPr/>
          <a:lstStyle/>
          <a:p>
            <a:fld id="{B16735D3-C9E7-F649-AF37-A9D08763696D}" type="slidenum">
              <a:rPr lang="ja-JP" altLang="en-US" smtClean="0"/>
              <a:pPr/>
              <a:t>24</a:t>
            </a:fld>
            <a:endParaRPr lang="ja-JP" altLang="en-US"/>
          </a:p>
        </p:txBody>
      </p:sp>
      <p:sp>
        <p:nvSpPr>
          <p:cNvPr id="5" name="テキスト ボックス 4">
            <a:extLst>
              <a:ext uri="{FF2B5EF4-FFF2-40B4-BE49-F238E27FC236}">
                <a16:creationId xmlns:a16="http://schemas.microsoft.com/office/drawing/2014/main" id="{C4371DFE-7577-7E81-9123-FF20AD743167}"/>
              </a:ext>
            </a:extLst>
          </p:cNvPr>
          <p:cNvSpPr txBox="1"/>
          <p:nvPr/>
        </p:nvSpPr>
        <p:spPr>
          <a:xfrm>
            <a:off x="806450" y="5432249"/>
            <a:ext cx="7531100" cy="1384995"/>
          </a:xfrm>
          <a:prstGeom prst="rect">
            <a:avLst/>
          </a:prstGeom>
          <a:solidFill>
            <a:schemeClr val="bg1"/>
          </a:solidFill>
          <a:ln>
            <a:solidFill>
              <a:schemeClr val="tx1"/>
            </a:solidFill>
          </a:ln>
        </p:spPr>
        <p:txBody>
          <a:bodyPr wrap="square" rtlCol="0">
            <a:spAutoFit/>
          </a:bodyPr>
          <a:lstStyle/>
          <a:p>
            <a:r>
              <a:rPr kumimoji="1" lang="ja-JP" altLang="en-US" sz="1400" dirty="0"/>
              <a:t>あなたは優秀なソフトウェアエンジニアです．</a:t>
            </a:r>
            <a:r>
              <a:rPr kumimoji="1" lang="en-US" altLang="ja-JP" sz="1400" dirty="0"/>
              <a:t>C++</a:t>
            </a:r>
            <a:r>
              <a:rPr kumimoji="1" lang="ja-JP" altLang="en-US" sz="1400" dirty="0"/>
              <a:t>で記述された以下のソースコードを</a:t>
            </a:r>
            <a:r>
              <a:rPr kumimoji="1" lang="en-US" altLang="ja-JP" sz="1400" dirty="0"/>
              <a:t>Rust</a:t>
            </a:r>
            <a:r>
              <a:rPr kumimoji="1" lang="ja-JP" altLang="en-US" sz="1400" dirty="0"/>
              <a:t>のソースコードに翻訳してください．</a:t>
            </a:r>
            <a:endParaRPr kumimoji="1" lang="en-US" altLang="ja-JP" sz="1400" dirty="0"/>
          </a:p>
          <a:p>
            <a:r>
              <a:rPr kumimoji="1" lang="en-US" altLang="ja-JP" sz="1400" dirty="0"/>
              <a:t>```</a:t>
            </a:r>
          </a:p>
          <a:p>
            <a:r>
              <a:rPr lang="en-US" altLang="ja-JP" sz="1400" dirty="0"/>
              <a:t>{</a:t>
            </a:r>
            <a:r>
              <a:rPr kumimoji="1" lang="en-US" altLang="ja-JP" sz="1400" dirty="0"/>
              <a:t>C++</a:t>
            </a:r>
            <a:r>
              <a:rPr kumimoji="1" lang="ja-JP" altLang="en-US" sz="1400" dirty="0"/>
              <a:t>で記述されたソースコード</a:t>
            </a:r>
            <a:r>
              <a:rPr lang="en-US" altLang="ja-JP" sz="1400" dirty="0"/>
              <a:t>}</a:t>
            </a:r>
          </a:p>
          <a:p>
            <a:r>
              <a:rPr kumimoji="1" lang="en-US" altLang="ja-JP" sz="1400" dirty="0"/>
              <a:t>```</a:t>
            </a:r>
          </a:p>
          <a:p>
            <a:r>
              <a:rPr kumimoji="1" lang="ja-JP" altLang="en-US" sz="1400" dirty="0"/>
              <a:t>段階的に考えてください．</a:t>
            </a:r>
          </a:p>
        </p:txBody>
      </p:sp>
      <p:pic>
        <p:nvPicPr>
          <p:cNvPr id="7" name="図 6" descr="文字が書かれている&#10;&#10;中程度の精度で自動的に生成された説明">
            <a:extLst>
              <a:ext uri="{FF2B5EF4-FFF2-40B4-BE49-F238E27FC236}">
                <a16:creationId xmlns:a16="http://schemas.microsoft.com/office/drawing/2014/main" id="{47063D34-4FF9-F2F8-F77F-BDD64F0B8433}"/>
              </a:ext>
            </a:extLst>
          </p:cNvPr>
          <p:cNvPicPr>
            <a:picLocks noChangeAspect="1"/>
          </p:cNvPicPr>
          <p:nvPr/>
        </p:nvPicPr>
        <p:blipFill>
          <a:blip r:embed="rId3"/>
          <a:stretch>
            <a:fillRect/>
          </a:stretch>
        </p:blipFill>
        <p:spPr>
          <a:xfrm>
            <a:off x="1497658" y="3860192"/>
            <a:ext cx="6148684" cy="1026311"/>
          </a:xfrm>
          <a:prstGeom prst="rect">
            <a:avLst/>
          </a:prstGeom>
        </p:spPr>
      </p:pic>
    </p:spTree>
    <p:extLst>
      <p:ext uri="{BB962C8B-B14F-4D97-AF65-F5344CB8AC3E}">
        <p14:creationId xmlns:p14="http://schemas.microsoft.com/office/powerpoint/2010/main" val="417547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3CD7E0-7737-5BA3-8336-D99C11E755B9}"/>
              </a:ext>
            </a:extLst>
          </p:cNvPr>
          <p:cNvSpPr>
            <a:spLocks noGrp="1"/>
          </p:cNvSpPr>
          <p:nvPr>
            <p:ph type="title"/>
          </p:nvPr>
        </p:nvSpPr>
        <p:spPr/>
        <p:txBody>
          <a:bodyPr/>
          <a:lstStyle/>
          <a:p>
            <a:r>
              <a:rPr kumimoji="1" lang="ja-JP" altLang="en-US" dirty="0"/>
              <a:t>調査</a:t>
            </a:r>
            <a:r>
              <a:rPr kumimoji="1" lang="en-US" altLang="ja-JP" dirty="0"/>
              <a:t>4: </a:t>
            </a:r>
            <a:r>
              <a:rPr kumimoji="1" lang="ja-JP" altLang="en-US"/>
              <a:t>結果と考察</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C64CB3E3-564C-B919-094B-4887AFF00DAD}"/>
                  </a:ext>
                </a:extLst>
              </p:cNvPr>
              <p:cNvSpPr>
                <a:spLocks noGrp="1"/>
              </p:cNvSpPr>
              <p:nvPr>
                <p:ph idx="1"/>
              </p:nvPr>
            </p:nvSpPr>
            <p:spPr/>
            <p:txBody>
              <a:bodyPr/>
              <a:lstStyle/>
              <a:p>
                <a:r>
                  <a:rPr lang="en-US" altLang="ja-JP" sz="2000" dirty="0" err="1"/>
                  <a:t>CoT</a:t>
                </a:r>
                <a:r>
                  <a:rPr lang="ja-JP" altLang="en-US" sz="2000"/>
                  <a:t>を導入した方が有意に精度が低下</a:t>
                </a:r>
                <a:r>
                  <a:rPr lang="en-US" altLang="ja-JP" sz="2000" dirty="0"/>
                  <a:t> (</a:t>
                </a:r>
                <a14:m>
                  <m:oMath xmlns:m="http://schemas.openxmlformats.org/officeDocument/2006/math">
                    <m:r>
                      <a:rPr lang="en-US" altLang="ja-JP" sz="2000" i="1" dirty="0" smtClean="0">
                        <a:latin typeface="Cambria Math" panose="02040503050406030204" pitchFamily="18" charset="0"/>
                      </a:rPr>
                      <m:t>𝑝</m:t>
                    </m:r>
                    <m:r>
                      <a:rPr lang="en-US" altLang="ja-JP" sz="2000" i="1" dirty="0" smtClean="0">
                        <a:latin typeface="Cambria Math" panose="02040503050406030204" pitchFamily="18" charset="0"/>
                      </a:rPr>
                      <m:t>=0.0003&lt;0.05</m:t>
                    </m:r>
                  </m:oMath>
                </a14:m>
                <a:r>
                  <a:rPr lang="en-US" altLang="ja-JP" sz="2000" dirty="0"/>
                  <a:t>)</a:t>
                </a:r>
              </a:p>
            </p:txBody>
          </p:sp>
        </mc:Choice>
        <mc:Fallback xmlns="">
          <p:sp>
            <p:nvSpPr>
              <p:cNvPr id="3" name="コンテンツ プレースホルダー 2">
                <a:extLst>
                  <a:ext uri="{FF2B5EF4-FFF2-40B4-BE49-F238E27FC236}">
                    <a16:creationId xmlns:a16="http://schemas.microsoft.com/office/drawing/2014/main" id="{C64CB3E3-564C-B919-094B-4887AFF00DAD}"/>
                  </a:ext>
                </a:extLst>
              </p:cNvPr>
              <p:cNvSpPr>
                <a:spLocks noGrp="1" noRot="1" noChangeAspect="1" noMove="1" noResize="1" noEditPoints="1" noAdjustHandles="1" noChangeArrowheads="1" noChangeShapeType="1" noTextEdit="1"/>
              </p:cNvSpPr>
              <p:nvPr>
                <p:ph idx="1"/>
              </p:nvPr>
            </p:nvSpPr>
            <p:spPr>
              <a:blipFill>
                <a:blip r:embed="rId2"/>
                <a:stretch>
                  <a:fillRect l="-1064" t="-1070"/>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29EE9B70-7B20-8B57-B63A-6A56F917FCC2}"/>
              </a:ext>
            </a:extLst>
          </p:cNvPr>
          <p:cNvSpPr>
            <a:spLocks noGrp="1"/>
          </p:cNvSpPr>
          <p:nvPr>
            <p:ph type="sldNum" sz="quarter" idx="12"/>
          </p:nvPr>
        </p:nvSpPr>
        <p:spPr/>
        <p:txBody>
          <a:bodyPr/>
          <a:lstStyle/>
          <a:p>
            <a:fld id="{B16735D3-C9E7-F649-AF37-A9D08763696D}" type="slidenum">
              <a:rPr lang="ja-JP" altLang="en-US" smtClean="0"/>
              <a:pPr/>
              <a:t>25</a:t>
            </a:fld>
            <a:endParaRPr lang="ja-JP" altLang="en-US"/>
          </a:p>
        </p:txBody>
      </p:sp>
      <p:graphicFrame>
        <p:nvGraphicFramePr>
          <p:cNvPr id="5" name="表 5">
            <a:extLst>
              <a:ext uri="{FF2B5EF4-FFF2-40B4-BE49-F238E27FC236}">
                <a16:creationId xmlns:a16="http://schemas.microsoft.com/office/drawing/2014/main" id="{3AEE8212-E03A-B599-5548-6636F774CCDA}"/>
              </a:ext>
            </a:extLst>
          </p:cNvPr>
          <p:cNvGraphicFramePr>
            <a:graphicFrameLocks noGrp="1"/>
          </p:cNvGraphicFramePr>
          <p:nvPr>
            <p:extLst>
              <p:ext uri="{D42A27DB-BD31-4B8C-83A1-F6EECF244321}">
                <p14:modId xmlns:p14="http://schemas.microsoft.com/office/powerpoint/2010/main" val="1359953078"/>
              </p:ext>
            </p:extLst>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0.01 (±0.00)</a:t>
                      </a:r>
                      <a:endParaRPr kumimoji="1" lang="ja-JP" altLang="en-US" sz="1300" b="0" dirty="0"/>
                    </a:p>
                  </a:txBody>
                  <a:tcPr marL="69254" marR="69254" marT="34627" marB="34627">
                    <a:solidFill>
                      <a:srgbClr val="DCDCDC"/>
                    </a:solidFill>
                  </a:tcPr>
                </a:tc>
                <a:tc>
                  <a:txBody>
                    <a:bodyPr/>
                    <a:lstStyle/>
                    <a:p>
                      <a:r>
                        <a:rPr kumimoji="1" lang="en-US" altLang="ja-JP" sz="1300" b="0" dirty="0"/>
                        <a:t>0.71 (+0.01)</a:t>
                      </a:r>
                      <a:endParaRPr kumimoji="1" lang="ja-JP" altLang="en-US" sz="1300" b="0" dirty="0"/>
                    </a:p>
                  </a:txBody>
                  <a:tcPr marL="69254" marR="69254" marT="34627" marB="34627">
                    <a:solidFill>
                      <a:srgbClr val="B8E4C9"/>
                    </a:solidFill>
                  </a:tcPr>
                </a:tc>
                <a:tc>
                  <a:txBody>
                    <a:bodyPr/>
                    <a:lstStyle/>
                    <a:p>
                      <a:r>
                        <a:rPr kumimoji="1" lang="en-US" altLang="ja-JP" sz="1300" b="0" dirty="0"/>
                        <a:t>0.89 (-0.01)</a:t>
                      </a:r>
                      <a:endParaRPr kumimoji="1" lang="ja-JP" altLang="en-US" sz="1300" b="0" dirty="0"/>
                    </a:p>
                  </a:txBody>
                  <a:tcPr marL="69254" marR="69254" marT="34627" marB="34627">
                    <a:solidFill>
                      <a:srgbClr val="F4DAE6"/>
                    </a:solidFill>
                  </a:tcPr>
                </a:tc>
                <a:tc>
                  <a:txBody>
                    <a:bodyPr/>
                    <a:lstStyle/>
                    <a:p>
                      <a:r>
                        <a:rPr kumimoji="1" lang="en-US" altLang="ja-JP" sz="1300" b="0" dirty="0"/>
                        <a:t>0.66 (+0.03)</a:t>
                      </a:r>
                      <a:endParaRPr kumimoji="1" lang="ja-JP" altLang="en-US" sz="1300" b="0" dirty="0"/>
                    </a:p>
                  </a:txBody>
                  <a:tcPr marL="69254" marR="69254" marT="34627" marB="34627">
                    <a:solidFill>
                      <a:srgbClr val="B8E4C9"/>
                    </a:solidFill>
                  </a:tcPr>
                </a:tc>
                <a:tc>
                  <a:txBody>
                    <a:bodyPr/>
                    <a:lstStyle/>
                    <a:p>
                      <a:r>
                        <a:rPr kumimoji="1" lang="en-US" altLang="ja-JP" sz="1300" b="0" dirty="0"/>
                        <a:t>0.55 (-0.08)</a:t>
                      </a:r>
                      <a:endParaRPr kumimoji="1" lang="ja-JP" altLang="en-US" sz="1300" b="0" dirty="0"/>
                    </a:p>
                  </a:txBody>
                  <a:tcPr marL="69254" marR="69254" marT="34627" marB="34627">
                    <a:solidFill>
                      <a:srgbClr val="F4DAE6"/>
                    </a:solidFill>
                  </a:tcPr>
                </a:tc>
                <a:tc>
                  <a:txBody>
                    <a:bodyPr/>
                    <a:lstStyle/>
                    <a:p>
                      <a:r>
                        <a:rPr kumimoji="1" lang="en-US" altLang="ja-JP" sz="1300" b="0" dirty="0"/>
                        <a:t>0.56 (-0.03)</a:t>
                      </a:r>
                      <a:endParaRPr kumimoji="1" lang="ja-JP" altLang="en-US" sz="1300" b="0" dirty="0"/>
                    </a:p>
                  </a:txBody>
                  <a:tcPr marL="69254" marR="69254" marT="34627" marB="34627">
                    <a:solidFill>
                      <a:srgbClr val="F4DAE6"/>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0.47 (-0.06)</a:t>
                      </a:r>
                      <a:endParaRPr kumimoji="1" lang="ja-JP" altLang="en-US" sz="1300" b="0" dirty="0"/>
                    </a:p>
                  </a:txBody>
                  <a:tcPr marL="69254" marR="69254" marT="34627" marB="34627">
                    <a:solidFill>
                      <a:srgbClr val="F4DAE6"/>
                    </a:solidFill>
                  </a:tcPr>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0.16 (-0.13)</a:t>
                      </a:r>
                      <a:endParaRPr kumimoji="1" lang="ja-JP" altLang="en-US" sz="1300" b="0" dirty="0"/>
                    </a:p>
                  </a:txBody>
                  <a:tcPr marL="69254" marR="69254" marT="34627" marB="34627">
                    <a:solidFill>
                      <a:srgbClr val="F4DAE6"/>
                    </a:solidFill>
                  </a:tcPr>
                </a:tc>
                <a:tc>
                  <a:txBody>
                    <a:bodyPr/>
                    <a:lstStyle/>
                    <a:p>
                      <a:r>
                        <a:rPr kumimoji="1" lang="en-US" altLang="ja-JP" sz="1300" b="0" dirty="0"/>
                        <a:t>0.40 (-0.25)</a:t>
                      </a:r>
                    </a:p>
                  </a:txBody>
                  <a:tcPr marL="69254" marR="69254" marT="34627" marB="34627">
                    <a:solidFill>
                      <a:srgbClr val="F4DAE6"/>
                    </a:solidFill>
                  </a:tcPr>
                </a:tc>
                <a:tc>
                  <a:txBody>
                    <a:bodyPr/>
                    <a:lstStyle/>
                    <a:p>
                      <a:r>
                        <a:rPr kumimoji="1" lang="en-US" altLang="ja-JP" sz="1300" b="0" dirty="0"/>
                        <a:t>0.48 (-0.10)</a:t>
                      </a:r>
                      <a:endParaRPr kumimoji="1" lang="ja-JP" altLang="en-US" sz="1300" b="0" dirty="0"/>
                    </a:p>
                  </a:txBody>
                  <a:tcPr marL="69254" marR="69254" marT="34627" marB="34627">
                    <a:solidFill>
                      <a:srgbClr val="F4DAE6"/>
                    </a:solidFill>
                  </a:tcPr>
                </a:tc>
                <a:tc>
                  <a:txBody>
                    <a:bodyPr/>
                    <a:lstStyle/>
                    <a:p>
                      <a:r>
                        <a:rPr kumimoji="1" lang="en-US" altLang="ja-JP" sz="1300" b="0" dirty="0"/>
                        <a:t>0.34 (-0.20)</a:t>
                      </a:r>
                      <a:endParaRPr kumimoji="1" lang="ja-JP" altLang="en-US" sz="1300" b="0" dirty="0"/>
                    </a:p>
                  </a:txBody>
                  <a:tcPr marL="69254" marR="69254" marT="34627" marB="34627">
                    <a:solidFill>
                      <a:srgbClr val="F4DAE6"/>
                    </a:solidFill>
                  </a:tcPr>
                </a:tc>
                <a:tc>
                  <a:txBody>
                    <a:bodyPr/>
                    <a:lstStyle/>
                    <a:p>
                      <a:r>
                        <a:rPr kumimoji="1" lang="en-US" altLang="ja-JP" sz="1300" b="0" dirty="0"/>
                        <a:t>0.37 (-0.15)</a:t>
                      </a:r>
                    </a:p>
                  </a:txBody>
                  <a:tcPr marL="69254" marR="69254" marT="34627" marB="34627">
                    <a:solidFill>
                      <a:srgbClr val="F4DAE6"/>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0.89</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0.02</a:t>
                      </a:r>
                      <a:r>
                        <a:rPr kumimoji="1" lang="en-US" altLang="ja-JP" sz="1300" b="0" dirty="0"/>
                        <a:t> (+0.01)</a:t>
                      </a:r>
                      <a:endParaRPr kumimoji="1" lang="en-US" altLang="ja-JP"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0.86</a:t>
                      </a:r>
                      <a:r>
                        <a:rPr kumimoji="1" lang="en-US" altLang="ja-JP" sz="1300" b="0" dirty="0"/>
                        <a:t> (-0.08)</a:t>
                      </a:r>
                      <a:endParaRPr kumimoji="1" lang="ja-JP" altLang="en-US" sz="1300" dirty="0"/>
                    </a:p>
                  </a:txBody>
                  <a:tcPr marL="69254" marR="69254" marT="34627" marB="34627">
                    <a:solidFill>
                      <a:srgbClr val="F4DAE6"/>
                    </a:solidFill>
                  </a:tcPr>
                </a:tc>
                <a:tc>
                  <a:txBody>
                    <a:bodyPr/>
                    <a:lstStyle/>
                    <a:p>
                      <a:r>
                        <a:rPr kumimoji="1" lang="en-US" altLang="ja-JP" sz="1300" dirty="0"/>
                        <a:t>0.66</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0.53</a:t>
                      </a:r>
                      <a:r>
                        <a:rPr kumimoji="1" lang="en-US" altLang="ja-JP" sz="1300" b="0" dirty="0"/>
                        <a:t> (-0.05)</a:t>
                      </a:r>
                      <a:endParaRPr kumimoji="1" lang="ja-JP" altLang="en-US" sz="1300" dirty="0"/>
                    </a:p>
                  </a:txBody>
                  <a:tcPr marL="69254" marR="69254" marT="34627" marB="34627">
                    <a:solidFill>
                      <a:srgbClr val="F4DAE6"/>
                    </a:solidFill>
                  </a:tcPr>
                </a:tc>
                <a:tc>
                  <a:txBody>
                    <a:bodyPr/>
                    <a:lstStyle/>
                    <a:p>
                      <a:r>
                        <a:rPr kumimoji="1" lang="en-US" altLang="ja-JP" sz="1300" dirty="0"/>
                        <a:t>0.59</a:t>
                      </a:r>
                      <a:r>
                        <a:rPr kumimoji="1" lang="en-US" altLang="ja-JP" sz="1300" b="0" dirty="0"/>
                        <a:t> (-0.03)</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0.89</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0.01</a:t>
                      </a:r>
                      <a:r>
                        <a:rPr kumimoji="1" lang="en-US" altLang="ja-JP" sz="1300" b="0" dirty="0"/>
                        <a:t> (±0.00)</a:t>
                      </a:r>
                      <a:endParaRPr kumimoji="1" lang="ja-JP" altLang="en-US" sz="1300" dirty="0"/>
                    </a:p>
                  </a:txBody>
                  <a:tcPr marL="69254" marR="69254" marT="34627" marB="34627">
                    <a:solidFill>
                      <a:srgbClr val="DCDCDC"/>
                    </a:solidFill>
                  </a:tcPr>
                </a:tc>
                <a:tc>
                  <a:txBody>
                    <a:bodyPr/>
                    <a:lstStyle/>
                    <a:p>
                      <a:r>
                        <a:rPr kumimoji="1" lang="en-US" altLang="ja-JP" sz="1300" dirty="0"/>
                        <a:t>0.59</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0.54</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0.63</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0.53</a:t>
                      </a:r>
                      <a:r>
                        <a:rPr kumimoji="1" lang="en-US" altLang="ja-JP" sz="1300" b="0" dirty="0"/>
                        <a:t> (-0.01)</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0.71</a:t>
                      </a:r>
                      <a:r>
                        <a:rPr kumimoji="1" lang="en-US" altLang="ja-JP" sz="1300" b="0" dirty="0"/>
                        <a:t> (-0.13)</a:t>
                      </a:r>
                      <a:endParaRPr kumimoji="1" lang="ja-JP" altLang="en-US" sz="1300" dirty="0"/>
                    </a:p>
                  </a:txBody>
                  <a:tcPr marL="69254" marR="69254" marT="34627" marB="34627">
                    <a:solidFill>
                      <a:srgbClr val="F4DAE6"/>
                    </a:solidFill>
                  </a:tcPr>
                </a:tc>
                <a:tc>
                  <a:txBody>
                    <a:bodyPr/>
                    <a:lstStyle/>
                    <a:p>
                      <a:r>
                        <a:rPr kumimoji="1" lang="en-US" altLang="ja-JP" sz="1300" dirty="0"/>
                        <a:t>0.01</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0.54</a:t>
                      </a:r>
                      <a:r>
                        <a:rPr kumimoji="1" lang="en-US" altLang="ja-JP" sz="1300" b="0" dirty="0"/>
                        <a:t> (-0.06)</a:t>
                      </a:r>
                      <a:endParaRPr kumimoji="1" lang="ja-JP" altLang="en-US" sz="1300" dirty="0"/>
                    </a:p>
                  </a:txBody>
                  <a:tcPr marL="69254" marR="69254" marT="34627" marB="34627">
                    <a:solidFill>
                      <a:srgbClr val="F4DAE6"/>
                    </a:solidFill>
                  </a:tcPr>
                </a:tc>
                <a:tc>
                  <a:txBody>
                    <a:bodyPr/>
                    <a:lstStyle/>
                    <a:p>
                      <a:r>
                        <a:rPr kumimoji="1" lang="en-US" altLang="ja-JP" sz="1300" dirty="0"/>
                        <a:t>0.76</a:t>
                      </a:r>
                      <a:r>
                        <a:rPr kumimoji="1" lang="en-US" altLang="ja-JP" sz="1300" b="0" dirty="0"/>
                        <a:t> (-0.11)</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0.63 </a:t>
                      </a:r>
                      <a:r>
                        <a:rPr kumimoji="1" lang="en-US" altLang="ja-JP" sz="1300" b="0" dirty="0"/>
                        <a:t>(-0.03)</a:t>
                      </a:r>
                      <a:endParaRPr kumimoji="1" lang="ja-JP" altLang="en-US" sz="1300" dirty="0"/>
                    </a:p>
                  </a:txBody>
                  <a:tcPr marL="69254" marR="69254" marT="34627" marB="34627">
                    <a:solidFill>
                      <a:srgbClr val="F4DAE6"/>
                    </a:solidFill>
                  </a:tcPr>
                </a:tc>
                <a:tc>
                  <a:txBody>
                    <a:bodyPr/>
                    <a:lstStyle/>
                    <a:p>
                      <a:r>
                        <a:rPr kumimoji="1" lang="en-US" altLang="ja-JP" sz="1300" dirty="0"/>
                        <a:t>0.53 (-0.07)</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0.86 </a:t>
                      </a:r>
                      <a:r>
                        <a:rPr kumimoji="1" lang="en-US" altLang="ja-JP" sz="1300" b="0" dirty="0"/>
                        <a:t>(±0.00)</a:t>
                      </a:r>
                      <a:endParaRPr kumimoji="1" lang="ja-JP" altLang="en-US" sz="1300" dirty="0"/>
                    </a:p>
                  </a:txBody>
                  <a:tcPr marL="69254" marR="69254" marT="34627" marB="34627">
                    <a:solidFill>
                      <a:srgbClr val="DCDCDC"/>
                    </a:solidFill>
                  </a:tcPr>
                </a:tc>
                <a:tc>
                  <a:txBody>
                    <a:bodyPr/>
                    <a:lstStyle/>
                    <a:p>
                      <a:r>
                        <a:rPr kumimoji="1" lang="en-US" altLang="ja-JP" sz="1300" dirty="0"/>
                        <a:t>0.01 (+0.01)</a:t>
                      </a:r>
                      <a:endParaRPr kumimoji="1" lang="ja-JP" altLang="en-US" sz="1300" dirty="0"/>
                    </a:p>
                  </a:txBody>
                  <a:tcPr marL="69254" marR="69254" marT="34627" marB="34627">
                    <a:solidFill>
                      <a:srgbClr val="B8E4C9"/>
                    </a:solidFill>
                  </a:tcPr>
                </a:tc>
                <a:tc>
                  <a:txBody>
                    <a:bodyPr/>
                    <a:lstStyle/>
                    <a:p>
                      <a:r>
                        <a:rPr kumimoji="1" lang="en-US" altLang="ja-JP" sz="1300" dirty="0"/>
                        <a:t>0.59 (-0.03)</a:t>
                      </a:r>
                      <a:endParaRPr kumimoji="1" lang="ja-JP" altLang="en-US" sz="1300" dirty="0"/>
                    </a:p>
                  </a:txBody>
                  <a:tcPr marL="69254" marR="69254" marT="34627" marB="34627">
                    <a:solidFill>
                      <a:srgbClr val="F4DAE6"/>
                    </a:solidFill>
                  </a:tcPr>
                </a:tc>
                <a:tc>
                  <a:txBody>
                    <a:bodyPr/>
                    <a:lstStyle/>
                    <a:p>
                      <a:r>
                        <a:rPr kumimoji="1" lang="en-US" altLang="ja-JP" sz="1300" dirty="0"/>
                        <a:t>0.87 (-0.03)</a:t>
                      </a:r>
                      <a:endParaRPr kumimoji="1" lang="ja-JP" altLang="en-US" sz="1300" dirty="0"/>
                    </a:p>
                  </a:txBody>
                  <a:tcPr marL="69254" marR="69254" marT="34627" marB="34627">
                    <a:solidFill>
                      <a:srgbClr val="F4DAE6"/>
                    </a:solidFill>
                  </a:tcPr>
                </a:tc>
                <a:tc>
                  <a:txBody>
                    <a:bodyPr/>
                    <a:lstStyle/>
                    <a:p>
                      <a:r>
                        <a:rPr kumimoji="1" lang="en-US" altLang="ja-JP" sz="1300" dirty="0"/>
                        <a:t>0.67 (-0.07)</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0.60 (-0.02)</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0.76 (-0.05)</a:t>
                      </a:r>
                      <a:endParaRPr kumimoji="1" lang="ja-JP" altLang="en-US" sz="1300" dirty="0"/>
                    </a:p>
                  </a:txBody>
                  <a:tcPr marL="69254" marR="69254" marT="34627" marB="34627">
                    <a:solidFill>
                      <a:srgbClr val="F4DAE6"/>
                    </a:solidFill>
                  </a:tcPr>
                </a:tc>
                <a:tc>
                  <a:txBody>
                    <a:bodyPr/>
                    <a:lstStyle/>
                    <a:p>
                      <a:r>
                        <a:rPr kumimoji="1" lang="en-US" altLang="ja-JP" sz="1300" dirty="0"/>
                        <a:t>0.01 (</a:t>
                      </a:r>
                      <a:r>
                        <a:rPr kumimoji="1" lang="en-US" altLang="ja-JP" sz="1300" b="0" dirty="0"/>
                        <a:t>±0.00</a:t>
                      </a:r>
                      <a:r>
                        <a:rPr kumimoji="1" lang="en-US" altLang="ja-JP" sz="1300" dirty="0"/>
                        <a:t>)</a:t>
                      </a:r>
                      <a:endParaRPr kumimoji="1" lang="ja-JP" altLang="en-US" sz="1300" dirty="0"/>
                    </a:p>
                  </a:txBody>
                  <a:tcPr marL="69254" marR="69254" marT="34627" marB="34627">
                    <a:solidFill>
                      <a:srgbClr val="DCDCDC"/>
                    </a:solidFill>
                  </a:tcPr>
                </a:tc>
                <a:tc>
                  <a:txBody>
                    <a:bodyPr/>
                    <a:lstStyle/>
                    <a:p>
                      <a:r>
                        <a:rPr kumimoji="1" lang="en-US" altLang="ja-JP" sz="1300" dirty="0"/>
                        <a:t>0.52 (-0.04)</a:t>
                      </a:r>
                      <a:endParaRPr kumimoji="1" lang="ja-JP" altLang="en-US" sz="1300" dirty="0"/>
                    </a:p>
                  </a:txBody>
                  <a:tcPr marL="69254" marR="69254" marT="34627" marB="34627">
                    <a:solidFill>
                      <a:srgbClr val="F4DAE6"/>
                    </a:solidFill>
                  </a:tcPr>
                </a:tc>
                <a:tc>
                  <a:txBody>
                    <a:bodyPr/>
                    <a:lstStyle/>
                    <a:p>
                      <a:r>
                        <a:rPr kumimoji="1" lang="en-US" altLang="ja-JP" sz="1300" dirty="0"/>
                        <a:t>0.76 (-0.09)</a:t>
                      </a:r>
                      <a:endParaRPr kumimoji="1" lang="ja-JP" altLang="en-US" sz="1300" dirty="0"/>
                    </a:p>
                  </a:txBody>
                  <a:tcPr marL="69254" marR="69254" marT="34627" marB="34627">
                    <a:solidFill>
                      <a:srgbClr val="F4DAE6"/>
                    </a:solidFill>
                  </a:tcPr>
                </a:tc>
                <a:tc>
                  <a:txBody>
                    <a:bodyPr/>
                    <a:lstStyle/>
                    <a:p>
                      <a:r>
                        <a:rPr kumimoji="1" lang="en-US" altLang="ja-JP" sz="1300" dirty="0"/>
                        <a:t>0.60 (-0.05)</a:t>
                      </a:r>
                      <a:endParaRPr kumimoji="1" lang="ja-JP" altLang="en-US" sz="1300" dirty="0"/>
                    </a:p>
                  </a:txBody>
                  <a:tcPr marL="69254" marR="69254" marT="34627" marB="34627">
                    <a:solidFill>
                      <a:srgbClr val="F4DAE6"/>
                    </a:solidFill>
                  </a:tcPr>
                </a:tc>
                <a:tc>
                  <a:txBody>
                    <a:bodyPr/>
                    <a:lstStyle/>
                    <a:p>
                      <a:r>
                        <a:rPr kumimoji="1" lang="en-US" altLang="ja-JP" sz="1300" dirty="0"/>
                        <a:t>0.54 (-0.11)</a:t>
                      </a:r>
                      <a:endParaRPr kumimoji="1" lang="ja-JP" altLang="en-US" sz="1300" dirty="0"/>
                    </a:p>
                  </a:txBody>
                  <a:tcPr marL="69254" marR="69254" marT="34627" marB="34627">
                    <a:solidFill>
                      <a:srgbClr val="F4DAE6"/>
                    </a:solidFill>
                  </a:tcPr>
                </a:tc>
                <a:tc>
                  <a:txBody>
                    <a:bodyPr/>
                    <a:lstStyle/>
                    <a:p>
                      <a:r>
                        <a:rPr kumimoji="1" lang="en-US" altLang="ja-JP" sz="1300" dirty="0"/>
                        <a:t>0.53 (-0.05)</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D2DF6E7A-91C5-36FD-1664-E118BA60787B}"/>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910BF2CC-DEF8-6AD5-888B-284BDD256D6F}"/>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8" name="テキスト ボックス 7">
            <a:extLst>
              <a:ext uri="{FF2B5EF4-FFF2-40B4-BE49-F238E27FC236}">
                <a16:creationId xmlns:a16="http://schemas.microsoft.com/office/drawing/2014/main" id="{0C7048AB-0A3C-8068-AEAD-8EE50C914D66}"/>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
        <p:nvSpPr>
          <p:cNvPr id="9" name="右矢印 8">
            <a:extLst>
              <a:ext uri="{FF2B5EF4-FFF2-40B4-BE49-F238E27FC236}">
                <a16:creationId xmlns:a16="http://schemas.microsoft.com/office/drawing/2014/main" id="{AB81CDB5-B189-8F93-9F65-A06DD7E8E9D4}"/>
              </a:ext>
            </a:extLst>
          </p:cNvPr>
          <p:cNvSpPr/>
          <p:nvPr/>
        </p:nvSpPr>
        <p:spPr>
          <a:xfrm>
            <a:off x="112207" y="2210169"/>
            <a:ext cx="782911" cy="388935"/>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0" name="テキスト ボックス 9">
            <a:extLst>
              <a:ext uri="{FF2B5EF4-FFF2-40B4-BE49-F238E27FC236}">
                <a16:creationId xmlns:a16="http://schemas.microsoft.com/office/drawing/2014/main" id="{4170D968-DCA0-C440-95CC-F9B407CCF558}"/>
              </a:ext>
            </a:extLst>
          </p:cNvPr>
          <p:cNvSpPr txBox="1"/>
          <p:nvPr/>
        </p:nvSpPr>
        <p:spPr>
          <a:xfrm>
            <a:off x="952167" y="2219450"/>
            <a:ext cx="5758308" cy="400110"/>
          </a:xfrm>
          <a:prstGeom prst="rect">
            <a:avLst/>
          </a:prstGeom>
          <a:noFill/>
        </p:spPr>
        <p:txBody>
          <a:bodyPr wrap="none" rtlCol="0">
            <a:spAutoFit/>
          </a:bodyPr>
          <a:lstStyle/>
          <a:p>
            <a:r>
              <a:rPr kumimoji="1" lang="ja-JP" altLang="en-US" sz="2000"/>
              <a:t>コード翻訳タスクにおいて</a:t>
            </a:r>
            <a:r>
              <a:rPr lang="ja-JP" altLang="en-US" sz="2000"/>
              <a:t>は</a:t>
            </a:r>
            <a:r>
              <a:rPr lang="en-US" altLang="ja-JP" sz="2000" dirty="0" err="1"/>
              <a:t>CoT</a:t>
            </a:r>
            <a:r>
              <a:rPr lang="ja-JP" altLang="en-US" sz="2000"/>
              <a:t>は有効ではない</a:t>
            </a:r>
            <a:endParaRPr kumimoji="1" lang="ja-JP" altLang="en-US" sz="2000"/>
          </a:p>
        </p:txBody>
      </p:sp>
    </p:spTree>
    <p:extLst>
      <p:ext uri="{BB962C8B-B14F-4D97-AF65-F5344CB8AC3E}">
        <p14:creationId xmlns:p14="http://schemas.microsoft.com/office/powerpoint/2010/main" val="1883245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EFC245-8660-B83B-53C3-FC3BE5D41AD0}"/>
              </a:ext>
            </a:extLst>
          </p:cNvPr>
          <p:cNvSpPr>
            <a:spLocks noGrp="1"/>
          </p:cNvSpPr>
          <p:nvPr>
            <p:ph type="title"/>
          </p:nvPr>
        </p:nvSpPr>
        <p:spPr/>
        <p:txBody>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8BD8EE0E-5030-420C-7C6E-74E227CA7D7C}"/>
              </a:ext>
            </a:extLst>
          </p:cNvPr>
          <p:cNvSpPr>
            <a:spLocks noGrp="1"/>
          </p:cNvSpPr>
          <p:nvPr>
            <p:ph idx="1"/>
          </p:nvPr>
        </p:nvSpPr>
        <p:spPr/>
        <p:txBody>
          <a:bodyPr/>
          <a:lstStyle/>
          <a:p>
            <a:r>
              <a:rPr kumimoji="1" lang="ja-JP" altLang="en-US" sz="2000" dirty="0"/>
              <a:t>本研究では</a:t>
            </a:r>
            <a:r>
              <a:rPr kumimoji="1" lang="en-US" altLang="ja-JP" sz="2000" dirty="0"/>
              <a:t>GPT-4</a:t>
            </a:r>
            <a:r>
              <a:rPr lang="ja-JP" altLang="en-US" sz="2000" dirty="0"/>
              <a:t>が事前学習していないデータからデータセットを</a:t>
            </a:r>
            <a:br>
              <a:rPr lang="en-US" altLang="ja-JP" sz="2000" dirty="0"/>
            </a:br>
            <a:r>
              <a:rPr lang="ja-JP" altLang="en-US" sz="2000" dirty="0"/>
              <a:t>新たに作成して</a:t>
            </a:r>
            <a:r>
              <a:rPr lang="en-US" altLang="ja-JP" sz="2000" dirty="0"/>
              <a:t>GPT-4</a:t>
            </a:r>
            <a:r>
              <a:rPr lang="ja-JP" altLang="en-US" sz="2000" dirty="0"/>
              <a:t>のコード翻訳タスクの精度を調査した</a:t>
            </a:r>
            <a:endParaRPr lang="en-US" altLang="ja-JP" sz="2000" dirty="0"/>
          </a:p>
          <a:p>
            <a:r>
              <a:rPr kumimoji="1" lang="ja-JP" altLang="en-US" sz="2000" dirty="0"/>
              <a:t>調査の結果，以下の知見が得られた</a:t>
            </a:r>
            <a:endParaRPr kumimoji="1" lang="en-US" altLang="ja-JP" sz="2000" dirty="0"/>
          </a:p>
          <a:p>
            <a:r>
              <a:rPr lang="en-US" altLang="ja-JP" sz="2000" dirty="0"/>
              <a:t>1. GPT-4</a:t>
            </a:r>
            <a:r>
              <a:rPr lang="ja-JP" altLang="en-US" sz="2000" dirty="0"/>
              <a:t>は既存の事前学習モデルよりも高精度の翻訳</a:t>
            </a:r>
            <a:r>
              <a:rPr lang="ja-JP" altLang="en-US" sz="2000"/>
              <a:t>が可能</a:t>
            </a:r>
            <a:r>
              <a:rPr lang="en-US" altLang="ja-JP" sz="2000" dirty="0"/>
              <a:t> (</a:t>
            </a:r>
            <a:r>
              <a:rPr lang="ja-JP" altLang="en-US" sz="2000"/>
              <a:t>調査</a:t>
            </a:r>
            <a:r>
              <a:rPr lang="en-US" altLang="ja-JP" sz="2000" dirty="0"/>
              <a:t>1)</a:t>
            </a:r>
          </a:p>
          <a:p>
            <a:r>
              <a:rPr kumimoji="1" lang="en-US" altLang="ja-JP" sz="2000" dirty="0"/>
              <a:t>2. </a:t>
            </a:r>
            <a:r>
              <a:rPr kumimoji="1" lang="ja-JP" altLang="en-US" sz="2000" dirty="0"/>
              <a:t>翻訳元言語よりも翻訳先言語のほうが精度への影響</a:t>
            </a:r>
            <a:r>
              <a:rPr kumimoji="1" lang="ja-JP" altLang="en-US" sz="2000"/>
              <a:t>が大きい</a:t>
            </a:r>
            <a:r>
              <a:rPr kumimoji="1" lang="en-US" altLang="ja-JP" sz="2000" dirty="0"/>
              <a:t> (</a:t>
            </a:r>
            <a:r>
              <a:rPr lang="ja-JP" altLang="en-US" sz="2000"/>
              <a:t>調査</a:t>
            </a:r>
            <a:r>
              <a:rPr lang="en-US" altLang="ja-JP" sz="2000" dirty="0"/>
              <a:t>2</a:t>
            </a:r>
            <a:r>
              <a:rPr kumimoji="1" lang="en-US" altLang="ja-JP" sz="2000" dirty="0"/>
              <a:t>)</a:t>
            </a:r>
          </a:p>
          <a:p>
            <a:r>
              <a:rPr lang="en-US" altLang="ja-JP" sz="2000" dirty="0"/>
              <a:t>3</a:t>
            </a:r>
            <a:r>
              <a:rPr kumimoji="1" lang="en-US" altLang="ja-JP" sz="2000" dirty="0"/>
              <a:t>. GPT-4</a:t>
            </a:r>
            <a:r>
              <a:rPr kumimoji="1" lang="ja-JP" altLang="en-US" sz="2000"/>
              <a:t>の出力結果に静的解析ツールを</a:t>
            </a:r>
            <a:r>
              <a:rPr lang="ja-JP" altLang="en-US" sz="2000"/>
              <a:t>使用</a:t>
            </a:r>
            <a:r>
              <a:rPr kumimoji="1" lang="ja-JP" altLang="en-US" sz="2000"/>
              <a:t>することが有効</a:t>
            </a:r>
            <a:r>
              <a:rPr kumimoji="1" lang="en-US" altLang="ja-JP" sz="2000" dirty="0"/>
              <a:t> (</a:t>
            </a:r>
            <a:r>
              <a:rPr kumimoji="1" lang="ja-JP" altLang="en-US" sz="2000"/>
              <a:t>調査</a:t>
            </a:r>
            <a:r>
              <a:rPr lang="en-US" altLang="ja-JP" sz="2000" dirty="0"/>
              <a:t>2</a:t>
            </a:r>
            <a:r>
              <a:rPr kumimoji="1" lang="en-US" altLang="ja-JP" sz="2000" dirty="0"/>
              <a:t>)</a:t>
            </a:r>
          </a:p>
          <a:p>
            <a:r>
              <a:rPr lang="en-US" altLang="ja-JP" sz="2000" dirty="0"/>
              <a:t>4. </a:t>
            </a:r>
            <a:r>
              <a:rPr lang="ja-JP" altLang="en-US" sz="2000"/>
              <a:t>プロンプトが日本語の方が精度が高い</a:t>
            </a:r>
            <a:r>
              <a:rPr lang="en-US" altLang="ja-JP" sz="2000" dirty="0"/>
              <a:t> (</a:t>
            </a:r>
            <a:r>
              <a:rPr lang="ja-JP" altLang="en-US" sz="2000"/>
              <a:t>調査</a:t>
            </a:r>
            <a:r>
              <a:rPr lang="en-US" altLang="ja-JP" sz="2000" dirty="0"/>
              <a:t>3)</a:t>
            </a:r>
          </a:p>
          <a:p>
            <a:r>
              <a:rPr lang="en-US" altLang="ja-JP" sz="2000" dirty="0"/>
              <a:t>5. Chain-of-Thought</a:t>
            </a:r>
            <a:r>
              <a:rPr lang="ja-JP" altLang="en-US" sz="2000"/>
              <a:t>はコード翻訳タスクにおいて有効ではない</a:t>
            </a:r>
            <a:r>
              <a:rPr lang="en-US" altLang="ja-JP" sz="2000" dirty="0"/>
              <a:t> (</a:t>
            </a:r>
            <a:r>
              <a:rPr lang="ja-JP" altLang="en-US" sz="2000"/>
              <a:t>調査</a:t>
            </a:r>
            <a:r>
              <a:rPr lang="en-US" altLang="ja-JP" sz="2000" dirty="0"/>
              <a:t>4)</a:t>
            </a:r>
          </a:p>
        </p:txBody>
      </p:sp>
      <p:sp>
        <p:nvSpPr>
          <p:cNvPr id="4" name="スライド番号プレースホルダー 3">
            <a:extLst>
              <a:ext uri="{FF2B5EF4-FFF2-40B4-BE49-F238E27FC236}">
                <a16:creationId xmlns:a16="http://schemas.microsoft.com/office/drawing/2014/main" id="{0BBD3E4E-0648-AEA2-3DD8-7316C5CE450F}"/>
              </a:ext>
            </a:extLst>
          </p:cNvPr>
          <p:cNvSpPr>
            <a:spLocks noGrp="1"/>
          </p:cNvSpPr>
          <p:nvPr>
            <p:ph type="sldNum" sz="quarter" idx="12"/>
          </p:nvPr>
        </p:nvSpPr>
        <p:spPr/>
        <p:txBody>
          <a:bodyPr/>
          <a:lstStyle/>
          <a:p>
            <a:fld id="{B16735D3-C9E7-F649-AF37-A9D08763696D}" type="slidenum">
              <a:rPr lang="ja-JP" altLang="en-US" smtClean="0"/>
              <a:pPr/>
              <a:t>26</a:t>
            </a:fld>
            <a:endParaRPr lang="ja-JP" altLang="en-US"/>
          </a:p>
        </p:txBody>
      </p:sp>
    </p:spTree>
    <p:extLst>
      <p:ext uri="{BB962C8B-B14F-4D97-AF65-F5344CB8AC3E}">
        <p14:creationId xmlns:p14="http://schemas.microsoft.com/office/powerpoint/2010/main" val="2493166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FC71F8-BEA7-E955-4CF1-31A353BFFC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D3850CCD-C69B-7FAC-ADD6-1038E03DA379}"/>
              </a:ext>
            </a:extLst>
          </p:cNvPr>
          <p:cNvSpPr>
            <a:spLocks noGrp="1"/>
          </p:cNvSpPr>
          <p:nvPr>
            <p:ph type="title"/>
          </p:nvPr>
        </p:nvSpPr>
        <p:spPr/>
        <p:txBody>
          <a:bodyPr/>
          <a:lstStyle/>
          <a:p>
            <a:r>
              <a:rPr kumimoji="1" lang="ja-JP" altLang="en-US" dirty="0"/>
              <a:t>今後の展望</a:t>
            </a:r>
          </a:p>
        </p:txBody>
      </p:sp>
      <p:sp>
        <p:nvSpPr>
          <p:cNvPr id="3" name="コンテンツ プレースホルダー 2">
            <a:extLst>
              <a:ext uri="{FF2B5EF4-FFF2-40B4-BE49-F238E27FC236}">
                <a16:creationId xmlns:a16="http://schemas.microsoft.com/office/drawing/2014/main" id="{417F18AB-F193-1690-A764-6739E6075227}"/>
              </a:ext>
            </a:extLst>
          </p:cNvPr>
          <p:cNvSpPr>
            <a:spLocks noGrp="1"/>
          </p:cNvSpPr>
          <p:nvPr>
            <p:ph idx="1"/>
          </p:nvPr>
        </p:nvSpPr>
        <p:spPr/>
        <p:txBody>
          <a:bodyPr/>
          <a:lstStyle/>
          <a:p>
            <a:r>
              <a:rPr kumimoji="1" lang="en-US" altLang="ja-JP" sz="2000" dirty="0"/>
              <a:t>1. </a:t>
            </a:r>
            <a:r>
              <a:rPr lang="ja-JP" altLang="en-US" sz="2000" dirty="0"/>
              <a:t>実プロジェクトにおける精度の調査</a:t>
            </a:r>
            <a:endParaRPr lang="en-US" altLang="ja-JP" sz="2000" dirty="0"/>
          </a:p>
          <a:p>
            <a:pPr lvl="1"/>
            <a:r>
              <a:rPr kumimoji="1" lang="en-US" altLang="ja-JP" sz="1600" dirty="0"/>
              <a:t>GitHub</a:t>
            </a:r>
            <a:r>
              <a:rPr kumimoji="1" lang="ja-JP" altLang="en-US" sz="1600" dirty="0"/>
              <a:t>上の実プロジェクトにおける翻訳の精度</a:t>
            </a:r>
            <a:r>
              <a:rPr kumimoji="1" lang="ja-JP" altLang="en-US" sz="1600"/>
              <a:t>の調査</a:t>
            </a:r>
            <a:endParaRPr kumimoji="1" lang="en-US" altLang="ja-JP" sz="1600" dirty="0"/>
          </a:p>
          <a:p>
            <a:r>
              <a:rPr kumimoji="1" lang="en-US" altLang="ja-JP" sz="2000" dirty="0"/>
              <a:t>2. </a:t>
            </a:r>
            <a:r>
              <a:rPr kumimoji="1" lang="ja-JP" altLang="en-US" sz="2000"/>
              <a:t>出力されたコードの自然さの調査</a:t>
            </a:r>
            <a:endParaRPr kumimoji="1" lang="en-US" altLang="ja-JP" sz="2000" dirty="0"/>
          </a:p>
          <a:p>
            <a:pPr lvl="1"/>
            <a:r>
              <a:rPr lang="ja-JP" altLang="en-US" sz="1600"/>
              <a:t>対象の言語の言語モデルを構成し、その言語モデルを用いて出力されたコードの</a:t>
            </a:r>
            <a:br>
              <a:rPr lang="en-US" altLang="ja-JP" sz="1600" dirty="0"/>
            </a:br>
            <a:r>
              <a:rPr lang="ja-JP" altLang="en-US" sz="1600"/>
              <a:t>自然さを調査</a:t>
            </a:r>
            <a:endParaRPr lang="en-US" altLang="ja-JP" sz="1600" dirty="0"/>
          </a:p>
          <a:p>
            <a:r>
              <a:rPr lang="en-US" altLang="ja-JP" sz="2000" dirty="0"/>
              <a:t>3. </a:t>
            </a:r>
            <a:r>
              <a:rPr lang="ja-JP" altLang="en-US" sz="2000"/>
              <a:t>プロンプトの言語が翻訳の精度に与える影響の詳細な調査</a:t>
            </a:r>
            <a:endParaRPr lang="en-US" altLang="ja-JP" sz="2000" dirty="0"/>
          </a:p>
          <a:p>
            <a:pPr lvl="1"/>
            <a:r>
              <a:rPr lang="ja-JP" altLang="en-US" sz="1600"/>
              <a:t>日本語と英語以外でも翻訳の精度に与える影響を調査</a:t>
            </a:r>
            <a:endParaRPr lang="en-US" altLang="ja-JP" sz="1600" dirty="0"/>
          </a:p>
        </p:txBody>
      </p:sp>
      <p:sp>
        <p:nvSpPr>
          <p:cNvPr id="4" name="スライド番号プレースホルダー 3">
            <a:extLst>
              <a:ext uri="{FF2B5EF4-FFF2-40B4-BE49-F238E27FC236}">
                <a16:creationId xmlns:a16="http://schemas.microsoft.com/office/drawing/2014/main" id="{987BED45-7D9F-EC65-CA9C-E9E38ABFF0A6}"/>
              </a:ext>
            </a:extLst>
          </p:cNvPr>
          <p:cNvSpPr>
            <a:spLocks noGrp="1"/>
          </p:cNvSpPr>
          <p:nvPr>
            <p:ph type="sldNum" sz="quarter" idx="12"/>
          </p:nvPr>
        </p:nvSpPr>
        <p:spPr/>
        <p:txBody>
          <a:bodyPr/>
          <a:lstStyle/>
          <a:p>
            <a:fld id="{B16735D3-C9E7-F649-AF37-A9D08763696D}" type="slidenum">
              <a:rPr lang="ja-JP" altLang="en-US" smtClean="0"/>
              <a:pPr/>
              <a:t>27</a:t>
            </a:fld>
            <a:endParaRPr lang="ja-JP" altLang="en-US"/>
          </a:p>
        </p:txBody>
      </p:sp>
    </p:spTree>
    <p:extLst>
      <p:ext uri="{BB962C8B-B14F-4D97-AF65-F5344CB8AC3E}">
        <p14:creationId xmlns:p14="http://schemas.microsoft.com/office/powerpoint/2010/main" val="20274445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2A5BAB-DB95-86F6-461D-B2ADECE165C9}"/>
              </a:ext>
            </a:extLst>
          </p:cNvPr>
          <p:cNvSpPr>
            <a:spLocks noGrp="1"/>
          </p:cNvSpPr>
          <p:nvPr>
            <p:ph type="title"/>
          </p:nvPr>
        </p:nvSpPr>
        <p:spPr/>
        <p:txBody>
          <a:bodyPr/>
          <a:lstStyle/>
          <a:p>
            <a:r>
              <a:rPr kumimoji="1" lang="ja-JP" altLang="en-US"/>
              <a:t>調査</a:t>
            </a:r>
            <a:r>
              <a:rPr kumimoji="1" lang="en-US" altLang="ja-JP" dirty="0"/>
              <a:t>1: </a:t>
            </a:r>
            <a:r>
              <a:rPr kumimoji="1" lang="ja-JP" altLang="en-US"/>
              <a:t>実験方法の詳細</a:t>
            </a:r>
            <a:endParaRPr kumimoji="1" lang="ja-JP" altLang="en-US" dirty="0"/>
          </a:p>
        </p:txBody>
      </p:sp>
      <p:sp>
        <p:nvSpPr>
          <p:cNvPr id="3" name="コンテンツ プレースホルダー 2">
            <a:extLst>
              <a:ext uri="{FF2B5EF4-FFF2-40B4-BE49-F238E27FC236}">
                <a16:creationId xmlns:a16="http://schemas.microsoft.com/office/drawing/2014/main" id="{7AD183E4-5F91-0C10-FF70-6B89CB09A4F4}"/>
              </a:ext>
            </a:extLst>
          </p:cNvPr>
          <p:cNvSpPr>
            <a:spLocks noGrp="1"/>
          </p:cNvSpPr>
          <p:nvPr>
            <p:ph idx="1"/>
          </p:nvPr>
        </p:nvSpPr>
        <p:spPr/>
        <p:txBody>
          <a:bodyPr/>
          <a:lstStyle/>
          <a:p>
            <a:r>
              <a:rPr lang="en-US" altLang="ja-JP" sz="2000" dirty="0"/>
              <a:t>1. </a:t>
            </a:r>
            <a:r>
              <a:rPr lang="ja-JP" altLang="en-US" sz="2000" dirty="0"/>
              <a:t>関数</a:t>
            </a:r>
            <a:r>
              <a:rPr lang="en-US" altLang="ja-JP" sz="2000" dirty="0"/>
              <a:t>solve</a:t>
            </a:r>
            <a:r>
              <a:rPr lang="ja-JP" altLang="en-US" sz="2000" dirty="0"/>
              <a:t>を</a:t>
            </a:r>
            <a:r>
              <a:rPr lang="en-US" altLang="ja-JP" sz="2000" dirty="0" err="1"/>
              <a:t>TransCoder</a:t>
            </a:r>
            <a:r>
              <a:rPr lang="en-US" altLang="ja-JP" sz="2000" dirty="0"/>
              <a:t>-IR</a:t>
            </a:r>
            <a:r>
              <a:rPr lang="ja-JP" altLang="en-US" sz="2000" dirty="0"/>
              <a:t>または</a:t>
            </a:r>
            <a:r>
              <a:rPr lang="en-US" altLang="ja-JP" sz="2000" dirty="0"/>
              <a:t>GPT-4</a:t>
            </a:r>
            <a:r>
              <a:rPr lang="ja-JP" altLang="en-US" sz="2000" dirty="0"/>
              <a:t>で翻訳</a:t>
            </a:r>
            <a:endParaRPr lang="en-US" altLang="ja-JP" sz="2000" dirty="0"/>
          </a:p>
          <a:p>
            <a:r>
              <a:rPr lang="en-US" altLang="ja-JP" sz="2000" dirty="0"/>
              <a:t>2. </a:t>
            </a:r>
            <a:r>
              <a:rPr lang="ja-JP" altLang="en-US" sz="2000" dirty="0"/>
              <a:t>翻訳結果の関数呼び出し部とライブラリのインポートを手動補完</a:t>
            </a:r>
            <a:endParaRPr lang="en-US" altLang="ja-JP" sz="2000" dirty="0"/>
          </a:p>
          <a:p>
            <a:pPr lvl="1"/>
            <a:r>
              <a:rPr lang="ja-JP" altLang="en-US" sz="1800" u="sng" dirty="0"/>
              <a:t>このとき翻訳</a:t>
            </a:r>
            <a:r>
              <a:rPr lang="ja-JP" altLang="en-US" sz="1800" u="sng"/>
              <a:t>結果は書き換えない</a:t>
            </a:r>
            <a:endParaRPr lang="en-US" altLang="ja-JP" sz="1800" u="sng" dirty="0"/>
          </a:p>
          <a:p>
            <a:r>
              <a:rPr lang="en-US" altLang="ja-JP" sz="2000" dirty="0"/>
              <a:t>3. </a:t>
            </a:r>
            <a:r>
              <a:rPr lang="ja-JP" altLang="en-US" sz="2000" dirty="0"/>
              <a:t>補完後のソースコード</a:t>
            </a:r>
            <a:r>
              <a:rPr lang="ja-JP" altLang="en-US" sz="2000"/>
              <a:t>をテスト</a:t>
            </a:r>
            <a:endParaRPr lang="en-US" altLang="ja-JP" sz="2000" dirty="0"/>
          </a:p>
        </p:txBody>
      </p:sp>
      <p:sp>
        <p:nvSpPr>
          <p:cNvPr id="4" name="スライド番号プレースホルダー 3">
            <a:extLst>
              <a:ext uri="{FF2B5EF4-FFF2-40B4-BE49-F238E27FC236}">
                <a16:creationId xmlns:a16="http://schemas.microsoft.com/office/drawing/2014/main" id="{61B32184-B328-C187-C89D-63B38FE431DF}"/>
              </a:ext>
            </a:extLst>
          </p:cNvPr>
          <p:cNvSpPr>
            <a:spLocks noGrp="1"/>
          </p:cNvSpPr>
          <p:nvPr>
            <p:ph type="sldNum" sz="quarter" idx="12"/>
          </p:nvPr>
        </p:nvSpPr>
        <p:spPr/>
        <p:txBody>
          <a:bodyPr/>
          <a:lstStyle/>
          <a:p>
            <a:fld id="{B16735D3-C9E7-F649-AF37-A9D08763696D}" type="slidenum">
              <a:rPr lang="ja-JP" altLang="en-US" smtClean="0"/>
              <a:pPr/>
              <a:t>28</a:t>
            </a:fld>
            <a:endParaRPr lang="ja-JP" altLang="en-US"/>
          </a:p>
        </p:txBody>
      </p:sp>
      <p:sp>
        <p:nvSpPr>
          <p:cNvPr id="9" name="矢印: 右 8">
            <a:extLst>
              <a:ext uri="{FF2B5EF4-FFF2-40B4-BE49-F238E27FC236}">
                <a16:creationId xmlns:a16="http://schemas.microsoft.com/office/drawing/2014/main" id="{16747D02-DDDD-44C3-866C-2706FC254D85}"/>
              </a:ext>
            </a:extLst>
          </p:cNvPr>
          <p:cNvSpPr/>
          <p:nvPr/>
        </p:nvSpPr>
        <p:spPr>
          <a:xfrm>
            <a:off x="4226570" y="4809697"/>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1F201509-6B3A-2D26-6770-6D94B45F8071}"/>
              </a:ext>
            </a:extLst>
          </p:cNvPr>
          <p:cNvSpPr txBox="1"/>
          <p:nvPr/>
        </p:nvSpPr>
        <p:spPr>
          <a:xfrm>
            <a:off x="4048865" y="5107002"/>
            <a:ext cx="768159" cy="323165"/>
          </a:xfrm>
          <a:prstGeom prst="rect">
            <a:avLst/>
          </a:prstGeom>
          <a:noFill/>
        </p:spPr>
        <p:txBody>
          <a:bodyPr wrap="none" rtlCol="0">
            <a:spAutoFit/>
          </a:bodyPr>
          <a:lstStyle/>
          <a:p>
            <a:pPr algn="ctr"/>
            <a:r>
              <a:rPr kumimoji="1" lang="en-US" altLang="ja-JP" sz="1500" dirty="0"/>
              <a:t>1. </a:t>
            </a:r>
            <a:r>
              <a:rPr kumimoji="1" lang="ja-JP" altLang="en-US" sz="1500"/>
              <a:t>翻訳</a:t>
            </a:r>
            <a:endParaRPr kumimoji="1" lang="ja-JP" altLang="en-US" sz="1500" dirty="0"/>
          </a:p>
        </p:txBody>
      </p:sp>
      <p:sp>
        <p:nvSpPr>
          <p:cNvPr id="13" name="テキスト ボックス 12">
            <a:extLst>
              <a:ext uri="{FF2B5EF4-FFF2-40B4-BE49-F238E27FC236}">
                <a16:creationId xmlns:a16="http://schemas.microsoft.com/office/drawing/2014/main" id="{66F0F39A-5FC5-AA25-B40A-3B91B74A48DF}"/>
              </a:ext>
            </a:extLst>
          </p:cNvPr>
          <p:cNvSpPr txBox="1"/>
          <p:nvPr/>
        </p:nvSpPr>
        <p:spPr>
          <a:xfrm>
            <a:off x="1355849" y="5879482"/>
            <a:ext cx="1808765" cy="369332"/>
          </a:xfrm>
          <a:prstGeom prst="rect">
            <a:avLst/>
          </a:prstGeom>
          <a:noFill/>
        </p:spPr>
        <p:txBody>
          <a:bodyPr wrap="none" rtlCol="0">
            <a:spAutoFit/>
          </a:bodyPr>
          <a:lstStyle/>
          <a:p>
            <a:r>
              <a:rPr kumimoji="1" lang="ja-JP" altLang="en-US" dirty="0"/>
              <a:t>関数</a:t>
            </a:r>
            <a:r>
              <a:rPr kumimoji="1" lang="en-US" altLang="ja-JP" dirty="0"/>
              <a:t>solve (</a:t>
            </a:r>
            <a:r>
              <a:rPr lang="en-US" altLang="ja-JP" dirty="0"/>
              <a:t>Rust</a:t>
            </a:r>
            <a:r>
              <a:rPr kumimoji="1" lang="en-US" altLang="ja-JP" dirty="0"/>
              <a:t>)</a:t>
            </a:r>
            <a:endParaRPr kumimoji="1" lang="ja-JP" altLang="en-US" dirty="0"/>
          </a:p>
        </p:txBody>
      </p:sp>
      <p:sp>
        <p:nvSpPr>
          <p:cNvPr id="14" name="テキスト ボックス 13">
            <a:extLst>
              <a:ext uri="{FF2B5EF4-FFF2-40B4-BE49-F238E27FC236}">
                <a16:creationId xmlns:a16="http://schemas.microsoft.com/office/drawing/2014/main" id="{1E15A0DE-9BA9-543D-0950-D2705423E178}"/>
              </a:ext>
            </a:extLst>
          </p:cNvPr>
          <p:cNvSpPr txBox="1"/>
          <p:nvPr/>
        </p:nvSpPr>
        <p:spPr>
          <a:xfrm>
            <a:off x="5645727" y="5879482"/>
            <a:ext cx="1601721" cy="369332"/>
          </a:xfrm>
          <a:prstGeom prst="rect">
            <a:avLst/>
          </a:prstGeom>
          <a:noFill/>
        </p:spPr>
        <p:txBody>
          <a:bodyPr wrap="none" rtlCol="0">
            <a:spAutoFit/>
          </a:bodyPr>
          <a:lstStyle/>
          <a:p>
            <a:r>
              <a:rPr lang="ja-JP" altLang="en-US" dirty="0"/>
              <a:t>翻訳</a:t>
            </a:r>
            <a:r>
              <a:rPr lang="ja-JP" altLang="en-US"/>
              <a:t>結果</a:t>
            </a:r>
            <a:r>
              <a:rPr kumimoji="1" lang="en-US" altLang="ja-JP" dirty="0"/>
              <a:t> (</a:t>
            </a:r>
            <a:r>
              <a:rPr lang="en-US" altLang="ja-JP" dirty="0"/>
              <a:t>Go</a:t>
            </a:r>
            <a:r>
              <a:rPr kumimoji="1" lang="en-US" altLang="ja-JP" dirty="0"/>
              <a:t>)</a:t>
            </a:r>
            <a:endParaRPr kumimoji="1" lang="ja-JP" altLang="en-US" dirty="0"/>
          </a:p>
        </p:txBody>
      </p:sp>
      <p:pic>
        <p:nvPicPr>
          <p:cNvPr id="16" name="コンテンツ プレースホルダー 5" descr="テキスト&#10;&#10;自動的に生成された説明">
            <a:extLst>
              <a:ext uri="{FF2B5EF4-FFF2-40B4-BE49-F238E27FC236}">
                <a16:creationId xmlns:a16="http://schemas.microsoft.com/office/drawing/2014/main" id="{FFBAC4FB-0EDC-BE1B-3362-21064486E390}"/>
              </a:ext>
            </a:extLst>
          </p:cNvPr>
          <p:cNvPicPr>
            <a:picLocks noChangeAspect="1"/>
          </p:cNvPicPr>
          <p:nvPr/>
        </p:nvPicPr>
        <p:blipFill>
          <a:blip r:embed="rId3"/>
          <a:stretch>
            <a:fillRect/>
          </a:stretch>
        </p:blipFill>
        <p:spPr>
          <a:xfrm>
            <a:off x="508685" y="4008801"/>
            <a:ext cx="3503095" cy="1810212"/>
          </a:xfrm>
          <a:prstGeom prst="rect">
            <a:avLst/>
          </a:prstGeom>
          <a:noFill/>
          <a:ln>
            <a:solidFill>
              <a:schemeClr val="tx1"/>
            </a:solidFill>
          </a:ln>
        </p:spPr>
      </p:pic>
      <p:pic>
        <p:nvPicPr>
          <p:cNvPr id="17" name="図 16" descr="テキスト&#10;&#10;自動的に生成された説明">
            <a:extLst>
              <a:ext uri="{FF2B5EF4-FFF2-40B4-BE49-F238E27FC236}">
                <a16:creationId xmlns:a16="http://schemas.microsoft.com/office/drawing/2014/main" id="{8AC7F791-1E90-0B1D-FC26-D14D98E7425D}"/>
              </a:ext>
            </a:extLst>
          </p:cNvPr>
          <p:cNvPicPr>
            <a:picLocks noChangeAspect="1"/>
          </p:cNvPicPr>
          <p:nvPr/>
        </p:nvPicPr>
        <p:blipFill>
          <a:blip r:embed="rId4"/>
          <a:stretch>
            <a:fillRect/>
          </a:stretch>
        </p:blipFill>
        <p:spPr>
          <a:xfrm>
            <a:off x="4906979" y="3984331"/>
            <a:ext cx="3079219" cy="1859151"/>
          </a:xfrm>
          <a:prstGeom prst="rect">
            <a:avLst/>
          </a:prstGeom>
          <a:ln>
            <a:solidFill>
              <a:schemeClr val="tx1"/>
            </a:solidFill>
          </a:ln>
        </p:spPr>
      </p:pic>
    </p:spTree>
    <p:extLst>
      <p:ext uri="{BB962C8B-B14F-4D97-AF65-F5344CB8AC3E}">
        <p14:creationId xmlns:p14="http://schemas.microsoft.com/office/powerpoint/2010/main" val="3113312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49BD39F-0408-D008-2D8A-4AC0CC46FEA9}"/>
              </a:ext>
            </a:extLst>
          </p:cNvPr>
          <p:cNvSpPr>
            <a:spLocks noGrp="1"/>
          </p:cNvSpPr>
          <p:nvPr>
            <p:ph type="title"/>
          </p:nvPr>
        </p:nvSpPr>
        <p:spPr/>
        <p:txBody>
          <a:bodyPr/>
          <a:lstStyle/>
          <a:p>
            <a:r>
              <a:rPr kumimoji="1" lang="ja-JP" altLang="en-US" dirty="0"/>
              <a:t>ルールベース機械翻訳</a:t>
            </a:r>
          </a:p>
        </p:txBody>
      </p:sp>
      <p:sp>
        <p:nvSpPr>
          <p:cNvPr id="3" name="コンテンツ プレースホルダー 2">
            <a:extLst>
              <a:ext uri="{FF2B5EF4-FFF2-40B4-BE49-F238E27FC236}">
                <a16:creationId xmlns:a16="http://schemas.microsoft.com/office/drawing/2014/main" id="{E0D2009C-6CBB-78FC-C659-93B4A9AFE0BB}"/>
              </a:ext>
            </a:extLst>
          </p:cNvPr>
          <p:cNvSpPr>
            <a:spLocks noGrp="1"/>
          </p:cNvSpPr>
          <p:nvPr>
            <p:ph idx="1"/>
          </p:nvPr>
        </p:nvSpPr>
        <p:spPr/>
        <p:txBody>
          <a:bodyPr/>
          <a:lstStyle/>
          <a:p>
            <a:r>
              <a:rPr kumimoji="1" lang="ja-JP" altLang="en-US" sz="2400" b="1" dirty="0"/>
              <a:t>ルールベース機械翻訳</a:t>
            </a:r>
            <a:r>
              <a:rPr kumimoji="1" lang="en-US" altLang="ja-JP" baseline="30000" dirty="0"/>
              <a:t>[1]</a:t>
            </a:r>
            <a:endParaRPr kumimoji="1" lang="en-US" altLang="ja-JP" sz="2400" b="1" dirty="0"/>
          </a:p>
          <a:p>
            <a:r>
              <a:rPr lang="ja-JP" altLang="en-US" sz="2000" dirty="0"/>
              <a:t>ルールや辞書に沿って翻訳</a:t>
            </a:r>
            <a:endParaRPr kumimoji="1" lang="en-US" altLang="ja-JP" b="1" dirty="0"/>
          </a:p>
          <a:p>
            <a:r>
              <a:rPr kumimoji="1" lang="ja-JP" altLang="en-US" b="1" dirty="0"/>
              <a:t>メリット</a:t>
            </a:r>
            <a:endParaRPr kumimoji="1" lang="en-US" altLang="ja-JP" b="1" dirty="0"/>
          </a:p>
          <a:p>
            <a:pPr lvl="1"/>
            <a:r>
              <a:rPr kumimoji="1" lang="ja-JP" altLang="en-US" dirty="0"/>
              <a:t>ルールの範囲内であれば正確に翻訳することができる</a:t>
            </a:r>
            <a:endParaRPr kumimoji="1" lang="en-US" altLang="ja-JP" dirty="0"/>
          </a:p>
          <a:p>
            <a:r>
              <a:rPr lang="ja-JP" altLang="en-US" b="1" dirty="0"/>
              <a:t>デメリット</a:t>
            </a:r>
            <a:endParaRPr lang="en-US" altLang="ja-JP" b="1" dirty="0"/>
          </a:p>
          <a:p>
            <a:pPr lvl="1"/>
            <a:r>
              <a:rPr lang="ja-JP" altLang="en-US" u="sng" dirty="0"/>
              <a:t>大量のルール登録を手動で行う必要がある</a:t>
            </a:r>
            <a:endParaRPr lang="en-US" altLang="ja-JP" u="sng" dirty="0"/>
          </a:p>
          <a:p>
            <a:pPr lvl="2"/>
            <a:r>
              <a:rPr lang="ja-JP" altLang="en-US" dirty="0"/>
              <a:t>ルール登録は非常に労力がかかる</a:t>
            </a:r>
            <a:endParaRPr lang="en-US" altLang="ja-JP" dirty="0"/>
          </a:p>
          <a:p>
            <a:pPr lvl="1"/>
            <a:r>
              <a:rPr kumimoji="1" lang="ja-JP" altLang="en-US" dirty="0"/>
              <a:t>不自然な翻訳</a:t>
            </a:r>
            <a:r>
              <a:rPr lang="ja-JP" altLang="en-US" dirty="0"/>
              <a:t>が出力される可能性がある</a:t>
            </a:r>
            <a:endParaRPr kumimoji="1" lang="ja-JP" altLang="en-US" dirty="0"/>
          </a:p>
        </p:txBody>
      </p:sp>
      <p:sp>
        <p:nvSpPr>
          <p:cNvPr id="4" name="スライド番号プレースホルダー 3">
            <a:extLst>
              <a:ext uri="{FF2B5EF4-FFF2-40B4-BE49-F238E27FC236}">
                <a16:creationId xmlns:a16="http://schemas.microsoft.com/office/drawing/2014/main" id="{C4BE92E7-7454-396E-A875-0F96DA815263}"/>
              </a:ext>
            </a:extLst>
          </p:cNvPr>
          <p:cNvSpPr>
            <a:spLocks noGrp="1"/>
          </p:cNvSpPr>
          <p:nvPr>
            <p:ph type="sldNum" sz="quarter" idx="12"/>
          </p:nvPr>
        </p:nvSpPr>
        <p:spPr/>
        <p:txBody>
          <a:bodyPr/>
          <a:lstStyle/>
          <a:p>
            <a:fld id="{B16735D3-C9E7-F649-AF37-A9D08763696D}" type="slidenum">
              <a:rPr lang="ja-JP" altLang="en-US" smtClean="0"/>
              <a:pPr/>
              <a:t>2</a:t>
            </a:fld>
            <a:endParaRPr lang="ja-JP" altLang="en-US" dirty="0"/>
          </a:p>
        </p:txBody>
      </p:sp>
      <p:sp>
        <p:nvSpPr>
          <p:cNvPr id="5" name="テキスト ボックス 4">
            <a:extLst>
              <a:ext uri="{FF2B5EF4-FFF2-40B4-BE49-F238E27FC236}">
                <a16:creationId xmlns:a16="http://schemas.microsoft.com/office/drawing/2014/main" id="{1A41EA62-5714-960A-151C-F5CBD96C51AB}"/>
              </a:ext>
            </a:extLst>
          </p:cNvPr>
          <p:cNvSpPr txBox="1"/>
          <p:nvPr/>
        </p:nvSpPr>
        <p:spPr>
          <a:xfrm>
            <a:off x="1356215" y="6445494"/>
            <a:ext cx="6431569" cy="261610"/>
          </a:xfrm>
          <a:prstGeom prst="rect">
            <a:avLst/>
          </a:prstGeom>
          <a:noFill/>
          <a:ln>
            <a:solidFill>
              <a:schemeClr val="tx1"/>
            </a:solidFill>
          </a:ln>
        </p:spPr>
        <p:txBody>
          <a:bodyPr wrap="none" rtlCol="0">
            <a:spAutoFit/>
          </a:bodyPr>
          <a:lstStyle/>
          <a:p>
            <a:r>
              <a:rPr kumimoji="1" lang="en-US" altLang="ja-JP" sz="1100" dirty="0"/>
              <a:t>[1]: S. </a:t>
            </a:r>
            <a:r>
              <a:rPr kumimoji="1" lang="en-US" altLang="ja-JP" sz="1100" dirty="0" err="1"/>
              <a:t>Behnel</a:t>
            </a:r>
            <a:r>
              <a:rPr kumimoji="1" lang="en-US" altLang="ja-JP" sz="1100" dirty="0"/>
              <a:t>, et al. </a:t>
            </a:r>
            <a:r>
              <a:rPr kumimoji="1" lang="en-US" altLang="ja-JP" sz="1100" dirty="0" err="1"/>
              <a:t>Cython:The</a:t>
            </a:r>
            <a:r>
              <a:rPr kumimoji="1" lang="en-US" altLang="ja-JP" sz="1100" dirty="0"/>
              <a:t> best of both worlds. Computing in Science &amp; Engineering, Mar. 2011. </a:t>
            </a:r>
            <a:endParaRPr kumimoji="1" lang="ja-JP" altLang="en-US" sz="1100" dirty="0"/>
          </a:p>
        </p:txBody>
      </p:sp>
    </p:spTree>
    <p:extLst>
      <p:ext uri="{BB962C8B-B14F-4D97-AF65-F5344CB8AC3E}">
        <p14:creationId xmlns:p14="http://schemas.microsoft.com/office/powerpoint/2010/main" val="905811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8" name="図 17" descr="テキスト&#10;&#10;自動的に生成された説明">
            <a:extLst>
              <a:ext uri="{FF2B5EF4-FFF2-40B4-BE49-F238E27FC236}">
                <a16:creationId xmlns:a16="http://schemas.microsoft.com/office/drawing/2014/main" id="{7229575D-E3ED-DB45-BB1D-E8FC1FC0F7B5}"/>
              </a:ext>
            </a:extLst>
          </p:cNvPr>
          <p:cNvPicPr>
            <a:picLocks noChangeAspect="1"/>
          </p:cNvPicPr>
          <p:nvPr/>
        </p:nvPicPr>
        <p:blipFill>
          <a:blip r:embed="rId3"/>
          <a:stretch>
            <a:fillRect/>
          </a:stretch>
        </p:blipFill>
        <p:spPr>
          <a:xfrm>
            <a:off x="4709491" y="2682627"/>
            <a:ext cx="2834791" cy="4127615"/>
          </a:xfrm>
          <a:prstGeom prst="rect">
            <a:avLst/>
          </a:prstGeom>
          <a:ln>
            <a:solidFill>
              <a:schemeClr val="tx1"/>
            </a:solidFill>
          </a:ln>
        </p:spPr>
      </p:pic>
      <p:sp>
        <p:nvSpPr>
          <p:cNvPr id="2" name="タイトル 1">
            <a:extLst>
              <a:ext uri="{FF2B5EF4-FFF2-40B4-BE49-F238E27FC236}">
                <a16:creationId xmlns:a16="http://schemas.microsoft.com/office/drawing/2014/main" id="{632A5BAB-DB95-86F6-461D-B2ADECE165C9}"/>
              </a:ext>
            </a:extLst>
          </p:cNvPr>
          <p:cNvSpPr>
            <a:spLocks noGrp="1"/>
          </p:cNvSpPr>
          <p:nvPr>
            <p:ph type="title"/>
          </p:nvPr>
        </p:nvSpPr>
        <p:spPr/>
        <p:txBody>
          <a:bodyPr/>
          <a:lstStyle/>
          <a:p>
            <a:r>
              <a:rPr kumimoji="1" lang="ja-JP" altLang="en-US"/>
              <a:t>調査</a:t>
            </a:r>
            <a:r>
              <a:rPr kumimoji="1" lang="en-US" altLang="ja-JP" dirty="0"/>
              <a:t>1: </a:t>
            </a:r>
            <a:r>
              <a:rPr kumimoji="1" lang="ja-JP" altLang="en-US"/>
              <a:t>実験方法の詳細</a:t>
            </a:r>
            <a:endParaRPr kumimoji="1" lang="ja-JP" altLang="en-US" dirty="0"/>
          </a:p>
        </p:txBody>
      </p:sp>
      <p:sp>
        <p:nvSpPr>
          <p:cNvPr id="3" name="コンテンツ プレースホルダー 2">
            <a:extLst>
              <a:ext uri="{FF2B5EF4-FFF2-40B4-BE49-F238E27FC236}">
                <a16:creationId xmlns:a16="http://schemas.microsoft.com/office/drawing/2014/main" id="{7AD183E4-5F91-0C10-FF70-6B89CB09A4F4}"/>
              </a:ext>
            </a:extLst>
          </p:cNvPr>
          <p:cNvSpPr>
            <a:spLocks noGrp="1"/>
          </p:cNvSpPr>
          <p:nvPr>
            <p:ph idx="1"/>
          </p:nvPr>
        </p:nvSpPr>
        <p:spPr/>
        <p:txBody>
          <a:bodyPr/>
          <a:lstStyle/>
          <a:p>
            <a:r>
              <a:rPr lang="en-US" altLang="ja-JP" sz="2000" dirty="0"/>
              <a:t>1. </a:t>
            </a:r>
            <a:r>
              <a:rPr lang="ja-JP" altLang="en-US" sz="2000" dirty="0"/>
              <a:t>関数</a:t>
            </a:r>
            <a:r>
              <a:rPr lang="en-US" altLang="ja-JP" sz="2000" dirty="0"/>
              <a:t>solve</a:t>
            </a:r>
            <a:r>
              <a:rPr lang="ja-JP" altLang="en-US" sz="2000" dirty="0"/>
              <a:t>を</a:t>
            </a:r>
            <a:r>
              <a:rPr lang="en-US" altLang="ja-JP" sz="2000" dirty="0" err="1"/>
              <a:t>TransCoder</a:t>
            </a:r>
            <a:r>
              <a:rPr lang="en-US" altLang="ja-JP" sz="2000" dirty="0"/>
              <a:t>-IR</a:t>
            </a:r>
            <a:r>
              <a:rPr lang="ja-JP" altLang="en-US" sz="2000" dirty="0"/>
              <a:t>または</a:t>
            </a:r>
            <a:r>
              <a:rPr lang="en-US" altLang="ja-JP" sz="2000" dirty="0"/>
              <a:t>GPT-4</a:t>
            </a:r>
            <a:r>
              <a:rPr lang="ja-JP" altLang="en-US" sz="2000" dirty="0"/>
              <a:t>で翻訳</a:t>
            </a:r>
            <a:endParaRPr lang="en-US" altLang="ja-JP" sz="2000" dirty="0"/>
          </a:p>
          <a:p>
            <a:r>
              <a:rPr lang="en-US" altLang="ja-JP" sz="2000" dirty="0"/>
              <a:t>2. </a:t>
            </a:r>
            <a:r>
              <a:rPr lang="ja-JP" altLang="en-US" sz="2000" dirty="0"/>
              <a:t>翻訳結果の関数呼び出し部とライブラリのインポートを手動補完</a:t>
            </a:r>
            <a:endParaRPr lang="en-US" altLang="ja-JP" sz="2000" dirty="0"/>
          </a:p>
          <a:p>
            <a:pPr lvl="1"/>
            <a:r>
              <a:rPr lang="ja-JP" altLang="en-US" sz="1800" u="sng" dirty="0"/>
              <a:t>このとき翻訳</a:t>
            </a:r>
            <a:r>
              <a:rPr lang="ja-JP" altLang="en-US" sz="1800" u="sng"/>
              <a:t>結果は書き換えない</a:t>
            </a:r>
            <a:endParaRPr lang="en-US" altLang="ja-JP" sz="1800" u="sng" dirty="0"/>
          </a:p>
          <a:p>
            <a:r>
              <a:rPr lang="en-US" altLang="ja-JP" sz="2000" dirty="0"/>
              <a:t>3. </a:t>
            </a:r>
            <a:r>
              <a:rPr lang="ja-JP" altLang="en-US" sz="2000" dirty="0"/>
              <a:t>補完後のソースコード</a:t>
            </a:r>
            <a:r>
              <a:rPr lang="ja-JP" altLang="en-US" sz="2000"/>
              <a:t>をテスト</a:t>
            </a:r>
            <a:endParaRPr lang="en-US" altLang="ja-JP" sz="2000" dirty="0"/>
          </a:p>
        </p:txBody>
      </p:sp>
      <p:sp>
        <p:nvSpPr>
          <p:cNvPr id="4" name="スライド番号プレースホルダー 3">
            <a:extLst>
              <a:ext uri="{FF2B5EF4-FFF2-40B4-BE49-F238E27FC236}">
                <a16:creationId xmlns:a16="http://schemas.microsoft.com/office/drawing/2014/main" id="{61B32184-B328-C187-C89D-63B38FE431DF}"/>
              </a:ext>
            </a:extLst>
          </p:cNvPr>
          <p:cNvSpPr>
            <a:spLocks noGrp="1"/>
          </p:cNvSpPr>
          <p:nvPr>
            <p:ph type="sldNum" sz="quarter" idx="12"/>
          </p:nvPr>
        </p:nvSpPr>
        <p:spPr/>
        <p:txBody>
          <a:bodyPr/>
          <a:lstStyle/>
          <a:p>
            <a:fld id="{B16735D3-C9E7-F649-AF37-A9D08763696D}" type="slidenum">
              <a:rPr lang="ja-JP" altLang="en-US" smtClean="0"/>
              <a:pPr/>
              <a:t>29</a:t>
            </a:fld>
            <a:endParaRPr lang="ja-JP" altLang="en-US"/>
          </a:p>
        </p:txBody>
      </p:sp>
      <p:sp>
        <p:nvSpPr>
          <p:cNvPr id="10" name="矢印: 右 9">
            <a:extLst>
              <a:ext uri="{FF2B5EF4-FFF2-40B4-BE49-F238E27FC236}">
                <a16:creationId xmlns:a16="http://schemas.microsoft.com/office/drawing/2014/main" id="{B3E4F7B1-320F-4B79-7518-CC25943C32DE}"/>
              </a:ext>
            </a:extLst>
          </p:cNvPr>
          <p:cNvSpPr/>
          <p:nvPr/>
        </p:nvSpPr>
        <p:spPr>
          <a:xfrm>
            <a:off x="4055659" y="4577858"/>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2" name="テキスト ボックス 11">
            <a:extLst>
              <a:ext uri="{FF2B5EF4-FFF2-40B4-BE49-F238E27FC236}">
                <a16:creationId xmlns:a16="http://schemas.microsoft.com/office/drawing/2014/main" id="{C3EF83AC-B1F0-3939-A1F8-A0B935C57E33}"/>
              </a:ext>
            </a:extLst>
          </p:cNvPr>
          <p:cNvSpPr txBox="1"/>
          <p:nvPr/>
        </p:nvSpPr>
        <p:spPr>
          <a:xfrm>
            <a:off x="3881551" y="4938550"/>
            <a:ext cx="768159" cy="323165"/>
          </a:xfrm>
          <a:prstGeom prst="rect">
            <a:avLst/>
          </a:prstGeom>
          <a:noFill/>
        </p:spPr>
        <p:txBody>
          <a:bodyPr wrap="none" rtlCol="0">
            <a:spAutoFit/>
          </a:bodyPr>
          <a:lstStyle/>
          <a:p>
            <a:pPr algn="ctr"/>
            <a:r>
              <a:rPr lang="en-US" altLang="ja-JP" sz="1500" dirty="0"/>
              <a:t>2. </a:t>
            </a:r>
            <a:r>
              <a:rPr lang="ja-JP" altLang="en-US" sz="1500"/>
              <a:t>補完</a:t>
            </a:r>
            <a:endParaRPr kumimoji="1" lang="ja-JP" altLang="en-US" sz="1500" dirty="0"/>
          </a:p>
        </p:txBody>
      </p:sp>
      <p:sp>
        <p:nvSpPr>
          <p:cNvPr id="14" name="テキスト ボックス 13">
            <a:extLst>
              <a:ext uri="{FF2B5EF4-FFF2-40B4-BE49-F238E27FC236}">
                <a16:creationId xmlns:a16="http://schemas.microsoft.com/office/drawing/2014/main" id="{1E15A0DE-9BA9-543D-0950-D2705423E178}"/>
              </a:ext>
            </a:extLst>
          </p:cNvPr>
          <p:cNvSpPr txBox="1"/>
          <p:nvPr/>
        </p:nvSpPr>
        <p:spPr>
          <a:xfrm>
            <a:off x="1510619" y="5636455"/>
            <a:ext cx="1601721" cy="369332"/>
          </a:xfrm>
          <a:prstGeom prst="rect">
            <a:avLst/>
          </a:prstGeom>
          <a:noFill/>
        </p:spPr>
        <p:txBody>
          <a:bodyPr wrap="none" rtlCol="0">
            <a:spAutoFit/>
          </a:bodyPr>
          <a:lstStyle/>
          <a:p>
            <a:r>
              <a:rPr lang="ja-JP" altLang="en-US" dirty="0"/>
              <a:t>翻訳</a:t>
            </a:r>
            <a:r>
              <a:rPr lang="ja-JP" altLang="en-US"/>
              <a:t>結果</a:t>
            </a:r>
            <a:r>
              <a:rPr kumimoji="1" lang="en-US" altLang="ja-JP" dirty="0"/>
              <a:t> (</a:t>
            </a:r>
            <a:r>
              <a:rPr lang="en-US" altLang="ja-JP" dirty="0"/>
              <a:t>Go</a:t>
            </a:r>
            <a:r>
              <a:rPr kumimoji="1" lang="en-US" altLang="ja-JP" dirty="0"/>
              <a:t>)</a:t>
            </a:r>
            <a:endParaRPr kumimoji="1" lang="ja-JP" altLang="en-US" dirty="0"/>
          </a:p>
        </p:txBody>
      </p:sp>
      <p:sp>
        <p:nvSpPr>
          <p:cNvPr id="6" name="正方形/長方形 5">
            <a:extLst>
              <a:ext uri="{FF2B5EF4-FFF2-40B4-BE49-F238E27FC236}">
                <a16:creationId xmlns:a16="http://schemas.microsoft.com/office/drawing/2014/main" id="{453FF0BD-5F33-A6AB-6672-D92CF5369083}"/>
              </a:ext>
            </a:extLst>
          </p:cNvPr>
          <p:cNvSpPr/>
          <p:nvPr/>
        </p:nvSpPr>
        <p:spPr>
          <a:xfrm>
            <a:off x="4683782" y="2649099"/>
            <a:ext cx="2890980" cy="76025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5" name="正方形/長方形 14">
            <a:extLst>
              <a:ext uri="{FF2B5EF4-FFF2-40B4-BE49-F238E27FC236}">
                <a16:creationId xmlns:a16="http://schemas.microsoft.com/office/drawing/2014/main" id="{474D629E-C253-82F7-45E6-E572B9F1B484}"/>
              </a:ext>
            </a:extLst>
          </p:cNvPr>
          <p:cNvSpPr/>
          <p:nvPr/>
        </p:nvSpPr>
        <p:spPr>
          <a:xfrm>
            <a:off x="4676336" y="5299826"/>
            <a:ext cx="2890979" cy="153734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pic>
        <p:nvPicPr>
          <p:cNvPr id="20" name="グラフィックス 19" descr="クリップボード: 混合 単色塗りつぶし">
            <a:extLst>
              <a:ext uri="{FF2B5EF4-FFF2-40B4-BE49-F238E27FC236}">
                <a16:creationId xmlns:a16="http://schemas.microsoft.com/office/drawing/2014/main" id="{912790A7-02F4-0A0B-74E2-EDD6EC3EAB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386055" y="4345637"/>
            <a:ext cx="761748" cy="761748"/>
          </a:xfrm>
          <a:prstGeom prst="rect">
            <a:avLst/>
          </a:prstGeom>
        </p:spPr>
      </p:pic>
      <p:sp>
        <p:nvSpPr>
          <p:cNvPr id="21" name="矢印: 右 8">
            <a:extLst>
              <a:ext uri="{FF2B5EF4-FFF2-40B4-BE49-F238E27FC236}">
                <a16:creationId xmlns:a16="http://schemas.microsoft.com/office/drawing/2014/main" id="{C25511F5-EBD4-AEEA-7F23-42B9DA3E3857}"/>
              </a:ext>
            </a:extLst>
          </p:cNvPr>
          <p:cNvSpPr/>
          <p:nvPr/>
        </p:nvSpPr>
        <p:spPr>
          <a:xfrm>
            <a:off x="7821952" y="4577858"/>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22" name="テキスト ボックス 21">
            <a:extLst>
              <a:ext uri="{FF2B5EF4-FFF2-40B4-BE49-F238E27FC236}">
                <a16:creationId xmlns:a16="http://schemas.microsoft.com/office/drawing/2014/main" id="{BE7C7675-C839-3753-A584-28DC9E706F2A}"/>
              </a:ext>
            </a:extLst>
          </p:cNvPr>
          <p:cNvSpPr txBox="1"/>
          <p:nvPr/>
        </p:nvSpPr>
        <p:spPr>
          <a:xfrm>
            <a:off x="7548068" y="4875163"/>
            <a:ext cx="960519" cy="323165"/>
          </a:xfrm>
          <a:prstGeom prst="rect">
            <a:avLst/>
          </a:prstGeom>
          <a:noFill/>
        </p:spPr>
        <p:txBody>
          <a:bodyPr wrap="none" rtlCol="0">
            <a:spAutoFit/>
          </a:bodyPr>
          <a:lstStyle/>
          <a:p>
            <a:pPr algn="ctr"/>
            <a:r>
              <a:rPr kumimoji="1" lang="en-US" altLang="ja-JP" sz="1500" dirty="0"/>
              <a:t>3. </a:t>
            </a:r>
            <a:r>
              <a:rPr kumimoji="1" lang="ja-JP" altLang="en-US" sz="1500"/>
              <a:t>テスト</a:t>
            </a:r>
          </a:p>
        </p:txBody>
      </p:sp>
      <p:pic>
        <p:nvPicPr>
          <p:cNvPr id="23" name="図 22" descr="テキスト&#10;&#10;自動的に生成された説明">
            <a:extLst>
              <a:ext uri="{FF2B5EF4-FFF2-40B4-BE49-F238E27FC236}">
                <a16:creationId xmlns:a16="http://schemas.microsoft.com/office/drawing/2014/main" id="{2B8B9258-F61F-2B42-D4EB-007C43AB9A0D}"/>
              </a:ext>
            </a:extLst>
          </p:cNvPr>
          <p:cNvPicPr>
            <a:picLocks noChangeAspect="1"/>
          </p:cNvPicPr>
          <p:nvPr/>
        </p:nvPicPr>
        <p:blipFill>
          <a:blip r:embed="rId6"/>
          <a:stretch>
            <a:fillRect/>
          </a:stretch>
        </p:blipFill>
        <p:spPr>
          <a:xfrm>
            <a:off x="771871" y="3763215"/>
            <a:ext cx="3079219" cy="1859151"/>
          </a:xfrm>
          <a:prstGeom prst="rect">
            <a:avLst/>
          </a:prstGeom>
          <a:ln>
            <a:solidFill>
              <a:schemeClr val="tx1"/>
            </a:solidFill>
          </a:ln>
        </p:spPr>
      </p:pic>
    </p:spTree>
    <p:extLst>
      <p:ext uri="{BB962C8B-B14F-4D97-AF65-F5344CB8AC3E}">
        <p14:creationId xmlns:p14="http://schemas.microsoft.com/office/powerpoint/2010/main" val="4031019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96C01D-A730-88A0-1D87-744F474F0FEC}"/>
              </a:ext>
            </a:extLst>
          </p:cNvPr>
          <p:cNvSpPr>
            <a:spLocks noGrp="1"/>
          </p:cNvSpPr>
          <p:nvPr>
            <p:ph type="title"/>
          </p:nvPr>
        </p:nvSpPr>
        <p:spPr/>
        <p:txBody>
          <a:bodyPr/>
          <a:lstStyle/>
          <a:p>
            <a:r>
              <a:rPr lang="ja-JP" altLang="en-US" dirty="0"/>
              <a:t>調査</a:t>
            </a:r>
            <a:r>
              <a:rPr lang="en-US" altLang="ja-JP" sz="3200" dirty="0"/>
              <a:t>1: </a:t>
            </a:r>
            <a:r>
              <a:rPr lang="ja-JP" altLang="en-US" sz="3200"/>
              <a:t>考察</a:t>
            </a:r>
            <a:endParaRPr kumimoji="1" lang="ja-JP" altLang="en-US" dirty="0"/>
          </a:p>
        </p:txBody>
      </p:sp>
      <p:sp>
        <p:nvSpPr>
          <p:cNvPr id="3" name="コンテンツ プレースホルダー 2">
            <a:extLst>
              <a:ext uri="{FF2B5EF4-FFF2-40B4-BE49-F238E27FC236}">
                <a16:creationId xmlns:a16="http://schemas.microsoft.com/office/drawing/2014/main" id="{D1273BD5-2537-0775-9DCB-59F99E2F0559}"/>
              </a:ext>
            </a:extLst>
          </p:cNvPr>
          <p:cNvSpPr>
            <a:spLocks noGrp="1"/>
          </p:cNvSpPr>
          <p:nvPr>
            <p:ph idx="1"/>
          </p:nvPr>
        </p:nvSpPr>
        <p:spPr>
          <a:xfrm>
            <a:off x="396000" y="1727999"/>
            <a:ext cx="8352000" cy="4734000"/>
          </a:xfrm>
        </p:spPr>
        <p:txBody>
          <a:bodyPr/>
          <a:lstStyle/>
          <a:p>
            <a:pPr>
              <a:buNone/>
            </a:pPr>
            <a:r>
              <a:rPr lang="en-US" altLang="ja-JP" sz="2000" dirty="0" err="1"/>
              <a:t>TransCoder</a:t>
            </a:r>
            <a:r>
              <a:rPr lang="en-US" altLang="ja-JP" sz="2000" dirty="0"/>
              <a:t>-IR</a:t>
            </a:r>
            <a:r>
              <a:rPr lang="ja-JP" altLang="en-US" sz="2000" dirty="0"/>
              <a:t>の論文で報告された精度平均</a:t>
            </a:r>
            <a:r>
              <a:rPr lang="en-US" altLang="ja-JP" sz="2000" dirty="0"/>
              <a:t>: 0.44</a:t>
            </a:r>
          </a:p>
          <a:p>
            <a:pPr>
              <a:buNone/>
            </a:pPr>
            <a:r>
              <a:rPr lang="ja-JP" altLang="en-US" sz="2000" dirty="0"/>
              <a:t>本研究における精度平均</a:t>
            </a:r>
            <a:r>
              <a:rPr lang="en-US" altLang="ja-JP" sz="2000" dirty="0"/>
              <a:t>: 0.26</a:t>
            </a:r>
          </a:p>
          <a:p>
            <a:pPr>
              <a:buNone/>
            </a:pPr>
            <a:r>
              <a:rPr lang="ja-JP" altLang="en-US" sz="2000" dirty="0"/>
              <a:t>本研究で作成したデータセットが</a:t>
            </a:r>
            <a:r>
              <a:rPr lang="en-US" altLang="ja-JP" sz="2000" dirty="0" err="1"/>
              <a:t>TransCoder</a:t>
            </a:r>
            <a:r>
              <a:rPr lang="en-US" altLang="ja-JP" sz="2000" dirty="0"/>
              <a:t>-IR</a:t>
            </a:r>
            <a:r>
              <a:rPr lang="ja-JP" altLang="en-US" sz="2000" dirty="0"/>
              <a:t>のものより</a:t>
            </a:r>
            <a:br>
              <a:rPr lang="en-US" altLang="ja-JP" sz="2000" dirty="0"/>
            </a:br>
            <a:r>
              <a:rPr lang="ja-JP" altLang="en-US" sz="2000" dirty="0"/>
              <a:t>難しいためと考えられる</a:t>
            </a:r>
            <a:endParaRPr kumimoji="1" lang="en-US" altLang="ja-JP" sz="2000" dirty="0"/>
          </a:p>
          <a:p>
            <a:endParaRPr lang="en-US" altLang="ja-JP" sz="2000" dirty="0"/>
          </a:p>
          <a:p>
            <a:endParaRPr kumimoji="1" lang="en-US" altLang="ja-JP" sz="2000" dirty="0"/>
          </a:p>
          <a:p>
            <a:endParaRPr lang="en-US" altLang="ja-JP" sz="2000" dirty="0"/>
          </a:p>
          <a:p>
            <a:endParaRPr kumimoji="1" lang="en-US" altLang="ja-JP" sz="2000" u="sng" dirty="0"/>
          </a:p>
          <a:p>
            <a:endParaRPr lang="en-US" altLang="ja-JP" sz="2000" u="sng" dirty="0"/>
          </a:p>
        </p:txBody>
      </p:sp>
      <p:sp>
        <p:nvSpPr>
          <p:cNvPr id="4" name="スライド番号プレースホルダー 3">
            <a:extLst>
              <a:ext uri="{FF2B5EF4-FFF2-40B4-BE49-F238E27FC236}">
                <a16:creationId xmlns:a16="http://schemas.microsoft.com/office/drawing/2014/main" id="{B330AA2D-22A5-7E33-D8A8-926DDD66A84D}"/>
              </a:ext>
            </a:extLst>
          </p:cNvPr>
          <p:cNvSpPr>
            <a:spLocks noGrp="1"/>
          </p:cNvSpPr>
          <p:nvPr>
            <p:ph type="sldNum" sz="quarter" idx="12"/>
          </p:nvPr>
        </p:nvSpPr>
        <p:spPr/>
        <p:txBody>
          <a:bodyPr/>
          <a:lstStyle/>
          <a:p>
            <a:fld id="{B16735D3-C9E7-F649-AF37-A9D08763696D}" type="slidenum">
              <a:rPr lang="ja-JP" altLang="en-US" smtClean="0"/>
              <a:pPr/>
              <a:t>30</a:t>
            </a:fld>
            <a:endParaRPr lang="ja-JP" altLang="en-US" dirty="0"/>
          </a:p>
        </p:txBody>
      </p:sp>
      <p:sp>
        <p:nvSpPr>
          <p:cNvPr id="7" name="テキスト ボックス 6">
            <a:extLst>
              <a:ext uri="{FF2B5EF4-FFF2-40B4-BE49-F238E27FC236}">
                <a16:creationId xmlns:a16="http://schemas.microsoft.com/office/drawing/2014/main" id="{5F43E05E-B958-1928-4ECA-512A86B647A8}"/>
              </a:ext>
            </a:extLst>
          </p:cNvPr>
          <p:cNvSpPr txBox="1"/>
          <p:nvPr/>
        </p:nvSpPr>
        <p:spPr>
          <a:xfrm>
            <a:off x="96822" y="4579228"/>
            <a:ext cx="299178" cy="1169551"/>
          </a:xfrm>
          <a:prstGeom prst="rect">
            <a:avLst/>
          </a:prstGeom>
          <a:noFill/>
        </p:spPr>
        <p:txBody>
          <a:bodyPr wrap="square" rtlCol="0">
            <a:spAutoFit/>
          </a:bodyPr>
          <a:lstStyle/>
          <a:p>
            <a:r>
              <a:rPr kumimoji="1" lang="ja-JP" altLang="en-US" sz="1400" dirty="0"/>
              <a:t>翻訳元言語</a:t>
            </a:r>
          </a:p>
        </p:txBody>
      </p:sp>
      <p:sp>
        <p:nvSpPr>
          <p:cNvPr id="8" name="テキスト ボックス 7">
            <a:extLst>
              <a:ext uri="{FF2B5EF4-FFF2-40B4-BE49-F238E27FC236}">
                <a16:creationId xmlns:a16="http://schemas.microsoft.com/office/drawing/2014/main" id="{569EEEF2-51A5-C23E-ABE2-99453C520E5B}"/>
              </a:ext>
            </a:extLst>
          </p:cNvPr>
          <p:cNvSpPr txBox="1"/>
          <p:nvPr/>
        </p:nvSpPr>
        <p:spPr>
          <a:xfrm>
            <a:off x="3833839" y="3608739"/>
            <a:ext cx="1776361" cy="307777"/>
          </a:xfrm>
          <a:prstGeom prst="rect">
            <a:avLst/>
          </a:prstGeom>
          <a:noFill/>
        </p:spPr>
        <p:txBody>
          <a:bodyPr wrap="square" rtlCol="0">
            <a:spAutoFit/>
          </a:bodyPr>
          <a:lstStyle/>
          <a:p>
            <a:pPr algn="ctr"/>
            <a:r>
              <a:rPr kumimoji="1" lang="ja-JP" altLang="en-US" sz="1400" dirty="0"/>
              <a:t>翻訳先言語</a:t>
            </a:r>
          </a:p>
        </p:txBody>
      </p:sp>
      <p:graphicFrame>
        <p:nvGraphicFramePr>
          <p:cNvPr id="13" name="表 5">
            <a:extLst>
              <a:ext uri="{FF2B5EF4-FFF2-40B4-BE49-F238E27FC236}">
                <a16:creationId xmlns:a16="http://schemas.microsoft.com/office/drawing/2014/main" id="{27876703-D533-31AF-C6AB-DDB3E5829666}"/>
              </a:ext>
            </a:extLst>
          </p:cNvPr>
          <p:cNvGraphicFramePr>
            <a:graphicFrameLocks noGrp="1"/>
          </p:cNvGraphicFramePr>
          <p:nvPr/>
        </p:nvGraphicFramePr>
        <p:xfrm>
          <a:off x="546018" y="3916516"/>
          <a:ext cx="8352004" cy="2494977"/>
        </p:xfrm>
        <a:graphic>
          <a:graphicData uri="http://schemas.openxmlformats.org/drawingml/2006/table">
            <a:tbl>
              <a:tblPr firstRow="1" firstCol="1" bandRow="1">
                <a:tableStyleId>{073A0DAA-6AF3-43AB-8588-CEC1D06C72B9}</a:tableStyleId>
              </a:tblPr>
              <a:tblGrid>
                <a:gridCol w="542454">
                  <a:extLst>
                    <a:ext uri="{9D8B030D-6E8A-4147-A177-3AD203B41FA5}">
                      <a16:colId xmlns:a16="http://schemas.microsoft.com/office/drawing/2014/main" val="3508194959"/>
                    </a:ext>
                  </a:extLst>
                </a:gridCol>
                <a:gridCol w="780955">
                  <a:extLst>
                    <a:ext uri="{9D8B030D-6E8A-4147-A177-3AD203B41FA5}">
                      <a16:colId xmlns:a16="http://schemas.microsoft.com/office/drawing/2014/main" val="4235380085"/>
                    </a:ext>
                  </a:extLst>
                </a:gridCol>
                <a:gridCol w="780955">
                  <a:extLst>
                    <a:ext uri="{9D8B030D-6E8A-4147-A177-3AD203B41FA5}">
                      <a16:colId xmlns:a16="http://schemas.microsoft.com/office/drawing/2014/main" val="3359003573"/>
                    </a:ext>
                  </a:extLst>
                </a:gridCol>
                <a:gridCol w="780955">
                  <a:extLst>
                    <a:ext uri="{9D8B030D-6E8A-4147-A177-3AD203B41FA5}">
                      <a16:colId xmlns:a16="http://schemas.microsoft.com/office/drawing/2014/main" val="3188045020"/>
                    </a:ext>
                  </a:extLst>
                </a:gridCol>
                <a:gridCol w="780955">
                  <a:extLst>
                    <a:ext uri="{9D8B030D-6E8A-4147-A177-3AD203B41FA5}">
                      <a16:colId xmlns:a16="http://schemas.microsoft.com/office/drawing/2014/main" val="1140945810"/>
                    </a:ext>
                  </a:extLst>
                </a:gridCol>
                <a:gridCol w="780955">
                  <a:extLst>
                    <a:ext uri="{9D8B030D-6E8A-4147-A177-3AD203B41FA5}">
                      <a16:colId xmlns:a16="http://schemas.microsoft.com/office/drawing/2014/main" val="4099898923"/>
                    </a:ext>
                  </a:extLst>
                </a:gridCol>
                <a:gridCol w="780955">
                  <a:extLst>
                    <a:ext uri="{9D8B030D-6E8A-4147-A177-3AD203B41FA5}">
                      <a16:colId xmlns:a16="http://schemas.microsoft.com/office/drawing/2014/main" val="3354981961"/>
                    </a:ext>
                  </a:extLst>
                </a:gridCol>
                <a:gridCol w="780955">
                  <a:extLst>
                    <a:ext uri="{9D8B030D-6E8A-4147-A177-3AD203B41FA5}">
                      <a16:colId xmlns:a16="http://schemas.microsoft.com/office/drawing/2014/main" val="2293412292"/>
                    </a:ext>
                  </a:extLst>
                </a:gridCol>
                <a:gridCol w="780955">
                  <a:extLst>
                    <a:ext uri="{9D8B030D-6E8A-4147-A177-3AD203B41FA5}">
                      <a16:colId xmlns:a16="http://schemas.microsoft.com/office/drawing/2014/main" val="2102536661"/>
                    </a:ext>
                  </a:extLst>
                </a:gridCol>
                <a:gridCol w="780955">
                  <a:extLst>
                    <a:ext uri="{9D8B030D-6E8A-4147-A177-3AD203B41FA5}">
                      <a16:colId xmlns:a16="http://schemas.microsoft.com/office/drawing/2014/main" val="1928076334"/>
                    </a:ext>
                  </a:extLst>
                </a:gridCol>
                <a:gridCol w="780955">
                  <a:extLst>
                    <a:ext uri="{9D8B030D-6E8A-4147-A177-3AD203B41FA5}">
                      <a16:colId xmlns:a16="http://schemas.microsoft.com/office/drawing/2014/main" val="717626777"/>
                    </a:ext>
                  </a:extLst>
                </a:gridCol>
              </a:tblGrid>
              <a:tr h="325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500" dirty="0"/>
                    </a:p>
                  </a:txBody>
                  <a:tcPr marL="69254" marR="69254" marT="34627" marB="34627"/>
                </a:tc>
                <a:tc gridSpan="2">
                  <a:txBody>
                    <a:bodyPr/>
                    <a:lstStyle/>
                    <a:p>
                      <a:r>
                        <a:rPr kumimoji="1" lang="en-US" altLang="ja-JP" sz="1500" dirty="0"/>
                        <a:t>C++</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Go</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dirty="0"/>
                        <a:t>Java</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en-US" altLang="ja-JP" sz="1500"/>
                        <a:t>Rust</a:t>
                      </a:r>
                      <a:endParaRPr kumimoji="1" lang="ja-JP" altLang="en-US" sz="1500" dirty="0"/>
                    </a:p>
                  </a:txBody>
                  <a:tcPr marL="69254" marR="69254" marT="34627" marB="34627"/>
                </a:tc>
                <a:tc hMerge="1">
                  <a:txBody>
                    <a:bodyPr/>
                    <a:lstStyle/>
                    <a:p>
                      <a:endParaRPr kumimoji="1" lang="ja-JP" altLang="en-US" sz="1100" dirty="0"/>
                    </a:p>
                  </a:txBody>
                  <a:tcPr marL="69254" marR="69254" marT="34627" marB="34627"/>
                </a:tc>
                <a:tc gridSpan="2">
                  <a:txBody>
                    <a:bodyPr/>
                    <a:lstStyle/>
                    <a:p>
                      <a:r>
                        <a:rPr kumimoji="1" lang="ja-JP" altLang="en-US" sz="1500" dirty="0"/>
                        <a:t>平均</a:t>
                      </a:r>
                    </a:p>
                  </a:txBody>
                  <a:tcPr marL="69254" marR="69254" marT="34627" marB="34627"/>
                </a:tc>
                <a:tc hMerge="1">
                  <a:txBody>
                    <a:bodyPr/>
                    <a:lstStyle/>
                    <a:p>
                      <a:endParaRPr kumimoji="1" lang="ja-JP" altLang="en-US" sz="1100" dirty="0"/>
                    </a:p>
                  </a:txBody>
                  <a:tcPr marL="69254" marR="69254" marT="34627" marB="34627"/>
                </a:tc>
                <a:extLst>
                  <a:ext uri="{0D108BD9-81ED-4DB2-BD59-A6C34878D82A}">
                    <a16:rowId xmlns:a16="http://schemas.microsoft.com/office/drawing/2014/main" val="2822526968"/>
                  </a:ext>
                </a:extLst>
              </a:tr>
              <a:tr h="540015">
                <a:tc>
                  <a:txBody>
                    <a:bodyPr/>
                    <a:lstStyle/>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err="1"/>
                        <a:t>TransCoder</a:t>
                      </a:r>
                      <a:r>
                        <a:rPr kumimoji="1" lang="en-US" altLang="ja-JP" sz="1500" dirty="0"/>
                        <a:t>-IR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err="1"/>
                        <a:t>TransCoder</a:t>
                      </a:r>
                      <a:r>
                        <a:rPr kumimoji="1" lang="en-US" altLang="ja-JP" sz="1500" dirty="0"/>
                        <a:t>-IR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p>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a:t>TransCoder-IR</a:t>
                      </a:r>
                      <a:endParaRPr kumimoji="1" lang="ja-JP" altLang="en-US" sz="1500" dirty="0"/>
                    </a:p>
                  </a:txBody>
                  <a:tcPr marL="69254" marR="69254" marT="34627" marB="34627"/>
                </a:tc>
                <a:tc>
                  <a:txBody>
                    <a:bodyPr/>
                    <a:lstStyle/>
                    <a:p>
                      <a:r>
                        <a:rPr kumimoji="1" lang="en-US" altLang="ja-JP" sz="1500" dirty="0"/>
                        <a:t>GPT-4</a:t>
                      </a:r>
                      <a:endParaRPr kumimoji="1" lang="ja-JP" altLang="en-US" sz="1500" dirty="0"/>
                    </a:p>
                  </a:txBody>
                  <a:tcPr marL="69254" marR="69254" marT="34627" marB="34627"/>
                </a:tc>
                <a:extLst>
                  <a:ext uri="{0D108BD9-81ED-4DB2-BD59-A6C34878D82A}">
                    <a16:rowId xmlns:a16="http://schemas.microsoft.com/office/drawing/2014/main" val="3171414577"/>
                  </a:ext>
                </a:extLst>
              </a:tr>
              <a:tr h="325827">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a:t>0.45</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dirty="0"/>
                        <a:t>0.54</a:t>
                      </a:r>
                      <a:endParaRPr kumimoji="1" lang="ja-JP" altLang="en-US" sz="1500" b="0" dirty="0"/>
                    </a:p>
                  </a:txBody>
                  <a:tcPr marL="69254" marR="69254" marT="34627" marB="34627"/>
                </a:tc>
                <a:tc>
                  <a:txBody>
                    <a:bodyPr/>
                    <a:lstStyle/>
                    <a:p>
                      <a:r>
                        <a:rPr kumimoji="1" lang="en-US" altLang="ja-JP" sz="1500" b="1"/>
                        <a:t>0.93</a:t>
                      </a:r>
                      <a:endParaRPr kumimoji="1" lang="ja-JP" altLang="en-US" sz="1500" b="1" dirty="0"/>
                    </a:p>
                  </a:txBody>
                  <a:tcPr marL="69254" marR="69254" marT="34627" marB="34627"/>
                </a:tc>
                <a:tc>
                  <a:txBody>
                    <a:bodyPr/>
                    <a:lstStyle/>
                    <a:p>
                      <a:r>
                        <a:rPr kumimoji="1" lang="en-US" altLang="ja-JP" sz="1500" b="0"/>
                        <a:t>0.24</a:t>
                      </a:r>
                      <a:endParaRPr kumimoji="1" lang="ja-JP" altLang="en-US" sz="1500" b="0" dirty="0"/>
                    </a:p>
                  </a:txBody>
                  <a:tcPr marL="69254" marR="69254" marT="34627" marB="34627"/>
                </a:tc>
                <a:tc>
                  <a:txBody>
                    <a:bodyPr/>
                    <a:lstStyle/>
                    <a:p>
                      <a:r>
                        <a:rPr kumimoji="1" lang="en-US" altLang="ja-JP" sz="1500" b="1"/>
                        <a:t>0.85</a:t>
                      </a:r>
                      <a:endParaRPr kumimoji="1" lang="ja-JP" altLang="en-US" sz="1500" b="1" dirty="0"/>
                    </a:p>
                  </a:txBody>
                  <a:tcPr marL="69254" marR="69254" marT="34627" marB="34627"/>
                </a:tc>
                <a:tc>
                  <a:txBody>
                    <a:bodyPr/>
                    <a:lstStyle/>
                    <a:p>
                      <a:r>
                        <a:rPr kumimoji="1" lang="en-US" altLang="ja-JP" sz="1500" b="0"/>
                        <a:t>0.41</a:t>
                      </a:r>
                      <a:endParaRPr kumimoji="1" lang="ja-JP" altLang="en-US" sz="1500" b="0" dirty="0"/>
                    </a:p>
                  </a:txBody>
                  <a:tcPr marL="69254" marR="69254" marT="34627" marB="34627"/>
                </a:tc>
                <a:tc>
                  <a:txBody>
                    <a:bodyPr/>
                    <a:lstStyle/>
                    <a:p>
                      <a:r>
                        <a:rPr kumimoji="1" lang="en-US" altLang="ja-JP" sz="1500" b="1"/>
                        <a:t>0.90</a:t>
                      </a:r>
                      <a:endParaRPr kumimoji="1" lang="ja-JP" altLang="en-US" sz="1500" b="1" dirty="0"/>
                    </a:p>
                  </a:txBody>
                  <a:tcPr marL="69254" marR="69254" marT="34627" marB="34627"/>
                </a:tc>
                <a:extLst>
                  <a:ext uri="{0D108BD9-81ED-4DB2-BD59-A6C34878D82A}">
                    <a16:rowId xmlns:a16="http://schemas.microsoft.com/office/drawing/2014/main" val="1039459513"/>
                  </a:ext>
                </a:extLst>
              </a:tr>
              <a:tr h="325827">
                <a:tc>
                  <a:txBody>
                    <a:bodyPr/>
                    <a:lstStyle/>
                    <a:p>
                      <a:r>
                        <a:rPr kumimoji="1" lang="en-US" altLang="ja-JP" sz="1500"/>
                        <a:t>Go</a:t>
                      </a:r>
                      <a:endParaRPr kumimoji="1" lang="ja-JP" altLang="en-US" sz="1500" dirty="0"/>
                    </a:p>
                  </a:txBody>
                  <a:tcPr marL="69254" marR="69254" marT="34627" marB="34627"/>
                </a:tc>
                <a:tc>
                  <a:txBody>
                    <a:bodyPr/>
                    <a:lstStyle/>
                    <a:p>
                      <a:r>
                        <a:rPr kumimoji="1" lang="en-US" altLang="ja-JP" sz="1500"/>
                        <a:t>0.29</a:t>
                      </a:r>
                      <a:endParaRPr kumimoji="1" lang="ja-JP" altLang="en-US" sz="1500" dirty="0"/>
                    </a:p>
                  </a:txBody>
                  <a:tcPr marL="69254" marR="69254" marT="34627" marB="34627"/>
                </a:tc>
                <a:tc>
                  <a:txBody>
                    <a:bodyPr/>
                    <a:lstStyle/>
                    <a:p>
                      <a:r>
                        <a:rPr kumimoji="1" lang="en-US" altLang="ja-JP" sz="1500" b="1"/>
                        <a:t>0.89</a:t>
                      </a:r>
                      <a:endParaRPr kumimoji="1" lang="ja-JP" altLang="en-US" sz="1500" b="1" dirty="0"/>
                    </a:p>
                  </a:txBody>
                  <a:tcPr marL="69254" marR="69254" marT="34627" marB="34627"/>
                </a:tc>
                <a:tc>
                  <a:txBody>
                    <a:bodyPr/>
                    <a:lstStyle/>
                    <a:p>
                      <a:r>
                        <a:rPr kumimoji="1" lang="en-US" altLang="ja-JP" sz="1500" b="1"/>
                        <a:t>-</a:t>
                      </a:r>
                      <a:endParaRPr kumimoji="1" lang="ja-JP" altLang="en-US" sz="1500" b="1" dirty="0"/>
                    </a:p>
                  </a:txBody>
                  <a:tcPr marL="69254" marR="69254" marT="34627" marB="34627"/>
                </a:tc>
                <a:tc>
                  <a:txBody>
                    <a:bodyPr/>
                    <a:lstStyle/>
                    <a:p>
                      <a:r>
                        <a:rPr kumimoji="1" lang="en-US" altLang="ja-JP" sz="1500" b="0"/>
                        <a:t>-</a:t>
                      </a:r>
                      <a:endParaRPr kumimoji="1" lang="ja-JP" altLang="en-US" sz="1500" b="0" dirty="0"/>
                    </a:p>
                  </a:txBody>
                  <a:tcPr marL="69254" marR="69254" marT="34627" marB="34627"/>
                </a:tc>
                <a:tc>
                  <a:txBody>
                    <a:bodyPr/>
                    <a:lstStyle/>
                    <a:p>
                      <a:r>
                        <a:rPr kumimoji="1" lang="en-US" altLang="ja-JP" sz="1500"/>
                        <a:t>0.33</a:t>
                      </a:r>
                      <a:endParaRPr kumimoji="1" lang="ja-JP" altLang="en-US" sz="1500" dirty="0"/>
                    </a:p>
                  </a:txBody>
                  <a:tcPr marL="69254" marR="69254" marT="34627" marB="34627"/>
                </a:tc>
                <a:tc>
                  <a:txBody>
                    <a:bodyPr/>
                    <a:lstStyle/>
                    <a:p>
                      <a:r>
                        <a:rPr kumimoji="1" lang="en-US" altLang="ja-JP" sz="1500" b="1"/>
                        <a:t>0.86</a:t>
                      </a:r>
                      <a:endParaRPr kumimoji="1" lang="ja-JP" altLang="en-US" sz="1500" b="1" dirty="0"/>
                    </a:p>
                  </a:txBody>
                  <a:tcPr marL="69254" marR="69254" marT="34627" marB="34627"/>
                </a:tc>
                <a:tc>
                  <a:txBody>
                    <a:bodyPr/>
                    <a:lstStyle/>
                    <a:p>
                      <a:r>
                        <a:rPr kumimoji="1" lang="en-US" altLang="ja-JP" sz="1500" dirty="0"/>
                        <a:t>0.16</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0.86</a:t>
                      </a:r>
                      <a:endParaRPr kumimoji="1" lang="ja-JP" altLang="en-US" sz="1500" b="1" dirty="0"/>
                    </a:p>
                  </a:txBody>
                  <a:tcPr marL="69254" marR="69254" marT="34627" marB="34627"/>
                </a:tc>
                <a:extLst>
                  <a:ext uri="{0D108BD9-81ED-4DB2-BD59-A6C34878D82A}">
                    <a16:rowId xmlns:a16="http://schemas.microsoft.com/office/drawing/2014/main" val="3909070335"/>
                  </a:ext>
                </a:extLst>
              </a:tr>
              <a:tr h="325827">
                <a:tc>
                  <a:txBody>
                    <a:bodyPr/>
                    <a:lstStyle/>
                    <a:p>
                      <a:r>
                        <a:rPr kumimoji="1" lang="en-US" altLang="ja-JP" sz="1500"/>
                        <a:t>Java</a:t>
                      </a:r>
                      <a:endParaRPr kumimoji="1" lang="ja-JP" altLang="en-US" sz="1500" dirty="0"/>
                    </a:p>
                  </a:txBody>
                  <a:tcPr marL="69254" marR="69254" marT="34627" marB="34627"/>
                </a:tc>
                <a:tc>
                  <a:txBody>
                    <a:bodyPr/>
                    <a:lstStyle/>
                    <a:p>
                      <a:r>
                        <a:rPr kumimoji="1" lang="en-US" altLang="ja-JP" sz="1500"/>
                        <a:t>0.41</a:t>
                      </a:r>
                      <a:endParaRPr kumimoji="1" lang="ja-JP" altLang="en-US" sz="1500" dirty="0"/>
                    </a:p>
                  </a:txBody>
                  <a:tcPr marL="69254" marR="69254" marT="34627" marB="34627"/>
                </a:tc>
                <a:tc>
                  <a:txBody>
                    <a:bodyPr/>
                    <a:lstStyle/>
                    <a:p>
                      <a:r>
                        <a:rPr kumimoji="1" lang="en-US" altLang="ja-JP" sz="1500" b="1"/>
                        <a:t>0.91</a:t>
                      </a:r>
                      <a:endParaRPr kumimoji="1" lang="ja-JP" altLang="en-US" sz="1500" b="1" dirty="0"/>
                    </a:p>
                  </a:txBody>
                  <a:tcPr marL="69254" marR="69254" marT="34627" marB="34627"/>
                </a:tc>
                <a:tc>
                  <a:txBody>
                    <a:bodyPr/>
                    <a:lstStyle/>
                    <a:p>
                      <a:r>
                        <a:rPr kumimoji="1" lang="en-US" altLang="ja-JP" sz="1500"/>
                        <a:t>0.34</a:t>
                      </a:r>
                      <a:endParaRPr kumimoji="1" lang="ja-JP" altLang="en-US" sz="1500" dirty="0"/>
                    </a:p>
                  </a:txBody>
                  <a:tcPr marL="69254" marR="69254" marT="34627" marB="34627"/>
                </a:tc>
                <a:tc>
                  <a:txBody>
                    <a:bodyPr/>
                    <a:lstStyle/>
                    <a:p>
                      <a:r>
                        <a:rPr kumimoji="1" lang="en-US" altLang="ja-JP" sz="1500" b="1"/>
                        <a:t>0.94</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0.19</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tc>
                  <a:txBody>
                    <a:bodyPr/>
                    <a:lstStyle/>
                    <a:p>
                      <a:r>
                        <a:rPr kumimoji="1" lang="en-US" altLang="ja-JP" sz="1500" dirty="0"/>
                        <a:t>0.31</a:t>
                      </a:r>
                      <a:endParaRPr kumimoji="1" lang="ja-JP" altLang="en-US" sz="1500" dirty="0"/>
                    </a:p>
                  </a:txBody>
                  <a:tcPr marL="69254" marR="69254" marT="34627" marB="34627"/>
                </a:tc>
                <a:tc>
                  <a:txBody>
                    <a:bodyPr/>
                    <a:lstStyle/>
                    <a:p>
                      <a:r>
                        <a:rPr kumimoji="1" lang="en-US" altLang="ja-JP" sz="1500" b="1"/>
                        <a:t>0.92</a:t>
                      </a:r>
                      <a:endParaRPr kumimoji="1" lang="ja-JP" altLang="en-US" sz="1500" b="1" dirty="0"/>
                    </a:p>
                  </a:txBody>
                  <a:tcPr marL="69254" marR="69254" marT="34627" marB="34627"/>
                </a:tc>
                <a:extLst>
                  <a:ext uri="{0D108BD9-81ED-4DB2-BD59-A6C34878D82A}">
                    <a16:rowId xmlns:a16="http://schemas.microsoft.com/office/drawing/2014/main" val="951858582"/>
                  </a:ext>
                </a:extLst>
              </a:tr>
              <a:tr h="325827">
                <a:tc>
                  <a:txBody>
                    <a:bodyPr/>
                    <a:lstStyle/>
                    <a:p>
                      <a:r>
                        <a:rPr kumimoji="1" lang="en-US" altLang="ja-JP" sz="1500"/>
                        <a:t>Rust</a:t>
                      </a:r>
                      <a:endParaRPr kumimoji="1" lang="ja-JP" altLang="en-US" sz="1500" dirty="0"/>
                    </a:p>
                  </a:txBody>
                  <a:tcPr marL="69254" marR="69254" marT="34627" marB="34627"/>
                </a:tc>
                <a:tc>
                  <a:txBody>
                    <a:bodyPr/>
                    <a:lstStyle/>
                    <a:p>
                      <a:r>
                        <a:rPr kumimoji="1" lang="en-US" altLang="ja-JP" sz="1500"/>
                        <a:t>0.07</a:t>
                      </a:r>
                      <a:endParaRPr kumimoji="1" lang="ja-JP" altLang="en-US" sz="1500" dirty="0"/>
                    </a:p>
                  </a:txBody>
                  <a:tcPr marL="69254" marR="69254" marT="34627" marB="34627"/>
                </a:tc>
                <a:tc>
                  <a:txBody>
                    <a:bodyPr/>
                    <a:lstStyle/>
                    <a:p>
                      <a:r>
                        <a:rPr kumimoji="1" lang="en-US" altLang="ja-JP" sz="1500" b="1"/>
                        <a:t>0.84</a:t>
                      </a:r>
                      <a:endParaRPr kumimoji="1" lang="ja-JP" altLang="en-US" sz="1500" b="1"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0.04</a:t>
                      </a:r>
                      <a:endParaRPr kumimoji="1" lang="ja-JP" altLang="en-US" sz="1500" dirty="0"/>
                    </a:p>
                  </a:txBody>
                  <a:tcPr marL="69254" marR="69254" marT="34627" marB="34627"/>
                </a:tc>
                <a:tc>
                  <a:txBody>
                    <a:bodyPr/>
                    <a:lstStyle/>
                    <a:p>
                      <a:r>
                        <a:rPr kumimoji="1" lang="en-US" altLang="ja-JP" sz="1500" b="1"/>
                        <a:t>0.83</a:t>
                      </a:r>
                      <a:endParaRPr kumimoji="1" lang="ja-JP" altLang="en-US" sz="1500" b="1"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a:t>
                      </a:r>
                      <a:endParaRPr kumimoji="1" lang="ja-JP" altLang="en-US" sz="1500" dirty="0"/>
                    </a:p>
                  </a:txBody>
                  <a:tcPr marL="69254" marR="69254" marT="34627" marB="34627"/>
                </a:tc>
                <a:tc>
                  <a:txBody>
                    <a:bodyPr/>
                    <a:lstStyle/>
                    <a:p>
                      <a:r>
                        <a:rPr kumimoji="1" lang="en-US" altLang="ja-JP" sz="1500"/>
                        <a:t>0.05</a:t>
                      </a:r>
                      <a:endParaRPr kumimoji="1" lang="ja-JP" altLang="en-US" sz="1500" dirty="0"/>
                    </a:p>
                  </a:txBody>
                  <a:tcPr marL="69254" marR="69254" marT="34627" marB="34627"/>
                </a:tc>
                <a:tc>
                  <a:txBody>
                    <a:bodyPr/>
                    <a:lstStyle/>
                    <a:p>
                      <a:r>
                        <a:rPr kumimoji="1" lang="en-US" altLang="ja-JP" sz="1500" b="1" dirty="0"/>
                        <a:t>0.85</a:t>
                      </a:r>
                      <a:endParaRPr kumimoji="1" lang="ja-JP" altLang="en-US" sz="1500" b="1" dirty="0"/>
                    </a:p>
                  </a:txBody>
                  <a:tcPr marL="69254" marR="69254" marT="34627" marB="34627"/>
                </a:tc>
                <a:extLst>
                  <a:ext uri="{0D108BD9-81ED-4DB2-BD59-A6C34878D82A}">
                    <a16:rowId xmlns:a16="http://schemas.microsoft.com/office/drawing/2014/main" val="1539663532"/>
                  </a:ext>
                </a:extLst>
              </a:tr>
              <a:tr h="325827">
                <a:tc>
                  <a:txBody>
                    <a:bodyPr/>
                    <a:lstStyle/>
                    <a:p>
                      <a:r>
                        <a:rPr kumimoji="1" lang="ja-JP" altLang="en-US" sz="1500"/>
                        <a:t>平均</a:t>
                      </a:r>
                      <a:endParaRPr kumimoji="1" lang="ja-JP" altLang="en-US" sz="1500"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a:t>0.88</a:t>
                      </a:r>
                      <a:endParaRPr kumimoji="1" lang="ja-JP" altLang="en-US" sz="1500" b="1" dirty="0"/>
                    </a:p>
                  </a:txBody>
                  <a:tcPr marL="69254" marR="69254" marT="34627" marB="34627"/>
                </a:tc>
                <a:tc>
                  <a:txBody>
                    <a:bodyPr/>
                    <a:lstStyle/>
                    <a:p>
                      <a:r>
                        <a:rPr kumimoji="1" lang="en-US" altLang="ja-JP" sz="1500"/>
                        <a:t>0.28</a:t>
                      </a:r>
                      <a:endParaRPr kumimoji="1" lang="ja-JP" altLang="en-US" sz="1500" dirty="0"/>
                    </a:p>
                  </a:txBody>
                  <a:tcPr marL="69254" marR="69254" marT="34627" marB="34627"/>
                </a:tc>
                <a:tc>
                  <a:txBody>
                    <a:bodyPr/>
                    <a:lstStyle/>
                    <a:p>
                      <a:r>
                        <a:rPr kumimoji="1" lang="en-US" altLang="ja-JP" sz="1500" b="1" dirty="0"/>
                        <a:t>0.92</a:t>
                      </a:r>
                      <a:endParaRPr kumimoji="1" lang="ja-JP" altLang="en-US" sz="1500" b="1" dirty="0"/>
                    </a:p>
                  </a:txBody>
                  <a:tcPr marL="69254" marR="69254" marT="34627" marB="34627"/>
                </a:tc>
                <a:tc>
                  <a:txBody>
                    <a:bodyPr/>
                    <a:lstStyle/>
                    <a:p>
                      <a:r>
                        <a:rPr kumimoji="1" lang="en-US" altLang="ja-JP" sz="1500"/>
                        <a:t>0.30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0.20</a:t>
                      </a:r>
                      <a:endParaRPr kumimoji="1" lang="ja-JP" altLang="en-US" sz="1500" dirty="0"/>
                    </a:p>
                  </a:txBody>
                  <a:tcPr marL="69254" marR="69254" marT="34627" marB="34627"/>
                </a:tc>
                <a:tc>
                  <a:txBody>
                    <a:bodyPr/>
                    <a:lstStyle/>
                    <a:p>
                      <a:r>
                        <a:rPr kumimoji="1" lang="en-US" altLang="ja-JP" sz="1500" b="1"/>
                        <a:t>0.87</a:t>
                      </a:r>
                      <a:endParaRPr kumimoji="1" lang="ja-JP" altLang="en-US" sz="1500" b="1" dirty="0"/>
                    </a:p>
                  </a:txBody>
                  <a:tcPr marL="69254" marR="69254" marT="34627" marB="34627"/>
                </a:tc>
                <a:tc>
                  <a:txBody>
                    <a:bodyPr/>
                    <a:lstStyle/>
                    <a:p>
                      <a:r>
                        <a:rPr kumimoji="1" lang="en-US" altLang="ja-JP" sz="1500"/>
                        <a:t>0.26</a:t>
                      </a:r>
                      <a:endParaRPr kumimoji="1" lang="ja-JP" altLang="en-US" sz="1500" dirty="0"/>
                    </a:p>
                  </a:txBody>
                  <a:tcPr marL="69254" marR="69254" marT="34627" marB="34627"/>
                </a:tc>
                <a:tc>
                  <a:txBody>
                    <a:bodyPr/>
                    <a:lstStyle/>
                    <a:p>
                      <a:r>
                        <a:rPr kumimoji="1" lang="en-US" altLang="ja-JP" sz="1500" b="1" dirty="0"/>
                        <a:t>0.88</a:t>
                      </a:r>
                      <a:endParaRPr kumimoji="1" lang="ja-JP" altLang="en-US" sz="1500" b="1" dirty="0"/>
                    </a:p>
                  </a:txBody>
                  <a:tcPr marL="69254" marR="69254" marT="34627" marB="34627"/>
                </a:tc>
                <a:extLst>
                  <a:ext uri="{0D108BD9-81ED-4DB2-BD59-A6C34878D82A}">
                    <a16:rowId xmlns:a16="http://schemas.microsoft.com/office/drawing/2014/main" val="1355719653"/>
                  </a:ext>
                </a:extLst>
              </a:tr>
            </a:tbl>
          </a:graphicData>
        </a:graphic>
      </p:graphicFrame>
      <p:sp>
        <p:nvSpPr>
          <p:cNvPr id="10" name="正方形/長方形 9">
            <a:extLst>
              <a:ext uri="{FF2B5EF4-FFF2-40B4-BE49-F238E27FC236}">
                <a16:creationId xmlns:a16="http://schemas.microsoft.com/office/drawing/2014/main" id="{EA778B28-D6BB-BA17-9466-493DEF6CAF1A}"/>
              </a:ext>
            </a:extLst>
          </p:cNvPr>
          <p:cNvSpPr/>
          <p:nvPr/>
        </p:nvSpPr>
        <p:spPr>
          <a:xfrm>
            <a:off x="7255809" y="6030052"/>
            <a:ext cx="905716" cy="40669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32806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6421936-5173-6D40-C837-CB88A6F27C8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ED28B9A-7747-D6A7-5B61-4448B58483E8}"/>
              </a:ext>
            </a:extLst>
          </p:cNvPr>
          <p:cNvSpPr>
            <a:spLocks noGrp="1"/>
          </p:cNvSpPr>
          <p:nvPr>
            <p:ph type="title"/>
          </p:nvPr>
        </p:nvSpPr>
        <p:spPr/>
        <p:txBody>
          <a:bodyPr/>
          <a:lstStyle/>
          <a:p>
            <a:r>
              <a:rPr kumimoji="1" lang="ja-JP" altLang="en-US"/>
              <a:t>調査</a:t>
            </a:r>
            <a:r>
              <a:rPr kumimoji="1" lang="en-US" altLang="ja-JP" dirty="0"/>
              <a:t>1 </a:t>
            </a:r>
            <a:r>
              <a:rPr kumimoji="1" lang="ja-JP" altLang="en-US" dirty="0"/>
              <a:t>考察</a:t>
            </a:r>
            <a:r>
              <a:rPr kumimoji="1" lang="en-US" altLang="ja-JP" dirty="0"/>
              <a:t>: </a:t>
            </a:r>
            <a:r>
              <a:rPr kumimoji="1" lang="ja-JP" altLang="en-US" dirty="0"/>
              <a:t>トークン数</a:t>
            </a:r>
            <a:r>
              <a:rPr kumimoji="1" lang="en-US" altLang="ja-JP" dirty="0"/>
              <a:t>/</a:t>
            </a:r>
            <a:r>
              <a:rPr kumimoji="1" lang="ja-JP" altLang="en-US" dirty="0"/>
              <a:t>行数との相関</a:t>
            </a:r>
          </a:p>
        </p:txBody>
      </p:sp>
      <p:sp>
        <p:nvSpPr>
          <p:cNvPr id="3" name="コンテンツ プレースホルダー 2">
            <a:extLst>
              <a:ext uri="{FF2B5EF4-FFF2-40B4-BE49-F238E27FC236}">
                <a16:creationId xmlns:a16="http://schemas.microsoft.com/office/drawing/2014/main" id="{121BCCDB-63E1-6647-2134-04386996941C}"/>
              </a:ext>
            </a:extLst>
          </p:cNvPr>
          <p:cNvSpPr>
            <a:spLocks noGrp="1"/>
          </p:cNvSpPr>
          <p:nvPr>
            <p:ph idx="1"/>
          </p:nvPr>
        </p:nvSpPr>
        <p:spPr/>
        <p:txBody>
          <a:bodyPr/>
          <a:lstStyle/>
          <a:p>
            <a:r>
              <a:rPr lang="ja-JP" altLang="en-US" sz="2000" dirty="0"/>
              <a:t>翻訳が正しい場合は</a:t>
            </a:r>
            <a:r>
              <a:rPr lang="en-US" altLang="ja-JP" sz="2000" dirty="0"/>
              <a:t>1</a:t>
            </a:r>
            <a:r>
              <a:rPr lang="ja-JP" altLang="en-US" sz="2000" dirty="0"/>
              <a:t>，不正な場合に</a:t>
            </a:r>
            <a:r>
              <a:rPr lang="en-US" altLang="ja-JP" sz="2000" dirty="0"/>
              <a:t>0</a:t>
            </a:r>
            <a:r>
              <a:rPr lang="ja-JP" altLang="en-US" sz="2000" dirty="0"/>
              <a:t>として，翻訳元の関数の行数</a:t>
            </a:r>
            <a:r>
              <a:rPr lang="en-US" altLang="ja-JP" sz="2000" dirty="0"/>
              <a:t>/</a:t>
            </a:r>
            <a:br>
              <a:rPr lang="en-US" altLang="ja-JP" sz="2000" dirty="0"/>
            </a:br>
            <a:r>
              <a:rPr lang="ja-JP" altLang="en-US" sz="2000" dirty="0"/>
              <a:t>トークン数との相関係数を算出</a:t>
            </a:r>
            <a:endParaRPr lang="en-US" altLang="ja-JP" sz="2000" dirty="0"/>
          </a:p>
          <a:p>
            <a:pPr lvl="1"/>
            <a:r>
              <a:rPr kumimoji="1" lang="en-US" altLang="ja-JP" sz="1600" dirty="0"/>
              <a:t>-1</a:t>
            </a:r>
            <a:r>
              <a:rPr kumimoji="1" lang="ja-JP" altLang="en-US" sz="1600" dirty="0"/>
              <a:t>に近い </a:t>
            </a:r>
            <a:r>
              <a:rPr lang="ja-JP" altLang="en-US" sz="1600" dirty="0"/>
              <a:t>⇒ </a:t>
            </a:r>
            <a:r>
              <a:rPr kumimoji="1" lang="ja-JP" altLang="en-US" sz="1600" dirty="0"/>
              <a:t>行数が短い</a:t>
            </a:r>
            <a:r>
              <a:rPr kumimoji="1" lang="en-US" altLang="ja-JP" sz="1600" dirty="0"/>
              <a:t>/</a:t>
            </a:r>
            <a:r>
              <a:rPr kumimoji="1" lang="ja-JP" altLang="en-US" sz="1600" dirty="0"/>
              <a:t>トークン数が少ないほど翻訳精度が向上</a:t>
            </a:r>
            <a:endParaRPr kumimoji="1" lang="en-US" altLang="ja-JP" sz="1600" dirty="0"/>
          </a:p>
          <a:p>
            <a:endParaRPr kumimoji="1" lang="ja-JP" altLang="en-US" dirty="0"/>
          </a:p>
        </p:txBody>
      </p:sp>
      <p:sp>
        <p:nvSpPr>
          <p:cNvPr id="4" name="スライド番号プレースホルダー 3">
            <a:extLst>
              <a:ext uri="{FF2B5EF4-FFF2-40B4-BE49-F238E27FC236}">
                <a16:creationId xmlns:a16="http://schemas.microsoft.com/office/drawing/2014/main" id="{317F395E-98F2-AA60-9C2E-628357BD61D0}"/>
              </a:ext>
            </a:extLst>
          </p:cNvPr>
          <p:cNvSpPr>
            <a:spLocks noGrp="1"/>
          </p:cNvSpPr>
          <p:nvPr>
            <p:ph type="sldNum" sz="quarter" idx="12"/>
          </p:nvPr>
        </p:nvSpPr>
        <p:spPr/>
        <p:txBody>
          <a:bodyPr/>
          <a:lstStyle/>
          <a:p>
            <a:fld id="{B16735D3-C9E7-F649-AF37-A9D08763696D}" type="slidenum">
              <a:rPr lang="ja-JP" altLang="en-US" smtClean="0"/>
              <a:pPr/>
              <a:t>31</a:t>
            </a:fld>
            <a:endParaRPr lang="ja-JP" altLang="en-US"/>
          </a:p>
        </p:txBody>
      </p:sp>
      <p:graphicFrame>
        <p:nvGraphicFramePr>
          <p:cNvPr id="5" name="表 4">
            <a:extLst>
              <a:ext uri="{FF2B5EF4-FFF2-40B4-BE49-F238E27FC236}">
                <a16:creationId xmlns:a16="http://schemas.microsoft.com/office/drawing/2014/main" id="{D0886C80-48A7-30AD-2BC7-A8AE80A585D0}"/>
              </a:ext>
            </a:extLst>
          </p:cNvPr>
          <p:cNvGraphicFramePr>
            <a:graphicFrameLocks noGrp="1"/>
          </p:cNvGraphicFramePr>
          <p:nvPr/>
        </p:nvGraphicFramePr>
        <p:xfrm>
          <a:off x="423621" y="4701035"/>
          <a:ext cx="4105603" cy="1404315"/>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3534635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GPT-4</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Rust</a:t>
                      </a:r>
                      <a:endParaRPr kumimoji="1" lang="ja-JP" altLang="en-US" sz="11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b="0"/>
                        <a:t>-</a:t>
                      </a:r>
                      <a:endParaRPr kumimoji="1" lang="ja-JP" altLang="en-US" sz="1100" b="0" dirty="0"/>
                    </a:p>
                  </a:txBody>
                  <a:tcPr marL="69254" marR="69254" marT="34627" marB="34627"/>
                </a:tc>
                <a:tc>
                  <a:txBody>
                    <a:bodyPr/>
                    <a:lstStyle/>
                    <a:p>
                      <a:r>
                        <a:rPr kumimoji="1" lang="en-US" altLang="ja-JP" sz="1100" b="0" dirty="0"/>
                        <a:t>-0.17</a:t>
                      </a:r>
                      <a:endParaRPr kumimoji="1" lang="ja-JP" altLang="en-US" sz="1100" b="0" dirty="0"/>
                    </a:p>
                  </a:txBody>
                  <a:tcPr marL="69254" marR="69254" marT="34627" marB="34627"/>
                </a:tc>
                <a:tc>
                  <a:txBody>
                    <a:bodyPr/>
                    <a:lstStyle/>
                    <a:p>
                      <a:r>
                        <a:rPr kumimoji="1" lang="en-US" altLang="ja-JP" sz="1100" b="0" dirty="0"/>
                        <a:t>-0.20</a:t>
                      </a:r>
                      <a:endParaRPr kumimoji="1" lang="ja-JP" altLang="en-US" sz="1100" b="0" dirty="0"/>
                    </a:p>
                  </a:txBody>
                  <a:tcPr marL="69254" marR="69254" marT="34627" marB="34627"/>
                </a:tc>
                <a:tc>
                  <a:txBody>
                    <a:bodyPr/>
                    <a:lstStyle/>
                    <a:p>
                      <a:r>
                        <a:rPr kumimoji="1" lang="en-US" altLang="ja-JP" sz="1100" b="0" dirty="0"/>
                        <a:t>-0.22</a:t>
                      </a:r>
                      <a:endParaRPr kumimoji="1" lang="ja-JP" altLang="en-US" sz="11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0.06</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0.05</a:t>
                      </a:r>
                      <a:endParaRPr kumimoji="1" lang="ja-JP" altLang="en-US" sz="1100" dirty="0"/>
                    </a:p>
                  </a:txBody>
                  <a:tcPr marL="69254" marR="69254" marT="34627" marB="34627"/>
                </a:tc>
                <a:tc>
                  <a:txBody>
                    <a:bodyPr/>
                    <a:lstStyle/>
                    <a:p>
                      <a:r>
                        <a:rPr kumimoji="1" lang="en-US" altLang="ja-JP" sz="1100" dirty="0"/>
                        <a:t>-0.07</a:t>
                      </a:r>
                      <a:endParaRPr kumimoji="1" lang="ja-JP" altLang="en-US" sz="11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0.04</a:t>
                      </a:r>
                      <a:endParaRPr kumimoji="1" lang="ja-JP" altLang="en-US" sz="1100" dirty="0"/>
                    </a:p>
                  </a:txBody>
                  <a:tcPr marL="69254" marR="69254" marT="34627" marB="34627"/>
                </a:tc>
                <a:tc>
                  <a:txBody>
                    <a:bodyPr/>
                    <a:lstStyle/>
                    <a:p>
                      <a:r>
                        <a:rPr kumimoji="1" lang="en-US" altLang="ja-JP" sz="1100" dirty="0"/>
                        <a:t>-0.31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-0.16</a:t>
                      </a:r>
                      <a:endParaRPr kumimoji="1" lang="ja-JP" altLang="en-US" sz="11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100" dirty="0"/>
                        <a:t>Rust</a:t>
                      </a:r>
                      <a:endParaRPr kumimoji="1" lang="ja-JP" altLang="en-US" sz="1100" dirty="0"/>
                    </a:p>
                  </a:txBody>
                  <a:tcPr marL="69254" marR="69254" marT="34627" marB="34627"/>
                </a:tc>
                <a:tc>
                  <a:txBody>
                    <a:bodyPr/>
                    <a:lstStyle/>
                    <a:p>
                      <a:r>
                        <a:rPr kumimoji="1" lang="en-US" altLang="ja-JP" sz="1100" dirty="0"/>
                        <a:t>-0.08</a:t>
                      </a:r>
                      <a:endParaRPr kumimoji="1" lang="ja-JP" altLang="en-US" sz="1100" dirty="0"/>
                    </a:p>
                  </a:txBody>
                  <a:tcPr marL="69254" marR="69254" marT="34627" marB="34627"/>
                </a:tc>
                <a:tc>
                  <a:txBody>
                    <a:bodyPr/>
                    <a:lstStyle/>
                    <a:p>
                      <a:r>
                        <a:rPr kumimoji="1" lang="en-US" altLang="ja-JP" sz="1100" dirty="0"/>
                        <a:t>-0.13</a:t>
                      </a:r>
                      <a:endParaRPr kumimoji="1" lang="ja-JP" altLang="en-US" sz="1100" dirty="0"/>
                    </a:p>
                  </a:txBody>
                  <a:tcPr marL="69254" marR="69254" marT="34627" marB="34627"/>
                </a:tc>
                <a:tc>
                  <a:txBody>
                    <a:bodyPr/>
                    <a:lstStyle/>
                    <a:p>
                      <a:r>
                        <a:rPr kumimoji="1" lang="en-US" altLang="ja-JP" sz="1100" dirty="0"/>
                        <a:t>-0.11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extLst>
                  <a:ext uri="{0D108BD9-81ED-4DB2-BD59-A6C34878D82A}">
                    <a16:rowId xmlns:a16="http://schemas.microsoft.com/office/drawing/2014/main" val="777569612"/>
                  </a:ext>
                </a:extLst>
              </a:tr>
            </a:tbl>
          </a:graphicData>
        </a:graphic>
      </p:graphicFrame>
      <p:graphicFrame>
        <p:nvGraphicFramePr>
          <p:cNvPr id="6" name="表 5">
            <a:extLst>
              <a:ext uri="{FF2B5EF4-FFF2-40B4-BE49-F238E27FC236}">
                <a16:creationId xmlns:a16="http://schemas.microsoft.com/office/drawing/2014/main" id="{7947202B-0FE4-03C7-A4C0-869A0DDDE63E}"/>
              </a:ext>
            </a:extLst>
          </p:cNvPr>
          <p:cNvGraphicFramePr>
            <a:graphicFrameLocks noGrp="1"/>
          </p:cNvGraphicFramePr>
          <p:nvPr/>
        </p:nvGraphicFramePr>
        <p:xfrm>
          <a:off x="423621" y="3049761"/>
          <a:ext cx="4105603" cy="1527986"/>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280158088"/>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a:t>TransCoder</a:t>
                      </a:r>
                      <a:r>
                        <a:rPr kumimoji="1" lang="en-US" altLang="ja-JP" sz="1100" dirty="0"/>
                        <a:t>-IR</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Rust</a:t>
                      </a:r>
                      <a:endParaRPr kumimoji="1" lang="ja-JP" altLang="en-US" sz="11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-0.24</a:t>
                      </a:r>
                      <a:endParaRPr kumimoji="1" lang="ja-JP" altLang="en-US" sz="1100" b="0" dirty="0"/>
                    </a:p>
                  </a:txBody>
                  <a:tcPr marL="69254" marR="69254" marT="34627" marB="34627"/>
                </a:tc>
                <a:tc>
                  <a:txBody>
                    <a:bodyPr/>
                    <a:lstStyle/>
                    <a:p>
                      <a:r>
                        <a:rPr kumimoji="1" lang="en-US" altLang="ja-JP" sz="1100" b="0" dirty="0"/>
                        <a:t>-0.16</a:t>
                      </a:r>
                      <a:endParaRPr kumimoji="1" lang="ja-JP" altLang="en-US" sz="1100" b="0" dirty="0"/>
                    </a:p>
                  </a:txBody>
                  <a:tcPr marL="69254" marR="69254" marT="34627" marB="34627"/>
                </a:tc>
                <a:tc>
                  <a:txBody>
                    <a:bodyPr/>
                    <a:lstStyle/>
                    <a:p>
                      <a:r>
                        <a:rPr kumimoji="1" lang="en-US" altLang="ja-JP" sz="1100" b="0" dirty="0"/>
                        <a:t>-0.11</a:t>
                      </a:r>
                      <a:endParaRPr kumimoji="1" lang="ja-JP" altLang="en-US" sz="11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-0.21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-0.26</a:t>
                      </a:r>
                      <a:endParaRPr kumimoji="1" lang="ja-JP" altLang="en-US" sz="1100" dirty="0"/>
                    </a:p>
                  </a:txBody>
                  <a:tcPr marL="69254" marR="69254" marT="34627" marB="34627"/>
                </a:tc>
                <a:tc>
                  <a:txBody>
                    <a:bodyPr/>
                    <a:lstStyle/>
                    <a:p>
                      <a:r>
                        <a:rPr kumimoji="1" lang="en-US" altLang="ja-JP" sz="1100" dirty="0"/>
                        <a:t>-0.32</a:t>
                      </a:r>
                      <a:endParaRPr kumimoji="1" lang="ja-JP" altLang="en-US" sz="11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-0.25</a:t>
                      </a:r>
                      <a:endParaRPr kumimoji="1" lang="ja-JP" altLang="en-US" sz="1100" dirty="0"/>
                    </a:p>
                  </a:txBody>
                  <a:tcPr marL="69254" marR="69254" marT="34627" marB="34627"/>
                </a:tc>
                <a:tc>
                  <a:txBody>
                    <a:bodyPr/>
                    <a:lstStyle/>
                    <a:p>
                      <a:r>
                        <a:rPr kumimoji="1" lang="en-US" altLang="ja-JP" sz="1100" dirty="0"/>
                        <a:t>-0.21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-0.26</a:t>
                      </a:r>
                      <a:endParaRPr kumimoji="1" lang="ja-JP" altLang="en-US" sz="11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100" dirty="0"/>
                        <a:t>Rust</a:t>
                      </a:r>
                      <a:endParaRPr kumimoji="1" lang="ja-JP" altLang="en-US" sz="1100" dirty="0"/>
                    </a:p>
                  </a:txBody>
                  <a:tcPr marL="69254" marR="69254" marT="34627" marB="34627"/>
                </a:tc>
                <a:tc>
                  <a:txBody>
                    <a:bodyPr/>
                    <a:lstStyle/>
                    <a:p>
                      <a:r>
                        <a:rPr kumimoji="1" lang="en-US" altLang="ja-JP" sz="1100" dirty="0"/>
                        <a:t>-0.07</a:t>
                      </a:r>
                      <a:endParaRPr kumimoji="1" lang="ja-JP" altLang="en-US" sz="1100" dirty="0"/>
                    </a:p>
                  </a:txBody>
                  <a:tcPr marL="69254" marR="69254" marT="34627" marB="34627"/>
                </a:tc>
                <a:tc>
                  <a:txBody>
                    <a:bodyPr/>
                    <a:lstStyle/>
                    <a:p>
                      <a:r>
                        <a:rPr kumimoji="1" lang="en-US" altLang="ja-JP" sz="1100" dirty="0"/>
                        <a:t>-0.13</a:t>
                      </a:r>
                      <a:endParaRPr kumimoji="1" lang="ja-JP" altLang="en-US" sz="1100" dirty="0"/>
                    </a:p>
                  </a:txBody>
                  <a:tcPr marL="69254" marR="69254" marT="34627" marB="34627"/>
                </a:tc>
                <a:tc>
                  <a:txBody>
                    <a:bodyPr/>
                    <a:lstStyle/>
                    <a:p>
                      <a:r>
                        <a:rPr kumimoji="1" lang="en-US" altLang="ja-JP" sz="1100" dirty="0"/>
                        <a:t>-0.03</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extLst>
                  <a:ext uri="{0D108BD9-81ED-4DB2-BD59-A6C34878D82A}">
                    <a16:rowId xmlns:a16="http://schemas.microsoft.com/office/drawing/2014/main" val="1241528547"/>
                  </a:ext>
                </a:extLst>
              </a:tr>
            </a:tbl>
          </a:graphicData>
        </a:graphic>
      </p:graphicFrame>
      <p:sp>
        <p:nvSpPr>
          <p:cNvPr id="7" name="テキスト ボックス 6">
            <a:extLst>
              <a:ext uri="{FF2B5EF4-FFF2-40B4-BE49-F238E27FC236}">
                <a16:creationId xmlns:a16="http://schemas.microsoft.com/office/drawing/2014/main" id="{D7C80D34-F7A0-6D1A-9CD7-3865C2EFD267}"/>
              </a:ext>
            </a:extLst>
          </p:cNvPr>
          <p:cNvSpPr txBox="1"/>
          <p:nvPr/>
        </p:nvSpPr>
        <p:spPr>
          <a:xfrm>
            <a:off x="1220309" y="6190223"/>
            <a:ext cx="2512226" cy="307777"/>
          </a:xfrm>
          <a:prstGeom prst="rect">
            <a:avLst/>
          </a:prstGeom>
          <a:noFill/>
        </p:spPr>
        <p:txBody>
          <a:bodyPr wrap="square" rtlCol="0">
            <a:spAutoFit/>
          </a:bodyPr>
          <a:lstStyle/>
          <a:p>
            <a:pPr algn="ctr"/>
            <a:r>
              <a:rPr kumimoji="1" lang="ja-JP" altLang="en-US" sz="1400" dirty="0"/>
              <a:t>行数と精度の相関</a:t>
            </a:r>
          </a:p>
        </p:txBody>
      </p:sp>
      <p:graphicFrame>
        <p:nvGraphicFramePr>
          <p:cNvPr id="8" name="表 7">
            <a:extLst>
              <a:ext uri="{FF2B5EF4-FFF2-40B4-BE49-F238E27FC236}">
                <a16:creationId xmlns:a16="http://schemas.microsoft.com/office/drawing/2014/main" id="{C243F3BA-4D0B-5EB4-950B-AF6563EED2F0}"/>
              </a:ext>
            </a:extLst>
          </p:cNvPr>
          <p:cNvGraphicFramePr>
            <a:graphicFrameLocks noGrp="1"/>
          </p:cNvGraphicFramePr>
          <p:nvPr/>
        </p:nvGraphicFramePr>
        <p:xfrm>
          <a:off x="4642397" y="4701035"/>
          <a:ext cx="4105603" cy="1404315"/>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3534635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GPT-4</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Rust</a:t>
                      </a:r>
                      <a:endParaRPr kumimoji="1" lang="ja-JP" altLang="en-US" sz="11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-0.21</a:t>
                      </a:r>
                      <a:endParaRPr kumimoji="1" lang="ja-JP" altLang="en-US" sz="1100" b="0" dirty="0"/>
                    </a:p>
                  </a:txBody>
                  <a:tcPr marL="69254" marR="69254" marT="34627" marB="34627"/>
                </a:tc>
                <a:tc>
                  <a:txBody>
                    <a:bodyPr/>
                    <a:lstStyle/>
                    <a:p>
                      <a:r>
                        <a:rPr kumimoji="1" lang="en-US" altLang="ja-JP" sz="1100" b="0" dirty="0"/>
                        <a:t>-0.26</a:t>
                      </a:r>
                      <a:endParaRPr kumimoji="1" lang="ja-JP" altLang="en-US" sz="1100" b="0" dirty="0"/>
                    </a:p>
                  </a:txBody>
                  <a:tcPr marL="69254" marR="69254" marT="34627" marB="34627"/>
                </a:tc>
                <a:tc>
                  <a:txBody>
                    <a:bodyPr/>
                    <a:lstStyle/>
                    <a:p>
                      <a:r>
                        <a:rPr kumimoji="1" lang="en-US" altLang="ja-JP" sz="1100" b="0" dirty="0"/>
                        <a:t>-0.29</a:t>
                      </a:r>
                      <a:endParaRPr kumimoji="1" lang="ja-JP" altLang="en-US" sz="11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0.02</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-0.03</a:t>
                      </a:r>
                      <a:endParaRPr kumimoji="1" lang="ja-JP" altLang="en-US" sz="1100" dirty="0"/>
                    </a:p>
                  </a:txBody>
                  <a:tcPr marL="69254" marR="69254" marT="34627" marB="34627"/>
                </a:tc>
                <a:tc>
                  <a:txBody>
                    <a:bodyPr/>
                    <a:lstStyle/>
                    <a:p>
                      <a:r>
                        <a:rPr kumimoji="1" lang="en-US" altLang="ja-JP" sz="1100" dirty="0"/>
                        <a:t>-0.17</a:t>
                      </a:r>
                      <a:endParaRPr kumimoji="1" lang="ja-JP" altLang="en-US" sz="11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-0.04</a:t>
                      </a:r>
                      <a:endParaRPr kumimoji="1" lang="ja-JP" altLang="en-US" sz="1100" dirty="0"/>
                    </a:p>
                  </a:txBody>
                  <a:tcPr marL="69254" marR="69254" marT="34627" marB="34627"/>
                </a:tc>
                <a:tc>
                  <a:txBody>
                    <a:bodyPr/>
                    <a:lstStyle/>
                    <a:p>
                      <a:r>
                        <a:rPr kumimoji="1" lang="en-US" altLang="ja-JP" sz="1100" dirty="0"/>
                        <a:t>-0.31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-0.22</a:t>
                      </a:r>
                      <a:endParaRPr kumimoji="1" lang="ja-JP" altLang="en-US" sz="11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100" dirty="0"/>
                        <a:t>Rust</a:t>
                      </a:r>
                      <a:endParaRPr kumimoji="1" lang="ja-JP" altLang="en-US" sz="1100" dirty="0"/>
                    </a:p>
                  </a:txBody>
                  <a:tcPr marL="69254" marR="69254" marT="34627" marB="34627"/>
                </a:tc>
                <a:tc>
                  <a:txBody>
                    <a:bodyPr/>
                    <a:lstStyle/>
                    <a:p>
                      <a:r>
                        <a:rPr kumimoji="1" lang="en-US" altLang="ja-JP" sz="1100" dirty="0"/>
                        <a:t>-0.08</a:t>
                      </a:r>
                      <a:endParaRPr kumimoji="1" lang="ja-JP" altLang="en-US" sz="1100" dirty="0"/>
                    </a:p>
                  </a:txBody>
                  <a:tcPr marL="69254" marR="69254" marT="34627" marB="34627"/>
                </a:tc>
                <a:tc>
                  <a:txBody>
                    <a:bodyPr/>
                    <a:lstStyle/>
                    <a:p>
                      <a:r>
                        <a:rPr kumimoji="1" lang="en-US" altLang="ja-JP" sz="1100" dirty="0"/>
                        <a:t>-0.13</a:t>
                      </a:r>
                      <a:endParaRPr kumimoji="1" lang="ja-JP" altLang="en-US" sz="1100" dirty="0"/>
                    </a:p>
                  </a:txBody>
                  <a:tcPr marL="69254" marR="69254" marT="34627" marB="34627"/>
                </a:tc>
                <a:tc>
                  <a:txBody>
                    <a:bodyPr/>
                    <a:lstStyle/>
                    <a:p>
                      <a:r>
                        <a:rPr kumimoji="1" lang="en-US" altLang="ja-JP" sz="1100" dirty="0"/>
                        <a:t>-0.11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extLst>
                  <a:ext uri="{0D108BD9-81ED-4DB2-BD59-A6C34878D82A}">
                    <a16:rowId xmlns:a16="http://schemas.microsoft.com/office/drawing/2014/main" val="777569612"/>
                  </a:ext>
                </a:extLst>
              </a:tr>
            </a:tbl>
          </a:graphicData>
        </a:graphic>
      </p:graphicFrame>
      <p:graphicFrame>
        <p:nvGraphicFramePr>
          <p:cNvPr id="9" name="表 8">
            <a:extLst>
              <a:ext uri="{FF2B5EF4-FFF2-40B4-BE49-F238E27FC236}">
                <a16:creationId xmlns:a16="http://schemas.microsoft.com/office/drawing/2014/main" id="{1A511C3E-344D-0E28-8B44-63BF23E06469}"/>
              </a:ext>
            </a:extLst>
          </p:cNvPr>
          <p:cNvGraphicFramePr>
            <a:graphicFrameLocks noGrp="1"/>
          </p:cNvGraphicFramePr>
          <p:nvPr/>
        </p:nvGraphicFramePr>
        <p:xfrm>
          <a:off x="4642397" y="3049761"/>
          <a:ext cx="4105603" cy="1527986"/>
        </p:xfrm>
        <a:graphic>
          <a:graphicData uri="http://schemas.openxmlformats.org/drawingml/2006/table">
            <a:tbl>
              <a:tblPr firstRow="1" firstCol="1" bandRow="1">
                <a:tableStyleId>{5C22544A-7EE6-4342-B048-85BDC9FD1C3A}</a:tableStyleId>
              </a:tblPr>
              <a:tblGrid>
                <a:gridCol w="954275">
                  <a:extLst>
                    <a:ext uri="{9D8B030D-6E8A-4147-A177-3AD203B41FA5}">
                      <a16:colId xmlns:a16="http://schemas.microsoft.com/office/drawing/2014/main" val="3508194959"/>
                    </a:ext>
                  </a:extLst>
                </a:gridCol>
                <a:gridCol w="787832">
                  <a:extLst>
                    <a:ext uri="{9D8B030D-6E8A-4147-A177-3AD203B41FA5}">
                      <a16:colId xmlns:a16="http://schemas.microsoft.com/office/drawing/2014/main" val="4235380085"/>
                    </a:ext>
                  </a:extLst>
                </a:gridCol>
                <a:gridCol w="787832">
                  <a:extLst>
                    <a:ext uri="{9D8B030D-6E8A-4147-A177-3AD203B41FA5}">
                      <a16:colId xmlns:a16="http://schemas.microsoft.com/office/drawing/2014/main" val="3188045020"/>
                    </a:ext>
                  </a:extLst>
                </a:gridCol>
                <a:gridCol w="787832">
                  <a:extLst>
                    <a:ext uri="{9D8B030D-6E8A-4147-A177-3AD203B41FA5}">
                      <a16:colId xmlns:a16="http://schemas.microsoft.com/office/drawing/2014/main" val="4099898923"/>
                    </a:ext>
                  </a:extLst>
                </a:gridCol>
                <a:gridCol w="787832">
                  <a:extLst>
                    <a:ext uri="{9D8B030D-6E8A-4147-A177-3AD203B41FA5}">
                      <a16:colId xmlns:a16="http://schemas.microsoft.com/office/drawing/2014/main" val="3280158088"/>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a:t>TransCoder</a:t>
                      </a:r>
                      <a:r>
                        <a:rPr kumimoji="1" lang="en-US" altLang="ja-JP" sz="1100" dirty="0"/>
                        <a:t>-IR</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Rust</a:t>
                      </a:r>
                      <a:endParaRPr kumimoji="1" lang="ja-JP" altLang="en-US" sz="11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-0.36</a:t>
                      </a:r>
                      <a:endParaRPr kumimoji="1" lang="ja-JP" altLang="en-US" sz="1100" b="0" dirty="0"/>
                    </a:p>
                  </a:txBody>
                  <a:tcPr marL="69254" marR="69254" marT="34627" marB="34627"/>
                </a:tc>
                <a:tc>
                  <a:txBody>
                    <a:bodyPr/>
                    <a:lstStyle/>
                    <a:p>
                      <a:r>
                        <a:rPr kumimoji="1" lang="en-US" altLang="ja-JP" sz="1100" b="0" dirty="0"/>
                        <a:t>-0.29</a:t>
                      </a:r>
                      <a:endParaRPr kumimoji="1" lang="ja-JP" altLang="en-US" sz="1100" b="0" dirty="0"/>
                    </a:p>
                  </a:txBody>
                  <a:tcPr marL="69254" marR="69254" marT="34627" marB="34627"/>
                </a:tc>
                <a:tc>
                  <a:txBody>
                    <a:bodyPr/>
                    <a:lstStyle/>
                    <a:p>
                      <a:r>
                        <a:rPr kumimoji="1" lang="en-US" altLang="ja-JP" sz="1100" b="0" dirty="0"/>
                        <a:t>-0.19</a:t>
                      </a:r>
                      <a:endParaRPr kumimoji="1" lang="ja-JP" altLang="en-US" sz="11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-0.19</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-0.29</a:t>
                      </a:r>
                      <a:endParaRPr kumimoji="1" lang="ja-JP" altLang="en-US" sz="1100" dirty="0"/>
                    </a:p>
                  </a:txBody>
                  <a:tcPr marL="69254" marR="69254" marT="34627" marB="34627"/>
                </a:tc>
                <a:tc>
                  <a:txBody>
                    <a:bodyPr/>
                    <a:lstStyle/>
                    <a:p>
                      <a:r>
                        <a:rPr kumimoji="1" lang="en-US" altLang="ja-JP" sz="1100" dirty="0"/>
                        <a:t>-0.33</a:t>
                      </a:r>
                      <a:endParaRPr kumimoji="1" lang="ja-JP" altLang="en-US" sz="11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-0.28</a:t>
                      </a:r>
                      <a:endParaRPr kumimoji="1" lang="ja-JP" altLang="en-US" sz="1100" dirty="0"/>
                    </a:p>
                  </a:txBody>
                  <a:tcPr marL="69254" marR="69254" marT="34627" marB="34627"/>
                </a:tc>
                <a:tc>
                  <a:txBody>
                    <a:bodyPr/>
                    <a:lstStyle/>
                    <a:p>
                      <a:r>
                        <a:rPr kumimoji="1" lang="en-US" altLang="ja-JP" sz="1100" dirty="0"/>
                        <a:t>-0.31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-0.28</a:t>
                      </a:r>
                      <a:endParaRPr kumimoji="1" lang="ja-JP" altLang="en-US" sz="11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100" dirty="0"/>
                        <a:t>Rust</a:t>
                      </a:r>
                      <a:endParaRPr kumimoji="1" lang="ja-JP" altLang="en-US" sz="1100" dirty="0"/>
                    </a:p>
                  </a:txBody>
                  <a:tcPr marL="69254" marR="69254" marT="34627" marB="34627"/>
                </a:tc>
                <a:tc>
                  <a:txBody>
                    <a:bodyPr/>
                    <a:lstStyle/>
                    <a:p>
                      <a:r>
                        <a:rPr kumimoji="1" lang="en-US" altLang="ja-JP" sz="1100" dirty="0"/>
                        <a:t>-0.07</a:t>
                      </a:r>
                      <a:endParaRPr kumimoji="1" lang="ja-JP" altLang="en-US" sz="1100" dirty="0"/>
                    </a:p>
                  </a:txBody>
                  <a:tcPr marL="69254" marR="69254" marT="34627" marB="34627"/>
                </a:tc>
                <a:tc>
                  <a:txBody>
                    <a:bodyPr/>
                    <a:lstStyle/>
                    <a:p>
                      <a:r>
                        <a:rPr kumimoji="1" lang="en-US" altLang="ja-JP" sz="1100" dirty="0"/>
                        <a:t>-0.14</a:t>
                      </a:r>
                      <a:endParaRPr kumimoji="1" lang="ja-JP" altLang="en-US" sz="1100" dirty="0"/>
                    </a:p>
                  </a:txBody>
                  <a:tcPr marL="69254" marR="69254" marT="34627" marB="34627"/>
                </a:tc>
                <a:tc>
                  <a:txBody>
                    <a:bodyPr/>
                    <a:lstStyle/>
                    <a:p>
                      <a:r>
                        <a:rPr kumimoji="1" lang="en-US" altLang="ja-JP" sz="1100" dirty="0"/>
                        <a:t>-0.06</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extLst>
                  <a:ext uri="{0D108BD9-81ED-4DB2-BD59-A6C34878D82A}">
                    <a16:rowId xmlns:a16="http://schemas.microsoft.com/office/drawing/2014/main" val="1241528547"/>
                  </a:ext>
                </a:extLst>
              </a:tr>
            </a:tbl>
          </a:graphicData>
        </a:graphic>
      </p:graphicFrame>
      <p:sp>
        <p:nvSpPr>
          <p:cNvPr id="10" name="テキスト ボックス 9">
            <a:extLst>
              <a:ext uri="{FF2B5EF4-FFF2-40B4-BE49-F238E27FC236}">
                <a16:creationId xmlns:a16="http://schemas.microsoft.com/office/drawing/2014/main" id="{FE46C4D5-69B3-9020-DFC5-443E8915A450}"/>
              </a:ext>
            </a:extLst>
          </p:cNvPr>
          <p:cNvSpPr txBox="1"/>
          <p:nvPr/>
        </p:nvSpPr>
        <p:spPr>
          <a:xfrm>
            <a:off x="5439085" y="6190223"/>
            <a:ext cx="2512226" cy="307777"/>
          </a:xfrm>
          <a:prstGeom prst="rect">
            <a:avLst/>
          </a:prstGeom>
          <a:noFill/>
        </p:spPr>
        <p:txBody>
          <a:bodyPr wrap="square" rtlCol="0">
            <a:spAutoFit/>
          </a:bodyPr>
          <a:lstStyle/>
          <a:p>
            <a:pPr algn="ctr"/>
            <a:r>
              <a:rPr lang="ja-JP" altLang="en-US" sz="1400" dirty="0"/>
              <a:t>トークン数</a:t>
            </a:r>
            <a:r>
              <a:rPr kumimoji="1" lang="ja-JP" altLang="en-US" sz="1400" dirty="0"/>
              <a:t>と精度の相関</a:t>
            </a:r>
          </a:p>
        </p:txBody>
      </p:sp>
    </p:spTree>
    <p:extLst>
      <p:ext uri="{BB962C8B-B14F-4D97-AF65-F5344CB8AC3E}">
        <p14:creationId xmlns:p14="http://schemas.microsoft.com/office/powerpoint/2010/main" val="786787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B4E6D4-BB7E-F962-8D24-84834B4D2188}"/>
              </a:ext>
            </a:extLst>
          </p:cNvPr>
          <p:cNvSpPr>
            <a:spLocks noGrp="1"/>
          </p:cNvSpPr>
          <p:nvPr>
            <p:ph type="title"/>
          </p:nvPr>
        </p:nvSpPr>
        <p:spPr/>
        <p:txBody>
          <a:bodyPr/>
          <a:lstStyle/>
          <a:p>
            <a:r>
              <a:rPr kumimoji="1" lang="ja-JP" altLang="en-US" dirty="0"/>
              <a:t>調査</a:t>
            </a:r>
            <a:r>
              <a:rPr kumimoji="1" lang="en-US" altLang="ja-JP" dirty="0"/>
              <a:t>2: </a:t>
            </a:r>
            <a:r>
              <a:rPr kumimoji="1" lang="ja-JP" altLang="en-US" dirty="0"/>
              <a:t>各言語の特徴</a:t>
            </a:r>
          </a:p>
        </p:txBody>
      </p:sp>
      <p:graphicFrame>
        <p:nvGraphicFramePr>
          <p:cNvPr id="5" name="表 5">
            <a:extLst>
              <a:ext uri="{FF2B5EF4-FFF2-40B4-BE49-F238E27FC236}">
                <a16:creationId xmlns:a16="http://schemas.microsoft.com/office/drawing/2014/main" id="{ED8DC01A-245B-D191-AD59-CCCE9E929793}"/>
              </a:ext>
            </a:extLst>
          </p:cNvPr>
          <p:cNvGraphicFramePr>
            <a:graphicFrameLocks noGrp="1"/>
          </p:cNvGraphicFramePr>
          <p:nvPr>
            <p:ph idx="1"/>
            <p:extLst>
              <p:ext uri="{D42A27DB-BD31-4B8C-83A1-F6EECF244321}">
                <p14:modId xmlns:p14="http://schemas.microsoft.com/office/powerpoint/2010/main" val="3699329456"/>
              </p:ext>
            </p:extLst>
          </p:nvPr>
        </p:nvGraphicFramePr>
        <p:xfrm>
          <a:off x="396000" y="1389496"/>
          <a:ext cx="8352001" cy="5308600"/>
        </p:xfrm>
        <a:graphic>
          <a:graphicData uri="http://schemas.openxmlformats.org/drawingml/2006/table">
            <a:tbl>
              <a:tblPr firstRow="1" bandRow="1">
                <a:tableStyleId>{5C22544A-7EE6-4342-B048-85BDC9FD1C3A}</a:tableStyleId>
              </a:tblPr>
              <a:tblGrid>
                <a:gridCol w="1269535">
                  <a:extLst>
                    <a:ext uri="{9D8B030D-6E8A-4147-A177-3AD203B41FA5}">
                      <a16:colId xmlns:a16="http://schemas.microsoft.com/office/drawing/2014/main" val="1943984088"/>
                    </a:ext>
                  </a:extLst>
                </a:gridCol>
                <a:gridCol w="916890">
                  <a:extLst>
                    <a:ext uri="{9D8B030D-6E8A-4147-A177-3AD203B41FA5}">
                      <a16:colId xmlns:a16="http://schemas.microsoft.com/office/drawing/2014/main" val="935991469"/>
                    </a:ext>
                  </a:extLst>
                </a:gridCol>
                <a:gridCol w="1316334">
                  <a:extLst>
                    <a:ext uri="{9D8B030D-6E8A-4147-A177-3AD203B41FA5}">
                      <a16:colId xmlns:a16="http://schemas.microsoft.com/office/drawing/2014/main" val="3245162113"/>
                    </a:ext>
                  </a:extLst>
                </a:gridCol>
                <a:gridCol w="4849242">
                  <a:extLst>
                    <a:ext uri="{9D8B030D-6E8A-4147-A177-3AD203B41FA5}">
                      <a16:colId xmlns:a16="http://schemas.microsoft.com/office/drawing/2014/main" val="2558418359"/>
                    </a:ext>
                  </a:extLst>
                </a:gridCol>
              </a:tblGrid>
              <a:tr h="370840">
                <a:tc>
                  <a:txBody>
                    <a:bodyPr/>
                    <a:lstStyle/>
                    <a:p>
                      <a:r>
                        <a:rPr kumimoji="1" lang="ja-JP" altLang="en-US" dirty="0"/>
                        <a:t>言語</a:t>
                      </a:r>
                    </a:p>
                  </a:txBody>
                  <a:tcPr/>
                </a:tc>
                <a:tc>
                  <a:txBody>
                    <a:bodyPr/>
                    <a:lstStyle/>
                    <a:p>
                      <a:r>
                        <a:rPr kumimoji="1" lang="ja-JP" altLang="en-US" dirty="0"/>
                        <a:t>型付け</a:t>
                      </a:r>
                    </a:p>
                  </a:txBody>
                  <a:tcPr/>
                </a:tc>
                <a:tc>
                  <a:txBody>
                    <a:bodyPr/>
                    <a:lstStyle/>
                    <a:p>
                      <a:r>
                        <a:rPr kumimoji="1" lang="ja-JP" altLang="en-US" dirty="0"/>
                        <a:t>登場時期</a:t>
                      </a:r>
                    </a:p>
                  </a:txBody>
                  <a:tcPr/>
                </a:tc>
                <a:tc>
                  <a:txBody>
                    <a:bodyPr/>
                    <a:lstStyle/>
                    <a:p>
                      <a:r>
                        <a:rPr kumimoji="1" lang="ja-JP" altLang="en-US" dirty="0"/>
                        <a:t>特徴</a:t>
                      </a:r>
                    </a:p>
                  </a:txBody>
                  <a:tcPr/>
                </a:tc>
                <a:extLst>
                  <a:ext uri="{0D108BD9-81ED-4DB2-BD59-A6C34878D82A}">
                    <a16:rowId xmlns:a16="http://schemas.microsoft.com/office/drawing/2014/main" val="1492099335"/>
                  </a:ext>
                </a:extLst>
              </a:tr>
              <a:tr h="370840">
                <a:tc>
                  <a:txBody>
                    <a:bodyPr/>
                    <a:lstStyle/>
                    <a:p>
                      <a:r>
                        <a:rPr kumimoji="1" lang="en-US" altLang="ja-JP" dirty="0"/>
                        <a:t>C++</a:t>
                      </a:r>
                      <a:endParaRPr kumimoji="1" lang="ja-JP" altLang="en-US" dirty="0"/>
                    </a:p>
                  </a:txBody>
                  <a:tcPr/>
                </a:tc>
                <a:tc>
                  <a:txBody>
                    <a:bodyPr/>
                    <a:lstStyle/>
                    <a:p>
                      <a:r>
                        <a:rPr kumimoji="1" lang="ja-JP" altLang="en-US" dirty="0"/>
                        <a:t>静的</a:t>
                      </a:r>
                    </a:p>
                  </a:txBody>
                  <a:tcPr/>
                </a:tc>
                <a:tc>
                  <a:txBody>
                    <a:bodyPr/>
                    <a:lstStyle/>
                    <a:p>
                      <a:r>
                        <a:rPr kumimoji="1" lang="en-US" altLang="ja-JP" dirty="0"/>
                        <a:t>1983</a:t>
                      </a:r>
                      <a:r>
                        <a:rPr kumimoji="1" lang="ja-JP" altLang="en-US" dirty="0"/>
                        <a:t>年</a:t>
                      </a:r>
                    </a:p>
                  </a:txBody>
                  <a:tcPr/>
                </a:tc>
                <a:tc>
                  <a:txBody>
                    <a:bodyPr/>
                    <a:lstStyle/>
                    <a:p>
                      <a:r>
                        <a:rPr kumimoji="1" lang="en-US" altLang="ja-JP" dirty="0"/>
                        <a:t>C</a:t>
                      </a:r>
                      <a:r>
                        <a:rPr kumimoji="1" lang="ja-JP" altLang="en-US" dirty="0"/>
                        <a:t>言語を高水準言語として使用できるように機能を拡張した言語．メモリ安全ではない．</a:t>
                      </a:r>
                    </a:p>
                  </a:txBody>
                  <a:tcPr/>
                </a:tc>
                <a:extLst>
                  <a:ext uri="{0D108BD9-81ED-4DB2-BD59-A6C34878D82A}">
                    <a16:rowId xmlns:a16="http://schemas.microsoft.com/office/drawing/2014/main" val="786393365"/>
                  </a:ext>
                </a:extLst>
              </a:tr>
              <a:tr h="370840">
                <a:tc>
                  <a:txBody>
                    <a:bodyPr/>
                    <a:lstStyle/>
                    <a:p>
                      <a:r>
                        <a:rPr kumimoji="1" lang="en-US" altLang="ja-JP" dirty="0"/>
                        <a:t>COBOL</a:t>
                      </a:r>
                      <a:endParaRPr kumimoji="1" lang="ja-JP" altLang="en-US" dirty="0"/>
                    </a:p>
                  </a:txBody>
                  <a:tcPr/>
                </a:tc>
                <a:tc>
                  <a:txBody>
                    <a:bodyPr/>
                    <a:lstStyle/>
                    <a:p>
                      <a:r>
                        <a:rPr kumimoji="1" lang="ja-JP" altLang="en-US" dirty="0"/>
                        <a:t>静的</a:t>
                      </a:r>
                    </a:p>
                  </a:txBody>
                  <a:tcPr/>
                </a:tc>
                <a:tc>
                  <a:txBody>
                    <a:bodyPr/>
                    <a:lstStyle/>
                    <a:p>
                      <a:r>
                        <a:rPr kumimoji="1" lang="en-US" altLang="ja-JP" dirty="0"/>
                        <a:t>1959</a:t>
                      </a:r>
                      <a:r>
                        <a:rPr kumimoji="1" lang="ja-JP" altLang="en-US" dirty="0"/>
                        <a:t>年</a:t>
                      </a:r>
                    </a:p>
                  </a:txBody>
                  <a:tcPr/>
                </a:tc>
                <a:tc>
                  <a:txBody>
                    <a:bodyPr/>
                    <a:lstStyle/>
                    <a:p>
                      <a:r>
                        <a:rPr kumimoji="1" lang="ja-JP" altLang="en-US" dirty="0"/>
                        <a:t>仕様が古く，モダンな言語に比べて機能が少ない．一般的にレガシーな言語と言われる．</a:t>
                      </a:r>
                    </a:p>
                  </a:txBody>
                  <a:tcPr/>
                </a:tc>
                <a:extLst>
                  <a:ext uri="{0D108BD9-81ED-4DB2-BD59-A6C34878D82A}">
                    <a16:rowId xmlns:a16="http://schemas.microsoft.com/office/drawing/2014/main" val="2313973619"/>
                  </a:ext>
                </a:extLst>
              </a:tr>
              <a:tr h="370840">
                <a:tc>
                  <a:txBody>
                    <a:bodyPr/>
                    <a:lstStyle/>
                    <a:p>
                      <a:r>
                        <a:rPr kumimoji="1" lang="en-US" altLang="ja-JP" dirty="0"/>
                        <a:t>Go</a:t>
                      </a:r>
                      <a:endParaRPr kumimoji="1" lang="ja-JP" altLang="en-US" dirty="0"/>
                    </a:p>
                  </a:txBody>
                  <a:tcPr/>
                </a:tc>
                <a:tc>
                  <a:txBody>
                    <a:bodyPr/>
                    <a:lstStyle/>
                    <a:p>
                      <a:r>
                        <a:rPr kumimoji="1" lang="ja-JP" altLang="en-US" dirty="0"/>
                        <a:t>静的</a:t>
                      </a:r>
                    </a:p>
                  </a:txBody>
                  <a:tcPr/>
                </a:tc>
                <a:tc>
                  <a:txBody>
                    <a:bodyPr/>
                    <a:lstStyle/>
                    <a:p>
                      <a:r>
                        <a:rPr kumimoji="1" lang="en-US" altLang="ja-JP" dirty="0"/>
                        <a:t>2009</a:t>
                      </a:r>
                      <a:r>
                        <a:rPr kumimoji="1" lang="ja-JP" altLang="en-US" dirty="0"/>
                        <a:t>年</a:t>
                      </a:r>
                    </a:p>
                  </a:txBody>
                  <a:tcPr/>
                </a:tc>
                <a:tc>
                  <a:txBody>
                    <a:bodyPr/>
                    <a:lstStyle/>
                    <a:p>
                      <a:r>
                        <a:rPr kumimoji="1" lang="ja-JP" altLang="en-US" dirty="0"/>
                        <a:t>シンプルな記法と並列性を重視した言語．ガベージコレクションによってメモリ安全性を達成．</a:t>
                      </a:r>
                    </a:p>
                  </a:txBody>
                  <a:tcPr/>
                </a:tc>
                <a:extLst>
                  <a:ext uri="{0D108BD9-81ED-4DB2-BD59-A6C34878D82A}">
                    <a16:rowId xmlns:a16="http://schemas.microsoft.com/office/drawing/2014/main" val="4047099169"/>
                  </a:ext>
                </a:extLst>
              </a:tr>
              <a:tr h="370840">
                <a:tc>
                  <a:txBody>
                    <a:bodyPr/>
                    <a:lstStyle/>
                    <a:p>
                      <a:r>
                        <a:rPr kumimoji="1" lang="en-US" altLang="ja-JP" dirty="0"/>
                        <a:t>Java</a:t>
                      </a:r>
                      <a:endParaRPr kumimoji="1" lang="ja-JP" altLang="en-US" dirty="0"/>
                    </a:p>
                  </a:txBody>
                  <a:tcPr/>
                </a:tc>
                <a:tc>
                  <a:txBody>
                    <a:bodyPr/>
                    <a:lstStyle/>
                    <a:p>
                      <a:r>
                        <a:rPr kumimoji="1" lang="ja-JP" altLang="en-US" dirty="0"/>
                        <a:t>静的</a:t>
                      </a:r>
                    </a:p>
                  </a:txBody>
                  <a:tcPr/>
                </a:tc>
                <a:tc>
                  <a:txBody>
                    <a:bodyPr/>
                    <a:lstStyle/>
                    <a:p>
                      <a:r>
                        <a:rPr kumimoji="1" lang="en-US" altLang="ja-JP" dirty="0"/>
                        <a:t>1995</a:t>
                      </a:r>
                      <a:r>
                        <a:rPr kumimoji="1" lang="ja-JP" altLang="en-US" dirty="0"/>
                        <a:t>年</a:t>
                      </a:r>
                    </a:p>
                  </a:txBody>
                  <a:tcPr/>
                </a:tc>
                <a:tc>
                  <a:txBody>
                    <a:bodyPr/>
                    <a:lstStyle/>
                    <a:p>
                      <a:r>
                        <a:rPr kumimoji="1" lang="en-US" altLang="ja-JP" dirty="0"/>
                        <a:t>JVM</a:t>
                      </a:r>
                      <a:r>
                        <a:rPr kumimoji="1" lang="ja-JP" altLang="en-US" dirty="0"/>
                        <a:t>上で動作するためプラットフォームに依存せずに動作可能．</a:t>
                      </a:r>
                      <a:endParaRPr kumimoji="1" lang="en-US" altLang="ja-JP" dirty="0"/>
                    </a:p>
                    <a:p>
                      <a:r>
                        <a:rPr kumimoji="1" lang="ja-JP" altLang="en-US" dirty="0"/>
                        <a:t>ガベージコレクションによってメモリ安全性を達成．</a:t>
                      </a:r>
                    </a:p>
                  </a:txBody>
                  <a:tcPr/>
                </a:tc>
                <a:extLst>
                  <a:ext uri="{0D108BD9-81ED-4DB2-BD59-A6C34878D82A}">
                    <a16:rowId xmlns:a16="http://schemas.microsoft.com/office/drawing/2014/main" val="1217849064"/>
                  </a:ext>
                </a:extLst>
              </a:tr>
              <a:tr h="370840">
                <a:tc>
                  <a:txBody>
                    <a:bodyPr/>
                    <a:lstStyle/>
                    <a:p>
                      <a:r>
                        <a:rPr kumimoji="1" lang="en-US" altLang="ja-JP" dirty="0"/>
                        <a:t>Python</a:t>
                      </a:r>
                      <a:endParaRPr kumimoji="1" lang="ja-JP" altLang="en-US" dirty="0"/>
                    </a:p>
                  </a:txBody>
                  <a:tcPr/>
                </a:tc>
                <a:tc>
                  <a:txBody>
                    <a:bodyPr/>
                    <a:lstStyle/>
                    <a:p>
                      <a:r>
                        <a:rPr kumimoji="1" lang="ja-JP" altLang="en-US" dirty="0"/>
                        <a:t>動的</a:t>
                      </a:r>
                    </a:p>
                  </a:txBody>
                  <a:tcPr/>
                </a:tc>
                <a:tc>
                  <a:txBody>
                    <a:bodyPr/>
                    <a:lstStyle/>
                    <a:p>
                      <a:r>
                        <a:rPr kumimoji="1" lang="en-US" altLang="ja-JP" dirty="0"/>
                        <a:t>1991</a:t>
                      </a:r>
                      <a:r>
                        <a:rPr kumimoji="1" lang="ja-JP" altLang="en-US" dirty="0"/>
                        <a:t>年</a:t>
                      </a:r>
                    </a:p>
                  </a:txBody>
                  <a:tcPr/>
                </a:tc>
                <a:tc>
                  <a:txBody>
                    <a:bodyPr/>
                    <a:lstStyle/>
                    <a:p>
                      <a:r>
                        <a:rPr kumimoji="1" lang="ja-JP" altLang="en-US" dirty="0"/>
                        <a:t>動的型付け言語であり，実行時に片付けが行われる．</a:t>
                      </a:r>
                    </a:p>
                  </a:txBody>
                  <a:tcPr/>
                </a:tc>
                <a:extLst>
                  <a:ext uri="{0D108BD9-81ED-4DB2-BD59-A6C34878D82A}">
                    <a16:rowId xmlns:a16="http://schemas.microsoft.com/office/drawing/2014/main" val="1156613627"/>
                  </a:ext>
                </a:extLst>
              </a:tr>
              <a:tr h="370840">
                <a:tc>
                  <a:txBody>
                    <a:bodyPr/>
                    <a:lstStyle/>
                    <a:p>
                      <a:r>
                        <a:rPr kumimoji="1" lang="en-US" altLang="ja-JP" dirty="0"/>
                        <a:t>Rust</a:t>
                      </a:r>
                      <a:endParaRPr kumimoji="1" lang="ja-JP" altLang="en-US" dirty="0"/>
                    </a:p>
                  </a:txBody>
                  <a:tcPr/>
                </a:tc>
                <a:tc>
                  <a:txBody>
                    <a:bodyPr/>
                    <a:lstStyle/>
                    <a:p>
                      <a:r>
                        <a:rPr kumimoji="1" lang="ja-JP" altLang="en-US" dirty="0"/>
                        <a:t>静的</a:t>
                      </a:r>
                    </a:p>
                  </a:txBody>
                  <a:tcPr/>
                </a:tc>
                <a:tc>
                  <a:txBody>
                    <a:bodyPr/>
                    <a:lstStyle/>
                    <a:p>
                      <a:r>
                        <a:rPr kumimoji="1" lang="en-US" altLang="ja-JP" dirty="0"/>
                        <a:t>2010</a:t>
                      </a:r>
                      <a:r>
                        <a:rPr kumimoji="1" lang="ja-JP" altLang="en-US" dirty="0"/>
                        <a:t>年</a:t>
                      </a:r>
                    </a:p>
                  </a:txBody>
                  <a:tcPr/>
                </a:tc>
                <a:tc>
                  <a:txBody>
                    <a:bodyPr/>
                    <a:lstStyle/>
                    <a:p>
                      <a:r>
                        <a:rPr kumimoji="1" lang="ja-JP" altLang="en-US" dirty="0"/>
                        <a:t>所有権やライフタイムなどの独自の仕組みによってガベージコレクションなしでメモリ安全性を達成．</a:t>
                      </a:r>
                    </a:p>
                  </a:txBody>
                  <a:tcPr/>
                </a:tc>
                <a:extLst>
                  <a:ext uri="{0D108BD9-81ED-4DB2-BD59-A6C34878D82A}">
                    <a16:rowId xmlns:a16="http://schemas.microsoft.com/office/drawing/2014/main" val="3924747211"/>
                  </a:ext>
                </a:extLst>
              </a:tr>
            </a:tbl>
          </a:graphicData>
        </a:graphic>
      </p:graphicFrame>
      <p:sp>
        <p:nvSpPr>
          <p:cNvPr id="4" name="スライド番号プレースホルダー 3">
            <a:extLst>
              <a:ext uri="{FF2B5EF4-FFF2-40B4-BE49-F238E27FC236}">
                <a16:creationId xmlns:a16="http://schemas.microsoft.com/office/drawing/2014/main" id="{6CD24EE8-96F6-2EF2-BF55-8D570700E177}"/>
              </a:ext>
            </a:extLst>
          </p:cNvPr>
          <p:cNvSpPr>
            <a:spLocks noGrp="1"/>
          </p:cNvSpPr>
          <p:nvPr>
            <p:ph type="sldNum" sz="quarter" idx="12"/>
          </p:nvPr>
        </p:nvSpPr>
        <p:spPr/>
        <p:txBody>
          <a:bodyPr/>
          <a:lstStyle/>
          <a:p>
            <a:fld id="{B16735D3-C9E7-F649-AF37-A9D08763696D}" type="slidenum">
              <a:rPr lang="ja-JP" altLang="en-US" smtClean="0"/>
              <a:pPr/>
              <a:t>32</a:t>
            </a:fld>
            <a:endParaRPr lang="ja-JP" altLang="en-US"/>
          </a:p>
        </p:txBody>
      </p:sp>
    </p:spTree>
    <p:extLst>
      <p:ext uri="{BB962C8B-B14F-4D97-AF65-F5344CB8AC3E}">
        <p14:creationId xmlns:p14="http://schemas.microsoft.com/office/powerpoint/2010/main" val="4110433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14DA0-87F4-17B4-1B49-7B957C4A5BDA}"/>
              </a:ext>
            </a:extLst>
          </p:cNvPr>
          <p:cNvSpPr>
            <a:spLocks noGrp="1"/>
          </p:cNvSpPr>
          <p:nvPr>
            <p:ph type="title"/>
          </p:nvPr>
        </p:nvSpPr>
        <p:spPr/>
        <p:txBody>
          <a:bodyPr/>
          <a:lstStyle/>
          <a:p>
            <a:r>
              <a:rPr lang="ja-JP" altLang="en-US" dirty="0"/>
              <a:t>調査</a:t>
            </a:r>
            <a:r>
              <a:rPr kumimoji="1" lang="en-US" altLang="ja-JP" dirty="0"/>
              <a:t>2: </a:t>
            </a:r>
            <a:r>
              <a:rPr kumimoji="1" lang="ja-JP" altLang="en-US"/>
              <a:t>考察</a:t>
            </a:r>
            <a:r>
              <a:rPr kumimoji="1" lang="en-US" altLang="ja-JP" dirty="0"/>
              <a:t> </a:t>
            </a:r>
            <a:endParaRPr kumimoji="1" lang="ja-JP" altLang="en-US" dirty="0"/>
          </a:p>
        </p:txBody>
      </p:sp>
      <p:sp>
        <p:nvSpPr>
          <p:cNvPr id="3" name="コンテンツ プレースホルダー 2">
            <a:extLst>
              <a:ext uri="{FF2B5EF4-FFF2-40B4-BE49-F238E27FC236}">
                <a16:creationId xmlns:a16="http://schemas.microsoft.com/office/drawing/2014/main" id="{FF19D5C7-4D80-58EE-041A-B40FCC8D54D8}"/>
              </a:ext>
            </a:extLst>
          </p:cNvPr>
          <p:cNvSpPr>
            <a:spLocks noGrp="1"/>
          </p:cNvSpPr>
          <p:nvPr>
            <p:ph idx="1"/>
          </p:nvPr>
        </p:nvSpPr>
        <p:spPr/>
        <p:txBody>
          <a:bodyPr/>
          <a:lstStyle/>
          <a:p>
            <a:r>
              <a:rPr lang="ja-JP" altLang="en-US" sz="2000"/>
              <a:t>動的型付け言語と静的型付け言語間の精度に注目する</a:t>
            </a:r>
            <a:endParaRPr lang="en-US" altLang="ja-JP" sz="2000" dirty="0"/>
          </a:p>
          <a:p>
            <a:r>
              <a:rPr lang="en-US" altLang="ja-JP" sz="2000" dirty="0"/>
              <a:t>Java, Python3, C++, C#, JavaScript</a:t>
            </a:r>
            <a:r>
              <a:rPr lang="ja-JP" altLang="en-US" sz="2000"/>
              <a:t>の翻訳精度について調査した</a:t>
            </a:r>
            <a:br>
              <a:rPr lang="en-US" altLang="ja-JP" sz="2000" dirty="0"/>
            </a:br>
            <a:r>
              <a:rPr lang="ja-JP" altLang="en-US" sz="2000"/>
              <a:t>関連研究</a:t>
            </a:r>
            <a:r>
              <a:rPr kumimoji="1" lang="en-US" altLang="ja-JP" sz="2000" baseline="30000" dirty="0"/>
              <a:t>[6]</a:t>
            </a:r>
            <a:r>
              <a:rPr lang="ja-JP" altLang="en-US" sz="2000"/>
              <a:t>において，事前学習モデルでは動的型付け言語から</a:t>
            </a:r>
            <a:br>
              <a:rPr lang="en-US" altLang="ja-JP" sz="2000" dirty="0"/>
            </a:br>
            <a:r>
              <a:rPr lang="ja-JP" altLang="en-US" sz="2000"/>
              <a:t>静的型付け言語への翻訳の精度が低下すると報告</a:t>
            </a:r>
            <a:endParaRPr lang="en-US" altLang="ja-JP" sz="2000" dirty="0"/>
          </a:p>
          <a:p>
            <a:r>
              <a:rPr lang="ja-JP" altLang="en-US" sz="2000"/>
              <a:t>しかし今回の実験</a:t>
            </a:r>
            <a:r>
              <a:rPr lang="ja-JP" altLang="en-US" sz="2000" dirty="0"/>
              <a:t>では</a:t>
            </a:r>
            <a:r>
              <a:rPr lang="en-US" altLang="ja-JP" sz="2000" dirty="0"/>
              <a:t>GPT-4</a:t>
            </a:r>
            <a:r>
              <a:rPr lang="ja-JP" altLang="en-US" sz="2000" dirty="0"/>
              <a:t>にそのような傾向</a:t>
            </a:r>
            <a:r>
              <a:rPr lang="ja-JP" altLang="en-US" sz="2000"/>
              <a:t>は見られなかった</a:t>
            </a:r>
            <a:endParaRPr lang="en-US" altLang="ja-JP" sz="2000" dirty="0"/>
          </a:p>
          <a:p>
            <a:endParaRPr kumimoji="1" lang="en-US" altLang="ja-JP" sz="2000" dirty="0"/>
          </a:p>
          <a:p>
            <a:endParaRPr kumimoji="1" lang="en-US" altLang="ja-JP" sz="2000" dirty="0"/>
          </a:p>
        </p:txBody>
      </p:sp>
      <p:sp>
        <p:nvSpPr>
          <p:cNvPr id="4" name="スライド番号プレースホルダー 3">
            <a:extLst>
              <a:ext uri="{FF2B5EF4-FFF2-40B4-BE49-F238E27FC236}">
                <a16:creationId xmlns:a16="http://schemas.microsoft.com/office/drawing/2014/main" id="{4DE667AF-953E-12B4-9F6C-22A104AA985F}"/>
              </a:ext>
            </a:extLst>
          </p:cNvPr>
          <p:cNvSpPr>
            <a:spLocks noGrp="1"/>
          </p:cNvSpPr>
          <p:nvPr>
            <p:ph type="sldNum" sz="quarter" idx="12"/>
          </p:nvPr>
        </p:nvSpPr>
        <p:spPr/>
        <p:txBody>
          <a:bodyPr/>
          <a:lstStyle/>
          <a:p>
            <a:fld id="{B16735D3-C9E7-F649-AF37-A9D08763696D}" type="slidenum">
              <a:rPr lang="ja-JP" altLang="en-US" smtClean="0"/>
              <a:pPr/>
              <a:t>33</a:t>
            </a:fld>
            <a:endParaRPr lang="ja-JP" altLang="en-US"/>
          </a:p>
        </p:txBody>
      </p:sp>
      <p:sp>
        <p:nvSpPr>
          <p:cNvPr id="10" name="テキスト ボックス 9">
            <a:extLst>
              <a:ext uri="{FF2B5EF4-FFF2-40B4-BE49-F238E27FC236}">
                <a16:creationId xmlns:a16="http://schemas.microsoft.com/office/drawing/2014/main" id="{8B8FE319-2CE4-5E0A-934C-3170CAADB05E}"/>
              </a:ext>
            </a:extLst>
          </p:cNvPr>
          <p:cNvSpPr txBox="1"/>
          <p:nvPr/>
        </p:nvSpPr>
        <p:spPr>
          <a:xfrm>
            <a:off x="1302665" y="6567488"/>
            <a:ext cx="6704685" cy="261610"/>
          </a:xfrm>
          <a:prstGeom prst="rect">
            <a:avLst/>
          </a:prstGeom>
          <a:noFill/>
          <a:ln>
            <a:solidFill>
              <a:schemeClr val="tx1"/>
            </a:solidFill>
          </a:ln>
        </p:spPr>
        <p:txBody>
          <a:bodyPr wrap="square" rtlCol="0">
            <a:spAutoFit/>
          </a:bodyPr>
          <a:lstStyle/>
          <a:p>
            <a:r>
              <a:rPr kumimoji="1" lang="en-US" altLang="ja-JP" sz="1100" dirty="0"/>
              <a:t>[6]: </a:t>
            </a:r>
            <a:r>
              <a:rPr kumimoji="1" lang="en-US" altLang="ja-JP" sz="1100" dirty="0" err="1"/>
              <a:t>Mingsheng</a:t>
            </a:r>
            <a:r>
              <a:rPr kumimoji="1" lang="en-US" altLang="ja-JP" sz="1100" dirty="0"/>
              <a:t> Jiao, et al. On the Evaluation of Neural Code Translation: Taxonomy and Benchmark</a:t>
            </a:r>
            <a:endParaRPr kumimoji="1" lang="ja-JP" altLang="en-US" sz="1100" dirty="0"/>
          </a:p>
        </p:txBody>
      </p:sp>
      <p:sp>
        <p:nvSpPr>
          <p:cNvPr id="8" name="テキスト ボックス 7">
            <a:extLst>
              <a:ext uri="{FF2B5EF4-FFF2-40B4-BE49-F238E27FC236}">
                <a16:creationId xmlns:a16="http://schemas.microsoft.com/office/drawing/2014/main" id="{3689B290-1B0A-905C-2B06-9BC2D2E73934}"/>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9" name="テキスト ボックス 8">
            <a:extLst>
              <a:ext uri="{FF2B5EF4-FFF2-40B4-BE49-F238E27FC236}">
                <a16:creationId xmlns:a16="http://schemas.microsoft.com/office/drawing/2014/main" id="{BEA76402-E605-648F-7F06-4292DE3AD6DD}"/>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graphicFrame>
        <p:nvGraphicFramePr>
          <p:cNvPr id="12" name="表 5">
            <a:extLst>
              <a:ext uri="{FF2B5EF4-FFF2-40B4-BE49-F238E27FC236}">
                <a16:creationId xmlns:a16="http://schemas.microsoft.com/office/drawing/2014/main" id="{564479B0-63B3-8C7D-A3F4-6FDEE804C52B}"/>
              </a:ext>
            </a:extLst>
          </p:cNvPr>
          <p:cNvGraphicFramePr>
            <a:graphicFrameLocks noGrp="1"/>
          </p:cNvGraphicFramePr>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0.70</a:t>
                      </a:r>
                      <a:endParaRPr kumimoji="1" lang="ja-JP" altLang="en-US" sz="1500" b="0" dirty="0"/>
                    </a:p>
                  </a:txBody>
                  <a:tcPr marL="69254" marR="69254" marT="34627" marB="34627"/>
                </a:tc>
                <a:tc>
                  <a:txBody>
                    <a:bodyPr/>
                    <a:lstStyle/>
                    <a:p>
                      <a:r>
                        <a:rPr kumimoji="1" lang="en-US" altLang="ja-JP" sz="1500" b="0" dirty="0"/>
                        <a:t>0.90</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0.63</a:t>
                      </a:r>
                      <a:endParaRPr kumimoji="1" lang="ja-JP" altLang="en-US" sz="1500" b="0" dirty="0"/>
                    </a:p>
                  </a:txBody>
                  <a:tcPr marL="69254" marR="69254" marT="34627" marB="34627"/>
                </a:tc>
                <a:tc>
                  <a:txBody>
                    <a:bodyPr/>
                    <a:lstStyle/>
                    <a:p>
                      <a:r>
                        <a:rPr kumimoji="1" lang="en-US" altLang="ja-JP" sz="1500" b="0" dirty="0"/>
                        <a:t>0.59</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0.29</a:t>
                      </a:r>
                      <a:endParaRPr kumimoji="1" lang="ja-JP" altLang="en-US" sz="1500" b="0" dirty="0"/>
                    </a:p>
                  </a:txBody>
                  <a:tcPr marL="69254" marR="69254" marT="34627" marB="34627"/>
                </a:tc>
                <a:tc>
                  <a:txBody>
                    <a:bodyPr/>
                    <a:lstStyle/>
                    <a:p>
                      <a:r>
                        <a:rPr kumimoji="1" lang="en-US" altLang="ja-JP" sz="1500" b="0" dirty="0"/>
                        <a:t>0.52</a:t>
                      </a:r>
                      <a:endParaRPr kumimoji="1" lang="ja-JP" altLang="en-US" sz="1500" b="0" dirty="0"/>
                    </a:p>
                  </a:txBody>
                  <a:tcPr marL="69254" marR="69254" marT="34627" marB="34627"/>
                </a:tc>
                <a:tc>
                  <a:txBody>
                    <a:bodyPr/>
                    <a:lstStyle/>
                    <a:p>
                      <a:r>
                        <a:rPr kumimoji="1" lang="en-US" altLang="ja-JP" sz="1500" b="0" dirty="0"/>
                        <a:t>0.58</a:t>
                      </a:r>
                      <a:endParaRPr kumimoji="1" lang="ja-JP" altLang="en-US" sz="1500" b="0" dirty="0"/>
                    </a:p>
                  </a:txBody>
                  <a:tcPr marL="69254" marR="69254" marT="34627" marB="34627"/>
                </a:tc>
                <a:tc>
                  <a:txBody>
                    <a:bodyPr/>
                    <a:lstStyle/>
                    <a:p>
                      <a:r>
                        <a:rPr kumimoji="1" lang="en-US" altLang="ja-JP" sz="1500" b="0" dirty="0"/>
                        <a:t>0.53</a:t>
                      </a:r>
                      <a:endParaRPr kumimoji="1" lang="ja-JP" altLang="en-US" sz="1500" b="0" dirty="0"/>
                    </a:p>
                  </a:txBody>
                  <a:tcPr marL="69254" marR="69254" marT="34627" marB="34627"/>
                </a:tc>
                <a:tc>
                  <a:txBody>
                    <a:bodyPr/>
                    <a:lstStyle/>
                    <a:p>
                      <a:r>
                        <a:rPr kumimoji="1" lang="en-US" altLang="ja-JP" sz="1500" b="0" dirty="0"/>
                        <a:t>0.49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0.01</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0.94</a:t>
                      </a:r>
                      <a:endParaRPr kumimoji="1" lang="ja-JP" altLang="en-US" sz="1500" dirty="0"/>
                    </a:p>
                  </a:txBody>
                  <a:tcPr marL="69254" marR="69254" marT="34627" marB="34627"/>
                </a:tc>
                <a:tc>
                  <a:txBody>
                    <a:bodyPr/>
                    <a:lstStyle/>
                    <a:p>
                      <a:r>
                        <a:rPr kumimoji="1" lang="en-US" altLang="ja-JP" sz="1500" dirty="0"/>
                        <a:t>0.67</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0.91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0.64</a:t>
                      </a:r>
                      <a:endParaRPr kumimoji="1" lang="ja-JP" altLang="en-US" sz="1500" dirty="0"/>
                    </a:p>
                  </a:txBody>
                  <a:tcPr marL="69254" marR="69254" marT="34627" marB="34627"/>
                </a:tc>
                <a:tc>
                  <a:txBody>
                    <a:bodyPr/>
                    <a:lstStyle/>
                    <a:p>
                      <a:r>
                        <a:rPr kumimoji="1" lang="en-US" altLang="ja-JP" sz="1500" dirty="0"/>
                        <a:t>0.54</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0.84</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tc>
                  <a:txBody>
                    <a:bodyPr/>
                    <a:lstStyle/>
                    <a:p>
                      <a:r>
                        <a:rPr kumimoji="1" lang="en-US" altLang="ja-JP" sz="1500" dirty="0"/>
                        <a:t>0.87</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0.60</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0.86</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tc>
                  <a:txBody>
                    <a:bodyPr/>
                    <a:lstStyle/>
                    <a:p>
                      <a:r>
                        <a:rPr kumimoji="1" lang="en-US" altLang="ja-JP" sz="1500" dirty="0"/>
                        <a:t>0.90</a:t>
                      </a:r>
                      <a:endParaRPr kumimoji="1" lang="ja-JP" altLang="en-US" sz="1500" dirty="0"/>
                    </a:p>
                  </a:txBody>
                  <a:tcPr marL="69254" marR="69254" marT="34627" marB="34627"/>
                </a:tc>
                <a:tc>
                  <a:txBody>
                    <a:bodyPr/>
                    <a:lstStyle/>
                    <a:p>
                      <a:r>
                        <a:rPr kumimoji="1" lang="en-US" altLang="ja-JP" sz="1500" dirty="0"/>
                        <a:t>0.74</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0.62</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0.81</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0.56</a:t>
                      </a:r>
                      <a:endParaRPr kumimoji="1" lang="ja-JP" altLang="en-US" sz="1500" dirty="0"/>
                    </a:p>
                  </a:txBody>
                  <a:tcPr marL="69254" marR="69254" marT="34627" marB="34627"/>
                </a:tc>
                <a:tc>
                  <a:txBody>
                    <a:bodyPr/>
                    <a:lstStyle/>
                    <a:p>
                      <a:r>
                        <a:rPr kumimoji="1" lang="en-US" altLang="ja-JP" sz="1500" dirty="0"/>
                        <a:t>0.83</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0.61</a:t>
                      </a:r>
                      <a:endParaRPr kumimoji="1" lang="ja-JP" altLang="en-US" sz="1500" dirty="0"/>
                    </a:p>
                  </a:txBody>
                  <a:tcPr marL="69254" marR="69254" marT="34627" marB="34627"/>
                </a:tc>
                <a:tc>
                  <a:txBody>
                    <a:bodyPr/>
                    <a:lstStyle/>
                    <a:p>
                      <a:r>
                        <a:rPr kumimoji="1" lang="en-US" altLang="ja-JP" sz="1500" dirty="0"/>
                        <a:t>0.58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13" name="正方形/長方形 12">
            <a:extLst>
              <a:ext uri="{FF2B5EF4-FFF2-40B4-BE49-F238E27FC236}">
                <a16:creationId xmlns:a16="http://schemas.microsoft.com/office/drawing/2014/main" id="{B856BA5B-979D-0814-6C1C-371891909FC5}"/>
              </a:ext>
            </a:extLst>
          </p:cNvPr>
          <p:cNvSpPr/>
          <p:nvPr/>
        </p:nvSpPr>
        <p:spPr>
          <a:xfrm>
            <a:off x="7010457" y="5450613"/>
            <a:ext cx="905228" cy="35292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4" name="正方形/長方形 13">
            <a:extLst>
              <a:ext uri="{FF2B5EF4-FFF2-40B4-BE49-F238E27FC236}">
                <a16:creationId xmlns:a16="http://schemas.microsoft.com/office/drawing/2014/main" id="{413B5394-0EC0-75B1-4730-5BD1B2818903}"/>
              </a:ext>
            </a:extLst>
          </p:cNvPr>
          <p:cNvSpPr/>
          <p:nvPr/>
        </p:nvSpPr>
        <p:spPr>
          <a:xfrm>
            <a:off x="5324538" y="6020278"/>
            <a:ext cx="899868" cy="35292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5" name="テキスト ボックス 14">
            <a:extLst>
              <a:ext uri="{FF2B5EF4-FFF2-40B4-BE49-F238E27FC236}">
                <a16:creationId xmlns:a16="http://schemas.microsoft.com/office/drawing/2014/main" id="{F45DCABB-5764-BD71-3D2D-D41C7B86B516}"/>
              </a:ext>
            </a:extLst>
          </p:cNvPr>
          <p:cNvSpPr txBox="1"/>
          <p:nvPr/>
        </p:nvSpPr>
        <p:spPr>
          <a:xfrm>
            <a:off x="6612479" y="5113934"/>
            <a:ext cx="2135521" cy="307777"/>
          </a:xfrm>
          <a:prstGeom prst="rect">
            <a:avLst/>
          </a:prstGeom>
          <a:solidFill>
            <a:schemeClr val="bg1"/>
          </a:solidFill>
        </p:spPr>
        <p:txBody>
          <a:bodyPr wrap="none" rtlCol="0">
            <a:spAutoFit/>
          </a:bodyPr>
          <a:lstStyle/>
          <a:p>
            <a:r>
              <a:rPr lang="ja-JP" altLang="en-US" sz="1400" b="1" dirty="0">
                <a:solidFill>
                  <a:schemeClr val="accent5"/>
                </a:solidFill>
              </a:rPr>
              <a:t>動的型付け→静的型付け</a:t>
            </a:r>
            <a:endParaRPr kumimoji="1" lang="ja-JP" altLang="en-US" sz="1400" b="1" dirty="0">
              <a:solidFill>
                <a:schemeClr val="accent5"/>
              </a:solidFill>
            </a:endParaRPr>
          </a:p>
        </p:txBody>
      </p:sp>
      <p:sp>
        <p:nvSpPr>
          <p:cNvPr id="16" name="テキスト ボックス 15">
            <a:extLst>
              <a:ext uri="{FF2B5EF4-FFF2-40B4-BE49-F238E27FC236}">
                <a16:creationId xmlns:a16="http://schemas.microsoft.com/office/drawing/2014/main" id="{68D81087-86E6-3A73-8A7E-882E20DA4589}"/>
              </a:ext>
            </a:extLst>
          </p:cNvPr>
          <p:cNvSpPr txBox="1"/>
          <p:nvPr/>
        </p:nvSpPr>
        <p:spPr>
          <a:xfrm>
            <a:off x="4706711" y="5677843"/>
            <a:ext cx="2135521" cy="307777"/>
          </a:xfrm>
          <a:prstGeom prst="rect">
            <a:avLst/>
          </a:prstGeom>
          <a:solidFill>
            <a:schemeClr val="bg1"/>
          </a:solidFill>
        </p:spPr>
        <p:txBody>
          <a:bodyPr wrap="none" rtlCol="0">
            <a:spAutoFit/>
          </a:bodyPr>
          <a:lstStyle/>
          <a:p>
            <a:r>
              <a:rPr kumimoji="1" lang="ja-JP" altLang="en-US" sz="1400" b="1" dirty="0">
                <a:solidFill>
                  <a:schemeClr val="accent2">
                    <a:lumMod val="75000"/>
                  </a:schemeClr>
                </a:solidFill>
              </a:rPr>
              <a:t>静的型付け→動的型付け</a:t>
            </a:r>
          </a:p>
        </p:txBody>
      </p:sp>
    </p:spTree>
    <p:extLst>
      <p:ext uri="{BB962C8B-B14F-4D97-AF65-F5344CB8AC3E}">
        <p14:creationId xmlns:p14="http://schemas.microsoft.com/office/powerpoint/2010/main" val="16829933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3BB048D-D5DC-6A94-095D-34683D96B847}"/>
              </a:ext>
            </a:extLst>
          </p:cNvPr>
          <p:cNvSpPr>
            <a:spLocks noGrp="1"/>
          </p:cNvSpPr>
          <p:nvPr>
            <p:ph type="title"/>
          </p:nvPr>
        </p:nvSpPr>
        <p:spPr/>
        <p:txBody>
          <a:bodyPr/>
          <a:lstStyle/>
          <a:p>
            <a:r>
              <a:rPr kumimoji="1" lang="ja-JP" altLang="en-US" dirty="0"/>
              <a:t>調査</a:t>
            </a:r>
            <a:r>
              <a:rPr kumimoji="1" lang="en-US" altLang="ja-JP" dirty="0"/>
              <a:t>2: </a:t>
            </a:r>
            <a:r>
              <a:rPr kumimoji="1" lang="ja-JP" altLang="en-US" dirty="0"/>
              <a:t>コンパイルエラーの割合</a:t>
            </a:r>
          </a:p>
        </p:txBody>
      </p:sp>
      <p:sp>
        <p:nvSpPr>
          <p:cNvPr id="3" name="コンテンツ プレースホルダー 2">
            <a:extLst>
              <a:ext uri="{FF2B5EF4-FFF2-40B4-BE49-F238E27FC236}">
                <a16:creationId xmlns:a16="http://schemas.microsoft.com/office/drawing/2014/main" id="{6F8EB650-429C-E1C8-D97E-CC4D9014E615}"/>
              </a:ext>
            </a:extLst>
          </p:cNvPr>
          <p:cNvSpPr>
            <a:spLocks noGrp="1"/>
          </p:cNvSpPr>
          <p:nvPr>
            <p:ph idx="1"/>
          </p:nvPr>
        </p:nvSpPr>
        <p:spPr/>
        <p:txBody>
          <a:bodyPr/>
          <a:lstStyle/>
          <a:p>
            <a:r>
              <a:rPr kumimoji="1" lang="en-US" altLang="ja-JP" sz="2000" dirty="0"/>
              <a:t>GPT-4</a:t>
            </a:r>
            <a:r>
              <a:rPr kumimoji="1" lang="ja-JP" altLang="en-US" sz="2000" dirty="0"/>
              <a:t>のソースコード単位での翻訳におけるコンパイルエラーの割合</a:t>
            </a:r>
          </a:p>
        </p:txBody>
      </p:sp>
      <p:sp>
        <p:nvSpPr>
          <p:cNvPr id="4" name="スライド番号プレースホルダー 3">
            <a:extLst>
              <a:ext uri="{FF2B5EF4-FFF2-40B4-BE49-F238E27FC236}">
                <a16:creationId xmlns:a16="http://schemas.microsoft.com/office/drawing/2014/main" id="{051D83C6-2DAF-76F4-BF94-54B18294272D}"/>
              </a:ext>
            </a:extLst>
          </p:cNvPr>
          <p:cNvSpPr>
            <a:spLocks noGrp="1"/>
          </p:cNvSpPr>
          <p:nvPr>
            <p:ph type="sldNum" sz="quarter" idx="12"/>
          </p:nvPr>
        </p:nvSpPr>
        <p:spPr/>
        <p:txBody>
          <a:bodyPr/>
          <a:lstStyle/>
          <a:p>
            <a:fld id="{B16735D3-C9E7-F649-AF37-A9D08763696D}" type="slidenum">
              <a:rPr lang="ja-JP" altLang="en-US" smtClean="0"/>
              <a:pPr/>
              <a:t>34</a:t>
            </a:fld>
            <a:endParaRPr lang="ja-JP" altLang="en-US"/>
          </a:p>
        </p:txBody>
      </p:sp>
      <p:graphicFrame>
        <p:nvGraphicFramePr>
          <p:cNvPr id="5" name="表 5">
            <a:extLst>
              <a:ext uri="{FF2B5EF4-FFF2-40B4-BE49-F238E27FC236}">
                <a16:creationId xmlns:a16="http://schemas.microsoft.com/office/drawing/2014/main" id="{C9CAD2A3-FCCE-8286-CC72-247DA3B396DA}"/>
              </a:ext>
            </a:extLst>
          </p:cNvPr>
          <p:cNvGraphicFramePr>
            <a:graphicFrameLocks noGrp="1"/>
          </p:cNvGraphicFramePr>
          <p:nvPr>
            <p:extLst>
              <p:ext uri="{D42A27DB-BD31-4B8C-83A1-F6EECF244321}">
                <p14:modId xmlns:p14="http://schemas.microsoft.com/office/powerpoint/2010/main" val="1506411989"/>
              </p:ext>
            </p:extLst>
          </p:nvPr>
        </p:nvGraphicFramePr>
        <p:xfrm>
          <a:off x="1031628" y="3981138"/>
          <a:ext cx="6888984" cy="2382832"/>
        </p:xfrm>
        <a:graphic>
          <a:graphicData uri="http://schemas.openxmlformats.org/drawingml/2006/table">
            <a:tbl>
              <a:tblPr firstRow="1" firstCol="1" bandRow="1">
                <a:tableStyleId>{073A0DAA-6AF3-43AB-8588-CEC1D06C72B9}</a:tableStyleId>
              </a:tblPr>
              <a:tblGrid>
                <a:gridCol w="861123">
                  <a:extLst>
                    <a:ext uri="{9D8B030D-6E8A-4147-A177-3AD203B41FA5}">
                      <a16:colId xmlns:a16="http://schemas.microsoft.com/office/drawing/2014/main" val="3508194959"/>
                    </a:ext>
                  </a:extLst>
                </a:gridCol>
                <a:gridCol w="861123">
                  <a:extLst>
                    <a:ext uri="{9D8B030D-6E8A-4147-A177-3AD203B41FA5}">
                      <a16:colId xmlns:a16="http://schemas.microsoft.com/office/drawing/2014/main" val="4235380085"/>
                    </a:ext>
                  </a:extLst>
                </a:gridCol>
                <a:gridCol w="861123">
                  <a:extLst>
                    <a:ext uri="{9D8B030D-6E8A-4147-A177-3AD203B41FA5}">
                      <a16:colId xmlns:a16="http://schemas.microsoft.com/office/drawing/2014/main" val="3129203757"/>
                    </a:ext>
                  </a:extLst>
                </a:gridCol>
                <a:gridCol w="861123">
                  <a:extLst>
                    <a:ext uri="{9D8B030D-6E8A-4147-A177-3AD203B41FA5}">
                      <a16:colId xmlns:a16="http://schemas.microsoft.com/office/drawing/2014/main" val="3188045020"/>
                    </a:ext>
                  </a:extLst>
                </a:gridCol>
                <a:gridCol w="861123">
                  <a:extLst>
                    <a:ext uri="{9D8B030D-6E8A-4147-A177-3AD203B41FA5}">
                      <a16:colId xmlns:a16="http://schemas.microsoft.com/office/drawing/2014/main" val="4099898923"/>
                    </a:ext>
                  </a:extLst>
                </a:gridCol>
                <a:gridCol w="861123">
                  <a:extLst>
                    <a:ext uri="{9D8B030D-6E8A-4147-A177-3AD203B41FA5}">
                      <a16:colId xmlns:a16="http://schemas.microsoft.com/office/drawing/2014/main" val="2277449736"/>
                    </a:ext>
                  </a:extLst>
                </a:gridCol>
                <a:gridCol w="861123">
                  <a:extLst>
                    <a:ext uri="{9D8B030D-6E8A-4147-A177-3AD203B41FA5}">
                      <a16:colId xmlns:a16="http://schemas.microsoft.com/office/drawing/2014/main" val="4053817803"/>
                    </a:ext>
                  </a:extLst>
                </a:gridCol>
                <a:gridCol w="861123">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endParaRPr kumimoji="1" lang="ja-JP" altLang="en-US" sz="1500" dirty="0"/>
                    </a:p>
                  </a:txBody>
                  <a:tcPr marL="69254" marR="69254" marT="34627" marB="34627"/>
                </a:tc>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tc>
                  <a:txBody>
                    <a:bodyPr/>
                    <a:lstStyle/>
                    <a:p>
                      <a:r>
                        <a:rPr kumimoji="1" lang="ja-JP" altLang="en-US" sz="15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0.76</a:t>
                      </a:r>
                      <a:endParaRPr kumimoji="1" lang="ja-JP" altLang="en-US" sz="1500" b="0" dirty="0"/>
                    </a:p>
                  </a:txBody>
                  <a:tcPr marL="69254" marR="69254" marT="34627" marB="34627"/>
                </a:tc>
                <a:tc>
                  <a:txBody>
                    <a:bodyPr/>
                    <a:lstStyle/>
                    <a:p>
                      <a:r>
                        <a:rPr kumimoji="1" lang="en-US" altLang="ja-JP" sz="1500" b="0" dirty="0"/>
                        <a:t>0.16</a:t>
                      </a:r>
                      <a:endParaRPr kumimoji="1" lang="ja-JP" altLang="en-US" sz="1500" b="0" dirty="0"/>
                    </a:p>
                  </a:txBody>
                  <a:tcPr marL="69254" marR="69254" marT="34627" marB="34627"/>
                </a:tc>
                <a:tc>
                  <a:txBody>
                    <a:bodyPr/>
                    <a:lstStyle/>
                    <a:p>
                      <a:r>
                        <a:rPr kumimoji="1" lang="en-US" altLang="ja-JP" sz="1500" b="0" dirty="0"/>
                        <a:t>0.01</a:t>
                      </a:r>
                      <a:endParaRPr kumimoji="1" lang="ja-JP" altLang="en-US" sz="1500" b="0" dirty="0"/>
                    </a:p>
                  </a:txBody>
                  <a:tcPr marL="69254" marR="69254" marT="34627" marB="34627"/>
                </a:tc>
                <a:tc>
                  <a:txBody>
                    <a:bodyPr/>
                    <a:lstStyle/>
                    <a:p>
                      <a:r>
                        <a:rPr kumimoji="1" lang="en-US" altLang="ja-JP" sz="1500" b="0" dirty="0"/>
                        <a:t>0.00</a:t>
                      </a:r>
                      <a:endParaRPr kumimoji="1" lang="ja-JP" altLang="en-US" sz="1500" b="0" dirty="0"/>
                    </a:p>
                  </a:txBody>
                  <a:tcPr marL="69254" marR="69254" marT="34627" marB="34627"/>
                </a:tc>
                <a:tc>
                  <a:txBody>
                    <a:bodyPr/>
                    <a:lstStyle/>
                    <a:p>
                      <a:r>
                        <a:rPr kumimoji="1" lang="en-US" altLang="ja-JP" sz="1500" b="0" dirty="0"/>
                        <a:t>0.10</a:t>
                      </a:r>
                      <a:endParaRPr kumimoji="1" lang="ja-JP" altLang="en-US" sz="1500" b="0" dirty="0"/>
                    </a:p>
                  </a:txBody>
                  <a:tcPr marL="69254" marR="69254" marT="34627" marB="34627"/>
                </a:tc>
                <a:tc>
                  <a:txBody>
                    <a:bodyPr/>
                    <a:lstStyle/>
                    <a:p>
                      <a:r>
                        <a:rPr kumimoji="1" lang="en-US" altLang="ja-JP" sz="1500" b="0" dirty="0"/>
                        <a:t>0.21</a:t>
                      </a:r>
                      <a:endParaRPr kumimoji="1" lang="ja-JP" altLang="en-US" sz="1500" b="0" dirty="0"/>
                    </a:p>
                  </a:txBody>
                  <a:tcPr marL="69254" marR="69254" marT="34627" marB="34627"/>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0.07</a:t>
                      </a:r>
                      <a:endParaRPr kumimoji="1" lang="ja-JP" altLang="en-US" sz="1500" b="0" dirty="0"/>
                    </a:p>
                  </a:txBody>
                  <a:tcPr marL="69254" marR="69254" marT="34627" marB="34627"/>
                </a:tc>
                <a:tc>
                  <a:txBody>
                    <a:bodyPr/>
                    <a:lstStyle/>
                    <a:p>
                      <a:r>
                        <a:rPr kumimoji="1" lang="en-US" altLang="ja-JP" sz="1500" b="0" dirty="0"/>
                        <a:t>-</a:t>
                      </a:r>
                      <a:endParaRPr kumimoji="1" lang="ja-JP" altLang="en-US" sz="1500" b="0" dirty="0"/>
                    </a:p>
                  </a:txBody>
                  <a:tcPr marL="69254" marR="69254" marT="34627" marB="34627"/>
                </a:tc>
                <a:tc>
                  <a:txBody>
                    <a:bodyPr/>
                    <a:lstStyle/>
                    <a:p>
                      <a:r>
                        <a:rPr kumimoji="1" lang="en-US" altLang="ja-JP" sz="1500" b="0" dirty="0"/>
                        <a:t>0.21</a:t>
                      </a:r>
                      <a:endParaRPr kumimoji="1" lang="ja-JP" altLang="en-US" sz="1500" b="0" dirty="0"/>
                    </a:p>
                  </a:txBody>
                  <a:tcPr marL="69254" marR="69254" marT="34627" marB="34627"/>
                </a:tc>
                <a:tc>
                  <a:txBody>
                    <a:bodyPr/>
                    <a:lstStyle/>
                    <a:p>
                      <a:r>
                        <a:rPr kumimoji="1" lang="en-US" altLang="ja-JP" sz="1500" b="0" dirty="0"/>
                        <a:t>0.05</a:t>
                      </a:r>
                      <a:endParaRPr kumimoji="1" lang="ja-JP" altLang="en-US" sz="1500" b="0" dirty="0"/>
                    </a:p>
                  </a:txBody>
                  <a:tcPr marL="69254" marR="69254" marT="34627" marB="34627"/>
                </a:tc>
                <a:tc>
                  <a:txBody>
                    <a:bodyPr/>
                    <a:lstStyle/>
                    <a:p>
                      <a:r>
                        <a:rPr kumimoji="1" lang="en-US" altLang="ja-JP" sz="1500" b="0" dirty="0"/>
                        <a:t>0.00</a:t>
                      </a:r>
                      <a:endParaRPr kumimoji="1" lang="ja-JP" altLang="en-US" sz="1500" b="0" dirty="0"/>
                    </a:p>
                  </a:txBody>
                  <a:tcPr marL="69254" marR="69254" marT="34627" marB="34627"/>
                </a:tc>
                <a:tc>
                  <a:txBody>
                    <a:bodyPr/>
                    <a:lstStyle/>
                    <a:p>
                      <a:r>
                        <a:rPr kumimoji="1" lang="en-US" altLang="ja-JP" sz="1500" b="0" dirty="0"/>
                        <a:t>0.10</a:t>
                      </a:r>
                      <a:endParaRPr kumimoji="1" lang="ja-JP" altLang="en-US" sz="1500" b="0" dirty="0"/>
                    </a:p>
                  </a:txBody>
                  <a:tcPr marL="69254" marR="69254" marT="34627" marB="34627"/>
                </a:tc>
                <a:tc>
                  <a:txBody>
                    <a:bodyPr/>
                    <a:lstStyle/>
                    <a:p>
                      <a:r>
                        <a:rPr kumimoji="1" lang="en-US" altLang="ja-JP" sz="1500" b="0" dirty="0"/>
                        <a:t>0.09</a:t>
                      </a:r>
                      <a:endParaRPr kumimoji="1" lang="ja-JP" altLang="en-US" sz="1500" b="0" dirty="0"/>
                    </a:p>
                  </a:txBody>
                  <a:tcPr marL="69254" marR="69254" marT="34627" marB="34627"/>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0.72</a:t>
                      </a:r>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0.08</a:t>
                      </a:r>
                      <a:endParaRPr kumimoji="1" lang="ja-JP" altLang="en-US" sz="1500" dirty="0"/>
                    </a:p>
                  </a:txBody>
                  <a:tcPr marL="69254" marR="69254" marT="34627" marB="34627"/>
                </a:tc>
                <a:tc>
                  <a:txBody>
                    <a:bodyPr/>
                    <a:lstStyle/>
                    <a:p>
                      <a:r>
                        <a:rPr kumimoji="1" lang="en-US" altLang="ja-JP" sz="1500" dirty="0"/>
                        <a:t>0.16</a:t>
                      </a:r>
                      <a:endParaRPr kumimoji="1" lang="ja-JP" altLang="en-US" sz="1500" dirty="0"/>
                    </a:p>
                  </a:txBody>
                  <a:tcPr marL="69254" marR="69254" marT="34627" marB="34627"/>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0.65</a:t>
                      </a:r>
                      <a:endParaRPr kumimoji="1" lang="ja-JP" altLang="en-US" sz="1500" dirty="0"/>
                    </a:p>
                  </a:txBody>
                  <a:tcPr marL="69254" marR="69254" marT="34627" marB="34627"/>
                </a:tc>
                <a:tc>
                  <a:txBody>
                    <a:bodyPr/>
                    <a:lstStyle/>
                    <a:p>
                      <a:r>
                        <a:rPr kumimoji="1" lang="en-US" altLang="ja-JP" sz="1500" dirty="0"/>
                        <a:t>0.25</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0.11</a:t>
                      </a:r>
                      <a:endParaRPr kumimoji="1" lang="ja-JP" altLang="en-US" sz="1500" dirty="0"/>
                    </a:p>
                  </a:txBody>
                  <a:tcPr marL="69254" marR="69254" marT="34627" marB="34627"/>
                </a:tc>
                <a:tc>
                  <a:txBody>
                    <a:bodyPr/>
                    <a:lstStyle/>
                    <a:p>
                      <a:r>
                        <a:rPr kumimoji="1" lang="en-US" altLang="ja-JP" sz="1500" dirty="0"/>
                        <a:t>0.20</a:t>
                      </a:r>
                      <a:endParaRPr kumimoji="1" lang="ja-JP" altLang="en-US" sz="1500" dirty="0"/>
                    </a:p>
                  </a:txBody>
                  <a:tcPr marL="69254" marR="69254" marT="34627" marB="34627"/>
                </a:tc>
                <a:extLst>
                  <a:ext uri="{0D108BD9-81ED-4DB2-BD59-A6C34878D82A}">
                    <a16:rowId xmlns:a16="http://schemas.microsoft.com/office/drawing/2014/main" val="951858582"/>
                  </a:ext>
                </a:extLst>
              </a:tr>
              <a:tr h="280863">
                <a:tc>
                  <a:txBody>
                    <a:bodyPr/>
                    <a:lstStyle/>
                    <a:p>
                      <a:r>
                        <a:rPr kumimoji="1" lang="en-US" altLang="ja-JP" sz="1500" dirty="0"/>
                        <a:t>Python</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0.69</a:t>
                      </a:r>
                    </a:p>
                  </a:txBody>
                  <a:tcPr marL="69254" marR="69254" marT="34627" marB="34627"/>
                </a:tc>
                <a:tc>
                  <a:txBody>
                    <a:bodyPr/>
                    <a:lstStyle/>
                    <a:p>
                      <a:r>
                        <a:rPr kumimoji="1" lang="en-US" altLang="ja-JP" sz="1500" dirty="0"/>
                        <a:t>0.16</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0.17</a:t>
                      </a:r>
                      <a:endParaRPr kumimoji="1" lang="ja-JP" altLang="en-US" sz="1500" dirty="0"/>
                    </a:p>
                  </a:txBody>
                  <a:tcPr marL="69254" marR="69254" marT="34627" marB="34627"/>
                </a:tc>
                <a:tc>
                  <a:txBody>
                    <a:bodyPr/>
                    <a:lstStyle/>
                    <a:p>
                      <a:r>
                        <a:rPr kumimoji="1" lang="en-US" altLang="ja-JP" sz="1500" dirty="0"/>
                        <a:t>0.21</a:t>
                      </a:r>
                      <a:endParaRPr kumimoji="1" lang="ja-JP" altLang="en-US" sz="1500" dirty="0"/>
                    </a:p>
                  </a:txBody>
                  <a:tcPr marL="69254" marR="69254" marT="34627" marB="34627"/>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0.71</a:t>
                      </a:r>
                      <a:endParaRPr kumimoji="1" lang="ja-JP" altLang="en-US" sz="1500" dirty="0"/>
                    </a:p>
                  </a:txBody>
                  <a:tcPr marL="69254" marR="69254" marT="34627" marB="34627"/>
                </a:tc>
                <a:tc>
                  <a:txBody>
                    <a:bodyPr/>
                    <a:lstStyle/>
                    <a:p>
                      <a:r>
                        <a:rPr kumimoji="1" lang="en-US" altLang="ja-JP" sz="1500" dirty="0"/>
                        <a:t>0.23</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a:t>
                      </a:r>
                      <a:endParaRPr kumimoji="1" lang="ja-JP" altLang="en-US" sz="1500" dirty="0"/>
                    </a:p>
                  </a:txBody>
                  <a:tcPr marL="69254" marR="69254" marT="34627" marB="34627"/>
                </a:tc>
                <a:tc>
                  <a:txBody>
                    <a:bodyPr/>
                    <a:lstStyle/>
                    <a:p>
                      <a:r>
                        <a:rPr kumimoji="1" lang="en-US" altLang="ja-JP" sz="1500" dirty="0"/>
                        <a:t>0.19</a:t>
                      </a:r>
                      <a:endParaRPr kumimoji="1" lang="ja-JP" altLang="en-US" sz="1500" dirty="0"/>
                    </a:p>
                  </a:txBody>
                  <a:tcPr marL="69254" marR="69254" marT="34627" marB="34627"/>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0.71</a:t>
                      </a:r>
                      <a:endParaRPr kumimoji="1" lang="ja-JP" altLang="en-US" sz="1500" dirty="0"/>
                    </a:p>
                  </a:txBody>
                  <a:tcPr marL="69254" marR="69254" marT="34627" marB="34627"/>
                </a:tc>
                <a:tc>
                  <a:txBody>
                    <a:bodyPr/>
                    <a:lstStyle/>
                    <a:p>
                      <a:r>
                        <a:rPr kumimoji="1" lang="en-US" altLang="ja-JP" sz="1500" dirty="0"/>
                        <a:t>0.20</a:t>
                      </a:r>
                      <a:endParaRPr kumimoji="1" lang="ja-JP" altLang="en-US" sz="1500" dirty="0"/>
                    </a:p>
                  </a:txBody>
                  <a:tcPr marL="69254" marR="69254" marT="34627" marB="34627"/>
                </a:tc>
                <a:tc>
                  <a:txBody>
                    <a:bodyPr/>
                    <a:lstStyle/>
                    <a:p>
                      <a:r>
                        <a:rPr kumimoji="1" lang="en-US" altLang="ja-JP" sz="1500" dirty="0"/>
                        <a:t>0.02</a:t>
                      </a:r>
                      <a:endParaRPr kumimoji="1" lang="ja-JP" altLang="en-US" sz="1500" dirty="0"/>
                    </a:p>
                  </a:txBody>
                  <a:tcPr marL="69254" marR="69254" marT="34627" marB="34627"/>
                </a:tc>
                <a:tc>
                  <a:txBody>
                    <a:bodyPr/>
                    <a:lstStyle/>
                    <a:p>
                      <a:r>
                        <a:rPr kumimoji="1" lang="en-US" altLang="ja-JP" sz="1500" dirty="0"/>
                        <a:t>0.00</a:t>
                      </a:r>
                      <a:endParaRPr kumimoji="1" lang="ja-JP" altLang="en-US" sz="1500" dirty="0"/>
                    </a:p>
                  </a:txBody>
                  <a:tcPr marL="69254" marR="69254" marT="34627" marB="34627"/>
                </a:tc>
                <a:tc>
                  <a:txBody>
                    <a:bodyPr/>
                    <a:lstStyle/>
                    <a:p>
                      <a:r>
                        <a:rPr kumimoji="1" lang="en-US" altLang="ja-JP" sz="1500" dirty="0"/>
                        <a:t>0.01</a:t>
                      </a:r>
                      <a:endParaRPr kumimoji="1" lang="ja-JP" altLang="en-US" sz="1500" dirty="0"/>
                    </a:p>
                  </a:txBody>
                  <a:tcPr marL="69254" marR="69254" marT="34627" marB="34627"/>
                </a:tc>
                <a:tc>
                  <a:txBody>
                    <a:bodyPr/>
                    <a:lstStyle/>
                    <a:p>
                      <a:r>
                        <a:rPr kumimoji="1" lang="en-US" altLang="ja-JP" sz="1500" dirty="0"/>
                        <a:t>0.18</a:t>
                      </a:r>
                      <a:endParaRPr kumimoji="1" lang="ja-JP" altLang="en-US" sz="1500" dirty="0"/>
                    </a:p>
                  </a:txBody>
                  <a:tcPr marL="69254" marR="69254" marT="34627" marB="34627"/>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DF2ACF2B-E159-A84C-16E6-2727A4F49846}"/>
              </a:ext>
            </a:extLst>
          </p:cNvPr>
          <p:cNvSpPr txBox="1"/>
          <p:nvPr/>
        </p:nvSpPr>
        <p:spPr>
          <a:xfrm>
            <a:off x="564225" y="4623779"/>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CFC3E784-77E0-84B2-AEF7-05B81B3D3422}"/>
              </a:ext>
            </a:extLst>
          </p:cNvPr>
          <p:cNvSpPr txBox="1"/>
          <p:nvPr/>
        </p:nvSpPr>
        <p:spPr>
          <a:xfrm>
            <a:off x="3733021" y="3625965"/>
            <a:ext cx="1677958" cy="307777"/>
          </a:xfrm>
          <a:prstGeom prst="rect">
            <a:avLst/>
          </a:prstGeom>
          <a:noFill/>
        </p:spPr>
        <p:txBody>
          <a:bodyPr wrap="square" rtlCol="0">
            <a:spAutoFit/>
          </a:bodyPr>
          <a:lstStyle/>
          <a:p>
            <a:pPr algn="ctr"/>
            <a:r>
              <a:rPr kumimoji="1" lang="ja-JP" altLang="en-US" sz="1400" dirty="0"/>
              <a:t>翻訳先言語</a:t>
            </a:r>
          </a:p>
        </p:txBody>
      </p:sp>
    </p:spTree>
    <p:extLst>
      <p:ext uri="{BB962C8B-B14F-4D97-AF65-F5344CB8AC3E}">
        <p14:creationId xmlns:p14="http://schemas.microsoft.com/office/powerpoint/2010/main" val="47216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DB84BAF5-E4C9-70D0-5037-1A277F0E9389}"/>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BF1827C-6A9D-C753-983A-8F313E776FBA}"/>
              </a:ext>
            </a:extLst>
          </p:cNvPr>
          <p:cNvSpPr>
            <a:spLocks noGrp="1"/>
          </p:cNvSpPr>
          <p:nvPr>
            <p:ph type="title"/>
          </p:nvPr>
        </p:nvSpPr>
        <p:spPr/>
        <p:txBody>
          <a:bodyPr/>
          <a:lstStyle/>
          <a:p>
            <a:r>
              <a:rPr lang="ja-JP" altLang="en-US"/>
              <a:t>調査</a:t>
            </a:r>
            <a:r>
              <a:rPr lang="en-US" altLang="ja-JP" dirty="0"/>
              <a:t>2 </a:t>
            </a:r>
            <a:r>
              <a:rPr lang="ja-JP" altLang="en-US" dirty="0"/>
              <a:t>考察</a:t>
            </a:r>
            <a:r>
              <a:rPr lang="en-US" altLang="ja-JP" dirty="0"/>
              <a:t>: </a:t>
            </a:r>
            <a:r>
              <a:rPr lang="ja-JP" altLang="en-US" dirty="0"/>
              <a:t>ルールベース手法との比較</a:t>
            </a:r>
            <a:endParaRPr kumimoji="1" lang="ja-JP" altLang="en-US" dirty="0"/>
          </a:p>
        </p:txBody>
      </p:sp>
      <p:sp>
        <p:nvSpPr>
          <p:cNvPr id="3" name="コンテンツ プレースホルダー 2">
            <a:extLst>
              <a:ext uri="{FF2B5EF4-FFF2-40B4-BE49-F238E27FC236}">
                <a16:creationId xmlns:a16="http://schemas.microsoft.com/office/drawing/2014/main" id="{C5BD5B4F-132F-A94B-F225-B94646F44B86}"/>
              </a:ext>
            </a:extLst>
          </p:cNvPr>
          <p:cNvSpPr>
            <a:spLocks noGrp="1"/>
          </p:cNvSpPr>
          <p:nvPr>
            <p:ph idx="1"/>
          </p:nvPr>
        </p:nvSpPr>
        <p:spPr/>
        <p:txBody>
          <a:bodyPr/>
          <a:lstStyle/>
          <a:p>
            <a:r>
              <a:rPr lang="en-US" altLang="ja-JP" sz="2000" b="1" dirty="0"/>
              <a:t>COBOL</a:t>
            </a:r>
            <a:r>
              <a:rPr lang="ja-JP" altLang="en-US" sz="2000" b="1" dirty="0"/>
              <a:t>→</a:t>
            </a:r>
            <a:r>
              <a:rPr lang="en-US" altLang="ja-JP" sz="2000" b="1" dirty="0"/>
              <a:t>C++ (</a:t>
            </a:r>
            <a:r>
              <a:rPr lang="en-US" altLang="ja-JP" sz="2000" b="1" dirty="0" err="1"/>
              <a:t>gnucobol</a:t>
            </a:r>
            <a:r>
              <a:rPr lang="en-US" altLang="ja-JP" sz="2000" b="1" dirty="0"/>
              <a:t>)</a:t>
            </a:r>
            <a:r>
              <a:rPr lang="en-US" altLang="ja-JP" sz="2000" dirty="0"/>
              <a:t>: 1.00</a:t>
            </a:r>
          </a:p>
          <a:p>
            <a:pPr lvl="1"/>
            <a:r>
              <a:rPr kumimoji="1" lang="en-US" altLang="ja-JP" sz="1800" dirty="0" err="1"/>
              <a:t>gnucobo</a:t>
            </a:r>
            <a:r>
              <a:rPr lang="en-US" altLang="ja-JP" sz="1800" dirty="0" err="1"/>
              <a:t>l</a:t>
            </a:r>
            <a:r>
              <a:rPr lang="ja-JP" altLang="en-US" sz="1800" dirty="0"/>
              <a:t>は</a:t>
            </a:r>
            <a:r>
              <a:rPr lang="en-US" altLang="ja-JP" sz="1800" dirty="0"/>
              <a:t>COBOL</a:t>
            </a:r>
            <a:r>
              <a:rPr lang="ja-JP" altLang="en-US" sz="1800" dirty="0"/>
              <a:t>→</a:t>
            </a:r>
            <a:r>
              <a:rPr lang="en-US" altLang="ja-JP" sz="1800" dirty="0"/>
              <a:t>C</a:t>
            </a:r>
            <a:r>
              <a:rPr lang="ja-JP" altLang="en-US" sz="1800" dirty="0"/>
              <a:t>の変換をしてからコンパイルを行う</a:t>
            </a:r>
            <a:endParaRPr kumimoji="1" lang="en-US" altLang="ja-JP" sz="2000" dirty="0"/>
          </a:p>
          <a:p>
            <a:r>
              <a:rPr kumimoji="1" lang="en-US" altLang="ja-JP" sz="2000" b="1" dirty="0"/>
              <a:t>COBOL</a:t>
            </a:r>
            <a:r>
              <a:rPr kumimoji="1" lang="ja-JP" altLang="en-US" sz="2000" b="1" dirty="0"/>
              <a:t>→</a:t>
            </a:r>
            <a:r>
              <a:rPr kumimoji="1" lang="en-US" altLang="ja-JP" sz="2000" b="1" dirty="0"/>
              <a:t>Java (opensourceCOBOL4j)</a:t>
            </a:r>
            <a:r>
              <a:rPr kumimoji="1" lang="en-US" altLang="ja-JP" sz="2000" dirty="0"/>
              <a:t>: 0.58</a:t>
            </a:r>
          </a:p>
          <a:p>
            <a:pPr lvl="1"/>
            <a:r>
              <a:rPr lang="en-US" altLang="ja-JP" dirty="0" err="1"/>
              <a:t>gnucobol</a:t>
            </a:r>
            <a:r>
              <a:rPr lang="ja-JP" altLang="en-US" dirty="0"/>
              <a:t>の前身を</a:t>
            </a:r>
            <a:r>
              <a:rPr lang="en-US" altLang="ja-JP" dirty="0"/>
              <a:t>java</a:t>
            </a:r>
            <a:r>
              <a:rPr lang="ja-JP" altLang="en-US" dirty="0"/>
              <a:t>に変換するように書き換えたもの</a:t>
            </a:r>
            <a:endParaRPr lang="en-US" altLang="ja-JP" dirty="0"/>
          </a:p>
          <a:p>
            <a:pPr lvl="1"/>
            <a:r>
              <a:rPr lang="ja-JP" altLang="en-US" dirty="0"/>
              <a:t>まだ開発途中</a:t>
            </a:r>
            <a:endParaRPr kumimoji="1" lang="en-US" altLang="ja-JP" dirty="0"/>
          </a:p>
          <a:p>
            <a:r>
              <a:rPr kumimoji="1" lang="ja-JP" altLang="en-US" sz="2000" dirty="0"/>
              <a:t>両者とも</a:t>
            </a:r>
            <a:r>
              <a:rPr kumimoji="1" lang="en-US" altLang="ja-JP" sz="2000" dirty="0"/>
              <a:t>GPT-4</a:t>
            </a:r>
            <a:r>
              <a:rPr kumimoji="1" lang="ja-JP" altLang="en-US" sz="2000" dirty="0"/>
              <a:t>よりも精度が高い</a:t>
            </a:r>
            <a:endParaRPr kumimoji="1" lang="en-US" altLang="ja-JP" sz="2000" dirty="0"/>
          </a:p>
          <a:p>
            <a:r>
              <a:rPr kumimoji="1" lang="ja-JP" altLang="en-US" sz="2000" u="sng" dirty="0"/>
              <a:t>しかし独自のライブラリに依存しており，コードも冗長で読みにくい</a:t>
            </a:r>
          </a:p>
        </p:txBody>
      </p:sp>
      <p:sp>
        <p:nvSpPr>
          <p:cNvPr id="4" name="スライド番号プレースホルダー 3">
            <a:extLst>
              <a:ext uri="{FF2B5EF4-FFF2-40B4-BE49-F238E27FC236}">
                <a16:creationId xmlns:a16="http://schemas.microsoft.com/office/drawing/2014/main" id="{DD3BCDE9-35A2-C62E-6A2F-8D854FDA08D7}"/>
              </a:ext>
            </a:extLst>
          </p:cNvPr>
          <p:cNvSpPr>
            <a:spLocks noGrp="1"/>
          </p:cNvSpPr>
          <p:nvPr>
            <p:ph type="sldNum" sz="quarter" idx="12"/>
          </p:nvPr>
        </p:nvSpPr>
        <p:spPr/>
        <p:txBody>
          <a:bodyPr/>
          <a:lstStyle/>
          <a:p>
            <a:fld id="{B16735D3-C9E7-F649-AF37-A9D08763696D}" type="slidenum">
              <a:rPr lang="ja-JP" altLang="en-US" smtClean="0"/>
              <a:pPr/>
              <a:t>35</a:t>
            </a:fld>
            <a:endParaRPr lang="ja-JP" altLang="en-US"/>
          </a:p>
        </p:txBody>
      </p:sp>
      <p:graphicFrame>
        <p:nvGraphicFramePr>
          <p:cNvPr id="5" name="表 5">
            <a:extLst>
              <a:ext uri="{FF2B5EF4-FFF2-40B4-BE49-F238E27FC236}">
                <a16:creationId xmlns:a16="http://schemas.microsoft.com/office/drawing/2014/main" id="{3F8A60EF-D497-BCFB-C583-6A96BCFD9C84}"/>
              </a:ext>
            </a:extLst>
          </p:cNvPr>
          <p:cNvGraphicFramePr>
            <a:graphicFrameLocks noGrp="1"/>
          </p:cNvGraphicFramePr>
          <p:nvPr/>
        </p:nvGraphicFramePr>
        <p:xfrm>
          <a:off x="3703208" y="5501181"/>
          <a:ext cx="1970703" cy="561726"/>
        </p:xfrm>
        <a:graphic>
          <a:graphicData uri="http://schemas.openxmlformats.org/drawingml/2006/table">
            <a:tbl>
              <a:tblPr firstRow="1" firstCol="1" bandRow="1">
                <a:tableStyleId>{5C22544A-7EE6-4342-B048-85BDC9FD1C3A}</a:tableStyleId>
              </a:tblPr>
              <a:tblGrid>
                <a:gridCol w="656901">
                  <a:extLst>
                    <a:ext uri="{9D8B030D-6E8A-4147-A177-3AD203B41FA5}">
                      <a16:colId xmlns:a16="http://schemas.microsoft.com/office/drawing/2014/main" val="3508194959"/>
                    </a:ext>
                  </a:extLst>
                </a:gridCol>
                <a:gridCol w="656901">
                  <a:extLst>
                    <a:ext uri="{9D8B030D-6E8A-4147-A177-3AD203B41FA5}">
                      <a16:colId xmlns:a16="http://schemas.microsoft.com/office/drawing/2014/main" val="4235380085"/>
                    </a:ext>
                  </a:extLst>
                </a:gridCol>
                <a:gridCol w="656901">
                  <a:extLst>
                    <a:ext uri="{9D8B030D-6E8A-4147-A177-3AD203B41FA5}">
                      <a16:colId xmlns:a16="http://schemas.microsoft.com/office/drawing/2014/main" val="409989892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GPT-4</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100" dirty="0"/>
                        <a:t>COBOL</a:t>
                      </a:r>
                      <a:endParaRPr kumimoji="1" lang="ja-JP" altLang="en-US" sz="1100" dirty="0"/>
                    </a:p>
                  </a:txBody>
                  <a:tcPr marL="69254" marR="69254" marT="34627" marB="34627"/>
                </a:tc>
                <a:tc>
                  <a:txBody>
                    <a:bodyPr/>
                    <a:lstStyle/>
                    <a:p>
                      <a:r>
                        <a:rPr kumimoji="1" lang="en-US" altLang="ja-JP" sz="1100" b="0" dirty="0"/>
                        <a:t>0.53</a:t>
                      </a:r>
                      <a:endParaRPr kumimoji="1" lang="ja-JP" altLang="en-US" sz="1100" b="0" dirty="0"/>
                    </a:p>
                  </a:txBody>
                  <a:tcPr marL="69254" marR="69254" marT="34627" marB="34627"/>
                </a:tc>
                <a:tc>
                  <a:txBody>
                    <a:bodyPr/>
                    <a:lstStyle/>
                    <a:p>
                      <a:r>
                        <a:rPr kumimoji="1" lang="en-US" altLang="ja-JP" sz="1100" b="0" dirty="0"/>
                        <a:t>0.52</a:t>
                      </a:r>
                      <a:endParaRPr kumimoji="1" lang="ja-JP" altLang="en-US" sz="1100" b="0" dirty="0"/>
                    </a:p>
                  </a:txBody>
                  <a:tcPr marL="69254" marR="69254" marT="34627" marB="34627"/>
                </a:tc>
                <a:extLst>
                  <a:ext uri="{0D108BD9-81ED-4DB2-BD59-A6C34878D82A}">
                    <a16:rowId xmlns:a16="http://schemas.microsoft.com/office/drawing/2014/main" val="1667212734"/>
                  </a:ext>
                </a:extLst>
              </a:tr>
            </a:tbl>
          </a:graphicData>
        </a:graphic>
      </p:graphicFrame>
      <p:sp>
        <p:nvSpPr>
          <p:cNvPr id="6" name="テキスト ボックス 5">
            <a:extLst>
              <a:ext uri="{FF2B5EF4-FFF2-40B4-BE49-F238E27FC236}">
                <a16:creationId xmlns:a16="http://schemas.microsoft.com/office/drawing/2014/main" id="{5C4CCB97-F3A9-0A6E-C7BD-40E1B35F2EB4}"/>
              </a:ext>
            </a:extLst>
          </p:cNvPr>
          <p:cNvSpPr txBox="1"/>
          <p:nvPr/>
        </p:nvSpPr>
        <p:spPr>
          <a:xfrm>
            <a:off x="3333230" y="5341699"/>
            <a:ext cx="299178" cy="938719"/>
          </a:xfrm>
          <a:prstGeom prst="rect">
            <a:avLst/>
          </a:prstGeom>
          <a:noFill/>
        </p:spPr>
        <p:txBody>
          <a:bodyPr wrap="square" rtlCol="0">
            <a:spAutoFit/>
          </a:bodyPr>
          <a:lstStyle/>
          <a:p>
            <a:r>
              <a:rPr kumimoji="1" lang="ja-JP" altLang="en-US" sz="1100" dirty="0"/>
              <a:t>翻訳元言語</a:t>
            </a:r>
          </a:p>
        </p:txBody>
      </p:sp>
      <p:sp>
        <p:nvSpPr>
          <p:cNvPr id="7" name="テキスト ボックス 6">
            <a:extLst>
              <a:ext uri="{FF2B5EF4-FFF2-40B4-BE49-F238E27FC236}">
                <a16:creationId xmlns:a16="http://schemas.microsoft.com/office/drawing/2014/main" id="{660F0C1E-2D1B-150F-149C-D480D31738A6}"/>
              </a:ext>
            </a:extLst>
          </p:cNvPr>
          <p:cNvSpPr txBox="1"/>
          <p:nvPr/>
        </p:nvSpPr>
        <p:spPr>
          <a:xfrm>
            <a:off x="4208333" y="5196218"/>
            <a:ext cx="960452" cy="261610"/>
          </a:xfrm>
          <a:prstGeom prst="rect">
            <a:avLst/>
          </a:prstGeom>
          <a:noFill/>
        </p:spPr>
        <p:txBody>
          <a:bodyPr wrap="square" rtlCol="0">
            <a:spAutoFit/>
          </a:bodyPr>
          <a:lstStyle/>
          <a:p>
            <a:pPr algn="ctr"/>
            <a:r>
              <a:rPr kumimoji="1" lang="ja-JP" altLang="en-US" sz="1100" dirty="0"/>
              <a:t>翻訳先言語</a:t>
            </a:r>
          </a:p>
        </p:txBody>
      </p:sp>
      <p:sp>
        <p:nvSpPr>
          <p:cNvPr id="9" name="テキスト ボックス 8">
            <a:extLst>
              <a:ext uri="{FF2B5EF4-FFF2-40B4-BE49-F238E27FC236}">
                <a16:creationId xmlns:a16="http://schemas.microsoft.com/office/drawing/2014/main" id="{4652B896-0C76-DE66-D86B-A63BE7D7D4BA}"/>
              </a:ext>
            </a:extLst>
          </p:cNvPr>
          <p:cNvSpPr txBox="1"/>
          <p:nvPr/>
        </p:nvSpPr>
        <p:spPr>
          <a:xfrm>
            <a:off x="3432447" y="6149613"/>
            <a:ext cx="2512226" cy="261610"/>
          </a:xfrm>
          <a:prstGeom prst="rect">
            <a:avLst/>
          </a:prstGeom>
          <a:noFill/>
        </p:spPr>
        <p:txBody>
          <a:bodyPr wrap="square" rtlCol="0">
            <a:spAutoFit/>
          </a:bodyPr>
          <a:lstStyle/>
          <a:p>
            <a:pPr algn="ctr"/>
            <a:r>
              <a:rPr kumimoji="1" lang="ja-JP" altLang="en-US" sz="1100" dirty="0"/>
              <a:t>参考</a:t>
            </a:r>
            <a:r>
              <a:rPr kumimoji="1" lang="en-US" altLang="ja-JP" sz="1100" dirty="0"/>
              <a:t>: GPT4</a:t>
            </a:r>
            <a:r>
              <a:rPr kumimoji="1" lang="ja-JP" altLang="en-US" sz="1100" dirty="0"/>
              <a:t>における結果</a:t>
            </a:r>
          </a:p>
        </p:txBody>
      </p:sp>
    </p:spTree>
    <p:extLst>
      <p:ext uri="{BB962C8B-B14F-4D97-AF65-F5344CB8AC3E}">
        <p14:creationId xmlns:p14="http://schemas.microsoft.com/office/powerpoint/2010/main" val="861283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7D11AFF-B01F-D411-ACD9-E3240F89B07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39E7624-9B88-C6BB-748D-628A2548B961}"/>
              </a:ext>
            </a:extLst>
          </p:cNvPr>
          <p:cNvSpPr>
            <a:spLocks noGrp="1"/>
          </p:cNvSpPr>
          <p:nvPr>
            <p:ph type="title"/>
          </p:nvPr>
        </p:nvSpPr>
        <p:spPr/>
        <p:txBody>
          <a:bodyPr/>
          <a:lstStyle/>
          <a:p>
            <a:r>
              <a:rPr lang="ja-JP" altLang="en-US"/>
              <a:t>調査</a:t>
            </a:r>
            <a:r>
              <a:rPr lang="en-US" altLang="ja-JP" dirty="0"/>
              <a:t>2 </a:t>
            </a:r>
            <a:r>
              <a:rPr lang="ja-JP" altLang="en-US" dirty="0"/>
              <a:t>考察</a:t>
            </a:r>
            <a:r>
              <a:rPr lang="en-US" altLang="ja-JP" dirty="0"/>
              <a:t>: </a:t>
            </a:r>
            <a:r>
              <a:rPr lang="ja-JP" altLang="en-US" dirty="0"/>
              <a:t>ルールベース手法との比較</a:t>
            </a:r>
            <a:endParaRPr kumimoji="1" lang="ja-JP" altLang="en-US" dirty="0"/>
          </a:p>
        </p:txBody>
      </p:sp>
      <p:sp>
        <p:nvSpPr>
          <p:cNvPr id="3" name="コンテンツ プレースホルダー 2">
            <a:extLst>
              <a:ext uri="{FF2B5EF4-FFF2-40B4-BE49-F238E27FC236}">
                <a16:creationId xmlns:a16="http://schemas.microsoft.com/office/drawing/2014/main" id="{6E0B05E1-065E-C0E3-3E26-5059127FA1F5}"/>
              </a:ext>
            </a:extLst>
          </p:cNvPr>
          <p:cNvSpPr>
            <a:spLocks noGrp="1"/>
          </p:cNvSpPr>
          <p:nvPr>
            <p:ph idx="1"/>
          </p:nvPr>
        </p:nvSpPr>
        <p:spPr/>
        <p:txBody>
          <a:bodyPr/>
          <a:lstStyle/>
          <a:p>
            <a:r>
              <a:rPr kumimoji="1" lang="ja-JP" altLang="en-US" dirty="0"/>
              <a:t>例</a:t>
            </a:r>
            <a:r>
              <a:rPr kumimoji="1" lang="en-US" altLang="ja-JP" dirty="0"/>
              <a:t>: COBOL</a:t>
            </a:r>
            <a:r>
              <a:rPr kumimoji="1" lang="ja-JP" altLang="en-US" dirty="0"/>
              <a:t>→</a:t>
            </a:r>
            <a:r>
              <a:rPr kumimoji="1" lang="en-US" altLang="ja-JP" dirty="0"/>
              <a:t>Java</a:t>
            </a:r>
            <a:endParaRPr kumimoji="1" lang="ja-JP" altLang="en-US" dirty="0"/>
          </a:p>
        </p:txBody>
      </p:sp>
      <p:sp>
        <p:nvSpPr>
          <p:cNvPr id="4" name="スライド番号プレースホルダー 3">
            <a:extLst>
              <a:ext uri="{FF2B5EF4-FFF2-40B4-BE49-F238E27FC236}">
                <a16:creationId xmlns:a16="http://schemas.microsoft.com/office/drawing/2014/main" id="{631B67DA-8E4F-48C2-F682-F5C514309628}"/>
              </a:ext>
            </a:extLst>
          </p:cNvPr>
          <p:cNvSpPr>
            <a:spLocks noGrp="1"/>
          </p:cNvSpPr>
          <p:nvPr>
            <p:ph type="sldNum" sz="quarter" idx="12"/>
          </p:nvPr>
        </p:nvSpPr>
        <p:spPr/>
        <p:txBody>
          <a:bodyPr/>
          <a:lstStyle/>
          <a:p>
            <a:fld id="{B16735D3-C9E7-F649-AF37-A9D08763696D}" type="slidenum">
              <a:rPr lang="ja-JP" altLang="en-US" smtClean="0"/>
              <a:pPr/>
              <a:t>36</a:t>
            </a:fld>
            <a:endParaRPr lang="ja-JP" altLang="en-US"/>
          </a:p>
        </p:txBody>
      </p:sp>
      <p:pic>
        <p:nvPicPr>
          <p:cNvPr id="12" name="図 11">
            <a:extLst>
              <a:ext uri="{FF2B5EF4-FFF2-40B4-BE49-F238E27FC236}">
                <a16:creationId xmlns:a16="http://schemas.microsoft.com/office/drawing/2014/main" id="{0A5C652B-347E-C0E6-4E03-91F87ADBBC63}"/>
              </a:ext>
            </a:extLst>
          </p:cNvPr>
          <p:cNvPicPr>
            <a:picLocks noChangeAspect="1"/>
          </p:cNvPicPr>
          <p:nvPr/>
        </p:nvPicPr>
        <p:blipFill>
          <a:blip r:embed="rId2"/>
          <a:stretch>
            <a:fillRect/>
          </a:stretch>
        </p:blipFill>
        <p:spPr>
          <a:xfrm>
            <a:off x="259147" y="2497221"/>
            <a:ext cx="2260556" cy="2682467"/>
          </a:xfrm>
          <a:prstGeom prst="rect">
            <a:avLst/>
          </a:prstGeom>
          <a:ln>
            <a:solidFill>
              <a:schemeClr val="accent1"/>
            </a:solidFill>
          </a:ln>
        </p:spPr>
      </p:pic>
      <p:pic>
        <p:nvPicPr>
          <p:cNvPr id="14" name="図 13">
            <a:extLst>
              <a:ext uri="{FF2B5EF4-FFF2-40B4-BE49-F238E27FC236}">
                <a16:creationId xmlns:a16="http://schemas.microsoft.com/office/drawing/2014/main" id="{20EAE083-E025-9E07-2023-272E6CCA88EB}"/>
              </a:ext>
            </a:extLst>
          </p:cNvPr>
          <p:cNvPicPr>
            <a:picLocks noChangeAspect="1"/>
          </p:cNvPicPr>
          <p:nvPr/>
        </p:nvPicPr>
        <p:blipFill>
          <a:blip r:embed="rId3"/>
          <a:stretch>
            <a:fillRect/>
          </a:stretch>
        </p:blipFill>
        <p:spPr>
          <a:xfrm>
            <a:off x="6549199" y="1518653"/>
            <a:ext cx="1711878" cy="4080014"/>
          </a:xfrm>
          <a:prstGeom prst="rect">
            <a:avLst/>
          </a:prstGeom>
          <a:ln>
            <a:solidFill>
              <a:schemeClr val="accent1"/>
            </a:solidFill>
          </a:ln>
        </p:spPr>
      </p:pic>
      <p:pic>
        <p:nvPicPr>
          <p:cNvPr id="16" name="図 15">
            <a:extLst>
              <a:ext uri="{FF2B5EF4-FFF2-40B4-BE49-F238E27FC236}">
                <a16:creationId xmlns:a16="http://schemas.microsoft.com/office/drawing/2014/main" id="{87140791-E0F7-F657-C527-51865B020987}"/>
              </a:ext>
            </a:extLst>
          </p:cNvPr>
          <p:cNvPicPr>
            <a:picLocks noChangeAspect="1"/>
          </p:cNvPicPr>
          <p:nvPr/>
        </p:nvPicPr>
        <p:blipFill>
          <a:blip r:embed="rId4"/>
          <a:stretch>
            <a:fillRect/>
          </a:stretch>
        </p:blipFill>
        <p:spPr>
          <a:xfrm>
            <a:off x="3237213" y="2497221"/>
            <a:ext cx="2606807" cy="2682466"/>
          </a:xfrm>
          <a:prstGeom prst="rect">
            <a:avLst/>
          </a:prstGeom>
          <a:ln>
            <a:solidFill>
              <a:schemeClr val="accent1"/>
            </a:solidFill>
          </a:ln>
        </p:spPr>
      </p:pic>
      <p:sp>
        <p:nvSpPr>
          <p:cNvPr id="17" name="テキスト ボックス 16">
            <a:extLst>
              <a:ext uri="{FF2B5EF4-FFF2-40B4-BE49-F238E27FC236}">
                <a16:creationId xmlns:a16="http://schemas.microsoft.com/office/drawing/2014/main" id="{6D455DF1-ED27-C115-7F8F-4D4B8CCF0445}"/>
              </a:ext>
            </a:extLst>
          </p:cNvPr>
          <p:cNvSpPr txBox="1"/>
          <p:nvPr/>
        </p:nvSpPr>
        <p:spPr>
          <a:xfrm>
            <a:off x="7197389" y="5552947"/>
            <a:ext cx="415498" cy="369332"/>
          </a:xfrm>
          <a:prstGeom prst="rect">
            <a:avLst/>
          </a:prstGeom>
          <a:noFill/>
        </p:spPr>
        <p:txBody>
          <a:bodyPr wrap="none" rtlCol="0">
            <a:spAutoFit/>
          </a:bodyPr>
          <a:lstStyle/>
          <a:p>
            <a:r>
              <a:rPr kumimoji="1" lang="en-US" altLang="ja-JP" dirty="0"/>
              <a:t>︰</a:t>
            </a:r>
            <a:endParaRPr kumimoji="1" lang="ja-JP" altLang="en-US" dirty="0"/>
          </a:p>
        </p:txBody>
      </p:sp>
      <p:sp>
        <p:nvSpPr>
          <p:cNvPr id="18" name="テキスト ボックス 17">
            <a:extLst>
              <a:ext uri="{FF2B5EF4-FFF2-40B4-BE49-F238E27FC236}">
                <a16:creationId xmlns:a16="http://schemas.microsoft.com/office/drawing/2014/main" id="{5254A309-30A4-6A2D-E71F-3BA00A8C17B8}"/>
              </a:ext>
            </a:extLst>
          </p:cNvPr>
          <p:cNvSpPr txBox="1"/>
          <p:nvPr/>
        </p:nvSpPr>
        <p:spPr>
          <a:xfrm>
            <a:off x="5916397" y="5958279"/>
            <a:ext cx="2977482" cy="646331"/>
          </a:xfrm>
          <a:prstGeom prst="rect">
            <a:avLst/>
          </a:prstGeom>
          <a:noFill/>
        </p:spPr>
        <p:txBody>
          <a:bodyPr wrap="none" rtlCol="0">
            <a:spAutoFit/>
          </a:bodyPr>
          <a:lstStyle/>
          <a:p>
            <a:pPr algn="ctr"/>
            <a:r>
              <a:rPr lang="en-US" altLang="ja-JP" dirty="0"/>
              <a:t>opensourceCOBOL4j</a:t>
            </a:r>
            <a:r>
              <a:rPr lang="ja-JP" altLang="en-US" dirty="0"/>
              <a:t>の出力</a:t>
            </a:r>
            <a:endParaRPr lang="en-US" altLang="ja-JP" dirty="0"/>
          </a:p>
          <a:p>
            <a:pPr algn="ctr"/>
            <a:r>
              <a:rPr kumimoji="1" lang="en-US" altLang="ja-JP" dirty="0"/>
              <a:t>(326</a:t>
            </a:r>
            <a:r>
              <a:rPr kumimoji="1" lang="ja-JP" altLang="en-US" dirty="0"/>
              <a:t>行</a:t>
            </a:r>
            <a:r>
              <a:rPr kumimoji="1" lang="en-US" altLang="ja-JP" dirty="0"/>
              <a:t>)</a:t>
            </a:r>
            <a:endParaRPr kumimoji="1" lang="ja-JP" altLang="en-US" dirty="0"/>
          </a:p>
        </p:txBody>
      </p:sp>
      <p:sp>
        <p:nvSpPr>
          <p:cNvPr id="19" name="テキスト ボックス 18">
            <a:extLst>
              <a:ext uri="{FF2B5EF4-FFF2-40B4-BE49-F238E27FC236}">
                <a16:creationId xmlns:a16="http://schemas.microsoft.com/office/drawing/2014/main" id="{919C803F-0CCD-A046-2838-DBA8509FEE9E}"/>
              </a:ext>
            </a:extLst>
          </p:cNvPr>
          <p:cNvSpPr txBox="1"/>
          <p:nvPr/>
        </p:nvSpPr>
        <p:spPr>
          <a:xfrm>
            <a:off x="298268" y="5325356"/>
            <a:ext cx="2069990" cy="646331"/>
          </a:xfrm>
          <a:prstGeom prst="rect">
            <a:avLst/>
          </a:prstGeom>
          <a:noFill/>
        </p:spPr>
        <p:txBody>
          <a:bodyPr wrap="none" rtlCol="0">
            <a:spAutoFit/>
          </a:bodyPr>
          <a:lstStyle/>
          <a:p>
            <a:pPr algn="ctr"/>
            <a:r>
              <a:rPr kumimoji="1" lang="ja-JP" altLang="en-US" dirty="0"/>
              <a:t>元の</a:t>
            </a:r>
            <a:r>
              <a:rPr kumimoji="1" lang="en-US" altLang="ja-JP" dirty="0"/>
              <a:t>COBOL</a:t>
            </a:r>
            <a:r>
              <a:rPr kumimoji="1" lang="ja-JP" altLang="en-US" dirty="0"/>
              <a:t>コード</a:t>
            </a:r>
            <a:endParaRPr kumimoji="1" lang="en-US" altLang="ja-JP" dirty="0"/>
          </a:p>
          <a:p>
            <a:pPr algn="ctr"/>
            <a:r>
              <a:rPr lang="en-US" altLang="ja-JP" dirty="0"/>
              <a:t>(23</a:t>
            </a:r>
            <a:r>
              <a:rPr lang="ja-JP" altLang="en-US" dirty="0"/>
              <a:t>行</a:t>
            </a:r>
            <a:r>
              <a:rPr lang="en-US" altLang="ja-JP" dirty="0"/>
              <a:t>)</a:t>
            </a:r>
            <a:endParaRPr kumimoji="1" lang="ja-JP" altLang="en-US" dirty="0"/>
          </a:p>
        </p:txBody>
      </p:sp>
      <p:sp>
        <p:nvSpPr>
          <p:cNvPr id="20" name="テキスト ボックス 19">
            <a:extLst>
              <a:ext uri="{FF2B5EF4-FFF2-40B4-BE49-F238E27FC236}">
                <a16:creationId xmlns:a16="http://schemas.microsoft.com/office/drawing/2014/main" id="{54B3D355-EA3C-B0C2-90CC-FE3F50D6707F}"/>
              </a:ext>
            </a:extLst>
          </p:cNvPr>
          <p:cNvSpPr txBox="1"/>
          <p:nvPr/>
        </p:nvSpPr>
        <p:spPr>
          <a:xfrm>
            <a:off x="3788646" y="5672310"/>
            <a:ext cx="1503938" cy="646331"/>
          </a:xfrm>
          <a:prstGeom prst="rect">
            <a:avLst/>
          </a:prstGeom>
          <a:noFill/>
        </p:spPr>
        <p:txBody>
          <a:bodyPr wrap="none" rtlCol="0">
            <a:spAutoFit/>
          </a:bodyPr>
          <a:lstStyle/>
          <a:p>
            <a:pPr algn="ctr"/>
            <a:r>
              <a:rPr kumimoji="1" lang="en-US" altLang="ja-JP" dirty="0"/>
              <a:t>GPT-4</a:t>
            </a:r>
            <a:r>
              <a:rPr kumimoji="1" lang="ja-JP" altLang="en-US" dirty="0"/>
              <a:t>の出力</a:t>
            </a:r>
            <a:endParaRPr kumimoji="1" lang="en-US" altLang="ja-JP" dirty="0"/>
          </a:p>
          <a:p>
            <a:pPr algn="ctr"/>
            <a:r>
              <a:rPr lang="en-US" altLang="ja-JP" dirty="0"/>
              <a:t>(20</a:t>
            </a:r>
            <a:r>
              <a:rPr lang="ja-JP" altLang="en-US" dirty="0"/>
              <a:t>行</a:t>
            </a:r>
            <a:r>
              <a:rPr lang="en-US" altLang="ja-JP" dirty="0"/>
              <a:t>)</a:t>
            </a:r>
            <a:endParaRPr kumimoji="1" lang="ja-JP" altLang="en-US" dirty="0"/>
          </a:p>
        </p:txBody>
      </p:sp>
    </p:spTree>
    <p:extLst>
      <p:ext uri="{BB962C8B-B14F-4D97-AF65-F5344CB8AC3E}">
        <p14:creationId xmlns:p14="http://schemas.microsoft.com/office/powerpoint/2010/main" val="31954790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20F4FDB6-DAC0-E8AF-4091-E3CF435767B0}"/>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9EFB040-4733-8801-E184-620CF73C683C}"/>
              </a:ext>
            </a:extLst>
          </p:cNvPr>
          <p:cNvSpPr>
            <a:spLocks noGrp="1"/>
          </p:cNvSpPr>
          <p:nvPr>
            <p:ph type="title"/>
          </p:nvPr>
        </p:nvSpPr>
        <p:spPr/>
        <p:txBody>
          <a:bodyPr/>
          <a:lstStyle/>
          <a:p>
            <a:r>
              <a:rPr lang="ja-JP" altLang="en-US"/>
              <a:t>調査</a:t>
            </a:r>
            <a:r>
              <a:rPr kumimoji="1" lang="en-US" altLang="ja-JP" dirty="0"/>
              <a:t>2 </a:t>
            </a:r>
            <a:r>
              <a:rPr kumimoji="1" lang="ja-JP" altLang="en-US" dirty="0"/>
              <a:t>考察</a:t>
            </a:r>
            <a:r>
              <a:rPr kumimoji="1" lang="en-US" altLang="ja-JP" dirty="0"/>
              <a:t>:</a:t>
            </a:r>
            <a:r>
              <a:rPr kumimoji="1" lang="ja-JP" altLang="en-US" dirty="0"/>
              <a:t>トークン数</a:t>
            </a:r>
            <a:r>
              <a:rPr kumimoji="1" lang="en-US" altLang="ja-JP" dirty="0"/>
              <a:t>/</a:t>
            </a:r>
            <a:r>
              <a:rPr kumimoji="1" lang="ja-JP" altLang="en-US" dirty="0"/>
              <a:t>行数との相関</a:t>
            </a:r>
          </a:p>
        </p:txBody>
      </p:sp>
      <p:sp>
        <p:nvSpPr>
          <p:cNvPr id="3" name="コンテンツ プレースホルダー 2">
            <a:extLst>
              <a:ext uri="{FF2B5EF4-FFF2-40B4-BE49-F238E27FC236}">
                <a16:creationId xmlns:a16="http://schemas.microsoft.com/office/drawing/2014/main" id="{7EF55655-D518-89CF-BD61-E6975AE0DFDC}"/>
              </a:ext>
            </a:extLst>
          </p:cNvPr>
          <p:cNvSpPr>
            <a:spLocks noGrp="1"/>
          </p:cNvSpPr>
          <p:nvPr>
            <p:ph idx="1"/>
          </p:nvPr>
        </p:nvSpPr>
        <p:spPr/>
        <p:txBody>
          <a:bodyPr/>
          <a:lstStyle/>
          <a:p>
            <a:r>
              <a:rPr lang="ja-JP" altLang="en-US" sz="2000" dirty="0"/>
              <a:t>翻訳が正しい場合は</a:t>
            </a:r>
            <a:r>
              <a:rPr lang="en-US" altLang="ja-JP" sz="2000" dirty="0"/>
              <a:t>1</a:t>
            </a:r>
            <a:r>
              <a:rPr lang="ja-JP" altLang="en-US" sz="2000" dirty="0"/>
              <a:t>，不正な場合に</a:t>
            </a:r>
            <a:r>
              <a:rPr lang="en-US" altLang="ja-JP" sz="2000" dirty="0"/>
              <a:t>0</a:t>
            </a:r>
            <a:r>
              <a:rPr lang="ja-JP" altLang="en-US" sz="2000" dirty="0"/>
              <a:t>として，翻訳元の関数の行数</a:t>
            </a:r>
            <a:r>
              <a:rPr lang="en-US" altLang="ja-JP" sz="2000" dirty="0"/>
              <a:t>/</a:t>
            </a:r>
            <a:br>
              <a:rPr lang="en-US" altLang="ja-JP" sz="2000" dirty="0"/>
            </a:br>
            <a:r>
              <a:rPr lang="ja-JP" altLang="en-US" sz="2000" dirty="0"/>
              <a:t>トークン数との相関係数を算出</a:t>
            </a:r>
            <a:endParaRPr lang="en-US" altLang="ja-JP" sz="2000" dirty="0"/>
          </a:p>
          <a:p>
            <a:pPr lvl="1"/>
            <a:r>
              <a:rPr kumimoji="1" lang="en-US" altLang="ja-JP" sz="1600" dirty="0"/>
              <a:t>-1</a:t>
            </a:r>
            <a:r>
              <a:rPr kumimoji="1" lang="ja-JP" altLang="en-US" sz="1600" dirty="0"/>
              <a:t>に近い </a:t>
            </a:r>
            <a:r>
              <a:rPr lang="ja-JP" altLang="en-US" sz="1600" dirty="0"/>
              <a:t>⇒ </a:t>
            </a:r>
            <a:r>
              <a:rPr kumimoji="1" lang="ja-JP" altLang="en-US" sz="1600" dirty="0"/>
              <a:t>行数が短い</a:t>
            </a:r>
            <a:r>
              <a:rPr kumimoji="1" lang="en-US" altLang="ja-JP" sz="1600" dirty="0"/>
              <a:t>/</a:t>
            </a:r>
            <a:r>
              <a:rPr kumimoji="1" lang="ja-JP" altLang="en-US" sz="1600" dirty="0"/>
              <a:t>トークン数が少ないほど翻訳精度が向上</a:t>
            </a:r>
            <a:endParaRPr kumimoji="1" lang="en-US" altLang="ja-JP" sz="1600" dirty="0"/>
          </a:p>
          <a:p>
            <a:endParaRPr kumimoji="1" lang="ja-JP" altLang="en-US" dirty="0"/>
          </a:p>
        </p:txBody>
      </p:sp>
      <p:sp>
        <p:nvSpPr>
          <p:cNvPr id="4" name="スライド番号プレースホルダー 3">
            <a:extLst>
              <a:ext uri="{FF2B5EF4-FFF2-40B4-BE49-F238E27FC236}">
                <a16:creationId xmlns:a16="http://schemas.microsoft.com/office/drawing/2014/main" id="{C861753E-42A4-0C72-1D22-094AE145570D}"/>
              </a:ext>
            </a:extLst>
          </p:cNvPr>
          <p:cNvSpPr>
            <a:spLocks noGrp="1"/>
          </p:cNvSpPr>
          <p:nvPr>
            <p:ph type="sldNum" sz="quarter" idx="12"/>
          </p:nvPr>
        </p:nvSpPr>
        <p:spPr/>
        <p:txBody>
          <a:bodyPr/>
          <a:lstStyle/>
          <a:p>
            <a:fld id="{B16735D3-C9E7-F649-AF37-A9D08763696D}" type="slidenum">
              <a:rPr lang="ja-JP" altLang="en-US" smtClean="0"/>
              <a:pPr/>
              <a:t>37</a:t>
            </a:fld>
            <a:endParaRPr lang="ja-JP" altLang="en-US"/>
          </a:p>
        </p:txBody>
      </p:sp>
      <p:graphicFrame>
        <p:nvGraphicFramePr>
          <p:cNvPr id="5" name="表 5">
            <a:extLst>
              <a:ext uri="{FF2B5EF4-FFF2-40B4-BE49-F238E27FC236}">
                <a16:creationId xmlns:a16="http://schemas.microsoft.com/office/drawing/2014/main" id="{2AACA2AC-B488-4092-FE27-5FA280AA1A43}"/>
              </a:ext>
            </a:extLst>
          </p:cNvPr>
          <p:cNvGraphicFramePr>
            <a:graphicFrameLocks noGrp="1"/>
          </p:cNvGraphicFramePr>
          <p:nvPr/>
        </p:nvGraphicFramePr>
        <p:xfrm>
          <a:off x="1838530" y="2791414"/>
          <a:ext cx="4600246" cy="1658258"/>
        </p:xfrm>
        <a:graphic>
          <a:graphicData uri="http://schemas.openxmlformats.org/drawingml/2006/table">
            <a:tbl>
              <a:tblPr firstRow="1" firstCol="1" bandRow="1">
                <a:tableStyleId>{5C22544A-7EE6-4342-B048-85BDC9FD1C3A}</a:tableStyleId>
              </a:tblPr>
              <a:tblGrid>
                <a:gridCol w="657178">
                  <a:extLst>
                    <a:ext uri="{9D8B030D-6E8A-4147-A177-3AD203B41FA5}">
                      <a16:colId xmlns:a16="http://schemas.microsoft.com/office/drawing/2014/main" val="3508194959"/>
                    </a:ext>
                  </a:extLst>
                </a:gridCol>
                <a:gridCol w="657178">
                  <a:extLst>
                    <a:ext uri="{9D8B030D-6E8A-4147-A177-3AD203B41FA5}">
                      <a16:colId xmlns:a16="http://schemas.microsoft.com/office/drawing/2014/main" val="4235380085"/>
                    </a:ext>
                  </a:extLst>
                </a:gridCol>
                <a:gridCol w="657178">
                  <a:extLst>
                    <a:ext uri="{9D8B030D-6E8A-4147-A177-3AD203B41FA5}">
                      <a16:colId xmlns:a16="http://schemas.microsoft.com/office/drawing/2014/main" val="3129203757"/>
                    </a:ext>
                  </a:extLst>
                </a:gridCol>
                <a:gridCol w="657178">
                  <a:extLst>
                    <a:ext uri="{9D8B030D-6E8A-4147-A177-3AD203B41FA5}">
                      <a16:colId xmlns:a16="http://schemas.microsoft.com/office/drawing/2014/main" val="3188045020"/>
                    </a:ext>
                  </a:extLst>
                </a:gridCol>
                <a:gridCol w="657178">
                  <a:extLst>
                    <a:ext uri="{9D8B030D-6E8A-4147-A177-3AD203B41FA5}">
                      <a16:colId xmlns:a16="http://schemas.microsoft.com/office/drawing/2014/main" val="4099898923"/>
                    </a:ext>
                  </a:extLst>
                </a:gridCol>
                <a:gridCol w="657178">
                  <a:extLst>
                    <a:ext uri="{9D8B030D-6E8A-4147-A177-3AD203B41FA5}">
                      <a16:colId xmlns:a16="http://schemas.microsoft.com/office/drawing/2014/main" val="2277449736"/>
                    </a:ext>
                  </a:extLst>
                </a:gridCol>
                <a:gridCol w="657178">
                  <a:extLst>
                    <a:ext uri="{9D8B030D-6E8A-4147-A177-3AD203B41FA5}">
                      <a16:colId xmlns:a16="http://schemas.microsoft.com/office/drawing/2014/main" val="4053817803"/>
                    </a:ext>
                  </a:extLst>
                </a:gridCol>
              </a:tblGrid>
              <a:tr h="168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GPT-4</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COBOL</a:t>
                      </a:r>
                      <a:endParaRPr kumimoji="1" lang="ja-JP" altLang="en-US" sz="1100" dirty="0"/>
                    </a:p>
                  </a:txBody>
                  <a:tcPr marL="69254" marR="69254" marT="34627" marB="34627"/>
                </a:tc>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Python</a:t>
                      </a:r>
                      <a:endParaRPr kumimoji="1" lang="ja-JP" altLang="en-US" sz="1100" dirty="0"/>
                    </a:p>
                  </a:txBody>
                  <a:tcPr marL="69254" marR="69254" marT="34627" marB="34627"/>
                </a:tc>
                <a:tc>
                  <a:txBody>
                    <a:bodyPr/>
                    <a:lstStyle/>
                    <a:p>
                      <a:r>
                        <a:rPr kumimoji="1" lang="en-US" altLang="ja-JP" sz="1100" dirty="0"/>
                        <a:t>Rust</a:t>
                      </a:r>
                      <a:endParaRPr kumimoji="1" lang="ja-JP" altLang="en-US" sz="1100" dirty="0"/>
                    </a:p>
                  </a:txBody>
                  <a:tcPr marL="69254" marR="69254" marT="34627" marB="34627"/>
                </a:tc>
                <a:extLst>
                  <a:ext uri="{0D108BD9-81ED-4DB2-BD59-A6C34878D82A}">
                    <a16:rowId xmlns:a16="http://schemas.microsoft.com/office/drawing/2014/main" val="2822526968"/>
                  </a:ext>
                </a:extLst>
              </a:tr>
              <a:tr h="168058">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-0.08</a:t>
                      </a:r>
                      <a:endParaRPr kumimoji="1" lang="ja-JP" altLang="en-US" sz="1100" b="0" dirty="0"/>
                    </a:p>
                  </a:txBody>
                  <a:tcPr marL="69254" marR="69254" marT="34627" marB="34627"/>
                </a:tc>
                <a:tc>
                  <a:txBody>
                    <a:bodyPr/>
                    <a:lstStyle/>
                    <a:p>
                      <a:r>
                        <a:rPr kumimoji="1" lang="en-US" altLang="ja-JP" sz="1100" b="0" dirty="0"/>
                        <a:t>-0.16</a:t>
                      </a:r>
                      <a:endParaRPr kumimoji="1" lang="ja-JP" altLang="en-US" sz="1100" b="0" dirty="0"/>
                    </a:p>
                  </a:txBody>
                  <a:tcPr marL="69254" marR="69254" marT="34627" marB="34627"/>
                </a:tc>
                <a:tc>
                  <a:txBody>
                    <a:bodyPr/>
                    <a:lstStyle/>
                    <a:p>
                      <a:r>
                        <a:rPr kumimoji="1" lang="en-US" altLang="ja-JP" sz="1100" b="0" dirty="0"/>
                        <a:t>-0.26</a:t>
                      </a:r>
                      <a:endParaRPr kumimoji="1" lang="ja-JP" altLang="en-US" sz="1100" b="0" dirty="0"/>
                    </a:p>
                  </a:txBody>
                  <a:tcPr marL="69254" marR="69254" marT="34627" marB="34627"/>
                </a:tc>
                <a:tc>
                  <a:txBody>
                    <a:bodyPr/>
                    <a:lstStyle/>
                    <a:p>
                      <a:r>
                        <a:rPr kumimoji="1" lang="en-US" altLang="ja-JP" sz="1100" b="0" dirty="0"/>
                        <a:t>-0.18</a:t>
                      </a:r>
                      <a:endParaRPr kumimoji="1" lang="ja-JP" altLang="en-US" sz="1100" b="0" dirty="0"/>
                    </a:p>
                  </a:txBody>
                  <a:tcPr marL="69254" marR="69254" marT="34627" marB="34627"/>
                </a:tc>
                <a:tc>
                  <a:txBody>
                    <a:bodyPr/>
                    <a:lstStyle/>
                    <a:p>
                      <a:r>
                        <a:rPr kumimoji="1" lang="en-US" altLang="ja-JP" sz="1100" b="0" dirty="0"/>
                        <a:t>-0.21</a:t>
                      </a:r>
                      <a:endParaRPr kumimoji="1" lang="ja-JP" altLang="en-US" sz="1100" b="0" dirty="0"/>
                    </a:p>
                  </a:txBody>
                  <a:tcPr marL="69254" marR="69254" marT="34627" marB="34627"/>
                </a:tc>
                <a:extLst>
                  <a:ext uri="{0D108BD9-81ED-4DB2-BD59-A6C34878D82A}">
                    <a16:rowId xmlns:a16="http://schemas.microsoft.com/office/drawing/2014/main" val="1039459513"/>
                  </a:ext>
                </a:extLst>
              </a:tr>
              <a:tr h="168058">
                <a:tc>
                  <a:txBody>
                    <a:bodyPr/>
                    <a:lstStyle/>
                    <a:p>
                      <a:r>
                        <a:rPr kumimoji="1" lang="en-US" altLang="ja-JP" sz="1100" dirty="0"/>
                        <a:t>COBOL</a:t>
                      </a:r>
                      <a:endParaRPr kumimoji="1" lang="ja-JP" altLang="en-US" sz="1100" dirty="0"/>
                    </a:p>
                  </a:txBody>
                  <a:tcPr marL="69254" marR="69254" marT="34627" marB="34627"/>
                </a:tc>
                <a:tc>
                  <a:txBody>
                    <a:bodyPr/>
                    <a:lstStyle/>
                    <a:p>
                      <a:r>
                        <a:rPr kumimoji="1" lang="en-US" altLang="ja-JP" sz="1100" b="0" dirty="0"/>
                        <a:t>-0.06</a:t>
                      </a:r>
                      <a:endParaRPr kumimoji="1" lang="ja-JP" altLang="en-US" sz="1100" b="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0.06</a:t>
                      </a:r>
                      <a:endParaRPr kumimoji="1" lang="ja-JP" altLang="en-US" sz="1100" b="0" dirty="0"/>
                    </a:p>
                  </a:txBody>
                  <a:tcPr marL="69254" marR="69254" marT="34627" marB="34627"/>
                </a:tc>
                <a:tc>
                  <a:txBody>
                    <a:bodyPr/>
                    <a:lstStyle/>
                    <a:p>
                      <a:r>
                        <a:rPr kumimoji="1" lang="en-US" altLang="ja-JP" sz="1100" b="0" dirty="0"/>
                        <a:t>-0.10</a:t>
                      </a:r>
                      <a:endParaRPr kumimoji="1" lang="ja-JP" altLang="en-US" sz="1100" b="0" dirty="0"/>
                    </a:p>
                  </a:txBody>
                  <a:tcPr marL="69254" marR="69254" marT="34627" marB="34627"/>
                </a:tc>
                <a:tc>
                  <a:txBody>
                    <a:bodyPr/>
                    <a:lstStyle/>
                    <a:p>
                      <a:r>
                        <a:rPr kumimoji="1" lang="en-US" altLang="ja-JP" sz="1100" b="0" dirty="0"/>
                        <a:t>-0.18</a:t>
                      </a:r>
                      <a:endParaRPr kumimoji="1" lang="ja-JP" altLang="en-US" sz="1100" b="0" dirty="0"/>
                    </a:p>
                  </a:txBody>
                  <a:tcPr marL="69254" marR="69254" marT="34627" marB="34627"/>
                </a:tc>
                <a:tc>
                  <a:txBody>
                    <a:bodyPr/>
                    <a:lstStyle/>
                    <a:p>
                      <a:r>
                        <a:rPr kumimoji="1" lang="en-US" altLang="ja-JP" sz="1100" b="0" dirty="0"/>
                        <a:t>0.06</a:t>
                      </a:r>
                      <a:endParaRPr kumimoji="1" lang="ja-JP" altLang="en-US" sz="1100" b="0" dirty="0"/>
                    </a:p>
                  </a:txBody>
                  <a:tcPr marL="69254" marR="69254" marT="34627" marB="34627"/>
                </a:tc>
                <a:extLst>
                  <a:ext uri="{0D108BD9-81ED-4DB2-BD59-A6C34878D82A}">
                    <a16:rowId xmlns:a16="http://schemas.microsoft.com/office/drawing/2014/main" val="1667212734"/>
                  </a:ext>
                </a:extLst>
              </a:tr>
              <a:tr h="168058">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0.04</a:t>
                      </a:r>
                      <a:endParaRPr kumimoji="1" lang="ja-JP" altLang="en-US" sz="1100" dirty="0"/>
                    </a:p>
                  </a:txBody>
                  <a:tcPr marL="69254" marR="69254" marT="34627" marB="34627"/>
                </a:tc>
                <a:tc>
                  <a:txBody>
                    <a:bodyPr/>
                    <a:lstStyle/>
                    <a:p>
                      <a:r>
                        <a:rPr kumimoji="1" lang="en-US" altLang="ja-JP" sz="1100" dirty="0"/>
                        <a:t>0.01</a:t>
                      </a:r>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0.08</a:t>
                      </a:r>
                      <a:endParaRPr kumimoji="1" lang="ja-JP" altLang="en-US" sz="1100" dirty="0"/>
                    </a:p>
                  </a:txBody>
                  <a:tcPr marL="69254" marR="69254" marT="34627" marB="34627"/>
                </a:tc>
                <a:tc>
                  <a:txBody>
                    <a:bodyPr/>
                    <a:lstStyle/>
                    <a:p>
                      <a:r>
                        <a:rPr kumimoji="1" lang="en-US" altLang="ja-JP" sz="1100" dirty="0"/>
                        <a:t>-0.10</a:t>
                      </a:r>
                      <a:endParaRPr kumimoji="1" lang="ja-JP" altLang="en-US" sz="1100" dirty="0"/>
                    </a:p>
                  </a:txBody>
                  <a:tcPr marL="69254" marR="69254" marT="34627" marB="34627"/>
                </a:tc>
                <a:tc>
                  <a:txBody>
                    <a:bodyPr/>
                    <a:lstStyle/>
                    <a:p>
                      <a:r>
                        <a:rPr kumimoji="1" lang="en-US" altLang="ja-JP" sz="1100" dirty="0"/>
                        <a:t>-0.03</a:t>
                      </a:r>
                      <a:endParaRPr kumimoji="1" lang="ja-JP" altLang="en-US" sz="1100" dirty="0"/>
                    </a:p>
                  </a:txBody>
                  <a:tcPr marL="69254" marR="69254" marT="34627" marB="34627"/>
                </a:tc>
                <a:extLst>
                  <a:ext uri="{0D108BD9-81ED-4DB2-BD59-A6C34878D82A}">
                    <a16:rowId xmlns:a16="http://schemas.microsoft.com/office/drawing/2014/main" val="3909070335"/>
                  </a:ext>
                </a:extLst>
              </a:tr>
              <a:tr h="168058">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-0.09</a:t>
                      </a:r>
                      <a:endParaRPr kumimoji="1" lang="ja-JP" altLang="en-US" sz="1100" dirty="0"/>
                    </a:p>
                  </a:txBody>
                  <a:tcPr marL="69254" marR="69254" marT="34627" marB="34627"/>
                </a:tc>
                <a:tc>
                  <a:txBody>
                    <a:bodyPr/>
                    <a:lstStyle/>
                    <a:p>
                      <a:r>
                        <a:rPr kumimoji="1" lang="en-US" altLang="ja-JP" sz="1100" dirty="0"/>
                        <a:t>-0.04</a:t>
                      </a:r>
                      <a:endParaRPr kumimoji="1" lang="ja-JP" altLang="en-US" sz="1100" dirty="0"/>
                    </a:p>
                  </a:txBody>
                  <a:tcPr marL="69254" marR="69254" marT="34627" marB="34627"/>
                </a:tc>
                <a:tc>
                  <a:txBody>
                    <a:bodyPr/>
                    <a:lstStyle/>
                    <a:p>
                      <a:r>
                        <a:rPr kumimoji="1" lang="en-US" altLang="ja-JP" sz="1100" dirty="0"/>
                        <a:t>-0.08</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0.09</a:t>
                      </a:r>
                      <a:endParaRPr kumimoji="1" lang="ja-JP" altLang="en-US" sz="1100" dirty="0"/>
                    </a:p>
                  </a:txBody>
                  <a:tcPr marL="69254" marR="69254" marT="34627" marB="34627"/>
                </a:tc>
                <a:tc>
                  <a:txBody>
                    <a:bodyPr/>
                    <a:lstStyle/>
                    <a:p>
                      <a:r>
                        <a:rPr kumimoji="1" lang="en-US" altLang="ja-JP" sz="1100" dirty="0"/>
                        <a:t>-0.21</a:t>
                      </a:r>
                      <a:endParaRPr kumimoji="1" lang="ja-JP" altLang="en-US" sz="1100" dirty="0"/>
                    </a:p>
                  </a:txBody>
                  <a:tcPr marL="69254" marR="69254" marT="34627" marB="34627"/>
                </a:tc>
                <a:extLst>
                  <a:ext uri="{0D108BD9-81ED-4DB2-BD59-A6C34878D82A}">
                    <a16:rowId xmlns:a16="http://schemas.microsoft.com/office/drawing/2014/main" val="951858582"/>
                  </a:ext>
                </a:extLst>
              </a:tr>
              <a:tr h="168058">
                <a:tc>
                  <a:txBody>
                    <a:bodyPr/>
                    <a:lstStyle/>
                    <a:p>
                      <a:r>
                        <a:rPr kumimoji="1" lang="en-US" altLang="ja-JP" sz="1100" dirty="0"/>
                        <a:t>Python</a:t>
                      </a:r>
                      <a:endParaRPr kumimoji="1" lang="ja-JP" altLang="en-US" sz="1100" dirty="0"/>
                    </a:p>
                  </a:txBody>
                  <a:tcPr marL="69254" marR="69254" marT="34627" marB="34627"/>
                </a:tc>
                <a:tc>
                  <a:txBody>
                    <a:bodyPr/>
                    <a:lstStyle/>
                    <a:p>
                      <a:r>
                        <a:rPr kumimoji="1" lang="en-US" altLang="ja-JP" sz="1100" dirty="0"/>
                        <a:t>-0.06</a:t>
                      </a:r>
                      <a:endParaRPr kumimoji="1" lang="ja-JP" altLang="en-US" sz="1100" dirty="0"/>
                    </a:p>
                  </a:txBody>
                  <a:tcPr marL="69254" marR="69254" marT="34627" marB="34627"/>
                </a:tc>
                <a:tc>
                  <a:txBody>
                    <a:bodyPr/>
                    <a:lstStyle/>
                    <a:p>
                      <a:r>
                        <a:rPr kumimoji="1" lang="en-US" altLang="ja-JP" sz="1100" dirty="0"/>
                        <a:t>-0.09</a:t>
                      </a:r>
                      <a:endParaRPr kumimoji="1" lang="ja-JP" altLang="en-US" sz="1100" dirty="0"/>
                    </a:p>
                  </a:txBody>
                  <a:tcPr marL="69254" marR="69254" marT="34627" marB="34627"/>
                </a:tc>
                <a:tc>
                  <a:txBody>
                    <a:bodyPr/>
                    <a:lstStyle/>
                    <a:p>
                      <a:r>
                        <a:rPr kumimoji="1" lang="en-US" altLang="ja-JP" sz="1100" dirty="0"/>
                        <a:t>-0.04</a:t>
                      </a:r>
                      <a:endParaRPr kumimoji="1" lang="ja-JP" altLang="en-US" sz="1100" dirty="0"/>
                    </a:p>
                  </a:txBody>
                  <a:tcPr marL="69254" marR="69254" marT="34627" marB="34627"/>
                </a:tc>
                <a:tc>
                  <a:txBody>
                    <a:bodyPr/>
                    <a:lstStyle/>
                    <a:p>
                      <a:r>
                        <a:rPr kumimoji="1" lang="en-US" altLang="ja-JP" sz="1100" dirty="0"/>
                        <a:t>-0.01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-0.23</a:t>
                      </a:r>
                      <a:endParaRPr kumimoji="1" lang="ja-JP" altLang="en-US" sz="1100" dirty="0"/>
                    </a:p>
                  </a:txBody>
                  <a:tcPr marL="69254" marR="69254" marT="34627" marB="34627"/>
                </a:tc>
                <a:extLst>
                  <a:ext uri="{0D108BD9-81ED-4DB2-BD59-A6C34878D82A}">
                    <a16:rowId xmlns:a16="http://schemas.microsoft.com/office/drawing/2014/main" val="3368160254"/>
                  </a:ext>
                </a:extLst>
              </a:tr>
              <a:tr h="168058">
                <a:tc>
                  <a:txBody>
                    <a:bodyPr/>
                    <a:lstStyle/>
                    <a:p>
                      <a:r>
                        <a:rPr kumimoji="1" lang="en-US" altLang="ja-JP" sz="1100" dirty="0"/>
                        <a:t>Rust</a:t>
                      </a:r>
                      <a:endParaRPr kumimoji="1" lang="ja-JP" altLang="en-US" sz="1100" dirty="0"/>
                    </a:p>
                  </a:txBody>
                  <a:tcPr marL="69254" marR="69254" marT="34627" marB="34627"/>
                </a:tc>
                <a:tc>
                  <a:txBody>
                    <a:bodyPr/>
                    <a:lstStyle/>
                    <a:p>
                      <a:r>
                        <a:rPr kumimoji="1" lang="en-US" altLang="ja-JP" sz="1100" dirty="0"/>
                        <a:t>-0.06</a:t>
                      </a:r>
                      <a:endParaRPr kumimoji="1" lang="ja-JP" altLang="en-US" sz="1100" dirty="0"/>
                    </a:p>
                  </a:txBody>
                  <a:tcPr marL="69254" marR="69254" marT="34627" marB="34627"/>
                </a:tc>
                <a:tc>
                  <a:txBody>
                    <a:bodyPr/>
                    <a:lstStyle/>
                    <a:p>
                      <a:r>
                        <a:rPr kumimoji="1" lang="en-US" altLang="ja-JP" sz="1100" dirty="0"/>
                        <a:t>0.00</a:t>
                      </a:r>
                      <a:endParaRPr kumimoji="1" lang="ja-JP" altLang="en-US" sz="1100" dirty="0"/>
                    </a:p>
                  </a:txBody>
                  <a:tcPr marL="69254" marR="69254" marT="34627" marB="34627"/>
                </a:tc>
                <a:tc>
                  <a:txBody>
                    <a:bodyPr/>
                    <a:lstStyle/>
                    <a:p>
                      <a:r>
                        <a:rPr kumimoji="1" lang="en-US" altLang="ja-JP" sz="1100" dirty="0"/>
                        <a:t>-0.23</a:t>
                      </a:r>
                      <a:endParaRPr kumimoji="1" lang="ja-JP" altLang="en-US" sz="1100" dirty="0"/>
                    </a:p>
                  </a:txBody>
                  <a:tcPr marL="69254" marR="69254" marT="34627" marB="34627"/>
                </a:tc>
                <a:tc>
                  <a:txBody>
                    <a:bodyPr/>
                    <a:lstStyle/>
                    <a:p>
                      <a:r>
                        <a:rPr kumimoji="1" lang="en-US" altLang="ja-JP" sz="1100" dirty="0"/>
                        <a:t>-0.09</a:t>
                      </a:r>
                      <a:endParaRPr kumimoji="1" lang="ja-JP" altLang="en-US" sz="1100" dirty="0"/>
                    </a:p>
                  </a:txBody>
                  <a:tcPr marL="69254" marR="69254" marT="34627" marB="34627"/>
                </a:tc>
                <a:tc>
                  <a:txBody>
                    <a:bodyPr/>
                    <a:lstStyle/>
                    <a:p>
                      <a:r>
                        <a:rPr kumimoji="1" lang="en-US" altLang="ja-JP" sz="1100" dirty="0"/>
                        <a:t>-0.15</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extLst>
                  <a:ext uri="{0D108BD9-81ED-4DB2-BD59-A6C34878D82A}">
                    <a16:rowId xmlns:a16="http://schemas.microsoft.com/office/drawing/2014/main" val="37875766"/>
                  </a:ext>
                </a:extLst>
              </a:tr>
            </a:tbl>
          </a:graphicData>
        </a:graphic>
      </p:graphicFrame>
      <p:graphicFrame>
        <p:nvGraphicFramePr>
          <p:cNvPr id="8" name="表 5">
            <a:extLst>
              <a:ext uri="{FF2B5EF4-FFF2-40B4-BE49-F238E27FC236}">
                <a16:creationId xmlns:a16="http://schemas.microsoft.com/office/drawing/2014/main" id="{8DD48034-238A-EB5E-325F-2B32F8C22C3E}"/>
              </a:ext>
            </a:extLst>
          </p:cNvPr>
          <p:cNvGraphicFramePr>
            <a:graphicFrameLocks noGrp="1"/>
          </p:cNvGraphicFramePr>
          <p:nvPr/>
        </p:nvGraphicFramePr>
        <p:xfrm>
          <a:off x="1838530" y="4782848"/>
          <a:ext cx="4600246" cy="1658258"/>
        </p:xfrm>
        <a:graphic>
          <a:graphicData uri="http://schemas.openxmlformats.org/drawingml/2006/table">
            <a:tbl>
              <a:tblPr firstRow="1" firstCol="1" bandRow="1">
                <a:tableStyleId>{5C22544A-7EE6-4342-B048-85BDC9FD1C3A}</a:tableStyleId>
              </a:tblPr>
              <a:tblGrid>
                <a:gridCol w="657178">
                  <a:extLst>
                    <a:ext uri="{9D8B030D-6E8A-4147-A177-3AD203B41FA5}">
                      <a16:colId xmlns:a16="http://schemas.microsoft.com/office/drawing/2014/main" val="3508194959"/>
                    </a:ext>
                  </a:extLst>
                </a:gridCol>
                <a:gridCol w="657178">
                  <a:extLst>
                    <a:ext uri="{9D8B030D-6E8A-4147-A177-3AD203B41FA5}">
                      <a16:colId xmlns:a16="http://schemas.microsoft.com/office/drawing/2014/main" val="4235380085"/>
                    </a:ext>
                  </a:extLst>
                </a:gridCol>
                <a:gridCol w="657178">
                  <a:extLst>
                    <a:ext uri="{9D8B030D-6E8A-4147-A177-3AD203B41FA5}">
                      <a16:colId xmlns:a16="http://schemas.microsoft.com/office/drawing/2014/main" val="3129203757"/>
                    </a:ext>
                  </a:extLst>
                </a:gridCol>
                <a:gridCol w="657178">
                  <a:extLst>
                    <a:ext uri="{9D8B030D-6E8A-4147-A177-3AD203B41FA5}">
                      <a16:colId xmlns:a16="http://schemas.microsoft.com/office/drawing/2014/main" val="3188045020"/>
                    </a:ext>
                  </a:extLst>
                </a:gridCol>
                <a:gridCol w="657178">
                  <a:extLst>
                    <a:ext uri="{9D8B030D-6E8A-4147-A177-3AD203B41FA5}">
                      <a16:colId xmlns:a16="http://schemas.microsoft.com/office/drawing/2014/main" val="4099898923"/>
                    </a:ext>
                  </a:extLst>
                </a:gridCol>
                <a:gridCol w="657178">
                  <a:extLst>
                    <a:ext uri="{9D8B030D-6E8A-4147-A177-3AD203B41FA5}">
                      <a16:colId xmlns:a16="http://schemas.microsoft.com/office/drawing/2014/main" val="2277449736"/>
                    </a:ext>
                  </a:extLst>
                </a:gridCol>
                <a:gridCol w="657178">
                  <a:extLst>
                    <a:ext uri="{9D8B030D-6E8A-4147-A177-3AD203B41FA5}">
                      <a16:colId xmlns:a16="http://schemas.microsoft.com/office/drawing/2014/main" val="4053817803"/>
                    </a:ext>
                  </a:extLst>
                </a:gridCol>
              </a:tblGrid>
              <a:tr h="1680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t>GPT-4</a:t>
                      </a:r>
                      <a:endParaRPr kumimoji="1" lang="ja-JP" altLang="en-US" sz="1100" dirty="0"/>
                    </a:p>
                  </a:txBody>
                  <a:tcPr marL="69254" marR="69254" marT="34627" marB="34627"/>
                </a:tc>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dirty="0"/>
                        <a:t>COBOL</a:t>
                      </a:r>
                      <a:endParaRPr kumimoji="1" lang="ja-JP" altLang="en-US" sz="1100" dirty="0"/>
                    </a:p>
                  </a:txBody>
                  <a:tcPr marL="69254" marR="69254" marT="34627" marB="34627"/>
                </a:tc>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Python</a:t>
                      </a:r>
                      <a:endParaRPr kumimoji="1" lang="ja-JP" altLang="en-US" sz="1100" dirty="0"/>
                    </a:p>
                  </a:txBody>
                  <a:tcPr marL="69254" marR="69254" marT="34627" marB="34627"/>
                </a:tc>
                <a:tc>
                  <a:txBody>
                    <a:bodyPr/>
                    <a:lstStyle/>
                    <a:p>
                      <a:r>
                        <a:rPr kumimoji="1" lang="en-US" altLang="ja-JP" sz="1100" dirty="0"/>
                        <a:t>Rust</a:t>
                      </a:r>
                      <a:endParaRPr kumimoji="1" lang="ja-JP" altLang="en-US" sz="1100" dirty="0"/>
                    </a:p>
                  </a:txBody>
                  <a:tcPr marL="69254" marR="69254" marT="34627" marB="34627"/>
                </a:tc>
                <a:extLst>
                  <a:ext uri="{0D108BD9-81ED-4DB2-BD59-A6C34878D82A}">
                    <a16:rowId xmlns:a16="http://schemas.microsoft.com/office/drawing/2014/main" val="2822526968"/>
                  </a:ext>
                </a:extLst>
              </a:tr>
              <a:tr h="216011">
                <a:tc>
                  <a:txBody>
                    <a:bodyPr/>
                    <a:lstStyle/>
                    <a:p>
                      <a:r>
                        <a:rPr kumimoji="1" lang="en-US" altLang="ja-JP" sz="1100" dirty="0"/>
                        <a:t>C++</a:t>
                      </a:r>
                      <a:endParaRPr kumimoji="1" lang="ja-JP" altLang="en-US" sz="110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-0.05</a:t>
                      </a:r>
                      <a:endParaRPr kumimoji="1" lang="ja-JP" altLang="en-US" sz="1100" b="0" dirty="0"/>
                    </a:p>
                  </a:txBody>
                  <a:tcPr marL="69254" marR="69254" marT="34627" marB="34627"/>
                </a:tc>
                <a:tc>
                  <a:txBody>
                    <a:bodyPr/>
                    <a:lstStyle/>
                    <a:p>
                      <a:r>
                        <a:rPr kumimoji="1" lang="en-US" altLang="ja-JP" sz="1100" b="0" dirty="0"/>
                        <a:t>-0.10</a:t>
                      </a:r>
                      <a:endParaRPr kumimoji="1" lang="ja-JP" altLang="en-US" sz="1100" b="0" dirty="0"/>
                    </a:p>
                  </a:txBody>
                  <a:tcPr marL="69254" marR="69254" marT="34627" marB="34627"/>
                </a:tc>
                <a:tc>
                  <a:txBody>
                    <a:bodyPr/>
                    <a:lstStyle/>
                    <a:p>
                      <a:r>
                        <a:rPr kumimoji="1" lang="en-US" altLang="ja-JP" sz="1100" b="0" dirty="0"/>
                        <a:t>-0.29</a:t>
                      </a:r>
                      <a:endParaRPr kumimoji="1" lang="ja-JP" altLang="en-US" sz="1100" b="0" dirty="0"/>
                    </a:p>
                  </a:txBody>
                  <a:tcPr marL="69254" marR="69254" marT="34627" marB="34627"/>
                </a:tc>
                <a:tc>
                  <a:txBody>
                    <a:bodyPr/>
                    <a:lstStyle/>
                    <a:p>
                      <a:r>
                        <a:rPr kumimoji="1" lang="en-US" altLang="ja-JP" sz="1100" b="0" dirty="0"/>
                        <a:t>-0.10</a:t>
                      </a:r>
                      <a:endParaRPr kumimoji="1" lang="ja-JP" altLang="en-US" sz="1100" b="0" dirty="0"/>
                    </a:p>
                  </a:txBody>
                  <a:tcPr marL="69254" marR="69254" marT="34627" marB="34627"/>
                </a:tc>
                <a:tc>
                  <a:txBody>
                    <a:bodyPr/>
                    <a:lstStyle/>
                    <a:p>
                      <a:r>
                        <a:rPr kumimoji="1" lang="en-US" altLang="ja-JP" sz="1100" b="0" dirty="0"/>
                        <a:t>-0.16</a:t>
                      </a:r>
                      <a:endParaRPr kumimoji="1" lang="ja-JP" altLang="en-US" sz="1100" b="0" dirty="0"/>
                    </a:p>
                  </a:txBody>
                  <a:tcPr marL="69254" marR="69254" marT="34627" marB="34627"/>
                </a:tc>
                <a:extLst>
                  <a:ext uri="{0D108BD9-81ED-4DB2-BD59-A6C34878D82A}">
                    <a16:rowId xmlns:a16="http://schemas.microsoft.com/office/drawing/2014/main" val="1039459513"/>
                  </a:ext>
                </a:extLst>
              </a:tr>
              <a:tr h="168058">
                <a:tc>
                  <a:txBody>
                    <a:bodyPr/>
                    <a:lstStyle/>
                    <a:p>
                      <a:r>
                        <a:rPr kumimoji="1" lang="en-US" altLang="ja-JP" sz="1100" dirty="0"/>
                        <a:t>COBOL</a:t>
                      </a:r>
                      <a:endParaRPr kumimoji="1" lang="ja-JP" altLang="en-US" sz="1100" dirty="0"/>
                    </a:p>
                  </a:txBody>
                  <a:tcPr marL="69254" marR="69254" marT="34627" marB="34627"/>
                </a:tc>
                <a:tc>
                  <a:txBody>
                    <a:bodyPr/>
                    <a:lstStyle/>
                    <a:p>
                      <a:r>
                        <a:rPr kumimoji="1" lang="en-US" altLang="ja-JP" sz="1100" b="0" dirty="0"/>
                        <a:t>-0.09</a:t>
                      </a:r>
                      <a:endParaRPr kumimoji="1" lang="ja-JP" altLang="en-US" sz="1100" b="0" dirty="0"/>
                    </a:p>
                  </a:txBody>
                  <a:tcPr marL="69254" marR="69254" marT="34627" marB="34627"/>
                </a:tc>
                <a:tc>
                  <a:txBody>
                    <a:bodyPr/>
                    <a:lstStyle/>
                    <a:p>
                      <a:r>
                        <a:rPr kumimoji="1" lang="en-US" altLang="ja-JP" sz="1100" b="0" dirty="0"/>
                        <a:t>-</a:t>
                      </a:r>
                      <a:endParaRPr kumimoji="1" lang="ja-JP" altLang="en-US" sz="1100" b="0" dirty="0"/>
                    </a:p>
                  </a:txBody>
                  <a:tcPr marL="69254" marR="69254" marT="34627" marB="34627"/>
                </a:tc>
                <a:tc>
                  <a:txBody>
                    <a:bodyPr/>
                    <a:lstStyle/>
                    <a:p>
                      <a:r>
                        <a:rPr kumimoji="1" lang="en-US" altLang="ja-JP" sz="1100" b="0" dirty="0"/>
                        <a:t>0.03</a:t>
                      </a:r>
                      <a:endParaRPr kumimoji="1" lang="ja-JP" altLang="en-US" sz="1100" b="0" dirty="0"/>
                    </a:p>
                  </a:txBody>
                  <a:tcPr marL="69254" marR="69254" marT="34627" marB="34627"/>
                </a:tc>
                <a:tc>
                  <a:txBody>
                    <a:bodyPr/>
                    <a:lstStyle/>
                    <a:p>
                      <a:r>
                        <a:rPr kumimoji="1" lang="en-US" altLang="ja-JP" sz="1100" b="0" dirty="0"/>
                        <a:t>-0.13</a:t>
                      </a:r>
                      <a:endParaRPr kumimoji="1" lang="ja-JP" altLang="en-US" sz="1100" b="0" dirty="0"/>
                    </a:p>
                  </a:txBody>
                  <a:tcPr marL="69254" marR="69254" marT="34627" marB="34627"/>
                </a:tc>
                <a:tc>
                  <a:txBody>
                    <a:bodyPr/>
                    <a:lstStyle/>
                    <a:p>
                      <a:r>
                        <a:rPr kumimoji="1" lang="en-US" altLang="ja-JP" sz="1100" b="0" dirty="0"/>
                        <a:t>-0.19</a:t>
                      </a:r>
                      <a:endParaRPr kumimoji="1" lang="ja-JP" altLang="en-US" sz="1100" b="0" dirty="0"/>
                    </a:p>
                  </a:txBody>
                  <a:tcPr marL="69254" marR="69254" marT="34627" marB="34627"/>
                </a:tc>
                <a:tc>
                  <a:txBody>
                    <a:bodyPr/>
                    <a:lstStyle/>
                    <a:p>
                      <a:r>
                        <a:rPr kumimoji="1" lang="en-US" altLang="ja-JP" sz="1100" b="0" dirty="0"/>
                        <a:t>-0.04</a:t>
                      </a:r>
                      <a:endParaRPr kumimoji="1" lang="ja-JP" altLang="en-US" sz="1100" b="0" dirty="0"/>
                    </a:p>
                  </a:txBody>
                  <a:tcPr marL="69254" marR="69254" marT="34627" marB="34627"/>
                </a:tc>
                <a:extLst>
                  <a:ext uri="{0D108BD9-81ED-4DB2-BD59-A6C34878D82A}">
                    <a16:rowId xmlns:a16="http://schemas.microsoft.com/office/drawing/2014/main" val="1667212734"/>
                  </a:ext>
                </a:extLst>
              </a:tr>
              <a:tr h="168058">
                <a:tc>
                  <a:txBody>
                    <a:bodyPr/>
                    <a:lstStyle/>
                    <a:p>
                      <a:r>
                        <a:rPr kumimoji="1" lang="en-US" altLang="ja-JP" sz="1100" dirty="0"/>
                        <a:t>Go</a:t>
                      </a:r>
                      <a:endParaRPr kumimoji="1" lang="ja-JP" altLang="en-US" sz="1100" dirty="0"/>
                    </a:p>
                  </a:txBody>
                  <a:tcPr marL="69254" marR="69254" marT="34627" marB="34627"/>
                </a:tc>
                <a:tc>
                  <a:txBody>
                    <a:bodyPr/>
                    <a:lstStyle/>
                    <a:p>
                      <a:r>
                        <a:rPr kumimoji="1" lang="en-US" altLang="ja-JP" sz="1100" dirty="0"/>
                        <a:t>0.02</a:t>
                      </a:r>
                      <a:endParaRPr kumimoji="1" lang="ja-JP" altLang="en-US" sz="1100" dirty="0"/>
                    </a:p>
                  </a:txBody>
                  <a:tcPr marL="69254" marR="69254" marT="34627" marB="34627"/>
                </a:tc>
                <a:tc>
                  <a:txBody>
                    <a:bodyPr/>
                    <a:lstStyle/>
                    <a:p>
                      <a:r>
                        <a:rPr kumimoji="1" lang="en-US" altLang="ja-JP" sz="1100" dirty="0"/>
                        <a:t>-0.03</a:t>
                      </a:r>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0.08</a:t>
                      </a:r>
                      <a:endParaRPr kumimoji="1" lang="ja-JP" altLang="en-US" sz="1100" dirty="0"/>
                    </a:p>
                  </a:txBody>
                  <a:tcPr marL="69254" marR="69254" marT="34627" marB="34627"/>
                </a:tc>
                <a:tc>
                  <a:txBody>
                    <a:bodyPr/>
                    <a:lstStyle/>
                    <a:p>
                      <a:r>
                        <a:rPr kumimoji="1" lang="en-US" altLang="ja-JP" sz="1100" dirty="0"/>
                        <a:t>-0.12</a:t>
                      </a:r>
                      <a:endParaRPr kumimoji="1" lang="ja-JP" altLang="en-US" sz="1100" dirty="0"/>
                    </a:p>
                  </a:txBody>
                  <a:tcPr marL="69254" marR="69254" marT="34627" marB="34627"/>
                </a:tc>
                <a:tc>
                  <a:txBody>
                    <a:bodyPr/>
                    <a:lstStyle/>
                    <a:p>
                      <a:r>
                        <a:rPr kumimoji="1" lang="en-US" altLang="ja-JP" sz="1100" dirty="0"/>
                        <a:t>-0.02</a:t>
                      </a:r>
                      <a:endParaRPr kumimoji="1" lang="ja-JP" altLang="en-US" sz="1100" dirty="0"/>
                    </a:p>
                  </a:txBody>
                  <a:tcPr marL="69254" marR="69254" marT="34627" marB="34627"/>
                </a:tc>
                <a:extLst>
                  <a:ext uri="{0D108BD9-81ED-4DB2-BD59-A6C34878D82A}">
                    <a16:rowId xmlns:a16="http://schemas.microsoft.com/office/drawing/2014/main" val="3909070335"/>
                  </a:ext>
                </a:extLst>
              </a:tr>
              <a:tr h="168058">
                <a:tc>
                  <a:txBody>
                    <a:bodyPr/>
                    <a:lstStyle/>
                    <a:p>
                      <a:r>
                        <a:rPr kumimoji="1" lang="en-US" altLang="ja-JP" sz="1100" dirty="0"/>
                        <a:t>Java</a:t>
                      </a:r>
                      <a:endParaRPr kumimoji="1" lang="ja-JP" altLang="en-US" sz="1100" dirty="0"/>
                    </a:p>
                  </a:txBody>
                  <a:tcPr marL="69254" marR="69254" marT="34627" marB="34627"/>
                </a:tc>
                <a:tc>
                  <a:txBody>
                    <a:bodyPr/>
                    <a:lstStyle/>
                    <a:p>
                      <a:r>
                        <a:rPr kumimoji="1" lang="en-US" altLang="ja-JP" sz="1100" dirty="0"/>
                        <a:t>-0.15</a:t>
                      </a:r>
                      <a:endParaRPr kumimoji="1" lang="ja-JP" altLang="en-US" sz="1100" dirty="0"/>
                    </a:p>
                  </a:txBody>
                  <a:tcPr marL="69254" marR="69254" marT="34627" marB="34627"/>
                </a:tc>
                <a:tc>
                  <a:txBody>
                    <a:bodyPr/>
                    <a:lstStyle/>
                    <a:p>
                      <a:r>
                        <a:rPr kumimoji="1" lang="en-US" altLang="ja-JP" sz="1100" dirty="0"/>
                        <a:t>-0.03</a:t>
                      </a:r>
                      <a:endParaRPr kumimoji="1" lang="ja-JP" altLang="en-US" sz="1100" dirty="0"/>
                    </a:p>
                  </a:txBody>
                  <a:tcPr marL="69254" marR="69254" marT="34627" marB="34627"/>
                </a:tc>
                <a:tc>
                  <a:txBody>
                    <a:bodyPr/>
                    <a:lstStyle/>
                    <a:p>
                      <a:r>
                        <a:rPr kumimoji="1" lang="en-US" altLang="ja-JP" sz="1100" dirty="0"/>
                        <a:t>-0.05</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0.10</a:t>
                      </a:r>
                      <a:endParaRPr kumimoji="1" lang="ja-JP" altLang="en-US" sz="1100" dirty="0"/>
                    </a:p>
                  </a:txBody>
                  <a:tcPr marL="69254" marR="69254" marT="34627" marB="34627"/>
                </a:tc>
                <a:tc>
                  <a:txBody>
                    <a:bodyPr/>
                    <a:lstStyle/>
                    <a:p>
                      <a:r>
                        <a:rPr kumimoji="1" lang="en-US" altLang="ja-JP" sz="1100" dirty="0"/>
                        <a:t>-0.25</a:t>
                      </a:r>
                      <a:endParaRPr kumimoji="1" lang="ja-JP" altLang="en-US" sz="1100" dirty="0"/>
                    </a:p>
                  </a:txBody>
                  <a:tcPr marL="69254" marR="69254" marT="34627" marB="34627"/>
                </a:tc>
                <a:extLst>
                  <a:ext uri="{0D108BD9-81ED-4DB2-BD59-A6C34878D82A}">
                    <a16:rowId xmlns:a16="http://schemas.microsoft.com/office/drawing/2014/main" val="951858582"/>
                  </a:ext>
                </a:extLst>
              </a:tr>
              <a:tr h="168058">
                <a:tc>
                  <a:txBody>
                    <a:bodyPr/>
                    <a:lstStyle/>
                    <a:p>
                      <a:r>
                        <a:rPr kumimoji="1" lang="en-US" altLang="ja-JP" sz="1100" dirty="0"/>
                        <a:t>Python</a:t>
                      </a:r>
                      <a:endParaRPr kumimoji="1" lang="ja-JP" altLang="en-US" sz="1100" dirty="0"/>
                    </a:p>
                  </a:txBody>
                  <a:tcPr marL="69254" marR="69254" marT="34627" marB="34627"/>
                </a:tc>
                <a:tc>
                  <a:txBody>
                    <a:bodyPr/>
                    <a:lstStyle/>
                    <a:p>
                      <a:r>
                        <a:rPr kumimoji="1" lang="en-US" altLang="ja-JP" sz="1100" dirty="0"/>
                        <a:t>-0.07</a:t>
                      </a:r>
                      <a:endParaRPr kumimoji="1" lang="ja-JP" altLang="en-US" sz="1100" dirty="0"/>
                    </a:p>
                  </a:txBody>
                  <a:tcPr marL="69254" marR="69254" marT="34627" marB="34627"/>
                </a:tc>
                <a:tc>
                  <a:txBody>
                    <a:bodyPr/>
                    <a:lstStyle/>
                    <a:p>
                      <a:r>
                        <a:rPr kumimoji="1" lang="en-US" altLang="ja-JP" sz="1100" dirty="0"/>
                        <a:t>-0.13</a:t>
                      </a:r>
                      <a:endParaRPr kumimoji="1" lang="ja-JP" altLang="en-US" sz="1100" dirty="0"/>
                    </a:p>
                  </a:txBody>
                  <a:tcPr marL="69254" marR="69254" marT="34627" marB="34627"/>
                </a:tc>
                <a:tc>
                  <a:txBody>
                    <a:bodyPr/>
                    <a:lstStyle/>
                    <a:p>
                      <a:r>
                        <a:rPr kumimoji="1" lang="en-US" altLang="ja-JP" sz="1100" dirty="0"/>
                        <a:t>0.03</a:t>
                      </a:r>
                      <a:endParaRPr kumimoji="1" lang="ja-JP" altLang="en-US" sz="1100" dirty="0"/>
                    </a:p>
                  </a:txBody>
                  <a:tcPr marL="69254" marR="69254" marT="34627" marB="34627"/>
                </a:tc>
                <a:tc>
                  <a:txBody>
                    <a:bodyPr/>
                    <a:lstStyle/>
                    <a:p>
                      <a:r>
                        <a:rPr kumimoji="1" lang="en-US" altLang="ja-JP" sz="1100" dirty="0"/>
                        <a:t>-0.11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tc>
                  <a:txBody>
                    <a:bodyPr/>
                    <a:lstStyle/>
                    <a:p>
                      <a:r>
                        <a:rPr kumimoji="1" lang="en-US" altLang="ja-JP" sz="1100" dirty="0"/>
                        <a:t>-0.25</a:t>
                      </a:r>
                      <a:endParaRPr kumimoji="1" lang="ja-JP" altLang="en-US" sz="1100" dirty="0"/>
                    </a:p>
                  </a:txBody>
                  <a:tcPr marL="69254" marR="69254" marT="34627" marB="34627"/>
                </a:tc>
                <a:extLst>
                  <a:ext uri="{0D108BD9-81ED-4DB2-BD59-A6C34878D82A}">
                    <a16:rowId xmlns:a16="http://schemas.microsoft.com/office/drawing/2014/main" val="3368160254"/>
                  </a:ext>
                </a:extLst>
              </a:tr>
              <a:tr h="168058">
                <a:tc>
                  <a:txBody>
                    <a:bodyPr/>
                    <a:lstStyle/>
                    <a:p>
                      <a:r>
                        <a:rPr kumimoji="1" lang="en-US" altLang="ja-JP" sz="1100" dirty="0"/>
                        <a:t>Rust</a:t>
                      </a:r>
                      <a:endParaRPr kumimoji="1" lang="ja-JP" altLang="en-US" sz="1100" dirty="0"/>
                    </a:p>
                  </a:txBody>
                  <a:tcPr marL="69254" marR="69254" marT="34627" marB="34627"/>
                </a:tc>
                <a:tc>
                  <a:txBody>
                    <a:bodyPr/>
                    <a:lstStyle/>
                    <a:p>
                      <a:r>
                        <a:rPr kumimoji="1" lang="en-US" altLang="ja-JP" sz="1100" dirty="0"/>
                        <a:t>-0.06</a:t>
                      </a:r>
                      <a:endParaRPr kumimoji="1" lang="ja-JP" altLang="en-US" sz="1100" dirty="0"/>
                    </a:p>
                  </a:txBody>
                  <a:tcPr marL="69254" marR="69254" marT="34627" marB="34627"/>
                </a:tc>
                <a:tc>
                  <a:txBody>
                    <a:bodyPr/>
                    <a:lstStyle/>
                    <a:p>
                      <a:r>
                        <a:rPr kumimoji="1" lang="en-US" altLang="ja-JP" sz="1100" dirty="0"/>
                        <a:t>0.00</a:t>
                      </a:r>
                      <a:endParaRPr kumimoji="1" lang="ja-JP" altLang="en-US" sz="1100" dirty="0"/>
                    </a:p>
                  </a:txBody>
                  <a:tcPr marL="69254" marR="69254" marT="34627" marB="34627"/>
                </a:tc>
                <a:tc>
                  <a:txBody>
                    <a:bodyPr/>
                    <a:lstStyle/>
                    <a:p>
                      <a:r>
                        <a:rPr kumimoji="1" lang="en-US" altLang="ja-JP" sz="1100" dirty="0"/>
                        <a:t>-0.25</a:t>
                      </a:r>
                      <a:endParaRPr kumimoji="1" lang="ja-JP" altLang="en-US" sz="1100" dirty="0"/>
                    </a:p>
                  </a:txBody>
                  <a:tcPr marL="69254" marR="69254" marT="34627" marB="34627"/>
                </a:tc>
                <a:tc>
                  <a:txBody>
                    <a:bodyPr/>
                    <a:lstStyle/>
                    <a:p>
                      <a:r>
                        <a:rPr kumimoji="1" lang="en-US" altLang="ja-JP" sz="1100" dirty="0"/>
                        <a:t>-0.08</a:t>
                      </a:r>
                      <a:endParaRPr kumimoji="1" lang="ja-JP" altLang="en-US" sz="1100" dirty="0"/>
                    </a:p>
                  </a:txBody>
                  <a:tcPr marL="69254" marR="69254" marT="34627" marB="34627"/>
                </a:tc>
                <a:tc>
                  <a:txBody>
                    <a:bodyPr/>
                    <a:lstStyle/>
                    <a:p>
                      <a:r>
                        <a:rPr kumimoji="1" lang="en-US" altLang="ja-JP" sz="1100" dirty="0"/>
                        <a:t>-0.11</a:t>
                      </a:r>
                      <a:endParaRPr kumimoji="1" lang="ja-JP" altLang="en-US" sz="1100" dirty="0"/>
                    </a:p>
                  </a:txBody>
                  <a:tcPr marL="69254" marR="69254" marT="34627" marB="34627"/>
                </a:tc>
                <a:tc>
                  <a:txBody>
                    <a:bodyPr/>
                    <a:lstStyle/>
                    <a:p>
                      <a:r>
                        <a:rPr kumimoji="1" lang="en-US" altLang="ja-JP" sz="1100" dirty="0"/>
                        <a:t>-</a:t>
                      </a:r>
                      <a:endParaRPr kumimoji="1" lang="ja-JP" altLang="en-US" sz="1100" dirty="0"/>
                    </a:p>
                  </a:txBody>
                  <a:tcPr marL="69254" marR="69254" marT="34627" marB="34627"/>
                </a:tc>
                <a:extLst>
                  <a:ext uri="{0D108BD9-81ED-4DB2-BD59-A6C34878D82A}">
                    <a16:rowId xmlns:a16="http://schemas.microsoft.com/office/drawing/2014/main" val="37875766"/>
                  </a:ext>
                </a:extLst>
              </a:tr>
            </a:tbl>
          </a:graphicData>
        </a:graphic>
      </p:graphicFrame>
      <p:sp>
        <p:nvSpPr>
          <p:cNvPr id="9" name="テキスト ボックス 8">
            <a:extLst>
              <a:ext uri="{FF2B5EF4-FFF2-40B4-BE49-F238E27FC236}">
                <a16:creationId xmlns:a16="http://schemas.microsoft.com/office/drawing/2014/main" id="{9A9FC1E0-745F-C0AC-3A6E-22B1FB261905}"/>
              </a:ext>
            </a:extLst>
          </p:cNvPr>
          <p:cNvSpPr txBox="1"/>
          <p:nvPr/>
        </p:nvSpPr>
        <p:spPr>
          <a:xfrm>
            <a:off x="7286117" y="3608851"/>
            <a:ext cx="1569661" cy="369332"/>
          </a:xfrm>
          <a:prstGeom prst="rect">
            <a:avLst/>
          </a:prstGeom>
          <a:noFill/>
        </p:spPr>
        <p:txBody>
          <a:bodyPr wrap="none" rtlCol="0">
            <a:spAutoFit/>
          </a:bodyPr>
          <a:lstStyle/>
          <a:p>
            <a:pPr algn="ctr"/>
            <a:r>
              <a:rPr kumimoji="1" lang="ja-JP" altLang="en-US" dirty="0"/>
              <a:t>行数との相関</a:t>
            </a:r>
          </a:p>
        </p:txBody>
      </p:sp>
      <p:sp>
        <p:nvSpPr>
          <p:cNvPr id="10" name="テキスト ボックス 9">
            <a:extLst>
              <a:ext uri="{FF2B5EF4-FFF2-40B4-BE49-F238E27FC236}">
                <a16:creationId xmlns:a16="http://schemas.microsoft.com/office/drawing/2014/main" id="{3C1CC975-4566-22CD-ACE2-8D28CC7C81C0}"/>
              </a:ext>
            </a:extLst>
          </p:cNvPr>
          <p:cNvSpPr txBox="1"/>
          <p:nvPr/>
        </p:nvSpPr>
        <p:spPr>
          <a:xfrm>
            <a:off x="7401533" y="5407258"/>
            <a:ext cx="1338828" cy="646331"/>
          </a:xfrm>
          <a:prstGeom prst="rect">
            <a:avLst/>
          </a:prstGeom>
          <a:noFill/>
        </p:spPr>
        <p:txBody>
          <a:bodyPr wrap="none" rtlCol="0">
            <a:spAutoFit/>
          </a:bodyPr>
          <a:lstStyle/>
          <a:p>
            <a:pPr algn="ctr"/>
            <a:r>
              <a:rPr lang="ja-JP" altLang="en-US" dirty="0"/>
              <a:t>トークン数</a:t>
            </a:r>
            <a:endParaRPr lang="en-US" altLang="ja-JP" dirty="0"/>
          </a:p>
          <a:p>
            <a:pPr algn="ctr"/>
            <a:r>
              <a:rPr kumimoji="1" lang="ja-JP" altLang="en-US" dirty="0"/>
              <a:t>との相関</a:t>
            </a:r>
          </a:p>
        </p:txBody>
      </p:sp>
    </p:spTree>
    <p:extLst>
      <p:ext uri="{BB962C8B-B14F-4D97-AF65-F5344CB8AC3E}">
        <p14:creationId xmlns:p14="http://schemas.microsoft.com/office/powerpoint/2010/main" val="696521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F1DB28D-CF47-41C5-90A6-68D532F4A3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5F51962B-336C-ED56-E147-86088B32E0BD}"/>
              </a:ext>
            </a:extLst>
          </p:cNvPr>
          <p:cNvSpPr>
            <a:spLocks noGrp="1"/>
          </p:cNvSpPr>
          <p:nvPr>
            <p:ph type="title"/>
          </p:nvPr>
        </p:nvSpPr>
        <p:spPr/>
        <p:txBody>
          <a:bodyPr/>
          <a:lstStyle/>
          <a:p>
            <a:r>
              <a:rPr kumimoji="1" lang="ja-JP" altLang="en-US" dirty="0"/>
              <a:t>調査</a:t>
            </a:r>
            <a:r>
              <a:rPr kumimoji="1" lang="en-US" altLang="ja-JP" dirty="0"/>
              <a:t>2: </a:t>
            </a:r>
            <a:r>
              <a:rPr kumimoji="1" lang="ja-JP" altLang="en-US" dirty="0"/>
              <a:t>考察</a:t>
            </a:r>
          </a:p>
        </p:txBody>
      </p:sp>
      <p:sp>
        <p:nvSpPr>
          <p:cNvPr id="3" name="コンテンツ プレースホルダー 2">
            <a:extLst>
              <a:ext uri="{FF2B5EF4-FFF2-40B4-BE49-F238E27FC236}">
                <a16:creationId xmlns:a16="http://schemas.microsoft.com/office/drawing/2014/main" id="{B12FCBF8-2DA3-49DB-FB54-80DF8C79613F}"/>
              </a:ext>
            </a:extLst>
          </p:cNvPr>
          <p:cNvSpPr>
            <a:spLocks noGrp="1"/>
          </p:cNvSpPr>
          <p:nvPr>
            <p:ph idx="1"/>
          </p:nvPr>
        </p:nvSpPr>
        <p:spPr/>
        <p:txBody>
          <a:bodyPr/>
          <a:lstStyle/>
          <a:p>
            <a:r>
              <a:rPr kumimoji="1" lang="ja-JP" altLang="en-US" dirty="0"/>
              <a:t>コンパイルエラーの割合</a:t>
            </a:r>
          </a:p>
        </p:txBody>
      </p:sp>
      <p:sp>
        <p:nvSpPr>
          <p:cNvPr id="4" name="スライド番号プレースホルダー 3">
            <a:extLst>
              <a:ext uri="{FF2B5EF4-FFF2-40B4-BE49-F238E27FC236}">
                <a16:creationId xmlns:a16="http://schemas.microsoft.com/office/drawing/2014/main" id="{B8441DEC-C57B-9B40-E584-8AC9F254AA78}"/>
              </a:ext>
            </a:extLst>
          </p:cNvPr>
          <p:cNvSpPr>
            <a:spLocks noGrp="1"/>
          </p:cNvSpPr>
          <p:nvPr>
            <p:ph type="sldNum" sz="quarter" idx="12"/>
          </p:nvPr>
        </p:nvSpPr>
        <p:spPr/>
        <p:txBody>
          <a:bodyPr/>
          <a:lstStyle/>
          <a:p>
            <a:fld id="{B16735D3-C9E7-F649-AF37-A9D08763696D}" type="slidenum">
              <a:rPr lang="ja-JP" altLang="en-US" smtClean="0"/>
              <a:pPr/>
              <a:t>38</a:t>
            </a:fld>
            <a:endParaRPr lang="ja-JP" altLang="en-US"/>
          </a:p>
        </p:txBody>
      </p:sp>
      <p:graphicFrame>
        <p:nvGraphicFramePr>
          <p:cNvPr id="5" name="表 5">
            <a:extLst>
              <a:ext uri="{FF2B5EF4-FFF2-40B4-BE49-F238E27FC236}">
                <a16:creationId xmlns:a16="http://schemas.microsoft.com/office/drawing/2014/main" id="{E5C1130D-10DE-8E77-09EB-AC4061E12AC5}"/>
              </a:ext>
            </a:extLst>
          </p:cNvPr>
          <p:cNvGraphicFramePr>
            <a:graphicFrameLocks noGrp="1"/>
          </p:cNvGraphicFramePr>
          <p:nvPr/>
        </p:nvGraphicFramePr>
        <p:xfrm>
          <a:off x="1261708" y="3741579"/>
          <a:ext cx="2639314" cy="2313578"/>
        </p:xfrm>
        <a:graphic>
          <a:graphicData uri="http://schemas.openxmlformats.org/drawingml/2006/table">
            <a:tbl>
              <a:tblPr firstRow="1" firstCol="1" bandRow="1">
                <a:tableStyleId>{073A0DAA-6AF3-43AB-8588-CEC1D06C72B9}</a:tableStyleId>
              </a:tblPr>
              <a:tblGrid>
                <a:gridCol w="1319657">
                  <a:extLst>
                    <a:ext uri="{9D8B030D-6E8A-4147-A177-3AD203B41FA5}">
                      <a16:colId xmlns:a16="http://schemas.microsoft.com/office/drawing/2014/main" val="3508194959"/>
                    </a:ext>
                  </a:extLst>
                </a:gridCol>
                <a:gridCol w="1319657">
                  <a:extLst>
                    <a:ext uri="{9D8B030D-6E8A-4147-A177-3AD203B41FA5}">
                      <a16:colId xmlns:a16="http://schemas.microsoft.com/office/drawing/2014/main" val="3188045020"/>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a:t>
                      </a:r>
                      <a:r>
                        <a:rPr kumimoji="1" lang="en-US" altLang="ja-JP" sz="1500" dirty="0" err="1"/>
                        <a:t>goimports</a:t>
                      </a:r>
                      <a:r>
                        <a:rPr kumimoji="1" lang="en-US" altLang="ja-JP" sz="1500" dirty="0"/>
                        <a:t>)</a:t>
                      </a:r>
                      <a:endParaRPr kumimoji="1" lang="ja-JP" altLang="en-US" sz="1500" dirty="0"/>
                    </a:p>
                  </a:txBody>
                  <a:tcPr marL="69254" marR="69254" marT="34627" marB="34627"/>
                </a:tc>
                <a:tc>
                  <a:txBody>
                    <a:bodyPr/>
                    <a:lstStyle/>
                    <a:p>
                      <a:r>
                        <a:rPr kumimoji="1" lang="en-US" altLang="ja-JP" sz="1500" dirty="0"/>
                        <a:t>Go</a:t>
                      </a:r>
                      <a:endParaRPr kumimoji="1" lang="ja-JP" altLang="en-US" sz="15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0.03 (-0.13)</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0.12 (-0.09)</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667212734"/>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0.04</a:t>
                      </a:r>
                      <a:r>
                        <a:rPr kumimoji="1" lang="en-US" altLang="ja-JP" sz="1500" b="0" dirty="0"/>
                        <a:t> (-0.21)</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951858582"/>
                  </a:ext>
                </a:extLst>
              </a:tr>
              <a:tr h="280863">
                <a:tc>
                  <a:txBody>
                    <a:bodyPr/>
                    <a:lstStyle/>
                    <a:p>
                      <a:r>
                        <a:rPr kumimoji="1" lang="en-US" altLang="ja-JP" sz="1500" dirty="0"/>
                        <a:t>Python3</a:t>
                      </a:r>
                      <a:endParaRPr kumimoji="1" lang="ja-JP" altLang="en-US" sz="1500" dirty="0"/>
                    </a:p>
                  </a:txBody>
                  <a:tcPr marL="69254" marR="69254" marT="34627" marB="34627"/>
                </a:tc>
                <a:tc>
                  <a:txBody>
                    <a:bodyPr/>
                    <a:lstStyle/>
                    <a:p>
                      <a:r>
                        <a:rPr kumimoji="1" lang="en-US" altLang="ja-JP" sz="1500" dirty="0"/>
                        <a:t>0.06</a:t>
                      </a:r>
                      <a:r>
                        <a:rPr kumimoji="1" lang="en-US" altLang="ja-JP" sz="1500" b="0" dirty="0"/>
                        <a:t> (-0.10)</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en-US" altLang="ja-JP" sz="1500" dirty="0"/>
                        <a:t>Rust</a:t>
                      </a:r>
                      <a:endParaRPr kumimoji="1" lang="ja-JP" altLang="en-US" sz="1500" dirty="0"/>
                    </a:p>
                  </a:txBody>
                  <a:tcPr marL="69254" marR="69254" marT="34627" marB="34627"/>
                </a:tc>
                <a:tc>
                  <a:txBody>
                    <a:bodyPr/>
                    <a:lstStyle/>
                    <a:p>
                      <a:r>
                        <a:rPr kumimoji="1" lang="en-US" altLang="ja-JP" sz="1500" dirty="0"/>
                        <a:t>0.11</a:t>
                      </a:r>
                      <a:r>
                        <a:rPr kumimoji="1" lang="en-US" altLang="ja-JP" sz="1500" b="0" dirty="0"/>
                        <a:t> (-0.12)</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7875766"/>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0.07</a:t>
                      </a:r>
                      <a:r>
                        <a:rPr kumimoji="1" lang="en-US" altLang="ja-JP" sz="1500" b="0" dirty="0"/>
                        <a:t> (-0.13)</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2448050937"/>
                  </a:ext>
                </a:extLst>
              </a:tr>
            </a:tbl>
          </a:graphicData>
        </a:graphic>
      </p:graphicFrame>
      <p:graphicFrame>
        <p:nvGraphicFramePr>
          <p:cNvPr id="6" name="表 5">
            <a:extLst>
              <a:ext uri="{FF2B5EF4-FFF2-40B4-BE49-F238E27FC236}">
                <a16:creationId xmlns:a16="http://schemas.microsoft.com/office/drawing/2014/main" id="{08773F06-AD7E-55D9-8255-AA537D74BC43}"/>
              </a:ext>
            </a:extLst>
          </p:cNvPr>
          <p:cNvGraphicFramePr>
            <a:graphicFrameLocks noGrp="1"/>
          </p:cNvGraphicFramePr>
          <p:nvPr/>
        </p:nvGraphicFramePr>
        <p:xfrm>
          <a:off x="5633928" y="3756798"/>
          <a:ext cx="2630270" cy="2313578"/>
        </p:xfrm>
        <a:graphic>
          <a:graphicData uri="http://schemas.openxmlformats.org/drawingml/2006/table">
            <a:tbl>
              <a:tblPr firstRow="1" firstCol="1" bandRow="1">
                <a:tableStyleId>{073A0DAA-6AF3-43AB-8588-CEC1D06C72B9}</a:tableStyleId>
              </a:tblPr>
              <a:tblGrid>
                <a:gridCol w="1315135">
                  <a:extLst>
                    <a:ext uri="{9D8B030D-6E8A-4147-A177-3AD203B41FA5}">
                      <a16:colId xmlns:a16="http://schemas.microsoft.com/office/drawing/2014/main" val="3508194959"/>
                    </a:ext>
                  </a:extLst>
                </a:gridCol>
                <a:gridCol w="1315135">
                  <a:extLst>
                    <a:ext uri="{9D8B030D-6E8A-4147-A177-3AD203B41FA5}">
                      <a16:colId xmlns:a16="http://schemas.microsoft.com/office/drawing/2014/main" val="405381780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GPT-4</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500" dirty="0"/>
                        <a:t>(cargo-fix)</a:t>
                      </a:r>
                      <a:endParaRPr kumimoji="1" lang="ja-JP" altLang="en-US" sz="1500" dirty="0"/>
                    </a:p>
                  </a:txBody>
                  <a:tcPr marL="69254" marR="69254" marT="34627" marB="34627"/>
                </a:tc>
                <a:tc>
                  <a:txBody>
                    <a:bodyPr/>
                    <a:lstStyle/>
                    <a:p>
                      <a:r>
                        <a:rPr kumimoji="1" lang="en-US" altLang="ja-JP" sz="1500" dirty="0"/>
                        <a:t>Rust</a:t>
                      </a:r>
                      <a:endParaRPr kumimoji="1" lang="ja-JP" altLang="en-US" sz="1500" dirty="0"/>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500" dirty="0"/>
                        <a:t>C++</a:t>
                      </a:r>
                      <a:endParaRPr kumimoji="1" lang="ja-JP" altLang="en-US" sz="1500" dirty="0"/>
                    </a:p>
                  </a:txBody>
                  <a:tcPr marL="69254" marR="69254" marT="34627" marB="34627"/>
                </a:tc>
                <a:tc>
                  <a:txBody>
                    <a:bodyPr/>
                    <a:lstStyle/>
                    <a:p>
                      <a:r>
                        <a:rPr kumimoji="1" lang="en-US" altLang="ja-JP" sz="1500" b="0" dirty="0"/>
                        <a:t>0.09 (-0.01)</a:t>
                      </a:r>
                      <a:endParaRPr kumimoji="1" lang="ja-JP" altLang="en-US" sz="15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500" dirty="0"/>
                        <a:t>COBOL</a:t>
                      </a:r>
                      <a:endParaRPr kumimoji="1" lang="ja-JP" altLang="en-US" sz="1500" dirty="0"/>
                    </a:p>
                  </a:txBody>
                  <a:tcPr marL="69254" marR="69254" marT="34627" marB="34627"/>
                </a:tc>
                <a:tc>
                  <a:txBody>
                    <a:bodyPr/>
                    <a:lstStyle/>
                    <a:p>
                      <a:r>
                        <a:rPr kumimoji="1" lang="en-US" altLang="ja-JP" sz="1500" b="0" dirty="0"/>
                        <a:t>0.10 (±0.00)</a:t>
                      </a:r>
                      <a:endParaRPr kumimoji="1" lang="ja-JP" altLang="en-US" sz="1500" b="0" dirty="0"/>
                    </a:p>
                  </a:txBody>
                  <a:tcPr marL="69254" marR="69254" marT="34627" marB="34627">
                    <a:solidFill>
                      <a:schemeClr val="tx2">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500" dirty="0"/>
                        <a:t>Go</a:t>
                      </a:r>
                      <a:endParaRPr kumimoji="1" lang="ja-JP" altLang="en-US" sz="1500" dirty="0"/>
                    </a:p>
                  </a:txBody>
                  <a:tcPr marL="69254" marR="69254" marT="34627" marB="34627"/>
                </a:tc>
                <a:tc>
                  <a:txBody>
                    <a:bodyPr/>
                    <a:lstStyle/>
                    <a:p>
                      <a:r>
                        <a:rPr kumimoji="1" lang="en-US" altLang="ja-JP" sz="1500" dirty="0"/>
                        <a:t>0.07</a:t>
                      </a:r>
                      <a:r>
                        <a:rPr kumimoji="1" lang="en-US" altLang="ja-JP" sz="1500" b="0" dirty="0"/>
                        <a:t> (-0.01)</a:t>
                      </a:r>
                      <a:endParaRPr kumimoji="1" lang="ja-JP" altLang="en-US" sz="1500" dirty="0"/>
                    </a:p>
                  </a:txBody>
                  <a:tcPr marL="69254" marR="69254" marT="34627" marB="34627">
                    <a:solidFill>
                      <a:schemeClr val="tx2">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500" dirty="0"/>
                        <a:t>Java</a:t>
                      </a:r>
                      <a:endParaRPr kumimoji="1" lang="ja-JP" altLang="en-US" sz="1500" dirty="0"/>
                    </a:p>
                  </a:txBody>
                  <a:tcPr marL="69254" marR="69254" marT="34627" marB="34627"/>
                </a:tc>
                <a:tc>
                  <a:txBody>
                    <a:bodyPr/>
                    <a:lstStyle/>
                    <a:p>
                      <a:r>
                        <a:rPr kumimoji="1" lang="en-US" altLang="ja-JP" sz="1500" dirty="0"/>
                        <a:t>0.09</a:t>
                      </a:r>
                      <a:r>
                        <a:rPr kumimoji="1" lang="en-US" altLang="ja-JP" sz="1500" b="0" dirty="0"/>
                        <a:t> (-0.02)</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951858582"/>
                  </a:ext>
                </a:extLst>
              </a:tr>
              <a:tr h="280863">
                <a:tc>
                  <a:txBody>
                    <a:bodyPr/>
                    <a:lstStyle/>
                    <a:p>
                      <a:r>
                        <a:rPr kumimoji="1" lang="en-US" altLang="ja-JP" sz="1500" dirty="0"/>
                        <a:t>Python3</a:t>
                      </a:r>
                      <a:endParaRPr kumimoji="1" lang="ja-JP" altLang="en-US" sz="1500" dirty="0"/>
                    </a:p>
                  </a:txBody>
                  <a:tcPr marL="69254" marR="69254" marT="34627" marB="34627"/>
                </a:tc>
                <a:tc>
                  <a:txBody>
                    <a:bodyPr/>
                    <a:lstStyle/>
                    <a:p>
                      <a:r>
                        <a:rPr kumimoji="1" lang="en-US" altLang="ja-JP" sz="1500" dirty="0"/>
                        <a:t>0.15</a:t>
                      </a:r>
                      <a:r>
                        <a:rPr kumimoji="1" lang="en-US" altLang="ja-JP" sz="1500" b="0" dirty="0"/>
                        <a:t> (-0.02)</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ja-JP" altLang="en-US" sz="1500" dirty="0"/>
                        <a:t>平均</a:t>
                      </a:r>
                    </a:p>
                  </a:txBody>
                  <a:tcPr marL="69254" marR="69254" marT="34627" marB="34627"/>
                </a:tc>
                <a:tc>
                  <a:txBody>
                    <a:bodyPr/>
                    <a:lstStyle/>
                    <a:p>
                      <a:r>
                        <a:rPr kumimoji="1" lang="en-US" altLang="ja-JP" sz="1500" dirty="0"/>
                        <a:t>0.10</a:t>
                      </a:r>
                      <a:r>
                        <a:rPr kumimoji="1" lang="en-US" altLang="ja-JP" sz="1500" b="0" dirty="0"/>
                        <a:t> (-0.01)</a:t>
                      </a:r>
                      <a:endParaRPr kumimoji="1" lang="ja-JP" altLang="en-US" sz="1500" dirty="0"/>
                    </a:p>
                  </a:txBody>
                  <a:tcPr marL="69254" marR="69254" marT="34627" marB="34627">
                    <a:solidFill>
                      <a:srgbClr val="B8E4C9"/>
                    </a:solidFill>
                  </a:tcPr>
                </a:tc>
                <a:extLst>
                  <a:ext uri="{0D108BD9-81ED-4DB2-BD59-A6C34878D82A}">
                    <a16:rowId xmlns:a16="http://schemas.microsoft.com/office/drawing/2014/main" val="2448050937"/>
                  </a:ext>
                </a:extLst>
              </a:tr>
            </a:tbl>
          </a:graphicData>
        </a:graphic>
      </p:graphicFrame>
      <p:sp>
        <p:nvSpPr>
          <p:cNvPr id="7" name="テキスト ボックス 6">
            <a:extLst>
              <a:ext uri="{FF2B5EF4-FFF2-40B4-BE49-F238E27FC236}">
                <a16:creationId xmlns:a16="http://schemas.microsoft.com/office/drawing/2014/main" id="{698A696A-5A08-781E-8711-F4057B949D8C}"/>
              </a:ext>
            </a:extLst>
          </p:cNvPr>
          <p:cNvSpPr txBox="1"/>
          <p:nvPr/>
        </p:nvSpPr>
        <p:spPr>
          <a:xfrm>
            <a:off x="861298" y="4559037"/>
            <a:ext cx="400410" cy="1169551"/>
          </a:xfrm>
          <a:prstGeom prst="rect">
            <a:avLst/>
          </a:prstGeom>
          <a:noFill/>
        </p:spPr>
        <p:txBody>
          <a:bodyPr wrap="square" rtlCol="0">
            <a:spAutoFit/>
          </a:bodyPr>
          <a:lstStyle/>
          <a:p>
            <a:r>
              <a:rPr kumimoji="1" lang="ja-JP" altLang="en-US" sz="1400" dirty="0"/>
              <a:t>翻訳元言語</a:t>
            </a:r>
          </a:p>
        </p:txBody>
      </p:sp>
      <p:sp>
        <p:nvSpPr>
          <p:cNvPr id="8" name="テキスト ボックス 7">
            <a:extLst>
              <a:ext uri="{FF2B5EF4-FFF2-40B4-BE49-F238E27FC236}">
                <a16:creationId xmlns:a16="http://schemas.microsoft.com/office/drawing/2014/main" id="{24CDA076-6F57-9944-1CA8-BE506F7E397E}"/>
              </a:ext>
            </a:extLst>
          </p:cNvPr>
          <p:cNvSpPr txBox="1"/>
          <p:nvPr/>
        </p:nvSpPr>
        <p:spPr>
          <a:xfrm>
            <a:off x="2615585" y="3443969"/>
            <a:ext cx="1285437" cy="307777"/>
          </a:xfrm>
          <a:prstGeom prst="rect">
            <a:avLst/>
          </a:prstGeom>
          <a:noFill/>
        </p:spPr>
        <p:txBody>
          <a:bodyPr wrap="square" rtlCol="0">
            <a:spAutoFit/>
          </a:bodyPr>
          <a:lstStyle/>
          <a:p>
            <a:pPr algn="ctr"/>
            <a:r>
              <a:rPr kumimoji="1" lang="ja-JP" altLang="en-US" sz="1400" dirty="0"/>
              <a:t>翻訳先言語</a:t>
            </a:r>
          </a:p>
        </p:txBody>
      </p:sp>
      <p:sp>
        <p:nvSpPr>
          <p:cNvPr id="9" name="テキスト ボックス 8">
            <a:extLst>
              <a:ext uri="{FF2B5EF4-FFF2-40B4-BE49-F238E27FC236}">
                <a16:creationId xmlns:a16="http://schemas.microsoft.com/office/drawing/2014/main" id="{F36CFA0B-9BC5-BA00-716B-1ABD5EDBA0D5}"/>
              </a:ext>
            </a:extLst>
          </p:cNvPr>
          <p:cNvSpPr txBox="1"/>
          <p:nvPr/>
        </p:nvSpPr>
        <p:spPr>
          <a:xfrm>
            <a:off x="5233518" y="4559038"/>
            <a:ext cx="400410" cy="1169551"/>
          </a:xfrm>
          <a:prstGeom prst="rect">
            <a:avLst/>
          </a:prstGeom>
          <a:noFill/>
        </p:spPr>
        <p:txBody>
          <a:bodyPr wrap="square" rtlCol="0">
            <a:spAutoFit/>
          </a:bodyPr>
          <a:lstStyle/>
          <a:p>
            <a:r>
              <a:rPr kumimoji="1" lang="ja-JP" altLang="en-US" sz="1400" dirty="0"/>
              <a:t>翻訳元言語</a:t>
            </a:r>
          </a:p>
        </p:txBody>
      </p:sp>
      <p:sp>
        <p:nvSpPr>
          <p:cNvPr id="10" name="テキスト ボックス 9">
            <a:extLst>
              <a:ext uri="{FF2B5EF4-FFF2-40B4-BE49-F238E27FC236}">
                <a16:creationId xmlns:a16="http://schemas.microsoft.com/office/drawing/2014/main" id="{22826992-A703-82E9-A43B-170AFEB38850}"/>
              </a:ext>
            </a:extLst>
          </p:cNvPr>
          <p:cNvSpPr txBox="1"/>
          <p:nvPr/>
        </p:nvSpPr>
        <p:spPr>
          <a:xfrm>
            <a:off x="6978761" y="3457028"/>
            <a:ext cx="1285437" cy="307777"/>
          </a:xfrm>
          <a:prstGeom prst="rect">
            <a:avLst/>
          </a:prstGeom>
          <a:noFill/>
        </p:spPr>
        <p:txBody>
          <a:bodyPr wrap="square" rtlCol="0">
            <a:spAutoFit/>
          </a:bodyPr>
          <a:lstStyle/>
          <a:p>
            <a:pPr algn="ctr"/>
            <a:r>
              <a:rPr kumimoji="1" lang="ja-JP" altLang="en-US" sz="1400" dirty="0"/>
              <a:t>翻訳先言語</a:t>
            </a:r>
          </a:p>
        </p:txBody>
      </p:sp>
      <p:sp>
        <p:nvSpPr>
          <p:cNvPr id="11" name="テキスト ボックス 10">
            <a:extLst>
              <a:ext uri="{FF2B5EF4-FFF2-40B4-BE49-F238E27FC236}">
                <a16:creationId xmlns:a16="http://schemas.microsoft.com/office/drawing/2014/main" id="{5CC819F8-F307-8EDD-5694-016CA3629A6E}"/>
              </a:ext>
            </a:extLst>
          </p:cNvPr>
          <p:cNvSpPr txBox="1"/>
          <p:nvPr/>
        </p:nvSpPr>
        <p:spPr>
          <a:xfrm>
            <a:off x="1833485" y="614643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Tree>
    <p:extLst>
      <p:ext uri="{BB962C8B-B14F-4D97-AF65-F5344CB8AC3E}">
        <p14:creationId xmlns:p14="http://schemas.microsoft.com/office/powerpoint/2010/main" val="1377853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2C5168-1870-B0E7-ED34-C319FDDA2E55}"/>
              </a:ext>
            </a:extLst>
          </p:cNvPr>
          <p:cNvSpPr>
            <a:spLocks noGrp="1"/>
          </p:cNvSpPr>
          <p:nvPr>
            <p:ph type="title"/>
          </p:nvPr>
        </p:nvSpPr>
        <p:spPr/>
        <p:txBody>
          <a:bodyPr/>
          <a:lstStyle/>
          <a:p>
            <a:r>
              <a:rPr kumimoji="1" lang="ja-JP" altLang="en-US" dirty="0"/>
              <a:t>ニューラル機械翻訳</a:t>
            </a:r>
          </a:p>
        </p:txBody>
      </p:sp>
      <p:sp>
        <p:nvSpPr>
          <p:cNvPr id="3" name="コンテンツ プレースホルダー 2">
            <a:extLst>
              <a:ext uri="{FF2B5EF4-FFF2-40B4-BE49-F238E27FC236}">
                <a16:creationId xmlns:a16="http://schemas.microsoft.com/office/drawing/2014/main" id="{68FAF0DA-795B-3FE6-083B-CE45E06E33CC}"/>
              </a:ext>
            </a:extLst>
          </p:cNvPr>
          <p:cNvSpPr>
            <a:spLocks noGrp="1"/>
          </p:cNvSpPr>
          <p:nvPr>
            <p:ph idx="1"/>
          </p:nvPr>
        </p:nvSpPr>
        <p:spPr/>
        <p:txBody>
          <a:bodyPr/>
          <a:lstStyle/>
          <a:p>
            <a:r>
              <a:rPr lang="ja-JP" altLang="en-US" sz="2400" b="1" dirty="0"/>
              <a:t>ニューラル機械翻訳</a:t>
            </a:r>
            <a:r>
              <a:rPr kumimoji="1" lang="en-US" altLang="ja-JP" baseline="30000" dirty="0"/>
              <a:t>[2]</a:t>
            </a:r>
            <a:endParaRPr lang="en-US" altLang="ja-JP" b="1" dirty="0"/>
          </a:p>
          <a:p>
            <a:r>
              <a:rPr lang="ja-JP" altLang="en-US" sz="2000" dirty="0"/>
              <a:t>ニューラルネットワークで学習を行って翻訳</a:t>
            </a:r>
            <a:endParaRPr lang="en-US" altLang="ja-JP" sz="2000" dirty="0"/>
          </a:p>
          <a:p>
            <a:r>
              <a:rPr lang="ja-JP" altLang="en-US" b="1" dirty="0"/>
              <a:t>メリット</a:t>
            </a:r>
            <a:endParaRPr lang="en-US" altLang="ja-JP" b="1" dirty="0"/>
          </a:p>
          <a:p>
            <a:pPr lvl="1"/>
            <a:r>
              <a:rPr lang="ja-JP" altLang="en-US" dirty="0"/>
              <a:t>理解しやすい翻訳が生成されやすい</a:t>
            </a:r>
            <a:endParaRPr lang="en-US" altLang="ja-JP" dirty="0"/>
          </a:p>
          <a:p>
            <a:pPr lvl="1"/>
            <a:r>
              <a:rPr lang="ja-JP" altLang="en-US" dirty="0"/>
              <a:t>ルール登録の手間がかからない</a:t>
            </a:r>
            <a:endParaRPr lang="en-US" altLang="ja-JP" sz="2400" dirty="0"/>
          </a:p>
          <a:p>
            <a:r>
              <a:rPr lang="ja-JP" altLang="en-US" b="1" dirty="0"/>
              <a:t>デメリット</a:t>
            </a:r>
            <a:endParaRPr lang="en-US" altLang="ja-JP" b="1" dirty="0"/>
          </a:p>
          <a:p>
            <a:pPr lvl="1"/>
            <a:r>
              <a:rPr lang="ja-JP" altLang="en-US" dirty="0"/>
              <a:t>信頼性が低く、正確に翻訳できないことが多い</a:t>
            </a:r>
            <a:endParaRPr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F48D486E-6DFF-7841-67E8-11DB101D2B21}"/>
              </a:ext>
            </a:extLst>
          </p:cNvPr>
          <p:cNvSpPr>
            <a:spLocks noGrp="1"/>
          </p:cNvSpPr>
          <p:nvPr>
            <p:ph type="sldNum" sz="quarter" idx="12"/>
          </p:nvPr>
        </p:nvSpPr>
        <p:spPr/>
        <p:txBody>
          <a:bodyPr/>
          <a:lstStyle/>
          <a:p>
            <a:fld id="{B16735D3-C9E7-F649-AF37-A9D08763696D}" type="slidenum">
              <a:rPr lang="ja-JP" altLang="en-US" smtClean="0"/>
              <a:pPr/>
              <a:t>3</a:t>
            </a:fld>
            <a:endParaRPr lang="ja-JP" altLang="en-US"/>
          </a:p>
        </p:txBody>
      </p:sp>
      <p:sp>
        <p:nvSpPr>
          <p:cNvPr id="5" name="右矢印 4">
            <a:extLst>
              <a:ext uri="{FF2B5EF4-FFF2-40B4-BE49-F238E27FC236}">
                <a16:creationId xmlns:a16="http://schemas.microsoft.com/office/drawing/2014/main" id="{D4E1A17B-7828-9925-46D2-3B2A198C92FE}"/>
              </a:ext>
            </a:extLst>
          </p:cNvPr>
          <p:cNvSpPr/>
          <p:nvPr/>
        </p:nvSpPr>
        <p:spPr>
          <a:xfrm>
            <a:off x="396000" y="5412374"/>
            <a:ext cx="502418" cy="371789"/>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lang="ja-JP" altLang="en-US" dirty="0"/>
          </a:p>
        </p:txBody>
      </p:sp>
      <p:sp>
        <p:nvSpPr>
          <p:cNvPr id="6" name="テキスト ボックス 5">
            <a:extLst>
              <a:ext uri="{FF2B5EF4-FFF2-40B4-BE49-F238E27FC236}">
                <a16:creationId xmlns:a16="http://schemas.microsoft.com/office/drawing/2014/main" id="{EDDB61A7-7BD6-821A-BCA5-2E5CB9A1D4AF}"/>
              </a:ext>
            </a:extLst>
          </p:cNvPr>
          <p:cNvSpPr txBox="1"/>
          <p:nvPr/>
        </p:nvSpPr>
        <p:spPr>
          <a:xfrm>
            <a:off x="1054100" y="5356741"/>
            <a:ext cx="7571303" cy="461665"/>
          </a:xfrm>
          <a:prstGeom prst="rect">
            <a:avLst/>
          </a:prstGeom>
          <a:noFill/>
        </p:spPr>
        <p:txBody>
          <a:bodyPr wrap="none" rtlCol="0">
            <a:spAutoFit/>
          </a:bodyPr>
          <a:lstStyle/>
          <a:p>
            <a:r>
              <a:rPr lang="ja-JP" altLang="en-US" sz="2400" b="1" dirty="0"/>
              <a:t>高い精度のニューラル機械翻訳モデルが求めらている</a:t>
            </a:r>
          </a:p>
        </p:txBody>
      </p:sp>
      <p:sp>
        <p:nvSpPr>
          <p:cNvPr id="7" name="テキスト ボックス 6">
            <a:extLst>
              <a:ext uri="{FF2B5EF4-FFF2-40B4-BE49-F238E27FC236}">
                <a16:creationId xmlns:a16="http://schemas.microsoft.com/office/drawing/2014/main" id="{CD580A2A-D360-4455-90B0-1936951B4335}"/>
              </a:ext>
            </a:extLst>
          </p:cNvPr>
          <p:cNvSpPr txBox="1"/>
          <p:nvPr/>
        </p:nvSpPr>
        <p:spPr>
          <a:xfrm>
            <a:off x="2121187" y="6352909"/>
            <a:ext cx="4901625" cy="430887"/>
          </a:xfrm>
          <a:prstGeom prst="rect">
            <a:avLst/>
          </a:prstGeom>
          <a:noFill/>
          <a:ln>
            <a:solidFill>
              <a:schemeClr val="tx1"/>
            </a:solidFill>
          </a:ln>
        </p:spPr>
        <p:txBody>
          <a:bodyPr wrap="square" rtlCol="0">
            <a:spAutoFit/>
          </a:bodyPr>
          <a:lstStyle/>
          <a:p>
            <a:pPr algn="ctr"/>
            <a:r>
              <a:rPr kumimoji="1" lang="en-US" altLang="ja-JP" sz="1100" dirty="0"/>
              <a:t>[2]: X. Chen, et al. Tree-to-tree neural networks for program translation. </a:t>
            </a:r>
          </a:p>
          <a:p>
            <a:pPr algn="ctr"/>
            <a:r>
              <a:rPr kumimoji="1" lang="en-US" altLang="ja-JP" sz="1100" dirty="0"/>
              <a:t>In Neural Information Processing Systems, Dec. 2023</a:t>
            </a:r>
            <a:endParaRPr kumimoji="1" lang="ja-JP" altLang="en-US" sz="1100" dirty="0"/>
          </a:p>
        </p:txBody>
      </p:sp>
    </p:spTree>
    <p:extLst>
      <p:ext uri="{BB962C8B-B14F-4D97-AF65-F5344CB8AC3E}">
        <p14:creationId xmlns:p14="http://schemas.microsoft.com/office/powerpoint/2010/main" val="1705596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176CBA-DF6D-792A-B8E4-31C1A9805BDB}"/>
              </a:ext>
            </a:extLst>
          </p:cNvPr>
          <p:cNvSpPr>
            <a:spLocks noGrp="1"/>
          </p:cNvSpPr>
          <p:nvPr>
            <p:ph type="title"/>
          </p:nvPr>
        </p:nvSpPr>
        <p:spPr/>
        <p:txBody>
          <a:bodyPr/>
          <a:lstStyle/>
          <a:p>
            <a:r>
              <a:rPr lang="ja-JP" altLang="en-US" dirty="0"/>
              <a:t>調査</a:t>
            </a:r>
            <a:r>
              <a:rPr kumimoji="1" lang="en-US" altLang="ja-JP" dirty="0"/>
              <a:t>3: </a:t>
            </a:r>
            <a:r>
              <a:rPr kumimoji="1" lang="ja-JP" altLang="en-US"/>
              <a:t>考察</a:t>
            </a:r>
            <a:endParaRPr kumimoji="1" lang="ja-JP" altLang="en-US" dirty="0"/>
          </a:p>
        </p:txBody>
      </p:sp>
      <p:sp>
        <p:nvSpPr>
          <p:cNvPr id="3" name="コンテンツ プレースホルダー 2">
            <a:extLst>
              <a:ext uri="{FF2B5EF4-FFF2-40B4-BE49-F238E27FC236}">
                <a16:creationId xmlns:a16="http://schemas.microsoft.com/office/drawing/2014/main" id="{E075B6E0-AFA8-312F-C44A-9912ED31B53A}"/>
              </a:ext>
            </a:extLst>
          </p:cNvPr>
          <p:cNvSpPr>
            <a:spLocks noGrp="1"/>
          </p:cNvSpPr>
          <p:nvPr>
            <p:ph idx="1"/>
          </p:nvPr>
        </p:nvSpPr>
        <p:spPr/>
        <p:txBody>
          <a:bodyPr/>
          <a:lstStyle/>
          <a:p>
            <a:r>
              <a:rPr lang="en-US" altLang="ja-JP" sz="2000" dirty="0"/>
              <a:t>LLM</a:t>
            </a:r>
            <a:r>
              <a:rPr lang="ja-JP" altLang="en-US" sz="2000"/>
              <a:t>が出力するコードの安全性に関する調査</a:t>
            </a:r>
            <a:r>
              <a:rPr kumimoji="1" lang="en-US" altLang="ja-JP" sz="2000" baseline="30000" dirty="0"/>
              <a:t>[7]</a:t>
            </a:r>
            <a:r>
              <a:rPr lang="ja-JP" altLang="en-US" sz="2000"/>
              <a:t>ではプロンプトが英語の</a:t>
            </a:r>
            <a:br>
              <a:rPr lang="en-US" altLang="ja-JP" sz="2000" dirty="0"/>
            </a:br>
            <a:r>
              <a:rPr lang="ja-JP" altLang="en-US" sz="2000"/>
              <a:t>場合も日本語の場合も出力されるコードの安全性は変わらないと報告</a:t>
            </a:r>
            <a:endParaRPr lang="en-US" altLang="ja-JP" sz="2000" dirty="0"/>
          </a:p>
          <a:p>
            <a:r>
              <a:rPr lang="ja-JP" altLang="en-US" sz="2000"/>
              <a:t>コード生成に関するタスクではプロンプトの言語は精度に大きく</a:t>
            </a:r>
            <a:br>
              <a:rPr lang="en-US" altLang="ja-JP" sz="2000" dirty="0"/>
            </a:br>
            <a:r>
              <a:rPr lang="ja-JP" altLang="en-US" sz="2000"/>
              <a:t>影響しないと考えられる</a:t>
            </a:r>
            <a:endParaRPr lang="en-US" altLang="ja-JP" sz="2000" dirty="0"/>
          </a:p>
        </p:txBody>
      </p:sp>
      <p:sp>
        <p:nvSpPr>
          <p:cNvPr id="4" name="スライド番号プレースホルダー 3">
            <a:extLst>
              <a:ext uri="{FF2B5EF4-FFF2-40B4-BE49-F238E27FC236}">
                <a16:creationId xmlns:a16="http://schemas.microsoft.com/office/drawing/2014/main" id="{832A08A5-8ADE-37FA-DFBD-A481CEC579E7}"/>
              </a:ext>
            </a:extLst>
          </p:cNvPr>
          <p:cNvSpPr>
            <a:spLocks noGrp="1"/>
          </p:cNvSpPr>
          <p:nvPr>
            <p:ph type="sldNum" sz="quarter" idx="12"/>
          </p:nvPr>
        </p:nvSpPr>
        <p:spPr/>
        <p:txBody>
          <a:bodyPr/>
          <a:lstStyle/>
          <a:p>
            <a:fld id="{B16735D3-C9E7-F649-AF37-A9D08763696D}" type="slidenum">
              <a:rPr lang="ja-JP" altLang="en-US" smtClean="0"/>
              <a:pPr/>
              <a:t>39</a:t>
            </a:fld>
            <a:endParaRPr lang="ja-JP" altLang="en-US"/>
          </a:p>
        </p:txBody>
      </p:sp>
      <p:sp>
        <p:nvSpPr>
          <p:cNvPr id="10" name="テキスト ボックス 9">
            <a:extLst>
              <a:ext uri="{FF2B5EF4-FFF2-40B4-BE49-F238E27FC236}">
                <a16:creationId xmlns:a16="http://schemas.microsoft.com/office/drawing/2014/main" id="{B3160BB7-3F8B-2335-7715-FEFA2E05B539}"/>
              </a:ext>
            </a:extLst>
          </p:cNvPr>
          <p:cNvSpPr txBox="1"/>
          <p:nvPr/>
        </p:nvSpPr>
        <p:spPr>
          <a:xfrm>
            <a:off x="1340765" y="6550196"/>
            <a:ext cx="6704685" cy="261610"/>
          </a:xfrm>
          <a:prstGeom prst="rect">
            <a:avLst/>
          </a:prstGeom>
          <a:noFill/>
          <a:ln>
            <a:solidFill>
              <a:schemeClr val="tx1"/>
            </a:solidFill>
          </a:ln>
        </p:spPr>
        <p:txBody>
          <a:bodyPr wrap="square" rtlCol="0">
            <a:spAutoFit/>
          </a:bodyPr>
          <a:lstStyle/>
          <a:p>
            <a:r>
              <a:rPr kumimoji="1" lang="en-US" altLang="ja-JP" sz="1100" dirty="0"/>
              <a:t>[7]: </a:t>
            </a:r>
            <a:r>
              <a:rPr kumimoji="1" lang="ja-JP" altLang="en-US" sz="1100" dirty="0"/>
              <a:t>山岸 伶</a:t>
            </a:r>
            <a:r>
              <a:rPr kumimoji="1" lang="en-US" altLang="ja-JP" sz="1100" dirty="0"/>
              <a:t>, </a:t>
            </a:r>
            <a:r>
              <a:rPr lang="en-US" altLang="ja-JP" sz="1100" dirty="0"/>
              <a:t>et al</a:t>
            </a:r>
            <a:r>
              <a:rPr kumimoji="1" lang="en-US" altLang="ja-JP" sz="1100" dirty="0"/>
              <a:t>. </a:t>
            </a:r>
            <a:r>
              <a:rPr kumimoji="1" lang="ja-JP" altLang="en-US" sz="1100" dirty="0"/>
              <a:t>入力時の日本語と英語の差異が</a:t>
            </a:r>
            <a:r>
              <a:rPr kumimoji="1" lang="en-US" altLang="ja-JP" sz="1100" dirty="0" err="1"/>
              <a:t>ChatGPT</a:t>
            </a:r>
            <a:r>
              <a:rPr kumimoji="1" lang="ja-JP" altLang="en-US" sz="1100" dirty="0"/>
              <a:t>で生成するコードの安全性に与える影響の考察</a:t>
            </a:r>
          </a:p>
        </p:txBody>
      </p:sp>
      <p:graphicFrame>
        <p:nvGraphicFramePr>
          <p:cNvPr id="5" name="表 5">
            <a:extLst>
              <a:ext uri="{FF2B5EF4-FFF2-40B4-BE49-F238E27FC236}">
                <a16:creationId xmlns:a16="http://schemas.microsoft.com/office/drawing/2014/main" id="{5C90B30B-520A-82A0-9562-C761FDD5EC6C}"/>
              </a:ext>
            </a:extLst>
          </p:cNvPr>
          <p:cNvGraphicFramePr>
            <a:graphicFrameLocks noGrp="1"/>
          </p:cNvGraphicFramePr>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0.01 (±0.00)</a:t>
                      </a:r>
                      <a:endParaRPr kumimoji="1" lang="ja-JP" altLang="en-US" sz="1300" b="0" dirty="0"/>
                    </a:p>
                  </a:txBody>
                  <a:tcPr marL="69254" marR="69254" marT="34627" marB="34627">
                    <a:solidFill>
                      <a:schemeClr val="bg2"/>
                    </a:solidFill>
                  </a:tcPr>
                </a:tc>
                <a:tc>
                  <a:txBody>
                    <a:bodyPr/>
                    <a:lstStyle/>
                    <a:p>
                      <a:r>
                        <a:rPr kumimoji="1" lang="en-US" altLang="ja-JP" sz="1300" b="0" dirty="0"/>
                        <a:t>0.66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0.91 (+0.01)</a:t>
                      </a:r>
                      <a:endParaRPr kumimoji="1" lang="ja-JP" altLang="en-US" sz="1300" b="0" dirty="0"/>
                    </a:p>
                  </a:txBody>
                  <a:tcPr marL="69254" marR="69254" marT="34627" marB="34627">
                    <a:solidFill>
                      <a:srgbClr val="B8E4C9"/>
                    </a:solidFill>
                  </a:tcPr>
                </a:tc>
                <a:tc>
                  <a:txBody>
                    <a:bodyPr/>
                    <a:lstStyle/>
                    <a:p>
                      <a:r>
                        <a:rPr kumimoji="1" lang="en-US" altLang="ja-JP" sz="1300" b="0" dirty="0"/>
                        <a:t>0.67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(-0.05)</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0.57 (-0.02)</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0.51 (-0.02)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a:t>
                      </a:r>
                      <a:endParaRPr kumimoji="1" lang="ja-JP" altLang="en-US" sz="1300" b="0" dirty="0"/>
                    </a:p>
                  </a:txBody>
                  <a:tcPr marL="69254" marR="69254" marT="34627" marB="34627">
                    <a:solidFill>
                      <a:schemeClr val="bg1"/>
                    </a:solidFill>
                  </a:tcPr>
                </a:tc>
                <a:tc>
                  <a:txBody>
                    <a:bodyPr/>
                    <a:lstStyle/>
                    <a:p>
                      <a:r>
                        <a:rPr kumimoji="1" lang="en-US" altLang="ja-JP" sz="1300" b="0" dirty="0"/>
                        <a:t>0.17 (-0.12)</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0.58 (-0.07)</a:t>
                      </a:r>
                    </a:p>
                  </a:txBody>
                  <a:tcPr marL="69254" marR="69254" marT="34627" marB="34627">
                    <a:solidFill>
                      <a:schemeClr val="accent5">
                        <a:lumMod val="20000"/>
                        <a:lumOff val="80000"/>
                      </a:schemeClr>
                    </a:solidFill>
                  </a:tcPr>
                </a:tc>
                <a:tc>
                  <a:txBody>
                    <a:bodyPr/>
                    <a:lstStyle/>
                    <a:p>
                      <a:r>
                        <a:rPr kumimoji="1" lang="en-US" altLang="ja-JP" sz="1300" b="0" dirty="0"/>
                        <a:t>0.54 (-0.04)</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0.46 (-0.07)</a:t>
                      </a:r>
                      <a:endParaRPr kumimoji="1" lang="ja-JP" altLang="en-US" sz="1300" b="0" dirty="0"/>
                    </a:p>
                  </a:txBody>
                  <a:tcPr marL="69254" marR="69254" marT="34627" marB="34627">
                    <a:solidFill>
                      <a:schemeClr val="accent5">
                        <a:lumMod val="20000"/>
                        <a:lumOff val="80000"/>
                      </a:schemeClr>
                    </a:solidFill>
                  </a:tcPr>
                </a:tc>
                <a:tc>
                  <a:txBody>
                    <a:bodyPr/>
                    <a:lstStyle/>
                    <a:p>
                      <a:r>
                        <a:rPr kumimoji="1" lang="en-US" altLang="ja-JP" sz="1300" b="0" dirty="0"/>
                        <a:t>0.45 (-0.06)</a:t>
                      </a:r>
                      <a:endParaRPr kumimoji="1" lang="ja-JP" altLang="en-US" sz="1300" b="0" dirty="0"/>
                    </a:p>
                  </a:txBody>
                  <a:tcPr marL="69254" marR="69254" marT="34627" marB="34627">
                    <a:solidFill>
                      <a:schemeClr val="accent5">
                        <a:lumMod val="20000"/>
                        <a:lumOff val="80000"/>
                      </a:schemeClr>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0.91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0.03 </a:t>
                      </a:r>
                      <a:r>
                        <a:rPr kumimoji="1" lang="en-US" altLang="ja-JP" sz="1300" b="0" dirty="0"/>
                        <a:t>(+0.02)</a:t>
                      </a:r>
                      <a:endParaRPr kumimoji="1" lang="en-US" altLang="ja-JP"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0.91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0.56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0.61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0.92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0.58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0.50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0.63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0.53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0.79 </a:t>
                      </a:r>
                      <a:r>
                        <a:rPr kumimoji="1" lang="en-US" altLang="ja-JP" sz="1300" b="0" dirty="0"/>
                        <a:t>(-0.05)</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0.00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0.39 </a:t>
                      </a:r>
                      <a:r>
                        <a:rPr kumimoji="1" lang="en-US" altLang="ja-JP" sz="1300" b="0" dirty="0"/>
                        <a:t>(-0.21)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0.84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0.69 </a:t>
                      </a:r>
                      <a:r>
                        <a:rPr kumimoji="1" lang="en-US" altLang="ja-JP" sz="1300" b="0" dirty="0"/>
                        <a:t>(+0.03)</a:t>
                      </a:r>
                      <a:endParaRPr kumimoji="1" lang="ja-JP" altLang="en-US" sz="1300" dirty="0"/>
                    </a:p>
                  </a:txBody>
                  <a:tcPr marL="69254" marR="69254" marT="34627" marB="34627">
                    <a:solidFill>
                      <a:srgbClr val="B8E4C9"/>
                    </a:solidFill>
                  </a:tcPr>
                </a:tc>
                <a:tc>
                  <a:txBody>
                    <a:bodyPr/>
                    <a:lstStyle/>
                    <a:p>
                      <a:r>
                        <a:rPr kumimoji="1" lang="en-US" altLang="ja-JP" sz="1300" dirty="0"/>
                        <a:t>0.54 </a:t>
                      </a:r>
                      <a:r>
                        <a:rPr kumimoji="1" lang="en-US" altLang="ja-JP" sz="1300" b="0" dirty="0"/>
                        <a:t>(-0.06)</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0.84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(+0.01)</a:t>
                      </a:r>
                      <a:endParaRPr kumimoji="1" lang="ja-JP" altLang="en-US" sz="1300" dirty="0"/>
                    </a:p>
                  </a:txBody>
                  <a:tcPr marL="69254" marR="69254" marT="34627" marB="34627">
                    <a:solidFill>
                      <a:srgbClr val="B8E4C9"/>
                    </a:solidFill>
                  </a:tcPr>
                </a:tc>
                <a:tc>
                  <a:txBody>
                    <a:bodyPr/>
                    <a:lstStyle/>
                    <a:p>
                      <a:r>
                        <a:rPr kumimoji="1" lang="en-US" altLang="ja-JP" sz="1300" dirty="0"/>
                        <a:t>0.59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0.89 </a:t>
                      </a:r>
                      <a:r>
                        <a:rPr kumimoji="1" lang="en-US" altLang="ja-JP" sz="1300" b="0" dirty="0"/>
                        <a:t>(-0.01)</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0.57 </a:t>
                      </a:r>
                      <a:r>
                        <a:rPr kumimoji="1" lang="en-US" altLang="ja-JP" sz="1300" b="0" dirty="0"/>
                        <a:t>(-0.17)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a:t>
                      </a:r>
                      <a:endParaRPr kumimoji="1" lang="ja-JP" altLang="en-US" sz="1300" dirty="0"/>
                    </a:p>
                  </a:txBody>
                  <a:tcPr marL="69254" marR="69254" marT="34627" marB="34627">
                    <a:solidFill>
                      <a:schemeClr val="bg1"/>
                    </a:solidFill>
                  </a:tcPr>
                </a:tc>
                <a:tc>
                  <a:txBody>
                    <a:bodyPr/>
                    <a:lstStyle/>
                    <a:p>
                      <a:r>
                        <a:rPr kumimoji="1" lang="en-US" altLang="ja-JP" sz="1300" dirty="0"/>
                        <a:t>0.58 </a:t>
                      </a:r>
                      <a:r>
                        <a:rPr kumimoji="1" lang="en-US" altLang="ja-JP" sz="1300" b="0" dirty="0"/>
                        <a:t>(-0.04)</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0.79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0.01 </a:t>
                      </a:r>
                      <a:r>
                        <a:rPr kumimoji="1" lang="en-US" altLang="ja-JP" sz="1300" b="0" dirty="0"/>
                        <a:t>(±0.00)</a:t>
                      </a:r>
                      <a:endParaRPr kumimoji="1" lang="ja-JP" altLang="en-US" sz="1300" dirty="0"/>
                    </a:p>
                  </a:txBody>
                  <a:tcPr marL="69254" marR="69254" marT="34627" marB="34627">
                    <a:solidFill>
                      <a:schemeClr val="bg2"/>
                    </a:solidFill>
                  </a:tcPr>
                </a:tc>
                <a:tc>
                  <a:txBody>
                    <a:bodyPr/>
                    <a:lstStyle/>
                    <a:p>
                      <a:r>
                        <a:rPr kumimoji="1" lang="en-US" altLang="ja-JP" sz="1300" dirty="0"/>
                        <a:t>0.49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0.83 </a:t>
                      </a:r>
                      <a:r>
                        <a:rPr kumimoji="1" lang="en-US" altLang="ja-JP" sz="1300" b="0" dirty="0"/>
                        <a:t>(-0.02)</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(-0.07)</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0.58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tc>
                  <a:txBody>
                    <a:bodyPr/>
                    <a:lstStyle/>
                    <a:p>
                      <a:r>
                        <a:rPr kumimoji="1" lang="en-US" altLang="ja-JP" sz="1300" dirty="0"/>
                        <a:t>0.55 </a:t>
                      </a:r>
                      <a:r>
                        <a:rPr kumimoji="1" lang="en-US" altLang="ja-JP" sz="1300" b="0" dirty="0"/>
                        <a:t>(-0.03)</a:t>
                      </a:r>
                      <a:endParaRPr kumimoji="1" lang="ja-JP" altLang="en-US" sz="1300" dirty="0"/>
                    </a:p>
                  </a:txBody>
                  <a:tcPr marL="69254" marR="69254" marT="34627" marB="34627">
                    <a:solidFill>
                      <a:schemeClr val="accent5">
                        <a:lumMod val="20000"/>
                        <a:lumOff val="80000"/>
                      </a:schemeClr>
                    </a:solidFill>
                  </a:tcPr>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CC9545D6-755D-74F8-969F-803F7EDC47B1}"/>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626FC516-C61D-F97C-9E94-66215562F76E}"/>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8" name="テキスト ボックス 7">
            <a:extLst>
              <a:ext uri="{FF2B5EF4-FFF2-40B4-BE49-F238E27FC236}">
                <a16:creationId xmlns:a16="http://schemas.microsoft.com/office/drawing/2014/main" id="{871B31E8-FD0D-A881-A8CF-60FAF5D114D1}"/>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Tree>
    <p:extLst>
      <p:ext uri="{BB962C8B-B14F-4D97-AF65-F5344CB8AC3E}">
        <p14:creationId xmlns:p14="http://schemas.microsoft.com/office/powerpoint/2010/main" val="1795866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D12439-09FD-9CE0-676A-2E798DB7E89B}"/>
              </a:ext>
            </a:extLst>
          </p:cNvPr>
          <p:cNvSpPr>
            <a:spLocks noGrp="1"/>
          </p:cNvSpPr>
          <p:nvPr>
            <p:ph type="title"/>
          </p:nvPr>
        </p:nvSpPr>
        <p:spPr/>
        <p:txBody>
          <a:bodyPr/>
          <a:lstStyle/>
          <a:p>
            <a:r>
              <a:rPr kumimoji="1" lang="ja-JP" altLang="en-US" dirty="0"/>
              <a:t>調査</a:t>
            </a:r>
            <a:r>
              <a:rPr lang="en-US" altLang="ja-JP" dirty="0"/>
              <a:t>3: </a:t>
            </a:r>
            <a:r>
              <a:rPr lang="ja-JP" altLang="en-US" dirty="0"/>
              <a:t>コンパイルエラーの割合</a:t>
            </a:r>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EB7E8147-7095-7089-FB1B-35FCB070DEF9}"/>
                  </a:ext>
                </a:extLst>
              </p:cNvPr>
              <p:cNvSpPr>
                <a:spLocks noGrp="1"/>
              </p:cNvSpPr>
              <p:nvPr>
                <p:ph idx="1"/>
              </p:nvPr>
            </p:nvSpPr>
            <p:spPr/>
            <p:txBody>
              <a:bodyPr/>
              <a:lstStyle/>
              <a:p>
                <a:r>
                  <a:rPr lang="ja-JP" altLang="en-US" dirty="0"/>
                  <a:t>有意差は見られなかった </a:t>
                </a:r>
                <a:r>
                  <a:rPr lang="en-US" altLang="ja-JP" dirty="0"/>
                  <a:t>(</a:t>
                </a:r>
                <a14:m>
                  <m:oMath xmlns:m="http://schemas.openxmlformats.org/officeDocument/2006/math">
                    <m:r>
                      <a:rPr lang="en-US" altLang="ja-JP" i="1" dirty="0" smtClean="0">
                        <a:latin typeface="Cambria Math" panose="02040503050406030204" pitchFamily="18" charset="0"/>
                      </a:rPr>
                      <m:t>𝑝</m:t>
                    </m:r>
                    <m:r>
                      <a:rPr lang="en-US" altLang="ja-JP" i="1" dirty="0" smtClean="0">
                        <a:latin typeface="Cambria Math" panose="02040503050406030204" pitchFamily="18" charset="0"/>
                      </a:rPr>
                      <m:t>=0.07&gt;0.05</m:t>
                    </m:r>
                  </m:oMath>
                </a14:m>
                <a:r>
                  <a:rPr lang="en-US" altLang="ja-JP" dirty="0"/>
                  <a:t>)</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EB7E8147-7095-7089-FB1B-35FCB070DEF9}"/>
                  </a:ext>
                </a:extLst>
              </p:cNvPr>
              <p:cNvSpPr>
                <a:spLocks noGrp="1" noRot="1" noChangeAspect="1" noMove="1" noResize="1" noEditPoints="1" noAdjustHandles="1" noChangeArrowheads="1" noChangeShapeType="1" noTextEdit="1"/>
              </p:cNvSpPr>
              <p:nvPr>
                <p:ph idx="1"/>
              </p:nvPr>
            </p:nvSpPr>
            <p:spPr>
              <a:blipFill>
                <a:blip r:embed="rId3"/>
                <a:stretch>
                  <a:fillRect l="-1314" t="-167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6C55C7D-A3B9-27E4-446A-ECCA689753A0}"/>
              </a:ext>
            </a:extLst>
          </p:cNvPr>
          <p:cNvSpPr>
            <a:spLocks noGrp="1"/>
          </p:cNvSpPr>
          <p:nvPr>
            <p:ph type="sldNum" sz="quarter" idx="12"/>
          </p:nvPr>
        </p:nvSpPr>
        <p:spPr/>
        <p:txBody>
          <a:bodyPr/>
          <a:lstStyle/>
          <a:p>
            <a:fld id="{B16735D3-C9E7-F649-AF37-A9D08763696D}" type="slidenum">
              <a:rPr lang="ja-JP" altLang="en-US" smtClean="0"/>
              <a:pPr/>
              <a:t>40</a:t>
            </a:fld>
            <a:endParaRPr lang="ja-JP" altLang="en-US"/>
          </a:p>
        </p:txBody>
      </p:sp>
      <p:graphicFrame>
        <p:nvGraphicFramePr>
          <p:cNvPr id="7" name="表 5">
            <a:extLst>
              <a:ext uri="{FF2B5EF4-FFF2-40B4-BE49-F238E27FC236}">
                <a16:creationId xmlns:a16="http://schemas.microsoft.com/office/drawing/2014/main" id="{DF2EDE25-0FFE-0C54-CCE8-4B090CA4E72B}"/>
              </a:ext>
            </a:extLst>
          </p:cNvPr>
          <p:cNvGraphicFramePr>
            <a:graphicFrameLocks noGrp="1"/>
          </p:cNvGraphicFramePr>
          <p:nvPr>
            <p:extLst>
              <p:ext uri="{D42A27DB-BD31-4B8C-83A1-F6EECF244321}">
                <p14:modId xmlns:p14="http://schemas.microsoft.com/office/powerpoint/2010/main" val="1787413792"/>
              </p:ext>
            </p:extLst>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0.77 (+0.01)</a:t>
                      </a:r>
                      <a:endParaRPr kumimoji="1" lang="ja-JP" altLang="en-US" sz="1300" b="0" dirty="0"/>
                    </a:p>
                  </a:txBody>
                  <a:tcPr marL="69254" marR="69254" marT="34627" marB="34627">
                    <a:solidFill>
                      <a:srgbClr val="F4DAE6"/>
                    </a:solidFill>
                  </a:tcPr>
                </a:tc>
                <a:tc>
                  <a:txBody>
                    <a:bodyPr/>
                    <a:lstStyle/>
                    <a:p>
                      <a:r>
                        <a:rPr kumimoji="1" lang="en-US" altLang="ja-JP" sz="1300" b="0" dirty="0"/>
                        <a:t>0.15 (-0.01)</a:t>
                      </a:r>
                      <a:endParaRPr kumimoji="1" lang="ja-JP" altLang="en-US" sz="1300" b="0" dirty="0"/>
                    </a:p>
                  </a:txBody>
                  <a:tcPr marL="69254" marR="69254" marT="34627" marB="34627">
                    <a:solidFill>
                      <a:srgbClr val="B8E4C9"/>
                    </a:solidFill>
                  </a:tcPr>
                </a:tc>
                <a:tc>
                  <a:txBody>
                    <a:bodyPr/>
                    <a:lstStyle/>
                    <a:p>
                      <a:r>
                        <a:rPr kumimoji="1" lang="en-US" altLang="ja-JP" sz="1300" b="0" dirty="0"/>
                        <a:t>0.02 (+0.01)</a:t>
                      </a:r>
                      <a:endParaRPr kumimoji="1" lang="ja-JP" altLang="en-US" sz="1300" b="0" dirty="0"/>
                    </a:p>
                  </a:txBody>
                  <a:tcPr marL="69254" marR="69254" marT="34627" marB="34627">
                    <a:solidFill>
                      <a:srgbClr val="F4DAE6"/>
                    </a:solidFill>
                  </a:tcPr>
                </a:tc>
                <a:tc>
                  <a:txBody>
                    <a:bodyPr/>
                    <a:lstStyle/>
                    <a:p>
                      <a:r>
                        <a:rPr kumimoji="1" lang="en-US" altLang="ja-JP" sz="1300" b="0" dirty="0"/>
                        <a:t>0.00 (±0.00)</a:t>
                      </a:r>
                      <a:endParaRPr kumimoji="1" lang="ja-JP" altLang="en-US" sz="1300" b="0" dirty="0"/>
                    </a:p>
                  </a:txBody>
                  <a:tcPr marL="69254" marR="69254" marT="34627" marB="34627">
                    <a:solidFill>
                      <a:srgbClr val="E6E6E6"/>
                    </a:solidFill>
                  </a:tcPr>
                </a:tc>
                <a:tc>
                  <a:txBody>
                    <a:bodyPr/>
                    <a:lstStyle/>
                    <a:p>
                      <a:r>
                        <a:rPr kumimoji="1" lang="en-US" altLang="ja-JP" sz="1300" b="0" dirty="0"/>
                        <a:t>0.15 (+0.05)</a:t>
                      </a:r>
                      <a:endParaRPr kumimoji="1" lang="ja-JP" altLang="en-US" sz="1300" b="0" dirty="0"/>
                    </a:p>
                  </a:txBody>
                  <a:tcPr marL="69254" marR="69254" marT="34627" marB="34627">
                    <a:solidFill>
                      <a:srgbClr val="F4DAE6"/>
                    </a:solidFill>
                  </a:tcPr>
                </a:tc>
                <a:tc>
                  <a:txBody>
                    <a:bodyPr/>
                    <a:lstStyle/>
                    <a:p>
                      <a:r>
                        <a:rPr kumimoji="1" lang="en-US" altLang="ja-JP" sz="1300" b="0" dirty="0"/>
                        <a:t>0.22 (+0.01)</a:t>
                      </a:r>
                      <a:endParaRPr kumimoji="1" lang="ja-JP" altLang="en-US" sz="1300" b="0" dirty="0"/>
                    </a:p>
                  </a:txBody>
                  <a:tcPr marL="69254" marR="69254" marT="34627" marB="34627">
                    <a:solidFill>
                      <a:srgbClr val="F4DAE6"/>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0.09 (+0.12)</a:t>
                      </a:r>
                      <a:endParaRPr kumimoji="1" lang="ja-JP" altLang="en-US" sz="1300" b="0" dirty="0"/>
                    </a:p>
                  </a:txBody>
                  <a:tcPr marL="69254" marR="69254" marT="34627" marB="34627">
                    <a:solidFill>
                      <a:srgbClr val="F4DAE6"/>
                    </a:solidFill>
                  </a:tcPr>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0.31 (+0.10)</a:t>
                      </a:r>
                      <a:endParaRPr kumimoji="1" lang="ja-JP" altLang="en-US" sz="1300" b="0" dirty="0"/>
                    </a:p>
                  </a:txBody>
                  <a:tcPr marL="69254" marR="69254" marT="34627" marB="34627">
                    <a:solidFill>
                      <a:srgbClr val="F4DAE6"/>
                    </a:solidFill>
                  </a:tcPr>
                </a:tc>
                <a:tc>
                  <a:txBody>
                    <a:bodyPr/>
                    <a:lstStyle/>
                    <a:p>
                      <a:r>
                        <a:rPr kumimoji="1" lang="en-US" altLang="ja-JP" sz="1300" b="0" dirty="0"/>
                        <a:t>0.07 (+0.02)</a:t>
                      </a:r>
                    </a:p>
                  </a:txBody>
                  <a:tcPr marL="69254" marR="69254" marT="34627" marB="34627">
                    <a:solidFill>
                      <a:srgbClr val="F4DAE6"/>
                    </a:solidFill>
                  </a:tcPr>
                </a:tc>
                <a:tc>
                  <a:txBody>
                    <a:bodyPr/>
                    <a:lstStyle/>
                    <a:p>
                      <a:r>
                        <a:rPr kumimoji="1" lang="en-US" altLang="ja-JP" sz="1300" b="0" dirty="0"/>
                        <a:t>0.00 (±0.00)</a:t>
                      </a:r>
                      <a:endParaRPr kumimoji="1" lang="ja-JP" altLang="en-US" sz="1300" b="0" dirty="0"/>
                    </a:p>
                  </a:txBody>
                  <a:tcPr marL="69254" marR="69254" marT="34627" marB="34627">
                    <a:solidFill>
                      <a:srgbClr val="E6E6E6"/>
                    </a:solidFill>
                  </a:tcPr>
                </a:tc>
                <a:tc>
                  <a:txBody>
                    <a:bodyPr/>
                    <a:lstStyle/>
                    <a:p>
                      <a:r>
                        <a:rPr kumimoji="1" lang="en-US" altLang="ja-JP" sz="1300" b="0" dirty="0"/>
                        <a:t>0.26 (+0.16)</a:t>
                      </a:r>
                      <a:endParaRPr kumimoji="1" lang="ja-JP" altLang="en-US" sz="1300" b="0" dirty="0"/>
                    </a:p>
                  </a:txBody>
                  <a:tcPr marL="69254" marR="69254" marT="34627" marB="34627">
                    <a:solidFill>
                      <a:srgbClr val="F4DAE6"/>
                    </a:solidFill>
                  </a:tcPr>
                </a:tc>
                <a:tc>
                  <a:txBody>
                    <a:bodyPr/>
                    <a:lstStyle/>
                    <a:p>
                      <a:r>
                        <a:rPr kumimoji="1" lang="en-US" altLang="ja-JP" sz="1300" b="0" dirty="0"/>
                        <a:t>0.15 (+0.06)</a:t>
                      </a:r>
                      <a:endParaRPr kumimoji="1" lang="ja-JP" altLang="en-US" sz="1300" b="0" dirty="0"/>
                    </a:p>
                  </a:txBody>
                  <a:tcPr marL="69254" marR="69254" marT="34627" marB="34627">
                    <a:solidFill>
                      <a:srgbClr val="F4DAE6"/>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0.01</a:t>
                      </a:r>
                      <a:r>
                        <a:rPr kumimoji="1" lang="en-US" altLang="ja-JP" sz="1300" b="0" dirty="0"/>
                        <a:t> (±0.00)</a:t>
                      </a:r>
                      <a:endParaRPr kumimoji="1" lang="ja-JP" altLang="en-US" sz="1300" dirty="0"/>
                    </a:p>
                  </a:txBody>
                  <a:tcPr marL="69254" marR="69254" marT="34627" marB="34627">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0.64</a:t>
                      </a:r>
                      <a:r>
                        <a:rPr kumimoji="1" lang="en-US" altLang="ja-JP" sz="1300" b="0" dirty="0"/>
                        <a:t> (-0.08)</a:t>
                      </a:r>
                      <a:endParaRPr kumimoji="1" lang="ja-JP" altLang="en-US"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0.01</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0.07</a:t>
                      </a:r>
                      <a:r>
                        <a:rPr kumimoji="1" lang="en-US" altLang="ja-JP" sz="1300" b="0" dirty="0"/>
                        <a:t> (-0.01)</a:t>
                      </a:r>
                      <a:endParaRPr kumimoji="1" lang="ja-JP" altLang="en-US" sz="1300" dirty="0"/>
                    </a:p>
                  </a:txBody>
                  <a:tcPr marL="69254" marR="69254" marT="34627" marB="34627">
                    <a:solidFill>
                      <a:srgbClr val="B8E4C9"/>
                    </a:solidFill>
                  </a:tcPr>
                </a:tc>
                <a:tc>
                  <a:txBody>
                    <a:bodyPr/>
                    <a:lstStyle/>
                    <a:p>
                      <a:r>
                        <a:rPr kumimoji="1" lang="en-US" altLang="ja-JP" sz="1300" dirty="0"/>
                        <a:t>0.15</a:t>
                      </a:r>
                      <a:r>
                        <a:rPr kumimoji="1" lang="en-US" altLang="ja-JP" sz="1300" b="0" dirty="0"/>
                        <a:t> (-0.01)</a:t>
                      </a:r>
                      <a:endParaRPr kumimoji="1" lang="ja-JP" altLang="en-US" sz="1300" dirty="0"/>
                    </a:p>
                  </a:txBody>
                  <a:tcPr marL="69254" marR="69254" marT="34627" marB="34627">
                    <a:solidFill>
                      <a:srgbClr val="B8E4C9"/>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0.02</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0.74</a:t>
                      </a:r>
                      <a:r>
                        <a:rPr kumimoji="1" lang="en-US" altLang="ja-JP" sz="1300" b="0" dirty="0"/>
                        <a:t> (+0.09)</a:t>
                      </a:r>
                      <a:endParaRPr kumimoji="1" lang="ja-JP" altLang="en-US" sz="1300" dirty="0"/>
                    </a:p>
                  </a:txBody>
                  <a:tcPr marL="69254" marR="69254" marT="34627" marB="34627">
                    <a:solidFill>
                      <a:srgbClr val="F4DAE6"/>
                    </a:solidFill>
                  </a:tcPr>
                </a:tc>
                <a:tc>
                  <a:txBody>
                    <a:bodyPr/>
                    <a:lstStyle/>
                    <a:p>
                      <a:r>
                        <a:rPr kumimoji="1" lang="en-US" altLang="ja-JP" sz="1300" dirty="0"/>
                        <a:t>0.24</a:t>
                      </a:r>
                      <a:r>
                        <a:rPr kumimoji="1" lang="en-US" altLang="ja-JP" sz="1300" b="0" dirty="0"/>
                        <a:t> (-0.01)</a:t>
                      </a:r>
                      <a:endParaRPr kumimoji="1" lang="ja-JP" altLang="en-US"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0.09</a:t>
                      </a:r>
                      <a:r>
                        <a:rPr kumimoji="1" lang="en-US" altLang="ja-JP" sz="1300" b="0" dirty="0"/>
                        <a:t> (-0.02)</a:t>
                      </a:r>
                      <a:endParaRPr kumimoji="1" lang="ja-JP" altLang="en-US" sz="1300" dirty="0"/>
                    </a:p>
                  </a:txBody>
                  <a:tcPr marL="69254" marR="69254" marT="34627" marB="34627">
                    <a:solidFill>
                      <a:srgbClr val="B8E4C9"/>
                    </a:solidFill>
                  </a:tcPr>
                </a:tc>
                <a:tc>
                  <a:txBody>
                    <a:bodyPr/>
                    <a:lstStyle/>
                    <a:p>
                      <a:r>
                        <a:rPr kumimoji="1" lang="en-US" altLang="ja-JP" sz="1300" dirty="0"/>
                        <a:t>0.22</a:t>
                      </a:r>
                      <a:r>
                        <a:rPr kumimoji="1" lang="en-US" altLang="ja-JP" sz="1300" b="0" dirty="0"/>
                        <a:t> (+0.02)</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0.04</a:t>
                      </a:r>
                      <a:r>
                        <a:rPr kumimoji="1" lang="en-US" altLang="ja-JP" sz="1300" b="0" dirty="0"/>
                        <a:t> (+0.03)</a:t>
                      </a:r>
                      <a:endParaRPr kumimoji="1" lang="ja-JP" altLang="en-US" sz="1300" dirty="0"/>
                    </a:p>
                  </a:txBody>
                  <a:tcPr marL="69254" marR="69254" marT="34627" marB="34627">
                    <a:solidFill>
                      <a:srgbClr val="F4DAE6"/>
                    </a:solidFill>
                  </a:tcPr>
                </a:tc>
                <a:tc>
                  <a:txBody>
                    <a:bodyPr/>
                    <a:lstStyle/>
                    <a:p>
                      <a:r>
                        <a:rPr kumimoji="1" lang="en-US" altLang="ja-JP" sz="1300" dirty="0"/>
                        <a:t>0.66</a:t>
                      </a:r>
                      <a:r>
                        <a:rPr kumimoji="1" lang="en-US" altLang="ja-JP" sz="1300" b="0" dirty="0"/>
                        <a:t> (-0.03)</a:t>
                      </a:r>
                      <a:endParaRPr kumimoji="1" lang="ja-JP" altLang="en-US" sz="1300" dirty="0"/>
                    </a:p>
                  </a:txBody>
                  <a:tcPr marL="69254" marR="69254" marT="34627" marB="34627">
                    <a:solidFill>
                      <a:srgbClr val="B8E4C9"/>
                    </a:solidFill>
                  </a:tcPr>
                </a:tc>
                <a:tc>
                  <a:txBody>
                    <a:bodyPr/>
                    <a:lstStyle/>
                    <a:p>
                      <a:r>
                        <a:rPr kumimoji="1" lang="en-US" altLang="ja-JP" sz="1300" dirty="0"/>
                        <a:t>0.19</a:t>
                      </a:r>
                      <a:r>
                        <a:rPr kumimoji="1" lang="en-US" altLang="ja-JP" sz="1300" b="0" dirty="0"/>
                        <a:t> (+0.03)</a:t>
                      </a:r>
                      <a:endParaRPr kumimoji="1" lang="ja-JP" altLang="en-US" sz="1300" dirty="0"/>
                    </a:p>
                  </a:txBody>
                  <a:tcPr marL="69254" marR="69254" marT="34627" marB="34627">
                    <a:solidFill>
                      <a:srgbClr val="F4DAE6"/>
                    </a:solidFill>
                  </a:tcPr>
                </a:tc>
                <a:tc>
                  <a:txBody>
                    <a:bodyPr/>
                    <a:lstStyle/>
                    <a:p>
                      <a:r>
                        <a:rPr kumimoji="1" lang="en-US" altLang="ja-JP" sz="1300" dirty="0"/>
                        <a:t>0.03</a:t>
                      </a:r>
                      <a:r>
                        <a:rPr kumimoji="1" lang="en-US" altLang="ja-JP" sz="1300" b="0" dirty="0"/>
                        <a:t> (+0.12)</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0.16</a:t>
                      </a:r>
                      <a:r>
                        <a:rPr kumimoji="1" lang="en-US" altLang="ja-JP" sz="1300" b="0" dirty="0"/>
                        <a:t> (-0.01)</a:t>
                      </a:r>
                      <a:endParaRPr kumimoji="1" lang="ja-JP" altLang="en-US" sz="1300" dirty="0"/>
                    </a:p>
                  </a:txBody>
                  <a:tcPr marL="69254" marR="69254" marT="34627" marB="34627">
                    <a:solidFill>
                      <a:srgbClr val="B8E4C9"/>
                    </a:solidFill>
                  </a:tcPr>
                </a:tc>
                <a:tc>
                  <a:txBody>
                    <a:bodyPr/>
                    <a:lstStyle/>
                    <a:p>
                      <a:r>
                        <a:rPr kumimoji="1" lang="en-US" altLang="ja-JP" sz="1300" dirty="0"/>
                        <a:t>0.22</a:t>
                      </a:r>
                      <a:r>
                        <a:rPr kumimoji="1" lang="en-US" altLang="ja-JP" sz="1300" b="0" dirty="0"/>
                        <a:t> (+0.01)</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0.02</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0.74</a:t>
                      </a:r>
                      <a:r>
                        <a:rPr kumimoji="1" lang="en-US" altLang="ja-JP" sz="1300" b="0" dirty="0"/>
                        <a:t> (+0.03)</a:t>
                      </a:r>
                      <a:endParaRPr kumimoji="1" lang="ja-JP" altLang="en-US" sz="1300" dirty="0"/>
                    </a:p>
                  </a:txBody>
                  <a:tcPr marL="69254" marR="69254" marT="34627" marB="34627">
                    <a:solidFill>
                      <a:srgbClr val="F4DAE6"/>
                    </a:solidFill>
                  </a:tcPr>
                </a:tc>
                <a:tc>
                  <a:txBody>
                    <a:bodyPr/>
                    <a:lstStyle/>
                    <a:p>
                      <a:r>
                        <a:rPr kumimoji="1" lang="en-US" altLang="ja-JP" sz="1300" dirty="0"/>
                        <a:t>0.16</a:t>
                      </a:r>
                      <a:r>
                        <a:rPr kumimoji="1" lang="en-US" altLang="ja-JP" sz="1300" b="0" dirty="0"/>
                        <a:t> (-0.07)</a:t>
                      </a:r>
                      <a:endParaRPr kumimoji="1" lang="ja-JP" altLang="en-US" sz="1300" dirty="0"/>
                    </a:p>
                  </a:txBody>
                  <a:tcPr marL="69254" marR="69254" marT="34627" marB="34627">
                    <a:solidFill>
                      <a:srgbClr val="B8E4C9"/>
                    </a:solidFill>
                  </a:tcPr>
                </a:tc>
                <a:tc>
                  <a:txBody>
                    <a:bodyPr/>
                    <a:lstStyle/>
                    <a:p>
                      <a:r>
                        <a:rPr kumimoji="1" lang="en-US" altLang="ja-JP" sz="1300" dirty="0"/>
                        <a:t>0.01</a:t>
                      </a:r>
                      <a:r>
                        <a:rPr kumimoji="1" lang="en-US" altLang="ja-JP" sz="1300" b="0" dirty="0"/>
                        <a:t> (±0.00)</a:t>
                      </a:r>
                      <a:endParaRPr kumimoji="1" lang="en-US" altLang="ja-JP" sz="1300" dirty="0"/>
                    </a:p>
                  </a:txBody>
                  <a:tcPr marL="69254" marR="69254" marT="34627" marB="34627">
                    <a:solidFill>
                      <a:srgbClr val="E6E6E6"/>
                    </a:solid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0.19</a:t>
                      </a:r>
                      <a:r>
                        <a:rPr kumimoji="1" lang="en-US" altLang="ja-JP" sz="1300" b="0" dirty="0"/>
                        <a:t> (±0.00)</a:t>
                      </a:r>
                      <a:endParaRPr kumimoji="1" lang="ja-JP" altLang="en-US" sz="1300" dirty="0"/>
                    </a:p>
                  </a:txBody>
                  <a:tcPr marL="69254" marR="69254" marT="34627" marB="34627">
                    <a:solidFill>
                      <a:srgbClr val="E6E6E6"/>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0.04</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0.71</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0.21</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0.03</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0.15</a:t>
                      </a:r>
                      <a:r>
                        <a:rPr kumimoji="1" lang="en-US" altLang="ja-JP" sz="1300" b="0" dirty="0"/>
                        <a:t> (+0.04)</a:t>
                      </a:r>
                      <a:endParaRPr kumimoji="1" lang="ja-JP" altLang="en-US" sz="1300" dirty="0"/>
                    </a:p>
                  </a:txBody>
                  <a:tcPr marL="69254" marR="69254" marT="34627" marB="34627">
                    <a:solidFill>
                      <a:srgbClr val="F4DAE6"/>
                    </a:solidFill>
                  </a:tcPr>
                </a:tc>
                <a:tc>
                  <a:txBody>
                    <a:bodyPr/>
                    <a:lstStyle/>
                    <a:p>
                      <a:r>
                        <a:rPr kumimoji="1" lang="en-US" altLang="ja-JP" sz="1300" dirty="0"/>
                        <a:t>0.19</a:t>
                      </a:r>
                      <a:r>
                        <a:rPr kumimoji="1" lang="en-US" altLang="ja-JP" sz="1300" b="0" dirty="0"/>
                        <a:t> (+0.01)</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2448050937"/>
                  </a:ext>
                </a:extLst>
              </a:tr>
            </a:tbl>
          </a:graphicData>
        </a:graphic>
      </p:graphicFrame>
      <p:sp>
        <p:nvSpPr>
          <p:cNvPr id="8" name="テキスト ボックス 7">
            <a:extLst>
              <a:ext uri="{FF2B5EF4-FFF2-40B4-BE49-F238E27FC236}">
                <a16:creationId xmlns:a16="http://schemas.microsoft.com/office/drawing/2014/main" id="{0B0AA453-EA44-7D30-AF03-F73019BDE729}"/>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9" name="テキスト ボックス 8">
            <a:extLst>
              <a:ext uri="{FF2B5EF4-FFF2-40B4-BE49-F238E27FC236}">
                <a16:creationId xmlns:a16="http://schemas.microsoft.com/office/drawing/2014/main" id="{555FAD76-1688-1AE8-0F56-2FBCB5F42526}"/>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10" name="テキスト ボックス 9">
            <a:extLst>
              <a:ext uri="{FF2B5EF4-FFF2-40B4-BE49-F238E27FC236}">
                <a16:creationId xmlns:a16="http://schemas.microsoft.com/office/drawing/2014/main" id="{E7D8045D-C824-2D64-E6BF-DB0B416CF0EA}"/>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dirty="0"/>
              <a:t>赤</a:t>
            </a:r>
            <a:r>
              <a:rPr kumimoji="1" lang="en-US" altLang="ja-JP" sz="1400" dirty="0"/>
              <a:t>: </a:t>
            </a:r>
            <a:r>
              <a:rPr lang="ja-JP" altLang="en-US" sz="1400" dirty="0"/>
              <a:t>割合が増加</a:t>
            </a:r>
            <a:r>
              <a:rPr kumimoji="1" lang="en-US" altLang="ja-JP" sz="1400" dirty="0"/>
              <a:t> </a:t>
            </a:r>
            <a:r>
              <a:rPr kumimoji="1" lang="ja-JP" altLang="en-US" sz="1400" dirty="0"/>
              <a:t>緑</a:t>
            </a:r>
            <a:r>
              <a:rPr lang="en-US" altLang="ja-JP" sz="1400" dirty="0"/>
              <a:t>: </a:t>
            </a:r>
            <a:r>
              <a:rPr lang="ja-JP" altLang="en-US" sz="1400" dirty="0"/>
              <a:t>割合が低下</a:t>
            </a:r>
            <a:r>
              <a:rPr lang="en-US" altLang="ja-JP" sz="1400" dirty="0"/>
              <a:t> </a:t>
            </a:r>
            <a:r>
              <a:rPr kumimoji="1" lang="ja-JP" altLang="en-US" sz="1400" dirty="0"/>
              <a:t>灰</a:t>
            </a:r>
            <a:r>
              <a:rPr lang="en-US" altLang="ja-JP" sz="1400" dirty="0"/>
              <a:t>: </a:t>
            </a:r>
            <a:r>
              <a:rPr lang="ja-JP" altLang="en-US" sz="1400" dirty="0"/>
              <a:t>変化なし</a:t>
            </a:r>
            <a:r>
              <a:rPr lang="en-US" altLang="ja-JP" sz="1400" dirty="0"/>
              <a:t>)</a:t>
            </a:r>
            <a:endParaRPr kumimoji="1" lang="ja-JP" altLang="en-US" sz="1400" dirty="0"/>
          </a:p>
        </p:txBody>
      </p:sp>
    </p:spTree>
    <p:extLst>
      <p:ext uri="{BB962C8B-B14F-4D97-AF65-F5344CB8AC3E}">
        <p14:creationId xmlns:p14="http://schemas.microsoft.com/office/powerpoint/2010/main" val="1749821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D873576-BB3D-1D9A-4527-2977FFF41112}"/>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4AEDF0F-AACD-6D0D-D92B-29539293117E}"/>
              </a:ext>
            </a:extLst>
          </p:cNvPr>
          <p:cNvSpPr>
            <a:spLocks noGrp="1"/>
          </p:cNvSpPr>
          <p:nvPr>
            <p:ph type="title"/>
          </p:nvPr>
        </p:nvSpPr>
        <p:spPr/>
        <p:txBody>
          <a:bodyPr/>
          <a:lstStyle/>
          <a:p>
            <a:r>
              <a:rPr kumimoji="1" lang="ja-JP" altLang="en-US"/>
              <a:t>調査</a:t>
            </a:r>
            <a:r>
              <a:rPr kumimoji="1" lang="en-US" altLang="ja-JP" dirty="0"/>
              <a:t>4: </a:t>
            </a:r>
            <a:r>
              <a:rPr kumimoji="1" lang="ja-JP" altLang="en-US"/>
              <a:t>考察</a:t>
            </a:r>
          </a:p>
        </p:txBody>
      </p:sp>
      <p:sp>
        <p:nvSpPr>
          <p:cNvPr id="3" name="コンテンツ プレースホルダー 2">
            <a:extLst>
              <a:ext uri="{FF2B5EF4-FFF2-40B4-BE49-F238E27FC236}">
                <a16:creationId xmlns:a16="http://schemas.microsoft.com/office/drawing/2014/main" id="{79457691-B466-86BA-61CC-C3B5B7E13298}"/>
              </a:ext>
            </a:extLst>
          </p:cNvPr>
          <p:cNvSpPr>
            <a:spLocks noGrp="1"/>
          </p:cNvSpPr>
          <p:nvPr>
            <p:ph idx="1"/>
          </p:nvPr>
        </p:nvSpPr>
        <p:spPr/>
        <p:txBody>
          <a:bodyPr/>
          <a:lstStyle/>
          <a:p>
            <a:r>
              <a:rPr kumimoji="1" lang="ja-JP" altLang="en-US" sz="2000"/>
              <a:t>特に翻訳元言語が</a:t>
            </a:r>
            <a:r>
              <a:rPr kumimoji="1" lang="en-US" altLang="ja-JP" sz="2000" dirty="0"/>
              <a:t>COBOL</a:t>
            </a:r>
            <a:r>
              <a:rPr kumimoji="1" lang="ja-JP" altLang="en-US" sz="2000"/>
              <a:t>の場合に精度が低下</a:t>
            </a:r>
            <a:endParaRPr kumimoji="1" lang="en-US" altLang="ja-JP" sz="2000" dirty="0"/>
          </a:p>
          <a:p>
            <a:r>
              <a:rPr kumimoji="1" lang="en-US" altLang="ja-JP" sz="2000" dirty="0" err="1"/>
              <a:t>CoT</a:t>
            </a:r>
            <a:r>
              <a:rPr lang="ja-JP" altLang="en-US" sz="2000"/>
              <a:t>により</a:t>
            </a:r>
            <a:r>
              <a:rPr kumimoji="1" lang="ja-JP" altLang="en-US" sz="2000"/>
              <a:t>逐次的な翻訳が行われるようになり、パラダイムや仕様が</a:t>
            </a:r>
            <a:br>
              <a:rPr kumimoji="1" lang="en-US" altLang="ja-JP" sz="2000" dirty="0"/>
            </a:br>
            <a:r>
              <a:rPr kumimoji="1" lang="ja-JP" altLang="en-US" sz="2000"/>
              <a:t>大きく違う言語間の翻訳の精度に悪影響を与えていると考えられる</a:t>
            </a:r>
          </a:p>
        </p:txBody>
      </p:sp>
      <p:sp>
        <p:nvSpPr>
          <p:cNvPr id="4" name="スライド番号プレースホルダー 3">
            <a:extLst>
              <a:ext uri="{FF2B5EF4-FFF2-40B4-BE49-F238E27FC236}">
                <a16:creationId xmlns:a16="http://schemas.microsoft.com/office/drawing/2014/main" id="{CA4A30FD-98D2-DA22-A764-C3F878A5641B}"/>
              </a:ext>
            </a:extLst>
          </p:cNvPr>
          <p:cNvSpPr>
            <a:spLocks noGrp="1"/>
          </p:cNvSpPr>
          <p:nvPr>
            <p:ph type="sldNum" sz="quarter" idx="12"/>
          </p:nvPr>
        </p:nvSpPr>
        <p:spPr/>
        <p:txBody>
          <a:bodyPr/>
          <a:lstStyle/>
          <a:p>
            <a:fld id="{B16735D3-C9E7-F649-AF37-A9D08763696D}" type="slidenum">
              <a:rPr lang="ja-JP" altLang="en-US" smtClean="0"/>
              <a:pPr/>
              <a:t>41</a:t>
            </a:fld>
            <a:endParaRPr lang="ja-JP" altLang="en-US"/>
          </a:p>
        </p:txBody>
      </p:sp>
      <p:graphicFrame>
        <p:nvGraphicFramePr>
          <p:cNvPr id="5" name="表 5">
            <a:extLst>
              <a:ext uri="{FF2B5EF4-FFF2-40B4-BE49-F238E27FC236}">
                <a16:creationId xmlns:a16="http://schemas.microsoft.com/office/drawing/2014/main" id="{D06337C4-60C3-9523-678F-661D91CD6B00}"/>
              </a:ext>
            </a:extLst>
          </p:cNvPr>
          <p:cNvGraphicFramePr>
            <a:graphicFrameLocks noGrp="1"/>
          </p:cNvGraphicFramePr>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0.01 (±0.00)</a:t>
                      </a:r>
                      <a:endParaRPr kumimoji="1" lang="ja-JP" altLang="en-US" sz="1300" b="0" dirty="0"/>
                    </a:p>
                  </a:txBody>
                  <a:tcPr marL="69254" marR="69254" marT="34627" marB="34627">
                    <a:solidFill>
                      <a:srgbClr val="DCDCDC"/>
                    </a:solidFill>
                  </a:tcPr>
                </a:tc>
                <a:tc>
                  <a:txBody>
                    <a:bodyPr/>
                    <a:lstStyle/>
                    <a:p>
                      <a:r>
                        <a:rPr kumimoji="1" lang="en-US" altLang="ja-JP" sz="1300" b="0" dirty="0"/>
                        <a:t>0.71 (+0.01)</a:t>
                      </a:r>
                      <a:endParaRPr kumimoji="1" lang="ja-JP" altLang="en-US" sz="1300" b="0" dirty="0"/>
                    </a:p>
                  </a:txBody>
                  <a:tcPr marL="69254" marR="69254" marT="34627" marB="34627">
                    <a:solidFill>
                      <a:srgbClr val="B8E4C9"/>
                    </a:solidFill>
                  </a:tcPr>
                </a:tc>
                <a:tc>
                  <a:txBody>
                    <a:bodyPr/>
                    <a:lstStyle/>
                    <a:p>
                      <a:r>
                        <a:rPr kumimoji="1" lang="en-US" altLang="ja-JP" sz="1300" b="0" dirty="0"/>
                        <a:t>0.89 (-0.01)</a:t>
                      </a:r>
                      <a:endParaRPr kumimoji="1" lang="ja-JP" altLang="en-US" sz="1300" b="0" dirty="0"/>
                    </a:p>
                  </a:txBody>
                  <a:tcPr marL="69254" marR="69254" marT="34627" marB="34627">
                    <a:solidFill>
                      <a:srgbClr val="F4DAE6"/>
                    </a:solidFill>
                  </a:tcPr>
                </a:tc>
                <a:tc>
                  <a:txBody>
                    <a:bodyPr/>
                    <a:lstStyle/>
                    <a:p>
                      <a:r>
                        <a:rPr kumimoji="1" lang="en-US" altLang="ja-JP" sz="1300" b="0" dirty="0"/>
                        <a:t>0.66 (+0.03)</a:t>
                      </a:r>
                      <a:endParaRPr kumimoji="1" lang="ja-JP" altLang="en-US" sz="1300" b="0" dirty="0"/>
                    </a:p>
                  </a:txBody>
                  <a:tcPr marL="69254" marR="69254" marT="34627" marB="34627">
                    <a:solidFill>
                      <a:srgbClr val="B8E4C9"/>
                    </a:solidFill>
                  </a:tcPr>
                </a:tc>
                <a:tc>
                  <a:txBody>
                    <a:bodyPr/>
                    <a:lstStyle/>
                    <a:p>
                      <a:r>
                        <a:rPr kumimoji="1" lang="en-US" altLang="ja-JP" sz="1300" b="0" dirty="0"/>
                        <a:t>0.55 (-0.08)</a:t>
                      </a:r>
                      <a:endParaRPr kumimoji="1" lang="ja-JP" altLang="en-US" sz="1300" b="0" dirty="0"/>
                    </a:p>
                  </a:txBody>
                  <a:tcPr marL="69254" marR="69254" marT="34627" marB="34627">
                    <a:solidFill>
                      <a:srgbClr val="F4DAE6"/>
                    </a:solidFill>
                  </a:tcPr>
                </a:tc>
                <a:tc>
                  <a:txBody>
                    <a:bodyPr/>
                    <a:lstStyle/>
                    <a:p>
                      <a:r>
                        <a:rPr kumimoji="1" lang="en-US" altLang="ja-JP" sz="1300" b="0" dirty="0"/>
                        <a:t>0.56 (-0.03)</a:t>
                      </a:r>
                      <a:endParaRPr kumimoji="1" lang="ja-JP" altLang="en-US" sz="1300" b="0" dirty="0"/>
                    </a:p>
                  </a:txBody>
                  <a:tcPr marL="69254" marR="69254" marT="34627" marB="34627">
                    <a:solidFill>
                      <a:srgbClr val="F4DAE6"/>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0.47 (-0.06)</a:t>
                      </a:r>
                      <a:endParaRPr kumimoji="1" lang="ja-JP" altLang="en-US" sz="1300" b="0" dirty="0"/>
                    </a:p>
                  </a:txBody>
                  <a:tcPr marL="69254" marR="69254" marT="34627" marB="34627">
                    <a:solidFill>
                      <a:srgbClr val="F4DAE6"/>
                    </a:solidFill>
                  </a:tcPr>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0.16 (-0.13)</a:t>
                      </a:r>
                      <a:endParaRPr kumimoji="1" lang="ja-JP" altLang="en-US" sz="1300" b="0" dirty="0"/>
                    </a:p>
                  </a:txBody>
                  <a:tcPr marL="69254" marR="69254" marT="34627" marB="34627">
                    <a:solidFill>
                      <a:srgbClr val="F4DAE6"/>
                    </a:solidFill>
                  </a:tcPr>
                </a:tc>
                <a:tc>
                  <a:txBody>
                    <a:bodyPr/>
                    <a:lstStyle/>
                    <a:p>
                      <a:r>
                        <a:rPr kumimoji="1" lang="en-US" altLang="ja-JP" sz="1300" b="0" dirty="0"/>
                        <a:t>0.40 (-0.25)</a:t>
                      </a:r>
                    </a:p>
                  </a:txBody>
                  <a:tcPr marL="69254" marR="69254" marT="34627" marB="34627">
                    <a:solidFill>
                      <a:srgbClr val="F4DAE6"/>
                    </a:solidFill>
                  </a:tcPr>
                </a:tc>
                <a:tc>
                  <a:txBody>
                    <a:bodyPr/>
                    <a:lstStyle/>
                    <a:p>
                      <a:r>
                        <a:rPr kumimoji="1" lang="en-US" altLang="ja-JP" sz="1300" b="0" dirty="0"/>
                        <a:t>0.48 (-0.10)</a:t>
                      </a:r>
                      <a:endParaRPr kumimoji="1" lang="ja-JP" altLang="en-US" sz="1300" b="0" dirty="0"/>
                    </a:p>
                  </a:txBody>
                  <a:tcPr marL="69254" marR="69254" marT="34627" marB="34627">
                    <a:solidFill>
                      <a:srgbClr val="F4DAE6"/>
                    </a:solidFill>
                  </a:tcPr>
                </a:tc>
                <a:tc>
                  <a:txBody>
                    <a:bodyPr/>
                    <a:lstStyle/>
                    <a:p>
                      <a:r>
                        <a:rPr kumimoji="1" lang="en-US" altLang="ja-JP" sz="1300" b="0" dirty="0"/>
                        <a:t>0.34 (-0.20)</a:t>
                      </a:r>
                      <a:endParaRPr kumimoji="1" lang="ja-JP" altLang="en-US" sz="1300" b="0" dirty="0"/>
                    </a:p>
                  </a:txBody>
                  <a:tcPr marL="69254" marR="69254" marT="34627" marB="34627">
                    <a:solidFill>
                      <a:srgbClr val="F4DAE6"/>
                    </a:solidFill>
                  </a:tcPr>
                </a:tc>
                <a:tc>
                  <a:txBody>
                    <a:bodyPr/>
                    <a:lstStyle/>
                    <a:p>
                      <a:r>
                        <a:rPr kumimoji="1" lang="en-US" altLang="ja-JP" sz="1300" b="0" dirty="0"/>
                        <a:t>0.37 (-0.15)</a:t>
                      </a:r>
                    </a:p>
                  </a:txBody>
                  <a:tcPr marL="69254" marR="69254" marT="34627" marB="34627">
                    <a:solidFill>
                      <a:srgbClr val="F4DAE6"/>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0.89</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0.02</a:t>
                      </a:r>
                      <a:r>
                        <a:rPr kumimoji="1" lang="en-US" altLang="ja-JP" sz="1300" b="0" dirty="0"/>
                        <a:t> (+0.01)</a:t>
                      </a:r>
                      <a:endParaRPr kumimoji="1" lang="en-US" altLang="ja-JP"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0.86</a:t>
                      </a:r>
                      <a:r>
                        <a:rPr kumimoji="1" lang="en-US" altLang="ja-JP" sz="1300" b="0" dirty="0"/>
                        <a:t> (-0.08)</a:t>
                      </a:r>
                      <a:endParaRPr kumimoji="1" lang="ja-JP" altLang="en-US" sz="1300" dirty="0"/>
                    </a:p>
                  </a:txBody>
                  <a:tcPr marL="69254" marR="69254" marT="34627" marB="34627">
                    <a:solidFill>
                      <a:srgbClr val="F4DAE6"/>
                    </a:solidFill>
                  </a:tcPr>
                </a:tc>
                <a:tc>
                  <a:txBody>
                    <a:bodyPr/>
                    <a:lstStyle/>
                    <a:p>
                      <a:r>
                        <a:rPr kumimoji="1" lang="en-US" altLang="ja-JP" sz="1300" dirty="0"/>
                        <a:t>0.66</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0.53</a:t>
                      </a:r>
                      <a:r>
                        <a:rPr kumimoji="1" lang="en-US" altLang="ja-JP" sz="1300" b="0" dirty="0"/>
                        <a:t> (-0.05)</a:t>
                      </a:r>
                      <a:endParaRPr kumimoji="1" lang="ja-JP" altLang="en-US" sz="1300" dirty="0"/>
                    </a:p>
                  </a:txBody>
                  <a:tcPr marL="69254" marR="69254" marT="34627" marB="34627">
                    <a:solidFill>
                      <a:srgbClr val="F4DAE6"/>
                    </a:solidFill>
                  </a:tcPr>
                </a:tc>
                <a:tc>
                  <a:txBody>
                    <a:bodyPr/>
                    <a:lstStyle/>
                    <a:p>
                      <a:r>
                        <a:rPr kumimoji="1" lang="en-US" altLang="ja-JP" sz="1300" dirty="0"/>
                        <a:t>0.59</a:t>
                      </a:r>
                      <a:r>
                        <a:rPr kumimoji="1" lang="en-US" altLang="ja-JP" sz="1300" b="0" dirty="0"/>
                        <a:t> (-0.03)</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0.89</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0.01</a:t>
                      </a:r>
                      <a:r>
                        <a:rPr kumimoji="1" lang="en-US" altLang="ja-JP" sz="1300" b="0" dirty="0"/>
                        <a:t> (±0.00)</a:t>
                      </a:r>
                      <a:endParaRPr kumimoji="1" lang="ja-JP" altLang="en-US" sz="1300" dirty="0"/>
                    </a:p>
                  </a:txBody>
                  <a:tcPr marL="69254" marR="69254" marT="34627" marB="34627">
                    <a:solidFill>
                      <a:srgbClr val="DCDCDC"/>
                    </a:solidFill>
                  </a:tcPr>
                </a:tc>
                <a:tc>
                  <a:txBody>
                    <a:bodyPr/>
                    <a:lstStyle/>
                    <a:p>
                      <a:r>
                        <a:rPr kumimoji="1" lang="en-US" altLang="ja-JP" sz="1300" dirty="0"/>
                        <a:t>0.59</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0.54</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0.63</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0.53</a:t>
                      </a:r>
                      <a:r>
                        <a:rPr kumimoji="1" lang="en-US" altLang="ja-JP" sz="1300" b="0" dirty="0"/>
                        <a:t> (-0.01)</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0.71</a:t>
                      </a:r>
                      <a:r>
                        <a:rPr kumimoji="1" lang="en-US" altLang="ja-JP" sz="1300" b="0" dirty="0"/>
                        <a:t> (-0.13)</a:t>
                      </a:r>
                      <a:endParaRPr kumimoji="1" lang="ja-JP" altLang="en-US" sz="1300" dirty="0"/>
                    </a:p>
                  </a:txBody>
                  <a:tcPr marL="69254" marR="69254" marT="34627" marB="34627">
                    <a:solidFill>
                      <a:srgbClr val="F4DAE6"/>
                    </a:solidFill>
                  </a:tcPr>
                </a:tc>
                <a:tc>
                  <a:txBody>
                    <a:bodyPr/>
                    <a:lstStyle/>
                    <a:p>
                      <a:r>
                        <a:rPr kumimoji="1" lang="en-US" altLang="ja-JP" sz="1300" dirty="0"/>
                        <a:t>0.01</a:t>
                      </a:r>
                      <a:r>
                        <a:rPr kumimoji="1" lang="en-US" altLang="ja-JP" sz="1300" b="0" dirty="0"/>
                        <a:t> (-0.01)</a:t>
                      </a:r>
                      <a:endParaRPr kumimoji="1" lang="ja-JP" altLang="en-US" sz="1300" dirty="0"/>
                    </a:p>
                  </a:txBody>
                  <a:tcPr marL="69254" marR="69254" marT="34627" marB="34627">
                    <a:solidFill>
                      <a:srgbClr val="F4DAE6"/>
                    </a:solidFill>
                  </a:tcPr>
                </a:tc>
                <a:tc>
                  <a:txBody>
                    <a:bodyPr/>
                    <a:lstStyle/>
                    <a:p>
                      <a:r>
                        <a:rPr kumimoji="1" lang="en-US" altLang="ja-JP" sz="1300" dirty="0"/>
                        <a:t>0.54</a:t>
                      </a:r>
                      <a:r>
                        <a:rPr kumimoji="1" lang="en-US" altLang="ja-JP" sz="1300" b="0" dirty="0"/>
                        <a:t> (-0.06)</a:t>
                      </a:r>
                      <a:endParaRPr kumimoji="1" lang="ja-JP" altLang="en-US" sz="1300" dirty="0"/>
                    </a:p>
                  </a:txBody>
                  <a:tcPr marL="69254" marR="69254" marT="34627" marB="34627">
                    <a:solidFill>
                      <a:srgbClr val="F4DAE6"/>
                    </a:solidFill>
                  </a:tcPr>
                </a:tc>
                <a:tc>
                  <a:txBody>
                    <a:bodyPr/>
                    <a:lstStyle/>
                    <a:p>
                      <a:r>
                        <a:rPr kumimoji="1" lang="en-US" altLang="ja-JP" sz="1300" dirty="0"/>
                        <a:t>0.76</a:t>
                      </a:r>
                      <a:r>
                        <a:rPr kumimoji="1" lang="en-US" altLang="ja-JP" sz="1300" b="0" dirty="0"/>
                        <a:t> (-0.11)</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0.63 </a:t>
                      </a:r>
                      <a:r>
                        <a:rPr kumimoji="1" lang="en-US" altLang="ja-JP" sz="1300" b="0" dirty="0"/>
                        <a:t>(-0.03)</a:t>
                      </a:r>
                      <a:endParaRPr kumimoji="1" lang="ja-JP" altLang="en-US" sz="1300" dirty="0"/>
                    </a:p>
                  </a:txBody>
                  <a:tcPr marL="69254" marR="69254" marT="34627" marB="34627">
                    <a:solidFill>
                      <a:srgbClr val="F4DAE6"/>
                    </a:solidFill>
                  </a:tcPr>
                </a:tc>
                <a:tc>
                  <a:txBody>
                    <a:bodyPr/>
                    <a:lstStyle/>
                    <a:p>
                      <a:r>
                        <a:rPr kumimoji="1" lang="en-US" altLang="ja-JP" sz="1300" dirty="0"/>
                        <a:t>0.53 (-0.07)</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0.86 </a:t>
                      </a:r>
                      <a:r>
                        <a:rPr kumimoji="1" lang="en-US" altLang="ja-JP" sz="1300" b="0" dirty="0"/>
                        <a:t>(±0.00)</a:t>
                      </a:r>
                      <a:endParaRPr kumimoji="1" lang="ja-JP" altLang="en-US" sz="1300" dirty="0"/>
                    </a:p>
                  </a:txBody>
                  <a:tcPr marL="69254" marR="69254" marT="34627" marB="34627">
                    <a:solidFill>
                      <a:srgbClr val="DCDCDC"/>
                    </a:solidFill>
                  </a:tcPr>
                </a:tc>
                <a:tc>
                  <a:txBody>
                    <a:bodyPr/>
                    <a:lstStyle/>
                    <a:p>
                      <a:r>
                        <a:rPr kumimoji="1" lang="en-US" altLang="ja-JP" sz="1300" dirty="0"/>
                        <a:t>0.01 (+0.01)</a:t>
                      </a:r>
                      <a:endParaRPr kumimoji="1" lang="ja-JP" altLang="en-US" sz="1300" dirty="0"/>
                    </a:p>
                  </a:txBody>
                  <a:tcPr marL="69254" marR="69254" marT="34627" marB="34627">
                    <a:solidFill>
                      <a:srgbClr val="B8E4C9"/>
                    </a:solidFill>
                  </a:tcPr>
                </a:tc>
                <a:tc>
                  <a:txBody>
                    <a:bodyPr/>
                    <a:lstStyle/>
                    <a:p>
                      <a:r>
                        <a:rPr kumimoji="1" lang="en-US" altLang="ja-JP" sz="1300" dirty="0"/>
                        <a:t>0.59 (-0.03)</a:t>
                      </a:r>
                      <a:endParaRPr kumimoji="1" lang="ja-JP" altLang="en-US" sz="1300" dirty="0"/>
                    </a:p>
                  </a:txBody>
                  <a:tcPr marL="69254" marR="69254" marT="34627" marB="34627">
                    <a:solidFill>
                      <a:srgbClr val="F4DAE6"/>
                    </a:solidFill>
                  </a:tcPr>
                </a:tc>
                <a:tc>
                  <a:txBody>
                    <a:bodyPr/>
                    <a:lstStyle/>
                    <a:p>
                      <a:r>
                        <a:rPr kumimoji="1" lang="en-US" altLang="ja-JP" sz="1300" dirty="0"/>
                        <a:t>0.87 (-0.03)</a:t>
                      </a:r>
                      <a:endParaRPr kumimoji="1" lang="ja-JP" altLang="en-US" sz="1300" dirty="0"/>
                    </a:p>
                  </a:txBody>
                  <a:tcPr marL="69254" marR="69254" marT="34627" marB="34627">
                    <a:solidFill>
                      <a:srgbClr val="F4DAE6"/>
                    </a:solidFill>
                  </a:tcPr>
                </a:tc>
                <a:tc>
                  <a:txBody>
                    <a:bodyPr/>
                    <a:lstStyle/>
                    <a:p>
                      <a:r>
                        <a:rPr kumimoji="1" lang="en-US" altLang="ja-JP" sz="1300" dirty="0"/>
                        <a:t>0.67 (-0.07)</a:t>
                      </a:r>
                      <a:endParaRPr kumimoji="1" lang="ja-JP" altLang="en-US" sz="1300" dirty="0"/>
                    </a:p>
                  </a:txBody>
                  <a:tcPr marL="69254" marR="69254" marT="34627" marB="34627">
                    <a:solidFill>
                      <a:srgbClr val="F4DA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0.60 (-0.02)</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0.76 (-0.05)</a:t>
                      </a:r>
                      <a:endParaRPr kumimoji="1" lang="ja-JP" altLang="en-US" sz="1300" dirty="0"/>
                    </a:p>
                  </a:txBody>
                  <a:tcPr marL="69254" marR="69254" marT="34627" marB="34627">
                    <a:solidFill>
                      <a:srgbClr val="F4DAE6"/>
                    </a:solidFill>
                  </a:tcPr>
                </a:tc>
                <a:tc>
                  <a:txBody>
                    <a:bodyPr/>
                    <a:lstStyle/>
                    <a:p>
                      <a:r>
                        <a:rPr kumimoji="1" lang="en-US" altLang="ja-JP" sz="1300" dirty="0"/>
                        <a:t>0.01 (</a:t>
                      </a:r>
                      <a:r>
                        <a:rPr kumimoji="1" lang="en-US" altLang="ja-JP" sz="1300" b="0" dirty="0"/>
                        <a:t>±0.00</a:t>
                      </a:r>
                      <a:r>
                        <a:rPr kumimoji="1" lang="en-US" altLang="ja-JP" sz="1300" dirty="0"/>
                        <a:t>)</a:t>
                      </a:r>
                      <a:endParaRPr kumimoji="1" lang="ja-JP" altLang="en-US" sz="1300" dirty="0"/>
                    </a:p>
                  </a:txBody>
                  <a:tcPr marL="69254" marR="69254" marT="34627" marB="34627">
                    <a:solidFill>
                      <a:srgbClr val="DCDCDC"/>
                    </a:solidFill>
                  </a:tcPr>
                </a:tc>
                <a:tc>
                  <a:txBody>
                    <a:bodyPr/>
                    <a:lstStyle/>
                    <a:p>
                      <a:r>
                        <a:rPr kumimoji="1" lang="en-US" altLang="ja-JP" sz="1300" dirty="0"/>
                        <a:t>0.52 (-0.04)</a:t>
                      </a:r>
                      <a:endParaRPr kumimoji="1" lang="ja-JP" altLang="en-US" sz="1300" dirty="0"/>
                    </a:p>
                  </a:txBody>
                  <a:tcPr marL="69254" marR="69254" marT="34627" marB="34627">
                    <a:solidFill>
                      <a:srgbClr val="F4DAE6"/>
                    </a:solidFill>
                  </a:tcPr>
                </a:tc>
                <a:tc>
                  <a:txBody>
                    <a:bodyPr/>
                    <a:lstStyle/>
                    <a:p>
                      <a:r>
                        <a:rPr kumimoji="1" lang="en-US" altLang="ja-JP" sz="1300" dirty="0"/>
                        <a:t>0.76 (-0.09)</a:t>
                      </a:r>
                      <a:endParaRPr kumimoji="1" lang="ja-JP" altLang="en-US" sz="1300" dirty="0"/>
                    </a:p>
                  </a:txBody>
                  <a:tcPr marL="69254" marR="69254" marT="34627" marB="34627">
                    <a:solidFill>
                      <a:srgbClr val="F4DAE6"/>
                    </a:solidFill>
                  </a:tcPr>
                </a:tc>
                <a:tc>
                  <a:txBody>
                    <a:bodyPr/>
                    <a:lstStyle/>
                    <a:p>
                      <a:r>
                        <a:rPr kumimoji="1" lang="en-US" altLang="ja-JP" sz="1300" dirty="0"/>
                        <a:t>0.60 (-0.05)</a:t>
                      </a:r>
                      <a:endParaRPr kumimoji="1" lang="ja-JP" altLang="en-US" sz="1300" dirty="0"/>
                    </a:p>
                  </a:txBody>
                  <a:tcPr marL="69254" marR="69254" marT="34627" marB="34627">
                    <a:solidFill>
                      <a:srgbClr val="F4DAE6"/>
                    </a:solidFill>
                  </a:tcPr>
                </a:tc>
                <a:tc>
                  <a:txBody>
                    <a:bodyPr/>
                    <a:lstStyle/>
                    <a:p>
                      <a:r>
                        <a:rPr kumimoji="1" lang="en-US" altLang="ja-JP" sz="1300" dirty="0"/>
                        <a:t>0.54 (-0.11)</a:t>
                      </a:r>
                      <a:endParaRPr kumimoji="1" lang="ja-JP" altLang="en-US" sz="1300" dirty="0"/>
                    </a:p>
                  </a:txBody>
                  <a:tcPr marL="69254" marR="69254" marT="34627" marB="34627">
                    <a:solidFill>
                      <a:srgbClr val="F4DAE6"/>
                    </a:solidFill>
                  </a:tcPr>
                </a:tc>
                <a:tc>
                  <a:txBody>
                    <a:bodyPr/>
                    <a:lstStyle/>
                    <a:p>
                      <a:r>
                        <a:rPr kumimoji="1" lang="en-US" altLang="ja-JP" sz="1300" dirty="0"/>
                        <a:t>0.53 (-0.05)</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E754386C-72FC-3929-CBBE-45149A671713}"/>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44FDE61F-DD2A-049F-6D86-BEA3D44487CC}"/>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8" name="テキスト ボックス 7">
            <a:extLst>
              <a:ext uri="{FF2B5EF4-FFF2-40B4-BE49-F238E27FC236}">
                <a16:creationId xmlns:a16="http://schemas.microsoft.com/office/drawing/2014/main" id="{CD45FAEF-2AC3-EACF-8FEF-0CADB127C51A}"/>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a:t>赤</a:t>
            </a:r>
            <a:r>
              <a:rPr kumimoji="1" lang="en-US" altLang="ja-JP" sz="1400" dirty="0"/>
              <a:t>: </a:t>
            </a:r>
            <a:r>
              <a:rPr kumimoji="1" lang="ja-JP" altLang="en-US" sz="1400"/>
              <a:t>精度が低下</a:t>
            </a:r>
            <a:r>
              <a:rPr kumimoji="1" lang="en-US" altLang="ja-JP" sz="1400" dirty="0"/>
              <a:t> </a:t>
            </a:r>
            <a:r>
              <a:rPr kumimoji="1" lang="ja-JP" altLang="en-US" sz="1400"/>
              <a:t>緑</a:t>
            </a:r>
            <a:r>
              <a:rPr lang="en-US" altLang="ja-JP" sz="1400" dirty="0"/>
              <a:t>: </a:t>
            </a:r>
            <a:r>
              <a:rPr lang="ja-JP" altLang="en-US" sz="1400"/>
              <a:t>精度が向上</a:t>
            </a:r>
            <a:r>
              <a:rPr lang="en-US" altLang="ja-JP" sz="1400" dirty="0"/>
              <a:t> </a:t>
            </a:r>
            <a:r>
              <a:rPr kumimoji="1" lang="ja-JP" altLang="en-US" sz="1400"/>
              <a:t>灰</a:t>
            </a:r>
            <a:r>
              <a:rPr lang="en-US" altLang="ja-JP" sz="1400" dirty="0"/>
              <a:t>: </a:t>
            </a:r>
            <a:r>
              <a:rPr lang="ja-JP" altLang="en-US" sz="1400"/>
              <a:t>精度の変化なし</a:t>
            </a:r>
            <a:r>
              <a:rPr lang="en-US" altLang="ja-JP" sz="1400" dirty="0"/>
              <a:t>)</a:t>
            </a:r>
            <a:endParaRPr kumimoji="1" lang="ja-JP" altLang="en-US" sz="1400" dirty="0"/>
          </a:p>
        </p:txBody>
      </p:sp>
      <p:sp>
        <p:nvSpPr>
          <p:cNvPr id="9" name="正方形/長方形 8">
            <a:extLst>
              <a:ext uri="{FF2B5EF4-FFF2-40B4-BE49-F238E27FC236}">
                <a16:creationId xmlns:a16="http://schemas.microsoft.com/office/drawing/2014/main" id="{5ABC9943-180A-4342-0B42-6AF2B29AC854}"/>
              </a:ext>
            </a:extLst>
          </p:cNvPr>
          <p:cNvSpPr/>
          <p:nvPr/>
        </p:nvSpPr>
        <p:spPr>
          <a:xfrm>
            <a:off x="350525" y="4322590"/>
            <a:ext cx="8765277" cy="29570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229860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B08C2-072B-D5EB-24CF-095ABF34950D}"/>
              </a:ext>
            </a:extLst>
          </p:cNvPr>
          <p:cNvSpPr>
            <a:spLocks noGrp="1"/>
          </p:cNvSpPr>
          <p:nvPr>
            <p:ph type="title"/>
          </p:nvPr>
        </p:nvSpPr>
        <p:spPr/>
        <p:txBody>
          <a:bodyPr/>
          <a:lstStyle/>
          <a:p>
            <a:r>
              <a:rPr kumimoji="1" lang="ja-JP" altLang="en-US" dirty="0"/>
              <a:t>コンパイルエラーの割合</a:t>
            </a:r>
          </a:p>
        </p:txBody>
      </p:sp>
      <mc:AlternateContent xmlns:mc="http://schemas.openxmlformats.org/markup-compatibility/2006" xmlns:a14="http://schemas.microsoft.com/office/drawing/2010/main">
        <mc:Choice Requires="a14">
          <p:sp>
            <p:nvSpPr>
              <p:cNvPr id="3" name="コンテンツ プレースホルダー 2">
                <a:extLst>
                  <a:ext uri="{FF2B5EF4-FFF2-40B4-BE49-F238E27FC236}">
                    <a16:creationId xmlns:a16="http://schemas.microsoft.com/office/drawing/2014/main" id="{A9421C2B-B38D-A816-9693-234ACC87EE8C}"/>
                  </a:ext>
                </a:extLst>
              </p:cNvPr>
              <p:cNvSpPr>
                <a:spLocks noGrp="1"/>
              </p:cNvSpPr>
              <p:nvPr>
                <p:ph idx="1"/>
              </p:nvPr>
            </p:nvSpPr>
            <p:spPr/>
            <p:txBody>
              <a:bodyPr/>
              <a:lstStyle/>
              <a:p>
                <a:r>
                  <a:rPr lang="ja-JP" altLang="en-US" dirty="0"/>
                  <a:t>有意差は見られなかった </a:t>
                </a:r>
                <a:r>
                  <a:rPr lang="en-US" altLang="ja-JP" dirty="0"/>
                  <a:t>(</a:t>
                </a:r>
                <a14:m>
                  <m:oMath xmlns:m="http://schemas.openxmlformats.org/officeDocument/2006/math">
                    <m:r>
                      <a:rPr lang="en-US" altLang="ja-JP" i="1" dirty="0" smtClean="0">
                        <a:latin typeface="Cambria Math" panose="02040503050406030204" pitchFamily="18" charset="0"/>
                      </a:rPr>
                      <m:t>𝑝</m:t>
                    </m:r>
                    <m:r>
                      <a:rPr lang="en-US" altLang="ja-JP" i="1" dirty="0" smtClean="0">
                        <a:latin typeface="Cambria Math" panose="02040503050406030204" pitchFamily="18" charset="0"/>
                      </a:rPr>
                      <m:t>=0.43&gt;0.05</m:t>
                    </m:r>
                  </m:oMath>
                </a14:m>
                <a:r>
                  <a:rPr lang="en-US" altLang="ja-JP" dirty="0"/>
                  <a:t>)</a:t>
                </a:r>
                <a:endParaRPr kumimoji="1" lang="ja-JP" altLang="en-US" dirty="0"/>
              </a:p>
            </p:txBody>
          </p:sp>
        </mc:Choice>
        <mc:Fallback xmlns="">
          <p:sp>
            <p:nvSpPr>
              <p:cNvPr id="3" name="コンテンツ プレースホルダー 2">
                <a:extLst>
                  <a:ext uri="{FF2B5EF4-FFF2-40B4-BE49-F238E27FC236}">
                    <a16:creationId xmlns:a16="http://schemas.microsoft.com/office/drawing/2014/main" id="{A9421C2B-B38D-A816-9693-234ACC87EE8C}"/>
                  </a:ext>
                </a:extLst>
              </p:cNvPr>
              <p:cNvSpPr>
                <a:spLocks noGrp="1" noRot="1" noChangeAspect="1" noMove="1" noResize="1" noEditPoints="1" noAdjustHandles="1" noChangeArrowheads="1" noChangeShapeType="1" noTextEdit="1"/>
              </p:cNvSpPr>
              <p:nvPr>
                <p:ph idx="1"/>
              </p:nvPr>
            </p:nvSpPr>
            <p:spPr>
              <a:blipFill>
                <a:blip r:embed="rId2"/>
                <a:stretch>
                  <a:fillRect l="-1314" t="-1673"/>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E5683BCF-E87F-D55E-9370-0D736C72C3B5}"/>
              </a:ext>
            </a:extLst>
          </p:cNvPr>
          <p:cNvSpPr>
            <a:spLocks noGrp="1"/>
          </p:cNvSpPr>
          <p:nvPr>
            <p:ph type="sldNum" sz="quarter" idx="12"/>
          </p:nvPr>
        </p:nvSpPr>
        <p:spPr/>
        <p:txBody>
          <a:bodyPr/>
          <a:lstStyle/>
          <a:p>
            <a:fld id="{B16735D3-C9E7-F649-AF37-A9D08763696D}" type="slidenum">
              <a:rPr lang="ja-JP" altLang="en-US" smtClean="0"/>
              <a:pPr/>
              <a:t>42</a:t>
            </a:fld>
            <a:endParaRPr lang="ja-JP" altLang="en-US"/>
          </a:p>
        </p:txBody>
      </p:sp>
      <p:graphicFrame>
        <p:nvGraphicFramePr>
          <p:cNvPr id="5" name="表 5">
            <a:extLst>
              <a:ext uri="{FF2B5EF4-FFF2-40B4-BE49-F238E27FC236}">
                <a16:creationId xmlns:a16="http://schemas.microsoft.com/office/drawing/2014/main" id="{DB4BA481-AA6B-6612-9750-371E383EEED7}"/>
              </a:ext>
            </a:extLst>
          </p:cNvPr>
          <p:cNvGraphicFramePr>
            <a:graphicFrameLocks noGrp="1"/>
          </p:cNvGraphicFramePr>
          <p:nvPr>
            <p:extLst>
              <p:ext uri="{D42A27DB-BD31-4B8C-83A1-F6EECF244321}">
                <p14:modId xmlns:p14="http://schemas.microsoft.com/office/powerpoint/2010/main" val="3338482795"/>
              </p:ext>
            </p:extLst>
          </p:nvPr>
        </p:nvGraphicFramePr>
        <p:xfrm>
          <a:off x="396000" y="3772339"/>
          <a:ext cx="8672280" cy="2246904"/>
        </p:xfrm>
        <a:graphic>
          <a:graphicData uri="http://schemas.openxmlformats.org/drawingml/2006/table">
            <a:tbl>
              <a:tblPr firstRow="1" firstCol="1" bandRow="1">
                <a:tableStyleId>{073A0DAA-6AF3-43AB-8588-CEC1D06C72B9}</a:tableStyleId>
              </a:tblPr>
              <a:tblGrid>
                <a:gridCol w="1084035">
                  <a:extLst>
                    <a:ext uri="{9D8B030D-6E8A-4147-A177-3AD203B41FA5}">
                      <a16:colId xmlns:a16="http://schemas.microsoft.com/office/drawing/2014/main" val="3508194959"/>
                    </a:ext>
                  </a:extLst>
                </a:gridCol>
                <a:gridCol w="1084035">
                  <a:extLst>
                    <a:ext uri="{9D8B030D-6E8A-4147-A177-3AD203B41FA5}">
                      <a16:colId xmlns:a16="http://schemas.microsoft.com/office/drawing/2014/main" val="4235380085"/>
                    </a:ext>
                  </a:extLst>
                </a:gridCol>
                <a:gridCol w="1084035">
                  <a:extLst>
                    <a:ext uri="{9D8B030D-6E8A-4147-A177-3AD203B41FA5}">
                      <a16:colId xmlns:a16="http://schemas.microsoft.com/office/drawing/2014/main" val="3129203757"/>
                    </a:ext>
                  </a:extLst>
                </a:gridCol>
                <a:gridCol w="1084035">
                  <a:extLst>
                    <a:ext uri="{9D8B030D-6E8A-4147-A177-3AD203B41FA5}">
                      <a16:colId xmlns:a16="http://schemas.microsoft.com/office/drawing/2014/main" val="3188045020"/>
                    </a:ext>
                  </a:extLst>
                </a:gridCol>
                <a:gridCol w="1084035">
                  <a:extLst>
                    <a:ext uri="{9D8B030D-6E8A-4147-A177-3AD203B41FA5}">
                      <a16:colId xmlns:a16="http://schemas.microsoft.com/office/drawing/2014/main" val="4099898923"/>
                    </a:ext>
                  </a:extLst>
                </a:gridCol>
                <a:gridCol w="1084035">
                  <a:extLst>
                    <a:ext uri="{9D8B030D-6E8A-4147-A177-3AD203B41FA5}">
                      <a16:colId xmlns:a16="http://schemas.microsoft.com/office/drawing/2014/main" val="2277449736"/>
                    </a:ext>
                  </a:extLst>
                </a:gridCol>
                <a:gridCol w="1084035">
                  <a:extLst>
                    <a:ext uri="{9D8B030D-6E8A-4147-A177-3AD203B41FA5}">
                      <a16:colId xmlns:a16="http://schemas.microsoft.com/office/drawing/2014/main" val="4053817803"/>
                    </a:ext>
                  </a:extLst>
                </a:gridCol>
                <a:gridCol w="1084035">
                  <a:extLst>
                    <a:ext uri="{9D8B030D-6E8A-4147-A177-3AD203B41FA5}">
                      <a16:colId xmlns:a16="http://schemas.microsoft.com/office/drawing/2014/main" val="55129353"/>
                    </a:ext>
                  </a:extLst>
                </a:gridCol>
              </a:tblGrid>
              <a:tr h="2808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GPT-4</a:t>
                      </a:r>
                      <a:endParaRPr kumimoji="1" lang="ja-JP" altLang="en-US" sz="1300" dirty="0"/>
                    </a:p>
                  </a:txBody>
                  <a:tcPr marL="69254" marR="69254" marT="34627" marB="34627"/>
                </a:tc>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Rust</a:t>
                      </a:r>
                      <a:endParaRPr kumimoji="1" lang="ja-JP" altLang="en-US" sz="1300" dirty="0"/>
                    </a:p>
                  </a:txBody>
                  <a:tcPr marL="69254" marR="69254" marT="34627" marB="34627"/>
                </a:tc>
                <a:tc>
                  <a:txBody>
                    <a:bodyPr/>
                    <a:lstStyle/>
                    <a:p>
                      <a:r>
                        <a:rPr kumimoji="1" lang="ja-JP" altLang="en-US" sz="1300" dirty="0"/>
                        <a:t>平均</a:t>
                      </a:r>
                    </a:p>
                  </a:txBody>
                  <a:tcPr marL="69254" marR="69254" marT="34627" marB="34627"/>
                </a:tc>
                <a:extLst>
                  <a:ext uri="{0D108BD9-81ED-4DB2-BD59-A6C34878D82A}">
                    <a16:rowId xmlns:a16="http://schemas.microsoft.com/office/drawing/2014/main" val="2822526968"/>
                  </a:ext>
                </a:extLst>
              </a:tr>
              <a:tr h="280863">
                <a:tc>
                  <a:txBody>
                    <a:bodyPr/>
                    <a:lstStyle/>
                    <a:p>
                      <a:r>
                        <a:rPr kumimoji="1" lang="en-US" altLang="ja-JP" sz="1300" dirty="0"/>
                        <a:t>C++</a:t>
                      </a:r>
                      <a:endParaRPr kumimoji="1" lang="ja-JP" altLang="en-US" sz="1300" dirty="0"/>
                    </a:p>
                  </a:txBody>
                  <a:tcPr marL="69254" marR="69254" marT="34627" marB="34627"/>
                </a:tc>
                <a:tc>
                  <a:txBody>
                    <a:bodyPr/>
                    <a:lstStyle/>
                    <a:p>
                      <a:r>
                        <a:rPr kumimoji="1" lang="en-US" altLang="ja-JP" sz="1300" b="0" dirty="0"/>
                        <a:t> -</a:t>
                      </a:r>
                      <a:endParaRPr kumimoji="1" lang="ja-JP" altLang="en-US" sz="1300" b="0" dirty="0"/>
                    </a:p>
                  </a:txBody>
                  <a:tcPr marL="69254" marR="69254" marT="34627" marB="34627">
                    <a:noFill/>
                  </a:tcPr>
                </a:tc>
                <a:tc>
                  <a:txBody>
                    <a:bodyPr/>
                    <a:lstStyle/>
                    <a:p>
                      <a:r>
                        <a:rPr kumimoji="1" lang="en-US" altLang="ja-JP" sz="1300" b="0" dirty="0"/>
                        <a:t>0.68 (-0.08)</a:t>
                      </a:r>
                      <a:endParaRPr kumimoji="1" lang="ja-JP" altLang="en-US" sz="1300" b="0" dirty="0"/>
                    </a:p>
                  </a:txBody>
                  <a:tcPr marL="69254" marR="69254" marT="34627" marB="34627">
                    <a:solidFill>
                      <a:srgbClr val="B8E4C9"/>
                    </a:solidFill>
                  </a:tcPr>
                </a:tc>
                <a:tc>
                  <a:txBody>
                    <a:bodyPr/>
                    <a:lstStyle/>
                    <a:p>
                      <a:r>
                        <a:rPr kumimoji="1" lang="en-US" altLang="ja-JP" sz="1300" b="0" dirty="0"/>
                        <a:t>0.09 (-0.07)</a:t>
                      </a:r>
                      <a:endParaRPr kumimoji="1" lang="ja-JP" altLang="en-US" sz="1300" b="0" dirty="0"/>
                    </a:p>
                  </a:txBody>
                  <a:tcPr marL="69254" marR="69254" marT="34627" marB="34627">
                    <a:solidFill>
                      <a:srgbClr val="B8E4C9"/>
                    </a:solidFill>
                  </a:tcPr>
                </a:tc>
                <a:tc>
                  <a:txBody>
                    <a:bodyPr/>
                    <a:lstStyle/>
                    <a:p>
                      <a:r>
                        <a:rPr kumimoji="1" lang="en-US" altLang="ja-JP" sz="1300" b="0" dirty="0"/>
                        <a:t>0.01 (±0.00)</a:t>
                      </a:r>
                      <a:endParaRPr kumimoji="1" lang="ja-JP" altLang="en-US" sz="1300" b="0" dirty="0"/>
                    </a:p>
                  </a:txBody>
                  <a:tcPr marL="69254" marR="69254" marT="34627" marB="34627">
                    <a:solidFill>
                      <a:srgbClr val="E6E6E6"/>
                    </a:solidFill>
                  </a:tcPr>
                </a:tc>
                <a:tc>
                  <a:txBody>
                    <a:bodyPr/>
                    <a:lstStyle/>
                    <a:p>
                      <a:r>
                        <a:rPr kumimoji="1" lang="en-US" altLang="ja-JP" sz="1300" b="0" dirty="0"/>
                        <a:t>0.00 (±0.00)</a:t>
                      </a:r>
                      <a:endParaRPr kumimoji="1" lang="ja-JP" altLang="en-US" sz="1300" b="0" dirty="0"/>
                    </a:p>
                  </a:txBody>
                  <a:tcPr marL="69254" marR="69254" marT="34627" marB="34627">
                    <a:solidFill>
                      <a:srgbClr val="E6E6E6"/>
                    </a:solidFill>
                  </a:tcPr>
                </a:tc>
                <a:tc>
                  <a:txBody>
                    <a:bodyPr/>
                    <a:lstStyle/>
                    <a:p>
                      <a:r>
                        <a:rPr kumimoji="1" lang="en-US" altLang="ja-JP" sz="1300" b="0" dirty="0"/>
                        <a:t>0.11 (+0.01)</a:t>
                      </a:r>
                      <a:endParaRPr kumimoji="1" lang="ja-JP" altLang="en-US" sz="1300" b="0" dirty="0"/>
                    </a:p>
                  </a:txBody>
                  <a:tcPr marL="69254" marR="69254" marT="34627" marB="34627">
                    <a:solidFill>
                      <a:srgbClr val="F4DAE6"/>
                    </a:solidFill>
                  </a:tcPr>
                </a:tc>
                <a:tc>
                  <a:txBody>
                    <a:bodyPr/>
                    <a:lstStyle/>
                    <a:p>
                      <a:r>
                        <a:rPr kumimoji="1" lang="en-US" altLang="ja-JP" sz="1300" b="0" dirty="0"/>
                        <a:t>0.18 (-0.03)</a:t>
                      </a:r>
                      <a:endParaRPr kumimoji="1" lang="ja-JP" altLang="en-US" sz="1300" b="0" dirty="0"/>
                    </a:p>
                  </a:txBody>
                  <a:tcPr marL="69254" marR="69254" marT="34627" marB="34627">
                    <a:solidFill>
                      <a:srgbClr val="B8E4C9"/>
                    </a:solidFill>
                  </a:tcPr>
                </a:tc>
                <a:extLst>
                  <a:ext uri="{0D108BD9-81ED-4DB2-BD59-A6C34878D82A}">
                    <a16:rowId xmlns:a16="http://schemas.microsoft.com/office/drawing/2014/main" val="1039459513"/>
                  </a:ext>
                </a:extLst>
              </a:tr>
              <a:tr h="280863">
                <a:tc>
                  <a:txBody>
                    <a:bodyPr/>
                    <a:lstStyle/>
                    <a:p>
                      <a:r>
                        <a:rPr kumimoji="1" lang="en-US" altLang="ja-JP" sz="1300" dirty="0"/>
                        <a:t>COBOL</a:t>
                      </a:r>
                      <a:endParaRPr kumimoji="1" lang="ja-JP" altLang="en-US" sz="1300" dirty="0"/>
                    </a:p>
                  </a:txBody>
                  <a:tcPr marL="69254" marR="69254" marT="34627" marB="34627"/>
                </a:tc>
                <a:tc>
                  <a:txBody>
                    <a:bodyPr/>
                    <a:lstStyle/>
                    <a:p>
                      <a:r>
                        <a:rPr kumimoji="1" lang="en-US" altLang="ja-JP" sz="1300" b="0" dirty="0"/>
                        <a:t>0.08 (+0.01)</a:t>
                      </a:r>
                      <a:endParaRPr kumimoji="1" lang="ja-JP" altLang="en-US" sz="1300" b="0" dirty="0"/>
                    </a:p>
                  </a:txBody>
                  <a:tcPr marL="69254" marR="69254" marT="34627" marB="34627">
                    <a:solidFill>
                      <a:srgbClr val="F4DAE6"/>
                    </a:solidFill>
                  </a:tcPr>
                </a:tc>
                <a:tc>
                  <a:txBody>
                    <a:bodyPr/>
                    <a:lstStyle/>
                    <a:p>
                      <a:r>
                        <a:rPr kumimoji="1" lang="en-US" altLang="ja-JP" sz="1300" b="0" dirty="0"/>
                        <a:t>-</a:t>
                      </a:r>
                      <a:endParaRPr kumimoji="1" lang="ja-JP" altLang="en-US" sz="1300" b="0" dirty="0"/>
                    </a:p>
                  </a:txBody>
                  <a:tcPr marL="69254" marR="69254" marT="34627" marB="34627">
                    <a:noFill/>
                  </a:tcPr>
                </a:tc>
                <a:tc>
                  <a:txBody>
                    <a:bodyPr/>
                    <a:lstStyle/>
                    <a:p>
                      <a:r>
                        <a:rPr kumimoji="1" lang="en-US" altLang="ja-JP" sz="1300" b="0" dirty="0"/>
                        <a:t>0.29 (+0.08)</a:t>
                      </a:r>
                      <a:endParaRPr kumimoji="1" lang="ja-JP" altLang="en-US" sz="1300" b="0" dirty="0"/>
                    </a:p>
                  </a:txBody>
                  <a:tcPr marL="69254" marR="69254" marT="34627" marB="34627">
                    <a:solidFill>
                      <a:srgbClr val="F4DAE6"/>
                    </a:solidFill>
                  </a:tcPr>
                </a:tc>
                <a:tc>
                  <a:txBody>
                    <a:bodyPr/>
                    <a:lstStyle/>
                    <a:p>
                      <a:r>
                        <a:rPr kumimoji="1" lang="en-US" altLang="ja-JP" sz="1300" b="0" dirty="0"/>
                        <a:t>0.20 (+0.15)</a:t>
                      </a:r>
                    </a:p>
                  </a:txBody>
                  <a:tcPr marL="69254" marR="69254" marT="34627" marB="34627">
                    <a:solidFill>
                      <a:srgbClr val="F4DAE6"/>
                    </a:solidFill>
                  </a:tcPr>
                </a:tc>
                <a:tc>
                  <a:txBody>
                    <a:bodyPr/>
                    <a:lstStyle/>
                    <a:p>
                      <a:r>
                        <a:rPr kumimoji="1" lang="en-US" altLang="ja-JP" sz="1300" b="0" dirty="0"/>
                        <a:t>0.00 (±0.00)</a:t>
                      </a:r>
                      <a:endParaRPr kumimoji="1" lang="ja-JP" altLang="en-US" sz="1300" b="0" dirty="0"/>
                    </a:p>
                  </a:txBody>
                  <a:tcPr marL="69254" marR="69254" marT="34627" marB="34627">
                    <a:solidFill>
                      <a:srgbClr val="E6E6E6"/>
                    </a:solidFill>
                  </a:tcPr>
                </a:tc>
                <a:tc>
                  <a:txBody>
                    <a:bodyPr/>
                    <a:lstStyle/>
                    <a:p>
                      <a:r>
                        <a:rPr kumimoji="1" lang="en-US" altLang="ja-JP" sz="1300" b="0" dirty="0"/>
                        <a:t>0.18 (+0.08)</a:t>
                      </a:r>
                      <a:endParaRPr kumimoji="1" lang="ja-JP" altLang="en-US" sz="1300" b="0" dirty="0"/>
                    </a:p>
                  </a:txBody>
                  <a:tcPr marL="69254" marR="69254" marT="34627" marB="34627">
                    <a:solidFill>
                      <a:srgbClr val="F4DAE6"/>
                    </a:solidFill>
                  </a:tcPr>
                </a:tc>
                <a:tc>
                  <a:txBody>
                    <a:bodyPr/>
                    <a:lstStyle/>
                    <a:p>
                      <a:r>
                        <a:rPr kumimoji="1" lang="en-US" altLang="ja-JP" sz="1300" b="0" dirty="0"/>
                        <a:t>0.15 (+0.06)</a:t>
                      </a:r>
                      <a:endParaRPr kumimoji="1" lang="ja-JP" altLang="en-US" sz="1300" b="0" dirty="0"/>
                    </a:p>
                  </a:txBody>
                  <a:tcPr marL="69254" marR="69254" marT="34627" marB="34627">
                    <a:solidFill>
                      <a:srgbClr val="F4DAE6"/>
                    </a:solidFill>
                  </a:tcPr>
                </a:tc>
                <a:extLst>
                  <a:ext uri="{0D108BD9-81ED-4DB2-BD59-A6C34878D82A}">
                    <a16:rowId xmlns:a16="http://schemas.microsoft.com/office/drawing/2014/main" val="1667212734"/>
                  </a:ext>
                </a:extLst>
              </a:tr>
              <a:tr h="280863">
                <a:tc>
                  <a:txBody>
                    <a:bodyPr/>
                    <a:lstStyle/>
                    <a:p>
                      <a:r>
                        <a:rPr kumimoji="1" lang="en-US" altLang="ja-JP" sz="1300" dirty="0"/>
                        <a:t>Go</a:t>
                      </a:r>
                      <a:endParaRPr kumimoji="1" lang="ja-JP" altLang="en-US" sz="1300" dirty="0"/>
                    </a:p>
                  </a:txBody>
                  <a:tcPr marL="69254" marR="69254" marT="34627" marB="34627"/>
                </a:tc>
                <a:tc>
                  <a:txBody>
                    <a:bodyPr/>
                    <a:lstStyle/>
                    <a:p>
                      <a:r>
                        <a:rPr kumimoji="1" lang="en-US" altLang="ja-JP" sz="1300" dirty="0"/>
                        <a:t>0.01</a:t>
                      </a:r>
                      <a:r>
                        <a:rPr kumimoji="1" lang="en-US" altLang="ja-JP" sz="1300" b="0" dirty="0"/>
                        <a:t> (±0.00)</a:t>
                      </a:r>
                      <a:endParaRPr kumimoji="1" lang="ja-JP" altLang="en-US" sz="1300" dirty="0"/>
                    </a:p>
                  </a:txBody>
                  <a:tcPr marL="69254" marR="69254" marT="34627" marB="34627">
                    <a:solidFill>
                      <a:srgbClr val="E6E6E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a:t>0.68</a:t>
                      </a:r>
                      <a:r>
                        <a:rPr kumimoji="1" lang="en-US" altLang="ja-JP" sz="1300" b="0" dirty="0"/>
                        <a:t> (-0.04)</a:t>
                      </a:r>
                      <a:endParaRPr kumimoji="1" lang="ja-JP" altLang="en-US"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0.04</a:t>
                      </a:r>
                      <a:r>
                        <a:rPr kumimoji="1" lang="en-US" altLang="ja-JP" sz="1300" b="0" dirty="0"/>
                        <a:t> (+0.03)</a:t>
                      </a:r>
                      <a:endParaRPr kumimoji="1" lang="ja-JP" altLang="en-US" sz="1300" dirty="0"/>
                    </a:p>
                  </a:txBody>
                  <a:tcPr marL="69254" marR="69254" marT="34627" marB="34627">
                    <a:solidFill>
                      <a:srgbClr val="F4DAE6"/>
                    </a:solid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0.16</a:t>
                      </a:r>
                      <a:r>
                        <a:rPr kumimoji="1" lang="en-US" altLang="ja-JP" sz="1300" b="0" dirty="0"/>
                        <a:t> (+0.08)</a:t>
                      </a:r>
                      <a:endParaRPr kumimoji="1" lang="ja-JP" altLang="en-US" sz="1300" dirty="0"/>
                    </a:p>
                  </a:txBody>
                  <a:tcPr marL="69254" marR="69254" marT="34627" marB="34627">
                    <a:solidFill>
                      <a:srgbClr val="F4DAE6"/>
                    </a:solidFill>
                  </a:tcPr>
                </a:tc>
                <a:tc>
                  <a:txBody>
                    <a:bodyPr/>
                    <a:lstStyle/>
                    <a:p>
                      <a:r>
                        <a:rPr kumimoji="1" lang="en-US" altLang="ja-JP" sz="1300" dirty="0"/>
                        <a:t>0.18</a:t>
                      </a:r>
                      <a:r>
                        <a:rPr kumimoji="1" lang="en-US" altLang="ja-JP" sz="1300" b="0" dirty="0"/>
                        <a:t> (+0.02)</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3909070335"/>
                  </a:ext>
                </a:extLst>
              </a:tr>
              <a:tr h="280863">
                <a:tc>
                  <a:txBody>
                    <a:bodyPr/>
                    <a:lstStyle/>
                    <a:p>
                      <a:r>
                        <a:rPr kumimoji="1" lang="en-US" altLang="ja-JP" sz="1300" dirty="0"/>
                        <a:t>Java</a:t>
                      </a:r>
                      <a:endParaRPr kumimoji="1" lang="ja-JP" altLang="en-US" sz="1300" dirty="0"/>
                    </a:p>
                  </a:txBody>
                  <a:tcPr marL="69254" marR="69254" marT="34627" marB="34627"/>
                </a:tc>
                <a:tc>
                  <a:txBody>
                    <a:bodyPr/>
                    <a:lstStyle/>
                    <a:p>
                      <a:r>
                        <a:rPr kumimoji="1" lang="en-US" altLang="ja-JP" sz="1300" dirty="0"/>
                        <a:t>0.03</a:t>
                      </a:r>
                      <a:r>
                        <a:rPr kumimoji="1" lang="en-US" altLang="ja-JP" sz="1300" b="0" dirty="0"/>
                        <a:t> (+0.03)</a:t>
                      </a:r>
                      <a:endParaRPr kumimoji="1" lang="ja-JP" altLang="en-US" sz="1300" dirty="0"/>
                    </a:p>
                  </a:txBody>
                  <a:tcPr marL="69254" marR="69254" marT="34627" marB="34627">
                    <a:solidFill>
                      <a:srgbClr val="F4DAE6"/>
                    </a:solidFill>
                  </a:tcPr>
                </a:tc>
                <a:tc>
                  <a:txBody>
                    <a:bodyPr/>
                    <a:lstStyle/>
                    <a:p>
                      <a:r>
                        <a:rPr kumimoji="1" lang="en-US" altLang="ja-JP" sz="1300" dirty="0"/>
                        <a:t>0.74</a:t>
                      </a:r>
                      <a:r>
                        <a:rPr kumimoji="1" lang="en-US" altLang="ja-JP" sz="1300" b="0" dirty="0"/>
                        <a:t> (+0.09)</a:t>
                      </a:r>
                      <a:endParaRPr kumimoji="1" lang="ja-JP" altLang="en-US" sz="1300" dirty="0"/>
                    </a:p>
                  </a:txBody>
                  <a:tcPr marL="69254" marR="69254" marT="34627" marB="34627">
                    <a:solidFill>
                      <a:srgbClr val="F4DAE6"/>
                    </a:solidFill>
                  </a:tcPr>
                </a:tc>
                <a:tc>
                  <a:txBody>
                    <a:bodyPr/>
                    <a:lstStyle/>
                    <a:p>
                      <a:r>
                        <a:rPr kumimoji="1" lang="en-US" altLang="ja-JP" sz="1300" dirty="0"/>
                        <a:t>0.21</a:t>
                      </a:r>
                      <a:r>
                        <a:rPr kumimoji="1" lang="en-US" altLang="ja-JP" sz="1300" b="0" dirty="0"/>
                        <a:t> (-0.04)</a:t>
                      </a:r>
                      <a:endParaRPr kumimoji="1" lang="ja-JP" altLang="en-US" sz="1300" dirty="0"/>
                    </a:p>
                  </a:txBody>
                  <a:tcPr marL="69254" marR="69254" marT="34627" marB="34627">
                    <a:solidFill>
                      <a:srgbClr val="B8E4C9"/>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0.15</a:t>
                      </a:r>
                      <a:r>
                        <a:rPr kumimoji="1" lang="en-US" altLang="ja-JP" sz="1300" b="0" dirty="0"/>
                        <a:t> (+0.04)</a:t>
                      </a:r>
                      <a:endParaRPr kumimoji="1" lang="ja-JP" altLang="en-US" sz="1300" dirty="0"/>
                    </a:p>
                  </a:txBody>
                  <a:tcPr marL="69254" marR="69254" marT="34627" marB="34627">
                    <a:solidFill>
                      <a:srgbClr val="F4DAE6"/>
                    </a:solidFill>
                  </a:tcPr>
                </a:tc>
                <a:tc>
                  <a:txBody>
                    <a:bodyPr/>
                    <a:lstStyle/>
                    <a:p>
                      <a:r>
                        <a:rPr kumimoji="1" lang="en-US" altLang="ja-JP" sz="1300" dirty="0"/>
                        <a:t>0.23</a:t>
                      </a:r>
                      <a:r>
                        <a:rPr kumimoji="1" lang="en-US" altLang="ja-JP" sz="1300" b="0" dirty="0"/>
                        <a:t> (+0.03)</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951858582"/>
                  </a:ext>
                </a:extLst>
              </a:tr>
              <a:tr h="280863">
                <a:tc>
                  <a:txBody>
                    <a:bodyPr/>
                    <a:lstStyle/>
                    <a:p>
                      <a:r>
                        <a:rPr kumimoji="1" lang="en-US" altLang="ja-JP" sz="1300" dirty="0"/>
                        <a:t>Python3</a:t>
                      </a:r>
                      <a:endParaRPr kumimoji="1" lang="ja-JP" altLang="en-US" sz="1300" dirty="0"/>
                    </a:p>
                  </a:txBody>
                  <a:tcPr marL="69254" marR="69254" marT="34627" marB="34627"/>
                </a:tc>
                <a:tc>
                  <a:txBody>
                    <a:bodyPr/>
                    <a:lstStyle/>
                    <a:p>
                      <a:r>
                        <a:rPr kumimoji="1" lang="en-US" altLang="ja-JP" sz="1300" dirty="0"/>
                        <a:t>0.05</a:t>
                      </a:r>
                      <a:r>
                        <a:rPr kumimoji="1" lang="en-US" altLang="ja-JP" sz="1300" b="0" dirty="0"/>
                        <a:t> (+0.04)</a:t>
                      </a:r>
                      <a:endParaRPr kumimoji="1" lang="ja-JP" altLang="en-US" sz="1300" dirty="0"/>
                    </a:p>
                  </a:txBody>
                  <a:tcPr marL="69254" marR="69254" marT="34627" marB="34627">
                    <a:solidFill>
                      <a:srgbClr val="F4DAE6"/>
                    </a:solidFill>
                  </a:tcPr>
                </a:tc>
                <a:tc>
                  <a:txBody>
                    <a:bodyPr/>
                    <a:lstStyle/>
                    <a:p>
                      <a:r>
                        <a:rPr kumimoji="1" lang="en-US" altLang="ja-JP" sz="1300" dirty="0"/>
                        <a:t>0.65</a:t>
                      </a:r>
                      <a:r>
                        <a:rPr kumimoji="1" lang="en-US" altLang="ja-JP" sz="1300" b="0" dirty="0"/>
                        <a:t> (-0.04)</a:t>
                      </a:r>
                      <a:endParaRPr kumimoji="1" lang="ja-JP" altLang="en-US" sz="1300" dirty="0"/>
                    </a:p>
                  </a:txBody>
                  <a:tcPr marL="69254" marR="69254" marT="34627" marB="34627">
                    <a:solidFill>
                      <a:srgbClr val="B8E4C9"/>
                    </a:solidFill>
                  </a:tcPr>
                </a:tc>
                <a:tc>
                  <a:txBody>
                    <a:bodyPr/>
                    <a:lstStyle/>
                    <a:p>
                      <a:r>
                        <a:rPr kumimoji="1" lang="en-US" altLang="ja-JP" sz="1300" dirty="0"/>
                        <a:t>0.12</a:t>
                      </a:r>
                      <a:r>
                        <a:rPr kumimoji="1" lang="en-US" altLang="ja-JP" sz="1300" b="0" dirty="0"/>
                        <a:t> (-0.04)</a:t>
                      </a:r>
                      <a:endParaRPr kumimoji="1" lang="ja-JP" altLang="en-US" sz="1300" dirty="0"/>
                    </a:p>
                  </a:txBody>
                  <a:tcPr marL="69254" marR="69254" marT="34627" marB="34627">
                    <a:solidFill>
                      <a:srgbClr val="B8E4C9"/>
                    </a:solidFill>
                  </a:tcPr>
                </a:tc>
                <a:tc>
                  <a:txBody>
                    <a:bodyPr/>
                    <a:lstStyle/>
                    <a:p>
                      <a:r>
                        <a:rPr kumimoji="1" lang="en-US" altLang="ja-JP" sz="1300" dirty="0"/>
                        <a:t>0.01</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0.15</a:t>
                      </a:r>
                      <a:r>
                        <a:rPr kumimoji="1" lang="en-US" altLang="ja-JP" sz="1300" b="0" dirty="0"/>
                        <a:t> (-0.02)</a:t>
                      </a:r>
                      <a:endParaRPr kumimoji="1" lang="ja-JP" altLang="en-US" sz="1300" dirty="0"/>
                    </a:p>
                  </a:txBody>
                  <a:tcPr marL="69254" marR="69254" marT="34627" marB="34627">
                    <a:solidFill>
                      <a:srgbClr val="B8E4C9"/>
                    </a:solidFill>
                  </a:tcPr>
                </a:tc>
                <a:tc>
                  <a:txBody>
                    <a:bodyPr/>
                    <a:lstStyle/>
                    <a:p>
                      <a:r>
                        <a:rPr kumimoji="1" lang="en-US" altLang="ja-JP" sz="1300" dirty="0"/>
                        <a:t>0.20</a:t>
                      </a:r>
                      <a:r>
                        <a:rPr kumimoji="1" lang="en-US" altLang="ja-JP" sz="1300" b="0" dirty="0"/>
                        <a:t> (-0.01)</a:t>
                      </a:r>
                      <a:endParaRPr kumimoji="1" lang="ja-JP" altLang="en-US" sz="1300" dirty="0"/>
                    </a:p>
                  </a:txBody>
                  <a:tcPr marL="69254" marR="69254" marT="34627" marB="34627">
                    <a:solidFill>
                      <a:srgbClr val="B8E4C9"/>
                    </a:solidFill>
                  </a:tcPr>
                </a:tc>
                <a:extLst>
                  <a:ext uri="{0D108BD9-81ED-4DB2-BD59-A6C34878D82A}">
                    <a16:rowId xmlns:a16="http://schemas.microsoft.com/office/drawing/2014/main" val="3368160254"/>
                  </a:ext>
                </a:extLst>
              </a:tr>
              <a:tr h="280863">
                <a:tc>
                  <a:txBody>
                    <a:bodyPr/>
                    <a:lstStyle/>
                    <a:p>
                      <a:r>
                        <a:rPr kumimoji="1" lang="en-US" altLang="ja-JP" sz="1300" dirty="0"/>
                        <a:t>Rust</a:t>
                      </a:r>
                      <a:endParaRPr kumimoji="1" lang="ja-JP" altLang="en-US" sz="1300" dirty="0"/>
                    </a:p>
                  </a:txBody>
                  <a:tcPr marL="69254" marR="69254" marT="34627" marB="34627"/>
                </a:tc>
                <a:tc>
                  <a:txBody>
                    <a:bodyPr/>
                    <a:lstStyle/>
                    <a:p>
                      <a:r>
                        <a:rPr kumimoji="1" lang="en-US" altLang="ja-JP" sz="1300" dirty="0"/>
                        <a:t>0.04</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0.69</a:t>
                      </a:r>
                      <a:r>
                        <a:rPr kumimoji="1" lang="en-US" altLang="ja-JP" sz="1300" b="0" dirty="0"/>
                        <a:t> (-0.02)</a:t>
                      </a:r>
                      <a:endParaRPr kumimoji="1" lang="ja-JP" altLang="en-US" sz="1300" dirty="0"/>
                    </a:p>
                  </a:txBody>
                  <a:tcPr marL="69254" marR="69254" marT="34627" marB="34627">
                    <a:solidFill>
                      <a:srgbClr val="B8E4C9"/>
                    </a:solidFill>
                  </a:tcPr>
                </a:tc>
                <a:tc>
                  <a:txBody>
                    <a:bodyPr/>
                    <a:lstStyle/>
                    <a:p>
                      <a:r>
                        <a:rPr kumimoji="1" lang="en-US" altLang="ja-JP" sz="1300" dirty="0"/>
                        <a:t>0.13</a:t>
                      </a:r>
                      <a:r>
                        <a:rPr kumimoji="1" lang="en-US" altLang="ja-JP" sz="1300" b="0" dirty="0"/>
                        <a:t> (-0.10)</a:t>
                      </a:r>
                      <a:endParaRPr kumimoji="1" lang="ja-JP" altLang="en-US" sz="1300" dirty="0"/>
                    </a:p>
                  </a:txBody>
                  <a:tcPr marL="69254" marR="69254" marT="34627" marB="34627">
                    <a:solidFill>
                      <a:srgbClr val="B8E4C9"/>
                    </a:solidFill>
                  </a:tcPr>
                </a:tc>
                <a:tc>
                  <a:txBody>
                    <a:bodyPr/>
                    <a:lstStyle/>
                    <a:p>
                      <a:r>
                        <a:rPr kumimoji="1" lang="en-US" altLang="ja-JP" sz="1300" dirty="0"/>
                        <a:t>0.03</a:t>
                      </a:r>
                      <a:r>
                        <a:rPr kumimoji="1" lang="en-US" altLang="ja-JP" sz="1300" b="0" dirty="0"/>
                        <a:t> (+0.02)</a:t>
                      </a:r>
                      <a:endParaRPr kumimoji="1" lang="en-US" altLang="ja-JP" sz="1300" dirty="0"/>
                    </a:p>
                  </a:txBody>
                  <a:tcPr marL="69254" marR="69254" marT="34627" marB="34627">
                    <a:solidFill>
                      <a:srgbClr val="F4DAE6"/>
                    </a:solid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a:t>
                      </a:r>
                      <a:endParaRPr kumimoji="1" lang="ja-JP" altLang="en-US" sz="1300" dirty="0"/>
                    </a:p>
                  </a:txBody>
                  <a:tcPr marL="69254" marR="69254" marT="34627" marB="34627">
                    <a:noFill/>
                  </a:tcPr>
                </a:tc>
                <a:tc>
                  <a:txBody>
                    <a:bodyPr/>
                    <a:lstStyle/>
                    <a:p>
                      <a:r>
                        <a:rPr kumimoji="1" lang="en-US" altLang="ja-JP" sz="1300" dirty="0"/>
                        <a:t>0.18</a:t>
                      </a:r>
                      <a:r>
                        <a:rPr kumimoji="1" lang="en-US" altLang="ja-JP" sz="1300" b="0" dirty="0"/>
                        <a:t> (-0.01)</a:t>
                      </a:r>
                      <a:endParaRPr kumimoji="1" lang="ja-JP" altLang="en-US" sz="1300" dirty="0"/>
                    </a:p>
                  </a:txBody>
                  <a:tcPr marL="69254" marR="69254" marT="34627" marB="34627">
                    <a:solidFill>
                      <a:srgbClr val="B8E4C9"/>
                    </a:solidFill>
                  </a:tcPr>
                </a:tc>
                <a:extLst>
                  <a:ext uri="{0D108BD9-81ED-4DB2-BD59-A6C34878D82A}">
                    <a16:rowId xmlns:a16="http://schemas.microsoft.com/office/drawing/2014/main" val="37875766"/>
                  </a:ext>
                </a:extLst>
              </a:tr>
              <a:tr h="280863">
                <a:tc>
                  <a:txBody>
                    <a:bodyPr/>
                    <a:lstStyle/>
                    <a:p>
                      <a:r>
                        <a:rPr kumimoji="1" lang="ja-JP" altLang="en-US" sz="1300" dirty="0"/>
                        <a:t>平均</a:t>
                      </a:r>
                    </a:p>
                  </a:txBody>
                  <a:tcPr marL="69254" marR="69254" marT="34627" marB="34627"/>
                </a:tc>
                <a:tc>
                  <a:txBody>
                    <a:bodyPr/>
                    <a:lstStyle/>
                    <a:p>
                      <a:r>
                        <a:rPr kumimoji="1" lang="en-US" altLang="ja-JP" sz="1300" dirty="0"/>
                        <a:t>0.04</a:t>
                      </a:r>
                      <a:r>
                        <a:rPr kumimoji="1" lang="en-US" altLang="ja-JP" sz="1300" b="0" dirty="0"/>
                        <a:t> (+0.02)</a:t>
                      </a:r>
                      <a:endParaRPr kumimoji="1" lang="ja-JP" altLang="en-US" sz="1300" dirty="0"/>
                    </a:p>
                  </a:txBody>
                  <a:tcPr marL="69254" marR="69254" marT="34627" marB="34627">
                    <a:solidFill>
                      <a:srgbClr val="F4DAE6"/>
                    </a:solidFill>
                  </a:tcPr>
                </a:tc>
                <a:tc>
                  <a:txBody>
                    <a:bodyPr/>
                    <a:lstStyle/>
                    <a:p>
                      <a:r>
                        <a:rPr kumimoji="1" lang="en-US" altLang="ja-JP" sz="1300" dirty="0"/>
                        <a:t>0.69</a:t>
                      </a:r>
                      <a:r>
                        <a:rPr kumimoji="1" lang="en-US" altLang="ja-JP" sz="1300" b="0" dirty="0"/>
                        <a:t> (-0.02)</a:t>
                      </a:r>
                      <a:endParaRPr kumimoji="1" lang="ja-JP" altLang="en-US" sz="1300" dirty="0"/>
                    </a:p>
                  </a:txBody>
                  <a:tcPr marL="69254" marR="69254" marT="34627" marB="34627">
                    <a:solidFill>
                      <a:srgbClr val="B8E4C9"/>
                    </a:solidFill>
                  </a:tcPr>
                </a:tc>
                <a:tc>
                  <a:txBody>
                    <a:bodyPr/>
                    <a:lstStyle/>
                    <a:p>
                      <a:r>
                        <a:rPr kumimoji="1" lang="en-US" altLang="ja-JP" sz="1300" dirty="0"/>
                        <a:t>0.17</a:t>
                      </a:r>
                      <a:r>
                        <a:rPr kumimoji="1" lang="en-US" altLang="ja-JP" sz="1300" b="0" dirty="0"/>
                        <a:t> (-0.03)</a:t>
                      </a:r>
                      <a:endParaRPr kumimoji="1" lang="ja-JP" altLang="en-US" sz="1300" dirty="0"/>
                    </a:p>
                  </a:txBody>
                  <a:tcPr marL="69254" marR="69254" marT="34627" marB="34627">
                    <a:solidFill>
                      <a:srgbClr val="B8E4C9"/>
                    </a:solidFill>
                  </a:tcPr>
                </a:tc>
                <a:tc>
                  <a:txBody>
                    <a:bodyPr/>
                    <a:lstStyle/>
                    <a:p>
                      <a:r>
                        <a:rPr kumimoji="1" lang="en-US" altLang="ja-JP" sz="1300" dirty="0"/>
                        <a:t>0.06</a:t>
                      </a:r>
                      <a:r>
                        <a:rPr kumimoji="1" lang="en-US" altLang="ja-JP" sz="1300" b="0" dirty="0"/>
                        <a:t> (+0.04)</a:t>
                      </a:r>
                      <a:endParaRPr kumimoji="1" lang="ja-JP" altLang="en-US" sz="1300" dirty="0"/>
                    </a:p>
                  </a:txBody>
                  <a:tcPr marL="69254" marR="69254" marT="34627" marB="34627">
                    <a:solidFill>
                      <a:srgbClr val="F4DAE6"/>
                    </a:solidFill>
                  </a:tcPr>
                </a:tc>
                <a:tc>
                  <a:txBody>
                    <a:bodyPr/>
                    <a:lstStyle/>
                    <a:p>
                      <a:r>
                        <a:rPr kumimoji="1" lang="en-US" altLang="ja-JP" sz="1300" dirty="0"/>
                        <a:t>0.00</a:t>
                      </a:r>
                      <a:r>
                        <a:rPr kumimoji="1" lang="en-US" altLang="ja-JP" sz="1300" b="0" dirty="0"/>
                        <a:t> (±0.00)</a:t>
                      </a:r>
                      <a:endParaRPr kumimoji="1" lang="ja-JP" altLang="en-US" sz="1300" dirty="0"/>
                    </a:p>
                  </a:txBody>
                  <a:tcPr marL="69254" marR="69254" marT="34627" marB="34627">
                    <a:solidFill>
                      <a:srgbClr val="E6E6E6"/>
                    </a:solidFill>
                  </a:tcPr>
                </a:tc>
                <a:tc>
                  <a:txBody>
                    <a:bodyPr/>
                    <a:lstStyle/>
                    <a:p>
                      <a:r>
                        <a:rPr kumimoji="1" lang="en-US" altLang="ja-JP" sz="1300" dirty="0"/>
                        <a:t>0.15</a:t>
                      </a:r>
                      <a:r>
                        <a:rPr kumimoji="1" lang="en-US" altLang="ja-JP" sz="1300" b="0" dirty="0"/>
                        <a:t> (+0.04)</a:t>
                      </a:r>
                      <a:endParaRPr kumimoji="1" lang="ja-JP" altLang="en-US" sz="1300" dirty="0"/>
                    </a:p>
                  </a:txBody>
                  <a:tcPr marL="69254" marR="69254" marT="34627" marB="34627">
                    <a:solidFill>
                      <a:srgbClr val="F4DAE6"/>
                    </a:solidFill>
                  </a:tcPr>
                </a:tc>
                <a:tc>
                  <a:txBody>
                    <a:bodyPr/>
                    <a:lstStyle/>
                    <a:p>
                      <a:r>
                        <a:rPr kumimoji="1" lang="en-US" altLang="ja-JP" sz="1300" dirty="0"/>
                        <a:t>0.19</a:t>
                      </a:r>
                      <a:r>
                        <a:rPr kumimoji="1" lang="en-US" altLang="ja-JP" sz="1300" b="0" dirty="0"/>
                        <a:t> (+0.01)</a:t>
                      </a:r>
                      <a:endParaRPr kumimoji="1" lang="ja-JP" altLang="en-US" sz="1300" dirty="0"/>
                    </a:p>
                  </a:txBody>
                  <a:tcPr marL="69254" marR="69254" marT="34627" marB="34627">
                    <a:solidFill>
                      <a:srgbClr val="F4DAE6"/>
                    </a:solidFill>
                  </a:tcPr>
                </a:tc>
                <a:extLst>
                  <a:ext uri="{0D108BD9-81ED-4DB2-BD59-A6C34878D82A}">
                    <a16:rowId xmlns:a16="http://schemas.microsoft.com/office/drawing/2014/main" val="2448050937"/>
                  </a:ext>
                </a:extLst>
              </a:tr>
            </a:tbl>
          </a:graphicData>
        </a:graphic>
      </p:graphicFrame>
      <p:sp>
        <p:nvSpPr>
          <p:cNvPr id="6" name="テキスト ボックス 5">
            <a:extLst>
              <a:ext uri="{FF2B5EF4-FFF2-40B4-BE49-F238E27FC236}">
                <a16:creationId xmlns:a16="http://schemas.microsoft.com/office/drawing/2014/main" id="{B6C25EC9-1558-D3E5-E90F-DD5BEE599916}"/>
              </a:ext>
            </a:extLst>
          </p:cNvPr>
          <p:cNvSpPr txBox="1"/>
          <p:nvPr/>
        </p:nvSpPr>
        <p:spPr>
          <a:xfrm>
            <a:off x="39773" y="4311015"/>
            <a:ext cx="299178" cy="1169551"/>
          </a:xfrm>
          <a:prstGeom prst="rect">
            <a:avLst/>
          </a:prstGeom>
          <a:noFill/>
        </p:spPr>
        <p:txBody>
          <a:bodyPr wrap="square" rtlCol="0">
            <a:spAutoFit/>
          </a:bodyPr>
          <a:lstStyle/>
          <a:p>
            <a:r>
              <a:rPr kumimoji="1" lang="ja-JP" altLang="en-US" sz="1400" dirty="0"/>
              <a:t>翻訳元言語</a:t>
            </a:r>
          </a:p>
        </p:txBody>
      </p:sp>
      <p:sp>
        <p:nvSpPr>
          <p:cNvPr id="7" name="テキスト ボックス 6">
            <a:extLst>
              <a:ext uri="{FF2B5EF4-FFF2-40B4-BE49-F238E27FC236}">
                <a16:creationId xmlns:a16="http://schemas.microsoft.com/office/drawing/2014/main" id="{D897329F-B8CB-0D74-8745-82E743461930}"/>
              </a:ext>
            </a:extLst>
          </p:cNvPr>
          <p:cNvSpPr txBox="1"/>
          <p:nvPr/>
        </p:nvSpPr>
        <p:spPr>
          <a:xfrm>
            <a:off x="3960518" y="3430695"/>
            <a:ext cx="1543244" cy="307777"/>
          </a:xfrm>
          <a:prstGeom prst="rect">
            <a:avLst/>
          </a:prstGeom>
          <a:noFill/>
        </p:spPr>
        <p:txBody>
          <a:bodyPr wrap="square" rtlCol="0">
            <a:spAutoFit/>
          </a:bodyPr>
          <a:lstStyle/>
          <a:p>
            <a:pPr algn="ctr"/>
            <a:r>
              <a:rPr kumimoji="1" lang="ja-JP" altLang="en-US" sz="1400" dirty="0"/>
              <a:t>翻訳先言語</a:t>
            </a:r>
          </a:p>
        </p:txBody>
      </p:sp>
      <p:sp>
        <p:nvSpPr>
          <p:cNvPr id="8" name="テキスト ボックス 7">
            <a:extLst>
              <a:ext uri="{FF2B5EF4-FFF2-40B4-BE49-F238E27FC236}">
                <a16:creationId xmlns:a16="http://schemas.microsoft.com/office/drawing/2014/main" id="{B9BF2D4B-32A1-2BFB-11C8-C28FA33A7C20}"/>
              </a:ext>
            </a:extLst>
          </p:cNvPr>
          <p:cNvSpPr txBox="1"/>
          <p:nvPr/>
        </p:nvSpPr>
        <p:spPr>
          <a:xfrm>
            <a:off x="1833485" y="6083801"/>
            <a:ext cx="5719244" cy="307777"/>
          </a:xfrm>
          <a:prstGeom prst="rect">
            <a:avLst/>
          </a:prstGeom>
          <a:noFill/>
        </p:spPr>
        <p:txBody>
          <a:bodyPr wrap="square" rtlCol="0">
            <a:spAutoFit/>
          </a:bodyPr>
          <a:lstStyle/>
          <a:p>
            <a:pPr algn="ctr"/>
            <a:r>
              <a:rPr kumimoji="1" lang="en-US" altLang="ja-JP" sz="1400" dirty="0"/>
              <a:t>(</a:t>
            </a:r>
            <a:r>
              <a:rPr kumimoji="1" lang="ja-JP" altLang="en-US" sz="1400" dirty="0"/>
              <a:t>赤</a:t>
            </a:r>
            <a:r>
              <a:rPr kumimoji="1" lang="en-US" altLang="ja-JP" sz="1400" dirty="0"/>
              <a:t>: </a:t>
            </a:r>
            <a:r>
              <a:rPr lang="ja-JP" altLang="en-US" sz="1400" dirty="0"/>
              <a:t>割合が増加</a:t>
            </a:r>
            <a:r>
              <a:rPr kumimoji="1" lang="en-US" altLang="ja-JP" sz="1400" dirty="0"/>
              <a:t> </a:t>
            </a:r>
            <a:r>
              <a:rPr kumimoji="1" lang="ja-JP" altLang="en-US" sz="1400" dirty="0"/>
              <a:t>緑</a:t>
            </a:r>
            <a:r>
              <a:rPr lang="en-US" altLang="ja-JP" sz="1400" dirty="0"/>
              <a:t>: </a:t>
            </a:r>
            <a:r>
              <a:rPr lang="ja-JP" altLang="en-US" sz="1400" dirty="0"/>
              <a:t>割合が低下</a:t>
            </a:r>
            <a:r>
              <a:rPr lang="en-US" altLang="ja-JP" sz="1400" dirty="0"/>
              <a:t> </a:t>
            </a:r>
            <a:r>
              <a:rPr kumimoji="1" lang="ja-JP" altLang="en-US" sz="1400" dirty="0"/>
              <a:t>灰</a:t>
            </a:r>
            <a:r>
              <a:rPr lang="en-US" altLang="ja-JP" sz="1400" dirty="0"/>
              <a:t>: </a:t>
            </a:r>
            <a:r>
              <a:rPr lang="ja-JP" altLang="en-US" sz="1400" dirty="0"/>
              <a:t>変化なし</a:t>
            </a:r>
            <a:r>
              <a:rPr lang="en-US" altLang="ja-JP" sz="1400" dirty="0"/>
              <a:t>)</a:t>
            </a:r>
            <a:endParaRPr kumimoji="1" lang="ja-JP" altLang="en-US" sz="1400" dirty="0"/>
          </a:p>
        </p:txBody>
      </p:sp>
    </p:spTree>
    <p:extLst>
      <p:ext uri="{BB962C8B-B14F-4D97-AF65-F5344CB8AC3E}">
        <p14:creationId xmlns:p14="http://schemas.microsoft.com/office/powerpoint/2010/main" val="21368985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68224-DA55-0985-36AC-4151199DD43E}"/>
              </a:ext>
            </a:extLst>
          </p:cNvPr>
          <p:cNvSpPr>
            <a:spLocks noGrp="1"/>
          </p:cNvSpPr>
          <p:nvPr>
            <p:ph type="title"/>
          </p:nvPr>
        </p:nvSpPr>
        <p:spPr/>
        <p:txBody>
          <a:bodyPr/>
          <a:lstStyle/>
          <a:p>
            <a:r>
              <a:rPr kumimoji="1" lang="ja-JP" altLang="en-US"/>
              <a:t>内的妥当性への</a:t>
            </a:r>
            <a:r>
              <a:rPr kumimoji="1" lang="ja-JP" altLang="en-US" dirty="0"/>
              <a:t>脅威</a:t>
            </a:r>
          </a:p>
        </p:txBody>
      </p:sp>
      <p:sp>
        <p:nvSpPr>
          <p:cNvPr id="3" name="コンテンツ プレースホルダー 2">
            <a:extLst>
              <a:ext uri="{FF2B5EF4-FFF2-40B4-BE49-F238E27FC236}">
                <a16:creationId xmlns:a16="http://schemas.microsoft.com/office/drawing/2014/main" id="{A65E798C-7576-24EC-C268-D8DA15FA4D60}"/>
              </a:ext>
            </a:extLst>
          </p:cNvPr>
          <p:cNvSpPr>
            <a:spLocks noGrp="1"/>
          </p:cNvSpPr>
          <p:nvPr>
            <p:ph idx="1"/>
          </p:nvPr>
        </p:nvSpPr>
        <p:spPr/>
        <p:txBody>
          <a:bodyPr/>
          <a:lstStyle/>
          <a:p>
            <a:r>
              <a:rPr lang="ja-JP" altLang="en-US" b="1" dirty="0"/>
              <a:t>データセットに含まれるテストケースの品質</a:t>
            </a:r>
            <a:endParaRPr lang="en-US" altLang="ja-JP" b="1" dirty="0"/>
          </a:p>
          <a:p>
            <a:pPr lvl="1"/>
            <a:r>
              <a:rPr kumimoji="1" lang="ja-JP" altLang="en-US" dirty="0"/>
              <a:t>データセットに含まれるテストケースの品質が</a:t>
            </a:r>
            <a:r>
              <a:rPr kumimoji="1" lang="ja-JP" altLang="en-US"/>
              <a:t>低いと実験の</a:t>
            </a:r>
            <a:br>
              <a:rPr kumimoji="1" lang="en-US" altLang="ja-JP" dirty="0"/>
            </a:br>
            <a:r>
              <a:rPr kumimoji="1" lang="ja-JP" altLang="en-US"/>
              <a:t>信頼性</a:t>
            </a:r>
            <a:r>
              <a:rPr kumimoji="1" lang="ja-JP" altLang="en-US" dirty="0"/>
              <a:t>が失われる</a:t>
            </a:r>
            <a:endParaRPr kumimoji="1" lang="en-US" altLang="ja-JP" dirty="0"/>
          </a:p>
          <a:p>
            <a:pPr lvl="1"/>
            <a:r>
              <a:rPr kumimoji="1" lang="en-US" altLang="ja-JP" dirty="0" err="1"/>
              <a:t>AtCoder</a:t>
            </a:r>
            <a:r>
              <a:rPr kumimoji="1" lang="ja-JP" altLang="en-US" dirty="0"/>
              <a:t>ではコンテスト中にテストケースの不備が発覚した場合は</a:t>
            </a:r>
            <a:br>
              <a:rPr kumimoji="1" lang="en-US" altLang="ja-JP" dirty="0"/>
            </a:br>
            <a:r>
              <a:rPr kumimoji="1" lang="ja-JP" altLang="en-US" dirty="0"/>
              <a:t>コンテスト後にテストケースが追加される</a:t>
            </a:r>
            <a:endParaRPr kumimoji="1" lang="en-US" altLang="ja-JP" dirty="0"/>
          </a:p>
          <a:p>
            <a:pPr lvl="1"/>
            <a:r>
              <a:rPr lang="ja-JP" altLang="en-US" u="sng" dirty="0"/>
              <a:t>本実験で作成したデータセットはそのようなテストケースも</a:t>
            </a:r>
            <a:br>
              <a:rPr lang="en-US" altLang="ja-JP" u="sng" dirty="0"/>
            </a:br>
            <a:r>
              <a:rPr lang="ja-JP" altLang="en-US" u="sng"/>
              <a:t>含んでいる</a:t>
            </a:r>
          </a:p>
          <a:p>
            <a:pPr lvl="1"/>
            <a:r>
              <a:rPr lang="ja-JP" altLang="en-US" b="1"/>
              <a:t>テストケースの不備による妥当性の脅威は小さいと考えられる</a:t>
            </a:r>
            <a:endParaRPr kumimoji="1" lang="ja-JP" altLang="en-US" b="1" dirty="0"/>
          </a:p>
        </p:txBody>
      </p:sp>
      <p:sp>
        <p:nvSpPr>
          <p:cNvPr id="4" name="スライド番号プレースホルダー 3">
            <a:extLst>
              <a:ext uri="{FF2B5EF4-FFF2-40B4-BE49-F238E27FC236}">
                <a16:creationId xmlns:a16="http://schemas.microsoft.com/office/drawing/2014/main" id="{684B14DF-0920-0BE9-225C-BC39E6122DD7}"/>
              </a:ext>
            </a:extLst>
          </p:cNvPr>
          <p:cNvSpPr>
            <a:spLocks noGrp="1"/>
          </p:cNvSpPr>
          <p:nvPr>
            <p:ph type="sldNum" sz="quarter" idx="12"/>
          </p:nvPr>
        </p:nvSpPr>
        <p:spPr/>
        <p:txBody>
          <a:bodyPr/>
          <a:lstStyle/>
          <a:p>
            <a:fld id="{B16735D3-C9E7-F649-AF37-A9D08763696D}" type="slidenum">
              <a:rPr lang="ja-JP" altLang="en-US" smtClean="0"/>
              <a:pPr/>
              <a:t>43</a:t>
            </a:fld>
            <a:endParaRPr lang="ja-JP" altLang="en-US"/>
          </a:p>
        </p:txBody>
      </p:sp>
      <p:sp>
        <p:nvSpPr>
          <p:cNvPr id="5" name="右矢印 4">
            <a:extLst>
              <a:ext uri="{FF2B5EF4-FFF2-40B4-BE49-F238E27FC236}">
                <a16:creationId xmlns:a16="http://schemas.microsoft.com/office/drawing/2014/main" id="{B4DCD996-C326-8209-2246-665AAF24E5FB}"/>
              </a:ext>
            </a:extLst>
          </p:cNvPr>
          <p:cNvSpPr/>
          <p:nvPr/>
        </p:nvSpPr>
        <p:spPr>
          <a:xfrm>
            <a:off x="222069" y="4245424"/>
            <a:ext cx="496389" cy="484632"/>
          </a:xfrm>
          <a:prstGeom prst="rightArrow">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60132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AA8140-FA43-C32C-02A2-22A29FF54967}"/>
              </a:ext>
            </a:extLst>
          </p:cNvPr>
          <p:cNvSpPr>
            <a:spLocks noGrp="1"/>
          </p:cNvSpPr>
          <p:nvPr>
            <p:ph type="title"/>
          </p:nvPr>
        </p:nvSpPr>
        <p:spPr/>
        <p:txBody>
          <a:bodyPr/>
          <a:lstStyle/>
          <a:p>
            <a:r>
              <a:rPr kumimoji="1" lang="ja-JP" altLang="en-US"/>
              <a:t>内的妥当性への脅威</a:t>
            </a:r>
          </a:p>
        </p:txBody>
      </p:sp>
      <p:sp>
        <p:nvSpPr>
          <p:cNvPr id="3" name="コンテンツ プレースホルダー 2">
            <a:extLst>
              <a:ext uri="{FF2B5EF4-FFF2-40B4-BE49-F238E27FC236}">
                <a16:creationId xmlns:a16="http://schemas.microsoft.com/office/drawing/2014/main" id="{46FD9FFF-F9F1-BFDA-E112-C5EFC41B48A1}"/>
              </a:ext>
            </a:extLst>
          </p:cNvPr>
          <p:cNvSpPr>
            <a:spLocks noGrp="1"/>
          </p:cNvSpPr>
          <p:nvPr>
            <p:ph idx="1"/>
          </p:nvPr>
        </p:nvSpPr>
        <p:spPr/>
        <p:txBody>
          <a:bodyPr/>
          <a:lstStyle/>
          <a:p>
            <a:r>
              <a:rPr kumimoji="1" lang="en-US" altLang="ja-JP" b="1" dirty="0"/>
              <a:t>GPT-4</a:t>
            </a:r>
            <a:r>
              <a:rPr kumimoji="1" lang="ja-JP" altLang="en-US" b="1"/>
              <a:t>の出力の自然言語部分の影響</a:t>
            </a:r>
            <a:endParaRPr kumimoji="1" lang="en-US" altLang="ja-JP" b="1" dirty="0"/>
          </a:p>
          <a:p>
            <a:pPr lvl="1"/>
            <a:r>
              <a:rPr kumimoji="1" lang="ja-JP" altLang="en-US"/>
              <a:t>自然言語部分に含まれる指示に従うことで精度が向上する可能性</a:t>
            </a:r>
          </a:p>
        </p:txBody>
      </p:sp>
      <p:sp>
        <p:nvSpPr>
          <p:cNvPr id="4" name="スライド番号プレースホルダー 3">
            <a:extLst>
              <a:ext uri="{FF2B5EF4-FFF2-40B4-BE49-F238E27FC236}">
                <a16:creationId xmlns:a16="http://schemas.microsoft.com/office/drawing/2014/main" id="{5AE57CE2-FDAD-4A6D-921E-9C89DBD27B85}"/>
              </a:ext>
            </a:extLst>
          </p:cNvPr>
          <p:cNvSpPr>
            <a:spLocks noGrp="1"/>
          </p:cNvSpPr>
          <p:nvPr>
            <p:ph type="sldNum" sz="quarter" idx="12"/>
          </p:nvPr>
        </p:nvSpPr>
        <p:spPr/>
        <p:txBody>
          <a:bodyPr/>
          <a:lstStyle/>
          <a:p>
            <a:fld id="{B16735D3-C9E7-F649-AF37-A9D08763696D}" type="slidenum">
              <a:rPr lang="ja-JP" altLang="en-US" smtClean="0"/>
              <a:pPr/>
              <a:t>44</a:t>
            </a:fld>
            <a:endParaRPr lang="ja-JP" altLang="en-US"/>
          </a:p>
        </p:txBody>
      </p:sp>
      <p:pic>
        <p:nvPicPr>
          <p:cNvPr id="9" name="図 8" descr="グラフィカル ユーザー インターフェイス, テキスト, アプリケーション, メール&#10;&#10;自動的に生成された説明">
            <a:extLst>
              <a:ext uri="{FF2B5EF4-FFF2-40B4-BE49-F238E27FC236}">
                <a16:creationId xmlns:a16="http://schemas.microsoft.com/office/drawing/2014/main" id="{15168CFD-E2FF-88FB-3EAE-9B375A10A836}"/>
              </a:ext>
            </a:extLst>
          </p:cNvPr>
          <p:cNvPicPr>
            <a:picLocks noChangeAspect="1"/>
          </p:cNvPicPr>
          <p:nvPr/>
        </p:nvPicPr>
        <p:blipFill rotWithShape="1">
          <a:blip r:embed="rId3"/>
          <a:srcRect t="2011"/>
          <a:stretch/>
        </p:blipFill>
        <p:spPr>
          <a:xfrm>
            <a:off x="1908438" y="2654710"/>
            <a:ext cx="5327123" cy="4203290"/>
          </a:xfrm>
          <a:prstGeom prst="rect">
            <a:avLst/>
          </a:prstGeom>
          <a:ln>
            <a:solidFill>
              <a:schemeClr val="accent1"/>
            </a:solidFill>
          </a:ln>
        </p:spPr>
      </p:pic>
    </p:spTree>
    <p:extLst>
      <p:ext uri="{BB962C8B-B14F-4D97-AF65-F5344CB8AC3E}">
        <p14:creationId xmlns:p14="http://schemas.microsoft.com/office/powerpoint/2010/main" val="37690428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D773EB-6905-0869-AA33-72535EFAD066}"/>
              </a:ext>
            </a:extLst>
          </p:cNvPr>
          <p:cNvSpPr>
            <a:spLocks noGrp="1"/>
          </p:cNvSpPr>
          <p:nvPr>
            <p:ph type="title"/>
          </p:nvPr>
        </p:nvSpPr>
        <p:spPr/>
        <p:txBody>
          <a:bodyPr/>
          <a:lstStyle/>
          <a:p>
            <a:r>
              <a:rPr lang="ja-JP" altLang="en-US"/>
              <a:t>内的妥当性への脅威</a:t>
            </a:r>
            <a:endParaRPr kumimoji="1" lang="ja-JP" altLang="en-US"/>
          </a:p>
        </p:txBody>
      </p:sp>
      <p:sp>
        <p:nvSpPr>
          <p:cNvPr id="3" name="コンテンツ プレースホルダー 2">
            <a:extLst>
              <a:ext uri="{FF2B5EF4-FFF2-40B4-BE49-F238E27FC236}">
                <a16:creationId xmlns:a16="http://schemas.microsoft.com/office/drawing/2014/main" id="{E89E417D-353D-6FE3-93D2-D6795DC5767A}"/>
              </a:ext>
            </a:extLst>
          </p:cNvPr>
          <p:cNvSpPr>
            <a:spLocks noGrp="1"/>
          </p:cNvSpPr>
          <p:nvPr>
            <p:ph idx="1"/>
          </p:nvPr>
        </p:nvSpPr>
        <p:spPr/>
        <p:txBody>
          <a:bodyPr/>
          <a:lstStyle/>
          <a:p>
            <a:r>
              <a:rPr kumimoji="1" lang="en-US" altLang="ja-JP" b="1" dirty="0"/>
              <a:t>LLM</a:t>
            </a:r>
            <a:r>
              <a:rPr kumimoji="1" lang="ja-JP" altLang="en-US" b="1"/>
              <a:t>の非決定性による影響</a:t>
            </a:r>
            <a:endParaRPr kumimoji="1" lang="en-US" altLang="ja-JP" b="1" dirty="0"/>
          </a:p>
          <a:p>
            <a:pPr lvl="1"/>
            <a:r>
              <a:rPr kumimoji="1" lang="en" altLang="ja-JP" dirty="0"/>
              <a:t>LLM</a:t>
            </a:r>
            <a:r>
              <a:rPr kumimoji="1" lang="ja-JP" altLang="en-US"/>
              <a:t>は複数回実行することで出力が変化</a:t>
            </a:r>
            <a:endParaRPr kumimoji="1" lang="en-US" altLang="ja-JP" dirty="0"/>
          </a:p>
          <a:p>
            <a:pPr lvl="1"/>
            <a:r>
              <a:rPr kumimoji="1" lang="en" altLang="ja-JP" dirty="0"/>
              <a:t>LLM</a:t>
            </a:r>
            <a:r>
              <a:rPr kumimoji="1" lang="ja-JP" altLang="en-US"/>
              <a:t>によるコード生成における非決定性の脅威は深刻であり，</a:t>
            </a:r>
            <a:br>
              <a:rPr kumimoji="1" lang="en-US" altLang="ja-JP" dirty="0"/>
            </a:br>
            <a:r>
              <a:rPr kumimoji="1" lang="ja-JP" altLang="en-US"/>
              <a:t>科学的結論の妥当性に対する重大な脅威が存在すると報告</a:t>
            </a:r>
            <a:r>
              <a:rPr kumimoji="1" lang="en-US" altLang="ja-JP" sz="2000" baseline="30000" dirty="0"/>
              <a:t>[9] </a:t>
            </a:r>
            <a:endParaRPr kumimoji="1" lang="ja-JP" altLang="en-US"/>
          </a:p>
          <a:p>
            <a:pPr lvl="1"/>
            <a:r>
              <a:rPr kumimoji="1" lang="ja-JP" altLang="en-US" u="sng"/>
              <a:t>各翻訳を一度ずつしか実行していないため</a:t>
            </a:r>
            <a:r>
              <a:rPr kumimoji="1" lang="en" altLang="ja-JP" u="sng" dirty="0"/>
              <a:t>LLM </a:t>
            </a:r>
            <a:r>
              <a:rPr kumimoji="1" lang="ja-JP" altLang="en-US" u="sng"/>
              <a:t>の非決定性による</a:t>
            </a:r>
            <a:br>
              <a:rPr kumimoji="1" lang="en-US" altLang="ja-JP" u="sng" dirty="0"/>
            </a:br>
            <a:r>
              <a:rPr kumimoji="1" lang="ja-JP" altLang="en-US" u="sng"/>
              <a:t>妥当性の脅威は存在</a:t>
            </a:r>
          </a:p>
        </p:txBody>
      </p:sp>
      <p:sp>
        <p:nvSpPr>
          <p:cNvPr id="4" name="スライド番号プレースホルダー 3">
            <a:extLst>
              <a:ext uri="{FF2B5EF4-FFF2-40B4-BE49-F238E27FC236}">
                <a16:creationId xmlns:a16="http://schemas.microsoft.com/office/drawing/2014/main" id="{CB801E25-EDA9-756B-5904-700724B7C2CC}"/>
              </a:ext>
            </a:extLst>
          </p:cNvPr>
          <p:cNvSpPr>
            <a:spLocks noGrp="1"/>
          </p:cNvSpPr>
          <p:nvPr>
            <p:ph type="sldNum" sz="quarter" idx="12"/>
          </p:nvPr>
        </p:nvSpPr>
        <p:spPr/>
        <p:txBody>
          <a:bodyPr/>
          <a:lstStyle/>
          <a:p>
            <a:fld id="{B16735D3-C9E7-F649-AF37-A9D08763696D}" type="slidenum">
              <a:rPr lang="ja-JP" altLang="en-US" smtClean="0"/>
              <a:pPr/>
              <a:t>45</a:t>
            </a:fld>
            <a:endParaRPr lang="ja-JP" altLang="en-US"/>
          </a:p>
        </p:txBody>
      </p:sp>
      <p:sp>
        <p:nvSpPr>
          <p:cNvPr id="5" name="テキスト ボックス 4">
            <a:extLst>
              <a:ext uri="{FF2B5EF4-FFF2-40B4-BE49-F238E27FC236}">
                <a16:creationId xmlns:a16="http://schemas.microsoft.com/office/drawing/2014/main" id="{E31A4630-0B02-3165-0B17-C0AC542624E1}"/>
              </a:ext>
            </a:extLst>
          </p:cNvPr>
          <p:cNvSpPr txBox="1"/>
          <p:nvPr/>
        </p:nvSpPr>
        <p:spPr>
          <a:xfrm>
            <a:off x="1303509" y="5938779"/>
            <a:ext cx="6536982" cy="523220"/>
          </a:xfrm>
          <a:prstGeom prst="rect">
            <a:avLst/>
          </a:prstGeom>
          <a:noFill/>
          <a:ln>
            <a:solidFill>
              <a:schemeClr val="accent1"/>
            </a:solidFill>
          </a:ln>
        </p:spPr>
        <p:txBody>
          <a:bodyPr wrap="none" rtlCol="0">
            <a:spAutoFit/>
          </a:bodyPr>
          <a:lstStyle/>
          <a:p>
            <a:r>
              <a:rPr lang="en" altLang="ja-JP" sz="1400" dirty="0">
                <a:effectLst/>
                <a:latin typeface="Helvetica" pitchFamily="2" charset="0"/>
              </a:rPr>
              <a:t>[11]: M. Lee, et al. Coauthor: Designing a human-ai collaborative writing dataset </a:t>
            </a:r>
          </a:p>
          <a:p>
            <a:r>
              <a:rPr lang="en" altLang="ja-JP" sz="1400" dirty="0">
                <a:effectLst/>
                <a:latin typeface="Helvetica" pitchFamily="2" charset="0"/>
              </a:rPr>
              <a:t>for exploring language model capabilities. CHI '22, 2022.</a:t>
            </a:r>
          </a:p>
        </p:txBody>
      </p:sp>
    </p:spTree>
    <p:extLst>
      <p:ext uri="{BB962C8B-B14F-4D97-AF65-F5344CB8AC3E}">
        <p14:creationId xmlns:p14="http://schemas.microsoft.com/office/powerpoint/2010/main" val="1733547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879B98-4739-76A8-230F-EA92B82B5421}"/>
              </a:ext>
            </a:extLst>
          </p:cNvPr>
          <p:cNvSpPr>
            <a:spLocks noGrp="1"/>
          </p:cNvSpPr>
          <p:nvPr>
            <p:ph type="title"/>
          </p:nvPr>
        </p:nvSpPr>
        <p:spPr/>
        <p:txBody>
          <a:bodyPr/>
          <a:lstStyle/>
          <a:p>
            <a:r>
              <a:rPr kumimoji="1" lang="ja-JP" altLang="en-US" dirty="0"/>
              <a:t>外的妥当性の脅威</a:t>
            </a:r>
          </a:p>
        </p:txBody>
      </p:sp>
      <p:sp>
        <p:nvSpPr>
          <p:cNvPr id="3" name="コンテンツ プレースホルダー 2">
            <a:extLst>
              <a:ext uri="{FF2B5EF4-FFF2-40B4-BE49-F238E27FC236}">
                <a16:creationId xmlns:a16="http://schemas.microsoft.com/office/drawing/2014/main" id="{D6ED480F-6AA5-419D-9D77-B5219E61F22A}"/>
              </a:ext>
            </a:extLst>
          </p:cNvPr>
          <p:cNvSpPr>
            <a:spLocks noGrp="1"/>
          </p:cNvSpPr>
          <p:nvPr>
            <p:ph idx="1"/>
          </p:nvPr>
        </p:nvSpPr>
        <p:spPr/>
        <p:txBody>
          <a:bodyPr/>
          <a:lstStyle/>
          <a:p>
            <a:r>
              <a:rPr kumimoji="1" lang="ja-JP" altLang="en-US" b="1" dirty="0"/>
              <a:t>再現性の問題</a:t>
            </a:r>
            <a:endParaRPr kumimoji="1" lang="en-US" altLang="ja-JP" b="1" dirty="0"/>
          </a:p>
          <a:p>
            <a:pPr lvl="1"/>
            <a:r>
              <a:rPr lang="en-US" altLang="ja-JP" dirty="0"/>
              <a:t>GPT-4</a:t>
            </a:r>
            <a:r>
              <a:rPr lang="ja-JP" altLang="en-US" dirty="0"/>
              <a:t>は同一プロンプトであっても複数回実行することで</a:t>
            </a:r>
            <a:br>
              <a:rPr lang="en-US" altLang="ja-JP" dirty="0"/>
            </a:br>
            <a:r>
              <a:rPr lang="ja-JP" altLang="en-US" dirty="0"/>
              <a:t>出力が変化する</a:t>
            </a:r>
            <a:endParaRPr lang="en-US" altLang="ja-JP" dirty="0"/>
          </a:p>
          <a:p>
            <a:pPr lvl="1"/>
            <a:r>
              <a:rPr kumimoji="1" lang="ja-JP" altLang="en-US" u="sng"/>
              <a:t>同じ</a:t>
            </a:r>
            <a:r>
              <a:rPr kumimoji="1" lang="ja-JP" altLang="en-US" u="sng" dirty="0"/>
              <a:t>モデル，</a:t>
            </a:r>
            <a:r>
              <a:rPr kumimoji="1" lang="ja-JP" altLang="en-US" u="sng"/>
              <a:t>プロンプトでも本実験</a:t>
            </a:r>
            <a:r>
              <a:rPr kumimoji="1" lang="ja-JP" altLang="en-US" u="sng" dirty="0"/>
              <a:t>の</a:t>
            </a:r>
            <a:r>
              <a:rPr kumimoji="1" lang="ja-JP" altLang="en-US" u="sng"/>
              <a:t>結果を再現できない</a:t>
            </a:r>
            <a:endParaRPr kumimoji="1" lang="en-US" altLang="ja-JP" u="sng" dirty="0"/>
          </a:p>
          <a:p>
            <a:pPr lvl="1"/>
            <a:endParaRPr lang="en-US" altLang="ja-JP" dirty="0"/>
          </a:p>
          <a:p>
            <a:pPr lvl="1"/>
            <a:r>
              <a:rPr lang="en-US" altLang="ja-JP" dirty="0"/>
              <a:t>GPT-4</a:t>
            </a:r>
            <a:r>
              <a:rPr lang="ja-JP" altLang="en-US" dirty="0"/>
              <a:t>は定期的</a:t>
            </a:r>
            <a:r>
              <a:rPr lang="ja-JP" altLang="en-US"/>
              <a:t>に新モデル</a:t>
            </a:r>
            <a:r>
              <a:rPr lang="ja-JP" altLang="en-US" dirty="0"/>
              <a:t>が発表され，古い</a:t>
            </a:r>
            <a:r>
              <a:rPr lang="ja-JP" altLang="en-US"/>
              <a:t>モデルは非推奨</a:t>
            </a:r>
            <a:r>
              <a:rPr lang="ja-JP" altLang="en-US" dirty="0"/>
              <a:t>になる</a:t>
            </a:r>
            <a:endParaRPr lang="en-US" altLang="ja-JP" dirty="0"/>
          </a:p>
          <a:p>
            <a:pPr lvl="1"/>
            <a:r>
              <a:rPr kumimoji="1" lang="ja-JP" altLang="en-US" dirty="0"/>
              <a:t>今後，</a:t>
            </a:r>
            <a:r>
              <a:rPr kumimoji="1" lang="ja-JP" altLang="en-US" u="sng" dirty="0"/>
              <a:t>非推奨のモデル</a:t>
            </a:r>
            <a:r>
              <a:rPr lang="ja-JP" altLang="en-US" u="sng" dirty="0"/>
              <a:t>が非公開になる</a:t>
            </a:r>
            <a:r>
              <a:rPr lang="ja-JP" altLang="en-US" u="sng"/>
              <a:t>可能性もあり，その場合には</a:t>
            </a:r>
            <a:br>
              <a:rPr lang="en-US" altLang="ja-JP" u="sng" dirty="0"/>
            </a:br>
            <a:r>
              <a:rPr lang="ja-JP" altLang="en-US" u="sng"/>
              <a:t>本論文</a:t>
            </a:r>
            <a:r>
              <a:rPr lang="ja-JP" altLang="en-US" u="sng" dirty="0"/>
              <a:t>で使用したモデルを用いた実験を行うことはできない</a:t>
            </a:r>
            <a:endParaRPr kumimoji="1" lang="ja-JP" altLang="en-US" u="sng" dirty="0"/>
          </a:p>
        </p:txBody>
      </p:sp>
      <p:sp>
        <p:nvSpPr>
          <p:cNvPr id="4" name="スライド番号プレースホルダー 3">
            <a:extLst>
              <a:ext uri="{FF2B5EF4-FFF2-40B4-BE49-F238E27FC236}">
                <a16:creationId xmlns:a16="http://schemas.microsoft.com/office/drawing/2014/main" id="{A75DB049-0F7B-D306-A707-F5CEDCD6648B}"/>
              </a:ext>
            </a:extLst>
          </p:cNvPr>
          <p:cNvSpPr>
            <a:spLocks noGrp="1"/>
          </p:cNvSpPr>
          <p:nvPr>
            <p:ph type="sldNum" sz="quarter" idx="12"/>
          </p:nvPr>
        </p:nvSpPr>
        <p:spPr/>
        <p:txBody>
          <a:bodyPr/>
          <a:lstStyle/>
          <a:p>
            <a:fld id="{B16735D3-C9E7-F649-AF37-A9D08763696D}" type="slidenum">
              <a:rPr lang="ja-JP" altLang="en-US" smtClean="0"/>
              <a:pPr/>
              <a:t>46</a:t>
            </a:fld>
            <a:endParaRPr lang="ja-JP" altLang="en-US"/>
          </a:p>
        </p:txBody>
      </p:sp>
    </p:spTree>
    <p:extLst>
      <p:ext uri="{BB962C8B-B14F-4D97-AF65-F5344CB8AC3E}">
        <p14:creationId xmlns:p14="http://schemas.microsoft.com/office/powerpoint/2010/main" val="3584190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8BA22E-CAF3-7108-C7BD-B0FFB0DC528B}"/>
              </a:ext>
            </a:extLst>
          </p:cNvPr>
          <p:cNvSpPr>
            <a:spLocks noGrp="1"/>
          </p:cNvSpPr>
          <p:nvPr>
            <p:ph type="title"/>
          </p:nvPr>
        </p:nvSpPr>
        <p:spPr/>
        <p:txBody>
          <a:bodyPr/>
          <a:lstStyle/>
          <a:p>
            <a:r>
              <a:rPr lang="en-US" altLang="ja-JP" dirty="0"/>
              <a:t>GPT-4</a:t>
            </a:r>
            <a:endParaRPr kumimoji="1" lang="ja-JP" altLang="en-US" dirty="0"/>
          </a:p>
        </p:txBody>
      </p:sp>
      <p:sp>
        <p:nvSpPr>
          <p:cNvPr id="3" name="コンテンツ プレースホルダー 2">
            <a:extLst>
              <a:ext uri="{FF2B5EF4-FFF2-40B4-BE49-F238E27FC236}">
                <a16:creationId xmlns:a16="http://schemas.microsoft.com/office/drawing/2014/main" id="{2FF24D20-4B2F-E9D3-6BC6-54270F933B7C}"/>
              </a:ext>
            </a:extLst>
          </p:cNvPr>
          <p:cNvSpPr>
            <a:spLocks noGrp="1"/>
          </p:cNvSpPr>
          <p:nvPr>
            <p:ph idx="1"/>
          </p:nvPr>
        </p:nvSpPr>
        <p:spPr/>
        <p:txBody>
          <a:bodyPr/>
          <a:lstStyle/>
          <a:p>
            <a:r>
              <a:rPr kumimoji="1" lang="en-US" altLang="ja-JP" sz="2400" b="1" dirty="0"/>
              <a:t>GPT-4</a:t>
            </a:r>
          </a:p>
          <a:p>
            <a:pPr lvl="1"/>
            <a:r>
              <a:rPr kumimoji="1" lang="en-US" altLang="ja-JP" sz="2000" dirty="0" err="1"/>
              <a:t>OpenAI</a:t>
            </a:r>
            <a:r>
              <a:rPr lang="ja-JP" altLang="en-US" sz="2000" dirty="0"/>
              <a:t>社が開発した大規模言語モデル</a:t>
            </a:r>
            <a:endParaRPr lang="en-US" altLang="ja-JP" sz="2000" dirty="0"/>
          </a:p>
          <a:p>
            <a:pPr lvl="1"/>
            <a:r>
              <a:rPr lang="ja-JP" altLang="en-US" sz="2000" dirty="0"/>
              <a:t>学習に自然言語，ソースコード，画像を使用</a:t>
            </a:r>
            <a:endParaRPr lang="en-US" altLang="ja-JP" sz="2000" dirty="0"/>
          </a:p>
          <a:p>
            <a:r>
              <a:rPr lang="ja-JP" altLang="en-US" sz="2400" b="1" dirty="0"/>
              <a:t>能力</a:t>
            </a:r>
            <a:endParaRPr lang="en-US" altLang="ja-JP" sz="2000" dirty="0"/>
          </a:p>
          <a:p>
            <a:pPr lvl="1"/>
            <a:r>
              <a:rPr kumimoji="1" lang="ja-JP" altLang="en-US" dirty="0"/>
              <a:t>米国統一司法試験を受験者の</a:t>
            </a:r>
            <a:r>
              <a:rPr lang="ja-JP" altLang="en-US" dirty="0"/>
              <a:t>上位</a:t>
            </a:r>
            <a:r>
              <a:rPr lang="en-US" altLang="ja-JP" dirty="0"/>
              <a:t>10%</a:t>
            </a:r>
            <a:r>
              <a:rPr lang="ja-JP" altLang="en-US" dirty="0"/>
              <a:t>の成績で合格</a:t>
            </a:r>
            <a:r>
              <a:rPr kumimoji="1" lang="en-US" altLang="ja-JP" baseline="30000" dirty="0"/>
              <a:t>[3]</a:t>
            </a:r>
            <a:endParaRPr lang="en-US" altLang="ja-JP" sz="2400" b="1" u="sng" baseline="30000" dirty="0"/>
          </a:p>
          <a:p>
            <a:pPr lvl="1"/>
            <a:r>
              <a:rPr kumimoji="1" lang="ja-JP" altLang="en-US" sz="2000" dirty="0"/>
              <a:t>自然言語翻訳において既存の商用製品レベルのスコア</a:t>
            </a:r>
            <a:r>
              <a:rPr kumimoji="1" lang="en-US" altLang="ja-JP" sz="2000" baseline="30000" dirty="0"/>
              <a:t>[4]</a:t>
            </a:r>
          </a:p>
          <a:p>
            <a:pPr lvl="1"/>
            <a:r>
              <a:rPr lang="ja-JP" altLang="en-US" sz="2000" b="0" i="0" dirty="0">
                <a:effectLst/>
                <a:latin typeface="Courier New" panose="02070309020205020404" pitchFamily="49" charset="0"/>
              </a:rPr>
              <a:t>既存モデルよりもコード理解，コード生成において高精度</a:t>
            </a:r>
            <a:r>
              <a:rPr kumimoji="1" lang="en-US" altLang="ja-JP" sz="2000" b="0" i="0" u="none" strike="noStrike" kern="1200" cap="none" spc="110" normalizeH="0" baseline="30000" noProof="0" dirty="0">
                <a:ln>
                  <a:noFill/>
                </a:ln>
                <a:solidFill>
                  <a:srgbClr val="2F4F4F"/>
                </a:solidFill>
                <a:effectLst/>
                <a:uLnTx/>
                <a:uFillTx/>
                <a:latin typeface="Segoe UI" panose="020B0502040204020203" pitchFamily="34" charset="0"/>
                <a:ea typeface="游ゴシック"/>
                <a:cs typeface="Segoe UI" panose="020B0502040204020203" pitchFamily="34" charset="0"/>
              </a:rPr>
              <a:t>[</a:t>
            </a:r>
            <a:r>
              <a:rPr lang="en-US" altLang="ja-JP" baseline="30000" dirty="0">
                <a:solidFill>
                  <a:srgbClr val="2F4F4F"/>
                </a:solidFill>
                <a:ea typeface="游ゴシック"/>
              </a:rPr>
              <a:t>3</a:t>
            </a:r>
            <a:r>
              <a:rPr kumimoji="1" lang="en-US" altLang="ja-JP" sz="2000" b="0" i="0" u="none" strike="noStrike" kern="1200" cap="none" spc="110" normalizeH="0" baseline="30000" noProof="0" dirty="0">
                <a:ln>
                  <a:noFill/>
                </a:ln>
                <a:solidFill>
                  <a:srgbClr val="2F4F4F"/>
                </a:solidFill>
                <a:effectLst/>
                <a:uLnTx/>
                <a:uFillTx/>
                <a:latin typeface="Segoe UI" panose="020B0502040204020203" pitchFamily="34" charset="0"/>
                <a:ea typeface="游ゴシック"/>
                <a:cs typeface="Segoe UI" panose="020B0502040204020203" pitchFamily="34" charset="0"/>
              </a:rPr>
              <a:t>,5]</a:t>
            </a:r>
            <a:endParaRPr lang="en-US" altLang="ja-JP" sz="2400" b="1" u="sng" baseline="30000" dirty="0"/>
          </a:p>
          <a:p>
            <a:endParaRPr lang="en-US" altLang="ja-JP" sz="2400" b="1" dirty="0"/>
          </a:p>
        </p:txBody>
      </p:sp>
      <p:sp>
        <p:nvSpPr>
          <p:cNvPr id="4" name="スライド番号プレースホルダー 3">
            <a:extLst>
              <a:ext uri="{FF2B5EF4-FFF2-40B4-BE49-F238E27FC236}">
                <a16:creationId xmlns:a16="http://schemas.microsoft.com/office/drawing/2014/main" id="{53EA1D12-8EDC-F3A2-0C46-730CCC0482BB}"/>
              </a:ext>
            </a:extLst>
          </p:cNvPr>
          <p:cNvSpPr>
            <a:spLocks noGrp="1"/>
          </p:cNvSpPr>
          <p:nvPr>
            <p:ph type="sldNum" sz="quarter" idx="12"/>
          </p:nvPr>
        </p:nvSpPr>
        <p:spPr/>
        <p:txBody>
          <a:bodyPr/>
          <a:lstStyle/>
          <a:p>
            <a:fld id="{B16735D3-C9E7-F649-AF37-A9D08763696D}" type="slidenum">
              <a:rPr lang="ja-JP" altLang="en-US" smtClean="0"/>
              <a:pPr/>
              <a:t>4</a:t>
            </a:fld>
            <a:endParaRPr lang="ja-JP" altLang="en-US" dirty="0"/>
          </a:p>
        </p:txBody>
      </p:sp>
      <p:pic>
        <p:nvPicPr>
          <p:cNvPr id="6" name="グラフィックス 5">
            <a:extLst>
              <a:ext uri="{FF2B5EF4-FFF2-40B4-BE49-F238E27FC236}">
                <a16:creationId xmlns:a16="http://schemas.microsoft.com/office/drawing/2014/main" id="{E8E80C26-9132-586C-DB3E-E3D8D0960F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25895" y="1996360"/>
            <a:ext cx="986810" cy="986810"/>
          </a:xfrm>
          <a:prstGeom prst="rect">
            <a:avLst/>
          </a:prstGeom>
        </p:spPr>
      </p:pic>
      <p:sp>
        <p:nvSpPr>
          <p:cNvPr id="7" name="テキスト ボックス 6">
            <a:extLst>
              <a:ext uri="{FF2B5EF4-FFF2-40B4-BE49-F238E27FC236}">
                <a16:creationId xmlns:a16="http://schemas.microsoft.com/office/drawing/2014/main" id="{CB2FACBC-A668-A830-FB66-A80EC750940A}"/>
              </a:ext>
            </a:extLst>
          </p:cNvPr>
          <p:cNvSpPr txBox="1"/>
          <p:nvPr/>
        </p:nvSpPr>
        <p:spPr>
          <a:xfrm>
            <a:off x="1459662" y="6161917"/>
            <a:ext cx="6534988" cy="600164"/>
          </a:xfrm>
          <a:prstGeom prst="rect">
            <a:avLst/>
          </a:prstGeom>
          <a:noFill/>
          <a:ln>
            <a:solidFill>
              <a:schemeClr val="tx1"/>
            </a:solidFill>
          </a:ln>
        </p:spPr>
        <p:txBody>
          <a:bodyPr wrap="square" rtlCol="0">
            <a:spAutoFit/>
          </a:bodyPr>
          <a:lstStyle/>
          <a:p>
            <a:r>
              <a:rPr kumimoji="1" lang="en-US" altLang="ja-JP" sz="1100" dirty="0"/>
              <a:t>[3]: </a:t>
            </a:r>
            <a:r>
              <a:rPr kumimoji="1" lang="en-US" altLang="ja-JP" sz="1100" dirty="0" err="1"/>
              <a:t>OpenAI</a:t>
            </a:r>
            <a:r>
              <a:rPr kumimoji="1" lang="en-US" altLang="ja-JP" sz="1100" dirty="0"/>
              <a:t>. Gpt-4 technical report. </a:t>
            </a:r>
            <a:r>
              <a:rPr kumimoji="1" lang="en-US" altLang="ja-JP" sz="1100" dirty="0" err="1"/>
              <a:t>eprint</a:t>
            </a:r>
            <a:r>
              <a:rPr kumimoji="1" lang="en-US" altLang="ja-JP" sz="1100" dirty="0"/>
              <a:t> arXiv:2303.08774, Mar. 2023</a:t>
            </a:r>
          </a:p>
          <a:p>
            <a:r>
              <a:rPr lang="en-US" altLang="ja-JP" sz="1100" dirty="0"/>
              <a:t>[4]: W. Jiao, et al. Is </a:t>
            </a:r>
            <a:r>
              <a:rPr lang="en-US" altLang="ja-JP" sz="1100" dirty="0" err="1"/>
              <a:t>chatgpt</a:t>
            </a:r>
            <a:r>
              <a:rPr lang="en-US" altLang="ja-JP" sz="1100" dirty="0"/>
              <a:t> a good translator? a preliminary study. </a:t>
            </a:r>
            <a:r>
              <a:rPr lang="en-US" altLang="ja-JP" sz="1100" dirty="0" err="1"/>
              <a:t>eprint</a:t>
            </a:r>
            <a:r>
              <a:rPr lang="en-US" altLang="ja-JP" sz="1100" dirty="0"/>
              <a:t> arXiv:2301.08745, Jan. 2023. [5]: S. </a:t>
            </a:r>
            <a:r>
              <a:rPr lang="en-US" altLang="ja-JP" sz="1100" dirty="0" err="1"/>
              <a:t>Bubeck</a:t>
            </a:r>
            <a:r>
              <a:rPr lang="en-US" altLang="ja-JP" sz="1100" dirty="0"/>
              <a:t>, Early experiments with gpt-4. </a:t>
            </a:r>
            <a:r>
              <a:rPr lang="en-US" altLang="ja-JP" sz="1100" dirty="0" err="1"/>
              <a:t>eprint</a:t>
            </a:r>
            <a:r>
              <a:rPr lang="en-US" altLang="ja-JP" sz="1100" dirty="0"/>
              <a:t> arXiv:2303.12712, Mar. 2023. </a:t>
            </a:r>
            <a:endParaRPr kumimoji="1" lang="ja-JP" altLang="en-US" sz="1100" dirty="0"/>
          </a:p>
        </p:txBody>
      </p:sp>
      <p:sp>
        <p:nvSpPr>
          <p:cNvPr id="8" name="テキスト ボックス 7">
            <a:extLst>
              <a:ext uri="{FF2B5EF4-FFF2-40B4-BE49-F238E27FC236}">
                <a16:creationId xmlns:a16="http://schemas.microsoft.com/office/drawing/2014/main" id="{906C96DF-34C4-8119-4B9F-2EBDDCEDF4ED}"/>
              </a:ext>
            </a:extLst>
          </p:cNvPr>
          <p:cNvSpPr txBox="1"/>
          <p:nvPr/>
        </p:nvSpPr>
        <p:spPr>
          <a:xfrm>
            <a:off x="494601" y="5139457"/>
            <a:ext cx="8154797" cy="461665"/>
          </a:xfrm>
          <a:prstGeom prst="rect">
            <a:avLst/>
          </a:prstGeom>
          <a:noFill/>
        </p:spPr>
        <p:txBody>
          <a:bodyPr wrap="none" rtlCol="0">
            <a:spAutoFit/>
          </a:bodyPr>
          <a:lstStyle/>
          <a:p>
            <a:r>
              <a:rPr lang="en-US" altLang="ja-JP" sz="2400" b="1" u="sng" dirty="0"/>
              <a:t>GPT-4</a:t>
            </a:r>
            <a:r>
              <a:rPr kumimoji="1" lang="ja-JP" altLang="en-US" sz="2400" b="1" u="sng" dirty="0"/>
              <a:t>は自動</a:t>
            </a:r>
            <a:r>
              <a:rPr lang="ja-JP" altLang="en-US" sz="2400" b="1" u="sng" dirty="0"/>
              <a:t>コード</a:t>
            </a:r>
            <a:r>
              <a:rPr kumimoji="1" lang="ja-JP" altLang="en-US" sz="2400" b="1" u="sng" dirty="0"/>
              <a:t>翻訳も高精度でできるのではないか？</a:t>
            </a:r>
            <a:endParaRPr kumimoji="1" lang="en-US" altLang="ja-JP" sz="2400" b="1" u="sng" dirty="0"/>
          </a:p>
        </p:txBody>
      </p:sp>
    </p:spTree>
    <p:extLst>
      <p:ext uri="{BB962C8B-B14F-4D97-AF65-F5344CB8AC3E}">
        <p14:creationId xmlns:p14="http://schemas.microsoft.com/office/powerpoint/2010/main" val="402354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4EAA89-A6B4-B6FC-6246-5437E2767BDA}"/>
              </a:ext>
            </a:extLst>
          </p:cNvPr>
          <p:cNvSpPr>
            <a:spLocks noGrp="1"/>
          </p:cNvSpPr>
          <p:nvPr>
            <p:ph type="title"/>
          </p:nvPr>
        </p:nvSpPr>
        <p:spPr/>
        <p:txBody>
          <a:bodyPr/>
          <a:lstStyle/>
          <a:p>
            <a:r>
              <a:rPr kumimoji="1" lang="ja-JP" altLang="en-US" dirty="0"/>
              <a:t>本研究の目的</a:t>
            </a:r>
          </a:p>
        </p:txBody>
      </p:sp>
      <p:sp>
        <p:nvSpPr>
          <p:cNvPr id="3" name="コンテンツ プレースホルダー 2">
            <a:extLst>
              <a:ext uri="{FF2B5EF4-FFF2-40B4-BE49-F238E27FC236}">
                <a16:creationId xmlns:a16="http://schemas.microsoft.com/office/drawing/2014/main" id="{0098C358-710A-A7E1-E2C8-A73D74E0657C}"/>
              </a:ext>
            </a:extLst>
          </p:cNvPr>
          <p:cNvSpPr>
            <a:spLocks noGrp="1"/>
          </p:cNvSpPr>
          <p:nvPr>
            <p:ph idx="1"/>
          </p:nvPr>
        </p:nvSpPr>
        <p:spPr/>
        <p:txBody>
          <a:bodyPr/>
          <a:lstStyle/>
          <a:p>
            <a:r>
              <a:rPr kumimoji="1" lang="en-US" altLang="ja-JP" sz="2400" b="1" dirty="0"/>
              <a:t>G</a:t>
            </a:r>
            <a:r>
              <a:rPr lang="en-US" altLang="ja-JP" sz="2400" b="1" dirty="0"/>
              <a:t>PT-4</a:t>
            </a:r>
            <a:r>
              <a:rPr lang="ja-JP" altLang="en-US" sz="2400" b="1" dirty="0"/>
              <a:t>の自動</a:t>
            </a:r>
            <a:r>
              <a:rPr lang="ja-JP" altLang="en-US" b="1" dirty="0"/>
              <a:t>コード</a:t>
            </a:r>
            <a:r>
              <a:rPr lang="ja-JP" altLang="en-US" sz="2400" b="1" dirty="0"/>
              <a:t>翻訳タスクの精度の調査</a:t>
            </a:r>
            <a:endParaRPr lang="en-US" altLang="ja-JP" sz="2000" dirty="0"/>
          </a:p>
          <a:p>
            <a:pPr>
              <a:buNone/>
            </a:pPr>
            <a:endParaRPr lang="en-US" altLang="ja-JP" sz="2000" dirty="0"/>
          </a:p>
          <a:p>
            <a:r>
              <a:rPr lang="ja-JP" altLang="en-US" sz="2000" b="1" dirty="0"/>
              <a:t>調査</a:t>
            </a:r>
            <a:r>
              <a:rPr lang="en-US" altLang="ja-JP" sz="2000" b="1" dirty="0"/>
              <a:t>1. </a:t>
            </a:r>
            <a:r>
              <a:rPr lang="ja-JP" altLang="en-US" sz="2000" b="1" dirty="0"/>
              <a:t>ニューラル機械翻訳モデルと</a:t>
            </a:r>
            <a:r>
              <a:rPr lang="en-US" altLang="ja-JP" sz="2000" b="1" dirty="0"/>
              <a:t>GPT-4 </a:t>
            </a:r>
            <a:r>
              <a:rPr lang="ja-JP" altLang="en-US" sz="2000" b="1" dirty="0"/>
              <a:t>の比較</a:t>
            </a:r>
            <a:endParaRPr lang="en-US" altLang="ja-JP" sz="2000" b="1" dirty="0"/>
          </a:p>
          <a:p>
            <a:pPr lvl="1"/>
            <a:r>
              <a:rPr lang="ja-JP" altLang="en-US" sz="1600" dirty="0"/>
              <a:t>既存のニューラル機械翻訳モデルと比較して有効性を調査</a:t>
            </a:r>
            <a:endParaRPr lang="en-US" altLang="ja-JP" sz="1600" dirty="0"/>
          </a:p>
          <a:p>
            <a:r>
              <a:rPr lang="ja-JP" altLang="en-US" sz="2000" b="1" dirty="0"/>
              <a:t>調査</a:t>
            </a:r>
            <a:r>
              <a:rPr lang="en-US" altLang="ja-JP" sz="2000" b="1" dirty="0"/>
              <a:t>2. </a:t>
            </a:r>
            <a:r>
              <a:rPr lang="ja-JP" altLang="en-US" sz="2000" b="1" dirty="0"/>
              <a:t>異なる特徴の言語間における翻訳の精度</a:t>
            </a:r>
            <a:endParaRPr lang="en-US" altLang="ja-JP" sz="2000" b="1" dirty="0"/>
          </a:p>
          <a:p>
            <a:pPr lvl="1"/>
            <a:r>
              <a:rPr lang="en-US" altLang="ja-JP" sz="1600" dirty="0"/>
              <a:t>C++,</a:t>
            </a:r>
            <a:r>
              <a:rPr lang="ja-JP" altLang="en-US" sz="1600" dirty="0"/>
              <a:t> </a:t>
            </a:r>
            <a:r>
              <a:rPr lang="en-US" altLang="ja-JP" sz="1600" dirty="0"/>
              <a:t>COBOL,</a:t>
            </a:r>
            <a:r>
              <a:rPr lang="ja-JP" altLang="en-US" sz="1600" dirty="0"/>
              <a:t> </a:t>
            </a:r>
            <a:r>
              <a:rPr lang="en-US" altLang="ja-JP" sz="1600" dirty="0"/>
              <a:t>Go,</a:t>
            </a:r>
            <a:r>
              <a:rPr lang="ja-JP" altLang="en-US" sz="1600" dirty="0"/>
              <a:t> </a:t>
            </a:r>
            <a:r>
              <a:rPr lang="en-US" altLang="ja-JP" sz="1600" dirty="0"/>
              <a:t>Java, Python3,</a:t>
            </a:r>
            <a:r>
              <a:rPr lang="ja-JP" altLang="en-US" sz="1600" dirty="0"/>
              <a:t> </a:t>
            </a:r>
            <a:r>
              <a:rPr lang="en-US" altLang="ja-JP" sz="1600" dirty="0"/>
              <a:t>Rust</a:t>
            </a:r>
            <a:r>
              <a:rPr lang="ja-JP" altLang="en-US" sz="1600" dirty="0"/>
              <a:t>で翻訳の精度を調査</a:t>
            </a:r>
            <a:endParaRPr lang="en-US" altLang="ja-JP" sz="1600" dirty="0"/>
          </a:p>
          <a:p>
            <a:r>
              <a:rPr lang="ja-JP" altLang="en-US" sz="2000" b="1" dirty="0"/>
              <a:t>調査</a:t>
            </a:r>
            <a:r>
              <a:rPr lang="en-US" altLang="ja-JP" sz="2000" b="1" dirty="0"/>
              <a:t>3. </a:t>
            </a:r>
            <a:r>
              <a:rPr lang="ja-JP" altLang="en-US" sz="2000" b="1" dirty="0"/>
              <a:t>プロンプトの言語が翻訳の精度に与える影響</a:t>
            </a:r>
            <a:endParaRPr lang="en-US" altLang="ja-JP" sz="2000" b="1" dirty="0"/>
          </a:p>
          <a:p>
            <a:pPr lvl="1"/>
            <a:r>
              <a:rPr lang="ja-JP" altLang="en-US" sz="1600" dirty="0"/>
              <a:t>プロンプトが英語の場合と日本語の場合の精度の調査</a:t>
            </a:r>
            <a:endParaRPr lang="en-US" altLang="ja-JP" sz="1600" dirty="0"/>
          </a:p>
          <a:p>
            <a:r>
              <a:rPr lang="ja-JP" altLang="en-US" sz="2000" b="1" dirty="0"/>
              <a:t>調査</a:t>
            </a:r>
            <a:r>
              <a:rPr lang="en-US" altLang="ja-JP" sz="2000" b="1" dirty="0"/>
              <a:t>4. </a:t>
            </a:r>
            <a:r>
              <a:rPr lang="ja-JP" altLang="en-US" sz="2000" b="1" dirty="0"/>
              <a:t>プロンプトに</a:t>
            </a:r>
            <a:r>
              <a:rPr lang="en-US" altLang="ja-JP" sz="2000" b="1" dirty="0"/>
              <a:t>Chain-of-Thought</a:t>
            </a:r>
            <a:r>
              <a:rPr kumimoji="1" lang="en-US" altLang="ja-JP" sz="2000" b="1" baseline="30000" dirty="0"/>
              <a:t>[6]</a:t>
            </a:r>
            <a:r>
              <a:rPr lang="ja-JP" altLang="en-US" sz="2000" b="1" dirty="0"/>
              <a:t>を導入した場合の精度</a:t>
            </a:r>
            <a:endParaRPr lang="en-US" altLang="ja-JP" sz="2000" b="1" dirty="0"/>
          </a:p>
          <a:p>
            <a:pPr lvl="1"/>
            <a:r>
              <a:rPr lang="ja-JP" altLang="en-US" sz="1600" dirty="0"/>
              <a:t>思考の連鎖を促す</a:t>
            </a:r>
            <a:r>
              <a:rPr lang="en-US" altLang="ja-JP" sz="1600" dirty="0"/>
              <a:t>Chain-of-Thought</a:t>
            </a:r>
            <a:r>
              <a:rPr lang="ja-JP" altLang="en-US" sz="1600" dirty="0"/>
              <a:t>をプロンプトに導入した場合の精度を調査</a:t>
            </a:r>
            <a:endParaRPr lang="en-US" altLang="ja-JP" sz="1600" dirty="0"/>
          </a:p>
        </p:txBody>
      </p:sp>
      <p:sp>
        <p:nvSpPr>
          <p:cNvPr id="4" name="スライド番号プレースホルダー 3">
            <a:extLst>
              <a:ext uri="{FF2B5EF4-FFF2-40B4-BE49-F238E27FC236}">
                <a16:creationId xmlns:a16="http://schemas.microsoft.com/office/drawing/2014/main" id="{30AE68F9-A895-4A1B-79F6-F859DB361B31}"/>
              </a:ext>
            </a:extLst>
          </p:cNvPr>
          <p:cNvSpPr>
            <a:spLocks noGrp="1"/>
          </p:cNvSpPr>
          <p:nvPr>
            <p:ph type="sldNum" sz="quarter" idx="12"/>
          </p:nvPr>
        </p:nvSpPr>
        <p:spPr/>
        <p:txBody>
          <a:bodyPr/>
          <a:lstStyle/>
          <a:p>
            <a:fld id="{B16735D3-C9E7-F649-AF37-A9D08763696D}" type="slidenum">
              <a:rPr lang="ja-JP" altLang="en-US" smtClean="0"/>
              <a:pPr/>
              <a:t>5</a:t>
            </a:fld>
            <a:endParaRPr lang="ja-JP" altLang="en-US"/>
          </a:p>
        </p:txBody>
      </p:sp>
      <p:sp>
        <p:nvSpPr>
          <p:cNvPr id="6" name="テキスト ボックス 5">
            <a:extLst>
              <a:ext uri="{FF2B5EF4-FFF2-40B4-BE49-F238E27FC236}">
                <a16:creationId xmlns:a16="http://schemas.microsoft.com/office/drawing/2014/main" id="{40A1752B-0075-BD5D-355A-F58130C92ED7}"/>
              </a:ext>
            </a:extLst>
          </p:cNvPr>
          <p:cNvSpPr txBox="1"/>
          <p:nvPr/>
        </p:nvSpPr>
        <p:spPr>
          <a:xfrm>
            <a:off x="1711215" y="6327389"/>
            <a:ext cx="5721569" cy="430887"/>
          </a:xfrm>
          <a:prstGeom prst="rect">
            <a:avLst/>
          </a:prstGeom>
          <a:noFill/>
          <a:ln>
            <a:solidFill>
              <a:schemeClr val="tx1"/>
            </a:solidFill>
          </a:ln>
        </p:spPr>
        <p:txBody>
          <a:bodyPr wrap="square" rtlCol="0">
            <a:spAutoFit/>
          </a:bodyPr>
          <a:lstStyle/>
          <a:p>
            <a:pPr algn="ctr"/>
            <a:r>
              <a:rPr kumimoji="1" lang="en-US" altLang="ja-JP" sz="1100" dirty="0"/>
              <a:t>[6]: J. Wei, et al. </a:t>
            </a:r>
            <a:r>
              <a:rPr lang="en-US" altLang="ja-JP" sz="1100" b="0" i="0" dirty="0">
                <a:effectLst/>
              </a:rPr>
              <a:t>Chain-of-thought prompting elicits reasoning in large language models. </a:t>
            </a:r>
            <a:br>
              <a:rPr lang="en-US" altLang="ja-JP" sz="1100" b="0" i="0" dirty="0">
                <a:effectLst/>
              </a:rPr>
            </a:br>
            <a:r>
              <a:rPr lang="en-US" altLang="ja-JP" sz="1100" dirty="0" err="1"/>
              <a:t>e</a:t>
            </a:r>
            <a:r>
              <a:rPr lang="en-US" altLang="ja-JP" sz="1100" b="0" i="0" dirty="0" err="1">
                <a:effectLst/>
              </a:rPr>
              <a:t>print</a:t>
            </a:r>
            <a:r>
              <a:rPr lang="en-US" altLang="ja-JP" sz="1100" dirty="0"/>
              <a:t> </a:t>
            </a:r>
            <a:r>
              <a:rPr lang="en-US" altLang="ja-JP" sz="1100" b="0" i="0" dirty="0">
                <a:effectLst/>
              </a:rPr>
              <a:t>arXiv:2201.11903, Jan. 2022. </a:t>
            </a:r>
            <a:endParaRPr kumimoji="1" lang="ja-JP" altLang="en-US" sz="1100" dirty="0"/>
          </a:p>
        </p:txBody>
      </p:sp>
    </p:spTree>
    <p:extLst>
      <p:ext uri="{BB962C8B-B14F-4D97-AF65-F5344CB8AC3E}">
        <p14:creationId xmlns:p14="http://schemas.microsoft.com/office/powerpoint/2010/main" val="424695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F425A3-9DE7-050E-0DE7-4F3A925A67E6}"/>
              </a:ext>
            </a:extLst>
          </p:cNvPr>
          <p:cNvSpPr>
            <a:spLocks noGrp="1"/>
          </p:cNvSpPr>
          <p:nvPr>
            <p:ph type="title"/>
          </p:nvPr>
        </p:nvSpPr>
        <p:spPr/>
        <p:txBody>
          <a:bodyPr/>
          <a:lstStyle/>
          <a:p>
            <a:r>
              <a:rPr kumimoji="1" lang="ja-JP" altLang="en-US" dirty="0"/>
              <a:t>データセットの作成 </a:t>
            </a:r>
            <a:r>
              <a:rPr kumimoji="1" lang="en-US" altLang="ja-JP" dirty="0"/>
              <a:t>(1)</a:t>
            </a:r>
            <a:endParaRPr kumimoji="1" lang="ja-JP" altLang="en-US" dirty="0"/>
          </a:p>
        </p:txBody>
      </p:sp>
      <p:sp>
        <p:nvSpPr>
          <p:cNvPr id="3" name="コンテンツ プレースホルダー 2">
            <a:extLst>
              <a:ext uri="{FF2B5EF4-FFF2-40B4-BE49-F238E27FC236}">
                <a16:creationId xmlns:a16="http://schemas.microsoft.com/office/drawing/2014/main" id="{E6935B5B-BD3E-5E49-1415-267B91FD857D}"/>
              </a:ext>
            </a:extLst>
          </p:cNvPr>
          <p:cNvSpPr>
            <a:spLocks noGrp="1"/>
          </p:cNvSpPr>
          <p:nvPr>
            <p:ph idx="1"/>
          </p:nvPr>
        </p:nvSpPr>
        <p:spPr/>
        <p:txBody>
          <a:bodyPr/>
          <a:lstStyle/>
          <a:p>
            <a:r>
              <a:rPr kumimoji="1" lang="ja-JP" altLang="en-US" sz="2000" dirty="0"/>
              <a:t>実験に使用する</a:t>
            </a:r>
            <a:r>
              <a:rPr kumimoji="1" lang="en-US" altLang="ja-JP" sz="2000" dirty="0"/>
              <a:t>GPT-4</a:t>
            </a:r>
            <a:r>
              <a:rPr kumimoji="1" lang="ja-JP" altLang="en-US" sz="2000" dirty="0"/>
              <a:t>のモデル</a:t>
            </a:r>
            <a:r>
              <a:rPr kumimoji="1" lang="en-US" altLang="ja-JP" sz="2000" dirty="0"/>
              <a:t>(gpt-4-0613</a:t>
            </a:r>
            <a:r>
              <a:rPr lang="en-US" altLang="ja-JP" sz="2000" b="0" i="0" dirty="0">
                <a:effectLst/>
                <a:latin typeface="Times New Roman" panose="02020603050405020304" pitchFamily="18" charset="0"/>
              </a:rPr>
              <a:t>)</a:t>
            </a:r>
            <a:r>
              <a:rPr lang="ja-JP" altLang="en-US" sz="2000" dirty="0">
                <a:latin typeface="Times New Roman" panose="02020603050405020304" pitchFamily="18" charset="0"/>
              </a:rPr>
              <a:t>は</a:t>
            </a:r>
            <a:r>
              <a:rPr lang="en-US" altLang="ja-JP" sz="2000" dirty="0">
                <a:latin typeface="+mn-lt"/>
              </a:rPr>
              <a:t>2021</a:t>
            </a:r>
            <a:r>
              <a:rPr lang="ja-JP" altLang="en-US" sz="2000" dirty="0">
                <a:latin typeface="Times New Roman" panose="02020603050405020304" pitchFamily="18" charset="0"/>
              </a:rPr>
              <a:t>年</a:t>
            </a:r>
            <a:r>
              <a:rPr lang="en-US" altLang="ja-JP" sz="2000" dirty="0">
                <a:latin typeface="+mn-lt"/>
              </a:rPr>
              <a:t>9</a:t>
            </a:r>
            <a:r>
              <a:rPr lang="ja-JP" altLang="en-US" sz="2000" dirty="0">
                <a:latin typeface="Times New Roman" panose="02020603050405020304" pitchFamily="18" charset="0"/>
              </a:rPr>
              <a:t>月までの</a:t>
            </a:r>
            <a:br>
              <a:rPr lang="en-US" altLang="ja-JP" sz="2000" dirty="0">
                <a:latin typeface="Times New Roman" panose="02020603050405020304" pitchFamily="18" charset="0"/>
              </a:rPr>
            </a:br>
            <a:r>
              <a:rPr lang="ja-JP" altLang="en-US" sz="2000" b="0" i="0" dirty="0">
                <a:effectLst/>
                <a:latin typeface="Times New Roman" panose="02020603050405020304" pitchFamily="18" charset="0"/>
              </a:rPr>
              <a:t>データを用いて事前学習されている</a:t>
            </a:r>
            <a:endParaRPr lang="en-US" altLang="ja-JP" sz="2000" b="0" i="0" dirty="0">
              <a:effectLst/>
              <a:latin typeface="Times New Roman" panose="02020603050405020304" pitchFamily="18" charset="0"/>
            </a:endParaRPr>
          </a:p>
          <a:p>
            <a:r>
              <a:rPr kumimoji="1" lang="ja-JP" altLang="en-US" sz="2000" dirty="0">
                <a:latin typeface="Times New Roman" panose="02020603050405020304" pitchFamily="18" charset="0"/>
              </a:rPr>
              <a:t>既存</a:t>
            </a:r>
            <a:r>
              <a:rPr lang="ja-JP" altLang="en-US" sz="2000" dirty="0">
                <a:latin typeface="Times New Roman" panose="02020603050405020304" pitchFamily="18" charset="0"/>
              </a:rPr>
              <a:t>のデータセットは学習済みの可能性がある</a:t>
            </a:r>
            <a:endParaRPr lang="en-US" altLang="ja-JP" sz="2000" dirty="0">
              <a:latin typeface="Times New Roman" panose="02020603050405020304" pitchFamily="18" charset="0"/>
            </a:endParaRPr>
          </a:p>
          <a:p>
            <a:pPr>
              <a:buNone/>
            </a:pPr>
            <a:r>
              <a:rPr kumimoji="1" lang="en-US" altLang="ja-JP" sz="2000" b="1" dirty="0"/>
              <a:t>GPT</a:t>
            </a:r>
            <a:r>
              <a:rPr lang="en-US" altLang="ja-JP" sz="2000" b="1" dirty="0"/>
              <a:t>-4</a:t>
            </a:r>
            <a:r>
              <a:rPr lang="ja-JP" altLang="en-US" sz="2000" b="1" dirty="0"/>
              <a:t>が事前学習していないデータから新たなデータセットを作成</a:t>
            </a:r>
            <a:endParaRPr lang="en-US" altLang="ja-JP" sz="2000" b="1" dirty="0"/>
          </a:p>
          <a:p>
            <a:endParaRPr lang="en-US" altLang="ja-JP" sz="2000" b="1" dirty="0"/>
          </a:p>
          <a:p>
            <a:pPr>
              <a:buNone/>
            </a:pPr>
            <a:endParaRPr lang="en-US" altLang="ja-JP" sz="2000" b="1" dirty="0"/>
          </a:p>
          <a:p>
            <a:pPr>
              <a:buNone/>
            </a:pPr>
            <a:endParaRPr lang="en-US" altLang="ja-JP" sz="2000" b="1" dirty="0"/>
          </a:p>
          <a:p>
            <a:endParaRPr lang="en-US" altLang="ja-JP" sz="2400" dirty="0">
              <a:latin typeface="Times New Roman" panose="02020603050405020304" pitchFamily="18" charset="0"/>
            </a:endParaRPr>
          </a:p>
          <a:p>
            <a:endParaRPr kumimoji="1" lang="ja-JP" altLang="en-US" sz="2400" dirty="0"/>
          </a:p>
        </p:txBody>
      </p:sp>
      <p:sp>
        <p:nvSpPr>
          <p:cNvPr id="4" name="スライド番号プレースホルダー 3">
            <a:extLst>
              <a:ext uri="{FF2B5EF4-FFF2-40B4-BE49-F238E27FC236}">
                <a16:creationId xmlns:a16="http://schemas.microsoft.com/office/drawing/2014/main" id="{37BE1806-FCD2-2304-514B-ED45A2B7B26A}"/>
              </a:ext>
            </a:extLst>
          </p:cNvPr>
          <p:cNvSpPr>
            <a:spLocks noGrp="1"/>
          </p:cNvSpPr>
          <p:nvPr>
            <p:ph type="sldNum" sz="quarter" idx="12"/>
          </p:nvPr>
        </p:nvSpPr>
        <p:spPr/>
        <p:txBody>
          <a:bodyPr/>
          <a:lstStyle/>
          <a:p>
            <a:fld id="{B16735D3-C9E7-F649-AF37-A9D08763696D}" type="slidenum">
              <a:rPr lang="ja-JP" altLang="en-US" smtClean="0"/>
              <a:pPr/>
              <a:t>6</a:t>
            </a:fld>
            <a:endParaRPr lang="ja-JP" altLang="en-US"/>
          </a:p>
        </p:txBody>
      </p:sp>
    </p:spTree>
    <p:extLst>
      <p:ext uri="{BB962C8B-B14F-4D97-AF65-F5344CB8AC3E}">
        <p14:creationId xmlns:p14="http://schemas.microsoft.com/office/powerpoint/2010/main" val="3522887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E80F8-6B68-19F4-5222-2858BECCA696}"/>
              </a:ext>
            </a:extLst>
          </p:cNvPr>
          <p:cNvSpPr>
            <a:spLocks noGrp="1"/>
          </p:cNvSpPr>
          <p:nvPr>
            <p:ph type="title"/>
          </p:nvPr>
        </p:nvSpPr>
        <p:spPr/>
        <p:txBody>
          <a:bodyPr/>
          <a:lstStyle/>
          <a:p>
            <a:r>
              <a:rPr kumimoji="1" lang="ja-JP" altLang="en-US" dirty="0"/>
              <a:t>データセットの作成 </a:t>
            </a:r>
            <a:r>
              <a:rPr kumimoji="1" lang="en-US" altLang="ja-JP" dirty="0"/>
              <a:t>(</a:t>
            </a:r>
            <a:r>
              <a:rPr lang="en-US" altLang="ja-JP" dirty="0"/>
              <a:t>2</a:t>
            </a:r>
            <a:r>
              <a:rPr kumimoji="1" lang="en-US" altLang="ja-JP" dirty="0"/>
              <a:t>)</a:t>
            </a:r>
            <a:endParaRPr kumimoji="1" lang="ja-JP" altLang="en-US" dirty="0"/>
          </a:p>
        </p:txBody>
      </p:sp>
      <p:sp>
        <p:nvSpPr>
          <p:cNvPr id="3" name="コンテンツ プレースホルダー 2">
            <a:extLst>
              <a:ext uri="{FF2B5EF4-FFF2-40B4-BE49-F238E27FC236}">
                <a16:creationId xmlns:a16="http://schemas.microsoft.com/office/drawing/2014/main" id="{9029B9C3-9BDD-013D-45EC-F4F627DE1CD7}"/>
              </a:ext>
            </a:extLst>
          </p:cNvPr>
          <p:cNvSpPr>
            <a:spLocks noGrp="1"/>
          </p:cNvSpPr>
          <p:nvPr>
            <p:ph idx="1"/>
          </p:nvPr>
        </p:nvSpPr>
        <p:spPr/>
        <p:txBody>
          <a:bodyPr/>
          <a:lstStyle/>
          <a:p>
            <a:r>
              <a:rPr lang="ja-JP" altLang="en-US" sz="2000"/>
              <a:t>データセットは</a:t>
            </a:r>
            <a:r>
              <a:rPr lang="ja-JP" altLang="en-US" sz="2000" u="sng"/>
              <a:t>各言語の並列ソースコード</a:t>
            </a:r>
            <a:r>
              <a:rPr lang="ja-JP" altLang="en-US" sz="2000"/>
              <a:t>と</a:t>
            </a:r>
            <a:r>
              <a:rPr lang="ja-JP" altLang="en-US" sz="2000" u="sng"/>
              <a:t>テストケース</a:t>
            </a:r>
            <a:r>
              <a:rPr lang="ja-JP" altLang="en-US" sz="2000"/>
              <a:t>を含む</a:t>
            </a:r>
            <a:endParaRPr lang="en-US" altLang="ja-JP" sz="2000" b="1" dirty="0"/>
          </a:p>
          <a:p>
            <a:r>
              <a:rPr lang="ja-JP" altLang="en-US" sz="2000" b="1"/>
              <a:t>言語</a:t>
            </a:r>
            <a:endParaRPr lang="en-US" altLang="ja-JP" sz="2000" b="1" dirty="0"/>
          </a:p>
          <a:p>
            <a:pPr lvl="1"/>
            <a:r>
              <a:rPr lang="en-US" altLang="ja-JP" sz="1800" dirty="0"/>
              <a:t>C++, COBOL, Go, Java, Python3, Rust</a:t>
            </a:r>
          </a:p>
          <a:p>
            <a:r>
              <a:rPr lang="ja-JP" altLang="en-US" sz="2000" b="1"/>
              <a:t>ドメイン</a:t>
            </a:r>
            <a:endParaRPr lang="en-US" altLang="ja-JP" sz="2000" b="1" dirty="0"/>
          </a:p>
          <a:p>
            <a:pPr lvl="1"/>
            <a:r>
              <a:rPr lang="en-US" altLang="ja-JP" sz="1800" dirty="0" err="1"/>
              <a:t>AtCoder</a:t>
            </a:r>
            <a:r>
              <a:rPr lang="en-US" altLang="ja-JP" sz="1800" dirty="0"/>
              <a:t> (</a:t>
            </a:r>
            <a:r>
              <a:rPr lang="ja-JP" altLang="en-US" sz="1800"/>
              <a:t>競技プログラミングサイト</a:t>
            </a:r>
            <a:r>
              <a:rPr lang="en-US" altLang="ja-JP" sz="1800" dirty="0"/>
              <a:t>)</a:t>
            </a:r>
            <a:r>
              <a:rPr lang="ja-JP" altLang="en-US" sz="1800"/>
              <a:t>上で</a:t>
            </a:r>
            <a:r>
              <a:rPr lang="en-US" altLang="ja-JP" sz="1800" b="1" dirty="0"/>
              <a:t>2022</a:t>
            </a:r>
            <a:r>
              <a:rPr lang="ja-JP" altLang="en-US" sz="1800" b="1"/>
              <a:t>年</a:t>
            </a:r>
            <a:r>
              <a:rPr lang="en-US" altLang="ja-JP" sz="1800" b="1" dirty="0"/>
              <a:t>1</a:t>
            </a:r>
            <a:r>
              <a:rPr lang="ja-JP" altLang="en-US" sz="1800" b="1"/>
              <a:t>月以降</a:t>
            </a:r>
            <a:r>
              <a:rPr lang="ja-JP" altLang="en-US" sz="1800"/>
              <a:t>に開催された</a:t>
            </a:r>
            <a:br>
              <a:rPr lang="en-US" altLang="ja-JP" sz="1800" dirty="0"/>
            </a:br>
            <a:r>
              <a:rPr lang="en-US" altLang="ja-JP" sz="1800" dirty="0" err="1"/>
              <a:t>AtCoder</a:t>
            </a:r>
            <a:r>
              <a:rPr lang="en-US" altLang="ja-JP" sz="1800" dirty="0"/>
              <a:t> Beginner Contest</a:t>
            </a:r>
            <a:r>
              <a:rPr lang="ja-JP" altLang="en-US" sz="1800"/>
              <a:t>の</a:t>
            </a:r>
            <a:r>
              <a:rPr lang="en-US" altLang="ja-JP" sz="1800" dirty="0"/>
              <a:t>A</a:t>
            </a:r>
            <a:r>
              <a:rPr lang="ja-JP" altLang="en-US" sz="1800"/>
              <a:t>問題，</a:t>
            </a:r>
            <a:r>
              <a:rPr lang="en-US" altLang="ja-JP" sz="1800" dirty="0"/>
              <a:t>B</a:t>
            </a:r>
            <a:r>
              <a:rPr lang="ja-JP" altLang="en-US" sz="1800"/>
              <a:t>問題に提出された解答</a:t>
            </a:r>
            <a:endParaRPr lang="en-US" altLang="ja-JP" sz="1800" dirty="0"/>
          </a:p>
        </p:txBody>
      </p:sp>
      <p:sp>
        <p:nvSpPr>
          <p:cNvPr id="4" name="スライド番号プレースホルダー 3">
            <a:extLst>
              <a:ext uri="{FF2B5EF4-FFF2-40B4-BE49-F238E27FC236}">
                <a16:creationId xmlns:a16="http://schemas.microsoft.com/office/drawing/2014/main" id="{FE032A38-04DC-E340-6963-A4DA5C98450A}"/>
              </a:ext>
            </a:extLst>
          </p:cNvPr>
          <p:cNvSpPr>
            <a:spLocks noGrp="1"/>
          </p:cNvSpPr>
          <p:nvPr>
            <p:ph type="sldNum" sz="quarter" idx="12"/>
          </p:nvPr>
        </p:nvSpPr>
        <p:spPr/>
        <p:txBody>
          <a:bodyPr/>
          <a:lstStyle/>
          <a:p>
            <a:fld id="{B16735D3-C9E7-F649-AF37-A9D08763696D}" type="slidenum">
              <a:rPr lang="ja-JP" altLang="en-US" smtClean="0"/>
              <a:pPr/>
              <a:t>7</a:t>
            </a:fld>
            <a:endParaRPr lang="ja-JP" altLang="en-US"/>
          </a:p>
        </p:txBody>
      </p:sp>
      <p:graphicFrame>
        <p:nvGraphicFramePr>
          <p:cNvPr id="5" name="表 5">
            <a:extLst>
              <a:ext uri="{FF2B5EF4-FFF2-40B4-BE49-F238E27FC236}">
                <a16:creationId xmlns:a16="http://schemas.microsoft.com/office/drawing/2014/main" id="{9A5A23A9-DB61-105B-CEE8-3DD89090B94F}"/>
              </a:ext>
            </a:extLst>
          </p:cNvPr>
          <p:cNvGraphicFramePr>
            <a:graphicFrameLocks noGrp="1"/>
          </p:cNvGraphicFramePr>
          <p:nvPr>
            <p:extLst>
              <p:ext uri="{D42A27DB-BD31-4B8C-83A1-F6EECF244321}">
                <p14:modId xmlns:p14="http://schemas.microsoft.com/office/powerpoint/2010/main" val="1919485147"/>
              </p:ext>
            </p:extLst>
          </p:nvPr>
        </p:nvGraphicFramePr>
        <p:xfrm>
          <a:off x="1925320" y="4473153"/>
          <a:ext cx="5293359" cy="2240280"/>
        </p:xfrm>
        <a:graphic>
          <a:graphicData uri="http://schemas.openxmlformats.org/drawingml/2006/table">
            <a:tbl>
              <a:tblPr firstRow="1" bandRow="1">
                <a:tableStyleId>{073A0DAA-6AF3-43AB-8588-CEC1D06C72B9}</a:tableStyleId>
              </a:tblPr>
              <a:tblGrid>
                <a:gridCol w="1764453">
                  <a:extLst>
                    <a:ext uri="{9D8B030D-6E8A-4147-A177-3AD203B41FA5}">
                      <a16:colId xmlns:a16="http://schemas.microsoft.com/office/drawing/2014/main" val="1944345785"/>
                    </a:ext>
                  </a:extLst>
                </a:gridCol>
                <a:gridCol w="1764453">
                  <a:extLst>
                    <a:ext uri="{9D8B030D-6E8A-4147-A177-3AD203B41FA5}">
                      <a16:colId xmlns:a16="http://schemas.microsoft.com/office/drawing/2014/main" val="3452379823"/>
                    </a:ext>
                  </a:extLst>
                </a:gridCol>
                <a:gridCol w="1764453">
                  <a:extLst>
                    <a:ext uri="{9D8B030D-6E8A-4147-A177-3AD203B41FA5}">
                      <a16:colId xmlns:a16="http://schemas.microsoft.com/office/drawing/2014/main" val="45726650"/>
                    </a:ext>
                  </a:extLst>
                </a:gridCol>
              </a:tblGrid>
              <a:tr h="186508">
                <a:tc>
                  <a:txBody>
                    <a:bodyPr/>
                    <a:lstStyle/>
                    <a:p>
                      <a:r>
                        <a:rPr kumimoji="1" lang="ja-JP" altLang="en-US" sz="1500" dirty="0"/>
                        <a:t>言語</a:t>
                      </a:r>
                    </a:p>
                  </a:txBody>
                  <a:tcPr/>
                </a:tc>
                <a:tc>
                  <a:txBody>
                    <a:bodyPr/>
                    <a:lstStyle/>
                    <a:p>
                      <a:r>
                        <a:rPr kumimoji="1" lang="ja-JP" altLang="en-US" sz="1500" dirty="0"/>
                        <a:t>ソースコード数</a:t>
                      </a:r>
                    </a:p>
                  </a:txBody>
                  <a:tcPr/>
                </a:tc>
                <a:tc>
                  <a:txBody>
                    <a:bodyPr/>
                    <a:lstStyle/>
                    <a:p>
                      <a:r>
                        <a:rPr kumimoji="1" lang="ja-JP" altLang="en-US" sz="1500" dirty="0"/>
                        <a:t>平均行数</a:t>
                      </a:r>
                    </a:p>
                  </a:txBody>
                  <a:tcPr/>
                </a:tc>
                <a:extLst>
                  <a:ext uri="{0D108BD9-81ED-4DB2-BD59-A6C34878D82A}">
                    <a16:rowId xmlns:a16="http://schemas.microsoft.com/office/drawing/2014/main" val="2395762493"/>
                  </a:ext>
                </a:extLst>
              </a:tr>
              <a:tr h="186508">
                <a:tc>
                  <a:txBody>
                    <a:bodyPr/>
                    <a:lstStyle/>
                    <a:p>
                      <a:r>
                        <a:rPr kumimoji="1" lang="en-US" altLang="ja-JP" sz="1500" dirty="0"/>
                        <a:t>C++</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22.5</a:t>
                      </a:r>
                      <a:endParaRPr kumimoji="1" lang="ja-JP" altLang="en-US" sz="1500" dirty="0"/>
                    </a:p>
                  </a:txBody>
                  <a:tcPr/>
                </a:tc>
                <a:extLst>
                  <a:ext uri="{0D108BD9-81ED-4DB2-BD59-A6C34878D82A}">
                    <a16:rowId xmlns:a16="http://schemas.microsoft.com/office/drawing/2014/main" val="235840269"/>
                  </a:ext>
                </a:extLst>
              </a:tr>
              <a:tr h="186508">
                <a:tc>
                  <a:txBody>
                    <a:bodyPr/>
                    <a:lstStyle/>
                    <a:p>
                      <a:r>
                        <a:rPr kumimoji="1" lang="en-US" altLang="ja-JP" sz="1500" dirty="0"/>
                        <a:t>COBOL</a:t>
                      </a:r>
                      <a:endParaRPr kumimoji="1" lang="ja-JP" altLang="en-US" sz="1500" dirty="0"/>
                    </a:p>
                  </a:txBody>
                  <a:tcPr/>
                </a:tc>
                <a:tc>
                  <a:txBody>
                    <a:bodyPr/>
                    <a:lstStyle/>
                    <a:p>
                      <a:r>
                        <a:rPr kumimoji="1" lang="en-US" altLang="ja-JP" sz="1500" dirty="0"/>
                        <a:t>98</a:t>
                      </a:r>
                      <a:endParaRPr kumimoji="1" lang="ja-JP" altLang="en-US" sz="1500" dirty="0"/>
                    </a:p>
                  </a:txBody>
                  <a:tcPr/>
                </a:tc>
                <a:tc>
                  <a:txBody>
                    <a:bodyPr/>
                    <a:lstStyle/>
                    <a:p>
                      <a:r>
                        <a:rPr kumimoji="1" lang="en-US" altLang="ja-JP" sz="1500" dirty="0"/>
                        <a:t>35.5</a:t>
                      </a:r>
                      <a:endParaRPr kumimoji="1" lang="ja-JP" altLang="en-US" sz="1500" dirty="0"/>
                    </a:p>
                  </a:txBody>
                  <a:tcPr/>
                </a:tc>
                <a:extLst>
                  <a:ext uri="{0D108BD9-81ED-4DB2-BD59-A6C34878D82A}">
                    <a16:rowId xmlns:a16="http://schemas.microsoft.com/office/drawing/2014/main" val="2057615107"/>
                  </a:ext>
                </a:extLst>
              </a:tr>
              <a:tr h="186508">
                <a:tc>
                  <a:txBody>
                    <a:bodyPr/>
                    <a:lstStyle/>
                    <a:p>
                      <a:r>
                        <a:rPr kumimoji="1" lang="en-US" altLang="ja-JP" sz="1500" dirty="0"/>
                        <a:t>Go</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19.7</a:t>
                      </a:r>
                      <a:endParaRPr kumimoji="1" lang="ja-JP" altLang="en-US" sz="1500" dirty="0"/>
                    </a:p>
                  </a:txBody>
                  <a:tcPr/>
                </a:tc>
                <a:extLst>
                  <a:ext uri="{0D108BD9-81ED-4DB2-BD59-A6C34878D82A}">
                    <a16:rowId xmlns:a16="http://schemas.microsoft.com/office/drawing/2014/main" val="394296740"/>
                  </a:ext>
                </a:extLst>
              </a:tr>
              <a:tr h="186508">
                <a:tc>
                  <a:txBody>
                    <a:bodyPr/>
                    <a:lstStyle/>
                    <a:p>
                      <a:r>
                        <a:rPr kumimoji="1" lang="en-US" altLang="ja-JP" sz="1500" dirty="0"/>
                        <a:t>Java</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24.0</a:t>
                      </a:r>
                      <a:endParaRPr kumimoji="1" lang="ja-JP" altLang="en-US" sz="1500" dirty="0"/>
                    </a:p>
                  </a:txBody>
                  <a:tcPr/>
                </a:tc>
                <a:extLst>
                  <a:ext uri="{0D108BD9-81ED-4DB2-BD59-A6C34878D82A}">
                    <a16:rowId xmlns:a16="http://schemas.microsoft.com/office/drawing/2014/main" val="3955019904"/>
                  </a:ext>
                </a:extLst>
              </a:tr>
              <a:tr h="186508">
                <a:tc>
                  <a:txBody>
                    <a:bodyPr/>
                    <a:lstStyle/>
                    <a:p>
                      <a:r>
                        <a:rPr kumimoji="1" lang="en-US" altLang="ja-JP" sz="1500" dirty="0"/>
                        <a:t>Python3</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9.1</a:t>
                      </a:r>
                      <a:endParaRPr kumimoji="1" lang="ja-JP" altLang="en-US" sz="1500" dirty="0"/>
                    </a:p>
                  </a:txBody>
                  <a:tcPr/>
                </a:tc>
                <a:extLst>
                  <a:ext uri="{0D108BD9-81ED-4DB2-BD59-A6C34878D82A}">
                    <a16:rowId xmlns:a16="http://schemas.microsoft.com/office/drawing/2014/main" val="2439235450"/>
                  </a:ext>
                </a:extLst>
              </a:tr>
              <a:tr h="186508">
                <a:tc>
                  <a:txBody>
                    <a:bodyPr/>
                    <a:lstStyle/>
                    <a:p>
                      <a:r>
                        <a:rPr kumimoji="1" lang="en-US" altLang="ja-JP" sz="1500" dirty="0"/>
                        <a:t>Rust</a:t>
                      </a:r>
                      <a:endParaRPr kumimoji="1" lang="ja-JP" altLang="en-US" sz="1500" dirty="0"/>
                    </a:p>
                  </a:txBody>
                  <a:tcPr/>
                </a:tc>
                <a:tc>
                  <a:txBody>
                    <a:bodyPr/>
                    <a:lstStyle/>
                    <a:p>
                      <a:r>
                        <a:rPr kumimoji="1" lang="en-US" altLang="ja-JP" sz="1500" dirty="0"/>
                        <a:t>140</a:t>
                      </a:r>
                      <a:endParaRPr kumimoji="1" lang="ja-JP" altLang="en-US" sz="1500" dirty="0"/>
                    </a:p>
                  </a:txBody>
                  <a:tcPr/>
                </a:tc>
                <a:tc>
                  <a:txBody>
                    <a:bodyPr/>
                    <a:lstStyle/>
                    <a:p>
                      <a:r>
                        <a:rPr kumimoji="1" lang="en-US" altLang="ja-JP" sz="1500" dirty="0"/>
                        <a:t>16.5</a:t>
                      </a:r>
                      <a:endParaRPr kumimoji="1" lang="ja-JP" altLang="en-US" sz="1500" dirty="0"/>
                    </a:p>
                  </a:txBody>
                  <a:tcPr/>
                </a:tc>
                <a:extLst>
                  <a:ext uri="{0D108BD9-81ED-4DB2-BD59-A6C34878D82A}">
                    <a16:rowId xmlns:a16="http://schemas.microsoft.com/office/drawing/2014/main" val="2686236534"/>
                  </a:ext>
                </a:extLst>
              </a:tr>
            </a:tbl>
          </a:graphicData>
        </a:graphic>
      </p:graphicFrame>
    </p:spTree>
    <p:extLst>
      <p:ext uri="{BB962C8B-B14F-4D97-AF65-F5344CB8AC3E}">
        <p14:creationId xmlns:p14="http://schemas.microsoft.com/office/powerpoint/2010/main" val="2868428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A80CF4-AC76-6BAE-8100-8E32FAD47BC0}"/>
              </a:ext>
            </a:extLst>
          </p:cNvPr>
          <p:cNvSpPr>
            <a:spLocks noGrp="1"/>
          </p:cNvSpPr>
          <p:nvPr>
            <p:ph type="title"/>
          </p:nvPr>
        </p:nvSpPr>
        <p:spPr/>
        <p:txBody>
          <a:bodyPr/>
          <a:lstStyle/>
          <a:p>
            <a:r>
              <a:rPr kumimoji="1" lang="ja-JP" altLang="en-US"/>
              <a:t>翻訳の精度の調査方法</a:t>
            </a:r>
          </a:p>
        </p:txBody>
      </p:sp>
      <p:sp>
        <p:nvSpPr>
          <p:cNvPr id="3" name="コンテンツ プレースホルダー 2">
            <a:extLst>
              <a:ext uri="{FF2B5EF4-FFF2-40B4-BE49-F238E27FC236}">
                <a16:creationId xmlns:a16="http://schemas.microsoft.com/office/drawing/2014/main" id="{EE799C70-FBC0-2BBB-F7AF-9F4463B6DB3A}"/>
              </a:ext>
            </a:extLst>
          </p:cNvPr>
          <p:cNvSpPr>
            <a:spLocks noGrp="1"/>
          </p:cNvSpPr>
          <p:nvPr>
            <p:ph idx="1"/>
          </p:nvPr>
        </p:nvSpPr>
        <p:spPr/>
        <p:txBody>
          <a:bodyPr/>
          <a:lstStyle/>
          <a:p>
            <a:r>
              <a:rPr lang="ja-JP" altLang="en-US" sz="2000" dirty="0"/>
              <a:t>評価指標は全ての実験において</a:t>
            </a:r>
            <a:r>
              <a:rPr lang="ja-JP" altLang="en-US" sz="2000" b="1" dirty="0"/>
              <a:t>計算</a:t>
            </a:r>
            <a:r>
              <a:rPr lang="ja-JP" altLang="en-US" sz="2000" b="1"/>
              <a:t>精度</a:t>
            </a:r>
            <a:r>
              <a:rPr kumimoji="1" lang="en-US" altLang="ja-JP" sz="2000" baseline="30000" dirty="0"/>
              <a:t>[7]</a:t>
            </a:r>
            <a:r>
              <a:rPr lang="ja-JP" altLang="en-US" sz="2000" dirty="0"/>
              <a:t>とする</a:t>
            </a:r>
            <a:endParaRPr lang="en-US" altLang="ja-JP" sz="2000" dirty="0"/>
          </a:p>
          <a:p>
            <a:pPr lvl="1"/>
            <a:r>
              <a:rPr lang="ja-JP" altLang="en-US" sz="1800" dirty="0"/>
              <a:t>翻訳結果が全てのテストケースを通過すれば正しいとし、正しい翻訳が</a:t>
            </a:r>
            <a:br>
              <a:rPr lang="en-US" altLang="ja-JP" sz="1800" dirty="0"/>
            </a:br>
            <a:r>
              <a:rPr lang="ja-JP" altLang="en-US" sz="1800" dirty="0"/>
              <a:t>出力される精度</a:t>
            </a:r>
            <a:endParaRPr lang="en-US" altLang="ja-JP" sz="1800" dirty="0"/>
          </a:p>
          <a:p>
            <a:endParaRPr kumimoji="1" lang="ja-JP" altLang="en-US" dirty="0"/>
          </a:p>
        </p:txBody>
      </p:sp>
      <p:sp>
        <p:nvSpPr>
          <p:cNvPr id="4" name="スライド番号プレースホルダー 3">
            <a:extLst>
              <a:ext uri="{FF2B5EF4-FFF2-40B4-BE49-F238E27FC236}">
                <a16:creationId xmlns:a16="http://schemas.microsoft.com/office/drawing/2014/main" id="{4237205F-52CE-1347-E986-500C36799370}"/>
              </a:ext>
            </a:extLst>
          </p:cNvPr>
          <p:cNvSpPr>
            <a:spLocks noGrp="1"/>
          </p:cNvSpPr>
          <p:nvPr>
            <p:ph type="sldNum" sz="quarter" idx="12"/>
          </p:nvPr>
        </p:nvSpPr>
        <p:spPr/>
        <p:txBody>
          <a:bodyPr/>
          <a:lstStyle/>
          <a:p>
            <a:fld id="{B16735D3-C9E7-F649-AF37-A9D08763696D}" type="slidenum">
              <a:rPr lang="ja-JP" altLang="en-US" smtClean="0"/>
              <a:pPr/>
              <a:t>8</a:t>
            </a:fld>
            <a:endParaRPr lang="ja-JP" altLang="en-US"/>
          </a:p>
        </p:txBody>
      </p:sp>
      <p:pic>
        <p:nvPicPr>
          <p:cNvPr id="5" name="コンテンツ プレースホルダー 6" descr="テキスト&#10;&#10;自動的に生成された説明">
            <a:extLst>
              <a:ext uri="{FF2B5EF4-FFF2-40B4-BE49-F238E27FC236}">
                <a16:creationId xmlns:a16="http://schemas.microsoft.com/office/drawing/2014/main" id="{C5AD5DAC-382D-5942-3891-46228B41382A}"/>
              </a:ext>
            </a:extLst>
          </p:cNvPr>
          <p:cNvPicPr>
            <a:picLocks noChangeAspect="1"/>
          </p:cNvPicPr>
          <p:nvPr/>
        </p:nvPicPr>
        <p:blipFill>
          <a:blip r:embed="rId3"/>
          <a:stretch>
            <a:fillRect/>
          </a:stretch>
        </p:blipFill>
        <p:spPr>
          <a:xfrm>
            <a:off x="4055058" y="2600317"/>
            <a:ext cx="2822411" cy="3768260"/>
          </a:xfrm>
          <a:prstGeom prst="rect">
            <a:avLst/>
          </a:prstGeom>
          <a:noFill/>
          <a:ln>
            <a:solidFill>
              <a:schemeClr val="tx1"/>
            </a:solidFill>
          </a:ln>
        </p:spPr>
      </p:pic>
      <p:pic>
        <p:nvPicPr>
          <p:cNvPr id="6" name="図 5" descr="テキスト&#10;&#10;自動的に生成された説明">
            <a:extLst>
              <a:ext uri="{FF2B5EF4-FFF2-40B4-BE49-F238E27FC236}">
                <a16:creationId xmlns:a16="http://schemas.microsoft.com/office/drawing/2014/main" id="{26D26FE5-6275-416A-EE9C-6A518FE160A3}"/>
              </a:ext>
            </a:extLst>
          </p:cNvPr>
          <p:cNvPicPr>
            <a:picLocks noChangeAspect="1"/>
          </p:cNvPicPr>
          <p:nvPr/>
        </p:nvPicPr>
        <p:blipFill>
          <a:blip r:embed="rId4"/>
          <a:stretch>
            <a:fillRect/>
          </a:stretch>
        </p:blipFill>
        <p:spPr>
          <a:xfrm>
            <a:off x="190550" y="3037030"/>
            <a:ext cx="3147597" cy="3192033"/>
          </a:xfrm>
          <a:prstGeom prst="rect">
            <a:avLst/>
          </a:prstGeom>
          <a:ln>
            <a:solidFill>
              <a:schemeClr val="tx1"/>
            </a:solidFill>
          </a:ln>
        </p:spPr>
      </p:pic>
      <p:sp>
        <p:nvSpPr>
          <p:cNvPr id="7" name="矢印: 右 8">
            <a:extLst>
              <a:ext uri="{FF2B5EF4-FFF2-40B4-BE49-F238E27FC236}">
                <a16:creationId xmlns:a16="http://schemas.microsoft.com/office/drawing/2014/main" id="{4FF7ADE2-0AAF-1223-3582-9163F3490587}"/>
              </a:ext>
            </a:extLst>
          </p:cNvPr>
          <p:cNvSpPr/>
          <p:nvPr/>
        </p:nvSpPr>
        <p:spPr>
          <a:xfrm>
            <a:off x="3482247" y="4514281"/>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8" name="テキスト ボックス 7">
            <a:extLst>
              <a:ext uri="{FF2B5EF4-FFF2-40B4-BE49-F238E27FC236}">
                <a16:creationId xmlns:a16="http://schemas.microsoft.com/office/drawing/2014/main" id="{24C932F9-80A5-EF66-B886-892EB31040E7}"/>
              </a:ext>
            </a:extLst>
          </p:cNvPr>
          <p:cNvSpPr txBox="1"/>
          <p:nvPr/>
        </p:nvSpPr>
        <p:spPr>
          <a:xfrm>
            <a:off x="3365994" y="4892461"/>
            <a:ext cx="646331" cy="369332"/>
          </a:xfrm>
          <a:prstGeom prst="rect">
            <a:avLst/>
          </a:prstGeom>
          <a:noFill/>
        </p:spPr>
        <p:txBody>
          <a:bodyPr wrap="none" rtlCol="0">
            <a:spAutoFit/>
          </a:bodyPr>
          <a:lstStyle/>
          <a:p>
            <a:r>
              <a:rPr kumimoji="1" lang="ja-JP" altLang="en-US" dirty="0"/>
              <a:t>翻訳</a:t>
            </a:r>
          </a:p>
        </p:txBody>
      </p:sp>
      <p:pic>
        <p:nvPicPr>
          <p:cNvPr id="9" name="グラフィックス 8" descr="クリップボード: 混合 単色塗りつぶし">
            <a:extLst>
              <a:ext uri="{FF2B5EF4-FFF2-40B4-BE49-F238E27FC236}">
                <a16:creationId xmlns:a16="http://schemas.microsoft.com/office/drawing/2014/main" id="{2C8C7F4B-219B-1206-177F-E6B4F960134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32542" y="4044930"/>
            <a:ext cx="1224869" cy="1224869"/>
          </a:xfrm>
          <a:prstGeom prst="rect">
            <a:avLst/>
          </a:prstGeom>
        </p:spPr>
      </p:pic>
      <p:sp>
        <p:nvSpPr>
          <p:cNvPr id="10" name="矢印: 右 8">
            <a:extLst>
              <a:ext uri="{FF2B5EF4-FFF2-40B4-BE49-F238E27FC236}">
                <a16:creationId xmlns:a16="http://schemas.microsoft.com/office/drawing/2014/main" id="{5B69D0D8-3C1E-3ED6-CCCF-8B407CA54FE2}"/>
              </a:ext>
            </a:extLst>
          </p:cNvPr>
          <p:cNvSpPr/>
          <p:nvPr/>
        </p:nvSpPr>
        <p:spPr>
          <a:xfrm>
            <a:off x="7050417" y="4514280"/>
            <a:ext cx="412750" cy="297305"/>
          </a:xfrm>
          <a:prstGeom prst="rightArrow">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l">
              <a:lnSpc>
                <a:spcPct val="90000"/>
              </a:lnSpc>
              <a:spcBef>
                <a:spcPts val="300"/>
              </a:spcBef>
              <a:spcAft>
                <a:spcPts val="100"/>
              </a:spcAft>
            </a:pPr>
            <a:endParaRPr kumimoji="1" lang="ja-JP" altLang="en-US" sz="2000" spc="110" baseline="0" dirty="0">
              <a:solidFill>
                <a:schemeClr val="tx1"/>
              </a:solidFill>
              <a:latin typeface="Segoe UI" panose="020B0502040204020203" pitchFamily="34" charset="0"/>
              <a:cs typeface="Segoe UI" panose="020B0502040204020203" pitchFamily="34" charset="0"/>
            </a:endParaRPr>
          </a:p>
        </p:txBody>
      </p:sp>
      <p:sp>
        <p:nvSpPr>
          <p:cNvPr id="11" name="テキスト ボックス 10">
            <a:extLst>
              <a:ext uri="{FF2B5EF4-FFF2-40B4-BE49-F238E27FC236}">
                <a16:creationId xmlns:a16="http://schemas.microsoft.com/office/drawing/2014/main" id="{B39E76D6-A247-D442-4426-314D431F2827}"/>
              </a:ext>
            </a:extLst>
          </p:cNvPr>
          <p:cNvSpPr txBox="1"/>
          <p:nvPr/>
        </p:nvSpPr>
        <p:spPr>
          <a:xfrm>
            <a:off x="6840062" y="4889091"/>
            <a:ext cx="877163" cy="369332"/>
          </a:xfrm>
          <a:prstGeom prst="rect">
            <a:avLst/>
          </a:prstGeom>
          <a:noFill/>
        </p:spPr>
        <p:txBody>
          <a:bodyPr wrap="none" rtlCol="0">
            <a:spAutoFit/>
          </a:bodyPr>
          <a:lstStyle/>
          <a:p>
            <a:r>
              <a:rPr kumimoji="1" lang="ja-JP" altLang="en-US" dirty="0"/>
              <a:t>テスト</a:t>
            </a:r>
          </a:p>
        </p:txBody>
      </p:sp>
      <p:sp>
        <p:nvSpPr>
          <p:cNvPr id="12" name="テキスト ボックス 11">
            <a:extLst>
              <a:ext uri="{FF2B5EF4-FFF2-40B4-BE49-F238E27FC236}">
                <a16:creationId xmlns:a16="http://schemas.microsoft.com/office/drawing/2014/main" id="{2607E363-0AF2-2B82-7259-FDB080E45AB0}"/>
              </a:ext>
            </a:extLst>
          </p:cNvPr>
          <p:cNvSpPr txBox="1"/>
          <p:nvPr/>
        </p:nvSpPr>
        <p:spPr>
          <a:xfrm>
            <a:off x="1384300" y="6568203"/>
            <a:ext cx="6375400" cy="261610"/>
          </a:xfrm>
          <a:prstGeom prst="rect">
            <a:avLst/>
          </a:prstGeom>
          <a:noFill/>
          <a:ln>
            <a:solidFill>
              <a:schemeClr val="tx1"/>
            </a:solidFill>
          </a:ln>
        </p:spPr>
        <p:txBody>
          <a:bodyPr wrap="square" rtlCol="0">
            <a:spAutoFit/>
          </a:bodyPr>
          <a:lstStyle/>
          <a:p>
            <a:r>
              <a:rPr kumimoji="1" lang="en-US" altLang="ja-JP" sz="1100" dirty="0"/>
              <a:t>[7]: B. </a:t>
            </a:r>
            <a:r>
              <a:rPr kumimoji="1" lang="en-US" altLang="ja-JP" sz="1100" dirty="0" err="1"/>
              <a:t>Roziere</a:t>
            </a:r>
            <a:r>
              <a:rPr kumimoji="1" lang="en-US" altLang="ja-JP" sz="1100" dirty="0"/>
              <a:t>, et al. Unsupervised translation of programming languages. NIPS2020, Dec. 2020.</a:t>
            </a:r>
            <a:endParaRPr kumimoji="1" lang="ja-JP" altLang="en-US" sz="1100" dirty="0"/>
          </a:p>
        </p:txBody>
      </p:sp>
      <p:sp>
        <p:nvSpPr>
          <p:cNvPr id="13" name="テキスト ボックス 12">
            <a:extLst>
              <a:ext uri="{FF2B5EF4-FFF2-40B4-BE49-F238E27FC236}">
                <a16:creationId xmlns:a16="http://schemas.microsoft.com/office/drawing/2014/main" id="{D0526A80-B1D7-41E9-D111-8B5760E08048}"/>
              </a:ext>
            </a:extLst>
          </p:cNvPr>
          <p:cNvSpPr txBox="1"/>
          <p:nvPr/>
        </p:nvSpPr>
        <p:spPr>
          <a:xfrm>
            <a:off x="680808" y="6044397"/>
            <a:ext cx="2214068" cy="369332"/>
          </a:xfrm>
          <a:prstGeom prst="rect">
            <a:avLst/>
          </a:prstGeom>
          <a:solidFill>
            <a:srgbClr val="FFFFFF"/>
          </a:solidFill>
          <a:ln>
            <a:solidFill>
              <a:schemeClr val="tx1"/>
            </a:solidFill>
          </a:ln>
        </p:spPr>
        <p:txBody>
          <a:bodyPr wrap="none" rtlCol="0">
            <a:spAutoFit/>
          </a:bodyPr>
          <a:lstStyle/>
          <a:p>
            <a:r>
              <a:rPr lang="ja-JP" altLang="en-US" dirty="0"/>
              <a:t>ソースコード</a:t>
            </a:r>
            <a:r>
              <a:rPr lang="en-US" altLang="ja-JP" dirty="0"/>
              <a:t> (Rust)</a:t>
            </a:r>
            <a:endParaRPr kumimoji="1" lang="ja-JP" altLang="en-US" dirty="0"/>
          </a:p>
        </p:txBody>
      </p:sp>
      <p:sp>
        <p:nvSpPr>
          <p:cNvPr id="14" name="テキスト ボックス 13">
            <a:extLst>
              <a:ext uri="{FF2B5EF4-FFF2-40B4-BE49-F238E27FC236}">
                <a16:creationId xmlns:a16="http://schemas.microsoft.com/office/drawing/2014/main" id="{BF5C4D56-49D6-AFFB-24B6-EA9DC13B0E36}"/>
              </a:ext>
            </a:extLst>
          </p:cNvPr>
          <p:cNvSpPr txBox="1"/>
          <p:nvPr/>
        </p:nvSpPr>
        <p:spPr>
          <a:xfrm>
            <a:off x="4665402" y="6163770"/>
            <a:ext cx="1601721" cy="369332"/>
          </a:xfrm>
          <a:prstGeom prst="rect">
            <a:avLst/>
          </a:prstGeom>
          <a:solidFill>
            <a:srgbClr val="FFFFFF"/>
          </a:solidFill>
          <a:ln>
            <a:solidFill>
              <a:schemeClr val="tx1"/>
            </a:solidFill>
          </a:ln>
        </p:spPr>
        <p:txBody>
          <a:bodyPr wrap="none" rtlCol="0">
            <a:spAutoFit/>
          </a:bodyPr>
          <a:lstStyle/>
          <a:p>
            <a:r>
              <a:rPr kumimoji="1" lang="ja-JP" altLang="en-US" dirty="0"/>
              <a:t>翻訳結果</a:t>
            </a:r>
            <a:r>
              <a:rPr kumimoji="1" lang="en-US" altLang="ja-JP" dirty="0"/>
              <a:t> (Go)</a:t>
            </a:r>
            <a:endParaRPr kumimoji="1" lang="ja-JP" altLang="en-US" dirty="0"/>
          </a:p>
        </p:txBody>
      </p:sp>
      <p:sp>
        <p:nvSpPr>
          <p:cNvPr id="16" name="角丸四角形吹き出し 15">
            <a:extLst>
              <a:ext uri="{FF2B5EF4-FFF2-40B4-BE49-F238E27FC236}">
                <a16:creationId xmlns:a16="http://schemas.microsoft.com/office/drawing/2014/main" id="{F5BEA571-3B08-EBF2-C25A-759A79777E8B}"/>
              </a:ext>
            </a:extLst>
          </p:cNvPr>
          <p:cNvSpPr/>
          <p:nvPr/>
        </p:nvSpPr>
        <p:spPr>
          <a:xfrm>
            <a:off x="7583808" y="3252930"/>
            <a:ext cx="1502992" cy="677961"/>
          </a:xfrm>
          <a:prstGeom prst="wedgeRoundRectCallou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72000" rIns="72000" bIns="72000" rtlCol="0" anchor="t"/>
          <a:lstStyle/>
          <a:p>
            <a:pPr algn="ctr"/>
            <a:r>
              <a:rPr kumimoji="1" lang="ja-JP" altLang="en-US" sz="1600">
                <a:solidFill>
                  <a:schemeClr val="tx1"/>
                </a:solidFill>
              </a:rPr>
              <a:t>全て合格なら</a:t>
            </a:r>
            <a:endParaRPr kumimoji="1" lang="en-US" altLang="ja-JP" sz="1600" dirty="0">
              <a:solidFill>
                <a:schemeClr val="tx1"/>
              </a:solidFill>
            </a:endParaRPr>
          </a:p>
          <a:p>
            <a:pPr algn="ctr"/>
            <a:r>
              <a:rPr kumimoji="1" lang="ja-JP" altLang="en-US" sz="1600">
                <a:solidFill>
                  <a:schemeClr val="tx1"/>
                </a:solidFill>
              </a:rPr>
              <a:t>翻訳は正しい</a:t>
            </a:r>
          </a:p>
        </p:txBody>
      </p:sp>
    </p:spTree>
    <p:extLst>
      <p:ext uri="{BB962C8B-B14F-4D97-AF65-F5344CB8AC3E}">
        <p14:creationId xmlns:p14="http://schemas.microsoft.com/office/powerpoint/2010/main" val="199030661"/>
      </p:ext>
    </p:extLst>
  </p:cSld>
  <p:clrMapOvr>
    <a:masterClrMapping/>
  </p:clrMapOvr>
</p:sld>
</file>

<file path=ppt/theme/theme1.xml><?xml version="1.0" encoding="utf-8"?>
<a:theme xmlns:a="http://schemas.openxmlformats.org/drawingml/2006/main" name="higolab1-2">
  <a:themeElements>
    <a:clrScheme name="higolab1">
      <a:dk1>
        <a:srgbClr val="2F4F4F"/>
      </a:dk1>
      <a:lt1>
        <a:srgbClr val="F5F5F5"/>
      </a:lt1>
      <a:dk2>
        <a:srgbClr val="696969"/>
      </a:dk2>
      <a:lt2>
        <a:srgbClr val="DCDCDC"/>
      </a:lt2>
      <a:accent1>
        <a:srgbClr val="304A9E"/>
      </a:accent1>
      <a:accent2>
        <a:srgbClr val="136EAB"/>
      </a:accent2>
      <a:accent3>
        <a:srgbClr val="D59533"/>
      </a:accent3>
      <a:accent4>
        <a:srgbClr val="009353"/>
      </a:accent4>
      <a:accent5>
        <a:srgbClr val="CA4683"/>
      </a:accent5>
      <a:accent6>
        <a:srgbClr val="CB4828"/>
      </a:accent6>
      <a:hlink>
        <a:srgbClr val="0000CC"/>
      </a:hlink>
      <a:folHlink>
        <a:srgbClr val="551A8B"/>
      </a:folHlink>
    </a:clrScheme>
    <a:fontScheme name="sel_new">
      <a:majorFont>
        <a:latin typeface="Segoe UI"/>
        <a:ea typeface="游ゴシック"/>
        <a:cs typeface=""/>
      </a:majorFont>
      <a:minorFont>
        <a:latin typeface="Segoe UI"/>
        <a:ea typeface="游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38100">
          <a:solidFill>
            <a:schemeClr val="tx1"/>
          </a:solidFill>
        </a:ln>
      </a:spPr>
      <a:bodyPr wrap="none" lIns="72000" tIns="72000" rIns="72000" bIns="72000" rtlCol="0" anchor="t"/>
      <a:lstStyle>
        <a:defPPr algn="l">
          <a:lnSpc>
            <a:spcPct val="90000"/>
          </a:lnSpc>
          <a:spcBef>
            <a:spcPts val="300"/>
          </a:spcBef>
          <a:spcAft>
            <a:spcPts val="100"/>
          </a:spcAft>
          <a:defRPr kumimoji="1" sz="2000" spc="110" baseline="0" dirty="0">
            <a:solidFill>
              <a:schemeClr val="tx1"/>
            </a:solidFill>
            <a:latin typeface="Segoe UI" panose="020B0502040204020203" pitchFamily="34" charset="0"/>
            <a:cs typeface="Segoe UI" panose="020B0502040204020203"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igolab1-2" id="{E4E7394B-5F57-47DA-AFBC-0A80AA1DFB2C}" vid="{98DCB294-0F08-4D70-AC54-04E1889CA95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higolab1-2</Template>
  <TotalTime>34054</TotalTime>
  <Words>8918</Words>
  <Application>Microsoft Macintosh PowerPoint</Application>
  <PresentationFormat>画面に合わせる (4:3)</PresentationFormat>
  <Paragraphs>1799</Paragraphs>
  <Slides>47</Slides>
  <Notes>34</Notes>
  <HiddenSlides>19</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47</vt:i4>
      </vt:variant>
    </vt:vector>
  </HeadingPairs>
  <TitlesOfParts>
    <vt:vector size="55" baseType="lpstr">
      <vt:lpstr>游ゴシック</vt:lpstr>
      <vt:lpstr>Arial</vt:lpstr>
      <vt:lpstr>Cambria Math</vt:lpstr>
      <vt:lpstr>Courier New</vt:lpstr>
      <vt:lpstr>Helvetica</vt:lpstr>
      <vt:lpstr>Segoe UI</vt:lpstr>
      <vt:lpstr>Times New Roman</vt:lpstr>
      <vt:lpstr>higolab1-2</vt:lpstr>
      <vt:lpstr>GPT-4を用いた自動コード翻訳に対する 精度調査</vt:lpstr>
      <vt:lpstr>自動コード翻訳とは</vt:lpstr>
      <vt:lpstr>ルールベース機械翻訳</vt:lpstr>
      <vt:lpstr>ニューラル機械翻訳</vt:lpstr>
      <vt:lpstr>GPT-4</vt:lpstr>
      <vt:lpstr>本研究の目的</vt:lpstr>
      <vt:lpstr>データセットの作成 (1)</vt:lpstr>
      <vt:lpstr>データセットの作成 (2)</vt:lpstr>
      <vt:lpstr>翻訳の精度の調査方法</vt:lpstr>
      <vt:lpstr>本研究の目的</vt:lpstr>
      <vt:lpstr>調査1: 目的と実験方法</vt:lpstr>
      <vt:lpstr>調査1: モデルの設定</vt:lpstr>
      <vt:lpstr>調査1: データセットの加工</vt:lpstr>
      <vt:lpstr>調査1: 結果と考察</vt:lpstr>
      <vt:lpstr>本研究の目的</vt:lpstr>
      <vt:lpstr>調査2: 目的と実験方法</vt:lpstr>
      <vt:lpstr>調査2: モデルの概要</vt:lpstr>
      <vt:lpstr>調査2: 結果</vt:lpstr>
      <vt:lpstr>調査2: 考察 (1)</vt:lpstr>
      <vt:lpstr>調査2: 考察 (2)</vt:lpstr>
      <vt:lpstr>本研究の目的</vt:lpstr>
      <vt:lpstr>調査3: 概要 </vt:lpstr>
      <vt:lpstr>調査3: 結果と考察</vt:lpstr>
      <vt:lpstr>本研究の目的</vt:lpstr>
      <vt:lpstr>調査4: 概要 </vt:lpstr>
      <vt:lpstr>調査4: 結果と考察</vt:lpstr>
      <vt:lpstr>まとめ</vt:lpstr>
      <vt:lpstr>今後の展望</vt:lpstr>
      <vt:lpstr>調査1: 実験方法の詳細</vt:lpstr>
      <vt:lpstr>調査1: 実験方法の詳細</vt:lpstr>
      <vt:lpstr>調査1: 考察</vt:lpstr>
      <vt:lpstr>調査1 考察: トークン数/行数との相関</vt:lpstr>
      <vt:lpstr>調査2: 各言語の特徴</vt:lpstr>
      <vt:lpstr>調査2: 考察 </vt:lpstr>
      <vt:lpstr>調査2: コンパイルエラーの割合</vt:lpstr>
      <vt:lpstr>調査2 考察: ルールベース手法との比較</vt:lpstr>
      <vt:lpstr>調査2 考察: ルールベース手法との比較</vt:lpstr>
      <vt:lpstr>調査2 考察:トークン数/行数との相関</vt:lpstr>
      <vt:lpstr>調査2: 考察</vt:lpstr>
      <vt:lpstr>調査3: 考察</vt:lpstr>
      <vt:lpstr>調査3: コンパイルエラーの割合</vt:lpstr>
      <vt:lpstr>調査4: 考察</vt:lpstr>
      <vt:lpstr>コンパイルエラーの割合</vt:lpstr>
      <vt:lpstr>内的妥当性への脅威</vt:lpstr>
      <vt:lpstr>内的妥当性への脅威</vt:lpstr>
      <vt:lpstr>内的妥当性への脅威</vt:lpstr>
      <vt:lpstr>外的妥当性の脅威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 Translation  with Compiler Representations  (ICLR2023)</dc:title>
  <dc:creator>皓太 川渕</dc:creator>
  <cp:lastModifiedBy>KAWABUCHI Kota</cp:lastModifiedBy>
  <cp:revision>168</cp:revision>
  <cp:lastPrinted>2024-01-30T00:48:35Z</cp:lastPrinted>
  <dcterms:created xsi:type="dcterms:W3CDTF">2023-06-02T02:53:56Z</dcterms:created>
  <dcterms:modified xsi:type="dcterms:W3CDTF">2024-02-07T02:36:01Z</dcterms:modified>
</cp:coreProperties>
</file>