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313" r:id="rId2"/>
    <p:sldId id="257" r:id="rId3"/>
    <p:sldId id="259" r:id="rId4"/>
    <p:sldId id="261" r:id="rId5"/>
    <p:sldId id="294" r:id="rId6"/>
    <p:sldId id="262" r:id="rId7"/>
    <p:sldId id="293" r:id="rId8"/>
    <p:sldId id="283" r:id="rId9"/>
    <p:sldId id="312" r:id="rId10"/>
    <p:sldId id="303" r:id="rId11"/>
    <p:sldId id="315" r:id="rId12"/>
    <p:sldId id="316" r:id="rId13"/>
    <p:sldId id="276" r:id="rId14"/>
    <p:sldId id="311" r:id="rId15"/>
    <p:sldId id="277" r:id="rId16"/>
    <p:sldId id="299" r:id="rId17"/>
    <p:sldId id="290" r:id="rId18"/>
    <p:sldId id="266" r:id="rId19"/>
    <p:sldId id="269" r:id="rId20"/>
    <p:sldId id="270" r:id="rId21"/>
    <p:sldId id="291" r:id="rId22"/>
    <p:sldId id="292" r:id="rId23"/>
    <p:sldId id="318" r:id="rId24"/>
    <p:sldId id="319" r:id="rId25"/>
    <p:sldId id="320" r:id="rId26"/>
    <p:sldId id="321" r:id="rId27"/>
    <p:sldId id="322" r:id="rId28"/>
    <p:sldId id="323" r:id="rId29"/>
    <p:sldId id="324" r:id="rId30"/>
    <p:sldId id="325" r:id="rId31"/>
  </p:sldIdLst>
  <p:sldSz cx="9144000" cy="6858000" type="screen4x3"/>
  <p:notesSz cx="6854825" cy="97504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800000"/>
    <a:srgbClr val="00820F"/>
    <a:srgbClr val="D20000"/>
    <a:srgbClr val="FFCC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33" autoAdjust="0"/>
    <p:restoredTop sz="86306" autoAdjust="0"/>
  </p:normalViewPr>
  <p:slideViewPr>
    <p:cSldViewPr>
      <p:cViewPr varScale="1">
        <p:scale>
          <a:sx n="64" d="100"/>
          <a:sy n="64" d="100"/>
        </p:scale>
        <p:origin x="-996" y="-102"/>
      </p:cViewPr>
      <p:guideLst>
        <p:guide orient="horz" pos="2160"/>
        <p:guide pos="2880"/>
      </p:guideLst>
    </p:cSldViewPr>
  </p:slideViewPr>
  <p:notesTextViewPr>
    <p:cViewPr>
      <p:scale>
        <a:sx n="100" d="100"/>
        <a:sy n="100" d="100"/>
      </p:scale>
      <p:origin x="0" y="0"/>
    </p:cViewPr>
  </p:notesTextViewPr>
  <p:sorterViewPr>
    <p:cViewPr>
      <p:scale>
        <a:sx n="60" d="100"/>
        <a:sy n="6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2970211" cy="48744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3021" y="0"/>
            <a:ext cx="2970211" cy="487444"/>
          </a:xfrm>
          <a:prstGeom prst="rect">
            <a:avLst/>
          </a:prstGeom>
        </p:spPr>
        <p:txBody>
          <a:bodyPr vert="horz" lIns="91440" tIns="45720" rIns="91440" bIns="45720" rtlCol="0"/>
          <a:lstStyle>
            <a:lvl1pPr algn="r">
              <a:defRPr sz="1200"/>
            </a:lvl1pPr>
          </a:lstStyle>
          <a:p>
            <a:fld id="{B2F082FC-4937-4867-87EF-29DF6283673D}" type="datetimeFigureOut">
              <a:rPr kumimoji="1" lang="ja-JP" altLang="en-US" smtClean="0"/>
              <a:pPr/>
              <a:t>2009/2/16</a:t>
            </a:fld>
            <a:endParaRPr kumimoji="1" lang="ja-JP" altLang="en-US"/>
          </a:p>
        </p:txBody>
      </p:sp>
      <p:sp>
        <p:nvSpPr>
          <p:cNvPr id="4" name="フッター プレースホルダ 3"/>
          <p:cNvSpPr>
            <a:spLocks noGrp="1"/>
          </p:cNvSpPr>
          <p:nvPr>
            <p:ph type="ftr" sz="quarter" idx="2"/>
          </p:nvPr>
        </p:nvSpPr>
        <p:spPr>
          <a:xfrm>
            <a:off x="6" y="9261430"/>
            <a:ext cx="2970211" cy="48744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3021" y="9261430"/>
            <a:ext cx="2970211" cy="487443"/>
          </a:xfrm>
          <a:prstGeom prst="rect">
            <a:avLst/>
          </a:prstGeom>
        </p:spPr>
        <p:txBody>
          <a:bodyPr vert="horz" lIns="91440" tIns="45720" rIns="91440" bIns="45720" rtlCol="0" anchor="b"/>
          <a:lstStyle>
            <a:lvl1pPr algn="r">
              <a:defRPr sz="1200"/>
            </a:lvl1pPr>
          </a:lstStyle>
          <a:p>
            <a:fld id="{07F5B62B-6E98-4654-8CD2-33DD77468E7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6"/>
            <a:ext cx="2970425" cy="48752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2820" y="6"/>
            <a:ext cx="2970425" cy="487521"/>
          </a:xfrm>
          <a:prstGeom prst="rect">
            <a:avLst/>
          </a:prstGeom>
        </p:spPr>
        <p:txBody>
          <a:bodyPr vert="horz" lIns="91440" tIns="45720" rIns="91440" bIns="45720" rtlCol="0"/>
          <a:lstStyle>
            <a:lvl1pPr algn="r">
              <a:defRPr sz="1200"/>
            </a:lvl1pPr>
          </a:lstStyle>
          <a:p>
            <a:fld id="{3D5CFB8D-0236-44EF-AB59-97A5FDEF8BDE}" type="datetimeFigureOut">
              <a:rPr kumimoji="1" lang="ja-JP" altLang="en-US" smtClean="0"/>
              <a:pPr/>
              <a:t>2009/2/16</a:t>
            </a:fld>
            <a:endParaRPr kumimoji="1" lang="ja-JP" altLang="en-US"/>
          </a:p>
        </p:txBody>
      </p:sp>
      <p:sp>
        <p:nvSpPr>
          <p:cNvPr id="4" name="スライド イメージ プレースホルダ 3"/>
          <p:cNvSpPr>
            <a:spLocks noGrp="1" noRot="1" noChangeAspect="1"/>
          </p:cNvSpPr>
          <p:nvPr>
            <p:ph type="sldImg" idx="2"/>
          </p:nvPr>
        </p:nvSpPr>
        <p:spPr>
          <a:xfrm>
            <a:off x="990600" y="731838"/>
            <a:ext cx="4873625" cy="36544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483" y="4631452"/>
            <a:ext cx="5483860" cy="438769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5" y="9261217"/>
            <a:ext cx="2970425" cy="48752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2820" y="9261217"/>
            <a:ext cx="2970425" cy="487521"/>
          </a:xfrm>
          <a:prstGeom prst="rect">
            <a:avLst/>
          </a:prstGeom>
        </p:spPr>
        <p:txBody>
          <a:bodyPr vert="horz" lIns="91440" tIns="45720" rIns="91440" bIns="45720" rtlCol="0" anchor="b"/>
          <a:lstStyle>
            <a:lvl1pPr algn="r">
              <a:defRPr sz="1200"/>
            </a:lvl1pPr>
          </a:lstStyle>
          <a:p>
            <a:fld id="{FBA85089-6B01-45C6-B1A5-60BAFF454613}"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次に、提案手法を実装した、部品自動推薦システム</a:t>
            </a:r>
            <a:r>
              <a:rPr kumimoji="1" lang="en-US" altLang="ja-JP" dirty="0" smtClean="0"/>
              <a:t>A-SCORE</a:t>
            </a:r>
            <a:r>
              <a:rPr kumimoji="1" lang="ja-JP" altLang="en-US" dirty="0" smtClean="0"/>
              <a:t>について説明します。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A-SCORE</a:t>
            </a:r>
            <a:r>
              <a:rPr kumimoji="1" lang="ja-JP" altLang="en-US" dirty="0" smtClean="0"/>
              <a:t>は、統合開発環境である</a:t>
            </a:r>
            <a:r>
              <a:rPr kumimoji="1" lang="en-US" altLang="ja-JP" dirty="0" smtClean="0"/>
              <a:t>Eclipse</a:t>
            </a:r>
            <a:r>
              <a:rPr kumimoji="1" lang="ja-JP" altLang="en-US" dirty="0" smtClean="0"/>
              <a:t>のプラグインとして動作します。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Eclipse</a:t>
            </a:r>
            <a:r>
              <a:rPr kumimoji="1" lang="ja-JP" altLang="en-US" dirty="0" smtClean="0"/>
              <a:t>の</a:t>
            </a:r>
            <a:r>
              <a:rPr kumimoji="1" lang="en-US" altLang="ja-JP" dirty="0" smtClean="0"/>
              <a:t>Java</a:t>
            </a:r>
            <a:r>
              <a:rPr kumimoji="1" lang="ja-JP" altLang="en-US" dirty="0" smtClean="0"/>
              <a:t>開発環境である</a:t>
            </a:r>
            <a:r>
              <a:rPr kumimoji="1" lang="en-US" altLang="ja-JP" dirty="0" smtClean="0"/>
              <a:t>JDT</a:t>
            </a:r>
            <a:r>
              <a:rPr kumimoji="1" lang="ja-JP" altLang="en-US" dirty="0" smtClean="0"/>
              <a:t>を拡張することで、</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Eclipse</a:t>
            </a:r>
            <a:r>
              <a:rPr kumimoji="1" lang="ja-JP" altLang="en-US" dirty="0" smtClean="0"/>
              <a:t>の使い勝手はそのままに、自動推薦を利用できるようになっています。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上中央部にあるソースコードエディタでコーディングを行っていると、</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右下の推薦画面で部品が推薦されます。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その他、再利用を効率化するための機能をいくつか実装しています。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（アニメ）推薦された部品をダブルクリックすると、その部品のソースコードがエディタ上で表示されます。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（アニメ）また、ワンクリックで部品をプロジェクトにインポートすることもできるようになっています。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続いて、</a:t>
            </a:r>
            <a:r>
              <a:rPr kumimoji="1" lang="en-US" altLang="ja-JP" dirty="0" smtClean="0"/>
              <a:t>A-SCORE</a:t>
            </a:r>
            <a:r>
              <a:rPr kumimoji="1" lang="ja-JP" altLang="en-US" dirty="0" smtClean="0"/>
              <a:t>の評価実験について説明します。</a:t>
            </a:r>
            <a:endParaRPr kumimoji="1" lang="en-US" altLang="ja-JP" dirty="0" smtClean="0"/>
          </a:p>
          <a:p>
            <a:endParaRPr kumimoji="1" lang="en-US" altLang="ja-JP" dirty="0" smtClean="0"/>
          </a:p>
          <a:p>
            <a:r>
              <a:rPr kumimoji="1" lang="ja-JP" altLang="en-US" dirty="0" smtClean="0"/>
              <a:t>この実験では、学生</a:t>
            </a:r>
            <a:r>
              <a:rPr kumimoji="1" lang="en-US" altLang="ja-JP" dirty="0" smtClean="0"/>
              <a:t>4</a:t>
            </a:r>
            <a:r>
              <a:rPr kumimoji="1" lang="ja-JP" altLang="en-US" dirty="0" smtClean="0"/>
              <a:t>人を被験者としてプログラミング課題を行ってもらいました。</a:t>
            </a:r>
            <a:endParaRPr kumimoji="1" lang="en-US" altLang="ja-JP" dirty="0" smtClean="0"/>
          </a:p>
          <a:p>
            <a:r>
              <a:rPr kumimoji="1" lang="ja-JP" altLang="en-US" dirty="0" smtClean="0"/>
              <a:t>課題は</a:t>
            </a:r>
            <a:r>
              <a:rPr kumimoji="1" lang="en-US" altLang="ja-JP" dirty="0" smtClean="0"/>
              <a:t>CSV</a:t>
            </a:r>
            <a:r>
              <a:rPr kumimoji="1" lang="ja-JP" altLang="en-US" dirty="0" smtClean="0"/>
              <a:t>ファイル読み込みとファイルコピーに関する内容です。</a:t>
            </a:r>
            <a:endParaRPr kumimoji="1" lang="en-US" altLang="ja-JP" dirty="0" smtClean="0"/>
          </a:p>
          <a:p>
            <a:r>
              <a:rPr kumimoji="1" lang="en-US" altLang="ja-JP" dirty="0" smtClean="0"/>
              <a:t>A-SCORE</a:t>
            </a:r>
            <a:r>
              <a:rPr kumimoji="1" lang="ja-JP" altLang="en-US" dirty="0" smtClean="0"/>
              <a:t>の有無で結果を比較しました。</a:t>
            </a:r>
            <a:endParaRPr kumimoji="1" lang="en-US" altLang="ja-JP" dirty="0" smtClean="0"/>
          </a:p>
          <a:p>
            <a:endParaRPr kumimoji="1" lang="en-US" altLang="ja-JP" dirty="0" smtClean="0"/>
          </a:p>
          <a:p>
            <a:r>
              <a:rPr kumimoji="1" lang="ja-JP" altLang="en-US" dirty="0" smtClean="0"/>
              <a:t>その結果、</a:t>
            </a:r>
            <a:r>
              <a:rPr kumimoji="1" lang="en-US" altLang="ja-JP" dirty="0" smtClean="0"/>
              <a:t>A-SCORE</a:t>
            </a:r>
            <a:r>
              <a:rPr kumimoji="1" lang="ja-JP" altLang="en-US" dirty="0" smtClean="0"/>
              <a:t>を利用することで、</a:t>
            </a:r>
            <a:endParaRPr kumimoji="1" lang="en-US" altLang="ja-JP" dirty="0" smtClean="0"/>
          </a:p>
          <a:p>
            <a:r>
              <a:rPr kumimoji="1" lang="ja-JP" altLang="en-US" dirty="0" smtClean="0"/>
              <a:t>部品の再利用数は増加し、不具合の数は減少することがわかりました。</a:t>
            </a:r>
            <a:endParaRPr kumimoji="1" lang="en-US" altLang="ja-JP" dirty="0" smtClean="0"/>
          </a:p>
          <a:p>
            <a:r>
              <a:rPr kumimoji="1" lang="ja-JP" altLang="en-US" dirty="0" smtClean="0"/>
              <a:t>作業時間は残念ながら増加してしまいましたが、</a:t>
            </a:r>
            <a:endParaRPr kumimoji="1" lang="en-US" altLang="ja-JP" dirty="0" smtClean="0"/>
          </a:p>
          <a:p>
            <a:r>
              <a:rPr kumimoji="1" lang="ja-JP" altLang="en-US" dirty="0" smtClean="0"/>
              <a:t>不具合の数が減っているため、保守の時間などを含めると逆転する可能性もあります。</a:t>
            </a:r>
            <a:endParaRPr kumimoji="1" lang="en-US" altLang="ja-JP" dirty="0" smtClean="0"/>
          </a:p>
          <a:p>
            <a:endParaRPr kumimoji="1" lang="en-US" altLang="ja-JP" dirty="0" smtClean="0"/>
          </a:p>
          <a:p>
            <a:r>
              <a:rPr kumimoji="1" lang="ja-JP" altLang="en-US" dirty="0" smtClean="0"/>
              <a:t>次のスライドでは、再利用数に関する実験結果の詳細を説明します。</a:t>
            </a:r>
            <a:endParaRPr kumimoji="1" lang="en-US" altLang="ja-JP" dirty="0" smtClean="0"/>
          </a:p>
          <a:p>
            <a:r>
              <a:rPr kumimoji="1" lang="ja-JP" altLang="en-US" dirty="0" smtClean="0"/>
              <a:t>時間の都合上、他の結果は省略させていただきます。</a:t>
            </a:r>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こちらが、</a:t>
            </a:r>
            <a:r>
              <a:rPr kumimoji="1" lang="en-US" altLang="ja-JP" dirty="0" smtClean="0"/>
              <a:t>A-SCORE</a:t>
            </a:r>
            <a:r>
              <a:rPr kumimoji="1" lang="ja-JP" altLang="en-US" dirty="0" smtClean="0"/>
              <a:t>を使用した場合と使用しなかった場合の</a:t>
            </a:r>
            <a:endParaRPr kumimoji="1" lang="en-US" altLang="ja-JP" dirty="0" smtClean="0"/>
          </a:p>
          <a:p>
            <a:r>
              <a:rPr kumimoji="1" lang="ja-JP" altLang="en-US" dirty="0" smtClean="0"/>
              <a:t>再利用した部品数の表です。</a:t>
            </a:r>
            <a:endParaRPr kumimoji="1" lang="en-US" altLang="ja-JP" dirty="0" smtClean="0"/>
          </a:p>
          <a:p>
            <a:endParaRPr kumimoji="1" lang="en-US" altLang="ja-JP" dirty="0" smtClean="0"/>
          </a:p>
          <a:p>
            <a:r>
              <a:rPr kumimoji="1" lang="en-US" altLang="ja-JP" dirty="0" smtClean="0"/>
              <a:t>A-SCORE</a:t>
            </a:r>
            <a:r>
              <a:rPr kumimoji="1" lang="ja-JP" altLang="en-US" dirty="0" smtClean="0"/>
              <a:t>を使用しなかった場合には、全く再利用が行われていませんでした。</a:t>
            </a:r>
            <a:endParaRPr kumimoji="1" lang="en-US" altLang="ja-JP" dirty="0" smtClean="0"/>
          </a:p>
          <a:p>
            <a:r>
              <a:rPr kumimoji="1" lang="ja-JP" altLang="en-US" dirty="0" smtClean="0"/>
              <a:t>この理由について被験者にインタビューしたところ、</a:t>
            </a:r>
            <a:endParaRPr kumimoji="1" lang="en-US" altLang="ja-JP" dirty="0" smtClean="0"/>
          </a:p>
          <a:p>
            <a:r>
              <a:rPr kumimoji="1" lang="ja-JP" altLang="en-US" dirty="0" smtClean="0"/>
              <a:t>「目的の昨日を持った部品があるとは思わなかった」</a:t>
            </a:r>
            <a:endParaRPr kumimoji="1" lang="en-US" altLang="ja-JP" dirty="0" smtClean="0"/>
          </a:p>
          <a:p>
            <a:r>
              <a:rPr kumimoji="1" lang="ja-JP" altLang="en-US" dirty="0" smtClean="0"/>
              <a:t>「探したけど使えそうな部品が見つからなかった」</a:t>
            </a:r>
            <a:endParaRPr kumimoji="1" lang="en-US" altLang="ja-JP" dirty="0" smtClean="0"/>
          </a:p>
          <a:p>
            <a:r>
              <a:rPr kumimoji="1" lang="ja-JP" altLang="en-US" dirty="0" smtClean="0"/>
              <a:t>といった回答が得られました。</a:t>
            </a:r>
            <a:endParaRPr kumimoji="1" lang="en-US" altLang="ja-JP" dirty="0" smtClean="0"/>
          </a:p>
          <a:p>
            <a:endParaRPr kumimoji="1" lang="en-US" altLang="ja-JP" dirty="0" smtClean="0"/>
          </a:p>
          <a:p>
            <a:r>
              <a:rPr kumimoji="1" lang="ja-JP" altLang="en-US" dirty="0" smtClean="0"/>
              <a:t>一方、</a:t>
            </a:r>
            <a:r>
              <a:rPr kumimoji="1" lang="en-US" altLang="ja-JP" dirty="0" smtClean="0"/>
              <a:t>A-SCORE</a:t>
            </a:r>
            <a:r>
              <a:rPr kumimoji="1" lang="ja-JP" altLang="en-US" dirty="0" smtClean="0"/>
              <a:t>を使用した場合は再利用が行われていました。</a:t>
            </a:r>
            <a:endParaRPr kumimoji="1" lang="en-US" altLang="ja-JP" dirty="0" smtClean="0"/>
          </a:p>
          <a:p>
            <a:r>
              <a:rPr kumimoji="1" lang="ja-JP" altLang="en-US" dirty="0" smtClean="0"/>
              <a:t>この中には、</a:t>
            </a:r>
            <a:r>
              <a:rPr kumimoji="1" lang="en-US" altLang="ja-JP" dirty="0" err="1" smtClean="0"/>
              <a:t>CodeBroker</a:t>
            </a:r>
            <a:r>
              <a:rPr kumimoji="1" lang="ja-JP" altLang="en-US" dirty="0" smtClean="0"/>
              <a:t>では対応できない種類の再利用も含まれていました。</a:t>
            </a:r>
            <a:endParaRPr kumimoji="1" lang="en-US" altLang="ja-JP" dirty="0" smtClean="0"/>
          </a:p>
          <a:p>
            <a:r>
              <a:rPr kumimoji="1" lang="ja-JP" altLang="en-US" dirty="0" smtClean="0"/>
              <a:t>この結果より、</a:t>
            </a:r>
            <a:r>
              <a:rPr kumimoji="1" lang="en-US" altLang="ja-JP" dirty="0" smtClean="0"/>
              <a:t>A-SCORE</a:t>
            </a:r>
            <a:r>
              <a:rPr kumimoji="1" lang="ja-JP" altLang="en-US" dirty="0" smtClean="0"/>
              <a:t>が</a:t>
            </a:r>
            <a:r>
              <a:rPr kumimoji="1" lang="en-US" altLang="ja-JP" dirty="0" err="1" smtClean="0"/>
              <a:t>CodeBroker</a:t>
            </a:r>
            <a:r>
              <a:rPr kumimoji="1" lang="ja-JP" altLang="en-US" dirty="0" smtClean="0"/>
              <a:t>より広い範囲の再利用をカバーできており、</a:t>
            </a:r>
            <a:endParaRPr kumimoji="1" lang="en-US" altLang="ja-JP" dirty="0" smtClean="0"/>
          </a:p>
          <a:p>
            <a:r>
              <a:rPr kumimoji="1" lang="ja-JP" altLang="en-US" dirty="0" smtClean="0"/>
              <a:t>再利用を促進することが示されたといえます。</a:t>
            </a:r>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では、まとめと今後の課題について説明します。</a:t>
            </a:r>
            <a:endParaRPr kumimoji="1" lang="en-US" altLang="ja-JP" dirty="0" smtClean="0"/>
          </a:p>
          <a:p>
            <a:endParaRPr kumimoji="1" lang="en-US" altLang="ja-JP" dirty="0" smtClean="0"/>
          </a:p>
          <a:p>
            <a:r>
              <a:rPr kumimoji="1" lang="ja-JP" altLang="en-US" dirty="0" smtClean="0"/>
              <a:t>本研究では、広い範囲の再利用に対応した部品自動推薦手法を提案しました。</a:t>
            </a:r>
            <a:endParaRPr kumimoji="1" lang="en-US" altLang="ja-JP" dirty="0" smtClean="0"/>
          </a:p>
          <a:p>
            <a:r>
              <a:rPr kumimoji="1" lang="ja-JP" altLang="en-US" dirty="0" smtClean="0"/>
              <a:t>提案手法では、開発者による編集を監視し、</a:t>
            </a:r>
            <a:endParaRPr kumimoji="1" lang="en-US" altLang="ja-JP" dirty="0" smtClean="0"/>
          </a:p>
          <a:p>
            <a:r>
              <a:rPr kumimoji="1" lang="ja-JP" altLang="en-US" dirty="0" smtClean="0"/>
              <a:t>識別子とコメントに基づいて再利用できる部品を自動的に検索・提示します。</a:t>
            </a:r>
            <a:endParaRPr kumimoji="1" lang="en-US" altLang="ja-JP" dirty="0" smtClean="0"/>
          </a:p>
          <a:p>
            <a:r>
              <a:rPr kumimoji="1" lang="ja-JP" altLang="en-US" dirty="0" smtClean="0"/>
              <a:t>また、手法を実現したシステムを実装し、その評価を行いました。</a:t>
            </a:r>
            <a:endParaRPr kumimoji="1" lang="en-US" altLang="ja-JP" dirty="0" smtClean="0"/>
          </a:p>
          <a:p>
            <a:r>
              <a:rPr kumimoji="1" lang="ja-JP" altLang="en-US" dirty="0" smtClean="0"/>
              <a:t>その結果、提案システムによって再利用が促進されることが示されました。</a:t>
            </a:r>
            <a:endParaRPr kumimoji="1" lang="en-US" altLang="ja-JP" dirty="0" smtClean="0"/>
          </a:p>
          <a:p>
            <a:endParaRPr kumimoji="1" lang="en-US" altLang="ja-JP" dirty="0" smtClean="0"/>
          </a:p>
          <a:p>
            <a:r>
              <a:rPr kumimoji="1" lang="ja-JP" altLang="en-US" dirty="0" smtClean="0"/>
              <a:t>今後の課題としましては、</a:t>
            </a:r>
            <a:endParaRPr kumimoji="1" lang="en-US" altLang="ja-JP" dirty="0" smtClean="0"/>
          </a:p>
          <a:p>
            <a:r>
              <a:rPr kumimoji="1" lang="ja-JP" altLang="en-US" dirty="0" smtClean="0"/>
              <a:t>評価の信頼性を向上させるため、被験者や課題を増やして評価実験を拡充すること。</a:t>
            </a:r>
            <a:endParaRPr kumimoji="1" lang="en-US" altLang="ja-JP" dirty="0" smtClean="0"/>
          </a:p>
          <a:p>
            <a:r>
              <a:rPr kumimoji="1" lang="ja-JP" altLang="en-US" smtClean="0"/>
              <a:t>ユーザインターフェイスの改善などが挙げられます。</a:t>
            </a:r>
            <a:endParaRPr kumimoji="1" lang="ja-JP" altLang="en-US" dirty="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endParaRPr kumimoji="1" lang="en-US" altLang="ja-JP" sz="1200" kern="1200" baseline="0" dirty="0" smtClean="0">
              <a:solidFill>
                <a:schemeClr val="tx1"/>
              </a:solidFill>
              <a:latin typeface="+mn-lt"/>
              <a:ea typeface="+mn-ea"/>
              <a:cs typeface="+mn-cs"/>
            </a:endParaRPr>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EB603D3D-B44C-4342-8EC7-9388C47F1897}" type="slidenum">
              <a:rPr lang="ja-JP" altLang="en-US" smtClean="0"/>
              <a:pPr/>
              <a:t>17</a:t>
            </a:fld>
            <a:endParaRPr lang="en-US"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はじめに発表概略を述べます．</a:t>
            </a:r>
            <a:endParaRPr kumimoji="1" lang="en-US" altLang="ja-JP" dirty="0" smtClean="0"/>
          </a:p>
          <a:p>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本研究の背景には、</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ソフトウェア部品を再利用すると、開発効率や品質が向上すると言われていることがあります。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再利用を支援するために本研究では、ソフトウェアを開発している際に</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再利用できる部品を自動的に推薦する手法を提案し、</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提案手法を実装した部品自動推薦システム</a:t>
            </a:r>
            <a:r>
              <a:rPr kumimoji="1" lang="en-US" altLang="ja-JP" dirty="0" smtClean="0"/>
              <a:t>A-SCORE</a:t>
            </a:r>
            <a:r>
              <a:rPr kumimoji="1" lang="ja-JP" altLang="en-US" dirty="0" smtClean="0"/>
              <a:t>を作成しました。</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さらに学生に</a:t>
            </a:r>
            <a:r>
              <a:rPr kumimoji="1" lang="en-US" altLang="ja-JP" dirty="0" smtClean="0"/>
              <a:t>A-SCORE</a:t>
            </a:r>
            <a:r>
              <a:rPr kumimoji="1" lang="ja-JP" altLang="en-US" dirty="0" smtClean="0"/>
              <a:t>を利用してプログラミング課題を行ってもらい、</a:t>
            </a:r>
            <a:r>
              <a:rPr kumimoji="1" lang="en-US" altLang="ja-JP" dirty="0" smtClean="0"/>
              <a:t>A-SCORE</a:t>
            </a:r>
            <a:r>
              <a:rPr kumimoji="1" lang="ja-JP" altLang="en-US" dirty="0" smtClean="0"/>
              <a:t>の評価を行いました。</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その結果、提案システムを利用したほうが、</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再利用した部品数が増え、品質が向上することが示されました。</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まず、本研究の背景について説明します。</a:t>
            </a:r>
            <a:endParaRPr kumimoji="1" lang="en-US" altLang="ja-JP" dirty="0" smtClean="0"/>
          </a:p>
          <a:p>
            <a:endParaRPr kumimoji="1" lang="en-US" altLang="ja-JP" dirty="0" smtClean="0"/>
          </a:p>
          <a:p>
            <a:r>
              <a:rPr kumimoji="1" lang="ja-JP" altLang="en-US" dirty="0" smtClean="0"/>
              <a:t>本研究の背景には「ソフトウェア部品の再利用」があります。</a:t>
            </a:r>
            <a:endParaRPr kumimoji="1" lang="en-US" altLang="ja-JP" dirty="0" smtClean="0"/>
          </a:p>
          <a:p>
            <a:r>
              <a:rPr kumimoji="1" lang="ja-JP" altLang="en-US" dirty="0" smtClean="0"/>
              <a:t>モジュールやクラスなど、ソフトウェアの構成要素をソフトウェア部品、または単に部品と言います。</a:t>
            </a:r>
            <a:endParaRPr kumimoji="1" lang="en-US" altLang="ja-JP" dirty="0" smtClean="0"/>
          </a:p>
          <a:p>
            <a:r>
              <a:rPr kumimoji="1" lang="ja-JP" altLang="en-US" dirty="0" smtClean="0"/>
              <a:t>再利用とは、既存の部品を別のシステムで利用することです。</a:t>
            </a:r>
            <a:endParaRPr kumimoji="1" lang="en-US" altLang="ja-JP" dirty="0" smtClean="0"/>
          </a:p>
          <a:p>
            <a:r>
              <a:rPr kumimoji="1" lang="ja-JP" altLang="en-US" dirty="0" smtClean="0"/>
              <a:t>ソフトウェア開発の際には，既に大量に作られている部品を適切に再利用することで</a:t>
            </a:r>
            <a:endParaRPr kumimoji="1" lang="en-US" altLang="ja-JP" dirty="0" smtClean="0"/>
          </a:p>
          <a:p>
            <a:r>
              <a:rPr kumimoji="1" lang="ja-JP" altLang="en-US" dirty="0" smtClean="0"/>
              <a:t>ソフトウェアの品質や生産性が向上すると言われています．</a:t>
            </a:r>
            <a:endParaRPr kumimoji="1" lang="en-US" altLang="ja-JP" dirty="0" smtClean="0"/>
          </a:p>
          <a:p>
            <a:endParaRPr kumimoji="1" lang="en-US" altLang="ja-JP" dirty="0" smtClean="0"/>
          </a:p>
          <a:p>
            <a:r>
              <a:rPr kumimoji="1" lang="ja-JP" altLang="en-US" dirty="0" smtClean="0"/>
              <a:t>そのため、再利用を支援するための手法が広く研究されています。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30</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再利用を支援する手法のひとつに、部品の自動推薦があります。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自動推薦は、コーディング中に自動的に部品を検索して開発者に推薦する手法です。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r>
              <a:rPr kumimoji="1" lang="ja-JP" altLang="en-US" dirty="0" smtClean="0"/>
              <a:t>従来の部品検索では、開発者はコーディングを行いながら</a:t>
            </a:r>
            <a:endParaRPr kumimoji="1" lang="en-US" altLang="ja-JP" dirty="0" smtClean="0"/>
          </a:p>
          <a:p>
            <a:r>
              <a:rPr kumimoji="1" lang="ja-JP" altLang="en-US" dirty="0" smtClean="0"/>
              <a:t>必要に応じて部品検索システムで検索を行い、得られた部品を再利用します。</a:t>
            </a:r>
            <a:endParaRPr kumimoji="1" lang="en-US" altLang="ja-JP" dirty="0" smtClean="0"/>
          </a:p>
          <a:p>
            <a:r>
              <a:rPr kumimoji="1" lang="ja-JP" altLang="en-US" dirty="0" smtClean="0"/>
              <a:t>ここでもし開発者が部品があるとは思っておらず、検索を行わなかったとすると・・・。（アニメ）</a:t>
            </a:r>
            <a:endParaRPr kumimoji="1" lang="en-US" altLang="ja-JP" dirty="0" smtClean="0"/>
          </a:p>
          <a:p>
            <a:r>
              <a:rPr kumimoji="1" lang="ja-JP" altLang="en-US" dirty="0" smtClean="0"/>
              <a:t>部品検索システムから部品が示されることもなく、再利用の機会を逃してしまうことになります。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これに対して自動推薦の場合は、</a:t>
            </a:r>
            <a:endParaRPr kumimoji="1" lang="en-US" altLang="ja-JP" dirty="0" smtClean="0"/>
          </a:p>
          <a:p>
            <a:r>
              <a:rPr kumimoji="1" lang="ja-JP" altLang="en-US" dirty="0" smtClean="0"/>
              <a:t>開発者がコーディングを行っている際に裏で自動的に検索が行われ、部品が推薦されます。</a:t>
            </a:r>
            <a:endParaRPr kumimoji="1" lang="en-US" altLang="ja-JP" dirty="0" smtClean="0"/>
          </a:p>
          <a:p>
            <a:r>
              <a:rPr kumimoji="1" lang="ja-JP" altLang="en-US" dirty="0" smtClean="0"/>
              <a:t>常に推薦が行われるため、検索し忘れがなく、再利用の機会を逃すことがないという利点があります。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2C4FAFAB-A78E-4E7A-89E6-AF55E1FB8714}"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部品の自動推薦に関する既存研究に</a:t>
            </a:r>
            <a:r>
              <a:rPr kumimoji="1" lang="en-US" altLang="ja-JP" dirty="0" err="1" smtClean="0"/>
              <a:t>CodeBroker</a:t>
            </a:r>
            <a:r>
              <a:rPr kumimoji="1" lang="ja-JP" altLang="en-US" dirty="0" smtClean="0"/>
              <a:t>があります．</a:t>
            </a:r>
            <a:endParaRPr kumimoji="1" lang="en-US" altLang="ja-JP" dirty="0" smtClean="0"/>
          </a:p>
          <a:p>
            <a:r>
              <a:rPr kumimoji="1" lang="en-US" altLang="ja-JP" dirty="0" err="1" smtClean="0"/>
              <a:t>CodeBroker</a:t>
            </a:r>
            <a:r>
              <a:rPr kumimoji="1" lang="ja-JP" altLang="en-US" dirty="0" smtClean="0"/>
              <a:t>では、メソッドを書き始めたときに、</a:t>
            </a:r>
            <a:endParaRPr kumimoji="1" lang="en-US" altLang="ja-JP" dirty="0" smtClean="0"/>
          </a:p>
          <a:p>
            <a:r>
              <a:rPr kumimoji="1" lang="ja-JP" altLang="en-US" dirty="0" smtClean="0"/>
              <a:t>まずドキュメントコメントの似たメソッドを検索し、</a:t>
            </a:r>
            <a:endParaRPr kumimoji="1" lang="en-US" altLang="ja-JP" dirty="0" smtClean="0"/>
          </a:p>
          <a:p>
            <a:r>
              <a:rPr kumimoji="1" lang="ja-JP" altLang="en-US" dirty="0" smtClean="0"/>
              <a:t>次にその中から引数や戻値の型が一致するメソッドだけを抽出します。</a:t>
            </a:r>
            <a:endParaRPr kumimoji="1" lang="en-US" altLang="ja-JP" dirty="0" smtClean="0"/>
          </a:p>
          <a:p>
            <a:r>
              <a:rPr kumimoji="1" lang="ja-JP" altLang="en-US" dirty="0" smtClean="0"/>
              <a:t>なお、ドキュメントコメントとは，メソッドの機能などを説明するための特殊なコメントのことです．</a:t>
            </a:r>
            <a:endParaRPr kumimoji="1" lang="en-US" altLang="ja-JP" dirty="0" smtClean="0"/>
          </a:p>
          <a:p>
            <a:endParaRPr kumimoji="1" lang="en-US" altLang="ja-JP" dirty="0" smtClean="0"/>
          </a:p>
          <a:p>
            <a:r>
              <a:rPr kumimoji="1" lang="en-US" altLang="ja-JP" dirty="0" err="1" smtClean="0"/>
              <a:t>CodeBroker</a:t>
            </a:r>
            <a:r>
              <a:rPr kumimoji="1" lang="ja-JP" altLang="en-US" dirty="0" smtClean="0"/>
              <a:t>では、メソッドの書き始めにおいて、部品を修正なしでそのまま再利用する場合を対象としています。</a:t>
            </a:r>
            <a:endParaRPr kumimoji="1" lang="en-US" altLang="ja-JP" dirty="0" smtClean="0"/>
          </a:p>
          <a:p>
            <a:r>
              <a:rPr kumimoji="1" lang="ja-JP" altLang="en-US" dirty="0" smtClean="0"/>
              <a:t>しかし再利用には、部品の修正を伴う再利用や、部品の一部分だけの再利用などもあります。</a:t>
            </a:r>
            <a:endParaRPr kumimoji="1" lang="en-US" altLang="ja-JP" dirty="0" smtClean="0"/>
          </a:p>
          <a:p>
            <a:r>
              <a:rPr kumimoji="1" lang="ja-JP" altLang="en-US" dirty="0" smtClean="0"/>
              <a:t>また、再利用を行う場面も、メソッドの書き始めだけではなく、</a:t>
            </a:r>
            <a:endParaRPr kumimoji="1" lang="en-US" altLang="ja-JP" dirty="0" smtClean="0"/>
          </a:p>
          <a:p>
            <a:r>
              <a:rPr kumimoji="1" lang="ja-JP" altLang="en-US" dirty="0" smtClean="0"/>
              <a:t>メソッドの本体を書いている時や、クラスの定義を書いている時などもあります。</a:t>
            </a:r>
            <a:endParaRPr kumimoji="1" lang="en-US" altLang="ja-JP" dirty="0" smtClean="0"/>
          </a:p>
          <a:p>
            <a:r>
              <a:rPr kumimoji="1" lang="ja-JP" altLang="en-US" dirty="0" smtClean="0"/>
              <a:t>また、実際のソフトウェア開発ではこれら</a:t>
            </a:r>
            <a:r>
              <a:rPr kumimoji="1" lang="en-US" altLang="ja-JP" dirty="0" err="1" smtClean="0"/>
              <a:t>CodeBroker</a:t>
            </a:r>
            <a:r>
              <a:rPr kumimoji="1" lang="ja-JP" altLang="en-US" dirty="0" smtClean="0"/>
              <a:t>が対応していないような再利用がよく行われているという報告があります。</a:t>
            </a:r>
            <a:endParaRPr kumimoji="1" lang="en-US" altLang="ja-JP" dirty="0" smtClean="0"/>
          </a:p>
          <a:p>
            <a:endParaRPr kumimoji="1" lang="en-US" altLang="ja-JP" dirty="0" smtClean="0"/>
          </a:p>
          <a:p>
            <a:r>
              <a:rPr kumimoji="1" lang="ja-JP" altLang="en-US" dirty="0" smtClean="0"/>
              <a:t>そこで、</a:t>
            </a:r>
            <a:r>
              <a:rPr kumimoji="1" lang="en-US" altLang="ja-JP" dirty="0" err="1" smtClean="0"/>
              <a:t>CodeBroker</a:t>
            </a:r>
            <a:r>
              <a:rPr kumimoji="1" lang="ja-JP" altLang="en-US" dirty="0" smtClean="0"/>
              <a:t>ではカバーしていない範囲をも対象とした</a:t>
            </a:r>
            <a:endParaRPr kumimoji="1" lang="en-US" altLang="ja-JP" dirty="0" smtClean="0"/>
          </a:p>
          <a:p>
            <a:r>
              <a:rPr kumimoji="1" lang="ja-JP" altLang="en-US" dirty="0" smtClean="0"/>
              <a:t>部品自動推薦手法が必要となります。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本手法は，先ほど説明した再利用の範囲を広くカバーできる部品自動推薦手法です。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そのために、メソッド本体の情報も利用して検索を行うことで、コード片の再利用にも対応します。</a:t>
            </a:r>
            <a:endParaRPr kumimoji="1" lang="en-US" altLang="ja-JP" dirty="0" smtClean="0"/>
          </a:p>
          <a:p>
            <a:r>
              <a:rPr kumimoji="1" lang="ja-JP" altLang="en-US" dirty="0" smtClean="0"/>
              <a:t>また、曖昧さを許容した検索を行うことで，</a:t>
            </a:r>
            <a:endParaRPr kumimoji="1" lang="en-US" altLang="ja-JP" dirty="0" smtClean="0"/>
          </a:p>
          <a:p>
            <a:r>
              <a:rPr kumimoji="1" lang="ja-JP" altLang="en-US" dirty="0" smtClean="0"/>
              <a:t>変更を加えれば再利用できるような部品も見つけられるようにします。</a:t>
            </a:r>
            <a:endParaRPr kumimoji="1" lang="en-US" altLang="ja-JP" dirty="0" smtClean="0"/>
          </a:p>
          <a:p>
            <a:r>
              <a:rPr kumimoji="1" lang="ja-JP" altLang="en-US" dirty="0" smtClean="0"/>
              <a:t>そのために、ソースコード中に数多く存在する識別子とコメントなどの特徴を抽出して利用します。</a:t>
            </a:r>
            <a:endParaRPr kumimoji="1" lang="en-US" altLang="ja-JP" dirty="0" smtClean="0"/>
          </a:p>
          <a:p>
            <a:r>
              <a:rPr kumimoji="1" lang="ja-JP" altLang="en-US" dirty="0" smtClean="0"/>
              <a:t>これらを用いる理由は、開発者は識別子には機能や実装に関連する名前をつけることが多く、</a:t>
            </a:r>
            <a:endParaRPr kumimoji="1" lang="en-US" altLang="ja-JP" dirty="0" smtClean="0"/>
          </a:p>
          <a:p>
            <a:r>
              <a:rPr kumimoji="1" lang="ja-JP" altLang="en-US" dirty="0" smtClean="0"/>
              <a:t>コメントには機能などの説明を書くことが多いからです。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FBD19CA-EFF7-4F3A-9071-232BA01E13B0}"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本手法の流れについて説明します。</a:t>
            </a:r>
            <a:endParaRPr kumimoji="1" lang="en-US" altLang="ja-JP" dirty="0" smtClean="0"/>
          </a:p>
          <a:p>
            <a:endParaRPr kumimoji="1" lang="en-US" altLang="ja-JP" dirty="0" smtClean="0"/>
          </a:p>
          <a:p>
            <a:r>
              <a:rPr kumimoji="1" lang="ja-JP" altLang="en-US" dirty="0" smtClean="0"/>
              <a:t>処理は、検索に用いる索引を作るための索引作成処理と、実際に検索を行う推薦処理の、</a:t>
            </a:r>
            <a:endParaRPr kumimoji="1" lang="en-US" altLang="ja-JP" dirty="0" smtClean="0"/>
          </a:p>
          <a:p>
            <a:r>
              <a:rPr kumimoji="1" lang="ja-JP" altLang="en-US" dirty="0" smtClean="0"/>
              <a:t>大きくふたつに分けられます。</a:t>
            </a:r>
            <a:endParaRPr kumimoji="1" lang="en-US" altLang="ja-JP" dirty="0" smtClean="0"/>
          </a:p>
          <a:p>
            <a:endParaRPr kumimoji="1" lang="en-US" altLang="ja-JP" dirty="0" smtClean="0"/>
          </a:p>
          <a:p>
            <a:r>
              <a:rPr kumimoji="1" lang="ja-JP" altLang="en-US" dirty="0" smtClean="0"/>
              <a:t>索引作成処理では、部品のソースコードを解析して特徴を抽出し、索引を作成します。</a:t>
            </a:r>
            <a:endParaRPr kumimoji="1" lang="en-US" altLang="ja-JP" dirty="0" smtClean="0"/>
          </a:p>
          <a:p>
            <a:endParaRPr kumimoji="1" lang="en-US" altLang="ja-JP" dirty="0" smtClean="0"/>
          </a:p>
          <a:p>
            <a:r>
              <a:rPr kumimoji="1" lang="ja-JP" altLang="en-US" dirty="0" smtClean="0"/>
              <a:t>推薦処理では、まず開発者によるソースコードの編集を監視し、編集の区切りというものを検出して検索を開始します。</a:t>
            </a:r>
            <a:endParaRPr kumimoji="1" lang="en-US" altLang="ja-JP" dirty="0" smtClean="0"/>
          </a:p>
          <a:p>
            <a:r>
              <a:rPr kumimoji="1" lang="ja-JP" altLang="en-US" dirty="0" smtClean="0"/>
              <a:t>編集の区切りについては後で説明します。</a:t>
            </a:r>
            <a:endParaRPr kumimoji="1" lang="en-US" altLang="ja-JP" dirty="0" smtClean="0"/>
          </a:p>
          <a:p>
            <a:r>
              <a:rPr kumimoji="1" lang="ja-JP" altLang="en-US" dirty="0" smtClean="0"/>
              <a:t>編集の区切りを検出したら、編集中のソースコードに含まれる特徴を元に検索クエリを生成します。</a:t>
            </a:r>
            <a:endParaRPr kumimoji="1" lang="en-US" altLang="ja-JP" dirty="0" smtClean="0"/>
          </a:p>
          <a:p>
            <a:r>
              <a:rPr kumimoji="1" lang="ja-JP" altLang="en-US" dirty="0" smtClean="0"/>
              <a:t>索引を用いてクエリにあう部品を探し、見つかった部品を開発者に推薦します。</a:t>
            </a:r>
            <a:endParaRPr kumimoji="1" lang="en-US" altLang="ja-JP" dirty="0" smtClean="0"/>
          </a:p>
          <a:p>
            <a:endParaRPr kumimoji="1" lang="en-US" altLang="ja-JP" dirty="0" smtClean="0"/>
          </a:p>
          <a:p>
            <a:r>
              <a:rPr kumimoji="1" lang="ja-JP" altLang="en-US" dirty="0" smtClean="0"/>
              <a:t>次のスライドから、編集の区切りの検出、検索クエリの生成の</a:t>
            </a:r>
            <a:r>
              <a:rPr kumimoji="1" lang="en-US" altLang="ja-JP" dirty="0" smtClean="0"/>
              <a:t>2</a:t>
            </a:r>
            <a:r>
              <a:rPr kumimoji="1" lang="ja-JP" altLang="en-US" dirty="0" err="1" smtClean="0"/>
              <a:t>つの</a:t>
            </a:r>
            <a:r>
              <a:rPr kumimoji="1" lang="ja-JP" altLang="en-US" dirty="0" smtClean="0"/>
              <a:t>ステップについて詳しく説明します。</a:t>
            </a:r>
            <a:endParaRPr kumimoji="1" lang="en-US" altLang="ja-JP" dirty="0" smtClean="0"/>
          </a:p>
          <a:p>
            <a:r>
              <a:rPr kumimoji="1" lang="ja-JP" altLang="en-US" dirty="0" smtClean="0"/>
              <a:t>索引作成と検索については、既存の検索手法である</a:t>
            </a:r>
            <a:r>
              <a:rPr kumimoji="1" lang="en-US" altLang="ja-JP" dirty="0" smtClean="0"/>
              <a:t>LSI</a:t>
            </a:r>
            <a:r>
              <a:rPr kumimoji="1" lang="ja-JP" altLang="en-US" dirty="0" smtClean="0"/>
              <a:t>を利用しているため、</a:t>
            </a:r>
            <a:endParaRPr kumimoji="1" lang="en-US" altLang="ja-JP" dirty="0" smtClean="0"/>
          </a:p>
          <a:p>
            <a:r>
              <a:rPr kumimoji="1" lang="ja-JP" altLang="en-US" dirty="0" smtClean="0"/>
              <a:t>ここでの説明は省かせていただきます。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まず、編集の区切りの検出です。</a:t>
            </a:r>
            <a:endParaRPr kumimoji="1" lang="en-US" altLang="ja-JP" dirty="0" smtClean="0"/>
          </a:p>
          <a:p>
            <a:endParaRPr kumimoji="1" lang="en-US" altLang="ja-JP" dirty="0" smtClean="0"/>
          </a:p>
          <a:p>
            <a:r>
              <a:rPr kumimoji="1" lang="ja-JP" altLang="en-US" dirty="0" smtClean="0"/>
              <a:t>編集の区切りとは、ソースコード中の文やコメントを入力し終わったタイミングのことを指します。</a:t>
            </a:r>
            <a:endParaRPr kumimoji="1" lang="en-US" altLang="ja-JP" dirty="0" smtClean="0"/>
          </a:p>
          <a:p>
            <a:r>
              <a:rPr kumimoji="1" lang="ja-JP" altLang="en-US" dirty="0" smtClean="0"/>
              <a:t>下の図に示すようなセミコロンや中括弧などの</a:t>
            </a:r>
            <a:endParaRPr kumimoji="1" lang="en-US" altLang="ja-JP" dirty="0" smtClean="0"/>
          </a:p>
          <a:p>
            <a:r>
              <a:rPr kumimoji="1" lang="ja-JP" altLang="en-US" dirty="0" smtClean="0"/>
              <a:t>文の区切りとなる記号の入力を編集の区切りとして扱います。</a:t>
            </a:r>
            <a:endParaRPr kumimoji="1" lang="en-US" altLang="ja-JP" dirty="0" smtClean="0"/>
          </a:p>
          <a:p>
            <a:r>
              <a:rPr kumimoji="1" lang="ja-JP" altLang="en-US" dirty="0" smtClean="0"/>
              <a:t>これは、</a:t>
            </a:r>
            <a:r>
              <a:rPr kumimoji="1" lang="en-US" altLang="ja-JP" dirty="0" smtClean="0"/>
              <a:t>1</a:t>
            </a:r>
            <a:r>
              <a:rPr kumimoji="1" lang="ja-JP" altLang="en-US" dirty="0" smtClean="0"/>
              <a:t>文編集するごとに検索を行うことが、検索負荷と応答性の面で丁度よいと考えたからです。</a:t>
            </a:r>
            <a:endParaRPr kumimoji="1" lang="en-US" altLang="ja-JP" dirty="0" smtClean="0"/>
          </a:p>
          <a:p>
            <a:endParaRPr kumimoji="1" lang="en-US" altLang="ja-JP" dirty="0" smtClean="0"/>
          </a:p>
          <a:p>
            <a:r>
              <a:rPr kumimoji="1" lang="ja-JP" altLang="en-US" dirty="0" smtClean="0"/>
              <a:t>このステップでは、エディタ上でのソースコードの編集を監視し、</a:t>
            </a:r>
            <a:endParaRPr kumimoji="1" lang="en-US" altLang="ja-JP" dirty="0" smtClean="0"/>
          </a:p>
          <a:p>
            <a:r>
              <a:rPr kumimoji="1" lang="ja-JP" altLang="en-US" dirty="0" smtClean="0"/>
              <a:t>編集の区切りを検出したら検索を行います。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編集の区切りを検出したら、編集中のソースコードとカーソル位置から検索クエリを生成します。</a:t>
            </a:r>
            <a:endParaRPr kumimoji="1" lang="en-US" altLang="ja-JP" dirty="0" smtClean="0"/>
          </a:p>
          <a:p>
            <a:r>
              <a:rPr kumimoji="1" lang="ja-JP" altLang="en-US" dirty="0" smtClean="0"/>
              <a:t>検索クエリは、特徴とその重みの組の集合です。</a:t>
            </a:r>
            <a:endParaRPr kumimoji="1" lang="en-US" altLang="ja-JP" dirty="0" smtClean="0"/>
          </a:p>
          <a:p>
            <a:r>
              <a:rPr kumimoji="1" lang="ja-JP" altLang="en-US" dirty="0" smtClean="0"/>
              <a:t>特徴は、識別子やコメントに含まれる単語のことです。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重みは、カーソル位置に近い特徴ほど大きな値をとります。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こうすることで、カーソル位置に近い特徴を含む部品を検索結果の上位に持ってくることが出来ます。</a:t>
            </a:r>
            <a:endParaRPr kumimoji="1" lang="en-US" altLang="ja-JP" dirty="0" smtClean="0"/>
          </a:p>
          <a:p>
            <a:endParaRPr kumimoji="1" lang="en-US" altLang="ja-JP" dirty="0" smtClean="0"/>
          </a:p>
          <a:p>
            <a:r>
              <a:rPr kumimoji="1" lang="ja-JP" altLang="en-US" dirty="0" smtClean="0"/>
              <a:t>下の図にそって検索クエリの生成手順を説明します。</a:t>
            </a:r>
            <a:endParaRPr kumimoji="1" lang="en-US" altLang="ja-JP" dirty="0" smtClean="0"/>
          </a:p>
          <a:p>
            <a:r>
              <a:rPr kumimoji="1" lang="ja-JP" altLang="en-US" dirty="0" smtClean="0"/>
              <a:t>このソースコードからは、</a:t>
            </a:r>
            <a:r>
              <a:rPr kumimoji="1" lang="en-US" altLang="ja-JP" dirty="0" smtClean="0"/>
              <a:t>3</a:t>
            </a:r>
            <a:r>
              <a:rPr kumimoji="1" lang="ja-JP" altLang="en-US" dirty="0" smtClean="0"/>
              <a:t>行目の</a:t>
            </a:r>
            <a:r>
              <a:rPr kumimoji="1" lang="en-US" altLang="ja-JP" dirty="0" err="1" smtClean="0"/>
              <a:t>SelectAllAction</a:t>
            </a:r>
            <a:r>
              <a:rPr kumimoji="1" lang="ja-JP" altLang="en-US" dirty="0" smtClean="0"/>
              <a:t>を分割した</a:t>
            </a:r>
            <a:r>
              <a:rPr kumimoji="1" lang="en-US" altLang="ja-JP" dirty="0" smtClean="0"/>
              <a:t>select</a:t>
            </a:r>
            <a:r>
              <a:rPr kumimoji="1" lang="ja-JP" altLang="en-US" dirty="0" err="1" smtClean="0"/>
              <a:t>、</a:t>
            </a:r>
            <a:r>
              <a:rPr kumimoji="1" lang="en-US" altLang="ja-JP" dirty="0" smtClean="0"/>
              <a:t>all</a:t>
            </a:r>
            <a:r>
              <a:rPr kumimoji="1" lang="ja-JP" altLang="en-US" dirty="0" err="1" smtClean="0"/>
              <a:t>、</a:t>
            </a:r>
            <a:r>
              <a:rPr kumimoji="1" lang="en-US" altLang="ja-JP" dirty="0" smtClean="0"/>
              <a:t>action</a:t>
            </a:r>
            <a:r>
              <a:rPr kumimoji="1" lang="ja-JP" altLang="en-US" dirty="0" smtClean="0"/>
              <a:t>の</a:t>
            </a:r>
            <a:r>
              <a:rPr kumimoji="1" lang="en-US" altLang="ja-JP" dirty="0" smtClean="0"/>
              <a:t>3</a:t>
            </a:r>
            <a:r>
              <a:rPr kumimoji="1" lang="ja-JP" altLang="en-US" dirty="0" err="1" smtClean="0"/>
              <a:t>つの</a:t>
            </a:r>
            <a:r>
              <a:rPr kumimoji="1" lang="ja-JP" altLang="en-US" dirty="0" smtClean="0"/>
              <a:t>特徴と、</a:t>
            </a:r>
            <a:endParaRPr kumimoji="1" lang="en-US" altLang="ja-JP" dirty="0" smtClean="0"/>
          </a:p>
          <a:p>
            <a:r>
              <a:rPr kumimoji="1" lang="en-US" altLang="ja-JP" dirty="0" smtClean="0"/>
              <a:t>5</a:t>
            </a:r>
            <a:r>
              <a:rPr kumimoji="1" lang="ja-JP" altLang="en-US" dirty="0" smtClean="0"/>
              <a:t>行目の</a:t>
            </a:r>
            <a:r>
              <a:rPr kumimoji="1" lang="en-US" altLang="ja-JP" dirty="0" smtClean="0"/>
              <a:t>action</a:t>
            </a:r>
            <a:r>
              <a:rPr kumimoji="1" lang="ja-JP" altLang="en-US" dirty="0" smtClean="0"/>
              <a:t>と、</a:t>
            </a:r>
            <a:r>
              <a:rPr kumimoji="1" lang="en-US" altLang="ja-JP" dirty="0" smtClean="0"/>
              <a:t>6</a:t>
            </a:r>
            <a:r>
              <a:rPr kumimoji="1" lang="ja-JP" altLang="en-US" dirty="0" smtClean="0"/>
              <a:t>行目の</a:t>
            </a:r>
            <a:r>
              <a:rPr kumimoji="1" lang="en-US" altLang="ja-JP" dirty="0" smtClean="0"/>
              <a:t>length</a:t>
            </a:r>
            <a:r>
              <a:rPr kumimoji="1" lang="ja-JP" altLang="en-US" dirty="0" err="1" smtClean="0"/>
              <a:t>が抽</a:t>
            </a:r>
            <a:r>
              <a:rPr kumimoji="1" lang="ja-JP" altLang="en-US" dirty="0" smtClean="0"/>
              <a:t>出されます。</a:t>
            </a:r>
            <a:endParaRPr kumimoji="1" lang="en-US" altLang="ja-JP" dirty="0" smtClean="0"/>
          </a:p>
          <a:p>
            <a:endParaRPr kumimoji="1" lang="en-US" altLang="ja-JP" dirty="0" smtClean="0"/>
          </a:p>
          <a:p>
            <a:r>
              <a:rPr kumimoji="1" lang="ja-JP" altLang="en-US" dirty="0" smtClean="0"/>
              <a:t>次にカーソルの位置を元に、これらの特徴に重みを付けます。</a:t>
            </a:r>
            <a:endParaRPr kumimoji="1" lang="en-US" altLang="ja-JP" dirty="0" smtClean="0"/>
          </a:p>
          <a:p>
            <a:r>
              <a:rPr kumimoji="1" lang="ja-JP" altLang="en-US" dirty="0" smtClean="0"/>
              <a:t>この際、カーソル位置に近い特徴に大きな重みを付けるようにします。</a:t>
            </a:r>
            <a:endParaRPr kumimoji="1" lang="en-US" altLang="ja-JP" dirty="0" smtClean="0"/>
          </a:p>
          <a:p>
            <a:r>
              <a:rPr kumimoji="1" lang="ja-JP" altLang="en-US" dirty="0" smtClean="0"/>
              <a:t>これを特徴ごとに集計したものが検索クエリとなります。</a:t>
            </a:r>
            <a:endParaRPr kumimoji="1" lang="en-US" altLang="ja-JP" dirty="0" smtClean="0"/>
          </a:p>
          <a:p>
            <a:endParaRPr kumimoji="1" lang="en-US" altLang="ja-JP" dirty="0" smtClean="0"/>
          </a:p>
          <a:p>
            <a:r>
              <a:rPr kumimoji="1" lang="ja-JP" altLang="en-US" dirty="0" smtClean="0"/>
              <a:t>こうして得られたクエリを使用して検索を行います。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FBA85089-6B01-45C6-B1A5-60BAFF454613}"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atin typeface="メイリオ" pitchFamily="50" charset="-128"/>
                <a:ea typeface="メイリオ" pitchFamily="50" charset="-128"/>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atin typeface="メイリオ" pitchFamily="50" charset="-128"/>
                <a:ea typeface="メイリオ" pitchFamily="50" charset="-128"/>
              </a:defRPr>
            </a:lvl1pPr>
          </a:lstStyle>
          <a:p>
            <a:r>
              <a:rPr lang="ja-JP" altLang="en-US" smtClean="0"/>
              <a:t>マスタ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メイリオ" pitchFamily="50" charset="-128"/>
                <a:ea typeface="メイリオ" pitchFamily="50" charset="-128"/>
              </a:defRPr>
            </a:lvl1pPr>
          </a:lstStyle>
          <a:p>
            <a:fld id="{3B15C394-0C76-4B9D-B523-14684B58542C}" type="datetime1">
              <a:rPr lang="ja-JP" altLang="en-US" smtClean="0"/>
              <a:pPr/>
              <a:t>2009/2/16</a:t>
            </a:fld>
            <a:endParaRPr lang="ja-JP" altLang="en-US"/>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メイリオ" pitchFamily="50" charset="-128"/>
                <a:ea typeface="メイリオ" pitchFamily="50" charset="-128"/>
              </a:defRPr>
            </a:lvl1pPr>
          </a:lstStyle>
          <a:p>
            <a:endParaRPr lang="ja-JP" altLang="en-US" dirty="0"/>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itchFamily="50" charset="-128"/>
                <a:ea typeface="メイリオ" pitchFamily="50" charset="-128"/>
              </a:defRPr>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defRPr>
                <a:latin typeface="メイリオ" pitchFamily="50" charset="-128"/>
                <a:ea typeface="メイリオ" pitchFamily="50" charset="-128"/>
              </a:defRPr>
            </a:lvl1pPr>
            <a:lvl2pPr>
              <a:defRPr>
                <a:latin typeface="メイリオ" pitchFamily="50" charset="-128"/>
                <a:ea typeface="メイリオ" pitchFamily="50" charset="-128"/>
              </a:defRPr>
            </a:lvl2pPr>
            <a:lvl3pPr>
              <a:defRPr>
                <a:latin typeface="メイリオ" pitchFamily="50" charset="-128"/>
                <a:ea typeface="メイリオ" pitchFamily="50" charset="-128"/>
              </a:defRPr>
            </a:lvl3pPr>
            <a:lvl4pPr>
              <a:defRPr>
                <a:latin typeface="メイリオ" pitchFamily="50" charset="-128"/>
                <a:ea typeface="メイリオ" pitchFamily="50" charset="-128"/>
              </a:defRPr>
            </a:lvl4pPr>
            <a:lvl5pPr>
              <a:defRPr>
                <a:latin typeface="メイリオ" pitchFamily="50" charset="-128"/>
                <a:ea typeface="メイリオ" pitchFamily="50" charset="-128"/>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latin typeface="メイリオ" pitchFamily="50" charset="-128"/>
              <a:ea typeface="メイリオ" pitchFamily="50" charset="-128"/>
            </a:endParaRPr>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メイリオ" pitchFamily="50" charset="-128"/>
              <a:ea typeface="メイリオ"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メイリオ" pitchFamily="50" charset="-128"/>
              <a:ea typeface="メイリオ"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メイリオ" pitchFamily="50" charset="-128"/>
                <a:ea typeface="メイリオ" pitchFamily="50" charset="-128"/>
              </a:rPr>
              <a:pPr algn="r"/>
              <a:t>&lt;#&gt;</a:t>
            </a:fld>
            <a:endParaRPr kumimoji="1" lang="en-US" altLang="ja-JP" sz="1400" b="1" dirty="0">
              <a:latin typeface="メイリオ" pitchFamily="50" charset="-128"/>
              <a:ea typeface="メイリオ" pitchFamily="50" charset="-128"/>
            </a:endParaRPr>
          </a:p>
        </p:txBody>
      </p:sp>
      <p:sp>
        <p:nvSpPr>
          <p:cNvPr id="1039" name="Text Box 15"/>
          <p:cNvSpPr txBox="1">
            <a:spLocks noChangeArrowheads="1"/>
          </p:cNvSpPr>
          <p:nvPr/>
        </p:nvSpPr>
        <p:spPr bwMode="auto">
          <a:xfrm>
            <a:off x="1643042" y="6642556"/>
            <a:ext cx="7228261" cy="215444"/>
          </a:xfrm>
          <a:prstGeom prst="rect">
            <a:avLst/>
          </a:prstGeom>
          <a:noFill/>
          <a:ln w="9525">
            <a:noFill/>
            <a:miter lim="800000"/>
            <a:headEnd/>
            <a:tailEnd/>
          </a:ln>
          <a:effectLst/>
        </p:spPr>
        <p:txBody>
          <a:bodyPr wrap="none">
            <a:spAutoFit/>
          </a:bodyPr>
          <a:lstStyle/>
          <a:p>
            <a:pPr algn="r"/>
            <a:r>
              <a:rPr lang="en-US" altLang="ja-JP" sz="800" b="1" i="1" dirty="0">
                <a:latin typeface="+mj-lt"/>
                <a:ea typeface="メイリオ" pitchFamily="50" charset="-128"/>
              </a:rPr>
              <a:t>Software Engineering Laboratory, Department of Computer Science, Graduate School of Information Science and Technology, Osaka University</a:t>
            </a:r>
            <a:endParaRPr lang="en-US" altLang="ja-JP" i="1" dirty="0">
              <a:latin typeface="+mj-lt"/>
              <a:ea typeface="メイリオ" pitchFamily="50" charset="-128"/>
            </a:endParaRPr>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kumimoji="1" sz="4000">
          <a:solidFill>
            <a:schemeClr val="tx2"/>
          </a:solidFill>
          <a:latin typeface="メイリオ" pitchFamily="50" charset="-128"/>
          <a:ea typeface="メイリオ" pitchFamily="50" charset="-128"/>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2400">
          <a:solidFill>
            <a:schemeClr val="tx1"/>
          </a:solidFill>
          <a:latin typeface="メイリオ" pitchFamily="50" charset="-128"/>
          <a:ea typeface="メイリオ" pitchFamily="50" charset="-128"/>
          <a:cs typeface="+mn-cs"/>
        </a:defRPr>
      </a:lvl1pPr>
      <a:lvl2pPr marL="742950" indent="-285750" algn="l" rtl="0" eaLnBrk="1" fontAlgn="base" hangingPunct="1">
        <a:spcBef>
          <a:spcPct val="20000"/>
        </a:spcBef>
        <a:spcAft>
          <a:spcPct val="0"/>
        </a:spcAft>
        <a:buBlip>
          <a:blip r:embed="rId15"/>
        </a:buBlip>
        <a:defRPr kumimoji="1" sz="2000">
          <a:solidFill>
            <a:schemeClr val="tx1"/>
          </a:solidFill>
          <a:latin typeface="メイリオ" pitchFamily="50" charset="-128"/>
          <a:ea typeface="メイリオ" pitchFamily="50" charset="-128"/>
        </a:defRPr>
      </a:lvl2pPr>
      <a:lvl3pPr marL="1143000" indent="-228600" algn="l" rtl="0" eaLnBrk="1" fontAlgn="base" hangingPunct="1">
        <a:spcBef>
          <a:spcPct val="20000"/>
        </a:spcBef>
        <a:spcAft>
          <a:spcPct val="0"/>
        </a:spcAft>
        <a:buBlip>
          <a:blip r:embed="rId16"/>
        </a:buBlip>
        <a:defRPr kumimoji="1" sz="1800">
          <a:solidFill>
            <a:schemeClr val="tx1"/>
          </a:solidFill>
          <a:latin typeface="メイリオ" pitchFamily="50" charset="-128"/>
          <a:ea typeface="メイリオ" pitchFamily="50" charset="-128"/>
        </a:defRPr>
      </a:lvl3pPr>
      <a:lvl4pPr marL="1600200" indent="-228600" algn="l" rtl="0" eaLnBrk="1" fontAlgn="base" hangingPunct="1">
        <a:spcBef>
          <a:spcPct val="20000"/>
        </a:spcBef>
        <a:spcAft>
          <a:spcPct val="0"/>
        </a:spcAft>
        <a:buChar char="–"/>
        <a:defRPr kumimoji="1" sz="1600">
          <a:solidFill>
            <a:schemeClr val="tx1"/>
          </a:solidFill>
          <a:latin typeface="メイリオ" pitchFamily="50" charset="-128"/>
          <a:ea typeface="メイリオ" pitchFamily="50" charset="-128"/>
        </a:defRPr>
      </a:lvl4pPr>
      <a:lvl5pPr marL="2057400" indent="-228600" algn="l" rtl="0" eaLnBrk="1" fontAlgn="base" hangingPunct="1">
        <a:spcBef>
          <a:spcPct val="20000"/>
        </a:spcBef>
        <a:spcAft>
          <a:spcPct val="0"/>
        </a:spcAft>
        <a:buChar char="»"/>
        <a:defRPr kumimoji="1" sz="1600">
          <a:solidFill>
            <a:schemeClr val="tx1"/>
          </a:solidFill>
          <a:latin typeface="メイリオ" pitchFamily="50" charset="-128"/>
          <a:ea typeface="メイリオ" pitchFamily="50" charset="-128"/>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188" y="1058856"/>
            <a:ext cx="7921625" cy="1441450"/>
          </a:xfrm>
        </p:spPr>
        <p:txBody>
          <a:bodyPr/>
          <a:lstStyle/>
          <a:p>
            <a:r>
              <a:rPr lang="ja-JP" altLang="en-US" sz="3200" dirty="0" smtClean="0"/>
              <a:t>ソースコードの編集状況に応じた</a:t>
            </a:r>
            <a:r>
              <a:rPr lang="en-US" altLang="ja-JP" sz="3200" dirty="0" smtClean="0"/>
              <a:t/>
            </a:r>
            <a:br>
              <a:rPr lang="en-US" altLang="ja-JP" sz="3200" dirty="0" smtClean="0"/>
            </a:br>
            <a:r>
              <a:rPr lang="ja-JP" altLang="en-US" sz="3200" dirty="0" smtClean="0"/>
              <a:t>ソフトウェア部品の自動推薦システム</a:t>
            </a:r>
            <a:endParaRPr kumimoji="1" lang="ja-JP" altLang="en-US" sz="3200" dirty="0"/>
          </a:p>
        </p:txBody>
      </p:sp>
      <p:sp>
        <p:nvSpPr>
          <p:cNvPr id="3" name="サブタイトル 2"/>
          <p:cNvSpPr>
            <a:spLocks noGrp="1"/>
          </p:cNvSpPr>
          <p:nvPr>
            <p:ph type="subTitle" idx="1"/>
          </p:nvPr>
        </p:nvSpPr>
        <p:spPr>
          <a:xfrm>
            <a:off x="2987675" y="4429132"/>
            <a:ext cx="5976938" cy="1285884"/>
          </a:xfrm>
        </p:spPr>
        <p:txBody>
          <a:bodyPr/>
          <a:lstStyle/>
          <a:p>
            <a:pPr algn="r">
              <a:lnSpc>
                <a:spcPct val="90000"/>
              </a:lnSpc>
              <a:buClr>
                <a:schemeClr val="accent1"/>
              </a:buClr>
              <a:buSzPct val="65000"/>
            </a:pPr>
            <a:r>
              <a:rPr lang="ja-JP" altLang="en-US" sz="2400" dirty="0" smtClean="0"/>
              <a:t>井上研究室</a:t>
            </a:r>
          </a:p>
          <a:p>
            <a:pPr algn="r"/>
            <a:r>
              <a:rPr lang="zh-TW" altLang="en-US" sz="2400" dirty="0" smtClean="0"/>
              <a:t>島田 隆次</a:t>
            </a:r>
            <a:endParaRPr kumimoji="1" lang="ja-JP" altLang="en-US" sz="2400" dirty="0"/>
          </a:p>
        </p:txBody>
      </p:sp>
      <p:sp>
        <p:nvSpPr>
          <p:cNvPr id="4" name="フッター プレースホルダ 3"/>
          <p:cNvSpPr>
            <a:spLocks noGrp="1"/>
          </p:cNvSpPr>
          <p:nvPr>
            <p:ph type="ftr" sz="quarter" idx="3"/>
          </p:nvPr>
        </p:nvSpPr>
        <p:spPr/>
        <p:txBody>
          <a:bodyPr/>
          <a:lstStyle/>
          <a:p>
            <a:r>
              <a:rPr lang="ja-JP" altLang="en-US" dirty="0" smtClean="0"/>
              <a:t>修士論文発表会</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部品自動推薦システム </a:t>
            </a:r>
            <a:r>
              <a:rPr kumimoji="1" lang="en-US" altLang="ja-JP" dirty="0" smtClean="0"/>
              <a:t>A-SCORE</a:t>
            </a:r>
            <a:endParaRPr kumimoji="1" lang="ja-JP" altLang="en-US" dirty="0"/>
          </a:p>
        </p:txBody>
      </p:sp>
      <p:sp>
        <p:nvSpPr>
          <p:cNvPr id="36" name="コンテンツ プレースホルダ 35"/>
          <p:cNvSpPr>
            <a:spLocks noGrp="1"/>
          </p:cNvSpPr>
          <p:nvPr>
            <p:ph idx="1"/>
          </p:nvPr>
        </p:nvSpPr>
        <p:spPr/>
        <p:txBody>
          <a:bodyPr/>
          <a:lstStyle/>
          <a:p>
            <a:endParaRPr kumimoji="1" lang="ja-JP" altLang="en-US" dirty="0"/>
          </a:p>
        </p:txBody>
      </p:sp>
      <p:pic>
        <p:nvPicPr>
          <p:cNvPr id="1026" name="Picture 2" descr="D:\SPARS\SparsService2\java\thesis\fig\ascore_eclipse.png"/>
          <p:cNvPicPr>
            <a:picLocks noChangeAspect="1" noChangeArrowheads="1"/>
          </p:cNvPicPr>
          <p:nvPr/>
        </p:nvPicPr>
        <p:blipFill>
          <a:blip r:embed="rId4"/>
          <a:srcRect/>
          <a:stretch>
            <a:fillRect/>
          </a:stretch>
        </p:blipFill>
        <p:spPr bwMode="auto">
          <a:xfrm>
            <a:off x="1000100" y="1285884"/>
            <a:ext cx="7072362" cy="4999961"/>
          </a:xfrm>
          <a:prstGeom prst="rect">
            <a:avLst/>
          </a:prstGeom>
          <a:noFill/>
        </p:spPr>
      </p:pic>
      <p:sp>
        <p:nvSpPr>
          <p:cNvPr id="5" name="正方形/長方形 4"/>
          <p:cNvSpPr/>
          <p:nvPr/>
        </p:nvSpPr>
        <p:spPr bwMode="auto">
          <a:xfrm>
            <a:off x="2643174" y="1857364"/>
            <a:ext cx="3857652" cy="2357454"/>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108000" rIns="108000" bIns="45720" numCol="1" rtlCol="0" anchor="t" anchorCtr="0" compatLnSpc="1">
            <a:prstTxWarp prst="textNoShape">
              <a:avLst/>
            </a:prstTxWarp>
          </a:bodyPr>
          <a:lstStyle/>
          <a:p>
            <a:pPr algn="r" fontAlgn="base">
              <a:spcBef>
                <a:spcPct val="0"/>
              </a:spcBef>
              <a:spcAft>
                <a:spcPct val="0"/>
              </a:spcAft>
            </a:pPr>
            <a:r>
              <a:rPr lang="ja-JP" altLang="en-US" sz="2400" dirty="0" smtClean="0">
                <a:solidFill>
                  <a:srgbClr val="FF0000"/>
                </a:solidFill>
                <a:latin typeface="メイリオ" pitchFamily="50" charset="-128"/>
                <a:ea typeface="メイリオ" pitchFamily="50" charset="-128"/>
              </a:rPr>
              <a:t>エディタ</a:t>
            </a:r>
          </a:p>
        </p:txBody>
      </p:sp>
      <p:sp>
        <p:nvSpPr>
          <p:cNvPr id="6" name="正方形/長方形 5"/>
          <p:cNvSpPr/>
          <p:nvPr/>
        </p:nvSpPr>
        <p:spPr bwMode="auto">
          <a:xfrm>
            <a:off x="2643174" y="4714884"/>
            <a:ext cx="5286412" cy="1357322"/>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108000" rIns="108000" bIns="45720" numCol="1" rtlCol="0" anchor="t" anchorCtr="0" compatLnSpc="1">
            <a:prstTxWarp prst="textNoShape">
              <a:avLst/>
            </a:prstTxWarp>
          </a:bodyPr>
          <a:lstStyle/>
          <a:p>
            <a:pPr algn="r"/>
            <a:r>
              <a:rPr lang="ja-JP" altLang="en-US" sz="2400" dirty="0" smtClean="0">
                <a:solidFill>
                  <a:srgbClr val="FF0000"/>
                </a:solidFill>
                <a:latin typeface="メイリオ" pitchFamily="50" charset="-128"/>
                <a:ea typeface="メイリオ" pitchFamily="50" charset="-128"/>
              </a:rPr>
              <a:t>推薦画面</a:t>
            </a:r>
            <a:endParaRPr lang="ja-JP" altLang="en-US" sz="2400" dirty="0">
              <a:solidFill>
                <a:srgbClr val="FF0000"/>
              </a:solidFill>
              <a:latin typeface="メイリオ" pitchFamily="50" charset="-128"/>
              <a:ea typeface="メイリオ" pitchFamily="50" charset="-128"/>
            </a:endParaRPr>
          </a:p>
        </p:txBody>
      </p:sp>
      <p:sp>
        <p:nvSpPr>
          <p:cNvPr id="10" name="上矢印 9"/>
          <p:cNvSpPr/>
          <p:nvPr/>
        </p:nvSpPr>
        <p:spPr bwMode="auto">
          <a:xfrm>
            <a:off x="3643306" y="3214686"/>
            <a:ext cx="1143008" cy="2071702"/>
          </a:xfrm>
          <a:prstGeom prst="upArrow">
            <a:avLst/>
          </a:prstGeom>
          <a:solidFill>
            <a:schemeClr val="bg1"/>
          </a:solidFill>
          <a:ln w="9525" cap="flat" cmpd="sng" algn="ctr">
            <a:solidFill>
              <a:schemeClr val="accent2"/>
            </a:solidFill>
            <a:prstDash val="solid"/>
            <a:round/>
            <a:headEnd type="none" w="med" len="med"/>
            <a:tailEnd type="none" w="med" len="med"/>
          </a:ln>
          <a:effectLst/>
        </p:spPr>
        <p:txBody>
          <a:bodyPr vert="eaVert"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800" b="0" i="0" u="none" strike="noStrike" cap="none" normalizeH="0" baseline="0" dirty="0" smtClean="0">
                <a:ln>
                  <a:noFill/>
                </a:ln>
                <a:solidFill>
                  <a:schemeClr val="tx1"/>
                </a:solidFill>
                <a:effectLst/>
                <a:latin typeface="メイリオ" pitchFamily="50" charset="-128"/>
                <a:ea typeface="メイリオ" pitchFamily="50" charset="-128"/>
              </a:rPr>
              <a:t>ソース表示</a:t>
            </a:r>
          </a:p>
        </p:txBody>
      </p:sp>
      <p:sp>
        <p:nvSpPr>
          <p:cNvPr id="11" name="屈折矢印 10"/>
          <p:cNvSpPr/>
          <p:nvPr/>
        </p:nvSpPr>
        <p:spPr bwMode="auto">
          <a:xfrm flipH="1">
            <a:off x="1285852" y="3143248"/>
            <a:ext cx="1857388" cy="2143140"/>
          </a:xfrm>
          <a:prstGeom prst="bentUp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メイリオ" pitchFamily="50" charset="-128"/>
                <a:ea typeface="メイリオ" pitchFamily="50" charset="-128"/>
              </a:rPr>
              <a:t>インポート</a:t>
            </a:r>
          </a:p>
        </p:txBody>
      </p:sp>
    </p:spTree>
    <p:custDataLst>
      <p:tags r:id="rId1"/>
    </p:custDataLst>
  </p:cSld>
  <p:clrMapOvr>
    <a:masterClrMapping/>
  </p:clrMapOvr>
  <p:transition advTm="6679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9"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strips(up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9"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strips(up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r>
              <a:rPr kumimoji="1" lang="ja-JP" altLang="en-US" dirty="0" smtClean="0"/>
              <a:t>被験者（学生</a:t>
            </a:r>
            <a:r>
              <a:rPr kumimoji="1" lang="en-US" altLang="ja-JP" dirty="0" smtClean="0"/>
              <a:t>4</a:t>
            </a:r>
            <a:r>
              <a:rPr kumimoji="1" lang="ja-JP" altLang="en-US" dirty="0" smtClean="0"/>
              <a:t>人）にプログラミング課題を行ってもらった</a:t>
            </a:r>
            <a:endParaRPr kumimoji="1" lang="en-US" altLang="ja-JP" dirty="0" smtClean="0"/>
          </a:p>
          <a:p>
            <a:r>
              <a:rPr lang="ja-JP" altLang="en-US" dirty="0" smtClean="0"/>
              <a:t>課題</a:t>
            </a:r>
            <a:endParaRPr lang="en-US" altLang="ja-JP" dirty="0" smtClean="0"/>
          </a:p>
          <a:p>
            <a:pPr lvl="1"/>
            <a:r>
              <a:rPr lang="ja-JP" altLang="en-US" dirty="0" smtClean="0"/>
              <a:t>課題</a:t>
            </a:r>
            <a:r>
              <a:rPr lang="en-US" altLang="ja-JP" dirty="0" smtClean="0"/>
              <a:t>α</a:t>
            </a:r>
            <a:r>
              <a:rPr lang="ja-JP" altLang="en-US" dirty="0" smtClean="0"/>
              <a:t>：</a:t>
            </a:r>
            <a:r>
              <a:rPr lang="en-US" altLang="ja-JP" dirty="0" smtClean="0"/>
              <a:t>CSV</a:t>
            </a:r>
            <a:r>
              <a:rPr lang="ja-JP" altLang="en-US" dirty="0" smtClean="0"/>
              <a:t>ファイル読込処理の実装</a:t>
            </a:r>
            <a:endParaRPr lang="en-US" altLang="ja-JP" dirty="0" smtClean="0"/>
          </a:p>
          <a:p>
            <a:pPr lvl="1"/>
            <a:r>
              <a:rPr lang="ja-JP" altLang="en-US" dirty="0" smtClean="0"/>
              <a:t>課題</a:t>
            </a:r>
            <a:r>
              <a:rPr lang="en-US" altLang="ja-JP" dirty="0" smtClean="0"/>
              <a:t>β</a:t>
            </a:r>
            <a:r>
              <a:rPr lang="ja-JP" altLang="en-US" dirty="0" smtClean="0"/>
              <a:t>：ファイルコピー処理の実装</a:t>
            </a:r>
          </a:p>
          <a:p>
            <a:r>
              <a:rPr lang="ja-JP" altLang="en-US" dirty="0" smtClean="0"/>
              <a:t>開発効率と品質について以下の</a:t>
            </a:r>
            <a:r>
              <a:rPr lang="en-US" altLang="ja-JP" dirty="0" smtClean="0"/>
              <a:t>3</a:t>
            </a:r>
            <a:r>
              <a:rPr lang="ja-JP" altLang="en-US" dirty="0" smtClean="0"/>
              <a:t>点を評価</a:t>
            </a:r>
            <a:endParaRPr kumimoji="1" lang="en-US" altLang="ja-JP" dirty="0" smtClean="0"/>
          </a:p>
          <a:p>
            <a:pPr lvl="1"/>
            <a:r>
              <a:rPr lang="ja-JP" altLang="en-US" dirty="0" smtClean="0"/>
              <a:t>部品の</a:t>
            </a:r>
            <a:r>
              <a:rPr kumimoji="1" lang="ja-JP" altLang="en-US" dirty="0" smtClean="0"/>
              <a:t>再利用数</a:t>
            </a:r>
            <a:endParaRPr kumimoji="1" lang="en-US" altLang="ja-JP" b="1" dirty="0" smtClean="0">
              <a:solidFill>
                <a:srgbClr val="0070C0"/>
              </a:solidFill>
            </a:endParaRPr>
          </a:p>
          <a:p>
            <a:pPr lvl="1"/>
            <a:r>
              <a:rPr kumimoji="1" lang="ja-JP" altLang="en-US" dirty="0" smtClean="0"/>
              <a:t>不具合の数</a:t>
            </a:r>
            <a:endParaRPr kumimoji="1" lang="en-US" altLang="ja-JP" b="1" dirty="0" smtClean="0">
              <a:solidFill>
                <a:srgbClr val="0070C0"/>
              </a:solidFill>
            </a:endParaRPr>
          </a:p>
          <a:p>
            <a:pPr lvl="1"/>
            <a:r>
              <a:rPr lang="ja-JP" altLang="en-US" dirty="0" smtClean="0"/>
              <a:t>作業時間</a:t>
            </a:r>
            <a:endParaRPr kumimoji="1" lang="en-US" altLang="ja-JP" b="1" dirty="0" smtClean="0">
              <a:solidFill>
                <a:srgbClr val="FF0000"/>
              </a:solidFill>
            </a:endParaRPr>
          </a:p>
        </p:txBody>
      </p:sp>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grpSp>
        <p:nvGrpSpPr>
          <p:cNvPr id="19" name="グループ化 18"/>
          <p:cNvGrpSpPr/>
          <p:nvPr/>
        </p:nvGrpSpPr>
        <p:grpSpPr>
          <a:xfrm>
            <a:off x="3000364" y="3214686"/>
            <a:ext cx="1785950" cy="1554130"/>
            <a:chOff x="3571868" y="3714752"/>
            <a:chExt cx="1785950" cy="1554130"/>
          </a:xfrm>
        </p:grpSpPr>
        <p:sp>
          <p:nvSpPr>
            <p:cNvPr id="5" name="正方形/長方形 4"/>
            <p:cNvSpPr/>
            <p:nvPr/>
          </p:nvSpPr>
          <p:spPr bwMode="auto">
            <a:xfrm>
              <a:off x="4214810" y="3786190"/>
              <a:ext cx="1000132" cy="1357322"/>
            </a:xfrm>
            <a:prstGeom prst="rect">
              <a:avLst/>
            </a:prstGeom>
            <a:noFill/>
            <a:ln w="9525" cap="flat" cmpd="sng" algn="ctr">
              <a:solidFill>
                <a:schemeClr val="accent2"/>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
          <p:nvSpPr>
            <p:cNvPr id="4" name="テキスト ボックス 3"/>
            <p:cNvSpPr txBox="1"/>
            <p:nvPr/>
          </p:nvSpPr>
          <p:spPr>
            <a:xfrm>
              <a:off x="4432514" y="4991883"/>
              <a:ext cx="568114" cy="276999"/>
            </a:xfrm>
            <a:prstGeom prst="rect">
              <a:avLst/>
            </a:prstGeom>
            <a:solidFill>
              <a:schemeClr val="bg1"/>
            </a:solidFill>
          </p:spPr>
          <p:txBody>
            <a:bodyPr wrap="square" lIns="0" tIns="0" rIns="0" bIns="0" rtlCol="0">
              <a:spAutoFit/>
            </a:bodyPr>
            <a:lstStyle/>
            <a:p>
              <a:pPr algn="ctr"/>
              <a:r>
                <a:rPr kumimoji="1" lang="ja-JP" altLang="en-US" dirty="0" smtClean="0">
                  <a:latin typeface="メイリオ" pitchFamily="50" charset="-128"/>
                  <a:ea typeface="メイリオ" pitchFamily="50" charset="-128"/>
                </a:rPr>
                <a:t>結果</a:t>
              </a:r>
              <a:endParaRPr kumimoji="1" lang="ja-JP" altLang="en-US" dirty="0">
                <a:latin typeface="メイリオ" pitchFamily="50" charset="-128"/>
                <a:ea typeface="メイリオ" pitchFamily="50" charset="-128"/>
              </a:endParaRPr>
            </a:p>
          </p:txBody>
        </p:sp>
        <p:sp>
          <p:nvSpPr>
            <p:cNvPr id="18" name="テキスト ボックス 17"/>
            <p:cNvSpPr txBox="1"/>
            <p:nvPr/>
          </p:nvSpPr>
          <p:spPr>
            <a:xfrm>
              <a:off x="3571868" y="3714752"/>
              <a:ext cx="1785950" cy="1323439"/>
            </a:xfrm>
            <a:prstGeom prst="rect">
              <a:avLst/>
            </a:prstGeom>
            <a:noFill/>
          </p:spPr>
          <p:txBody>
            <a:bodyPr wrap="square" rtlCol="0">
              <a:spAutoFit/>
            </a:bodyPr>
            <a:lstStyle/>
            <a:p>
              <a:pPr>
                <a:lnSpc>
                  <a:spcPts val="3200"/>
                </a:lnSpc>
              </a:pPr>
              <a:r>
                <a:rPr lang="ja-JP" altLang="en-US" sz="2400" dirty="0" smtClean="0">
                  <a:latin typeface="メイリオ" pitchFamily="50" charset="-128"/>
                  <a:ea typeface="メイリオ" pitchFamily="50" charset="-128"/>
                </a:rPr>
                <a:t>⇒　</a:t>
              </a:r>
              <a:r>
                <a:rPr lang="ja-JP" altLang="en-US" sz="2400" b="1" dirty="0" smtClean="0">
                  <a:solidFill>
                    <a:srgbClr val="0070C0"/>
                  </a:solidFill>
                  <a:latin typeface="メイリオ" pitchFamily="50" charset="-128"/>
                  <a:ea typeface="メイリオ" pitchFamily="50" charset="-128"/>
                </a:rPr>
                <a:t>○増加</a:t>
              </a:r>
              <a:endParaRPr lang="en-US" altLang="ja-JP" sz="2400" b="1" dirty="0" smtClean="0">
                <a:solidFill>
                  <a:srgbClr val="0070C0"/>
                </a:solidFill>
                <a:latin typeface="メイリオ" pitchFamily="50" charset="-128"/>
                <a:ea typeface="メイリオ" pitchFamily="50" charset="-128"/>
              </a:endParaRPr>
            </a:p>
            <a:p>
              <a:pPr>
                <a:lnSpc>
                  <a:spcPts val="3200"/>
                </a:lnSpc>
              </a:pPr>
              <a:r>
                <a:rPr lang="ja-JP" altLang="en-US" sz="2400" dirty="0" smtClean="0">
                  <a:latin typeface="メイリオ" pitchFamily="50" charset="-128"/>
                  <a:ea typeface="メイリオ" pitchFamily="50" charset="-128"/>
                </a:rPr>
                <a:t>⇒　</a:t>
              </a:r>
              <a:r>
                <a:rPr lang="ja-JP" altLang="en-US" sz="2400" b="1" dirty="0" smtClean="0">
                  <a:solidFill>
                    <a:srgbClr val="0070C0"/>
                  </a:solidFill>
                  <a:latin typeface="メイリオ" pitchFamily="50" charset="-128"/>
                  <a:ea typeface="メイリオ" pitchFamily="50" charset="-128"/>
                </a:rPr>
                <a:t>○減少</a:t>
              </a:r>
              <a:endParaRPr lang="en-US" altLang="ja-JP" sz="2400" b="1" dirty="0" smtClean="0">
                <a:solidFill>
                  <a:srgbClr val="0070C0"/>
                </a:solidFill>
                <a:latin typeface="メイリオ" pitchFamily="50" charset="-128"/>
                <a:ea typeface="メイリオ" pitchFamily="50" charset="-128"/>
              </a:endParaRPr>
            </a:p>
            <a:p>
              <a:pPr>
                <a:lnSpc>
                  <a:spcPts val="3200"/>
                </a:lnSpc>
              </a:pPr>
              <a:r>
                <a:rPr lang="ja-JP" altLang="en-US" sz="2400" dirty="0" smtClean="0">
                  <a:latin typeface="メイリオ" pitchFamily="50" charset="-128"/>
                  <a:ea typeface="メイリオ" pitchFamily="50" charset="-128"/>
                </a:rPr>
                <a:t>⇒　</a:t>
              </a:r>
              <a:r>
                <a:rPr lang="ja-JP" altLang="en-US" sz="700" dirty="0" smtClean="0">
                  <a:latin typeface="メイリオ" pitchFamily="50" charset="-128"/>
                  <a:ea typeface="メイリオ" pitchFamily="50" charset="-128"/>
                </a:rPr>
                <a:t> </a:t>
              </a:r>
              <a:r>
                <a:rPr lang="en-US" altLang="ja-JP" sz="2400" b="1" dirty="0" smtClean="0">
                  <a:solidFill>
                    <a:srgbClr val="FF0000"/>
                  </a:solidFill>
                  <a:latin typeface="メイリオ" pitchFamily="50" charset="-128"/>
                  <a:ea typeface="メイリオ" pitchFamily="50" charset="-128"/>
                </a:rPr>
                <a:t>×</a:t>
              </a:r>
              <a:r>
                <a:rPr lang="ja-JP" altLang="en-US" sz="2400" b="1" dirty="0" smtClean="0">
                  <a:solidFill>
                    <a:srgbClr val="FF0000"/>
                  </a:solidFill>
                  <a:latin typeface="メイリオ" pitchFamily="50" charset="-128"/>
                  <a:ea typeface="メイリオ" pitchFamily="50" charset="-128"/>
                </a:rPr>
                <a:t>増加</a:t>
              </a:r>
              <a:endParaRPr lang="en-US" altLang="ja-JP" sz="2400" b="1" dirty="0" smtClean="0">
                <a:solidFill>
                  <a:srgbClr val="FF0000"/>
                </a:solidFill>
                <a:latin typeface="メイリオ" pitchFamily="50" charset="-128"/>
                <a:ea typeface="メイリオ" pitchFamily="50" charset="-128"/>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trips(downRight)">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実験結果：再利用した部品数</a:t>
            </a:r>
            <a:endParaRPr kumimoji="1" lang="ja-JP" altLang="en-US" dirty="0"/>
          </a:p>
        </p:txBody>
      </p:sp>
      <p:sp>
        <p:nvSpPr>
          <p:cNvPr id="3" name="コンテンツ プレースホルダ 2"/>
          <p:cNvSpPr>
            <a:spLocks noGrp="1"/>
          </p:cNvSpPr>
          <p:nvPr>
            <p:ph idx="1"/>
          </p:nvPr>
        </p:nvSpPr>
        <p:spPr>
          <a:xfrm>
            <a:off x="214282" y="3500439"/>
            <a:ext cx="8929718" cy="3143272"/>
          </a:xfrm>
        </p:spPr>
        <p:txBody>
          <a:bodyPr/>
          <a:lstStyle/>
          <a:p>
            <a:r>
              <a:rPr lang="en-US" altLang="ja-JP" dirty="0" smtClean="0"/>
              <a:t>A-SCORE</a:t>
            </a:r>
            <a:r>
              <a:rPr lang="ja-JP" altLang="en-US" dirty="0" smtClean="0"/>
              <a:t>を使用しなかった場合は再利用が行われていない</a:t>
            </a:r>
            <a:endParaRPr lang="en-US" altLang="ja-JP" dirty="0" smtClean="0"/>
          </a:p>
          <a:p>
            <a:pPr lvl="1"/>
            <a:r>
              <a:rPr lang="ja-JP" altLang="en-US" dirty="0" smtClean="0"/>
              <a:t>何故，再利用しなかったのか？</a:t>
            </a:r>
            <a:endParaRPr lang="en-US" altLang="ja-JP" dirty="0" smtClean="0"/>
          </a:p>
          <a:p>
            <a:pPr lvl="2"/>
            <a:r>
              <a:rPr lang="ja-JP" altLang="en-US" dirty="0" smtClean="0"/>
              <a:t>「目的の機能を持った部品があるとは思わなかった」</a:t>
            </a:r>
            <a:endParaRPr lang="en-US" altLang="ja-JP" dirty="0" smtClean="0"/>
          </a:p>
          <a:p>
            <a:pPr lvl="2"/>
            <a:r>
              <a:rPr lang="ja-JP" altLang="en-US" dirty="0" smtClean="0"/>
              <a:t>「探したけど使えそうな部品が見つからなかった」</a:t>
            </a:r>
            <a:endParaRPr lang="en-US" altLang="ja-JP" dirty="0" smtClean="0"/>
          </a:p>
          <a:p>
            <a:r>
              <a:rPr kumimoji="1" lang="en-US" altLang="ja-JP" sz="2400" dirty="0" smtClean="0"/>
              <a:t>A-SCORE</a:t>
            </a:r>
            <a:r>
              <a:rPr kumimoji="1" lang="ja-JP" altLang="en-US" dirty="0" smtClean="0"/>
              <a:t>を使用した場合は再利用が行われている</a:t>
            </a:r>
            <a:endParaRPr kumimoji="1" lang="en-US" altLang="ja-JP" dirty="0" smtClean="0"/>
          </a:p>
          <a:p>
            <a:pPr lvl="1"/>
            <a:r>
              <a:rPr kumimoji="1" lang="en-US" altLang="ja-JP" sz="2000" dirty="0" err="1" smtClean="0"/>
              <a:t>CodeBroker</a:t>
            </a:r>
            <a:r>
              <a:rPr lang="ja-JP" altLang="en-US" dirty="0" smtClean="0"/>
              <a:t>では対応できない種類の再利用も行われていた</a:t>
            </a:r>
            <a:endParaRPr kumimoji="1" lang="en-US" altLang="ja-JP" dirty="0" smtClean="0"/>
          </a:p>
          <a:p>
            <a:endParaRPr lang="en-US" altLang="ja-JP" dirty="0" smtClean="0"/>
          </a:p>
        </p:txBody>
      </p:sp>
      <p:graphicFrame>
        <p:nvGraphicFramePr>
          <p:cNvPr id="5" name="表 4"/>
          <p:cNvGraphicFramePr>
            <a:graphicFrameLocks noGrp="1"/>
          </p:cNvGraphicFramePr>
          <p:nvPr/>
        </p:nvGraphicFramePr>
        <p:xfrm>
          <a:off x="1142976" y="1714488"/>
          <a:ext cx="6944690" cy="1714512"/>
        </p:xfrm>
        <a:graphic>
          <a:graphicData uri="http://schemas.openxmlformats.org/drawingml/2006/table">
            <a:tbl>
              <a:tblPr firstRow="1" bandRow="1">
                <a:tableStyleId>{93296810-A885-4BE3-A3E7-6D5BEEA58F35}</a:tableStyleId>
              </a:tblPr>
              <a:tblGrid>
                <a:gridCol w="1329588"/>
                <a:gridCol w="2807551"/>
                <a:gridCol w="2807551"/>
              </a:tblGrid>
              <a:tr h="571504">
                <a:tc>
                  <a:txBody>
                    <a:bodyPr/>
                    <a:lstStyle/>
                    <a:p>
                      <a:endParaRPr kumimoji="1" lang="ja-JP" altLang="en-US" sz="2800" dirty="0">
                        <a:latin typeface="メイリオ" pitchFamily="50" charset="-128"/>
                        <a:ea typeface="メイリオ" pitchFamily="50" charset="-128"/>
                      </a:endParaRPr>
                    </a:p>
                  </a:txBody>
                  <a:tcPr marL="140919" marR="140919" marT="70459" marB="70459"/>
                </a:tc>
                <a:tc>
                  <a:txBody>
                    <a:bodyPr/>
                    <a:lstStyle/>
                    <a:p>
                      <a:r>
                        <a:rPr kumimoji="1" lang="en-US" altLang="ja-JP" sz="2800" dirty="0" smtClean="0">
                          <a:latin typeface="メイリオ" pitchFamily="50" charset="-128"/>
                          <a:ea typeface="メイリオ" pitchFamily="50" charset="-128"/>
                        </a:rPr>
                        <a:t>A-SCORE</a:t>
                      </a:r>
                      <a:r>
                        <a:rPr kumimoji="1" lang="ja-JP" altLang="en-US" sz="2800" dirty="0" smtClean="0">
                          <a:latin typeface="メイリオ" pitchFamily="50" charset="-128"/>
                          <a:ea typeface="メイリオ" pitchFamily="50" charset="-128"/>
                        </a:rPr>
                        <a:t>あり</a:t>
                      </a:r>
                      <a:endParaRPr kumimoji="1" lang="ja-JP" altLang="en-US" sz="2800" dirty="0">
                        <a:latin typeface="メイリオ" pitchFamily="50" charset="-128"/>
                        <a:ea typeface="メイリオ" pitchFamily="50" charset="-128"/>
                      </a:endParaRPr>
                    </a:p>
                  </a:txBody>
                  <a:tcPr marL="140919" marR="140919" marT="70459" marB="70459"/>
                </a:tc>
                <a:tc>
                  <a:txBody>
                    <a:bodyPr/>
                    <a:lstStyle/>
                    <a:p>
                      <a:r>
                        <a:rPr kumimoji="1" lang="en-US" altLang="ja-JP" sz="2800" dirty="0" smtClean="0">
                          <a:latin typeface="メイリオ" pitchFamily="50" charset="-128"/>
                          <a:ea typeface="メイリオ" pitchFamily="50" charset="-128"/>
                        </a:rPr>
                        <a:t>A-SCORE</a:t>
                      </a:r>
                      <a:r>
                        <a:rPr kumimoji="1" lang="ja-JP" altLang="en-US" sz="2800" dirty="0" smtClean="0">
                          <a:latin typeface="メイリオ" pitchFamily="50" charset="-128"/>
                          <a:ea typeface="メイリオ" pitchFamily="50" charset="-128"/>
                        </a:rPr>
                        <a:t>なし</a:t>
                      </a:r>
                      <a:endParaRPr kumimoji="1" lang="ja-JP" altLang="en-US" sz="2800" dirty="0">
                        <a:latin typeface="メイリオ" pitchFamily="50" charset="-128"/>
                        <a:ea typeface="メイリオ" pitchFamily="50" charset="-128"/>
                      </a:endParaRPr>
                    </a:p>
                  </a:txBody>
                  <a:tcPr marL="140919" marR="140919" marT="70459" marB="70459"/>
                </a:tc>
              </a:tr>
              <a:tr h="571504">
                <a:tc>
                  <a:txBody>
                    <a:bodyPr/>
                    <a:lstStyle/>
                    <a:p>
                      <a:r>
                        <a:rPr kumimoji="1" lang="ja-JP" altLang="en-US" sz="2800" dirty="0" smtClean="0">
                          <a:latin typeface="メイリオ" pitchFamily="50" charset="-128"/>
                          <a:ea typeface="メイリオ" pitchFamily="50" charset="-128"/>
                        </a:rPr>
                        <a:t>課題</a:t>
                      </a:r>
                      <a:r>
                        <a:rPr kumimoji="1" lang="en-US" altLang="ja-JP" sz="2800" dirty="0" smtClean="0">
                          <a:latin typeface="メイリオ" pitchFamily="50" charset="-128"/>
                          <a:ea typeface="メイリオ" pitchFamily="50" charset="-128"/>
                        </a:rPr>
                        <a:t>α</a:t>
                      </a:r>
                      <a:endParaRPr kumimoji="1" lang="ja-JP" altLang="en-US" sz="2800" dirty="0">
                        <a:latin typeface="メイリオ" pitchFamily="50" charset="-128"/>
                        <a:ea typeface="メイリオ" pitchFamily="50" charset="-128"/>
                      </a:endParaRPr>
                    </a:p>
                  </a:txBody>
                  <a:tcPr marL="140919" marR="140919" marT="70459" marB="70459"/>
                </a:tc>
                <a:tc>
                  <a:txBody>
                    <a:bodyPr/>
                    <a:lstStyle/>
                    <a:p>
                      <a:pPr algn="r"/>
                      <a:r>
                        <a:rPr kumimoji="1" lang="en-US" altLang="ja-JP" sz="2800" dirty="0" smtClean="0">
                          <a:latin typeface="メイリオ" pitchFamily="50" charset="-128"/>
                          <a:ea typeface="メイリオ" pitchFamily="50" charset="-128"/>
                        </a:rPr>
                        <a:t>2</a:t>
                      </a:r>
                      <a:endParaRPr kumimoji="1" lang="ja-JP" altLang="en-US" sz="2800" dirty="0">
                        <a:latin typeface="メイリオ" pitchFamily="50" charset="-128"/>
                        <a:ea typeface="メイリオ" pitchFamily="50" charset="-128"/>
                      </a:endParaRPr>
                    </a:p>
                  </a:txBody>
                  <a:tcPr marL="140919" marR="140919" marT="70459" marB="70459"/>
                </a:tc>
                <a:tc>
                  <a:txBody>
                    <a:bodyPr/>
                    <a:lstStyle/>
                    <a:p>
                      <a:pPr algn="r"/>
                      <a:r>
                        <a:rPr kumimoji="1" lang="en-US" altLang="ja-JP" sz="2800" dirty="0" smtClean="0">
                          <a:latin typeface="メイリオ" pitchFamily="50" charset="-128"/>
                          <a:ea typeface="メイリオ" pitchFamily="50" charset="-128"/>
                        </a:rPr>
                        <a:t>0</a:t>
                      </a:r>
                      <a:endParaRPr kumimoji="1" lang="ja-JP" altLang="en-US" sz="2800" dirty="0">
                        <a:latin typeface="メイリオ" pitchFamily="50" charset="-128"/>
                        <a:ea typeface="メイリオ" pitchFamily="50" charset="-128"/>
                      </a:endParaRPr>
                    </a:p>
                  </a:txBody>
                  <a:tcPr marL="140919" marR="140919" marT="70459" marB="70459"/>
                </a:tc>
              </a:tr>
              <a:tr h="571504">
                <a:tc>
                  <a:txBody>
                    <a:bodyPr/>
                    <a:lstStyle/>
                    <a:p>
                      <a:r>
                        <a:rPr kumimoji="1" lang="ja-JP" altLang="en-US" sz="2800" dirty="0" smtClean="0">
                          <a:latin typeface="メイリオ" pitchFamily="50" charset="-128"/>
                          <a:ea typeface="メイリオ" pitchFamily="50" charset="-128"/>
                        </a:rPr>
                        <a:t>課題</a:t>
                      </a:r>
                      <a:r>
                        <a:rPr kumimoji="1" lang="en-US" altLang="ja-JP" sz="2800" dirty="0" smtClean="0">
                          <a:latin typeface="メイリオ" pitchFamily="50" charset="-128"/>
                          <a:ea typeface="メイリオ" pitchFamily="50" charset="-128"/>
                        </a:rPr>
                        <a:t>β</a:t>
                      </a:r>
                      <a:endParaRPr kumimoji="1" lang="ja-JP" altLang="en-US" sz="2800" dirty="0">
                        <a:latin typeface="メイリオ" pitchFamily="50" charset="-128"/>
                        <a:ea typeface="メイリオ" pitchFamily="50" charset="-128"/>
                      </a:endParaRPr>
                    </a:p>
                  </a:txBody>
                  <a:tcPr marL="140919" marR="140919" marT="70459" marB="70459"/>
                </a:tc>
                <a:tc>
                  <a:txBody>
                    <a:bodyPr/>
                    <a:lstStyle/>
                    <a:p>
                      <a:pPr algn="r"/>
                      <a:r>
                        <a:rPr kumimoji="1" lang="en-US" altLang="ja-JP" sz="2800" dirty="0" smtClean="0">
                          <a:latin typeface="メイリオ" pitchFamily="50" charset="-128"/>
                          <a:ea typeface="メイリオ" pitchFamily="50" charset="-128"/>
                        </a:rPr>
                        <a:t>4</a:t>
                      </a:r>
                      <a:endParaRPr kumimoji="1" lang="ja-JP" altLang="en-US" sz="2800" dirty="0">
                        <a:latin typeface="メイリオ" pitchFamily="50" charset="-128"/>
                        <a:ea typeface="メイリオ" pitchFamily="50" charset="-128"/>
                      </a:endParaRPr>
                    </a:p>
                  </a:txBody>
                  <a:tcPr marL="140919" marR="140919" marT="70459" marB="70459"/>
                </a:tc>
                <a:tc>
                  <a:txBody>
                    <a:bodyPr/>
                    <a:lstStyle/>
                    <a:p>
                      <a:pPr algn="r"/>
                      <a:r>
                        <a:rPr kumimoji="1" lang="en-US" altLang="ja-JP" sz="2800" dirty="0" smtClean="0">
                          <a:latin typeface="メイリオ" pitchFamily="50" charset="-128"/>
                          <a:ea typeface="メイリオ" pitchFamily="50" charset="-128"/>
                        </a:rPr>
                        <a:t>0</a:t>
                      </a:r>
                      <a:endParaRPr kumimoji="1" lang="ja-JP" altLang="en-US" sz="2800" dirty="0">
                        <a:latin typeface="メイリオ" pitchFamily="50" charset="-128"/>
                        <a:ea typeface="メイリオ" pitchFamily="50" charset="-128"/>
                      </a:endParaRPr>
                    </a:p>
                  </a:txBody>
                  <a:tcPr marL="140919" marR="140919" marT="70459" marB="70459"/>
                </a:tc>
              </a:tr>
            </a:tbl>
          </a:graphicData>
        </a:graphic>
      </p:graphicFrame>
      <p:sp>
        <p:nvSpPr>
          <p:cNvPr id="6" name="テキスト ボックス 5"/>
          <p:cNvSpPr txBox="1"/>
          <p:nvPr/>
        </p:nvSpPr>
        <p:spPr>
          <a:xfrm>
            <a:off x="4572000" y="1285860"/>
            <a:ext cx="4357718" cy="461665"/>
          </a:xfrm>
          <a:prstGeom prst="rect">
            <a:avLst/>
          </a:prstGeom>
          <a:noFill/>
        </p:spPr>
        <p:txBody>
          <a:bodyPr wrap="square" rtlCol="0">
            <a:spAutoFit/>
          </a:bodyPr>
          <a:lstStyle/>
          <a:p>
            <a:pPr algn="ctr"/>
            <a:r>
              <a:rPr kumimoji="1" lang="ja-JP" altLang="en-US" sz="2400" dirty="0" smtClean="0">
                <a:latin typeface="メイリオ" pitchFamily="50" charset="-128"/>
                <a:ea typeface="メイリオ" pitchFamily="50" charset="-128"/>
              </a:rPr>
              <a:t>（値は再利用部品数の合計）</a:t>
            </a:r>
            <a:endParaRPr kumimoji="1" lang="ja-JP" altLang="en-US" sz="2400" dirty="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広い範囲の再利用に対応した部品自動推薦手法</a:t>
            </a:r>
            <a:endParaRPr lang="en-US" altLang="ja-JP" dirty="0" smtClean="0"/>
          </a:p>
          <a:p>
            <a:pPr lvl="1"/>
            <a:r>
              <a:rPr lang="ja-JP" altLang="en-US" dirty="0" smtClean="0"/>
              <a:t>開発者による編集を監視して自動的に検索</a:t>
            </a:r>
            <a:endParaRPr lang="en-US" altLang="ja-JP" dirty="0" smtClean="0"/>
          </a:p>
          <a:p>
            <a:pPr lvl="1"/>
            <a:r>
              <a:rPr lang="ja-JP" altLang="en-US" dirty="0" smtClean="0"/>
              <a:t>識別子とコメントに基づき再利用できる部品を提示</a:t>
            </a:r>
            <a:endParaRPr lang="en-US" altLang="ja-JP" dirty="0" smtClean="0"/>
          </a:p>
          <a:p>
            <a:r>
              <a:rPr kumimoji="1" lang="ja-JP" altLang="en-US" dirty="0" smtClean="0"/>
              <a:t>システムを作成して評価</a:t>
            </a:r>
            <a:endParaRPr kumimoji="1" lang="en-US" altLang="ja-JP" dirty="0" smtClean="0"/>
          </a:p>
          <a:p>
            <a:pPr lvl="1"/>
            <a:r>
              <a:rPr lang="ja-JP" altLang="en-US" dirty="0" smtClean="0"/>
              <a:t>提案システムによって再利用が促進されることが示された</a:t>
            </a:r>
            <a:endParaRPr lang="en-US" altLang="ja-JP" dirty="0" smtClean="0"/>
          </a:p>
          <a:p>
            <a:pPr lvl="1"/>
            <a:endParaRPr kumimoji="1" lang="en-US" altLang="ja-JP" dirty="0" smtClean="0"/>
          </a:p>
          <a:p>
            <a:endParaRPr kumimoji="1" lang="en-US" altLang="ja-JP" dirty="0" smtClean="0"/>
          </a:p>
          <a:p>
            <a:r>
              <a:rPr kumimoji="1" lang="ja-JP" altLang="en-US" dirty="0" smtClean="0"/>
              <a:t>今後の課題</a:t>
            </a:r>
            <a:endParaRPr kumimoji="1" lang="en-US" altLang="ja-JP" dirty="0" smtClean="0"/>
          </a:p>
          <a:p>
            <a:pPr lvl="1"/>
            <a:r>
              <a:rPr lang="ja-JP" altLang="en-US" dirty="0" smtClean="0"/>
              <a:t>評価実験の拡充</a:t>
            </a:r>
            <a:endParaRPr lang="en-US" altLang="ja-JP" dirty="0" smtClean="0"/>
          </a:p>
          <a:p>
            <a:pPr lvl="1"/>
            <a:r>
              <a:rPr lang="ja-JP" altLang="en-US" dirty="0" smtClean="0"/>
              <a:t>ユーザインターフェイスの改善</a:t>
            </a:r>
            <a:endParaRPr lang="en-US" altLang="ja-JP" dirty="0" smtClean="0"/>
          </a:p>
        </p:txBody>
      </p:sp>
    </p:spTree>
  </p:cSld>
  <p:clrMapOvr>
    <a:masterClrMapping/>
  </p:clrMapOvr>
  <p:transition advTm="7187"/>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検索クエリの生成 </a:t>
            </a:r>
            <a:r>
              <a:rPr kumimoji="1" lang="en-US" altLang="ja-JP" dirty="0" smtClean="0"/>
              <a:t>–</a:t>
            </a:r>
            <a:r>
              <a:rPr kumimoji="1" lang="ja-JP" altLang="en-US" dirty="0" smtClean="0"/>
              <a:t>重み付け</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各特徴に，カーソルからの距離に応じた重みをつける</a:t>
            </a:r>
            <a:endParaRPr lang="en-US" altLang="ja-JP" dirty="0" smtClean="0"/>
          </a:p>
          <a:p>
            <a:pPr lvl="1"/>
            <a:r>
              <a:rPr kumimoji="1" lang="ja-JP" altLang="en-US" dirty="0" smtClean="0"/>
              <a:t>近いものほど重み大</a:t>
            </a:r>
            <a:r>
              <a:rPr lang="ja-JP" altLang="en-US" dirty="0" smtClean="0"/>
              <a:t>＝検索時に重視</a:t>
            </a:r>
            <a:endParaRPr kumimoji="1" lang="en-US" altLang="ja-JP" dirty="0" smtClean="0"/>
          </a:p>
        </p:txBody>
      </p:sp>
      <p:sp>
        <p:nvSpPr>
          <p:cNvPr id="4" name="テキスト ボックス 3"/>
          <p:cNvSpPr txBox="1"/>
          <p:nvPr/>
        </p:nvSpPr>
        <p:spPr>
          <a:xfrm>
            <a:off x="500034" y="2571744"/>
            <a:ext cx="2857520" cy="1200329"/>
          </a:xfrm>
          <a:prstGeom prst="rect">
            <a:avLst/>
          </a:prstGeom>
          <a:solidFill>
            <a:schemeClr val="bg1"/>
          </a:solidFill>
          <a:ln w="9525">
            <a:solidFill>
              <a:schemeClr val="accent2"/>
            </a:solidFill>
          </a:ln>
        </p:spPr>
        <p:txBody>
          <a:bodyPr wrap="square" lIns="180000" rtlCol="0">
            <a:spAutoFit/>
          </a:bodyPr>
          <a:lstStyle/>
          <a:p>
            <a:r>
              <a:rPr lang="en-US" altLang="ja-JP" dirty="0" smtClean="0"/>
              <a:t>2</a:t>
            </a:r>
            <a:r>
              <a:rPr lang="ja-JP" altLang="en-US" dirty="0" smtClean="0"/>
              <a:t>行目</a:t>
            </a:r>
            <a:r>
              <a:rPr lang="en-US" altLang="ja-JP" dirty="0" smtClean="0"/>
              <a:t>: select, text, edit</a:t>
            </a:r>
            <a:endParaRPr lang="ja-JP" altLang="en-US" dirty="0" smtClean="0"/>
          </a:p>
          <a:p>
            <a:r>
              <a:rPr kumimoji="1" lang="en-US" altLang="ja-JP" dirty="0" smtClean="0"/>
              <a:t>3</a:t>
            </a:r>
            <a:r>
              <a:rPr kumimoji="1" lang="ja-JP" altLang="en-US" dirty="0" smtClean="0"/>
              <a:t>行目</a:t>
            </a:r>
            <a:r>
              <a:rPr kumimoji="1" lang="en-US" altLang="ja-JP" dirty="0" smtClean="0"/>
              <a:t>: select, all, action</a:t>
            </a:r>
            <a:br>
              <a:rPr kumimoji="1" lang="en-US" altLang="ja-JP" dirty="0" smtClean="0"/>
            </a:br>
            <a:r>
              <a:rPr kumimoji="1" lang="en-US" altLang="ja-JP" dirty="0" smtClean="0"/>
              <a:t>5</a:t>
            </a:r>
            <a:r>
              <a:rPr kumimoji="1" lang="ja-JP" altLang="en-US" dirty="0" smtClean="0"/>
              <a:t>行目</a:t>
            </a:r>
            <a:r>
              <a:rPr kumimoji="1" lang="en-US" altLang="ja-JP" dirty="0" smtClean="0"/>
              <a:t>: action</a:t>
            </a:r>
          </a:p>
          <a:p>
            <a:r>
              <a:rPr lang="en-US" altLang="ja-JP" dirty="0" smtClean="0"/>
              <a:t>6</a:t>
            </a:r>
            <a:r>
              <a:rPr lang="ja-JP" altLang="en-US" dirty="0" smtClean="0"/>
              <a:t>行目</a:t>
            </a:r>
            <a:r>
              <a:rPr lang="en-US" altLang="ja-JP" dirty="0" smtClean="0"/>
              <a:t>: length</a:t>
            </a:r>
            <a:endParaRPr kumimoji="1" lang="ja-JP" altLang="en-US" dirty="0"/>
          </a:p>
        </p:txBody>
      </p:sp>
      <p:sp>
        <p:nvSpPr>
          <p:cNvPr id="5" name="テキスト ボックス 4"/>
          <p:cNvSpPr txBox="1"/>
          <p:nvPr/>
        </p:nvSpPr>
        <p:spPr>
          <a:xfrm>
            <a:off x="4643438" y="2357430"/>
            <a:ext cx="3143272" cy="1200329"/>
          </a:xfrm>
          <a:prstGeom prst="rect">
            <a:avLst/>
          </a:prstGeom>
          <a:solidFill>
            <a:schemeClr val="bg1"/>
          </a:solidFill>
          <a:ln w="9525">
            <a:solidFill>
              <a:schemeClr val="accent2"/>
            </a:solidFill>
          </a:ln>
        </p:spPr>
        <p:txBody>
          <a:bodyPr wrap="square" lIns="180000" rtlCol="0">
            <a:spAutoFit/>
          </a:bodyPr>
          <a:lstStyle/>
          <a:p>
            <a:r>
              <a:rPr lang="en-US" altLang="ja-JP" dirty="0" smtClean="0"/>
              <a:t>select, text, edit	</a:t>
            </a:r>
            <a:r>
              <a:rPr lang="ja-JP" altLang="en-US" dirty="0" smtClean="0"/>
              <a:t>　重み</a:t>
            </a:r>
            <a:r>
              <a:rPr lang="en-US" altLang="ja-JP" dirty="0" smtClean="0"/>
              <a:t>0.8</a:t>
            </a:r>
            <a:endParaRPr lang="ja-JP" altLang="en-US" dirty="0" smtClean="0"/>
          </a:p>
          <a:p>
            <a:r>
              <a:rPr kumimoji="1" lang="en-US" altLang="ja-JP" dirty="0" smtClean="0"/>
              <a:t>select, all, action	</a:t>
            </a:r>
            <a:r>
              <a:rPr kumimoji="1" lang="ja-JP" altLang="en-US" dirty="0" smtClean="0"/>
              <a:t>　重み</a:t>
            </a:r>
            <a:r>
              <a:rPr kumimoji="1" lang="en-US" altLang="ja-JP" dirty="0" smtClean="0"/>
              <a:t>1.0</a:t>
            </a:r>
            <a:br>
              <a:rPr kumimoji="1" lang="en-US" altLang="ja-JP" dirty="0" smtClean="0"/>
            </a:br>
            <a:r>
              <a:rPr kumimoji="1" lang="en-US" altLang="ja-JP" dirty="0" smtClean="0"/>
              <a:t>action</a:t>
            </a:r>
            <a:r>
              <a:rPr lang="en-US" altLang="ja-JP" dirty="0" smtClean="0"/>
              <a:t>		</a:t>
            </a:r>
            <a:r>
              <a:rPr lang="ja-JP" altLang="en-US" dirty="0" smtClean="0"/>
              <a:t>　重み</a:t>
            </a:r>
            <a:r>
              <a:rPr lang="en-US" altLang="ja-JP" dirty="0" smtClean="0"/>
              <a:t>0.8</a:t>
            </a:r>
          </a:p>
          <a:p>
            <a:r>
              <a:rPr lang="en-US" altLang="ja-JP" dirty="0" smtClean="0"/>
              <a:t>l</a:t>
            </a:r>
            <a:r>
              <a:rPr kumimoji="1" lang="en-US" altLang="ja-JP" dirty="0" smtClean="0"/>
              <a:t>ength		</a:t>
            </a:r>
            <a:r>
              <a:rPr kumimoji="1" lang="ja-JP" altLang="en-US" dirty="0" smtClean="0"/>
              <a:t>　重み</a:t>
            </a:r>
            <a:r>
              <a:rPr kumimoji="1" lang="en-US" altLang="ja-JP" dirty="0" smtClean="0"/>
              <a:t>0.6</a:t>
            </a:r>
            <a:endParaRPr kumimoji="1" lang="ja-JP" altLang="en-US" dirty="0"/>
          </a:p>
        </p:txBody>
      </p:sp>
      <p:sp>
        <p:nvSpPr>
          <p:cNvPr id="6" name="テキスト ボックス 5"/>
          <p:cNvSpPr txBox="1"/>
          <p:nvPr/>
        </p:nvSpPr>
        <p:spPr>
          <a:xfrm>
            <a:off x="428596" y="3786190"/>
            <a:ext cx="3000396" cy="369332"/>
          </a:xfrm>
          <a:prstGeom prst="rect">
            <a:avLst/>
          </a:prstGeom>
          <a:noFill/>
        </p:spPr>
        <p:txBody>
          <a:bodyPr wrap="square" rtlCol="0">
            <a:spAutoFit/>
          </a:bodyPr>
          <a:lstStyle/>
          <a:p>
            <a:pPr algn="ctr"/>
            <a:r>
              <a:rPr kumimoji="1" lang="ja-JP" altLang="en-US" dirty="0" smtClean="0"/>
              <a:t>抽出した特徴と位置情報</a:t>
            </a:r>
            <a:endParaRPr kumimoji="1" lang="ja-JP" altLang="en-US" dirty="0"/>
          </a:p>
        </p:txBody>
      </p:sp>
      <p:sp>
        <p:nvSpPr>
          <p:cNvPr id="7" name="テキスト ボックス 6"/>
          <p:cNvSpPr txBox="1"/>
          <p:nvPr/>
        </p:nvSpPr>
        <p:spPr>
          <a:xfrm>
            <a:off x="428596" y="5131370"/>
            <a:ext cx="3000396" cy="369332"/>
          </a:xfrm>
          <a:prstGeom prst="rect">
            <a:avLst/>
          </a:prstGeom>
          <a:noFill/>
        </p:spPr>
        <p:txBody>
          <a:bodyPr wrap="square" rtlCol="0">
            <a:spAutoFit/>
          </a:bodyPr>
          <a:lstStyle/>
          <a:p>
            <a:pPr algn="ctr"/>
            <a:r>
              <a:rPr kumimoji="1" lang="ja-JP" altLang="en-US" dirty="0" smtClean="0"/>
              <a:t>カーソル位置情報</a:t>
            </a:r>
            <a:endParaRPr kumimoji="1" lang="ja-JP" altLang="en-US" dirty="0"/>
          </a:p>
        </p:txBody>
      </p:sp>
      <p:sp>
        <p:nvSpPr>
          <p:cNvPr id="8" name="テキスト ボックス 7"/>
          <p:cNvSpPr txBox="1"/>
          <p:nvPr/>
        </p:nvSpPr>
        <p:spPr>
          <a:xfrm>
            <a:off x="500034" y="4845618"/>
            <a:ext cx="2857520" cy="369332"/>
          </a:xfrm>
          <a:prstGeom prst="rect">
            <a:avLst/>
          </a:prstGeom>
          <a:solidFill>
            <a:schemeClr val="bg1"/>
          </a:solidFill>
          <a:ln w="9525">
            <a:solidFill>
              <a:schemeClr val="accent2"/>
            </a:solidFill>
          </a:ln>
        </p:spPr>
        <p:txBody>
          <a:bodyPr wrap="square" lIns="180000" rtlCol="0">
            <a:spAutoFit/>
          </a:bodyPr>
          <a:lstStyle/>
          <a:p>
            <a:r>
              <a:rPr kumimoji="1" lang="ja-JP" altLang="en-US" dirty="0" smtClean="0"/>
              <a:t>カーソル位置：</a:t>
            </a:r>
            <a:r>
              <a:rPr kumimoji="1" lang="en-US" altLang="ja-JP" dirty="0" smtClean="0"/>
              <a:t>3</a:t>
            </a:r>
            <a:r>
              <a:rPr kumimoji="1" lang="ja-JP" altLang="en-US" dirty="0" smtClean="0"/>
              <a:t>行目</a:t>
            </a:r>
            <a:endParaRPr kumimoji="1" lang="ja-JP" altLang="en-US" dirty="0"/>
          </a:p>
        </p:txBody>
      </p:sp>
      <p:sp>
        <p:nvSpPr>
          <p:cNvPr id="9" name="右矢印 8"/>
          <p:cNvSpPr/>
          <p:nvPr/>
        </p:nvSpPr>
        <p:spPr bwMode="auto">
          <a:xfrm>
            <a:off x="3571868" y="2214554"/>
            <a:ext cx="857256" cy="1785950"/>
          </a:xfrm>
          <a:prstGeom prs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rPr>
              <a:t>重み</a:t>
            </a:r>
            <a:r>
              <a:rPr kumimoji="0" lang="en-US" altLang="ja-JP" sz="2400" b="0" i="0" u="none" strike="noStrike" cap="none" normalizeH="0" baseline="0" dirty="0" smtClean="0">
                <a:ln>
                  <a:noFill/>
                </a:ln>
                <a:solidFill>
                  <a:schemeClr val="bg1"/>
                </a:solidFill>
                <a:effectLst/>
                <a:latin typeface="Times New Roman" pitchFamily="18" charset="0"/>
                <a:ea typeface="ＭＳ Ｐゴシック" pitchFamily="50" charset="-128"/>
              </a:rPr>
              <a:t/>
            </a:r>
            <a:br>
              <a:rPr kumimoji="0" lang="en-US" altLang="ja-JP" sz="2400" b="0" i="0" u="none" strike="noStrike" cap="none" normalizeH="0" baseline="0" dirty="0" smtClean="0">
                <a:ln>
                  <a:noFill/>
                </a:ln>
                <a:solidFill>
                  <a:schemeClr val="bg1"/>
                </a:solidFill>
                <a:effectLst/>
                <a:latin typeface="Times New Roman" pitchFamily="18" charset="0"/>
                <a:ea typeface="ＭＳ Ｐゴシック" pitchFamily="50" charset="-128"/>
              </a:rPr>
            </a:br>
            <a:r>
              <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rPr>
              <a:t>付け</a:t>
            </a:r>
          </a:p>
        </p:txBody>
      </p:sp>
      <p:sp>
        <p:nvSpPr>
          <p:cNvPr id="10" name="テキスト ボックス 9"/>
          <p:cNvSpPr txBox="1"/>
          <p:nvPr/>
        </p:nvSpPr>
        <p:spPr>
          <a:xfrm>
            <a:off x="4714876" y="3500438"/>
            <a:ext cx="3000396" cy="369332"/>
          </a:xfrm>
          <a:prstGeom prst="rect">
            <a:avLst/>
          </a:prstGeom>
          <a:noFill/>
        </p:spPr>
        <p:txBody>
          <a:bodyPr wrap="square" rtlCol="0">
            <a:spAutoFit/>
          </a:bodyPr>
          <a:lstStyle/>
          <a:p>
            <a:pPr algn="ctr"/>
            <a:r>
              <a:rPr kumimoji="1" lang="ja-JP" altLang="en-US" dirty="0" smtClean="0"/>
              <a:t>重み付き特徴</a:t>
            </a:r>
            <a:endParaRPr kumimoji="1" lang="ja-JP" altLang="en-US" dirty="0"/>
          </a:p>
        </p:txBody>
      </p:sp>
      <p:sp>
        <p:nvSpPr>
          <p:cNvPr id="11" name="下矢印 10"/>
          <p:cNvSpPr/>
          <p:nvPr/>
        </p:nvSpPr>
        <p:spPr bwMode="auto">
          <a:xfrm>
            <a:off x="5429256" y="3857628"/>
            <a:ext cx="1571636" cy="571504"/>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smtClean="0">
                <a:solidFill>
                  <a:schemeClr val="bg1"/>
                </a:solidFill>
                <a:latin typeface="Times New Roman" pitchFamily="18" charset="0"/>
                <a:ea typeface="ＭＳ Ｐゴシック" pitchFamily="50" charset="-128"/>
              </a:rPr>
              <a:t>集計</a:t>
            </a:r>
            <a:endParaRPr kumimoji="0" lang="ja-JP" altLang="en-US" sz="2400" b="0" i="0" u="none" strike="noStrike" cap="none" normalizeH="0" baseline="0" dirty="0" smtClean="0">
              <a:ln>
                <a:noFill/>
              </a:ln>
              <a:solidFill>
                <a:schemeClr val="bg1"/>
              </a:solidFill>
              <a:effectLst/>
              <a:latin typeface="Times New Roman" pitchFamily="18" charset="0"/>
              <a:ea typeface="ＭＳ Ｐゴシック" pitchFamily="50" charset="-128"/>
            </a:endParaRPr>
          </a:p>
        </p:txBody>
      </p:sp>
      <p:sp>
        <p:nvSpPr>
          <p:cNvPr id="12" name="テキスト ボックス 11"/>
          <p:cNvSpPr txBox="1"/>
          <p:nvPr/>
        </p:nvSpPr>
        <p:spPr>
          <a:xfrm>
            <a:off x="4714876" y="4500570"/>
            <a:ext cx="3000396" cy="1754326"/>
          </a:xfrm>
          <a:prstGeom prst="rect">
            <a:avLst/>
          </a:prstGeom>
          <a:solidFill>
            <a:schemeClr val="bg1"/>
          </a:solidFill>
          <a:ln w="9525">
            <a:solidFill>
              <a:schemeClr val="accent2"/>
            </a:solidFill>
          </a:ln>
        </p:spPr>
        <p:txBody>
          <a:bodyPr wrap="square" lIns="180000" rtlCol="0">
            <a:spAutoFit/>
          </a:bodyPr>
          <a:lstStyle/>
          <a:p>
            <a:r>
              <a:rPr lang="en-US" altLang="ja-JP" dirty="0" smtClean="0"/>
              <a:t>select		</a:t>
            </a:r>
            <a:r>
              <a:rPr lang="ja-JP" altLang="en-US" dirty="0" smtClean="0"/>
              <a:t>重み</a:t>
            </a:r>
            <a:r>
              <a:rPr lang="en-US" altLang="ja-JP" dirty="0" smtClean="0"/>
              <a:t>1.8</a:t>
            </a:r>
          </a:p>
          <a:p>
            <a:r>
              <a:rPr lang="en-US" altLang="ja-JP" dirty="0" smtClean="0"/>
              <a:t>text		</a:t>
            </a:r>
            <a:r>
              <a:rPr lang="ja-JP" altLang="en-US" dirty="0" smtClean="0"/>
              <a:t>重み</a:t>
            </a:r>
            <a:r>
              <a:rPr lang="en-US" altLang="ja-JP" dirty="0" smtClean="0"/>
              <a:t>0.8</a:t>
            </a:r>
          </a:p>
          <a:p>
            <a:r>
              <a:rPr lang="en-US" altLang="ja-JP" dirty="0" smtClean="0"/>
              <a:t>edit		</a:t>
            </a:r>
            <a:r>
              <a:rPr lang="ja-JP" altLang="en-US" dirty="0" smtClean="0"/>
              <a:t>重み</a:t>
            </a:r>
            <a:r>
              <a:rPr lang="en-US" altLang="ja-JP" dirty="0" smtClean="0"/>
              <a:t>0.8</a:t>
            </a:r>
            <a:endParaRPr lang="ja-JP" altLang="en-US" dirty="0" smtClean="0"/>
          </a:p>
          <a:p>
            <a:r>
              <a:rPr lang="en-US" altLang="ja-JP" dirty="0" smtClean="0"/>
              <a:t>a</a:t>
            </a:r>
            <a:r>
              <a:rPr kumimoji="1" lang="en-US" altLang="ja-JP" dirty="0" smtClean="0"/>
              <a:t>ll		</a:t>
            </a:r>
            <a:r>
              <a:rPr kumimoji="1" lang="ja-JP" altLang="en-US" dirty="0" smtClean="0"/>
              <a:t>重み</a:t>
            </a:r>
            <a:r>
              <a:rPr kumimoji="1" lang="en-US" altLang="ja-JP" dirty="0" smtClean="0"/>
              <a:t>1.0</a:t>
            </a:r>
          </a:p>
          <a:p>
            <a:r>
              <a:rPr lang="en-US" altLang="ja-JP" dirty="0" smtClean="0"/>
              <a:t>a</a:t>
            </a:r>
            <a:r>
              <a:rPr kumimoji="1" lang="en-US" altLang="ja-JP" dirty="0" smtClean="0"/>
              <a:t>ction		</a:t>
            </a:r>
            <a:r>
              <a:rPr kumimoji="1" lang="ja-JP" altLang="en-US" dirty="0" smtClean="0"/>
              <a:t>重み</a:t>
            </a:r>
            <a:r>
              <a:rPr kumimoji="1" lang="en-US" altLang="ja-JP" dirty="0" smtClean="0"/>
              <a:t>1.8</a:t>
            </a:r>
            <a:br>
              <a:rPr kumimoji="1" lang="en-US" altLang="ja-JP" dirty="0" smtClean="0"/>
            </a:br>
            <a:r>
              <a:rPr kumimoji="1" lang="en-US" altLang="ja-JP" dirty="0" smtClean="0"/>
              <a:t>length	</a:t>
            </a:r>
            <a:r>
              <a:rPr lang="en-US" altLang="ja-JP" dirty="0" smtClean="0"/>
              <a:t>	</a:t>
            </a:r>
            <a:r>
              <a:rPr lang="ja-JP" altLang="en-US" dirty="0" smtClean="0"/>
              <a:t>重み</a:t>
            </a:r>
            <a:r>
              <a:rPr lang="en-US" altLang="ja-JP" dirty="0" smtClean="0"/>
              <a:t>0.6</a:t>
            </a:r>
            <a:endParaRPr kumimoji="1" lang="ja-JP" altLang="en-US" dirty="0"/>
          </a:p>
        </p:txBody>
      </p:sp>
      <p:sp>
        <p:nvSpPr>
          <p:cNvPr id="13" name="加算記号 12"/>
          <p:cNvSpPr/>
          <p:nvPr/>
        </p:nvSpPr>
        <p:spPr bwMode="auto">
          <a:xfrm>
            <a:off x="1500166" y="4000504"/>
            <a:ext cx="857256" cy="857256"/>
          </a:xfrm>
          <a:prstGeom prst="mathPlu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テキスト ボックス 13"/>
          <p:cNvSpPr txBox="1"/>
          <p:nvPr/>
        </p:nvSpPr>
        <p:spPr>
          <a:xfrm>
            <a:off x="4714876" y="6215082"/>
            <a:ext cx="3000396" cy="369332"/>
          </a:xfrm>
          <a:prstGeom prst="rect">
            <a:avLst/>
          </a:prstGeom>
          <a:noFill/>
        </p:spPr>
        <p:txBody>
          <a:bodyPr wrap="square" rtlCol="0">
            <a:spAutoFit/>
          </a:bodyPr>
          <a:lstStyle/>
          <a:p>
            <a:pPr algn="ctr"/>
            <a:r>
              <a:rPr lang="ja-JP" altLang="en-US" dirty="0" smtClean="0"/>
              <a:t>検索クエリ</a:t>
            </a:r>
            <a:endParaRPr kumimoji="1" lang="ja-JP" altLang="en-US" dirty="0"/>
          </a:p>
        </p:txBody>
      </p:sp>
    </p:spTree>
  </p:cSld>
  <p:clrMapOvr>
    <a:masterClrMapping/>
  </p:clrMapOvr>
  <p:transition advTm="79641"/>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検索処理</a:t>
            </a:r>
            <a:endParaRPr kumimoji="1" lang="ja-JP" altLang="en-US" dirty="0"/>
          </a:p>
        </p:txBody>
      </p:sp>
      <p:sp>
        <p:nvSpPr>
          <p:cNvPr id="3" name="コンテンツ プレースホルダ 2"/>
          <p:cNvSpPr>
            <a:spLocks noGrp="1"/>
          </p:cNvSpPr>
          <p:nvPr>
            <p:ph idx="1"/>
          </p:nvPr>
        </p:nvSpPr>
        <p:spPr>
          <a:xfrm>
            <a:off x="179388" y="1268413"/>
            <a:ext cx="8750330" cy="5040312"/>
          </a:xfrm>
        </p:spPr>
        <p:txBody>
          <a:bodyPr/>
          <a:lstStyle/>
          <a:p>
            <a:r>
              <a:rPr lang="ja-JP" altLang="en-US" dirty="0" smtClean="0"/>
              <a:t>潜在的意味インデクシング</a:t>
            </a:r>
            <a:r>
              <a:rPr lang="en-US" altLang="ja-JP" dirty="0" smtClean="0"/>
              <a:t>(LSI)</a:t>
            </a:r>
            <a:r>
              <a:rPr lang="ja-JP" altLang="en-US" dirty="0" smtClean="0"/>
              <a:t>を使用</a:t>
            </a:r>
            <a:endParaRPr lang="en-US" altLang="ja-JP" dirty="0" smtClean="0"/>
          </a:p>
          <a:p>
            <a:pPr lvl="1"/>
            <a:r>
              <a:rPr lang="ja-JP" altLang="en-US" dirty="0" smtClean="0"/>
              <a:t>含まれる単語群を入力として</a:t>
            </a:r>
            <a:r>
              <a:rPr lang="en-US" altLang="ja-JP" dirty="0" smtClean="0"/>
              <a:t/>
            </a:r>
            <a:br>
              <a:rPr lang="en-US" altLang="ja-JP" dirty="0" smtClean="0"/>
            </a:br>
            <a:r>
              <a:rPr lang="ja-JP" altLang="en-US" dirty="0" smtClean="0"/>
              <a:t>似た単語を含む文章を検索する手法</a:t>
            </a:r>
            <a:endParaRPr lang="en-US" altLang="ja-JP" dirty="0" smtClean="0"/>
          </a:p>
          <a:p>
            <a:r>
              <a:rPr kumimoji="1" lang="ja-JP" altLang="en-US" dirty="0" smtClean="0"/>
              <a:t>入力</a:t>
            </a:r>
            <a:endParaRPr kumimoji="1" lang="en-US" altLang="ja-JP" dirty="0" smtClean="0"/>
          </a:p>
          <a:p>
            <a:pPr lvl="1"/>
            <a:r>
              <a:rPr lang="ja-JP" altLang="en-US" dirty="0" smtClean="0"/>
              <a:t>ソースコード中の特徴</a:t>
            </a:r>
            <a:endParaRPr lang="en-US" altLang="ja-JP" dirty="0" smtClean="0"/>
          </a:p>
          <a:p>
            <a:pPr lvl="2"/>
            <a:r>
              <a:rPr kumimoji="1" lang="ja-JP" altLang="en-US" dirty="0" smtClean="0"/>
              <a:t>フィールド，メソッド，クラスなどの識別子</a:t>
            </a:r>
            <a:endParaRPr kumimoji="1" lang="en-US" altLang="ja-JP" dirty="0" smtClean="0"/>
          </a:p>
          <a:p>
            <a:pPr lvl="2"/>
            <a:r>
              <a:rPr lang="ja-JP" altLang="en-US" dirty="0" smtClean="0"/>
              <a:t>コメント，ドキュメントコメントに含まれる単語</a:t>
            </a:r>
            <a:endParaRPr lang="en-US" altLang="ja-JP" dirty="0" smtClean="0"/>
          </a:p>
          <a:p>
            <a:pPr lvl="1"/>
            <a:r>
              <a:rPr kumimoji="1" lang="ja-JP" altLang="en-US" dirty="0" smtClean="0"/>
              <a:t>特徴ごとの重み</a:t>
            </a:r>
            <a:endParaRPr kumimoji="1" lang="en-US" altLang="ja-JP" dirty="0" smtClean="0"/>
          </a:p>
          <a:p>
            <a:pPr lvl="2"/>
            <a:r>
              <a:rPr lang="ja-JP" altLang="en-US" dirty="0" smtClean="0"/>
              <a:t>出現頻度とカーソル位置からの距離によって決まる</a:t>
            </a:r>
            <a:endParaRPr lang="en-US" altLang="ja-JP" dirty="0" smtClean="0"/>
          </a:p>
          <a:p>
            <a:r>
              <a:rPr kumimoji="1" lang="ja-JP" altLang="en-US" dirty="0" smtClean="0"/>
              <a:t>出力</a:t>
            </a:r>
            <a:endParaRPr kumimoji="1" lang="en-US" altLang="ja-JP" dirty="0" smtClean="0"/>
          </a:p>
          <a:p>
            <a:pPr lvl="1"/>
            <a:r>
              <a:rPr lang="ja-JP" altLang="en-US" dirty="0" smtClean="0"/>
              <a:t>似た特徴を含む部品の一覧</a:t>
            </a:r>
            <a:endParaRPr lang="en-US" altLang="ja-JP" dirty="0" smtClean="0"/>
          </a:p>
        </p:txBody>
      </p:sp>
    </p:spTree>
  </p:cSld>
  <p:clrMapOvr>
    <a:masterClrMapping/>
  </p:clrMapOvr>
  <p:transition advTm="46032"/>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検索処理（例）</a:t>
            </a:r>
            <a:endParaRPr kumimoji="1" lang="ja-JP" altLang="en-US" dirty="0"/>
          </a:p>
        </p:txBody>
      </p:sp>
      <p:graphicFrame>
        <p:nvGraphicFramePr>
          <p:cNvPr id="16" name="表 15"/>
          <p:cNvGraphicFramePr>
            <a:graphicFrameLocks noGrp="1"/>
          </p:cNvGraphicFramePr>
          <p:nvPr/>
        </p:nvGraphicFramePr>
        <p:xfrm>
          <a:off x="714348" y="1357298"/>
          <a:ext cx="2357454" cy="2468880"/>
        </p:xfrm>
        <a:graphic>
          <a:graphicData uri="http://schemas.openxmlformats.org/drawingml/2006/table">
            <a:tbl>
              <a:tblPr firstRow="1" bandRow="1">
                <a:tableStyleId>{10A1B5D5-9B99-4C35-A422-299274C87663}</a:tableStyleId>
              </a:tblPr>
              <a:tblGrid>
                <a:gridCol w="1064657"/>
                <a:gridCol w="1292797"/>
              </a:tblGrid>
              <a:tr h="350573">
                <a:tc>
                  <a:txBody>
                    <a:bodyPr/>
                    <a:lstStyle/>
                    <a:p>
                      <a:r>
                        <a:rPr kumimoji="1" lang="ja-JP" altLang="en-US" dirty="0" smtClean="0">
                          <a:solidFill>
                            <a:schemeClr val="bg1"/>
                          </a:solidFill>
                        </a:rPr>
                        <a:t>特徴</a:t>
                      </a:r>
                      <a:endParaRPr kumimoji="1" lang="ja-JP" altLang="en-US" dirty="0">
                        <a:solidFill>
                          <a:schemeClr val="bg1"/>
                        </a:solidFill>
                      </a:endParaRPr>
                    </a:p>
                  </a:txBody>
                  <a:tcPr anchor="ctr"/>
                </a:tc>
                <a:tc>
                  <a:txBody>
                    <a:bodyPr/>
                    <a:lstStyle/>
                    <a:p>
                      <a:pPr algn="ctr"/>
                      <a:r>
                        <a:rPr kumimoji="1" lang="ja-JP" altLang="en-US" dirty="0" smtClean="0">
                          <a:solidFill>
                            <a:schemeClr val="bg1"/>
                          </a:solidFill>
                        </a:rPr>
                        <a:t>重み</a:t>
                      </a:r>
                      <a:r>
                        <a:rPr kumimoji="1" lang="en-US" altLang="ja-JP" dirty="0" smtClean="0">
                          <a:solidFill>
                            <a:schemeClr val="bg1"/>
                          </a:solidFill>
                        </a:rPr>
                        <a:t/>
                      </a:r>
                      <a:br>
                        <a:rPr kumimoji="1" lang="en-US" altLang="ja-JP" dirty="0" smtClean="0">
                          <a:solidFill>
                            <a:schemeClr val="bg1"/>
                          </a:solidFill>
                        </a:rPr>
                      </a:br>
                      <a:r>
                        <a:rPr kumimoji="1" lang="en-US" altLang="ja-JP" dirty="0" smtClean="0">
                          <a:solidFill>
                            <a:schemeClr val="bg1"/>
                          </a:solidFill>
                        </a:rPr>
                        <a:t>(</a:t>
                      </a:r>
                      <a:r>
                        <a:rPr kumimoji="1" lang="ja-JP" altLang="en-US" dirty="0" smtClean="0">
                          <a:solidFill>
                            <a:schemeClr val="bg1"/>
                          </a:solidFill>
                        </a:rPr>
                        <a:t>出現頻度</a:t>
                      </a:r>
                      <a:r>
                        <a:rPr kumimoji="1" lang="en-US" altLang="ja-JP" dirty="0" smtClean="0">
                          <a:solidFill>
                            <a:schemeClr val="bg1"/>
                          </a:solidFill>
                        </a:rPr>
                        <a:t>)</a:t>
                      </a:r>
                      <a:endParaRPr kumimoji="1" lang="ja-JP" altLang="en-US" dirty="0">
                        <a:solidFill>
                          <a:schemeClr val="bg1"/>
                        </a:solidFill>
                      </a:endParaRPr>
                    </a:p>
                  </a:txBody>
                  <a:tcPr anchor="ctr"/>
                </a:tc>
              </a:tr>
              <a:tr h="350573">
                <a:tc>
                  <a:txBody>
                    <a:bodyPr/>
                    <a:lstStyle/>
                    <a:p>
                      <a:r>
                        <a:rPr kumimoji="1" lang="en-US" altLang="ja-JP" dirty="0" smtClean="0"/>
                        <a:t>select</a:t>
                      </a:r>
                      <a:endParaRPr kumimoji="1" lang="ja-JP" altLang="en-US" dirty="0"/>
                    </a:p>
                  </a:txBody>
                  <a:tcPr/>
                </a:tc>
                <a:tc>
                  <a:txBody>
                    <a:bodyPr/>
                    <a:lstStyle/>
                    <a:p>
                      <a:pPr algn="ctr"/>
                      <a:r>
                        <a:rPr kumimoji="1" lang="en-US" altLang="ja-JP" dirty="0" smtClean="0"/>
                        <a:t>1</a:t>
                      </a:r>
                      <a:endParaRPr kumimoji="1" lang="ja-JP" altLang="en-US" dirty="0"/>
                    </a:p>
                  </a:txBody>
                  <a:tcPr/>
                </a:tc>
              </a:tr>
              <a:tr h="350573">
                <a:tc>
                  <a:txBody>
                    <a:bodyPr/>
                    <a:lstStyle/>
                    <a:p>
                      <a:r>
                        <a:rPr kumimoji="1" lang="en-US" altLang="ja-JP" dirty="0" smtClean="0"/>
                        <a:t>all</a:t>
                      </a:r>
                      <a:endParaRPr kumimoji="1" lang="ja-JP" altLang="en-US" dirty="0"/>
                    </a:p>
                  </a:txBody>
                  <a:tcPr/>
                </a:tc>
                <a:tc>
                  <a:txBody>
                    <a:bodyPr/>
                    <a:lstStyle/>
                    <a:p>
                      <a:pPr algn="ctr"/>
                      <a:r>
                        <a:rPr kumimoji="1" lang="en-US" altLang="ja-JP" dirty="0" smtClean="0"/>
                        <a:t>2</a:t>
                      </a:r>
                      <a:endParaRPr kumimoji="1" lang="ja-JP" altLang="en-US" dirty="0"/>
                    </a:p>
                  </a:txBody>
                  <a:tcPr/>
                </a:tc>
              </a:tr>
              <a:tr h="350573">
                <a:tc>
                  <a:txBody>
                    <a:bodyPr/>
                    <a:lstStyle/>
                    <a:p>
                      <a:r>
                        <a:rPr kumimoji="1" lang="en-US" altLang="ja-JP" dirty="0" smtClean="0"/>
                        <a:t>action</a:t>
                      </a:r>
                      <a:endParaRPr kumimoji="1" lang="ja-JP" altLang="en-US" dirty="0"/>
                    </a:p>
                  </a:txBody>
                  <a:tcPr/>
                </a:tc>
                <a:tc>
                  <a:txBody>
                    <a:bodyPr/>
                    <a:lstStyle/>
                    <a:p>
                      <a:pPr algn="ctr"/>
                      <a:r>
                        <a:rPr kumimoji="1" lang="en-US" altLang="ja-JP" dirty="0" smtClean="0"/>
                        <a:t>3</a:t>
                      </a:r>
                      <a:endParaRPr kumimoji="1" lang="ja-JP" altLang="en-US" dirty="0"/>
                    </a:p>
                  </a:txBody>
                  <a:tcPr/>
                </a:tc>
              </a:tr>
              <a:tr h="350573">
                <a:tc>
                  <a:txBody>
                    <a:bodyPr/>
                    <a:lstStyle/>
                    <a:p>
                      <a:r>
                        <a:rPr kumimoji="1" lang="en-US" altLang="ja-JP" dirty="0" smtClean="0"/>
                        <a:t>perform</a:t>
                      </a:r>
                      <a:endParaRPr kumimoji="1" lang="ja-JP" altLang="en-US" dirty="0"/>
                    </a:p>
                  </a:txBody>
                  <a:tcPr/>
                </a:tc>
                <a:tc>
                  <a:txBody>
                    <a:bodyPr/>
                    <a:lstStyle/>
                    <a:p>
                      <a:pPr algn="ctr"/>
                      <a:r>
                        <a:rPr kumimoji="1" lang="en-US" altLang="ja-JP" dirty="0" smtClean="0"/>
                        <a:t>1</a:t>
                      </a:r>
                      <a:endParaRPr kumimoji="1" lang="ja-JP" altLang="en-US" dirty="0"/>
                    </a:p>
                  </a:txBody>
                  <a:tcPr/>
                </a:tc>
              </a:tr>
              <a:tr h="350573">
                <a:tc>
                  <a:txBody>
                    <a:bodyPr/>
                    <a:lstStyle/>
                    <a:p>
                      <a:r>
                        <a:rPr kumimoji="1" lang="en-US" altLang="ja-JP" dirty="0" smtClean="0"/>
                        <a:t>table</a:t>
                      </a:r>
                      <a:endParaRPr kumimoji="1" lang="ja-JP" altLang="en-US" dirty="0"/>
                    </a:p>
                  </a:txBody>
                  <a:tcPr/>
                </a:tc>
                <a:tc>
                  <a:txBody>
                    <a:bodyPr/>
                    <a:lstStyle/>
                    <a:p>
                      <a:pPr algn="ctr"/>
                      <a:r>
                        <a:rPr kumimoji="1" lang="en-US" altLang="ja-JP" dirty="0" smtClean="0"/>
                        <a:t>1</a:t>
                      </a:r>
                      <a:endParaRPr kumimoji="1" lang="ja-JP" altLang="en-US" dirty="0"/>
                    </a:p>
                  </a:txBody>
                  <a:tcPr/>
                </a:tc>
              </a:tr>
            </a:tbl>
          </a:graphicData>
        </a:graphic>
      </p:graphicFrame>
      <p:sp>
        <p:nvSpPr>
          <p:cNvPr id="18" name="テキスト ボックス 17"/>
          <p:cNvSpPr txBox="1"/>
          <p:nvPr/>
        </p:nvSpPr>
        <p:spPr>
          <a:xfrm>
            <a:off x="714348" y="3805876"/>
            <a:ext cx="2214578" cy="369332"/>
          </a:xfrm>
          <a:prstGeom prst="rect">
            <a:avLst/>
          </a:prstGeom>
          <a:noFill/>
        </p:spPr>
        <p:txBody>
          <a:bodyPr wrap="square" rtlCol="0">
            <a:spAutoFit/>
          </a:bodyPr>
          <a:lstStyle/>
          <a:p>
            <a:pPr algn="ctr"/>
            <a:r>
              <a:rPr kumimoji="1" lang="ja-JP" altLang="en-US" dirty="0" smtClean="0"/>
              <a:t>検索クエリ</a:t>
            </a:r>
            <a:endParaRPr kumimoji="1" lang="ja-JP" altLang="en-US" dirty="0"/>
          </a:p>
        </p:txBody>
      </p:sp>
      <p:sp>
        <p:nvSpPr>
          <p:cNvPr id="21" name="下矢印 20"/>
          <p:cNvSpPr/>
          <p:nvPr/>
        </p:nvSpPr>
        <p:spPr bwMode="auto">
          <a:xfrm>
            <a:off x="1285852" y="4214818"/>
            <a:ext cx="1214446" cy="35719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0" name="テキスト ボックス 19"/>
          <p:cNvSpPr txBox="1"/>
          <p:nvPr/>
        </p:nvSpPr>
        <p:spPr>
          <a:xfrm>
            <a:off x="0" y="4572008"/>
            <a:ext cx="4143404" cy="523220"/>
          </a:xfrm>
          <a:prstGeom prst="rect">
            <a:avLst/>
          </a:prstGeom>
          <a:noFill/>
        </p:spPr>
        <p:txBody>
          <a:bodyPr wrap="square" rtlCol="0">
            <a:spAutoFit/>
          </a:bodyPr>
          <a:lstStyle/>
          <a:p>
            <a:r>
              <a:rPr kumimoji="1" lang="en-US" altLang="ja-JP" sz="2800" dirty="0" smtClean="0"/>
              <a:t>( 0, 2, 0, 1, 0, 3, …, 0, 1 )</a:t>
            </a:r>
            <a:endParaRPr kumimoji="1" lang="ja-JP" altLang="en-US" sz="2800" dirty="0"/>
          </a:p>
        </p:txBody>
      </p:sp>
      <p:sp>
        <p:nvSpPr>
          <p:cNvPr id="23" name="テキスト ボックス 22"/>
          <p:cNvSpPr txBox="1"/>
          <p:nvPr/>
        </p:nvSpPr>
        <p:spPr>
          <a:xfrm>
            <a:off x="928694" y="5072074"/>
            <a:ext cx="2214578" cy="369332"/>
          </a:xfrm>
          <a:prstGeom prst="rect">
            <a:avLst/>
          </a:prstGeom>
          <a:noFill/>
        </p:spPr>
        <p:txBody>
          <a:bodyPr wrap="square" rtlCol="0">
            <a:spAutoFit/>
          </a:bodyPr>
          <a:lstStyle/>
          <a:p>
            <a:pPr algn="ctr"/>
            <a:r>
              <a:rPr kumimoji="1" lang="ja-JP" altLang="en-US" dirty="0" smtClean="0"/>
              <a:t>検索部品ベクトル</a:t>
            </a:r>
            <a:endParaRPr kumimoji="1" lang="ja-JP" altLang="en-US" dirty="0"/>
          </a:p>
        </p:txBody>
      </p:sp>
      <p:sp>
        <p:nvSpPr>
          <p:cNvPr id="24" name="フローチャート : 磁気ディスク 23"/>
          <p:cNvSpPr/>
          <p:nvPr/>
        </p:nvSpPr>
        <p:spPr>
          <a:xfrm>
            <a:off x="5929322" y="1330026"/>
            <a:ext cx="1428760" cy="1428760"/>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smtClean="0">
                <a:solidFill>
                  <a:schemeClr val="tx1"/>
                </a:solidFill>
                <a:latin typeface="ＭＳ Ｐゴシック" pitchFamily="50" charset="-128"/>
                <a:ea typeface="ＭＳ Ｐゴシック" pitchFamily="50" charset="-128"/>
              </a:rPr>
              <a:t>索引</a:t>
            </a:r>
            <a:endParaRPr kumimoji="1" lang="ja-JP" altLang="en-US" sz="2400" dirty="0">
              <a:solidFill>
                <a:schemeClr val="tx1"/>
              </a:solidFill>
              <a:latin typeface="ＭＳ Ｐゴシック" pitchFamily="50" charset="-128"/>
              <a:ea typeface="ＭＳ Ｐゴシック" pitchFamily="50" charset="-128"/>
            </a:endParaRPr>
          </a:p>
        </p:txBody>
      </p:sp>
      <p:sp>
        <p:nvSpPr>
          <p:cNvPr id="27" name="テキスト ボックス 26"/>
          <p:cNvSpPr txBox="1"/>
          <p:nvPr/>
        </p:nvSpPr>
        <p:spPr>
          <a:xfrm>
            <a:off x="5715008" y="5039882"/>
            <a:ext cx="2214578" cy="369332"/>
          </a:xfrm>
          <a:prstGeom prst="rect">
            <a:avLst/>
          </a:prstGeom>
          <a:noFill/>
        </p:spPr>
        <p:txBody>
          <a:bodyPr wrap="square" rtlCol="0">
            <a:spAutoFit/>
          </a:bodyPr>
          <a:lstStyle/>
          <a:p>
            <a:pPr algn="ctr"/>
            <a:r>
              <a:rPr kumimoji="1" lang="ja-JP" altLang="en-US" dirty="0" smtClean="0"/>
              <a:t>部品ベクトル</a:t>
            </a:r>
            <a:endParaRPr kumimoji="1" lang="ja-JP" altLang="en-US" dirty="0"/>
          </a:p>
        </p:txBody>
      </p:sp>
      <p:sp>
        <p:nvSpPr>
          <p:cNvPr id="28" name="テキスト ボックス 27"/>
          <p:cNvSpPr txBox="1"/>
          <p:nvPr/>
        </p:nvSpPr>
        <p:spPr>
          <a:xfrm>
            <a:off x="4714876" y="3325371"/>
            <a:ext cx="4143404" cy="523220"/>
          </a:xfrm>
          <a:prstGeom prst="rect">
            <a:avLst/>
          </a:prstGeom>
          <a:noFill/>
        </p:spPr>
        <p:txBody>
          <a:bodyPr wrap="square" rtlCol="0">
            <a:spAutoFit/>
          </a:bodyPr>
          <a:lstStyle/>
          <a:p>
            <a:r>
              <a:rPr lang="en-US" altLang="ja-JP" sz="2800" dirty="0" smtClean="0"/>
              <a:t>( 0, 1, 0, 0, 1, 2, …, 0, 1 )</a:t>
            </a:r>
            <a:endParaRPr lang="ja-JP" altLang="en-US" sz="2800" dirty="0" smtClean="0"/>
          </a:p>
        </p:txBody>
      </p:sp>
      <p:sp>
        <p:nvSpPr>
          <p:cNvPr id="31" name="テキスト ボックス 30"/>
          <p:cNvSpPr txBox="1"/>
          <p:nvPr/>
        </p:nvSpPr>
        <p:spPr>
          <a:xfrm>
            <a:off x="6572264" y="4682692"/>
            <a:ext cx="615553" cy="428628"/>
          </a:xfrm>
          <a:prstGeom prst="rect">
            <a:avLst/>
          </a:prstGeom>
          <a:noFill/>
        </p:spPr>
        <p:txBody>
          <a:bodyPr vert="eaVert" wrap="square" rtlCol="0">
            <a:spAutoFit/>
          </a:bodyPr>
          <a:lstStyle/>
          <a:p>
            <a:r>
              <a:rPr kumimoji="1" lang="en-US" altLang="ja-JP" sz="2800" dirty="0" smtClean="0"/>
              <a:t>…</a:t>
            </a:r>
            <a:endParaRPr kumimoji="1" lang="ja-JP" altLang="en-US" sz="2800" dirty="0"/>
          </a:p>
        </p:txBody>
      </p:sp>
      <p:sp>
        <p:nvSpPr>
          <p:cNvPr id="33" name="下矢印 32"/>
          <p:cNvSpPr/>
          <p:nvPr/>
        </p:nvSpPr>
        <p:spPr bwMode="auto">
          <a:xfrm>
            <a:off x="6072198" y="2857496"/>
            <a:ext cx="1214446" cy="35719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4" name="テキスト ボックス 33"/>
          <p:cNvSpPr txBox="1"/>
          <p:nvPr/>
        </p:nvSpPr>
        <p:spPr>
          <a:xfrm>
            <a:off x="1214414" y="5526961"/>
            <a:ext cx="6929486" cy="830997"/>
          </a:xfrm>
          <a:prstGeom prst="rect">
            <a:avLst/>
          </a:prstGeom>
          <a:solidFill>
            <a:schemeClr val="bg1"/>
          </a:solidFill>
          <a:ln>
            <a:solidFill>
              <a:schemeClr val="accent2"/>
            </a:solidFill>
          </a:ln>
        </p:spPr>
        <p:txBody>
          <a:bodyPr wrap="square" rtlCol="0">
            <a:spAutoFit/>
          </a:bodyPr>
          <a:lstStyle/>
          <a:p>
            <a:r>
              <a:rPr lang="en-US" altLang="ja-JP" sz="2400" dirty="0" smtClean="0"/>
              <a:t>LSI</a:t>
            </a:r>
            <a:r>
              <a:rPr lang="ja-JP" altLang="en-US" sz="2400" dirty="0" smtClean="0"/>
              <a:t>の手法にしたがって部品ベクトル間の類似度を求め，</a:t>
            </a:r>
            <a:r>
              <a:rPr lang="en-US" altLang="ja-JP" sz="2400" dirty="0" smtClean="0"/>
              <a:t/>
            </a:r>
            <a:br>
              <a:rPr lang="en-US" altLang="ja-JP" sz="2400" dirty="0" smtClean="0"/>
            </a:br>
            <a:r>
              <a:rPr lang="ja-JP" altLang="en-US" sz="2400" dirty="0" smtClean="0"/>
              <a:t>類似度の高い部品を検索結果とする．</a:t>
            </a:r>
            <a:endParaRPr kumimoji="1" lang="ja-JP" altLang="en-US" sz="2400" dirty="0"/>
          </a:p>
        </p:txBody>
      </p:sp>
      <p:cxnSp>
        <p:nvCxnSpPr>
          <p:cNvPr id="15" name="直線矢印コネクタ 14"/>
          <p:cNvCxnSpPr>
            <a:stCxn id="20" idx="3"/>
            <a:endCxn id="28" idx="1"/>
          </p:cNvCxnSpPr>
          <p:nvPr/>
        </p:nvCxnSpPr>
        <p:spPr bwMode="auto">
          <a:xfrm flipV="1">
            <a:off x="4143404" y="3586981"/>
            <a:ext cx="571472" cy="1246637"/>
          </a:xfrm>
          <a:prstGeom prst="straightConnector1">
            <a:avLst/>
          </a:prstGeom>
          <a:solidFill>
            <a:schemeClr val="accent2"/>
          </a:solidFill>
          <a:ln w="9525" cap="flat" cmpd="sng" algn="ctr">
            <a:solidFill>
              <a:schemeClr val="accent2"/>
            </a:solidFill>
            <a:prstDash val="solid"/>
            <a:round/>
            <a:headEnd type="arrow"/>
            <a:tailEnd type="arrow"/>
          </a:ln>
          <a:effectLst/>
        </p:spPr>
      </p:cxnSp>
      <p:sp>
        <p:nvSpPr>
          <p:cNvPr id="17" name="テキスト ボックス 16"/>
          <p:cNvSpPr txBox="1"/>
          <p:nvPr/>
        </p:nvSpPr>
        <p:spPr>
          <a:xfrm>
            <a:off x="4714876" y="3763036"/>
            <a:ext cx="4143404" cy="523220"/>
          </a:xfrm>
          <a:prstGeom prst="rect">
            <a:avLst/>
          </a:prstGeom>
          <a:noFill/>
        </p:spPr>
        <p:txBody>
          <a:bodyPr wrap="square" rtlCol="0">
            <a:spAutoFit/>
          </a:bodyPr>
          <a:lstStyle/>
          <a:p>
            <a:r>
              <a:rPr lang="en-US" altLang="ja-JP" sz="2800" dirty="0" smtClean="0"/>
              <a:t>( 1, 0, 0, 3, 0, 0, …, 1, 0 )</a:t>
            </a:r>
            <a:endParaRPr lang="ja-JP" altLang="en-US" sz="2800" dirty="0" smtClean="0"/>
          </a:p>
        </p:txBody>
      </p:sp>
      <p:sp>
        <p:nvSpPr>
          <p:cNvPr id="19" name="テキスト ボックス 18"/>
          <p:cNvSpPr txBox="1"/>
          <p:nvPr/>
        </p:nvSpPr>
        <p:spPr>
          <a:xfrm>
            <a:off x="4714876" y="4191664"/>
            <a:ext cx="4143404" cy="523220"/>
          </a:xfrm>
          <a:prstGeom prst="rect">
            <a:avLst/>
          </a:prstGeom>
          <a:noFill/>
        </p:spPr>
        <p:txBody>
          <a:bodyPr wrap="square" rtlCol="0">
            <a:spAutoFit/>
          </a:bodyPr>
          <a:lstStyle/>
          <a:p>
            <a:r>
              <a:rPr lang="en-US" altLang="ja-JP" sz="2800" dirty="0" smtClean="0"/>
              <a:t>( 1, 1, 0, 0, 0, 1, …, 0, 0 )</a:t>
            </a:r>
            <a:endParaRPr lang="ja-JP" altLang="en-US" sz="2800" dirty="0" smtClean="0"/>
          </a:p>
        </p:txBody>
      </p:sp>
      <p:cxnSp>
        <p:nvCxnSpPr>
          <p:cNvPr id="26" name="直線矢印コネクタ 25"/>
          <p:cNvCxnSpPr>
            <a:stCxn id="20" idx="3"/>
            <a:endCxn id="17" idx="1"/>
          </p:cNvCxnSpPr>
          <p:nvPr/>
        </p:nvCxnSpPr>
        <p:spPr bwMode="auto">
          <a:xfrm flipV="1">
            <a:off x="4143404" y="4024646"/>
            <a:ext cx="571472" cy="808972"/>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30" name="直線矢印コネクタ 29"/>
          <p:cNvCxnSpPr>
            <a:stCxn id="20" idx="3"/>
            <a:endCxn id="19" idx="1"/>
          </p:cNvCxnSpPr>
          <p:nvPr/>
        </p:nvCxnSpPr>
        <p:spPr bwMode="auto">
          <a:xfrm flipV="1">
            <a:off x="4143404" y="4453274"/>
            <a:ext cx="571472" cy="380344"/>
          </a:xfrm>
          <a:prstGeom prst="straightConnector1">
            <a:avLst/>
          </a:prstGeom>
          <a:solidFill>
            <a:schemeClr val="accent2"/>
          </a:solidFill>
          <a:ln w="9525" cap="flat" cmpd="sng" algn="ctr">
            <a:solidFill>
              <a:schemeClr val="accent2"/>
            </a:solidFill>
            <a:prstDash val="solid"/>
            <a:round/>
            <a:headEnd type="arrow"/>
            <a:tailEnd type="arrow"/>
          </a:ln>
          <a:effectLst/>
        </p:spPr>
      </p:cxn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8" name="日付プレースホルダ 3"/>
          <p:cNvSpPr>
            <a:spLocks noGrp="1"/>
          </p:cNvSpPr>
          <p:nvPr>
            <p:ph type="dt" sz="half" idx="4294967295"/>
          </p:nvPr>
        </p:nvSpPr>
        <p:spPr>
          <a:xfrm>
            <a:off x="41270" y="6238874"/>
            <a:ext cx="2133600" cy="215900"/>
          </a:xfrm>
          <a:prstGeom prst="rect">
            <a:avLst/>
          </a:prstGeom>
        </p:spPr>
        <p:txBody>
          <a:bodyPr/>
          <a:lstStyle/>
          <a:p>
            <a:r>
              <a:rPr lang="ja-JP" altLang="en-US"/>
              <a:t>2003/03/06</a:t>
            </a:r>
            <a:endParaRPr lang="en-US" altLang="ja-JP"/>
          </a:p>
        </p:txBody>
      </p:sp>
      <p:sp>
        <p:nvSpPr>
          <p:cNvPr id="230" name="スライド番号プレースホルダ 5"/>
          <p:cNvSpPr>
            <a:spLocks noGrp="1"/>
          </p:cNvSpPr>
          <p:nvPr>
            <p:ph type="sldNum" sz="quarter" idx="4294967295"/>
          </p:nvPr>
        </p:nvSpPr>
        <p:spPr>
          <a:xfrm>
            <a:off x="8316913" y="6597650"/>
            <a:ext cx="827087" cy="260350"/>
          </a:xfrm>
          <a:prstGeom prst="rect">
            <a:avLst/>
          </a:prstGeom>
        </p:spPr>
        <p:txBody>
          <a:bodyPr/>
          <a:lstStyle/>
          <a:p>
            <a:fld id="{01CA08E0-6864-47CA-8D23-45D7B3D6914F}" type="slidenum">
              <a:rPr lang="ja-JP" altLang="en-US"/>
              <a:pPr/>
              <a:t>17</a:t>
            </a:fld>
            <a:endParaRPr lang="en-US" altLang="ja-JP"/>
          </a:p>
        </p:txBody>
      </p:sp>
      <p:sp>
        <p:nvSpPr>
          <p:cNvPr id="63490" name="Rectangle 2"/>
          <p:cNvSpPr>
            <a:spLocks noGrp="1" noChangeArrowheads="1"/>
          </p:cNvSpPr>
          <p:nvPr>
            <p:ph type="title"/>
          </p:nvPr>
        </p:nvSpPr>
        <p:spPr/>
        <p:txBody>
          <a:bodyPr/>
          <a:lstStyle/>
          <a:p>
            <a:r>
              <a:rPr lang="ja-JP" altLang="en-US" dirty="0" smtClean="0"/>
              <a:t>潜在的意味インデキシング</a:t>
            </a:r>
            <a:r>
              <a:rPr lang="en-US" altLang="ja-JP" dirty="0" smtClean="0"/>
              <a:t>(LSI)</a:t>
            </a:r>
            <a:endParaRPr lang="ja-JP" altLang="en-US" dirty="0"/>
          </a:p>
        </p:txBody>
      </p:sp>
      <p:sp>
        <p:nvSpPr>
          <p:cNvPr id="63492" name="Text Box 4"/>
          <p:cNvSpPr txBox="1">
            <a:spLocks noChangeArrowheads="1"/>
          </p:cNvSpPr>
          <p:nvPr/>
        </p:nvSpPr>
        <p:spPr bwMode="auto">
          <a:xfrm>
            <a:off x="7092950" y="3500438"/>
            <a:ext cx="2051050" cy="338554"/>
          </a:xfrm>
          <a:prstGeom prst="rect">
            <a:avLst/>
          </a:prstGeom>
          <a:noFill/>
          <a:ln w="9525">
            <a:noFill/>
            <a:miter lim="800000"/>
            <a:headEnd/>
            <a:tailEnd/>
          </a:ln>
          <a:effectLst/>
        </p:spPr>
        <p:txBody>
          <a:bodyPr wrap="square">
            <a:spAutoFit/>
          </a:bodyPr>
          <a:lstStyle/>
          <a:p>
            <a:r>
              <a:rPr kumimoji="1" lang="en-US" altLang="ja-JP" sz="1600" b="1" dirty="0" smtClean="0">
                <a:latin typeface="Arial" charset="0"/>
              </a:rPr>
              <a:t>SVD</a:t>
            </a:r>
            <a:r>
              <a:rPr kumimoji="1" lang="ja-JP" altLang="en-US" sz="1600" b="1" dirty="0" smtClean="0">
                <a:latin typeface="Arial" charset="0"/>
              </a:rPr>
              <a:t>で次元圧縮</a:t>
            </a:r>
            <a:endParaRPr kumimoji="1" lang="en-US" altLang="ja-JP" sz="1600" b="1" dirty="0">
              <a:latin typeface="Arial" charset="0"/>
            </a:endParaRPr>
          </a:p>
        </p:txBody>
      </p:sp>
      <p:sp>
        <p:nvSpPr>
          <p:cNvPr id="63493" name="AutoShape 5"/>
          <p:cNvSpPr>
            <a:spLocks noChangeArrowheads="1"/>
          </p:cNvSpPr>
          <p:nvPr/>
        </p:nvSpPr>
        <p:spPr bwMode="auto">
          <a:xfrm>
            <a:off x="4560894" y="2420938"/>
            <a:ext cx="430213" cy="288925"/>
          </a:xfrm>
          <a:prstGeom prst="rightArrow">
            <a:avLst>
              <a:gd name="adj1" fmla="val 50000"/>
              <a:gd name="adj2" fmla="val 37225"/>
            </a:avLst>
          </a:prstGeom>
          <a:solidFill>
            <a:schemeClr val="accent1"/>
          </a:solidFill>
          <a:ln w="9525">
            <a:solidFill>
              <a:schemeClr val="tx1"/>
            </a:solidFill>
            <a:miter lim="800000"/>
            <a:headEnd/>
            <a:tailEnd/>
          </a:ln>
          <a:effectLst/>
        </p:spPr>
        <p:txBody>
          <a:bodyPr wrap="none" anchor="ctr"/>
          <a:lstStyle/>
          <a:p>
            <a:endParaRPr lang="ja-JP" altLang="en-US"/>
          </a:p>
        </p:txBody>
      </p:sp>
      <p:graphicFrame>
        <p:nvGraphicFramePr>
          <p:cNvPr id="63711" name="Group 223"/>
          <p:cNvGraphicFramePr>
            <a:graphicFrameLocks noGrp="1"/>
          </p:cNvGraphicFramePr>
          <p:nvPr/>
        </p:nvGraphicFramePr>
        <p:xfrm>
          <a:off x="5786446" y="1285860"/>
          <a:ext cx="2847975" cy="2133600"/>
        </p:xfrm>
        <a:graphic>
          <a:graphicData uri="http://schemas.openxmlformats.org/drawingml/2006/table">
            <a:tbl>
              <a:tblPr/>
              <a:tblGrid>
                <a:gridCol w="319088"/>
                <a:gridCol w="320675"/>
                <a:gridCol w="320675"/>
                <a:gridCol w="320675"/>
                <a:gridCol w="320675"/>
                <a:gridCol w="322262"/>
                <a:gridCol w="282575"/>
                <a:gridCol w="320675"/>
                <a:gridCol w="320675"/>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576" name="Oval 88"/>
          <p:cNvSpPr>
            <a:spLocks noChangeArrowheads="1"/>
          </p:cNvSpPr>
          <p:nvPr/>
        </p:nvSpPr>
        <p:spPr bwMode="auto">
          <a:xfrm>
            <a:off x="6480184"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577" name="Oval 89"/>
          <p:cNvSpPr>
            <a:spLocks noChangeArrowheads="1"/>
          </p:cNvSpPr>
          <p:nvPr/>
        </p:nvSpPr>
        <p:spPr bwMode="auto">
          <a:xfrm>
            <a:off x="6154746"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578" name="Oval 90"/>
          <p:cNvSpPr>
            <a:spLocks noChangeArrowheads="1"/>
          </p:cNvSpPr>
          <p:nvPr/>
        </p:nvSpPr>
        <p:spPr bwMode="auto">
          <a:xfrm>
            <a:off x="6802446"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579" name="Oval 91"/>
          <p:cNvSpPr>
            <a:spLocks noChangeArrowheads="1"/>
          </p:cNvSpPr>
          <p:nvPr/>
        </p:nvSpPr>
        <p:spPr bwMode="auto">
          <a:xfrm>
            <a:off x="71120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580" name="Oval 92"/>
          <p:cNvSpPr>
            <a:spLocks noChangeArrowheads="1"/>
          </p:cNvSpPr>
          <p:nvPr/>
        </p:nvSpPr>
        <p:spPr bwMode="auto">
          <a:xfrm>
            <a:off x="7434271"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581" name="Oval 93"/>
          <p:cNvSpPr>
            <a:spLocks noChangeArrowheads="1"/>
          </p:cNvSpPr>
          <p:nvPr/>
        </p:nvSpPr>
        <p:spPr bwMode="auto">
          <a:xfrm>
            <a:off x="77470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582" name="Oval 94"/>
          <p:cNvSpPr>
            <a:spLocks noChangeArrowheads="1"/>
          </p:cNvSpPr>
          <p:nvPr/>
        </p:nvSpPr>
        <p:spPr bwMode="auto">
          <a:xfrm>
            <a:off x="8077209" y="133189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583" name="Oval 95"/>
          <p:cNvSpPr>
            <a:spLocks noChangeArrowheads="1"/>
          </p:cNvSpPr>
          <p:nvPr/>
        </p:nvSpPr>
        <p:spPr bwMode="auto">
          <a:xfrm>
            <a:off x="8378834" y="1328723"/>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graphicFrame>
        <p:nvGraphicFramePr>
          <p:cNvPr id="63584" name="Group 96"/>
          <p:cNvGraphicFramePr>
            <a:graphicFrameLocks noGrp="1"/>
          </p:cNvGraphicFramePr>
          <p:nvPr/>
        </p:nvGraphicFramePr>
        <p:xfrm>
          <a:off x="6072198" y="4000504"/>
          <a:ext cx="2609850" cy="2133600"/>
        </p:xfrm>
        <a:graphic>
          <a:graphicData uri="http://schemas.openxmlformats.org/drawingml/2006/table">
            <a:tbl>
              <a:tblPr/>
              <a:tblGrid>
                <a:gridCol w="282575"/>
                <a:gridCol w="430212"/>
                <a:gridCol w="488950"/>
                <a:gridCol w="488950"/>
                <a:gridCol w="488950"/>
                <a:gridCol w="430213"/>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1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3</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4</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6</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smtClean="0">
                          <a:ln>
                            <a:noFill/>
                          </a:ln>
                          <a:solidFill>
                            <a:schemeClr val="tx1"/>
                          </a:solidFill>
                          <a:effectLst/>
                          <a:latin typeface="Arial" charset="0"/>
                          <a:ea typeface="MS UI Gothic" pitchFamily="50" charset="-128"/>
                        </a:rPr>
                        <a:t>-0.1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3666" name="Oval 178"/>
          <p:cNvSpPr>
            <a:spLocks noChangeArrowheads="1"/>
          </p:cNvSpPr>
          <p:nvPr/>
        </p:nvSpPr>
        <p:spPr bwMode="auto">
          <a:xfrm>
            <a:off x="6932626" y="403437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b</a:t>
            </a:r>
            <a:endParaRPr kumimoji="1" lang="en-US" altLang="ja-JP" sz="1400" dirty="0">
              <a:latin typeface="Arial" charset="0"/>
            </a:endParaRPr>
          </a:p>
        </p:txBody>
      </p:sp>
      <p:sp>
        <p:nvSpPr>
          <p:cNvPr id="63667" name="Oval 179"/>
          <p:cNvSpPr>
            <a:spLocks noChangeArrowheads="1"/>
          </p:cNvSpPr>
          <p:nvPr/>
        </p:nvSpPr>
        <p:spPr bwMode="auto">
          <a:xfrm>
            <a:off x="6500826" y="404072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a</a:t>
            </a:r>
            <a:endParaRPr kumimoji="1" lang="en-US" altLang="ja-JP" sz="1400" dirty="0">
              <a:latin typeface="Arial" charset="0"/>
            </a:endParaRPr>
          </a:p>
        </p:txBody>
      </p:sp>
      <p:sp>
        <p:nvSpPr>
          <p:cNvPr id="63668" name="Oval 180"/>
          <p:cNvSpPr>
            <a:spLocks noChangeArrowheads="1"/>
          </p:cNvSpPr>
          <p:nvPr/>
        </p:nvSpPr>
        <p:spPr bwMode="auto">
          <a:xfrm>
            <a:off x="7380301" y="403437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c</a:t>
            </a:r>
            <a:endParaRPr kumimoji="1" lang="en-US" altLang="ja-JP" sz="1400" dirty="0">
              <a:latin typeface="Arial" charset="0"/>
            </a:endParaRPr>
          </a:p>
        </p:txBody>
      </p:sp>
      <p:sp>
        <p:nvSpPr>
          <p:cNvPr id="63669" name="Oval 181"/>
          <p:cNvSpPr>
            <a:spLocks noChangeArrowheads="1"/>
          </p:cNvSpPr>
          <p:nvPr/>
        </p:nvSpPr>
        <p:spPr bwMode="auto">
          <a:xfrm>
            <a:off x="7853376" y="404230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63670" name="Oval 182"/>
          <p:cNvSpPr>
            <a:spLocks noChangeArrowheads="1"/>
          </p:cNvSpPr>
          <p:nvPr/>
        </p:nvSpPr>
        <p:spPr bwMode="auto">
          <a:xfrm>
            <a:off x="8324863" y="404072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e</a:t>
            </a:r>
            <a:endParaRPr kumimoji="1" lang="en-US" altLang="ja-JP" sz="1400" dirty="0">
              <a:latin typeface="Arial" charset="0"/>
            </a:endParaRPr>
          </a:p>
        </p:txBody>
      </p:sp>
      <p:sp>
        <p:nvSpPr>
          <p:cNvPr id="63674" name="Rectangle 186" descr="30%"/>
          <p:cNvSpPr>
            <a:spLocks noChangeArrowheads="1"/>
          </p:cNvSpPr>
          <p:nvPr/>
        </p:nvSpPr>
        <p:spPr bwMode="auto">
          <a:xfrm>
            <a:off x="466725" y="1412875"/>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5" name="Rectangle 187"/>
          <p:cNvSpPr>
            <a:spLocks noChangeArrowheads="1"/>
          </p:cNvSpPr>
          <p:nvPr/>
        </p:nvSpPr>
        <p:spPr bwMode="auto">
          <a:xfrm>
            <a:off x="179388" y="1268413"/>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1</a:t>
            </a:r>
          </a:p>
        </p:txBody>
      </p:sp>
      <p:sp>
        <p:nvSpPr>
          <p:cNvPr id="63676" name="Rectangle 188" descr="30%"/>
          <p:cNvSpPr>
            <a:spLocks noChangeArrowheads="1"/>
          </p:cNvSpPr>
          <p:nvPr/>
        </p:nvSpPr>
        <p:spPr bwMode="auto">
          <a:xfrm>
            <a:off x="466725" y="2997200"/>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7" name="Rectangle 189"/>
          <p:cNvSpPr>
            <a:spLocks noChangeArrowheads="1"/>
          </p:cNvSpPr>
          <p:nvPr/>
        </p:nvSpPr>
        <p:spPr bwMode="auto">
          <a:xfrm>
            <a:off x="179388" y="2852738"/>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t>文書</a:t>
            </a:r>
            <a:r>
              <a:rPr kumimoji="1" lang="en-US" altLang="ja-JP" sz="1600">
                <a:latin typeface="Arial" charset="0"/>
              </a:rPr>
              <a:t>3</a:t>
            </a:r>
          </a:p>
        </p:txBody>
      </p:sp>
      <p:sp>
        <p:nvSpPr>
          <p:cNvPr id="63678" name="Rectangle 190" descr="30%"/>
          <p:cNvSpPr>
            <a:spLocks noChangeArrowheads="1"/>
          </p:cNvSpPr>
          <p:nvPr/>
        </p:nvSpPr>
        <p:spPr bwMode="auto">
          <a:xfrm>
            <a:off x="468313" y="2205038"/>
            <a:ext cx="1512887" cy="576262"/>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79" name="Rectangle 191"/>
          <p:cNvSpPr>
            <a:spLocks noChangeArrowheads="1"/>
          </p:cNvSpPr>
          <p:nvPr/>
        </p:nvSpPr>
        <p:spPr bwMode="auto">
          <a:xfrm>
            <a:off x="180975" y="2060575"/>
            <a:ext cx="576263"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2</a:t>
            </a:r>
          </a:p>
        </p:txBody>
      </p:sp>
      <p:sp>
        <p:nvSpPr>
          <p:cNvPr id="63681" name="Oval 193"/>
          <p:cNvSpPr>
            <a:spLocks noChangeArrowheads="1"/>
          </p:cNvSpPr>
          <p:nvPr/>
        </p:nvSpPr>
        <p:spPr bwMode="auto">
          <a:xfrm>
            <a:off x="539750"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683" name="Oval 195"/>
          <p:cNvSpPr>
            <a:spLocks noChangeArrowheads="1"/>
          </p:cNvSpPr>
          <p:nvPr/>
        </p:nvSpPr>
        <p:spPr bwMode="auto">
          <a:xfrm>
            <a:off x="1692275"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684" name="Oval 196"/>
          <p:cNvSpPr>
            <a:spLocks noChangeArrowheads="1"/>
          </p:cNvSpPr>
          <p:nvPr/>
        </p:nvSpPr>
        <p:spPr bwMode="auto">
          <a:xfrm>
            <a:off x="53975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685" name="Oval 197"/>
          <p:cNvSpPr>
            <a:spLocks noChangeArrowheads="1"/>
          </p:cNvSpPr>
          <p:nvPr/>
        </p:nvSpPr>
        <p:spPr bwMode="auto">
          <a:xfrm>
            <a:off x="53975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63686" name="Oval 198"/>
          <p:cNvSpPr>
            <a:spLocks noChangeArrowheads="1"/>
          </p:cNvSpPr>
          <p:nvPr/>
        </p:nvSpPr>
        <p:spPr bwMode="auto">
          <a:xfrm>
            <a:off x="828675"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687" name="Rectangle 199" descr="30%"/>
          <p:cNvSpPr>
            <a:spLocks noChangeArrowheads="1"/>
          </p:cNvSpPr>
          <p:nvPr/>
        </p:nvSpPr>
        <p:spPr bwMode="auto">
          <a:xfrm>
            <a:off x="2339975" y="1412875"/>
            <a:ext cx="1441450"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88" name="Rectangle 200"/>
          <p:cNvSpPr>
            <a:spLocks noChangeArrowheads="1"/>
          </p:cNvSpPr>
          <p:nvPr/>
        </p:nvSpPr>
        <p:spPr bwMode="auto">
          <a:xfrm>
            <a:off x="2052638" y="1268413"/>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4</a:t>
            </a:r>
          </a:p>
        </p:txBody>
      </p:sp>
      <p:sp>
        <p:nvSpPr>
          <p:cNvPr id="63689" name="Rectangle 201" descr="30%"/>
          <p:cNvSpPr>
            <a:spLocks noChangeArrowheads="1"/>
          </p:cNvSpPr>
          <p:nvPr/>
        </p:nvSpPr>
        <p:spPr bwMode="auto">
          <a:xfrm>
            <a:off x="2339975" y="2205038"/>
            <a:ext cx="1441450" cy="576262"/>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90" name="Rectangle 202"/>
          <p:cNvSpPr>
            <a:spLocks noChangeArrowheads="1"/>
          </p:cNvSpPr>
          <p:nvPr/>
        </p:nvSpPr>
        <p:spPr bwMode="auto">
          <a:xfrm>
            <a:off x="2052638" y="2060575"/>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5</a:t>
            </a:r>
          </a:p>
        </p:txBody>
      </p:sp>
      <p:sp>
        <p:nvSpPr>
          <p:cNvPr id="63691" name="Oval 203"/>
          <p:cNvSpPr>
            <a:spLocks noChangeArrowheads="1"/>
          </p:cNvSpPr>
          <p:nvPr/>
        </p:nvSpPr>
        <p:spPr bwMode="auto">
          <a:xfrm>
            <a:off x="2989263"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692" name="Oval 204"/>
          <p:cNvSpPr>
            <a:spLocks noChangeArrowheads="1"/>
          </p:cNvSpPr>
          <p:nvPr/>
        </p:nvSpPr>
        <p:spPr bwMode="auto">
          <a:xfrm>
            <a:off x="2700338"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693" name="Oval 205"/>
          <p:cNvSpPr>
            <a:spLocks noChangeArrowheads="1"/>
          </p:cNvSpPr>
          <p:nvPr/>
        </p:nvSpPr>
        <p:spPr bwMode="auto">
          <a:xfrm>
            <a:off x="241300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694" name="Oval 206"/>
          <p:cNvSpPr>
            <a:spLocks noChangeArrowheads="1"/>
          </p:cNvSpPr>
          <p:nvPr/>
        </p:nvSpPr>
        <p:spPr bwMode="auto">
          <a:xfrm>
            <a:off x="828675"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696" name="Rectangle 208" descr="30%"/>
          <p:cNvSpPr>
            <a:spLocks noChangeArrowheads="1"/>
          </p:cNvSpPr>
          <p:nvPr/>
        </p:nvSpPr>
        <p:spPr bwMode="auto">
          <a:xfrm>
            <a:off x="2339975" y="2997200"/>
            <a:ext cx="1441450"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63697" name="Rectangle 209"/>
          <p:cNvSpPr>
            <a:spLocks noChangeArrowheads="1"/>
          </p:cNvSpPr>
          <p:nvPr/>
        </p:nvSpPr>
        <p:spPr bwMode="auto">
          <a:xfrm>
            <a:off x="2052638" y="2852738"/>
            <a:ext cx="576262" cy="288925"/>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a:latin typeface="Arial" charset="0"/>
              </a:rPr>
              <a:t>文書</a:t>
            </a:r>
            <a:r>
              <a:rPr kumimoji="1" lang="en-US" altLang="ja-JP" sz="1600">
                <a:latin typeface="Arial" charset="0"/>
              </a:rPr>
              <a:t>6</a:t>
            </a:r>
          </a:p>
        </p:txBody>
      </p:sp>
      <p:sp>
        <p:nvSpPr>
          <p:cNvPr id="63698" name="Oval 210"/>
          <p:cNvSpPr>
            <a:spLocks noChangeArrowheads="1"/>
          </p:cNvSpPr>
          <p:nvPr/>
        </p:nvSpPr>
        <p:spPr bwMode="auto">
          <a:xfrm>
            <a:off x="2700338"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699" name="Oval 211"/>
          <p:cNvSpPr>
            <a:spLocks noChangeArrowheads="1"/>
          </p:cNvSpPr>
          <p:nvPr/>
        </p:nvSpPr>
        <p:spPr bwMode="auto">
          <a:xfrm>
            <a:off x="241300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700" name="Oval 212"/>
          <p:cNvSpPr>
            <a:spLocks noChangeArrowheads="1"/>
          </p:cNvSpPr>
          <p:nvPr/>
        </p:nvSpPr>
        <p:spPr bwMode="auto">
          <a:xfrm>
            <a:off x="1116013"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01" name="Oval 213"/>
          <p:cNvSpPr>
            <a:spLocks noChangeArrowheads="1"/>
          </p:cNvSpPr>
          <p:nvPr/>
        </p:nvSpPr>
        <p:spPr bwMode="auto">
          <a:xfrm>
            <a:off x="1404938"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63702" name="Oval 214"/>
          <p:cNvSpPr>
            <a:spLocks noChangeArrowheads="1"/>
          </p:cNvSpPr>
          <p:nvPr/>
        </p:nvSpPr>
        <p:spPr bwMode="auto">
          <a:xfrm>
            <a:off x="1692275"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63703" name="Oval 215"/>
          <p:cNvSpPr>
            <a:spLocks noChangeArrowheads="1"/>
          </p:cNvSpPr>
          <p:nvPr/>
        </p:nvSpPr>
        <p:spPr bwMode="auto">
          <a:xfrm>
            <a:off x="2989263"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707" name="AutoShape 219"/>
          <p:cNvSpPr>
            <a:spLocks noChangeArrowheads="1"/>
          </p:cNvSpPr>
          <p:nvPr/>
        </p:nvSpPr>
        <p:spPr bwMode="auto">
          <a:xfrm>
            <a:off x="6877050" y="3500438"/>
            <a:ext cx="288925" cy="433387"/>
          </a:xfrm>
          <a:prstGeom prst="downArrow">
            <a:avLst>
              <a:gd name="adj1" fmla="val 50000"/>
              <a:gd name="adj2" fmla="val 37500"/>
            </a:avLst>
          </a:prstGeom>
          <a:solidFill>
            <a:schemeClr val="accent1"/>
          </a:solidFill>
          <a:ln w="9525">
            <a:solidFill>
              <a:schemeClr val="tx1"/>
            </a:solidFill>
            <a:miter lim="800000"/>
            <a:headEnd/>
            <a:tailEnd/>
          </a:ln>
          <a:effectLst/>
        </p:spPr>
        <p:txBody>
          <a:bodyPr vert="eaVert" wrap="none" anchor="ctr"/>
          <a:lstStyle/>
          <a:p>
            <a:endParaRPr lang="ja-JP" altLang="en-US"/>
          </a:p>
        </p:txBody>
      </p:sp>
      <p:sp>
        <p:nvSpPr>
          <p:cNvPr id="63708" name="Text Box 220"/>
          <p:cNvSpPr txBox="1">
            <a:spLocks noChangeArrowheads="1"/>
          </p:cNvSpPr>
          <p:nvPr/>
        </p:nvSpPr>
        <p:spPr bwMode="auto">
          <a:xfrm>
            <a:off x="3984632" y="2781300"/>
            <a:ext cx="1587500" cy="581025"/>
          </a:xfrm>
          <a:prstGeom prst="rect">
            <a:avLst/>
          </a:prstGeom>
          <a:noFill/>
          <a:ln w="9525">
            <a:noFill/>
            <a:miter lim="800000"/>
            <a:headEnd/>
            <a:tailEnd/>
          </a:ln>
          <a:effectLst/>
        </p:spPr>
        <p:txBody>
          <a:bodyPr wrap="none">
            <a:spAutoFit/>
          </a:bodyPr>
          <a:lstStyle/>
          <a:p>
            <a:r>
              <a:rPr kumimoji="1" lang="ja-JP" altLang="en-US" sz="1600" b="1" dirty="0">
                <a:latin typeface="Arial" charset="0"/>
              </a:rPr>
              <a:t>単語頻度行列を</a:t>
            </a:r>
          </a:p>
          <a:p>
            <a:r>
              <a:rPr kumimoji="1" lang="ja-JP" altLang="en-US" sz="1600" b="1" dirty="0">
                <a:latin typeface="Arial" charset="0"/>
              </a:rPr>
              <a:t>作成</a:t>
            </a:r>
          </a:p>
        </p:txBody>
      </p:sp>
      <p:sp>
        <p:nvSpPr>
          <p:cNvPr id="63709" name="Oval 221"/>
          <p:cNvSpPr>
            <a:spLocks noChangeArrowheads="1"/>
          </p:cNvSpPr>
          <p:nvPr/>
        </p:nvSpPr>
        <p:spPr bwMode="auto">
          <a:xfrm>
            <a:off x="827088"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710" name="Oval 222"/>
          <p:cNvSpPr>
            <a:spLocks noChangeArrowheads="1"/>
          </p:cNvSpPr>
          <p:nvPr/>
        </p:nvSpPr>
        <p:spPr bwMode="auto">
          <a:xfrm>
            <a:off x="1116013"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63712" name="Oval 224"/>
          <p:cNvSpPr>
            <a:spLocks noChangeArrowheads="1"/>
          </p:cNvSpPr>
          <p:nvPr/>
        </p:nvSpPr>
        <p:spPr bwMode="auto">
          <a:xfrm>
            <a:off x="1403350"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63713" name="Oval 225"/>
          <p:cNvSpPr>
            <a:spLocks noChangeArrowheads="1"/>
          </p:cNvSpPr>
          <p:nvPr/>
        </p:nvSpPr>
        <p:spPr bwMode="auto">
          <a:xfrm>
            <a:off x="1116013"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14" name="Oval 226"/>
          <p:cNvSpPr>
            <a:spLocks noChangeArrowheads="1"/>
          </p:cNvSpPr>
          <p:nvPr/>
        </p:nvSpPr>
        <p:spPr bwMode="auto">
          <a:xfrm>
            <a:off x="1403350" y="321310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63715" name="Oval 227"/>
          <p:cNvSpPr>
            <a:spLocks noChangeArrowheads="1"/>
          </p:cNvSpPr>
          <p:nvPr/>
        </p:nvSpPr>
        <p:spPr bwMode="auto">
          <a:xfrm>
            <a:off x="3276600" y="242093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sp>
        <p:nvSpPr>
          <p:cNvPr id="63716" name="Oval 228"/>
          <p:cNvSpPr>
            <a:spLocks noChangeArrowheads="1"/>
          </p:cNvSpPr>
          <p:nvPr/>
        </p:nvSpPr>
        <p:spPr bwMode="auto">
          <a:xfrm>
            <a:off x="2411413"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717" name="Oval 229"/>
          <p:cNvSpPr>
            <a:spLocks noChangeArrowheads="1"/>
          </p:cNvSpPr>
          <p:nvPr/>
        </p:nvSpPr>
        <p:spPr bwMode="auto">
          <a:xfrm>
            <a:off x="2700338" y="1628775"/>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63824" name="Text Box 336"/>
          <p:cNvSpPr txBox="1">
            <a:spLocks noChangeArrowheads="1"/>
          </p:cNvSpPr>
          <p:nvPr/>
        </p:nvSpPr>
        <p:spPr bwMode="auto">
          <a:xfrm>
            <a:off x="3473459" y="1474773"/>
            <a:ext cx="1889125" cy="514350"/>
          </a:xfrm>
          <a:prstGeom prst="rect">
            <a:avLst/>
          </a:prstGeom>
          <a:solidFill>
            <a:srgbClr val="DFBFDC"/>
          </a:solidFill>
          <a:ln w="57150" algn="ctr">
            <a:solidFill>
              <a:schemeClr val="accent2"/>
            </a:solidFill>
            <a:miter lim="800000"/>
            <a:headEnd/>
            <a:tailEnd/>
          </a:ln>
          <a:effectLst/>
        </p:spPr>
        <p:txBody>
          <a:bodyPr wrap="none">
            <a:spAutoFit/>
          </a:bodyPr>
          <a:lstStyle/>
          <a:p>
            <a:r>
              <a:rPr lang="ja-JP" altLang="en-US" dirty="0"/>
              <a:t>文書ベクトル</a:t>
            </a:r>
          </a:p>
        </p:txBody>
      </p:sp>
      <p:cxnSp>
        <p:nvCxnSpPr>
          <p:cNvPr id="63825" name="AutoShape 337"/>
          <p:cNvCxnSpPr>
            <a:cxnSpLocks noChangeShapeType="1"/>
            <a:stCxn id="63824" idx="3"/>
          </p:cNvCxnSpPr>
          <p:nvPr/>
        </p:nvCxnSpPr>
        <p:spPr bwMode="auto">
          <a:xfrm>
            <a:off x="5391159" y="1731948"/>
            <a:ext cx="395288" cy="9525"/>
          </a:xfrm>
          <a:prstGeom prst="straightConnector1">
            <a:avLst/>
          </a:prstGeom>
          <a:noFill/>
          <a:ln w="57150">
            <a:solidFill>
              <a:schemeClr val="accent2"/>
            </a:solidFill>
            <a:round/>
            <a:headEnd/>
            <a:tailEnd type="triangle" w="med" len="med"/>
          </a:ln>
          <a:effectLst/>
        </p:spPr>
      </p:cxnSp>
      <p:sp>
        <p:nvSpPr>
          <p:cNvPr id="63828" name="Text Box 340"/>
          <p:cNvSpPr txBox="1">
            <a:spLocks noChangeArrowheads="1"/>
          </p:cNvSpPr>
          <p:nvPr/>
        </p:nvSpPr>
        <p:spPr bwMode="auto">
          <a:xfrm>
            <a:off x="214282" y="3786190"/>
            <a:ext cx="2286016" cy="1015663"/>
          </a:xfrm>
          <a:prstGeom prst="rect">
            <a:avLst/>
          </a:prstGeom>
          <a:solidFill>
            <a:schemeClr val="accent2"/>
          </a:solidFill>
          <a:ln w="57150" algn="ctr">
            <a:solidFill>
              <a:schemeClr val="tx1"/>
            </a:solidFill>
            <a:miter lim="800000"/>
            <a:headEnd/>
            <a:tailEnd/>
          </a:ln>
          <a:effectLst/>
        </p:spPr>
        <p:txBody>
          <a:bodyPr wrap="square">
            <a:spAutoFit/>
          </a:bodyPr>
          <a:lstStyle/>
          <a:p>
            <a:r>
              <a:rPr lang="ja-JP" altLang="en-US" sz="2000" dirty="0" smtClean="0">
                <a:solidFill>
                  <a:schemeClr val="bg1"/>
                </a:solidFill>
              </a:rPr>
              <a:t>文書間の</a:t>
            </a:r>
            <a:r>
              <a:rPr lang="ja-JP" altLang="en-US" sz="2000" dirty="0">
                <a:solidFill>
                  <a:schemeClr val="bg1"/>
                </a:solidFill>
              </a:rPr>
              <a:t>類似度</a:t>
            </a:r>
            <a:r>
              <a:rPr lang="ja-JP" altLang="en-US" sz="2000" dirty="0" smtClean="0">
                <a:solidFill>
                  <a:schemeClr val="bg1"/>
                </a:solidFill>
              </a:rPr>
              <a:t>は</a:t>
            </a:r>
            <a:r>
              <a:rPr lang="en-US" altLang="ja-JP" sz="2000" dirty="0" smtClean="0">
                <a:solidFill>
                  <a:schemeClr val="bg1"/>
                </a:solidFill>
              </a:rPr>
              <a:t/>
            </a:r>
            <a:br>
              <a:rPr lang="en-US" altLang="ja-JP" sz="2000" dirty="0" smtClean="0">
                <a:solidFill>
                  <a:schemeClr val="bg1"/>
                </a:solidFill>
              </a:rPr>
            </a:br>
            <a:r>
              <a:rPr lang="ja-JP" altLang="en-US" sz="2000" dirty="0" smtClean="0">
                <a:solidFill>
                  <a:schemeClr val="bg1"/>
                </a:solidFill>
              </a:rPr>
              <a:t>文書ベクトル間の </a:t>
            </a:r>
            <a:r>
              <a:rPr lang="en-US" altLang="ja-JP" sz="2000" dirty="0" err="1">
                <a:solidFill>
                  <a:schemeClr val="bg1"/>
                </a:solidFill>
              </a:rPr>
              <a:t>cos</a:t>
            </a:r>
            <a:r>
              <a:rPr lang="en-US" altLang="ja-JP" sz="2000" dirty="0">
                <a:solidFill>
                  <a:schemeClr val="bg1"/>
                </a:solidFill>
              </a:rPr>
              <a:t> </a:t>
            </a:r>
            <a:r>
              <a:rPr lang="ja-JP" altLang="en-US" sz="2000" dirty="0" smtClean="0">
                <a:solidFill>
                  <a:schemeClr val="bg1"/>
                </a:solidFill>
              </a:rPr>
              <a:t>によって</a:t>
            </a:r>
            <a:r>
              <a:rPr lang="ja-JP" altLang="en-US" sz="2000" dirty="0">
                <a:solidFill>
                  <a:schemeClr val="bg1"/>
                </a:solidFill>
              </a:rPr>
              <a:t>表す</a:t>
            </a:r>
          </a:p>
        </p:txBody>
      </p:sp>
      <p:sp>
        <p:nvSpPr>
          <p:cNvPr id="231" name="Rectangle 188" descr="30%"/>
          <p:cNvSpPr>
            <a:spLocks noChangeArrowheads="1"/>
          </p:cNvSpPr>
          <p:nvPr/>
        </p:nvSpPr>
        <p:spPr bwMode="auto">
          <a:xfrm>
            <a:off x="287306" y="5572140"/>
            <a:ext cx="1514475" cy="576263"/>
          </a:xfrm>
          <a:prstGeom prst="rect">
            <a:avLst/>
          </a:prstGeom>
          <a:pattFill prst="pct30">
            <a:fgClr>
              <a:schemeClr val="accent1"/>
            </a:fgClr>
            <a:bgClr>
              <a:srgbClr val="FFFFFF"/>
            </a:bgClr>
          </a:pattFill>
          <a:ln w="9525">
            <a:solidFill>
              <a:schemeClr val="tx1"/>
            </a:solidFill>
            <a:miter lim="800000"/>
            <a:headEnd/>
            <a:tailEnd/>
          </a:ln>
          <a:effectLst/>
        </p:spPr>
        <p:txBody>
          <a:bodyPr wrap="none" anchor="ctr"/>
          <a:lstStyle/>
          <a:p>
            <a:endParaRPr lang="ja-JP" altLang="en-US"/>
          </a:p>
        </p:txBody>
      </p:sp>
      <p:sp>
        <p:nvSpPr>
          <p:cNvPr id="232" name="Rectangle 189"/>
          <p:cNvSpPr>
            <a:spLocks noChangeArrowheads="1"/>
          </p:cNvSpPr>
          <p:nvPr/>
        </p:nvSpPr>
        <p:spPr bwMode="auto">
          <a:xfrm>
            <a:off x="-32" y="5427679"/>
            <a:ext cx="715965" cy="287338"/>
          </a:xfrm>
          <a:prstGeom prst="rect">
            <a:avLst/>
          </a:prstGeom>
          <a:solidFill>
            <a:srgbClr val="DFBFDC"/>
          </a:solidFill>
          <a:ln w="9525">
            <a:solidFill>
              <a:schemeClr val="tx1"/>
            </a:solidFill>
            <a:miter lim="800000"/>
            <a:headEnd/>
            <a:tailEnd/>
          </a:ln>
          <a:effectLst/>
        </p:spPr>
        <p:txBody>
          <a:bodyPr wrap="none" anchor="ctr"/>
          <a:lstStyle/>
          <a:p>
            <a:pPr algn="ctr"/>
            <a:r>
              <a:rPr kumimoji="1" lang="ja-JP" altLang="en-US" sz="1600" dirty="0" smtClean="0">
                <a:latin typeface="Arial" charset="0"/>
              </a:rPr>
              <a:t>クエリ</a:t>
            </a:r>
            <a:r>
              <a:rPr kumimoji="1" lang="en-US" altLang="ja-JP" sz="1600" dirty="0" smtClean="0">
                <a:latin typeface="Arial" charset="0"/>
              </a:rPr>
              <a:t>Q</a:t>
            </a:r>
            <a:endParaRPr kumimoji="1" lang="en-US" altLang="ja-JP" sz="1600" dirty="0">
              <a:latin typeface="Arial" charset="0"/>
            </a:endParaRPr>
          </a:p>
        </p:txBody>
      </p:sp>
      <p:sp>
        <p:nvSpPr>
          <p:cNvPr id="233" name="Oval 195"/>
          <p:cNvSpPr>
            <a:spLocks noChangeArrowheads="1"/>
          </p:cNvSpPr>
          <p:nvPr/>
        </p:nvSpPr>
        <p:spPr bwMode="auto">
          <a:xfrm>
            <a:off x="1512856"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F</a:t>
            </a:r>
            <a:endParaRPr kumimoji="1" lang="en-US" altLang="ja-JP" sz="1400" dirty="0">
              <a:latin typeface="Arial" charset="0"/>
            </a:endParaRPr>
          </a:p>
        </p:txBody>
      </p:sp>
      <p:sp>
        <p:nvSpPr>
          <p:cNvPr id="234" name="Oval 196"/>
          <p:cNvSpPr>
            <a:spLocks noChangeArrowheads="1"/>
          </p:cNvSpPr>
          <p:nvPr/>
        </p:nvSpPr>
        <p:spPr bwMode="auto">
          <a:xfrm>
            <a:off x="360331"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235" name="Oval 206"/>
          <p:cNvSpPr>
            <a:spLocks noChangeArrowheads="1"/>
          </p:cNvSpPr>
          <p:nvPr/>
        </p:nvSpPr>
        <p:spPr bwMode="auto">
          <a:xfrm>
            <a:off x="649256"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C</a:t>
            </a:r>
          </a:p>
        </p:txBody>
      </p:sp>
      <p:sp>
        <p:nvSpPr>
          <p:cNvPr id="236" name="Oval 225"/>
          <p:cNvSpPr>
            <a:spLocks noChangeArrowheads="1"/>
          </p:cNvSpPr>
          <p:nvPr/>
        </p:nvSpPr>
        <p:spPr bwMode="auto">
          <a:xfrm>
            <a:off x="936594"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37" name="Oval 226"/>
          <p:cNvSpPr>
            <a:spLocks noChangeArrowheads="1"/>
          </p:cNvSpPr>
          <p:nvPr/>
        </p:nvSpPr>
        <p:spPr bwMode="auto">
          <a:xfrm>
            <a:off x="1223931" y="5788040"/>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38" name="AutoShape 5"/>
          <p:cNvSpPr>
            <a:spLocks noChangeArrowheads="1"/>
          </p:cNvSpPr>
          <p:nvPr/>
        </p:nvSpPr>
        <p:spPr bwMode="auto">
          <a:xfrm>
            <a:off x="2073256" y="5715016"/>
            <a:ext cx="430213" cy="288925"/>
          </a:xfrm>
          <a:prstGeom prst="rightArrow">
            <a:avLst>
              <a:gd name="adj1" fmla="val 50000"/>
              <a:gd name="adj2" fmla="val 37225"/>
            </a:avLst>
          </a:prstGeom>
          <a:solidFill>
            <a:schemeClr val="accent1"/>
          </a:solidFill>
          <a:ln w="9525">
            <a:solidFill>
              <a:schemeClr val="tx1"/>
            </a:solidFill>
            <a:miter lim="800000"/>
            <a:headEnd/>
            <a:tailEnd/>
          </a:ln>
          <a:effectLst/>
        </p:spPr>
        <p:txBody>
          <a:bodyPr wrap="none" anchor="ctr"/>
          <a:lstStyle/>
          <a:p>
            <a:endParaRPr lang="ja-JP" altLang="en-US"/>
          </a:p>
        </p:txBody>
      </p:sp>
      <p:sp>
        <p:nvSpPr>
          <p:cNvPr id="239" name="Text Box 220"/>
          <p:cNvSpPr txBox="1">
            <a:spLocks noChangeArrowheads="1"/>
          </p:cNvSpPr>
          <p:nvPr/>
        </p:nvSpPr>
        <p:spPr bwMode="auto">
          <a:xfrm>
            <a:off x="1496994" y="6075378"/>
            <a:ext cx="1478290" cy="584775"/>
          </a:xfrm>
          <a:prstGeom prst="rect">
            <a:avLst/>
          </a:prstGeom>
          <a:noFill/>
          <a:ln w="9525">
            <a:noFill/>
            <a:miter lim="800000"/>
            <a:headEnd/>
            <a:tailEnd/>
          </a:ln>
          <a:effectLst/>
        </p:spPr>
        <p:txBody>
          <a:bodyPr wrap="none">
            <a:spAutoFit/>
          </a:bodyPr>
          <a:lstStyle/>
          <a:p>
            <a:r>
              <a:rPr kumimoji="1" lang="ja-JP" altLang="en-US" sz="1600" b="1" dirty="0" smtClean="0">
                <a:latin typeface="Arial" charset="0"/>
              </a:rPr>
              <a:t>文書ベクトルを</a:t>
            </a:r>
            <a:r>
              <a:rPr kumimoji="1" lang="en-US" altLang="ja-JP" sz="1600" b="1" dirty="0" smtClean="0">
                <a:latin typeface="Arial" charset="0"/>
              </a:rPr>
              <a:t/>
            </a:r>
            <a:br>
              <a:rPr kumimoji="1" lang="en-US" altLang="ja-JP" sz="1600" b="1" dirty="0" smtClean="0">
                <a:latin typeface="Arial" charset="0"/>
              </a:rPr>
            </a:br>
            <a:r>
              <a:rPr kumimoji="1" lang="ja-JP" altLang="en-US" sz="1600" b="1" dirty="0" smtClean="0">
                <a:latin typeface="Arial" charset="0"/>
              </a:rPr>
              <a:t>作成</a:t>
            </a:r>
            <a:endParaRPr kumimoji="1" lang="ja-JP" altLang="en-US" sz="1600" b="1" dirty="0">
              <a:latin typeface="Arial" charset="0"/>
            </a:endParaRPr>
          </a:p>
        </p:txBody>
      </p:sp>
      <p:graphicFrame>
        <p:nvGraphicFramePr>
          <p:cNvPr id="240" name="Group 223"/>
          <p:cNvGraphicFramePr>
            <a:graphicFrameLocks noGrp="1"/>
          </p:cNvGraphicFramePr>
          <p:nvPr/>
        </p:nvGraphicFramePr>
        <p:xfrm>
          <a:off x="2643174" y="5572140"/>
          <a:ext cx="2847975" cy="609600"/>
        </p:xfrm>
        <a:graphic>
          <a:graphicData uri="http://schemas.openxmlformats.org/drawingml/2006/table">
            <a:tbl>
              <a:tblPr/>
              <a:tblGrid>
                <a:gridCol w="319088"/>
                <a:gridCol w="320675"/>
                <a:gridCol w="320675"/>
                <a:gridCol w="320675"/>
                <a:gridCol w="320675"/>
                <a:gridCol w="322262"/>
                <a:gridCol w="282575"/>
                <a:gridCol w="320675"/>
                <a:gridCol w="320675"/>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Q</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1" name="Oval 88"/>
          <p:cNvSpPr>
            <a:spLocks noChangeArrowheads="1"/>
          </p:cNvSpPr>
          <p:nvPr/>
        </p:nvSpPr>
        <p:spPr bwMode="auto">
          <a:xfrm>
            <a:off x="3336912"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B</a:t>
            </a:r>
          </a:p>
        </p:txBody>
      </p:sp>
      <p:sp>
        <p:nvSpPr>
          <p:cNvPr id="242" name="Oval 89"/>
          <p:cNvSpPr>
            <a:spLocks noChangeArrowheads="1"/>
          </p:cNvSpPr>
          <p:nvPr/>
        </p:nvSpPr>
        <p:spPr bwMode="auto">
          <a:xfrm>
            <a:off x="3011474"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A</a:t>
            </a:r>
          </a:p>
        </p:txBody>
      </p:sp>
      <p:sp>
        <p:nvSpPr>
          <p:cNvPr id="243" name="Oval 90"/>
          <p:cNvSpPr>
            <a:spLocks noChangeArrowheads="1"/>
          </p:cNvSpPr>
          <p:nvPr/>
        </p:nvSpPr>
        <p:spPr bwMode="auto">
          <a:xfrm>
            <a:off x="3659174"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C</a:t>
            </a:r>
          </a:p>
        </p:txBody>
      </p:sp>
      <p:sp>
        <p:nvSpPr>
          <p:cNvPr id="244" name="Oval 91"/>
          <p:cNvSpPr>
            <a:spLocks noChangeArrowheads="1"/>
          </p:cNvSpPr>
          <p:nvPr/>
        </p:nvSpPr>
        <p:spPr bwMode="auto">
          <a:xfrm>
            <a:off x="39687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D</a:t>
            </a:r>
          </a:p>
        </p:txBody>
      </p:sp>
      <p:sp>
        <p:nvSpPr>
          <p:cNvPr id="245" name="Oval 92"/>
          <p:cNvSpPr>
            <a:spLocks noChangeArrowheads="1"/>
          </p:cNvSpPr>
          <p:nvPr/>
        </p:nvSpPr>
        <p:spPr bwMode="auto">
          <a:xfrm>
            <a:off x="4290999"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E</a:t>
            </a:r>
          </a:p>
        </p:txBody>
      </p:sp>
      <p:sp>
        <p:nvSpPr>
          <p:cNvPr id="246" name="Oval 93"/>
          <p:cNvSpPr>
            <a:spLocks noChangeArrowheads="1"/>
          </p:cNvSpPr>
          <p:nvPr/>
        </p:nvSpPr>
        <p:spPr bwMode="auto">
          <a:xfrm>
            <a:off x="46037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F</a:t>
            </a:r>
          </a:p>
        </p:txBody>
      </p:sp>
      <p:sp>
        <p:nvSpPr>
          <p:cNvPr id="247" name="Oval 94"/>
          <p:cNvSpPr>
            <a:spLocks noChangeArrowheads="1"/>
          </p:cNvSpPr>
          <p:nvPr/>
        </p:nvSpPr>
        <p:spPr bwMode="auto">
          <a:xfrm>
            <a:off x="4933937" y="5618178"/>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G</a:t>
            </a:r>
          </a:p>
        </p:txBody>
      </p:sp>
      <p:sp>
        <p:nvSpPr>
          <p:cNvPr id="248" name="Oval 95"/>
          <p:cNvSpPr>
            <a:spLocks noChangeArrowheads="1"/>
          </p:cNvSpPr>
          <p:nvPr/>
        </p:nvSpPr>
        <p:spPr bwMode="auto">
          <a:xfrm>
            <a:off x="5235562" y="5615003"/>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a:latin typeface="Arial" charset="0"/>
              </a:rPr>
              <a:t>H</a:t>
            </a:r>
          </a:p>
        </p:txBody>
      </p:sp>
      <p:graphicFrame>
        <p:nvGraphicFramePr>
          <p:cNvPr id="250" name="Group 223"/>
          <p:cNvGraphicFramePr>
            <a:graphicFrameLocks noGrp="1"/>
          </p:cNvGraphicFramePr>
          <p:nvPr/>
        </p:nvGraphicFramePr>
        <p:xfrm>
          <a:off x="2643174" y="4286256"/>
          <a:ext cx="1924050" cy="609600"/>
        </p:xfrm>
        <a:graphic>
          <a:graphicData uri="http://schemas.openxmlformats.org/drawingml/2006/table">
            <a:tbl>
              <a:tblPr/>
              <a:tblGrid>
                <a:gridCol w="319088"/>
                <a:gridCol w="320675"/>
                <a:gridCol w="320675"/>
                <a:gridCol w="320675"/>
                <a:gridCol w="320675"/>
                <a:gridCol w="322262"/>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ja-JP" sz="1400" b="0" i="0" u="none" strike="noStrike" cap="none" normalizeH="0" baseline="0" smtClean="0">
                        <a:ln>
                          <a:noFill/>
                        </a:ln>
                        <a:solidFill>
                          <a:schemeClr val="tx1"/>
                        </a:solidFill>
                        <a:effectLst/>
                        <a:latin typeface="Arial" charset="0"/>
                        <a:ea typeface="MS UI Gothic"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Q</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BFDC"/>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Arial" charset="0"/>
                          <a:ea typeface="MS UI Gothic" pitchFamily="50" charset="-128"/>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1" name="Oval 88"/>
          <p:cNvSpPr>
            <a:spLocks noChangeArrowheads="1"/>
          </p:cNvSpPr>
          <p:nvPr/>
        </p:nvSpPr>
        <p:spPr bwMode="auto">
          <a:xfrm>
            <a:off x="3336912"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b</a:t>
            </a:r>
          </a:p>
        </p:txBody>
      </p:sp>
      <p:sp>
        <p:nvSpPr>
          <p:cNvPr id="252" name="Oval 89"/>
          <p:cNvSpPr>
            <a:spLocks noChangeArrowheads="1"/>
          </p:cNvSpPr>
          <p:nvPr/>
        </p:nvSpPr>
        <p:spPr bwMode="auto">
          <a:xfrm>
            <a:off x="3011474"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a:latin typeface="Arial" charset="0"/>
              </a:rPr>
              <a:t>a</a:t>
            </a:r>
          </a:p>
        </p:txBody>
      </p:sp>
      <p:sp>
        <p:nvSpPr>
          <p:cNvPr id="253" name="Oval 90"/>
          <p:cNvSpPr>
            <a:spLocks noChangeArrowheads="1"/>
          </p:cNvSpPr>
          <p:nvPr/>
        </p:nvSpPr>
        <p:spPr bwMode="auto">
          <a:xfrm>
            <a:off x="3659174"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c</a:t>
            </a:r>
            <a:endParaRPr kumimoji="1" lang="en-US" altLang="ja-JP" sz="1400" dirty="0">
              <a:latin typeface="Arial" charset="0"/>
            </a:endParaRPr>
          </a:p>
        </p:txBody>
      </p:sp>
      <p:sp>
        <p:nvSpPr>
          <p:cNvPr id="254" name="Oval 91"/>
          <p:cNvSpPr>
            <a:spLocks noChangeArrowheads="1"/>
          </p:cNvSpPr>
          <p:nvPr/>
        </p:nvSpPr>
        <p:spPr bwMode="auto">
          <a:xfrm>
            <a:off x="3968737"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d</a:t>
            </a:r>
            <a:endParaRPr kumimoji="1" lang="en-US" altLang="ja-JP" sz="1400" dirty="0">
              <a:latin typeface="Arial" charset="0"/>
            </a:endParaRPr>
          </a:p>
        </p:txBody>
      </p:sp>
      <p:sp>
        <p:nvSpPr>
          <p:cNvPr id="255" name="Oval 92"/>
          <p:cNvSpPr>
            <a:spLocks noChangeArrowheads="1"/>
          </p:cNvSpPr>
          <p:nvPr/>
        </p:nvSpPr>
        <p:spPr bwMode="auto">
          <a:xfrm>
            <a:off x="4290999" y="4332294"/>
            <a:ext cx="215900" cy="215900"/>
          </a:xfrm>
          <a:prstGeom prst="ellipse">
            <a:avLst/>
          </a:prstGeom>
          <a:solidFill>
            <a:schemeClr val="accent1"/>
          </a:solidFill>
          <a:ln w="9525">
            <a:solidFill>
              <a:schemeClr val="tx1"/>
            </a:solidFill>
            <a:round/>
            <a:headEnd/>
            <a:tailEnd/>
          </a:ln>
          <a:effectLst/>
        </p:spPr>
        <p:txBody>
          <a:bodyPr wrap="none" anchor="ctr"/>
          <a:lstStyle/>
          <a:p>
            <a:pPr algn="ctr"/>
            <a:r>
              <a:rPr kumimoji="1" lang="en-US" altLang="ja-JP" sz="1400" dirty="0" smtClean="0">
                <a:latin typeface="Arial" charset="0"/>
              </a:rPr>
              <a:t>e</a:t>
            </a:r>
            <a:endParaRPr kumimoji="1" lang="en-US" altLang="ja-JP" sz="1400" dirty="0">
              <a:latin typeface="Arial" charset="0"/>
            </a:endParaRPr>
          </a:p>
        </p:txBody>
      </p:sp>
      <p:sp>
        <p:nvSpPr>
          <p:cNvPr id="259" name="Text Box 4"/>
          <p:cNvSpPr txBox="1">
            <a:spLocks noChangeArrowheads="1"/>
          </p:cNvSpPr>
          <p:nvPr/>
        </p:nvSpPr>
        <p:spPr bwMode="auto">
          <a:xfrm>
            <a:off x="3428992" y="5090710"/>
            <a:ext cx="2051050" cy="338554"/>
          </a:xfrm>
          <a:prstGeom prst="rect">
            <a:avLst/>
          </a:prstGeom>
          <a:noFill/>
          <a:ln w="9525">
            <a:noFill/>
            <a:miter lim="800000"/>
            <a:headEnd/>
            <a:tailEnd/>
          </a:ln>
          <a:effectLst/>
        </p:spPr>
        <p:txBody>
          <a:bodyPr wrap="square">
            <a:spAutoFit/>
          </a:bodyPr>
          <a:lstStyle/>
          <a:p>
            <a:r>
              <a:rPr kumimoji="1" lang="ja-JP" altLang="en-US" sz="1600" b="1" dirty="0" smtClean="0">
                <a:latin typeface="Arial" charset="0"/>
              </a:rPr>
              <a:t>次元圧縮</a:t>
            </a:r>
            <a:endParaRPr kumimoji="1" lang="en-US" altLang="ja-JP" sz="1600" b="1" dirty="0">
              <a:latin typeface="Arial" charset="0"/>
            </a:endParaRPr>
          </a:p>
        </p:txBody>
      </p:sp>
      <p:sp>
        <p:nvSpPr>
          <p:cNvPr id="260" name="AutoShape 219"/>
          <p:cNvSpPr>
            <a:spLocks noChangeArrowheads="1"/>
          </p:cNvSpPr>
          <p:nvPr/>
        </p:nvSpPr>
        <p:spPr bwMode="auto">
          <a:xfrm flipV="1">
            <a:off x="3214678" y="5000636"/>
            <a:ext cx="285752" cy="428628"/>
          </a:xfrm>
          <a:prstGeom prst="downArrow">
            <a:avLst>
              <a:gd name="adj1" fmla="val 50000"/>
              <a:gd name="adj2" fmla="val 37500"/>
            </a:avLst>
          </a:prstGeom>
          <a:solidFill>
            <a:schemeClr val="accent1"/>
          </a:solidFill>
          <a:ln w="9525">
            <a:solidFill>
              <a:schemeClr val="tx1"/>
            </a:solidFill>
            <a:miter lim="800000"/>
            <a:headEnd/>
            <a:tailEnd/>
          </a:ln>
          <a:effectLst/>
        </p:spPr>
        <p:txBody>
          <a:bodyPr vert="eaVert" wrap="none" anchor="ctr"/>
          <a:lstStyle/>
          <a:p>
            <a:endParaRPr lang="ja-JP" altLang="en-US"/>
          </a:p>
        </p:txBody>
      </p:sp>
      <p:cxnSp>
        <p:nvCxnSpPr>
          <p:cNvPr id="262" name="直線矢印コネクタ 261"/>
          <p:cNvCxnSpPr/>
          <p:nvPr/>
        </p:nvCxnSpPr>
        <p:spPr bwMode="auto">
          <a:xfrm flipV="1">
            <a:off x="4572000" y="4429132"/>
            <a:ext cx="1500198" cy="214314"/>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4" name="直線矢印コネクタ 263"/>
          <p:cNvCxnSpPr/>
          <p:nvPr/>
        </p:nvCxnSpPr>
        <p:spPr bwMode="auto">
          <a:xfrm>
            <a:off x="4572000" y="4714884"/>
            <a:ext cx="1500198" cy="73026"/>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5" name="直線矢印コネクタ 264"/>
          <p:cNvCxnSpPr/>
          <p:nvPr/>
        </p:nvCxnSpPr>
        <p:spPr bwMode="auto">
          <a:xfrm>
            <a:off x="4572000" y="4786322"/>
            <a:ext cx="1500198" cy="215902"/>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6" name="直線矢印コネクタ 265"/>
          <p:cNvCxnSpPr/>
          <p:nvPr/>
        </p:nvCxnSpPr>
        <p:spPr bwMode="auto">
          <a:xfrm>
            <a:off x="4572000" y="4857760"/>
            <a:ext cx="1500198" cy="430216"/>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7" name="直線矢印コネクタ 266"/>
          <p:cNvCxnSpPr/>
          <p:nvPr/>
        </p:nvCxnSpPr>
        <p:spPr bwMode="auto">
          <a:xfrm>
            <a:off x="4572000" y="4929198"/>
            <a:ext cx="1500198" cy="644530"/>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68" name="直線矢印コネクタ 267"/>
          <p:cNvCxnSpPr/>
          <p:nvPr/>
        </p:nvCxnSpPr>
        <p:spPr bwMode="auto">
          <a:xfrm>
            <a:off x="4572000" y="4929198"/>
            <a:ext cx="1500198" cy="1001720"/>
          </a:xfrm>
          <a:prstGeom prst="straightConnector1">
            <a:avLst/>
          </a:prstGeom>
          <a:solidFill>
            <a:schemeClr val="accent2"/>
          </a:solidFill>
          <a:ln w="9525" cap="flat" cmpd="sng" algn="ctr">
            <a:solidFill>
              <a:schemeClr val="accent2"/>
            </a:solidFill>
            <a:prstDash val="solid"/>
            <a:round/>
            <a:headEnd type="arrow"/>
            <a:tailEnd type="arrow"/>
          </a:ln>
          <a:effectLst/>
        </p:spPr>
      </p:cxnSp>
      <p:cxnSp>
        <p:nvCxnSpPr>
          <p:cNvPr id="276" name="AutoShape 337"/>
          <p:cNvCxnSpPr>
            <a:cxnSpLocks noChangeShapeType="1"/>
          </p:cNvCxnSpPr>
          <p:nvPr/>
        </p:nvCxnSpPr>
        <p:spPr bwMode="auto">
          <a:xfrm rot="5400000">
            <a:off x="5036347" y="4250537"/>
            <a:ext cx="500066" cy="1588"/>
          </a:xfrm>
          <a:prstGeom prst="straightConnector1">
            <a:avLst/>
          </a:prstGeom>
          <a:noFill/>
          <a:ln w="57150">
            <a:solidFill>
              <a:schemeClr val="accent2"/>
            </a:solidFill>
            <a:round/>
            <a:headEnd/>
            <a:tailEnd type="triangle" w="med" len="med"/>
          </a:ln>
          <a:effectLst/>
        </p:spPr>
      </p:cxnSp>
      <p:cxnSp>
        <p:nvCxnSpPr>
          <p:cNvPr id="281" name="AutoShape 337"/>
          <p:cNvCxnSpPr>
            <a:cxnSpLocks noChangeShapeType="1"/>
          </p:cNvCxnSpPr>
          <p:nvPr/>
        </p:nvCxnSpPr>
        <p:spPr bwMode="auto">
          <a:xfrm>
            <a:off x="2500298" y="4000504"/>
            <a:ext cx="2786082" cy="1588"/>
          </a:xfrm>
          <a:prstGeom prst="straightConnector1">
            <a:avLst/>
          </a:prstGeom>
          <a:noFill/>
          <a:ln w="57150">
            <a:solidFill>
              <a:schemeClr val="accent2"/>
            </a:solidFill>
            <a:round/>
            <a:headEnd/>
            <a:tailEnd type="none" w="med" len="med"/>
          </a:ln>
          <a:effectLst/>
        </p:spPr>
      </p:cxn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システムの構成と動作</a:t>
            </a:r>
            <a:endParaRPr kumimoji="1" lang="ja-JP" altLang="en-US" dirty="0"/>
          </a:p>
        </p:txBody>
      </p:sp>
      <p:sp>
        <p:nvSpPr>
          <p:cNvPr id="3" name="コンテンツ プレースホルダ 2"/>
          <p:cNvSpPr>
            <a:spLocks noGrp="1"/>
          </p:cNvSpPr>
          <p:nvPr>
            <p:ph idx="1"/>
          </p:nvPr>
        </p:nvSpPr>
        <p:spPr/>
        <p:txBody>
          <a:bodyPr>
            <a:normAutofit/>
          </a:bodyPr>
          <a:lstStyle/>
          <a:p>
            <a:pPr marL="514350" indent="-514350">
              <a:buFont typeface="+mj-lt"/>
              <a:buAutoNum type="arabicPeriod"/>
            </a:pPr>
            <a:r>
              <a:rPr kumimoji="1" lang="ja-JP" altLang="en-US" sz="2400" dirty="0" smtClean="0"/>
              <a:t>事前に部品データベースから索引を作成</a:t>
            </a:r>
            <a:endParaRPr kumimoji="1" lang="en-US" altLang="ja-JP" sz="2400" dirty="0" smtClean="0"/>
          </a:p>
          <a:p>
            <a:pPr marL="514350" indent="-514350">
              <a:buFont typeface="+mj-lt"/>
              <a:buAutoNum type="arabicPeriod"/>
            </a:pPr>
            <a:r>
              <a:rPr kumimoji="1" lang="ja-JP" altLang="en-US" sz="2400" dirty="0" smtClean="0"/>
              <a:t>編集の区切りを検出して検索クエリを生成</a:t>
            </a:r>
            <a:endParaRPr kumimoji="1" lang="en-US" altLang="ja-JP" sz="2400" dirty="0" smtClean="0"/>
          </a:p>
          <a:p>
            <a:pPr marL="514350" indent="-514350">
              <a:buFont typeface="+mj-lt"/>
              <a:buAutoNum type="arabicPeriod"/>
            </a:pPr>
            <a:r>
              <a:rPr lang="ja-JP" altLang="en-US" sz="2400" dirty="0" smtClean="0"/>
              <a:t>索引を用いて部品検索</a:t>
            </a:r>
            <a:endParaRPr lang="en-US" altLang="ja-JP" sz="2400" dirty="0" smtClean="0"/>
          </a:p>
          <a:p>
            <a:pPr marL="514350" indent="-514350">
              <a:buFont typeface="+mj-lt"/>
              <a:buAutoNum type="arabicPeriod"/>
            </a:pPr>
            <a:r>
              <a:rPr lang="ja-JP" altLang="en-US" sz="2400" dirty="0" smtClean="0"/>
              <a:t>得られた部品を開発者に提示</a:t>
            </a:r>
            <a:endParaRPr lang="en-US" altLang="ja-JP" sz="2400" dirty="0" smtClean="0"/>
          </a:p>
        </p:txBody>
      </p:sp>
      <p:sp>
        <p:nvSpPr>
          <p:cNvPr id="75" name="テキスト ボックス 74"/>
          <p:cNvSpPr txBox="1"/>
          <p:nvPr/>
        </p:nvSpPr>
        <p:spPr>
          <a:xfrm>
            <a:off x="1500166" y="6345816"/>
            <a:ext cx="3000396" cy="369332"/>
          </a:xfrm>
          <a:prstGeom prst="rect">
            <a:avLst/>
          </a:prstGeom>
          <a:noFill/>
          <a:ln w="38100">
            <a:solidFill>
              <a:srgbClr val="D20000"/>
            </a:solidFill>
          </a:ln>
        </p:spPr>
        <p:txBody>
          <a:bodyPr wrap="square" rtlCol="0">
            <a:spAutoFit/>
          </a:bodyPr>
          <a:lstStyle/>
          <a:p>
            <a:pPr algn="ctr"/>
            <a:r>
              <a:rPr kumimoji="1" lang="ja-JP" altLang="en-US" dirty="0" smtClean="0">
                <a:solidFill>
                  <a:srgbClr val="C00000"/>
                </a:solidFill>
                <a:latin typeface="+mn-ea"/>
              </a:rPr>
              <a:t>赤色が本研究で実装した部分</a:t>
            </a:r>
            <a:endParaRPr kumimoji="1" lang="ja-JP" altLang="en-US" dirty="0">
              <a:solidFill>
                <a:srgbClr val="C00000"/>
              </a:solidFill>
              <a:latin typeface="+mn-ea"/>
            </a:endParaRPr>
          </a:p>
        </p:txBody>
      </p:sp>
      <p:sp>
        <p:nvSpPr>
          <p:cNvPr id="76" name="Rectangle 3"/>
          <p:cNvSpPr>
            <a:spLocks noChangeArrowheads="1"/>
          </p:cNvSpPr>
          <p:nvPr/>
        </p:nvSpPr>
        <p:spPr bwMode="auto">
          <a:xfrm>
            <a:off x="4588681" y="3714752"/>
            <a:ext cx="4269599" cy="271464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smtClean="0">
              <a:ln>
                <a:noFill/>
              </a:ln>
              <a:solidFill>
                <a:schemeClr val="tx1"/>
              </a:solidFill>
              <a:effectLst/>
              <a:latin typeface="+mn-ea"/>
            </a:endParaRPr>
          </a:p>
        </p:txBody>
      </p:sp>
      <p:sp>
        <p:nvSpPr>
          <p:cNvPr id="77" name="Rectangle 3"/>
          <p:cNvSpPr>
            <a:spLocks noChangeArrowheads="1"/>
          </p:cNvSpPr>
          <p:nvPr/>
        </p:nvSpPr>
        <p:spPr bwMode="auto">
          <a:xfrm>
            <a:off x="1851759" y="3683195"/>
            <a:ext cx="2092210" cy="2605080"/>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統合開発環境</a:t>
            </a:r>
            <a:br>
              <a:rPr kumimoji="1" lang="ja-JP" altLang="en-US" sz="1600" b="0" i="0" u="none" strike="noStrike" cap="none" normalizeH="0" baseline="0" dirty="0" smtClean="0">
                <a:ln>
                  <a:noFill/>
                </a:ln>
                <a:solidFill>
                  <a:schemeClr val="tx1"/>
                </a:solidFill>
                <a:effectLst/>
                <a:latin typeface="+mn-ea"/>
              </a:rPr>
            </a:br>
            <a:r>
              <a:rPr kumimoji="1" lang="en-US" altLang="ja-JP" sz="1600" b="0" i="0" u="none" strike="noStrike" cap="none" normalizeH="0" baseline="0" dirty="0" smtClean="0">
                <a:ln>
                  <a:noFill/>
                </a:ln>
                <a:solidFill>
                  <a:schemeClr val="tx1"/>
                </a:solidFill>
                <a:effectLst/>
                <a:latin typeface="+mn-ea"/>
              </a:rPr>
              <a:t>Eclipse</a:t>
            </a:r>
            <a:endParaRPr kumimoji="1" lang="ja-JP" altLang="ja-JP" sz="1600" b="0" i="0" u="none" strike="noStrike" cap="none" normalizeH="0" baseline="0" dirty="0" smtClean="0">
              <a:ln>
                <a:noFill/>
              </a:ln>
              <a:solidFill>
                <a:schemeClr val="tx1"/>
              </a:solidFill>
              <a:effectLst/>
              <a:latin typeface="+mn-ea"/>
            </a:endParaRPr>
          </a:p>
        </p:txBody>
      </p:sp>
      <p:sp>
        <p:nvSpPr>
          <p:cNvPr id="78" name="AutoShape 4"/>
          <p:cNvSpPr>
            <a:spLocks noChangeArrowheads="1"/>
          </p:cNvSpPr>
          <p:nvPr/>
        </p:nvSpPr>
        <p:spPr bwMode="auto">
          <a:xfrm>
            <a:off x="2000233" y="5225151"/>
            <a:ext cx="1712634" cy="360102"/>
          </a:xfrm>
          <a:prstGeom prst="roundRect">
            <a:avLst>
              <a:gd name="adj" fmla="val 16667"/>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検索クエリ生成部</a:t>
            </a:r>
            <a:endParaRPr kumimoji="1" lang="ja-JP" sz="1600" b="0" i="0" u="none" strike="noStrike" cap="none" normalizeH="0" baseline="0" dirty="0" smtClean="0">
              <a:ln>
                <a:noFill/>
              </a:ln>
              <a:solidFill>
                <a:srgbClr val="C00000"/>
              </a:solidFill>
              <a:effectLst/>
              <a:latin typeface="+mn-ea"/>
            </a:endParaRPr>
          </a:p>
        </p:txBody>
      </p:sp>
      <p:sp>
        <p:nvSpPr>
          <p:cNvPr id="79" name="AutoShape 5"/>
          <p:cNvSpPr>
            <a:spLocks noChangeArrowheads="1"/>
          </p:cNvSpPr>
          <p:nvPr/>
        </p:nvSpPr>
        <p:spPr bwMode="auto">
          <a:xfrm>
            <a:off x="2508620" y="5772535"/>
            <a:ext cx="1204246" cy="335777"/>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部品提示部</a:t>
            </a:r>
            <a:endParaRPr kumimoji="1" lang="ja-JP" sz="1600" b="0" i="0" u="none" strike="noStrike" cap="none" normalizeH="0" baseline="0" dirty="0" smtClean="0">
              <a:ln>
                <a:noFill/>
              </a:ln>
              <a:solidFill>
                <a:srgbClr val="C00000"/>
              </a:solidFill>
              <a:effectLst/>
              <a:latin typeface="+mn-ea"/>
            </a:endParaRPr>
          </a:p>
        </p:txBody>
      </p:sp>
      <p:sp>
        <p:nvSpPr>
          <p:cNvPr id="80" name="AutoShape 6"/>
          <p:cNvSpPr>
            <a:spLocks noChangeArrowheads="1"/>
          </p:cNvSpPr>
          <p:nvPr/>
        </p:nvSpPr>
        <p:spPr bwMode="auto">
          <a:xfrm>
            <a:off x="5136066" y="5225152"/>
            <a:ext cx="1204246" cy="328431"/>
          </a:xfrm>
          <a:prstGeom prst="roundRect">
            <a:avLst>
              <a:gd name="adj" fmla="val 16667"/>
            </a:avLst>
          </a:prstGeom>
          <a:solidFill>
            <a:srgbClr val="FFFFFF"/>
          </a:solidFill>
          <a:ln w="9525">
            <a:solidFill>
              <a:srgbClr val="D20000"/>
            </a:solidFill>
            <a:round/>
            <a:headEnd/>
            <a:tailEnd/>
          </a:ln>
        </p:spPr>
        <p:txBody>
          <a:bodyPr vert="horz" wrap="non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部品検索部</a:t>
            </a:r>
            <a:endParaRPr kumimoji="1" lang="ja-JP" sz="1600" b="0" i="0" u="none" strike="noStrike" cap="none" normalizeH="0" baseline="0" dirty="0" smtClean="0">
              <a:ln>
                <a:noFill/>
              </a:ln>
              <a:solidFill>
                <a:srgbClr val="C00000"/>
              </a:solidFill>
              <a:effectLst/>
              <a:latin typeface="+mn-ea"/>
            </a:endParaRPr>
          </a:p>
        </p:txBody>
      </p:sp>
      <p:sp>
        <p:nvSpPr>
          <p:cNvPr id="81" name="AutoShape 7"/>
          <p:cNvSpPr>
            <a:spLocks noChangeArrowheads="1"/>
          </p:cNvSpPr>
          <p:nvPr/>
        </p:nvSpPr>
        <p:spPr bwMode="auto">
          <a:xfrm>
            <a:off x="7325603" y="5225152"/>
            <a:ext cx="1369692" cy="328429"/>
          </a:xfrm>
          <a:prstGeom prst="roundRect">
            <a:avLst>
              <a:gd name="adj" fmla="val 16667"/>
            </a:avLst>
          </a:prstGeom>
          <a:solidFill>
            <a:srgbClr val="FFFFFF"/>
          </a:solidFill>
          <a:ln w="9525">
            <a:solidFill>
              <a:srgbClr val="D20000"/>
            </a:solidFill>
            <a:round/>
            <a:headEnd/>
            <a:tailEnd/>
          </a:ln>
        </p:spPr>
        <p:txBody>
          <a:bodyPr vert="horz" wrap="square" lIns="74295" tIns="8890" rIns="74295" bIns="889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C00000"/>
                </a:solidFill>
                <a:effectLst/>
                <a:latin typeface="+mn-ea"/>
              </a:rPr>
              <a:t>索引作成部</a:t>
            </a:r>
            <a:endParaRPr kumimoji="1" lang="ja-JP" sz="1600" b="0" i="0" u="none" strike="noStrike" cap="none" normalizeH="0" baseline="0" dirty="0" smtClean="0">
              <a:ln>
                <a:noFill/>
              </a:ln>
              <a:solidFill>
                <a:srgbClr val="C00000"/>
              </a:solidFill>
              <a:effectLst/>
              <a:latin typeface="+mn-ea"/>
            </a:endParaRPr>
          </a:p>
        </p:txBody>
      </p:sp>
      <p:sp>
        <p:nvSpPr>
          <p:cNvPr id="82" name="AutoShape 8"/>
          <p:cNvSpPr>
            <a:spLocks noChangeArrowheads="1"/>
          </p:cNvSpPr>
          <p:nvPr/>
        </p:nvSpPr>
        <p:spPr bwMode="auto">
          <a:xfrm>
            <a:off x="6357950" y="3968947"/>
            <a:ext cx="766338" cy="985292"/>
          </a:xfrm>
          <a:prstGeom prst="flowChartMagneticDisk">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mn-ea"/>
              </a:rPr>
              <a:t/>
            </a:r>
            <a:br>
              <a:rPr kumimoji="1" lang="en-US" altLang="ja-JP"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部品</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データ</a:t>
            </a:r>
            <a:br>
              <a:rPr kumimoji="1" lang="ja-JP" altLang="en-US" sz="1600" b="0" i="0" u="none" strike="noStrike" cap="none" normalizeH="0" baseline="0" dirty="0" smtClean="0">
                <a:ln>
                  <a:noFill/>
                </a:ln>
                <a:solidFill>
                  <a:schemeClr val="tx1"/>
                </a:solidFill>
                <a:effectLst/>
                <a:latin typeface="+mn-ea"/>
              </a:rPr>
            </a:br>
            <a:r>
              <a:rPr kumimoji="1" lang="ja-JP" altLang="en-US" sz="1600" b="0" i="0" u="none" strike="noStrike" cap="none" normalizeH="0" baseline="0" dirty="0" smtClean="0">
                <a:ln>
                  <a:noFill/>
                </a:ln>
                <a:solidFill>
                  <a:schemeClr val="tx1"/>
                </a:solidFill>
                <a:effectLst/>
                <a:latin typeface="+mn-ea"/>
              </a:rPr>
              <a:t>ベース</a:t>
            </a:r>
            <a:endParaRPr kumimoji="1" lang="ja-JP" sz="1600" b="0" i="0" u="none" strike="noStrike" cap="none" normalizeH="0" baseline="0" dirty="0" smtClean="0">
              <a:ln>
                <a:noFill/>
              </a:ln>
              <a:solidFill>
                <a:schemeClr val="tx1"/>
              </a:solidFill>
              <a:effectLst/>
              <a:latin typeface="+mn-ea"/>
            </a:endParaRPr>
          </a:p>
        </p:txBody>
      </p:sp>
      <p:sp>
        <p:nvSpPr>
          <p:cNvPr id="83" name="AutoShape 9"/>
          <p:cNvSpPr>
            <a:spLocks noChangeArrowheads="1"/>
          </p:cNvSpPr>
          <p:nvPr/>
        </p:nvSpPr>
        <p:spPr bwMode="auto">
          <a:xfrm>
            <a:off x="6340311" y="5553581"/>
            <a:ext cx="766338" cy="766338"/>
          </a:xfrm>
          <a:prstGeom prst="flowChartMagneticDisk">
            <a:avLst/>
          </a:prstGeom>
          <a:solidFill>
            <a:srgbClr val="FFFFFF"/>
          </a:solidFill>
          <a:ln w="9525">
            <a:solidFill>
              <a:srgbClr val="D2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84000"/>
              </a:lnSpc>
              <a:spcBef>
                <a:spcPct val="0"/>
              </a:spcBef>
              <a:spcAft>
                <a:spcPct val="0"/>
              </a:spcAft>
              <a:buClrTx/>
              <a:buSzTx/>
              <a:buFontTx/>
              <a:buNone/>
              <a:tabLst/>
            </a:pPr>
            <a:r>
              <a:rPr kumimoji="1" lang="en-US" altLang="ja-JP" b="0" i="0" u="none" strike="noStrike" cap="none" normalizeH="0" baseline="0" dirty="0" smtClean="0">
                <a:ln>
                  <a:noFill/>
                </a:ln>
                <a:solidFill>
                  <a:srgbClr val="C00000"/>
                </a:solidFill>
                <a:effectLst/>
                <a:latin typeface="+mn-ea"/>
              </a:rPr>
              <a:t/>
            </a:r>
            <a:br>
              <a:rPr kumimoji="1" lang="en-US" altLang="ja-JP" b="0" i="0" u="none" strike="noStrike" cap="none" normalizeH="0" baseline="0" dirty="0" smtClean="0">
                <a:ln>
                  <a:noFill/>
                </a:ln>
                <a:solidFill>
                  <a:srgbClr val="C00000"/>
                </a:solidFill>
                <a:effectLst/>
                <a:latin typeface="+mn-ea"/>
              </a:rPr>
            </a:br>
            <a:r>
              <a:rPr kumimoji="1" lang="ja-JP" altLang="en-US" b="0" i="0" u="none" strike="noStrike" cap="none" normalizeH="0" baseline="0" dirty="0" smtClean="0">
                <a:ln>
                  <a:noFill/>
                </a:ln>
                <a:solidFill>
                  <a:srgbClr val="C00000"/>
                </a:solidFill>
                <a:effectLst/>
                <a:latin typeface="+mn-ea"/>
              </a:rPr>
              <a:t>索引</a:t>
            </a:r>
            <a:endParaRPr kumimoji="1" lang="ja-JP" b="0" i="0" u="none" strike="noStrike" cap="none" normalizeH="0" baseline="0" dirty="0" smtClean="0">
              <a:ln>
                <a:noFill/>
              </a:ln>
              <a:solidFill>
                <a:srgbClr val="C00000"/>
              </a:solidFill>
              <a:effectLst/>
              <a:latin typeface="+mn-ea"/>
            </a:endParaRPr>
          </a:p>
        </p:txBody>
      </p:sp>
      <p:grpSp>
        <p:nvGrpSpPr>
          <p:cNvPr id="4" name="Group 10"/>
          <p:cNvGrpSpPr>
            <a:grpSpLocks/>
          </p:cNvGrpSpPr>
          <p:nvPr/>
        </p:nvGrpSpPr>
        <p:grpSpPr bwMode="auto">
          <a:xfrm>
            <a:off x="538036" y="4568289"/>
            <a:ext cx="357621" cy="1184774"/>
            <a:chOff x="2957" y="3344"/>
            <a:chExt cx="572" cy="1896"/>
          </a:xfrm>
        </p:grpSpPr>
        <p:sp>
          <p:nvSpPr>
            <p:cNvPr id="85"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sz="1000">
                <a:latin typeface="+mn-ea"/>
              </a:endParaRPr>
            </a:p>
          </p:txBody>
        </p:sp>
        <p:cxnSp>
          <p:nvCxnSpPr>
            <p:cNvPr id="86" name="AutoShape 12"/>
            <p:cNvCxnSpPr>
              <a:cxnSpLocks noChangeShapeType="1"/>
              <a:stCxn id="85" idx="4"/>
            </p:cNvCxnSpPr>
            <p:nvPr/>
          </p:nvCxnSpPr>
          <p:spPr bwMode="auto">
            <a:xfrm>
              <a:off x="3244" y="3916"/>
              <a:ext cx="0" cy="1039"/>
            </a:xfrm>
            <a:prstGeom prst="straightConnector1">
              <a:avLst/>
            </a:prstGeom>
            <a:noFill/>
            <a:ln w="9525">
              <a:solidFill>
                <a:srgbClr val="000000"/>
              </a:solidFill>
              <a:round/>
              <a:headEnd/>
              <a:tailEnd/>
            </a:ln>
          </p:spPr>
        </p:cxnSp>
        <p:cxnSp>
          <p:nvCxnSpPr>
            <p:cNvPr id="87"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88"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89"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sp>
        <p:nvSpPr>
          <p:cNvPr id="90" name="Text Box 16"/>
          <p:cNvSpPr txBox="1">
            <a:spLocks noChangeArrowheads="1"/>
          </p:cNvSpPr>
          <p:nvPr/>
        </p:nvSpPr>
        <p:spPr bwMode="auto">
          <a:xfrm>
            <a:off x="428596" y="4239859"/>
            <a:ext cx="617932" cy="25301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開発者</a:t>
            </a:r>
            <a:endParaRPr kumimoji="1" lang="ja-JP" sz="1600" b="0" i="0" u="none" strike="noStrike" cap="none" normalizeH="0" baseline="0" dirty="0" smtClean="0">
              <a:ln>
                <a:noFill/>
              </a:ln>
              <a:solidFill>
                <a:schemeClr val="tx1"/>
              </a:solidFill>
              <a:effectLst/>
              <a:latin typeface="+mn-ea"/>
            </a:endParaRPr>
          </a:p>
        </p:txBody>
      </p:sp>
      <p:sp>
        <p:nvSpPr>
          <p:cNvPr id="91" name="AutoShape 22"/>
          <p:cNvSpPr>
            <a:spLocks noChangeArrowheads="1"/>
          </p:cNvSpPr>
          <p:nvPr/>
        </p:nvSpPr>
        <p:spPr bwMode="auto">
          <a:xfrm>
            <a:off x="3056005" y="4568289"/>
            <a:ext cx="766338" cy="547386"/>
          </a:xfrm>
          <a:prstGeom prst="downArrow">
            <a:avLst>
              <a:gd name="adj1" fmla="val 78206"/>
              <a:gd name="adj2" fmla="val 25000"/>
            </a:avLst>
          </a:prstGeom>
          <a:solidFill>
            <a:srgbClr val="FFFFFF"/>
          </a:solidFill>
          <a:ln w="9525">
            <a:solidFill>
              <a:srgbClr val="000000"/>
            </a:solidFill>
            <a:miter lim="800000"/>
            <a:headEnd/>
            <a:tailEnd/>
          </a:ln>
        </p:spPr>
        <p:txBody>
          <a:bodyPr vert="horz" wrap="none" lIns="0" tIns="0" rIns="0" bIns="0" numCol="1" anchor="ctr" anchorCtr="0" compatLnSpc="1">
            <a:prstTxWarp prst="textNoShape">
              <a:avLst/>
            </a:prstTxWarp>
          </a:bodyPr>
          <a:lstStyle/>
          <a:p>
            <a:pPr algn="ctr"/>
            <a:r>
              <a:rPr lang="ja-JP" altLang="en-US" sz="1600" dirty="0" smtClean="0">
                <a:latin typeface="+mn-ea"/>
              </a:rPr>
              <a:t>ソース</a:t>
            </a:r>
            <a:r>
              <a:rPr lang="en-US" altLang="ja-JP" sz="1600" dirty="0" smtClean="0">
                <a:latin typeface="+mn-ea"/>
              </a:rPr>
              <a:t/>
            </a:r>
            <a:br>
              <a:rPr lang="en-US" altLang="ja-JP" sz="1600" dirty="0" smtClean="0">
                <a:latin typeface="+mn-ea"/>
              </a:rPr>
            </a:br>
            <a:r>
              <a:rPr lang="ja-JP" altLang="en-US" sz="1600" dirty="0" smtClean="0">
                <a:latin typeface="+mn-ea"/>
              </a:rPr>
              <a:t>コード</a:t>
            </a:r>
            <a:endParaRPr lang="ja-JP" altLang="en-US" sz="1600" dirty="0">
              <a:latin typeface="+mn-ea"/>
            </a:endParaRPr>
          </a:p>
        </p:txBody>
      </p:sp>
      <p:sp>
        <p:nvSpPr>
          <p:cNvPr id="92" name="AutoShape 23"/>
          <p:cNvSpPr>
            <a:spLocks noChangeArrowheads="1"/>
          </p:cNvSpPr>
          <p:nvPr/>
        </p:nvSpPr>
        <p:spPr bwMode="auto">
          <a:xfrm>
            <a:off x="3822343" y="5115674"/>
            <a:ext cx="1204246" cy="547384"/>
          </a:xfrm>
          <a:prstGeom prst="rightArrow">
            <a:avLst>
              <a:gd name="adj1" fmla="val 50000"/>
              <a:gd name="adj2" fmla="val 51148"/>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検索クエリ</a:t>
            </a:r>
            <a:endParaRPr kumimoji="1" lang="ja-JP" sz="1600" b="0" i="0" u="none" strike="noStrike" cap="none" normalizeH="0" baseline="0" dirty="0" smtClean="0">
              <a:ln>
                <a:noFill/>
              </a:ln>
              <a:solidFill>
                <a:schemeClr val="tx1"/>
              </a:solidFill>
              <a:effectLst/>
              <a:latin typeface="+mn-ea"/>
            </a:endParaRPr>
          </a:p>
        </p:txBody>
      </p:sp>
      <p:sp>
        <p:nvSpPr>
          <p:cNvPr id="93" name="Text Box 27"/>
          <p:cNvSpPr txBox="1">
            <a:spLocks noChangeArrowheads="1"/>
          </p:cNvSpPr>
          <p:nvPr/>
        </p:nvSpPr>
        <p:spPr bwMode="auto">
          <a:xfrm>
            <a:off x="2357422" y="3429000"/>
            <a:ext cx="1255326"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クライアント</a:t>
            </a:r>
            <a:endParaRPr kumimoji="1" lang="ja-JP" sz="1600" b="0" i="0" u="none" strike="noStrike" cap="none" normalizeH="0" baseline="0" dirty="0" smtClean="0">
              <a:ln>
                <a:noFill/>
              </a:ln>
              <a:solidFill>
                <a:schemeClr val="tx1"/>
              </a:solidFill>
              <a:effectLst/>
              <a:latin typeface="+mn-ea"/>
            </a:endParaRPr>
          </a:p>
        </p:txBody>
      </p:sp>
      <p:sp>
        <p:nvSpPr>
          <p:cNvPr id="94" name="Text Box 28"/>
          <p:cNvSpPr txBox="1">
            <a:spLocks noChangeArrowheads="1"/>
          </p:cNvSpPr>
          <p:nvPr/>
        </p:nvSpPr>
        <p:spPr bwMode="auto">
          <a:xfrm>
            <a:off x="6286512" y="3500438"/>
            <a:ext cx="773630" cy="21895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サーバ</a:t>
            </a:r>
            <a:endParaRPr kumimoji="1" lang="ja-JP" sz="1600" b="0" i="0" u="none" strike="noStrike" cap="none" normalizeH="0" baseline="0" dirty="0" smtClean="0">
              <a:ln>
                <a:noFill/>
              </a:ln>
              <a:solidFill>
                <a:schemeClr val="tx1"/>
              </a:solidFill>
              <a:effectLst/>
              <a:latin typeface="+mn-ea"/>
            </a:endParaRPr>
          </a:p>
        </p:txBody>
      </p:sp>
      <p:sp>
        <p:nvSpPr>
          <p:cNvPr id="95" name="Text Box 29"/>
          <p:cNvSpPr txBox="1">
            <a:spLocks noChangeArrowheads="1"/>
          </p:cNvSpPr>
          <p:nvPr/>
        </p:nvSpPr>
        <p:spPr bwMode="auto">
          <a:xfrm>
            <a:off x="7106650" y="5663058"/>
            <a:ext cx="1108688" cy="26627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事前に構築</a:t>
            </a:r>
            <a:endParaRPr kumimoji="1" lang="ja-JP" sz="1600" b="0" i="0" u="none" strike="noStrike" cap="none" normalizeH="0" baseline="0" dirty="0" smtClean="0">
              <a:ln>
                <a:noFill/>
              </a:ln>
              <a:solidFill>
                <a:schemeClr val="tx1"/>
              </a:solidFill>
              <a:effectLst/>
              <a:latin typeface="+mn-ea"/>
            </a:endParaRPr>
          </a:p>
        </p:txBody>
      </p:sp>
      <p:sp>
        <p:nvSpPr>
          <p:cNvPr id="96" name="屈折矢印 95"/>
          <p:cNvSpPr/>
          <p:nvPr/>
        </p:nvSpPr>
        <p:spPr>
          <a:xfrm rot="5400000" flipV="1">
            <a:off x="4406846" y="5078555"/>
            <a:ext cx="437907" cy="1606915"/>
          </a:xfrm>
          <a:prstGeom prst="bentUpArrow">
            <a:avLst>
              <a:gd name="adj1" fmla="val 50000"/>
              <a:gd name="adj2" fmla="val 46111"/>
              <a:gd name="adj3" fmla="val 42778"/>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latin typeface="+mn-ea"/>
            </a:endParaRPr>
          </a:p>
        </p:txBody>
      </p:sp>
      <p:sp>
        <p:nvSpPr>
          <p:cNvPr id="97" name="屈折矢印 96"/>
          <p:cNvSpPr/>
          <p:nvPr/>
        </p:nvSpPr>
        <p:spPr>
          <a:xfrm rot="5400000" flipV="1">
            <a:off x="7489819" y="5389366"/>
            <a:ext cx="656861" cy="1204246"/>
          </a:xfrm>
          <a:prstGeom prst="bentUpArrow">
            <a:avLst>
              <a:gd name="adj1" fmla="val 35370"/>
              <a:gd name="adj2" fmla="val 33094"/>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8" name="屈折矢印 97"/>
          <p:cNvSpPr/>
          <p:nvPr/>
        </p:nvSpPr>
        <p:spPr>
          <a:xfrm flipH="1" flipV="1">
            <a:off x="5464496" y="4239859"/>
            <a:ext cx="766338"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99" name="屈折矢印 98"/>
          <p:cNvSpPr/>
          <p:nvPr/>
        </p:nvSpPr>
        <p:spPr>
          <a:xfrm flipH="1">
            <a:off x="5464496" y="5663058"/>
            <a:ext cx="766338" cy="547384"/>
          </a:xfrm>
          <a:prstGeom prst="bentUpArrow">
            <a:avLst>
              <a:gd name="adj1" fmla="val 38926"/>
              <a:gd name="adj2" fmla="val 40057"/>
              <a:gd name="adj3" fmla="val 33889"/>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
        <p:nvSpPr>
          <p:cNvPr id="100" name="AutoShape 22"/>
          <p:cNvSpPr>
            <a:spLocks noChangeArrowheads="1"/>
          </p:cNvSpPr>
          <p:nvPr/>
        </p:nvSpPr>
        <p:spPr bwMode="auto">
          <a:xfrm>
            <a:off x="2180190" y="4568289"/>
            <a:ext cx="766338" cy="547384"/>
          </a:xfrm>
          <a:prstGeom prst="downArrow">
            <a:avLst>
              <a:gd name="adj1" fmla="val 63602"/>
              <a:gd name="adj2" fmla="val 25000"/>
            </a:avLst>
          </a:prstGeom>
          <a:solidFill>
            <a:srgbClr val="FFFFFF"/>
          </a:solidFill>
          <a:ln w="9525">
            <a:solidFill>
              <a:srgbClr val="000000"/>
            </a:solidFill>
            <a:miter lim="800000"/>
            <a:headEnd/>
            <a:tailEnd/>
          </a:ln>
        </p:spPr>
        <p:txBody>
          <a:bodyPr vert="horz" wrap="none" lIns="0" tIns="0" rIns="0" bIns="0" numCol="1" anchor="ctr" anchorCtr="1" compatLnSpc="1">
            <a:prstTxWarp prst="textNoShape">
              <a:avLst/>
            </a:prstTxWarp>
          </a:bodyPr>
          <a:lstStyle/>
          <a:p>
            <a:pPr algn="ctr"/>
            <a:r>
              <a:rPr lang="ja-JP" altLang="en-US" sz="1600" dirty="0" smtClean="0">
                <a:latin typeface="+mn-ea"/>
              </a:rPr>
              <a:t>編集</a:t>
            </a:r>
            <a:r>
              <a:rPr lang="en-US" altLang="ja-JP" sz="1600" dirty="0" smtClean="0">
                <a:latin typeface="+mn-ea"/>
              </a:rPr>
              <a:t/>
            </a:r>
            <a:br>
              <a:rPr lang="en-US" altLang="ja-JP" sz="1600" dirty="0" smtClean="0">
                <a:latin typeface="+mn-ea"/>
              </a:rPr>
            </a:br>
            <a:r>
              <a:rPr lang="ja-JP" altLang="en-US" sz="1600" dirty="0" smtClean="0">
                <a:latin typeface="+mn-ea"/>
              </a:rPr>
              <a:t>位置</a:t>
            </a:r>
            <a:endParaRPr lang="ja-JP" altLang="en-US" sz="1600" dirty="0">
              <a:latin typeface="+mn-ea"/>
            </a:endParaRPr>
          </a:p>
        </p:txBody>
      </p:sp>
      <p:sp>
        <p:nvSpPr>
          <p:cNvPr id="101" name="Text Box 29"/>
          <p:cNvSpPr txBox="1">
            <a:spLocks noChangeArrowheads="1"/>
          </p:cNvSpPr>
          <p:nvPr/>
        </p:nvSpPr>
        <p:spPr bwMode="auto">
          <a:xfrm>
            <a:off x="4041297" y="5791997"/>
            <a:ext cx="985292" cy="2505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600" dirty="0" smtClean="0">
                <a:latin typeface="+mn-ea"/>
              </a:rPr>
              <a:t>部品一覧</a:t>
            </a:r>
            <a:endParaRPr kumimoji="1" lang="ja-JP" sz="1600" b="0" i="0" u="none" strike="noStrike" cap="none" normalizeH="0" baseline="0" dirty="0" smtClean="0">
              <a:ln>
                <a:noFill/>
              </a:ln>
              <a:solidFill>
                <a:schemeClr val="tx1"/>
              </a:solidFill>
              <a:effectLst/>
              <a:latin typeface="+mn-ea"/>
            </a:endParaRPr>
          </a:p>
        </p:txBody>
      </p:sp>
      <p:sp>
        <p:nvSpPr>
          <p:cNvPr id="102" name="山形 101"/>
          <p:cNvSpPr/>
          <p:nvPr/>
        </p:nvSpPr>
        <p:spPr>
          <a:xfrm>
            <a:off x="1085421" y="4162054"/>
            <a:ext cx="1094769"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lvl="0" algn="ctr" fontAlgn="base">
              <a:spcBef>
                <a:spcPct val="0"/>
              </a:spcBef>
              <a:spcAft>
                <a:spcPct val="0"/>
              </a:spcAft>
            </a:pPr>
            <a:r>
              <a:rPr lang="ja-JP" altLang="en-US" sz="1600" dirty="0" smtClean="0">
                <a:solidFill>
                  <a:schemeClr val="tx1"/>
                </a:solidFill>
                <a:latin typeface="+mn-ea"/>
              </a:rPr>
              <a:t>編集</a:t>
            </a:r>
          </a:p>
        </p:txBody>
      </p:sp>
      <p:sp>
        <p:nvSpPr>
          <p:cNvPr id="103" name="山形 102"/>
          <p:cNvSpPr/>
          <p:nvPr/>
        </p:nvSpPr>
        <p:spPr>
          <a:xfrm flipH="1">
            <a:off x="1085421" y="5772535"/>
            <a:ext cx="1313723" cy="328431"/>
          </a:xfrm>
          <a:prstGeom prst="chevron">
            <a:avLst/>
          </a:prstGeom>
          <a:solidFill>
            <a:schemeClr val="bg1"/>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fontAlgn="base">
              <a:spcBef>
                <a:spcPct val="0"/>
              </a:spcBef>
              <a:spcAft>
                <a:spcPct val="0"/>
              </a:spcAft>
            </a:pPr>
            <a:r>
              <a:rPr lang="ja-JP" altLang="en-US" sz="1600" dirty="0" smtClean="0">
                <a:solidFill>
                  <a:schemeClr val="tx1"/>
                </a:solidFill>
                <a:latin typeface="+mn-ea"/>
              </a:rPr>
              <a:t>部品の提示</a:t>
            </a:r>
          </a:p>
        </p:txBody>
      </p:sp>
      <p:sp>
        <p:nvSpPr>
          <p:cNvPr id="104" name="AutoShape 4"/>
          <p:cNvSpPr>
            <a:spLocks noChangeArrowheads="1"/>
          </p:cNvSpPr>
          <p:nvPr/>
        </p:nvSpPr>
        <p:spPr bwMode="auto">
          <a:xfrm>
            <a:off x="2289666" y="4183260"/>
            <a:ext cx="1423200" cy="307223"/>
          </a:xfrm>
          <a:prstGeom prst="roundRect">
            <a:avLst>
              <a:gd name="adj" fmla="val 16667"/>
            </a:avLst>
          </a:prstGeom>
          <a:solidFill>
            <a:srgbClr val="FFFFFF"/>
          </a:solidFill>
          <a:ln w="9525">
            <a:solidFill>
              <a:srgbClr val="000000"/>
            </a:solidFill>
            <a:round/>
            <a:headEnd/>
            <a:tailEnd/>
          </a:ln>
        </p:spPr>
        <p:txBody>
          <a:bodyPr vert="horz" wrap="square" lIns="0" tIns="0" rIns="0" bIns="0" numCol="1" anchor="ctr" anchorCtr="1"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n-ea"/>
              </a:rPr>
              <a:t>エディタ</a:t>
            </a:r>
            <a:endParaRPr kumimoji="1" lang="ja-JP" sz="1600" b="0" i="0" u="none" strike="noStrike" cap="none" normalizeH="0" baseline="0" dirty="0" smtClean="0">
              <a:ln>
                <a:noFill/>
              </a:ln>
              <a:solidFill>
                <a:schemeClr val="tx1"/>
              </a:solidFill>
              <a:effectLst/>
              <a:latin typeface="+mn-ea"/>
            </a:endParaRPr>
          </a:p>
        </p:txBody>
      </p:sp>
      <p:sp>
        <p:nvSpPr>
          <p:cNvPr id="105" name="屈折矢印 104"/>
          <p:cNvSpPr/>
          <p:nvPr/>
        </p:nvSpPr>
        <p:spPr>
          <a:xfrm flipV="1">
            <a:off x="7216127" y="4239859"/>
            <a:ext cx="1313723" cy="875815"/>
          </a:xfrm>
          <a:prstGeom prst="bentUpArrow">
            <a:avLst>
              <a:gd name="adj1" fmla="val 25000"/>
              <a:gd name="adj2" fmla="val 28094"/>
              <a:gd name="adj3" fmla="val 25000"/>
            </a:avLst>
          </a:prstGeom>
          <a:solidFill>
            <a:srgbClr val="FFFFFF"/>
          </a:solidFill>
          <a:ln w="9525">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n-ea"/>
            </a:endParaRPr>
          </a:p>
        </p:txBody>
      </p:sp>
    </p:spTree>
    <p:custDataLst>
      <p:tags r:id="rId1"/>
    </p:custDataLst>
  </p:cSld>
  <p:clrMapOvr>
    <a:masterClrMapping/>
  </p:clrMapOvr>
  <p:transition advTm="66797"/>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1" nodeType="clickEffect">
                                  <p:stCondLst>
                                    <p:cond delay="0"/>
                                  </p:stCondLst>
                                  <p:endCondLst>
                                    <p:cond evt="onNext" delay="0">
                                      <p:tgtEl>
                                        <p:sldTgt/>
                                      </p:tgtEl>
                                    </p:cond>
                                  </p:endCondLst>
                                  <p:childTnLst>
                                    <p:set>
                                      <p:cBhvr>
                                        <p:cTn id="6" dur="indefinite"/>
                                        <p:tgtEl>
                                          <p:spTgt spid="105"/>
                                        </p:tgtEl>
                                        <p:attrNameLst>
                                          <p:attrName>fillcolor</p:attrName>
                                        </p:attrNameLst>
                                      </p:cBhvr>
                                      <p:to>
                                        <p:clrVal>
                                          <a:srgbClr val="FFFF00"/>
                                        </p:clrVal>
                                      </p:to>
                                    </p:set>
                                    <p:set>
                                      <p:cBhvr>
                                        <p:cTn id="7" dur="indefinite"/>
                                        <p:tgtEl>
                                          <p:spTgt spid="105"/>
                                        </p:tgtEl>
                                        <p:attrNameLst>
                                          <p:attrName>fill.type</p:attrName>
                                        </p:attrNameLst>
                                      </p:cBhvr>
                                      <p:to>
                                        <p:strVal val="solid"/>
                                      </p:to>
                                    </p:set>
                                    <p:set>
                                      <p:cBhvr>
                                        <p:cTn id="8" dur="indefinite"/>
                                        <p:tgtEl>
                                          <p:spTgt spid="105"/>
                                        </p:tgtEl>
                                        <p:attrNameLst>
                                          <p:attrName>fill.on</p:attrName>
                                        </p:attrNameLst>
                                      </p:cBhvr>
                                      <p:to>
                                        <p:strVal val="true"/>
                                      </p:to>
                                    </p:set>
                                  </p:childTnLst>
                                </p:cTn>
                              </p:par>
                              <p:par>
                                <p:cTn id="9" presetID="1" presetClass="emph" presetSubtype="1" nodeType="withEffect">
                                  <p:stCondLst>
                                    <p:cond delay="0"/>
                                  </p:stCondLst>
                                  <p:endCondLst>
                                    <p:cond evt="onNext" delay="0">
                                      <p:tgtEl>
                                        <p:sldTgt/>
                                      </p:tgtEl>
                                    </p:cond>
                                  </p:endCondLst>
                                  <p:childTnLst>
                                    <p:set>
                                      <p:cBhvr>
                                        <p:cTn id="10" dur="indefinite"/>
                                        <p:tgtEl>
                                          <p:spTgt spid="97"/>
                                        </p:tgtEl>
                                        <p:attrNameLst>
                                          <p:attrName>fillcolor</p:attrName>
                                        </p:attrNameLst>
                                      </p:cBhvr>
                                      <p:to>
                                        <p:clrVal>
                                          <a:srgbClr val="FFFF00"/>
                                        </p:clrVal>
                                      </p:to>
                                    </p:set>
                                    <p:set>
                                      <p:cBhvr>
                                        <p:cTn id="11" dur="indefinite"/>
                                        <p:tgtEl>
                                          <p:spTgt spid="97"/>
                                        </p:tgtEl>
                                        <p:attrNameLst>
                                          <p:attrName>fill.type</p:attrName>
                                        </p:attrNameLst>
                                      </p:cBhvr>
                                      <p:to>
                                        <p:strVal val="solid"/>
                                      </p:to>
                                    </p:set>
                                    <p:set>
                                      <p:cBhvr>
                                        <p:cTn id="12" dur="indefinite"/>
                                        <p:tgtEl>
                                          <p:spTgt spid="97"/>
                                        </p:tgtEl>
                                        <p:attrNameLst>
                                          <p:attrName>fill.on</p:attrName>
                                        </p:attrNameLst>
                                      </p:cBhvr>
                                      <p:to>
                                        <p:strVal val="true"/>
                                      </p:to>
                                    </p:set>
                                  </p:childTnLst>
                                </p:cTn>
                              </p:par>
                              <p:par>
                                <p:cTn id="13" presetID="3" presetClass="emph" presetSubtype="1" nodeType="withEffect">
                                  <p:stCondLst>
                                    <p:cond delay="0"/>
                                  </p:stCondLst>
                                  <p:endCondLst>
                                    <p:cond evt="onNext" delay="0">
                                      <p:tgtEl>
                                        <p:sldTgt/>
                                      </p:tgtEl>
                                    </p:cond>
                                  </p:endCondLst>
                                  <p:childTnLst>
                                    <p:set>
                                      <p:cBhvr override="childStyle">
                                        <p:cTn id="14" dur="indefinite"/>
                                        <p:tgtEl>
                                          <p:spTgt spid="3">
                                            <p:txEl>
                                              <p:pRg st="0" end="0"/>
                                            </p:txEl>
                                          </p:spTgt>
                                        </p:tgtEl>
                                        <p:attrNameLst>
                                          <p:attrName>style.color</p:attrName>
                                        </p:attrNameLst>
                                      </p:cBhvr>
                                      <p:to>
                                        <p:clrVal>
                                          <a:srgbClr val="CC0000"/>
                                        </p:clrVal>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1" nodeType="clickEffect">
                                  <p:stCondLst>
                                    <p:cond delay="0"/>
                                  </p:stCondLst>
                                  <p:endCondLst>
                                    <p:cond evt="onNext" delay="0">
                                      <p:tgtEl>
                                        <p:sldTgt/>
                                      </p:tgtEl>
                                    </p:cond>
                                  </p:endCondLst>
                                  <p:childTnLst>
                                    <p:set>
                                      <p:cBhvr>
                                        <p:cTn id="18" dur="indefinite"/>
                                        <p:tgtEl>
                                          <p:spTgt spid="100"/>
                                        </p:tgtEl>
                                        <p:attrNameLst>
                                          <p:attrName>fillcolor</p:attrName>
                                        </p:attrNameLst>
                                      </p:cBhvr>
                                      <p:to>
                                        <p:clrVal>
                                          <a:srgbClr val="FFFF00"/>
                                        </p:clrVal>
                                      </p:to>
                                    </p:set>
                                    <p:set>
                                      <p:cBhvr>
                                        <p:cTn id="19" dur="indefinite"/>
                                        <p:tgtEl>
                                          <p:spTgt spid="100"/>
                                        </p:tgtEl>
                                        <p:attrNameLst>
                                          <p:attrName>fill.type</p:attrName>
                                        </p:attrNameLst>
                                      </p:cBhvr>
                                      <p:to>
                                        <p:strVal val="solid"/>
                                      </p:to>
                                    </p:set>
                                    <p:set>
                                      <p:cBhvr>
                                        <p:cTn id="20" dur="indefinite"/>
                                        <p:tgtEl>
                                          <p:spTgt spid="100"/>
                                        </p:tgtEl>
                                        <p:attrNameLst>
                                          <p:attrName>fill.on</p:attrName>
                                        </p:attrNameLst>
                                      </p:cBhvr>
                                      <p:to>
                                        <p:strVal val="true"/>
                                      </p:to>
                                    </p:set>
                                  </p:childTnLst>
                                </p:cTn>
                              </p:par>
                              <p:par>
                                <p:cTn id="21" presetID="1" presetClass="emph" presetSubtype="1" nodeType="withEffect">
                                  <p:stCondLst>
                                    <p:cond delay="0"/>
                                  </p:stCondLst>
                                  <p:endCondLst>
                                    <p:cond evt="onNext" delay="0">
                                      <p:tgtEl>
                                        <p:sldTgt/>
                                      </p:tgtEl>
                                    </p:cond>
                                  </p:endCondLst>
                                  <p:childTnLst>
                                    <p:set>
                                      <p:cBhvr>
                                        <p:cTn id="22" dur="indefinite"/>
                                        <p:tgtEl>
                                          <p:spTgt spid="91"/>
                                        </p:tgtEl>
                                        <p:attrNameLst>
                                          <p:attrName>fillcolor</p:attrName>
                                        </p:attrNameLst>
                                      </p:cBhvr>
                                      <p:to>
                                        <p:clrVal>
                                          <a:srgbClr val="FFFF00"/>
                                        </p:clrVal>
                                      </p:to>
                                    </p:set>
                                    <p:set>
                                      <p:cBhvr>
                                        <p:cTn id="23" dur="indefinite"/>
                                        <p:tgtEl>
                                          <p:spTgt spid="91"/>
                                        </p:tgtEl>
                                        <p:attrNameLst>
                                          <p:attrName>fill.type</p:attrName>
                                        </p:attrNameLst>
                                      </p:cBhvr>
                                      <p:to>
                                        <p:strVal val="solid"/>
                                      </p:to>
                                    </p:set>
                                    <p:set>
                                      <p:cBhvr>
                                        <p:cTn id="24" dur="indefinite"/>
                                        <p:tgtEl>
                                          <p:spTgt spid="91"/>
                                        </p:tgtEl>
                                        <p:attrNameLst>
                                          <p:attrName>fill.on</p:attrName>
                                        </p:attrNameLst>
                                      </p:cBhvr>
                                      <p:to>
                                        <p:strVal val="true"/>
                                      </p:to>
                                    </p:set>
                                  </p:childTnLst>
                                </p:cTn>
                              </p:par>
                              <p:par>
                                <p:cTn id="25" presetID="1" presetClass="emph" presetSubtype="1" nodeType="withEffect">
                                  <p:stCondLst>
                                    <p:cond delay="0"/>
                                  </p:stCondLst>
                                  <p:endCondLst>
                                    <p:cond evt="onNext" delay="0">
                                      <p:tgtEl>
                                        <p:sldTgt/>
                                      </p:tgtEl>
                                    </p:cond>
                                  </p:endCondLst>
                                  <p:childTnLst>
                                    <p:set>
                                      <p:cBhvr>
                                        <p:cTn id="26" dur="indefinite"/>
                                        <p:tgtEl>
                                          <p:spTgt spid="92"/>
                                        </p:tgtEl>
                                        <p:attrNameLst>
                                          <p:attrName>fillcolor</p:attrName>
                                        </p:attrNameLst>
                                      </p:cBhvr>
                                      <p:to>
                                        <p:clrVal>
                                          <a:srgbClr val="FFFF00"/>
                                        </p:clrVal>
                                      </p:to>
                                    </p:set>
                                    <p:set>
                                      <p:cBhvr>
                                        <p:cTn id="27" dur="indefinite"/>
                                        <p:tgtEl>
                                          <p:spTgt spid="92"/>
                                        </p:tgtEl>
                                        <p:attrNameLst>
                                          <p:attrName>fill.type</p:attrName>
                                        </p:attrNameLst>
                                      </p:cBhvr>
                                      <p:to>
                                        <p:strVal val="solid"/>
                                      </p:to>
                                    </p:set>
                                    <p:set>
                                      <p:cBhvr>
                                        <p:cTn id="28" dur="indefinite"/>
                                        <p:tgtEl>
                                          <p:spTgt spid="92"/>
                                        </p:tgtEl>
                                        <p:attrNameLst>
                                          <p:attrName>fill.on</p:attrName>
                                        </p:attrNameLst>
                                      </p:cBhvr>
                                      <p:to>
                                        <p:strVal val="true"/>
                                      </p:to>
                                    </p:set>
                                  </p:childTnLst>
                                </p:cTn>
                              </p:par>
                              <p:par>
                                <p:cTn id="29" presetID="3" presetClass="emph" presetSubtype="1" repeatCount="indefinite" nodeType="withEffect">
                                  <p:stCondLst>
                                    <p:cond delay="0"/>
                                  </p:stCondLst>
                                  <p:endCondLst>
                                    <p:cond evt="onNext" delay="0">
                                      <p:tgtEl>
                                        <p:sldTgt/>
                                      </p:tgtEl>
                                    </p:cond>
                                  </p:endCondLst>
                                  <p:childTnLst>
                                    <p:set>
                                      <p:cBhvr override="childStyle">
                                        <p:cTn id="30" dur="indefinite"/>
                                        <p:tgtEl>
                                          <p:spTgt spid="3">
                                            <p:txEl>
                                              <p:pRg st="1" end="1"/>
                                            </p:txEl>
                                          </p:spTgt>
                                        </p:tgtEl>
                                        <p:attrNameLst>
                                          <p:attrName>style.color</p:attrName>
                                        </p:attrNameLst>
                                      </p:cBhvr>
                                      <p:to>
                                        <p:clrVal>
                                          <a:srgbClr val="CC0000"/>
                                        </p:clrVal>
                                      </p:to>
                                    </p:set>
                                  </p:childTnLst>
                                </p:cTn>
                              </p:par>
                            </p:childTnLst>
                          </p:cTn>
                        </p:par>
                      </p:childTnLst>
                    </p:cTn>
                  </p:par>
                  <p:par>
                    <p:cTn id="31" fill="hold">
                      <p:stCondLst>
                        <p:cond delay="indefinite"/>
                      </p:stCondLst>
                      <p:childTnLst>
                        <p:par>
                          <p:cTn id="32" fill="hold">
                            <p:stCondLst>
                              <p:cond delay="0"/>
                            </p:stCondLst>
                            <p:childTnLst>
                              <p:par>
                                <p:cTn id="33" presetID="1" presetClass="emph" presetSubtype="1" nodeType="clickEffect">
                                  <p:stCondLst>
                                    <p:cond delay="0"/>
                                  </p:stCondLst>
                                  <p:endCondLst>
                                    <p:cond evt="onNext" delay="0">
                                      <p:tgtEl>
                                        <p:sldTgt/>
                                      </p:tgtEl>
                                    </p:cond>
                                  </p:endCondLst>
                                  <p:childTnLst>
                                    <p:set>
                                      <p:cBhvr>
                                        <p:cTn id="34" dur="indefinite"/>
                                        <p:tgtEl>
                                          <p:spTgt spid="92"/>
                                        </p:tgtEl>
                                        <p:attrNameLst>
                                          <p:attrName>fillcolor</p:attrName>
                                        </p:attrNameLst>
                                      </p:cBhvr>
                                      <p:to>
                                        <p:clrVal>
                                          <a:srgbClr val="FFFF00"/>
                                        </p:clrVal>
                                      </p:to>
                                    </p:set>
                                    <p:set>
                                      <p:cBhvr>
                                        <p:cTn id="35" dur="indefinite"/>
                                        <p:tgtEl>
                                          <p:spTgt spid="92"/>
                                        </p:tgtEl>
                                        <p:attrNameLst>
                                          <p:attrName>fill.type</p:attrName>
                                        </p:attrNameLst>
                                      </p:cBhvr>
                                      <p:to>
                                        <p:strVal val="solid"/>
                                      </p:to>
                                    </p:set>
                                    <p:set>
                                      <p:cBhvr>
                                        <p:cTn id="36" dur="indefinite"/>
                                        <p:tgtEl>
                                          <p:spTgt spid="92"/>
                                        </p:tgtEl>
                                        <p:attrNameLst>
                                          <p:attrName>fill.on</p:attrName>
                                        </p:attrNameLst>
                                      </p:cBhvr>
                                      <p:to>
                                        <p:strVal val="true"/>
                                      </p:to>
                                    </p:set>
                                  </p:childTnLst>
                                </p:cTn>
                              </p:par>
                              <p:par>
                                <p:cTn id="37" presetID="1" presetClass="emph" presetSubtype="1" nodeType="withEffect">
                                  <p:stCondLst>
                                    <p:cond delay="0"/>
                                  </p:stCondLst>
                                  <p:endCondLst>
                                    <p:cond evt="onNext" delay="0">
                                      <p:tgtEl>
                                        <p:sldTgt/>
                                      </p:tgtEl>
                                    </p:cond>
                                  </p:endCondLst>
                                  <p:childTnLst>
                                    <p:set>
                                      <p:cBhvr>
                                        <p:cTn id="38" dur="indefinite"/>
                                        <p:tgtEl>
                                          <p:spTgt spid="98"/>
                                        </p:tgtEl>
                                        <p:attrNameLst>
                                          <p:attrName>fillcolor</p:attrName>
                                        </p:attrNameLst>
                                      </p:cBhvr>
                                      <p:to>
                                        <p:clrVal>
                                          <a:srgbClr val="FFFF00"/>
                                        </p:clrVal>
                                      </p:to>
                                    </p:set>
                                    <p:set>
                                      <p:cBhvr>
                                        <p:cTn id="39" dur="indefinite"/>
                                        <p:tgtEl>
                                          <p:spTgt spid="98"/>
                                        </p:tgtEl>
                                        <p:attrNameLst>
                                          <p:attrName>fill.type</p:attrName>
                                        </p:attrNameLst>
                                      </p:cBhvr>
                                      <p:to>
                                        <p:strVal val="solid"/>
                                      </p:to>
                                    </p:set>
                                    <p:set>
                                      <p:cBhvr>
                                        <p:cTn id="40" dur="indefinite"/>
                                        <p:tgtEl>
                                          <p:spTgt spid="98"/>
                                        </p:tgtEl>
                                        <p:attrNameLst>
                                          <p:attrName>fill.on</p:attrName>
                                        </p:attrNameLst>
                                      </p:cBhvr>
                                      <p:to>
                                        <p:strVal val="true"/>
                                      </p:to>
                                    </p:set>
                                  </p:childTnLst>
                                </p:cTn>
                              </p:par>
                              <p:par>
                                <p:cTn id="41" presetID="1" presetClass="emph" presetSubtype="1" nodeType="withEffect">
                                  <p:stCondLst>
                                    <p:cond delay="0"/>
                                  </p:stCondLst>
                                  <p:endCondLst>
                                    <p:cond evt="onNext" delay="0">
                                      <p:tgtEl>
                                        <p:sldTgt/>
                                      </p:tgtEl>
                                    </p:cond>
                                  </p:endCondLst>
                                  <p:childTnLst>
                                    <p:set>
                                      <p:cBhvr>
                                        <p:cTn id="42" dur="indefinite"/>
                                        <p:tgtEl>
                                          <p:spTgt spid="99"/>
                                        </p:tgtEl>
                                        <p:attrNameLst>
                                          <p:attrName>fillcolor</p:attrName>
                                        </p:attrNameLst>
                                      </p:cBhvr>
                                      <p:to>
                                        <p:clrVal>
                                          <a:srgbClr val="FFFF00"/>
                                        </p:clrVal>
                                      </p:to>
                                    </p:set>
                                    <p:set>
                                      <p:cBhvr>
                                        <p:cTn id="43" dur="indefinite"/>
                                        <p:tgtEl>
                                          <p:spTgt spid="99"/>
                                        </p:tgtEl>
                                        <p:attrNameLst>
                                          <p:attrName>fill.type</p:attrName>
                                        </p:attrNameLst>
                                      </p:cBhvr>
                                      <p:to>
                                        <p:strVal val="solid"/>
                                      </p:to>
                                    </p:set>
                                    <p:set>
                                      <p:cBhvr>
                                        <p:cTn id="44" dur="indefinite"/>
                                        <p:tgtEl>
                                          <p:spTgt spid="99"/>
                                        </p:tgtEl>
                                        <p:attrNameLst>
                                          <p:attrName>fill.on</p:attrName>
                                        </p:attrNameLst>
                                      </p:cBhvr>
                                      <p:to>
                                        <p:strVal val="true"/>
                                      </p:to>
                                    </p:set>
                                  </p:childTnLst>
                                </p:cTn>
                              </p:par>
                              <p:par>
                                <p:cTn id="45" presetID="1" presetClass="emph" presetSubtype="1" nodeType="withEffect">
                                  <p:stCondLst>
                                    <p:cond delay="0"/>
                                  </p:stCondLst>
                                  <p:endCondLst>
                                    <p:cond evt="onNext" delay="0">
                                      <p:tgtEl>
                                        <p:sldTgt/>
                                      </p:tgtEl>
                                    </p:cond>
                                  </p:endCondLst>
                                  <p:childTnLst>
                                    <p:set>
                                      <p:cBhvr>
                                        <p:cTn id="46" dur="indefinite"/>
                                        <p:tgtEl>
                                          <p:spTgt spid="96"/>
                                        </p:tgtEl>
                                        <p:attrNameLst>
                                          <p:attrName>fillcolor</p:attrName>
                                        </p:attrNameLst>
                                      </p:cBhvr>
                                      <p:to>
                                        <p:clrVal>
                                          <a:srgbClr val="FFFF00"/>
                                        </p:clrVal>
                                      </p:to>
                                    </p:set>
                                    <p:set>
                                      <p:cBhvr>
                                        <p:cTn id="47" dur="indefinite"/>
                                        <p:tgtEl>
                                          <p:spTgt spid="96"/>
                                        </p:tgtEl>
                                        <p:attrNameLst>
                                          <p:attrName>fill.type</p:attrName>
                                        </p:attrNameLst>
                                      </p:cBhvr>
                                      <p:to>
                                        <p:strVal val="solid"/>
                                      </p:to>
                                    </p:set>
                                    <p:set>
                                      <p:cBhvr>
                                        <p:cTn id="48" dur="indefinite"/>
                                        <p:tgtEl>
                                          <p:spTgt spid="96"/>
                                        </p:tgtEl>
                                        <p:attrNameLst>
                                          <p:attrName>fill.on</p:attrName>
                                        </p:attrNameLst>
                                      </p:cBhvr>
                                      <p:to>
                                        <p:strVal val="true"/>
                                      </p:to>
                                    </p:set>
                                  </p:childTnLst>
                                </p:cTn>
                              </p:par>
                              <p:par>
                                <p:cTn id="49" presetID="3" presetClass="emph" presetSubtype="1" repeatCount="indefinite" nodeType="withEffect">
                                  <p:stCondLst>
                                    <p:cond delay="0"/>
                                  </p:stCondLst>
                                  <p:endCondLst>
                                    <p:cond evt="onNext" delay="0">
                                      <p:tgtEl>
                                        <p:sldTgt/>
                                      </p:tgtEl>
                                    </p:cond>
                                  </p:endCondLst>
                                  <p:childTnLst>
                                    <p:set>
                                      <p:cBhvr override="childStyle">
                                        <p:cTn id="50" dur="indefinite"/>
                                        <p:tgtEl>
                                          <p:spTgt spid="3">
                                            <p:txEl>
                                              <p:pRg st="2" end="2"/>
                                            </p:txEl>
                                          </p:spTgt>
                                        </p:tgtEl>
                                        <p:attrNameLst>
                                          <p:attrName>style.color</p:attrName>
                                        </p:attrNameLst>
                                      </p:cBhvr>
                                      <p:to>
                                        <p:clrVal>
                                          <a:srgbClr val="CC0000"/>
                                        </p:clrVal>
                                      </p:to>
                                    </p:set>
                                  </p:childTnLst>
                                </p:cTn>
                              </p:par>
                            </p:childTnLst>
                          </p:cTn>
                        </p:par>
                      </p:childTnLst>
                    </p:cTn>
                  </p:par>
                  <p:par>
                    <p:cTn id="51" fill="hold">
                      <p:stCondLst>
                        <p:cond delay="indefinite"/>
                      </p:stCondLst>
                      <p:childTnLst>
                        <p:par>
                          <p:cTn id="52" fill="hold">
                            <p:stCondLst>
                              <p:cond delay="0"/>
                            </p:stCondLst>
                            <p:childTnLst>
                              <p:par>
                                <p:cTn id="53" presetID="1" presetClass="emph" presetSubtype="1" nodeType="clickEffect">
                                  <p:stCondLst>
                                    <p:cond delay="0"/>
                                  </p:stCondLst>
                                  <p:endCondLst>
                                    <p:cond evt="onNext" delay="0">
                                      <p:tgtEl>
                                        <p:sldTgt/>
                                      </p:tgtEl>
                                    </p:cond>
                                  </p:endCondLst>
                                  <p:childTnLst>
                                    <p:set>
                                      <p:cBhvr>
                                        <p:cTn id="54" dur="indefinite"/>
                                        <p:tgtEl>
                                          <p:spTgt spid="96"/>
                                        </p:tgtEl>
                                        <p:attrNameLst>
                                          <p:attrName>fillcolor</p:attrName>
                                        </p:attrNameLst>
                                      </p:cBhvr>
                                      <p:to>
                                        <p:clrVal>
                                          <a:srgbClr val="FFFF00"/>
                                        </p:clrVal>
                                      </p:to>
                                    </p:set>
                                    <p:set>
                                      <p:cBhvr>
                                        <p:cTn id="55" dur="indefinite"/>
                                        <p:tgtEl>
                                          <p:spTgt spid="96"/>
                                        </p:tgtEl>
                                        <p:attrNameLst>
                                          <p:attrName>fill.type</p:attrName>
                                        </p:attrNameLst>
                                      </p:cBhvr>
                                      <p:to>
                                        <p:strVal val="solid"/>
                                      </p:to>
                                    </p:set>
                                    <p:set>
                                      <p:cBhvr>
                                        <p:cTn id="56" dur="indefinite"/>
                                        <p:tgtEl>
                                          <p:spTgt spid="96"/>
                                        </p:tgtEl>
                                        <p:attrNameLst>
                                          <p:attrName>fill.on</p:attrName>
                                        </p:attrNameLst>
                                      </p:cBhvr>
                                      <p:to>
                                        <p:strVal val="true"/>
                                      </p:to>
                                    </p:set>
                                  </p:childTnLst>
                                </p:cTn>
                              </p:par>
                              <p:par>
                                <p:cTn id="57" presetID="1" presetClass="emph" presetSubtype="1" nodeType="withEffect">
                                  <p:stCondLst>
                                    <p:cond delay="0"/>
                                  </p:stCondLst>
                                  <p:endCondLst>
                                    <p:cond evt="onNext" delay="0">
                                      <p:tgtEl>
                                        <p:sldTgt/>
                                      </p:tgtEl>
                                    </p:cond>
                                  </p:endCondLst>
                                  <p:childTnLst>
                                    <p:set>
                                      <p:cBhvr>
                                        <p:cTn id="58" dur="indefinite"/>
                                        <p:tgtEl>
                                          <p:spTgt spid="103"/>
                                        </p:tgtEl>
                                        <p:attrNameLst>
                                          <p:attrName>fillcolor</p:attrName>
                                        </p:attrNameLst>
                                      </p:cBhvr>
                                      <p:to>
                                        <p:clrVal>
                                          <a:srgbClr val="FFFF00"/>
                                        </p:clrVal>
                                      </p:to>
                                    </p:set>
                                    <p:set>
                                      <p:cBhvr>
                                        <p:cTn id="59" dur="indefinite"/>
                                        <p:tgtEl>
                                          <p:spTgt spid="103"/>
                                        </p:tgtEl>
                                        <p:attrNameLst>
                                          <p:attrName>fill.type</p:attrName>
                                        </p:attrNameLst>
                                      </p:cBhvr>
                                      <p:to>
                                        <p:strVal val="solid"/>
                                      </p:to>
                                    </p:set>
                                    <p:set>
                                      <p:cBhvr>
                                        <p:cTn id="60" dur="indefinite"/>
                                        <p:tgtEl>
                                          <p:spTgt spid="103"/>
                                        </p:tgtEl>
                                        <p:attrNameLst>
                                          <p:attrName>fill.on</p:attrName>
                                        </p:attrNameLst>
                                      </p:cBhvr>
                                      <p:to>
                                        <p:strVal val="true"/>
                                      </p:to>
                                    </p:set>
                                  </p:childTnLst>
                                </p:cTn>
                              </p:par>
                              <p:par>
                                <p:cTn id="61" presetID="3" presetClass="emph" presetSubtype="1" repeatCount="indefinite" nodeType="withEffect">
                                  <p:stCondLst>
                                    <p:cond delay="0"/>
                                  </p:stCondLst>
                                  <p:endCondLst>
                                    <p:cond evt="onNext" delay="0">
                                      <p:tgtEl>
                                        <p:sldTgt/>
                                      </p:tgtEl>
                                    </p:cond>
                                  </p:endCondLst>
                                  <p:childTnLst>
                                    <p:set>
                                      <p:cBhvr override="childStyle">
                                        <p:cTn id="62" dur="indefinite"/>
                                        <p:tgtEl>
                                          <p:spTgt spid="3">
                                            <p:txEl>
                                              <p:pRg st="3" end="3"/>
                                            </p:txEl>
                                          </p:spTgt>
                                        </p:tgtEl>
                                        <p:attrNameLst>
                                          <p:attrName>style.color</p:attrName>
                                        </p:attrNameLst>
                                      </p:cBhvr>
                                      <p:to>
                                        <p:clrVal>
                                          <a:srgbClr val="CC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lang="ja-JP" altLang="en-US" dirty="0" smtClean="0"/>
              <a:t>スクリーンショット</a:t>
            </a:r>
            <a:r>
              <a:rPr lang="en-US" altLang="ja-JP" dirty="0" smtClean="0"/>
              <a:t>(</a:t>
            </a:r>
            <a:r>
              <a:rPr lang="ja-JP" altLang="en-US" dirty="0" smtClean="0"/>
              <a:t>ソース表示</a:t>
            </a:r>
            <a:r>
              <a:rPr lang="en-US" altLang="ja-JP" dirty="0" smtClean="0"/>
              <a:t>)</a:t>
            </a:r>
            <a:endParaRPr kumimoji="1" lang="ja-JP" altLang="en-US" dirty="0"/>
          </a:p>
        </p:txBody>
      </p:sp>
      <p:pic>
        <p:nvPicPr>
          <p:cNvPr id="2050" name="Picture 2" descr="X:\univ\全国大会論文\ppt\viewsource.png"/>
          <p:cNvPicPr>
            <a:picLocks noChangeAspect="1" noChangeArrowheads="1"/>
          </p:cNvPicPr>
          <p:nvPr/>
        </p:nvPicPr>
        <p:blipFill>
          <a:blip r:embed="rId3"/>
          <a:srcRect/>
          <a:stretch>
            <a:fillRect/>
          </a:stretch>
        </p:blipFill>
        <p:spPr bwMode="auto">
          <a:xfrm>
            <a:off x="216000" y="1285200"/>
            <a:ext cx="7693533" cy="5017961"/>
          </a:xfrm>
          <a:prstGeom prst="rect">
            <a:avLst/>
          </a:prstGeom>
          <a:noFill/>
        </p:spPr>
      </p:pic>
      <p:sp>
        <p:nvSpPr>
          <p:cNvPr id="8" name="円形吹き出し 7"/>
          <p:cNvSpPr/>
          <p:nvPr/>
        </p:nvSpPr>
        <p:spPr bwMode="auto">
          <a:xfrm>
            <a:off x="3143240" y="5786454"/>
            <a:ext cx="5286412" cy="714380"/>
          </a:xfrm>
          <a:prstGeom prst="wedgeEllipseCallout">
            <a:avLst>
              <a:gd name="adj1" fmla="val -36262"/>
              <a:gd name="adj2" fmla="val -13973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見たい部品をダブルクリックすると</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円形吹き出し 8"/>
          <p:cNvSpPr/>
          <p:nvPr/>
        </p:nvSpPr>
        <p:spPr bwMode="auto">
          <a:xfrm>
            <a:off x="3500398" y="1428736"/>
            <a:ext cx="5643602" cy="714380"/>
          </a:xfrm>
          <a:prstGeom prst="wedgeEllipseCallout">
            <a:avLst>
              <a:gd name="adj1" fmla="val -26865"/>
              <a:gd name="adj2" fmla="val 9833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部品のソースコードが表示される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12047"/>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発表概略</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背景</a:t>
            </a:r>
            <a:endParaRPr lang="en-US" altLang="ja-JP" dirty="0" smtClean="0"/>
          </a:p>
          <a:p>
            <a:pPr lvl="1"/>
            <a:r>
              <a:rPr lang="ja-JP" altLang="en-US" dirty="0" smtClean="0"/>
              <a:t>ソフトウェア部品の再利用⇒開発効率や品質の向上</a:t>
            </a:r>
            <a:endParaRPr lang="en-US" altLang="ja-JP" dirty="0" smtClean="0"/>
          </a:p>
          <a:p>
            <a:r>
              <a:rPr lang="ja-JP" altLang="en-US" dirty="0" smtClean="0"/>
              <a:t>提案手法・システム</a:t>
            </a:r>
            <a:endParaRPr lang="en-US" altLang="ja-JP" dirty="0" smtClean="0"/>
          </a:p>
          <a:p>
            <a:pPr lvl="1"/>
            <a:r>
              <a:rPr lang="ja-JP" altLang="en-US" dirty="0" smtClean="0"/>
              <a:t>再利用できる部品を開発中に自動的に推薦する手法</a:t>
            </a:r>
            <a:endParaRPr lang="en-US" altLang="ja-JP" dirty="0" smtClean="0"/>
          </a:p>
          <a:p>
            <a:pPr lvl="1"/>
            <a:r>
              <a:rPr lang="ja-JP" altLang="en-US" dirty="0" smtClean="0"/>
              <a:t>部品自動推薦システム </a:t>
            </a:r>
            <a:r>
              <a:rPr lang="en-US" altLang="ja-JP" dirty="0" smtClean="0"/>
              <a:t>A-SCORE </a:t>
            </a:r>
            <a:r>
              <a:rPr lang="ja-JP" altLang="en-US" dirty="0" smtClean="0"/>
              <a:t>を作成</a:t>
            </a:r>
            <a:endParaRPr lang="en-US" altLang="ja-JP" dirty="0" smtClean="0"/>
          </a:p>
          <a:p>
            <a:r>
              <a:rPr lang="ja-JP" altLang="en-US" dirty="0" smtClean="0"/>
              <a:t>評価実験</a:t>
            </a:r>
            <a:endParaRPr lang="en-US" altLang="ja-JP" dirty="0" smtClean="0"/>
          </a:p>
          <a:p>
            <a:pPr lvl="1"/>
            <a:r>
              <a:rPr lang="ja-JP" altLang="en-US" dirty="0" smtClean="0"/>
              <a:t>被験者（学生）にプログラミング課題を行ってもらった</a:t>
            </a:r>
            <a:endParaRPr lang="en-US" altLang="ja-JP" dirty="0" smtClean="0"/>
          </a:p>
          <a:p>
            <a:pPr lvl="1"/>
            <a:r>
              <a:rPr lang="en-US" altLang="ja-JP" dirty="0" smtClean="0"/>
              <a:t>A-SCORE</a:t>
            </a:r>
            <a:r>
              <a:rPr lang="ja-JP" altLang="en-US" dirty="0" smtClean="0"/>
              <a:t>が再利用を促進させることが示された</a:t>
            </a:r>
            <a:endParaRPr lang="en-US" altLang="ja-JP" dirty="0" smtClean="0"/>
          </a:p>
        </p:txBody>
      </p:sp>
    </p:spTree>
  </p:cSld>
  <p:clrMapOvr>
    <a:masterClrMapping/>
  </p:clrMapOvr>
  <p:transition advTm="34438"/>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endParaRPr kumimoji="1" lang="ja-JP" altLang="en-US" dirty="0"/>
          </a:p>
        </p:txBody>
      </p:sp>
      <p:sp>
        <p:nvSpPr>
          <p:cNvPr id="2" name="タイトル 1"/>
          <p:cNvSpPr>
            <a:spLocks noGrp="1"/>
          </p:cNvSpPr>
          <p:nvPr>
            <p:ph type="title"/>
          </p:nvPr>
        </p:nvSpPr>
        <p:spPr/>
        <p:txBody>
          <a:bodyPr/>
          <a:lstStyle/>
          <a:p>
            <a:r>
              <a:rPr lang="ja-JP" altLang="en-US" dirty="0" smtClean="0"/>
              <a:t>スクリーンショット</a:t>
            </a:r>
            <a:r>
              <a:rPr lang="en-US" altLang="ja-JP" dirty="0" smtClean="0"/>
              <a:t>(</a:t>
            </a:r>
            <a:r>
              <a:rPr lang="ja-JP" altLang="en-US" dirty="0" smtClean="0"/>
              <a:t>インポート</a:t>
            </a:r>
            <a:r>
              <a:rPr lang="en-US" altLang="ja-JP" dirty="0" smtClean="0"/>
              <a:t>)</a:t>
            </a:r>
            <a:endParaRPr kumimoji="1" lang="ja-JP" altLang="en-US" dirty="0"/>
          </a:p>
        </p:txBody>
      </p:sp>
      <p:pic>
        <p:nvPicPr>
          <p:cNvPr id="3074" name="Picture 2" descr="X:\univ\全国大会論文\ppt\import.png"/>
          <p:cNvPicPr>
            <a:picLocks noChangeAspect="1" noChangeArrowheads="1"/>
          </p:cNvPicPr>
          <p:nvPr/>
        </p:nvPicPr>
        <p:blipFill>
          <a:blip r:embed="rId3"/>
          <a:srcRect/>
          <a:stretch>
            <a:fillRect/>
          </a:stretch>
        </p:blipFill>
        <p:spPr bwMode="auto">
          <a:xfrm>
            <a:off x="216000" y="1285198"/>
            <a:ext cx="7693533" cy="5017961"/>
          </a:xfrm>
          <a:prstGeom prst="rect">
            <a:avLst/>
          </a:prstGeom>
          <a:noFill/>
        </p:spPr>
      </p:pic>
      <p:sp>
        <p:nvSpPr>
          <p:cNvPr id="8" name="円形吹き出し 7"/>
          <p:cNvSpPr/>
          <p:nvPr/>
        </p:nvSpPr>
        <p:spPr bwMode="auto">
          <a:xfrm>
            <a:off x="3143240" y="5786454"/>
            <a:ext cx="5286412" cy="714380"/>
          </a:xfrm>
          <a:prstGeom prst="wedgeEllipseCallout">
            <a:avLst>
              <a:gd name="adj1" fmla="val -18619"/>
              <a:gd name="adj2" fmla="val -109019"/>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右クリックして「インポート」を選ぶと</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 name="円形吹き出し 8"/>
          <p:cNvSpPr/>
          <p:nvPr/>
        </p:nvSpPr>
        <p:spPr bwMode="auto">
          <a:xfrm>
            <a:off x="1500166" y="1428736"/>
            <a:ext cx="5643602" cy="714380"/>
          </a:xfrm>
          <a:prstGeom prst="wedgeEllipseCallout">
            <a:avLst>
              <a:gd name="adj1" fmla="val -46956"/>
              <a:gd name="adj2" fmla="val 226338"/>
            </a:avLst>
          </a:prstGeom>
          <a:solidFill>
            <a:schemeClr val="bg1"/>
          </a:solidFill>
          <a:ln w="38100" cap="flat" cmpd="sng" algn="ctr">
            <a:solidFill>
              <a:srgbClr val="C0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dirty="0" smtClean="0">
                <a:latin typeface="Times New Roman" pitchFamily="18" charset="0"/>
                <a:ea typeface="ＭＳ Ｐゴシック" pitchFamily="50" charset="-128"/>
              </a:rPr>
              <a:t>部品がプロジェクトにインポートされる</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cSld>
  <p:clrMapOvr>
    <a:masterClrMapping/>
  </p:clrMapOvr>
  <p:transition advTm="11797"/>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部品に関する知識</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GUI</a:t>
            </a:r>
            <a:r>
              <a:rPr kumimoji="1" lang="ja-JP" altLang="en-US" dirty="0" smtClean="0"/>
              <a:t>部品の　　　　　　これを検索したい</a:t>
            </a:r>
            <a:endParaRPr kumimoji="1" lang="en-US" altLang="ja-JP" dirty="0" smtClean="0"/>
          </a:p>
          <a:p>
            <a:r>
              <a:rPr lang="ja-JP" altLang="en-US" dirty="0" smtClean="0"/>
              <a:t>検索するときに必要な知識</a:t>
            </a:r>
            <a:endParaRPr lang="en-US" altLang="ja-JP" dirty="0" smtClean="0"/>
          </a:p>
          <a:p>
            <a:pPr lvl="1"/>
            <a:r>
              <a:rPr lang="ja-JP" altLang="en-US" dirty="0" smtClean="0"/>
              <a:t>「これ」では検索できない</a:t>
            </a:r>
            <a:endParaRPr lang="en-US" altLang="ja-JP" dirty="0" smtClean="0"/>
          </a:p>
          <a:p>
            <a:pPr lvl="1"/>
            <a:r>
              <a:rPr lang="ja-JP" altLang="en-US" dirty="0" smtClean="0"/>
              <a:t>「</a:t>
            </a:r>
            <a:r>
              <a:rPr lang="en-US" altLang="ja-JP" dirty="0" smtClean="0"/>
              <a:t>GUI</a:t>
            </a:r>
            <a:r>
              <a:rPr lang="ja-JP" altLang="en-US" dirty="0" smtClean="0"/>
              <a:t>部品」では検索が困難</a:t>
            </a:r>
            <a:endParaRPr lang="en-US" altLang="ja-JP" dirty="0" smtClean="0"/>
          </a:p>
          <a:p>
            <a:pPr lvl="1"/>
            <a:r>
              <a:rPr lang="ja-JP" altLang="en-US" dirty="0" smtClean="0"/>
              <a:t>「ボタン」という名前が必要</a:t>
            </a:r>
            <a:endParaRPr kumimoji="1" lang="ja-JP" altLang="en-US" dirty="0"/>
          </a:p>
        </p:txBody>
      </p:sp>
      <p:pic>
        <p:nvPicPr>
          <p:cNvPr id="1027" name="Picture 3"/>
          <p:cNvPicPr>
            <a:picLocks noChangeAspect="1" noChangeArrowheads="1"/>
          </p:cNvPicPr>
          <p:nvPr/>
        </p:nvPicPr>
        <p:blipFill>
          <a:blip r:embed="rId3"/>
          <a:srcRect/>
          <a:stretch>
            <a:fillRect/>
          </a:stretch>
        </p:blipFill>
        <p:spPr bwMode="auto">
          <a:xfrm>
            <a:off x="2357422" y="1285860"/>
            <a:ext cx="1400185" cy="428628"/>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より多くの情報を利用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同じパッケージ内の他のソースコード</a:t>
            </a:r>
            <a:endParaRPr lang="en-US" altLang="ja-JP" dirty="0" smtClean="0"/>
          </a:p>
          <a:p>
            <a:r>
              <a:rPr lang="ja-JP" altLang="en-US" dirty="0" smtClean="0"/>
              <a:t>統合開発環境によって得られる情報</a:t>
            </a:r>
            <a:endParaRPr lang="en-US" altLang="ja-JP" dirty="0" smtClean="0"/>
          </a:p>
          <a:p>
            <a:pPr lvl="1"/>
            <a:r>
              <a:rPr lang="ja-JP" altLang="en-US" dirty="0" smtClean="0"/>
              <a:t>プロジェクト内の他のソースコード</a:t>
            </a:r>
            <a:endParaRPr lang="en-US" altLang="ja-JP" dirty="0" smtClean="0"/>
          </a:p>
          <a:p>
            <a:pPr lvl="1"/>
            <a:r>
              <a:rPr kumimoji="1" lang="ja-JP" altLang="en-US" dirty="0" smtClean="0"/>
              <a:t>編集中のソースコードの直前に編集していたソースコード</a:t>
            </a:r>
            <a:endParaRPr kumimoji="1" lang="en-US" altLang="ja-JP" dirty="0" smtClean="0"/>
          </a:p>
          <a:p>
            <a:pPr lvl="2"/>
            <a:r>
              <a:rPr lang="ja-JP" altLang="en-US" dirty="0" smtClean="0"/>
              <a:t>関連がある可能性が高い</a:t>
            </a:r>
            <a:endParaRPr lang="en-US" altLang="ja-JP" dirty="0" smtClean="0"/>
          </a:p>
          <a:p>
            <a:pPr lvl="1"/>
            <a:r>
              <a:rPr lang="ja-JP" altLang="en-US" dirty="0" smtClean="0"/>
              <a:t>編集履歴</a:t>
            </a:r>
            <a:endParaRPr lang="en-US" altLang="ja-JP" dirty="0" smtClean="0"/>
          </a:p>
          <a:p>
            <a:pPr lvl="1"/>
            <a:endParaRPr lang="en-US" altLang="ja-JP" dirty="0" smtClean="0"/>
          </a:p>
          <a:p>
            <a:pPr lvl="1"/>
            <a:endParaRPr lang="en-US" altLang="ja-JP"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実験結果：作業時間</a:t>
            </a:r>
            <a:endParaRPr kumimoji="1" lang="ja-JP" altLang="en-US" dirty="0"/>
          </a:p>
        </p:txBody>
      </p:sp>
      <p:sp>
        <p:nvSpPr>
          <p:cNvPr id="3" name="コンテンツ プレースホルダ 2"/>
          <p:cNvSpPr>
            <a:spLocks noGrp="1"/>
          </p:cNvSpPr>
          <p:nvPr>
            <p:ph idx="1"/>
          </p:nvPr>
        </p:nvSpPr>
        <p:spPr>
          <a:xfrm>
            <a:off x="179388" y="4500569"/>
            <a:ext cx="8785225" cy="1808155"/>
          </a:xfrm>
        </p:spPr>
        <p:txBody>
          <a:bodyPr/>
          <a:lstStyle/>
          <a:p>
            <a:r>
              <a:rPr lang="en-US" altLang="ja-JP" dirty="0" smtClean="0"/>
              <a:t>A-SCORE</a:t>
            </a:r>
            <a:r>
              <a:rPr lang="ja-JP" altLang="en-US" dirty="0" smtClean="0"/>
              <a:t>を使用したほうが時間がかかっている</a:t>
            </a:r>
            <a:endParaRPr lang="en-US" altLang="ja-JP" dirty="0" smtClean="0"/>
          </a:p>
          <a:p>
            <a:r>
              <a:rPr kumimoji="1" lang="ja-JP" altLang="en-US" dirty="0" smtClean="0"/>
              <a:t>しかし，開発全体の時間は短くなる可能性がある</a:t>
            </a:r>
            <a:endParaRPr kumimoji="1" lang="en-US" altLang="ja-JP" dirty="0" smtClean="0"/>
          </a:p>
          <a:p>
            <a:pPr lvl="1"/>
            <a:r>
              <a:rPr lang="ja-JP" altLang="en-US" dirty="0" smtClean="0"/>
              <a:t>不具合が少ないため，修正にかかる時間が短い</a:t>
            </a:r>
            <a:endParaRPr kumimoji="1" lang="ja-JP" altLang="en-US" dirty="0"/>
          </a:p>
        </p:txBody>
      </p:sp>
      <p:graphicFrame>
        <p:nvGraphicFramePr>
          <p:cNvPr id="4" name="表 3"/>
          <p:cNvGraphicFramePr>
            <a:graphicFrameLocks noGrp="1"/>
          </p:cNvGraphicFramePr>
          <p:nvPr/>
        </p:nvGraphicFramePr>
        <p:xfrm>
          <a:off x="2000232" y="1857364"/>
          <a:ext cx="5328603" cy="1371600"/>
        </p:xfrm>
        <a:graphic>
          <a:graphicData uri="http://schemas.openxmlformats.org/drawingml/2006/table">
            <a:tbl>
              <a:tblPr firstRow="1" bandRow="1">
                <a:tableStyleId>{00A15C55-8517-42AA-B614-E9B94910E393}</a:tableStyleId>
              </a:tblPr>
              <a:tblGrid>
                <a:gridCol w="1052830"/>
                <a:gridCol w="2118043"/>
                <a:gridCol w="2157730"/>
              </a:tblGrid>
              <a:tr h="370840">
                <a:tc>
                  <a:txBody>
                    <a:bodyPr/>
                    <a:lstStyle/>
                    <a:p>
                      <a:endParaRPr kumimoji="1" lang="ja-JP" altLang="en-US" sz="2400" dirty="0"/>
                    </a:p>
                  </a:txBody>
                  <a:tcPr/>
                </a:tc>
                <a:tc>
                  <a:txBody>
                    <a:bodyPr/>
                    <a:lstStyle/>
                    <a:p>
                      <a:r>
                        <a:rPr kumimoji="1" lang="en-US" altLang="ja-JP" sz="2400" dirty="0" smtClean="0"/>
                        <a:t>A-SCORE</a:t>
                      </a:r>
                      <a:r>
                        <a:rPr kumimoji="1" lang="ja-JP" altLang="en-US" sz="2400" dirty="0" smtClean="0"/>
                        <a:t>あり</a:t>
                      </a:r>
                      <a:endParaRPr kumimoji="1" lang="ja-JP" altLang="en-US" sz="2400" dirty="0"/>
                    </a:p>
                  </a:txBody>
                  <a:tcPr/>
                </a:tc>
                <a:tc>
                  <a:txBody>
                    <a:bodyPr/>
                    <a:lstStyle/>
                    <a:p>
                      <a:r>
                        <a:rPr kumimoji="1" lang="en-US" altLang="ja-JP" sz="2400" dirty="0" smtClean="0"/>
                        <a:t>A-SCORE</a:t>
                      </a:r>
                      <a:r>
                        <a:rPr kumimoji="1" lang="ja-JP" altLang="en-US" sz="2400" dirty="0" smtClean="0"/>
                        <a:t>なし</a:t>
                      </a:r>
                      <a:endParaRPr kumimoji="1" lang="ja-JP" altLang="en-US" sz="2400" dirty="0"/>
                    </a:p>
                  </a:txBody>
                  <a:tcPr/>
                </a:tc>
              </a:tr>
              <a:tr h="370840">
                <a:tc>
                  <a:txBody>
                    <a:bodyPr/>
                    <a:lstStyle/>
                    <a:p>
                      <a:r>
                        <a:rPr kumimoji="1" lang="ja-JP" altLang="en-US" sz="2400" dirty="0" smtClean="0"/>
                        <a:t>課題</a:t>
                      </a:r>
                      <a:r>
                        <a:rPr kumimoji="1" lang="en-US" altLang="ja-JP" sz="2400" dirty="0" smtClean="0"/>
                        <a:t>α</a:t>
                      </a:r>
                      <a:endParaRPr kumimoji="1" lang="ja-JP" altLang="en-US" sz="2400" dirty="0"/>
                    </a:p>
                  </a:txBody>
                  <a:tcPr/>
                </a:tc>
                <a:tc>
                  <a:txBody>
                    <a:bodyPr/>
                    <a:lstStyle/>
                    <a:p>
                      <a:pPr marL="342900" indent="-342900" algn="r">
                        <a:buNone/>
                      </a:pPr>
                      <a:r>
                        <a:rPr kumimoji="1" lang="en-US" altLang="ja-JP" sz="2400" dirty="0" smtClean="0"/>
                        <a:t>283</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2400" dirty="0" smtClean="0"/>
                        <a:t>215</a:t>
                      </a:r>
                    </a:p>
                  </a:txBody>
                  <a:tcPr/>
                </a:tc>
              </a:tr>
              <a:tr h="370840">
                <a:tc>
                  <a:txBody>
                    <a:bodyPr/>
                    <a:lstStyle/>
                    <a:p>
                      <a:r>
                        <a:rPr kumimoji="1" lang="ja-JP" altLang="en-US" sz="2400" dirty="0" smtClean="0"/>
                        <a:t>課題</a:t>
                      </a:r>
                      <a:r>
                        <a:rPr kumimoji="1" lang="en-US" altLang="ja-JP" sz="2400" dirty="0" smtClean="0"/>
                        <a:t>β</a:t>
                      </a:r>
                      <a:endParaRPr kumimoji="1" lang="ja-JP" altLang="en-US" sz="2400" dirty="0"/>
                    </a:p>
                  </a:txBody>
                  <a:tcPr/>
                </a:tc>
                <a:tc>
                  <a:txBody>
                    <a:bodyPr/>
                    <a:lstStyle/>
                    <a:p>
                      <a:pPr algn="r"/>
                      <a:r>
                        <a:rPr kumimoji="1" lang="en-US" altLang="ja-JP" sz="2400" dirty="0" smtClean="0"/>
                        <a:t>132</a:t>
                      </a:r>
                      <a:endParaRPr kumimoji="1" lang="ja-JP" altLang="en-US" sz="2400" dirty="0"/>
                    </a:p>
                  </a:txBody>
                  <a:tcPr/>
                </a:tc>
                <a:tc>
                  <a:txBody>
                    <a:bodyPr/>
                    <a:lstStyle/>
                    <a:p>
                      <a:pPr algn="r"/>
                      <a:r>
                        <a:rPr kumimoji="1" lang="en-US" altLang="ja-JP" sz="2400" dirty="0" smtClean="0"/>
                        <a:t>132</a:t>
                      </a:r>
                      <a:endParaRPr kumimoji="1" lang="ja-JP" altLang="en-US" sz="2400" dirty="0"/>
                    </a:p>
                  </a:txBody>
                  <a:tcPr/>
                </a:tc>
              </a:tr>
            </a:tbl>
          </a:graphicData>
        </a:graphic>
      </p:graphicFrame>
      <p:sp>
        <p:nvSpPr>
          <p:cNvPr id="5" name="テキスト ボックス 4"/>
          <p:cNvSpPr txBox="1"/>
          <p:nvPr/>
        </p:nvSpPr>
        <p:spPr>
          <a:xfrm>
            <a:off x="6286512" y="1357298"/>
            <a:ext cx="1714512" cy="461665"/>
          </a:xfrm>
          <a:prstGeom prst="rect">
            <a:avLst/>
          </a:prstGeom>
          <a:noFill/>
        </p:spPr>
        <p:txBody>
          <a:bodyPr wrap="square" rtlCol="0">
            <a:spAutoFit/>
          </a:bodyPr>
          <a:lstStyle/>
          <a:p>
            <a:r>
              <a:rPr kumimoji="1" lang="ja-JP" altLang="en-US" sz="2400" dirty="0" smtClean="0"/>
              <a:t>単位：分</a:t>
            </a:r>
            <a:endParaRPr kumimoji="1" lang="ja-JP" altLang="en-US" sz="24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時間・空間計算量</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時間計算量</a:t>
            </a:r>
            <a:endParaRPr lang="en-US" altLang="ja-JP" dirty="0" smtClean="0"/>
          </a:p>
          <a:p>
            <a:pPr lvl="1"/>
            <a:r>
              <a:rPr lang="ja-JP" altLang="en-US" dirty="0" smtClean="0"/>
              <a:t>部品数</a:t>
            </a:r>
            <a:r>
              <a:rPr lang="en-US" altLang="ja-JP" dirty="0" smtClean="0"/>
              <a:t>10</a:t>
            </a:r>
            <a:r>
              <a:rPr lang="ja-JP" altLang="en-US" dirty="0" smtClean="0"/>
              <a:t>万の場合</a:t>
            </a:r>
            <a:endParaRPr lang="en-US" altLang="ja-JP" dirty="0" smtClean="0"/>
          </a:p>
          <a:p>
            <a:pPr lvl="2"/>
            <a:r>
              <a:rPr lang="ja-JP" altLang="en-US" dirty="0" smtClean="0"/>
              <a:t>検索にかかる時間は約</a:t>
            </a:r>
            <a:r>
              <a:rPr lang="en-US" altLang="ja-JP" dirty="0" smtClean="0"/>
              <a:t>1</a:t>
            </a:r>
            <a:r>
              <a:rPr lang="ja-JP" altLang="en-US" dirty="0" smtClean="0"/>
              <a:t>秒</a:t>
            </a:r>
          </a:p>
          <a:p>
            <a:pPr lvl="2"/>
            <a:r>
              <a:rPr lang="ja-JP" altLang="en-US" dirty="0" smtClean="0"/>
              <a:t>索引作成は数十分</a:t>
            </a:r>
          </a:p>
          <a:p>
            <a:pPr lvl="1"/>
            <a:r>
              <a:rPr lang="ja-JP" altLang="en-US" dirty="0" smtClean="0"/>
              <a:t>ただしディスクの速さによっては数倍遅い</a:t>
            </a:r>
            <a:endParaRPr lang="en-US" altLang="ja-JP" dirty="0" smtClean="0"/>
          </a:p>
          <a:p>
            <a:pPr lvl="1"/>
            <a:r>
              <a:rPr lang="ja-JP" altLang="en-US" dirty="0" smtClean="0"/>
              <a:t>検索時間は部品数に対して線形増加</a:t>
            </a:r>
            <a:endParaRPr lang="en-US" altLang="ja-JP" dirty="0" smtClean="0"/>
          </a:p>
          <a:p>
            <a:pPr lvl="1"/>
            <a:r>
              <a:rPr lang="ja-JP" altLang="en-US" dirty="0" smtClean="0"/>
              <a:t>索引作成時間は部品数に対して二次（三次？）増加</a:t>
            </a:r>
            <a:endParaRPr lang="en-US" altLang="ja-JP" dirty="0" smtClean="0"/>
          </a:p>
          <a:p>
            <a:endParaRPr lang="en-US" altLang="ja-JP" dirty="0" smtClean="0"/>
          </a:p>
          <a:p>
            <a:r>
              <a:rPr lang="ja-JP" altLang="en-US" dirty="0" smtClean="0"/>
              <a:t>空間計算量</a:t>
            </a:r>
            <a:endParaRPr lang="en-US" altLang="ja-JP" dirty="0" smtClean="0"/>
          </a:p>
          <a:p>
            <a:pPr lvl="1"/>
            <a:r>
              <a:rPr lang="ja-JP" altLang="en-US" dirty="0" smtClean="0"/>
              <a:t>部品数</a:t>
            </a:r>
            <a:r>
              <a:rPr lang="en-US" altLang="ja-JP" dirty="0" smtClean="0"/>
              <a:t>10</a:t>
            </a:r>
            <a:r>
              <a:rPr lang="ja-JP" altLang="en-US" dirty="0" smtClean="0"/>
              <a:t>万の場合</a:t>
            </a:r>
            <a:endParaRPr lang="en-US" altLang="ja-JP" dirty="0" smtClean="0"/>
          </a:p>
          <a:p>
            <a:pPr lvl="2"/>
            <a:r>
              <a:rPr lang="ja-JP" altLang="en-US" dirty="0" smtClean="0"/>
              <a:t>索引サイズは約</a:t>
            </a:r>
            <a:r>
              <a:rPr lang="en-US" altLang="ja-JP" dirty="0" smtClean="0"/>
              <a:t>400MB</a:t>
            </a:r>
          </a:p>
          <a:p>
            <a:pPr lvl="1"/>
            <a:r>
              <a:rPr lang="ja-JP" altLang="en-US" dirty="0" smtClean="0"/>
              <a:t>部品数に対して線形増加</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バイナリで配布されている部品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現在の実装では非対応</a:t>
            </a:r>
            <a:endParaRPr kumimoji="1" lang="en-US" altLang="ja-JP" dirty="0" smtClean="0"/>
          </a:p>
          <a:p>
            <a:pPr lvl="1"/>
            <a:r>
              <a:rPr kumimoji="1" lang="ja-JP" altLang="en-US" dirty="0" smtClean="0"/>
              <a:t>コメントの情報が取得できない</a:t>
            </a:r>
            <a:endParaRPr kumimoji="1" lang="en-US" altLang="ja-JP" dirty="0" smtClean="0"/>
          </a:p>
          <a:p>
            <a:pPr lvl="1"/>
            <a:r>
              <a:rPr lang="ja-JP" altLang="en-US" dirty="0" smtClean="0"/>
              <a:t>識別子は逆コンパイルすれば取得できることもある</a:t>
            </a:r>
            <a:endParaRPr lang="en-US" altLang="ja-JP" dirty="0" smtClean="0"/>
          </a:p>
          <a:p>
            <a:pPr lvl="2"/>
            <a:r>
              <a:rPr lang="ja-JP" altLang="en-US" dirty="0" smtClean="0"/>
              <a:t>しかし逆コンパイルが</a:t>
            </a:r>
            <a:r>
              <a:rPr kumimoji="1" lang="ja-JP" altLang="en-US" dirty="0" smtClean="0"/>
              <a:t>ライセンスで禁止されていれば無理</a:t>
            </a:r>
            <a:endParaRPr kumimoji="1" lang="en-US" altLang="ja-JP" dirty="0" smtClean="0"/>
          </a:p>
          <a:p>
            <a:r>
              <a:rPr kumimoji="1" lang="en-US" altLang="ja-JP" dirty="0" err="1" smtClean="0"/>
              <a:t>Javadoc</a:t>
            </a:r>
            <a:r>
              <a:rPr lang="ja-JP" altLang="en-US" dirty="0" smtClean="0"/>
              <a:t>を利用できるかもしれない</a:t>
            </a:r>
            <a:endParaRPr lang="en-US" altLang="ja-JP" dirty="0" smtClean="0"/>
          </a:p>
          <a:p>
            <a:pPr lvl="1"/>
            <a:r>
              <a:rPr lang="en-US" altLang="ja-JP" dirty="0" err="1" smtClean="0"/>
              <a:t>Javadoc</a:t>
            </a:r>
            <a:r>
              <a:rPr lang="en-US" altLang="ja-JP" dirty="0" smtClean="0"/>
              <a:t>:</a:t>
            </a:r>
            <a:r>
              <a:rPr kumimoji="1" lang="ja-JP" altLang="en-US" dirty="0" smtClean="0"/>
              <a:t>ドキュメントコメントを変換して</a:t>
            </a:r>
            <a:r>
              <a:rPr kumimoji="1" lang="en-US" altLang="ja-JP" dirty="0" smtClean="0"/>
              <a:t>HTML</a:t>
            </a:r>
            <a:r>
              <a:rPr kumimoji="1" lang="ja-JP" altLang="en-US" dirty="0" smtClean="0"/>
              <a:t>にしたもの</a:t>
            </a:r>
            <a:endParaRPr kumimoji="1" lang="en-US" altLang="ja-JP" dirty="0" smtClean="0"/>
          </a:p>
          <a:p>
            <a:pPr lvl="1"/>
            <a:r>
              <a:rPr lang="ja-JP" altLang="en-US" dirty="0" smtClean="0"/>
              <a:t>バイナリ配布のライブラリには大抵付属している</a:t>
            </a:r>
            <a:endParaRPr lang="en-US" altLang="ja-JP" dirty="0" smtClean="0"/>
          </a:p>
          <a:p>
            <a:endParaRPr kumimoji="1" lang="en-US" altLang="ja-JP" dirty="0" smtClean="0"/>
          </a:p>
          <a:p>
            <a:endParaRPr kumimoji="1" lang="ja-JP" alt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実験の時間測定</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作業時間</a:t>
            </a:r>
            <a:endParaRPr kumimoji="1" lang="en-US" altLang="ja-JP" dirty="0" smtClean="0"/>
          </a:p>
          <a:p>
            <a:pPr lvl="1"/>
            <a:r>
              <a:rPr kumimoji="1" lang="ja-JP" altLang="en-US" dirty="0" smtClean="0"/>
              <a:t>開始：最初にソースコードを開いた時点</a:t>
            </a:r>
            <a:endParaRPr kumimoji="1" lang="en-US" altLang="ja-JP" dirty="0" smtClean="0"/>
          </a:p>
          <a:p>
            <a:pPr lvl="1"/>
            <a:r>
              <a:rPr lang="ja-JP" altLang="en-US" dirty="0" smtClean="0"/>
              <a:t>終了：最初に</a:t>
            </a:r>
            <a:r>
              <a:rPr kumimoji="1" lang="ja-JP" altLang="en-US" dirty="0" smtClean="0"/>
              <a:t>テストケースに合格した時点</a:t>
            </a:r>
            <a:endParaRPr kumimoji="1" lang="en-US" altLang="ja-JP" dirty="0" smtClean="0"/>
          </a:p>
          <a:p>
            <a:pPr lvl="1"/>
            <a:r>
              <a:rPr lang="ja-JP" altLang="en-US" dirty="0" smtClean="0"/>
              <a:t>作業状況を記録したログから計算</a:t>
            </a:r>
            <a:endParaRPr kumimoji="1" lang="en-US" altLang="ja-JP" dirty="0" smtClean="0"/>
          </a:p>
          <a:p>
            <a:endParaRPr lang="en-US" altLang="ja-JP" dirty="0" smtClean="0"/>
          </a:p>
          <a:p>
            <a:pPr>
              <a:buNone/>
            </a:pPr>
            <a:r>
              <a:rPr lang="en-US" altLang="ja-JP" dirty="0" smtClean="0"/>
              <a:t>※</a:t>
            </a:r>
            <a:r>
              <a:rPr lang="ja-JP" altLang="en-US" dirty="0" smtClean="0"/>
              <a:t>テストケースを用意</a:t>
            </a:r>
            <a:endParaRPr lang="en-US" altLang="ja-JP" dirty="0" smtClean="0"/>
          </a:p>
          <a:p>
            <a:pPr lvl="1"/>
            <a:r>
              <a:rPr lang="ja-JP" altLang="en-US" dirty="0" smtClean="0"/>
              <a:t>完成したプログラムが最低限満たしていなければならない要件を定義</a:t>
            </a:r>
            <a:endParaRPr lang="en-US" altLang="ja-JP" dirty="0" smtClean="0"/>
          </a:p>
          <a:p>
            <a:endParaRPr kumimoji="1" lang="ja-JP" alt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CodeBroker</a:t>
            </a:r>
            <a:r>
              <a:rPr kumimoji="1" lang="ja-JP" altLang="en-US" dirty="0" smtClean="0"/>
              <a:t>との比較</a:t>
            </a:r>
            <a:endParaRPr kumimoji="1" lang="ja-JP" altLang="en-US" dirty="0"/>
          </a:p>
        </p:txBody>
      </p:sp>
      <p:graphicFrame>
        <p:nvGraphicFramePr>
          <p:cNvPr id="4" name="コンテンツ プレースホルダ 3"/>
          <p:cNvGraphicFramePr>
            <a:graphicFrameLocks noGrp="1"/>
          </p:cNvGraphicFramePr>
          <p:nvPr>
            <p:ph idx="1"/>
          </p:nvPr>
        </p:nvGraphicFramePr>
        <p:xfrm>
          <a:off x="179389" y="1714488"/>
          <a:ext cx="8750329" cy="3855720"/>
        </p:xfrm>
        <a:graphic>
          <a:graphicData uri="http://schemas.openxmlformats.org/drawingml/2006/table">
            <a:tbl>
              <a:tblPr firstRow="1" bandRow="1">
                <a:tableStyleId>{073A0DAA-6AF3-43AB-8588-CEC1D06C72B9}</a:tableStyleId>
              </a:tblPr>
              <a:tblGrid>
                <a:gridCol w="2255477"/>
                <a:gridCol w="3247426"/>
                <a:gridCol w="3247426"/>
              </a:tblGrid>
              <a:tr h="370840">
                <a:tc>
                  <a:txBody>
                    <a:bodyPr/>
                    <a:lstStyle/>
                    <a:p>
                      <a:endParaRPr kumimoji="1" lang="ja-JP" altLang="en-US" dirty="0"/>
                    </a:p>
                  </a:txBody>
                  <a:tcPr/>
                </a:tc>
                <a:tc>
                  <a:txBody>
                    <a:bodyPr/>
                    <a:lstStyle/>
                    <a:p>
                      <a:r>
                        <a:rPr kumimoji="1" lang="en-US" altLang="ja-JP" dirty="0" smtClean="0"/>
                        <a:t>A-SCORE</a:t>
                      </a:r>
                      <a:endParaRPr kumimoji="1" lang="ja-JP" altLang="en-US" dirty="0"/>
                    </a:p>
                  </a:txBody>
                  <a:tcPr/>
                </a:tc>
                <a:tc>
                  <a:txBody>
                    <a:bodyPr/>
                    <a:lstStyle/>
                    <a:p>
                      <a:r>
                        <a:rPr kumimoji="1" lang="en-US" altLang="ja-JP" dirty="0" err="1" smtClean="0"/>
                        <a:t>CodeBroker</a:t>
                      </a:r>
                      <a:endParaRPr kumimoji="1" lang="ja-JP" altLang="en-US" dirty="0"/>
                    </a:p>
                  </a:txBody>
                  <a:tcPr/>
                </a:tc>
              </a:tr>
              <a:tr h="370840">
                <a:tc>
                  <a:txBody>
                    <a:bodyPr/>
                    <a:lstStyle/>
                    <a:p>
                      <a:r>
                        <a:rPr kumimoji="1" lang="ja-JP" altLang="en-US" dirty="0" smtClean="0"/>
                        <a:t>検索処理</a:t>
                      </a:r>
                      <a:endParaRPr kumimoji="1" lang="ja-JP" altLang="en-US" dirty="0"/>
                    </a:p>
                  </a:txBody>
                  <a:tcPr/>
                </a:tc>
                <a:tc>
                  <a:txBody>
                    <a:bodyPr/>
                    <a:lstStyle/>
                    <a:p>
                      <a:r>
                        <a:rPr kumimoji="1" lang="en-US" altLang="ja-JP" dirty="0" smtClean="0"/>
                        <a:t>LSI</a:t>
                      </a:r>
                      <a:endParaRPr kumimoji="1" lang="ja-JP" altLang="en-US" dirty="0"/>
                    </a:p>
                  </a:txBody>
                  <a:tcPr/>
                </a:tc>
                <a:tc>
                  <a:txBody>
                    <a:bodyPr/>
                    <a:lstStyle/>
                    <a:p>
                      <a:r>
                        <a:rPr kumimoji="1" lang="en-US" altLang="ja-JP" dirty="0" smtClean="0"/>
                        <a:t>LSA(</a:t>
                      </a:r>
                      <a:r>
                        <a:rPr kumimoji="1" lang="ja-JP" altLang="en-US" dirty="0" smtClean="0"/>
                        <a:t>＝</a:t>
                      </a:r>
                      <a:r>
                        <a:rPr kumimoji="1" lang="en-US" altLang="ja-JP" dirty="0" smtClean="0"/>
                        <a:t>LSI)</a:t>
                      </a:r>
                      <a:r>
                        <a:rPr kumimoji="1" lang="ja-JP" altLang="en-US" dirty="0" smtClean="0"/>
                        <a:t>＋絞込み</a:t>
                      </a:r>
                      <a:endParaRPr kumimoji="1" lang="ja-JP" altLang="en-US" dirty="0"/>
                    </a:p>
                  </a:txBody>
                  <a:tcPr/>
                </a:tc>
              </a:tr>
              <a:tr h="370840">
                <a:tc>
                  <a:txBody>
                    <a:bodyPr/>
                    <a:lstStyle/>
                    <a:p>
                      <a:r>
                        <a:rPr kumimoji="1" lang="ja-JP" altLang="en-US" dirty="0" smtClean="0"/>
                        <a:t>用いる情報</a:t>
                      </a:r>
                      <a:endParaRPr kumimoji="1" lang="ja-JP" altLang="en-US" dirty="0"/>
                    </a:p>
                  </a:txBody>
                  <a:tcPr/>
                </a:tc>
                <a:tc>
                  <a:txBody>
                    <a:bodyPr/>
                    <a:lstStyle/>
                    <a:p>
                      <a:r>
                        <a:rPr kumimoji="1" lang="ja-JP" altLang="en-US" dirty="0" smtClean="0"/>
                        <a:t>識別子（クラス名，メソッド名，フィールド名，ローカル変数名，引数名），コメント，ドキュメントコメント</a:t>
                      </a:r>
                      <a:endParaRPr kumimoji="1" lang="ja-JP" altLang="en-US" dirty="0"/>
                    </a:p>
                  </a:txBody>
                  <a:tcPr/>
                </a:tc>
                <a:tc>
                  <a:txBody>
                    <a:bodyPr/>
                    <a:lstStyle/>
                    <a:p>
                      <a:r>
                        <a:rPr kumimoji="1" lang="ja-JP" altLang="en-US" dirty="0" smtClean="0"/>
                        <a:t>ドキュメントコメント，引数・戻値の型</a:t>
                      </a:r>
                      <a:endParaRPr kumimoji="1" lang="ja-JP" altLang="en-US" dirty="0"/>
                    </a:p>
                  </a:txBody>
                  <a:tcPr/>
                </a:tc>
              </a:tr>
              <a:tr h="370840">
                <a:tc>
                  <a:txBody>
                    <a:bodyPr/>
                    <a:lstStyle/>
                    <a:p>
                      <a:r>
                        <a:rPr kumimoji="1" lang="ja-JP" altLang="en-US" dirty="0" smtClean="0"/>
                        <a:t>検索のタイミング</a:t>
                      </a:r>
                      <a:endParaRPr kumimoji="1" lang="ja-JP" altLang="en-US" dirty="0"/>
                    </a:p>
                  </a:txBody>
                  <a:tcPr/>
                </a:tc>
                <a:tc>
                  <a:txBody>
                    <a:bodyPr/>
                    <a:lstStyle/>
                    <a:p>
                      <a:r>
                        <a:rPr kumimoji="1" lang="en-US" altLang="ja-JP" dirty="0" smtClean="0"/>
                        <a:t>1</a:t>
                      </a:r>
                      <a:r>
                        <a:rPr kumimoji="1" lang="ja-JP" altLang="en-US" dirty="0" smtClean="0"/>
                        <a:t>文編集するごと</a:t>
                      </a:r>
                      <a:endParaRPr kumimoji="1" lang="ja-JP" altLang="en-US" dirty="0"/>
                    </a:p>
                  </a:txBody>
                  <a:tcPr/>
                </a:tc>
                <a:tc>
                  <a:txBody>
                    <a:bodyPr/>
                    <a:lstStyle/>
                    <a:p>
                      <a:r>
                        <a:rPr kumimoji="1" lang="ja-JP" altLang="en-US" dirty="0" smtClean="0"/>
                        <a:t>メソッドを書き始めた時</a:t>
                      </a:r>
                      <a:endParaRPr kumimoji="1" lang="ja-JP" altLang="en-US" dirty="0"/>
                    </a:p>
                  </a:txBody>
                  <a:tcPr/>
                </a:tc>
              </a:tr>
              <a:tr h="370840">
                <a:tc>
                  <a:txBody>
                    <a:bodyPr/>
                    <a:lstStyle/>
                    <a:p>
                      <a:r>
                        <a:rPr kumimoji="1" lang="ja-JP" altLang="en-US" dirty="0" smtClean="0"/>
                        <a:t>再利用作業の支援</a:t>
                      </a:r>
                      <a:endParaRPr kumimoji="1" lang="ja-JP" altLang="en-US" dirty="0"/>
                    </a:p>
                  </a:txBody>
                  <a:tcPr/>
                </a:tc>
                <a:tc>
                  <a:txBody>
                    <a:bodyPr/>
                    <a:lstStyle/>
                    <a:p>
                      <a:r>
                        <a:rPr kumimoji="1" lang="ja-JP" altLang="en-US" dirty="0" smtClean="0"/>
                        <a:t>ソースコード表示，インポート，部品検索システム</a:t>
                      </a:r>
                      <a:r>
                        <a:rPr kumimoji="1" lang="en-US" altLang="ja-JP" dirty="0" smtClean="0"/>
                        <a:t>SPARS</a:t>
                      </a:r>
                      <a:r>
                        <a:rPr kumimoji="1" lang="ja-JP" altLang="en-US" dirty="0" err="1" smtClean="0"/>
                        <a:t>への</a:t>
                      </a:r>
                      <a:r>
                        <a:rPr kumimoji="1" lang="ja-JP" altLang="en-US" dirty="0" smtClean="0"/>
                        <a:t>ジャンプ</a:t>
                      </a:r>
                      <a:endParaRPr kumimoji="1" lang="ja-JP" altLang="en-US" dirty="0"/>
                    </a:p>
                  </a:txBody>
                  <a:tcPr/>
                </a:tc>
                <a:tc>
                  <a:txBody>
                    <a:bodyPr/>
                    <a:lstStyle/>
                    <a:p>
                      <a:r>
                        <a:rPr kumimoji="1" lang="en-US" altLang="ja-JP" dirty="0" err="1" smtClean="0"/>
                        <a:t>Javadoc</a:t>
                      </a:r>
                      <a:r>
                        <a:rPr kumimoji="1" lang="ja-JP" altLang="en-US" dirty="0" err="1" smtClean="0"/>
                        <a:t>への</a:t>
                      </a:r>
                      <a:r>
                        <a:rPr kumimoji="1" lang="ja-JP" altLang="en-US" dirty="0" smtClean="0"/>
                        <a:t>ジャンプ</a:t>
                      </a:r>
                      <a:endParaRPr kumimoji="1" lang="ja-JP" altLang="en-US" dirty="0"/>
                    </a:p>
                  </a:txBody>
                  <a:tcPr/>
                </a:tc>
              </a:tr>
              <a:tr h="370840">
                <a:tc>
                  <a:txBody>
                    <a:bodyPr/>
                    <a:lstStyle/>
                    <a:p>
                      <a:r>
                        <a:rPr kumimoji="1" lang="ja-JP" altLang="en-US" dirty="0" smtClean="0"/>
                        <a:t>対象となる再利用</a:t>
                      </a:r>
                      <a:endParaRPr kumimoji="1" lang="ja-JP" altLang="en-US" dirty="0"/>
                    </a:p>
                  </a:txBody>
                  <a:tcPr/>
                </a:tc>
                <a:tc>
                  <a:txBody>
                    <a:bodyPr/>
                    <a:lstStyle/>
                    <a:p>
                      <a:r>
                        <a:rPr kumimoji="1" lang="ja-JP" altLang="en-US" dirty="0" smtClean="0"/>
                        <a:t>変更を伴う再利用にも対応</a:t>
                      </a:r>
                      <a:endParaRPr kumimoji="1" lang="ja-JP" altLang="en-US" dirty="0"/>
                    </a:p>
                  </a:txBody>
                  <a:tcPr/>
                </a:tc>
                <a:tc>
                  <a:txBody>
                    <a:bodyPr/>
                    <a:lstStyle/>
                    <a:p>
                      <a:r>
                        <a:rPr kumimoji="1" lang="ja-JP" altLang="en-US" dirty="0" smtClean="0"/>
                        <a:t>部品を変更なしで再利用する場合のみ</a:t>
                      </a:r>
                      <a:endParaRPr kumimoji="1" lang="ja-JP" altLang="en-US" dirty="0"/>
                    </a:p>
                  </a:txBody>
                  <a:tcPr/>
                </a:tc>
              </a:tr>
            </a:tbl>
          </a:graphicData>
        </a:graphic>
      </p:graphicFrame>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重み関数</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現在利用している重み関数</a:t>
            </a:r>
            <a:endParaRPr kumimoji="1" lang="en-US" altLang="ja-JP" dirty="0" smtClean="0"/>
          </a:p>
          <a:p>
            <a:pPr lvl="1"/>
            <a:r>
              <a:rPr lang="ja-JP" altLang="en-US" dirty="0" smtClean="0"/>
              <a:t>　</a:t>
            </a:r>
            <a:endParaRPr lang="en-US" altLang="ja-JP" dirty="0" smtClean="0"/>
          </a:p>
          <a:p>
            <a:pPr lvl="1"/>
            <a:endParaRPr kumimoji="1" lang="en-US" altLang="ja-JP" dirty="0" smtClean="0"/>
          </a:p>
          <a:p>
            <a:pPr lvl="1"/>
            <a:r>
              <a:rPr lang="en-US" altLang="ja-JP" i="1" dirty="0" smtClean="0">
                <a:latin typeface="Times New Roman" pitchFamily="18" charset="0"/>
                <a:cs typeface="Times New Roman" pitchFamily="18" charset="0"/>
              </a:rPr>
              <a:t>f</a:t>
            </a:r>
            <a:r>
              <a:rPr lang="ja-JP" altLang="en-US" dirty="0" smtClean="0"/>
              <a:t>：特徴の位置</a:t>
            </a:r>
            <a:endParaRPr lang="en-US" altLang="ja-JP" dirty="0" smtClean="0"/>
          </a:p>
          <a:p>
            <a:pPr lvl="1"/>
            <a:r>
              <a:rPr kumimoji="1" lang="en-US" altLang="ja-JP" i="1" dirty="0" smtClean="0">
                <a:latin typeface="Times New Roman" pitchFamily="18" charset="0"/>
                <a:cs typeface="Times New Roman" pitchFamily="18" charset="0"/>
              </a:rPr>
              <a:t>c</a:t>
            </a:r>
            <a:r>
              <a:rPr kumimoji="1" lang="ja-JP" altLang="en-US" dirty="0" smtClean="0"/>
              <a:t>：カーソルの位置</a:t>
            </a:r>
            <a:endParaRPr kumimoji="1" lang="en-US" altLang="ja-JP" dirty="0" smtClean="0"/>
          </a:p>
          <a:p>
            <a:pPr lvl="1"/>
            <a:r>
              <a:rPr lang="en-US" altLang="ja-JP" i="1" dirty="0" smtClean="0">
                <a:latin typeface="Times New Roman" pitchFamily="18" charset="0"/>
                <a:cs typeface="Times New Roman" pitchFamily="18" charset="0"/>
              </a:rPr>
              <a:t>l</a:t>
            </a:r>
            <a:r>
              <a:rPr lang="en-US" altLang="ja-JP" i="1" baseline="-25000" dirty="0" smtClean="0">
                <a:latin typeface="Times New Roman" pitchFamily="18" charset="0"/>
                <a:cs typeface="Times New Roman" pitchFamily="18" charset="0"/>
              </a:rPr>
              <a:t>x</a:t>
            </a:r>
            <a:r>
              <a:rPr lang="ja-JP" altLang="en-US" dirty="0" smtClean="0"/>
              <a:t>：位置</a:t>
            </a:r>
            <a:r>
              <a:rPr lang="en-US" altLang="ja-JP" i="1" dirty="0" smtClean="0">
                <a:latin typeface="Times New Roman" pitchFamily="18" charset="0"/>
                <a:cs typeface="Times New Roman" pitchFamily="18" charset="0"/>
              </a:rPr>
              <a:t>x</a:t>
            </a:r>
            <a:r>
              <a:rPr lang="ja-JP" altLang="en-US" dirty="0" smtClean="0"/>
              <a:t>に対応する行番号</a:t>
            </a:r>
            <a:endParaRPr lang="en-US" altLang="ja-JP" dirty="0" smtClean="0"/>
          </a:p>
          <a:p>
            <a:pPr lvl="1"/>
            <a:r>
              <a:rPr lang="en-US" altLang="ja-JP" dirty="0" smtClean="0">
                <a:latin typeface="+mn-ea"/>
                <a:ea typeface="+mn-ea"/>
              </a:rPr>
              <a:t>α</a:t>
            </a:r>
            <a:r>
              <a:rPr lang="ja-JP" altLang="en-US" dirty="0" smtClean="0"/>
              <a:t>：大きいほど広範囲の特徴を利用することを表す</a:t>
            </a:r>
            <a:endParaRPr lang="en-US" altLang="ja-JP" dirty="0" smtClean="0"/>
          </a:p>
          <a:p>
            <a:endParaRPr lang="en-US" altLang="ja-JP" dirty="0" smtClean="0"/>
          </a:p>
          <a:p>
            <a:r>
              <a:rPr lang="ja-JP" altLang="en-US" dirty="0" smtClean="0"/>
              <a:t>検討中</a:t>
            </a:r>
            <a:endParaRPr lang="en-US" altLang="ja-JP" dirty="0" smtClean="0"/>
          </a:p>
          <a:p>
            <a:pPr lvl="1"/>
            <a:r>
              <a:rPr lang="ja-JP" altLang="en-US" dirty="0" smtClean="0"/>
              <a:t>構文や意味的な距離を考慮した重み付け</a:t>
            </a:r>
            <a:endParaRPr lang="en-US" altLang="ja-JP" dirty="0" smtClean="0"/>
          </a:p>
          <a:p>
            <a:pPr lvl="1"/>
            <a:r>
              <a:rPr lang="ja-JP" altLang="en-US" dirty="0" smtClean="0"/>
              <a:t>識別子の種類ごとに重みを変える</a:t>
            </a:r>
            <a:endParaRPr lang="en-US" altLang="ja-JP" dirty="0" smtClean="0"/>
          </a:p>
          <a:p>
            <a:pPr lvl="2"/>
            <a:r>
              <a:rPr lang="ja-JP" altLang="en-US" dirty="0" smtClean="0"/>
              <a:t>クラス名は大きな重み，ローカル変数名は小さな重み，等</a:t>
            </a:r>
            <a:endParaRPr lang="en-US" altLang="ja-JP" dirty="0" smtClean="0"/>
          </a:p>
        </p:txBody>
      </p:sp>
      <p:graphicFrame>
        <p:nvGraphicFramePr>
          <p:cNvPr id="1027" name="コンテンツ プレースホルダ 3"/>
          <p:cNvGraphicFramePr>
            <a:graphicFrameLocks noChangeAspect="1"/>
          </p:cNvGraphicFramePr>
          <p:nvPr/>
        </p:nvGraphicFramePr>
        <p:xfrm>
          <a:off x="1000100" y="1643050"/>
          <a:ext cx="6786552" cy="707258"/>
        </p:xfrm>
        <a:graphic>
          <a:graphicData uri="http://schemas.openxmlformats.org/presentationml/2006/ole">
            <p:oleObj spid="_x0000_s1027" name="数式" r:id="rId4" imgW="2298600" imgH="241200" progId="Equation.3">
              <p:embed/>
            </p:oleObj>
          </a:graphicData>
        </a:graphic>
      </p:graphicFrame>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ユーザインターフェイスの改善</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推薦画面</a:t>
            </a:r>
            <a:endParaRPr kumimoji="1" lang="en-US" altLang="ja-JP" dirty="0" smtClean="0"/>
          </a:p>
          <a:p>
            <a:pPr lvl="1"/>
            <a:r>
              <a:rPr lang="ja-JP" altLang="en-US" dirty="0" smtClean="0"/>
              <a:t>部品にマウスカーソルを合わせた時に，対応するドキュメントコメントが表示されるようにする</a:t>
            </a:r>
            <a:endParaRPr kumimoji="1" lang="en-US" altLang="ja-JP" dirty="0" smtClean="0"/>
          </a:p>
          <a:p>
            <a:r>
              <a:rPr kumimoji="1" lang="ja-JP" altLang="en-US" dirty="0" smtClean="0"/>
              <a:t>ソースコード表示</a:t>
            </a:r>
            <a:endParaRPr kumimoji="1" lang="en-US" altLang="ja-JP" dirty="0" smtClean="0"/>
          </a:p>
          <a:p>
            <a:pPr lvl="1"/>
            <a:r>
              <a:rPr kumimoji="1" lang="ja-JP" altLang="en-US" dirty="0" smtClean="0"/>
              <a:t>表示する際に，部品の中で再利用できそうな箇所を表示する</a:t>
            </a:r>
            <a:endParaRPr kumimoji="1" lang="en-US" altLang="ja-JP" dirty="0" smtClean="0"/>
          </a:p>
          <a:p>
            <a:r>
              <a:rPr lang="ja-JP" altLang="en-US" dirty="0" smtClean="0"/>
              <a:t>インポート</a:t>
            </a:r>
            <a:endParaRPr lang="en-US" altLang="ja-JP" dirty="0" smtClean="0"/>
          </a:p>
          <a:p>
            <a:pPr lvl="1"/>
            <a:r>
              <a:rPr kumimoji="1" lang="ja-JP" altLang="en-US" dirty="0" smtClean="0"/>
              <a:t>関連する部品を一括インポートできるようにする</a:t>
            </a:r>
            <a:endParaRPr kumimoji="1" lang="en-US" altLang="ja-JP" dirty="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ソフトウェア部品の再利用</a:t>
            </a:r>
            <a:endParaRPr kumimoji="1" lang="ja-JP" altLang="en-US" dirty="0"/>
          </a:p>
        </p:txBody>
      </p:sp>
      <p:sp>
        <p:nvSpPr>
          <p:cNvPr id="3" name="コンテンツ プレースホルダ 2"/>
          <p:cNvSpPr>
            <a:spLocks noGrp="1"/>
          </p:cNvSpPr>
          <p:nvPr>
            <p:ph idx="1"/>
          </p:nvPr>
        </p:nvSpPr>
        <p:spPr/>
        <p:txBody>
          <a:bodyPr>
            <a:normAutofit/>
          </a:bodyPr>
          <a:lstStyle/>
          <a:p>
            <a:pPr marL="93663" indent="0">
              <a:buNone/>
            </a:pPr>
            <a:r>
              <a:rPr lang="ja-JP" altLang="en-US" dirty="0" smtClean="0"/>
              <a:t>ソフトウェアの品質や生産性の向上のために，</a:t>
            </a:r>
            <a:r>
              <a:rPr lang="en-US" altLang="ja-JP" dirty="0" smtClean="0"/>
              <a:t/>
            </a:r>
            <a:br>
              <a:rPr lang="en-US" altLang="ja-JP" dirty="0" smtClean="0"/>
            </a:br>
            <a:r>
              <a:rPr lang="ja-JP" altLang="en-US" dirty="0" smtClean="0">
                <a:solidFill>
                  <a:srgbClr val="FF0000"/>
                </a:solidFill>
              </a:rPr>
              <a:t>ソフトウェア部品</a:t>
            </a:r>
            <a:r>
              <a:rPr lang="ja-JP" altLang="en-US" dirty="0" smtClean="0"/>
              <a:t>の</a:t>
            </a:r>
            <a:r>
              <a:rPr lang="ja-JP" altLang="en-US" dirty="0" smtClean="0">
                <a:solidFill>
                  <a:srgbClr val="FF0000"/>
                </a:solidFill>
              </a:rPr>
              <a:t>再利用</a:t>
            </a:r>
            <a:r>
              <a:rPr lang="ja-JP" altLang="en-US" dirty="0" smtClean="0"/>
              <a:t>が行われている</a:t>
            </a:r>
            <a:endParaRPr lang="en-US" altLang="ja-JP" dirty="0" smtClean="0"/>
          </a:p>
          <a:p>
            <a:pPr lvl="1"/>
            <a:r>
              <a:rPr lang="ja-JP" altLang="en-US" dirty="0" smtClean="0"/>
              <a:t> ソフトウェア部品（部品）</a:t>
            </a:r>
            <a:endParaRPr lang="en-US" altLang="ja-JP" dirty="0" smtClean="0"/>
          </a:p>
          <a:p>
            <a:pPr lvl="2"/>
            <a:r>
              <a:rPr lang="ja-JP" altLang="en-US" dirty="0" smtClean="0"/>
              <a:t>モジュールやクラスなど，ソフトウェアの構成要素</a:t>
            </a:r>
            <a:endParaRPr lang="en-US" altLang="ja-JP" dirty="0" smtClean="0"/>
          </a:p>
          <a:p>
            <a:pPr lvl="1"/>
            <a:r>
              <a:rPr lang="ja-JP" altLang="en-US" dirty="0" smtClean="0"/>
              <a:t> 再利用</a:t>
            </a:r>
            <a:endParaRPr lang="en-US" altLang="ja-JP" dirty="0" smtClean="0"/>
          </a:p>
          <a:p>
            <a:pPr lvl="2"/>
            <a:r>
              <a:rPr lang="ja-JP" altLang="en-US" dirty="0" smtClean="0"/>
              <a:t>既存の部品を別のシステムで利用すること</a:t>
            </a:r>
            <a:endParaRPr lang="en-US" altLang="ja-JP" dirty="0" smtClean="0"/>
          </a:p>
          <a:p>
            <a:endParaRPr lang="en-US" altLang="ja-JP" dirty="0" smtClean="0"/>
          </a:p>
        </p:txBody>
      </p:sp>
      <p:sp>
        <p:nvSpPr>
          <p:cNvPr id="4" name="正方形/長方形 3"/>
          <p:cNvSpPr/>
          <p:nvPr/>
        </p:nvSpPr>
        <p:spPr bwMode="auto">
          <a:xfrm>
            <a:off x="428596" y="4857760"/>
            <a:ext cx="8358246" cy="500066"/>
          </a:xfrm>
          <a:prstGeom prst="rect">
            <a:avLst/>
          </a:prstGeom>
          <a:solidFill>
            <a:schemeClr val="accent6">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fontAlgn="base">
              <a:spcBef>
                <a:spcPct val="0"/>
              </a:spcBef>
              <a:spcAft>
                <a:spcPct val="0"/>
              </a:spcAft>
            </a:pPr>
            <a:r>
              <a:rPr lang="ja-JP" altLang="en-US" sz="3200" dirty="0" smtClean="0">
                <a:latin typeface="メイリオ" pitchFamily="50" charset="-128"/>
                <a:ea typeface="メイリオ" pitchFamily="50" charset="-128"/>
              </a:rPr>
              <a:t>再利用を支援する手法が広く研究されている</a:t>
            </a:r>
            <a:endParaRPr lang="en-US" altLang="ja-JP" sz="3200" dirty="0" smtClean="0">
              <a:latin typeface="メイリオ" pitchFamily="50" charset="-128"/>
              <a:ea typeface="メイリオ" pitchFamily="50" charset="-128"/>
            </a:endParaRPr>
          </a:p>
        </p:txBody>
      </p:sp>
    </p:spTree>
  </p:cSld>
  <p:clrMapOvr>
    <a:masterClrMapping/>
  </p:clrMapOvr>
  <p:transition advTm="42188"/>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編集の区切り</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区切り文字の入力</a:t>
            </a:r>
            <a:endParaRPr lang="en-US" altLang="ja-JP" dirty="0" smtClean="0"/>
          </a:p>
          <a:p>
            <a:pPr lvl="1"/>
            <a:r>
              <a:rPr lang="ja-JP" altLang="en-US" dirty="0" smtClean="0"/>
              <a:t>セミコロン</a:t>
            </a:r>
            <a:endParaRPr lang="en-US" altLang="ja-JP" dirty="0" smtClean="0"/>
          </a:p>
          <a:p>
            <a:pPr lvl="1"/>
            <a:r>
              <a:rPr lang="ja-JP" altLang="en-US" dirty="0" smtClean="0"/>
              <a:t>中括弧「</a:t>
            </a:r>
            <a:r>
              <a:rPr lang="en-US" altLang="ja-JP" dirty="0" smtClean="0"/>
              <a:t>{</a:t>
            </a:r>
            <a:r>
              <a:rPr lang="ja-JP" altLang="en-US" dirty="0" smtClean="0"/>
              <a:t>」「</a:t>
            </a:r>
            <a:r>
              <a:rPr lang="en-US" altLang="ja-JP" dirty="0" smtClean="0"/>
              <a:t>}</a:t>
            </a:r>
            <a:r>
              <a:rPr lang="ja-JP" altLang="en-US" dirty="0" smtClean="0"/>
              <a:t>」</a:t>
            </a:r>
            <a:endParaRPr lang="en-US" altLang="ja-JP" dirty="0" smtClean="0"/>
          </a:p>
          <a:p>
            <a:pPr lvl="1"/>
            <a:r>
              <a:rPr lang="ja-JP" altLang="en-US" dirty="0" smtClean="0"/>
              <a:t>コメントの終了を表す「*</a:t>
            </a:r>
            <a:r>
              <a:rPr lang="en-US" altLang="ja-JP" dirty="0" smtClean="0"/>
              <a:t>/</a:t>
            </a:r>
            <a:r>
              <a:rPr lang="ja-JP" altLang="en-US" dirty="0" smtClean="0"/>
              <a:t>」</a:t>
            </a:r>
            <a:endParaRPr lang="en-US" altLang="ja-JP" dirty="0" smtClean="0"/>
          </a:p>
          <a:p>
            <a:r>
              <a:rPr lang="ja-JP" altLang="en-US" dirty="0" smtClean="0"/>
              <a:t>カーソルの移動</a:t>
            </a:r>
          </a:p>
          <a:p>
            <a:pPr lvl="1"/>
            <a:r>
              <a:rPr lang="ja-JP" altLang="en-US" dirty="0" smtClean="0"/>
              <a:t>文の変更後に別の文へカーソルが移動した</a:t>
            </a:r>
          </a:p>
          <a:p>
            <a:pPr lvl="1"/>
            <a:r>
              <a:rPr lang="ja-JP" altLang="en-US" dirty="0" smtClean="0"/>
              <a:t>コメントの変更後にコメント外へカーソルが移動した</a:t>
            </a:r>
            <a:endParaRPr lang="en-US" altLang="ja-JP" dirty="0" smtClean="0"/>
          </a:p>
          <a:p>
            <a:endParaRPr kumimoji="1" lang="ja-JP"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79388" y="1268413"/>
            <a:ext cx="8785225" cy="2160587"/>
          </a:xfrm>
        </p:spPr>
        <p:txBody>
          <a:bodyPr/>
          <a:lstStyle/>
          <a:p>
            <a:pPr>
              <a:buNone/>
            </a:pPr>
            <a:r>
              <a:rPr kumimoji="1" lang="ja-JP" altLang="en-US" dirty="0" smtClean="0"/>
              <a:t>コーディング中に</a:t>
            </a:r>
            <a:r>
              <a:rPr kumimoji="1" lang="ja-JP" altLang="en-US" dirty="0" smtClean="0">
                <a:solidFill>
                  <a:srgbClr val="FF0000"/>
                </a:solidFill>
              </a:rPr>
              <a:t>自動</a:t>
            </a:r>
            <a:r>
              <a:rPr kumimoji="1" lang="ja-JP" altLang="en-US" dirty="0" smtClean="0"/>
              <a:t>的に部品を検索して推薦する手法</a:t>
            </a:r>
            <a:endParaRPr kumimoji="1" lang="en-US" altLang="ja-JP" dirty="0" smtClean="0"/>
          </a:p>
          <a:p>
            <a:r>
              <a:rPr lang="ja-JP" altLang="en-US" sz="2400" dirty="0" smtClean="0"/>
              <a:t>従来の部品検索：存在す</a:t>
            </a:r>
            <a:r>
              <a:rPr lang="ja-JP" altLang="en-US" dirty="0" smtClean="0"/>
              <a:t>ると思われていないと</a:t>
            </a:r>
            <a:r>
              <a:rPr lang="ja-JP" altLang="en-US" sz="2400" dirty="0" smtClean="0"/>
              <a:t>検索されない</a:t>
            </a:r>
            <a:endParaRPr lang="en-US" altLang="ja-JP" sz="2400" dirty="0" smtClean="0"/>
          </a:p>
          <a:p>
            <a:r>
              <a:rPr lang="ja-JP" altLang="en-US" sz="2400" dirty="0" smtClean="0"/>
              <a:t>部品自動推薦</a:t>
            </a:r>
            <a:r>
              <a:rPr lang="ja-JP" altLang="en-US" dirty="0" smtClean="0"/>
              <a:t>：存在すると思われていなくても検索される</a:t>
            </a:r>
            <a:endParaRPr kumimoji="1" lang="en-US" altLang="ja-JP" sz="2400" dirty="0" smtClean="0"/>
          </a:p>
          <a:p>
            <a:endParaRPr lang="en-US" altLang="ja-JP" dirty="0" smtClean="0"/>
          </a:p>
        </p:txBody>
      </p:sp>
      <p:sp>
        <p:nvSpPr>
          <p:cNvPr id="28" name="正方形/長方形 27"/>
          <p:cNvSpPr/>
          <p:nvPr/>
        </p:nvSpPr>
        <p:spPr bwMode="auto">
          <a:xfrm>
            <a:off x="4786314" y="3643314"/>
            <a:ext cx="3857652" cy="2714644"/>
          </a:xfrm>
          <a:prstGeom prst="rect">
            <a:avLst/>
          </a:prstGeom>
          <a:solidFill>
            <a:schemeClr val="bg1"/>
          </a:solidFill>
          <a:ln w="50800" cap="rnd"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
        <p:nvSpPr>
          <p:cNvPr id="26" name="正方形/長方形 25"/>
          <p:cNvSpPr/>
          <p:nvPr/>
        </p:nvSpPr>
        <p:spPr bwMode="auto">
          <a:xfrm>
            <a:off x="500034" y="3643314"/>
            <a:ext cx="3857652" cy="2714644"/>
          </a:xfrm>
          <a:prstGeom prst="rect">
            <a:avLst/>
          </a:prstGeom>
          <a:solidFill>
            <a:schemeClr val="bg1"/>
          </a:solidFill>
          <a:ln w="50800" cap="rnd"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
        <p:nvSpPr>
          <p:cNvPr id="2" name="タイトル 1"/>
          <p:cNvSpPr>
            <a:spLocks noGrp="1"/>
          </p:cNvSpPr>
          <p:nvPr>
            <p:ph type="title"/>
          </p:nvPr>
        </p:nvSpPr>
        <p:spPr/>
        <p:txBody>
          <a:bodyPr/>
          <a:lstStyle/>
          <a:p>
            <a:r>
              <a:rPr kumimoji="1" lang="ja-JP" altLang="en-US" dirty="0" smtClean="0"/>
              <a:t>部品自動推薦</a:t>
            </a:r>
            <a:endParaRPr kumimoji="1" lang="ja-JP" altLang="en-US" dirty="0"/>
          </a:p>
        </p:txBody>
      </p:sp>
      <p:grpSp>
        <p:nvGrpSpPr>
          <p:cNvPr id="24" name="グループ化 23"/>
          <p:cNvGrpSpPr/>
          <p:nvPr/>
        </p:nvGrpSpPr>
        <p:grpSpPr>
          <a:xfrm>
            <a:off x="1142976" y="5286388"/>
            <a:ext cx="285752" cy="857256"/>
            <a:chOff x="1643042" y="5143512"/>
            <a:chExt cx="285752" cy="857256"/>
          </a:xfrm>
        </p:grpSpPr>
        <p:sp>
          <p:nvSpPr>
            <p:cNvPr id="5" name="円/楕円 4"/>
            <p:cNvSpPr/>
            <p:nvPr/>
          </p:nvSpPr>
          <p:spPr bwMode="auto">
            <a:xfrm>
              <a:off x="1643042" y="5143512"/>
              <a:ext cx="285752" cy="285752"/>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6" name="直線コネクタ 5"/>
            <p:cNvCxnSpPr>
              <a:stCxn id="5" idx="4"/>
            </p:cNvCxnSpPr>
            <p:nvPr/>
          </p:nvCxnSpPr>
          <p:spPr bwMode="auto">
            <a:xfrm rot="5400000">
              <a:off x="1571604" y="5643578"/>
              <a:ext cx="42862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 name="直線コネクタ 7"/>
            <p:cNvCxnSpPr/>
            <p:nvPr/>
          </p:nvCxnSpPr>
          <p:spPr bwMode="auto">
            <a:xfrm rot="5400000">
              <a:off x="1643042" y="5857892"/>
              <a:ext cx="142876" cy="142876"/>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 name="直線コネクタ 8"/>
            <p:cNvCxnSpPr/>
            <p:nvPr/>
          </p:nvCxnSpPr>
          <p:spPr bwMode="auto">
            <a:xfrm>
              <a:off x="1643042" y="5572140"/>
              <a:ext cx="285752"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0" name="直線コネクタ 9"/>
            <p:cNvCxnSpPr/>
            <p:nvPr/>
          </p:nvCxnSpPr>
          <p:spPr bwMode="auto">
            <a:xfrm rot="16200000" flipH="1">
              <a:off x="1785919" y="5857893"/>
              <a:ext cx="142876" cy="142874"/>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5" name="正方形/長方形 24"/>
          <p:cNvSpPr/>
          <p:nvPr/>
        </p:nvSpPr>
        <p:spPr bwMode="auto">
          <a:xfrm>
            <a:off x="2928926" y="5286388"/>
            <a:ext cx="1285884" cy="92869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cs typeface="Courier New" pitchFamily="49" charset="0"/>
              </a:rPr>
              <a:t>開発環境</a:t>
            </a:r>
            <a:endParaRPr kumimoji="0" lang="en-US" altLang="ja-JP" sz="2000" dirty="0" smtClean="0">
              <a:latin typeface="メイリオ" pitchFamily="50" charset="-128"/>
              <a:ea typeface="メイリオ" pitchFamily="50" charset="-128"/>
              <a:cs typeface="Courier New" pitchFamily="49" charset="0"/>
            </a:endParaRPr>
          </a:p>
        </p:txBody>
      </p:sp>
      <p:sp>
        <p:nvSpPr>
          <p:cNvPr id="38" name="右矢印 37"/>
          <p:cNvSpPr/>
          <p:nvPr/>
        </p:nvSpPr>
        <p:spPr bwMode="auto">
          <a:xfrm>
            <a:off x="1571604" y="5429264"/>
            <a:ext cx="1285884" cy="571504"/>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rPr>
              <a:t>ｺｰﾃﾞｨﾝｸﾞ</a:t>
            </a:r>
            <a:endParaRPr kumimoji="0" lang="ja-JP" altLang="en-US" sz="2000" b="0" i="0" u="none" strike="noStrike" cap="none" normalizeH="0" baseline="0" dirty="0" smtClean="0">
              <a:ln>
                <a:noFill/>
              </a:ln>
              <a:solidFill>
                <a:schemeClr val="tx1"/>
              </a:solidFill>
              <a:effectLst/>
              <a:latin typeface="メイリオ" pitchFamily="50" charset="-128"/>
              <a:ea typeface="メイリオ" pitchFamily="50" charset="-128"/>
            </a:endParaRPr>
          </a:p>
        </p:txBody>
      </p:sp>
      <p:sp>
        <p:nvSpPr>
          <p:cNvPr id="39" name="正方形/長方形 38"/>
          <p:cNvSpPr/>
          <p:nvPr/>
        </p:nvSpPr>
        <p:spPr bwMode="auto">
          <a:xfrm>
            <a:off x="642910" y="3786190"/>
            <a:ext cx="1285884" cy="642942"/>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cs typeface="Courier New" pitchFamily="49" charset="0"/>
              </a:rPr>
              <a:t>部品検索システム</a:t>
            </a:r>
            <a:endParaRPr kumimoji="0" lang="en-US" altLang="ja-JP" sz="2000" dirty="0" smtClean="0">
              <a:latin typeface="メイリオ" pitchFamily="50" charset="-128"/>
              <a:ea typeface="メイリオ" pitchFamily="50" charset="-128"/>
              <a:cs typeface="Courier New" pitchFamily="49" charset="0"/>
            </a:endParaRPr>
          </a:p>
        </p:txBody>
      </p:sp>
      <p:sp>
        <p:nvSpPr>
          <p:cNvPr id="40" name="上矢印 39"/>
          <p:cNvSpPr/>
          <p:nvPr/>
        </p:nvSpPr>
        <p:spPr bwMode="auto">
          <a:xfrm>
            <a:off x="785786" y="4500570"/>
            <a:ext cx="500066" cy="714380"/>
          </a:xfrm>
          <a:prstGeom prst="upArrow">
            <a:avLst/>
          </a:prstGeom>
          <a:solidFill>
            <a:schemeClr val="bg1"/>
          </a:solidFill>
          <a:ln w="9525" cap="flat" cmpd="sng" algn="ctr">
            <a:solidFill>
              <a:schemeClr val="accent2"/>
            </a:solidFill>
            <a:prstDash val="solid"/>
            <a:round/>
            <a:headEnd type="none" w="med" len="med"/>
            <a:tailEnd type="none" w="med" len="med"/>
          </a:ln>
          <a:effectLst/>
        </p:spPr>
        <p:txBody>
          <a:bodyPr vert="eaVert"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メイリオ" pitchFamily="50" charset="-128"/>
                <a:ea typeface="メイリオ" pitchFamily="50" charset="-128"/>
              </a:rPr>
              <a:t>検索</a:t>
            </a:r>
          </a:p>
        </p:txBody>
      </p:sp>
      <p:sp>
        <p:nvSpPr>
          <p:cNvPr id="41" name="下矢印 40"/>
          <p:cNvSpPr/>
          <p:nvPr/>
        </p:nvSpPr>
        <p:spPr bwMode="auto">
          <a:xfrm>
            <a:off x="1357290" y="4500570"/>
            <a:ext cx="500066" cy="714380"/>
          </a:xfrm>
          <a:prstGeom prst="downArrow">
            <a:avLst/>
          </a:prstGeom>
          <a:solidFill>
            <a:schemeClr val="bg1"/>
          </a:solidFill>
          <a:ln w="9525" cap="flat" cmpd="sng" algn="ctr">
            <a:solidFill>
              <a:schemeClr val="accent2"/>
            </a:solidFill>
            <a:prstDash val="solid"/>
            <a:round/>
            <a:headEnd type="none" w="med" len="med"/>
            <a:tailEnd type="none" w="med" len="med"/>
          </a:ln>
          <a:effectLst/>
        </p:spPr>
        <p:txBody>
          <a:bodyPr vert="eaVert"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メイリオ" pitchFamily="50" charset="-128"/>
                <a:ea typeface="メイリオ" pitchFamily="50" charset="-128"/>
              </a:rPr>
              <a:t>提示</a:t>
            </a:r>
          </a:p>
        </p:txBody>
      </p:sp>
      <p:grpSp>
        <p:nvGrpSpPr>
          <p:cNvPr id="15" name="グループ化 14"/>
          <p:cNvGrpSpPr/>
          <p:nvPr/>
        </p:nvGrpSpPr>
        <p:grpSpPr>
          <a:xfrm>
            <a:off x="5214942" y="5286388"/>
            <a:ext cx="285752" cy="857256"/>
            <a:chOff x="1643042" y="5143512"/>
            <a:chExt cx="285752" cy="857256"/>
          </a:xfrm>
        </p:grpSpPr>
        <p:sp>
          <p:nvSpPr>
            <p:cNvPr id="16" name="円/楕円 15"/>
            <p:cNvSpPr/>
            <p:nvPr/>
          </p:nvSpPr>
          <p:spPr bwMode="auto">
            <a:xfrm>
              <a:off x="1643042" y="5143512"/>
              <a:ext cx="285752" cy="285752"/>
            </a:xfrm>
            <a:prstGeom prst="ellipse">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17" name="直線コネクタ 16"/>
            <p:cNvCxnSpPr>
              <a:stCxn id="16" idx="4"/>
            </p:cNvCxnSpPr>
            <p:nvPr/>
          </p:nvCxnSpPr>
          <p:spPr bwMode="auto">
            <a:xfrm rot="5400000">
              <a:off x="1571604" y="5643578"/>
              <a:ext cx="428628"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8" name="直線コネクタ 17"/>
            <p:cNvCxnSpPr/>
            <p:nvPr/>
          </p:nvCxnSpPr>
          <p:spPr bwMode="auto">
            <a:xfrm rot="5400000">
              <a:off x="1643042" y="5857892"/>
              <a:ext cx="142876" cy="142876"/>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9" name="直線コネクタ 18"/>
            <p:cNvCxnSpPr/>
            <p:nvPr/>
          </p:nvCxnSpPr>
          <p:spPr bwMode="auto">
            <a:xfrm>
              <a:off x="1643042" y="5572140"/>
              <a:ext cx="285752" cy="1588"/>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20" name="直線コネクタ 19"/>
            <p:cNvCxnSpPr/>
            <p:nvPr/>
          </p:nvCxnSpPr>
          <p:spPr bwMode="auto">
            <a:xfrm rot="16200000" flipH="1">
              <a:off x="1785919" y="5857893"/>
              <a:ext cx="142876" cy="142874"/>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sp>
        <p:nvSpPr>
          <p:cNvPr id="21" name="正方形/長方形 20"/>
          <p:cNvSpPr/>
          <p:nvPr/>
        </p:nvSpPr>
        <p:spPr bwMode="auto">
          <a:xfrm>
            <a:off x="7000892" y="5286388"/>
            <a:ext cx="1285884" cy="928694"/>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cs typeface="Courier New" pitchFamily="49" charset="0"/>
              </a:rPr>
              <a:t>開発環境</a:t>
            </a:r>
            <a:endParaRPr kumimoji="0" lang="en-US" altLang="ja-JP" sz="2000" dirty="0" smtClean="0">
              <a:latin typeface="メイリオ" pitchFamily="50" charset="-128"/>
              <a:ea typeface="メイリオ" pitchFamily="50" charset="-128"/>
              <a:cs typeface="Courier New" pitchFamily="49" charset="0"/>
            </a:endParaRPr>
          </a:p>
        </p:txBody>
      </p:sp>
      <p:sp>
        <p:nvSpPr>
          <p:cNvPr id="22" name="右矢印 21"/>
          <p:cNvSpPr/>
          <p:nvPr/>
        </p:nvSpPr>
        <p:spPr bwMode="auto">
          <a:xfrm>
            <a:off x="5643570" y="5214950"/>
            <a:ext cx="1285884" cy="571504"/>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rPr>
              <a:t>ｺｰﾃﾞｨﾝｸﾞ</a:t>
            </a:r>
            <a:endParaRPr kumimoji="0" lang="ja-JP" altLang="en-US" sz="2000" b="0" i="0" u="none" strike="noStrike" cap="none" normalizeH="0" baseline="0" dirty="0" smtClean="0">
              <a:ln>
                <a:noFill/>
              </a:ln>
              <a:solidFill>
                <a:schemeClr val="tx1"/>
              </a:solidFill>
              <a:effectLst/>
              <a:latin typeface="メイリオ" pitchFamily="50" charset="-128"/>
              <a:ea typeface="メイリオ" pitchFamily="50" charset="-128"/>
            </a:endParaRPr>
          </a:p>
        </p:txBody>
      </p:sp>
      <p:sp>
        <p:nvSpPr>
          <p:cNvPr id="23" name="左矢印 22"/>
          <p:cNvSpPr/>
          <p:nvPr/>
        </p:nvSpPr>
        <p:spPr bwMode="auto">
          <a:xfrm>
            <a:off x="5643570" y="5715016"/>
            <a:ext cx="1285884" cy="571504"/>
          </a:xfrm>
          <a:prstGeom prst="left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メイリオ" pitchFamily="50" charset="-128"/>
                <a:ea typeface="メイリオ" pitchFamily="50" charset="-128"/>
              </a:rPr>
              <a:t>推薦</a:t>
            </a:r>
          </a:p>
        </p:txBody>
      </p:sp>
      <p:sp>
        <p:nvSpPr>
          <p:cNvPr id="29" name="乗算記号 28"/>
          <p:cNvSpPr/>
          <p:nvPr/>
        </p:nvSpPr>
        <p:spPr bwMode="auto">
          <a:xfrm>
            <a:off x="1142976" y="4357694"/>
            <a:ext cx="928694" cy="928694"/>
          </a:xfrm>
          <a:prstGeom prst="mathMultiply">
            <a:avLst>
              <a:gd name="adj1" fmla="val 13230"/>
            </a:avLst>
          </a:prstGeom>
          <a:solidFill>
            <a:srgbClr val="C0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
        <p:nvSpPr>
          <p:cNvPr id="30" name="テキスト ボックス 29"/>
          <p:cNvSpPr txBox="1"/>
          <p:nvPr/>
        </p:nvSpPr>
        <p:spPr>
          <a:xfrm>
            <a:off x="2000232" y="3714752"/>
            <a:ext cx="2357454" cy="369332"/>
          </a:xfrm>
          <a:prstGeom prst="rect">
            <a:avLst/>
          </a:prstGeom>
          <a:noFill/>
        </p:spPr>
        <p:txBody>
          <a:bodyPr wrap="square" rtlCol="0">
            <a:spAutoFit/>
          </a:bodyPr>
          <a:lstStyle/>
          <a:p>
            <a:pPr algn="r"/>
            <a:r>
              <a:rPr kumimoji="1" lang="ja-JP" altLang="en-US" dirty="0" smtClean="0">
                <a:latin typeface="メイリオ" pitchFamily="50" charset="-128"/>
                <a:ea typeface="メイリオ" pitchFamily="50" charset="-128"/>
              </a:rPr>
              <a:t>（手動）検索の場合</a:t>
            </a:r>
            <a:endParaRPr kumimoji="1" lang="ja-JP" altLang="en-US" dirty="0">
              <a:latin typeface="メイリオ" pitchFamily="50" charset="-128"/>
              <a:ea typeface="メイリオ" pitchFamily="50" charset="-128"/>
            </a:endParaRPr>
          </a:p>
        </p:txBody>
      </p:sp>
      <p:sp>
        <p:nvSpPr>
          <p:cNvPr id="31" name="テキスト ボックス 30"/>
          <p:cNvSpPr txBox="1"/>
          <p:nvPr/>
        </p:nvSpPr>
        <p:spPr>
          <a:xfrm>
            <a:off x="4786314" y="3643314"/>
            <a:ext cx="2214578" cy="369332"/>
          </a:xfrm>
          <a:prstGeom prst="rect">
            <a:avLst/>
          </a:prstGeom>
          <a:noFill/>
        </p:spPr>
        <p:txBody>
          <a:bodyPr wrap="square" rtlCol="0">
            <a:spAutoFit/>
          </a:bodyPr>
          <a:lstStyle/>
          <a:p>
            <a:r>
              <a:rPr kumimoji="1" lang="ja-JP" altLang="en-US" dirty="0" smtClean="0">
                <a:latin typeface="メイリオ" pitchFamily="50" charset="-128"/>
                <a:ea typeface="メイリオ" pitchFamily="50" charset="-128"/>
              </a:rPr>
              <a:t>自動推薦の場合</a:t>
            </a:r>
            <a:endParaRPr kumimoji="1" lang="ja-JP" altLang="en-US" dirty="0">
              <a:latin typeface="メイリオ" pitchFamily="50" charset="-128"/>
              <a:ea typeface="メイリオ" pitchFamily="50" charset="-128"/>
            </a:endParaRPr>
          </a:p>
        </p:txBody>
      </p:sp>
      <p:sp>
        <p:nvSpPr>
          <p:cNvPr id="32" name="正方形/長方形 31"/>
          <p:cNvSpPr/>
          <p:nvPr/>
        </p:nvSpPr>
        <p:spPr bwMode="auto">
          <a:xfrm>
            <a:off x="7000892" y="3786190"/>
            <a:ext cx="1285884" cy="642942"/>
          </a:xfrm>
          <a:prstGeom prst="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メイリオ" pitchFamily="50" charset="-128"/>
                <a:ea typeface="メイリオ" pitchFamily="50" charset="-128"/>
                <a:cs typeface="Courier New" pitchFamily="49" charset="0"/>
              </a:rPr>
              <a:t>部品検索エンジン</a:t>
            </a:r>
            <a:endParaRPr kumimoji="0" lang="en-US" altLang="ja-JP" sz="2000" dirty="0" smtClean="0">
              <a:latin typeface="メイリオ" pitchFamily="50" charset="-128"/>
              <a:ea typeface="メイリオ" pitchFamily="50" charset="-128"/>
              <a:cs typeface="Courier New" pitchFamily="49" charset="0"/>
            </a:endParaRPr>
          </a:p>
        </p:txBody>
      </p:sp>
      <p:sp>
        <p:nvSpPr>
          <p:cNvPr id="35" name="上矢印 34"/>
          <p:cNvSpPr/>
          <p:nvPr/>
        </p:nvSpPr>
        <p:spPr bwMode="auto">
          <a:xfrm>
            <a:off x="7072330" y="4500570"/>
            <a:ext cx="500066" cy="714380"/>
          </a:xfrm>
          <a:prstGeom prst="upArrow">
            <a:avLst/>
          </a:prstGeom>
          <a:solidFill>
            <a:schemeClr val="bg1"/>
          </a:solidFill>
          <a:ln w="9525" cap="flat" cmpd="sng" algn="ctr">
            <a:solidFill>
              <a:schemeClr val="accent2"/>
            </a:solidFill>
            <a:prstDash val="solid"/>
            <a:round/>
            <a:headEnd type="none" w="med" len="med"/>
            <a:tailEnd type="none" w="med" len="med"/>
          </a:ln>
          <a:effectLst/>
        </p:spPr>
        <p:txBody>
          <a:bodyPr vert="eaVert"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メイリオ" pitchFamily="50" charset="-128"/>
                <a:ea typeface="メイリオ" pitchFamily="50" charset="-128"/>
              </a:rPr>
              <a:t>検索</a:t>
            </a:r>
          </a:p>
        </p:txBody>
      </p:sp>
      <p:sp>
        <p:nvSpPr>
          <p:cNvPr id="36" name="下矢印 35"/>
          <p:cNvSpPr/>
          <p:nvPr/>
        </p:nvSpPr>
        <p:spPr bwMode="auto">
          <a:xfrm>
            <a:off x="7643834" y="4500570"/>
            <a:ext cx="500066" cy="714380"/>
          </a:xfrm>
          <a:prstGeom prst="downArrow">
            <a:avLst/>
          </a:prstGeom>
          <a:solidFill>
            <a:schemeClr val="bg1"/>
          </a:solidFill>
          <a:ln w="9525" cap="flat" cmpd="sng" algn="ctr">
            <a:solidFill>
              <a:schemeClr val="accent2"/>
            </a:solidFill>
            <a:prstDash val="solid"/>
            <a:round/>
            <a:headEnd type="none" w="med" len="med"/>
            <a:tailEnd type="none" w="med" len="med"/>
          </a:ln>
          <a:effectLst/>
        </p:spPr>
        <p:txBody>
          <a:bodyPr vert="eaVert"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b="0" i="0" u="none" strike="noStrike" cap="none" normalizeH="0" baseline="0" dirty="0" smtClean="0">
                <a:ln>
                  <a:noFill/>
                </a:ln>
                <a:solidFill>
                  <a:schemeClr val="tx1"/>
                </a:solidFill>
                <a:effectLst/>
                <a:latin typeface="メイリオ" pitchFamily="50" charset="-128"/>
                <a:ea typeface="メイリオ" pitchFamily="50" charset="-128"/>
              </a:rPr>
              <a:t>結果</a:t>
            </a:r>
          </a:p>
        </p:txBody>
      </p:sp>
    </p:spTree>
  </p:cSld>
  <p:clrMapOvr>
    <a:masterClrMapping/>
  </p:clrMapOvr>
  <p:transition advTm="61515"/>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0" nodeType="clickEffect">
                                  <p:stCondLst>
                                    <p:cond delay="0"/>
                                  </p:stCondLst>
                                  <p:childTnLst>
                                    <p:set>
                                      <p:cBhvr rctx="PPT">
                                        <p:cTn id="6" dur="indefinite"/>
                                        <p:tgtEl>
                                          <p:spTgt spid="40"/>
                                        </p:tgtEl>
                                        <p:attrNameLst>
                                          <p:attrName>style.opacity</p:attrName>
                                        </p:attrNameLst>
                                      </p:cBhvr>
                                      <p:to>
                                        <p:strVal val="0.25"/>
                                      </p:to>
                                    </p:set>
                                    <p:animEffect filter="image" prLst="opacity: 0.25">
                                      <p:cBhvr rctx="IE">
                                        <p:cTn id="7" dur="indefinite"/>
                                        <p:tgtEl>
                                          <p:spTgt spid="40"/>
                                        </p:tgtEl>
                                      </p:cBhvr>
                                    </p:animEffect>
                                  </p:childTnLst>
                                </p:cTn>
                              </p:par>
                            </p:childTnLst>
                          </p:cTn>
                        </p:par>
                        <p:par>
                          <p:cTn id="8" fill="hold">
                            <p:stCondLst>
                              <p:cond delay="0"/>
                            </p:stCondLst>
                            <p:childTnLst>
                              <p:par>
                                <p:cTn id="9" presetID="6" presetClass="entr" presetSubtype="32" fill="hold" grpId="0" nodeType="afterEffect">
                                  <p:stCondLst>
                                    <p:cond delay="1000"/>
                                  </p:stCondLst>
                                  <p:childTnLst>
                                    <p:set>
                                      <p:cBhvr>
                                        <p:cTn id="10" dur="1" fill="hold">
                                          <p:stCondLst>
                                            <p:cond delay="0"/>
                                          </p:stCondLst>
                                        </p:cTn>
                                        <p:tgtEl>
                                          <p:spTgt spid="29"/>
                                        </p:tgtEl>
                                        <p:attrNameLst>
                                          <p:attrName>style.visibility</p:attrName>
                                        </p:attrNameLst>
                                      </p:cBhvr>
                                      <p:to>
                                        <p:strVal val="visible"/>
                                      </p:to>
                                    </p:set>
                                    <p:animEffect transition="in" filter="circle(out)">
                                      <p:cBhvr>
                                        <p:cTn id="11"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285720" y="3349735"/>
          <a:ext cx="8572560" cy="2579595"/>
        </p:xfrm>
        <a:graphic>
          <a:graphicData uri="http://schemas.openxmlformats.org/drawingml/2006/table">
            <a:tbl>
              <a:tblPr firstRow="1" bandRow="1" bandCol="1">
                <a:tableStyleId>{912C8C85-51F0-491E-9774-3900AFEF0FD7}</a:tableStyleId>
              </a:tblPr>
              <a:tblGrid>
                <a:gridCol w="2428892"/>
                <a:gridCol w="2071702"/>
                <a:gridCol w="1643074"/>
                <a:gridCol w="1428760"/>
                <a:gridCol w="1000132"/>
              </a:tblGrid>
              <a:tr h="650769">
                <a:tc>
                  <a:txBody>
                    <a:bodyPr/>
                    <a:lstStyle/>
                    <a:p>
                      <a:pPr algn="ctr"/>
                      <a:r>
                        <a:rPr kumimoji="1" lang="ja-JP" altLang="en-US" sz="1600" dirty="0" smtClean="0">
                          <a:latin typeface="メイリオ" pitchFamily="50" charset="-128"/>
                          <a:ea typeface="メイリオ" pitchFamily="50" charset="-128"/>
                        </a:rPr>
                        <a:t>形態　＼　場面</a:t>
                      </a:r>
                      <a:endParaRPr kumimoji="1" lang="ja-JP" altLang="en-US" sz="1600" dirty="0">
                        <a:latin typeface="メイリオ" pitchFamily="50" charset="-128"/>
                        <a:ea typeface="メイリオ" pitchFamily="50" charset="-128"/>
                      </a:endParaRPr>
                    </a:p>
                  </a:txBody>
                  <a:tcPr anchor="ctr"/>
                </a:tc>
                <a:tc>
                  <a:txBody>
                    <a:bodyPr/>
                    <a:lstStyle/>
                    <a:p>
                      <a:r>
                        <a:rPr kumimoji="1" lang="ja-JP" altLang="en-US" sz="1600" dirty="0" smtClean="0">
                          <a:latin typeface="メイリオ" pitchFamily="50" charset="-128"/>
                          <a:ea typeface="メイリオ" pitchFamily="50" charset="-128"/>
                        </a:rPr>
                        <a:t>メソッドの書き始め</a:t>
                      </a:r>
                      <a:endParaRPr kumimoji="1" lang="ja-JP" altLang="en-US" sz="1600" dirty="0">
                        <a:latin typeface="メイリオ" pitchFamily="50" charset="-128"/>
                        <a:ea typeface="メイリオ" pitchFamily="50" charset="-128"/>
                      </a:endParaRPr>
                    </a:p>
                  </a:txBody>
                  <a:tcPr anchor="ctr"/>
                </a:tc>
                <a:tc>
                  <a:txBody>
                    <a:bodyPr/>
                    <a:lstStyle/>
                    <a:p>
                      <a:r>
                        <a:rPr kumimoji="1" lang="ja-JP" altLang="en-US" sz="1600" dirty="0" smtClean="0">
                          <a:latin typeface="メイリオ" pitchFamily="50" charset="-128"/>
                          <a:ea typeface="メイリオ" pitchFamily="50" charset="-128"/>
                        </a:rPr>
                        <a:t>メソッドの本体を書いている時</a:t>
                      </a:r>
                      <a:endParaRPr kumimoji="1" lang="ja-JP" altLang="en-US" sz="1600" dirty="0">
                        <a:latin typeface="メイリオ" pitchFamily="50" charset="-128"/>
                        <a:ea typeface="メイリオ" pitchFamily="50" charset="-128"/>
                      </a:endParaRPr>
                    </a:p>
                  </a:txBody>
                  <a:tcPr anchor="ctr"/>
                </a:tc>
                <a:tc>
                  <a:txBody>
                    <a:bodyPr/>
                    <a:lstStyle/>
                    <a:p>
                      <a:r>
                        <a:rPr kumimoji="1" lang="ja-JP" altLang="en-US" sz="1600" dirty="0" smtClean="0">
                          <a:latin typeface="メイリオ" pitchFamily="50" charset="-128"/>
                          <a:ea typeface="メイリオ" pitchFamily="50" charset="-128"/>
                        </a:rPr>
                        <a:t>クラス定義を書いている時</a:t>
                      </a:r>
                      <a:endParaRPr kumimoji="1" lang="ja-JP" altLang="en-US" sz="1600" dirty="0">
                        <a:latin typeface="メイリオ" pitchFamily="50" charset="-128"/>
                        <a:ea typeface="メイリオ" pitchFamily="50" charset="-128"/>
                      </a:endParaRPr>
                    </a:p>
                  </a:txBody>
                  <a:tcPr anchor="ctr"/>
                </a:tc>
                <a:tc>
                  <a:txBody>
                    <a:bodyPr/>
                    <a:lstStyle/>
                    <a:p>
                      <a:r>
                        <a:rPr kumimoji="1" lang="ja-JP" altLang="en-US" sz="1600" dirty="0" smtClean="0">
                          <a:latin typeface="メイリオ" pitchFamily="50" charset="-128"/>
                          <a:ea typeface="メイリオ" pitchFamily="50" charset="-128"/>
                        </a:rPr>
                        <a:t>・・・・</a:t>
                      </a:r>
                      <a:endParaRPr kumimoji="1" lang="ja-JP" altLang="en-US" sz="1600" dirty="0">
                        <a:latin typeface="メイリオ" pitchFamily="50" charset="-128"/>
                        <a:ea typeface="メイリオ" pitchFamily="50" charset="-128"/>
                      </a:endParaRPr>
                    </a:p>
                  </a:txBody>
                  <a:tcPr anchor="ctr"/>
                </a:tc>
              </a:tr>
              <a:tr h="653631">
                <a:tc>
                  <a:txBody>
                    <a:bodyPr/>
                    <a:lstStyle/>
                    <a:p>
                      <a:r>
                        <a:rPr kumimoji="1" lang="ja-JP" altLang="en-US" sz="1600" dirty="0" smtClean="0">
                          <a:latin typeface="メイリオ" pitchFamily="50" charset="-128"/>
                          <a:ea typeface="メイリオ" pitchFamily="50" charset="-128"/>
                        </a:rPr>
                        <a:t>部品を修正なしで</a:t>
                      </a:r>
                      <a:r>
                        <a:rPr kumimoji="1" lang="en-US" altLang="ja-JP" sz="1600" dirty="0" smtClean="0">
                          <a:latin typeface="メイリオ" pitchFamily="50" charset="-128"/>
                          <a:ea typeface="メイリオ" pitchFamily="50" charset="-128"/>
                        </a:rPr>
                        <a:t/>
                      </a:r>
                      <a:br>
                        <a:rPr kumimoji="1" lang="en-US" altLang="ja-JP" sz="1600" dirty="0" smtClean="0">
                          <a:latin typeface="メイリオ" pitchFamily="50" charset="-128"/>
                          <a:ea typeface="メイリオ" pitchFamily="50" charset="-128"/>
                        </a:rPr>
                      </a:br>
                      <a:r>
                        <a:rPr kumimoji="1" lang="ja-JP" altLang="en-US" sz="1600" dirty="0" smtClean="0">
                          <a:latin typeface="メイリオ" pitchFamily="50" charset="-128"/>
                          <a:ea typeface="メイリオ" pitchFamily="50" charset="-128"/>
                        </a:rPr>
                        <a:t>そのまま使う</a:t>
                      </a:r>
                      <a:endParaRPr kumimoji="1" lang="en-US" altLang="ja-JP" sz="1600" b="1" dirty="0" smtClean="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r>
              <a:tr h="632253">
                <a:tc>
                  <a:txBody>
                    <a:bodyPr/>
                    <a:lstStyle/>
                    <a:p>
                      <a:r>
                        <a:rPr kumimoji="1" lang="ja-JP" altLang="en-US" sz="1600" dirty="0" smtClean="0">
                          <a:latin typeface="メイリオ" pitchFamily="50" charset="-128"/>
                          <a:ea typeface="メイリオ" pitchFamily="50" charset="-128"/>
                        </a:rPr>
                        <a:t>部品に修正を加えて使う</a:t>
                      </a:r>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r>
              <a:tr h="642942">
                <a:tc>
                  <a:txBody>
                    <a:bodyPr/>
                    <a:lstStyle/>
                    <a:p>
                      <a:r>
                        <a:rPr kumimoji="1" lang="ja-JP" altLang="en-US" sz="1600" dirty="0" smtClean="0">
                          <a:latin typeface="メイリオ" pitchFamily="50" charset="-128"/>
                          <a:ea typeface="メイリオ" pitchFamily="50" charset="-128"/>
                        </a:rPr>
                        <a:t>部品の一部（コード片）</a:t>
                      </a:r>
                      <a:r>
                        <a:rPr kumimoji="1" lang="en-US" altLang="ja-JP" sz="1600" dirty="0" smtClean="0">
                          <a:latin typeface="メイリオ" pitchFamily="50" charset="-128"/>
                          <a:ea typeface="メイリオ" pitchFamily="50" charset="-128"/>
                        </a:rPr>
                        <a:t/>
                      </a:r>
                      <a:br>
                        <a:rPr kumimoji="1" lang="en-US" altLang="ja-JP" sz="1600" dirty="0" smtClean="0">
                          <a:latin typeface="メイリオ" pitchFamily="50" charset="-128"/>
                          <a:ea typeface="メイリオ" pitchFamily="50" charset="-128"/>
                        </a:rPr>
                      </a:br>
                      <a:r>
                        <a:rPr kumimoji="1" lang="ja-JP" altLang="en-US" sz="1600" dirty="0" smtClean="0">
                          <a:latin typeface="メイリオ" pitchFamily="50" charset="-128"/>
                          <a:ea typeface="メイリオ" pitchFamily="50" charset="-128"/>
                        </a:rPr>
                        <a:t>のみを使う</a:t>
                      </a:r>
                      <a:endParaRPr kumimoji="1" lang="ja-JP" altLang="en-US" sz="1600" b="1"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c>
                  <a:txBody>
                    <a:bodyPr/>
                    <a:lstStyle/>
                    <a:p>
                      <a:endParaRPr kumimoji="1" lang="ja-JP" altLang="en-US" sz="1600" dirty="0">
                        <a:latin typeface="メイリオ" pitchFamily="50" charset="-128"/>
                        <a:ea typeface="メイリオ" pitchFamily="50" charset="-128"/>
                      </a:endParaRPr>
                    </a:p>
                  </a:txBody>
                  <a:tcPr>
                    <a:solidFill>
                      <a:schemeClr val="bg1"/>
                    </a:solidFill>
                  </a:tcPr>
                </a:tc>
              </a:tr>
            </a:tbl>
          </a:graphicData>
        </a:graphic>
      </p:graphicFrame>
      <p:sp>
        <p:nvSpPr>
          <p:cNvPr id="2" name="タイトル 1"/>
          <p:cNvSpPr>
            <a:spLocks noGrp="1"/>
          </p:cNvSpPr>
          <p:nvPr>
            <p:ph type="title"/>
          </p:nvPr>
        </p:nvSpPr>
        <p:spPr/>
        <p:txBody>
          <a:bodyPr/>
          <a:lstStyle/>
          <a:p>
            <a:r>
              <a:rPr lang="ja-JP" altLang="en-US" dirty="0" smtClean="0"/>
              <a:t>既存研究 </a:t>
            </a:r>
            <a:r>
              <a:rPr lang="en-US" altLang="ja-JP" dirty="0" smtClean="0"/>
              <a:t>– </a:t>
            </a:r>
            <a:r>
              <a:rPr lang="en-US" altLang="ja-JP" dirty="0" err="1" smtClean="0"/>
              <a:t>CodeBroker</a:t>
            </a:r>
            <a:endParaRPr kumimoji="1" lang="ja-JP" altLang="en-US" dirty="0"/>
          </a:p>
        </p:txBody>
      </p:sp>
      <p:sp>
        <p:nvSpPr>
          <p:cNvPr id="3" name="コンテンツ プレースホルダ 2"/>
          <p:cNvSpPr>
            <a:spLocks noGrp="1"/>
          </p:cNvSpPr>
          <p:nvPr>
            <p:ph idx="1"/>
          </p:nvPr>
        </p:nvSpPr>
        <p:spPr>
          <a:xfrm>
            <a:off x="179388" y="1268413"/>
            <a:ext cx="8785225" cy="1946273"/>
          </a:xfrm>
        </p:spPr>
        <p:txBody>
          <a:bodyPr/>
          <a:lstStyle/>
          <a:p>
            <a:r>
              <a:rPr lang="ja-JP" altLang="en-US" dirty="0" smtClean="0"/>
              <a:t>検索手法</a:t>
            </a:r>
            <a:endParaRPr lang="en-US" altLang="ja-JP" dirty="0" smtClean="0"/>
          </a:p>
          <a:p>
            <a:pPr lvl="1"/>
            <a:r>
              <a:rPr lang="ja-JP" altLang="en-US" dirty="0" smtClean="0"/>
              <a:t>メソッド定義を書き始めた時に検索開始</a:t>
            </a:r>
            <a:endParaRPr lang="en-US" altLang="ja-JP" dirty="0" smtClean="0"/>
          </a:p>
          <a:p>
            <a:pPr marL="914400" lvl="1" indent="-457200">
              <a:buFont typeface="+mj-lt"/>
              <a:buAutoNum type="arabicPeriod"/>
            </a:pPr>
            <a:r>
              <a:rPr lang="ja-JP" altLang="en-US" dirty="0" smtClean="0"/>
              <a:t>ドキュメントコメントの類似したメソッドを検索</a:t>
            </a:r>
            <a:endParaRPr lang="en-US" altLang="ja-JP" dirty="0" smtClean="0"/>
          </a:p>
          <a:p>
            <a:pPr marL="914400" lvl="1" indent="-457200">
              <a:buFont typeface="+mj-lt"/>
              <a:buAutoNum type="arabicPeriod"/>
            </a:pPr>
            <a:r>
              <a:rPr lang="ja-JP" altLang="en-US" dirty="0" smtClean="0"/>
              <a:t>引数や戻値の型が一致するメソッドだけを抽出</a:t>
            </a:r>
            <a:endParaRPr lang="en-US" altLang="ja-JP" sz="1400" dirty="0" smtClean="0"/>
          </a:p>
        </p:txBody>
      </p:sp>
      <p:sp>
        <p:nvSpPr>
          <p:cNvPr id="4" name="正方形/長方形 3"/>
          <p:cNvSpPr/>
          <p:nvPr/>
        </p:nvSpPr>
        <p:spPr bwMode="auto">
          <a:xfrm>
            <a:off x="1714480" y="6072206"/>
            <a:ext cx="7000924" cy="571504"/>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r>
              <a:rPr lang="ja-JP" altLang="en-US" sz="1600" dirty="0" smtClean="0"/>
              <a:t>*</a:t>
            </a:r>
            <a:r>
              <a:rPr lang="en-US" altLang="ja-JP" sz="1600" dirty="0" smtClean="0"/>
              <a:t> Ye, Y. and Fischer, G.: Reuse-Conducive Development Environments,</a:t>
            </a:r>
            <a:br>
              <a:rPr lang="en-US" altLang="ja-JP" sz="1600" dirty="0" smtClean="0"/>
            </a:br>
            <a:r>
              <a:rPr lang="ja-JP" altLang="en-US" sz="1600" dirty="0" smtClean="0"/>
              <a:t>  </a:t>
            </a:r>
            <a:r>
              <a:rPr lang="en-US" altLang="ja-JP" sz="1600" i="1" dirty="0" smtClean="0"/>
              <a:t>Automated Software</a:t>
            </a:r>
            <a:r>
              <a:rPr lang="ja-JP" altLang="en-US" sz="1600" i="1" dirty="0" smtClean="0"/>
              <a:t> </a:t>
            </a:r>
            <a:r>
              <a:rPr lang="nl-NL" altLang="ja-JP" sz="1600" i="1" dirty="0" smtClean="0"/>
              <a:t>Engineering, Vol. 12, No. 2, pp. 199–235</a:t>
            </a:r>
            <a:r>
              <a:rPr lang="ja-JP" altLang="en-US" sz="1600" i="1" dirty="0" smtClean="0"/>
              <a:t> </a:t>
            </a:r>
            <a:r>
              <a:rPr lang="en-US" altLang="ja-JP" sz="1600" dirty="0" smtClean="0"/>
              <a:t>(2005).</a:t>
            </a:r>
          </a:p>
        </p:txBody>
      </p:sp>
      <p:sp>
        <p:nvSpPr>
          <p:cNvPr id="6" name="角丸四角形 5"/>
          <p:cNvSpPr/>
          <p:nvPr/>
        </p:nvSpPr>
        <p:spPr bwMode="auto">
          <a:xfrm>
            <a:off x="2857488" y="4071943"/>
            <a:ext cx="5929354" cy="1785950"/>
          </a:xfrm>
          <a:prstGeom prst="roundRect">
            <a:avLst>
              <a:gd name="adj" fmla="val 4844"/>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800" b="1" dirty="0" smtClean="0">
                <a:solidFill>
                  <a:srgbClr val="C00000"/>
                </a:solidFill>
                <a:latin typeface="メイリオ" pitchFamily="50" charset="-128"/>
                <a:ea typeface="メイリオ" pitchFamily="50" charset="-128"/>
              </a:rPr>
              <a:t>この範囲全てをカバーしたい</a:t>
            </a:r>
            <a:endParaRPr kumimoji="0" lang="ja-JP" altLang="en-US" sz="2800" b="1" i="0" u="none" strike="noStrike" cap="none" normalizeH="0" baseline="0" dirty="0" smtClean="0">
              <a:ln>
                <a:noFill/>
              </a:ln>
              <a:solidFill>
                <a:srgbClr val="C00000"/>
              </a:solidFill>
              <a:effectLst/>
              <a:latin typeface="メイリオ" pitchFamily="50" charset="-128"/>
              <a:ea typeface="メイリオ" pitchFamily="50" charset="-128"/>
            </a:endParaRPr>
          </a:p>
        </p:txBody>
      </p:sp>
      <p:sp>
        <p:nvSpPr>
          <p:cNvPr id="7" name="角丸四角形 6"/>
          <p:cNvSpPr/>
          <p:nvPr/>
        </p:nvSpPr>
        <p:spPr bwMode="auto">
          <a:xfrm>
            <a:off x="2857488" y="4071943"/>
            <a:ext cx="1785950" cy="500066"/>
          </a:xfrm>
          <a:prstGeom prst="roundRect">
            <a:avLst/>
          </a:prstGeom>
          <a:noFill/>
          <a:ln w="25400" cap="flat" cmpd="sng" algn="ctr">
            <a:solidFill>
              <a:srgbClr val="00B050"/>
            </a:solidFill>
            <a:prstDash val="solid"/>
            <a:round/>
            <a:headEnd type="none" w="med" len="med"/>
            <a:tailEnd type="none" w="med" len="med"/>
          </a:ln>
          <a:effectLst/>
        </p:spPr>
        <p:txBody>
          <a:bodyPr vert="horz" wrap="square" lIns="91440" tIns="0" rIns="9144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600" b="1" i="0" u="none" strike="noStrike" cap="none" normalizeH="0" baseline="0" dirty="0" err="1" smtClean="0">
                <a:ln>
                  <a:noFill/>
                </a:ln>
                <a:solidFill>
                  <a:schemeClr val="accent1">
                    <a:lumMod val="50000"/>
                  </a:schemeClr>
                </a:solidFill>
                <a:effectLst/>
                <a:latin typeface="メイリオ" pitchFamily="50" charset="-128"/>
                <a:ea typeface="メイリオ" pitchFamily="50" charset="-128"/>
              </a:rPr>
              <a:t>CodeBroker</a:t>
            </a:r>
            <a:r>
              <a:rPr kumimoji="0" lang="ja-JP" altLang="en-US" sz="1600" b="1" i="0" u="none" strike="noStrike" cap="none" normalizeH="0" baseline="0" dirty="0" smtClean="0">
                <a:ln>
                  <a:noFill/>
                </a:ln>
                <a:solidFill>
                  <a:schemeClr val="accent1">
                    <a:lumMod val="50000"/>
                  </a:schemeClr>
                </a:solidFill>
                <a:effectLst/>
                <a:latin typeface="メイリオ" pitchFamily="50" charset="-128"/>
                <a:ea typeface="メイリオ" pitchFamily="50" charset="-128"/>
              </a:rPr>
              <a:t>が</a:t>
            </a:r>
            <a:r>
              <a:rPr kumimoji="0" lang="en-US" altLang="ja-JP" sz="1600" b="1" i="0" u="none" strike="noStrike" cap="none" normalizeH="0" baseline="0" dirty="0" smtClean="0">
                <a:ln>
                  <a:noFill/>
                </a:ln>
                <a:solidFill>
                  <a:schemeClr val="accent1">
                    <a:lumMod val="50000"/>
                  </a:schemeClr>
                </a:solidFill>
                <a:effectLst/>
                <a:latin typeface="メイリオ" pitchFamily="50" charset="-128"/>
                <a:ea typeface="メイリオ" pitchFamily="50" charset="-128"/>
              </a:rPr>
              <a:t/>
            </a:r>
            <a:br>
              <a:rPr kumimoji="0" lang="en-US" altLang="ja-JP" sz="1600" b="1" i="0" u="none" strike="noStrike" cap="none" normalizeH="0" baseline="0" dirty="0" smtClean="0">
                <a:ln>
                  <a:noFill/>
                </a:ln>
                <a:solidFill>
                  <a:schemeClr val="accent1">
                    <a:lumMod val="50000"/>
                  </a:schemeClr>
                </a:solidFill>
                <a:effectLst/>
                <a:latin typeface="メイリオ" pitchFamily="50" charset="-128"/>
                <a:ea typeface="メイリオ" pitchFamily="50" charset="-128"/>
              </a:rPr>
            </a:br>
            <a:r>
              <a:rPr kumimoji="0" lang="ja-JP" altLang="en-US" sz="1600" b="1" i="0" u="none" strike="noStrike" cap="none" normalizeH="0" baseline="0" dirty="0" smtClean="0">
                <a:ln>
                  <a:noFill/>
                </a:ln>
                <a:solidFill>
                  <a:schemeClr val="accent1">
                    <a:lumMod val="50000"/>
                  </a:schemeClr>
                </a:solidFill>
                <a:effectLst/>
                <a:latin typeface="メイリオ" pitchFamily="50" charset="-128"/>
                <a:ea typeface="メイリオ" pitchFamily="50" charset="-128"/>
              </a:rPr>
              <a:t>対象とする範囲</a:t>
            </a:r>
          </a:p>
        </p:txBody>
      </p:sp>
      <p:sp>
        <p:nvSpPr>
          <p:cNvPr id="8" name="正方形/長方形 7"/>
          <p:cNvSpPr/>
          <p:nvPr/>
        </p:nvSpPr>
        <p:spPr bwMode="auto">
          <a:xfrm>
            <a:off x="214282" y="4675666"/>
            <a:ext cx="8715436" cy="132507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
        <p:nvSpPr>
          <p:cNvPr id="9" name="正方形/長方形 8"/>
          <p:cNvSpPr/>
          <p:nvPr/>
        </p:nvSpPr>
        <p:spPr bwMode="auto">
          <a:xfrm>
            <a:off x="4792252" y="3286124"/>
            <a:ext cx="4205511" cy="271464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メイリオ" pitchFamily="50" charset="-128"/>
              <a:ea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9" fill="hold" grpId="0" nodeType="clickEffect">
                                  <p:stCondLst>
                                    <p:cond delay="0"/>
                                  </p:stCondLst>
                                  <p:childTnLst>
                                    <p:animEffect transition="out" filter="strips(up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8" presetClass="exit" presetSubtype="9" fill="hold" grpId="0" nodeType="clickEffect">
                                  <p:stCondLst>
                                    <p:cond delay="0"/>
                                  </p:stCondLst>
                                  <p:childTnLst>
                                    <p:animEffect transition="out" filter="strips(upLeft)">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提案手法の概要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目的</a:t>
            </a:r>
            <a:endParaRPr lang="en-US" altLang="ja-JP" dirty="0" smtClean="0"/>
          </a:p>
          <a:p>
            <a:pPr lvl="1"/>
            <a:r>
              <a:rPr lang="ja-JP" altLang="en-US" dirty="0" smtClean="0"/>
              <a:t>広い範囲の再利用に対応した部品自動推薦手法</a:t>
            </a:r>
            <a:endParaRPr lang="en-US" altLang="ja-JP" dirty="0" smtClean="0"/>
          </a:p>
          <a:p>
            <a:r>
              <a:rPr lang="ja-JP" altLang="en-US" dirty="0" smtClean="0"/>
              <a:t>方針</a:t>
            </a:r>
            <a:endParaRPr lang="en-US" altLang="ja-JP" dirty="0" smtClean="0"/>
          </a:p>
          <a:p>
            <a:pPr lvl="1"/>
            <a:r>
              <a:rPr lang="ja-JP" altLang="en-US" dirty="0" smtClean="0"/>
              <a:t>メソッド本体の情報も利用して検索を行う</a:t>
            </a:r>
            <a:endParaRPr lang="en-US" altLang="ja-JP" dirty="0" smtClean="0"/>
          </a:p>
          <a:p>
            <a:pPr lvl="1"/>
            <a:r>
              <a:rPr lang="ja-JP" altLang="en-US" dirty="0" smtClean="0"/>
              <a:t>曖昧さを許容した検索を行う</a:t>
            </a:r>
            <a:endParaRPr lang="en-US" altLang="ja-JP" dirty="0" smtClean="0"/>
          </a:p>
          <a:p>
            <a:pPr lvl="1">
              <a:buNone/>
            </a:pPr>
            <a:r>
              <a:rPr lang="ja-JP" altLang="en-US" b="1" dirty="0" smtClean="0">
                <a:solidFill>
                  <a:schemeClr val="accent6"/>
                </a:solidFill>
              </a:rPr>
              <a:t>⇒</a:t>
            </a:r>
            <a:r>
              <a:rPr lang="ja-JP" altLang="en-US" dirty="0" smtClean="0"/>
              <a:t>編集中のソースコードから特徴を抽出して利用</a:t>
            </a:r>
            <a:endParaRPr lang="en-US" altLang="ja-JP" dirty="0" smtClean="0"/>
          </a:p>
          <a:p>
            <a:pPr lvl="2"/>
            <a:r>
              <a:rPr lang="ja-JP" altLang="en-US" dirty="0" smtClean="0"/>
              <a:t>ローカル変数，メソッド，クラスなどの識別子に含まれる単語</a:t>
            </a:r>
            <a:endParaRPr lang="en-US" altLang="ja-JP" dirty="0" smtClean="0"/>
          </a:p>
          <a:p>
            <a:pPr lvl="2"/>
            <a:r>
              <a:rPr lang="ja-JP" altLang="en-US" dirty="0" smtClean="0"/>
              <a:t>コメント，ドキュメントコメントに含まれる単語</a:t>
            </a:r>
            <a:endParaRPr lang="en-US" altLang="ja-JP" dirty="0" smtClean="0"/>
          </a:p>
        </p:txBody>
      </p:sp>
    </p:spTree>
  </p:cSld>
  <p:clrMapOvr>
    <a:masterClrMapping/>
  </p:clrMapOvr>
  <p:transition advTm="58282"/>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正方形/長方形 71"/>
          <p:cNvSpPr/>
          <p:nvPr/>
        </p:nvSpPr>
        <p:spPr bwMode="auto">
          <a:xfrm>
            <a:off x="5786446" y="1500174"/>
            <a:ext cx="1643074" cy="3214710"/>
          </a:xfrm>
          <a:prstGeom prst="rect">
            <a:avLst/>
          </a:prstGeom>
          <a:noFill/>
          <a:ln w="25400" cap="flat" cmpd="sng" algn="ctr">
            <a:solidFill>
              <a:srgbClr val="80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z="1600" dirty="0">
              <a:solidFill>
                <a:srgbClr val="800000"/>
              </a:solidFill>
              <a:latin typeface="メイリオ" pitchFamily="50" charset="-128"/>
              <a:ea typeface="メイリオ" pitchFamily="50" charset="-128"/>
            </a:endParaRPr>
          </a:p>
        </p:txBody>
      </p:sp>
      <p:sp>
        <p:nvSpPr>
          <p:cNvPr id="67" name="正方形/長方形 66"/>
          <p:cNvSpPr/>
          <p:nvPr/>
        </p:nvSpPr>
        <p:spPr bwMode="auto">
          <a:xfrm>
            <a:off x="3500430" y="1500174"/>
            <a:ext cx="2000264" cy="4643470"/>
          </a:xfrm>
          <a:prstGeom prst="rect">
            <a:avLst/>
          </a:prstGeom>
          <a:noFill/>
          <a:ln w="25400"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pPr>
            <a:endParaRPr lang="ja-JP" altLang="en-US" sz="1600" dirty="0" smtClean="0">
              <a:solidFill>
                <a:schemeClr val="accent6"/>
              </a:solidFill>
              <a:latin typeface="メイリオ" pitchFamily="50" charset="-128"/>
              <a:ea typeface="メイリオ" pitchFamily="50" charset="-128"/>
            </a:endParaRPr>
          </a:p>
        </p:txBody>
      </p:sp>
      <p:sp>
        <p:nvSpPr>
          <p:cNvPr id="2" name="タイトル 1"/>
          <p:cNvSpPr>
            <a:spLocks noGrp="1"/>
          </p:cNvSpPr>
          <p:nvPr>
            <p:ph type="title"/>
          </p:nvPr>
        </p:nvSpPr>
        <p:spPr/>
        <p:txBody>
          <a:bodyPr/>
          <a:lstStyle/>
          <a:p>
            <a:r>
              <a:rPr kumimoji="1" lang="ja-JP" altLang="en-US" dirty="0" smtClean="0"/>
              <a:t>提案手法の流れ</a:t>
            </a:r>
            <a:endParaRPr kumimoji="1" lang="ja-JP" altLang="en-US" dirty="0"/>
          </a:p>
        </p:txBody>
      </p:sp>
      <p:grpSp>
        <p:nvGrpSpPr>
          <p:cNvPr id="5" name="Group 10"/>
          <p:cNvGrpSpPr>
            <a:grpSpLocks/>
          </p:cNvGrpSpPr>
          <p:nvPr/>
        </p:nvGrpSpPr>
        <p:grpSpPr bwMode="auto">
          <a:xfrm>
            <a:off x="428596" y="3608754"/>
            <a:ext cx="530596" cy="1757826"/>
            <a:chOff x="2957" y="3344"/>
            <a:chExt cx="572" cy="1896"/>
          </a:xfrm>
        </p:grpSpPr>
        <p:sp>
          <p:nvSpPr>
            <p:cNvPr id="6" name="Oval 11"/>
            <p:cNvSpPr>
              <a:spLocks noChangeArrowheads="1"/>
            </p:cNvSpPr>
            <p:nvPr/>
          </p:nvSpPr>
          <p:spPr bwMode="auto">
            <a:xfrm>
              <a:off x="2957" y="3344"/>
              <a:ext cx="572" cy="572"/>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endParaRPr lang="ja-JP" altLang="en-US">
                <a:latin typeface="メイリオ" pitchFamily="50" charset="-128"/>
                <a:ea typeface="メイリオ" pitchFamily="50" charset="-128"/>
              </a:endParaRPr>
            </a:p>
          </p:txBody>
        </p:sp>
        <p:cxnSp>
          <p:nvCxnSpPr>
            <p:cNvPr id="7" name="AutoShape 12"/>
            <p:cNvCxnSpPr>
              <a:cxnSpLocks noChangeShapeType="1"/>
              <a:stCxn id="6" idx="4"/>
            </p:cNvCxnSpPr>
            <p:nvPr/>
          </p:nvCxnSpPr>
          <p:spPr bwMode="auto">
            <a:xfrm>
              <a:off x="3244" y="3916"/>
              <a:ext cx="0" cy="1039"/>
            </a:xfrm>
            <a:prstGeom prst="straightConnector1">
              <a:avLst/>
            </a:prstGeom>
            <a:noFill/>
            <a:ln w="9525">
              <a:solidFill>
                <a:srgbClr val="000000"/>
              </a:solidFill>
              <a:round/>
              <a:headEnd/>
              <a:tailEnd/>
            </a:ln>
          </p:spPr>
        </p:cxnSp>
        <p:cxnSp>
          <p:nvCxnSpPr>
            <p:cNvPr id="8" name="AutoShape 13"/>
            <p:cNvCxnSpPr>
              <a:cxnSpLocks noChangeShapeType="1"/>
            </p:cNvCxnSpPr>
            <p:nvPr/>
          </p:nvCxnSpPr>
          <p:spPr bwMode="auto">
            <a:xfrm>
              <a:off x="2957" y="4276"/>
              <a:ext cx="572" cy="0"/>
            </a:xfrm>
            <a:prstGeom prst="straightConnector1">
              <a:avLst/>
            </a:prstGeom>
            <a:noFill/>
            <a:ln w="9525">
              <a:solidFill>
                <a:srgbClr val="000000"/>
              </a:solidFill>
              <a:round/>
              <a:headEnd/>
              <a:tailEnd/>
            </a:ln>
          </p:spPr>
        </p:cxnSp>
        <p:cxnSp>
          <p:nvCxnSpPr>
            <p:cNvPr id="9" name="AutoShape 14"/>
            <p:cNvCxnSpPr>
              <a:cxnSpLocks noChangeShapeType="1"/>
            </p:cNvCxnSpPr>
            <p:nvPr/>
          </p:nvCxnSpPr>
          <p:spPr bwMode="auto">
            <a:xfrm flipH="1">
              <a:off x="2957" y="4955"/>
              <a:ext cx="287" cy="285"/>
            </a:xfrm>
            <a:prstGeom prst="straightConnector1">
              <a:avLst/>
            </a:prstGeom>
            <a:noFill/>
            <a:ln w="9525">
              <a:solidFill>
                <a:srgbClr val="000000"/>
              </a:solidFill>
              <a:round/>
              <a:headEnd/>
              <a:tailEnd/>
            </a:ln>
          </p:spPr>
        </p:cxnSp>
        <p:cxnSp>
          <p:nvCxnSpPr>
            <p:cNvPr id="10" name="AutoShape 15"/>
            <p:cNvCxnSpPr>
              <a:cxnSpLocks noChangeShapeType="1"/>
            </p:cNvCxnSpPr>
            <p:nvPr/>
          </p:nvCxnSpPr>
          <p:spPr bwMode="auto">
            <a:xfrm>
              <a:off x="3244" y="4955"/>
              <a:ext cx="285" cy="285"/>
            </a:xfrm>
            <a:prstGeom prst="straightConnector1">
              <a:avLst/>
            </a:prstGeom>
            <a:noFill/>
            <a:ln w="9525">
              <a:solidFill>
                <a:srgbClr val="000000"/>
              </a:solidFill>
              <a:round/>
              <a:headEnd/>
              <a:tailEnd/>
            </a:ln>
          </p:spPr>
        </p:cxnSp>
      </p:grpSp>
      <p:cxnSp>
        <p:nvCxnSpPr>
          <p:cNvPr id="12" name="直線矢印コネクタ 11"/>
          <p:cNvCxnSpPr>
            <a:endCxn id="11" idx="1"/>
          </p:cNvCxnSpPr>
          <p:nvPr/>
        </p:nvCxnSpPr>
        <p:spPr>
          <a:xfrm>
            <a:off x="1071538" y="3929066"/>
            <a:ext cx="92869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円/楕円 12"/>
          <p:cNvSpPr/>
          <p:nvPr/>
        </p:nvSpPr>
        <p:spPr>
          <a:xfrm>
            <a:off x="4000496" y="1857364"/>
            <a:ext cx="1000132" cy="1000132"/>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accent6"/>
                </a:solidFill>
                <a:latin typeface="メイリオ" pitchFamily="50" charset="-128"/>
                <a:ea typeface="メイリオ" pitchFamily="50" charset="-128"/>
              </a:rPr>
              <a:t>編集の</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区切りの</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検出</a:t>
            </a:r>
            <a:endParaRPr kumimoji="1" lang="ja-JP" altLang="en-US" dirty="0">
              <a:solidFill>
                <a:schemeClr val="accent6"/>
              </a:solidFill>
              <a:latin typeface="メイリオ" pitchFamily="50" charset="-128"/>
              <a:ea typeface="メイリオ" pitchFamily="50" charset="-128"/>
            </a:endParaRPr>
          </a:p>
        </p:txBody>
      </p:sp>
      <p:sp>
        <p:nvSpPr>
          <p:cNvPr id="15" name="円/楕円 14"/>
          <p:cNvSpPr/>
          <p:nvPr/>
        </p:nvSpPr>
        <p:spPr>
          <a:xfrm>
            <a:off x="4000496" y="4929198"/>
            <a:ext cx="1000132" cy="1000132"/>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accent6"/>
                </a:solidFill>
                <a:latin typeface="メイリオ" pitchFamily="50" charset="-128"/>
                <a:ea typeface="メイリオ" pitchFamily="50" charset="-128"/>
              </a:rPr>
              <a:t>検索</a:t>
            </a:r>
            <a:endParaRPr kumimoji="1" lang="ja-JP" altLang="en-US" dirty="0">
              <a:solidFill>
                <a:schemeClr val="accent6"/>
              </a:solidFill>
              <a:latin typeface="メイリオ" pitchFamily="50" charset="-128"/>
              <a:ea typeface="メイリオ" pitchFamily="50" charset="-128"/>
            </a:endParaRPr>
          </a:p>
        </p:txBody>
      </p:sp>
      <p:sp>
        <p:nvSpPr>
          <p:cNvPr id="16" name="円/楕円 15"/>
          <p:cNvSpPr/>
          <p:nvPr/>
        </p:nvSpPr>
        <p:spPr>
          <a:xfrm>
            <a:off x="5929322" y="1857364"/>
            <a:ext cx="986442" cy="981757"/>
          </a:xfrm>
          <a:prstGeom prst="ellipse">
            <a:avLst/>
          </a:prstGeom>
          <a:solidFill>
            <a:schemeClr val="bg1"/>
          </a:solidFill>
          <a:ln w="1905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800000"/>
                </a:solidFill>
                <a:latin typeface="メイリオ" pitchFamily="50" charset="-128"/>
                <a:ea typeface="メイリオ" pitchFamily="50" charset="-128"/>
              </a:rPr>
              <a:t>特徴</a:t>
            </a:r>
            <a:r>
              <a:rPr kumimoji="1" lang="en-US" altLang="ja-JP" dirty="0" smtClean="0">
                <a:solidFill>
                  <a:srgbClr val="800000"/>
                </a:solidFill>
                <a:latin typeface="メイリオ" pitchFamily="50" charset="-128"/>
                <a:ea typeface="メイリオ" pitchFamily="50" charset="-128"/>
              </a:rPr>
              <a:t/>
            </a:r>
            <a:br>
              <a:rPr kumimoji="1" lang="en-US" altLang="ja-JP" dirty="0" smtClean="0">
                <a:solidFill>
                  <a:srgbClr val="800000"/>
                </a:solidFill>
                <a:latin typeface="メイリオ" pitchFamily="50" charset="-128"/>
                <a:ea typeface="メイリオ" pitchFamily="50" charset="-128"/>
              </a:rPr>
            </a:br>
            <a:r>
              <a:rPr kumimoji="1" lang="ja-JP" altLang="en-US" dirty="0" smtClean="0">
                <a:solidFill>
                  <a:srgbClr val="800000"/>
                </a:solidFill>
                <a:latin typeface="メイリオ" pitchFamily="50" charset="-128"/>
                <a:ea typeface="メイリオ" pitchFamily="50" charset="-128"/>
              </a:rPr>
              <a:t>抽出</a:t>
            </a:r>
            <a:endParaRPr kumimoji="1" lang="ja-JP" altLang="en-US" dirty="0">
              <a:solidFill>
                <a:srgbClr val="800000"/>
              </a:solidFill>
              <a:latin typeface="メイリオ" pitchFamily="50" charset="-128"/>
              <a:ea typeface="メイリオ" pitchFamily="50" charset="-128"/>
            </a:endParaRPr>
          </a:p>
        </p:txBody>
      </p:sp>
      <p:sp>
        <p:nvSpPr>
          <p:cNvPr id="17" name="円/楕円 16"/>
          <p:cNvSpPr/>
          <p:nvPr/>
        </p:nvSpPr>
        <p:spPr>
          <a:xfrm>
            <a:off x="5929322" y="3429000"/>
            <a:ext cx="1000132" cy="1000132"/>
          </a:xfrm>
          <a:prstGeom prst="ellipse">
            <a:avLst/>
          </a:prstGeom>
          <a:solidFill>
            <a:schemeClr val="bg1"/>
          </a:solidFill>
          <a:ln w="1905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rgbClr val="800000"/>
                </a:solidFill>
                <a:latin typeface="メイリオ" pitchFamily="50" charset="-128"/>
                <a:ea typeface="メイリオ" pitchFamily="50" charset="-128"/>
              </a:rPr>
              <a:t>索引</a:t>
            </a:r>
            <a:r>
              <a:rPr kumimoji="1" lang="en-US" altLang="ja-JP" dirty="0" smtClean="0">
                <a:solidFill>
                  <a:srgbClr val="800000"/>
                </a:solidFill>
                <a:latin typeface="メイリオ" pitchFamily="50" charset="-128"/>
                <a:ea typeface="メイリオ" pitchFamily="50" charset="-128"/>
              </a:rPr>
              <a:t/>
            </a:r>
            <a:br>
              <a:rPr kumimoji="1" lang="en-US" altLang="ja-JP" dirty="0" smtClean="0">
                <a:solidFill>
                  <a:srgbClr val="800000"/>
                </a:solidFill>
                <a:latin typeface="メイリオ" pitchFamily="50" charset="-128"/>
                <a:ea typeface="メイリオ" pitchFamily="50" charset="-128"/>
              </a:rPr>
            </a:br>
            <a:r>
              <a:rPr kumimoji="1" lang="ja-JP" altLang="en-US" dirty="0" smtClean="0">
                <a:solidFill>
                  <a:srgbClr val="800000"/>
                </a:solidFill>
                <a:latin typeface="メイリオ" pitchFamily="50" charset="-128"/>
                <a:ea typeface="メイリオ" pitchFamily="50" charset="-128"/>
              </a:rPr>
              <a:t>作成</a:t>
            </a:r>
            <a:endParaRPr kumimoji="1" lang="ja-JP" altLang="en-US" dirty="0">
              <a:solidFill>
                <a:srgbClr val="800000"/>
              </a:solidFill>
              <a:latin typeface="メイリオ" pitchFamily="50" charset="-128"/>
              <a:ea typeface="メイリオ" pitchFamily="50" charset="-128"/>
            </a:endParaRPr>
          </a:p>
        </p:txBody>
      </p:sp>
      <p:sp>
        <p:nvSpPr>
          <p:cNvPr id="18" name="フローチャート : 磁気ディスク 17"/>
          <p:cNvSpPr/>
          <p:nvPr/>
        </p:nvSpPr>
        <p:spPr>
          <a:xfrm>
            <a:off x="5929322" y="4929198"/>
            <a:ext cx="1000132" cy="1000132"/>
          </a:xfrm>
          <a:prstGeom prst="flowChartMagneticDisk">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smtClean="0">
                <a:solidFill>
                  <a:schemeClr val="tx1"/>
                </a:solidFill>
                <a:latin typeface="メイリオ" pitchFamily="50" charset="-128"/>
                <a:ea typeface="メイリオ" pitchFamily="50" charset="-128"/>
              </a:rPr>
              <a:t>索引</a:t>
            </a:r>
            <a:endParaRPr kumimoji="1" lang="ja-JP" altLang="en-US" dirty="0">
              <a:solidFill>
                <a:schemeClr val="tx1"/>
              </a:solidFill>
              <a:latin typeface="メイリオ" pitchFamily="50" charset="-128"/>
              <a:ea typeface="メイリオ" pitchFamily="50" charset="-128"/>
            </a:endParaRPr>
          </a:p>
        </p:txBody>
      </p:sp>
      <p:sp>
        <p:nvSpPr>
          <p:cNvPr id="20" name="テキスト ボックス 19"/>
          <p:cNvSpPr txBox="1"/>
          <p:nvPr/>
        </p:nvSpPr>
        <p:spPr>
          <a:xfrm>
            <a:off x="6572264" y="2832096"/>
            <a:ext cx="642942" cy="285752"/>
          </a:xfrm>
          <a:prstGeom prst="rect">
            <a:avLst/>
          </a:prstGeom>
          <a:noFill/>
        </p:spPr>
        <p:txBody>
          <a:bodyPr wrap="square" lIns="0" tIns="0" rIns="0" bIns="0" rtlCol="0" anchor="ctr" anchorCtr="0">
            <a:spAutoFit/>
          </a:bodyPr>
          <a:lstStyle/>
          <a:p>
            <a:pPr algn="ctr"/>
            <a:r>
              <a:rPr kumimoji="1" lang="ja-JP" altLang="en-US" dirty="0" smtClean="0">
                <a:solidFill>
                  <a:srgbClr val="800000"/>
                </a:solidFill>
                <a:latin typeface="メイリオ" pitchFamily="50" charset="-128"/>
                <a:ea typeface="メイリオ" pitchFamily="50" charset="-128"/>
              </a:rPr>
              <a:t>特徴</a:t>
            </a:r>
            <a:endParaRPr kumimoji="1" lang="ja-JP" altLang="en-US" dirty="0">
              <a:solidFill>
                <a:srgbClr val="800000"/>
              </a:solidFill>
              <a:latin typeface="メイリオ" pitchFamily="50" charset="-128"/>
              <a:ea typeface="メイリオ" pitchFamily="50" charset="-128"/>
            </a:endParaRPr>
          </a:p>
        </p:txBody>
      </p:sp>
      <p:sp>
        <p:nvSpPr>
          <p:cNvPr id="21" name="テキスト ボックス 20"/>
          <p:cNvSpPr txBox="1"/>
          <p:nvPr/>
        </p:nvSpPr>
        <p:spPr>
          <a:xfrm>
            <a:off x="2643174" y="2285992"/>
            <a:ext cx="608038" cy="553998"/>
          </a:xfrm>
          <a:prstGeom prst="rect">
            <a:avLst/>
          </a:prstGeom>
          <a:noFill/>
        </p:spPr>
        <p:txBody>
          <a:bodyPr wrap="square" lIns="0" tIns="0" rIns="0" bIns="0" rtlCol="0" anchor="ctr" anchorCtr="0">
            <a:spAutoFit/>
          </a:bodyPr>
          <a:lstStyle/>
          <a:p>
            <a:pPr algn="ctr"/>
            <a:r>
              <a:rPr kumimoji="1" lang="ja-JP" altLang="en-US" dirty="0" smtClean="0">
                <a:solidFill>
                  <a:schemeClr val="accent6"/>
                </a:solidFill>
                <a:latin typeface="メイリオ" pitchFamily="50" charset="-128"/>
                <a:ea typeface="メイリオ" pitchFamily="50" charset="-128"/>
              </a:rPr>
              <a:t>編集</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内容</a:t>
            </a:r>
            <a:endParaRPr kumimoji="1" lang="ja-JP" altLang="en-US" dirty="0">
              <a:solidFill>
                <a:schemeClr val="accent6"/>
              </a:solidFill>
              <a:latin typeface="メイリオ" pitchFamily="50" charset="-128"/>
              <a:ea typeface="メイリオ" pitchFamily="50" charset="-128"/>
            </a:endParaRPr>
          </a:p>
        </p:txBody>
      </p:sp>
      <p:sp>
        <p:nvSpPr>
          <p:cNvPr id="22" name="テキスト ボックス 21"/>
          <p:cNvSpPr txBox="1"/>
          <p:nvPr/>
        </p:nvSpPr>
        <p:spPr>
          <a:xfrm>
            <a:off x="2500298" y="4232324"/>
            <a:ext cx="1714512" cy="553998"/>
          </a:xfrm>
          <a:prstGeom prst="rect">
            <a:avLst/>
          </a:prstGeom>
          <a:solidFill>
            <a:schemeClr val="bg1"/>
          </a:solidFill>
        </p:spPr>
        <p:txBody>
          <a:bodyPr wrap="square" lIns="0" tIns="0" rIns="0" bIns="0" rtlCol="0" anchor="ctr" anchorCtr="0">
            <a:spAutoFit/>
          </a:bodyPr>
          <a:lstStyle/>
          <a:p>
            <a:pPr algn="ctr"/>
            <a:r>
              <a:rPr kumimoji="1" lang="ja-JP" altLang="en-US" dirty="0" smtClean="0">
                <a:solidFill>
                  <a:schemeClr val="accent6"/>
                </a:solidFill>
                <a:latin typeface="メイリオ" pitchFamily="50" charset="-128"/>
                <a:ea typeface="メイリオ" pitchFamily="50" charset="-128"/>
              </a:rPr>
              <a:t>ソースコード</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とカーソル位置</a:t>
            </a:r>
            <a:endParaRPr kumimoji="1" lang="ja-JP" altLang="en-US" dirty="0">
              <a:solidFill>
                <a:schemeClr val="accent6"/>
              </a:solidFill>
              <a:latin typeface="メイリオ" pitchFamily="50" charset="-128"/>
              <a:ea typeface="メイリオ" pitchFamily="50" charset="-128"/>
            </a:endParaRPr>
          </a:p>
        </p:txBody>
      </p:sp>
      <p:sp>
        <p:nvSpPr>
          <p:cNvPr id="24" name="テキスト ボックス 23"/>
          <p:cNvSpPr txBox="1"/>
          <p:nvPr/>
        </p:nvSpPr>
        <p:spPr>
          <a:xfrm>
            <a:off x="4500562" y="2857496"/>
            <a:ext cx="1024146" cy="553998"/>
          </a:xfrm>
          <a:prstGeom prst="rect">
            <a:avLst/>
          </a:prstGeom>
          <a:noFill/>
        </p:spPr>
        <p:txBody>
          <a:bodyPr wrap="square" lIns="0" tIns="0" rIns="0" bIns="0" rtlCol="0" anchor="ctr" anchorCtr="0">
            <a:spAutoFit/>
          </a:bodyPr>
          <a:lstStyle/>
          <a:p>
            <a:pPr algn="ctr"/>
            <a:r>
              <a:rPr kumimoji="1" lang="ja-JP" altLang="en-US" dirty="0" smtClean="0">
                <a:solidFill>
                  <a:schemeClr val="accent6"/>
                </a:solidFill>
                <a:latin typeface="メイリオ" pitchFamily="50" charset="-128"/>
                <a:ea typeface="メイリオ" pitchFamily="50" charset="-128"/>
              </a:rPr>
              <a:t>検索開始</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指示</a:t>
            </a:r>
            <a:endParaRPr kumimoji="1" lang="ja-JP" altLang="en-US" dirty="0">
              <a:solidFill>
                <a:schemeClr val="accent6"/>
              </a:solidFill>
              <a:latin typeface="メイリオ" pitchFamily="50" charset="-128"/>
              <a:ea typeface="メイリオ" pitchFamily="50" charset="-128"/>
            </a:endParaRPr>
          </a:p>
        </p:txBody>
      </p:sp>
      <p:cxnSp>
        <p:nvCxnSpPr>
          <p:cNvPr id="25" name="直線矢印コネクタ 24"/>
          <p:cNvCxnSpPr>
            <a:stCxn id="13" idx="4"/>
            <a:endCxn id="14" idx="0"/>
          </p:cNvCxnSpPr>
          <p:nvPr/>
        </p:nvCxnSpPr>
        <p:spPr>
          <a:xfrm rot="5400000">
            <a:off x="4214810" y="3143248"/>
            <a:ext cx="571504" cy="1588"/>
          </a:xfrm>
          <a:prstGeom prst="straightConnector1">
            <a:avLst/>
          </a:prstGeom>
          <a:ln w="1905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6" name="右矢印 25"/>
          <p:cNvSpPr/>
          <p:nvPr/>
        </p:nvSpPr>
        <p:spPr>
          <a:xfrm>
            <a:off x="3143240" y="3643314"/>
            <a:ext cx="714380" cy="571504"/>
          </a:xfrm>
          <a:prstGeom prst="rightArrow">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28" name="下矢印 27"/>
          <p:cNvSpPr/>
          <p:nvPr/>
        </p:nvSpPr>
        <p:spPr>
          <a:xfrm rot="13500000">
            <a:off x="3110715" y="2375650"/>
            <a:ext cx="493677" cy="1122781"/>
          </a:xfrm>
          <a:prstGeom prst="downArrow">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31" name="右矢印 30"/>
          <p:cNvSpPr/>
          <p:nvPr/>
        </p:nvSpPr>
        <p:spPr>
          <a:xfrm flipH="1">
            <a:off x="7072330" y="2071678"/>
            <a:ext cx="629252" cy="553129"/>
          </a:xfrm>
          <a:prstGeom prst="rightArrow">
            <a:avLst/>
          </a:prstGeom>
          <a:solidFill>
            <a:schemeClr val="bg1"/>
          </a:solidFill>
          <a:ln w="1905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34" name="テキスト ボックス 33"/>
          <p:cNvSpPr txBox="1"/>
          <p:nvPr/>
        </p:nvSpPr>
        <p:spPr>
          <a:xfrm>
            <a:off x="2928926" y="5715016"/>
            <a:ext cx="1000132" cy="553998"/>
          </a:xfrm>
          <a:prstGeom prst="rect">
            <a:avLst/>
          </a:prstGeom>
          <a:solidFill>
            <a:schemeClr val="bg1"/>
          </a:solidFill>
        </p:spPr>
        <p:txBody>
          <a:bodyPr wrap="square" lIns="0" tIns="0" rIns="0" bIns="0" rtlCol="0" anchor="ctr" anchorCtr="0">
            <a:spAutoFit/>
          </a:bodyPr>
          <a:lstStyle/>
          <a:p>
            <a:pPr algn="ctr"/>
            <a:r>
              <a:rPr kumimoji="1" lang="ja-JP" altLang="en-US" dirty="0" smtClean="0">
                <a:solidFill>
                  <a:schemeClr val="accent6"/>
                </a:solidFill>
                <a:latin typeface="メイリオ" pitchFamily="50" charset="-128"/>
                <a:ea typeface="メイリオ" pitchFamily="50" charset="-128"/>
              </a:rPr>
              <a:t>推薦部品一覧</a:t>
            </a:r>
            <a:endParaRPr kumimoji="1" lang="ja-JP" altLang="en-US" dirty="0">
              <a:solidFill>
                <a:schemeClr val="accent6"/>
              </a:solidFill>
              <a:latin typeface="メイリオ" pitchFamily="50" charset="-128"/>
              <a:ea typeface="メイリオ" pitchFamily="50" charset="-128"/>
            </a:endParaRPr>
          </a:p>
        </p:txBody>
      </p:sp>
      <p:sp>
        <p:nvSpPr>
          <p:cNvPr id="35" name="テキスト ボックス 34"/>
          <p:cNvSpPr txBox="1"/>
          <p:nvPr/>
        </p:nvSpPr>
        <p:spPr>
          <a:xfrm>
            <a:off x="785786" y="3357562"/>
            <a:ext cx="1643074" cy="553998"/>
          </a:xfrm>
          <a:prstGeom prst="rect">
            <a:avLst/>
          </a:prstGeom>
          <a:noFill/>
        </p:spPr>
        <p:txBody>
          <a:bodyPr wrap="square" lIns="0" tIns="0" rIns="0" bIns="0" rtlCol="0" anchor="ctr" anchorCtr="0">
            <a:spAutoFit/>
          </a:bodyPr>
          <a:lstStyle/>
          <a:p>
            <a:pPr algn="ctr"/>
            <a:r>
              <a:rPr kumimoji="1" lang="ja-JP" altLang="en-US" dirty="0" smtClean="0">
                <a:latin typeface="メイリオ" pitchFamily="50" charset="-128"/>
                <a:ea typeface="メイリオ" pitchFamily="50" charset="-128"/>
              </a:rPr>
              <a:t>ソースコードの</a:t>
            </a:r>
            <a:r>
              <a:rPr kumimoji="1" lang="en-US" altLang="ja-JP" dirty="0" smtClean="0">
                <a:latin typeface="メイリオ" pitchFamily="50" charset="-128"/>
                <a:ea typeface="メイリオ" pitchFamily="50" charset="-128"/>
              </a:rPr>
              <a:t/>
            </a:r>
            <a:br>
              <a:rPr kumimoji="1" lang="en-US" altLang="ja-JP" dirty="0" smtClean="0">
                <a:latin typeface="メイリオ" pitchFamily="50" charset="-128"/>
                <a:ea typeface="メイリオ" pitchFamily="50" charset="-128"/>
              </a:rPr>
            </a:br>
            <a:r>
              <a:rPr kumimoji="1" lang="ja-JP" altLang="en-US" dirty="0" smtClean="0">
                <a:latin typeface="メイリオ" pitchFamily="50" charset="-128"/>
                <a:ea typeface="メイリオ" pitchFamily="50" charset="-128"/>
              </a:rPr>
              <a:t>編集</a:t>
            </a:r>
            <a:endParaRPr kumimoji="1" lang="ja-JP" altLang="en-US" dirty="0">
              <a:latin typeface="メイリオ" pitchFamily="50" charset="-128"/>
              <a:ea typeface="メイリオ" pitchFamily="50" charset="-128"/>
            </a:endParaRPr>
          </a:p>
        </p:txBody>
      </p:sp>
      <p:sp>
        <p:nvSpPr>
          <p:cNvPr id="36" name="テキスト ボックス 35"/>
          <p:cNvSpPr txBox="1"/>
          <p:nvPr/>
        </p:nvSpPr>
        <p:spPr>
          <a:xfrm>
            <a:off x="285720" y="5438017"/>
            <a:ext cx="857256" cy="276999"/>
          </a:xfrm>
          <a:prstGeom prst="rect">
            <a:avLst/>
          </a:prstGeom>
          <a:noFill/>
        </p:spPr>
        <p:txBody>
          <a:bodyPr wrap="square" lIns="0" tIns="0" rIns="0" bIns="0" rtlCol="0" anchor="ctr" anchorCtr="0">
            <a:spAutoFit/>
          </a:bodyPr>
          <a:lstStyle/>
          <a:p>
            <a:pPr algn="ctr"/>
            <a:r>
              <a:rPr kumimoji="1" lang="ja-JP" altLang="en-US" dirty="0" smtClean="0">
                <a:latin typeface="メイリオ" pitchFamily="50" charset="-128"/>
                <a:ea typeface="メイリオ" pitchFamily="50" charset="-128"/>
              </a:rPr>
              <a:t>開発者</a:t>
            </a:r>
            <a:endParaRPr kumimoji="1" lang="ja-JP" altLang="en-US" dirty="0">
              <a:latin typeface="メイリオ" pitchFamily="50" charset="-128"/>
              <a:ea typeface="メイリオ" pitchFamily="50" charset="-128"/>
            </a:endParaRPr>
          </a:p>
        </p:txBody>
      </p:sp>
      <p:cxnSp>
        <p:nvCxnSpPr>
          <p:cNvPr id="37" name="直線矢印コネクタ 36"/>
          <p:cNvCxnSpPr>
            <a:stCxn id="65" idx="1"/>
          </p:cNvCxnSpPr>
          <p:nvPr/>
        </p:nvCxnSpPr>
        <p:spPr>
          <a:xfrm rot="10800000">
            <a:off x="1071538" y="5429262"/>
            <a:ext cx="928694" cy="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977202" y="4875266"/>
            <a:ext cx="1237344" cy="553998"/>
          </a:xfrm>
          <a:prstGeom prst="rect">
            <a:avLst/>
          </a:prstGeom>
          <a:noFill/>
        </p:spPr>
        <p:txBody>
          <a:bodyPr wrap="square" lIns="0" tIns="0" rIns="0" bIns="0" rtlCol="0" anchor="ctr" anchorCtr="0">
            <a:spAutoFit/>
          </a:bodyPr>
          <a:lstStyle/>
          <a:p>
            <a:pPr algn="ctr"/>
            <a:r>
              <a:rPr kumimoji="1" lang="ja-JP" altLang="en-US" dirty="0" smtClean="0">
                <a:latin typeface="メイリオ" pitchFamily="50" charset="-128"/>
                <a:ea typeface="メイリオ" pitchFamily="50" charset="-128"/>
              </a:rPr>
              <a:t>部品の</a:t>
            </a:r>
            <a:r>
              <a:rPr kumimoji="1" lang="en-US" altLang="ja-JP" dirty="0" smtClean="0">
                <a:latin typeface="メイリオ" pitchFamily="50" charset="-128"/>
                <a:ea typeface="メイリオ" pitchFamily="50" charset="-128"/>
              </a:rPr>
              <a:t/>
            </a:r>
            <a:br>
              <a:rPr kumimoji="1" lang="en-US" altLang="ja-JP" dirty="0" smtClean="0">
                <a:latin typeface="メイリオ" pitchFamily="50" charset="-128"/>
                <a:ea typeface="メイリオ" pitchFamily="50" charset="-128"/>
              </a:rPr>
            </a:br>
            <a:r>
              <a:rPr kumimoji="1" lang="ja-JP" altLang="en-US" dirty="0" smtClean="0">
                <a:latin typeface="メイリオ" pitchFamily="50" charset="-128"/>
                <a:ea typeface="メイリオ" pitchFamily="50" charset="-128"/>
              </a:rPr>
              <a:t>推薦</a:t>
            </a:r>
            <a:endParaRPr kumimoji="1" lang="ja-JP" altLang="en-US" dirty="0">
              <a:latin typeface="メイリオ" pitchFamily="50" charset="-128"/>
              <a:ea typeface="メイリオ" pitchFamily="50" charset="-128"/>
            </a:endParaRPr>
          </a:p>
        </p:txBody>
      </p:sp>
      <p:grpSp>
        <p:nvGrpSpPr>
          <p:cNvPr id="93" name="グループ化 92"/>
          <p:cNvGrpSpPr/>
          <p:nvPr/>
        </p:nvGrpSpPr>
        <p:grpSpPr>
          <a:xfrm>
            <a:off x="7572396" y="1928802"/>
            <a:ext cx="1428760" cy="1339816"/>
            <a:chOff x="500034" y="1500174"/>
            <a:chExt cx="1428760" cy="1339816"/>
          </a:xfrm>
        </p:grpSpPr>
        <p:grpSp>
          <p:nvGrpSpPr>
            <p:cNvPr id="62" name="グループ化 45"/>
            <p:cNvGrpSpPr/>
            <p:nvPr/>
          </p:nvGrpSpPr>
          <p:grpSpPr>
            <a:xfrm>
              <a:off x="785786" y="1500174"/>
              <a:ext cx="583410" cy="500066"/>
              <a:chOff x="7358018" y="4929198"/>
              <a:chExt cx="1500198" cy="1285884"/>
            </a:xfrm>
          </p:grpSpPr>
          <p:sp>
            <p:nvSpPr>
              <p:cNvPr id="63" name="フローチャート : 書類 62"/>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68" name="直線コネクタ 67"/>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69" name="直線コネクタ 68"/>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0" name="直線コネクタ 69"/>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1" name="直線コネクタ 70"/>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73" name="グループ化 45"/>
            <p:cNvGrpSpPr/>
            <p:nvPr/>
          </p:nvGrpSpPr>
          <p:grpSpPr>
            <a:xfrm>
              <a:off x="857224" y="1571612"/>
              <a:ext cx="583410" cy="500066"/>
              <a:chOff x="7358018" y="4929198"/>
              <a:chExt cx="1500198" cy="1285884"/>
            </a:xfrm>
          </p:grpSpPr>
          <p:sp>
            <p:nvSpPr>
              <p:cNvPr id="74" name="フローチャート : 書類 73"/>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75" name="直線コネクタ 74"/>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6" name="直線コネクタ 75"/>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7" name="直線コネクタ 76"/>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78" name="直線コネクタ 77"/>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79" name="グループ化 45"/>
            <p:cNvGrpSpPr/>
            <p:nvPr/>
          </p:nvGrpSpPr>
          <p:grpSpPr>
            <a:xfrm>
              <a:off x="928662" y="1643050"/>
              <a:ext cx="583410" cy="500066"/>
              <a:chOff x="7358018" y="4929198"/>
              <a:chExt cx="1500198" cy="1285884"/>
            </a:xfrm>
          </p:grpSpPr>
          <p:sp>
            <p:nvSpPr>
              <p:cNvPr id="80" name="フローチャート : 書類 79"/>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81" name="直線コネクタ 80"/>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2" name="直線コネクタ 81"/>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3" name="直線コネクタ 82"/>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4" name="直線コネクタ 83"/>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grpSp>
          <p:nvGrpSpPr>
            <p:cNvPr id="85" name="グループ化 45"/>
            <p:cNvGrpSpPr/>
            <p:nvPr/>
          </p:nvGrpSpPr>
          <p:grpSpPr>
            <a:xfrm>
              <a:off x="1000100" y="1714488"/>
              <a:ext cx="583410" cy="500066"/>
              <a:chOff x="7358018" y="4929198"/>
              <a:chExt cx="1500198" cy="1285884"/>
            </a:xfrm>
          </p:grpSpPr>
          <p:sp>
            <p:nvSpPr>
              <p:cNvPr id="86" name="フローチャート : 書類 85"/>
              <p:cNvSpPr/>
              <p:nvPr/>
            </p:nvSpPr>
            <p:spPr bwMode="auto">
              <a:xfrm>
                <a:off x="7358018" y="4929198"/>
                <a:ext cx="1500198" cy="1285884"/>
              </a:xfrm>
              <a:prstGeom prst="flowChartDocumen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b="0" i="0" u="none" strike="noStrike" cap="none" normalizeH="0" baseline="0" smtClean="0">
                  <a:ln>
                    <a:noFill/>
                  </a:ln>
                  <a:solidFill>
                    <a:schemeClr val="tx1"/>
                  </a:solidFill>
                  <a:effectLst/>
                  <a:latin typeface="メイリオ" pitchFamily="50" charset="-128"/>
                  <a:ea typeface="メイリオ" pitchFamily="50" charset="-128"/>
                </a:endParaRPr>
              </a:p>
            </p:txBody>
          </p:sp>
          <p:cxnSp>
            <p:nvCxnSpPr>
              <p:cNvPr id="87" name="直線コネクタ 86"/>
              <p:cNvCxnSpPr/>
              <p:nvPr/>
            </p:nvCxnSpPr>
            <p:spPr bwMode="auto">
              <a:xfrm>
                <a:off x="7572332" y="5214950"/>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8" name="直線コネクタ 87"/>
              <p:cNvCxnSpPr/>
              <p:nvPr/>
            </p:nvCxnSpPr>
            <p:spPr bwMode="auto">
              <a:xfrm>
                <a:off x="7572332" y="5429264"/>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89" name="直線コネクタ 88"/>
              <p:cNvCxnSpPr/>
              <p:nvPr/>
            </p:nvCxnSpPr>
            <p:spPr bwMode="auto">
              <a:xfrm>
                <a:off x="7572332" y="5643578"/>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90" name="直線コネクタ 89"/>
              <p:cNvCxnSpPr/>
              <p:nvPr/>
            </p:nvCxnSpPr>
            <p:spPr bwMode="auto">
              <a:xfrm>
                <a:off x="7572332" y="5857892"/>
                <a:ext cx="928694" cy="1588"/>
              </a:xfrm>
              <a:prstGeom prst="line">
                <a:avLst/>
              </a:prstGeom>
              <a:solidFill>
                <a:schemeClr val="accent2"/>
              </a:solidFill>
              <a:ln w="9525" cap="flat" cmpd="sng" algn="ctr">
                <a:solidFill>
                  <a:schemeClr val="tx1"/>
                </a:solidFill>
                <a:prstDash val="solid"/>
                <a:round/>
                <a:headEnd type="none" w="med" len="med"/>
                <a:tailEnd type="none" w="med" len="med"/>
              </a:ln>
              <a:effectLst/>
            </p:spPr>
          </p:cxnSp>
        </p:grpSp>
        <p:sp>
          <p:nvSpPr>
            <p:cNvPr id="91" name="テキスト ボックス 90"/>
            <p:cNvSpPr txBox="1"/>
            <p:nvPr/>
          </p:nvSpPr>
          <p:spPr>
            <a:xfrm>
              <a:off x="500034" y="2285992"/>
              <a:ext cx="1428760" cy="553998"/>
            </a:xfrm>
            <a:prstGeom prst="rect">
              <a:avLst/>
            </a:prstGeom>
            <a:noFill/>
            <a:ln>
              <a:noFill/>
            </a:ln>
          </p:spPr>
          <p:txBody>
            <a:bodyPr wrap="square" lIns="0" tIns="0" rIns="0" bIns="0" rtlCol="0" anchor="ctr" anchorCtr="0">
              <a:spAutoFit/>
            </a:bodyPr>
            <a:lstStyle/>
            <a:p>
              <a:pPr algn="ctr"/>
              <a:r>
                <a:rPr kumimoji="1" lang="ja-JP" altLang="en-US" dirty="0" smtClean="0">
                  <a:latin typeface="メイリオ" pitchFamily="50" charset="-128"/>
                  <a:ea typeface="メイリオ" pitchFamily="50" charset="-128"/>
                </a:rPr>
                <a:t>部品の</a:t>
              </a:r>
              <a:r>
                <a:rPr kumimoji="1" lang="en-US" altLang="ja-JP" dirty="0" smtClean="0">
                  <a:latin typeface="メイリオ" pitchFamily="50" charset="-128"/>
                  <a:ea typeface="メイリオ" pitchFamily="50" charset="-128"/>
                </a:rPr>
                <a:t/>
              </a:r>
              <a:br>
                <a:rPr kumimoji="1" lang="en-US" altLang="ja-JP" dirty="0" smtClean="0">
                  <a:latin typeface="メイリオ" pitchFamily="50" charset="-128"/>
                  <a:ea typeface="メイリオ" pitchFamily="50" charset="-128"/>
                </a:rPr>
              </a:br>
              <a:r>
                <a:rPr kumimoji="1" lang="ja-JP" altLang="en-US" dirty="0" smtClean="0">
                  <a:latin typeface="メイリオ" pitchFamily="50" charset="-128"/>
                  <a:ea typeface="メイリオ" pitchFamily="50" charset="-128"/>
                </a:rPr>
                <a:t>ソースコード</a:t>
              </a:r>
              <a:endParaRPr kumimoji="1" lang="ja-JP" altLang="en-US" dirty="0">
                <a:latin typeface="メイリオ" pitchFamily="50" charset="-128"/>
                <a:ea typeface="メイリオ" pitchFamily="50" charset="-128"/>
              </a:endParaRPr>
            </a:p>
          </p:txBody>
        </p:sp>
      </p:grpSp>
      <p:sp>
        <p:nvSpPr>
          <p:cNvPr id="65" name="正方形/長方形 64"/>
          <p:cNvSpPr/>
          <p:nvPr/>
        </p:nvSpPr>
        <p:spPr>
          <a:xfrm>
            <a:off x="2000232" y="5214950"/>
            <a:ext cx="1000132" cy="42862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tx1"/>
                </a:solidFill>
                <a:latin typeface="メイリオ" pitchFamily="50" charset="-128"/>
                <a:ea typeface="メイリオ" pitchFamily="50" charset="-128"/>
              </a:rPr>
              <a:t>推薦画面</a:t>
            </a:r>
            <a:endParaRPr kumimoji="1" lang="ja-JP" altLang="en-US" dirty="0">
              <a:solidFill>
                <a:schemeClr val="tx1"/>
              </a:solidFill>
              <a:latin typeface="メイリオ" pitchFamily="50" charset="-128"/>
              <a:ea typeface="メイリオ" pitchFamily="50" charset="-128"/>
            </a:endParaRPr>
          </a:p>
        </p:txBody>
      </p:sp>
      <p:sp>
        <p:nvSpPr>
          <p:cNvPr id="100" name="右矢印 99"/>
          <p:cNvSpPr/>
          <p:nvPr/>
        </p:nvSpPr>
        <p:spPr>
          <a:xfrm flipH="1">
            <a:off x="3143240" y="5143512"/>
            <a:ext cx="714380" cy="571504"/>
          </a:xfrm>
          <a:prstGeom prst="rightArrow">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101" name="下矢印 100"/>
          <p:cNvSpPr/>
          <p:nvPr/>
        </p:nvSpPr>
        <p:spPr>
          <a:xfrm>
            <a:off x="6143636" y="4572008"/>
            <a:ext cx="571504" cy="285752"/>
          </a:xfrm>
          <a:prstGeom prst="downArrow">
            <a:avLst/>
          </a:prstGeom>
          <a:solidFill>
            <a:schemeClr val="bg1"/>
          </a:solidFill>
          <a:ln w="1905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102" name="下矢印 101"/>
          <p:cNvSpPr/>
          <p:nvPr/>
        </p:nvSpPr>
        <p:spPr>
          <a:xfrm>
            <a:off x="6143636" y="2928934"/>
            <a:ext cx="571504" cy="428628"/>
          </a:xfrm>
          <a:prstGeom prst="downArrow">
            <a:avLst/>
          </a:prstGeom>
          <a:solidFill>
            <a:schemeClr val="bg1"/>
          </a:solidFill>
          <a:ln w="19050">
            <a:solidFill>
              <a:srgbClr val="8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107" name="右矢印 106"/>
          <p:cNvSpPr/>
          <p:nvPr/>
        </p:nvSpPr>
        <p:spPr>
          <a:xfrm flipH="1">
            <a:off x="5072066" y="5143512"/>
            <a:ext cx="714380" cy="571504"/>
          </a:xfrm>
          <a:prstGeom prst="rightArrow">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
        <p:nvSpPr>
          <p:cNvPr id="108" name="テキスト ボックス 107"/>
          <p:cNvSpPr txBox="1"/>
          <p:nvPr/>
        </p:nvSpPr>
        <p:spPr>
          <a:xfrm>
            <a:off x="4744856" y="4357694"/>
            <a:ext cx="714380" cy="553998"/>
          </a:xfrm>
          <a:prstGeom prst="rect">
            <a:avLst/>
          </a:prstGeom>
          <a:solidFill>
            <a:schemeClr val="bg1"/>
          </a:solidFill>
        </p:spPr>
        <p:txBody>
          <a:bodyPr wrap="square" lIns="0" tIns="0" rIns="0" bIns="0" rtlCol="0" anchor="ctr" anchorCtr="0">
            <a:spAutoFit/>
          </a:bodyPr>
          <a:lstStyle/>
          <a:p>
            <a:pPr algn="ctr"/>
            <a:r>
              <a:rPr kumimoji="1" lang="ja-JP" altLang="en-US" dirty="0" smtClean="0">
                <a:solidFill>
                  <a:schemeClr val="accent6"/>
                </a:solidFill>
                <a:latin typeface="メイリオ" pitchFamily="50" charset="-128"/>
                <a:ea typeface="メイリオ" pitchFamily="50" charset="-128"/>
              </a:rPr>
              <a:t>検索</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クエリ</a:t>
            </a:r>
            <a:endParaRPr kumimoji="1" lang="ja-JP" altLang="en-US" dirty="0">
              <a:solidFill>
                <a:schemeClr val="accent6"/>
              </a:solidFill>
              <a:latin typeface="メイリオ" pitchFamily="50" charset="-128"/>
              <a:ea typeface="メイリオ" pitchFamily="50" charset="-128"/>
            </a:endParaRPr>
          </a:p>
        </p:txBody>
      </p:sp>
      <p:sp>
        <p:nvSpPr>
          <p:cNvPr id="14" name="円/楕円 13"/>
          <p:cNvSpPr/>
          <p:nvPr/>
        </p:nvSpPr>
        <p:spPr>
          <a:xfrm>
            <a:off x="4000496" y="3429000"/>
            <a:ext cx="1000132" cy="1000132"/>
          </a:xfrm>
          <a:prstGeom prst="ellipse">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kumimoji="1" lang="ja-JP" altLang="en-US" dirty="0" smtClean="0">
                <a:solidFill>
                  <a:schemeClr val="accent6"/>
                </a:solidFill>
                <a:latin typeface="メイリオ" pitchFamily="50" charset="-128"/>
                <a:ea typeface="メイリオ" pitchFamily="50" charset="-128"/>
              </a:rPr>
              <a:t>検索</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クエリ</a:t>
            </a:r>
            <a:r>
              <a:rPr kumimoji="1" lang="en-US" altLang="ja-JP" dirty="0" smtClean="0">
                <a:solidFill>
                  <a:schemeClr val="accent6"/>
                </a:solidFill>
                <a:latin typeface="メイリオ" pitchFamily="50" charset="-128"/>
                <a:ea typeface="メイリオ" pitchFamily="50" charset="-128"/>
              </a:rPr>
              <a:t/>
            </a:r>
            <a:br>
              <a:rPr kumimoji="1" lang="en-US" altLang="ja-JP" dirty="0" smtClean="0">
                <a:solidFill>
                  <a:schemeClr val="accent6"/>
                </a:solidFill>
                <a:latin typeface="メイリオ" pitchFamily="50" charset="-128"/>
                <a:ea typeface="メイリオ" pitchFamily="50" charset="-128"/>
              </a:rPr>
            </a:br>
            <a:r>
              <a:rPr kumimoji="1" lang="ja-JP" altLang="en-US" dirty="0" smtClean="0">
                <a:solidFill>
                  <a:schemeClr val="accent6"/>
                </a:solidFill>
                <a:latin typeface="メイリオ" pitchFamily="50" charset="-128"/>
                <a:ea typeface="メイリオ" pitchFamily="50" charset="-128"/>
              </a:rPr>
              <a:t>生成</a:t>
            </a:r>
            <a:endParaRPr kumimoji="1" lang="ja-JP" altLang="en-US" dirty="0">
              <a:solidFill>
                <a:schemeClr val="accent6"/>
              </a:solidFill>
              <a:latin typeface="メイリオ" pitchFamily="50" charset="-128"/>
              <a:ea typeface="メイリオ" pitchFamily="50" charset="-128"/>
            </a:endParaRPr>
          </a:p>
        </p:txBody>
      </p:sp>
      <p:sp>
        <p:nvSpPr>
          <p:cNvPr id="11" name="正方形/長方形 10"/>
          <p:cNvSpPr/>
          <p:nvPr/>
        </p:nvSpPr>
        <p:spPr>
          <a:xfrm>
            <a:off x="2000232" y="3714752"/>
            <a:ext cx="1000132" cy="42862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ja-JP" altLang="en-US" dirty="0">
                <a:solidFill>
                  <a:schemeClr val="tx1"/>
                </a:solidFill>
                <a:latin typeface="メイリオ" pitchFamily="50" charset="-128"/>
                <a:ea typeface="メイリオ" pitchFamily="50" charset="-128"/>
              </a:rPr>
              <a:t>エディタ</a:t>
            </a:r>
            <a:endParaRPr kumimoji="1" lang="ja-JP" altLang="en-US" dirty="0">
              <a:solidFill>
                <a:schemeClr val="tx1"/>
              </a:solidFill>
              <a:latin typeface="メイリオ" pitchFamily="50" charset="-128"/>
              <a:ea typeface="メイリオ" pitchFamily="50" charset="-128"/>
            </a:endParaRPr>
          </a:p>
        </p:txBody>
      </p:sp>
      <p:sp>
        <p:nvSpPr>
          <p:cNvPr id="92" name="テキスト ボックス 91"/>
          <p:cNvSpPr txBox="1"/>
          <p:nvPr/>
        </p:nvSpPr>
        <p:spPr>
          <a:xfrm>
            <a:off x="3643306" y="1357298"/>
            <a:ext cx="1143008" cy="318924"/>
          </a:xfrm>
          <a:prstGeom prst="rect">
            <a:avLst/>
          </a:prstGeom>
          <a:solidFill>
            <a:schemeClr val="bg1"/>
          </a:solidFill>
          <a:ln w="25400">
            <a:solidFill>
              <a:schemeClr val="accent6"/>
            </a:solidFill>
            <a:prstDash val="dash"/>
          </a:ln>
        </p:spPr>
        <p:txBody>
          <a:bodyPr wrap="square" lIns="0" tIns="72000" rIns="0" bIns="0" rtlCol="0" anchor="ctr" anchorCtr="0">
            <a:spAutoFit/>
          </a:bodyPr>
          <a:lstStyle/>
          <a:p>
            <a:pPr algn="ctr" fontAlgn="base">
              <a:spcBef>
                <a:spcPct val="0"/>
              </a:spcBef>
              <a:spcAft>
                <a:spcPct val="0"/>
              </a:spcAft>
            </a:pPr>
            <a:r>
              <a:rPr lang="ja-JP" altLang="en-US" sz="1600" dirty="0" smtClean="0">
                <a:solidFill>
                  <a:schemeClr val="accent6"/>
                </a:solidFill>
                <a:latin typeface="メイリオ" pitchFamily="50" charset="-128"/>
                <a:ea typeface="メイリオ" pitchFamily="50" charset="-128"/>
              </a:rPr>
              <a:t>推薦処理</a:t>
            </a:r>
          </a:p>
        </p:txBody>
      </p:sp>
      <p:sp>
        <p:nvSpPr>
          <p:cNvPr id="94" name="テキスト ボックス 93"/>
          <p:cNvSpPr txBox="1"/>
          <p:nvPr/>
        </p:nvSpPr>
        <p:spPr>
          <a:xfrm>
            <a:off x="5929322" y="1357298"/>
            <a:ext cx="1303809" cy="318924"/>
          </a:xfrm>
          <a:prstGeom prst="rect">
            <a:avLst/>
          </a:prstGeom>
          <a:solidFill>
            <a:schemeClr val="bg1"/>
          </a:solidFill>
          <a:ln w="25400">
            <a:solidFill>
              <a:srgbClr val="800000"/>
            </a:solidFill>
            <a:prstDash val="dash"/>
          </a:ln>
        </p:spPr>
        <p:txBody>
          <a:bodyPr wrap="none" lIns="36000" tIns="72000" rIns="36000" bIns="0" rtlCol="0" anchor="ctr" anchorCtr="0">
            <a:spAutoFit/>
          </a:bodyPr>
          <a:lstStyle/>
          <a:p>
            <a:pPr algn="ctr"/>
            <a:r>
              <a:rPr lang="ja-JP" altLang="en-US" sz="1600" dirty="0" smtClean="0">
                <a:solidFill>
                  <a:srgbClr val="800000"/>
                </a:solidFill>
                <a:latin typeface="メイリオ" pitchFamily="50" charset="-128"/>
                <a:ea typeface="メイリオ" pitchFamily="50" charset="-128"/>
              </a:rPr>
              <a:t>索引作成処理</a:t>
            </a:r>
            <a:endParaRPr lang="ja-JP" altLang="en-US" sz="1600" dirty="0">
              <a:solidFill>
                <a:srgbClr val="800000"/>
              </a:solidFill>
              <a:latin typeface="メイリオ" pitchFamily="50" charset="-128"/>
              <a:ea typeface="メイリオ" pitchFamily="50" charset="-128"/>
            </a:endParaRPr>
          </a:p>
        </p:txBody>
      </p:sp>
      <p:sp>
        <p:nvSpPr>
          <p:cNvPr id="66" name="下矢印 65"/>
          <p:cNvSpPr/>
          <p:nvPr/>
        </p:nvSpPr>
        <p:spPr>
          <a:xfrm>
            <a:off x="4214810" y="4500570"/>
            <a:ext cx="571504" cy="357190"/>
          </a:xfrm>
          <a:prstGeom prst="downArrow">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dirty="0">
              <a:solidFill>
                <a:schemeClr val="tx1"/>
              </a:solidFill>
              <a:latin typeface="メイリオ" pitchFamily="50" charset="-128"/>
              <a:ea typeface="メイリオ" pitchFamily="50" charset="-128"/>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編集の区切りの検出</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編集の区切り</a:t>
            </a:r>
            <a:endParaRPr lang="en-US" altLang="ja-JP" dirty="0" smtClean="0"/>
          </a:p>
          <a:p>
            <a:pPr lvl="1"/>
            <a:r>
              <a:rPr lang="ja-JP" altLang="en-US" dirty="0" smtClean="0"/>
              <a:t>文やコメントを入力し終わったタイミング</a:t>
            </a:r>
            <a:endParaRPr lang="en-US" altLang="ja-JP" dirty="0" smtClean="0"/>
          </a:p>
          <a:p>
            <a:endParaRPr lang="en-US" altLang="ja-JP" dirty="0" smtClean="0"/>
          </a:p>
          <a:p>
            <a:endParaRPr lang="en-US" altLang="ja-JP" dirty="0" smtClean="0"/>
          </a:p>
          <a:p>
            <a:endParaRPr lang="en-US" altLang="ja-JP" dirty="0" smtClean="0"/>
          </a:p>
          <a:p>
            <a:pPr lvl="1"/>
            <a:endParaRPr lang="en-US" altLang="ja-JP" dirty="0" smtClean="0"/>
          </a:p>
          <a:p>
            <a:pPr lvl="1"/>
            <a:endParaRPr lang="en-US" altLang="ja-JP" dirty="0" smtClean="0"/>
          </a:p>
          <a:p>
            <a:pPr lvl="1"/>
            <a:endParaRPr lang="en-US" altLang="ja-JP" dirty="0" smtClean="0"/>
          </a:p>
          <a:p>
            <a:endParaRPr lang="en-US" altLang="ja-JP" dirty="0" smtClean="0"/>
          </a:p>
          <a:p>
            <a:r>
              <a:rPr lang="ja-JP" altLang="en-US" dirty="0" smtClean="0"/>
              <a:t>エディタ上でのソースコードの編集を監視</a:t>
            </a:r>
            <a:endParaRPr lang="en-US" altLang="ja-JP" dirty="0" smtClean="0"/>
          </a:p>
          <a:p>
            <a:r>
              <a:rPr lang="ja-JP" altLang="en-US" dirty="0" smtClean="0"/>
              <a:t>編集の区切りを検出したら検索開始</a:t>
            </a:r>
            <a:endParaRPr lang="en-US" altLang="ja-JP" dirty="0" smtClean="0"/>
          </a:p>
        </p:txBody>
      </p:sp>
      <p:sp>
        <p:nvSpPr>
          <p:cNvPr id="4" name="1 つの角を切り取った四角形 3"/>
          <p:cNvSpPr/>
          <p:nvPr/>
        </p:nvSpPr>
        <p:spPr bwMode="auto">
          <a:xfrm>
            <a:off x="571472" y="2357430"/>
            <a:ext cx="5357850" cy="2214578"/>
          </a:xfrm>
          <a:prstGeom prst="snip1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0000" tIns="0" rIns="0" bIns="0" numCol="1" rtlCol="0" anchor="t" anchorCtr="0" compatLnSpc="1">
            <a:prstTxWarp prst="textNoShape">
              <a:avLst/>
            </a:prstTxWarp>
            <a:normAutofit/>
          </a:bodyPr>
          <a:lstStyle/>
          <a:p>
            <a:pPr fontAlgn="base">
              <a:spcBef>
                <a:spcPct val="0"/>
              </a:spcBef>
              <a:spcAft>
                <a:spcPct val="0"/>
              </a:spcAft>
            </a:pPr>
            <a:r>
              <a:rPr kumimoji="0" lang="en-US" altLang="ja-JP" b="1" dirty="0" smtClean="0">
                <a:latin typeface="Courier New" pitchFamily="49" charset="0"/>
                <a:ea typeface="ＭＳ Ｐゴシック" pitchFamily="50" charset="-128"/>
                <a:cs typeface="Courier New" pitchFamily="49" charset="0"/>
              </a:rPr>
              <a:t>import </a:t>
            </a:r>
            <a:r>
              <a:rPr kumimoji="0" lang="en-US" altLang="ja-JP" b="1" dirty="0" err="1" smtClean="0">
                <a:latin typeface="Courier New" pitchFamily="49" charset="0"/>
                <a:ea typeface="ＭＳ Ｐゴシック" pitchFamily="50" charset="-128"/>
                <a:cs typeface="Courier New" pitchFamily="49" charset="0"/>
              </a:rPr>
              <a:t>java.awt.event</a:t>
            </a:r>
            <a:r>
              <a:rPr kumimoji="0" lang="en-US" altLang="ja-JP" b="1" dirty="0" smtClean="0">
                <a:latin typeface="Courier New" pitchFamily="49" charset="0"/>
                <a:ea typeface="ＭＳ Ｐゴシック" pitchFamily="50" charset="-128"/>
                <a:cs typeface="Courier New" pitchFamily="49" charset="0"/>
              </a:rPr>
              <a:t>.*;</a:t>
            </a:r>
          </a:p>
          <a:p>
            <a:pPr fontAlgn="base">
              <a:spcBef>
                <a:spcPct val="0"/>
              </a:spcBef>
              <a:spcAft>
                <a:spcPct val="0"/>
              </a:spcAft>
            </a:pPr>
            <a:endParaRPr kumimoji="0" lang="en-US" altLang="ja-JP" b="1" dirty="0" smtClean="0">
              <a:latin typeface="Courier New" pitchFamily="49" charset="0"/>
              <a:ea typeface="ＭＳ Ｐゴシック" pitchFamily="50" charset="-128"/>
              <a:cs typeface="Courier New" pitchFamily="49" charset="0"/>
            </a:endParaRPr>
          </a:p>
          <a:p>
            <a:pPr fontAlgn="base">
              <a:spcBef>
                <a:spcPct val="0"/>
              </a:spcBef>
              <a:spcAft>
                <a:spcPct val="0"/>
              </a:spcAft>
            </a:pPr>
            <a:r>
              <a:rPr kumimoji="0" lang="en-US" altLang="ja-JP" b="1" dirty="0" smtClean="0">
                <a:latin typeface="Courier New" pitchFamily="49" charset="0"/>
                <a:ea typeface="ＭＳ Ｐゴシック" pitchFamily="50" charset="-128"/>
                <a:cs typeface="Courier New" pitchFamily="49" charset="0"/>
              </a:rPr>
              <a:t>// Select all text in editor</a:t>
            </a:r>
          </a:p>
          <a:p>
            <a:pPr fontAlgn="base">
              <a:spcBef>
                <a:spcPct val="0"/>
              </a:spcBef>
              <a:spcAft>
                <a:spcPct val="0"/>
              </a:spcAft>
            </a:pPr>
            <a:r>
              <a:rPr kumimoji="0" lang="en-US" altLang="ja-JP" b="1" dirty="0" smtClean="0">
                <a:latin typeface="Courier New" pitchFamily="49" charset="0"/>
                <a:ea typeface="ＭＳ Ｐゴシック" pitchFamily="50" charset="-128"/>
                <a:cs typeface="Courier New" pitchFamily="49" charset="0"/>
              </a:rPr>
              <a:t>class </a:t>
            </a:r>
            <a:r>
              <a:rPr kumimoji="0" lang="en-US" altLang="ja-JP" b="1" dirty="0" err="1" smtClean="0">
                <a:latin typeface="Courier New" pitchFamily="49" charset="0"/>
                <a:ea typeface="ＭＳ Ｐゴシック" pitchFamily="50" charset="-128"/>
                <a:cs typeface="Courier New" pitchFamily="49" charset="0"/>
              </a:rPr>
              <a:t>SelectAllAction</a:t>
            </a:r>
            <a:r>
              <a:rPr kumimoji="0" lang="en-US" altLang="ja-JP" b="1" dirty="0" smtClean="0">
                <a:latin typeface="Courier New" pitchFamily="49" charset="0"/>
                <a:ea typeface="ＭＳ Ｐゴシック" pitchFamily="50" charset="-128"/>
                <a:cs typeface="Courier New" pitchFamily="49" charset="0"/>
              </a:rPr>
              <a:t> implements</a:t>
            </a:r>
          </a:p>
          <a:p>
            <a:pPr fontAlgn="base">
              <a:spcBef>
                <a:spcPct val="0"/>
              </a:spcBef>
              <a:spcAft>
                <a:spcPct val="0"/>
              </a:spcAft>
            </a:pPr>
            <a:r>
              <a:rPr kumimoji="0" lang="en-US" altLang="ja-JP" b="1" dirty="0" smtClean="0">
                <a:latin typeface="Courier New" pitchFamily="49" charset="0"/>
                <a:ea typeface="ＭＳ Ｐゴシック" pitchFamily="50" charset="-128"/>
                <a:cs typeface="Courier New" pitchFamily="49" charset="0"/>
              </a:rPr>
              <a:t>                    </a:t>
            </a:r>
            <a:r>
              <a:rPr kumimoji="0" lang="en-US" altLang="ja-JP" b="1" dirty="0" err="1" smtClean="0">
                <a:latin typeface="Courier New" pitchFamily="49" charset="0"/>
                <a:ea typeface="ＭＳ Ｐゴシック" pitchFamily="50" charset="-128"/>
                <a:cs typeface="Courier New" pitchFamily="49" charset="0"/>
              </a:rPr>
              <a:t>ActionListener</a:t>
            </a:r>
            <a:r>
              <a:rPr kumimoji="0" lang="en-US" altLang="ja-JP"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endParaRPr kumimoji="0" lang="en-US" altLang="ja-JP" sz="1400" b="1" dirty="0" smtClean="0">
              <a:latin typeface="Courier New" pitchFamily="49" charset="0"/>
              <a:ea typeface="ＭＳ Ｐゴシック"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p:txBody>
      </p:sp>
      <p:sp>
        <p:nvSpPr>
          <p:cNvPr id="5" name="テキスト ボックス 4"/>
          <p:cNvSpPr txBox="1"/>
          <p:nvPr/>
        </p:nvSpPr>
        <p:spPr>
          <a:xfrm>
            <a:off x="6431734" y="2896446"/>
            <a:ext cx="2283670" cy="707886"/>
          </a:xfrm>
          <a:prstGeom prst="rect">
            <a:avLst/>
          </a:prstGeom>
          <a:solidFill>
            <a:schemeClr val="bg1"/>
          </a:solidFill>
          <a:ln>
            <a:solidFill>
              <a:srgbClr val="FF0000"/>
            </a:solidFill>
          </a:ln>
        </p:spPr>
        <p:txBody>
          <a:bodyPr wrap="square" rtlCol="0">
            <a:spAutoFit/>
          </a:bodyPr>
          <a:lstStyle/>
          <a:p>
            <a:r>
              <a:rPr lang="ja-JP" altLang="en-US" sz="2000" dirty="0" smtClean="0">
                <a:latin typeface="メイリオ" pitchFamily="50" charset="-128"/>
                <a:ea typeface="メイリオ" pitchFamily="50" charset="-128"/>
              </a:rPr>
              <a:t>区切り記号</a:t>
            </a:r>
            <a:r>
              <a:rPr kumimoji="1" lang="ja-JP" altLang="en-US" sz="2000" dirty="0" smtClean="0">
                <a:latin typeface="メイリオ" pitchFamily="50" charset="-128"/>
                <a:ea typeface="メイリオ" pitchFamily="50" charset="-128"/>
              </a:rPr>
              <a:t>が</a:t>
            </a:r>
            <a:r>
              <a:rPr kumimoji="1" lang="en-US" altLang="ja-JP" sz="2000" dirty="0" smtClean="0">
                <a:latin typeface="メイリオ" pitchFamily="50" charset="-128"/>
                <a:ea typeface="メイリオ" pitchFamily="50" charset="-128"/>
              </a:rPr>
              <a:t/>
            </a:r>
            <a:br>
              <a:rPr kumimoji="1" lang="en-US" altLang="ja-JP" sz="2000" dirty="0" smtClean="0">
                <a:latin typeface="メイリオ" pitchFamily="50" charset="-128"/>
                <a:ea typeface="メイリオ" pitchFamily="50" charset="-128"/>
              </a:rPr>
            </a:br>
            <a:r>
              <a:rPr kumimoji="1" lang="ja-JP" altLang="en-US" sz="2000" dirty="0" smtClean="0">
                <a:latin typeface="メイリオ" pitchFamily="50" charset="-128"/>
                <a:ea typeface="メイリオ" pitchFamily="50" charset="-128"/>
              </a:rPr>
              <a:t>入力された時</a:t>
            </a:r>
            <a:r>
              <a:rPr lang="ja-JP" altLang="en-US" sz="2000" dirty="0" smtClean="0">
                <a:latin typeface="メイリオ" pitchFamily="50" charset="-128"/>
                <a:ea typeface="メイリオ" pitchFamily="50" charset="-128"/>
              </a:rPr>
              <a:t>など</a:t>
            </a:r>
            <a:endParaRPr kumimoji="1" lang="ja-JP" altLang="en-US" sz="2000" dirty="0">
              <a:latin typeface="メイリオ" pitchFamily="50" charset="-128"/>
              <a:ea typeface="メイリオ" pitchFamily="50" charset="-128"/>
            </a:endParaRPr>
          </a:p>
        </p:txBody>
      </p:sp>
      <p:cxnSp>
        <p:nvCxnSpPr>
          <p:cNvPr id="6" name="直線矢印コネクタ 5"/>
          <p:cNvCxnSpPr>
            <a:stCxn id="5" idx="1"/>
            <a:endCxn id="7" idx="3"/>
          </p:cNvCxnSpPr>
          <p:nvPr/>
        </p:nvCxnSpPr>
        <p:spPr bwMode="auto">
          <a:xfrm rot="10800000">
            <a:off x="3929058" y="2678901"/>
            <a:ext cx="2502676" cy="571488"/>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
        <p:nvSpPr>
          <p:cNvPr id="7" name="正方形/長方形 6"/>
          <p:cNvSpPr/>
          <p:nvPr/>
        </p:nvSpPr>
        <p:spPr bwMode="auto">
          <a:xfrm>
            <a:off x="3786182" y="2500306"/>
            <a:ext cx="142876" cy="357190"/>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 name="正方形/長方形 8"/>
          <p:cNvSpPr/>
          <p:nvPr/>
        </p:nvSpPr>
        <p:spPr bwMode="auto">
          <a:xfrm>
            <a:off x="5429256" y="3643314"/>
            <a:ext cx="142876" cy="357190"/>
          </a:xfrm>
          <a:prstGeom prst="rect">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1" name="直線矢印コネクタ 10"/>
          <p:cNvCxnSpPr>
            <a:stCxn id="5" idx="1"/>
            <a:endCxn id="9" idx="3"/>
          </p:cNvCxnSpPr>
          <p:nvPr/>
        </p:nvCxnSpPr>
        <p:spPr bwMode="auto">
          <a:xfrm rot="10800000" flipV="1">
            <a:off x="5572132" y="3250389"/>
            <a:ext cx="859602" cy="571520"/>
          </a:xfrm>
          <a:prstGeom prst="straightConnector1">
            <a:avLst/>
          </a:prstGeom>
          <a:solidFill>
            <a:schemeClr val="accent2"/>
          </a:solidFill>
          <a:ln w="9525" cap="flat" cmpd="sng" algn="ctr">
            <a:solidFill>
              <a:srgbClr val="FF0000"/>
            </a:solidFill>
            <a:prstDash val="solid"/>
            <a:round/>
            <a:headEnd type="none" w="med" len="med"/>
            <a:tailEnd type="arrow"/>
          </a:ln>
          <a:effectLst/>
        </p:spPr>
      </p:cxnSp>
    </p:spTree>
  </p:cSld>
  <p:clrMapOvr>
    <a:masterClrMapping/>
  </p:clrMapOvr>
  <p:transition advTm="48328"/>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検索クエリの生成</a:t>
            </a:r>
            <a:endParaRPr kumimoji="1" lang="ja-JP" altLang="en-US" dirty="0"/>
          </a:p>
        </p:txBody>
      </p:sp>
      <p:sp>
        <p:nvSpPr>
          <p:cNvPr id="3" name="コンテンツ プレースホルダ 2"/>
          <p:cNvSpPr>
            <a:spLocks noGrp="1"/>
          </p:cNvSpPr>
          <p:nvPr>
            <p:ph idx="1"/>
          </p:nvPr>
        </p:nvSpPr>
        <p:spPr>
          <a:xfrm>
            <a:off x="179388" y="1268413"/>
            <a:ext cx="8785225" cy="2303463"/>
          </a:xfrm>
        </p:spPr>
        <p:txBody>
          <a:bodyPr/>
          <a:lstStyle/>
          <a:p>
            <a:r>
              <a:rPr lang="ja-JP" altLang="en-US" dirty="0" smtClean="0"/>
              <a:t>ソースコードとカーソル位置を元に検索クエリを生成</a:t>
            </a:r>
            <a:endParaRPr lang="en-US" altLang="ja-JP" dirty="0" smtClean="0"/>
          </a:p>
          <a:p>
            <a:r>
              <a:rPr lang="ja-JP" altLang="en-US" dirty="0" smtClean="0"/>
              <a:t>検索クエリの内容：組＜特徴，重み＞の集合</a:t>
            </a:r>
            <a:endParaRPr lang="en-US" altLang="ja-JP" dirty="0" smtClean="0"/>
          </a:p>
          <a:p>
            <a:pPr lvl="1"/>
            <a:r>
              <a:rPr lang="ja-JP" altLang="en-US" dirty="0" smtClean="0"/>
              <a:t>特徴：識別子やコメントに含まれる単語</a:t>
            </a:r>
            <a:endParaRPr lang="en-US" altLang="ja-JP" dirty="0" smtClean="0"/>
          </a:p>
          <a:p>
            <a:pPr lvl="1"/>
            <a:r>
              <a:rPr lang="ja-JP" altLang="en-US" dirty="0" smtClean="0"/>
              <a:t>重み：カーソル位置に近い特徴ほど大きな値</a:t>
            </a:r>
            <a:endParaRPr lang="en-US" altLang="ja-JP" dirty="0" smtClean="0"/>
          </a:p>
        </p:txBody>
      </p:sp>
      <p:sp>
        <p:nvSpPr>
          <p:cNvPr id="16" name="1 つの角を切り取った四角形 15"/>
          <p:cNvSpPr/>
          <p:nvPr/>
        </p:nvSpPr>
        <p:spPr bwMode="auto">
          <a:xfrm>
            <a:off x="71406" y="4000504"/>
            <a:ext cx="3500462" cy="2000264"/>
          </a:xfrm>
          <a:prstGeom prst="snip1Rect">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0" tIns="0" rIns="0" bIns="0" numCol="1" rtlCol="0" anchor="t" anchorCtr="0" compatLnSpc="1">
            <a:prstTxWarp prst="textNoShape">
              <a:avLst/>
            </a:prstTxWarp>
            <a:normAutofit/>
          </a:bodyPr>
          <a:lstStyle/>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3: class </a:t>
            </a:r>
            <a:r>
              <a:rPr kumimoji="0" lang="en-US" altLang="ja-JP" sz="1600" b="1" u="heavy" dirty="0" err="1" smtClean="0">
                <a:uFill>
                  <a:solidFill>
                    <a:srgbClr val="FF0000"/>
                  </a:solidFill>
                </a:uFill>
                <a:latin typeface="Courier New" pitchFamily="49" charset="0"/>
                <a:ea typeface="ＭＳ Ｐゴシック" pitchFamily="50" charset="-128"/>
                <a:cs typeface="Courier New" pitchFamily="49" charset="0"/>
              </a:rPr>
              <a:t>SelectAllAction</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4:</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5:  public void </a:t>
            </a:r>
            <a:r>
              <a:rPr kumimoji="0" lang="en-US" altLang="ja-JP" sz="1600" b="1" u="heavy" dirty="0" smtClean="0">
                <a:uFill>
                  <a:solidFill>
                    <a:srgbClr val="FF0000"/>
                  </a:solidFill>
                </a:uFill>
                <a:latin typeface="Courier New" pitchFamily="49" charset="0"/>
                <a:ea typeface="ＭＳ Ｐゴシック" pitchFamily="50" charset="-128"/>
                <a:cs typeface="Courier New" pitchFamily="49" charset="0"/>
              </a:rPr>
              <a:t>action</a:t>
            </a:r>
            <a:r>
              <a:rPr kumimoji="0" lang="en-US" altLang="ja-JP" sz="1600" b="1" dirty="0" smtClean="0">
                <a:latin typeface="Courier New" pitchFamily="49" charset="0"/>
                <a:ea typeface="ＭＳ Ｐゴシック" pitchFamily="50" charset="-128"/>
                <a:cs typeface="Courier New" pitchFamily="49" charset="0"/>
              </a:rPr>
              <a:t>() {</a:t>
            </a:r>
          </a:p>
          <a:p>
            <a:pPr fontAlgn="base">
              <a:spcBef>
                <a:spcPct val="0"/>
              </a:spcBef>
              <a:spcAft>
                <a:spcPct val="0"/>
              </a:spcAft>
            </a:pPr>
            <a:r>
              <a:rPr kumimoji="0" lang="en-US" altLang="ja-JP" sz="1600" b="1" dirty="0" smtClean="0">
                <a:latin typeface="Courier New" pitchFamily="49" charset="0"/>
                <a:ea typeface="ＭＳ Ｐゴシック" pitchFamily="50" charset="-128"/>
                <a:cs typeface="Courier New" pitchFamily="49" charset="0"/>
              </a:rPr>
              <a:t> 6:    </a:t>
            </a:r>
            <a:r>
              <a:rPr kumimoji="0" lang="en-US" altLang="ja-JP" sz="1600" b="1" dirty="0" err="1" smtClean="0">
                <a:latin typeface="Courier New" pitchFamily="49" charset="0"/>
                <a:ea typeface="ＭＳ Ｐゴシック" pitchFamily="50" charset="-128"/>
                <a:cs typeface="Courier New" pitchFamily="49" charset="0"/>
              </a:rPr>
              <a:t>int</a:t>
            </a:r>
            <a:r>
              <a:rPr kumimoji="0" lang="en-US" altLang="ja-JP" sz="1600" b="1" dirty="0" smtClean="0">
                <a:latin typeface="Courier New" pitchFamily="49" charset="0"/>
                <a:ea typeface="ＭＳ Ｐゴシック" pitchFamily="50" charset="-128"/>
                <a:cs typeface="Courier New" pitchFamily="49" charset="0"/>
              </a:rPr>
              <a:t> </a:t>
            </a:r>
            <a:r>
              <a:rPr kumimoji="0" lang="en-US" altLang="ja-JP" sz="1600" b="1" u="heavy" dirty="0" smtClean="0">
                <a:uFill>
                  <a:solidFill>
                    <a:srgbClr val="FF0000"/>
                  </a:solidFill>
                </a:uFill>
                <a:latin typeface="Courier New" pitchFamily="49" charset="0"/>
                <a:ea typeface="ＭＳ Ｐゴシック" pitchFamily="50" charset="-128"/>
                <a:cs typeface="Courier New" pitchFamily="49" charset="0"/>
              </a:rPr>
              <a:t>length</a:t>
            </a:r>
            <a:r>
              <a:rPr kumimoji="0" lang="en-US" altLang="ja-JP" sz="1600" b="1" dirty="0" smtClean="0">
                <a:latin typeface="Courier New" pitchFamily="49" charset="0"/>
                <a:ea typeface="ＭＳ Ｐゴシック" pitchFamily="50" charset="-128"/>
                <a:cs typeface="Courier New" pitchFamily="49" charset="0"/>
              </a:rPr>
              <a:t>;</a:t>
            </a: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Courier New" pitchFamily="49" charset="0"/>
                <a:ea typeface="ＭＳ Ｐゴシック" pitchFamily="50" charset="-128"/>
                <a:cs typeface="Courier New" pitchFamily="49" charset="0"/>
              </a:rPr>
              <a:t>　　　　　　　　　　　　　　　　　　　　　　　　　　　　　　　　　　　　　　　　　　　　　　　　　　　　　　　　　　　　　 ●</a:t>
            </a:r>
            <a:endParaRPr kumimoji="0" lang="en-US" altLang="ja-JP" sz="300" b="1" dirty="0" smtClean="0">
              <a:latin typeface="Courier New" pitchFamily="49" charset="0"/>
              <a:ea typeface="ＭＳ Ｐゴシック" pitchFamily="50" charset="-128"/>
              <a:cs typeface="Courier New" pitchFamily="49" charset="0"/>
            </a:endParaRPr>
          </a:p>
          <a:p>
            <a:pPr fontAlgn="base">
              <a:spcBef>
                <a:spcPct val="0"/>
              </a:spcBef>
              <a:spcAft>
                <a:spcPct val="0"/>
              </a:spcAft>
            </a:pPr>
            <a:endParaRPr kumimoji="0" lang="en-US" altLang="ja-JP" sz="1600" b="1" dirty="0" smtClean="0">
              <a:latin typeface="Courier New" pitchFamily="49" charset="0"/>
              <a:ea typeface="ＭＳ Ｐゴシック" pitchFamily="50" charset="-128"/>
              <a:cs typeface="Courier New" pitchFamily="49" charset="0"/>
            </a:endParaRPr>
          </a:p>
        </p:txBody>
      </p:sp>
      <p:sp>
        <p:nvSpPr>
          <p:cNvPr id="18" name="テキスト ボックス 17"/>
          <p:cNvSpPr txBox="1"/>
          <p:nvPr/>
        </p:nvSpPr>
        <p:spPr>
          <a:xfrm>
            <a:off x="4071934" y="3643314"/>
            <a:ext cx="2786082" cy="1131079"/>
          </a:xfrm>
          <a:prstGeom prst="rect">
            <a:avLst/>
          </a:prstGeom>
          <a:solidFill>
            <a:schemeClr val="bg1"/>
          </a:solidFill>
          <a:ln w="9525">
            <a:solidFill>
              <a:schemeClr val="accent2"/>
            </a:solidFill>
          </a:ln>
        </p:spPr>
        <p:txBody>
          <a:bodyPr wrap="square" lIns="72000" rIns="0" rtlCol="0">
            <a:spAutoFit/>
          </a:bodyPr>
          <a:lstStyle/>
          <a:p>
            <a:r>
              <a:rPr kumimoji="1" lang="en-US" altLang="ja-JP" dirty="0" smtClean="0">
                <a:latin typeface="メイリオ" pitchFamily="50" charset="-128"/>
                <a:ea typeface="メイリオ" pitchFamily="50" charset="-128"/>
              </a:rPr>
              <a:t>3</a:t>
            </a:r>
            <a:r>
              <a:rPr kumimoji="1" lang="ja-JP" altLang="en-US" dirty="0" smtClean="0">
                <a:latin typeface="メイリオ" pitchFamily="50" charset="-128"/>
                <a:ea typeface="メイリオ" pitchFamily="50" charset="-128"/>
              </a:rPr>
              <a:t>行目</a:t>
            </a:r>
            <a:r>
              <a:rPr kumimoji="1" lang="en-US" altLang="ja-JP" dirty="0" smtClean="0">
                <a:latin typeface="メイリオ" pitchFamily="50" charset="-128"/>
                <a:ea typeface="メイリオ" pitchFamily="50" charset="-128"/>
              </a:rPr>
              <a:t>: select, all, action</a:t>
            </a:r>
            <a:br>
              <a:rPr kumimoji="1" lang="en-US" altLang="ja-JP" dirty="0" smtClean="0">
                <a:latin typeface="メイリオ" pitchFamily="50" charset="-128"/>
                <a:ea typeface="メイリオ" pitchFamily="50" charset="-128"/>
              </a:rPr>
            </a:br>
            <a:r>
              <a:rPr kumimoji="1" lang="en-US" altLang="ja-JP" dirty="0" smtClean="0">
                <a:latin typeface="メイリオ" pitchFamily="50" charset="-128"/>
                <a:ea typeface="メイリオ" pitchFamily="50" charset="-128"/>
              </a:rPr>
              <a:t>5</a:t>
            </a:r>
            <a:r>
              <a:rPr kumimoji="1" lang="ja-JP" altLang="en-US" dirty="0" smtClean="0">
                <a:latin typeface="メイリオ" pitchFamily="50" charset="-128"/>
                <a:ea typeface="メイリオ" pitchFamily="50" charset="-128"/>
              </a:rPr>
              <a:t>行目</a:t>
            </a:r>
            <a:r>
              <a:rPr kumimoji="1" lang="en-US" altLang="ja-JP" dirty="0" smtClean="0">
                <a:latin typeface="メイリオ" pitchFamily="50" charset="-128"/>
                <a:ea typeface="メイリオ" pitchFamily="50" charset="-128"/>
              </a:rPr>
              <a:t>: action</a:t>
            </a:r>
          </a:p>
          <a:p>
            <a:r>
              <a:rPr lang="en-US" altLang="ja-JP" dirty="0" smtClean="0">
                <a:latin typeface="メイリオ" pitchFamily="50" charset="-128"/>
                <a:ea typeface="メイリオ" pitchFamily="50" charset="-128"/>
              </a:rPr>
              <a:t>6</a:t>
            </a:r>
            <a:r>
              <a:rPr lang="ja-JP" altLang="en-US" dirty="0" smtClean="0">
                <a:latin typeface="メイリオ" pitchFamily="50" charset="-128"/>
                <a:ea typeface="メイリオ" pitchFamily="50" charset="-128"/>
              </a:rPr>
              <a:t>行目</a:t>
            </a:r>
            <a:r>
              <a:rPr lang="en-US" altLang="ja-JP" dirty="0" smtClean="0">
                <a:latin typeface="メイリオ" pitchFamily="50" charset="-128"/>
                <a:ea typeface="メイリオ" pitchFamily="50" charset="-128"/>
              </a:rPr>
              <a:t>: length</a:t>
            </a: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p:txBody>
      </p:sp>
      <p:sp>
        <p:nvSpPr>
          <p:cNvPr id="19" name="テキスト ボックス 18"/>
          <p:cNvSpPr txBox="1"/>
          <p:nvPr/>
        </p:nvSpPr>
        <p:spPr>
          <a:xfrm>
            <a:off x="-32" y="6000768"/>
            <a:ext cx="3643338" cy="369332"/>
          </a:xfrm>
          <a:prstGeom prst="rect">
            <a:avLst/>
          </a:prstGeom>
          <a:noFill/>
        </p:spPr>
        <p:txBody>
          <a:bodyPr wrap="square" rtlCol="0">
            <a:spAutoFit/>
          </a:bodyPr>
          <a:lstStyle/>
          <a:p>
            <a:pPr algn="ctr"/>
            <a:r>
              <a:rPr kumimoji="1" lang="ja-JP" altLang="en-US" dirty="0" smtClean="0">
                <a:latin typeface="メイリオ" pitchFamily="50" charset="-128"/>
                <a:ea typeface="メイリオ" pitchFamily="50" charset="-128"/>
              </a:rPr>
              <a:t>エディタで編集中のソースコード</a:t>
            </a:r>
            <a:endParaRPr kumimoji="1" lang="ja-JP" altLang="en-US" dirty="0">
              <a:latin typeface="メイリオ" pitchFamily="50" charset="-128"/>
              <a:ea typeface="メイリオ" pitchFamily="50" charset="-128"/>
            </a:endParaRPr>
          </a:p>
        </p:txBody>
      </p:sp>
      <p:sp>
        <p:nvSpPr>
          <p:cNvPr id="20" name="テキスト ボックス 19"/>
          <p:cNvSpPr txBox="1"/>
          <p:nvPr/>
        </p:nvSpPr>
        <p:spPr>
          <a:xfrm>
            <a:off x="4071934" y="4774180"/>
            <a:ext cx="2786082" cy="369332"/>
          </a:xfrm>
          <a:prstGeom prst="rect">
            <a:avLst/>
          </a:prstGeom>
          <a:noFill/>
        </p:spPr>
        <p:txBody>
          <a:bodyPr wrap="square" rtlCol="0">
            <a:spAutoFit/>
          </a:bodyPr>
          <a:lstStyle/>
          <a:p>
            <a:pPr algn="ctr"/>
            <a:r>
              <a:rPr kumimoji="1" lang="ja-JP" altLang="en-US" dirty="0" smtClean="0">
                <a:latin typeface="メイリオ" pitchFamily="50" charset="-128"/>
                <a:ea typeface="メイリオ" pitchFamily="50" charset="-128"/>
              </a:rPr>
              <a:t>抽出した特徴と位置情報</a:t>
            </a:r>
            <a:endParaRPr kumimoji="1" lang="ja-JP" altLang="en-US" dirty="0">
              <a:latin typeface="メイリオ" pitchFamily="50" charset="-128"/>
              <a:ea typeface="メイリオ" pitchFamily="50" charset="-128"/>
            </a:endParaRPr>
          </a:p>
        </p:txBody>
      </p:sp>
      <p:sp>
        <p:nvSpPr>
          <p:cNvPr id="21" name="右矢印 20"/>
          <p:cNvSpPr/>
          <p:nvPr/>
        </p:nvSpPr>
        <p:spPr bwMode="auto">
          <a:xfrm>
            <a:off x="3643306" y="4000504"/>
            <a:ext cx="357190" cy="64294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2" name="右矢印 21"/>
          <p:cNvSpPr/>
          <p:nvPr/>
        </p:nvSpPr>
        <p:spPr bwMode="auto">
          <a:xfrm>
            <a:off x="3643306" y="5500702"/>
            <a:ext cx="357190" cy="642942"/>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3" name="テキスト ボックス 22"/>
          <p:cNvSpPr txBox="1"/>
          <p:nvPr/>
        </p:nvSpPr>
        <p:spPr>
          <a:xfrm>
            <a:off x="4071934" y="5643578"/>
            <a:ext cx="2786082" cy="369332"/>
          </a:xfrm>
          <a:prstGeom prst="rect">
            <a:avLst/>
          </a:prstGeom>
          <a:solidFill>
            <a:schemeClr val="bg1"/>
          </a:solidFill>
          <a:ln w="9525">
            <a:solidFill>
              <a:schemeClr val="accent2"/>
            </a:solidFill>
          </a:ln>
        </p:spPr>
        <p:txBody>
          <a:bodyPr wrap="square" lIns="180000" rtlCol="0">
            <a:spAutoFit/>
          </a:bodyPr>
          <a:lstStyle/>
          <a:p>
            <a:r>
              <a:rPr kumimoji="1" lang="ja-JP" altLang="en-US" dirty="0" smtClean="0">
                <a:latin typeface="メイリオ" pitchFamily="50" charset="-128"/>
                <a:ea typeface="メイリオ" pitchFamily="50" charset="-128"/>
              </a:rPr>
              <a:t>カーソル位置：</a:t>
            </a:r>
            <a:r>
              <a:rPr kumimoji="1" lang="en-US" altLang="ja-JP" dirty="0" smtClean="0">
                <a:latin typeface="メイリオ" pitchFamily="50" charset="-128"/>
                <a:ea typeface="メイリオ" pitchFamily="50" charset="-128"/>
              </a:rPr>
              <a:t>3</a:t>
            </a:r>
            <a:r>
              <a:rPr kumimoji="1" lang="ja-JP" altLang="en-US" dirty="0" smtClean="0">
                <a:latin typeface="メイリオ" pitchFamily="50" charset="-128"/>
                <a:ea typeface="メイリオ" pitchFamily="50" charset="-128"/>
              </a:rPr>
              <a:t>行目</a:t>
            </a:r>
            <a:endParaRPr kumimoji="1" lang="ja-JP" altLang="en-US" dirty="0">
              <a:latin typeface="メイリオ" pitchFamily="50" charset="-128"/>
              <a:ea typeface="メイリオ" pitchFamily="50" charset="-128"/>
            </a:endParaRPr>
          </a:p>
        </p:txBody>
      </p:sp>
      <p:sp>
        <p:nvSpPr>
          <p:cNvPr id="24" name="テキスト ボックス 23"/>
          <p:cNvSpPr txBox="1"/>
          <p:nvPr/>
        </p:nvSpPr>
        <p:spPr>
          <a:xfrm>
            <a:off x="4143372" y="6000768"/>
            <a:ext cx="2571768" cy="369332"/>
          </a:xfrm>
          <a:prstGeom prst="rect">
            <a:avLst/>
          </a:prstGeom>
          <a:noFill/>
        </p:spPr>
        <p:txBody>
          <a:bodyPr wrap="square" rtlCol="0">
            <a:spAutoFit/>
          </a:bodyPr>
          <a:lstStyle/>
          <a:p>
            <a:pPr algn="ctr"/>
            <a:r>
              <a:rPr kumimoji="1" lang="ja-JP" altLang="en-US" dirty="0" smtClean="0">
                <a:latin typeface="メイリオ" pitchFamily="50" charset="-128"/>
                <a:ea typeface="メイリオ" pitchFamily="50" charset="-128"/>
              </a:rPr>
              <a:t>カーソル位置情報</a:t>
            </a:r>
            <a:endParaRPr kumimoji="1" lang="ja-JP" altLang="en-US" dirty="0">
              <a:latin typeface="メイリオ" pitchFamily="50" charset="-128"/>
              <a:ea typeface="メイリオ" pitchFamily="50" charset="-128"/>
            </a:endParaRPr>
          </a:p>
        </p:txBody>
      </p:sp>
      <p:sp>
        <p:nvSpPr>
          <p:cNvPr id="25" name="右矢印 24"/>
          <p:cNvSpPr/>
          <p:nvPr/>
        </p:nvSpPr>
        <p:spPr bwMode="auto">
          <a:xfrm>
            <a:off x="5715008" y="5072074"/>
            <a:ext cx="1285884" cy="500066"/>
          </a:xfrm>
          <a:prstGeom prst="rightArrow">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加算記号 25"/>
          <p:cNvSpPr/>
          <p:nvPr/>
        </p:nvSpPr>
        <p:spPr bwMode="auto">
          <a:xfrm>
            <a:off x="5072066" y="5000636"/>
            <a:ext cx="642942" cy="642942"/>
          </a:xfrm>
          <a:prstGeom prst="mathPlus">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テキスト ボックス 26"/>
          <p:cNvSpPr txBox="1"/>
          <p:nvPr/>
        </p:nvSpPr>
        <p:spPr>
          <a:xfrm>
            <a:off x="7072330" y="4664128"/>
            <a:ext cx="1928826" cy="1408078"/>
          </a:xfrm>
          <a:prstGeom prst="rect">
            <a:avLst/>
          </a:prstGeom>
          <a:solidFill>
            <a:schemeClr val="bg1"/>
          </a:solidFill>
          <a:ln w="9525">
            <a:solidFill>
              <a:schemeClr val="accent2"/>
            </a:solidFill>
          </a:ln>
        </p:spPr>
        <p:txBody>
          <a:bodyPr wrap="square" lIns="72000" rIns="72000" rtlCol="0">
            <a:spAutoFit/>
          </a:bodyPr>
          <a:lstStyle/>
          <a:p>
            <a:r>
              <a:rPr lang="en-US" altLang="ja-JP" dirty="0" smtClean="0">
                <a:latin typeface="メイリオ" pitchFamily="50" charset="-128"/>
                <a:ea typeface="メイリオ" pitchFamily="50" charset="-128"/>
              </a:rPr>
              <a:t>s</a:t>
            </a:r>
            <a:r>
              <a:rPr kumimoji="1" lang="en-US" altLang="ja-JP" dirty="0" smtClean="0">
                <a:latin typeface="メイリオ" pitchFamily="50" charset="-128"/>
                <a:ea typeface="メイリオ" pitchFamily="50" charset="-128"/>
              </a:rPr>
              <a:t>elect	</a:t>
            </a:r>
            <a:r>
              <a:rPr lang="ja-JP" altLang="en-US" dirty="0" smtClean="0">
                <a:latin typeface="メイリオ" pitchFamily="50" charset="-128"/>
                <a:ea typeface="メイリオ" pitchFamily="50" charset="-128"/>
              </a:rPr>
              <a:t>重み</a:t>
            </a:r>
            <a:r>
              <a:rPr lang="en-US" altLang="ja-JP" dirty="0" smtClean="0">
                <a:latin typeface="メイリオ" pitchFamily="50" charset="-128"/>
                <a:ea typeface="メイリオ" pitchFamily="50" charset="-128"/>
              </a:rPr>
              <a:t>1.0</a:t>
            </a:r>
            <a:endParaRPr kumimoji="1" lang="en-US" altLang="ja-JP" dirty="0" smtClean="0">
              <a:latin typeface="メイリオ" pitchFamily="50" charset="-128"/>
              <a:ea typeface="メイリオ" pitchFamily="50" charset="-128"/>
            </a:endParaRPr>
          </a:p>
          <a:p>
            <a:r>
              <a:rPr kumimoji="1" lang="en-US" altLang="ja-JP" dirty="0" smtClean="0">
                <a:latin typeface="メイリオ" pitchFamily="50" charset="-128"/>
                <a:ea typeface="メイリオ" pitchFamily="50" charset="-128"/>
              </a:rPr>
              <a:t>all	</a:t>
            </a:r>
            <a:r>
              <a:rPr lang="ja-JP" altLang="en-US" dirty="0" smtClean="0">
                <a:latin typeface="メイリオ" pitchFamily="50" charset="-128"/>
                <a:ea typeface="メイリオ" pitchFamily="50" charset="-128"/>
              </a:rPr>
              <a:t>重み</a:t>
            </a:r>
            <a:r>
              <a:rPr lang="en-US" altLang="ja-JP" dirty="0" smtClean="0">
                <a:latin typeface="メイリオ" pitchFamily="50" charset="-128"/>
                <a:ea typeface="メイリオ" pitchFamily="50" charset="-128"/>
              </a:rPr>
              <a:t>1.0</a:t>
            </a:r>
            <a:endParaRPr kumimoji="1" lang="en-US" altLang="ja-JP" dirty="0" smtClean="0">
              <a:latin typeface="メイリオ" pitchFamily="50" charset="-128"/>
              <a:ea typeface="メイリオ" pitchFamily="50" charset="-128"/>
            </a:endParaRPr>
          </a:p>
          <a:p>
            <a:r>
              <a:rPr kumimoji="1" lang="en-US" altLang="ja-JP" dirty="0" smtClean="0">
                <a:latin typeface="メイリオ" pitchFamily="50" charset="-128"/>
                <a:ea typeface="メイリオ" pitchFamily="50" charset="-128"/>
              </a:rPr>
              <a:t>action	</a:t>
            </a:r>
            <a:r>
              <a:rPr kumimoji="1" lang="ja-JP" altLang="en-US" dirty="0" smtClean="0">
                <a:latin typeface="メイリオ" pitchFamily="50" charset="-128"/>
                <a:ea typeface="メイリオ" pitchFamily="50" charset="-128"/>
              </a:rPr>
              <a:t>重み</a:t>
            </a:r>
            <a:r>
              <a:rPr kumimoji="1" lang="en-US" altLang="ja-JP" dirty="0" smtClean="0">
                <a:latin typeface="メイリオ" pitchFamily="50" charset="-128"/>
                <a:ea typeface="メイリオ" pitchFamily="50" charset="-128"/>
              </a:rPr>
              <a:t>1.8</a:t>
            </a:r>
            <a:br>
              <a:rPr kumimoji="1" lang="en-US" altLang="ja-JP" dirty="0" smtClean="0">
                <a:latin typeface="メイリオ" pitchFamily="50" charset="-128"/>
                <a:ea typeface="メイリオ" pitchFamily="50" charset="-128"/>
              </a:rPr>
            </a:br>
            <a:r>
              <a:rPr kumimoji="1" lang="en-US" altLang="ja-JP" dirty="0" smtClean="0">
                <a:latin typeface="メイリオ" pitchFamily="50" charset="-128"/>
                <a:ea typeface="メイリオ" pitchFamily="50" charset="-128"/>
              </a:rPr>
              <a:t>length	</a:t>
            </a:r>
            <a:r>
              <a:rPr kumimoji="1" lang="ja-JP" altLang="en-US" dirty="0" smtClean="0">
                <a:latin typeface="メイリオ" pitchFamily="50" charset="-128"/>
                <a:ea typeface="メイリオ" pitchFamily="50" charset="-128"/>
              </a:rPr>
              <a:t>重み</a:t>
            </a:r>
            <a:r>
              <a:rPr kumimoji="1" lang="en-US" altLang="ja-JP" dirty="0" smtClean="0">
                <a:latin typeface="メイリオ" pitchFamily="50" charset="-128"/>
                <a:ea typeface="メイリオ" pitchFamily="50" charset="-128"/>
              </a:rPr>
              <a:t>0.6</a:t>
            </a:r>
            <a:endParaRPr lang="en-US" altLang="ja-JP" dirty="0" smtClean="0">
              <a:latin typeface="メイリオ" pitchFamily="50" charset="-128"/>
              <a:ea typeface="メイリオ" pitchFamily="50" charset="-128"/>
            </a:endParaRP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a:p>
            <a:pPr fontAlgn="base">
              <a:lnSpc>
                <a:spcPct val="150000"/>
              </a:lnSpc>
              <a:spcBef>
                <a:spcPct val="0"/>
              </a:spcBef>
              <a:spcAft>
                <a:spcPct val="0"/>
              </a:spcAft>
            </a:pPr>
            <a:r>
              <a:rPr kumimoji="0" lang="ja-JP" altLang="en-US" sz="300" b="1" dirty="0" smtClean="0">
                <a:latin typeface="メイリオ" pitchFamily="50" charset="-128"/>
                <a:ea typeface="メイリオ" pitchFamily="50" charset="-128"/>
                <a:cs typeface="Courier New" pitchFamily="49" charset="0"/>
              </a:rPr>
              <a:t>　　　　　　　　　　　　　　　　　　　  　　●</a:t>
            </a:r>
            <a:endParaRPr kumimoji="0" lang="en-US" altLang="ja-JP" sz="300" b="1" dirty="0" smtClean="0">
              <a:latin typeface="メイリオ" pitchFamily="50" charset="-128"/>
              <a:ea typeface="メイリオ" pitchFamily="50" charset="-128"/>
              <a:cs typeface="Courier New" pitchFamily="49" charset="0"/>
            </a:endParaRPr>
          </a:p>
        </p:txBody>
      </p:sp>
      <p:sp>
        <p:nvSpPr>
          <p:cNvPr id="28" name="テキスト ボックス 27"/>
          <p:cNvSpPr txBox="1"/>
          <p:nvPr/>
        </p:nvSpPr>
        <p:spPr>
          <a:xfrm>
            <a:off x="7072330" y="6060064"/>
            <a:ext cx="1928826" cy="369332"/>
          </a:xfrm>
          <a:prstGeom prst="rect">
            <a:avLst/>
          </a:prstGeom>
          <a:noFill/>
        </p:spPr>
        <p:txBody>
          <a:bodyPr wrap="square" rtlCol="0">
            <a:spAutoFit/>
          </a:bodyPr>
          <a:lstStyle/>
          <a:p>
            <a:pPr algn="ctr"/>
            <a:r>
              <a:rPr lang="ja-JP" altLang="en-US" dirty="0" smtClean="0">
                <a:latin typeface="メイリオ" pitchFamily="50" charset="-128"/>
                <a:ea typeface="メイリオ" pitchFamily="50" charset="-128"/>
              </a:rPr>
              <a:t>検索クエリ</a:t>
            </a:r>
            <a:endParaRPr kumimoji="1" lang="ja-JP" altLang="en-US" dirty="0">
              <a:latin typeface="メイリオ" pitchFamily="50" charset="-128"/>
              <a:ea typeface="メイリオ" pitchFamily="50" charset="-128"/>
            </a:endParaRPr>
          </a:p>
        </p:txBody>
      </p:sp>
      <p:cxnSp>
        <p:nvCxnSpPr>
          <p:cNvPr id="29" name="直線コネクタ 28"/>
          <p:cNvCxnSpPr/>
          <p:nvPr/>
        </p:nvCxnSpPr>
        <p:spPr bwMode="auto">
          <a:xfrm rot="5400000">
            <a:off x="3071008" y="4286256"/>
            <a:ext cx="286546" cy="794"/>
          </a:xfrm>
          <a:prstGeom prst="line">
            <a:avLst/>
          </a:prstGeom>
          <a:solidFill>
            <a:schemeClr val="accent2"/>
          </a:solidFill>
          <a:ln w="25400" cap="flat" cmpd="sng" algn="ctr">
            <a:solidFill>
              <a:schemeClr val="tx1"/>
            </a:solidFill>
            <a:prstDash val="solid"/>
            <a:round/>
            <a:headEnd type="none" w="med" len="med"/>
            <a:tailEnd type="none" w="med" len="med"/>
          </a:ln>
          <a:effectLst/>
        </p:spPr>
      </p:cxnSp>
    </p:spTree>
  </p:cSld>
  <p:clrMapOvr>
    <a:masterClrMapping/>
  </p:clrMapOvr>
  <p:transition advTm="48328"/>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4.8|6.4|12.3|14.5"/>
</p:tagLst>
</file>

<file path=ppt/tags/tag2.xml><?xml version="1.0" encoding="utf-8"?>
<p:tagLst xmlns:a="http://schemas.openxmlformats.org/drawingml/2006/main" xmlns:r="http://schemas.openxmlformats.org/officeDocument/2006/relationships" xmlns:p="http://schemas.openxmlformats.org/presentationml/2006/main">
  <p:tag name="TIMING" val="|24.8|6.4|12.3|14.5"/>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22760</TotalTime>
  <Words>3523</Words>
  <Application>Microsoft Office PowerPoint</Application>
  <PresentationFormat>画面に合わせる (4:3)</PresentationFormat>
  <Paragraphs>709</Paragraphs>
  <Slides>30</Slides>
  <Notes>30</Notes>
  <HiddenSlides>17</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30</vt:i4>
      </vt:variant>
    </vt:vector>
  </HeadingPairs>
  <TitlesOfParts>
    <vt:vector size="32" baseType="lpstr">
      <vt:lpstr>sel2006-white</vt:lpstr>
      <vt:lpstr>数式</vt:lpstr>
      <vt:lpstr>ソースコードの編集状況に応じた ソフトウェア部品の自動推薦システム</vt:lpstr>
      <vt:lpstr>発表概略</vt:lpstr>
      <vt:lpstr>ソフトウェア部品の再利用</vt:lpstr>
      <vt:lpstr>部品自動推薦</vt:lpstr>
      <vt:lpstr>既存研究 – CodeBroker</vt:lpstr>
      <vt:lpstr>提案手法の概要</vt:lpstr>
      <vt:lpstr>提案手法の流れ</vt:lpstr>
      <vt:lpstr>編集の区切りの検出</vt:lpstr>
      <vt:lpstr>検索クエリの生成</vt:lpstr>
      <vt:lpstr>部品自動推薦システム A-SCORE</vt:lpstr>
      <vt:lpstr>評価実験</vt:lpstr>
      <vt:lpstr>実験結果：再利用した部品数</vt:lpstr>
      <vt:lpstr>まとめと今後の課題</vt:lpstr>
      <vt:lpstr>検索クエリの生成 –重み付け</vt:lpstr>
      <vt:lpstr>検索処理</vt:lpstr>
      <vt:lpstr>検索処理（例）</vt:lpstr>
      <vt:lpstr>潜在的意味インデキシング(LSI)</vt:lpstr>
      <vt:lpstr>システムの構成と動作</vt:lpstr>
      <vt:lpstr>スクリーンショット(ソース表示)</vt:lpstr>
      <vt:lpstr>スクリーンショット(インポート)</vt:lpstr>
      <vt:lpstr>部品に関する知識</vt:lpstr>
      <vt:lpstr>より多くの情報を利用</vt:lpstr>
      <vt:lpstr>実験結果：作業時間</vt:lpstr>
      <vt:lpstr>時間・空間計算量</vt:lpstr>
      <vt:lpstr>バイナリで配布されている部品</vt:lpstr>
      <vt:lpstr>実験の時間測定</vt:lpstr>
      <vt:lpstr>CodeBrokerとの比較</vt:lpstr>
      <vt:lpstr>重み関数</vt:lpstr>
      <vt:lpstr>ユーザインターフェイスの改善</vt:lpstr>
      <vt:lpstr>編集の区切り</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ryu</dc:creator>
  <cp:lastModifiedBy>ryu</cp:lastModifiedBy>
  <cp:revision>921</cp:revision>
  <cp:lastPrinted>2008-11-16T16:28:04Z</cp:lastPrinted>
  <dcterms:created xsi:type="dcterms:W3CDTF">2008-06-26T08:22:01Z</dcterms:created>
  <dcterms:modified xsi:type="dcterms:W3CDTF">2009-02-16T02:09:18Z</dcterms:modified>
</cp:coreProperties>
</file>