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96" r:id="rId4"/>
    <p:sldId id="297" r:id="rId5"/>
    <p:sldId id="298" r:id="rId6"/>
    <p:sldId id="312" r:id="rId7"/>
    <p:sldId id="322" r:id="rId8"/>
    <p:sldId id="318" r:id="rId9"/>
    <p:sldId id="300" r:id="rId10"/>
    <p:sldId id="301" r:id="rId11"/>
    <p:sldId id="302" r:id="rId12"/>
    <p:sldId id="303" r:id="rId13"/>
    <p:sldId id="309" r:id="rId14"/>
    <p:sldId id="317" r:id="rId15"/>
    <p:sldId id="321" r:id="rId16"/>
    <p:sldId id="327" r:id="rId17"/>
    <p:sldId id="319" r:id="rId18"/>
    <p:sldId id="325" r:id="rId19"/>
    <p:sldId id="323" r:id="rId20"/>
    <p:sldId id="326" r:id="rId21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FFFF"/>
    <a:srgbClr val="FFFF99"/>
    <a:srgbClr val="CCECFF"/>
    <a:srgbClr val="E5E5F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759" autoAdjust="0"/>
    <p:restoredTop sz="77471" autoAdjust="0"/>
  </p:normalViewPr>
  <p:slideViewPr>
    <p:cSldViewPr>
      <p:cViewPr varScale="1">
        <p:scale>
          <a:sx n="116" d="100"/>
          <a:sy n="116" d="100"/>
        </p:scale>
        <p:origin x="-120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-2382" y="-108"/>
      </p:cViewPr>
      <p:guideLst>
        <p:guide orient="horz" pos="3130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16A7BE7-3428-41BD-BA87-9BE2E3BAE8B8}" type="datetimeFigureOut">
              <a:rPr lang="ja-JP" altLang="en-US"/>
              <a:pPr>
                <a:defRPr/>
              </a:pPr>
              <a:t>2009/3/24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94A747A-2199-40B4-9935-F98553962C6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256B38D-7FFA-44BC-BAC5-8DE731D6992C}" type="datetimeFigureOut">
              <a:rPr lang="ja-JP" altLang="en-US"/>
              <a:pPr>
                <a:defRPr/>
              </a:pPr>
              <a:t>2009/3/24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E45A196-54AD-400A-A2E5-D5BAA7AB9C4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B0CD078-47D4-4BE7-B5F8-EFC4496092CE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 smtClean="0"/>
          </a:p>
        </p:txBody>
      </p:sp>
      <p:sp>
        <p:nvSpPr>
          <p:cNvPr id="4" name="スライド番号プレースホルダ 3"/>
          <p:cNvSpPr txBox="1">
            <a:spLocks noGrp="1"/>
          </p:cNvSpPr>
          <p:nvPr/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B7AC7D-2D09-4347-A985-DCE1B62A102C}" type="slidenum">
              <a:rPr lang="ja-JP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ja-JP" altLang="en-US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 smtClean="0"/>
          </a:p>
        </p:txBody>
      </p:sp>
      <p:sp>
        <p:nvSpPr>
          <p:cNvPr id="4" name="スライド番号プレースホルダ 3"/>
          <p:cNvSpPr txBox="1">
            <a:spLocks noGrp="1"/>
          </p:cNvSpPr>
          <p:nvPr/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A7B18BB-1E39-4EB8-A539-4968F776AA25}" type="slidenum">
              <a:rPr lang="ja-JP" altLang="en-US" sz="12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ja-JP" altLang="en-US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3"/>
            <a:endParaRPr lang="ja-JP" alt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836F03-8A8C-4D43-86D9-54290C5FFEA5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B37A7B-7F50-4951-BEDC-7467DE9330E2}" type="slidenum">
              <a:rPr lang="ja-JP" altLang="en-US" smtClean="0"/>
              <a:pPr>
                <a:defRPr/>
              </a:pPr>
              <a:t>15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DAE321-CE4E-4BD6-9415-CF1BEB025148}" type="slidenum">
              <a:rPr lang="ja-JP" altLang="en-US" smtClean="0"/>
              <a:pPr>
                <a:defRPr/>
              </a:pPr>
              <a:t>19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C16D9A-5D50-45B3-BF17-EFD31936A8E1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24579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25D7B32-8C30-4848-BD18-74E13140B136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3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 smtClean="0"/>
          </a:p>
        </p:txBody>
      </p:sp>
      <p:sp>
        <p:nvSpPr>
          <p:cNvPr id="26627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0B7B090-D4BC-44A7-A475-266CD835F987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4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 smtClean="0"/>
          </a:p>
        </p:txBody>
      </p:sp>
      <p:sp>
        <p:nvSpPr>
          <p:cNvPr id="28675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2146034-3F6F-4C29-88DF-ECFC0A831942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5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20483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D6B9BB5-A127-4036-B442-372B6863DEDA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6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9D0811-FF1C-44A7-9B5C-49A02E1C3513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dirty="0" smtClean="0"/>
          </a:p>
        </p:txBody>
      </p:sp>
      <p:sp>
        <p:nvSpPr>
          <p:cNvPr id="36867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B456FEE-C833-40D2-B80C-4415293A4F9E}" type="slidenum">
              <a:rPr lang="ja-JP" altLang="en-US" sz="1200">
                <a:latin typeface="+mn-lt"/>
                <a:ea typeface="+mn-ea"/>
              </a:rPr>
              <a:pPr algn="r">
                <a:defRPr/>
              </a:pPr>
              <a:t>9</a:t>
            </a:fld>
            <a:endParaRPr lang="en-US" altLang="ja-JP" sz="1200">
              <a:latin typeface="+mn-lt"/>
              <a:ea typeface="+mn-e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pic>
        <p:nvPicPr>
          <p:cNvPr id="9" name="Picture 20" descr="sel-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i="1" dirty="0">
                <a:solidFill>
                  <a:srgbClr val="3366CC"/>
                </a:solidFill>
                <a:latin typeface="+mn-lt"/>
                <a:ea typeface="+mn-ea"/>
              </a:rPr>
              <a:t>Department of Computer Science,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i="1" dirty="0">
                <a:solidFill>
                  <a:srgbClr val="3366CC"/>
                </a:solidFill>
                <a:latin typeface="+mn-lt"/>
                <a:ea typeface="+mn-ea"/>
              </a:rPr>
              <a:t>Graduate School of Information Science &amp; Technology,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i="1" dirty="0">
                <a:solidFill>
                  <a:srgbClr val="3366CC"/>
                </a:solidFill>
                <a:latin typeface="+mn-lt"/>
                <a:ea typeface="+mn-ea"/>
              </a:rPr>
              <a:t>Osaka University</a:t>
            </a: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2133600"/>
            <a:ext cx="5781675" cy="1008063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13" name="Rectangle 35"/>
          <p:cNvSpPr>
            <a:spLocks noGrp="1" noChangeArrowheads="1"/>
          </p:cNvSpPr>
          <p:nvPr>
            <p:ph type="dt" sz="half" idx="10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14" name="Rectangle 36"/>
          <p:cNvSpPr>
            <a:spLocks noGrp="1" noChangeArrowheads="1"/>
          </p:cNvSpPr>
          <p:nvPr>
            <p:ph type="ftr" sz="quarter" idx="11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15" name="Rectangle 3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883525" y="6524625"/>
            <a:ext cx="122555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27E26-0AC6-4D14-B621-E7984A853E6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 dirty="0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 dirty="0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A6646-E204-4750-AE35-B54E3E834CC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78563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 dirty="0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 dirty="0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E6F89-1011-4876-9282-DA6B8E054C2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 dirty="0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 dirty="0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6CDF9-F621-4AD5-B85E-63C7E9792F6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 dirty="0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 dirty="0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E7969-B67A-43F9-8A4D-7030B47C608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 dirty="0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 dirty="0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3C51E-2F1E-4909-9AE8-695F13F7781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 dirty="0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 dirty="0"/>
          </a:p>
        </p:txBody>
      </p:sp>
      <p:sp>
        <p:nvSpPr>
          <p:cNvPr id="9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97925-4A92-4AE7-B62C-B858A2F03FE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 dirty="0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 dirty="0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AC0AD-E281-4234-B932-0EA5BBEECDB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 dirty="0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 dirty="0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78AD1-1055-42DA-AB4D-2E95D0BC2E9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 dirty="0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 dirty="0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96AD0-30F9-4183-844D-832FE9EB44F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 dirty="0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 dirty="0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65B13-ECF8-4235-9003-870381237A0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+mn-lt"/>
              <a:ea typeface="+mn-ea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32" name="Picture 38" descr="sel-logo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1" i="1" dirty="0">
                <a:solidFill>
                  <a:srgbClr val="3366CC"/>
                </a:solidFill>
                <a:latin typeface="+mn-lt"/>
                <a:ea typeface="+mn-ea"/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 dirty="0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r>
              <a:rPr lang="en-US" altLang="ja-JP"/>
              <a:t>2009/02/16</a:t>
            </a:r>
            <a:endParaRPr lang="ja-JP" altLang="en-US" dirty="0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ea typeface="+mn-ea"/>
              </a:defRPr>
            </a:lvl1pPr>
          </a:lstStyle>
          <a:p>
            <a:pPr>
              <a:defRPr/>
            </a:pPr>
            <a:fld id="{EAA5A566-78F4-49DD-9B17-EEDA5BDAD4B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タイトル 1"/>
          <p:cNvSpPr>
            <a:spLocks noGrp="1"/>
          </p:cNvSpPr>
          <p:nvPr>
            <p:ph type="ctrTitle"/>
          </p:nvPr>
        </p:nvSpPr>
        <p:spPr>
          <a:xfrm>
            <a:off x="466725" y="2133600"/>
            <a:ext cx="6192838" cy="1008063"/>
          </a:xfrm>
        </p:spPr>
        <p:txBody>
          <a:bodyPr/>
          <a:lstStyle/>
          <a:p>
            <a:pPr eaLnBrk="1" hangingPunct="1"/>
            <a:r>
              <a:rPr lang="ja-JP" altLang="en-US" sz="2800" b="0" smtClean="0"/>
              <a:t>オブジェクト指向プログラムに含まれる</a:t>
            </a:r>
            <a:r>
              <a:rPr lang="en-US" altLang="ja-JP" sz="2800" b="0" smtClean="0"/>
              <a:t/>
            </a:r>
            <a:br>
              <a:rPr lang="en-US" altLang="ja-JP" sz="2800" b="0" smtClean="0"/>
            </a:br>
            <a:r>
              <a:rPr lang="ja-JP" altLang="en-US" sz="2800" b="0" smtClean="0"/>
              <a:t>コーディングパターンの</a:t>
            </a:r>
            <a:r>
              <a:rPr lang="en-US" altLang="ja-JP" sz="2800" b="0" smtClean="0"/>
              <a:t/>
            </a:r>
            <a:br>
              <a:rPr lang="en-US" altLang="ja-JP" sz="2800" b="0" smtClean="0"/>
            </a:br>
            <a:r>
              <a:rPr lang="ja-JP" altLang="en-US" sz="2800" b="0" smtClean="0"/>
              <a:t>特徴と出現位置の関連性分析</a:t>
            </a:r>
            <a:r>
              <a:rPr lang="en-US" altLang="ja-JP" sz="2800" b="0" smtClean="0"/>
              <a:t/>
            </a:r>
            <a:br>
              <a:rPr lang="en-US" altLang="ja-JP" sz="2800" b="0" smtClean="0"/>
            </a:br>
            <a:endParaRPr lang="ja-JP" altLang="en-US" sz="2800" b="0" smtClean="0"/>
          </a:p>
        </p:txBody>
      </p:sp>
      <p:sp>
        <p:nvSpPr>
          <p:cNvPr id="15362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 eaLnBrk="1" hangingPunct="1"/>
            <a:r>
              <a:rPr lang="ja-JP" altLang="en-US" sz="2400" smtClean="0"/>
              <a:t>井上研究室　伊達 浩典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テキスト ボックス 28"/>
          <p:cNvSpPr txBox="1">
            <a:spLocks noChangeArrowheads="1"/>
          </p:cNvSpPr>
          <p:nvPr/>
        </p:nvSpPr>
        <p:spPr bwMode="auto">
          <a:xfrm>
            <a:off x="900113" y="6021388"/>
            <a:ext cx="1228725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600" u="sng"/>
              <a:t>インスタンス</a:t>
            </a:r>
          </a:p>
        </p:txBody>
      </p:sp>
      <p:sp>
        <p:nvSpPr>
          <p:cNvPr id="22" name="メモ 21"/>
          <p:cNvSpPr/>
          <p:nvPr/>
        </p:nvSpPr>
        <p:spPr>
          <a:xfrm>
            <a:off x="357188" y="2978150"/>
            <a:ext cx="2212975" cy="3022600"/>
          </a:xfrm>
          <a:prstGeom prst="foldedCorner">
            <a:avLst>
              <a:gd name="adj" fmla="val 1449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20" name="メモ 19"/>
          <p:cNvSpPr/>
          <p:nvPr/>
        </p:nvSpPr>
        <p:spPr>
          <a:xfrm>
            <a:off x="450850" y="3022600"/>
            <a:ext cx="2212975" cy="3022600"/>
          </a:xfrm>
          <a:prstGeom prst="foldedCorner">
            <a:avLst>
              <a:gd name="adj" fmla="val 1449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32772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32773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21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F427AC-CD1F-475D-AD71-CBC0DCDF8DDF}" type="slidenum">
              <a:rPr lang="ja-JP" altLang="en-US"/>
              <a:pPr>
                <a:defRPr/>
              </a:pPr>
              <a:t>10</a:t>
            </a:fld>
            <a:endParaRPr lang="ja-JP" altLang="en-US"/>
          </a:p>
        </p:txBody>
      </p:sp>
      <p:sp>
        <p:nvSpPr>
          <p:cNvPr id="32775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パターンの密度</a:t>
            </a:r>
          </a:p>
        </p:txBody>
      </p:sp>
      <p:sp>
        <p:nvSpPr>
          <p:cNvPr id="32776" name="コンテンツ プレースホルダ 39"/>
          <p:cNvSpPr>
            <a:spLocks noGrp="1"/>
          </p:cNvSpPr>
          <p:nvPr>
            <p:ph sz="half" idx="4294967295"/>
          </p:nvPr>
        </p:nvSpPr>
        <p:spPr>
          <a:xfrm>
            <a:off x="3635375" y="1577975"/>
            <a:ext cx="5508625" cy="4587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smtClean="0"/>
              <a:t>パターンインスタンスの密度（</a:t>
            </a:r>
            <a:r>
              <a:rPr lang="en-US" altLang="ja-JP" smtClean="0"/>
              <a:t>DEN</a:t>
            </a:r>
            <a:r>
              <a:rPr lang="en-US" altLang="ja-JP" sz="2100" smtClean="0"/>
              <a:t>inst</a:t>
            </a:r>
            <a:r>
              <a:rPr lang="ja-JP" altLang="en-US" smtClean="0"/>
              <a:t>）の平均</a:t>
            </a:r>
          </a:p>
          <a:p>
            <a:pPr eaLnBrk="1" hangingPunct="1">
              <a:lnSpc>
                <a:spcPct val="90000"/>
              </a:lnSpc>
            </a:pPr>
            <a:endParaRPr lang="en-US" altLang="ja-JP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 smtClean="0"/>
              <a:t>DEN</a:t>
            </a:r>
            <a:r>
              <a:rPr lang="en-US" altLang="ja-JP" sz="2100" smtClean="0"/>
              <a:t>inst </a:t>
            </a:r>
            <a:r>
              <a:rPr lang="en-US" altLang="ja-JP" sz="2800" smtClean="0"/>
              <a:t>= LEN</a:t>
            </a:r>
            <a:r>
              <a:rPr lang="en-US" altLang="ja-JP" sz="2000" smtClean="0"/>
              <a:t>pat</a:t>
            </a:r>
            <a:r>
              <a:rPr lang="en-US" altLang="ja-JP" sz="2800" smtClean="0"/>
              <a:t> / LEN</a:t>
            </a:r>
            <a:r>
              <a:rPr lang="en-US" altLang="ja-JP" sz="2000" smtClean="0"/>
              <a:t>inst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800" smtClean="0">
                <a:solidFill>
                  <a:schemeClr val="bg1"/>
                </a:solidFill>
              </a:rPr>
              <a:t>DENi</a:t>
            </a:r>
            <a:r>
              <a:rPr lang="en-US" altLang="ja-JP" sz="2100" smtClean="0">
                <a:solidFill>
                  <a:schemeClr val="bg1"/>
                </a:solidFill>
              </a:rPr>
              <a:t>nst</a:t>
            </a:r>
            <a:r>
              <a:rPr lang="en-US" altLang="ja-JP" sz="2100" smtClean="0"/>
              <a:t> </a:t>
            </a:r>
            <a:r>
              <a:rPr lang="en-US" altLang="ja-JP" sz="2800" smtClean="0"/>
              <a:t>= 4 / 6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smtClean="0"/>
              <a:t>LEN</a:t>
            </a:r>
            <a:r>
              <a:rPr lang="en-US" altLang="ja-JP" sz="1600" smtClean="0"/>
              <a:t>pat</a:t>
            </a:r>
            <a:endParaRPr lang="en-US" altLang="ja-JP" sz="2400" smtClean="0"/>
          </a:p>
          <a:p>
            <a:pPr lvl="2" eaLnBrk="1" hangingPunct="1">
              <a:lnSpc>
                <a:spcPct val="90000"/>
              </a:lnSpc>
            </a:pPr>
            <a:r>
              <a:rPr lang="ja-JP" altLang="en-US" sz="2000" smtClean="0"/>
              <a:t>コーディングパターンの要素数</a:t>
            </a:r>
            <a:endParaRPr lang="en-US" altLang="ja-JP" sz="20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smtClean="0"/>
              <a:t>LEN</a:t>
            </a:r>
            <a:r>
              <a:rPr lang="en-US" altLang="ja-JP" sz="1600" smtClean="0"/>
              <a:t>inst</a:t>
            </a:r>
            <a:endParaRPr lang="en-US" altLang="ja-JP" sz="2400" smtClean="0"/>
          </a:p>
          <a:p>
            <a:pPr lvl="2" eaLnBrk="1" hangingPunct="1">
              <a:lnSpc>
                <a:spcPct val="90000"/>
              </a:lnSpc>
            </a:pPr>
            <a:r>
              <a:rPr lang="ja-JP" altLang="en-US" sz="2000" smtClean="0"/>
              <a:t>インスタンス開始要素から，</a:t>
            </a:r>
            <a:r>
              <a:rPr lang="en-US" altLang="ja-JP" sz="2000" smtClean="0"/>
              <a:t/>
            </a:r>
            <a:br>
              <a:rPr lang="en-US" altLang="ja-JP" sz="2000" smtClean="0"/>
            </a:br>
            <a:r>
              <a:rPr lang="ja-JP" altLang="en-US" sz="2000" smtClean="0"/>
              <a:t>インスタンス終了要素までの要素数</a:t>
            </a:r>
            <a:endParaRPr lang="en-US" altLang="ja-JP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ja-JP" sz="2800" smtClean="0"/>
          </a:p>
        </p:txBody>
      </p:sp>
      <p:sp>
        <p:nvSpPr>
          <p:cNvPr id="32777" name="テキスト ボックス 7"/>
          <p:cNvSpPr txBox="1">
            <a:spLocks noChangeArrowheads="1"/>
          </p:cNvSpPr>
          <p:nvPr/>
        </p:nvSpPr>
        <p:spPr bwMode="auto">
          <a:xfrm>
            <a:off x="687388" y="1387475"/>
            <a:ext cx="1908175" cy="13208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/>
              <a:t>LOOP</a:t>
            </a:r>
          </a:p>
          <a:p>
            <a:r>
              <a:rPr lang="en-US" altLang="ja-JP" sz="2000"/>
              <a:t>a()</a:t>
            </a:r>
          </a:p>
          <a:p>
            <a:r>
              <a:rPr lang="en-US" altLang="ja-JP" sz="2000"/>
              <a:t>b()</a:t>
            </a:r>
          </a:p>
          <a:p>
            <a:r>
              <a:rPr lang="en-US" altLang="ja-JP" sz="2000"/>
              <a:t>END-LOOP</a:t>
            </a:r>
          </a:p>
        </p:txBody>
      </p:sp>
      <p:sp>
        <p:nvSpPr>
          <p:cNvPr id="27" name="メモ 26"/>
          <p:cNvSpPr/>
          <p:nvPr/>
        </p:nvSpPr>
        <p:spPr>
          <a:xfrm>
            <a:off x="539750" y="3070225"/>
            <a:ext cx="2212975" cy="3022600"/>
          </a:xfrm>
          <a:prstGeom prst="foldedCorner">
            <a:avLst>
              <a:gd name="adj" fmla="val 14490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32779" name="テキスト ボックス 9"/>
          <p:cNvSpPr txBox="1">
            <a:spLocks noChangeArrowheads="1"/>
          </p:cNvSpPr>
          <p:nvPr/>
        </p:nvSpPr>
        <p:spPr bwMode="auto">
          <a:xfrm>
            <a:off x="682625" y="3141663"/>
            <a:ext cx="18542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/>
              <a:t>v()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LOOP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a()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b()</a:t>
            </a:r>
          </a:p>
          <a:p>
            <a:r>
              <a:rPr lang="en-US" altLang="ja-JP" sz="2000"/>
              <a:t>w()</a:t>
            </a:r>
          </a:p>
          <a:p>
            <a:r>
              <a:rPr lang="en-US" altLang="ja-JP" sz="2000"/>
              <a:t>x()</a:t>
            </a:r>
          </a:p>
          <a:p>
            <a:r>
              <a:rPr lang="en-US" altLang="ja-JP" sz="2000" b="1" i="1" u="sng">
                <a:solidFill>
                  <a:srgbClr val="FF0000"/>
                </a:solidFill>
              </a:rPr>
              <a:t>END-LOOP</a:t>
            </a:r>
          </a:p>
          <a:p>
            <a:r>
              <a:rPr lang="en-US" altLang="ja-JP" sz="2000"/>
              <a:t>y()</a:t>
            </a:r>
          </a:p>
          <a:p>
            <a:r>
              <a:rPr lang="en-US" altLang="ja-JP" sz="2000"/>
              <a:t>z()</a:t>
            </a:r>
          </a:p>
        </p:txBody>
      </p:sp>
      <p:sp>
        <p:nvSpPr>
          <p:cNvPr id="32780" name="テキスト ボックス 21"/>
          <p:cNvSpPr txBox="1">
            <a:spLocks noChangeArrowheads="1"/>
          </p:cNvSpPr>
          <p:nvPr/>
        </p:nvSpPr>
        <p:spPr bwMode="auto">
          <a:xfrm>
            <a:off x="684213" y="2660650"/>
            <a:ext cx="1968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1600" u="sng"/>
              <a:t>コーディングパターン</a:t>
            </a:r>
          </a:p>
        </p:txBody>
      </p:sp>
      <p:grpSp>
        <p:nvGrpSpPr>
          <p:cNvPr id="2" name="グループ化 38"/>
          <p:cNvGrpSpPr>
            <a:grpSpLocks/>
          </p:cNvGrpSpPr>
          <p:nvPr/>
        </p:nvGrpSpPr>
        <p:grpSpPr bwMode="auto">
          <a:xfrm>
            <a:off x="611188" y="3141663"/>
            <a:ext cx="1854200" cy="2879725"/>
            <a:chOff x="7143768" y="2500306"/>
            <a:chExt cx="1428760" cy="3357586"/>
          </a:xfrm>
        </p:grpSpPr>
        <p:sp>
          <p:nvSpPr>
            <p:cNvPr id="23" name="正方形/長方形 22"/>
            <p:cNvSpPr/>
            <p:nvPr/>
          </p:nvSpPr>
          <p:spPr>
            <a:xfrm>
              <a:off x="7143768" y="2927870"/>
              <a:ext cx="1428760" cy="2145228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7143768" y="2500306"/>
              <a:ext cx="1428760" cy="427564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600">
                <a:solidFill>
                  <a:srgbClr val="FFFFFF"/>
                </a:solidFill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7143768" y="5073098"/>
              <a:ext cx="1428760" cy="784794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600">
                <a:solidFill>
                  <a:srgbClr val="FFFFFF"/>
                </a:solidFill>
              </a:endParaRPr>
            </a:p>
          </p:txBody>
        </p:sp>
      </p:grpSp>
      <p:sp>
        <p:nvSpPr>
          <p:cNvPr id="41" name="右中かっこ 40"/>
          <p:cNvSpPr/>
          <p:nvPr/>
        </p:nvSpPr>
        <p:spPr>
          <a:xfrm>
            <a:off x="2484438" y="3500438"/>
            <a:ext cx="268287" cy="1800225"/>
          </a:xfrm>
          <a:prstGeom prst="rightBrace">
            <a:avLst>
              <a:gd name="adj1" fmla="val 8333"/>
              <a:gd name="adj2" fmla="val 49812"/>
            </a:avLst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/>
          </a:p>
        </p:txBody>
      </p:sp>
      <p:sp>
        <p:nvSpPr>
          <p:cNvPr id="44" name="右中かっこ 43"/>
          <p:cNvSpPr/>
          <p:nvPr/>
        </p:nvSpPr>
        <p:spPr>
          <a:xfrm>
            <a:off x="2411413" y="1458913"/>
            <a:ext cx="182562" cy="1058862"/>
          </a:xfrm>
          <a:prstGeom prst="rightBrace">
            <a:avLst>
              <a:gd name="adj1" fmla="val 8333"/>
              <a:gd name="adj2" fmla="val 49498"/>
            </a:avLst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1600"/>
          </a:p>
        </p:txBody>
      </p:sp>
      <p:sp>
        <p:nvSpPr>
          <p:cNvPr id="51" name="テキスト ボックス 50"/>
          <p:cNvSpPr txBox="1">
            <a:spLocks noChangeArrowheads="1"/>
          </p:cNvSpPr>
          <p:nvPr/>
        </p:nvSpPr>
        <p:spPr bwMode="auto">
          <a:xfrm>
            <a:off x="2689225" y="1797050"/>
            <a:ext cx="874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u="sng"/>
              <a:t>LEN</a:t>
            </a:r>
            <a:r>
              <a:rPr lang="en-US" altLang="ja-JP" sz="1400" u="sng"/>
              <a:t>pat</a:t>
            </a:r>
          </a:p>
        </p:txBody>
      </p:sp>
      <p:sp>
        <p:nvSpPr>
          <p:cNvPr id="52" name="テキスト ボックス 51"/>
          <p:cNvSpPr txBox="1">
            <a:spLocks noChangeArrowheads="1"/>
          </p:cNvSpPr>
          <p:nvPr/>
        </p:nvSpPr>
        <p:spPr bwMode="auto">
          <a:xfrm>
            <a:off x="2714625" y="4214813"/>
            <a:ext cx="904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u="sng"/>
              <a:t>LEN</a:t>
            </a:r>
            <a:r>
              <a:rPr lang="en-US" altLang="ja-JP" sz="1400" u="sng"/>
              <a:t>inst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4" grpId="0" animBg="1"/>
      <p:bldP spid="51" grpId="0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>
                <a:solidFill>
                  <a:schemeClr val="bg1"/>
                </a:solidFill>
              </a:rPr>
              <a:t>平成</a:t>
            </a:r>
            <a:r>
              <a:rPr lang="en-US" altLang="zh-CN">
                <a:solidFill>
                  <a:schemeClr val="bg1"/>
                </a:solidFill>
              </a:rPr>
              <a:t>20</a:t>
            </a:r>
            <a:r>
              <a:rPr lang="zh-CN" altLang="en-US">
                <a:solidFill>
                  <a:schemeClr val="bg1"/>
                </a:solidFill>
              </a:rPr>
              <a:t>年度 修士学位論文発表会</a:t>
            </a:r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34818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71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BB992-4BDC-4813-95B9-11854D906031}" type="slidenum">
              <a:rPr lang="ja-JP" altLang="en-US"/>
              <a:pPr>
                <a:defRPr/>
              </a:pPr>
              <a:t>11</a:t>
            </a:fld>
            <a:endParaRPr lang="ja-JP" altLang="en-US"/>
          </a:p>
        </p:txBody>
      </p:sp>
      <p:sp>
        <p:nvSpPr>
          <p:cNvPr id="34820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パターンの分散</a:t>
            </a:r>
          </a:p>
        </p:txBody>
      </p:sp>
      <p:sp>
        <p:nvSpPr>
          <p:cNvPr id="34821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457200" y="1412875"/>
            <a:ext cx="8229600" cy="1016000"/>
          </a:xfrm>
        </p:spPr>
        <p:txBody>
          <a:bodyPr/>
          <a:lstStyle/>
          <a:p>
            <a:pPr eaLnBrk="1" hangingPunct="1"/>
            <a:r>
              <a:rPr lang="ja-JP" altLang="en-US" smtClean="0"/>
              <a:t>パターンインスタンスのパッケージ間の分散度合</a:t>
            </a:r>
          </a:p>
        </p:txBody>
      </p:sp>
      <p:sp>
        <p:nvSpPr>
          <p:cNvPr id="34822" name="Line 59"/>
          <p:cNvSpPr>
            <a:spLocks noChangeShapeType="1"/>
          </p:cNvSpPr>
          <p:nvPr/>
        </p:nvSpPr>
        <p:spPr bwMode="auto">
          <a:xfrm>
            <a:off x="4713288" y="331946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23" name="Line 60"/>
          <p:cNvSpPr>
            <a:spLocks noChangeShapeType="1"/>
          </p:cNvSpPr>
          <p:nvPr/>
        </p:nvSpPr>
        <p:spPr bwMode="auto">
          <a:xfrm>
            <a:off x="4857750" y="3319463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24" name="Line 61"/>
          <p:cNvSpPr>
            <a:spLocks noChangeShapeType="1"/>
          </p:cNvSpPr>
          <p:nvPr/>
        </p:nvSpPr>
        <p:spPr bwMode="auto">
          <a:xfrm>
            <a:off x="4713288" y="5335588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25" name="Text Box 62"/>
          <p:cNvSpPr txBox="1">
            <a:spLocks noChangeArrowheads="1"/>
          </p:cNvSpPr>
          <p:nvPr/>
        </p:nvSpPr>
        <p:spPr bwMode="auto">
          <a:xfrm>
            <a:off x="4787900" y="3895725"/>
            <a:ext cx="3603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800"/>
              <a:t>1</a:t>
            </a:r>
          </a:p>
        </p:txBody>
      </p:sp>
      <p:sp>
        <p:nvSpPr>
          <p:cNvPr id="34826" name="Line 84"/>
          <p:cNvSpPr>
            <a:spLocks noChangeShapeType="1"/>
          </p:cNvSpPr>
          <p:nvPr/>
        </p:nvSpPr>
        <p:spPr bwMode="auto">
          <a:xfrm>
            <a:off x="8531225" y="270510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27" name="Freeform 85"/>
          <p:cNvSpPr>
            <a:spLocks/>
          </p:cNvSpPr>
          <p:nvPr/>
        </p:nvSpPr>
        <p:spPr bwMode="auto">
          <a:xfrm>
            <a:off x="8659813" y="2700338"/>
            <a:ext cx="15875" cy="3027362"/>
          </a:xfrm>
          <a:custGeom>
            <a:avLst/>
            <a:gdLst>
              <a:gd name="T0" fmla="*/ 0 w 10"/>
              <a:gd name="T1" fmla="*/ 0 h 1907"/>
              <a:gd name="T2" fmla="*/ 2147483647 w 10"/>
              <a:gd name="T3" fmla="*/ 2147483647 h 1907"/>
              <a:gd name="T4" fmla="*/ 0 60000 65536"/>
              <a:gd name="T5" fmla="*/ 0 60000 65536"/>
              <a:gd name="T6" fmla="*/ 0 w 10"/>
              <a:gd name="T7" fmla="*/ 0 h 1907"/>
              <a:gd name="T8" fmla="*/ 10 w 10"/>
              <a:gd name="T9" fmla="*/ 1907 h 190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" h="1907">
                <a:moveTo>
                  <a:pt x="0" y="0"/>
                </a:moveTo>
                <a:lnTo>
                  <a:pt x="10" y="1907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28" name="Line 86"/>
          <p:cNvSpPr>
            <a:spLocks noChangeShapeType="1"/>
          </p:cNvSpPr>
          <p:nvPr/>
        </p:nvSpPr>
        <p:spPr bwMode="auto">
          <a:xfrm>
            <a:off x="8531225" y="572928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29" name="Text Box 87"/>
          <p:cNvSpPr txBox="1">
            <a:spLocks noChangeArrowheads="1"/>
          </p:cNvSpPr>
          <p:nvPr/>
        </p:nvSpPr>
        <p:spPr bwMode="auto">
          <a:xfrm>
            <a:off x="8675688" y="3784600"/>
            <a:ext cx="3603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800"/>
              <a:t>2</a:t>
            </a:r>
          </a:p>
        </p:txBody>
      </p:sp>
      <p:sp>
        <p:nvSpPr>
          <p:cNvPr id="34830" name="Freeform 102"/>
          <p:cNvSpPr>
            <a:spLocks/>
          </p:cNvSpPr>
          <p:nvPr/>
        </p:nvSpPr>
        <p:spPr bwMode="auto">
          <a:xfrm>
            <a:off x="3241675" y="3354388"/>
            <a:ext cx="792163" cy="701675"/>
          </a:xfrm>
          <a:custGeom>
            <a:avLst/>
            <a:gdLst>
              <a:gd name="T0" fmla="*/ 0 w 499"/>
              <a:gd name="T1" fmla="*/ 2147483647 h 442"/>
              <a:gd name="T2" fmla="*/ 2147483647 w 499"/>
              <a:gd name="T3" fmla="*/ 2147483647 h 442"/>
              <a:gd name="T4" fmla="*/ 2147483647 w 499"/>
              <a:gd name="T5" fmla="*/ 2147483647 h 442"/>
              <a:gd name="T6" fmla="*/ 2147483647 w 499"/>
              <a:gd name="T7" fmla="*/ 2147483647 h 442"/>
              <a:gd name="T8" fmla="*/ 2147483647 w 499"/>
              <a:gd name="T9" fmla="*/ 2147483647 h 442"/>
              <a:gd name="T10" fmla="*/ 2147483647 w 499"/>
              <a:gd name="T11" fmla="*/ 0 h 442"/>
              <a:gd name="T12" fmla="*/ 2147483647 w 499"/>
              <a:gd name="T13" fmla="*/ 2147483647 h 442"/>
              <a:gd name="T14" fmla="*/ 0 w 499"/>
              <a:gd name="T15" fmla="*/ 2147483647 h 4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9"/>
              <a:gd name="T25" fmla="*/ 0 h 442"/>
              <a:gd name="T26" fmla="*/ 499 w 499"/>
              <a:gd name="T27" fmla="*/ 442 h 4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9" h="442">
                <a:moveTo>
                  <a:pt x="0" y="94"/>
                </a:moveTo>
                <a:lnTo>
                  <a:pt x="2" y="442"/>
                </a:lnTo>
                <a:lnTo>
                  <a:pt x="496" y="442"/>
                </a:lnTo>
                <a:lnTo>
                  <a:pt x="499" y="94"/>
                </a:lnTo>
                <a:lnTo>
                  <a:pt x="311" y="93"/>
                </a:lnTo>
                <a:lnTo>
                  <a:pt x="228" y="0"/>
                </a:lnTo>
                <a:lnTo>
                  <a:pt x="91" y="3"/>
                </a:lnTo>
                <a:lnTo>
                  <a:pt x="0" y="94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 anchorCtr="1"/>
          <a:lstStyle/>
          <a:p>
            <a:r>
              <a:rPr lang="en-US" altLang="ja-JP"/>
              <a:t>pkg</a:t>
            </a:r>
            <a:endParaRPr lang="ja-JP" altLang="en-US"/>
          </a:p>
        </p:txBody>
      </p:sp>
      <p:sp>
        <p:nvSpPr>
          <p:cNvPr id="34831" name="Freeform 103"/>
          <p:cNvSpPr>
            <a:spLocks/>
          </p:cNvSpPr>
          <p:nvPr/>
        </p:nvSpPr>
        <p:spPr bwMode="auto">
          <a:xfrm>
            <a:off x="2738438" y="472281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32" name="AutoShape 106"/>
          <p:cNvSpPr>
            <a:spLocks noChangeArrowheads="1"/>
          </p:cNvSpPr>
          <p:nvPr/>
        </p:nvSpPr>
        <p:spPr bwMode="auto">
          <a:xfrm flipV="1">
            <a:off x="2667000" y="4578350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4833" name="AutoShape 107"/>
          <p:cNvSpPr>
            <a:spLocks noChangeArrowheads="1"/>
          </p:cNvSpPr>
          <p:nvPr/>
        </p:nvSpPr>
        <p:spPr bwMode="auto">
          <a:xfrm flipV="1">
            <a:off x="3890963" y="4578350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4834" name="Text Box 108"/>
          <p:cNvSpPr txBox="1">
            <a:spLocks noChangeArrowheads="1"/>
          </p:cNvSpPr>
          <p:nvPr/>
        </p:nvSpPr>
        <p:spPr bwMode="auto">
          <a:xfrm>
            <a:off x="2451100" y="5299075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A</a:t>
            </a:r>
          </a:p>
        </p:txBody>
      </p:sp>
      <p:sp>
        <p:nvSpPr>
          <p:cNvPr id="34835" name="Text Box 109"/>
          <p:cNvSpPr txBox="1">
            <a:spLocks noChangeArrowheads="1"/>
          </p:cNvSpPr>
          <p:nvPr/>
        </p:nvSpPr>
        <p:spPr bwMode="auto">
          <a:xfrm>
            <a:off x="3675063" y="5299075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B</a:t>
            </a:r>
          </a:p>
        </p:txBody>
      </p:sp>
      <p:sp>
        <p:nvSpPr>
          <p:cNvPr id="34836" name="Freeform 110"/>
          <p:cNvSpPr>
            <a:spLocks/>
          </p:cNvSpPr>
          <p:nvPr/>
        </p:nvSpPr>
        <p:spPr bwMode="auto">
          <a:xfrm>
            <a:off x="3962400" y="5010150"/>
            <a:ext cx="503238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37" name="Freeform 111"/>
          <p:cNvSpPr>
            <a:spLocks/>
          </p:cNvSpPr>
          <p:nvPr/>
        </p:nvSpPr>
        <p:spPr bwMode="auto">
          <a:xfrm>
            <a:off x="2954338" y="4291013"/>
            <a:ext cx="1223962" cy="287337"/>
          </a:xfrm>
          <a:custGeom>
            <a:avLst/>
            <a:gdLst>
              <a:gd name="T0" fmla="*/ 0 w 771"/>
              <a:gd name="T1" fmla="*/ 2147483647 h 181"/>
              <a:gd name="T2" fmla="*/ 0 w 771"/>
              <a:gd name="T3" fmla="*/ 0 h 181"/>
              <a:gd name="T4" fmla="*/ 2147483647 w 771"/>
              <a:gd name="T5" fmla="*/ 0 h 181"/>
              <a:gd name="T6" fmla="*/ 2147483647 w 771"/>
              <a:gd name="T7" fmla="*/ 2147483647 h 181"/>
              <a:gd name="T8" fmla="*/ 0 60000 65536"/>
              <a:gd name="T9" fmla="*/ 0 60000 65536"/>
              <a:gd name="T10" fmla="*/ 0 60000 65536"/>
              <a:gd name="T11" fmla="*/ 0 60000 65536"/>
              <a:gd name="T12" fmla="*/ 0 w 771"/>
              <a:gd name="T13" fmla="*/ 0 h 181"/>
              <a:gd name="T14" fmla="*/ 771 w 771"/>
              <a:gd name="T15" fmla="*/ 181 h 1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1" h="181">
                <a:moveTo>
                  <a:pt x="0" y="181"/>
                </a:moveTo>
                <a:lnTo>
                  <a:pt x="0" y="0"/>
                </a:lnTo>
                <a:lnTo>
                  <a:pt x="771" y="0"/>
                </a:lnTo>
                <a:lnTo>
                  <a:pt x="771" y="181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38" name="Line 113"/>
          <p:cNvSpPr>
            <a:spLocks noChangeShapeType="1"/>
          </p:cNvSpPr>
          <p:nvPr/>
        </p:nvSpPr>
        <p:spPr bwMode="auto">
          <a:xfrm>
            <a:off x="2738438" y="50101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39" name="Line 114"/>
          <p:cNvSpPr>
            <a:spLocks noChangeShapeType="1"/>
          </p:cNvSpPr>
          <p:nvPr/>
        </p:nvSpPr>
        <p:spPr bwMode="auto">
          <a:xfrm>
            <a:off x="2738438" y="515461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40" name="Line 115"/>
          <p:cNvSpPr>
            <a:spLocks noChangeShapeType="1"/>
          </p:cNvSpPr>
          <p:nvPr/>
        </p:nvSpPr>
        <p:spPr bwMode="auto">
          <a:xfrm>
            <a:off x="3962400" y="4651375"/>
            <a:ext cx="217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41" name="Line 116"/>
          <p:cNvSpPr>
            <a:spLocks noChangeShapeType="1"/>
          </p:cNvSpPr>
          <p:nvPr/>
        </p:nvSpPr>
        <p:spPr bwMode="auto">
          <a:xfrm>
            <a:off x="3962400" y="47942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42" name="Freeform 118"/>
          <p:cNvSpPr>
            <a:spLocks/>
          </p:cNvSpPr>
          <p:nvPr/>
        </p:nvSpPr>
        <p:spPr bwMode="auto">
          <a:xfrm>
            <a:off x="6802438" y="2797175"/>
            <a:ext cx="792162" cy="701675"/>
          </a:xfrm>
          <a:custGeom>
            <a:avLst/>
            <a:gdLst>
              <a:gd name="T0" fmla="*/ 0 w 499"/>
              <a:gd name="T1" fmla="*/ 2147483647 h 442"/>
              <a:gd name="T2" fmla="*/ 2147483647 w 499"/>
              <a:gd name="T3" fmla="*/ 2147483647 h 442"/>
              <a:gd name="T4" fmla="*/ 2147483647 w 499"/>
              <a:gd name="T5" fmla="*/ 2147483647 h 442"/>
              <a:gd name="T6" fmla="*/ 2147483647 w 499"/>
              <a:gd name="T7" fmla="*/ 2147483647 h 442"/>
              <a:gd name="T8" fmla="*/ 2147483647 w 499"/>
              <a:gd name="T9" fmla="*/ 2147483647 h 442"/>
              <a:gd name="T10" fmla="*/ 2147483647 w 499"/>
              <a:gd name="T11" fmla="*/ 0 h 442"/>
              <a:gd name="T12" fmla="*/ 2147483647 w 499"/>
              <a:gd name="T13" fmla="*/ 2147483647 h 442"/>
              <a:gd name="T14" fmla="*/ 0 w 499"/>
              <a:gd name="T15" fmla="*/ 2147483647 h 4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9"/>
              <a:gd name="T25" fmla="*/ 0 h 442"/>
              <a:gd name="T26" fmla="*/ 499 w 499"/>
              <a:gd name="T27" fmla="*/ 442 h 4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9" h="442">
                <a:moveTo>
                  <a:pt x="0" y="94"/>
                </a:moveTo>
                <a:lnTo>
                  <a:pt x="2" y="442"/>
                </a:lnTo>
                <a:lnTo>
                  <a:pt x="496" y="442"/>
                </a:lnTo>
                <a:lnTo>
                  <a:pt x="499" y="94"/>
                </a:lnTo>
                <a:lnTo>
                  <a:pt x="311" y="93"/>
                </a:lnTo>
                <a:lnTo>
                  <a:pt x="228" y="0"/>
                </a:lnTo>
                <a:lnTo>
                  <a:pt x="91" y="3"/>
                </a:lnTo>
                <a:lnTo>
                  <a:pt x="0" y="94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 anchorCtr="1"/>
          <a:lstStyle/>
          <a:p>
            <a:r>
              <a:rPr lang="en-US" altLang="ja-JP"/>
              <a:t>pkg</a:t>
            </a:r>
            <a:endParaRPr lang="ja-JP" altLang="en-US"/>
          </a:p>
        </p:txBody>
      </p:sp>
      <p:sp>
        <p:nvSpPr>
          <p:cNvPr id="34843" name="Freeform 119"/>
          <p:cNvSpPr>
            <a:spLocks/>
          </p:cNvSpPr>
          <p:nvPr/>
        </p:nvSpPr>
        <p:spPr bwMode="auto">
          <a:xfrm>
            <a:off x="5938838" y="3856038"/>
            <a:ext cx="792162" cy="701675"/>
          </a:xfrm>
          <a:custGeom>
            <a:avLst/>
            <a:gdLst>
              <a:gd name="T0" fmla="*/ 0 w 499"/>
              <a:gd name="T1" fmla="*/ 2147483647 h 442"/>
              <a:gd name="T2" fmla="*/ 2147483647 w 499"/>
              <a:gd name="T3" fmla="*/ 2147483647 h 442"/>
              <a:gd name="T4" fmla="*/ 2147483647 w 499"/>
              <a:gd name="T5" fmla="*/ 2147483647 h 442"/>
              <a:gd name="T6" fmla="*/ 2147483647 w 499"/>
              <a:gd name="T7" fmla="*/ 2147483647 h 442"/>
              <a:gd name="T8" fmla="*/ 2147483647 w 499"/>
              <a:gd name="T9" fmla="*/ 2147483647 h 442"/>
              <a:gd name="T10" fmla="*/ 2147483647 w 499"/>
              <a:gd name="T11" fmla="*/ 0 h 442"/>
              <a:gd name="T12" fmla="*/ 2147483647 w 499"/>
              <a:gd name="T13" fmla="*/ 2147483647 h 442"/>
              <a:gd name="T14" fmla="*/ 0 w 499"/>
              <a:gd name="T15" fmla="*/ 2147483647 h 4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99"/>
              <a:gd name="T25" fmla="*/ 0 h 442"/>
              <a:gd name="T26" fmla="*/ 499 w 499"/>
              <a:gd name="T27" fmla="*/ 442 h 44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99" h="442">
                <a:moveTo>
                  <a:pt x="0" y="94"/>
                </a:moveTo>
                <a:lnTo>
                  <a:pt x="2" y="442"/>
                </a:lnTo>
                <a:lnTo>
                  <a:pt x="496" y="442"/>
                </a:lnTo>
                <a:lnTo>
                  <a:pt x="499" y="94"/>
                </a:lnTo>
                <a:lnTo>
                  <a:pt x="311" y="93"/>
                </a:lnTo>
                <a:lnTo>
                  <a:pt x="228" y="0"/>
                </a:lnTo>
                <a:lnTo>
                  <a:pt x="91" y="3"/>
                </a:lnTo>
                <a:lnTo>
                  <a:pt x="0" y="94"/>
                </a:ln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 anchorCtr="1"/>
          <a:lstStyle/>
          <a:p>
            <a:r>
              <a:rPr lang="en-US" altLang="ja-JP"/>
              <a:t>pkg</a:t>
            </a:r>
            <a:endParaRPr lang="ja-JP" altLang="en-US"/>
          </a:p>
        </p:txBody>
      </p:sp>
      <p:sp>
        <p:nvSpPr>
          <p:cNvPr id="34844" name="AutoShape 120"/>
          <p:cNvSpPr>
            <a:spLocks noChangeArrowheads="1"/>
          </p:cNvSpPr>
          <p:nvPr/>
        </p:nvSpPr>
        <p:spPr bwMode="auto">
          <a:xfrm flipV="1">
            <a:off x="5507038" y="5008563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4845" name="AutoShape 121"/>
          <p:cNvSpPr>
            <a:spLocks noChangeArrowheads="1"/>
          </p:cNvSpPr>
          <p:nvPr/>
        </p:nvSpPr>
        <p:spPr bwMode="auto">
          <a:xfrm flipV="1">
            <a:off x="6586538" y="5008563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4846" name="AutoShape 122"/>
          <p:cNvSpPr>
            <a:spLocks noChangeArrowheads="1"/>
          </p:cNvSpPr>
          <p:nvPr/>
        </p:nvSpPr>
        <p:spPr bwMode="auto">
          <a:xfrm flipV="1">
            <a:off x="7667625" y="3856038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4847" name="Freeform 123"/>
          <p:cNvSpPr>
            <a:spLocks/>
          </p:cNvSpPr>
          <p:nvPr/>
        </p:nvSpPr>
        <p:spPr bwMode="auto">
          <a:xfrm>
            <a:off x="5794375" y="4792663"/>
            <a:ext cx="1081088" cy="215900"/>
          </a:xfrm>
          <a:custGeom>
            <a:avLst/>
            <a:gdLst>
              <a:gd name="T0" fmla="*/ 0 w 681"/>
              <a:gd name="T1" fmla="*/ 2147483647 h 136"/>
              <a:gd name="T2" fmla="*/ 0 w 681"/>
              <a:gd name="T3" fmla="*/ 0 h 136"/>
              <a:gd name="T4" fmla="*/ 2147483647 w 681"/>
              <a:gd name="T5" fmla="*/ 0 h 136"/>
              <a:gd name="T6" fmla="*/ 2147483647 w 681"/>
              <a:gd name="T7" fmla="*/ 2147483647 h 136"/>
              <a:gd name="T8" fmla="*/ 0 60000 65536"/>
              <a:gd name="T9" fmla="*/ 0 60000 65536"/>
              <a:gd name="T10" fmla="*/ 0 60000 65536"/>
              <a:gd name="T11" fmla="*/ 0 60000 65536"/>
              <a:gd name="T12" fmla="*/ 0 w 681"/>
              <a:gd name="T13" fmla="*/ 0 h 136"/>
              <a:gd name="T14" fmla="*/ 681 w 681"/>
              <a:gd name="T15" fmla="*/ 136 h 1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1" h="136">
                <a:moveTo>
                  <a:pt x="0" y="136"/>
                </a:moveTo>
                <a:lnTo>
                  <a:pt x="0" y="0"/>
                </a:lnTo>
                <a:lnTo>
                  <a:pt x="681" y="0"/>
                </a:lnTo>
                <a:lnTo>
                  <a:pt x="681" y="13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48" name="Freeform 125"/>
          <p:cNvSpPr>
            <a:spLocks/>
          </p:cNvSpPr>
          <p:nvPr/>
        </p:nvSpPr>
        <p:spPr bwMode="auto">
          <a:xfrm>
            <a:off x="6515100" y="3713163"/>
            <a:ext cx="1439863" cy="287337"/>
          </a:xfrm>
          <a:custGeom>
            <a:avLst/>
            <a:gdLst>
              <a:gd name="T0" fmla="*/ 0 w 907"/>
              <a:gd name="T1" fmla="*/ 2147483647 h 181"/>
              <a:gd name="T2" fmla="*/ 0 w 907"/>
              <a:gd name="T3" fmla="*/ 0 h 181"/>
              <a:gd name="T4" fmla="*/ 2147483647 w 907"/>
              <a:gd name="T5" fmla="*/ 0 h 181"/>
              <a:gd name="T6" fmla="*/ 2147483647 w 907"/>
              <a:gd name="T7" fmla="*/ 2147483647 h 181"/>
              <a:gd name="T8" fmla="*/ 0 60000 65536"/>
              <a:gd name="T9" fmla="*/ 0 60000 65536"/>
              <a:gd name="T10" fmla="*/ 0 60000 65536"/>
              <a:gd name="T11" fmla="*/ 0 60000 65536"/>
              <a:gd name="T12" fmla="*/ 0 w 907"/>
              <a:gd name="T13" fmla="*/ 0 h 181"/>
              <a:gd name="T14" fmla="*/ 907 w 907"/>
              <a:gd name="T15" fmla="*/ 181 h 1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07" h="181">
                <a:moveTo>
                  <a:pt x="0" y="181"/>
                </a:moveTo>
                <a:lnTo>
                  <a:pt x="0" y="0"/>
                </a:lnTo>
                <a:lnTo>
                  <a:pt x="907" y="0"/>
                </a:lnTo>
                <a:lnTo>
                  <a:pt x="907" y="9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49" name="Line 126"/>
          <p:cNvSpPr>
            <a:spLocks noChangeShapeType="1"/>
          </p:cNvSpPr>
          <p:nvPr/>
        </p:nvSpPr>
        <p:spPr bwMode="auto">
          <a:xfrm flipV="1">
            <a:off x="6299200" y="4576763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50" name="Line 127"/>
          <p:cNvSpPr>
            <a:spLocks noChangeShapeType="1"/>
          </p:cNvSpPr>
          <p:nvPr/>
        </p:nvSpPr>
        <p:spPr bwMode="auto">
          <a:xfrm flipV="1">
            <a:off x="7215188" y="349885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51" name="Freeform 129"/>
          <p:cNvSpPr>
            <a:spLocks/>
          </p:cNvSpPr>
          <p:nvPr/>
        </p:nvSpPr>
        <p:spPr bwMode="auto">
          <a:xfrm>
            <a:off x="5578475" y="5153025"/>
            <a:ext cx="503238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52" name="Freeform 130"/>
          <p:cNvSpPr>
            <a:spLocks/>
          </p:cNvSpPr>
          <p:nvPr/>
        </p:nvSpPr>
        <p:spPr bwMode="auto">
          <a:xfrm>
            <a:off x="6659563" y="544036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53" name="Freeform 131"/>
          <p:cNvSpPr>
            <a:spLocks/>
          </p:cNvSpPr>
          <p:nvPr/>
        </p:nvSpPr>
        <p:spPr bwMode="auto">
          <a:xfrm>
            <a:off x="7739063" y="414496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54" name="Line 132"/>
          <p:cNvSpPr>
            <a:spLocks noChangeShapeType="1"/>
          </p:cNvSpPr>
          <p:nvPr/>
        </p:nvSpPr>
        <p:spPr bwMode="auto">
          <a:xfrm>
            <a:off x="5578475" y="5440363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55" name="Line 134"/>
          <p:cNvSpPr>
            <a:spLocks noChangeShapeType="1"/>
          </p:cNvSpPr>
          <p:nvPr/>
        </p:nvSpPr>
        <p:spPr bwMode="auto">
          <a:xfrm>
            <a:off x="5578475" y="55721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56" name="Line 135"/>
          <p:cNvSpPr>
            <a:spLocks noChangeShapeType="1"/>
          </p:cNvSpPr>
          <p:nvPr/>
        </p:nvSpPr>
        <p:spPr bwMode="auto">
          <a:xfrm>
            <a:off x="6659563" y="51530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57" name="Line 136"/>
          <p:cNvSpPr>
            <a:spLocks noChangeShapeType="1"/>
          </p:cNvSpPr>
          <p:nvPr/>
        </p:nvSpPr>
        <p:spPr bwMode="auto">
          <a:xfrm>
            <a:off x="6659563" y="52974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58" name="Line 137"/>
          <p:cNvSpPr>
            <a:spLocks noChangeShapeType="1"/>
          </p:cNvSpPr>
          <p:nvPr/>
        </p:nvSpPr>
        <p:spPr bwMode="auto">
          <a:xfrm>
            <a:off x="7739063" y="3929063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59" name="Line 138"/>
          <p:cNvSpPr>
            <a:spLocks noChangeShapeType="1"/>
          </p:cNvSpPr>
          <p:nvPr/>
        </p:nvSpPr>
        <p:spPr bwMode="auto">
          <a:xfrm>
            <a:off x="7739063" y="407193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60" name="Text Box 139"/>
          <p:cNvSpPr txBox="1">
            <a:spLocks noChangeArrowheads="1"/>
          </p:cNvSpPr>
          <p:nvPr/>
        </p:nvSpPr>
        <p:spPr bwMode="auto">
          <a:xfrm>
            <a:off x="5219700" y="5800725"/>
            <a:ext cx="111125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A</a:t>
            </a:r>
          </a:p>
        </p:txBody>
      </p:sp>
      <p:sp>
        <p:nvSpPr>
          <p:cNvPr id="34861" name="Text Box 140"/>
          <p:cNvSpPr txBox="1">
            <a:spLocks noChangeArrowheads="1"/>
          </p:cNvSpPr>
          <p:nvPr/>
        </p:nvSpPr>
        <p:spPr bwMode="auto">
          <a:xfrm>
            <a:off x="6370638" y="5800725"/>
            <a:ext cx="111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B</a:t>
            </a:r>
          </a:p>
        </p:txBody>
      </p:sp>
      <p:sp>
        <p:nvSpPr>
          <p:cNvPr id="34862" name="Text Box 141"/>
          <p:cNvSpPr txBox="1">
            <a:spLocks noChangeArrowheads="1"/>
          </p:cNvSpPr>
          <p:nvPr/>
        </p:nvSpPr>
        <p:spPr bwMode="auto">
          <a:xfrm>
            <a:off x="7451725" y="4721225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C</a:t>
            </a:r>
          </a:p>
        </p:txBody>
      </p:sp>
      <p:sp>
        <p:nvSpPr>
          <p:cNvPr id="34863" name="Freeform 103"/>
          <p:cNvSpPr>
            <a:spLocks/>
          </p:cNvSpPr>
          <p:nvPr/>
        </p:nvSpPr>
        <p:spPr bwMode="auto">
          <a:xfrm>
            <a:off x="773113" y="4044950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64" name="AutoShape 106"/>
          <p:cNvSpPr>
            <a:spLocks noChangeArrowheads="1"/>
          </p:cNvSpPr>
          <p:nvPr/>
        </p:nvSpPr>
        <p:spPr bwMode="auto">
          <a:xfrm flipV="1">
            <a:off x="701675" y="3900488"/>
            <a:ext cx="647700" cy="720725"/>
          </a:xfrm>
          <a:prstGeom prst="foldedCorner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34865" name="Text Box 108"/>
          <p:cNvSpPr txBox="1">
            <a:spLocks noChangeArrowheads="1"/>
          </p:cNvSpPr>
          <p:nvPr/>
        </p:nvSpPr>
        <p:spPr bwMode="auto">
          <a:xfrm>
            <a:off x="485775" y="4633913"/>
            <a:ext cx="1111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ファイル</a:t>
            </a:r>
            <a:r>
              <a:rPr lang="en-US" altLang="ja-JP"/>
              <a:t>A</a:t>
            </a:r>
          </a:p>
        </p:txBody>
      </p:sp>
      <p:sp>
        <p:nvSpPr>
          <p:cNvPr id="34866" name="Line 113"/>
          <p:cNvSpPr>
            <a:spLocks noChangeShapeType="1"/>
          </p:cNvSpPr>
          <p:nvPr/>
        </p:nvSpPr>
        <p:spPr bwMode="auto">
          <a:xfrm>
            <a:off x="773113" y="43322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67" name="Line 114"/>
          <p:cNvSpPr>
            <a:spLocks noChangeShapeType="1"/>
          </p:cNvSpPr>
          <p:nvPr/>
        </p:nvSpPr>
        <p:spPr bwMode="auto">
          <a:xfrm>
            <a:off x="773113" y="44767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68" name="Line 59"/>
          <p:cNvSpPr>
            <a:spLocks noChangeShapeType="1"/>
          </p:cNvSpPr>
          <p:nvPr/>
        </p:nvSpPr>
        <p:spPr bwMode="auto">
          <a:xfrm>
            <a:off x="1566863" y="390842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69" name="Line 60"/>
          <p:cNvSpPr>
            <a:spLocks noChangeShapeType="1"/>
          </p:cNvSpPr>
          <p:nvPr/>
        </p:nvSpPr>
        <p:spPr bwMode="auto">
          <a:xfrm>
            <a:off x="1711325" y="3908425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70" name="Line 61"/>
          <p:cNvSpPr>
            <a:spLocks noChangeShapeType="1"/>
          </p:cNvSpPr>
          <p:nvPr/>
        </p:nvSpPr>
        <p:spPr bwMode="auto">
          <a:xfrm>
            <a:off x="1577975" y="46275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71" name="Text Box 62"/>
          <p:cNvSpPr txBox="1">
            <a:spLocks noChangeArrowheads="1"/>
          </p:cNvSpPr>
          <p:nvPr/>
        </p:nvSpPr>
        <p:spPr bwMode="auto">
          <a:xfrm>
            <a:off x="1782763" y="4052888"/>
            <a:ext cx="360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800"/>
              <a:t>0</a:t>
            </a:r>
          </a:p>
        </p:txBody>
      </p:sp>
      <p:sp>
        <p:nvSpPr>
          <p:cNvPr id="34872" name="Line 127"/>
          <p:cNvSpPr>
            <a:spLocks noChangeShapeType="1"/>
          </p:cNvSpPr>
          <p:nvPr/>
        </p:nvSpPr>
        <p:spPr bwMode="auto">
          <a:xfrm flipV="1">
            <a:off x="3614738" y="4070350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285750" y="2643188"/>
            <a:ext cx="2000250" cy="350043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2428875" y="2643188"/>
            <a:ext cx="2714625" cy="350043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5286375" y="2643188"/>
            <a:ext cx="3786188" cy="350043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角丸四角形 65"/>
          <p:cNvSpPr/>
          <p:nvPr/>
        </p:nvSpPr>
        <p:spPr>
          <a:xfrm>
            <a:off x="642938" y="2428875"/>
            <a:ext cx="1143000" cy="3571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RAD = 0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3214688" y="2428875"/>
            <a:ext cx="1143000" cy="3571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RAD = 1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6643688" y="2428875"/>
            <a:ext cx="1143000" cy="357188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RAD = 2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4879" name="Freeform 103"/>
          <p:cNvSpPr>
            <a:spLocks/>
          </p:cNvSpPr>
          <p:nvPr/>
        </p:nvSpPr>
        <p:spPr bwMode="auto">
          <a:xfrm>
            <a:off x="3106738" y="6215063"/>
            <a:ext cx="503237" cy="215900"/>
          </a:xfrm>
          <a:custGeom>
            <a:avLst/>
            <a:gdLst>
              <a:gd name="T0" fmla="*/ 0 w 408"/>
              <a:gd name="T1" fmla="*/ 0 h 181"/>
              <a:gd name="T2" fmla="*/ 2147483647 w 408"/>
              <a:gd name="T3" fmla="*/ 0 h 181"/>
              <a:gd name="T4" fmla="*/ 2147483647 w 408"/>
              <a:gd name="T5" fmla="*/ 2147483647 h 181"/>
              <a:gd name="T6" fmla="*/ 2147483647 w 408"/>
              <a:gd name="T7" fmla="*/ 2147483647 h 181"/>
              <a:gd name="T8" fmla="*/ 2147483647 w 408"/>
              <a:gd name="T9" fmla="*/ 2147483647 h 181"/>
              <a:gd name="T10" fmla="*/ 0 w 408"/>
              <a:gd name="T11" fmla="*/ 2147483647 h 181"/>
              <a:gd name="T12" fmla="*/ 0 w 408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08"/>
              <a:gd name="T22" fmla="*/ 0 h 181"/>
              <a:gd name="T23" fmla="*/ 408 w 408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08" h="181">
                <a:moveTo>
                  <a:pt x="0" y="0"/>
                </a:moveTo>
                <a:lnTo>
                  <a:pt x="408" y="0"/>
                </a:lnTo>
                <a:lnTo>
                  <a:pt x="408" y="90"/>
                </a:lnTo>
                <a:lnTo>
                  <a:pt x="227" y="90"/>
                </a:lnTo>
                <a:lnTo>
                  <a:pt x="227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FF7C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880" name="テキスト ボックス 70"/>
          <p:cNvSpPr txBox="1">
            <a:spLocks noChangeArrowheads="1"/>
          </p:cNvSpPr>
          <p:nvPr/>
        </p:nvSpPr>
        <p:spPr bwMode="auto">
          <a:xfrm>
            <a:off x="2938463" y="6170613"/>
            <a:ext cx="27860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u="sng"/>
              <a:t>　　　　パターンインスタンス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36866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16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DC68B6-994B-4C3D-B0E2-98BC757F3DF8}" type="slidenum">
              <a:rPr lang="ja-JP" altLang="en-US"/>
              <a:pPr>
                <a:defRPr/>
              </a:pPr>
              <a:t>12</a:t>
            </a:fld>
            <a:endParaRPr lang="ja-JP" altLang="en-US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非繰り返し要素の割合</a:t>
            </a:r>
            <a:endParaRPr lang="en-US" altLang="ja-JP" smtClean="0"/>
          </a:p>
        </p:txBody>
      </p:sp>
      <p:sp>
        <p:nvSpPr>
          <p:cNvPr id="36869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457200" y="1412875"/>
            <a:ext cx="8258175" cy="5159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ja-JP" altLang="en-US" sz="2800" smtClean="0"/>
              <a:t>コーディングパターン中の非繰り返し要素の割合</a:t>
            </a:r>
          </a:p>
        </p:txBody>
      </p:sp>
      <p:sp>
        <p:nvSpPr>
          <p:cNvPr id="36870" name="コンテンツ プレースホルダ 8"/>
          <p:cNvSpPr>
            <a:spLocks noGrp="1"/>
          </p:cNvSpPr>
          <p:nvPr>
            <p:ph sz="half" idx="4294967295"/>
          </p:nvPr>
        </p:nvSpPr>
        <p:spPr>
          <a:xfrm>
            <a:off x="2500313" y="2571750"/>
            <a:ext cx="6186487" cy="3429000"/>
          </a:xfrm>
        </p:spPr>
        <p:txBody>
          <a:bodyPr/>
          <a:lstStyle/>
          <a:p>
            <a:pPr eaLnBrk="1" hangingPunct="1"/>
            <a:r>
              <a:rPr lang="ja-JP" altLang="en-US" sz="2800" smtClean="0"/>
              <a:t>非繰り返し要素の割合</a:t>
            </a:r>
            <a:r>
              <a:rPr lang="en-US" altLang="ja-JP" sz="2800" smtClean="0"/>
              <a:t/>
            </a:r>
            <a:br>
              <a:rPr lang="en-US" altLang="ja-JP" sz="2800" smtClean="0"/>
            </a:br>
            <a:r>
              <a:rPr lang="en-US" altLang="ja-JP" sz="2800" smtClean="0"/>
              <a:t>  = 1 – </a:t>
            </a:r>
            <a:r>
              <a:rPr lang="ja-JP" altLang="en-US" sz="2800" smtClean="0"/>
              <a:t>（繰り返し要素数 </a:t>
            </a:r>
            <a:r>
              <a:rPr lang="en-US" altLang="ja-JP" sz="2800" smtClean="0"/>
              <a:t>/ </a:t>
            </a:r>
            <a:r>
              <a:rPr lang="ja-JP" altLang="en-US" sz="2800" smtClean="0"/>
              <a:t>全要素数）</a:t>
            </a:r>
            <a:r>
              <a:rPr lang="en-US" altLang="ja-JP" sz="2800" smtClean="0"/>
              <a:t/>
            </a:r>
            <a:br>
              <a:rPr lang="en-US" altLang="ja-JP" sz="2800" smtClean="0"/>
            </a:br>
            <a:r>
              <a:rPr lang="en-US" altLang="ja-JP" sz="2800" smtClean="0"/>
              <a:t>  = 1 – </a:t>
            </a:r>
            <a:r>
              <a:rPr lang="ja-JP" altLang="en-US" sz="2800" smtClean="0"/>
              <a:t>（</a:t>
            </a:r>
            <a:r>
              <a:rPr lang="en-US" altLang="ja-JP" sz="2800" smtClean="0"/>
              <a:t>4 / 9</a:t>
            </a:r>
            <a:r>
              <a:rPr lang="ja-JP" altLang="en-US" sz="2800" smtClean="0"/>
              <a:t>）</a:t>
            </a:r>
            <a:r>
              <a:rPr lang="en-US" altLang="ja-JP" sz="2800" smtClean="0"/>
              <a:t> </a:t>
            </a:r>
            <a:br>
              <a:rPr lang="en-US" altLang="ja-JP" sz="2800" smtClean="0"/>
            </a:br>
            <a:r>
              <a:rPr lang="ja-JP" altLang="en-US" sz="2800" smtClean="0"/>
              <a:t>  </a:t>
            </a:r>
            <a:r>
              <a:rPr lang="en-US" altLang="ja-JP" sz="2800" smtClean="0"/>
              <a:t>= 5 / 9</a:t>
            </a:r>
          </a:p>
          <a:p>
            <a:pPr eaLnBrk="1" hangingPunct="1"/>
            <a:endParaRPr lang="en-US" altLang="ja-JP" sz="2800" smtClean="0"/>
          </a:p>
        </p:txBody>
      </p:sp>
      <p:sp>
        <p:nvSpPr>
          <p:cNvPr id="36871" name="Rectangle 5"/>
          <p:cNvSpPr>
            <a:spLocks noChangeArrowheads="1"/>
          </p:cNvSpPr>
          <p:nvPr/>
        </p:nvSpPr>
        <p:spPr bwMode="auto">
          <a:xfrm>
            <a:off x="357188" y="2071688"/>
            <a:ext cx="1643062" cy="371475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ja-JP" altLang="en-US" sz="2800"/>
          </a:p>
        </p:txBody>
      </p:sp>
      <p:sp>
        <p:nvSpPr>
          <p:cNvPr id="36872" name="テキスト ボックス 9"/>
          <p:cNvSpPr txBox="1">
            <a:spLocks noChangeArrowheads="1"/>
          </p:cNvSpPr>
          <p:nvPr/>
        </p:nvSpPr>
        <p:spPr bwMode="auto">
          <a:xfrm>
            <a:off x="150813" y="5786438"/>
            <a:ext cx="2206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コーディングパターン</a:t>
            </a:r>
          </a:p>
        </p:txBody>
      </p:sp>
      <p:sp>
        <p:nvSpPr>
          <p:cNvPr id="36873" name="テキスト ボックス 11"/>
          <p:cNvSpPr txBox="1">
            <a:spLocks noChangeArrowheads="1"/>
          </p:cNvSpPr>
          <p:nvPr/>
        </p:nvSpPr>
        <p:spPr bwMode="auto">
          <a:xfrm>
            <a:off x="857250" y="2143125"/>
            <a:ext cx="625475" cy="358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x()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a()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b()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a()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b()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a()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FF0000"/>
                </a:solidFill>
              </a:rPr>
              <a:t>b()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y()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solidFill>
                  <a:srgbClr val="000000"/>
                </a:solidFill>
              </a:rPr>
              <a:t>z()</a:t>
            </a:r>
            <a:endParaRPr lang="ja-JP" altLang="en-US" sz="2800">
              <a:solidFill>
                <a:srgbClr val="000000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642938" y="3379788"/>
            <a:ext cx="1000125" cy="714375"/>
          </a:xfrm>
          <a:prstGeom prst="roundRect">
            <a:avLst/>
          </a:prstGeom>
          <a:noFill/>
          <a:ln w="127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642938" y="2609850"/>
            <a:ext cx="1000125" cy="714375"/>
          </a:xfrm>
          <a:prstGeom prst="roundRect">
            <a:avLst/>
          </a:prstGeom>
          <a:noFill/>
          <a:ln w="127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642938" y="4143375"/>
            <a:ext cx="1000125" cy="714375"/>
          </a:xfrm>
          <a:prstGeom prst="roundRect">
            <a:avLst/>
          </a:prstGeom>
          <a:noFill/>
          <a:ln w="12700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38914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ED3AEB-B3F4-47A2-AA1B-52BC2EC20591}" type="slidenum">
              <a:rPr lang="ja-JP" altLang="en-US"/>
              <a:pPr>
                <a:defRPr/>
              </a:pPr>
              <a:t>13</a:t>
            </a:fld>
            <a:endParaRPr lang="ja-JP" altLang="en-US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メトリクスの関連性分析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280828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80000"/>
              </a:lnSpc>
              <a:buFontTx/>
              <a:buAutoNum type="arabicPeriod"/>
            </a:pPr>
            <a:r>
              <a:rPr lang="ja-JP" altLang="en-US" sz="2600" smtClean="0"/>
              <a:t>オープンソースソフトウェアからコーディングパターンを抽出</a:t>
            </a:r>
            <a:endParaRPr lang="en-US" altLang="ja-JP" sz="2600" smtClean="0"/>
          </a:p>
          <a:p>
            <a:pPr lvl="1">
              <a:lnSpc>
                <a:spcPct val="80000"/>
              </a:lnSpc>
            </a:pPr>
            <a:r>
              <a:rPr lang="ja-JP" altLang="en-US" sz="2600" smtClean="0"/>
              <a:t>パターンマイニングの設定</a:t>
            </a:r>
            <a:endParaRPr lang="en-US" altLang="ja-JP" sz="2600" smtClean="0"/>
          </a:p>
          <a:p>
            <a:pPr lvl="2">
              <a:lnSpc>
                <a:spcPct val="80000"/>
              </a:lnSpc>
            </a:pPr>
            <a:r>
              <a:rPr lang="en-US" altLang="ja-JP" sz="2200" smtClean="0"/>
              <a:t>10 </a:t>
            </a:r>
            <a:r>
              <a:rPr lang="ja-JP" altLang="en-US" sz="2200" smtClean="0"/>
              <a:t>≦ インスタンス数</a:t>
            </a:r>
            <a:endParaRPr lang="en-US" altLang="ja-JP" sz="2200" smtClean="0"/>
          </a:p>
          <a:p>
            <a:pPr lvl="2">
              <a:lnSpc>
                <a:spcPct val="80000"/>
              </a:lnSpc>
            </a:pPr>
            <a:r>
              <a:rPr lang="en-US" altLang="ja-JP" sz="2200" smtClean="0"/>
              <a:t>4 </a:t>
            </a:r>
            <a:r>
              <a:rPr lang="ja-JP" altLang="en-US" sz="2200" smtClean="0"/>
              <a:t>≦ パターン長</a:t>
            </a:r>
            <a:endParaRPr lang="en-US" altLang="ja-JP" sz="2200" smtClean="0"/>
          </a:p>
          <a:p>
            <a:pPr marL="514350" indent="-514350">
              <a:lnSpc>
                <a:spcPct val="80000"/>
              </a:lnSpc>
              <a:buFontTx/>
              <a:buAutoNum type="arabicPeriod"/>
            </a:pPr>
            <a:r>
              <a:rPr lang="ja-JP" altLang="en-US" sz="2600" smtClean="0"/>
              <a:t>コーディングパターンのメトリクスを計測</a:t>
            </a:r>
            <a:endParaRPr lang="en-US" altLang="ja-JP" sz="2600" smtClean="0"/>
          </a:p>
          <a:p>
            <a:pPr marL="514350" indent="-514350">
              <a:lnSpc>
                <a:spcPct val="80000"/>
              </a:lnSpc>
              <a:buFontTx/>
              <a:buAutoNum type="arabicPeriod"/>
            </a:pPr>
            <a:r>
              <a:rPr lang="ja-JP" altLang="en-US" sz="2600" smtClean="0"/>
              <a:t>メトリクスの関連性の分析</a:t>
            </a:r>
            <a:endParaRPr lang="en-US" altLang="ja-JP" sz="2600" smtClean="0"/>
          </a:p>
          <a:p>
            <a:pPr marL="514350" indent="-514350">
              <a:lnSpc>
                <a:spcPct val="80000"/>
              </a:lnSpc>
            </a:pPr>
            <a:endParaRPr lang="ja-JP" altLang="en-US" sz="2600" smtClean="0"/>
          </a:p>
        </p:txBody>
      </p:sp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2071688" y="4508500"/>
          <a:ext cx="5167306" cy="184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5446"/>
                <a:gridCol w="1150806"/>
                <a:gridCol w="1015417"/>
                <a:gridCol w="1105637"/>
              </a:tblGrid>
              <a:tr h="29940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Name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Version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LOC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#Pattern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JHotDraw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7.0.9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90166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375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endParaRPr kumimoji="1" lang="en-US" altLang="ja-JP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4.3pre10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168335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2902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Tomcat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6.0.14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313479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8782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SableCC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3.2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35388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450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8942" name="テキスト ボックス 9"/>
          <p:cNvSpPr txBox="1">
            <a:spLocks noChangeArrowheads="1"/>
          </p:cNvSpPr>
          <p:nvPr/>
        </p:nvSpPr>
        <p:spPr bwMode="auto">
          <a:xfrm>
            <a:off x="3571875" y="4171950"/>
            <a:ext cx="2455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調査対象のソフトウェア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タイトル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smtClean="0"/>
              <a:t>非繰り返し要素の割合と制御構造要素の割合</a:t>
            </a:r>
          </a:p>
        </p:txBody>
      </p:sp>
      <p:sp>
        <p:nvSpPr>
          <p:cNvPr id="40962" name="コンテンツ プレースホルダ 1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2016125"/>
          </a:xfrm>
        </p:spPr>
        <p:txBody>
          <a:bodyPr/>
          <a:lstStyle/>
          <a:p>
            <a:r>
              <a:rPr lang="ja-JP" altLang="en-US" sz="2400" smtClean="0"/>
              <a:t>制御構造要素を含むパターン</a:t>
            </a:r>
            <a:endParaRPr lang="en-US" altLang="ja-JP" sz="2400" smtClean="0"/>
          </a:p>
          <a:p>
            <a:pPr lvl="1"/>
            <a:r>
              <a:rPr lang="ja-JP" altLang="en-US" sz="2000" smtClean="0"/>
              <a:t>非繰り返し要素の割合が高い</a:t>
            </a:r>
            <a:endParaRPr lang="en-US" altLang="ja-JP" sz="2000" smtClean="0"/>
          </a:p>
          <a:p>
            <a:pPr lvl="1"/>
            <a:r>
              <a:rPr lang="en-US" altLang="ja-JP" sz="2000" smtClean="0"/>
              <a:t>LOOP</a:t>
            </a:r>
            <a:r>
              <a:rPr lang="ja-JP" altLang="en-US" sz="2000" smtClean="0"/>
              <a:t>構造により，繰り返し処理が集約</a:t>
            </a:r>
            <a:endParaRPr lang="en-US" altLang="ja-JP" sz="2000" smtClean="0"/>
          </a:p>
          <a:p>
            <a:r>
              <a:rPr lang="ja-JP" altLang="en-US" sz="2400" smtClean="0"/>
              <a:t>制御構造要素を含まないパターン</a:t>
            </a:r>
            <a:endParaRPr lang="en-US" altLang="ja-JP" sz="2400" smtClean="0"/>
          </a:p>
          <a:p>
            <a:pPr lvl="1"/>
            <a:r>
              <a:rPr lang="ja-JP" altLang="en-US" sz="1800" smtClean="0"/>
              <a:t>同じメソッド呼び出しを，繰り返し処理として実現できないものが含まれる</a:t>
            </a:r>
            <a:endParaRPr lang="en-US" altLang="ja-JP" sz="1800" smtClean="0"/>
          </a:p>
        </p:txBody>
      </p:sp>
      <p:sp>
        <p:nvSpPr>
          <p:cNvPr id="40963" name="フッター プレースホルダ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40964" name="日付プレースホルダ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5EEDF-7018-4F8E-B6AF-0D44971079BD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  <p:grpSp>
        <p:nvGrpSpPr>
          <p:cNvPr id="40966" name="グループ化 18"/>
          <p:cNvGrpSpPr>
            <a:grpSpLocks/>
          </p:cNvGrpSpPr>
          <p:nvPr/>
        </p:nvGrpSpPr>
        <p:grpSpPr bwMode="auto">
          <a:xfrm>
            <a:off x="2051050" y="3429000"/>
            <a:ext cx="4724400" cy="2752725"/>
            <a:chOff x="1919301" y="4105275"/>
            <a:chExt cx="4724401" cy="2752725"/>
          </a:xfrm>
        </p:grpSpPr>
        <p:pic>
          <p:nvPicPr>
            <p:cNvPr id="40967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19301" y="4105275"/>
              <a:ext cx="4581525" cy="275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円/楕円 9"/>
            <p:cNvSpPr/>
            <p:nvPr/>
          </p:nvSpPr>
          <p:spPr>
            <a:xfrm>
              <a:off x="2470164" y="4429125"/>
              <a:ext cx="285750" cy="1643063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143264" y="4214813"/>
              <a:ext cx="3214688" cy="121443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15" name="直線矢印コネクタ 14"/>
            <p:cNvCxnSpPr/>
            <p:nvPr/>
          </p:nvCxnSpPr>
          <p:spPr>
            <a:xfrm rot="10800000">
              <a:off x="2786076" y="5929313"/>
              <a:ext cx="142875" cy="7143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矢印コネクタ 17"/>
            <p:cNvCxnSpPr/>
            <p:nvPr/>
          </p:nvCxnSpPr>
          <p:spPr>
            <a:xfrm rot="5400000" flipH="1" flipV="1">
              <a:off x="3812395" y="5403057"/>
              <a:ext cx="152400" cy="61912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972" name="テキスト ボックス 19"/>
            <p:cNvSpPr txBox="1">
              <a:spLocks noChangeArrowheads="1"/>
            </p:cNvSpPr>
            <p:nvPr/>
          </p:nvSpPr>
          <p:spPr bwMode="auto">
            <a:xfrm>
              <a:off x="2857488" y="5876528"/>
              <a:ext cx="307183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ja-JP" altLang="en-US" sz="1600">
                  <a:solidFill>
                    <a:srgbClr val="FF0000"/>
                  </a:solidFill>
                </a:rPr>
                <a:t>制御構造を含まないパターン</a:t>
              </a:r>
            </a:p>
          </p:txBody>
        </p:sp>
        <p:sp>
          <p:nvSpPr>
            <p:cNvPr id="40973" name="テキスト ボックス 20"/>
            <p:cNvSpPr txBox="1">
              <a:spLocks noChangeArrowheads="1"/>
            </p:cNvSpPr>
            <p:nvPr/>
          </p:nvSpPr>
          <p:spPr bwMode="auto">
            <a:xfrm>
              <a:off x="3571869" y="5478722"/>
              <a:ext cx="307183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ja-JP" altLang="en-US" sz="1600">
                  <a:solidFill>
                    <a:srgbClr val="FF0000"/>
                  </a:solidFill>
                </a:rPr>
                <a:t>制御構造を含むパターン</a:t>
              </a:r>
            </a:p>
          </p:txBody>
        </p:sp>
        <p:sp>
          <p:nvSpPr>
            <p:cNvPr id="40974" name="テキスト ボックス 13"/>
            <p:cNvSpPr txBox="1">
              <a:spLocks noChangeArrowheads="1"/>
            </p:cNvSpPr>
            <p:nvPr/>
          </p:nvSpPr>
          <p:spPr bwMode="auto">
            <a:xfrm>
              <a:off x="3557601" y="6429375"/>
              <a:ext cx="1555751" cy="2746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200"/>
                <a:t>制御構造要素の割合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942938" y="4214818"/>
              <a:ext cx="369332" cy="1801134"/>
            </a:xfrm>
            <a:prstGeom prst="rect">
              <a:avLst/>
            </a:prstGeom>
            <a:solidFill>
              <a:srgbClr val="FFFFFF"/>
            </a:solidFill>
          </p:spPr>
          <p:txBody>
            <a:bodyPr vert="vert270">
              <a:spAutoFit/>
            </a:bodyPr>
            <a:lstStyle/>
            <a:p>
              <a:pPr>
                <a:defRPr/>
              </a:pPr>
              <a:r>
                <a:rPr lang="ja-JP" altLang="en-US" sz="1200" dirty="0"/>
                <a:t>非繰り返し要素の割合</a:t>
              </a:r>
            </a:p>
          </p:txBody>
        </p:sp>
        <p:sp>
          <p:nvSpPr>
            <p:cNvPr id="40976" name="テキスト ボックス 16"/>
            <p:cNvSpPr txBox="1">
              <a:spLocks noChangeArrowheads="1"/>
            </p:cNvSpPr>
            <p:nvPr/>
          </p:nvSpPr>
          <p:spPr bwMode="auto">
            <a:xfrm>
              <a:off x="5929327" y="6596063"/>
              <a:ext cx="600075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/>
                <a:t>（ｊ</a:t>
              </a:r>
              <a:r>
                <a:rPr lang="en-US" altLang="ja-JP" sz="1100"/>
                <a:t>Edit</a:t>
              </a:r>
              <a:r>
                <a:rPr lang="ja-JP" altLang="en-US" sz="1100"/>
                <a:t>）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パターンの分類とメトリクスの関係</a:t>
            </a:r>
          </a:p>
        </p:txBody>
      </p:sp>
      <p:sp>
        <p:nvSpPr>
          <p:cNvPr id="4301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smtClean="0"/>
              <a:t>ライブラリの利用法に関連するパターン</a:t>
            </a:r>
            <a:endParaRPr lang="en-US" altLang="ja-JP" sz="2800" smtClean="0"/>
          </a:p>
          <a:p>
            <a:pPr lvl="1"/>
            <a:r>
              <a:rPr lang="ja-JP" altLang="en-US" sz="2400" smtClean="0"/>
              <a:t>ソフトウェア全体に登場</a:t>
            </a:r>
            <a:endParaRPr lang="en-US" altLang="ja-JP" sz="2400" smtClean="0"/>
          </a:p>
          <a:p>
            <a:pPr lvl="1"/>
            <a:r>
              <a:rPr lang="en-US" altLang="ja-JP" sz="2400" smtClean="0"/>
              <a:t>SableCC</a:t>
            </a:r>
            <a:r>
              <a:rPr lang="ja-JP" altLang="en-US" sz="2400" smtClean="0"/>
              <a:t>では</a:t>
            </a:r>
            <a:r>
              <a:rPr lang="en-US" altLang="ja-JP" sz="2400" smtClean="0"/>
              <a:t>29.3%</a:t>
            </a:r>
            <a:r>
              <a:rPr lang="ja-JP" altLang="en-US" sz="2400" smtClean="0"/>
              <a:t>がイテレータに関連</a:t>
            </a:r>
            <a:endParaRPr lang="en-US" altLang="ja-JP" sz="2400" smtClean="0"/>
          </a:p>
          <a:p>
            <a:pPr lvl="1">
              <a:buFontTx/>
              <a:buNone/>
            </a:pPr>
            <a:r>
              <a:rPr lang="ja-JP" altLang="en-US" sz="2400" smtClean="0"/>
              <a:t>（例）</a:t>
            </a:r>
            <a:r>
              <a:rPr lang="ja-JP" altLang="en-US" sz="2000" smtClean="0"/>
              <a:t>イテレータの利用</a:t>
            </a:r>
            <a:endParaRPr lang="en-US" altLang="ja-JP" sz="2000" smtClean="0"/>
          </a:p>
        </p:txBody>
      </p:sp>
      <p:sp>
        <p:nvSpPr>
          <p:cNvPr id="43011" name="フッター プレースホル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43012" name="日付プレースホルダ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6B59D-FB1D-4D05-8AAD-BB5802886F1A}" type="slidenum">
              <a:rPr lang="ja-JP" altLang="en-US" smtClean="0"/>
              <a:pPr>
                <a:defRPr/>
              </a:pPr>
              <a:t>15</a:t>
            </a:fld>
            <a:endParaRPr lang="ja-JP" altLang="en-US"/>
          </a:p>
        </p:txBody>
      </p:sp>
      <p:pic>
        <p:nvPicPr>
          <p:cNvPr id="430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813" y="3214688"/>
            <a:ext cx="57864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5" name="テキスト ボックス 11"/>
          <p:cNvSpPr txBox="1">
            <a:spLocks noChangeArrowheads="1"/>
          </p:cNvSpPr>
          <p:nvPr/>
        </p:nvSpPr>
        <p:spPr bwMode="auto">
          <a:xfrm>
            <a:off x="6643688" y="6429375"/>
            <a:ext cx="114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400"/>
              <a:t>（</a:t>
            </a:r>
            <a:r>
              <a:rPr lang="en-US" altLang="ja-JP" sz="1400"/>
              <a:t>JHotDraw</a:t>
            </a:r>
            <a:r>
              <a:rPr lang="ja-JP" altLang="en-US" sz="1400"/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41"/>
          <p:cNvSpPr txBox="1">
            <a:spLocks noGrp="1" noChangeArrowheads="1"/>
          </p:cNvSpPr>
          <p:nvPr/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CN" altLang="en-US" sz="1000"/>
              <a:t>平成</a:t>
            </a:r>
            <a:r>
              <a:rPr lang="en-US" altLang="zh-CN" sz="1000"/>
              <a:t>20</a:t>
            </a:r>
            <a:r>
              <a:rPr lang="zh-CN" altLang="en-US" sz="1000"/>
              <a:t>年度 修士学位論文発表会</a:t>
            </a:r>
            <a:endParaRPr lang="ja-JP" altLang="en-US" sz="1000"/>
          </a:p>
        </p:txBody>
      </p:sp>
      <p:sp>
        <p:nvSpPr>
          <p:cNvPr id="89091" name="Rectangle 42"/>
          <p:cNvSpPr txBox="1">
            <a:spLocks noGrp="1" noChangeArrowheads="1"/>
          </p:cNvSpPr>
          <p:nvPr/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altLang="ja-JP" sz="1000"/>
              <a:t>2009/02/16</a:t>
            </a:r>
            <a:endParaRPr lang="ja-JP" altLang="en-US" sz="1000"/>
          </a:p>
        </p:txBody>
      </p:sp>
      <p:sp>
        <p:nvSpPr>
          <p:cNvPr id="7" name="Rectangle 43"/>
          <p:cNvSpPr txBox="1">
            <a:spLocks noGrp="1" noChangeArrowheads="1"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D4B9C5E-14C3-4847-804A-C0794B6011C5}" type="slidenum">
              <a:rPr lang="ja-JP" altLang="en-US" sz="10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ja-JP" altLang="en-US" sz="1000">
              <a:latin typeface="+mn-lt"/>
              <a:ea typeface="+mn-ea"/>
            </a:endParaRPr>
          </a:p>
        </p:txBody>
      </p:sp>
      <p:sp>
        <p:nvSpPr>
          <p:cNvPr id="8909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smtClean="0"/>
              <a:t>まとめ</a:t>
            </a:r>
          </a:p>
        </p:txBody>
      </p:sp>
      <p:sp>
        <p:nvSpPr>
          <p:cNvPr id="8909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2800" smtClean="0"/>
              <a:t>コーディングパターン</a:t>
            </a:r>
            <a:endParaRPr lang="en-US" altLang="ja-JP" sz="2800" smtClean="0"/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種類</a:t>
            </a:r>
            <a:endParaRPr lang="en-US" altLang="ja-JP" sz="2400" smtClean="0"/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抽出手法</a:t>
            </a:r>
            <a:endParaRPr lang="en-US" altLang="ja-JP" sz="2400" smtClean="0"/>
          </a:p>
          <a:p>
            <a:pPr>
              <a:lnSpc>
                <a:spcPct val="80000"/>
              </a:lnSpc>
            </a:pPr>
            <a:r>
              <a:rPr lang="ja-JP" altLang="en-US" sz="2800" smtClean="0"/>
              <a:t>コーディングパターンのメトリクス</a:t>
            </a:r>
            <a:endParaRPr lang="en-US" altLang="ja-JP" sz="2800" smtClean="0"/>
          </a:p>
          <a:p>
            <a:pPr lvl="1">
              <a:lnSpc>
                <a:spcPct val="80000"/>
              </a:lnSpc>
            </a:pPr>
            <a:r>
              <a:rPr lang="en-US" altLang="ja-JP" sz="2400" smtClean="0"/>
              <a:t>6</a:t>
            </a:r>
            <a:r>
              <a:rPr lang="ja-JP" altLang="en-US" sz="2400" smtClean="0"/>
              <a:t>種類</a:t>
            </a:r>
            <a:endParaRPr lang="en-US" altLang="ja-JP" sz="2400" smtClean="0"/>
          </a:p>
          <a:p>
            <a:pPr>
              <a:lnSpc>
                <a:spcPct val="80000"/>
              </a:lnSpc>
            </a:pPr>
            <a:r>
              <a:rPr lang="ja-JP" altLang="en-US" sz="2800" smtClean="0"/>
              <a:t>メトリクスによる分析結果</a:t>
            </a:r>
            <a:endParaRPr lang="en-US" altLang="ja-JP" sz="2800" smtClean="0"/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イディオムは，ソースコード全体に登場する</a:t>
            </a:r>
          </a:p>
          <a:p>
            <a:pPr lvl="2">
              <a:lnSpc>
                <a:spcPct val="80000"/>
              </a:lnSpc>
            </a:pPr>
            <a:r>
              <a:rPr lang="ja-JP" altLang="en-US" sz="2000" smtClean="0"/>
              <a:t>イディオムを除去するためには，</a:t>
            </a:r>
            <a:r>
              <a:rPr lang="ja-JP" altLang="en-US" sz="2000" b="1" u="sng" smtClean="0"/>
              <a:t>パターンの分散</a:t>
            </a:r>
            <a:r>
              <a:rPr lang="ja-JP" altLang="en-US" sz="2000" smtClean="0"/>
              <a:t>の値が</a:t>
            </a:r>
            <a:r>
              <a:rPr lang="ja-JP" altLang="en-US" sz="2000" b="1" u="sng" smtClean="0"/>
              <a:t>低い</a:t>
            </a:r>
            <a:r>
              <a:rPr lang="ja-JP" altLang="en-US" sz="2000" smtClean="0"/>
              <a:t>パターンを選ぶ</a:t>
            </a:r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制御構造を含むパターンの</a:t>
            </a:r>
            <a:r>
              <a:rPr lang="ja-JP" altLang="en-US" sz="2400" b="1" u="sng" smtClean="0"/>
              <a:t>非繰り返し要素の割合</a:t>
            </a:r>
            <a:r>
              <a:rPr lang="ja-JP" altLang="en-US" sz="2400" smtClean="0"/>
              <a:t>は</a:t>
            </a:r>
            <a:r>
              <a:rPr lang="ja-JP" altLang="en-US" sz="2400" b="1" smtClean="0"/>
              <a:t>高い</a:t>
            </a:r>
          </a:p>
          <a:p>
            <a:pPr lvl="2">
              <a:lnSpc>
                <a:spcPct val="80000"/>
              </a:lnSpc>
            </a:pPr>
            <a:r>
              <a:rPr lang="ja-JP" altLang="en-US" sz="2000" smtClean="0"/>
              <a:t>非繰り返し要素の割合のしきい値設定は，制御構造を含むパターンを消去しない</a:t>
            </a:r>
          </a:p>
          <a:p>
            <a:pPr lvl="1">
              <a:lnSpc>
                <a:spcPct val="80000"/>
              </a:lnSpc>
            </a:pPr>
            <a:endParaRPr lang="en-US" altLang="ja-JP" sz="2400" smtClean="0"/>
          </a:p>
          <a:p>
            <a:pPr>
              <a:lnSpc>
                <a:spcPct val="80000"/>
              </a:lnSpc>
            </a:pPr>
            <a:endParaRPr lang="en-US" altLang="ja-JP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博士後期課程研究計画</a:t>
            </a:r>
          </a:p>
        </p:txBody>
      </p:sp>
      <p:sp>
        <p:nvSpPr>
          <p:cNvPr id="4710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ja-JP" altLang="en-US" smtClean="0"/>
          </a:p>
        </p:txBody>
      </p:sp>
      <p:sp>
        <p:nvSpPr>
          <p:cNvPr id="47107" name="フッター プレースホルダ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47108" name="日付プレースホルダ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B6A29E-40DE-4959-B91D-B3EA146530E2}" type="slidenum">
              <a:rPr lang="ja-JP" altLang="en-US" smtClean="0"/>
              <a:pPr>
                <a:defRPr/>
              </a:pPr>
              <a:t>17</a:t>
            </a:fld>
            <a:endParaRPr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357188" y="1285875"/>
            <a:ext cx="8501062" cy="571500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コーディングパターンによるプログラム理解支援</a:t>
            </a:r>
          </a:p>
        </p:txBody>
      </p:sp>
      <p:cxnSp>
        <p:nvCxnSpPr>
          <p:cNvPr id="8" name="直線コネクタ 7"/>
          <p:cNvCxnSpPr/>
          <p:nvPr/>
        </p:nvCxnSpPr>
        <p:spPr>
          <a:xfrm rot="5400000">
            <a:off x="249238" y="3178175"/>
            <a:ext cx="2643188" cy="1587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571625" y="2214563"/>
            <a:ext cx="1214438" cy="1587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571625" y="4481513"/>
            <a:ext cx="1214438" cy="1587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角丸四角形 10"/>
          <p:cNvSpPr/>
          <p:nvPr/>
        </p:nvSpPr>
        <p:spPr>
          <a:xfrm>
            <a:off x="2143125" y="2000250"/>
            <a:ext cx="6643688" cy="50006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コーディングパターンに対するラベリング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2143125" y="4214813"/>
            <a:ext cx="6643688" cy="50006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クラスタリングによる可視化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2357438" y="2571750"/>
            <a:ext cx="6429375" cy="14779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dirty="0"/>
              <a:t>動機</a:t>
            </a:r>
            <a:endParaRPr lang="en-US" altLang="ja-JP" dirty="0"/>
          </a:p>
          <a:p>
            <a:pPr lvl="1">
              <a:defRPr/>
            </a:pPr>
            <a:r>
              <a:rPr lang="ja-JP" altLang="en-US" dirty="0"/>
              <a:t>ソースコードを調査しなければ，コーディングパターンの内容が判別できない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解決策</a:t>
            </a:r>
            <a:endParaRPr lang="en-US" altLang="ja-JP" dirty="0"/>
          </a:p>
          <a:p>
            <a:pPr lvl="1">
              <a:defRPr/>
            </a:pPr>
            <a:r>
              <a:rPr lang="ja-JP" altLang="en-US" dirty="0"/>
              <a:t>コーディングパターンに，内容を反映したラベルを付加</a:t>
            </a:r>
            <a:endParaRPr lang="en-US" altLang="ja-JP" dirty="0"/>
          </a:p>
        </p:txBody>
      </p:sp>
      <p:sp>
        <p:nvSpPr>
          <p:cNvPr id="14" name="正方形/長方形 13"/>
          <p:cNvSpPr/>
          <p:nvPr/>
        </p:nvSpPr>
        <p:spPr>
          <a:xfrm>
            <a:off x="2357438" y="4764088"/>
            <a:ext cx="6429375" cy="17541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dirty="0"/>
              <a:t>動機</a:t>
            </a:r>
            <a:endParaRPr lang="en-US" altLang="ja-JP" dirty="0"/>
          </a:p>
          <a:p>
            <a:pPr lvl="1">
              <a:defRPr/>
            </a:pPr>
            <a:r>
              <a:rPr lang="ja-JP" altLang="en-US" dirty="0"/>
              <a:t>多数の類似パターンが存在</a:t>
            </a:r>
            <a:endParaRPr lang="en-US" altLang="ja-JP" dirty="0"/>
          </a:p>
          <a:p>
            <a:pPr lvl="2">
              <a:defRPr/>
            </a:pPr>
            <a:r>
              <a:rPr lang="ja-JP" altLang="en-US" dirty="0"/>
              <a:t>類似パターンをまとめたい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解決策</a:t>
            </a:r>
            <a:endParaRPr lang="en-US" altLang="ja-JP" dirty="0"/>
          </a:p>
          <a:p>
            <a:pPr lvl="1">
              <a:defRPr/>
            </a:pPr>
            <a:r>
              <a:rPr lang="ja-JP" altLang="en-US" dirty="0"/>
              <a:t>コーディングパターンのクラスタリング</a:t>
            </a:r>
            <a:endParaRPr lang="en-US" altLang="ja-JP" dirty="0"/>
          </a:p>
          <a:p>
            <a:pPr lvl="2">
              <a:defRPr/>
            </a:pPr>
            <a:r>
              <a:rPr lang="ja-JP" altLang="en-US" dirty="0"/>
              <a:t>類似パターンの一括管理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ja-JP" altLang="en-US" dirty="0" smtClean="0"/>
              <a:t>コーディングパターンに対するラベリング</a:t>
            </a:r>
            <a:endParaRPr lang="ja-JP" altLang="en-US" dirty="0"/>
          </a:p>
        </p:txBody>
      </p:sp>
      <p:sp>
        <p:nvSpPr>
          <p:cNvPr id="4813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有名なパターンにはラベルを与える</a:t>
            </a:r>
            <a:endParaRPr lang="en-US" altLang="ja-JP" smtClean="0"/>
          </a:p>
          <a:p>
            <a:pPr lvl="1"/>
            <a:r>
              <a:rPr lang="ja-JP" altLang="en-US" smtClean="0"/>
              <a:t>メソッド名に登場する単語によりパターンの判別</a:t>
            </a:r>
            <a:endParaRPr lang="en-US" altLang="ja-JP" smtClean="0"/>
          </a:p>
          <a:p>
            <a:r>
              <a:rPr lang="ja-JP" altLang="en-US" smtClean="0"/>
              <a:t>メトリクス値によりパターンを判定</a:t>
            </a:r>
            <a:endParaRPr lang="en-US" altLang="ja-JP" smtClean="0"/>
          </a:p>
          <a:p>
            <a:r>
              <a:rPr lang="ja-JP" altLang="en-US" smtClean="0"/>
              <a:t>ソフトウェア，ライブラリ毎のメソッド名の違いを吸収</a:t>
            </a:r>
            <a:endParaRPr lang="en-US" altLang="ja-JP" smtClean="0"/>
          </a:p>
          <a:p>
            <a:pPr lvl="1"/>
            <a:r>
              <a:rPr lang="ja-JP" altLang="en-US" smtClean="0"/>
              <a:t>類義語辞書の作成</a:t>
            </a:r>
            <a:endParaRPr lang="en-US" altLang="ja-JP" smtClean="0"/>
          </a:p>
          <a:p>
            <a:pPr lvl="1"/>
            <a:endParaRPr lang="en-US" altLang="ja-JP" smtClean="0"/>
          </a:p>
        </p:txBody>
      </p:sp>
      <p:sp>
        <p:nvSpPr>
          <p:cNvPr id="48131" name="フッター プレースホル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48132" name="日付プレースホルダ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A61483-51AD-42F5-9CBE-F8A53B553FB4}" type="slidenum">
              <a:rPr lang="ja-JP" altLang="en-US" smtClean="0"/>
              <a:pPr>
                <a:defRPr/>
              </a:pPr>
              <a:t>18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コーディングパターンのクラスタリング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27305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ja-JP" altLang="en-US" dirty="0" smtClean="0"/>
              <a:t>類似した多数のコーディングパターンが存在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相違点</a:t>
            </a:r>
            <a:endParaRPr lang="en-US" altLang="ja-JP" dirty="0" smtClean="0"/>
          </a:p>
          <a:p>
            <a:pPr lvl="2">
              <a:defRPr/>
            </a:pPr>
            <a:r>
              <a:rPr lang="ja-JP" altLang="en-US" dirty="0" smtClean="0"/>
              <a:t>要素の出現順序の逆転</a:t>
            </a:r>
            <a:endParaRPr lang="en-US" altLang="ja-JP" dirty="0" smtClean="0"/>
          </a:p>
          <a:p>
            <a:pPr lvl="2">
              <a:defRPr/>
            </a:pPr>
            <a:r>
              <a:rPr lang="ja-JP" altLang="en-US" dirty="0" smtClean="0"/>
              <a:t>要素の追加・削除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パターンの利用方法を提示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パターン中の必須・任意要素の判別</a:t>
            </a:r>
            <a:endParaRPr lang="en-US" altLang="ja-JP" dirty="0" smtClean="0"/>
          </a:p>
          <a:p>
            <a:pPr>
              <a:defRPr/>
            </a:pPr>
            <a:endParaRPr lang="en-US" altLang="ja-JP" dirty="0" smtClean="0"/>
          </a:p>
        </p:txBody>
      </p:sp>
      <p:sp>
        <p:nvSpPr>
          <p:cNvPr id="49155" name="フッター プレースホル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49156" name="日付プレースホルダ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D61F86-1689-4683-9339-65FD9A60A23B}" type="slidenum">
              <a:rPr lang="ja-JP" altLang="en-US" smtClean="0"/>
              <a:pPr>
                <a:defRPr/>
              </a:pPr>
              <a:t>19</a:t>
            </a:fld>
            <a:endParaRPr lang="ja-JP" altLang="en-US"/>
          </a:p>
        </p:txBody>
      </p:sp>
      <p:sp>
        <p:nvSpPr>
          <p:cNvPr id="49158" name="Rectangle 13"/>
          <p:cNvSpPr>
            <a:spLocks noChangeArrowheads="1"/>
          </p:cNvSpPr>
          <p:nvPr/>
        </p:nvSpPr>
        <p:spPr bwMode="auto">
          <a:xfrm>
            <a:off x="1928813" y="4214813"/>
            <a:ext cx="1643062" cy="2286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 b="1" i="1" u="sng"/>
              <a:t>hasNext()</a:t>
            </a:r>
          </a:p>
          <a:p>
            <a:r>
              <a:rPr lang="en-US" altLang="ja-JP" sz="2000" b="1" i="1" u="sng"/>
              <a:t>LOOP</a:t>
            </a:r>
          </a:p>
          <a:p>
            <a:r>
              <a:rPr lang="en-US" altLang="ja-JP" sz="2000"/>
              <a:t>  </a:t>
            </a:r>
            <a:r>
              <a:rPr lang="en-US" altLang="ja-JP" sz="2000" b="1" i="1" u="sng"/>
              <a:t>set()</a:t>
            </a:r>
          </a:p>
          <a:p>
            <a:r>
              <a:rPr lang="en-US" altLang="ja-JP" sz="2000"/>
              <a:t>  </a:t>
            </a:r>
            <a:r>
              <a:rPr lang="en-US" altLang="ja-JP" sz="2000" b="1" i="1" u="sng"/>
              <a:t>parent()</a:t>
            </a:r>
          </a:p>
          <a:p>
            <a:r>
              <a:rPr lang="ja-JP" altLang="en-US" sz="2000"/>
              <a:t>  </a:t>
            </a:r>
            <a:r>
              <a:rPr lang="en-US" altLang="ja-JP" sz="2000" b="1" i="1" u="sng"/>
              <a:t>hasNext()</a:t>
            </a:r>
          </a:p>
          <a:p>
            <a:r>
              <a:rPr lang="en-US" altLang="ja-JP" sz="2000" b="1" i="1" u="sng"/>
              <a:t>END-LOOP</a:t>
            </a:r>
          </a:p>
        </p:txBody>
      </p:sp>
      <p:sp>
        <p:nvSpPr>
          <p:cNvPr id="49159" name="Rectangle 13"/>
          <p:cNvSpPr>
            <a:spLocks noChangeArrowheads="1"/>
          </p:cNvSpPr>
          <p:nvPr/>
        </p:nvSpPr>
        <p:spPr bwMode="auto">
          <a:xfrm>
            <a:off x="5786438" y="4214813"/>
            <a:ext cx="1571625" cy="2286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 b="1" i="1" u="sng"/>
              <a:t>hasNext()</a:t>
            </a:r>
          </a:p>
          <a:p>
            <a:r>
              <a:rPr lang="en-US" altLang="ja-JP" sz="2000" b="1" i="1" u="sng"/>
              <a:t>LOOP</a:t>
            </a:r>
          </a:p>
          <a:p>
            <a:r>
              <a:rPr lang="en-US" altLang="ja-JP" sz="2000"/>
              <a:t>  </a:t>
            </a:r>
            <a:r>
              <a:rPr lang="en-US" altLang="ja-JP" sz="2000" b="1" i="1" u="sng"/>
              <a:t>next()</a:t>
            </a:r>
          </a:p>
          <a:p>
            <a:r>
              <a:rPr lang="ja-JP" altLang="en-US" sz="2000"/>
              <a:t>  </a:t>
            </a:r>
            <a:r>
              <a:rPr lang="en-US" altLang="ja-JP" sz="2000" b="1" i="1" u="sng"/>
              <a:t>remove()</a:t>
            </a:r>
          </a:p>
          <a:p>
            <a:r>
              <a:rPr lang="en-US" altLang="ja-JP" sz="2000" b="1" i="1" u="sng"/>
              <a:t>END-LOOP</a:t>
            </a:r>
          </a:p>
        </p:txBody>
      </p:sp>
      <p:sp>
        <p:nvSpPr>
          <p:cNvPr id="49160" name="Rectangle 13"/>
          <p:cNvSpPr>
            <a:spLocks noChangeArrowheads="1"/>
          </p:cNvSpPr>
          <p:nvPr/>
        </p:nvSpPr>
        <p:spPr bwMode="auto">
          <a:xfrm>
            <a:off x="3857625" y="4214813"/>
            <a:ext cx="1643063" cy="2286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 b="1" i="1" u="sng"/>
              <a:t>hasNext()</a:t>
            </a:r>
          </a:p>
          <a:p>
            <a:r>
              <a:rPr lang="en-US" altLang="ja-JP" sz="2000" b="1" i="1" u="sng"/>
              <a:t>LOOP</a:t>
            </a:r>
          </a:p>
          <a:p>
            <a:r>
              <a:rPr lang="en-US" altLang="ja-JP" sz="2000"/>
              <a:t>  </a:t>
            </a:r>
            <a:r>
              <a:rPr lang="en-US" altLang="ja-JP" sz="2000" b="1" i="1" u="sng"/>
              <a:t>set()</a:t>
            </a:r>
          </a:p>
          <a:p>
            <a:r>
              <a:rPr lang="en-US" altLang="ja-JP" sz="2000"/>
              <a:t>  </a:t>
            </a:r>
            <a:r>
              <a:rPr lang="en-US" altLang="ja-JP" sz="2000" b="1" i="1" u="sng"/>
              <a:t>remove()</a:t>
            </a:r>
          </a:p>
          <a:p>
            <a:r>
              <a:rPr lang="en-US" altLang="ja-JP" sz="2000"/>
              <a:t>  </a:t>
            </a:r>
            <a:r>
              <a:rPr lang="en-US" altLang="ja-JP" sz="2000" b="1" i="1" u="sng"/>
              <a:t>parent()</a:t>
            </a:r>
          </a:p>
          <a:p>
            <a:r>
              <a:rPr lang="ja-JP" altLang="en-US" sz="2000"/>
              <a:t>  </a:t>
            </a:r>
            <a:r>
              <a:rPr lang="en-US" altLang="ja-JP" sz="2000" b="1" i="1" u="sng"/>
              <a:t>hasNext()</a:t>
            </a:r>
          </a:p>
          <a:p>
            <a:r>
              <a:rPr lang="en-US" altLang="ja-JP" sz="2000" b="1" i="1" u="sng"/>
              <a:t>END-LOOP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17410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077101-4253-4B46-A7D5-3206D002910D}" type="slidenum">
              <a:rPr lang="ja-JP" altLang="en-US"/>
              <a:pPr>
                <a:defRPr/>
              </a:pPr>
              <a:t>2</a:t>
            </a:fld>
            <a:endParaRPr lang="ja-JP" altLang="en-US"/>
          </a:p>
        </p:txBody>
      </p:sp>
      <p:sp>
        <p:nvSpPr>
          <p:cNvPr id="1741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目次</a:t>
            </a:r>
          </a:p>
        </p:txBody>
      </p:sp>
      <p:sp>
        <p:nvSpPr>
          <p:cNvPr id="17413" name="コンテンツ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ja-JP" altLang="en-US" dirty="0" smtClean="0"/>
              <a:t>コーディングパターン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ja-JP" altLang="en-US" dirty="0" smtClean="0"/>
              <a:t>種類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ja-JP" altLang="en-US" dirty="0" smtClean="0"/>
              <a:t>イディオム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ja-JP" altLang="en-US" dirty="0" smtClean="0"/>
              <a:t>アプリケーション固有の機能実装</a:t>
            </a:r>
            <a:endParaRPr lang="en-US" altLang="ja-JP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ja-JP" altLang="en-US" dirty="0" smtClean="0"/>
              <a:t>コーディングパターン検出法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ja-JP" altLang="en-US" dirty="0" smtClean="0"/>
              <a:t>コーディングパターンのメトリクス</a:t>
            </a:r>
            <a:endParaRPr lang="en-US" altLang="ja-JP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ja-JP" dirty="0" smtClean="0"/>
              <a:t>6</a:t>
            </a:r>
            <a:r>
              <a:rPr lang="ja-JP" altLang="en-US" dirty="0" smtClean="0"/>
              <a:t>種類</a:t>
            </a:r>
            <a:endParaRPr lang="en-US" altLang="ja-JP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ja-JP" altLang="en-US" dirty="0" smtClean="0"/>
              <a:t>メトリクスを用いたパターンの分析</a:t>
            </a:r>
            <a:endParaRPr lang="en-US" altLang="ja-JP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ja-JP" altLang="en-US" dirty="0" smtClean="0"/>
              <a:t>まとめ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ja-JP" altLang="en-US" dirty="0" smtClean="0"/>
              <a:t>博士後期課程研究計画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41"/>
          <p:cNvSpPr txBox="1">
            <a:spLocks noGrp="1" noChangeArrowheads="1"/>
          </p:cNvSpPr>
          <p:nvPr/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CN" altLang="en-US" sz="1000"/>
              <a:t>平成</a:t>
            </a:r>
            <a:r>
              <a:rPr lang="en-US" altLang="zh-CN" sz="1000"/>
              <a:t>20</a:t>
            </a:r>
            <a:r>
              <a:rPr lang="zh-CN" altLang="en-US" sz="1000"/>
              <a:t>年度 修士学位論文発表会</a:t>
            </a:r>
            <a:endParaRPr lang="ja-JP" altLang="en-US" sz="1000"/>
          </a:p>
        </p:txBody>
      </p:sp>
      <p:sp>
        <p:nvSpPr>
          <p:cNvPr id="87043" name="Rectangle 42"/>
          <p:cNvSpPr txBox="1">
            <a:spLocks noGrp="1" noChangeArrowheads="1"/>
          </p:cNvSpPr>
          <p:nvPr/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altLang="ja-JP" sz="1000"/>
              <a:t>2009/02/16</a:t>
            </a:r>
            <a:endParaRPr lang="ja-JP" altLang="en-US" sz="1000"/>
          </a:p>
        </p:txBody>
      </p:sp>
      <p:sp>
        <p:nvSpPr>
          <p:cNvPr id="7" name="Rectangle 43"/>
          <p:cNvSpPr txBox="1">
            <a:spLocks noGrp="1" noChangeArrowheads="1"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889E922-6A86-49E7-A6C0-B654954F02A4}" type="slidenum">
              <a:rPr lang="ja-JP" altLang="en-US" sz="1000"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ja-JP" altLang="en-US" sz="1000">
              <a:latin typeface="+mn-lt"/>
              <a:ea typeface="+mn-ea"/>
            </a:endParaRPr>
          </a:p>
        </p:txBody>
      </p:sp>
      <p:sp>
        <p:nvSpPr>
          <p:cNvPr id="8704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smtClean="0"/>
              <a:t>まとめ</a:t>
            </a:r>
          </a:p>
        </p:txBody>
      </p:sp>
      <p:sp>
        <p:nvSpPr>
          <p:cNvPr id="8704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2800" smtClean="0"/>
              <a:t>コーディングパターン</a:t>
            </a:r>
            <a:endParaRPr lang="en-US" altLang="ja-JP" sz="2800" smtClean="0"/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種類</a:t>
            </a:r>
            <a:endParaRPr lang="en-US" altLang="ja-JP" sz="2400" smtClean="0"/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抽出手法</a:t>
            </a:r>
            <a:endParaRPr lang="en-US" altLang="ja-JP" sz="2400" smtClean="0"/>
          </a:p>
          <a:p>
            <a:pPr>
              <a:lnSpc>
                <a:spcPct val="80000"/>
              </a:lnSpc>
            </a:pPr>
            <a:r>
              <a:rPr lang="ja-JP" altLang="en-US" sz="2800" smtClean="0"/>
              <a:t>コーディングパターンのメトリクス</a:t>
            </a:r>
            <a:endParaRPr lang="en-US" altLang="ja-JP" sz="2800" smtClean="0"/>
          </a:p>
          <a:p>
            <a:pPr lvl="1">
              <a:lnSpc>
                <a:spcPct val="80000"/>
              </a:lnSpc>
            </a:pPr>
            <a:r>
              <a:rPr lang="en-US" altLang="ja-JP" sz="2400" smtClean="0"/>
              <a:t>6</a:t>
            </a:r>
            <a:r>
              <a:rPr lang="ja-JP" altLang="en-US" sz="2400" smtClean="0"/>
              <a:t>種類</a:t>
            </a:r>
            <a:endParaRPr lang="en-US" altLang="ja-JP" sz="2400" smtClean="0"/>
          </a:p>
          <a:p>
            <a:pPr>
              <a:lnSpc>
                <a:spcPct val="80000"/>
              </a:lnSpc>
            </a:pPr>
            <a:r>
              <a:rPr lang="ja-JP" altLang="en-US" sz="2800" smtClean="0"/>
              <a:t>メトリクスによる分析結果</a:t>
            </a:r>
            <a:endParaRPr lang="en-US" altLang="ja-JP" sz="2800" smtClean="0"/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イディオムは，ソースコード全体に登場する</a:t>
            </a:r>
          </a:p>
          <a:p>
            <a:pPr lvl="2">
              <a:lnSpc>
                <a:spcPct val="80000"/>
              </a:lnSpc>
            </a:pPr>
            <a:r>
              <a:rPr lang="ja-JP" altLang="en-US" sz="2000" smtClean="0"/>
              <a:t>イディオムを除去するためには，</a:t>
            </a:r>
            <a:r>
              <a:rPr lang="ja-JP" altLang="en-US" sz="2000" b="1" u="sng" smtClean="0"/>
              <a:t>パターンの分散</a:t>
            </a:r>
            <a:r>
              <a:rPr lang="ja-JP" altLang="en-US" sz="2000" smtClean="0"/>
              <a:t>の値が</a:t>
            </a:r>
            <a:r>
              <a:rPr lang="ja-JP" altLang="en-US" sz="2000" b="1" u="sng" smtClean="0"/>
              <a:t>低い</a:t>
            </a:r>
            <a:r>
              <a:rPr lang="ja-JP" altLang="en-US" sz="2000" smtClean="0"/>
              <a:t>パターンを選ぶ</a:t>
            </a:r>
          </a:p>
          <a:p>
            <a:pPr lvl="1">
              <a:lnSpc>
                <a:spcPct val="80000"/>
              </a:lnSpc>
            </a:pPr>
            <a:r>
              <a:rPr lang="ja-JP" altLang="en-US" sz="2400" smtClean="0"/>
              <a:t>制御構造を含むパターンの</a:t>
            </a:r>
            <a:r>
              <a:rPr lang="ja-JP" altLang="en-US" sz="2400" b="1" u="sng" smtClean="0"/>
              <a:t>非繰り返し要素の割合</a:t>
            </a:r>
            <a:r>
              <a:rPr lang="ja-JP" altLang="en-US" sz="2400" smtClean="0"/>
              <a:t>は</a:t>
            </a:r>
            <a:r>
              <a:rPr lang="ja-JP" altLang="en-US" sz="2400" b="1" smtClean="0"/>
              <a:t>高い</a:t>
            </a:r>
          </a:p>
          <a:p>
            <a:pPr lvl="2">
              <a:lnSpc>
                <a:spcPct val="80000"/>
              </a:lnSpc>
            </a:pPr>
            <a:r>
              <a:rPr lang="ja-JP" altLang="en-US" sz="2000" smtClean="0"/>
              <a:t>非繰り返し要素の割合のしきい値設定は，制御構造を含むパターンを消去しない</a:t>
            </a:r>
          </a:p>
          <a:p>
            <a:pPr lvl="1">
              <a:lnSpc>
                <a:spcPct val="80000"/>
              </a:lnSpc>
            </a:pPr>
            <a:endParaRPr lang="en-US" altLang="ja-JP" sz="2400" smtClean="0"/>
          </a:p>
          <a:p>
            <a:pPr>
              <a:lnSpc>
                <a:spcPct val="80000"/>
              </a:lnSpc>
            </a:pPr>
            <a:endParaRPr lang="en-US" altLang="ja-JP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19458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D340B6-9861-43AD-83AE-5EA85365A5ED}" type="slidenum">
              <a:rPr lang="ja-JP" altLang="en-US"/>
              <a:pPr>
                <a:defRPr/>
              </a:pPr>
              <a:t>3</a:t>
            </a:fld>
            <a:endParaRPr lang="ja-JP" altLang="en-US"/>
          </a:p>
        </p:txBody>
      </p:sp>
      <p:sp>
        <p:nvSpPr>
          <p:cNvPr id="19460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コーディングパターンの種類</a:t>
            </a:r>
          </a:p>
        </p:txBody>
      </p:sp>
      <p:sp>
        <p:nvSpPr>
          <p:cNvPr id="21509" name="コンテンツ プレースホルダ 2"/>
          <p:cNvSpPr>
            <a:spLocks noGrp="1"/>
          </p:cNvSpPr>
          <p:nvPr>
            <p:ph idx="4294967295"/>
          </p:nvPr>
        </p:nvSpPr>
        <p:spPr>
          <a:xfrm>
            <a:off x="457200" y="2857500"/>
            <a:ext cx="8229600" cy="337978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ja-JP" altLang="en-US" dirty="0" smtClean="0"/>
              <a:t>イディオム</a:t>
            </a:r>
            <a:endParaRPr lang="en-US" altLang="ja-JP" dirty="0" smtClean="0"/>
          </a:p>
          <a:p>
            <a:pPr lvl="1" eaLnBrk="1" hangingPunct="1">
              <a:defRPr/>
            </a:pPr>
            <a:r>
              <a:rPr lang="ja-JP" altLang="en-US" dirty="0" smtClean="0"/>
              <a:t>プログラム実装上の定形処理</a:t>
            </a:r>
            <a:endParaRPr lang="en-US" altLang="ja-JP" dirty="0" smtClean="0"/>
          </a:p>
          <a:p>
            <a:pPr lvl="1" eaLnBrk="1" hangingPunct="1">
              <a:defRPr/>
            </a:pPr>
            <a:r>
              <a:rPr lang="ja-JP" altLang="en-US" dirty="0" smtClean="0"/>
              <a:t>実装に利用する言語やライブラリに依存</a:t>
            </a:r>
            <a:endParaRPr lang="en-US" altLang="ja-JP" dirty="0" smtClean="0"/>
          </a:p>
          <a:p>
            <a:pPr lvl="2" eaLnBrk="1" hangingPunct="1">
              <a:defRPr/>
            </a:pPr>
            <a:r>
              <a:rPr lang="ja-JP" altLang="en-US" dirty="0" smtClean="0"/>
              <a:t>例：イテレータによるループ処理</a:t>
            </a:r>
            <a:endParaRPr lang="en-US" altLang="ja-JP" dirty="0" smtClean="0"/>
          </a:p>
          <a:p>
            <a:pPr lvl="2" eaLnBrk="1" hangingPunct="1">
              <a:defRPr/>
            </a:pPr>
            <a:endParaRPr lang="en-US" altLang="ja-JP" dirty="0" smtClean="0"/>
          </a:p>
          <a:p>
            <a:pPr eaLnBrk="1" hangingPunct="1">
              <a:defRPr/>
            </a:pPr>
            <a:r>
              <a:rPr lang="ja-JP" altLang="en-US" dirty="0" smtClean="0"/>
              <a:t>アプリケーション固有の機能実装</a:t>
            </a:r>
            <a:endParaRPr lang="en-US" altLang="ja-JP" dirty="0" smtClean="0"/>
          </a:p>
          <a:p>
            <a:pPr lvl="1" eaLnBrk="1" hangingPunct="1">
              <a:defRPr/>
            </a:pPr>
            <a:r>
              <a:rPr lang="ja-JP" altLang="en-US" dirty="0" smtClean="0"/>
              <a:t>アプリケーション中で特定の機能を実装する為に用意した枠組み</a:t>
            </a:r>
            <a:endParaRPr lang="en-US" altLang="ja-JP" dirty="0" smtClean="0"/>
          </a:p>
          <a:p>
            <a:pPr lvl="2" eaLnBrk="1" hangingPunct="1">
              <a:defRPr/>
            </a:pPr>
            <a:r>
              <a:rPr lang="ja-JP" altLang="en-US" dirty="0" smtClean="0"/>
              <a:t>例：</a:t>
            </a:r>
            <a:r>
              <a:rPr lang="en-US" altLang="ja-JP" dirty="0" smtClean="0"/>
              <a:t>Undo</a:t>
            </a:r>
            <a:r>
              <a:rPr lang="ja-JP" altLang="en-US" dirty="0" smtClean="0"/>
              <a:t>機能の実現</a:t>
            </a:r>
            <a:endParaRPr lang="en-US" altLang="ja-JP" dirty="0" smtClean="0"/>
          </a:p>
        </p:txBody>
      </p:sp>
      <p:sp>
        <p:nvSpPr>
          <p:cNvPr id="2" name="スライド番号プレースホルダ 5"/>
          <p:cNvSpPr txBox="1">
            <a:spLocks noGrp="1"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A5C29CFE-3717-4DAE-BF9B-8E0C1922EEA8}" type="slidenum">
              <a:rPr lang="ja-JP" altLang="en-US" sz="1000">
                <a:latin typeface="+mn-lt"/>
                <a:ea typeface="+mn-ea"/>
              </a:rPr>
              <a:pPr algn="r">
                <a:defRPr/>
              </a:pPr>
              <a:t>3</a:t>
            </a:fld>
            <a:endParaRPr lang="en-US" altLang="ja-JP" sz="1000">
              <a:latin typeface="+mn-lt"/>
              <a:ea typeface="+mn-ea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042988" y="1422400"/>
            <a:ext cx="7072312" cy="1285875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コーディングパターンとは</a:t>
            </a:r>
            <a:endParaRPr lang="en-US" altLang="ja-JP" sz="2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ja-JP" sz="2800" dirty="0">
                <a:solidFill>
                  <a:schemeClr val="tx1"/>
                </a:solidFill>
              </a:rPr>
              <a:t>	</a:t>
            </a:r>
            <a:r>
              <a:rPr lang="ja-JP" altLang="en-US" sz="2800" dirty="0">
                <a:solidFill>
                  <a:schemeClr val="tx1"/>
                </a:solidFill>
              </a:rPr>
              <a:t>・ 頻出する定型的なコード片</a:t>
            </a:r>
            <a:endParaRPr lang="en-US" altLang="ja-JP" sz="2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ja-JP" sz="2800" dirty="0">
                <a:solidFill>
                  <a:schemeClr val="tx1"/>
                </a:solidFill>
              </a:rPr>
              <a:t>	</a:t>
            </a:r>
            <a:r>
              <a:rPr lang="ja-JP" altLang="en-US" sz="2800" dirty="0">
                <a:solidFill>
                  <a:schemeClr val="tx1"/>
                </a:solidFill>
              </a:rPr>
              <a:t>・ メソッド呼び出し，制御構造要素の列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21506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14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0F595E-2E10-44BE-A33C-39393F9728E4}" type="slidenum">
              <a:rPr lang="ja-JP" altLang="en-US"/>
              <a:pPr>
                <a:defRPr/>
              </a:pPr>
              <a:t>4</a:t>
            </a:fld>
            <a:endParaRPr lang="ja-JP" altLang="en-US"/>
          </a:p>
        </p:txBody>
      </p:sp>
      <p:sp>
        <p:nvSpPr>
          <p:cNvPr id="25603" name="タイトル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ja-JP" altLang="en-US" dirty="0" smtClean="0"/>
              <a:t>コーディングパターン例      ～ イディオム ～</a:t>
            </a:r>
          </a:p>
        </p:txBody>
      </p:sp>
      <p:sp>
        <p:nvSpPr>
          <p:cNvPr id="21509" name="テキスト ボックス 13"/>
          <p:cNvSpPr txBox="1">
            <a:spLocks noChangeArrowheads="1"/>
          </p:cNvSpPr>
          <p:nvPr/>
        </p:nvSpPr>
        <p:spPr bwMode="auto">
          <a:xfrm>
            <a:off x="785813" y="5929313"/>
            <a:ext cx="3013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ソースコード上のインスタンス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6715125" y="2357438"/>
            <a:ext cx="2032000" cy="2214562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288000" bIns="216000" anchor="ctr"/>
          <a:lstStyle/>
          <a:p>
            <a:endParaRPr lang="en-US" altLang="ja-JP" sz="2000"/>
          </a:p>
          <a:p>
            <a:endParaRPr lang="en-US" altLang="ja-JP" sz="2000"/>
          </a:p>
          <a:p>
            <a:r>
              <a:rPr lang="en-US" altLang="ja-JP" sz="2000" b="1" i="1" u="sng"/>
              <a:t>iterator()</a:t>
            </a:r>
          </a:p>
          <a:p>
            <a:r>
              <a:rPr lang="en-US" altLang="ja-JP" sz="2000" b="1" i="1" u="sng"/>
              <a:t>hasNext()</a:t>
            </a:r>
          </a:p>
          <a:p>
            <a:r>
              <a:rPr lang="en-US" altLang="ja-JP" sz="2000" b="1" i="1" u="sng"/>
              <a:t>LOOP</a:t>
            </a:r>
          </a:p>
          <a:p>
            <a:r>
              <a:rPr lang="ja-JP" altLang="en-US" sz="2000"/>
              <a:t>  </a:t>
            </a:r>
            <a:r>
              <a:rPr lang="en-US" altLang="ja-JP" sz="2000" b="1" i="1" u="sng"/>
              <a:t>next()</a:t>
            </a:r>
          </a:p>
          <a:p>
            <a:r>
              <a:rPr lang="ja-JP" altLang="en-US" sz="2000"/>
              <a:t>  </a:t>
            </a:r>
            <a:r>
              <a:rPr lang="en-US" altLang="ja-JP" sz="2000" b="1" i="1" u="sng"/>
              <a:t>hasNext()</a:t>
            </a:r>
          </a:p>
          <a:p>
            <a:r>
              <a:rPr lang="en-US" altLang="ja-JP" sz="2000" b="1" i="1" u="sng"/>
              <a:t>END-LOOP</a:t>
            </a:r>
          </a:p>
          <a:p>
            <a:endParaRPr lang="en-US" altLang="ja-JP" sz="2000" b="1" i="1" u="sng">
              <a:solidFill>
                <a:srgbClr val="FF0000"/>
              </a:solidFill>
            </a:endParaRPr>
          </a:p>
        </p:txBody>
      </p:sp>
      <p:sp>
        <p:nvSpPr>
          <p:cNvPr id="21511" name="AutoShape 9"/>
          <p:cNvSpPr>
            <a:spLocks noChangeArrowheads="1"/>
          </p:cNvSpPr>
          <p:nvPr/>
        </p:nvSpPr>
        <p:spPr bwMode="auto">
          <a:xfrm>
            <a:off x="142875" y="3786188"/>
            <a:ext cx="4857750" cy="2233612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ja-JP"/>
          </a:p>
          <a:p>
            <a:r>
              <a:rPr lang="en-US" altLang="ja-JP"/>
              <a:t>…</a:t>
            </a:r>
          </a:p>
          <a:p>
            <a:r>
              <a:rPr lang="en-US" altLang="ja-JP" b="1" i="1" u="sng">
                <a:solidFill>
                  <a:srgbClr val="FF0000"/>
                </a:solidFill>
              </a:rPr>
              <a:t>for</a:t>
            </a:r>
            <a:r>
              <a:rPr lang="en-US" altLang="ja-JP"/>
              <a:t>(</a:t>
            </a:r>
            <a:r>
              <a:rPr lang="ja-JP" altLang="en-US"/>
              <a:t> </a:t>
            </a:r>
            <a:r>
              <a:rPr lang="en-US" altLang="ja-JP"/>
              <a:t>Iterator it = list.</a:t>
            </a:r>
            <a:r>
              <a:rPr lang="en-US" altLang="ja-JP" b="1" i="1" u="sng">
                <a:solidFill>
                  <a:srgbClr val="FF0000"/>
                </a:solidFill>
              </a:rPr>
              <a:t>iterator()</a:t>
            </a:r>
            <a:r>
              <a:rPr lang="en-US" altLang="ja-JP"/>
              <a:t>; it.</a:t>
            </a:r>
            <a:r>
              <a:rPr lang="en-US" altLang="ja-JP" b="1" i="1" u="sng">
                <a:solidFill>
                  <a:srgbClr val="FF0000"/>
                </a:solidFill>
              </a:rPr>
              <a:t>hasNext()</a:t>
            </a:r>
            <a:r>
              <a:rPr lang="en-US" altLang="ja-JP"/>
              <a:t>;</a:t>
            </a:r>
            <a:r>
              <a:rPr lang="en-US" altLang="ja-JP">
                <a:solidFill>
                  <a:srgbClr val="FF0000"/>
                </a:solidFill>
              </a:rPr>
              <a:t> </a:t>
            </a:r>
            <a:r>
              <a:rPr lang="en-US" altLang="ja-JP"/>
              <a:t>) {</a:t>
            </a:r>
          </a:p>
          <a:p>
            <a:r>
              <a:rPr lang="en-US" altLang="ja-JP"/>
              <a:t>  Item item = (Item)it.</a:t>
            </a:r>
            <a:r>
              <a:rPr lang="en-US" altLang="ja-JP" b="1" i="1" u="sng">
                <a:solidFill>
                  <a:srgbClr val="FF0000"/>
                </a:solidFill>
              </a:rPr>
              <a:t>next()</a:t>
            </a:r>
            <a:r>
              <a:rPr lang="en-US" altLang="ja-JP"/>
              <a:t>;</a:t>
            </a:r>
          </a:p>
          <a:p>
            <a:r>
              <a:rPr lang="en-US" altLang="ja-JP"/>
              <a:t>  if (item.isActive()) {</a:t>
            </a:r>
          </a:p>
          <a:p>
            <a:r>
              <a:rPr lang="en-US" altLang="ja-JP"/>
              <a:t>    item.deactivate();</a:t>
            </a:r>
          </a:p>
          <a:p>
            <a:r>
              <a:rPr lang="en-US" altLang="ja-JP"/>
              <a:t>  }</a:t>
            </a:r>
          </a:p>
          <a:p>
            <a:r>
              <a:rPr lang="en-US" altLang="ja-JP" b="1" i="1" u="sng">
                <a:solidFill>
                  <a:srgbClr val="FF0000"/>
                </a:solidFill>
              </a:rPr>
              <a:t>}</a:t>
            </a:r>
          </a:p>
          <a:p>
            <a:r>
              <a:rPr lang="en-US" altLang="ja-JP"/>
              <a:t>…</a:t>
            </a:r>
          </a:p>
        </p:txBody>
      </p:sp>
      <p:sp>
        <p:nvSpPr>
          <p:cNvPr id="21512" name="AutoShape 10"/>
          <p:cNvSpPr>
            <a:spLocks noChangeArrowheads="1"/>
          </p:cNvSpPr>
          <p:nvPr/>
        </p:nvSpPr>
        <p:spPr bwMode="auto">
          <a:xfrm>
            <a:off x="1214438" y="1214438"/>
            <a:ext cx="2928937" cy="2500312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ja-JP"/>
          </a:p>
          <a:p>
            <a:r>
              <a:rPr lang="en-US" altLang="ja-JP"/>
              <a:t>…</a:t>
            </a:r>
          </a:p>
          <a:p>
            <a:r>
              <a:rPr lang="en-US" altLang="ja-JP"/>
              <a:t>Iterator it = list.</a:t>
            </a:r>
            <a:r>
              <a:rPr lang="en-US" altLang="ja-JP" b="1" i="1" u="sng">
                <a:solidFill>
                  <a:srgbClr val="FF0000"/>
                </a:solidFill>
              </a:rPr>
              <a:t>iterator()</a:t>
            </a:r>
            <a:r>
              <a:rPr lang="en-US" altLang="ja-JP"/>
              <a:t>;</a:t>
            </a:r>
          </a:p>
          <a:p>
            <a:r>
              <a:rPr lang="en-US" altLang="ja-JP" b="1" i="1" u="sng">
                <a:solidFill>
                  <a:srgbClr val="FF0000"/>
                </a:solidFill>
              </a:rPr>
              <a:t>while</a:t>
            </a:r>
            <a:r>
              <a:rPr lang="en-US" altLang="ja-JP"/>
              <a:t>( it.</a:t>
            </a:r>
            <a:r>
              <a:rPr lang="en-US" altLang="ja-JP" b="1" i="1" u="sng">
                <a:solidFill>
                  <a:srgbClr val="FF0000"/>
                </a:solidFill>
              </a:rPr>
              <a:t>hasNext()</a:t>
            </a:r>
            <a:r>
              <a:rPr lang="en-US" altLang="ja-JP">
                <a:solidFill>
                  <a:srgbClr val="FF0000"/>
                </a:solidFill>
              </a:rPr>
              <a:t> </a:t>
            </a:r>
            <a:r>
              <a:rPr lang="en-US" altLang="ja-JP"/>
              <a:t>) {</a:t>
            </a:r>
          </a:p>
          <a:p>
            <a:r>
              <a:rPr lang="en-US" altLang="ja-JP"/>
              <a:t>  Item item = (Item)it.</a:t>
            </a:r>
            <a:r>
              <a:rPr lang="en-US" altLang="ja-JP" b="1" i="1" u="sng">
                <a:solidFill>
                  <a:srgbClr val="FF0000"/>
                </a:solidFill>
              </a:rPr>
              <a:t>next()</a:t>
            </a:r>
            <a:r>
              <a:rPr lang="en-US" altLang="ja-JP"/>
              <a:t>;</a:t>
            </a:r>
          </a:p>
          <a:p>
            <a:r>
              <a:rPr lang="en-US" altLang="ja-JP"/>
              <a:t>  if (item.isActive()) {</a:t>
            </a:r>
          </a:p>
          <a:p>
            <a:r>
              <a:rPr lang="en-US" altLang="ja-JP"/>
              <a:t>    item.deactivate();</a:t>
            </a:r>
          </a:p>
          <a:p>
            <a:r>
              <a:rPr lang="en-US" altLang="ja-JP"/>
              <a:t>  }</a:t>
            </a:r>
          </a:p>
          <a:p>
            <a:r>
              <a:rPr lang="en-US" altLang="ja-JP" b="1" i="1" u="sng">
                <a:solidFill>
                  <a:srgbClr val="FF0000"/>
                </a:solidFill>
              </a:rPr>
              <a:t>}</a:t>
            </a:r>
          </a:p>
          <a:p>
            <a:r>
              <a:rPr lang="en-US" altLang="ja-JP"/>
              <a:t>…</a:t>
            </a:r>
          </a:p>
        </p:txBody>
      </p:sp>
      <p:sp>
        <p:nvSpPr>
          <p:cNvPr id="21513" name="テキスト ボックス 14"/>
          <p:cNvSpPr txBox="1">
            <a:spLocks noChangeArrowheads="1"/>
          </p:cNvSpPr>
          <p:nvPr/>
        </p:nvSpPr>
        <p:spPr bwMode="auto">
          <a:xfrm>
            <a:off x="6572250" y="4559300"/>
            <a:ext cx="2206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コーディングパターン</a:t>
            </a:r>
          </a:p>
        </p:txBody>
      </p:sp>
      <p:cxnSp>
        <p:nvCxnSpPr>
          <p:cNvPr id="18" name="直線矢印コネクタ 17"/>
          <p:cNvCxnSpPr/>
          <p:nvPr/>
        </p:nvCxnSpPr>
        <p:spPr>
          <a:xfrm>
            <a:off x="4500563" y="2357438"/>
            <a:ext cx="1857375" cy="6429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5400000" flipH="1" flipV="1">
            <a:off x="5286376" y="3929062"/>
            <a:ext cx="1071562" cy="10715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角丸四角形 18"/>
          <p:cNvSpPr/>
          <p:nvPr/>
        </p:nvSpPr>
        <p:spPr>
          <a:xfrm>
            <a:off x="7072313" y="2143125"/>
            <a:ext cx="1285875" cy="3571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イテレータ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>
                <a:solidFill>
                  <a:schemeClr val="bg1"/>
                </a:solidFill>
              </a:rPr>
              <a:t>平成</a:t>
            </a:r>
            <a:r>
              <a:rPr lang="en-US" altLang="zh-CN">
                <a:solidFill>
                  <a:schemeClr val="bg1"/>
                </a:solidFill>
              </a:rPr>
              <a:t>20</a:t>
            </a:r>
            <a:r>
              <a:rPr lang="zh-CN" altLang="en-US">
                <a:solidFill>
                  <a:schemeClr val="bg1"/>
                </a:solidFill>
              </a:rPr>
              <a:t>年度 修士学位論文発表会</a:t>
            </a:r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23554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17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79E85B-205B-4B15-9996-C5AA014EED78}" type="slidenum">
              <a:rPr lang="ja-JP" altLang="en-US"/>
              <a:pPr>
                <a:defRPr/>
              </a:pPr>
              <a:t>5</a:t>
            </a:fld>
            <a:endParaRPr lang="ja-JP" altLang="en-US"/>
          </a:p>
        </p:txBody>
      </p:sp>
      <p:sp>
        <p:nvSpPr>
          <p:cNvPr id="23556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z="2800" smtClean="0"/>
              <a:t>コーディングパターン例</a:t>
            </a:r>
            <a:r>
              <a:rPr lang="en-US" altLang="ja-JP" sz="2800" smtClean="0"/>
              <a:t/>
            </a:r>
            <a:br>
              <a:rPr lang="en-US" altLang="ja-JP" sz="2800" smtClean="0"/>
            </a:br>
            <a:r>
              <a:rPr lang="ja-JP" altLang="en-US" sz="2800" smtClean="0"/>
              <a:t>　　　　　　　　　　～ アプリケーション固有の機能実装 ～</a:t>
            </a:r>
          </a:p>
        </p:txBody>
      </p:sp>
      <p:sp>
        <p:nvSpPr>
          <p:cNvPr id="23557" name="Rectangle 13"/>
          <p:cNvSpPr>
            <a:spLocks noChangeArrowheads="1"/>
          </p:cNvSpPr>
          <p:nvPr/>
        </p:nvSpPr>
        <p:spPr bwMode="auto">
          <a:xfrm>
            <a:off x="6215063" y="2773363"/>
            <a:ext cx="2857500" cy="178593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ja-JP" sz="2000" b="1" i="1" u="sng">
              <a:solidFill>
                <a:srgbClr val="FF0000"/>
              </a:solidFill>
            </a:endParaRPr>
          </a:p>
          <a:p>
            <a:r>
              <a:rPr lang="en-US" altLang="ja-JP" sz="2000" b="1" i="1" u="sng"/>
              <a:t>createUndoActivity()</a:t>
            </a:r>
          </a:p>
          <a:p>
            <a:r>
              <a:rPr lang="en-US" altLang="ja-JP" sz="2000" b="1" i="1" u="sng"/>
              <a:t>setUndoActivity()</a:t>
            </a:r>
          </a:p>
          <a:p>
            <a:r>
              <a:rPr lang="en-US" altLang="ja-JP" sz="2000" b="1" i="1" u="sng"/>
              <a:t>getUndoActivity()</a:t>
            </a:r>
          </a:p>
          <a:p>
            <a:r>
              <a:rPr lang="en-US" altLang="ja-JP" sz="2000" b="1" i="1" u="sng"/>
              <a:t>setAffectedFigures()</a:t>
            </a:r>
          </a:p>
        </p:txBody>
      </p:sp>
      <p:sp>
        <p:nvSpPr>
          <p:cNvPr id="23558" name="テキスト ボックス 14"/>
          <p:cNvSpPr txBox="1">
            <a:spLocks noChangeArrowheads="1"/>
          </p:cNvSpPr>
          <p:nvPr/>
        </p:nvSpPr>
        <p:spPr bwMode="auto">
          <a:xfrm>
            <a:off x="6508750" y="4559300"/>
            <a:ext cx="2206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コーディングパターン</a:t>
            </a:r>
          </a:p>
        </p:txBody>
      </p:sp>
      <p:grpSp>
        <p:nvGrpSpPr>
          <p:cNvPr id="23559" name="グループ化 30"/>
          <p:cNvGrpSpPr>
            <a:grpSpLocks/>
          </p:cNvGrpSpPr>
          <p:nvPr/>
        </p:nvGrpSpPr>
        <p:grpSpPr bwMode="auto">
          <a:xfrm>
            <a:off x="357188" y="1214438"/>
            <a:ext cx="4857750" cy="2686050"/>
            <a:chOff x="3786182" y="1142984"/>
            <a:chExt cx="4857776" cy="2685559"/>
          </a:xfrm>
        </p:grpSpPr>
        <p:sp>
          <p:nvSpPr>
            <p:cNvPr id="23567" name="AutoShape 17"/>
            <p:cNvSpPr>
              <a:spLocks noChangeArrowheads="1"/>
            </p:cNvSpPr>
            <p:nvPr/>
          </p:nvSpPr>
          <p:spPr bwMode="auto">
            <a:xfrm>
              <a:off x="3786182" y="1142984"/>
              <a:ext cx="4793858" cy="2571768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ja-JP"/>
            </a:p>
          </p:txBody>
        </p:sp>
        <p:sp>
          <p:nvSpPr>
            <p:cNvPr id="23568" name="テキスト ボックス 24"/>
            <p:cNvSpPr txBox="1">
              <a:spLocks noChangeArrowheads="1"/>
            </p:cNvSpPr>
            <p:nvPr/>
          </p:nvSpPr>
          <p:spPr bwMode="auto">
            <a:xfrm>
              <a:off x="3786182" y="1142984"/>
              <a:ext cx="4857776" cy="2685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ja-JP" sz="1600"/>
                <a:t>public void reverseAction(Figure figure) {</a:t>
              </a:r>
            </a:p>
            <a:p>
              <a:r>
                <a:rPr lang="en-US" altLang="ja-JP" sz="1600"/>
                <a:t>  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setUndoActivity(createUndoActivity())</a:t>
              </a:r>
              <a:r>
                <a:rPr lang="en-US" altLang="ja-JP" sz="1600"/>
                <a:t>;</a:t>
              </a:r>
            </a:p>
            <a:p>
              <a:r>
                <a:rPr lang="en-US" altLang="ja-JP" sz="1600"/>
                <a:t>  List l = CollectionsFactory.current().createList();</a:t>
              </a:r>
            </a:p>
            <a:p>
              <a:r>
                <a:rPr lang="en-US" altLang="ja-JP" sz="1600"/>
                <a:t>  l.add(figure);</a:t>
              </a:r>
            </a:p>
            <a:p>
              <a:r>
                <a:rPr lang="en-US" altLang="ja-JP" sz="1600"/>
                <a:t>  l.add(((DecoratorFigure)figure).peelDecoration());</a:t>
              </a:r>
            </a:p>
            <a:p>
              <a:r>
                <a:rPr lang="en-US" altLang="ja-JP" sz="1600"/>
                <a:t>  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getUndoActivity().setAffectedFigures(</a:t>
              </a:r>
            </a:p>
            <a:p>
              <a:r>
                <a:rPr lang="ja-JP" altLang="en-US" sz="1600"/>
                <a:t>    </a:t>
              </a:r>
              <a:r>
                <a:rPr lang="en-US" altLang="ja-JP" sz="1600"/>
                <a:t>new FigureEnumerator(l)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)</a:t>
              </a:r>
              <a:r>
                <a:rPr lang="en-US" altLang="ja-JP" sz="1600"/>
                <a:t>;</a:t>
              </a:r>
            </a:p>
            <a:p>
              <a:r>
                <a:rPr lang="ja-JP" altLang="en-US" sz="1600"/>
                <a:t>  </a:t>
              </a:r>
              <a:r>
                <a:rPr lang="en-US" altLang="ja-JP" sz="1600"/>
                <a:t>((BorderTool.UndoActivity)getUndoActivity())</a:t>
              </a:r>
            </a:p>
            <a:p>
              <a:r>
                <a:rPr lang="ja-JP" altLang="en-US" sz="1600"/>
                <a:t>    </a:t>
              </a:r>
              <a:r>
                <a:rPr lang="en-US" altLang="ja-JP" sz="1600"/>
                <a:t>.replaceAffectedFigures();</a:t>
              </a:r>
            </a:p>
            <a:p>
              <a:r>
                <a:rPr lang="en-US" altLang="ja-JP" sz="1600"/>
                <a:t>}</a:t>
              </a:r>
              <a:endParaRPr lang="ja-JP" altLang="en-US" sz="1600"/>
            </a:p>
          </p:txBody>
        </p:sp>
      </p:grpSp>
      <p:sp>
        <p:nvSpPr>
          <p:cNvPr id="23560" name="テキスト ボックス 30"/>
          <p:cNvSpPr txBox="1">
            <a:spLocks noChangeArrowheads="1"/>
          </p:cNvSpPr>
          <p:nvPr/>
        </p:nvSpPr>
        <p:spPr bwMode="auto">
          <a:xfrm>
            <a:off x="1071563" y="6097588"/>
            <a:ext cx="3013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ソースコード上のインスタンス</a:t>
            </a:r>
          </a:p>
        </p:txBody>
      </p:sp>
      <p:grpSp>
        <p:nvGrpSpPr>
          <p:cNvPr id="23561" name="グループ化 23"/>
          <p:cNvGrpSpPr>
            <a:grpSpLocks/>
          </p:cNvGrpSpPr>
          <p:nvPr/>
        </p:nvGrpSpPr>
        <p:grpSpPr bwMode="auto">
          <a:xfrm>
            <a:off x="500063" y="3824288"/>
            <a:ext cx="4214812" cy="2357437"/>
            <a:chOff x="142844" y="3995678"/>
            <a:chExt cx="4572032" cy="2576594"/>
          </a:xfrm>
        </p:grpSpPr>
        <p:sp>
          <p:nvSpPr>
            <p:cNvPr id="23565" name="AutoShape 18"/>
            <p:cNvSpPr>
              <a:spLocks noChangeArrowheads="1"/>
            </p:cNvSpPr>
            <p:nvPr/>
          </p:nvSpPr>
          <p:spPr bwMode="auto">
            <a:xfrm>
              <a:off x="142844" y="3995678"/>
              <a:ext cx="4535488" cy="257659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ja-JP" sz="1600"/>
            </a:p>
          </p:txBody>
        </p:sp>
        <p:sp>
          <p:nvSpPr>
            <p:cNvPr id="23566" name="テキスト ボックス 21"/>
            <p:cNvSpPr txBox="1">
              <a:spLocks noChangeArrowheads="1"/>
            </p:cNvSpPr>
            <p:nvPr/>
          </p:nvSpPr>
          <p:spPr bwMode="auto">
            <a:xfrm>
              <a:off x="142844" y="3995678"/>
              <a:ext cx="4572032" cy="2307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ja-JP" sz="1600"/>
                <a:t>public void execute() {</a:t>
              </a:r>
            </a:p>
            <a:p>
              <a:r>
                <a:rPr lang="en-US" altLang="ja-JP" sz="1600"/>
                <a:t>  super.execute();</a:t>
              </a:r>
            </a:p>
            <a:p>
              <a:r>
                <a:rPr lang="en-US" altLang="ja-JP" sz="1600"/>
                <a:t>  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setUndoActivity(createUndoActivity())</a:t>
              </a:r>
              <a:r>
                <a:rPr lang="en-US" altLang="ja-JP" sz="1600"/>
                <a:t>;</a:t>
              </a:r>
            </a:p>
            <a:p>
              <a:r>
                <a:rPr lang="en-US" altLang="ja-JP" sz="1600"/>
                <a:t>  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getUndoActivity()</a:t>
              </a:r>
            </a:p>
            <a:p>
              <a:r>
                <a:rPr lang="ja-JP" altLang="en-US" sz="1600"/>
                <a:t>    </a:t>
              </a:r>
              <a:r>
                <a:rPr lang="en-US" altLang="ja-JP" sz="1600"/>
                <a:t>.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setAffectedFigures(</a:t>
              </a:r>
              <a:r>
                <a:rPr lang="en-US" altLang="ja-JP" sz="1600"/>
                <a:t>view().selection()</a:t>
              </a:r>
              <a:r>
                <a:rPr lang="en-US" altLang="ja-JP" sz="1600" b="1" i="1">
                  <a:solidFill>
                    <a:srgbClr val="FF0000"/>
                  </a:solidFill>
                </a:rPr>
                <a:t>)</a:t>
              </a:r>
              <a:r>
                <a:rPr lang="en-US" altLang="ja-JP" sz="1600"/>
                <a:t>;</a:t>
              </a:r>
            </a:p>
            <a:p>
              <a:r>
                <a:rPr lang="en-US" altLang="ja-JP" sz="1600"/>
                <a:t>  FigureEnumeration fe </a:t>
              </a:r>
            </a:p>
            <a:p>
              <a:r>
                <a:rPr lang="ja-JP" altLang="en-US" sz="1600"/>
                <a:t>    </a:t>
              </a:r>
              <a:r>
                <a:rPr lang="en-US" altLang="ja-JP" sz="1600"/>
                <a:t>= getUndoActivity().getAffectedFigures();</a:t>
              </a:r>
            </a:p>
            <a:p>
              <a:r>
                <a:rPr lang="ja-JP" altLang="en-US" sz="1600"/>
                <a:t>  </a:t>
              </a:r>
              <a:r>
                <a:rPr lang="en-US" altLang="ja-JP" sz="1600"/>
                <a:t>…</a:t>
              </a:r>
            </a:p>
            <a:p>
              <a:r>
                <a:rPr lang="en-US" altLang="ja-JP" sz="1600"/>
                <a:t>}</a:t>
              </a:r>
              <a:endParaRPr lang="ja-JP" altLang="en-US" sz="1600"/>
            </a:p>
          </p:txBody>
        </p:sp>
      </p:grpSp>
      <p:cxnSp>
        <p:nvCxnSpPr>
          <p:cNvPr id="23" name="直線矢印コネクタ 22"/>
          <p:cNvCxnSpPr/>
          <p:nvPr/>
        </p:nvCxnSpPr>
        <p:spPr>
          <a:xfrm rot="16200000" flipH="1">
            <a:off x="5214938" y="2500313"/>
            <a:ext cx="857250" cy="8572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V="1">
            <a:off x="4714875" y="4286250"/>
            <a:ext cx="1357313" cy="5254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角丸四角形 33"/>
          <p:cNvSpPr/>
          <p:nvPr/>
        </p:nvSpPr>
        <p:spPr>
          <a:xfrm>
            <a:off x="6357938" y="2416175"/>
            <a:ext cx="2562225" cy="7143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altLang="ja-JP" dirty="0">
                <a:solidFill>
                  <a:srgbClr val="000000"/>
                </a:solidFill>
              </a:rPr>
              <a:t>Undo</a:t>
            </a:r>
            <a:r>
              <a:rPr lang="ja-JP" altLang="en-US" dirty="0">
                <a:solidFill>
                  <a:srgbClr val="000000"/>
                </a:solidFill>
              </a:rPr>
              <a:t>機能の実装</a:t>
            </a:r>
            <a:endParaRPr lang="en-US" altLang="ja-JP" dirty="0">
              <a:solidFill>
                <a:srgbClr val="000000"/>
              </a:solidFill>
            </a:endParaRPr>
          </a:p>
          <a:p>
            <a:pPr algn="ctr">
              <a:defRPr/>
            </a:pPr>
            <a:r>
              <a:rPr lang="en-US" altLang="ja-JP" dirty="0" err="1"/>
              <a:t>JHotDraw</a:t>
            </a:r>
            <a:r>
              <a:rPr lang="ja-JP" altLang="en-US" dirty="0"/>
              <a:t>（</a:t>
            </a:r>
            <a:r>
              <a:rPr lang="en-US" altLang="ja-JP" dirty="0"/>
              <a:t>Ver.</a:t>
            </a:r>
            <a:r>
              <a:rPr lang="ja-JP" altLang="en-US" dirty="0"/>
              <a:t> </a:t>
            </a:r>
            <a:r>
              <a:rPr lang="en-US" altLang="ja-JP" dirty="0"/>
              <a:t>5.4b1</a:t>
            </a:r>
            <a:r>
              <a:rPr lang="ja-JP" altLang="en-US" dirty="0"/>
              <a:t>）</a:t>
            </a:r>
            <a:endParaRPr lang="en-US" altLang="ja-JP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>
                <a:solidFill>
                  <a:schemeClr val="bg1"/>
                </a:solidFill>
              </a:rPr>
              <a:t>平成</a:t>
            </a:r>
            <a:r>
              <a:rPr lang="en-US" altLang="zh-CN">
                <a:solidFill>
                  <a:schemeClr val="bg1"/>
                </a:solidFill>
              </a:rPr>
              <a:t>20</a:t>
            </a:r>
            <a:r>
              <a:rPr lang="zh-CN" altLang="en-US">
                <a:solidFill>
                  <a:schemeClr val="bg1"/>
                </a:solidFill>
              </a:rPr>
              <a:t>年度 修士学位論文発表会</a:t>
            </a:r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25602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94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AF68E6-CC33-40DA-A5F8-D8F4AE9FC881}" type="slidenum">
              <a:rPr lang="ja-JP" altLang="en-US"/>
              <a:pPr>
                <a:defRPr/>
              </a:pPr>
              <a:t>6</a:t>
            </a:fld>
            <a:endParaRPr lang="ja-JP" altLang="en-US"/>
          </a:p>
        </p:txBody>
      </p:sp>
      <p:sp>
        <p:nvSpPr>
          <p:cNvPr id="25604" name="Rectangle 33"/>
          <p:cNvSpPr>
            <a:spLocks noChangeArrowheads="1"/>
          </p:cNvSpPr>
          <p:nvPr/>
        </p:nvSpPr>
        <p:spPr bwMode="auto">
          <a:xfrm>
            <a:off x="3071813" y="1285875"/>
            <a:ext cx="2357437" cy="52149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/>
          </a:p>
        </p:txBody>
      </p:sp>
      <p:sp>
        <p:nvSpPr>
          <p:cNvPr id="25605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コーディングパターン抽出処理</a:t>
            </a:r>
          </a:p>
        </p:txBody>
      </p:sp>
      <p:grpSp>
        <p:nvGrpSpPr>
          <p:cNvPr id="25606" name="Group 12"/>
          <p:cNvGrpSpPr>
            <a:grpSpLocks/>
          </p:cNvGrpSpPr>
          <p:nvPr/>
        </p:nvGrpSpPr>
        <p:grpSpPr bwMode="auto">
          <a:xfrm>
            <a:off x="1001713" y="1357313"/>
            <a:ext cx="574675" cy="720725"/>
            <a:chOff x="431" y="1026"/>
            <a:chExt cx="362" cy="454"/>
          </a:xfrm>
        </p:grpSpPr>
        <p:sp>
          <p:nvSpPr>
            <p:cNvPr id="25692" name="AutoShape 5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5693" name="Line 6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94" name="Line 7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95" name="Line 10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96" name="Line 11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5607" name="Group 13"/>
          <p:cNvGrpSpPr>
            <a:grpSpLocks/>
          </p:cNvGrpSpPr>
          <p:nvPr/>
        </p:nvGrpSpPr>
        <p:grpSpPr bwMode="auto">
          <a:xfrm>
            <a:off x="1146175" y="1428750"/>
            <a:ext cx="574675" cy="720725"/>
            <a:chOff x="431" y="1026"/>
            <a:chExt cx="362" cy="454"/>
          </a:xfrm>
        </p:grpSpPr>
        <p:sp>
          <p:nvSpPr>
            <p:cNvPr id="25687" name="AutoShape 14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5688" name="Line 15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89" name="Line 16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90" name="Line 17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91" name="Line 18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5608" name="AutoShape 20"/>
          <p:cNvSpPr>
            <a:spLocks noChangeArrowheads="1"/>
          </p:cNvSpPr>
          <p:nvPr/>
        </p:nvSpPr>
        <p:spPr bwMode="auto">
          <a:xfrm>
            <a:off x="1289050" y="1501775"/>
            <a:ext cx="574675" cy="720725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8000" tIns="108000" rIns="18000" bIns="108000" anchor="ctr"/>
          <a:lstStyle/>
          <a:p>
            <a:r>
              <a:rPr lang="en-US" altLang="ja-JP" sz="600"/>
              <a:t>public class A {</a:t>
            </a:r>
          </a:p>
          <a:p>
            <a:r>
              <a:rPr lang="en-US" altLang="ja-JP" sz="600"/>
              <a:t>  public B m1() {</a:t>
            </a:r>
          </a:p>
          <a:p>
            <a:r>
              <a:rPr lang="en-US" altLang="ja-JP" sz="600"/>
              <a:t>  }</a:t>
            </a:r>
          </a:p>
          <a:p>
            <a:r>
              <a:rPr lang="en-US" altLang="ja-JP" sz="600"/>
              <a:t>  public B m2() {</a:t>
            </a:r>
          </a:p>
          <a:p>
            <a:r>
              <a:rPr lang="en-US" altLang="ja-JP" sz="600"/>
              <a:t>  }</a:t>
            </a:r>
          </a:p>
          <a:p>
            <a:r>
              <a:rPr lang="en-US" altLang="ja-JP" sz="600"/>
              <a:t>}</a:t>
            </a:r>
          </a:p>
        </p:txBody>
      </p:sp>
      <p:sp>
        <p:nvSpPr>
          <p:cNvPr id="25609" name="Rectangle 76"/>
          <p:cNvSpPr>
            <a:spLocks noChangeArrowheads="1"/>
          </p:cNvSpPr>
          <p:nvPr/>
        </p:nvSpPr>
        <p:spPr bwMode="auto">
          <a:xfrm>
            <a:off x="3143250" y="3357563"/>
            <a:ext cx="2214563" cy="2857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/>
              <a:t>メソッド内の正規化</a:t>
            </a:r>
          </a:p>
        </p:txBody>
      </p:sp>
      <p:sp>
        <p:nvSpPr>
          <p:cNvPr id="25610" name="Text Box 26"/>
          <p:cNvSpPr txBox="1">
            <a:spLocks noChangeArrowheads="1"/>
          </p:cNvSpPr>
          <p:nvPr/>
        </p:nvSpPr>
        <p:spPr bwMode="auto">
          <a:xfrm>
            <a:off x="785813" y="2220913"/>
            <a:ext cx="1357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u="sng"/>
              <a:t>ソースコード</a:t>
            </a:r>
          </a:p>
        </p:txBody>
      </p:sp>
      <p:grpSp>
        <p:nvGrpSpPr>
          <p:cNvPr id="25611" name="Group 50"/>
          <p:cNvGrpSpPr>
            <a:grpSpLocks/>
          </p:cNvGrpSpPr>
          <p:nvPr/>
        </p:nvGrpSpPr>
        <p:grpSpPr bwMode="auto">
          <a:xfrm>
            <a:off x="6572250" y="5451475"/>
            <a:ext cx="568325" cy="669925"/>
            <a:chOff x="431" y="1026"/>
            <a:chExt cx="362" cy="454"/>
          </a:xfrm>
        </p:grpSpPr>
        <p:sp>
          <p:nvSpPr>
            <p:cNvPr id="25682" name="AutoShape 51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5683" name="Line 52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84" name="Line 53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85" name="Line 54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86" name="Line 55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5612" name="Text Box 56"/>
          <p:cNvSpPr txBox="1">
            <a:spLocks noChangeArrowheads="1"/>
          </p:cNvSpPr>
          <p:nvPr/>
        </p:nvSpPr>
        <p:spPr bwMode="auto">
          <a:xfrm>
            <a:off x="5857875" y="6273800"/>
            <a:ext cx="22066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u="sng"/>
              <a:t>コーディングパターン</a:t>
            </a:r>
            <a:endParaRPr lang="en-US" altLang="ja-JP" u="sng"/>
          </a:p>
        </p:txBody>
      </p:sp>
      <p:sp>
        <p:nvSpPr>
          <p:cNvPr id="25613" name="Text Box 59"/>
          <p:cNvSpPr txBox="1">
            <a:spLocks noChangeArrowheads="1"/>
          </p:cNvSpPr>
          <p:nvPr/>
        </p:nvSpPr>
        <p:spPr bwMode="auto">
          <a:xfrm>
            <a:off x="2247900" y="1552575"/>
            <a:ext cx="539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/>
              <a:t>入力</a:t>
            </a:r>
          </a:p>
        </p:txBody>
      </p:sp>
      <p:grpSp>
        <p:nvGrpSpPr>
          <p:cNvPr id="25614" name="Group 71"/>
          <p:cNvGrpSpPr>
            <a:grpSpLocks/>
          </p:cNvGrpSpPr>
          <p:nvPr/>
        </p:nvGrpSpPr>
        <p:grpSpPr bwMode="auto">
          <a:xfrm>
            <a:off x="3571875" y="2000250"/>
            <a:ext cx="1320800" cy="1014413"/>
            <a:chOff x="1247" y="1797"/>
            <a:chExt cx="832" cy="639"/>
          </a:xfrm>
        </p:grpSpPr>
        <p:grpSp>
          <p:nvGrpSpPr>
            <p:cNvPr id="25674" name="Group 68"/>
            <p:cNvGrpSpPr>
              <a:grpSpLocks/>
            </p:cNvGrpSpPr>
            <p:nvPr/>
          </p:nvGrpSpPr>
          <p:grpSpPr bwMode="auto">
            <a:xfrm>
              <a:off x="1338" y="1797"/>
              <a:ext cx="543" cy="454"/>
              <a:chOff x="1429" y="1752"/>
              <a:chExt cx="543" cy="454"/>
            </a:xfrm>
          </p:grpSpPr>
          <p:sp>
            <p:nvSpPr>
              <p:cNvPr id="25676" name="Rectangle 62"/>
              <p:cNvSpPr>
                <a:spLocks noChangeArrowheads="1"/>
              </p:cNvSpPr>
              <p:nvPr/>
            </p:nvSpPr>
            <p:spPr bwMode="auto">
              <a:xfrm>
                <a:off x="1429" y="1752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  <p:sp>
            <p:nvSpPr>
              <p:cNvPr id="25677" name="Rectangle 63"/>
              <p:cNvSpPr>
                <a:spLocks noChangeArrowheads="1"/>
              </p:cNvSpPr>
              <p:nvPr/>
            </p:nvSpPr>
            <p:spPr bwMode="auto">
              <a:xfrm>
                <a:off x="1474" y="1797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  <p:sp>
            <p:nvSpPr>
              <p:cNvPr id="25678" name="Rectangle 64"/>
              <p:cNvSpPr>
                <a:spLocks noChangeArrowheads="1"/>
              </p:cNvSpPr>
              <p:nvPr/>
            </p:nvSpPr>
            <p:spPr bwMode="auto">
              <a:xfrm>
                <a:off x="1519" y="1842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  <p:sp>
            <p:nvSpPr>
              <p:cNvPr id="25679" name="Rectangle 65"/>
              <p:cNvSpPr>
                <a:spLocks noChangeArrowheads="1"/>
              </p:cNvSpPr>
              <p:nvPr/>
            </p:nvSpPr>
            <p:spPr bwMode="auto">
              <a:xfrm>
                <a:off x="1565" y="1888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  <p:sp>
            <p:nvSpPr>
              <p:cNvPr id="25680" name="Rectangle 66"/>
              <p:cNvSpPr>
                <a:spLocks noChangeArrowheads="1"/>
              </p:cNvSpPr>
              <p:nvPr/>
            </p:nvSpPr>
            <p:spPr bwMode="auto">
              <a:xfrm>
                <a:off x="1610" y="1933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  <p:sp>
            <p:nvSpPr>
              <p:cNvPr id="25681" name="Rectangle 67"/>
              <p:cNvSpPr>
                <a:spLocks noChangeArrowheads="1"/>
              </p:cNvSpPr>
              <p:nvPr/>
            </p:nvSpPr>
            <p:spPr bwMode="auto">
              <a:xfrm>
                <a:off x="1655" y="1979"/>
                <a:ext cx="317" cy="2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18000" tIns="10800" rIns="18000" bIns="10800" anchor="ctr"/>
              <a:lstStyle/>
              <a:p>
                <a:r>
                  <a:rPr lang="en-US" altLang="ja-JP" sz="600"/>
                  <a:t>public B m1() {</a:t>
                </a:r>
              </a:p>
              <a:p>
                <a:r>
                  <a:rPr lang="en-US" altLang="ja-JP" sz="600"/>
                  <a:t>  …</a:t>
                </a:r>
              </a:p>
              <a:p>
                <a:r>
                  <a:rPr lang="en-US" altLang="ja-JP" sz="600"/>
                  <a:t>}</a:t>
                </a:r>
              </a:p>
            </p:txBody>
          </p:sp>
        </p:grpSp>
        <p:sp>
          <p:nvSpPr>
            <p:cNvPr id="25675" name="Text Box 69"/>
            <p:cNvSpPr txBox="1">
              <a:spLocks noChangeArrowheads="1"/>
            </p:cNvSpPr>
            <p:nvPr/>
          </p:nvSpPr>
          <p:spPr bwMode="auto">
            <a:xfrm>
              <a:off x="1247" y="2205"/>
              <a:ext cx="8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u="sng"/>
                <a:t>メソッド集合</a:t>
              </a:r>
            </a:p>
          </p:txBody>
        </p:sp>
      </p:grpSp>
      <p:sp>
        <p:nvSpPr>
          <p:cNvPr id="25615" name="Rectangle 74"/>
          <p:cNvSpPr>
            <a:spLocks noChangeArrowheads="1"/>
          </p:cNvSpPr>
          <p:nvPr/>
        </p:nvSpPr>
        <p:spPr bwMode="auto">
          <a:xfrm>
            <a:off x="3143250" y="1357313"/>
            <a:ext cx="2214563" cy="2857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/>
              <a:t>メソッドに分割</a:t>
            </a:r>
          </a:p>
        </p:txBody>
      </p:sp>
      <p:sp>
        <p:nvSpPr>
          <p:cNvPr id="25616" name="AutoShape 75"/>
          <p:cNvSpPr>
            <a:spLocks noChangeArrowheads="1"/>
          </p:cNvSpPr>
          <p:nvPr/>
        </p:nvSpPr>
        <p:spPr bwMode="auto">
          <a:xfrm>
            <a:off x="2216150" y="1785938"/>
            <a:ext cx="642938" cy="428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17" name="Rectangle 77"/>
          <p:cNvSpPr>
            <a:spLocks noChangeArrowheads="1"/>
          </p:cNvSpPr>
          <p:nvPr/>
        </p:nvSpPr>
        <p:spPr bwMode="auto">
          <a:xfrm>
            <a:off x="3143250" y="5929313"/>
            <a:ext cx="2214563" cy="5048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/>
              <a:t>シーケンシャル</a:t>
            </a:r>
          </a:p>
          <a:p>
            <a:pPr algn="ctr"/>
            <a:r>
              <a:rPr lang="ja-JP" altLang="en-US"/>
              <a:t>パターンマイニング</a:t>
            </a:r>
          </a:p>
        </p:txBody>
      </p:sp>
      <p:grpSp>
        <p:nvGrpSpPr>
          <p:cNvPr id="25618" name="Group 95"/>
          <p:cNvGrpSpPr>
            <a:grpSpLocks/>
          </p:cNvGrpSpPr>
          <p:nvPr/>
        </p:nvGrpSpPr>
        <p:grpSpPr bwMode="auto">
          <a:xfrm>
            <a:off x="3786188" y="4143375"/>
            <a:ext cx="865187" cy="1152525"/>
            <a:chOff x="4875" y="1479"/>
            <a:chExt cx="545" cy="726"/>
          </a:xfrm>
        </p:grpSpPr>
        <p:sp>
          <p:nvSpPr>
            <p:cNvPr id="25668" name="Rectangle 81"/>
            <p:cNvSpPr>
              <a:spLocks noChangeArrowheads="1"/>
            </p:cNvSpPr>
            <p:nvPr/>
          </p:nvSpPr>
          <p:spPr bwMode="auto">
            <a:xfrm>
              <a:off x="4875" y="1479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25669" name="Rectangle 85"/>
            <p:cNvSpPr>
              <a:spLocks noChangeArrowheads="1"/>
            </p:cNvSpPr>
            <p:nvPr/>
          </p:nvSpPr>
          <p:spPr bwMode="auto">
            <a:xfrm>
              <a:off x="4920" y="1525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25670" name="Rectangle 86"/>
            <p:cNvSpPr>
              <a:spLocks noChangeArrowheads="1"/>
            </p:cNvSpPr>
            <p:nvPr/>
          </p:nvSpPr>
          <p:spPr bwMode="auto">
            <a:xfrm>
              <a:off x="4966" y="1570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25671" name="Rectangle 87"/>
            <p:cNvSpPr>
              <a:spLocks noChangeArrowheads="1"/>
            </p:cNvSpPr>
            <p:nvPr/>
          </p:nvSpPr>
          <p:spPr bwMode="auto">
            <a:xfrm>
              <a:off x="5011" y="1615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25672" name="Rectangle 88"/>
            <p:cNvSpPr>
              <a:spLocks noChangeArrowheads="1"/>
            </p:cNvSpPr>
            <p:nvPr/>
          </p:nvSpPr>
          <p:spPr bwMode="auto">
            <a:xfrm>
              <a:off x="5057" y="1661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25673" name="Rectangle 89"/>
            <p:cNvSpPr>
              <a:spLocks noChangeArrowheads="1"/>
            </p:cNvSpPr>
            <p:nvPr/>
          </p:nvSpPr>
          <p:spPr bwMode="auto">
            <a:xfrm>
              <a:off x="5102" y="1706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</p:grpSp>
      <p:sp>
        <p:nvSpPr>
          <p:cNvPr id="25619" name="Text Box 90"/>
          <p:cNvSpPr txBox="1">
            <a:spLocks noChangeArrowheads="1"/>
          </p:cNvSpPr>
          <p:nvPr/>
        </p:nvSpPr>
        <p:spPr bwMode="auto">
          <a:xfrm>
            <a:off x="5643563" y="5468938"/>
            <a:ext cx="539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/>
              <a:t>出力</a:t>
            </a:r>
          </a:p>
        </p:txBody>
      </p:sp>
      <p:sp>
        <p:nvSpPr>
          <p:cNvPr id="25620" name="Text Box 96"/>
          <p:cNvSpPr txBox="1">
            <a:spLocks noChangeArrowheads="1"/>
          </p:cNvSpPr>
          <p:nvPr/>
        </p:nvSpPr>
        <p:spPr bwMode="auto">
          <a:xfrm>
            <a:off x="3286125" y="5286375"/>
            <a:ext cx="1912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u="sng"/>
              <a:t>要素データベース</a:t>
            </a:r>
          </a:p>
        </p:txBody>
      </p:sp>
      <p:grpSp>
        <p:nvGrpSpPr>
          <p:cNvPr id="25621" name="Group 97"/>
          <p:cNvGrpSpPr>
            <a:grpSpLocks/>
          </p:cNvGrpSpPr>
          <p:nvPr/>
        </p:nvGrpSpPr>
        <p:grpSpPr bwMode="auto">
          <a:xfrm>
            <a:off x="6645275" y="5530850"/>
            <a:ext cx="568325" cy="669925"/>
            <a:chOff x="431" y="1026"/>
            <a:chExt cx="362" cy="454"/>
          </a:xfrm>
        </p:grpSpPr>
        <p:sp>
          <p:nvSpPr>
            <p:cNvPr id="25663" name="AutoShape 98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5664" name="Line 99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65" name="Line 100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66" name="Line 101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67" name="Line 102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5622" name="Group 109"/>
          <p:cNvGrpSpPr>
            <a:grpSpLocks/>
          </p:cNvGrpSpPr>
          <p:nvPr/>
        </p:nvGrpSpPr>
        <p:grpSpPr bwMode="auto">
          <a:xfrm>
            <a:off x="6716713" y="5602288"/>
            <a:ext cx="568325" cy="669925"/>
            <a:chOff x="431" y="1026"/>
            <a:chExt cx="362" cy="454"/>
          </a:xfrm>
        </p:grpSpPr>
        <p:sp>
          <p:nvSpPr>
            <p:cNvPr id="25658" name="AutoShape 110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5659" name="Line 111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60" name="Line 112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61" name="Line 113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62" name="Line 114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25623" name="Group 115"/>
          <p:cNvGrpSpPr>
            <a:grpSpLocks/>
          </p:cNvGrpSpPr>
          <p:nvPr/>
        </p:nvGrpSpPr>
        <p:grpSpPr bwMode="auto">
          <a:xfrm>
            <a:off x="6789738" y="5675313"/>
            <a:ext cx="568325" cy="669925"/>
            <a:chOff x="431" y="1026"/>
            <a:chExt cx="362" cy="454"/>
          </a:xfrm>
        </p:grpSpPr>
        <p:sp>
          <p:nvSpPr>
            <p:cNvPr id="25653" name="AutoShape 116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5654" name="Line 117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55" name="Line 118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56" name="Line 119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657" name="Line 120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76" name="下矢印 75"/>
          <p:cNvSpPr/>
          <p:nvPr/>
        </p:nvSpPr>
        <p:spPr>
          <a:xfrm>
            <a:off x="3786188" y="1714500"/>
            <a:ext cx="928687" cy="214313"/>
          </a:xfrm>
          <a:prstGeom prst="down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下矢印 77"/>
          <p:cNvSpPr/>
          <p:nvPr/>
        </p:nvSpPr>
        <p:spPr>
          <a:xfrm>
            <a:off x="3786188" y="3000375"/>
            <a:ext cx="928687" cy="214313"/>
          </a:xfrm>
          <a:prstGeom prst="down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下矢印 78"/>
          <p:cNvSpPr/>
          <p:nvPr/>
        </p:nvSpPr>
        <p:spPr>
          <a:xfrm>
            <a:off x="3786188" y="5643563"/>
            <a:ext cx="928687" cy="214312"/>
          </a:xfrm>
          <a:prstGeom prst="down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627" name="AutoShape 75"/>
          <p:cNvSpPr>
            <a:spLocks noChangeArrowheads="1"/>
          </p:cNvSpPr>
          <p:nvPr/>
        </p:nvSpPr>
        <p:spPr bwMode="auto">
          <a:xfrm>
            <a:off x="5643563" y="5702300"/>
            <a:ext cx="642937" cy="428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1" name="下矢印 80"/>
          <p:cNvSpPr/>
          <p:nvPr/>
        </p:nvSpPr>
        <p:spPr>
          <a:xfrm>
            <a:off x="3786188" y="3786188"/>
            <a:ext cx="928687" cy="214312"/>
          </a:xfrm>
          <a:prstGeom prst="down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11" name="グループ化 106"/>
          <p:cNvGrpSpPr>
            <a:grpSpLocks/>
          </p:cNvGrpSpPr>
          <p:nvPr/>
        </p:nvGrpSpPr>
        <p:grpSpPr bwMode="auto">
          <a:xfrm>
            <a:off x="5500688" y="1285875"/>
            <a:ext cx="3571875" cy="4084638"/>
            <a:chOff x="5500694" y="1285860"/>
            <a:chExt cx="3571868" cy="4084060"/>
          </a:xfrm>
        </p:grpSpPr>
        <p:grpSp>
          <p:nvGrpSpPr>
            <p:cNvPr id="25642" name="グループ化 102"/>
            <p:cNvGrpSpPr>
              <a:grpSpLocks/>
            </p:cNvGrpSpPr>
            <p:nvPr/>
          </p:nvGrpSpPr>
          <p:grpSpPr bwMode="auto">
            <a:xfrm>
              <a:off x="5500694" y="1285860"/>
              <a:ext cx="3571868" cy="3786214"/>
              <a:chOff x="5572132" y="1285860"/>
              <a:chExt cx="3571868" cy="3786214"/>
            </a:xfrm>
          </p:grpSpPr>
          <p:sp>
            <p:nvSpPr>
              <p:cNvPr id="97" name="四角形吹き出し 96"/>
              <p:cNvSpPr/>
              <p:nvPr/>
            </p:nvSpPr>
            <p:spPr>
              <a:xfrm>
                <a:off x="5572132" y="1285860"/>
                <a:ext cx="3571868" cy="3785652"/>
              </a:xfrm>
              <a:prstGeom prst="wedgeRectCallout">
                <a:avLst>
                  <a:gd name="adj1" fmla="val -53565"/>
                  <a:gd name="adj2" fmla="val 7057"/>
                </a:avLst>
              </a:prstGeom>
              <a:solidFill>
                <a:schemeClr val="accent5"/>
              </a:solidFill>
              <a:ln w="12700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25645" name="Rectangle 7"/>
              <p:cNvSpPr>
                <a:spLocks noChangeArrowheads="1"/>
              </p:cNvSpPr>
              <p:nvPr/>
            </p:nvSpPr>
            <p:spPr bwMode="auto">
              <a:xfrm>
                <a:off x="5643570" y="3189835"/>
                <a:ext cx="1714515" cy="86996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ja-JP"/>
                  <a:t>while (&lt;</a:t>
                </a:r>
                <a:r>
                  <a:rPr lang="ja-JP" altLang="en-US"/>
                  <a:t>条件</a:t>
                </a:r>
                <a:r>
                  <a:rPr lang="en-US" altLang="ja-JP"/>
                  <a:t>&gt;) {</a:t>
                </a:r>
              </a:p>
              <a:p>
                <a:r>
                  <a:rPr lang="ja-JP" altLang="en-US"/>
                  <a:t>  </a:t>
                </a:r>
                <a:r>
                  <a:rPr lang="en-US" altLang="ja-JP"/>
                  <a:t>&lt;</a:t>
                </a:r>
                <a:r>
                  <a:rPr lang="ja-JP" altLang="en-US"/>
                  <a:t>処理</a:t>
                </a:r>
                <a:r>
                  <a:rPr lang="en-US" altLang="ja-JP"/>
                  <a:t>&gt;</a:t>
                </a:r>
              </a:p>
              <a:p>
                <a:r>
                  <a:rPr lang="en-US" altLang="ja-JP"/>
                  <a:t>}</a:t>
                </a:r>
              </a:p>
            </p:txBody>
          </p:sp>
          <p:sp>
            <p:nvSpPr>
              <p:cNvPr id="25646" name="Rectangle 8"/>
              <p:cNvSpPr>
                <a:spLocks noChangeArrowheads="1"/>
              </p:cNvSpPr>
              <p:nvPr/>
            </p:nvSpPr>
            <p:spPr bwMode="auto">
              <a:xfrm>
                <a:off x="7715272" y="2714620"/>
                <a:ext cx="1357322" cy="2012962"/>
              </a:xfrm>
              <a:prstGeom prst="rect">
                <a:avLst/>
              </a:prstGeom>
              <a:solidFill>
                <a:srgbClr val="CCECFF"/>
              </a:solidFill>
              <a:ln w="38100" cmpd="dbl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ja-JP"/>
                  <a:t>&lt;</a:t>
                </a:r>
                <a:r>
                  <a:rPr lang="ja-JP" altLang="en-US"/>
                  <a:t>初期化</a:t>
                </a:r>
                <a:r>
                  <a:rPr lang="en-US" altLang="ja-JP"/>
                  <a:t>&gt;</a:t>
                </a:r>
                <a:endParaRPr lang="ja-JP" altLang="en-US"/>
              </a:p>
              <a:p>
                <a:r>
                  <a:rPr lang="en-US" altLang="ja-JP"/>
                  <a:t>&lt;</a:t>
                </a:r>
                <a:r>
                  <a:rPr lang="ja-JP" altLang="en-US"/>
                  <a:t>条件</a:t>
                </a:r>
                <a:r>
                  <a:rPr lang="en-US" altLang="ja-JP"/>
                  <a:t>&gt;</a:t>
                </a:r>
                <a:endParaRPr lang="ja-JP" altLang="en-US"/>
              </a:p>
              <a:p>
                <a:r>
                  <a:rPr lang="en-US" altLang="ja-JP"/>
                  <a:t>LOOP</a:t>
                </a:r>
              </a:p>
              <a:p>
                <a:r>
                  <a:rPr lang="en-US" altLang="ja-JP"/>
                  <a:t>&lt;</a:t>
                </a:r>
                <a:r>
                  <a:rPr lang="ja-JP" altLang="en-US"/>
                  <a:t>処理</a:t>
                </a:r>
                <a:r>
                  <a:rPr lang="en-US" altLang="ja-JP"/>
                  <a:t>&gt;</a:t>
                </a:r>
              </a:p>
              <a:p>
                <a:r>
                  <a:rPr lang="en-US" altLang="ja-JP"/>
                  <a:t>&lt;</a:t>
                </a:r>
                <a:r>
                  <a:rPr lang="ja-JP" altLang="en-US"/>
                  <a:t>更新</a:t>
                </a:r>
                <a:r>
                  <a:rPr lang="en-US" altLang="ja-JP"/>
                  <a:t>&gt;</a:t>
                </a:r>
                <a:endParaRPr lang="ja-JP" altLang="en-US"/>
              </a:p>
              <a:p>
                <a:r>
                  <a:rPr lang="en-US" altLang="ja-JP"/>
                  <a:t>&lt;</a:t>
                </a:r>
                <a:r>
                  <a:rPr lang="ja-JP" altLang="en-US"/>
                  <a:t>条件</a:t>
                </a:r>
                <a:r>
                  <a:rPr lang="en-US" altLang="ja-JP"/>
                  <a:t>&gt;</a:t>
                </a:r>
                <a:endParaRPr lang="ja-JP" altLang="en-US"/>
              </a:p>
              <a:p>
                <a:r>
                  <a:rPr lang="en-US" altLang="ja-JP"/>
                  <a:t>END-LOOP</a:t>
                </a:r>
              </a:p>
            </p:txBody>
          </p:sp>
          <p:sp>
            <p:nvSpPr>
              <p:cNvPr id="25647" name="Rectangle 10"/>
              <p:cNvSpPr>
                <a:spLocks noChangeArrowheads="1"/>
              </p:cNvSpPr>
              <p:nvPr/>
            </p:nvSpPr>
            <p:spPr bwMode="auto">
              <a:xfrm>
                <a:off x="5643570" y="1357298"/>
                <a:ext cx="3429024" cy="10001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ja-JP"/>
                  <a:t>for (&lt;</a:t>
                </a:r>
                <a:r>
                  <a:rPr lang="ja-JP" altLang="en-US"/>
                  <a:t>初期化</a:t>
                </a:r>
                <a:r>
                  <a:rPr lang="en-US" altLang="ja-JP"/>
                  <a:t>&gt;; &lt;</a:t>
                </a:r>
                <a:r>
                  <a:rPr lang="ja-JP" altLang="en-US"/>
                  <a:t>条件</a:t>
                </a:r>
                <a:r>
                  <a:rPr lang="en-US" altLang="ja-JP"/>
                  <a:t>&gt;; &lt;</a:t>
                </a:r>
                <a:r>
                  <a:rPr lang="ja-JP" altLang="en-US"/>
                  <a:t>更新</a:t>
                </a:r>
                <a:r>
                  <a:rPr lang="en-US" altLang="ja-JP"/>
                  <a:t>&gt;) {</a:t>
                </a:r>
              </a:p>
              <a:p>
                <a:r>
                  <a:rPr lang="en-US" altLang="ja-JP"/>
                  <a:t>  &lt;</a:t>
                </a:r>
                <a:r>
                  <a:rPr lang="ja-JP" altLang="en-US"/>
                  <a:t>処理</a:t>
                </a:r>
                <a:r>
                  <a:rPr lang="en-US" altLang="ja-JP"/>
                  <a:t>&gt;</a:t>
                </a:r>
              </a:p>
              <a:p>
                <a:r>
                  <a:rPr lang="en-US" altLang="ja-JP"/>
                  <a:t>}</a:t>
                </a:r>
              </a:p>
            </p:txBody>
          </p:sp>
          <p:sp>
            <p:nvSpPr>
              <p:cNvPr id="25648" name="テキスト ボックス 13"/>
              <p:cNvSpPr txBox="1">
                <a:spLocks noChangeArrowheads="1"/>
              </p:cNvSpPr>
              <p:nvPr/>
            </p:nvSpPr>
            <p:spPr bwMode="auto">
              <a:xfrm>
                <a:off x="6721018" y="2285992"/>
                <a:ext cx="14943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ja-JP" altLang="en-US" u="sng"/>
                  <a:t>繰り返し（</a:t>
                </a:r>
                <a:r>
                  <a:rPr lang="en-US" altLang="ja-JP" u="sng"/>
                  <a:t>for</a:t>
                </a:r>
                <a:r>
                  <a:rPr lang="ja-JP" altLang="en-US" u="sng"/>
                  <a:t>）</a:t>
                </a:r>
              </a:p>
            </p:txBody>
          </p:sp>
          <p:sp>
            <p:nvSpPr>
              <p:cNvPr id="25649" name="テキスト ボックス 12"/>
              <p:cNvSpPr txBox="1">
                <a:spLocks noChangeArrowheads="1"/>
              </p:cNvSpPr>
              <p:nvPr/>
            </p:nvSpPr>
            <p:spPr bwMode="auto">
              <a:xfrm>
                <a:off x="5643570" y="3988362"/>
                <a:ext cx="17508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ja-JP" altLang="en-US" u="sng"/>
                  <a:t>繰り返し（</a:t>
                </a:r>
                <a:r>
                  <a:rPr lang="en-US" altLang="ja-JP" u="sng"/>
                  <a:t>while</a:t>
                </a:r>
                <a:r>
                  <a:rPr lang="ja-JP" altLang="en-US" u="sng"/>
                  <a:t>）</a:t>
                </a:r>
              </a:p>
            </p:txBody>
          </p:sp>
          <p:cxnSp>
            <p:nvCxnSpPr>
              <p:cNvPr id="85" name="直線矢印コネクタ 84"/>
              <p:cNvCxnSpPr/>
              <p:nvPr/>
            </p:nvCxnSpPr>
            <p:spPr>
              <a:xfrm>
                <a:off x="7402515" y="3714391"/>
                <a:ext cx="285749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直線矢印コネクタ 89"/>
              <p:cNvCxnSpPr/>
              <p:nvPr/>
            </p:nvCxnSpPr>
            <p:spPr>
              <a:xfrm rot="5400000">
                <a:off x="8144691" y="2543776"/>
                <a:ext cx="285710" cy="158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5652" name="テキスト ボックス 10"/>
              <p:cNvSpPr txBox="1">
                <a:spLocks noChangeArrowheads="1"/>
              </p:cNvSpPr>
              <p:nvPr/>
            </p:nvSpPr>
            <p:spPr bwMode="auto">
              <a:xfrm>
                <a:off x="8001024" y="4702186"/>
                <a:ext cx="877887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ja-JP" altLang="en-US" u="sng"/>
                  <a:t>要素列</a:t>
                </a:r>
              </a:p>
            </p:txBody>
          </p:sp>
        </p:grpSp>
        <p:sp>
          <p:nvSpPr>
            <p:cNvPr id="25643" name="テキスト ボックス 104"/>
            <p:cNvSpPr txBox="1">
              <a:spLocks noChangeArrowheads="1"/>
            </p:cNvSpPr>
            <p:nvPr/>
          </p:nvSpPr>
          <p:spPr bwMode="auto">
            <a:xfrm>
              <a:off x="6357950" y="5000636"/>
              <a:ext cx="2379172" cy="369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u="sng"/>
                <a:t>繰り返し処理の正規化</a:t>
              </a:r>
            </a:p>
          </p:txBody>
        </p:sp>
      </p:grpSp>
      <p:grpSp>
        <p:nvGrpSpPr>
          <p:cNvPr id="101" name="グループ化 100"/>
          <p:cNvGrpSpPr>
            <a:grpSpLocks/>
          </p:cNvGrpSpPr>
          <p:nvPr/>
        </p:nvGrpSpPr>
        <p:grpSpPr bwMode="auto">
          <a:xfrm>
            <a:off x="71438" y="2643188"/>
            <a:ext cx="2928937" cy="3227387"/>
            <a:chOff x="71438" y="2643182"/>
            <a:chExt cx="2928937" cy="3227393"/>
          </a:xfrm>
        </p:grpSpPr>
        <p:sp>
          <p:nvSpPr>
            <p:cNvPr id="98" name="四角形吹き出し 97"/>
            <p:cNvSpPr/>
            <p:nvPr/>
          </p:nvSpPr>
          <p:spPr bwMode="auto">
            <a:xfrm>
              <a:off x="71438" y="2643182"/>
              <a:ext cx="2928937" cy="2928942"/>
            </a:xfrm>
            <a:prstGeom prst="wedgeRectCallout">
              <a:avLst>
                <a:gd name="adj1" fmla="val 54955"/>
                <a:gd name="adj2" fmla="val -21121"/>
              </a:avLst>
            </a:prstGeom>
            <a:solidFill>
              <a:schemeClr val="accent5"/>
            </a:solidFill>
            <a:ln w="127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5633" name="Rectangle 4"/>
            <p:cNvSpPr>
              <a:spLocks noChangeArrowheads="1"/>
            </p:cNvSpPr>
            <p:nvPr/>
          </p:nvSpPr>
          <p:spPr bwMode="auto">
            <a:xfrm>
              <a:off x="142844" y="2714620"/>
              <a:ext cx="1357299" cy="142907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ja-JP"/>
                <a:t>if (&lt;</a:t>
              </a:r>
              <a:r>
                <a:rPr lang="ja-JP" altLang="en-US"/>
                <a:t>条件</a:t>
              </a:r>
              <a:r>
                <a:rPr lang="en-US" altLang="ja-JP"/>
                <a:t>&gt;) {</a:t>
              </a:r>
            </a:p>
            <a:p>
              <a:r>
                <a:rPr lang="ja-JP" altLang="en-US"/>
                <a:t>  </a:t>
              </a:r>
              <a:r>
                <a:rPr lang="en-US" altLang="ja-JP"/>
                <a:t>&lt;</a:t>
              </a:r>
              <a:r>
                <a:rPr lang="ja-JP" altLang="en-US"/>
                <a:t>処理</a:t>
              </a:r>
              <a:r>
                <a:rPr lang="en-US" altLang="ja-JP"/>
                <a:t>1&gt;</a:t>
              </a:r>
            </a:p>
            <a:p>
              <a:r>
                <a:rPr lang="en-US" altLang="ja-JP"/>
                <a:t>} else {</a:t>
              </a:r>
            </a:p>
            <a:p>
              <a:r>
                <a:rPr lang="ja-JP" altLang="en-US"/>
                <a:t>  </a:t>
              </a:r>
              <a:r>
                <a:rPr lang="en-US" altLang="ja-JP"/>
                <a:t>&lt;</a:t>
              </a:r>
              <a:r>
                <a:rPr lang="ja-JP" altLang="en-US"/>
                <a:t>処理</a:t>
              </a:r>
              <a:r>
                <a:rPr lang="en-US" altLang="ja-JP"/>
                <a:t>2&gt;</a:t>
              </a:r>
            </a:p>
            <a:p>
              <a:r>
                <a:rPr lang="en-US" altLang="ja-JP"/>
                <a:t>}</a:t>
              </a:r>
            </a:p>
          </p:txBody>
        </p:sp>
        <p:sp>
          <p:nvSpPr>
            <p:cNvPr id="25634" name="Rectangle 5"/>
            <p:cNvSpPr>
              <a:spLocks noChangeArrowheads="1"/>
            </p:cNvSpPr>
            <p:nvPr/>
          </p:nvSpPr>
          <p:spPr bwMode="auto">
            <a:xfrm>
              <a:off x="1857356" y="2714620"/>
              <a:ext cx="1071573" cy="1714892"/>
            </a:xfrm>
            <a:prstGeom prst="rect">
              <a:avLst/>
            </a:prstGeom>
            <a:solidFill>
              <a:srgbClr val="CCECFF"/>
            </a:solidFill>
            <a:ln w="38100" cmpd="dbl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ja-JP"/>
                <a:t>&lt;</a:t>
              </a:r>
              <a:r>
                <a:rPr lang="ja-JP" altLang="en-US"/>
                <a:t>条件</a:t>
              </a:r>
              <a:r>
                <a:rPr lang="en-US" altLang="ja-JP"/>
                <a:t>&gt;</a:t>
              </a:r>
              <a:endParaRPr lang="ja-JP" altLang="en-US"/>
            </a:p>
            <a:p>
              <a:r>
                <a:rPr lang="en-US" altLang="ja-JP"/>
                <a:t>IF</a:t>
              </a:r>
            </a:p>
            <a:p>
              <a:r>
                <a:rPr lang="en-US" altLang="ja-JP"/>
                <a:t>&lt;</a:t>
              </a:r>
              <a:r>
                <a:rPr lang="ja-JP" altLang="en-US"/>
                <a:t>処理</a:t>
              </a:r>
              <a:r>
                <a:rPr lang="en-US" altLang="ja-JP"/>
                <a:t>1&gt;</a:t>
              </a:r>
            </a:p>
            <a:p>
              <a:r>
                <a:rPr lang="en-US" altLang="ja-JP"/>
                <a:t>ELSE</a:t>
              </a:r>
            </a:p>
            <a:p>
              <a:r>
                <a:rPr lang="en-US" altLang="ja-JP"/>
                <a:t>&lt;</a:t>
              </a:r>
              <a:r>
                <a:rPr lang="ja-JP" altLang="en-US"/>
                <a:t>処理</a:t>
              </a:r>
              <a:r>
                <a:rPr lang="en-US" altLang="ja-JP"/>
                <a:t>2&gt;</a:t>
              </a:r>
            </a:p>
            <a:p>
              <a:r>
                <a:rPr lang="en-US" altLang="ja-JP"/>
                <a:t>END-IF</a:t>
              </a:r>
            </a:p>
          </p:txBody>
        </p:sp>
        <p:sp>
          <p:nvSpPr>
            <p:cNvPr id="25635" name="テキスト ボックス 9"/>
            <p:cNvSpPr txBox="1">
              <a:spLocks noChangeArrowheads="1"/>
            </p:cNvSpPr>
            <p:nvPr/>
          </p:nvSpPr>
          <p:spPr bwMode="auto">
            <a:xfrm>
              <a:off x="142845" y="4084387"/>
              <a:ext cx="150019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ja-JP" altLang="en-US" u="sng"/>
                <a:t>条件分岐（</a:t>
              </a:r>
              <a:r>
                <a:rPr lang="en-US" altLang="ja-JP" u="sng"/>
                <a:t>if</a:t>
              </a:r>
              <a:r>
                <a:rPr lang="ja-JP" altLang="en-US" u="sng"/>
                <a:t>）</a:t>
              </a:r>
            </a:p>
          </p:txBody>
        </p:sp>
        <p:cxnSp>
          <p:nvCxnSpPr>
            <p:cNvPr id="99" name="直線矢印コネクタ 98"/>
            <p:cNvCxnSpPr/>
            <p:nvPr/>
          </p:nvCxnSpPr>
          <p:spPr bwMode="auto">
            <a:xfrm>
              <a:off x="1535113" y="3428995"/>
              <a:ext cx="28575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637" name="テキスト ボックス 10"/>
            <p:cNvSpPr txBox="1">
              <a:spLocks noChangeArrowheads="1"/>
            </p:cNvSpPr>
            <p:nvPr/>
          </p:nvSpPr>
          <p:spPr bwMode="auto">
            <a:xfrm>
              <a:off x="1979600" y="4382348"/>
              <a:ext cx="877890" cy="3699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u="sng"/>
                <a:t>要素列</a:t>
              </a:r>
            </a:p>
          </p:txBody>
        </p:sp>
        <p:sp>
          <p:nvSpPr>
            <p:cNvPr id="25638" name="テキスト ボックス 103"/>
            <p:cNvSpPr txBox="1">
              <a:spLocks noChangeArrowheads="1"/>
            </p:cNvSpPr>
            <p:nvPr/>
          </p:nvSpPr>
          <p:spPr bwMode="auto">
            <a:xfrm>
              <a:off x="571474" y="5501161"/>
              <a:ext cx="2031333" cy="369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u="sng"/>
                <a:t>条件分岐の正規化</a:t>
              </a:r>
            </a:p>
          </p:txBody>
        </p:sp>
        <p:sp>
          <p:nvSpPr>
            <p:cNvPr id="25639" name="Rectangle 4"/>
            <p:cNvSpPr>
              <a:spLocks noChangeArrowheads="1"/>
            </p:cNvSpPr>
            <p:nvPr/>
          </p:nvSpPr>
          <p:spPr bwMode="auto">
            <a:xfrm>
              <a:off x="104658" y="4857760"/>
              <a:ext cx="2857520" cy="3450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ja-JP"/>
                <a:t>(&lt;</a:t>
              </a:r>
              <a:r>
                <a:rPr lang="ja-JP" altLang="en-US"/>
                <a:t>条件</a:t>
              </a:r>
              <a:r>
                <a:rPr lang="en-US" altLang="ja-JP"/>
                <a:t>&gt;)?&lt;</a:t>
              </a:r>
              <a:r>
                <a:rPr lang="ja-JP" altLang="en-US"/>
                <a:t>処理</a:t>
              </a:r>
              <a:r>
                <a:rPr lang="en-US" altLang="ja-JP"/>
                <a:t>1&gt;:&lt;</a:t>
              </a:r>
              <a:r>
                <a:rPr lang="ja-JP" altLang="en-US"/>
                <a:t>処理</a:t>
              </a:r>
              <a:r>
                <a:rPr lang="en-US" altLang="ja-JP"/>
                <a:t>2&gt;</a:t>
              </a:r>
            </a:p>
          </p:txBody>
        </p:sp>
        <p:sp>
          <p:nvSpPr>
            <p:cNvPr id="25640" name="テキスト ボックス 9"/>
            <p:cNvSpPr txBox="1">
              <a:spLocks noChangeArrowheads="1"/>
            </p:cNvSpPr>
            <p:nvPr/>
          </p:nvSpPr>
          <p:spPr bwMode="auto">
            <a:xfrm>
              <a:off x="357158" y="5143512"/>
              <a:ext cx="25003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ja-JP" altLang="en-US" u="sng"/>
                <a:t>条件分岐（三項演算子）</a:t>
              </a:r>
            </a:p>
          </p:txBody>
        </p:sp>
        <p:cxnSp>
          <p:nvCxnSpPr>
            <p:cNvPr id="100" name="直線矢印コネクタ 99"/>
            <p:cNvCxnSpPr/>
            <p:nvPr/>
          </p:nvCxnSpPr>
          <p:spPr bwMode="auto">
            <a:xfrm rot="5400000" flipH="1" flipV="1">
              <a:off x="1733550" y="4645023"/>
              <a:ext cx="357189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コーディングパターンの分析作業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ja-JP" altLang="en-US" dirty="0" smtClean="0"/>
              <a:t>従来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多数のコーディングパターンを手作業で調査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インスタンス数が多い順で数十個程度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目的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分析作業の効率化</a:t>
            </a:r>
            <a:endParaRPr lang="en-US" altLang="ja-JP" dirty="0" smtClean="0"/>
          </a:p>
          <a:p>
            <a:pPr lvl="2">
              <a:defRPr/>
            </a:pPr>
            <a:r>
              <a:rPr lang="ja-JP" altLang="en-US" dirty="0" smtClean="0"/>
              <a:t>有益なパターンのみを提示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本研究</a:t>
            </a:r>
            <a:endParaRPr lang="en-US" altLang="ja-JP" dirty="0" smtClean="0"/>
          </a:p>
          <a:p>
            <a:pPr lvl="1">
              <a:defRPr/>
            </a:pPr>
            <a:r>
              <a:rPr lang="en-US" altLang="ja-JP" dirty="0" smtClean="0"/>
              <a:t>6</a:t>
            </a:r>
            <a:r>
              <a:rPr lang="ja-JP" altLang="en-US" dirty="0" smtClean="0"/>
              <a:t>種類のメトリクスを選定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コーディングパターンのメトリクス計測環境を作成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メトリクス間の関連性分析</a:t>
            </a:r>
            <a:endParaRPr lang="en-US" altLang="ja-JP" dirty="0" smtClean="0"/>
          </a:p>
        </p:txBody>
      </p:sp>
      <p:sp>
        <p:nvSpPr>
          <p:cNvPr id="27651" name="フッター プレースホルダ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27652" name="日付プレースホルダ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6D36D0-8F48-432C-B7BB-12A2FFEDBD4B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コーディングパターンのメトリクス（</a:t>
            </a:r>
            <a:r>
              <a:rPr lang="en-US" altLang="ja-JP" smtClean="0"/>
              <a:t>1/2</a:t>
            </a:r>
            <a:r>
              <a:rPr lang="ja-JP" altLang="en-US" smtClean="0"/>
              <a:t>）</a:t>
            </a:r>
          </a:p>
        </p:txBody>
      </p:sp>
      <p:sp>
        <p:nvSpPr>
          <p:cNvPr id="29698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パターン長</a:t>
            </a:r>
            <a:endParaRPr lang="en-US" altLang="ja-JP" smtClean="0"/>
          </a:p>
          <a:p>
            <a:pPr lvl="1"/>
            <a:r>
              <a:rPr lang="ja-JP" altLang="en-US" smtClean="0"/>
              <a:t>パターンを構成する要素の数</a:t>
            </a:r>
            <a:endParaRPr lang="en-US" altLang="ja-JP" smtClean="0"/>
          </a:p>
          <a:p>
            <a:r>
              <a:rPr lang="ja-JP" altLang="en-US" smtClean="0"/>
              <a:t>インスタンス数</a:t>
            </a:r>
            <a:endParaRPr lang="en-US" altLang="ja-JP" smtClean="0"/>
          </a:p>
          <a:p>
            <a:pPr lvl="1"/>
            <a:r>
              <a:rPr lang="ja-JP" altLang="en-US" smtClean="0"/>
              <a:t>パターンが検出されたメソッド数</a:t>
            </a:r>
            <a:endParaRPr lang="en-US" altLang="ja-JP" smtClean="0"/>
          </a:p>
          <a:p>
            <a:r>
              <a:rPr lang="ja-JP" altLang="en-US" smtClean="0"/>
              <a:t>制御構造要素の割合</a:t>
            </a:r>
            <a:endParaRPr lang="en-US" altLang="ja-JP" smtClean="0"/>
          </a:p>
          <a:p>
            <a:pPr lvl="1"/>
            <a:r>
              <a:rPr lang="ja-JP" altLang="en-US" smtClean="0"/>
              <a:t>制御構造要素</a:t>
            </a:r>
            <a:endParaRPr lang="en-US" altLang="ja-JP" smtClean="0"/>
          </a:p>
          <a:p>
            <a:pPr lvl="2"/>
            <a:r>
              <a:rPr lang="en-US" altLang="ja-JP" smtClean="0"/>
              <a:t>IF, ELSE, END-IF, LOOP, END-LOOP</a:t>
            </a:r>
          </a:p>
          <a:p>
            <a:pPr lvl="1"/>
            <a:r>
              <a:rPr lang="ja-JP" altLang="en-US" smtClean="0"/>
              <a:t>制御構造要素数  </a:t>
            </a:r>
            <a:r>
              <a:rPr lang="en-US" altLang="ja-JP" smtClean="0"/>
              <a:t>/</a:t>
            </a:r>
            <a:r>
              <a:rPr lang="ja-JP" altLang="en-US" smtClean="0"/>
              <a:t>  パターン長</a:t>
            </a:r>
            <a:endParaRPr lang="en-US" altLang="ja-JP" smtClean="0"/>
          </a:p>
        </p:txBody>
      </p:sp>
      <p:sp>
        <p:nvSpPr>
          <p:cNvPr id="29699" name="フッター プレースホルダ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29700" name="日付プレースホルダ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6174F1-7FF6-4C4D-888D-7737B04675C4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41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zh-CN" altLang="en-US"/>
              <a:t>平成</a:t>
            </a:r>
            <a:r>
              <a:rPr lang="en-US" altLang="zh-CN"/>
              <a:t>20</a:t>
            </a:r>
            <a:r>
              <a:rPr lang="zh-CN" altLang="en-US"/>
              <a:t>年度 修士学位論文発表会</a:t>
            </a:r>
            <a:endParaRPr lang="ja-JP" altLang="en-US"/>
          </a:p>
        </p:txBody>
      </p:sp>
      <p:sp>
        <p:nvSpPr>
          <p:cNvPr id="30722" name="Rectangle 42"/>
          <p:cNvSpPr>
            <a:spLocks noGrp="1" noChangeArrowheads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altLang="ja-JP"/>
              <a:t>2009/02/16</a:t>
            </a:r>
            <a:endParaRPr lang="ja-JP" altLang="en-US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2B76D6-22C6-40CC-8AA6-09F02E9FAAC5}" type="slidenum">
              <a:rPr lang="ja-JP" altLang="en-US"/>
              <a:pPr>
                <a:defRPr/>
              </a:pPr>
              <a:t>9</a:t>
            </a:fld>
            <a:endParaRPr lang="ja-JP" altLang="en-US"/>
          </a:p>
        </p:txBody>
      </p:sp>
      <p:sp>
        <p:nvSpPr>
          <p:cNvPr id="30724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コーディングパターンのメトリクス（</a:t>
            </a:r>
            <a:r>
              <a:rPr lang="en-US" altLang="ja-JP" smtClean="0"/>
              <a:t>2/2</a:t>
            </a:r>
            <a:r>
              <a:rPr lang="ja-JP" altLang="en-US" smtClean="0"/>
              <a:t>）</a:t>
            </a:r>
          </a:p>
        </p:txBody>
      </p:sp>
      <p:sp>
        <p:nvSpPr>
          <p:cNvPr id="30725" name="コンテンツ プレースホルダ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パターンの密度</a:t>
            </a:r>
            <a:endParaRPr lang="en-US" altLang="ja-JP" smtClean="0"/>
          </a:p>
          <a:p>
            <a:pPr lvl="1" eaLnBrk="1" hangingPunct="1"/>
            <a:r>
              <a:rPr lang="ja-JP" altLang="en-US" smtClean="0"/>
              <a:t>パターンインスタンスの密度（パターン部分と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パターン以外の部分の割合）の平均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パターンの分散</a:t>
            </a:r>
          </a:p>
          <a:p>
            <a:pPr lvl="1" eaLnBrk="1" hangingPunct="1"/>
            <a:r>
              <a:rPr lang="ja-JP" altLang="en-US" smtClean="0"/>
              <a:t>パターンインスタンス間のパッケージ階層上での分散度合</a:t>
            </a:r>
          </a:p>
          <a:p>
            <a:pPr eaLnBrk="1" hangingPunct="1"/>
            <a:r>
              <a:rPr lang="ja-JP" altLang="en-US" smtClean="0"/>
              <a:t>非繰り返し要素の割合</a:t>
            </a:r>
          </a:p>
          <a:p>
            <a:pPr lvl="1" eaLnBrk="1" hangingPunct="1"/>
            <a:r>
              <a:rPr lang="ja-JP" altLang="en-US" smtClean="0"/>
              <a:t>パターン内の非繰り返し要素の割合</a:t>
            </a:r>
          </a:p>
          <a:p>
            <a:pPr lvl="1" eaLnBrk="1" hangingPunct="1"/>
            <a:endParaRPr lang="en-US" altLang="ja-JP" smtClean="0"/>
          </a:p>
          <a:p>
            <a:pPr lvl="1" eaLnBrk="1" hangingPunct="1"/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BlueMonday-white">
  <a:themeElements>
    <a:clrScheme name="sel-new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-new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l-new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Sel-BlueMonday-white</Template>
  <TotalTime>11251</TotalTime>
  <Words>1422</Words>
  <Application>Microsoft Office PowerPoint</Application>
  <PresentationFormat>画面に合わせる (4:3)</PresentationFormat>
  <Paragraphs>462</Paragraphs>
  <Slides>20</Slides>
  <Notes>20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Sel-BlueMonday-white</vt:lpstr>
      <vt:lpstr>オブジェクト指向プログラムに含まれる コーディングパターンの 特徴と出現位置の関連性分析 </vt:lpstr>
      <vt:lpstr>目次</vt:lpstr>
      <vt:lpstr>コーディングパターンの種類</vt:lpstr>
      <vt:lpstr>コーディングパターン例      ～ イディオム ～</vt:lpstr>
      <vt:lpstr>コーディングパターン例 　　　　　　　　　　～ アプリケーション固有の機能実装 ～</vt:lpstr>
      <vt:lpstr>コーディングパターン抽出処理</vt:lpstr>
      <vt:lpstr>コーディングパターンの分析作業</vt:lpstr>
      <vt:lpstr>コーディングパターンのメトリクス（1/2）</vt:lpstr>
      <vt:lpstr>コーディングパターンのメトリクス（2/2）</vt:lpstr>
      <vt:lpstr>パターンの密度</vt:lpstr>
      <vt:lpstr>パターンの分散</vt:lpstr>
      <vt:lpstr>非繰り返し要素の割合</vt:lpstr>
      <vt:lpstr>メトリクスの関連性分析</vt:lpstr>
      <vt:lpstr>非繰り返し要素の割合と制御構造要素の割合</vt:lpstr>
      <vt:lpstr>パターンの分類とメトリクスの関係</vt:lpstr>
      <vt:lpstr>まとめ</vt:lpstr>
      <vt:lpstr>博士後期課程研究計画</vt:lpstr>
      <vt:lpstr>コーディングパターンに対するラベリング</vt:lpstr>
      <vt:lpstr>コーディングパターンのクラスタリング</vt:lpstr>
      <vt:lpstr>まとめ</vt:lpstr>
    </vt:vector>
  </TitlesOfParts>
  <Company>井上研究室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オブジェクト指向プログラムに含まれる コーディングパターンの特徴と出現位置の関連性分析</dc:title>
  <dc:creator>Hironori Date</dc:creator>
  <cp:lastModifiedBy>Hironori Date</cp:lastModifiedBy>
  <cp:revision>633</cp:revision>
  <dcterms:created xsi:type="dcterms:W3CDTF">2008-07-07T05:45:26Z</dcterms:created>
  <dcterms:modified xsi:type="dcterms:W3CDTF">2009-03-24T13:40:50Z</dcterms:modified>
</cp:coreProperties>
</file>